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344" r:id="rId3"/>
    <p:sldId id="300" r:id="rId4"/>
    <p:sldId id="257" r:id="rId5"/>
    <p:sldId id="288" r:id="rId6"/>
    <p:sldId id="258" r:id="rId7"/>
    <p:sldId id="259" r:id="rId8"/>
    <p:sldId id="287" r:id="rId9"/>
    <p:sldId id="265" r:id="rId10"/>
    <p:sldId id="282" r:id="rId11"/>
    <p:sldId id="283" r:id="rId12"/>
    <p:sldId id="301" r:id="rId13"/>
    <p:sldId id="315" r:id="rId14"/>
    <p:sldId id="302" r:id="rId15"/>
    <p:sldId id="323" r:id="rId16"/>
    <p:sldId id="343" r:id="rId17"/>
    <p:sldId id="342" r:id="rId18"/>
    <p:sldId id="324" r:id="rId19"/>
    <p:sldId id="325" r:id="rId20"/>
    <p:sldId id="326" r:id="rId21"/>
    <p:sldId id="260" r:id="rId22"/>
    <p:sldId id="327" r:id="rId23"/>
    <p:sldId id="289" r:id="rId24"/>
    <p:sldId id="263" r:id="rId25"/>
    <p:sldId id="316" r:id="rId26"/>
    <p:sldId id="317" r:id="rId27"/>
    <p:sldId id="261" r:id="rId28"/>
    <p:sldId id="262" r:id="rId29"/>
    <p:sldId id="264" r:id="rId30"/>
    <p:sldId id="279" r:id="rId31"/>
    <p:sldId id="266" r:id="rId32"/>
    <p:sldId id="267" r:id="rId33"/>
    <p:sldId id="268" r:id="rId34"/>
    <p:sldId id="269" r:id="rId35"/>
    <p:sldId id="270" r:id="rId36"/>
    <p:sldId id="280" r:id="rId37"/>
    <p:sldId id="271" r:id="rId38"/>
    <p:sldId id="284" r:id="rId39"/>
    <p:sldId id="285" r:id="rId40"/>
    <p:sldId id="331" r:id="rId41"/>
    <p:sldId id="329" r:id="rId42"/>
    <p:sldId id="330" r:id="rId43"/>
    <p:sldId id="272" r:id="rId44"/>
    <p:sldId id="273" r:id="rId45"/>
    <p:sldId id="274" r:id="rId46"/>
    <p:sldId id="281" r:id="rId47"/>
    <p:sldId id="328" r:id="rId48"/>
    <p:sldId id="290" r:id="rId49"/>
    <p:sldId id="319" r:id="rId50"/>
    <p:sldId id="291" r:id="rId51"/>
    <p:sldId id="292" r:id="rId52"/>
    <p:sldId id="293" r:id="rId53"/>
    <p:sldId id="298" r:id="rId54"/>
    <p:sldId id="299" r:id="rId55"/>
    <p:sldId id="294" r:id="rId56"/>
    <p:sldId id="295" r:id="rId57"/>
    <p:sldId id="296" r:id="rId58"/>
    <p:sldId id="297" r:id="rId59"/>
    <p:sldId id="307" r:id="rId60"/>
    <p:sldId id="309" r:id="rId61"/>
    <p:sldId id="310" r:id="rId62"/>
    <p:sldId id="311" r:id="rId63"/>
    <p:sldId id="332" r:id="rId64"/>
    <p:sldId id="333" r:id="rId65"/>
    <p:sldId id="334" r:id="rId66"/>
    <p:sldId id="308" r:id="rId67"/>
    <p:sldId id="312" r:id="rId68"/>
    <p:sldId id="313" r:id="rId69"/>
    <p:sldId id="314" r:id="rId70"/>
    <p:sldId id="335" r:id="rId71"/>
    <p:sldId id="336" r:id="rId72"/>
    <p:sldId id="337" r:id="rId73"/>
    <p:sldId id="338" r:id="rId74"/>
    <p:sldId id="339" r:id="rId75"/>
    <p:sldId id="340" r:id="rId76"/>
    <p:sldId id="341" r:id="rId77"/>
    <p:sldId id="303" r:id="rId78"/>
    <p:sldId id="304" r:id="rId79"/>
    <p:sldId id="320" r:id="rId80"/>
    <p:sldId id="322" r:id="rId81"/>
    <p:sldId id="321" r:id="rId82"/>
    <p:sldId id="305" r:id="rId83"/>
    <p:sldId id="306" r:id="rId84"/>
    <p:sldId id="275" r:id="rId85"/>
    <p:sldId id="276" r:id="rId86"/>
    <p:sldId id="277" r:id="rId87"/>
    <p:sldId id="286" r:id="rId88"/>
    <p:sldId id="278" r:id="rId8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2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3" name="矩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矩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矩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矩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矩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圆角矩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圆角矩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矩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457200" y="3899938"/>
            <a:ext cx="4953000" cy="1752600"/>
          </a:xfrm>
        </p:spPr>
        <p:txBody>
          <a:bodyPr/>
          <a:lstStyle>
            <a:lvl1pPr marL="64135"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a:xfrm>
            <a:off x="6705600" y="4206240"/>
            <a:ext cx="960120" cy="457200"/>
          </a:xfrm>
        </p:spPr>
        <p:txBody>
          <a:bodyPr/>
          <a:lstStyle/>
          <a:p>
            <a:fld id="{530820CF-B880-4189-942D-D702A7CBA730}" type="datetimeFigureOut">
              <a:rPr lang="zh-CN" altLang="en-US" smtClean="0"/>
              <a:pPr/>
              <a:t>2017/7/16</a:t>
            </a:fld>
            <a:endParaRPr lang="zh-CN" altLang="en-US"/>
          </a:p>
        </p:txBody>
      </p:sp>
      <p:sp>
        <p:nvSpPr>
          <p:cNvPr id="17" name="页脚占位符 16"/>
          <p:cNvSpPr>
            <a:spLocks noGrp="1"/>
          </p:cNvSpPr>
          <p:nvPr>
            <p:ph type="ftr" sz="quarter" idx="11"/>
          </p:nvPr>
        </p:nvSpPr>
        <p:spPr>
          <a:xfrm>
            <a:off x="5410200" y="4205288"/>
            <a:ext cx="1295400" cy="457200"/>
          </a:xfrm>
        </p:spPr>
        <p:txBody>
          <a:bodyPr/>
          <a:lstStyle/>
          <a:p>
            <a:endParaRPr lang="zh-CN" altLang="en-US"/>
          </a:p>
        </p:txBody>
      </p:sp>
      <p:sp>
        <p:nvSpPr>
          <p:cNvPr id="29" name="灯片编号占位符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81800" y="1143000"/>
            <a:ext cx="1905000" cy="5486400"/>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143000"/>
            <a:ext cx="6248400" cy="5486400"/>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81000" y="1143000"/>
            <a:ext cx="8382000" cy="1069848"/>
          </a:xfrm>
        </p:spPr>
        <p:txBody>
          <a:bodyPr anchor="ctr"/>
          <a:lstStyle>
            <a:lvl1pPr>
              <a:defRPr sz="4000" b="0" i="0" cap="none"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6" name="日期占位符 25"/>
          <p:cNvSpPr>
            <a:spLocks noGrp="1"/>
          </p:cNvSpPr>
          <p:nvPr>
            <p:ph type="dt" sz="half" idx="10"/>
          </p:nvPr>
        </p:nvSpPr>
        <p:spPr/>
        <p:txBody>
          <a:bodyPr rtlCol="0"/>
          <a:lstStyle/>
          <a:p>
            <a:fld id="{530820CF-B880-4189-942D-D702A7CBA730}" type="datetimeFigureOut">
              <a:rPr lang="zh-CN" altLang="en-US" smtClean="0"/>
              <a:pPr/>
              <a:t>2017/7/16</a:t>
            </a:fld>
            <a:endParaRPr lang="zh-CN" altLang="en-US"/>
          </a:p>
        </p:txBody>
      </p:sp>
      <p:sp>
        <p:nvSpPr>
          <p:cNvPr id="27" name="灯片编号占位符 26"/>
          <p:cNvSpPr>
            <a:spLocks noGrp="1"/>
          </p:cNvSpPr>
          <p:nvPr>
            <p:ph type="sldNum" sz="quarter" idx="11"/>
          </p:nvPr>
        </p:nvSpPr>
        <p:spPr/>
        <p:txBody>
          <a:bodyPr rtlCol="0"/>
          <a:lstStyle/>
          <a:p>
            <a:fld id="{0C913308-F349-4B6D-A68A-DD1791B4A57B}" type="slidenum">
              <a:rPr lang="zh-CN" altLang="en-US" smtClean="0"/>
              <a:pPr/>
              <a:t>‹#›</a:t>
            </a:fld>
            <a:endParaRPr lang="zh-CN" altLang="en-US"/>
          </a:p>
        </p:txBody>
      </p:sp>
      <p:sp>
        <p:nvSpPr>
          <p:cNvPr id="28" name="页脚占位符 2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a:xfrm>
            <a:off x="6583680" y="612648"/>
            <a:ext cx="957264" cy="457200"/>
          </a:xfrm>
        </p:spPr>
        <p:txBody>
          <a:bodyPr/>
          <a:lstStyle/>
          <a:p>
            <a:fld id="{530820CF-B880-4189-942D-D702A7CBA730}" type="datetimeFigureOut">
              <a:rPr lang="zh-CN" altLang="en-US" smtClean="0"/>
              <a:pPr/>
              <a:t>2017/7/16</a:t>
            </a:fld>
            <a:endParaRPr lang="zh-CN" altLang="en-US"/>
          </a:p>
        </p:txBody>
      </p:sp>
      <p:sp>
        <p:nvSpPr>
          <p:cNvPr id="4" name="页脚占位符 3"/>
          <p:cNvSpPr>
            <a:spLocks noGrp="1"/>
          </p:cNvSpPr>
          <p:nvPr>
            <p:ph type="ftr" sz="quarter" idx="11"/>
          </p:nvPr>
        </p:nvSpPr>
        <p:spPr>
          <a:xfrm>
            <a:off x="5257800" y="612648"/>
            <a:ext cx="1325880" cy="457200"/>
          </a:xfrm>
        </p:spPr>
        <p:txBody>
          <a:bodyPr/>
          <a:lstStyle/>
          <a:p>
            <a:endParaRPr lang="zh-CN" altLang="en-US"/>
          </a:p>
        </p:txBody>
      </p:sp>
      <p:sp>
        <p:nvSpPr>
          <p:cNvPr id="5" name="灯片编号占位符 4"/>
          <p:cNvSpPr>
            <a:spLocks noGrp="1"/>
          </p:cNvSpPr>
          <p:nvPr>
            <p:ph type="sldNum" sz="quarter" idx="12"/>
          </p:nvPr>
        </p:nvSpPr>
        <p:spPr>
          <a:xfrm>
            <a:off x="8174736" y="2272"/>
            <a:ext cx="762000" cy="365760"/>
          </a:xfr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2017/7/16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53496" y="1101970"/>
            <a:ext cx="3383280" cy="877824"/>
          </a:xfrm>
        </p:spPr>
        <p:txBody>
          <a:bodyPr anchor="b"/>
          <a:lstStyle>
            <a:lvl1pPr algn="l">
              <a:buNone/>
              <a:defRPr sz="1800" b="1"/>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5353496" y="2010727"/>
            <a:ext cx="3383280" cy="4617720"/>
          </a:xfrm>
        </p:spPr>
        <p:txBody>
          <a:bodyPr/>
          <a:lstStyle>
            <a:lvl1pPr marL="889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zh-CN" altLang="en-US" smtClean="0"/>
              <a:t>单击图标添加图片</a:t>
            </a:r>
            <a:endParaRPr kumimoji="0" lang="en-US" dirty="0"/>
          </a:p>
        </p:txBody>
      </p:sp>
      <p:sp>
        <p:nvSpPr>
          <p:cNvPr id="4" name="文本占位符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矩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矩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矩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矩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矩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圆角矩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圆角矩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矩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矩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矩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矩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矩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矩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标题占位符 21"/>
          <p:cNvSpPr>
            <a:spLocks noGrp="1"/>
          </p:cNvSpPr>
          <p:nvPr>
            <p:ph type="title"/>
          </p:nvPr>
        </p:nvSpPr>
        <p:spPr>
          <a:xfrm>
            <a:off x="457200" y="1143000"/>
            <a:ext cx="8229600" cy="10668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30820CF-B880-4189-942D-D702A7CBA730}" type="datetimeFigureOut">
              <a:rPr lang="zh-CN" altLang="en-US" smtClean="0"/>
              <a:pPr/>
              <a:t>2017/7/16</a:t>
            </a:fld>
            <a:endParaRPr lang="zh-CN" altLang="en-US"/>
          </a:p>
        </p:txBody>
      </p:sp>
      <p:sp>
        <p:nvSpPr>
          <p:cNvPr id="3" name="页脚占位符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zh-CN" altLang="en-US"/>
          </a:p>
        </p:txBody>
      </p:sp>
      <p:sp>
        <p:nvSpPr>
          <p:cNvPr id="23" name="灯片编号占位符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5905" algn="l" rtl="0" eaLnBrk="1" latinLnBrk="0" hangingPunct="1">
        <a:spcBef>
          <a:spcPts val="300"/>
        </a:spcBef>
        <a:buClr>
          <a:schemeClr val="accent3"/>
        </a:buClr>
        <a:buFont typeface="Georgia" panose="02040502050405020303"/>
        <a:buChar char="•"/>
        <a:defRPr kumimoji="0" sz="2800" kern="1200">
          <a:solidFill>
            <a:schemeClr val="tx1"/>
          </a:solidFill>
          <a:latin typeface="+mn-lt"/>
          <a:ea typeface="+mn-ea"/>
          <a:cs typeface="+mn-cs"/>
        </a:defRPr>
      </a:lvl1pPr>
      <a:lvl2pPr marL="658495" indent="-247015" algn="l" rtl="0" eaLnBrk="1" latinLnBrk="0" hangingPunct="1">
        <a:spcBef>
          <a:spcPts val="300"/>
        </a:spcBef>
        <a:buClr>
          <a:schemeClr val="accent2"/>
        </a:buClr>
        <a:buFont typeface="Georgia" panose="02040502050405020303"/>
        <a:buChar char="▫"/>
        <a:defRPr kumimoji="0" sz="2600" kern="1200">
          <a:solidFill>
            <a:schemeClr val="accent2"/>
          </a:solidFill>
          <a:latin typeface="+mn-lt"/>
          <a:ea typeface="+mn-ea"/>
          <a:cs typeface="+mn-cs"/>
        </a:defRPr>
      </a:lvl2pPr>
      <a:lvl3pPr marL="923290" indent="-219710" algn="l" rtl="0" eaLnBrk="1" latinLnBrk="0" hangingPunct="1">
        <a:spcBef>
          <a:spcPts val="300"/>
        </a:spcBef>
        <a:buClr>
          <a:schemeClr val="accent1"/>
        </a:buClr>
        <a:buFont typeface="Wingdings 2" panose="05020102010507070707"/>
        <a:buChar char=""/>
        <a:defRPr kumimoji="0" sz="2400" kern="1200">
          <a:solidFill>
            <a:schemeClr val="accent1"/>
          </a:solidFill>
          <a:latin typeface="+mn-lt"/>
          <a:ea typeface="+mn-ea"/>
          <a:cs typeface="+mn-cs"/>
        </a:defRPr>
      </a:lvl3pPr>
      <a:lvl4pPr marL="1179830" indent="-201295" algn="l" rtl="0" eaLnBrk="1" latinLnBrk="0" hangingPunct="1">
        <a:spcBef>
          <a:spcPts val="300"/>
        </a:spcBef>
        <a:buClr>
          <a:schemeClr val="accent1"/>
        </a:buClr>
        <a:buFont typeface="Wingdings 2" panose="05020102010507070707"/>
        <a:buChar char=""/>
        <a:defRPr kumimoji="0" sz="2200" kern="1200">
          <a:solidFill>
            <a:schemeClr val="accent1"/>
          </a:solidFill>
          <a:latin typeface="+mn-lt"/>
          <a:ea typeface="+mn-ea"/>
          <a:cs typeface="+mn-cs"/>
        </a:defRPr>
      </a:lvl4pPr>
      <a:lvl5pPr marL="1390015" indent="-182880" algn="l" rtl="0" eaLnBrk="1" latinLnBrk="0" hangingPunct="1">
        <a:spcBef>
          <a:spcPts val="300"/>
        </a:spcBef>
        <a:buClr>
          <a:schemeClr val="accent3"/>
        </a:buClr>
        <a:buFont typeface="Georgia" panose="02040502050405020303"/>
        <a:buChar char="▫"/>
        <a:defRPr kumimoji="0" sz="2000" kern="1200">
          <a:solidFill>
            <a:schemeClr val="accent3"/>
          </a:solidFill>
          <a:latin typeface="+mn-lt"/>
          <a:ea typeface="+mn-ea"/>
          <a:cs typeface="+mn-cs"/>
        </a:defRPr>
      </a:lvl5pPr>
      <a:lvl6pPr marL="1609090" indent="-182880" algn="l" rtl="0" eaLnBrk="1" latinLnBrk="0" hangingPunct="1">
        <a:spcBef>
          <a:spcPts val="300"/>
        </a:spcBef>
        <a:buClr>
          <a:schemeClr val="accent3"/>
        </a:buClr>
        <a:buFont typeface="Georgia" panose="02040502050405020303"/>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panose="02040502050405020303"/>
        <a:buChar char="▫"/>
        <a:defRPr kumimoji="0" sz="1600" kern="1200">
          <a:solidFill>
            <a:schemeClr val="accent3"/>
          </a:solidFill>
          <a:latin typeface="+mn-lt"/>
          <a:ea typeface="+mn-ea"/>
          <a:cs typeface="+mn-cs"/>
        </a:defRPr>
      </a:lvl7pPr>
      <a:lvl8pPr marL="2030095" indent="-182880" algn="l" rtl="0" eaLnBrk="1" latinLnBrk="0" hangingPunct="1">
        <a:spcBef>
          <a:spcPts val="300"/>
        </a:spcBef>
        <a:buClr>
          <a:schemeClr val="accent3"/>
        </a:buClr>
        <a:buFont typeface="Georgia" panose="02040502050405020303"/>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panose="02040502050405020303"/>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     业主方施工项目管理及其风险防范</a:t>
            </a:r>
            <a:endParaRPr lang="zh-CN" altLang="en-US" dirty="0"/>
          </a:p>
        </p:txBody>
      </p:sp>
      <p:sp>
        <p:nvSpPr>
          <p:cNvPr id="3" name="副标题 2"/>
          <p:cNvSpPr>
            <a:spLocks noGrp="1"/>
          </p:cNvSpPr>
          <p:nvPr>
            <p:ph type="subTitle" idx="1"/>
          </p:nvPr>
        </p:nvSpPr>
        <p:spPr/>
        <p:txBody>
          <a:bodyPr/>
          <a:lstStyle/>
          <a:p>
            <a:r>
              <a:rPr lang="zh-CN" altLang="en-US" b="1" dirty="0" smtClean="0"/>
              <a:t>李  君</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）规定程序（含合同示范文本）的限制（效率与公平的错位）</a:t>
            </a:r>
            <a:endParaRPr lang="en-US" altLang="zh-CN" dirty="0" smtClean="0"/>
          </a:p>
          <a:p>
            <a:r>
              <a:rPr lang="en-US" altLang="zh-CN" dirty="0" smtClean="0"/>
              <a:t>      </a:t>
            </a:r>
            <a:r>
              <a:rPr lang="zh-CN" altLang="en-US" dirty="0" smtClean="0"/>
              <a:t>规定的不合理性</a:t>
            </a:r>
            <a:endParaRPr lang="en-US" altLang="zh-CN" dirty="0" smtClean="0"/>
          </a:p>
          <a:p>
            <a:r>
              <a:rPr lang="en-US" altLang="zh-CN" dirty="0" smtClean="0"/>
              <a:t>      </a:t>
            </a:r>
            <a:r>
              <a:rPr lang="zh-CN" altLang="en-US" dirty="0" smtClean="0"/>
              <a:t>规定的责任与风险的不对等</a:t>
            </a:r>
            <a:r>
              <a:rPr lang="en-US" altLang="zh-CN" dirty="0" smtClean="0"/>
              <a:t>    </a:t>
            </a:r>
          </a:p>
          <a:p>
            <a:r>
              <a:rPr lang="en-US" altLang="zh-CN" dirty="0" smtClean="0"/>
              <a:t>4</a:t>
            </a:r>
            <a:r>
              <a:rPr lang="zh-CN" altLang="en-US" dirty="0" smtClean="0"/>
              <a:t>）法律制度的缺陷</a:t>
            </a:r>
            <a:endParaRPr lang="en-US" altLang="zh-CN" dirty="0" smtClean="0"/>
          </a:p>
          <a:p>
            <a:r>
              <a:rPr lang="en-US" altLang="zh-CN" dirty="0" smtClean="0"/>
              <a:t>       </a:t>
            </a:r>
            <a:r>
              <a:rPr lang="zh-CN" altLang="en-US" dirty="0" smtClean="0"/>
              <a:t>市场机制与政府职能的错位</a:t>
            </a:r>
            <a:endParaRPr lang="en-US" altLang="zh-CN" dirty="0" smtClean="0"/>
          </a:p>
          <a:p>
            <a:r>
              <a:rPr lang="en-US" altLang="zh-CN" dirty="0" smtClean="0"/>
              <a:t>       </a:t>
            </a:r>
            <a:r>
              <a:rPr lang="zh-CN" altLang="en-US" dirty="0" smtClean="0"/>
              <a:t>法律内容的不合理性</a:t>
            </a:r>
            <a:endParaRPr lang="en-US" altLang="zh-CN" dirty="0" smtClean="0"/>
          </a:p>
          <a:p>
            <a:r>
              <a:rPr lang="en-US" altLang="zh-CN" dirty="0" smtClean="0"/>
              <a:t>       </a:t>
            </a:r>
            <a:r>
              <a:rPr lang="zh-CN" altLang="en-US" dirty="0" smtClean="0"/>
              <a:t>法律机制的不合理性</a:t>
            </a:r>
            <a:endParaRPr lang="en-US" altLang="zh-CN" dirty="0" smtClean="0"/>
          </a:p>
          <a:p>
            <a:r>
              <a:rPr lang="en-US" altLang="zh-CN" dirty="0" smtClean="0"/>
              <a:t>      </a:t>
            </a:r>
          </a:p>
          <a:p>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en-US" altLang="zh-CN" dirty="0" smtClean="0"/>
              <a:t> 5</a:t>
            </a:r>
            <a:r>
              <a:rPr lang="zh-CN" altLang="en-US" dirty="0" smtClean="0"/>
              <a:t>）项目团队经验的限制</a:t>
            </a:r>
            <a:endParaRPr lang="en-US" altLang="zh-CN" dirty="0" smtClean="0"/>
          </a:p>
          <a:p>
            <a:r>
              <a:rPr lang="en-US" altLang="zh-CN" dirty="0" smtClean="0"/>
              <a:t>      </a:t>
            </a:r>
            <a:r>
              <a:rPr lang="zh-CN" altLang="en-US" dirty="0" smtClean="0"/>
              <a:t>团队专业经验</a:t>
            </a:r>
            <a:endParaRPr lang="en-US" altLang="zh-CN" dirty="0" smtClean="0"/>
          </a:p>
          <a:p>
            <a:r>
              <a:rPr lang="en-US" altLang="zh-CN" dirty="0" smtClean="0"/>
              <a:t>      </a:t>
            </a:r>
            <a:r>
              <a:rPr lang="zh-CN" altLang="en-US" dirty="0" smtClean="0"/>
              <a:t>团队人员结构构成、配套水平</a:t>
            </a:r>
            <a:endParaRPr lang="en-US" altLang="zh-CN" dirty="0" smtClean="0"/>
          </a:p>
          <a:p>
            <a:r>
              <a:rPr lang="en-US" altLang="zh-CN" dirty="0" smtClean="0"/>
              <a:t>6</a:t>
            </a:r>
            <a:r>
              <a:rPr lang="zh-CN" altLang="en-US" dirty="0" smtClean="0"/>
              <a:t>）腐败影响的负作用</a:t>
            </a:r>
            <a:endParaRPr lang="en-US" altLang="zh-CN" dirty="0" smtClean="0"/>
          </a:p>
          <a:p>
            <a:r>
              <a:rPr lang="en-US" altLang="zh-CN" dirty="0" smtClean="0"/>
              <a:t>      </a:t>
            </a:r>
            <a:r>
              <a:rPr lang="zh-CN" altLang="en-US" dirty="0" smtClean="0"/>
              <a:t>腐败的制度因素</a:t>
            </a:r>
            <a:endParaRPr lang="en-US" altLang="zh-CN" dirty="0" smtClean="0"/>
          </a:p>
          <a:p>
            <a:r>
              <a:rPr lang="en-US" altLang="zh-CN" dirty="0" smtClean="0"/>
              <a:t>      </a:t>
            </a:r>
            <a:r>
              <a:rPr lang="zh-CN" altLang="en-US" dirty="0" smtClean="0"/>
              <a:t>腐败的影响与潜规则</a:t>
            </a:r>
            <a:endParaRPr lang="en-US" altLang="zh-CN" dirty="0" smtClean="0"/>
          </a:p>
          <a:p>
            <a:r>
              <a:rPr lang="en-US" altLang="zh-CN" dirty="0" smtClean="0"/>
              <a:t>      </a:t>
            </a:r>
            <a:r>
              <a:rPr lang="zh-CN" altLang="en-US" dirty="0" smtClean="0"/>
              <a:t>腐败与人性的区别</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7</a:t>
            </a:r>
            <a:r>
              <a:rPr lang="zh-CN" altLang="en-US" dirty="0" smtClean="0"/>
              <a:t>）业主方对施工项目的管理策划及其风险考虑</a:t>
            </a:r>
            <a:endParaRPr lang="en-US" altLang="zh-CN" dirty="0" smtClean="0"/>
          </a:p>
          <a:p>
            <a:r>
              <a:rPr lang="en-US" altLang="zh-CN" dirty="0" smtClean="0"/>
              <a:t>      </a:t>
            </a:r>
            <a:r>
              <a:rPr lang="zh-CN" altLang="en-US" dirty="0" smtClean="0"/>
              <a:t>施工现场主要风险的确定</a:t>
            </a:r>
          </a:p>
          <a:p>
            <a:r>
              <a:rPr lang="en-US" altLang="zh-CN" dirty="0" smtClean="0"/>
              <a:t>      </a:t>
            </a:r>
          </a:p>
          <a:p>
            <a:r>
              <a:rPr lang="en-US" altLang="zh-CN" dirty="0" smtClean="0"/>
              <a:t>      </a:t>
            </a:r>
            <a:r>
              <a:rPr lang="zh-CN" altLang="en-US" dirty="0" smtClean="0"/>
              <a:t>施工现场管理策划的内容与风险</a:t>
            </a:r>
            <a:endParaRPr lang="en-US" altLang="zh-CN" dirty="0" smtClean="0"/>
          </a:p>
          <a:p>
            <a:r>
              <a:rPr lang="en-US" altLang="zh-CN" dirty="0" smtClean="0"/>
              <a:t>      </a:t>
            </a:r>
          </a:p>
          <a:p>
            <a:r>
              <a:rPr lang="en-US" altLang="zh-CN" dirty="0" smtClean="0"/>
              <a:t>      </a:t>
            </a:r>
            <a:r>
              <a:rPr lang="zh-CN" altLang="en-US" dirty="0" smtClean="0"/>
              <a:t>施工项目管理模式的考虑与选择</a:t>
            </a:r>
            <a:endParaRPr lang="en-US" altLang="zh-CN" dirty="0" smtClean="0"/>
          </a:p>
          <a:p>
            <a:endParaRPr lang="en-US" altLang="zh-CN" dirty="0" smtClean="0"/>
          </a:p>
          <a:p>
            <a:r>
              <a:rPr lang="en-US" altLang="zh-CN" dirty="0" smtClean="0"/>
              <a:t>      </a:t>
            </a:r>
            <a:r>
              <a:rPr lang="zh-CN" altLang="en-US" dirty="0" smtClean="0"/>
              <a:t>施工总承包、施工总承包管理、平行发包（专业承包）</a:t>
            </a:r>
            <a:endParaRPr lang="en-US" altLang="zh-CN" dirty="0" smtClean="0"/>
          </a:p>
          <a:p>
            <a:r>
              <a:rPr lang="en-US" altLang="zh-CN" dirty="0" smtClean="0"/>
              <a:t>     </a:t>
            </a:r>
          </a:p>
          <a:p>
            <a:endParaRPr lang="en-US" altLang="zh-CN" dirty="0" smtClean="0"/>
          </a:p>
          <a:p>
            <a:endParaRPr lang="zh-CN" altLang="en-US" dirty="0" smtClean="0"/>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8</a:t>
            </a:r>
            <a:r>
              <a:rPr lang="zh-CN" altLang="en-US" dirty="0" smtClean="0"/>
              <a:t>）业主方对施工项目管理目标及控制流程的识别与确定；</a:t>
            </a:r>
            <a:endParaRPr lang="en-US" altLang="zh-CN" dirty="0" smtClean="0"/>
          </a:p>
          <a:p>
            <a:r>
              <a:rPr lang="en-US" altLang="zh-CN" dirty="0" smtClean="0"/>
              <a:t>       </a:t>
            </a:r>
            <a:r>
              <a:rPr lang="zh-CN" altLang="en-US" dirty="0" smtClean="0"/>
              <a:t>施工现场目标与勘察、设计、施工、试运行的目标分解</a:t>
            </a:r>
            <a:endParaRPr lang="en-US" altLang="zh-CN" dirty="0" smtClean="0"/>
          </a:p>
          <a:p>
            <a:r>
              <a:rPr lang="en-US" altLang="zh-CN" dirty="0" smtClean="0"/>
              <a:t>       </a:t>
            </a:r>
            <a:r>
              <a:rPr lang="zh-CN" altLang="en-US" b="1" dirty="0" smtClean="0"/>
              <a:t>控制流程的识别与项目控制点的确定方法</a:t>
            </a:r>
            <a:endParaRPr lang="en-US" altLang="zh-CN" b="1" dirty="0" smtClean="0"/>
          </a:p>
          <a:p>
            <a:r>
              <a:rPr lang="en-US" altLang="zh-CN" dirty="0" smtClean="0"/>
              <a:t>       </a:t>
            </a:r>
            <a:r>
              <a:rPr lang="zh-CN" altLang="en-US" dirty="0" smtClean="0"/>
              <a:t>施工现场目标：高品质、短工期、生态化、低成本</a:t>
            </a:r>
            <a:endParaRPr lang="en-US" altLang="zh-CN" dirty="0" smtClean="0"/>
          </a:p>
          <a:p>
            <a:r>
              <a:rPr lang="en-US" altLang="zh-CN" dirty="0" smtClean="0"/>
              <a:t>       </a:t>
            </a:r>
            <a:r>
              <a:rPr lang="zh-CN" altLang="en-US" dirty="0" smtClean="0"/>
              <a:t>施工目标的适宜性与风险防范把握</a:t>
            </a:r>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en-US" altLang="zh-CN" dirty="0" smtClean="0"/>
              <a:t>9</a:t>
            </a:r>
            <a:r>
              <a:rPr lang="zh-CN" altLang="en-US" dirty="0" smtClean="0"/>
              <a:t>）施工项目不同管理模式的业主选择方法风险</a:t>
            </a:r>
          </a:p>
          <a:p>
            <a:r>
              <a:rPr lang="en-US" altLang="zh-CN" dirty="0" smtClean="0"/>
              <a:t>       </a:t>
            </a:r>
            <a:r>
              <a:rPr lang="zh-CN" altLang="en-US" dirty="0" smtClean="0"/>
              <a:t>不同模式的风险水平</a:t>
            </a:r>
            <a:endParaRPr lang="en-US" altLang="zh-CN" dirty="0" smtClean="0"/>
          </a:p>
          <a:p>
            <a:r>
              <a:rPr lang="en-US" altLang="zh-CN" dirty="0" smtClean="0"/>
              <a:t>       </a:t>
            </a:r>
            <a:r>
              <a:rPr lang="zh-CN" altLang="en-US" dirty="0" smtClean="0"/>
              <a:t>不同风险的方法需求</a:t>
            </a:r>
            <a:endParaRPr lang="en-US" altLang="zh-CN" dirty="0" smtClean="0"/>
          </a:p>
          <a:p>
            <a:r>
              <a:rPr lang="en-US" altLang="zh-CN" dirty="0" smtClean="0"/>
              <a:t>       </a:t>
            </a:r>
          </a:p>
          <a:p>
            <a:r>
              <a:rPr lang="en-US" altLang="zh-CN" dirty="0" smtClean="0"/>
              <a:t>       </a:t>
            </a:r>
            <a:r>
              <a:rPr lang="zh-CN" altLang="en-US" dirty="0" smtClean="0"/>
              <a:t>业主的项目目标确定</a:t>
            </a:r>
            <a:endParaRPr lang="en-US" altLang="zh-CN" dirty="0" smtClean="0"/>
          </a:p>
          <a:p>
            <a:r>
              <a:rPr lang="en-US" altLang="zh-CN" dirty="0" smtClean="0"/>
              <a:t>       </a:t>
            </a:r>
            <a:r>
              <a:rPr lang="zh-CN" altLang="en-US" dirty="0" smtClean="0"/>
              <a:t>业主的项目资源提供能力</a:t>
            </a:r>
            <a:endParaRPr lang="en-US" altLang="zh-CN" dirty="0" smtClean="0"/>
          </a:p>
          <a:p>
            <a:r>
              <a:rPr lang="en-US" altLang="zh-CN" dirty="0" smtClean="0"/>
              <a:t>       </a:t>
            </a:r>
            <a:r>
              <a:rPr lang="zh-CN" altLang="en-US" dirty="0" smtClean="0"/>
              <a:t>业主的过程控制能力（协调、集成）</a:t>
            </a:r>
            <a:endParaRPr lang="en-US" altLang="zh-CN" dirty="0" smtClean="0"/>
          </a:p>
          <a:p>
            <a:endParaRPr lang="en-US" altLang="zh-CN" dirty="0" smtClean="0"/>
          </a:p>
          <a:p>
            <a:endParaRPr lang="zh-CN" altLang="en-US" dirty="0" smtClean="0"/>
          </a:p>
          <a:p>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en-US" altLang="zh-CN" dirty="0" smtClean="0"/>
              <a:t>10</a:t>
            </a:r>
            <a:r>
              <a:rPr lang="zh-CN" altLang="en-US" dirty="0" smtClean="0"/>
              <a:t>）项目管理规划与项目配套策划风险</a:t>
            </a:r>
            <a:endParaRPr lang="en-US" altLang="zh-CN" dirty="0" smtClean="0"/>
          </a:p>
          <a:p>
            <a:r>
              <a:rPr lang="en-US" altLang="zh-CN" dirty="0" smtClean="0"/>
              <a:t>        </a:t>
            </a:r>
          </a:p>
          <a:p>
            <a:r>
              <a:rPr lang="zh-CN" altLang="en-US" b="1" dirty="0" smtClean="0"/>
              <a:t>项目管理规划</a:t>
            </a:r>
            <a:endParaRPr lang="en-US" altLang="zh-CN" b="1" dirty="0" smtClean="0"/>
          </a:p>
          <a:p>
            <a:r>
              <a:rPr lang="en-US" altLang="zh-CN" dirty="0" smtClean="0"/>
              <a:t>        </a:t>
            </a:r>
            <a:r>
              <a:rPr lang="zh-CN" altLang="en-US" dirty="0" smtClean="0"/>
              <a:t>项目阶段性规划（策划）</a:t>
            </a:r>
            <a:endParaRPr lang="en-US" altLang="zh-CN" dirty="0" smtClean="0"/>
          </a:p>
          <a:p>
            <a:r>
              <a:rPr lang="en-US" altLang="zh-CN" dirty="0" smtClean="0"/>
              <a:t>        </a:t>
            </a:r>
            <a:r>
              <a:rPr lang="zh-CN" altLang="en-US" dirty="0" smtClean="0"/>
              <a:t>项目专项策划</a:t>
            </a:r>
            <a:endParaRPr lang="en-US" altLang="zh-CN" dirty="0" smtClean="0"/>
          </a:p>
          <a:p>
            <a:r>
              <a:rPr lang="en-US" altLang="zh-CN" b="1" dirty="0" smtClean="0"/>
              <a:t> </a:t>
            </a:r>
            <a:r>
              <a:rPr lang="zh-CN" altLang="en-US" b="1" dirty="0" smtClean="0"/>
              <a:t>项目配套策划</a:t>
            </a:r>
            <a:endParaRPr lang="zh-CN" alt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endParaRPr lang="en-US" altLang="zh-CN" dirty="0" smtClean="0"/>
          </a:p>
          <a:p>
            <a:r>
              <a:rPr lang="en-US" altLang="zh-CN" dirty="0" smtClean="0"/>
              <a:t>        </a:t>
            </a:r>
            <a:r>
              <a:rPr lang="zh-CN" altLang="en-US" dirty="0" smtClean="0"/>
              <a:t>项目管理配套策划在很多情况下（比如</a:t>
            </a:r>
            <a:r>
              <a:rPr lang="zh-CN" altLang="en-US" smtClean="0"/>
              <a:t>突发情况，或一些正常情况等</a:t>
            </a:r>
            <a:r>
              <a:rPr lang="zh-CN" altLang="en-US" dirty="0" smtClean="0"/>
              <a:t>）往往可能是策划者个人在瞬间思维的成果。</a:t>
            </a:r>
            <a:endParaRPr lang="en-US" altLang="zh-CN" dirty="0" smtClean="0"/>
          </a:p>
          <a:p>
            <a:r>
              <a:rPr lang="en-US" altLang="zh-CN" dirty="0" smtClean="0"/>
              <a:t>     </a:t>
            </a:r>
            <a:r>
              <a:rPr lang="zh-CN" altLang="en-US" dirty="0" smtClean="0"/>
              <a:t>这正是针对项目管理配套策划进行管理的难点。</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zh-CN" altLang="en-US" b="1" dirty="0" smtClean="0"/>
              <a:t>      由于项目管理配套策划中的</a:t>
            </a:r>
            <a:r>
              <a:rPr lang="zh-CN" altLang="en-US" dirty="0" smtClean="0"/>
              <a:t>瞬间思维</a:t>
            </a:r>
            <a:r>
              <a:rPr lang="zh-CN" altLang="en-US" b="1" dirty="0" smtClean="0"/>
              <a:t>常常以</a:t>
            </a:r>
            <a:r>
              <a:rPr lang="en-US" b="1" dirty="0" smtClean="0"/>
              <a:t>“</a:t>
            </a:r>
            <a:r>
              <a:rPr lang="zh-CN" altLang="en-US" b="1" dirty="0" smtClean="0"/>
              <a:t>一闪念</a:t>
            </a:r>
            <a:r>
              <a:rPr lang="en-US" b="1" dirty="0" smtClean="0"/>
              <a:t>”</a:t>
            </a:r>
            <a:r>
              <a:rPr lang="zh-CN" altLang="en-US" b="1" dirty="0" smtClean="0"/>
              <a:t>的形式出现，是由人们潜意识思维与显意识思维多次迭加而形成的，也是人们进行长期创造性（正面）或颠覆性（负面）思维活动达到的一种境界。</a:t>
            </a:r>
            <a:endParaRPr lang="en-US" altLang="zh-CN" b="1" dirty="0" smtClean="0"/>
          </a:p>
          <a:p>
            <a:r>
              <a:rPr lang="en-US" altLang="zh-CN" b="1" dirty="0" smtClean="0"/>
              <a:t>     </a:t>
            </a:r>
            <a:r>
              <a:rPr lang="zh-CN" altLang="en-US" b="1" dirty="0" smtClean="0"/>
              <a:t>因此项目管理配套策划需要形成针对这种境界的管理机制，构建一整套既完整系统又相互支撑的管理体系，包括策划依据、内容、管理方法与保障措施等。</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zh-CN" altLang="en-US" dirty="0" smtClean="0"/>
              <a:t> </a:t>
            </a:r>
            <a:r>
              <a:rPr lang="en-US" altLang="zh-CN" dirty="0" smtClean="0"/>
              <a:t>11</a:t>
            </a:r>
            <a:r>
              <a:rPr lang="zh-CN" altLang="en-US" dirty="0" smtClean="0"/>
              <a:t>）项目管理配套策划</a:t>
            </a:r>
            <a:endParaRPr lang="en-US" altLang="zh-CN" dirty="0" smtClean="0"/>
          </a:p>
          <a:p>
            <a:r>
              <a:rPr lang="en-US" altLang="zh-CN" dirty="0" smtClean="0"/>
              <a:t>     </a:t>
            </a:r>
            <a:r>
              <a:rPr lang="zh-CN" altLang="en-US" dirty="0" smtClean="0"/>
              <a:t>应是与项目管理规划相关联的项目管理策划过程。组织应将项目管理配套策划作为项目管理规划的支撑措施纳入项目管理策划过程。</a:t>
            </a:r>
          </a:p>
          <a:p>
            <a:r>
              <a:rPr lang="en-US" altLang="zh-CN" b="1" dirty="0" smtClean="0"/>
              <a:t>       </a:t>
            </a:r>
            <a:r>
              <a:rPr lang="zh-CN" altLang="en-US" dirty="0" smtClean="0"/>
              <a:t>项目管理配套策划依据应包括下列内容：</a:t>
            </a:r>
          </a:p>
          <a:p>
            <a:r>
              <a:rPr lang="en-US" b="1" dirty="0" smtClean="0"/>
              <a:t>1  </a:t>
            </a:r>
            <a:r>
              <a:rPr lang="zh-CN" altLang="en-US" dirty="0" smtClean="0"/>
              <a:t>项目管理制度；</a:t>
            </a:r>
          </a:p>
          <a:p>
            <a:r>
              <a:rPr lang="en-US" b="1" dirty="0" smtClean="0"/>
              <a:t>2  </a:t>
            </a:r>
            <a:r>
              <a:rPr lang="zh-CN" altLang="en-US" dirty="0" smtClean="0"/>
              <a:t>项目管理规划；</a:t>
            </a:r>
          </a:p>
          <a:p>
            <a:r>
              <a:rPr lang="en-US" b="1" dirty="0" smtClean="0"/>
              <a:t>3  </a:t>
            </a:r>
            <a:r>
              <a:rPr lang="zh-CN" altLang="en-US" dirty="0" smtClean="0"/>
              <a:t>实施过程需求；</a:t>
            </a:r>
          </a:p>
          <a:p>
            <a:r>
              <a:rPr lang="en-US" b="1" dirty="0" smtClean="0"/>
              <a:t>4  </a:t>
            </a:r>
            <a:r>
              <a:rPr lang="zh-CN" altLang="en-US" dirty="0" smtClean="0"/>
              <a:t>相关风险程度。</a:t>
            </a:r>
          </a:p>
          <a:p>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t>     项目管理配套策划应包括下列内容：</a:t>
            </a:r>
          </a:p>
          <a:p>
            <a:r>
              <a:rPr lang="en-US" b="1" dirty="0" smtClean="0"/>
              <a:t>1  </a:t>
            </a:r>
            <a:r>
              <a:rPr lang="zh-CN" altLang="en-US" dirty="0" smtClean="0"/>
              <a:t>确定项目管理规划的编制人员、方法选择、时间安排；</a:t>
            </a:r>
          </a:p>
          <a:p>
            <a:r>
              <a:rPr lang="en-US" b="1" dirty="0" smtClean="0"/>
              <a:t>2</a:t>
            </a:r>
            <a:r>
              <a:rPr lang="en-US" dirty="0" smtClean="0"/>
              <a:t>  </a:t>
            </a:r>
            <a:r>
              <a:rPr lang="zh-CN" altLang="en-US" dirty="0" smtClean="0"/>
              <a:t>安排项目管理规划各项规定的具体落实途径；</a:t>
            </a:r>
          </a:p>
          <a:p>
            <a:r>
              <a:rPr lang="en-US" b="1" dirty="0" smtClean="0"/>
              <a:t>3  </a:t>
            </a:r>
            <a:r>
              <a:rPr lang="zh-CN" altLang="en-US" dirty="0" smtClean="0"/>
              <a:t>其他。</a:t>
            </a:r>
          </a:p>
          <a:p>
            <a:r>
              <a:rPr lang="en-US" altLang="zh-CN" b="1" dirty="0" smtClean="0"/>
              <a:t>      </a:t>
            </a:r>
            <a:r>
              <a:rPr lang="zh-CN" altLang="en-US" dirty="0" smtClean="0"/>
              <a:t>项目管理机构应确保项目管理配套策划过程满足项目管理的需求，并应符合下列规定：</a:t>
            </a:r>
          </a:p>
          <a:p>
            <a:r>
              <a:rPr lang="en-US" b="1" dirty="0" smtClean="0"/>
              <a:t>1  </a:t>
            </a:r>
            <a:r>
              <a:rPr lang="zh-CN" altLang="en-US" dirty="0" smtClean="0"/>
              <a:t>界定项目管理配套策划的范围、内容、职责和权利；</a:t>
            </a:r>
          </a:p>
          <a:p>
            <a:r>
              <a:rPr lang="en-US" b="1" dirty="0" smtClean="0"/>
              <a:t>2  </a:t>
            </a:r>
            <a:r>
              <a:rPr lang="zh-CN" altLang="en-US" dirty="0" smtClean="0"/>
              <a:t>规定项目管理配套策划的授权、批准和监督范围；</a:t>
            </a:r>
          </a:p>
          <a:p>
            <a:r>
              <a:rPr lang="en-US" b="1" dirty="0" smtClean="0"/>
              <a:t>3  </a:t>
            </a:r>
            <a:r>
              <a:rPr lang="zh-CN" altLang="en-US" dirty="0" smtClean="0"/>
              <a:t>确定项目管理配套策划的风险应对措施；</a:t>
            </a:r>
          </a:p>
          <a:p>
            <a:r>
              <a:rPr lang="en-US" b="1" dirty="0" smtClean="0"/>
              <a:t>4  </a:t>
            </a:r>
            <a:r>
              <a:rPr lang="zh-CN" altLang="en-US" dirty="0" smtClean="0"/>
              <a:t>总结评价项目管理配套策划水平。</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建设工程项目管理规范发布与实施</a:t>
            </a:r>
            <a:endParaRPr lang="zh-CN" altLang="en-US" dirty="0"/>
          </a:p>
        </p:txBody>
      </p:sp>
      <p:sp>
        <p:nvSpPr>
          <p:cNvPr id="3" name="内容占位符 2"/>
          <p:cNvSpPr>
            <a:spLocks noGrp="1"/>
          </p:cNvSpPr>
          <p:nvPr>
            <p:ph idx="1"/>
          </p:nvPr>
        </p:nvSpPr>
        <p:spPr/>
        <p:txBody>
          <a:bodyPr/>
          <a:lstStyle/>
          <a:p>
            <a:r>
              <a:rPr lang="zh-CN" altLang="en-US" dirty="0" smtClean="0"/>
              <a:t>业主的项目管理应该基于规范的基本规则</a:t>
            </a:r>
            <a:endParaRPr lang="en-US" altLang="zh-CN" dirty="0" smtClean="0"/>
          </a:p>
          <a:p>
            <a:r>
              <a:rPr lang="zh-CN" altLang="en-US" dirty="0" smtClean="0"/>
              <a:t>业主的项目管理应该基于五位一体的和谐关系</a:t>
            </a:r>
            <a:endParaRPr lang="en-US" altLang="zh-CN" dirty="0" smtClean="0"/>
          </a:p>
          <a:p>
            <a:r>
              <a:rPr lang="zh-CN" altLang="en-US" dirty="0" smtClean="0"/>
              <a:t>业主的项目管理应该基于风险防范的思维</a:t>
            </a:r>
            <a:endParaRPr lang="en-US" altLang="zh-CN" dirty="0" smtClean="0"/>
          </a:p>
          <a:p>
            <a:r>
              <a:rPr lang="zh-CN" altLang="en-US" dirty="0" smtClean="0"/>
              <a:t>业主的项目管理应该基于信用、能力与绩效</a:t>
            </a:r>
            <a:endParaRPr lang="en-US" altLang="zh-CN" dirty="0" smtClean="0"/>
          </a:p>
          <a:p>
            <a:r>
              <a:rPr lang="zh-CN" altLang="en-US" smtClean="0"/>
              <a:t>业主的项目管理应该充满自信</a:t>
            </a:r>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      组织应建立下列保证项目管理配套策划有效性的基础工作过程：</a:t>
            </a:r>
          </a:p>
          <a:p>
            <a:r>
              <a:rPr lang="en-US" b="1" dirty="0" smtClean="0"/>
              <a:t>1  </a:t>
            </a:r>
            <a:r>
              <a:rPr lang="zh-CN" altLang="en-US" dirty="0" smtClean="0"/>
              <a:t>积累以往项目管理经验；</a:t>
            </a:r>
          </a:p>
          <a:p>
            <a:r>
              <a:rPr lang="en-US" b="1" dirty="0" smtClean="0"/>
              <a:t>2  </a:t>
            </a:r>
            <a:r>
              <a:rPr lang="zh-CN" altLang="en-US" dirty="0" smtClean="0"/>
              <a:t>制定有关消耗定额；</a:t>
            </a:r>
          </a:p>
          <a:p>
            <a:r>
              <a:rPr lang="en-US" b="1" dirty="0" smtClean="0"/>
              <a:t>3  </a:t>
            </a:r>
            <a:r>
              <a:rPr lang="zh-CN" altLang="en-US" dirty="0" smtClean="0"/>
              <a:t>编制项目基础设施配置参数；</a:t>
            </a:r>
          </a:p>
          <a:p>
            <a:r>
              <a:rPr lang="en-US" b="1" dirty="0" smtClean="0"/>
              <a:t>4  </a:t>
            </a:r>
            <a:r>
              <a:rPr lang="zh-CN" altLang="en-US" dirty="0" smtClean="0"/>
              <a:t>建立工作说明书和实施操作标准；</a:t>
            </a:r>
          </a:p>
          <a:p>
            <a:r>
              <a:rPr lang="en-US" b="1" dirty="0" smtClean="0"/>
              <a:t>5  </a:t>
            </a:r>
            <a:r>
              <a:rPr lang="zh-CN" altLang="en-US" dirty="0" smtClean="0"/>
              <a:t>规定项目实施的专项条件；</a:t>
            </a:r>
          </a:p>
          <a:p>
            <a:r>
              <a:rPr lang="en-US" b="1" dirty="0" smtClean="0"/>
              <a:t>6  </a:t>
            </a:r>
            <a:r>
              <a:rPr lang="zh-CN" altLang="en-US" dirty="0" smtClean="0"/>
              <a:t>配置专用软件；</a:t>
            </a:r>
          </a:p>
          <a:p>
            <a:r>
              <a:rPr lang="en-US" b="1" dirty="0" smtClean="0"/>
              <a:t>7  </a:t>
            </a:r>
            <a:r>
              <a:rPr lang="zh-CN" altLang="en-US" dirty="0" smtClean="0"/>
              <a:t>建立项目信息数据库；</a:t>
            </a:r>
          </a:p>
          <a:p>
            <a:r>
              <a:rPr lang="en-US" b="1" dirty="0" smtClean="0"/>
              <a:t>8  </a:t>
            </a:r>
            <a:r>
              <a:rPr lang="zh-CN" altLang="en-US" dirty="0" smtClean="0"/>
              <a:t>进行项目团队建设。</a:t>
            </a:r>
          </a:p>
          <a:p>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lstStyle/>
          <a:p>
            <a:pPr>
              <a:buNone/>
            </a:pPr>
            <a:r>
              <a:rPr lang="en-US" altLang="zh-CN" dirty="0" smtClean="0"/>
              <a:t>   1</a:t>
            </a:r>
            <a:r>
              <a:rPr lang="zh-CN" altLang="en-US" dirty="0" smtClean="0"/>
              <a:t>，前期、中期、后期合理衔接的项目管理</a:t>
            </a:r>
            <a:endParaRPr lang="en-US" altLang="zh-CN" dirty="0" smtClean="0"/>
          </a:p>
          <a:p>
            <a:r>
              <a:rPr lang="en-US" altLang="zh-CN" dirty="0" smtClean="0"/>
              <a:t>       </a:t>
            </a:r>
          </a:p>
          <a:p>
            <a:r>
              <a:rPr lang="zh-CN" altLang="en-US" dirty="0" smtClean="0"/>
              <a:t>策划的准确性</a:t>
            </a:r>
            <a:endParaRPr lang="en-US" altLang="zh-CN" dirty="0" smtClean="0"/>
          </a:p>
          <a:p>
            <a:r>
              <a:rPr lang="en-US" altLang="zh-CN" dirty="0" smtClean="0"/>
              <a:t>      </a:t>
            </a:r>
          </a:p>
          <a:p>
            <a:r>
              <a:rPr lang="zh-CN" altLang="en-US" dirty="0" smtClean="0"/>
              <a:t>接口范围管理的前瞻性</a:t>
            </a:r>
            <a:endParaRPr lang="en-US" altLang="zh-CN" dirty="0" smtClean="0"/>
          </a:p>
          <a:p>
            <a:endParaRPr lang="en-US" altLang="zh-CN" dirty="0" smtClean="0"/>
          </a:p>
          <a:p>
            <a:r>
              <a:rPr lang="zh-CN" altLang="en-US" dirty="0" smtClean="0"/>
              <a:t>前期、中期、后期的衔接考虑</a:t>
            </a:r>
            <a:endParaRPr lang="en-US" altLang="zh-CN"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，项目实施风险分析与项目管理模式的确定</a:t>
            </a:r>
            <a:endParaRPr lang="en-US" altLang="zh-CN" dirty="0" smtClean="0"/>
          </a:p>
          <a:p>
            <a:r>
              <a:rPr lang="en-US" altLang="zh-CN" dirty="0" smtClean="0"/>
              <a:t>      </a:t>
            </a:r>
            <a:r>
              <a:rPr lang="zh-CN" altLang="en-US" dirty="0" smtClean="0"/>
              <a:t>项目自身风险（有利和不利条件）</a:t>
            </a:r>
            <a:endParaRPr lang="en-US" altLang="zh-CN" dirty="0" smtClean="0"/>
          </a:p>
          <a:p>
            <a:r>
              <a:rPr lang="en-US" altLang="zh-CN" dirty="0" smtClean="0"/>
              <a:t>      </a:t>
            </a:r>
            <a:r>
              <a:rPr lang="zh-CN" altLang="en-US" dirty="0" smtClean="0"/>
              <a:t>业主团队风险</a:t>
            </a:r>
            <a:endParaRPr lang="en-US" altLang="zh-CN" dirty="0" smtClean="0"/>
          </a:p>
          <a:p>
            <a:r>
              <a:rPr lang="en-US" altLang="zh-CN" dirty="0" smtClean="0"/>
              <a:t>      </a:t>
            </a:r>
            <a:r>
              <a:rPr lang="zh-CN" altLang="en-US" dirty="0" smtClean="0"/>
              <a:t>资源能力</a:t>
            </a:r>
            <a:endParaRPr lang="en-US" altLang="zh-CN" dirty="0" smtClean="0"/>
          </a:p>
          <a:p>
            <a:r>
              <a:rPr lang="en-US" altLang="zh-CN" dirty="0" smtClean="0"/>
              <a:t>      </a:t>
            </a:r>
            <a:r>
              <a:rPr lang="zh-CN" altLang="en-US" dirty="0" smtClean="0"/>
              <a:t>综合选择适宜的项目管理模式</a:t>
            </a:r>
            <a:endParaRPr lang="en-US" altLang="zh-CN" dirty="0" smtClean="0"/>
          </a:p>
          <a:p>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lstStyle/>
          <a:p>
            <a:pPr>
              <a:buNone/>
            </a:pPr>
            <a:r>
              <a:rPr lang="en-US" altLang="zh-CN" dirty="0" smtClean="0"/>
              <a:t>3</a:t>
            </a:r>
            <a:r>
              <a:rPr lang="zh-CN" altLang="en-US" dirty="0" smtClean="0"/>
              <a:t>，项目建设前期咨询与设计单位的选择与确定</a:t>
            </a:r>
            <a:endParaRPr lang="en-US" altLang="zh-CN" dirty="0" smtClean="0"/>
          </a:p>
          <a:p>
            <a:r>
              <a:rPr lang="en-US" altLang="zh-CN" dirty="0" smtClean="0"/>
              <a:t>--</a:t>
            </a:r>
            <a:r>
              <a:rPr lang="zh-CN" altLang="en-US" dirty="0" smtClean="0"/>
              <a:t>咨询单位与咨询需求的模式策划</a:t>
            </a:r>
            <a:endParaRPr lang="en-US" altLang="zh-CN" dirty="0" smtClean="0"/>
          </a:p>
          <a:p>
            <a:r>
              <a:rPr lang="en-US" altLang="zh-CN" dirty="0" smtClean="0"/>
              <a:t>--</a:t>
            </a:r>
            <a:r>
              <a:rPr lang="zh-CN" altLang="en-US" dirty="0" smtClean="0"/>
              <a:t>项目设计与项目方案的关键参数的确定</a:t>
            </a:r>
            <a:endParaRPr lang="en-US" altLang="zh-CN" dirty="0" smtClean="0"/>
          </a:p>
          <a:p>
            <a:r>
              <a:rPr lang="en-US" altLang="zh-CN" dirty="0" smtClean="0"/>
              <a:t>--</a:t>
            </a:r>
            <a:r>
              <a:rPr lang="zh-CN" altLang="en-US" dirty="0" smtClean="0"/>
              <a:t>项目建议与项目可行性研究的衔接</a:t>
            </a:r>
            <a:endParaRPr lang="en-US" altLang="zh-CN" dirty="0" smtClean="0"/>
          </a:p>
          <a:p>
            <a:r>
              <a:rPr lang="en-US" altLang="zh-CN" dirty="0" smtClean="0"/>
              <a:t>--</a:t>
            </a:r>
            <a:r>
              <a:rPr lang="zh-CN" altLang="en-US" dirty="0" smtClean="0"/>
              <a:t>项目咨询单位的确定</a:t>
            </a:r>
            <a:endParaRPr lang="en-US" altLang="zh-CN" dirty="0" smtClean="0"/>
          </a:p>
          <a:p>
            <a:r>
              <a:rPr lang="en-US" altLang="zh-CN" dirty="0" smtClean="0"/>
              <a:t>--</a:t>
            </a:r>
            <a:r>
              <a:rPr lang="zh-CN" altLang="en-US" dirty="0" smtClean="0"/>
              <a:t>项目设计单位的确定</a:t>
            </a:r>
            <a:endParaRPr lang="en-US" altLang="zh-CN" dirty="0" smtClean="0"/>
          </a:p>
          <a:p>
            <a:r>
              <a:rPr lang="en-US" altLang="zh-CN" dirty="0" smtClean="0"/>
              <a:t>--</a:t>
            </a:r>
            <a:r>
              <a:rPr lang="zh-CN" altLang="en-US" dirty="0" smtClean="0"/>
              <a:t>项目实施总体策划的实施与确定</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，项目代建制、项目管理承包、工程总承包、施工总承包、施工总承包管理的模式的特点与风险</a:t>
            </a:r>
            <a:endParaRPr lang="en-US" altLang="zh-CN" dirty="0" smtClean="0"/>
          </a:p>
          <a:p>
            <a:r>
              <a:rPr lang="zh-CN" altLang="en-US" dirty="0" smtClean="0"/>
              <a:t>项目代建制</a:t>
            </a:r>
            <a:endParaRPr lang="en-US" altLang="zh-CN" dirty="0" smtClean="0"/>
          </a:p>
          <a:p>
            <a:r>
              <a:rPr lang="zh-CN" altLang="en-US" dirty="0" smtClean="0"/>
              <a:t>项目管理承包</a:t>
            </a:r>
            <a:endParaRPr lang="en-US" altLang="zh-CN" dirty="0" smtClean="0"/>
          </a:p>
          <a:p>
            <a:r>
              <a:rPr lang="zh-CN" altLang="en-US" dirty="0" smtClean="0"/>
              <a:t>工程总承包</a:t>
            </a:r>
            <a:endParaRPr lang="en-US" altLang="zh-CN" dirty="0" smtClean="0"/>
          </a:p>
          <a:p>
            <a:r>
              <a:rPr lang="zh-CN" altLang="en-US" dirty="0" smtClean="0"/>
              <a:t>施工总承包</a:t>
            </a:r>
            <a:endParaRPr lang="en-US" altLang="zh-CN" dirty="0" smtClean="0"/>
          </a:p>
          <a:p>
            <a:r>
              <a:rPr lang="zh-CN" altLang="en-US" dirty="0" smtClean="0"/>
              <a:t>施工总承包管理</a:t>
            </a:r>
            <a:endParaRPr lang="en-US" altLang="zh-CN"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lstStyle/>
          <a:p>
            <a:r>
              <a:rPr lang="en-US" altLang="zh-CN" dirty="0" smtClean="0"/>
              <a:t>5</a:t>
            </a:r>
            <a:r>
              <a:rPr lang="zh-CN" altLang="en-US" dirty="0" smtClean="0"/>
              <a:t>，项目可行性研究与设计方案、初步设计、施工图设计的接口</a:t>
            </a:r>
            <a:endParaRPr lang="en-US" altLang="zh-CN" dirty="0" smtClean="0"/>
          </a:p>
          <a:p>
            <a:r>
              <a:rPr lang="en-US" altLang="zh-CN" dirty="0" smtClean="0"/>
              <a:t>      </a:t>
            </a:r>
            <a:r>
              <a:rPr lang="zh-CN" altLang="en-US" dirty="0" smtClean="0"/>
              <a:t>项目可行性研究接口设计方案</a:t>
            </a:r>
            <a:endParaRPr lang="en-US" altLang="zh-CN" dirty="0" smtClean="0"/>
          </a:p>
          <a:p>
            <a:r>
              <a:rPr lang="en-US" altLang="zh-CN" dirty="0" smtClean="0"/>
              <a:t>      </a:t>
            </a:r>
            <a:r>
              <a:rPr lang="zh-CN" altLang="en-US" dirty="0" smtClean="0"/>
              <a:t>设计方案接口初步设计</a:t>
            </a:r>
            <a:endParaRPr lang="en-US" altLang="zh-CN" dirty="0" smtClean="0"/>
          </a:p>
          <a:p>
            <a:r>
              <a:rPr lang="en-US" altLang="zh-CN" dirty="0" smtClean="0"/>
              <a:t>      </a:t>
            </a:r>
            <a:r>
              <a:rPr lang="zh-CN" altLang="en-US" dirty="0" smtClean="0"/>
              <a:t>初步设计接口施工图设计</a:t>
            </a:r>
            <a:endParaRPr lang="en-US" altLang="zh-CN" dirty="0" smtClean="0"/>
          </a:p>
          <a:p>
            <a:r>
              <a:rPr lang="en-US" altLang="zh-CN" dirty="0" smtClean="0"/>
              <a:t>      </a:t>
            </a:r>
            <a:r>
              <a:rPr lang="zh-CN" altLang="en-US" dirty="0" smtClean="0"/>
              <a:t>施工图纸设计接口施工详图设计</a:t>
            </a:r>
            <a:endParaRPr lang="en-US" altLang="zh-CN" dirty="0" smtClean="0"/>
          </a:p>
          <a:p>
            <a:r>
              <a:rPr lang="en-US" altLang="zh-CN" dirty="0" smtClean="0"/>
              <a:t>      </a:t>
            </a:r>
            <a:r>
              <a:rPr lang="zh-CN" altLang="en-US" dirty="0" smtClean="0"/>
              <a:t>施工详图设计接口施工组织设计</a:t>
            </a:r>
            <a:endParaRPr lang="en-US" altLang="zh-CN" dirty="0" smtClean="0"/>
          </a:p>
          <a:p>
            <a:r>
              <a:rPr lang="en-US" altLang="zh-CN" dirty="0" smtClean="0"/>
              <a:t>      </a:t>
            </a:r>
            <a:r>
              <a:rPr lang="zh-CN" altLang="en-US" dirty="0" smtClean="0"/>
              <a:t>施工组织设计接口技术交底</a:t>
            </a:r>
            <a:endParaRPr lang="en-US" altLang="zh-CN" dirty="0" smtClean="0"/>
          </a:p>
          <a:p>
            <a:endParaRPr lang="en-US" altLang="zh-CN" dirty="0" smtClean="0"/>
          </a:p>
          <a:p>
            <a:endParaRPr lang="en-US" altLang="zh-CN" dirty="0" smtClean="0"/>
          </a:p>
          <a:p>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lstStyle/>
          <a:p>
            <a:r>
              <a:rPr lang="en-US" altLang="zh-CN" dirty="0" smtClean="0"/>
              <a:t>6</a:t>
            </a:r>
            <a:r>
              <a:rPr lang="zh-CN" altLang="en-US" dirty="0" smtClean="0"/>
              <a:t>，监理单位的相关项目服务项目管理作用的发挥与风险规避</a:t>
            </a:r>
            <a:endParaRPr lang="en-US" altLang="zh-CN" dirty="0" smtClean="0"/>
          </a:p>
          <a:p>
            <a:r>
              <a:rPr lang="en-US" altLang="zh-CN" dirty="0" smtClean="0"/>
              <a:t>      </a:t>
            </a:r>
            <a:r>
              <a:rPr lang="zh-CN" altLang="en-US" dirty="0" smtClean="0"/>
              <a:t>监理单位的法律依据</a:t>
            </a:r>
            <a:endParaRPr lang="en-US" altLang="zh-CN" dirty="0" smtClean="0"/>
          </a:p>
          <a:p>
            <a:r>
              <a:rPr lang="en-US" altLang="zh-CN" dirty="0" smtClean="0"/>
              <a:t>      </a:t>
            </a:r>
            <a:r>
              <a:rPr lang="zh-CN" altLang="en-US" dirty="0" smtClean="0"/>
              <a:t>监理规范的具体要求</a:t>
            </a:r>
            <a:endParaRPr lang="en-US" altLang="zh-CN" dirty="0" smtClean="0"/>
          </a:p>
          <a:p>
            <a:r>
              <a:rPr lang="en-US" altLang="zh-CN" dirty="0" smtClean="0"/>
              <a:t>      </a:t>
            </a:r>
            <a:r>
              <a:rPr lang="zh-CN" altLang="en-US" dirty="0" smtClean="0"/>
              <a:t>监理与合同的授权关系</a:t>
            </a:r>
            <a:endParaRPr lang="en-US" altLang="zh-CN" dirty="0" smtClean="0"/>
          </a:p>
          <a:p>
            <a:r>
              <a:rPr lang="en-US" altLang="zh-CN" dirty="0" smtClean="0"/>
              <a:t>      </a:t>
            </a:r>
            <a:r>
              <a:rPr lang="zh-CN" altLang="en-US" dirty="0" smtClean="0"/>
              <a:t>监理与业主关系的融合</a:t>
            </a:r>
            <a:endParaRPr lang="en-US" altLang="zh-CN" dirty="0" smtClean="0"/>
          </a:p>
          <a:p>
            <a:r>
              <a:rPr lang="en-US" altLang="zh-CN" dirty="0" smtClean="0"/>
              <a:t>      </a:t>
            </a:r>
            <a:r>
              <a:rPr lang="zh-CN" altLang="en-US" dirty="0" smtClean="0"/>
              <a:t>监理充分发挥作用的方法</a:t>
            </a:r>
          </a:p>
          <a:p>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lstStyle/>
          <a:p>
            <a:r>
              <a:rPr lang="en-US" altLang="zh-CN" dirty="0" smtClean="0"/>
              <a:t>7</a:t>
            </a:r>
            <a:r>
              <a:rPr lang="zh-CN" altLang="en-US" dirty="0" smtClean="0"/>
              <a:t>，施工阶段管理</a:t>
            </a:r>
            <a:endParaRPr lang="en-US" altLang="zh-CN" dirty="0" smtClean="0"/>
          </a:p>
          <a:p>
            <a:r>
              <a:rPr lang="en-US" altLang="zh-CN" dirty="0" smtClean="0"/>
              <a:t>1</a:t>
            </a:r>
            <a:r>
              <a:rPr lang="zh-CN" altLang="en-US" dirty="0" smtClean="0"/>
              <a:t>）施工招标策划</a:t>
            </a:r>
            <a:endParaRPr lang="en-US" altLang="zh-CN" dirty="0" smtClean="0"/>
          </a:p>
          <a:p>
            <a:r>
              <a:rPr lang="en-US" altLang="zh-CN" dirty="0" smtClean="0"/>
              <a:t>      </a:t>
            </a:r>
            <a:r>
              <a:rPr lang="zh-CN" altLang="en-US" dirty="0" smtClean="0"/>
              <a:t>项目招标方式与项目规律模式</a:t>
            </a:r>
            <a:endParaRPr lang="en-US" altLang="zh-CN" dirty="0" smtClean="0"/>
          </a:p>
          <a:p>
            <a:r>
              <a:rPr lang="en-US" altLang="zh-CN" dirty="0" smtClean="0"/>
              <a:t>      </a:t>
            </a:r>
            <a:r>
              <a:rPr lang="zh-CN" altLang="en-US" dirty="0" smtClean="0"/>
              <a:t>项目招标与风险规避</a:t>
            </a:r>
            <a:endParaRPr lang="en-US" altLang="zh-CN" dirty="0" smtClean="0"/>
          </a:p>
          <a:p>
            <a:r>
              <a:rPr lang="en-US" altLang="zh-CN" dirty="0" smtClean="0"/>
              <a:t>      </a:t>
            </a:r>
            <a:r>
              <a:rPr lang="zh-CN" altLang="en-US" dirty="0" smtClean="0"/>
              <a:t>专业工程招标与总包工程需求衔接</a:t>
            </a:r>
            <a:endParaRPr lang="en-US" altLang="zh-CN" dirty="0" smtClean="0"/>
          </a:p>
          <a:p>
            <a:r>
              <a:rPr lang="en-US" altLang="zh-CN" dirty="0" smtClean="0"/>
              <a:t>2</a:t>
            </a:r>
            <a:r>
              <a:rPr lang="zh-CN" altLang="en-US" dirty="0" smtClean="0"/>
              <a:t>）施工图设计深度与工程价值（项目特征描述）的关系</a:t>
            </a:r>
            <a:endParaRPr lang="en-US" altLang="zh-CN" dirty="0" smtClean="0"/>
          </a:p>
          <a:p>
            <a:r>
              <a:rPr lang="en-US" altLang="zh-CN" dirty="0" smtClean="0"/>
              <a:t>      </a:t>
            </a:r>
            <a:r>
              <a:rPr lang="zh-CN" altLang="en-US" dirty="0" smtClean="0"/>
              <a:t>项目特征不仅应该满足施工一般规律需求，而且应该满足施工企业的具体能力需求</a:t>
            </a:r>
            <a:endParaRPr lang="en-US" altLang="zh-CN"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）施工招投标的制度特点与风险</a:t>
            </a:r>
            <a:endParaRPr lang="en-US" altLang="zh-CN" dirty="0" smtClean="0"/>
          </a:p>
          <a:p>
            <a:r>
              <a:rPr lang="en-US" altLang="zh-CN" dirty="0" smtClean="0"/>
              <a:t>       </a:t>
            </a:r>
          </a:p>
          <a:p>
            <a:r>
              <a:rPr lang="zh-CN" altLang="en-US" dirty="0" smtClean="0"/>
              <a:t>施工招标文件与可施工性的衔接与错位</a:t>
            </a:r>
            <a:endParaRPr lang="en-US" altLang="zh-CN" dirty="0" smtClean="0"/>
          </a:p>
          <a:p>
            <a:r>
              <a:rPr lang="en-US" altLang="zh-CN" dirty="0" smtClean="0"/>
              <a:t>       </a:t>
            </a:r>
          </a:p>
          <a:p>
            <a:r>
              <a:rPr lang="zh-CN" altLang="en-US" dirty="0" smtClean="0"/>
              <a:t>施工单位能力与招标方式的衔接与错位</a:t>
            </a:r>
            <a:endParaRPr lang="en-US" altLang="zh-CN" dirty="0" smtClean="0"/>
          </a:p>
          <a:p>
            <a:r>
              <a:rPr lang="en-US" altLang="zh-CN" dirty="0" smtClean="0"/>
              <a:t>       </a:t>
            </a:r>
          </a:p>
          <a:p>
            <a:r>
              <a:rPr lang="zh-CN" altLang="en-US" dirty="0" smtClean="0"/>
              <a:t>施工中标价与结算价的衔接与错位</a:t>
            </a:r>
            <a:endParaRPr lang="en-US" altLang="zh-CN" dirty="0" smtClean="0"/>
          </a:p>
          <a:p>
            <a:r>
              <a:rPr lang="en-US" altLang="zh-CN" dirty="0" smtClean="0"/>
              <a:t>       </a:t>
            </a:r>
          </a:p>
          <a:p>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）施工图设计质量的问题研究</a:t>
            </a:r>
            <a:endParaRPr lang="en-US" altLang="zh-CN" dirty="0" smtClean="0"/>
          </a:p>
          <a:p>
            <a:r>
              <a:rPr lang="en-US" altLang="zh-CN" dirty="0" smtClean="0"/>
              <a:t>      </a:t>
            </a:r>
          </a:p>
          <a:p>
            <a:r>
              <a:rPr lang="zh-CN" altLang="en-US" dirty="0" smtClean="0"/>
              <a:t>设计模式与设计团队能力</a:t>
            </a:r>
            <a:endParaRPr lang="en-US" altLang="zh-CN" dirty="0" smtClean="0"/>
          </a:p>
          <a:p>
            <a:r>
              <a:rPr lang="en-US" altLang="zh-CN" dirty="0" smtClean="0"/>
              <a:t>      </a:t>
            </a:r>
          </a:p>
          <a:p>
            <a:r>
              <a:rPr lang="zh-CN" altLang="en-US" dirty="0" smtClean="0"/>
              <a:t>设计条件与设计审查</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基本概念</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，项目：为了实现特定目标的特定过程。</a:t>
            </a:r>
            <a:endParaRPr lang="en-US" altLang="zh-CN" dirty="0" smtClean="0"/>
          </a:p>
          <a:p>
            <a:pPr>
              <a:buNone/>
            </a:pPr>
            <a:r>
              <a:rPr lang="en-US" altLang="zh-CN" dirty="0" smtClean="0"/>
              <a:t>   </a:t>
            </a:r>
            <a:r>
              <a:rPr lang="zh-CN" altLang="en-US" dirty="0" smtClean="0"/>
              <a:t>特定是项目的核心。</a:t>
            </a:r>
            <a:endParaRPr lang="en-US" altLang="zh-CN" dirty="0" smtClean="0"/>
          </a:p>
          <a:p>
            <a:pPr>
              <a:buNone/>
            </a:pPr>
            <a:r>
              <a:rPr lang="en-US" altLang="zh-CN" dirty="0" smtClean="0"/>
              <a:t>   2</a:t>
            </a:r>
            <a:r>
              <a:rPr lang="zh-CN" altLang="en-US" dirty="0" smtClean="0"/>
              <a:t>，过程</a:t>
            </a:r>
            <a:r>
              <a:rPr lang="en-US" altLang="zh-CN" dirty="0" smtClean="0"/>
              <a:t>:</a:t>
            </a:r>
            <a:r>
              <a:rPr lang="zh-CN" altLang="en-US" dirty="0" smtClean="0"/>
              <a:t>一组相互联系相互作用的活动。</a:t>
            </a:r>
            <a:endParaRPr lang="en-US" altLang="zh-CN" dirty="0" smtClean="0"/>
          </a:p>
          <a:p>
            <a:pPr>
              <a:buNone/>
            </a:pPr>
            <a:r>
              <a:rPr lang="en-US" altLang="zh-CN" dirty="0" smtClean="0"/>
              <a:t>   </a:t>
            </a:r>
            <a:r>
              <a:rPr lang="zh-CN" altLang="en-US" dirty="0" smtClean="0"/>
              <a:t>项目是由过程组成的，项目管理是过程与系统的集成化管理。</a:t>
            </a:r>
            <a:endParaRPr lang="en-US" altLang="zh-CN" dirty="0" smtClean="0"/>
          </a:p>
          <a:p>
            <a:pPr>
              <a:buNone/>
            </a:pPr>
            <a:r>
              <a:rPr lang="en-US" altLang="zh-CN" dirty="0" smtClean="0"/>
              <a:t>   3</a:t>
            </a:r>
            <a:r>
              <a:rPr lang="zh-CN" altLang="en-US" dirty="0" smtClean="0"/>
              <a:t>，教学方式：案例说话、案例引路、案例分析</a:t>
            </a:r>
            <a:endParaRPr lang="en-US" altLang="zh-CN" dirty="0" smtClean="0"/>
          </a:p>
          <a:p>
            <a:endParaRPr lang="en-US" altLang="zh-CN" dirty="0" smtClean="0"/>
          </a:p>
          <a:p>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lstStyle/>
          <a:p>
            <a:r>
              <a:rPr lang="en-US" altLang="zh-CN" dirty="0" smtClean="0"/>
              <a:t>5</a:t>
            </a:r>
            <a:r>
              <a:rPr lang="zh-CN" altLang="en-US" dirty="0" smtClean="0"/>
              <a:t>）施工图设计单位的质量控制</a:t>
            </a:r>
            <a:endParaRPr lang="en-US" altLang="zh-CN" dirty="0" smtClean="0"/>
          </a:p>
          <a:p>
            <a:r>
              <a:rPr lang="en-US" altLang="zh-CN" dirty="0" smtClean="0"/>
              <a:t>      </a:t>
            </a:r>
          </a:p>
          <a:p>
            <a:r>
              <a:rPr lang="zh-CN" altLang="en-US" dirty="0" smtClean="0"/>
              <a:t>设计团队、施工经验与设计经验的结合</a:t>
            </a:r>
            <a:endParaRPr lang="en-US" altLang="zh-CN" dirty="0" smtClean="0"/>
          </a:p>
          <a:p>
            <a:r>
              <a:rPr lang="en-US" altLang="zh-CN" dirty="0" smtClean="0"/>
              <a:t>      </a:t>
            </a:r>
          </a:p>
          <a:p>
            <a:r>
              <a:rPr lang="zh-CN" altLang="en-US" dirty="0" smtClean="0"/>
              <a:t>施工图设计单位与施工单位的经验结合</a:t>
            </a:r>
            <a:endParaRPr lang="en-US" altLang="zh-CN" dirty="0" smtClean="0"/>
          </a:p>
          <a:p>
            <a:endParaRPr lang="en-US" altLang="zh-CN" dirty="0" smtClean="0"/>
          </a:p>
          <a:p>
            <a:r>
              <a:rPr lang="zh-CN" altLang="en-US" dirty="0" smtClean="0"/>
              <a:t>施工图变更质量与相关造价控制的集成</a:t>
            </a:r>
            <a:endParaRPr lang="en-US" altLang="zh-CN" dirty="0" smtClean="0"/>
          </a:p>
          <a:p>
            <a:r>
              <a:rPr lang="zh-CN" altLang="en-US" dirty="0" smtClean="0"/>
              <a:t>（设计师与施工单位索赔、签证、变更、合理化建议的责任追究）</a:t>
            </a:r>
          </a:p>
          <a:p>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lstStyle/>
          <a:p>
            <a:r>
              <a:rPr lang="en-US" altLang="zh-CN" dirty="0" smtClean="0"/>
              <a:t>6</a:t>
            </a:r>
            <a:r>
              <a:rPr lang="zh-CN" altLang="en-US" dirty="0" smtClean="0"/>
              <a:t>）工程项目的过程控制</a:t>
            </a:r>
            <a:endParaRPr lang="en-US" altLang="zh-CN" dirty="0" smtClean="0"/>
          </a:p>
          <a:p>
            <a:r>
              <a:rPr lang="en-US" altLang="zh-CN" dirty="0" smtClean="0"/>
              <a:t>       </a:t>
            </a:r>
            <a:r>
              <a:rPr lang="zh-CN" altLang="en-US" dirty="0" smtClean="0"/>
              <a:t>项目控制点的设置</a:t>
            </a:r>
            <a:endParaRPr lang="en-US" altLang="zh-CN" dirty="0" smtClean="0"/>
          </a:p>
          <a:p>
            <a:r>
              <a:rPr lang="en-US" altLang="zh-CN" dirty="0" smtClean="0"/>
              <a:t>      </a:t>
            </a:r>
            <a:r>
              <a:rPr lang="zh-CN" altLang="en-US" dirty="0" smtClean="0"/>
              <a:t>（图纸会审、技术交底、质量验收、工程款结算、进度款支付）</a:t>
            </a:r>
            <a:endParaRPr lang="en-US" altLang="zh-CN" dirty="0" smtClean="0"/>
          </a:p>
          <a:p>
            <a:r>
              <a:rPr lang="en-US" altLang="zh-CN" dirty="0" smtClean="0"/>
              <a:t>       </a:t>
            </a:r>
            <a:r>
              <a:rPr lang="zh-CN" altLang="en-US" dirty="0" smtClean="0"/>
              <a:t>项目实施趋势的分析</a:t>
            </a:r>
            <a:endParaRPr lang="en-US" altLang="zh-CN" dirty="0" smtClean="0"/>
          </a:p>
          <a:p>
            <a:r>
              <a:rPr lang="en-US" altLang="zh-CN" dirty="0" smtClean="0"/>
              <a:t>       </a:t>
            </a:r>
            <a:r>
              <a:rPr lang="zh-CN" altLang="en-US" dirty="0" smtClean="0"/>
              <a:t>项目改进措施的实施</a:t>
            </a:r>
            <a:endParaRPr lang="en-US" altLang="zh-CN" dirty="0" smtClean="0"/>
          </a:p>
          <a:p>
            <a:r>
              <a:rPr lang="en-US" altLang="zh-CN" dirty="0" smtClean="0"/>
              <a:t>       </a:t>
            </a:r>
            <a:r>
              <a:rPr lang="zh-CN" altLang="en-US" smtClean="0"/>
              <a:t>项目审计的实施与管理（结算依据、结算证据、结算结果）</a:t>
            </a:r>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二，业主的项目管理实施</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8</a:t>
            </a:r>
            <a:r>
              <a:rPr lang="zh-CN" altLang="en-US" dirty="0" smtClean="0"/>
              <a:t>，工程验收与移交</a:t>
            </a:r>
            <a:endParaRPr lang="en-US" altLang="zh-CN" dirty="0" smtClean="0"/>
          </a:p>
          <a:p>
            <a:r>
              <a:rPr lang="en-US" altLang="zh-CN" dirty="0" smtClean="0"/>
              <a:t>1</a:t>
            </a:r>
            <a:r>
              <a:rPr lang="zh-CN" altLang="en-US" dirty="0" smtClean="0"/>
              <a:t>）工程质量的中间验收与监理控制</a:t>
            </a:r>
            <a:endParaRPr lang="en-US" altLang="zh-CN" dirty="0" smtClean="0"/>
          </a:p>
          <a:p>
            <a:endParaRPr lang="en-US" altLang="zh-CN" dirty="0" smtClean="0"/>
          </a:p>
          <a:p>
            <a:r>
              <a:rPr lang="en-US" altLang="zh-CN" dirty="0" smtClean="0"/>
              <a:t>2</a:t>
            </a:r>
            <a:r>
              <a:rPr lang="zh-CN" altLang="en-US" dirty="0" smtClean="0"/>
              <a:t>）工程质量的最终验收</a:t>
            </a:r>
            <a:endParaRPr lang="en-US" altLang="zh-CN" dirty="0" smtClean="0"/>
          </a:p>
          <a:p>
            <a:endParaRPr lang="en-US" altLang="zh-CN" dirty="0" smtClean="0"/>
          </a:p>
          <a:p>
            <a:r>
              <a:rPr lang="en-US" altLang="zh-CN" dirty="0" smtClean="0"/>
              <a:t>3</a:t>
            </a:r>
            <a:r>
              <a:rPr lang="zh-CN" altLang="en-US" dirty="0" smtClean="0"/>
              <a:t>）工程质量问题的处理</a:t>
            </a:r>
            <a:endParaRPr lang="en-US" altLang="zh-CN" dirty="0" smtClean="0"/>
          </a:p>
          <a:p>
            <a:endParaRPr lang="en-US" altLang="zh-CN" dirty="0" smtClean="0"/>
          </a:p>
          <a:p>
            <a:r>
              <a:rPr lang="en-US" altLang="zh-CN" dirty="0" smtClean="0"/>
              <a:t>4</a:t>
            </a:r>
            <a:r>
              <a:rPr lang="zh-CN" altLang="en-US" dirty="0" smtClean="0"/>
              <a:t>）工程质量的改进措施</a:t>
            </a:r>
            <a:endParaRPr lang="en-US" altLang="zh-CN" dirty="0" smtClean="0"/>
          </a:p>
          <a:p>
            <a:endParaRPr lang="en-US" altLang="zh-CN" dirty="0" smtClean="0"/>
          </a:p>
          <a:p>
            <a:r>
              <a:rPr lang="en-US" altLang="zh-CN" dirty="0" smtClean="0"/>
              <a:t>5</a:t>
            </a:r>
            <a:r>
              <a:rPr lang="zh-CN" altLang="en-US" dirty="0" smtClean="0"/>
              <a:t>）工程移交与工程保修</a:t>
            </a:r>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，业主合同管理的基本内容和要求</a:t>
            </a:r>
            <a:endParaRPr lang="en-US" altLang="zh-CN" dirty="0" smtClean="0"/>
          </a:p>
          <a:p>
            <a:r>
              <a:rPr lang="en-US" altLang="zh-CN" dirty="0" smtClean="0"/>
              <a:t>1</a:t>
            </a:r>
            <a:r>
              <a:rPr lang="zh-CN" altLang="en-US" dirty="0" smtClean="0"/>
              <a:t>）合同类型的</a:t>
            </a:r>
            <a:r>
              <a:rPr lang="zh-CN" altLang="en-US" dirty="0" smtClean="0"/>
              <a:t>选择与合同策划（规划）</a:t>
            </a:r>
            <a:endParaRPr lang="en-US" altLang="zh-CN" dirty="0" smtClean="0"/>
          </a:p>
          <a:p>
            <a:r>
              <a:rPr lang="en-US" altLang="zh-CN" dirty="0" smtClean="0"/>
              <a:t>      </a:t>
            </a:r>
          </a:p>
          <a:p>
            <a:r>
              <a:rPr lang="en-US" altLang="zh-CN" dirty="0" smtClean="0"/>
              <a:t>       </a:t>
            </a:r>
            <a:r>
              <a:rPr lang="zh-CN" altLang="en-US" dirty="0" smtClean="0"/>
              <a:t>总价合同（事先补偿机制）及风险</a:t>
            </a:r>
            <a:endParaRPr lang="en-US" altLang="zh-CN" dirty="0" smtClean="0"/>
          </a:p>
          <a:p>
            <a:r>
              <a:rPr lang="en-US" altLang="zh-CN" dirty="0" smtClean="0"/>
              <a:t>      </a:t>
            </a:r>
          </a:p>
          <a:p>
            <a:r>
              <a:rPr lang="en-US" altLang="zh-CN" dirty="0" smtClean="0"/>
              <a:t>       </a:t>
            </a:r>
            <a:r>
              <a:rPr lang="zh-CN" altLang="en-US" dirty="0" smtClean="0"/>
              <a:t>单价合同（中间补偿机制）及风险</a:t>
            </a:r>
            <a:endParaRPr lang="en-US" altLang="zh-CN" dirty="0" smtClean="0"/>
          </a:p>
          <a:p>
            <a:r>
              <a:rPr lang="en-US" altLang="zh-CN" dirty="0" smtClean="0"/>
              <a:t>      </a:t>
            </a:r>
          </a:p>
          <a:p>
            <a:r>
              <a:rPr lang="en-US" altLang="zh-CN" dirty="0" smtClean="0"/>
              <a:t>       </a:t>
            </a:r>
            <a:r>
              <a:rPr lang="zh-CN" altLang="en-US" dirty="0" smtClean="0"/>
              <a:t>成本加酬金合同（事后补偿机制）及风险</a:t>
            </a:r>
            <a:endParaRPr lang="en-US" altLang="zh-CN" dirty="0" smtClean="0"/>
          </a:p>
          <a:p>
            <a:r>
              <a:rPr lang="en-US" altLang="zh-CN" dirty="0" smtClean="0"/>
              <a:t>      </a:t>
            </a:r>
          </a:p>
          <a:p>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）选择总价合同的优点</a:t>
            </a:r>
            <a:endParaRPr lang="en-US" altLang="zh-CN" dirty="0" smtClean="0"/>
          </a:p>
          <a:p>
            <a:r>
              <a:rPr lang="en-US" altLang="zh-CN" dirty="0" smtClean="0"/>
              <a:t>      -</a:t>
            </a:r>
            <a:r>
              <a:rPr lang="zh-CN" altLang="en-US" dirty="0" smtClean="0"/>
              <a:t>利用招标竞争压承包商的利益，但是有霸王条款的嫌疑</a:t>
            </a:r>
            <a:endParaRPr lang="en-US" altLang="zh-CN" dirty="0" smtClean="0"/>
          </a:p>
          <a:p>
            <a:r>
              <a:rPr lang="en-US" altLang="zh-CN" dirty="0" smtClean="0"/>
              <a:t>      -</a:t>
            </a:r>
            <a:r>
              <a:rPr lang="zh-CN" altLang="en-US" dirty="0" smtClean="0"/>
              <a:t>可以利用黑白合同</a:t>
            </a:r>
            <a:endParaRPr lang="en-US" altLang="zh-CN" dirty="0" smtClean="0"/>
          </a:p>
          <a:p>
            <a:r>
              <a:rPr lang="en-US" altLang="zh-CN" dirty="0" smtClean="0"/>
              <a:t>3</a:t>
            </a:r>
            <a:r>
              <a:rPr lang="zh-CN" altLang="en-US" dirty="0" smtClean="0"/>
              <a:t>）选择单价合同的优点</a:t>
            </a:r>
            <a:endParaRPr lang="en-US" altLang="zh-CN" dirty="0" smtClean="0"/>
          </a:p>
          <a:p>
            <a:r>
              <a:rPr lang="en-US" altLang="zh-CN" dirty="0" smtClean="0"/>
              <a:t>      -</a:t>
            </a:r>
            <a:r>
              <a:rPr lang="zh-CN" altLang="en-US" dirty="0" smtClean="0"/>
              <a:t>适合施工规律，比项目管理水平</a:t>
            </a:r>
            <a:endParaRPr lang="en-US" altLang="zh-CN" dirty="0" smtClean="0"/>
          </a:p>
          <a:p>
            <a:r>
              <a:rPr lang="en-US" altLang="zh-CN" dirty="0" smtClean="0"/>
              <a:t>4</a:t>
            </a:r>
            <a:r>
              <a:rPr lang="zh-CN" altLang="en-US" dirty="0" smtClean="0"/>
              <a:t>）选择成本加酬金合同的优点</a:t>
            </a:r>
            <a:endParaRPr lang="en-US" altLang="zh-CN" dirty="0" smtClean="0"/>
          </a:p>
          <a:p>
            <a:r>
              <a:rPr lang="en-US" altLang="zh-CN" dirty="0" smtClean="0"/>
              <a:t>      -</a:t>
            </a:r>
            <a:r>
              <a:rPr lang="zh-CN" altLang="en-US" dirty="0" smtClean="0"/>
              <a:t>业主的风险大</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，合同内容与招投标实施准备</a:t>
            </a:r>
            <a:endParaRPr lang="en-US" altLang="zh-CN" dirty="0" smtClean="0"/>
          </a:p>
          <a:p>
            <a:endParaRPr lang="en-US" altLang="zh-CN" dirty="0" smtClean="0"/>
          </a:p>
          <a:p>
            <a:r>
              <a:rPr lang="en-US" altLang="zh-CN" dirty="0" smtClean="0"/>
              <a:t>1</a:t>
            </a:r>
            <a:r>
              <a:rPr lang="zh-CN" altLang="en-US" dirty="0" smtClean="0"/>
              <a:t>）最高控制</a:t>
            </a:r>
            <a:r>
              <a:rPr lang="zh-CN" altLang="en-US" dirty="0" smtClean="0"/>
              <a:t>价与合同实施需求接口</a:t>
            </a:r>
            <a:endParaRPr lang="en-US" altLang="zh-CN" dirty="0" smtClean="0"/>
          </a:p>
          <a:p>
            <a:endParaRPr lang="en-US" altLang="zh-CN" dirty="0" smtClean="0"/>
          </a:p>
          <a:p>
            <a:r>
              <a:rPr lang="en-US" altLang="zh-CN" dirty="0" smtClean="0"/>
              <a:t>2</a:t>
            </a:r>
            <a:r>
              <a:rPr lang="zh-CN" altLang="en-US" dirty="0" smtClean="0"/>
              <a:t>）限额设计与项目施工价格控制</a:t>
            </a:r>
            <a:endParaRPr lang="en-US" altLang="zh-CN" dirty="0" smtClean="0"/>
          </a:p>
          <a:p>
            <a:endParaRPr lang="en-US" altLang="zh-CN" dirty="0" smtClean="0"/>
          </a:p>
          <a:p>
            <a:r>
              <a:rPr lang="en-US" altLang="zh-CN" dirty="0" smtClean="0"/>
              <a:t>3</a:t>
            </a:r>
            <a:r>
              <a:rPr lang="zh-CN" altLang="en-US" dirty="0" smtClean="0"/>
              <a:t>）质量标准、工程量与进度要求</a:t>
            </a:r>
            <a:endParaRPr lang="en-US" altLang="zh-CN"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）施工图质量的保证</a:t>
            </a:r>
            <a:endParaRPr lang="en-US" altLang="zh-CN" dirty="0" smtClean="0"/>
          </a:p>
          <a:p>
            <a:endParaRPr lang="en-US" altLang="zh-CN" dirty="0" smtClean="0"/>
          </a:p>
          <a:p>
            <a:r>
              <a:rPr lang="en-US" altLang="zh-CN" dirty="0" smtClean="0"/>
              <a:t>5</a:t>
            </a:r>
            <a:r>
              <a:rPr lang="zh-CN" altLang="en-US" dirty="0" smtClean="0"/>
              <a:t>）工程量清单的准确性</a:t>
            </a:r>
            <a:endParaRPr lang="en-US" altLang="zh-CN" dirty="0" smtClean="0"/>
          </a:p>
          <a:p>
            <a:endParaRPr lang="en-US" altLang="zh-CN" dirty="0" smtClean="0"/>
          </a:p>
          <a:p>
            <a:r>
              <a:rPr lang="en-US" altLang="zh-CN" dirty="0" smtClean="0"/>
              <a:t>6</a:t>
            </a:r>
            <a:r>
              <a:rPr lang="zh-CN" altLang="en-US" dirty="0" smtClean="0"/>
              <a:t>）分部分项工程的价格限制（招标控制价）</a:t>
            </a:r>
            <a:endParaRPr lang="en-US" altLang="zh-CN" dirty="0" smtClean="0"/>
          </a:p>
          <a:p>
            <a:endParaRPr lang="en-US" altLang="zh-CN" dirty="0" smtClean="0"/>
          </a:p>
          <a:p>
            <a:r>
              <a:rPr lang="en-US" altLang="zh-CN" dirty="0" smtClean="0"/>
              <a:t>7</a:t>
            </a:r>
            <a:r>
              <a:rPr lang="zh-CN" altLang="en-US" dirty="0" smtClean="0"/>
              <a:t>）评标标准的合理确定</a:t>
            </a:r>
          </a:p>
          <a:p>
            <a:endParaRPr lang="zh-CN"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，招标采购实施</a:t>
            </a:r>
            <a:endParaRPr lang="en-US" altLang="zh-CN" dirty="0" smtClean="0"/>
          </a:p>
          <a:p>
            <a:r>
              <a:rPr lang="en-US" altLang="zh-CN" dirty="0" smtClean="0"/>
              <a:t>1</a:t>
            </a:r>
            <a:r>
              <a:rPr lang="zh-CN" altLang="en-US" dirty="0" smtClean="0"/>
              <a:t>）资格预审</a:t>
            </a:r>
            <a:endParaRPr lang="en-US" altLang="zh-CN" dirty="0" smtClean="0"/>
          </a:p>
          <a:p>
            <a:r>
              <a:rPr lang="en-US" altLang="zh-CN" dirty="0" smtClean="0"/>
              <a:t>      </a:t>
            </a:r>
          </a:p>
          <a:p>
            <a:r>
              <a:rPr lang="zh-CN" altLang="en-US" dirty="0" smtClean="0"/>
              <a:t>资质与团队业绩</a:t>
            </a:r>
            <a:endParaRPr lang="en-US" altLang="zh-CN" dirty="0" smtClean="0"/>
          </a:p>
          <a:p>
            <a:r>
              <a:rPr lang="en-US" altLang="zh-CN" dirty="0" smtClean="0"/>
              <a:t>      </a:t>
            </a:r>
          </a:p>
          <a:p>
            <a:r>
              <a:rPr lang="zh-CN" altLang="en-US" dirty="0" smtClean="0"/>
              <a:t>专业背景与资格限制</a:t>
            </a:r>
            <a:endParaRPr lang="en-US" altLang="zh-CN" dirty="0" smtClean="0"/>
          </a:p>
          <a:p>
            <a:endParaRPr lang="en-US" altLang="zh-CN" dirty="0" smtClean="0"/>
          </a:p>
          <a:p>
            <a:r>
              <a:rPr lang="zh-CN" altLang="en-US" dirty="0" smtClean="0"/>
              <a:t>违法分包、挂靠的制度风险（劳务、专业分包都有）</a:t>
            </a:r>
            <a:endParaRPr lang="en-US" altLang="zh-CN"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）投标文件审查评审</a:t>
            </a:r>
            <a:endParaRPr lang="en-US" altLang="zh-CN" dirty="0" smtClean="0"/>
          </a:p>
          <a:p>
            <a:r>
              <a:rPr lang="en-US" altLang="zh-CN" dirty="0" smtClean="0"/>
              <a:t>      </a:t>
            </a:r>
            <a:r>
              <a:rPr lang="zh-CN" altLang="en-US" dirty="0" smtClean="0"/>
              <a:t>报价高低与承诺重点</a:t>
            </a:r>
            <a:endParaRPr lang="en-US" altLang="zh-CN" dirty="0" smtClean="0"/>
          </a:p>
          <a:p>
            <a:r>
              <a:rPr lang="en-US" altLang="zh-CN" dirty="0" smtClean="0"/>
              <a:t>      </a:t>
            </a:r>
            <a:r>
              <a:rPr lang="zh-CN" altLang="en-US" dirty="0" smtClean="0"/>
              <a:t>施工组织设计与报价的关系</a:t>
            </a:r>
            <a:endParaRPr lang="en-US" altLang="zh-CN" dirty="0" smtClean="0"/>
          </a:p>
          <a:p>
            <a:pPr>
              <a:buNone/>
            </a:pPr>
            <a:r>
              <a:rPr lang="en-US" altLang="zh-CN" dirty="0" smtClean="0"/>
              <a:t>    3</a:t>
            </a:r>
            <a:r>
              <a:rPr lang="zh-CN" altLang="en-US" dirty="0" smtClean="0"/>
              <a:t>）评标专家评审与评标过程控制</a:t>
            </a:r>
            <a:endParaRPr lang="en-US" altLang="zh-CN" dirty="0" smtClean="0"/>
          </a:p>
          <a:p>
            <a:r>
              <a:rPr lang="en-US" altLang="zh-CN" dirty="0" smtClean="0"/>
              <a:t>       </a:t>
            </a:r>
            <a:r>
              <a:rPr lang="zh-CN" altLang="en-US" dirty="0" smtClean="0"/>
              <a:t>评标专家的经验、能力</a:t>
            </a:r>
            <a:endParaRPr lang="en-US" altLang="zh-CN" dirty="0" smtClean="0"/>
          </a:p>
          <a:p>
            <a:r>
              <a:rPr lang="en-US" altLang="zh-CN" dirty="0" smtClean="0"/>
              <a:t>       </a:t>
            </a:r>
            <a:r>
              <a:rPr lang="zh-CN" altLang="en-US" dirty="0" smtClean="0"/>
              <a:t>评标的细致程度</a:t>
            </a:r>
            <a:endParaRPr lang="en-US" altLang="zh-CN" dirty="0" smtClean="0"/>
          </a:p>
          <a:p>
            <a:r>
              <a:rPr lang="en-US" altLang="zh-CN" dirty="0" smtClean="0"/>
              <a:t>       </a:t>
            </a:r>
            <a:r>
              <a:rPr lang="zh-CN" altLang="en-US" dirty="0" smtClean="0"/>
              <a:t>评标的时间保证</a:t>
            </a:r>
            <a:endParaRPr lang="en-US" altLang="zh-CN" dirty="0" smtClean="0"/>
          </a:p>
          <a:p>
            <a:r>
              <a:rPr lang="en-US" altLang="zh-CN" dirty="0" smtClean="0"/>
              <a:t>       </a:t>
            </a:r>
            <a:r>
              <a:rPr lang="zh-CN" altLang="en-US" dirty="0" smtClean="0"/>
              <a:t>评标是否考虑了前瞻性风险（不平衡报价）</a:t>
            </a:r>
            <a:endParaRPr lang="en-US" altLang="zh-CN"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4)  </a:t>
            </a:r>
            <a:r>
              <a:rPr lang="zh-CN" altLang="en-US" dirty="0" smtClean="0"/>
              <a:t>评标结论评审与定标</a:t>
            </a:r>
          </a:p>
          <a:p>
            <a:endParaRPr lang="en-US" altLang="zh-CN" dirty="0" smtClean="0"/>
          </a:p>
          <a:p>
            <a:r>
              <a:rPr lang="en-US" altLang="zh-CN" dirty="0" smtClean="0"/>
              <a:t>      </a:t>
            </a:r>
            <a:r>
              <a:rPr lang="zh-CN" altLang="en-US" dirty="0" smtClean="0"/>
              <a:t>不平衡报价的合理性</a:t>
            </a:r>
            <a:endParaRPr lang="en-US" altLang="zh-CN" dirty="0" smtClean="0"/>
          </a:p>
          <a:p>
            <a:r>
              <a:rPr lang="en-US" altLang="zh-CN" dirty="0" smtClean="0"/>
              <a:t>      </a:t>
            </a:r>
            <a:r>
              <a:rPr lang="zh-CN" altLang="en-US" dirty="0" smtClean="0"/>
              <a:t>单价的对应市场价格、措施费用、施工图纸、工程量清单等是否合理</a:t>
            </a:r>
            <a:endParaRPr lang="en-US" altLang="zh-CN" dirty="0" smtClean="0"/>
          </a:p>
          <a:p>
            <a:r>
              <a:rPr lang="en-US" altLang="zh-CN" dirty="0" smtClean="0"/>
              <a:t>      </a:t>
            </a:r>
            <a:r>
              <a:rPr lang="zh-CN" altLang="en-US" dirty="0" smtClean="0"/>
              <a:t>总价额度的合理性比对</a:t>
            </a:r>
            <a:endParaRPr lang="en-US" altLang="zh-CN" dirty="0" smtClean="0"/>
          </a:p>
          <a:p>
            <a:r>
              <a:rPr lang="en-US" altLang="zh-CN" dirty="0" smtClean="0"/>
              <a:t>      </a:t>
            </a:r>
            <a:r>
              <a:rPr lang="zh-CN" altLang="en-US" dirty="0" smtClean="0"/>
              <a:t>评标标准的合理把握</a:t>
            </a:r>
            <a:endParaRPr lang="en-US" altLang="zh-CN" dirty="0" smtClean="0"/>
          </a:p>
          <a:p>
            <a:r>
              <a:rPr lang="en-US" altLang="zh-CN" dirty="0" smtClean="0"/>
              <a:t>      </a:t>
            </a:r>
            <a:r>
              <a:rPr lang="zh-CN" altLang="en-US" dirty="0" smtClean="0"/>
              <a:t>资格后审的合理性</a:t>
            </a:r>
            <a:endParaRPr lang="en-US" altLang="zh-CN" dirty="0" smtClean="0"/>
          </a:p>
          <a:p>
            <a:r>
              <a:rPr lang="en-US" altLang="zh-CN" dirty="0" smtClean="0"/>
              <a:t>      </a:t>
            </a:r>
            <a:r>
              <a:rPr lang="zh-CN" altLang="en-US" dirty="0" smtClean="0"/>
              <a:t>承包商能力、绩效、信用与中标的合理性</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，项目管理的生命期</a:t>
            </a:r>
            <a:endParaRPr lang="en-US" altLang="zh-CN" dirty="0" smtClean="0"/>
          </a:p>
          <a:p>
            <a:endParaRPr lang="en-US" altLang="zh-CN" dirty="0" smtClean="0"/>
          </a:p>
          <a:p>
            <a:r>
              <a:rPr lang="en-US" altLang="zh-CN" dirty="0" smtClean="0"/>
              <a:t>1</a:t>
            </a:r>
            <a:r>
              <a:rPr lang="zh-CN" altLang="en-US" dirty="0" smtClean="0"/>
              <a:t>）前期管理（提出项目概念、项目建议书、可行性研究报告）</a:t>
            </a:r>
            <a:endParaRPr lang="en-US" altLang="zh-CN" dirty="0" smtClean="0"/>
          </a:p>
          <a:p>
            <a:r>
              <a:rPr lang="en-US" altLang="zh-CN" dirty="0" smtClean="0"/>
              <a:t>2</a:t>
            </a:r>
            <a:r>
              <a:rPr lang="zh-CN" altLang="en-US" dirty="0" smtClean="0"/>
              <a:t>）中期管理（勘察、设计、采购、施工、试运行）</a:t>
            </a:r>
            <a:endParaRPr lang="en-US" altLang="zh-CN" dirty="0" smtClean="0"/>
          </a:p>
          <a:p>
            <a:r>
              <a:rPr lang="en-US" altLang="zh-CN" dirty="0" smtClean="0"/>
              <a:t>3</a:t>
            </a:r>
            <a:r>
              <a:rPr lang="zh-CN" altLang="en-US" dirty="0" smtClean="0"/>
              <a:t>）后期管理（竣工验收、生产考核，工程移交）</a:t>
            </a:r>
            <a:endParaRPr lang="en-US" altLang="zh-CN" dirty="0" smtClean="0"/>
          </a:p>
          <a:p>
            <a:r>
              <a:rPr lang="en-US" altLang="zh-CN" dirty="0" smtClean="0"/>
              <a:t>4</a:t>
            </a:r>
            <a:r>
              <a:rPr lang="zh-CN" altLang="en-US" dirty="0" smtClean="0"/>
              <a:t>）使用管理（生产、使用阶段控制）</a:t>
            </a:r>
            <a:endParaRPr lang="zh-CN"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5</a:t>
            </a:r>
            <a:r>
              <a:rPr lang="zh-CN" altLang="en-US" dirty="0" smtClean="0"/>
              <a:t>）业主合同谈判的管理</a:t>
            </a:r>
            <a:endParaRPr lang="en-US" altLang="zh-CN" dirty="0" smtClean="0"/>
          </a:p>
          <a:p>
            <a:endParaRPr lang="en-US" altLang="zh-CN" dirty="0" smtClean="0"/>
          </a:p>
          <a:p>
            <a:r>
              <a:rPr lang="en-US" altLang="zh-CN" dirty="0" smtClean="0"/>
              <a:t>      </a:t>
            </a:r>
            <a:r>
              <a:rPr lang="zh-CN" altLang="en-US" dirty="0" smtClean="0"/>
              <a:t>合同条件与投标评标风险的衔接</a:t>
            </a:r>
            <a:endParaRPr lang="en-US" altLang="zh-CN" dirty="0" smtClean="0"/>
          </a:p>
          <a:p>
            <a:r>
              <a:rPr lang="en-US" altLang="zh-CN" dirty="0" smtClean="0"/>
              <a:t>      </a:t>
            </a:r>
            <a:r>
              <a:rPr lang="zh-CN" altLang="en-US" dirty="0" smtClean="0"/>
              <a:t>合同条款设置与投标文件风险防范的接口</a:t>
            </a:r>
            <a:endParaRPr lang="en-US" altLang="zh-CN" dirty="0" smtClean="0"/>
          </a:p>
          <a:p>
            <a:r>
              <a:rPr lang="en-US" altLang="zh-CN" dirty="0" smtClean="0"/>
              <a:t>      </a:t>
            </a:r>
            <a:r>
              <a:rPr lang="zh-CN" altLang="en-US" dirty="0" smtClean="0"/>
              <a:t>合同范围与变更风险防范的条款设置</a:t>
            </a:r>
            <a:endParaRPr lang="en-US" altLang="zh-CN" dirty="0" smtClean="0"/>
          </a:p>
          <a:p>
            <a:r>
              <a:rPr lang="en-US" altLang="zh-CN" dirty="0" smtClean="0"/>
              <a:t>      </a:t>
            </a:r>
            <a:r>
              <a:rPr lang="zh-CN" altLang="en-US" dirty="0" smtClean="0"/>
              <a:t>合同索赔、签证、变更、合理化建议的条款控制</a:t>
            </a:r>
            <a:endParaRPr lang="en-US" altLang="zh-CN" dirty="0" smtClean="0"/>
          </a:p>
          <a:p>
            <a:r>
              <a:rPr lang="en-US" altLang="zh-CN" dirty="0" smtClean="0"/>
              <a:t>       </a:t>
            </a:r>
            <a:r>
              <a:rPr lang="zh-CN" altLang="en-US" dirty="0" smtClean="0"/>
              <a:t>合同变更风险的条件谈判</a:t>
            </a:r>
            <a:endParaRPr lang="en-US" altLang="zh-CN" dirty="0" smtClean="0"/>
          </a:p>
          <a:p>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，合同实施控制流程与合同交底</a:t>
            </a:r>
            <a:endParaRPr lang="en-US" altLang="zh-CN" dirty="0" smtClean="0"/>
          </a:p>
          <a:p>
            <a:r>
              <a:rPr lang="en-US" altLang="zh-CN" dirty="0" smtClean="0"/>
              <a:t>1</a:t>
            </a:r>
            <a:r>
              <a:rPr lang="zh-CN" altLang="en-US" dirty="0" smtClean="0"/>
              <a:t>）日常工作应包括下列内容：</a:t>
            </a:r>
          </a:p>
          <a:p>
            <a:r>
              <a:rPr lang="en-US" b="1" dirty="0" smtClean="0"/>
              <a:t>1  </a:t>
            </a:r>
            <a:r>
              <a:rPr lang="zh-CN" altLang="en-US" dirty="0" smtClean="0"/>
              <a:t>合同交底；</a:t>
            </a:r>
          </a:p>
          <a:p>
            <a:r>
              <a:rPr lang="en-US" b="1" dirty="0" smtClean="0"/>
              <a:t>2  </a:t>
            </a:r>
            <a:r>
              <a:rPr lang="zh-CN" altLang="en-US" dirty="0" smtClean="0"/>
              <a:t>合同跟踪与诊断；</a:t>
            </a:r>
          </a:p>
          <a:p>
            <a:r>
              <a:rPr lang="en-US" b="1" dirty="0" smtClean="0"/>
              <a:t>3  </a:t>
            </a:r>
            <a:r>
              <a:rPr lang="zh-CN" altLang="en-US" dirty="0" smtClean="0"/>
              <a:t>合同完善与补充；</a:t>
            </a:r>
          </a:p>
          <a:p>
            <a:r>
              <a:rPr lang="en-US" b="1" dirty="0" smtClean="0"/>
              <a:t>4  </a:t>
            </a:r>
            <a:r>
              <a:rPr lang="zh-CN" altLang="en-US" dirty="0" smtClean="0"/>
              <a:t>信息反馈与协调；</a:t>
            </a:r>
          </a:p>
          <a:p>
            <a:r>
              <a:rPr lang="en-US" b="1" dirty="0" smtClean="0"/>
              <a:t>5  </a:t>
            </a:r>
            <a:r>
              <a:rPr lang="zh-CN" altLang="en-US" dirty="0" smtClean="0"/>
              <a:t>其他应自主完成的合同管理工作。</a:t>
            </a:r>
          </a:p>
          <a:p>
            <a:endParaRPr lang="zh-C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zh-CN" altLang="en-US" dirty="0" smtClean="0"/>
              <a:t> </a:t>
            </a:r>
            <a:r>
              <a:rPr lang="en-US" altLang="zh-CN" dirty="0" smtClean="0"/>
              <a:t>2</a:t>
            </a:r>
            <a:r>
              <a:rPr lang="zh-CN" altLang="en-US" dirty="0" smtClean="0"/>
              <a:t>）合同交底</a:t>
            </a:r>
            <a:endParaRPr lang="en-US" altLang="zh-CN" dirty="0" smtClean="0"/>
          </a:p>
          <a:p>
            <a:r>
              <a:rPr lang="zh-CN" altLang="en-US" dirty="0" smtClean="0"/>
              <a:t>合同实施前，组织的相关部门和合同谈判人员应对项目管理机构进行合同交底。合同交底应包括下列内容：</a:t>
            </a:r>
          </a:p>
          <a:p>
            <a:r>
              <a:rPr lang="en-US" b="1" dirty="0" smtClean="0"/>
              <a:t>1  </a:t>
            </a:r>
            <a:r>
              <a:rPr lang="zh-CN" altLang="en-US" dirty="0" smtClean="0"/>
              <a:t>合同的主要内容；</a:t>
            </a:r>
          </a:p>
          <a:p>
            <a:r>
              <a:rPr lang="en-US" b="1" dirty="0" smtClean="0"/>
              <a:t>2  </a:t>
            </a:r>
            <a:r>
              <a:rPr lang="zh-CN" altLang="en-US" dirty="0" smtClean="0"/>
              <a:t>合同订立过程中的特殊问题及合同待定问题；</a:t>
            </a:r>
          </a:p>
          <a:p>
            <a:r>
              <a:rPr lang="en-US" b="1" dirty="0" smtClean="0"/>
              <a:t>3  </a:t>
            </a:r>
            <a:r>
              <a:rPr lang="zh-CN" altLang="en-US" dirty="0" smtClean="0"/>
              <a:t>合同实施计划及责任分配；</a:t>
            </a:r>
          </a:p>
          <a:p>
            <a:r>
              <a:rPr lang="en-US" b="1" dirty="0" smtClean="0"/>
              <a:t>4  </a:t>
            </a:r>
            <a:r>
              <a:rPr lang="zh-CN" altLang="en-US" dirty="0" smtClean="0"/>
              <a:t>合同实施的主要风险；</a:t>
            </a:r>
          </a:p>
          <a:p>
            <a:r>
              <a:rPr lang="en-US" b="1" dirty="0" smtClean="0"/>
              <a:t>5 </a:t>
            </a:r>
            <a:r>
              <a:rPr lang="en-US" dirty="0" smtClean="0"/>
              <a:t> </a:t>
            </a:r>
            <a:r>
              <a:rPr lang="zh-CN" altLang="en-US" dirty="0" smtClean="0"/>
              <a:t>其他应进行交底的合同事项。</a:t>
            </a:r>
          </a:p>
          <a:p>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5</a:t>
            </a:r>
            <a:r>
              <a:rPr lang="zh-CN" altLang="en-US" dirty="0" smtClean="0"/>
              <a:t>，合同实施风险预防</a:t>
            </a:r>
            <a:endParaRPr lang="en-US" altLang="zh-CN" dirty="0" smtClean="0"/>
          </a:p>
          <a:p>
            <a:r>
              <a:rPr lang="en-US" altLang="zh-CN" dirty="0" smtClean="0"/>
              <a:t>1</a:t>
            </a:r>
            <a:r>
              <a:rPr lang="zh-CN" altLang="en-US" dirty="0" smtClean="0"/>
              <a:t>）不平衡报价法的应对</a:t>
            </a:r>
            <a:endParaRPr lang="en-US" altLang="zh-CN" dirty="0" smtClean="0"/>
          </a:p>
          <a:p>
            <a:r>
              <a:rPr lang="en-US" altLang="zh-CN" dirty="0" smtClean="0"/>
              <a:t>      </a:t>
            </a:r>
            <a:r>
              <a:rPr lang="zh-CN" altLang="en-US" dirty="0" smtClean="0"/>
              <a:t>图纸问题、工程量清单问题与投标文件特点的应对</a:t>
            </a:r>
            <a:endParaRPr lang="en-US" altLang="zh-CN" dirty="0" smtClean="0"/>
          </a:p>
          <a:p>
            <a:r>
              <a:rPr lang="en-US" altLang="zh-CN" dirty="0" smtClean="0"/>
              <a:t> 2</a:t>
            </a:r>
            <a:r>
              <a:rPr lang="zh-CN" altLang="en-US" dirty="0" smtClean="0"/>
              <a:t>）项目成本（造价）风险的合理确定</a:t>
            </a:r>
            <a:endParaRPr lang="en-US" altLang="zh-CN" dirty="0" smtClean="0"/>
          </a:p>
          <a:p>
            <a:r>
              <a:rPr lang="en-US" altLang="zh-CN" dirty="0" smtClean="0"/>
              <a:t>      </a:t>
            </a:r>
            <a:r>
              <a:rPr lang="zh-CN" altLang="en-US" dirty="0" smtClean="0"/>
              <a:t>施工单位不同团队成本的差异性</a:t>
            </a:r>
            <a:endParaRPr lang="en-US" altLang="zh-CN" dirty="0" smtClean="0"/>
          </a:p>
          <a:p>
            <a:r>
              <a:rPr lang="en-US" altLang="zh-CN" dirty="0" smtClean="0"/>
              <a:t>      </a:t>
            </a:r>
            <a:r>
              <a:rPr lang="zh-CN" altLang="en-US" dirty="0" smtClean="0"/>
              <a:t>施工条件变化的不确定性</a:t>
            </a:r>
            <a:endParaRPr lang="en-US" altLang="zh-CN" dirty="0" smtClean="0"/>
          </a:p>
          <a:p>
            <a:r>
              <a:rPr lang="en-US" altLang="zh-CN" dirty="0" smtClean="0"/>
              <a:t>      </a:t>
            </a:r>
            <a:r>
              <a:rPr lang="zh-CN" altLang="en-US" dirty="0" smtClean="0"/>
              <a:t>措施：工作经验加案例比对</a:t>
            </a:r>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6</a:t>
            </a:r>
            <a:r>
              <a:rPr lang="zh-CN" altLang="en-US" dirty="0" smtClean="0"/>
              <a:t>，承包商项目经营的核心</a:t>
            </a:r>
            <a:endParaRPr lang="en-US" altLang="zh-CN" dirty="0" smtClean="0"/>
          </a:p>
          <a:p>
            <a:r>
              <a:rPr lang="en-US" altLang="zh-CN" dirty="0" smtClean="0"/>
              <a:t>1</a:t>
            </a:r>
            <a:r>
              <a:rPr lang="zh-CN" altLang="en-US" dirty="0" smtClean="0"/>
              <a:t>）合同外与合同内收入</a:t>
            </a:r>
            <a:endParaRPr lang="en-US" altLang="zh-CN" dirty="0" smtClean="0"/>
          </a:p>
          <a:p>
            <a:r>
              <a:rPr lang="en-US" altLang="zh-CN" dirty="0" smtClean="0"/>
              <a:t>2</a:t>
            </a:r>
            <a:r>
              <a:rPr lang="zh-CN" altLang="en-US" dirty="0" smtClean="0"/>
              <a:t>）合同外收入的渠道：</a:t>
            </a:r>
            <a:endParaRPr lang="en-US" altLang="zh-CN" dirty="0" smtClean="0"/>
          </a:p>
          <a:p>
            <a:r>
              <a:rPr lang="en-US" altLang="zh-CN" dirty="0" smtClean="0"/>
              <a:t>      </a:t>
            </a:r>
            <a:r>
              <a:rPr lang="zh-CN" altLang="en-US" dirty="0" smtClean="0"/>
              <a:t>索赔</a:t>
            </a:r>
            <a:endParaRPr lang="en-US" altLang="zh-CN" dirty="0" smtClean="0"/>
          </a:p>
          <a:p>
            <a:r>
              <a:rPr lang="en-US" altLang="zh-CN" dirty="0" smtClean="0"/>
              <a:t>      </a:t>
            </a:r>
            <a:r>
              <a:rPr lang="zh-CN" altLang="en-US" dirty="0" smtClean="0"/>
              <a:t>变更洽商</a:t>
            </a:r>
            <a:endParaRPr lang="en-US" altLang="zh-CN" dirty="0" smtClean="0"/>
          </a:p>
          <a:p>
            <a:r>
              <a:rPr lang="en-US" altLang="zh-CN" dirty="0" smtClean="0"/>
              <a:t>      </a:t>
            </a:r>
            <a:r>
              <a:rPr lang="zh-CN" altLang="en-US" dirty="0" smtClean="0"/>
              <a:t>签证</a:t>
            </a:r>
            <a:endParaRPr lang="en-US" altLang="zh-CN" dirty="0" smtClean="0"/>
          </a:p>
          <a:p>
            <a:r>
              <a:rPr lang="en-US" altLang="zh-CN" dirty="0" smtClean="0"/>
              <a:t>      </a:t>
            </a:r>
            <a:r>
              <a:rPr lang="zh-CN" altLang="en-US" dirty="0" smtClean="0"/>
              <a:t>合理化建议</a:t>
            </a:r>
            <a:endParaRPr lang="zh-CN"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7</a:t>
            </a:r>
            <a:r>
              <a:rPr lang="zh-CN" altLang="en-US" dirty="0" smtClean="0"/>
              <a:t>，业主应对承包商合同经营的方法</a:t>
            </a:r>
            <a:endParaRPr lang="en-US" altLang="zh-CN" dirty="0" smtClean="0"/>
          </a:p>
          <a:p>
            <a:r>
              <a:rPr lang="en-US" altLang="zh-CN" dirty="0" smtClean="0"/>
              <a:t>1</a:t>
            </a:r>
            <a:r>
              <a:rPr lang="zh-CN" altLang="en-US" dirty="0" smtClean="0"/>
              <a:t>）合同条件的前瞻性保证</a:t>
            </a:r>
            <a:endParaRPr lang="en-US" altLang="zh-CN" dirty="0" smtClean="0"/>
          </a:p>
          <a:p>
            <a:endParaRPr lang="en-US" altLang="zh-CN" dirty="0" smtClean="0"/>
          </a:p>
          <a:p>
            <a:r>
              <a:rPr lang="en-US" altLang="zh-CN" dirty="0" smtClean="0"/>
              <a:t>2</a:t>
            </a:r>
            <a:r>
              <a:rPr lang="zh-CN" altLang="en-US" dirty="0" smtClean="0"/>
              <a:t>）履约能力的保证</a:t>
            </a:r>
            <a:endParaRPr lang="en-US" altLang="zh-CN" dirty="0" smtClean="0"/>
          </a:p>
          <a:p>
            <a:endParaRPr lang="en-US" altLang="zh-CN" dirty="0" smtClean="0"/>
          </a:p>
          <a:p>
            <a:r>
              <a:rPr lang="en-US" altLang="zh-CN" dirty="0" smtClean="0"/>
              <a:t>3</a:t>
            </a:r>
            <a:r>
              <a:rPr lang="zh-CN" altLang="en-US" dirty="0" smtClean="0"/>
              <a:t>）招投标与合同谈判、合同履约一体化</a:t>
            </a:r>
            <a:endParaRPr lang="en-US" altLang="zh-CN"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）证据管理能力的强化</a:t>
            </a:r>
            <a:endParaRPr lang="en-US" altLang="zh-CN" dirty="0" smtClean="0"/>
          </a:p>
          <a:p>
            <a:r>
              <a:rPr lang="en-US" altLang="zh-CN" dirty="0" smtClean="0"/>
              <a:t>      </a:t>
            </a:r>
            <a:r>
              <a:rPr lang="zh-CN" altLang="en-US" dirty="0" smtClean="0"/>
              <a:t>证据的客观性</a:t>
            </a:r>
            <a:endParaRPr lang="en-US" altLang="zh-CN" dirty="0" smtClean="0"/>
          </a:p>
          <a:p>
            <a:r>
              <a:rPr lang="en-US" altLang="zh-CN" dirty="0" smtClean="0"/>
              <a:t>      </a:t>
            </a:r>
          </a:p>
          <a:p>
            <a:r>
              <a:rPr lang="en-US" altLang="zh-CN" dirty="0" smtClean="0"/>
              <a:t>      </a:t>
            </a:r>
            <a:r>
              <a:rPr lang="zh-CN" altLang="en-US" dirty="0" smtClean="0"/>
              <a:t>证据收集的内容</a:t>
            </a:r>
            <a:endParaRPr lang="en-US" altLang="zh-CN" dirty="0" smtClean="0"/>
          </a:p>
          <a:p>
            <a:r>
              <a:rPr lang="en-US" altLang="zh-CN" dirty="0" smtClean="0"/>
              <a:t>     </a:t>
            </a:r>
          </a:p>
          <a:p>
            <a:r>
              <a:rPr lang="en-US" altLang="zh-CN" dirty="0" smtClean="0"/>
              <a:t>       </a:t>
            </a:r>
            <a:r>
              <a:rPr lang="zh-CN" altLang="en-US" dirty="0" smtClean="0"/>
              <a:t>证据管理的风险（承包商的惯例与侥幸）</a:t>
            </a:r>
            <a:endParaRPr lang="en-US" altLang="zh-CN"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5</a:t>
            </a:r>
            <a:r>
              <a:rPr lang="zh-CN" altLang="en-US" dirty="0" smtClean="0"/>
              <a:t>）监理和咨询单位的合理使用</a:t>
            </a:r>
            <a:endParaRPr lang="en-US" altLang="zh-CN" dirty="0" smtClean="0"/>
          </a:p>
          <a:p>
            <a:r>
              <a:rPr lang="en-US" altLang="zh-CN" dirty="0" smtClean="0"/>
              <a:t>      </a:t>
            </a:r>
            <a:r>
              <a:rPr lang="zh-CN" altLang="en-US" dirty="0" smtClean="0"/>
              <a:t>监理、咨询的不同职能</a:t>
            </a:r>
            <a:endParaRPr lang="en-US" altLang="zh-CN" dirty="0" smtClean="0"/>
          </a:p>
          <a:p>
            <a:r>
              <a:rPr lang="en-US" altLang="zh-CN" dirty="0" smtClean="0"/>
              <a:t>      </a:t>
            </a:r>
            <a:r>
              <a:rPr lang="zh-CN" altLang="en-US" dirty="0" smtClean="0"/>
              <a:t>咨询制度的建立</a:t>
            </a:r>
            <a:endParaRPr lang="en-US" altLang="zh-CN" dirty="0" smtClean="0"/>
          </a:p>
          <a:p>
            <a:endParaRPr lang="en-US" altLang="zh-CN" dirty="0" smtClean="0"/>
          </a:p>
          <a:p>
            <a:r>
              <a:rPr lang="en-US" altLang="zh-CN" dirty="0" smtClean="0"/>
              <a:t>6</a:t>
            </a:r>
            <a:r>
              <a:rPr lang="zh-CN" altLang="en-US" dirty="0" smtClean="0"/>
              <a:t>）各种变更的有效管理</a:t>
            </a:r>
          </a:p>
          <a:p>
            <a:r>
              <a:rPr lang="en-US" altLang="zh-CN" dirty="0" smtClean="0"/>
              <a:t>      </a:t>
            </a:r>
            <a:r>
              <a:rPr lang="zh-CN" altLang="en-US" dirty="0" smtClean="0"/>
              <a:t>变更对于承包商的机会</a:t>
            </a:r>
            <a:endParaRPr lang="en-US" altLang="zh-CN" dirty="0" smtClean="0"/>
          </a:p>
          <a:p>
            <a:r>
              <a:rPr lang="en-US" altLang="zh-CN" dirty="0" smtClean="0"/>
              <a:t>      </a:t>
            </a:r>
            <a:r>
              <a:rPr lang="zh-CN" altLang="en-US" dirty="0" smtClean="0"/>
              <a:t>变更对于业主的机会</a:t>
            </a:r>
          </a:p>
          <a:p>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三，业主的工程合同管理</a:t>
            </a:r>
            <a:endParaRPr lang="zh-CN" altLang="en-US" dirty="0"/>
          </a:p>
        </p:txBody>
      </p:sp>
      <p:sp>
        <p:nvSpPr>
          <p:cNvPr id="3" name="内容占位符 2"/>
          <p:cNvSpPr>
            <a:spLocks noGrp="1"/>
          </p:cNvSpPr>
          <p:nvPr>
            <p:ph idx="1"/>
          </p:nvPr>
        </p:nvSpPr>
        <p:spPr/>
        <p:txBody>
          <a:bodyPr/>
          <a:lstStyle/>
          <a:p>
            <a:r>
              <a:rPr lang="en-US" altLang="zh-CN" dirty="0" smtClean="0"/>
              <a:t>8</a:t>
            </a:r>
            <a:r>
              <a:rPr lang="zh-CN" altLang="en-US" dirty="0" smtClean="0"/>
              <a:t>，业主项目合同实施</a:t>
            </a:r>
            <a:r>
              <a:rPr lang="en-US" altLang="zh-CN" dirty="0" smtClean="0"/>
              <a:t>,</a:t>
            </a:r>
            <a:r>
              <a:rPr lang="zh-CN" altLang="en-US" dirty="0" smtClean="0"/>
              <a:t>与工程投资（造价）管理的一体化</a:t>
            </a:r>
            <a:endParaRPr lang="en-US" altLang="zh-CN" dirty="0" smtClean="0"/>
          </a:p>
          <a:p>
            <a:r>
              <a:rPr lang="en-US" altLang="zh-CN" dirty="0" smtClean="0"/>
              <a:t>-</a:t>
            </a:r>
            <a:r>
              <a:rPr lang="zh-CN" altLang="en-US" dirty="0" smtClean="0"/>
              <a:t>招投标</a:t>
            </a:r>
            <a:endParaRPr lang="en-US" altLang="zh-CN" dirty="0" smtClean="0"/>
          </a:p>
          <a:p>
            <a:r>
              <a:rPr lang="en-US" altLang="zh-CN" dirty="0" smtClean="0"/>
              <a:t>-</a:t>
            </a:r>
            <a:r>
              <a:rPr lang="zh-CN" altLang="en-US" dirty="0" smtClean="0"/>
              <a:t>合同履约</a:t>
            </a:r>
            <a:endParaRPr lang="en-US" altLang="zh-CN" dirty="0" smtClean="0"/>
          </a:p>
          <a:p>
            <a:r>
              <a:rPr lang="en-US" altLang="zh-CN" dirty="0" smtClean="0"/>
              <a:t>-</a:t>
            </a:r>
            <a:r>
              <a:rPr lang="zh-CN" altLang="en-US" dirty="0" smtClean="0"/>
              <a:t>工程结算</a:t>
            </a:r>
            <a:endParaRPr lang="en-US" altLang="zh-CN" dirty="0" smtClean="0"/>
          </a:p>
          <a:p>
            <a:endParaRPr lang="en-US" altLang="zh-CN" dirty="0" smtClean="0"/>
          </a:p>
          <a:p>
            <a:r>
              <a:rPr lang="zh-CN" altLang="en-US" dirty="0" smtClean="0"/>
              <a:t>一次经营、二次经营、三次经营</a:t>
            </a:r>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四，业主的施工（分包）管理与监督管理</a:t>
            </a:r>
            <a:endParaRPr lang="zh-CN" altLang="en-US" dirty="0"/>
          </a:p>
        </p:txBody>
      </p:sp>
      <p:sp>
        <p:nvSpPr>
          <p:cNvPr id="3" name="内容占位符 2"/>
          <p:cNvSpPr>
            <a:spLocks noGrp="1"/>
          </p:cNvSpPr>
          <p:nvPr>
            <p:ph idx="1"/>
          </p:nvPr>
        </p:nvSpPr>
        <p:spPr/>
        <p:txBody>
          <a:bodyPr/>
          <a:lstStyle/>
          <a:p>
            <a:r>
              <a:rPr lang="zh-CN" altLang="en-US" dirty="0" smtClean="0"/>
              <a:t>       施工单位的总承包模式决定了施工分包的风险直接影响着业主项目的安全</a:t>
            </a:r>
            <a:endParaRPr lang="en-US" altLang="zh-CN" dirty="0" smtClean="0"/>
          </a:p>
          <a:p>
            <a:r>
              <a:rPr lang="en-US" altLang="zh-CN" dirty="0" smtClean="0"/>
              <a:t>       </a:t>
            </a:r>
            <a:r>
              <a:rPr lang="zh-CN" altLang="en-US" dirty="0" smtClean="0"/>
              <a:t>总承包商的分包招标风险</a:t>
            </a:r>
            <a:endParaRPr lang="en-US" altLang="zh-CN" dirty="0" smtClean="0"/>
          </a:p>
          <a:p>
            <a:r>
              <a:rPr lang="en-US" altLang="zh-CN" dirty="0" smtClean="0"/>
              <a:t>       </a:t>
            </a:r>
            <a:r>
              <a:rPr lang="zh-CN" altLang="en-US" dirty="0" smtClean="0"/>
              <a:t>总承包商与分包的信用风险</a:t>
            </a:r>
            <a:endParaRPr lang="en-US" altLang="zh-CN" dirty="0" smtClean="0"/>
          </a:p>
          <a:p>
            <a:r>
              <a:rPr lang="en-US" altLang="zh-CN" dirty="0" smtClean="0"/>
              <a:t>       </a:t>
            </a:r>
            <a:r>
              <a:rPr lang="zh-CN" altLang="en-US" dirty="0" smtClean="0"/>
              <a:t>总承包商与分包的利益风险</a:t>
            </a:r>
            <a:endParaRPr lang="en-US" altLang="zh-CN" dirty="0" smtClean="0"/>
          </a:p>
          <a:p>
            <a:r>
              <a:rPr lang="en-US" altLang="zh-CN" dirty="0" smtClean="0"/>
              <a:t>       </a:t>
            </a:r>
            <a:r>
              <a:rPr lang="zh-CN" altLang="en-US" dirty="0" smtClean="0"/>
              <a:t>总承包商能力失控导致分包事故的风险</a:t>
            </a:r>
            <a:endParaRPr lang="en-US" altLang="zh-CN" dirty="0" smtClean="0"/>
          </a:p>
          <a:p>
            <a:r>
              <a:rPr lang="en-US" altLang="zh-CN" dirty="0" smtClean="0"/>
              <a:t>        </a:t>
            </a:r>
            <a:r>
              <a:rPr lang="zh-CN" altLang="en-US" dirty="0" smtClean="0"/>
              <a:t>突发事件发生，总承包商没有能力应急风险</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zh-CN" altLang="en-US" dirty="0" smtClean="0"/>
              <a:t>前期管理的重点</a:t>
            </a:r>
            <a:endParaRPr lang="en-US" altLang="zh-CN" dirty="0" smtClean="0"/>
          </a:p>
          <a:p>
            <a:r>
              <a:rPr lang="en-US" altLang="zh-CN" dirty="0" smtClean="0"/>
              <a:t>--</a:t>
            </a:r>
            <a:r>
              <a:rPr lang="zh-CN" altLang="en-US" dirty="0" smtClean="0"/>
              <a:t>项目概念的正确提出</a:t>
            </a:r>
            <a:endParaRPr lang="en-US" altLang="zh-CN" dirty="0" smtClean="0"/>
          </a:p>
          <a:p>
            <a:r>
              <a:rPr lang="en-US" altLang="zh-CN" dirty="0" smtClean="0"/>
              <a:t>--</a:t>
            </a:r>
            <a:r>
              <a:rPr lang="zh-CN" altLang="en-US" dirty="0" smtClean="0"/>
              <a:t>项目概念与市场需求的正确衔接</a:t>
            </a:r>
            <a:endParaRPr lang="en-US" altLang="zh-CN" dirty="0" smtClean="0"/>
          </a:p>
          <a:p>
            <a:r>
              <a:rPr lang="en-US" altLang="zh-CN" dirty="0" smtClean="0"/>
              <a:t>--</a:t>
            </a:r>
            <a:r>
              <a:rPr lang="zh-CN" altLang="en-US" dirty="0" smtClean="0"/>
              <a:t>项目估算与项目设计方案的衔接</a:t>
            </a:r>
            <a:endParaRPr lang="en-US" altLang="zh-CN" dirty="0" smtClean="0"/>
          </a:p>
          <a:p>
            <a:r>
              <a:rPr lang="en-US" altLang="zh-CN" dirty="0" smtClean="0"/>
              <a:t>--</a:t>
            </a:r>
            <a:r>
              <a:rPr lang="zh-CN" altLang="en-US" dirty="0" smtClean="0"/>
              <a:t>项目市场竞争力与项目投资控制的衔接</a:t>
            </a:r>
            <a:endParaRPr lang="en-US" altLang="zh-CN" dirty="0" smtClean="0"/>
          </a:p>
          <a:p>
            <a:r>
              <a:rPr lang="en-US" altLang="zh-CN" dirty="0" smtClean="0"/>
              <a:t>--</a:t>
            </a:r>
            <a:r>
              <a:rPr lang="zh-CN" altLang="en-US" dirty="0" smtClean="0"/>
              <a:t>项目风险与项目投资管理控制的衔接</a:t>
            </a:r>
            <a:endParaRPr lang="en-US" altLang="zh-CN" dirty="0" smtClean="0"/>
          </a:p>
          <a:p>
            <a:endParaRPr lang="zh-CN"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四，业主的施工（分包）管理与监督管理</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，业主施工承包商的选择与确定</a:t>
            </a:r>
            <a:endParaRPr lang="en-US" altLang="zh-CN" dirty="0" smtClean="0"/>
          </a:p>
          <a:p>
            <a:r>
              <a:rPr lang="en-US" altLang="zh-CN" dirty="0" smtClean="0"/>
              <a:t>2</a:t>
            </a:r>
            <a:r>
              <a:rPr lang="zh-CN" altLang="en-US" dirty="0" smtClean="0"/>
              <a:t>，施工承包合同的重点条款设置</a:t>
            </a:r>
            <a:endParaRPr lang="en-US" altLang="zh-CN" dirty="0" smtClean="0"/>
          </a:p>
          <a:p>
            <a:r>
              <a:rPr lang="en-US" altLang="zh-CN" dirty="0" smtClean="0"/>
              <a:t>--</a:t>
            </a:r>
            <a:r>
              <a:rPr lang="zh-CN" altLang="en-US" dirty="0" smtClean="0"/>
              <a:t>质量标准</a:t>
            </a:r>
            <a:endParaRPr lang="en-US" altLang="zh-CN" dirty="0" smtClean="0"/>
          </a:p>
          <a:p>
            <a:r>
              <a:rPr lang="en-US" altLang="zh-CN" dirty="0" smtClean="0"/>
              <a:t>--</a:t>
            </a:r>
            <a:r>
              <a:rPr lang="zh-CN" altLang="en-US" dirty="0" smtClean="0"/>
              <a:t>施工进度</a:t>
            </a:r>
            <a:endParaRPr lang="en-US" altLang="zh-CN" dirty="0" smtClean="0"/>
          </a:p>
          <a:p>
            <a:r>
              <a:rPr lang="en-US" altLang="zh-CN" dirty="0" smtClean="0"/>
              <a:t>--</a:t>
            </a:r>
            <a:r>
              <a:rPr lang="zh-CN" altLang="en-US" dirty="0" smtClean="0"/>
              <a:t>责任与义务</a:t>
            </a:r>
            <a:endParaRPr lang="en-US" altLang="zh-CN" dirty="0" smtClean="0"/>
          </a:p>
          <a:p>
            <a:r>
              <a:rPr lang="en-US" altLang="zh-CN" dirty="0" smtClean="0"/>
              <a:t>--</a:t>
            </a:r>
            <a:r>
              <a:rPr lang="zh-CN" altLang="en-US" dirty="0" smtClean="0"/>
              <a:t>风险预防</a:t>
            </a:r>
            <a:endParaRPr lang="en-US" altLang="zh-CN" dirty="0" smtClean="0"/>
          </a:p>
          <a:p>
            <a:r>
              <a:rPr lang="en-US" altLang="zh-CN" dirty="0" smtClean="0"/>
              <a:t>--</a:t>
            </a:r>
            <a:r>
              <a:rPr lang="zh-CN" altLang="en-US" dirty="0" smtClean="0"/>
              <a:t>索赔、签证、变更与合理化建议</a:t>
            </a:r>
            <a:endParaRPr lang="en-US" altLang="zh-CN" dirty="0" smtClean="0"/>
          </a:p>
          <a:p>
            <a:r>
              <a:rPr lang="en-US" altLang="zh-CN" dirty="0" smtClean="0"/>
              <a:t>--</a:t>
            </a:r>
            <a:r>
              <a:rPr lang="zh-CN" altLang="en-US" dirty="0" smtClean="0"/>
              <a:t>工程进度款支付与工程结算</a:t>
            </a:r>
            <a:endParaRPr lang="zh-CN"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四，业主的施工（分包）管理与监督管理</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，工程施工图与施工方法的审查</a:t>
            </a:r>
            <a:endParaRPr lang="en-US" altLang="zh-CN" dirty="0" smtClean="0"/>
          </a:p>
          <a:p>
            <a:r>
              <a:rPr lang="en-US" altLang="zh-CN" dirty="0" smtClean="0"/>
              <a:t>--</a:t>
            </a:r>
            <a:r>
              <a:rPr lang="zh-CN" altLang="en-US" dirty="0" smtClean="0"/>
              <a:t>图纸会审</a:t>
            </a:r>
            <a:endParaRPr lang="en-US" altLang="zh-CN" dirty="0" smtClean="0"/>
          </a:p>
          <a:p>
            <a:r>
              <a:rPr lang="en-US" altLang="zh-CN" dirty="0" smtClean="0"/>
              <a:t>--</a:t>
            </a:r>
            <a:r>
              <a:rPr lang="zh-CN" altLang="en-US" dirty="0" smtClean="0"/>
              <a:t>设计交底</a:t>
            </a:r>
            <a:endParaRPr lang="en-US" altLang="zh-CN" dirty="0" smtClean="0"/>
          </a:p>
          <a:p>
            <a:r>
              <a:rPr lang="en-US" altLang="zh-CN" dirty="0" smtClean="0"/>
              <a:t>--</a:t>
            </a:r>
            <a:r>
              <a:rPr lang="zh-CN" altLang="en-US" dirty="0" smtClean="0"/>
              <a:t>施工组织设计</a:t>
            </a:r>
            <a:endParaRPr lang="en-US" altLang="zh-CN" dirty="0" smtClean="0"/>
          </a:p>
          <a:p>
            <a:r>
              <a:rPr lang="en-US" altLang="zh-CN" dirty="0" smtClean="0"/>
              <a:t>--</a:t>
            </a:r>
            <a:r>
              <a:rPr lang="zh-CN" altLang="en-US" dirty="0" smtClean="0"/>
              <a:t>变更审核</a:t>
            </a:r>
            <a:endParaRPr lang="en-US" altLang="zh-CN" dirty="0" smtClean="0"/>
          </a:p>
          <a:p>
            <a:r>
              <a:rPr lang="en-US" altLang="zh-CN" dirty="0" smtClean="0"/>
              <a:t>4</a:t>
            </a:r>
            <a:r>
              <a:rPr lang="zh-CN" altLang="en-US" dirty="0" smtClean="0"/>
              <a:t>，施工变更管理</a:t>
            </a:r>
            <a:endParaRPr lang="en-US" altLang="zh-CN" dirty="0" smtClean="0"/>
          </a:p>
          <a:p>
            <a:r>
              <a:rPr lang="en-US" altLang="zh-CN" dirty="0" smtClean="0"/>
              <a:t>--</a:t>
            </a:r>
            <a:r>
              <a:rPr lang="zh-CN" altLang="en-US" dirty="0" smtClean="0"/>
              <a:t>质量影响与安全影响</a:t>
            </a:r>
            <a:endParaRPr lang="en-US" altLang="zh-CN" dirty="0" smtClean="0"/>
          </a:p>
          <a:p>
            <a:r>
              <a:rPr lang="en-US" altLang="zh-CN" dirty="0" smtClean="0"/>
              <a:t>--</a:t>
            </a:r>
            <a:r>
              <a:rPr lang="zh-CN" altLang="en-US" dirty="0" smtClean="0"/>
              <a:t>进度影响与成本（造价）影响</a:t>
            </a:r>
            <a:endParaRPr lang="zh-CN"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四，业主的施工（分包）管理与监督管理</a:t>
            </a:r>
            <a:endParaRPr lang="zh-CN" altLang="en-US" dirty="0"/>
          </a:p>
        </p:txBody>
      </p:sp>
      <p:sp>
        <p:nvSpPr>
          <p:cNvPr id="3" name="内容占位符 2"/>
          <p:cNvSpPr>
            <a:spLocks noGrp="1"/>
          </p:cNvSpPr>
          <p:nvPr>
            <p:ph idx="1"/>
          </p:nvPr>
        </p:nvSpPr>
        <p:spPr/>
        <p:txBody>
          <a:bodyPr/>
          <a:lstStyle/>
          <a:p>
            <a:r>
              <a:rPr lang="en-US" altLang="zh-CN" dirty="0" smtClean="0"/>
              <a:t>--</a:t>
            </a:r>
            <a:r>
              <a:rPr lang="zh-CN" altLang="en-US" dirty="0" smtClean="0"/>
              <a:t>索赔、变更、签证与合理化建议的控制</a:t>
            </a:r>
            <a:endParaRPr lang="en-US" altLang="zh-CN" dirty="0" smtClean="0"/>
          </a:p>
          <a:p>
            <a:r>
              <a:rPr lang="en-US" altLang="zh-CN" dirty="0" smtClean="0"/>
              <a:t>--</a:t>
            </a:r>
            <a:r>
              <a:rPr lang="zh-CN" altLang="en-US" dirty="0" smtClean="0"/>
              <a:t>内部变更控制机制的确立</a:t>
            </a:r>
            <a:endParaRPr lang="en-US" altLang="zh-CN" dirty="0" smtClean="0"/>
          </a:p>
          <a:p>
            <a:r>
              <a:rPr lang="en-US" altLang="zh-CN" dirty="0" smtClean="0"/>
              <a:t>5</a:t>
            </a:r>
            <a:r>
              <a:rPr lang="zh-CN" altLang="en-US" dirty="0" smtClean="0"/>
              <a:t>，管理控制监理（设计）的方法</a:t>
            </a:r>
            <a:endParaRPr lang="en-US" altLang="zh-CN" dirty="0" smtClean="0"/>
          </a:p>
          <a:p>
            <a:r>
              <a:rPr lang="en-US" altLang="zh-CN" dirty="0" smtClean="0"/>
              <a:t>--</a:t>
            </a:r>
            <a:r>
              <a:rPr lang="zh-CN" altLang="en-US" dirty="0" smtClean="0"/>
              <a:t>委托合同的条款设置</a:t>
            </a:r>
            <a:endParaRPr lang="en-US" altLang="zh-CN" dirty="0" smtClean="0"/>
          </a:p>
          <a:p>
            <a:r>
              <a:rPr lang="en-US" altLang="zh-CN" dirty="0" smtClean="0"/>
              <a:t>-</a:t>
            </a:r>
            <a:r>
              <a:rPr lang="zh-CN" altLang="en-US" dirty="0" smtClean="0"/>
              <a:t>涉及监理（设计）责任与施工委托管理的责任条款</a:t>
            </a:r>
            <a:endParaRPr lang="en-US" altLang="zh-CN" dirty="0" smtClean="0"/>
          </a:p>
          <a:p>
            <a:r>
              <a:rPr lang="en-US" altLang="zh-CN" dirty="0" smtClean="0"/>
              <a:t>-</a:t>
            </a:r>
            <a:r>
              <a:rPr lang="zh-CN" altLang="en-US" dirty="0" smtClean="0"/>
              <a:t>经济索赔条款</a:t>
            </a:r>
            <a:endParaRPr lang="en-US" altLang="zh-CN" dirty="0" smtClean="0"/>
          </a:p>
          <a:p>
            <a:r>
              <a:rPr lang="en-US" altLang="zh-CN" dirty="0" smtClean="0"/>
              <a:t>--</a:t>
            </a:r>
            <a:r>
              <a:rPr lang="zh-CN" altLang="en-US" dirty="0" smtClean="0"/>
              <a:t>项目现场检查方法</a:t>
            </a:r>
            <a:endParaRPr lang="en-US" altLang="zh-CN" dirty="0" smtClean="0"/>
          </a:p>
          <a:p>
            <a:endParaRPr lang="zh-CN"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四，业主的施工（分包）管理与监督管理</a:t>
            </a:r>
            <a:endParaRPr lang="zh-CN" altLang="en-US" dirty="0"/>
          </a:p>
        </p:txBody>
      </p:sp>
      <p:sp>
        <p:nvSpPr>
          <p:cNvPr id="3" name="内容占位符 2"/>
          <p:cNvSpPr>
            <a:spLocks noGrp="1"/>
          </p:cNvSpPr>
          <p:nvPr>
            <p:ph idx="1"/>
          </p:nvPr>
        </p:nvSpPr>
        <p:spPr/>
        <p:txBody>
          <a:bodyPr/>
          <a:lstStyle/>
          <a:p>
            <a:r>
              <a:rPr lang="zh-CN" altLang="zh-CN" dirty="0" smtClean="0"/>
              <a:t> </a:t>
            </a:r>
            <a:r>
              <a:rPr lang="en-US" altLang="zh-CN" dirty="0" smtClean="0"/>
              <a:t>6,</a:t>
            </a:r>
            <a:r>
              <a:rPr lang="zh-CN" altLang="zh-CN" dirty="0" smtClean="0"/>
              <a:t>合理安排工程施工进度及如何合理拨付工程款的管理程序与方式</a:t>
            </a:r>
            <a:endParaRPr lang="en-US" altLang="zh-CN" dirty="0" smtClean="0"/>
          </a:p>
          <a:p>
            <a:r>
              <a:rPr lang="en-US" altLang="zh-CN" dirty="0" smtClean="0"/>
              <a:t>-</a:t>
            </a:r>
            <a:r>
              <a:rPr lang="zh-CN" altLang="en-US" dirty="0" smtClean="0"/>
              <a:t>施工进度计划要点：关键线路与变更控制</a:t>
            </a:r>
            <a:endParaRPr lang="en-US" altLang="zh-CN" dirty="0" smtClean="0"/>
          </a:p>
          <a:p>
            <a:r>
              <a:rPr lang="en-US" altLang="zh-CN" dirty="0" smtClean="0"/>
              <a:t>-</a:t>
            </a:r>
            <a:r>
              <a:rPr lang="zh-CN" altLang="en-US" dirty="0" smtClean="0"/>
              <a:t>工程进度款预付</a:t>
            </a:r>
            <a:r>
              <a:rPr lang="en-US" altLang="zh-CN" dirty="0" smtClean="0"/>
              <a:t>10%----30%</a:t>
            </a:r>
            <a:r>
              <a:rPr lang="zh-CN" altLang="en-US" dirty="0" smtClean="0"/>
              <a:t>之间</a:t>
            </a:r>
            <a:endParaRPr lang="en-US" altLang="zh-CN" dirty="0" smtClean="0"/>
          </a:p>
          <a:p>
            <a:r>
              <a:rPr lang="en-US" altLang="zh-CN" dirty="0" smtClean="0"/>
              <a:t>-</a:t>
            </a:r>
            <a:r>
              <a:rPr lang="zh-CN" altLang="en-US" dirty="0" smtClean="0"/>
              <a:t>工程进度与工程量计量</a:t>
            </a:r>
            <a:endParaRPr lang="en-US" altLang="zh-CN" dirty="0" smtClean="0"/>
          </a:p>
          <a:p>
            <a:r>
              <a:rPr lang="en-US" altLang="zh-CN" dirty="0" smtClean="0"/>
              <a:t>-</a:t>
            </a:r>
            <a:r>
              <a:rPr lang="zh-CN" altLang="en-US" dirty="0" smtClean="0"/>
              <a:t>工程进度款支付的授权制度</a:t>
            </a:r>
            <a:endParaRPr lang="en-US" altLang="zh-CN" dirty="0" smtClean="0"/>
          </a:p>
          <a:p>
            <a:r>
              <a:rPr lang="en-US" altLang="zh-CN" dirty="0" smtClean="0"/>
              <a:t>-</a:t>
            </a:r>
            <a:r>
              <a:rPr lang="zh-CN" altLang="en-US" dirty="0" smtClean="0"/>
              <a:t>相关风险的预防</a:t>
            </a:r>
            <a:endParaRPr lang="zh-CN" altLang="zh-CN" dirty="0" smtClean="0"/>
          </a:p>
          <a:p>
            <a:endParaRPr lang="zh-CN"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四，业主的施工（分包）管理与监督管理</a:t>
            </a:r>
            <a:endParaRPr lang="zh-CN" altLang="en-US" dirty="0"/>
          </a:p>
        </p:txBody>
      </p:sp>
      <p:sp>
        <p:nvSpPr>
          <p:cNvPr id="3" name="内容占位符 2"/>
          <p:cNvSpPr>
            <a:spLocks noGrp="1"/>
          </p:cNvSpPr>
          <p:nvPr>
            <p:ph idx="1"/>
          </p:nvPr>
        </p:nvSpPr>
        <p:spPr/>
        <p:txBody>
          <a:bodyPr/>
          <a:lstStyle/>
          <a:p>
            <a:r>
              <a:rPr lang="zh-CN" altLang="zh-CN" dirty="0" smtClean="0"/>
              <a:t> </a:t>
            </a:r>
            <a:r>
              <a:rPr lang="en-US" altLang="zh-CN" dirty="0" smtClean="0"/>
              <a:t>7</a:t>
            </a:r>
            <a:r>
              <a:rPr lang="zh-CN" altLang="en-US" dirty="0" smtClean="0"/>
              <a:t>，</a:t>
            </a:r>
            <a:r>
              <a:rPr lang="zh-CN" altLang="zh-CN" dirty="0" smtClean="0"/>
              <a:t>推进施工</a:t>
            </a:r>
            <a:r>
              <a:rPr lang="zh-CN" altLang="en-US" dirty="0" smtClean="0"/>
              <a:t>过程</a:t>
            </a:r>
            <a:r>
              <a:rPr lang="zh-CN" altLang="zh-CN" dirty="0" smtClean="0"/>
              <a:t>的趋势管理，对不稳定和能力不足的施工过程、突发事件实施监控的方法</a:t>
            </a:r>
            <a:endParaRPr lang="en-US" altLang="zh-CN" dirty="0" smtClean="0"/>
          </a:p>
          <a:p>
            <a:r>
              <a:rPr lang="en-US" altLang="zh-CN" dirty="0" smtClean="0"/>
              <a:t>-</a:t>
            </a:r>
            <a:r>
              <a:rPr lang="zh-CN" altLang="en-US" dirty="0" smtClean="0"/>
              <a:t>施工过程的趋势</a:t>
            </a:r>
            <a:endParaRPr lang="en-US" altLang="zh-CN" dirty="0" smtClean="0"/>
          </a:p>
          <a:p>
            <a:r>
              <a:rPr lang="en-US" altLang="zh-CN" dirty="0" smtClean="0"/>
              <a:t>-</a:t>
            </a:r>
            <a:r>
              <a:rPr lang="zh-CN" altLang="en-US" dirty="0" smtClean="0"/>
              <a:t>统计管理</a:t>
            </a:r>
            <a:endParaRPr lang="en-US" altLang="zh-CN" dirty="0" smtClean="0"/>
          </a:p>
          <a:p>
            <a:r>
              <a:rPr lang="en-US" altLang="zh-CN" dirty="0" smtClean="0"/>
              <a:t>-</a:t>
            </a:r>
            <a:r>
              <a:rPr lang="zh-CN" altLang="en-US" dirty="0" smtClean="0"/>
              <a:t>突发事件的识别与准备</a:t>
            </a:r>
            <a:endParaRPr lang="en-US" altLang="zh-CN" dirty="0" smtClean="0"/>
          </a:p>
          <a:p>
            <a:r>
              <a:rPr lang="en-US" altLang="zh-CN" dirty="0" smtClean="0"/>
              <a:t>-</a:t>
            </a:r>
            <a:r>
              <a:rPr lang="zh-CN" altLang="en-US" dirty="0" smtClean="0"/>
              <a:t>突发事件的监督</a:t>
            </a:r>
            <a:endParaRPr lang="zh-CN" altLang="zh-CN" dirty="0" smtClean="0"/>
          </a:p>
          <a:p>
            <a:endParaRPr lang="zh-C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四，业主的施工（分包）管理与监督管理</a:t>
            </a:r>
            <a:endParaRPr lang="zh-CN" altLang="en-US" dirty="0"/>
          </a:p>
        </p:txBody>
      </p:sp>
      <p:sp>
        <p:nvSpPr>
          <p:cNvPr id="3" name="内容占位符 2"/>
          <p:cNvSpPr>
            <a:spLocks noGrp="1"/>
          </p:cNvSpPr>
          <p:nvPr>
            <p:ph idx="1"/>
          </p:nvPr>
        </p:nvSpPr>
        <p:spPr/>
        <p:txBody>
          <a:bodyPr/>
          <a:lstStyle/>
          <a:p>
            <a:r>
              <a:rPr lang="en-US" altLang="zh-CN" dirty="0" smtClean="0"/>
              <a:t>8</a:t>
            </a:r>
            <a:r>
              <a:rPr lang="zh-CN" altLang="en-US" dirty="0" smtClean="0"/>
              <a:t>，正确使用标准、规范的方法</a:t>
            </a:r>
            <a:endParaRPr lang="en-US" altLang="zh-CN" dirty="0" smtClean="0"/>
          </a:p>
          <a:p>
            <a:r>
              <a:rPr lang="en-US" altLang="zh-CN" dirty="0" smtClean="0"/>
              <a:t>--</a:t>
            </a:r>
            <a:r>
              <a:rPr lang="zh-CN" altLang="en-US" dirty="0" smtClean="0"/>
              <a:t>设计标准与项目概念、施工需求的衔接</a:t>
            </a:r>
            <a:endParaRPr lang="en-US" altLang="zh-CN" dirty="0" smtClean="0"/>
          </a:p>
          <a:p>
            <a:r>
              <a:rPr lang="en-US" altLang="zh-CN" dirty="0" smtClean="0"/>
              <a:t>--</a:t>
            </a:r>
            <a:r>
              <a:rPr lang="zh-CN" altLang="en-US" dirty="0" smtClean="0"/>
              <a:t>施工标准与设计要求的衔接</a:t>
            </a:r>
            <a:endParaRPr lang="en-US" altLang="zh-CN" dirty="0" smtClean="0"/>
          </a:p>
          <a:p>
            <a:r>
              <a:rPr lang="en-US" altLang="zh-CN" dirty="0" smtClean="0"/>
              <a:t>--</a:t>
            </a:r>
            <a:r>
              <a:rPr lang="zh-CN" altLang="en-US" dirty="0" smtClean="0"/>
              <a:t>标准规范在施工中的适宜性分析</a:t>
            </a:r>
            <a:endParaRPr lang="en-US" altLang="zh-CN" dirty="0" smtClean="0"/>
          </a:p>
          <a:p>
            <a:r>
              <a:rPr lang="en-US" altLang="zh-CN" dirty="0" smtClean="0"/>
              <a:t>--</a:t>
            </a:r>
            <a:r>
              <a:rPr lang="zh-CN" altLang="en-US" dirty="0" smtClean="0"/>
              <a:t>施工事故与设计标准变更的衔接</a:t>
            </a:r>
            <a:endParaRPr lang="en-US" altLang="zh-CN" dirty="0" smtClean="0"/>
          </a:p>
          <a:p>
            <a:r>
              <a:rPr lang="en-US" altLang="zh-CN" dirty="0" smtClean="0"/>
              <a:t>--</a:t>
            </a:r>
            <a:r>
              <a:rPr lang="zh-CN" altLang="en-US" dirty="0" smtClean="0"/>
              <a:t>标准、规范使用的审查制度 </a:t>
            </a:r>
            <a:endParaRPr lang="en-US" altLang="zh-CN" dirty="0" smtClean="0"/>
          </a:p>
          <a:p>
            <a:r>
              <a:rPr lang="en-US" altLang="zh-CN" dirty="0" smtClean="0"/>
              <a:t>--</a:t>
            </a:r>
            <a:r>
              <a:rPr lang="zh-CN" altLang="en-US" dirty="0" smtClean="0"/>
              <a:t>施工图纸变更、优化与标准规范的衔接</a:t>
            </a:r>
            <a:endParaRPr lang="en-US" altLang="zh-CN" dirty="0" smtClean="0"/>
          </a:p>
          <a:p>
            <a:endParaRPr lang="en-US" altLang="zh-CN" dirty="0" smtClean="0"/>
          </a:p>
          <a:p>
            <a:endParaRPr lang="zh-CN"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四，业主的施工（分包）管理与监督管理</a:t>
            </a:r>
            <a:endParaRPr lang="zh-CN" altLang="en-US" dirty="0"/>
          </a:p>
        </p:txBody>
      </p:sp>
      <p:sp>
        <p:nvSpPr>
          <p:cNvPr id="3" name="内容占位符 2"/>
          <p:cNvSpPr>
            <a:spLocks noGrp="1"/>
          </p:cNvSpPr>
          <p:nvPr>
            <p:ph idx="1"/>
          </p:nvPr>
        </p:nvSpPr>
        <p:spPr/>
        <p:txBody>
          <a:bodyPr/>
          <a:lstStyle/>
          <a:p>
            <a:r>
              <a:rPr lang="en-US" altLang="zh-CN" dirty="0" smtClean="0"/>
              <a:t>9</a:t>
            </a:r>
            <a:r>
              <a:rPr lang="zh-CN" altLang="en-US" dirty="0" smtClean="0"/>
              <a:t>，</a:t>
            </a:r>
            <a:r>
              <a:rPr lang="zh-CN" altLang="zh-CN" dirty="0" smtClean="0"/>
              <a:t>工程资料管理与工程验收、工程保修</a:t>
            </a:r>
            <a:endParaRPr lang="en-US" altLang="zh-CN" dirty="0" smtClean="0"/>
          </a:p>
          <a:p>
            <a:r>
              <a:rPr lang="en-US" altLang="zh-CN" dirty="0" smtClean="0"/>
              <a:t>--</a:t>
            </a:r>
            <a:r>
              <a:rPr lang="zh-CN" altLang="en-US" dirty="0" smtClean="0"/>
              <a:t>工程资料的范围与责任人</a:t>
            </a:r>
            <a:endParaRPr lang="en-US" altLang="zh-CN" dirty="0" smtClean="0"/>
          </a:p>
          <a:p>
            <a:r>
              <a:rPr lang="en-US" altLang="zh-CN" dirty="0" smtClean="0"/>
              <a:t>--</a:t>
            </a:r>
            <a:r>
              <a:rPr lang="zh-CN" altLang="en-US" dirty="0" smtClean="0"/>
              <a:t>工程资料的审查方法</a:t>
            </a:r>
            <a:endParaRPr lang="en-US" altLang="zh-CN" dirty="0" smtClean="0"/>
          </a:p>
          <a:p>
            <a:r>
              <a:rPr lang="en-US" altLang="zh-CN" dirty="0" smtClean="0"/>
              <a:t>--</a:t>
            </a:r>
            <a:r>
              <a:rPr lang="zh-CN" altLang="en-US" dirty="0" smtClean="0"/>
              <a:t>工程质量验收实施</a:t>
            </a:r>
            <a:endParaRPr lang="en-US" altLang="zh-CN" dirty="0" smtClean="0"/>
          </a:p>
          <a:p>
            <a:r>
              <a:rPr lang="en-US" altLang="zh-CN" dirty="0" smtClean="0"/>
              <a:t>--</a:t>
            </a:r>
            <a:r>
              <a:rPr lang="zh-CN" altLang="en-US" dirty="0" smtClean="0"/>
              <a:t>工程质量保修与责任缺陷期</a:t>
            </a:r>
            <a:endParaRPr lang="en-US" altLang="zh-CN" dirty="0" smtClean="0"/>
          </a:p>
          <a:p>
            <a:r>
              <a:rPr lang="en-US" altLang="zh-CN" dirty="0" smtClean="0"/>
              <a:t>--</a:t>
            </a:r>
            <a:r>
              <a:rPr lang="zh-CN" altLang="en-US" dirty="0" smtClean="0"/>
              <a:t>工程质量缺陷期的变更方法</a:t>
            </a:r>
            <a:endParaRPr lang="zh-CN"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四，业主的施工（分包）管理与监督管理</a:t>
            </a:r>
            <a:endParaRPr lang="zh-CN" altLang="en-US" dirty="0"/>
          </a:p>
        </p:txBody>
      </p:sp>
      <p:sp>
        <p:nvSpPr>
          <p:cNvPr id="3" name="内容占位符 2"/>
          <p:cNvSpPr>
            <a:spLocks noGrp="1"/>
          </p:cNvSpPr>
          <p:nvPr>
            <p:ph idx="1"/>
          </p:nvPr>
        </p:nvSpPr>
        <p:spPr/>
        <p:txBody>
          <a:bodyPr/>
          <a:lstStyle/>
          <a:p>
            <a:r>
              <a:rPr lang="en-US" altLang="zh-CN" dirty="0" smtClean="0"/>
              <a:t>10</a:t>
            </a:r>
            <a:r>
              <a:rPr lang="zh-CN" altLang="en-US" dirty="0" smtClean="0"/>
              <a:t>，</a:t>
            </a:r>
            <a:r>
              <a:rPr lang="zh-CN" altLang="zh-CN" dirty="0" smtClean="0"/>
              <a:t>提高</a:t>
            </a:r>
            <a:r>
              <a:rPr lang="zh-CN" altLang="en-US" dirty="0" smtClean="0"/>
              <a:t>现场</a:t>
            </a:r>
            <a:r>
              <a:rPr lang="zh-CN" altLang="zh-CN" dirty="0" smtClean="0"/>
              <a:t>项目</a:t>
            </a:r>
            <a:r>
              <a:rPr lang="zh-CN" altLang="zh-CN" dirty="0" smtClean="0"/>
              <a:t>经理的工程管理素质的</a:t>
            </a:r>
            <a:r>
              <a:rPr lang="zh-CN" altLang="en-US" dirty="0" smtClean="0"/>
              <a:t>要求</a:t>
            </a:r>
            <a:endParaRPr lang="zh-CN" altLang="zh-CN" dirty="0" smtClean="0"/>
          </a:p>
          <a:p>
            <a:r>
              <a:rPr lang="en-US" altLang="zh-CN" dirty="0" smtClean="0"/>
              <a:t>--</a:t>
            </a:r>
            <a:r>
              <a:rPr lang="zh-CN" altLang="en-US" dirty="0" smtClean="0"/>
              <a:t>项目经理的素质内涵</a:t>
            </a:r>
            <a:endParaRPr lang="en-US" altLang="zh-CN" dirty="0" smtClean="0"/>
          </a:p>
          <a:p>
            <a:r>
              <a:rPr lang="en-US" altLang="zh-CN" dirty="0" smtClean="0"/>
              <a:t>--</a:t>
            </a:r>
            <a:r>
              <a:rPr lang="zh-CN" altLang="en-US" dirty="0" smtClean="0"/>
              <a:t>项目经理的情商与智商</a:t>
            </a:r>
            <a:endParaRPr lang="en-US" altLang="zh-CN" dirty="0" smtClean="0"/>
          </a:p>
          <a:p>
            <a:r>
              <a:rPr lang="en-US" altLang="zh-CN" dirty="0" smtClean="0"/>
              <a:t>--</a:t>
            </a:r>
            <a:r>
              <a:rPr lang="zh-CN" altLang="en-US" dirty="0" smtClean="0"/>
              <a:t>项目经理的分析与策划能力</a:t>
            </a:r>
            <a:endParaRPr lang="en-US" altLang="zh-CN" dirty="0" smtClean="0"/>
          </a:p>
          <a:p>
            <a:r>
              <a:rPr lang="en-US" altLang="zh-CN" dirty="0" smtClean="0"/>
              <a:t>--</a:t>
            </a:r>
            <a:r>
              <a:rPr lang="zh-CN" altLang="en-US" dirty="0" smtClean="0"/>
              <a:t>项目经理的组织实施能力</a:t>
            </a:r>
            <a:endParaRPr lang="en-US" altLang="zh-CN" dirty="0" smtClean="0"/>
          </a:p>
          <a:p>
            <a:r>
              <a:rPr lang="en-US" altLang="zh-CN" dirty="0" smtClean="0"/>
              <a:t>--</a:t>
            </a:r>
            <a:r>
              <a:rPr lang="zh-CN" altLang="en-US" dirty="0" smtClean="0"/>
              <a:t>项目经理的应变能力</a:t>
            </a:r>
            <a:endParaRPr lang="en-US" altLang="zh-CN"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四，业主的施工（分包）管理与监督管理</a:t>
            </a:r>
            <a:endParaRPr lang="zh-CN" altLang="en-US" dirty="0"/>
          </a:p>
        </p:txBody>
      </p:sp>
      <p:sp>
        <p:nvSpPr>
          <p:cNvPr id="3" name="内容占位符 2"/>
          <p:cNvSpPr>
            <a:spLocks noGrp="1"/>
          </p:cNvSpPr>
          <p:nvPr>
            <p:ph idx="1"/>
          </p:nvPr>
        </p:nvSpPr>
        <p:spPr/>
        <p:txBody>
          <a:bodyPr/>
          <a:lstStyle/>
          <a:p>
            <a:r>
              <a:rPr lang="en-US" altLang="zh-CN" dirty="0" smtClean="0"/>
              <a:t>11,</a:t>
            </a:r>
            <a:r>
              <a:rPr lang="zh-CN" altLang="en-US" dirty="0" smtClean="0"/>
              <a:t>工程现场项目</a:t>
            </a:r>
            <a:r>
              <a:rPr lang="zh-CN" altLang="en-US" dirty="0" smtClean="0"/>
              <a:t>经理提高素质的途径</a:t>
            </a:r>
          </a:p>
          <a:p>
            <a:r>
              <a:rPr lang="en-US" altLang="zh-CN" dirty="0" smtClean="0"/>
              <a:t>-</a:t>
            </a:r>
            <a:r>
              <a:rPr lang="zh-CN" altLang="en-US" dirty="0" smtClean="0"/>
              <a:t>合理选择</a:t>
            </a:r>
            <a:endParaRPr lang="en-US" altLang="zh-CN" dirty="0" smtClean="0"/>
          </a:p>
          <a:p>
            <a:r>
              <a:rPr lang="en-US" altLang="zh-CN" dirty="0" smtClean="0"/>
              <a:t>-</a:t>
            </a:r>
            <a:r>
              <a:rPr lang="zh-CN" altLang="en-US" dirty="0" smtClean="0"/>
              <a:t>责任清楚</a:t>
            </a:r>
            <a:endParaRPr lang="en-US" altLang="zh-CN" dirty="0" smtClean="0"/>
          </a:p>
          <a:p>
            <a:r>
              <a:rPr lang="en-US" altLang="zh-CN" dirty="0" smtClean="0"/>
              <a:t>-</a:t>
            </a:r>
            <a:r>
              <a:rPr lang="zh-CN" altLang="en-US" dirty="0" smtClean="0"/>
              <a:t>岗位练兵</a:t>
            </a:r>
            <a:endParaRPr lang="en-US" altLang="zh-CN" dirty="0" smtClean="0"/>
          </a:p>
          <a:p>
            <a:r>
              <a:rPr lang="en-US" altLang="zh-CN" dirty="0" smtClean="0"/>
              <a:t>-</a:t>
            </a:r>
            <a:r>
              <a:rPr lang="zh-CN" altLang="en-US" dirty="0" smtClean="0"/>
              <a:t>奖罚分明</a:t>
            </a:r>
            <a:endParaRPr lang="en-US" altLang="zh-CN" dirty="0" smtClean="0"/>
          </a:p>
          <a:p>
            <a:r>
              <a:rPr lang="en-US" altLang="zh-CN" dirty="0" smtClean="0"/>
              <a:t>-</a:t>
            </a:r>
            <a:r>
              <a:rPr lang="zh-CN" altLang="en-US" dirty="0" smtClean="0"/>
              <a:t>典型引路</a:t>
            </a:r>
            <a:endParaRPr lang="en-US" altLang="zh-CN" dirty="0" smtClean="0"/>
          </a:p>
          <a:p>
            <a:r>
              <a:rPr lang="en-US" altLang="zh-CN" dirty="0" smtClean="0"/>
              <a:t>-</a:t>
            </a:r>
            <a:r>
              <a:rPr lang="zh-CN" altLang="en-US" dirty="0" smtClean="0"/>
              <a:t>合理授权</a:t>
            </a:r>
            <a:endParaRPr lang="en-US" altLang="zh-CN" dirty="0" smtClean="0"/>
          </a:p>
          <a:p>
            <a:r>
              <a:rPr lang="en-US" altLang="zh-CN" dirty="0" smtClean="0"/>
              <a:t>-</a:t>
            </a:r>
            <a:r>
              <a:rPr lang="zh-CN" altLang="en-US" dirty="0" smtClean="0"/>
              <a:t>复合轮换</a:t>
            </a:r>
            <a:endParaRPr lang="zh-CN"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五，施工项目招标、合同履约与工程结算的一体化集成；</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，施工项目招标的目的与业主项目目标的接口</a:t>
            </a:r>
            <a:endParaRPr lang="en-US" altLang="zh-CN" dirty="0" smtClean="0"/>
          </a:p>
          <a:p>
            <a:endParaRPr lang="en-US" altLang="zh-CN" dirty="0" smtClean="0"/>
          </a:p>
          <a:p>
            <a:r>
              <a:rPr lang="zh-CN" altLang="en-US" dirty="0" smtClean="0"/>
              <a:t>（</a:t>
            </a:r>
            <a:r>
              <a:rPr lang="en-US" altLang="zh-CN" dirty="0" smtClean="0"/>
              <a:t>1</a:t>
            </a:r>
            <a:r>
              <a:rPr lang="zh-CN" altLang="en-US" dirty="0" smtClean="0"/>
              <a:t>）工程投资目标与工程造价目标接口</a:t>
            </a:r>
            <a:endParaRPr lang="en-US" altLang="zh-CN" dirty="0" smtClean="0"/>
          </a:p>
          <a:p>
            <a:endParaRPr lang="en-US" altLang="zh-CN" dirty="0" smtClean="0"/>
          </a:p>
          <a:p>
            <a:r>
              <a:rPr lang="zh-CN" altLang="en-US" dirty="0" smtClean="0"/>
              <a:t>（</a:t>
            </a:r>
            <a:r>
              <a:rPr lang="en-US" altLang="zh-CN" dirty="0" smtClean="0"/>
              <a:t>2</a:t>
            </a:r>
            <a:r>
              <a:rPr lang="zh-CN" altLang="en-US" dirty="0" smtClean="0"/>
              <a:t>）工程承包商成本评估与市场竞争的关系接口</a:t>
            </a:r>
            <a:endParaRPr lang="en-US" altLang="zh-CN" dirty="0" smtClean="0"/>
          </a:p>
          <a:p>
            <a:endParaRPr lang="en-US" altLang="zh-CN" dirty="0" smtClean="0"/>
          </a:p>
          <a:p>
            <a:r>
              <a:rPr lang="zh-CN" altLang="en-US" dirty="0" smtClean="0"/>
              <a:t>（</a:t>
            </a:r>
            <a:r>
              <a:rPr lang="en-US" altLang="zh-CN" dirty="0" smtClean="0"/>
              <a:t>3</a:t>
            </a:r>
            <a:r>
              <a:rPr lang="zh-CN" altLang="en-US" dirty="0" smtClean="0"/>
              <a:t>）工程项目招标策划与工程结算投资控制的接口</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，全生命期的造价管理</a:t>
            </a:r>
            <a:endParaRPr lang="en-US" altLang="zh-CN" dirty="0" smtClean="0"/>
          </a:p>
          <a:p>
            <a:endParaRPr lang="en-US" altLang="zh-CN" dirty="0" smtClean="0"/>
          </a:p>
          <a:p>
            <a:r>
              <a:rPr lang="en-US" altLang="zh-CN" dirty="0" smtClean="0"/>
              <a:t>1</a:t>
            </a:r>
            <a:r>
              <a:rPr lang="zh-CN" altLang="en-US" dirty="0" smtClean="0"/>
              <a:t>）业主投资项目的目的</a:t>
            </a:r>
            <a:endParaRPr lang="en-US" altLang="zh-CN" dirty="0" smtClean="0"/>
          </a:p>
          <a:p>
            <a:r>
              <a:rPr lang="en-US" altLang="zh-CN" dirty="0" smtClean="0"/>
              <a:t>      </a:t>
            </a:r>
            <a:r>
              <a:rPr lang="zh-CN" altLang="en-US" dirty="0" smtClean="0"/>
              <a:t>建设应服从使用需求</a:t>
            </a:r>
            <a:endParaRPr lang="en-US" altLang="zh-CN" dirty="0" smtClean="0"/>
          </a:p>
          <a:p>
            <a:r>
              <a:rPr lang="en-US" altLang="zh-CN" dirty="0" smtClean="0"/>
              <a:t>2</a:t>
            </a:r>
            <a:r>
              <a:rPr lang="zh-CN" altLang="en-US" dirty="0" smtClean="0"/>
              <a:t>）业主全生命周期的造价管理理念</a:t>
            </a:r>
            <a:endParaRPr lang="en-US" altLang="zh-CN" dirty="0" smtClean="0"/>
          </a:p>
          <a:p>
            <a:r>
              <a:rPr lang="en-US" altLang="zh-CN" dirty="0" smtClean="0"/>
              <a:t>      </a:t>
            </a:r>
            <a:r>
              <a:rPr lang="zh-CN" altLang="en-US" dirty="0" smtClean="0"/>
              <a:t>衡量全生命周期的利益需求</a:t>
            </a:r>
            <a:endParaRPr lang="en-US" altLang="zh-CN" dirty="0" smtClean="0"/>
          </a:p>
          <a:p>
            <a:r>
              <a:rPr lang="en-US" altLang="zh-CN" dirty="0" smtClean="0"/>
              <a:t>3</a:t>
            </a:r>
            <a:r>
              <a:rPr lang="zh-CN" altLang="en-US" dirty="0" smtClean="0"/>
              <a:t>）设计、采购、施工、试运行的造价管理</a:t>
            </a:r>
            <a:endParaRPr lang="en-US" altLang="zh-CN" dirty="0" smtClean="0"/>
          </a:p>
          <a:p>
            <a:r>
              <a:rPr lang="en-US" altLang="zh-CN" dirty="0" smtClean="0"/>
              <a:t>      </a:t>
            </a:r>
            <a:r>
              <a:rPr lang="zh-CN" altLang="en-US" dirty="0" smtClean="0"/>
              <a:t>设计、采购为施工、试运行服务，基于投资目标的一体化</a:t>
            </a:r>
            <a:endParaRPr lang="zh-CN" alt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五，施工项目招标、合同履约与工程结算的一体化集成；</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，工程项目工程造价与工程结算的案例对比分析（</a:t>
            </a:r>
            <a:r>
              <a:rPr lang="en-US" altLang="zh-CN" dirty="0" smtClean="0"/>
              <a:t>1</a:t>
            </a:r>
            <a:r>
              <a:rPr lang="zh-CN" altLang="en-US" dirty="0" smtClean="0"/>
              <a:t>）同类项目对比</a:t>
            </a:r>
            <a:endParaRPr lang="en-US" altLang="zh-CN" dirty="0" smtClean="0"/>
          </a:p>
          <a:p>
            <a:r>
              <a:rPr lang="zh-CN" altLang="en-US" dirty="0" smtClean="0"/>
              <a:t>（</a:t>
            </a:r>
            <a:r>
              <a:rPr lang="en-US" altLang="zh-CN" dirty="0" smtClean="0"/>
              <a:t>2</a:t>
            </a:r>
            <a:r>
              <a:rPr lang="zh-CN" altLang="en-US" dirty="0" smtClean="0"/>
              <a:t>）对比指标确认</a:t>
            </a:r>
            <a:endParaRPr lang="en-US" altLang="zh-CN" dirty="0" smtClean="0"/>
          </a:p>
          <a:p>
            <a:r>
              <a:rPr lang="zh-CN" altLang="en-US" dirty="0" smtClean="0"/>
              <a:t>（</a:t>
            </a:r>
            <a:r>
              <a:rPr lang="en-US" altLang="zh-CN" dirty="0" smtClean="0"/>
              <a:t>3</a:t>
            </a:r>
            <a:r>
              <a:rPr lang="zh-CN" altLang="en-US" dirty="0" smtClean="0"/>
              <a:t>）差异分析</a:t>
            </a:r>
            <a:endParaRPr lang="en-US" altLang="zh-CN" dirty="0" smtClean="0"/>
          </a:p>
          <a:p>
            <a:r>
              <a:rPr lang="zh-CN" altLang="en-US" dirty="0" smtClean="0"/>
              <a:t>（</a:t>
            </a:r>
            <a:r>
              <a:rPr lang="en-US" altLang="zh-CN" dirty="0" smtClean="0"/>
              <a:t>4</a:t>
            </a:r>
            <a:r>
              <a:rPr lang="zh-CN" altLang="en-US" dirty="0" smtClean="0"/>
              <a:t>）可靠性分析</a:t>
            </a:r>
            <a:endParaRPr lang="zh-CN"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五，施工项目招标、合同履约与工程结算的一体化集成；</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，合同履约与施工招标、工程结算的接口</a:t>
            </a:r>
            <a:endParaRPr lang="en-US" altLang="zh-CN" dirty="0" smtClean="0"/>
          </a:p>
          <a:p>
            <a:endParaRPr lang="en-US" altLang="zh-CN" dirty="0" smtClean="0"/>
          </a:p>
          <a:p>
            <a:r>
              <a:rPr lang="zh-CN" altLang="en-US" dirty="0" smtClean="0"/>
              <a:t>（</a:t>
            </a:r>
            <a:r>
              <a:rPr lang="en-US" altLang="zh-CN" dirty="0" smtClean="0"/>
              <a:t>1</a:t>
            </a:r>
            <a:r>
              <a:rPr lang="zh-CN" altLang="en-US" dirty="0" smtClean="0"/>
              <a:t>）合同履约与合同条件的接口</a:t>
            </a:r>
            <a:endParaRPr lang="en-US" altLang="zh-CN" dirty="0" smtClean="0"/>
          </a:p>
          <a:p>
            <a:endParaRPr lang="en-US" altLang="zh-CN" dirty="0" smtClean="0"/>
          </a:p>
          <a:p>
            <a:r>
              <a:rPr lang="zh-CN" altLang="en-US" dirty="0" smtClean="0"/>
              <a:t>（</a:t>
            </a:r>
            <a:r>
              <a:rPr lang="en-US" altLang="zh-CN" dirty="0" smtClean="0"/>
              <a:t>2</a:t>
            </a:r>
            <a:r>
              <a:rPr lang="zh-CN" altLang="en-US" dirty="0" smtClean="0"/>
              <a:t>）合同履约过程合同变更的风险防范</a:t>
            </a:r>
            <a:endParaRPr lang="en-US" altLang="zh-CN" dirty="0" smtClean="0"/>
          </a:p>
          <a:p>
            <a:endParaRPr lang="en-US" altLang="zh-CN" dirty="0" smtClean="0"/>
          </a:p>
          <a:p>
            <a:r>
              <a:rPr lang="zh-CN" altLang="en-US" dirty="0" smtClean="0"/>
              <a:t>（</a:t>
            </a:r>
            <a:r>
              <a:rPr lang="en-US" altLang="zh-CN" dirty="0" smtClean="0"/>
              <a:t>3</a:t>
            </a:r>
            <a:r>
              <a:rPr lang="zh-CN" altLang="en-US" dirty="0" smtClean="0"/>
              <a:t>）施工索赔与合同招标</a:t>
            </a:r>
            <a:endParaRPr lang="zh-CN"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五，施工项目招标、合同履约与工程结算的一体化集成；</a:t>
            </a:r>
            <a:endParaRPr lang="zh-CN" altLang="en-US" dirty="0"/>
          </a:p>
        </p:txBody>
      </p:sp>
      <p:sp>
        <p:nvSpPr>
          <p:cNvPr id="3" name="内容占位符 2"/>
          <p:cNvSpPr>
            <a:spLocks noGrp="1"/>
          </p:cNvSpPr>
          <p:nvPr>
            <p:ph idx="1"/>
          </p:nvPr>
        </p:nvSpPr>
        <p:spPr/>
        <p:txBody>
          <a:bodyPr/>
          <a:lstStyle/>
          <a:p>
            <a:r>
              <a:rPr lang="zh-CN" altLang="en-US" dirty="0" smtClean="0"/>
              <a:t>（</a:t>
            </a:r>
            <a:r>
              <a:rPr lang="en-US" altLang="zh-CN" dirty="0" smtClean="0"/>
              <a:t>4</a:t>
            </a:r>
            <a:r>
              <a:rPr lang="zh-CN" altLang="en-US" dirty="0" smtClean="0"/>
              <a:t>）合同签证与施工招标</a:t>
            </a:r>
            <a:endParaRPr lang="en-US" altLang="zh-CN" dirty="0" smtClean="0"/>
          </a:p>
          <a:p>
            <a:endParaRPr lang="en-US" altLang="zh-CN" dirty="0" smtClean="0"/>
          </a:p>
          <a:p>
            <a:r>
              <a:rPr lang="zh-CN" altLang="en-US" dirty="0" smtClean="0"/>
              <a:t>（</a:t>
            </a:r>
            <a:r>
              <a:rPr lang="en-US" altLang="zh-CN" dirty="0" smtClean="0"/>
              <a:t>5</a:t>
            </a:r>
            <a:r>
              <a:rPr lang="zh-CN" altLang="en-US" dirty="0" smtClean="0"/>
              <a:t>）合同合理化建议与施工招标</a:t>
            </a:r>
            <a:endParaRPr lang="en-US" altLang="zh-CN" dirty="0" smtClean="0"/>
          </a:p>
          <a:p>
            <a:endParaRPr lang="en-US" altLang="zh-CN" dirty="0" smtClean="0"/>
          </a:p>
          <a:p>
            <a:r>
              <a:rPr lang="zh-CN" altLang="en-US" dirty="0" smtClean="0"/>
              <a:t>（</a:t>
            </a:r>
            <a:r>
              <a:rPr lang="en-US" altLang="zh-CN" dirty="0" smtClean="0"/>
              <a:t>6</a:t>
            </a:r>
            <a:r>
              <a:rPr lang="zh-CN" altLang="en-US" dirty="0" smtClean="0"/>
              <a:t>）业主防范承包商合同经营的方法</a:t>
            </a:r>
            <a:endParaRPr lang="en-US" altLang="zh-CN" dirty="0" smtClean="0"/>
          </a:p>
          <a:p>
            <a:endParaRPr lang="en-US" altLang="zh-CN" dirty="0" smtClean="0"/>
          </a:p>
          <a:p>
            <a:r>
              <a:rPr lang="zh-CN" altLang="en-US" dirty="0" smtClean="0"/>
              <a:t>（</a:t>
            </a:r>
            <a:r>
              <a:rPr lang="en-US" altLang="zh-CN" dirty="0" smtClean="0"/>
              <a:t>7</a:t>
            </a:r>
            <a:r>
              <a:rPr lang="zh-CN" altLang="en-US" dirty="0" smtClean="0"/>
              <a:t>）工程结算与合同关闭</a:t>
            </a:r>
            <a:endParaRPr lang="zh-CN"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五，施工项目招标、合同履约与工程结算的一体化集成</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b="1" dirty="0" smtClean="0"/>
              <a:t>4</a:t>
            </a:r>
            <a:r>
              <a:rPr lang="zh-CN" altLang="en-US" b="1" dirty="0" smtClean="0"/>
              <a:t>，项目控制点</a:t>
            </a:r>
            <a:endParaRPr lang="en-US" altLang="zh-CN" b="1" dirty="0" smtClean="0"/>
          </a:p>
          <a:p>
            <a:r>
              <a:rPr lang="en-US" altLang="zh-CN" b="1" dirty="0" smtClean="0"/>
              <a:t>      </a:t>
            </a:r>
            <a:r>
              <a:rPr lang="zh-CN" altLang="en-US" dirty="0" smtClean="0"/>
              <a:t>是一体化集成管理的基点，可包括下列内容：       （模板、混凝土、土方、脚手架等）</a:t>
            </a:r>
          </a:p>
          <a:p>
            <a:r>
              <a:rPr lang="en-US" b="1" dirty="0" smtClean="0"/>
              <a:t>1</a:t>
            </a:r>
            <a:r>
              <a:rPr lang="zh-CN" altLang="en-US" b="1" dirty="0" smtClean="0"/>
              <a:t>）</a:t>
            </a:r>
            <a:r>
              <a:rPr lang="en-US" b="1" dirty="0" smtClean="0"/>
              <a:t>  </a:t>
            </a:r>
            <a:r>
              <a:rPr lang="zh-CN" altLang="en-US" dirty="0" smtClean="0"/>
              <a:t>对施工质量有重要影响的关键质量特性、关键部位或重要影响因素；</a:t>
            </a:r>
          </a:p>
          <a:p>
            <a:r>
              <a:rPr lang="en-US" b="1" dirty="0" smtClean="0"/>
              <a:t>    </a:t>
            </a:r>
            <a:r>
              <a:rPr lang="zh-CN" altLang="en-US" b="1" dirty="0" smtClean="0"/>
              <a:t>关键路径</a:t>
            </a:r>
            <a:r>
              <a:rPr lang="en-US" altLang="zh-CN" b="1" dirty="0" smtClean="0"/>
              <a:t>—</a:t>
            </a:r>
            <a:r>
              <a:rPr lang="zh-CN" altLang="en-US" b="1" dirty="0" smtClean="0"/>
              <a:t>施工安全</a:t>
            </a:r>
            <a:r>
              <a:rPr lang="en-US" altLang="zh-CN" b="1" dirty="0" smtClean="0"/>
              <a:t>—</a:t>
            </a:r>
            <a:r>
              <a:rPr lang="zh-CN" altLang="en-US" b="1" dirty="0" smtClean="0"/>
              <a:t>施工成本</a:t>
            </a:r>
            <a:endParaRPr lang="en-US" b="1" dirty="0" smtClean="0"/>
          </a:p>
          <a:p>
            <a:r>
              <a:rPr lang="en-US" b="1" dirty="0" smtClean="0"/>
              <a:t>2</a:t>
            </a:r>
            <a:r>
              <a:rPr lang="zh-CN" altLang="en-US" b="1" dirty="0" smtClean="0"/>
              <a:t>）</a:t>
            </a:r>
            <a:r>
              <a:rPr lang="en-US" b="1" dirty="0" smtClean="0"/>
              <a:t>  </a:t>
            </a:r>
            <a:r>
              <a:rPr lang="zh-CN" altLang="en-US" dirty="0" smtClean="0"/>
              <a:t>工艺上有严格要求，对下道工序的活动有重要影响的关键质量特性、部位；</a:t>
            </a:r>
          </a:p>
          <a:p>
            <a:r>
              <a:rPr lang="en-US" b="1" dirty="0" smtClean="0"/>
              <a:t>     </a:t>
            </a:r>
            <a:r>
              <a:rPr lang="zh-CN" altLang="en-US" b="1" dirty="0" smtClean="0"/>
              <a:t>进度影响、质量标准策划</a:t>
            </a:r>
            <a:endParaRPr lang="en-US" b="1" dirty="0" smtClean="0"/>
          </a:p>
          <a:p>
            <a:r>
              <a:rPr lang="en-US" b="1" dirty="0" smtClean="0"/>
              <a:t>3</a:t>
            </a:r>
            <a:r>
              <a:rPr lang="zh-CN" altLang="en-US" b="1" dirty="0" smtClean="0"/>
              <a:t>）</a:t>
            </a:r>
            <a:r>
              <a:rPr lang="en-US" b="1" dirty="0" smtClean="0"/>
              <a:t>  </a:t>
            </a:r>
            <a:r>
              <a:rPr lang="zh-CN" altLang="en-US" dirty="0" smtClean="0"/>
              <a:t>严重影响项目质量的材料质量和性能；</a:t>
            </a:r>
            <a:endParaRPr lang="en-US" altLang="zh-CN" dirty="0" smtClean="0"/>
          </a:p>
          <a:p>
            <a:r>
              <a:rPr lang="en-US" altLang="zh-CN" dirty="0" smtClean="0"/>
              <a:t>     </a:t>
            </a:r>
            <a:r>
              <a:rPr lang="zh-CN" altLang="en-US" dirty="0" smtClean="0"/>
              <a:t>成本与质量标准的控制</a:t>
            </a:r>
          </a:p>
          <a:p>
            <a:endParaRPr lang="zh-CN" alt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五，施工项目招标、合同履约与工程结算的一体化集成</a:t>
            </a:r>
            <a:endParaRPr lang="zh-CN" altLang="en-US" dirty="0"/>
          </a:p>
        </p:txBody>
      </p:sp>
      <p:sp>
        <p:nvSpPr>
          <p:cNvPr id="3" name="内容占位符 2"/>
          <p:cNvSpPr>
            <a:spLocks noGrp="1"/>
          </p:cNvSpPr>
          <p:nvPr>
            <p:ph idx="1"/>
          </p:nvPr>
        </p:nvSpPr>
        <p:spPr/>
        <p:txBody>
          <a:bodyPr/>
          <a:lstStyle/>
          <a:p>
            <a:r>
              <a:rPr lang="en-US" b="1" dirty="0" smtClean="0"/>
              <a:t>4</a:t>
            </a:r>
            <a:r>
              <a:rPr lang="zh-CN" altLang="en-US" b="1" dirty="0" smtClean="0"/>
              <a:t>）</a:t>
            </a:r>
            <a:r>
              <a:rPr lang="en-US" b="1" dirty="0" smtClean="0"/>
              <a:t>  </a:t>
            </a:r>
            <a:r>
              <a:rPr lang="zh-CN" altLang="en-US" dirty="0" smtClean="0"/>
              <a:t>影响下道工序质量的技术间歇时间；</a:t>
            </a:r>
          </a:p>
          <a:p>
            <a:r>
              <a:rPr lang="en-US" b="1" dirty="0" smtClean="0"/>
              <a:t>     </a:t>
            </a:r>
            <a:r>
              <a:rPr lang="zh-CN" altLang="en-US" b="1" dirty="0" smtClean="0"/>
              <a:t>设计质量与施工图、施工方法的衔接</a:t>
            </a:r>
            <a:endParaRPr lang="en-US" b="1" dirty="0" smtClean="0"/>
          </a:p>
          <a:p>
            <a:endParaRPr lang="en-US" b="1" dirty="0" smtClean="0"/>
          </a:p>
          <a:p>
            <a:r>
              <a:rPr lang="en-US" b="1" dirty="0" smtClean="0"/>
              <a:t>5</a:t>
            </a:r>
            <a:r>
              <a:rPr lang="zh-CN" altLang="en-US" b="1" dirty="0" smtClean="0"/>
              <a:t>）</a:t>
            </a:r>
            <a:r>
              <a:rPr lang="en-US" b="1" dirty="0" smtClean="0"/>
              <a:t>  </a:t>
            </a:r>
            <a:r>
              <a:rPr lang="zh-CN" altLang="en-US" dirty="0" smtClean="0"/>
              <a:t>与施工质量密切相关的技术参数；</a:t>
            </a:r>
          </a:p>
          <a:p>
            <a:r>
              <a:rPr lang="en-US" b="1" dirty="0" smtClean="0"/>
              <a:t>     </a:t>
            </a:r>
            <a:r>
              <a:rPr lang="zh-CN" altLang="en-US" b="1" dirty="0" smtClean="0"/>
              <a:t>质量成本与进度、安全、生态的影响</a:t>
            </a:r>
            <a:endParaRPr lang="en-US" b="1" dirty="0" smtClean="0"/>
          </a:p>
          <a:p>
            <a:endParaRPr lang="en-US" b="1" dirty="0" smtClean="0"/>
          </a:p>
          <a:p>
            <a:r>
              <a:rPr lang="en-US" b="1" dirty="0" smtClean="0"/>
              <a:t>6</a:t>
            </a:r>
            <a:r>
              <a:rPr lang="zh-CN" altLang="en-US" b="1" dirty="0" smtClean="0"/>
              <a:t>）</a:t>
            </a:r>
            <a:r>
              <a:rPr lang="en-US" b="1" dirty="0" smtClean="0"/>
              <a:t>  </a:t>
            </a:r>
            <a:r>
              <a:rPr lang="zh-CN" altLang="en-US" b="1" dirty="0" smtClean="0"/>
              <a:t>容易出现质量通病的部位</a:t>
            </a:r>
            <a:r>
              <a:rPr lang="zh-CN" altLang="en-US" dirty="0" smtClean="0"/>
              <a:t>；</a:t>
            </a:r>
            <a:endParaRPr lang="en-US" altLang="zh-CN" dirty="0" smtClean="0"/>
          </a:p>
          <a:p>
            <a:r>
              <a:rPr lang="en-US" altLang="zh-CN" dirty="0" smtClean="0"/>
              <a:t>     </a:t>
            </a:r>
            <a:r>
              <a:rPr lang="zh-CN" altLang="en-US" b="1" dirty="0" smtClean="0"/>
              <a:t>一次成活的过程影响（施工技术、方法的预防性）</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五，施工项目招标、合同履约与工程结算的一体化集成</a:t>
            </a:r>
            <a:endParaRPr lang="zh-CN" altLang="en-US" dirty="0"/>
          </a:p>
        </p:txBody>
      </p:sp>
      <p:sp>
        <p:nvSpPr>
          <p:cNvPr id="3" name="内容占位符 2"/>
          <p:cNvSpPr>
            <a:spLocks noGrp="1"/>
          </p:cNvSpPr>
          <p:nvPr>
            <p:ph idx="1"/>
          </p:nvPr>
        </p:nvSpPr>
        <p:spPr/>
        <p:txBody>
          <a:bodyPr/>
          <a:lstStyle/>
          <a:p>
            <a:r>
              <a:rPr lang="en-US" b="1" dirty="0" smtClean="0"/>
              <a:t>7 </a:t>
            </a:r>
            <a:r>
              <a:rPr lang="zh-CN" altLang="en-US" b="1" dirty="0" smtClean="0"/>
              <a:t>）</a:t>
            </a:r>
            <a:r>
              <a:rPr lang="en-US" b="1" dirty="0" smtClean="0"/>
              <a:t> </a:t>
            </a:r>
            <a:r>
              <a:rPr lang="zh-CN" altLang="en-US" dirty="0" smtClean="0"/>
              <a:t>紧缺工程材料、构配件和工程设备或可能对生产安排有严重影响的关键项目；</a:t>
            </a:r>
          </a:p>
          <a:p>
            <a:r>
              <a:rPr lang="en-US" b="1" dirty="0" smtClean="0"/>
              <a:t>    </a:t>
            </a:r>
            <a:r>
              <a:rPr lang="zh-CN" altLang="en-US" b="1" dirty="0" smtClean="0"/>
              <a:t>采购对于进度、标准替代的影响</a:t>
            </a:r>
            <a:endParaRPr lang="en-US" b="1" dirty="0" smtClean="0"/>
          </a:p>
          <a:p>
            <a:endParaRPr lang="en-US" b="1" dirty="0" smtClean="0"/>
          </a:p>
          <a:p>
            <a:r>
              <a:rPr lang="en-US" b="1" dirty="0" smtClean="0"/>
              <a:t>8</a:t>
            </a:r>
            <a:r>
              <a:rPr lang="zh-CN" altLang="en-US" b="1" dirty="0" smtClean="0"/>
              <a:t>）</a:t>
            </a:r>
            <a:r>
              <a:rPr lang="en-US" b="1" dirty="0" smtClean="0"/>
              <a:t>  </a:t>
            </a:r>
            <a:r>
              <a:rPr lang="zh-CN" altLang="en-US" dirty="0" smtClean="0"/>
              <a:t>隐蔽工程验收</a:t>
            </a:r>
          </a:p>
          <a:p>
            <a:r>
              <a:rPr lang="zh-CN" altLang="en-US" dirty="0" smtClean="0"/>
              <a:t>质量标准与工程经济利益（工程结算）的衔接</a:t>
            </a:r>
            <a:endParaRPr lang="zh-CN"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六，施工图纸、工程量清单与施工技术应用风险的规避方法</a:t>
            </a:r>
            <a:endParaRPr lang="zh-CN" altLang="en-US" dirty="0"/>
          </a:p>
        </p:txBody>
      </p:sp>
      <p:sp>
        <p:nvSpPr>
          <p:cNvPr id="3" name="内容占位符 2"/>
          <p:cNvSpPr>
            <a:spLocks noGrp="1"/>
          </p:cNvSpPr>
          <p:nvPr>
            <p:ph idx="1"/>
          </p:nvPr>
        </p:nvSpPr>
        <p:spPr>
          <a:xfrm>
            <a:off x="357158" y="2532888"/>
            <a:ext cx="8229600" cy="4325112"/>
          </a:xfrm>
        </p:spPr>
        <p:txBody>
          <a:bodyPr/>
          <a:lstStyle/>
          <a:p>
            <a:r>
              <a:rPr lang="en-US" altLang="zh-CN" dirty="0" smtClean="0"/>
              <a:t>1</a:t>
            </a:r>
            <a:r>
              <a:rPr lang="zh-CN" altLang="en-US" dirty="0" smtClean="0"/>
              <a:t>，施工图纸的风险</a:t>
            </a:r>
            <a:endParaRPr lang="en-US" altLang="zh-CN" dirty="0" smtClean="0"/>
          </a:p>
          <a:p>
            <a:r>
              <a:rPr lang="zh-CN" altLang="en-US" dirty="0" smtClean="0"/>
              <a:t>（</a:t>
            </a:r>
            <a:r>
              <a:rPr lang="en-US" altLang="zh-CN" dirty="0" smtClean="0"/>
              <a:t>1</a:t>
            </a:r>
            <a:r>
              <a:rPr lang="zh-CN" altLang="en-US" dirty="0" smtClean="0"/>
              <a:t>）施工图纸的体制问题</a:t>
            </a:r>
            <a:endParaRPr lang="en-US" altLang="zh-CN" dirty="0" smtClean="0"/>
          </a:p>
          <a:p>
            <a:r>
              <a:rPr lang="zh-CN" altLang="en-US" dirty="0" smtClean="0"/>
              <a:t>（</a:t>
            </a:r>
            <a:r>
              <a:rPr lang="en-US" altLang="zh-CN" dirty="0" smtClean="0"/>
              <a:t>2</a:t>
            </a:r>
            <a:r>
              <a:rPr lang="zh-CN" altLang="en-US" dirty="0" smtClean="0"/>
              <a:t>）施工图纸与设计、施工单位的衔接风险</a:t>
            </a:r>
            <a:endParaRPr lang="en-US" altLang="zh-CN" dirty="0" smtClean="0"/>
          </a:p>
          <a:p>
            <a:r>
              <a:rPr lang="zh-CN" altLang="en-US" dirty="0" smtClean="0"/>
              <a:t>（</a:t>
            </a:r>
            <a:r>
              <a:rPr lang="en-US" altLang="zh-CN" dirty="0" smtClean="0"/>
              <a:t>3</a:t>
            </a:r>
            <a:r>
              <a:rPr lang="zh-CN" altLang="en-US" dirty="0" smtClean="0"/>
              <a:t>）施工图纸的质量风险防范方法</a:t>
            </a:r>
            <a:endParaRPr lang="en-US" altLang="zh-CN" dirty="0" smtClean="0"/>
          </a:p>
          <a:p>
            <a:r>
              <a:rPr lang="zh-CN" altLang="en-US" dirty="0" smtClean="0"/>
              <a:t>（</a:t>
            </a:r>
            <a:r>
              <a:rPr lang="en-US" altLang="zh-CN" dirty="0" smtClean="0"/>
              <a:t>4</a:t>
            </a:r>
            <a:r>
              <a:rPr lang="zh-CN" altLang="en-US" dirty="0" smtClean="0"/>
              <a:t>）施工图纸与设计单位、施工单位的管理方法与技巧</a:t>
            </a:r>
            <a:endParaRPr lang="en-US" altLang="zh-CN" dirty="0" smtClean="0"/>
          </a:p>
          <a:p>
            <a:r>
              <a:rPr lang="zh-CN" altLang="en-US" dirty="0" smtClean="0"/>
              <a:t>技术应用、工程量清单对于施工图纸的影响</a:t>
            </a:r>
            <a:endParaRPr lang="zh-CN" alt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六，施工图纸、工程量清单与施工技术应用风险的规避方法</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，工程量清单的风险</a:t>
            </a:r>
            <a:endParaRPr lang="en-US" altLang="zh-CN" dirty="0" smtClean="0"/>
          </a:p>
          <a:p>
            <a:r>
              <a:rPr lang="zh-CN" altLang="en-US" dirty="0" smtClean="0"/>
              <a:t>（</a:t>
            </a:r>
            <a:r>
              <a:rPr lang="en-US" altLang="zh-CN" dirty="0" smtClean="0"/>
              <a:t>1</a:t>
            </a:r>
            <a:r>
              <a:rPr lang="zh-CN" altLang="en-US" dirty="0" smtClean="0"/>
              <a:t>）施工图纸与工程量清单</a:t>
            </a:r>
            <a:endParaRPr lang="en-US" altLang="zh-CN" dirty="0" smtClean="0"/>
          </a:p>
          <a:p>
            <a:r>
              <a:rPr lang="zh-CN" altLang="en-US" dirty="0" smtClean="0"/>
              <a:t>（</a:t>
            </a:r>
            <a:r>
              <a:rPr lang="en-US" altLang="zh-CN" dirty="0" smtClean="0"/>
              <a:t>2</a:t>
            </a:r>
            <a:r>
              <a:rPr lang="zh-CN" altLang="en-US" dirty="0" smtClean="0"/>
              <a:t>）工程量清单的问题</a:t>
            </a:r>
            <a:endParaRPr lang="en-US" altLang="zh-CN" dirty="0" smtClean="0"/>
          </a:p>
          <a:p>
            <a:r>
              <a:rPr lang="zh-CN" altLang="en-US" dirty="0" smtClean="0"/>
              <a:t>（</a:t>
            </a:r>
            <a:r>
              <a:rPr lang="en-US" altLang="zh-CN" dirty="0" smtClean="0"/>
              <a:t>3</a:t>
            </a:r>
            <a:r>
              <a:rPr lang="zh-CN" altLang="en-US" dirty="0" smtClean="0"/>
              <a:t>）工程量清单的编制风险</a:t>
            </a:r>
            <a:endParaRPr lang="en-US" altLang="zh-CN" dirty="0" smtClean="0"/>
          </a:p>
          <a:p>
            <a:r>
              <a:rPr lang="zh-CN" altLang="en-US" dirty="0" smtClean="0"/>
              <a:t>（</a:t>
            </a:r>
            <a:r>
              <a:rPr lang="en-US" altLang="zh-CN" dirty="0" smtClean="0"/>
              <a:t>4</a:t>
            </a:r>
            <a:r>
              <a:rPr lang="zh-CN" altLang="en-US" dirty="0" smtClean="0"/>
              <a:t>）工程量清单的业主责任风险</a:t>
            </a:r>
            <a:endParaRPr lang="en-US" altLang="zh-CN" dirty="0" smtClean="0"/>
          </a:p>
          <a:p>
            <a:r>
              <a:rPr lang="zh-CN" altLang="en-US" dirty="0" smtClean="0"/>
              <a:t>精确的工程量清单对于技术应用的需求是十分明显的。</a:t>
            </a:r>
            <a:endParaRPr lang="zh-CN" alt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六，施工图纸、工程量清单与施工技术应用风险的规避方法</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，施工技术风险</a:t>
            </a:r>
            <a:endParaRPr lang="en-US" altLang="zh-CN" dirty="0" smtClean="0"/>
          </a:p>
          <a:p>
            <a:endParaRPr lang="en-US" altLang="zh-CN" dirty="0" smtClean="0"/>
          </a:p>
          <a:p>
            <a:r>
              <a:rPr lang="zh-CN" altLang="en-US" dirty="0" smtClean="0"/>
              <a:t>（</a:t>
            </a:r>
            <a:r>
              <a:rPr lang="en-US" altLang="zh-CN" dirty="0" smtClean="0"/>
              <a:t>1</a:t>
            </a:r>
            <a:r>
              <a:rPr lang="zh-CN" altLang="en-US" dirty="0" smtClean="0"/>
              <a:t>）施工技术与施工图纸、工程量清单的关系</a:t>
            </a:r>
            <a:endParaRPr lang="en-US" altLang="zh-CN" dirty="0" smtClean="0"/>
          </a:p>
          <a:p>
            <a:r>
              <a:rPr lang="zh-CN" altLang="en-US" dirty="0" smtClean="0"/>
              <a:t>（</a:t>
            </a:r>
            <a:r>
              <a:rPr lang="en-US" altLang="zh-CN" dirty="0" smtClean="0"/>
              <a:t>2</a:t>
            </a:r>
            <a:r>
              <a:rPr lang="zh-CN" altLang="en-US" dirty="0" smtClean="0"/>
              <a:t>）施工技术的内涵</a:t>
            </a:r>
            <a:r>
              <a:rPr lang="zh-CN" altLang="en-US" dirty="0" smtClean="0"/>
              <a:t>与新技术应用风险</a:t>
            </a:r>
            <a:r>
              <a:rPr lang="zh-CN" altLang="en-US" dirty="0" smtClean="0"/>
              <a:t>防范</a:t>
            </a:r>
            <a:endParaRPr lang="en-US" altLang="zh-CN" dirty="0" smtClean="0"/>
          </a:p>
          <a:p>
            <a:r>
              <a:rPr lang="zh-CN" altLang="en-US" dirty="0" smtClean="0"/>
              <a:t>（</a:t>
            </a:r>
            <a:r>
              <a:rPr lang="en-US" altLang="zh-CN" dirty="0" smtClean="0"/>
              <a:t>3</a:t>
            </a:r>
            <a:r>
              <a:rPr lang="zh-CN" altLang="en-US" dirty="0" smtClean="0"/>
              <a:t>）施工技术的开源节流的方法</a:t>
            </a:r>
            <a:endParaRPr lang="en-US" altLang="zh-CN" dirty="0" smtClean="0"/>
          </a:p>
          <a:p>
            <a:r>
              <a:rPr lang="zh-CN" altLang="en-US" dirty="0" smtClean="0"/>
              <a:t>（</a:t>
            </a:r>
            <a:r>
              <a:rPr lang="en-US" altLang="zh-CN" dirty="0" smtClean="0"/>
              <a:t>4</a:t>
            </a:r>
            <a:r>
              <a:rPr lang="zh-CN" altLang="en-US" dirty="0" smtClean="0"/>
              <a:t>）施工技术与索赔、签证、变更、合理化建议</a:t>
            </a:r>
            <a:endParaRPr lang="zh-CN"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六，施工图纸、工程量清单与施工技术应用风险的规避方法</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，施工图纸、工程量清单与施工技术应用风险的规避</a:t>
            </a:r>
            <a:endParaRPr lang="en-US" altLang="zh-CN" dirty="0" smtClean="0"/>
          </a:p>
          <a:p>
            <a:r>
              <a:rPr lang="zh-CN" altLang="en-US" b="1" dirty="0" smtClean="0"/>
              <a:t>围绕项目控制点的文件集成</a:t>
            </a:r>
            <a:endParaRPr lang="en-US" altLang="zh-CN" b="1" dirty="0" smtClean="0"/>
          </a:p>
          <a:p>
            <a:r>
              <a:rPr lang="zh-CN" altLang="en-US" dirty="0" smtClean="0"/>
              <a:t>（</a:t>
            </a:r>
            <a:r>
              <a:rPr lang="en-US" altLang="zh-CN" dirty="0" smtClean="0"/>
              <a:t>1</a:t>
            </a:r>
            <a:r>
              <a:rPr lang="zh-CN" altLang="en-US" dirty="0" smtClean="0"/>
              <a:t>）三种文件的编制风险</a:t>
            </a:r>
            <a:endParaRPr lang="en-US" altLang="zh-CN" dirty="0" smtClean="0"/>
          </a:p>
          <a:p>
            <a:r>
              <a:rPr lang="zh-CN" altLang="en-US" dirty="0" smtClean="0"/>
              <a:t>（</a:t>
            </a:r>
            <a:r>
              <a:rPr lang="en-US" altLang="zh-CN" dirty="0" smtClean="0"/>
              <a:t>2</a:t>
            </a:r>
            <a:r>
              <a:rPr lang="zh-CN" altLang="en-US" dirty="0" smtClean="0"/>
              <a:t>）三种文件的接口与增值</a:t>
            </a:r>
            <a:endParaRPr lang="en-US" altLang="zh-CN" dirty="0" smtClean="0"/>
          </a:p>
          <a:p>
            <a:r>
              <a:rPr lang="zh-CN" altLang="en-US" dirty="0" smtClean="0"/>
              <a:t>（</a:t>
            </a:r>
            <a:r>
              <a:rPr lang="en-US" altLang="zh-CN" dirty="0" smtClean="0"/>
              <a:t>3</a:t>
            </a:r>
            <a:r>
              <a:rPr lang="zh-CN" altLang="en-US" dirty="0" smtClean="0"/>
              <a:t>）三种文件的审查与批准</a:t>
            </a:r>
            <a:endParaRPr lang="en-US" altLang="zh-CN" dirty="0" smtClean="0"/>
          </a:p>
          <a:p>
            <a:r>
              <a:rPr lang="zh-CN" altLang="en-US" dirty="0" smtClean="0"/>
              <a:t>（</a:t>
            </a:r>
            <a:r>
              <a:rPr lang="en-US" altLang="zh-CN" dirty="0" smtClean="0"/>
              <a:t>4</a:t>
            </a:r>
            <a:r>
              <a:rPr lang="zh-CN" altLang="en-US" dirty="0" smtClean="0"/>
              <a:t>）三种文件的集成化实施</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，全生命期的集成化项目管理</a:t>
            </a:r>
            <a:endParaRPr lang="en-US" altLang="zh-CN" dirty="0" smtClean="0"/>
          </a:p>
          <a:p>
            <a:endParaRPr lang="en-US" altLang="zh-CN" dirty="0" smtClean="0"/>
          </a:p>
          <a:p>
            <a:r>
              <a:rPr lang="en-US" altLang="zh-CN" dirty="0" smtClean="0"/>
              <a:t>1</a:t>
            </a:r>
            <a:r>
              <a:rPr lang="zh-CN" altLang="en-US" dirty="0" smtClean="0"/>
              <a:t>）设计、采购、施工、试运行的集成</a:t>
            </a:r>
            <a:endParaRPr lang="en-US" altLang="zh-CN" dirty="0" smtClean="0"/>
          </a:p>
          <a:p>
            <a:r>
              <a:rPr lang="en-US" altLang="zh-CN" dirty="0" smtClean="0"/>
              <a:t>       </a:t>
            </a:r>
            <a:r>
              <a:rPr lang="zh-CN" altLang="en-US" dirty="0" smtClean="0"/>
              <a:t>一体化与业主的协调能力，无缝链接</a:t>
            </a:r>
            <a:endParaRPr lang="en-US" altLang="zh-CN" dirty="0" smtClean="0"/>
          </a:p>
          <a:p>
            <a:r>
              <a:rPr lang="en-US" altLang="zh-CN" dirty="0" smtClean="0"/>
              <a:t>2</a:t>
            </a:r>
            <a:r>
              <a:rPr lang="zh-CN" altLang="en-US" dirty="0" smtClean="0"/>
              <a:t>）质量标准、安全要求、进度计划与项目成本的集成</a:t>
            </a:r>
            <a:endParaRPr lang="en-US" altLang="zh-CN" dirty="0" smtClean="0"/>
          </a:p>
          <a:p>
            <a:r>
              <a:rPr lang="en-US" altLang="zh-CN" dirty="0" smtClean="0"/>
              <a:t>      </a:t>
            </a:r>
            <a:r>
              <a:rPr lang="zh-CN" altLang="en-US" dirty="0" smtClean="0"/>
              <a:t>集成化与兼容的接口</a:t>
            </a:r>
            <a:endParaRPr lang="en-US" altLang="zh-CN" dirty="0" smtClean="0"/>
          </a:p>
          <a:p>
            <a:endParaRPr lang="en-US" altLang="zh-CN"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六，施工图纸、工程量清单与施工技术应用风险的规避方法</a:t>
            </a:r>
            <a:endParaRPr lang="zh-CN" altLang="en-US" dirty="0"/>
          </a:p>
        </p:txBody>
      </p:sp>
      <p:sp>
        <p:nvSpPr>
          <p:cNvPr id="3" name="内容占位符 2"/>
          <p:cNvSpPr>
            <a:spLocks noGrp="1"/>
          </p:cNvSpPr>
          <p:nvPr>
            <p:ph idx="1"/>
          </p:nvPr>
        </p:nvSpPr>
        <p:spPr/>
        <p:txBody>
          <a:bodyPr/>
          <a:lstStyle/>
          <a:p>
            <a:r>
              <a:rPr lang="en-US" altLang="zh-CN" dirty="0" smtClean="0"/>
              <a:t>5</a:t>
            </a:r>
            <a:r>
              <a:rPr lang="zh-CN" altLang="en-US" dirty="0" smtClean="0"/>
              <a:t>，</a:t>
            </a:r>
            <a:r>
              <a:rPr lang="zh-CN" altLang="en-US" b="1" dirty="0" smtClean="0"/>
              <a:t>项目技术管理策划</a:t>
            </a:r>
            <a:endParaRPr lang="en-US" altLang="zh-CN" b="1" dirty="0" smtClean="0"/>
          </a:p>
          <a:p>
            <a:r>
              <a:rPr lang="zh-CN" altLang="en-US" dirty="0" smtClean="0"/>
              <a:t>        工程项目管理应实施项目技术管理策划，确定项目技术管理措施，进行项目技术应用活动。项目技术管理措施应包括下列内容：</a:t>
            </a:r>
          </a:p>
          <a:p>
            <a:r>
              <a:rPr lang="en-US" b="1" dirty="0" smtClean="0"/>
              <a:t>1 </a:t>
            </a:r>
            <a:r>
              <a:rPr lang="en-US" dirty="0" smtClean="0"/>
              <a:t> </a:t>
            </a:r>
            <a:r>
              <a:rPr lang="zh-CN" altLang="en-US" dirty="0" smtClean="0"/>
              <a:t>技术规格书；</a:t>
            </a:r>
          </a:p>
          <a:p>
            <a:r>
              <a:rPr lang="en-US" b="1" dirty="0" smtClean="0"/>
              <a:t>2</a:t>
            </a:r>
            <a:r>
              <a:rPr lang="en-US" dirty="0" smtClean="0"/>
              <a:t>  </a:t>
            </a:r>
            <a:r>
              <a:rPr lang="zh-CN" altLang="en-US" dirty="0" smtClean="0"/>
              <a:t>技术管理规划；</a:t>
            </a:r>
          </a:p>
          <a:p>
            <a:r>
              <a:rPr lang="en-US" b="1" dirty="0" smtClean="0"/>
              <a:t>3</a:t>
            </a:r>
            <a:r>
              <a:rPr lang="en-US" dirty="0" smtClean="0"/>
              <a:t>  </a:t>
            </a:r>
            <a:r>
              <a:rPr lang="zh-CN" altLang="en-US" dirty="0" smtClean="0"/>
              <a:t>施工组织设计、施工措施、施工技术方案；</a:t>
            </a:r>
          </a:p>
          <a:p>
            <a:r>
              <a:rPr lang="en-US" b="1" dirty="0" smtClean="0"/>
              <a:t>4</a:t>
            </a:r>
            <a:r>
              <a:rPr lang="en-US" dirty="0" smtClean="0"/>
              <a:t>  </a:t>
            </a:r>
            <a:r>
              <a:rPr lang="zh-CN" altLang="en-US" dirty="0" smtClean="0"/>
              <a:t>采购计划；</a:t>
            </a:r>
          </a:p>
          <a:p>
            <a:r>
              <a:rPr lang="en-US" b="1" dirty="0" smtClean="0"/>
              <a:t>5 </a:t>
            </a:r>
            <a:r>
              <a:rPr lang="en-US" dirty="0" smtClean="0"/>
              <a:t> </a:t>
            </a:r>
            <a:r>
              <a:rPr lang="zh-CN" altLang="en-US" dirty="0" smtClean="0"/>
              <a:t>其他。</a:t>
            </a:r>
          </a:p>
          <a:p>
            <a:endParaRPr lang="zh-CN"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六，施工图纸、工程量清单与施工技术应用风险的规避方法</a:t>
            </a:r>
            <a:endParaRPr lang="zh-CN" altLang="en-US" dirty="0"/>
          </a:p>
        </p:txBody>
      </p:sp>
      <p:sp>
        <p:nvSpPr>
          <p:cNvPr id="3" name="内容占位符 2"/>
          <p:cNvSpPr>
            <a:spLocks noGrp="1"/>
          </p:cNvSpPr>
          <p:nvPr>
            <p:ph idx="1"/>
          </p:nvPr>
        </p:nvSpPr>
        <p:spPr/>
        <p:txBody>
          <a:bodyPr/>
          <a:lstStyle/>
          <a:p>
            <a:pPr>
              <a:buNone/>
            </a:pPr>
            <a:r>
              <a:rPr lang="en-US" altLang="zh-CN" dirty="0" smtClean="0"/>
              <a:t>6</a:t>
            </a:r>
            <a:r>
              <a:rPr lang="zh-CN" altLang="en-US" dirty="0" smtClean="0"/>
              <a:t>，</a:t>
            </a:r>
            <a:r>
              <a:rPr lang="zh-CN" altLang="en-US" b="1" dirty="0" smtClean="0"/>
              <a:t>项目技术应用</a:t>
            </a:r>
            <a:endParaRPr lang="en-US" altLang="zh-CN" b="1" dirty="0" smtClean="0"/>
          </a:p>
          <a:p>
            <a:pPr>
              <a:buNone/>
            </a:pPr>
            <a:r>
              <a:rPr lang="en-US" altLang="zh-CN" dirty="0" smtClean="0"/>
              <a:t>   </a:t>
            </a:r>
            <a:r>
              <a:rPr lang="zh-CN" altLang="en-US" dirty="0" smtClean="0"/>
              <a:t>业主应确保项目设计过程的技术应用符合下列规定：</a:t>
            </a:r>
          </a:p>
          <a:p>
            <a:r>
              <a:rPr lang="en-US" b="1" dirty="0" smtClean="0"/>
              <a:t>1</a:t>
            </a:r>
            <a:r>
              <a:rPr lang="en-US" dirty="0" smtClean="0"/>
              <a:t>  </a:t>
            </a:r>
            <a:r>
              <a:rPr lang="zh-CN" altLang="en-US" dirty="0" smtClean="0"/>
              <a:t>根据规定要求，组织设计单位在各设计阶段申报相应技术审批文件，通过审查并取得政府许可；</a:t>
            </a:r>
          </a:p>
          <a:p>
            <a:r>
              <a:rPr lang="en-US" b="1" dirty="0" smtClean="0"/>
              <a:t>2</a:t>
            </a:r>
            <a:r>
              <a:rPr lang="en-US" dirty="0" smtClean="0"/>
              <a:t>  </a:t>
            </a:r>
            <a:r>
              <a:rPr lang="zh-CN" altLang="en-US" dirty="0" smtClean="0"/>
              <a:t>策划设计与采购、施工、运营和各专业技术接口关系，并明确技术变更或洽商程序。</a:t>
            </a:r>
          </a:p>
          <a:p>
            <a:endParaRPr lang="zh-CN"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六，施工图纸、工程量清单与施工技术应用风险的规避方法</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b="1" dirty="0" smtClean="0"/>
              <a:t>7</a:t>
            </a:r>
            <a:r>
              <a:rPr lang="zh-CN" altLang="en-US" b="1" dirty="0" smtClean="0"/>
              <a:t>，技术规格书</a:t>
            </a:r>
            <a:r>
              <a:rPr lang="zh-CN" altLang="en-US" dirty="0" smtClean="0"/>
              <a:t>作为发包方的技术要求，应是施工承包人编制施工组织设计、施工措施、施工技术方案的基本依据。技术规格书应包括下列内容：</a:t>
            </a:r>
          </a:p>
          <a:p>
            <a:r>
              <a:rPr lang="en-US" b="1" dirty="0" smtClean="0"/>
              <a:t>1</a:t>
            </a:r>
            <a:r>
              <a:rPr lang="zh-CN" altLang="en-US" b="1" dirty="0" smtClean="0"/>
              <a:t>）</a:t>
            </a:r>
            <a:r>
              <a:rPr lang="en-US" b="1" dirty="0" smtClean="0"/>
              <a:t>  </a:t>
            </a:r>
            <a:r>
              <a:rPr lang="zh-CN" altLang="en-US" dirty="0" smtClean="0"/>
              <a:t>分部、分项工程实施所依据标准；</a:t>
            </a:r>
          </a:p>
          <a:p>
            <a:r>
              <a:rPr lang="en-US" b="1" dirty="0" smtClean="0"/>
              <a:t>2</a:t>
            </a:r>
            <a:r>
              <a:rPr lang="zh-CN" altLang="en-US" b="1" dirty="0" smtClean="0"/>
              <a:t>）</a:t>
            </a:r>
            <a:r>
              <a:rPr lang="en-US" b="1" dirty="0" smtClean="0"/>
              <a:t>  </a:t>
            </a:r>
            <a:r>
              <a:rPr lang="zh-CN" altLang="en-US" dirty="0" smtClean="0"/>
              <a:t>工程的质量保证措施；</a:t>
            </a:r>
          </a:p>
          <a:p>
            <a:r>
              <a:rPr lang="en-US" b="1" dirty="0" smtClean="0"/>
              <a:t>3</a:t>
            </a:r>
            <a:r>
              <a:rPr lang="zh-CN" altLang="en-US" b="1" dirty="0" smtClean="0"/>
              <a:t>）</a:t>
            </a:r>
            <a:r>
              <a:rPr lang="en-US" b="1" dirty="0" smtClean="0"/>
              <a:t>  </a:t>
            </a:r>
            <a:r>
              <a:rPr lang="zh-CN" altLang="en-US" dirty="0" smtClean="0"/>
              <a:t>工程实施所需要提交的资料；</a:t>
            </a:r>
          </a:p>
          <a:p>
            <a:r>
              <a:rPr lang="en-US" b="1" dirty="0" smtClean="0"/>
              <a:t>4</a:t>
            </a:r>
            <a:r>
              <a:rPr lang="zh-CN" altLang="en-US" b="1" dirty="0" smtClean="0"/>
              <a:t>）</a:t>
            </a:r>
            <a:r>
              <a:rPr lang="en-US" b="1" dirty="0" smtClean="0"/>
              <a:t>  </a:t>
            </a:r>
            <a:r>
              <a:rPr lang="zh-CN" altLang="en-US" dirty="0" smtClean="0"/>
              <a:t>现场小样制作、产品送样与现场抽样检查复试；</a:t>
            </a:r>
          </a:p>
          <a:p>
            <a:r>
              <a:rPr lang="en-US" b="1" dirty="0" smtClean="0"/>
              <a:t>5</a:t>
            </a:r>
            <a:r>
              <a:rPr lang="zh-CN" altLang="en-US" b="1" dirty="0" smtClean="0"/>
              <a:t>）</a:t>
            </a:r>
            <a:r>
              <a:rPr lang="en-US" b="1" dirty="0" smtClean="0"/>
              <a:t>  </a:t>
            </a:r>
            <a:r>
              <a:rPr lang="zh-CN" altLang="en-US" dirty="0" smtClean="0"/>
              <a:t>工程所涉及材料、设备的具体规格、型号与性能要求，以及特种设备的供货商信息；</a:t>
            </a:r>
          </a:p>
          <a:p>
            <a:r>
              <a:rPr lang="en-US" b="1" dirty="0" smtClean="0"/>
              <a:t>6</a:t>
            </a:r>
            <a:r>
              <a:rPr lang="zh-CN" altLang="en-US" b="1" dirty="0" smtClean="0"/>
              <a:t>）</a:t>
            </a:r>
            <a:r>
              <a:rPr lang="en-US" b="1" dirty="0" smtClean="0"/>
              <a:t>  </a:t>
            </a:r>
            <a:r>
              <a:rPr lang="zh-CN" altLang="en-US" dirty="0" smtClean="0"/>
              <a:t>各工序标准、施工工艺与施工方法；</a:t>
            </a:r>
          </a:p>
          <a:p>
            <a:r>
              <a:rPr lang="en-US" b="1" dirty="0" smtClean="0"/>
              <a:t>7 </a:t>
            </a:r>
            <a:r>
              <a:rPr lang="zh-CN" altLang="en-US" b="1" dirty="0" smtClean="0"/>
              <a:t>）</a:t>
            </a:r>
            <a:r>
              <a:rPr lang="en-US" b="1" dirty="0" smtClean="0"/>
              <a:t> </a:t>
            </a:r>
            <a:r>
              <a:rPr lang="zh-CN" altLang="en-US" dirty="0" smtClean="0"/>
              <a:t>分部、分项工程质量检查验收标准。</a:t>
            </a:r>
          </a:p>
          <a:p>
            <a:endParaRPr lang="zh-CN"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六，施工图纸、工程量清单与施工技术应用风险的规避方法</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8</a:t>
            </a:r>
            <a:r>
              <a:rPr lang="zh-CN" altLang="en-US" dirty="0" smtClean="0"/>
              <a:t>，</a:t>
            </a:r>
            <a:r>
              <a:rPr lang="zh-CN" altLang="en-US" b="1" dirty="0" smtClean="0"/>
              <a:t>技术管理规划</a:t>
            </a:r>
            <a:r>
              <a:rPr lang="zh-CN" altLang="en-US" dirty="0" smtClean="0"/>
              <a:t>应是承包人根据招标文件要求和自身能力编制的、拟采用的各种技术和管理措施，以满足发包人的招标要求。项目技术管理规划应明确下列内容：</a:t>
            </a:r>
          </a:p>
          <a:p>
            <a:r>
              <a:rPr lang="en-US" b="1" dirty="0" smtClean="0"/>
              <a:t>1 </a:t>
            </a:r>
            <a:r>
              <a:rPr lang="zh-CN" altLang="en-US" b="1" dirty="0" smtClean="0"/>
              <a:t>）</a:t>
            </a:r>
            <a:r>
              <a:rPr lang="en-US" b="1" dirty="0" smtClean="0"/>
              <a:t> </a:t>
            </a:r>
            <a:r>
              <a:rPr lang="zh-CN" altLang="en-US" dirty="0" smtClean="0"/>
              <a:t>技术管理目标与工作要求；</a:t>
            </a:r>
          </a:p>
          <a:p>
            <a:r>
              <a:rPr lang="en-US" b="1" dirty="0" smtClean="0"/>
              <a:t>2</a:t>
            </a:r>
            <a:r>
              <a:rPr lang="zh-CN" altLang="en-US" b="1" dirty="0" smtClean="0"/>
              <a:t>）</a:t>
            </a:r>
            <a:r>
              <a:rPr lang="en-US" b="1" dirty="0" smtClean="0"/>
              <a:t>  </a:t>
            </a:r>
            <a:r>
              <a:rPr lang="zh-CN" altLang="en-US" dirty="0" smtClean="0"/>
              <a:t>技术管理体系与职责；</a:t>
            </a:r>
          </a:p>
          <a:p>
            <a:r>
              <a:rPr lang="en-US" b="1" dirty="0" smtClean="0"/>
              <a:t>3</a:t>
            </a:r>
            <a:r>
              <a:rPr lang="zh-CN" altLang="en-US" b="1" dirty="0" smtClean="0"/>
              <a:t>）</a:t>
            </a:r>
            <a:r>
              <a:rPr lang="en-US" b="1" dirty="0" smtClean="0"/>
              <a:t>  </a:t>
            </a:r>
            <a:r>
              <a:rPr lang="zh-CN" altLang="en-US" dirty="0" smtClean="0"/>
              <a:t>技术管理实施的保障措施；</a:t>
            </a:r>
          </a:p>
          <a:p>
            <a:r>
              <a:rPr lang="en-US" b="1" dirty="0" smtClean="0"/>
              <a:t>4</a:t>
            </a:r>
            <a:r>
              <a:rPr lang="en-US" dirty="0" smtClean="0"/>
              <a:t> </a:t>
            </a:r>
            <a:r>
              <a:rPr lang="zh-CN" altLang="en-US" dirty="0" smtClean="0"/>
              <a:t>）</a:t>
            </a:r>
            <a:r>
              <a:rPr lang="en-US" dirty="0" smtClean="0"/>
              <a:t> </a:t>
            </a:r>
            <a:r>
              <a:rPr lang="zh-CN" altLang="en-US" dirty="0" smtClean="0"/>
              <a:t>技术交底要求，图纸自审、会审，施工组织设计与施工方案，专项施工技术，新技术的推广与应用，技术管理考核制度；</a:t>
            </a:r>
          </a:p>
          <a:p>
            <a:endParaRPr lang="zh-CN"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六，施工图纸、工程量清单与施工技术应用风险的规避方法</a:t>
            </a:r>
            <a:endParaRPr lang="zh-CN" altLang="en-US" dirty="0"/>
          </a:p>
        </p:txBody>
      </p:sp>
      <p:sp>
        <p:nvSpPr>
          <p:cNvPr id="3" name="内容占位符 2"/>
          <p:cNvSpPr>
            <a:spLocks noGrp="1"/>
          </p:cNvSpPr>
          <p:nvPr>
            <p:ph idx="1"/>
          </p:nvPr>
        </p:nvSpPr>
        <p:spPr/>
        <p:txBody>
          <a:bodyPr/>
          <a:lstStyle/>
          <a:p>
            <a:r>
              <a:rPr lang="en-US" b="1" dirty="0" smtClean="0"/>
              <a:t>5</a:t>
            </a:r>
            <a:r>
              <a:rPr lang="zh-CN" altLang="en-US" b="1" dirty="0" smtClean="0"/>
              <a:t>）</a:t>
            </a:r>
            <a:r>
              <a:rPr lang="en-US" b="1" dirty="0" smtClean="0"/>
              <a:t> </a:t>
            </a:r>
            <a:r>
              <a:rPr lang="en-US" dirty="0" smtClean="0"/>
              <a:t> </a:t>
            </a:r>
            <a:r>
              <a:rPr lang="zh-CN" altLang="en-US" dirty="0" smtClean="0"/>
              <a:t>各类方案、技术措施报审流程；</a:t>
            </a:r>
          </a:p>
          <a:p>
            <a:r>
              <a:rPr lang="en-US" b="1" dirty="0" smtClean="0"/>
              <a:t>6</a:t>
            </a:r>
            <a:r>
              <a:rPr lang="zh-CN" altLang="en-US" b="1" dirty="0" smtClean="0"/>
              <a:t>）</a:t>
            </a:r>
            <a:r>
              <a:rPr lang="en-US" b="1" dirty="0" smtClean="0"/>
              <a:t> </a:t>
            </a:r>
            <a:r>
              <a:rPr lang="zh-CN" altLang="en-US" dirty="0" smtClean="0"/>
              <a:t>根据项目内容与项目进度需求，拟编制技术文件、技术方案、技术措施计划及责任人；</a:t>
            </a:r>
          </a:p>
          <a:p>
            <a:r>
              <a:rPr lang="en-US" b="1" dirty="0" smtClean="0"/>
              <a:t>7</a:t>
            </a:r>
            <a:r>
              <a:rPr lang="zh-CN" altLang="en-US" b="1" dirty="0" smtClean="0"/>
              <a:t>）</a:t>
            </a:r>
            <a:r>
              <a:rPr lang="en-US" b="1" dirty="0" smtClean="0"/>
              <a:t>  </a:t>
            </a:r>
            <a:r>
              <a:rPr lang="zh-CN" altLang="en-US" dirty="0" smtClean="0"/>
              <a:t>新技术、新材料、新工艺、新产品的应用计划；</a:t>
            </a:r>
          </a:p>
          <a:p>
            <a:r>
              <a:rPr lang="en-US" b="1" dirty="0" smtClean="0"/>
              <a:t>8</a:t>
            </a:r>
            <a:r>
              <a:rPr lang="zh-CN" altLang="en-US" b="1" dirty="0" smtClean="0"/>
              <a:t>）</a:t>
            </a:r>
            <a:r>
              <a:rPr lang="en-US" b="1" dirty="0" smtClean="0"/>
              <a:t>  </a:t>
            </a:r>
            <a:r>
              <a:rPr lang="zh-CN" altLang="en-US" dirty="0" smtClean="0"/>
              <a:t>对设计变更及工程洽商实施技术管理制度；</a:t>
            </a:r>
          </a:p>
          <a:p>
            <a:r>
              <a:rPr lang="en-US" b="1" dirty="0" smtClean="0"/>
              <a:t>9</a:t>
            </a:r>
            <a:r>
              <a:rPr lang="zh-CN" altLang="en-US" b="1" dirty="0" smtClean="0"/>
              <a:t>）</a:t>
            </a:r>
            <a:r>
              <a:rPr lang="en-US" b="1" dirty="0" smtClean="0"/>
              <a:t>  </a:t>
            </a:r>
            <a:r>
              <a:rPr lang="zh-CN" altLang="en-US" dirty="0" smtClean="0"/>
              <a:t>各项技术文件、技术方案、技术措施的资料管理与归档。</a:t>
            </a:r>
          </a:p>
          <a:p>
            <a:endParaRPr lang="zh-CN"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六，施工图纸、工程量清单与施工技术应用风险的规避方法</a:t>
            </a:r>
            <a:endParaRPr lang="zh-CN" altLang="en-US" dirty="0"/>
          </a:p>
        </p:txBody>
      </p:sp>
      <p:sp>
        <p:nvSpPr>
          <p:cNvPr id="3" name="内容占位符 2"/>
          <p:cNvSpPr>
            <a:spLocks noGrp="1"/>
          </p:cNvSpPr>
          <p:nvPr>
            <p:ph idx="1"/>
          </p:nvPr>
        </p:nvSpPr>
        <p:spPr/>
        <p:txBody>
          <a:bodyPr/>
          <a:lstStyle/>
          <a:p>
            <a:r>
              <a:rPr lang="en-US" altLang="zh-CN" dirty="0" smtClean="0"/>
              <a:t>9</a:t>
            </a:r>
            <a:r>
              <a:rPr lang="zh-CN" altLang="en-US" dirty="0" smtClean="0"/>
              <a:t>，业主与承包商应根据施工过程需求，按照下列要求编制分别</a:t>
            </a:r>
            <a:r>
              <a:rPr lang="zh-CN" altLang="en-US" b="1" dirty="0" smtClean="0"/>
              <a:t>项目技术规格书和项目技术管理规划</a:t>
            </a:r>
            <a:r>
              <a:rPr lang="zh-CN" altLang="en-US" dirty="0" smtClean="0"/>
              <a:t>：</a:t>
            </a:r>
          </a:p>
          <a:p>
            <a:r>
              <a:rPr lang="en-US" b="1" dirty="0" smtClean="0"/>
              <a:t>1</a:t>
            </a:r>
            <a:r>
              <a:rPr lang="zh-CN" altLang="en-US" b="1" dirty="0" smtClean="0"/>
              <a:t>）</a:t>
            </a:r>
            <a:r>
              <a:rPr lang="en-US" b="1" dirty="0" smtClean="0"/>
              <a:t>  </a:t>
            </a:r>
            <a:r>
              <a:rPr lang="zh-CN" altLang="en-US" dirty="0" smtClean="0"/>
              <a:t>对技术规格书、技术管理规划应实施技术经济分析，按照方案严谨、样板先行原则进行策划，必要情况下进行多方案比选以确定最优方案；</a:t>
            </a:r>
          </a:p>
          <a:p>
            <a:r>
              <a:rPr lang="en-US" b="1" dirty="0" smtClean="0"/>
              <a:t>2</a:t>
            </a:r>
            <a:r>
              <a:rPr lang="zh-CN" altLang="en-US" b="1" dirty="0" smtClean="0"/>
              <a:t>）</a:t>
            </a:r>
            <a:r>
              <a:rPr lang="en-US" b="1" dirty="0" smtClean="0"/>
              <a:t>  </a:t>
            </a:r>
            <a:r>
              <a:rPr lang="zh-CN" altLang="en-US" dirty="0" smtClean="0"/>
              <a:t>技术规格书、技术管理规划编制完成并经相关方批准后，由相关项目管理机构组织实施。</a:t>
            </a:r>
          </a:p>
          <a:p>
            <a:endParaRPr lang="zh-CN" alt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六，施工图纸、工程量清单与施工技术应用风险的规避方法</a:t>
            </a:r>
            <a:endParaRPr lang="zh-CN" altLang="en-US" dirty="0"/>
          </a:p>
        </p:txBody>
      </p:sp>
      <p:sp>
        <p:nvSpPr>
          <p:cNvPr id="3" name="内容占位符 2"/>
          <p:cNvSpPr>
            <a:spLocks noGrp="1"/>
          </p:cNvSpPr>
          <p:nvPr>
            <p:ph idx="1"/>
          </p:nvPr>
        </p:nvSpPr>
        <p:spPr/>
        <p:txBody>
          <a:bodyPr/>
          <a:lstStyle/>
          <a:p>
            <a:r>
              <a:rPr lang="zh-CN" altLang="en-US" b="1" dirty="0" smtClean="0"/>
              <a:t>项目技术规格书、技术管理规划</a:t>
            </a:r>
            <a:r>
              <a:rPr lang="zh-CN" altLang="en-US" dirty="0" smtClean="0"/>
              <a:t>的实施过程应符合下列要求：</a:t>
            </a:r>
          </a:p>
          <a:p>
            <a:r>
              <a:rPr lang="en-US" b="1" dirty="0" smtClean="0"/>
              <a:t>1</a:t>
            </a:r>
            <a:r>
              <a:rPr lang="zh-CN" altLang="en-US" b="1" dirty="0" smtClean="0"/>
              <a:t>）</a:t>
            </a:r>
            <a:r>
              <a:rPr lang="en-US" b="1" dirty="0" smtClean="0"/>
              <a:t>  </a:t>
            </a:r>
            <a:r>
              <a:rPr lang="zh-CN" altLang="en-US" dirty="0" smtClean="0"/>
              <a:t>识别实施方案需求，制定相关实施方案；</a:t>
            </a:r>
          </a:p>
          <a:p>
            <a:r>
              <a:rPr lang="en-US" b="1" dirty="0" smtClean="0"/>
              <a:t>2</a:t>
            </a:r>
            <a:r>
              <a:rPr lang="zh-CN" altLang="en-US" b="1" dirty="0" smtClean="0"/>
              <a:t>）</a:t>
            </a:r>
            <a:r>
              <a:rPr lang="en-US" b="1" dirty="0" smtClean="0"/>
              <a:t>  </a:t>
            </a:r>
            <a:r>
              <a:rPr lang="zh-CN" altLang="en-US" dirty="0" smtClean="0"/>
              <a:t>确保实施方案充分、适宜，并得到有效落实。必要时，应组织进行评审和验证；</a:t>
            </a:r>
          </a:p>
          <a:p>
            <a:r>
              <a:rPr lang="en-US" b="1" dirty="0" smtClean="0"/>
              <a:t>3</a:t>
            </a:r>
            <a:r>
              <a:rPr lang="zh-CN" altLang="en-US" b="1" dirty="0" smtClean="0"/>
              <a:t>）</a:t>
            </a:r>
            <a:r>
              <a:rPr lang="en-US" b="1" dirty="0" smtClean="0"/>
              <a:t>  </a:t>
            </a:r>
            <a:r>
              <a:rPr lang="zh-CN" altLang="en-US" dirty="0" smtClean="0"/>
              <a:t>评估工程变更对实施方案的影响，采取相应的变更控制；</a:t>
            </a:r>
          </a:p>
          <a:p>
            <a:r>
              <a:rPr lang="en-US" b="1" dirty="0" smtClean="0"/>
              <a:t>4</a:t>
            </a:r>
            <a:r>
              <a:rPr lang="zh-CN" altLang="en-US" b="1" dirty="0" smtClean="0"/>
              <a:t>）</a:t>
            </a:r>
            <a:r>
              <a:rPr lang="en-US" b="1" dirty="0" smtClean="0"/>
              <a:t>  </a:t>
            </a:r>
            <a:r>
              <a:rPr lang="zh-CN" altLang="en-US" dirty="0" smtClean="0"/>
              <a:t>检查实施方案的执行情况，明确相关改进措施。</a:t>
            </a:r>
          </a:p>
          <a:p>
            <a:endParaRPr lang="zh-CN" alt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七，业主的专项项目管理方法</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、工程正面风险的利用与负面风险的规避方法</a:t>
            </a:r>
            <a:endParaRPr lang="en-US" altLang="zh-CN" dirty="0" smtClean="0"/>
          </a:p>
          <a:p>
            <a:r>
              <a:rPr lang="zh-CN" altLang="en-US" dirty="0" smtClean="0"/>
              <a:t>（</a:t>
            </a:r>
            <a:r>
              <a:rPr lang="en-US" altLang="zh-CN" dirty="0" smtClean="0"/>
              <a:t>1</a:t>
            </a:r>
            <a:r>
              <a:rPr lang="zh-CN" altLang="en-US" dirty="0" smtClean="0"/>
              <a:t>）合同正面风险的利用与风险防范</a:t>
            </a:r>
            <a:endParaRPr lang="en-US" altLang="zh-CN" dirty="0" smtClean="0"/>
          </a:p>
          <a:p>
            <a:r>
              <a:rPr lang="en-US" altLang="zh-CN" dirty="0" smtClean="0"/>
              <a:t>          </a:t>
            </a:r>
            <a:r>
              <a:rPr lang="zh-CN" altLang="en-US" dirty="0" smtClean="0"/>
              <a:t>责权利分配</a:t>
            </a:r>
            <a:endParaRPr lang="en-US" altLang="zh-CN" dirty="0" smtClean="0"/>
          </a:p>
          <a:p>
            <a:r>
              <a:rPr lang="en-US" altLang="zh-CN" dirty="0" smtClean="0"/>
              <a:t>          </a:t>
            </a:r>
            <a:r>
              <a:rPr lang="zh-CN" altLang="en-US" dirty="0" smtClean="0"/>
              <a:t>正面风险放大</a:t>
            </a:r>
            <a:endParaRPr lang="en-US" altLang="zh-CN" dirty="0" smtClean="0"/>
          </a:p>
          <a:p>
            <a:r>
              <a:rPr lang="zh-CN" altLang="en-US" dirty="0" smtClean="0"/>
              <a:t>（</a:t>
            </a:r>
            <a:r>
              <a:rPr lang="en-US" altLang="zh-CN" dirty="0" smtClean="0"/>
              <a:t>2</a:t>
            </a:r>
            <a:r>
              <a:rPr lang="zh-CN" altLang="en-US" dirty="0" smtClean="0"/>
              <a:t>）工程结算的正面风险利用与风险防范</a:t>
            </a:r>
            <a:endParaRPr lang="en-US" altLang="zh-CN" dirty="0" smtClean="0"/>
          </a:p>
          <a:p>
            <a:r>
              <a:rPr lang="en-US" altLang="zh-CN" dirty="0" smtClean="0"/>
              <a:t>           </a:t>
            </a:r>
            <a:r>
              <a:rPr lang="zh-CN" altLang="en-US" dirty="0" smtClean="0"/>
              <a:t>管理增值</a:t>
            </a:r>
            <a:endParaRPr lang="en-US" altLang="zh-CN" dirty="0" smtClean="0"/>
          </a:p>
          <a:p>
            <a:r>
              <a:rPr lang="en-US" altLang="zh-CN" dirty="0" smtClean="0"/>
              <a:t>            </a:t>
            </a:r>
            <a:r>
              <a:rPr lang="zh-CN" altLang="en-US" dirty="0" smtClean="0"/>
              <a:t>奖励兑付</a:t>
            </a:r>
            <a:endParaRPr lang="en-US" altLang="zh-CN" dirty="0" smtClean="0"/>
          </a:p>
          <a:p>
            <a:r>
              <a:rPr lang="en-US" altLang="zh-CN" dirty="0" smtClean="0"/>
              <a:t> </a:t>
            </a:r>
            <a:r>
              <a:rPr lang="zh-CN" altLang="en-US" dirty="0" smtClean="0"/>
              <a:t>（</a:t>
            </a:r>
            <a:r>
              <a:rPr lang="en-US" altLang="zh-CN" dirty="0" smtClean="0"/>
              <a:t>3</a:t>
            </a:r>
            <a:r>
              <a:rPr lang="zh-CN" altLang="en-US" dirty="0" smtClean="0"/>
              <a:t>）负面风险防范</a:t>
            </a:r>
          </a:p>
          <a:p>
            <a:endParaRPr lang="zh-CN" alt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七，业主的专项项目管理方法</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、工程项目信息化管理与沟通方式的集约化</a:t>
            </a:r>
            <a:endParaRPr lang="en-US" altLang="zh-CN" dirty="0" smtClean="0"/>
          </a:p>
          <a:p>
            <a:r>
              <a:rPr lang="en-US" altLang="zh-CN" dirty="0" smtClean="0"/>
              <a:t>      </a:t>
            </a:r>
            <a:r>
              <a:rPr lang="zh-CN" altLang="en-US" dirty="0" smtClean="0"/>
              <a:t>（</a:t>
            </a:r>
            <a:r>
              <a:rPr lang="en-US" altLang="zh-CN" dirty="0" smtClean="0"/>
              <a:t>1</a:t>
            </a:r>
            <a:r>
              <a:rPr lang="zh-CN" altLang="en-US" dirty="0" smtClean="0"/>
              <a:t>）信息化管理的基本重点</a:t>
            </a:r>
            <a:endParaRPr lang="en-US" altLang="zh-CN" dirty="0" smtClean="0"/>
          </a:p>
          <a:p>
            <a:r>
              <a:rPr lang="en-US" altLang="zh-CN" dirty="0" smtClean="0"/>
              <a:t>         </a:t>
            </a:r>
            <a:r>
              <a:rPr lang="zh-CN" altLang="en-US" dirty="0" smtClean="0"/>
              <a:t>收集、传递、利用、创新</a:t>
            </a:r>
            <a:endParaRPr lang="en-US" altLang="zh-CN" dirty="0" smtClean="0"/>
          </a:p>
          <a:p>
            <a:r>
              <a:rPr lang="en-US" altLang="zh-CN" dirty="0" smtClean="0"/>
              <a:t>       </a:t>
            </a:r>
          </a:p>
          <a:p>
            <a:r>
              <a:rPr lang="en-US" altLang="zh-CN" dirty="0" smtClean="0"/>
              <a:t>      </a:t>
            </a:r>
            <a:r>
              <a:rPr lang="zh-CN" altLang="en-US" dirty="0" smtClean="0"/>
              <a:t>（</a:t>
            </a:r>
            <a:r>
              <a:rPr lang="en-US" altLang="zh-CN" dirty="0" smtClean="0"/>
              <a:t>2</a:t>
            </a:r>
            <a:r>
              <a:rPr lang="zh-CN" altLang="en-US" dirty="0" smtClean="0"/>
              <a:t>）信息化管理的风险</a:t>
            </a:r>
            <a:endParaRPr lang="en-US" altLang="zh-CN" dirty="0" smtClean="0"/>
          </a:p>
          <a:p>
            <a:r>
              <a:rPr lang="en-US" altLang="zh-CN" dirty="0" smtClean="0"/>
              <a:t>         </a:t>
            </a:r>
            <a:r>
              <a:rPr lang="zh-CN" altLang="en-US" dirty="0" smtClean="0"/>
              <a:t>信息的对称性</a:t>
            </a:r>
            <a:endParaRPr lang="en-US" altLang="zh-CN" dirty="0" smtClean="0"/>
          </a:p>
          <a:p>
            <a:r>
              <a:rPr lang="en-US" altLang="zh-CN" dirty="0" smtClean="0"/>
              <a:t>         </a:t>
            </a:r>
            <a:r>
              <a:rPr lang="zh-CN" altLang="en-US" dirty="0" smtClean="0"/>
              <a:t>信息安全</a:t>
            </a:r>
            <a:endParaRPr lang="en-US" altLang="zh-CN" dirty="0" smtClean="0"/>
          </a:p>
          <a:p>
            <a:r>
              <a:rPr lang="en-US" altLang="zh-CN" dirty="0" smtClean="0"/>
              <a:t>      </a:t>
            </a:r>
            <a:endParaRPr lang="zh-CN" alt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七，业主的专项项目管理方法</a:t>
            </a:r>
            <a:endParaRPr lang="zh-CN" altLang="en-US" dirty="0"/>
          </a:p>
        </p:txBody>
      </p:sp>
      <p:sp>
        <p:nvSpPr>
          <p:cNvPr id="3" name="内容占位符 2"/>
          <p:cNvSpPr>
            <a:spLocks noGrp="1"/>
          </p:cNvSpPr>
          <p:nvPr>
            <p:ph idx="1"/>
          </p:nvPr>
        </p:nvSpPr>
        <p:spPr/>
        <p:txBody>
          <a:bodyPr/>
          <a:lstStyle/>
          <a:p>
            <a:r>
              <a:rPr lang="zh-CN" altLang="en-US" dirty="0" smtClean="0"/>
              <a:t>      （</a:t>
            </a:r>
            <a:r>
              <a:rPr lang="en-US" altLang="zh-CN" dirty="0" smtClean="0"/>
              <a:t>3</a:t>
            </a:r>
            <a:r>
              <a:rPr lang="zh-CN" altLang="en-US" dirty="0" smtClean="0"/>
              <a:t>）</a:t>
            </a:r>
            <a:r>
              <a:rPr lang="en-US" altLang="zh-CN" dirty="0" smtClean="0"/>
              <a:t>BIM</a:t>
            </a:r>
            <a:r>
              <a:rPr lang="zh-CN" altLang="en-US" dirty="0" smtClean="0"/>
              <a:t>技术的应用风险与有利条件</a:t>
            </a:r>
            <a:endParaRPr lang="en-US" altLang="zh-CN" dirty="0" smtClean="0"/>
          </a:p>
          <a:p>
            <a:pPr>
              <a:buNone/>
            </a:pPr>
            <a:r>
              <a:rPr lang="en-US" altLang="zh-CN" dirty="0" smtClean="0"/>
              <a:t>                  </a:t>
            </a:r>
          </a:p>
          <a:p>
            <a:pPr>
              <a:buNone/>
            </a:pPr>
            <a:r>
              <a:rPr lang="en-US" altLang="zh-CN" dirty="0" smtClean="0"/>
              <a:t>                   </a:t>
            </a:r>
            <a:r>
              <a:rPr lang="en-US" altLang="zh-CN" dirty="0" smtClean="0"/>
              <a:t>BIM</a:t>
            </a:r>
            <a:r>
              <a:rPr lang="zh-CN" altLang="en-US" dirty="0" smtClean="0"/>
              <a:t>技术的优点与缺陷</a:t>
            </a:r>
            <a:endParaRPr lang="en-US" altLang="zh-CN" dirty="0" smtClean="0"/>
          </a:p>
          <a:p>
            <a:pPr>
              <a:buNone/>
            </a:pPr>
            <a:r>
              <a:rPr lang="en-US" altLang="zh-CN" dirty="0" smtClean="0"/>
              <a:t>                   </a:t>
            </a:r>
            <a:r>
              <a:rPr lang="zh-CN" altLang="en-US" dirty="0" smtClean="0"/>
              <a:t>信息模型的风险防范</a:t>
            </a:r>
            <a:endParaRPr lang="en-US" altLang="zh-CN" dirty="0" smtClean="0"/>
          </a:p>
          <a:p>
            <a:pPr>
              <a:buNone/>
            </a:pPr>
            <a:r>
              <a:rPr lang="en-US" altLang="zh-CN" dirty="0" smtClean="0"/>
              <a:t>          </a:t>
            </a:r>
          </a:p>
          <a:p>
            <a:pPr>
              <a:buNone/>
            </a:pPr>
            <a:endParaRPr lang="en-US" altLang="zh-CN" dirty="0" smtClean="0"/>
          </a:p>
          <a:p>
            <a:pPr>
              <a:buNone/>
            </a:pPr>
            <a:r>
              <a:rPr lang="en-US" altLang="zh-CN" dirty="0" smtClean="0"/>
              <a:t>           </a:t>
            </a:r>
            <a:r>
              <a:rPr lang="zh-CN" altLang="en-US" dirty="0" smtClean="0"/>
              <a:t>（</a:t>
            </a:r>
            <a:r>
              <a:rPr lang="en-US" altLang="zh-CN" dirty="0" smtClean="0"/>
              <a:t>4</a:t>
            </a:r>
            <a:r>
              <a:rPr lang="zh-CN" altLang="en-US" dirty="0" smtClean="0"/>
              <a:t>）信息化管理体系的建立</a:t>
            </a:r>
            <a:endParaRPr lang="en-US" altLang="zh-CN" dirty="0" smtClean="0"/>
          </a:p>
          <a:p>
            <a:pPr>
              <a:buNone/>
            </a:pPr>
            <a:r>
              <a:rPr lang="en-US" altLang="zh-CN" dirty="0" smtClean="0"/>
              <a:t>                    </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）设计单位、监理单位、施工单位的集成</a:t>
            </a:r>
          </a:p>
          <a:p>
            <a:r>
              <a:rPr lang="en-US" altLang="zh-CN" dirty="0" smtClean="0"/>
              <a:t>-</a:t>
            </a:r>
            <a:r>
              <a:rPr lang="zh-CN" altLang="en-US" dirty="0" smtClean="0"/>
              <a:t>设计单位：设计师、限额设计、设计评审</a:t>
            </a:r>
            <a:endParaRPr lang="en-US" altLang="zh-CN" dirty="0" smtClean="0"/>
          </a:p>
          <a:p>
            <a:r>
              <a:rPr lang="en-US" altLang="zh-CN" dirty="0" smtClean="0"/>
              <a:t>-</a:t>
            </a:r>
            <a:r>
              <a:rPr lang="zh-CN" altLang="en-US" dirty="0" smtClean="0"/>
              <a:t>施工单位：项目经理、项目策划、分包管理、质量验收、施工安全、进度控制</a:t>
            </a:r>
            <a:endParaRPr lang="en-US" altLang="zh-CN" dirty="0" smtClean="0"/>
          </a:p>
          <a:p>
            <a:r>
              <a:rPr lang="en-US" altLang="zh-CN" dirty="0" smtClean="0"/>
              <a:t>-</a:t>
            </a:r>
            <a:r>
              <a:rPr lang="zh-CN" altLang="en-US" dirty="0" smtClean="0"/>
              <a:t>监理单位：监理工程师、监理规划、监理重点</a:t>
            </a:r>
            <a:endParaRPr lang="zh-CN" alt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七，业主的专项项目管理方法</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b="1" dirty="0" smtClean="0"/>
              <a:t>       </a:t>
            </a:r>
            <a:r>
              <a:rPr lang="zh-CN" altLang="en-US" dirty="0" smtClean="0"/>
              <a:t>项目信息需求应明确实施项目相关方所需的信息，包括：信息的类型、内容、格式、传递要求，并应进行信息价值分析。</a:t>
            </a:r>
          </a:p>
          <a:p>
            <a:r>
              <a:rPr lang="en-US" altLang="zh-CN" b="1" dirty="0" smtClean="0"/>
              <a:t>       </a:t>
            </a:r>
            <a:r>
              <a:rPr lang="zh-CN" altLang="en-US" dirty="0" smtClean="0"/>
              <a:t>项目信息编码系统应有助于提高信息的结构化程度，方便使用，并且应与组织信息编码保持一致。</a:t>
            </a:r>
          </a:p>
          <a:p>
            <a:r>
              <a:rPr lang="en-US" altLang="zh-CN" b="1" dirty="0" smtClean="0"/>
              <a:t>       </a:t>
            </a:r>
            <a:r>
              <a:rPr lang="zh-CN" altLang="en-US" dirty="0" smtClean="0"/>
              <a:t>项目信息渠道和管理流程应明确信息产生和提供的主体，明确该信息在项目管理机构内部和外部的具体使用单位、部门和人员之间的信息流动要求，并有利于保持信息畅通。</a:t>
            </a:r>
          </a:p>
          <a:p>
            <a:r>
              <a:rPr lang="en-US" altLang="zh-CN" b="1" dirty="0" smtClean="0"/>
              <a:t>       </a:t>
            </a:r>
            <a:r>
              <a:rPr lang="zh-CN" altLang="en-US" dirty="0" smtClean="0"/>
              <a:t>项目信息资源需求计划应明确所需的各种信息资源名称、配置标准、数量、需用时间和费用估算。</a:t>
            </a:r>
          </a:p>
          <a:p>
            <a:endParaRPr lang="zh-CN" alt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dirty="0" smtClean="0"/>
              <a:t> </a:t>
            </a:r>
            <a:r>
              <a:rPr lang="zh-CN" altLang="en-US" dirty="0" smtClean="0"/>
              <a:t>（</a:t>
            </a:r>
            <a:r>
              <a:rPr lang="en-US" altLang="zh-CN" dirty="0" smtClean="0"/>
              <a:t>5</a:t>
            </a:r>
            <a:r>
              <a:rPr lang="zh-CN" altLang="en-US" dirty="0" smtClean="0"/>
              <a:t>）业主信息化与施工单位、设计、监理单位的接口</a:t>
            </a:r>
            <a:endParaRPr lang="en-US" altLang="zh-CN" dirty="0" smtClean="0"/>
          </a:p>
          <a:p>
            <a:pPr>
              <a:buNone/>
            </a:pPr>
            <a:r>
              <a:rPr lang="en-US" altLang="zh-CN" dirty="0" smtClean="0"/>
              <a:t>           </a:t>
            </a:r>
            <a:r>
              <a:rPr lang="zh-CN" altLang="en-US" dirty="0" smtClean="0"/>
              <a:t>业主信息化对于施工单位、监理、监理单位的需求</a:t>
            </a:r>
            <a:endParaRPr lang="en-US" altLang="zh-CN" dirty="0" smtClean="0"/>
          </a:p>
          <a:p>
            <a:pPr>
              <a:buNone/>
            </a:pPr>
            <a:r>
              <a:rPr lang="en-US" altLang="zh-CN" dirty="0" smtClean="0"/>
              <a:t>            </a:t>
            </a:r>
            <a:r>
              <a:rPr lang="zh-CN" altLang="en-US" dirty="0" smtClean="0"/>
              <a:t>业主信息化与合同管理的衔接</a:t>
            </a:r>
            <a:endParaRPr lang="en-US" altLang="zh-CN" dirty="0" smtClean="0"/>
          </a:p>
          <a:p>
            <a:pPr>
              <a:buNone/>
            </a:pPr>
            <a:r>
              <a:rPr lang="en-US" altLang="zh-CN" dirty="0" smtClean="0"/>
              <a:t>   </a:t>
            </a:r>
            <a:r>
              <a:rPr lang="zh-CN" altLang="en-US" dirty="0" smtClean="0"/>
              <a:t>（</a:t>
            </a:r>
            <a:r>
              <a:rPr lang="en-US" altLang="zh-CN" dirty="0" smtClean="0"/>
              <a:t>6</a:t>
            </a:r>
            <a:r>
              <a:rPr lang="zh-CN" altLang="en-US" dirty="0" smtClean="0"/>
              <a:t>）可视化管理的应用</a:t>
            </a:r>
            <a:endParaRPr lang="en-US" altLang="zh-CN" dirty="0" smtClean="0"/>
          </a:p>
          <a:p>
            <a:pPr>
              <a:buNone/>
            </a:pPr>
            <a:r>
              <a:rPr lang="en-US" altLang="zh-CN" dirty="0" smtClean="0"/>
              <a:t>            </a:t>
            </a:r>
            <a:r>
              <a:rPr lang="zh-CN" altLang="en-US" dirty="0" smtClean="0"/>
              <a:t>直观的证据与信息</a:t>
            </a:r>
            <a:endParaRPr lang="zh-CN" altLang="en-US" dirty="0"/>
          </a:p>
        </p:txBody>
      </p:sp>
      <p:sp>
        <p:nvSpPr>
          <p:cNvPr id="4" name="标题 3"/>
          <p:cNvSpPr>
            <a:spLocks noGrp="1"/>
          </p:cNvSpPr>
          <p:nvPr>
            <p:ph type="title"/>
          </p:nvPr>
        </p:nvSpPr>
        <p:spPr/>
        <p:txBody>
          <a:bodyPr/>
          <a:lstStyle/>
          <a:p>
            <a:r>
              <a:rPr lang="zh-CN" altLang="en-US" dirty="0" smtClean="0"/>
              <a:t>七，业主的专项项目管理方法</a:t>
            </a:r>
            <a:endParaRPr lang="zh-CN" alt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七，业主的专项项目管理方法</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、项目标准化管理、信息管理与综合管理的集成</a:t>
            </a:r>
            <a:endParaRPr lang="en-US" altLang="zh-CN" dirty="0" smtClean="0"/>
          </a:p>
          <a:p>
            <a:endParaRPr lang="en-US" altLang="zh-CN" dirty="0" smtClean="0"/>
          </a:p>
          <a:p>
            <a:r>
              <a:rPr lang="zh-CN" altLang="en-US" dirty="0" smtClean="0"/>
              <a:t>（</a:t>
            </a:r>
            <a:r>
              <a:rPr lang="en-US" altLang="zh-CN" dirty="0" smtClean="0"/>
              <a:t>1</a:t>
            </a:r>
            <a:r>
              <a:rPr lang="zh-CN" altLang="en-US" dirty="0" smtClean="0"/>
              <a:t>）标准化管理的内涵</a:t>
            </a:r>
            <a:endParaRPr lang="en-US" altLang="zh-CN" dirty="0" smtClean="0"/>
          </a:p>
          <a:p>
            <a:r>
              <a:rPr lang="zh-CN" altLang="en-US" dirty="0" smtClean="0"/>
              <a:t>（</a:t>
            </a:r>
            <a:r>
              <a:rPr lang="en-US" altLang="zh-CN" dirty="0" smtClean="0"/>
              <a:t>2</a:t>
            </a:r>
            <a:r>
              <a:rPr lang="zh-CN" altLang="en-US" dirty="0" smtClean="0"/>
              <a:t>）标准化与信息化管理的关系与接口</a:t>
            </a:r>
            <a:endParaRPr lang="en-US" altLang="zh-CN" dirty="0" smtClean="0"/>
          </a:p>
          <a:p>
            <a:r>
              <a:rPr lang="zh-CN" altLang="en-US" dirty="0" smtClean="0"/>
              <a:t>（</a:t>
            </a:r>
            <a:r>
              <a:rPr lang="en-US" altLang="zh-CN" dirty="0" smtClean="0"/>
              <a:t>3</a:t>
            </a:r>
            <a:r>
              <a:rPr lang="zh-CN" altLang="en-US" dirty="0" smtClean="0"/>
              <a:t>）标准化与综合管理的关系与接口</a:t>
            </a:r>
            <a:endParaRPr lang="en-US" altLang="zh-CN" dirty="0" smtClean="0"/>
          </a:p>
          <a:p>
            <a:r>
              <a:rPr lang="zh-CN" altLang="en-US" dirty="0" smtClean="0"/>
              <a:t>（</a:t>
            </a:r>
            <a:r>
              <a:rPr lang="en-US" altLang="zh-CN" dirty="0" smtClean="0"/>
              <a:t>4</a:t>
            </a:r>
            <a:r>
              <a:rPr lang="zh-CN" altLang="en-US" dirty="0" smtClean="0"/>
              <a:t>）标准化的基础条件</a:t>
            </a:r>
            <a:endParaRPr lang="en-US" altLang="zh-CN" dirty="0" smtClean="0"/>
          </a:p>
          <a:p>
            <a:r>
              <a:rPr lang="zh-CN" altLang="en-US" dirty="0" smtClean="0"/>
              <a:t>（</a:t>
            </a:r>
            <a:r>
              <a:rPr lang="en-US" altLang="zh-CN" dirty="0" smtClean="0"/>
              <a:t>5</a:t>
            </a:r>
            <a:r>
              <a:rPr lang="zh-CN" altLang="en-US" dirty="0" smtClean="0"/>
              <a:t>）标准化与施工单位、设计单位的接口运行</a:t>
            </a:r>
          </a:p>
          <a:p>
            <a:endParaRPr lang="zh-CN" alt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七，业主的专项项目管理方法</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、项目知识管理与管理提升</a:t>
            </a:r>
            <a:endParaRPr lang="en-US" altLang="zh-CN" dirty="0" smtClean="0"/>
          </a:p>
          <a:p>
            <a:r>
              <a:rPr lang="zh-CN" altLang="en-US" dirty="0" smtClean="0"/>
              <a:t>（</a:t>
            </a:r>
            <a:r>
              <a:rPr lang="en-US" altLang="zh-CN" dirty="0" smtClean="0"/>
              <a:t>1</a:t>
            </a:r>
            <a:r>
              <a:rPr lang="zh-CN" altLang="en-US" dirty="0" smtClean="0"/>
              <a:t>）项目知识的基本范围</a:t>
            </a:r>
            <a:endParaRPr lang="en-US" altLang="zh-CN" dirty="0" smtClean="0"/>
          </a:p>
          <a:p>
            <a:r>
              <a:rPr lang="zh-CN" altLang="en-US" dirty="0" smtClean="0"/>
              <a:t>（</a:t>
            </a:r>
            <a:r>
              <a:rPr lang="en-US" altLang="zh-CN" dirty="0" smtClean="0"/>
              <a:t>2</a:t>
            </a:r>
            <a:r>
              <a:rPr lang="zh-CN" altLang="en-US" dirty="0" smtClean="0"/>
              <a:t>）知识与信息的关系</a:t>
            </a:r>
            <a:endParaRPr lang="en-US" altLang="zh-CN" dirty="0" smtClean="0"/>
          </a:p>
          <a:p>
            <a:r>
              <a:rPr lang="zh-CN" altLang="en-US" dirty="0" smtClean="0"/>
              <a:t>（</a:t>
            </a:r>
            <a:r>
              <a:rPr lang="en-US" altLang="zh-CN" dirty="0" smtClean="0"/>
              <a:t>3</a:t>
            </a:r>
            <a:r>
              <a:rPr lang="zh-CN" altLang="en-US" dirty="0" smtClean="0"/>
              <a:t>）知识的收集、传递、利用与创新</a:t>
            </a:r>
            <a:endParaRPr lang="en-US" altLang="zh-CN" dirty="0" smtClean="0"/>
          </a:p>
          <a:p>
            <a:r>
              <a:rPr lang="zh-CN" altLang="en-US" dirty="0" smtClean="0"/>
              <a:t>（</a:t>
            </a:r>
            <a:r>
              <a:rPr lang="en-US" altLang="zh-CN" dirty="0" smtClean="0"/>
              <a:t>4</a:t>
            </a:r>
            <a:r>
              <a:rPr lang="zh-CN" altLang="en-US" dirty="0" smtClean="0"/>
              <a:t>）知识的管理方法</a:t>
            </a:r>
            <a:endParaRPr lang="en-US" altLang="zh-CN" dirty="0" smtClean="0"/>
          </a:p>
          <a:p>
            <a:r>
              <a:rPr lang="zh-CN" altLang="en-US" dirty="0" smtClean="0"/>
              <a:t>（</a:t>
            </a:r>
            <a:r>
              <a:rPr lang="en-US" altLang="zh-CN" dirty="0" smtClean="0"/>
              <a:t>5</a:t>
            </a:r>
            <a:r>
              <a:rPr lang="zh-CN" altLang="en-US" dirty="0" smtClean="0"/>
              <a:t>）知识的持续管理</a:t>
            </a:r>
          </a:p>
          <a:p>
            <a:endParaRPr lang="zh-CN" alt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八，业主项目管理的发展趋势</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，业主投资权利和风险的对等</a:t>
            </a:r>
            <a:endParaRPr lang="en-US" altLang="zh-CN" dirty="0" smtClean="0"/>
          </a:p>
          <a:p>
            <a:r>
              <a:rPr lang="en-US" altLang="zh-CN" dirty="0" smtClean="0"/>
              <a:t>      </a:t>
            </a:r>
            <a:r>
              <a:rPr lang="zh-CN" altLang="en-US" dirty="0" smtClean="0"/>
              <a:t>业主权利的回归</a:t>
            </a:r>
            <a:endParaRPr lang="en-US" altLang="zh-CN" dirty="0" smtClean="0"/>
          </a:p>
          <a:p>
            <a:r>
              <a:rPr lang="en-US" altLang="zh-CN" dirty="0" smtClean="0"/>
              <a:t>      </a:t>
            </a:r>
            <a:r>
              <a:rPr lang="zh-CN" altLang="en-US" dirty="0" smtClean="0"/>
              <a:t>业主风险的自负</a:t>
            </a:r>
            <a:endParaRPr lang="en-US" altLang="zh-CN" dirty="0" smtClean="0"/>
          </a:p>
          <a:p>
            <a:r>
              <a:rPr lang="en-US" altLang="zh-CN" dirty="0" smtClean="0"/>
              <a:t>2</a:t>
            </a:r>
            <a:r>
              <a:rPr lang="zh-CN" altLang="en-US" dirty="0" smtClean="0"/>
              <a:t>，业主投资负责制的最终确立</a:t>
            </a:r>
            <a:endParaRPr lang="en-US" altLang="zh-CN" dirty="0" smtClean="0"/>
          </a:p>
          <a:p>
            <a:endParaRPr lang="en-US" altLang="zh-CN" dirty="0" smtClean="0"/>
          </a:p>
          <a:p>
            <a:r>
              <a:rPr lang="en-US" altLang="zh-CN" dirty="0" smtClean="0"/>
              <a:t>     </a:t>
            </a:r>
            <a:r>
              <a:rPr lang="zh-CN" altLang="en-US" dirty="0" smtClean="0"/>
              <a:t>国有业主</a:t>
            </a:r>
            <a:endParaRPr lang="en-US" altLang="zh-CN" dirty="0" smtClean="0"/>
          </a:p>
          <a:p>
            <a:r>
              <a:rPr lang="en-US" altLang="zh-CN" dirty="0" smtClean="0"/>
              <a:t>     </a:t>
            </a:r>
            <a:r>
              <a:rPr lang="zh-CN" altLang="en-US" dirty="0" smtClean="0"/>
              <a:t>私营业主</a:t>
            </a:r>
            <a:endParaRPr lang="zh-CN" alt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八，业主项目管理的发展趋势</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，工程咨询制度的全面建立</a:t>
            </a:r>
            <a:endParaRPr lang="en-US" altLang="zh-CN" dirty="0" smtClean="0"/>
          </a:p>
          <a:p>
            <a:r>
              <a:rPr lang="en-US" altLang="zh-CN" dirty="0" smtClean="0"/>
              <a:t>       </a:t>
            </a:r>
            <a:r>
              <a:rPr lang="zh-CN" altLang="en-US" dirty="0" smtClean="0"/>
              <a:t>业主选择咨询模式</a:t>
            </a:r>
            <a:endParaRPr lang="en-US" altLang="zh-CN" dirty="0" smtClean="0"/>
          </a:p>
          <a:p>
            <a:r>
              <a:rPr lang="en-US" altLang="zh-CN" dirty="0" smtClean="0"/>
              <a:t>       </a:t>
            </a:r>
            <a:r>
              <a:rPr lang="zh-CN" altLang="en-US" dirty="0" smtClean="0"/>
              <a:t>业主赋予咨询权利</a:t>
            </a:r>
            <a:endParaRPr lang="en-US" altLang="zh-CN" dirty="0" smtClean="0"/>
          </a:p>
          <a:p>
            <a:r>
              <a:rPr lang="en-US" altLang="zh-CN" dirty="0" smtClean="0"/>
              <a:t>4</a:t>
            </a:r>
            <a:r>
              <a:rPr lang="zh-CN" altLang="en-US" dirty="0" smtClean="0"/>
              <a:t>，设计施工一体化（施工图设计与施工单位的结合）</a:t>
            </a:r>
            <a:endParaRPr lang="en-US" altLang="zh-CN" dirty="0" smtClean="0"/>
          </a:p>
          <a:p>
            <a:r>
              <a:rPr lang="en-US" altLang="zh-CN" dirty="0" smtClean="0"/>
              <a:t>      </a:t>
            </a:r>
            <a:r>
              <a:rPr lang="zh-CN" altLang="en-US" dirty="0" smtClean="0"/>
              <a:t>设计与施工的职能调整到位（洽商、配合）</a:t>
            </a:r>
            <a:endParaRPr lang="en-US" altLang="zh-CN" dirty="0" smtClean="0"/>
          </a:p>
          <a:p>
            <a:r>
              <a:rPr lang="en-US" altLang="zh-CN" dirty="0" smtClean="0"/>
              <a:t>      </a:t>
            </a:r>
            <a:r>
              <a:rPr lang="zh-CN" altLang="en-US" dirty="0" smtClean="0"/>
              <a:t>施工单位的能力与风险接口（可施工性）</a:t>
            </a:r>
            <a:endParaRPr lang="zh-CN" alt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八，业主项目管理的发展趋势</a:t>
            </a:r>
            <a:endParaRPr lang="zh-CN" altLang="en-US" dirty="0"/>
          </a:p>
        </p:txBody>
      </p:sp>
      <p:sp>
        <p:nvSpPr>
          <p:cNvPr id="3" name="内容占位符 2"/>
          <p:cNvSpPr>
            <a:spLocks noGrp="1"/>
          </p:cNvSpPr>
          <p:nvPr>
            <p:ph idx="1"/>
          </p:nvPr>
        </p:nvSpPr>
        <p:spPr/>
        <p:txBody>
          <a:bodyPr/>
          <a:lstStyle/>
          <a:p>
            <a:r>
              <a:rPr lang="en-US" altLang="zh-CN" dirty="0" smtClean="0"/>
              <a:t>5</a:t>
            </a:r>
            <a:r>
              <a:rPr lang="zh-CN" altLang="en-US" dirty="0" smtClean="0"/>
              <a:t>，企业资质与人员资质的变革</a:t>
            </a:r>
            <a:endParaRPr lang="en-US" altLang="zh-CN" dirty="0" smtClean="0"/>
          </a:p>
          <a:p>
            <a:r>
              <a:rPr lang="en-US" altLang="zh-CN" dirty="0" smtClean="0"/>
              <a:t>      </a:t>
            </a:r>
            <a:r>
              <a:rPr lang="zh-CN" altLang="en-US" dirty="0" smtClean="0"/>
              <a:t>市场准入与企业资质</a:t>
            </a:r>
            <a:endParaRPr lang="en-US" altLang="zh-CN" dirty="0" smtClean="0"/>
          </a:p>
          <a:p>
            <a:r>
              <a:rPr lang="en-US" altLang="zh-CN" dirty="0" smtClean="0"/>
              <a:t>      </a:t>
            </a:r>
            <a:r>
              <a:rPr lang="zh-CN" altLang="en-US" dirty="0" smtClean="0"/>
              <a:t>资质要求与人员资格</a:t>
            </a:r>
            <a:endParaRPr lang="en-US" altLang="zh-CN" dirty="0" smtClean="0"/>
          </a:p>
          <a:p>
            <a:r>
              <a:rPr lang="en-US" altLang="zh-CN" dirty="0" smtClean="0"/>
              <a:t>6</a:t>
            </a:r>
            <a:r>
              <a:rPr lang="zh-CN" altLang="en-US" dirty="0" smtClean="0"/>
              <a:t>，招投标制度的改革</a:t>
            </a:r>
            <a:endParaRPr lang="en-US" altLang="zh-CN" dirty="0" smtClean="0"/>
          </a:p>
          <a:p>
            <a:r>
              <a:rPr lang="en-US" altLang="zh-CN" dirty="0" smtClean="0"/>
              <a:t>      </a:t>
            </a:r>
            <a:r>
              <a:rPr lang="zh-CN" altLang="en-US" dirty="0" smtClean="0"/>
              <a:t>业主主导</a:t>
            </a:r>
            <a:endParaRPr lang="en-US" altLang="zh-CN" dirty="0" smtClean="0"/>
          </a:p>
          <a:p>
            <a:r>
              <a:rPr lang="en-US" altLang="zh-CN" dirty="0" smtClean="0"/>
              <a:t>      </a:t>
            </a:r>
            <a:r>
              <a:rPr lang="zh-CN" altLang="en-US" dirty="0" smtClean="0"/>
              <a:t>招标自由选择</a:t>
            </a:r>
            <a:endParaRPr lang="en-US" altLang="zh-CN" dirty="0" smtClean="0"/>
          </a:p>
          <a:p>
            <a:r>
              <a:rPr lang="en-US" altLang="zh-CN" dirty="0" smtClean="0"/>
              <a:t>      </a:t>
            </a:r>
            <a:r>
              <a:rPr lang="zh-CN" altLang="en-US" dirty="0" smtClean="0"/>
              <a:t>结果业主负责</a:t>
            </a:r>
            <a:endParaRPr lang="en-US" altLang="zh-CN" dirty="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八，业主项目管理的发展趋势</a:t>
            </a:r>
            <a:endParaRPr lang="zh-CN" altLang="en-US" dirty="0"/>
          </a:p>
        </p:txBody>
      </p:sp>
      <p:sp>
        <p:nvSpPr>
          <p:cNvPr id="3" name="内容占位符 2"/>
          <p:cNvSpPr>
            <a:spLocks noGrp="1"/>
          </p:cNvSpPr>
          <p:nvPr>
            <p:ph idx="1"/>
          </p:nvPr>
        </p:nvSpPr>
        <p:spPr/>
        <p:txBody>
          <a:bodyPr/>
          <a:lstStyle/>
          <a:p>
            <a:r>
              <a:rPr lang="en-US" altLang="zh-CN" dirty="0" smtClean="0"/>
              <a:t>7</a:t>
            </a:r>
            <a:r>
              <a:rPr lang="zh-CN" altLang="en-US" dirty="0" smtClean="0"/>
              <a:t>，建设行业企业所有制改革</a:t>
            </a:r>
            <a:r>
              <a:rPr lang="en-US" altLang="zh-CN" dirty="0" smtClean="0"/>
              <a:t>\</a:t>
            </a:r>
            <a:r>
              <a:rPr lang="zh-CN" altLang="en-US" dirty="0" smtClean="0"/>
              <a:t>政府监督与市场行为的结合</a:t>
            </a:r>
            <a:endParaRPr lang="en-US" altLang="zh-CN" dirty="0" smtClean="0"/>
          </a:p>
          <a:p>
            <a:r>
              <a:rPr lang="en-US" altLang="zh-CN" dirty="0" smtClean="0"/>
              <a:t>      </a:t>
            </a:r>
            <a:r>
              <a:rPr lang="zh-CN" altLang="en-US" dirty="0" smtClean="0"/>
              <a:t>企业所有制多元化与市场多元化对应</a:t>
            </a:r>
            <a:endParaRPr lang="en-US" altLang="zh-CN" dirty="0" smtClean="0"/>
          </a:p>
          <a:p>
            <a:r>
              <a:rPr lang="en-US" altLang="zh-CN" dirty="0" smtClean="0"/>
              <a:t>      </a:t>
            </a:r>
            <a:r>
              <a:rPr lang="zh-CN" altLang="en-US" dirty="0" smtClean="0"/>
              <a:t>政府监督结果，过程由业主、承包商负责</a:t>
            </a:r>
            <a:endParaRPr lang="en-US" altLang="zh-CN" dirty="0" smtClean="0"/>
          </a:p>
          <a:p>
            <a:r>
              <a:rPr lang="en-US" altLang="zh-CN" dirty="0" smtClean="0"/>
              <a:t>      </a:t>
            </a:r>
            <a:r>
              <a:rPr lang="zh-CN" altLang="en-US" dirty="0" smtClean="0"/>
              <a:t>市场要素配置由市场起决定性作用</a:t>
            </a:r>
          </a:p>
          <a:p>
            <a:endParaRPr lang="zh-CN" alt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en-US" altLang="zh-CN" dirty="0" smtClean="0"/>
          </a:p>
          <a:p>
            <a:endParaRPr lang="en-US" altLang="zh-CN" dirty="0" smtClean="0"/>
          </a:p>
          <a:p>
            <a:r>
              <a:rPr lang="en-US" altLang="zh-CN" sz="3110" dirty="0" smtClean="0"/>
              <a:t>                               </a:t>
            </a:r>
            <a:r>
              <a:rPr lang="zh-CN" altLang="en-US" sz="3110" dirty="0" smtClean="0"/>
              <a:t>谢谢收看</a:t>
            </a:r>
            <a:endParaRPr lang="en-US" altLang="zh-CN" sz="3110" dirty="0" smtClean="0"/>
          </a:p>
          <a:p>
            <a:endParaRPr lang="en-US" altLang="zh-CN" dirty="0" smtClean="0"/>
          </a:p>
          <a:p>
            <a:r>
              <a:rPr lang="en-US" altLang="zh-CN" dirty="0" smtClean="0"/>
              <a:t>                                      2017</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一，全生命期的项目管理</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，业主项目管理的风险</a:t>
            </a:r>
            <a:endParaRPr lang="en-US" altLang="zh-CN" dirty="0" smtClean="0"/>
          </a:p>
          <a:p>
            <a:r>
              <a:rPr lang="en-US" altLang="zh-CN" dirty="0" smtClean="0"/>
              <a:t>      </a:t>
            </a:r>
          </a:p>
          <a:p>
            <a:r>
              <a:rPr lang="en-US" altLang="zh-CN" dirty="0" smtClean="0"/>
              <a:t>1</a:t>
            </a:r>
            <a:r>
              <a:rPr lang="zh-CN" altLang="en-US" dirty="0" smtClean="0"/>
              <a:t>）投资自主权利的限制</a:t>
            </a:r>
            <a:endParaRPr lang="en-US" altLang="zh-CN" dirty="0" smtClean="0"/>
          </a:p>
          <a:p>
            <a:r>
              <a:rPr lang="en-US" altLang="zh-CN" dirty="0" smtClean="0"/>
              <a:t>-</a:t>
            </a:r>
            <a:r>
              <a:rPr lang="zh-CN" altLang="en-US" dirty="0" smtClean="0"/>
              <a:t>限制多</a:t>
            </a:r>
            <a:endParaRPr lang="en-US" altLang="zh-CN" dirty="0" smtClean="0"/>
          </a:p>
          <a:p>
            <a:r>
              <a:rPr lang="en-US" altLang="zh-CN" dirty="0" smtClean="0"/>
              <a:t>-</a:t>
            </a:r>
            <a:r>
              <a:rPr lang="zh-CN" altLang="en-US" dirty="0" smtClean="0"/>
              <a:t>权利少</a:t>
            </a:r>
            <a:r>
              <a:rPr lang="en-US" altLang="zh-CN" dirty="0" smtClean="0"/>
              <a:t>     </a:t>
            </a:r>
          </a:p>
          <a:p>
            <a:r>
              <a:rPr lang="en-US" altLang="zh-CN" dirty="0" smtClean="0"/>
              <a:t>2</a:t>
            </a:r>
            <a:r>
              <a:rPr lang="zh-CN" altLang="en-US" dirty="0" smtClean="0"/>
              <a:t>）招标采购的限制</a:t>
            </a:r>
            <a:endParaRPr lang="en-US" altLang="zh-CN" dirty="0" smtClean="0"/>
          </a:p>
          <a:p>
            <a:r>
              <a:rPr lang="en-US" altLang="zh-CN" dirty="0" smtClean="0"/>
              <a:t>-</a:t>
            </a:r>
            <a:r>
              <a:rPr lang="zh-CN" altLang="en-US" dirty="0" smtClean="0"/>
              <a:t>业主不能决定采购结果</a:t>
            </a:r>
            <a:endParaRPr lang="en-US" altLang="zh-CN" dirty="0" smtClean="0"/>
          </a:p>
          <a:p>
            <a:r>
              <a:rPr lang="en-US" altLang="zh-CN" dirty="0" smtClean="0"/>
              <a:t>-</a:t>
            </a:r>
            <a:r>
              <a:rPr lang="zh-CN" altLang="en-US" dirty="0" smtClean="0"/>
              <a:t>业主必须对采购结果负责</a:t>
            </a:r>
            <a:endParaRPr lang="en-US" altLang="zh-CN" dirty="0" smtClean="0"/>
          </a:p>
          <a:p>
            <a:r>
              <a:rPr lang="en-US" altLang="zh-CN" dirty="0" smtClean="0"/>
              <a:t>      </a:t>
            </a:r>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都市">
  <a:themeElements>
    <a:clrScheme name="都市">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都市">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都市">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96</TotalTime>
  <Words>5398</Words>
  <Application>WPS 演示</Application>
  <PresentationFormat>全屏显示(4:3)</PresentationFormat>
  <Paragraphs>656</Paragraphs>
  <Slides>88</Slides>
  <Notes>0</Notes>
  <HiddenSlides>0</HiddenSlides>
  <MMClips>0</MMClips>
  <ScaleCrop>false</ScaleCrop>
  <HeadingPairs>
    <vt:vector size="4" baseType="variant">
      <vt:variant>
        <vt:lpstr>主题</vt:lpstr>
      </vt:variant>
      <vt:variant>
        <vt:i4>1</vt:i4>
      </vt:variant>
      <vt:variant>
        <vt:lpstr>幻灯片标题</vt:lpstr>
      </vt:variant>
      <vt:variant>
        <vt:i4>88</vt:i4>
      </vt:variant>
    </vt:vector>
  </HeadingPairs>
  <TitlesOfParts>
    <vt:vector size="89" baseType="lpstr">
      <vt:lpstr>都市</vt:lpstr>
      <vt:lpstr>     业主方施工项目管理及其风险防范</vt:lpstr>
      <vt:lpstr>建设工程项目管理规范发布与实施</vt:lpstr>
      <vt:lpstr>基本概念</vt:lpstr>
      <vt:lpstr>一，全生命期的项目管理</vt:lpstr>
      <vt:lpstr>一，全生命期的项目管理</vt:lpstr>
      <vt:lpstr>一，全生命期的项目管理</vt:lpstr>
      <vt:lpstr>一，全生命期的项目管理</vt:lpstr>
      <vt:lpstr>一，全生命期的项目管理</vt:lpstr>
      <vt:lpstr>一，全生命期的项目管理</vt:lpstr>
      <vt:lpstr>一，全生命期的项目管理</vt:lpstr>
      <vt:lpstr>一，全生命期的项目管理</vt:lpstr>
      <vt:lpstr>一，全生命期的项目管理</vt:lpstr>
      <vt:lpstr>幻灯片 13</vt:lpstr>
      <vt:lpstr>一，全生命期的项目管理</vt:lpstr>
      <vt:lpstr>一，全生命期的项目管理</vt:lpstr>
      <vt:lpstr>一，全生命期的项目管理</vt:lpstr>
      <vt:lpstr>一，全生命期的项目管理</vt:lpstr>
      <vt:lpstr>一，全生命期的项目管理</vt:lpstr>
      <vt:lpstr>一，全生命期的项目管理</vt:lpstr>
      <vt:lpstr>一，全生命期的项目管理</vt:lpstr>
      <vt:lpstr>二，业主的项目管理实施</vt:lpstr>
      <vt:lpstr>二，业主的项目管理实施</vt:lpstr>
      <vt:lpstr>二，业主的项目管理实施</vt:lpstr>
      <vt:lpstr>二，业主的项目管理实施</vt:lpstr>
      <vt:lpstr>二，业主的项目管理实施</vt:lpstr>
      <vt:lpstr>二，业主的项目管理实施</vt:lpstr>
      <vt:lpstr>二，业主的项目管理实施</vt:lpstr>
      <vt:lpstr>二，业主的项目管理实施</vt:lpstr>
      <vt:lpstr>二，业主的项目管理实施</vt:lpstr>
      <vt:lpstr>二，业主的项目管理实施</vt:lpstr>
      <vt:lpstr>二，业主的项目管理实施</vt:lpstr>
      <vt:lpstr>二，业主的项目管理实施</vt:lpstr>
      <vt:lpstr>三，业主的工程合同管理</vt:lpstr>
      <vt:lpstr>三，业主的工程合同管理</vt:lpstr>
      <vt:lpstr>三，业主的工程合同管理</vt:lpstr>
      <vt:lpstr>三，业主的工程合同管理</vt:lpstr>
      <vt:lpstr>三，业主的工程合同管理</vt:lpstr>
      <vt:lpstr>三，业主的工程合同管理</vt:lpstr>
      <vt:lpstr>三，业主的工程合同管理</vt:lpstr>
      <vt:lpstr>三，业主的工程合同管理</vt:lpstr>
      <vt:lpstr>三，业主的工程合同管理</vt:lpstr>
      <vt:lpstr>三，业主的工程合同管理</vt:lpstr>
      <vt:lpstr>三，业主的工程合同管理</vt:lpstr>
      <vt:lpstr>三，业主的工程合同管理</vt:lpstr>
      <vt:lpstr>三，业主的工程合同管理</vt:lpstr>
      <vt:lpstr>三，业主的工程合同管理</vt:lpstr>
      <vt:lpstr>三，业主的工程合同管理</vt:lpstr>
      <vt:lpstr>三，业主的工程合同管理</vt:lpstr>
      <vt:lpstr>四，业主的施工（分包）管理与监督管理</vt:lpstr>
      <vt:lpstr>四，业主的施工（分包）管理与监督管理</vt:lpstr>
      <vt:lpstr>四，业主的施工（分包）管理与监督管理</vt:lpstr>
      <vt:lpstr>四，业主的施工（分包）管理与监督管理</vt:lpstr>
      <vt:lpstr>四，业主的施工（分包）管理与监督管理</vt:lpstr>
      <vt:lpstr>四，业主的施工（分包）管理与监督管理</vt:lpstr>
      <vt:lpstr>四，业主的施工（分包）管理与监督管理</vt:lpstr>
      <vt:lpstr>四，业主的施工（分包）管理与监督管理</vt:lpstr>
      <vt:lpstr>四，业主的施工（分包）管理与监督管理</vt:lpstr>
      <vt:lpstr>四，业主的施工（分包）管理与监督管理</vt:lpstr>
      <vt:lpstr>五，施工项目招标、合同履约与工程结算的一体化集成；</vt:lpstr>
      <vt:lpstr>五，施工项目招标、合同履约与工程结算的一体化集成；</vt:lpstr>
      <vt:lpstr>五，施工项目招标、合同履约与工程结算的一体化集成；</vt:lpstr>
      <vt:lpstr>五，施工项目招标、合同履约与工程结算的一体化集成；</vt:lpstr>
      <vt:lpstr>五，施工项目招标、合同履约与工程结算的一体化集成</vt:lpstr>
      <vt:lpstr>五，施工项目招标、合同履约与工程结算的一体化集成</vt:lpstr>
      <vt:lpstr>五，施工项目招标、合同履约与工程结算的一体化集成</vt:lpstr>
      <vt:lpstr>六，施工图纸、工程量清单与施工技术应用风险的规避方法</vt:lpstr>
      <vt:lpstr>六，施工图纸、工程量清单与施工技术应用风险的规避方法</vt:lpstr>
      <vt:lpstr>六，施工图纸、工程量清单与施工技术应用风险的规避方法</vt:lpstr>
      <vt:lpstr>六，施工图纸、工程量清单与施工技术应用风险的规避方法</vt:lpstr>
      <vt:lpstr>六，施工图纸、工程量清单与施工技术应用风险的规避方法</vt:lpstr>
      <vt:lpstr>六，施工图纸、工程量清单与施工技术应用风险的规避方法</vt:lpstr>
      <vt:lpstr>六，施工图纸、工程量清单与施工技术应用风险的规避方法</vt:lpstr>
      <vt:lpstr>六，施工图纸、工程量清单与施工技术应用风险的规避方法</vt:lpstr>
      <vt:lpstr>六，施工图纸、工程量清单与施工技术应用风险的规避方法</vt:lpstr>
      <vt:lpstr>六，施工图纸、工程量清单与施工技术应用风险的规避方法</vt:lpstr>
      <vt:lpstr>六，施工图纸、工程量清单与施工技术应用风险的规避方法</vt:lpstr>
      <vt:lpstr>七，业主的专项项目管理方法</vt:lpstr>
      <vt:lpstr>七，业主的专项项目管理方法</vt:lpstr>
      <vt:lpstr>七，业主的专项项目管理方法</vt:lpstr>
      <vt:lpstr>七，业主的专项项目管理方法</vt:lpstr>
      <vt:lpstr>七，业主的专项项目管理方法</vt:lpstr>
      <vt:lpstr>七，业主的专项项目管理方法</vt:lpstr>
      <vt:lpstr>七，业主的专项项目管理方法</vt:lpstr>
      <vt:lpstr>八，业主项目管理的发展趋势</vt:lpstr>
      <vt:lpstr>八，业主项目管理的发展趋势</vt:lpstr>
      <vt:lpstr>八，业主项目管理的发展趋势</vt:lpstr>
      <vt:lpstr>八，业主项目管理的发展趋势</vt:lpstr>
      <vt:lpstr>幻灯片 88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业主的项目管理及其改革</dc:title>
  <dc:creator>Administrator</dc:creator>
  <cp:lastModifiedBy>lenovo</cp:lastModifiedBy>
  <cp:revision>66</cp:revision>
  <dcterms:created xsi:type="dcterms:W3CDTF">2015-01-21T11:13:00Z</dcterms:created>
  <dcterms:modified xsi:type="dcterms:W3CDTF">2017-07-16T08:57:50Z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2052-10.1.0.5866</vt:lpwstr>
  </property>
</Properties>
</file>