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7"/>
  </p:notesMasterIdLst>
  <p:sldIdLst>
    <p:sldId id="256" r:id="rId2"/>
    <p:sldId id="328" r:id="rId3"/>
    <p:sldId id="352" r:id="rId4"/>
    <p:sldId id="353" r:id="rId5"/>
    <p:sldId id="363" r:id="rId6"/>
    <p:sldId id="354" r:id="rId7"/>
    <p:sldId id="355" r:id="rId8"/>
    <p:sldId id="356" r:id="rId9"/>
    <p:sldId id="357" r:id="rId10"/>
    <p:sldId id="358" r:id="rId11"/>
    <p:sldId id="359" r:id="rId12"/>
    <p:sldId id="360" r:id="rId13"/>
    <p:sldId id="361" r:id="rId14"/>
    <p:sldId id="362" r:id="rId15"/>
    <p:sldId id="257" r:id="rId16"/>
    <p:sldId id="292" r:id="rId17"/>
    <p:sldId id="293" r:id="rId18"/>
    <p:sldId id="258" r:id="rId19"/>
    <p:sldId id="259" r:id="rId20"/>
    <p:sldId id="299" r:id="rId21"/>
    <p:sldId id="297" r:id="rId22"/>
    <p:sldId id="298" r:id="rId23"/>
    <p:sldId id="348" r:id="rId24"/>
    <p:sldId id="260" r:id="rId25"/>
    <p:sldId id="294" r:id="rId26"/>
    <p:sldId id="295" r:id="rId27"/>
    <p:sldId id="296" r:id="rId28"/>
    <p:sldId id="261" r:id="rId29"/>
    <p:sldId id="262" r:id="rId30"/>
    <p:sldId id="263" r:id="rId31"/>
    <p:sldId id="300" r:id="rId32"/>
    <p:sldId id="301" r:id="rId33"/>
    <p:sldId id="264" r:id="rId34"/>
    <p:sldId id="265" r:id="rId35"/>
    <p:sldId id="302" r:id="rId36"/>
    <p:sldId id="266" r:id="rId37"/>
    <p:sldId id="332" r:id="rId38"/>
    <p:sldId id="267" r:id="rId39"/>
    <p:sldId id="303" r:id="rId40"/>
    <p:sldId id="268" r:id="rId41"/>
    <p:sldId id="304" r:id="rId42"/>
    <p:sldId id="305" r:id="rId43"/>
    <p:sldId id="306" r:id="rId44"/>
    <p:sldId id="269" r:id="rId45"/>
    <p:sldId id="270" r:id="rId46"/>
    <p:sldId id="307" r:id="rId47"/>
    <p:sldId id="308" r:id="rId48"/>
    <p:sldId id="309" r:id="rId49"/>
    <p:sldId id="331" r:id="rId50"/>
    <p:sldId id="349" r:id="rId51"/>
    <p:sldId id="350" r:id="rId52"/>
    <p:sldId id="351" r:id="rId53"/>
    <p:sldId id="271" r:id="rId54"/>
    <p:sldId id="272" r:id="rId55"/>
    <p:sldId id="273" r:id="rId56"/>
    <p:sldId id="310" r:id="rId57"/>
    <p:sldId id="274" r:id="rId58"/>
    <p:sldId id="330" r:id="rId59"/>
    <p:sldId id="275" r:id="rId60"/>
    <p:sldId id="276" r:id="rId61"/>
    <p:sldId id="336" r:id="rId62"/>
    <p:sldId id="277" r:id="rId63"/>
    <p:sldId id="311" r:id="rId64"/>
    <p:sldId id="313" r:id="rId65"/>
    <p:sldId id="317" r:id="rId66"/>
    <p:sldId id="318" r:id="rId67"/>
    <p:sldId id="319" r:id="rId68"/>
    <p:sldId id="320" r:id="rId69"/>
    <p:sldId id="314" r:id="rId70"/>
    <p:sldId id="315" r:id="rId71"/>
    <p:sldId id="316" r:id="rId72"/>
    <p:sldId id="278" r:id="rId73"/>
    <p:sldId id="323" r:id="rId74"/>
    <p:sldId id="279" r:id="rId75"/>
    <p:sldId id="280" r:id="rId76"/>
    <p:sldId id="281" r:id="rId77"/>
    <p:sldId id="333" r:id="rId78"/>
    <p:sldId id="334" r:id="rId79"/>
    <p:sldId id="335" r:id="rId80"/>
    <p:sldId id="282" r:id="rId81"/>
    <p:sldId id="321" r:id="rId82"/>
    <p:sldId id="322" r:id="rId83"/>
    <p:sldId id="283" r:id="rId84"/>
    <p:sldId id="284" r:id="rId85"/>
    <p:sldId id="324" r:id="rId86"/>
    <p:sldId id="325" r:id="rId87"/>
    <p:sldId id="326" r:id="rId88"/>
    <p:sldId id="327" r:id="rId89"/>
    <p:sldId id="285" r:id="rId90"/>
    <p:sldId id="337" r:id="rId91"/>
    <p:sldId id="338" r:id="rId92"/>
    <p:sldId id="339" r:id="rId93"/>
    <p:sldId id="286" r:id="rId94"/>
    <p:sldId id="340" r:id="rId95"/>
    <p:sldId id="341" r:id="rId96"/>
    <p:sldId id="342" r:id="rId97"/>
    <p:sldId id="287" r:id="rId98"/>
    <p:sldId id="343" r:id="rId99"/>
    <p:sldId id="288" r:id="rId100"/>
    <p:sldId id="344" r:id="rId101"/>
    <p:sldId id="289" r:id="rId102"/>
    <p:sldId id="345" r:id="rId103"/>
    <p:sldId id="290" r:id="rId104"/>
    <p:sldId id="346" r:id="rId105"/>
    <p:sldId id="291" r:id="rId10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6" d="100"/>
          <a:sy n="36" d="100"/>
        </p:scale>
        <p:origin x="-143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notesMaster" Target="notesMasters/notes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E2602B-CFA8-4A84-91B3-250F71859BFE}" type="datetimeFigureOut">
              <a:rPr lang="zh-CN" altLang="en-US" smtClean="0"/>
              <a:pPr/>
              <a:t>2017/8/1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B5FE28-2303-44A2-98A9-CCE34251DF96}" type="slidenum">
              <a:rPr lang="zh-CN" altLang="en-US" smtClean="0"/>
              <a:pPr/>
              <a:t>‹#›</a:t>
            </a:fld>
            <a:endParaRPr lang="zh-CN" altLang="en-US"/>
          </a:p>
        </p:txBody>
      </p:sp>
    </p:spTree>
    <p:extLst>
      <p:ext uri="{BB962C8B-B14F-4D97-AF65-F5344CB8AC3E}">
        <p14:creationId xmlns:p14="http://schemas.microsoft.com/office/powerpoint/2010/main" val="4017691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7"/>
          <p:cNvSpPr>
            <a:spLocks noGrp="1" noChangeArrowheads="1"/>
          </p:cNvSpPr>
          <p:nvPr>
            <p:ph type="sldNum" sz="quarter" idx="5"/>
          </p:nvPr>
        </p:nvSpPr>
        <p:spPr>
          <a:noFill/>
        </p:spPr>
        <p:txBody>
          <a:bodyPr/>
          <a:lstStyle/>
          <a:p>
            <a:fld id="{E76E1EE0-6FEA-4586-A9DA-6F90DB42AFE5}" type="slidenum">
              <a:rPr lang="en-US" altLang="zh-CN" smtClean="0">
                <a:ea typeface="宋体" charset="-122"/>
              </a:rPr>
              <a:pPr/>
              <a:t>20</a:t>
            </a:fld>
            <a:endParaRPr lang="en-US" altLang="zh-CN" smtClean="0">
              <a:ea typeface="宋体" charset="-122"/>
            </a:endParaRPr>
          </a:p>
        </p:txBody>
      </p:sp>
      <p:sp>
        <p:nvSpPr>
          <p:cNvPr id="278531" name="Rectangle 2"/>
          <p:cNvSpPr>
            <a:spLocks noGrp="1" noRot="1" noChangeAspect="1" noChangeArrowheads="1" noTextEdit="1"/>
          </p:cNvSpPr>
          <p:nvPr>
            <p:ph type="sldImg"/>
          </p:nvPr>
        </p:nvSpPr>
        <p:spPr>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2">
        <a:schemeClr val="bg1"/>
      </p:bgRef>
    </p:bg>
    <p:spTree>
      <p:nvGrpSpPr>
        <p:cNvPr id="1" name=""/>
        <p:cNvGrpSpPr/>
        <p:nvPr/>
      </p:nvGrpSpPr>
      <p:grpSpPr>
        <a:xfrm>
          <a:off x="0" y="0"/>
          <a:ext cx="0" cy="0"/>
          <a:chOff x="0" y="0"/>
          <a:chExt cx="0" cy="0"/>
        </a:xfrm>
      </p:grpSpPr>
      <p:sp>
        <p:nvSpPr>
          <p:cNvPr id="8" name="矩形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直接连接符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标题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zh-CN" altLang="en-US" smtClean="0"/>
              <a:t>单击此处编辑母版标题样式</a:t>
            </a:r>
            <a:endParaRPr kumimoji="0" lang="en-US"/>
          </a:p>
        </p:txBody>
      </p:sp>
      <p:sp>
        <p:nvSpPr>
          <p:cNvPr id="25" name="副标题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CN" altLang="en-US" smtClean="0"/>
              <a:t>单击此处编辑母版副标题样式</a:t>
            </a:r>
            <a:endParaRPr kumimoji="0" lang="en-US"/>
          </a:p>
        </p:txBody>
      </p:sp>
      <p:sp>
        <p:nvSpPr>
          <p:cNvPr id="31" name="日期占位符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30820CF-B880-4189-942D-D702A7CBA730}" type="datetimeFigureOut">
              <a:rPr lang="zh-CN" altLang="en-US" smtClean="0"/>
              <a:pPr/>
              <a:t>2017/8/1</a:t>
            </a:fld>
            <a:endParaRPr lang="zh-CN" altLang="en-US"/>
          </a:p>
        </p:txBody>
      </p:sp>
      <p:sp>
        <p:nvSpPr>
          <p:cNvPr id="18" name="页脚占位符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zh-CN" altLang="en-US"/>
          </a:p>
        </p:txBody>
      </p:sp>
      <p:sp>
        <p:nvSpPr>
          <p:cNvPr id="29" name="灯片编号占位符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pPr/>
              <a:t>2017/8/1</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53200" y="274955"/>
            <a:ext cx="1524000" cy="5851525"/>
          </a:xfrm>
        </p:spPr>
        <p:txBody>
          <a:bodyPr vert="eaVert" anchor="t"/>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42"/>
            <a:ext cx="6019800" cy="5851525"/>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4242816" y="6557946"/>
            <a:ext cx="2002464" cy="226902"/>
          </a:xfrm>
        </p:spPr>
        <p:txBody>
          <a:bodyPr/>
          <a:lstStyle>
            <a:extLst/>
          </a:lstStyle>
          <a:p>
            <a:fld id="{530820CF-B880-4189-942D-D702A7CBA730}" type="datetimeFigureOut">
              <a:rPr lang="zh-CN" altLang="en-US" smtClean="0"/>
              <a:pPr/>
              <a:t>2017/8/1</a:t>
            </a:fld>
            <a:endParaRPr lang="zh-CN" altLang="en-US"/>
          </a:p>
        </p:txBody>
      </p:sp>
      <p:sp>
        <p:nvSpPr>
          <p:cNvPr id="5" name="页脚占位符 4"/>
          <p:cNvSpPr>
            <a:spLocks noGrp="1"/>
          </p:cNvSpPr>
          <p:nvPr>
            <p:ph type="ftr" sz="quarter" idx="11"/>
          </p:nvPr>
        </p:nvSpPr>
        <p:spPr>
          <a:xfrm>
            <a:off x="457200" y="6556248"/>
            <a:ext cx="3657600" cy="228600"/>
          </a:xfrm>
        </p:spPr>
        <p:txBody>
          <a:bodyPr/>
          <a:lstStyle>
            <a:extLst/>
          </a:lstStyle>
          <a:p>
            <a:endParaRPr lang="zh-CN" altLang="en-US"/>
          </a:p>
        </p:txBody>
      </p:sp>
      <p:sp>
        <p:nvSpPr>
          <p:cNvPr id="6" name="灯片编号占位符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pPr/>
              <a:t>2017/8/1</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1">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30820CF-B880-4189-942D-D702A7CBA730}" type="datetimeFigureOut">
              <a:rPr lang="zh-CN" altLang="en-US" smtClean="0"/>
              <a:pPr/>
              <a:t>2017/8/1</a:t>
            </a:fld>
            <a:endParaRPr lang="zh-CN" altLang="en-US"/>
          </a:p>
        </p:txBody>
      </p:sp>
      <p:sp>
        <p:nvSpPr>
          <p:cNvPr id="5" name="页脚占位符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zh-CN" altLang="en-US"/>
          </a:p>
        </p:txBody>
      </p:sp>
      <p:sp>
        <p:nvSpPr>
          <p:cNvPr id="6" name="灯片编号占位符 5"/>
          <p:cNvSpPr>
            <a:spLocks noGrp="1"/>
          </p:cNvSpPr>
          <p:nvPr>
            <p:ph type="sldNum" sz="quarter" idx="12"/>
          </p:nvPr>
        </p:nvSpPr>
        <p:spPr>
          <a:xfrm>
            <a:off x="6733952" y="6555112"/>
            <a:ext cx="588336" cy="228600"/>
          </a:xfrm>
        </p:spPr>
        <p:txBody>
          <a:bodyPr/>
          <a:lstStyle>
            <a:extLst/>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320040"/>
            <a:ext cx="7242048" cy="1143000"/>
          </a:xfrm>
        </p:spPr>
        <p:txBody>
          <a:bodyPr/>
          <a:lstStyle>
            <a:extLst/>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fld id="{530820CF-B880-4189-942D-D702A7CBA730}" type="datetimeFigureOut">
              <a:rPr lang="zh-CN" altLang="en-US" smtClean="0"/>
              <a:pPr/>
              <a:t>2017/8/1</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320040"/>
            <a:ext cx="7242048" cy="1143000"/>
          </a:xfrm>
        </p:spPr>
        <p:txBody>
          <a:bodyPr anchor="b"/>
          <a:lstStyle>
            <a:lvl1pPr>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extLst/>
          </a:lstStyle>
          <a:p>
            <a:fld id="{530820CF-B880-4189-942D-D702A7CBA730}" type="datetimeFigureOut">
              <a:rPr lang="zh-CN" altLang="en-US" smtClean="0"/>
              <a:pPr/>
              <a:t>2017/8/1</a:t>
            </a:fld>
            <a:endParaRPr lang="zh-CN" altLang="en-US"/>
          </a:p>
        </p:txBody>
      </p:sp>
      <p:sp>
        <p:nvSpPr>
          <p:cNvPr id="8" name="页脚占位符 7"/>
          <p:cNvSpPr>
            <a:spLocks noGrp="1"/>
          </p:cNvSpPr>
          <p:nvPr>
            <p:ph type="ftr" sz="quarter" idx="11"/>
          </p:nvPr>
        </p:nvSpPr>
        <p:spPr/>
        <p:txBody>
          <a:bodyPr/>
          <a:lstStyle>
            <a:extLst/>
          </a:lstStyle>
          <a:p>
            <a:endParaRPr lang="zh-CN" altLang="en-US"/>
          </a:p>
        </p:txBody>
      </p:sp>
      <p:sp>
        <p:nvSpPr>
          <p:cNvPr id="9" name="灯片编号占位符 8"/>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320040"/>
            <a:ext cx="7242048" cy="1143000"/>
          </a:xfrm>
        </p:spPr>
        <p:txBody>
          <a:bodyPr/>
          <a:lstStyle>
            <a:extLst/>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extLst/>
          </a:lstStyle>
          <a:p>
            <a:fld id="{530820CF-B880-4189-942D-D702A7CBA730}" type="datetimeFigureOut">
              <a:rPr lang="zh-CN" altLang="en-US" smtClean="0"/>
              <a:pPr/>
              <a:t>2017/8/1</a:t>
            </a:fld>
            <a:endParaRPr lang="zh-CN" altLang="en-US"/>
          </a:p>
        </p:txBody>
      </p:sp>
      <p:sp>
        <p:nvSpPr>
          <p:cNvPr id="4" name="页脚占位符 3"/>
          <p:cNvSpPr>
            <a:spLocks noGrp="1"/>
          </p:cNvSpPr>
          <p:nvPr>
            <p:ph type="ftr" sz="quarter" idx="11"/>
          </p:nvPr>
        </p:nvSpPr>
        <p:spPr/>
        <p:txBody>
          <a:bodyPr/>
          <a:lstStyle>
            <a:extLst/>
          </a:lstStyle>
          <a:p>
            <a:endParaRPr lang="zh-CN" altLang="en-US"/>
          </a:p>
        </p:txBody>
      </p:sp>
      <p:sp>
        <p:nvSpPr>
          <p:cNvPr id="5" name="灯片编号占位符 4"/>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solidFill>
                  <a:schemeClr val="tx2"/>
                </a:solidFill>
              </a:defRPr>
            </a:lvl1pPr>
            <a:extLst/>
          </a:lstStyle>
          <a:p>
            <a:fld id="{530820CF-B880-4189-942D-D702A7CBA730}" type="datetimeFigureOut">
              <a:rPr lang="zh-CN" altLang="en-US" smtClean="0"/>
              <a:pPr/>
              <a:t>2017/8/1</a:t>
            </a:fld>
            <a:endParaRPr lang="zh-CN" altLang="en-US"/>
          </a:p>
        </p:txBody>
      </p:sp>
      <p:sp>
        <p:nvSpPr>
          <p:cNvPr id="3" name="页脚占位符 2"/>
          <p:cNvSpPr>
            <a:spLocks noGrp="1"/>
          </p:cNvSpPr>
          <p:nvPr>
            <p:ph type="ftr" sz="quarter" idx="11"/>
          </p:nvPr>
        </p:nvSpPr>
        <p:spPr/>
        <p:txBody>
          <a:bodyPr/>
          <a:lstStyle>
            <a:lvl1pPr>
              <a:defRPr>
                <a:solidFill>
                  <a:schemeClr val="tx2"/>
                </a:solidFill>
              </a:defRPr>
            </a:lvl1pPr>
            <a:extLst/>
          </a:lstStyle>
          <a:p>
            <a:endParaRPr lang="zh-CN" altLang="en-US"/>
          </a:p>
        </p:txBody>
      </p:sp>
      <p:sp>
        <p:nvSpPr>
          <p:cNvPr id="4" name="灯片编号占位符 3"/>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fld id="{530820CF-B880-4189-942D-D702A7CBA730}" type="datetimeFigureOut">
              <a:rPr lang="zh-CN" altLang="en-US" smtClean="0"/>
              <a:pPr/>
              <a:t>2017/8/1</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2">
        <a:schemeClr val="bg2"/>
      </p:bgRef>
    </p:bg>
    <p:spTree>
      <p:nvGrpSpPr>
        <p:cNvPr id="1" name=""/>
        <p:cNvGrpSpPr/>
        <p:nvPr/>
      </p:nvGrpSpPr>
      <p:grpSpPr>
        <a:xfrm>
          <a:off x="0" y="0"/>
          <a:ext cx="0" cy="0"/>
          <a:chOff x="0" y="0"/>
          <a:chExt cx="0" cy="0"/>
        </a:xfrm>
      </p:grpSpPr>
      <p:sp>
        <p:nvSpPr>
          <p:cNvPr id="8" name="矩形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矩形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标题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zh-CN" altLang="en-US" smtClean="0"/>
              <a:t>单击此处编辑母版标题样式</a:t>
            </a:r>
            <a:endParaRPr kumimoji="0" lang="en-US" dirty="0"/>
          </a:p>
        </p:txBody>
      </p:sp>
      <p:sp>
        <p:nvSpPr>
          <p:cNvPr id="4" name="文本占位符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zh-CN" altLang="en-US" smtClean="0"/>
              <a:t>单击此处编辑母版文本样式</a:t>
            </a:r>
          </a:p>
        </p:txBody>
      </p:sp>
      <p:sp>
        <p:nvSpPr>
          <p:cNvPr id="5" name="日期占位符 4"/>
          <p:cNvSpPr>
            <a:spLocks noGrp="1"/>
          </p:cNvSpPr>
          <p:nvPr>
            <p:ph type="dt" sz="half" idx="10"/>
          </p:nvPr>
        </p:nvSpPr>
        <p:spPr/>
        <p:txBody>
          <a:bodyPr/>
          <a:lstStyle>
            <a:extLst/>
          </a:lstStyle>
          <a:p>
            <a:fld id="{530820CF-B880-4189-942D-D702A7CBA730}" type="datetimeFigureOut">
              <a:rPr lang="zh-CN" altLang="en-US" smtClean="0"/>
              <a:pPr/>
              <a:t>2017/8/1</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
        <p:nvSpPr>
          <p:cNvPr id="10" name="图片占位符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zh-CN" altLang="en-US" smtClean="0"/>
              <a:t>单击图标添加图片</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标题占位符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zh-CN" altLang="en-US" smtClean="0"/>
              <a:t>单击此处编辑母版标题样式</a:t>
            </a:r>
            <a:endParaRPr kumimoji="0" lang="en-US"/>
          </a:p>
        </p:txBody>
      </p:sp>
      <p:sp>
        <p:nvSpPr>
          <p:cNvPr id="31" name="文本占位符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27" name="日期占位符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30820CF-B880-4189-942D-D702A7CBA730}" type="datetimeFigureOut">
              <a:rPr lang="zh-CN" altLang="en-US" smtClean="0"/>
              <a:pPr/>
              <a:t>2017/8/1</a:t>
            </a:fld>
            <a:endParaRPr lang="zh-CN" altLang="en-US"/>
          </a:p>
        </p:txBody>
      </p:sp>
      <p:sp>
        <p:nvSpPr>
          <p:cNvPr id="4" name="页脚占位符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zh-CN" altLang="en-US"/>
          </a:p>
        </p:txBody>
      </p:sp>
      <p:sp>
        <p:nvSpPr>
          <p:cNvPr id="16" name="灯片编号占位符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新形势下工程总承包管控实践</a:t>
            </a:r>
            <a:endParaRPr lang="zh-CN" altLang="en-US" dirty="0"/>
          </a:p>
        </p:txBody>
      </p:sp>
      <p:sp>
        <p:nvSpPr>
          <p:cNvPr id="3" name="副标题 2"/>
          <p:cNvSpPr>
            <a:spLocks noGrp="1"/>
          </p:cNvSpPr>
          <p:nvPr>
            <p:ph type="subTitle" idx="1"/>
          </p:nvPr>
        </p:nvSpPr>
        <p:spPr/>
        <p:txBody>
          <a:bodyPr/>
          <a:lstStyle/>
          <a:p>
            <a:r>
              <a:rPr lang="zh-CN" altLang="en-US" dirty="0" smtClean="0"/>
              <a:t>李君</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20000"/>
          </a:bodyPr>
          <a:lstStyle/>
          <a:p>
            <a:r>
              <a:rPr lang="zh-CN" altLang="en-US" dirty="0" smtClean="0"/>
              <a:t>项目试运行管理 </a:t>
            </a:r>
            <a:endParaRPr lang="en-US" altLang="zh-CN" dirty="0" smtClean="0"/>
          </a:p>
          <a:p>
            <a:r>
              <a:rPr lang="en-US" altLang="zh-CN" dirty="0" smtClean="0"/>
              <a:t>8.1 </a:t>
            </a:r>
            <a:r>
              <a:rPr lang="zh-CN" altLang="en-US" dirty="0" smtClean="0"/>
              <a:t>一般规定</a:t>
            </a:r>
            <a:endParaRPr lang="en-US" altLang="zh-CN" dirty="0" smtClean="0"/>
          </a:p>
          <a:p>
            <a:r>
              <a:rPr lang="en-US" altLang="zh-CN" dirty="0" smtClean="0"/>
              <a:t>8.2 </a:t>
            </a:r>
            <a:r>
              <a:rPr lang="zh-CN" altLang="en-US" dirty="0" smtClean="0"/>
              <a:t>试运行执行计划 </a:t>
            </a:r>
            <a:endParaRPr lang="en-US" altLang="zh-CN" dirty="0" smtClean="0"/>
          </a:p>
          <a:p>
            <a:r>
              <a:rPr lang="en-US" altLang="zh-CN" dirty="0" smtClean="0"/>
              <a:t>8.3 </a:t>
            </a:r>
            <a:r>
              <a:rPr lang="zh-CN" altLang="en-US" dirty="0" smtClean="0"/>
              <a:t>试运行实施 </a:t>
            </a:r>
            <a:endParaRPr lang="en-US" altLang="zh-CN" dirty="0" smtClean="0"/>
          </a:p>
          <a:p>
            <a:r>
              <a:rPr lang="en-US" altLang="zh-CN" dirty="0" smtClean="0"/>
              <a:t>9 </a:t>
            </a:r>
            <a:r>
              <a:rPr lang="zh-CN" altLang="en-US" dirty="0" smtClean="0"/>
              <a:t>项目风险管理 </a:t>
            </a:r>
            <a:endParaRPr lang="en-US" altLang="zh-CN" dirty="0" smtClean="0"/>
          </a:p>
          <a:p>
            <a:r>
              <a:rPr lang="en-US" altLang="zh-CN" dirty="0" smtClean="0"/>
              <a:t>9.1 </a:t>
            </a:r>
            <a:r>
              <a:rPr lang="zh-CN" altLang="en-US" dirty="0" smtClean="0"/>
              <a:t>一般规定 </a:t>
            </a:r>
            <a:endParaRPr lang="en-US" altLang="zh-CN" dirty="0" smtClean="0"/>
          </a:p>
          <a:p>
            <a:r>
              <a:rPr lang="en-US" altLang="zh-CN" dirty="0" smtClean="0"/>
              <a:t>9.2 </a:t>
            </a:r>
            <a:r>
              <a:rPr lang="zh-CN" altLang="en-US" dirty="0" smtClean="0"/>
              <a:t>风险识别 </a:t>
            </a:r>
            <a:endParaRPr lang="en-US" altLang="zh-CN" dirty="0" smtClean="0"/>
          </a:p>
          <a:p>
            <a:r>
              <a:rPr lang="en-US" altLang="zh-CN" dirty="0" smtClean="0"/>
              <a:t>9.3 </a:t>
            </a:r>
            <a:r>
              <a:rPr lang="zh-CN" altLang="en-US" dirty="0" smtClean="0"/>
              <a:t>风险评估 </a:t>
            </a:r>
            <a:endParaRPr lang="en-US" altLang="zh-CN" dirty="0" smtClean="0"/>
          </a:p>
          <a:p>
            <a:r>
              <a:rPr lang="en-US" altLang="zh-CN" dirty="0" smtClean="0"/>
              <a:t>9.4 </a:t>
            </a:r>
            <a:r>
              <a:rPr lang="zh-CN" altLang="en-US" dirty="0" smtClean="0"/>
              <a:t>风险控制 </a:t>
            </a:r>
            <a:endParaRPr lang="en-US" altLang="zh-CN" dirty="0" smtClean="0"/>
          </a:p>
          <a:p>
            <a:r>
              <a:rPr lang="en-US" altLang="zh-CN" dirty="0" smtClean="0"/>
              <a:t>10 </a:t>
            </a:r>
            <a:r>
              <a:rPr lang="zh-CN" altLang="en-US" dirty="0" smtClean="0"/>
              <a:t>项目进度管理 </a:t>
            </a:r>
            <a:endParaRPr lang="en-US" altLang="zh-CN" dirty="0" smtClean="0"/>
          </a:p>
          <a:p>
            <a:r>
              <a:rPr lang="en-US" altLang="zh-CN" dirty="0" smtClean="0"/>
              <a:t>10.1 </a:t>
            </a:r>
            <a:r>
              <a:rPr lang="zh-CN" altLang="en-US" dirty="0" smtClean="0"/>
              <a:t>一般规定 </a:t>
            </a:r>
            <a:endParaRPr lang="en-US" altLang="zh-CN" dirty="0" smtClean="0"/>
          </a:p>
          <a:p>
            <a:r>
              <a:rPr lang="en-US" altLang="zh-CN" dirty="0" smtClean="0"/>
              <a:t>10.2 </a:t>
            </a:r>
            <a:r>
              <a:rPr lang="zh-CN" altLang="en-US" dirty="0" smtClean="0"/>
              <a:t>进度计划 </a:t>
            </a:r>
            <a:endParaRPr lang="en-US" altLang="zh-CN" dirty="0" smtClean="0"/>
          </a:p>
          <a:p>
            <a:r>
              <a:rPr lang="en-US" altLang="zh-CN" dirty="0" smtClean="0"/>
              <a:t>10.3 </a:t>
            </a:r>
            <a:r>
              <a:rPr lang="zh-CN" altLang="en-US" dirty="0" smtClean="0"/>
              <a:t>进度控制 </a:t>
            </a:r>
            <a:endParaRPr lang="zh-CN" alt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项目实施过程管控</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t>项目进度控制应进行下列活动：</a:t>
            </a:r>
          </a:p>
          <a:p>
            <a:r>
              <a:rPr lang="en-US" dirty="0" smtClean="0"/>
              <a:t>1).</a:t>
            </a:r>
            <a:r>
              <a:rPr lang="zh-CN" altLang="en-US" dirty="0" smtClean="0"/>
              <a:t>按照项目总进度计划，建立分阶段、分部分项分工程的进度控制目标；</a:t>
            </a:r>
          </a:p>
          <a:p>
            <a:r>
              <a:rPr lang="en-US" dirty="0" smtClean="0"/>
              <a:t>2).</a:t>
            </a:r>
            <a:r>
              <a:rPr lang="zh-CN" altLang="en-US" dirty="0" smtClean="0"/>
              <a:t>落实各部门进度控制的管理职责；</a:t>
            </a:r>
          </a:p>
          <a:p>
            <a:r>
              <a:rPr lang="en-US" dirty="0" smtClean="0"/>
              <a:t>3).</a:t>
            </a:r>
            <a:r>
              <a:rPr lang="zh-CN" altLang="en-US" dirty="0" smtClean="0"/>
              <a:t>跟踪进度实施过程，准确统计进度情况；</a:t>
            </a:r>
          </a:p>
          <a:p>
            <a:r>
              <a:rPr lang="en-US" dirty="0" smtClean="0"/>
              <a:t>4).</a:t>
            </a:r>
            <a:r>
              <a:rPr lang="zh-CN" altLang="en-US" dirty="0" smtClean="0"/>
              <a:t>分析评价项目工作进度，将实际数据与进度计划比较，确定计划偏差；</a:t>
            </a:r>
          </a:p>
          <a:p>
            <a:r>
              <a:rPr lang="en-US" dirty="0" smtClean="0"/>
              <a:t>5).</a:t>
            </a:r>
            <a:r>
              <a:rPr lang="zh-CN" altLang="en-US" dirty="0" smtClean="0"/>
              <a:t>针对产生的进度变化，采取措施予以纠正或调整计划；</a:t>
            </a:r>
          </a:p>
          <a:p>
            <a:r>
              <a:rPr lang="en-US" dirty="0" smtClean="0"/>
              <a:t>6).</a:t>
            </a:r>
            <a:r>
              <a:rPr lang="zh-CN" altLang="en-US" dirty="0" smtClean="0"/>
              <a:t>检查措施的落实情况，并把进度计划的变更情况及时报告相关方。</a:t>
            </a:r>
          </a:p>
          <a:p>
            <a:endParaRPr lang="zh-CN" alt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项目管理者的关注</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，设计采购施工工作方式发展趋势</a:t>
            </a:r>
            <a:endParaRPr lang="en-US" altLang="zh-CN" dirty="0" smtClean="0"/>
          </a:p>
          <a:p>
            <a:r>
              <a:rPr lang="zh-CN" altLang="en-US" b="1" dirty="0" smtClean="0"/>
              <a:t>加快推行工程总承包。</a:t>
            </a:r>
            <a:r>
              <a:rPr lang="zh-CN" altLang="en-US" dirty="0" smtClean="0">
                <a:solidFill>
                  <a:srgbClr val="FF0000"/>
                </a:solidFill>
              </a:rPr>
              <a:t>装配式建筑原则上应采用工程总承包模式。政府投资工程应完善建设管理模式，带头推行工程总承包。加快完善工程总承包相关的招标投标、施工许可、竣工验收等制度规定</a:t>
            </a:r>
            <a:r>
              <a:rPr lang="zh-CN" altLang="en-US" dirty="0" smtClean="0"/>
              <a:t>。按照总承包负总责的原则，落实工程总承包单位在工程质量安全、进度控制、成本管理等方面的责任。</a:t>
            </a:r>
            <a:r>
              <a:rPr lang="zh-CN" altLang="en-US" dirty="0" smtClean="0">
                <a:solidFill>
                  <a:srgbClr val="00B050"/>
                </a:solidFill>
              </a:rPr>
              <a:t>除以暂估价形式包括在工程总承包范围内且依法必须进行招标的项目外，</a:t>
            </a:r>
            <a:r>
              <a:rPr lang="zh-CN" altLang="en-US" dirty="0" smtClean="0">
                <a:solidFill>
                  <a:srgbClr val="FF0000"/>
                </a:solidFill>
              </a:rPr>
              <a:t>工程总承包单位可以直接发包总承包合同中涵盖的其他专业业务。</a:t>
            </a:r>
          </a:p>
          <a:p>
            <a:endParaRPr lang="zh-CN" alt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项目管理者的关注</a:t>
            </a:r>
            <a:endParaRPr lang="zh-CN" altLang="en-US" dirty="0"/>
          </a:p>
        </p:txBody>
      </p:sp>
      <p:sp>
        <p:nvSpPr>
          <p:cNvPr id="3" name="内容占位符 2"/>
          <p:cNvSpPr>
            <a:spLocks noGrp="1"/>
          </p:cNvSpPr>
          <p:nvPr>
            <p:ph idx="1"/>
          </p:nvPr>
        </p:nvSpPr>
        <p:spPr/>
        <p:txBody>
          <a:bodyPr/>
          <a:lstStyle/>
          <a:p>
            <a:r>
              <a:rPr lang="zh-CN" altLang="en-US" b="1" dirty="0" smtClean="0"/>
              <a:t>培育全过程工程咨询。</a:t>
            </a:r>
            <a:r>
              <a:rPr lang="zh-CN" altLang="en-US" dirty="0" smtClean="0">
                <a:solidFill>
                  <a:srgbClr val="FF0000"/>
                </a:solidFill>
              </a:rPr>
              <a:t>鼓励投资咨询、勘察、设计、监理、招标代理、造价等企业采取联合经营、并购重组等方式发展全过程工程咨询，</a:t>
            </a:r>
            <a:r>
              <a:rPr lang="zh-CN" altLang="en-US" dirty="0" smtClean="0"/>
              <a:t>培育一批具有国际水平的全过程工程咨询企业。制定全过程工程咨询服务技术标准和合同范本。政府投资工程应带头推行全过程工程咨询，鼓励非政府投资工程委托全过程工程咨询服务。</a:t>
            </a:r>
            <a:r>
              <a:rPr lang="zh-CN" altLang="en-US" dirty="0" smtClean="0">
                <a:solidFill>
                  <a:srgbClr val="FF0000"/>
                </a:solidFill>
              </a:rPr>
              <a:t>在民用建筑项目中，充分发挥建筑师的主导作用，鼓励提供全过程工程咨询服务</a:t>
            </a:r>
            <a:r>
              <a:rPr lang="zh-CN" altLang="en-US" dirty="0" smtClean="0"/>
              <a:t>。</a:t>
            </a:r>
          </a:p>
          <a:p>
            <a:endParaRPr lang="zh-CN" alt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项目管理者的关注</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，工程建设项目管理全局观</a:t>
            </a:r>
            <a:endParaRPr lang="en-US" altLang="zh-CN" dirty="0" smtClean="0"/>
          </a:p>
          <a:p>
            <a:endParaRPr lang="en-US" altLang="zh-CN" dirty="0" smtClean="0"/>
          </a:p>
          <a:p>
            <a:r>
              <a:rPr lang="zh-CN" altLang="en-US" dirty="0" smtClean="0"/>
              <a:t>工程总承包是工程</a:t>
            </a:r>
            <a:r>
              <a:rPr lang="zh-CN" altLang="en-US" dirty="0" smtClean="0"/>
              <a:t>建设项目</a:t>
            </a:r>
            <a:r>
              <a:rPr lang="zh-CN" altLang="en-US" dirty="0"/>
              <a:t>管理</a:t>
            </a:r>
            <a:r>
              <a:rPr lang="zh-CN" altLang="en-US" dirty="0" smtClean="0"/>
              <a:t>的</a:t>
            </a:r>
            <a:r>
              <a:rPr lang="zh-CN" altLang="en-US" dirty="0" smtClean="0"/>
              <a:t>一种模式</a:t>
            </a:r>
            <a:endParaRPr lang="en-US" altLang="zh-CN" dirty="0" smtClean="0"/>
          </a:p>
          <a:p>
            <a:endParaRPr lang="en-US" altLang="zh-CN" dirty="0" smtClean="0"/>
          </a:p>
          <a:p>
            <a:r>
              <a:rPr lang="zh-CN" altLang="en-US" dirty="0" smtClean="0"/>
              <a:t>工程总承包需要具备</a:t>
            </a:r>
            <a:r>
              <a:rPr lang="zh-CN" altLang="en-US" dirty="0" smtClean="0"/>
              <a:t>工程项目</a:t>
            </a:r>
            <a:r>
              <a:rPr lang="zh-CN" altLang="en-US" dirty="0"/>
              <a:t>管理</a:t>
            </a:r>
            <a:r>
              <a:rPr lang="zh-CN" altLang="en-US" dirty="0" smtClean="0"/>
              <a:t>全局</a:t>
            </a:r>
            <a:r>
              <a:rPr lang="zh-CN" altLang="en-US" dirty="0" smtClean="0"/>
              <a:t>观</a:t>
            </a:r>
            <a:endParaRPr lang="en-US" altLang="zh-CN" dirty="0" smtClean="0"/>
          </a:p>
          <a:p>
            <a:endParaRPr lang="en-US" altLang="zh-CN" dirty="0" smtClean="0"/>
          </a:p>
          <a:p>
            <a:r>
              <a:rPr lang="en-US" altLang="zh-CN" dirty="0" smtClean="0"/>
              <a:t>《</a:t>
            </a:r>
            <a:r>
              <a:rPr lang="zh-CN" altLang="en-US" dirty="0" smtClean="0"/>
              <a:t>关于促进建筑业持续健康发展的意见</a:t>
            </a:r>
            <a:r>
              <a:rPr lang="en-US" altLang="zh-CN" dirty="0" smtClean="0"/>
              <a:t>》</a:t>
            </a:r>
            <a:r>
              <a:rPr lang="zh-CN" altLang="en-US" dirty="0" smtClean="0"/>
              <a:t>是未来各种的目标模式</a:t>
            </a:r>
            <a:endParaRPr lang="zh-CN" alt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项目管理者的关注</a:t>
            </a:r>
            <a:endParaRPr lang="zh-CN" altLang="en-US" dirty="0"/>
          </a:p>
        </p:txBody>
      </p:sp>
      <p:sp>
        <p:nvSpPr>
          <p:cNvPr id="3" name="内容占位符 2"/>
          <p:cNvSpPr>
            <a:spLocks noGrp="1"/>
          </p:cNvSpPr>
          <p:nvPr>
            <p:ph idx="1"/>
          </p:nvPr>
        </p:nvSpPr>
        <p:spPr/>
        <p:txBody>
          <a:bodyPr/>
          <a:lstStyle/>
          <a:p>
            <a:r>
              <a:rPr lang="zh-CN" altLang="en-US" dirty="0" smtClean="0"/>
              <a:t>统筹推进</a:t>
            </a:r>
            <a:r>
              <a:rPr lang="en-US" dirty="0" smtClean="0"/>
              <a:t>“</a:t>
            </a:r>
            <a:r>
              <a:rPr lang="zh-CN" altLang="en-US" dirty="0" smtClean="0"/>
              <a:t>五位一体</a:t>
            </a:r>
            <a:r>
              <a:rPr lang="en-US" dirty="0" smtClean="0"/>
              <a:t>”</a:t>
            </a:r>
            <a:r>
              <a:rPr lang="zh-CN" altLang="en-US" dirty="0" smtClean="0"/>
              <a:t>总体布局和协调推进</a:t>
            </a:r>
            <a:r>
              <a:rPr lang="en-US" dirty="0" smtClean="0"/>
              <a:t>“</a:t>
            </a:r>
            <a:r>
              <a:rPr lang="zh-CN" altLang="en-US" dirty="0" smtClean="0"/>
              <a:t>四个全面</a:t>
            </a:r>
            <a:r>
              <a:rPr lang="en-US" dirty="0" smtClean="0"/>
              <a:t>”</a:t>
            </a:r>
            <a:r>
              <a:rPr lang="zh-CN" altLang="en-US" dirty="0" smtClean="0"/>
              <a:t>战略布局，牢固树立和贯彻落实创新、协调、绿色、开放、共享的发展理念，坚持以推进供给侧结构性改革为主线，</a:t>
            </a:r>
            <a:r>
              <a:rPr lang="zh-CN" altLang="en-US" dirty="0" smtClean="0">
                <a:solidFill>
                  <a:srgbClr val="FF0000"/>
                </a:solidFill>
              </a:rPr>
              <a:t>按照适用、经济、安全、绿色、美观的要求，深化建筑业</a:t>
            </a:r>
            <a:r>
              <a:rPr lang="en-US" dirty="0" smtClean="0">
                <a:solidFill>
                  <a:srgbClr val="FF0000"/>
                </a:solidFill>
              </a:rPr>
              <a:t>“</a:t>
            </a:r>
            <a:r>
              <a:rPr lang="zh-CN" altLang="en-US" dirty="0" smtClean="0">
                <a:solidFill>
                  <a:srgbClr val="FF0000"/>
                </a:solidFill>
              </a:rPr>
              <a:t>放管服</a:t>
            </a:r>
            <a:r>
              <a:rPr lang="en-US" dirty="0" smtClean="0">
                <a:solidFill>
                  <a:srgbClr val="FF0000"/>
                </a:solidFill>
              </a:rPr>
              <a:t>”</a:t>
            </a:r>
            <a:r>
              <a:rPr lang="zh-CN" altLang="en-US" dirty="0" smtClean="0">
                <a:solidFill>
                  <a:srgbClr val="FF0000"/>
                </a:solidFill>
              </a:rPr>
              <a:t>改革</a:t>
            </a:r>
            <a:r>
              <a:rPr lang="zh-CN" altLang="en-US" dirty="0" smtClean="0"/>
              <a:t>，完善监管体制机制，优化市场环境，提升工程质量安全水平，强化队伍建设，增强企业核心竞争力，</a:t>
            </a:r>
            <a:r>
              <a:rPr lang="zh-CN" altLang="en-US" dirty="0" smtClean="0">
                <a:solidFill>
                  <a:srgbClr val="FF0000"/>
                </a:solidFill>
              </a:rPr>
              <a:t>促进建筑业持续健康发展</a:t>
            </a:r>
            <a:r>
              <a:rPr lang="zh-CN" altLang="en-US" dirty="0" smtClean="0"/>
              <a:t>，打造</a:t>
            </a:r>
            <a:r>
              <a:rPr lang="en-US" dirty="0" smtClean="0"/>
              <a:t>“</a:t>
            </a:r>
            <a:r>
              <a:rPr lang="zh-CN" altLang="en-US" dirty="0" smtClean="0"/>
              <a:t>中国建造</a:t>
            </a:r>
            <a:r>
              <a:rPr lang="en-US" dirty="0" smtClean="0"/>
              <a:t>”</a:t>
            </a:r>
            <a:r>
              <a:rPr lang="zh-CN" altLang="en-US" dirty="0" smtClean="0"/>
              <a:t>品牌。</a:t>
            </a:r>
          </a:p>
          <a:p>
            <a:endParaRPr lang="zh-CN" alt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en-US" altLang="zh-CN" dirty="0" smtClean="0"/>
          </a:p>
          <a:p>
            <a:endParaRPr lang="en-US" altLang="zh-CN" dirty="0" smtClean="0"/>
          </a:p>
          <a:p>
            <a:r>
              <a:rPr lang="en-US" altLang="zh-CN" dirty="0" smtClean="0"/>
              <a:t>                         </a:t>
            </a:r>
            <a:r>
              <a:rPr lang="zh-CN" altLang="en-US" smtClean="0"/>
              <a:t>谢谢收看</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zh-CN" altLang="en-US" dirty="0" smtClean="0"/>
              <a:t>项目质量管理 </a:t>
            </a:r>
            <a:endParaRPr lang="en-US" altLang="zh-CN" dirty="0" smtClean="0"/>
          </a:p>
          <a:p>
            <a:r>
              <a:rPr lang="en-US" altLang="zh-CN" dirty="0" smtClean="0"/>
              <a:t>11.1 </a:t>
            </a:r>
            <a:r>
              <a:rPr lang="zh-CN" altLang="en-US" dirty="0" smtClean="0"/>
              <a:t>一般规定 </a:t>
            </a:r>
            <a:endParaRPr lang="en-US" altLang="zh-CN" dirty="0" smtClean="0"/>
          </a:p>
          <a:p>
            <a:r>
              <a:rPr lang="en-US" altLang="zh-CN" dirty="0" smtClean="0"/>
              <a:t>11.2 </a:t>
            </a:r>
            <a:r>
              <a:rPr lang="zh-CN" altLang="en-US" dirty="0" smtClean="0"/>
              <a:t>质量计划 </a:t>
            </a:r>
            <a:endParaRPr lang="en-US" altLang="zh-CN" dirty="0" smtClean="0"/>
          </a:p>
          <a:p>
            <a:r>
              <a:rPr lang="en-US" altLang="zh-CN" dirty="0" smtClean="0"/>
              <a:t>11.3 </a:t>
            </a:r>
            <a:r>
              <a:rPr lang="zh-CN" altLang="en-US" dirty="0" smtClean="0"/>
              <a:t>质量控制 </a:t>
            </a:r>
            <a:endParaRPr lang="en-US" altLang="zh-CN" dirty="0" smtClean="0"/>
          </a:p>
          <a:p>
            <a:r>
              <a:rPr lang="en-US" altLang="zh-CN" dirty="0" smtClean="0"/>
              <a:t>11.4 </a:t>
            </a:r>
            <a:r>
              <a:rPr lang="zh-CN" altLang="en-US" dirty="0" smtClean="0"/>
              <a:t>质量改进 </a:t>
            </a:r>
            <a:endParaRPr lang="en-US" altLang="zh-CN" dirty="0" smtClean="0"/>
          </a:p>
          <a:p>
            <a:r>
              <a:rPr lang="en-US" altLang="zh-CN" dirty="0" smtClean="0"/>
              <a:t>12 </a:t>
            </a:r>
            <a:r>
              <a:rPr lang="zh-CN" altLang="en-US" dirty="0" smtClean="0"/>
              <a:t>项目费用管理 </a:t>
            </a:r>
            <a:endParaRPr lang="en-US" altLang="zh-CN" dirty="0" smtClean="0"/>
          </a:p>
          <a:p>
            <a:r>
              <a:rPr lang="en-US" altLang="zh-CN" dirty="0" smtClean="0"/>
              <a:t>12.1 </a:t>
            </a:r>
            <a:r>
              <a:rPr lang="zh-CN" altLang="en-US" dirty="0" smtClean="0"/>
              <a:t>一般规定 </a:t>
            </a:r>
            <a:endParaRPr lang="en-US" altLang="zh-CN" dirty="0" smtClean="0"/>
          </a:p>
          <a:p>
            <a:r>
              <a:rPr lang="en-US" altLang="zh-CN" dirty="0" smtClean="0"/>
              <a:t>12.2 </a:t>
            </a:r>
            <a:r>
              <a:rPr lang="zh-CN" altLang="en-US" dirty="0" smtClean="0"/>
              <a:t>费用估算 </a:t>
            </a:r>
            <a:endParaRPr lang="en-US" altLang="zh-CN" dirty="0" smtClean="0"/>
          </a:p>
          <a:p>
            <a:r>
              <a:rPr lang="en-US" altLang="zh-CN" dirty="0" smtClean="0"/>
              <a:t>12.3 </a:t>
            </a:r>
            <a:r>
              <a:rPr lang="zh-CN" altLang="en-US" dirty="0" smtClean="0"/>
              <a:t>费用计划 </a:t>
            </a:r>
            <a:endParaRPr lang="en-US" altLang="zh-CN" dirty="0" smtClean="0"/>
          </a:p>
          <a:p>
            <a:pPr>
              <a:buNone/>
            </a:pPr>
            <a:endParaRPr lang="en-US" altLang="zh-CN" dirty="0" smtClean="0"/>
          </a:p>
          <a:p>
            <a:r>
              <a:rPr lang="en-US" altLang="zh-CN" dirty="0" smtClean="0"/>
              <a:t>12.4 </a:t>
            </a:r>
            <a:r>
              <a:rPr lang="zh-CN" altLang="en-US" dirty="0" smtClean="0"/>
              <a:t>费用控制 </a:t>
            </a:r>
            <a:endParaRPr lang="en-US" altLang="zh-CN" dirty="0" smtClean="0"/>
          </a:p>
          <a:p>
            <a:pPr>
              <a:buNone/>
            </a:pPr>
            <a:r>
              <a:rPr lang="zh-CN" altLang="en-US" dirty="0" smtClean="0"/>
              <a:t> </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zh-CN" altLang="en-US" dirty="0" smtClean="0"/>
              <a:t>项目安全、职业健康与环境管理 </a:t>
            </a:r>
            <a:endParaRPr lang="en-US" altLang="zh-CN" dirty="0" smtClean="0"/>
          </a:p>
          <a:p>
            <a:r>
              <a:rPr lang="en-US" altLang="zh-CN" dirty="0" smtClean="0"/>
              <a:t>13.1 </a:t>
            </a:r>
            <a:r>
              <a:rPr lang="zh-CN" altLang="en-US" dirty="0" smtClean="0"/>
              <a:t>一般规定 </a:t>
            </a:r>
            <a:endParaRPr lang="en-US" altLang="zh-CN" dirty="0" smtClean="0"/>
          </a:p>
          <a:p>
            <a:r>
              <a:rPr lang="en-US" altLang="zh-CN" dirty="0" smtClean="0"/>
              <a:t>13.2 </a:t>
            </a:r>
            <a:r>
              <a:rPr lang="zh-CN" altLang="en-US" dirty="0" smtClean="0"/>
              <a:t>安全管理 </a:t>
            </a:r>
            <a:endParaRPr lang="en-US" altLang="zh-CN" dirty="0" smtClean="0"/>
          </a:p>
          <a:p>
            <a:r>
              <a:rPr lang="en-US" altLang="zh-CN" dirty="0" smtClean="0"/>
              <a:t>13.3 </a:t>
            </a:r>
            <a:r>
              <a:rPr lang="zh-CN" altLang="en-US" dirty="0" smtClean="0"/>
              <a:t>职业健康管理 </a:t>
            </a:r>
            <a:endParaRPr lang="en-US" altLang="zh-CN" dirty="0" smtClean="0"/>
          </a:p>
          <a:p>
            <a:r>
              <a:rPr lang="en-US" altLang="zh-CN" dirty="0" smtClean="0"/>
              <a:t>13.4 </a:t>
            </a:r>
            <a:r>
              <a:rPr lang="zh-CN" altLang="en-US" dirty="0" smtClean="0"/>
              <a:t>环境管理 </a:t>
            </a:r>
            <a:endParaRPr lang="en-US" altLang="zh-CN" dirty="0" smtClean="0"/>
          </a:p>
          <a:p>
            <a:r>
              <a:rPr lang="en-US" altLang="zh-CN" dirty="0" smtClean="0"/>
              <a:t>14 </a:t>
            </a:r>
            <a:r>
              <a:rPr lang="zh-CN" altLang="en-US" dirty="0" smtClean="0"/>
              <a:t>项目资源管理 </a:t>
            </a:r>
            <a:endParaRPr lang="en-US" altLang="zh-CN" dirty="0" smtClean="0"/>
          </a:p>
          <a:p>
            <a:r>
              <a:rPr lang="en-US" altLang="zh-CN" dirty="0" smtClean="0"/>
              <a:t>14.1 </a:t>
            </a:r>
            <a:r>
              <a:rPr lang="zh-CN" altLang="en-US" dirty="0" smtClean="0"/>
              <a:t>一般规定 </a:t>
            </a:r>
            <a:endParaRPr lang="en-US" altLang="zh-CN" dirty="0" smtClean="0"/>
          </a:p>
          <a:p>
            <a:r>
              <a:rPr lang="en-US" altLang="zh-CN" dirty="0" smtClean="0"/>
              <a:t>14.2 </a:t>
            </a:r>
            <a:r>
              <a:rPr lang="zh-CN" altLang="en-US" dirty="0" smtClean="0"/>
              <a:t>人力资源管理 </a:t>
            </a:r>
            <a:endParaRPr lang="en-US" altLang="zh-CN" dirty="0" smtClean="0"/>
          </a:p>
          <a:p>
            <a:r>
              <a:rPr lang="en-US" altLang="zh-CN" dirty="0" smtClean="0"/>
              <a:t>14.3 </a:t>
            </a:r>
            <a:r>
              <a:rPr lang="zh-CN" altLang="en-US" dirty="0" smtClean="0"/>
              <a:t>设备材料管理 </a:t>
            </a:r>
            <a:endParaRPr lang="en-US" altLang="zh-CN" dirty="0" smtClean="0"/>
          </a:p>
          <a:p>
            <a:r>
              <a:rPr lang="en-US" altLang="zh-CN" dirty="0" smtClean="0"/>
              <a:t>14.4 </a:t>
            </a:r>
            <a:r>
              <a:rPr lang="zh-CN" altLang="en-US" dirty="0" smtClean="0"/>
              <a:t>机具管理 </a:t>
            </a:r>
            <a:endParaRPr lang="en-US" altLang="zh-CN" dirty="0" smtClean="0"/>
          </a:p>
          <a:p>
            <a:r>
              <a:rPr lang="en-US" altLang="zh-CN" dirty="0" smtClean="0"/>
              <a:t>14.5 </a:t>
            </a:r>
            <a:r>
              <a:rPr lang="zh-CN" altLang="en-US" dirty="0" smtClean="0"/>
              <a:t>技术管理 </a:t>
            </a:r>
            <a:endParaRPr lang="en-US" altLang="zh-CN" dirty="0" smtClean="0"/>
          </a:p>
          <a:p>
            <a:r>
              <a:rPr lang="en-US" altLang="zh-CN" dirty="0" smtClean="0"/>
              <a:t>14.6 </a:t>
            </a:r>
            <a:r>
              <a:rPr lang="zh-CN" altLang="en-US" dirty="0" smtClean="0"/>
              <a:t>资金管理 </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20000"/>
          </a:bodyPr>
          <a:lstStyle/>
          <a:p>
            <a:r>
              <a:rPr lang="zh-CN" altLang="en-US" dirty="0" smtClean="0"/>
              <a:t>项目资源管理 </a:t>
            </a:r>
            <a:endParaRPr lang="en-US" altLang="zh-CN" dirty="0" smtClean="0"/>
          </a:p>
          <a:p>
            <a:r>
              <a:rPr lang="en-US" altLang="zh-CN" dirty="0" smtClean="0"/>
              <a:t>14.1 </a:t>
            </a:r>
            <a:r>
              <a:rPr lang="zh-CN" altLang="en-US" dirty="0" smtClean="0"/>
              <a:t>一般规定 </a:t>
            </a:r>
            <a:endParaRPr lang="en-US" altLang="zh-CN" dirty="0" smtClean="0"/>
          </a:p>
          <a:p>
            <a:r>
              <a:rPr lang="en-US" altLang="zh-CN" dirty="0" smtClean="0"/>
              <a:t>14.2 </a:t>
            </a:r>
            <a:r>
              <a:rPr lang="zh-CN" altLang="en-US" dirty="0" smtClean="0"/>
              <a:t>人力资源管理 </a:t>
            </a:r>
            <a:endParaRPr lang="en-US" altLang="zh-CN" dirty="0" smtClean="0"/>
          </a:p>
          <a:p>
            <a:r>
              <a:rPr lang="en-US" altLang="zh-CN" dirty="0" smtClean="0"/>
              <a:t>14.3 </a:t>
            </a:r>
            <a:r>
              <a:rPr lang="zh-CN" altLang="en-US" dirty="0" smtClean="0"/>
              <a:t>设备材料管理 </a:t>
            </a:r>
            <a:endParaRPr lang="en-US" altLang="zh-CN" dirty="0" smtClean="0"/>
          </a:p>
          <a:p>
            <a:r>
              <a:rPr lang="en-US" altLang="zh-CN" dirty="0" smtClean="0"/>
              <a:t>14.4 </a:t>
            </a:r>
            <a:r>
              <a:rPr lang="zh-CN" altLang="en-US" dirty="0" smtClean="0"/>
              <a:t>机具管理 </a:t>
            </a:r>
            <a:endParaRPr lang="en-US" altLang="zh-CN" dirty="0" smtClean="0"/>
          </a:p>
          <a:p>
            <a:r>
              <a:rPr lang="en-US" altLang="zh-CN" dirty="0" smtClean="0"/>
              <a:t>14.5 </a:t>
            </a:r>
            <a:r>
              <a:rPr lang="zh-CN" altLang="en-US" dirty="0" smtClean="0"/>
              <a:t>技术管理 </a:t>
            </a:r>
            <a:endParaRPr lang="en-US" altLang="zh-CN" dirty="0" smtClean="0"/>
          </a:p>
          <a:p>
            <a:r>
              <a:rPr lang="en-US" altLang="zh-CN" dirty="0" smtClean="0"/>
              <a:t>14.6 </a:t>
            </a:r>
            <a:r>
              <a:rPr lang="zh-CN" altLang="en-US" dirty="0" smtClean="0"/>
              <a:t>资金管理 </a:t>
            </a:r>
            <a:endParaRPr lang="en-US" altLang="zh-CN" dirty="0" smtClean="0"/>
          </a:p>
          <a:p>
            <a:r>
              <a:rPr lang="en-US" altLang="zh-CN" dirty="0" smtClean="0"/>
              <a:t>15 </a:t>
            </a:r>
            <a:r>
              <a:rPr lang="zh-CN" altLang="en-US" dirty="0" smtClean="0"/>
              <a:t>项目沟通与信息管理 </a:t>
            </a:r>
            <a:endParaRPr lang="en-US" altLang="zh-CN" dirty="0" smtClean="0"/>
          </a:p>
          <a:p>
            <a:r>
              <a:rPr lang="en-US" altLang="zh-CN" dirty="0" smtClean="0"/>
              <a:t>15.1 </a:t>
            </a:r>
            <a:r>
              <a:rPr lang="zh-CN" altLang="en-US" dirty="0" smtClean="0"/>
              <a:t>一般规定 </a:t>
            </a:r>
            <a:endParaRPr lang="en-US" altLang="zh-CN" dirty="0" smtClean="0"/>
          </a:p>
          <a:p>
            <a:r>
              <a:rPr lang="en-US" altLang="zh-CN" dirty="0" smtClean="0"/>
              <a:t>15.2 </a:t>
            </a:r>
            <a:r>
              <a:rPr lang="zh-CN" altLang="en-US" dirty="0" smtClean="0"/>
              <a:t>沟通管理 </a:t>
            </a:r>
            <a:endParaRPr lang="en-US" altLang="zh-CN" dirty="0" smtClean="0"/>
          </a:p>
          <a:p>
            <a:r>
              <a:rPr lang="en-US" altLang="zh-CN" dirty="0" smtClean="0"/>
              <a:t>15.3 </a:t>
            </a:r>
            <a:r>
              <a:rPr lang="zh-CN" altLang="en-US" dirty="0" smtClean="0"/>
              <a:t>信息管理 </a:t>
            </a:r>
            <a:endParaRPr lang="en-US" altLang="zh-CN" dirty="0" smtClean="0"/>
          </a:p>
          <a:p>
            <a:r>
              <a:rPr lang="en-US" altLang="zh-CN" dirty="0" smtClean="0"/>
              <a:t>15.4 </a:t>
            </a:r>
            <a:r>
              <a:rPr lang="zh-CN" altLang="en-US" dirty="0" smtClean="0"/>
              <a:t>文件管理 </a:t>
            </a:r>
            <a:endParaRPr lang="en-US" altLang="zh-CN" dirty="0" smtClean="0"/>
          </a:p>
          <a:p>
            <a:r>
              <a:rPr lang="en-US" altLang="zh-CN" dirty="0" smtClean="0"/>
              <a:t>15.5 </a:t>
            </a:r>
            <a:r>
              <a:rPr lang="zh-CN" altLang="en-US" dirty="0" smtClean="0"/>
              <a:t>信息安全及保密 </a:t>
            </a: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smtClean="0"/>
              <a:t>项目合同管理</a:t>
            </a:r>
            <a:endParaRPr lang="en-US" altLang="zh-CN" dirty="0" smtClean="0"/>
          </a:p>
          <a:p>
            <a:r>
              <a:rPr lang="en-US" altLang="zh-CN" dirty="0" smtClean="0"/>
              <a:t>16.1 </a:t>
            </a:r>
            <a:r>
              <a:rPr lang="zh-CN" altLang="en-US" dirty="0" smtClean="0"/>
              <a:t>一般规定 </a:t>
            </a:r>
            <a:endParaRPr lang="en-US" altLang="zh-CN" dirty="0" smtClean="0"/>
          </a:p>
          <a:p>
            <a:r>
              <a:rPr lang="en-US" altLang="zh-CN" dirty="0" smtClean="0"/>
              <a:t>16.2 </a:t>
            </a:r>
            <a:r>
              <a:rPr lang="zh-CN" altLang="en-US" dirty="0" smtClean="0"/>
              <a:t>工程总承包合同管理 </a:t>
            </a:r>
            <a:endParaRPr lang="en-US" altLang="zh-CN" dirty="0" smtClean="0"/>
          </a:p>
          <a:p>
            <a:r>
              <a:rPr lang="en-US" altLang="zh-CN" dirty="0" smtClean="0"/>
              <a:t>16.3 </a:t>
            </a:r>
            <a:r>
              <a:rPr lang="zh-CN" altLang="en-US" dirty="0" smtClean="0"/>
              <a:t>分包合同管理 </a:t>
            </a:r>
            <a:endParaRPr lang="en-US" altLang="zh-CN" dirty="0" smtClean="0"/>
          </a:p>
          <a:p>
            <a:r>
              <a:rPr lang="en-US" altLang="zh-CN" dirty="0" smtClean="0"/>
              <a:t>17 </a:t>
            </a:r>
            <a:r>
              <a:rPr lang="zh-CN" altLang="en-US" dirty="0" smtClean="0"/>
              <a:t>项目收尾 </a:t>
            </a:r>
            <a:endParaRPr lang="en-US" altLang="zh-CN" dirty="0" smtClean="0"/>
          </a:p>
          <a:p>
            <a:r>
              <a:rPr lang="en-US" altLang="zh-CN" dirty="0" smtClean="0"/>
              <a:t>17.1 </a:t>
            </a:r>
            <a:r>
              <a:rPr lang="zh-CN" altLang="en-US" dirty="0" smtClean="0"/>
              <a:t>一般规定 </a:t>
            </a:r>
            <a:endParaRPr lang="en-US" altLang="zh-CN" dirty="0" smtClean="0"/>
          </a:p>
          <a:p>
            <a:r>
              <a:rPr lang="en-US" altLang="zh-CN" dirty="0" smtClean="0"/>
              <a:t>17.2 </a:t>
            </a:r>
            <a:r>
              <a:rPr lang="zh-CN" altLang="en-US" dirty="0" smtClean="0"/>
              <a:t>竣工验收 </a:t>
            </a:r>
            <a:endParaRPr lang="en-US" altLang="zh-CN" dirty="0" smtClean="0"/>
          </a:p>
          <a:p>
            <a:r>
              <a:rPr lang="en-US" altLang="zh-CN" dirty="0" smtClean="0"/>
              <a:t>17.3 </a:t>
            </a:r>
            <a:r>
              <a:rPr lang="zh-CN" altLang="en-US" dirty="0" smtClean="0"/>
              <a:t>竣工结算 </a:t>
            </a:r>
            <a:endParaRPr lang="en-US" altLang="zh-CN" dirty="0" smtClean="0"/>
          </a:p>
          <a:p>
            <a:r>
              <a:rPr lang="en-US" altLang="zh-CN" dirty="0" smtClean="0"/>
              <a:t>17.4 </a:t>
            </a:r>
            <a:r>
              <a:rPr lang="zh-CN" altLang="en-US" dirty="0" smtClean="0"/>
              <a:t>项目总结及改进 </a:t>
            </a:r>
            <a:endParaRPr lang="en-US" altLang="zh-CN" dirty="0" smtClean="0"/>
          </a:p>
          <a:p>
            <a:r>
              <a:rPr lang="en-US" altLang="zh-CN" dirty="0" smtClean="0"/>
              <a:t>17.5 </a:t>
            </a:r>
            <a:r>
              <a:rPr lang="zh-CN" altLang="en-US" dirty="0" smtClean="0"/>
              <a:t>考核与审计 </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新形势下总承包项目管理机遇与挑战</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，国际国内项目管理的差异</a:t>
            </a:r>
            <a:endParaRPr lang="en-US" altLang="zh-CN" dirty="0" smtClean="0"/>
          </a:p>
          <a:p>
            <a:r>
              <a:rPr lang="zh-CN" altLang="en-US" dirty="0" smtClean="0"/>
              <a:t>（</a:t>
            </a:r>
            <a:r>
              <a:rPr lang="en-US" altLang="zh-CN" dirty="0" smtClean="0"/>
              <a:t>1</a:t>
            </a:r>
            <a:r>
              <a:rPr lang="zh-CN" altLang="en-US" dirty="0" smtClean="0"/>
              <a:t>）体制的差异</a:t>
            </a:r>
            <a:endParaRPr lang="en-US" altLang="zh-CN" dirty="0" smtClean="0"/>
          </a:p>
          <a:p>
            <a:r>
              <a:rPr lang="en-US" altLang="zh-CN" dirty="0" smtClean="0"/>
              <a:t>1</a:t>
            </a:r>
            <a:r>
              <a:rPr lang="zh-CN" altLang="en-US" dirty="0" smtClean="0"/>
              <a:t>）建设体制与法律法规</a:t>
            </a:r>
            <a:endParaRPr lang="en-US" altLang="zh-CN" dirty="0" smtClean="0"/>
          </a:p>
          <a:p>
            <a:r>
              <a:rPr lang="en-US" altLang="zh-CN" dirty="0" smtClean="0"/>
              <a:t>2</a:t>
            </a:r>
            <a:r>
              <a:rPr lang="zh-CN" altLang="en-US" dirty="0" smtClean="0"/>
              <a:t>）政府管理</a:t>
            </a:r>
            <a:endParaRPr lang="en-US" altLang="zh-CN" dirty="0" smtClean="0"/>
          </a:p>
          <a:p>
            <a:r>
              <a:rPr lang="en-US" altLang="zh-CN" dirty="0" smtClean="0"/>
              <a:t>3</a:t>
            </a:r>
            <a:r>
              <a:rPr lang="zh-CN" altLang="en-US" dirty="0" smtClean="0"/>
              <a:t>）业主负责制</a:t>
            </a:r>
            <a:endParaRPr lang="en-US" altLang="zh-CN" dirty="0" smtClean="0"/>
          </a:p>
          <a:p>
            <a:r>
              <a:rPr lang="en-US" altLang="zh-CN" dirty="0" smtClean="0"/>
              <a:t>4</a:t>
            </a:r>
            <a:r>
              <a:rPr lang="zh-CN" altLang="en-US" dirty="0" smtClean="0"/>
              <a:t>）监理方式</a:t>
            </a:r>
            <a:endParaRPr lang="en-US" altLang="zh-CN" dirty="0" smtClean="0"/>
          </a:p>
          <a:p>
            <a:r>
              <a:rPr lang="en-US" altLang="zh-CN" dirty="0" smtClean="0"/>
              <a:t>5</a:t>
            </a:r>
            <a:r>
              <a:rPr lang="zh-CN" altLang="en-US" dirty="0" smtClean="0"/>
              <a:t>）建设方法</a:t>
            </a:r>
            <a:endParaRPr lang="en-US" altLang="zh-CN" dirty="0" smtClean="0"/>
          </a:p>
          <a:p>
            <a:r>
              <a:rPr lang="en-US" altLang="zh-CN" dirty="0" smtClean="0"/>
              <a:t>6</a:t>
            </a:r>
            <a:r>
              <a:rPr lang="zh-CN" altLang="en-US" dirty="0" smtClean="0"/>
              <a:t>）施工企业、设计企业、控制企业、咨询企业</a:t>
            </a:r>
            <a:endParaRPr lang="en-US" altLang="zh-CN" dirty="0" smtClean="0"/>
          </a:p>
          <a:p>
            <a:endParaRPr lang="en-US" altLang="zh-CN" dirty="0" smtClean="0"/>
          </a:p>
          <a:p>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新形势下总承包项目管理机遇与挑战</a:t>
            </a:r>
            <a:endParaRPr lang="zh-CN" altLang="en-US" dirty="0"/>
          </a:p>
        </p:txBody>
      </p:sp>
      <p:sp>
        <p:nvSpPr>
          <p:cNvPr id="3" name="内容占位符 2"/>
          <p:cNvSpPr>
            <a:spLocks noGrp="1"/>
          </p:cNvSpPr>
          <p:nvPr>
            <p:ph idx="1"/>
          </p:nvPr>
        </p:nvSpPr>
        <p:spPr/>
        <p:txBody>
          <a:bodyPr/>
          <a:lstStyle/>
          <a:p>
            <a:r>
              <a:rPr lang="zh-CN" altLang="en-US" dirty="0" smtClean="0"/>
              <a:t>（</a:t>
            </a:r>
            <a:r>
              <a:rPr lang="en-US" altLang="zh-CN" dirty="0" smtClean="0"/>
              <a:t>2</a:t>
            </a:r>
            <a:r>
              <a:rPr lang="zh-CN" altLang="en-US" dirty="0" smtClean="0"/>
              <a:t>）招投标的差异</a:t>
            </a:r>
            <a:endParaRPr lang="en-US" altLang="zh-CN" dirty="0" smtClean="0"/>
          </a:p>
          <a:p>
            <a:r>
              <a:rPr lang="en-US" altLang="zh-CN" dirty="0" smtClean="0"/>
              <a:t>1</a:t>
            </a:r>
            <a:r>
              <a:rPr lang="zh-CN" altLang="en-US" dirty="0" smtClean="0"/>
              <a:t>）招标方式</a:t>
            </a:r>
            <a:endParaRPr lang="en-US" altLang="zh-CN" dirty="0" smtClean="0"/>
          </a:p>
          <a:p>
            <a:r>
              <a:rPr lang="en-US" altLang="zh-CN" dirty="0" smtClean="0"/>
              <a:t>2</a:t>
            </a:r>
            <a:r>
              <a:rPr lang="zh-CN" altLang="en-US" dirty="0" smtClean="0"/>
              <a:t>）设计与施工一体化的差异</a:t>
            </a:r>
            <a:endParaRPr lang="en-US" altLang="zh-CN" dirty="0" smtClean="0"/>
          </a:p>
          <a:p>
            <a:r>
              <a:rPr lang="en-US" altLang="zh-CN" dirty="0" smtClean="0"/>
              <a:t>3</a:t>
            </a:r>
            <a:r>
              <a:rPr lang="zh-CN" altLang="en-US" dirty="0" smtClean="0"/>
              <a:t>）评标方式</a:t>
            </a:r>
            <a:endParaRPr lang="en-US" altLang="zh-CN" dirty="0" smtClean="0"/>
          </a:p>
          <a:p>
            <a:r>
              <a:rPr lang="en-US" altLang="zh-CN" dirty="0" smtClean="0"/>
              <a:t>4</a:t>
            </a:r>
            <a:r>
              <a:rPr lang="zh-CN" altLang="en-US" dirty="0" smtClean="0"/>
              <a:t>）资格预审</a:t>
            </a:r>
            <a:endParaRPr lang="en-US" altLang="zh-CN" dirty="0" smtClean="0"/>
          </a:p>
          <a:p>
            <a:r>
              <a:rPr lang="en-US" altLang="zh-CN" dirty="0" smtClean="0"/>
              <a:t>5</a:t>
            </a:r>
            <a:r>
              <a:rPr lang="zh-CN" altLang="en-US" dirty="0" smtClean="0"/>
              <a:t>）合同管理</a:t>
            </a:r>
            <a:endParaRPr lang="en-US" altLang="zh-CN" dirty="0" smtClean="0"/>
          </a:p>
          <a:p>
            <a:r>
              <a:rPr lang="en-US" altLang="zh-CN" dirty="0" smtClean="0"/>
              <a:t>6</a:t>
            </a:r>
            <a:r>
              <a:rPr lang="zh-CN" altLang="en-US" dirty="0" smtClean="0"/>
              <a:t>）工程结算</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新形势下总承包项目管理机遇与挑战</a:t>
            </a:r>
            <a:endParaRPr lang="zh-CN" altLang="en-US" dirty="0"/>
          </a:p>
        </p:txBody>
      </p:sp>
      <p:sp>
        <p:nvSpPr>
          <p:cNvPr id="3" name="内容占位符 2"/>
          <p:cNvSpPr>
            <a:spLocks noGrp="1"/>
          </p:cNvSpPr>
          <p:nvPr>
            <p:ph idx="1"/>
          </p:nvPr>
        </p:nvSpPr>
        <p:spPr/>
        <p:txBody>
          <a:bodyPr/>
          <a:lstStyle/>
          <a:p>
            <a:r>
              <a:rPr lang="zh-CN" altLang="en-US" dirty="0" smtClean="0"/>
              <a:t>（</a:t>
            </a:r>
            <a:r>
              <a:rPr lang="en-US" altLang="zh-CN" dirty="0" smtClean="0"/>
              <a:t>3</a:t>
            </a:r>
            <a:r>
              <a:rPr lang="zh-CN" altLang="en-US" dirty="0" smtClean="0"/>
              <a:t>）市场资质与准入</a:t>
            </a:r>
            <a:endParaRPr lang="en-US" altLang="zh-CN" dirty="0" smtClean="0"/>
          </a:p>
          <a:p>
            <a:r>
              <a:rPr lang="en-US" altLang="zh-CN" dirty="0" smtClean="0"/>
              <a:t>1</a:t>
            </a:r>
            <a:r>
              <a:rPr lang="zh-CN" altLang="en-US" dirty="0" smtClean="0"/>
              <a:t>）企业资格</a:t>
            </a:r>
            <a:endParaRPr lang="en-US" altLang="zh-CN" dirty="0" smtClean="0"/>
          </a:p>
          <a:p>
            <a:r>
              <a:rPr lang="en-US" altLang="zh-CN" dirty="0" smtClean="0"/>
              <a:t>2</a:t>
            </a:r>
            <a:r>
              <a:rPr lang="zh-CN" altLang="en-US" dirty="0" smtClean="0"/>
              <a:t>）信用、业绩、能力</a:t>
            </a:r>
            <a:endParaRPr lang="en-US" altLang="zh-CN" dirty="0" smtClean="0"/>
          </a:p>
          <a:p>
            <a:r>
              <a:rPr lang="en-US" altLang="zh-CN" dirty="0" smtClean="0"/>
              <a:t>3</a:t>
            </a:r>
            <a:r>
              <a:rPr lang="zh-CN" altLang="en-US" dirty="0" smtClean="0"/>
              <a:t>）市场风险</a:t>
            </a:r>
            <a:endParaRPr lang="en-US" altLang="zh-CN" dirty="0" smtClean="0"/>
          </a:p>
          <a:p>
            <a:r>
              <a:rPr lang="en-US" altLang="zh-CN" dirty="0" smtClean="0"/>
              <a:t>4</a:t>
            </a:r>
            <a:r>
              <a:rPr lang="zh-CN" altLang="en-US" dirty="0" smtClean="0"/>
              <a:t>）监督管理方式</a:t>
            </a:r>
            <a:endParaRPr lang="en-US" altLang="zh-CN" dirty="0" smtClean="0"/>
          </a:p>
          <a:p>
            <a:endParaRPr lang="en-US" altLang="zh-CN" dirty="0" smtClean="0"/>
          </a:p>
          <a:p>
            <a:r>
              <a:rPr lang="zh-CN" altLang="en-US" dirty="0" smtClean="0"/>
              <a:t>市场化与工程总承包</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新形势下总承包项目管理机遇与挑战</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，工程建设项目管理模式</a:t>
            </a:r>
            <a:endParaRPr lang="en-US" altLang="zh-CN" dirty="0" smtClean="0"/>
          </a:p>
          <a:p>
            <a:r>
              <a:rPr lang="en-US" altLang="zh-CN" dirty="0" smtClean="0"/>
              <a:t>1</a:t>
            </a:r>
            <a:r>
              <a:rPr lang="zh-CN" altLang="en-US" dirty="0" smtClean="0"/>
              <a:t>）施工总承包管理</a:t>
            </a:r>
            <a:endParaRPr lang="en-US" altLang="zh-CN" dirty="0" smtClean="0"/>
          </a:p>
          <a:p>
            <a:r>
              <a:rPr lang="en-US" altLang="zh-CN" dirty="0" smtClean="0"/>
              <a:t>2</a:t>
            </a:r>
            <a:r>
              <a:rPr lang="zh-CN" altLang="en-US" dirty="0" smtClean="0"/>
              <a:t>）施工总承包</a:t>
            </a:r>
            <a:endParaRPr lang="en-US" altLang="zh-CN" dirty="0" smtClean="0"/>
          </a:p>
          <a:p>
            <a:r>
              <a:rPr lang="en-US" altLang="zh-CN" dirty="0" smtClean="0"/>
              <a:t>3</a:t>
            </a:r>
            <a:r>
              <a:rPr lang="zh-CN" altLang="en-US" dirty="0" smtClean="0"/>
              <a:t>）设计</a:t>
            </a:r>
            <a:r>
              <a:rPr lang="en-US" altLang="zh-CN" dirty="0" smtClean="0"/>
              <a:t>-</a:t>
            </a:r>
            <a:r>
              <a:rPr lang="zh-CN" altLang="en-US" dirty="0" smtClean="0"/>
              <a:t>施工</a:t>
            </a:r>
            <a:endParaRPr lang="en-US" altLang="zh-CN" dirty="0" smtClean="0"/>
          </a:p>
          <a:p>
            <a:r>
              <a:rPr lang="en-US" altLang="zh-CN" dirty="0" smtClean="0"/>
              <a:t>4</a:t>
            </a:r>
            <a:r>
              <a:rPr lang="zh-CN" altLang="en-US" dirty="0" smtClean="0"/>
              <a:t>）工程总承包</a:t>
            </a:r>
            <a:endParaRPr lang="en-US" altLang="zh-CN" dirty="0" smtClean="0"/>
          </a:p>
          <a:p>
            <a:r>
              <a:rPr lang="en-US" altLang="zh-CN" dirty="0" smtClean="0"/>
              <a:t>5</a:t>
            </a:r>
            <a:r>
              <a:rPr lang="zh-CN" altLang="en-US" dirty="0" smtClean="0"/>
              <a:t>）项目建造</a:t>
            </a:r>
            <a:endParaRPr lang="en-US" altLang="zh-CN" dirty="0" smtClean="0"/>
          </a:p>
          <a:p>
            <a:r>
              <a:rPr lang="en-US" altLang="zh-CN" dirty="0" smtClean="0"/>
              <a:t>6</a:t>
            </a:r>
            <a:r>
              <a:rPr lang="zh-CN" altLang="en-US" dirty="0" smtClean="0"/>
              <a:t>）项目管理承包</a:t>
            </a:r>
            <a:endParaRPr lang="en-US" altLang="zh-CN" dirty="0" smtClean="0"/>
          </a:p>
          <a:p>
            <a:r>
              <a:rPr lang="en-US" altLang="zh-CN" dirty="0" smtClean="0"/>
              <a:t>7</a:t>
            </a:r>
            <a:r>
              <a:rPr lang="zh-CN" altLang="en-US" dirty="0" smtClean="0"/>
              <a:t>）代建制</a:t>
            </a:r>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新形势下总承包项目管理机遇与挑战</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en-US" dirty="0" smtClean="0"/>
              <a:t>，工程总承包的主要内容</a:t>
            </a:r>
            <a:endParaRPr lang="en-US" altLang="zh-CN" dirty="0" smtClean="0"/>
          </a:p>
          <a:p>
            <a:r>
              <a:rPr lang="zh-CN" altLang="en-US" dirty="0" smtClean="0"/>
              <a:t>根据合同，把勘察、设计、施工、采购、试运行等集成一体由一个承包商实施的项目</a:t>
            </a:r>
            <a:endParaRPr lang="en-US" altLang="zh-CN" dirty="0" smtClean="0"/>
          </a:p>
          <a:p>
            <a:r>
              <a:rPr lang="zh-CN" altLang="en-US" dirty="0" smtClean="0"/>
              <a:t>计划</a:t>
            </a:r>
            <a:endParaRPr lang="en-US" altLang="zh-CN" dirty="0" smtClean="0"/>
          </a:p>
          <a:p>
            <a:r>
              <a:rPr lang="zh-CN" altLang="en-US" dirty="0" smtClean="0"/>
              <a:t>实施</a:t>
            </a:r>
            <a:endParaRPr lang="en-US" altLang="zh-CN" dirty="0" smtClean="0"/>
          </a:p>
          <a:p>
            <a:r>
              <a:rPr lang="zh-CN" altLang="en-US" dirty="0" smtClean="0"/>
              <a:t>检查</a:t>
            </a:r>
            <a:endParaRPr lang="en-US" altLang="zh-CN" dirty="0" smtClean="0"/>
          </a:p>
          <a:p>
            <a:r>
              <a:rPr lang="zh-CN" altLang="en-US" dirty="0" smtClean="0"/>
              <a:t>改进</a:t>
            </a:r>
            <a:endParaRPr lang="en-US" altLang="zh-CN" dirty="0" smtClean="0"/>
          </a:p>
          <a:p>
            <a:r>
              <a:rPr lang="zh-CN" altLang="en-US" dirty="0" smtClean="0"/>
              <a:t>一般是完整的项目管理过程。</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前言</a:t>
            </a:r>
            <a:endParaRPr lang="zh-CN" altLang="en-US" dirty="0"/>
          </a:p>
        </p:txBody>
      </p:sp>
      <p:sp>
        <p:nvSpPr>
          <p:cNvPr id="3" name="内容占位符 2"/>
          <p:cNvSpPr>
            <a:spLocks noGrp="1"/>
          </p:cNvSpPr>
          <p:nvPr>
            <p:ph idx="1"/>
          </p:nvPr>
        </p:nvSpPr>
        <p:spPr/>
        <p:txBody>
          <a:bodyPr/>
          <a:lstStyle/>
          <a:p>
            <a:endParaRPr lang="en-US" altLang="zh-CN" dirty="0" smtClean="0"/>
          </a:p>
          <a:p>
            <a:r>
              <a:rPr lang="zh-CN" altLang="en-US" dirty="0" smtClean="0"/>
              <a:t>新的市场形势</a:t>
            </a:r>
            <a:r>
              <a:rPr lang="en-US" altLang="zh-CN" dirty="0" smtClean="0"/>
              <a:t>---19</a:t>
            </a:r>
            <a:r>
              <a:rPr lang="zh-CN" altLang="en-US" dirty="0" smtClean="0"/>
              <a:t>号文件的影响</a:t>
            </a:r>
            <a:endParaRPr lang="en-US" altLang="zh-CN" dirty="0" smtClean="0"/>
          </a:p>
          <a:p>
            <a:endParaRPr lang="en-US" altLang="zh-CN" dirty="0" smtClean="0"/>
          </a:p>
          <a:p>
            <a:r>
              <a:rPr lang="zh-CN" altLang="en-US" dirty="0" smtClean="0">
                <a:solidFill>
                  <a:srgbClr val="FF0000"/>
                </a:solidFill>
              </a:rPr>
              <a:t>带来工程总承包的新的机遇与挑战</a:t>
            </a:r>
            <a:endParaRPr lang="en-US" altLang="zh-CN" dirty="0" smtClean="0">
              <a:solidFill>
                <a:srgbClr val="FF0000"/>
              </a:solidFill>
            </a:endParaRPr>
          </a:p>
          <a:p>
            <a:r>
              <a:rPr lang="en-US" altLang="zh-CN" dirty="0" smtClean="0">
                <a:solidFill>
                  <a:srgbClr val="FF0000"/>
                </a:solidFill>
              </a:rPr>
              <a:t>-</a:t>
            </a:r>
            <a:r>
              <a:rPr lang="zh-CN" altLang="en-US" dirty="0" smtClean="0">
                <a:solidFill>
                  <a:srgbClr val="FF0000"/>
                </a:solidFill>
              </a:rPr>
              <a:t>优势与劣势</a:t>
            </a:r>
            <a:endParaRPr lang="en-US" altLang="zh-CN" dirty="0" smtClean="0">
              <a:solidFill>
                <a:srgbClr val="FF0000"/>
              </a:solidFill>
            </a:endParaRPr>
          </a:p>
          <a:p>
            <a:r>
              <a:rPr lang="en-US" altLang="zh-CN" dirty="0" smtClean="0">
                <a:solidFill>
                  <a:srgbClr val="FF0000"/>
                </a:solidFill>
              </a:rPr>
              <a:t>-</a:t>
            </a:r>
            <a:r>
              <a:rPr lang="zh-CN" altLang="en-US" dirty="0" smtClean="0">
                <a:solidFill>
                  <a:srgbClr val="FF0000"/>
                </a:solidFill>
              </a:rPr>
              <a:t>核心市场价值</a:t>
            </a:r>
            <a:endParaRPr lang="en-US" altLang="zh-CN" dirty="0" smtClean="0">
              <a:solidFill>
                <a:srgbClr val="FF0000"/>
              </a:solidFill>
            </a:endParaRPr>
          </a:p>
          <a:p>
            <a:r>
              <a:rPr lang="zh-CN" altLang="en-US" dirty="0" smtClean="0"/>
              <a:t>前面提升工程总承包过来水平势在必行</a:t>
            </a:r>
            <a:endParaRPr lang="en-US" altLang="zh-CN" dirty="0" smtClean="0"/>
          </a:p>
          <a:p>
            <a:endParaRPr lang="en-US" altLang="zh-CN" dirty="0" smtClean="0"/>
          </a:p>
          <a:p>
            <a:r>
              <a:rPr lang="zh-CN" altLang="en-US" dirty="0" smtClean="0"/>
              <a:t>（本课程</a:t>
            </a:r>
            <a:r>
              <a:rPr lang="zh-CN" altLang="en-US" dirty="0" smtClean="0">
                <a:solidFill>
                  <a:srgbClr val="FF0000"/>
                </a:solidFill>
              </a:rPr>
              <a:t>案例为主，实践引导</a:t>
            </a:r>
            <a:r>
              <a:rPr lang="zh-CN" altLang="en-US" dirty="0" smtClean="0"/>
              <a:t>教学）</a:t>
            </a:r>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6797675"/>
          </a:xfrm>
          <a:prstGeom prst="rect">
            <a:avLst/>
          </a:prstGeom>
          <a:solidFill>
            <a:srgbClr val="0000FF"/>
          </a:solidFill>
          <a:ln w="9525">
            <a:noFill/>
            <a:miter lim="800000"/>
            <a:headEnd/>
            <a:tailEnd/>
          </a:ln>
        </p:spPr>
        <p:txBody>
          <a:bodyPr>
            <a:spAutoFit/>
          </a:bodyPr>
          <a:lstStyle/>
          <a:p>
            <a:endParaRPr lang="en-US" altLang="zh-CN" sz="2000">
              <a:solidFill>
                <a:schemeClr val="bg1"/>
              </a:solidFill>
            </a:endParaRPr>
          </a:p>
          <a:p>
            <a:r>
              <a:rPr lang="en-US" altLang="zh-CN" sz="2400">
                <a:solidFill>
                  <a:schemeClr val="bg1"/>
                </a:solidFill>
              </a:rPr>
              <a:t>           </a:t>
            </a:r>
            <a:r>
              <a:rPr lang="en-US" altLang="zh-CN" sz="2800"/>
              <a:t>               </a:t>
            </a:r>
            <a:r>
              <a:rPr lang="zh-CN" altLang="en-US" sz="2800"/>
              <a:t>项目管理过程组及子过程分布</a:t>
            </a:r>
            <a:endParaRPr lang="zh-CN" altLang="en-US" sz="2400">
              <a:solidFill>
                <a:srgbClr val="FF3399"/>
              </a:solidFill>
            </a:endParaRPr>
          </a:p>
          <a:p>
            <a:endParaRPr lang="zh-CN" altLang="en-US" sz="1200">
              <a:solidFill>
                <a:schemeClr val="bg1"/>
              </a:solidFill>
            </a:endParaRPr>
          </a:p>
          <a:p>
            <a:r>
              <a:rPr lang="zh-CN" altLang="en-US" sz="2000">
                <a:solidFill>
                  <a:schemeClr val="bg1"/>
                </a:solidFill>
              </a:rPr>
              <a:t>                          </a:t>
            </a:r>
            <a:r>
              <a:rPr lang="en-US" altLang="zh-CN" sz="2000">
                <a:solidFill>
                  <a:schemeClr val="bg1"/>
                </a:solidFill>
              </a:rPr>
              <a:t>PMI </a:t>
            </a:r>
            <a:r>
              <a:rPr lang="zh-CN" altLang="en-US" sz="2000">
                <a:solidFill>
                  <a:schemeClr val="bg1"/>
                </a:solidFill>
              </a:rPr>
              <a:t>研究结果，项目管理九个方面的 </a:t>
            </a:r>
            <a:r>
              <a:rPr lang="en-US" altLang="zh-CN" sz="2000">
                <a:solidFill>
                  <a:schemeClr val="bg1"/>
                </a:solidFill>
              </a:rPr>
              <a:t>39 </a:t>
            </a:r>
            <a:r>
              <a:rPr lang="zh-CN" altLang="en-US" sz="2000">
                <a:solidFill>
                  <a:schemeClr val="bg1"/>
                </a:solidFill>
              </a:rPr>
              <a:t>个子过程，</a:t>
            </a:r>
          </a:p>
          <a:p>
            <a:r>
              <a:rPr lang="zh-CN" altLang="en-US" sz="2000">
                <a:solidFill>
                  <a:schemeClr val="bg1"/>
                </a:solidFill>
              </a:rPr>
              <a:t>                         分布在 </a:t>
            </a:r>
            <a:r>
              <a:rPr lang="en-US" altLang="zh-CN" sz="2000">
                <a:solidFill>
                  <a:schemeClr val="bg1"/>
                </a:solidFill>
              </a:rPr>
              <a:t>5</a:t>
            </a:r>
            <a:r>
              <a:rPr lang="zh-CN" altLang="en-US" sz="2000">
                <a:solidFill>
                  <a:schemeClr val="bg1"/>
                </a:solidFill>
              </a:rPr>
              <a:t>个过程组中。如下图：</a:t>
            </a:r>
          </a:p>
          <a:p>
            <a:r>
              <a:rPr lang="zh-CN" altLang="en-US" sz="2000">
                <a:solidFill>
                  <a:schemeClr val="bg1"/>
                </a:solidFill>
              </a:rPr>
              <a:t>    </a:t>
            </a:r>
          </a:p>
          <a:p>
            <a:endParaRPr lang="zh-CN" altLang="en-US" sz="800">
              <a:solidFill>
                <a:schemeClr val="bg1"/>
              </a:solidFill>
            </a:endParaRPr>
          </a:p>
          <a:p>
            <a:endParaRPr lang="zh-CN" altLang="en-US" sz="1400">
              <a:solidFill>
                <a:schemeClr val="bg1"/>
              </a:solidFill>
            </a:endParaRPr>
          </a:p>
          <a:p>
            <a:endParaRPr lang="zh-CN" altLang="en-US" sz="2000">
              <a:solidFill>
                <a:schemeClr val="bg1"/>
              </a:solidFill>
            </a:endParaRPr>
          </a:p>
          <a:p>
            <a:endParaRPr lang="zh-CN" altLang="en-US" sz="2000">
              <a:solidFill>
                <a:schemeClr val="bg1"/>
              </a:solidFill>
            </a:endParaRPr>
          </a:p>
          <a:p>
            <a:endParaRPr lang="zh-CN" altLang="en-US" sz="2000">
              <a:solidFill>
                <a:schemeClr val="bg1"/>
              </a:solidFill>
            </a:endParaRPr>
          </a:p>
          <a:p>
            <a:endParaRPr lang="zh-CN" altLang="en-US" sz="2000">
              <a:solidFill>
                <a:schemeClr val="bg1"/>
              </a:solidFill>
            </a:endParaRPr>
          </a:p>
          <a:p>
            <a:endParaRPr lang="zh-CN" altLang="en-US" sz="2000">
              <a:solidFill>
                <a:schemeClr val="bg1"/>
              </a:solidFill>
            </a:endParaRPr>
          </a:p>
          <a:p>
            <a:endParaRPr lang="zh-CN" altLang="en-US" sz="2000">
              <a:solidFill>
                <a:schemeClr val="bg1"/>
              </a:solidFill>
            </a:endParaRPr>
          </a:p>
          <a:p>
            <a:endParaRPr lang="zh-CN" altLang="en-US" sz="2000">
              <a:solidFill>
                <a:schemeClr val="bg1"/>
              </a:solidFill>
            </a:endParaRPr>
          </a:p>
          <a:p>
            <a:endParaRPr lang="zh-CN" altLang="en-US" sz="2000">
              <a:solidFill>
                <a:schemeClr val="bg1"/>
              </a:solidFill>
            </a:endParaRPr>
          </a:p>
          <a:p>
            <a:endParaRPr lang="zh-CN" altLang="en-US" sz="2000">
              <a:solidFill>
                <a:schemeClr val="bg1"/>
              </a:solidFill>
            </a:endParaRPr>
          </a:p>
          <a:p>
            <a:endParaRPr lang="zh-CN" altLang="en-US" sz="2000">
              <a:solidFill>
                <a:schemeClr val="bg1"/>
              </a:solidFill>
            </a:endParaRPr>
          </a:p>
          <a:p>
            <a:endParaRPr lang="zh-CN" altLang="en-US" sz="2000">
              <a:solidFill>
                <a:schemeClr val="bg1"/>
              </a:solidFill>
            </a:endParaRPr>
          </a:p>
          <a:p>
            <a:endParaRPr lang="zh-CN" altLang="en-US" sz="2000">
              <a:solidFill>
                <a:schemeClr val="bg1"/>
              </a:solidFill>
            </a:endParaRPr>
          </a:p>
          <a:p>
            <a:endParaRPr lang="zh-CN" altLang="en-US" sz="2000">
              <a:solidFill>
                <a:schemeClr val="bg1"/>
              </a:solidFill>
            </a:endParaRPr>
          </a:p>
          <a:p>
            <a:endParaRPr lang="zh-CN" altLang="en-US" sz="2000">
              <a:solidFill>
                <a:schemeClr val="bg1"/>
              </a:solidFill>
            </a:endParaRPr>
          </a:p>
          <a:p>
            <a:r>
              <a:rPr lang="zh-CN" altLang="en-US" sz="1800">
                <a:solidFill>
                  <a:schemeClr val="accent1"/>
                </a:solidFill>
              </a:rPr>
              <a:t>                         </a:t>
            </a:r>
            <a:endParaRPr lang="zh-CN" altLang="en-US" sz="1800">
              <a:solidFill>
                <a:srgbClr val="66FFFF"/>
              </a:solidFill>
            </a:endParaRPr>
          </a:p>
        </p:txBody>
      </p:sp>
      <p:sp>
        <p:nvSpPr>
          <p:cNvPr id="24579" name="Line 5"/>
          <p:cNvSpPr>
            <a:spLocks noChangeShapeType="1"/>
          </p:cNvSpPr>
          <p:nvPr/>
        </p:nvSpPr>
        <p:spPr bwMode="auto">
          <a:xfrm>
            <a:off x="762000" y="6324600"/>
            <a:ext cx="7010400" cy="0"/>
          </a:xfrm>
          <a:prstGeom prst="line">
            <a:avLst/>
          </a:prstGeom>
          <a:noFill/>
          <a:ln w="28575">
            <a:solidFill>
              <a:schemeClr val="bg1"/>
            </a:solidFill>
            <a:round/>
            <a:headEnd/>
            <a:tailEnd/>
          </a:ln>
        </p:spPr>
        <p:txBody>
          <a:bodyPr wrap="none" anchor="ctr"/>
          <a:lstStyle/>
          <a:p>
            <a:endParaRPr lang="zh-CN" altLang="en-US"/>
          </a:p>
        </p:txBody>
      </p:sp>
      <p:sp>
        <p:nvSpPr>
          <p:cNvPr id="24580" name="Freeform 6"/>
          <p:cNvSpPr>
            <a:spLocks/>
          </p:cNvSpPr>
          <p:nvPr/>
        </p:nvSpPr>
        <p:spPr bwMode="auto">
          <a:xfrm>
            <a:off x="762000" y="6019800"/>
            <a:ext cx="990600" cy="304800"/>
          </a:xfrm>
          <a:custGeom>
            <a:avLst/>
            <a:gdLst>
              <a:gd name="T0" fmla="*/ 0 w 624"/>
              <a:gd name="T1" fmla="*/ 2147483647 h 192"/>
              <a:gd name="T2" fmla="*/ 2147483647 w 624"/>
              <a:gd name="T3" fmla="*/ 2147483647 h 192"/>
              <a:gd name="T4" fmla="*/ 2147483647 w 624"/>
              <a:gd name="T5" fmla="*/ 2147483647 h 192"/>
              <a:gd name="T6" fmla="*/ 2147483647 w 624"/>
              <a:gd name="T7" fmla="*/ 0 h 192"/>
              <a:gd name="T8" fmla="*/ 2147483647 w 624"/>
              <a:gd name="T9" fmla="*/ 2147483647 h 192"/>
              <a:gd name="T10" fmla="*/ 2147483647 w 624"/>
              <a:gd name="T11" fmla="*/ 2147483647 h 192"/>
              <a:gd name="T12" fmla="*/ 2147483647 w 624"/>
              <a:gd name="T13" fmla="*/ 2147483647 h 192"/>
              <a:gd name="T14" fmla="*/ 2147483647 w 624"/>
              <a:gd name="T15" fmla="*/ 2147483647 h 192"/>
              <a:gd name="T16" fmla="*/ 0 60000 65536"/>
              <a:gd name="T17" fmla="*/ 0 60000 65536"/>
              <a:gd name="T18" fmla="*/ 0 60000 65536"/>
              <a:gd name="T19" fmla="*/ 0 60000 65536"/>
              <a:gd name="T20" fmla="*/ 0 60000 65536"/>
              <a:gd name="T21" fmla="*/ 0 60000 65536"/>
              <a:gd name="T22" fmla="*/ 0 60000 65536"/>
              <a:gd name="T23" fmla="*/ 0 60000 65536"/>
              <a:gd name="T24" fmla="*/ 0 w 624"/>
              <a:gd name="T25" fmla="*/ 0 h 192"/>
              <a:gd name="T26" fmla="*/ 624 w 624"/>
              <a:gd name="T27" fmla="*/ 192 h 19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24" h="192">
                <a:moveTo>
                  <a:pt x="0" y="192"/>
                </a:moveTo>
                <a:cubicBezTo>
                  <a:pt x="32" y="156"/>
                  <a:pt x="64" y="120"/>
                  <a:pt x="96" y="96"/>
                </a:cubicBezTo>
                <a:cubicBezTo>
                  <a:pt x="128" y="72"/>
                  <a:pt x="160" y="64"/>
                  <a:pt x="192" y="48"/>
                </a:cubicBezTo>
                <a:cubicBezTo>
                  <a:pt x="224" y="32"/>
                  <a:pt x="248" y="0"/>
                  <a:pt x="288" y="0"/>
                </a:cubicBezTo>
                <a:cubicBezTo>
                  <a:pt x="328" y="0"/>
                  <a:pt x="400" y="32"/>
                  <a:pt x="432" y="48"/>
                </a:cubicBezTo>
                <a:cubicBezTo>
                  <a:pt x="464" y="64"/>
                  <a:pt x="464" y="80"/>
                  <a:pt x="480" y="96"/>
                </a:cubicBezTo>
                <a:cubicBezTo>
                  <a:pt x="496" y="112"/>
                  <a:pt x="504" y="128"/>
                  <a:pt x="528" y="144"/>
                </a:cubicBezTo>
                <a:cubicBezTo>
                  <a:pt x="552" y="160"/>
                  <a:pt x="608" y="184"/>
                  <a:pt x="624" y="192"/>
                </a:cubicBezTo>
              </a:path>
            </a:pathLst>
          </a:custGeom>
          <a:noFill/>
          <a:ln w="28575">
            <a:solidFill>
              <a:schemeClr val="bg1"/>
            </a:solidFill>
            <a:round/>
            <a:headEnd/>
            <a:tailEnd/>
          </a:ln>
        </p:spPr>
        <p:txBody>
          <a:bodyPr wrap="none" anchor="ctr"/>
          <a:lstStyle/>
          <a:p>
            <a:endParaRPr lang="zh-CN" altLang="en-US"/>
          </a:p>
        </p:txBody>
      </p:sp>
      <p:sp>
        <p:nvSpPr>
          <p:cNvPr id="24581" name="Freeform 7"/>
          <p:cNvSpPr>
            <a:spLocks/>
          </p:cNvSpPr>
          <p:nvPr/>
        </p:nvSpPr>
        <p:spPr bwMode="auto">
          <a:xfrm>
            <a:off x="914400" y="5702300"/>
            <a:ext cx="4343400" cy="622300"/>
          </a:xfrm>
          <a:custGeom>
            <a:avLst/>
            <a:gdLst>
              <a:gd name="T0" fmla="*/ 0 w 2736"/>
              <a:gd name="T1" fmla="*/ 2147483647 h 392"/>
              <a:gd name="T2" fmla="*/ 2147483647 w 2736"/>
              <a:gd name="T3" fmla="*/ 2147483647 h 392"/>
              <a:gd name="T4" fmla="*/ 2147483647 w 2736"/>
              <a:gd name="T5" fmla="*/ 2147483647 h 392"/>
              <a:gd name="T6" fmla="*/ 2147483647 w 2736"/>
              <a:gd name="T7" fmla="*/ 2147483647 h 392"/>
              <a:gd name="T8" fmla="*/ 2147483647 w 2736"/>
              <a:gd name="T9" fmla="*/ 2147483647 h 392"/>
              <a:gd name="T10" fmla="*/ 2147483647 w 2736"/>
              <a:gd name="T11" fmla="*/ 2147483647 h 392"/>
              <a:gd name="T12" fmla="*/ 2147483647 w 2736"/>
              <a:gd name="T13" fmla="*/ 2147483647 h 392"/>
              <a:gd name="T14" fmla="*/ 2147483647 w 2736"/>
              <a:gd name="T15" fmla="*/ 2147483647 h 392"/>
              <a:gd name="T16" fmla="*/ 2147483647 w 2736"/>
              <a:gd name="T17" fmla="*/ 2147483647 h 392"/>
              <a:gd name="T18" fmla="*/ 2147483647 w 2736"/>
              <a:gd name="T19" fmla="*/ 2147483647 h 392"/>
              <a:gd name="T20" fmla="*/ 2147483647 w 2736"/>
              <a:gd name="T21" fmla="*/ 2147483647 h 392"/>
              <a:gd name="T22" fmla="*/ 2147483647 w 2736"/>
              <a:gd name="T23" fmla="*/ 2147483647 h 392"/>
              <a:gd name="T24" fmla="*/ 2147483647 w 2736"/>
              <a:gd name="T25" fmla="*/ 2147483647 h 392"/>
              <a:gd name="T26" fmla="*/ 2147483647 w 2736"/>
              <a:gd name="T27" fmla="*/ 2147483647 h 392"/>
              <a:gd name="T28" fmla="*/ 2147483647 w 2736"/>
              <a:gd name="T29" fmla="*/ 2147483647 h 39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36"/>
              <a:gd name="T46" fmla="*/ 0 h 392"/>
              <a:gd name="T47" fmla="*/ 2736 w 2736"/>
              <a:gd name="T48" fmla="*/ 392 h 39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36" h="392">
                <a:moveTo>
                  <a:pt x="0" y="392"/>
                </a:moveTo>
                <a:cubicBezTo>
                  <a:pt x="32" y="376"/>
                  <a:pt x="64" y="360"/>
                  <a:pt x="96" y="344"/>
                </a:cubicBezTo>
                <a:cubicBezTo>
                  <a:pt x="128" y="328"/>
                  <a:pt x="144" y="328"/>
                  <a:pt x="192" y="296"/>
                </a:cubicBezTo>
                <a:cubicBezTo>
                  <a:pt x="240" y="264"/>
                  <a:pt x="336" y="192"/>
                  <a:pt x="384" y="152"/>
                </a:cubicBezTo>
                <a:cubicBezTo>
                  <a:pt x="432" y="112"/>
                  <a:pt x="440" y="80"/>
                  <a:pt x="480" y="56"/>
                </a:cubicBezTo>
                <a:cubicBezTo>
                  <a:pt x="520" y="32"/>
                  <a:pt x="584" y="16"/>
                  <a:pt x="624" y="8"/>
                </a:cubicBezTo>
                <a:cubicBezTo>
                  <a:pt x="664" y="0"/>
                  <a:pt x="680" y="0"/>
                  <a:pt x="720" y="8"/>
                </a:cubicBezTo>
                <a:cubicBezTo>
                  <a:pt x="760" y="16"/>
                  <a:pt x="816" y="40"/>
                  <a:pt x="864" y="56"/>
                </a:cubicBezTo>
                <a:cubicBezTo>
                  <a:pt x="912" y="72"/>
                  <a:pt x="952" y="88"/>
                  <a:pt x="1008" y="104"/>
                </a:cubicBezTo>
                <a:cubicBezTo>
                  <a:pt x="1064" y="120"/>
                  <a:pt x="1120" y="128"/>
                  <a:pt x="1200" y="152"/>
                </a:cubicBezTo>
                <a:cubicBezTo>
                  <a:pt x="1280" y="176"/>
                  <a:pt x="1392" y="224"/>
                  <a:pt x="1488" y="248"/>
                </a:cubicBezTo>
                <a:cubicBezTo>
                  <a:pt x="1584" y="272"/>
                  <a:pt x="1664" y="280"/>
                  <a:pt x="1776" y="296"/>
                </a:cubicBezTo>
                <a:cubicBezTo>
                  <a:pt x="1888" y="312"/>
                  <a:pt x="2048" y="336"/>
                  <a:pt x="2160" y="344"/>
                </a:cubicBezTo>
                <a:cubicBezTo>
                  <a:pt x="2272" y="352"/>
                  <a:pt x="2352" y="336"/>
                  <a:pt x="2448" y="344"/>
                </a:cubicBezTo>
                <a:cubicBezTo>
                  <a:pt x="2544" y="352"/>
                  <a:pt x="2688" y="384"/>
                  <a:pt x="2736" y="392"/>
                </a:cubicBezTo>
              </a:path>
            </a:pathLst>
          </a:custGeom>
          <a:noFill/>
          <a:ln w="28575">
            <a:solidFill>
              <a:schemeClr val="bg1"/>
            </a:solidFill>
            <a:round/>
            <a:headEnd/>
            <a:tailEnd/>
          </a:ln>
        </p:spPr>
        <p:txBody>
          <a:bodyPr wrap="none" anchor="ctr"/>
          <a:lstStyle/>
          <a:p>
            <a:endParaRPr lang="zh-CN" altLang="en-US"/>
          </a:p>
        </p:txBody>
      </p:sp>
      <p:sp>
        <p:nvSpPr>
          <p:cNvPr id="24582" name="Freeform 8"/>
          <p:cNvSpPr>
            <a:spLocks/>
          </p:cNvSpPr>
          <p:nvPr/>
        </p:nvSpPr>
        <p:spPr bwMode="auto">
          <a:xfrm>
            <a:off x="1219200" y="4572000"/>
            <a:ext cx="6477000" cy="1752600"/>
          </a:xfrm>
          <a:custGeom>
            <a:avLst/>
            <a:gdLst>
              <a:gd name="T0" fmla="*/ 0 w 4080"/>
              <a:gd name="T1" fmla="*/ 2147483647 h 1104"/>
              <a:gd name="T2" fmla="*/ 2147483647 w 4080"/>
              <a:gd name="T3" fmla="*/ 2147483647 h 1104"/>
              <a:gd name="T4" fmla="*/ 2147483647 w 4080"/>
              <a:gd name="T5" fmla="*/ 2147483647 h 1104"/>
              <a:gd name="T6" fmla="*/ 2147483647 w 4080"/>
              <a:gd name="T7" fmla="*/ 2147483647 h 1104"/>
              <a:gd name="T8" fmla="*/ 2147483647 w 4080"/>
              <a:gd name="T9" fmla="*/ 2147483647 h 1104"/>
              <a:gd name="T10" fmla="*/ 2147483647 w 4080"/>
              <a:gd name="T11" fmla="*/ 2147483647 h 1104"/>
              <a:gd name="T12" fmla="*/ 2147483647 w 4080"/>
              <a:gd name="T13" fmla="*/ 2147483647 h 1104"/>
              <a:gd name="T14" fmla="*/ 2147483647 w 4080"/>
              <a:gd name="T15" fmla="*/ 2147483647 h 1104"/>
              <a:gd name="T16" fmla="*/ 2147483647 w 4080"/>
              <a:gd name="T17" fmla="*/ 0 h 1104"/>
              <a:gd name="T18" fmla="*/ 2147483647 w 4080"/>
              <a:gd name="T19" fmla="*/ 2147483647 h 1104"/>
              <a:gd name="T20" fmla="*/ 2147483647 w 4080"/>
              <a:gd name="T21" fmla="*/ 2147483647 h 1104"/>
              <a:gd name="T22" fmla="*/ 2147483647 w 4080"/>
              <a:gd name="T23" fmla="*/ 2147483647 h 1104"/>
              <a:gd name="T24" fmla="*/ 2147483647 w 4080"/>
              <a:gd name="T25" fmla="*/ 2147483647 h 1104"/>
              <a:gd name="T26" fmla="*/ 2147483647 w 4080"/>
              <a:gd name="T27" fmla="*/ 2147483647 h 1104"/>
              <a:gd name="T28" fmla="*/ 2147483647 w 4080"/>
              <a:gd name="T29" fmla="*/ 2147483647 h 1104"/>
              <a:gd name="T30" fmla="*/ 2147483647 w 4080"/>
              <a:gd name="T31" fmla="*/ 2147483647 h 110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80"/>
              <a:gd name="T49" fmla="*/ 0 h 1104"/>
              <a:gd name="T50" fmla="*/ 4080 w 4080"/>
              <a:gd name="T51" fmla="*/ 1104 h 110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80" h="1104">
                <a:moveTo>
                  <a:pt x="0" y="1104"/>
                </a:moveTo>
                <a:cubicBezTo>
                  <a:pt x="124" y="1068"/>
                  <a:pt x="248" y="1032"/>
                  <a:pt x="336" y="1008"/>
                </a:cubicBezTo>
                <a:cubicBezTo>
                  <a:pt x="424" y="984"/>
                  <a:pt x="464" y="976"/>
                  <a:pt x="528" y="960"/>
                </a:cubicBezTo>
                <a:cubicBezTo>
                  <a:pt x="592" y="944"/>
                  <a:pt x="632" y="944"/>
                  <a:pt x="720" y="912"/>
                </a:cubicBezTo>
                <a:cubicBezTo>
                  <a:pt x="808" y="880"/>
                  <a:pt x="968" y="824"/>
                  <a:pt x="1056" y="768"/>
                </a:cubicBezTo>
                <a:cubicBezTo>
                  <a:pt x="1144" y="712"/>
                  <a:pt x="1184" y="656"/>
                  <a:pt x="1248" y="576"/>
                </a:cubicBezTo>
                <a:cubicBezTo>
                  <a:pt x="1312" y="496"/>
                  <a:pt x="1344" y="376"/>
                  <a:pt x="1440" y="288"/>
                </a:cubicBezTo>
                <a:cubicBezTo>
                  <a:pt x="1536" y="200"/>
                  <a:pt x="1696" y="96"/>
                  <a:pt x="1824" y="48"/>
                </a:cubicBezTo>
                <a:cubicBezTo>
                  <a:pt x="1952" y="0"/>
                  <a:pt x="2056" y="0"/>
                  <a:pt x="2208" y="0"/>
                </a:cubicBezTo>
                <a:cubicBezTo>
                  <a:pt x="2360" y="0"/>
                  <a:pt x="2600" y="24"/>
                  <a:pt x="2736" y="48"/>
                </a:cubicBezTo>
                <a:cubicBezTo>
                  <a:pt x="2872" y="72"/>
                  <a:pt x="2936" y="96"/>
                  <a:pt x="3024" y="144"/>
                </a:cubicBezTo>
                <a:cubicBezTo>
                  <a:pt x="3112" y="192"/>
                  <a:pt x="3184" y="256"/>
                  <a:pt x="3264" y="336"/>
                </a:cubicBezTo>
                <a:cubicBezTo>
                  <a:pt x="3344" y="416"/>
                  <a:pt x="3440" y="544"/>
                  <a:pt x="3504" y="624"/>
                </a:cubicBezTo>
                <a:cubicBezTo>
                  <a:pt x="3568" y="704"/>
                  <a:pt x="3592" y="760"/>
                  <a:pt x="3648" y="816"/>
                </a:cubicBezTo>
                <a:cubicBezTo>
                  <a:pt x="3704" y="872"/>
                  <a:pt x="3768" y="912"/>
                  <a:pt x="3840" y="960"/>
                </a:cubicBezTo>
                <a:cubicBezTo>
                  <a:pt x="3912" y="1008"/>
                  <a:pt x="4040" y="1080"/>
                  <a:pt x="4080" y="1104"/>
                </a:cubicBezTo>
              </a:path>
            </a:pathLst>
          </a:custGeom>
          <a:noFill/>
          <a:ln w="28575">
            <a:solidFill>
              <a:schemeClr val="bg1"/>
            </a:solidFill>
            <a:round/>
            <a:headEnd/>
            <a:tailEnd/>
          </a:ln>
        </p:spPr>
        <p:txBody>
          <a:bodyPr wrap="none" anchor="ctr"/>
          <a:lstStyle/>
          <a:p>
            <a:endParaRPr lang="zh-CN" altLang="en-US"/>
          </a:p>
        </p:txBody>
      </p:sp>
      <p:sp>
        <p:nvSpPr>
          <p:cNvPr id="24583" name="Freeform 9"/>
          <p:cNvSpPr>
            <a:spLocks/>
          </p:cNvSpPr>
          <p:nvPr/>
        </p:nvSpPr>
        <p:spPr bwMode="auto">
          <a:xfrm>
            <a:off x="1447800" y="5867400"/>
            <a:ext cx="5562600" cy="457200"/>
          </a:xfrm>
          <a:custGeom>
            <a:avLst/>
            <a:gdLst>
              <a:gd name="T0" fmla="*/ 0 w 3504"/>
              <a:gd name="T1" fmla="*/ 2147483647 h 288"/>
              <a:gd name="T2" fmla="*/ 2147483647 w 3504"/>
              <a:gd name="T3" fmla="*/ 2147483647 h 288"/>
              <a:gd name="T4" fmla="*/ 2147483647 w 3504"/>
              <a:gd name="T5" fmla="*/ 2147483647 h 288"/>
              <a:gd name="T6" fmla="*/ 2147483647 w 3504"/>
              <a:gd name="T7" fmla="*/ 2147483647 h 288"/>
              <a:gd name="T8" fmla="*/ 2147483647 w 3504"/>
              <a:gd name="T9" fmla="*/ 2147483647 h 288"/>
              <a:gd name="T10" fmla="*/ 2147483647 w 3504"/>
              <a:gd name="T11" fmla="*/ 0 h 288"/>
              <a:gd name="T12" fmla="*/ 2147483647 w 3504"/>
              <a:gd name="T13" fmla="*/ 2147483647 h 288"/>
              <a:gd name="T14" fmla="*/ 2147483647 w 3504"/>
              <a:gd name="T15" fmla="*/ 2147483647 h 288"/>
              <a:gd name="T16" fmla="*/ 2147483647 w 3504"/>
              <a:gd name="T17" fmla="*/ 2147483647 h 288"/>
              <a:gd name="T18" fmla="*/ 2147483647 w 3504"/>
              <a:gd name="T19" fmla="*/ 2147483647 h 288"/>
              <a:gd name="T20" fmla="*/ 2147483647 w 3504"/>
              <a:gd name="T21" fmla="*/ 2147483647 h 288"/>
              <a:gd name="T22" fmla="*/ 2147483647 w 3504"/>
              <a:gd name="T23" fmla="*/ 2147483647 h 28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504"/>
              <a:gd name="T37" fmla="*/ 0 h 288"/>
              <a:gd name="T38" fmla="*/ 3504 w 3504"/>
              <a:gd name="T39" fmla="*/ 288 h 28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504" h="288">
                <a:moveTo>
                  <a:pt x="0" y="288"/>
                </a:moveTo>
                <a:cubicBezTo>
                  <a:pt x="176" y="252"/>
                  <a:pt x="352" y="216"/>
                  <a:pt x="480" y="192"/>
                </a:cubicBezTo>
                <a:cubicBezTo>
                  <a:pt x="608" y="168"/>
                  <a:pt x="664" y="160"/>
                  <a:pt x="768" y="144"/>
                </a:cubicBezTo>
                <a:cubicBezTo>
                  <a:pt x="872" y="128"/>
                  <a:pt x="984" y="112"/>
                  <a:pt x="1104" y="96"/>
                </a:cubicBezTo>
                <a:cubicBezTo>
                  <a:pt x="1224" y="80"/>
                  <a:pt x="1368" y="64"/>
                  <a:pt x="1488" y="48"/>
                </a:cubicBezTo>
                <a:cubicBezTo>
                  <a:pt x="1608" y="32"/>
                  <a:pt x="1712" y="0"/>
                  <a:pt x="1824" y="0"/>
                </a:cubicBezTo>
                <a:cubicBezTo>
                  <a:pt x="1936" y="0"/>
                  <a:pt x="2048" y="32"/>
                  <a:pt x="2160" y="48"/>
                </a:cubicBezTo>
                <a:cubicBezTo>
                  <a:pt x="2272" y="64"/>
                  <a:pt x="2392" y="80"/>
                  <a:pt x="2496" y="96"/>
                </a:cubicBezTo>
                <a:cubicBezTo>
                  <a:pt x="2600" y="112"/>
                  <a:pt x="2680" y="128"/>
                  <a:pt x="2784" y="144"/>
                </a:cubicBezTo>
                <a:cubicBezTo>
                  <a:pt x="2888" y="160"/>
                  <a:pt x="3032" y="176"/>
                  <a:pt x="3120" y="192"/>
                </a:cubicBezTo>
                <a:cubicBezTo>
                  <a:pt x="3208" y="208"/>
                  <a:pt x="3248" y="224"/>
                  <a:pt x="3312" y="240"/>
                </a:cubicBezTo>
                <a:cubicBezTo>
                  <a:pt x="3376" y="256"/>
                  <a:pt x="3472" y="280"/>
                  <a:pt x="3504" y="288"/>
                </a:cubicBezTo>
              </a:path>
            </a:pathLst>
          </a:custGeom>
          <a:noFill/>
          <a:ln w="28575">
            <a:solidFill>
              <a:schemeClr val="bg1"/>
            </a:solidFill>
            <a:round/>
            <a:headEnd/>
            <a:tailEnd/>
          </a:ln>
        </p:spPr>
        <p:txBody>
          <a:bodyPr wrap="none" anchor="ctr"/>
          <a:lstStyle/>
          <a:p>
            <a:endParaRPr lang="zh-CN" altLang="en-US"/>
          </a:p>
        </p:txBody>
      </p:sp>
      <p:sp>
        <p:nvSpPr>
          <p:cNvPr id="24584" name="Freeform 11"/>
          <p:cNvSpPr>
            <a:spLocks/>
          </p:cNvSpPr>
          <p:nvPr/>
        </p:nvSpPr>
        <p:spPr bwMode="auto">
          <a:xfrm>
            <a:off x="6477000" y="5854700"/>
            <a:ext cx="1219200" cy="469900"/>
          </a:xfrm>
          <a:custGeom>
            <a:avLst/>
            <a:gdLst>
              <a:gd name="T0" fmla="*/ 0 w 768"/>
              <a:gd name="T1" fmla="*/ 2147483647 h 296"/>
              <a:gd name="T2" fmla="*/ 2147483647 w 768"/>
              <a:gd name="T3" fmla="*/ 2147483647 h 296"/>
              <a:gd name="T4" fmla="*/ 2147483647 w 768"/>
              <a:gd name="T5" fmla="*/ 2147483647 h 296"/>
              <a:gd name="T6" fmla="*/ 2147483647 w 768"/>
              <a:gd name="T7" fmla="*/ 2147483647 h 296"/>
              <a:gd name="T8" fmla="*/ 2147483647 w 768"/>
              <a:gd name="T9" fmla="*/ 2147483647 h 296"/>
              <a:gd name="T10" fmla="*/ 2147483647 w 768"/>
              <a:gd name="T11" fmla="*/ 2147483647 h 296"/>
              <a:gd name="T12" fmla="*/ 2147483647 w 768"/>
              <a:gd name="T13" fmla="*/ 2147483647 h 296"/>
              <a:gd name="T14" fmla="*/ 0 60000 65536"/>
              <a:gd name="T15" fmla="*/ 0 60000 65536"/>
              <a:gd name="T16" fmla="*/ 0 60000 65536"/>
              <a:gd name="T17" fmla="*/ 0 60000 65536"/>
              <a:gd name="T18" fmla="*/ 0 60000 65536"/>
              <a:gd name="T19" fmla="*/ 0 60000 65536"/>
              <a:gd name="T20" fmla="*/ 0 60000 65536"/>
              <a:gd name="T21" fmla="*/ 0 w 768"/>
              <a:gd name="T22" fmla="*/ 0 h 296"/>
              <a:gd name="T23" fmla="*/ 768 w 768"/>
              <a:gd name="T24" fmla="*/ 296 h 2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8" h="296">
                <a:moveTo>
                  <a:pt x="0" y="296"/>
                </a:moveTo>
                <a:cubicBezTo>
                  <a:pt x="112" y="268"/>
                  <a:pt x="224" y="240"/>
                  <a:pt x="288" y="200"/>
                </a:cubicBezTo>
                <a:cubicBezTo>
                  <a:pt x="352" y="160"/>
                  <a:pt x="352" y="88"/>
                  <a:pt x="384" y="56"/>
                </a:cubicBezTo>
                <a:cubicBezTo>
                  <a:pt x="416" y="24"/>
                  <a:pt x="448" y="0"/>
                  <a:pt x="480" y="8"/>
                </a:cubicBezTo>
                <a:cubicBezTo>
                  <a:pt x="512" y="16"/>
                  <a:pt x="544" y="72"/>
                  <a:pt x="576" y="104"/>
                </a:cubicBezTo>
                <a:cubicBezTo>
                  <a:pt x="608" y="136"/>
                  <a:pt x="640" y="168"/>
                  <a:pt x="672" y="200"/>
                </a:cubicBezTo>
                <a:cubicBezTo>
                  <a:pt x="704" y="232"/>
                  <a:pt x="752" y="280"/>
                  <a:pt x="768" y="296"/>
                </a:cubicBezTo>
              </a:path>
            </a:pathLst>
          </a:custGeom>
          <a:noFill/>
          <a:ln w="28575">
            <a:solidFill>
              <a:schemeClr val="bg1"/>
            </a:solidFill>
            <a:round/>
            <a:headEnd/>
            <a:tailEnd/>
          </a:ln>
        </p:spPr>
        <p:txBody>
          <a:bodyPr wrap="none" anchor="ctr"/>
          <a:lstStyle/>
          <a:p>
            <a:endParaRPr lang="zh-CN" altLang="en-US"/>
          </a:p>
        </p:txBody>
      </p:sp>
      <p:sp>
        <p:nvSpPr>
          <p:cNvPr id="24585" name="Line 12"/>
          <p:cNvSpPr>
            <a:spLocks noChangeShapeType="1"/>
          </p:cNvSpPr>
          <p:nvPr/>
        </p:nvSpPr>
        <p:spPr bwMode="auto">
          <a:xfrm flipV="1">
            <a:off x="7696200" y="5943600"/>
            <a:ext cx="0" cy="381000"/>
          </a:xfrm>
          <a:prstGeom prst="line">
            <a:avLst/>
          </a:prstGeom>
          <a:noFill/>
          <a:ln w="9525">
            <a:solidFill>
              <a:schemeClr val="bg1"/>
            </a:solidFill>
            <a:round/>
            <a:headEnd/>
            <a:tailEnd/>
          </a:ln>
        </p:spPr>
        <p:txBody>
          <a:bodyPr wrap="none" anchor="ctr"/>
          <a:lstStyle/>
          <a:p>
            <a:endParaRPr lang="zh-CN" altLang="en-US"/>
          </a:p>
        </p:txBody>
      </p:sp>
      <p:sp>
        <p:nvSpPr>
          <p:cNvPr id="24586" name="Text Box 13"/>
          <p:cNvSpPr txBox="1">
            <a:spLocks noChangeArrowheads="1"/>
          </p:cNvSpPr>
          <p:nvPr/>
        </p:nvSpPr>
        <p:spPr bwMode="auto">
          <a:xfrm>
            <a:off x="593725" y="6248400"/>
            <a:ext cx="889000" cy="304800"/>
          </a:xfrm>
          <a:prstGeom prst="rect">
            <a:avLst/>
          </a:prstGeom>
          <a:noFill/>
          <a:ln w="9525">
            <a:noFill/>
            <a:miter lim="800000"/>
            <a:headEnd/>
            <a:tailEnd/>
          </a:ln>
        </p:spPr>
        <p:txBody>
          <a:bodyPr wrap="none">
            <a:spAutoFit/>
          </a:bodyPr>
          <a:lstStyle/>
          <a:p>
            <a:r>
              <a:rPr lang="zh-CN" altLang="en-US" sz="1400">
                <a:solidFill>
                  <a:schemeClr val="bg1"/>
                </a:solidFill>
              </a:rPr>
              <a:t>项目开始</a:t>
            </a:r>
            <a:endParaRPr lang="zh-CN" altLang="en-US" sz="1400">
              <a:solidFill>
                <a:schemeClr val="tx1"/>
              </a:solidFill>
            </a:endParaRPr>
          </a:p>
        </p:txBody>
      </p:sp>
      <p:sp>
        <p:nvSpPr>
          <p:cNvPr id="24587" name="Text Box 14"/>
          <p:cNvSpPr txBox="1">
            <a:spLocks noChangeArrowheads="1"/>
          </p:cNvSpPr>
          <p:nvPr/>
        </p:nvSpPr>
        <p:spPr bwMode="auto">
          <a:xfrm>
            <a:off x="7223125" y="6248400"/>
            <a:ext cx="889000" cy="304800"/>
          </a:xfrm>
          <a:prstGeom prst="rect">
            <a:avLst/>
          </a:prstGeom>
          <a:noFill/>
          <a:ln w="9525">
            <a:noFill/>
            <a:miter lim="800000"/>
            <a:headEnd/>
            <a:tailEnd/>
          </a:ln>
        </p:spPr>
        <p:txBody>
          <a:bodyPr wrap="none">
            <a:spAutoFit/>
          </a:bodyPr>
          <a:lstStyle/>
          <a:p>
            <a:r>
              <a:rPr lang="zh-CN" altLang="en-US" sz="1400">
                <a:solidFill>
                  <a:schemeClr val="bg1"/>
                </a:solidFill>
              </a:rPr>
              <a:t>项目结束</a:t>
            </a:r>
          </a:p>
        </p:txBody>
      </p:sp>
      <p:sp>
        <p:nvSpPr>
          <p:cNvPr id="24588" name="Text Box 15"/>
          <p:cNvSpPr txBox="1">
            <a:spLocks noChangeArrowheads="1"/>
          </p:cNvSpPr>
          <p:nvPr/>
        </p:nvSpPr>
        <p:spPr bwMode="auto">
          <a:xfrm>
            <a:off x="3413125" y="6275388"/>
            <a:ext cx="492125" cy="274637"/>
          </a:xfrm>
          <a:prstGeom prst="rect">
            <a:avLst/>
          </a:prstGeom>
          <a:noFill/>
          <a:ln w="9525">
            <a:noFill/>
            <a:miter lim="800000"/>
            <a:headEnd/>
            <a:tailEnd/>
          </a:ln>
        </p:spPr>
        <p:txBody>
          <a:bodyPr wrap="none">
            <a:spAutoFit/>
          </a:bodyPr>
          <a:lstStyle/>
          <a:p>
            <a:r>
              <a:rPr lang="zh-CN" altLang="en-US" sz="1200">
                <a:solidFill>
                  <a:schemeClr val="bg1"/>
                </a:solidFill>
              </a:rPr>
              <a:t>时间</a:t>
            </a:r>
            <a:endParaRPr lang="zh-CN" altLang="en-US" sz="1200">
              <a:solidFill>
                <a:schemeClr val="tx1"/>
              </a:solidFill>
            </a:endParaRPr>
          </a:p>
        </p:txBody>
      </p:sp>
      <p:sp>
        <p:nvSpPr>
          <p:cNvPr id="24589" name="Line 16"/>
          <p:cNvSpPr>
            <a:spLocks noChangeShapeType="1"/>
          </p:cNvSpPr>
          <p:nvPr/>
        </p:nvSpPr>
        <p:spPr bwMode="auto">
          <a:xfrm>
            <a:off x="3886200" y="6400800"/>
            <a:ext cx="381000" cy="0"/>
          </a:xfrm>
          <a:prstGeom prst="line">
            <a:avLst/>
          </a:prstGeom>
          <a:noFill/>
          <a:ln w="9525">
            <a:solidFill>
              <a:schemeClr val="bg1"/>
            </a:solidFill>
            <a:round/>
            <a:headEnd/>
            <a:tailEnd type="triangle" w="med" len="med"/>
          </a:ln>
        </p:spPr>
        <p:txBody>
          <a:bodyPr wrap="none" anchor="ctr"/>
          <a:lstStyle/>
          <a:p>
            <a:endParaRPr lang="zh-CN" altLang="en-US"/>
          </a:p>
        </p:txBody>
      </p:sp>
      <p:sp>
        <p:nvSpPr>
          <p:cNvPr id="24590" name="Text Box 18"/>
          <p:cNvSpPr txBox="1">
            <a:spLocks noChangeArrowheads="1"/>
          </p:cNvSpPr>
          <p:nvPr/>
        </p:nvSpPr>
        <p:spPr bwMode="auto">
          <a:xfrm>
            <a:off x="136525" y="5715000"/>
            <a:ext cx="1065213" cy="304800"/>
          </a:xfrm>
          <a:prstGeom prst="rect">
            <a:avLst/>
          </a:prstGeom>
          <a:noFill/>
          <a:ln w="9525">
            <a:noFill/>
            <a:miter lim="800000"/>
            <a:headEnd/>
            <a:tailEnd/>
          </a:ln>
        </p:spPr>
        <p:txBody>
          <a:bodyPr wrap="none">
            <a:spAutoFit/>
          </a:bodyPr>
          <a:lstStyle/>
          <a:p>
            <a:r>
              <a:rPr lang="zh-CN" altLang="en-US" sz="1400"/>
              <a:t>启动过程组</a:t>
            </a:r>
            <a:endParaRPr lang="zh-CN" altLang="en-US" sz="1200">
              <a:solidFill>
                <a:schemeClr val="tx1"/>
              </a:solidFill>
            </a:endParaRPr>
          </a:p>
        </p:txBody>
      </p:sp>
      <p:sp>
        <p:nvSpPr>
          <p:cNvPr id="24591" name="Text Box 19"/>
          <p:cNvSpPr txBox="1">
            <a:spLocks noChangeArrowheads="1"/>
          </p:cNvSpPr>
          <p:nvPr/>
        </p:nvSpPr>
        <p:spPr bwMode="auto">
          <a:xfrm>
            <a:off x="1355725" y="5410200"/>
            <a:ext cx="1065213" cy="304800"/>
          </a:xfrm>
          <a:prstGeom prst="rect">
            <a:avLst/>
          </a:prstGeom>
          <a:noFill/>
          <a:ln w="9525">
            <a:noFill/>
            <a:miter lim="800000"/>
            <a:headEnd/>
            <a:tailEnd/>
          </a:ln>
        </p:spPr>
        <p:txBody>
          <a:bodyPr wrap="none">
            <a:spAutoFit/>
          </a:bodyPr>
          <a:lstStyle/>
          <a:p>
            <a:r>
              <a:rPr lang="zh-CN" altLang="en-US" sz="1400"/>
              <a:t>策划过程组</a:t>
            </a:r>
            <a:endParaRPr lang="zh-CN" altLang="en-US" sz="1400">
              <a:solidFill>
                <a:schemeClr val="tx1"/>
              </a:solidFill>
            </a:endParaRPr>
          </a:p>
        </p:txBody>
      </p:sp>
      <p:sp>
        <p:nvSpPr>
          <p:cNvPr id="24592" name="Text Box 20"/>
          <p:cNvSpPr txBox="1">
            <a:spLocks noChangeArrowheads="1"/>
          </p:cNvSpPr>
          <p:nvPr/>
        </p:nvSpPr>
        <p:spPr bwMode="auto">
          <a:xfrm>
            <a:off x="4479925" y="4648200"/>
            <a:ext cx="1065213" cy="304800"/>
          </a:xfrm>
          <a:prstGeom prst="rect">
            <a:avLst/>
          </a:prstGeom>
          <a:noFill/>
          <a:ln w="9525">
            <a:noFill/>
            <a:miter lim="800000"/>
            <a:headEnd/>
            <a:tailEnd/>
          </a:ln>
        </p:spPr>
        <p:txBody>
          <a:bodyPr wrap="none">
            <a:spAutoFit/>
          </a:bodyPr>
          <a:lstStyle/>
          <a:p>
            <a:r>
              <a:rPr lang="zh-CN" altLang="en-US" sz="1400"/>
              <a:t>实施过程组</a:t>
            </a:r>
          </a:p>
        </p:txBody>
      </p:sp>
      <p:sp>
        <p:nvSpPr>
          <p:cNvPr id="24593" name="Text Box 21"/>
          <p:cNvSpPr txBox="1">
            <a:spLocks noChangeArrowheads="1"/>
          </p:cNvSpPr>
          <p:nvPr/>
        </p:nvSpPr>
        <p:spPr bwMode="auto">
          <a:xfrm>
            <a:off x="4937125" y="5638800"/>
            <a:ext cx="1065213" cy="304800"/>
          </a:xfrm>
          <a:prstGeom prst="rect">
            <a:avLst/>
          </a:prstGeom>
          <a:noFill/>
          <a:ln w="9525">
            <a:noFill/>
            <a:miter lim="800000"/>
            <a:headEnd/>
            <a:tailEnd/>
          </a:ln>
        </p:spPr>
        <p:txBody>
          <a:bodyPr wrap="none">
            <a:spAutoFit/>
          </a:bodyPr>
          <a:lstStyle/>
          <a:p>
            <a:r>
              <a:rPr lang="zh-CN" altLang="en-US" sz="1400"/>
              <a:t>控制过程组</a:t>
            </a:r>
          </a:p>
        </p:txBody>
      </p:sp>
      <p:sp>
        <p:nvSpPr>
          <p:cNvPr id="24594" name="Text Box 22"/>
          <p:cNvSpPr txBox="1">
            <a:spLocks noChangeArrowheads="1"/>
          </p:cNvSpPr>
          <p:nvPr/>
        </p:nvSpPr>
        <p:spPr bwMode="auto">
          <a:xfrm>
            <a:off x="7299325" y="5638800"/>
            <a:ext cx="1065213" cy="304800"/>
          </a:xfrm>
          <a:prstGeom prst="rect">
            <a:avLst/>
          </a:prstGeom>
          <a:noFill/>
          <a:ln w="9525">
            <a:noFill/>
            <a:miter lim="800000"/>
            <a:headEnd/>
            <a:tailEnd/>
          </a:ln>
        </p:spPr>
        <p:txBody>
          <a:bodyPr wrap="none">
            <a:spAutoFit/>
          </a:bodyPr>
          <a:lstStyle/>
          <a:p>
            <a:r>
              <a:rPr lang="zh-CN" altLang="en-US" sz="1400"/>
              <a:t>收尾过程组</a:t>
            </a:r>
            <a:endParaRPr lang="zh-CN" altLang="en-US" sz="1400">
              <a:solidFill>
                <a:schemeClr val="tx1"/>
              </a:solidFill>
            </a:endParaRPr>
          </a:p>
        </p:txBody>
      </p:sp>
      <p:sp>
        <p:nvSpPr>
          <p:cNvPr id="24595" name="Text Box 23"/>
          <p:cNvSpPr txBox="1">
            <a:spLocks noChangeArrowheads="1"/>
          </p:cNvSpPr>
          <p:nvPr/>
        </p:nvSpPr>
        <p:spPr bwMode="auto">
          <a:xfrm>
            <a:off x="228600" y="5267325"/>
            <a:ext cx="1184275" cy="274638"/>
          </a:xfrm>
          <a:prstGeom prst="rect">
            <a:avLst/>
          </a:prstGeom>
          <a:noFill/>
          <a:ln w="9525">
            <a:noFill/>
            <a:miter lim="800000"/>
            <a:headEnd/>
            <a:tailEnd/>
          </a:ln>
        </p:spPr>
        <p:txBody>
          <a:bodyPr wrap="none">
            <a:spAutoFit/>
          </a:bodyPr>
          <a:lstStyle/>
          <a:p>
            <a:r>
              <a:rPr lang="zh-CN" altLang="en-US" sz="1200">
                <a:solidFill>
                  <a:schemeClr val="bg1"/>
                </a:solidFill>
              </a:rPr>
              <a:t>（</a:t>
            </a:r>
            <a:r>
              <a:rPr lang="en-US" altLang="zh-CN" sz="1200">
                <a:solidFill>
                  <a:schemeClr val="bg1"/>
                </a:solidFill>
              </a:rPr>
              <a:t>1</a:t>
            </a:r>
            <a:r>
              <a:rPr lang="zh-CN" altLang="en-US" sz="1200">
                <a:solidFill>
                  <a:schemeClr val="bg1"/>
                </a:solidFill>
              </a:rPr>
              <a:t>）启动过程</a:t>
            </a:r>
            <a:endParaRPr lang="zh-CN" altLang="en-US" sz="1200">
              <a:solidFill>
                <a:schemeClr val="tx1"/>
              </a:solidFill>
            </a:endParaRPr>
          </a:p>
        </p:txBody>
      </p:sp>
      <p:sp>
        <p:nvSpPr>
          <p:cNvPr id="24596" name="Line 24"/>
          <p:cNvSpPr>
            <a:spLocks noChangeShapeType="1"/>
          </p:cNvSpPr>
          <p:nvPr/>
        </p:nvSpPr>
        <p:spPr bwMode="auto">
          <a:xfrm>
            <a:off x="914400" y="5486400"/>
            <a:ext cx="228600" cy="609600"/>
          </a:xfrm>
          <a:prstGeom prst="line">
            <a:avLst/>
          </a:prstGeom>
          <a:noFill/>
          <a:ln w="9525">
            <a:solidFill>
              <a:schemeClr val="bg1"/>
            </a:solidFill>
            <a:round/>
            <a:headEnd/>
            <a:tailEnd/>
          </a:ln>
        </p:spPr>
        <p:txBody>
          <a:bodyPr wrap="none" anchor="ctr"/>
          <a:lstStyle/>
          <a:p>
            <a:endParaRPr lang="zh-CN" altLang="en-US"/>
          </a:p>
        </p:txBody>
      </p:sp>
      <p:sp>
        <p:nvSpPr>
          <p:cNvPr id="24597" name="Line 26"/>
          <p:cNvSpPr>
            <a:spLocks noChangeShapeType="1"/>
          </p:cNvSpPr>
          <p:nvPr/>
        </p:nvSpPr>
        <p:spPr bwMode="auto">
          <a:xfrm>
            <a:off x="914400" y="4191000"/>
            <a:ext cx="2057400" cy="0"/>
          </a:xfrm>
          <a:prstGeom prst="line">
            <a:avLst/>
          </a:prstGeom>
          <a:noFill/>
          <a:ln w="9525">
            <a:solidFill>
              <a:schemeClr val="bg1"/>
            </a:solidFill>
            <a:round/>
            <a:headEnd/>
            <a:tailEnd/>
          </a:ln>
        </p:spPr>
        <p:txBody>
          <a:bodyPr wrap="none" anchor="ctr"/>
          <a:lstStyle/>
          <a:p>
            <a:endParaRPr lang="zh-CN" altLang="en-US"/>
          </a:p>
        </p:txBody>
      </p:sp>
      <p:sp>
        <p:nvSpPr>
          <p:cNvPr id="24598" name="Line 28"/>
          <p:cNvSpPr>
            <a:spLocks noChangeShapeType="1"/>
          </p:cNvSpPr>
          <p:nvPr/>
        </p:nvSpPr>
        <p:spPr bwMode="auto">
          <a:xfrm flipV="1">
            <a:off x="762000" y="4343400"/>
            <a:ext cx="0" cy="1981200"/>
          </a:xfrm>
          <a:prstGeom prst="line">
            <a:avLst/>
          </a:prstGeom>
          <a:noFill/>
          <a:ln w="9525">
            <a:solidFill>
              <a:schemeClr val="bg1"/>
            </a:solidFill>
            <a:round/>
            <a:headEnd/>
            <a:tailEnd/>
          </a:ln>
        </p:spPr>
        <p:txBody>
          <a:bodyPr wrap="none" anchor="ctr"/>
          <a:lstStyle/>
          <a:p>
            <a:endParaRPr lang="zh-CN" altLang="en-US"/>
          </a:p>
        </p:txBody>
      </p:sp>
      <p:sp>
        <p:nvSpPr>
          <p:cNvPr id="24599" name="Text Box 29"/>
          <p:cNvSpPr txBox="1">
            <a:spLocks noChangeArrowheads="1"/>
          </p:cNvSpPr>
          <p:nvPr/>
        </p:nvSpPr>
        <p:spPr bwMode="auto">
          <a:xfrm>
            <a:off x="304800" y="2209800"/>
            <a:ext cx="1568450" cy="2282825"/>
          </a:xfrm>
          <a:prstGeom prst="rect">
            <a:avLst/>
          </a:prstGeom>
          <a:noFill/>
          <a:ln w="9525">
            <a:noFill/>
            <a:miter lim="800000"/>
            <a:headEnd/>
            <a:tailEnd/>
          </a:ln>
        </p:spPr>
        <p:txBody>
          <a:bodyPr wrap="none">
            <a:spAutoFit/>
          </a:bodyPr>
          <a:lstStyle/>
          <a:p>
            <a:r>
              <a:rPr lang="zh-CN" altLang="en-US" sz="1200">
                <a:solidFill>
                  <a:schemeClr val="bg1"/>
                </a:solidFill>
              </a:rPr>
              <a:t>（</a:t>
            </a:r>
            <a:r>
              <a:rPr lang="en-US" altLang="zh-CN" sz="1200">
                <a:solidFill>
                  <a:schemeClr val="bg1"/>
                </a:solidFill>
              </a:rPr>
              <a:t>11</a:t>
            </a:r>
            <a:r>
              <a:rPr lang="zh-CN" altLang="en-US" sz="1200">
                <a:solidFill>
                  <a:schemeClr val="bg1"/>
                </a:solidFill>
              </a:rPr>
              <a:t>）项目计划编制</a:t>
            </a:r>
          </a:p>
          <a:p>
            <a:r>
              <a:rPr lang="zh-CN" altLang="en-US" sz="1200">
                <a:solidFill>
                  <a:schemeClr val="bg1"/>
                </a:solidFill>
              </a:rPr>
              <a:t>（</a:t>
            </a:r>
            <a:r>
              <a:rPr lang="en-US" altLang="zh-CN" sz="1200">
                <a:solidFill>
                  <a:schemeClr val="bg1"/>
                </a:solidFill>
              </a:rPr>
              <a:t>10</a:t>
            </a:r>
            <a:r>
              <a:rPr lang="zh-CN" altLang="en-US" sz="1200">
                <a:solidFill>
                  <a:schemeClr val="bg1"/>
                </a:solidFill>
              </a:rPr>
              <a:t>）费用预算</a:t>
            </a:r>
          </a:p>
          <a:p>
            <a:r>
              <a:rPr lang="zh-CN" altLang="en-US" sz="1200">
                <a:solidFill>
                  <a:schemeClr val="bg1"/>
                </a:solidFill>
              </a:rPr>
              <a:t>（</a:t>
            </a:r>
            <a:r>
              <a:rPr lang="en-US" altLang="zh-CN" sz="1200">
                <a:solidFill>
                  <a:schemeClr val="bg1"/>
                </a:solidFill>
              </a:rPr>
              <a:t>9</a:t>
            </a:r>
            <a:r>
              <a:rPr lang="zh-CN" altLang="en-US" sz="1200">
                <a:solidFill>
                  <a:schemeClr val="bg1"/>
                </a:solidFill>
              </a:rPr>
              <a:t>）费用估算</a:t>
            </a:r>
          </a:p>
          <a:p>
            <a:r>
              <a:rPr lang="zh-CN" altLang="en-US" sz="1200">
                <a:solidFill>
                  <a:schemeClr val="bg1"/>
                </a:solidFill>
              </a:rPr>
              <a:t>（</a:t>
            </a:r>
            <a:r>
              <a:rPr lang="en-US" altLang="zh-CN" sz="1200">
                <a:solidFill>
                  <a:schemeClr val="bg1"/>
                </a:solidFill>
              </a:rPr>
              <a:t>8</a:t>
            </a:r>
            <a:r>
              <a:rPr lang="zh-CN" altLang="en-US" sz="1200">
                <a:solidFill>
                  <a:schemeClr val="bg1"/>
                </a:solidFill>
              </a:rPr>
              <a:t>）资源策划</a:t>
            </a:r>
          </a:p>
          <a:p>
            <a:r>
              <a:rPr lang="zh-CN" altLang="en-US" sz="1200">
                <a:solidFill>
                  <a:schemeClr val="bg1"/>
                </a:solidFill>
              </a:rPr>
              <a:t>（</a:t>
            </a:r>
            <a:r>
              <a:rPr lang="en-US" altLang="zh-CN" sz="1200">
                <a:solidFill>
                  <a:schemeClr val="bg1"/>
                </a:solidFill>
              </a:rPr>
              <a:t>7</a:t>
            </a:r>
            <a:r>
              <a:rPr lang="zh-CN" altLang="en-US" sz="1200">
                <a:solidFill>
                  <a:schemeClr val="bg1"/>
                </a:solidFill>
              </a:rPr>
              <a:t>）进度计划编制</a:t>
            </a:r>
          </a:p>
          <a:p>
            <a:r>
              <a:rPr lang="zh-CN" altLang="en-US" sz="1200">
                <a:solidFill>
                  <a:schemeClr val="bg1"/>
                </a:solidFill>
              </a:rPr>
              <a:t>（</a:t>
            </a:r>
            <a:r>
              <a:rPr lang="en-US" altLang="zh-CN" sz="1200">
                <a:solidFill>
                  <a:schemeClr val="bg1"/>
                </a:solidFill>
              </a:rPr>
              <a:t>6</a:t>
            </a:r>
            <a:r>
              <a:rPr lang="zh-CN" altLang="en-US" sz="1200">
                <a:solidFill>
                  <a:schemeClr val="bg1"/>
                </a:solidFill>
              </a:rPr>
              <a:t>）活动周期估算</a:t>
            </a:r>
          </a:p>
          <a:p>
            <a:r>
              <a:rPr lang="zh-CN" altLang="en-US" sz="1200">
                <a:solidFill>
                  <a:schemeClr val="bg1"/>
                </a:solidFill>
              </a:rPr>
              <a:t>（</a:t>
            </a:r>
            <a:r>
              <a:rPr lang="en-US" altLang="zh-CN" sz="1200">
                <a:solidFill>
                  <a:schemeClr val="bg1"/>
                </a:solidFill>
              </a:rPr>
              <a:t>5</a:t>
            </a:r>
            <a:r>
              <a:rPr lang="zh-CN" altLang="en-US" sz="1200">
                <a:solidFill>
                  <a:schemeClr val="bg1"/>
                </a:solidFill>
              </a:rPr>
              <a:t>）活动排序</a:t>
            </a:r>
          </a:p>
          <a:p>
            <a:r>
              <a:rPr lang="zh-CN" altLang="en-US" sz="1200">
                <a:solidFill>
                  <a:schemeClr val="bg1"/>
                </a:solidFill>
              </a:rPr>
              <a:t>（</a:t>
            </a:r>
            <a:r>
              <a:rPr lang="en-US" altLang="zh-CN" sz="1200">
                <a:solidFill>
                  <a:schemeClr val="bg1"/>
                </a:solidFill>
              </a:rPr>
              <a:t>4</a:t>
            </a:r>
            <a:r>
              <a:rPr lang="zh-CN" altLang="en-US" sz="1200">
                <a:solidFill>
                  <a:schemeClr val="bg1"/>
                </a:solidFill>
              </a:rPr>
              <a:t>）活动定义</a:t>
            </a:r>
          </a:p>
          <a:p>
            <a:r>
              <a:rPr lang="zh-CN" altLang="en-US" sz="1200">
                <a:solidFill>
                  <a:schemeClr val="bg1"/>
                </a:solidFill>
              </a:rPr>
              <a:t>（</a:t>
            </a:r>
            <a:r>
              <a:rPr lang="en-US" altLang="zh-CN" sz="1200">
                <a:solidFill>
                  <a:schemeClr val="bg1"/>
                </a:solidFill>
              </a:rPr>
              <a:t>3</a:t>
            </a:r>
            <a:r>
              <a:rPr lang="zh-CN" altLang="en-US" sz="1200">
                <a:solidFill>
                  <a:schemeClr val="bg1"/>
                </a:solidFill>
              </a:rPr>
              <a:t>）范围定义</a:t>
            </a:r>
          </a:p>
          <a:p>
            <a:r>
              <a:rPr lang="zh-CN" altLang="en-US" sz="1200">
                <a:solidFill>
                  <a:schemeClr val="bg1"/>
                </a:solidFill>
              </a:rPr>
              <a:t>（</a:t>
            </a:r>
            <a:r>
              <a:rPr lang="en-US" altLang="zh-CN" sz="1200">
                <a:solidFill>
                  <a:schemeClr val="bg1"/>
                </a:solidFill>
              </a:rPr>
              <a:t>2</a:t>
            </a:r>
            <a:r>
              <a:rPr lang="zh-CN" altLang="en-US" sz="1200">
                <a:solidFill>
                  <a:schemeClr val="bg1"/>
                </a:solidFill>
              </a:rPr>
              <a:t>）范围策划</a:t>
            </a:r>
          </a:p>
          <a:p>
            <a:endParaRPr lang="zh-CN" altLang="en-US" sz="1200">
              <a:solidFill>
                <a:schemeClr val="bg1"/>
              </a:solidFill>
            </a:endParaRPr>
          </a:p>
          <a:p>
            <a:r>
              <a:rPr lang="zh-CN" altLang="en-US" sz="1200">
                <a:solidFill>
                  <a:schemeClr val="bg1"/>
                </a:solidFill>
              </a:rPr>
              <a:t>             核心过程</a:t>
            </a:r>
            <a:endParaRPr lang="zh-CN" altLang="en-US" sz="1200">
              <a:solidFill>
                <a:schemeClr val="tx1"/>
              </a:solidFill>
            </a:endParaRPr>
          </a:p>
        </p:txBody>
      </p:sp>
      <p:sp>
        <p:nvSpPr>
          <p:cNvPr id="24600" name="Text Box 30"/>
          <p:cNvSpPr txBox="1">
            <a:spLocks noChangeArrowheads="1"/>
          </p:cNvSpPr>
          <p:nvPr/>
        </p:nvSpPr>
        <p:spPr bwMode="auto">
          <a:xfrm>
            <a:off x="1981200" y="2057400"/>
            <a:ext cx="1555750" cy="2465388"/>
          </a:xfrm>
          <a:prstGeom prst="rect">
            <a:avLst/>
          </a:prstGeom>
          <a:noFill/>
          <a:ln w="9525">
            <a:noFill/>
            <a:miter lim="800000"/>
            <a:headEnd/>
            <a:tailEnd/>
          </a:ln>
        </p:spPr>
        <p:txBody>
          <a:bodyPr wrap="none">
            <a:spAutoFit/>
          </a:bodyPr>
          <a:lstStyle/>
          <a:p>
            <a:r>
              <a:rPr lang="zh-CN" altLang="en-US" sz="1200">
                <a:solidFill>
                  <a:schemeClr val="bg1"/>
                </a:solidFill>
              </a:rPr>
              <a:t>（</a:t>
            </a:r>
            <a:r>
              <a:rPr lang="en-US" altLang="zh-CN" sz="1200">
                <a:solidFill>
                  <a:schemeClr val="bg1"/>
                </a:solidFill>
              </a:rPr>
              <a:t>22</a:t>
            </a:r>
            <a:r>
              <a:rPr lang="zh-CN" altLang="en-US" sz="1200">
                <a:solidFill>
                  <a:schemeClr val="bg1"/>
                </a:solidFill>
              </a:rPr>
              <a:t>）采购文件编制</a:t>
            </a:r>
          </a:p>
          <a:p>
            <a:r>
              <a:rPr lang="zh-CN" altLang="en-US" sz="1200">
                <a:solidFill>
                  <a:schemeClr val="bg1"/>
                </a:solidFill>
              </a:rPr>
              <a:t>（</a:t>
            </a:r>
            <a:r>
              <a:rPr lang="en-US" altLang="zh-CN" sz="1200">
                <a:solidFill>
                  <a:schemeClr val="bg1"/>
                </a:solidFill>
              </a:rPr>
              <a:t>21</a:t>
            </a:r>
            <a:r>
              <a:rPr lang="zh-CN" altLang="en-US" sz="1200">
                <a:solidFill>
                  <a:schemeClr val="bg1"/>
                </a:solidFill>
              </a:rPr>
              <a:t>）采购策划</a:t>
            </a:r>
          </a:p>
          <a:p>
            <a:r>
              <a:rPr lang="zh-CN" altLang="en-US" sz="1200">
                <a:solidFill>
                  <a:schemeClr val="bg1"/>
                </a:solidFill>
              </a:rPr>
              <a:t>（</a:t>
            </a:r>
            <a:r>
              <a:rPr lang="en-US" altLang="zh-CN" sz="1200">
                <a:solidFill>
                  <a:schemeClr val="bg1"/>
                </a:solidFill>
              </a:rPr>
              <a:t>20</a:t>
            </a:r>
            <a:r>
              <a:rPr lang="zh-CN" altLang="en-US" sz="1200">
                <a:solidFill>
                  <a:schemeClr val="bg1"/>
                </a:solidFill>
              </a:rPr>
              <a:t>）风险对策开发</a:t>
            </a:r>
          </a:p>
          <a:p>
            <a:r>
              <a:rPr lang="zh-CN" altLang="en-US" sz="1200">
                <a:solidFill>
                  <a:schemeClr val="bg1"/>
                </a:solidFill>
              </a:rPr>
              <a:t>（</a:t>
            </a:r>
            <a:r>
              <a:rPr lang="en-US" altLang="zh-CN" sz="1200">
                <a:solidFill>
                  <a:schemeClr val="bg1"/>
                </a:solidFill>
              </a:rPr>
              <a:t>19</a:t>
            </a:r>
            <a:r>
              <a:rPr lang="zh-CN" altLang="en-US" sz="1200">
                <a:solidFill>
                  <a:schemeClr val="bg1"/>
                </a:solidFill>
              </a:rPr>
              <a:t>）风险定量分析</a:t>
            </a:r>
          </a:p>
          <a:p>
            <a:r>
              <a:rPr lang="zh-CN" altLang="en-US" sz="1200">
                <a:solidFill>
                  <a:schemeClr val="bg1"/>
                </a:solidFill>
              </a:rPr>
              <a:t>（</a:t>
            </a:r>
            <a:r>
              <a:rPr lang="en-US" altLang="zh-CN" sz="1200">
                <a:solidFill>
                  <a:schemeClr val="bg1"/>
                </a:solidFill>
              </a:rPr>
              <a:t>18</a:t>
            </a:r>
            <a:r>
              <a:rPr lang="zh-CN" altLang="en-US" sz="1200">
                <a:solidFill>
                  <a:schemeClr val="bg1"/>
                </a:solidFill>
              </a:rPr>
              <a:t>）风险定性分析</a:t>
            </a:r>
          </a:p>
          <a:p>
            <a:r>
              <a:rPr lang="zh-CN" altLang="en-US" sz="1200">
                <a:solidFill>
                  <a:schemeClr val="bg1"/>
                </a:solidFill>
              </a:rPr>
              <a:t>（</a:t>
            </a:r>
            <a:r>
              <a:rPr lang="en-US" altLang="zh-CN" sz="1200">
                <a:solidFill>
                  <a:schemeClr val="bg1"/>
                </a:solidFill>
              </a:rPr>
              <a:t>17</a:t>
            </a:r>
            <a:r>
              <a:rPr lang="zh-CN" altLang="en-US" sz="1200">
                <a:solidFill>
                  <a:schemeClr val="bg1"/>
                </a:solidFill>
              </a:rPr>
              <a:t>）风险识别</a:t>
            </a:r>
          </a:p>
          <a:p>
            <a:r>
              <a:rPr lang="zh-CN" altLang="en-US" sz="1200">
                <a:solidFill>
                  <a:schemeClr val="bg1"/>
                </a:solidFill>
              </a:rPr>
              <a:t>（</a:t>
            </a:r>
            <a:r>
              <a:rPr lang="en-US" altLang="zh-CN" sz="1200">
                <a:solidFill>
                  <a:schemeClr val="bg1"/>
                </a:solidFill>
              </a:rPr>
              <a:t>16</a:t>
            </a:r>
            <a:r>
              <a:rPr lang="zh-CN" altLang="en-US" sz="1200">
                <a:solidFill>
                  <a:schemeClr val="bg1"/>
                </a:solidFill>
              </a:rPr>
              <a:t>）风险计划</a:t>
            </a:r>
          </a:p>
          <a:p>
            <a:r>
              <a:rPr lang="zh-CN" altLang="en-US" sz="1200">
                <a:solidFill>
                  <a:schemeClr val="bg1"/>
                </a:solidFill>
              </a:rPr>
              <a:t>（</a:t>
            </a:r>
            <a:r>
              <a:rPr lang="en-US" altLang="zh-CN" sz="1200">
                <a:solidFill>
                  <a:schemeClr val="bg1"/>
                </a:solidFill>
              </a:rPr>
              <a:t>15</a:t>
            </a:r>
            <a:r>
              <a:rPr lang="zh-CN" altLang="en-US" sz="1200">
                <a:solidFill>
                  <a:schemeClr val="bg1"/>
                </a:solidFill>
              </a:rPr>
              <a:t>）职员获得</a:t>
            </a:r>
          </a:p>
          <a:p>
            <a:r>
              <a:rPr lang="zh-CN" altLang="en-US" sz="1200">
                <a:solidFill>
                  <a:schemeClr val="bg1"/>
                </a:solidFill>
              </a:rPr>
              <a:t>（</a:t>
            </a:r>
            <a:r>
              <a:rPr lang="en-US" altLang="zh-CN" sz="1200">
                <a:solidFill>
                  <a:schemeClr val="bg1"/>
                </a:solidFill>
              </a:rPr>
              <a:t>14</a:t>
            </a:r>
            <a:r>
              <a:rPr lang="zh-CN" altLang="en-US" sz="1200">
                <a:solidFill>
                  <a:schemeClr val="bg1"/>
                </a:solidFill>
              </a:rPr>
              <a:t>）信息沟通策划</a:t>
            </a:r>
          </a:p>
          <a:p>
            <a:r>
              <a:rPr lang="zh-CN" altLang="en-US" sz="1200">
                <a:solidFill>
                  <a:schemeClr val="bg1"/>
                </a:solidFill>
              </a:rPr>
              <a:t>（</a:t>
            </a:r>
            <a:r>
              <a:rPr lang="en-US" altLang="zh-CN" sz="1200">
                <a:solidFill>
                  <a:schemeClr val="bg1"/>
                </a:solidFill>
              </a:rPr>
              <a:t>13</a:t>
            </a:r>
            <a:r>
              <a:rPr lang="zh-CN" altLang="en-US" sz="1200">
                <a:solidFill>
                  <a:schemeClr val="bg1"/>
                </a:solidFill>
              </a:rPr>
              <a:t>）组织策划</a:t>
            </a:r>
          </a:p>
          <a:p>
            <a:r>
              <a:rPr lang="zh-CN" altLang="en-US" sz="1200">
                <a:solidFill>
                  <a:schemeClr val="bg1"/>
                </a:solidFill>
              </a:rPr>
              <a:t>（</a:t>
            </a:r>
            <a:r>
              <a:rPr lang="en-US" altLang="zh-CN" sz="1200">
                <a:solidFill>
                  <a:schemeClr val="bg1"/>
                </a:solidFill>
              </a:rPr>
              <a:t>12</a:t>
            </a:r>
            <a:r>
              <a:rPr lang="zh-CN" altLang="en-US" sz="1200">
                <a:solidFill>
                  <a:schemeClr val="bg1"/>
                </a:solidFill>
              </a:rPr>
              <a:t>）质量策划</a:t>
            </a:r>
          </a:p>
          <a:p>
            <a:endParaRPr lang="zh-CN" altLang="en-US" sz="1200">
              <a:solidFill>
                <a:schemeClr val="bg1"/>
              </a:solidFill>
            </a:endParaRPr>
          </a:p>
          <a:p>
            <a:r>
              <a:rPr lang="zh-CN" altLang="en-US" sz="1200">
                <a:solidFill>
                  <a:schemeClr val="bg1"/>
                </a:solidFill>
              </a:rPr>
              <a:t>辅助过程</a:t>
            </a:r>
          </a:p>
        </p:txBody>
      </p:sp>
      <p:sp>
        <p:nvSpPr>
          <p:cNvPr id="24601" name="Line 31"/>
          <p:cNvSpPr>
            <a:spLocks noChangeShapeType="1"/>
          </p:cNvSpPr>
          <p:nvPr/>
        </p:nvSpPr>
        <p:spPr bwMode="auto">
          <a:xfrm>
            <a:off x="4038600" y="2362200"/>
            <a:ext cx="0" cy="2362200"/>
          </a:xfrm>
          <a:prstGeom prst="line">
            <a:avLst/>
          </a:prstGeom>
          <a:noFill/>
          <a:ln w="9525">
            <a:solidFill>
              <a:schemeClr val="bg1"/>
            </a:solidFill>
            <a:round/>
            <a:headEnd/>
            <a:tailEnd/>
          </a:ln>
        </p:spPr>
        <p:txBody>
          <a:bodyPr wrap="none" anchor="ctr"/>
          <a:lstStyle/>
          <a:p>
            <a:endParaRPr lang="zh-CN" altLang="en-US"/>
          </a:p>
        </p:txBody>
      </p:sp>
      <p:sp>
        <p:nvSpPr>
          <p:cNvPr id="24602" name="Text Box 32"/>
          <p:cNvSpPr txBox="1">
            <a:spLocks noChangeArrowheads="1"/>
          </p:cNvSpPr>
          <p:nvPr/>
        </p:nvSpPr>
        <p:spPr bwMode="auto">
          <a:xfrm>
            <a:off x="4022725" y="2551113"/>
            <a:ext cx="1708150" cy="1552575"/>
          </a:xfrm>
          <a:prstGeom prst="rect">
            <a:avLst/>
          </a:prstGeom>
          <a:noFill/>
          <a:ln w="9525">
            <a:noFill/>
            <a:miter lim="800000"/>
            <a:headEnd/>
            <a:tailEnd/>
          </a:ln>
        </p:spPr>
        <p:txBody>
          <a:bodyPr wrap="none">
            <a:spAutoFit/>
          </a:bodyPr>
          <a:lstStyle/>
          <a:p>
            <a:r>
              <a:rPr lang="zh-CN" altLang="en-US" sz="1200">
                <a:solidFill>
                  <a:schemeClr val="bg1"/>
                </a:solidFill>
              </a:rPr>
              <a:t>（</a:t>
            </a:r>
            <a:r>
              <a:rPr lang="en-US" altLang="zh-CN" sz="1200">
                <a:solidFill>
                  <a:schemeClr val="bg1"/>
                </a:solidFill>
              </a:rPr>
              <a:t>30</a:t>
            </a:r>
            <a:r>
              <a:rPr lang="zh-CN" altLang="en-US" sz="1200">
                <a:solidFill>
                  <a:schemeClr val="bg1"/>
                </a:solidFill>
              </a:rPr>
              <a:t>）合同管理</a:t>
            </a:r>
          </a:p>
          <a:p>
            <a:r>
              <a:rPr lang="zh-CN" altLang="en-US" sz="1200">
                <a:solidFill>
                  <a:schemeClr val="bg1"/>
                </a:solidFill>
              </a:rPr>
              <a:t>（</a:t>
            </a:r>
            <a:r>
              <a:rPr lang="en-US" altLang="zh-CN" sz="1200">
                <a:solidFill>
                  <a:schemeClr val="bg1"/>
                </a:solidFill>
              </a:rPr>
              <a:t>29</a:t>
            </a:r>
            <a:r>
              <a:rPr lang="zh-CN" altLang="en-US" sz="1200">
                <a:solidFill>
                  <a:schemeClr val="bg1"/>
                </a:solidFill>
              </a:rPr>
              <a:t>）评标定标</a:t>
            </a:r>
          </a:p>
          <a:p>
            <a:r>
              <a:rPr lang="zh-CN" altLang="en-US" sz="1200">
                <a:solidFill>
                  <a:schemeClr val="bg1"/>
                </a:solidFill>
              </a:rPr>
              <a:t>（</a:t>
            </a:r>
            <a:r>
              <a:rPr lang="en-US" altLang="zh-CN" sz="1200">
                <a:solidFill>
                  <a:schemeClr val="bg1"/>
                </a:solidFill>
              </a:rPr>
              <a:t>28</a:t>
            </a:r>
            <a:r>
              <a:rPr lang="zh-CN" altLang="en-US" sz="1200">
                <a:solidFill>
                  <a:schemeClr val="bg1"/>
                </a:solidFill>
              </a:rPr>
              <a:t>）招标</a:t>
            </a:r>
          </a:p>
          <a:p>
            <a:r>
              <a:rPr lang="zh-CN" altLang="en-US" sz="1200">
                <a:solidFill>
                  <a:schemeClr val="bg1"/>
                </a:solidFill>
              </a:rPr>
              <a:t>（</a:t>
            </a:r>
            <a:r>
              <a:rPr lang="en-US" altLang="zh-CN" sz="1200">
                <a:solidFill>
                  <a:schemeClr val="bg1"/>
                </a:solidFill>
              </a:rPr>
              <a:t>27</a:t>
            </a:r>
            <a:r>
              <a:rPr lang="zh-CN" altLang="en-US" sz="1200">
                <a:solidFill>
                  <a:schemeClr val="bg1"/>
                </a:solidFill>
              </a:rPr>
              <a:t>）资料分配和传递</a:t>
            </a:r>
          </a:p>
          <a:p>
            <a:r>
              <a:rPr lang="zh-CN" altLang="en-US" sz="1200">
                <a:solidFill>
                  <a:schemeClr val="bg1"/>
                </a:solidFill>
              </a:rPr>
              <a:t>（</a:t>
            </a:r>
            <a:r>
              <a:rPr lang="en-US" altLang="zh-CN" sz="1200">
                <a:solidFill>
                  <a:schemeClr val="bg1"/>
                </a:solidFill>
              </a:rPr>
              <a:t>26</a:t>
            </a:r>
            <a:r>
              <a:rPr lang="zh-CN" altLang="en-US" sz="1200">
                <a:solidFill>
                  <a:schemeClr val="bg1"/>
                </a:solidFill>
              </a:rPr>
              <a:t>）团队开发</a:t>
            </a:r>
          </a:p>
          <a:p>
            <a:r>
              <a:rPr lang="zh-CN" altLang="en-US" sz="1200">
                <a:solidFill>
                  <a:schemeClr val="bg1"/>
                </a:solidFill>
              </a:rPr>
              <a:t>（</a:t>
            </a:r>
            <a:r>
              <a:rPr lang="en-US" altLang="zh-CN" sz="1200">
                <a:solidFill>
                  <a:schemeClr val="bg1"/>
                </a:solidFill>
              </a:rPr>
              <a:t>25</a:t>
            </a:r>
            <a:r>
              <a:rPr lang="zh-CN" altLang="en-US" sz="1200">
                <a:solidFill>
                  <a:schemeClr val="bg1"/>
                </a:solidFill>
              </a:rPr>
              <a:t>）质量保证</a:t>
            </a:r>
          </a:p>
          <a:p>
            <a:r>
              <a:rPr lang="zh-CN" altLang="en-US" sz="1200">
                <a:solidFill>
                  <a:schemeClr val="bg1"/>
                </a:solidFill>
              </a:rPr>
              <a:t>（</a:t>
            </a:r>
            <a:r>
              <a:rPr lang="en-US" altLang="zh-CN" sz="1200">
                <a:solidFill>
                  <a:schemeClr val="bg1"/>
                </a:solidFill>
              </a:rPr>
              <a:t>24</a:t>
            </a:r>
            <a:r>
              <a:rPr lang="zh-CN" altLang="en-US" sz="1200">
                <a:solidFill>
                  <a:schemeClr val="bg1"/>
                </a:solidFill>
              </a:rPr>
              <a:t>）范围验证</a:t>
            </a:r>
          </a:p>
          <a:p>
            <a:r>
              <a:rPr lang="zh-CN" altLang="en-US" sz="1200">
                <a:solidFill>
                  <a:schemeClr val="bg1"/>
                </a:solidFill>
              </a:rPr>
              <a:t>（</a:t>
            </a:r>
            <a:r>
              <a:rPr lang="en-US" altLang="zh-CN" sz="1200">
                <a:solidFill>
                  <a:schemeClr val="bg1"/>
                </a:solidFill>
              </a:rPr>
              <a:t>23</a:t>
            </a:r>
            <a:r>
              <a:rPr lang="zh-CN" altLang="en-US" sz="1200">
                <a:solidFill>
                  <a:schemeClr val="bg1"/>
                </a:solidFill>
              </a:rPr>
              <a:t>）项目计划实施</a:t>
            </a:r>
            <a:endParaRPr lang="zh-CN" altLang="en-US" sz="1200">
              <a:solidFill>
                <a:schemeClr val="tx1"/>
              </a:solidFill>
            </a:endParaRPr>
          </a:p>
        </p:txBody>
      </p:sp>
      <p:sp>
        <p:nvSpPr>
          <p:cNvPr id="24603" name="Line 33"/>
          <p:cNvSpPr>
            <a:spLocks noChangeShapeType="1"/>
          </p:cNvSpPr>
          <p:nvPr/>
        </p:nvSpPr>
        <p:spPr bwMode="auto">
          <a:xfrm>
            <a:off x="6019800" y="2743200"/>
            <a:ext cx="0" cy="3352800"/>
          </a:xfrm>
          <a:prstGeom prst="line">
            <a:avLst/>
          </a:prstGeom>
          <a:noFill/>
          <a:ln w="9525">
            <a:solidFill>
              <a:schemeClr val="bg1"/>
            </a:solidFill>
            <a:round/>
            <a:headEnd/>
            <a:tailEnd/>
          </a:ln>
        </p:spPr>
        <p:txBody>
          <a:bodyPr wrap="none" anchor="ctr"/>
          <a:lstStyle/>
          <a:p>
            <a:endParaRPr lang="zh-CN" altLang="en-US"/>
          </a:p>
        </p:txBody>
      </p:sp>
      <p:sp>
        <p:nvSpPr>
          <p:cNvPr id="24604" name="Text Box 34"/>
          <p:cNvSpPr txBox="1">
            <a:spLocks noChangeArrowheads="1"/>
          </p:cNvSpPr>
          <p:nvPr/>
        </p:nvSpPr>
        <p:spPr bwMode="auto">
          <a:xfrm>
            <a:off x="6003925" y="2703513"/>
            <a:ext cx="1555750" cy="1370012"/>
          </a:xfrm>
          <a:prstGeom prst="rect">
            <a:avLst/>
          </a:prstGeom>
          <a:noFill/>
          <a:ln w="9525">
            <a:noFill/>
            <a:miter lim="800000"/>
            <a:headEnd/>
            <a:tailEnd/>
          </a:ln>
        </p:spPr>
        <p:txBody>
          <a:bodyPr wrap="none">
            <a:spAutoFit/>
          </a:bodyPr>
          <a:lstStyle/>
          <a:p>
            <a:r>
              <a:rPr lang="zh-CN" altLang="en-US" sz="1200">
                <a:solidFill>
                  <a:schemeClr val="bg1"/>
                </a:solidFill>
              </a:rPr>
              <a:t>（</a:t>
            </a:r>
            <a:r>
              <a:rPr lang="en-US" altLang="zh-CN" sz="1200">
                <a:solidFill>
                  <a:schemeClr val="bg1"/>
                </a:solidFill>
              </a:rPr>
              <a:t>37</a:t>
            </a:r>
            <a:r>
              <a:rPr lang="zh-CN" altLang="en-US" sz="1200">
                <a:solidFill>
                  <a:schemeClr val="bg1"/>
                </a:solidFill>
              </a:rPr>
              <a:t>）风险监控</a:t>
            </a:r>
          </a:p>
          <a:p>
            <a:r>
              <a:rPr lang="zh-CN" altLang="en-US" sz="1200">
                <a:solidFill>
                  <a:schemeClr val="bg1"/>
                </a:solidFill>
              </a:rPr>
              <a:t>（</a:t>
            </a:r>
            <a:r>
              <a:rPr lang="en-US" altLang="zh-CN" sz="1200">
                <a:solidFill>
                  <a:schemeClr val="bg1"/>
                </a:solidFill>
              </a:rPr>
              <a:t>36</a:t>
            </a:r>
            <a:r>
              <a:rPr lang="zh-CN" altLang="en-US" sz="1200">
                <a:solidFill>
                  <a:schemeClr val="bg1"/>
                </a:solidFill>
              </a:rPr>
              <a:t>）效绩报告</a:t>
            </a:r>
          </a:p>
          <a:p>
            <a:r>
              <a:rPr lang="zh-CN" altLang="en-US" sz="1200">
                <a:solidFill>
                  <a:schemeClr val="bg1"/>
                </a:solidFill>
              </a:rPr>
              <a:t>（</a:t>
            </a:r>
            <a:r>
              <a:rPr lang="en-US" altLang="zh-CN" sz="1200">
                <a:solidFill>
                  <a:schemeClr val="bg1"/>
                </a:solidFill>
              </a:rPr>
              <a:t>35</a:t>
            </a:r>
            <a:r>
              <a:rPr lang="zh-CN" altLang="en-US" sz="1200">
                <a:solidFill>
                  <a:schemeClr val="bg1"/>
                </a:solidFill>
              </a:rPr>
              <a:t>）质量控制</a:t>
            </a:r>
          </a:p>
          <a:p>
            <a:r>
              <a:rPr lang="zh-CN" altLang="en-US" sz="1200">
                <a:solidFill>
                  <a:schemeClr val="bg1"/>
                </a:solidFill>
              </a:rPr>
              <a:t>（</a:t>
            </a:r>
            <a:r>
              <a:rPr lang="en-US" altLang="zh-CN" sz="1200">
                <a:solidFill>
                  <a:schemeClr val="bg1"/>
                </a:solidFill>
              </a:rPr>
              <a:t>34</a:t>
            </a:r>
            <a:r>
              <a:rPr lang="zh-CN" altLang="en-US" sz="1200">
                <a:solidFill>
                  <a:schemeClr val="bg1"/>
                </a:solidFill>
              </a:rPr>
              <a:t>）费用控制</a:t>
            </a:r>
          </a:p>
          <a:p>
            <a:r>
              <a:rPr lang="zh-CN" altLang="en-US" sz="1200">
                <a:solidFill>
                  <a:schemeClr val="bg1"/>
                </a:solidFill>
              </a:rPr>
              <a:t>（</a:t>
            </a:r>
            <a:r>
              <a:rPr lang="en-US" altLang="zh-CN" sz="1200">
                <a:solidFill>
                  <a:schemeClr val="bg1"/>
                </a:solidFill>
              </a:rPr>
              <a:t>33</a:t>
            </a:r>
            <a:r>
              <a:rPr lang="zh-CN" altLang="en-US" sz="1200">
                <a:solidFill>
                  <a:schemeClr val="bg1"/>
                </a:solidFill>
              </a:rPr>
              <a:t>）进度控制</a:t>
            </a:r>
          </a:p>
          <a:p>
            <a:r>
              <a:rPr lang="zh-CN" altLang="en-US" sz="1200">
                <a:solidFill>
                  <a:schemeClr val="bg1"/>
                </a:solidFill>
              </a:rPr>
              <a:t>（</a:t>
            </a:r>
            <a:r>
              <a:rPr lang="en-US" altLang="zh-CN" sz="1200">
                <a:solidFill>
                  <a:schemeClr val="bg1"/>
                </a:solidFill>
              </a:rPr>
              <a:t>32</a:t>
            </a:r>
            <a:r>
              <a:rPr lang="zh-CN" altLang="en-US" sz="1200">
                <a:solidFill>
                  <a:schemeClr val="bg1"/>
                </a:solidFill>
              </a:rPr>
              <a:t>）范围变更控制</a:t>
            </a:r>
          </a:p>
          <a:p>
            <a:r>
              <a:rPr lang="zh-CN" altLang="en-US" sz="1200">
                <a:solidFill>
                  <a:schemeClr val="bg1"/>
                </a:solidFill>
              </a:rPr>
              <a:t>（</a:t>
            </a:r>
            <a:r>
              <a:rPr lang="en-US" altLang="zh-CN" sz="1200">
                <a:solidFill>
                  <a:schemeClr val="bg1"/>
                </a:solidFill>
              </a:rPr>
              <a:t>31</a:t>
            </a:r>
            <a:r>
              <a:rPr lang="zh-CN" altLang="en-US" sz="1200">
                <a:solidFill>
                  <a:schemeClr val="bg1"/>
                </a:solidFill>
              </a:rPr>
              <a:t>）综合变更控制</a:t>
            </a:r>
            <a:endParaRPr lang="zh-CN" altLang="en-US" sz="1200">
              <a:solidFill>
                <a:schemeClr val="tx1"/>
              </a:solidFill>
            </a:endParaRPr>
          </a:p>
        </p:txBody>
      </p:sp>
      <p:sp>
        <p:nvSpPr>
          <p:cNvPr id="24605" name="Line 35"/>
          <p:cNvSpPr>
            <a:spLocks noChangeShapeType="1"/>
          </p:cNvSpPr>
          <p:nvPr/>
        </p:nvSpPr>
        <p:spPr bwMode="auto">
          <a:xfrm>
            <a:off x="7239000" y="4724400"/>
            <a:ext cx="0" cy="1143000"/>
          </a:xfrm>
          <a:prstGeom prst="line">
            <a:avLst/>
          </a:prstGeom>
          <a:noFill/>
          <a:ln w="9525">
            <a:solidFill>
              <a:schemeClr val="bg1"/>
            </a:solidFill>
            <a:round/>
            <a:headEnd/>
            <a:tailEnd/>
          </a:ln>
        </p:spPr>
        <p:txBody>
          <a:bodyPr wrap="none" anchor="ctr"/>
          <a:lstStyle/>
          <a:p>
            <a:endParaRPr lang="zh-CN" altLang="en-US"/>
          </a:p>
        </p:txBody>
      </p:sp>
      <p:sp>
        <p:nvSpPr>
          <p:cNvPr id="24606" name="Text Box 36"/>
          <p:cNvSpPr txBox="1">
            <a:spLocks noChangeArrowheads="1"/>
          </p:cNvSpPr>
          <p:nvPr/>
        </p:nvSpPr>
        <p:spPr bwMode="auto">
          <a:xfrm>
            <a:off x="7146925" y="4684713"/>
            <a:ext cx="1250950" cy="457200"/>
          </a:xfrm>
          <a:prstGeom prst="rect">
            <a:avLst/>
          </a:prstGeom>
          <a:noFill/>
          <a:ln w="9525">
            <a:noFill/>
            <a:miter lim="800000"/>
            <a:headEnd/>
            <a:tailEnd/>
          </a:ln>
        </p:spPr>
        <p:txBody>
          <a:bodyPr wrap="none">
            <a:spAutoFit/>
          </a:bodyPr>
          <a:lstStyle/>
          <a:p>
            <a:r>
              <a:rPr lang="zh-CN" altLang="en-US" sz="1200">
                <a:solidFill>
                  <a:schemeClr val="bg1"/>
                </a:solidFill>
              </a:rPr>
              <a:t>（</a:t>
            </a:r>
            <a:r>
              <a:rPr lang="en-US" altLang="zh-CN" sz="1200">
                <a:solidFill>
                  <a:schemeClr val="bg1"/>
                </a:solidFill>
              </a:rPr>
              <a:t>39</a:t>
            </a:r>
            <a:r>
              <a:rPr lang="zh-CN" altLang="en-US" sz="1200">
                <a:solidFill>
                  <a:schemeClr val="bg1"/>
                </a:solidFill>
              </a:rPr>
              <a:t>）管理收尾</a:t>
            </a:r>
          </a:p>
          <a:p>
            <a:r>
              <a:rPr lang="zh-CN" altLang="en-US" sz="1200">
                <a:solidFill>
                  <a:schemeClr val="bg1"/>
                </a:solidFill>
              </a:rPr>
              <a:t>（</a:t>
            </a:r>
            <a:r>
              <a:rPr lang="en-US" altLang="zh-CN" sz="1200">
                <a:solidFill>
                  <a:schemeClr val="bg1"/>
                </a:solidFill>
              </a:rPr>
              <a:t>38</a:t>
            </a:r>
            <a:r>
              <a:rPr lang="zh-CN" altLang="en-US" sz="1200">
                <a:solidFill>
                  <a:schemeClr val="bg1"/>
                </a:solidFill>
              </a:rPr>
              <a:t>）合同收尾</a:t>
            </a:r>
          </a:p>
        </p:txBody>
      </p:sp>
      <p:sp>
        <p:nvSpPr>
          <p:cNvPr id="24607" name="Line 37"/>
          <p:cNvSpPr>
            <a:spLocks noChangeShapeType="1"/>
          </p:cNvSpPr>
          <p:nvPr/>
        </p:nvSpPr>
        <p:spPr bwMode="auto">
          <a:xfrm>
            <a:off x="1981200" y="2057400"/>
            <a:ext cx="0" cy="3657600"/>
          </a:xfrm>
          <a:prstGeom prst="line">
            <a:avLst/>
          </a:prstGeom>
          <a:noFill/>
          <a:ln w="9525">
            <a:solidFill>
              <a:schemeClr val="bg1"/>
            </a:solidFill>
            <a:round/>
            <a:headEnd/>
            <a:tailEnd/>
          </a:ln>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0"/>
            <a:ext cx="9144000" cy="6654800"/>
          </a:xfrm>
          <a:prstGeom prst="rect">
            <a:avLst/>
          </a:prstGeom>
          <a:solidFill>
            <a:srgbClr val="0000FF"/>
          </a:solidFill>
          <a:ln w="9525">
            <a:solidFill>
              <a:srgbClr val="66FFFF"/>
            </a:solidFill>
            <a:miter lim="800000"/>
            <a:headEnd/>
            <a:tailEnd/>
          </a:ln>
        </p:spPr>
        <p:txBody>
          <a:bodyPr>
            <a:spAutoFit/>
          </a:bodyPr>
          <a:lstStyle/>
          <a:p>
            <a:r>
              <a:rPr lang="en-US" altLang="zh-CN" sz="2400" dirty="0">
                <a:solidFill>
                  <a:schemeClr val="tx1"/>
                </a:solidFill>
              </a:rPr>
              <a:t>         </a:t>
            </a:r>
          </a:p>
          <a:p>
            <a:r>
              <a:rPr lang="en-US" altLang="zh-CN" sz="2400" dirty="0">
                <a:solidFill>
                  <a:srgbClr val="FF3399"/>
                </a:solidFill>
              </a:rPr>
              <a:t>            </a:t>
            </a:r>
            <a:r>
              <a:rPr lang="en-US" altLang="zh-CN" sz="2800" dirty="0"/>
              <a:t>                             </a:t>
            </a:r>
            <a:r>
              <a:rPr lang="zh-CN" altLang="en-US" sz="2800" dirty="0"/>
              <a:t>两类项目过程</a:t>
            </a:r>
            <a:endParaRPr lang="zh-CN" altLang="en-US" sz="2400" dirty="0">
              <a:solidFill>
                <a:schemeClr val="tx1"/>
              </a:solidFill>
            </a:endParaRPr>
          </a:p>
          <a:p>
            <a:r>
              <a:rPr lang="zh-CN" altLang="en-US" sz="2400" dirty="0">
                <a:solidFill>
                  <a:schemeClr val="tx1"/>
                </a:solidFill>
              </a:rPr>
              <a:t>                           </a:t>
            </a:r>
          </a:p>
          <a:p>
            <a:r>
              <a:rPr lang="zh-CN" altLang="en-US" sz="2000" dirty="0">
                <a:solidFill>
                  <a:srgbClr val="FF99CC"/>
                </a:solidFill>
              </a:rPr>
              <a:t>         </a:t>
            </a:r>
            <a:r>
              <a:rPr lang="zh-CN" altLang="en-US" sz="2000" dirty="0" smtClean="0">
                <a:solidFill>
                  <a:srgbClr val="FF99CC"/>
                </a:solidFill>
              </a:rPr>
              <a:t> </a:t>
            </a:r>
            <a:r>
              <a:rPr lang="zh-CN" altLang="en-US" sz="2000" dirty="0">
                <a:solidFill>
                  <a:schemeClr val="bg1"/>
                </a:solidFill>
              </a:rPr>
              <a:t>任何项目有两类项目过程：</a:t>
            </a:r>
          </a:p>
          <a:p>
            <a:r>
              <a:rPr lang="zh-CN" altLang="en-US" sz="2000" dirty="0">
                <a:solidFill>
                  <a:schemeClr val="bg1"/>
                </a:solidFill>
              </a:rPr>
              <a:t>         </a:t>
            </a:r>
            <a:r>
              <a:rPr lang="zh-CN" altLang="en-US" sz="2000" dirty="0" smtClean="0"/>
              <a:t>（</a:t>
            </a:r>
            <a:r>
              <a:rPr lang="en-US" altLang="zh-CN" sz="2000" dirty="0"/>
              <a:t>1</a:t>
            </a:r>
            <a:r>
              <a:rPr lang="zh-CN" altLang="en-US" sz="2000" dirty="0"/>
              <a:t>）创造项目产品的过程</a:t>
            </a:r>
            <a:r>
              <a:rPr lang="zh-CN" altLang="en-US" sz="2000" dirty="0">
                <a:solidFill>
                  <a:schemeClr val="bg1"/>
                </a:solidFill>
              </a:rPr>
              <a:t>（</a:t>
            </a:r>
            <a:r>
              <a:rPr lang="en-US" altLang="zh-CN" sz="2000" dirty="0">
                <a:solidFill>
                  <a:schemeClr val="bg1"/>
                </a:solidFill>
              </a:rPr>
              <a:t>EPC</a:t>
            </a:r>
            <a:r>
              <a:rPr lang="zh-CN" altLang="en-US" sz="2000" dirty="0">
                <a:solidFill>
                  <a:schemeClr val="bg1"/>
                </a:solidFill>
              </a:rPr>
              <a:t>），亦可称产品实现过程。</a:t>
            </a:r>
          </a:p>
          <a:p>
            <a:r>
              <a:rPr lang="zh-CN" altLang="en-US" sz="2000" dirty="0">
                <a:solidFill>
                  <a:schemeClr val="bg1"/>
                </a:solidFill>
              </a:rPr>
              <a:t>                           </a:t>
            </a:r>
            <a:r>
              <a:rPr lang="en-US" altLang="zh-CN" sz="2000" dirty="0">
                <a:solidFill>
                  <a:schemeClr val="bg1"/>
                </a:solidFill>
              </a:rPr>
              <a:t>1</a:t>
            </a:r>
            <a:r>
              <a:rPr lang="zh-CN" altLang="en-US" sz="2000" dirty="0">
                <a:solidFill>
                  <a:schemeClr val="bg1"/>
                </a:solidFill>
              </a:rPr>
              <a:t>） 此类过程，项目产品不同，过程也不同，例如工程项目、</a:t>
            </a:r>
          </a:p>
          <a:p>
            <a:r>
              <a:rPr lang="zh-CN" altLang="en-US" sz="2000" dirty="0">
                <a:solidFill>
                  <a:schemeClr val="bg1"/>
                </a:solidFill>
              </a:rPr>
              <a:t>                                  软件开发项目、医药开发项目，它们创造项目产品的</a:t>
            </a:r>
          </a:p>
          <a:p>
            <a:r>
              <a:rPr lang="zh-CN" altLang="en-US" sz="2000" dirty="0">
                <a:solidFill>
                  <a:schemeClr val="bg1"/>
                </a:solidFill>
              </a:rPr>
              <a:t>                                  过程各不相同。</a:t>
            </a:r>
          </a:p>
          <a:p>
            <a:r>
              <a:rPr lang="zh-CN" altLang="en-US" sz="2000" dirty="0">
                <a:solidFill>
                  <a:schemeClr val="bg1"/>
                </a:solidFill>
              </a:rPr>
              <a:t>                           </a:t>
            </a:r>
            <a:r>
              <a:rPr lang="en-US" altLang="zh-CN" sz="2000" dirty="0">
                <a:solidFill>
                  <a:schemeClr val="bg1"/>
                </a:solidFill>
              </a:rPr>
              <a:t>2</a:t>
            </a:r>
            <a:r>
              <a:rPr lang="zh-CN" altLang="en-US" sz="2000" dirty="0">
                <a:solidFill>
                  <a:schemeClr val="bg1"/>
                </a:solidFill>
              </a:rPr>
              <a:t>） 此类过程，具体</a:t>
            </a:r>
            <a:r>
              <a:rPr lang="zh-CN" altLang="en-US" sz="2000" dirty="0">
                <a:solidFill>
                  <a:srgbClr val="66FFFF"/>
                </a:solidFill>
              </a:rPr>
              <a:t>描述</a:t>
            </a:r>
            <a:r>
              <a:rPr lang="zh-CN" altLang="en-US" sz="2000" dirty="0">
                <a:solidFill>
                  <a:schemeClr val="bg1"/>
                </a:solidFill>
              </a:rPr>
              <a:t>（设计）和</a:t>
            </a:r>
            <a:r>
              <a:rPr lang="zh-CN" altLang="en-US" sz="2000" dirty="0">
                <a:solidFill>
                  <a:srgbClr val="66FFFF"/>
                </a:solidFill>
              </a:rPr>
              <a:t>创造</a:t>
            </a:r>
            <a:r>
              <a:rPr lang="zh-CN" altLang="en-US" sz="2000" dirty="0">
                <a:solidFill>
                  <a:schemeClr val="bg1"/>
                </a:solidFill>
              </a:rPr>
              <a:t>（设备制造和建筑、</a:t>
            </a:r>
          </a:p>
          <a:p>
            <a:r>
              <a:rPr lang="zh-CN" altLang="en-US" sz="2000" dirty="0">
                <a:solidFill>
                  <a:schemeClr val="bg1"/>
                </a:solidFill>
              </a:rPr>
              <a:t>                                  安装）项目产品。</a:t>
            </a:r>
          </a:p>
          <a:p>
            <a:r>
              <a:rPr lang="zh-CN" altLang="en-US" sz="2000" dirty="0">
                <a:solidFill>
                  <a:schemeClr val="bg1"/>
                </a:solidFill>
              </a:rPr>
              <a:t>                           </a:t>
            </a:r>
            <a:r>
              <a:rPr lang="en-US" altLang="zh-CN" sz="2000" dirty="0">
                <a:solidFill>
                  <a:schemeClr val="bg1"/>
                </a:solidFill>
              </a:rPr>
              <a:t>3</a:t>
            </a:r>
            <a:r>
              <a:rPr lang="zh-CN" altLang="en-US" sz="2000" dirty="0">
                <a:solidFill>
                  <a:schemeClr val="bg1"/>
                </a:solidFill>
              </a:rPr>
              <a:t>） 此类过程，关注产品</a:t>
            </a:r>
            <a:r>
              <a:rPr lang="zh-CN" altLang="en-US" sz="2000" dirty="0">
                <a:solidFill>
                  <a:srgbClr val="66FFFF"/>
                </a:solidFill>
              </a:rPr>
              <a:t>功能</a:t>
            </a:r>
            <a:r>
              <a:rPr lang="zh-CN" altLang="en-US" sz="2000" dirty="0">
                <a:solidFill>
                  <a:schemeClr val="bg1"/>
                </a:solidFill>
              </a:rPr>
              <a:t>、</a:t>
            </a:r>
            <a:r>
              <a:rPr lang="zh-CN" altLang="en-US" sz="2000" dirty="0">
                <a:solidFill>
                  <a:srgbClr val="66FFFF"/>
                </a:solidFill>
              </a:rPr>
              <a:t>特性</a:t>
            </a:r>
            <a:r>
              <a:rPr lang="zh-CN" altLang="en-US" sz="2000" dirty="0">
                <a:solidFill>
                  <a:schemeClr val="bg1"/>
                </a:solidFill>
              </a:rPr>
              <a:t>和</a:t>
            </a:r>
            <a:r>
              <a:rPr lang="zh-CN" altLang="en-US" sz="2000" dirty="0">
                <a:solidFill>
                  <a:srgbClr val="66FFFF"/>
                </a:solidFill>
              </a:rPr>
              <a:t>量质</a:t>
            </a:r>
            <a:r>
              <a:rPr lang="zh-CN" altLang="en-US" sz="2000" dirty="0">
                <a:solidFill>
                  <a:schemeClr val="bg1"/>
                </a:solidFill>
              </a:rPr>
              <a:t>。</a:t>
            </a:r>
          </a:p>
          <a:p>
            <a:r>
              <a:rPr lang="zh-CN" altLang="en-US" sz="2000" dirty="0">
                <a:solidFill>
                  <a:schemeClr val="bg1"/>
                </a:solidFill>
              </a:rPr>
              <a:t>           </a:t>
            </a:r>
            <a:r>
              <a:rPr lang="zh-CN" altLang="en-US" sz="2000" dirty="0" smtClean="0"/>
              <a:t>（</a:t>
            </a:r>
            <a:r>
              <a:rPr lang="en-US" altLang="zh-CN" sz="2000" dirty="0"/>
              <a:t>2</a:t>
            </a:r>
            <a:r>
              <a:rPr lang="zh-CN" altLang="en-US" sz="2000" dirty="0"/>
              <a:t>）项目管理过程</a:t>
            </a:r>
            <a:r>
              <a:rPr lang="zh-CN" altLang="en-US" sz="2000" dirty="0">
                <a:solidFill>
                  <a:schemeClr val="bg1"/>
                </a:solidFill>
              </a:rPr>
              <a:t>（</a:t>
            </a:r>
            <a:r>
              <a:rPr lang="en-US" altLang="zh-CN" sz="2000" dirty="0">
                <a:solidFill>
                  <a:schemeClr val="bg1"/>
                </a:solidFill>
              </a:rPr>
              <a:t>PEC</a:t>
            </a:r>
            <a:r>
              <a:rPr lang="zh-CN" altLang="en-US" sz="2000" dirty="0">
                <a:solidFill>
                  <a:schemeClr val="bg1"/>
                </a:solidFill>
              </a:rPr>
              <a:t>）。</a:t>
            </a:r>
          </a:p>
          <a:p>
            <a:r>
              <a:rPr lang="zh-CN" altLang="en-US" sz="2000" dirty="0">
                <a:solidFill>
                  <a:schemeClr val="bg1"/>
                </a:solidFill>
              </a:rPr>
              <a:t>                           </a:t>
            </a:r>
            <a:r>
              <a:rPr lang="en-US" altLang="zh-CN" sz="2000" dirty="0">
                <a:solidFill>
                  <a:schemeClr val="bg1"/>
                </a:solidFill>
              </a:rPr>
              <a:t>1</a:t>
            </a:r>
            <a:r>
              <a:rPr lang="zh-CN" altLang="en-US" sz="2000" dirty="0">
                <a:solidFill>
                  <a:schemeClr val="bg1"/>
                </a:solidFill>
              </a:rPr>
              <a:t>） 此类过程，对大多数项目都适用，都有相同的管理过程。</a:t>
            </a:r>
          </a:p>
          <a:p>
            <a:r>
              <a:rPr lang="zh-CN" altLang="en-US" sz="2000" dirty="0">
                <a:solidFill>
                  <a:schemeClr val="bg1"/>
                </a:solidFill>
              </a:rPr>
              <a:t>                           </a:t>
            </a:r>
            <a:r>
              <a:rPr lang="en-US" altLang="zh-CN" sz="2000" dirty="0">
                <a:solidFill>
                  <a:schemeClr val="bg1"/>
                </a:solidFill>
              </a:rPr>
              <a:t>2</a:t>
            </a:r>
            <a:r>
              <a:rPr lang="zh-CN" altLang="en-US" sz="2000" dirty="0">
                <a:solidFill>
                  <a:schemeClr val="bg1"/>
                </a:solidFill>
              </a:rPr>
              <a:t>） 此类过程，</a:t>
            </a:r>
            <a:r>
              <a:rPr lang="zh-CN" altLang="en-US" sz="2000" dirty="0">
                <a:solidFill>
                  <a:srgbClr val="66FFFF"/>
                </a:solidFill>
              </a:rPr>
              <a:t>描述</a:t>
            </a:r>
            <a:r>
              <a:rPr lang="zh-CN" altLang="en-US" sz="2000" dirty="0">
                <a:solidFill>
                  <a:schemeClr val="bg1"/>
                </a:solidFill>
              </a:rPr>
              <a:t>（计划）和</a:t>
            </a:r>
            <a:r>
              <a:rPr lang="zh-CN" altLang="en-US" sz="2000" dirty="0">
                <a:solidFill>
                  <a:srgbClr val="66FFFF"/>
                </a:solidFill>
              </a:rPr>
              <a:t>组织</a:t>
            </a:r>
            <a:r>
              <a:rPr lang="zh-CN" altLang="en-US" sz="2000" dirty="0">
                <a:solidFill>
                  <a:schemeClr val="bg1"/>
                </a:solidFill>
              </a:rPr>
              <a:t>（管理和控制）项目的</a:t>
            </a:r>
          </a:p>
          <a:p>
            <a:r>
              <a:rPr lang="zh-CN" altLang="en-US" sz="2000" dirty="0">
                <a:solidFill>
                  <a:schemeClr val="bg1"/>
                </a:solidFill>
              </a:rPr>
              <a:t>                                  各项工作。</a:t>
            </a:r>
          </a:p>
          <a:p>
            <a:r>
              <a:rPr lang="zh-CN" altLang="en-US" sz="2000" dirty="0">
                <a:solidFill>
                  <a:schemeClr val="bg1"/>
                </a:solidFill>
              </a:rPr>
              <a:t>                           </a:t>
            </a:r>
            <a:r>
              <a:rPr lang="en-US" altLang="zh-CN" sz="2000" dirty="0">
                <a:solidFill>
                  <a:schemeClr val="bg1"/>
                </a:solidFill>
              </a:rPr>
              <a:t>3</a:t>
            </a:r>
            <a:r>
              <a:rPr lang="zh-CN" altLang="en-US" sz="2000" dirty="0">
                <a:solidFill>
                  <a:schemeClr val="bg1"/>
                </a:solidFill>
              </a:rPr>
              <a:t>） 此类过程，关注项目的</a:t>
            </a:r>
            <a:r>
              <a:rPr lang="zh-CN" altLang="en-US" sz="2000" dirty="0">
                <a:solidFill>
                  <a:srgbClr val="66FFFF"/>
                </a:solidFill>
              </a:rPr>
              <a:t>效率</a:t>
            </a:r>
            <a:r>
              <a:rPr lang="zh-CN" altLang="en-US" sz="2000" dirty="0">
                <a:solidFill>
                  <a:schemeClr val="bg1"/>
                </a:solidFill>
              </a:rPr>
              <a:t>和</a:t>
            </a:r>
            <a:r>
              <a:rPr lang="zh-CN" altLang="en-US" sz="2000" dirty="0">
                <a:solidFill>
                  <a:srgbClr val="66FFFF"/>
                </a:solidFill>
              </a:rPr>
              <a:t>效益</a:t>
            </a:r>
            <a:r>
              <a:rPr lang="zh-CN" altLang="en-US" sz="2000" dirty="0">
                <a:solidFill>
                  <a:schemeClr val="bg1"/>
                </a:solidFill>
              </a:rPr>
              <a:t>。</a:t>
            </a:r>
          </a:p>
          <a:p>
            <a:r>
              <a:rPr lang="zh-CN" altLang="en-US" sz="1800" dirty="0">
                <a:solidFill>
                  <a:srgbClr val="66FFFF"/>
                </a:solidFill>
              </a:rPr>
              <a:t> </a:t>
            </a:r>
          </a:p>
          <a:p>
            <a:r>
              <a:rPr lang="zh-CN" altLang="en-US" sz="1800" dirty="0">
                <a:solidFill>
                  <a:srgbClr val="66FFFF"/>
                </a:solidFill>
              </a:rPr>
              <a:t>                  </a:t>
            </a:r>
            <a:r>
              <a:rPr lang="zh-CN" altLang="en-US" sz="1800" dirty="0" smtClean="0">
                <a:solidFill>
                  <a:srgbClr val="66FFFF"/>
                </a:solidFill>
              </a:rPr>
              <a:t> </a:t>
            </a:r>
            <a:r>
              <a:rPr lang="zh-CN" altLang="en-US" sz="1800" dirty="0">
                <a:solidFill>
                  <a:srgbClr val="66FFFF"/>
                </a:solidFill>
              </a:rPr>
              <a:t>讨论：</a:t>
            </a:r>
            <a:r>
              <a:rPr lang="zh-CN" altLang="en-US" sz="2000" dirty="0">
                <a:solidFill>
                  <a:schemeClr val="bg1"/>
                </a:solidFill>
              </a:rPr>
              <a:t> </a:t>
            </a:r>
            <a:r>
              <a:rPr lang="zh-CN" altLang="en-US" sz="1800" dirty="0">
                <a:solidFill>
                  <a:srgbClr val="66FFFF"/>
                </a:solidFill>
              </a:rPr>
              <a:t>我国现状：</a:t>
            </a:r>
            <a:r>
              <a:rPr lang="en-US" altLang="zh-CN" sz="1800" dirty="0">
                <a:solidFill>
                  <a:srgbClr val="66FFFF"/>
                </a:solidFill>
              </a:rPr>
              <a:t>1</a:t>
            </a:r>
            <a:r>
              <a:rPr lang="zh-CN" altLang="en-US" sz="1800" dirty="0">
                <a:solidFill>
                  <a:srgbClr val="66FFFF"/>
                </a:solidFill>
              </a:rPr>
              <a:t>）把创造项目产品过程混同为项目管理过程。</a:t>
            </a:r>
          </a:p>
          <a:p>
            <a:r>
              <a:rPr lang="zh-CN" altLang="en-US" sz="1800" dirty="0">
                <a:solidFill>
                  <a:srgbClr val="66FFFF"/>
                </a:solidFill>
              </a:rPr>
              <a:t>                                              </a:t>
            </a:r>
            <a:r>
              <a:rPr lang="zh-CN" altLang="en-US" sz="1800" dirty="0" smtClean="0">
                <a:solidFill>
                  <a:srgbClr val="66FFFF"/>
                </a:solidFill>
              </a:rPr>
              <a:t> </a:t>
            </a:r>
            <a:r>
              <a:rPr lang="en-US" altLang="zh-CN" sz="1800" dirty="0">
                <a:solidFill>
                  <a:srgbClr val="66FFFF"/>
                </a:solidFill>
              </a:rPr>
              <a:t>2</a:t>
            </a:r>
            <a:r>
              <a:rPr lang="zh-CN" altLang="en-US" sz="1800" dirty="0">
                <a:solidFill>
                  <a:srgbClr val="66FFFF"/>
                </a:solidFill>
              </a:rPr>
              <a:t>）重视生产过程，忽视管理过程。</a:t>
            </a:r>
          </a:p>
          <a:p>
            <a:r>
              <a:rPr lang="zh-CN" altLang="en-US" sz="1800" dirty="0">
                <a:solidFill>
                  <a:srgbClr val="66FFFF"/>
                </a:solidFill>
              </a:rPr>
              <a:t>                                              </a:t>
            </a:r>
            <a:r>
              <a:rPr lang="zh-CN" altLang="en-US" sz="1800" dirty="0" smtClean="0">
                <a:solidFill>
                  <a:srgbClr val="66FFFF"/>
                </a:solidFill>
              </a:rPr>
              <a:t> </a:t>
            </a:r>
            <a:r>
              <a:rPr lang="en-US" altLang="zh-CN" sz="1800" dirty="0">
                <a:solidFill>
                  <a:srgbClr val="66FFFF"/>
                </a:solidFill>
              </a:rPr>
              <a:t>3</a:t>
            </a:r>
            <a:r>
              <a:rPr lang="zh-CN" altLang="en-US" sz="1800" dirty="0">
                <a:solidFill>
                  <a:srgbClr val="66FFFF"/>
                </a:solidFill>
              </a:rPr>
              <a:t>）结果是效率和效益差。（“调概率”达</a:t>
            </a:r>
            <a:r>
              <a:rPr lang="en-US" altLang="zh-CN" sz="1800" dirty="0">
                <a:solidFill>
                  <a:srgbClr val="66FFFF"/>
                </a:solidFill>
              </a:rPr>
              <a:t>43%</a:t>
            </a:r>
            <a:r>
              <a:rPr lang="zh-CN" altLang="en-US" sz="1800" dirty="0">
                <a:solidFill>
                  <a:srgbClr val="66FFFF"/>
                </a:solidFill>
              </a:rPr>
              <a:t>）</a:t>
            </a:r>
          </a:p>
          <a:p>
            <a:r>
              <a:rPr lang="zh-CN" altLang="en-US" sz="2000" dirty="0">
                <a:solidFill>
                  <a:schemeClr val="accent1"/>
                </a:solidFill>
              </a:rPr>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026"/>
          <p:cNvSpPr txBox="1">
            <a:spLocks noChangeArrowheads="1"/>
          </p:cNvSpPr>
          <p:nvPr/>
        </p:nvSpPr>
        <p:spPr bwMode="auto">
          <a:xfrm>
            <a:off x="0" y="0"/>
            <a:ext cx="9144000" cy="7029450"/>
          </a:xfrm>
          <a:prstGeom prst="rect">
            <a:avLst/>
          </a:prstGeom>
          <a:solidFill>
            <a:srgbClr val="0000FF"/>
          </a:solidFill>
          <a:ln w="9525">
            <a:noFill/>
            <a:miter lim="800000"/>
            <a:headEnd/>
            <a:tailEnd/>
          </a:ln>
        </p:spPr>
        <p:txBody>
          <a:bodyPr>
            <a:spAutoFit/>
          </a:bodyPr>
          <a:lstStyle/>
          <a:p>
            <a:endParaRPr lang="en-US" altLang="zh-CN" sz="2400">
              <a:solidFill>
                <a:schemeClr val="tx1"/>
              </a:solidFill>
            </a:endParaRPr>
          </a:p>
          <a:p>
            <a:r>
              <a:rPr lang="en-US" altLang="zh-CN" sz="2000">
                <a:solidFill>
                  <a:srgbClr val="FF0066"/>
                </a:solidFill>
              </a:rPr>
              <a:t>                                 </a:t>
            </a:r>
            <a:r>
              <a:rPr lang="zh-CN" altLang="en-US" sz="2400">
                <a:solidFill>
                  <a:srgbClr val="FF0066"/>
                </a:solidFill>
              </a:rPr>
              <a:t>工程项目两类项目过程的对应关系：</a:t>
            </a:r>
          </a:p>
          <a:p>
            <a:endParaRPr lang="zh-CN" altLang="en-US" sz="2400">
              <a:solidFill>
                <a:schemeClr val="tx1"/>
              </a:solidFill>
            </a:endParaRPr>
          </a:p>
          <a:p>
            <a:endParaRPr lang="zh-CN" altLang="en-US" sz="2400">
              <a:solidFill>
                <a:schemeClr val="tx1"/>
              </a:solidFill>
            </a:endParaRPr>
          </a:p>
          <a:p>
            <a:endParaRPr lang="zh-CN" altLang="en-US" sz="2400">
              <a:solidFill>
                <a:schemeClr val="tx1"/>
              </a:solidFill>
            </a:endParaRPr>
          </a:p>
          <a:p>
            <a:endParaRPr lang="zh-CN" altLang="en-US" sz="2400">
              <a:solidFill>
                <a:schemeClr val="tx1"/>
              </a:solidFill>
            </a:endParaRPr>
          </a:p>
          <a:p>
            <a:endParaRPr lang="zh-CN" altLang="en-US" sz="2400">
              <a:solidFill>
                <a:schemeClr val="tx1"/>
              </a:solidFill>
            </a:endParaRPr>
          </a:p>
          <a:p>
            <a:endParaRPr lang="zh-CN" altLang="en-US" sz="2400">
              <a:solidFill>
                <a:schemeClr val="tx1"/>
              </a:solidFill>
            </a:endParaRPr>
          </a:p>
          <a:p>
            <a:endParaRPr lang="zh-CN" altLang="en-US" sz="2400">
              <a:solidFill>
                <a:schemeClr val="tx1"/>
              </a:solidFill>
            </a:endParaRPr>
          </a:p>
          <a:p>
            <a:endParaRPr lang="zh-CN" altLang="en-US" sz="2400">
              <a:solidFill>
                <a:schemeClr val="tx1"/>
              </a:solidFill>
            </a:endParaRPr>
          </a:p>
          <a:p>
            <a:endParaRPr lang="zh-CN" altLang="en-US" sz="2400">
              <a:solidFill>
                <a:schemeClr val="tx1"/>
              </a:solidFill>
            </a:endParaRPr>
          </a:p>
          <a:p>
            <a:endParaRPr lang="zh-CN" altLang="en-US" sz="2400">
              <a:solidFill>
                <a:schemeClr val="tx1"/>
              </a:solidFill>
            </a:endParaRPr>
          </a:p>
          <a:p>
            <a:endParaRPr lang="zh-CN" altLang="en-US" sz="2400">
              <a:solidFill>
                <a:schemeClr val="tx1"/>
              </a:solidFill>
            </a:endParaRPr>
          </a:p>
          <a:p>
            <a:endParaRPr lang="zh-CN" altLang="en-US" sz="2400">
              <a:solidFill>
                <a:schemeClr val="tx1"/>
              </a:solidFill>
            </a:endParaRPr>
          </a:p>
          <a:p>
            <a:endParaRPr lang="zh-CN" altLang="en-US" sz="2400">
              <a:solidFill>
                <a:schemeClr val="tx1"/>
              </a:solidFill>
            </a:endParaRPr>
          </a:p>
          <a:p>
            <a:endParaRPr lang="zh-CN" altLang="en-US" sz="2400">
              <a:solidFill>
                <a:schemeClr val="tx1"/>
              </a:solidFill>
            </a:endParaRPr>
          </a:p>
          <a:p>
            <a:endParaRPr lang="zh-CN" altLang="en-US" sz="2400">
              <a:solidFill>
                <a:schemeClr val="tx1"/>
              </a:solidFill>
            </a:endParaRPr>
          </a:p>
          <a:p>
            <a:endParaRPr lang="zh-CN" altLang="en-US" sz="2400">
              <a:solidFill>
                <a:schemeClr val="tx1"/>
              </a:solidFill>
            </a:endParaRPr>
          </a:p>
          <a:p>
            <a:r>
              <a:rPr lang="zh-CN" altLang="en-US" sz="1800">
                <a:solidFill>
                  <a:schemeClr val="accent1"/>
                </a:solidFill>
              </a:rPr>
              <a:t>                          </a:t>
            </a:r>
            <a:endParaRPr lang="zh-CN" altLang="en-US" sz="2400">
              <a:solidFill>
                <a:schemeClr val="tx1"/>
              </a:solidFill>
            </a:endParaRPr>
          </a:p>
        </p:txBody>
      </p:sp>
      <p:sp>
        <p:nvSpPr>
          <p:cNvPr id="22531" name="Text Box 1027"/>
          <p:cNvSpPr txBox="1">
            <a:spLocks noChangeArrowheads="1"/>
          </p:cNvSpPr>
          <p:nvPr/>
        </p:nvSpPr>
        <p:spPr bwMode="auto">
          <a:xfrm>
            <a:off x="838200" y="1066800"/>
            <a:ext cx="7583488" cy="2536825"/>
          </a:xfrm>
          <a:prstGeom prst="rect">
            <a:avLst/>
          </a:prstGeom>
          <a:noFill/>
          <a:ln w="9525">
            <a:noFill/>
            <a:miter lim="800000"/>
            <a:headEnd/>
            <a:tailEnd/>
          </a:ln>
        </p:spPr>
        <p:txBody>
          <a:bodyPr wrap="none">
            <a:spAutoFit/>
          </a:bodyPr>
          <a:lstStyle/>
          <a:p>
            <a:r>
              <a:rPr lang="en-US" altLang="zh-CN">
                <a:solidFill>
                  <a:schemeClr val="tx1"/>
                </a:solidFill>
              </a:rPr>
              <a:t>  </a:t>
            </a:r>
            <a:r>
              <a:rPr lang="en-US" altLang="zh-CN">
                <a:solidFill>
                  <a:srgbClr val="FF0066"/>
                </a:solidFill>
              </a:rPr>
              <a:t>(1) </a:t>
            </a:r>
            <a:r>
              <a:rPr lang="zh-CN" altLang="en-US">
                <a:solidFill>
                  <a:srgbClr val="FF0066"/>
                </a:solidFill>
              </a:rPr>
              <a:t>创造项目产品的过程</a:t>
            </a:r>
            <a:r>
              <a:rPr lang="zh-CN" altLang="en-US">
                <a:solidFill>
                  <a:schemeClr val="bg1"/>
                </a:solidFill>
              </a:rPr>
              <a:t>（产品实现过程）</a:t>
            </a:r>
          </a:p>
          <a:p>
            <a:r>
              <a:rPr lang="zh-CN" altLang="en-US">
                <a:solidFill>
                  <a:schemeClr val="bg1"/>
                </a:solidFill>
              </a:rPr>
              <a:t>立项过程</a:t>
            </a:r>
            <a:r>
              <a:rPr lang="zh-CN" altLang="en-US">
                <a:solidFill>
                  <a:srgbClr val="FF0066"/>
                </a:solidFill>
              </a:rPr>
              <a:t> </a:t>
            </a:r>
            <a:r>
              <a:rPr lang="en-US" altLang="zh-CN">
                <a:solidFill>
                  <a:srgbClr val="FF0066"/>
                </a:solidFill>
              </a:rPr>
              <a:t>F</a:t>
            </a:r>
            <a:r>
              <a:rPr lang="zh-CN" altLang="en-US">
                <a:solidFill>
                  <a:schemeClr val="bg1"/>
                </a:solidFill>
              </a:rPr>
              <a:t>（可研、批准）</a:t>
            </a:r>
          </a:p>
          <a:p>
            <a:r>
              <a:rPr lang="zh-CN" altLang="en-US">
                <a:solidFill>
                  <a:schemeClr val="bg1"/>
                </a:solidFill>
              </a:rPr>
              <a:t>         </a:t>
            </a:r>
          </a:p>
          <a:p>
            <a:r>
              <a:rPr lang="zh-CN" altLang="en-US">
                <a:solidFill>
                  <a:schemeClr val="bg1"/>
                </a:solidFill>
              </a:rPr>
              <a:t>           设计过程</a:t>
            </a:r>
            <a:r>
              <a:rPr lang="zh-CN" altLang="en-US">
                <a:solidFill>
                  <a:srgbClr val="FF0066"/>
                </a:solidFill>
              </a:rPr>
              <a:t> </a:t>
            </a:r>
            <a:r>
              <a:rPr lang="en-US" altLang="zh-CN">
                <a:solidFill>
                  <a:srgbClr val="FF0066"/>
                </a:solidFill>
              </a:rPr>
              <a:t>E</a:t>
            </a:r>
            <a:r>
              <a:rPr lang="zh-CN" altLang="en-US">
                <a:solidFill>
                  <a:schemeClr val="bg1"/>
                </a:solidFill>
              </a:rPr>
              <a:t>（文件、图纸）</a:t>
            </a:r>
          </a:p>
          <a:p>
            <a:endParaRPr lang="zh-CN" altLang="en-US">
              <a:solidFill>
                <a:schemeClr val="bg1"/>
              </a:solidFill>
            </a:endParaRPr>
          </a:p>
          <a:p>
            <a:r>
              <a:rPr lang="zh-CN" altLang="en-US">
                <a:solidFill>
                  <a:schemeClr val="bg1"/>
                </a:solidFill>
              </a:rPr>
              <a:t>                          采购过程 </a:t>
            </a:r>
            <a:r>
              <a:rPr lang="en-US" altLang="zh-CN">
                <a:solidFill>
                  <a:srgbClr val="FF0066"/>
                </a:solidFill>
              </a:rPr>
              <a:t>P</a:t>
            </a:r>
            <a:r>
              <a:rPr lang="zh-CN" altLang="en-US">
                <a:solidFill>
                  <a:schemeClr val="bg1"/>
                </a:solidFill>
              </a:rPr>
              <a:t>（设备、材料制造供应）</a:t>
            </a:r>
          </a:p>
          <a:p>
            <a:endParaRPr lang="zh-CN" altLang="en-US">
              <a:solidFill>
                <a:schemeClr val="bg1"/>
              </a:solidFill>
            </a:endParaRPr>
          </a:p>
          <a:p>
            <a:r>
              <a:rPr lang="zh-CN" altLang="en-US">
                <a:solidFill>
                  <a:schemeClr val="bg1"/>
                </a:solidFill>
              </a:rPr>
              <a:t>                                                               施工过程 </a:t>
            </a:r>
            <a:r>
              <a:rPr lang="en-US" altLang="zh-CN">
                <a:solidFill>
                  <a:srgbClr val="FF0066"/>
                </a:solidFill>
              </a:rPr>
              <a:t>C</a:t>
            </a:r>
            <a:r>
              <a:rPr lang="zh-CN" altLang="en-US">
                <a:solidFill>
                  <a:schemeClr val="bg1"/>
                </a:solidFill>
              </a:rPr>
              <a:t>（建筑、安装）</a:t>
            </a:r>
          </a:p>
          <a:p>
            <a:endParaRPr lang="zh-CN" altLang="en-US">
              <a:solidFill>
                <a:schemeClr val="bg1"/>
              </a:solidFill>
            </a:endParaRPr>
          </a:p>
          <a:p>
            <a:r>
              <a:rPr lang="zh-CN" altLang="en-US">
                <a:solidFill>
                  <a:schemeClr val="bg1"/>
                </a:solidFill>
              </a:rPr>
              <a:t>                                                                                                  试运行过程 </a:t>
            </a:r>
            <a:r>
              <a:rPr lang="en-US" altLang="zh-CN">
                <a:solidFill>
                  <a:srgbClr val="FF0066"/>
                </a:solidFill>
              </a:rPr>
              <a:t>T</a:t>
            </a:r>
            <a:r>
              <a:rPr lang="zh-CN" altLang="en-US">
                <a:solidFill>
                  <a:schemeClr val="bg1"/>
                </a:solidFill>
              </a:rPr>
              <a:t>（考核验收）</a:t>
            </a:r>
            <a:endParaRPr lang="zh-CN" altLang="en-US">
              <a:solidFill>
                <a:schemeClr val="tx1"/>
              </a:solidFill>
            </a:endParaRPr>
          </a:p>
        </p:txBody>
      </p:sp>
      <p:sp>
        <p:nvSpPr>
          <p:cNvPr id="22532" name="Line 1028"/>
          <p:cNvSpPr>
            <a:spLocks noChangeShapeType="1"/>
          </p:cNvSpPr>
          <p:nvPr/>
        </p:nvSpPr>
        <p:spPr bwMode="auto">
          <a:xfrm>
            <a:off x="762000" y="990600"/>
            <a:ext cx="7467600" cy="0"/>
          </a:xfrm>
          <a:prstGeom prst="line">
            <a:avLst/>
          </a:prstGeom>
          <a:noFill/>
          <a:ln w="9525">
            <a:solidFill>
              <a:schemeClr val="bg1"/>
            </a:solidFill>
            <a:round/>
            <a:headEnd/>
            <a:tailEnd/>
          </a:ln>
        </p:spPr>
        <p:txBody>
          <a:bodyPr wrap="none" anchor="ctr"/>
          <a:lstStyle/>
          <a:p>
            <a:endParaRPr lang="zh-CN" altLang="en-US"/>
          </a:p>
        </p:txBody>
      </p:sp>
      <p:sp>
        <p:nvSpPr>
          <p:cNvPr id="22533" name="Line 1029"/>
          <p:cNvSpPr>
            <a:spLocks noChangeShapeType="1"/>
          </p:cNvSpPr>
          <p:nvPr/>
        </p:nvSpPr>
        <p:spPr bwMode="auto">
          <a:xfrm>
            <a:off x="762000" y="6477000"/>
            <a:ext cx="7467600" cy="0"/>
          </a:xfrm>
          <a:prstGeom prst="line">
            <a:avLst/>
          </a:prstGeom>
          <a:noFill/>
          <a:ln w="38100">
            <a:solidFill>
              <a:schemeClr val="bg1"/>
            </a:solidFill>
            <a:round/>
            <a:headEnd/>
            <a:tailEnd/>
          </a:ln>
        </p:spPr>
        <p:txBody>
          <a:bodyPr wrap="none" anchor="ctr"/>
          <a:lstStyle/>
          <a:p>
            <a:endParaRPr lang="zh-CN" altLang="en-US"/>
          </a:p>
        </p:txBody>
      </p:sp>
      <p:sp>
        <p:nvSpPr>
          <p:cNvPr id="22534" name="Line 1030"/>
          <p:cNvSpPr>
            <a:spLocks noChangeShapeType="1"/>
          </p:cNvSpPr>
          <p:nvPr/>
        </p:nvSpPr>
        <p:spPr bwMode="auto">
          <a:xfrm>
            <a:off x="762000" y="3810000"/>
            <a:ext cx="7467600" cy="0"/>
          </a:xfrm>
          <a:prstGeom prst="line">
            <a:avLst/>
          </a:prstGeom>
          <a:noFill/>
          <a:ln w="9525">
            <a:solidFill>
              <a:schemeClr val="bg1"/>
            </a:solidFill>
            <a:prstDash val="dash"/>
            <a:round/>
            <a:headEnd/>
            <a:tailEnd/>
          </a:ln>
        </p:spPr>
        <p:txBody>
          <a:bodyPr wrap="none" anchor="ctr"/>
          <a:lstStyle/>
          <a:p>
            <a:endParaRPr lang="zh-CN" altLang="en-US"/>
          </a:p>
        </p:txBody>
      </p:sp>
      <p:sp>
        <p:nvSpPr>
          <p:cNvPr id="22535" name="Line 1031"/>
          <p:cNvSpPr>
            <a:spLocks noChangeShapeType="1"/>
          </p:cNvSpPr>
          <p:nvPr/>
        </p:nvSpPr>
        <p:spPr bwMode="auto">
          <a:xfrm>
            <a:off x="8229600" y="990600"/>
            <a:ext cx="0" cy="5486400"/>
          </a:xfrm>
          <a:prstGeom prst="line">
            <a:avLst/>
          </a:prstGeom>
          <a:noFill/>
          <a:ln w="9525">
            <a:solidFill>
              <a:schemeClr val="bg1"/>
            </a:solidFill>
            <a:round/>
            <a:headEnd/>
            <a:tailEnd/>
          </a:ln>
        </p:spPr>
        <p:txBody>
          <a:bodyPr wrap="none" anchor="ctr"/>
          <a:lstStyle/>
          <a:p>
            <a:endParaRPr lang="zh-CN" altLang="en-US"/>
          </a:p>
        </p:txBody>
      </p:sp>
      <p:sp>
        <p:nvSpPr>
          <p:cNvPr id="22536" name="Line 1032"/>
          <p:cNvSpPr>
            <a:spLocks noChangeShapeType="1"/>
          </p:cNvSpPr>
          <p:nvPr/>
        </p:nvSpPr>
        <p:spPr bwMode="auto">
          <a:xfrm>
            <a:off x="762000" y="990600"/>
            <a:ext cx="0" cy="5486400"/>
          </a:xfrm>
          <a:prstGeom prst="line">
            <a:avLst/>
          </a:prstGeom>
          <a:noFill/>
          <a:ln w="9525">
            <a:solidFill>
              <a:schemeClr val="bg1"/>
            </a:solidFill>
            <a:round/>
            <a:headEnd/>
            <a:tailEnd/>
          </a:ln>
        </p:spPr>
        <p:txBody>
          <a:bodyPr wrap="none" anchor="ctr"/>
          <a:lstStyle/>
          <a:p>
            <a:endParaRPr lang="zh-CN" altLang="en-US"/>
          </a:p>
        </p:txBody>
      </p:sp>
      <p:sp>
        <p:nvSpPr>
          <p:cNvPr id="22537" name="Line 1033"/>
          <p:cNvSpPr>
            <a:spLocks noChangeShapeType="1"/>
          </p:cNvSpPr>
          <p:nvPr/>
        </p:nvSpPr>
        <p:spPr bwMode="auto">
          <a:xfrm>
            <a:off x="762000" y="1600200"/>
            <a:ext cx="1143000" cy="0"/>
          </a:xfrm>
          <a:prstGeom prst="line">
            <a:avLst/>
          </a:prstGeom>
          <a:noFill/>
          <a:ln w="57150">
            <a:solidFill>
              <a:schemeClr val="bg1"/>
            </a:solidFill>
            <a:round/>
            <a:headEnd/>
            <a:tailEnd/>
          </a:ln>
        </p:spPr>
        <p:txBody>
          <a:bodyPr wrap="none" anchor="ctr"/>
          <a:lstStyle/>
          <a:p>
            <a:endParaRPr lang="zh-CN" altLang="en-US"/>
          </a:p>
        </p:txBody>
      </p:sp>
      <p:sp>
        <p:nvSpPr>
          <p:cNvPr id="22538" name="Line 1034"/>
          <p:cNvSpPr>
            <a:spLocks noChangeShapeType="1"/>
          </p:cNvSpPr>
          <p:nvPr/>
        </p:nvSpPr>
        <p:spPr bwMode="auto">
          <a:xfrm>
            <a:off x="1905000" y="2133600"/>
            <a:ext cx="1981200" cy="0"/>
          </a:xfrm>
          <a:prstGeom prst="line">
            <a:avLst/>
          </a:prstGeom>
          <a:noFill/>
          <a:ln w="57150">
            <a:solidFill>
              <a:schemeClr val="bg1"/>
            </a:solidFill>
            <a:round/>
            <a:headEnd/>
            <a:tailEnd/>
          </a:ln>
        </p:spPr>
        <p:txBody>
          <a:bodyPr wrap="none" anchor="ctr"/>
          <a:lstStyle/>
          <a:p>
            <a:endParaRPr lang="zh-CN" altLang="en-US"/>
          </a:p>
        </p:txBody>
      </p:sp>
      <p:sp>
        <p:nvSpPr>
          <p:cNvPr id="22539" name="Line 1035"/>
          <p:cNvSpPr>
            <a:spLocks noChangeShapeType="1"/>
          </p:cNvSpPr>
          <p:nvPr/>
        </p:nvSpPr>
        <p:spPr bwMode="auto">
          <a:xfrm>
            <a:off x="3276600" y="2667000"/>
            <a:ext cx="2971800" cy="0"/>
          </a:xfrm>
          <a:prstGeom prst="line">
            <a:avLst/>
          </a:prstGeom>
          <a:noFill/>
          <a:ln w="57150">
            <a:solidFill>
              <a:schemeClr val="bg1"/>
            </a:solidFill>
            <a:round/>
            <a:headEnd/>
            <a:tailEnd/>
          </a:ln>
        </p:spPr>
        <p:txBody>
          <a:bodyPr wrap="none" anchor="ctr"/>
          <a:lstStyle/>
          <a:p>
            <a:endParaRPr lang="zh-CN" altLang="en-US"/>
          </a:p>
        </p:txBody>
      </p:sp>
      <p:sp>
        <p:nvSpPr>
          <p:cNvPr id="22540" name="Line 1036"/>
          <p:cNvSpPr>
            <a:spLocks noChangeShapeType="1"/>
          </p:cNvSpPr>
          <p:nvPr/>
        </p:nvSpPr>
        <p:spPr bwMode="auto">
          <a:xfrm>
            <a:off x="4876800" y="3200400"/>
            <a:ext cx="2438400" cy="0"/>
          </a:xfrm>
          <a:prstGeom prst="line">
            <a:avLst/>
          </a:prstGeom>
          <a:noFill/>
          <a:ln w="57150">
            <a:solidFill>
              <a:schemeClr val="bg1"/>
            </a:solidFill>
            <a:round/>
            <a:headEnd/>
            <a:tailEnd/>
          </a:ln>
        </p:spPr>
        <p:txBody>
          <a:bodyPr wrap="none" anchor="ctr"/>
          <a:lstStyle/>
          <a:p>
            <a:endParaRPr lang="zh-CN" altLang="en-US"/>
          </a:p>
        </p:txBody>
      </p:sp>
      <p:sp>
        <p:nvSpPr>
          <p:cNvPr id="22541" name="Line 1037"/>
          <p:cNvSpPr>
            <a:spLocks noChangeShapeType="1"/>
          </p:cNvSpPr>
          <p:nvPr/>
        </p:nvSpPr>
        <p:spPr bwMode="auto">
          <a:xfrm>
            <a:off x="7010400" y="3657600"/>
            <a:ext cx="1219200" cy="0"/>
          </a:xfrm>
          <a:prstGeom prst="line">
            <a:avLst/>
          </a:prstGeom>
          <a:noFill/>
          <a:ln w="57150">
            <a:solidFill>
              <a:schemeClr val="bg1"/>
            </a:solidFill>
            <a:round/>
            <a:headEnd/>
            <a:tailEnd/>
          </a:ln>
        </p:spPr>
        <p:txBody>
          <a:bodyPr wrap="none" anchor="ctr"/>
          <a:lstStyle/>
          <a:p>
            <a:endParaRPr lang="zh-CN" altLang="en-US"/>
          </a:p>
        </p:txBody>
      </p:sp>
      <p:sp>
        <p:nvSpPr>
          <p:cNvPr id="22542" name="Text Box 1038"/>
          <p:cNvSpPr txBox="1">
            <a:spLocks noChangeArrowheads="1"/>
          </p:cNvSpPr>
          <p:nvPr/>
        </p:nvSpPr>
        <p:spPr bwMode="auto">
          <a:xfrm>
            <a:off x="914400" y="3810000"/>
            <a:ext cx="7161213" cy="2536825"/>
          </a:xfrm>
          <a:prstGeom prst="rect">
            <a:avLst/>
          </a:prstGeom>
          <a:noFill/>
          <a:ln w="9525">
            <a:noFill/>
            <a:miter lim="800000"/>
            <a:headEnd/>
            <a:tailEnd/>
          </a:ln>
        </p:spPr>
        <p:txBody>
          <a:bodyPr wrap="none">
            <a:spAutoFit/>
          </a:bodyPr>
          <a:lstStyle/>
          <a:p>
            <a:r>
              <a:rPr lang="zh-CN" altLang="en-US">
                <a:solidFill>
                  <a:srgbClr val="FF0066"/>
                </a:solidFill>
              </a:rPr>
              <a:t>（</a:t>
            </a:r>
            <a:r>
              <a:rPr lang="en-US" altLang="zh-CN">
                <a:solidFill>
                  <a:srgbClr val="FF0066"/>
                </a:solidFill>
              </a:rPr>
              <a:t>2</a:t>
            </a:r>
            <a:r>
              <a:rPr lang="zh-CN" altLang="en-US">
                <a:solidFill>
                  <a:srgbClr val="FF0066"/>
                </a:solidFill>
              </a:rPr>
              <a:t>）项目管理过程</a:t>
            </a:r>
            <a:r>
              <a:rPr lang="zh-CN" altLang="en-US">
                <a:solidFill>
                  <a:schemeClr val="bg1"/>
                </a:solidFill>
              </a:rPr>
              <a:t>（对产品实现过程进行管理）</a:t>
            </a:r>
          </a:p>
          <a:p>
            <a:r>
              <a:rPr lang="zh-CN" altLang="en-US">
                <a:solidFill>
                  <a:schemeClr val="bg1"/>
                </a:solidFill>
              </a:rPr>
              <a:t>                                实施过程</a:t>
            </a:r>
            <a:r>
              <a:rPr lang="zh-CN" altLang="en-US">
                <a:solidFill>
                  <a:schemeClr val="accent1"/>
                </a:solidFill>
              </a:rPr>
              <a:t> </a:t>
            </a:r>
            <a:r>
              <a:rPr lang="en-US" altLang="zh-CN">
                <a:solidFill>
                  <a:srgbClr val="FF0066"/>
                </a:solidFill>
              </a:rPr>
              <a:t>E</a:t>
            </a:r>
            <a:r>
              <a:rPr lang="zh-CN" altLang="en-US">
                <a:solidFill>
                  <a:schemeClr val="bg1"/>
                </a:solidFill>
              </a:rPr>
              <a:t>（</a:t>
            </a:r>
            <a:r>
              <a:rPr lang="en-US" altLang="zh-CN">
                <a:solidFill>
                  <a:schemeClr val="bg1"/>
                </a:solidFill>
              </a:rPr>
              <a:t>Execution)</a:t>
            </a:r>
          </a:p>
          <a:p>
            <a:r>
              <a:rPr lang="en-US" altLang="zh-CN">
                <a:solidFill>
                  <a:schemeClr val="bg1"/>
                </a:solidFill>
              </a:rPr>
              <a:t>                               </a:t>
            </a:r>
            <a:r>
              <a:rPr lang="zh-CN" altLang="en-US">
                <a:solidFill>
                  <a:schemeClr val="bg1"/>
                </a:solidFill>
              </a:rPr>
              <a:t>（组织实施、绩效）</a:t>
            </a:r>
          </a:p>
          <a:p>
            <a:endParaRPr lang="zh-CN" altLang="en-US">
              <a:solidFill>
                <a:schemeClr val="bg1"/>
              </a:solidFill>
            </a:endParaRPr>
          </a:p>
          <a:p>
            <a:r>
              <a:rPr lang="zh-CN" altLang="en-US">
                <a:solidFill>
                  <a:schemeClr val="bg1"/>
                </a:solidFill>
              </a:rPr>
              <a:t>策划过程</a:t>
            </a:r>
            <a:r>
              <a:rPr lang="zh-CN" altLang="en-US">
                <a:solidFill>
                  <a:srgbClr val="FF0066"/>
                </a:solidFill>
              </a:rPr>
              <a:t> </a:t>
            </a:r>
            <a:r>
              <a:rPr lang="en-US" altLang="zh-CN">
                <a:solidFill>
                  <a:srgbClr val="FF0066"/>
                </a:solidFill>
              </a:rPr>
              <a:t>P</a:t>
            </a:r>
            <a:r>
              <a:rPr lang="zh-CN" altLang="en-US">
                <a:solidFill>
                  <a:schemeClr val="bg1"/>
                </a:solidFill>
              </a:rPr>
              <a:t>（</a:t>
            </a:r>
            <a:r>
              <a:rPr lang="en-US" altLang="zh-CN">
                <a:solidFill>
                  <a:schemeClr val="bg1"/>
                </a:solidFill>
              </a:rPr>
              <a:t>Planning)            </a:t>
            </a:r>
            <a:r>
              <a:rPr lang="zh-CN" altLang="en-US">
                <a:solidFill>
                  <a:schemeClr val="bg1"/>
                </a:solidFill>
              </a:rPr>
              <a:t>控制过程 </a:t>
            </a:r>
            <a:r>
              <a:rPr lang="en-US" altLang="zh-CN">
                <a:solidFill>
                  <a:srgbClr val="FF0066"/>
                </a:solidFill>
              </a:rPr>
              <a:t>C</a:t>
            </a:r>
            <a:r>
              <a:rPr lang="zh-CN" altLang="en-US">
                <a:solidFill>
                  <a:schemeClr val="bg1"/>
                </a:solidFill>
              </a:rPr>
              <a:t>（</a:t>
            </a:r>
            <a:r>
              <a:rPr lang="en-US" altLang="zh-CN">
                <a:solidFill>
                  <a:schemeClr val="bg1"/>
                </a:solidFill>
              </a:rPr>
              <a:t>Controlling)                    </a:t>
            </a:r>
            <a:r>
              <a:rPr lang="zh-CN" altLang="zh-CN">
                <a:solidFill>
                  <a:schemeClr val="bg1"/>
                </a:solidFill>
              </a:rPr>
              <a:t>收尾过程</a:t>
            </a:r>
            <a:endParaRPr lang="zh-CN" altLang="en-US">
              <a:solidFill>
                <a:schemeClr val="bg1"/>
              </a:solidFill>
            </a:endParaRPr>
          </a:p>
          <a:p>
            <a:r>
              <a:rPr lang="en-US" altLang="zh-CN">
                <a:solidFill>
                  <a:schemeClr val="bg1"/>
                </a:solidFill>
              </a:rPr>
              <a:t>(</a:t>
            </a:r>
            <a:r>
              <a:rPr lang="zh-CN" altLang="en-US">
                <a:solidFill>
                  <a:schemeClr val="bg1"/>
                </a:solidFill>
              </a:rPr>
              <a:t>策划、计划）                      （偏差、纠正）                                  （检验、接收）</a:t>
            </a:r>
          </a:p>
          <a:p>
            <a:endParaRPr lang="zh-CN" altLang="en-US">
              <a:solidFill>
                <a:schemeClr val="bg1"/>
              </a:solidFill>
            </a:endParaRPr>
          </a:p>
          <a:p>
            <a:r>
              <a:rPr lang="zh-CN" altLang="en-US">
                <a:solidFill>
                  <a:schemeClr val="bg1"/>
                </a:solidFill>
              </a:rPr>
              <a:t>启动过程</a:t>
            </a:r>
          </a:p>
          <a:p>
            <a:r>
              <a:rPr lang="zh-CN" altLang="en-US">
                <a:solidFill>
                  <a:schemeClr val="bg1"/>
                </a:solidFill>
              </a:rPr>
              <a:t>（招标、委托）</a:t>
            </a:r>
          </a:p>
          <a:p>
            <a:endParaRPr lang="en-US" altLang="zh-CN">
              <a:solidFill>
                <a:schemeClr val="bg1"/>
              </a:solidFill>
            </a:endParaRPr>
          </a:p>
        </p:txBody>
      </p:sp>
      <p:sp>
        <p:nvSpPr>
          <p:cNvPr id="22543" name="Freeform 1039"/>
          <p:cNvSpPr>
            <a:spLocks/>
          </p:cNvSpPr>
          <p:nvPr/>
        </p:nvSpPr>
        <p:spPr bwMode="auto">
          <a:xfrm>
            <a:off x="762000" y="6159500"/>
            <a:ext cx="1143000" cy="317500"/>
          </a:xfrm>
          <a:custGeom>
            <a:avLst/>
            <a:gdLst>
              <a:gd name="T0" fmla="*/ 0 w 720"/>
              <a:gd name="T1" fmla="*/ 2147483647 h 200"/>
              <a:gd name="T2" fmla="*/ 2147483647 w 720"/>
              <a:gd name="T3" fmla="*/ 2147483647 h 200"/>
              <a:gd name="T4" fmla="*/ 2147483647 w 720"/>
              <a:gd name="T5" fmla="*/ 2147483647 h 200"/>
              <a:gd name="T6" fmla="*/ 2147483647 w 720"/>
              <a:gd name="T7" fmla="*/ 2147483647 h 200"/>
              <a:gd name="T8" fmla="*/ 2147483647 w 720"/>
              <a:gd name="T9" fmla="*/ 2147483647 h 200"/>
              <a:gd name="T10" fmla="*/ 0 60000 65536"/>
              <a:gd name="T11" fmla="*/ 0 60000 65536"/>
              <a:gd name="T12" fmla="*/ 0 60000 65536"/>
              <a:gd name="T13" fmla="*/ 0 60000 65536"/>
              <a:gd name="T14" fmla="*/ 0 60000 65536"/>
              <a:gd name="T15" fmla="*/ 0 w 720"/>
              <a:gd name="T16" fmla="*/ 0 h 200"/>
              <a:gd name="T17" fmla="*/ 720 w 720"/>
              <a:gd name="T18" fmla="*/ 200 h 200"/>
            </a:gdLst>
            <a:ahLst/>
            <a:cxnLst>
              <a:cxn ang="T10">
                <a:pos x="T0" y="T1"/>
              </a:cxn>
              <a:cxn ang="T11">
                <a:pos x="T2" y="T3"/>
              </a:cxn>
              <a:cxn ang="T12">
                <a:pos x="T4" y="T5"/>
              </a:cxn>
              <a:cxn ang="T13">
                <a:pos x="T6" y="T7"/>
              </a:cxn>
              <a:cxn ang="T14">
                <a:pos x="T8" y="T9"/>
              </a:cxn>
            </a:cxnLst>
            <a:rect l="T15" t="T16" r="T17" b="T18"/>
            <a:pathLst>
              <a:path w="720" h="200">
                <a:moveTo>
                  <a:pt x="0" y="200"/>
                </a:moveTo>
                <a:cubicBezTo>
                  <a:pt x="28" y="168"/>
                  <a:pt x="56" y="136"/>
                  <a:pt x="96" y="104"/>
                </a:cubicBezTo>
                <a:cubicBezTo>
                  <a:pt x="136" y="72"/>
                  <a:pt x="192" y="16"/>
                  <a:pt x="240" y="8"/>
                </a:cubicBezTo>
                <a:cubicBezTo>
                  <a:pt x="288" y="0"/>
                  <a:pt x="304" y="24"/>
                  <a:pt x="384" y="56"/>
                </a:cubicBezTo>
                <a:cubicBezTo>
                  <a:pt x="464" y="88"/>
                  <a:pt x="664" y="176"/>
                  <a:pt x="720" y="200"/>
                </a:cubicBezTo>
              </a:path>
            </a:pathLst>
          </a:custGeom>
          <a:noFill/>
          <a:ln w="38100">
            <a:solidFill>
              <a:schemeClr val="bg1"/>
            </a:solidFill>
            <a:round/>
            <a:headEnd/>
            <a:tailEnd/>
          </a:ln>
        </p:spPr>
        <p:txBody>
          <a:bodyPr wrap="none" anchor="ctr"/>
          <a:lstStyle/>
          <a:p>
            <a:endParaRPr lang="zh-CN" altLang="en-US"/>
          </a:p>
        </p:txBody>
      </p:sp>
      <p:sp>
        <p:nvSpPr>
          <p:cNvPr id="22544" name="Freeform 1040"/>
          <p:cNvSpPr>
            <a:spLocks/>
          </p:cNvSpPr>
          <p:nvPr/>
        </p:nvSpPr>
        <p:spPr bwMode="auto">
          <a:xfrm>
            <a:off x="1143000" y="5549900"/>
            <a:ext cx="3810000" cy="927100"/>
          </a:xfrm>
          <a:custGeom>
            <a:avLst/>
            <a:gdLst>
              <a:gd name="T0" fmla="*/ 0 w 2400"/>
              <a:gd name="T1" fmla="*/ 2147483647 h 584"/>
              <a:gd name="T2" fmla="*/ 2147483647 w 2400"/>
              <a:gd name="T3" fmla="*/ 2147483647 h 584"/>
              <a:gd name="T4" fmla="*/ 2147483647 w 2400"/>
              <a:gd name="T5" fmla="*/ 2147483647 h 584"/>
              <a:gd name="T6" fmla="*/ 2147483647 w 2400"/>
              <a:gd name="T7" fmla="*/ 2147483647 h 584"/>
              <a:gd name="T8" fmla="*/ 2147483647 w 2400"/>
              <a:gd name="T9" fmla="*/ 2147483647 h 584"/>
              <a:gd name="T10" fmla="*/ 2147483647 w 2400"/>
              <a:gd name="T11" fmla="*/ 2147483647 h 584"/>
              <a:gd name="T12" fmla="*/ 2147483647 w 2400"/>
              <a:gd name="T13" fmla="*/ 2147483647 h 584"/>
              <a:gd name="T14" fmla="*/ 2147483647 w 2400"/>
              <a:gd name="T15" fmla="*/ 2147483647 h 584"/>
              <a:gd name="T16" fmla="*/ 2147483647 w 2400"/>
              <a:gd name="T17" fmla="*/ 2147483647 h 5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00"/>
              <a:gd name="T28" fmla="*/ 0 h 584"/>
              <a:gd name="T29" fmla="*/ 2400 w 2400"/>
              <a:gd name="T30" fmla="*/ 584 h 58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00" h="584">
                <a:moveTo>
                  <a:pt x="0" y="584"/>
                </a:moveTo>
                <a:cubicBezTo>
                  <a:pt x="84" y="524"/>
                  <a:pt x="168" y="464"/>
                  <a:pt x="240" y="392"/>
                </a:cubicBezTo>
                <a:cubicBezTo>
                  <a:pt x="312" y="320"/>
                  <a:pt x="360" y="216"/>
                  <a:pt x="432" y="152"/>
                </a:cubicBezTo>
                <a:cubicBezTo>
                  <a:pt x="504" y="88"/>
                  <a:pt x="592" y="16"/>
                  <a:pt x="672" y="8"/>
                </a:cubicBezTo>
                <a:cubicBezTo>
                  <a:pt x="752" y="0"/>
                  <a:pt x="832" y="64"/>
                  <a:pt x="912" y="104"/>
                </a:cubicBezTo>
                <a:cubicBezTo>
                  <a:pt x="992" y="144"/>
                  <a:pt x="1072" y="200"/>
                  <a:pt x="1152" y="248"/>
                </a:cubicBezTo>
                <a:cubicBezTo>
                  <a:pt x="1232" y="296"/>
                  <a:pt x="1288" y="352"/>
                  <a:pt x="1392" y="392"/>
                </a:cubicBezTo>
                <a:cubicBezTo>
                  <a:pt x="1496" y="432"/>
                  <a:pt x="1608" y="456"/>
                  <a:pt x="1776" y="488"/>
                </a:cubicBezTo>
                <a:cubicBezTo>
                  <a:pt x="1944" y="520"/>
                  <a:pt x="2296" y="568"/>
                  <a:pt x="2400" y="584"/>
                </a:cubicBezTo>
              </a:path>
            </a:pathLst>
          </a:custGeom>
          <a:noFill/>
          <a:ln w="38100">
            <a:solidFill>
              <a:schemeClr val="bg1"/>
            </a:solidFill>
            <a:round/>
            <a:headEnd/>
            <a:tailEnd/>
          </a:ln>
        </p:spPr>
        <p:txBody>
          <a:bodyPr wrap="none" anchor="ctr"/>
          <a:lstStyle/>
          <a:p>
            <a:endParaRPr lang="zh-CN" altLang="en-US"/>
          </a:p>
        </p:txBody>
      </p:sp>
      <p:sp>
        <p:nvSpPr>
          <p:cNvPr id="22545" name="Freeform 1041"/>
          <p:cNvSpPr>
            <a:spLocks/>
          </p:cNvSpPr>
          <p:nvPr/>
        </p:nvSpPr>
        <p:spPr bwMode="auto">
          <a:xfrm>
            <a:off x="1371600" y="4533900"/>
            <a:ext cx="6781800" cy="1943100"/>
          </a:xfrm>
          <a:custGeom>
            <a:avLst/>
            <a:gdLst>
              <a:gd name="T0" fmla="*/ 0 w 4272"/>
              <a:gd name="T1" fmla="*/ 2147483647 h 1224"/>
              <a:gd name="T2" fmla="*/ 2147483647 w 4272"/>
              <a:gd name="T3" fmla="*/ 2147483647 h 1224"/>
              <a:gd name="T4" fmla="*/ 2147483647 w 4272"/>
              <a:gd name="T5" fmla="*/ 2147483647 h 1224"/>
              <a:gd name="T6" fmla="*/ 2147483647 w 4272"/>
              <a:gd name="T7" fmla="*/ 2147483647 h 1224"/>
              <a:gd name="T8" fmla="*/ 2147483647 w 4272"/>
              <a:gd name="T9" fmla="*/ 2147483647 h 1224"/>
              <a:gd name="T10" fmla="*/ 2147483647 w 4272"/>
              <a:gd name="T11" fmla="*/ 2147483647 h 1224"/>
              <a:gd name="T12" fmla="*/ 2147483647 w 4272"/>
              <a:gd name="T13" fmla="*/ 2147483647 h 1224"/>
              <a:gd name="T14" fmla="*/ 2147483647 w 4272"/>
              <a:gd name="T15" fmla="*/ 2147483647 h 1224"/>
              <a:gd name="T16" fmla="*/ 2147483647 w 4272"/>
              <a:gd name="T17" fmla="*/ 2147483647 h 1224"/>
              <a:gd name="T18" fmla="*/ 2147483647 w 4272"/>
              <a:gd name="T19" fmla="*/ 2147483647 h 1224"/>
              <a:gd name="T20" fmla="*/ 2147483647 w 4272"/>
              <a:gd name="T21" fmla="*/ 2147483647 h 12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72"/>
              <a:gd name="T34" fmla="*/ 0 h 1224"/>
              <a:gd name="T35" fmla="*/ 4272 w 4272"/>
              <a:gd name="T36" fmla="*/ 1224 h 122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72" h="1224">
                <a:moveTo>
                  <a:pt x="0" y="1224"/>
                </a:moveTo>
                <a:cubicBezTo>
                  <a:pt x="148" y="1168"/>
                  <a:pt x="296" y="1112"/>
                  <a:pt x="432" y="1032"/>
                </a:cubicBezTo>
                <a:cubicBezTo>
                  <a:pt x="568" y="952"/>
                  <a:pt x="688" y="864"/>
                  <a:pt x="816" y="744"/>
                </a:cubicBezTo>
                <a:cubicBezTo>
                  <a:pt x="944" y="624"/>
                  <a:pt x="1080" y="424"/>
                  <a:pt x="1200" y="312"/>
                </a:cubicBezTo>
                <a:cubicBezTo>
                  <a:pt x="1320" y="200"/>
                  <a:pt x="1320" y="120"/>
                  <a:pt x="1536" y="72"/>
                </a:cubicBezTo>
                <a:cubicBezTo>
                  <a:pt x="1752" y="24"/>
                  <a:pt x="2264" y="0"/>
                  <a:pt x="2496" y="24"/>
                </a:cubicBezTo>
                <a:cubicBezTo>
                  <a:pt x="2728" y="48"/>
                  <a:pt x="2808" y="128"/>
                  <a:pt x="2928" y="216"/>
                </a:cubicBezTo>
                <a:cubicBezTo>
                  <a:pt x="3048" y="304"/>
                  <a:pt x="3112" y="456"/>
                  <a:pt x="3216" y="552"/>
                </a:cubicBezTo>
                <a:cubicBezTo>
                  <a:pt x="3320" y="648"/>
                  <a:pt x="3432" y="712"/>
                  <a:pt x="3552" y="792"/>
                </a:cubicBezTo>
                <a:cubicBezTo>
                  <a:pt x="3672" y="872"/>
                  <a:pt x="3816" y="960"/>
                  <a:pt x="3936" y="1032"/>
                </a:cubicBezTo>
                <a:cubicBezTo>
                  <a:pt x="4056" y="1104"/>
                  <a:pt x="4216" y="1192"/>
                  <a:pt x="4272" y="1224"/>
                </a:cubicBezTo>
              </a:path>
            </a:pathLst>
          </a:custGeom>
          <a:noFill/>
          <a:ln w="38100">
            <a:solidFill>
              <a:schemeClr val="bg1"/>
            </a:solidFill>
            <a:round/>
            <a:headEnd/>
            <a:tailEnd/>
          </a:ln>
        </p:spPr>
        <p:txBody>
          <a:bodyPr wrap="none" anchor="ctr"/>
          <a:lstStyle/>
          <a:p>
            <a:endParaRPr lang="zh-CN" altLang="en-US"/>
          </a:p>
        </p:txBody>
      </p:sp>
      <p:sp>
        <p:nvSpPr>
          <p:cNvPr id="22546" name="Freeform 1042"/>
          <p:cNvSpPr>
            <a:spLocks/>
          </p:cNvSpPr>
          <p:nvPr/>
        </p:nvSpPr>
        <p:spPr bwMode="auto">
          <a:xfrm>
            <a:off x="1600200" y="5994400"/>
            <a:ext cx="6400800" cy="482600"/>
          </a:xfrm>
          <a:custGeom>
            <a:avLst/>
            <a:gdLst>
              <a:gd name="T0" fmla="*/ 0 w 4032"/>
              <a:gd name="T1" fmla="*/ 2147483647 h 304"/>
              <a:gd name="T2" fmla="*/ 2147483647 w 4032"/>
              <a:gd name="T3" fmla="*/ 2147483647 h 304"/>
              <a:gd name="T4" fmla="*/ 2147483647 w 4032"/>
              <a:gd name="T5" fmla="*/ 2147483647 h 304"/>
              <a:gd name="T6" fmla="*/ 2147483647 w 4032"/>
              <a:gd name="T7" fmla="*/ 2147483647 h 304"/>
              <a:gd name="T8" fmla="*/ 2147483647 w 4032"/>
              <a:gd name="T9" fmla="*/ 2147483647 h 304"/>
              <a:gd name="T10" fmla="*/ 2147483647 w 4032"/>
              <a:gd name="T11" fmla="*/ 2147483647 h 304"/>
              <a:gd name="T12" fmla="*/ 2147483647 w 4032"/>
              <a:gd name="T13" fmla="*/ 2147483647 h 304"/>
              <a:gd name="T14" fmla="*/ 0 60000 65536"/>
              <a:gd name="T15" fmla="*/ 0 60000 65536"/>
              <a:gd name="T16" fmla="*/ 0 60000 65536"/>
              <a:gd name="T17" fmla="*/ 0 60000 65536"/>
              <a:gd name="T18" fmla="*/ 0 60000 65536"/>
              <a:gd name="T19" fmla="*/ 0 60000 65536"/>
              <a:gd name="T20" fmla="*/ 0 60000 65536"/>
              <a:gd name="T21" fmla="*/ 0 w 4032"/>
              <a:gd name="T22" fmla="*/ 0 h 304"/>
              <a:gd name="T23" fmla="*/ 4032 w 4032"/>
              <a:gd name="T24" fmla="*/ 304 h 30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32" h="304">
                <a:moveTo>
                  <a:pt x="0" y="304"/>
                </a:moveTo>
                <a:cubicBezTo>
                  <a:pt x="148" y="272"/>
                  <a:pt x="296" y="240"/>
                  <a:pt x="480" y="208"/>
                </a:cubicBezTo>
                <a:cubicBezTo>
                  <a:pt x="664" y="176"/>
                  <a:pt x="920" y="136"/>
                  <a:pt x="1104" y="112"/>
                </a:cubicBezTo>
                <a:cubicBezTo>
                  <a:pt x="1288" y="88"/>
                  <a:pt x="1400" y="80"/>
                  <a:pt x="1584" y="64"/>
                </a:cubicBezTo>
                <a:cubicBezTo>
                  <a:pt x="1768" y="48"/>
                  <a:pt x="2000" y="0"/>
                  <a:pt x="2208" y="16"/>
                </a:cubicBezTo>
                <a:cubicBezTo>
                  <a:pt x="2416" y="32"/>
                  <a:pt x="2528" y="112"/>
                  <a:pt x="2832" y="160"/>
                </a:cubicBezTo>
                <a:cubicBezTo>
                  <a:pt x="3136" y="208"/>
                  <a:pt x="3832" y="280"/>
                  <a:pt x="4032" y="304"/>
                </a:cubicBezTo>
              </a:path>
            </a:pathLst>
          </a:custGeom>
          <a:noFill/>
          <a:ln w="38100">
            <a:solidFill>
              <a:schemeClr val="bg1"/>
            </a:solidFill>
            <a:round/>
            <a:headEnd/>
            <a:tailEnd/>
          </a:ln>
        </p:spPr>
        <p:txBody>
          <a:bodyPr wrap="none" anchor="ctr"/>
          <a:lstStyle/>
          <a:p>
            <a:endParaRPr lang="zh-CN" altLang="en-US"/>
          </a:p>
        </p:txBody>
      </p:sp>
      <p:sp>
        <p:nvSpPr>
          <p:cNvPr id="22547" name="Freeform 1043"/>
          <p:cNvSpPr>
            <a:spLocks/>
          </p:cNvSpPr>
          <p:nvPr/>
        </p:nvSpPr>
        <p:spPr bwMode="auto">
          <a:xfrm>
            <a:off x="7010400" y="5867400"/>
            <a:ext cx="1219200" cy="609600"/>
          </a:xfrm>
          <a:custGeom>
            <a:avLst/>
            <a:gdLst>
              <a:gd name="T0" fmla="*/ 0 w 768"/>
              <a:gd name="T1" fmla="*/ 2147483647 h 384"/>
              <a:gd name="T2" fmla="*/ 2147483647 w 768"/>
              <a:gd name="T3" fmla="*/ 2147483647 h 384"/>
              <a:gd name="T4" fmla="*/ 2147483647 w 768"/>
              <a:gd name="T5" fmla="*/ 2147483647 h 384"/>
              <a:gd name="T6" fmla="*/ 2147483647 w 768"/>
              <a:gd name="T7" fmla="*/ 2147483647 h 384"/>
              <a:gd name="T8" fmla="*/ 2147483647 w 768"/>
              <a:gd name="T9" fmla="*/ 2147483647 h 384"/>
              <a:gd name="T10" fmla="*/ 0 60000 65536"/>
              <a:gd name="T11" fmla="*/ 0 60000 65536"/>
              <a:gd name="T12" fmla="*/ 0 60000 65536"/>
              <a:gd name="T13" fmla="*/ 0 60000 65536"/>
              <a:gd name="T14" fmla="*/ 0 60000 65536"/>
              <a:gd name="T15" fmla="*/ 0 w 768"/>
              <a:gd name="T16" fmla="*/ 0 h 384"/>
              <a:gd name="T17" fmla="*/ 768 w 768"/>
              <a:gd name="T18" fmla="*/ 384 h 384"/>
            </a:gdLst>
            <a:ahLst/>
            <a:cxnLst>
              <a:cxn ang="T10">
                <a:pos x="T0" y="T1"/>
              </a:cxn>
              <a:cxn ang="T11">
                <a:pos x="T2" y="T3"/>
              </a:cxn>
              <a:cxn ang="T12">
                <a:pos x="T4" y="T5"/>
              </a:cxn>
              <a:cxn ang="T13">
                <a:pos x="T6" y="T7"/>
              </a:cxn>
              <a:cxn ang="T14">
                <a:pos x="T8" y="T9"/>
              </a:cxn>
            </a:cxnLst>
            <a:rect l="T15" t="T16" r="T17" b="T18"/>
            <a:pathLst>
              <a:path w="768" h="384">
                <a:moveTo>
                  <a:pt x="0" y="384"/>
                </a:moveTo>
                <a:cubicBezTo>
                  <a:pt x="92" y="336"/>
                  <a:pt x="184" y="288"/>
                  <a:pt x="240" y="240"/>
                </a:cubicBezTo>
                <a:cubicBezTo>
                  <a:pt x="296" y="192"/>
                  <a:pt x="288" y="128"/>
                  <a:pt x="336" y="96"/>
                </a:cubicBezTo>
                <a:cubicBezTo>
                  <a:pt x="384" y="64"/>
                  <a:pt x="456" y="0"/>
                  <a:pt x="528" y="48"/>
                </a:cubicBezTo>
                <a:cubicBezTo>
                  <a:pt x="600" y="96"/>
                  <a:pt x="728" y="328"/>
                  <a:pt x="768" y="384"/>
                </a:cubicBezTo>
              </a:path>
            </a:pathLst>
          </a:custGeom>
          <a:noFill/>
          <a:ln w="38100">
            <a:solidFill>
              <a:schemeClr val="bg1"/>
            </a:solidFill>
            <a:round/>
            <a:headEnd/>
            <a:tailEnd/>
          </a:ln>
        </p:spPr>
        <p:txBody>
          <a:bodyPr wrap="none" anchor="ctr"/>
          <a:lstStyle/>
          <a:p>
            <a:endParaRPr lang="zh-CN" altLang="en-US"/>
          </a:p>
        </p:txBody>
      </p:sp>
      <p:sp>
        <p:nvSpPr>
          <p:cNvPr id="22548" name="Line 1044"/>
          <p:cNvSpPr>
            <a:spLocks noChangeShapeType="1"/>
          </p:cNvSpPr>
          <p:nvPr/>
        </p:nvSpPr>
        <p:spPr bwMode="auto">
          <a:xfrm>
            <a:off x="1066800" y="5867400"/>
            <a:ext cx="0" cy="381000"/>
          </a:xfrm>
          <a:prstGeom prst="line">
            <a:avLst/>
          </a:prstGeom>
          <a:noFill/>
          <a:ln w="9525">
            <a:solidFill>
              <a:schemeClr val="bg1"/>
            </a:solidFill>
            <a:round/>
            <a:headEnd/>
            <a:tailEnd/>
          </a:ln>
        </p:spPr>
        <p:txBody>
          <a:bodyPr wrap="none" anchor="ctr"/>
          <a:lstStyle/>
          <a:p>
            <a:endParaRPr lang="zh-CN" altLang="en-US"/>
          </a:p>
        </p:txBody>
      </p:sp>
      <p:sp>
        <p:nvSpPr>
          <p:cNvPr id="22549" name="Line 1045"/>
          <p:cNvSpPr>
            <a:spLocks noChangeShapeType="1"/>
          </p:cNvSpPr>
          <p:nvPr/>
        </p:nvSpPr>
        <p:spPr bwMode="auto">
          <a:xfrm>
            <a:off x="1524000" y="5029200"/>
            <a:ext cx="457200" cy="609600"/>
          </a:xfrm>
          <a:prstGeom prst="line">
            <a:avLst/>
          </a:prstGeom>
          <a:noFill/>
          <a:ln w="9525">
            <a:solidFill>
              <a:schemeClr val="bg1"/>
            </a:solidFill>
            <a:round/>
            <a:headEnd/>
            <a:tailEnd/>
          </a:ln>
        </p:spPr>
        <p:txBody>
          <a:bodyPr wrap="none" anchor="ctr"/>
          <a:lstStyle/>
          <a:p>
            <a:endParaRPr lang="zh-CN" altLang="en-US"/>
          </a:p>
        </p:txBody>
      </p:sp>
      <p:sp>
        <p:nvSpPr>
          <p:cNvPr id="22550" name="Line 1046"/>
          <p:cNvSpPr>
            <a:spLocks noChangeShapeType="1"/>
          </p:cNvSpPr>
          <p:nvPr/>
        </p:nvSpPr>
        <p:spPr bwMode="auto">
          <a:xfrm>
            <a:off x="3124200" y="4572000"/>
            <a:ext cx="381000" cy="228600"/>
          </a:xfrm>
          <a:prstGeom prst="line">
            <a:avLst/>
          </a:prstGeom>
          <a:noFill/>
          <a:ln w="9525">
            <a:solidFill>
              <a:schemeClr val="bg1"/>
            </a:solidFill>
            <a:round/>
            <a:headEnd/>
            <a:tailEnd/>
          </a:ln>
        </p:spPr>
        <p:txBody>
          <a:bodyPr wrap="none" anchor="ctr"/>
          <a:lstStyle/>
          <a:p>
            <a:endParaRPr lang="zh-CN" altLang="en-US"/>
          </a:p>
        </p:txBody>
      </p:sp>
      <p:sp>
        <p:nvSpPr>
          <p:cNvPr id="22551" name="Line 1047"/>
          <p:cNvSpPr>
            <a:spLocks noChangeShapeType="1"/>
          </p:cNvSpPr>
          <p:nvPr/>
        </p:nvSpPr>
        <p:spPr bwMode="auto">
          <a:xfrm>
            <a:off x="4114800" y="5334000"/>
            <a:ext cx="685800" cy="685800"/>
          </a:xfrm>
          <a:prstGeom prst="line">
            <a:avLst/>
          </a:prstGeom>
          <a:noFill/>
          <a:ln w="9525">
            <a:solidFill>
              <a:schemeClr val="bg1"/>
            </a:solidFill>
            <a:round/>
            <a:headEnd/>
            <a:tailEnd/>
          </a:ln>
        </p:spPr>
        <p:txBody>
          <a:bodyPr wrap="none" anchor="ctr"/>
          <a:lstStyle/>
          <a:p>
            <a:endParaRPr lang="zh-CN" altLang="en-US"/>
          </a:p>
        </p:txBody>
      </p:sp>
      <p:sp>
        <p:nvSpPr>
          <p:cNvPr id="22552" name="Line 1048"/>
          <p:cNvSpPr>
            <a:spLocks noChangeShapeType="1"/>
          </p:cNvSpPr>
          <p:nvPr/>
        </p:nvSpPr>
        <p:spPr bwMode="auto">
          <a:xfrm>
            <a:off x="7239000" y="5105400"/>
            <a:ext cx="457200" cy="838200"/>
          </a:xfrm>
          <a:prstGeom prst="line">
            <a:avLst/>
          </a:prstGeom>
          <a:noFill/>
          <a:ln w="9525">
            <a:solidFill>
              <a:schemeClr val="bg1"/>
            </a:solidFill>
            <a:round/>
            <a:headEnd/>
            <a:tailEnd/>
          </a:ln>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新形势下总承包项目管理机遇与挑战</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t>工程总承包的工作流程</a:t>
            </a:r>
            <a:endParaRPr lang="en-US" altLang="zh-CN" dirty="0" smtClean="0"/>
          </a:p>
          <a:p>
            <a:r>
              <a:rPr lang="en-US" altLang="zh-CN" dirty="0" smtClean="0"/>
              <a:t>-</a:t>
            </a:r>
            <a:r>
              <a:rPr lang="zh-CN" altLang="en-US" dirty="0" smtClean="0"/>
              <a:t>项目招标文件评审</a:t>
            </a:r>
            <a:endParaRPr lang="en-US" altLang="zh-CN" dirty="0" smtClean="0"/>
          </a:p>
          <a:p>
            <a:r>
              <a:rPr lang="en-US" altLang="zh-CN" dirty="0" smtClean="0"/>
              <a:t>-</a:t>
            </a:r>
            <a:r>
              <a:rPr lang="zh-CN" altLang="en-US" dirty="0" smtClean="0"/>
              <a:t>项目投标文件编制</a:t>
            </a:r>
            <a:endParaRPr lang="en-US" altLang="zh-CN" dirty="0" smtClean="0"/>
          </a:p>
          <a:p>
            <a:r>
              <a:rPr lang="en-US" altLang="zh-CN" dirty="0" smtClean="0"/>
              <a:t>-</a:t>
            </a:r>
            <a:r>
              <a:rPr lang="zh-CN" altLang="en-US" dirty="0" smtClean="0"/>
              <a:t>项目合同谈判与签订</a:t>
            </a:r>
            <a:endParaRPr lang="en-US" altLang="zh-CN" dirty="0" smtClean="0"/>
          </a:p>
          <a:p>
            <a:r>
              <a:rPr lang="en-US" altLang="zh-CN" dirty="0" smtClean="0"/>
              <a:t>-</a:t>
            </a:r>
            <a:r>
              <a:rPr lang="zh-CN" altLang="en-US" dirty="0" smtClean="0"/>
              <a:t>项目实施策划</a:t>
            </a:r>
            <a:endParaRPr lang="en-US" altLang="zh-CN" dirty="0" smtClean="0"/>
          </a:p>
          <a:p>
            <a:r>
              <a:rPr lang="en-US" altLang="zh-CN" dirty="0" smtClean="0"/>
              <a:t>-</a:t>
            </a:r>
            <a:r>
              <a:rPr lang="zh-CN" altLang="en-US" dirty="0" smtClean="0"/>
              <a:t>项目设计与项目招标实施</a:t>
            </a:r>
            <a:endParaRPr lang="en-US" altLang="zh-CN" dirty="0" smtClean="0"/>
          </a:p>
          <a:p>
            <a:r>
              <a:rPr lang="en-US" altLang="zh-CN" dirty="0" smtClean="0"/>
              <a:t>-</a:t>
            </a:r>
            <a:r>
              <a:rPr lang="zh-CN" altLang="en-US" dirty="0" smtClean="0"/>
              <a:t>项目设计管理</a:t>
            </a:r>
            <a:endParaRPr lang="en-US" altLang="zh-CN" dirty="0" smtClean="0"/>
          </a:p>
          <a:p>
            <a:r>
              <a:rPr lang="en-US" altLang="zh-CN" dirty="0" smtClean="0"/>
              <a:t>-</a:t>
            </a:r>
            <a:r>
              <a:rPr lang="zh-CN" altLang="en-US" dirty="0" smtClean="0"/>
              <a:t>项目采购管理</a:t>
            </a:r>
            <a:endParaRPr lang="en-US" altLang="zh-CN" dirty="0" smtClean="0"/>
          </a:p>
          <a:p>
            <a:r>
              <a:rPr lang="en-US" altLang="zh-CN" dirty="0" smtClean="0"/>
              <a:t>-</a:t>
            </a:r>
            <a:r>
              <a:rPr lang="zh-CN" altLang="en-US" dirty="0" smtClean="0"/>
              <a:t>项目施工管理</a:t>
            </a:r>
            <a:endParaRPr lang="en-US" altLang="zh-CN" dirty="0" smtClean="0"/>
          </a:p>
          <a:p>
            <a:r>
              <a:rPr lang="en-US" altLang="zh-CN" dirty="0" smtClean="0"/>
              <a:t>-</a:t>
            </a:r>
            <a:r>
              <a:rPr lang="zh-CN" altLang="en-US" dirty="0" smtClean="0"/>
              <a:t>项目试运行管理</a:t>
            </a:r>
            <a:endParaRPr lang="en-US" altLang="zh-CN" dirty="0" smtClean="0"/>
          </a:p>
          <a:p>
            <a:r>
              <a:rPr lang="en-US" altLang="zh-CN" dirty="0" smtClean="0"/>
              <a:t>-</a:t>
            </a:r>
            <a:r>
              <a:rPr lang="zh-CN" altLang="en-US" dirty="0" smtClean="0"/>
              <a:t>工程验收与合同关闭</a:t>
            </a:r>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新形势下总承包项目管理机遇与挑战</a:t>
            </a:r>
            <a:endParaRPr lang="zh-CN" altLang="en-US" dirty="0"/>
          </a:p>
        </p:txBody>
      </p:sp>
      <p:sp>
        <p:nvSpPr>
          <p:cNvPr id="3" name="内容占位符 2"/>
          <p:cNvSpPr>
            <a:spLocks noGrp="1"/>
          </p:cNvSpPr>
          <p:nvPr>
            <p:ph idx="1"/>
          </p:nvPr>
        </p:nvSpPr>
        <p:spPr/>
        <p:txBody>
          <a:bodyPr/>
          <a:lstStyle/>
          <a:p>
            <a:r>
              <a:rPr lang="en-US" altLang="zh-CN" dirty="0" smtClean="0"/>
              <a:t>4</a:t>
            </a:r>
            <a:r>
              <a:rPr lang="zh-CN" altLang="en-US" dirty="0" smtClean="0"/>
              <a:t>，工程总承包项目管理的难点</a:t>
            </a:r>
            <a:endParaRPr lang="en-US" altLang="zh-CN" dirty="0" smtClean="0"/>
          </a:p>
          <a:p>
            <a:r>
              <a:rPr lang="en-US" altLang="zh-CN" dirty="0" smtClean="0"/>
              <a:t>1</a:t>
            </a:r>
            <a:r>
              <a:rPr lang="zh-CN" altLang="en-US" dirty="0" smtClean="0"/>
              <a:t>）招投标难点：</a:t>
            </a:r>
            <a:endParaRPr lang="en-US" altLang="zh-CN" dirty="0" smtClean="0"/>
          </a:p>
          <a:p>
            <a:r>
              <a:rPr lang="zh-CN" altLang="en-US" dirty="0" smtClean="0"/>
              <a:t>招标投标的客观性问题</a:t>
            </a:r>
            <a:endParaRPr lang="en-US" altLang="zh-CN" dirty="0" smtClean="0"/>
          </a:p>
          <a:p>
            <a:r>
              <a:rPr lang="zh-CN" altLang="en-US" dirty="0" smtClean="0"/>
              <a:t>投标招标文件与投标文件的合理性问题</a:t>
            </a:r>
            <a:endParaRPr lang="en-US" altLang="zh-CN" dirty="0" smtClean="0"/>
          </a:p>
          <a:p>
            <a:r>
              <a:rPr lang="zh-CN" altLang="en-US" dirty="0" smtClean="0"/>
              <a:t>评标标准的合理性问题</a:t>
            </a:r>
            <a:endParaRPr lang="en-US" altLang="zh-CN" dirty="0" smtClean="0"/>
          </a:p>
          <a:p>
            <a:r>
              <a:rPr lang="zh-CN" altLang="en-US" dirty="0" smtClean="0"/>
              <a:t>工程总承包企业能力的客观性评价</a:t>
            </a:r>
            <a:endParaRPr lang="en-US" altLang="zh-CN" dirty="0" smtClean="0"/>
          </a:p>
          <a:p>
            <a:r>
              <a:rPr lang="zh-CN" altLang="en-US" dirty="0" smtClean="0"/>
              <a:t>合同类型选择与条款设置的科学性与前瞻性</a:t>
            </a:r>
            <a:endParaRPr lang="en-US" altLang="zh-CN" dirty="0" smtClean="0"/>
          </a:p>
          <a:p>
            <a:endParaRPr lang="zh-C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新形势下总承包项目管理机遇与挑战</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）合同及价格难点</a:t>
            </a:r>
            <a:endParaRPr lang="en-US" altLang="zh-CN" dirty="0" smtClean="0"/>
          </a:p>
          <a:p>
            <a:r>
              <a:rPr lang="zh-CN" altLang="en-US" dirty="0" smtClean="0"/>
              <a:t>合同招标设计参数或者文件的科学性</a:t>
            </a:r>
            <a:endParaRPr lang="en-US" altLang="zh-CN" dirty="0" smtClean="0"/>
          </a:p>
          <a:p>
            <a:r>
              <a:rPr lang="zh-CN" altLang="en-US" dirty="0" smtClean="0"/>
              <a:t>合同招标风险因素考虑的完善性</a:t>
            </a:r>
            <a:endParaRPr lang="en-US" altLang="zh-CN" dirty="0" smtClean="0"/>
          </a:p>
          <a:p>
            <a:r>
              <a:rPr lang="zh-CN" altLang="en-US" dirty="0" smtClean="0"/>
              <a:t>合同合理成本的准确性评估</a:t>
            </a:r>
            <a:endParaRPr lang="en-US" altLang="zh-CN" dirty="0" smtClean="0"/>
          </a:p>
          <a:p>
            <a:r>
              <a:rPr lang="zh-CN" altLang="en-US" dirty="0" smtClean="0"/>
              <a:t>合同竞争性评价的依据</a:t>
            </a:r>
            <a:endParaRPr lang="en-US" altLang="zh-CN" dirty="0" smtClean="0"/>
          </a:p>
          <a:p>
            <a:r>
              <a:rPr lang="zh-CN" altLang="en-US" dirty="0" smtClean="0"/>
              <a:t>竞争性导致的价格偏差水平</a:t>
            </a:r>
            <a:endParaRPr lang="en-US" altLang="zh-CN" dirty="0" smtClean="0"/>
          </a:p>
          <a:p>
            <a:r>
              <a:rPr lang="zh-CN" altLang="en-US" dirty="0" smtClean="0"/>
              <a:t>价格与不确定性风险的衔接水平</a:t>
            </a:r>
            <a:endParaRPr lang="en-US" altLang="zh-CN" dirty="0" smtClean="0"/>
          </a:p>
          <a:p>
            <a:endParaRPr lang="en-US" altLang="zh-CN" dirty="0" smtClean="0"/>
          </a:p>
          <a:p>
            <a:r>
              <a:rPr lang="zh-CN" altLang="en-US" dirty="0" smtClean="0"/>
              <a:t>案例对比是评估价格风险的基本方法</a:t>
            </a:r>
            <a:endParaRPr lang="en-US" altLang="zh-CN" dirty="0" smtClean="0"/>
          </a:p>
          <a:p>
            <a:endParaRPr lang="en-US" altLang="zh-CN" dirty="0" smtClean="0"/>
          </a:p>
          <a:p>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新形势下总承包项目管理机遇与挑战</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en-US" dirty="0" smtClean="0"/>
              <a:t>）合同范围与变更、补偿难点</a:t>
            </a:r>
          </a:p>
          <a:p>
            <a:r>
              <a:rPr lang="en-US" b="1" dirty="0" smtClean="0"/>
              <a:t>1</a:t>
            </a:r>
            <a:r>
              <a:rPr lang="en-US" dirty="0" smtClean="0"/>
              <a:t>  </a:t>
            </a:r>
            <a:r>
              <a:rPr lang="zh-CN" altLang="en-US" dirty="0" smtClean="0"/>
              <a:t>变更的内容符合合同约定或者法律法规规定。变更超过原设计标准或者批准规模时，是否由企业按照规定程序办理变更审批手续；</a:t>
            </a:r>
          </a:p>
          <a:p>
            <a:r>
              <a:rPr lang="en-US" b="1" dirty="0" smtClean="0"/>
              <a:t>2  </a:t>
            </a:r>
            <a:r>
              <a:rPr lang="zh-CN" altLang="en-US" dirty="0" smtClean="0"/>
              <a:t>变更或变更异议的提出，是否符合合同约定或者法律法规规定的程序和期限；</a:t>
            </a:r>
          </a:p>
          <a:p>
            <a:r>
              <a:rPr lang="en-US" b="1" dirty="0" smtClean="0"/>
              <a:t>3  </a:t>
            </a:r>
            <a:r>
              <a:rPr lang="zh-CN" altLang="en-US" dirty="0" smtClean="0"/>
              <a:t>变更是否经企业或其授权人员评估风险、签字或盖章后实施；</a:t>
            </a:r>
          </a:p>
          <a:p>
            <a:r>
              <a:rPr lang="en-US" b="1" dirty="0" smtClean="0"/>
              <a:t>4  </a:t>
            </a:r>
            <a:r>
              <a:rPr lang="zh-CN" altLang="en-US" dirty="0" smtClean="0"/>
              <a:t>变更对合同价格及工期有影响时，是否相应调整合同价格和工期，额度是否合理。</a:t>
            </a:r>
          </a:p>
          <a:p>
            <a:endParaRPr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新形势下总承包项目管理机遇与挑战</a:t>
            </a:r>
            <a:endParaRPr lang="zh-CN" altLang="en-US" dirty="0"/>
          </a:p>
        </p:txBody>
      </p:sp>
      <p:sp>
        <p:nvSpPr>
          <p:cNvPr id="3" name="内容占位符 2"/>
          <p:cNvSpPr>
            <a:spLocks noGrp="1"/>
          </p:cNvSpPr>
          <p:nvPr>
            <p:ph idx="1"/>
          </p:nvPr>
        </p:nvSpPr>
        <p:spPr/>
        <p:txBody>
          <a:bodyPr/>
          <a:lstStyle/>
          <a:p>
            <a:r>
              <a:rPr lang="en-US" altLang="zh-CN" dirty="0" smtClean="0"/>
              <a:t>4</a:t>
            </a:r>
            <a:r>
              <a:rPr lang="zh-CN" altLang="en-US" dirty="0" smtClean="0"/>
              <a:t>）合同结算与风险规避难点</a:t>
            </a:r>
          </a:p>
          <a:p>
            <a:r>
              <a:rPr lang="en-US" b="1" dirty="0" smtClean="0"/>
              <a:t>1  </a:t>
            </a:r>
            <a:r>
              <a:rPr lang="zh-CN" altLang="en-US" b="1" dirty="0" smtClean="0"/>
              <a:t>合同结算是否</a:t>
            </a:r>
            <a:r>
              <a:rPr lang="zh-CN" altLang="en-US" dirty="0" smtClean="0"/>
              <a:t>依据合同约定提出。合同没有约定或者约定不明时，是否按照法律法规或者惯例规定提出；</a:t>
            </a:r>
          </a:p>
          <a:p>
            <a:r>
              <a:rPr lang="en-US" b="1" dirty="0" smtClean="0"/>
              <a:t>2  </a:t>
            </a:r>
            <a:r>
              <a:rPr lang="zh-CN" altLang="en-US" b="1" dirty="0" smtClean="0"/>
              <a:t>合同结算是否</a:t>
            </a:r>
            <a:r>
              <a:rPr lang="zh-CN" altLang="en-US" dirty="0" smtClean="0"/>
              <a:t>全面、完整地收集和整理结算资料；</a:t>
            </a:r>
          </a:p>
          <a:p>
            <a:r>
              <a:rPr lang="en-US" b="1" dirty="0" smtClean="0"/>
              <a:t>3  </a:t>
            </a:r>
            <a:r>
              <a:rPr lang="zh-CN" altLang="en-US" dirty="0" smtClean="0"/>
              <a:t>索赔意向通知及索赔报告是否按照约定或法定的程序和期限提出；</a:t>
            </a:r>
          </a:p>
          <a:p>
            <a:r>
              <a:rPr lang="en-US" b="1" dirty="0" smtClean="0"/>
              <a:t>4  </a:t>
            </a:r>
            <a:r>
              <a:rPr lang="zh-CN" altLang="en-US" dirty="0" smtClean="0"/>
              <a:t>索赔报告是否说明索赔理由，提出索赔金额及工期。是否符合审计要求。</a:t>
            </a:r>
          </a:p>
          <a:p>
            <a:endParaRPr lang="zh-CN"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新形势下总承包项目管理机遇与挑战</a:t>
            </a:r>
            <a:endParaRPr lang="zh-CN" altLang="en-US" dirty="0"/>
          </a:p>
        </p:txBody>
      </p:sp>
      <p:sp>
        <p:nvSpPr>
          <p:cNvPr id="3" name="内容占位符 2"/>
          <p:cNvSpPr>
            <a:spLocks noGrp="1"/>
          </p:cNvSpPr>
          <p:nvPr>
            <p:ph idx="1"/>
          </p:nvPr>
        </p:nvSpPr>
        <p:spPr/>
        <p:txBody>
          <a:bodyPr/>
          <a:lstStyle/>
          <a:p>
            <a:r>
              <a:rPr lang="en-US" altLang="zh-CN" dirty="0" smtClean="0"/>
              <a:t>5</a:t>
            </a:r>
            <a:r>
              <a:rPr lang="zh-CN" altLang="en-US" dirty="0" smtClean="0"/>
              <a:t>，</a:t>
            </a:r>
            <a:r>
              <a:rPr lang="en-US" altLang="zh-CN" dirty="0" smtClean="0"/>
              <a:t>EPC</a:t>
            </a:r>
            <a:r>
              <a:rPr lang="zh-CN" altLang="en-US" dirty="0" smtClean="0"/>
              <a:t>与</a:t>
            </a:r>
            <a:r>
              <a:rPr lang="en-US" altLang="zh-CN" dirty="0" smtClean="0"/>
              <a:t>BOT</a:t>
            </a:r>
          </a:p>
          <a:p>
            <a:r>
              <a:rPr lang="en-US" altLang="zh-CN" dirty="0" smtClean="0"/>
              <a:t>BOT</a:t>
            </a:r>
            <a:r>
              <a:rPr lang="zh-CN" altLang="en-US" dirty="0" smtClean="0"/>
              <a:t>是投融资模式</a:t>
            </a:r>
            <a:endParaRPr lang="en-US" altLang="zh-CN" dirty="0" smtClean="0"/>
          </a:p>
          <a:p>
            <a:r>
              <a:rPr lang="en-US" altLang="zh-CN" dirty="0" smtClean="0"/>
              <a:t>EPC</a:t>
            </a:r>
            <a:r>
              <a:rPr lang="zh-CN" altLang="en-US" dirty="0" smtClean="0"/>
              <a:t>是工程承包模式</a:t>
            </a:r>
            <a:endParaRPr lang="en-US" altLang="zh-CN" dirty="0" smtClean="0"/>
          </a:p>
          <a:p>
            <a:r>
              <a:rPr lang="en-US" altLang="zh-CN" dirty="0" smtClean="0"/>
              <a:t>BOT</a:t>
            </a:r>
            <a:r>
              <a:rPr lang="zh-CN" altLang="en-US" dirty="0" smtClean="0"/>
              <a:t>过程包括</a:t>
            </a:r>
            <a:r>
              <a:rPr lang="en-US" altLang="zh-CN" dirty="0" smtClean="0"/>
              <a:t>EPC</a:t>
            </a:r>
            <a:r>
              <a:rPr lang="zh-CN" altLang="en-US" dirty="0" smtClean="0"/>
              <a:t>过程</a:t>
            </a:r>
            <a:endParaRPr lang="en-US" altLang="zh-CN" dirty="0" smtClean="0"/>
          </a:p>
          <a:p>
            <a:r>
              <a:rPr lang="en-US" altLang="zh-CN" dirty="0" smtClean="0"/>
              <a:t>EPC</a:t>
            </a:r>
            <a:r>
              <a:rPr lang="zh-CN" altLang="en-US" dirty="0" smtClean="0"/>
              <a:t>可以成为</a:t>
            </a:r>
            <a:r>
              <a:rPr lang="en-US" altLang="zh-CN" dirty="0" smtClean="0"/>
              <a:t>BOT</a:t>
            </a:r>
            <a:r>
              <a:rPr lang="zh-CN" altLang="en-US" dirty="0" smtClean="0"/>
              <a:t>的一部分</a:t>
            </a:r>
            <a:endParaRPr lang="en-US" altLang="zh-CN" dirty="0" smtClean="0"/>
          </a:p>
          <a:p>
            <a:r>
              <a:rPr lang="en-US" altLang="zh-CN" dirty="0" smtClean="0"/>
              <a:t>EPC</a:t>
            </a:r>
            <a:r>
              <a:rPr lang="zh-CN" altLang="en-US" dirty="0" smtClean="0"/>
              <a:t>与</a:t>
            </a:r>
            <a:r>
              <a:rPr lang="en-US" altLang="zh-CN" dirty="0" smtClean="0"/>
              <a:t>BOT</a:t>
            </a:r>
            <a:r>
              <a:rPr lang="zh-CN" altLang="en-US" dirty="0" smtClean="0"/>
              <a:t>可以是一个组织实施</a:t>
            </a:r>
            <a:endParaRPr lang="zh-CN"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新形势下总承包项目管理机遇与挑战</a:t>
            </a:r>
            <a:endParaRPr lang="zh-CN" altLang="en-US" dirty="0"/>
          </a:p>
        </p:txBody>
      </p:sp>
      <p:sp>
        <p:nvSpPr>
          <p:cNvPr id="3" name="内容占位符 2"/>
          <p:cNvSpPr>
            <a:spLocks noGrp="1"/>
          </p:cNvSpPr>
          <p:nvPr>
            <p:ph idx="1"/>
          </p:nvPr>
        </p:nvSpPr>
        <p:spPr/>
        <p:txBody>
          <a:bodyPr/>
          <a:lstStyle/>
          <a:p>
            <a:r>
              <a:rPr lang="en-US" altLang="zh-CN" dirty="0" smtClean="0"/>
              <a:t>6</a:t>
            </a:r>
            <a:r>
              <a:rPr lang="zh-CN" altLang="en-US" dirty="0" smtClean="0"/>
              <a:t>，</a:t>
            </a:r>
            <a:r>
              <a:rPr lang="en-US" altLang="zh-CN" dirty="0" smtClean="0"/>
              <a:t>EPC</a:t>
            </a:r>
            <a:r>
              <a:rPr lang="zh-CN" altLang="en-US" dirty="0" smtClean="0"/>
              <a:t>与</a:t>
            </a:r>
            <a:r>
              <a:rPr lang="en-US" altLang="zh-CN" dirty="0" smtClean="0"/>
              <a:t>PPP</a:t>
            </a:r>
          </a:p>
          <a:p>
            <a:r>
              <a:rPr lang="en-US" altLang="zh-CN" dirty="0" smtClean="0"/>
              <a:t>PPP</a:t>
            </a:r>
            <a:r>
              <a:rPr lang="zh-CN" altLang="en-US" dirty="0" smtClean="0"/>
              <a:t>是投融资模式</a:t>
            </a:r>
            <a:endParaRPr lang="en-US" altLang="zh-CN" dirty="0" smtClean="0"/>
          </a:p>
          <a:p>
            <a:r>
              <a:rPr lang="en-US" altLang="zh-CN" dirty="0" smtClean="0"/>
              <a:t>EPC</a:t>
            </a:r>
            <a:r>
              <a:rPr lang="zh-CN" altLang="en-US" dirty="0" smtClean="0"/>
              <a:t>是工程承包模式</a:t>
            </a:r>
            <a:endParaRPr lang="en-US" altLang="zh-CN" dirty="0" smtClean="0"/>
          </a:p>
          <a:p>
            <a:r>
              <a:rPr lang="en-US" altLang="zh-CN" dirty="0" smtClean="0"/>
              <a:t>PPP</a:t>
            </a:r>
            <a:r>
              <a:rPr lang="zh-CN" altLang="en-US" dirty="0" smtClean="0"/>
              <a:t>过程包括</a:t>
            </a:r>
            <a:r>
              <a:rPr lang="en-US" altLang="zh-CN" dirty="0" smtClean="0"/>
              <a:t>EPC</a:t>
            </a:r>
            <a:r>
              <a:rPr lang="zh-CN" altLang="en-US" dirty="0" smtClean="0"/>
              <a:t>过程</a:t>
            </a:r>
            <a:endParaRPr lang="en-US" altLang="zh-CN" dirty="0" smtClean="0"/>
          </a:p>
          <a:p>
            <a:r>
              <a:rPr lang="en-US" altLang="zh-CN" dirty="0" smtClean="0"/>
              <a:t>EPC</a:t>
            </a:r>
            <a:r>
              <a:rPr lang="zh-CN" altLang="en-US" dirty="0" smtClean="0"/>
              <a:t>可以成为</a:t>
            </a:r>
            <a:r>
              <a:rPr lang="en-US" altLang="zh-CN" dirty="0" smtClean="0"/>
              <a:t>PPP</a:t>
            </a:r>
            <a:r>
              <a:rPr lang="zh-CN" altLang="en-US" dirty="0" smtClean="0"/>
              <a:t>的一部分</a:t>
            </a:r>
            <a:endParaRPr lang="en-US" altLang="zh-CN" dirty="0" smtClean="0"/>
          </a:p>
          <a:p>
            <a:r>
              <a:rPr lang="en-US" altLang="zh-CN" dirty="0" smtClean="0"/>
              <a:t>EPC</a:t>
            </a:r>
            <a:r>
              <a:rPr lang="zh-CN" altLang="en-US" dirty="0" smtClean="0"/>
              <a:t>与</a:t>
            </a:r>
            <a:r>
              <a:rPr lang="en-US" altLang="zh-CN" dirty="0" smtClean="0"/>
              <a:t>PPP</a:t>
            </a:r>
            <a:r>
              <a:rPr lang="zh-CN" altLang="en-US" dirty="0" smtClean="0"/>
              <a:t>可以是一个组织实施</a:t>
            </a:r>
          </a:p>
          <a:p>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建设工程总承包项目管理规范</a:t>
            </a:r>
            <a:endParaRPr lang="zh-CN" altLang="en-US" dirty="0"/>
          </a:p>
        </p:txBody>
      </p:sp>
      <p:sp>
        <p:nvSpPr>
          <p:cNvPr id="3" name="内容占位符 2"/>
          <p:cNvSpPr>
            <a:spLocks noGrp="1"/>
          </p:cNvSpPr>
          <p:nvPr>
            <p:ph idx="1"/>
          </p:nvPr>
        </p:nvSpPr>
        <p:spPr/>
        <p:txBody>
          <a:bodyPr/>
          <a:lstStyle/>
          <a:p>
            <a:r>
              <a:rPr lang="en-US" altLang="zh-CN" dirty="0" smtClean="0"/>
              <a:t>      2017</a:t>
            </a:r>
            <a:r>
              <a:rPr lang="zh-CN" altLang="en-US" dirty="0" smtClean="0"/>
              <a:t>年</a:t>
            </a:r>
            <a:r>
              <a:rPr lang="en-US" altLang="zh-CN" dirty="0" smtClean="0"/>
              <a:t>5</a:t>
            </a:r>
            <a:r>
              <a:rPr lang="zh-CN" altLang="en-US" dirty="0" smtClean="0"/>
              <a:t>月</a:t>
            </a:r>
            <a:r>
              <a:rPr lang="en-US" altLang="zh-CN" dirty="0" smtClean="0"/>
              <a:t>4</a:t>
            </a:r>
            <a:r>
              <a:rPr lang="zh-CN" altLang="en-US" dirty="0" smtClean="0"/>
              <a:t>号发布国家标准</a:t>
            </a:r>
            <a:r>
              <a:rPr lang="en-US" altLang="zh-CN" dirty="0" smtClean="0"/>
              <a:t>《</a:t>
            </a:r>
            <a:r>
              <a:rPr lang="zh-CN" altLang="en-US" dirty="0" smtClean="0"/>
              <a:t>建设项目工程总承包管理规范</a:t>
            </a:r>
            <a:r>
              <a:rPr lang="en-US" altLang="zh-CN" dirty="0" smtClean="0"/>
              <a:t>》</a:t>
            </a:r>
          </a:p>
          <a:p>
            <a:endParaRPr lang="en-US" altLang="zh-CN" dirty="0" smtClean="0"/>
          </a:p>
          <a:p>
            <a:r>
              <a:rPr lang="en-US" altLang="zh-CN" dirty="0" smtClean="0"/>
              <a:t>       </a:t>
            </a:r>
            <a:r>
              <a:rPr lang="zh-CN" altLang="en-US" dirty="0" smtClean="0"/>
              <a:t>根据住房和城乡建设部</a:t>
            </a:r>
            <a:r>
              <a:rPr lang="en-US" altLang="zh-CN" dirty="0" smtClean="0"/>
              <a:t>《</a:t>
            </a:r>
            <a:r>
              <a:rPr lang="zh-CN" altLang="en-US" dirty="0" smtClean="0"/>
              <a:t>关于印发 </a:t>
            </a:r>
            <a:r>
              <a:rPr lang="en-US" altLang="zh-CN" dirty="0" smtClean="0"/>
              <a:t>2014 </a:t>
            </a:r>
            <a:r>
              <a:rPr lang="zh-CN" altLang="en-US" dirty="0" smtClean="0"/>
              <a:t>年工程建设标准规范制订修订计划的通知</a:t>
            </a:r>
            <a:r>
              <a:rPr lang="en-US" altLang="zh-CN" dirty="0" smtClean="0"/>
              <a:t>》</a:t>
            </a:r>
            <a:r>
              <a:rPr lang="zh-CN" altLang="en-US" dirty="0" smtClean="0"/>
              <a:t>（建标</a:t>
            </a:r>
            <a:r>
              <a:rPr lang="en-US" altLang="zh-CN" dirty="0" smtClean="0"/>
              <a:t>[2013]169 </a:t>
            </a:r>
            <a:r>
              <a:rPr lang="zh-CN" altLang="en-US" dirty="0" smtClean="0"/>
              <a:t>号）文件的要求，</a:t>
            </a:r>
            <a:r>
              <a:rPr lang="en-US" altLang="zh-CN" dirty="0" smtClean="0"/>
              <a:t>《</a:t>
            </a:r>
            <a:r>
              <a:rPr lang="zh-CN" altLang="en-US" dirty="0" smtClean="0"/>
              <a:t>建设项目工程总承包管理规范</a:t>
            </a:r>
            <a:r>
              <a:rPr lang="en-US" altLang="zh-CN" dirty="0" smtClean="0"/>
              <a:t>》</a:t>
            </a:r>
            <a:r>
              <a:rPr lang="zh-CN" altLang="en-US" dirty="0" smtClean="0"/>
              <a:t>修订编制组充分调查研究，系统总结实践经验，借鉴相关国际先进标准，并在广泛征求意见的基础上，编制了本规范。</a:t>
            </a:r>
          </a:p>
          <a:p>
            <a:pPr>
              <a:buNone/>
            </a:pPr>
            <a:endParaRPr lang="en-US" altLang="zh-CN" dirty="0" smtClean="0"/>
          </a:p>
          <a:p>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项目启动策划管理实务</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，启动策划主要工作及需要关注的主要问题</a:t>
            </a:r>
            <a:endParaRPr lang="en-US" altLang="zh-CN" dirty="0" smtClean="0"/>
          </a:p>
          <a:p>
            <a:pPr>
              <a:buNone/>
            </a:pPr>
            <a:r>
              <a:rPr lang="en-US" altLang="zh-CN" dirty="0" smtClean="0"/>
              <a:t>   </a:t>
            </a:r>
            <a:r>
              <a:rPr lang="zh-CN" altLang="en-US" dirty="0" smtClean="0"/>
              <a:t>（</a:t>
            </a:r>
            <a:r>
              <a:rPr lang="en-US" altLang="zh-CN" dirty="0" smtClean="0"/>
              <a:t>1</a:t>
            </a:r>
            <a:r>
              <a:rPr lang="zh-CN" altLang="en-US" dirty="0" smtClean="0"/>
              <a:t>）工程合同</a:t>
            </a:r>
            <a:endParaRPr lang="en-US" altLang="zh-CN" dirty="0" smtClean="0"/>
          </a:p>
          <a:p>
            <a:r>
              <a:rPr lang="zh-CN" altLang="en-US" dirty="0" smtClean="0"/>
              <a:t>（</a:t>
            </a:r>
            <a:r>
              <a:rPr lang="en-US" altLang="zh-CN" dirty="0" smtClean="0"/>
              <a:t>2</a:t>
            </a:r>
            <a:r>
              <a:rPr lang="zh-CN" altLang="en-US" dirty="0" smtClean="0"/>
              <a:t>）市场与环境情况</a:t>
            </a:r>
            <a:endParaRPr lang="en-US" altLang="zh-CN" dirty="0" smtClean="0"/>
          </a:p>
          <a:p>
            <a:r>
              <a:rPr lang="zh-CN" altLang="en-US" dirty="0" smtClean="0"/>
              <a:t>（</a:t>
            </a:r>
            <a:r>
              <a:rPr lang="en-US" altLang="zh-CN" dirty="0" smtClean="0"/>
              <a:t>3</a:t>
            </a:r>
            <a:r>
              <a:rPr lang="zh-CN" altLang="en-US" dirty="0" smtClean="0"/>
              <a:t>）项目风险</a:t>
            </a:r>
            <a:endParaRPr lang="en-US" altLang="zh-CN" dirty="0" smtClean="0"/>
          </a:p>
          <a:p>
            <a:r>
              <a:rPr lang="en-US" altLang="zh-CN" dirty="0" smtClean="0"/>
              <a:t>2</a:t>
            </a:r>
            <a:r>
              <a:rPr lang="zh-CN" altLang="en-US" dirty="0" smtClean="0"/>
              <a:t>，主要工作</a:t>
            </a:r>
            <a:endParaRPr lang="en-US" altLang="zh-CN" dirty="0" smtClean="0"/>
          </a:p>
          <a:p>
            <a:r>
              <a:rPr lang="zh-CN" altLang="en-US" dirty="0" smtClean="0"/>
              <a:t>（</a:t>
            </a:r>
            <a:r>
              <a:rPr lang="en-US" altLang="zh-CN" dirty="0" smtClean="0"/>
              <a:t>1</a:t>
            </a:r>
            <a:r>
              <a:rPr lang="zh-CN" altLang="en-US" dirty="0" smtClean="0"/>
              <a:t>）了解情况</a:t>
            </a:r>
            <a:endParaRPr lang="en-US" altLang="zh-CN" dirty="0" smtClean="0"/>
          </a:p>
          <a:p>
            <a:r>
              <a:rPr lang="zh-CN" altLang="en-US" dirty="0" smtClean="0"/>
              <a:t>（</a:t>
            </a:r>
            <a:r>
              <a:rPr lang="en-US" altLang="zh-CN" dirty="0" smtClean="0"/>
              <a:t>2</a:t>
            </a:r>
            <a:r>
              <a:rPr lang="zh-CN" altLang="en-US" dirty="0" smtClean="0"/>
              <a:t>）分析设计、采购、施工的检查能力</a:t>
            </a:r>
            <a:endParaRPr lang="en-US" altLang="zh-CN" dirty="0" smtClean="0"/>
          </a:p>
          <a:p>
            <a:r>
              <a:rPr lang="zh-CN" altLang="en-US" dirty="0" smtClean="0"/>
              <a:t>（</a:t>
            </a:r>
            <a:r>
              <a:rPr lang="en-US" altLang="zh-CN" dirty="0" smtClean="0"/>
              <a:t>3</a:t>
            </a:r>
            <a:r>
              <a:rPr lang="zh-CN" altLang="en-US" dirty="0" smtClean="0"/>
              <a:t>）考虑项目增值（业主潜在需求）与成本控制能力</a:t>
            </a:r>
            <a:endParaRPr lang="en-US" altLang="zh-CN" dirty="0" smtClean="0"/>
          </a:p>
          <a:p>
            <a:r>
              <a:rPr lang="zh-CN" altLang="en-US" dirty="0" smtClean="0"/>
              <a:t>（</a:t>
            </a:r>
            <a:r>
              <a:rPr lang="en-US" altLang="zh-CN" dirty="0" smtClean="0"/>
              <a:t>4</a:t>
            </a:r>
            <a:r>
              <a:rPr lang="zh-CN" altLang="en-US" dirty="0" smtClean="0"/>
              <a:t>）系统策划实施工作</a:t>
            </a:r>
            <a:endParaRPr lang="zh-CN"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0" y="0"/>
            <a:ext cx="9144000" cy="6980238"/>
          </a:xfrm>
          <a:prstGeom prst="rect">
            <a:avLst/>
          </a:prstGeom>
          <a:solidFill>
            <a:srgbClr val="0000FF"/>
          </a:solidFill>
          <a:ln w="9525">
            <a:noFill/>
            <a:miter lim="800000"/>
            <a:headEnd/>
            <a:tailEnd/>
          </a:ln>
        </p:spPr>
        <p:txBody>
          <a:bodyPr>
            <a:spAutoFit/>
          </a:bodyPr>
          <a:lstStyle/>
          <a:p>
            <a:r>
              <a:rPr lang="en-US" altLang="zh-CN" sz="2400">
                <a:solidFill>
                  <a:schemeClr val="tx1"/>
                </a:solidFill>
              </a:rPr>
              <a:t>         </a:t>
            </a:r>
          </a:p>
          <a:p>
            <a:r>
              <a:rPr lang="en-US" altLang="zh-CN" sz="2400">
                <a:solidFill>
                  <a:schemeClr val="tx1"/>
                </a:solidFill>
              </a:rPr>
              <a:t>         </a:t>
            </a:r>
            <a:r>
              <a:rPr lang="en-US" altLang="zh-CN" sz="2800"/>
              <a:t>            </a:t>
            </a:r>
            <a:r>
              <a:rPr lang="zh-CN" altLang="en-US" sz="2800"/>
              <a:t>工程项目生命周期和项目阶段</a:t>
            </a:r>
            <a:endParaRPr lang="zh-CN" altLang="en-US" sz="2000">
              <a:solidFill>
                <a:schemeClr val="bg1"/>
              </a:solidFill>
            </a:endParaRPr>
          </a:p>
          <a:p>
            <a:r>
              <a:rPr lang="zh-CN" altLang="en-US" sz="2000">
                <a:solidFill>
                  <a:schemeClr val="bg1"/>
                </a:solidFill>
              </a:rPr>
              <a:t>            </a:t>
            </a:r>
          </a:p>
          <a:p>
            <a:r>
              <a:rPr lang="zh-CN" altLang="en-US" sz="2000">
                <a:solidFill>
                  <a:schemeClr val="bg1"/>
                </a:solidFill>
              </a:rPr>
              <a:t>            （</a:t>
            </a:r>
            <a:r>
              <a:rPr lang="en-US" altLang="zh-CN" sz="2000">
                <a:solidFill>
                  <a:schemeClr val="bg1"/>
                </a:solidFill>
              </a:rPr>
              <a:t>1</a:t>
            </a:r>
            <a:r>
              <a:rPr lang="zh-CN" altLang="en-US" sz="2000">
                <a:solidFill>
                  <a:schemeClr val="bg1"/>
                </a:solidFill>
              </a:rPr>
              <a:t>）任何项目都有生命周期，即开始、过程和结束。            </a:t>
            </a:r>
          </a:p>
          <a:p>
            <a:r>
              <a:rPr lang="zh-CN" altLang="en-US" sz="2000">
                <a:solidFill>
                  <a:schemeClr val="bg1"/>
                </a:solidFill>
              </a:rPr>
              <a:t>            （</a:t>
            </a:r>
            <a:r>
              <a:rPr lang="en-US" altLang="zh-CN" sz="2000">
                <a:solidFill>
                  <a:schemeClr val="bg1"/>
                </a:solidFill>
              </a:rPr>
              <a:t>2</a:t>
            </a:r>
            <a:r>
              <a:rPr lang="zh-CN" altLang="en-US" sz="2000">
                <a:solidFill>
                  <a:schemeClr val="bg1"/>
                </a:solidFill>
              </a:rPr>
              <a:t>）为便于管理和控制</a:t>
            </a:r>
            <a:r>
              <a:rPr lang="en-US" altLang="zh-CN" sz="2000">
                <a:solidFill>
                  <a:schemeClr val="bg1"/>
                </a:solidFill>
              </a:rPr>
              <a:t>,</a:t>
            </a:r>
            <a:r>
              <a:rPr lang="zh-CN" altLang="en-US" sz="2000">
                <a:solidFill>
                  <a:schemeClr val="bg1"/>
                </a:solidFill>
              </a:rPr>
              <a:t>复杂项目往往划分为阶段进行管理；工程</a:t>
            </a:r>
          </a:p>
          <a:p>
            <a:r>
              <a:rPr lang="zh-CN" altLang="en-US" sz="2000">
                <a:solidFill>
                  <a:schemeClr val="bg1"/>
                </a:solidFill>
              </a:rPr>
              <a:t>                      项目划分为设计、采购、施工、开车阶段。</a:t>
            </a:r>
          </a:p>
          <a:p>
            <a:r>
              <a:rPr lang="zh-CN" altLang="en-US" sz="2000">
                <a:solidFill>
                  <a:schemeClr val="bg1"/>
                </a:solidFill>
              </a:rPr>
              <a:t>            （</a:t>
            </a:r>
            <a:r>
              <a:rPr lang="en-US" altLang="zh-CN" sz="2000">
                <a:solidFill>
                  <a:schemeClr val="bg1"/>
                </a:solidFill>
              </a:rPr>
              <a:t>3</a:t>
            </a:r>
            <a:r>
              <a:rPr lang="zh-CN" altLang="en-US" sz="2000">
                <a:solidFill>
                  <a:schemeClr val="bg1"/>
                </a:solidFill>
              </a:rPr>
              <a:t>）每个阶段均应有切实的可交付成果，例如可行性研究报告、</a:t>
            </a:r>
          </a:p>
          <a:p>
            <a:r>
              <a:rPr lang="zh-CN" altLang="en-US" sz="2000">
                <a:solidFill>
                  <a:schemeClr val="bg1"/>
                </a:solidFill>
              </a:rPr>
              <a:t>                      工艺设计、工程设计、采购的货物、建筑安装工程等。</a:t>
            </a:r>
          </a:p>
          <a:p>
            <a:r>
              <a:rPr lang="zh-CN" altLang="en-US" sz="2000">
                <a:solidFill>
                  <a:schemeClr val="bg1"/>
                </a:solidFill>
              </a:rPr>
              <a:t>            （</a:t>
            </a:r>
            <a:r>
              <a:rPr lang="en-US" altLang="zh-CN" sz="2000">
                <a:solidFill>
                  <a:schemeClr val="bg1"/>
                </a:solidFill>
              </a:rPr>
              <a:t>4</a:t>
            </a:r>
            <a:r>
              <a:rPr lang="zh-CN" altLang="en-US" sz="2000">
                <a:solidFill>
                  <a:schemeClr val="bg1"/>
                </a:solidFill>
              </a:rPr>
              <a:t>）工程项目生命周期的突出特点是阶段交叉；项目阶段交叉平</a:t>
            </a:r>
          </a:p>
          <a:p>
            <a:r>
              <a:rPr lang="zh-CN" altLang="en-US" sz="2000">
                <a:solidFill>
                  <a:schemeClr val="bg1"/>
                </a:solidFill>
              </a:rPr>
              <a:t>                      均可缩短</a:t>
            </a:r>
            <a:r>
              <a:rPr lang="en-US" altLang="zh-CN" sz="2000">
                <a:solidFill>
                  <a:schemeClr val="bg1"/>
                </a:solidFill>
              </a:rPr>
              <a:t>1/3</a:t>
            </a:r>
            <a:r>
              <a:rPr lang="zh-CN" altLang="en-US" sz="2000">
                <a:solidFill>
                  <a:schemeClr val="bg1"/>
                </a:solidFill>
              </a:rPr>
              <a:t>工期。（</a:t>
            </a:r>
            <a:r>
              <a:rPr lang="en-US" altLang="zh-CN" sz="2000">
                <a:solidFill>
                  <a:schemeClr val="bg1"/>
                </a:solidFill>
              </a:rPr>
              <a:t>PE</a:t>
            </a:r>
            <a:r>
              <a:rPr lang="zh-CN" altLang="en-US" sz="2000">
                <a:solidFill>
                  <a:schemeClr val="bg1"/>
                </a:solidFill>
              </a:rPr>
              <a:t>装置从</a:t>
            </a:r>
            <a:r>
              <a:rPr lang="en-US" altLang="zh-CN" sz="2000">
                <a:solidFill>
                  <a:schemeClr val="bg1"/>
                </a:solidFill>
              </a:rPr>
              <a:t>40</a:t>
            </a:r>
            <a:r>
              <a:rPr lang="zh-CN" altLang="en-US" sz="2000">
                <a:solidFill>
                  <a:schemeClr val="bg1"/>
                </a:solidFill>
              </a:rPr>
              <a:t>个月缩短为</a:t>
            </a:r>
            <a:r>
              <a:rPr lang="en-US" altLang="zh-CN" sz="2000">
                <a:solidFill>
                  <a:schemeClr val="bg1"/>
                </a:solidFill>
              </a:rPr>
              <a:t>24</a:t>
            </a:r>
            <a:r>
              <a:rPr lang="zh-CN" altLang="en-US" sz="2000">
                <a:solidFill>
                  <a:schemeClr val="bg1"/>
                </a:solidFill>
              </a:rPr>
              <a:t>个月）</a:t>
            </a:r>
          </a:p>
          <a:p>
            <a:r>
              <a:rPr lang="zh-CN" altLang="en-US" sz="2000">
                <a:solidFill>
                  <a:schemeClr val="bg1"/>
                </a:solidFill>
              </a:rPr>
              <a:t>            </a:t>
            </a:r>
          </a:p>
          <a:p>
            <a:endParaRPr lang="zh-CN" altLang="en-US" sz="2000">
              <a:solidFill>
                <a:schemeClr val="bg1"/>
              </a:solidFill>
            </a:endParaRPr>
          </a:p>
          <a:p>
            <a:endParaRPr lang="zh-CN" altLang="en-US" sz="2000">
              <a:solidFill>
                <a:schemeClr val="bg1"/>
              </a:solidFill>
            </a:endParaRPr>
          </a:p>
          <a:p>
            <a:endParaRPr lang="zh-CN" altLang="en-US" sz="2000">
              <a:solidFill>
                <a:schemeClr val="bg1"/>
              </a:solidFill>
            </a:endParaRPr>
          </a:p>
          <a:p>
            <a:endParaRPr lang="zh-CN" altLang="en-US" sz="2000">
              <a:solidFill>
                <a:schemeClr val="bg1"/>
              </a:solidFill>
            </a:endParaRPr>
          </a:p>
          <a:p>
            <a:endParaRPr lang="zh-CN" altLang="en-US" sz="2000">
              <a:solidFill>
                <a:schemeClr val="bg1"/>
              </a:solidFill>
            </a:endParaRPr>
          </a:p>
          <a:p>
            <a:endParaRPr lang="zh-CN" altLang="en-US" sz="2000">
              <a:solidFill>
                <a:schemeClr val="bg1"/>
              </a:solidFill>
            </a:endParaRPr>
          </a:p>
          <a:p>
            <a:endParaRPr lang="zh-CN" altLang="en-US" sz="2000">
              <a:solidFill>
                <a:schemeClr val="bg1"/>
              </a:solidFill>
            </a:endParaRPr>
          </a:p>
          <a:p>
            <a:endParaRPr lang="zh-CN" altLang="en-US" sz="2000">
              <a:solidFill>
                <a:schemeClr val="bg1"/>
              </a:solidFill>
            </a:endParaRPr>
          </a:p>
          <a:p>
            <a:endParaRPr lang="zh-CN" altLang="en-US" sz="2000">
              <a:solidFill>
                <a:schemeClr val="bg1"/>
              </a:solidFill>
            </a:endParaRPr>
          </a:p>
          <a:p>
            <a:r>
              <a:rPr lang="zh-CN" altLang="en-US" sz="2000">
                <a:solidFill>
                  <a:schemeClr val="bg1"/>
                </a:solidFill>
              </a:rPr>
              <a:t>               </a:t>
            </a:r>
          </a:p>
          <a:p>
            <a:r>
              <a:rPr lang="zh-CN" altLang="en-US" sz="2000">
                <a:solidFill>
                  <a:schemeClr val="bg1"/>
                </a:solidFill>
              </a:rPr>
              <a:t>            </a:t>
            </a:r>
            <a:r>
              <a:rPr lang="zh-CN" altLang="en-US" sz="1800">
                <a:solidFill>
                  <a:srgbClr val="66FFFF"/>
                </a:solidFill>
              </a:rPr>
              <a:t>讨论：</a:t>
            </a:r>
            <a:r>
              <a:rPr lang="en-US" altLang="zh-CN" sz="1800">
                <a:solidFill>
                  <a:srgbClr val="66FFFF"/>
                </a:solidFill>
              </a:rPr>
              <a:t>1</a:t>
            </a:r>
            <a:r>
              <a:rPr lang="zh-CN" altLang="en-US" sz="1800">
                <a:solidFill>
                  <a:srgbClr val="66FFFF"/>
                </a:solidFill>
              </a:rPr>
              <a:t>）交叉深度应掌握</a:t>
            </a:r>
            <a:r>
              <a:rPr lang="zh-CN" altLang="en-US" sz="1800"/>
              <a:t>机会</a:t>
            </a:r>
            <a:r>
              <a:rPr lang="zh-CN" altLang="en-US" sz="1800">
                <a:solidFill>
                  <a:srgbClr val="66FFFF"/>
                </a:solidFill>
              </a:rPr>
              <a:t> </a:t>
            </a:r>
            <a:r>
              <a:rPr lang="en-US" altLang="zh-CN" sz="1800"/>
              <a:t>&gt; &gt;</a:t>
            </a:r>
            <a:r>
              <a:rPr lang="en-US" altLang="zh-CN" sz="1800">
                <a:solidFill>
                  <a:srgbClr val="66FFFF"/>
                </a:solidFill>
              </a:rPr>
              <a:t> </a:t>
            </a:r>
            <a:r>
              <a:rPr lang="zh-CN" altLang="en-US" sz="1800"/>
              <a:t>风险</a:t>
            </a:r>
            <a:r>
              <a:rPr lang="zh-CN" altLang="en-US" sz="1800">
                <a:solidFill>
                  <a:srgbClr val="66FFFF"/>
                </a:solidFill>
              </a:rPr>
              <a:t>。 </a:t>
            </a:r>
            <a:r>
              <a:rPr lang="en-US" altLang="zh-CN" sz="1800">
                <a:solidFill>
                  <a:srgbClr val="66FFFF"/>
                </a:solidFill>
              </a:rPr>
              <a:t>2</a:t>
            </a:r>
            <a:r>
              <a:rPr lang="zh-CN" altLang="en-US" sz="1800">
                <a:solidFill>
                  <a:srgbClr val="66FFFF"/>
                </a:solidFill>
              </a:rPr>
              <a:t>） 保证阶段合理周期</a:t>
            </a:r>
            <a:r>
              <a:rPr lang="en-US" altLang="zh-CN" sz="1800">
                <a:solidFill>
                  <a:srgbClr val="66FFFF"/>
                </a:solidFill>
              </a:rPr>
              <a:t>,</a:t>
            </a:r>
            <a:r>
              <a:rPr lang="zh-CN" altLang="en-US" sz="1800">
                <a:solidFill>
                  <a:srgbClr val="66FFFF"/>
                </a:solidFill>
              </a:rPr>
              <a:t>缩短总周期。</a:t>
            </a:r>
          </a:p>
        </p:txBody>
      </p:sp>
      <p:sp>
        <p:nvSpPr>
          <p:cNvPr id="44035" name="Line 7"/>
          <p:cNvSpPr>
            <a:spLocks noChangeShapeType="1"/>
          </p:cNvSpPr>
          <p:nvPr/>
        </p:nvSpPr>
        <p:spPr bwMode="auto">
          <a:xfrm>
            <a:off x="2057400" y="4114800"/>
            <a:ext cx="1905000" cy="0"/>
          </a:xfrm>
          <a:prstGeom prst="line">
            <a:avLst/>
          </a:prstGeom>
          <a:noFill/>
          <a:ln w="76200">
            <a:solidFill>
              <a:srgbClr val="00FF99"/>
            </a:solidFill>
            <a:round/>
            <a:headEnd/>
            <a:tailEnd/>
          </a:ln>
        </p:spPr>
        <p:txBody>
          <a:bodyPr wrap="none" anchor="ctr"/>
          <a:lstStyle/>
          <a:p>
            <a:endParaRPr lang="zh-CN" altLang="en-US"/>
          </a:p>
        </p:txBody>
      </p:sp>
      <p:sp>
        <p:nvSpPr>
          <p:cNvPr id="44036" name="Line 8"/>
          <p:cNvSpPr>
            <a:spLocks noChangeShapeType="1"/>
          </p:cNvSpPr>
          <p:nvPr/>
        </p:nvSpPr>
        <p:spPr bwMode="auto">
          <a:xfrm>
            <a:off x="3200400" y="4572000"/>
            <a:ext cx="2133600" cy="0"/>
          </a:xfrm>
          <a:prstGeom prst="line">
            <a:avLst/>
          </a:prstGeom>
          <a:noFill/>
          <a:ln w="76200">
            <a:solidFill>
              <a:srgbClr val="00FF99"/>
            </a:solidFill>
            <a:round/>
            <a:headEnd/>
            <a:tailEnd/>
          </a:ln>
        </p:spPr>
        <p:txBody>
          <a:bodyPr wrap="none" anchor="ctr"/>
          <a:lstStyle/>
          <a:p>
            <a:endParaRPr lang="zh-CN" altLang="en-US"/>
          </a:p>
        </p:txBody>
      </p:sp>
      <p:sp>
        <p:nvSpPr>
          <p:cNvPr id="44037" name="Line 9"/>
          <p:cNvSpPr>
            <a:spLocks noChangeShapeType="1"/>
          </p:cNvSpPr>
          <p:nvPr/>
        </p:nvSpPr>
        <p:spPr bwMode="auto">
          <a:xfrm>
            <a:off x="4876800" y="5029200"/>
            <a:ext cx="2057400" cy="0"/>
          </a:xfrm>
          <a:prstGeom prst="line">
            <a:avLst/>
          </a:prstGeom>
          <a:noFill/>
          <a:ln w="76200">
            <a:solidFill>
              <a:srgbClr val="00FF99"/>
            </a:solidFill>
            <a:round/>
            <a:headEnd/>
            <a:tailEnd/>
          </a:ln>
        </p:spPr>
        <p:txBody>
          <a:bodyPr wrap="none" anchor="ctr"/>
          <a:lstStyle/>
          <a:p>
            <a:endParaRPr lang="zh-CN" altLang="en-US"/>
          </a:p>
        </p:txBody>
      </p:sp>
      <p:sp>
        <p:nvSpPr>
          <p:cNvPr id="44038" name="Line 10"/>
          <p:cNvSpPr>
            <a:spLocks noChangeShapeType="1"/>
          </p:cNvSpPr>
          <p:nvPr/>
        </p:nvSpPr>
        <p:spPr bwMode="auto">
          <a:xfrm>
            <a:off x="6705600" y="5486400"/>
            <a:ext cx="990600" cy="0"/>
          </a:xfrm>
          <a:prstGeom prst="line">
            <a:avLst/>
          </a:prstGeom>
          <a:noFill/>
          <a:ln w="76200">
            <a:solidFill>
              <a:srgbClr val="00FF99"/>
            </a:solidFill>
            <a:round/>
            <a:headEnd/>
            <a:tailEnd/>
          </a:ln>
        </p:spPr>
        <p:txBody>
          <a:bodyPr wrap="none" anchor="ctr"/>
          <a:lstStyle/>
          <a:p>
            <a:endParaRPr lang="zh-CN" altLang="en-US"/>
          </a:p>
        </p:txBody>
      </p:sp>
      <p:sp>
        <p:nvSpPr>
          <p:cNvPr id="44039" name="Text Box 11"/>
          <p:cNvSpPr txBox="1">
            <a:spLocks noChangeArrowheads="1"/>
          </p:cNvSpPr>
          <p:nvPr/>
        </p:nvSpPr>
        <p:spPr bwMode="auto">
          <a:xfrm>
            <a:off x="1447800" y="3352800"/>
            <a:ext cx="339725" cy="396875"/>
          </a:xfrm>
          <a:prstGeom prst="rect">
            <a:avLst/>
          </a:prstGeom>
          <a:noFill/>
          <a:ln w="9525">
            <a:noFill/>
            <a:miter lim="800000"/>
            <a:headEnd/>
            <a:tailEnd/>
          </a:ln>
        </p:spPr>
        <p:txBody>
          <a:bodyPr wrap="none">
            <a:spAutoFit/>
          </a:bodyPr>
          <a:lstStyle/>
          <a:p>
            <a:r>
              <a:rPr lang="en-US" altLang="zh-CN" sz="2000">
                <a:solidFill>
                  <a:srgbClr val="00FF99"/>
                </a:solidFill>
              </a:rPr>
              <a:t>F</a:t>
            </a:r>
          </a:p>
        </p:txBody>
      </p:sp>
      <p:sp>
        <p:nvSpPr>
          <p:cNvPr id="44040" name="Text Box 12"/>
          <p:cNvSpPr txBox="1">
            <a:spLocks noChangeArrowheads="1"/>
          </p:cNvSpPr>
          <p:nvPr/>
        </p:nvSpPr>
        <p:spPr bwMode="auto">
          <a:xfrm>
            <a:off x="2727325" y="3671888"/>
            <a:ext cx="354013" cy="396875"/>
          </a:xfrm>
          <a:prstGeom prst="rect">
            <a:avLst/>
          </a:prstGeom>
          <a:noFill/>
          <a:ln w="9525">
            <a:noFill/>
            <a:miter lim="800000"/>
            <a:headEnd/>
            <a:tailEnd/>
          </a:ln>
        </p:spPr>
        <p:txBody>
          <a:bodyPr wrap="none">
            <a:spAutoFit/>
          </a:bodyPr>
          <a:lstStyle/>
          <a:p>
            <a:r>
              <a:rPr lang="en-US" altLang="zh-CN" sz="2000">
                <a:solidFill>
                  <a:srgbClr val="00FF99"/>
                </a:solidFill>
              </a:rPr>
              <a:t>E</a:t>
            </a:r>
          </a:p>
        </p:txBody>
      </p:sp>
      <p:sp>
        <p:nvSpPr>
          <p:cNvPr id="44041" name="Text Box 13"/>
          <p:cNvSpPr txBox="1">
            <a:spLocks noChangeArrowheads="1"/>
          </p:cNvSpPr>
          <p:nvPr/>
        </p:nvSpPr>
        <p:spPr bwMode="auto">
          <a:xfrm>
            <a:off x="4267200" y="4191000"/>
            <a:ext cx="339725" cy="396875"/>
          </a:xfrm>
          <a:prstGeom prst="rect">
            <a:avLst/>
          </a:prstGeom>
          <a:noFill/>
          <a:ln w="9525">
            <a:noFill/>
            <a:miter lim="800000"/>
            <a:headEnd/>
            <a:tailEnd/>
          </a:ln>
        </p:spPr>
        <p:txBody>
          <a:bodyPr wrap="none">
            <a:spAutoFit/>
          </a:bodyPr>
          <a:lstStyle/>
          <a:p>
            <a:r>
              <a:rPr lang="en-US" altLang="zh-CN" sz="2000">
                <a:solidFill>
                  <a:srgbClr val="00FF99"/>
                </a:solidFill>
              </a:rPr>
              <a:t>P</a:t>
            </a:r>
          </a:p>
        </p:txBody>
      </p:sp>
      <p:sp>
        <p:nvSpPr>
          <p:cNvPr id="44042" name="Text Box 14"/>
          <p:cNvSpPr txBox="1">
            <a:spLocks noChangeArrowheads="1"/>
          </p:cNvSpPr>
          <p:nvPr/>
        </p:nvSpPr>
        <p:spPr bwMode="auto">
          <a:xfrm>
            <a:off x="5851525" y="4586288"/>
            <a:ext cx="368300" cy="396875"/>
          </a:xfrm>
          <a:prstGeom prst="rect">
            <a:avLst/>
          </a:prstGeom>
          <a:noFill/>
          <a:ln w="9525">
            <a:noFill/>
            <a:miter lim="800000"/>
            <a:headEnd/>
            <a:tailEnd/>
          </a:ln>
        </p:spPr>
        <p:txBody>
          <a:bodyPr wrap="none">
            <a:spAutoFit/>
          </a:bodyPr>
          <a:lstStyle/>
          <a:p>
            <a:r>
              <a:rPr lang="en-US" altLang="zh-CN" sz="2000">
                <a:solidFill>
                  <a:srgbClr val="00FF99"/>
                </a:solidFill>
              </a:rPr>
              <a:t>C</a:t>
            </a:r>
          </a:p>
        </p:txBody>
      </p:sp>
      <p:sp>
        <p:nvSpPr>
          <p:cNvPr id="44043" name="Text Box 15"/>
          <p:cNvSpPr txBox="1">
            <a:spLocks noChangeArrowheads="1"/>
          </p:cNvSpPr>
          <p:nvPr/>
        </p:nvSpPr>
        <p:spPr bwMode="auto">
          <a:xfrm>
            <a:off x="7070725" y="5119688"/>
            <a:ext cx="354013" cy="396875"/>
          </a:xfrm>
          <a:prstGeom prst="rect">
            <a:avLst/>
          </a:prstGeom>
          <a:noFill/>
          <a:ln w="9525">
            <a:noFill/>
            <a:miter lim="800000"/>
            <a:headEnd/>
            <a:tailEnd/>
          </a:ln>
        </p:spPr>
        <p:txBody>
          <a:bodyPr wrap="none">
            <a:spAutoFit/>
          </a:bodyPr>
          <a:lstStyle/>
          <a:p>
            <a:r>
              <a:rPr lang="en-US" altLang="zh-CN" sz="2000">
                <a:solidFill>
                  <a:srgbClr val="00FF99"/>
                </a:solidFill>
              </a:rPr>
              <a:t>T</a:t>
            </a:r>
          </a:p>
        </p:txBody>
      </p:sp>
      <p:sp>
        <p:nvSpPr>
          <p:cNvPr id="44044" name="Text Box 23"/>
          <p:cNvSpPr txBox="1">
            <a:spLocks noChangeArrowheads="1"/>
          </p:cNvSpPr>
          <p:nvPr/>
        </p:nvSpPr>
        <p:spPr bwMode="auto">
          <a:xfrm>
            <a:off x="3124200" y="6172200"/>
            <a:ext cx="2474913" cy="396875"/>
          </a:xfrm>
          <a:prstGeom prst="rect">
            <a:avLst/>
          </a:prstGeom>
          <a:noFill/>
          <a:ln w="9525">
            <a:noFill/>
            <a:miter lim="800000"/>
            <a:headEnd/>
            <a:tailEnd/>
          </a:ln>
        </p:spPr>
        <p:txBody>
          <a:bodyPr wrap="none">
            <a:spAutoFit/>
          </a:bodyPr>
          <a:lstStyle/>
          <a:p>
            <a:r>
              <a:rPr lang="zh-CN" altLang="en-US" sz="2000">
                <a:solidFill>
                  <a:schemeClr val="bg1"/>
                </a:solidFill>
              </a:rPr>
              <a:t>工程项目的生命周期</a:t>
            </a:r>
            <a:endParaRPr lang="zh-CN" altLang="en-US" sz="2000">
              <a:solidFill>
                <a:schemeClr val="tx1"/>
              </a:solidFill>
            </a:endParaRPr>
          </a:p>
        </p:txBody>
      </p:sp>
      <p:sp>
        <p:nvSpPr>
          <p:cNvPr id="44045" name="Text Box 27"/>
          <p:cNvSpPr txBox="1">
            <a:spLocks noChangeArrowheads="1"/>
          </p:cNvSpPr>
          <p:nvPr/>
        </p:nvSpPr>
        <p:spPr bwMode="auto">
          <a:xfrm>
            <a:off x="3276600" y="4114800"/>
            <a:ext cx="644525" cy="366713"/>
          </a:xfrm>
          <a:prstGeom prst="rect">
            <a:avLst/>
          </a:prstGeom>
          <a:noFill/>
          <a:ln w="9525">
            <a:noFill/>
            <a:miter lim="800000"/>
            <a:headEnd/>
            <a:tailEnd/>
          </a:ln>
        </p:spPr>
        <p:txBody>
          <a:bodyPr wrap="none">
            <a:spAutoFit/>
          </a:bodyPr>
          <a:lstStyle/>
          <a:p>
            <a:r>
              <a:rPr lang="zh-CN" altLang="en-US" sz="1800">
                <a:solidFill>
                  <a:schemeClr val="bg1"/>
                </a:solidFill>
              </a:rPr>
              <a:t>交叉</a:t>
            </a:r>
            <a:endParaRPr lang="zh-CN" altLang="en-US" sz="1800">
              <a:solidFill>
                <a:schemeClr val="tx1"/>
              </a:solidFill>
            </a:endParaRPr>
          </a:p>
        </p:txBody>
      </p:sp>
      <p:sp>
        <p:nvSpPr>
          <p:cNvPr id="44046" name="Line 28"/>
          <p:cNvSpPr>
            <a:spLocks noChangeShapeType="1"/>
          </p:cNvSpPr>
          <p:nvPr/>
        </p:nvSpPr>
        <p:spPr bwMode="auto">
          <a:xfrm flipH="1">
            <a:off x="4876800" y="4876800"/>
            <a:ext cx="457200" cy="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4047" name="Line 29"/>
          <p:cNvSpPr>
            <a:spLocks noChangeShapeType="1"/>
          </p:cNvSpPr>
          <p:nvPr/>
        </p:nvSpPr>
        <p:spPr bwMode="auto">
          <a:xfrm flipH="1">
            <a:off x="6705600" y="5257800"/>
            <a:ext cx="228600" cy="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4048" name="Line 30"/>
          <p:cNvSpPr>
            <a:spLocks noChangeShapeType="1"/>
          </p:cNvSpPr>
          <p:nvPr/>
        </p:nvSpPr>
        <p:spPr bwMode="auto">
          <a:xfrm>
            <a:off x="3200400" y="4267200"/>
            <a:ext cx="0" cy="609600"/>
          </a:xfrm>
          <a:prstGeom prst="line">
            <a:avLst/>
          </a:prstGeom>
          <a:noFill/>
          <a:ln w="9525">
            <a:solidFill>
              <a:schemeClr val="bg1"/>
            </a:solidFill>
            <a:prstDash val="dash"/>
            <a:round/>
            <a:headEnd/>
            <a:tailEnd/>
          </a:ln>
        </p:spPr>
        <p:txBody>
          <a:bodyPr wrap="none" anchor="ctr"/>
          <a:lstStyle/>
          <a:p>
            <a:endParaRPr lang="zh-CN" altLang="en-US"/>
          </a:p>
        </p:txBody>
      </p:sp>
      <p:sp>
        <p:nvSpPr>
          <p:cNvPr id="44049" name="Line 32"/>
          <p:cNvSpPr>
            <a:spLocks noChangeShapeType="1"/>
          </p:cNvSpPr>
          <p:nvPr/>
        </p:nvSpPr>
        <p:spPr bwMode="auto">
          <a:xfrm>
            <a:off x="4876800" y="4800600"/>
            <a:ext cx="0" cy="533400"/>
          </a:xfrm>
          <a:prstGeom prst="line">
            <a:avLst/>
          </a:prstGeom>
          <a:noFill/>
          <a:ln w="9525">
            <a:solidFill>
              <a:schemeClr val="bg1"/>
            </a:solidFill>
            <a:prstDash val="dash"/>
            <a:round/>
            <a:headEnd/>
            <a:tailEnd/>
          </a:ln>
        </p:spPr>
        <p:txBody>
          <a:bodyPr wrap="none" anchor="ctr"/>
          <a:lstStyle/>
          <a:p>
            <a:endParaRPr lang="zh-CN" altLang="en-US"/>
          </a:p>
        </p:txBody>
      </p:sp>
      <p:sp>
        <p:nvSpPr>
          <p:cNvPr id="44050" name="Line 33"/>
          <p:cNvSpPr>
            <a:spLocks noChangeShapeType="1"/>
          </p:cNvSpPr>
          <p:nvPr/>
        </p:nvSpPr>
        <p:spPr bwMode="auto">
          <a:xfrm>
            <a:off x="2057400" y="3581400"/>
            <a:ext cx="0" cy="1219200"/>
          </a:xfrm>
          <a:prstGeom prst="line">
            <a:avLst/>
          </a:prstGeom>
          <a:noFill/>
          <a:ln w="9525">
            <a:solidFill>
              <a:schemeClr val="bg1"/>
            </a:solidFill>
            <a:prstDash val="dash"/>
            <a:round/>
            <a:headEnd/>
            <a:tailEnd/>
          </a:ln>
        </p:spPr>
        <p:txBody>
          <a:bodyPr wrap="none" anchor="ctr"/>
          <a:lstStyle/>
          <a:p>
            <a:endParaRPr lang="zh-CN" altLang="en-US"/>
          </a:p>
        </p:txBody>
      </p:sp>
      <p:sp>
        <p:nvSpPr>
          <p:cNvPr id="44051" name="Text Box 35"/>
          <p:cNvSpPr txBox="1">
            <a:spLocks noChangeArrowheads="1"/>
          </p:cNvSpPr>
          <p:nvPr/>
        </p:nvSpPr>
        <p:spPr bwMode="auto">
          <a:xfrm>
            <a:off x="4267200" y="4648200"/>
            <a:ext cx="644525" cy="366713"/>
          </a:xfrm>
          <a:prstGeom prst="rect">
            <a:avLst/>
          </a:prstGeom>
          <a:noFill/>
          <a:ln w="9525">
            <a:noFill/>
            <a:miter lim="800000"/>
            <a:headEnd/>
            <a:tailEnd/>
          </a:ln>
        </p:spPr>
        <p:txBody>
          <a:bodyPr wrap="none">
            <a:spAutoFit/>
          </a:bodyPr>
          <a:lstStyle/>
          <a:p>
            <a:r>
              <a:rPr lang="zh-CN" altLang="en-US" sz="1800">
                <a:solidFill>
                  <a:schemeClr val="bg1"/>
                </a:solidFill>
              </a:rPr>
              <a:t>交叉</a:t>
            </a:r>
            <a:endParaRPr lang="zh-CN" altLang="en-US" sz="1800">
              <a:solidFill>
                <a:schemeClr val="tx1"/>
              </a:solidFill>
            </a:endParaRPr>
          </a:p>
        </p:txBody>
      </p:sp>
      <p:sp>
        <p:nvSpPr>
          <p:cNvPr id="44052" name="Text Box 36"/>
          <p:cNvSpPr txBox="1">
            <a:spLocks noChangeArrowheads="1"/>
          </p:cNvSpPr>
          <p:nvPr/>
        </p:nvSpPr>
        <p:spPr bwMode="auto">
          <a:xfrm>
            <a:off x="6096000" y="5105400"/>
            <a:ext cx="644525" cy="366713"/>
          </a:xfrm>
          <a:prstGeom prst="rect">
            <a:avLst/>
          </a:prstGeom>
          <a:noFill/>
          <a:ln w="9525">
            <a:noFill/>
            <a:miter lim="800000"/>
            <a:headEnd/>
            <a:tailEnd/>
          </a:ln>
        </p:spPr>
        <p:txBody>
          <a:bodyPr wrap="none">
            <a:spAutoFit/>
          </a:bodyPr>
          <a:lstStyle/>
          <a:p>
            <a:r>
              <a:rPr lang="zh-CN" altLang="en-US" sz="1800">
                <a:solidFill>
                  <a:schemeClr val="bg1"/>
                </a:solidFill>
              </a:rPr>
              <a:t>交叉</a:t>
            </a:r>
            <a:endParaRPr lang="zh-CN" altLang="en-US" sz="1800">
              <a:solidFill>
                <a:schemeClr val="tx1"/>
              </a:solidFill>
            </a:endParaRPr>
          </a:p>
        </p:txBody>
      </p:sp>
      <p:sp>
        <p:nvSpPr>
          <p:cNvPr id="44053" name="Line 39"/>
          <p:cNvSpPr>
            <a:spLocks noChangeShapeType="1"/>
          </p:cNvSpPr>
          <p:nvPr/>
        </p:nvSpPr>
        <p:spPr bwMode="auto">
          <a:xfrm flipH="1">
            <a:off x="3200400" y="4419600"/>
            <a:ext cx="762000" cy="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4054" name="Line 40"/>
          <p:cNvSpPr>
            <a:spLocks noChangeShapeType="1"/>
          </p:cNvSpPr>
          <p:nvPr/>
        </p:nvSpPr>
        <p:spPr bwMode="auto">
          <a:xfrm>
            <a:off x="3962400" y="3962400"/>
            <a:ext cx="0" cy="533400"/>
          </a:xfrm>
          <a:prstGeom prst="line">
            <a:avLst/>
          </a:prstGeom>
          <a:noFill/>
          <a:ln w="9525">
            <a:solidFill>
              <a:schemeClr val="bg1"/>
            </a:solidFill>
            <a:prstDash val="dash"/>
            <a:round/>
            <a:headEnd/>
            <a:tailEnd/>
          </a:ln>
        </p:spPr>
        <p:txBody>
          <a:bodyPr wrap="none" anchor="ctr"/>
          <a:lstStyle/>
          <a:p>
            <a:endParaRPr lang="zh-CN" altLang="en-US"/>
          </a:p>
        </p:txBody>
      </p:sp>
      <p:sp>
        <p:nvSpPr>
          <p:cNvPr id="44055" name="Line 41"/>
          <p:cNvSpPr>
            <a:spLocks noChangeShapeType="1"/>
          </p:cNvSpPr>
          <p:nvPr/>
        </p:nvSpPr>
        <p:spPr bwMode="auto">
          <a:xfrm>
            <a:off x="5334000" y="4419600"/>
            <a:ext cx="0" cy="533400"/>
          </a:xfrm>
          <a:prstGeom prst="line">
            <a:avLst/>
          </a:prstGeom>
          <a:noFill/>
          <a:ln w="9525">
            <a:solidFill>
              <a:schemeClr val="bg1"/>
            </a:solidFill>
            <a:prstDash val="dash"/>
            <a:round/>
            <a:headEnd/>
            <a:tailEnd/>
          </a:ln>
        </p:spPr>
        <p:txBody>
          <a:bodyPr wrap="none" anchor="ctr"/>
          <a:lstStyle/>
          <a:p>
            <a:endParaRPr lang="zh-CN" altLang="en-US"/>
          </a:p>
        </p:txBody>
      </p:sp>
      <p:sp>
        <p:nvSpPr>
          <p:cNvPr id="44056" name="Line 42"/>
          <p:cNvSpPr>
            <a:spLocks noChangeShapeType="1"/>
          </p:cNvSpPr>
          <p:nvPr/>
        </p:nvSpPr>
        <p:spPr bwMode="auto">
          <a:xfrm>
            <a:off x="6705600" y="5181600"/>
            <a:ext cx="0" cy="533400"/>
          </a:xfrm>
          <a:prstGeom prst="line">
            <a:avLst/>
          </a:prstGeom>
          <a:noFill/>
          <a:ln w="9525">
            <a:solidFill>
              <a:schemeClr val="bg1"/>
            </a:solidFill>
            <a:prstDash val="dash"/>
            <a:round/>
            <a:headEnd/>
            <a:tailEnd/>
          </a:ln>
        </p:spPr>
        <p:txBody>
          <a:bodyPr wrap="none" anchor="ctr"/>
          <a:lstStyle/>
          <a:p>
            <a:endParaRPr lang="zh-CN" altLang="en-US"/>
          </a:p>
        </p:txBody>
      </p:sp>
      <p:sp>
        <p:nvSpPr>
          <p:cNvPr id="44057" name="Line 43"/>
          <p:cNvSpPr>
            <a:spLocks noChangeShapeType="1"/>
          </p:cNvSpPr>
          <p:nvPr/>
        </p:nvSpPr>
        <p:spPr bwMode="auto">
          <a:xfrm>
            <a:off x="6934200" y="4800600"/>
            <a:ext cx="0" cy="533400"/>
          </a:xfrm>
          <a:prstGeom prst="line">
            <a:avLst/>
          </a:prstGeom>
          <a:noFill/>
          <a:ln w="9525">
            <a:solidFill>
              <a:schemeClr val="bg1"/>
            </a:solidFill>
            <a:prstDash val="dash"/>
            <a:round/>
            <a:headEnd/>
            <a:tailEnd/>
          </a:ln>
        </p:spPr>
        <p:txBody>
          <a:bodyPr wrap="none" anchor="ctr"/>
          <a:lstStyle/>
          <a:p>
            <a:endParaRPr lang="zh-CN" altLang="en-US"/>
          </a:p>
        </p:txBody>
      </p:sp>
      <p:sp>
        <p:nvSpPr>
          <p:cNvPr id="44058" name="Line 44"/>
          <p:cNvSpPr>
            <a:spLocks noChangeShapeType="1"/>
          </p:cNvSpPr>
          <p:nvPr/>
        </p:nvSpPr>
        <p:spPr bwMode="auto">
          <a:xfrm>
            <a:off x="7696200" y="3276600"/>
            <a:ext cx="0" cy="2895600"/>
          </a:xfrm>
          <a:prstGeom prst="line">
            <a:avLst/>
          </a:prstGeom>
          <a:noFill/>
          <a:ln w="9525">
            <a:solidFill>
              <a:schemeClr val="bg1"/>
            </a:solidFill>
            <a:round/>
            <a:headEnd/>
            <a:tailEnd/>
          </a:ln>
        </p:spPr>
        <p:txBody>
          <a:bodyPr wrap="none" anchor="ctr"/>
          <a:lstStyle/>
          <a:p>
            <a:endParaRPr lang="zh-CN" altLang="en-US"/>
          </a:p>
        </p:txBody>
      </p:sp>
      <p:sp>
        <p:nvSpPr>
          <p:cNvPr id="44059" name="Line 45"/>
          <p:cNvSpPr>
            <a:spLocks noChangeShapeType="1"/>
          </p:cNvSpPr>
          <p:nvPr/>
        </p:nvSpPr>
        <p:spPr bwMode="auto">
          <a:xfrm>
            <a:off x="1143000" y="3733800"/>
            <a:ext cx="914400" cy="0"/>
          </a:xfrm>
          <a:prstGeom prst="line">
            <a:avLst/>
          </a:prstGeom>
          <a:noFill/>
          <a:ln w="76200">
            <a:solidFill>
              <a:srgbClr val="99FF33"/>
            </a:solidFill>
            <a:round/>
            <a:headEnd/>
            <a:tailEnd/>
          </a:ln>
        </p:spPr>
        <p:txBody>
          <a:bodyPr wrap="none" anchor="ctr"/>
          <a:lstStyle/>
          <a:p>
            <a:endParaRPr lang="zh-CN" altLang="en-US"/>
          </a:p>
        </p:txBody>
      </p:sp>
      <p:sp>
        <p:nvSpPr>
          <p:cNvPr id="44060" name="Line 46"/>
          <p:cNvSpPr>
            <a:spLocks noChangeShapeType="1"/>
          </p:cNvSpPr>
          <p:nvPr/>
        </p:nvSpPr>
        <p:spPr bwMode="auto">
          <a:xfrm>
            <a:off x="1143000" y="3276600"/>
            <a:ext cx="0" cy="2895600"/>
          </a:xfrm>
          <a:prstGeom prst="line">
            <a:avLst/>
          </a:prstGeom>
          <a:noFill/>
          <a:ln w="9525">
            <a:solidFill>
              <a:schemeClr val="bg1"/>
            </a:solidFill>
            <a:round/>
            <a:headEnd/>
            <a:tailEnd/>
          </a:ln>
        </p:spPr>
        <p:txBody>
          <a:bodyPr wrap="none" anchor="ctr"/>
          <a:lstStyle/>
          <a:p>
            <a:endParaRPr lang="zh-CN" altLang="en-US"/>
          </a:p>
        </p:txBody>
      </p:sp>
      <p:sp>
        <p:nvSpPr>
          <p:cNvPr id="44061" name="Line 47"/>
          <p:cNvSpPr>
            <a:spLocks noChangeShapeType="1"/>
          </p:cNvSpPr>
          <p:nvPr/>
        </p:nvSpPr>
        <p:spPr bwMode="auto">
          <a:xfrm>
            <a:off x="1143000" y="3276600"/>
            <a:ext cx="6553200" cy="0"/>
          </a:xfrm>
          <a:prstGeom prst="line">
            <a:avLst/>
          </a:prstGeom>
          <a:noFill/>
          <a:ln w="9525">
            <a:solidFill>
              <a:schemeClr val="bg1"/>
            </a:solidFill>
            <a:round/>
            <a:headEnd/>
            <a:tailEnd/>
          </a:ln>
        </p:spPr>
        <p:txBody>
          <a:bodyPr wrap="none" anchor="ctr"/>
          <a:lstStyle/>
          <a:p>
            <a:endParaRPr lang="zh-CN" altLang="en-US"/>
          </a:p>
        </p:txBody>
      </p:sp>
      <p:sp>
        <p:nvSpPr>
          <p:cNvPr id="44062" name="Line 48"/>
          <p:cNvSpPr>
            <a:spLocks noChangeShapeType="1"/>
          </p:cNvSpPr>
          <p:nvPr/>
        </p:nvSpPr>
        <p:spPr bwMode="auto">
          <a:xfrm>
            <a:off x="1143000" y="6172200"/>
            <a:ext cx="6553200" cy="0"/>
          </a:xfrm>
          <a:prstGeom prst="line">
            <a:avLst/>
          </a:prstGeom>
          <a:noFill/>
          <a:ln w="9525">
            <a:solidFill>
              <a:schemeClr val="bg1"/>
            </a:solidFill>
            <a:round/>
            <a:headEnd/>
            <a:tailEnd/>
          </a:ln>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0" y="0"/>
            <a:ext cx="9144000" cy="6796088"/>
          </a:xfrm>
          <a:prstGeom prst="rect">
            <a:avLst/>
          </a:prstGeom>
          <a:solidFill>
            <a:srgbClr val="0000FF"/>
          </a:solidFill>
          <a:ln w="9525">
            <a:noFill/>
            <a:miter lim="800000"/>
            <a:headEnd/>
            <a:tailEnd/>
          </a:ln>
        </p:spPr>
        <p:txBody>
          <a:bodyPr>
            <a:spAutoFit/>
          </a:bodyPr>
          <a:lstStyle/>
          <a:p>
            <a:endParaRPr lang="en-US" altLang="zh-CN" sz="2400">
              <a:solidFill>
                <a:schemeClr val="tx1"/>
              </a:solidFill>
            </a:endParaRPr>
          </a:p>
          <a:p>
            <a:r>
              <a:rPr lang="en-US" altLang="zh-CN" sz="2400">
                <a:solidFill>
                  <a:schemeClr val="tx1"/>
                </a:solidFill>
              </a:rPr>
              <a:t>                                 </a:t>
            </a:r>
            <a:r>
              <a:rPr lang="en-US" altLang="zh-CN" sz="2800"/>
              <a:t> </a:t>
            </a:r>
            <a:r>
              <a:rPr lang="zh-CN" altLang="en-US" sz="2400"/>
              <a:t>项目初始阶段的工作程序</a:t>
            </a:r>
            <a:endParaRPr lang="zh-CN" altLang="en-US" sz="2400" b="0">
              <a:solidFill>
                <a:srgbClr val="FF3399"/>
              </a:solidFill>
            </a:endParaRPr>
          </a:p>
          <a:p>
            <a:r>
              <a:rPr lang="zh-CN" altLang="en-US" sz="2000">
                <a:solidFill>
                  <a:srgbClr val="FF3399"/>
                </a:solidFill>
              </a:rPr>
              <a:t>                    </a:t>
            </a:r>
            <a:endParaRPr lang="zh-CN" altLang="en-US" sz="2000" b="0"/>
          </a:p>
          <a:p>
            <a:endParaRPr lang="zh-CN" altLang="en-US" sz="2000" b="0">
              <a:solidFill>
                <a:schemeClr val="tx1"/>
              </a:solidFill>
            </a:endParaRPr>
          </a:p>
          <a:p>
            <a:endParaRPr lang="zh-CN" altLang="en-US" sz="2000" b="0">
              <a:solidFill>
                <a:schemeClr val="tx1"/>
              </a:solidFill>
            </a:endParaRPr>
          </a:p>
          <a:p>
            <a:endParaRPr lang="zh-CN" altLang="en-US" sz="2000" b="0">
              <a:solidFill>
                <a:schemeClr val="tx1"/>
              </a:solidFill>
            </a:endParaRPr>
          </a:p>
          <a:p>
            <a:endParaRPr lang="zh-CN" altLang="en-US" sz="2000" b="0">
              <a:solidFill>
                <a:schemeClr val="tx1"/>
              </a:solidFill>
            </a:endParaRPr>
          </a:p>
          <a:p>
            <a:endParaRPr lang="zh-CN" altLang="en-US" sz="2000" b="0">
              <a:solidFill>
                <a:schemeClr val="tx1"/>
              </a:solidFill>
            </a:endParaRPr>
          </a:p>
          <a:p>
            <a:endParaRPr lang="zh-CN" altLang="en-US" sz="2000" b="0">
              <a:solidFill>
                <a:schemeClr val="tx1"/>
              </a:solidFill>
            </a:endParaRPr>
          </a:p>
          <a:p>
            <a:endParaRPr lang="zh-CN" altLang="en-US" sz="2000" b="0">
              <a:solidFill>
                <a:schemeClr val="tx1"/>
              </a:solidFill>
            </a:endParaRPr>
          </a:p>
          <a:p>
            <a:endParaRPr lang="zh-CN" altLang="en-US" sz="2000" b="0">
              <a:solidFill>
                <a:schemeClr val="tx1"/>
              </a:solidFill>
            </a:endParaRPr>
          </a:p>
          <a:p>
            <a:endParaRPr lang="zh-CN" altLang="en-US" sz="2000" b="0">
              <a:solidFill>
                <a:schemeClr val="tx1"/>
              </a:solidFill>
            </a:endParaRPr>
          </a:p>
          <a:p>
            <a:endParaRPr lang="zh-CN" altLang="en-US" sz="2000" b="0">
              <a:solidFill>
                <a:schemeClr val="tx1"/>
              </a:solidFill>
            </a:endParaRPr>
          </a:p>
          <a:p>
            <a:endParaRPr lang="zh-CN" altLang="en-US" sz="2000" b="0">
              <a:solidFill>
                <a:schemeClr val="tx1"/>
              </a:solidFill>
            </a:endParaRPr>
          </a:p>
          <a:p>
            <a:endParaRPr lang="zh-CN" altLang="en-US" sz="2000" b="0">
              <a:solidFill>
                <a:schemeClr val="tx1"/>
              </a:solidFill>
            </a:endParaRPr>
          </a:p>
          <a:p>
            <a:endParaRPr lang="zh-CN" altLang="en-US" sz="2000" b="0">
              <a:solidFill>
                <a:schemeClr val="tx1"/>
              </a:solidFill>
            </a:endParaRPr>
          </a:p>
          <a:p>
            <a:endParaRPr lang="zh-CN" altLang="en-US" sz="2000" b="0">
              <a:solidFill>
                <a:schemeClr val="tx1"/>
              </a:solidFill>
            </a:endParaRPr>
          </a:p>
          <a:p>
            <a:endParaRPr lang="zh-CN" altLang="en-US" sz="2000" b="0">
              <a:solidFill>
                <a:schemeClr val="tx1"/>
              </a:solidFill>
            </a:endParaRPr>
          </a:p>
          <a:p>
            <a:endParaRPr lang="zh-CN" altLang="en-US" sz="2400">
              <a:solidFill>
                <a:schemeClr val="tx1"/>
              </a:solidFill>
            </a:endParaRPr>
          </a:p>
          <a:p>
            <a:r>
              <a:rPr lang="zh-CN" altLang="en-US" sz="2000">
                <a:solidFill>
                  <a:schemeClr val="tx1"/>
                </a:solidFill>
              </a:rPr>
              <a:t>                 </a:t>
            </a:r>
          </a:p>
          <a:p>
            <a:endParaRPr lang="en-US" altLang="zh-CN" sz="2400">
              <a:solidFill>
                <a:schemeClr val="tx1"/>
              </a:solidFill>
            </a:endParaRPr>
          </a:p>
        </p:txBody>
      </p:sp>
      <p:sp>
        <p:nvSpPr>
          <p:cNvPr id="45059" name="Rectangle 3"/>
          <p:cNvSpPr>
            <a:spLocks noChangeArrowheads="1"/>
          </p:cNvSpPr>
          <p:nvPr/>
        </p:nvSpPr>
        <p:spPr bwMode="auto">
          <a:xfrm>
            <a:off x="3352800" y="1066800"/>
            <a:ext cx="2286000" cy="304800"/>
          </a:xfrm>
          <a:prstGeom prst="rect">
            <a:avLst/>
          </a:prstGeom>
          <a:solidFill>
            <a:schemeClr val="hlink"/>
          </a:solidFill>
          <a:ln w="9525">
            <a:solidFill>
              <a:schemeClr val="tx1"/>
            </a:solidFill>
            <a:miter lim="800000"/>
            <a:headEnd/>
            <a:tailEnd/>
          </a:ln>
        </p:spPr>
        <p:txBody>
          <a:bodyPr wrap="none" anchor="ctr"/>
          <a:lstStyle/>
          <a:p>
            <a:endParaRPr lang="zh-CN" altLang="en-US"/>
          </a:p>
        </p:txBody>
      </p:sp>
      <p:sp>
        <p:nvSpPr>
          <p:cNvPr id="45060" name="Rectangle 4"/>
          <p:cNvSpPr>
            <a:spLocks noChangeArrowheads="1"/>
          </p:cNvSpPr>
          <p:nvPr/>
        </p:nvSpPr>
        <p:spPr bwMode="auto">
          <a:xfrm>
            <a:off x="3352800" y="1524000"/>
            <a:ext cx="2286000" cy="304800"/>
          </a:xfrm>
          <a:prstGeom prst="rect">
            <a:avLst/>
          </a:prstGeom>
          <a:solidFill>
            <a:schemeClr val="hlink"/>
          </a:solidFill>
          <a:ln w="9525">
            <a:solidFill>
              <a:schemeClr val="tx1"/>
            </a:solidFill>
            <a:miter lim="800000"/>
            <a:headEnd/>
            <a:tailEnd/>
          </a:ln>
        </p:spPr>
        <p:txBody>
          <a:bodyPr wrap="none" anchor="ctr"/>
          <a:lstStyle/>
          <a:p>
            <a:endParaRPr lang="zh-CN" altLang="en-US"/>
          </a:p>
        </p:txBody>
      </p:sp>
      <p:sp>
        <p:nvSpPr>
          <p:cNvPr id="45061" name="Rectangle 5"/>
          <p:cNvSpPr>
            <a:spLocks noChangeArrowheads="1"/>
          </p:cNvSpPr>
          <p:nvPr/>
        </p:nvSpPr>
        <p:spPr bwMode="auto">
          <a:xfrm>
            <a:off x="3352800" y="1981200"/>
            <a:ext cx="2286000" cy="304800"/>
          </a:xfrm>
          <a:prstGeom prst="rect">
            <a:avLst/>
          </a:prstGeom>
          <a:solidFill>
            <a:schemeClr val="hlink"/>
          </a:solidFill>
          <a:ln w="9525">
            <a:solidFill>
              <a:schemeClr val="tx1"/>
            </a:solidFill>
            <a:miter lim="800000"/>
            <a:headEnd/>
            <a:tailEnd/>
          </a:ln>
        </p:spPr>
        <p:txBody>
          <a:bodyPr wrap="none" anchor="ctr"/>
          <a:lstStyle/>
          <a:p>
            <a:endParaRPr lang="zh-CN" altLang="en-US"/>
          </a:p>
        </p:txBody>
      </p:sp>
      <p:sp>
        <p:nvSpPr>
          <p:cNvPr id="45062" name="Rectangle 6"/>
          <p:cNvSpPr>
            <a:spLocks noChangeArrowheads="1"/>
          </p:cNvSpPr>
          <p:nvPr/>
        </p:nvSpPr>
        <p:spPr bwMode="auto">
          <a:xfrm>
            <a:off x="3352800" y="3505200"/>
            <a:ext cx="2286000" cy="304800"/>
          </a:xfrm>
          <a:prstGeom prst="rect">
            <a:avLst/>
          </a:prstGeom>
          <a:solidFill>
            <a:schemeClr val="hlink"/>
          </a:solidFill>
          <a:ln w="9525">
            <a:solidFill>
              <a:schemeClr val="tx1"/>
            </a:solidFill>
            <a:miter lim="800000"/>
            <a:headEnd/>
            <a:tailEnd/>
          </a:ln>
        </p:spPr>
        <p:txBody>
          <a:bodyPr wrap="none" anchor="ctr"/>
          <a:lstStyle/>
          <a:p>
            <a:endParaRPr lang="zh-CN" altLang="en-US"/>
          </a:p>
        </p:txBody>
      </p:sp>
      <p:sp>
        <p:nvSpPr>
          <p:cNvPr id="45063" name="Rectangle 7"/>
          <p:cNvSpPr>
            <a:spLocks noChangeArrowheads="1"/>
          </p:cNvSpPr>
          <p:nvPr/>
        </p:nvSpPr>
        <p:spPr bwMode="auto">
          <a:xfrm>
            <a:off x="3352800" y="4114800"/>
            <a:ext cx="2286000" cy="304800"/>
          </a:xfrm>
          <a:prstGeom prst="rect">
            <a:avLst/>
          </a:prstGeom>
          <a:solidFill>
            <a:schemeClr val="hlink"/>
          </a:solidFill>
          <a:ln w="9525">
            <a:solidFill>
              <a:schemeClr val="tx1"/>
            </a:solidFill>
            <a:miter lim="800000"/>
            <a:headEnd/>
            <a:tailEnd/>
          </a:ln>
        </p:spPr>
        <p:txBody>
          <a:bodyPr wrap="none" anchor="ctr"/>
          <a:lstStyle/>
          <a:p>
            <a:endParaRPr lang="zh-CN" altLang="en-US"/>
          </a:p>
        </p:txBody>
      </p:sp>
      <p:sp>
        <p:nvSpPr>
          <p:cNvPr id="45064" name="Rectangle 8"/>
          <p:cNvSpPr>
            <a:spLocks noChangeArrowheads="1"/>
          </p:cNvSpPr>
          <p:nvPr/>
        </p:nvSpPr>
        <p:spPr bwMode="auto">
          <a:xfrm>
            <a:off x="3352800" y="4724400"/>
            <a:ext cx="2286000" cy="304800"/>
          </a:xfrm>
          <a:prstGeom prst="rect">
            <a:avLst/>
          </a:prstGeom>
          <a:solidFill>
            <a:schemeClr val="hlink"/>
          </a:solidFill>
          <a:ln w="9525">
            <a:solidFill>
              <a:schemeClr val="tx1"/>
            </a:solidFill>
            <a:miter lim="800000"/>
            <a:headEnd/>
            <a:tailEnd/>
          </a:ln>
        </p:spPr>
        <p:txBody>
          <a:bodyPr wrap="none" anchor="ctr"/>
          <a:lstStyle/>
          <a:p>
            <a:endParaRPr lang="zh-CN" altLang="en-US"/>
          </a:p>
        </p:txBody>
      </p:sp>
      <p:sp>
        <p:nvSpPr>
          <p:cNvPr id="45065" name="Rectangle 9"/>
          <p:cNvSpPr>
            <a:spLocks noChangeArrowheads="1"/>
          </p:cNvSpPr>
          <p:nvPr/>
        </p:nvSpPr>
        <p:spPr bwMode="auto">
          <a:xfrm>
            <a:off x="5943600" y="4114800"/>
            <a:ext cx="2286000" cy="304800"/>
          </a:xfrm>
          <a:prstGeom prst="rect">
            <a:avLst/>
          </a:prstGeom>
          <a:solidFill>
            <a:schemeClr val="hlink"/>
          </a:solidFill>
          <a:ln w="9525">
            <a:solidFill>
              <a:schemeClr val="tx1"/>
            </a:solidFill>
            <a:miter lim="800000"/>
            <a:headEnd/>
            <a:tailEnd/>
          </a:ln>
        </p:spPr>
        <p:txBody>
          <a:bodyPr wrap="none" anchor="ctr"/>
          <a:lstStyle/>
          <a:p>
            <a:endParaRPr lang="zh-CN" altLang="en-US"/>
          </a:p>
        </p:txBody>
      </p:sp>
      <p:sp>
        <p:nvSpPr>
          <p:cNvPr id="45066" name="Rectangle 10"/>
          <p:cNvSpPr>
            <a:spLocks noChangeArrowheads="1"/>
          </p:cNvSpPr>
          <p:nvPr/>
        </p:nvSpPr>
        <p:spPr bwMode="auto">
          <a:xfrm>
            <a:off x="762000" y="4114800"/>
            <a:ext cx="2286000" cy="304800"/>
          </a:xfrm>
          <a:prstGeom prst="rect">
            <a:avLst/>
          </a:prstGeom>
          <a:solidFill>
            <a:schemeClr val="hlink"/>
          </a:solidFill>
          <a:ln w="9525">
            <a:solidFill>
              <a:schemeClr val="tx1"/>
            </a:solidFill>
            <a:miter lim="800000"/>
            <a:headEnd/>
            <a:tailEnd/>
          </a:ln>
        </p:spPr>
        <p:txBody>
          <a:bodyPr wrap="none" anchor="ctr"/>
          <a:lstStyle/>
          <a:p>
            <a:endParaRPr lang="zh-CN" altLang="en-US"/>
          </a:p>
        </p:txBody>
      </p:sp>
      <p:sp>
        <p:nvSpPr>
          <p:cNvPr id="45067" name="Rectangle 11"/>
          <p:cNvSpPr>
            <a:spLocks noChangeArrowheads="1"/>
          </p:cNvSpPr>
          <p:nvPr/>
        </p:nvSpPr>
        <p:spPr bwMode="auto">
          <a:xfrm>
            <a:off x="762000" y="4724400"/>
            <a:ext cx="2286000" cy="304800"/>
          </a:xfrm>
          <a:prstGeom prst="rect">
            <a:avLst/>
          </a:prstGeom>
          <a:solidFill>
            <a:schemeClr val="hlink"/>
          </a:solidFill>
          <a:ln w="9525">
            <a:solidFill>
              <a:schemeClr val="tx1"/>
            </a:solidFill>
            <a:miter lim="800000"/>
            <a:headEnd/>
            <a:tailEnd/>
          </a:ln>
        </p:spPr>
        <p:txBody>
          <a:bodyPr wrap="none" anchor="ctr"/>
          <a:lstStyle/>
          <a:p>
            <a:endParaRPr lang="zh-CN" altLang="en-US"/>
          </a:p>
        </p:txBody>
      </p:sp>
      <p:sp>
        <p:nvSpPr>
          <p:cNvPr id="45068" name="Rectangle 12"/>
          <p:cNvSpPr>
            <a:spLocks noChangeArrowheads="1"/>
          </p:cNvSpPr>
          <p:nvPr/>
        </p:nvSpPr>
        <p:spPr bwMode="auto">
          <a:xfrm>
            <a:off x="3352800" y="2590800"/>
            <a:ext cx="2286000" cy="609600"/>
          </a:xfrm>
          <a:prstGeom prst="rect">
            <a:avLst/>
          </a:prstGeom>
          <a:solidFill>
            <a:schemeClr val="hlink"/>
          </a:solidFill>
          <a:ln w="9525">
            <a:solidFill>
              <a:schemeClr val="tx1"/>
            </a:solidFill>
            <a:miter lim="800000"/>
            <a:headEnd/>
            <a:tailEnd/>
          </a:ln>
        </p:spPr>
        <p:txBody>
          <a:bodyPr wrap="none" anchor="ctr"/>
          <a:lstStyle/>
          <a:p>
            <a:endParaRPr lang="zh-CN" altLang="en-US"/>
          </a:p>
        </p:txBody>
      </p:sp>
      <p:sp>
        <p:nvSpPr>
          <p:cNvPr id="45069" name="Rectangle 13"/>
          <p:cNvSpPr>
            <a:spLocks noChangeArrowheads="1"/>
          </p:cNvSpPr>
          <p:nvPr/>
        </p:nvSpPr>
        <p:spPr bwMode="auto">
          <a:xfrm>
            <a:off x="762000" y="2590800"/>
            <a:ext cx="2286000" cy="609600"/>
          </a:xfrm>
          <a:prstGeom prst="rect">
            <a:avLst/>
          </a:prstGeom>
          <a:solidFill>
            <a:schemeClr val="hlink"/>
          </a:solidFill>
          <a:ln w="9525">
            <a:solidFill>
              <a:schemeClr val="tx1"/>
            </a:solidFill>
            <a:miter lim="800000"/>
            <a:headEnd/>
            <a:tailEnd/>
          </a:ln>
        </p:spPr>
        <p:txBody>
          <a:bodyPr wrap="none" anchor="ctr"/>
          <a:lstStyle/>
          <a:p>
            <a:endParaRPr lang="zh-CN" altLang="en-US"/>
          </a:p>
        </p:txBody>
      </p:sp>
      <p:sp>
        <p:nvSpPr>
          <p:cNvPr id="45070" name="Rectangle 14"/>
          <p:cNvSpPr>
            <a:spLocks noChangeArrowheads="1"/>
          </p:cNvSpPr>
          <p:nvPr/>
        </p:nvSpPr>
        <p:spPr bwMode="auto">
          <a:xfrm>
            <a:off x="5943600" y="2590800"/>
            <a:ext cx="2286000" cy="609600"/>
          </a:xfrm>
          <a:prstGeom prst="rect">
            <a:avLst/>
          </a:prstGeom>
          <a:solidFill>
            <a:schemeClr val="hlink"/>
          </a:solidFill>
          <a:ln w="9525">
            <a:solidFill>
              <a:schemeClr val="tx1"/>
            </a:solidFill>
            <a:miter lim="800000"/>
            <a:headEnd/>
            <a:tailEnd/>
          </a:ln>
        </p:spPr>
        <p:txBody>
          <a:bodyPr wrap="none" anchor="ctr"/>
          <a:lstStyle/>
          <a:p>
            <a:endParaRPr lang="zh-CN" altLang="en-US"/>
          </a:p>
        </p:txBody>
      </p:sp>
      <p:sp>
        <p:nvSpPr>
          <p:cNvPr id="45071" name="Rectangle 15"/>
          <p:cNvSpPr>
            <a:spLocks noChangeArrowheads="1"/>
          </p:cNvSpPr>
          <p:nvPr/>
        </p:nvSpPr>
        <p:spPr bwMode="auto">
          <a:xfrm>
            <a:off x="762000" y="5562600"/>
            <a:ext cx="914400" cy="304800"/>
          </a:xfrm>
          <a:prstGeom prst="rect">
            <a:avLst/>
          </a:prstGeom>
          <a:solidFill>
            <a:schemeClr val="hlink"/>
          </a:solidFill>
          <a:ln w="9525">
            <a:solidFill>
              <a:schemeClr val="tx1"/>
            </a:solidFill>
            <a:miter lim="800000"/>
            <a:headEnd/>
            <a:tailEnd/>
          </a:ln>
        </p:spPr>
        <p:txBody>
          <a:bodyPr wrap="none" anchor="ctr"/>
          <a:lstStyle/>
          <a:p>
            <a:endParaRPr lang="zh-CN" altLang="en-US"/>
          </a:p>
        </p:txBody>
      </p:sp>
      <p:sp>
        <p:nvSpPr>
          <p:cNvPr id="45072" name="Rectangle 16"/>
          <p:cNvSpPr>
            <a:spLocks noChangeArrowheads="1"/>
          </p:cNvSpPr>
          <p:nvPr/>
        </p:nvSpPr>
        <p:spPr bwMode="auto">
          <a:xfrm>
            <a:off x="2057400" y="5562600"/>
            <a:ext cx="914400" cy="304800"/>
          </a:xfrm>
          <a:prstGeom prst="rect">
            <a:avLst/>
          </a:prstGeom>
          <a:solidFill>
            <a:schemeClr val="hlink"/>
          </a:solidFill>
          <a:ln w="9525">
            <a:solidFill>
              <a:schemeClr val="tx1"/>
            </a:solidFill>
            <a:miter lim="800000"/>
            <a:headEnd/>
            <a:tailEnd/>
          </a:ln>
        </p:spPr>
        <p:txBody>
          <a:bodyPr wrap="none" anchor="ctr"/>
          <a:lstStyle/>
          <a:p>
            <a:endParaRPr lang="zh-CN" altLang="en-US"/>
          </a:p>
        </p:txBody>
      </p:sp>
      <p:sp>
        <p:nvSpPr>
          <p:cNvPr id="45073" name="Rectangle 17"/>
          <p:cNvSpPr>
            <a:spLocks noChangeArrowheads="1"/>
          </p:cNvSpPr>
          <p:nvPr/>
        </p:nvSpPr>
        <p:spPr bwMode="auto">
          <a:xfrm>
            <a:off x="3352800" y="5562600"/>
            <a:ext cx="914400" cy="304800"/>
          </a:xfrm>
          <a:prstGeom prst="rect">
            <a:avLst/>
          </a:prstGeom>
          <a:solidFill>
            <a:schemeClr val="hlink"/>
          </a:solidFill>
          <a:ln w="9525">
            <a:solidFill>
              <a:schemeClr val="tx1"/>
            </a:solidFill>
            <a:miter lim="800000"/>
            <a:headEnd/>
            <a:tailEnd/>
          </a:ln>
        </p:spPr>
        <p:txBody>
          <a:bodyPr wrap="none" anchor="ctr"/>
          <a:lstStyle/>
          <a:p>
            <a:endParaRPr lang="zh-CN" altLang="en-US"/>
          </a:p>
        </p:txBody>
      </p:sp>
      <p:sp>
        <p:nvSpPr>
          <p:cNvPr id="45074" name="Rectangle 19"/>
          <p:cNvSpPr>
            <a:spLocks noChangeArrowheads="1"/>
          </p:cNvSpPr>
          <p:nvPr/>
        </p:nvSpPr>
        <p:spPr bwMode="auto">
          <a:xfrm>
            <a:off x="4724400" y="5562600"/>
            <a:ext cx="914400" cy="304800"/>
          </a:xfrm>
          <a:prstGeom prst="rect">
            <a:avLst/>
          </a:prstGeom>
          <a:solidFill>
            <a:schemeClr val="hlink"/>
          </a:solidFill>
          <a:ln w="9525">
            <a:solidFill>
              <a:schemeClr val="tx1"/>
            </a:solidFill>
            <a:miter lim="800000"/>
            <a:headEnd/>
            <a:tailEnd/>
          </a:ln>
        </p:spPr>
        <p:txBody>
          <a:bodyPr wrap="none" anchor="ctr"/>
          <a:lstStyle/>
          <a:p>
            <a:endParaRPr lang="zh-CN" altLang="en-US"/>
          </a:p>
        </p:txBody>
      </p:sp>
      <p:sp>
        <p:nvSpPr>
          <p:cNvPr id="45075" name="Line 21"/>
          <p:cNvSpPr>
            <a:spLocks noChangeShapeType="1"/>
          </p:cNvSpPr>
          <p:nvPr/>
        </p:nvSpPr>
        <p:spPr bwMode="auto">
          <a:xfrm>
            <a:off x="4572000" y="1371600"/>
            <a:ext cx="0" cy="1524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76" name="Line 22"/>
          <p:cNvSpPr>
            <a:spLocks noChangeShapeType="1"/>
          </p:cNvSpPr>
          <p:nvPr/>
        </p:nvSpPr>
        <p:spPr bwMode="auto">
          <a:xfrm>
            <a:off x="4572000" y="1828800"/>
            <a:ext cx="0" cy="1524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77" name="Line 23"/>
          <p:cNvSpPr>
            <a:spLocks noChangeShapeType="1"/>
          </p:cNvSpPr>
          <p:nvPr/>
        </p:nvSpPr>
        <p:spPr bwMode="auto">
          <a:xfrm>
            <a:off x="4495800" y="2286000"/>
            <a:ext cx="0" cy="3048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78" name="Line 24"/>
          <p:cNvSpPr>
            <a:spLocks noChangeShapeType="1"/>
          </p:cNvSpPr>
          <p:nvPr/>
        </p:nvSpPr>
        <p:spPr bwMode="auto">
          <a:xfrm>
            <a:off x="4495800" y="3200400"/>
            <a:ext cx="0" cy="3048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79" name="Line 25"/>
          <p:cNvSpPr>
            <a:spLocks noChangeShapeType="1"/>
          </p:cNvSpPr>
          <p:nvPr/>
        </p:nvSpPr>
        <p:spPr bwMode="auto">
          <a:xfrm>
            <a:off x="4495800" y="3810000"/>
            <a:ext cx="0" cy="3048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80" name="Line 26"/>
          <p:cNvSpPr>
            <a:spLocks noChangeShapeType="1"/>
          </p:cNvSpPr>
          <p:nvPr/>
        </p:nvSpPr>
        <p:spPr bwMode="auto">
          <a:xfrm>
            <a:off x="4495800" y="4419600"/>
            <a:ext cx="0" cy="3048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81" name="Line 27"/>
          <p:cNvSpPr>
            <a:spLocks noChangeShapeType="1"/>
          </p:cNvSpPr>
          <p:nvPr/>
        </p:nvSpPr>
        <p:spPr bwMode="auto">
          <a:xfrm flipH="1">
            <a:off x="1905000" y="2286000"/>
            <a:ext cx="1447800" cy="3048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82" name="Line 28"/>
          <p:cNvSpPr>
            <a:spLocks noChangeShapeType="1"/>
          </p:cNvSpPr>
          <p:nvPr/>
        </p:nvSpPr>
        <p:spPr bwMode="auto">
          <a:xfrm>
            <a:off x="5638800" y="2286000"/>
            <a:ext cx="1447800" cy="3048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83" name="Line 29"/>
          <p:cNvSpPr>
            <a:spLocks noChangeShapeType="1"/>
          </p:cNvSpPr>
          <p:nvPr/>
        </p:nvSpPr>
        <p:spPr bwMode="auto">
          <a:xfrm>
            <a:off x="3048000" y="3200400"/>
            <a:ext cx="1219200" cy="3048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84" name="Line 30"/>
          <p:cNvSpPr>
            <a:spLocks noChangeShapeType="1"/>
          </p:cNvSpPr>
          <p:nvPr/>
        </p:nvSpPr>
        <p:spPr bwMode="auto">
          <a:xfrm flipH="1">
            <a:off x="4724400" y="3200400"/>
            <a:ext cx="1219200" cy="3048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85" name="Line 31"/>
          <p:cNvSpPr>
            <a:spLocks noChangeShapeType="1"/>
          </p:cNvSpPr>
          <p:nvPr/>
        </p:nvSpPr>
        <p:spPr bwMode="auto">
          <a:xfrm flipH="1">
            <a:off x="1828800" y="3810000"/>
            <a:ext cx="1524000" cy="3048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86" name="Line 32"/>
          <p:cNvSpPr>
            <a:spLocks noChangeShapeType="1"/>
          </p:cNvSpPr>
          <p:nvPr/>
        </p:nvSpPr>
        <p:spPr bwMode="auto">
          <a:xfrm>
            <a:off x="5638800" y="3810000"/>
            <a:ext cx="1524000" cy="3048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87" name="Line 33"/>
          <p:cNvSpPr>
            <a:spLocks noChangeShapeType="1"/>
          </p:cNvSpPr>
          <p:nvPr/>
        </p:nvSpPr>
        <p:spPr bwMode="auto">
          <a:xfrm flipH="1">
            <a:off x="4724400" y="4419600"/>
            <a:ext cx="1219200" cy="3048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88" name="Line 34"/>
          <p:cNvSpPr>
            <a:spLocks noChangeShapeType="1"/>
          </p:cNvSpPr>
          <p:nvPr/>
        </p:nvSpPr>
        <p:spPr bwMode="auto">
          <a:xfrm>
            <a:off x="3048000" y="4419600"/>
            <a:ext cx="1143000" cy="3048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89" name="Line 35"/>
          <p:cNvSpPr>
            <a:spLocks noChangeShapeType="1"/>
          </p:cNvSpPr>
          <p:nvPr/>
        </p:nvSpPr>
        <p:spPr bwMode="auto">
          <a:xfrm>
            <a:off x="1905000" y="4419600"/>
            <a:ext cx="0" cy="3048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90" name="Line 36"/>
          <p:cNvSpPr>
            <a:spLocks noChangeShapeType="1"/>
          </p:cNvSpPr>
          <p:nvPr/>
        </p:nvSpPr>
        <p:spPr bwMode="auto">
          <a:xfrm flipH="1">
            <a:off x="1219200" y="5029200"/>
            <a:ext cx="609600" cy="5334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91" name="Line 37"/>
          <p:cNvSpPr>
            <a:spLocks noChangeShapeType="1"/>
          </p:cNvSpPr>
          <p:nvPr/>
        </p:nvSpPr>
        <p:spPr bwMode="auto">
          <a:xfrm flipH="1">
            <a:off x="1447800" y="5029200"/>
            <a:ext cx="1905000" cy="5334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92" name="Line 38"/>
          <p:cNvSpPr>
            <a:spLocks noChangeShapeType="1"/>
          </p:cNvSpPr>
          <p:nvPr/>
        </p:nvSpPr>
        <p:spPr bwMode="auto">
          <a:xfrm>
            <a:off x="5638800" y="5029200"/>
            <a:ext cx="2133600" cy="5334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93" name="Line 39"/>
          <p:cNvSpPr>
            <a:spLocks noChangeShapeType="1"/>
          </p:cNvSpPr>
          <p:nvPr/>
        </p:nvSpPr>
        <p:spPr bwMode="auto">
          <a:xfrm flipH="1">
            <a:off x="3886200" y="5029200"/>
            <a:ext cx="609600" cy="5334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94" name="Line 40"/>
          <p:cNvSpPr>
            <a:spLocks noChangeShapeType="1"/>
          </p:cNvSpPr>
          <p:nvPr/>
        </p:nvSpPr>
        <p:spPr bwMode="auto">
          <a:xfrm>
            <a:off x="4495800" y="5029200"/>
            <a:ext cx="685800" cy="5334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95" name="Line 41"/>
          <p:cNvSpPr>
            <a:spLocks noChangeShapeType="1"/>
          </p:cNvSpPr>
          <p:nvPr/>
        </p:nvSpPr>
        <p:spPr bwMode="auto">
          <a:xfrm flipH="1">
            <a:off x="2590800" y="5029200"/>
            <a:ext cx="1371600" cy="5334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96" name="Line 42"/>
          <p:cNvSpPr>
            <a:spLocks noChangeShapeType="1"/>
          </p:cNvSpPr>
          <p:nvPr/>
        </p:nvSpPr>
        <p:spPr bwMode="auto">
          <a:xfrm>
            <a:off x="4953000" y="5029200"/>
            <a:ext cx="1447800" cy="533400"/>
          </a:xfrm>
          <a:prstGeom prst="line">
            <a:avLst/>
          </a:prstGeom>
          <a:noFill/>
          <a:ln w="9525">
            <a:solidFill>
              <a:schemeClr val="bg1"/>
            </a:solidFill>
            <a:round/>
            <a:headEnd/>
            <a:tailEnd type="triangle" w="med" len="med"/>
          </a:ln>
        </p:spPr>
        <p:txBody>
          <a:bodyPr wrap="none" anchor="ctr"/>
          <a:lstStyle/>
          <a:p>
            <a:endParaRPr lang="zh-CN" altLang="en-US"/>
          </a:p>
        </p:txBody>
      </p:sp>
      <p:sp>
        <p:nvSpPr>
          <p:cNvPr id="45097" name="Text Box 43"/>
          <p:cNvSpPr txBox="1">
            <a:spLocks noChangeArrowheads="1"/>
          </p:cNvSpPr>
          <p:nvPr/>
        </p:nvSpPr>
        <p:spPr bwMode="auto">
          <a:xfrm>
            <a:off x="3810000" y="1066800"/>
            <a:ext cx="1260475" cy="304800"/>
          </a:xfrm>
          <a:prstGeom prst="rect">
            <a:avLst/>
          </a:prstGeom>
          <a:noFill/>
          <a:ln w="9525">
            <a:noFill/>
            <a:miter lim="800000"/>
            <a:headEnd/>
            <a:tailEnd/>
          </a:ln>
        </p:spPr>
        <p:txBody>
          <a:bodyPr wrap="none">
            <a:spAutoFit/>
          </a:bodyPr>
          <a:lstStyle/>
          <a:p>
            <a:r>
              <a:rPr lang="zh-CN" altLang="en-US" sz="1400">
                <a:solidFill>
                  <a:schemeClr val="tx2"/>
                </a:solidFill>
              </a:rPr>
              <a:t>研究合同文件</a:t>
            </a:r>
            <a:endParaRPr lang="zh-CN" altLang="en-US" sz="1400">
              <a:solidFill>
                <a:schemeClr val="bg1"/>
              </a:solidFill>
            </a:endParaRPr>
          </a:p>
        </p:txBody>
      </p:sp>
      <p:sp>
        <p:nvSpPr>
          <p:cNvPr id="45098" name="Text Box 44"/>
          <p:cNvSpPr txBox="1">
            <a:spLocks noChangeArrowheads="1"/>
          </p:cNvSpPr>
          <p:nvPr/>
        </p:nvSpPr>
        <p:spPr bwMode="auto">
          <a:xfrm>
            <a:off x="3429000" y="1524000"/>
            <a:ext cx="1978025" cy="304800"/>
          </a:xfrm>
          <a:prstGeom prst="rect">
            <a:avLst/>
          </a:prstGeom>
          <a:noFill/>
          <a:ln w="9525">
            <a:noFill/>
            <a:miter lim="800000"/>
            <a:headEnd/>
            <a:tailEnd/>
          </a:ln>
        </p:spPr>
        <p:txBody>
          <a:bodyPr wrap="none">
            <a:spAutoFit/>
          </a:bodyPr>
          <a:lstStyle/>
          <a:p>
            <a:r>
              <a:rPr lang="zh-CN" altLang="en-US" sz="1400">
                <a:solidFill>
                  <a:schemeClr val="tx2"/>
                </a:solidFill>
              </a:rPr>
              <a:t>建立与用户的联络途径</a:t>
            </a:r>
            <a:endParaRPr lang="zh-CN" altLang="en-US" sz="1400">
              <a:solidFill>
                <a:schemeClr val="tx1"/>
              </a:solidFill>
            </a:endParaRPr>
          </a:p>
        </p:txBody>
      </p:sp>
      <p:sp>
        <p:nvSpPr>
          <p:cNvPr id="45099" name="Text Box 45"/>
          <p:cNvSpPr txBox="1">
            <a:spLocks noChangeArrowheads="1"/>
          </p:cNvSpPr>
          <p:nvPr/>
        </p:nvSpPr>
        <p:spPr bwMode="auto">
          <a:xfrm>
            <a:off x="3429000" y="1981200"/>
            <a:ext cx="1978025" cy="304800"/>
          </a:xfrm>
          <a:prstGeom prst="rect">
            <a:avLst/>
          </a:prstGeom>
          <a:noFill/>
          <a:ln w="9525">
            <a:noFill/>
            <a:miter lim="800000"/>
            <a:headEnd/>
            <a:tailEnd/>
          </a:ln>
        </p:spPr>
        <p:txBody>
          <a:bodyPr wrap="none">
            <a:spAutoFit/>
          </a:bodyPr>
          <a:lstStyle/>
          <a:p>
            <a:r>
              <a:rPr lang="zh-CN" altLang="en-US" sz="1400">
                <a:solidFill>
                  <a:schemeClr val="tx2"/>
                </a:solidFill>
              </a:rPr>
              <a:t>召开与用户的开工会议</a:t>
            </a:r>
            <a:endParaRPr lang="zh-CN" altLang="en-US" sz="1400">
              <a:solidFill>
                <a:schemeClr val="tx1"/>
              </a:solidFill>
            </a:endParaRPr>
          </a:p>
        </p:txBody>
      </p:sp>
      <p:sp>
        <p:nvSpPr>
          <p:cNvPr id="45100" name="Text Box 46"/>
          <p:cNvSpPr txBox="1">
            <a:spLocks noChangeArrowheads="1"/>
          </p:cNvSpPr>
          <p:nvPr/>
        </p:nvSpPr>
        <p:spPr bwMode="auto">
          <a:xfrm>
            <a:off x="3810000" y="2743200"/>
            <a:ext cx="1260475" cy="304800"/>
          </a:xfrm>
          <a:prstGeom prst="rect">
            <a:avLst/>
          </a:prstGeom>
          <a:noFill/>
          <a:ln w="9525">
            <a:noFill/>
            <a:miter lim="800000"/>
            <a:headEnd/>
            <a:tailEnd/>
          </a:ln>
        </p:spPr>
        <p:txBody>
          <a:bodyPr wrap="none">
            <a:spAutoFit/>
          </a:bodyPr>
          <a:lstStyle/>
          <a:p>
            <a:r>
              <a:rPr lang="zh-CN" altLang="en-US" sz="1400">
                <a:solidFill>
                  <a:schemeClr val="tx2"/>
                </a:solidFill>
              </a:rPr>
              <a:t>编制项目计划</a:t>
            </a:r>
            <a:endParaRPr lang="zh-CN" altLang="en-US" sz="1400">
              <a:solidFill>
                <a:schemeClr val="tx1"/>
              </a:solidFill>
            </a:endParaRPr>
          </a:p>
        </p:txBody>
      </p:sp>
      <p:sp>
        <p:nvSpPr>
          <p:cNvPr id="45101" name="Text Box 47"/>
          <p:cNvSpPr txBox="1">
            <a:spLocks noChangeArrowheads="1"/>
          </p:cNvSpPr>
          <p:nvPr/>
        </p:nvSpPr>
        <p:spPr bwMode="auto">
          <a:xfrm>
            <a:off x="990600" y="2667000"/>
            <a:ext cx="1978025" cy="517525"/>
          </a:xfrm>
          <a:prstGeom prst="rect">
            <a:avLst/>
          </a:prstGeom>
          <a:solidFill>
            <a:schemeClr val="hlink"/>
          </a:solidFill>
          <a:ln w="9525">
            <a:noFill/>
            <a:miter lim="800000"/>
            <a:headEnd/>
            <a:tailEnd/>
          </a:ln>
        </p:spPr>
        <p:txBody>
          <a:bodyPr wrap="none">
            <a:spAutoFit/>
          </a:bodyPr>
          <a:lstStyle/>
          <a:p>
            <a:r>
              <a:rPr lang="zh-CN" altLang="en-US" sz="1400">
                <a:solidFill>
                  <a:schemeClr val="tx2"/>
                </a:solidFill>
              </a:rPr>
              <a:t>确定项目工作分解结构</a:t>
            </a:r>
          </a:p>
          <a:p>
            <a:r>
              <a:rPr lang="zh-CN" altLang="en-US" sz="1400">
                <a:solidFill>
                  <a:schemeClr val="tx2"/>
                </a:solidFill>
              </a:rPr>
              <a:t>建立项目记帐编码</a:t>
            </a:r>
          </a:p>
        </p:txBody>
      </p:sp>
      <p:sp>
        <p:nvSpPr>
          <p:cNvPr id="45102" name="Text Box 48"/>
          <p:cNvSpPr txBox="1">
            <a:spLocks noChangeArrowheads="1"/>
          </p:cNvSpPr>
          <p:nvPr/>
        </p:nvSpPr>
        <p:spPr bwMode="auto">
          <a:xfrm>
            <a:off x="6248400" y="2667000"/>
            <a:ext cx="1619250" cy="517525"/>
          </a:xfrm>
          <a:prstGeom prst="rect">
            <a:avLst/>
          </a:prstGeom>
          <a:noFill/>
          <a:ln w="9525">
            <a:noFill/>
            <a:miter lim="800000"/>
            <a:headEnd/>
            <a:tailEnd/>
          </a:ln>
        </p:spPr>
        <p:txBody>
          <a:bodyPr wrap="none">
            <a:spAutoFit/>
          </a:bodyPr>
          <a:lstStyle/>
          <a:p>
            <a:r>
              <a:rPr lang="zh-CN" altLang="en-US" sz="1400">
                <a:solidFill>
                  <a:schemeClr val="tx2"/>
                </a:solidFill>
              </a:rPr>
              <a:t>确定项目组织机构</a:t>
            </a:r>
          </a:p>
          <a:p>
            <a:r>
              <a:rPr lang="zh-CN" altLang="en-US" sz="1400">
                <a:solidFill>
                  <a:schemeClr val="tx2"/>
                </a:solidFill>
              </a:rPr>
              <a:t>和项目组成员</a:t>
            </a:r>
          </a:p>
        </p:txBody>
      </p:sp>
      <p:sp>
        <p:nvSpPr>
          <p:cNvPr id="45103" name="Text Box 49"/>
          <p:cNvSpPr txBox="1">
            <a:spLocks noChangeArrowheads="1"/>
          </p:cNvSpPr>
          <p:nvPr/>
        </p:nvSpPr>
        <p:spPr bwMode="auto">
          <a:xfrm>
            <a:off x="3657600" y="3505200"/>
            <a:ext cx="1619250" cy="304800"/>
          </a:xfrm>
          <a:prstGeom prst="rect">
            <a:avLst/>
          </a:prstGeom>
          <a:noFill/>
          <a:ln w="9525">
            <a:noFill/>
            <a:miter lim="800000"/>
            <a:headEnd/>
            <a:tailEnd/>
          </a:ln>
        </p:spPr>
        <p:txBody>
          <a:bodyPr wrap="none">
            <a:spAutoFit/>
          </a:bodyPr>
          <a:lstStyle/>
          <a:p>
            <a:r>
              <a:rPr lang="zh-CN" altLang="en-US" sz="1400">
                <a:solidFill>
                  <a:schemeClr val="tx2"/>
                </a:solidFill>
              </a:rPr>
              <a:t>召开项目开工会议</a:t>
            </a:r>
          </a:p>
        </p:txBody>
      </p:sp>
      <p:sp>
        <p:nvSpPr>
          <p:cNvPr id="45104" name="Text Box 50"/>
          <p:cNvSpPr txBox="1">
            <a:spLocks noChangeArrowheads="1"/>
          </p:cNvSpPr>
          <p:nvPr/>
        </p:nvSpPr>
        <p:spPr bwMode="auto">
          <a:xfrm>
            <a:off x="3657600" y="4114800"/>
            <a:ext cx="1619250" cy="304800"/>
          </a:xfrm>
          <a:prstGeom prst="rect">
            <a:avLst/>
          </a:prstGeom>
          <a:noFill/>
          <a:ln w="9525">
            <a:noFill/>
            <a:miter lim="800000"/>
            <a:headEnd/>
            <a:tailEnd/>
          </a:ln>
        </p:spPr>
        <p:txBody>
          <a:bodyPr wrap="none">
            <a:spAutoFit/>
          </a:bodyPr>
          <a:lstStyle/>
          <a:p>
            <a:r>
              <a:rPr lang="zh-CN" altLang="en-US" sz="1400">
                <a:solidFill>
                  <a:schemeClr val="tx2"/>
                </a:solidFill>
              </a:rPr>
              <a:t>发表项目协调程序</a:t>
            </a:r>
            <a:endParaRPr lang="zh-CN" altLang="en-US" sz="1400">
              <a:solidFill>
                <a:schemeClr val="tx1"/>
              </a:solidFill>
            </a:endParaRPr>
          </a:p>
        </p:txBody>
      </p:sp>
      <p:sp>
        <p:nvSpPr>
          <p:cNvPr id="45105" name="Text Box 51"/>
          <p:cNvSpPr txBox="1">
            <a:spLocks noChangeArrowheads="1"/>
          </p:cNvSpPr>
          <p:nvPr/>
        </p:nvSpPr>
        <p:spPr bwMode="auto">
          <a:xfrm>
            <a:off x="1143000" y="4114800"/>
            <a:ext cx="1619250" cy="304800"/>
          </a:xfrm>
          <a:prstGeom prst="rect">
            <a:avLst/>
          </a:prstGeom>
          <a:noFill/>
          <a:ln w="9525">
            <a:noFill/>
            <a:miter lim="800000"/>
            <a:headEnd/>
            <a:tailEnd/>
          </a:ln>
        </p:spPr>
        <p:txBody>
          <a:bodyPr wrap="none">
            <a:spAutoFit/>
          </a:bodyPr>
          <a:lstStyle/>
          <a:p>
            <a:r>
              <a:rPr lang="zh-CN" altLang="en-US" sz="1400">
                <a:solidFill>
                  <a:schemeClr val="tx2"/>
                </a:solidFill>
              </a:rPr>
              <a:t>发表项目设计数据</a:t>
            </a:r>
            <a:endParaRPr lang="zh-CN" altLang="en-US" sz="1400">
              <a:solidFill>
                <a:schemeClr val="tx1"/>
              </a:solidFill>
            </a:endParaRPr>
          </a:p>
        </p:txBody>
      </p:sp>
      <p:sp>
        <p:nvSpPr>
          <p:cNvPr id="45106" name="Text Box 52"/>
          <p:cNvSpPr txBox="1">
            <a:spLocks noChangeArrowheads="1"/>
          </p:cNvSpPr>
          <p:nvPr/>
        </p:nvSpPr>
        <p:spPr bwMode="auto">
          <a:xfrm>
            <a:off x="1219200" y="4724400"/>
            <a:ext cx="1260475" cy="304800"/>
          </a:xfrm>
          <a:prstGeom prst="rect">
            <a:avLst/>
          </a:prstGeom>
          <a:noFill/>
          <a:ln w="9525">
            <a:noFill/>
            <a:miter lim="800000"/>
            <a:headEnd/>
            <a:tailEnd/>
          </a:ln>
        </p:spPr>
        <p:txBody>
          <a:bodyPr wrap="none">
            <a:spAutoFit/>
          </a:bodyPr>
          <a:lstStyle/>
          <a:p>
            <a:r>
              <a:rPr lang="zh-CN" altLang="en-US" sz="1400">
                <a:solidFill>
                  <a:schemeClr val="tx2"/>
                </a:solidFill>
              </a:rPr>
              <a:t>开展工艺设计</a:t>
            </a:r>
            <a:endParaRPr lang="zh-CN" altLang="en-US" sz="1400">
              <a:solidFill>
                <a:schemeClr val="tx1"/>
              </a:solidFill>
            </a:endParaRPr>
          </a:p>
        </p:txBody>
      </p:sp>
      <p:sp>
        <p:nvSpPr>
          <p:cNvPr id="45107" name="Text Box 53"/>
          <p:cNvSpPr txBox="1">
            <a:spLocks noChangeArrowheads="1"/>
          </p:cNvSpPr>
          <p:nvPr/>
        </p:nvSpPr>
        <p:spPr bwMode="auto">
          <a:xfrm>
            <a:off x="3505200" y="4724400"/>
            <a:ext cx="1978025" cy="304800"/>
          </a:xfrm>
          <a:prstGeom prst="rect">
            <a:avLst/>
          </a:prstGeom>
          <a:noFill/>
          <a:ln w="9525">
            <a:noFill/>
            <a:miter lim="800000"/>
            <a:headEnd/>
            <a:tailEnd/>
          </a:ln>
        </p:spPr>
        <p:txBody>
          <a:bodyPr wrap="none">
            <a:spAutoFit/>
          </a:bodyPr>
          <a:lstStyle/>
          <a:p>
            <a:r>
              <a:rPr lang="zh-CN" altLang="en-US" sz="1400">
                <a:solidFill>
                  <a:schemeClr val="tx2"/>
                </a:solidFill>
              </a:rPr>
              <a:t>发表初步项目总进度表</a:t>
            </a:r>
            <a:endParaRPr lang="zh-CN" altLang="en-US" sz="1400">
              <a:solidFill>
                <a:schemeClr val="tx1"/>
              </a:solidFill>
            </a:endParaRPr>
          </a:p>
        </p:txBody>
      </p:sp>
      <p:sp>
        <p:nvSpPr>
          <p:cNvPr id="45108" name="Text Box 54"/>
          <p:cNvSpPr txBox="1">
            <a:spLocks noChangeArrowheads="1"/>
          </p:cNvSpPr>
          <p:nvPr/>
        </p:nvSpPr>
        <p:spPr bwMode="auto">
          <a:xfrm>
            <a:off x="6248400" y="4114800"/>
            <a:ext cx="1619250" cy="304800"/>
          </a:xfrm>
          <a:prstGeom prst="rect">
            <a:avLst/>
          </a:prstGeom>
          <a:noFill/>
          <a:ln w="9525">
            <a:noFill/>
            <a:miter lim="800000"/>
            <a:headEnd/>
            <a:tailEnd/>
          </a:ln>
        </p:spPr>
        <p:txBody>
          <a:bodyPr wrap="none">
            <a:spAutoFit/>
          </a:bodyPr>
          <a:lstStyle/>
          <a:p>
            <a:r>
              <a:rPr lang="zh-CN" altLang="en-US" sz="1400">
                <a:solidFill>
                  <a:schemeClr val="tx2"/>
                </a:solidFill>
              </a:rPr>
              <a:t>编制初期控制估算</a:t>
            </a:r>
            <a:endParaRPr lang="zh-CN" altLang="en-US" sz="1400">
              <a:solidFill>
                <a:schemeClr val="tx1"/>
              </a:solidFill>
            </a:endParaRPr>
          </a:p>
        </p:txBody>
      </p:sp>
      <p:sp>
        <p:nvSpPr>
          <p:cNvPr id="45109" name="Text Box 55"/>
          <p:cNvSpPr txBox="1">
            <a:spLocks noChangeArrowheads="1"/>
          </p:cNvSpPr>
          <p:nvPr/>
        </p:nvSpPr>
        <p:spPr bwMode="auto">
          <a:xfrm>
            <a:off x="762000" y="5562600"/>
            <a:ext cx="901700" cy="304800"/>
          </a:xfrm>
          <a:prstGeom prst="rect">
            <a:avLst/>
          </a:prstGeom>
          <a:noFill/>
          <a:ln w="9525">
            <a:noFill/>
            <a:miter lim="800000"/>
            <a:headEnd/>
            <a:tailEnd/>
          </a:ln>
        </p:spPr>
        <p:txBody>
          <a:bodyPr wrap="none">
            <a:spAutoFit/>
          </a:bodyPr>
          <a:lstStyle/>
          <a:p>
            <a:r>
              <a:rPr lang="zh-CN" altLang="en-US" sz="1400">
                <a:solidFill>
                  <a:schemeClr val="tx2"/>
                </a:solidFill>
              </a:rPr>
              <a:t>设计计划</a:t>
            </a:r>
            <a:endParaRPr lang="zh-CN" altLang="en-US" sz="1400">
              <a:solidFill>
                <a:schemeClr val="tx1"/>
              </a:solidFill>
            </a:endParaRPr>
          </a:p>
        </p:txBody>
      </p:sp>
      <p:sp>
        <p:nvSpPr>
          <p:cNvPr id="45110" name="Text Box 56"/>
          <p:cNvSpPr txBox="1">
            <a:spLocks noChangeArrowheads="1"/>
          </p:cNvSpPr>
          <p:nvPr/>
        </p:nvSpPr>
        <p:spPr bwMode="auto">
          <a:xfrm>
            <a:off x="2057400" y="5562600"/>
            <a:ext cx="901700" cy="304800"/>
          </a:xfrm>
          <a:prstGeom prst="rect">
            <a:avLst/>
          </a:prstGeom>
          <a:noFill/>
          <a:ln w="9525">
            <a:noFill/>
            <a:miter lim="800000"/>
            <a:headEnd/>
            <a:tailEnd/>
          </a:ln>
        </p:spPr>
        <p:txBody>
          <a:bodyPr wrap="none">
            <a:spAutoFit/>
          </a:bodyPr>
          <a:lstStyle/>
          <a:p>
            <a:r>
              <a:rPr lang="zh-CN" altLang="en-US" sz="1400">
                <a:solidFill>
                  <a:schemeClr val="tx2"/>
                </a:solidFill>
              </a:rPr>
              <a:t>采购计划</a:t>
            </a:r>
            <a:endParaRPr lang="zh-CN" altLang="en-US" sz="1400">
              <a:solidFill>
                <a:schemeClr val="tx1"/>
              </a:solidFill>
            </a:endParaRPr>
          </a:p>
        </p:txBody>
      </p:sp>
      <p:sp>
        <p:nvSpPr>
          <p:cNvPr id="45111" name="Text Box 57"/>
          <p:cNvSpPr txBox="1">
            <a:spLocks noChangeArrowheads="1"/>
          </p:cNvSpPr>
          <p:nvPr/>
        </p:nvSpPr>
        <p:spPr bwMode="auto">
          <a:xfrm>
            <a:off x="3429000" y="5562600"/>
            <a:ext cx="901700" cy="304800"/>
          </a:xfrm>
          <a:prstGeom prst="rect">
            <a:avLst/>
          </a:prstGeom>
          <a:noFill/>
          <a:ln w="9525">
            <a:noFill/>
            <a:miter lim="800000"/>
            <a:headEnd/>
            <a:tailEnd/>
          </a:ln>
        </p:spPr>
        <p:txBody>
          <a:bodyPr wrap="none">
            <a:spAutoFit/>
          </a:bodyPr>
          <a:lstStyle/>
          <a:p>
            <a:r>
              <a:rPr lang="zh-CN" altLang="en-US" sz="1400">
                <a:solidFill>
                  <a:schemeClr val="tx2"/>
                </a:solidFill>
              </a:rPr>
              <a:t>施工计划</a:t>
            </a:r>
            <a:endParaRPr lang="zh-CN" altLang="en-US" sz="1400">
              <a:solidFill>
                <a:schemeClr val="tx1"/>
              </a:solidFill>
            </a:endParaRPr>
          </a:p>
        </p:txBody>
      </p:sp>
      <p:sp>
        <p:nvSpPr>
          <p:cNvPr id="45112" name="Text Box 58"/>
          <p:cNvSpPr txBox="1">
            <a:spLocks noChangeArrowheads="1"/>
          </p:cNvSpPr>
          <p:nvPr/>
        </p:nvSpPr>
        <p:spPr bwMode="auto">
          <a:xfrm>
            <a:off x="4724400" y="5562600"/>
            <a:ext cx="901700" cy="304800"/>
          </a:xfrm>
          <a:prstGeom prst="rect">
            <a:avLst/>
          </a:prstGeom>
          <a:noFill/>
          <a:ln w="9525">
            <a:noFill/>
            <a:miter lim="800000"/>
            <a:headEnd/>
            <a:tailEnd/>
          </a:ln>
        </p:spPr>
        <p:txBody>
          <a:bodyPr wrap="none">
            <a:spAutoFit/>
          </a:bodyPr>
          <a:lstStyle/>
          <a:p>
            <a:r>
              <a:rPr lang="zh-CN" altLang="en-US" sz="1400">
                <a:solidFill>
                  <a:schemeClr val="tx2"/>
                </a:solidFill>
              </a:rPr>
              <a:t>开车计划</a:t>
            </a:r>
            <a:endParaRPr lang="zh-CN" altLang="en-US" sz="1400">
              <a:solidFill>
                <a:schemeClr val="tx1"/>
              </a:solidFill>
            </a:endParaRPr>
          </a:p>
        </p:txBody>
      </p:sp>
      <p:sp>
        <p:nvSpPr>
          <p:cNvPr id="45113" name="Text Box 59"/>
          <p:cNvSpPr txBox="1">
            <a:spLocks noChangeArrowheads="1"/>
          </p:cNvSpPr>
          <p:nvPr/>
        </p:nvSpPr>
        <p:spPr bwMode="auto">
          <a:xfrm>
            <a:off x="6019800" y="5562600"/>
            <a:ext cx="901700" cy="304800"/>
          </a:xfrm>
          <a:prstGeom prst="rect">
            <a:avLst/>
          </a:prstGeom>
          <a:solidFill>
            <a:schemeClr val="hlink"/>
          </a:solidFill>
          <a:ln w="9525">
            <a:noFill/>
            <a:miter lim="800000"/>
            <a:headEnd/>
            <a:tailEnd/>
          </a:ln>
        </p:spPr>
        <p:txBody>
          <a:bodyPr wrap="none">
            <a:spAutoFit/>
          </a:bodyPr>
          <a:lstStyle/>
          <a:p>
            <a:r>
              <a:rPr lang="zh-CN" altLang="en-US" sz="1400">
                <a:solidFill>
                  <a:schemeClr val="tx2"/>
                </a:solidFill>
              </a:rPr>
              <a:t>质量计划</a:t>
            </a:r>
            <a:endParaRPr lang="zh-CN" altLang="en-US" sz="1400">
              <a:solidFill>
                <a:schemeClr val="tx1"/>
              </a:solidFill>
            </a:endParaRPr>
          </a:p>
        </p:txBody>
      </p:sp>
      <p:sp>
        <p:nvSpPr>
          <p:cNvPr id="45114" name="Text Box 60"/>
          <p:cNvSpPr txBox="1">
            <a:spLocks noChangeArrowheads="1"/>
          </p:cNvSpPr>
          <p:nvPr/>
        </p:nvSpPr>
        <p:spPr bwMode="auto">
          <a:xfrm>
            <a:off x="7315200" y="5562600"/>
            <a:ext cx="901700" cy="304800"/>
          </a:xfrm>
          <a:prstGeom prst="rect">
            <a:avLst/>
          </a:prstGeom>
          <a:solidFill>
            <a:schemeClr val="hlink"/>
          </a:solidFill>
          <a:ln w="9525">
            <a:noFill/>
            <a:miter lim="800000"/>
            <a:headEnd/>
            <a:tailEnd/>
          </a:ln>
        </p:spPr>
        <p:txBody>
          <a:bodyPr wrap="none">
            <a:spAutoFit/>
          </a:bodyPr>
          <a:lstStyle/>
          <a:p>
            <a:r>
              <a:rPr lang="zh-CN" altLang="en-US" sz="1400">
                <a:solidFill>
                  <a:schemeClr val="tx2"/>
                </a:solidFill>
              </a:rPr>
              <a:t>财务计划</a:t>
            </a:r>
            <a:endParaRPr lang="zh-CN" altLang="en-US" sz="1400">
              <a:solidFill>
                <a:schemeClr val="tx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项目启动策划管理实务</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，项目策划思路方法</a:t>
            </a:r>
            <a:endParaRPr lang="en-US" altLang="zh-CN" dirty="0" smtClean="0"/>
          </a:p>
          <a:p>
            <a:r>
              <a:rPr lang="zh-CN" altLang="en-US" dirty="0" smtClean="0"/>
              <a:t>（</a:t>
            </a:r>
            <a:r>
              <a:rPr lang="en-US" altLang="zh-CN" dirty="0" smtClean="0"/>
              <a:t>1</a:t>
            </a:r>
            <a:r>
              <a:rPr lang="zh-CN" altLang="en-US" dirty="0" smtClean="0"/>
              <a:t>）基本点</a:t>
            </a:r>
            <a:endParaRPr lang="en-US" altLang="zh-CN" dirty="0" smtClean="0"/>
          </a:p>
          <a:p>
            <a:r>
              <a:rPr lang="zh-CN" altLang="en-US" dirty="0" smtClean="0"/>
              <a:t>站在业主的角度思考问题</a:t>
            </a:r>
            <a:endParaRPr lang="en-US" altLang="zh-CN" dirty="0" smtClean="0"/>
          </a:p>
          <a:p>
            <a:r>
              <a:rPr lang="zh-CN" altLang="en-US" dirty="0" smtClean="0"/>
              <a:t>强化设计采购施工一体化的功能</a:t>
            </a:r>
            <a:endParaRPr lang="en-US" altLang="zh-CN" dirty="0" smtClean="0"/>
          </a:p>
          <a:p>
            <a:r>
              <a:rPr lang="zh-CN" altLang="en-US" dirty="0" smtClean="0"/>
              <a:t>开源节流、技术提升</a:t>
            </a:r>
            <a:endParaRPr lang="en-US" altLang="zh-CN" dirty="0" smtClean="0"/>
          </a:p>
          <a:p>
            <a:r>
              <a:rPr lang="zh-CN" altLang="en-US" dirty="0" smtClean="0"/>
              <a:t>（</a:t>
            </a:r>
            <a:r>
              <a:rPr lang="en-US" altLang="zh-CN" dirty="0" smtClean="0"/>
              <a:t>2</a:t>
            </a:r>
            <a:r>
              <a:rPr lang="zh-CN" altLang="en-US" dirty="0" smtClean="0"/>
              <a:t>）流程方法</a:t>
            </a:r>
            <a:endParaRPr lang="en-US" altLang="zh-CN" dirty="0" smtClean="0"/>
          </a:p>
          <a:p>
            <a:r>
              <a:rPr lang="zh-CN" altLang="en-US" dirty="0" smtClean="0"/>
              <a:t>目标策划</a:t>
            </a:r>
            <a:endParaRPr lang="en-US" altLang="zh-CN" dirty="0" smtClean="0"/>
          </a:p>
          <a:p>
            <a:r>
              <a:rPr lang="zh-CN" altLang="en-US" dirty="0" smtClean="0"/>
              <a:t>阶段划分</a:t>
            </a:r>
            <a:endParaRPr lang="en-US" altLang="zh-CN" dirty="0" smtClean="0"/>
          </a:p>
          <a:p>
            <a:r>
              <a:rPr lang="zh-CN" altLang="en-US" dirty="0" smtClean="0"/>
              <a:t>工作集成</a:t>
            </a:r>
            <a:endParaRPr lang="en-US" altLang="zh-CN" dirty="0" smtClean="0"/>
          </a:p>
          <a:p>
            <a:r>
              <a:rPr lang="zh-CN" altLang="en-US" dirty="0" smtClean="0"/>
              <a:t>管理接口</a:t>
            </a:r>
            <a:endParaRPr lang="zh-CN"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项目启动策划管理实务</a:t>
            </a:r>
            <a:endParaRPr lang="zh-CN" altLang="en-US" dirty="0"/>
          </a:p>
        </p:txBody>
      </p:sp>
      <p:sp>
        <p:nvSpPr>
          <p:cNvPr id="3" name="内容占位符 2"/>
          <p:cNvSpPr>
            <a:spLocks noGrp="1"/>
          </p:cNvSpPr>
          <p:nvPr>
            <p:ph idx="1"/>
          </p:nvPr>
        </p:nvSpPr>
        <p:spPr/>
        <p:txBody>
          <a:bodyPr/>
          <a:lstStyle/>
          <a:p>
            <a:r>
              <a:rPr lang="zh-CN" altLang="en-US" dirty="0" smtClean="0"/>
              <a:t>项目范围管理学员实战演练及专家深度点评</a:t>
            </a:r>
            <a:endParaRPr lang="en-US" altLang="zh-CN" dirty="0" smtClean="0"/>
          </a:p>
          <a:p>
            <a:r>
              <a:rPr lang="zh-CN" altLang="en-US" dirty="0" smtClean="0"/>
              <a:t>（</a:t>
            </a:r>
            <a:r>
              <a:rPr lang="en-US" altLang="zh-CN" dirty="0" smtClean="0"/>
              <a:t>1</a:t>
            </a:r>
            <a:r>
              <a:rPr lang="zh-CN" altLang="en-US" dirty="0" smtClean="0"/>
              <a:t>）项目范围管理含义</a:t>
            </a:r>
            <a:endParaRPr lang="en-US" altLang="zh-CN" dirty="0" smtClean="0"/>
          </a:p>
          <a:p>
            <a:r>
              <a:rPr lang="zh-CN" altLang="en-US" dirty="0" smtClean="0"/>
              <a:t>产品范围</a:t>
            </a:r>
            <a:endParaRPr lang="en-US" altLang="zh-CN" dirty="0" smtClean="0"/>
          </a:p>
          <a:p>
            <a:r>
              <a:rPr lang="zh-CN" altLang="en-US" dirty="0" smtClean="0"/>
              <a:t>项目范围</a:t>
            </a:r>
            <a:endParaRPr lang="en-US" altLang="zh-CN" dirty="0" smtClean="0"/>
          </a:p>
          <a:p>
            <a:r>
              <a:rPr lang="zh-CN" altLang="en-US" dirty="0" smtClean="0"/>
              <a:t>（</a:t>
            </a:r>
            <a:r>
              <a:rPr lang="en-US" altLang="zh-CN" dirty="0" smtClean="0"/>
              <a:t>2</a:t>
            </a:r>
            <a:r>
              <a:rPr lang="zh-CN" altLang="en-US" dirty="0" smtClean="0"/>
              <a:t>）项目范围管理过程</a:t>
            </a:r>
            <a:endParaRPr lang="en-US" altLang="zh-CN" dirty="0" smtClean="0"/>
          </a:p>
          <a:p>
            <a:r>
              <a:rPr lang="en-US" altLang="zh-CN" dirty="0" smtClean="0"/>
              <a:t>1</a:t>
            </a:r>
            <a:r>
              <a:rPr lang="zh-CN" altLang="en-US" dirty="0" smtClean="0"/>
              <a:t>）收集需求</a:t>
            </a:r>
            <a:endParaRPr lang="en-US" altLang="zh-CN" dirty="0" smtClean="0"/>
          </a:p>
          <a:p>
            <a:r>
              <a:rPr lang="en-US" altLang="zh-CN" dirty="0" smtClean="0"/>
              <a:t>2</a:t>
            </a:r>
            <a:r>
              <a:rPr lang="zh-CN" altLang="en-US" dirty="0" smtClean="0"/>
              <a:t>）定义范围（制定项目和产品详细描述的过程）</a:t>
            </a:r>
            <a:endParaRPr lang="en-US" altLang="zh-CN" dirty="0" smtClean="0"/>
          </a:p>
          <a:p>
            <a:r>
              <a:rPr lang="en-US" altLang="zh-CN" dirty="0" smtClean="0"/>
              <a:t>3</a:t>
            </a:r>
            <a:r>
              <a:rPr lang="zh-CN" altLang="en-US" dirty="0" smtClean="0"/>
              <a:t>）创建工作分解结构</a:t>
            </a:r>
            <a:endParaRPr lang="en-US" altLang="zh-CN" dirty="0" smtClean="0"/>
          </a:p>
          <a:p>
            <a:r>
              <a:rPr lang="en-US" altLang="zh-CN" dirty="0" smtClean="0"/>
              <a:t>4</a:t>
            </a:r>
            <a:r>
              <a:rPr lang="zh-CN" altLang="en-US" dirty="0" smtClean="0"/>
              <a:t>）核实范围</a:t>
            </a:r>
            <a:endParaRPr lang="en-US" altLang="zh-CN" dirty="0" smtClean="0"/>
          </a:p>
          <a:p>
            <a:r>
              <a:rPr lang="en-US" altLang="zh-CN" dirty="0" smtClean="0"/>
              <a:t>5</a:t>
            </a:r>
            <a:r>
              <a:rPr lang="zh-CN" altLang="en-US" dirty="0" smtClean="0"/>
              <a:t>）控制范围</a:t>
            </a:r>
            <a:endParaRPr lang="zh-CN"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项目启动策划管理实务</a:t>
            </a:r>
            <a:endParaRPr lang="zh-CN" altLang="en-US" dirty="0"/>
          </a:p>
        </p:txBody>
      </p:sp>
      <p:sp>
        <p:nvSpPr>
          <p:cNvPr id="3" name="内容占位符 2"/>
          <p:cNvSpPr>
            <a:spLocks noGrp="1"/>
          </p:cNvSpPr>
          <p:nvPr>
            <p:ph idx="1"/>
          </p:nvPr>
        </p:nvSpPr>
        <p:spPr/>
        <p:txBody>
          <a:bodyPr/>
          <a:lstStyle/>
          <a:p>
            <a:r>
              <a:rPr lang="zh-CN" altLang="en-US" dirty="0" smtClean="0"/>
              <a:t>工作分解结构</a:t>
            </a:r>
            <a:endParaRPr lang="en-US" altLang="zh-CN" dirty="0" smtClean="0"/>
          </a:p>
          <a:p>
            <a:r>
              <a:rPr lang="en-US" altLang="zh-CN" dirty="0" smtClean="0"/>
              <a:t>1</a:t>
            </a:r>
            <a:r>
              <a:rPr lang="zh-CN" altLang="en-US" dirty="0" smtClean="0"/>
              <a:t>）工作分解结构定义</a:t>
            </a:r>
            <a:endParaRPr lang="en-US" altLang="zh-CN" dirty="0" smtClean="0"/>
          </a:p>
          <a:p>
            <a:r>
              <a:rPr lang="en-US" altLang="zh-CN" dirty="0" smtClean="0"/>
              <a:t>2</a:t>
            </a:r>
            <a:r>
              <a:rPr lang="zh-CN" altLang="en-US" dirty="0" smtClean="0"/>
              <a:t>）工作分解结构步骤</a:t>
            </a:r>
            <a:endParaRPr lang="en-US" altLang="zh-CN" dirty="0" smtClean="0"/>
          </a:p>
          <a:p>
            <a:r>
              <a:rPr lang="zh-CN" altLang="en-US" dirty="0" smtClean="0"/>
              <a:t>明确项目的主要可交付成果</a:t>
            </a:r>
            <a:endParaRPr lang="en-US" altLang="zh-CN" dirty="0" smtClean="0"/>
          </a:p>
          <a:p>
            <a:r>
              <a:rPr lang="zh-CN" altLang="en-US" dirty="0" smtClean="0"/>
              <a:t>确定每个可交付成果的详细程度</a:t>
            </a:r>
            <a:endParaRPr lang="en-US" altLang="zh-CN" dirty="0" smtClean="0"/>
          </a:p>
          <a:p>
            <a:r>
              <a:rPr lang="zh-CN" altLang="en-US" dirty="0" smtClean="0"/>
              <a:t>确定可交付成果的组成元素</a:t>
            </a:r>
            <a:endParaRPr lang="en-US" altLang="zh-CN" dirty="0" smtClean="0"/>
          </a:p>
          <a:p>
            <a:r>
              <a:rPr lang="zh-CN" altLang="en-US" dirty="0" smtClean="0"/>
              <a:t>核实分解的正确性</a:t>
            </a:r>
            <a:endParaRPr lang="en-US" altLang="zh-CN" dirty="0" smtClean="0"/>
          </a:p>
          <a:p>
            <a:r>
              <a:rPr lang="en-US" altLang="zh-CN" dirty="0" smtClean="0"/>
              <a:t>3</a:t>
            </a:r>
            <a:r>
              <a:rPr lang="zh-CN" altLang="en-US" dirty="0" smtClean="0"/>
              <a:t>）决定</a:t>
            </a:r>
            <a:r>
              <a:rPr lang="en-US" altLang="zh-CN" dirty="0" smtClean="0"/>
              <a:t>WBS</a:t>
            </a:r>
            <a:r>
              <a:rPr lang="zh-CN" altLang="en-US" dirty="0" smtClean="0"/>
              <a:t>详细程度和层次多少的主要因素</a:t>
            </a:r>
            <a:endParaRPr lang="en-US" altLang="zh-CN" dirty="0" smtClean="0"/>
          </a:p>
          <a:p>
            <a:r>
              <a:rPr lang="zh-CN" altLang="en-US" dirty="0" smtClean="0"/>
              <a:t>责任能力</a:t>
            </a:r>
            <a:endParaRPr lang="en-US" altLang="zh-CN" dirty="0" smtClean="0"/>
          </a:p>
          <a:p>
            <a:r>
              <a:rPr lang="zh-CN" altLang="en-US" dirty="0" smtClean="0"/>
              <a:t>控制能力</a:t>
            </a:r>
            <a:endParaRPr lang="en-US" altLang="zh-CN"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项目启动策划管理实务</a:t>
            </a:r>
            <a:endParaRPr lang="zh-CN" altLang="en-US" dirty="0"/>
          </a:p>
        </p:txBody>
      </p:sp>
      <p:sp>
        <p:nvSpPr>
          <p:cNvPr id="3" name="内容占位符 2"/>
          <p:cNvSpPr>
            <a:spLocks noGrp="1"/>
          </p:cNvSpPr>
          <p:nvPr>
            <p:ph idx="1"/>
          </p:nvPr>
        </p:nvSpPr>
        <p:spPr/>
        <p:txBody>
          <a:bodyPr/>
          <a:lstStyle/>
          <a:p>
            <a:r>
              <a:rPr lang="zh-CN" altLang="en-US" dirty="0" smtClean="0"/>
              <a:t>案例分析</a:t>
            </a:r>
            <a:endParaRPr lang="en-US" altLang="zh-CN" dirty="0" smtClean="0"/>
          </a:p>
          <a:p>
            <a:r>
              <a:rPr lang="zh-CN" altLang="en-US" dirty="0" smtClean="0"/>
              <a:t>工程总承包范围管理</a:t>
            </a:r>
            <a:endParaRPr lang="en-US" altLang="zh-CN" dirty="0" smtClean="0"/>
          </a:p>
          <a:p>
            <a:r>
              <a:rPr lang="en-US" altLang="zh-CN" dirty="0" smtClean="0"/>
              <a:t>-</a:t>
            </a:r>
            <a:r>
              <a:rPr lang="zh-CN" altLang="en-US" dirty="0" smtClean="0"/>
              <a:t>合同范围</a:t>
            </a:r>
            <a:endParaRPr lang="en-US" altLang="zh-CN" dirty="0" smtClean="0"/>
          </a:p>
          <a:p>
            <a:r>
              <a:rPr lang="en-US" altLang="zh-CN" dirty="0" smtClean="0"/>
              <a:t>-</a:t>
            </a:r>
            <a:r>
              <a:rPr lang="zh-CN" altLang="en-US" dirty="0" smtClean="0"/>
              <a:t>分包范围</a:t>
            </a:r>
            <a:endParaRPr lang="en-US" altLang="zh-CN" dirty="0" smtClean="0"/>
          </a:p>
          <a:p>
            <a:r>
              <a:rPr lang="en-US" altLang="zh-CN" dirty="0" smtClean="0"/>
              <a:t>-</a:t>
            </a:r>
            <a:r>
              <a:rPr lang="zh-CN" altLang="en-US" dirty="0" smtClean="0"/>
              <a:t>管理范围</a:t>
            </a:r>
            <a:endParaRPr lang="en-US" altLang="zh-CN" dirty="0" smtClean="0"/>
          </a:p>
          <a:p>
            <a:endParaRPr lang="en-US" altLang="zh-CN" dirty="0" smtClean="0"/>
          </a:p>
          <a:p>
            <a:r>
              <a:rPr lang="zh-CN" altLang="en-US" dirty="0" smtClean="0"/>
              <a:t>工程结构分解</a:t>
            </a:r>
            <a:endParaRPr lang="en-US" altLang="zh-CN" dirty="0" smtClean="0"/>
          </a:p>
          <a:p>
            <a:r>
              <a:rPr lang="en-US" altLang="zh-CN" dirty="0" smtClean="0"/>
              <a:t>-</a:t>
            </a:r>
            <a:r>
              <a:rPr lang="zh-CN" altLang="en-US" dirty="0" smtClean="0"/>
              <a:t>设计图纸</a:t>
            </a:r>
            <a:endParaRPr lang="en-US" altLang="zh-CN" dirty="0" smtClean="0"/>
          </a:p>
          <a:p>
            <a:r>
              <a:rPr lang="en-US" altLang="zh-CN" dirty="0" smtClean="0"/>
              <a:t>-</a:t>
            </a:r>
            <a:r>
              <a:rPr lang="zh-CN" altLang="en-US" dirty="0" smtClean="0"/>
              <a:t>工程量清单</a:t>
            </a:r>
            <a:endParaRPr lang="en-US" altLang="zh-CN" dirty="0" smtClean="0"/>
          </a:p>
          <a:p>
            <a:r>
              <a:rPr lang="en-US" altLang="zh-CN" dirty="0" smtClean="0"/>
              <a:t>-</a:t>
            </a:r>
            <a:r>
              <a:rPr lang="zh-CN" altLang="en-US" dirty="0" smtClean="0"/>
              <a:t>责权利结构分解</a:t>
            </a:r>
            <a:endParaRPr lang="zh-CN"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 Box 2"/>
          <p:cNvSpPr txBox="1">
            <a:spLocks noChangeArrowheads="1"/>
          </p:cNvSpPr>
          <p:nvPr/>
        </p:nvSpPr>
        <p:spPr bwMode="auto">
          <a:xfrm>
            <a:off x="0" y="0"/>
            <a:ext cx="9144000" cy="6683375"/>
          </a:xfrm>
          <a:prstGeom prst="rect">
            <a:avLst/>
          </a:prstGeom>
          <a:solidFill>
            <a:srgbClr val="0000FF"/>
          </a:solidFill>
          <a:ln w="9525">
            <a:noFill/>
            <a:miter lim="800000"/>
            <a:headEnd/>
            <a:tailEnd/>
          </a:ln>
        </p:spPr>
        <p:txBody>
          <a:bodyPr>
            <a:spAutoFit/>
          </a:bodyPr>
          <a:lstStyle/>
          <a:p>
            <a:r>
              <a:rPr lang="en-US" altLang="zh-CN" sz="3600">
                <a:solidFill>
                  <a:schemeClr val="tx1"/>
                </a:solidFill>
              </a:rPr>
              <a:t>       </a:t>
            </a:r>
            <a:r>
              <a:rPr lang="en-US" altLang="zh-CN" sz="2800"/>
              <a:t>                      </a:t>
            </a:r>
            <a:r>
              <a:rPr lang="zh-CN" altLang="en-US" sz="2400"/>
              <a:t>工程公司项目管理矩阵图</a:t>
            </a:r>
            <a:endParaRPr lang="zh-CN" altLang="en-US" sz="2800">
              <a:solidFill>
                <a:schemeClr val="tx1"/>
              </a:solidFill>
            </a:endParaRPr>
          </a:p>
          <a:p>
            <a:endParaRPr lang="zh-CN" altLang="en-US" sz="3600">
              <a:solidFill>
                <a:schemeClr val="tx1"/>
              </a:solidFill>
            </a:endParaRPr>
          </a:p>
          <a:p>
            <a:endParaRPr lang="zh-CN" altLang="en-US" sz="3600">
              <a:solidFill>
                <a:schemeClr val="tx1"/>
              </a:solidFill>
            </a:endParaRPr>
          </a:p>
          <a:p>
            <a:endParaRPr lang="zh-CN" altLang="en-US" sz="3600">
              <a:solidFill>
                <a:schemeClr val="tx1"/>
              </a:solidFill>
            </a:endParaRPr>
          </a:p>
          <a:p>
            <a:endParaRPr lang="zh-CN" altLang="en-US" sz="3600">
              <a:solidFill>
                <a:schemeClr val="tx1"/>
              </a:solidFill>
            </a:endParaRPr>
          </a:p>
          <a:p>
            <a:endParaRPr lang="zh-CN" altLang="en-US" sz="3600">
              <a:solidFill>
                <a:schemeClr val="tx1"/>
              </a:solidFill>
            </a:endParaRPr>
          </a:p>
          <a:p>
            <a:endParaRPr lang="zh-CN" altLang="en-US" sz="3600">
              <a:solidFill>
                <a:schemeClr val="tx1"/>
              </a:solidFill>
            </a:endParaRPr>
          </a:p>
          <a:p>
            <a:endParaRPr lang="zh-CN" altLang="en-US" sz="3600">
              <a:solidFill>
                <a:schemeClr val="tx1"/>
              </a:solidFill>
            </a:endParaRPr>
          </a:p>
          <a:p>
            <a:endParaRPr lang="zh-CN" altLang="en-US" sz="3600">
              <a:solidFill>
                <a:schemeClr val="tx1"/>
              </a:solidFill>
            </a:endParaRPr>
          </a:p>
          <a:p>
            <a:endParaRPr lang="zh-CN" altLang="en-US" sz="3600">
              <a:solidFill>
                <a:schemeClr val="tx1"/>
              </a:solidFill>
            </a:endParaRPr>
          </a:p>
          <a:p>
            <a:endParaRPr lang="zh-CN" altLang="en-US" sz="3600">
              <a:solidFill>
                <a:schemeClr val="tx1"/>
              </a:solidFill>
            </a:endParaRPr>
          </a:p>
          <a:p>
            <a:endParaRPr lang="en-US" altLang="zh-CN" sz="3600">
              <a:solidFill>
                <a:schemeClr val="tx1"/>
              </a:solidFill>
            </a:endParaRPr>
          </a:p>
        </p:txBody>
      </p:sp>
      <p:sp>
        <p:nvSpPr>
          <p:cNvPr id="78851" name="Rectangle 3"/>
          <p:cNvSpPr>
            <a:spLocks noChangeArrowheads="1"/>
          </p:cNvSpPr>
          <p:nvPr/>
        </p:nvSpPr>
        <p:spPr bwMode="auto">
          <a:xfrm>
            <a:off x="3505200" y="685800"/>
            <a:ext cx="1447800" cy="381000"/>
          </a:xfrm>
          <a:prstGeom prst="rect">
            <a:avLst/>
          </a:prstGeom>
          <a:solidFill>
            <a:srgbClr val="CCCCFF"/>
          </a:solidFill>
          <a:ln w="9525">
            <a:solidFill>
              <a:schemeClr val="tx1"/>
            </a:solidFill>
            <a:miter lim="800000"/>
            <a:headEnd/>
            <a:tailEnd/>
          </a:ln>
        </p:spPr>
        <p:txBody>
          <a:bodyPr wrap="none" anchor="ctr"/>
          <a:lstStyle/>
          <a:p>
            <a:pPr algn="ctr"/>
            <a:r>
              <a:rPr lang="zh-CN" altLang="en-US" sz="1800">
                <a:solidFill>
                  <a:schemeClr val="tx1"/>
                </a:solidFill>
              </a:rPr>
              <a:t>公司经理</a:t>
            </a:r>
            <a:endParaRPr lang="zh-CN" altLang="en-US" sz="1200">
              <a:solidFill>
                <a:schemeClr val="tx1"/>
              </a:solidFill>
            </a:endParaRPr>
          </a:p>
        </p:txBody>
      </p:sp>
      <p:sp>
        <p:nvSpPr>
          <p:cNvPr id="78852" name="Rectangle 4"/>
          <p:cNvSpPr>
            <a:spLocks noChangeArrowheads="1"/>
          </p:cNvSpPr>
          <p:nvPr/>
        </p:nvSpPr>
        <p:spPr bwMode="auto">
          <a:xfrm>
            <a:off x="1524000" y="914400"/>
            <a:ext cx="990600" cy="457200"/>
          </a:xfrm>
          <a:prstGeom prst="rect">
            <a:avLst/>
          </a:prstGeom>
          <a:solidFill>
            <a:srgbClr val="CCCCFF"/>
          </a:solidFill>
          <a:ln w="9525">
            <a:solidFill>
              <a:schemeClr val="tx1"/>
            </a:solidFill>
            <a:miter lim="800000"/>
            <a:headEnd/>
            <a:tailEnd/>
          </a:ln>
        </p:spPr>
        <p:txBody>
          <a:bodyPr wrap="none" anchor="ctr"/>
          <a:lstStyle/>
          <a:p>
            <a:pPr algn="ctr"/>
            <a:r>
              <a:rPr lang="zh-CN" altLang="en-US" sz="1200">
                <a:solidFill>
                  <a:schemeClr val="tx1"/>
                </a:solidFill>
              </a:rPr>
              <a:t>公司常设的</a:t>
            </a:r>
          </a:p>
          <a:p>
            <a:pPr algn="ctr"/>
            <a:r>
              <a:rPr lang="zh-CN" altLang="en-US" sz="1200">
                <a:solidFill>
                  <a:schemeClr val="tx1"/>
                </a:solidFill>
              </a:rPr>
              <a:t>职能部室</a:t>
            </a:r>
          </a:p>
        </p:txBody>
      </p:sp>
      <p:sp>
        <p:nvSpPr>
          <p:cNvPr id="78853" name="Rectangle 5"/>
          <p:cNvSpPr>
            <a:spLocks noChangeArrowheads="1"/>
          </p:cNvSpPr>
          <p:nvPr/>
        </p:nvSpPr>
        <p:spPr bwMode="auto">
          <a:xfrm>
            <a:off x="6096000" y="914400"/>
            <a:ext cx="990600" cy="457200"/>
          </a:xfrm>
          <a:prstGeom prst="rect">
            <a:avLst/>
          </a:prstGeom>
          <a:solidFill>
            <a:srgbClr val="CCCCFF"/>
          </a:solidFill>
          <a:ln w="9525">
            <a:solidFill>
              <a:schemeClr val="tx1"/>
            </a:solidFill>
            <a:miter lim="800000"/>
            <a:headEnd/>
            <a:tailEnd/>
          </a:ln>
        </p:spPr>
        <p:txBody>
          <a:bodyPr wrap="none" anchor="ctr"/>
          <a:lstStyle/>
          <a:p>
            <a:pPr algn="ctr"/>
            <a:r>
              <a:rPr lang="zh-CN" altLang="en-US" sz="1200">
                <a:solidFill>
                  <a:schemeClr val="tx1"/>
                </a:solidFill>
              </a:rPr>
              <a:t>公司临时的</a:t>
            </a:r>
          </a:p>
          <a:p>
            <a:pPr algn="ctr"/>
            <a:r>
              <a:rPr lang="zh-CN" altLang="en-US" sz="1200">
                <a:solidFill>
                  <a:schemeClr val="tx1"/>
                </a:solidFill>
              </a:rPr>
              <a:t>项目组织</a:t>
            </a:r>
          </a:p>
        </p:txBody>
      </p:sp>
      <p:sp>
        <p:nvSpPr>
          <p:cNvPr id="78854" name="Line 6"/>
          <p:cNvSpPr>
            <a:spLocks noChangeShapeType="1"/>
          </p:cNvSpPr>
          <p:nvPr/>
        </p:nvSpPr>
        <p:spPr bwMode="auto">
          <a:xfrm>
            <a:off x="914400" y="1447800"/>
            <a:ext cx="7086600" cy="0"/>
          </a:xfrm>
          <a:prstGeom prst="line">
            <a:avLst/>
          </a:prstGeom>
          <a:noFill/>
          <a:ln w="9525">
            <a:solidFill>
              <a:schemeClr val="bg1"/>
            </a:solidFill>
            <a:round/>
            <a:headEnd/>
            <a:tailEnd/>
          </a:ln>
        </p:spPr>
        <p:txBody>
          <a:bodyPr wrap="none" anchor="ctr"/>
          <a:lstStyle/>
          <a:p>
            <a:endParaRPr lang="zh-CN" altLang="en-US"/>
          </a:p>
        </p:txBody>
      </p:sp>
      <p:sp>
        <p:nvSpPr>
          <p:cNvPr id="78855" name="Line 7"/>
          <p:cNvSpPr>
            <a:spLocks noChangeShapeType="1"/>
          </p:cNvSpPr>
          <p:nvPr/>
        </p:nvSpPr>
        <p:spPr bwMode="auto">
          <a:xfrm>
            <a:off x="914400" y="1447800"/>
            <a:ext cx="0" cy="4648200"/>
          </a:xfrm>
          <a:prstGeom prst="line">
            <a:avLst/>
          </a:prstGeom>
          <a:noFill/>
          <a:ln w="9525">
            <a:solidFill>
              <a:schemeClr val="bg1"/>
            </a:solidFill>
            <a:round/>
            <a:headEnd/>
            <a:tailEnd/>
          </a:ln>
        </p:spPr>
        <p:txBody>
          <a:bodyPr wrap="none" anchor="ctr"/>
          <a:lstStyle/>
          <a:p>
            <a:endParaRPr lang="zh-CN" altLang="en-US"/>
          </a:p>
        </p:txBody>
      </p:sp>
      <p:sp>
        <p:nvSpPr>
          <p:cNvPr id="78856" name="Rectangle 8"/>
          <p:cNvSpPr>
            <a:spLocks noChangeArrowheads="1"/>
          </p:cNvSpPr>
          <p:nvPr/>
        </p:nvSpPr>
        <p:spPr bwMode="auto">
          <a:xfrm>
            <a:off x="4114800" y="16002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57" name="Rectangle 9"/>
          <p:cNvSpPr>
            <a:spLocks noChangeArrowheads="1"/>
          </p:cNvSpPr>
          <p:nvPr/>
        </p:nvSpPr>
        <p:spPr bwMode="auto">
          <a:xfrm>
            <a:off x="6400800" y="16002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58" name="Rectangle 10"/>
          <p:cNvSpPr>
            <a:spLocks noChangeArrowheads="1"/>
          </p:cNvSpPr>
          <p:nvPr/>
        </p:nvSpPr>
        <p:spPr bwMode="auto">
          <a:xfrm>
            <a:off x="4114800" y="21336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59" name="Rectangle 11"/>
          <p:cNvSpPr>
            <a:spLocks noChangeArrowheads="1"/>
          </p:cNvSpPr>
          <p:nvPr/>
        </p:nvSpPr>
        <p:spPr bwMode="auto">
          <a:xfrm>
            <a:off x="4114800" y="26670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60" name="Rectangle 12"/>
          <p:cNvSpPr>
            <a:spLocks noChangeArrowheads="1"/>
          </p:cNvSpPr>
          <p:nvPr/>
        </p:nvSpPr>
        <p:spPr bwMode="auto">
          <a:xfrm>
            <a:off x="4114800" y="32004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61" name="Rectangle 13"/>
          <p:cNvSpPr>
            <a:spLocks noChangeArrowheads="1"/>
          </p:cNvSpPr>
          <p:nvPr/>
        </p:nvSpPr>
        <p:spPr bwMode="auto">
          <a:xfrm>
            <a:off x="4114800" y="37338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62" name="Rectangle 14"/>
          <p:cNvSpPr>
            <a:spLocks noChangeArrowheads="1"/>
          </p:cNvSpPr>
          <p:nvPr/>
        </p:nvSpPr>
        <p:spPr bwMode="auto">
          <a:xfrm>
            <a:off x="4114800" y="40386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63" name="Rectangle 15"/>
          <p:cNvSpPr>
            <a:spLocks noChangeArrowheads="1"/>
          </p:cNvSpPr>
          <p:nvPr/>
        </p:nvSpPr>
        <p:spPr bwMode="auto">
          <a:xfrm>
            <a:off x="4114800" y="48006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64" name="Rectangle 16"/>
          <p:cNvSpPr>
            <a:spLocks noChangeArrowheads="1"/>
          </p:cNvSpPr>
          <p:nvPr/>
        </p:nvSpPr>
        <p:spPr bwMode="auto">
          <a:xfrm>
            <a:off x="4114800" y="53340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65" name="Rectangle 17"/>
          <p:cNvSpPr>
            <a:spLocks noChangeArrowheads="1"/>
          </p:cNvSpPr>
          <p:nvPr/>
        </p:nvSpPr>
        <p:spPr bwMode="auto">
          <a:xfrm>
            <a:off x="4114800" y="58674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66" name="Rectangle 18"/>
          <p:cNvSpPr>
            <a:spLocks noChangeArrowheads="1"/>
          </p:cNvSpPr>
          <p:nvPr/>
        </p:nvSpPr>
        <p:spPr bwMode="auto">
          <a:xfrm>
            <a:off x="6400800" y="21336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67" name="Rectangle 19"/>
          <p:cNvSpPr>
            <a:spLocks noChangeArrowheads="1"/>
          </p:cNvSpPr>
          <p:nvPr/>
        </p:nvSpPr>
        <p:spPr bwMode="auto">
          <a:xfrm>
            <a:off x="6400800" y="26670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68" name="Rectangle 20"/>
          <p:cNvSpPr>
            <a:spLocks noChangeArrowheads="1"/>
          </p:cNvSpPr>
          <p:nvPr/>
        </p:nvSpPr>
        <p:spPr bwMode="auto">
          <a:xfrm>
            <a:off x="6400800" y="32004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69" name="Rectangle 21"/>
          <p:cNvSpPr>
            <a:spLocks noChangeArrowheads="1"/>
          </p:cNvSpPr>
          <p:nvPr/>
        </p:nvSpPr>
        <p:spPr bwMode="auto">
          <a:xfrm>
            <a:off x="6400800" y="37338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70" name="Rectangle 22"/>
          <p:cNvSpPr>
            <a:spLocks noChangeArrowheads="1"/>
          </p:cNvSpPr>
          <p:nvPr/>
        </p:nvSpPr>
        <p:spPr bwMode="auto">
          <a:xfrm>
            <a:off x="6400800" y="40386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71" name="Rectangle 23"/>
          <p:cNvSpPr>
            <a:spLocks noChangeArrowheads="1"/>
          </p:cNvSpPr>
          <p:nvPr/>
        </p:nvSpPr>
        <p:spPr bwMode="auto">
          <a:xfrm>
            <a:off x="6400800" y="48006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72" name="Rectangle 24"/>
          <p:cNvSpPr>
            <a:spLocks noChangeArrowheads="1"/>
          </p:cNvSpPr>
          <p:nvPr/>
        </p:nvSpPr>
        <p:spPr bwMode="auto">
          <a:xfrm>
            <a:off x="6400800" y="53340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73" name="Rectangle 25"/>
          <p:cNvSpPr>
            <a:spLocks noChangeArrowheads="1"/>
          </p:cNvSpPr>
          <p:nvPr/>
        </p:nvSpPr>
        <p:spPr bwMode="auto">
          <a:xfrm>
            <a:off x="6400800" y="58674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74" name="Rectangle 26"/>
          <p:cNvSpPr>
            <a:spLocks noChangeArrowheads="1"/>
          </p:cNvSpPr>
          <p:nvPr/>
        </p:nvSpPr>
        <p:spPr bwMode="auto">
          <a:xfrm>
            <a:off x="1447800" y="21336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75" name="Rectangle 27"/>
          <p:cNvSpPr>
            <a:spLocks noChangeArrowheads="1"/>
          </p:cNvSpPr>
          <p:nvPr/>
        </p:nvSpPr>
        <p:spPr bwMode="auto">
          <a:xfrm>
            <a:off x="1447800" y="26670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76" name="Rectangle 28"/>
          <p:cNvSpPr>
            <a:spLocks noChangeArrowheads="1"/>
          </p:cNvSpPr>
          <p:nvPr/>
        </p:nvSpPr>
        <p:spPr bwMode="auto">
          <a:xfrm>
            <a:off x="1447800" y="32004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77" name="Rectangle 29"/>
          <p:cNvSpPr>
            <a:spLocks noChangeArrowheads="1"/>
          </p:cNvSpPr>
          <p:nvPr/>
        </p:nvSpPr>
        <p:spPr bwMode="auto">
          <a:xfrm>
            <a:off x="1447800" y="37338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78" name="Rectangle 30"/>
          <p:cNvSpPr>
            <a:spLocks noChangeArrowheads="1"/>
          </p:cNvSpPr>
          <p:nvPr/>
        </p:nvSpPr>
        <p:spPr bwMode="auto">
          <a:xfrm>
            <a:off x="1447800" y="40386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79" name="Rectangle 31"/>
          <p:cNvSpPr>
            <a:spLocks noChangeArrowheads="1"/>
          </p:cNvSpPr>
          <p:nvPr/>
        </p:nvSpPr>
        <p:spPr bwMode="auto">
          <a:xfrm>
            <a:off x="1447800" y="48006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80" name="Rectangle 32"/>
          <p:cNvSpPr>
            <a:spLocks noChangeArrowheads="1"/>
          </p:cNvSpPr>
          <p:nvPr/>
        </p:nvSpPr>
        <p:spPr bwMode="auto">
          <a:xfrm>
            <a:off x="1447800" y="53340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81" name="Rectangle 33"/>
          <p:cNvSpPr>
            <a:spLocks noChangeArrowheads="1"/>
          </p:cNvSpPr>
          <p:nvPr/>
        </p:nvSpPr>
        <p:spPr bwMode="auto">
          <a:xfrm>
            <a:off x="1447800" y="5867400"/>
            <a:ext cx="1371600" cy="304800"/>
          </a:xfrm>
          <a:prstGeom prst="rect">
            <a:avLst/>
          </a:prstGeom>
          <a:solidFill>
            <a:srgbClr val="CCCCFF"/>
          </a:solidFill>
          <a:ln w="9525">
            <a:solidFill>
              <a:schemeClr val="tx1"/>
            </a:solidFill>
            <a:miter lim="800000"/>
            <a:headEnd/>
            <a:tailEnd/>
          </a:ln>
        </p:spPr>
        <p:txBody>
          <a:bodyPr wrap="none" anchor="ctr"/>
          <a:lstStyle/>
          <a:p>
            <a:endParaRPr lang="zh-CN" altLang="en-US"/>
          </a:p>
        </p:txBody>
      </p:sp>
      <p:sp>
        <p:nvSpPr>
          <p:cNvPr id="78882" name="Line 34"/>
          <p:cNvSpPr>
            <a:spLocks noChangeShapeType="1"/>
          </p:cNvSpPr>
          <p:nvPr/>
        </p:nvSpPr>
        <p:spPr bwMode="auto">
          <a:xfrm>
            <a:off x="4267200" y="1066800"/>
            <a:ext cx="0" cy="381000"/>
          </a:xfrm>
          <a:prstGeom prst="line">
            <a:avLst/>
          </a:prstGeom>
          <a:noFill/>
          <a:ln w="9525">
            <a:solidFill>
              <a:schemeClr val="bg1"/>
            </a:solidFill>
            <a:round/>
            <a:headEnd/>
            <a:tailEnd/>
          </a:ln>
        </p:spPr>
        <p:txBody>
          <a:bodyPr wrap="none" anchor="ctr"/>
          <a:lstStyle/>
          <a:p>
            <a:endParaRPr lang="zh-CN" altLang="en-US"/>
          </a:p>
        </p:txBody>
      </p:sp>
      <p:sp>
        <p:nvSpPr>
          <p:cNvPr id="78883" name="Line 35"/>
          <p:cNvSpPr>
            <a:spLocks noChangeShapeType="1"/>
          </p:cNvSpPr>
          <p:nvPr/>
        </p:nvSpPr>
        <p:spPr bwMode="auto">
          <a:xfrm>
            <a:off x="4800600" y="1447800"/>
            <a:ext cx="0" cy="152400"/>
          </a:xfrm>
          <a:prstGeom prst="line">
            <a:avLst/>
          </a:prstGeom>
          <a:noFill/>
          <a:ln w="9525">
            <a:solidFill>
              <a:schemeClr val="bg1"/>
            </a:solidFill>
            <a:round/>
            <a:headEnd/>
            <a:tailEnd/>
          </a:ln>
        </p:spPr>
        <p:txBody>
          <a:bodyPr wrap="none" anchor="ctr"/>
          <a:lstStyle/>
          <a:p>
            <a:endParaRPr lang="zh-CN" altLang="en-US"/>
          </a:p>
        </p:txBody>
      </p:sp>
      <p:sp>
        <p:nvSpPr>
          <p:cNvPr id="78884" name="Line 36"/>
          <p:cNvSpPr>
            <a:spLocks noChangeShapeType="1"/>
          </p:cNvSpPr>
          <p:nvPr/>
        </p:nvSpPr>
        <p:spPr bwMode="auto">
          <a:xfrm>
            <a:off x="7010400" y="1447800"/>
            <a:ext cx="0" cy="152400"/>
          </a:xfrm>
          <a:prstGeom prst="line">
            <a:avLst/>
          </a:prstGeom>
          <a:noFill/>
          <a:ln w="9525">
            <a:solidFill>
              <a:schemeClr val="bg1"/>
            </a:solidFill>
            <a:round/>
            <a:headEnd/>
            <a:tailEnd/>
          </a:ln>
        </p:spPr>
        <p:txBody>
          <a:bodyPr wrap="none" anchor="ctr"/>
          <a:lstStyle/>
          <a:p>
            <a:endParaRPr lang="zh-CN" altLang="en-US"/>
          </a:p>
        </p:txBody>
      </p:sp>
      <p:sp>
        <p:nvSpPr>
          <p:cNvPr id="78885" name="Line 37"/>
          <p:cNvSpPr>
            <a:spLocks noChangeShapeType="1"/>
          </p:cNvSpPr>
          <p:nvPr/>
        </p:nvSpPr>
        <p:spPr bwMode="auto">
          <a:xfrm>
            <a:off x="4800600" y="1905000"/>
            <a:ext cx="0" cy="228600"/>
          </a:xfrm>
          <a:prstGeom prst="line">
            <a:avLst/>
          </a:prstGeom>
          <a:noFill/>
          <a:ln w="9525">
            <a:solidFill>
              <a:schemeClr val="bg1"/>
            </a:solidFill>
            <a:round/>
            <a:headEnd/>
            <a:tailEnd/>
          </a:ln>
        </p:spPr>
        <p:txBody>
          <a:bodyPr wrap="none" anchor="ctr"/>
          <a:lstStyle/>
          <a:p>
            <a:endParaRPr lang="zh-CN" altLang="en-US"/>
          </a:p>
        </p:txBody>
      </p:sp>
      <p:sp>
        <p:nvSpPr>
          <p:cNvPr id="78886" name="Line 38"/>
          <p:cNvSpPr>
            <a:spLocks noChangeShapeType="1"/>
          </p:cNvSpPr>
          <p:nvPr/>
        </p:nvSpPr>
        <p:spPr bwMode="auto">
          <a:xfrm>
            <a:off x="7086600" y="1905000"/>
            <a:ext cx="0" cy="228600"/>
          </a:xfrm>
          <a:prstGeom prst="line">
            <a:avLst/>
          </a:prstGeom>
          <a:noFill/>
          <a:ln w="9525">
            <a:solidFill>
              <a:schemeClr val="bg1"/>
            </a:solidFill>
            <a:round/>
            <a:headEnd/>
            <a:tailEnd/>
          </a:ln>
        </p:spPr>
        <p:txBody>
          <a:bodyPr wrap="none" anchor="ctr"/>
          <a:lstStyle/>
          <a:p>
            <a:endParaRPr lang="zh-CN" altLang="en-US"/>
          </a:p>
        </p:txBody>
      </p:sp>
      <p:sp>
        <p:nvSpPr>
          <p:cNvPr id="78887" name="Line 39"/>
          <p:cNvSpPr>
            <a:spLocks noChangeShapeType="1"/>
          </p:cNvSpPr>
          <p:nvPr/>
        </p:nvSpPr>
        <p:spPr bwMode="auto">
          <a:xfrm>
            <a:off x="4800600" y="2438400"/>
            <a:ext cx="0" cy="228600"/>
          </a:xfrm>
          <a:prstGeom prst="line">
            <a:avLst/>
          </a:prstGeom>
          <a:noFill/>
          <a:ln w="9525">
            <a:solidFill>
              <a:schemeClr val="bg1"/>
            </a:solidFill>
            <a:round/>
            <a:headEnd/>
            <a:tailEnd/>
          </a:ln>
        </p:spPr>
        <p:txBody>
          <a:bodyPr wrap="none" anchor="ctr"/>
          <a:lstStyle/>
          <a:p>
            <a:endParaRPr lang="zh-CN" altLang="en-US"/>
          </a:p>
        </p:txBody>
      </p:sp>
      <p:sp>
        <p:nvSpPr>
          <p:cNvPr id="78888" name="Line 40"/>
          <p:cNvSpPr>
            <a:spLocks noChangeShapeType="1"/>
          </p:cNvSpPr>
          <p:nvPr/>
        </p:nvSpPr>
        <p:spPr bwMode="auto">
          <a:xfrm>
            <a:off x="4800600" y="2971800"/>
            <a:ext cx="0" cy="228600"/>
          </a:xfrm>
          <a:prstGeom prst="line">
            <a:avLst/>
          </a:prstGeom>
          <a:noFill/>
          <a:ln w="9525">
            <a:solidFill>
              <a:schemeClr val="bg1"/>
            </a:solidFill>
            <a:round/>
            <a:headEnd/>
            <a:tailEnd/>
          </a:ln>
        </p:spPr>
        <p:txBody>
          <a:bodyPr wrap="none" anchor="ctr"/>
          <a:lstStyle/>
          <a:p>
            <a:endParaRPr lang="zh-CN" altLang="en-US"/>
          </a:p>
        </p:txBody>
      </p:sp>
      <p:sp>
        <p:nvSpPr>
          <p:cNvPr id="78889" name="Line 41"/>
          <p:cNvSpPr>
            <a:spLocks noChangeShapeType="1"/>
          </p:cNvSpPr>
          <p:nvPr/>
        </p:nvSpPr>
        <p:spPr bwMode="auto">
          <a:xfrm>
            <a:off x="4800600" y="3505200"/>
            <a:ext cx="0" cy="228600"/>
          </a:xfrm>
          <a:prstGeom prst="line">
            <a:avLst/>
          </a:prstGeom>
          <a:noFill/>
          <a:ln w="9525">
            <a:solidFill>
              <a:schemeClr val="bg1"/>
            </a:solidFill>
            <a:round/>
            <a:headEnd/>
            <a:tailEnd/>
          </a:ln>
        </p:spPr>
        <p:txBody>
          <a:bodyPr wrap="none" anchor="ctr"/>
          <a:lstStyle/>
          <a:p>
            <a:endParaRPr lang="zh-CN" altLang="en-US"/>
          </a:p>
        </p:txBody>
      </p:sp>
      <p:sp>
        <p:nvSpPr>
          <p:cNvPr id="78890" name="Line 42"/>
          <p:cNvSpPr>
            <a:spLocks noChangeShapeType="1"/>
          </p:cNvSpPr>
          <p:nvPr/>
        </p:nvSpPr>
        <p:spPr bwMode="auto">
          <a:xfrm>
            <a:off x="4800600" y="5105400"/>
            <a:ext cx="0" cy="228600"/>
          </a:xfrm>
          <a:prstGeom prst="line">
            <a:avLst/>
          </a:prstGeom>
          <a:noFill/>
          <a:ln w="9525">
            <a:solidFill>
              <a:schemeClr val="bg1"/>
            </a:solidFill>
            <a:round/>
            <a:headEnd/>
            <a:tailEnd/>
          </a:ln>
        </p:spPr>
        <p:txBody>
          <a:bodyPr wrap="none" anchor="ctr"/>
          <a:lstStyle/>
          <a:p>
            <a:endParaRPr lang="zh-CN" altLang="en-US"/>
          </a:p>
        </p:txBody>
      </p:sp>
      <p:sp>
        <p:nvSpPr>
          <p:cNvPr id="78891" name="Line 43"/>
          <p:cNvSpPr>
            <a:spLocks noChangeShapeType="1"/>
          </p:cNvSpPr>
          <p:nvPr/>
        </p:nvSpPr>
        <p:spPr bwMode="auto">
          <a:xfrm>
            <a:off x="4800600" y="5638800"/>
            <a:ext cx="0" cy="228600"/>
          </a:xfrm>
          <a:prstGeom prst="line">
            <a:avLst/>
          </a:prstGeom>
          <a:noFill/>
          <a:ln w="9525">
            <a:solidFill>
              <a:schemeClr val="bg1"/>
            </a:solidFill>
            <a:round/>
            <a:headEnd/>
            <a:tailEnd/>
          </a:ln>
        </p:spPr>
        <p:txBody>
          <a:bodyPr wrap="none" anchor="ctr"/>
          <a:lstStyle/>
          <a:p>
            <a:endParaRPr lang="zh-CN" altLang="en-US"/>
          </a:p>
        </p:txBody>
      </p:sp>
      <p:sp>
        <p:nvSpPr>
          <p:cNvPr id="78892" name="Line 44"/>
          <p:cNvSpPr>
            <a:spLocks noChangeShapeType="1"/>
          </p:cNvSpPr>
          <p:nvPr/>
        </p:nvSpPr>
        <p:spPr bwMode="auto">
          <a:xfrm>
            <a:off x="7086600" y="5638800"/>
            <a:ext cx="0" cy="228600"/>
          </a:xfrm>
          <a:prstGeom prst="line">
            <a:avLst/>
          </a:prstGeom>
          <a:noFill/>
          <a:ln w="9525">
            <a:solidFill>
              <a:schemeClr val="bg1"/>
            </a:solidFill>
            <a:round/>
            <a:headEnd/>
            <a:tailEnd/>
          </a:ln>
        </p:spPr>
        <p:txBody>
          <a:bodyPr wrap="none" anchor="ctr"/>
          <a:lstStyle/>
          <a:p>
            <a:endParaRPr lang="zh-CN" altLang="en-US"/>
          </a:p>
        </p:txBody>
      </p:sp>
      <p:sp>
        <p:nvSpPr>
          <p:cNvPr id="78893" name="Text Box 45"/>
          <p:cNvSpPr txBox="1">
            <a:spLocks noChangeArrowheads="1"/>
          </p:cNvSpPr>
          <p:nvPr/>
        </p:nvSpPr>
        <p:spPr bwMode="auto">
          <a:xfrm>
            <a:off x="0" y="0"/>
            <a:ext cx="9144000" cy="6683375"/>
          </a:xfrm>
          <a:prstGeom prst="rect">
            <a:avLst/>
          </a:prstGeom>
          <a:noFill/>
          <a:ln w="9525">
            <a:noFill/>
            <a:miter lim="800000"/>
            <a:headEnd/>
            <a:tailEnd/>
          </a:ln>
        </p:spPr>
        <p:txBody>
          <a:bodyPr>
            <a:spAutoFit/>
          </a:bodyPr>
          <a:lstStyle/>
          <a:p>
            <a:r>
              <a:rPr lang="en-US" altLang="zh-CN" sz="3600">
                <a:solidFill>
                  <a:schemeClr val="tx1"/>
                </a:solidFill>
              </a:rPr>
              <a:t>            </a:t>
            </a:r>
          </a:p>
          <a:p>
            <a:endParaRPr lang="en-US" altLang="zh-CN" sz="3600">
              <a:solidFill>
                <a:schemeClr val="tx1"/>
              </a:solidFill>
            </a:endParaRPr>
          </a:p>
          <a:p>
            <a:endParaRPr lang="en-US" altLang="zh-CN" sz="3600">
              <a:solidFill>
                <a:schemeClr val="tx1"/>
              </a:solidFill>
            </a:endParaRPr>
          </a:p>
          <a:p>
            <a:endParaRPr lang="en-US" altLang="zh-CN" sz="3600">
              <a:solidFill>
                <a:schemeClr val="tx1"/>
              </a:solidFill>
            </a:endParaRPr>
          </a:p>
          <a:p>
            <a:endParaRPr lang="en-US" altLang="zh-CN" sz="3600">
              <a:solidFill>
                <a:schemeClr val="tx1"/>
              </a:solidFill>
            </a:endParaRPr>
          </a:p>
          <a:p>
            <a:endParaRPr lang="en-US" altLang="zh-CN" sz="3600">
              <a:solidFill>
                <a:schemeClr val="tx1"/>
              </a:solidFill>
            </a:endParaRPr>
          </a:p>
          <a:p>
            <a:endParaRPr lang="en-US" altLang="zh-CN" sz="3600">
              <a:solidFill>
                <a:schemeClr val="tx1"/>
              </a:solidFill>
            </a:endParaRPr>
          </a:p>
          <a:p>
            <a:endParaRPr lang="en-US" altLang="zh-CN" sz="3600">
              <a:solidFill>
                <a:schemeClr val="tx1"/>
              </a:solidFill>
            </a:endParaRPr>
          </a:p>
          <a:p>
            <a:endParaRPr lang="en-US" altLang="zh-CN" sz="3600">
              <a:solidFill>
                <a:schemeClr val="tx1"/>
              </a:solidFill>
            </a:endParaRPr>
          </a:p>
          <a:p>
            <a:endParaRPr lang="en-US" altLang="zh-CN" sz="3600">
              <a:solidFill>
                <a:schemeClr val="tx1"/>
              </a:solidFill>
            </a:endParaRPr>
          </a:p>
          <a:p>
            <a:endParaRPr lang="en-US" altLang="zh-CN" sz="3600">
              <a:solidFill>
                <a:schemeClr val="tx1"/>
              </a:solidFill>
            </a:endParaRPr>
          </a:p>
          <a:p>
            <a:endParaRPr lang="en-US" altLang="zh-CN" sz="3600">
              <a:solidFill>
                <a:schemeClr val="tx1"/>
              </a:solidFill>
            </a:endParaRPr>
          </a:p>
        </p:txBody>
      </p:sp>
      <p:sp>
        <p:nvSpPr>
          <p:cNvPr id="78894" name="Line 46"/>
          <p:cNvSpPr>
            <a:spLocks noChangeShapeType="1"/>
          </p:cNvSpPr>
          <p:nvPr/>
        </p:nvSpPr>
        <p:spPr bwMode="auto">
          <a:xfrm>
            <a:off x="7086600" y="2438400"/>
            <a:ext cx="0" cy="228600"/>
          </a:xfrm>
          <a:prstGeom prst="line">
            <a:avLst/>
          </a:prstGeom>
          <a:noFill/>
          <a:ln w="9525">
            <a:solidFill>
              <a:schemeClr val="bg1"/>
            </a:solidFill>
            <a:round/>
            <a:headEnd/>
            <a:tailEnd/>
          </a:ln>
        </p:spPr>
        <p:txBody>
          <a:bodyPr wrap="none" anchor="ctr"/>
          <a:lstStyle/>
          <a:p>
            <a:endParaRPr lang="zh-CN" altLang="en-US"/>
          </a:p>
        </p:txBody>
      </p:sp>
      <p:sp>
        <p:nvSpPr>
          <p:cNvPr id="78895" name="Line 47"/>
          <p:cNvSpPr>
            <a:spLocks noChangeShapeType="1"/>
          </p:cNvSpPr>
          <p:nvPr/>
        </p:nvSpPr>
        <p:spPr bwMode="auto">
          <a:xfrm>
            <a:off x="7086600" y="2971800"/>
            <a:ext cx="0" cy="228600"/>
          </a:xfrm>
          <a:prstGeom prst="line">
            <a:avLst/>
          </a:prstGeom>
          <a:noFill/>
          <a:ln w="9525">
            <a:solidFill>
              <a:schemeClr val="bg1"/>
            </a:solidFill>
            <a:round/>
            <a:headEnd/>
            <a:tailEnd/>
          </a:ln>
        </p:spPr>
        <p:txBody>
          <a:bodyPr wrap="none" anchor="ctr"/>
          <a:lstStyle/>
          <a:p>
            <a:endParaRPr lang="zh-CN" altLang="en-US"/>
          </a:p>
        </p:txBody>
      </p:sp>
      <p:sp>
        <p:nvSpPr>
          <p:cNvPr id="78896" name="Line 48"/>
          <p:cNvSpPr>
            <a:spLocks noChangeShapeType="1"/>
          </p:cNvSpPr>
          <p:nvPr/>
        </p:nvSpPr>
        <p:spPr bwMode="auto">
          <a:xfrm>
            <a:off x="7086600" y="3505200"/>
            <a:ext cx="0" cy="228600"/>
          </a:xfrm>
          <a:prstGeom prst="line">
            <a:avLst/>
          </a:prstGeom>
          <a:noFill/>
          <a:ln w="9525">
            <a:solidFill>
              <a:schemeClr val="bg1"/>
            </a:solidFill>
            <a:round/>
            <a:headEnd/>
            <a:tailEnd/>
          </a:ln>
        </p:spPr>
        <p:txBody>
          <a:bodyPr wrap="none" anchor="ctr"/>
          <a:lstStyle/>
          <a:p>
            <a:endParaRPr lang="zh-CN" altLang="en-US"/>
          </a:p>
        </p:txBody>
      </p:sp>
      <p:sp>
        <p:nvSpPr>
          <p:cNvPr id="78897" name="Line 49"/>
          <p:cNvSpPr>
            <a:spLocks noChangeShapeType="1"/>
          </p:cNvSpPr>
          <p:nvPr/>
        </p:nvSpPr>
        <p:spPr bwMode="auto">
          <a:xfrm>
            <a:off x="4800600" y="4343400"/>
            <a:ext cx="0" cy="457200"/>
          </a:xfrm>
          <a:prstGeom prst="line">
            <a:avLst/>
          </a:prstGeom>
          <a:noFill/>
          <a:ln w="9525">
            <a:solidFill>
              <a:schemeClr val="bg1"/>
            </a:solidFill>
            <a:round/>
            <a:headEnd/>
            <a:tailEnd/>
          </a:ln>
        </p:spPr>
        <p:txBody>
          <a:bodyPr wrap="none" anchor="ctr"/>
          <a:lstStyle/>
          <a:p>
            <a:endParaRPr lang="zh-CN" altLang="en-US"/>
          </a:p>
        </p:txBody>
      </p:sp>
      <p:sp>
        <p:nvSpPr>
          <p:cNvPr id="78898" name="Line 50"/>
          <p:cNvSpPr>
            <a:spLocks noChangeShapeType="1"/>
          </p:cNvSpPr>
          <p:nvPr/>
        </p:nvSpPr>
        <p:spPr bwMode="auto">
          <a:xfrm>
            <a:off x="7086600" y="4343400"/>
            <a:ext cx="0" cy="457200"/>
          </a:xfrm>
          <a:prstGeom prst="line">
            <a:avLst/>
          </a:prstGeom>
          <a:noFill/>
          <a:ln w="9525">
            <a:solidFill>
              <a:schemeClr val="bg1"/>
            </a:solidFill>
            <a:round/>
            <a:headEnd/>
            <a:tailEnd/>
          </a:ln>
        </p:spPr>
        <p:txBody>
          <a:bodyPr wrap="none" anchor="ctr"/>
          <a:lstStyle/>
          <a:p>
            <a:endParaRPr lang="zh-CN" altLang="en-US"/>
          </a:p>
        </p:txBody>
      </p:sp>
      <p:sp>
        <p:nvSpPr>
          <p:cNvPr id="78899" name="Line 51"/>
          <p:cNvSpPr>
            <a:spLocks noChangeShapeType="1"/>
          </p:cNvSpPr>
          <p:nvPr/>
        </p:nvSpPr>
        <p:spPr bwMode="auto">
          <a:xfrm flipH="1">
            <a:off x="914400" y="2286000"/>
            <a:ext cx="533400" cy="0"/>
          </a:xfrm>
          <a:prstGeom prst="line">
            <a:avLst/>
          </a:prstGeom>
          <a:noFill/>
          <a:ln w="9525">
            <a:solidFill>
              <a:schemeClr val="bg1"/>
            </a:solidFill>
            <a:round/>
            <a:headEnd/>
            <a:tailEnd/>
          </a:ln>
        </p:spPr>
        <p:txBody>
          <a:bodyPr wrap="none" anchor="ctr"/>
          <a:lstStyle/>
          <a:p>
            <a:endParaRPr lang="zh-CN" altLang="en-US"/>
          </a:p>
        </p:txBody>
      </p:sp>
      <p:sp>
        <p:nvSpPr>
          <p:cNvPr id="78900" name="Line 52"/>
          <p:cNvSpPr>
            <a:spLocks noChangeShapeType="1"/>
          </p:cNvSpPr>
          <p:nvPr/>
        </p:nvSpPr>
        <p:spPr bwMode="auto">
          <a:xfrm flipH="1">
            <a:off x="914400" y="2819400"/>
            <a:ext cx="533400" cy="0"/>
          </a:xfrm>
          <a:prstGeom prst="line">
            <a:avLst/>
          </a:prstGeom>
          <a:noFill/>
          <a:ln w="9525">
            <a:solidFill>
              <a:schemeClr val="bg1"/>
            </a:solidFill>
            <a:round/>
            <a:headEnd/>
            <a:tailEnd/>
          </a:ln>
        </p:spPr>
        <p:txBody>
          <a:bodyPr wrap="none" anchor="ctr"/>
          <a:lstStyle/>
          <a:p>
            <a:endParaRPr lang="zh-CN" altLang="en-US"/>
          </a:p>
        </p:txBody>
      </p:sp>
      <p:sp>
        <p:nvSpPr>
          <p:cNvPr id="78901" name="Line 53"/>
          <p:cNvSpPr>
            <a:spLocks noChangeShapeType="1"/>
          </p:cNvSpPr>
          <p:nvPr/>
        </p:nvSpPr>
        <p:spPr bwMode="auto">
          <a:xfrm flipH="1">
            <a:off x="914400" y="3352800"/>
            <a:ext cx="533400" cy="0"/>
          </a:xfrm>
          <a:prstGeom prst="line">
            <a:avLst/>
          </a:prstGeom>
          <a:noFill/>
          <a:ln w="9525">
            <a:solidFill>
              <a:schemeClr val="bg1"/>
            </a:solidFill>
            <a:round/>
            <a:headEnd/>
            <a:tailEnd/>
          </a:ln>
        </p:spPr>
        <p:txBody>
          <a:bodyPr wrap="none" anchor="ctr"/>
          <a:lstStyle/>
          <a:p>
            <a:endParaRPr lang="zh-CN" altLang="en-US"/>
          </a:p>
        </p:txBody>
      </p:sp>
      <p:sp>
        <p:nvSpPr>
          <p:cNvPr id="78902" name="Line 54"/>
          <p:cNvSpPr>
            <a:spLocks noChangeShapeType="1"/>
          </p:cNvSpPr>
          <p:nvPr/>
        </p:nvSpPr>
        <p:spPr bwMode="auto">
          <a:xfrm flipH="1">
            <a:off x="914400" y="3886200"/>
            <a:ext cx="533400" cy="0"/>
          </a:xfrm>
          <a:prstGeom prst="line">
            <a:avLst/>
          </a:prstGeom>
          <a:noFill/>
          <a:ln w="9525">
            <a:solidFill>
              <a:schemeClr val="bg1"/>
            </a:solidFill>
            <a:round/>
            <a:headEnd/>
            <a:tailEnd/>
          </a:ln>
        </p:spPr>
        <p:txBody>
          <a:bodyPr wrap="none" anchor="ctr"/>
          <a:lstStyle/>
          <a:p>
            <a:endParaRPr lang="zh-CN" altLang="en-US"/>
          </a:p>
        </p:txBody>
      </p:sp>
      <p:sp>
        <p:nvSpPr>
          <p:cNvPr id="78903" name="Line 55"/>
          <p:cNvSpPr>
            <a:spLocks noChangeShapeType="1"/>
          </p:cNvSpPr>
          <p:nvPr/>
        </p:nvSpPr>
        <p:spPr bwMode="auto">
          <a:xfrm flipH="1">
            <a:off x="914400" y="4953000"/>
            <a:ext cx="533400" cy="0"/>
          </a:xfrm>
          <a:prstGeom prst="line">
            <a:avLst/>
          </a:prstGeom>
          <a:noFill/>
          <a:ln w="9525">
            <a:solidFill>
              <a:schemeClr val="bg1"/>
            </a:solidFill>
            <a:round/>
            <a:headEnd/>
            <a:tailEnd/>
          </a:ln>
        </p:spPr>
        <p:txBody>
          <a:bodyPr wrap="none" anchor="ctr"/>
          <a:lstStyle/>
          <a:p>
            <a:endParaRPr lang="zh-CN" altLang="en-US"/>
          </a:p>
        </p:txBody>
      </p:sp>
      <p:sp>
        <p:nvSpPr>
          <p:cNvPr id="78904" name="Line 56"/>
          <p:cNvSpPr>
            <a:spLocks noChangeShapeType="1"/>
          </p:cNvSpPr>
          <p:nvPr/>
        </p:nvSpPr>
        <p:spPr bwMode="auto">
          <a:xfrm flipH="1">
            <a:off x="914400" y="5486400"/>
            <a:ext cx="533400" cy="0"/>
          </a:xfrm>
          <a:prstGeom prst="line">
            <a:avLst/>
          </a:prstGeom>
          <a:noFill/>
          <a:ln w="9525">
            <a:solidFill>
              <a:schemeClr val="bg1"/>
            </a:solidFill>
            <a:round/>
            <a:headEnd/>
            <a:tailEnd/>
          </a:ln>
        </p:spPr>
        <p:txBody>
          <a:bodyPr wrap="none" anchor="ctr"/>
          <a:lstStyle/>
          <a:p>
            <a:endParaRPr lang="zh-CN" altLang="en-US"/>
          </a:p>
        </p:txBody>
      </p:sp>
      <p:sp>
        <p:nvSpPr>
          <p:cNvPr id="78905" name="Line 57"/>
          <p:cNvSpPr>
            <a:spLocks noChangeShapeType="1"/>
          </p:cNvSpPr>
          <p:nvPr/>
        </p:nvSpPr>
        <p:spPr bwMode="auto">
          <a:xfrm flipH="1">
            <a:off x="914400" y="6019800"/>
            <a:ext cx="533400" cy="0"/>
          </a:xfrm>
          <a:prstGeom prst="line">
            <a:avLst/>
          </a:prstGeom>
          <a:noFill/>
          <a:ln w="9525">
            <a:solidFill>
              <a:schemeClr val="bg1"/>
            </a:solidFill>
            <a:round/>
            <a:headEnd/>
            <a:tailEnd/>
          </a:ln>
        </p:spPr>
        <p:txBody>
          <a:bodyPr wrap="none" anchor="ctr"/>
          <a:lstStyle/>
          <a:p>
            <a:endParaRPr lang="zh-CN" altLang="en-US"/>
          </a:p>
        </p:txBody>
      </p:sp>
      <p:sp>
        <p:nvSpPr>
          <p:cNvPr id="78906" name="Line 58"/>
          <p:cNvSpPr>
            <a:spLocks noChangeShapeType="1"/>
          </p:cNvSpPr>
          <p:nvPr/>
        </p:nvSpPr>
        <p:spPr bwMode="auto">
          <a:xfrm>
            <a:off x="2819400" y="2286000"/>
            <a:ext cx="1295400" cy="0"/>
          </a:xfrm>
          <a:prstGeom prst="line">
            <a:avLst/>
          </a:prstGeom>
          <a:noFill/>
          <a:ln w="9525">
            <a:solidFill>
              <a:schemeClr val="bg1"/>
            </a:solidFill>
            <a:prstDash val="sysDot"/>
            <a:round/>
            <a:headEnd/>
            <a:tailEnd/>
          </a:ln>
        </p:spPr>
        <p:txBody>
          <a:bodyPr wrap="none" anchor="ctr"/>
          <a:lstStyle/>
          <a:p>
            <a:endParaRPr lang="zh-CN" altLang="en-US"/>
          </a:p>
        </p:txBody>
      </p:sp>
      <p:sp>
        <p:nvSpPr>
          <p:cNvPr id="78907" name="Line 59"/>
          <p:cNvSpPr>
            <a:spLocks noChangeShapeType="1"/>
          </p:cNvSpPr>
          <p:nvPr/>
        </p:nvSpPr>
        <p:spPr bwMode="auto">
          <a:xfrm>
            <a:off x="2819400" y="2819400"/>
            <a:ext cx="1295400" cy="0"/>
          </a:xfrm>
          <a:prstGeom prst="line">
            <a:avLst/>
          </a:prstGeom>
          <a:noFill/>
          <a:ln w="9525">
            <a:solidFill>
              <a:schemeClr val="bg1"/>
            </a:solidFill>
            <a:prstDash val="sysDot"/>
            <a:round/>
            <a:headEnd/>
            <a:tailEnd/>
          </a:ln>
        </p:spPr>
        <p:txBody>
          <a:bodyPr wrap="none" anchor="ctr"/>
          <a:lstStyle/>
          <a:p>
            <a:endParaRPr lang="zh-CN" altLang="en-US"/>
          </a:p>
        </p:txBody>
      </p:sp>
      <p:sp>
        <p:nvSpPr>
          <p:cNvPr id="78908" name="Line 60"/>
          <p:cNvSpPr>
            <a:spLocks noChangeShapeType="1"/>
          </p:cNvSpPr>
          <p:nvPr/>
        </p:nvSpPr>
        <p:spPr bwMode="auto">
          <a:xfrm>
            <a:off x="2819400" y="3352800"/>
            <a:ext cx="1295400" cy="0"/>
          </a:xfrm>
          <a:prstGeom prst="line">
            <a:avLst/>
          </a:prstGeom>
          <a:noFill/>
          <a:ln w="9525">
            <a:solidFill>
              <a:schemeClr val="bg1"/>
            </a:solidFill>
            <a:prstDash val="sysDot"/>
            <a:round/>
            <a:headEnd/>
            <a:tailEnd/>
          </a:ln>
        </p:spPr>
        <p:txBody>
          <a:bodyPr wrap="none" anchor="ctr"/>
          <a:lstStyle/>
          <a:p>
            <a:endParaRPr lang="zh-CN" altLang="en-US"/>
          </a:p>
        </p:txBody>
      </p:sp>
      <p:sp>
        <p:nvSpPr>
          <p:cNvPr id="78909" name="Line 61"/>
          <p:cNvSpPr>
            <a:spLocks noChangeShapeType="1"/>
          </p:cNvSpPr>
          <p:nvPr/>
        </p:nvSpPr>
        <p:spPr bwMode="auto">
          <a:xfrm>
            <a:off x="2819400" y="3886200"/>
            <a:ext cx="1295400" cy="0"/>
          </a:xfrm>
          <a:prstGeom prst="line">
            <a:avLst/>
          </a:prstGeom>
          <a:noFill/>
          <a:ln w="9525">
            <a:solidFill>
              <a:schemeClr val="bg1"/>
            </a:solidFill>
            <a:prstDash val="sysDot"/>
            <a:round/>
            <a:headEnd/>
            <a:tailEnd/>
          </a:ln>
        </p:spPr>
        <p:txBody>
          <a:bodyPr wrap="none" anchor="ctr"/>
          <a:lstStyle/>
          <a:p>
            <a:endParaRPr lang="zh-CN" altLang="en-US"/>
          </a:p>
        </p:txBody>
      </p:sp>
      <p:sp>
        <p:nvSpPr>
          <p:cNvPr id="78910" name="Line 62"/>
          <p:cNvSpPr>
            <a:spLocks noChangeShapeType="1"/>
          </p:cNvSpPr>
          <p:nvPr/>
        </p:nvSpPr>
        <p:spPr bwMode="auto">
          <a:xfrm>
            <a:off x="2819400" y="4191000"/>
            <a:ext cx="1295400" cy="0"/>
          </a:xfrm>
          <a:prstGeom prst="line">
            <a:avLst/>
          </a:prstGeom>
          <a:noFill/>
          <a:ln w="9525">
            <a:solidFill>
              <a:schemeClr val="bg1"/>
            </a:solidFill>
            <a:prstDash val="sysDot"/>
            <a:round/>
            <a:headEnd/>
            <a:tailEnd/>
          </a:ln>
        </p:spPr>
        <p:txBody>
          <a:bodyPr wrap="none" anchor="ctr"/>
          <a:lstStyle/>
          <a:p>
            <a:endParaRPr lang="zh-CN" altLang="en-US"/>
          </a:p>
        </p:txBody>
      </p:sp>
      <p:sp>
        <p:nvSpPr>
          <p:cNvPr id="78911" name="Line 63"/>
          <p:cNvSpPr>
            <a:spLocks noChangeShapeType="1"/>
          </p:cNvSpPr>
          <p:nvPr/>
        </p:nvSpPr>
        <p:spPr bwMode="auto">
          <a:xfrm>
            <a:off x="2819400" y="4953000"/>
            <a:ext cx="1295400" cy="0"/>
          </a:xfrm>
          <a:prstGeom prst="line">
            <a:avLst/>
          </a:prstGeom>
          <a:noFill/>
          <a:ln w="9525">
            <a:solidFill>
              <a:schemeClr val="bg1"/>
            </a:solidFill>
            <a:prstDash val="sysDot"/>
            <a:round/>
            <a:headEnd/>
            <a:tailEnd/>
          </a:ln>
        </p:spPr>
        <p:txBody>
          <a:bodyPr wrap="none" anchor="ctr"/>
          <a:lstStyle/>
          <a:p>
            <a:endParaRPr lang="zh-CN" altLang="en-US"/>
          </a:p>
        </p:txBody>
      </p:sp>
      <p:sp>
        <p:nvSpPr>
          <p:cNvPr id="78912" name="Line 64"/>
          <p:cNvSpPr>
            <a:spLocks noChangeShapeType="1"/>
          </p:cNvSpPr>
          <p:nvPr/>
        </p:nvSpPr>
        <p:spPr bwMode="auto">
          <a:xfrm>
            <a:off x="2819400" y="5486400"/>
            <a:ext cx="1295400" cy="0"/>
          </a:xfrm>
          <a:prstGeom prst="line">
            <a:avLst/>
          </a:prstGeom>
          <a:noFill/>
          <a:ln w="9525">
            <a:solidFill>
              <a:schemeClr val="bg1"/>
            </a:solidFill>
            <a:prstDash val="sysDot"/>
            <a:round/>
            <a:headEnd/>
            <a:tailEnd/>
          </a:ln>
        </p:spPr>
        <p:txBody>
          <a:bodyPr wrap="none" anchor="ctr"/>
          <a:lstStyle/>
          <a:p>
            <a:endParaRPr lang="zh-CN" altLang="en-US"/>
          </a:p>
        </p:txBody>
      </p:sp>
      <p:sp>
        <p:nvSpPr>
          <p:cNvPr id="78913" name="Line 65"/>
          <p:cNvSpPr>
            <a:spLocks noChangeShapeType="1"/>
          </p:cNvSpPr>
          <p:nvPr/>
        </p:nvSpPr>
        <p:spPr bwMode="auto">
          <a:xfrm>
            <a:off x="2819400" y="6019800"/>
            <a:ext cx="1295400" cy="0"/>
          </a:xfrm>
          <a:prstGeom prst="line">
            <a:avLst/>
          </a:prstGeom>
          <a:noFill/>
          <a:ln w="9525">
            <a:solidFill>
              <a:schemeClr val="bg1"/>
            </a:solidFill>
            <a:prstDash val="sysDot"/>
            <a:round/>
            <a:headEnd/>
            <a:tailEnd/>
          </a:ln>
        </p:spPr>
        <p:txBody>
          <a:bodyPr wrap="none" anchor="ctr"/>
          <a:lstStyle/>
          <a:p>
            <a:endParaRPr lang="zh-CN" altLang="en-US"/>
          </a:p>
        </p:txBody>
      </p:sp>
      <p:sp>
        <p:nvSpPr>
          <p:cNvPr id="78914" name="Line 66"/>
          <p:cNvSpPr>
            <a:spLocks noChangeShapeType="1"/>
          </p:cNvSpPr>
          <p:nvPr/>
        </p:nvSpPr>
        <p:spPr bwMode="auto">
          <a:xfrm flipH="1">
            <a:off x="5867400" y="2286000"/>
            <a:ext cx="533400" cy="0"/>
          </a:xfrm>
          <a:prstGeom prst="line">
            <a:avLst/>
          </a:prstGeom>
          <a:noFill/>
          <a:ln w="9525">
            <a:solidFill>
              <a:schemeClr val="bg1"/>
            </a:solidFill>
            <a:prstDash val="sysDot"/>
            <a:round/>
            <a:headEnd/>
            <a:tailEnd/>
          </a:ln>
        </p:spPr>
        <p:txBody>
          <a:bodyPr wrap="none" anchor="ctr"/>
          <a:lstStyle/>
          <a:p>
            <a:endParaRPr lang="zh-CN" altLang="en-US"/>
          </a:p>
        </p:txBody>
      </p:sp>
      <p:sp>
        <p:nvSpPr>
          <p:cNvPr id="78915" name="Line 67"/>
          <p:cNvSpPr>
            <a:spLocks noChangeShapeType="1"/>
          </p:cNvSpPr>
          <p:nvPr/>
        </p:nvSpPr>
        <p:spPr bwMode="auto">
          <a:xfrm flipH="1">
            <a:off x="5867400" y="2819400"/>
            <a:ext cx="533400" cy="0"/>
          </a:xfrm>
          <a:prstGeom prst="line">
            <a:avLst/>
          </a:prstGeom>
          <a:noFill/>
          <a:ln w="9525">
            <a:solidFill>
              <a:schemeClr val="bg1"/>
            </a:solidFill>
            <a:prstDash val="sysDot"/>
            <a:round/>
            <a:headEnd/>
            <a:tailEnd/>
          </a:ln>
        </p:spPr>
        <p:txBody>
          <a:bodyPr wrap="none" anchor="ctr"/>
          <a:lstStyle/>
          <a:p>
            <a:endParaRPr lang="zh-CN" altLang="en-US"/>
          </a:p>
        </p:txBody>
      </p:sp>
      <p:sp>
        <p:nvSpPr>
          <p:cNvPr id="78916" name="Line 68"/>
          <p:cNvSpPr>
            <a:spLocks noChangeShapeType="1"/>
          </p:cNvSpPr>
          <p:nvPr/>
        </p:nvSpPr>
        <p:spPr bwMode="auto">
          <a:xfrm flipH="1">
            <a:off x="5867400" y="3352800"/>
            <a:ext cx="533400" cy="0"/>
          </a:xfrm>
          <a:prstGeom prst="line">
            <a:avLst/>
          </a:prstGeom>
          <a:noFill/>
          <a:ln w="9525">
            <a:solidFill>
              <a:schemeClr val="bg1"/>
            </a:solidFill>
            <a:prstDash val="sysDot"/>
            <a:round/>
            <a:headEnd/>
            <a:tailEnd/>
          </a:ln>
        </p:spPr>
        <p:txBody>
          <a:bodyPr wrap="none" anchor="ctr"/>
          <a:lstStyle/>
          <a:p>
            <a:endParaRPr lang="zh-CN" altLang="en-US"/>
          </a:p>
        </p:txBody>
      </p:sp>
      <p:sp>
        <p:nvSpPr>
          <p:cNvPr id="78917" name="Line 69"/>
          <p:cNvSpPr>
            <a:spLocks noChangeShapeType="1"/>
          </p:cNvSpPr>
          <p:nvPr/>
        </p:nvSpPr>
        <p:spPr bwMode="auto">
          <a:xfrm flipH="1">
            <a:off x="5867400" y="3886200"/>
            <a:ext cx="533400" cy="0"/>
          </a:xfrm>
          <a:prstGeom prst="line">
            <a:avLst/>
          </a:prstGeom>
          <a:noFill/>
          <a:ln w="9525">
            <a:solidFill>
              <a:schemeClr val="bg1"/>
            </a:solidFill>
            <a:prstDash val="sysDot"/>
            <a:round/>
            <a:headEnd/>
            <a:tailEnd/>
          </a:ln>
        </p:spPr>
        <p:txBody>
          <a:bodyPr wrap="none" anchor="ctr"/>
          <a:lstStyle/>
          <a:p>
            <a:endParaRPr lang="zh-CN" altLang="en-US"/>
          </a:p>
        </p:txBody>
      </p:sp>
      <p:sp>
        <p:nvSpPr>
          <p:cNvPr id="78918" name="Line 70"/>
          <p:cNvSpPr>
            <a:spLocks noChangeShapeType="1"/>
          </p:cNvSpPr>
          <p:nvPr/>
        </p:nvSpPr>
        <p:spPr bwMode="auto">
          <a:xfrm flipH="1">
            <a:off x="5867400" y="4191000"/>
            <a:ext cx="533400" cy="0"/>
          </a:xfrm>
          <a:prstGeom prst="line">
            <a:avLst/>
          </a:prstGeom>
          <a:noFill/>
          <a:ln w="9525">
            <a:solidFill>
              <a:schemeClr val="bg1"/>
            </a:solidFill>
            <a:prstDash val="sysDot"/>
            <a:round/>
            <a:headEnd/>
            <a:tailEnd/>
          </a:ln>
        </p:spPr>
        <p:txBody>
          <a:bodyPr wrap="none" anchor="ctr"/>
          <a:lstStyle/>
          <a:p>
            <a:endParaRPr lang="zh-CN" altLang="en-US"/>
          </a:p>
        </p:txBody>
      </p:sp>
      <p:sp>
        <p:nvSpPr>
          <p:cNvPr id="78919" name="Line 71"/>
          <p:cNvSpPr>
            <a:spLocks noChangeShapeType="1"/>
          </p:cNvSpPr>
          <p:nvPr/>
        </p:nvSpPr>
        <p:spPr bwMode="auto">
          <a:xfrm flipH="1">
            <a:off x="5867400" y="4953000"/>
            <a:ext cx="533400" cy="0"/>
          </a:xfrm>
          <a:prstGeom prst="line">
            <a:avLst/>
          </a:prstGeom>
          <a:noFill/>
          <a:ln w="9525">
            <a:solidFill>
              <a:schemeClr val="bg1"/>
            </a:solidFill>
            <a:prstDash val="sysDot"/>
            <a:round/>
            <a:headEnd/>
            <a:tailEnd/>
          </a:ln>
        </p:spPr>
        <p:txBody>
          <a:bodyPr wrap="none" anchor="ctr"/>
          <a:lstStyle/>
          <a:p>
            <a:endParaRPr lang="zh-CN" altLang="en-US"/>
          </a:p>
        </p:txBody>
      </p:sp>
      <p:sp>
        <p:nvSpPr>
          <p:cNvPr id="78920" name="Line 72"/>
          <p:cNvSpPr>
            <a:spLocks noChangeShapeType="1"/>
          </p:cNvSpPr>
          <p:nvPr/>
        </p:nvSpPr>
        <p:spPr bwMode="auto">
          <a:xfrm flipH="1">
            <a:off x="5867400" y="5486400"/>
            <a:ext cx="533400" cy="0"/>
          </a:xfrm>
          <a:prstGeom prst="line">
            <a:avLst/>
          </a:prstGeom>
          <a:noFill/>
          <a:ln w="9525">
            <a:solidFill>
              <a:schemeClr val="bg1"/>
            </a:solidFill>
            <a:prstDash val="sysDot"/>
            <a:round/>
            <a:headEnd/>
            <a:tailEnd/>
          </a:ln>
        </p:spPr>
        <p:txBody>
          <a:bodyPr wrap="none" anchor="ctr"/>
          <a:lstStyle/>
          <a:p>
            <a:endParaRPr lang="zh-CN" altLang="en-US"/>
          </a:p>
        </p:txBody>
      </p:sp>
      <p:sp>
        <p:nvSpPr>
          <p:cNvPr id="78921" name="Line 73"/>
          <p:cNvSpPr>
            <a:spLocks noChangeShapeType="1"/>
          </p:cNvSpPr>
          <p:nvPr/>
        </p:nvSpPr>
        <p:spPr bwMode="auto">
          <a:xfrm flipH="1">
            <a:off x="5867400" y="6019800"/>
            <a:ext cx="533400" cy="0"/>
          </a:xfrm>
          <a:prstGeom prst="line">
            <a:avLst/>
          </a:prstGeom>
          <a:noFill/>
          <a:ln w="9525">
            <a:solidFill>
              <a:schemeClr val="bg1"/>
            </a:solidFill>
            <a:prstDash val="sysDot"/>
            <a:round/>
            <a:headEnd/>
            <a:tailEnd/>
          </a:ln>
        </p:spPr>
        <p:txBody>
          <a:bodyPr wrap="none" anchor="ctr"/>
          <a:lstStyle/>
          <a:p>
            <a:endParaRPr lang="zh-CN" altLang="en-US"/>
          </a:p>
        </p:txBody>
      </p:sp>
      <p:sp>
        <p:nvSpPr>
          <p:cNvPr id="78922" name="Line 74"/>
          <p:cNvSpPr>
            <a:spLocks noChangeShapeType="1"/>
          </p:cNvSpPr>
          <p:nvPr/>
        </p:nvSpPr>
        <p:spPr bwMode="auto">
          <a:xfrm>
            <a:off x="7086600" y="5105400"/>
            <a:ext cx="0" cy="228600"/>
          </a:xfrm>
          <a:prstGeom prst="line">
            <a:avLst/>
          </a:prstGeom>
          <a:noFill/>
          <a:ln w="9525">
            <a:solidFill>
              <a:schemeClr val="bg1"/>
            </a:solidFill>
            <a:round/>
            <a:headEnd/>
            <a:tailEnd/>
          </a:ln>
        </p:spPr>
        <p:txBody>
          <a:bodyPr wrap="none" anchor="ctr"/>
          <a:lstStyle/>
          <a:p>
            <a:endParaRPr lang="zh-CN" altLang="en-US"/>
          </a:p>
        </p:txBody>
      </p:sp>
      <p:sp>
        <p:nvSpPr>
          <p:cNvPr id="78923" name="Text Box 75"/>
          <p:cNvSpPr txBox="1">
            <a:spLocks noChangeArrowheads="1"/>
          </p:cNvSpPr>
          <p:nvPr/>
        </p:nvSpPr>
        <p:spPr bwMode="auto">
          <a:xfrm>
            <a:off x="4495800" y="1600200"/>
            <a:ext cx="636588" cy="274638"/>
          </a:xfrm>
          <a:prstGeom prst="rect">
            <a:avLst/>
          </a:prstGeom>
          <a:noFill/>
          <a:ln w="9525">
            <a:noFill/>
            <a:miter lim="800000"/>
            <a:headEnd/>
            <a:tailEnd/>
          </a:ln>
        </p:spPr>
        <p:txBody>
          <a:bodyPr wrap="none">
            <a:spAutoFit/>
          </a:bodyPr>
          <a:lstStyle/>
          <a:p>
            <a:r>
              <a:rPr lang="zh-CN" altLang="en-US" sz="1200">
                <a:solidFill>
                  <a:schemeClr val="tx1"/>
                </a:solidFill>
              </a:rPr>
              <a:t>项目 </a:t>
            </a:r>
            <a:r>
              <a:rPr lang="en-US" altLang="zh-CN" sz="1200">
                <a:solidFill>
                  <a:schemeClr val="tx1"/>
                </a:solidFill>
              </a:rPr>
              <a:t>A</a:t>
            </a:r>
          </a:p>
        </p:txBody>
      </p:sp>
      <p:sp>
        <p:nvSpPr>
          <p:cNvPr id="78924" name="Text Box 76"/>
          <p:cNvSpPr txBox="1">
            <a:spLocks noChangeArrowheads="1"/>
          </p:cNvSpPr>
          <p:nvPr/>
        </p:nvSpPr>
        <p:spPr bwMode="auto">
          <a:xfrm>
            <a:off x="6781800" y="1600200"/>
            <a:ext cx="628650" cy="274638"/>
          </a:xfrm>
          <a:prstGeom prst="rect">
            <a:avLst/>
          </a:prstGeom>
          <a:noFill/>
          <a:ln w="9525">
            <a:noFill/>
            <a:miter lim="800000"/>
            <a:headEnd/>
            <a:tailEnd/>
          </a:ln>
        </p:spPr>
        <p:txBody>
          <a:bodyPr wrap="none">
            <a:spAutoFit/>
          </a:bodyPr>
          <a:lstStyle/>
          <a:p>
            <a:r>
              <a:rPr lang="zh-CN" altLang="en-US" sz="1200">
                <a:solidFill>
                  <a:schemeClr val="tx1"/>
                </a:solidFill>
              </a:rPr>
              <a:t>项目 </a:t>
            </a:r>
            <a:r>
              <a:rPr lang="en-US" altLang="zh-CN" sz="1200">
                <a:solidFill>
                  <a:schemeClr val="tx1"/>
                </a:solidFill>
              </a:rPr>
              <a:t>B</a:t>
            </a:r>
          </a:p>
        </p:txBody>
      </p:sp>
      <p:sp>
        <p:nvSpPr>
          <p:cNvPr id="78925" name="Text Box 77"/>
          <p:cNvSpPr txBox="1">
            <a:spLocks noChangeArrowheads="1"/>
          </p:cNvSpPr>
          <p:nvPr/>
        </p:nvSpPr>
        <p:spPr bwMode="auto">
          <a:xfrm>
            <a:off x="1600200" y="2133600"/>
            <a:ext cx="954088" cy="274638"/>
          </a:xfrm>
          <a:prstGeom prst="rect">
            <a:avLst/>
          </a:prstGeom>
          <a:noFill/>
          <a:ln w="9525">
            <a:noFill/>
            <a:miter lim="800000"/>
            <a:headEnd/>
            <a:tailEnd/>
          </a:ln>
        </p:spPr>
        <p:txBody>
          <a:bodyPr wrap="none">
            <a:spAutoFit/>
          </a:bodyPr>
          <a:lstStyle/>
          <a:p>
            <a:r>
              <a:rPr lang="zh-CN" altLang="en-US" sz="1200">
                <a:solidFill>
                  <a:schemeClr val="tx1"/>
                </a:solidFill>
              </a:rPr>
              <a:t>项目管理部</a:t>
            </a:r>
          </a:p>
        </p:txBody>
      </p:sp>
      <p:sp>
        <p:nvSpPr>
          <p:cNvPr id="78926" name="Text Box 78"/>
          <p:cNvSpPr txBox="1">
            <a:spLocks noChangeArrowheads="1"/>
          </p:cNvSpPr>
          <p:nvPr/>
        </p:nvSpPr>
        <p:spPr bwMode="auto">
          <a:xfrm>
            <a:off x="1600200" y="2667000"/>
            <a:ext cx="954088" cy="274638"/>
          </a:xfrm>
          <a:prstGeom prst="rect">
            <a:avLst/>
          </a:prstGeom>
          <a:noFill/>
          <a:ln w="9525">
            <a:noFill/>
            <a:miter lim="800000"/>
            <a:headEnd/>
            <a:tailEnd/>
          </a:ln>
        </p:spPr>
        <p:txBody>
          <a:bodyPr wrap="none">
            <a:spAutoFit/>
          </a:bodyPr>
          <a:lstStyle/>
          <a:p>
            <a:r>
              <a:rPr lang="zh-CN" altLang="en-US" sz="1200">
                <a:solidFill>
                  <a:schemeClr val="tx1"/>
                </a:solidFill>
              </a:rPr>
              <a:t>质量保证部</a:t>
            </a:r>
          </a:p>
        </p:txBody>
      </p:sp>
      <p:sp>
        <p:nvSpPr>
          <p:cNvPr id="78927" name="Text Box 79"/>
          <p:cNvSpPr txBox="1">
            <a:spLocks noChangeArrowheads="1"/>
          </p:cNvSpPr>
          <p:nvPr/>
        </p:nvSpPr>
        <p:spPr bwMode="auto">
          <a:xfrm>
            <a:off x="1600200" y="3200400"/>
            <a:ext cx="954088" cy="274638"/>
          </a:xfrm>
          <a:prstGeom prst="rect">
            <a:avLst/>
          </a:prstGeom>
          <a:noFill/>
          <a:ln w="9525">
            <a:noFill/>
            <a:miter lim="800000"/>
            <a:headEnd/>
            <a:tailEnd/>
          </a:ln>
        </p:spPr>
        <p:txBody>
          <a:bodyPr wrap="none">
            <a:spAutoFit/>
          </a:bodyPr>
          <a:lstStyle/>
          <a:p>
            <a:r>
              <a:rPr lang="zh-CN" altLang="en-US" sz="1200">
                <a:solidFill>
                  <a:schemeClr val="tx1"/>
                </a:solidFill>
              </a:rPr>
              <a:t>项目控制部</a:t>
            </a:r>
          </a:p>
        </p:txBody>
      </p:sp>
      <p:sp>
        <p:nvSpPr>
          <p:cNvPr id="78928" name="Text Box 80"/>
          <p:cNvSpPr txBox="1">
            <a:spLocks noChangeArrowheads="1"/>
          </p:cNvSpPr>
          <p:nvPr/>
        </p:nvSpPr>
        <p:spPr bwMode="auto">
          <a:xfrm>
            <a:off x="1676400" y="3733800"/>
            <a:ext cx="646113" cy="274638"/>
          </a:xfrm>
          <a:prstGeom prst="rect">
            <a:avLst/>
          </a:prstGeom>
          <a:noFill/>
          <a:ln w="9525">
            <a:noFill/>
            <a:miter lim="800000"/>
            <a:headEnd/>
            <a:tailEnd/>
          </a:ln>
        </p:spPr>
        <p:txBody>
          <a:bodyPr wrap="none">
            <a:spAutoFit/>
          </a:bodyPr>
          <a:lstStyle/>
          <a:p>
            <a:r>
              <a:rPr lang="zh-CN" altLang="en-US" sz="1200">
                <a:solidFill>
                  <a:schemeClr val="tx1"/>
                </a:solidFill>
              </a:rPr>
              <a:t>设计部</a:t>
            </a:r>
          </a:p>
        </p:txBody>
      </p:sp>
      <p:sp>
        <p:nvSpPr>
          <p:cNvPr id="78929" name="Text Box 81"/>
          <p:cNvSpPr txBox="1">
            <a:spLocks noChangeArrowheads="1"/>
          </p:cNvSpPr>
          <p:nvPr/>
        </p:nvSpPr>
        <p:spPr bwMode="auto">
          <a:xfrm>
            <a:off x="1676400" y="4038600"/>
            <a:ext cx="800100" cy="274638"/>
          </a:xfrm>
          <a:prstGeom prst="rect">
            <a:avLst/>
          </a:prstGeom>
          <a:noFill/>
          <a:ln w="9525">
            <a:noFill/>
            <a:miter lim="800000"/>
            <a:headEnd/>
            <a:tailEnd/>
          </a:ln>
        </p:spPr>
        <p:txBody>
          <a:bodyPr wrap="none">
            <a:spAutoFit/>
          </a:bodyPr>
          <a:lstStyle/>
          <a:p>
            <a:r>
              <a:rPr lang="zh-CN" altLang="en-US" sz="1200">
                <a:solidFill>
                  <a:schemeClr val="tx1"/>
                </a:solidFill>
              </a:rPr>
              <a:t>各设计室</a:t>
            </a:r>
          </a:p>
        </p:txBody>
      </p:sp>
      <p:sp>
        <p:nvSpPr>
          <p:cNvPr id="78930" name="Text Box 82"/>
          <p:cNvSpPr txBox="1">
            <a:spLocks noChangeArrowheads="1"/>
          </p:cNvSpPr>
          <p:nvPr/>
        </p:nvSpPr>
        <p:spPr bwMode="auto">
          <a:xfrm>
            <a:off x="1676400" y="4800600"/>
            <a:ext cx="646113" cy="274638"/>
          </a:xfrm>
          <a:prstGeom prst="rect">
            <a:avLst/>
          </a:prstGeom>
          <a:noFill/>
          <a:ln w="9525">
            <a:noFill/>
            <a:miter lim="800000"/>
            <a:headEnd/>
            <a:tailEnd/>
          </a:ln>
        </p:spPr>
        <p:txBody>
          <a:bodyPr wrap="none">
            <a:spAutoFit/>
          </a:bodyPr>
          <a:lstStyle/>
          <a:p>
            <a:r>
              <a:rPr lang="zh-CN" altLang="en-US" sz="1200">
                <a:solidFill>
                  <a:schemeClr val="tx1"/>
                </a:solidFill>
              </a:rPr>
              <a:t>采购部</a:t>
            </a:r>
          </a:p>
        </p:txBody>
      </p:sp>
      <p:sp>
        <p:nvSpPr>
          <p:cNvPr id="78931" name="Text Box 83"/>
          <p:cNvSpPr txBox="1">
            <a:spLocks noChangeArrowheads="1"/>
          </p:cNvSpPr>
          <p:nvPr/>
        </p:nvSpPr>
        <p:spPr bwMode="auto">
          <a:xfrm>
            <a:off x="1676400" y="5334000"/>
            <a:ext cx="954088" cy="274638"/>
          </a:xfrm>
          <a:prstGeom prst="rect">
            <a:avLst/>
          </a:prstGeom>
          <a:noFill/>
          <a:ln w="9525">
            <a:noFill/>
            <a:miter lim="800000"/>
            <a:headEnd/>
            <a:tailEnd/>
          </a:ln>
        </p:spPr>
        <p:txBody>
          <a:bodyPr wrap="none">
            <a:spAutoFit/>
          </a:bodyPr>
          <a:lstStyle/>
          <a:p>
            <a:r>
              <a:rPr lang="zh-CN" altLang="en-US" sz="1200">
                <a:solidFill>
                  <a:schemeClr val="tx1"/>
                </a:solidFill>
              </a:rPr>
              <a:t>施工管理部</a:t>
            </a:r>
          </a:p>
        </p:txBody>
      </p:sp>
      <p:sp>
        <p:nvSpPr>
          <p:cNvPr id="78932" name="Text Box 84"/>
          <p:cNvSpPr txBox="1">
            <a:spLocks noChangeArrowheads="1"/>
          </p:cNvSpPr>
          <p:nvPr/>
        </p:nvSpPr>
        <p:spPr bwMode="auto">
          <a:xfrm>
            <a:off x="1676400" y="5867400"/>
            <a:ext cx="954088" cy="274638"/>
          </a:xfrm>
          <a:prstGeom prst="rect">
            <a:avLst/>
          </a:prstGeom>
          <a:noFill/>
          <a:ln w="9525">
            <a:noFill/>
            <a:miter lim="800000"/>
            <a:headEnd/>
            <a:tailEnd/>
          </a:ln>
        </p:spPr>
        <p:txBody>
          <a:bodyPr wrap="none">
            <a:spAutoFit/>
          </a:bodyPr>
          <a:lstStyle/>
          <a:p>
            <a:r>
              <a:rPr lang="zh-CN" altLang="en-US" sz="1200">
                <a:solidFill>
                  <a:schemeClr val="tx1"/>
                </a:solidFill>
              </a:rPr>
              <a:t>开车服务部</a:t>
            </a:r>
          </a:p>
        </p:txBody>
      </p:sp>
      <p:sp>
        <p:nvSpPr>
          <p:cNvPr id="78933" name="Text Box 85"/>
          <p:cNvSpPr txBox="1">
            <a:spLocks noChangeArrowheads="1"/>
          </p:cNvSpPr>
          <p:nvPr/>
        </p:nvSpPr>
        <p:spPr bwMode="auto">
          <a:xfrm>
            <a:off x="4343400" y="2133600"/>
            <a:ext cx="800100" cy="274638"/>
          </a:xfrm>
          <a:prstGeom prst="rect">
            <a:avLst/>
          </a:prstGeom>
          <a:noFill/>
          <a:ln w="9525">
            <a:noFill/>
            <a:miter lim="800000"/>
            <a:headEnd/>
            <a:tailEnd/>
          </a:ln>
        </p:spPr>
        <p:txBody>
          <a:bodyPr wrap="none">
            <a:spAutoFit/>
          </a:bodyPr>
          <a:lstStyle/>
          <a:p>
            <a:r>
              <a:rPr lang="zh-CN" altLang="en-US" sz="1200">
                <a:solidFill>
                  <a:schemeClr val="tx1"/>
                </a:solidFill>
              </a:rPr>
              <a:t>项目经理</a:t>
            </a:r>
          </a:p>
        </p:txBody>
      </p:sp>
      <p:sp>
        <p:nvSpPr>
          <p:cNvPr id="78934" name="Text Box 86"/>
          <p:cNvSpPr txBox="1">
            <a:spLocks noChangeArrowheads="1"/>
          </p:cNvSpPr>
          <p:nvPr/>
        </p:nvSpPr>
        <p:spPr bwMode="auto">
          <a:xfrm>
            <a:off x="4267200" y="2667000"/>
            <a:ext cx="1108075" cy="274638"/>
          </a:xfrm>
          <a:prstGeom prst="rect">
            <a:avLst/>
          </a:prstGeom>
          <a:noFill/>
          <a:ln w="9525">
            <a:noFill/>
            <a:miter lim="800000"/>
            <a:headEnd/>
            <a:tailEnd/>
          </a:ln>
        </p:spPr>
        <p:txBody>
          <a:bodyPr wrap="none">
            <a:spAutoFit/>
          </a:bodyPr>
          <a:lstStyle/>
          <a:p>
            <a:r>
              <a:rPr lang="zh-CN" altLang="en-US" sz="1200">
                <a:solidFill>
                  <a:schemeClr val="tx1"/>
                </a:solidFill>
              </a:rPr>
              <a:t>项目质量经理</a:t>
            </a:r>
          </a:p>
        </p:txBody>
      </p:sp>
      <p:sp>
        <p:nvSpPr>
          <p:cNvPr id="78935" name="Text Box 87"/>
          <p:cNvSpPr txBox="1">
            <a:spLocks noChangeArrowheads="1"/>
          </p:cNvSpPr>
          <p:nvPr/>
        </p:nvSpPr>
        <p:spPr bwMode="auto">
          <a:xfrm>
            <a:off x="4267200" y="3200400"/>
            <a:ext cx="1098550" cy="274638"/>
          </a:xfrm>
          <a:prstGeom prst="rect">
            <a:avLst/>
          </a:prstGeom>
          <a:solidFill>
            <a:srgbClr val="CCCCFF"/>
          </a:solidFill>
          <a:ln w="9525">
            <a:noFill/>
            <a:miter lim="800000"/>
            <a:headEnd/>
            <a:tailEnd/>
          </a:ln>
        </p:spPr>
        <p:txBody>
          <a:bodyPr wrap="none">
            <a:spAutoFit/>
          </a:bodyPr>
          <a:lstStyle/>
          <a:p>
            <a:r>
              <a:rPr lang="zh-CN" altLang="en-US" sz="1200">
                <a:solidFill>
                  <a:schemeClr val="tx1"/>
                </a:solidFill>
              </a:rPr>
              <a:t>项目控制经理</a:t>
            </a:r>
          </a:p>
        </p:txBody>
      </p:sp>
      <p:sp>
        <p:nvSpPr>
          <p:cNvPr id="78936" name="Text Box 88"/>
          <p:cNvSpPr txBox="1">
            <a:spLocks noChangeArrowheads="1"/>
          </p:cNvSpPr>
          <p:nvPr/>
        </p:nvSpPr>
        <p:spPr bwMode="auto">
          <a:xfrm>
            <a:off x="4267200" y="3733800"/>
            <a:ext cx="1108075" cy="274638"/>
          </a:xfrm>
          <a:prstGeom prst="rect">
            <a:avLst/>
          </a:prstGeom>
          <a:noFill/>
          <a:ln w="9525">
            <a:noFill/>
            <a:miter lim="800000"/>
            <a:headEnd/>
            <a:tailEnd/>
          </a:ln>
        </p:spPr>
        <p:txBody>
          <a:bodyPr wrap="none">
            <a:spAutoFit/>
          </a:bodyPr>
          <a:lstStyle/>
          <a:p>
            <a:r>
              <a:rPr lang="zh-CN" altLang="en-US" sz="1200">
                <a:solidFill>
                  <a:schemeClr val="tx1"/>
                </a:solidFill>
              </a:rPr>
              <a:t>项目设计经理</a:t>
            </a:r>
          </a:p>
        </p:txBody>
      </p:sp>
      <p:sp>
        <p:nvSpPr>
          <p:cNvPr id="78937" name="Text Box 89"/>
          <p:cNvSpPr txBox="1">
            <a:spLocks noChangeArrowheads="1"/>
          </p:cNvSpPr>
          <p:nvPr/>
        </p:nvSpPr>
        <p:spPr bwMode="auto">
          <a:xfrm>
            <a:off x="4267200" y="4038600"/>
            <a:ext cx="1108075" cy="274638"/>
          </a:xfrm>
          <a:prstGeom prst="rect">
            <a:avLst/>
          </a:prstGeom>
          <a:noFill/>
          <a:ln w="9525">
            <a:noFill/>
            <a:miter lim="800000"/>
            <a:headEnd/>
            <a:tailEnd/>
          </a:ln>
        </p:spPr>
        <p:txBody>
          <a:bodyPr wrap="none">
            <a:spAutoFit/>
          </a:bodyPr>
          <a:lstStyle/>
          <a:p>
            <a:r>
              <a:rPr lang="zh-CN" altLang="en-US" sz="1200">
                <a:solidFill>
                  <a:schemeClr val="tx1"/>
                </a:solidFill>
              </a:rPr>
              <a:t>各专业负责人</a:t>
            </a:r>
          </a:p>
        </p:txBody>
      </p:sp>
      <p:sp>
        <p:nvSpPr>
          <p:cNvPr id="78938" name="Text Box 90"/>
          <p:cNvSpPr txBox="1">
            <a:spLocks noChangeArrowheads="1"/>
          </p:cNvSpPr>
          <p:nvPr/>
        </p:nvSpPr>
        <p:spPr bwMode="auto">
          <a:xfrm>
            <a:off x="4267200" y="4800600"/>
            <a:ext cx="1108075" cy="274638"/>
          </a:xfrm>
          <a:prstGeom prst="rect">
            <a:avLst/>
          </a:prstGeom>
          <a:noFill/>
          <a:ln w="9525">
            <a:noFill/>
            <a:miter lim="800000"/>
            <a:headEnd/>
            <a:tailEnd/>
          </a:ln>
        </p:spPr>
        <p:txBody>
          <a:bodyPr wrap="none">
            <a:spAutoFit/>
          </a:bodyPr>
          <a:lstStyle/>
          <a:p>
            <a:r>
              <a:rPr lang="zh-CN" altLang="en-US" sz="1200">
                <a:solidFill>
                  <a:schemeClr val="tx1"/>
                </a:solidFill>
              </a:rPr>
              <a:t>项目采购经理</a:t>
            </a:r>
          </a:p>
        </p:txBody>
      </p:sp>
      <p:sp>
        <p:nvSpPr>
          <p:cNvPr id="78939" name="Text Box 91"/>
          <p:cNvSpPr txBox="1">
            <a:spLocks noChangeArrowheads="1"/>
          </p:cNvSpPr>
          <p:nvPr/>
        </p:nvSpPr>
        <p:spPr bwMode="auto">
          <a:xfrm>
            <a:off x="4267200" y="5334000"/>
            <a:ext cx="1108075" cy="274638"/>
          </a:xfrm>
          <a:prstGeom prst="rect">
            <a:avLst/>
          </a:prstGeom>
          <a:noFill/>
          <a:ln w="9525">
            <a:noFill/>
            <a:miter lim="800000"/>
            <a:headEnd/>
            <a:tailEnd/>
          </a:ln>
        </p:spPr>
        <p:txBody>
          <a:bodyPr wrap="none">
            <a:spAutoFit/>
          </a:bodyPr>
          <a:lstStyle/>
          <a:p>
            <a:r>
              <a:rPr lang="zh-CN" altLang="en-US" sz="1200">
                <a:solidFill>
                  <a:schemeClr val="tx1"/>
                </a:solidFill>
              </a:rPr>
              <a:t>项目施工经理</a:t>
            </a:r>
          </a:p>
        </p:txBody>
      </p:sp>
      <p:sp>
        <p:nvSpPr>
          <p:cNvPr id="78940" name="Text Box 92"/>
          <p:cNvSpPr txBox="1">
            <a:spLocks noChangeArrowheads="1"/>
          </p:cNvSpPr>
          <p:nvPr/>
        </p:nvSpPr>
        <p:spPr bwMode="auto">
          <a:xfrm>
            <a:off x="4267200" y="5867400"/>
            <a:ext cx="1108075" cy="274638"/>
          </a:xfrm>
          <a:prstGeom prst="rect">
            <a:avLst/>
          </a:prstGeom>
          <a:noFill/>
          <a:ln w="9525">
            <a:noFill/>
            <a:miter lim="800000"/>
            <a:headEnd/>
            <a:tailEnd/>
          </a:ln>
        </p:spPr>
        <p:txBody>
          <a:bodyPr wrap="none">
            <a:spAutoFit/>
          </a:bodyPr>
          <a:lstStyle/>
          <a:p>
            <a:r>
              <a:rPr lang="zh-CN" altLang="en-US" sz="1200">
                <a:solidFill>
                  <a:schemeClr val="tx1"/>
                </a:solidFill>
              </a:rPr>
              <a:t>项目开车经理</a:t>
            </a:r>
          </a:p>
        </p:txBody>
      </p:sp>
      <p:sp>
        <p:nvSpPr>
          <p:cNvPr id="78941" name="Text Box 93"/>
          <p:cNvSpPr txBox="1">
            <a:spLocks noChangeArrowheads="1"/>
          </p:cNvSpPr>
          <p:nvPr/>
        </p:nvSpPr>
        <p:spPr bwMode="auto">
          <a:xfrm>
            <a:off x="6705600" y="2133600"/>
            <a:ext cx="800100" cy="274638"/>
          </a:xfrm>
          <a:prstGeom prst="rect">
            <a:avLst/>
          </a:prstGeom>
          <a:noFill/>
          <a:ln w="9525">
            <a:noFill/>
            <a:miter lim="800000"/>
            <a:headEnd/>
            <a:tailEnd/>
          </a:ln>
        </p:spPr>
        <p:txBody>
          <a:bodyPr wrap="none">
            <a:spAutoFit/>
          </a:bodyPr>
          <a:lstStyle/>
          <a:p>
            <a:r>
              <a:rPr lang="zh-CN" altLang="en-US" sz="1200">
                <a:solidFill>
                  <a:schemeClr val="tx1"/>
                </a:solidFill>
              </a:rPr>
              <a:t>项目经理</a:t>
            </a:r>
          </a:p>
        </p:txBody>
      </p:sp>
      <p:sp>
        <p:nvSpPr>
          <p:cNvPr id="78942" name="Text Box 94"/>
          <p:cNvSpPr txBox="1">
            <a:spLocks noChangeArrowheads="1"/>
          </p:cNvSpPr>
          <p:nvPr/>
        </p:nvSpPr>
        <p:spPr bwMode="auto">
          <a:xfrm>
            <a:off x="6553200" y="2667000"/>
            <a:ext cx="1108075" cy="274638"/>
          </a:xfrm>
          <a:prstGeom prst="rect">
            <a:avLst/>
          </a:prstGeom>
          <a:noFill/>
          <a:ln w="9525">
            <a:noFill/>
            <a:miter lim="800000"/>
            <a:headEnd/>
            <a:tailEnd/>
          </a:ln>
        </p:spPr>
        <p:txBody>
          <a:bodyPr wrap="none">
            <a:spAutoFit/>
          </a:bodyPr>
          <a:lstStyle/>
          <a:p>
            <a:r>
              <a:rPr lang="zh-CN" altLang="en-US" sz="1200">
                <a:solidFill>
                  <a:schemeClr val="tx1"/>
                </a:solidFill>
              </a:rPr>
              <a:t>项目质量经理</a:t>
            </a:r>
          </a:p>
        </p:txBody>
      </p:sp>
      <p:sp>
        <p:nvSpPr>
          <p:cNvPr id="78943" name="Text Box 95"/>
          <p:cNvSpPr txBox="1">
            <a:spLocks noChangeArrowheads="1"/>
          </p:cNvSpPr>
          <p:nvPr/>
        </p:nvSpPr>
        <p:spPr bwMode="auto">
          <a:xfrm>
            <a:off x="6553200" y="3200400"/>
            <a:ext cx="1108075" cy="274638"/>
          </a:xfrm>
          <a:prstGeom prst="rect">
            <a:avLst/>
          </a:prstGeom>
          <a:noFill/>
          <a:ln w="9525">
            <a:noFill/>
            <a:miter lim="800000"/>
            <a:headEnd/>
            <a:tailEnd/>
          </a:ln>
        </p:spPr>
        <p:txBody>
          <a:bodyPr wrap="none">
            <a:spAutoFit/>
          </a:bodyPr>
          <a:lstStyle/>
          <a:p>
            <a:r>
              <a:rPr lang="zh-CN" altLang="en-US" sz="1200">
                <a:solidFill>
                  <a:schemeClr val="tx1"/>
                </a:solidFill>
              </a:rPr>
              <a:t>项目控制经理</a:t>
            </a:r>
          </a:p>
        </p:txBody>
      </p:sp>
      <p:sp>
        <p:nvSpPr>
          <p:cNvPr id="78944" name="Text Box 96"/>
          <p:cNvSpPr txBox="1">
            <a:spLocks noChangeArrowheads="1"/>
          </p:cNvSpPr>
          <p:nvPr/>
        </p:nvSpPr>
        <p:spPr bwMode="auto">
          <a:xfrm>
            <a:off x="6553200" y="3733800"/>
            <a:ext cx="1108075" cy="274638"/>
          </a:xfrm>
          <a:prstGeom prst="rect">
            <a:avLst/>
          </a:prstGeom>
          <a:noFill/>
          <a:ln w="9525">
            <a:noFill/>
            <a:miter lim="800000"/>
            <a:headEnd/>
            <a:tailEnd/>
          </a:ln>
        </p:spPr>
        <p:txBody>
          <a:bodyPr wrap="none">
            <a:spAutoFit/>
          </a:bodyPr>
          <a:lstStyle/>
          <a:p>
            <a:r>
              <a:rPr lang="zh-CN" altLang="en-US" sz="1200">
                <a:solidFill>
                  <a:schemeClr val="tx1"/>
                </a:solidFill>
              </a:rPr>
              <a:t>项目设计经理</a:t>
            </a:r>
          </a:p>
        </p:txBody>
      </p:sp>
      <p:sp>
        <p:nvSpPr>
          <p:cNvPr id="78945" name="Text Box 97"/>
          <p:cNvSpPr txBox="1">
            <a:spLocks noChangeArrowheads="1"/>
          </p:cNvSpPr>
          <p:nvPr/>
        </p:nvSpPr>
        <p:spPr bwMode="auto">
          <a:xfrm>
            <a:off x="6553200" y="4038600"/>
            <a:ext cx="1108075" cy="274638"/>
          </a:xfrm>
          <a:prstGeom prst="rect">
            <a:avLst/>
          </a:prstGeom>
          <a:noFill/>
          <a:ln w="9525">
            <a:noFill/>
            <a:miter lim="800000"/>
            <a:headEnd/>
            <a:tailEnd/>
          </a:ln>
        </p:spPr>
        <p:txBody>
          <a:bodyPr wrap="none">
            <a:spAutoFit/>
          </a:bodyPr>
          <a:lstStyle/>
          <a:p>
            <a:r>
              <a:rPr lang="zh-CN" altLang="en-US" sz="1200">
                <a:solidFill>
                  <a:schemeClr val="tx1"/>
                </a:solidFill>
              </a:rPr>
              <a:t>各专业负责人</a:t>
            </a:r>
          </a:p>
        </p:txBody>
      </p:sp>
      <p:sp>
        <p:nvSpPr>
          <p:cNvPr id="78946" name="Text Box 98"/>
          <p:cNvSpPr txBox="1">
            <a:spLocks noChangeArrowheads="1"/>
          </p:cNvSpPr>
          <p:nvPr/>
        </p:nvSpPr>
        <p:spPr bwMode="auto">
          <a:xfrm>
            <a:off x="6553200" y="4800600"/>
            <a:ext cx="1108075" cy="274638"/>
          </a:xfrm>
          <a:prstGeom prst="rect">
            <a:avLst/>
          </a:prstGeom>
          <a:noFill/>
          <a:ln w="9525">
            <a:noFill/>
            <a:miter lim="800000"/>
            <a:headEnd/>
            <a:tailEnd/>
          </a:ln>
        </p:spPr>
        <p:txBody>
          <a:bodyPr wrap="none">
            <a:spAutoFit/>
          </a:bodyPr>
          <a:lstStyle/>
          <a:p>
            <a:r>
              <a:rPr lang="zh-CN" altLang="en-US" sz="1200">
                <a:solidFill>
                  <a:schemeClr val="tx1"/>
                </a:solidFill>
              </a:rPr>
              <a:t>项目采购经理</a:t>
            </a:r>
          </a:p>
        </p:txBody>
      </p:sp>
      <p:sp>
        <p:nvSpPr>
          <p:cNvPr id="78947" name="Text Box 99"/>
          <p:cNvSpPr txBox="1">
            <a:spLocks noChangeArrowheads="1"/>
          </p:cNvSpPr>
          <p:nvPr/>
        </p:nvSpPr>
        <p:spPr bwMode="auto">
          <a:xfrm>
            <a:off x="6553200" y="5334000"/>
            <a:ext cx="1108075" cy="274638"/>
          </a:xfrm>
          <a:prstGeom prst="rect">
            <a:avLst/>
          </a:prstGeom>
          <a:noFill/>
          <a:ln w="9525">
            <a:noFill/>
            <a:miter lim="800000"/>
            <a:headEnd/>
            <a:tailEnd/>
          </a:ln>
        </p:spPr>
        <p:txBody>
          <a:bodyPr wrap="none">
            <a:spAutoFit/>
          </a:bodyPr>
          <a:lstStyle/>
          <a:p>
            <a:r>
              <a:rPr lang="zh-CN" altLang="en-US" sz="1200">
                <a:solidFill>
                  <a:schemeClr val="tx1"/>
                </a:solidFill>
              </a:rPr>
              <a:t>项目施工经理</a:t>
            </a:r>
          </a:p>
        </p:txBody>
      </p:sp>
      <p:sp>
        <p:nvSpPr>
          <p:cNvPr id="78948" name="Text Box 100"/>
          <p:cNvSpPr txBox="1">
            <a:spLocks noChangeArrowheads="1"/>
          </p:cNvSpPr>
          <p:nvPr/>
        </p:nvSpPr>
        <p:spPr bwMode="auto">
          <a:xfrm>
            <a:off x="6553200" y="5867400"/>
            <a:ext cx="1108075" cy="274638"/>
          </a:xfrm>
          <a:prstGeom prst="rect">
            <a:avLst/>
          </a:prstGeom>
          <a:noFill/>
          <a:ln w="9525">
            <a:noFill/>
            <a:miter lim="800000"/>
            <a:headEnd/>
            <a:tailEnd/>
          </a:ln>
        </p:spPr>
        <p:txBody>
          <a:bodyPr wrap="none">
            <a:spAutoFit/>
          </a:bodyPr>
          <a:lstStyle/>
          <a:p>
            <a:r>
              <a:rPr lang="zh-CN" altLang="en-US" sz="1200">
                <a:solidFill>
                  <a:schemeClr val="tx1"/>
                </a:solidFill>
              </a:rPr>
              <a:t>项目开车经理</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项目设计管理实务</a:t>
            </a:r>
            <a:endParaRPr lang="zh-CN" altLang="en-US" dirty="0"/>
          </a:p>
        </p:txBody>
      </p:sp>
      <p:sp>
        <p:nvSpPr>
          <p:cNvPr id="3" name="内容占位符 2"/>
          <p:cNvSpPr>
            <a:spLocks noGrp="1"/>
          </p:cNvSpPr>
          <p:nvPr>
            <p:ph idx="1"/>
          </p:nvPr>
        </p:nvSpPr>
        <p:spPr/>
        <p:txBody>
          <a:bodyPr>
            <a:normAutofit fontScale="92500"/>
          </a:bodyPr>
          <a:lstStyle/>
          <a:p>
            <a:r>
              <a:rPr lang="en-US" altLang="zh-CN" dirty="0" smtClean="0"/>
              <a:t>1</a:t>
            </a:r>
            <a:r>
              <a:rPr lang="zh-CN" altLang="en-US" dirty="0" smtClean="0"/>
              <a:t>，国内国外设计差异性分析</a:t>
            </a:r>
            <a:endParaRPr lang="en-US" altLang="zh-CN" dirty="0" smtClean="0"/>
          </a:p>
          <a:p>
            <a:r>
              <a:rPr lang="zh-CN" altLang="en-US" dirty="0" smtClean="0"/>
              <a:t>阶段划分区别</a:t>
            </a:r>
            <a:endParaRPr lang="en-US" altLang="zh-CN" dirty="0" smtClean="0"/>
          </a:p>
          <a:p>
            <a:r>
              <a:rPr lang="zh-CN" altLang="en-US" dirty="0" smtClean="0"/>
              <a:t>阶段一：国内方案设计</a:t>
            </a:r>
            <a:r>
              <a:rPr lang="en-US" altLang="zh-CN" dirty="0" smtClean="0"/>
              <a:t>/</a:t>
            </a:r>
            <a:r>
              <a:rPr lang="zh-CN" altLang="en-US" dirty="0" smtClean="0"/>
              <a:t>工程方案 </a:t>
            </a:r>
            <a:r>
              <a:rPr lang="en-US" altLang="zh-CN" dirty="0" smtClean="0"/>
              <a:t>---</a:t>
            </a:r>
            <a:r>
              <a:rPr lang="zh-CN" altLang="en-US" dirty="0" smtClean="0"/>
              <a:t>国外概要设计</a:t>
            </a:r>
            <a:endParaRPr lang="en-US" altLang="zh-CN" dirty="0" smtClean="0"/>
          </a:p>
          <a:p>
            <a:r>
              <a:rPr lang="zh-CN" altLang="en-US" dirty="0" smtClean="0"/>
              <a:t>阶段二：国内</a:t>
            </a:r>
            <a:r>
              <a:rPr lang="zh-CN" altLang="en-US" dirty="0" smtClean="0">
                <a:solidFill>
                  <a:srgbClr val="FF0000"/>
                </a:solidFill>
              </a:rPr>
              <a:t>初步设计    </a:t>
            </a:r>
            <a:r>
              <a:rPr lang="zh-CN" altLang="en-US" dirty="0" smtClean="0"/>
              <a:t>            </a:t>
            </a:r>
            <a:r>
              <a:rPr lang="en-US" altLang="zh-CN" dirty="0" smtClean="0"/>
              <a:t>---</a:t>
            </a:r>
            <a:r>
              <a:rPr lang="zh-CN" altLang="en-US" dirty="0" smtClean="0"/>
              <a:t>国外</a:t>
            </a:r>
            <a:r>
              <a:rPr lang="zh-CN" altLang="en-US" dirty="0" smtClean="0">
                <a:solidFill>
                  <a:srgbClr val="FF0000"/>
                </a:solidFill>
              </a:rPr>
              <a:t>扩展设计</a:t>
            </a:r>
            <a:endParaRPr lang="en-US" altLang="zh-CN" dirty="0" smtClean="0">
              <a:solidFill>
                <a:srgbClr val="FF0000"/>
              </a:solidFill>
            </a:endParaRPr>
          </a:p>
          <a:p>
            <a:r>
              <a:rPr lang="zh-CN" altLang="en-US" dirty="0" smtClean="0"/>
              <a:t>阶段三：国内施工图设计             </a:t>
            </a:r>
            <a:r>
              <a:rPr lang="en-US" altLang="zh-CN" dirty="0" smtClean="0"/>
              <a:t>---</a:t>
            </a:r>
            <a:r>
              <a:rPr lang="zh-CN" altLang="en-US" dirty="0" smtClean="0"/>
              <a:t>国外施工文件</a:t>
            </a:r>
            <a:endParaRPr lang="en-US" altLang="zh-CN" dirty="0" smtClean="0"/>
          </a:p>
          <a:p>
            <a:r>
              <a:rPr lang="zh-CN" altLang="en-US" dirty="0" smtClean="0"/>
              <a:t>国际工程惯例中扩展设计的作用：</a:t>
            </a:r>
            <a:endParaRPr lang="en-US" altLang="zh-CN" dirty="0" smtClean="0"/>
          </a:p>
          <a:p>
            <a:r>
              <a:rPr lang="zh-CN" altLang="en-US" dirty="0" smtClean="0"/>
              <a:t>是设计单位向业主提交的最终设计成果</a:t>
            </a:r>
            <a:endParaRPr lang="en-US" altLang="zh-CN" dirty="0" smtClean="0"/>
          </a:p>
          <a:p>
            <a:r>
              <a:rPr lang="zh-CN" altLang="en-US" dirty="0" smtClean="0"/>
              <a:t>是工程量清单编制的依据</a:t>
            </a:r>
            <a:endParaRPr lang="en-US" altLang="zh-CN" dirty="0" smtClean="0"/>
          </a:p>
          <a:p>
            <a:r>
              <a:rPr lang="zh-CN" altLang="en-US" dirty="0" smtClean="0"/>
              <a:t>是施工单位确定承包合同后编制施工文件的依据</a:t>
            </a:r>
            <a:endParaRPr lang="zh-CN"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项目启动策划管理实务</a:t>
            </a:r>
            <a:endParaRPr lang="zh-CN" altLang="en-US" dirty="0"/>
          </a:p>
        </p:txBody>
      </p:sp>
      <p:sp>
        <p:nvSpPr>
          <p:cNvPr id="3" name="内容占位符 2"/>
          <p:cNvSpPr>
            <a:spLocks noGrp="1"/>
          </p:cNvSpPr>
          <p:nvPr>
            <p:ph idx="1"/>
          </p:nvPr>
        </p:nvSpPr>
        <p:spPr/>
        <p:txBody>
          <a:bodyPr/>
          <a:lstStyle/>
          <a:p>
            <a:r>
              <a:rPr lang="zh-CN" altLang="en-US" dirty="0" smtClean="0"/>
              <a:t>概念设计的作用</a:t>
            </a:r>
            <a:endParaRPr lang="en-US" altLang="zh-CN" dirty="0" smtClean="0"/>
          </a:p>
          <a:p>
            <a:r>
              <a:rPr lang="en-US" altLang="zh-CN" dirty="0" smtClean="0"/>
              <a:t>1</a:t>
            </a:r>
            <a:r>
              <a:rPr lang="zh-CN" altLang="en-US" dirty="0" smtClean="0"/>
              <a:t>）确定拟建设项目的功能定位</a:t>
            </a:r>
            <a:endParaRPr lang="en-US" altLang="zh-CN" dirty="0" smtClean="0"/>
          </a:p>
          <a:p>
            <a:r>
              <a:rPr lang="en-US" altLang="zh-CN" dirty="0" smtClean="0"/>
              <a:t>2</a:t>
            </a:r>
            <a:r>
              <a:rPr lang="zh-CN" altLang="en-US" dirty="0" smtClean="0"/>
              <a:t>）为项目规划意见书提供参考意见</a:t>
            </a:r>
            <a:endParaRPr lang="en-US" altLang="zh-CN" dirty="0" smtClean="0"/>
          </a:p>
          <a:p>
            <a:r>
              <a:rPr lang="en-US" altLang="zh-CN" dirty="0" smtClean="0"/>
              <a:t>3</a:t>
            </a:r>
            <a:r>
              <a:rPr lang="zh-CN" altLang="en-US" dirty="0" smtClean="0"/>
              <a:t>）作为编制项目修建性详细程度规划的技术载体</a:t>
            </a:r>
            <a:endParaRPr lang="en-US" altLang="zh-CN" dirty="0" smtClean="0"/>
          </a:p>
          <a:p>
            <a:r>
              <a:rPr lang="en-US" altLang="zh-CN" dirty="0" smtClean="0"/>
              <a:t>4</a:t>
            </a:r>
            <a:r>
              <a:rPr lang="zh-CN" altLang="en-US" dirty="0" smtClean="0"/>
              <a:t>）设计管理与投资的有效衔接</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endParaRPr lang="en-US" altLang="zh-CN" dirty="0" smtClean="0"/>
          </a:p>
          <a:p>
            <a:r>
              <a:rPr lang="en-US" altLang="zh-CN" dirty="0" smtClean="0"/>
              <a:t>      </a:t>
            </a:r>
            <a:r>
              <a:rPr lang="zh-CN" altLang="en-US" dirty="0" smtClean="0"/>
              <a:t>本规范的内容有 </a:t>
            </a:r>
            <a:r>
              <a:rPr lang="en-US" altLang="zh-CN" dirty="0" smtClean="0"/>
              <a:t>17 </a:t>
            </a:r>
            <a:r>
              <a:rPr lang="zh-CN" altLang="en-US" dirty="0" smtClean="0"/>
              <a:t>章，包括：总则，术语，工程总承包管理的组织，项目策划，项目设计管理，项目采购管理，项目施工管理，项目试运行管理，项目风险管理，项目进度管理，项目质量管理，项目费用管理，项目安全、职业健康与环境管理，项目资源管理，项目沟通与信息管理，项目合同管理，项目收尾。</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项目启动策划管理实务</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，设计过程工作程序案例分析</a:t>
            </a:r>
            <a:endParaRPr lang="en-US" altLang="zh-CN" dirty="0" smtClean="0"/>
          </a:p>
          <a:p>
            <a:r>
              <a:rPr lang="en-US" altLang="zh-CN" dirty="0" smtClean="0"/>
              <a:t>1</a:t>
            </a:r>
            <a:r>
              <a:rPr lang="zh-CN" altLang="en-US" dirty="0" smtClean="0"/>
              <a:t>）常见的设计弊端</a:t>
            </a:r>
            <a:endParaRPr lang="en-US" altLang="zh-CN" dirty="0" smtClean="0"/>
          </a:p>
          <a:p>
            <a:r>
              <a:rPr lang="zh-CN" altLang="en-US" dirty="0" smtClean="0"/>
              <a:t>图纸的可施工性差</a:t>
            </a:r>
            <a:endParaRPr lang="en-US" altLang="zh-CN" dirty="0" smtClean="0"/>
          </a:p>
          <a:p>
            <a:r>
              <a:rPr lang="zh-CN" altLang="en-US" dirty="0" smtClean="0"/>
              <a:t>材料设备的可获得性差</a:t>
            </a:r>
            <a:endParaRPr lang="en-US" altLang="zh-CN" dirty="0" smtClean="0"/>
          </a:p>
          <a:p>
            <a:r>
              <a:rPr lang="zh-CN" altLang="en-US" dirty="0" smtClean="0"/>
              <a:t>新施工工法的可运用性差</a:t>
            </a:r>
            <a:endParaRPr lang="en-US" altLang="zh-CN" dirty="0" smtClean="0"/>
          </a:p>
          <a:p>
            <a:r>
              <a:rPr lang="en-US" altLang="zh-CN" dirty="0" smtClean="0"/>
              <a:t>2</a:t>
            </a:r>
            <a:r>
              <a:rPr lang="zh-CN" altLang="en-US" dirty="0" smtClean="0"/>
              <a:t>）设计过程程序</a:t>
            </a:r>
            <a:endParaRPr lang="en-US" altLang="zh-CN" dirty="0" smtClean="0"/>
          </a:p>
          <a:p>
            <a:r>
              <a:rPr lang="zh-CN" altLang="en-US" dirty="0" smtClean="0"/>
              <a:t>设计是建设项目阶段的重要伴随物</a:t>
            </a:r>
            <a:endParaRPr lang="en-US" altLang="zh-CN" dirty="0" smtClean="0"/>
          </a:p>
          <a:p>
            <a:r>
              <a:rPr lang="zh-CN" altLang="en-US" dirty="0" smtClean="0"/>
              <a:t>以下是阶段的设计任务</a:t>
            </a:r>
            <a:endParaRPr lang="en-US" altLang="zh-CN"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项目启动策划管理实务</a:t>
            </a:r>
            <a:endParaRPr lang="zh-CN" altLang="en-US" dirty="0"/>
          </a:p>
        </p:txBody>
      </p:sp>
      <p:sp>
        <p:nvSpPr>
          <p:cNvPr id="3" name="内容占位符 2"/>
          <p:cNvSpPr>
            <a:spLocks noGrp="1"/>
          </p:cNvSpPr>
          <p:nvPr>
            <p:ph idx="1"/>
          </p:nvPr>
        </p:nvSpPr>
        <p:spPr/>
        <p:txBody>
          <a:bodyPr/>
          <a:lstStyle/>
          <a:p>
            <a:r>
              <a:rPr lang="zh-CN" altLang="en-US" dirty="0" smtClean="0"/>
              <a:t>总承包商应依据项目需求和相关规定组建或管理设计团队，明确设计策划，实施项目设计、验证、评审和确认活动，或组织设计单位编写设计报审文件，并审查设计人提交的设计成果，提出设计评估报告。</a:t>
            </a:r>
          </a:p>
          <a:p>
            <a:r>
              <a:rPr lang="zh-CN" altLang="en-US" dirty="0" smtClean="0">
                <a:solidFill>
                  <a:srgbClr val="FF0000"/>
                </a:solidFill>
              </a:rPr>
              <a:t>项目方案设计阶段</a:t>
            </a:r>
            <a:r>
              <a:rPr lang="zh-CN" altLang="en-US" dirty="0" smtClean="0"/>
              <a:t>：总承包商应配合建设单位明确设计范围、划分设计界面、设计招标工作，确定项目设计方案，做出投资估算，完成项目方案设计任务。</a:t>
            </a:r>
          </a:p>
          <a:p>
            <a:endParaRPr lang="zh-CN"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项目启动策划管理实务</a:t>
            </a:r>
            <a:endParaRPr lang="zh-CN" altLang="en-US" dirty="0"/>
          </a:p>
        </p:txBody>
      </p:sp>
      <p:sp>
        <p:nvSpPr>
          <p:cNvPr id="3" name="内容占位符 2"/>
          <p:cNvSpPr>
            <a:spLocks noGrp="1"/>
          </p:cNvSpPr>
          <p:nvPr>
            <p:ph idx="1"/>
          </p:nvPr>
        </p:nvSpPr>
        <p:spPr/>
        <p:txBody>
          <a:bodyPr>
            <a:normAutofit lnSpcReduction="10000"/>
          </a:bodyPr>
          <a:lstStyle/>
          <a:p>
            <a:r>
              <a:rPr lang="zh-CN" altLang="en-US" b="1" dirty="0" smtClean="0"/>
              <a:t> </a:t>
            </a:r>
            <a:r>
              <a:rPr lang="zh-CN" altLang="en-US" dirty="0" smtClean="0">
                <a:solidFill>
                  <a:srgbClr val="FF0000"/>
                </a:solidFill>
              </a:rPr>
              <a:t>项目初步设计阶段：</a:t>
            </a:r>
            <a:r>
              <a:rPr lang="zh-CN" altLang="en-US" dirty="0" smtClean="0"/>
              <a:t>总承包商应完成项目初步设计任务，做出设计概算，或对委托的设计承包人初步设计内容实施评审工作，并提出勘察工作需求，完成地勘报告申报管理工作。</a:t>
            </a:r>
          </a:p>
          <a:p>
            <a:r>
              <a:rPr lang="zh-CN" altLang="en-US" dirty="0" smtClean="0">
                <a:solidFill>
                  <a:srgbClr val="FF0000"/>
                </a:solidFill>
              </a:rPr>
              <a:t>项目施工图设计阶段：</a:t>
            </a:r>
            <a:r>
              <a:rPr lang="zh-CN" altLang="en-US" dirty="0" smtClean="0"/>
              <a:t>总承包商应根据初步设计要求，组织完成施工图设计或审查工作，确定施工图预算，并建立设计文件收发管理制度和流程。</a:t>
            </a:r>
          </a:p>
          <a:p>
            <a:r>
              <a:rPr lang="zh-CN" altLang="en-US" dirty="0" smtClean="0">
                <a:solidFill>
                  <a:srgbClr val="FF0000"/>
                </a:solidFill>
              </a:rPr>
              <a:t>项目施工阶段：</a:t>
            </a:r>
            <a:r>
              <a:rPr lang="zh-CN" altLang="en-US" dirty="0" smtClean="0"/>
              <a:t>总承包商应编制施工组织设计，组织设计交底、设计变更控制和深化设计，根据施工需求组织或实施设计优化工作，组织关键施工部位的设计验收管理工作。</a:t>
            </a:r>
          </a:p>
          <a:p>
            <a:endParaRPr lang="zh-CN"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项目启动策划管理实务</a:t>
            </a:r>
            <a:endParaRPr lang="zh-CN" altLang="en-US" dirty="0"/>
          </a:p>
        </p:txBody>
      </p:sp>
      <p:sp>
        <p:nvSpPr>
          <p:cNvPr id="3" name="内容占位符 2"/>
          <p:cNvSpPr>
            <a:spLocks noGrp="1"/>
          </p:cNvSpPr>
          <p:nvPr>
            <p:ph idx="1"/>
          </p:nvPr>
        </p:nvSpPr>
        <p:spPr/>
        <p:txBody>
          <a:bodyPr/>
          <a:lstStyle/>
          <a:p>
            <a:r>
              <a:rPr lang="zh-CN" altLang="en-US" dirty="0" smtClean="0">
                <a:solidFill>
                  <a:srgbClr val="FF0000"/>
                </a:solidFill>
              </a:rPr>
              <a:t>项目竣工验收与竣工图阶段：</a:t>
            </a:r>
            <a:r>
              <a:rPr lang="zh-CN" altLang="en-US" dirty="0" smtClean="0"/>
              <a:t>总承包商应组织项目设计负责人参与项目竣工验收工作，并按照约定实施或组织设计承包人对设计文件进行整理归档，编制竣工决算，完成竣工图的编制、归档、移交工作。</a:t>
            </a:r>
          </a:p>
          <a:p>
            <a:r>
              <a:rPr lang="zh-CN" altLang="en-US" dirty="0" smtClean="0">
                <a:solidFill>
                  <a:srgbClr val="FF0000"/>
                </a:solidFill>
              </a:rPr>
              <a:t>项目后评价阶段：</a:t>
            </a:r>
            <a:r>
              <a:rPr lang="zh-CN" altLang="en-US" dirty="0" smtClean="0"/>
              <a:t>总承包商应实施或组织设计承包人针对项目决策至项目竣工后运营阶段设计工作进行总结，对设计管理绩效开展后评价工作</a:t>
            </a:r>
            <a:endParaRPr lang="zh-CN"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项目启动策划管理实务</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en-US" dirty="0" smtClean="0"/>
              <a:t>，设计过程采办支持工作程序</a:t>
            </a:r>
            <a:endParaRPr lang="en-US" altLang="zh-CN" dirty="0" smtClean="0"/>
          </a:p>
          <a:p>
            <a:r>
              <a:rPr lang="en-US" altLang="zh-CN" dirty="0" smtClean="0"/>
              <a:t>1</a:t>
            </a:r>
            <a:r>
              <a:rPr lang="zh-CN" altLang="en-US" dirty="0" smtClean="0"/>
              <a:t>）设计总承包采购全过程设计</a:t>
            </a:r>
            <a:endParaRPr lang="en-US" altLang="zh-CN" dirty="0" smtClean="0"/>
          </a:p>
          <a:p>
            <a:endParaRPr lang="en-US" altLang="zh-CN" dirty="0" smtClean="0"/>
          </a:p>
          <a:p>
            <a:r>
              <a:rPr lang="en-US" altLang="zh-CN" dirty="0" smtClean="0"/>
              <a:t>2</a:t>
            </a:r>
            <a:r>
              <a:rPr lang="zh-CN" altLang="en-US" dirty="0" smtClean="0"/>
              <a:t>）总承包采购达到初步设计或扩大初步设计深度的成果</a:t>
            </a:r>
            <a:endParaRPr lang="en-US" altLang="zh-CN" dirty="0" smtClean="0"/>
          </a:p>
          <a:p>
            <a:endParaRPr lang="en-US" altLang="zh-CN" dirty="0" smtClean="0"/>
          </a:p>
          <a:p>
            <a:r>
              <a:rPr lang="en-US" altLang="zh-CN" dirty="0" smtClean="0"/>
              <a:t>3</a:t>
            </a:r>
            <a:r>
              <a:rPr lang="zh-CN" altLang="en-US" dirty="0" smtClean="0"/>
              <a:t>）总承包商仅采购生产工艺及建筑方案、工程方案设计</a:t>
            </a:r>
            <a:endParaRPr lang="en-US" altLang="zh-CN" dirty="0" smtClean="0"/>
          </a:p>
          <a:p>
            <a:endParaRPr lang="en-US" altLang="zh-CN" dirty="0" smtClean="0"/>
          </a:p>
          <a:p>
            <a:r>
              <a:rPr lang="en-US" altLang="zh-CN" dirty="0" smtClean="0"/>
              <a:t>4</a:t>
            </a:r>
            <a:r>
              <a:rPr lang="zh-CN" altLang="en-US" dirty="0" smtClean="0"/>
              <a:t>）业主委托设计任务范围以外的设计</a:t>
            </a:r>
            <a:endParaRPr lang="zh-CN"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项目启动策划管理实务</a:t>
            </a:r>
            <a:endParaRPr lang="zh-CN" altLang="en-US" dirty="0"/>
          </a:p>
        </p:txBody>
      </p:sp>
      <p:sp>
        <p:nvSpPr>
          <p:cNvPr id="3" name="内容占位符 2"/>
          <p:cNvSpPr>
            <a:spLocks noGrp="1"/>
          </p:cNvSpPr>
          <p:nvPr>
            <p:ph idx="1"/>
          </p:nvPr>
        </p:nvSpPr>
        <p:spPr/>
        <p:txBody>
          <a:bodyPr/>
          <a:lstStyle/>
          <a:p>
            <a:r>
              <a:rPr lang="en-US" altLang="zh-CN" dirty="0" smtClean="0"/>
              <a:t>4</a:t>
            </a:r>
            <a:r>
              <a:rPr lang="zh-CN" altLang="en-US" dirty="0" smtClean="0"/>
              <a:t>，设计与施工、试运行的有效衔接</a:t>
            </a:r>
            <a:endParaRPr lang="en-US" altLang="zh-CN" dirty="0" smtClean="0"/>
          </a:p>
          <a:p>
            <a:r>
              <a:rPr lang="en-US" altLang="zh-CN" dirty="0" smtClean="0"/>
              <a:t>1</a:t>
            </a:r>
            <a:r>
              <a:rPr lang="zh-CN" altLang="en-US" dirty="0" smtClean="0"/>
              <a:t>）设计与采购衔接的关键点</a:t>
            </a:r>
            <a:endParaRPr lang="en-US" altLang="zh-CN" dirty="0" smtClean="0"/>
          </a:p>
          <a:p>
            <a:endParaRPr lang="en-US" altLang="zh-CN" dirty="0" smtClean="0"/>
          </a:p>
          <a:p>
            <a:r>
              <a:rPr lang="en-US" altLang="zh-CN" dirty="0" smtClean="0"/>
              <a:t>2</a:t>
            </a:r>
            <a:r>
              <a:rPr lang="zh-CN" altLang="en-US" dirty="0" smtClean="0"/>
              <a:t>）设计与施工衔接的关键点</a:t>
            </a:r>
            <a:endParaRPr lang="en-US" altLang="zh-CN" dirty="0" smtClean="0"/>
          </a:p>
          <a:p>
            <a:endParaRPr lang="en-US" altLang="zh-CN" dirty="0" smtClean="0"/>
          </a:p>
          <a:p>
            <a:r>
              <a:rPr lang="en-US" altLang="zh-CN" dirty="0" smtClean="0"/>
              <a:t>2</a:t>
            </a:r>
            <a:r>
              <a:rPr lang="zh-CN" altLang="en-US" dirty="0" smtClean="0"/>
              <a:t>）设计与试运行衔接的关键点</a:t>
            </a:r>
            <a:endParaRPr lang="en-US" altLang="zh-CN" dirty="0" smtClean="0"/>
          </a:p>
          <a:p>
            <a:endParaRPr lang="en-US" altLang="zh-CN" dirty="0" smtClean="0"/>
          </a:p>
          <a:p>
            <a:r>
              <a:rPr lang="zh-CN" altLang="en-US" dirty="0" smtClean="0"/>
              <a:t>见后面图示</a:t>
            </a:r>
            <a:endParaRPr lang="zh-CN"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ext Box 2"/>
          <p:cNvSpPr txBox="1">
            <a:spLocks noChangeArrowheads="1"/>
          </p:cNvSpPr>
          <p:nvPr/>
        </p:nvSpPr>
        <p:spPr bwMode="auto">
          <a:xfrm>
            <a:off x="0" y="0"/>
            <a:ext cx="9144000" cy="7134225"/>
          </a:xfrm>
          <a:prstGeom prst="rect">
            <a:avLst/>
          </a:prstGeom>
          <a:solidFill>
            <a:srgbClr val="0000FF"/>
          </a:solidFill>
          <a:ln w="9525">
            <a:noFill/>
            <a:miter lim="800000"/>
            <a:headEnd/>
            <a:tailEnd/>
          </a:ln>
        </p:spPr>
        <p:txBody>
          <a:bodyPr>
            <a:spAutoFit/>
          </a:bodyPr>
          <a:lstStyle/>
          <a:p>
            <a:endParaRPr lang="en-US" altLang="zh-CN" sz="2000">
              <a:solidFill>
                <a:schemeClr val="tx1"/>
              </a:solidFill>
            </a:endParaRPr>
          </a:p>
          <a:p>
            <a:r>
              <a:rPr lang="en-US" altLang="zh-CN" sz="2000">
                <a:solidFill>
                  <a:schemeClr val="tx1"/>
                </a:solidFill>
              </a:rPr>
              <a:t>           </a:t>
            </a:r>
            <a:r>
              <a:rPr lang="en-US" altLang="zh-CN" sz="2800"/>
              <a:t>                        </a:t>
            </a:r>
            <a:r>
              <a:rPr lang="zh-CN" altLang="en-US" sz="2800"/>
              <a:t>采购纳入设计程序</a:t>
            </a:r>
            <a:endParaRPr lang="zh-CN" altLang="en-US" sz="2400">
              <a:solidFill>
                <a:schemeClr val="bg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r>
              <a:rPr lang="zh-CN" altLang="en-US" sz="1800">
                <a:solidFill>
                  <a:schemeClr val="bg1"/>
                </a:solidFill>
              </a:rPr>
              <a:t>                                </a:t>
            </a:r>
            <a:r>
              <a:rPr lang="en-US" altLang="zh-CN" sz="1800">
                <a:solidFill>
                  <a:schemeClr val="bg1"/>
                </a:solidFill>
              </a:rPr>
              <a:t>ACF—Advanced Certified Final Drawings</a:t>
            </a:r>
            <a:r>
              <a:rPr lang="zh-CN" altLang="en-US" sz="1800">
                <a:solidFill>
                  <a:schemeClr val="bg1"/>
                </a:solidFill>
              </a:rPr>
              <a:t>，先期确认图纸。</a:t>
            </a:r>
          </a:p>
          <a:p>
            <a:r>
              <a:rPr lang="zh-CN" altLang="en-US" sz="1800">
                <a:solidFill>
                  <a:schemeClr val="bg1"/>
                </a:solidFill>
              </a:rPr>
              <a:t>                                   </a:t>
            </a:r>
            <a:r>
              <a:rPr lang="en-US" altLang="zh-CN" sz="1800">
                <a:solidFill>
                  <a:schemeClr val="bg1"/>
                </a:solidFill>
              </a:rPr>
              <a:t>CF—Certified Final Drawings</a:t>
            </a:r>
            <a:r>
              <a:rPr lang="zh-CN" altLang="en-US" sz="1800">
                <a:solidFill>
                  <a:schemeClr val="bg1"/>
                </a:solidFill>
              </a:rPr>
              <a:t>，最终确认图纸。</a:t>
            </a:r>
            <a:endParaRPr lang="zh-CN" altLang="en-US" sz="2000">
              <a:solidFill>
                <a:schemeClr val="bg1"/>
              </a:solidFill>
            </a:endParaRPr>
          </a:p>
          <a:p>
            <a:r>
              <a:rPr lang="zh-CN" altLang="en-US" sz="2000">
                <a:solidFill>
                  <a:schemeClr val="accent1"/>
                </a:solidFill>
              </a:rPr>
              <a:t>                  </a:t>
            </a:r>
            <a:r>
              <a:rPr lang="zh-CN" altLang="en-US" sz="1800">
                <a:solidFill>
                  <a:srgbClr val="66FFFF"/>
                </a:solidFill>
              </a:rPr>
              <a:t>讨论：采购纳入设计程序是</a:t>
            </a:r>
            <a:r>
              <a:rPr lang="en-US" altLang="zh-CN" sz="1800">
                <a:solidFill>
                  <a:srgbClr val="66FFFF"/>
                </a:solidFill>
              </a:rPr>
              <a:t>EPC</a:t>
            </a:r>
            <a:r>
              <a:rPr lang="zh-CN" altLang="en-US" sz="1800">
                <a:solidFill>
                  <a:srgbClr val="66FFFF"/>
                </a:solidFill>
              </a:rPr>
              <a:t>工程总承包的显著特点，与单纯承担</a:t>
            </a:r>
          </a:p>
          <a:p>
            <a:r>
              <a:rPr lang="zh-CN" altLang="en-US" sz="1800">
                <a:solidFill>
                  <a:srgbClr val="66FFFF"/>
                </a:solidFill>
              </a:rPr>
              <a:t>                                设计有重大区别。</a:t>
            </a:r>
          </a:p>
          <a:p>
            <a:endParaRPr lang="en-US" altLang="zh-CN" sz="2000">
              <a:solidFill>
                <a:schemeClr val="tx1"/>
              </a:solidFill>
            </a:endParaRPr>
          </a:p>
        </p:txBody>
      </p:sp>
      <p:sp>
        <p:nvSpPr>
          <p:cNvPr id="104451" name="Line 3"/>
          <p:cNvSpPr>
            <a:spLocks noChangeShapeType="1"/>
          </p:cNvSpPr>
          <p:nvPr/>
        </p:nvSpPr>
        <p:spPr bwMode="auto">
          <a:xfrm>
            <a:off x="1143000" y="2133600"/>
            <a:ext cx="4343400" cy="0"/>
          </a:xfrm>
          <a:prstGeom prst="line">
            <a:avLst/>
          </a:prstGeom>
          <a:noFill/>
          <a:ln w="76200">
            <a:solidFill>
              <a:srgbClr val="00FF99"/>
            </a:solidFill>
            <a:round/>
            <a:headEnd/>
            <a:tailEnd/>
          </a:ln>
        </p:spPr>
        <p:txBody>
          <a:bodyPr wrap="none" anchor="ctr"/>
          <a:lstStyle/>
          <a:p>
            <a:endParaRPr lang="zh-CN" altLang="en-US"/>
          </a:p>
        </p:txBody>
      </p:sp>
      <p:sp>
        <p:nvSpPr>
          <p:cNvPr id="104452" name="Line 4"/>
          <p:cNvSpPr>
            <a:spLocks noChangeShapeType="1"/>
          </p:cNvSpPr>
          <p:nvPr/>
        </p:nvSpPr>
        <p:spPr bwMode="auto">
          <a:xfrm>
            <a:off x="5486400" y="2133600"/>
            <a:ext cx="1676400" cy="0"/>
          </a:xfrm>
          <a:prstGeom prst="line">
            <a:avLst/>
          </a:prstGeom>
          <a:noFill/>
          <a:ln w="19050">
            <a:solidFill>
              <a:srgbClr val="00FF99"/>
            </a:solidFill>
            <a:prstDash val="sysDot"/>
            <a:round/>
            <a:headEnd/>
            <a:tailEnd/>
          </a:ln>
        </p:spPr>
        <p:txBody>
          <a:bodyPr wrap="none" anchor="ctr"/>
          <a:lstStyle/>
          <a:p>
            <a:endParaRPr lang="zh-CN" altLang="en-US"/>
          </a:p>
        </p:txBody>
      </p:sp>
      <p:sp>
        <p:nvSpPr>
          <p:cNvPr id="104453" name="Line 5"/>
          <p:cNvSpPr>
            <a:spLocks noChangeShapeType="1"/>
          </p:cNvSpPr>
          <p:nvPr/>
        </p:nvSpPr>
        <p:spPr bwMode="auto">
          <a:xfrm>
            <a:off x="1143000" y="1752600"/>
            <a:ext cx="0" cy="1524000"/>
          </a:xfrm>
          <a:prstGeom prst="line">
            <a:avLst/>
          </a:prstGeom>
          <a:noFill/>
          <a:ln w="19050">
            <a:solidFill>
              <a:schemeClr val="bg1"/>
            </a:solidFill>
            <a:round/>
            <a:headEnd/>
            <a:tailEnd/>
          </a:ln>
        </p:spPr>
        <p:txBody>
          <a:bodyPr wrap="none" anchor="ctr"/>
          <a:lstStyle/>
          <a:p>
            <a:endParaRPr lang="zh-CN" altLang="en-US"/>
          </a:p>
        </p:txBody>
      </p:sp>
      <p:sp>
        <p:nvSpPr>
          <p:cNvPr id="104454" name="Line 6"/>
          <p:cNvSpPr>
            <a:spLocks noChangeShapeType="1"/>
          </p:cNvSpPr>
          <p:nvPr/>
        </p:nvSpPr>
        <p:spPr bwMode="auto">
          <a:xfrm>
            <a:off x="1143000" y="2895600"/>
            <a:ext cx="1143000" cy="0"/>
          </a:xfrm>
          <a:prstGeom prst="line">
            <a:avLst/>
          </a:prstGeom>
          <a:noFill/>
          <a:ln w="19050">
            <a:solidFill>
              <a:srgbClr val="FFCCCC"/>
            </a:solidFill>
            <a:prstDash val="sysDot"/>
            <a:round/>
            <a:headEnd/>
            <a:tailEnd/>
          </a:ln>
        </p:spPr>
        <p:txBody>
          <a:bodyPr wrap="none" anchor="ctr"/>
          <a:lstStyle/>
          <a:p>
            <a:endParaRPr lang="zh-CN" altLang="en-US"/>
          </a:p>
        </p:txBody>
      </p:sp>
      <p:sp>
        <p:nvSpPr>
          <p:cNvPr id="104455" name="Line 7"/>
          <p:cNvSpPr>
            <a:spLocks noChangeShapeType="1"/>
          </p:cNvSpPr>
          <p:nvPr/>
        </p:nvSpPr>
        <p:spPr bwMode="auto">
          <a:xfrm>
            <a:off x="2286000" y="2895600"/>
            <a:ext cx="4876800" cy="0"/>
          </a:xfrm>
          <a:prstGeom prst="line">
            <a:avLst/>
          </a:prstGeom>
          <a:noFill/>
          <a:ln w="76200">
            <a:solidFill>
              <a:srgbClr val="FFCCCC"/>
            </a:solidFill>
            <a:round/>
            <a:headEnd/>
            <a:tailEnd/>
          </a:ln>
        </p:spPr>
        <p:txBody>
          <a:bodyPr wrap="none" anchor="ctr"/>
          <a:lstStyle/>
          <a:p>
            <a:endParaRPr lang="zh-CN" altLang="en-US"/>
          </a:p>
        </p:txBody>
      </p:sp>
      <p:sp>
        <p:nvSpPr>
          <p:cNvPr id="104456" name="Line 8"/>
          <p:cNvSpPr>
            <a:spLocks noChangeShapeType="1"/>
          </p:cNvSpPr>
          <p:nvPr/>
        </p:nvSpPr>
        <p:spPr bwMode="auto">
          <a:xfrm>
            <a:off x="7162800" y="1752600"/>
            <a:ext cx="0" cy="1447800"/>
          </a:xfrm>
          <a:prstGeom prst="line">
            <a:avLst/>
          </a:prstGeom>
          <a:noFill/>
          <a:ln w="19050">
            <a:solidFill>
              <a:schemeClr val="bg1"/>
            </a:solidFill>
            <a:round/>
            <a:headEnd/>
            <a:tailEnd/>
          </a:ln>
        </p:spPr>
        <p:txBody>
          <a:bodyPr wrap="none" anchor="ctr"/>
          <a:lstStyle/>
          <a:p>
            <a:endParaRPr lang="zh-CN" altLang="en-US"/>
          </a:p>
        </p:txBody>
      </p:sp>
      <p:sp>
        <p:nvSpPr>
          <p:cNvPr id="104457" name="Text Box 9"/>
          <p:cNvSpPr txBox="1">
            <a:spLocks noChangeArrowheads="1"/>
          </p:cNvSpPr>
          <p:nvPr/>
        </p:nvSpPr>
        <p:spPr bwMode="auto">
          <a:xfrm>
            <a:off x="304800" y="1905000"/>
            <a:ext cx="695325" cy="396875"/>
          </a:xfrm>
          <a:prstGeom prst="rect">
            <a:avLst/>
          </a:prstGeom>
          <a:noFill/>
          <a:ln w="9525">
            <a:noFill/>
            <a:miter lim="800000"/>
            <a:headEnd/>
            <a:tailEnd/>
          </a:ln>
        </p:spPr>
        <p:txBody>
          <a:bodyPr wrap="none">
            <a:spAutoFit/>
          </a:bodyPr>
          <a:lstStyle/>
          <a:p>
            <a:r>
              <a:rPr lang="zh-CN" altLang="en-US" sz="2000">
                <a:solidFill>
                  <a:srgbClr val="00FF99"/>
                </a:solidFill>
              </a:rPr>
              <a:t>设计</a:t>
            </a:r>
            <a:endParaRPr lang="zh-CN" altLang="en-US" sz="2000">
              <a:solidFill>
                <a:schemeClr val="tx1"/>
              </a:solidFill>
            </a:endParaRPr>
          </a:p>
        </p:txBody>
      </p:sp>
      <p:sp>
        <p:nvSpPr>
          <p:cNvPr id="104458" name="Text Box 10"/>
          <p:cNvSpPr txBox="1">
            <a:spLocks noChangeArrowheads="1"/>
          </p:cNvSpPr>
          <p:nvPr/>
        </p:nvSpPr>
        <p:spPr bwMode="auto">
          <a:xfrm>
            <a:off x="457200" y="2667000"/>
            <a:ext cx="695325" cy="396875"/>
          </a:xfrm>
          <a:prstGeom prst="rect">
            <a:avLst/>
          </a:prstGeom>
          <a:noFill/>
          <a:ln w="9525">
            <a:noFill/>
            <a:miter lim="800000"/>
            <a:headEnd/>
            <a:tailEnd/>
          </a:ln>
        </p:spPr>
        <p:txBody>
          <a:bodyPr wrap="none">
            <a:spAutoFit/>
          </a:bodyPr>
          <a:lstStyle/>
          <a:p>
            <a:r>
              <a:rPr lang="zh-CN" altLang="en-US" sz="2000">
                <a:solidFill>
                  <a:srgbClr val="FFCCCC"/>
                </a:solidFill>
              </a:rPr>
              <a:t>采购</a:t>
            </a:r>
          </a:p>
        </p:txBody>
      </p:sp>
      <p:sp>
        <p:nvSpPr>
          <p:cNvPr id="104459" name="Text Box 11"/>
          <p:cNvSpPr txBox="1">
            <a:spLocks noChangeArrowheads="1"/>
          </p:cNvSpPr>
          <p:nvPr/>
        </p:nvSpPr>
        <p:spPr bwMode="auto">
          <a:xfrm>
            <a:off x="939800" y="3382963"/>
            <a:ext cx="428625" cy="2332037"/>
          </a:xfrm>
          <a:prstGeom prst="rect">
            <a:avLst/>
          </a:prstGeom>
          <a:noFill/>
          <a:ln w="9525">
            <a:noFill/>
            <a:miter lim="800000"/>
            <a:headEnd/>
            <a:tailEnd/>
          </a:ln>
        </p:spPr>
        <p:txBody>
          <a:bodyPr vert="eaVert" wrap="none">
            <a:spAutoFit/>
          </a:bodyPr>
          <a:lstStyle/>
          <a:p>
            <a:r>
              <a:rPr lang="zh-CN" altLang="en-US">
                <a:solidFill>
                  <a:schemeClr val="bg1"/>
                </a:solidFill>
              </a:rPr>
              <a:t>设计计划与采购计划协调</a:t>
            </a:r>
            <a:endParaRPr lang="zh-CN" altLang="en-US">
              <a:solidFill>
                <a:schemeClr val="tx1"/>
              </a:solidFill>
            </a:endParaRPr>
          </a:p>
        </p:txBody>
      </p:sp>
      <p:sp>
        <p:nvSpPr>
          <p:cNvPr id="104460" name="Line 12"/>
          <p:cNvSpPr>
            <a:spLocks noChangeShapeType="1"/>
          </p:cNvSpPr>
          <p:nvPr/>
        </p:nvSpPr>
        <p:spPr bwMode="auto">
          <a:xfrm>
            <a:off x="2286000" y="2133600"/>
            <a:ext cx="0" cy="685800"/>
          </a:xfrm>
          <a:prstGeom prst="line">
            <a:avLst/>
          </a:prstGeom>
          <a:noFill/>
          <a:ln w="19050">
            <a:solidFill>
              <a:srgbClr val="00FF99"/>
            </a:solidFill>
            <a:round/>
            <a:headEnd/>
            <a:tailEnd type="triangle" w="med" len="med"/>
          </a:ln>
        </p:spPr>
        <p:txBody>
          <a:bodyPr wrap="none" anchor="ctr"/>
          <a:lstStyle/>
          <a:p>
            <a:endParaRPr lang="zh-CN" altLang="en-US"/>
          </a:p>
        </p:txBody>
      </p:sp>
      <p:sp>
        <p:nvSpPr>
          <p:cNvPr id="104461" name="Text Box 13"/>
          <p:cNvSpPr txBox="1">
            <a:spLocks noChangeArrowheads="1"/>
          </p:cNvSpPr>
          <p:nvPr/>
        </p:nvSpPr>
        <p:spPr bwMode="auto">
          <a:xfrm>
            <a:off x="2082800" y="3078163"/>
            <a:ext cx="428625" cy="1724025"/>
          </a:xfrm>
          <a:prstGeom prst="rect">
            <a:avLst/>
          </a:prstGeom>
          <a:noFill/>
          <a:ln w="9525">
            <a:noFill/>
            <a:miter lim="800000"/>
            <a:headEnd/>
            <a:tailEnd/>
          </a:ln>
        </p:spPr>
        <p:txBody>
          <a:bodyPr vert="eaVert" wrap="none">
            <a:spAutoFit/>
          </a:bodyPr>
          <a:lstStyle/>
          <a:p>
            <a:r>
              <a:rPr lang="zh-CN" altLang="en-US">
                <a:solidFill>
                  <a:srgbClr val="00FF99"/>
                </a:solidFill>
              </a:rPr>
              <a:t>设计提交请购文件</a:t>
            </a:r>
            <a:endParaRPr lang="zh-CN" altLang="en-US">
              <a:solidFill>
                <a:schemeClr val="tx1"/>
              </a:solidFill>
            </a:endParaRPr>
          </a:p>
        </p:txBody>
      </p:sp>
      <p:sp>
        <p:nvSpPr>
          <p:cNvPr id="104462" name="Line 14"/>
          <p:cNvSpPr>
            <a:spLocks noChangeShapeType="1"/>
          </p:cNvSpPr>
          <p:nvPr/>
        </p:nvSpPr>
        <p:spPr bwMode="auto">
          <a:xfrm>
            <a:off x="2590800" y="2133600"/>
            <a:ext cx="0" cy="685800"/>
          </a:xfrm>
          <a:prstGeom prst="line">
            <a:avLst/>
          </a:prstGeom>
          <a:noFill/>
          <a:ln w="19050">
            <a:solidFill>
              <a:srgbClr val="00FF99"/>
            </a:solidFill>
            <a:round/>
            <a:headEnd/>
            <a:tailEnd type="triangle" w="med" len="med"/>
          </a:ln>
        </p:spPr>
        <p:txBody>
          <a:bodyPr wrap="none" anchor="ctr"/>
          <a:lstStyle/>
          <a:p>
            <a:endParaRPr lang="zh-CN" altLang="en-US"/>
          </a:p>
        </p:txBody>
      </p:sp>
      <p:sp>
        <p:nvSpPr>
          <p:cNvPr id="104463" name="Text Box 15"/>
          <p:cNvSpPr txBox="1">
            <a:spLocks noChangeArrowheads="1"/>
          </p:cNvSpPr>
          <p:nvPr/>
        </p:nvSpPr>
        <p:spPr bwMode="auto">
          <a:xfrm>
            <a:off x="2387600" y="3078163"/>
            <a:ext cx="428625" cy="1724025"/>
          </a:xfrm>
          <a:prstGeom prst="rect">
            <a:avLst/>
          </a:prstGeom>
          <a:noFill/>
          <a:ln w="9525">
            <a:noFill/>
            <a:miter lim="800000"/>
            <a:headEnd/>
            <a:tailEnd/>
          </a:ln>
        </p:spPr>
        <p:txBody>
          <a:bodyPr vert="eaVert" wrap="none">
            <a:spAutoFit/>
          </a:bodyPr>
          <a:lstStyle/>
          <a:p>
            <a:r>
              <a:rPr lang="zh-CN" altLang="en-US">
                <a:solidFill>
                  <a:srgbClr val="00FF99"/>
                </a:solidFill>
              </a:rPr>
              <a:t>设计负责技术评审</a:t>
            </a:r>
            <a:endParaRPr lang="zh-CN" altLang="en-US">
              <a:solidFill>
                <a:schemeClr val="tx1"/>
              </a:solidFill>
            </a:endParaRPr>
          </a:p>
        </p:txBody>
      </p:sp>
      <p:sp>
        <p:nvSpPr>
          <p:cNvPr id="104464" name="Line 16"/>
          <p:cNvSpPr>
            <a:spLocks noChangeShapeType="1"/>
          </p:cNvSpPr>
          <p:nvPr/>
        </p:nvSpPr>
        <p:spPr bwMode="auto">
          <a:xfrm>
            <a:off x="2971800" y="2133600"/>
            <a:ext cx="0" cy="685800"/>
          </a:xfrm>
          <a:prstGeom prst="line">
            <a:avLst/>
          </a:prstGeom>
          <a:noFill/>
          <a:ln w="19050">
            <a:solidFill>
              <a:srgbClr val="00FF99"/>
            </a:solidFill>
            <a:round/>
            <a:headEnd/>
            <a:tailEnd type="triangle" w="med" len="med"/>
          </a:ln>
        </p:spPr>
        <p:txBody>
          <a:bodyPr wrap="none" anchor="ctr"/>
          <a:lstStyle/>
          <a:p>
            <a:endParaRPr lang="zh-CN" altLang="en-US"/>
          </a:p>
        </p:txBody>
      </p:sp>
      <p:sp>
        <p:nvSpPr>
          <p:cNvPr id="104465" name="Text Box 17"/>
          <p:cNvSpPr txBox="1">
            <a:spLocks noChangeArrowheads="1"/>
          </p:cNvSpPr>
          <p:nvPr/>
        </p:nvSpPr>
        <p:spPr bwMode="auto">
          <a:xfrm>
            <a:off x="2755900" y="3078163"/>
            <a:ext cx="428625" cy="1798637"/>
          </a:xfrm>
          <a:prstGeom prst="rect">
            <a:avLst/>
          </a:prstGeom>
          <a:noFill/>
          <a:ln w="9525">
            <a:noFill/>
            <a:miter lim="800000"/>
            <a:headEnd/>
            <a:tailEnd/>
          </a:ln>
        </p:spPr>
        <p:txBody>
          <a:bodyPr vert="eaVert" wrap="none">
            <a:spAutoFit/>
          </a:bodyPr>
          <a:lstStyle/>
          <a:p>
            <a:r>
              <a:rPr lang="zh-CN" altLang="en-US">
                <a:solidFill>
                  <a:srgbClr val="00FF99"/>
                </a:solidFill>
              </a:rPr>
              <a:t>设计参加</a:t>
            </a:r>
            <a:r>
              <a:rPr lang="en-US" altLang="zh-CN">
                <a:solidFill>
                  <a:srgbClr val="00FF99"/>
                </a:solidFill>
              </a:rPr>
              <a:t>VCM</a:t>
            </a:r>
            <a:r>
              <a:rPr lang="zh-CN" altLang="en-US">
                <a:solidFill>
                  <a:srgbClr val="00FF99"/>
                </a:solidFill>
              </a:rPr>
              <a:t>会议</a:t>
            </a:r>
            <a:endParaRPr lang="zh-CN" altLang="en-US">
              <a:solidFill>
                <a:schemeClr val="tx1"/>
              </a:solidFill>
            </a:endParaRPr>
          </a:p>
        </p:txBody>
      </p:sp>
      <p:sp>
        <p:nvSpPr>
          <p:cNvPr id="104466" name="Line 18"/>
          <p:cNvSpPr>
            <a:spLocks noChangeShapeType="1"/>
          </p:cNvSpPr>
          <p:nvPr/>
        </p:nvSpPr>
        <p:spPr bwMode="auto">
          <a:xfrm flipV="1">
            <a:off x="3733800" y="2133600"/>
            <a:ext cx="0" cy="762000"/>
          </a:xfrm>
          <a:prstGeom prst="line">
            <a:avLst/>
          </a:prstGeom>
          <a:noFill/>
          <a:ln w="19050">
            <a:solidFill>
              <a:srgbClr val="FFCCCC"/>
            </a:solidFill>
            <a:round/>
            <a:headEnd/>
            <a:tailEnd type="triangle" w="med" len="med"/>
          </a:ln>
        </p:spPr>
        <p:txBody>
          <a:bodyPr wrap="none" anchor="ctr"/>
          <a:lstStyle/>
          <a:p>
            <a:endParaRPr lang="zh-CN" altLang="en-US"/>
          </a:p>
        </p:txBody>
      </p:sp>
      <p:sp>
        <p:nvSpPr>
          <p:cNvPr id="104467" name="Line 19"/>
          <p:cNvSpPr>
            <a:spLocks noChangeShapeType="1"/>
          </p:cNvSpPr>
          <p:nvPr/>
        </p:nvSpPr>
        <p:spPr bwMode="auto">
          <a:xfrm flipV="1">
            <a:off x="4495800" y="2133600"/>
            <a:ext cx="0" cy="762000"/>
          </a:xfrm>
          <a:prstGeom prst="line">
            <a:avLst/>
          </a:prstGeom>
          <a:noFill/>
          <a:ln w="19050">
            <a:solidFill>
              <a:srgbClr val="FFCCCC"/>
            </a:solidFill>
            <a:round/>
            <a:headEnd/>
            <a:tailEnd type="triangle" w="med" len="med"/>
          </a:ln>
        </p:spPr>
        <p:txBody>
          <a:bodyPr wrap="none" anchor="ctr"/>
          <a:lstStyle/>
          <a:p>
            <a:endParaRPr lang="zh-CN" altLang="en-US"/>
          </a:p>
        </p:txBody>
      </p:sp>
      <p:sp>
        <p:nvSpPr>
          <p:cNvPr id="104468" name="Line 20"/>
          <p:cNvSpPr>
            <a:spLocks noChangeShapeType="1"/>
          </p:cNvSpPr>
          <p:nvPr/>
        </p:nvSpPr>
        <p:spPr bwMode="auto">
          <a:xfrm>
            <a:off x="3962400" y="2133600"/>
            <a:ext cx="0" cy="685800"/>
          </a:xfrm>
          <a:prstGeom prst="line">
            <a:avLst/>
          </a:prstGeom>
          <a:noFill/>
          <a:ln w="19050">
            <a:solidFill>
              <a:srgbClr val="00FF99"/>
            </a:solidFill>
            <a:round/>
            <a:headEnd/>
            <a:tailEnd type="triangle" w="med" len="med"/>
          </a:ln>
        </p:spPr>
        <p:txBody>
          <a:bodyPr wrap="none" anchor="ctr"/>
          <a:lstStyle/>
          <a:p>
            <a:endParaRPr lang="zh-CN" altLang="en-US"/>
          </a:p>
        </p:txBody>
      </p:sp>
      <p:sp>
        <p:nvSpPr>
          <p:cNvPr id="104469" name="Line 21"/>
          <p:cNvSpPr>
            <a:spLocks noChangeShapeType="1"/>
          </p:cNvSpPr>
          <p:nvPr/>
        </p:nvSpPr>
        <p:spPr bwMode="auto">
          <a:xfrm>
            <a:off x="4724400" y="2133600"/>
            <a:ext cx="0" cy="685800"/>
          </a:xfrm>
          <a:prstGeom prst="line">
            <a:avLst/>
          </a:prstGeom>
          <a:noFill/>
          <a:ln w="19050">
            <a:solidFill>
              <a:srgbClr val="00FF99"/>
            </a:solidFill>
            <a:round/>
            <a:headEnd/>
            <a:tailEnd type="triangle" w="med" len="med"/>
          </a:ln>
        </p:spPr>
        <p:txBody>
          <a:bodyPr wrap="none" anchor="ctr"/>
          <a:lstStyle/>
          <a:p>
            <a:endParaRPr lang="zh-CN" altLang="en-US"/>
          </a:p>
        </p:txBody>
      </p:sp>
      <p:sp>
        <p:nvSpPr>
          <p:cNvPr id="104470" name="Text Box 23"/>
          <p:cNvSpPr txBox="1">
            <a:spLocks noChangeArrowheads="1"/>
          </p:cNvSpPr>
          <p:nvPr/>
        </p:nvSpPr>
        <p:spPr bwMode="auto">
          <a:xfrm>
            <a:off x="3441700" y="3078163"/>
            <a:ext cx="428625" cy="1531937"/>
          </a:xfrm>
          <a:prstGeom prst="rect">
            <a:avLst/>
          </a:prstGeom>
          <a:noFill/>
          <a:ln w="9525">
            <a:noFill/>
            <a:miter lim="800000"/>
            <a:headEnd/>
            <a:tailEnd/>
          </a:ln>
        </p:spPr>
        <p:txBody>
          <a:bodyPr vert="eaVert" wrap="none">
            <a:spAutoFit/>
          </a:bodyPr>
          <a:lstStyle/>
          <a:p>
            <a:r>
              <a:rPr lang="zh-CN" altLang="en-US">
                <a:solidFill>
                  <a:srgbClr val="FFCCCC"/>
                </a:solidFill>
              </a:rPr>
              <a:t>采购催交</a:t>
            </a:r>
            <a:r>
              <a:rPr lang="en-US" altLang="zh-CN">
                <a:solidFill>
                  <a:srgbClr val="FFCCCC"/>
                </a:solidFill>
              </a:rPr>
              <a:t>ACF</a:t>
            </a:r>
            <a:r>
              <a:rPr lang="zh-CN" altLang="en-US">
                <a:solidFill>
                  <a:srgbClr val="FFCCCC"/>
                </a:solidFill>
              </a:rPr>
              <a:t>图</a:t>
            </a:r>
          </a:p>
        </p:txBody>
      </p:sp>
      <p:sp>
        <p:nvSpPr>
          <p:cNvPr id="104471" name="Text Box 24"/>
          <p:cNvSpPr txBox="1">
            <a:spLocks noChangeArrowheads="1"/>
          </p:cNvSpPr>
          <p:nvPr/>
        </p:nvSpPr>
        <p:spPr bwMode="auto">
          <a:xfrm>
            <a:off x="4191000" y="3048000"/>
            <a:ext cx="428625" cy="1385888"/>
          </a:xfrm>
          <a:prstGeom prst="rect">
            <a:avLst/>
          </a:prstGeom>
          <a:noFill/>
          <a:ln w="9525">
            <a:noFill/>
            <a:miter lim="800000"/>
            <a:headEnd/>
            <a:tailEnd/>
          </a:ln>
        </p:spPr>
        <p:txBody>
          <a:bodyPr vert="eaVert" wrap="none">
            <a:spAutoFit/>
          </a:bodyPr>
          <a:lstStyle/>
          <a:p>
            <a:r>
              <a:rPr lang="zh-CN" altLang="en-US">
                <a:solidFill>
                  <a:srgbClr val="FFCCCC"/>
                </a:solidFill>
              </a:rPr>
              <a:t>采购催交</a:t>
            </a:r>
            <a:r>
              <a:rPr lang="en-US" altLang="zh-CN">
                <a:solidFill>
                  <a:srgbClr val="FFCCCC"/>
                </a:solidFill>
              </a:rPr>
              <a:t>CF</a:t>
            </a:r>
            <a:r>
              <a:rPr lang="zh-CN" altLang="en-US">
                <a:solidFill>
                  <a:srgbClr val="FFCCCC"/>
                </a:solidFill>
              </a:rPr>
              <a:t>图</a:t>
            </a:r>
          </a:p>
        </p:txBody>
      </p:sp>
      <p:sp>
        <p:nvSpPr>
          <p:cNvPr id="104472" name="Text Box 25"/>
          <p:cNvSpPr txBox="1">
            <a:spLocks noChangeArrowheads="1"/>
          </p:cNvSpPr>
          <p:nvPr/>
        </p:nvSpPr>
        <p:spPr bwMode="auto">
          <a:xfrm>
            <a:off x="3746500" y="3078163"/>
            <a:ext cx="428625" cy="1935162"/>
          </a:xfrm>
          <a:prstGeom prst="rect">
            <a:avLst/>
          </a:prstGeom>
          <a:noFill/>
          <a:ln w="9525">
            <a:noFill/>
            <a:miter lim="800000"/>
            <a:headEnd/>
            <a:tailEnd/>
          </a:ln>
        </p:spPr>
        <p:txBody>
          <a:bodyPr vert="eaVert" wrap="none">
            <a:spAutoFit/>
          </a:bodyPr>
          <a:lstStyle/>
          <a:p>
            <a:r>
              <a:rPr lang="zh-CN" altLang="en-US">
                <a:solidFill>
                  <a:srgbClr val="00FF99"/>
                </a:solidFill>
              </a:rPr>
              <a:t>设计审查确认</a:t>
            </a:r>
            <a:r>
              <a:rPr lang="en-US" altLang="zh-CN">
                <a:solidFill>
                  <a:srgbClr val="00FF99"/>
                </a:solidFill>
              </a:rPr>
              <a:t>ACF</a:t>
            </a:r>
            <a:r>
              <a:rPr lang="zh-CN" altLang="en-US">
                <a:solidFill>
                  <a:srgbClr val="00FF99"/>
                </a:solidFill>
              </a:rPr>
              <a:t>图</a:t>
            </a:r>
            <a:endParaRPr lang="zh-CN" altLang="en-US">
              <a:solidFill>
                <a:schemeClr val="tx1"/>
              </a:solidFill>
            </a:endParaRPr>
          </a:p>
        </p:txBody>
      </p:sp>
      <p:sp>
        <p:nvSpPr>
          <p:cNvPr id="104473" name="Text Box 26"/>
          <p:cNvSpPr txBox="1">
            <a:spLocks noChangeArrowheads="1"/>
          </p:cNvSpPr>
          <p:nvPr/>
        </p:nvSpPr>
        <p:spPr bwMode="auto">
          <a:xfrm>
            <a:off x="4572000" y="3048000"/>
            <a:ext cx="428625" cy="1789113"/>
          </a:xfrm>
          <a:prstGeom prst="rect">
            <a:avLst/>
          </a:prstGeom>
          <a:noFill/>
          <a:ln w="9525">
            <a:noFill/>
            <a:miter lim="800000"/>
            <a:headEnd/>
            <a:tailEnd/>
          </a:ln>
        </p:spPr>
        <p:txBody>
          <a:bodyPr vert="eaVert" wrap="none">
            <a:spAutoFit/>
          </a:bodyPr>
          <a:lstStyle/>
          <a:p>
            <a:r>
              <a:rPr lang="zh-CN" altLang="en-US">
                <a:solidFill>
                  <a:srgbClr val="00FF99"/>
                </a:solidFill>
              </a:rPr>
              <a:t>设计审查确认</a:t>
            </a:r>
            <a:r>
              <a:rPr lang="en-US" altLang="zh-CN">
                <a:solidFill>
                  <a:srgbClr val="00FF99"/>
                </a:solidFill>
              </a:rPr>
              <a:t>CF</a:t>
            </a:r>
            <a:r>
              <a:rPr lang="zh-CN" altLang="en-US">
                <a:solidFill>
                  <a:srgbClr val="00FF99"/>
                </a:solidFill>
              </a:rPr>
              <a:t>图</a:t>
            </a:r>
            <a:endParaRPr lang="zh-CN" altLang="en-US">
              <a:solidFill>
                <a:schemeClr val="tx1"/>
              </a:solidFill>
            </a:endParaRPr>
          </a:p>
        </p:txBody>
      </p:sp>
      <p:sp>
        <p:nvSpPr>
          <p:cNvPr id="104474" name="Line 27"/>
          <p:cNvSpPr>
            <a:spLocks noChangeShapeType="1"/>
          </p:cNvSpPr>
          <p:nvPr/>
        </p:nvSpPr>
        <p:spPr bwMode="auto">
          <a:xfrm>
            <a:off x="6096000" y="2133600"/>
            <a:ext cx="0" cy="762000"/>
          </a:xfrm>
          <a:prstGeom prst="line">
            <a:avLst/>
          </a:prstGeom>
          <a:noFill/>
          <a:ln w="19050">
            <a:solidFill>
              <a:srgbClr val="00FF99"/>
            </a:solidFill>
            <a:round/>
            <a:headEnd/>
            <a:tailEnd type="triangle" w="med" len="med"/>
          </a:ln>
        </p:spPr>
        <p:txBody>
          <a:bodyPr wrap="none" anchor="ctr"/>
          <a:lstStyle/>
          <a:p>
            <a:endParaRPr lang="zh-CN" altLang="en-US"/>
          </a:p>
        </p:txBody>
      </p:sp>
      <p:sp>
        <p:nvSpPr>
          <p:cNvPr id="104475" name="Text Box 28"/>
          <p:cNvSpPr txBox="1">
            <a:spLocks noChangeArrowheads="1"/>
          </p:cNvSpPr>
          <p:nvPr/>
        </p:nvSpPr>
        <p:spPr bwMode="auto">
          <a:xfrm>
            <a:off x="5892800" y="3078163"/>
            <a:ext cx="428625" cy="1920875"/>
          </a:xfrm>
          <a:prstGeom prst="rect">
            <a:avLst/>
          </a:prstGeom>
          <a:noFill/>
          <a:ln w="9525">
            <a:noFill/>
            <a:miter lim="800000"/>
            <a:headEnd/>
            <a:tailEnd/>
          </a:ln>
        </p:spPr>
        <p:txBody>
          <a:bodyPr vert="eaVert" wrap="none">
            <a:spAutoFit/>
          </a:bodyPr>
          <a:lstStyle/>
          <a:p>
            <a:r>
              <a:rPr lang="zh-CN" altLang="en-US">
                <a:solidFill>
                  <a:srgbClr val="00FF99"/>
                </a:solidFill>
              </a:rPr>
              <a:t>必要时设计参加检验</a:t>
            </a:r>
            <a:endParaRPr lang="zh-CN" altLang="en-US">
              <a:solidFill>
                <a:schemeClr val="tx1"/>
              </a:solidFill>
            </a:endParaRPr>
          </a:p>
        </p:txBody>
      </p:sp>
      <p:sp>
        <p:nvSpPr>
          <p:cNvPr id="104476" name="Text Box 32"/>
          <p:cNvSpPr txBox="1">
            <a:spLocks noChangeArrowheads="1"/>
          </p:cNvSpPr>
          <p:nvPr/>
        </p:nvSpPr>
        <p:spPr bwMode="auto">
          <a:xfrm>
            <a:off x="2346325" y="849313"/>
            <a:ext cx="6900863" cy="730250"/>
          </a:xfrm>
          <a:prstGeom prst="rect">
            <a:avLst/>
          </a:prstGeom>
          <a:noFill/>
          <a:ln w="9525">
            <a:noFill/>
            <a:miter lim="800000"/>
            <a:headEnd/>
            <a:tailEnd/>
          </a:ln>
        </p:spPr>
        <p:txBody>
          <a:bodyPr wrap="none">
            <a:spAutoFit/>
          </a:bodyPr>
          <a:lstStyle/>
          <a:p>
            <a:r>
              <a:rPr lang="zh-CN" altLang="en-US" sz="1400">
                <a:solidFill>
                  <a:schemeClr val="bg1"/>
                </a:solidFill>
              </a:rPr>
              <a:t>（</a:t>
            </a:r>
            <a:r>
              <a:rPr lang="en-US" altLang="zh-CN" sz="1400">
                <a:solidFill>
                  <a:schemeClr val="bg1"/>
                </a:solidFill>
              </a:rPr>
              <a:t>1</a:t>
            </a:r>
            <a:r>
              <a:rPr lang="zh-CN" altLang="en-US" sz="1400">
                <a:solidFill>
                  <a:schemeClr val="bg1"/>
                </a:solidFill>
              </a:rPr>
              <a:t>）先关键设备，后一般设备，再</a:t>
            </a:r>
            <a:r>
              <a:rPr lang="en-US" altLang="zh-CN" sz="1400">
                <a:solidFill>
                  <a:schemeClr val="bg1"/>
                </a:solidFill>
              </a:rPr>
              <a:t>70%</a:t>
            </a:r>
            <a:r>
              <a:rPr lang="zh-CN" altLang="en-US" sz="1400">
                <a:solidFill>
                  <a:schemeClr val="bg1"/>
                </a:solidFill>
              </a:rPr>
              <a:t>、</a:t>
            </a:r>
            <a:r>
              <a:rPr lang="en-US" altLang="zh-CN" sz="1400">
                <a:solidFill>
                  <a:schemeClr val="bg1"/>
                </a:solidFill>
              </a:rPr>
              <a:t>85%</a:t>
            </a:r>
            <a:r>
              <a:rPr lang="zh-CN" altLang="en-US" sz="1400">
                <a:solidFill>
                  <a:schemeClr val="bg1"/>
                </a:solidFill>
              </a:rPr>
              <a:t>、</a:t>
            </a:r>
            <a:r>
              <a:rPr lang="en-US" altLang="zh-CN" sz="1400">
                <a:solidFill>
                  <a:schemeClr val="bg1"/>
                </a:solidFill>
              </a:rPr>
              <a:t>100%</a:t>
            </a:r>
            <a:r>
              <a:rPr lang="zh-CN" altLang="en-US" sz="1400">
                <a:solidFill>
                  <a:schemeClr val="bg1"/>
                </a:solidFill>
              </a:rPr>
              <a:t>材料；缩短建设周期。</a:t>
            </a:r>
          </a:p>
          <a:p>
            <a:r>
              <a:rPr lang="zh-CN" altLang="en-US" sz="1400">
                <a:solidFill>
                  <a:schemeClr val="bg1"/>
                </a:solidFill>
              </a:rPr>
              <a:t>        （</a:t>
            </a:r>
            <a:r>
              <a:rPr lang="en-US" altLang="zh-CN" sz="1400">
                <a:solidFill>
                  <a:schemeClr val="bg1"/>
                </a:solidFill>
              </a:rPr>
              <a:t>2</a:t>
            </a:r>
            <a:r>
              <a:rPr lang="zh-CN" altLang="en-US" sz="1400">
                <a:solidFill>
                  <a:schemeClr val="bg1"/>
                </a:solidFill>
              </a:rPr>
              <a:t>）设计负责报价技术评审，保证订购设备符合设计要求。</a:t>
            </a:r>
          </a:p>
          <a:p>
            <a:r>
              <a:rPr lang="zh-CN" altLang="en-US" sz="1400">
                <a:solidFill>
                  <a:schemeClr val="bg1"/>
                </a:solidFill>
              </a:rPr>
              <a:t>                （</a:t>
            </a:r>
            <a:r>
              <a:rPr lang="en-US" altLang="zh-CN" sz="1400">
                <a:solidFill>
                  <a:schemeClr val="bg1"/>
                </a:solidFill>
              </a:rPr>
              <a:t>3</a:t>
            </a:r>
            <a:r>
              <a:rPr lang="zh-CN" altLang="en-US" sz="1400">
                <a:solidFill>
                  <a:schemeClr val="bg1"/>
                </a:solidFill>
              </a:rPr>
              <a:t>）设计负责确认制造厂商图纸，保证施工图纸安装尺寸与到货设备一致。</a:t>
            </a:r>
            <a:endParaRPr lang="zh-CN" altLang="en-US" sz="1400">
              <a:solidFill>
                <a:schemeClr val="tx1"/>
              </a:solidFill>
            </a:endParaRPr>
          </a:p>
        </p:txBody>
      </p:sp>
      <p:sp>
        <p:nvSpPr>
          <p:cNvPr id="104477" name="Line 33"/>
          <p:cNvSpPr>
            <a:spLocks noChangeShapeType="1"/>
          </p:cNvSpPr>
          <p:nvPr/>
        </p:nvSpPr>
        <p:spPr bwMode="auto">
          <a:xfrm flipH="1">
            <a:off x="2286000" y="1066800"/>
            <a:ext cx="381000" cy="9906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4478" name="Line 34"/>
          <p:cNvSpPr>
            <a:spLocks noChangeShapeType="1"/>
          </p:cNvSpPr>
          <p:nvPr/>
        </p:nvSpPr>
        <p:spPr bwMode="auto">
          <a:xfrm flipH="1">
            <a:off x="2590800" y="1295400"/>
            <a:ext cx="381000" cy="7620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4479" name="Line 35"/>
          <p:cNvSpPr>
            <a:spLocks noChangeShapeType="1"/>
          </p:cNvSpPr>
          <p:nvPr/>
        </p:nvSpPr>
        <p:spPr bwMode="auto">
          <a:xfrm>
            <a:off x="3429000" y="1524000"/>
            <a:ext cx="533400" cy="5334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4480" name="Line 36"/>
          <p:cNvSpPr>
            <a:spLocks noChangeShapeType="1"/>
          </p:cNvSpPr>
          <p:nvPr/>
        </p:nvSpPr>
        <p:spPr bwMode="auto">
          <a:xfrm>
            <a:off x="3429000" y="1524000"/>
            <a:ext cx="1295400" cy="533400"/>
          </a:xfrm>
          <a:prstGeom prst="line">
            <a:avLst/>
          </a:prstGeom>
          <a:noFill/>
          <a:ln w="19050">
            <a:solidFill>
              <a:schemeClr val="bg1"/>
            </a:solidFill>
            <a:round/>
            <a:headEnd/>
            <a:tailEnd type="triangle" w="med" len="med"/>
          </a:ln>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0" y="0"/>
            <a:ext cx="9144000" cy="7623175"/>
          </a:xfrm>
          <a:prstGeom prst="rect">
            <a:avLst/>
          </a:prstGeom>
          <a:solidFill>
            <a:srgbClr val="0000FF"/>
          </a:solidFill>
          <a:ln w="9525">
            <a:noFill/>
            <a:miter lim="800000"/>
            <a:headEnd/>
            <a:tailEnd/>
          </a:ln>
        </p:spPr>
        <p:txBody>
          <a:bodyPr>
            <a:spAutoFit/>
          </a:bodyPr>
          <a:lstStyle/>
          <a:p>
            <a:endParaRPr lang="en-US" altLang="zh-CN" sz="2000">
              <a:solidFill>
                <a:schemeClr val="tx1"/>
              </a:solidFill>
            </a:endParaRPr>
          </a:p>
          <a:p>
            <a:r>
              <a:rPr lang="en-US" altLang="zh-CN" sz="2000">
                <a:solidFill>
                  <a:schemeClr val="tx1"/>
                </a:solidFill>
              </a:rPr>
              <a:t>           </a:t>
            </a:r>
            <a:r>
              <a:rPr lang="en-US" altLang="zh-CN" sz="2800"/>
              <a:t>                        </a:t>
            </a:r>
            <a:r>
              <a:rPr lang="zh-CN" altLang="en-US" sz="2800"/>
              <a:t>设计与施工的衔接</a:t>
            </a:r>
            <a:endParaRPr lang="zh-CN" altLang="en-US" sz="2000">
              <a:solidFill>
                <a:schemeClr val="tx1"/>
              </a:solidFill>
            </a:endParaRPr>
          </a:p>
          <a:p>
            <a:r>
              <a:rPr lang="zh-CN" altLang="en-US" sz="1400">
                <a:solidFill>
                  <a:schemeClr val="tx1"/>
                </a:solidFill>
              </a:rPr>
              <a:t>                                                             </a:t>
            </a:r>
            <a:r>
              <a:rPr lang="zh-CN" altLang="en-US">
                <a:solidFill>
                  <a:schemeClr val="bg1"/>
                </a:solidFill>
              </a:rPr>
              <a:t>（</a:t>
            </a:r>
            <a:r>
              <a:rPr lang="en-US" altLang="zh-CN">
                <a:solidFill>
                  <a:schemeClr val="bg1"/>
                </a:solidFill>
              </a:rPr>
              <a:t>1</a:t>
            </a:r>
            <a:r>
              <a:rPr lang="zh-CN" altLang="en-US">
                <a:solidFill>
                  <a:schemeClr val="bg1"/>
                </a:solidFill>
              </a:rPr>
              <a:t>）把施工经验加入设计，避免现场返工。</a:t>
            </a:r>
          </a:p>
          <a:p>
            <a:r>
              <a:rPr lang="zh-CN" altLang="en-US">
                <a:solidFill>
                  <a:schemeClr val="bg1"/>
                </a:solidFill>
              </a:rPr>
              <a:t>                                                         （</a:t>
            </a:r>
            <a:r>
              <a:rPr lang="en-US" altLang="zh-CN">
                <a:solidFill>
                  <a:schemeClr val="bg1"/>
                </a:solidFill>
              </a:rPr>
              <a:t>2</a:t>
            </a:r>
            <a:r>
              <a:rPr lang="zh-CN" altLang="en-US">
                <a:solidFill>
                  <a:schemeClr val="bg1"/>
                </a:solidFill>
              </a:rPr>
              <a:t>）落实图纸和设备交付进度，避免窝工。</a:t>
            </a:r>
          </a:p>
          <a:p>
            <a:r>
              <a:rPr lang="zh-CN" altLang="en-US">
                <a:solidFill>
                  <a:schemeClr val="bg1"/>
                </a:solidFill>
              </a:rPr>
              <a:t>                                                            （</a:t>
            </a:r>
            <a:r>
              <a:rPr lang="en-US" altLang="zh-CN">
                <a:solidFill>
                  <a:schemeClr val="bg1"/>
                </a:solidFill>
              </a:rPr>
              <a:t>3</a:t>
            </a:r>
            <a:r>
              <a:rPr lang="zh-CN" altLang="en-US">
                <a:solidFill>
                  <a:schemeClr val="bg1"/>
                </a:solidFill>
              </a:rPr>
              <a:t>）设计与施工的内部协调，降低运作成本。</a:t>
            </a:r>
            <a:endParaRPr lang="zh-CN" altLang="en-US" sz="2000">
              <a:solidFill>
                <a:schemeClr val="bg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r>
              <a:rPr lang="zh-CN" altLang="en-US" sz="2000">
                <a:solidFill>
                  <a:schemeClr val="accent1"/>
                </a:solidFill>
              </a:rPr>
              <a:t>                       </a:t>
            </a:r>
            <a:r>
              <a:rPr lang="zh-CN" altLang="en-US" sz="1800">
                <a:solidFill>
                  <a:srgbClr val="66FFFF"/>
                </a:solidFill>
              </a:rPr>
              <a:t>讨论：</a:t>
            </a:r>
            <a:r>
              <a:rPr lang="en-US" altLang="zh-CN" sz="1800">
                <a:solidFill>
                  <a:srgbClr val="66FFFF"/>
                </a:solidFill>
              </a:rPr>
              <a:t>EPC</a:t>
            </a:r>
            <a:r>
              <a:rPr lang="zh-CN" altLang="en-US" sz="1800">
                <a:solidFill>
                  <a:srgbClr val="66FFFF"/>
                </a:solidFill>
              </a:rPr>
              <a:t>工程总承包的设计工作得到施工部的有力协调和支持，</a:t>
            </a:r>
          </a:p>
          <a:p>
            <a:r>
              <a:rPr lang="zh-CN" altLang="en-US" sz="1800">
                <a:solidFill>
                  <a:srgbClr val="66FFFF"/>
                </a:solidFill>
              </a:rPr>
              <a:t>                                      使设计符合施工要求，降低工程成本。</a:t>
            </a:r>
          </a:p>
          <a:p>
            <a:endParaRPr lang="zh-CN" altLang="en-US" sz="2000">
              <a:solidFill>
                <a:schemeClr val="accent1"/>
              </a:solidFill>
            </a:endParaRPr>
          </a:p>
          <a:p>
            <a:endParaRPr lang="zh-CN" altLang="en-US" sz="2000">
              <a:solidFill>
                <a:schemeClr val="tx1"/>
              </a:solidFill>
            </a:endParaRPr>
          </a:p>
          <a:p>
            <a:endParaRPr lang="en-US" altLang="zh-CN" sz="2000">
              <a:solidFill>
                <a:schemeClr val="tx1"/>
              </a:solidFill>
            </a:endParaRPr>
          </a:p>
        </p:txBody>
      </p:sp>
      <p:sp>
        <p:nvSpPr>
          <p:cNvPr id="105475" name="Line 3"/>
          <p:cNvSpPr>
            <a:spLocks noChangeShapeType="1"/>
          </p:cNvSpPr>
          <p:nvPr/>
        </p:nvSpPr>
        <p:spPr bwMode="auto">
          <a:xfrm>
            <a:off x="990600" y="1905000"/>
            <a:ext cx="4419600" cy="0"/>
          </a:xfrm>
          <a:prstGeom prst="line">
            <a:avLst/>
          </a:prstGeom>
          <a:noFill/>
          <a:ln w="76200">
            <a:solidFill>
              <a:srgbClr val="00FF99"/>
            </a:solidFill>
            <a:round/>
            <a:headEnd/>
            <a:tailEnd/>
          </a:ln>
        </p:spPr>
        <p:txBody>
          <a:bodyPr wrap="none" anchor="ctr"/>
          <a:lstStyle/>
          <a:p>
            <a:endParaRPr lang="zh-CN" altLang="en-US"/>
          </a:p>
        </p:txBody>
      </p:sp>
      <p:sp>
        <p:nvSpPr>
          <p:cNvPr id="105476" name="Line 4"/>
          <p:cNvSpPr>
            <a:spLocks noChangeShapeType="1"/>
          </p:cNvSpPr>
          <p:nvPr/>
        </p:nvSpPr>
        <p:spPr bwMode="auto">
          <a:xfrm>
            <a:off x="2209800" y="2362200"/>
            <a:ext cx="3962400" cy="0"/>
          </a:xfrm>
          <a:prstGeom prst="line">
            <a:avLst/>
          </a:prstGeom>
          <a:noFill/>
          <a:ln w="19050">
            <a:solidFill>
              <a:srgbClr val="FF3399"/>
            </a:solidFill>
            <a:round/>
            <a:headEnd/>
            <a:tailEnd/>
          </a:ln>
        </p:spPr>
        <p:txBody>
          <a:bodyPr wrap="none" anchor="ctr"/>
          <a:lstStyle/>
          <a:p>
            <a:endParaRPr lang="zh-CN" altLang="en-US"/>
          </a:p>
        </p:txBody>
      </p:sp>
      <p:sp>
        <p:nvSpPr>
          <p:cNvPr id="105477" name="Line 5"/>
          <p:cNvSpPr>
            <a:spLocks noChangeShapeType="1"/>
          </p:cNvSpPr>
          <p:nvPr/>
        </p:nvSpPr>
        <p:spPr bwMode="auto">
          <a:xfrm>
            <a:off x="3352800" y="3124200"/>
            <a:ext cx="4419600" cy="0"/>
          </a:xfrm>
          <a:prstGeom prst="line">
            <a:avLst/>
          </a:prstGeom>
          <a:noFill/>
          <a:ln w="76200">
            <a:solidFill>
              <a:srgbClr val="FFFF66"/>
            </a:solidFill>
            <a:round/>
            <a:headEnd/>
            <a:tailEnd/>
          </a:ln>
        </p:spPr>
        <p:txBody>
          <a:bodyPr wrap="none" anchor="ctr"/>
          <a:lstStyle/>
          <a:p>
            <a:endParaRPr lang="zh-CN" altLang="en-US"/>
          </a:p>
        </p:txBody>
      </p:sp>
      <p:sp>
        <p:nvSpPr>
          <p:cNvPr id="105478" name="Line 6"/>
          <p:cNvSpPr>
            <a:spLocks noChangeShapeType="1"/>
          </p:cNvSpPr>
          <p:nvPr/>
        </p:nvSpPr>
        <p:spPr bwMode="auto">
          <a:xfrm>
            <a:off x="990600" y="1828800"/>
            <a:ext cx="0" cy="1524000"/>
          </a:xfrm>
          <a:prstGeom prst="line">
            <a:avLst/>
          </a:prstGeom>
          <a:noFill/>
          <a:ln w="19050">
            <a:solidFill>
              <a:schemeClr val="bg1"/>
            </a:solidFill>
            <a:round/>
            <a:headEnd/>
            <a:tailEnd/>
          </a:ln>
        </p:spPr>
        <p:txBody>
          <a:bodyPr wrap="none" anchor="ctr"/>
          <a:lstStyle/>
          <a:p>
            <a:endParaRPr lang="zh-CN" altLang="en-US"/>
          </a:p>
        </p:txBody>
      </p:sp>
      <p:sp>
        <p:nvSpPr>
          <p:cNvPr id="105479" name="Line 7"/>
          <p:cNvSpPr>
            <a:spLocks noChangeShapeType="1"/>
          </p:cNvSpPr>
          <p:nvPr/>
        </p:nvSpPr>
        <p:spPr bwMode="auto">
          <a:xfrm flipV="1">
            <a:off x="7772400" y="1828800"/>
            <a:ext cx="0" cy="1219200"/>
          </a:xfrm>
          <a:prstGeom prst="line">
            <a:avLst/>
          </a:prstGeom>
          <a:noFill/>
          <a:ln w="19050">
            <a:solidFill>
              <a:schemeClr val="bg1"/>
            </a:solidFill>
            <a:prstDash val="dash"/>
            <a:round/>
            <a:headEnd/>
            <a:tailEnd/>
          </a:ln>
        </p:spPr>
        <p:txBody>
          <a:bodyPr wrap="none" anchor="ctr"/>
          <a:lstStyle/>
          <a:p>
            <a:endParaRPr lang="zh-CN" altLang="en-US"/>
          </a:p>
        </p:txBody>
      </p:sp>
      <p:sp>
        <p:nvSpPr>
          <p:cNvPr id="105480" name="Line 8"/>
          <p:cNvSpPr>
            <a:spLocks noChangeShapeType="1"/>
          </p:cNvSpPr>
          <p:nvPr/>
        </p:nvSpPr>
        <p:spPr bwMode="auto">
          <a:xfrm>
            <a:off x="5410200" y="1828800"/>
            <a:ext cx="0" cy="1447800"/>
          </a:xfrm>
          <a:prstGeom prst="line">
            <a:avLst/>
          </a:prstGeom>
          <a:noFill/>
          <a:ln w="19050">
            <a:solidFill>
              <a:schemeClr val="bg1"/>
            </a:solidFill>
            <a:prstDash val="dash"/>
            <a:round/>
            <a:headEnd/>
            <a:tailEnd/>
          </a:ln>
        </p:spPr>
        <p:txBody>
          <a:bodyPr wrap="none" anchor="ctr"/>
          <a:lstStyle/>
          <a:p>
            <a:endParaRPr lang="zh-CN" altLang="en-US"/>
          </a:p>
        </p:txBody>
      </p:sp>
      <p:sp>
        <p:nvSpPr>
          <p:cNvPr id="105481" name="Line 9"/>
          <p:cNvSpPr>
            <a:spLocks noChangeShapeType="1"/>
          </p:cNvSpPr>
          <p:nvPr/>
        </p:nvSpPr>
        <p:spPr bwMode="auto">
          <a:xfrm flipV="1">
            <a:off x="3352800" y="1905000"/>
            <a:ext cx="0" cy="1295400"/>
          </a:xfrm>
          <a:prstGeom prst="line">
            <a:avLst/>
          </a:prstGeom>
          <a:noFill/>
          <a:ln w="19050">
            <a:solidFill>
              <a:schemeClr val="bg1"/>
            </a:solidFill>
            <a:prstDash val="dash"/>
            <a:round/>
            <a:headEnd/>
            <a:tailEnd/>
          </a:ln>
        </p:spPr>
        <p:txBody>
          <a:bodyPr wrap="none" anchor="ctr"/>
          <a:lstStyle/>
          <a:p>
            <a:endParaRPr lang="zh-CN" altLang="en-US"/>
          </a:p>
        </p:txBody>
      </p:sp>
      <p:sp>
        <p:nvSpPr>
          <p:cNvPr id="105482" name="Line 10"/>
          <p:cNvSpPr>
            <a:spLocks noChangeShapeType="1"/>
          </p:cNvSpPr>
          <p:nvPr/>
        </p:nvSpPr>
        <p:spPr bwMode="auto">
          <a:xfrm>
            <a:off x="5410200" y="1905000"/>
            <a:ext cx="2362200" cy="0"/>
          </a:xfrm>
          <a:prstGeom prst="line">
            <a:avLst/>
          </a:prstGeom>
          <a:noFill/>
          <a:ln w="19050">
            <a:solidFill>
              <a:srgbClr val="00FF99"/>
            </a:solidFill>
            <a:prstDash val="sysDot"/>
            <a:round/>
            <a:headEnd/>
            <a:tailEnd/>
          </a:ln>
        </p:spPr>
        <p:txBody>
          <a:bodyPr wrap="none" anchor="ctr"/>
          <a:lstStyle/>
          <a:p>
            <a:endParaRPr lang="zh-CN" altLang="en-US"/>
          </a:p>
        </p:txBody>
      </p:sp>
      <p:sp>
        <p:nvSpPr>
          <p:cNvPr id="105483" name="Line 11"/>
          <p:cNvSpPr>
            <a:spLocks noChangeShapeType="1"/>
          </p:cNvSpPr>
          <p:nvPr/>
        </p:nvSpPr>
        <p:spPr bwMode="auto">
          <a:xfrm flipH="1">
            <a:off x="990600" y="3124200"/>
            <a:ext cx="2362200" cy="0"/>
          </a:xfrm>
          <a:prstGeom prst="line">
            <a:avLst/>
          </a:prstGeom>
          <a:noFill/>
          <a:ln w="19050">
            <a:solidFill>
              <a:srgbClr val="FFFF66"/>
            </a:solidFill>
            <a:prstDash val="sysDot"/>
            <a:round/>
            <a:headEnd/>
            <a:tailEnd/>
          </a:ln>
        </p:spPr>
        <p:txBody>
          <a:bodyPr wrap="none" anchor="ctr"/>
          <a:lstStyle/>
          <a:p>
            <a:endParaRPr lang="zh-CN" altLang="en-US"/>
          </a:p>
        </p:txBody>
      </p:sp>
      <p:sp>
        <p:nvSpPr>
          <p:cNvPr id="105484" name="Text Box 12"/>
          <p:cNvSpPr txBox="1">
            <a:spLocks noChangeArrowheads="1"/>
          </p:cNvSpPr>
          <p:nvPr/>
        </p:nvSpPr>
        <p:spPr bwMode="auto">
          <a:xfrm>
            <a:off x="304800" y="1676400"/>
            <a:ext cx="695325" cy="396875"/>
          </a:xfrm>
          <a:prstGeom prst="rect">
            <a:avLst/>
          </a:prstGeom>
          <a:noFill/>
          <a:ln w="9525">
            <a:noFill/>
            <a:miter lim="800000"/>
            <a:headEnd/>
            <a:tailEnd/>
          </a:ln>
        </p:spPr>
        <p:txBody>
          <a:bodyPr wrap="none">
            <a:spAutoFit/>
          </a:bodyPr>
          <a:lstStyle/>
          <a:p>
            <a:r>
              <a:rPr lang="zh-CN" altLang="en-US" sz="2000">
                <a:solidFill>
                  <a:srgbClr val="00FF99"/>
                </a:solidFill>
              </a:rPr>
              <a:t>设计</a:t>
            </a:r>
            <a:endParaRPr lang="zh-CN" altLang="en-US" sz="2000">
              <a:solidFill>
                <a:schemeClr val="tx1"/>
              </a:solidFill>
            </a:endParaRPr>
          </a:p>
        </p:txBody>
      </p:sp>
      <p:sp>
        <p:nvSpPr>
          <p:cNvPr id="105485" name="Text Box 13"/>
          <p:cNvSpPr txBox="1">
            <a:spLocks noChangeArrowheads="1"/>
          </p:cNvSpPr>
          <p:nvPr/>
        </p:nvSpPr>
        <p:spPr bwMode="auto">
          <a:xfrm>
            <a:off x="304800" y="2133600"/>
            <a:ext cx="695325" cy="396875"/>
          </a:xfrm>
          <a:prstGeom prst="rect">
            <a:avLst/>
          </a:prstGeom>
          <a:noFill/>
          <a:ln w="9525">
            <a:noFill/>
            <a:miter lim="800000"/>
            <a:headEnd/>
            <a:tailEnd/>
          </a:ln>
        </p:spPr>
        <p:txBody>
          <a:bodyPr wrap="none">
            <a:spAutoFit/>
          </a:bodyPr>
          <a:lstStyle/>
          <a:p>
            <a:r>
              <a:rPr lang="zh-CN" altLang="en-US" sz="2000">
                <a:solidFill>
                  <a:srgbClr val="FF3399"/>
                </a:solidFill>
              </a:rPr>
              <a:t>采购</a:t>
            </a:r>
            <a:endParaRPr lang="zh-CN" altLang="en-US" sz="2000">
              <a:solidFill>
                <a:schemeClr val="tx1"/>
              </a:solidFill>
            </a:endParaRPr>
          </a:p>
        </p:txBody>
      </p:sp>
      <p:sp>
        <p:nvSpPr>
          <p:cNvPr id="105486" name="Text Box 14"/>
          <p:cNvSpPr txBox="1">
            <a:spLocks noChangeArrowheads="1"/>
          </p:cNvSpPr>
          <p:nvPr/>
        </p:nvSpPr>
        <p:spPr bwMode="auto">
          <a:xfrm>
            <a:off x="304800" y="2895600"/>
            <a:ext cx="690563" cy="396875"/>
          </a:xfrm>
          <a:prstGeom prst="rect">
            <a:avLst/>
          </a:prstGeom>
          <a:noFill/>
          <a:ln w="9525">
            <a:noFill/>
            <a:miter lim="800000"/>
            <a:headEnd/>
            <a:tailEnd/>
          </a:ln>
        </p:spPr>
        <p:txBody>
          <a:bodyPr wrap="none">
            <a:spAutoFit/>
          </a:bodyPr>
          <a:lstStyle/>
          <a:p>
            <a:r>
              <a:rPr lang="zh-CN" altLang="en-US" sz="2000">
                <a:solidFill>
                  <a:srgbClr val="FFFF66"/>
                </a:solidFill>
              </a:rPr>
              <a:t>施工</a:t>
            </a:r>
            <a:endParaRPr lang="zh-CN" altLang="en-US" sz="2000">
              <a:solidFill>
                <a:schemeClr val="tx1"/>
              </a:solidFill>
            </a:endParaRPr>
          </a:p>
        </p:txBody>
      </p:sp>
      <p:sp>
        <p:nvSpPr>
          <p:cNvPr id="105487" name="Text Box 15"/>
          <p:cNvSpPr txBox="1">
            <a:spLocks noChangeArrowheads="1"/>
          </p:cNvSpPr>
          <p:nvPr/>
        </p:nvSpPr>
        <p:spPr bwMode="auto">
          <a:xfrm>
            <a:off x="787400" y="3382963"/>
            <a:ext cx="428625" cy="2536825"/>
          </a:xfrm>
          <a:prstGeom prst="rect">
            <a:avLst/>
          </a:prstGeom>
          <a:noFill/>
          <a:ln w="9525">
            <a:noFill/>
            <a:miter lim="800000"/>
            <a:headEnd/>
            <a:tailEnd/>
          </a:ln>
        </p:spPr>
        <p:txBody>
          <a:bodyPr vert="eaVert" wrap="none">
            <a:spAutoFit/>
          </a:bodyPr>
          <a:lstStyle/>
          <a:p>
            <a:r>
              <a:rPr lang="zh-CN" altLang="en-US">
                <a:solidFill>
                  <a:schemeClr val="bg1"/>
                </a:solidFill>
              </a:rPr>
              <a:t>设计计划与施工计划的协调</a:t>
            </a:r>
            <a:endParaRPr lang="zh-CN" altLang="en-US" sz="2000">
              <a:solidFill>
                <a:schemeClr val="bg1"/>
              </a:solidFill>
            </a:endParaRPr>
          </a:p>
        </p:txBody>
      </p:sp>
      <p:sp>
        <p:nvSpPr>
          <p:cNvPr id="105488" name="Line 16"/>
          <p:cNvSpPr>
            <a:spLocks noChangeShapeType="1"/>
          </p:cNvSpPr>
          <p:nvPr/>
        </p:nvSpPr>
        <p:spPr bwMode="auto">
          <a:xfrm flipV="1">
            <a:off x="2514600" y="1905000"/>
            <a:ext cx="0" cy="1219200"/>
          </a:xfrm>
          <a:prstGeom prst="line">
            <a:avLst/>
          </a:prstGeom>
          <a:noFill/>
          <a:ln w="19050">
            <a:solidFill>
              <a:srgbClr val="FFFF66"/>
            </a:solidFill>
            <a:round/>
            <a:headEnd/>
            <a:tailEnd type="triangle" w="med" len="med"/>
          </a:ln>
        </p:spPr>
        <p:txBody>
          <a:bodyPr wrap="none" anchor="ctr"/>
          <a:lstStyle/>
          <a:p>
            <a:endParaRPr lang="zh-CN" altLang="en-US"/>
          </a:p>
        </p:txBody>
      </p:sp>
      <p:sp>
        <p:nvSpPr>
          <p:cNvPr id="105489" name="Text Box 17"/>
          <p:cNvSpPr txBox="1">
            <a:spLocks noChangeArrowheads="1"/>
          </p:cNvSpPr>
          <p:nvPr/>
        </p:nvSpPr>
        <p:spPr bwMode="auto">
          <a:xfrm>
            <a:off x="2311400" y="3382963"/>
            <a:ext cx="428625" cy="1320800"/>
          </a:xfrm>
          <a:prstGeom prst="rect">
            <a:avLst/>
          </a:prstGeom>
          <a:noFill/>
          <a:ln w="9525">
            <a:noFill/>
            <a:miter lim="800000"/>
            <a:headEnd/>
            <a:tailEnd/>
          </a:ln>
        </p:spPr>
        <p:txBody>
          <a:bodyPr vert="eaVert" wrap="none">
            <a:spAutoFit/>
          </a:bodyPr>
          <a:lstStyle/>
          <a:p>
            <a:r>
              <a:rPr lang="zh-CN" altLang="en-US">
                <a:solidFill>
                  <a:srgbClr val="FFFF66"/>
                </a:solidFill>
              </a:rPr>
              <a:t>可施工性研究</a:t>
            </a:r>
            <a:endParaRPr lang="zh-CN" altLang="en-US" sz="2000">
              <a:solidFill>
                <a:schemeClr val="tx1"/>
              </a:solidFill>
            </a:endParaRPr>
          </a:p>
        </p:txBody>
      </p:sp>
      <p:sp>
        <p:nvSpPr>
          <p:cNvPr id="105490" name="Line 18"/>
          <p:cNvSpPr>
            <a:spLocks noChangeShapeType="1"/>
          </p:cNvSpPr>
          <p:nvPr/>
        </p:nvSpPr>
        <p:spPr bwMode="auto">
          <a:xfrm>
            <a:off x="3048000" y="1905000"/>
            <a:ext cx="0" cy="1219200"/>
          </a:xfrm>
          <a:prstGeom prst="line">
            <a:avLst/>
          </a:prstGeom>
          <a:noFill/>
          <a:ln w="19050">
            <a:solidFill>
              <a:srgbClr val="00FF99"/>
            </a:solidFill>
            <a:round/>
            <a:headEnd/>
            <a:tailEnd/>
          </a:ln>
        </p:spPr>
        <p:txBody>
          <a:bodyPr wrap="none" anchor="ctr"/>
          <a:lstStyle/>
          <a:p>
            <a:endParaRPr lang="zh-CN" altLang="en-US"/>
          </a:p>
        </p:txBody>
      </p:sp>
      <p:sp>
        <p:nvSpPr>
          <p:cNvPr id="105491" name="Line 19"/>
          <p:cNvSpPr>
            <a:spLocks noChangeShapeType="1"/>
          </p:cNvSpPr>
          <p:nvPr/>
        </p:nvSpPr>
        <p:spPr bwMode="auto">
          <a:xfrm>
            <a:off x="3657600" y="1905000"/>
            <a:ext cx="0" cy="1219200"/>
          </a:xfrm>
          <a:prstGeom prst="line">
            <a:avLst/>
          </a:prstGeom>
          <a:noFill/>
          <a:ln w="19050">
            <a:solidFill>
              <a:srgbClr val="00FF99"/>
            </a:solidFill>
            <a:round/>
            <a:headEnd/>
            <a:tailEnd type="triangle" w="med" len="med"/>
          </a:ln>
        </p:spPr>
        <p:txBody>
          <a:bodyPr wrap="none" anchor="ctr"/>
          <a:lstStyle/>
          <a:p>
            <a:endParaRPr lang="zh-CN" altLang="en-US"/>
          </a:p>
        </p:txBody>
      </p:sp>
      <p:sp>
        <p:nvSpPr>
          <p:cNvPr id="105492" name="Line 20"/>
          <p:cNvSpPr>
            <a:spLocks noChangeShapeType="1"/>
          </p:cNvSpPr>
          <p:nvPr/>
        </p:nvSpPr>
        <p:spPr bwMode="auto">
          <a:xfrm>
            <a:off x="3962400" y="1905000"/>
            <a:ext cx="0" cy="1219200"/>
          </a:xfrm>
          <a:prstGeom prst="line">
            <a:avLst/>
          </a:prstGeom>
          <a:noFill/>
          <a:ln w="19050">
            <a:solidFill>
              <a:srgbClr val="00FF99"/>
            </a:solidFill>
            <a:round/>
            <a:headEnd/>
            <a:tailEnd type="triangle" w="med" len="med"/>
          </a:ln>
        </p:spPr>
        <p:txBody>
          <a:bodyPr wrap="none" anchor="ctr"/>
          <a:lstStyle/>
          <a:p>
            <a:endParaRPr lang="zh-CN" altLang="en-US"/>
          </a:p>
        </p:txBody>
      </p:sp>
      <p:sp>
        <p:nvSpPr>
          <p:cNvPr id="105493" name="Line 21"/>
          <p:cNvSpPr>
            <a:spLocks noChangeShapeType="1"/>
          </p:cNvSpPr>
          <p:nvPr/>
        </p:nvSpPr>
        <p:spPr bwMode="auto">
          <a:xfrm>
            <a:off x="5867400" y="1905000"/>
            <a:ext cx="0" cy="1219200"/>
          </a:xfrm>
          <a:prstGeom prst="line">
            <a:avLst/>
          </a:prstGeom>
          <a:noFill/>
          <a:ln w="19050">
            <a:solidFill>
              <a:srgbClr val="00FF99"/>
            </a:solidFill>
            <a:round/>
            <a:headEnd/>
            <a:tailEnd type="triangle" w="med" len="med"/>
          </a:ln>
        </p:spPr>
        <p:txBody>
          <a:bodyPr wrap="none" anchor="ctr"/>
          <a:lstStyle/>
          <a:p>
            <a:endParaRPr lang="zh-CN" altLang="en-US"/>
          </a:p>
        </p:txBody>
      </p:sp>
      <p:sp>
        <p:nvSpPr>
          <p:cNvPr id="105494" name="Line 22"/>
          <p:cNvSpPr>
            <a:spLocks noChangeShapeType="1"/>
          </p:cNvSpPr>
          <p:nvPr/>
        </p:nvSpPr>
        <p:spPr bwMode="auto">
          <a:xfrm>
            <a:off x="6705600" y="1905000"/>
            <a:ext cx="0" cy="1219200"/>
          </a:xfrm>
          <a:prstGeom prst="line">
            <a:avLst/>
          </a:prstGeom>
          <a:noFill/>
          <a:ln w="19050">
            <a:solidFill>
              <a:srgbClr val="00FF99"/>
            </a:solidFill>
            <a:round/>
            <a:headEnd/>
            <a:tailEnd type="triangle" w="med" len="med"/>
          </a:ln>
        </p:spPr>
        <p:txBody>
          <a:bodyPr wrap="none" anchor="ctr"/>
          <a:lstStyle/>
          <a:p>
            <a:endParaRPr lang="zh-CN" altLang="en-US"/>
          </a:p>
        </p:txBody>
      </p:sp>
      <p:sp>
        <p:nvSpPr>
          <p:cNvPr id="105495" name="Text Box 23"/>
          <p:cNvSpPr txBox="1">
            <a:spLocks noChangeArrowheads="1"/>
          </p:cNvSpPr>
          <p:nvPr/>
        </p:nvSpPr>
        <p:spPr bwMode="auto">
          <a:xfrm>
            <a:off x="2844800" y="3382963"/>
            <a:ext cx="428625" cy="1116012"/>
          </a:xfrm>
          <a:prstGeom prst="rect">
            <a:avLst/>
          </a:prstGeom>
          <a:noFill/>
          <a:ln w="9525">
            <a:noFill/>
            <a:miter lim="800000"/>
            <a:headEnd/>
            <a:tailEnd/>
          </a:ln>
        </p:spPr>
        <p:txBody>
          <a:bodyPr vert="eaVert" wrap="none">
            <a:spAutoFit/>
          </a:bodyPr>
          <a:lstStyle/>
          <a:p>
            <a:r>
              <a:rPr lang="zh-CN" altLang="en-US">
                <a:solidFill>
                  <a:srgbClr val="FFFF66"/>
                </a:solidFill>
              </a:rPr>
              <a:t>施工动员会</a:t>
            </a:r>
            <a:endParaRPr lang="zh-CN" altLang="en-US" sz="2000">
              <a:solidFill>
                <a:schemeClr val="tx1"/>
              </a:solidFill>
            </a:endParaRPr>
          </a:p>
        </p:txBody>
      </p:sp>
      <p:sp>
        <p:nvSpPr>
          <p:cNvPr id="105496" name="Text Box 24"/>
          <p:cNvSpPr txBox="1">
            <a:spLocks noChangeArrowheads="1"/>
          </p:cNvSpPr>
          <p:nvPr/>
        </p:nvSpPr>
        <p:spPr bwMode="auto">
          <a:xfrm>
            <a:off x="3733800" y="3352800"/>
            <a:ext cx="428625" cy="1724025"/>
          </a:xfrm>
          <a:prstGeom prst="rect">
            <a:avLst/>
          </a:prstGeom>
          <a:noFill/>
          <a:ln w="9525">
            <a:noFill/>
            <a:miter lim="800000"/>
            <a:headEnd/>
            <a:tailEnd/>
          </a:ln>
        </p:spPr>
        <p:txBody>
          <a:bodyPr vert="eaVert" wrap="none">
            <a:spAutoFit/>
          </a:bodyPr>
          <a:lstStyle/>
          <a:p>
            <a:r>
              <a:rPr lang="zh-CN" altLang="en-US">
                <a:solidFill>
                  <a:srgbClr val="00FF99"/>
                </a:solidFill>
              </a:rPr>
              <a:t>分期交付施工图纸</a:t>
            </a:r>
          </a:p>
        </p:txBody>
      </p:sp>
      <p:sp>
        <p:nvSpPr>
          <p:cNvPr id="105497" name="Text Box 25"/>
          <p:cNvSpPr txBox="1">
            <a:spLocks noChangeArrowheads="1"/>
          </p:cNvSpPr>
          <p:nvPr/>
        </p:nvSpPr>
        <p:spPr bwMode="auto">
          <a:xfrm>
            <a:off x="3429000" y="3352800"/>
            <a:ext cx="428625" cy="2533650"/>
          </a:xfrm>
          <a:prstGeom prst="rect">
            <a:avLst/>
          </a:prstGeom>
          <a:noFill/>
          <a:ln w="9525">
            <a:noFill/>
            <a:miter lim="800000"/>
            <a:headEnd/>
            <a:tailEnd/>
          </a:ln>
        </p:spPr>
        <p:txBody>
          <a:bodyPr vert="eaVert" wrap="none">
            <a:spAutoFit/>
          </a:bodyPr>
          <a:lstStyle/>
          <a:p>
            <a:r>
              <a:rPr lang="zh-CN" altLang="en-US">
                <a:solidFill>
                  <a:srgbClr val="00FF99"/>
                </a:solidFill>
              </a:rPr>
              <a:t>设计交底（向施工工程师）</a:t>
            </a:r>
            <a:endParaRPr lang="zh-CN" altLang="en-US">
              <a:solidFill>
                <a:schemeClr val="tx1"/>
              </a:solidFill>
            </a:endParaRPr>
          </a:p>
        </p:txBody>
      </p:sp>
      <p:sp>
        <p:nvSpPr>
          <p:cNvPr id="105498" name="Text Box 26"/>
          <p:cNvSpPr txBox="1">
            <a:spLocks noChangeArrowheads="1"/>
          </p:cNvSpPr>
          <p:nvPr/>
        </p:nvSpPr>
        <p:spPr bwMode="auto">
          <a:xfrm>
            <a:off x="5664200" y="3382963"/>
            <a:ext cx="428625" cy="2335212"/>
          </a:xfrm>
          <a:prstGeom prst="rect">
            <a:avLst/>
          </a:prstGeom>
          <a:noFill/>
          <a:ln w="9525">
            <a:noFill/>
            <a:miter lim="800000"/>
            <a:headEnd/>
            <a:tailEnd/>
          </a:ln>
        </p:spPr>
        <p:txBody>
          <a:bodyPr vert="eaVert" wrap="none">
            <a:spAutoFit/>
          </a:bodyPr>
          <a:lstStyle/>
          <a:p>
            <a:r>
              <a:rPr lang="zh-CN" altLang="en-US">
                <a:solidFill>
                  <a:srgbClr val="00FF99"/>
                </a:solidFill>
              </a:rPr>
              <a:t>现场设计服务（必要时）</a:t>
            </a:r>
            <a:endParaRPr lang="zh-CN" altLang="en-US">
              <a:solidFill>
                <a:schemeClr val="tx1"/>
              </a:solidFill>
            </a:endParaRPr>
          </a:p>
        </p:txBody>
      </p:sp>
      <p:sp>
        <p:nvSpPr>
          <p:cNvPr id="105499" name="Text Box 27"/>
          <p:cNvSpPr txBox="1">
            <a:spLocks noChangeArrowheads="1"/>
          </p:cNvSpPr>
          <p:nvPr/>
        </p:nvSpPr>
        <p:spPr bwMode="auto">
          <a:xfrm>
            <a:off x="6477000" y="3352800"/>
            <a:ext cx="428625" cy="904875"/>
          </a:xfrm>
          <a:prstGeom prst="rect">
            <a:avLst/>
          </a:prstGeom>
          <a:noFill/>
          <a:ln w="9525">
            <a:noFill/>
            <a:miter lim="800000"/>
            <a:headEnd/>
            <a:tailEnd/>
          </a:ln>
        </p:spPr>
        <p:txBody>
          <a:bodyPr vert="eaVert" wrap="none">
            <a:spAutoFit/>
          </a:bodyPr>
          <a:lstStyle/>
          <a:p>
            <a:r>
              <a:rPr lang="zh-CN" altLang="en-US">
                <a:solidFill>
                  <a:srgbClr val="00FF99"/>
                </a:solidFill>
              </a:rPr>
              <a:t>设计修改</a:t>
            </a:r>
            <a:endParaRPr lang="zh-CN" altLang="en-US">
              <a:solidFill>
                <a:schemeClr val="tx1"/>
              </a:solidFill>
            </a:endParaRPr>
          </a:p>
        </p:txBody>
      </p:sp>
      <p:sp>
        <p:nvSpPr>
          <p:cNvPr id="105500" name="Line 28"/>
          <p:cNvSpPr>
            <a:spLocks noChangeShapeType="1"/>
          </p:cNvSpPr>
          <p:nvPr/>
        </p:nvSpPr>
        <p:spPr bwMode="auto">
          <a:xfrm>
            <a:off x="3124200" y="2362200"/>
            <a:ext cx="0" cy="762000"/>
          </a:xfrm>
          <a:prstGeom prst="line">
            <a:avLst/>
          </a:prstGeom>
          <a:noFill/>
          <a:ln w="19050">
            <a:solidFill>
              <a:srgbClr val="FF3399"/>
            </a:solidFill>
            <a:round/>
            <a:headEnd/>
            <a:tailEnd/>
          </a:ln>
        </p:spPr>
        <p:txBody>
          <a:bodyPr wrap="none" anchor="ctr"/>
          <a:lstStyle/>
          <a:p>
            <a:endParaRPr lang="zh-CN" altLang="en-US"/>
          </a:p>
        </p:txBody>
      </p:sp>
      <p:sp>
        <p:nvSpPr>
          <p:cNvPr id="105501" name="Line 29"/>
          <p:cNvSpPr>
            <a:spLocks noChangeShapeType="1"/>
          </p:cNvSpPr>
          <p:nvPr/>
        </p:nvSpPr>
        <p:spPr bwMode="auto">
          <a:xfrm flipH="1">
            <a:off x="2590800" y="914400"/>
            <a:ext cx="381000" cy="9144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5502" name="Line 30"/>
          <p:cNvSpPr>
            <a:spLocks noChangeShapeType="1"/>
          </p:cNvSpPr>
          <p:nvPr/>
        </p:nvSpPr>
        <p:spPr bwMode="auto">
          <a:xfrm flipH="1">
            <a:off x="3048000" y="1219200"/>
            <a:ext cx="152400" cy="6096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5503" name="Line 31"/>
          <p:cNvSpPr>
            <a:spLocks noChangeShapeType="1"/>
          </p:cNvSpPr>
          <p:nvPr/>
        </p:nvSpPr>
        <p:spPr bwMode="auto">
          <a:xfrm>
            <a:off x="3429000" y="1447800"/>
            <a:ext cx="228600" cy="381000"/>
          </a:xfrm>
          <a:prstGeom prst="line">
            <a:avLst/>
          </a:prstGeom>
          <a:noFill/>
          <a:ln w="19050">
            <a:solidFill>
              <a:schemeClr val="bg1"/>
            </a:solidFill>
            <a:round/>
            <a:headEnd/>
            <a:tailEnd type="triangle" w="med" len="med"/>
          </a:ln>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Box 2"/>
          <p:cNvSpPr txBox="1">
            <a:spLocks noChangeArrowheads="1"/>
          </p:cNvSpPr>
          <p:nvPr/>
        </p:nvSpPr>
        <p:spPr bwMode="auto">
          <a:xfrm>
            <a:off x="0" y="0"/>
            <a:ext cx="9144000" cy="7378700"/>
          </a:xfrm>
          <a:prstGeom prst="rect">
            <a:avLst/>
          </a:prstGeom>
          <a:solidFill>
            <a:srgbClr val="0000FF"/>
          </a:solidFill>
          <a:ln w="9525">
            <a:noFill/>
            <a:miter lim="800000"/>
            <a:headEnd/>
            <a:tailEnd/>
          </a:ln>
        </p:spPr>
        <p:txBody>
          <a:bodyPr>
            <a:spAutoFit/>
          </a:bodyPr>
          <a:lstStyle/>
          <a:p>
            <a:endParaRPr lang="en-US" altLang="zh-CN" sz="2000">
              <a:solidFill>
                <a:schemeClr val="tx1"/>
              </a:solidFill>
            </a:endParaRPr>
          </a:p>
          <a:p>
            <a:r>
              <a:rPr lang="en-US" altLang="zh-CN" sz="2000">
                <a:solidFill>
                  <a:schemeClr val="tx1"/>
                </a:solidFill>
              </a:rPr>
              <a:t>             </a:t>
            </a:r>
            <a:r>
              <a:rPr lang="en-US" altLang="zh-CN" sz="2800"/>
              <a:t>                         </a:t>
            </a:r>
            <a:r>
              <a:rPr lang="zh-CN" altLang="en-US" sz="2800"/>
              <a:t>设计与开车的衔接</a:t>
            </a:r>
            <a:endParaRPr lang="zh-CN" altLang="en-US" sz="2000">
              <a:solidFill>
                <a:srgbClr val="FF66CC"/>
              </a:solidFill>
            </a:endParaRPr>
          </a:p>
          <a:p>
            <a:r>
              <a:rPr lang="zh-CN" altLang="en-US">
                <a:solidFill>
                  <a:schemeClr val="bg1"/>
                </a:solidFill>
              </a:rPr>
              <a:t>                                                  （</a:t>
            </a:r>
            <a:r>
              <a:rPr lang="en-US" altLang="zh-CN">
                <a:solidFill>
                  <a:schemeClr val="bg1"/>
                </a:solidFill>
              </a:rPr>
              <a:t>1</a:t>
            </a:r>
            <a:r>
              <a:rPr lang="zh-CN" altLang="en-US">
                <a:solidFill>
                  <a:schemeClr val="bg1"/>
                </a:solidFill>
              </a:rPr>
              <a:t>）把开车经验加入设计，避免开车时返工，造成工期和费用损失。</a:t>
            </a:r>
          </a:p>
          <a:p>
            <a:r>
              <a:rPr lang="zh-CN" altLang="en-US">
                <a:solidFill>
                  <a:schemeClr val="bg1"/>
                </a:solidFill>
              </a:rPr>
              <a:t>                                                           （</a:t>
            </a:r>
            <a:r>
              <a:rPr lang="en-US" altLang="zh-CN">
                <a:solidFill>
                  <a:schemeClr val="bg1"/>
                </a:solidFill>
              </a:rPr>
              <a:t>2</a:t>
            </a:r>
            <a:r>
              <a:rPr lang="zh-CN" altLang="en-US">
                <a:solidFill>
                  <a:schemeClr val="bg1"/>
                </a:solidFill>
              </a:rPr>
              <a:t>）设计与开车服务的内部协调，降低运作成本。</a:t>
            </a:r>
            <a:endParaRPr lang="zh-CN" altLang="en-US" sz="2000">
              <a:solidFill>
                <a:schemeClr val="bg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r>
              <a:rPr lang="zh-CN" altLang="en-US" sz="2000">
                <a:solidFill>
                  <a:schemeClr val="accent1"/>
                </a:solidFill>
              </a:rPr>
              <a:t>                      </a:t>
            </a:r>
            <a:r>
              <a:rPr lang="zh-CN" altLang="en-US" sz="1800">
                <a:solidFill>
                  <a:srgbClr val="66FFFF"/>
                </a:solidFill>
              </a:rPr>
              <a:t>讨论：</a:t>
            </a:r>
            <a:r>
              <a:rPr lang="en-US" altLang="zh-CN" sz="1800">
                <a:solidFill>
                  <a:srgbClr val="66FFFF"/>
                </a:solidFill>
              </a:rPr>
              <a:t>EPC</a:t>
            </a:r>
            <a:r>
              <a:rPr lang="zh-CN" altLang="en-US" sz="1800">
                <a:solidFill>
                  <a:srgbClr val="66FFFF"/>
                </a:solidFill>
              </a:rPr>
              <a:t>工程总承包的设计工作得到开车部的有力协调和支持，</a:t>
            </a:r>
          </a:p>
          <a:p>
            <a:r>
              <a:rPr lang="zh-CN" altLang="en-US" sz="1800">
                <a:solidFill>
                  <a:srgbClr val="66FFFF"/>
                </a:solidFill>
              </a:rPr>
              <a:t>                                      使设计符合开车要求，提高设计质量，降低工程成本。</a:t>
            </a:r>
          </a:p>
          <a:p>
            <a:endParaRPr lang="zh-CN" altLang="en-US" sz="2000">
              <a:solidFill>
                <a:schemeClr val="accent1"/>
              </a:solidFill>
            </a:endParaRPr>
          </a:p>
          <a:p>
            <a:endParaRPr lang="zh-CN" altLang="en-US" sz="2000">
              <a:solidFill>
                <a:schemeClr val="accent1"/>
              </a:solidFill>
            </a:endParaRPr>
          </a:p>
          <a:p>
            <a:endParaRPr lang="en-US" altLang="zh-CN" sz="2000">
              <a:solidFill>
                <a:schemeClr val="tx1"/>
              </a:solidFill>
            </a:endParaRPr>
          </a:p>
        </p:txBody>
      </p:sp>
      <p:sp>
        <p:nvSpPr>
          <p:cNvPr id="106499" name="Line 3"/>
          <p:cNvSpPr>
            <a:spLocks noChangeShapeType="1"/>
          </p:cNvSpPr>
          <p:nvPr/>
        </p:nvSpPr>
        <p:spPr bwMode="auto">
          <a:xfrm>
            <a:off x="1600200" y="1828800"/>
            <a:ext cx="3276600" cy="0"/>
          </a:xfrm>
          <a:prstGeom prst="line">
            <a:avLst/>
          </a:prstGeom>
          <a:noFill/>
          <a:ln w="76200">
            <a:solidFill>
              <a:srgbClr val="00FF99"/>
            </a:solidFill>
            <a:round/>
            <a:headEnd/>
            <a:tailEnd/>
          </a:ln>
        </p:spPr>
        <p:txBody>
          <a:bodyPr wrap="none" anchor="ctr"/>
          <a:lstStyle/>
          <a:p>
            <a:endParaRPr lang="zh-CN" altLang="en-US"/>
          </a:p>
        </p:txBody>
      </p:sp>
      <p:sp>
        <p:nvSpPr>
          <p:cNvPr id="106500" name="Line 4"/>
          <p:cNvSpPr>
            <a:spLocks noChangeShapeType="1"/>
          </p:cNvSpPr>
          <p:nvPr/>
        </p:nvSpPr>
        <p:spPr bwMode="auto">
          <a:xfrm>
            <a:off x="4800600" y="1828800"/>
            <a:ext cx="2971800" cy="0"/>
          </a:xfrm>
          <a:prstGeom prst="line">
            <a:avLst/>
          </a:prstGeom>
          <a:noFill/>
          <a:ln w="19050">
            <a:solidFill>
              <a:srgbClr val="00FF99"/>
            </a:solidFill>
            <a:prstDash val="sysDot"/>
            <a:round/>
            <a:headEnd/>
            <a:tailEnd/>
          </a:ln>
        </p:spPr>
        <p:txBody>
          <a:bodyPr wrap="none" anchor="ctr"/>
          <a:lstStyle/>
          <a:p>
            <a:endParaRPr lang="zh-CN" altLang="en-US"/>
          </a:p>
        </p:txBody>
      </p:sp>
      <p:sp>
        <p:nvSpPr>
          <p:cNvPr id="106501" name="Line 5"/>
          <p:cNvSpPr>
            <a:spLocks noChangeShapeType="1"/>
          </p:cNvSpPr>
          <p:nvPr/>
        </p:nvSpPr>
        <p:spPr bwMode="auto">
          <a:xfrm>
            <a:off x="2514600" y="2133600"/>
            <a:ext cx="3352800" cy="0"/>
          </a:xfrm>
          <a:prstGeom prst="line">
            <a:avLst/>
          </a:prstGeom>
          <a:noFill/>
          <a:ln w="19050">
            <a:solidFill>
              <a:srgbClr val="FF3399"/>
            </a:solidFill>
            <a:round/>
            <a:headEnd/>
            <a:tailEnd/>
          </a:ln>
        </p:spPr>
        <p:txBody>
          <a:bodyPr wrap="none" anchor="ctr"/>
          <a:lstStyle/>
          <a:p>
            <a:endParaRPr lang="zh-CN" altLang="en-US"/>
          </a:p>
        </p:txBody>
      </p:sp>
      <p:sp>
        <p:nvSpPr>
          <p:cNvPr id="106502" name="Line 6"/>
          <p:cNvSpPr>
            <a:spLocks noChangeShapeType="1"/>
          </p:cNvSpPr>
          <p:nvPr/>
        </p:nvSpPr>
        <p:spPr bwMode="auto">
          <a:xfrm>
            <a:off x="4419600" y="2362200"/>
            <a:ext cx="2895600" cy="0"/>
          </a:xfrm>
          <a:prstGeom prst="line">
            <a:avLst/>
          </a:prstGeom>
          <a:noFill/>
          <a:ln w="19050">
            <a:solidFill>
              <a:srgbClr val="FFFF66"/>
            </a:solidFill>
            <a:round/>
            <a:headEnd/>
            <a:tailEnd/>
          </a:ln>
        </p:spPr>
        <p:txBody>
          <a:bodyPr wrap="none" anchor="ctr"/>
          <a:lstStyle/>
          <a:p>
            <a:endParaRPr lang="zh-CN" altLang="en-US"/>
          </a:p>
        </p:txBody>
      </p:sp>
      <p:sp>
        <p:nvSpPr>
          <p:cNvPr id="106503" name="Line 7"/>
          <p:cNvSpPr>
            <a:spLocks noChangeShapeType="1"/>
          </p:cNvSpPr>
          <p:nvPr/>
        </p:nvSpPr>
        <p:spPr bwMode="auto">
          <a:xfrm>
            <a:off x="6781800" y="2667000"/>
            <a:ext cx="990600" cy="0"/>
          </a:xfrm>
          <a:prstGeom prst="line">
            <a:avLst/>
          </a:prstGeom>
          <a:noFill/>
          <a:ln w="76200">
            <a:solidFill>
              <a:schemeClr val="bg1"/>
            </a:solidFill>
            <a:round/>
            <a:headEnd/>
            <a:tailEnd/>
          </a:ln>
        </p:spPr>
        <p:txBody>
          <a:bodyPr wrap="none" anchor="ctr"/>
          <a:lstStyle/>
          <a:p>
            <a:endParaRPr lang="zh-CN" altLang="en-US"/>
          </a:p>
        </p:txBody>
      </p:sp>
      <p:sp>
        <p:nvSpPr>
          <p:cNvPr id="106504" name="Line 8"/>
          <p:cNvSpPr>
            <a:spLocks noChangeShapeType="1"/>
          </p:cNvSpPr>
          <p:nvPr/>
        </p:nvSpPr>
        <p:spPr bwMode="auto">
          <a:xfrm>
            <a:off x="1600200" y="1600200"/>
            <a:ext cx="0" cy="1219200"/>
          </a:xfrm>
          <a:prstGeom prst="line">
            <a:avLst/>
          </a:prstGeom>
          <a:noFill/>
          <a:ln w="19050">
            <a:solidFill>
              <a:schemeClr val="bg1"/>
            </a:solidFill>
            <a:round/>
            <a:headEnd/>
            <a:tailEnd/>
          </a:ln>
        </p:spPr>
        <p:txBody>
          <a:bodyPr wrap="none" anchor="ctr"/>
          <a:lstStyle/>
          <a:p>
            <a:endParaRPr lang="zh-CN" altLang="en-US"/>
          </a:p>
        </p:txBody>
      </p:sp>
      <p:sp>
        <p:nvSpPr>
          <p:cNvPr id="106505" name="Line 9"/>
          <p:cNvSpPr>
            <a:spLocks noChangeShapeType="1"/>
          </p:cNvSpPr>
          <p:nvPr/>
        </p:nvSpPr>
        <p:spPr bwMode="auto">
          <a:xfrm flipH="1">
            <a:off x="1600200" y="2667000"/>
            <a:ext cx="5181600" cy="0"/>
          </a:xfrm>
          <a:prstGeom prst="line">
            <a:avLst/>
          </a:prstGeom>
          <a:noFill/>
          <a:ln w="19050">
            <a:solidFill>
              <a:schemeClr val="bg1"/>
            </a:solidFill>
            <a:prstDash val="sysDot"/>
            <a:round/>
            <a:headEnd/>
            <a:tailEnd/>
          </a:ln>
        </p:spPr>
        <p:txBody>
          <a:bodyPr wrap="none" anchor="ctr"/>
          <a:lstStyle/>
          <a:p>
            <a:endParaRPr lang="zh-CN" altLang="en-US"/>
          </a:p>
        </p:txBody>
      </p:sp>
      <p:sp>
        <p:nvSpPr>
          <p:cNvPr id="106506" name="Line 10"/>
          <p:cNvSpPr>
            <a:spLocks noChangeShapeType="1"/>
          </p:cNvSpPr>
          <p:nvPr/>
        </p:nvSpPr>
        <p:spPr bwMode="auto">
          <a:xfrm flipV="1">
            <a:off x="7772400" y="1676400"/>
            <a:ext cx="0" cy="1066800"/>
          </a:xfrm>
          <a:prstGeom prst="line">
            <a:avLst/>
          </a:prstGeom>
          <a:noFill/>
          <a:ln w="19050">
            <a:solidFill>
              <a:schemeClr val="bg1"/>
            </a:solidFill>
            <a:round/>
            <a:headEnd/>
            <a:tailEnd/>
          </a:ln>
        </p:spPr>
        <p:txBody>
          <a:bodyPr wrap="none" anchor="ctr"/>
          <a:lstStyle/>
          <a:p>
            <a:endParaRPr lang="zh-CN" altLang="en-US"/>
          </a:p>
        </p:txBody>
      </p:sp>
      <p:sp>
        <p:nvSpPr>
          <p:cNvPr id="106507" name="Text Box 11"/>
          <p:cNvSpPr txBox="1">
            <a:spLocks noChangeArrowheads="1"/>
          </p:cNvSpPr>
          <p:nvPr/>
        </p:nvSpPr>
        <p:spPr bwMode="auto">
          <a:xfrm>
            <a:off x="822325" y="1520825"/>
            <a:ext cx="692150" cy="396875"/>
          </a:xfrm>
          <a:prstGeom prst="rect">
            <a:avLst/>
          </a:prstGeom>
          <a:noFill/>
          <a:ln w="9525">
            <a:noFill/>
            <a:miter lim="800000"/>
            <a:headEnd/>
            <a:tailEnd/>
          </a:ln>
        </p:spPr>
        <p:txBody>
          <a:bodyPr wrap="none">
            <a:spAutoFit/>
          </a:bodyPr>
          <a:lstStyle/>
          <a:p>
            <a:r>
              <a:rPr lang="zh-CN" altLang="en-US" sz="2000">
                <a:solidFill>
                  <a:srgbClr val="00FF99"/>
                </a:solidFill>
              </a:rPr>
              <a:t>设计</a:t>
            </a:r>
            <a:endParaRPr lang="zh-CN" altLang="en-US" sz="2000">
              <a:solidFill>
                <a:schemeClr val="tx1"/>
              </a:solidFill>
            </a:endParaRPr>
          </a:p>
        </p:txBody>
      </p:sp>
      <p:sp>
        <p:nvSpPr>
          <p:cNvPr id="106508" name="Text Box 12"/>
          <p:cNvSpPr txBox="1">
            <a:spLocks noChangeArrowheads="1"/>
          </p:cNvSpPr>
          <p:nvPr/>
        </p:nvSpPr>
        <p:spPr bwMode="auto">
          <a:xfrm>
            <a:off x="898525" y="2359025"/>
            <a:ext cx="692150" cy="396875"/>
          </a:xfrm>
          <a:prstGeom prst="rect">
            <a:avLst/>
          </a:prstGeom>
          <a:noFill/>
          <a:ln w="9525">
            <a:noFill/>
            <a:miter lim="800000"/>
            <a:headEnd/>
            <a:tailEnd/>
          </a:ln>
        </p:spPr>
        <p:txBody>
          <a:bodyPr wrap="none">
            <a:spAutoFit/>
          </a:bodyPr>
          <a:lstStyle/>
          <a:p>
            <a:r>
              <a:rPr lang="zh-CN" altLang="en-US" sz="2000">
                <a:solidFill>
                  <a:schemeClr val="bg1"/>
                </a:solidFill>
              </a:rPr>
              <a:t>开车</a:t>
            </a:r>
            <a:endParaRPr lang="zh-CN" altLang="en-US" sz="2000">
              <a:solidFill>
                <a:schemeClr val="tx1"/>
              </a:solidFill>
            </a:endParaRPr>
          </a:p>
        </p:txBody>
      </p:sp>
      <p:sp>
        <p:nvSpPr>
          <p:cNvPr id="106509" name="Line 13"/>
          <p:cNvSpPr>
            <a:spLocks noChangeShapeType="1"/>
          </p:cNvSpPr>
          <p:nvPr/>
        </p:nvSpPr>
        <p:spPr bwMode="auto">
          <a:xfrm>
            <a:off x="2667000" y="1828800"/>
            <a:ext cx="0" cy="838200"/>
          </a:xfrm>
          <a:prstGeom prst="line">
            <a:avLst/>
          </a:prstGeom>
          <a:noFill/>
          <a:ln w="19050">
            <a:solidFill>
              <a:srgbClr val="00FF99"/>
            </a:solidFill>
            <a:round/>
            <a:headEnd/>
            <a:tailEnd type="triangle" w="med" len="med"/>
          </a:ln>
        </p:spPr>
        <p:txBody>
          <a:bodyPr wrap="none" anchor="ctr"/>
          <a:lstStyle/>
          <a:p>
            <a:endParaRPr lang="zh-CN" altLang="en-US"/>
          </a:p>
        </p:txBody>
      </p:sp>
      <p:sp>
        <p:nvSpPr>
          <p:cNvPr id="106510" name="Line 14"/>
          <p:cNvSpPr>
            <a:spLocks noChangeShapeType="1"/>
          </p:cNvSpPr>
          <p:nvPr/>
        </p:nvSpPr>
        <p:spPr bwMode="auto">
          <a:xfrm>
            <a:off x="2133600" y="1828800"/>
            <a:ext cx="0" cy="838200"/>
          </a:xfrm>
          <a:prstGeom prst="line">
            <a:avLst/>
          </a:prstGeom>
          <a:noFill/>
          <a:ln w="19050">
            <a:solidFill>
              <a:srgbClr val="00FF99"/>
            </a:solidFill>
            <a:round/>
            <a:headEnd/>
            <a:tailEnd type="triangle" w="med" len="med"/>
          </a:ln>
        </p:spPr>
        <p:txBody>
          <a:bodyPr wrap="none" anchor="ctr"/>
          <a:lstStyle/>
          <a:p>
            <a:endParaRPr lang="zh-CN" altLang="en-US"/>
          </a:p>
        </p:txBody>
      </p:sp>
      <p:sp>
        <p:nvSpPr>
          <p:cNvPr id="106511" name="Line 16"/>
          <p:cNvSpPr>
            <a:spLocks noChangeShapeType="1"/>
          </p:cNvSpPr>
          <p:nvPr/>
        </p:nvSpPr>
        <p:spPr bwMode="auto">
          <a:xfrm>
            <a:off x="4114800" y="2057400"/>
            <a:ext cx="0" cy="609600"/>
          </a:xfrm>
          <a:prstGeom prst="line">
            <a:avLst/>
          </a:prstGeom>
          <a:noFill/>
          <a:ln w="28575">
            <a:solidFill>
              <a:schemeClr val="bg1"/>
            </a:solidFill>
            <a:round/>
            <a:headEnd/>
            <a:tailEnd type="triangle" w="med" len="med"/>
          </a:ln>
        </p:spPr>
        <p:txBody>
          <a:bodyPr wrap="none" anchor="ctr"/>
          <a:lstStyle/>
          <a:p>
            <a:endParaRPr lang="zh-CN" altLang="en-US"/>
          </a:p>
        </p:txBody>
      </p:sp>
      <p:sp>
        <p:nvSpPr>
          <p:cNvPr id="106512" name="Line 17"/>
          <p:cNvSpPr>
            <a:spLocks noChangeShapeType="1"/>
          </p:cNvSpPr>
          <p:nvPr/>
        </p:nvSpPr>
        <p:spPr bwMode="auto">
          <a:xfrm flipV="1">
            <a:off x="4114800" y="1828800"/>
            <a:ext cx="0" cy="3810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6513" name="Line 18"/>
          <p:cNvSpPr>
            <a:spLocks noChangeShapeType="1"/>
          </p:cNvSpPr>
          <p:nvPr/>
        </p:nvSpPr>
        <p:spPr bwMode="auto">
          <a:xfrm>
            <a:off x="5791200" y="2057400"/>
            <a:ext cx="0" cy="6096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6514" name="Line 19"/>
          <p:cNvSpPr>
            <a:spLocks noChangeShapeType="1"/>
          </p:cNvSpPr>
          <p:nvPr/>
        </p:nvSpPr>
        <p:spPr bwMode="auto">
          <a:xfrm flipV="1">
            <a:off x="5791200" y="1828800"/>
            <a:ext cx="0" cy="3810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6515" name="Text Box 21"/>
          <p:cNvSpPr txBox="1">
            <a:spLocks noChangeArrowheads="1"/>
          </p:cNvSpPr>
          <p:nvPr/>
        </p:nvSpPr>
        <p:spPr bwMode="auto">
          <a:xfrm>
            <a:off x="1397000" y="3001963"/>
            <a:ext cx="428625" cy="2536825"/>
          </a:xfrm>
          <a:prstGeom prst="rect">
            <a:avLst/>
          </a:prstGeom>
          <a:noFill/>
          <a:ln w="9525">
            <a:noFill/>
            <a:miter lim="800000"/>
            <a:headEnd/>
            <a:tailEnd/>
          </a:ln>
        </p:spPr>
        <p:txBody>
          <a:bodyPr vert="eaVert" wrap="none">
            <a:spAutoFit/>
          </a:bodyPr>
          <a:lstStyle/>
          <a:p>
            <a:r>
              <a:rPr lang="zh-CN" altLang="en-US">
                <a:solidFill>
                  <a:schemeClr val="bg1"/>
                </a:solidFill>
              </a:rPr>
              <a:t>设计计划与开车计划的协调</a:t>
            </a:r>
            <a:endParaRPr lang="zh-CN" altLang="en-US">
              <a:solidFill>
                <a:schemeClr val="tx1"/>
              </a:solidFill>
            </a:endParaRPr>
          </a:p>
        </p:txBody>
      </p:sp>
      <p:sp>
        <p:nvSpPr>
          <p:cNvPr id="106516" name="Text Box 22"/>
          <p:cNvSpPr txBox="1">
            <a:spLocks noChangeArrowheads="1"/>
          </p:cNvSpPr>
          <p:nvPr/>
        </p:nvSpPr>
        <p:spPr bwMode="auto">
          <a:xfrm>
            <a:off x="1930400" y="3001963"/>
            <a:ext cx="428625" cy="1320800"/>
          </a:xfrm>
          <a:prstGeom prst="rect">
            <a:avLst/>
          </a:prstGeom>
          <a:noFill/>
          <a:ln w="9525">
            <a:noFill/>
            <a:miter lim="800000"/>
            <a:headEnd/>
            <a:tailEnd/>
          </a:ln>
        </p:spPr>
        <p:txBody>
          <a:bodyPr vert="eaVert" wrap="none">
            <a:spAutoFit/>
          </a:bodyPr>
          <a:lstStyle/>
          <a:p>
            <a:r>
              <a:rPr lang="zh-CN" altLang="en-US">
                <a:solidFill>
                  <a:srgbClr val="00FF99"/>
                </a:solidFill>
              </a:rPr>
              <a:t>提出操作原则</a:t>
            </a:r>
            <a:endParaRPr lang="zh-CN" altLang="en-US">
              <a:solidFill>
                <a:schemeClr val="tx1"/>
              </a:solidFill>
            </a:endParaRPr>
          </a:p>
        </p:txBody>
      </p:sp>
      <p:sp>
        <p:nvSpPr>
          <p:cNvPr id="106517" name="Text Box 23"/>
          <p:cNvSpPr txBox="1">
            <a:spLocks noChangeArrowheads="1"/>
          </p:cNvSpPr>
          <p:nvPr/>
        </p:nvSpPr>
        <p:spPr bwMode="auto">
          <a:xfrm>
            <a:off x="2451100" y="3001963"/>
            <a:ext cx="428625" cy="1471612"/>
          </a:xfrm>
          <a:prstGeom prst="rect">
            <a:avLst/>
          </a:prstGeom>
          <a:noFill/>
          <a:ln w="9525">
            <a:noFill/>
            <a:miter lim="800000"/>
            <a:headEnd/>
            <a:tailEnd/>
          </a:ln>
        </p:spPr>
        <p:txBody>
          <a:bodyPr vert="eaVert" wrap="none">
            <a:spAutoFit/>
          </a:bodyPr>
          <a:lstStyle/>
          <a:p>
            <a:r>
              <a:rPr lang="zh-CN" altLang="en-US">
                <a:solidFill>
                  <a:srgbClr val="00FF99"/>
                </a:solidFill>
              </a:rPr>
              <a:t>提供</a:t>
            </a:r>
            <a:r>
              <a:rPr lang="en-US" altLang="zh-CN">
                <a:solidFill>
                  <a:srgbClr val="00FF99"/>
                </a:solidFill>
              </a:rPr>
              <a:t>PCD</a:t>
            </a:r>
            <a:r>
              <a:rPr lang="zh-CN" altLang="en-US">
                <a:solidFill>
                  <a:srgbClr val="00FF99"/>
                </a:solidFill>
              </a:rPr>
              <a:t>和</a:t>
            </a:r>
            <a:r>
              <a:rPr lang="en-US" altLang="zh-CN">
                <a:solidFill>
                  <a:srgbClr val="00FF99"/>
                </a:solidFill>
              </a:rPr>
              <a:t>PID</a:t>
            </a:r>
            <a:endParaRPr lang="en-US" altLang="zh-CN">
              <a:solidFill>
                <a:schemeClr val="tx1"/>
              </a:solidFill>
            </a:endParaRPr>
          </a:p>
        </p:txBody>
      </p:sp>
      <p:sp>
        <p:nvSpPr>
          <p:cNvPr id="106518" name="Line 24"/>
          <p:cNvSpPr>
            <a:spLocks noChangeShapeType="1"/>
          </p:cNvSpPr>
          <p:nvPr/>
        </p:nvSpPr>
        <p:spPr bwMode="auto">
          <a:xfrm flipV="1">
            <a:off x="3048000" y="1905000"/>
            <a:ext cx="0" cy="7620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6519" name="Text Box 25"/>
          <p:cNvSpPr txBox="1">
            <a:spLocks noChangeArrowheads="1"/>
          </p:cNvSpPr>
          <p:nvPr/>
        </p:nvSpPr>
        <p:spPr bwMode="auto">
          <a:xfrm>
            <a:off x="2844800" y="3001963"/>
            <a:ext cx="428625" cy="1320800"/>
          </a:xfrm>
          <a:prstGeom prst="rect">
            <a:avLst/>
          </a:prstGeom>
          <a:noFill/>
          <a:ln w="9525">
            <a:noFill/>
            <a:miter lim="800000"/>
            <a:headEnd/>
            <a:tailEnd/>
          </a:ln>
        </p:spPr>
        <p:txBody>
          <a:bodyPr vert="eaVert" wrap="none">
            <a:spAutoFit/>
          </a:bodyPr>
          <a:lstStyle/>
          <a:p>
            <a:r>
              <a:rPr lang="zh-CN" altLang="en-US">
                <a:solidFill>
                  <a:schemeClr val="bg1"/>
                </a:solidFill>
              </a:rPr>
              <a:t>提出开车要求</a:t>
            </a:r>
            <a:endParaRPr lang="zh-CN" altLang="en-US">
              <a:solidFill>
                <a:schemeClr val="tx1"/>
              </a:solidFill>
            </a:endParaRPr>
          </a:p>
        </p:txBody>
      </p:sp>
      <p:sp>
        <p:nvSpPr>
          <p:cNvPr id="106520" name="Text Box 26"/>
          <p:cNvSpPr txBox="1">
            <a:spLocks noChangeArrowheads="1"/>
          </p:cNvSpPr>
          <p:nvPr/>
        </p:nvSpPr>
        <p:spPr bwMode="auto">
          <a:xfrm>
            <a:off x="3987800" y="3001963"/>
            <a:ext cx="428625" cy="1320800"/>
          </a:xfrm>
          <a:prstGeom prst="rect">
            <a:avLst/>
          </a:prstGeom>
          <a:noFill/>
          <a:ln w="9525">
            <a:noFill/>
            <a:miter lim="800000"/>
            <a:headEnd/>
            <a:tailEnd/>
          </a:ln>
        </p:spPr>
        <p:txBody>
          <a:bodyPr vert="eaVert" wrap="none">
            <a:spAutoFit/>
          </a:bodyPr>
          <a:lstStyle/>
          <a:p>
            <a:r>
              <a:rPr lang="zh-CN" altLang="en-US">
                <a:solidFill>
                  <a:schemeClr val="bg1"/>
                </a:solidFill>
              </a:rPr>
              <a:t>编制操作手册</a:t>
            </a:r>
            <a:endParaRPr lang="zh-CN" altLang="en-US">
              <a:solidFill>
                <a:schemeClr val="tx1"/>
              </a:solidFill>
            </a:endParaRPr>
          </a:p>
        </p:txBody>
      </p:sp>
      <p:sp>
        <p:nvSpPr>
          <p:cNvPr id="106521" name="Text Box 27"/>
          <p:cNvSpPr txBox="1">
            <a:spLocks noChangeArrowheads="1"/>
          </p:cNvSpPr>
          <p:nvPr/>
        </p:nvSpPr>
        <p:spPr bwMode="auto">
          <a:xfrm>
            <a:off x="5588000" y="2925763"/>
            <a:ext cx="428625" cy="1317625"/>
          </a:xfrm>
          <a:prstGeom prst="rect">
            <a:avLst/>
          </a:prstGeom>
          <a:noFill/>
          <a:ln w="9525">
            <a:noFill/>
            <a:miter lim="800000"/>
            <a:headEnd/>
            <a:tailEnd/>
          </a:ln>
        </p:spPr>
        <p:txBody>
          <a:bodyPr vert="eaVert" wrap="none">
            <a:spAutoFit/>
          </a:bodyPr>
          <a:lstStyle/>
          <a:p>
            <a:r>
              <a:rPr lang="zh-CN" altLang="en-US">
                <a:solidFill>
                  <a:schemeClr val="bg1"/>
                </a:solidFill>
              </a:rPr>
              <a:t>编制培训计划</a:t>
            </a:r>
            <a:endParaRPr lang="zh-CN" altLang="en-US">
              <a:solidFill>
                <a:schemeClr val="tx1"/>
              </a:solidFill>
            </a:endParaRPr>
          </a:p>
        </p:txBody>
      </p:sp>
      <p:sp>
        <p:nvSpPr>
          <p:cNvPr id="106522" name="Line 28"/>
          <p:cNvSpPr>
            <a:spLocks noChangeShapeType="1"/>
          </p:cNvSpPr>
          <p:nvPr/>
        </p:nvSpPr>
        <p:spPr bwMode="auto">
          <a:xfrm>
            <a:off x="7086600" y="1828800"/>
            <a:ext cx="0" cy="838200"/>
          </a:xfrm>
          <a:prstGeom prst="line">
            <a:avLst/>
          </a:prstGeom>
          <a:noFill/>
          <a:ln w="19050">
            <a:solidFill>
              <a:srgbClr val="00FF99"/>
            </a:solidFill>
            <a:round/>
            <a:headEnd/>
            <a:tailEnd type="triangle" w="med" len="med"/>
          </a:ln>
        </p:spPr>
        <p:txBody>
          <a:bodyPr wrap="none" anchor="ctr"/>
          <a:lstStyle/>
          <a:p>
            <a:endParaRPr lang="zh-CN" altLang="en-US"/>
          </a:p>
        </p:txBody>
      </p:sp>
      <p:sp>
        <p:nvSpPr>
          <p:cNvPr id="106523" name="Text Box 29"/>
          <p:cNvSpPr txBox="1">
            <a:spLocks noChangeArrowheads="1"/>
          </p:cNvSpPr>
          <p:nvPr/>
        </p:nvSpPr>
        <p:spPr bwMode="auto">
          <a:xfrm>
            <a:off x="6959600" y="2925763"/>
            <a:ext cx="428625" cy="1320800"/>
          </a:xfrm>
          <a:prstGeom prst="rect">
            <a:avLst/>
          </a:prstGeom>
          <a:noFill/>
          <a:ln w="9525">
            <a:noFill/>
            <a:miter lim="800000"/>
            <a:headEnd/>
            <a:tailEnd/>
          </a:ln>
        </p:spPr>
        <p:txBody>
          <a:bodyPr vert="eaVert" wrap="none">
            <a:spAutoFit/>
          </a:bodyPr>
          <a:lstStyle/>
          <a:p>
            <a:r>
              <a:rPr lang="zh-CN" altLang="en-US">
                <a:solidFill>
                  <a:srgbClr val="00FF99"/>
                </a:solidFill>
              </a:rPr>
              <a:t>提供开车帮助</a:t>
            </a:r>
            <a:endParaRPr lang="zh-CN" altLang="en-US">
              <a:solidFill>
                <a:schemeClr val="tx1"/>
              </a:solidFill>
            </a:endParaRPr>
          </a:p>
        </p:txBody>
      </p:sp>
      <p:sp>
        <p:nvSpPr>
          <p:cNvPr id="106524" name="Line 30"/>
          <p:cNvSpPr>
            <a:spLocks noChangeShapeType="1"/>
          </p:cNvSpPr>
          <p:nvPr/>
        </p:nvSpPr>
        <p:spPr bwMode="auto">
          <a:xfrm>
            <a:off x="7696200" y="1828800"/>
            <a:ext cx="0" cy="838200"/>
          </a:xfrm>
          <a:prstGeom prst="line">
            <a:avLst/>
          </a:prstGeom>
          <a:noFill/>
          <a:ln w="19050">
            <a:solidFill>
              <a:srgbClr val="00FF99"/>
            </a:solidFill>
            <a:round/>
            <a:headEnd/>
            <a:tailEnd type="triangle" w="med" len="med"/>
          </a:ln>
        </p:spPr>
        <p:txBody>
          <a:bodyPr wrap="none" anchor="ctr"/>
          <a:lstStyle/>
          <a:p>
            <a:endParaRPr lang="zh-CN" altLang="en-US"/>
          </a:p>
        </p:txBody>
      </p:sp>
      <p:sp>
        <p:nvSpPr>
          <p:cNvPr id="106525" name="Text Box 31"/>
          <p:cNvSpPr txBox="1">
            <a:spLocks noChangeArrowheads="1"/>
          </p:cNvSpPr>
          <p:nvPr/>
        </p:nvSpPr>
        <p:spPr bwMode="auto">
          <a:xfrm>
            <a:off x="7493000" y="2925763"/>
            <a:ext cx="428625" cy="1320800"/>
          </a:xfrm>
          <a:prstGeom prst="rect">
            <a:avLst/>
          </a:prstGeom>
          <a:noFill/>
          <a:ln w="9525">
            <a:noFill/>
            <a:miter lim="800000"/>
            <a:headEnd/>
            <a:tailEnd/>
          </a:ln>
        </p:spPr>
        <p:txBody>
          <a:bodyPr vert="eaVert" wrap="none">
            <a:spAutoFit/>
          </a:bodyPr>
          <a:lstStyle/>
          <a:p>
            <a:r>
              <a:rPr lang="zh-CN" altLang="en-US">
                <a:solidFill>
                  <a:srgbClr val="00FF99"/>
                </a:solidFill>
              </a:rPr>
              <a:t>参加生产考核</a:t>
            </a:r>
            <a:endParaRPr lang="zh-CN" altLang="en-US">
              <a:solidFill>
                <a:schemeClr val="tx1"/>
              </a:solidFill>
            </a:endParaRPr>
          </a:p>
        </p:txBody>
      </p:sp>
      <p:sp>
        <p:nvSpPr>
          <p:cNvPr id="106526" name="Line 32"/>
          <p:cNvSpPr>
            <a:spLocks noChangeShapeType="1"/>
          </p:cNvSpPr>
          <p:nvPr/>
        </p:nvSpPr>
        <p:spPr bwMode="auto">
          <a:xfrm>
            <a:off x="2895600" y="914400"/>
            <a:ext cx="152400" cy="7620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6527" name="Line 33"/>
          <p:cNvSpPr>
            <a:spLocks noChangeShapeType="1"/>
          </p:cNvSpPr>
          <p:nvPr/>
        </p:nvSpPr>
        <p:spPr bwMode="auto">
          <a:xfrm>
            <a:off x="3429000" y="1143000"/>
            <a:ext cx="3581400" cy="6096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6528" name="Line 34"/>
          <p:cNvSpPr>
            <a:spLocks noChangeShapeType="1"/>
          </p:cNvSpPr>
          <p:nvPr/>
        </p:nvSpPr>
        <p:spPr bwMode="auto">
          <a:xfrm flipV="1">
            <a:off x="3505200" y="1828800"/>
            <a:ext cx="0" cy="7620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6529" name="Text Box 35"/>
          <p:cNvSpPr txBox="1">
            <a:spLocks noChangeArrowheads="1"/>
          </p:cNvSpPr>
          <p:nvPr/>
        </p:nvSpPr>
        <p:spPr bwMode="auto">
          <a:xfrm>
            <a:off x="3276600" y="2971800"/>
            <a:ext cx="428625" cy="2139950"/>
          </a:xfrm>
          <a:prstGeom prst="rect">
            <a:avLst/>
          </a:prstGeom>
          <a:noFill/>
          <a:ln w="9525">
            <a:noFill/>
            <a:miter lim="800000"/>
            <a:headEnd/>
            <a:tailEnd/>
          </a:ln>
        </p:spPr>
        <p:txBody>
          <a:bodyPr vert="eaVert" wrap="none">
            <a:spAutoFit/>
          </a:bodyPr>
          <a:lstStyle/>
          <a:p>
            <a:r>
              <a:rPr lang="zh-CN" altLang="en-US">
                <a:solidFill>
                  <a:schemeClr val="bg1"/>
                </a:solidFill>
              </a:rPr>
              <a:t>危险性和可操作性审查</a:t>
            </a:r>
            <a:endParaRPr lang="zh-CN" altLang="en-US">
              <a:solidFill>
                <a:schemeClr val="tx1"/>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 Box 2"/>
          <p:cNvSpPr txBox="1">
            <a:spLocks noChangeArrowheads="1"/>
          </p:cNvSpPr>
          <p:nvPr/>
        </p:nvSpPr>
        <p:spPr bwMode="auto">
          <a:xfrm>
            <a:off x="0" y="0"/>
            <a:ext cx="9144000" cy="7469188"/>
          </a:xfrm>
          <a:prstGeom prst="rect">
            <a:avLst/>
          </a:prstGeom>
          <a:solidFill>
            <a:srgbClr val="0000FF"/>
          </a:solidFill>
          <a:ln w="9525">
            <a:noFill/>
            <a:miter lim="800000"/>
            <a:headEnd/>
            <a:tailEnd/>
          </a:ln>
        </p:spPr>
        <p:txBody>
          <a:bodyPr>
            <a:spAutoFit/>
          </a:bodyPr>
          <a:lstStyle/>
          <a:p>
            <a:endParaRPr lang="en-US" altLang="zh-CN" sz="2000">
              <a:solidFill>
                <a:schemeClr val="tx1"/>
              </a:solidFill>
            </a:endParaRPr>
          </a:p>
          <a:p>
            <a:r>
              <a:rPr lang="en-US" altLang="zh-CN" sz="2000">
                <a:solidFill>
                  <a:schemeClr val="tx1"/>
                </a:solidFill>
              </a:rPr>
              <a:t>            </a:t>
            </a:r>
            <a:r>
              <a:rPr lang="en-US" altLang="zh-CN" sz="2800"/>
              <a:t>                                  </a:t>
            </a:r>
            <a:r>
              <a:rPr lang="zh-CN" altLang="en-US" sz="2800"/>
              <a:t>版次设计</a:t>
            </a:r>
            <a:endParaRPr lang="zh-CN" altLang="en-US" sz="2000">
              <a:solidFill>
                <a:srgbClr val="FF3399"/>
              </a:solidFill>
            </a:endParaRPr>
          </a:p>
          <a:p>
            <a:r>
              <a:rPr lang="zh-CN" altLang="en-US" sz="2000">
                <a:solidFill>
                  <a:schemeClr val="bg1"/>
                </a:solidFill>
              </a:rPr>
              <a:t>          </a:t>
            </a:r>
            <a:r>
              <a:rPr lang="zh-CN" altLang="en-US" sz="2000"/>
              <a:t>（</a:t>
            </a:r>
            <a:r>
              <a:rPr lang="en-US" altLang="zh-CN" sz="2000"/>
              <a:t>1</a:t>
            </a:r>
            <a:r>
              <a:rPr lang="zh-CN" altLang="en-US" sz="2000"/>
              <a:t>）</a:t>
            </a:r>
            <a:r>
              <a:rPr lang="en-US" altLang="zh-CN" sz="2000"/>
              <a:t>EPC</a:t>
            </a:r>
            <a:r>
              <a:rPr lang="zh-CN" altLang="en-US" sz="2000"/>
              <a:t>工程总承包的设计程序</a:t>
            </a:r>
          </a:p>
          <a:p>
            <a:r>
              <a:rPr lang="zh-CN" altLang="en-US" sz="2000">
                <a:solidFill>
                  <a:schemeClr val="bg1"/>
                </a:solidFill>
              </a:rPr>
              <a:t>            以管道仪表流程图为主线，逐版加入成熟条件，避免最后返工。</a:t>
            </a:r>
          </a:p>
          <a:p>
            <a:r>
              <a:rPr lang="zh-CN" altLang="en-US" sz="2000">
                <a:solidFill>
                  <a:schemeClr val="bg1"/>
                </a:solidFill>
              </a:rPr>
              <a:t>            </a:t>
            </a:r>
            <a:endParaRPr lang="zh-CN" altLang="en-US" sz="2000">
              <a:solidFill>
                <a:schemeClr val="accent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r>
              <a:rPr lang="zh-CN" altLang="en-US" sz="2000">
                <a:solidFill>
                  <a:schemeClr val="bg1"/>
                </a:solidFill>
              </a:rPr>
              <a:t>            </a:t>
            </a:r>
            <a:r>
              <a:rPr lang="zh-CN" altLang="en-US" sz="2000"/>
              <a:t>（</a:t>
            </a:r>
            <a:r>
              <a:rPr lang="en-US" altLang="zh-CN" sz="2000"/>
              <a:t>2</a:t>
            </a:r>
            <a:r>
              <a:rPr lang="zh-CN" altLang="en-US" sz="2000"/>
              <a:t>）传统的设计程序</a:t>
            </a: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1800">
              <a:solidFill>
                <a:schemeClr val="accent1"/>
              </a:solidFill>
            </a:endParaRPr>
          </a:p>
          <a:p>
            <a:r>
              <a:rPr lang="zh-CN" altLang="en-US" sz="1800">
                <a:solidFill>
                  <a:srgbClr val="66FFFF"/>
                </a:solidFill>
              </a:rPr>
              <a:t>                          讨论：工程公司需进行设计流程再造，建立新的设计程序。</a:t>
            </a:r>
          </a:p>
          <a:p>
            <a:endParaRPr lang="zh-CN" altLang="en-US" sz="2000">
              <a:solidFill>
                <a:srgbClr val="66FFFF"/>
              </a:solidFill>
            </a:endParaRPr>
          </a:p>
          <a:p>
            <a:endParaRPr lang="en-US" altLang="zh-CN" sz="2000">
              <a:solidFill>
                <a:schemeClr val="tx1"/>
              </a:solidFill>
            </a:endParaRPr>
          </a:p>
        </p:txBody>
      </p:sp>
      <p:sp>
        <p:nvSpPr>
          <p:cNvPr id="103427" name="Rectangle 3"/>
          <p:cNvSpPr>
            <a:spLocks noChangeArrowheads="1"/>
          </p:cNvSpPr>
          <p:nvPr/>
        </p:nvSpPr>
        <p:spPr bwMode="auto">
          <a:xfrm>
            <a:off x="533400" y="2667000"/>
            <a:ext cx="914400" cy="381000"/>
          </a:xfrm>
          <a:prstGeom prst="rect">
            <a:avLst/>
          </a:prstGeom>
          <a:solidFill>
            <a:schemeClr val="accent1"/>
          </a:solidFill>
          <a:ln w="9525">
            <a:solidFill>
              <a:schemeClr val="tx1"/>
            </a:solidFill>
            <a:miter lim="800000"/>
            <a:headEnd/>
            <a:tailEnd/>
          </a:ln>
        </p:spPr>
        <p:txBody>
          <a:bodyPr wrap="none" anchor="ctr"/>
          <a:lstStyle/>
          <a:p>
            <a:endParaRPr lang="zh-CN" altLang="en-US"/>
          </a:p>
        </p:txBody>
      </p:sp>
      <p:sp>
        <p:nvSpPr>
          <p:cNvPr id="103428" name="Rectangle 4"/>
          <p:cNvSpPr>
            <a:spLocks noChangeArrowheads="1"/>
          </p:cNvSpPr>
          <p:nvPr/>
        </p:nvSpPr>
        <p:spPr bwMode="auto">
          <a:xfrm>
            <a:off x="1676400" y="2667000"/>
            <a:ext cx="914400" cy="381000"/>
          </a:xfrm>
          <a:prstGeom prst="rect">
            <a:avLst/>
          </a:prstGeom>
          <a:solidFill>
            <a:schemeClr val="accent1"/>
          </a:solidFill>
          <a:ln w="9525">
            <a:solidFill>
              <a:schemeClr val="tx1"/>
            </a:solidFill>
            <a:miter lim="800000"/>
            <a:headEnd/>
            <a:tailEnd/>
          </a:ln>
        </p:spPr>
        <p:txBody>
          <a:bodyPr wrap="none" anchor="ctr"/>
          <a:lstStyle/>
          <a:p>
            <a:endParaRPr lang="zh-CN" altLang="en-US"/>
          </a:p>
        </p:txBody>
      </p:sp>
      <p:sp>
        <p:nvSpPr>
          <p:cNvPr id="103429" name="Rectangle 5"/>
          <p:cNvSpPr>
            <a:spLocks noChangeArrowheads="1"/>
          </p:cNvSpPr>
          <p:nvPr/>
        </p:nvSpPr>
        <p:spPr bwMode="auto">
          <a:xfrm>
            <a:off x="2819400" y="2667000"/>
            <a:ext cx="914400" cy="381000"/>
          </a:xfrm>
          <a:prstGeom prst="rect">
            <a:avLst/>
          </a:prstGeom>
          <a:solidFill>
            <a:schemeClr val="accent1"/>
          </a:solidFill>
          <a:ln w="9525">
            <a:solidFill>
              <a:schemeClr val="tx1"/>
            </a:solidFill>
            <a:miter lim="800000"/>
            <a:headEnd/>
            <a:tailEnd/>
          </a:ln>
        </p:spPr>
        <p:txBody>
          <a:bodyPr wrap="none" anchor="ctr"/>
          <a:lstStyle/>
          <a:p>
            <a:endParaRPr lang="zh-CN" altLang="en-US"/>
          </a:p>
        </p:txBody>
      </p:sp>
      <p:sp>
        <p:nvSpPr>
          <p:cNvPr id="103430" name="Rectangle 6"/>
          <p:cNvSpPr>
            <a:spLocks noChangeArrowheads="1"/>
          </p:cNvSpPr>
          <p:nvPr/>
        </p:nvSpPr>
        <p:spPr bwMode="auto">
          <a:xfrm>
            <a:off x="3962400" y="2667000"/>
            <a:ext cx="914400" cy="381000"/>
          </a:xfrm>
          <a:prstGeom prst="rect">
            <a:avLst/>
          </a:prstGeom>
          <a:solidFill>
            <a:schemeClr val="accent1"/>
          </a:solidFill>
          <a:ln w="9525">
            <a:solidFill>
              <a:schemeClr val="tx1"/>
            </a:solidFill>
            <a:miter lim="800000"/>
            <a:headEnd/>
            <a:tailEnd/>
          </a:ln>
        </p:spPr>
        <p:txBody>
          <a:bodyPr wrap="none" anchor="ctr"/>
          <a:lstStyle/>
          <a:p>
            <a:endParaRPr lang="zh-CN" altLang="en-US"/>
          </a:p>
        </p:txBody>
      </p:sp>
      <p:sp>
        <p:nvSpPr>
          <p:cNvPr id="103431" name="Rectangle 7"/>
          <p:cNvSpPr>
            <a:spLocks noChangeArrowheads="1"/>
          </p:cNvSpPr>
          <p:nvPr/>
        </p:nvSpPr>
        <p:spPr bwMode="auto">
          <a:xfrm>
            <a:off x="5105400" y="2667000"/>
            <a:ext cx="914400" cy="381000"/>
          </a:xfrm>
          <a:prstGeom prst="rect">
            <a:avLst/>
          </a:prstGeom>
          <a:solidFill>
            <a:schemeClr val="accent1"/>
          </a:solidFill>
          <a:ln w="9525">
            <a:solidFill>
              <a:schemeClr val="tx1"/>
            </a:solidFill>
            <a:miter lim="800000"/>
            <a:headEnd/>
            <a:tailEnd/>
          </a:ln>
        </p:spPr>
        <p:txBody>
          <a:bodyPr wrap="none" anchor="ctr"/>
          <a:lstStyle/>
          <a:p>
            <a:endParaRPr lang="zh-CN" altLang="en-US"/>
          </a:p>
        </p:txBody>
      </p:sp>
      <p:sp>
        <p:nvSpPr>
          <p:cNvPr id="103432" name="Rectangle 8"/>
          <p:cNvSpPr>
            <a:spLocks noChangeArrowheads="1"/>
          </p:cNvSpPr>
          <p:nvPr/>
        </p:nvSpPr>
        <p:spPr bwMode="auto">
          <a:xfrm>
            <a:off x="6248400" y="2667000"/>
            <a:ext cx="914400" cy="381000"/>
          </a:xfrm>
          <a:prstGeom prst="rect">
            <a:avLst/>
          </a:prstGeom>
          <a:solidFill>
            <a:schemeClr val="accent1"/>
          </a:solidFill>
          <a:ln w="9525">
            <a:solidFill>
              <a:schemeClr val="tx1"/>
            </a:solidFill>
            <a:miter lim="800000"/>
            <a:headEnd/>
            <a:tailEnd/>
          </a:ln>
        </p:spPr>
        <p:txBody>
          <a:bodyPr wrap="none" anchor="ctr"/>
          <a:lstStyle/>
          <a:p>
            <a:endParaRPr lang="zh-CN" altLang="en-US"/>
          </a:p>
        </p:txBody>
      </p:sp>
      <p:sp>
        <p:nvSpPr>
          <p:cNvPr id="103433" name="Rectangle 9"/>
          <p:cNvSpPr>
            <a:spLocks noChangeArrowheads="1"/>
          </p:cNvSpPr>
          <p:nvPr/>
        </p:nvSpPr>
        <p:spPr bwMode="auto">
          <a:xfrm>
            <a:off x="7391400" y="2667000"/>
            <a:ext cx="1143000" cy="381000"/>
          </a:xfrm>
          <a:prstGeom prst="rect">
            <a:avLst/>
          </a:prstGeom>
          <a:solidFill>
            <a:schemeClr val="accent1"/>
          </a:solidFill>
          <a:ln w="9525">
            <a:solidFill>
              <a:schemeClr val="tx1"/>
            </a:solidFill>
            <a:miter lim="800000"/>
            <a:headEnd/>
            <a:tailEnd/>
          </a:ln>
        </p:spPr>
        <p:txBody>
          <a:bodyPr wrap="none" anchor="ctr"/>
          <a:lstStyle/>
          <a:p>
            <a:endParaRPr lang="zh-CN" altLang="en-US"/>
          </a:p>
        </p:txBody>
      </p:sp>
      <p:sp>
        <p:nvSpPr>
          <p:cNvPr id="103434" name="Text Box 10"/>
          <p:cNvSpPr txBox="1">
            <a:spLocks noChangeArrowheads="1"/>
          </p:cNvSpPr>
          <p:nvPr/>
        </p:nvSpPr>
        <p:spPr bwMode="auto">
          <a:xfrm>
            <a:off x="533400" y="2667000"/>
            <a:ext cx="935038" cy="336550"/>
          </a:xfrm>
          <a:prstGeom prst="rect">
            <a:avLst/>
          </a:prstGeom>
          <a:noFill/>
          <a:ln w="9525">
            <a:noFill/>
            <a:miter lim="800000"/>
            <a:headEnd/>
            <a:tailEnd/>
          </a:ln>
        </p:spPr>
        <p:txBody>
          <a:bodyPr wrap="none">
            <a:spAutoFit/>
          </a:bodyPr>
          <a:lstStyle/>
          <a:p>
            <a:r>
              <a:rPr lang="en-US" altLang="zh-CN">
                <a:solidFill>
                  <a:schemeClr val="bg1"/>
                </a:solidFill>
              </a:rPr>
              <a:t>PID A</a:t>
            </a:r>
            <a:r>
              <a:rPr lang="zh-CN" altLang="en-US">
                <a:solidFill>
                  <a:schemeClr val="bg1"/>
                </a:solidFill>
              </a:rPr>
              <a:t>版</a:t>
            </a:r>
            <a:endParaRPr lang="zh-CN" altLang="en-US">
              <a:solidFill>
                <a:schemeClr val="tx1"/>
              </a:solidFill>
            </a:endParaRPr>
          </a:p>
        </p:txBody>
      </p:sp>
      <p:sp>
        <p:nvSpPr>
          <p:cNvPr id="103435" name="Text Box 11"/>
          <p:cNvSpPr txBox="1">
            <a:spLocks noChangeArrowheads="1"/>
          </p:cNvSpPr>
          <p:nvPr/>
        </p:nvSpPr>
        <p:spPr bwMode="auto">
          <a:xfrm>
            <a:off x="1676400" y="2667000"/>
            <a:ext cx="935038" cy="336550"/>
          </a:xfrm>
          <a:prstGeom prst="rect">
            <a:avLst/>
          </a:prstGeom>
          <a:noFill/>
          <a:ln w="9525">
            <a:noFill/>
            <a:miter lim="800000"/>
            <a:headEnd/>
            <a:tailEnd/>
          </a:ln>
        </p:spPr>
        <p:txBody>
          <a:bodyPr wrap="none">
            <a:spAutoFit/>
          </a:bodyPr>
          <a:lstStyle/>
          <a:p>
            <a:r>
              <a:rPr lang="en-US" altLang="zh-CN">
                <a:solidFill>
                  <a:schemeClr val="bg1"/>
                </a:solidFill>
              </a:rPr>
              <a:t>PID R</a:t>
            </a:r>
            <a:r>
              <a:rPr lang="zh-CN" altLang="en-US">
                <a:solidFill>
                  <a:schemeClr val="bg1"/>
                </a:solidFill>
              </a:rPr>
              <a:t>版</a:t>
            </a:r>
            <a:endParaRPr lang="zh-CN" altLang="en-US">
              <a:solidFill>
                <a:schemeClr val="tx1"/>
              </a:solidFill>
            </a:endParaRPr>
          </a:p>
        </p:txBody>
      </p:sp>
      <p:sp>
        <p:nvSpPr>
          <p:cNvPr id="103436" name="Text Box 12"/>
          <p:cNvSpPr txBox="1">
            <a:spLocks noChangeArrowheads="1"/>
          </p:cNvSpPr>
          <p:nvPr/>
        </p:nvSpPr>
        <p:spPr bwMode="auto">
          <a:xfrm>
            <a:off x="2819400" y="2667000"/>
            <a:ext cx="839788" cy="336550"/>
          </a:xfrm>
          <a:prstGeom prst="rect">
            <a:avLst/>
          </a:prstGeom>
          <a:noFill/>
          <a:ln w="9525">
            <a:noFill/>
            <a:miter lim="800000"/>
            <a:headEnd/>
            <a:tailEnd/>
          </a:ln>
        </p:spPr>
        <p:txBody>
          <a:bodyPr wrap="none">
            <a:spAutoFit/>
          </a:bodyPr>
          <a:lstStyle/>
          <a:p>
            <a:r>
              <a:rPr lang="en-US" altLang="zh-CN">
                <a:solidFill>
                  <a:schemeClr val="bg1"/>
                </a:solidFill>
              </a:rPr>
              <a:t>PID1</a:t>
            </a:r>
            <a:r>
              <a:rPr lang="zh-CN" altLang="en-US">
                <a:solidFill>
                  <a:schemeClr val="bg1"/>
                </a:solidFill>
              </a:rPr>
              <a:t>版</a:t>
            </a:r>
            <a:endParaRPr lang="zh-CN" altLang="en-US">
              <a:solidFill>
                <a:schemeClr val="tx1"/>
              </a:solidFill>
            </a:endParaRPr>
          </a:p>
        </p:txBody>
      </p:sp>
      <p:sp>
        <p:nvSpPr>
          <p:cNvPr id="103437" name="Text Box 13"/>
          <p:cNvSpPr txBox="1">
            <a:spLocks noChangeArrowheads="1"/>
          </p:cNvSpPr>
          <p:nvPr/>
        </p:nvSpPr>
        <p:spPr bwMode="auto">
          <a:xfrm>
            <a:off x="3962400" y="2667000"/>
            <a:ext cx="1036638" cy="336550"/>
          </a:xfrm>
          <a:prstGeom prst="rect">
            <a:avLst/>
          </a:prstGeom>
          <a:noFill/>
          <a:ln w="9525">
            <a:noFill/>
            <a:miter lim="800000"/>
            <a:headEnd/>
            <a:tailEnd/>
          </a:ln>
        </p:spPr>
        <p:txBody>
          <a:bodyPr wrap="none">
            <a:spAutoFit/>
          </a:bodyPr>
          <a:lstStyle/>
          <a:p>
            <a:r>
              <a:rPr lang="en-US" altLang="zh-CN">
                <a:solidFill>
                  <a:schemeClr val="bg1"/>
                </a:solidFill>
              </a:rPr>
              <a:t>PID1 A</a:t>
            </a:r>
            <a:r>
              <a:rPr lang="zh-CN" altLang="en-US">
                <a:solidFill>
                  <a:schemeClr val="bg1"/>
                </a:solidFill>
              </a:rPr>
              <a:t>版</a:t>
            </a:r>
            <a:endParaRPr lang="zh-CN" altLang="en-US">
              <a:solidFill>
                <a:schemeClr val="tx1"/>
              </a:solidFill>
            </a:endParaRPr>
          </a:p>
        </p:txBody>
      </p:sp>
      <p:sp>
        <p:nvSpPr>
          <p:cNvPr id="103438" name="Text Box 14"/>
          <p:cNvSpPr txBox="1">
            <a:spLocks noChangeArrowheads="1"/>
          </p:cNvSpPr>
          <p:nvPr/>
        </p:nvSpPr>
        <p:spPr bwMode="auto">
          <a:xfrm>
            <a:off x="5105400" y="2667000"/>
            <a:ext cx="890588" cy="336550"/>
          </a:xfrm>
          <a:prstGeom prst="rect">
            <a:avLst/>
          </a:prstGeom>
          <a:noFill/>
          <a:ln w="9525">
            <a:noFill/>
            <a:miter lim="800000"/>
            <a:headEnd/>
            <a:tailEnd/>
          </a:ln>
        </p:spPr>
        <p:txBody>
          <a:bodyPr wrap="none">
            <a:spAutoFit/>
          </a:bodyPr>
          <a:lstStyle/>
          <a:p>
            <a:r>
              <a:rPr lang="en-US" altLang="zh-CN">
                <a:solidFill>
                  <a:schemeClr val="bg1"/>
                </a:solidFill>
              </a:rPr>
              <a:t>PID 2</a:t>
            </a:r>
            <a:r>
              <a:rPr lang="zh-CN" altLang="en-US">
                <a:solidFill>
                  <a:schemeClr val="bg1"/>
                </a:solidFill>
              </a:rPr>
              <a:t>版</a:t>
            </a:r>
            <a:endParaRPr lang="zh-CN" altLang="en-US">
              <a:solidFill>
                <a:schemeClr val="tx1"/>
              </a:solidFill>
            </a:endParaRPr>
          </a:p>
        </p:txBody>
      </p:sp>
      <p:sp>
        <p:nvSpPr>
          <p:cNvPr id="103439" name="Text Box 15"/>
          <p:cNvSpPr txBox="1">
            <a:spLocks noChangeArrowheads="1"/>
          </p:cNvSpPr>
          <p:nvPr/>
        </p:nvSpPr>
        <p:spPr bwMode="auto">
          <a:xfrm>
            <a:off x="6248400" y="2667000"/>
            <a:ext cx="839788" cy="336550"/>
          </a:xfrm>
          <a:prstGeom prst="rect">
            <a:avLst/>
          </a:prstGeom>
          <a:noFill/>
          <a:ln w="9525">
            <a:noFill/>
            <a:miter lim="800000"/>
            <a:headEnd/>
            <a:tailEnd/>
          </a:ln>
        </p:spPr>
        <p:txBody>
          <a:bodyPr wrap="none">
            <a:spAutoFit/>
          </a:bodyPr>
          <a:lstStyle/>
          <a:p>
            <a:r>
              <a:rPr lang="en-US" altLang="zh-CN">
                <a:solidFill>
                  <a:schemeClr val="bg1"/>
                </a:solidFill>
              </a:rPr>
              <a:t>PID3</a:t>
            </a:r>
            <a:r>
              <a:rPr lang="zh-CN" altLang="en-US">
                <a:solidFill>
                  <a:schemeClr val="bg1"/>
                </a:solidFill>
              </a:rPr>
              <a:t>版</a:t>
            </a:r>
            <a:endParaRPr lang="zh-CN" altLang="en-US">
              <a:solidFill>
                <a:schemeClr val="tx1"/>
              </a:solidFill>
            </a:endParaRPr>
          </a:p>
        </p:txBody>
      </p:sp>
      <p:sp>
        <p:nvSpPr>
          <p:cNvPr id="103440" name="Text Box 16"/>
          <p:cNvSpPr txBox="1">
            <a:spLocks noChangeArrowheads="1"/>
          </p:cNvSpPr>
          <p:nvPr/>
        </p:nvSpPr>
        <p:spPr bwMode="auto">
          <a:xfrm>
            <a:off x="7391400" y="2667000"/>
            <a:ext cx="1144588" cy="336550"/>
          </a:xfrm>
          <a:prstGeom prst="rect">
            <a:avLst/>
          </a:prstGeom>
          <a:noFill/>
          <a:ln w="9525">
            <a:noFill/>
            <a:miter lim="800000"/>
            <a:headEnd/>
            <a:tailEnd/>
          </a:ln>
        </p:spPr>
        <p:txBody>
          <a:bodyPr wrap="none">
            <a:spAutoFit/>
          </a:bodyPr>
          <a:lstStyle/>
          <a:p>
            <a:r>
              <a:rPr lang="en-US" altLang="zh-CN">
                <a:solidFill>
                  <a:schemeClr val="bg1"/>
                </a:solidFill>
              </a:rPr>
              <a:t>PID</a:t>
            </a:r>
            <a:r>
              <a:rPr lang="zh-CN" altLang="en-US">
                <a:solidFill>
                  <a:schemeClr val="bg1"/>
                </a:solidFill>
              </a:rPr>
              <a:t>施工版</a:t>
            </a:r>
            <a:endParaRPr lang="zh-CN" altLang="en-US">
              <a:solidFill>
                <a:schemeClr val="tx1"/>
              </a:solidFill>
            </a:endParaRPr>
          </a:p>
        </p:txBody>
      </p:sp>
      <p:sp>
        <p:nvSpPr>
          <p:cNvPr id="103441" name="Line 17"/>
          <p:cNvSpPr>
            <a:spLocks noChangeShapeType="1"/>
          </p:cNvSpPr>
          <p:nvPr/>
        </p:nvSpPr>
        <p:spPr bwMode="auto">
          <a:xfrm>
            <a:off x="533400" y="2362200"/>
            <a:ext cx="0" cy="3048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42" name="Text Box 18"/>
          <p:cNvSpPr txBox="1">
            <a:spLocks noChangeArrowheads="1"/>
          </p:cNvSpPr>
          <p:nvPr/>
        </p:nvSpPr>
        <p:spPr bwMode="auto">
          <a:xfrm>
            <a:off x="136525" y="1636713"/>
            <a:ext cx="800100" cy="639762"/>
          </a:xfrm>
          <a:prstGeom prst="rect">
            <a:avLst/>
          </a:prstGeom>
          <a:noFill/>
          <a:ln w="9525">
            <a:noFill/>
            <a:miter lim="800000"/>
            <a:headEnd/>
            <a:tailEnd/>
          </a:ln>
        </p:spPr>
        <p:txBody>
          <a:bodyPr wrap="none">
            <a:spAutoFit/>
          </a:bodyPr>
          <a:lstStyle/>
          <a:p>
            <a:r>
              <a:rPr lang="en-US" altLang="zh-CN" sz="1200">
                <a:solidFill>
                  <a:schemeClr val="bg1"/>
                </a:solidFill>
              </a:rPr>
              <a:t>PFD</a:t>
            </a:r>
          </a:p>
          <a:p>
            <a:r>
              <a:rPr lang="en-US" altLang="zh-CN" sz="1200">
                <a:solidFill>
                  <a:schemeClr val="bg1"/>
                </a:solidFill>
              </a:rPr>
              <a:t>PCD</a:t>
            </a:r>
          </a:p>
          <a:p>
            <a:r>
              <a:rPr lang="zh-CN" altLang="en-US" sz="1200">
                <a:solidFill>
                  <a:schemeClr val="bg1"/>
                </a:solidFill>
              </a:rPr>
              <a:t>物料平衡</a:t>
            </a:r>
            <a:endParaRPr lang="zh-CN" altLang="en-US">
              <a:solidFill>
                <a:schemeClr val="tx1"/>
              </a:solidFill>
            </a:endParaRPr>
          </a:p>
        </p:txBody>
      </p:sp>
      <p:sp>
        <p:nvSpPr>
          <p:cNvPr id="103443" name="Line 19"/>
          <p:cNvSpPr>
            <a:spLocks noChangeShapeType="1"/>
          </p:cNvSpPr>
          <p:nvPr/>
        </p:nvSpPr>
        <p:spPr bwMode="auto">
          <a:xfrm>
            <a:off x="1447800" y="2819400"/>
            <a:ext cx="228600" cy="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44" name="Line 20"/>
          <p:cNvSpPr>
            <a:spLocks noChangeShapeType="1"/>
          </p:cNvSpPr>
          <p:nvPr/>
        </p:nvSpPr>
        <p:spPr bwMode="auto">
          <a:xfrm>
            <a:off x="2590800" y="2819400"/>
            <a:ext cx="228600" cy="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45" name="Line 21"/>
          <p:cNvSpPr>
            <a:spLocks noChangeShapeType="1"/>
          </p:cNvSpPr>
          <p:nvPr/>
        </p:nvSpPr>
        <p:spPr bwMode="auto">
          <a:xfrm>
            <a:off x="3733800" y="2819400"/>
            <a:ext cx="228600" cy="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46" name="Line 22"/>
          <p:cNvSpPr>
            <a:spLocks noChangeShapeType="1"/>
          </p:cNvSpPr>
          <p:nvPr/>
        </p:nvSpPr>
        <p:spPr bwMode="auto">
          <a:xfrm>
            <a:off x="4876800" y="2819400"/>
            <a:ext cx="228600" cy="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47" name="Line 23"/>
          <p:cNvSpPr>
            <a:spLocks noChangeShapeType="1"/>
          </p:cNvSpPr>
          <p:nvPr/>
        </p:nvSpPr>
        <p:spPr bwMode="auto">
          <a:xfrm>
            <a:off x="6019800" y="2819400"/>
            <a:ext cx="228600" cy="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48" name="Line 24"/>
          <p:cNvSpPr>
            <a:spLocks noChangeShapeType="1"/>
          </p:cNvSpPr>
          <p:nvPr/>
        </p:nvSpPr>
        <p:spPr bwMode="auto">
          <a:xfrm>
            <a:off x="7162800" y="2819400"/>
            <a:ext cx="228600" cy="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49" name="Line 25"/>
          <p:cNvSpPr>
            <a:spLocks noChangeShapeType="1"/>
          </p:cNvSpPr>
          <p:nvPr/>
        </p:nvSpPr>
        <p:spPr bwMode="auto">
          <a:xfrm>
            <a:off x="1676400" y="2362200"/>
            <a:ext cx="0" cy="3048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50" name="Line 26"/>
          <p:cNvSpPr>
            <a:spLocks noChangeShapeType="1"/>
          </p:cNvSpPr>
          <p:nvPr/>
        </p:nvSpPr>
        <p:spPr bwMode="auto">
          <a:xfrm>
            <a:off x="2819400" y="2362200"/>
            <a:ext cx="0" cy="3048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51" name="Line 27"/>
          <p:cNvSpPr>
            <a:spLocks noChangeShapeType="1"/>
          </p:cNvSpPr>
          <p:nvPr/>
        </p:nvSpPr>
        <p:spPr bwMode="auto">
          <a:xfrm>
            <a:off x="4038600" y="2362200"/>
            <a:ext cx="0" cy="3048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52" name="Line 30"/>
          <p:cNvSpPr>
            <a:spLocks noChangeShapeType="1"/>
          </p:cNvSpPr>
          <p:nvPr/>
        </p:nvSpPr>
        <p:spPr bwMode="auto">
          <a:xfrm>
            <a:off x="7467600" y="2438400"/>
            <a:ext cx="0" cy="2286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53" name="Text Box 31"/>
          <p:cNvSpPr txBox="1">
            <a:spLocks noChangeArrowheads="1"/>
          </p:cNvSpPr>
          <p:nvPr/>
        </p:nvSpPr>
        <p:spPr bwMode="auto">
          <a:xfrm>
            <a:off x="1219200" y="3124200"/>
            <a:ext cx="396875" cy="1706563"/>
          </a:xfrm>
          <a:prstGeom prst="rect">
            <a:avLst/>
          </a:prstGeom>
          <a:noFill/>
          <a:ln w="9525">
            <a:noFill/>
            <a:miter lim="800000"/>
            <a:headEnd/>
            <a:tailEnd/>
          </a:ln>
        </p:spPr>
        <p:txBody>
          <a:bodyPr vert="eaVert" wrap="none">
            <a:spAutoFit/>
          </a:bodyPr>
          <a:lstStyle/>
          <a:p>
            <a:r>
              <a:rPr lang="zh-CN" altLang="en-US" sz="1400">
                <a:solidFill>
                  <a:schemeClr val="bg1"/>
                </a:solidFill>
              </a:rPr>
              <a:t>供各专业开展工作用</a:t>
            </a:r>
          </a:p>
        </p:txBody>
      </p:sp>
      <p:sp>
        <p:nvSpPr>
          <p:cNvPr id="103454" name="Text Box 32"/>
          <p:cNvSpPr txBox="1">
            <a:spLocks noChangeArrowheads="1"/>
          </p:cNvSpPr>
          <p:nvPr/>
        </p:nvSpPr>
        <p:spPr bwMode="auto">
          <a:xfrm>
            <a:off x="2239963" y="3078163"/>
            <a:ext cx="396875" cy="1168400"/>
          </a:xfrm>
          <a:prstGeom prst="rect">
            <a:avLst/>
          </a:prstGeom>
          <a:noFill/>
          <a:ln w="9525">
            <a:noFill/>
            <a:miter lim="800000"/>
            <a:headEnd/>
            <a:tailEnd/>
          </a:ln>
        </p:spPr>
        <p:txBody>
          <a:bodyPr vert="eaVert" wrap="none">
            <a:spAutoFit/>
          </a:bodyPr>
          <a:lstStyle/>
          <a:p>
            <a:r>
              <a:rPr lang="zh-CN" altLang="en-US" sz="1400">
                <a:solidFill>
                  <a:schemeClr val="bg1"/>
                </a:solidFill>
              </a:rPr>
              <a:t>供内部审查用</a:t>
            </a:r>
          </a:p>
        </p:txBody>
      </p:sp>
      <p:sp>
        <p:nvSpPr>
          <p:cNvPr id="103455" name="Text Box 33"/>
          <p:cNvSpPr txBox="1">
            <a:spLocks noChangeArrowheads="1"/>
          </p:cNvSpPr>
          <p:nvPr/>
        </p:nvSpPr>
        <p:spPr bwMode="auto">
          <a:xfrm>
            <a:off x="3459163" y="3078163"/>
            <a:ext cx="396875" cy="1168400"/>
          </a:xfrm>
          <a:prstGeom prst="rect">
            <a:avLst/>
          </a:prstGeom>
          <a:noFill/>
          <a:ln w="9525">
            <a:noFill/>
            <a:miter lim="800000"/>
            <a:headEnd/>
            <a:tailEnd/>
          </a:ln>
        </p:spPr>
        <p:txBody>
          <a:bodyPr vert="eaVert" wrap="none">
            <a:spAutoFit/>
          </a:bodyPr>
          <a:lstStyle/>
          <a:p>
            <a:r>
              <a:rPr lang="zh-CN" altLang="en-US" sz="1400">
                <a:solidFill>
                  <a:schemeClr val="bg1"/>
                </a:solidFill>
              </a:rPr>
              <a:t>供用户审查用</a:t>
            </a:r>
            <a:endParaRPr lang="zh-CN" altLang="en-US" sz="1400">
              <a:solidFill>
                <a:schemeClr val="tx1"/>
              </a:solidFill>
            </a:endParaRPr>
          </a:p>
        </p:txBody>
      </p:sp>
      <p:sp>
        <p:nvSpPr>
          <p:cNvPr id="103456" name="Text Box 35"/>
          <p:cNvSpPr txBox="1">
            <a:spLocks noChangeArrowheads="1"/>
          </p:cNvSpPr>
          <p:nvPr/>
        </p:nvSpPr>
        <p:spPr bwMode="auto">
          <a:xfrm>
            <a:off x="1127125" y="1981200"/>
            <a:ext cx="1439863" cy="304800"/>
          </a:xfrm>
          <a:prstGeom prst="rect">
            <a:avLst/>
          </a:prstGeom>
          <a:noFill/>
          <a:ln w="9525">
            <a:noFill/>
            <a:miter lim="800000"/>
            <a:headEnd/>
            <a:tailEnd/>
          </a:ln>
        </p:spPr>
        <p:txBody>
          <a:bodyPr wrap="none">
            <a:spAutoFit/>
          </a:bodyPr>
          <a:lstStyle/>
          <a:p>
            <a:r>
              <a:rPr lang="zh-CN" altLang="en-US" sz="1400">
                <a:solidFill>
                  <a:schemeClr val="bg1"/>
                </a:solidFill>
              </a:rPr>
              <a:t>各专业返回条件</a:t>
            </a:r>
            <a:endParaRPr lang="zh-CN" altLang="en-US" sz="1400">
              <a:solidFill>
                <a:schemeClr val="tx1"/>
              </a:solidFill>
            </a:endParaRPr>
          </a:p>
        </p:txBody>
      </p:sp>
      <p:sp>
        <p:nvSpPr>
          <p:cNvPr id="103457" name="Text Box 36"/>
          <p:cNvSpPr txBox="1">
            <a:spLocks noChangeArrowheads="1"/>
          </p:cNvSpPr>
          <p:nvPr/>
        </p:nvSpPr>
        <p:spPr bwMode="auto">
          <a:xfrm>
            <a:off x="2422525" y="2133600"/>
            <a:ext cx="1260475" cy="304800"/>
          </a:xfrm>
          <a:prstGeom prst="rect">
            <a:avLst/>
          </a:prstGeom>
          <a:noFill/>
          <a:ln w="9525">
            <a:noFill/>
            <a:miter lim="800000"/>
            <a:headEnd/>
            <a:tailEnd/>
          </a:ln>
        </p:spPr>
        <p:txBody>
          <a:bodyPr wrap="none">
            <a:spAutoFit/>
          </a:bodyPr>
          <a:lstStyle/>
          <a:p>
            <a:r>
              <a:rPr lang="zh-CN" altLang="en-US" sz="1400">
                <a:solidFill>
                  <a:schemeClr val="bg1"/>
                </a:solidFill>
              </a:rPr>
              <a:t>内部审查意见</a:t>
            </a:r>
            <a:endParaRPr lang="zh-CN" altLang="en-US" sz="1400">
              <a:solidFill>
                <a:schemeClr val="tx1"/>
              </a:solidFill>
            </a:endParaRPr>
          </a:p>
        </p:txBody>
      </p:sp>
      <p:sp>
        <p:nvSpPr>
          <p:cNvPr id="103458" name="Text Box 37"/>
          <p:cNvSpPr txBox="1">
            <a:spLocks noChangeArrowheads="1"/>
          </p:cNvSpPr>
          <p:nvPr/>
        </p:nvSpPr>
        <p:spPr bwMode="auto">
          <a:xfrm>
            <a:off x="3429000" y="1905000"/>
            <a:ext cx="1260475" cy="304800"/>
          </a:xfrm>
          <a:prstGeom prst="rect">
            <a:avLst/>
          </a:prstGeom>
          <a:noFill/>
          <a:ln w="9525">
            <a:noFill/>
            <a:miter lim="800000"/>
            <a:headEnd/>
            <a:tailEnd/>
          </a:ln>
        </p:spPr>
        <p:txBody>
          <a:bodyPr wrap="none">
            <a:spAutoFit/>
          </a:bodyPr>
          <a:lstStyle/>
          <a:p>
            <a:r>
              <a:rPr lang="zh-CN" altLang="en-US" sz="1400">
                <a:solidFill>
                  <a:schemeClr val="bg1"/>
                </a:solidFill>
              </a:rPr>
              <a:t>用户审查意见</a:t>
            </a:r>
            <a:endParaRPr lang="zh-CN" altLang="en-US" sz="1400">
              <a:solidFill>
                <a:schemeClr val="tx1"/>
              </a:solidFill>
            </a:endParaRPr>
          </a:p>
        </p:txBody>
      </p:sp>
      <p:sp>
        <p:nvSpPr>
          <p:cNvPr id="103459" name="Line 38"/>
          <p:cNvSpPr>
            <a:spLocks noChangeShapeType="1"/>
          </p:cNvSpPr>
          <p:nvPr/>
        </p:nvSpPr>
        <p:spPr bwMode="auto">
          <a:xfrm>
            <a:off x="5181600" y="1981200"/>
            <a:ext cx="0" cy="6858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60" name="Text Box 39"/>
          <p:cNvSpPr txBox="1">
            <a:spLocks noChangeArrowheads="1"/>
          </p:cNvSpPr>
          <p:nvPr/>
        </p:nvSpPr>
        <p:spPr bwMode="auto">
          <a:xfrm>
            <a:off x="4724400" y="1524000"/>
            <a:ext cx="901700" cy="517525"/>
          </a:xfrm>
          <a:prstGeom prst="rect">
            <a:avLst/>
          </a:prstGeom>
          <a:noFill/>
          <a:ln w="9525">
            <a:noFill/>
            <a:miter lim="800000"/>
            <a:headEnd/>
            <a:tailEnd/>
          </a:ln>
        </p:spPr>
        <p:txBody>
          <a:bodyPr wrap="none">
            <a:spAutoFit/>
          </a:bodyPr>
          <a:lstStyle/>
          <a:p>
            <a:r>
              <a:rPr lang="zh-CN" altLang="en-US" sz="1400">
                <a:solidFill>
                  <a:schemeClr val="bg1"/>
                </a:solidFill>
              </a:rPr>
              <a:t>设备标高</a:t>
            </a:r>
          </a:p>
          <a:p>
            <a:r>
              <a:rPr lang="zh-CN" altLang="en-US" sz="1400">
                <a:solidFill>
                  <a:schemeClr val="bg1"/>
                </a:solidFill>
              </a:rPr>
              <a:t>泵</a:t>
            </a:r>
            <a:r>
              <a:rPr lang="en-US" altLang="zh-CN" sz="1400">
                <a:solidFill>
                  <a:schemeClr val="bg1"/>
                </a:solidFill>
              </a:rPr>
              <a:t>NPSH</a:t>
            </a:r>
          </a:p>
        </p:txBody>
      </p:sp>
      <p:sp>
        <p:nvSpPr>
          <p:cNvPr id="103461" name="Line 40"/>
          <p:cNvSpPr>
            <a:spLocks noChangeShapeType="1"/>
          </p:cNvSpPr>
          <p:nvPr/>
        </p:nvSpPr>
        <p:spPr bwMode="auto">
          <a:xfrm>
            <a:off x="5562600" y="2362200"/>
            <a:ext cx="0" cy="3048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62" name="Text Box 41"/>
          <p:cNvSpPr txBox="1">
            <a:spLocks noChangeArrowheads="1"/>
          </p:cNvSpPr>
          <p:nvPr/>
        </p:nvSpPr>
        <p:spPr bwMode="auto">
          <a:xfrm>
            <a:off x="5318125" y="2068513"/>
            <a:ext cx="549275" cy="304800"/>
          </a:xfrm>
          <a:prstGeom prst="rect">
            <a:avLst/>
          </a:prstGeom>
          <a:noFill/>
          <a:ln w="9525">
            <a:noFill/>
            <a:miter lim="800000"/>
            <a:headEnd/>
            <a:tailEnd/>
          </a:ln>
        </p:spPr>
        <p:txBody>
          <a:bodyPr wrap="none">
            <a:spAutoFit/>
          </a:bodyPr>
          <a:lstStyle/>
          <a:p>
            <a:r>
              <a:rPr lang="en-US" altLang="zh-CN" sz="1400">
                <a:solidFill>
                  <a:schemeClr val="bg1"/>
                </a:solidFill>
              </a:rPr>
              <a:t>ACF</a:t>
            </a:r>
            <a:endParaRPr lang="en-US" altLang="zh-CN" sz="1400">
              <a:solidFill>
                <a:schemeClr val="tx1"/>
              </a:solidFill>
            </a:endParaRPr>
          </a:p>
        </p:txBody>
      </p:sp>
      <p:sp>
        <p:nvSpPr>
          <p:cNvPr id="103463" name="Text Box 42"/>
          <p:cNvSpPr txBox="1">
            <a:spLocks noChangeArrowheads="1"/>
          </p:cNvSpPr>
          <p:nvPr/>
        </p:nvSpPr>
        <p:spPr bwMode="auto">
          <a:xfrm>
            <a:off x="5943600" y="1905000"/>
            <a:ext cx="1439863" cy="304800"/>
          </a:xfrm>
          <a:prstGeom prst="rect">
            <a:avLst/>
          </a:prstGeom>
          <a:noFill/>
          <a:ln w="9525">
            <a:noFill/>
            <a:miter lim="800000"/>
            <a:headEnd/>
            <a:tailEnd/>
          </a:ln>
        </p:spPr>
        <p:txBody>
          <a:bodyPr wrap="none">
            <a:spAutoFit/>
          </a:bodyPr>
          <a:lstStyle/>
          <a:p>
            <a:r>
              <a:rPr lang="zh-CN" altLang="en-US" sz="1400">
                <a:solidFill>
                  <a:schemeClr val="bg1"/>
                </a:solidFill>
              </a:rPr>
              <a:t>成品版设备布置</a:t>
            </a:r>
            <a:endParaRPr lang="zh-CN" altLang="en-US" sz="1400">
              <a:solidFill>
                <a:schemeClr val="tx1"/>
              </a:solidFill>
            </a:endParaRPr>
          </a:p>
        </p:txBody>
      </p:sp>
      <p:sp>
        <p:nvSpPr>
          <p:cNvPr id="103464" name="Line 43"/>
          <p:cNvSpPr>
            <a:spLocks noChangeShapeType="1"/>
          </p:cNvSpPr>
          <p:nvPr/>
        </p:nvSpPr>
        <p:spPr bwMode="auto">
          <a:xfrm>
            <a:off x="6629400" y="2438400"/>
            <a:ext cx="0" cy="2286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65" name="Text Box 44"/>
          <p:cNvSpPr txBox="1">
            <a:spLocks noChangeArrowheads="1"/>
          </p:cNvSpPr>
          <p:nvPr/>
        </p:nvSpPr>
        <p:spPr bwMode="auto">
          <a:xfrm>
            <a:off x="6384925" y="2220913"/>
            <a:ext cx="420688" cy="304800"/>
          </a:xfrm>
          <a:prstGeom prst="rect">
            <a:avLst/>
          </a:prstGeom>
          <a:noFill/>
          <a:ln w="9525">
            <a:noFill/>
            <a:miter lim="800000"/>
            <a:headEnd/>
            <a:tailEnd/>
          </a:ln>
        </p:spPr>
        <p:txBody>
          <a:bodyPr wrap="none">
            <a:spAutoFit/>
          </a:bodyPr>
          <a:lstStyle/>
          <a:p>
            <a:r>
              <a:rPr lang="en-US" altLang="zh-CN" sz="1400">
                <a:solidFill>
                  <a:schemeClr val="bg1"/>
                </a:solidFill>
              </a:rPr>
              <a:t>CF</a:t>
            </a:r>
            <a:endParaRPr lang="en-US" altLang="zh-CN" sz="1400">
              <a:solidFill>
                <a:schemeClr val="tx1"/>
              </a:solidFill>
            </a:endParaRPr>
          </a:p>
        </p:txBody>
      </p:sp>
      <p:sp>
        <p:nvSpPr>
          <p:cNvPr id="103466" name="Text Box 45"/>
          <p:cNvSpPr txBox="1">
            <a:spLocks noChangeArrowheads="1"/>
          </p:cNvSpPr>
          <p:nvPr/>
        </p:nvSpPr>
        <p:spPr bwMode="auto">
          <a:xfrm>
            <a:off x="7070725" y="2133600"/>
            <a:ext cx="722313" cy="304800"/>
          </a:xfrm>
          <a:prstGeom prst="rect">
            <a:avLst/>
          </a:prstGeom>
          <a:noFill/>
          <a:ln w="9525">
            <a:noFill/>
            <a:miter lim="800000"/>
            <a:headEnd/>
            <a:tailEnd/>
          </a:ln>
        </p:spPr>
        <p:txBody>
          <a:bodyPr wrap="none">
            <a:spAutoFit/>
          </a:bodyPr>
          <a:lstStyle/>
          <a:p>
            <a:r>
              <a:rPr lang="zh-CN" altLang="en-US" sz="1400">
                <a:solidFill>
                  <a:schemeClr val="bg1"/>
                </a:solidFill>
              </a:rPr>
              <a:t>空视图</a:t>
            </a:r>
            <a:endParaRPr lang="zh-CN" altLang="en-US" sz="1400">
              <a:solidFill>
                <a:schemeClr val="tx1"/>
              </a:solidFill>
            </a:endParaRPr>
          </a:p>
        </p:txBody>
      </p:sp>
      <p:sp>
        <p:nvSpPr>
          <p:cNvPr id="103467" name="Line 46"/>
          <p:cNvSpPr>
            <a:spLocks noChangeShapeType="1"/>
          </p:cNvSpPr>
          <p:nvPr/>
        </p:nvSpPr>
        <p:spPr bwMode="auto">
          <a:xfrm>
            <a:off x="6324600" y="2209800"/>
            <a:ext cx="0" cy="4572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68" name="Text Box 47"/>
          <p:cNvSpPr txBox="1">
            <a:spLocks noChangeArrowheads="1"/>
          </p:cNvSpPr>
          <p:nvPr/>
        </p:nvSpPr>
        <p:spPr bwMode="auto">
          <a:xfrm>
            <a:off x="8107363" y="3078163"/>
            <a:ext cx="396875" cy="809625"/>
          </a:xfrm>
          <a:prstGeom prst="rect">
            <a:avLst/>
          </a:prstGeom>
          <a:noFill/>
          <a:ln w="9525">
            <a:noFill/>
            <a:miter lim="800000"/>
            <a:headEnd/>
            <a:tailEnd/>
          </a:ln>
        </p:spPr>
        <p:txBody>
          <a:bodyPr vert="eaVert" wrap="none">
            <a:spAutoFit/>
          </a:bodyPr>
          <a:lstStyle/>
          <a:p>
            <a:r>
              <a:rPr lang="zh-CN" altLang="en-US" sz="1400">
                <a:solidFill>
                  <a:schemeClr val="bg1"/>
                </a:solidFill>
              </a:rPr>
              <a:t>供施工用</a:t>
            </a:r>
            <a:endParaRPr lang="zh-CN" altLang="en-US" sz="1400">
              <a:solidFill>
                <a:schemeClr val="tx1"/>
              </a:solidFill>
            </a:endParaRPr>
          </a:p>
        </p:txBody>
      </p:sp>
      <p:sp>
        <p:nvSpPr>
          <p:cNvPr id="103469" name="Line 48"/>
          <p:cNvSpPr>
            <a:spLocks noChangeShapeType="1"/>
          </p:cNvSpPr>
          <p:nvPr/>
        </p:nvSpPr>
        <p:spPr bwMode="auto">
          <a:xfrm>
            <a:off x="609600" y="6019800"/>
            <a:ext cx="7696200" cy="0"/>
          </a:xfrm>
          <a:prstGeom prst="line">
            <a:avLst/>
          </a:prstGeom>
          <a:noFill/>
          <a:ln w="19050">
            <a:solidFill>
              <a:schemeClr val="bg1"/>
            </a:solidFill>
            <a:round/>
            <a:headEnd/>
            <a:tailEnd/>
          </a:ln>
        </p:spPr>
        <p:txBody>
          <a:bodyPr wrap="none" anchor="ctr"/>
          <a:lstStyle/>
          <a:p>
            <a:endParaRPr lang="zh-CN" altLang="en-US"/>
          </a:p>
        </p:txBody>
      </p:sp>
      <p:sp>
        <p:nvSpPr>
          <p:cNvPr id="103470" name="Line 49"/>
          <p:cNvSpPr>
            <a:spLocks noChangeShapeType="1"/>
          </p:cNvSpPr>
          <p:nvPr/>
        </p:nvSpPr>
        <p:spPr bwMode="auto">
          <a:xfrm>
            <a:off x="1447800" y="5867400"/>
            <a:ext cx="0" cy="152400"/>
          </a:xfrm>
          <a:prstGeom prst="line">
            <a:avLst/>
          </a:prstGeom>
          <a:noFill/>
          <a:ln w="19050">
            <a:solidFill>
              <a:schemeClr val="bg1"/>
            </a:solidFill>
            <a:round/>
            <a:headEnd/>
            <a:tailEnd/>
          </a:ln>
        </p:spPr>
        <p:txBody>
          <a:bodyPr wrap="none" anchor="ctr"/>
          <a:lstStyle/>
          <a:p>
            <a:endParaRPr lang="zh-CN" altLang="en-US"/>
          </a:p>
        </p:txBody>
      </p:sp>
      <p:sp>
        <p:nvSpPr>
          <p:cNvPr id="103471" name="Line 50"/>
          <p:cNvSpPr>
            <a:spLocks noChangeShapeType="1"/>
          </p:cNvSpPr>
          <p:nvPr/>
        </p:nvSpPr>
        <p:spPr bwMode="auto">
          <a:xfrm>
            <a:off x="2590800" y="5791200"/>
            <a:ext cx="0" cy="228600"/>
          </a:xfrm>
          <a:prstGeom prst="line">
            <a:avLst/>
          </a:prstGeom>
          <a:noFill/>
          <a:ln w="19050">
            <a:solidFill>
              <a:schemeClr val="bg1"/>
            </a:solidFill>
            <a:round/>
            <a:headEnd/>
            <a:tailEnd/>
          </a:ln>
        </p:spPr>
        <p:txBody>
          <a:bodyPr wrap="none" anchor="ctr"/>
          <a:lstStyle/>
          <a:p>
            <a:endParaRPr lang="zh-CN" altLang="en-US"/>
          </a:p>
        </p:txBody>
      </p:sp>
      <p:sp>
        <p:nvSpPr>
          <p:cNvPr id="103472" name="Line 51"/>
          <p:cNvSpPr>
            <a:spLocks noChangeShapeType="1"/>
          </p:cNvSpPr>
          <p:nvPr/>
        </p:nvSpPr>
        <p:spPr bwMode="auto">
          <a:xfrm>
            <a:off x="3810000" y="5791200"/>
            <a:ext cx="0" cy="228600"/>
          </a:xfrm>
          <a:prstGeom prst="line">
            <a:avLst/>
          </a:prstGeom>
          <a:noFill/>
          <a:ln w="19050">
            <a:solidFill>
              <a:schemeClr val="bg1"/>
            </a:solidFill>
            <a:round/>
            <a:headEnd/>
            <a:tailEnd/>
          </a:ln>
        </p:spPr>
        <p:txBody>
          <a:bodyPr wrap="none" anchor="ctr"/>
          <a:lstStyle/>
          <a:p>
            <a:endParaRPr lang="zh-CN" altLang="en-US"/>
          </a:p>
        </p:txBody>
      </p:sp>
      <p:sp>
        <p:nvSpPr>
          <p:cNvPr id="103473" name="Line 52"/>
          <p:cNvSpPr>
            <a:spLocks noChangeShapeType="1"/>
          </p:cNvSpPr>
          <p:nvPr/>
        </p:nvSpPr>
        <p:spPr bwMode="auto">
          <a:xfrm>
            <a:off x="4876800" y="5867400"/>
            <a:ext cx="0" cy="152400"/>
          </a:xfrm>
          <a:prstGeom prst="line">
            <a:avLst/>
          </a:prstGeom>
          <a:noFill/>
          <a:ln w="19050">
            <a:solidFill>
              <a:schemeClr val="bg1"/>
            </a:solidFill>
            <a:round/>
            <a:headEnd/>
            <a:tailEnd/>
          </a:ln>
        </p:spPr>
        <p:txBody>
          <a:bodyPr wrap="none" anchor="ctr"/>
          <a:lstStyle/>
          <a:p>
            <a:endParaRPr lang="zh-CN" altLang="en-US"/>
          </a:p>
        </p:txBody>
      </p:sp>
      <p:sp>
        <p:nvSpPr>
          <p:cNvPr id="103474" name="Line 53"/>
          <p:cNvSpPr>
            <a:spLocks noChangeShapeType="1"/>
          </p:cNvSpPr>
          <p:nvPr/>
        </p:nvSpPr>
        <p:spPr bwMode="auto">
          <a:xfrm>
            <a:off x="5943600" y="5867400"/>
            <a:ext cx="0" cy="152400"/>
          </a:xfrm>
          <a:prstGeom prst="line">
            <a:avLst/>
          </a:prstGeom>
          <a:noFill/>
          <a:ln w="19050">
            <a:solidFill>
              <a:schemeClr val="bg1"/>
            </a:solidFill>
            <a:round/>
            <a:headEnd/>
            <a:tailEnd/>
          </a:ln>
        </p:spPr>
        <p:txBody>
          <a:bodyPr wrap="none" anchor="ctr"/>
          <a:lstStyle/>
          <a:p>
            <a:endParaRPr lang="zh-CN" altLang="en-US"/>
          </a:p>
        </p:txBody>
      </p:sp>
      <p:sp>
        <p:nvSpPr>
          <p:cNvPr id="103475" name="Line 54"/>
          <p:cNvSpPr>
            <a:spLocks noChangeShapeType="1"/>
          </p:cNvSpPr>
          <p:nvPr/>
        </p:nvSpPr>
        <p:spPr bwMode="auto">
          <a:xfrm>
            <a:off x="7086600" y="5867400"/>
            <a:ext cx="0" cy="152400"/>
          </a:xfrm>
          <a:prstGeom prst="line">
            <a:avLst/>
          </a:prstGeom>
          <a:noFill/>
          <a:ln w="19050">
            <a:solidFill>
              <a:schemeClr val="bg1"/>
            </a:solidFill>
            <a:round/>
            <a:headEnd/>
            <a:tailEnd/>
          </a:ln>
        </p:spPr>
        <p:txBody>
          <a:bodyPr wrap="none" anchor="ctr"/>
          <a:lstStyle/>
          <a:p>
            <a:endParaRPr lang="zh-CN" altLang="en-US"/>
          </a:p>
        </p:txBody>
      </p:sp>
      <p:sp>
        <p:nvSpPr>
          <p:cNvPr id="103476" name="Line 55"/>
          <p:cNvSpPr>
            <a:spLocks noChangeShapeType="1"/>
          </p:cNvSpPr>
          <p:nvPr/>
        </p:nvSpPr>
        <p:spPr bwMode="auto">
          <a:xfrm>
            <a:off x="8229600" y="5867400"/>
            <a:ext cx="0" cy="152400"/>
          </a:xfrm>
          <a:prstGeom prst="line">
            <a:avLst/>
          </a:prstGeom>
          <a:noFill/>
          <a:ln w="9525">
            <a:solidFill>
              <a:schemeClr val="bg1"/>
            </a:solidFill>
            <a:round/>
            <a:headEnd/>
            <a:tailEnd/>
          </a:ln>
        </p:spPr>
        <p:txBody>
          <a:bodyPr wrap="none" anchor="ctr"/>
          <a:lstStyle/>
          <a:p>
            <a:endParaRPr lang="zh-CN" altLang="en-US"/>
          </a:p>
        </p:txBody>
      </p:sp>
      <p:sp>
        <p:nvSpPr>
          <p:cNvPr id="103477" name="Line 56"/>
          <p:cNvSpPr>
            <a:spLocks noChangeShapeType="1"/>
          </p:cNvSpPr>
          <p:nvPr/>
        </p:nvSpPr>
        <p:spPr bwMode="auto">
          <a:xfrm flipH="1">
            <a:off x="609600" y="5867400"/>
            <a:ext cx="838200" cy="152400"/>
          </a:xfrm>
          <a:prstGeom prst="line">
            <a:avLst/>
          </a:prstGeom>
          <a:noFill/>
          <a:ln w="19050">
            <a:solidFill>
              <a:schemeClr val="bg1"/>
            </a:solidFill>
            <a:round/>
            <a:headEnd/>
            <a:tailEnd/>
          </a:ln>
        </p:spPr>
        <p:txBody>
          <a:bodyPr wrap="none" anchor="ctr"/>
          <a:lstStyle/>
          <a:p>
            <a:endParaRPr lang="zh-CN" altLang="en-US"/>
          </a:p>
        </p:txBody>
      </p:sp>
      <p:sp>
        <p:nvSpPr>
          <p:cNvPr id="103478" name="Line 57"/>
          <p:cNvSpPr>
            <a:spLocks noChangeShapeType="1"/>
          </p:cNvSpPr>
          <p:nvPr/>
        </p:nvSpPr>
        <p:spPr bwMode="auto">
          <a:xfrm flipH="1">
            <a:off x="1447800" y="5791200"/>
            <a:ext cx="1143000" cy="228600"/>
          </a:xfrm>
          <a:prstGeom prst="line">
            <a:avLst/>
          </a:prstGeom>
          <a:noFill/>
          <a:ln w="19050">
            <a:solidFill>
              <a:schemeClr val="bg1"/>
            </a:solidFill>
            <a:round/>
            <a:headEnd/>
            <a:tailEnd/>
          </a:ln>
        </p:spPr>
        <p:txBody>
          <a:bodyPr wrap="none" anchor="ctr"/>
          <a:lstStyle/>
          <a:p>
            <a:endParaRPr lang="zh-CN" altLang="en-US"/>
          </a:p>
        </p:txBody>
      </p:sp>
      <p:sp>
        <p:nvSpPr>
          <p:cNvPr id="103479" name="Line 58"/>
          <p:cNvSpPr>
            <a:spLocks noChangeShapeType="1"/>
          </p:cNvSpPr>
          <p:nvPr/>
        </p:nvSpPr>
        <p:spPr bwMode="auto">
          <a:xfrm flipH="1">
            <a:off x="2590800" y="5791200"/>
            <a:ext cx="1219200" cy="228600"/>
          </a:xfrm>
          <a:prstGeom prst="line">
            <a:avLst/>
          </a:prstGeom>
          <a:noFill/>
          <a:ln w="19050">
            <a:solidFill>
              <a:schemeClr val="bg1"/>
            </a:solidFill>
            <a:round/>
            <a:headEnd/>
            <a:tailEnd/>
          </a:ln>
        </p:spPr>
        <p:txBody>
          <a:bodyPr wrap="none" anchor="ctr"/>
          <a:lstStyle/>
          <a:p>
            <a:endParaRPr lang="zh-CN" altLang="en-US"/>
          </a:p>
        </p:txBody>
      </p:sp>
      <p:sp>
        <p:nvSpPr>
          <p:cNvPr id="103480" name="Line 59"/>
          <p:cNvSpPr>
            <a:spLocks noChangeShapeType="1"/>
          </p:cNvSpPr>
          <p:nvPr/>
        </p:nvSpPr>
        <p:spPr bwMode="auto">
          <a:xfrm flipH="1">
            <a:off x="3810000" y="5867400"/>
            <a:ext cx="1066800" cy="152400"/>
          </a:xfrm>
          <a:prstGeom prst="line">
            <a:avLst/>
          </a:prstGeom>
          <a:noFill/>
          <a:ln w="19050">
            <a:solidFill>
              <a:schemeClr val="bg1"/>
            </a:solidFill>
            <a:round/>
            <a:headEnd/>
            <a:tailEnd/>
          </a:ln>
        </p:spPr>
        <p:txBody>
          <a:bodyPr wrap="none" anchor="ctr"/>
          <a:lstStyle/>
          <a:p>
            <a:endParaRPr lang="zh-CN" altLang="en-US"/>
          </a:p>
        </p:txBody>
      </p:sp>
      <p:sp>
        <p:nvSpPr>
          <p:cNvPr id="103481" name="Line 60"/>
          <p:cNvSpPr>
            <a:spLocks noChangeShapeType="1"/>
          </p:cNvSpPr>
          <p:nvPr/>
        </p:nvSpPr>
        <p:spPr bwMode="auto">
          <a:xfrm flipH="1">
            <a:off x="4876800" y="5867400"/>
            <a:ext cx="1066800" cy="152400"/>
          </a:xfrm>
          <a:prstGeom prst="line">
            <a:avLst/>
          </a:prstGeom>
          <a:noFill/>
          <a:ln w="19050">
            <a:solidFill>
              <a:schemeClr val="bg1"/>
            </a:solidFill>
            <a:round/>
            <a:headEnd/>
            <a:tailEnd/>
          </a:ln>
        </p:spPr>
        <p:txBody>
          <a:bodyPr wrap="none" anchor="ctr"/>
          <a:lstStyle/>
          <a:p>
            <a:endParaRPr lang="zh-CN" altLang="en-US"/>
          </a:p>
        </p:txBody>
      </p:sp>
      <p:sp>
        <p:nvSpPr>
          <p:cNvPr id="103482" name="Line 61"/>
          <p:cNvSpPr>
            <a:spLocks noChangeShapeType="1"/>
          </p:cNvSpPr>
          <p:nvPr/>
        </p:nvSpPr>
        <p:spPr bwMode="auto">
          <a:xfrm flipH="1">
            <a:off x="5943600" y="5867400"/>
            <a:ext cx="1143000" cy="152400"/>
          </a:xfrm>
          <a:prstGeom prst="line">
            <a:avLst/>
          </a:prstGeom>
          <a:noFill/>
          <a:ln w="19050">
            <a:solidFill>
              <a:schemeClr val="bg1"/>
            </a:solidFill>
            <a:round/>
            <a:headEnd/>
            <a:tailEnd/>
          </a:ln>
        </p:spPr>
        <p:txBody>
          <a:bodyPr wrap="none" anchor="ctr"/>
          <a:lstStyle/>
          <a:p>
            <a:endParaRPr lang="zh-CN" altLang="en-US"/>
          </a:p>
        </p:txBody>
      </p:sp>
      <p:sp>
        <p:nvSpPr>
          <p:cNvPr id="103483" name="Line 62"/>
          <p:cNvSpPr>
            <a:spLocks noChangeShapeType="1"/>
          </p:cNvSpPr>
          <p:nvPr/>
        </p:nvSpPr>
        <p:spPr bwMode="auto">
          <a:xfrm flipH="1">
            <a:off x="7086600" y="5867400"/>
            <a:ext cx="1143000" cy="152400"/>
          </a:xfrm>
          <a:prstGeom prst="line">
            <a:avLst/>
          </a:prstGeom>
          <a:noFill/>
          <a:ln w="19050">
            <a:solidFill>
              <a:schemeClr val="bg1"/>
            </a:solidFill>
            <a:round/>
            <a:headEnd/>
            <a:tailEnd/>
          </a:ln>
        </p:spPr>
        <p:txBody>
          <a:bodyPr wrap="none" anchor="ctr"/>
          <a:lstStyle/>
          <a:p>
            <a:endParaRPr lang="zh-CN" altLang="en-US"/>
          </a:p>
        </p:txBody>
      </p:sp>
      <p:sp>
        <p:nvSpPr>
          <p:cNvPr id="103484" name="Line 63"/>
          <p:cNvSpPr>
            <a:spLocks noChangeShapeType="1"/>
          </p:cNvSpPr>
          <p:nvPr/>
        </p:nvSpPr>
        <p:spPr bwMode="auto">
          <a:xfrm>
            <a:off x="3352800" y="5410200"/>
            <a:ext cx="0" cy="609600"/>
          </a:xfrm>
          <a:prstGeom prst="line">
            <a:avLst/>
          </a:prstGeom>
          <a:noFill/>
          <a:ln w="19050">
            <a:solidFill>
              <a:srgbClr val="00FF99"/>
            </a:solidFill>
            <a:round/>
            <a:headEnd/>
            <a:tailEnd/>
          </a:ln>
        </p:spPr>
        <p:txBody>
          <a:bodyPr wrap="none" anchor="ctr"/>
          <a:lstStyle/>
          <a:p>
            <a:endParaRPr lang="zh-CN" altLang="en-US"/>
          </a:p>
        </p:txBody>
      </p:sp>
      <p:sp>
        <p:nvSpPr>
          <p:cNvPr id="103485" name="Line 64"/>
          <p:cNvSpPr>
            <a:spLocks noChangeShapeType="1"/>
          </p:cNvSpPr>
          <p:nvPr/>
        </p:nvSpPr>
        <p:spPr bwMode="auto">
          <a:xfrm flipH="1">
            <a:off x="609600" y="5410200"/>
            <a:ext cx="2743200" cy="609600"/>
          </a:xfrm>
          <a:prstGeom prst="line">
            <a:avLst/>
          </a:prstGeom>
          <a:noFill/>
          <a:ln w="19050">
            <a:solidFill>
              <a:srgbClr val="00FF99"/>
            </a:solidFill>
            <a:round/>
            <a:headEnd/>
            <a:tailEnd/>
          </a:ln>
        </p:spPr>
        <p:txBody>
          <a:bodyPr wrap="none" anchor="ctr"/>
          <a:lstStyle/>
          <a:p>
            <a:endParaRPr lang="zh-CN" altLang="en-US"/>
          </a:p>
        </p:txBody>
      </p:sp>
      <p:sp>
        <p:nvSpPr>
          <p:cNvPr id="103486" name="Line 65"/>
          <p:cNvSpPr>
            <a:spLocks noChangeShapeType="1"/>
          </p:cNvSpPr>
          <p:nvPr/>
        </p:nvSpPr>
        <p:spPr bwMode="auto">
          <a:xfrm>
            <a:off x="8229600" y="5410200"/>
            <a:ext cx="0" cy="609600"/>
          </a:xfrm>
          <a:prstGeom prst="line">
            <a:avLst/>
          </a:prstGeom>
          <a:noFill/>
          <a:ln w="19050">
            <a:solidFill>
              <a:srgbClr val="00FF99"/>
            </a:solidFill>
            <a:round/>
            <a:headEnd/>
            <a:tailEnd/>
          </a:ln>
        </p:spPr>
        <p:txBody>
          <a:bodyPr wrap="none" anchor="ctr"/>
          <a:lstStyle/>
          <a:p>
            <a:endParaRPr lang="zh-CN" altLang="en-US"/>
          </a:p>
        </p:txBody>
      </p:sp>
      <p:sp>
        <p:nvSpPr>
          <p:cNvPr id="103487" name="Line 66"/>
          <p:cNvSpPr>
            <a:spLocks noChangeShapeType="1"/>
          </p:cNvSpPr>
          <p:nvPr/>
        </p:nvSpPr>
        <p:spPr bwMode="auto">
          <a:xfrm flipH="1">
            <a:off x="3352800" y="5410200"/>
            <a:ext cx="4876800" cy="609600"/>
          </a:xfrm>
          <a:prstGeom prst="line">
            <a:avLst/>
          </a:prstGeom>
          <a:noFill/>
          <a:ln w="19050">
            <a:solidFill>
              <a:srgbClr val="00FF99"/>
            </a:solidFill>
            <a:round/>
            <a:headEnd/>
            <a:tailEnd/>
          </a:ln>
        </p:spPr>
        <p:txBody>
          <a:bodyPr wrap="none" anchor="ctr"/>
          <a:lstStyle/>
          <a:p>
            <a:endParaRPr lang="zh-CN" altLang="en-US"/>
          </a:p>
        </p:txBody>
      </p:sp>
      <p:sp>
        <p:nvSpPr>
          <p:cNvPr id="103488" name="Text Box 67"/>
          <p:cNvSpPr txBox="1">
            <a:spLocks noChangeArrowheads="1"/>
          </p:cNvSpPr>
          <p:nvPr/>
        </p:nvSpPr>
        <p:spPr bwMode="auto">
          <a:xfrm>
            <a:off x="1584325" y="5334000"/>
            <a:ext cx="901700" cy="304800"/>
          </a:xfrm>
          <a:prstGeom prst="rect">
            <a:avLst/>
          </a:prstGeom>
          <a:noFill/>
          <a:ln w="9525">
            <a:noFill/>
            <a:miter lim="800000"/>
            <a:headEnd/>
            <a:tailEnd/>
          </a:ln>
        </p:spPr>
        <p:txBody>
          <a:bodyPr wrap="none">
            <a:spAutoFit/>
          </a:bodyPr>
          <a:lstStyle/>
          <a:p>
            <a:r>
              <a:rPr lang="zh-CN" altLang="en-US" sz="1400">
                <a:solidFill>
                  <a:srgbClr val="00FF99"/>
                </a:solidFill>
              </a:rPr>
              <a:t>初步设计</a:t>
            </a:r>
            <a:endParaRPr lang="zh-CN" altLang="en-US" sz="1400">
              <a:solidFill>
                <a:schemeClr val="tx1"/>
              </a:solidFill>
            </a:endParaRPr>
          </a:p>
        </p:txBody>
      </p:sp>
      <p:sp>
        <p:nvSpPr>
          <p:cNvPr id="103489" name="Text Box 68"/>
          <p:cNvSpPr txBox="1">
            <a:spLocks noChangeArrowheads="1"/>
          </p:cNvSpPr>
          <p:nvPr/>
        </p:nvSpPr>
        <p:spPr bwMode="auto">
          <a:xfrm>
            <a:off x="5470525" y="5257800"/>
            <a:ext cx="1073150" cy="304800"/>
          </a:xfrm>
          <a:prstGeom prst="rect">
            <a:avLst/>
          </a:prstGeom>
          <a:noFill/>
          <a:ln w="9525">
            <a:noFill/>
            <a:miter lim="800000"/>
            <a:headEnd/>
            <a:tailEnd/>
          </a:ln>
        </p:spPr>
        <p:txBody>
          <a:bodyPr wrap="none">
            <a:spAutoFit/>
          </a:bodyPr>
          <a:lstStyle/>
          <a:p>
            <a:r>
              <a:rPr lang="zh-CN" altLang="en-US" sz="1400">
                <a:solidFill>
                  <a:srgbClr val="00FF99"/>
                </a:solidFill>
              </a:rPr>
              <a:t>施工图设计</a:t>
            </a:r>
            <a:endParaRPr lang="zh-CN" altLang="en-US" sz="1400">
              <a:solidFill>
                <a:schemeClr val="tx1"/>
              </a:solidFill>
            </a:endParaRPr>
          </a:p>
        </p:txBody>
      </p:sp>
      <p:sp>
        <p:nvSpPr>
          <p:cNvPr id="103490" name="Text Box 69"/>
          <p:cNvSpPr txBox="1">
            <a:spLocks noChangeArrowheads="1"/>
          </p:cNvSpPr>
          <p:nvPr/>
        </p:nvSpPr>
        <p:spPr bwMode="auto">
          <a:xfrm>
            <a:off x="593725" y="6183313"/>
            <a:ext cx="7046913" cy="304800"/>
          </a:xfrm>
          <a:prstGeom prst="rect">
            <a:avLst/>
          </a:prstGeom>
          <a:noFill/>
          <a:ln w="9525">
            <a:noFill/>
            <a:miter lim="800000"/>
            <a:headEnd/>
            <a:tailEnd/>
          </a:ln>
        </p:spPr>
        <p:txBody>
          <a:bodyPr wrap="none">
            <a:spAutoFit/>
          </a:bodyPr>
          <a:lstStyle/>
          <a:p>
            <a:r>
              <a:rPr lang="zh-CN" altLang="en-US" sz="1400">
                <a:solidFill>
                  <a:schemeClr val="bg1"/>
                </a:solidFill>
              </a:rPr>
              <a:t>工艺                 系统                布置              管道                         电气           仪表           空视图</a:t>
            </a:r>
          </a:p>
        </p:txBody>
      </p:sp>
      <p:sp>
        <p:nvSpPr>
          <p:cNvPr id="103491" name="Line 70"/>
          <p:cNvSpPr>
            <a:spLocks noChangeShapeType="1"/>
          </p:cNvSpPr>
          <p:nvPr/>
        </p:nvSpPr>
        <p:spPr bwMode="auto">
          <a:xfrm>
            <a:off x="1143000" y="6324600"/>
            <a:ext cx="609600" cy="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92" name="Line 71"/>
          <p:cNvSpPr>
            <a:spLocks noChangeShapeType="1"/>
          </p:cNvSpPr>
          <p:nvPr/>
        </p:nvSpPr>
        <p:spPr bwMode="auto">
          <a:xfrm>
            <a:off x="2209800" y="6324600"/>
            <a:ext cx="609600" cy="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93" name="Line 72"/>
          <p:cNvSpPr>
            <a:spLocks noChangeShapeType="1"/>
          </p:cNvSpPr>
          <p:nvPr/>
        </p:nvSpPr>
        <p:spPr bwMode="auto">
          <a:xfrm>
            <a:off x="3276600" y="6324600"/>
            <a:ext cx="533400" cy="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94" name="Line 73"/>
          <p:cNvSpPr>
            <a:spLocks noChangeShapeType="1"/>
          </p:cNvSpPr>
          <p:nvPr/>
        </p:nvSpPr>
        <p:spPr bwMode="auto">
          <a:xfrm>
            <a:off x="4267200" y="6324600"/>
            <a:ext cx="990600" cy="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95" name="Line 74"/>
          <p:cNvSpPr>
            <a:spLocks noChangeShapeType="1"/>
          </p:cNvSpPr>
          <p:nvPr/>
        </p:nvSpPr>
        <p:spPr bwMode="auto">
          <a:xfrm>
            <a:off x="5715000" y="6324600"/>
            <a:ext cx="381000" cy="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96" name="Line 75"/>
          <p:cNvSpPr>
            <a:spLocks noChangeShapeType="1"/>
          </p:cNvSpPr>
          <p:nvPr/>
        </p:nvSpPr>
        <p:spPr bwMode="auto">
          <a:xfrm>
            <a:off x="6553200" y="6324600"/>
            <a:ext cx="381000" cy="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497" name="Line 77"/>
          <p:cNvSpPr>
            <a:spLocks noChangeShapeType="1"/>
          </p:cNvSpPr>
          <p:nvPr/>
        </p:nvSpPr>
        <p:spPr bwMode="auto">
          <a:xfrm flipH="1">
            <a:off x="3505200" y="5410200"/>
            <a:ext cx="304800" cy="533400"/>
          </a:xfrm>
          <a:prstGeom prst="line">
            <a:avLst/>
          </a:prstGeom>
          <a:noFill/>
          <a:ln w="19050">
            <a:solidFill>
              <a:srgbClr val="00FF99"/>
            </a:solidFill>
            <a:round/>
            <a:headEnd/>
            <a:tailEnd type="triangle" w="med" len="med"/>
          </a:ln>
        </p:spPr>
        <p:txBody>
          <a:bodyPr wrap="none" anchor="ctr"/>
          <a:lstStyle/>
          <a:p>
            <a:endParaRPr lang="zh-CN" altLang="en-US"/>
          </a:p>
        </p:txBody>
      </p:sp>
      <p:sp>
        <p:nvSpPr>
          <p:cNvPr id="103498" name="Line 78"/>
          <p:cNvSpPr>
            <a:spLocks noChangeShapeType="1"/>
          </p:cNvSpPr>
          <p:nvPr/>
        </p:nvSpPr>
        <p:spPr bwMode="auto">
          <a:xfrm>
            <a:off x="8305800" y="5410200"/>
            <a:ext cx="304800" cy="0"/>
          </a:xfrm>
          <a:prstGeom prst="line">
            <a:avLst/>
          </a:prstGeom>
          <a:noFill/>
          <a:ln w="9525">
            <a:solidFill>
              <a:srgbClr val="00FF99"/>
            </a:solidFill>
            <a:round/>
            <a:headEnd/>
            <a:tailEnd/>
          </a:ln>
        </p:spPr>
        <p:txBody>
          <a:bodyPr wrap="none" anchor="ctr"/>
          <a:lstStyle/>
          <a:p>
            <a:endParaRPr lang="zh-CN" altLang="en-US"/>
          </a:p>
        </p:txBody>
      </p:sp>
      <p:sp>
        <p:nvSpPr>
          <p:cNvPr id="103499" name="Line 79"/>
          <p:cNvSpPr>
            <a:spLocks noChangeShapeType="1"/>
          </p:cNvSpPr>
          <p:nvPr/>
        </p:nvSpPr>
        <p:spPr bwMode="auto">
          <a:xfrm>
            <a:off x="8382000" y="6019800"/>
            <a:ext cx="228600" cy="0"/>
          </a:xfrm>
          <a:prstGeom prst="line">
            <a:avLst/>
          </a:prstGeom>
          <a:noFill/>
          <a:ln w="9525">
            <a:solidFill>
              <a:srgbClr val="00FF99"/>
            </a:solidFill>
            <a:round/>
            <a:headEnd/>
            <a:tailEnd/>
          </a:ln>
        </p:spPr>
        <p:txBody>
          <a:bodyPr wrap="none" anchor="ctr"/>
          <a:lstStyle/>
          <a:p>
            <a:endParaRPr lang="zh-CN" altLang="en-US"/>
          </a:p>
        </p:txBody>
      </p:sp>
      <p:sp>
        <p:nvSpPr>
          <p:cNvPr id="103500" name="Line 80"/>
          <p:cNvSpPr>
            <a:spLocks noChangeShapeType="1"/>
          </p:cNvSpPr>
          <p:nvPr/>
        </p:nvSpPr>
        <p:spPr bwMode="auto">
          <a:xfrm flipV="1">
            <a:off x="8534400" y="5410200"/>
            <a:ext cx="0" cy="304800"/>
          </a:xfrm>
          <a:prstGeom prst="line">
            <a:avLst/>
          </a:prstGeom>
          <a:noFill/>
          <a:ln w="19050">
            <a:solidFill>
              <a:srgbClr val="00FF99"/>
            </a:solidFill>
            <a:round/>
            <a:headEnd/>
            <a:tailEnd type="triangle" w="med" len="med"/>
          </a:ln>
        </p:spPr>
        <p:txBody>
          <a:bodyPr wrap="none" anchor="ctr"/>
          <a:lstStyle/>
          <a:p>
            <a:endParaRPr lang="zh-CN" altLang="en-US"/>
          </a:p>
        </p:txBody>
      </p:sp>
      <p:sp>
        <p:nvSpPr>
          <p:cNvPr id="103501" name="Line 81"/>
          <p:cNvSpPr>
            <a:spLocks noChangeShapeType="1"/>
          </p:cNvSpPr>
          <p:nvPr/>
        </p:nvSpPr>
        <p:spPr bwMode="auto">
          <a:xfrm>
            <a:off x="8534400" y="5638800"/>
            <a:ext cx="0" cy="381000"/>
          </a:xfrm>
          <a:prstGeom prst="line">
            <a:avLst/>
          </a:prstGeom>
          <a:noFill/>
          <a:ln w="19050">
            <a:solidFill>
              <a:srgbClr val="00FF99"/>
            </a:solidFill>
            <a:round/>
            <a:headEnd/>
            <a:tailEnd type="triangle" w="med" len="med"/>
          </a:ln>
        </p:spPr>
        <p:txBody>
          <a:bodyPr wrap="none" anchor="ctr"/>
          <a:lstStyle/>
          <a:p>
            <a:endParaRPr lang="zh-CN" altLang="en-US"/>
          </a:p>
        </p:txBody>
      </p:sp>
      <p:sp>
        <p:nvSpPr>
          <p:cNvPr id="103502" name="Text Box 84"/>
          <p:cNvSpPr txBox="1">
            <a:spLocks noChangeArrowheads="1"/>
          </p:cNvSpPr>
          <p:nvPr/>
        </p:nvSpPr>
        <p:spPr bwMode="auto">
          <a:xfrm>
            <a:off x="6918325" y="4648200"/>
            <a:ext cx="1978025" cy="517525"/>
          </a:xfrm>
          <a:prstGeom prst="rect">
            <a:avLst/>
          </a:prstGeom>
          <a:noFill/>
          <a:ln w="9525">
            <a:noFill/>
            <a:miter lim="800000"/>
            <a:headEnd/>
            <a:tailEnd/>
          </a:ln>
        </p:spPr>
        <p:txBody>
          <a:bodyPr wrap="none">
            <a:spAutoFit/>
          </a:bodyPr>
          <a:lstStyle/>
          <a:p>
            <a:r>
              <a:rPr lang="zh-CN" altLang="en-US" sz="1400">
                <a:solidFill>
                  <a:srgbClr val="00FF99"/>
                </a:solidFill>
              </a:rPr>
              <a:t>错误多，现场修改多，</a:t>
            </a:r>
          </a:p>
          <a:p>
            <a:r>
              <a:rPr lang="zh-CN" altLang="en-US" sz="1400">
                <a:solidFill>
                  <a:srgbClr val="00FF99"/>
                </a:solidFill>
              </a:rPr>
              <a:t>经济损失大。</a:t>
            </a:r>
          </a:p>
        </p:txBody>
      </p:sp>
      <p:sp>
        <p:nvSpPr>
          <p:cNvPr id="103503" name="Line 85"/>
          <p:cNvSpPr>
            <a:spLocks noChangeShapeType="1"/>
          </p:cNvSpPr>
          <p:nvPr/>
        </p:nvSpPr>
        <p:spPr bwMode="auto">
          <a:xfrm>
            <a:off x="7391400" y="4876800"/>
            <a:ext cx="1143000" cy="838200"/>
          </a:xfrm>
          <a:prstGeom prst="line">
            <a:avLst/>
          </a:prstGeom>
          <a:noFill/>
          <a:ln w="19050">
            <a:solidFill>
              <a:srgbClr val="00FF99"/>
            </a:solidFill>
            <a:round/>
            <a:headEnd/>
            <a:tailEnd type="triangle" w="med" len="med"/>
          </a:ln>
        </p:spPr>
        <p:txBody>
          <a:bodyPr wrap="none" anchor="ctr"/>
          <a:lstStyle/>
          <a:p>
            <a:endParaRPr lang="zh-CN" altLang="en-US"/>
          </a:p>
        </p:txBody>
      </p:sp>
      <p:sp>
        <p:nvSpPr>
          <p:cNvPr id="103504" name="Line 86"/>
          <p:cNvSpPr>
            <a:spLocks noChangeShapeType="1"/>
          </p:cNvSpPr>
          <p:nvPr/>
        </p:nvSpPr>
        <p:spPr bwMode="auto">
          <a:xfrm>
            <a:off x="8153400" y="5867400"/>
            <a:ext cx="304800" cy="0"/>
          </a:xfrm>
          <a:prstGeom prst="line">
            <a:avLst/>
          </a:prstGeom>
          <a:noFill/>
          <a:ln w="9525">
            <a:solidFill>
              <a:schemeClr val="bg1"/>
            </a:solidFill>
            <a:round/>
            <a:headEnd/>
            <a:tailEnd/>
          </a:ln>
        </p:spPr>
        <p:txBody>
          <a:bodyPr wrap="none" anchor="ctr"/>
          <a:lstStyle/>
          <a:p>
            <a:endParaRPr lang="zh-CN" altLang="en-US"/>
          </a:p>
        </p:txBody>
      </p:sp>
      <p:sp>
        <p:nvSpPr>
          <p:cNvPr id="103505" name="Line 88"/>
          <p:cNvSpPr>
            <a:spLocks noChangeShapeType="1"/>
          </p:cNvSpPr>
          <p:nvPr/>
        </p:nvSpPr>
        <p:spPr bwMode="auto">
          <a:xfrm flipV="1">
            <a:off x="8153400" y="5867400"/>
            <a:ext cx="152400" cy="3810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03506" name="Text Box 89"/>
          <p:cNvSpPr txBox="1">
            <a:spLocks noChangeArrowheads="1"/>
          </p:cNvSpPr>
          <p:nvPr/>
        </p:nvSpPr>
        <p:spPr bwMode="auto">
          <a:xfrm>
            <a:off x="7832725" y="6172200"/>
            <a:ext cx="722313" cy="304800"/>
          </a:xfrm>
          <a:prstGeom prst="rect">
            <a:avLst/>
          </a:prstGeom>
          <a:noFill/>
          <a:ln w="9525">
            <a:noFill/>
            <a:miter lim="800000"/>
            <a:headEnd/>
            <a:tailEnd/>
          </a:ln>
        </p:spPr>
        <p:txBody>
          <a:bodyPr wrap="none">
            <a:spAutoFit/>
          </a:bodyPr>
          <a:lstStyle/>
          <a:p>
            <a:r>
              <a:rPr lang="zh-CN" altLang="en-US" sz="1400">
                <a:solidFill>
                  <a:schemeClr val="bg1"/>
                </a:solidFill>
              </a:rPr>
              <a:t>错误少</a:t>
            </a:r>
            <a:endParaRPr lang="zh-CN" altLang="en-US" sz="1400">
              <a:solidFill>
                <a:schemeClr val="tx1"/>
              </a:solidFill>
            </a:endParaRPr>
          </a:p>
        </p:txBody>
      </p:sp>
      <p:sp>
        <p:nvSpPr>
          <p:cNvPr id="103507" name="Line 90"/>
          <p:cNvSpPr>
            <a:spLocks noChangeShapeType="1"/>
          </p:cNvSpPr>
          <p:nvPr/>
        </p:nvSpPr>
        <p:spPr bwMode="auto">
          <a:xfrm>
            <a:off x="533400" y="5638800"/>
            <a:ext cx="228600" cy="381000"/>
          </a:xfrm>
          <a:prstGeom prst="line">
            <a:avLst/>
          </a:prstGeom>
          <a:noFill/>
          <a:ln w="19050">
            <a:solidFill>
              <a:srgbClr val="00FF99"/>
            </a:solidFill>
            <a:round/>
            <a:headEnd/>
            <a:tailEnd type="triangle" w="med" len="med"/>
          </a:ln>
        </p:spPr>
        <p:txBody>
          <a:bodyPr wrap="none" anchor="ctr"/>
          <a:lstStyle/>
          <a:p>
            <a:endParaRPr lang="zh-CN" altLang="en-US"/>
          </a:p>
        </p:txBody>
      </p:sp>
      <p:sp>
        <p:nvSpPr>
          <p:cNvPr id="103508" name="Text Box 91"/>
          <p:cNvSpPr txBox="1">
            <a:spLocks noChangeArrowheads="1"/>
          </p:cNvSpPr>
          <p:nvPr/>
        </p:nvSpPr>
        <p:spPr bwMode="auto">
          <a:xfrm>
            <a:off x="212725" y="5257800"/>
            <a:ext cx="901700" cy="304800"/>
          </a:xfrm>
          <a:prstGeom prst="rect">
            <a:avLst/>
          </a:prstGeom>
          <a:noFill/>
          <a:ln w="9525">
            <a:noFill/>
            <a:miter lim="800000"/>
            <a:headEnd/>
            <a:tailEnd/>
          </a:ln>
        </p:spPr>
        <p:txBody>
          <a:bodyPr wrap="none">
            <a:spAutoFit/>
          </a:bodyPr>
          <a:lstStyle/>
          <a:p>
            <a:r>
              <a:rPr lang="zh-CN" altLang="en-US" sz="1400">
                <a:solidFill>
                  <a:srgbClr val="00FF99"/>
                </a:solidFill>
              </a:rPr>
              <a:t>一次条件</a:t>
            </a:r>
            <a:endParaRPr lang="zh-CN" altLang="en-US" sz="1400">
              <a:solidFill>
                <a:schemeClr val="tx1"/>
              </a:solidFill>
            </a:endParaRPr>
          </a:p>
        </p:txBody>
      </p:sp>
      <p:sp>
        <p:nvSpPr>
          <p:cNvPr id="103509" name="Text Box 92"/>
          <p:cNvSpPr txBox="1">
            <a:spLocks noChangeArrowheads="1"/>
          </p:cNvSpPr>
          <p:nvPr/>
        </p:nvSpPr>
        <p:spPr bwMode="auto">
          <a:xfrm>
            <a:off x="5668963" y="3078163"/>
            <a:ext cx="396875" cy="1162050"/>
          </a:xfrm>
          <a:prstGeom prst="rect">
            <a:avLst/>
          </a:prstGeom>
          <a:noFill/>
          <a:ln w="9525">
            <a:noFill/>
            <a:miter lim="800000"/>
            <a:headEnd/>
            <a:tailEnd/>
          </a:ln>
        </p:spPr>
        <p:txBody>
          <a:bodyPr vert="eaVert" wrap="none">
            <a:spAutoFit/>
          </a:bodyPr>
          <a:lstStyle/>
          <a:p>
            <a:r>
              <a:rPr lang="zh-CN" altLang="en-US" sz="1400">
                <a:solidFill>
                  <a:schemeClr val="bg1"/>
                </a:solidFill>
              </a:rPr>
              <a:t>供详细设计用</a:t>
            </a:r>
            <a:endParaRPr lang="zh-CN" altLang="en-US" sz="1800">
              <a:solidFill>
                <a:schemeClr val="tx1"/>
              </a:solidFill>
            </a:endParaRPr>
          </a:p>
        </p:txBody>
      </p:sp>
      <p:sp>
        <p:nvSpPr>
          <p:cNvPr id="103510" name="Line 93"/>
          <p:cNvSpPr>
            <a:spLocks noChangeShapeType="1"/>
          </p:cNvSpPr>
          <p:nvPr/>
        </p:nvSpPr>
        <p:spPr bwMode="auto">
          <a:xfrm>
            <a:off x="4495800" y="3048000"/>
            <a:ext cx="381000" cy="228600"/>
          </a:xfrm>
          <a:prstGeom prst="line">
            <a:avLst/>
          </a:prstGeom>
          <a:noFill/>
          <a:ln w="19050">
            <a:solidFill>
              <a:schemeClr val="bg1"/>
            </a:solidFill>
            <a:round/>
            <a:headEnd/>
            <a:tailEnd/>
          </a:ln>
        </p:spPr>
        <p:txBody>
          <a:bodyPr wrap="none" anchor="ctr"/>
          <a:lstStyle/>
          <a:p>
            <a:endParaRPr lang="zh-CN" altLang="en-US"/>
          </a:p>
        </p:txBody>
      </p:sp>
      <p:sp>
        <p:nvSpPr>
          <p:cNvPr id="103511" name="Line 94"/>
          <p:cNvSpPr>
            <a:spLocks noChangeShapeType="1"/>
          </p:cNvSpPr>
          <p:nvPr/>
        </p:nvSpPr>
        <p:spPr bwMode="auto">
          <a:xfrm flipH="1">
            <a:off x="4953000" y="3048000"/>
            <a:ext cx="381000" cy="228600"/>
          </a:xfrm>
          <a:prstGeom prst="line">
            <a:avLst/>
          </a:prstGeom>
          <a:noFill/>
          <a:ln w="19050">
            <a:solidFill>
              <a:schemeClr val="bg1"/>
            </a:solidFill>
            <a:round/>
            <a:headEnd/>
            <a:tailEnd/>
          </a:ln>
        </p:spPr>
        <p:txBody>
          <a:bodyPr wrap="none" anchor="ctr"/>
          <a:lstStyle/>
          <a:p>
            <a:endParaRPr lang="zh-CN" altLang="en-US"/>
          </a:p>
        </p:txBody>
      </p:sp>
      <p:sp>
        <p:nvSpPr>
          <p:cNvPr id="103512" name="Text Box 95"/>
          <p:cNvSpPr txBox="1">
            <a:spLocks noChangeArrowheads="1"/>
          </p:cNvSpPr>
          <p:nvPr/>
        </p:nvSpPr>
        <p:spPr bwMode="auto">
          <a:xfrm>
            <a:off x="4800600" y="3200400"/>
            <a:ext cx="396875" cy="989013"/>
          </a:xfrm>
          <a:prstGeom prst="rect">
            <a:avLst/>
          </a:prstGeom>
          <a:noFill/>
          <a:ln w="9525">
            <a:noFill/>
            <a:miter lim="800000"/>
            <a:headEnd/>
            <a:tailEnd/>
          </a:ln>
        </p:spPr>
        <p:txBody>
          <a:bodyPr vert="eaVert" wrap="none">
            <a:spAutoFit/>
          </a:bodyPr>
          <a:lstStyle/>
          <a:p>
            <a:r>
              <a:rPr lang="zh-CN" altLang="en-US" sz="1400">
                <a:solidFill>
                  <a:schemeClr val="bg1"/>
                </a:solidFill>
              </a:rPr>
              <a:t>（可合并）</a:t>
            </a:r>
            <a:endParaRPr lang="zh-CN" altLang="en-US" sz="1400">
              <a:solidFill>
                <a:schemeClr val="tx1"/>
              </a:solidFill>
            </a:endParaRPr>
          </a:p>
        </p:txBody>
      </p:sp>
      <p:sp>
        <p:nvSpPr>
          <p:cNvPr id="103513" name="Line 97"/>
          <p:cNvSpPr>
            <a:spLocks noChangeShapeType="1"/>
          </p:cNvSpPr>
          <p:nvPr/>
        </p:nvSpPr>
        <p:spPr bwMode="auto">
          <a:xfrm>
            <a:off x="7086600" y="3048000"/>
            <a:ext cx="228600" cy="228600"/>
          </a:xfrm>
          <a:prstGeom prst="line">
            <a:avLst/>
          </a:prstGeom>
          <a:noFill/>
          <a:ln w="19050">
            <a:solidFill>
              <a:schemeClr val="bg1"/>
            </a:solidFill>
            <a:round/>
            <a:headEnd/>
            <a:tailEnd/>
          </a:ln>
        </p:spPr>
        <p:txBody>
          <a:bodyPr wrap="none" anchor="ctr"/>
          <a:lstStyle/>
          <a:p>
            <a:endParaRPr lang="zh-CN" altLang="en-US"/>
          </a:p>
        </p:txBody>
      </p:sp>
      <p:sp>
        <p:nvSpPr>
          <p:cNvPr id="103514" name="Line 98"/>
          <p:cNvSpPr>
            <a:spLocks noChangeShapeType="1"/>
          </p:cNvSpPr>
          <p:nvPr/>
        </p:nvSpPr>
        <p:spPr bwMode="auto">
          <a:xfrm flipH="1">
            <a:off x="7391400" y="3048000"/>
            <a:ext cx="228600" cy="228600"/>
          </a:xfrm>
          <a:prstGeom prst="line">
            <a:avLst/>
          </a:prstGeom>
          <a:noFill/>
          <a:ln w="19050">
            <a:solidFill>
              <a:schemeClr val="bg1"/>
            </a:solidFill>
            <a:round/>
            <a:headEnd/>
            <a:tailEnd/>
          </a:ln>
        </p:spPr>
        <p:txBody>
          <a:bodyPr wrap="none" anchor="ctr"/>
          <a:lstStyle/>
          <a:p>
            <a:endParaRPr lang="zh-CN" altLang="en-US"/>
          </a:p>
        </p:txBody>
      </p:sp>
      <p:sp>
        <p:nvSpPr>
          <p:cNvPr id="103515" name="Text Box 99"/>
          <p:cNvSpPr txBox="1">
            <a:spLocks noChangeArrowheads="1"/>
          </p:cNvSpPr>
          <p:nvPr/>
        </p:nvSpPr>
        <p:spPr bwMode="auto">
          <a:xfrm>
            <a:off x="7162800" y="3200400"/>
            <a:ext cx="396875" cy="989013"/>
          </a:xfrm>
          <a:prstGeom prst="rect">
            <a:avLst/>
          </a:prstGeom>
          <a:noFill/>
          <a:ln w="9525">
            <a:noFill/>
            <a:miter lim="800000"/>
            <a:headEnd/>
            <a:tailEnd/>
          </a:ln>
        </p:spPr>
        <p:txBody>
          <a:bodyPr vert="eaVert" wrap="none">
            <a:spAutoFit/>
          </a:bodyPr>
          <a:lstStyle/>
          <a:p>
            <a:r>
              <a:rPr lang="zh-CN" altLang="en-US" sz="1400">
                <a:solidFill>
                  <a:schemeClr val="bg1"/>
                </a:solidFill>
              </a:rPr>
              <a:t>（可合并）</a:t>
            </a:r>
            <a:endParaRPr lang="zh-CN" altLang="en-US" sz="1400">
              <a:solidFill>
                <a:schemeClr val="tx1"/>
              </a:solidFill>
            </a:endParaRPr>
          </a:p>
        </p:txBody>
      </p:sp>
      <p:sp>
        <p:nvSpPr>
          <p:cNvPr id="103516" name="Text Box 100"/>
          <p:cNvSpPr txBox="1">
            <a:spLocks noChangeArrowheads="1"/>
          </p:cNvSpPr>
          <p:nvPr/>
        </p:nvSpPr>
        <p:spPr bwMode="auto">
          <a:xfrm>
            <a:off x="3733800" y="5181600"/>
            <a:ext cx="895350" cy="304800"/>
          </a:xfrm>
          <a:prstGeom prst="rect">
            <a:avLst/>
          </a:prstGeom>
          <a:noFill/>
          <a:ln w="9525">
            <a:noFill/>
            <a:miter lim="800000"/>
            <a:headEnd/>
            <a:tailEnd/>
          </a:ln>
        </p:spPr>
        <p:txBody>
          <a:bodyPr wrap="none">
            <a:spAutoFit/>
          </a:bodyPr>
          <a:lstStyle/>
          <a:p>
            <a:r>
              <a:rPr lang="zh-CN" altLang="en-US" sz="1400">
                <a:solidFill>
                  <a:srgbClr val="00FF99"/>
                </a:solidFill>
              </a:rPr>
              <a:t>二次条件</a:t>
            </a:r>
            <a:endParaRPr lang="zh-CN" altLang="en-US" sz="140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    </a:t>
            </a:r>
            <a:endParaRPr lang="en-US" altLang="zh-CN" dirty="0" smtClean="0"/>
          </a:p>
          <a:p>
            <a:endParaRPr lang="en-US" altLang="zh-CN" dirty="0" smtClean="0"/>
          </a:p>
          <a:p>
            <a:r>
              <a:rPr lang="en-US" altLang="zh-CN" dirty="0" smtClean="0"/>
              <a:t>       </a:t>
            </a:r>
            <a:r>
              <a:rPr lang="zh-CN" altLang="en-US" dirty="0" smtClean="0"/>
              <a:t>其中</a:t>
            </a:r>
            <a:r>
              <a:rPr lang="en-US" altLang="zh-CN" dirty="0" smtClean="0"/>
              <a:t>, </a:t>
            </a:r>
            <a:r>
              <a:rPr lang="zh-CN" altLang="en-US" dirty="0" smtClean="0"/>
              <a:t>前一版规范中的工程总承包管理内容与程序一章为本次修订删除内容</a:t>
            </a:r>
            <a:r>
              <a:rPr lang="en-US" altLang="zh-CN" dirty="0" smtClean="0"/>
              <a:t>,</a:t>
            </a:r>
            <a:r>
              <a:rPr lang="zh-CN" altLang="en-US" dirty="0" smtClean="0"/>
              <a:t>项目风险管理、项目收尾两章为本次修订新增内容，使得本规范更具有系统性、适用性和实践指导性。</a:t>
            </a:r>
          </a:p>
          <a:p>
            <a:endParaRPr lang="zh-CN" alt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标题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zh-CN" altLang="en-US" smtClean="0">
                <a:solidFill>
                  <a:srgbClr val="FF0000"/>
                </a:solidFill>
              </a:rPr>
              <a:t>施工图纸深化的需求</a:t>
            </a:r>
          </a:p>
        </p:txBody>
      </p:sp>
      <p:sp>
        <p:nvSpPr>
          <p:cNvPr id="107523" name="内容占位符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zh-CN" altLang="en-US" dirty="0" smtClean="0"/>
              <a:t>施工生产对深化设计提出的需求</a:t>
            </a:r>
            <a:endParaRPr lang="en-US" altLang="zh-CN" dirty="0" smtClean="0"/>
          </a:p>
          <a:p>
            <a:r>
              <a:rPr lang="en-US" altLang="zh-CN" dirty="0" smtClean="0"/>
              <a:t>1</a:t>
            </a:r>
            <a:r>
              <a:rPr lang="zh-CN" altLang="en-US" dirty="0" smtClean="0"/>
              <a:t>），能兼顾各分项或工种构造做法的一致性与兼容性</a:t>
            </a:r>
            <a:endParaRPr lang="en-US" altLang="zh-CN" dirty="0" smtClean="0"/>
          </a:p>
          <a:p>
            <a:r>
              <a:rPr lang="en-US" altLang="zh-CN" dirty="0" smtClean="0"/>
              <a:t>2</a:t>
            </a:r>
            <a:r>
              <a:rPr lang="zh-CN" altLang="en-US" dirty="0" smtClean="0"/>
              <a:t>），明确设计功能或构造在具体环境中实现的技术方法</a:t>
            </a:r>
            <a:endParaRPr lang="en-US" altLang="zh-CN" dirty="0" smtClean="0"/>
          </a:p>
          <a:p>
            <a:r>
              <a:rPr lang="en-US" altLang="zh-CN" dirty="0" smtClean="0"/>
              <a:t>3</a:t>
            </a:r>
            <a:r>
              <a:rPr lang="zh-CN" altLang="en-US" dirty="0" smtClean="0"/>
              <a:t>），明确各构造节点的详细定位、尺寸</a:t>
            </a:r>
            <a:endParaRPr lang="en-US" altLang="zh-CN" dirty="0" smtClean="0"/>
          </a:p>
          <a:p>
            <a:r>
              <a:rPr lang="en-US" altLang="zh-CN" dirty="0" smtClean="0"/>
              <a:t>4</a:t>
            </a:r>
            <a:r>
              <a:rPr lang="zh-CN" altLang="en-US" dirty="0" smtClean="0"/>
              <a:t>），明确具体部位的材料规格、型号、数量</a:t>
            </a:r>
            <a:endParaRPr lang="en-US" altLang="zh-CN" dirty="0" smtClean="0"/>
          </a:p>
          <a:p>
            <a:r>
              <a:rPr lang="en-US" altLang="zh-CN" dirty="0" smtClean="0"/>
              <a:t>5</a:t>
            </a:r>
            <a:r>
              <a:rPr lang="zh-CN" altLang="en-US" dirty="0" smtClean="0"/>
              <a:t>），使图纸尺寸能成为各方共享的依据，实现部品的预制造</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标题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zh-CN" altLang="en-US" smtClean="0"/>
              <a:t>施工图深化细化优化</a:t>
            </a:r>
          </a:p>
        </p:txBody>
      </p:sp>
      <p:sp>
        <p:nvSpPr>
          <p:cNvPr id="108547" name="内容占位符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zh-CN" altLang="en-US" dirty="0" smtClean="0"/>
              <a:t>比如：</a:t>
            </a:r>
            <a:r>
              <a:rPr lang="zh-CN" altLang="en-US" dirty="0" smtClean="0">
                <a:solidFill>
                  <a:srgbClr val="FF0000"/>
                </a:solidFill>
              </a:rPr>
              <a:t>以下图纸深化是质量、安全、成本、环境管理的基本起点</a:t>
            </a:r>
            <a:endParaRPr lang="en-US" altLang="zh-CN" dirty="0" smtClean="0">
              <a:solidFill>
                <a:srgbClr val="FF0000"/>
              </a:solidFill>
            </a:endParaRPr>
          </a:p>
          <a:p>
            <a:r>
              <a:rPr lang="en-US" altLang="zh-CN" dirty="0" smtClean="0"/>
              <a:t>1</a:t>
            </a:r>
            <a:r>
              <a:rPr lang="zh-CN" altLang="en-US" dirty="0" smtClean="0"/>
              <a:t>）结构施工深化设计（结构优化深化、二次结构深化、小型</a:t>
            </a:r>
            <a:r>
              <a:rPr lang="en-US" altLang="zh-CN" dirty="0" smtClean="0"/>
              <a:t>PC</a:t>
            </a:r>
            <a:r>
              <a:rPr lang="zh-CN" altLang="en-US" dirty="0" smtClean="0"/>
              <a:t>构件深化）</a:t>
            </a:r>
            <a:endParaRPr lang="en-US" altLang="zh-CN" dirty="0" smtClean="0"/>
          </a:p>
          <a:p>
            <a:r>
              <a:rPr lang="en-US" altLang="zh-CN" dirty="0" smtClean="0"/>
              <a:t>2</a:t>
            </a:r>
            <a:r>
              <a:rPr lang="zh-CN" altLang="en-US" dirty="0" smtClean="0"/>
              <a:t>）电气工程深化（户内电气施工深化）</a:t>
            </a:r>
            <a:endParaRPr lang="en-US" altLang="zh-CN" dirty="0" smtClean="0"/>
          </a:p>
          <a:p>
            <a:r>
              <a:rPr lang="en-US" altLang="zh-CN" dirty="0" smtClean="0"/>
              <a:t>3</a:t>
            </a:r>
            <a:r>
              <a:rPr lang="zh-CN" altLang="en-US" dirty="0" smtClean="0"/>
              <a:t>）外脚手架搭设深化设计（平面深化、附墙支座及安全装置布置）</a:t>
            </a:r>
            <a:endParaRPr lang="en-US" altLang="zh-CN" dirty="0" smtClean="0"/>
          </a:p>
          <a:p>
            <a:endParaRPr lang="en-US" altLang="zh-CN" dirty="0" smtClean="0"/>
          </a:p>
          <a:p>
            <a:r>
              <a:rPr lang="zh-CN" altLang="en-US" dirty="0" smtClean="0"/>
              <a:t>施工图深化设计布局及制图标准需要配套</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标题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zh-CN" altLang="en-US" smtClean="0">
                <a:solidFill>
                  <a:srgbClr val="FF0000"/>
                </a:solidFill>
              </a:rPr>
              <a:t>施工图纸的一体化管理</a:t>
            </a:r>
          </a:p>
        </p:txBody>
      </p:sp>
      <p:sp>
        <p:nvSpPr>
          <p:cNvPr id="109571" name="内容占位符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zh-CN" altLang="en-US" dirty="0" smtClean="0"/>
              <a:t>初步设计、施工图设计与可施工性的整体考虑</a:t>
            </a:r>
            <a:endParaRPr lang="en-US" altLang="zh-CN" dirty="0" smtClean="0"/>
          </a:p>
          <a:p>
            <a:r>
              <a:rPr lang="zh-CN" altLang="en-US" dirty="0" smtClean="0"/>
              <a:t>（</a:t>
            </a:r>
            <a:r>
              <a:rPr lang="en-US" altLang="zh-CN" dirty="0" smtClean="0"/>
              <a:t>1</a:t>
            </a:r>
            <a:r>
              <a:rPr lang="zh-CN" altLang="en-US" dirty="0" smtClean="0"/>
              <a:t>）施工经验与施工团队的能力考虑</a:t>
            </a:r>
            <a:endParaRPr lang="en-US" altLang="zh-CN" dirty="0" smtClean="0"/>
          </a:p>
          <a:p>
            <a:r>
              <a:rPr lang="zh-CN" altLang="en-US" dirty="0" smtClean="0"/>
              <a:t>（</a:t>
            </a:r>
            <a:r>
              <a:rPr lang="en-US" altLang="zh-CN" dirty="0" smtClean="0"/>
              <a:t>2</a:t>
            </a:r>
            <a:r>
              <a:rPr lang="zh-CN" altLang="en-US" dirty="0" smtClean="0"/>
              <a:t>）初步设计与施工图设计的衔接管理</a:t>
            </a:r>
            <a:endParaRPr lang="en-US" altLang="zh-CN" dirty="0" smtClean="0"/>
          </a:p>
          <a:p>
            <a:r>
              <a:rPr lang="zh-CN" altLang="en-US" dirty="0" smtClean="0"/>
              <a:t>（</a:t>
            </a:r>
            <a:r>
              <a:rPr lang="en-US" altLang="zh-CN" dirty="0" smtClean="0"/>
              <a:t>3</a:t>
            </a:r>
            <a:r>
              <a:rPr lang="zh-CN" altLang="en-US" dirty="0" smtClean="0"/>
              <a:t>）施工图与施工详图设计的衔接</a:t>
            </a:r>
            <a:endParaRPr lang="en-US" altLang="zh-CN" dirty="0" smtClean="0"/>
          </a:p>
          <a:p>
            <a:r>
              <a:rPr lang="zh-CN" altLang="en-US" dirty="0" smtClean="0"/>
              <a:t>（</a:t>
            </a:r>
            <a:r>
              <a:rPr lang="en-US" altLang="zh-CN" dirty="0" smtClean="0"/>
              <a:t>4</a:t>
            </a:r>
            <a:r>
              <a:rPr lang="zh-CN" altLang="en-US" dirty="0" smtClean="0"/>
              <a:t>）</a:t>
            </a:r>
            <a:r>
              <a:rPr lang="zh-CN" altLang="en-US" b="1" dirty="0" smtClean="0"/>
              <a:t>施工详图与施工组织设计</a:t>
            </a:r>
            <a:r>
              <a:rPr lang="zh-CN" altLang="en-US" dirty="0" smtClean="0"/>
              <a:t>的衔接</a:t>
            </a:r>
            <a:endParaRPr lang="en-US" altLang="zh-CN" dirty="0" smtClean="0"/>
          </a:p>
          <a:p>
            <a:r>
              <a:rPr lang="zh-CN" altLang="en-US" dirty="0" smtClean="0"/>
              <a:t>以上过程需要同步实施、相互呼应</a:t>
            </a:r>
            <a:endParaRPr lang="en-US" altLang="zh-CN" dirty="0" smtClean="0"/>
          </a:p>
          <a:p>
            <a:r>
              <a:rPr lang="zh-CN" altLang="en-US" dirty="0" smtClean="0">
                <a:solidFill>
                  <a:srgbClr val="FF0000"/>
                </a:solidFill>
              </a:rPr>
              <a:t>衔接</a:t>
            </a:r>
            <a:r>
              <a:rPr lang="en-US" altLang="zh-CN" dirty="0" smtClean="0"/>
              <a:t>---</a:t>
            </a:r>
            <a:r>
              <a:rPr lang="zh-CN" altLang="en-US" dirty="0" smtClean="0">
                <a:solidFill>
                  <a:srgbClr val="FF0000"/>
                </a:solidFill>
              </a:rPr>
              <a:t>接口集成的关键是增加价值</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项目启动策划管理实务</a:t>
            </a:r>
            <a:endParaRPr lang="zh-CN" altLang="en-US" dirty="0"/>
          </a:p>
        </p:txBody>
      </p:sp>
      <p:sp>
        <p:nvSpPr>
          <p:cNvPr id="3" name="内容占位符 2"/>
          <p:cNvSpPr>
            <a:spLocks noGrp="1"/>
          </p:cNvSpPr>
          <p:nvPr>
            <p:ph idx="1"/>
          </p:nvPr>
        </p:nvSpPr>
        <p:spPr/>
        <p:txBody>
          <a:bodyPr/>
          <a:lstStyle/>
          <a:p>
            <a:r>
              <a:rPr lang="en-US" altLang="zh-CN" dirty="0" smtClean="0"/>
              <a:t>5</a:t>
            </a:r>
            <a:r>
              <a:rPr lang="zh-CN" altLang="en-US" dirty="0" smtClean="0"/>
              <a:t>，国内国际设计管理的重点难点</a:t>
            </a:r>
            <a:endParaRPr lang="en-US" altLang="zh-CN" dirty="0" smtClean="0"/>
          </a:p>
          <a:p>
            <a:r>
              <a:rPr lang="zh-CN" altLang="en-US" dirty="0" smtClean="0"/>
              <a:t>国内国际设计管理的重点</a:t>
            </a:r>
            <a:endParaRPr lang="en-US" altLang="zh-CN" dirty="0" smtClean="0"/>
          </a:p>
          <a:p>
            <a:r>
              <a:rPr lang="en-US" altLang="zh-CN" dirty="0" smtClean="0"/>
              <a:t>-</a:t>
            </a:r>
            <a:r>
              <a:rPr lang="zh-CN" altLang="en-US" dirty="0" smtClean="0"/>
              <a:t>设计概念</a:t>
            </a:r>
            <a:endParaRPr lang="en-US" altLang="zh-CN" dirty="0" smtClean="0"/>
          </a:p>
          <a:p>
            <a:r>
              <a:rPr lang="en-US" altLang="zh-CN" dirty="0" smtClean="0"/>
              <a:t>-</a:t>
            </a:r>
            <a:r>
              <a:rPr lang="zh-CN" altLang="en-US" dirty="0" smtClean="0"/>
              <a:t>设计方案</a:t>
            </a:r>
            <a:endParaRPr lang="en-US" altLang="zh-CN" dirty="0" smtClean="0"/>
          </a:p>
          <a:p>
            <a:r>
              <a:rPr lang="en-US" altLang="zh-CN" dirty="0" smtClean="0"/>
              <a:t>-</a:t>
            </a:r>
            <a:r>
              <a:rPr lang="zh-CN" altLang="en-US" dirty="0" smtClean="0"/>
              <a:t>设计初步设计</a:t>
            </a:r>
            <a:endParaRPr lang="en-US" altLang="zh-CN" dirty="0" smtClean="0"/>
          </a:p>
          <a:p>
            <a:r>
              <a:rPr lang="en-US" altLang="zh-CN" dirty="0" smtClean="0"/>
              <a:t>-</a:t>
            </a:r>
            <a:r>
              <a:rPr lang="zh-CN" altLang="en-US" dirty="0" smtClean="0"/>
              <a:t>施工图</a:t>
            </a:r>
            <a:endParaRPr lang="en-US" altLang="zh-CN" dirty="0" smtClean="0"/>
          </a:p>
          <a:p>
            <a:r>
              <a:rPr lang="zh-CN" altLang="en-US" dirty="0" smtClean="0"/>
              <a:t>国内国际设计管理的难点</a:t>
            </a:r>
            <a:endParaRPr lang="en-US" altLang="zh-CN" dirty="0" smtClean="0"/>
          </a:p>
          <a:p>
            <a:r>
              <a:rPr lang="en-US" altLang="zh-CN" dirty="0" smtClean="0"/>
              <a:t>-</a:t>
            </a:r>
            <a:r>
              <a:rPr lang="zh-CN" altLang="en-US" dirty="0" smtClean="0"/>
              <a:t>设计的前瞻性</a:t>
            </a:r>
            <a:endParaRPr lang="en-US" altLang="zh-CN" dirty="0" smtClean="0"/>
          </a:p>
          <a:p>
            <a:r>
              <a:rPr lang="en-US" altLang="zh-CN" dirty="0" smtClean="0"/>
              <a:t>-</a:t>
            </a:r>
            <a:r>
              <a:rPr lang="zh-CN" altLang="en-US" dirty="0" smtClean="0"/>
              <a:t>设计的投资控制</a:t>
            </a:r>
            <a:endParaRPr lang="en-US" altLang="zh-CN" dirty="0" smtClean="0"/>
          </a:p>
          <a:p>
            <a:r>
              <a:rPr lang="en-US" altLang="zh-CN" dirty="0" smtClean="0"/>
              <a:t>-</a:t>
            </a:r>
            <a:r>
              <a:rPr lang="zh-CN" altLang="en-US" dirty="0" smtClean="0"/>
              <a:t>设计的可施工性</a:t>
            </a:r>
            <a:endParaRPr lang="en-US" altLang="zh-CN" dirty="0" smtClean="0"/>
          </a:p>
          <a:p>
            <a:endParaRPr lang="en-US" altLang="zh-CN" dirty="0" smtClean="0"/>
          </a:p>
          <a:p>
            <a:endParaRPr lang="zh-CN" alt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项目采购管理实务</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，采购工作范围案例分享</a:t>
            </a:r>
            <a:endParaRPr lang="en-US" altLang="zh-CN" dirty="0" smtClean="0"/>
          </a:p>
          <a:p>
            <a:r>
              <a:rPr lang="zh-CN" altLang="en-US" dirty="0" smtClean="0"/>
              <a:t>总承包商采购</a:t>
            </a:r>
            <a:endParaRPr lang="en-US" altLang="zh-CN" dirty="0" smtClean="0"/>
          </a:p>
          <a:p>
            <a:r>
              <a:rPr lang="zh-CN" altLang="en-US" dirty="0" smtClean="0"/>
              <a:t>分包商采购</a:t>
            </a:r>
            <a:endParaRPr lang="en-US" altLang="zh-CN" dirty="0" smtClean="0"/>
          </a:p>
          <a:p>
            <a:endParaRPr lang="en-US" altLang="zh-CN" dirty="0" smtClean="0"/>
          </a:p>
          <a:p>
            <a:r>
              <a:rPr lang="zh-CN" altLang="en-US" dirty="0" smtClean="0"/>
              <a:t>集中采购</a:t>
            </a:r>
            <a:endParaRPr lang="en-US" altLang="zh-CN" dirty="0" smtClean="0"/>
          </a:p>
          <a:p>
            <a:r>
              <a:rPr lang="zh-CN" altLang="en-US" dirty="0" smtClean="0"/>
              <a:t>零星采购</a:t>
            </a:r>
            <a:endParaRPr lang="en-US" altLang="zh-CN" dirty="0" smtClean="0"/>
          </a:p>
          <a:p>
            <a:endParaRPr lang="en-US" altLang="zh-CN" dirty="0" smtClean="0"/>
          </a:p>
          <a:p>
            <a:r>
              <a:rPr lang="zh-CN" altLang="en-US" smtClean="0"/>
              <a:t>专业范围</a:t>
            </a:r>
          </a:p>
          <a:p>
            <a:endParaRPr lang="en-US" altLang="zh-CN" dirty="0" smtClean="0"/>
          </a:p>
          <a:p>
            <a:endParaRPr lang="zh-CN" alt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项目采购管理实务</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，采购工作程序案例分享</a:t>
            </a:r>
            <a:endParaRPr lang="en-US" altLang="zh-CN" dirty="0" smtClean="0"/>
          </a:p>
          <a:p>
            <a:endParaRPr lang="en-US" altLang="zh-CN" dirty="0" smtClean="0"/>
          </a:p>
          <a:p>
            <a:r>
              <a:rPr lang="zh-CN" altLang="en-US" dirty="0" smtClean="0"/>
              <a:t>明确设计要求</a:t>
            </a:r>
            <a:endParaRPr lang="en-US" altLang="zh-CN" dirty="0" smtClean="0"/>
          </a:p>
          <a:p>
            <a:r>
              <a:rPr lang="zh-CN" altLang="en-US" dirty="0" smtClean="0"/>
              <a:t>采购信息收集</a:t>
            </a:r>
            <a:endParaRPr lang="en-US" altLang="zh-CN" dirty="0" smtClean="0"/>
          </a:p>
          <a:p>
            <a:r>
              <a:rPr lang="zh-CN" altLang="en-US" dirty="0" smtClean="0"/>
              <a:t>采购对像考虑</a:t>
            </a:r>
            <a:endParaRPr lang="en-US" altLang="zh-CN" dirty="0" smtClean="0"/>
          </a:p>
          <a:p>
            <a:r>
              <a:rPr lang="zh-CN" altLang="en-US" dirty="0" smtClean="0"/>
              <a:t>设计施工需求分析</a:t>
            </a:r>
            <a:endParaRPr lang="en-US" altLang="zh-CN" dirty="0" smtClean="0"/>
          </a:p>
          <a:p>
            <a:r>
              <a:rPr lang="zh-CN" altLang="en-US" dirty="0" smtClean="0"/>
              <a:t>市场采购与工程需求调整</a:t>
            </a:r>
            <a:endParaRPr lang="en-US" altLang="zh-CN" dirty="0" smtClean="0"/>
          </a:p>
          <a:p>
            <a:r>
              <a:rPr lang="zh-CN" altLang="en-US" dirty="0" smtClean="0"/>
              <a:t>采购增加价值的方法</a:t>
            </a:r>
            <a:endParaRPr lang="en-US" altLang="zh-CN" dirty="0" smtClean="0"/>
          </a:p>
          <a:p>
            <a:r>
              <a:rPr lang="zh-CN" altLang="en-US" dirty="0" smtClean="0"/>
              <a:t>采购成本控制</a:t>
            </a:r>
            <a:endParaRPr lang="en-US" altLang="zh-CN" dirty="0" smtClean="0"/>
          </a:p>
          <a:p>
            <a:r>
              <a:rPr lang="zh-CN" altLang="en-US" dirty="0" smtClean="0"/>
              <a:t>采购合同管理</a:t>
            </a:r>
            <a:endParaRPr lang="en-US" altLang="zh-CN" dirty="0"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ext Box 2"/>
          <p:cNvSpPr txBox="1">
            <a:spLocks noChangeArrowheads="1"/>
          </p:cNvSpPr>
          <p:nvPr/>
        </p:nvSpPr>
        <p:spPr bwMode="auto">
          <a:xfrm>
            <a:off x="0" y="0"/>
            <a:ext cx="9144000" cy="6859588"/>
          </a:xfrm>
          <a:prstGeom prst="rect">
            <a:avLst/>
          </a:prstGeom>
          <a:solidFill>
            <a:srgbClr val="0000FF"/>
          </a:solidFill>
          <a:ln w="9525">
            <a:noFill/>
            <a:miter lim="800000"/>
            <a:headEnd/>
            <a:tailEnd/>
          </a:ln>
        </p:spPr>
        <p:txBody>
          <a:bodyPr>
            <a:spAutoFit/>
          </a:bodyPr>
          <a:lstStyle/>
          <a:p>
            <a:r>
              <a:rPr lang="en-US" altLang="zh-CN" sz="2000">
                <a:solidFill>
                  <a:schemeClr val="tx1"/>
                </a:solidFill>
              </a:rPr>
              <a:t> </a:t>
            </a:r>
          </a:p>
          <a:p>
            <a:r>
              <a:rPr lang="en-US" altLang="zh-CN" sz="2000">
                <a:solidFill>
                  <a:schemeClr val="tx1"/>
                </a:solidFill>
              </a:rPr>
              <a:t>                 </a:t>
            </a:r>
            <a:r>
              <a:rPr lang="en-US" altLang="zh-CN" sz="2800"/>
              <a:t>                  </a:t>
            </a:r>
            <a:r>
              <a:rPr lang="zh-CN" altLang="en-US" sz="2800"/>
              <a:t>采购与施工管理的衔接</a:t>
            </a:r>
            <a:endParaRPr lang="zh-CN" altLang="en-US" sz="2800">
              <a:solidFill>
                <a:schemeClr val="tx1"/>
              </a:solidFill>
            </a:endParaRPr>
          </a:p>
          <a:p>
            <a:endParaRPr lang="zh-CN" altLang="en-US" sz="28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2000">
              <a:solidFill>
                <a:schemeClr val="tx1"/>
              </a:solidFill>
            </a:endParaRPr>
          </a:p>
          <a:p>
            <a:endParaRPr lang="zh-CN" altLang="en-US" sz="800">
              <a:solidFill>
                <a:schemeClr val="tx1"/>
              </a:solidFill>
            </a:endParaRPr>
          </a:p>
          <a:p>
            <a:endParaRPr lang="en-US" altLang="zh-CN" sz="2000">
              <a:solidFill>
                <a:schemeClr val="tx1"/>
              </a:solidFill>
            </a:endParaRPr>
          </a:p>
        </p:txBody>
      </p:sp>
      <p:sp>
        <p:nvSpPr>
          <p:cNvPr id="124931" name="Line 3"/>
          <p:cNvSpPr>
            <a:spLocks noChangeShapeType="1"/>
          </p:cNvSpPr>
          <p:nvPr/>
        </p:nvSpPr>
        <p:spPr bwMode="auto">
          <a:xfrm>
            <a:off x="1371600" y="1828800"/>
            <a:ext cx="0" cy="1524000"/>
          </a:xfrm>
          <a:prstGeom prst="line">
            <a:avLst/>
          </a:prstGeom>
          <a:noFill/>
          <a:ln w="19050">
            <a:solidFill>
              <a:schemeClr val="bg1"/>
            </a:solidFill>
            <a:round/>
            <a:headEnd/>
            <a:tailEnd/>
          </a:ln>
        </p:spPr>
        <p:txBody>
          <a:bodyPr wrap="none" anchor="ctr"/>
          <a:lstStyle/>
          <a:p>
            <a:endParaRPr lang="zh-CN" altLang="en-US"/>
          </a:p>
        </p:txBody>
      </p:sp>
      <p:sp>
        <p:nvSpPr>
          <p:cNvPr id="124932" name="Line 4"/>
          <p:cNvSpPr>
            <a:spLocks noChangeShapeType="1"/>
          </p:cNvSpPr>
          <p:nvPr/>
        </p:nvSpPr>
        <p:spPr bwMode="auto">
          <a:xfrm>
            <a:off x="1371600" y="2209800"/>
            <a:ext cx="914400" cy="0"/>
          </a:xfrm>
          <a:prstGeom prst="line">
            <a:avLst/>
          </a:prstGeom>
          <a:noFill/>
          <a:ln w="19050">
            <a:solidFill>
              <a:schemeClr val="bg1"/>
            </a:solidFill>
            <a:prstDash val="sysDot"/>
            <a:round/>
            <a:headEnd/>
            <a:tailEnd/>
          </a:ln>
        </p:spPr>
        <p:txBody>
          <a:bodyPr wrap="none" anchor="ctr"/>
          <a:lstStyle/>
          <a:p>
            <a:endParaRPr lang="zh-CN" altLang="en-US"/>
          </a:p>
        </p:txBody>
      </p:sp>
      <p:sp>
        <p:nvSpPr>
          <p:cNvPr id="124933" name="Line 5"/>
          <p:cNvSpPr>
            <a:spLocks noChangeShapeType="1"/>
          </p:cNvSpPr>
          <p:nvPr/>
        </p:nvSpPr>
        <p:spPr bwMode="auto">
          <a:xfrm>
            <a:off x="2286000" y="2209800"/>
            <a:ext cx="2514600" cy="0"/>
          </a:xfrm>
          <a:prstGeom prst="line">
            <a:avLst/>
          </a:prstGeom>
          <a:noFill/>
          <a:ln w="57150">
            <a:solidFill>
              <a:srgbClr val="FFCCCC"/>
            </a:solidFill>
            <a:round/>
            <a:headEnd/>
            <a:tailEnd/>
          </a:ln>
        </p:spPr>
        <p:txBody>
          <a:bodyPr wrap="none" anchor="ctr"/>
          <a:lstStyle/>
          <a:p>
            <a:endParaRPr lang="zh-CN" altLang="en-US"/>
          </a:p>
        </p:txBody>
      </p:sp>
      <p:sp>
        <p:nvSpPr>
          <p:cNvPr id="124934" name="Line 6"/>
          <p:cNvSpPr>
            <a:spLocks noChangeShapeType="1"/>
          </p:cNvSpPr>
          <p:nvPr/>
        </p:nvSpPr>
        <p:spPr bwMode="auto">
          <a:xfrm>
            <a:off x="3124200" y="2971800"/>
            <a:ext cx="3124200" cy="0"/>
          </a:xfrm>
          <a:prstGeom prst="line">
            <a:avLst/>
          </a:prstGeom>
          <a:noFill/>
          <a:ln w="57150">
            <a:solidFill>
              <a:srgbClr val="00CC66"/>
            </a:solidFill>
            <a:round/>
            <a:headEnd/>
            <a:tailEnd/>
          </a:ln>
        </p:spPr>
        <p:txBody>
          <a:bodyPr wrap="none" anchor="ctr"/>
          <a:lstStyle/>
          <a:p>
            <a:endParaRPr lang="zh-CN" altLang="en-US"/>
          </a:p>
        </p:txBody>
      </p:sp>
      <p:sp>
        <p:nvSpPr>
          <p:cNvPr id="124935" name="Line 7"/>
          <p:cNvSpPr>
            <a:spLocks noChangeShapeType="1"/>
          </p:cNvSpPr>
          <p:nvPr/>
        </p:nvSpPr>
        <p:spPr bwMode="auto">
          <a:xfrm flipH="1">
            <a:off x="1371600" y="2971800"/>
            <a:ext cx="1752600" cy="0"/>
          </a:xfrm>
          <a:prstGeom prst="line">
            <a:avLst/>
          </a:prstGeom>
          <a:noFill/>
          <a:ln w="19050">
            <a:solidFill>
              <a:schemeClr val="bg1"/>
            </a:solidFill>
            <a:prstDash val="sysDot"/>
            <a:round/>
            <a:headEnd/>
            <a:tailEnd/>
          </a:ln>
        </p:spPr>
        <p:txBody>
          <a:bodyPr wrap="none" anchor="ctr"/>
          <a:lstStyle/>
          <a:p>
            <a:endParaRPr lang="zh-CN" altLang="en-US"/>
          </a:p>
        </p:txBody>
      </p:sp>
      <p:sp>
        <p:nvSpPr>
          <p:cNvPr id="124936" name="Line 8"/>
          <p:cNvSpPr>
            <a:spLocks noChangeShapeType="1"/>
          </p:cNvSpPr>
          <p:nvPr/>
        </p:nvSpPr>
        <p:spPr bwMode="auto">
          <a:xfrm flipV="1">
            <a:off x="6248400" y="1828800"/>
            <a:ext cx="0" cy="1371600"/>
          </a:xfrm>
          <a:prstGeom prst="line">
            <a:avLst/>
          </a:prstGeom>
          <a:noFill/>
          <a:ln w="19050">
            <a:solidFill>
              <a:schemeClr val="bg1"/>
            </a:solidFill>
            <a:round/>
            <a:headEnd/>
            <a:tailEnd/>
          </a:ln>
        </p:spPr>
        <p:txBody>
          <a:bodyPr wrap="none" anchor="ctr"/>
          <a:lstStyle/>
          <a:p>
            <a:endParaRPr lang="zh-CN" altLang="en-US"/>
          </a:p>
        </p:txBody>
      </p:sp>
      <p:sp>
        <p:nvSpPr>
          <p:cNvPr id="124937" name="Line 9"/>
          <p:cNvSpPr>
            <a:spLocks noChangeShapeType="1"/>
          </p:cNvSpPr>
          <p:nvPr/>
        </p:nvSpPr>
        <p:spPr bwMode="auto">
          <a:xfrm>
            <a:off x="4724400" y="2209800"/>
            <a:ext cx="1524000" cy="0"/>
          </a:xfrm>
          <a:prstGeom prst="line">
            <a:avLst/>
          </a:prstGeom>
          <a:noFill/>
          <a:ln w="19050">
            <a:solidFill>
              <a:schemeClr val="bg1"/>
            </a:solidFill>
            <a:prstDash val="sysDot"/>
            <a:round/>
            <a:headEnd/>
            <a:tailEnd/>
          </a:ln>
        </p:spPr>
        <p:txBody>
          <a:bodyPr wrap="none" anchor="ctr"/>
          <a:lstStyle/>
          <a:p>
            <a:endParaRPr lang="zh-CN" altLang="en-US"/>
          </a:p>
        </p:txBody>
      </p:sp>
      <p:sp>
        <p:nvSpPr>
          <p:cNvPr id="124938" name="Text Box 10"/>
          <p:cNvSpPr txBox="1">
            <a:spLocks noChangeArrowheads="1"/>
          </p:cNvSpPr>
          <p:nvPr/>
        </p:nvSpPr>
        <p:spPr bwMode="auto">
          <a:xfrm>
            <a:off x="2727325" y="1774825"/>
            <a:ext cx="644525" cy="366713"/>
          </a:xfrm>
          <a:prstGeom prst="rect">
            <a:avLst/>
          </a:prstGeom>
          <a:noFill/>
          <a:ln w="9525">
            <a:noFill/>
            <a:miter lim="800000"/>
            <a:headEnd/>
            <a:tailEnd/>
          </a:ln>
        </p:spPr>
        <p:txBody>
          <a:bodyPr wrap="none">
            <a:spAutoFit/>
          </a:bodyPr>
          <a:lstStyle/>
          <a:p>
            <a:r>
              <a:rPr lang="zh-CN" altLang="en-US" sz="1800">
                <a:solidFill>
                  <a:srgbClr val="FFCCCC"/>
                </a:solidFill>
              </a:rPr>
              <a:t>采购</a:t>
            </a:r>
            <a:endParaRPr lang="zh-CN" altLang="en-US" sz="2000">
              <a:solidFill>
                <a:schemeClr val="bg1"/>
              </a:solidFill>
            </a:endParaRPr>
          </a:p>
        </p:txBody>
      </p:sp>
      <p:sp>
        <p:nvSpPr>
          <p:cNvPr id="124939" name="Text Box 11"/>
          <p:cNvSpPr txBox="1">
            <a:spLocks noChangeArrowheads="1"/>
          </p:cNvSpPr>
          <p:nvPr/>
        </p:nvSpPr>
        <p:spPr bwMode="auto">
          <a:xfrm>
            <a:off x="3413125" y="2613025"/>
            <a:ext cx="644525" cy="366713"/>
          </a:xfrm>
          <a:prstGeom prst="rect">
            <a:avLst/>
          </a:prstGeom>
          <a:noFill/>
          <a:ln w="9525">
            <a:noFill/>
            <a:miter lim="800000"/>
            <a:headEnd/>
            <a:tailEnd/>
          </a:ln>
        </p:spPr>
        <p:txBody>
          <a:bodyPr wrap="none">
            <a:spAutoFit/>
          </a:bodyPr>
          <a:lstStyle/>
          <a:p>
            <a:r>
              <a:rPr lang="zh-CN" altLang="en-US" sz="1800">
                <a:solidFill>
                  <a:srgbClr val="66FFFF"/>
                </a:solidFill>
              </a:rPr>
              <a:t>施工</a:t>
            </a:r>
            <a:endParaRPr lang="zh-CN" altLang="en-US" sz="2000">
              <a:solidFill>
                <a:schemeClr val="tx1"/>
              </a:solidFill>
            </a:endParaRPr>
          </a:p>
        </p:txBody>
      </p:sp>
      <p:sp>
        <p:nvSpPr>
          <p:cNvPr id="124940" name="Text Box 13"/>
          <p:cNvSpPr txBox="1">
            <a:spLocks noChangeArrowheads="1"/>
          </p:cNvSpPr>
          <p:nvPr/>
        </p:nvSpPr>
        <p:spPr bwMode="auto">
          <a:xfrm>
            <a:off x="1168400" y="3306763"/>
            <a:ext cx="428625" cy="2549525"/>
          </a:xfrm>
          <a:prstGeom prst="rect">
            <a:avLst/>
          </a:prstGeom>
          <a:noFill/>
          <a:ln w="9525">
            <a:noFill/>
            <a:miter lim="800000"/>
            <a:headEnd/>
            <a:tailEnd/>
          </a:ln>
        </p:spPr>
        <p:txBody>
          <a:bodyPr vert="eaVert" wrap="none">
            <a:spAutoFit/>
          </a:bodyPr>
          <a:lstStyle/>
          <a:p>
            <a:r>
              <a:rPr lang="zh-CN" altLang="en-US">
                <a:solidFill>
                  <a:schemeClr val="bg1"/>
                </a:solidFill>
              </a:rPr>
              <a:t>采购计划与施工计划的衔接</a:t>
            </a:r>
            <a:endParaRPr lang="zh-CN" altLang="en-US">
              <a:solidFill>
                <a:schemeClr val="tx1"/>
              </a:solidFill>
            </a:endParaRPr>
          </a:p>
        </p:txBody>
      </p:sp>
      <p:sp>
        <p:nvSpPr>
          <p:cNvPr id="124941" name="Line 14"/>
          <p:cNvSpPr>
            <a:spLocks noChangeShapeType="1"/>
          </p:cNvSpPr>
          <p:nvPr/>
        </p:nvSpPr>
        <p:spPr bwMode="auto">
          <a:xfrm>
            <a:off x="3429000" y="2209800"/>
            <a:ext cx="0" cy="7620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24942" name="Line 15"/>
          <p:cNvSpPr>
            <a:spLocks noChangeShapeType="1"/>
          </p:cNvSpPr>
          <p:nvPr/>
        </p:nvSpPr>
        <p:spPr bwMode="auto">
          <a:xfrm>
            <a:off x="4038600" y="2209800"/>
            <a:ext cx="0" cy="7620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24943" name="Line 16"/>
          <p:cNvSpPr>
            <a:spLocks noChangeShapeType="1"/>
          </p:cNvSpPr>
          <p:nvPr/>
        </p:nvSpPr>
        <p:spPr bwMode="auto">
          <a:xfrm>
            <a:off x="4419600" y="2209800"/>
            <a:ext cx="0" cy="7620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24944" name="Line 17"/>
          <p:cNvSpPr>
            <a:spLocks noChangeShapeType="1"/>
          </p:cNvSpPr>
          <p:nvPr/>
        </p:nvSpPr>
        <p:spPr bwMode="auto">
          <a:xfrm>
            <a:off x="5486400" y="2209800"/>
            <a:ext cx="0" cy="7620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24945" name="Text Box 18"/>
          <p:cNvSpPr txBox="1">
            <a:spLocks noChangeArrowheads="1"/>
          </p:cNvSpPr>
          <p:nvPr/>
        </p:nvSpPr>
        <p:spPr bwMode="auto">
          <a:xfrm>
            <a:off x="3225800" y="3078163"/>
            <a:ext cx="428625" cy="911225"/>
          </a:xfrm>
          <a:prstGeom prst="rect">
            <a:avLst/>
          </a:prstGeom>
          <a:noFill/>
          <a:ln w="9525">
            <a:noFill/>
            <a:miter lim="800000"/>
            <a:headEnd/>
            <a:tailEnd/>
          </a:ln>
        </p:spPr>
        <p:txBody>
          <a:bodyPr vert="eaVert" wrap="none">
            <a:spAutoFit/>
          </a:bodyPr>
          <a:lstStyle/>
          <a:p>
            <a:r>
              <a:rPr lang="zh-CN" altLang="en-US">
                <a:solidFill>
                  <a:schemeClr val="bg1"/>
                </a:solidFill>
              </a:rPr>
              <a:t>运抵现场</a:t>
            </a:r>
            <a:endParaRPr lang="zh-CN" altLang="en-US">
              <a:solidFill>
                <a:schemeClr val="tx1"/>
              </a:solidFill>
            </a:endParaRPr>
          </a:p>
        </p:txBody>
      </p:sp>
      <p:sp>
        <p:nvSpPr>
          <p:cNvPr id="124946" name="Text Box 19"/>
          <p:cNvSpPr txBox="1">
            <a:spLocks noChangeArrowheads="1"/>
          </p:cNvSpPr>
          <p:nvPr/>
        </p:nvSpPr>
        <p:spPr bwMode="auto">
          <a:xfrm>
            <a:off x="3835400" y="3078163"/>
            <a:ext cx="428625" cy="911225"/>
          </a:xfrm>
          <a:prstGeom prst="rect">
            <a:avLst/>
          </a:prstGeom>
          <a:noFill/>
          <a:ln w="9525">
            <a:noFill/>
            <a:miter lim="800000"/>
            <a:headEnd/>
            <a:tailEnd/>
          </a:ln>
        </p:spPr>
        <p:txBody>
          <a:bodyPr vert="eaVert" wrap="none">
            <a:spAutoFit/>
          </a:bodyPr>
          <a:lstStyle/>
          <a:p>
            <a:r>
              <a:rPr lang="zh-CN" altLang="en-US">
                <a:solidFill>
                  <a:schemeClr val="bg1"/>
                </a:solidFill>
              </a:rPr>
              <a:t>开箱检验</a:t>
            </a:r>
          </a:p>
        </p:txBody>
      </p:sp>
      <p:sp>
        <p:nvSpPr>
          <p:cNvPr id="124947" name="Text Box 20"/>
          <p:cNvSpPr txBox="1">
            <a:spLocks noChangeArrowheads="1"/>
          </p:cNvSpPr>
          <p:nvPr/>
        </p:nvSpPr>
        <p:spPr bwMode="auto">
          <a:xfrm>
            <a:off x="4292600" y="3078163"/>
            <a:ext cx="428625" cy="911225"/>
          </a:xfrm>
          <a:prstGeom prst="rect">
            <a:avLst/>
          </a:prstGeom>
          <a:noFill/>
          <a:ln w="9525">
            <a:noFill/>
            <a:miter lim="800000"/>
            <a:headEnd/>
            <a:tailEnd/>
          </a:ln>
        </p:spPr>
        <p:txBody>
          <a:bodyPr vert="eaVert" wrap="none">
            <a:spAutoFit/>
          </a:bodyPr>
          <a:lstStyle/>
          <a:p>
            <a:r>
              <a:rPr lang="zh-CN" altLang="en-US">
                <a:solidFill>
                  <a:schemeClr val="bg1"/>
                </a:solidFill>
              </a:rPr>
              <a:t>库房管理</a:t>
            </a:r>
            <a:endParaRPr lang="zh-CN" altLang="en-US">
              <a:solidFill>
                <a:schemeClr val="tx1"/>
              </a:solidFill>
            </a:endParaRPr>
          </a:p>
        </p:txBody>
      </p:sp>
      <p:sp>
        <p:nvSpPr>
          <p:cNvPr id="124948" name="Line 21"/>
          <p:cNvSpPr>
            <a:spLocks noChangeShapeType="1"/>
          </p:cNvSpPr>
          <p:nvPr/>
        </p:nvSpPr>
        <p:spPr bwMode="auto">
          <a:xfrm>
            <a:off x="5029200" y="2209800"/>
            <a:ext cx="0" cy="762000"/>
          </a:xfrm>
          <a:prstGeom prst="line">
            <a:avLst/>
          </a:prstGeom>
          <a:noFill/>
          <a:ln w="19050">
            <a:solidFill>
              <a:schemeClr val="bg1"/>
            </a:solidFill>
            <a:round/>
            <a:headEnd/>
            <a:tailEnd type="triangle" w="med" len="med"/>
          </a:ln>
        </p:spPr>
        <p:txBody>
          <a:bodyPr wrap="none" anchor="ctr"/>
          <a:lstStyle/>
          <a:p>
            <a:endParaRPr lang="zh-CN" altLang="en-US"/>
          </a:p>
        </p:txBody>
      </p:sp>
      <p:sp>
        <p:nvSpPr>
          <p:cNvPr id="124949" name="Text Box 22"/>
          <p:cNvSpPr txBox="1">
            <a:spLocks noChangeArrowheads="1"/>
          </p:cNvSpPr>
          <p:nvPr/>
        </p:nvSpPr>
        <p:spPr bwMode="auto">
          <a:xfrm>
            <a:off x="4826000" y="3078163"/>
            <a:ext cx="428625" cy="2751137"/>
          </a:xfrm>
          <a:prstGeom prst="rect">
            <a:avLst/>
          </a:prstGeom>
          <a:noFill/>
          <a:ln w="9525">
            <a:noFill/>
            <a:miter lim="800000"/>
            <a:headEnd/>
            <a:tailEnd/>
          </a:ln>
        </p:spPr>
        <p:txBody>
          <a:bodyPr vert="eaVert" wrap="none">
            <a:spAutoFit/>
          </a:bodyPr>
          <a:lstStyle/>
          <a:p>
            <a:r>
              <a:rPr lang="zh-CN" altLang="en-US">
                <a:solidFill>
                  <a:schemeClr val="bg1"/>
                </a:solidFill>
              </a:rPr>
              <a:t>竣工试验指导（联系供货商）</a:t>
            </a:r>
            <a:endParaRPr lang="zh-CN" altLang="en-US">
              <a:solidFill>
                <a:schemeClr val="tx1"/>
              </a:solidFill>
            </a:endParaRPr>
          </a:p>
        </p:txBody>
      </p:sp>
      <p:sp>
        <p:nvSpPr>
          <p:cNvPr id="124950" name="Text Box 23"/>
          <p:cNvSpPr txBox="1">
            <a:spLocks noChangeArrowheads="1"/>
          </p:cNvSpPr>
          <p:nvPr/>
        </p:nvSpPr>
        <p:spPr bwMode="auto">
          <a:xfrm>
            <a:off x="5359400" y="3078163"/>
            <a:ext cx="428625" cy="2344737"/>
          </a:xfrm>
          <a:prstGeom prst="rect">
            <a:avLst/>
          </a:prstGeom>
          <a:noFill/>
          <a:ln w="9525">
            <a:noFill/>
            <a:miter lim="800000"/>
            <a:headEnd/>
            <a:tailEnd/>
          </a:ln>
        </p:spPr>
        <p:txBody>
          <a:bodyPr vert="eaVert" wrap="none">
            <a:spAutoFit/>
          </a:bodyPr>
          <a:lstStyle/>
          <a:p>
            <a:r>
              <a:rPr lang="zh-CN" altLang="en-US">
                <a:solidFill>
                  <a:schemeClr val="bg1"/>
                </a:solidFill>
              </a:rPr>
              <a:t>缺陷修复（联系供货商）</a:t>
            </a:r>
            <a:endParaRPr lang="zh-CN" altLang="en-US">
              <a:solidFill>
                <a:schemeClr val="tx1"/>
              </a:solidFill>
            </a:endParaRPr>
          </a:p>
        </p:txBody>
      </p:sp>
      <p:sp>
        <p:nvSpPr>
          <p:cNvPr id="124951" name="Text Box 24"/>
          <p:cNvSpPr txBox="1">
            <a:spLocks noChangeArrowheads="1"/>
          </p:cNvSpPr>
          <p:nvPr/>
        </p:nvSpPr>
        <p:spPr bwMode="auto">
          <a:xfrm>
            <a:off x="1812925" y="5889625"/>
            <a:ext cx="6399213" cy="366713"/>
          </a:xfrm>
          <a:prstGeom prst="rect">
            <a:avLst/>
          </a:prstGeom>
          <a:noFill/>
          <a:ln w="9525">
            <a:noFill/>
            <a:miter lim="800000"/>
            <a:headEnd/>
            <a:tailEnd/>
          </a:ln>
        </p:spPr>
        <p:txBody>
          <a:bodyPr wrap="none">
            <a:spAutoFit/>
          </a:bodyPr>
          <a:lstStyle/>
          <a:p>
            <a:r>
              <a:rPr lang="zh-CN" altLang="en-US" sz="1800">
                <a:solidFill>
                  <a:srgbClr val="66FFFF"/>
                </a:solidFill>
              </a:rPr>
              <a:t>讨论：工程公司负责采购，能减少施工返工和加快施工进度。</a:t>
            </a:r>
            <a:endParaRPr lang="zh-CN" altLang="en-US" sz="1800">
              <a:solidFill>
                <a:schemeClr val="tx1"/>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项目采购管理实务</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en-US" dirty="0" smtClean="0"/>
              <a:t>，组织及岗位设置案例分享</a:t>
            </a:r>
            <a:endParaRPr lang="en-US" altLang="zh-CN" dirty="0" smtClean="0"/>
          </a:p>
          <a:p>
            <a:r>
              <a:rPr lang="zh-CN" altLang="en-US" dirty="0" smtClean="0"/>
              <a:t>组织机构的重要内容是岗位设置</a:t>
            </a:r>
            <a:endParaRPr lang="en-US" altLang="zh-CN" dirty="0" smtClean="0"/>
          </a:p>
          <a:p>
            <a:r>
              <a:rPr lang="zh-CN" altLang="en-US" dirty="0" smtClean="0"/>
              <a:t>岗位设置的案例（见下表）</a:t>
            </a:r>
            <a:endParaRPr lang="en-US" altLang="zh-CN" dirty="0" smtClean="0"/>
          </a:p>
          <a:p>
            <a:r>
              <a:rPr lang="zh-CN" altLang="en-US" dirty="0" smtClean="0"/>
              <a:t>岗位设置考虑的因素</a:t>
            </a:r>
            <a:endParaRPr lang="en-US" altLang="zh-CN" dirty="0" smtClean="0"/>
          </a:p>
          <a:p>
            <a:r>
              <a:rPr lang="zh-CN" altLang="en-US" dirty="0" smtClean="0"/>
              <a:t>工程总承包的设计施工一体化</a:t>
            </a:r>
            <a:endParaRPr lang="en-US" altLang="zh-CN" dirty="0" smtClean="0"/>
          </a:p>
          <a:p>
            <a:r>
              <a:rPr lang="zh-CN" altLang="en-US" dirty="0" smtClean="0"/>
              <a:t>工程总承包的岗位需要与设计采购施工一体化衔接</a:t>
            </a:r>
            <a:endParaRPr lang="en-US" altLang="zh-CN" dirty="0" smtClean="0"/>
          </a:p>
          <a:p>
            <a:r>
              <a:rPr lang="zh-CN" altLang="en-US" dirty="0" smtClean="0"/>
              <a:t>人员能力与人员责任、权利一体化</a:t>
            </a:r>
            <a:endParaRPr lang="zh-CN" alt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0" y="0"/>
            <a:ext cx="9144000" cy="7572375"/>
          </a:xfrm>
          <a:prstGeom prst="rect">
            <a:avLst/>
          </a:prstGeom>
          <a:solidFill>
            <a:srgbClr val="0000FF"/>
          </a:solidFill>
          <a:ln w="9525">
            <a:noFill/>
            <a:miter lim="800000"/>
            <a:headEnd/>
            <a:tailEnd/>
          </a:ln>
        </p:spPr>
        <p:txBody>
          <a:bodyPr>
            <a:spAutoFit/>
          </a:bodyPr>
          <a:lstStyle/>
          <a:p>
            <a:endParaRPr lang="en-US" altLang="zh-CN" sz="2400"/>
          </a:p>
          <a:p>
            <a:r>
              <a:rPr lang="en-US" altLang="zh-CN" sz="2400"/>
              <a:t>                                           </a:t>
            </a:r>
            <a:r>
              <a:rPr lang="zh-CN" altLang="en-US" sz="2400"/>
              <a:t>项目部的组织</a:t>
            </a:r>
          </a:p>
          <a:p>
            <a:r>
              <a:rPr lang="zh-CN" altLang="en-US" sz="2000">
                <a:solidFill>
                  <a:srgbClr val="66FFFF"/>
                </a:solidFill>
              </a:rPr>
              <a:t>                 完善组织               基本组织              简化组织          不完善组织 </a:t>
            </a:r>
          </a:p>
          <a:p>
            <a:r>
              <a:rPr lang="zh-CN" altLang="en-US">
                <a:solidFill>
                  <a:schemeClr val="bg1"/>
                </a:solidFill>
              </a:rPr>
              <a:t>                      </a:t>
            </a:r>
            <a:r>
              <a:rPr lang="zh-CN" altLang="en-US" sz="1400">
                <a:solidFill>
                  <a:schemeClr val="bg1"/>
                </a:solidFill>
              </a:rPr>
              <a:t>项目主任                            </a:t>
            </a:r>
            <a:r>
              <a:rPr lang="en-US" altLang="zh-CN" sz="1400">
                <a:solidFill>
                  <a:schemeClr val="bg1"/>
                </a:solidFill>
              </a:rPr>
              <a:t>…………                             ………….                  ………….</a:t>
            </a:r>
          </a:p>
          <a:p>
            <a:r>
              <a:rPr lang="en-US" altLang="zh-CN" sz="1400">
                <a:solidFill>
                  <a:schemeClr val="bg1"/>
                </a:solidFill>
              </a:rPr>
              <a:t>                         </a:t>
            </a:r>
            <a:r>
              <a:rPr lang="zh-CN" altLang="en-US" sz="1400">
                <a:solidFill>
                  <a:schemeClr val="bg1"/>
                </a:solidFill>
              </a:rPr>
              <a:t>项目经理                            项目经理                             项目经理                    项目经理</a:t>
            </a:r>
          </a:p>
          <a:p>
            <a:r>
              <a:rPr lang="zh-CN" altLang="en-US" sz="1400">
                <a:solidFill>
                  <a:schemeClr val="bg1"/>
                </a:solidFill>
              </a:rPr>
              <a:t>                        项目控制经理                    </a:t>
            </a:r>
            <a:r>
              <a:rPr lang="en-US" altLang="zh-CN" sz="1400">
                <a:solidFill>
                  <a:schemeClr val="bg1"/>
                </a:solidFill>
              </a:rPr>
              <a:t>………….                             </a:t>
            </a:r>
            <a:r>
              <a:rPr lang="zh-CN" altLang="en-US" sz="1400">
                <a:solidFill>
                  <a:schemeClr val="bg1"/>
                </a:solidFill>
              </a:rPr>
              <a:t>项目控制经理            </a:t>
            </a:r>
            <a:r>
              <a:rPr lang="en-US" altLang="zh-CN" sz="1400">
                <a:solidFill>
                  <a:schemeClr val="bg1"/>
                </a:solidFill>
              </a:rPr>
              <a:t>………….</a:t>
            </a:r>
          </a:p>
          <a:p>
            <a:r>
              <a:rPr lang="en-US" altLang="zh-CN" sz="1400">
                <a:solidFill>
                  <a:schemeClr val="bg1"/>
                </a:solidFill>
              </a:rPr>
              <a:t>                        </a:t>
            </a:r>
            <a:r>
              <a:rPr lang="zh-CN" altLang="en-US" sz="1400">
                <a:solidFill>
                  <a:schemeClr val="bg1"/>
                </a:solidFill>
              </a:rPr>
              <a:t>项目工程师                         项目工程师                         </a:t>
            </a:r>
            <a:r>
              <a:rPr lang="en-US" altLang="zh-CN" sz="1400">
                <a:solidFill>
                  <a:schemeClr val="bg1"/>
                </a:solidFill>
              </a:rPr>
              <a:t>…………..                  ………….</a:t>
            </a:r>
          </a:p>
          <a:p>
            <a:r>
              <a:rPr lang="en-US" altLang="zh-CN" sz="1400">
                <a:solidFill>
                  <a:schemeClr val="bg1"/>
                </a:solidFill>
              </a:rPr>
              <a:t>                        </a:t>
            </a:r>
            <a:r>
              <a:rPr lang="zh-CN" altLang="en-US" sz="1400">
                <a:solidFill>
                  <a:schemeClr val="bg1"/>
                </a:solidFill>
              </a:rPr>
              <a:t>报告工程师                         </a:t>
            </a:r>
            <a:r>
              <a:rPr lang="en-US" altLang="zh-CN" sz="1400">
                <a:solidFill>
                  <a:schemeClr val="bg1"/>
                </a:solidFill>
              </a:rPr>
              <a:t>………….                            ………….                   ………….</a:t>
            </a:r>
          </a:p>
          <a:p>
            <a:r>
              <a:rPr lang="en-US" altLang="zh-CN" sz="1400">
                <a:solidFill>
                  <a:schemeClr val="bg1"/>
                </a:solidFill>
              </a:rPr>
              <a:t>                        </a:t>
            </a:r>
            <a:r>
              <a:rPr lang="zh-CN" altLang="en-US" sz="1400">
                <a:solidFill>
                  <a:schemeClr val="bg1"/>
                </a:solidFill>
              </a:rPr>
              <a:t>后勤经理                             </a:t>
            </a:r>
            <a:r>
              <a:rPr lang="en-US" altLang="zh-CN" sz="1400">
                <a:solidFill>
                  <a:schemeClr val="bg1"/>
                </a:solidFill>
              </a:rPr>
              <a:t>………….                            ………….                   ………….</a:t>
            </a:r>
          </a:p>
          <a:p>
            <a:r>
              <a:rPr lang="en-US" altLang="zh-CN" sz="1400">
                <a:solidFill>
                  <a:schemeClr val="bg1"/>
                </a:solidFill>
              </a:rPr>
              <a:t>                        </a:t>
            </a:r>
            <a:r>
              <a:rPr lang="zh-CN" altLang="en-US" sz="1400">
                <a:solidFill>
                  <a:schemeClr val="bg1"/>
                </a:solidFill>
              </a:rPr>
              <a:t>项目秘书                             项目秘书                             项目秘书                    </a:t>
            </a:r>
            <a:r>
              <a:rPr lang="en-US" altLang="zh-CN" sz="1400">
                <a:solidFill>
                  <a:schemeClr val="bg1"/>
                </a:solidFill>
              </a:rPr>
              <a:t>………….</a:t>
            </a:r>
          </a:p>
          <a:p>
            <a:r>
              <a:rPr lang="en-US" altLang="zh-CN" sz="1400">
                <a:solidFill>
                  <a:schemeClr val="bg1"/>
                </a:solidFill>
              </a:rPr>
              <a:t>                        </a:t>
            </a:r>
            <a:r>
              <a:rPr lang="zh-CN" altLang="en-US" sz="1400">
                <a:solidFill>
                  <a:schemeClr val="bg1"/>
                </a:solidFill>
              </a:rPr>
              <a:t>质量经理                             质量经理                             </a:t>
            </a:r>
            <a:r>
              <a:rPr lang="en-US" altLang="zh-CN" sz="1400">
                <a:solidFill>
                  <a:schemeClr val="bg1"/>
                </a:solidFill>
              </a:rPr>
              <a:t>………….                   ………….</a:t>
            </a:r>
          </a:p>
          <a:p>
            <a:r>
              <a:rPr lang="en-US" altLang="zh-CN" sz="1400">
                <a:solidFill>
                  <a:schemeClr val="bg1"/>
                </a:solidFill>
              </a:rPr>
              <a:t>                        </a:t>
            </a:r>
            <a:r>
              <a:rPr lang="zh-CN" altLang="en-US" sz="1400">
                <a:solidFill>
                  <a:schemeClr val="bg1"/>
                </a:solidFill>
              </a:rPr>
              <a:t>进度控制工程师                 进度控制工程师                 </a:t>
            </a:r>
            <a:r>
              <a:rPr lang="en-US" altLang="zh-CN" sz="1400">
                <a:solidFill>
                  <a:schemeClr val="bg1"/>
                </a:solidFill>
              </a:rPr>
              <a:t>………….                   ………….</a:t>
            </a:r>
          </a:p>
          <a:p>
            <a:r>
              <a:rPr lang="en-US" altLang="zh-CN" sz="1400">
                <a:solidFill>
                  <a:schemeClr val="bg1"/>
                </a:solidFill>
              </a:rPr>
              <a:t>                        </a:t>
            </a:r>
            <a:r>
              <a:rPr lang="zh-CN" altLang="en-US" sz="1400">
                <a:solidFill>
                  <a:schemeClr val="bg1"/>
                </a:solidFill>
              </a:rPr>
              <a:t>估算师                                 估算师                                 估算师                        </a:t>
            </a:r>
            <a:r>
              <a:rPr lang="en-US" altLang="zh-CN" sz="1400">
                <a:solidFill>
                  <a:schemeClr val="bg1"/>
                </a:solidFill>
              </a:rPr>
              <a:t>…………</a:t>
            </a:r>
          </a:p>
          <a:p>
            <a:r>
              <a:rPr lang="en-US" altLang="zh-CN" sz="1400">
                <a:solidFill>
                  <a:schemeClr val="bg1"/>
                </a:solidFill>
              </a:rPr>
              <a:t>                        </a:t>
            </a:r>
            <a:r>
              <a:rPr lang="zh-CN" altLang="en-US" sz="1400">
                <a:solidFill>
                  <a:schemeClr val="bg1"/>
                </a:solidFill>
              </a:rPr>
              <a:t>费用控制工程师                 费用控制工程师                  </a:t>
            </a:r>
            <a:r>
              <a:rPr lang="en-US" altLang="zh-CN" sz="1400">
                <a:solidFill>
                  <a:schemeClr val="bg1"/>
                </a:solidFill>
              </a:rPr>
              <a:t>………….                  ………….</a:t>
            </a:r>
          </a:p>
          <a:p>
            <a:r>
              <a:rPr lang="en-US" altLang="zh-CN" sz="1400">
                <a:solidFill>
                  <a:schemeClr val="bg1"/>
                </a:solidFill>
              </a:rPr>
              <a:t>                        </a:t>
            </a:r>
            <a:r>
              <a:rPr lang="zh-CN" altLang="en-US" sz="1400">
                <a:solidFill>
                  <a:schemeClr val="bg1"/>
                </a:solidFill>
              </a:rPr>
              <a:t>材料控制工程师                 材料控制工程师                  </a:t>
            </a:r>
            <a:r>
              <a:rPr lang="en-US" altLang="zh-CN" sz="1400">
                <a:solidFill>
                  <a:schemeClr val="bg1"/>
                </a:solidFill>
              </a:rPr>
              <a:t>………….                  ………….</a:t>
            </a:r>
          </a:p>
          <a:p>
            <a:r>
              <a:rPr lang="en-US" altLang="zh-CN" sz="1400">
                <a:solidFill>
                  <a:schemeClr val="bg1"/>
                </a:solidFill>
              </a:rPr>
              <a:t>                        </a:t>
            </a:r>
            <a:r>
              <a:rPr lang="zh-CN" altLang="en-US" sz="1400">
                <a:solidFill>
                  <a:schemeClr val="bg1"/>
                </a:solidFill>
              </a:rPr>
              <a:t>设计经理                             设计经理                              设计经理                    设计经理</a:t>
            </a:r>
          </a:p>
          <a:p>
            <a:r>
              <a:rPr lang="zh-CN" altLang="en-US" sz="1400">
                <a:solidFill>
                  <a:schemeClr val="bg1"/>
                </a:solidFill>
              </a:rPr>
              <a:t>                        采购经理                             采购经理                              采购经理                    采购经理</a:t>
            </a:r>
          </a:p>
          <a:p>
            <a:r>
              <a:rPr lang="zh-CN" altLang="en-US" sz="1400">
                <a:solidFill>
                  <a:schemeClr val="bg1"/>
                </a:solidFill>
              </a:rPr>
              <a:t>                        本部施工经理                     </a:t>
            </a:r>
            <a:r>
              <a:rPr lang="en-US" altLang="zh-CN" sz="1400">
                <a:solidFill>
                  <a:schemeClr val="bg1"/>
                </a:solidFill>
              </a:rPr>
              <a:t>………….                             …………                    …………</a:t>
            </a:r>
          </a:p>
          <a:p>
            <a:r>
              <a:rPr lang="en-US" altLang="zh-CN" sz="1400">
                <a:solidFill>
                  <a:schemeClr val="bg1"/>
                </a:solidFill>
              </a:rPr>
              <a:t>                        </a:t>
            </a:r>
            <a:r>
              <a:rPr lang="zh-CN" altLang="en-US" sz="1400">
                <a:solidFill>
                  <a:schemeClr val="bg1"/>
                </a:solidFill>
              </a:rPr>
              <a:t>现场施工经理                     施工经理                              施工经理                    施工经理</a:t>
            </a:r>
          </a:p>
          <a:p>
            <a:r>
              <a:rPr lang="zh-CN" altLang="en-US" sz="1400">
                <a:solidFill>
                  <a:schemeClr val="bg1"/>
                </a:solidFill>
              </a:rPr>
              <a:t>                        开车经理                             开车经理                              </a:t>
            </a:r>
            <a:r>
              <a:rPr lang="en-US" altLang="zh-CN" sz="1400">
                <a:solidFill>
                  <a:schemeClr val="bg1"/>
                </a:solidFill>
              </a:rPr>
              <a:t>………….                   …………</a:t>
            </a:r>
          </a:p>
          <a:p>
            <a:r>
              <a:rPr lang="en-US" altLang="zh-CN" sz="1400">
                <a:solidFill>
                  <a:schemeClr val="bg1"/>
                </a:solidFill>
              </a:rPr>
              <a:t>                        </a:t>
            </a:r>
            <a:r>
              <a:rPr lang="zh-CN" altLang="en-US" sz="1400">
                <a:solidFill>
                  <a:schemeClr val="bg1"/>
                </a:solidFill>
              </a:rPr>
              <a:t>财务经理                             财务经理                              </a:t>
            </a:r>
            <a:r>
              <a:rPr lang="en-US" altLang="zh-CN" sz="1400">
                <a:solidFill>
                  <a:schemeClr val="bg1"/>
                </a:solidFill>
              </a:rPr>
              <a:t>………….                   …………</a:t>
            </a:r>
          </a:p>
          <a:p>
            <a:r>
              <a:rPr lang="en-US" altLang="zh-CN" sz="1400">
                <a:solidFill>
                  <a:schemeClr val="bg1"/>
                </a:solidFill>
              </a:rPr>
              <a:t>                        </a:t>
            </a:r>
            <a:r>
              <a:rPr lang="zh-CN" altLang="en-US" sz="1400">
                <a:solidFill>
                  <a:schemeClr val="bg1"/>
                </a:solidFill>
              </a:rPr>
              <a:t>合同管理                             合同管理                              </a:t>
            </a:r>
            <a:r>
              <a:rPr lang="en-US" altLang="zh-CN" sz="1400">
                <a:solidFill>
                  <a:schemeClr val="bg1"/>
                </a:solidFill>
              </a:rPr>
              <a:t>………….                   …………</a:t>
            </a:r>
          </a:p>
          <a:p>
            <a:r>
              <a:rPr lang="en-US" altLang="zh-CN" sz="1400">
                <a:solidFill>
                  <a:schemeClr val="bg1"/>
                </a:solidFill>
              </a:rPr>
              <a:t>                        </a:t>
            </a:r>
            <a:r>
              <a:rPr lang="zh-CN" altLang="en-US" sz="1400">
                <a:solidFill>
                  <a:schemeClr val="bg1"/>
                </a:solidFill>
              </a:rPr>
              <a:t>风险管理                             </a:t>
            </a:r>
            <a:r>
              <a:rPr lang="en-US" altLang="zh-CN" sz="1400">
                <a:solidFill>
                  <a:schemeClr val="bg1"/>
                </a:solidFill>
              </a:rPr>
              <a:t>………….                             ………….                   …………</a:t>
            </a:r>
          </a:p>
          <a:p>
            <a:r>
              <a:rPr lang="en-US" altLang="zh-CN" sz="1400">
                <a:solidFill>
                  <a:schemeClr val="bg1"/>
                </a:solidFill>
              </a:rPr>
              <a:t>                        </a:t>
            </a:r>
            <a:r>
              <a:rPr lang="zh-CN" altLang="en-US" sz="1400">
                <a:solidFill>
                  <a:schemeClr val="bg1"/>
                </a:solidFill>
              </a:rPr>
              <a:t>索赔管理                             </a:t>
            </a:r>
            <a:r>
              <a:rPr lang="en-US" altLang="zh-CN" sz="1400">
                <a:solidFill>
                  <a:schemeClr val="bg1"/>
                </a:solidFill>
              </a:rPr>
              <a:t>…………                              ………….                   …………</a:t>
            </a:r>
          </a:p>
          <a:p>
            <a:r>
              <a:rPr lang="en-US" altLang="zh-CN" sz="1400">
                <a:solidFill>
                  <a:schemeClr val="bg1"/>
                </a:solidFill>
              </a:rPr>
              <a:t>                        HSE</a:t>
            </a:r>
            <a:r>
              <a:rPr lang="zh-CN" altLang="en-US" sz="1400">
                <a:solidFill>
                  <a:schemeClr val="bg1"/>
                </a:solidFill>
              </a:rPr>
              <a:t>经理                             </a:t>
            </a:r>
            <a:r>
              <a:rPr lang="en-US" altLang="zh-CN" sz="1400">
                <a:solidFill>
                  <a:schemeClr val="bg1"/>
                </a:solidFill>
              </a:rPr>
              <a:t>HSE</a:t>
            </a:r>
            <a:r>
              <a:rPr lang="zh-CN" altLang="en-US" sz="1400">
                <a:solidFill>
                  <a:schemeClr val="bg1"/>
                </a:solidFill>
              </a:rPr>
              <a:t>经理                              </a:t>
            </a:r>
            <a:r>
              <a:rPr lang="en-US" altLang="zh-CN" sz="1400">
                <a:solidFill>
                  <a:schemeClr val="bg1"/>
                </a:solidFill>
              </a:rPr>
              <a:t>HSE</a:t>
            </a:r>
            <a:r>
              <a:rPr lang="zh-CN" altLang="en-US" sz="1400">
                <a:solidFill>
                  <a:schemeClr val="bg1"/>
                </a:solidFill>
              </a:rPr>
              <a:t>经理                    </a:t>
            </a:r>
            <a:r>
              <a:rPr lang="en-US" altLang="zh-CN" sz="1400">
                <a:solidFill>
                  <a:schemeClr val="bg1"/>
                </a:solidFill>
              </a:rPr>
              <a:t>…………</a:t>
            </a:r>
          </a:p>
          <a:p>
            <a:r>
              <a:rPr lang="en-US" altLang="zh-CN" sz="1400">
                <a:solidFill>
                  <a:schemeClr val="bg1"/>
                </a:solidFill>
              </a:rPr>
              <a:t>                        </a:t>
            </a:r>
            <a:r>
              <a:rPr lang="zh-CN" altLang="en-US" sz="1400">
                <a:solidFill>
                  <a:schemeClr val="bg1"/>
                </a:solidFill>
              </a:rPr>
              <a:t>安全工程师                         </a:t>
            </a:r>
            <a:r>
              <a:rPr lang="en-US" altLang="zh-CN" sz="1400">
                <a:solidFill>
                  <a:schemeClr val="bg1"/>
                </a:solidFill>
              </a:rPr>
              <a:t>………….                             …………                    …………</a:t>
            </a:r>
          </a:p>
          <a:p>
            <a:r>
              <a:rPr lang="en-US" altLang="zh-CN" sz="1400">
                <a:solidFill>
                  <a:schemeClr val="bg1"/>
                </a:solidFill>
              </a:rPr>
              <a:t>                        </a:t>
            </a:r>
            <a:r>
              <a:rPr lang="zh-CN" altLang="en-US" sz="1400">
                <a:solidFill>
                  <a:schemeClr val="bg1"/>
                </a:solidFill>
              </a:rPr>
              <a:t>职业健康工程师                 </a:t>
            </a:r>
            <a:r>
              <a:rPr lang="en-US" altLang="zh-CN" sz="1400">
                <a:solidFill>
                  <a:schemeClr val="bg1"/>
                </a:solidFill>
              </a:rPr>
              <a:t>………….                             …………                    …………</a:t>
            </a:r>
          </a:p>
          <a:p>
            <a:r>
              <a:rPr lang="en-US" altLang="zh-CN" sz="1400">
                <a:solidFill>
                  <a:schemeClr val="bg1"/>
                </a:solidFill>
              </a:rPr>
              <a:t>                        </a:t>
            </a:r>
            <a:r>
              <a:rPr lang="zh-CN" altLang="en-US" sz="1400">
                <a:solidFill>
                  <a:schemeClr val="bg1"/>
                </a:solidFill>
              </a:rPr>
              <a:t>环保工程师                         </a:t>
            </a:r>
            <a:r>
              <a:rPr lang="en-US" altLang="zh-CN" sz="1400">
                <a:solidFill>
                  <a:schemeClr val="bg1"/>
                </a:solidFill>
              </a:rPr>
              <a:t>………….                             ………...                     …………</a:t>
            </a:r>
          </a:p>
          <a:p>
            <a:r>
              <a:rPr lang="en-US" altLang="zh-CN" sz="1400">
                <a:solidFill>
                  <a:schemeClr val="bg1"/>
                </a:solidFill>
              </a:rPr>
              <a:t>                        IT</a:t>
            </a:r>
            <a:r>
              <a:rPr lang="zh-CN" altLang="en-US" sz="1400">
                <a:solidFill>
                  <a:schemeClr val="bg1"/>
                </a:solidFill>
              </a:rPr>
              <a:t>工程师                             </a:t>
            </a:r>
            <a:r>
              <a:rPr lang="en-US" altLang="zh-CN" sz="1400">
                <a:solidFill>
                  <a:schemeClr val="bg1"/>
                </a:solidFill>
              </a:rPr>
              <a:t>IT</a:t>
            </a:r>
            <a:r>
              <a:rPr lang="zh-CN" altLang="en-US" sz="1400">
                <a:solidFill>
                  <a:schemeClr val="bg1"/>
                </a:solidFill>
              </a:rPr>
              <a:t>工程师                             </a:t>
            </a:r>
            <a:r>
              <a:rPr lang="en-US" altLang="zh-CN" sz="1400">
                <a:solidFill>
                  <a:schemeClr val="bg1"/>
                </a:solidFill>
              </a:rPr>
              <a:t>…………                    …………</a:t>
            </a:r>
          </a:p>
          <a:p>
            <a:r>
              <a:rPr lang="en-US" altLang="zh-CN" sz="1400">
                <a:solidFill>
                  <a:schemeClr val="bg1"/>
                </a:solidFill>
              </a:rPr>
              <a:t>                        </a:t>
            </a:r>
            <a:r>
              <a:rPr lang="zh-CN" altLang="en-US" sz="1400">
                <a:solidFill>
                  <a:schemeClr val="bg1"/>
                </a:solidFill>
              </a:rPr>
              <a:t>律师                                      </a:t>
            </a:r>
            <a:r>
              <a:rPr lang="en-US" altLang="zh-CN" sz="1400">
                <a:solidFill>
                  <a:schemeClr val="bg1"/>
                </a:solidFill>
              </a:rPr>
              <a:t>…………                            …………                     …………</a:t>
            </a:r>
          </a:p>
          <a:p>
            <a:endParaRPr lang="en-US" altLang="zh-CN" sz="1400">
              <a:solidFill>
                <a:schemeClr val="bg1"/>
              </a:solidFill>
            </a:endParaRPr>
          </a:p>
          <a:p>
            <a:endParaRPr lang="en-US" altLang="zh-CN" sz="1400">
              <a:solidFill>
                <a:schemeClr val="bg1"/>
              </a:solidFill>
            </a:endParaRPr>
          </a:p>
          <a:p>
            <a:endParaRPr lang="en-US" altLang="zh-CN">
              <a:solidFill>
                <a:schemeClr val="bg1"/>
              </a:solidFill>
            </a:endParaRPr>
          </a:p>
        </p:txBody>
      </p:sp>
      <p:sp>
        <p:nvSpPr>
          <p:cNvPr id="82947" name="Line 3"/>
          <p:cNvSpPr>
            <a:spLocks noChangeShapeType="1"/>
          </p:cNvSpPr>
          <p:nvPr/>
        </p:nvSpPr>
        <p:spPr bwMode="auto">
          <a:xfrm>
            <a:off x="990600" y="762000"/>
            <a:ext cx="7239000" cy="0"/>
          </a:xfrm>
          <a:prstGeom prst="line">
            <a:avLst/>
          </a:prstGeom>
          <a:noFill/>
          <a:ln w="9525">
            <a:solidFill>
              <a:schemeClr val="bg1"/>
            </a:solidFill>
            <a:round/>
            <a:headEnd/>
            <a:tailEnd/>
          </a:ln>
        </p:spPr>
        <p:txBody>
          <a:bodyPr/>
          <a:lstStyle/>
          <a:p>
            <a:endParaRPr lang="zh-CN" altLang="en-US"/>
          </a:p>
        </p:txBody>
      </p:sp>
      <p:sp>
        <p:nvSpPr>
          <p:cNvPr id="82948" name="Line 4"/>
          <p:cNvSpPr>
            <a:spLocks noChangeShapeType="1"/>
          </p:cNvSpPr>
          <p:nvPr/>
        </p:nvSpPr>
        <p:spPr bwMode="auto">
          <a:xfrm>
            <a:off x="990600" y="762000"/>
            <a:ext cx="0" cy="6096000"/>
          </a:xfrm>
          <a:prstGeom prst="line">
            <a:avLst/>
          </a:prstGeom>
          <a:noFill/>
          <a:ln w="9525">
            <a:solidFill>
              <a:schemeClr val="bg1"/>
            </a:solidFill>
            <a:round/>
            <a:headEnd/>
            <a:tailEnd/>
          </a:ln>
        </p:spPr>
        <p:txBody>
          <a:bodyPr/>
          <a:lstStyle/>
          <a:p>
            <a:endParaRPr lang="zh-CN" altLang="en-US"/>
          </a:p>
        </p:txBody>
      </p:sp>
      <p:sp>
        <p:nvSpPr>
          <p:cNvPr id="82949" name="Line 5"/>
          <p:cNvSpPr>
            <a:spLocks noChangeShapeType="1"/>
          </p:cNvSpPr>
          <p:nvPr/>
        </p:nvSpPr>
        <p:spPr bwMode="auto">
          <a:xfrm>
            <a:off x="990600" y="1066800"/>
            <a:ext cx="7239000" cy="0"/>
          </a:xfrm>
          <a:prstGeom prst="line">
            <a:avLst/>
          </a:prstGeom>
          <a:noFill/>
          <a:ln w="9525">
            <a:solidFill>
              <a:schemeClr val="bg1"/>
            </a:solidFill>
            <a:round/>
            <a:headEnd/>
            <a:tailEnd/>
          </a:ln>
        </p:spPr>
        <p:txBody>
          <a:bodyPr/>
          <a:lstStyle/>
          <a:p>
            <a:endParaRPr lang="zh-CN" altLang="en-US"/>
          </a:p>
        </p:txBody>
      </p:sp>
      <p:sp>
        <p:nvSpPr>
          <p:cNvPr id="82950" name="Line 6"/>
          <p:cNvSpPr>
            <a:spLocks noChangeShapeType="1"/>
          </p:cNvSpPr>
          <p:nvPr/>
        </p:nvSpPr>
        <p:spPr bwMode="auto">
          <a:xfrm>
            <a:off x="990600" y="6842125"/>
            <a:ext cx="7239000" cy="0"/>
          </a:xfrm>
          <a:prstGeom prst="line">
            <a:avLst/>
          </a:prstGeom>
          <a:noFill/>
          <a:ln w="9525">
            <a:solidFill>
              <a:schemeClr val="bg1"/>
            </a:solidFill>
            <a:round/>
            <a:headEnd/>
            <a:tailEnd/>
          </a:ln>
        </p:spPr>
        <p:txBody>
          <a:bodyPr/>
          <a:lstStyle/>
          <a:p>
            <a:endParaRPr lang="zh-CN" altLang="en-US"/>
          </a:p>
        </p:txBody>
      </p:sp>
      <p:sp>
        <p:nvSpPr>
          <p:cNvPr id="82951" name="Line 7"/>
          <p:cNvSpPr>
            <a:spLocks noChangeShapeType="1"/>
          </p:cNvSpPr>
          <p:nvPr/>
        </p:nvSpPr>
        <p:spPr bwMode="auto">
          <a:xfrm>
            <a:off x="8229600" y="762000"/>
            <a:ext cx="0" cy="6096000"/>
          </a:xfrm>
          <a:prstGeom prst="line">
            <a:avLst/>
          </a:prstGeom>
          <a:noFill/>
          <a:ln w="9525">
            <a:solidFill>
              <a:schemeClr val="bg1"/>
            </a:solidFill>
            <a:round/>
            <a:headEnd/>
            <a:tailEnd/>
          </a:ln>
        </p:spPr>
        <p:txBody>
          <a:bodyPr/>
          <a:lstStyle/>
          <a:p>
            <a:endParaRPr lang="zh-CN" altLang="en-US"/>
          </a:p>
        </p:txBody>
      </p:sp>
      <p:sp>
        <p:nvSpPr>
          <p:cNvPr id="82952" name="Line 8"/>
          <p:cNvSpPr>
            <a:spLocks noChangeShapeType="1"/>
          </p:cNvSpPr>
          <p:nvPr/>
        </p:nvSpPr>
        <p:spPr bwMode="auto">
          <a:xfrm>
            <a:off x="6553200" y="762000"/>
            <a:ext cx="0" cy="6096000"/>
          </a:xfrm>
          <a:prstGeom prst="line">
            <a:avLst/>
          </a:prstGeom>
          <a:noFill/>
          <a:ln w="9525">
            <a:solidFill>
              <a:schemeClr val="bg1"/>
            </a:solidFill>
            <a:round/>
            <a:headEnd/>
            <a:tailEnd/>
          </a:ln>
        </p:spPr>
        <p:txBody>
          <a:bodyPr/>
          <a:lstStyle/>
          <a:p>
            <a:endParaRPr lang="zh-CN" altLang="en-US"/>
          </a:p>
        </p:txBody>
      </p:sp>
      <p:sp>
        <p:nvSpPr>
          <p:cNvPr id="82953" name="Line 9"/>
          <p:cNvSpPr>
            <a:spLocks noChangeShapeType="1"/>
          </p:cNvSpPr>
          <p:nvPr/>
        </p:nvSpPr>
        <p:spPr bwMode="auto">
          <a:xfrm>
            <a:off x="2819400" y="762000"/>
            <a:ext cx="0" cy="6096000"/>
          </a:xfrm>
          <a:prstGeom prst="line">
            <a:avLst/>
          </a:prstGeom>
          <a:noFill/>
          <a:ln w="9525">
            <a:solidFill>
              <a:schemeClr val="bg1"/>
            </a:solidFill>
            <a:round/>
            <a:headEnd/>
            <a:tailEnd/>
          </a:ln>
        </p:spPr>
        <p:txBody>
          <a:bodyPr/>
          <a:lstStyle/>
          <a:p>
            <a:endParaRPr lang="zh-CN" altLang="en-US"/>
          </a:p>
        </p:txBody>
      </p:sp>
      <p:sp>
        <p:nvSpPr>
          <p:cNvPr id="82954" name="Line 10"/>
          <p:cNvSpPr>
            <a:spLocks noChangeShapeType="1"/>
          </p:cNvSpPr>
          <p:nvPr/>
        </p:nvSpPr>
        <p:spPr bwMode="auto">
          <a:xfrm>
            <a:off x="4724400" y="762000"/>
            <a:ext cx="0" cy="6096000"/>
          </a:xfrm>
          <a:prstGeom prst="line">
            <a:avLst/>
          </a:prstGeom>
          <a:noFill/>
          <a:ln w="9525">
            <a:solidFill>
              <a:schemeClr val="bg1"/>
            </a:solidFill>
            <a:round/>
            <a:headEnd/>
            <a:tailEnd/>
          </a:ln>
        </p:spPr>
        <p:txBody>
          <a:bodyPr/>
          <a:lstStyle/>
          <a:p>
            <a:endParaRPr lang="zh-CN" alt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项目采购管理实务</a:t>
            </a:r>
            <a:endParaRPr lang="zh-CN" altLang="en-US" dirty="0"/>
          </a:p>
        </p:txBody>
      </p:sp>
      <p:sp>
        <p:nvSpPr>
          <p:cNvPr id="3" name="内容占位符 2"/>
          <p:cNvSpPr>
            <a:spLocks noGrp="1"/>
          </p:cNvSpPr>
          <p:nvPr>
            <p:ph idx="1"/>
          </p:nvPr>
        </p:nvSpPr>
        <p:spPr/>
        <p:txBody>
          <a:bodyPr>
            <a:normAutofit lnSpcReduction="10000"/>
          </a:bodyPr>
          <a:lstStyle/>
          <a:p>
            <a:r>
              <a:rPr lang="en-US" altLang="zh-CN" dirty="0" smtClean="0"/>
              <a:t>4</a:t>
            </a:r>
            <a:r>
              <a:rPr lang="zh-CN" altLang="en-US" dirty="0" smtClean="0"/>
              <a:t>，采购工作包划分案例</a:t>
            </a:r>
            <a:endParaRPr lang="en-US" altLang="zh-CN" dirty="0" smtClean="0"/>
          </a:p>
          <a:p>
            <a:r>
              <a:rPr lang="zh-CN" altLang="en-US" dirty="0" smtClean="0"/>
              <a:t>设计分包</a:t>
            </a:r>
            <a:r>
              <a:rPr lang="en-US" altLang="zh-CN" dirty="0" smtClean="0"/>
              <a:t>—</a:t>
            </a:r>
            <a:r>
              <a:rPr lang="zh-CN" altLang="en-US" dirty="0" smtClean="0"/>
              <a:t>专业设计分包、部分设计分包</a:t>
            </a:r>
            <a:endParaRPr lang="en-US" altLang="zh-CN" dirty="0" smtClean="0"/>
          </a:p>
          <a:p>
            <a:endParaRPr lang="en-US" altLang="zh-CN" dirty="0" smtClean="0"/>
          </a:p>
          <a:p>
            <a:pPr>
              <a:buNone/>
            </a:pPr>
            <a:r>
              <a:rPr lang="en-US" altLang="zh-CN" dirty="0" smtClean="0"/>
              <a:t>   </a:t>
            </a:r>
            <a:r>
              <a:rPr lang="zh-CN" altLang="en-US" dirty="0" smtClean="0"/>
              <a:t>施工分包</a:t>
            </a:r>
            <a:r>
              <a:rPr lang="en-US" altLang="zh-CN" dirty="0" smtClean="0"/>
              <a:t>—</a:t>
            </a:r>
            <a:r>
              <a:rPr lang="zh-CN" altLang="en-US" dirty="0" smtClean="0"/>
              <a:t>施工总承包、施工专业分包、劳务分包</a:t>
            </a:r>
            <a:endParaRPr lang="en-US" altLang="zh-CN" dirty="0" smtClean="0"/>
          </a:p>
          <a:p>
            <a:endParaRPr lang="en-US" altLang="zh-CN" dirty="0" smtClean="0"/>
          </a:p>
          <a:p>
            <a:r>
              <a:rPr lang="zh-CN" altLang="en-US" dirty="0" smtClean="0"/>
              <a:t>材料设备分包（采购）</a:t>
            </a:r>
            <a:r>
              <a:rPr lang="en-US" altLang="zh-CN" dirty="0" smtClean="0"/>
              <a:t>--</a:t>
            </a:r>
            <a:r>
              <a:rPr lang="zh-CN" altLang="en-US" dirty="0" smtClean="0"/>
              <a:t>根据货物的性质、特点、专业类型进行工作包划分</a:t>
            </a:r>
            <a:endParaRPr lang="en-US" altLang="zh-CN" dirty="0" smtClean="0"/>
          </a:p>
          <a:p>
            <a:endParaRPr lang="en-US" altLang="zh-CN" dirty="0" smtClean="0"/>
          </a:p>
          <a:p>
            <a:r>
              <a:rPr lang="zh-CN" altLang="en-US" dirty="0" smtClean="0">
                <a:solidFill>
                  <a:srgbClr val="FF0000"/>
                </a:solidFill>
              </a:rPr>
              <a:t>对应上述需求合理确定合同类型</a:t>
            </a:r>
            <a:r>
              <a:rPr lang="zh-CN" altLang="en-US" dirty="0" smtClean="0"/>
              <a:t>（主合同与分合同的接口）</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smtClean="0"/>
              <a:t>总 则 </a:t>
            </a:r>
            <a:endParaRPr lang="en-US" altLang="zh-CN" dirty="0" smtClean="0"/>
          </a:p>
          <a:p>
            <a:r>
              <a:rPr lang="en-US" altLang="zh-CN" dirty="0" smtClean="0"/>
              <a:t>2 </a:t>
            </a:r>
            <a:r>
              <a:rPr lang="zh-CN" altLang="en-US" dirty="0" smtClean="0"/>
              <a:t>术 语 </a:t>
            </a:r>
            <a:endParaRPr lang="en-US" altLang="zh-CN" dirty="0" smtClean="0"/>
          </a:p>
          <a:p>
            <a:r>
              <a:rPr lang="en-US" altLang="zh-CN" dirty="0" smtClean="0"/>
              <a:t>3. </a:t>
            </a:r>
            <a:r>
              <a:rPr lang="zh-CN" altLang="en-US" dirty="0" smtClean="0"/>
              <a:t>工程总承包管理的组织</a:t>
            </a:r>
            <a:endParaRPr lang="en-US" altLang="zh-CN" dirty="0" smtClean="0"/>
          </a:p>
          <a:p>
            <a:r>
              <a:rPr lang="en-US" altLang="zh-CN" dirty="0" smtClean="0"/>
              <a:t>3.1 </a:t>
            </a:r>
            <a:r>
              <a:rPr lang="zh-CN" altLang="en-US" dirty="0" smtClean="0"/>
              <a:t>一般规定 </a:t>
            </a:r>
            <a:endParaRPr lang="en-US" altLang="zh-CN" dirty="0" smtClean="0"/>
          </a:p>
          <a:p>
            <a:r>
              <a:rPr lang="en-US" altLang="zh-CN" dirty="0" smtClean="0"/>
              <a:t>3.2 </a:t>
            </a:r>
            <a:r>
              <a:rPr lang="zh-CN" altLang="en-US" dirty="0" smtClean="0"/>
              <a:t>任命项目经理和组建项目部 </a:t>
            </a:r>
            <a:endParaRPr lang="en-US" altLang="zh-CN" dirty="0" smtClean="0"/>
          </a:p>
          <a:p>
            <a:r>
              <a:rPr lang="en-US" altLang="zh-CN" dirty="0" smtClean="0"/>
              <a:t>3.3 </a:t>
            </a:r>
            <a:r>
              <a:rPr lang="zh-CN" altLang="en-US" dirty="0" smtClean="0"/>
              <a:t>项目部职能 </a:t>
            </a:r>
            <a:endParaRPr lang="en-US" altLang="zh-CN" dirty="0" smtClean="0"/>
          </a:p>
          <a:p>
            <a:r>
              <a:rPr lang="en-US" altLang="zh-CN" dirty="0" smtClean="0"/>
              <a:t>3.4 </a:t>
            </a:r>
            <a:r>
              <a:rPr lang="zh-CN" altLang="en-US" dirty="0" smtClean="0"/>
              <a:t>项目部岗位设置及管理 </a:t>
            </a:r>
            <a:endParaRPr lang="en-US" altLang="zh-CN" dirty="0" smtClean="0"/>
          </a:p>
          <a:p>
            <a:r>
              <a:rPr lang="en-US" altLang="zh-CN" dirty="0" smtClean="0"/>
              <a:t>3.5 </a:t>
            </a:r>
            <a:r>
              <a:rPr lang="zh-CN" altLang="en-US" dirty="0" smtClean="0"/>
              <a:t>项目经理能力要求 </a:t>
            </a:r>
            <a:endParaRPr lang="en-US" altLang="zh-CN" dirty="0" smtClean="0"/>
          </a:p>
          <a:p>
            <a:r>
              <a:rPr lang="en-US" altLang="zh-CN" dirty="0" smtClean="0"/>
              <a:t>3.6 </a:t>
            </a:r>
            <a:r>
              <a:rPr lang="zh-CN" altLang="en-US" dirty="0" smtClean="0"/>
              <a:t>项目经理的职责和权限 </a:t>
            </a:r>
            <a:endParaRPr lang="zh-CN" alt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项目采购管理实务</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dirty="0" smtClean="0"/>
              <a:t>5</a:t>
            </a:r>
            <a:r>
              <a:rPr lang="zh-CN" altLang="en-US" dirty="0" smtClean="0"/>
              <a:t>，国际项目采购需要关注的问题</a:t>
            </a:r>
            <a:endParaRPr lang="en-US" altLang="zh-CN" dirty="0" smtClean="0"/>
          </a:p>
          <a:p>
            <a:r>
              <a:rPr lang="zh-CN" altLang="en-US" dirty="0" smtClean="0"/>
              <a:t>（</a:t>
            </a:r>
            <a:r>
              <a:rPr lang="en-US" altLang="zh-CN" dirty="0" smtClean="0"/>
              <a:t>1</a:t>
            </a:r>
            <a:r>
              <a:rPr lang="zh-CN" altLang="en-US" dirty="0" smtClean="0"/>
              <a:t>）采购计划的风险预防</a:t>
            </a:r>
          </a:p>
          <a:p>
            <a:r>
              <a:rPr lang="zh-CN" altLang="en-US" dirty="0" smtClean="0"/>
              <a:t>总承包项目采购计划应着重考虑以下风险的预防：</a:t>
            </a:r>
          </a:p>
          <a:p>
            <a:r>
              <a:rPr lang="en-US" dirty="0" smtClean="0"/>
              <a:t>1</a:t>
            </a:r>
            <a:r>
              <a:rPr lang="zh-CN" altLang="en-US" dirty="0" smtClean="0"/>
              <a:t>）、主合同（总承包）中对采购设备、材料的标准要求的风险；</a:t>
            </a:r>
          </a:p>
          <a:p>
            <a:r>
              <a:rPr lang="en-US" dirty="0" smtClean="0"/>
              <a:t>2</a:t>
            </a:r>
            <a:r>
              <a:rPr lang="zh-CN" altLang="en-US" dirty="0" smtClean="0"/>
              <a:t>）、主合同（总承包）中对系统达标达产的性能考核要求的风险；</a:t>
            </a:r>
          </a:p>
          <a:p>
            <a:r>
              <a:rPr lang="en-US" dirty="0" smtClean="0"/>
              <a:t>3</a:t>
            </a:r>
            <a:r>
              <a:rPr lang="zh-CN" altLang="en-US" dirty="0" smtClean="0"/>
              <a:t>）、设计阶段把风险控制在源头的可能性；</a:t>
            </a:r>
          </a:p>
          <a:p>
            <a:r>
              <a:rPr lang="en-US" dirty="0" smtClean="0"/>
              <a:t>4</a:t>
            </a:r>
            <a:r>
              <a:rPr lang="zh-CN" altLang="en-US" dirty="0" smtClean="0"/>
              <a:t>）、项目安装、调试周期与国际市场设备及原材料的价格波动，避免材料设备价格上涨风险；</a:t>
            </a:r>
          </a:p>
          <a:p>
            <a:r>
              <a:rPr lang="en-US" dirty="0" smtClean="0"/>
              <a:t>5</a:t>
            </a:r>
            <a:r>
              <a:rPr lang="zh-CN" altLang="en-US" dirty="0" smtClean="0"/>
              <a:t>）、物流运输过程产生的风险。</a:t>
            </a:r>
            <a:endParaRPr lang="en-US" altLang="zh-CN" dirty="0" smtClean="0"/>
          </a:p>
          <a:p>
            <a:r>
              <a:rPr lang="en-US" altLang="zh-CN" dirty="0" smtClean="0"/>
              <a:t>6</a:t>
            </a:r>
            <a:r>
              <a:rPr lang="zh-CN" altLang="en-US" dirty="0" smtClean="0"/>
              <a:t>），</a:t>
            </a:r>
            <a:r>
              <a:rPr lang="zh-CN" altLang="en-US" dirty="0" smtClean="0">
                <a:solidFill>
                  <a:srgbClr val="FF0000"/>
                </a:solidFill>
              </a:rPr>
              <a:t>考虑采购的地域与汇率风险</a:t>
            </a:r>
          </a:p>
          <a:p>
            <a:r>
              <a:rPr lang="en-US" dirty="0" smtClean="0"/>
              <a:t>   </a:t>
            </a:r>
            <a:endParaRPr lang="zh-CN" altLang="en-US" dirty="0" smtClean="0"/>
          </a:p>
          <a:p>
            <a:endParaRPr lang="zh-CN" alt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项目采购管理实务</a:t>
            </a: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en-US" b="1" dirty="0" smtClean="0"/>
              <a:t>（</a:t>
            </a:r>
            <a:r>
              <a:rPr lang="en-US" altLang="zh-CN" b="1" dirty="0" smtClean="0"/>
              <a:t>2</a:t>
            </a:r>
            <a:r>
              <a:rPr lang="zh-CN" altLang="en-US" b="1" dirty="0" smtClean="0"/>
              <a:t>）采购物资的运输与交付</a:t>
            </a:r>
          </a:p>
          <a:p>
            <a:r>
              <a:rPr lang="en-US" dirty="0" smtClean="0"/>
              <a:t>1 </a:t>
            </a:r>
            <a:r>
              <a:rPr lang="zh-CN" altLang="en-US" dirty="0" smtClean="0"/>
              <a:t>）承包商应根据采购合同约定的交货条件制定设备材料运输计划并实施。计划内容宜包括运输前的准备工作、运输时间、运输方式、运输路线、人员安排和费用计划等。</a:t>
            </a:r>
          </a:p>
          <a:p>
            <a:r>
              <a:rPr lang="en-US" dirty="0" smtClean="0"/>
              <a:t>2 </a:t>
            </a:r>
            <a:r>
              <a:rPr lang="zh-CN" altLang="en-US" dirty="0" smtClean="0"/>
              <a:t>）承包商应督促供应商按照采购合同约定进行包装和运输。</a:t>
            </a:r>
          </a:p>
          <a:p>
            <a:r>
              <a:rPr lang="en-US" dirty="0" smtClean="0"/>
              <a:t>3 </a:t>
            </a:r>
            <a:r>
              <a:rPr lang="zh-CN" altLang="en-US" dirty="0" smtClean="0"/>
              <a:t>）对超限和有特殊要求的设备的运输，承包商应制定专项的运输方案，并委托专门的运输机构承担。</a:t>
            </a:r>
          </a:p>
          <a:p>
            <a:r>
              <a:rPr lang="en-US" dirty="0" smtClean="0"/>
              <a:t>4</a:t>
            </a:r>
            <a:r>
              <a:rPr lang="zh-CN" altLang="en-US" dirty="0" smtClean="0"/>
              <a:t>）</a:t>
            </a:r>
            <a:r>
              <a:rPr lang="zh-CN" altLang="en-US" dirty="0" smtClean="0">
                <a:solidFill>
                  <a:srgbClr val="FF0000"/>
                </a:solidFill>
              </a:rPr>
              <a:t>对国际运输，应按采购合同约定和国际惯例进行，</a:t>
            </a:r>
            <a:r>
              <a:rPr lang="zh-CN" altLang="en-US" dirty="0" smtClean="0"/>
              <a:t>自行或委托货运代理制作提单、发票，办理出口报关、国际运输、运输保险、到港清关、港口仓储及出口退税等手续。（贸易术语的使用）</a:t>
            </a:r>
          </a:p>
          <a:p>
            <a:endParaRPr lang="zh-CN" alt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项目施工管理实务</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，施工管理工作程序案例</a:t>
            </a:r>
            <a:endParaRPr lang="en-US" altLang="zh-CN" dirty="0" smtClean="0"/>
          </a:p>
          <a:p>
            <a:endParaRPr lang="en-US" altLang="zh-CN" dirty="0" smtClean="0"/>
          </a:p>
          <a:p>
            <a:r>
              <a:rPr lang="zh-CN" altLang="en-US" dirty="0" smtClean="0"/>
              <a:t>（</a:t>
            </a:r>
            <a:r>
              <a:rPr lang="en-US" altLang="zh-CN" dirty="0" smtClean="0"/>
              <a:t>1</a:t>
            </a:r>
            <a:r>
              <a:rPr lang="zh-CN" altLang="en-US" dirty="0" smtClean="0"/>
              <a:t>）国内鸟巢项目</a:t>
            </a:r>
            <a:r>
              <a:rPr lang="en-US" altLang="zh-CN" dirty="0" smtClean="0"/>
              <a:t>EPC</a:t>
            </a:r>
            <a:r>
              <a:rPr lang="zh-CN" altLang="en-US" dirty="0" smtClean="0"/>
              <a:t>案例</a:t>
            </a:r>
            <a:endParaRPr lang="en-US" altLang="zh-CN" dirty="0" smtClean="0"/>
          </a:p>
          <a:p>
            <a:endParaRPr lang="en-US" altLang="zh-CN" dirty="0" smtClean="0"/>
          </a:p>
          <a:p>
            <a:r>
              <a:rPr lang="zh-CN" altLang="en-US" dirty="0" smtClean="0"/>
              <a:t>（</a:t>
            </a:r>
            <a:r>
              <a:rPr lang="en-US" altLang="zh-CN" dirty="0" smtClean="0"/>
              <a:t>2</a:t>
            </a:r>
            <a:r>
              <a:rPr lang="zh-CN" altLang="en-US" dirty="0" smtClean="0"/>
              <a:t>）国外科威特油田恢复</a:t>
            </a:r>
            <a:r>
              <a:rPr lang="en-US" altLang="zh-CN" dirty="0" smtClean="0"/>
              <a:t>EPC</a:t>
            </a:r>
            <a:r>
              <a:rPr lang="zh-CN" altLang="en-US" dirty="0" smtClean="0"/>
              <a:t>项目案例</a:t>
            </a:r>
            <a:endParaRPr lang="zh-CN" alt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ext Box 2"/>
          <p:cNvSpPr txBox="1">
            <a:spLocks noChangeArrowheads="1"/>
          </p:cNvSpPr>
          <p:nvPr/>
        </p:nvSpPr>
        <p:spPr bwMode="auto">
          <a:xfrm>
            <a:off x="0" y="0"/>
            <a:ext cx="9144000" cy="7540526"/>
          </a:xfrm>
          <a:prstGeom prst="rect">
            <a:avLst/>
          </a:prstGeom>
          <a:solidFill>
            <a:srgbClr val="0000FF"/>
          </a:solidFill>
          <a:ln w="9525">
            <a:noFill/>
            <a:miter lim="800000"/>
            <a:headEnd/>
            <a:tailEnd/>
          </a:ln>
        </p:spPr>
        <p:txBody>
          <a:bodyPr>
            <a:spAutoFit/>
          </a:bodyPr>
          <a:lstStyle/>
          <a:p>
            <a:endParaRPr lang="en-US" altLang="zh-CN" sz="2000" dirty="0">
              <a:solidFill>
                <a:schemeClr val="tx1"/>
              </a:solidFill>
            </a:endParaRPr>
          </a:p>
          <a:p>
            <a:r>
              <a:rPr lang="en-US" altLang="zh-CN" sz="2000" dirty="0">
                <a:solidFill>
                  <a:schemeClr val="tx1"/>
                </a:solidFill>
              </a:rPr>
              <a:t>                </a:t>
            </a:r>
            <a:r>
              <a:rPr lang="en-US" altLang="zh-CN" sz="2800" dirty="0"/>
              <a:t>           </a:t>
            </a:r>
            <a:r>
              <a:rPr lang="zh-CN" altLang="en-US" sz="2800" dirty="0"/>
              <a:t>项目各阶段施工管理主要任务</a:t>
            </a:r>
            <a:endParaRPr lang="zh-CN" altLang="en-US" sz="2000" dirty="0">
              <a:solidFill>
                <a:schemeClr val="bg1"/>
              </a:solidFill>
            </a:endParaRPr>
          </a:p>
          <a:p>
            <a:endParaRPr lang="zh-CN" altLang="en-US" sz="2000" dirty="0">
              <a:solidFill>
                <a:schemeClr val="bg1"/>
              </a:solidFill>
            </a:endParaRPr>
          </a:p>
          <a:p>
            <a:r>
              <a:rPr lang="zh-CN" altLang="en-US" sz="2000" dirty="0">
                <a:solidFill>
                  <a:schemeClr val="bg1"/>
                </a:solidFill>
              </a:rPr>
              <a:t>    </a:t>
            </a:r>
            <a:r>
              <a:rPr lang="zh-CN" altLang="en-US" sz="1800" dirty="0" smtClean="0">
                <a:solidFill>
                  <a:schemeClr val="bg1"/>
                </a:solidFill>
              </a:rPr>
              <a:t>项目</a:t>
            </a:r>
            <a:r>
              <a:rPr lang="zh-CN" altLang="en-US" sz="1800" dirty="0">
                <a:solidFill>
                  <a:schemeClr val="bg1"/>
                </a:solidFill>
              </a:rPr>
              <a:t>初始阶段         设计阶段     </a:t>
            </a:r>
            <a:r>
              <a:rPr lang="zh-CN" altLang="en-US" sz="1800" dirty="0" smtClean="0">
                <a:solidFill>
                  <a:schemeClr val="bg1"/>
                </a:solidFill>
              </a:rPr>
              <a:t> </a:t>
            </a:r>
            <a:r>
              <a:rPr lang="zh-CN" altLang="en-US" sz="1800" dirty="0">
                <a:solidFill>
                  <a:schemeClr val="bg1"/>
                </a:solidFill>
              </a:rPr>
              <a:t>采购阶段            施工阶段          </a:t>
            </a:r>
            <a:r>
              <a:rPr lang="zh-CN" altLang="en-US" sz="1800" dirty="0" smtClean="0">
                <a:solidFill>
                  <a:schemeClr val="bg1"/>
                </a:solidFill>
              </a:rPr>
              <a:t>开车</a:t>
            </a:r>
            <a:r>
              <a:rPr lang="zh-CN" altLang="en-US" sz="1800" dirty="0">
                <a:solidFill>
                  <a:schemeClr val="bg1"/>
                </a:solidFill>
              </a:rPr>
              <a:t>阶段</a:t>
            </a:r>
          </a:p>
          <a:p>
            <a:endParaRPr lang="zh-CN" altLang="en-US" sz="1800" dirty="0">
              <a:solidFill>
                <a:schemeClr val="bg1"/>
              </a:solidFill>
            </a:endParaRPr>
          </a:p>
          <a:p>
            <a:r>
              <a:rPr lang="zh-CN" altLang="en-US" sz="1800" dirty="0">
                <a:solidFill>
                  <a:schemeClr val="bg1"/>
                </a:solidFill>
              </a:rPr>
              <a:t>   </a:t>
            </a:r>
            <a:r>
              <a:rPr lang="en-US" altLang="zh-CN" dirty="0">
                <a:solidFill>
                  <a:schemeClr val="bg1"/>
                </a:solidFill>
              </a:rPr>
              <a:t>(1)</a:t>
            </a:r>
            <a:r>
              <a:rPr lang="zh-CN" altLang="en-US" dirty="0">
                <a:solidFill>
                  <a:schemeClr val="bg1"/>
                </a:solidFill>
              </a:rPr>
              <a:t>任命施工</a:t>
            </a:r>
            <a:r>
              <a:rPr lang="zh-CN" altLang="en-US" dirty="0" smtClean="0">
                <a:solidFill>
                  <a:schemeClr val="bg1"/>
                </a:solidFill>
              </a:rPr>
              <a:t>经理 </a:t>
            </a:r>
            <a:r>
              <a:rPr lang="en-US" altLang="zh-CN" dirty="0">
                <a:solidFill>
                  <a:schemeClr val="bg1"/>
                </a:solidFill>
              </a:rPr>
              <a:t>(1)</a:t>
            </a:r>
            <a:r>
              <a:rPr lang="zh-CN" altLang="en-US" dirty="0">
                <a:solidFill>
                  <a:schemeClr val="bg1"/>
                </a:solidFill>
              </a:rPr>
              <a:t>编制</a:t>
            </a:r>
            <a:r>
              <a:rPr lang="zh-CN" altLang="en-US" dirty="0" smtClean="0">
                <a:solidFill>
                  <a:schemeClr val="bg1"/>
                </a:solidFill>
              </a:rPr>
              <a:t>施工      </a:t>
            </a:r>
            <a:r>
              <a:rPr lang="en-US" altLang="zh-CN" dirty="0">
                <a:solidFill>
                  <a:schemeClr val="bg1"/>
                </a:solidFill>
              </a:rPr>
              <a:t>(1)</a:t>
            </a:r>
            <a:r>
              <a:rPr lang="zh-CN" altLang="en-US" dirty="0">
                <a:solidFill>
                  <a:schemeClr val="bg1"/>
                </a:solidFill>
              </a:rPr>
              <a:t>施工</a:t>
            </a:r>
            <a:r>
              <a:rPr lang="zh-CN" altLang="en-US" dirty="0" smtClean="0">
                <a:solidFill>
                  <a:schemeClr val="bg1"/>
                </a:solidFill>
              </a:rPr>
              <a:t>动员 </a:t>
            </a:r>
            <a:r>
              <a:rPr lang="en-US" altLang="zh-CN" dirty="0">
                <a:solidFill>
                  <a:schemeClr val="bg1"/>
                </a:solidFill>
              </a:rPr>
              <a:t>(1)</a:t>
            </a:r>
            <a:r>
              <a:rPr lang="zh-CN" altLang="en-US" dirty="0">
                <a:solidFill>
                  <a:schemeClr val="bg1"/>
                </a:solidFill>
              </a:rPr>
              <a:t>施工经理进驻   </a:t>
            </a:r>
            <a:r>
              <a:rPr lang="zh-CN" altLang="en-US" dirty="0" smtClean="0">
                <a:solidFill>
                  <a:schemeClr val="bg1"/>
                </a:solidFill>
              </a:rPr>
              <a:t>   </a:t>
            </a:r>
            <a:r>
              <a:rPr lang="en-US" altLang="zh-CN" dirty="0">
                <a:solidFill>
                  <a:schemeClr val="bg1"/>
                </a:solidFill>
              </a:rPr>
              <a:t>(1)</a:t>
            </a:r>
            <a:r>
              <a:rPr lang="zh-CN" altLang="en-US" dirty="0">
                <a:solidFill>
                  <a:schemeClr val="bg1"/>
                </a:solidFill>
              </a:rPr>
              <a:t>配合竣工后试验</a:t>
            </a:r>
          </a:p>
          <a:p>
            <a:r>
              <a:rPr lang="zh-CN" altLang="en-US" dirty="0">
                <a:solidFill>
                  <a:schemeClr val="bg1"/>
                </a:solidFill>
              </a:rPr>
              <a:t>   </a:t>
            </a:r>
            <a:r>
              <a:rPr lang="en-US" altLang="zh-CN" dirty="0">
                <a:solidFill>
                  <a:schemeClr val="bg1"/>
                </a:solidFill>
              </a:rPr>
              <a:t>(2)</a:t>
            </a:r>
            <a:r>
              <a:rPr lang="zh-CN" altLang="en-US" dirty="0">
                <a:solidFill>
                  <a:schemeClr val="bg1"/>
                </a:solidFill>
              </a:rPr>
              <a:t>编制施工计划           招标文件 </a:t>
            </a:r>
            <a:r>
              <a:rPr lang="en-US" altLang="zh-CN" dirty="0" smtClean="0">
                <a:solidFill>
                  <a:schemeClr val="bg1"/>
                </a:solidFill>
              </a:rPr>
              <a:t>(</a:t>
            </a:r>
            <a:r>
              <a:rPr lang="en-US" altLang="zh-CN" dirty="0">
                <a:solidFill>
                  <a:schemeClr val="bg1"/>
                </a:solidFill>
              </a:rPr>
              <a:t>2)</a:t>
            </a:r>
            <a:r>
              <a:rPr lang="zh-CN" altLang="en-US" dirty="0">
                <a:solidFill>
                  <a:schemeClr val="bg1"/>
                </a:solidFill>
              </a:rPr>
              <a:t>开箱检验    </a:t>
            </a:r>
            <a:r>
              <a:rPr lang="zh-CN" altLang="en-US" dirty="0" smtClean="0">
                <a:solidFill>
                  <a:schemeClr val="bg1"/>
                </a:solidFill>
              </a:rPr>
              <a:t>现场</a:t>
            </a:r>
            <a:r>
              <a:rPr lang="en-US" altLang="zh-CN" dirty="0">
                <a:solidFill>
                  <a:schemeClr val="bg1"/>
                </a:solidFill>
              </a:rPr>
              <a:t>,</a:t>
            </a:r>
            <a:r>
              <a:rPr lang="zh-CN" altLang="en-US" dirty="0">
                <a:solidFill>
                  <a:schemeClr val="bg1"/>
                </a:solidFill>
              </a:rPr>
              <a:t>代理</a:t>
            </a:r>
            <a:r>
              <a:rPr lang="zh-CN" altLang="en-US" dirty="0" smtClean="0">
                <a:solidFill>
                  <a:schemeClr val="bg1"/>
                </a:solidFill>
              </a:rPr>
              <a:t>项目     </a:t>
            </a:r>
            <a:r>
              <a:rPr lang="en-US" altLang="zh-CN" dirty="0">
                <a:solidFill>
                  <a:schemeClr val="bg1"/>
                </a:solidFill>
              </a:rPr>
              <a:t>(2)</a:t>
            </a:r>
            <a:r>
              <a:rPr lang="zh-CN" altLang="en-US" dirty="0">
                <a:solidFill>
                  <a:schemeClr val="bg1"/>
                </a:solidFill>
              </a:rPr>
              <a:t>缺陷修复</a:t>
            </a:r>
          </a:p>
          <a:p>
            <a:r>
              <a:rPr lang="zh-CN" altLang="en-US" dirty="0">
                <a:solidFill>
                  <a:schemeClr val="bg1"/>
                </a:solidFill>
              </a:rPr>
              <a:t>   </a:t>
            </a:r>
            <a:r>
              <a:rPr lang="en-US" altLang="zh-CN" dirty="0">
                <a:solidFill>
                  <a:schemeClr val="bg1"/>
                </a:solidFill>
              </a:rPr>
              <a:t>(3)</a:t>
            </a:r>
            <a:r>
              <a:rPr lang="zh-CN" altLang="en-US" dirty="0">
                <a:solidFill>
                  <a:schemeClr val="bg1"/>
                </a:solidFill>
              </a:rPr>
              <a:t>协调主进度</a:t>
            </a:r>
            <a:r>
              <a:rPr lang="zh-CN" altLang="en-US" dirty="0" smtClean="0">
                <a:solidFill>
                  <a:schemeClr val="bg1"/>
                </a:solidFill>
              </a:rPr>
              <a:t>计</a:t>
            </a:r>
            <a:r>
              <a:rPr lang="en-US" altLang="zh-CN" dirty="0" smtClean="0">
                <a:solidFill>
                  <a:schemeClr val="bg1"/>
                </a:solidFill>
              </a:rPr>
              <a:t>(</a:t>
            </a:r>
            <a:r>
              <a:rPr lang="en-US" altLang="zh-CN" dirty="0">
                <a:solidFill>
                  <a:schemeClr val="bg1"/>
                </a:solidFill>
              </a:rPr>
              <a:t>2)</a:t>
            </a:r>
            <a:r>
              <a:rPr lang="zh-CN" altLang="en-US" dirty="0">
                <a:solidFill>
                  <a:schemeClr val="bg1"/>
                </a:solidFill>
              </a:rPr>
              <a:t>施工招标      </a:t>
            </a:r>
            <a:r>
              <a:rPr lang="zh-CN" altLang="en-US" dirty="0" smtClean="0">
                <a:solidFill>
                  <a:schemeClr val="bg1"/>
                </a:solidFill>
              </a:rPr>
              <a:t>  </a:t>
            </a:r>
            <a:r>
              <a:rPr lang="en-US" altLang="zh-CN" dirty="0">
                <a:solidFill>
                  <a:schemeClr val="bg1"/>
                </a:solidFill>
              </a:rPr>
              <a:t>(3) </a:t>
            </a:r>
            <a:r>
              <a:rPr lang="zh-CN" altLang="en-US" dirty="0">
                <a:solidFill>
                  <a:schemeClr val="bg1"/>
                </a:solidFill>
              </a:rPr>
              <a:t>交接保管 </a:t>
            </a:r>
            <a:r>
              <a:rPr lang="zh-CN" altLang="en-US" dirty="0" smtClean="0">
                <a:solidFill>
                  <a:schemeClr val="bg1"/>
                </a:solidFill>
              </a:rPr>
              <a:t> </a:t>
            </a:r>
            <a:r>
              <a:rPr lang="zh-CN" altLang="en-US" dirty="0">
                <a:solidFill>
                  <a:schemeClr val="bg1"/>
                </a:solidFill>
              </a:rPr>
              <a:t>经理部分工作</a:t>
            </a:r>
          </a:p>
          <a:p>
            <a:r>
              <a:rPr lang="zh-CN" altLang="en-US" dirty="0">
                <a:solidFill>
                  <a:schemeClr val="bg1"/>
                </a:solidFill>
              </a:rPr>
              <a:t>        划               </a:t>
            </a:r>
            <a:r>
              <a:rPr lang="zh-CN" altLang="en-US" dirty="0" smtClean="0">
                <a:solidFill>
                  <a:schemeClr val="bg1"/>
                </a:solidFill>
              </a:rPr>
              <a:t>  </a:t>
            </a:r>
            <a:r>
              <a:rPr lang="en-US" altLang="zh-CN" dirty="0">
                <a:solidFill>
                  <a:schemeClr val="bg1"/>
                </a:solidFill>
              </a:rPr>
              <a:t>(3)</a:t>
            </a:r>
            <a:r>
              <a:rPr lang="zh-CN" altLang="en-US" dirty="0">
                <a:solidFill>
                  <a:schemeClr val="bg1"/>
                </a:solidFill>
              </a:rPr>
              <a:t>编制施工管理                   </a:t>
            </a:r>
            <a:r>
              <a:rPr lang="zh-CN" altLang="en-US" dirty="0" smtClean="0">
                <a:solidFill>
                  <a:schemeClr val="bg1"/>
                </a:solidFill>
              </a:rPr>
              <a:t> </a:t>
            </a:r>
            <a:r>
              <a:rPr lang="en-US" altLang="zh-CN" dirty="0">
                <a:solidFill>
                  <a:schemeClr val="bg1"/>
                </a:solidFill>
              </a:rPr>
              <a:t>(2)</a:t>
            </a:r>
            <a:r>
              <a:rPr lang="zh-CN" altLang="en-US" dirty="0">
                <a:solidFill>
                  <a:schemeClr val="bg1"/>
                </a:solidFill>
              </a:rPr>
              <a:t>检查开工前准</a:t>
            </a:r>
          </a:p>
          <a:p>
            <a:r>
              <a:rPr lang="zh-CN" altLang="en-US" dirty="0">
                <a:solidFill>
                  <a:schemeClr val="bg1"/>
                </a:solidFill>
              </a:rPr>
              <a:t>   </a:t>
            </a:r>
            <a:r>
              <a:rPr lang="en-US" altLang="zh-CN" dirty="0">
                <a:solidFill>
                  <a:schemeClr val="bg1"/>
                </a:solidFill>
              </a:rPr>
              <a:t>(4)</a:t>
            </a:r>
            <a:r>
              <a:rPr lang="zh-CN" altLang="en-US" dirty="0">
                <a:solidFill>
                  <a:schemeClr val="bg1"/>
                </a:solidFill>
              </a:rPr>
              <a:t>组织现场调查    </a:t>
            </a:r>
            <a:r>
              <a:rPr lang="zh-CN" altLang="en-US" dirty="0" smtClean="0">
                <a:solidFill>
                  <a:schemeClr val="bg1"/>
                </a:solidFill>
              </a:rPr>
              <a:t> </a:t>
            </a:r>
            <a:r>
              <a:rPr lang="zh-CN" altLang="en-US" dirty="0">
                <a:solidFill>
                  <a:schemeClr val="bg1"/>
                </a:solidFill>
              </a:rPr>
              <a:t>程序文件                               </a:t>
            </a:r>
            <a:r>
              <a:rPr lang="zh-CN" altLang="en-US" dirty="0" smtClean="0">
                <a:solidFill>
                  <a:schemeClr val="bg1"/>
                </a:solidFill>
              </a:rPr>
              <a:t>备</a:t>
            </a:r>
            <a:r>
              <a:rPr lang="zh-CN" altLang="en-US" dirty="0">
                <a:solidFill>
                  <a:schemeClr val="bg1"/>
                </a:solidFill>
              </a:rPr>
              <a:t>工作</a:t>
            </a:r>
          </a:p>
          <a:p>
            <a:r>
              <a:rPr lang="zh-CN" altLang="en-US" dirty="0">
                <a:solidFill>
                  <a:schemeClr val="bg1"/>
                </a:solidFill>
              </a:rPr>
              <a:t>   </a:t>
            </a:r>
            <a:r>
              <a:rPr lang="en-US" altLang="zh-CN" dirty="0">
                <a:solidFill>
                  <a:schemeClr val="bg1"/>
                </a:solidFill>
              </a:rPr>
              <a:t>(5)</a:t>
            </a:r>
            <a:r>
              <a:rPr lang="zh-CN" altLang="en-US" dirty="0">
                <a:solidFill>
                  <a:schemeClr val="bg1"/>
                </a:solidFill>
              </a:rPr>
              <a:t>准备施工</a:t>
            </a:r>
            <a:r>
              <a:rPr lang="zh-CN" altLang="en-US" dirty="0" smtClean="0">
                <a:solidFill>
                  <a:schemeClr val="bg1"/>
                </a:solidFill>
              </a:rPr>
              <a:t>分  </a:t>
            </a:r>
            <a:r>
              <a:rPr lang="en-US" altLang="zh-CN" dirty="0">
                <a:solidFill>
                  <a:schemeClr val="bg1"/>
                </a:solidFill>
              </a:rPr>
              <a:t>(4)</a:t>
            </a:r>
            <a:r>
              <a:rPr lang="zh-CN" altLang="en-US" dirty="0">
                <a:solidFill>
                  <a:schemeClr val="bg1"/>
                </a:solidFill>
              </a:rPr>
              <a:t>编制施工进度                     </a:t>
            </a:r>
            <a:r>
              <a:rPr lang="zh-CN" altLang="en-US" dirty="0" smtClean="0">
                <a:solidFill>
                  <a:schemeClr val="bg1"/>
                </a:solidFill>
              </a:rPr>
              <a:t> </a:t>
            </a:r>
            <a:r>
              <a:rPr lang="en-US" altLang="zh-CN" dirty="0">
                <a:solidFill>
                  <a:schemeClr val="bg1"/>
                </a:solidFill>
              </a:rPr>
              <a:t>(3)</a:t>
            </a:r>
            <a:r>
              <a:rPr lang="zh-CN" altLang="en-US" dirty="0">
                <a:solidFill>
                  <a:schemeClr val="bg1"/>
                </a:solidFill>
              </a:rPr>
              <a:t>建立现场管理</a:t>
            </a:r>
          </a:p>
          <a:p>
            <a:r>
              <a:rPr lang="zh-CN" altLang="en-US" dirty="0">
                <a:solidFill>
                  <a:schemeClr val="bg1"/>
                </a:solidFill>
              </a:rPr>
              <a:t>                                          计划                            </a:t>
            </a:r>
            <a:r>
              <a:rPr lang="zh-CN" altLang="en-US" dirty="0" smtClean="0">
                <a:solidFill>
                  <a:schemeClr val="bg1"/>
                </a:solidFill>
              </a:rPr>
              <a:t>制度</a:t>
            </a:r>
            <a:endParaRPr lang="zh-CN" altLang="en-US" dirty="0">
              <a:solidFill>
                <a:schemeClr val="bg1"/>
              </a:solidFill>
            </a:endParaRPr>
          </a:p>
          <a:p>
            <a:r>
              <a:rPr lang="zh-CN" altLang="en-US" dirty="0">
                <a:solidFill>
                  <a:schemeClr val="bg1"/>
                </a:solidFill>
              </a:rPr>
              <a:t>                         </a:t>
            </a:r>
            <a:r>
              <a:rPr lang="zh-CN" altLang="en-US" dirty="0" smtClean="0">
                <a:solidFill>
                  <a:schemeClr val="bg1"/>
                </a:solidFill>
              </a:rPr>
              <a:t>  </a:t>
            </a:r>
            <a:r>
              <a:rPr lang="en-US" altLang="zh-CN" dirty="0">
                <a:solidFill>
                  <a:schemeClr val="bg1"/>
                </a:solidFill>
              </a:rPr>
              <a:t>(5) </a:t>
            </a:r>
            <a:r>
              <a:rPr lang="zh-CN" altLang="en-US" dirty="0">
                <a:solidFill>
                  <a:schemeClr val="bg1"/>
                </a:solidFill>
              </a:rPr>
              <a:t>设计可施工性                   </a:t>
            </a:r>
            <a:r>
              <a:rPr lang="zh-CN" altLang="en-US" dirty="0" smtClean="0">
                <a:solidFill>
                  <a:schemeClr val="bg1"/>
                </a:solidFill>
              </a:rPr>
              <a:t> </a:t>
            </a:r>
            <a:r>
              <a:rPr lang="en-US" altLang="zh-CN" dirty="0">
                <a:solidFill>
                  <a:schemeClr val="bg1"/>
                </a:solidFill>
              </a:rPr>
              <a:t>(4)</a:t>
            </a:r>
            <a:r>
              <a:rPr lang="zh-CN" altLang="en-US" dirty="0">
                <a:solidFill>
                  <a:schemeClr val="bg1"/>
                </a:solidFill>
              </a:rPr>
              <a:t>规定施工分包 </a:t>
            </a:r>
          </a:p>
          <a:p>
            <a:r>
              <a:rPr lang="zh-CN" altLang="en-US" dirty="0">
                <a:solidFill>
                  <a:schemeClr val="bg1"/>
                </a:solidFill>
              </a:rPr>
              <a:t>                                           分析                           </a:t>
            </a:r>
            <a:r>
              <a:rPr lang="zh-CN" altLang="en-US" dirty="0" smtClean="0">
                <a:solidFill>
                  <a:schemeClr val="bg1"/>
                </a:solidFill>
              </a:rPr>
              <a:t> </a:t>
            </a:r>
            <a:r>
              <a:rPr lang="zh-CN" altLang="en-US" dirty="0">
                <a:solidFill>
                  <a:schemeClr val="bg1"/>
                </a:solidFill>
              </a:rPr>
              <a:t>商的报告要求</a:t>
            </a:r>
          </a:p>
          <a:p>
            <a:r>
              <a:rPr lang="zh-CN" altLang="en-US" dirty="0">
                <a:solidFill>
                  <a:schemeClr val="bg1"/>
                </a:solidFill>
              </a:rPr>
              <a:t>                         </a:t>
            </a:r>
            <a:r>
              <a:rPr lang="zh-CN" altLang="en-US" dirty="0" smtClean="0">
                <a:solidFill>
                  <a:schemeClr val="bg1"/>
                </a:solidFill>
              </a:rPr>
              <a:t>  </a:t>
            </a:r>
            <a:r>
              <a:rPr lang="en-US" altLang="zh-CN" dirty="0">
                <a:solidFill>
                  <a:schemeClr val="bg1"/>
                </a:solidFill>
              </a:rPr>
              <a:t>(6) </a:t>
            </a:r>
            <a:r>
              <a:rPr lang="zh-CN" altLang="en-US" dirty="0">
                <a:solidFill>
                  <a:schemeClr val="bg1"/>
                </a:solidFill>
              </a:rPr>
              <a:t>熟悉设计文件                   </a:t>
            </a:r>
            <a:r>
              <a:rPr lang="zh-CN" altLang="en-US" dirty="0" smtClean="0">
                <a:solidFill>
                  <a:schemeClr val="bg1"/>
                </a:solidFill>
              </a:rPr>
              <a:t> </a:t>
            </a:r>
            <a:r>
              <a:rPr lang="en-US" altLang="zh-CN" dirty="0">
                <a:solidFill>
                  <a:schemeClr val="bg1"/>
                </a:solidFill>
              </a:rPr>
              <a:t>(5)</a:t>
            </a:r>
            <a:r>
              <a:rPr lang="zh-CN" altLang="en-US" dirty="0">
                <a:solidFill>
                  <a:schemeClr val="bg1"/>
                </a:solidFill>
              </a:rPr>
              <a:t>设备材料的交</a:t>
            </a:r>
          </a:p>
          <a:p>
            <a:r>
              <a:rPr lang="zh-CN" altLang="en-US" dirty="0">
                <a:solidFill>
                  <a:schemeClr val="bg1"/>
                </a:solidFill>
              </a:rPr>
              <a:t>                        </a:t>
            </a:r>
            <a:r>
              <a:rPr lang="zh-CN" altLang="en-US" dirty="0" smtClean="0">
                <a:solidFill>
                  <a:schemeClr val="bg1"/>
                </a:solidFill>
              </a:rPr>
              <a:t>   </a:t>
            </a:r>
            <a:r>
              <a:rPr lang="en-US" altLang="zh-CN" dirty="0">
                <a:solidFill>
                  <a:schemeClr val="bg1"/>
                </a:solidFill>
              </a:rPr>
              <a:t>(7)</a:t>
            </a:r>
            <a:r>
              <a:rPr lang="zh-CN" altLang="en-US" dirty="0">
                <a:solidFill>
                  <a:schemeClr val="bg1"/>
                </a:solidFill>
              </a:rPr>
              <a:t>召开施工动员                         </a:t>
            </a:r>
            <a:r>
              <a:rPr lang="zh-CN" altLang="en-US" dirty="0" smtClean="0">
                <a:solidFill>
                  <a:schemeClr val="bg1"/>
                </a:solidFill>
              </a:rPr>
              <a:t>接</a:t>
            </a:r>
            <a:r>
              <a:rPr lang="zh-CN" altLang="en-US" dirty="0">
                <a:solidFill>
                  <a:schemeClr val="bg1"/>
                </a:solidFill>
              </a:rPr>
              <a:t>保管</a:t>
            </a:r>
          </a:p>
          <a:p>
            <a:r>
              <a:rPr lang="zh-CN" altLang="en-US" dirty="0">
                <a:solidFill>
                  <a:schemeClr val="bg1"/>
                </a:solidFill>
              </a:rPr>
              <a:t>                                           会                       </a:t>
            </a:r>
            <a:r>
              <a:rPr lang="zh-CN" altLang="en-US" dirty="0" smtClean="0">
                <a:solidFill>
                  <a:schemeClr val="bg1"/>
                </a:solidFill>
              </a:rPr>
              <a:t>   </a:t>
            </a:r>
            <a:r>
              <a:rPr lang="en-US" altLang="zh-CN" dirty="0">
                <a:solidFill>
                  <a:schemeClr val="bg1"/>
                </a:solidFill>
              </a:rPr>
              <a:t>(6)</a:t>
            </a:r>
            <a:r>
              <a:rPr lang="zh-CN" altLang="en-US" dirty="0">
                <a:solidFill>
                  <a:schemeClr val="bg1"/>
                </a:solidFill>
              </a:rPr>
              <a:t>管理分包商</a:t>
            </a:r>
          </a:p>
          <a:p>
            <a:r>
              <a:rPr lang="zh-CN" altLang="en-US" dirty="0">
                <a:solidFill>
                  <a:schemeClr val="bg1"/>
                </a:solidFill>
              </a:rPr>
              <a:t>                                                                      </a:t>
            </a:r>
            <a:r>
              <a:rPr lang="zh-CN" altLang="en-US" dirty="0" smtClean="0">
                <a:solidFill>
                  <a:schemeClr val="bg1"/>
                </a:solidFill>
              </a:rPr>
              <a:t>   </a:t>
            </a:r>
            <a:r>
              <a:rPr lang="en-US" altLang="zh-CN" dirty="0">
                <a:solidFill>
                  <a:schemeClr val="bg1"/>
                </a:solidFill>
              </a:rPr>
              <a:t>(7)</a:t>
            </a:r>
            <a:r>
              <a:rPr lang="zh-CN" altLang="en-US" dirty="0">
                <a:solidFill>
                  <a:schemeClr val="bg1"/>
                </a:solidFill>
              </a:rPr>
              <a:t>施工监督</a:t>
            </a:r>
          </a:p>
          <a:p>
            <a:r>
              <a:rPr lang="zh-CN" altLang="en-US" dirty="0">
                <a:solidFill>
                  <a:schemeClr val="bg1"/>
                </a:solidFill>
              </a:rPr>
              <a:t>                                                                       </a:t>
            </a:r>
            <a:r>
              <a:rPr lang="zh-CN" altLang="en-US" dirty="0" smtClean="0">
                <a:solidFill>
                  <a:schemeClr val="bg1"/>
                </a:solidFill>
              </a:rPr>
              <a:t>  </a:t>
            </a:r>
            <a:r>
              <a:rPr lang="en-US" altLang="zh-CN" dirty="0">
                <a:solidFill>
                  <a:schemeClr val="bg1"/>
                </a:solidFill>
              </a:rPr>
              <a:t>(8)</a:t>
            </a:r>
            <a:r>
              <a:rPr lang="zh-CN" altLang="en-US" dirty="0">
                <a:solidFill>
                  <a:schemeClr val="bg1"/>
                </a:solidFill>
              </a:rPr>
              <a:t>整理竣工文件</a:t>
            </a:r>
          </a:p>
          <a:p>
            <a:r>
              <a:rPr lang="zh-CN" altLang="en-US" dirty="0">
                <a:solidFill>
                  <a:schemeClr val="bg1"/>
                </a:solidFill>
              </a:rPr>
              <a:t>                                                                      </a:t>
            </a:r>
            <a:r>
              <a:rPr lang="zh-CN" altLang="en-US" dirty="0" smtClean="0">
                <a:solidFill>
                  <a:schemeClr val="bg1"/>
                </a:solidFill>
              </a:rPr>
              <a:t>   </a:t>
            </a:r>
            <a:r>
              <a:rPr lang="en-US" altLang="zh-CN" dirty="0">
                <a:solidFill>
                  <a:schemeClr val="bg1"/>
                </a:solidFill>
              </a:rPr>
              <a:t>(9)</a:t>
            </a:r>
            <a:r>
              <a:rPr lang="zh-CN" altLang="en-US" dirty="0">
                <a:solidFill>
                  <a:schemeClr val="bg1"/>
                </a:solidFill>
              </a:rPr>
              <a:t>机械竣工</a:t>
            </a:r>
          </a:p>
          <a:p>
            <a:endParaRPr lang="zh-CN" altLang="en-US" dirty="0">
              <a:solidFill>
                <a:schemeClr val="bg1"/>
              </a:solidFill>
            </a:endParaRPr>
          </a:p>
          <a:p>
            <a:endParaRPr lang="zh-CN" altLang="en-US" dirty="0">
              <a:solidFill>
                <a:schemeClr val="tx1"/>
              </a:solidFill>
            </a:endParaRPr>
          </a:p>
          <a:p>
            <a:endParaRPr lang="zh-CN" altLang="en-US" dirty="0">
              <a:solidFill>
                <a:schemeClr val="tx1"/>
              </a:solidFill>
            </a:endParaRPr>
          </a:p>
          <a:p>
            <a:endParaRPr lang="zh-CN" altLang="en-US" dirty="0">
              <a:solidFill>
                <a:schemeClr val="tx1"/>
              </a:solidFill>
            </a:endParaRPr>
          </a:p>
          <a:p>
            <a:endParaRPr lang="zh-CN" altLang="en-US" dirty="0">
              <a:solidFill>
                <a:schemeClr val="tx1"/>
              </a:solidFill>
            </a:endParaRPr>
          </a:p>
          <a:p>
            <a:r>
              <a:rPr lang="zh-CN" altLang="en-US" sz="1800" dirty="0">
                <a:solidFill>
                  <a:schemeClr val="accent1"/>
                </a:solidFill>
              </a:rPr>
              <a:t>                         </a:t>
            </a:r>
            <a:endParaRPr lang="zh-CN" altLang="en-US" dirty="0">
              <a:solidFill>
                <a:schemeClr val="tx1"/>
              </a:solidFill>
            </a:endParaRPr>
          </a:p>
        </p:txBody>
      </p:sp>
      <p:sp>
        <p:nvSpPr>
          <p:cNvPr id="129027" name="Line 3"/>
          <p:cNvSpPr>
            <a:spLocks noChangeShapeType="1"/>
          </p:cNvSpPr>
          <p:nvPr/>
        </p:nvSpPr>
        <p:spPr bwMode="auto">
          <a:xfrm>
            <a:off x="228600" y="838200"/>
            <a:ext cx="0" cy="5486400"/>
          </a:xfrm>
          <a:prstGeom prst="line">
            <a:avLst/>
          </a:prstGeom>
          <a:noFill/>
          <a:ln w="19050">
            <a:solidFill>
              <a:schemeClr val="bg1"/>
            </a:solidFill>
            <a:round/>
            <a:headEnd/>
            <a:tailEnd/>
          </a:ln>
        </p:spPr>
        <p:txBody>
          <a:bodyPr wrap="none" anchor="ctr"/>
          <a:lstStyle/>
          <a:p>
            <a:endParaRPr lang="zh-CN" altLang="en-US"/>
          </a:p>
        </p:txBody>
      </p:sp>
      <p:sp>
        <p:nvSpPr>
          <p:cNvPr id="129028" name="Line 4"/>
          <p:cNvSpPr>
            <a:spLocks noChangeShapeType="1"/>
          </p:cNvSpPr>
          <p:nvPr/>
        </p:nvSpPr>
        <p:spPr bwMode="auto">
          <a:xfrm>
            <a:off x="228600" y="838200"/>
            <a:ext cx="8763000" cy="0"/>
          </a:xfrm>
          <a:prstGeom prst="line">
            <a:avLst/>
          </a:prstGeom>
          <a:noFill/>
          <a:ln w="19050">
            <a:solidFill>
              <a:schemeClr val="bg1"/>
            </a:solidFill>
            <a:round/>
            <a:headEnd/>
            <a:tailEnd/>
          </a:ln>
        </p:spPr>
        <p:txBody>
          <a:bodyPr wrap="none" anchor="ctr"/>
          <a:lstStyle/>
          <a:p>
            <a:endParaRPr lang="zh-CN" altLang="en-US"/>
          </a:p>
        </p:txBody>
      </p:sp>
      <p:sp>
        <p:nvSpPr>
          <p:cNvPr id="129029" name="Line 5"/>
          <p:cNvSpPr>
            <a:spLocks noChangeShapeType="1"/>
          </p:cNvSpPr>
          <p:nvPr/>
        </p:nvSpPr>
        <p:spPr bwMode="auto">
          <a:xfrm>
            <a:off x="228600" y="1371600"/>
            <a:ext cx="8763000" cy="0"/>
          </a:xfrm>
          <a:prstGeom prst="line">
            <a:avLst/>
          </a:prstGeom>
          <a:noFill/>
          <a:ln w="19050">
            <a:solidFill>
              <a:schemeClr val="bg1"/>
            </a:solidFill>
            <a:round/>
            <a:headEnd/>
            <a:tailEnd/>
          </a:ln>
        </p:spPr>
        <p:txBody>
          <a:bodyPr wrap="none" anchor="ctr"/>
          <a:lstStyle/>
          <a:p>
            <a:endParaRPr lang="zh-CN" altLang="en-US"/>
          </a:p>
        </p:txBody>
      </p:sp>
      <p:sp>
        <p:nvSpPr>
          <p:cNvPr id="129030" name="Line 6"/>
          <p:cNvSpPr>
            <a:spLocks noChangeShapeType="1"/>
          </p:cNvSpPr>
          <p:nvPr/>
        </p:nvSpPr>
        <p:spPr bwMode="auto">
          <a:xfrm>
            <a:off x="228600" y="6324600"/>
            <a:ext cx="8763000" cy="0"/>
          </a:xfrm>
          <a:prstGeom prst="line">
            <a:avLst/>
          </a:prstGeom>
          <a:noFill/>
          <a:ln w="19050">
            <a:solidFill>
              <a:schemeClr val="bg1"/>
            </a:solidFill>
            <a:round/>
            <a:headEnd/>
            <a:tailEnd/>
          </a:ln>
        </p:spPr>
        <p:txBody>
          <a:bodyPr wrap="none" anchor="ctr"/>
          <a:lstStyle/>
          <a:p>
            <a:endParaRPr lang="zh-CN" altLang="en-US"/>
          </a:p>
        </p:txBody>
      </p:sp>
      <p:sp>
        <p:nvSpPr>
          <p:cNvPr id="129031" name="Line 7"/>
          <p:cNvSpPr>
            <a:spLocks noChangeShapeType="1"/>
          </p:cNvSpPr>
          <p:nvPr/>
        </p:nvSpPr>
        <p:spPr bwMode="auto">
          <a:xfrm>
            <a:off x="1905000" y="838200"/>
            <a:ext cx="0" cy="5486400"/>
          </a:xfrm>
          <a:prstGeom prst="line">
            <a:avLst/>
          </a:prstGeom>
          <a:noFill/>
          <a:ln w="19050">
            <a:solidFill>
              <a:schemeClr val="bg1"/>
            </a:solidFill>
            <a:round/>
            <a:headEnd/>
            <a:tailEnd/>
          </a:ln>
        </p:spPr>
        <p:txBody>
          <a:bodyPr wrap="none" anchor="ctr"/>
          <a:lstStyle/>
          <a:p>
            <a:endParaRPr lang="zh-CN" altLang="en-US"/>
          </a:p>
        </p:txBody>
      </p:sp>
      <p:sp>
        <p:nvSpPr>
          <p:cNvPr id="129032" name="Line 8"/>
          <p:cNvSpPr>
            <a:spLocks noChangeShapeType="1"/>
          </p:cNvSpPr>
          <p:nvPr/>
        </p:nvSpPr>
        <p:spPr bwMode="auto">
          <a:xfrm>
            <a:off x="3657600" y="838200"/>
            <a:ext cx="0" cy="5486400"/>
          </a:xfrm>
          <a:prstGeom prst="line">
            <a:avLst/>
          </a:prstGeom>
          <a:noFill/>
          <a:ln w="19050">
            <a:solidFill>
              <a:schemeClr val="bg1"/>
            </a:solidFill>
            <a:round/>
            <a:headEnd/>
            <a:tailEnd/>
          </a:ln>
        </p:spPr>
        <p:txBody>
          <a:bodyPr wrap="none" anchor="ctr"/>
          <a:lstStyle/>
          <a:p>
            <a:endParaRPr lang="zh-CN" altLang="en-US"/>
          </a:p>
        </p:txBody>
      </p:sp>
      <p:sp>
        <p:nvSpPr>
          <p:cNvPr id="129033" name="Line 9"/>
          <p:cNvSpPr>
            <a:spLocks noChangeShapeType="1"/>
          </p:cNvSpPr>
          <p:nvPr/>
        </p:nvSpPr>
        <p:spPr bwMode="auto">
          <a:xfrm>
            <a:off x="4953000" y="838200"/>
            <a:ext cx="0" cy="5486400"/>
          </a:xfrm>
          <a:prstGeom prst="line">
            <a:avLst/>
          </a:prstGeom>
          <a:noFill/>
          <a:ln w="19050">
            <a:solidFill>
              <a:schemeClr val="bg1"/>
            </a:solidFill>
            <a:round/>
            <a:headEnd/>
            <a:tailEnd/>
          </a:ln>
        </p:spPr>
        <p:txBody>
          <a:bodyPr wrap="none" anchor="ctr"/>
          <a:lstStyle/>
          <a:p>
            <a:endParaRPr lang="zh-CN" altLang="en-US"/>
          </a:p>
        </p:txBody>
      </p:sp>
      <p:sp>
        <p:nvSpPr>
          <p:cNvPr id="129034" name="Line 10"/>
          <p:cNvSpPr>
            <a:spLocks noChangeShapeType="1"/>
          </p:cNvSpPr>
          <p:nvPr/>
        </p:nvSpPr>
        <p:spPr bwMode="auto">
          <a:xfrm>
            <a:off x="6858000" y="838200"/>
            <a:ext cx="0" cy="5486400"/>
          </a:xfrm>
          <a:prstGeom prst="line">
            <a:avLst/>
          </a:prstGeom>
          <a:noFill/>
          <a:ln w="19050">
            <a:solidFill>
              <a:schemeClr val="bg1"/>
            </a:solidFill>
            <a:round/>
            <a:headEnd/>
            <a:tailEnd/>
          </a:ln>
        </p:spPr>
        <p:txBody>
          <a:bodyPr wrap="none" anchor="ctr"/>
          <a:lstStyle/>
          <a:p>
            <a:endParaRPr lang="zh-CN" altLang="en-US"/>
          </a:p>
        </p:txBody>
      </p:sp>
      <p:sp>
        <p:nvSpPr>
          <p:cNvPr id="129035" name="Line 11"/>
          <p:cNvSpPr>
            <a:spLocks noChangeShapeType="1"/>
          </p:cNvSpPr>
          <p:nvPr/>
        </p:nvSpPr>
        <p:spPr bwMode="auto">
          <a:xfrm>
            <a:off x="8991600" y="838200"/>
            <a:ext cx="0" cy="5486400"/>
          </a:xfrm>
          <a:prstGeom prst="line">
            <a:avLst/>
          </a:prstGeom>
          <a:noFill/>
          <a:ln w="19050">
            <a:solidFill>
              <a:schemeClr val="bg1"/>
            </a:solidFill>
            <a:round/>
            <a:headEnd/>
            <a:tailEnd/>
          </a:ln>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标题 2"/>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zh-CN" altLang="en-US" smtClean="0">
                <a:solidFill>
                  <a:srgbClr val="FF0000"/>
                </a:solidFill>
              </a:rPr>
              <a:t>施工关键过程的管理</a:t>
            </a:r>
          </a:p>
        </p:txBody>
      </p:sp>
      <p:sp>
        <p:nvSpPr>
          <p:cNvPr id="136195" name="内容占位符 1"/>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altLang="zh-CN" dirty="0" smtClean="0"/>
              <a:t>1</a:t>
            </a:r>
            <a:r>
              <a:rPr lang="zh-CN" altLang="en-US" dirty="0" smtClean="0"/>
              <a:t>），图纸会审、技术交底</a:t>
            </a:r>
            <a:endParaRPr lang="en-US" altLang="zh-CN" dirty="0" smtClean="0"/>
          </a:p>
          <a:p>
            <a:pPr eaLnBrk="1" hangingPunct="1"/>
            <a:r>
              <a:rPr lang="en-US" altLang="zh-CN" dirty="0" smtClean="0"/>
              <a:t>2</a:t>
            </a:r>
            <a:r>
              <a:rPr lang="zh-CN" altLang="en-US" dirty="0" smtClean="0"/>
              <a:t>），关键线路的过程控制</a:t>
            </a:r>
            <a:endParaRPr lang="en-US" altLang="zh-CN" dirty="0" smtClean="0"/>
          </a:p>
          <a:p>
            <a:pPr eaLnBrk="1" hangingPunct="1"/>
            <a:r>
              <a:rPr lang="zh-CN" altLang="en-US" dirty="0" smtClean="0"/>
              <a:t>混凝土、防水、焊接、吊装、桩基施工</a:t>
            </a:r>
            <a:endParaRPr lang="en-US" altLang="zh-CN" dirty="0" smtClean="0"/>
          </a:p>
          <a:p>
            <a:pPr eaLnBrk="1" hangingPunct="1"/>
            <a:r>
              <a:rPr lang="en-US" altLang="zh-CN" dirty="0" smtClean="0"/>
              <a:t>3</a:t>
            </a:r>
            <a:r>
              <a:rPr lang="zh-CN" altLang="en-US" dirty="0" smtClean="0"/>
              <a:t>），特殊过程的控制</a:t>
            </a:r>
            <a:endParaRPr lang="en-US" altLang="zh-CN" dirty="0" smtClean="0"/>
          </a:p>
          <a:p>
            <a:pPr eaLnBrk="1" hangingPunct="1"/>
            <a:r>
              <a:rPr lang="zh-CN" altLang="en-US" dirty="0" smtClean="0"/>
              <a:t>防水、焊接、混凝土施工</a:t>
            </a:r>
            <a:endParaRPr lang="en-US" altLang="zh-CN" dirty="0" smtClean="0"/>
          </a:p>
          <a:p>
            <a:pPr eaLnBrk="1" hangingPunct="1"/>
            <a:r>
              <a:rPr lang="en-US" altLang="zh-CN" dirty="0" smtClean="0"/>
              <a:t>4</a:t>
            </a:r>
            <a:r>
              <a:rPr lang="zh-CN" altLang="en-US" dirty="0" smtClean="0"/>
              <a:t>），变更控制</a:t>
            </a:r>
            <a:endParaRPr lang="en-US" altLang="zh-CN" dirty="0" smtClean="0"/>
          </a:p>
          <a:p>
            <a:pPr eaLnBrk="1" hangingPunct="1"/>
            <a:r>
              <a:rPr lang="en-US" altLang="zh-CN" dirty="0" smtClean="0"/>
              <a:t>5</a:t>
            </a:r>
            <a:r>
              <a:rPr lang="zh-CN" altLang="en-US" dirty="0" smtClean="0"/>
              <a:t>），重点人员、劳务、材料控制</a:t>
            </a:r>
            <a:endParaRPr lang="en-US" altLang="zh-CN" dirty="0" smtClean="0"/>
          </a:p>
          <a:p>
            <a:pPr eaLnBrk="1" hangingPunct="1"/>
            <a:r>
              <a:rPr lang="en-US" altLang="zh-CN" dirty="0" smtClean="0"/>
              <a:t>6</a:t>
            </a:r>
            <a:r>
              <a:rPr lang="zh-CN" altLang="en-US" dirty="0" smtClean="0"/>
              <a:t>），与监理、政府的协调</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ext Box 2"/>
          <p:cNvSpPr txBox="1">
            <a:spLocks noChangeArrowheads="1"/>
          </p:cNvSpPr>
          <p:nvPr/>
        </p:nvSpPr>
        <p:spPr bwMode="auto">
          <a:xfrm>
            <a:off x="0" y="0"/>
            <a:ext cx="9144000" cy="6881813"/>
          </a:xfrm>
          <a:prstGeom prst="rect">
            <a:avLst/>
          </a:prstGeom>
          <a:solidFill>
            <a:srgbClr val="0000FF"/>
          </a:solidFill>
          <a:ln w="9525">
            <a:noFill/>
            <a:miter lim="800000"/>
            <a:headEnd/>
            <a:tailEnd/>
          </a:ln>
        </p:spPr>
        <p:txBody>
          <a:bodyPr>
            <a:spAutoFit/>
          </a:bodyPr>
          <a:lstStyle/>
          <a:p>
            <a:endParaRPr lang="en-US" altLang="zh-CN" sz="2800"/>
          </a:p>
          <a:p>
            <a:r>
              <a:rPr lang="en-US" altLang="zh-CN" sz="2800"/>
              <a:t>                                      </a:t>
            </a:r>
            <a:r>
              <a:rPr lang="zh-CN" altLang="en-US" sz="2800"/>
              <a:t>施工技术管理</a:t>
            </a:r>
          </a:p>
          <a:p>
            <a:endParaRPr lang="zh-CN" altLang="en-US" sz="2400">
              <a:solidFill>
                <a:schemeClr val="bg1"/>
              </a:solidFill>
            </a:endParaRPr>
          </a:p>
          <a:p>
            <a:r>
              <a:rPr lang="zh-CN" altLang="en-US" sz="2400">
                <a:solidFill>
                  <a:schemeClr val="bg1"/>
                </a:solidFill>
              </a:rPr>
              <a:t>            （</a:t>
            </a:r>
            <a:r>
              <a:rPr lang="en-US" altLang="zh-CN" sz="2400">
                <a:solidFill>
                  <a:schemeClr val="bg1"/>
                </a:solidFill>
              </a:rPr>
              <a:t>1</a:t>
            </a:r>
            <a:r>
              <a:rPr lang="zh-CN" altLang="en-US" sz="2400">
                <a:solidFill>
                  <a:schemeClr val="bg1"/>
                </a:solidFill>
              </a:rPr>
              <a:t>）组织设计可施工性分析。</a:t>
            </a:r>
          </a:p>
          <a:p>
            <a:endParaRPr lang="zh-CN" altLang="en-US" sz="2400">
              <a:solidFill>
                <a:schemeClr val="bg1"/>
              </a:solidFill>
            </a:endParaRPr>
          </a:p>
          <a:p>
            <a:r>
              <a:rPr lang="zh-CN" altLang="en-US" sz="2400">
                <a:solidFill>
                  <a:schemeClr val="bg1"/>
                </a:solidFill>
              </a:rPr>
              <a:t>            （</a:t>
            </a:r>
            <a:r>
              <a:rPr lang="en-US" altLang="zh-CN" sz="2400">
                <a:solidFill>
                  <a:schemeClr val="bg1"/>
                </a:solidFill>
              </a:rPr>
              <a:t>2</a:t>
            </a:r>
            <a:r>
              <a:rPr lang="zh-CN" altLang="en-US" sz="2400">
                <a:solidFill>
                  <a:schemeClr val="bg1"/>
                </a:solidFill>
              </a:rPr>
              <a:t>）图纸资料管理（按</a:t>
            </a:r>
            <a:r>
              <a:rPr lang="en-US" altLang="zh-CN" sz="2400">
                <a:solidFill>
                  <a:schemeClr val="bg1"/>
                </a:solidFill>
              </a:rPr>
              <a:t>Fast-Track Method </a:t>
            </a:r>
            <a:r>
              <a:rPr lang="zh-CN" altLang="en-US" sz="2400">
                <a:solidFill>
                  <a:schemeClr val="bg1"/>
                </a:solidFill>
              </a:rPr>
              <a:t>分批提</a:t>
            </a:r>
          </a:p>
          <a:p>
            <a:r>
              <a:rPr lang="zh-CN" altLang="en-US" sz="2400">
                <a:solidFill>
                  <a:schemeClr val="bg1"/>
                </a:solidFill>
              </a:rPr>
              <a:t>                      供图纸资料）。</a:t>
            </a:r>
          </a:p>
          <a:p>
            <a:endParaRPr lang="zh-CN" altLang="en-US" sz="2400">
              <a:solidFill>
                <a:schemeClr val="bg1"/>
              </a:solidFill>
            </a:endParaRPr>
          </a:p>
          <a:p>
            <a:r>
              <a:rPr lang="zh-CN" altLang="en-US" sz="2400">
                <a:solidFill>
                  <a:schemeClr val="bg1"/>
                </a:solidFill>
              </a:rPr>
              <a:t>            （</a:t>
            </a:r>
            <a:r>
              <a:rPr lang="en-US" altLang="zh-CN" sz="2400">
                <a:solidFill>
                  <a:schemeClr val="bg1"/>
                </a:solidFill>
              </a:rPr>
              <a:t>3</a:t>
            </a:r>
            <a:r>
              <a:rPr lang="zh-CN" altLang="en-US" sz="2400">
                <a:solidFill>
                  <a:schemeClr val="bg1"/>
                </a:solidFill>
              </a:rPr>
              <a:t>）接受设计交底，向施工分包商解释图纸。</a:t>
            </a:r>
          </a:p>
          <a:p>
            <a:endParaRPr lang="zh-CN" altLang="en-US" sz="2400">
              <a:solidFill>
                <a:schemeClr val="bg1"/>
              </a:solidFill>
            </a:endParaRPr>
          </a:p>
          <a:p>
            <a:r>
              <a:rPr lang="zh-CN" altLang="en-US" sz="2400">
                <a:solidFill>
                  <a:schemeClr val="bg1"/>
                </a:solidFill>
              </a:rPr>
              <a:t>            （</a:t>
            </a:r>
            <a:r>
              <a:rPr lang="en-US" altLang="zh-CN" sz="2400">
                <a:solidFill>
                  <a:schemeClr val="bg1"/>
                </a:solidFill>
              </a:rPr>
              <a:t>4</a:t>
            </a:r>
            <a:r>
              <a:rPr lang="zh-CN" altLang="en-US" sz="2400">
                <a:solidFill>
                  <a:schemeClr val="bg1"/>
                </a:solidFill>
              </a:rPr>
              <a:t>）审查施工分包商的重大施工方案。</a:t>
            </a:r>
          </a:p>
          <a:p>
            <a:endParaRPr lang="zh-CN" altLang="en-US" sz="2400">
              <a:solidFill>
                <a:schemeClr val="bg1"/>
              </a:solidFill>
            </a:endParaRPr>
          </a:p>
          <a:p>
            <a:r>
              <a:rPr lang="zh-CN" altLang="en-US" sz="2400">
                <a:solidFill>
                  <a:schemeClr val="bg1"/>
                </a:solidFill>
              </a:rPr>
              <a:t>            （</a:t>
            </a:r>
            <a:r>
              <a:rPr lang="en-US" altLang="zh-CN" sz="2400">
                <a:solidFill>
                  <a:schemeClr val="bg1"/>
                </a:solidFill>
              </a:rPr>
              <a:t>5</a:t>
            </a:r>
            <a:r>
              <a:rPr lang="zh-CN" altLang="en-US" sz="2400">
                <a:solidFill>
                  <a:schemeClr val="bg1"/>
                </a:solidFill>
              </a:rPr>
              <a:t>）负责设计联络，处理设计变更。</a:t>
            </a:r>
          </a:p>
          <a:p>
            <a:endParaRPr lang="zh-CN" altLang="en-US" sz="2400">
              <a:solidFill>
                <a:schemeClr val="bg1"/>
              </a:solidFill>
            </a:endParaRPr>
          </a:p>
          <a:p>
            <a:r>
              <a:rPr lang="zh-CN" altLang="en-US" sz="2400">
                <a:solidFill>
                  <a:schemeClr val="bg1"/>
                </a:solidFill>
              </a:rPr>
              <a:t>            （</a:t>
            </a:r>
            <a:r>
              <a:rPr lang="en-US" altLang="zh-CN" sz="2400">
                <a:solidFill>
                  <a:schemeClr val="bg1"/>
                </a:solidFill>
              </a:rPr>
              <a:t>6</a:t>
            </a:r>
            <a:r>
              <a:rPr lang="zh-CN" altLang="en-US" sz="2400">
                <a:solidFill>
                  <a:schemeClr val="bg1"/>
                </a:solidFill>
              </a:rPr>
              <a:t>）审查批准施工分包商的合理化建议。</a:t>
            </a:r>
          </a:p>
          <a:p>
            <a:r>
              <a:rPr lang="zh-CN" altLang="en-US" sz="1800">
                <a:solidFill>
                  <a:schemeClr val="bg1"/>
                </a:solidFill>
              </a:rPr>
              <a:t>                             </a:t>
            </a:r>
          </a:p>
          <a:p>
            <a:r>
              <a:rPr lang="zh-CN" altLang="en-US" sz="1800">
                <a:solidFill>
                  <a:schemeClr val="bg1"/>
                </a:solidFill>
              </a:rPr>
              <a:t>                    </a:t>
            </a:r>
            <a:r>
              <a:rPr lang="zh-CN" altLang="en-US" sz="1800">
                <a:solidFill>
                  <a:srgbClr val="66FFFF"/>
                </a:solidFill>
              </a:rPr>
              <a:t>讨论：具体施工技术主要由施工分包单位负责。</a:t>
            </a:r>
          </a:p>
          <a:p>
            <a:endParaRPr lang="zh-CN" altLang="en-US" sz="1800">
              <a:solidFill>
                <a:srgbClr val="66FFFF"/>
              </a:solidFill>
            </a:endParaRPr>
          </a:p>
          <a:p>
            <a:endParaRPr lang="en-US" altLang="zh-CN" sz="2400">
              <a:solidFill>
                <a:schemeClr val="bg1"/>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ext Box 2"/>
          <p:cNvSpPr txBox="1">
            <a:spLocks noChangeArrowheads="1"/>
          </p:cNvSpPr>
          <p:nvPr/>
        </p:nvSpPr>
        <p:spPr bwMode="auto">
          <a:xfrm>
            <a:off x="0" y="0"/>
            <a:ext cx="9144000" cy="6975475"/>
          </a:xfrm>
          <a:prstGeom prst="rect">
            <a:avLst/>
          </a:prstGeom>
          <a:solidFill>
            <a:srgbClr val="0000FF"/>
          </a:solidFill>
          <a:ln w="9525">
            <a:noFill/>
            <a:miter lim="800000"/>
            <a:headEnd/>
            <a:tailEnd/>
          </a:ln>
        </p:spPr>
        <p:txBody>
          <a:bodyPr>
            <a:spAutoFit/>
          </a:bodyPr>
          <a:lstStyle/>
          <a:p>
            <a:endParaRPr lang="en-US" altLang="zh-CN" sz="2800"/>
          </a:p>
          <a:p>
            <a:r>
              <a:rPr lang="en-US" altLang="zh-CN" sz="2800"/>
              <a:t>                                     </a:t>
            </a:r>
            <a:r>
              <a:rPr lang="zh-CN" altLang="en-US" sz="2800"/>
              <a:t>施工质量管理</a:t>
            </a:r>
          </a:p>
          <a:p>
            <a:endParaRPr lang="zh-CN" altLang="en-US" sz="2400">
              <a:solidFill>
                <a:schemeClr val="bg1"/>
              </a:solidFill>
            </a:endParaRPr>
          </a:p>
          <a:p>
            <a:r>
              <a:rPr lang="zh-CN" altLang="en-US" sz="2400">
                <a:solidFill>
                  <a:schemeClr val="bg1"/>
                </a:solidFill>
              </a:rPr>
              <a:t>             （</a:t>
            </a:r>
            <a:r>
              <a:rPr lang="en-US" altLang="zh-CN" sz="2400">
                <a:solidFill>
                  <a:schemeClr val="bg1"/>
                </a:solidFill>
              </a:rPr>
              <a:t>1</a:t>
            </a:r>
            <a:r>
              <a:rPr lang="zh-CN" altLang="en-US" sz="2400">
                <a:solidFill>
                  <a:schemeClr val="bg1"/>
                </a:solidFill>
              </a:rPr>
              <a:t>）审查施工分包商的质量体系，并督促实施。</a:t>
            </a:r>
          </a:p>
          <a:p>
            <a:r>
              <a:rPr lang="zh-CN" altLang="en-US" sz="2400">
                <a:solidFill>
                  <a:schemeClr val="bg1"/>
                </a:solidFill>
              </a:rPr>
              <a:t>             （</a:t>
            </a:r>
            <a:r>
              <a:rPr lang="en-US" altLang="zh-CN" sz="2400">
                <a:solidFill>
                  <a:schemeClr val="bg1"/>
                </a:solidFill>
              </a:rPr>
              <a:t>2</a:t>
            </a:r>
            <a:r>
              <a:rPr lang="zh-CN" altLang="en-US" sz="2400">
                <a:solidFill>
                  <a:schemeClr val="bg1"/>
                </a:solidFill>
              </a:rPr>
              <a:t>）现场施工质量检查和监督，发现问题及时纠正。</a:t>
            </a:r>
          </a:p>
          <a:p>
            <a:r>
              <a:rPr lang="zh-CN" altLang="en-US" sz="2400">
                <a:solidFill>
                  <a:schemeClr val="bg1"/>
                </a:solidFill>
              </a:rPr>
              <a:t>             （</a:t>
            </a:r>
            <a:r>
              <a:rPr lang="en-US" altLang="zh-CN" sz="2400">
                <a:solidFill>
                  <a:schemeClr val="bg1"/>
                </a:solidFill>
              </a:rPr>
              <a:t>3</a:t>
            </a:r>
            <a:r>
              <a:rPr lang="zh-CN" altLang="en-US" sz="2400">
                <a:solidFill>
                  <a:schemeClr val="bg1"/>
                </a:solidFill>
              </a:rPr>
              <a:t>）负责工序质量控制的质量确认：</a:t>
            </a:r>
          </a:p>
          <a:p>
            <a:r>
              <a:rPr lang="zh-CN" altLang="en-US" sz="2400">
                <a:solidFill>
                  <a:schemeClr val="bg1"/>
                </a:solidFill>
              </a:rPr>
              <a:t>                       </a:t>
            </a:r>
            <a:r>
              <a:rPr lang="en-US" altLang="zh-CN" sz="2400">
                <a:solidFill>
                  <a:schemeClr val="bg1"/>
                </a:solidFill>
              </a:rPr>
              <a:t>A</a:t>
            </a:r>
            <a:r>
              <a:rPr lang="zh-CN" altLang="en-US" sz="2400">
                <a:solidFill>
                  <a:schemeClr val="bg1"/>
                </a:solidFill>
              </a:rPr>
              <a:t>级：施工分包商、总承包商、业主三方检查</a:t>
            </a:r>
          </a:p>
          <a:p>
            <a:r>
              <a:rPr lang="zh-CN" altLang="en-US" sz="2400">
                <a:solidFill>
                  <a:schemeClr val="bg1"/>
                </a:solidFill>
              </a:rPr>
              <a:t>                                  确认。</a:t>
            </a:r>
          </a:p>
          <a:p>
            <a:r>
              <a:rPr lang="zh-CN" altLang="en-US" sz="2400">
                <a:solidFill>
                  <a:schemeClr val="bg1"/>
                </a:solidFill>
              </a:rPr>
              <a:t>                       </a:t>
            </a:r>
            <a:r>
              <a:rPr lang="en-US" altLang="zh-CN" sz="2400">
                <a:solidFill>
                  <a:schemeClr val="bg1"/>
                </a:solidFill>
              </a:rPr>
              <a:t>B</a:t>
            </a:r>
            <a:r>
              <a:rPr lang="zh-CN" altLang="en-US" sz="2400">
                <a:solidFill>
                  <a:schemeClr val="bg1"/>
                </a:solidFill>
              </a:rPr>
              <a:t>级：施工分包商、总承包商两方检查确认。</a:t>
            </a:r>
          </a:p>
          <a:p>
            <a:r>
              <a:rPr lang="zh-CN" altLang="en-US" sz="2400">
                <a:solidFill>
                  <a:schemeClr val="bg1"/>
                </a:solidFill>
              </a:rPr>
              <a:t>                       </a:t>
            </a:r>
            <a:r>
              <a:rPr lang="en-US" altLang="zh-CN" sz="2400">
                <a:solidFill>
                  <a:schemeClr val="bg1"/>
                </a:solidFill>
              </a:rPr>
              <a:t>C</a:t>
            </a:r>
            <a:r>
              <a:rPr lang="zh-CN" altLang="en-US" sz="2400">
                <a:solidFill>
                  <a:schemeClr val="bg1"/>
                </a:solidFill>
              </a:rPr>
              <a:t>级：施工分包商自行组织检查确认。</a:t>
            </a:r>
          </a:p>
          <a:p>
            <a:r>
              <a:rPr lang="zh-CN" altLang="en-US" sz="2400">
                <a:solidFill>
                  <a:schemeClr val="bg1"/>
                </a:solidFill>
              </a:rPr>
              <a:t>             （</a:t>
            </a:r>
            <a:r>
              <a:rPr lang="en-US" altLang="zh-CN" sz="2400">
                <a:solidFill>
                  <a:schemeClr val="bg1"/>
                </a:solidFill>
              </a:rPr>
              <a:t>4</a:t>
            </a:r>
            <a:r>
              <a:rPr lang="zh-CN" altLang="en-US" sz="2400">
                <a:solidFill>
                  <a:schemeClr val="bg1"/>
                </a:solidFill>
              </a:rPr>
              <a:t>）赢得值统计的质量确认签署。</a:t>
            </a:r>
          </a:p>
          <a:p>
            <a:r>
              <a:rPr lang="zh-CN" altLang="en-US" sz="2400">
                <a:solidFill>
                  <a:schemeClr val="bg1"/>
                </a:solidFill>
              </a:rPr>
              <a:t>             （</a:t>
            </a:r>
            <a:r>
              <a:rPr lang="en-US" altLang="zh-CN" sz="2400">
                <a:solidFill>
                  <a:schemeClr val="bg1"/>
                </a:solidFill>
              </a:rPr>
              <a:t>5</a:t>
            </a:r>
            <a:r>
              <a:rPr lang="zh-CN" altLang="en-US" sz="2400">
                <a:solidFill>
                  <a:schemeClr val="bg1"/>
                </a:solidFill>
              </a:rPr>
              <a:t>）施工质量事故分析及处理。</a:t>
            </a:r>
          </a:p>
          <a:p>
            <a:r>
              <a:rPr lang="zh-CN" altLang="en-US" sz="2400">
                <a:solidFill>
                  <a:schemeClr val="bg1"/>
                </a:solidFill>
              </a:rPr>
              <a:t>             （</a:t>
            </a:r>
            <a:r>
              <a:rPr lang="en-US" altLang="zh-CN" sz="2400">
                <a:solidFill>
                  <a:schemeClr val="bg1"/>
                </a:solidFill>
              </a:rPr>
              <a:t>6</a:t>
            </a:r>
            <a:r>
              <a:rPr lang="zh-CN" altLang="en-US" sz="2400">
                <a:solidFill>
                  <a:schemeClr val="bg1"/>
                </a:solidFill>
              </a:rPr>
              <a:t>）每月编制质量（汇总）报告。</a:t>
            </a:r>
          </a:p>
          <a:p>
            <a:endParaRPr lang="zh-CN" altLang="en-US" sz="2400">
              <a:solidFill>
                <a:schemeClr val="bg1"/>
              </a:solidFill>
            </a:endParaRPr>
          </a:p>
          <a:p>
            <a:r>
              <a:rPr lang="zh-CN" altLang="en-US" sz="1800">
                <a:solidFill>
                  <a:srgbClr val="66FFFF"/>
                </a:solidFill>
              </a:rPr>
              <a:t>                    讨论：</a:t>
            </a:r>
            <a:r>
              <a:rPr lang="en-US" altLang="zh-CN" sz="1800">
                <a:solidFill>
                  <a:srgbClr val="66FFFF"/>
                </a:solidFill>
              </a:rPr>
              <a:t>1</a:t>
            </a:r>
            <a:r>
              <a:rPr lang="zh-CN" altLang="en-US" sz="1800">
                <a:solidFill>
                  <a:srgbClr val="66FFFF"/>
                </a:solidFill>
              </a:rPr>
              <a:t>）总承包商的质量检查和确认不解除施工分包商的质量责任。</a:t>
            </a:r>
          </a:p>
          <a:p>
            <a:r>
              <a:rPr lang="zh-CN" altLang="en-US" sz="1800">
                <a:solidFill>
                  <a:srgbClr val="66FFFF"/>
                </a:solidFill>
              </a:rPr>
              <a:t>                                </a:t>
            </a:r>
            <a:r>
              <a:rPr lang="en-US" altLang="zh-CN" sz="1800">
                <a:solidFill>
                  <a:srgbClr val="66FFFF"/>
                </a:solidFill>
              </a:rPr>
              <a:t>2</a:t>
            </a:r>
            <a:r>
              <a:rPr lang="zh-CN" altLang="en-US" sz="1800">
                <a:solidFill>
                  <a:srgbClr val="66FFFF"/>
                </a:solidFill>
              </a:rPr>
              <a:t>）如果业主聘请有工程监理资质的项目管理公司，则可以不</a:t>
            </a:r>
          </a:p>
          <a:p>
            <a:r>
              <a:rPr lang="zh-CN" altLang="en-US" sz="1800">
                <a:solidFill>
                  <a:srgbClr val="66FFFF"/>
                </a:solidFill>
              </a:rPr>
              <a:t>                                      另请监理公司。</a:t>
            </a:r>
          </a:p>
          <a:p>
            <a:r>
              <a:rPr lang="zh-CN" altLang="en-US" sz="1800">
                <a:solidFill>
                  <a:srgbClr val="66FFFF"/>
                </a:solidFill>
              </a:rPr>
              <a:t>                                </a:t>
            </a:r>
            <a:r>
              <a:rPr lang="en-US" altLang="zh-CN" sz="1800">
                <a:solidFill>
                  <a:srgbClr val="66FFFF"/>
                </a:solidFill>
              </a:rPr>
              <a:t>3</a:t>
            </a:r>
            <a:r>
              <a:rPr lang="zh-CN" altLang="en-US" sz="1800">
                <a:solidFill>
                  <a:srgbClr val="66FFFF"/>
                </a:solidFill>
              </a:rPr>
              <a:t>）现场施工质量管理工程师应接受项目质量经理</a:t>
            </a:r>
            <a:r>
              <a:rPr lang="en-US" altLang="zh-CN" sz="1800">
                <a:solidFill>
                  <a:srgbClr val="66FFFF"/>
                </a:solidFill>
              </a:rPr>
              <a:t>/</a:t>
            </a:r>
            <a:r>
              <a:rPr lang="zh-CN" altLang="en-US" sz="1800">
                <a:solidFill>
                  <a:srgbClr val="66FFFF"/>
                </a:solidFill>
              </a:rPr>
              <a:t>工程师的指导。</a:t>
            </a:r>
          </a:p>
          <a:p>
            <a:endParaRPr lang="zh-CN" altLang="en-US" sz="1800">
              <a:solidFill>
                <a:srgbClr val="66FFFF"/>
              </a:solidFill>
            </a:endParaRPr>
          </a:p>
          <a:p>
            <a:endParaRPr lang="en-US" altLang="zh-CN" sz="1800">
              <a:solidFill>
                <a:srgbClr val="66FFFF"/>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ext Box 2"/>
          <p:cNvSpPr txBox="1">
            <a:spLocks noChangeArrowheads="1"/>
          </p:cNvSpPr>
          <p:nvPr/>
        </p:nvSpPr>
        <p:spPr bwMode="auto">
          <a:xfrm>
            <a:off x="0" y="0"/>
            <a:ext cx="9144000" cy="6975475"/>
          </a:xfrm>
          <a:prstGeom prst="rect">
            <a:avLst/>
          </a:prstGeom>
          <a:solidFill>
            <a:srgbClr val="0000FF"/>
          </a:solidFill>
          <a:ln w="9525">
            <a:noFill/>
            <a:miter lim="800000"/>
            <a:headEnd/>
            <a:tailEnd/>
          </a:ln>
        </p:spPr>
        <p:txBody>
          <a:bodyPr>
            <a:spAutoFit/>
          </a:bodyPr>
          <a:lstStyle/>
          <a:p>
            <a:endParaRPr lang="en-US" altLang="zh-CN" sz="2800"/>
          </a:p>
          <a:p>
            <a:r>
              <a:rPr lang="en-US" altLang="zh-CN" sz="2800"/>
              <a:t>                                      </a:t>
            </a:r>
            <a:r>
              <a:rPr lang="zh-CN" altLang="en-US" sz="2800"/>
              <a:t>施工进度管理</a:t>
            </a:r>
          </a:p>
          <a:p>
            <a:endParaRPr lang="zh-CN" altLang="en-US" sz="2400">
              <a:solidFill>
                <a:schemeClr val="bg1"/>
              </a:solidFill>
            </a:endParaRPr>
          </a:p>
          <a:p>
            <a:r>
              <a:rPr lang="zh-CN" altLang="en-US" sz="2400">
                <a:solidFill>
                  <a:schemeClr val="bg1"/>
                </a:solidFill>
              </a:rPr>
              <a:t>             （</a:t>
            </a:r>
            <a:r>
              <a:rPr lang="en-US" altLang="zh-CN" sz="2400">
                <a:solidFill>
                  <a:schemeClr val="bg1"/>
                </a:solidFill>
              </a:rPr>
              <a:t>1</a:t>
            </a:r>
            <a:r>
              <a:rPr lang="zh-CN" altLang="en-US" sz="2400">
                <a:solidFill>
                  <a:schemeClr val="bg1"/>
                </a:solidFill>
              </a:rPr>
              <a:t>）根据装置主进度计划编制施工进度计划。</a:t>
            </a:r>
          </a:p>
          <a:p>
            <a:r>
              <a:rPr lang="zh-CN" altLang="en-US" sz="2400">
                <a:solidFill>
                  <a:schemeClr val="bg1"/>
                </a:solidFill>
              </a:rPr>
              <a:t>             （</a:t>
            </a:r>
            <a:r>
              <a:rPr lang="en-US" altLang="zh-CN" sz="2400">
                <a:solidFill>
                  <a:schemeClr val="bg1"/>
                </a:solidFill>
              </a:rPr>
              <a:t>2</a:t>
            </a:r>
            <a:r>
              <a:rPr lang="zh-CN" altLang="en-US" sz="2400">
                <a:solidFill>
                  <a:schemeClr val="bg1"/>
                </a:solidFill>
              </a:rPr>
              <a:t>）工程总承包商施工进度计划通常编制到三月滚</a:t>
            </a:r>
          </a:p>
          <a:p>
            <a:r>
              <a:rPr lang="zh-CN" altLang="en-US" sz="2400">
                <a:solidFill>
                  <a:schemeClr val="bg1"/>
                </a:solidFill>
              </a:rPr>
              <a:t>                       动计划的深度。</a:t>
            </a:r>
          </a:p>
          <a:p>
            <a:r>
              <a:rPr lang="zh-CN" altLang="en-US" sz="2400">
                <a:solidFill>
                  <a:schemeClr val="bg1"/>
                </a:solidFill>
              </a:rPr>
              <a:t>             （</a:t>
            </a:r>
            <a:r>
              <a:rPr lang="en-US" altLang="zh-CN" sz="2400">
                <a:solidFill>
                  <a:schemeClr val="bg1"/>
                </a:solidFill>
              </a:rPr>
              <a:t>3</a:t>
            </a:r>
            <a:r>
              <a:rPr lang="zh-CN" altLang="en-US" sz="2400">
                <a:solidFill>
                  <a:schemeClr val="bg1"/>
                </a:solidFill>
              </a:rPr>
              <a:t>）审查各施工分包商的施工进度计划。</a:t>
            </a:r>
          </a:p>
          <a:p>
            <a:r>
              <a:rPr lang="zh-CN" altLang="en-US" sz="2400">
                <a:solidFill>
                  <a:schemeClr val="bg1"/>
                </a:solidFill>
              </a:rPr>
              <a:t>             （</a:t>
            </a:r>
            <a:r>
              <a:rPr lang="en-US" altLang="zh-CN" sz="2400">
                <a:solidFill>
                  <a:schemeClr val="bg1"/>
                </a:solidFill>
              </a:rPr>
              <a:t>4</a:t>
            </a:r>
            <a:r>
              <a:rPr lang="zh-CN" altLang="en-US" sz="2400">
                <a:solidFill>
                  <a:schemeClr val="bg1"/>
                </a:solidFill>
              </a:rPr>
              <a:t>）审核各施工分包商的施工进度（统计）报告。</a:t>
            </a:r>
          </a:p>
          <a:p>
            <a:r>
              <a:rPr lang="zh-CN" altLang="en-US" sz="2400">
                <a:solidFill>
                  <a:schemeClr val="bg1"/>
                </a:solidFill>
              </a:rPr>
              <a:t>             （</a:t>
            </a:r>
            <a:r>
              <a:rPr lang="en-US" altLang="zh-CN" sz="2400">
                <a:solidFill>
                  <a:schemeClr val="bg1"/>
                </a:solidFill>
              </a:rPr>
              <a:t>5</a:t>
            </a:r>
            <a:r>
              <a:rPr lang="zh-CN" altLang="en-US" sz="2400">
                <a:solidFill>
                  <a:schemeClr val="bg1"/>
                </a:solidFill>
              </a:rPr>
              <a:t>）组织或参加现场施工调度会。</a:t>
            </a:r>
          </a:p>
          <a:p>
            <a:r>
              <a:rPr lang="zh-CN" altLang="en-US" sz="2400">
                <a:solidFill>
                  <a:schemeClr val="bg1"/>
                </a:solidFill>
              </a:rPr>
              <a:t>             （</a:t>
            </a:r>
            <a:r>
              <a:rPr lang="en-US" altLang="zh-CN" sz="2400">
                <a:solidFill>
                  <a:schemeClr val="bg1"/>
                </a:solidFill>
              </a:rPr>
              <a:t>6</a:t>
            </a:r>
            <a:r>
              <a:rPr lang="zh-CN" altLang="en-US" sz="2400">
                <a:solidFill>
                  <a:schemeClr val="bg1"/>
                </a:solidFill>
              </a:rPr>
              <a:t>）会签施工分包商进度款申请报告。</a:t>
            </a:r>
          </a:p>
          <a:p>
            <a:r>
              <a:rPr lang="zh-CN" altLang="en-US" sz="2400">
                <a:solidFill>
                  <a:schemeClr val="bg1"/>
                </a:solidFill>
              </a:rPr>
              <a:t>             （</a:t>
            </a:r>
            <a:r>
              <a:rPr lang="en-US" altLang="zh-CN" sz="2400">
                <a:solidFill>
                  <a:schemeClr val="bg1"/>
                </a:solidFill>
              </a:rPr>
              <a:t>7</a:t>
            </a:r>
            <a:r>
              <a:rPr lang="zh-CN" altLang="en-US" sz="2400">
                <a:solidFill>
                  <a:schemeClr val="bg1"/>
                </a:solidFill>
              </a:rPr>
              <a:t>）审核施工进度计划的调整。</a:t>
            </a:r>
          </a:p>
          <a:p>
            <a:r>
              <a:rPr lang="zh-CN" altLang="en-US" sz="2400">
                <a:solidFill>
                  <a:schemeClr val="bg1"/>
                </a:solidFill>
              </a:rPr>
              <a:t>             （</a:t>
            </a:r>
            <a:r>
              <a:rPr lang="en-US" altLang="zh-CN" sz="2400">
                <a:solidFill>
                  <a:schemeClr val="bg1"/>
                </a:solidFill>
              </a:rPr>
              <a:t>8</a:t>
            </a:r>
            <a:r>
              <a:rPr lang="zh-CN" altLang="en-US" sz="2400">
                <a:solidFill>
                  <a:schemeClr val="bg1"/>
                </a:solidFill>
              </a:rPr>
              <a:t>）编制现场施工进度汇总报告。</a:t>
            </a:r>
          </a:p>
          <a:p>
            <a:r>
              <a:rPr lang="zh-CN" altLang="en-US" sz="2400">
                <a:solidFill>
                  <a:schemeClr val="bg1"/>
                </a:solidFill>
              </a:rPr>
              <a:t>             </a:t>
            </a:r>
          </a:p>
          <a:p>
            <a:endParaRPr lang="zh-CN" altLang="en-US" sz="2400">
              <a:solidFill>
                <a:schemeClr val="bg1"/>
              </a:solidFill>
            </a:endParaRPr>
          </a:p>
          <a:p>
            <a:r>
              <a:rPr lang="zh-CN" altLang="en-US" sz="1800">
                <a:solidFill>
                  <a:schemeClr val="bg1"/>
                </a:solidFill>
              </a:rPr>
              <a:t>              </a:t>
            </a:r>
            <a:r>
              <a:rPr lang="zh-CN" altLang="en-US" sz="1800">
                <a:solidFill>
                  <a:srgbClr val="66FFFF"/>
                </a:solidFill>
              </a:rPr>
              <a:t>讨论：</a:t>
            </a:r>
            <a:r>
              <a:rPr lang="en-US" altLang="zh-CN" sz="1800">
                <a:solidFill>
                  <a:srgbClr val="66FFFF"/>
                </a:solidFill>
              </a:rPr>
              <a:t>1</a:t>
            </a:r>
            <a:r>
              <a:rPr lang="zh-CN" altLang="en-US" sz="1800">
                <a:solidFill>
                  <a:srgbClr val="66FFFF"/>
                </a:solidFill>
              </a:rPr>
              <a:t>）项目进度控制工程师编制：项目总进度计划，装置主进度计划。</a:t>
            </a:r>
          </a:p>
          <a:p>
            <a:r>
              <a:rPr lang="zh-CN" altLang="en-US" sz="1800">
                <a:solidFill>
                  <a:srgbClr val="66FFFF"/>
                </a:solidFill>
              </a:rPr>
              <a:t>                          </a:t>
            </a:r>
            <a:r>
              <a:rPr lang="en-US" altLang="zh-CN" sz="1800">
                <a:solidFill>
                  <a:srgbClr val="66FFFF"/>
                </a:solidFill>
              </a:rPr>
              <a:t>2</a:t>
            </a:r>
            <a:r>
              <a:rPr lang="zh-CN" altLang="en-US" sz="1800">
                <a:solidFill>
                  <a:srgbClr val="66FFFF"/>
                </a:solidFill>
              </a:rPr>
              <a:t>）施工进度管理工程师编制：施工进度计划，三月滚动计划（控制）。</a:t>
            </a:r>
          </a:p>
          <a:p>
            <a:r>
              <a:rPr lang="zh-CN" altLang="en-US" sz="1800">
                <a:solidFill>
                  <a:srgbClr val="66FFFF"/>
                </a:solidFill>
              </a:rPr>
              <a:t>                          </a:t>
            </a:r>
            <a:r>
              <a:rPr lang="en-US" altLang="zh-CN" sz="1800">
                <a:solidFill>
                  <a:srgbClr val="66FFFF"/>
                </a:solidFill>
              </a:rPr>
              <a:t>3</a:t>
            </a:r>
            <a:r>
              <a:rPr lang="zh-CN" altLang="en-US" sz="1800">
                <a:solidFill>
                  <a:srgbClr val="66FFFF"/>
                </a:solidFill>
              </a:rPr>
              <a:t>）分包商进度管理工程师编制：分包施工进度计划，三月滚动计划，</a:t>
            </a:r>
          </a:p>
          <a:p>
            <a:r>
              <a:rPr lang="zh-CN" altLang="en-US" sz="1800">
                <a:solidFill>
                  <a:srgbClr val="66FFFF"/>
                </a:solidFill>
              </a:rPr>
              <a:t>                               三周滚动计划（实施）。</a:t>
            </a:r>
          </a:p>
          <a:p>
            <a:endParaRPr lang="zh-CN" altLang="en-US" sz="1800">
              <a:solidFill>
                <a:srgbClr val="66FFFF"/>
              </a:solidFill>
            </a:endParaRPr>
          </a:p>
          <a:p>
            <a:endParaRPr lang="en-US" altLang="zh-CN" sz="1800">
              <a:solidFill>
                <a:srgbClr val="66FFFF"/>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ext Box 2"/>
          <p:cNvSpPr txBox="1">
            <a:spLocks noChangeArrowheads="1"/>
          </p:cNvSpPr>
          <p:nvPr/>
        </p:nvSpPr>
        <p:spPr bwMode="auto">
          <a:xfrm>
            <a:off x="0" y="0"/>
            <a:ext cx="9144000" cy="6700838"/>
          </a:xfrm>
          <a:prstGeom prst="rect">
            <a:avLst/>
          </a:prstGeom>
          <a:solidFill>
            <a:srgbClr val="0000FF"/>
          </a:solidFill>
          <a:ln w="9525">
            <a:noFill/>
            <a:miter lim="800000"/>
            <a:headEnd/>
            <a:tailEnd/>
          </a:ln>
        </p:spPr>
        <p:txBody>
          <a:bodyPr>
            <a:spAutoFit/>
          </a:bodyPr>
          <a:lstStyle/>
          <a:p>
            <a:endParaRPr lang="en-US" altLang="zh-CN" sz="2800"/>
          </a:p>
          <a:p>
            <a:r>
              <a:rPr lang="en-US" altLang="zh-CN" sz="2800"/>
              <a:t>                                       </a:t>
            </a:r>
            <a:r>
              <a:rPr lang="zh-CN" altLang="en-US" sz="2800"/>
              <a:t>施工费用管理</a:t>
            </a:r>
          </a:p>
          <a:p>
            <a:endParaRPr lang="zh-CN" altLang="en-US" sz="2400">
              <a:solidFill>
                <a:schemeClr val="bg1"/>
              </a:solidFill>
            </a:endParaRPr>
          </a:p>
          <a:p>
            <a:r>
              <a:rPr lang="zh-CN" altLang="en-US" sz="2400">
                <a:solidFill>
                  <a:schemeClr val="bg1"/>
                </a:solidFill>
              </a:rPr>
              <a:t>             （</a:t>
            </a:r>
            <a:r>
              <a:rPr lang="en-US" altLang="zh-CN" sz="2400">
                <a:solidFill>
                  <a:schemeClr val="bg1"/>
                </a:solidFill>
              </a:rPr>
              <a:t>1</a:t>
            </a:r>
            <a:r>
              <a:rPr lang="zh-CN" altLang="en-US" sz="2400">
                <a:solidFill>
                  <a:schemeClr val="bg1"/>
                </a:solidFill>
              </a:rPr>
              <a:t>）根据施工分包合同和施工预算，实施对施工费用</a:t>
            </a:r>
          </a:p>
          <a:p>
            <a:r>
              <a:rPr lang="zh-CN" altLang="en-US" sz="2400">
                <a:solidFill>
                  <a:schemeClr val="bg1"/>
                </a:solidFill>
              </a:rPr>
              <a:t>                       的控制。</a:t>
            </a:r>
          </a:p>
          <a:p>
            <a:r>
              <a:rPr lang="zh-CN" altLang="en-US" sz="2400">
                <a:solidFill>
                  <a:schemeClr val="bg1"/>
                </a:solidFill>
              </a:rPr>
              <a:t>             （</a:t>
            </a:r>
            <a:r>
              <a:rPr lang="en-US" altLang="zh-CN" sz="2400">
                <a:solidFill>
                  <a:schemeClr val="bg1"/>
                </a:solidFill>
              </a:rPr>
              <a:t>2</a:t>
            </a:r>
            <a:r>
              <a:rPr lang="zh-CN" altLang="en-US" sz="2400">
                <a:solidFill>
                  <a:schemeClr val="bg1"/>
                </a:solidFill>
              </a:rPr>
              <a:t>）根据施工进度从业主处收取施工进度款。</a:t>
            </a:r>
          </a:p>
          <a:p>
            <a:r>
              <a:rPr lang="zh-CN" altLang="en-US" sz="2400">
                <a:solidFill>
                  <a:schemeClr val="bg1"/>
                </a:solidFill>
              </a:rPr>
              <a:t>             （</a:t>
            </a:r>
            <a:r>
              <a:rPr lang="en-US" altLang="zh-CN" sz="2400">
                <a:solidFill>
                  <a:schemeClr val="bg1"/>
                </a:solidFill>
              </a:rPr>
              <a:t>3</a:t>
            </a:r>
            <a:r>
              <a:rPr lang="zh-CN" altLang="en-US" sz="2400">
                <a:solidFill>
                  <a:schemeClr val="bg1"/>
                </a:solidFill>
              </a:rPr>
              <a:t>）会签施工进度款申请报告，向施工分包商支付施</a:t>
            </a:r>
          </a:p>
          <a:p>
            <a:r>
              <a:rPr lang="zh-CN" altLang="en-US" sz="2400">
                <a:solidFill>
                  <a:schemeClr val="bg1"/>
                </a:solidFill>
              </a:rPr>
              <a:t>                       工进度款。            </a:t>
            </a:r>
          </a:p>
          <a:p>
            <a:r>
              <a:rPr lang="zh-CN" altLang="en-US" sz="2400">
                <a:solidFill>
                  <a:schemeClr val="bg1"/>
                </a:solidFill>
              </a:rPr>
              <a:t>             （</a:t>
            </a:r>
            <a:r>
              <a:rPr lang="en-US" altLang="zh-CN" sz="2400">
                <a:solidFill>
                  <a:schemeClr val="bg1"/>
                </a:solidFill>
              </a:rPr>
              <a:t>4</a:t>
            </a:r>
            <a:r>
              <a:rPr lang="zh-CN" altLang="en-US" sz="2400">
                <a:solidFill>
                  <a:schemeClr val="bg1"/>
                </a:solidFill>
              </a:rPr>
              <a:t>）会签施工合理化建议：</a:t>
            </a:r>
          </a:p>
          <a:p>
            <a:r>
              <a:rPr lang="zh-CN" altLang="en-US" sz="2400">
                <a:solidFill>
                  <a:schemeClr val="bg1"/>
                </a:solidFill>
              </a:rPr>
              <a:t>                       </a:t>
            </a:r>
            <a:r>
              <a:rPr lang="en-US" altLang="zh-CN" sz="2400">
                <a:solidFill>
                  <a:schemeClr val="bg1"/>
                </a:solidFill>
              </a:rPr>
              <a:t>1</a:t>
            </a:r>
            <a:r>
              <a:rPr lang="zh-CN" altLang="en-US" sz="2400">
                <a:solidFill>
                  <a:schemeClr val="bg1"/>
                </a:solidFill>
              </a:rPr>
              <a:t>）鼓励通过实施价值工程降低工程成本；</a:t>
            </a:r>
          </a:p>
          <a:p>
            <a:r>
              <a:rPr lang="zh-CN" altLang="en-US" sz="2400">
                <a:solidFill>
                  <a:schemeClr val="bg1"/>
                </a:solidFill>
              </a:rPr>
              <a:t>                       </a:t>
            </a:r>
            <a:r>
              <a:rPr lang="en-US" altLang="zh-CN" sz="2400">
                <a:solidFill>
                  <a:schemeClr val="bg1"/>
                </a:solidFill>
              </a:rPr>
              <a:t>2</a:t>
            </a:r>
            <a:r>
              <a:rPr lang="zh-CN" altLang="en-US" sz="2400">
                <a:solidFill>
                  <a:schemeClr val="bg1"/>
                </a:solidFill>
              </a:rPr>
              <a:t>）价值工程的</a:t>
            </a:r>
            <a:r>
              <a:rPr lang="en-US" altLang="zh-CN" sz="2400">
                <a:solidFill>
                  <a:schemeClr val="bg1"/>
                </a:solidFill>
              </a:rPr>
              <a:t>50%</a:t>
            </a:r>
            <a:r>
              <a:rPr lang="zh-CN" altLang="en-US" sz="2400">
                <a:solidFill>
                  <a:schemeClr val="bg1"/>
                </a:solidFill>
              </a:rPr>
              <a:t>作为奖励给施工分包商。              </a:t>
            </a:r>
          </a:p>
          <a:p>
            <a:r>
              <a:rPr lang="zh-CN" altLang="en-US" sz="2400">
                <a:solidFill>
                  <a:schemeClr val="bg1"/>
                </a:solidFill>
              </a:rPr>
              <a:t>             （</a:t>
            </a:r>
            <a:r>
              <a:rPr lang="en-US" altLang="zh-CN" sz="2400">
                <a:solidFill>
                  <a:schemeClr val="bg1"/>
                </a:solidFill>
              </a:rPr>
              <a:t>5</a:t>
            </a:r>
            <a:r>
              <a:rPr lang="zh-CN" altLang="en-US" sz="2400">
                <a:solidFill>
                  <a:schemeClr val="bg1"/>
                </a:solidFill>
              </a:rPr>
              <a:t>）审核施工费用变更申请报告。</a:t>
            </a:r>
          </a:p>
          <a:p>
            <a:r>
              <a:rPr lang="zh-CN" altLang="en-US" sz="2400">
                <a:solidFill>
                  <a:schemeClr val="bg1"/>
                </a:solidFill>
              </a:rPr>
              <a:t>             （</a:t>
            </a:r>
            <a:r>
              <a:rPr lang="en-US" altLang="zh-CN" sz="2400">
                <a:solidFill>
                  <a:schemeClr val="bg1"/>
                </a:solidFill>
              </a:rPr>
              <a:t>6</a:t>
            </a:r>
            <a:r>
              <a:rPr lang="zh-CN" altLang="en-US" sz="2400">
                <a:solidFill>
                  <a:schemeClr val="bg1"/>
                </a:solidFill>
              </a:rPr>
              <a:t>）编制施工费用（汇总）报告。</a:t>
            </a:r>
          </a:p>
          <a:p>
            <a:r>
              <a:rPr lang="zh-CN" altLang="en-US" sz="2400">
                <a:solidFill>
                  <a:schemeClr val="bg1"/>
                </a:solidFill>
              </a:rPr>
              <a:t>             （</a:t>
            </a:r>
            <a:r>
              <a:rPr lang="en-US" altLang="zh-CN" sz="2400">
                <a:solidFill>
                  <a:schemeClr val="bg1"/>
                </a:solidFill>
              </a:rPr>
              <a:t>7</a:t>
            </a:r>
            <a:r>
              <a:rPr lang="zh-CN" altLang="en-US" sz="2400">
                <a:solidFill>
                  <a:schemeClr val="bg1"/>
                </a:solidFill>
              </a:rPr>
              <a:t>）施工现场的财务会计管理。</a:t>
            </a:r>
          </a:p>
          <a:p>
            <a:endParaRPr lang="zh-CN" altLang="en-US" sz="1800">
              <a:solidFill>
                <a:schemeClr val="bg1"/>
              </a:solidFill>
            </a:endParaRPr>
          </a:p>
          <a:p>
            <a:r>
              <a:rPr lang="zh-CN" altLang="en-US" sz="1800">
                <a:solidFill>
                  <a:srgbClr val="66FFFF"/>
                </a:solidFill>
              </a:rPr>
              <a:t>                         讨论：</a:t>
            </a:r>
            <a:r>
              <a:rPr lang="en-US" altLang="zh-CN" sz="1800">
                <a:solidFill>
                  <a:srgbClr val="66FFFF"/>
                </a:solidFill>
              </a:rPr>
              <a:t>1</a:t>
            </a:r>
            <a:r>
              <a:rPr lang="zh-CN" altLang="en-US" sz="1800">
                <a:solidFill>
                  <a:srgbClr val="66FFFF"/>
                </a:solidFill>
              </a:rPr>
              <a:t>）现场施工费用管理应接受项目费用控制工程师的指导。</a:t>
            </a:r>
          </a:p>
          <a:p>
            <a:r>
              <a:rPr lang="zh-CN" altLang="en-US" sz="1800">
                <a:solidFill>
                  <a:srgbClr val="66FFFF"/>
                </a:solidFill>
              </a:rPr>
              <a:t>                                     </a:t>
            </a:r>
            <a:r>
              <a:rPr lang="en-US" altLang="zh-CN" sz="1800">
                <a:solidFill>
                  <a:srgbClr val="66FFFF"/>
                </a:solidFill>
              </a:rPr>
              <a:t>2</a:t>
            </a:r>
            <a:r>
              <a:rPr lang="zh-CN" altLang="en-US" sz="1800">
                <a:solidFill>
                  <a:srgbClr val="66FFFF"/>
                </a:solidFill>
              </a:rPr>
              <a:t>）现场施工费用管理应在施工现场当地开立银行帐户。</a:t>
            </a:r>
          </a:p>
          <a:p>
            <a:endParaRPr lang="zh-CN" altLang="en-US" sz="1800">
              <a:solidFill>
                <a:srgbClr val="66FFFF"/>
              </a:solidFill>
            </a:endParaRPr>
          </a:p>
          <a:p>
            <a:endParaRPr lang="en-US" altLang="zh-CN" sz="1800">
              <a:solidFill>
                <a:srgbClr val="66FFFF"/>
              </a:solidFill>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标题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zh-CN" altLang="en-US" dirty="0" smtClean="0">
                <a:solidFill>
                  <a:srgbClr val="FF0000"/>
                </a:solidFill>
              </a:rPr>
              <a:t>施工现场安全管理的重点部位</a:t>
            </a:r>
          </a:p>
        </p:txBody>
      </p:sp>
      <p:sp>
        <p:nvSpPr>
          <p:cNvPr id="140291" name="内容占位符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zh-CN" altLang="en-US" dirty="0" smtClean="0"/>
              <a:t> 对下列达到一定规模的危险性较大的分部分项工程编制专项施工方案，并附具安全验算结果，经施工单位技术负责人、总监理工程师签字后实施，由专职安全生产管理人员进行现场监督：</a:t>
            </a:r>
          </a:p>
          <a:p>
            <a:r>
              <a:rPr lang="zh-CN" altLang="en-US" dirty="0" smtClean="0"/>
              <a:t>　　（一）基坑支护与降水工程；</a:t>
            </a:r>
          </a:p>
          <a:p>
            <a:r>
              <a:rPr lang="zh-CN" altLang="en-US" dirty="0" smtClean="0"/>
              <a:t>　　（二）土方开挖工程；</a:t>
            </a:r>
            <a:endParaRPr lang="en-US" altLang="zh-CN" dirty="0" smtClean="0"/>
          </a:p>
          <a:p>
            <a:r>
              <a:rPr lang="zh-CN" altLang="en-US" dirty="0" smtClean="0"/>
              <a:t>       （三）模板工程；</a:t>
            </a:r>
          </a:p>
          <a:p>
            <a:r>
              <a:rPr lang="zh-CN" altLang="en-US" dirty="0" smtClean="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zh-CN" altLang="en-US" dirty="0" smtClean="0"/>
              <a:t>项目策划 </a:t>
            </a:r>
            <a:endParaRPr lang="en-US" altLang="zh-CN" dirty="0" smtClean="0"/>
          </a:p>
          <a:p>
            <a:r>
              <a:rPr lang="en-US" altLang="zh-CN" dirty="0" smtClean="0"/>
              <a:t>4.1 </a:t>
            </a:r>
            <a:r>
              <a:rPr lang="zh-CN" altLang="en-US" dirty="0" smtClean="0"/>
              <a:t>一般规定 </a:t>
            </a:r>
            <a:endParaRPr lang="en-US" altLang="zh-CN" dirty="0" smtClean="0"/>
          </a:p>
          <a:p>
            <a:r>
              <a:rPr lang="en-US" altLang="zh-CN" dirty="0" smtClean="0"/>
              <a:t>4.2 </a:t>
            </a:r>
            <a:r>
              <a:rPr lang="zh-CN" altLang="en-US" dirty="0" smtClean="0"/>
              <a:t>策划内容</a:t>
            </a:r>
            <a:endParaRPr lang="en-US" altLang="zh-CN" dirty="0" smtClean="0"/>
          </a:p>
          <a:p>
            <a:r>
              <a:rPr lang="en-US" altLang="zh-CN" dirty="0" smtClean="0"/>
              <a:t>4.3 </a:t>
            </a:r>
            <a:r>
              <a:rPr lang="zh-CN" altLang="en-US" dirty="0" smtClean="0"/>
              <a:t>项目管理计划 </a:t>
            </a:r>
            <a:endParaRPr lang="en-US" altLang="zh-CN" dirty="0" smtClean="0"/>
          </a:p>
          <a:p>
            <a:r>
              <a:rPr lang="en-US" altLang="zh-CN" dirty="0" smtClean="0"/>
              <a:t>4.4 </a:t>
            </a:r>
            <a:r>
              <a:rPr lang="zh-CN" altLang="en-US" dirty="0" smtClean="0"/>
              <a:t>项目实施计划 </a:t>
            </a:r>
            <a:endParaRPr lang="en-US" altLang="zh-CN" dirty="0" smtClean="0"/>
          </a:p>
          <a:p>
            <a:r>
              <a:rPr lang="en-US" altLang="zh-CN" dirty="0" smtClean="0"/>
              <a:t>5 </a:t>
            </a:r>
            <a:r>
              <a:rPr lang="zh-CN" altLang="en-US" dirty="0" smtClean="0"/>
              <a:t>项目设计管理 </a:t>
            </a:r>
            <a:endParaRPr lang="en-US" altLang="zh-CN" dirty="0" smtClean="0"/>
          </a:p>
          <a:p>
            <a:r>
              <a:rPr lang="en-US" altLang="zh-CN" dirty="0" smtClean="0"/>
              <a:t>5.1 </a:t>
            </a:r>
            <a:r>
              <a:rPr lang="zh-CN" altLang="en-US" dirty="0" smtClean="0"/>
              <a:t>一般规定</a:t>
            </a:r>
            <a:endParaRPr lang="en-US" altLang="zh-CN" dirty="0" smtClean="0"/>
          </a:p>
          <a:p>
            <a:r>
              <a:rPr lang="en-US" altLang="zh-CN" dirty="0" smtClean="0"/>
              <a:t>5.2 </a:t>
            </a:r>
            <a:r>
              <a:rPr lang="zh-CN" altLang="en-US" dirty="0" smtClean="0"/>
              <a:t>设计执行计划 </a:t>
            </a:r>
            <a:endParaRPr lang="en-US" altLang="zh-CN" dirty="0" smtClean="0"/>
          </a:p>
          <a:p>
            <a:r>
              <a:rPr lang="en-US" altLang="zh-CN" dirty="0" smtClean="0"/>
              <a:t>5.3 </a:t>
            </a:r>
            <a:r>
              <a:rPr lang="zh-CN" altLang="en-US" dirty="0" smtClean="0"/>
              <a:t>设计实施 </a:t>
            </a:r>
            <a:endParaRPr lang="en-US" altLang="zh-CN" dirty="0" smtClean="0"/>
          </a:p>
          <a:p>
            <a:r>
              <a:rPr lang="en-US" altLang="zh-CN" dirty="0" smtClean="0"/>
              <a:t>5.4 </a:t>
            </a:r>
            <a:r>
              <a:rPr lang="zh-CN" altLang="en-US" dirty="0" smtClean="0"/>
              <a:t>设计控制 </a:t>
            </a:r>
            <a:endParaRPr lang="en-US" altLang="zh-CN" dirty="0" smtClean="0"/>
          </a:p>
          <a:p>
            <a:r>
              <a:rPr lang="en-US" altLang="zh-CN" dirty="0" smtClean="0"/>
              <a:t>5.5 </a:t>
            </a:r>
            <a:r>
              <a:rPr lang="zh-CN" altLang="en-US" dirty="0" smtClean="0"/>
              <a:t>设计收尾 </a:t>
            </a:r>
            <a:endParaRPr lang="zh-CN" alt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标题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zh-CN" altLang="en-US" dirty="0" smtClean="0">
                <a:solidFill>
                  <a:srgbClr val="FF0000"/>
                </a:solidFill>
              </a:rPr>
              <a:t>施工现场安全管理的重点部位</a:t>
            </a:r>
            <a:endParaRPr lang="zh-CN" altLang="en-US" dirty="0" smtClean="0"/>
          </a:p>
        </p:txBody>
      </p:sp>
      <p:sp>
        <p:nvSpPr>
          <p:cNvPr id="141315" name="内容占位符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zh-CN" altLang="en-US" dirty="0" smtClean="0"/>
              <a:t>       </a:t>
            </a:r>
          </a:p>
          <a:p>
            <a:r>
              <a:rPr lang="zh-CN" altLang="en-US" dirty="0" smtClean="0"/>
              <a:t>　　（四）起重吊装工程；</a:t>
            </a:r>
          </a:p>
          <a:p>
            <a:r>
              <a:rPr lang="zh-CN" altLang="en-US" dirty="0" smtClean="0"/>
              <a:t>　　（五）脚手架工程；</a:t>
            </a:r>
          </a:p>
          <a:p>
            <a:r>
              <a:rPr lang="zh-CN" altLang="en-US" dirty="0" smtClean="0"/>
              <a:t>　　（六）拆除、爆破工程；</a:t>
            </a:r>
          </a:p>
          <a:p>
            <a:r>
              <a:rPr lang="zh-CN" altLang="en-US" dirty="0" smtClean="0"/>
              <a:t>　　（七）国务院建设行政主管部门或者其他有关部门规定的其他危险性较大的工程。</a:t>
            </a:r>
            <a:endParaRPr lang="en-US" altLang="zh-CN" dirty="0" smtClean="0"/>
          </a:p>
          <a:p>
            <a:r>
              <a:rPr lang="en-US" altLang="zh-CN" dirty="0" smtClean="0">
                <a:solidFill>
                  <a:srgbClr val="FF0000"/>
                </a:solidFill>
              </a:rPr>
              <a:t>      </a:t>
            </a:r>
            <a:r>
              <a:rPr lang="zh-CN" altLang="en-US" dirty="0" smtClean="0">
                <a:solidFill>
                  <a:srgbClr val="FF0000"/>
                </a:solidFill>
              </a:rPr>
              <a:t>应该组织外部专家进行专项方案的论证</a:t>
            </a:r>
          </a:p>
          <a:p>
            <a:endParaRPr lang="zh-CN" altLang="en-US" dirty="0" smtClean="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Text Box 2"/>
          <p:cNvSpPr txBox="1">
            <a:spLocks noChangeArrowheads="1"/>
          </p:cNvSpPr>
          <p:nvPr/>
        </p:nvSpPr>
        <p:spPr bwMode="auto">
          <a:xfrm>
            <a:off x="0" y="0"/>
            <a:ext cx="9144000" cy="6850063"/>
          </a:xfrm>
          <a:prstGeom prst="rect">
            <a:avLst/>
          </a:prstGeom>
          <a:solidFill>
            <a:srgbClr val="0000FF"/>
          </a:solidFill>
          <a:ln w="9525">
            <a:noFill/>
            <a:miter lim="800000"/>
            <a:headEnd/>
            <a:tailEnd/>
          </a:ln>
        </p:spPr>
        <p:txBody>
          <a:bodyPr>
            <a:spAutoFit/>
          </a:bodyPr>
          <a:lstStyle/>
          <a:p>
            <a:endParaRPr lang="en-US" altLang="zh-CN" sz="2800"/>
          </a:p>
          <a:p>
            <a:r>
              <a:rPr lang="en-US" altLang="zh-CN" sz="2800"/>
              <a:t>                                 </a:t>
            </a:r>
            <a:r>
              <a:rPr lang="zh-CN" altLang="en-US" sz="2800"/>
              <a:t>施工现场综合管理</a:t>
            </a:r>
          </a:p>
          <a:p>
            <a:endParaRPr lang="zh-CN" altLang="en-US" sz="2800"/>
          </a:p>
          <a:p>
            <a:r>
              <a:rPr lang="zh-CN" altLang="en-US" sz="2400">
                <a:solidFill>
                  <a:schemeClr val="bg1"/>
                </a:solidFill>
              </a:rPr>
              <a:t>              （</a:t>
            </a:r>
            <a:r>
              <a:rPr lang="en-US" altLang="zh-CN" sz="2400">
                <a:solidFill>
                  <a:schemeClr val="bg1"/>
                </a:solidFill>
              </a:rPr>
              <a:t>1</a:t>
            </a:r>
            <a:r>
              <a:rPr lang="zh-CN" altLang="en-US" sz="2400">
                <a:solidFill>
                  <a:schemeClr val="bg1"/>
                </a:solidFill>
              </a:rPr>
              <a:t>）工程总承包商负责施工现场的总体和综合管理。</a:t>
            </a:r>
          </a:p>
          <a:p>
            <a:r>
              <a:rPr lang="zh-CN" altLang="en-US" sz="2400">
                <a:solidFill>
                  <a:schemeClr val="bg1"/>
                </a:solidFill>
              </a:rPr>
              <a:t>              （</a:t>
            </a:r>
            <a:r>
              <a:rPr lang="en-US" altLang="zh-CN" sz="2400">
                <a:solidFill>
                  <a:schemeClr val="bg1"/>
                </a:solidFill>
              </a:rPr>
              <a:t>2</a:t>
            </a:r>
            <a:r>
              <a:rPr lang="zh-CN" altLang="en-US" sz="2400">
                <a:solidFill>
                  <a:schemeClr val="bg1"/>
                </a:solidFill>
              </a:rPr>
              <a:t>）工程总承包商完成施工总体规划设计；施工</a:t>
            </a:r>
          </a:p>
          <a:p>
            <a:r>
              <a:rPr lang="zh-CN" altLang="en-US" sz="2400">
                <a:solidFill>
                  <a:schemeClr val="bg1"/>
                </a:solidFill>
              </a:rPr>
              <a:t>                        分包商完成各自的施工组织设计。</a:t>
            </a:r>
          </a:p>
          <a:p>
            <a:r>
              <a:rPr lang="zh-CN" altLang="en-US" sz="2400">
                <a:solidFill>
                  <a:schemeClr val="bg1"/>
                </a:solidFill>
              </a:rPr>
              <a:t>              （</a:t>
            </a:r>
            <a:r>
              <a:rPr lang="en-US" altLang="zh-CN" sz="2400">
                <a:solidFill>
                  <a:schemeClr val="bg1"/>
                </a:solidFill>
              </a:rPr>
              <a:t>3</a:t>
            </a:r>
            <a:r>
              <a:rPr lang="zh-CN" altLang="en-US" sz="2400">
                <a:solidFill>
                  <a:schemeClr val="bg1"/>
                </a:solidFill>
              </a:rPr>
              <a:t>）现场管理制度的建立和管理。</a:t>
            </a:r>
          </a:p>
          <a:p>
            <a:r>
              <a:rPr lang="zh-CN" altLang="en-US" sz="2400">
                <a:solidFill>
                  <a:schemeClr val="bg1"/>
                </a:solidFill>
              </a:rPr>
              <a:t>              （</a:t>
            </a:r>
            <a:r>
              <a:rPr lang="en-US" altLang="zh-CN" sz="2400">
                <a:solidFill>
                  <a:schemeClr val="bg1"/>
                </a:solidFill>
              </a:rPr>
              <a:t>4</a:t>
            </a:r>
            <a:r>
              <a:rPr lang="zh-CN" altLang="en-US" sz="2400">
                <a:solidFill>
                  <a:schemeClr val="bg1"/>
                </a:solidFill>
              </a:rPr>
              <a:t>）实施施工许可证制度，经批准才能进入施工。</a:t>
            </a:r>
          </a:p>
          <a:p>
            <a:r>
              <a:rPr lang="zh-CN" altLang="en-US" sz="2400">
                <a:solidFill>
                  <a:schemeClr val="bg1"/>
                </a:solidFill>
              </a:rPr>
              <a:t>              （</a:t>
            </a:r>
            <a:r>
              <a:rPr lang="en-US" altLang="zh-CN" sz="2400">
                <a:solidFill>
                  <a:schemeClr val="bg1"/>
                </a:solidFill>
              </a:rPr>
              <a:t>5</a:t>
            </a:r>
            <a:r>
              <a:rPr lang="zh-CN" altLang="en-US" sz="2400">
                <a:solidFill>
                  <a:schemeClr val="bg1"/>
                </a:solidFill>
              </a:rPr>
              <a:t>）协调各施工分包商之间的关系。</a:t>
            </a:r>
          </a:p>
          <a:p>
            <a:r>
              <a:rPr lang="zh-CN" altLang="en-US" sz="2400">
                <a:solidFill>
                  <a:schemeClr val="bg1"/>
                </a:solidFill>
              </a:rPr>
              <a:t>              （</a:t>
            </a:r>
            <a:r>
              <a:rPr lang="en-US" altLang="zh-CN" sz="2400">
                <a:solidFill>
                  <a:schemeClr val="bg1"/>
                </a:solidFill>
              </a:rPr>
              <a:t>6</a:t>
            </a:r>
            <a:r>
              <a:rPr lang="zh-CN" altLang="en-US" sz="2400">
                <a:solidFill>
                  <a:schemeClr val="bg1"/>
                </a:solidFill>
              </a:rPr>
              <a:t>）协调与业主，及与地方的关系。</a:t>
            </a:r>
          </a:p>
          <a:p>
            <a:r>
              <a:rPr lang="zh-CN" altLang="en-US" sz="2400">
                <a:solidFill>
                  <a:schemeClr val="bg1"/>
                </a:solidFill>
              </a:rPr>
              <a:t>              （</a:t>
            </a:r>
            <a:r>
              <a:rPr lang="en-US" altLang="zh-CN" sz="2400">
                <a:solidFill>
                  <a:schemeClr val="bg1"/>
                </a:solidFill>
              </a:rPr>
              <a:t>7</a:t>
            </a:r>
            <a:r>
              <a:rPr lang="zh-CN" altLang="en-US" sz="2400">
                <a:solidFill>
                  <a:schemeClr val="bg1"/>
                </a:solidFill>
              </a:rPr>
              <a:t>）现场文明施工管理，开展 </a:t>
            </a:r>
            <a:r>
              <a:rPr lang="en-US" altLang="zh-CN" sz="2400">
                <a:solidFill>
                  <a:schemeClr val="bg1"/>
                </a:solidFill>
              </a:rPr>
              <a:t>5 S </a:t>
            </a:r>
            <a:r>
              <a:rPr lang="zh-CN" altLang="en-US" sz="2400">
                <a:solidFill>
                  <a:schemeClr val="bg1"/>
                </a:solidFill>
              </a:rPr>
              <a:t>活动：</a:t>
            </a:r>
          </a:p>
          <a:p>
            <a:r>
              <a:rPr lang="zh-CN" altLang="en-US" sz="2400">
                <a:solidFill>
                  <a:schemeClr val="bg1"/>
                </a:solidFill>
              </a:rPr>
              <a:t>                        </a:t>
            </a:r>
            <a:r>
              <a:rPr lang="en-US" altLang="zh-CN" sz="2400">
                <a:solidFill>
                  <a:schemeClr val="bg1"/>
                </a:solidFill>
              </a:rPr>
              <a:t>1</a:t>
            </a:r>
            <a:r>
              <a:rPr lang="zh-CN" altLang="en-US" sz="2400">
                <a:solidFill>
                  <a:schemeClr val="bg1"/>
                </a:solidFill>
              </a:rPr>
              <a:t>）整理；</a:t>
            </a:r>
          </a:p>
          <a:p>
            <a:r>
              <a:rPr lang="zh-CN" altLang="en-US" sz="2400">
                <a:solidFill>
                  <a:schemeClr val="bg1"/>
                </a:solidFill>
              </a:rPr>
              <a:t>                        </a:t>
            </a:r>
            <a:r>
              <a:rPr lang="en-US" altLang="zh-CN" sz="2400">
                <a:solidFill>
                  <a:schemeClr val="bg1"/>
                </a:solidFill>
              </a:rPr>
              <a:t>2</a:t>
            </a:r>
            <a:r>
              <a:rPr lang="zh-CN" altLang="en-US" sz="2400">
                <a:solidFill>
                  <a:schemeClr val="bg1"/>
                </a:solidFill>
              </a:rPr>
              <a:t>）整顿；</a:t>
            </a:r>
          </a:p>
          <a:p>
            <a:r>
              <a:rPr lang="zh-CN" altLang="en-US" sz="2400">
                <a:solidFill>
                  <a:schemeClr val="bg1"/>
                </a:solidFill>
              </a:rPr>
              <a:t>                        </a:t>
            </a:r>
            <a:r>
              <a:rPr lang="en-US" altLang="zh-CN" sz="2400">
                <a:solidFill>
                  <a:schemeClr val="bg1"/>
                </a:solidFill>
              </a:rPr>
              <a:t>3</a:t>
            </a:r>
            <a:r>
              <a:rPr lang="zh-CN" altLang="en-US" sz="2400">
                <a:solidFill>
                  <a:schemeClr val="bg1"/>
                </a:solidFill>
              </a:rPr>
              <a:t>）清扫；</a:t>
            </a:r>
          </a:p>
          <a:p>
            <a:r>
              <a:rPr lang="zh-CN" altLang="en-US" sz="2400">
                <a:solidFill>
                  <a:schemeClr val="bg1"/>
                </a:solidFill>
              </a:rPr>
              <a:t>                        </a:t>
            </a:r>
            <a:r>
              <a:rPr lang="en-US" altLang="zh-CN" sz="2400">
                <a:solidFill>
                  <a:schemeClr val="bg1"/>
                </a:solidFill>
              </a:rPr>
              <a:t>4</a:t>
            </a:r>
            <a:r>
              <a:rPr lang="zh-CN" altLang="en-US" sz="2400">
                <a:solidFill>
                  <a:schemeClr val="bg1"/>
                </a:solidFill>
              </a:rPr>
              <a:t>）清洁；</a:t>
            </a:r>
          </a:p>
          <a:p>
            <a:r>
              <a:rPr lang="zh-CN" altLang="en-US" sz="2400">
                <a:solidFill>
                  <a:schemeClr val="bg1"/>
                </a:solidFill>
              </a:rPr>
              <a:t>                        </a:t>
            </a:r>
            <a:r>
              <a:rPr lang="en-US" altLang="zh-CN" sz="2400">
                <a:solidFill>
                  <a:schemeClr val="bg1"/>
                </a:solidFill>
              </a:rPr>
              <a:t>5</a:t>
            </a:r>
            <a:r>
              <a:rPr lang="zh-CN" altLang="en-US" sz="2400">
                <a:solidFill>
                  <a:schemeClr val="bg1"/>
                </a:solidFill>
              </a:rPr>
              <a:t>）素养。</a:t>
            </a:r>
          </a:p>
          <a:p>
            <a:endParaRPr lang="zh-CN" altLang="en-US" sz="2400">
              <a:solidFill>
                <a:schemeClr val="bg1"/>
              </a:solidFill>
            </a:endParaRPr>
          </a:p>
          <a:p>
            <a:endParaRPr lang="en-US" altLang="zh-CN" sz="2400">
              <a:solidFill>
                <a:schemeClr val="bg1"/>
              </a:solidFill>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项目施工管理实务</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，典型施工现场组织案例分享</a:t>
            </a:r>
            <a:endParaRPr lang="en-US" altLang="zh-CN" dirty="0" smtClean="0"/>
          </a:p>
          <a:p>
            <a:r>
              <a:rPr lang="zh-CN" altLang="en-US" dirty="0" smtClean="0"/>
              <a:t>施工准备</a:t>
            </a:r>
            <a:endParaRPr lang="en-US" altLang="zh-CN" dirty="0" smtClean="0"/>
          </a:p>
          <a:p>
            <a:r>
              <a:rPr lang="en-US" altLang="zh-CN" dirty="0" smtClean="0"/>
              <a:t>-</a:t>
            </a:r>
            <a:r>
              <a:rPr lang="zh-CN" altLang="en-US" dirty="0" smtClean="0"/>
              <a:t>施工组织设计</a:t>
            </a:r>
            <a:endParaRPr lang="en-US" altLang="zh-CN" dirty="0" smtClean="0"/>
          </a:p>
          <a:p>
            <a:r>
              <a:rPr lang="en-US" altLang="zh-CN" dirty="0" smtClean="0"/>
              <a:t>-</a:t>
            </a:r>
            <a:r>
              <a:rPr lang="zh-CN" altLang="en-US" dirty="0" smtClean="0"/>
              <a:t>施工平面布置</a:t>
            </a:r>
            <a:endParaRPr lang="en-US" altLang="zh-CN" dirty="0" smtClean="0"/>
          </a:p>
          <a:p>
            <a:r>
              <a:rPr lang="en-US" altLang="zh-CN" dirty="0" smtClean="0"/>
              <a:t>-</a:t>
            </a:r>
            <a:r>
              <a:rPr lang="zh-CN" altLang="en-US" dirty="0" smtClean="0"/>
              <a:t>资源提供</a:t>
            </a:r>
            <a:endParaRPr lang="en-US" altLang="zh-CN" dirty="0" smtClean="0"/>
          </a:p>
          <a:p>
            <a:r>
              <a:rPr lang="en-US" altLang="zh-CN" dirty="0" smtClean="0"/>
              <a:t>-</a:t>
            </a:r>
            <a:r>
              <a:rPr lang="zh-CN" altLang="en-US" dirty="0" smtClean="0"/>
              <a:t>施工分包招标</a:t>
            </a:r>
            <a:endParaRPr lang="en-US" altLang="zh-CN" dirty="0" smtClean="0"/>
          </a:p>
          <a:p>
            <a:r>
              <a:rPr lang="en-US" altLang="zh-CN" dirty="0" smtClean="0"/>
              <a:t>-</a:t>
            </a:r>
            <a:r>
              <a:rPr lang="zh-CN" altLang="en-US" dirty="0" smtClean="0"/>
              <a:t>供应商采购</a:t>
            </a:r>
            <a:endParaRPr lang="en-US" altLang="zh-CN" dirty="0" smtClean="0"/>
          </a:p>
          <a:p>
            <a:r>
              <a:rPr lang="en-US" altLang="zh-CN" dirty="0" smtClean="0"/>
              <a:t>-</a:t>
            </a:r>
            <a:r>
              <a:rPr lang="zh-CN" altLang="en-US" dirty="0" smtClean="0"/>
              <a:t>临时设施施工</a:t>
            </a:r>
            <a:endParaRPr lang="zh-CN" alt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项目施工管理实务</a:t>
            </a:r>
            <a:endParaRPr lang="zh-CN" altLang="en-US" dirty="0"/>
          </a:p>
        </p:txBody>
      </p:sp>
      <p:sp>
        <p:nvSpPr>
          <p:cNvPr id="3" name="内容占位符 2"/>
          <p:cNvSpPr>
            <a:spLocks noGrp="1"/>
          </p:cNvSpPr>
          <p:nvPr>
            <p:ph idx="1"/>
          </p:nvPr>
        </p:nvSpPr>
        <p:spPr/>
        <p:txBody>
          <a:bodyPr/>
          <a:lstStyle/>
          <a:p>
            <a:r>
              <a:rPr lang="zh-CN" altLang="en-US" dirty="0" smtClean="0"/>
              <a:t>施工过程控制</a:t>
            </a:r>
            <a:endParaRPr lang="en-US" altLang="zh-CN" dirty="0" smtClean="0"/>
          </a:p>
          <a:p>
            <a:r>
              <a:rPr lang="en-US" altLang="zh-CN" dirty="0" smtClean="0"/>
              <a:t>-</a:t>
            </a:r>
            <a:r>
              <a:rPr lang="zh-CN" altLang="en-US" dirty="0" smtClean="0"/>
              <a:t>施工技术与安全交底</a:t>
            </a:r>
            <a:endParaRPr lang="en-US" altLang="zh-CN" dirty="0" smtClean="0"/>
          </a:p>
          <a:p>
            <a:r>
              <a:rPr lang="en-US" altLang="zh-CN" dirty="0" smtClean="0"/>
              <a:t>-</a:t>
            </a:r>
            <a:r>
              <a:rPr lang="zh-CN" altLang="en-US" dirty="0" smtClean="0"/>
              <a:t>施工质量</a:t>
            </a:r>
            <a:endParaRPr lang="en-US" altLang="zh-CN" dirty="0" smtClean="0"/>
          </a:p>
          <a:p>
            <a:r>
              <a:rPr lang="en-US" altLang="zh-CN" dirty="0" smtClean="0"/>
              <a:t>-</a:t>
            </a:r>
            <a:r>
              <a:rPr lang="zh-CN" altLang="en-US" dirty="0" smtClean="0"/>
              <a:t>施工安全</a:t>
            </a:r>
            <a:endParaRPr lang="en-US" altLang="zh-CN" dirty="0" smtClean="0"/>
          </a:p>
          <a:p>
            <a:r>
              <a:rPr lang="en-US" altLang="zh-CN" dirty="0" smtClean="0"/>
              <a:t>-</a:t>
            </a:r>
            <a:r>
              <a:rPr lang="zh-CN" altLang="en-US" dirty="0" smtClean="0"/>
              <a:t>施工环境与文明施工</a:t>
            </a:r>
            <a:endParaRPr lang="en-US" altLang="zh-CN" dirty="0" smtClean="0"/>
          </a:p>
          <a:p>
            <a:r>
              <a:rPr lang="en-US" altLang="zh-CN" dirty="0" smtClean="0"/>
              <a:t>-</a:t>
            </a:r>
            <a:r>
              <a:rPr lang="zh-CN" altLang="en-US" dirty="0" smtClean="0"/>
              <a:t>施工进度</a:t>
            </a:r>
            <a:endParaRPr lang="en-US" altLang="zh-CN" dirty="0" smtClean="0"/>
          </a:p>
          <a:p>
            <a:r>
              <a:rPr lang="en-US" altLang="zh-CN" dirty="0" smtClean="0"/>
              <a:t>-</a:t>
            </a:r>
            <a:r>
              <a:rPr lang="zh-CN" altLang="en-US" dirty="0" smtClean="0"/>
              <a:t>施工成本</a:t>
            </a:r>
            <a:endParaRPr lang="en-US" altLang="zh-CN" dirty="0" smtClean="0"/>
          </a:p>
          <a:p>
            <a:endParaRPr lang="zh-CN" alt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项目施工管理实务</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en-US" dirty="0" smtClean="0"/>
              <a:t>，施工管理工作流程案例分享</a:t>
            </a:r>
            <a:endParaRPr lang="en-US" altLang="zh-CN" dirty="0" smtClean="0"/>
          </a:p>
          <a:p>
            <a:r>
              <a:rPr lang="en-US" altLang="zh-CN" dirty="0" smtClean="0"/>
              <a:t>-</a:t>
            </a:r>
            <a:r>
              <a:rPr lang="zh-CN" altLang="en-US" dirty="0" smtClean="0"/>
              <a:t>施工策划管理</a:t>
            </a:r>
            <a:endParaRPr lang="en-US" altLang="zh-CN" dirty="0" smtClean="0"/>
          </a:p>
          <a:p>
            <a:r>
              <a:rPr lang="en-US" altLang="zh-CN" dirty="0" smtClean="0"/>
              <a:t>-</a:t>
            </a:r>
            <a:r>
              <a:rPr lang="zh-CN" altLang="en-US" dirty="0" smtClean="0"/>
              <a:t>施工实施管理</a:t>
            </a:r>
            <a:endParaRPr lang="en-US" altLang="zh-CN" dirty="0" smtClean="0"/>
          </a:p>
          <a:p>
            <a:r>
              <a:rPr lang="en-US" altLang="zh-CN" dirty="0" smtClean="0"/>
              <a:t>-</a:t>
            </a:r>
            <a:r>
              <a:rPr lang="zh-CN" altLang="en-US" dirty="0" smtClean="0"/>
              <a:t>施工检查管理</a:t>
            </a:r>
            <a:endParaRPr lang="en-US" altLang="zh-CN" dirty="0" smtClean="0"/>
          </a:p>
          <a:p>
            <a:r>
              <a:rPr lang="en-US" altLang="zh-CN" dirty="0" smtClean="0"/>
              <a:t>-</a:t>
            </a:r>
            <a:r>
              <a:rPr lang="zh-CN" altLang="en-US" dirty="0" smtClean="0"/>
              <a:t>施工关键管理</a:t>
            </a:r>
            <a:endParaRPr lang="en-US" altLang="zh-CN" dirty="0" smtClean="0"/>
          </a:p>
          <a:p>
            <a:endParaRPr lang="en-US" altLang="zh-CN" dirty="0" smtClean="0"/>
          </a:p>
          <a:p>
            <a:r>
              <a:rPr lang="zh-CN" altLang="en-US" dirty="0" smtClean="0"/>
              <a:t>总承包条件下的流程是集成化的工作思维</a:t>
            </a:r>
            <a:endParaRPr lang="en-US" altLang="zh-CN" dirty="0" smtClean="0"/>
          </a:p>
          <a:p>
            <a:endParaRPr lang="zh-CN" alt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项目施工管理实务</a:t>
            </a:r>
            <a:endParaRPr lang="zh-CN" altLang="en-US" dirty="0"/>
          </a:p>
        </p:txBody>
      </p:sp>
      <p:sp>
        <p:nvSpPr>
          <p:cNvPr id="3" name="内容占位符 2"/>
          <p:cNvSpPr>
            <a:spLocks noGrp="1"/>
          </p:cNvSpPr>
          <p:nvPr>
            <p:ph idx="1"/>
          </p:nvPr>
        </p:nvSpPr>
        <p:spPr/>
        <p:txBody>
          <a:bodyPr/>
          <a:lstStyle/>
          <a:p>
            <a:r>
              <a:rPr lang="en-US" altLang="zh-CN" dirty="0" smtClean="0"/>
              <a:t>4</a:t>
            </a:r>
            <a:r>
              <a:rPr lang="zh-CN" altLang="en-US" dirty="0" smtClean="0"/>
              <a:t>，</a:t>
            </a:r>
            <a:r>
              <a:rPr lang="en-US" altLang="zh-CN" dirty="0" smtClean="0"/>
              <a:t>EPC</a:t>
            </a:r>
            <a:r>
              <a:rPr lang="zh-CN" altLang="en-US" dirty="0" smtClean="0"/>
              <a:t>项目施工过程监控关键点</a:t>
            </a:r>
            <a:endParaRPr lang="en-US" altLang="zh-CN" dirty="0" smtClean="0"/>
          </a:p>
          <a:p>
            <a:r>
              <a:rPr lang="zh-CN" altLang="en-US" dirty="0" smtClean="0"/>
              <a:t>（</a:t>
            </a:r>
            <a:r>
              <a:rPr lang="en-US" altLang="zh-CN" dirty="0" smtClean="0"/>
              <a:t>1</a:t>
            </a:r>
            <a:r>
              <a:rPr lang="zh-CN" altLang="en-US" dirty="0" smtClean="0"/>
              <a:t>）工程监理的监督</a:t>
            </a:r>
            <a:endParaRPr lang="en-US" altLang="zh-CN" dirty="0" smtClean="0"/>
          </a:p>
          <a:p>
            <a:r>
              <a:rPr lang="zh-CN" altLang="en-US" dirty="0" smtClean="0"/>
              <a:t>（</a:t>
            </a:r>
            <a:r>
              <a:rPr lang="en-US" altLang="zh-CN" dirty="0" smtClean="0"/>
              <a:t>2</a:t>
            </a:r>
            <a:r>
              <a:rPr lang="zh-CN" altLang="en-US" dirty="0" smtClean="0"/>
              <a:t>）工程关键路径上的质量安全环境控制点</a:t>
            </a:r>
            <a:endParaRPr lang="en-US" altLang="zh-CN" dirty="0" smtClean="0"/>
          </a:p>
          <a:p>
            <a:r>
              <a:rPr lang="zh-CN" altLang="en-US" dirty="0" smtClean="0"/>
              <a:t>（</a:t>
            </a:r>
            <a:r>
              <a:rPr lang="en-US" altLang="zh-CN" dirty="0" smtClean="0"/>
              <a:t>3</a:t>
            </a:r>
            <a:r>
              <a:rPr lang="zh-CN" altLang="en-US" dirty="0" smtClean="0"/>
              <a:t>）施工过程的变更活动</a:t>
            </a:r>
            <a:endParaRPr lang="en-US" altLang="zh-CN" dirty="0" smtClean="0"/>
          </a:p>
          <a:p>
            <a:r>
              <a:rPr lang="zh-CN" altLang="en-US" dirty="0" smtClean="0"/>
              <a:t>（</a:t>
            </a:r>
            <a:r>
              <a:rPr lang="en-US" altLang="zh-CN" dirty="0" smtClean="0"/>
              <a:t>4</a:t>
            </a:r>
            <a:r>
              <a:rPr lang="zh-CN" altLang="en-US" dirty="0" smtClean="0"/>
              <a:t>）设计、施工、采购的集成化风险</a:t>
            </a:r>
            <a:endParaRPr lang="en-US" altLang="zh-CN" dirty="0" smtClean="0"/>
          </a:p>
          <a:p>
            <a:r>
              <a:rPr lang="zh-CN" altLang="en-US" dirty="0" smtClean="0"/>
              <a:t>（</a:t>
            </a:r>
            <a:r>
              <a:rPr lang="en-US" altLang="zh-CN" dirty="0" smtClean="0"/>
              <a:t>5</a:t>
            </a:r>
            <a:r>
              <a:rPr lang="zh-CN" altLang="en-US" dirty="0" smtClean="0"/>
              <a:t>）各种纠纷的合理解决</a:t>
            </a:r>
            <a:endParaRPr lang="en-US" altLang="zh-CN" dirty="0" smtClean="0"/>
          </a:p>
          <a:p>
            <a:endParaRPr lang="zh-CN" alt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项目施工管理实务</a:t>
            </a:r>
            <a:endParaRPr lang="zh-CN" altLang="en-US" dirty="0"/>
          </a:p>
        </p:txBody>
      </p:sp>
      <p:sp>
        <p:nvSpPr>
          <p:cNvPr id="3" name="内容占位符 2"/>
          <p:cNvSpPr>
            <a:spLocks noGrp="1"/>
          </p:cNvSpPr>
          <p:nvPr>
            <p:ph idx="1"/>
          </p:nvPr>
        </p:nvSpPr>
        <p:spPr/>
        <p:txBody>
          <a:bodyPr>
            <a:normAutofit lnSpcReduction="10000"/>
          </a:bodyPr>
          <a:lstStyle/>
          <a:p>
            <a:r>
              <a:rPr lang="en-US" altLang="zh-CN" dirty="0" smtClean="0"/>
              <a:t>5</a:t>
            </a:r>
            <a:r>
              <a:rPr lang="zh-CN" altLang="en-US" dirty="0" smtClean="0"/>
              <a:t>，</a:t>
            </a:r>
            <a:r>
              <a:rPr lang="en-US" altLang="zh-CN" dirty="0" smtClean="0"/>
              <a:t>EPC</a:t>
            </a:r>
            <a:r>
              <a:rPr lang="zh-CN" altLang="en-US" dirty="0" smtClean="0"/>
              <a:t>项目的分包商管理</a:t>
            </a:r>
            <a:endParaRPr lang="en-US" altLang="zh-CN" dirty="0" smtClean="0"/>
          </a:p>
          <a:p>
            <a:r>
              <a:rPr lang="zh-CN" altLang="en-US" dirty="0" smtClean="0"/>
              <a:t>总承包商应按照管理制度规定的标准和评价方法，依据工程项目需要经评价后选择分包方，并保存相关记录。对分包方的评价应包括下列内容：</a:t>
            </a:r>
          </a:p>
          <a:p>
            <a:r>
              <a:rPr lang="en-US" dirty="0" smtClean="0"/>
              <a:t>1 </a:t>
            </a:r>
            <a:r>
              <a:rPr lang="zh-CN" altLang="en-US" dirty="0" smtClean="0"/>
              <a:t>经营许可和施工资质；</a:t>
            </a:r>
          </a:p>
          <a:p>
            <a:r>
              <a:rPr lang="en-US" dirty="0" smtClean="0"/>
              <a:t>2 </a:t>
            </a:r>
            <a:r>
              <a:rPr lang="zh-CN" altLang="en-US" dirty="0" smtClean="0"/>
              <a:t>工程业绩与社会信誉；</a:t>
            </a:r>
          </a:p>
          <a:p>
            <a:r>
              <a:rPr lang="en-US" dirty="0" smtClean="0"/>
              <a:t>3 </a:t>
            </a:r>
            <a:r>
              <a:rPr lang="zh-CN" altLang="en-US" dirty="0" smtClean="0"/>
              <a:t>人员结构、执业资格和素质；</a:t>
            </a:r>
          </a:p>
          <a:p>
            <a:r>
              <a:rPr lang="en-US" dirty="0" smtClean="0"/>
              <a:t>4 </a:t>
            </a:r>
            <a:r>
              <a:rPr lang="zh-CN" altLang="en-US" dirty="0" smtClean="0"/>
              <a:t>施工机具与设施</a:t>
            </a:r>
            <a:r>
              <a:rPr lang="en-US" dirty="0" smtClean="0"/>
              <a:t>;</a:t>
            </a:r>
            <a:endParaRPr lang="zh-CN" altLang="en-US" dirty="0" smtClean="0"/>
          </a:p>
          <a:p>
            <a:r>
              <a:rPr lang="en-US" dirty="0" smtClean="0"/>
              <a:t>5 </a:t>
            </a:r>
            <a:r>
              <a:rPr lang="zh-CN" altLang="en-US" dirty="0" smtClean="0"/>
              <a:t>专业技术和施工管理水平</a:t>
            </a:r>
            <a:r>
              <a:rPr lang="en-US" dirty="0" smtClean="0"/>
              <a:t>;</a:t>
            </a:r>
            <a:endParaRPr lang="zh-CN" altLang="en-US" dirty="0" smtClean="0"/>
          </a:p>
          <a:p>
            <a:r>
              <a:rPr lang="en-US" dirty="0" smtClean="0"/>
              <a:t>6 </a:t>
            </a:r>
            <a:r>
              <a:rPr lang="zh-CN" altLang="en-US" dirty="0" smtClean="0"/>
              <a:t>协作、配合、服务和抗风险能力。</a:t>
            </a:r>
          </a:p>
          <a:p>
            <a:endParaRPr lang="zh-CN" alt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项目施工管理实务</a:t>
            </a:r>
            <a:endParaRPr lang="zh-CN" altLang="en-US" dirty="0"/>
          </a:p>
        </p:txBody>
      </p:sp>
      <p:sp>
        <p:nvSpPr>
          <p:cNvPr id="3" name="内容占位符 2"/>
          <p:cNvSpPr>
            <a:spLocks noGrp="1"/>
          </p:cNvSpPr>
          <p:nvPr>
            <p:ph idx="1"/>
          </p:nvPr>
        </p:nvSpPr>
        <p:spPr/>
        <p:txBody>
          <a:bodyPr/>
          <a:lstStyle/>
          <a:p>
            <a:r>
              <a:rPr lang="en-US" altLang="zh-CN" b="1" dirty="0" smtClean="0"/>
              <a:t>6</a:t>
            </a:r>
            <a:r>
              <a:rPr lang="zh-CN" altLang="en-US" b="1" dirty="0" smtClean="0"/>
              <a:t>，分包项目实施过程管理</a:t>
            </a:r>
          </a:p>
          <a:p>
            <a:pPr fontAlgn="base"/>
            <a:r>
              <a:rPr lang="zh-CN" altLang="en-US" dirty="0" smtClean="0"/>
              <a:t>总承包商应对分包方的下列施工和服务条件进行验证和确认</a:t>
            </a:r>
            <a:r>
              <a:rPr lang="en-US" dirty="0" smtClean="0"/>
              <a:t>:</a:t>
            </a:r>
            <a:endParaRPr lang="zh-CN" altLang="en-US" dirty="0" smtClean="0"/>
          </a:p>
          <a:p>
            <a:pPr fontAlgn="base"/>
            <a:r>
              <a:rPr lang="en-US" dirty="0" smtClean="0"/>
              <a:t>1</a:t>
            </a:r>
            <a:r>
              <a:rPr lang="zh-CN" altLang="en-US" dirty="0" smtClean="0"/>
              <a:t>）</a:t>
            </a:r>
            <a:r>
              <a:rPr lang="en-US" dirty="0" smtClean="0"/>
              <a:t> </a:t>
            </a:r>
            <a:r>
              <a:rPr lang="zh-CN" altLang="en-US" dirty="0" smtClean="0"/>
              <a:t>项目管理机构；</a:t>
            </a:r>
          </a:p>
          <a:p>
            <a:pPr fontAlgn="base"/>
            <a:r>
              <a:rPr lang="en-US" dirty="0" smtClean="0"/>
              <a:t>2</a:t>
            </a:r>
            <a:r>
              <a:rPr lang="zh-CN" altLang="en-US" dirty="0" smtClean="0"/>
              <a:t>）进场人员的数量和资格；</a:t>
            </a:r>
          </a:p>
          <a:p>
            <a:pPr fontAlgn="base"/>
            <a:r>
              <a:rPr lang="en-US" dirty="0" smtClean="0"/>
              <a:t>3</a:t>
            </a:r>
            <a:r>
              <a:rPr lang="zh-CN" altLang="en-US" dirty="0" smtClean="0"/>
              <a:t>）</a:t>
            </a:r>
            <a:r>
              <a:rPr lang="en-US" dirty="0" smtClean="0"/>
              <a:t> </a:t>
            </a:r>
            <a:r>
              <a:rPr lang="zh-CN" altLang="en-US" dirty="0" smtClean="0"/>
              <a:t>主要工程材料、构配件和设备；</a:t>
            </a:r>
          </a:p>
          <a:p>
            <a:pPr fontAlgn="base"/>
            <a:r>
              <a:rPr lang="en-US" dirty="0" smtClean="0"/>
              <a:t>4</a:t>
            </a:r>
            <a:r>
              <a:rPr lang="zh-CN" altLang="en-US" dirty="0" smtClean="0"/>
              <a:t>）投入的施工机具与设施。</a:t>
            </a:r>
          </a:p>
          <a:p>
            <a:pPr fontAlgn="base"/>
            <a:r>
              <a:rPr lang="zh-CN" altLang="en-US" dirty="0" smtClean="0"/>
              <a:t>分包项目实施前，总承包商应对分包方进行施工和服务要求交底，审批分包方编制的施工和服务方案。</a:t>
            </a:r>
          </a:p>
          <a:p>
            <a:endParaRPr lang="zh-CN" alt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项目施工管理实务</a:t>
            </a:r>
            <a:endParaRPr lang="zh-CN" altLang="en-US" dirty="0"/>
          </a:p>
        </p:txBody>
      </p:sp>
      <p:sp>
        <p:nvSpPr>
          <p:cNvPr id="3" name="内容占位符 2"/>
          <p:cNvSpPr>
            <a:spLocks noGrp="1"/>
          </p:cNvSpPr>
          <p:nvPr>
            <p:ph idx="1"/>
          </p:nvPr>
        </p:nvSpPr>
        <p:spPr/>
        <p:txBody>
          <a:bodyPr/>
          <a:lstStyle/>
          <a:p>
            <a:r>
              <a:rPr lang="zh-CN" altLang="en-US" dirty="0" smtClean="0"/>
              <a:t>总承包商应对分包方的下列施工和服务过程及结果进行监督管理：</a:t>
            </a:r>
          </a:p>
          <a:p>
            <a:r>
              <a:rPr lang="en-US" dirty="0" smtClean="0"/>
              <a:t>1</a:t>
            </a:r>
            <a:r>
              <a:rPr lang="zh-CN" altLang="en-US" dirty="0" smtClean="0"/>
              <a:t>关键岗位、人员变动、技术措施、质量控制和材料验收；</a:t>
            </a:r>
          </a:p>
          <a:p>
            <a:r>
              <a:rPr lang="en-US" dirty="0" smtClean="0"/>
              <a:t>2</a:t>
            </a:r>
            <a:r>
              <a:rPr lang="zh-CN" altLang="en-US" dirty="0" smtClean="0"/>
              <a:t>施工进度、安全条件、污染防治和服务水平。 </a:t>
            </a:r>
          </a:p>
          <a:p>
            <a:pPr fontAlgn="base"/>
            <a:r>
              <a:rPr lang="zh-CN" altLang="en-US" dirty="0" smtClean="0"/>
              <a:t>对分包方的履约情况应进行评价并保存记录，作为重新评价、选择分包方和改进分包管理的依据。</a:t>
            </a:r>
          </a:p>
          <a:p>
            <a:pPr fontAlgn="base"/>
            <a:r>
              <a:rPr lang="zh-CN" altLang="en-US" dirty="0" smtClean="0"/>
              <a:t>分包工程在实施过程中发生的变更，总承包商应按规定履行审批手续，进行审核验证。分包工程变更文件应作为分包合同的补充内容。</a:t>
            </a:r>
            <a:endParaRPr lang="zh-CN" alt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项目施工管理实务</a:t>
            </a:r>
            <a:endParaRPr lang="zh-CN" altLang="en-US" dirty="0"/>
          </a:p>
        </p:txBody>
      </p:sp>
      <p:sp>
        <p:nvSpPr>
          <p:cNvPr id="3" name="内容占位符 2"/>
          <p:cNvSpPr>
            <a:spLocks noGrp="1"/>
          </p:cNvSpPr>
          <p:nvPr>
            <p:ph idx="1"/>
          </p:nvPr>
        </p:nvSpPr>
        <p:spPr/>
        <p:txBody>
          <a:bodyPr/>
          <a:lstStyle/>
          <a:p>
            <a:pPr fontAlgn="base"/>
            <a:r>
              <a:rPr lang="zh-CN" altLang="en-US" dirty="0" smtClean="0"/>
              <a:t>分包方应对分包工程进行自检。总承包商应依据设计文件、分包合同和现行国家相关标准规定的程序对分包工程实施验收，并保存验收记录。</a:t>
            </a:r>
          </a:p>
          <a:p>
            <a:pPr fontAlgn="base"/>
            <a:r>
              <a:rPr lang="zh-CN" altLang="en-US" dirty="0" smtClean="0"/>
              <a:t>对分包工程质量验收过程发现的问题，总承包商应提出整改要求并跟踪复查。</a:t>
            </a:r>
          </a:p>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smtClean="0"/>
              <a:t>项目采购管理 </a:t>
            </a:r>
            <a:endParaRPr lang="en-US" altLang="zh-CN" dirty="0" smtClean="0"/>
          </a:p>
          <a:p>
            <a:r>
              <a:rPr lang="en-US" altLang="zh-CN" dirty="0" smtClean="0"/>
              <a:t>6.1 </a:t>
            </a:r>
            <a:r>
              <a:rPr lang="zh-CN" altLang="en-US" dirty="0" smtClean="0"/>
              <a:t>一般规定 </a:t>
            </a:r>
            <a:endParaRPr lang="en-US" altLang="zh-CN" dirty="0" smtClean="0"/>
          </a:p>
          <a:p>
            <a:r>
              <a:rPr lang="en-US" altLang="zh-CN" dirty="0" smtClean="0"/>
              <a:t>6.2 </a:t>
            </a:r>
            <a:r>
              <a:rPr lang="zh-CN" altLang="en-US" dirty="0" smtClean="0"/>
              <a:t>采购工作程序 </a:t>
            </a:r>
            <a:endParaRPr lang="en-US" altLang="zh-CN" dirty="0" smtClean="0"/>
          </a:p>
          <a:p>
            <a:r>
              <a:rPr lang="en-US" altLang="zh-CN" dirty="0" smtClean="0"/>
              <a:t>6.3 </a:t>
            </a:r>
            <a:r>
              <a:rPr lang="zh-CN" altLang="en-US" dirty="0" smtClean="0"/>
              <a:t>采购执行计划 </a:t>
            </a:r>
            <a:endParaRPr lang="en-US" altLang="zh-CN" dirty="0" smtClean="0"/>
          </a:p>
          <a:p>
            <a:r>
              <a:rPr lang="en-US" altLang="zh-CN" dirty="0" smtClean="0"/>
              <a:t>6.4 </a:t>
            </a:r>
            <a:r>
              <a:rPr lang="zh-CN" altLang="en-US" dirty="0" smtClean="0"/>
              <a:t>采买 </a:t>
            </a:r>
            <a:endParaRPr lang="en-US" altLang="zh-CN" dirty="0" smtClean="0"/>
          </a:p>
          <a:p>
            <a:r>
              <a:rPr lang="en-US" altLang="zh-CN" dirty="0" smtClean="0"/>
              <a:t>6.5 </a:t>
            </a:r>
            <a:r>
              <a:rPr lang="zh-CN" altLang="en-US" dirty="0" smtClean="0"/>
              <a:t>催交与检验 </a:t>
            </a:r>
            <a:endParaRPr lang="en-US" altLang="zh-CN" dirty="0" smtClean="0"/>
          </a:p>
          <a:p>
            <a:r>
              <a:rPr lang="en-US" altLang="zh-CN" dirty="0" smtClean="0"/>
              <a:t>6.6 </a:t>
            </a:r>
            <a:r>
              <a:rPr lang="zh-CN" altLang="en-US" dirty="0" smtClean="0"/>
              <a:t>运输与交付 </a:t>
            </a:r>
            <a:endParaRPr lang="en-US" altLang="zh-CN" dirty="0" smtClean="0"/>
          </a:p>
          <a:p>
            <a:r>
              <a:rPr lang="en-US" altLang="zh-CN" dirty="0" smtClean="0"/>
              <a:t>6.7 </a:t>
            </a:r>
            <a:r>
              <a:rPr lang="zh-CN" altLang="en-US" dirty="0" smtClean="0"/>
              <a:t>采购变更管理 </a:t>
            </a:r>
            <a:endParaRPr lang="en-US" altLang="zh-CN" dirty="0" smtClean="0"/>
          </a:p>
          <a:p>
            <a:r>
              <a:rPr lang="en-US" altLang="zh-CN" dirty="0" smtClean="0"/>
              <a:t>6.8 </a:t>
            </a:r>
            <a:r>
              <a:rPr lang="zh-CN" altLang="en-US" dirty="0" smtClean="0"/>
              <a:t>仓储</a:t>
            </a:r>
            <a:r>
              <a:rPr lang="zh-CN" altLang="en-US" smtClean="0"/>
              <a:t>管理 </a:t>
            </a:r>
            <a:endParaRPr lang="zh-CN" alt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收尾管理实务</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，项目收尾管理主要工作</a:t>
            </a:r>
            <a:endParaRPr lang="en-US" altLang="zh-CN" dirty="0" smtClean="0"/>
          </a:p>
          <a:p>
            <a:r>
              <a:rPr lang="zh-CN" altLang="en-US" b="1" dirty="0" smtClean="0"/>
              <a:t> 总承包商</a:t>
            </a:r>
            <a:r>
              <a:rPr lang="zh-CN" altLang="en-US" dirty="0" smtClean="0"/>
              <a:t>应编制工程竣工验收计划，经批准后执行。工程竣工验收计划应包括下列内容：</a:t>
            </a:r>
          </a:p>
          <a:p>
            <a:r>
              <a:rPr lang="en-US" b="1" dirty="0" smtClean="0"/>
              <a:t>1</a:t>
            </a:r>
            <a:r>
              <a:rPr lang="zh-CN" altLang="en-US" b="1" dirty="0" smtClean="0"/>
              <a:t>）</a:t>
            </a:r>
            <a:r>
              <a:rPr lang="en-US" b="1" dirty="0" smtClean="0"/>
              <a:t>  </a:t>
            </a:r>
            <a:r>
              <a:rPr lang="zh-CN" altLang="en-US" dirty="0" smtClean="0"/>
              <a:t>工程竣工验收工作内容；</a:t>
            </a:r>
          </a:p>
          <a:p>
            <a:r>
              <a:rPr lang="en-US" b="1" dirty="0" smtClean="0"/>
              <a:t>2</a:t>
            </a:r>
            <a:r>
              <a:rPr lang="zh-CN" altLang="en-US" b="1" dirty="0" smtClean="0"/>
              <a:t>）</a:t>
            </a:r>
            <a:r>
              <a:rPr lang="en-US" dirty="0" smtClean="0"/>
              <a:t> </a:t>
            </a:r>
            <a:r>
              <a:rPr lang="zh-CN" altLang="en-US" dirty="0" smtClean="0"/>
              <a:t>工程竣工验收工作原则和要求；</a:t>
            </a:r>
          </a:p>
          <a:p>
            <a:r>
              <a:rPr lang="en-US" b="1" dirty="0" smtClean="0"/>
              <a:t>3</a:t>
            </a:r>
            <a:r>
              <a:rPr lang="zh-CN" altLang="en-US" b="1" dirty="0" smtClean="0"/>
              <a:t>）</a:t>
            </a:r>
            <a:r>
              <a:rPr lang="en-US" b="1" dirty="0" smtClean="0"/>
              <a:t>  </a:t>
            </a:r>
            <a:r>
              <a:rPr lang="zh-CN" altLang="en-US" dirty="0" smtClean="0"/>
              <a:t>工程竣工验收工作职责分工；</a:t>
            </a:r>
          </a:p>
          <a:p>
            <a:r>
              <a:rPr lang="en-US" b="1" dirty="0" smtClean="0"/>
              <a:t>4</a:t>
            </a:r>
            <a:r>
              <a:rPr lang="zh-CN" altLang="en-US" b="1" dirty="0" smtClean="0"/>
              <a:t>）</a:t>
            </a:r>
            <a:r>
              <a:rPr lang="en-US" b="1" dirty="0" smtClean="0"/>
              <a:t>  </a:t>
            </a:r>
            <a:r>
              <a:rPr lang="zh-CN" altLang="en-US" dirty="0" smtClean="0"/>
              <a:t>工程竣工验收工作顺序与时间安排。</a:t>
            </a:r>
          </a:p>
          <a:p>
            <a:endParaRPr lang="zh-CN" alt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收尾管理实务</a:t>
            </a:r>
            <a:endParaRPr lang="zh-CN" altLang="en-US" dirty="0"/>
          </a:p>
        </p:txBody>
      </p:sp>
      <p:sp>
        <p:nvSpPr>
          <p:cNvPr id="3" name="内容占位符 2"/>
          <p:cNvSpPr>
            <a:spLocks noGrp="1"/>
          </p:cNvSpPr>
          <p:nvPr>
            <p:ph idx="1"/>
          </p:nvPr>
        </p:nvSpPr>
        <p:spPr/>
        <p:txBody>
          <a:bodyPr/>
          <a:lstStyle/>
          <a:p>
            <a:r>
              <a:rPr lang="zh-CN" altLang="en-US" dirty="0" smtClean="0"/>
              <a:t>工程竣工验收工作按计划完成后，承包人应自行检查，根据规定在监理机构组织下进行预验收，合格后向发包人提交竣工验收申请。</a:t>
            </a:r>
          </a:p>
          <a:p>
            <a:r>
              <a:rPr lang="zh-CN" altLang="en-US" dirty="0" smtClean="0"/>
              <a:t>工程竣工验收的条件、要求、组织、程序、标准、文档的整理和移交，必须符合国家有关标准和规定。</a:t>
            </a:r>
          </a:p>
          <a:p>
            <a:r>
              <a:rPr lang="zh-CN" altLang="en-US" dirty="0" smtClean="0"/>
              <a:t>发包人接到工程承包人提交的工程竣工验收申请后，组织工程竣工验收，验收合格后编写竣工验收报告书。</a:t>
            </a:r>
          </a:p>
          <a:p>
            <a:r>
              <a:rPr lang="zh-CN" altLang="en-US" dirty="0" smtClean="0"/>
              <a:t>工程竣工验收后，承包人应在合同约定的期限内进行工程移交。</a:t>
            </a:r>
          </a:p>
          <a:p>
            <a:endParaRPr lang="zh-CN" alt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收尾管理实务</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t>工程竣工验收后，承包人应按照约定的条件向发包人提交工程竣工结算报告及完整的结算资料，报发包人确认。</a:t>
            </a:r>
          </a:p>
          <a:p>
            <a:r>
              <a:rPr lang="zh-CN" altLang="en-US" dirty="0" smtClean="0"/>
              <a:t>工程竣工结算应由承包人实施，发包人审查，双方共同确认后支付。</a:t>
            </a:r>
          </a:p>
          <a:p>
            <a:r>
              <a:rPr lang="zh-CN" altLang="en-US" dirty="0" smtClean="0"/>
              <a:t>工程竣工结算依据应包括下列内容：</a:t>
            </a:r>
          </a:p>
          <a:p>
            <a:r>
              <a:rPr lang="en-US" b="1" dirty="0" smtClean="0"/>
              <a:t>1</a:t>
            </a:r>
            <a:r>
              <a:rPr lang="zh-CN" altLang="en-US" b="1" dirty="0" smtClean="0"/>
              <a:t>）</a:t>
            </a:r>
            <a:r>
              <a:rPr lang="en-US" b="1" dirty="0" smtClean="0"/>
              <a:t>  </a:t>
            </a:r>
            <a:r>
              <a:rPr lang="zh-CN" altLang="en-US" dirty="0" smtClean="0"/>
              <a:t>合同文件；</a:t>
            </a:r>
          </a:p>
          <a:p>
            <a:r>
              <a:rPr lang="en-US" b="1" dirty="0" smtClean="0"/>
              <a:t>2</a:t>
            </a:r>
            <a:r>
              <a:rPr lang="zh-CN" altLang="en-US" b="1" dirty="0" smtClean="0"/>
              <a:t>）</a:t>
            </a:r>
            <a:r>
              <a:rPr lang="en-US" b="1" dirty="0" smtClean="0"/>
              <a:t>  </a:t>
            </a:r>
            <a:r>
              <a:rPr lang="zh-CN" altLang="en-US" dirty="0" smtClean="0"/>
              <a:t>竣工图和工程变更文件；</a:t>
            </a:r>
          </a:p>
          <a:p>
            <a:r>
              <a:rPr lang="en-US" b="1" dirty="0" smtClean="0"/>
              <a:t>3</a:t>
            </a:r>
            <a:r>
              <a:rPr lang="zh-CN" altLang="en-US" b="1" dirty="0" smtClean="0"/>
              <a:t>）</a:t>
            </a:r>
            <a:r>
              <a:rPr lang="en-US" b="1" dirty="0" smtClean="0"/>
              <a:t>  </a:t>
            </a:r>
            <a:r>
              <a:rPr lang="zh-CN" altLang="en-US" dirty="0" smtClean="0"/>
              <a:t>有关技术资料和材料代用核准资料；</a:t>
            </a:r>
          </a:p>
          <a:p>
            <a:r>
              <a:rPr lang="en-US" b="1" dirty="0" smtClean="0"/>
              <a:t>4)  </a:t>
            </a:r>
            <a:r>
              <a:rPr lang="zh-CN" altLang="en-US" dirty="0" smtClean="0"/>
              <a:t>工程计价文件和工程量清单；</a:t>
            </a:r>
          </a:p>
          <a:p>
            <a:r>
              <a:rPr lang="en-US" b="1" dirty="0" smtClean="0"/>
              <a:t>5)  </a:t>
            </a:r>
            <a:r>
              <a:rPr lang="zh-CN" altLang="en-US" dirty="0" smtClean="0"/>
              <a:t>双方确认的有关签证和工程索赔资料。</a:t>
            </a:r>
          </a:p>
          <a:p>
            <a:endParaRPr lang="zh-CN" alt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收尾管理实务</a:t>
            </a:r>
            <a:endParaRPr lang="zh-CN" altLang="en-US" dirty="0"/>
          </a:p>
        </p:txBody>
      </p:sp>
      <p:sp>
        <p:nvSpPr>
          <p:cNvPr id="3" name="内容占位符 2"/>
          <p:cNvSpPr>
            <a:spLocks noGrp="1"/>
          </p:cNvSpPr>
          <p:nvPr>
            <p:ph idx="1"/>
          </p:nvPr>
        </p:nvSpPr>
        <p:spPr/>
        <p:txBody>
          <a:bodyPr/>
          <a:lstStyle/>
          <a:p>
            <a:r>
              <a:rPr lang="en-US" altLang="zh-CN" dirty="0" smtClean="0"/>
              <a:t>2</a:t>
            </a:r>
            <a:r>
              <a:rPr lang="zh-CN" altLang="en-US" dirty="0" smtClean="0"/>
              <a:t>，重点项目工程收尾面临的问题案例分享</a:t>
            </a:r>
            <a:endParaRPr lang="en-US" altLang="zh-CN" dirty="0" smtClean="0"/>
          </a:p>
          <a:p>
            <a:r>
              <a:rPr lang="zh-CN" altLang="en-US" dirty="0" smtClean="0"/>
              <a:t>（</a:t>
            </a:r>
            <a:r>
              <a:rPr lang="en-US" altLang="zh-CN" dirty="0" smtClean="0"/>
              <a:t>1</a:t>
            </a:r>
            <a:r>
              <a:rPr lang="zh-CN" altLang="en-US" dirty="0" smtClean="0"/>
              <a:t>）工程质量验收问题</a:t>
            </a:r>
            <a:endParaRPr lang="en-US" altLang="zh-CN" dirty="0" smtClean="0"/>
          </a:p>
          <a:p>
            <a:r>
              <a:rPr lang="zh-CN" altLang="en-US" dirty="0" smtClean="0"/>
              <a:t>（</a:t>
            </a:r>
            <a:r>
              <a:rPr lang="en-US" altLang="zh-CN" dirty="0" smtClean="0"/>
              <a:t>2</a:t>
            </a:r>
            <a:r>
              <a:rPr lang="zh-CN" altLang="en-US" dirty="0" smtClean="0"/>
              <a:t>）各种合同纠纷的解决情况</a:t>
            </a:r>
            <a:endParaRPr lang="en-US" altLang="zh-CN" dirty="0" smtClean="0"/>
          </a:p>
          <a:p>
            <a:r>
              <a:rPr lang="zh-CN" altLang="en-US" dirty="0" smtClean="0"/>
              <a:t>（</a:t>
            </a:r>
            <a:r>
              <a:rPr lang="en-US" altLang="zh-CN" dirty="0" smtClean="0"/>
              <a:t>3</a:t>
            </a:r>
            <a:r>
              <a:rPr lang="zh-CN" altLang="en-US" dirty="0" smtClean="0"/>
              <a:t>）合同变更的纠纷解决结果</a:t>
            </a:r>
            <a:endParaRPr lang="en-US" altLang="zh-CN" dirty="0" smtClean="0"/>
          </a:p>
          <a:p>
            <a:r>
              <a:rPr lang="zh-CN" altLang="en-US" dirty="0" smtClean="0"/>
              <a:t>（</a:t>
            </a:r>
            <a:r>
              <a:rPr lang="en-US" altLang="zh-CN" dirty="0" smtClean="0"/>
              <a:t>4</a:t>
            </a:r>
            <a:r>
              <a:rPr lang="zh-CN" altLang="en-US" dirty="0" smtClean="0"/>
              <a:t>）相关方责权利的清算</a:t>
            </a:r>
            <a:endParaRPr lang="en-US" altLang="zh-CN" dirty="0" smtClean="0"/>
          </a:p>
          <a:p>
            <a:r>
              <a:rPr lang="zh-CN" altLang="en-US" dirty="0" smtClean="0"/>
              <a:t>（</a:t>
            </a:r>
            <a:r>
              <a:rPr lang="en-US" altLang="zh-CN" dirty="0" smtClean="0"/>
              <a:t>5</a:t>
            </a:r>
            <a:r>
              <a:rPr lang="zh-CN" altLang="en-US" dirty="0" smtClean="0"/>
              <a:t>）合同关闭的条件</a:t>
            </a:r>
            <a:endParaRPr lang="zh-CN" alt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项目实施过程管控</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a:t>
            </a:r>
            <a:r>
              <a:rPr lang="en-US" altLang="zh-CN" dirty="0" smtClean="0"/>
              <a:t>EPC</a:t>
            </a:r>
            <a:r>
              <a:rPr lang="zh-CN" altLang="en-US" dirty="0" smtClean="0"/>
              <a:t>项目资源控制案例分享</a:t>
            </a:r>
            <a:endParaRPr lang="en-US" altLang="zh-CN" dirty="0" smtClean="0"/>
          </a:p>
          <a:p>
            <a:r>
              <a:rPr lang="zh-CN" altLang="en-US" dirty="0" smtClean="0"/>
              <a:t>项目资源管理应遵循下列程序：</a:t>
            </a:r>
          </a:p>
          <a:p>
            <a:r>
              <a:rPr lang="en-US" b="1" dirty="0" smtClean="0"/>
              <a:t>1)  </a:t>
            </a:r>
            <a:r>
              <a:rPr lang="zh-CN" altLang="en-US" dirty="0" smtClean="0"/>
              <a:t>明确项目的资源需求；</a:t>
            </a:r>
          </a:p>
          <a:p>
            <a:r>
              <a:rPr lang="en-US" b="1" dirty="0" smtClean="0"/>
              <a:t>2)  </a:t>
            </a:r>
            <a:r>
              <a:rPr lang="zh-CN" altLang="en-US" dirty="0" smtClean="0"/>
              <a:t>分析项目整体的资源状态；</a:t>
            </a:r>
          </a:p>
          <a:p>
            <a:r>
              <a:rPr lang="en-US" b="1" dirty="0" smtClean="0"/>
              <a:t>3)  </a:t>
            </a:r>
            <a:r>
              <a:rPr lang="zh-CN" altLang="en-US" dirty="0" smtClean="0"/>
              <a:t>确定资源的各种提供方式；</a:t>
            </a:r>
          </a:p>
          <a:p>
            <a:r>
              <a:rPr lang="en-US" b="1" dirty="0" smtClean="0"/>
              <a:t>4)  </a:t>
            </a:r>
            <a:r>
              <a:rPr lang="zh-CN" altLang="en-US" dirty="0" smtClean="0"/>
              <a:t>编制资源的相关配置计划；</a:t>
            </a:r>
          </a:p>
          <a:p>
            <a:r>
              <a:rPr lang="en-US" b="1" dirty="0" smtClean="0"/>
              <a:t>5)  </a:t>
            </a:r>
            <a:r>
              <a:rPr lang="zh-CN" altLang="en-US" dirty="0" smtClean="0"/>
              <a:t>提供并配置各种资源；</a:t>
            </a:r>
          </a:p>
          <a:p>
            <a:r>
              <a:rPr lang="en-US" b="1" dirty="0" smtClean="0"/>
              <a:t>6)  </a:t>
            </a:r>
            <a:r>
              <a:rPr lang="zh-CN" altLang="en-US" dirty="0" smtClean="0"/>
              <a:t>控制项目资源的使用过程；</a:t>
            </a:r>
          </a:p>
          <a:p>
            <a:r>
              <a:rPr lang="en-US" b="1" dirty="0" smtClean="0"/>
              <a:t>7)  </a:t>
            </a:r>
            <a:r>
              <a:rPr lang="zh-CN" altLang="en-US" dirty="0" smtClean="0"/>
              <a:t>跟踪分析并总结改进。</a:t>
            </a:r>
          </a:p>
          <a:p>
            <a:endParaRPr lang="zh-CN" alt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项目实施过程管控</a:t>
            </a:r>
            <a:endParaRPr lang="zh-CN" altLang="en-US" dirty="0"/>
          </a:p>
        </p:txBody>
      </p:sp>
      <p:sp>
        <p:nvSpPr>
          <p:cNvPr id="3" name="内容占位符 2"/>
          <p:cNvSpPr>
            <a:spLocks noGrp="1"/>
          </p:cNvSpPr>
          <p:nvPr>
            <p:ph idx="1"/>
          </p:nvPr>
        </p:nvSpPr>
        <p:spPr/>
        <p:txBody>
          <a:bodyPr/>
          <a:lstStyle/>
          <a:p>
            <a:r>
              <a:rPr lang="zh-CN" altLang="en-US" dirty="0" smtClean="0"/>
              <a:t>总承包商应确保人力资源的选择、培训和考核符合项目管理需求。</a:t>
            </a:r>
          </a:p>
          <a:p>
            <a:r>
              <a:rPr lang="zh-CN" altLang="en-US" dirty="0" smtClean="0"/>
              <a:t>项目管理人员应在意识、培训、经验、能力方面满足规定要求。</a:t>
            </a:r>
          </a:p>
          <a:p>
            <a:r>
              <a:rPr lang="zh-CN" altLang="en-US" dirty="0" smtClean="0"/>
              <a:t>总承包商应对项目人力资源管理方法、组织规划、制度建设、团队建设、使用效率和成本管理进行分析和评价，以保证项目人力资源符合要求。</a:t>
            </a:r>
          </a:p>
          <a:p>
            <a:endParaRPr lang="zh-CN" alt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EPC</a:t>
            </a:r>
            <a:r>
              <a:rPr lang="zh-CN" altLang="en-US" dirty="0" smtClean="0"/>
              <a:t>项目实施过程管控</a:t>
            </a:r>
            <a:endParaRPr lang="zh-CN" altLang="en-US" dirty="0"/>
          </a:p>
        </p:txBody>
      </p:sp>
      <p:sp>
        <p:nvSpPr>
          <p:cNvPr id="3" name="内容占位符 2"/>
          <p:cNvSpPr>
            <a:spLocks noGrp="1"/>
          </p:cNvSpPr>
          <p:nvPr>
            <p:ph idx="1"/>
          </p:nvPr>
        </p:nvSpPr>
        <p:spPr/>
        <p:txBody>
          <a:bodyPr>
            <a:normAutofit/>
          </a:bodyPr>
          <a:lstStyle/>
          <a:p>
            <a:r>
              <a:rPr lang="zh-CN" altLang="en-US" dirty="0" smtClean="0"/>
              <a:t>总承包商应确保劳务队伍选择、劳务分包合同订立、施工过程控制、劳务结算、劳务分包退场管理满足工程项目的劳务管理需求。</a:t>
            </a:r>
          </a:p>
          <a:p>
            <a:r>
              <a:rPr lang="zh-CN" altLang="en-US" dirty="0" smtClean="0"/>
              <a:t>总承包商应依据项目需求进行劳务人员专项培训，特殊工种和相关人员应按规定持证上岗。</a:t>
            </a:r>
          </a:p>
          <a:p>
            <a:r>
              <a:rPr lang="zh-CN" altLang="en-US" dirty="0" smtClean="0"/>
              <a:t>施工现场应实行劳务实名制管理，建立劳务突发事件应急管理预案。</a:t>
            </a:r>
          </a:p>
          <a:p>
            <a:r>
              <a:rPr lang="zh-CN" altLang="en-US" dirty="0" smtClean="0"/>
              <a:t>总承包商宜为从事危险作业的劳务人员购买意外伤害保险。</a:t>
            </a:r>
          </a:p>
          <a:p>
            <a:r>
              <a:rPr lang="zh-CN" altLang="en-US" dirty="0" smtClean="0"/>
              <a:t>总承包商应对劳务计划、过程控制、分包工程目标实现程度以及相关制度进行考核评价。</a:t>
            </a:r>
            <a:endParaRPr lang="zh-CN" alt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EPC</a:t>
            </a:r>
            <a:r>
              <a:rPr lang="zh-CN" altLang="en-US" dirty="0" smtClean="0"/>
              <a:t>项目实施过程管控</a:t>
            </a:r>
            <a:endParaRPr lang="zh-CN" altLang="en-US" dirty="0"/>
          </a:p>
        </p:txBody>
      </p:sp>
      <p:sp>
        <p:nvSpPr>
          <p:cNvPr id="3" name="内容占位符 2"/>
          <p:cNvSpPr>
            <a:spLocks noGrp="1"/>
          </p:cNvSpPr>
          <p:nvPr>
            <p:ph idx="1"/>
          </p:nvPr>
        </p:nvSpPr>
        <p:spPr/>
        <p:txBody>
          <a:bodyPr/>
          <a:lstStyle/>
          <a:p>
            <a:r>
              <a:rPr lang="zh-CN" altLang="en-US" dirty="0" smtClean="0"/>
              <a:t>总承包应制定材料管理制度，规定材料的使用、限额领料，使用监督、回收过程，并应建立材料使用台账。</a:t>
            </a:r>
          </a:p>
          <a:p>
            <a:r>
              <a:rPr lang="zh-CN" altLang="en-US" dirty="0" smtClean="0"/>
              <a:t>总承包应编制工程材料与设备的需求计划和使用计划。</a:t>
            </a:r>
          </a:p>
          <a:p>
            <a:r>
              <a:rPr lang="zh-CN" altLang="en-US" dirty="0" smtClean="0"/>
              <a:t>总承包应确保材料和设备供应单位选择、采购供应合同订立、出厂或进场验收、储存管理、使用管理及不合格品处置等符合规定要求。</a:t>
            </a:r>
          </a:p>
          <a:p>
            <a:r>
              <a:rPr lang="zh-CN" altLang="en-US" dirty="0" smtClean="0"/>
              <a:t>组织应对工程材料与设备计划、使用、回收以及相关制度进行考核评价。</a:t>
            </a:r>
            <a:endParaRPr lang="zh-CN" alt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项目实施过程管控</a:t>
            </a:r>
            <a:endParaRPr lang="zh-CN" altLang="en-US" dirty="0"/>
          </a:p>
        </p:txBody>
      </p:sp>
      <p:sp>
        <p:nvSpPr>
          <p:cNvPr id="3" name="内容占位符 2"/>
          <p:cNvSpPr>
            <a:spLocks noGrp="1"/>
          </p:cNvSpPr>
          <p:nvPr>
            <p:ph idx="1"/>
          </p:nvPr>
        </p:nvSpPr>
        <p:spPr/>
        <p:txBody>
          <a:bodyPr/>
          <a:lstStyle/>
          <a:p>
            <a:r>
              <a:rPr lang="zh-CN" altLang="en-US" dirty="0" smtClean="0"/>
              <a:t>总承包应根据项目的需要，进行施工机具与设施的配置、使用、维修和进、退场管理。</a:t>
            </a:r>
          </a:p>
          <a:p>
            <a:r>
              <a:rPr lang="zh-CN" altLang="en-US" dirty="0" smtClean="0"/>
              <a:t>施工机具与设施操作人员应具备相应技能并符合持证上岗的要求。</a:t>
            </a:r>
          </a:p>
          <a:p>
            <a:r>
              <a:rPr lang="zh-CN" altLang="en-US" dirty="0" smtClean="0"/>
              <a:t>总承包应确保投入使用过程的施工机具与设施性能和状态合格，并定期进行维护和保养，形成运行使用记录。</a:t>
            </a:r>
          </a:p>
          <a:p>
            <a:r>
              <a:rPr lang="zh-CN" altLang="en-US" dirty="0" smtClean="0"/>
              <a:t>总承包商应对项目施工机具与设施的配置、使用、维护、技术与安全措施、使用效率和使用成本进行考核评价。</a:t>
            </a:r>
          </a:p>
          <a:p>
            <a:endParaRPr lang="zh-CN" alt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项目实施过程管控</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dirty="0" smtClean="0"/>
              <a:t>2</a:t>
            </a:r>
            <a:r>
              <a:rPr lang="zh-CN" altLang="en-US" dirty="0" smtClean="0"/>
              <a:t>，</a:t>
            </a:r>
            <a:r>
              <a:rPr lang="en-US" altLang="zh-CN" dirty="0" smtClean="0"/>
              <a:t>EPC</a:t>
            </a:r>
            <a:r>
              <a:rPr lang="zh-CN" altLang="en-US" dirty="0" smtClean="0"/>
              <a:t>项目进度控制案例分享</a:t>
            </a:r>
            <a:endParaRPr lang="en-US" altLang="zh-CN" dirty="0" smtClean="0"/>
          </a:p>
          <a:p>
            <a:r>
              <a:rPr lang="zh-CN" altLang="en-US" dirty="0" smtClean="0"/>
              <a:t>总承包项目部应对项目总进度和各阶段的进度进行管理，并符合设计、采购、施工、试运行合理交叉、协调一致的管理要求。</a:t>
            </a:r>
          </a:p>
          <a:p>
            <a:r>
              <a:rPr lang="en-US" dirty="0" smtClean="0"/>
              <a:t> </a:t>
            </a:r>
            <a:endParaRPr lang="zh-CN" altLang="en-US" dirty="0" smtClean="0"/>
          </a:p>
          <a:p>
            <a:r>
              <a:rPr lang="zh-CN" altLang="en-US" dirty="0" smtClean="0"/>
              <a:t>项目部应建立以项目经理为责任主体，由项目控制经理、设计经理、采购经理、施工经理、试运行经理等组成及各层次的项目进度控制人员参加的项目进度管理体系。</a:t>
            </a:r>
          </a:p>
          <a:p>
            <a:r>
              <a:rPr lang="en-US" dirty="0" smtClean="0"/>
              <a:t> </a:t>
            </a:r>
            <a:endParaRPr lang="zh-CN" altLang="en-US" dirty="0" smtClean="0"/>
          </a:p>
          <a:p>
            <a:r>
              <a:rPr lang="zh-CN" altLang="en-US" dirty="0" smtClean="0"/>
              <a:t>项目经理应将进度管理与成本、质量、安全、环境、社会责任管理等相互协调、统一决策，保证总承包项目进度策划和实施的合理性和可行性。</a:t>
            </a:r>
          </a:p>
          <a:p>
            <a:r>
              <a:rPr lang="en-US" dirty="0" smtClean="0"/>
              <a:t> </a:t>
            </a:r>
            <a:endParaRPr lang="zh-CN" altLang="en-US" dirty="0" smtClean="0"/>
          </a:p>
          <a:p>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smtClean="0"/>
              <a:t>项目施工管理 </a:t>
            </a:r>
            <a:endParaRPr lang="en-US" altLang="zh-CN" dirty="0" smtClean="0"/>
          </a:p>
          <a:p>
            <a:r>
              <a:rPr lang="en-US" altLang="zh-CN" dirty="0" smtClean="0"/>
              <a:t>7.1 </a:t>
            </a:r>
            <a:r>
              <a:rPr lang="zh-CN" altLang="en-US" dirty="0" smtClean="0"/>
              <a:t>一般规定 </a:t>
            </a:r>
            <a:endParaRPr lang="en-US" altLang="zh-CN" dirty="0" smtClean="0"/>
          </a:p>
          <a:p>
            <a:r>
              <a:rPr lang="en-US" altLang="zh-CN" dirty="0" smtClean="0"/>
              <a:t>7.2 </a:t>
            </a:r>
            <a:r>
              <a:rPr lang="zh-CN" altLang="en-US" dirty="0" smtClean="0"/>
              <a:t>施工执行计划 </a:t>
            </a:r>
            <a:endParaRPr lang="en-US" altLang="zh-CN" dirty="0" smtClean="0"/>
          </a:p>
          <a:p>
            <a:r>
              <a:rPr lang="en-US" altLang="zh-CN" dirty="0" smtClean="0"/>
              <a:t>7.3 </a:t>
            </a:r>
            <a:r>
              <a:rPr lang="zh-CN" altLang="en-US" dirty="0" smtClean="0"/>
              <a:t>施工进度控制 </a:t>
            </a:r>
            <a:endParaRPr lang="en-US" altLang="zh-CN" dirty="0" smtClean="0"/>
          </a:p>
          <a:p>
            <a:r>
              <a:rPr lang="en-US" altLang="zh-CN" dirty="0" smtClean="0"/>
              <a:t>7.4 </a:t>
            </a:r>
            <a:r>
              <a:rPr lang="zh-CN" altLang="en-US" dirty="0" smtClean="0"/>
              <a:t>施工费用控制 </a:t>
            </a:r>
            <a:endParaRPr lang="en-US" altLang="zh-CN" dirty="0" smtClean="0"/>
          </a:p>
          <a:p>
            <a:r>
              <a:rPr lang="en-US" altLang="zh-CN" dirty="0" smtClean="0"/>
              <a:t>7.5 </a:t>
            </a:r>
            <a:r>
              <a:rPr lang="zh-CN" altLang="en-US" dirty="0" smtClean="0"/>
              <a:t>施工质量控制 </a:t>
            </a:r>
            <a:endParaRPr lang="en-US" altLang="zh-CN" dirty="0" smtClean="0"/>
          </a:p>
          <a:p>
            <a:r>
              <a:rPr lang="en-US" altLang="zh-CN" dirty="0" smtClean="0"/>
              <a:t>7.6 </a:t>
            </a:r>
            <a:r>
              <a:rPr lang="zh-CN" altLang="en-US" dirty="0" smtClean="0"/>
              <a:t>施工安全管理 </a:t>
            </a:r>
            <a:endParaRPr lang="en-US" altLang="zh-CN" dirty="0" smtClean="0"/>
          </a:p>
          <a:p>
            <a:r>
              <a:rPr lang="en-US" altLang="zh-CN" dirty="0" smtClean="0"/>
              <a:t>7.7 </a:t>
            </a:r>
            <a:r>
              <a:rPr lang="zh-CN" altLang="en-US" dirty="0" smtClean="0"/>
              <a:t>施工现场管理 </a:t>
            </a:r>
            <a:endParaRPr lang="en-US" altLang="zh-CN" dirty="0" smtClean="0"/>
          </a:p>
          <a:p>
            <a:r>
              <a:rPr lang="en-US" altLang="zh-CN" dirty="0" smtClean="0"/>
              <a:t>7.8 </a:t>
            </a:r>
            <a:r>
              <a:rPr lang="zh-CN" altLang="en-US" dirty="0" smtClean="0"/>
              <a:t>施工变更管理 </a:t>
            </a:r>
            <a:endParaRPr lang="zh-CN" alt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项目实施过程管控</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t>项目进度计划由项目总进度计划，项目主进度计划，项目控制进度计划，项目作业进度计划，季度滚动计划等组成。</a:t>
            </a:r>
            <a:endParaRPr lang="en-US" altLang="zh-CN" dirty="0" smtClean="0"/>
          </a:p>
          <a:p>
            <a:r>
              <a:rPr lang="zh-CN" altLang="en-US" dirty="0" smtClean="0"/>
              <a:t>进度工作界面是总承包项目十分重要的管理环节。项目经理应策划和确定总承包项目各阶段进度与总体进度要求工作界面的管理，协调相互关系，保证合理交叉的集成要求。</a:t>
            </a:r>
          </a:p>
          <a:p>
            <a:r>
              <a:rPr lang="zh-CN" altLang="en-US" dirty="0" smtClean="0"/>
              <a:t>设计与采购进度的工作界面应重点控制：</a:t>
            </a:r>
            <a:r>
              <a:rPr lang="en-US" dirty="0" smtClean="0"/>
              <a:t> </a:t>
            </a:r>
            <a:endParaRPr lang="zh-CN" altLang="en-US" dirty="0" smtClean="0"/>
          </a:p>
          <a:p>
            <a:r>
              <a:rPr lang="zh-CN" altLang="en-US" dirty="0" smtClean="0"/>
              <a:t>　　</a:t>
            </a:r>
            <a:r>
              <a:rPr lang="en-US" dirty="0" smtClean="0"/>
              <a:t>1) </a:t>
            </a:r>
            <a:r>
              <a:rPr lang="zh-CN" altLang="en-US" dirty="0" smtClean="0"/>
              <a:t>设计向采购提交的请购文件和设计对制造厂图纸的审查、确认、反馈；</a:t>
            </a:r>
          </a:p>
          <a:p>
            <a:r>
              <a:rPr lang="zh-CN" altLang="en-US" dirty="0" smtClean="0"/>
              <a:t>　　</a:t>
            </a:r>
            <a:r>
              <a:rPr lang="en-US" dirty="0" smtClean="0"/>
              <a:t>2) </a:t>
            </a:r>
            <a:r>
              <a:rPr lang="zh-CN" altLang="en-US" dirty="0" smtClean="0"/>
              <a:t>设计对报价的技术评审和采购向设计提交的关键设备资料。</a:t>
            </a:r>
          </a:p>
          <a:p>
            <a:endParaRPr lang="zh-CN" altLang="en-US" dirty="0" smtClean="0"/>
          </a:p>
          <a:p>
            <a:endParaRPr lang="zh-CN" alt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项目实施过程管控</a:t>
            </a:r>
            <a:endParaRPr lang="zh-CN" altLang="en-US" dirty="0"/>
          </a:p>
        </p:txBody>
      </p:sp>
      <p:sp>
        <p:nvSpPr>
          <p:cNvPr id="3" name="内容占位符 2"/>
          <p:cNvSpPr>
            <a:spLocks noGrp="1"/>
          </p:cNvSpPr>
          <p:nvPr>
            <p:ph idx="1"/>
          </p:nvPr>
        </p:nvSpPr>
        <p:spPr/>
        <p:txBody>
          <a:bodyPr/>
          <a:lstStyle/>
          <a:p>
            <a:r>
              <a:rPr lang="zh-CN" altLang="en-US" dirty="0" smtClean="0"/>
              <a:t>设计与施工进度的工作界面应重点控制：</a:t>
            </a:r>
            <a:r>
              <a:rPr lang="en-US" dirty="0" smtClean="0"/>
              <a:t> </a:t>
            </a:r>
            <a:endParaRPr lang="zh-CN" altLang="en-US" dirty="0" smtClean="0"/>
          </a:p>
          <a:p>
            <a:r>
              <a:rPr lang="zh-CN" altLang="en-US" dirty="0" smtClean="0"/>
              <a:t>　　</a:t>
            </a:r>
            <a:r>
              <a:rPr lang="en-US" dirty="0" smtClean="0"/>
              <a:t>1) </a:t>
            </a:r>
            <a:r>
              <a:rPr lang="zh-CN" altLang="en-US" dirty="0" smtClean="0"/>
              <a:t>施工图纸的可施工性分析；</a:t>
            </a:r>
          </a:p>
          <a:p>
            <a:r>
              <a:rPr lang="zh-CN" altLang="en-US" dirty="0" smtClean="0"/>
              <a:t>　　</a:t>
            </a:r>
            <a:r>
              <a:rPr lang="en-US" dirty="0" smtClean="0"/>
              <a:t>2) </a:t>
            </a:r>
            <a:r>
              <a:rPr lang="zh-CN" altLang="en-US" dirty="0" smtClean="0"/>
              <a:t>设计文件的交付和设计变更对施工进度的影响；</a:t>
            </a:r>
            <a:r>
              <a:rPr lang="en-US" dirty="0" smtClean="0"/>
              <a:t> </a:t>
            </a:r>
            <a:endParaRPr lang="zh-CN" altLang="en-US" dirty="0" smtClean="0"/>
          </a:p>
          <a:p>
            <a:r>
              <a:rPr lang="zh-CN" altLang="en-US" dirty="0" smtClean="0"/>
              <a:t>　　</a:t>
            </a:r>
            <a:r>
              <a:rPr lang="en-US" dirty="0" smtClean="0"/>
              <a:t>3) </a:t>
            </a:r>
            <a:r>
              <a:rPr lang="zh-CN" altLang="en-US" dirty="0" smtClean="0"/>
              <a:t>设计交底和施工的协调活动。</a:t>
            </a:r>
            <a:r>
              <a:rPr lang="en-US" dirty="0" smtClean="0"/>
              <a:t> </a:t>
            </a:r>
            <a:endParaRPr lang="zh-CN" altLang="en-US" dirty="0" smtClean="0"/>
          </a:p>
          <a:p>
            <a:r>
              <a:rPr lang="zh-CN" altLang="en-US" dirty="0" smtClean="0"/>
              <a:t>设计与试运行进度的工作界面应重点控制：</a:t>
            </a:r>
            <a:r>
              <a:rPr lang="en-US" dirty="0" smtClean="0"/>
              <a:t> </a:t>
            </a:r>
            <a:endParaRPr lang="zh-CN" altLang="en-US" dirty="0" smtClean="0"/>
          </a:p>
          <a:p>
            <a:r>
              <a:rPr lang="zh-CN" altLang="en-US" dirty="0" smtClean="0"/>
              <a:t>　　</a:t>
            </a:r>
            <a:r>
              <a:rPr lang="en-US" dirty="0" smtClean="0"/>
              <a:t>1) </a:t>
            </a:r>
            <a:r>
              <a:rPr lang="zh-CN" altLang="en-US" dirty="0" smtClean="0"/>
              <a:t>试运行向设计提出试运行要求的充分性；</a:t>
            </a:r>
          </a:p>
          <a:p>
            <a:r>
              <a:rPr lang="zh-CN" altLang="en-US" dirty="0" smtClean="0"/>
              <a:t>　　</a:t>
            </a:r>
            <a:r>
              <a:rPr lang="en-US" dirty="0" smtClean="0"/>
              <a:t>2) </a:t>
            </a:r>
            <a:r>
              <a:rPr lang="zh-CN" altLang="en-US" dirty="0" smtClean="0"/>
              <a:t>设计提交的试运行操作原则、要求和有关设计问题的处理。</a:t>
            </a:r>
            <a:r>
              <a:rPr lang="en-US" dirty="0" smtClean="0"/>
              <a:t> </a:t>
            </a:r>
            <a:endParaRPr lang="zh-CN" altLang="en-US" dirty="0" smtClean="0"/>
          </a:p>
          <a:p>
            <a:endParaRPr lang="zh-CN" alt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项目实施过程管控</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solidFill>
                  <a:srgbClr val="FF0000"/>
                </a:solidFill>
              </a:rPr>
              <a:t>采购与施工进度的工作界面应重点控制</a:t>
            </a:r>
            <a:r>
              <a:rPr lang="zh-CN" altLang="en-US" dirty="0" smtClean="0"/>
              <a:t>：</a:t>
            </a:r>
            <a:r>
              <a:rPr lang="en-US" dirty="0" smtClean="0"/>
              <a:t> </a:t>
            </a:r>
            <a:endParaRPr lang="zh-CN" altLang="en-US" dirty="0" smtClean="0"/>
          </a:p>
          <a:p>
            <a:r>
              <a:rPr lang="zh-CN" altLang="en-US" dirty="0" smtClean="0"/>
              <a:t>　　</a:t>
            </a:r>
            <a:r>
              <a:rPr lang="en-US" dirty="0" smtClean="0"/>
              <a:t>1) </a:t>
            </a:r>
            <a:r>
              <a:rPr lang="zh-CN" altLang="en-US" dirty="0" smtClean="0"/>
              <a:t>重要设备材料运抵现场的时间和现场的开箱检查活动；</a:t>
            </a:r>
          </a:p>
          <a:p>
            <a:r>
              <a:rPr lang="zh-CN" altLang="en-US" dirty="0" smtClean="0"/>
              <a:t>　　</a:t>
            </a:r>
            <a:r>
              <a:rPr lang="en-US" dirty="0" smtClean="0"/>
              <a:t>2) </a:t>
            </a:r>
            <a:r>
              <a:rPr lang="zh-CN" altLang="en-US" dirty="0" smtClean="0"/>
              <a:t>采购的设备材料结果和采购变更对进度的影响。</a:t>
            </a:r>
          </a:p>
          <a:p>
            <a:r>
              <a:rPr lang="zh-CN" altLang="en-US" dirty="0" smtClean="0">
                <a:solidFill>
                  <a:srgbClr val="FF0000"/>
                </a:solidFill>
              </a:rPr>
              <a:t>采购与试运行进度的工作界面应重点控制</a:t>
            </a:r>
            <a:r>
              <a:rPr lang="zh-CN" altLang="en-US" dirty="0" smtClean="0"/>
              <a:t>：</a:t>
            </a:r>
            <a:r>
              <a:rPr lang="en-US" dirty="0" smtClean="0"/>
              <a:t> </a:t>
            </a:r>
            <a:endParaRPr lang="zh-CN" altLang="en-US" dirty="0" smtClean="0"/>
          </a:p>
          <a:p>
            <a:r>
              <a:rPr lang="zh-CN" altLang="en-US" dirty="0" smtClean="0"/>
              <a:t>　　</a:t>
            </a:r>
            <a:r>
              <a:rPr lang="en-US" dirty="0" smtClean="0"/>
              <a:t>1) </a:t>
            </a:r>
            <a:r>
              <a:rPr lang="zh-CN" altLang="en-US" dirty="0" smtClean="0"/>
              <a:t>试运行过程中的采购产品处理对试运行进度的影响。</a:t>
            </a:r>
            <a:r>
              <a:rPr lang="en-US" dirty="0" smtClean="0"/>
              <a:t> </a:t>
            </a:r>
            <a:endParaRPr lang="zh-CN" altLang="en-US" dirty="0" smtClean="0"/>
          </a:p>
          <a:p>
            <a:r>
              <a:rPr lang="zh-CN" altLang="en-US" dirty="0" smtClean="0">
                <a:solidFill>
                  <a:srgbClr val="FF0000"/>
                </a:solidFill>
              </a:rPr>
              <a:t>施工与试运行进度的工作界面应重点控制</a:t>
            </a:r>
            <a:r>
              <a:rPr lang="zh-CN" altLang="en-US" dirty="0" smtClean="0"/>
              <a:t>：</a:t>
            </a:r>
            <a:r>
              <a:rPr lang="en-US" dirty="0" smtClean="0"/>
              <a:t> </a:t>
            </a:r>
            <a:endParaRPr lang="zh-CN" altLang="en-US" dirty="0" smtClean="0"/>
          </a:p>
          <a:p>
            <a:r>
              <a:rPr lang="zh-CN" altLang="en-US" dirty="0" smtClean="0"/>
              <a:t>　　</a:t>
            </a:r>
            <a:r>
              <a:rPr lang="en-US" dirty="0" smtClean="0"/>
              <a:t>1) </a:t>
            </a:r>
            <a:r>
              <a:rPr lang="zh-CN" altLang="en-US" dirty="0" smtClean="0"/>
              <a:t>试运行中的各类施工问题对项目进度的影响。</a:t>
            </a:r>
            <a:r>
              <a:rPr lang="en-US" dirty="0" smtClean="0"/>
              <a:t> </a:t>
            </a:r>
            <a:endParaRPr lang="zh-CN" altLang="en-US" dirty="0" smtClean="0"/>
          </a:p>
          <a:p>
            <a:endParaRPr lang="zh-CN" alt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项目实施过程管控</a:t>
            </a:r>
            <a:endParaRPr lang="zh-CN" altLang="en-US" dirty="0"/>
          </a:p>
        </p:txBody>
      </p:sp>
      <p:sp>
        <p:nvSpPr>
          <p:cNvPr id="3" name="内容占位符 2"/>
          <p:cNvSpPr>
            <a:spLocks noGrp="1"/>
          </p:cNvSpPr>
          <p:nvPr>
            <p:ph idx="1"/>
          </p:nvPr>
        </p:nvSpPr>
        <p:spPr/>
        <p:txBody>
          <a:bodyPr/>
          <a:lstStyle/>
          <a:p>
            <a:r>
              <a:rPr lang="en-US" altLang="zh-CN" dirty="0" smtClean="0"/>
              <a:t>3</a:t>
            </a:r>
            <a:r>
              <a:rPr lang="zh-CN" altLang="en-US" dirty="0" smtClean="0"/>
              <a:t>，</a:t>
            </a:r>
            <a:r>
              <a:rPr lang="en-US" altLang="zh-CN" dirty="0" smtClean="0"/>
              <a:t>EPC</a:t>
            </a:r>
            <a:r>
              <a:rPr lang="zh-CN" altLang="en-US" dirty="0" smtClean="0"/>
              <a:t>项目费用控制案例分享</a:t>
            </a:r>
            <a:endParaRPr lang="en-US" altLang="zh-CN" dirty="0" smtClean="0"/>
          </a:p>
          <a:p>
            <a:r>
              <a:rPr lang="zh-CN" altLang="en-US" dirty="0" smtClean="0"/>
              <a:t>承包商应在总承包工程设计、采购、施工、试运行等各个阶段，根据项目成本计划预先建立的成本管理目标，由成本控制主体</a:t>
            </a:r>
            <a:r>
              <a:rPr lang="en-US" dirty="0" smtClean="0"/>
              <a:t>/</a:t>
            </a:r>
            <a:r>
              <a:rPr lang="zh-CN" altLang="en-US" dirty="0" smtClean="0"/>
              <a:t>责任人员在其职权范围内，在生产耗费发生以前和发生过程中，对各种影响成本的因素和条件采取的一系列预防和调节措施，以保证项目成本管理目标的实现。</a:t>
            </a:r>
            <a:endParaRPr lang="en-US" altLang="zh-CN" dirty="0" smtClean="0"/>
          </a:p>
          <a:p>
            <a:r>
              <a:rPr lang="zh-CN" altLang="en-US" dirty="0" smtClean="0"/>
              <a:t> 设计费用控制与限额设计</a:t>
            </a:r>
            <a:r>
              <a:rPr lang="en-US" altLang="zh-CN" dirty="0" smtClean="0"/>
              <a:t>---</a:t>
            </a:r>
            <a:r>
              <a:rPr lang="zh-CN" altLang="en-US" dirty="0" smtClean="0"/>
              <a:t>水立方</a:t>
            </a:r>
            <a:endParaRPr lang="en-US" altLang="zh-CN" dirty="0" smtClean="0"/>
          </a:p>
          <a:p>
            <a:r>
              <a:rPr lang="zh-CN" altLang="en-US" dirty="0" smtClean="0"/>
              <a:t> 采购费用控制与采购方式方法</a:t>
            </a:r>
            <a:r>
              <a:rPr lang="en-US" altLang="zh-CN" dirty="0" smtClean="0"/>
              <a:t>—</a:t>
            </a:r>
            <a:r>
              <a:rPr lang="zh-CN" altLang="en-US" dirty="0" smtClean="0"/>
              <a:t>国际工程</a:t>
            </a:r>
            <a:endParaRPr lang="en-US" altLang="zh-CN" dirty="0" smtClean="0"/>
          </a:p>
          <a:p>
            <a:r>
              <a:rPr lang="zh-CN" altLang="en-US" dirty="0" smtClean="0"/>
              <a:t> 施工费用与施工优化</a:t>
            </a:r>
            <a:r>
              <a:rPr lang="en-US" altLang="zh-CN" dirty="0" smtClean="0"/>
              <a:t>---</a:t>
            </a:r>
            <a:r>
              <a:rPr lang="zh-CN" altLang="en-US" dirty="0" smtClean="0"/>
              <a:t>科威特石油项目</a:t>
            </a:r>
          </a:p>
          <a:p>
            <a:endParaRPr lang="zh-CN" alt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项目实施过程管控</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solidFill>
                  <a:srgbClr val="FF0000"/>
                </a:solidFill>
              </a:rPr>
              <a:t>承包商应分别针对项目成本中的确定性成本、风险性成本和完全不确定性成本采取成本控制</a:t>
            </a:r>
            <a:r>
              <a:rPr lang="zh-CN" altLang="en-US" dirty="0" smtClean="0"/>
              <a:t>。项目应围绕项目不确定性成本，从总承包工程设计开始，识别和消除不确定性事件，从而避免不确定性成本发生。</a:t>
            </a:r>
          </a:p>
          <a:p>
            <a:r>
              <a:rPr lang="zh-CN" altLang="en-US" dirty="0" smtClean="0">
                <a:solidFill>
                  <a:srgbClr val="FF0000"/>
                </a:solidFill>
              </a:rPr>
              <a:t>项目成本核算</a:t>
            </a:r>
            <a:r>
              <a:rPr lang="zh-CN" altLang="en-US" dirty="0" smtClean="0"/>
              <a:t>的费用归集、数据统计应由专人负责实施，相关内容应考虑：</a:t>
            </a:r>
          </a:p>
          <a:p>
            <a:r>
              <a:rPr lang="en-US" dirty="0" smtClean="0"/>
              <a:t>    </a:t>
            </a:r>
            <a:r>
              <a:rPr lang="zh-CN" altLang="en-US" dirty="0" smtClean="0"/>
              <a:t>（</a:t>
            </a:r>
            <a:r>
              <a:rPr lang="en-US" dirty="0" smtClean="0"/>
              <a:t>1</a:t>
            </a:r>
            <a:r>
              <a:rPr lang="zh-CN" altLang="en-US" dirty="0" smtClean="0"/>
              <a:t>）设计、施工、采购、试运行的集成风险和效益成本；</a:t>
            </a:r>
          </a:p>
          <a:p>
            <a:r>
              <a:rPr lang="en-US" dirty="0" smtClean="0"/>
              <a:t>    </a:t>
            </a:r>
            <a:r>
              <a:rPr lang="zh-CN" altLang="en-US" dirty="0" smtClean="0"/>
              <a:t>（</a:t>
            </a:r>
            <a:r>
              <a:rPr lang="en-US" dirty="0" smtClean="0"/>
              <a:t>2</a:t>
            </a:r>
            <a:r>
              <a:rPr lang="zh-CN" altLang="en-US" dirty="0" smtClean="0"/>
              <a:t>）设计与施工一体化的成本优化机会；</a:t>
            </a:r>
          </a:p>
          <a:p>
            <a:r>
              <a:rPr lang="en-US" dirty="0" smtClean="0"/>
              <a:t>    </a:t>
            </a:r>
            <a:r>
              <a:rPr lang="zh-CN" altLang="en-US" dirty="0" smtClean="0"/>
              <a:t>（</a:t>
            </a:r>
            <a:r>
              <a:rPr lang="en-US" dirty="0" smtClean="0"/>
              <a:t>3</a:t>
            </a:r>
            <a:r>
              <a:rPr lang="zh-CN" altLang="en-US" dirty="0" smtClean="0"/>
              <a:t>）总承包优化工程实施方法的能力；</a:t>
            </a:r>
          </a:p>
          <a:p>
            <a:r>
              <a:rPr lang="en-US" dirty="0" smtClean="0"/>
              <a:t>    </a:t>
            </a:r>
            <a:r>
              <a:rPr lang="zh-CN" altLang="en-US" dirty="0" smtClean="0"/>
              <a:t>（</a:t>
            </a:r>
            <a:r>
              <a:rPr lang="en-US" dirty="0" smtClean="0"/>
              <a:t>4</a:t>
            </a:r>
            <a:r>
              <a:rPr lang="zh-CN" altLang="en-US" dirty="0" smtClean="0"/>
              <a:t>）市场生产要素变化的成本影响因素。</a:t>
            </a:r>
          </a:p>
          <a:p>
            <a:endParaRPr lang="zh-CN" alt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项目实施过程管控</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solidFill>
                  <a:srgbClr val="FF0000"/>
                </a:solidFill>
              </a:rPr>
              <a:t>承包商宜开展价值链分析</a:t>
            </a:r>
            <a:r>
              <a:rPr lang="zh-CN" altLang="en-US" dirty="0" smtClean="0"/>
              <a:t>，通过不断优化设计、技术攻关等合理组织降低工程项目各个阶段的直接成本。</a:t>
            </a:r>
          </a:p>
          <a:p>
            <a:r>
              <a:rPr lang="en-US" dirty="0" smtClean="0"/>
              <a:t>    </a:t>
            </a:r>
            <a:r>
              <a:rPr lang="zh-CN" altLang="en-US" dirty="0" smtClean="0"/>
              <a:t>（</a:t>
            </a:r>
            <a:r>
              <a:rPr lang="en-US" dirty="0" smtClean="0"/>
              <a:t>1</a:t>
            </a:r>
            <a:r>
              <a:rPr lang="zh-CN" altLang="en-US" dirty="0" smtClean="0"/>
              <a:t>）优化设计：方法替代、材料设备替代、标准变更、限额设计，项目生命期管理。</a:t>
            </a:r>
          </a:p>
          <a:p>
            <a:r>
              <a:rPr lang="en-US" dirty="0" smtClean="0"/>
              <a:t>    </a:t>
            </a:r>
            <a:r>
              <a:rPr lang="zh-CN" altLang="en-US" dirty="0" smtClean="0"/>
              <a:t>（</a:t>
            </a:r>
            <a:r>
              <a:rPr lang="en-US" dirty="0" smtClean="0"/>
              <a:t>2</a:t>
            </a:r>
            <a:r>
              <a:rPr lang="zh-CN" altLang="en-US" dirty="0" smtClean="0"/>
              <a:t>）技术攻关：开发和应用新技术、新工艺、新设备、新材料，提升低成本的项目设计建造成效。</a:t>
            </a:r>
          </a:p>
          <a:p>
            <a:r>
              <a:rPr lang="zh-CN" altLang="en-US" dirty="0" smtClean="0">
                <a:solidFill>
                  <a:srgbClr val="FF0000"/>
                </a:solidFill>
              </a:rPr>
              <a:t>承包商应开展单价分析</a:t>
            </a:r>
            <a:r>
              <a:rPr lang="zh-CN" altLang="en-US" dirty="0" smtClean="0"/>
              <a:t>，通过不断优化作业和资源配置降低作业成本。</a:t>
            </a:r>
          </a:p>
          <a:p>
            <a:r>
              <a:rPr lang="zh-CN" altLang="en-US" dirty="0" smtClean="0">
                <a:solidFill>
                  <a:srgbClr val="FF0000"/>
                </a:solidFill>
              </a:rPr>
              <a:t>承包商应开展资金成本分析</a:t>
            </a:r>
            <a:r>
              <a:rPr lang="zh-CN" altLang="en-US" dirty="0" smtClean="0"/>
              <a:t>，通过不断优化项目融资方案降低项目融资成本和外汇风险。</a:t>
            </a:r>
          </a:p>
          <a:p>
            <a:endParaRPr lang="zh-CN" alt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项目实施过程管控</a:t>
            </a:r>
            <a:endParaRPr lang="zh-CN" altLang="en-US" dirty="0"/>
          </a:p>
        </p:txBody>
      </p:sp>
      <p:sp>
        <p:nvSpPr>
          <p:cNvPr id="3" name="内容占位符 2"/>
          <p:cNvSpPr>
            <a:spLocks noGrp="1"/>
          </p:cNvSpPr>
          <p:nvPr>
            <p:ph idx="1"/>
          </p:nvPr>
        </p:nvSpPr>
        <p:spPr/>
        <p:txBody>
          <a:bodyPr/>
          <a:lstStyle/>
          <a:p>
            <a:r>
              <a:rPr lang="zh-CN" altLang="en-US" dirty="0" smtClean="0"/>
              <a:t>承包商应建立以进度计划、质量要求、成本计划、成本控制和成本分析为业绩考核依据，以成本责任中心为业绩考核对象，以奖罚分明的业绩考核兑现为手段的成本考核制度。</a:t>
            </a:r>
          </a:p>
          <a:p>
            <a:r>
              <a:rPr lang="zh-CN" altLang="en-US" dirty="0" smtClean="0"/>
              <a:t>承包商应以项目成本降低额和项目成本降低率作为成本考核主要指标。项目应设置成本降低额和成本降低率等考核指标。发现偏离成本目标时应及时采取改进措施。</a:t>
            </a:r>
          </a:p>
          <a:p>
            <a:endParaRPr lang="zh-CN" alt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项目实施过程管控</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dirty="0" smtClean="0"/>
              <a:t>4</a:t>
            </a:r>
            <a:r>
              <a:rPr lang="zh-CN" altLang="en-US" dirty="0" smtClean="0"/>
              <a:t>，</a:t>
            </a:r>
            <a:r>
              <a:rPr lang="en-US" altLang="zh-CN" dirty="0" smtClean="0"/>
              <a:t>EPC</a:t>
            </a:r>
            <a:r>
              <a:rPr lang="zh-CN" altLang="en-US" dirty="0" smtClean="0"/>
              <a:t>项目变更控制案例分享</a:t>
            </a:r>
            <a:endParaRPr lang="en-US" altLang="zh-CN" dirty="0" smtClean="0"/>
          </a:p>
          <a:p>
            <a:endParaRPr lang="en-US" altLang="zh-CN" dirty="0" smtClean="0"/>
          </a:p>
          <a:p>
            <a:r>
              <a:rPr lang="zh-CN" altLang="en-US" dirty="0" smtClean="0"/>
              <a:t>项目部应预测可能引起项目延误的风险趋势，排除相关的干扰因素，防止非正常原因对进度的延误和干扰。 </a:t>
            </a:r>
          </a:p>
          <a:p>
            <a:r>
              <a:rPr lang="en-US" dirty="0" smtClean="0"/>
              <a:t> </a:t>
            </a:r>
            <a:endParaRPr lang="zh-CN" altLang="en-US" dirty="0" smtClean="0"/>
          </a:p>
          <a:p>
            <a:r>
              <a:rPr lang="en-US" dirty="0" smtClean="0"/>
              <a:t>1)</a:t>
            </a:r>
            <a:r>
              <a:rPr lang="zh-CN" altLang="en-US" dirty="0" smtClean="0"/>
              <a:t>在项目进度需要实施赶工时，应分析赶工的客观原因和资源需求，研究该活动进度变更的影响程度和后果，并提出赶工申请；</a:t>
            </a:r>
          </a:p>
          <a:p>
            <a:r>
              <a:rPr lang="en-US" dirty="0" smtClean="0"/>
              <a:t> </a:t>
            </a:r>
            <a:endParaRPr lang="zh-CN" altLang="en-US" dirty="0" smtClean="0"/>
          </a:p>
          <a:p>
            <a:r>
              <a:rPr lang="en-US" dirty="0" smtClean="0"/>
              <a:t>2)</a:t>
            </a:r>
            <a:r>
              <a:rPr lang="zh-CN" altLang="en-US" dirty="0" smtClean="0"/>
              <a:t>当需要暂停项目活动时，应组织研究暂停的原因、影响和复工方法，并提出暂停报告。</a:t>
            </a:r>
          </a:p>
          <a:p>
            <a:r>
              <a:rPr lang="en-US" dirty="0" smtClean="0"/>
              <a:t> </a:t>
            </a:r>
            <a:endParaRPr lang="zh-CN" altLang="en-US" dirty="0" smtClean="0"/>
          </a:p>
          <a:p>
            <a:endParaRPr lang="zh-CN" alt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项目实施过程管控</a:t>
            </a:r>
            <a:endParaRPr lang="zh-CN" altLang="en-US" dirty="0"/>
          </a:p>
        </p:txBody>
      </p:sp>
      <p:sp>
        <p:nvSpPr>
          <p:cNvPr id="3" name="内容占位符 2"/>
          <p:cNvSpPr>
            <a:spLocks noGrp="1"/>
          </p:cNvSpPr>
          <p:nvPr>
            <p:ph idx="1"/>
          </p:nvPr>
        </p:nvSpPr>
        <p:spPr/>
        <p:txBody>
          <a:bodyPr>
            <a:normAutofit/>
          </a:bodyPr>
          <a:lstStyle/>
          <a:p>
            <a:r>
              <a:rPr lang="zh-CN" altLang="en-US" b="1" dirty="0" smtClean="0"/>
              <a:t>项目阶段性的变更由各项目专业经理提出申请，项目控制经理负责审核批准。</a:t>
            </a:r>
            <a:r>
              <a:rPr lang="zh-CN" altLang="en-US" dirty="0" smtClean="0"/>
              <a:t>项目总进度计划工期的变更应由项目控制经理根据工程活动调整的时间和调整原因，向项目经理报告处理意见，项目经理综合考虑后作出相关决定。 </a:t>
            </a:r>
          </a:p>
          <a:p>
            <a:r>
              <a:rPr lang="en-US" dirty="0" smtClean="0"/>
              <a:t> </a:t>
            </a:r>
            <a:endParaRPr lang="zh-CN" altLang="en-US" dirty="0" smtClean="0"/>
          </a:p>
          <a:p>
            <a:r>
              <a:rPr lang="zh-CN" altLang="en-US" dirty="0" smtClean="0"/>
              <a:t>项目确定变更后，项目控制经理应组织对进度计划的策划、修订和编制，必要时根据项目情况更改进度目标，调整相关的项目管理计划等内容，并跟踪变更后的进度实施情况。</a:t>
            </a:r>
          </a:p>
          <a:p>
            <a:endParaRPr lang="zh-CN" alt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EPC</a:t>
            </a:r>
            <a:r>
              <a:rPr lang="zh-CN" altLang="en-US" dirty="0" smtClean="0"/>
              <a:t>项目实施过程管控</a:t>
            </a:r>
            <a:endParaRPr lang="zh-CN" altLang="en-US" dirty="0"/>
          </a:p>
        </p:txBody>
      </p:sp>
      <p:sp>
        <p:nvSpPr>
          <p:cNvPr id="3" name="内容占位符 2"/>
          <p:cNvSpPr>
            <a:spLocks noGrp="1"/>
          </p:cNvSpPr>
          <p:nvPr>
            <p:ph idx="1"/>
          </p:nvPr>
        </p:nvSpPr>
        <p:spPr/>
        <p:txBody>
          <a:bodyPr/>
          <a:lstStyle/>
          <a:p>
            <a:r>
              <a:rPr lang="en-US" altLang="zh-CN" dirty="0" smtClean="0"/>
              <a:t>5</a:t>
            </a:r>
            <a:r>
              <a:rPr lang="zh-CN" altLang="en-US" dirty="0" smtClean="0"/>
              <a:t>，</a:t>
            </a:r>
            <a:r>
              <a:rPr lang="en-US" altLang="zh-CN" dirty="0" smtClean="0"/>
              <a:t>EPC</a:t>
            </a:r>
            <a:r>
              <a:rPr lang="zh-CN" altLang="en-US" dirty="0" smtClean="0"/>
              <a:t>项目计划监控案例分享</a:t>
            </a:r>
            <a:endParaRPr lang="en-US" altLang="zh-CN" dirty="0" smtClean="0"/>
          </a:p>
          <a:p>
            <a:r>
              <a:rPr lang="zh-CN" altLang="en-US" dirty="0" smtClean="0"/>
              <a:t>各级进度计划的实施应通过进度交底工作予以落实。项目经理应负责组织总进度计划的交底工作。由责任人负责组织其他层次进度计划的交底工作。交底工作的内容可包括：</a:t>
            </a:r>
          </a:p>
          <a:p>
            <a:r>
              <a:rPr lang="en-US" dirty="0" smtClean="0"/>
              <a:t>1.</a:t>
            </a:r>
            <a:r>
              <a:rPr lang="zh-CN" altLang="en-US" dirty="0" smtClean="0"/>
              <a:t>进度目标和部门责任要求；</a:t>
            </a:r>
          </a:p>
          <a:p>
            <a:r>
              <a:rPr lang="en-US" dirty="0" smtClean="0"/>
              <a:t>2.</a:t>
            </a:r>
            <a:r>
              <a:rPr lang="zh-CN" altLang="en-US" dirty="0" smtClean="0"/>
              <a:t>重要里程碑的控制要求；</a:t>
            </a:r>
          </a:p>
          <a:p>
            <a:r>
              <a:rPr lang="en-US" dirty="0" smtClean="0"/>
              <a:t>3.</a:t>
            </a:r>
            <a:r>
              <a:rPr lang="zh-CN" altLang="en-US" dirty="0" smtClean="0"/>
              <a:t>相关交叉作业的实施方法；</a:t>
            </a:r>
          </a:p>
          <a:p>
            <a:endParaRPr lang="zh-CN"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华丽">
  <a:themeElements>
    <a:clrScheme name="华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华丽">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华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275</TotalTime>
  <Words>8516</Words>
  <Application>Microsoft Office PowerPoint</Application>
  <PresentationFormat>全屏显示(4:3)</PresentationFormat>
  <Paragraphs>1238</Paragraphs>
  <Slides>105</Slides>
  <Notes>1</Notes>
  <HiddenSlides>0</HiddenSlides>
  <MMClips>0</MMClips>
  <ScaleCrop>false</ScaleCrop>
  <HeadingPairs>
    <vt:vector size="4" baseType="variant">
      <vt:variant>
        <vt:lpstr>主题</vt:lpstr>
      </vt:variant>
      <vt:variant>
        <vt:i4>1</vt:i4>
      </vt:variant>
      <vt:variant>
        <vt:lpstr>幻灯片标题</vt:lpstr>
      </vt:variant>
      <vt:variant>
        <vt:i4>105</vt:i4>
      </vt:variant>
    </vt:vector>
  </HeadingPairs>
  <TitlesOfParts>
    <vt:vector size="106" baseType="lpstr">
      <vt:lpstr>华丽</vt:lpstr>
      <vt:lpstr>新形势下工程总承包管控实践</vt:lpstr>
      <vt:lpstr>前言</vt:lpstr>
      <vt:lpstr>建设工程总承包项目管理规范</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新形势下总承包项目管理机遇与挑战</vt:lpstr>
      <vt:lpstr>新形势下总承包项目管理机遇与挑战</vt:lpstr>
      <vt:lpstr>新形势下总承包项目管理机遇与挑战</vt:lpstr>
      <vt:lpstr>新形势下总承包项目管理机遇与挑战</vt:lpstr>
      <vt:lpstr>新形势下总承包项目管理机遇与挑战</vt:lpstr>
      <vt:lpstr>PowerPoint 演示文稿</vt:lpstr>
      <vt:lpstr>PowerPoint 演示文稿</vt:lpstr>
      <vt:lpstr>PowerPoint 演示文稿</vt:lpstr>
      <vt:lpstr>新形势下总承包项目管理机遇与挑战</vt:lpstr>
      <vt:lpstr>新形势下总承包项目管理机遇与挑战</vt:lpstr>
      <vt:lpstr>新形势下总承包项目管理机遇与挑战</vt:lpstr>
      <vt:lpstr>新形势下总承包项目管理机遇与挑战</vt:lpstr>
      <vt:lpstr>新形势下总承包项目管理机遇与挑战</vt:lpstr>
      <vt:lpstr>新形势下总承包项目管理机遇与挑战</vt:lpstr>
      <vt:lpstr>新形势下总承包项目管理机遇与挑战</vt:lpstr>
      <vt:lpstr>EPC项目启动策划管理实务</vt:lpstr>
      <vt:lpstr>PowerPoint 演示文稿</vt:lpstr>
      <vt:lpstr>PowerPoint 演示文稿</vt:lpstr>
      <vt:lpstr>EPC项目启动策划管理实务</vt:lpstr>
      <vt:lpstr>EPC项目启动策划管理实务</vt:lpstr>
      <vt:lpstr>EPC项目启动策划管理实务</vt:lpstr>
      <vt:lpstr>EPC项目启动策划管理实务</vt:lpstr>
      <vt:lpstr>PowerPoint 演示文稿</vt:lpstr>
      <vt:lpstr>EPC项目设计管理实务</vt:lpstr>
      <vt:lpstr>EPC项目启动策划管理实务</vt:lpstr>
      <vt:lpstr>EPC项目启动策划管理实务</vt:lpstr>
      <vt:lpstr>EPC项目启动策划管理实务</vt:lpstr>
      <vt:lpstr>EPC项目启动策划管理实务</vt:lpstr>
      <vt:lpstr>EPC项目启动策划管理实务</vt:lpstr>
      <vt:lpstr>EPC项目启动策划管理实务</vt:lpstr>
      <vt:lpstr>EPC项目启动策划管理实务</vt:lpstr>
      <vt:lpstr>PowerPoint 演示文稿</vt:lpstr>
      <vt:lpstr>PowerPoint 演示文稿</vt:lpstr>
      <vt:lpstr>PowerPoint 演示文稿</vt:lpstr>
      <vt:lpstr>PowerPoint 演示文稿</vt:lpstr>
      <vt:lpstr>施工图纸深化的需求</vt:lpstr>
      <vt:lpstr>施工图深化细化优化</vt:lpstr>
      <vt:lpstr>施工图纸的一体化管理</vt:lpstr>
      <vt:lpstr>EPC项目启动策划管理实务</vt:lpstr>
      <vt:lpstr>EPC项目采购管理实务</vt:lpstr>
      <vt:lpstr>EPC项目采购管理实务</vt:lpstr>
      <vt:lpstr>PowerPoint 演示文稿</vt:lpstr>
      <vt:lpstr>EPC项目采购管理实务</vt:lpstr>
      <vt:lpstr>PowerPoint 演示文稿</vt:lpstr>
      <vt:lpstr>EPC项目采购管理实务</vt:lpstr>
      <vt:lpstr>EPC项目采购管理实务</vt:lpstr>
      <vt:lpstr>EPC项目采购管理实务</vt:lpstr>
      <vt:lpstr>EPC项目施工管理实务</vt:lpstr>
      <vt:lpstr>PowerPoint 演示文稿</vt:lpstr>
      <vt:lpstr>施工关键过程的管理</vt:lpstr>
      <vt:lpstr>PowerPoint 演示文稿</vt:lpstr>
      <vt:lpstr>PowerPoint 演示文稿</vt:lpstr>
      <vt:lpstr>PowerPoint 演示文稿</vt:lpstr>
      <vt:lpstr>PowerPoint 演示文稿</vt:lpstr>
      <vt:lpstr>施工现场安全管理的重点部位</vt:lpstr>
      <vt:lpstr>施工现场安全管理的重点部位</vt:lpstr>
      <vt:lpstr>PowerPoint 演示文稿</vt:lpstr>
      <vt:lpstr>EPC项目施工管理实务</vt:lpstr>
      <vt:lpstr>EPC项目施工管理实务</vt:lpstr>
      <vt:lpstr>EPC项目施工管理实务</vt:lpstr>
      <vt:lpstr>EPC项目施工管理实务</vt:lpstr>
      <vt:lpstr>EPC项目施工管理实务</vt:lpstr>
      <vt:lpstr>EPC项目施工管理实务</vt:lpstr>
      <vt:lpstr>EPC项目施工管理实务</vt:lpstr>
      <vt:lpstr>EPC项目施工管理实务</vt:lpstr>
      <vt:lpstr>EPC收尾管理实务</vt:lpstr>
      <vt:lpstr>EPC收尾管理实务</vt:lpstr>
      <vt:lpstr>EPC收尾管理实务</vt:lpstr>
      <vt:lpstr>EPC收尾管理实务</vt:lpstr>
      <vt:lpstr>EPC项目实施过程管控</vt:lpstr>
      <vt:lpstr>EPC项目实施过程管控</vt:lpstr>
      <vt:lpstr>EPC项目实施过程管控</vt:lpstr>
      <vt:lpstr>EPC项目实施过程管控</vt:lpstr>
      <vt:lpstr>EPC项目实施过程管控</vt:lpstr>
      <vt:lpstr>EPC项目实施过程管控</vt:lpstr>
      <vt:lpstr>EPC项目实施过程管控</vt:lpstr>
      <vt:lpstr>EPC项目实施过程管控</vt:lpstr>
      <vt:lpstr>EPC项目实施过程管控</vt:lpstr>
      <vt:lpstr>EPC项目实施过程管控</vt:lpstr>
      <vt:lpstr>EPC项目实施过程管控</vt:lpstr>
      <vt:lpstr>EPC项目实施过程管控</vt:lpstr>
      <vt:lpstr>EPC项目实施过程管控</vt:lpstr>
      <vt:lpstr>EPC项目实施过程管控</vt:lpstr>
      <vt:lpstr>EPC项目实施过程管控</vt:lpstr>
      <vt:lpstr>EPC项目实施过程管控</vt:lpstr>
      <vt:lpstr>EPC项目实施过程管控</vt:lpstr>
      <vt:lpstr>EPC项目管理者的关注</vt:lpstr>
      <vt:lpstr>EPC项目管理者的关注</vt:lpstr>
      <vt:lpstr>EPC项目管理者的关注</vt:lpstr>
      <vt:lpstr>EPC项目管理者的关注</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新形势下工程总承包管控实践</dc:title>
  <dc:creator>lenovo</dc:creator>
  <cp:lastModifiedBy>xbany</cp:lastModifiedBy>
  <cp:revision>50</cp:revision>
  <dcterms:created xsi:type="dcterms:W3CDTF">2017-04-05T02:12:47Z</dcterms:created>
  <dcterms:modified xsi:type="dcterms:W3CDTF">2017-08-01T00:52:16Z</dcterms:modified>
</cp:coreProperties>
</file>