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7" r:id="rId3"/>
    <p:sldId id="257" r:id="rId4"/>
    <p:sldId id="289" r:id="rId5"/>
    <p:sldId id="265" r:id="rId6"/>
    <p:sldId id="266" r:id="rId7"/>
    <p:sldId id="267" r:id="rId8"/>
    <p:sldId id="290" r:id="rId9"/>
    <p:sldId id="291" r:id="rId10"/>
    <p:sldId id="292" r:id="rId11"/>
    <p:sldId id="293" r:id="rId12"/>
    <p:sldId id="294" r:id="rId13"/>
    <p:sldId id="295" r:id="rId14"/>
    <p:sldId id="296" r:id="rId15"/>
    <p:sldId id="297" r:id="rId16"/>
    <p:sldId id="298" r:id="rId17"/>
    <p:sldId id="299" r:id="rId18"/>
    <p:sldId id="348" r:id="rId19"/>
    <p:sldId id="300" r:id="rId20"/>
    <p:sldId id="301" r:id="rId21"/>
    <p:sldId id="302" r:id="rId22"/>
    <p:sldId id="303" r:id="rId23"/>
    <p:sldId id="304" r:id="rId24"/>
    <p:sldId id="305" r:id="rId25"/>
    <p:sldId id="306" r:id="rId26"/>
    <p:sldId id="307" r:id="rId27"/>
    <p:sldId id="268" r:id="rId28"/>
    <p:sldId id="269" r:id="rId29"/>
    <p:sldId id="258" r:id="rId30"/>
    <p:sldId id="270" r:id="rId31"/>
    <p:sldId id="271" r:id="rId32"/>
    <p:sldId id="272" r:id="rId33"/>
    <p:sldId id="273" r:id="rId34"/>
    <p:sldId id="308" r:id="rId35"/>
    <p:sldId id="309" r:id="rId36"/>
    <p:sldId id="310" r:id="rId37"/>
    <p:sldId id="311" r:id="rId38"/>
    <p:sldId id="312" r:id="rId39"/>
    <p:sldId id="313" r:id="rId40"/>
    <p:sldId id="314" r:id="rId41"/>
    <p:sldId id="315" r:id="rId42"/>
    <p:sldId id="316" r:id="rId43"/>
    <p:sldId id="317" r:id="rId44"/>
    <p:sldId id="319" r:id="rId45"/>
    <p:sldId id="259" r:id="rId46"/>
    <p:sldId id="260" r:id="rId47"/>
    <p:sldId id="274" r:id="rId48"/>
    <p:sldId id="346" r:id="rId49"/>
    <p:sldId id="320" r:id="rId50"/>
    <p:sldId id="321" r:id="rId51"/>
    <p:sldId id="275" r:id="rId52"/>
    <p:sldId id="323" r:id="rId53"/>
    <p:sldId id="324" r:id="rId54"/>
    <p:sldId id="325" r:id="rId55"/>
    <p:sldId id="326" r:id="rId56"/>
    <p:sldId id="276" r:id="rId57"/>
    <p:sldId id="327" r:id="rId58"/>
    <p:sldId id="328" r:id="rId59"/>
    <p:sldId id="329" r:id="rId60"/>
    <p:sldId id="349" r:id="rId61"/>
    <p:sldId id="277" r:id="rId62"/>
    <p:sldId id="330" r:id="rId63"/>
    <p:sldId id="261" r:id="rId64"/>
    <p:sldId id="331" r:id="rId65"/>
    <p:sldId id="332" r:id="rId66"/>
    <p:sldId id="278" r:id="rId67"/>
    <p:sldId id="333" r:id="rId68"/>
    <p:sldId id="334" r:id="rId69"/>
    <p:sldId id="335" r:id="rId70"/>
    <p:sldId id="279" r:id="rId71"/>
    <p:sldId id="336" r:id="rId72"/>
    <p:sldId id="337" r:id="rId73"/>
    <p:sldId id="338" r:id="rId74"/>
    <p:sldId id="339" r:id="rId75"/>
    <p:sldId id="340" r:id="rId76"/>
    <p:sldId id="280" r:id="rId77"/>
    <p:sldId id="342" r:id="rId78"/>
    <p:sldId id="341" r:id="rId79"/>
    <p:sldId id="281" r:id="rId80"/>
    <p:sldId id="282" r:id="rId81"/>
    <p:sldId id="343" r:id="rId82"/>
    <p:sldId id="262" r:id="rId83"/>
    <p:sldId id="283" r:id="rId84"/>
    <p:sldId id="344" r:id="rId85"/>
    <p:sldId id="345" r:id="rId86"/>
    <p:sldId id="284" r:id="rId87"/>
    <p:sldId id="285" r:id="rId88"/>
    <p:sldId id="263" r:id="rId89"/>
    <p:sldId id="286" r:id="rId90"/>
    <p:sldId id="287" r:id="rId91"/>
    <p:sldId id="288" r:id="rId92"/>
    <p:sldId id="264" r:id="rId9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30820CF-B880-4189-942D-D702A7CBA730}" type="datetimeFigureOut">
              <a:rPr lang="zh-CN" altLang="en-US" smtClean="0"/>
              <a:pPr/>
              <a:t>2017/8/8</a:t>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extLst/>
          </a:lstStyle>
          <a:p>
            <a:fld id="{530820CF-B880-4189-942D-D702A7CBA730}" type="datetimeFigureOut">
              <a:rPr lang="zh-CN" altLang="en-US" smtClean="0"/>
              <a:pPr/>
              <a:t>2017/8/8</a:t>
            </a:fld>
            <a:endParaRPr lang="zh-CN" altLang="en-US"/>
          </a:p>
        </p:txBody>
      </p:sp>
      <p:sp>
        <p:nvSpPr>
          <p:cNvPr id="5" name="页脚占位符 4"/>
          <p:cNvSpPr>
            <a:spLocks noGrp="1"/>
          </p:cNvSpPr>
          <p:nvPr>
            <p:ph type="ftr" sz="quarter" idx="11"/>
          </p:nvPr>
        </p:nvSpPr>
        <p:spPr>
          <a:xfrm>
            <a:off x="457200" y="6556248"/>
            <a:ext cx="3657600" cy="228600"/>
          </a:xfrm>
        </p:spPr>
        <p:txBody>
          <a:bodyPr/>
          <a:lstStyle>
            <a:extLst/>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30820CF-B880-4189-942D-D702A7CBA730}" type="datetimeFigureOut">
              <a:rPr lang="zh-CN" altLang="en-US" smtClean="0"/>
              <a:pPr/>
              <a:t>2017/8/8</a:t>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extLst/>
          </a:lstStyle>
          <a:p>
            <a:fld id="{530820CF-B880-4189-942D-D702A7CBA730}" type="datetimeFigureOut">
              <a:rPr lang="zh-CN" altLang="en-US" smtClean="0"/>
              <a:pPr/>
              <a:t>2017/8/8</a:t>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CN" altLang="en-US" smtClean="0"/>
              <a:t>单击此处编辑母版文本样式</a:t>
            </a:r>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2017/8/8</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30820CF-B880-4189-942D-D702A7CBA730}" type="datetimeFigureOut">
              <a:rPr lang="zh-CN" altLang="en-US" smtClean="0"/>
              <a:pPr/>
              <a:t>2017/8/8</a:t>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最新</a:t>
            </a:r>
            <a:r>
              <a:rPr lang="en-US" altLang="zh-CN" dirty="0" smtClean="0"/>
              <a:t>《</a:t>
            </a:r>
            <a:r>
              <a:rPr lang="zh-CN" altLang="en-US" dirty="0" smtClean="0"/>
              <a:t>建设项目工程总承包规范</a:t>
            </a:r>
            <a:r>
              <a:rPr lang="en-US" altLang="zh-CN" dirty="0" smtClean="0"/>
              <a:t>》</a:t>
            </a:r>
            <a:r>
              <a:rPr lang="zh-CN" altLang="en-US" dirty="0" smtClean="0"/>
              <a:t>与</a:t>
            </a:r>
            <a:r>
              <a:rPr lang="zh-CN" altLang="en-US" dirty="0" smtClean="0"/>
              <a:t>承包</a:t>
            </a:r>
            <a:r>
              <a:rPr lang="zh-CN" altLang="en-US" dirty="0" smtClean="0"/>
              <a:t>管理</a:t>
            </a:r>
            <a:r>
              <a:rPr lang="zh-CN" altLang="en-US" dirty="0" smtClean="0"/>
              <a:t>实务</a:t>
            </a: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4 </a:t>
            </a:r>
            <a:r>
              <a:rPr lang="zh-CN" altLang="en-US" dirty="0" smtClean="0"/>
              <a:t>项目策划</a:t>
            </a:r>
          </a:p>
          <a:p>
            <a:r>
              <a:rPr lang="en-US" altLang="zh-CN" dirty="0" smtClean="0"/>
              <a:t>4.1 </a:t>
            </a:r>
            <a:r>
              <a:rPr lang="zh-CN" altLang="en-US" dirty="0" smtClean="0"/>
              <a:t>一般规定</a:t>
            </a:r>
          </a:p>
          <a:p>
            <a:r>
              <a:rPr lang="en-US" altLang="zh-CN" dirty="0" smtClean="0"/>
              <a:t>4.1.1 </a:t>
            </a:r>
            <a:r>
              <a:rPr lang="zh-CN" altLang="en-US" dirty="0" smtClean="0"/>
              <a:t>项目部应在项目初始阶段开展项目策划工作，并编制项目管理计划和项目实施计划。</a:t>
            </a:r>
          </a:p>
          <a:p>
            <a:r>
              <a:rPr lang="en-US" altLang="zh-CN" dirty="0" smtClean="0"/>
              <a:t>4.1.2 </a:t>
            </a:r>
            <a:r>
              <a:rPr lang="zh-CN" altLang="en-US" dirty="0" smtClean="0"/>
              <a:t>项目策划应结合项目特点，根据合同和工程总承包企业管理的要求，明确项目目标和工作范围，分析项目风险以及采取的应对措施，确定项目各项管理原则、措施和进程。</a:t>
            </a:r>
          </a:p>
          <a:p>
            <a:r>
              <a:rPr lang="en-US" altLang="zh-CN" dirty="0" smtClean="0"/>
              <a:t>4.1.3 </a:t>
            </a:r>
            <a:r>
              <a:rPr lang="zh-CN" altLang="en-US" dirty="0" smtClean="0"/>
              <a:t>项目策划的范围宜涵盖项目活动的全过程所涉及到的全要素。</a:t>
            </a:r>
          </a:p>
          <a:p>
            <a:r>
              <a:rPr lang="en-US" altLang="zh-CN" dirty="0" smtClean="0"/>
              <a:t>4.1.4 </a:t>
            </a:r>
            <a:r>
              <a:rPr lang="zh-CN" altLang="en-US" dirty="0" smtClean="0"/>
              <a:t>根据项目的规模和特点，可将项目管理计划和项目实施计划合并编制为项目计划。</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5 </a:t>
            </a:r>
            <a:r>
              <a:rPr lang="zh-CN" altLang="en-US" dirty="0" smtClean="0"/>
              <a:t>项目设计管理</a:t>
            </a:r>
          </a:p>
          <a:p>
            <a:r>
              <a:rPr lang="en-US" altLang="zh-CN" dirty="0" smtClean="0"/>
              <a:t>5.1 </a:t>
            </a:r>
            <a:r>
              <a:rPr lang="zh-CN" altLang="en-US" dirty="0" smtClean="0"/>
              <a:t>一般规定</a:t>
            </a:r>
          </a:p>
          <a:p>
            <a:r>
              <a:rPr lang="en-US" altLang="zh-CN" dirty="0" smtClean="0"/>
              <a:t>5.1.1 </a:t>
            </a:r>
            <a:r>
              <a:rPr lang="zh-CN" altLang="en-US" dirty="0" smtClean="0"/>
              <a:t>工程总承包项目的设计必须由具备相应设计资质和能力的企业承担。</a:t>
            </a:r>
          </a:p>
          <a:p>
            <a:r>
              <a:rPr lang="en-US" altLang="zh-CN" dirty="0" smtClean="0"/>
              <a:t>5.1.2 </a:t>
            </a:r>
            <a:r>
              <a:rPr lang="zh-CN" altLang="en-US" dirty="0" smtClean="0"/>
              <a:t>设计应满足合同约定的技术性能、质量标准和工程的可施工性、可操作性及可维修性的要求。</a:t>
            </a:r>
          </a:p>
          <a:p>
            <a:r>
              <a:rPr lang="en-US" altLang="zh-CN" dirty="0" smtClean="0"/>
              <a:t>5.1.3 </a:t>
            </a:r>
            <a:r>
              <a:rPr lang="zh-CN" altLang="en-US" dirty="0" smtClean="0"/>
              <a:t>设计管理应由设计经理负责</a:t>
            </a:r>
            <a:r>
              <a:rPr lang="en-US" altLang="zh-CN" dirty="0" smtClean="0"/>
              <a:t>, </a:t>
            </a:r>
            <a:r>
              <a:rPr lang="zh-CN" altLang="en-US" dirty="0" smtClean="0"/>
              <a:t>并适时组建项目设计组。在项目实施过程中，设计经理应接受项目经理和工程总承包企业设计管理部门的管理。</a:t>
            </a:r>
          </a:p>
          <a:p>
            <a:r>
              <a:rPr lang="en-US" altLang="zh-CN" dirty="0" smtClean="0"/>
              <a:t>5.1.4 </a:t>
            </a:r>
            <a:r>
              <a:rPr lang="zh-CN" altLang="en-US" dirty="0" smtClean="0"/>
              <a:t>工程总承包项目应将采购纳入设计程序。设计组应负责请购文件的编制、报价技术评审和技术谈判、供应商图纸资料的审查和确认等工作。</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6 </a:t>
            </a:r>
            <a:r>
              <a:rPr lang="zh-CN" altLang="en-US" dirty="0" smtClean="0"/>
              <a:t>项目采购管理</a:t>
            </a:r>
          </a:p>
          <a:p>
            <a:r>
              <a:rPr lang="en-US" altLang="zh-CN" dirty="0" smtClean="0"/>
              <a:t>6.1 </a:t>
            </a:r>
            <a:r>
              <a:rPr lang="zh-CN" altLang="en-US" dirty="0" smtClean="0"/>
              <a:t>一般规定</a:t>
            </a:r>
          </a:p>
          <a:p>
            <a:r>
              <a:rPr lang="en-US" altLang="zh-CN" dirty="0" smtClean="0"/>
              <a:t>6.1.1 </a:t>
            </a:r>
            <a:r>
              <a:rPr lang="zh-CN" altLang="en-US" dirty="0" smtClean="0"/>
              <a:t>项目采购管理应由采购经理负责</a:t>
            </a:r>
            <a:r>
              <a:rPr lang="en-US" altLang="zh-CN" dirty="0" smtClean="0"/>
              <a:t>, </a:t>
            </a:r>
            <a:r>
              <a:rPr lang="zh-CN" altLang="en-US" dirty="0" smtClean="0"/>
              <a:t>并适时组建项目采购组。在项目实施过程中，采购经理应接受项目经理和工程总承包企业采购管理部门的双重领导。</a:t>
            </a:r>
          </a:p>
          <a:p>
            <a:r>
              <a:rPr lang="en-US" altLang="zh-CN" dirty="0" smtClean="0"/>
              <a:t>6.1.2 </a:t>
            </a:r>
            <a:r>
              <a:rPr lang="zh-CN" altLang="en-US" dirty="0" smtClean="0"/>
              <a:t>采购工作应遵循公平、公开、公正的原则。应保证按项目的技术、质量、安全、数量和时间要求，以合理的价格和可靠的供货来源，获得所需的设备、材料及有关服务。</a:t>
            </a:r>
          </a:p>
          <a:p>
            <a:r>
              <a:rPr lang="en-US" altLang="zh-CN" dirty="0" smtClean="0"/>
              <a:t>6.1.3 </a:t>
            </a:r>
            <a:r>
              <a:rPr lang="zh-CN" altLang="en-US" dirty="0" smtClean="0"/>
              <a:t>工程总承包企业应对供应商进行资格预审。</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7 </a:t>
            </a:r>
            <a:r>
              <a:rPr lang="zh-CN" altLang="en-US" dirty="0" smtClean="0"/>
              <a:t>项目施工管理</a:t>
            </a:r>
          </a:p>
          <a:p>
            <a:r>
              <a:rPr lang="en-US" altLang="zh-CN" dirty="0" smtClean="0"/>
              <a:t>7.1 </a:t>
            </a:r>
            <a:r>
              <a:rPr lang="zh-CN" altLang="en-US" dirty="0" smtClean="0"/>
              <a:t>一般规定</a:t>
            </a:r>
          </a:p>
          <a:p>
            <a:r>
              <a:rPr lang="en-US" altLang="zh-CN" dirty="0" smtClean="0"/>
              <a:t>7.1.1 </a:t>
            </a:r>
            <a:r>
              <a:rPr lang="zh-CN" altLang="en-US" dirty="0" smtClean="0"/>
              <a:t>工程总承包项目的施工必须由具备相应施工资质和能力的企业承担。</a:t>
            </a:r>
          </a:p>
          <a:p>
            <a:r>
              <a:rPr lang="en-US" altLang="zh-CN" dirty="0" smtClean="0"/>
              <a:t>7.1.2 </a:t>
            </a:r>
            <a:r>
              <a:rPr lang="zh-CN" altLang="en-US" dirty="0" smtClean="0"/>
              <a:t>施工管理应由施工经理负责，并适时组建施工组。在项目实施过程中，施工经理</a:t>
            </a:r>
          </a:p>
          <a:p>
            <a:r>
              <a:rPr lang="zh-CN" altLang="en-US" dirty="0" smtClean="0"/>
              <a:t>应接受项目经理和工程总承包企业施工管理部门的管理。</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8 </a:t>
            </a:r>
            <a:r>
              <a:rPr lang="zh-CN" altLang="en-US" dirty="0" smtClean="0"/>
              <a:t>项目试运行管理</a:t>
            </a:r>
          </a:p>
          <a:p>
            <a:r>
              <a:rPr lang="en-US" altLang="zh-CN" dirty="0" smtClean="0"/>
              <a:t>8.1 </a:t>
            </a:r>
            <a:r>
              <a:rPr lang="zh-CN" altLang="en-US" dirty="0" smtClean="0"/>
              <a:t>一般规定</a:t>
            </a:r>
          </a:p>
          <a:p>
            <a:r>
              <a:rPr lang="en-US" altLang="zh-CN" dirty="0" smtClean="0"/>
              <a:t>8.1.1 </a:t>
            </a:r>
            <a:r>
              <a:rPr lang="zh-CN" altLang="en-US" dirty="0" smtClean="0"/>
              <a:t>项目部应依据合同约定进行项目试运行管理和服务。</a:t>
            </a:r>
          </a:p>
          <a:p>
            <a:r>
              <a:rPr lang="en-US" altLang="zh-CN" dirty="0" smtClean="0"/>
              <a:t>8.1.2 </a:t>
            </a:r>
            <a:r>
              <a:rPr lang="zh-CN" altLang="en-US" dirty="0" smtClean="0"/>
              <a:t>项目试运行管理由试运行经理负责，并适时组建试运行组。在试运行管理和服务</a:t>
            </a:r>
          </a:p>
          <a:p>
            <a:r>
              <a:rPr lang="zh-CN" altLang="en-US" dirty="0" smtClean="0"/>
              <a:t>过程中，试运行经理接受项目经理和工程总承包企业试运行管理部门的双重领导。</a:t>
            </a:r>
          </a:p>
          <a:p>
            <a:r>
              <a:rPr lang="en-US" altLang="zh-CN" dirty="0" smtClean="0"/>
              <a:t>8.1.3 </a:t>
            </a:r>
            <a:r>
              <a:rPr lang="zh-CN" altLang="en-US" dirty="0" smtClean="0"/>
              <a:t>依据合同约定，试运行管理内容可包括试运行执行计划的编制、试运行准备、人</a:t>
            </a:r>
          </a:p>
          <a:p>
            <a:r>
              <a:rPr lang="zh-CN" altLang="en-US" dirty="0" smtClean="0"/>
              <a:t>员培训、试运行过程指导与服务等。</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smtClean="0"/>
              <a:t>9 </a:t>
            </a:r>
            <a:r>
              <a:rPr lang="zh-CN" altLang="en-US" dirty="0" smtClean="0"/>
              <a:t>项目风险管理</a:t>
            </a:r>
          </a:p>
          <a:p>
            <a:r>
              <a:rPr lang="en-US" altLang="zh-CN" dirty="0" smtClean="0"/>
              <a:t>9.1 </a:t>
            </a:r>
            <a:r>
              <a:rPr lang="zh-CN" altLang="en-US" dirty="0" smtClean="0"/>
              <a:t>一般规定</a:t>
            </a:r>
          </a:p>
          <a:p>
            <a:r>
              <a:rPr lang="en-US" altLang="zh-CN" dirty="0" smtClean="0"/>
              <a:t>9.1.1 </a:t>
            </a:r>
            <a:r>
              <a:rPr lang="zh-CN" altLang="en-US" dirty="0" smtClean="0"/>
              <a:t>工程总承包企业应制定风险管理规定，明确风险管理职责与要求。</a:t>
            </a:r>
          </a:p>
          <a:p>
            <a:r>
              <a:rPr lang="en-US" altLang="zh-CN" dirty="0" smtClean="0"/>
              <a:t>9.1.2 </a:t>
            </a:r>
            <a:r>
              <a:rPr lang="zh-CN" altLang="en-US" dirty="0" smtClean="0"/>
              <a:t>项目部应编制项目风险管理程序，明确项目风险管理职责，负责项目风险管理的组织与协调。</a:t>
            </a:r>
          </a:p>
          <a:p>
            <a:r>
              <a:rPr lang="en-US" altLang="zh-CN" dirty="0" smtClean="0"/>
              <a:t>9.1.3 </a:t>
            </a:r>
            <a:r>
              <a:rPr lang="zh-CN" altLang="en-US" dirty="0" smtClean="0"/>
              <a:t>项目部应制定项目风险管理计划，确定项目风险管理目标。</a:t>
            </a:r>
          </a:p>
          <a:p>
            <a:r>
              <a:rPr lang="en-US" altLang="zh-CN" dirty="0" smtClean="0"/>
              <a:t>9.1.4 </a:t>
            </a:r>
            <a:r>
              <a:rPr lang="zh-CN" altLang="en-US" dirty="0" smtClean="0"/>
              <a:t>项目风险管理应贯穿于项目实施全过程，宜分阶段进行动态管理。</a:t>
            </a:r>
          </a:p>
          <a:p>
            <a:r>
              <a:rPr lang="en-US" altLang="zh-CN" dirty="0" smtClean="0"/>
              <a:t>9.1.5 </a:t>
            </a:r>
            <a:r>
              <a:rPr lang="zh-CN" altLang="en-US" dirty="0" smtClean="0"/>
              <a:t>项目风险管理宜采用适用的方法和工具。</a:t>
            </a:r>
          </a:p>
          <a:p>
            <a:r>
              <a:rPr lang="en-US" altLang="zh-CN" dirty="0" smtClean="0"/>
              <a:t>9.1.6 </a:t>
            </a:r>
            <a:r>
              <a:rPr lang="zh-CN" altLang="en-US" dirty="0" smtClean="0"/>
              <a:t>工程总承包企业通过汇总已发生的项目风险事件，可建立并完善项目风险数据库和项目风险损失事件库。</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10 </a:t>
            </a:r>
            <a:r>
              <a:rPr lang="zh-CN" altLang="en-US" dirty="0" smtClean="0"/>
              <a:t>项目进度管理</a:t>
            </a:r>
          </a:p>
          <a:p>
            <a:r>
              <a:rPr lang="en-US" altLang="zh-CN" dirty="0" smtClean="0"/>
              <a:t>10.1 </a:t>
            </a:r>
            <a:r>
              <a:rPr lang="zh-CN" altLang="en-US" dirty="0" smtClean="0"/>
              <a:t>一般规定</a:t>
            </a:r>
          </a:p>
          <a:p>
            <a:r>
              <a:rPr lang="en-US" altLang="zh-CN" dirty="0" smtClean="0"/>
              <a:t>10.1.1 </a:t>
            </a:r>
            <a:r>
              <a:rPr lang="zh-CN" altLang="en-US" dirty="0" smtClean="0"/>
              <a:t>项目部应建立项目进度管理体系，按合理交叉、相互协调、资源优化、高效利用的原则</a:t>
            </a:r>
            <a:r>
              <a:rPr lang="en-US" altLang="zh-CN" dirty="0" smtClean="0"/>
              <a:t>,</a:t>
            </a:r>
            <a:r>
              <a:rPr lang="zh-CN" altLang="en-US" dirty="0" smtClean="0"/>
              <a:t>对项目进度进行控制管理。</a:t>
            </a:r>
          </a:p>
          <a:p>
            <a:r>
              <a:rPr lang="en-US" altLang="zh-CN" dirty="0" smtClean="0"/>
              <a:t>10.1.2 </a:t>
            </a:r>
            <a:r>
              <a:rPr lang="zh-CN" altLang="en-US" dirty="0" smtClean="0"/>
              <a:t>项目部应将进度控制、费用控制和质量控制等进行统筹决策，协调管理。</a:t>
            </a:r>
          </a:p>
          <a:p>
            <a:r>
              <a:rPr lang="en-US" altLang="zh-CN" dirty="0" smtClean="0"/>
              <a:t>10.1.3 </a:t>
            </a:r>
            <a:r>
              <a:rPr lang="zh-CN" altLang="en-US" dirty="0" smtClean="0"/>
              <a:t>项目进度管理应按项目工作分解结构逐级管理。项目进度控制宜采用赢得值管理、网络计划和信息技术。</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11 </a:t>
            </a:r>
            <a:r>
              <a:rPr lang="zh-CN" altLang="en-US" dirty="0" smtClean="0"/>
              <a:t>项目质量管理</a:t>
            </a:r>
          </a:p>
          <a:p>
            <a:r>
              <a:rPr lang="en-US" altLang="zh-CN" dirty="0" smtClean="0"/>
              <a:t>11.1 </a:t>
            </a:r>
            <a:r>
              <a:rPr lang="zh-CN" altLang="en-US" dirty="0" smtClean="0"/>
              <a:t>一般规定</a:t>
            </a:r>
          </a:p>
          <a:p>
            <a:r>
              <a:rPr lang="en-US" altLang="zh-CN" dirty="0" smtClean="0"/>
              <a:t>11.1.1 </a:t>
            </a:r>
            <a:r>
              <a:rPr lang="zh-CN" altLang="en-US" dirty="0" smtClean="0"/>
              <a:t>工程总承包企业应按质量管理体系要求，规范工程总承包项目的质量管理。</a:t>
            </a:r>
          </a:p>
          <a:p>
            <a:r>
              <a:rPr lang="en-US" altLang="zh-CN" dirty="0" smtClean="0"/>
              <a:t>11.1.2 </a:t>
            </a:r>
            <a:r>
              <a:rPr lang="zh-CN" altLang="en-US" dirty="0" smtClean="0"/>
              <a:t>项目质量管理应贯穿项目管理的全过程，应按策划、实施、检查、处置循环的工作方法，持续改进全过程的质量控制。</a:t>
            </a:r>
          </a:p>
          <a:p>
            <a:r>
              <a:rPr lang="en-US" altLang="zh-CN" dirty="0" smtClean="0"/>
              <a:t>11.1.3 </a:t>
            </a:r>
            <a:r>
              <a:rPr lang="zh-CN" altLang="en-US" dirty="0" smtClean="0"/>
              <a:t>项目部应设专职质量管理人员，负责项目的质量管理工作。</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11.1.4 </a:t>
            </a:r>
            <a:r>
              <a:rPr lang="zh-CN" altLang="en-US" dirty="0" smtClean="0"/>
              <a:t>项目质量管理应按下列程序：</a:t>
            </a:r>
          </a:p>
          <a:p>
            <a:r>
              <a:rPr lang="en-US" altLang="zh-CN" dirty="0" smtClean="0"/>
              <a:t>1 </a:t>
            </a:r>
            <a:r>
              <a:rPr lang="zh-CN" altLang="en-US" dirty="0" smtClean="0"/>
              <a:t>明确项目质量目标。</a:t>
            </a:r>
          </a:p>
          <a:p>
            <a:r>
              <a:rPr lang="en-US" altLang="zh-CN" dirty="0" smtClean="0"/>
              <a:t>2 </a:t>
            </a:r>
            <a:r>
              <a:rPr lang="zh-CN" altLang="en-US" dirty="0" smtClean="0"/>
              <a:t>建立项目质量管理体系。</a:t>
            </a:r>
          </a:p>
          <a:p>
            <a:r>
              <a:rPr lang="en-US" altLang="zh-CN" dirty="0" smtClean="0"/>
              <a:t>3 </a:t>
            </a:r>
            <a:r>
              <a:rPr lang="zh-CN" altLang="en-US" dirty="0" smtClean="0"/>
              <a:t>实施项目质量管理体系。</a:t>
            </a:r>
          </a:p>
          <a:p>
            <a:r>
              <a:rPr lang="en-US" altLang="zh-CN" dirty="0" smtClean="0"/>
              <a:t>4 </a:t>
            </a:r>
            <a:r>
              <a:rPr lang="zh-CN" altLang="en-US" dirty="0" smtClean="0"/>
              <a:t>监督检查项目质量管理体系的执行情况。</a:t>
            </a:r>
          </a:p>
          <a:p>
            <a:r>
              <a:rPr lang="en-US" altLang="zh-CN" dirty="0" smtClean="0"/>
              <a:t>5 </a:t>
            </a:r>
            <a:r>
              <a:rPr lang="zh-CN" altLang="en-US" dirty="0" smtClean="0"/>
              <a:t>收集、分析和反馈质量信息</a:t>
            </a:r>
            <a:r>
              <a:rPr lang="en-US" altLang="zh-CN" dirty="0" smtClean="0"/>
              <a:t>,</a:t>
            </a:r>
            <a:r>
              <a:rPr lang="zh-CN" altLang="en-US" smtClean="0"/>
              <a:t>并制定纠正和预防措施。</a:t>
            </a:r>
          </a:p>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12 </a:t>
            </a:r>
            <a:r>
              <a:rPr lang="zh-CN" altLang="en-US" dirty="0" smtClean="0"/>
              <a:t>项目费用管理</a:t>
            </a:r>
          </a:p>
          <a:p>
            <a:r>
              <a:rPr lang="en-US" altLang="zh-CN" dirty="0" smtClean="0"/>
              <a:t>12.1 </a:t>
            </a:r>
            <a:r>
              <a:rPr lang="zh-CN" altLang="en-US" dirty="0" smtClean="0"/>
              <a:t>一般规定</a:t>
            </a:r>
          </a:p>
          <a:p>
            <a:r>
              <a:rPr lang="en-US" altLang="zh-CN" dirty="0" smtClean="0"/>
              <a:t>12.1.1 </a:t>
            </a:r>
            <a:r>
              <a:rPr lang="zh-CN" altLang="en-US" dirty="0" smtClean="0"/>
              <a:t>工程总承包企业应建立项目费用管理系统以满足工程总承包管理的需要。</a:t>
            </a:r>
          </a:p>
          <a:p>
            <a:r>
              <a:rPr lang="en-US" altLang="zh-CN" dirty="0" smtClean="0"/>
              <a:t>12.1.2 </a:t>
            </a:r>
            <a:r>
              <a:rPr lang="zh-CN" altLang="en-US" dirty="0" smtClean="0"/>
              <a:t>项目部应设置费用估算和费用控制人员，负责编制工程总承包项目费用估算，制定费用计划和实施费用控制。</a:t>
            </a:r>
          </a:p>
          <a:p>
            <a:r>
              <a:rPr lang="en-US" altLang="zh-CN" dirty="0" smtClean="0"/>
              <a:t>12.1.3 </a:t>
            </a:r>
            <a:r>
              <a:rPr lang="zh-CN" altLang="en-US" dirty="0" smtClean="0"/>
              <a:t>项目部应将费用控制与进度控制和质量控制等进行统筹决策，协调管理。</a:t>
            </a:r>
          </a:p>
          <a:p>
            <a:r>
              <a:rPr lang="en-US" altLang="zh-CN" dirty="0" smtClean="0"/>
              <a:t>12.1.4 </a:t>
            </a:r>
            <a:r>
              <a:rPr lang="zh-CN" altLang="en-US" dirty="0" smtClean="0"/>
              <a:t>项目部宜采用赢得值管理技术及相应的项目管理软件进行费用和进度综合管理。</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前言</a:t>
            </a:r>
            <a:endParaRPr lang="zh-CN" altLang="en-US" dirty="0"/>
          </a:p>
        </p:txBody>
      </p:sp>
      <p:sp>
        <p:nvSpPr>
          <p:cNvPr id="3" name="内容占位符 2"/>
          <p:cNvSpPr>
            <a:spLocks noGrp="1"/>
          </p:cNvSpPr>
          <p:nvPr>
            <p:ph idx="1"/>
          </p:nvPr>
        </p:nvSpPr>
        <p:spPr/>
        <p:txBody>
          <a:bodyPr/>
          <a:lstStyle/>
          <a:p>
            <a:endParaRPr lang="en-US" altLang="zh-CN" dirty="0" smtClean="0"/>
          </a:p>
          <a:p>
            <a:r>
              <a:rPr lang="zh-CN" altLang="en-US" dirty="0" smtClean="0"/>
              <a:t>工程总承包的特点</a:t>
            </a:r>
            <a:endParaRPr lang="en-US" altLang="zh-CN" dirty="0" smtClean="0"/>
          </a:p>
          <a:p>
            <a:endParaRPr lang="en-US" altLang="zh-CN" dirty="0" smtClean="0"/>
          </a:p>
          <a:p>
            <a:r>
              <a:rPr lang="zh-CN" altLang="en-US" dirty="0" smtClean="0"/>
              <a:t>工程总承包的内涵</a:t>
            </a:r>
            <a:endParaRPr lang="en-US" altLang="zh-CN" dirty="0" smtClean="0"/>
          </a:p>
          <a:p>
            <a:endParaRPr lang="en-US" altLang="zh-CN" dirty="0" smtClean="0"/>
          </a:p>
          <a:p>
            <a:r>
              <a:rPr lang="zh-CN" altLang="en-US" dirty="0" smtClean="0"/>
              <a:t>工程总承包的需求</a:t>
            </a:r>
            <a:endParaRPr lang="en-US" altLang="zh-CN" dirty="0" smtClean="0"/>
          </a:p>
          <a:p>
            <a:endParaRPr lang="en-US" altLang="zh-CN" dirty="0" smtClean="0"/>
          </a:p>
          <a:p>
            <a:r>
              <a:rPr lang="zh-CN" altLang="en-US" dirty="0" smtClean="0"/>
              <a:t>（</a:t>
            </a:r>
            <a:r>
              <a:rPr lang="zh-CN" altLang="en-US" dirty="0" smtClean="0">
                <a:solidFill>
                  <a:srgbClr val="FF0000"/>
                </a:solidFill>
              </a:rPr>
              <a:t>案例贯穿全部课程</a:t>
            </a:r>
            <a:r>
              <a:rPr lang="zh-CN" altLang="en-US" dirty="0" smtClean="0"/>
              <a:t>）</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13 </a:t>
            </a:r>
            <a:r>
              <a:rPr lang="zh-CN" altLang="en-US" dirty="0" smtClean="0"/>
              <a:t>项目安全、职业健康与环境管理</a:t>
            </a:r>
          </a:p>
          <a:p>
            <a:r>
              <a:rPr lang="en-US" altLang="zh-CN" dirty="0" smtClean="0"/>
              <a:t>13.1 </a:t>
            </a:r>
            <a:r>
              <a:rPr lang="zh-CN" altLang="en-US" dirty="0" smtClean="0"/>
              <a:t>一般规定</a:t>
            </a:r>
          </a:p>
          <a:p>
            <a:r>
              <a:rPr lang="en-US" altLang="zh-CN" dirty="0" smtClean="0"/>
              <a:t>13.1.1 </a:t>
            </a:r>
            <a:r>
              <a:rPr lang="zh-CN" altLang="en-US" dirty="0" smtClean="0"/>
              <a:t>工程总承包企业应按职业健康安全管理和环境管理体系要求，规范工程总承包</a:t>
            </a:r>
          </a:p>
          <a:p>
            <a:r>
              <a:rPr lang="zh-CN" altLang="en-US" dirty="0" smtClean="0"/>
              <a:t>项目的职业健康安全和环境管理。</a:t>
            </a:r>
          </a:p>
          <a:p>
            <a:r>
              <a:rPr lang="en-US" altLang="zh-CN" dirty="0" smtClean="0"/>
              <a:t>13.1.2 </a:t>
            </a:r>
            <a:r>
              <a:rPr lang="zh-CN" altLang="en-US" dirty="0" smtClean="0"/>
              <a:t>项目部应设置专职管理人员，在项目经理领导下，具体负责项目安全、职业健</a:t>
            </a:r>
          </a:p>
          <a:p>
            <a:r>
              <a:rPr lang="zh-CN" altLang="en-US" dirty="0" smtClean="0"/>
              <a:t>康与环境管理的组织与协调工作。</a:t>
            </a:r>
          </a:p>
          <a:p>
            <a:r>
              <a:rPr lang="en-US" altLang="zh-CN" dirty="0" smtClean="0"/>
              <a:t>13.1.3 </a:t>
            </a:r>
            <a:r>
              <a:rPr lang="zh-CN" altLang="en-US" dirty="0" smtClean="0"/>
              <a:t>项目安全管理应按安全第一，预防为主，综合治理的方针。开展危险源辨识和</a:t>
            </a:r>
          </a:p>
          <a:p>
            <a:r>
              <a:rPr lang="zh-CN" altLang="en-US" dirty="0" smtClean="0"/>
              <a:t>风险评价，制定安全管理计划，并进行控制。</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13.1.4 </a:t>
            </a:r>
            <a:r>
              <a:rPr lang="zh-CN" altLang="en-US" dirty="0" smtClean="0"/>
              <a:t>项目职业健康管理应按预防为主</a:t>
            </a:r>
            <a:r>
              <a:rPr lang="en-US" altLang="zh-CN" dirty="0" smtClean="0"/>
              <a:t>,</a:t>
            </a:r>
            <a:r>
              <a:rPr lang="zh-CN" altLang="en-US" dirty="0" smtClean="0"/>
              <a:t>防治结合的方针。开展职业健康危险源辨识和风险评价，制定职业健康管理计划，并进行控制。</a:t>
            </a:r>
          </a:p>
          <a:p>
            <a:r>
              <a:rPr lang="en-US" altLang="zh-CN" dirty="0" smtClean="0"/>
              <a:t>13.1.5 </a:t>
            </a:r>
            <a:r>
              <a:rPr lang="zh-CN" altLang="en-US" dirty="0" smtClean="0"/>
              <a:t>项目环境保护应按保护优先、预防为主、综合治理、公众参与、损害担责的原则，根据建设项目环境影响评价文件和环境保护规划，开展环境因素辨识和评价，制定环境保护计划，并进行控制。</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14 </a:t>
            </a:r>
            <a:r>
              <a:rPr lang="zh-CN" altLang="en-US" dirty="0" smtClean="0"/>
              <a:t>项目资源管理</a:t>
            </a:r>
          </a:p>
          <a:p>
            <a:r>
              <a:rPr lang="en-US" altLang="zh-CN" dirty="0" smtClean="0"/>
              <a:t>14.1 </a:t>
            </a:r>
            <a:r>
              <a:rPr lang="zh-CN" altLang="en-US" dirty="0" smtClean="0"/>
              <a:t>一般规定</a:t>
            </a:r>
          </a:p>
          <a:p>
            <a:r>
              <a:rPr lang="en-US" altLang="zh-CN" dirty="0" smtClean="0"/>
              <a:t>14.1.1 </a:t>
            </a:r>
            <a:r>
              <a:rPr lang="zh-CN" altLang="en-US" dirty="0" smtClean="0"/>
              <a:t>工程总承包企业应建立并完善项目资源管理机制，使项目人力、设备、材料、机具、技术和资金等资源合理投入，适应工程总承包项目管理的需要。</a:t>
            </a:r>
          </a:p>
          <a:p>
            <a:r>
              <a:rPr lang="en-US" altLang="zh-CN" dirty="0" smtClean="0"/>
              <a:t>14.1.2 </a:t>
            </a:r>
            <a:r>
              <a:rPr lang="zh-CN" altLang="en-US" dirty="0" smtClean="0"/>
              <a:t>项目资源管理应在满足实现工程总承包项目的质量、安全、费用、进度以及其他目标需要的基础上，进行项目资源的优化配置。</a:t>
            </a:r>
          </a:p>
          <a:p>
            <a:r>
              <a:rPr lang="en-US" altLang="zh-CN" dirty="0" smtClean="0"/>
              <a:t>14.1.3 </a:t>
            </a:r>
            <a:r>
              <a:rPr lang="zh-CN" altLang="en-US" dirty="0" smtClean="0"/>
              <a:t>项目资源管理的全过程应包括项目资源的计划、配置、控制和调整。</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15 </a:t>
            </a:r>
            <a:r>
              <a:rPr lang="zh-CN" altLang="en-US" dirty="0" smtClean="0"/>
              <a:t>项目沟通与信息管理</a:t>
            </a:r>
          </a:p>
          <a:p>
            <a:r>
              <a:rPr lang="en-US" altLang="zh-CN" dirty="0" smtClean="0"/>
              <a:t>15.1 </a:t>
            </a:r>
            <a:r>
              <a:rPr lang="zh-CN" altLang="en-US" dirty="0" smtClean="0"/>
              <a:t>一般规定</a:t>
            </a:r>
          </a:p>
          <a:p>
            <a:r>
              <a:rPr lang="en-US" altLang="zh-CN" dirty="0" smtClean="0"/>
              <a:t>15.1.1 </a:t>
            </a:r>
            <a:r>
              <a:rPr lang="zh-CN" altLang="en-US" dirty="0" smtClean="0"/>
              <a:t>工程总承包企业应建立项目沟通与信息管理系统，制定沟通与信息管理程序和制度。</a:t>
            </a:r>
          </a:p>
          <a:p>
            <a:r>
              <a:rPr lang="en-US" altLang="zh-CN" dirty="0" smtClean="0"/>
              <a:t>15.1.2 </a:t>
            </a:r>
            <a:r>
              <a:rPr lang="zh-CN" altLang="en-US" dirty="0" smtClean="0"/>
              <a:t>工程总承包企业应充分利用现代信息及通信技术，以计算机、网络通信、数据库作为技术支撑，对项目全过程所产生的各种信息，及时、准确、高效地进行管理。</a:t>
            </a:r>
          </a:p>
          <a:p>
            <a:r>
              <a:rPr lang="en-US" altLang="zh-CN" dirty="0" smtClean="0"/>
              <a:t>15.1.3 </a:t>
            </a:r>
            <a:r>
              <a:rPr lang="zh-CN" altLang="en-US" dirty="0" smtClean="0"/>
              <a:t>项目部应充分利用各种沟通工具及方法，采取相应的组织协调措施，与项目干系人以及在项目团队内部进行充分、准确、及时的信息沟通。</a:t>
            </a:r>
          </a:p>
          <a:p>
            <a:r>
              <a:rPr lang="en-US" altLang="zh-CN" dirty="0" smtClean="0"/>
              <a:t>15.1.4 </a:t>
            </a:r>
            <a:r>
              <a:rPr lang="zh-CN" altLang="en-US" dirty="0" smtClean="0"/>
              <a:t>项目部应根据项目规模、特点与工作需要，设置专职或兼职项目信息管理和文件管理控制岗位。</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16 </a:t>
            </a:r>
            <a:r>
              <a:rPr lang="zh-CN" altLang="en-US" dirty="0" smtClean="0"/>
              <a:t>项目合同管理</a:t>
            </a:r>
          </a:p>
          <a:p>
            <a:r>
              <a:rPr lang="en-US" altLang="zh-CN" dirty="0" smtClean="0"/>
              <a:t>16.1 </a:t>
            </a:r>
            <a:r>
              <a:rPr lang="zh-CN" altLang="en-US" dirty="0" smtClean="0"/>
              <a:t>一般规定</a:t>
            </a:r>
          </a:p>
          <a:p>
            <a:r>
              <a:rPr lang="en-US" altLang="zh-CN" dirty="0" smtClean="0"/>
              <a:t>16.1.1 </a:t>
            </a:r>
            <a:r>
              <a:rPr lang="zh-CN" altLang="en-US" dirty="0" smtClean="0"/>
              <a:t>工程总承包企业的合同管理部门应负责项目合同的订立，对合同的履行进行监</a:t>
            </a:r>
          </a:p>
          <a:p>
            <a:r>
              <a:rPr lang="zh-CN" altLang="en-US" dirty="0" smtClean="0"/>
              <a:t>督，并负责合同的补充、修改和（或）变更、终止或结束等有关事宜的协调与处理。</a:t>
            </a:r>
          </a:p>
          <a:p>
            <a:r>
              <a:rPr lang="en-US" altLang="zh-CN" dirty="0" smtClean="0"/>
              <a:t>16.1.2 </a:t>
            </a:r>
            <a:r>
              <a:rPr lang="zh-CN" altLang="en-US" dirty="0" smtClean="0"/>
              <a:t>工程总承包项目合同管理应包括工程总承包合同和分包合同管理。</a:t>
            </a:r>
          </a:p>
          <a:p>
            <a:r>
              <a:rPr lang="en-US" altLang="zh-CN" dirty="0" smtClean="0"/>
              <a:t>16.1.3 </a:t>
            </a:r>
            <a:r>
              <a:rPr lang="zh-CN" altLang="en-US" dirty="0" smtClean="0"/>
              <a:t>项目部应根据工程总承包企业合同管理规定，负责组织对工程总承包合同的履</a:t>
            </a:r>
          </a:p>
          <a:p>
            <a:r>
              <a:rPr lang="zh-CN" altLang="en-US" dirty="0" smtClean="0"/>
              <a:t>行，并对分包合同的履行实施监督和控制。</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16.1.4 </a:t>
            </a:r>
            <a:r>
              <a:rPr lang="zh-CN" altLang="en-US" dirty="0" smtClean="0"/>
              <a:t>项目部应根据工程总承包企业合同管理要求和合同约定，制定项目合同变更程序，把影响合同要约条件的变更纳入项目合同管理范围。</a:t>
            </a:r>
          </a:p>
          <a:p>
            <a:r>
              <a:rPr lang="en-US" altLang="zh-CN" dirty="0" smtClean="0"/>
              <a:t>16.1.5 </a:t>
            </a:r>
            <a:r>
              <a:rPr lang="zh-CN" altLang="en-US" dirty="0" smtClean="0"/>
              <a:t>工程总承包合同和分包合同以及项目实施过程的合同变更和协议，应以书面形式订立，并成为合同的组成部分。</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smtClean="0"/>
              <a:t>17 </a:t>
            </a:r>
            <a:r>
              <a:rPr lang="zh-CN" altLang="en-US" dirty="0" smtClean="0"/>
              <a:t>项目收尾</a:t>
            </a:r>
          </a:p>
          <a:p>
            <a:r>
              <a:rPr lang="en-US" altLang="zh-CN" dirty="0" smtClean="0"/>
              <a:t>17.1 </a:t>
            </a:r>
            <a:r>
              <a:rPr lang="zh-CN" altLang="en-US" dirty="0" smtClean="0"/>
              <a:t>一般规定</a:t>
            </a:r>
          </a:p>
          <a:p>
            <a:r>
              <a:rPr lang="en-US" altLang="zh-CN" dirty="0" smtClean="0"/>
              <a:t>17.1.1 </a:t>
            </a:r>
            <a:r>
              <a:rPr lang="zh-CN" altLang="en-US" dirty="0" smtClean="0"/>
              <a:t>项目收尾工作应由项目经理负责，按合同、法律法规和相关规定进行。</a:t>
            </a:r>
          </a:p>
          <a:p>
            <a:r>
              <a:rPr lang="en-US" altLang="zh-CN" dirty="0" smtClean="0"/>
              <a:t>17.1.2 </a:t>
            </a:r>
            <a:r>
              <a:rPr lang="zh-CN" altLang="en-US" dirty="0" smtClean="0"/>
              <a:t>项目收尾工作宜包括</a:t>
            </a:r>
            <a:r>
              <a:rPr lang="en-US" altLang="zh-CN" dirty="0" smtClean="0"/>
              <a:t>:</a:t>
            </a:r>
          </a:p>
          <a:p>
            <a:r>
              <a:rPr lang="en-US" altLang="zh-CN" dirty="0" smtClean="0"/>
              <a:t>1 </a:t>
            </a:r>
            <a:r>
              <a:rPr lang="zh-CN" altLang="en-US" dirty="0" smtClean="0"/>
              <a:t>竣工验收。</a:t>
            </a:r>
          </a:p>
          <a:p>
            <a:r>
              <a:rPr lang="en-US" altLang="zh-CN" dirty="0" smtClean="0"/>
              <a:t>2 </a:t>
            </a:r>
            <a:r>
              <a:rPr lang="zh-CN" altLang="en-US" dirty="0" smtClean="0"/>
              <a:t>向项目发包人移交最终产品、服务或成果。</a:t>
            </a:r>
          </a:p>
          <a:p>
            <a:r>
              <a:rPr lang="en-US" altLang="zh-CN" dirty="0" smtClean="0"/>
              <a:t>3 </a:t>
            </a:r>
            <a:r>
              <a:rPr lang="zh-CN" altLang="en-US" dirty="0" smtClean="0"/>
              <a:t>竣工结算。</a:t>
            </a:r>
          </a:p>
          <a:p>
            <a:r>
              <a:rPr lang="en-US" altLang="zh-CN" dirty="0" smtClean="0"/>
              <a:t>4 </a:t>
            </a:r>
            <a:r>
              <a:rPr lang="zh-CN" altLang="en-US" dirty="0" smtClean="0"/>
              <a:t>项目总结及改进。</a:t>
            </a:r>
          </a:p>
          <a:p>
            <a:r>
              <a:rPr lang="en-US" altLang="zh-CN" dirty="0" smtClean="0"/>
              <a:t>5 </a:t>
            </a:r>
            <a:r>
              <a:rPr lang="zh-CN" altLang="en-US" dirty="0" smtClean="0"/>
              <a:t>项目资料归档。</a:t>
            </a:r>
          </a:p>
          <a:p>
            <a:r>
              <a:rPr lang="en-US" altLang="zh-CN" dirty="0" smtClean="0"/>
              <a:t>6 </a:t>
            </a:r>
            <a:r>
              <a:rPr lang="zh-CN" altLang="en-US" dirty="0" smtClean="0"/>
              <a:t>剩余物资处置。</a:t>
            </a:r>
          </a:p>
          <a:p>
            <a:r>
              <a:rPr lang="en-US" altLang="zh-CN" dirty="0" smtClean="0"/>
              <a:t>7 </a:t>
            </a:r>
            <a:r>
              <a:rPr lang="zh-CN" altLang="en-US" dirty="0" smtClean="0"/>
              <a:t>项目考核与审计。</a:t>
            </a:r>
          </a:p>
          <a:p>
            <a:r>
              <a:rPr lang="en-US" altLang="zh-CN" dirty="0" smtClean="0"/>
              <a:t>8 </a:t>
            </a:r>
            <a:r>
              <a:rPr lang="zh-CN" altLang="en-US" dirty="0" smtClean="0"/>
              <a:t>对分包商及供应商的后评价</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5.</a:t>
            </a:r>
            <a:r>
              <a:rPr lang="zh-CN" altLang="en-US" dirty="0" smtClean="0">
                <a:solidFill>
                  <a:srgbClr val="FF0000"/>
                </a:solidFill>
              </a:rPr>
              <a:t>新形势下企业面临的机遇与对策</a:t>
            </a:r>
            <a:endParaRPr lang="en-US" altLang="zh-CN" dirty="0" smtClean="0">
              <a:solidFill>
                <a:srgbClr val="FF0000"/>
              </a:solidFill>
            </a:endParaRPr>
          </a:p>
          <a:p>
            <a:r>
              <a:rPr lang="en-US" altLang="zh-CN" dirty="0" smtClean="0"/>
              <a:t>1</a:t>
            </a:r>
            <a:r>
              <a:rPr lang="zh-CN" altLang="en-US" dirty="0" smtClean="0"/>
              <a:t>）企业提升竞争力的机遇</a:t>
            </a:r>
            <a:endParaRPr lang="en-US" altLang="zh-CN" dirty="0" smtClean="0"/>
          </a:p>
          <a:p>
            <a:r>
              <a:rPr lang="en-US" altLang="zh-CN" dirty="0" smtClean="0"/>
              <a:t>2</a:t>
            </a:r>
            <a:r>
              <a:rPr lang="zh-CN" altLang="en-US" dirty="0" smtClean="0"/>
              <a:t>）企业提升管理水平的机遇</a:t>
            </a:r>
            <a:endParaRPr lang="en-US" altLang="zh-CN" dirty="0" smtClean="0"/>
          </a:p>
          <a:p>
            <a:r>
              <a:rPr lang="en-US" altLang="zh-CN" dirty="0" smtClean="0"/>
              <a:t>3</a:t>
            </a:r>
            <a:r>
              <a:rPr lang="zh-CN" altLang="en-US" dirty="0" smtClean="0"/>
              <a:t>）企业转型升级的机遇</a:t>
            </a:r>
            <a:endParaRPr lang="en-US" altLang="zh-CN" dirty="0" smtClean="0"/>
          </a:p>
          <a:p>
            <a:r>
              <a:rPr lang="en-US" altLang="zh-CN" dirty="0" smtClean="0"/>
              <a:t>4</a:t>
            </a:r>
            <a:r>
              <a:rPr lang="zh-CN" altLang="en-US" dirty="0" smtClean="0"/>
              <a:t>）企业国际化的机遇</a:t>
            </a:r>
            <a:endParaRPr lang="en-US" altLang="zh-CN" dirty="0" smtClean="0"/>
          </a:p>
          <a:p>
            <a:r>
              <a:rPr lang="en-US" altLang="zh-CN" dirty="0" smtClean="0"/>
              <a:t>5</a:t>
            </a:r>
            <a:r>
              <a:rPr lang="zh-CN" altLang="en-US" dirty="0" smtClean="0"/>
              <a:t>）企业改变经营领域是机遇</a:t>
            </a:r>
            <a:endParaRPr lang="en-US" altLang="zh-CN" dirty="0" smtClean="0"/>
          </a:p>
          <a:p>
            <a:endParaRPr lang="en-US" altLang="zh-CN" dirty="0" smtClean="0"/>
          </a:p>
          <a:p>
            <a:r>
              <a:rPr lang="zh-CN" altLang="en-US" dirty="0" smtClean="0"/>
              <a:t>应对机遇的对策</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6.</a:t>
            </a:r>
            <a:r>
              <a:rPr lang="zh-CN" altLang="en-US" dirty="0" smtClean="0">
                <a:solidFill>
                  <a:srgbClr val="FF0000"/>
                </a:solidFill>
              </a:rPr>
              <a:t>典型案例分析</a:t>
            </a:r>
            <a:r>
              <a:rPr lang="zh-CN" altLang="en-US" dirty="0" smtClean="0"/>
              <a:t>。</a:t>
            </a:r>
            <a:endParaRPr lang="en-US" altLang="zh-CN" dirty="0" smtClean="0"/>
          </a:p>
          <a:p>
            <a:endParaRPr lang="en-US" altLang="zh-CN" dirty="0" smtClean="0"/>
          </a:p>
          <a:p>
            <a:r>
              <a:rPr lang="zh-CN" altLang="en-US" dirty="0" smtClean="0"/>
              <a:t>国际化项目</a:t>
            </a:r>
            <a:endParaRPr lang="en-US" altLang="zh-CN" dirty="0" smtClean="0"/>
          </a:p>
          <a:p>
            <a:endParaRPr lang="en-US" altLang="zh-CN" dirty="0" smtClean="0"/>
          </a:p>
          <a:p>
            <a:r>
              <a:rPr lang="zh-CN" altLang="en-US" dirty="0" smtClean="0"/>
              <a:t>国内国际化项目</a:t>
            </a:r>
            <a:endParaRPr lang="en-US" altLang="zh-CN" dirty="0" smtClean="0"/>
          </a:p>
          <a:p>
            <a:endParaRPr lang="en-US" altLang="zh-CN" dirty="0" smtClean="0"/>
          </a:p>
          <a:p>
            <a:r>
              <a:rPr lang="zh-CN" altLang="en-US" dirty="0" smtClean="0"/>
              <a:t>国内项目</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428604"/>
            <a:ext cx="7196166" cy="1034436"/>
          </a:xfrm>
        </p:spPr>
        <p:txBody>
          <a:bodyPr>
            <a:normAutofit fontScale="90000"/>
          </a:bodyPr>
          <a:lstStyle/>
          <a:p>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r>
              <a:rPr lang="zh-CN" altLang="en-US" dirty="0" smtClean="0"/>
              <a:t>解析</a:t>
            </a:r>
            <a:r>
              <a:rPr lang="en-US" altLang="zh-CN" dirty="0" smtClean="0"/>
              <a:t>《</a:t>
            </a:r>
            <a:r>
              <a:rPr lang="zh-CN" altLang="en-US" dirty="0" smtClean="0"/>
              <a:t>建设项目工程总承包管理规范</a:t>
            </a:r>
            <a:r>
              <a:rPr lang="en-US" altLang="zh-CN" dirty="0" smtClean="0"/>
              <a:t>》</a:t>
            </a:r>
            <a:r>
              <a:rPr lang="en-US" dirty="0" smtClean="0"/>
              <a:t>GB/T50358-2017</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r>
              <a:rPr lang="en-US" dirty="0" smtClean="0">
                <a:solidFill>
                  <a:srgbClr val="FF0000"/>
                </a:solidFill>
              </a:rPr>
              <a:t>1</a:t>
            </a:r>
            <a:r>
              <a:rPr lang="zh-CN" altLang="en-US" dirty="0" smtClean="0">
                <a:solidFill>
                  <a:srgbClr val="FF0000"/>
                </a:solidFill>
              </a:rPr>
              <a:t>．</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en-US" dirty="0" smtClean="0">
                <a:solidFill>
                  <a:srgbClr val="FF0000"/>
                </a:solidFill>
              </a:rPr>
              <a:t>GB/T50358-2017</a:t>
            </a:r>
            <a:r>
              <a:rPr lang="zh-CN" altLang="en-US" dirty="0" smtClean="0">
                <a:solidFill>
                  <a:srgbClr val="FF0000"/>
                </a:solidFill>
              </a:rPr>
              <a:t>出台的背景、意义及主要内容</a:t>
            </a:r>
            <a:endParaRPr lang="en-US" altLang="zh-CN" dirty="0" smtClean="0">
              <a:solidFill>
                <a:srgbClr val="FF0000"/>
              </a:solidFill>
            </a:endParaRPr>
          </a:p>
          <a:p>
            <a:r>
              <a:rPr lang="en-US" altLang="zh-CN" dirty="0" smtClean="0"/>
              <a:t>1</a:t>
            </a:r>
            <a:r>
              <a:rPr lang="zh-CN" altLang="en-US" dirty="0" smtClean="0"/>
              <a:t>）市场变化</a:t>
            </a:r>
            <a:endParaRPr lang="en-US" altLang="zh-CN" dirty="0" smtClean="0"/>
          </a:p>
          <a:p>
            <a:r>
              <a:rPr lang="en-US" altLang="zh-CN" dirty="0" smtClean="0"/>
              <a:t>2</a:t>
            </a:r>
            <a:r>
              <a:rPr lang="zh-CN" altLang="en-US" dirty="0" smtClean="0"/>
              <a:t>）改革需要</a:t>
            </a:r>
            <a:endParaRPr lang="en-US" altLang="zh-CN" dirty="0" smtClean="0"/>
          </a:p>
          <a:p>
            <a:r>
              <a:rPr lang="en-US" altLang="zh-CN" dirty="0" smtClean="0"/>
              <a:t>3</a:t>
            </a:r>
            <a:r>
              <a:rPr lang="zh-CN" altLang="en-US" dirty="0" smtClean="0"/>
              <a:t>）管理需求</a:t>
            </a:r>
            <a:endParaRPr lang="en-US" altLang="zh-CN" dirty="0" smtClean="0"/>
          </a:p>
          <a:p>
            <a:endParaRPr lang="en-US" altLang="zh-CN" dirty="0" smtClean="0"/>
          </a:p>
          <a:p>
            <a:r>
              <a:rPr lang="zh-CN" altLang="en-US" dirty="0" smtClean="0"/>
              <a:t>主要内容见标准</a:t>
            </a:r>
            <a:endParaRPr lang="en-US" altLang="zh-CN" dirty="0" smtClean="0"/>
          </a:p>
          <a:p>
            <a:endParaRPr lang="en-US" altLang="zh-CN" dirty="0" smtClean="0"/>
          </a:p>
          <a:p>
            <a:endParaRPr lang="zh-CN" altLang="en-US" dirty="0" smtClean="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解析</a:t>
            </a:r>
            <a:r>
              <a:rPr lang="en-US" altLang="zh-CN" dirty="0" smtClean="0"/>
              <a:t>《</a:t>
            </a:r>
            <a:r>
              <a:rPr lang="zh-CN" altLang="en-US" dirty="0" smtClean="0"/>
              <a:t>建设项目工程总承包管理规范</a:t>
            </a:r>
            <a:r>
              <a:rPr lang="en-US" altLang="zh-CN" dirty="0" smtClean="0"/>
              <a:t>》</a:t>
            </a:r>
            <a:r>
              <a:rPr lang="en-US" dirty="0" smtClean="0"/>
              <a:t>GB\T50358-2017</a:t>
            </a:r>
            <a:endParaRPr lang="zh-CN" altLang="en-US" dirty="0"/>
          </a:p>
        </p:txBody>
      </p:sp>
      <p:sp>
        <p:nvSpPr>
          <p:cNvPr id="3" name="内容占位符 2"/>
          <p:cNvSpPr>
            <a:spLocks noGrp="1"/>
          </p:cNvSpPr>
          <p:nvPr>
            <p:ph idx="1"/>
          </p:nvPr>
        </p:nvSpPr>
        <p:spPr/>
        <p:txBody>
          <a:bodyPr/>
          <a:lstStyle/>
          <a:p>
            <a:r>
              <a:rPr lang="en-US" dirty="0" smtClean="0">
                <a:solidFill>
                  <a:srgbClr val="FF0000"/>
                </a:solidFill>
              </a:rPr>
              <a:t>1</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 </a:t>
            </a:r>
            <a:r>
              <a:rPr lang="en-US" dirty="0" smtClean="0">
                <a:solidFill>
                  <a:srgbClr val="FF0000"/>
                </a:solidFill>
              </a:rPr>
              <a:t>GB/T50358-2017</a:t>
            </a:r>
            <a:r>
              <a:rPr lang="zh-CN" altLang="en-US" dirty="0" smtClean="0">
                <a:solidFill>
                  <a:srgbClr val="FF0000"/>
                </a:solidFill>
              </a:rPr>
              <a:t>出台的背景及意义；</a:t>
            </a:r>
            <a:endParaRPr lang="en-US" altLang="zh-CN" dirty="0" smtClean="0">
              <a:solidFill>
                <a:srgbClr val="FF0000"/>
              </a:solidFill>
            </a:endParaRPr>
          </a:p>
          <a:p>
            <a:r>
              <a:rPr lang="en-US" altLang="zh-CN" dirty="0" smtClean="0"/>
              <a:t>--</a:t>
            </a:r>
            <a:r>
              <a:rPr lang="zh-CN" altLang="en-US" dirty="0" smtClean="0"/>
              <a:t>国务院</a:t>
            </a:r>
            <a:r>
              <a:rPr lang="en-US" altLang="zh-CN" dirty="0" smtClean="0"/>
              <a:t>19</a:t>
            </a:r>
            <a:r>
              <a:rPr lang="zh-CN" altLang="en-US" dirty="0" smtClean="0"/>
              <a:t>号文件</a:t>
            </a:r>
            <a:endParaRPr lang="en-US" altLang="zh-CN" dirty="0" smtClean="0"/>
          </a:p>
          <a:p>
            <a:endParaRPr lang="en-US" altLang="zh-CN" dirty="0" smtClean="0"/>
          </a:p>
          <a:p>
            <a:r>
              <a:rPr lang="en-US" altLang="zh-CN" dirty="0" smtClean="0"/>
              <a:t>--</a:t>
            </a:r>
            <a:r>
              <a:rPr lang="zh-CN" altLang="en-US" dirty="0" smtClean="0"/>
              <a:t>建设部关于进一步促进工程总承包模式的意见</a:t>
            </a:r>
            <a:endParaRPr lang="en-US" altLang="zh-CN" dirty="0" smtClean="0"/>
          </a:p>
          <a:p>
            <a:endParaRPr lang="en-US" altLang="zh-CN" dirty="0" smtClean="0"/>
          </a:p>
          <a:p>
            <a:r>
              <a:rPr lang="en-US" altLang="zh-CN" dirty="0" smtClean="0"/>
              <a:t>--</a:t>
            </a:r>
            <a:r>
              <a:rPr lang="zh-CN" altLang="en-US" dirty="0" smtClean="0"/>
              <a:t>建筑市场的发展趋势</a:t>
            </a:r>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2.</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en-US" dirty="0" smtClean="0">
                <a:solidFill>
                  <a:srgbClr val="FF0000"/>
                </a:solidFill>
              </a:rPr>
              <a:t>GB/T50358-2017</a:t>
            </a:r>
            <a:r>
              <a:rPr lang="zh-CN" altLang="en-US" dirty="0" smtClean="0">
                <a:solidFill>
                  <a:srgbClr val="FF0000"/>
                </a:solidFill>
              </a:rPr>
              <a:t>修改起草过程中存在的主要问题与解决办法</a:t>
            </a:r>
            <a:endParaRPr lang="en-US" altLang="zh-CN" dirty="0" smtClean="0">
              <a:solidFill>
                <a:srgbClr val="FF0000"/>
              </a:solidFill>
            </a:endParaRPr>
          </a:p>
          <a:p>
            <a:r>
              <a:rPr lang="en-US" altLang="zh-CN" dirty="0" smtClean="0"/>
              <a:t>1</a:t>
            </a:r>
            <a:r>
              <a:rPr lang="zh-CN" altLang="en-US" dirty="0" smtClean="0"/>
              <a:t>）标准结构</a:t>
            </a:r>
            <a:endParaRPr lang="en-US" altLang="zh-CN" dirty="0" smtClean="0"/>
          </a:p>
          <a:p>
            <a:r>
              <a:rPr lang="en-US" altLang="zh-CN" dirty="0" smtClean="0"/>
              <a:t>2</a:t>
            </a:r>
            <a:r>
              <a:rPr lang="zh-CN" altLang="en-US" dirty="0" smtClean="0"/>
              <a:t>）标准适宜范围</a:t>
            </a:r>
            <a:endParaRPr lang="en-US" altLang="zh-CN" dirty="0" smtClean="0"/>
          </a:p>
          <a:p>
            <a:r>
              <a:rPr lang="en-US" altLang="zh-CN" dirty="0" smtClean="0"/>
              <a:t>3</a:t>
            </a:r>
            <a:r>
              <a:rPr lang="zh-CN" altLang="en-US" dirty="0" smtClean="0"/>
              <a:t>）标准文字表述</a:t>
            </a:r>
            <a:endParaRPr lang="en-US" altLang="zh-CN" dirty="0" smtClean="0"/>
          </a:p>
          <a:p>
            <a:r>
              <a:rPr lang="en-US" altLang="zh-CN" dirty="0" smtClean="0"/>
              <a:t>4</a:t>
            </a:r>
            <a:r>
              <a:rPr lang="zh-CN" altLang="en-US" dirty="0" smtClean="0"/>
              <a:t>）标准与体制问题</a:t>
            </a:r>
            <a:endParaRPr lang="en-US" altLang="zh-CN" dirty="0" smtClean="0"/>
          </a:p>
          <a:p>
            <a:r>
              <a:rPr lang="en-US" altLang="zh-CN" dirty="0" smtClean="0"/>
              <a:t>5</a:t>
            </a:r>
            <a:r>
              <a:rPr lang="zh-CN" altLang="en-US" dirty="0" smtClean="0"/>
              <a:t>）标准与法律法规错位风险</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3.</a:t>
            </a:r>
            <a:r>
              <a:rPr lang="zh-CN" altLang="en-US" dirty="0" smtClean="0">
                <a:solidFill>
                  <a:srgbClr val="FF0000"/>
                </a:solidFill>
              </a:rPr>
              <a:t>新旧</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zh-CN" altLang="en-US" dirty="0" smtClean="0">
                <a:solidFill>
                  <a:srgbClr val="FF0000"/>
                </a:solidFill>
              </a:rPr>
              <a:t>的区别</a:t>
            </a:r>
            <a:endParaRPr lang="en-US" altLang="zh-CN" dirty="0" smtClean="0">
              <a:solidFill>
                <a:srgbClr val="FF0000"/>
              </a:solidFill>
            </a:endParaRPr>
          </a:p>
          <a:p>
            <a:r>
              <a:rPr lang="en-US" altLang="zh-CN" dirty="0" smtClean="0"/>
              <a:t>1</a:t>
            </a:r>
            <a:r>
              <a:rPr lang="zh-CN" altLang="en-US" dirty="0" smtClean="0"/>
              <a:t>）思想不同</a:t>
            </a:r>
            <a:endParaRPr lang="en-US" altLang="zh-CN" dirty="0" smtClean="0"/>
          </a:p>
          <a:p>
            <a:r>
              <a:rPr lang="en-US" altLang="zh-CN" dirty="0" smtClean="0"/>
              <a:t>2</a:t>
            </a:r>
            <a:r>
              <a:rPr lang="zh-CN" altLang="en-US" dirty="0" smtClean="0"/>
              <a:t>）时代不同</a:t>
            </a:r>
            <a:endParaRPr lang="en-US" altLang="zh-CN" dirty="0" smtClean="0"/>
          </a:p>
          <a:p>
            <a:r>
              <a:rPr lang="en-US" altLang="zh-CN" dirty="0" smtClean="0"/>
              <a:t>3</a:t>
            </a:r>
            <a:r>
              <a:rPr lang="zh-CN" altLang="en-US" dirty="0" smtClean="0"/>
              <a:t>）体制不同</a:t>
            </a:r>
            <a:endParaRPr lang="en-US" altLang="zh-CN" dirty="0" smtClean="0"/>
          </a:p>
          <a:p>
            <a:r>
              <a:rPr lang="en-US" altLang="zh-CN" dirty="0" smtClean="0"/>
              <a:t>4</a:t>
            </a:r>
            <a:r>
              <a:rPr lang="zh-CN" altLang="en-US" dirty="0" smtClean="0"/>
              <a:t>）法律法规不同</a:t>
            </a:r>
            <a:endParaRPr lang="en-US" altLang="zh-CN" dirty="0" smtClean="0"/>
          </a:p>
          <a:p>
            <a:r>
              <a:rPr lang="en-US" altLang="zh-CN" dirty="0" smtClean="0"/>
              <a:t>5</a:t>
            </a:r>
            <a:r>
              <a:rPr lang="zh-CN" altLang="en-US" dirty="0" smtClean="0"/>
              <a:t>）一切在发展过程</a:t>
            </a:r>
            <a:endParaRPr lang="en-US" altLang="zh-CN" dirty="0" smtClean="0"/>
          </a:p>
          <a:p>
            <a:r>
              <a:rPr lang="en-US" altLang="zh-CN" dirty="0" smtClean="0"/>
              <a:t>6</a:t>
            </a:r>
            <a:r>
              <a:rPr lang="zh-CN" altLang="en-US" dirty="0" smtClean="0"/>
              <a:t>）还在摸索过程</a:t>
            </a:r>
            <a:endParaRPr lang="en-US" altLang="zh-CN" dirty="0" smtClean="0"/>
          </a:p>
          <a:p>
            <a:endParaRPr lang="zh-CN"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4.</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en-US" dirty="0" smtClean="0">
                <a:solidFill>
                  <a:srgbClr val="FF0000"/>
                </a:solidFill>
              </a:rPr>
              <a:t>GB/T50358-2017</a:t>
            </a:r>
            <a:r>
              <a:rPr lang="zh-CN" altLang="en-US" dirty="0" smtClean="0">
                <a:solidFill>
                  <a:srgbClr val="FF0000"/>
                </a:solidFill>
              </a:rPr>
              <a:t>企业面临的机遇、挑战与对策</a:t>
            </a:r>
            <a:endParaRPr lang="en-US" altLang="zh-CN" dirty="0" smtClean="0">
              <a:solidFill>
                <a:srgbClr val="FF0000"/>
              </a:solidFill>
            </a:endParaRPr>
          </a:p>
          <a:p>
            <a:r>
              <a:rPr lang="en-US" altLang="zh-CN" dirty="0" smtClean="0"/>
              <a:t>1</a:t>
            </a:r>
            <a:r>
              <a:rPr lang="zh-CN" altLang="en-US" dirty="0" smtClean="0"/>
              <a:t>）标准与市场的错位</a:t>
            </a:r>
            <a:endParaRPr lang="en-US" altLang="zh-CN" dirty="0" smtClean="0"/>
          </a:p>
          <a:p>
            <a:r>
              <a:rPr lang="en-US" altLang="zh-CN" dirty="0" smtClean="0"/>
              <a:t>2</a:t>
            </a:r>
            <a:r>
              <a:rPr lang="zh-CN" altLang="en-US" dirty="0" smtClean="0"/>
              <a:t>）标准与政策的错位</a:t>
            </a:r>
            <a:endParaRPr lang="en-US" altLang="zh-CN" dirty="0" smtClean="0"/>
          </a:p>
          <a:p>
            <a:r>
              <a:rPr lang="en-US" altLang="zh-CN" dirty="0" smtClean="0"/>
              <a:t>3</a:t>
            </a:r>
            <a:r>
              <a:rPr lang="zh-CN" altLang="en-US" dirty="0" smtClean="0"/>
              <a:t>）标准与体制的错位</a:t>
            </a:r>
            <a:endParaRPr lang="en-US" altLang="zh-CN" dirty="0" smtClean="0"/>
          </a:p>
          <a:p>
            <a:r>
              <a:rPr lang="en-US" altLang="zh-CN" dirty="0" smtClean="0"/>
              <a:t>4</a:t>
            </a:r>
            <a:r>
              <a:rPr lang="zh-CN" altLang="en-US" dirty="0" smtClean="0"/>
              <a:t>）标准与资质制度的错位</a:t>
            </a:r>
            <a:endParaRPr lang="en-US" altLang="zh-CN" dirty="0" smtClean="0"/>
          </a:p>
          <a:p>
            <a:r>
              <a:rPr lang="en-US" altLang="zh-CN" dirty="0" smtClean="0"/>
              <a:t>5</a:t>
            </a:r>
            <a:r>
              <a:rPr lang="zh-CN" altLang="en-US" dirty="0" smtClean="0"/>
              <a:t>）标准与合同条件、环境的错位</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5.</a:t>
            </a:r>
            <a:r>
              <a:rPr lang="zh-CN" altLang="en-US" dirty="0" smtClean="0">
                <a:solidFill>
                  <a:srgbClr val="FF0000"/>
                </a:solidFill>
              </a:rPr>
              <a:t>工程总</a:t>
            </a:r>
            <a:r>
              <a:rPr lang="zh-CN" altLang="en-US" dirty="0" smtClean="0">
                <a:solidFill>
                  <a:srgbClr val="FF0000"/>
                </a:solidFill>
              </a:rPr>
              <a:t>承包实施及</a:t>
            </a:r>
            <a:r>
              <a:rPr lang="en-US" altLang="zh-CN" dirty="0" smtClean="0">
                <a:solidFill>
                  <a:srgbClr val="FF0000"/>
                </a:solidFill>
              </a:rPr>
              <a:t>《</a:t>
            </a:r>
            <a:r>
              <a:rPr lang="zh-CN" altLang="en-US" dirty="0" smtClean="0">
                <a:solidFill>
                  <a:srgbClr val="FF0000"/>
                </a:solidFill>
              </a:rPr>
              <a:t>建设项目工程总承包合同示范文本</a:t>
            </a:r>
            <a:r>
              <a:rPr lang="en-US" altLang="zh-CN" dirty="0" smtClean="0">
                <a:solidFill>
                  <a:srgbClr val="FF0000"/>
                </a:solidFill>
              </a:rPr>
              <a:t>》</a:t>
            </a:r>
            <a:r>
              <a:rPr lang="zh-CN" altLang="en-US" dirty="0" smtClean="0">
                <a:solidFill>
                  <a:srgbClr val="FF0000"/>
                </a:solidFill>
              </a:rPr>
              <a:t>分析</a:t>
            </a:r>
            <a:endParaRPr lang="en-US" altLang="zh-CN" dirty="0" smtClean="0">
              <a:solidFill>
                <a:srgbClr val="FF0000"/>
              </a:solidFill>
            </a:endParaRPr>
          </a:p>
          <a:p>
            <a:r>
              <a:rPr lang="zh-CN" altLang="en-US" dirty="0" smtClean="0"/>
              <a:t>工程总承包合同示范文本的作用</a:t>
            </a:r>
            <a:endParaRPr lang="en-US" altLang="zh-CN" dirty="0" smtClean="0"/>
          </a:p>
          <a:p>
            <a:r>
              <a:rPr lang="en-US" altLang="zh-CN" dirty="0" smtClean="0"/>
              <a:t>--</a:t>
            </a:r>
            <a:r>
              <a:rPr lang="zh-CN" altLang="en-US" dirty="0" smtClean="0"/>
              <a:t>规范合同行为</a:t>
            </a:r>
            <a:endParaRPr lang="en-US" altLang="zh-CN" dirty="0" smtClean="0"/>
          </a:p>
          <a:p>
            <a:r>
              <a:rPr lang="en-US" altLang="zh-CN" dirty="0" smtClean="0"/>
              <a:t>--</a:t>
            </a:r>
            <a:r>
              <a:rPr lang="zh-CN" altLang="en-US" dirty="0" smtClean="0"/>
              <a:t>规避合同风险</a:t>
            </a:r>
            <a:endParaRPr lang="en-US" altLang="zh-CN" dirty="0" smtClean="0"/>
          </a:p>
          <a:p>
            <a:r>
              <a:rPr lang="en-US" altLang="zh-CN" dirty="0" smtClean="0"/>
              <a:t>--</a:t>
            </a:r>
            <a:r>
              <a:rPr lang="zh-CN" altLang="en-US" dirty="0" smtClean="0"/>
              <a:t>确保合规合律</a:t>
            </a:r>
            <a:endParaRPr lang="en-US" altLang="zh-CN" dirty="0" smtClean="0"/>
          </a:p>
          <a:p>
            <a:r>
              <a:rPr lang="en-US" altLang="zh-CN" dirty="0" smtClean="0"/>
              <a:t>--</a:t>
            </a:r>
            <a:r>
              <a:rPr lang="zh-CN" altLang="en-US" dirty="0" smtClean="0"/>
              <a:t>保证合同履约</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为指导建设项目工程总承包合同当事人的签约行为，维护合同当事人的合法权益，依据</a:t>
            </a:r>
            <a:r>
              <a:rPr lang="en-US" altLang="zh-CN" dirty="0" smtClean="0"/>
              <a:t>《</a:t>
            </a:r>
            <a:r>
              <a:rPr lang="zh-CN" altLang="en-US" dirty="0" smtClean="0"/>
              <a:t>中华人民共和国合同法</a:t>
            </a:r>
            <a:r>
              <a:rPr lang="en-US" altLang="zh-CN" dirty="0" smtClean="0"/>
              <a:t>》</a:t>
            </a:r>
            <a:r>
              <a:rPr lang="zh-CN" altLang="en-US" dirty="0" smtClean="0"/>
              <a:t>、</a:t>
            </a:r>
            <a:r>
              <a:rPr lang="en-US" altLang="zh-CN" dirty="0" smtClean="0"/>
              <a:t>《</a:t>
            </a:r>
            <a:r>
              <a:rPr lang="zh-CN" altLang="en-US" dirty="0" smtClean="0"/>
              <a:t>中华人民共和国建筑法</a:t>
            </a:r>
            <a:r>
              <a:rPr lang="en-US" altLang="zh-CN" dirty="0" smtClean="0"/>
              <a:t>》</a:t>
            </a:r>
            <a:r>
              <a:rPr lang="zh-CN" altLang="en-US" dirty="0" smtClean="0"/>
              <a:t>、</a:t>
            </a:r>
            <a:r>
              <a:rPr lang="en-US" altLang="zh-CN" dirty="0" smtClean="0"/>
              <a:t>《</a:t>
            </a:r>
            <a:r>
              <a:rPr lang="zh-CN" altLang="en-US" dirty="0" smtClean="0"/>
              <a:t>中华人民共和国招标投标法</a:t>
            </a:r>
            <a:r>
              <a:rPr lang="en-US" altLang="zh-CN" dirty="0" smtClean="0"/>
              <a:t>》</a:t>
            </a:r>
            <a:r>
              <a:rPr lang="zh-CN" altLang="en-US" dirty="0" smtClean="0"/>
              <a:t>以及相关法律、法规，住房和城乡建设部、国家工商行政管理总局制定了</a:t>
            </a:r>
            <a:r>
              <a:rPr lang="en-US" altLang="zh-CN" dirty="0" smtClean="0"/>
              <a:t>《</a:t>
            </a:r>
            <a:r>
              <a:rPr lang="zh-CN" altLang="en-US" dirty="0" smtClean="0"/>
              <a:t>建设项目工程总承包含同示范文本（试行） </a:t>
            </a:r>
            <a:r>
              <a:rPr lang="en-US" altLang="zh-CN" dirty="0" smtClean="0"/>
              <a:t>》 </a:t>
            </a:r>
            <a:r>
              <a:rPr lang="zh-CN" altLang="en-US" dirty="0" smtClean="0"/>
              <a:t>（以下简称</a:t>
            </a:r>
            <a:r>
              <a:rPr lang="en-US" altLang="zh-CN" dirty="0" smtClean="0"/>
              <a:t>《</a:t>
            </a:r>
            <a:r>
              <a:rPr lang="zh-CN" altLang="en-US" dirty="0" smtClean="0"/>
              <a:t>示范文本</a:t>
            </a:r>
            <a:r>
              <a:rPr lang="en-US" altLang="zh-CN" dirty="0" smtClean="0"/>
              <a:t>》</a:t>
            </a:r>
            <a:r>
              <a:rPr lang="zh-CN" altLang="en-US" dirty="0" smtClean="0"/>
              <a:t>）。为了便于合同当事人使用</a:t>
            </a:r>
            <a:r>
              <a:rPr lang="en-US" altLang="zh-CN" dirty="0" smtClean="0"/>
              <a:t>《</a:t>
            </a:r>
            <a:r>
              <a:rPr lang="zh-CN" altLang="en-US" dirty="0" smtClean="0"/>
              <a:t>示范文本</a:t>
            </a:r>
            <a:r>
              <a:rPr lang="en-US" altLang="zh-CN" dirty="0" smtClean="0"/>
              <a:t>》</a:t>
            </a:r>
            <a:r>
              <a:rPr lang="zh-CN" altLang="en-US" dirty="0" smtClean="0"/>
              <a:t>，现就有关问题说明如下：</a:t>
            </a:r>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t>一、</a:t>
            </a:r>
            <a:r>
              <a:rPr lang="en-US" altLang="zh-CN" b="1" dirty="0" smtClean="0"/>
              <a:t>《</a:t>
            </a:r>
            <a:r>
              <a:rPr lang="zh-CN" altLang="en-US" b="1" dirty="0" smtClean="0"/>
              <a:t>示范文本</a:t>
            </a:r>
            <a:r>
              <a:rPr lang="en-US" altLang="zh-CN" b="1" dirty="0" smtClean="0"/>
              <a:t>》</a:t>
            </a:r>
            <a:r>
              <a:rPr lang="zh-CN" altLang="en-US" b="1" dirty="0" smtClean="0"/>
              <a:t>的组成</a:t>
            </a:r>
            <a:endParaRPr lang="zh-CN" altLang="en-US" dirty="0" smtClean="0"/>
          </a:p>
          <a:p>
            <a:r>
              <a:rPr lang="en-US" altLang="zh-CN" dirty="0" smtClean="0">
                <a:solidFill>
                  <a:srgbClr val="FF0000"/>
                </a:solidFill>
              </a:rPr>
              <a:t>《</a:t>
            </a:r>
            <a:r>
              <a:rPr lang="zh-CN" altLang="en-US" dirty="0" smtClean="0">
                <a:solidFill>
                  <a:srgbClr val="FF0000"/>
                </a:solidFill>
              </a:rPr>
              <a:t>示范文本</a:t>
            </a:r>
            <a:r>
              <a:rPr lang="en-US" altLang="zh-CN" dirty="0" smtClean="0">
                <a:solidFill>
                  <a:srgbClr val="FF0000"/>
                </a:solidFill>
              </a:rPr>
              <a:t>》</a:t>
            </a:r>
            <a:r>
              <a:rPr lang="zh-CN" altLang="en-US" dirty="0" smtClean="0">
                <a:solidFill>
                  <a:srgbClr val="FF0000"/>
                </a:solidFill>
              </a:rPr>
              <a:t>由合同协议书、通用条款和专用条款三部分组成。</a:t>
            </a:r>
          </a:p>
          <a:p>
            <a:r>
              <a:rPr lang="zh-CN" altLang="en-US" dirty="0" smtClean="0"/>
              <a:t>（一）合同协议书</a:t>
            </a:r>
          </a:p>
          <a:p>
            <a:r>
              <a:rPr lang="zh-CN" altLang="en-US" dirty="0" smtClean="0"/>
              <a:t>根据</a:t>
            </a:r>
            <a:r>
              <a:rPr lang="en-US" altLang="zh-CN" dirty="0" smtClean="0"/>
              <a:t>《</a:t>
            </a:r>
            <a:r>
              <a:rPr lang="zh-CN" altLang="en-US" dirty="0" smtClean="0"/>
              <a:t>合同法</a:t>
            </a:r>
            <a:r>
              <a:rPr lang="en-US" altLang="zh-CN" dirty="0" smtClean="0"/>
              <a:t>》</a:t>
            </a:r>
            <a:r>
              <a:rPr lang="zh-CN" altLang="en-US" dirty="0" smtClean="0"/>
              <a:t>的规定，合同协议书是双方当事人对合同基本权利、义务的集中表述，主要包括：建设项目的功能、规模、标准和工期的要求、合同价格及支付方式等内容。合同协议书的其它内容，一般包括合同当事人要求提供的主要技术条件的附件及合同协议书生效的条件等。</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（二）通用条款</a:t>
            </a:r>
          </a:p>
          <a:p>
            <a:r>
              <a:rPr lang="zh-CN" altLang="en-US" dirty="0" smtClean="0"/>
              <a:t>通用条款是合同双方当事人根据</a:t>
            </a:r>
            <a:r>
              <a:rPr lang="en-US" altLang="zh-CN" dirty="0" smtClean="0"/>
              <a:t>《</a:t>
            </a:r>
            <a:r>
              <a:rPr lang="zh-CN" altLang="en-US" dirty="0" smtClean="0"/>
              <a:t>建筑法</a:t>
            </a:r>
            <a:r>
              <a:rPr lang="en-US" altLang="zh-CN" dirty="0" smtClean="0"/>
              <a:t>》</a:t>
            </a:r>
            <a:r>
              <a:rPr lang="zh-CN" altLang="en-US" dirty="0" smtClean="0"/>
              <a:t>、</a:t>
            </a:r>
            <a:r>
              <a:rPr lang="en-US" altLang="zh-CN" dirty="0" smtClean="0"/>
              <a:t>《</a:t>
            </a:r>
            <a:r>
              <a:rPr lang="zh-CN" altLang="en-US" dirty="0" smtClean="0"/>
              <a:t>合同法</a:t>
            </a:r>
            <a:r>
              <a:rPr lang="en-US" altLang="zh-CN" dirty="0" smtClean="0"/>
              <a:t>》</a:t>
            </a:r>
            <a:r>
              <a:rPr lang="zh-CN" altLang="en-US" dirty="0" smtClean="0"/>
              <a:t>以及有关行政法规的规定，就工程建设的实施阶段及其相关事项，双方的权利、义务作出的原则性约定。通用条款共</a:t>
            </a:r>
            <a:r>
              <a:rPr lang="en-US" dirty="0" smtClean="0"/>
              <a:t>20</a:t>
            </a:r>
            <a:r>
              <a:rPr lang="zh-CN" altLang="en-US" dirty="0" smtClean="0"/>
              <a:t>条，其中包括：</a:t>
            </a: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1</a:t>
            </a:r>
            <a:r>
              <a:rPr lang="zh-CN" altLang="en-US" dirty="0" smtClean="0"/>
              <a:t>、核心条款。这部分条款是确保建设项目功能、规模、标准和工期等要求得以实现的实施阶段的条款，共</a:t>
            </a:r>
            <a:r>
              <a:rPr lang="en-US" dirty="0" smtClean="0"/>
              <a:t>8</a:t>
            </a:r>
            <a:r>
              <a:rPr lang="zh-CN" altLang="en-US" dirty="0" smtClean="0"/>
              <a:t>条第</a:t>
            </a:r>
            <a:r>
              <a:rPr lang="en-US" dirty="0" smtClean="0"/>
              <a:t>l</a:t>
            </a:r>
            <a:r>
              <a:rPr lang="zh-CN" altLang="en-US" dirty="0" smtClean="0"/>
              <a:t>条（一般规定）、第</a:t>
            </a:r>
            <a:r>
              <a:rPr lang="en-US" dirty="0" smtClean="0"/>
              <a:t>4</a:t>
            </a:r>
            <a:r>
              <a:rPr lang="zh-CN" altLang="en-US" dirty="0" smtClean="0"/>
              <a:t>条（进度计划、延误和暂停）、第</a:t>
            </a:r>
            <a:r>
              <a:rPr lang="en-US" dirty="0" smtClean="0"/>
              <a:t>5</a:t>
            </a:r>
            <a:r>
              <a:rPr lang="zh-CN" altLang="en-US" dirty="0" smtClean="0"/>
              <a:t>条（技术与设计）、第</a:t>
            </a:r>
            <a:r>
              <a:rPr lang="en-US" dirty="0" smtClean="0"/>
              <a:t>6</a:t>
            </a:r>
            <a:r>
              <a:rPr lang="zh-CN" altLang="en-US" dirty="0" smtClean="0"/>
              <a:t>条（工程物资）、第</a:t>
            </a:r>
            <a:r>
              <a:rPr lang="en-US" dirty="0" smtClean="0"/>
              <a:t>7</a:t>
            </a:r>
            <a:r>
              <a:rPr lang="zh-CN" altLang="en-US" dirty="0" smtClean="0"/>
              <a:t>条（施工）、第</a:t>
            </a:r>
            <a:r>
              <a:rPr lang="en-US" dirty="0" smtClean="0"/>
              <a:t>8</a:t>
            </a:r>
            <a:r>
              <a:rPr lang="zh-CN" altLang="en-US" dirty="0" smtClean="0"/>
              <a:t>条（竣工试验）、第</a:t>
            </a:r>
            <a:r>
              <a:rPr lang="en-US" dirty="0" smtClean="0"/>
              <a:t>9</a:t>
            </a:r>
            <a:r>
              <a:rPr lang="zh-CN" altLang="en-US" dirty="0" smtClean="0"/>
              <a:t>条（工程接收）和第</a:t>
            </a:r>
            <a:r>
              <a:rPr lang="en-US" dirty="0" smtClean="0"/>
              <a:t>10</a:t>
            </a:r>
            <a:r>
              <a:rPr lang="zh-CN" altLang="en-US" dirty="0" smtClean="0"/>
              <a:t>条（竣工后试验）。</a:t>
            </a:r>
          </a:p>
          <a:p>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、保障条款。这部分条款是保障核心条款顺利实施的条款，共</a:t>
            </a:r>
            <a:r>
              <a:rPr lang="en-US" dirty="0" smtClean="0"/>
              <a:t>4</a:t>
            </a:r>
            <a:r>
              <a:rPr lang="zh-CN" altLang="en-US" dirty="0" smtClean="0"/>
              <a:t>条：第</a:t>
            </a:r>
            <a:r>
              <a:rPr lang="en-US" dirty="0" smtClean="0"/>
              <a:t>11</a:t>
            </a:r>
            <a:r>
              <a:rPr lang="zh-CN" altLang="en-US" dirty="0" smtClean="0"/>
              <a:t>条（质量保修责任）、第</a:t>
            </a:r>
            <a:r>
              <a:rPr lang="en-US" dirty="0" smtClean="0"/>
              <a:t>13</a:t>
            </a:r>
            <a:r>
              <a:rPr lang="zh-CN" altLang="en-US" dirty="0" smtClean="0"/>
              <a:t>条（变更和合同价格调整）、第</a:t>
            </a:r>
            <a:r>
              <a:rPr lang="en-US" dirty="0" smtClean="0"/>
              <a:t>14</a:t>
            </a:r>
            <a:r>
              <a:rPr lang="zh-CN" altLang="en-US" dirty="0" smtClean="0"/>
              <a:t>条（合同总价和付款）、第</a:t>
            </a:r>
            <a:r>
              <a:rPr lang="en-US" dirty="0" smtClean="0"/>
              <a:t>15</a:t>
            </a:r>
            <a:r>
              <a:rPr lang="zh-CN" altLang="en-US" dirty="0" smtClean="0"/>
              <a:t>条（保险）。其中，在第</a:t>
            </a:r>
            <a:r>
              <a:rPr lang="en-US" dirty="0" smtClean="0"/>
              <a:t>13</a:t>
            </a:r>
            <a:r>
              <a:rPr lang="zh-CN" altLang="en-US" dirty="0" smtClean="0"/>
              <a:t>条中，相关约定在合同谈判阶段仅指合同条件的约定，中标价格并未包括；在第</a:t>
            </a:r>
            <a:r>
              <a:rPr lang="en-US" dirty="0" smtClean="0"/>
              <a:t>14</a:t>
            </a:r>
            <a:r>
              <a:rPr lang="zh-CN" altLang="en-US" dirty="0" smtClean="0"/>
              <a:t>条中，合同总价中包括中标价格，还包括执行合同过程中被发包人确认的的变更、调整和索赔的款顷。</a:t>
            </a:r>
          </a:p>
          <a:p>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a:t>
            </a:r>
            <a:r>
              <a:rPr lang="zh-CN" altLang="en-US" dirty="0" smtClean="0"/>
              <a:t>、合同执行阶段的干系人条款。这部分条款是根据建设项目实施阶段的具体情况，依法约定了发包人、承包人的权利和义务，共</a:t>
            </a:r>
            <a:r>
              <a:rPr lang="en-US" dirty="0" smtClean="0"/>
              <a:t>3</a:t>
            </a:r>
            <a:r>
              <a:rPr lang="zh-CN" altLang="en-US" dirty="0" smtClean="0"/>
              <a:t>条第</a:t>
            </a:r>
            <a:r>
              <a:rPr lang="en-US" dirty="0" smtClean="0"/>
              <a:t>2</a:t>
            </a:r>
            <a:r>
              <a:rPr lang="zh-CN" altLang="en-US" dirty="0" smtClean="0"/>
              <a:t>条（发包人）、第</a:t>
            </a:r>
            <a:r>
              <a:rPr lang="en-US" dirty="0" smtClean="0"/>
              <a:t>3</a:t>
            </a:r>
            <a:r>
              <a:rPr lang="zh-CN" altLang="en-US" dirty="0" smtClean="0"/>
              <a:t>条（承包人）和第</a:t>
            </a:r>
            <a:r>
              <a:rPr lang="en-US" dirty="0" smtClean="0"/>
              <a:t>12</a:t>
            </a:r>
            <a:r>
              <a:rPr lang="zh-CN" altLang="en-US" dirty="0" smtClean="0"/>
              <a:t>条（工程竣工验收）。合同双方当事人在实施阶段己对工程设备材料、施工、竣工试验、竣工资料等进行了检查、检验、检测、试验及确认，并经接收后进行竣工后试验考核确认了设计质量；而工程竣工验收是发包人针对其上级主管部门或投资部门的验收，故将工程竣工验收列入干系人条款。</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根据住房和城乡建设部</a:t>
            </a:r>
            <a:r>
              <a:rPr lang="en-US" altLang="zh-CN" dirty="0" smtClean="0"/>
              <a:t>《</a:t>
            </a:r>
            <a:r>
              <a:rPr lang="zh-CN" altLang="en-US" dirty="0" smtClean="0"/>
              <a:t>关于印发 </a:t>
            </a:r>
            <a:r>
              <a:rPr lang="en-US" altLang="zh-CN" dirty="0" smtClean="0"/>
              <a:t>2014 </a:t>
            </a:r>
            <a:r>
              <a:rPr lang="zh-CN" altLang="en-US" dirty="0" smtClean="0"/>
              <a:t>年工程建设标准规范制订修订计划的通知</a:t>
            </a:r>
            <a:r>
              <a:rPr lang="en-US" altLang="zh-CN" dirty="0" smtClean="0"/>
              <a:t>》</a:t>
            </a:r>
          </a:p>
          <a:p>
            <a:r>
              <a:rPr lang="zh-CN" altLang="en-US" dirty="0" smtClean="0"/>
              <a:t>（建标</a:t>
            </a:r>
            <a:r>
              <a:rPr lang="en-US" altLang="zh-CN" dirty="0" smtClean="0"/>
              <a:t>[2013]169 </a:t>
            </a:r>
            <a:r>
              <a:rPr lang="zh-CN" altLang="en-US" dirty="0" smtClean="0"/>
              <a:t>号）文件的要求，</a:t>
            </a:r>
            <a:r>
              <a:rPr lang="en-US" altLang="zh-CN" dirty="0" smtClean="0"/>
              <a:t>《</a:t>
            </a:r>
            <a:r>
              <a:rPr lang="zh-CN" altLang="en-US" dirty="0" smtClean="0"/>
              <a:t>建设项目工程总承包管理规范</a:t>
            </a:r>
            <a:r>
              <a:rPr lang="en-US" altLang="zh-CN" dirty="0" smtClean="0"/>
              <a:t>》</a:t>
            </a:r>
            <a:r>
              <a:rPr lang="zh-CN" altLang="en-US" dirty="0" smtClean="0"/>
              <a:t>修订编制组充分调</a:t>
            </a:r>
          </a:p>
          <a:p>
            <a:r>
              <a:rPr lang="zh-CN" altLang="en-US" dirty="0" smtClean="0"/>
              <a:t>查研究，系统总结实践经验，借鉴相关国际先进标准，并在广泛征求意见的基础上，编</a:t>
            </a:r>
          </a:p>
          <a:p>
            <a:r>
              <a:rPr lang="zh-CN" altLang="en-US" dirty="0" smtClean="0"/>
              <a:t>制了本规范。</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4</a:t>
            </a:r>
            <a:r>
              <a:rPr lang="zh-CN" altLang="en-US" dirty="0" smtClean="0"/>
              <a:t>、违约、索赔和争议条款。这部分条款是约定若合同当事人发生违约行为，或合同履行过程中山现工程物资、施工、竣工试验等质盐问题及出现工期延误、索赔等争议，如何通过友好协商、调解、仲裁或诉讼程序解决争议的条款。即第</a:t>
            </a:r>
            <a:r>
              <a:rPr lang="en-US" dirty="0" smtClean="0"/>
              <a:t>16</a:t>
            </a:r>
            <a:r>
              <a:rPr lang="zh-CN" altLang="en-US" dirty="0" smtClean="0"/>
              <a:t>条（违约、索赔和争议）。</a:t>
            </a:r>
          </a:p>
          <a:p>
            <a:r>
              <a:rPr lang="en-US" dirty="0" smtClean="0"/>
              <a:t>5</a:t>
            </a:r>
            <a:r>
              <a:rPr lang="zh-CN" altLang="en-US" dirty="0" smtClean="0"/>
              <a:t>、不可抗力条款。第</a:t>
            </a:r>
            <a:r>
              <a:rPr lang="en-US" dirty="0" smtClean="0"/>
              <a:t>17</a:t>
            </a:r>
            <a:r>
              <a:rPr lang="zh-CN" altLang="en-US" dirty="0" smtClean="0"/>
              <a:t>条（不可抗力）约定了不可抗力发生时的双方当事人的义务和不可抗力的后果。</a:t>
            </a:r>
          </a:p>
          <a:p>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6</a:t>
            </a:r>
            <a:r>
              <a:rPr lang="zh-CN" altLang="en-US" dirty="0" smtClean="0"/>
              <a:t>、合同解除条款。第</a:t>
            </a:r>
            <a:r>
              <a:rPr lang="en-US" dirty="0" smtClean="0"/>
              <a:t>18</a:t>
            </a:r>
            <a:r>
              <a:rPr lang="zh-CN" altLang="en-US" dirty="0" smtClean="0"/>
              <a:t>条（合同解除）分别对由发包人解除合同、由承包人解除合同的情形作出了约定。</a:t>
            </a:r>
          </a:p>
          <a:p>
            <a:r>
              <a:rPr lang="en-US" dirty="0" smtClean="0"/>
              <a:t>7</a:t>
            </a:r>
            <a:r>
              <a:rPr lang="zh-CN" altLang="en-US" dirty="0" smtClean="0"/>
              <a:t>、合同生效与合同终止条款。第</a:t>
            </a:r>
            <a:r>
              <a:rPr lang="en-US" dirty="0" smtClean="0"/>
              <a:t>19</a:t>
            </a:r>
            <a:r>
              <a:rPr lang="zh-CN" altLang="en-US" dirty="0" smtClean="0"/>
              <a:t>条（合同生效与合同终止）对合同生效的日期、合同的份数以及合同义务完成后合同终止等内容作出了约定。</a:t>
            </a:r>
          </a:p>
          <a:p>
            <a:r>
              <a:rPr lang="en-US" dirty="0" smtClean="0"/>
              <a:t>8</a:t>
            </a:r>
            <a:r>
              <a:rPr lang="zh-CN" altLang="en-US" dirty="0" smtClean="0"/>
              <a:t>、补充条款。合同双方当事人销对通用条款细化、完普、补充、修改或另行约定的，可将具体约定写在专用条款内，即第</a:t>
            </a:r>
            <a:r>
              <a:rPr lang="en-US" dirty="0" smtClean="0"/>
              <a:t>20</a:t>
            </a:r>
            <a:r>
              <a:rPr lang="zh-CN" altLang="en-US" dirty="0" smtClean="0"/>
              <a:t>条（补充条款）。</a:t>
            </a:r>
          </a:p>
          <a:p>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（三）专用条款</a:t>
            </a:r>
          </a:p>
          <a:p>
            <a:r>
              <a:rPr lang="zh-CN" altLang="en-US" dirty="0" smtClean="0"/>
              <a:t>专用条款是合同双方当事人根据不同建设项目合同执行过程中可能出现的具体情况，通过谈判、协商对相应通用条款的原则性约定细化、完善、补充、修改或另行约定的条款。在编写专用条款时，应注意以下事项：</a:t>
            </a:r>
          </a:p>
          <a:p>
            <a:r>
              <a:rPr lang="en-US" dirty="0" smtClean="0"/>
              <a:t>l</a:t>
            </a:r>
            <a:r>
              <a:rPr lang="zh-CN" altLang="en-US" dirty="0" smtClean="0"/>
              <a:t>、专用条款的编号应与相应的通用条款的编号相一致。</a:t>
            </a:r>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、在</a:t>
            </a:r>
            <a:r>
              <a:rPr lang="en-US" altLang="zh-CN" dirty="0" smtClean="0"/>
              <a:t>《</a:t>
            </a:r>
            <a:r>
              <a:rPr lang="zh-CN" altLang="en-US" dirty="0" smtClean="0"/>
              <a:t>示范文本</a:t>
            </a:r>
            <a:r>
              <a:rPr lang="en-US" altLang="zh-CN" dirty="0" smtClean="0"/>
              <a:t>》</a:t>
            </a:r>
            <a:r>
              <a:rPr lang="zh-CN" altLang="en-US" dirty="0" smtClean="0"/>
              <a:t>专用条款中有横道线的地方，合同双方当事人可针对相应的通用条款进行细化、完善、补充、修改或另行约定，如果不需进行细化、完善、补充、修改或另行约定，可划“</a:t>
            </a:r>
            <a:r>
              <a:rPr lang="en-US" dirty="0" smtClean="0"/>
              <a:t>/</a:t>
            </a:r>
            <a:r>
              <a:rPr lang="zh-CN" altLang="en-US" dirty="0" smtClean="0"/>
              <a:t>”或写“无”。</a:t>
            </a:r>
          </a:p>
          <a:p>
            <a:r>
              <a:rPr lang="en-US" dirty="0" smtClean="0"/>
              <a:t>3</a:t>
            </a:r>
            <a:r>
              <a:rPr lang="zh-CN" altLang="en-US" dirty="0" smtClean="0"/>
              <a:t>、对于在</a:t>
            </a:r>
            <a:r>
              <a:rPr lang="en-US" altLang="zh-CN" dirty="0" smtClean="0"/>
              <a:t>《</a:t>
            </a:r>
            <a:r>
              <a:rPr lang="zh-CN" altLang="en-US" dirty="0" smtClean="0"/>
              <a:t>示范文本</a:t>
            </a:r>
            <a:r>
              <a:rPr lang="en-US" altLang="zh-CN" dirty="0" smtClean="0"/>
              <a:t>》</a:t>
            </a:r>
            <a:r>
              <a:rPr lang="zh-CN" altLang="en-US" dirty="0" smtClean="0"/>
              <a:t>专用条款中未列出的通用条款，合同双方当事人根据建设项目的具体情况认为简要进行细化、完善、补充、修改或另行约定的，可增加相关专用条款，新增专用条款的编号须与相应的通用条款的编号相一致。</a:t>
            </a:r>
          </a:p>
          <a:p>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t>三、</a:t>
            </a:r>
            <a:r>
              <a:rPr lang="en-US" altLang="zh-CN" b="1" dirty="0" smtClean="0"/>
              <a:t>《</a:t>
            </a:r>
            <a:r>
              <a:rPr lang="zh-CN" altLang="en-US" b="1" dirty="0" smtClean="0"/>
              <a:t>示范文本</a:t>
            </a:r>
            <a:r>
              <a:rPr lang="en-US" altLang="zh-CN" b="1" dirty="0" smtClean="0"/>
              <a:t>》</a:t>
            </a:r>
            <a:r>
              <a:rPr lang="zh-CN" altLang="en-US" b="1" dirty="0" smtClean="0"/>
              <a:t>的性质</a:t>
            </a:r>
            <a:endParaRPr lang="zh-CN" altLang="en-US" dirty="0" smtClean="0"/>
          </a:p>
          <a:p>
            <a:r>
              <a:rPr lang="en-US" altLang="zh-CN" dirty="0" smtClean="0"/>
              <a:t>《</a:t>
            </a:r>
            <a:r>
              <a:rPr lang="zh-CN" altLang="en-US" dirty="0" smtClean="0"/>
              <a:t>示范文本</a:t>
            </a:r>
            <a:r>
              <a:rPr lang="en-US" altLang="zh-CN" dirty="0" smtClean="0"/>
              <a:t>》</a:t>
            </a:r>
            <a:r>
              <a:rPr lang="zh-CN" altLang="en-US" dirty="0" smtClean="0"/>
              <a:t>为非强制性使用文本。合同双方当事人可依照</a:t>
            </a:r>
            <a:r>
              <a:rPr lang="en-US" altLang="zh-CN" dirty="0" smtClean="0"/>
              <a:t>《</a:t>
            </a:r>
            <a:r>
              <a:rPr lang="zh-CN" altLang="en-US" dirty="0" smtClean="0"/>
              <a:t>示范文本</a:t>
            </a:r>
            <a:r>
              <a:rPr lang="en-US" altLang="zh-CN" dirty="0" smtClean="0"/>
              <a:t>》</a:t>
            </a:r>
            <a:r>
              <a:rPr lang="zh-CN" altLang="en-US" dirty="0" smtClean="0"/>
              <a:t>订立合同，井按法律规定和合同约定承担相应的法律责任。</a:t>
            </a:r>
            <a:endParaRPr lang="en-US" altLang="zh-CN" dirty="0" smtClean="0"/>
          </a:p>
          <a:p>
            <a:endParaRPr lang="en-US" altLang="zh-CN" dirty="0" smtClean="0"/>
          </a:p>
          <a:p>
            <a:r>
              <a:rPr lang="en-US" altLang="zh-CN" dirty="0" smtClean="0"/>
              <a:t>--</a:t>
            </a:r>
            <a:r>
              <a:rPr lang="zh-CN" altLang="en-US" dirty="0" smtClean="0"/>
              <a:t>示范文本的法律地位</a:t>
            </a:r>
            <a:endParaRPr lang="en-US" altLang="zh-CN" dirty="0" smtClean="0"/>
          </a:p>
          <a:p>
            <a:r>
              <a:rPr lang="en-US" altLang="zh-CN" dirty="0" smtClean="0"/>
              <a:t>--</a:t>
            </a:r>
            <a:r>
              <a:rPr lang="zh-CN" altLang="en-US" dirty="0" smtClean="0"/>
              <a:t>示范文本的具体作用</a:t>
            </a:r>
            <a:endParaRPr lang="en-US" altLang="zh-CN" dirty="0" smtClean="0"/>
          </a:p>
          <a:p>
            <a:r>
              <a:rPr lang="en-US" altLang="zh-CN" dirty="0" smtClean="0"/>
              <a:t>--</a:t>
            </a:r>
            <a:r>
              <a:rPr lang="zh-CN" altLang="en-US" dirty="0" smtClean="0"/>
              <a:t>示范文本的实施意义</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新版</a:t>
            </a:r>
            <a:r>
              <a:rPr lang="en-US" altLang="zh-CN" dirty="0" smtClean="0"/>
              <a:t>《</a:t>
            </a:r>
            <a:r>
              <a:rPr lang="zh-CN" altLang="en-US" dirty="0" smtClean="0"/>
              <a:t>建设工程项目管理规范</a:t>
            </a:r>
            <a:r>
              <a:rPr lang="en-US" altLang="zh-CN" dirty="0" smtClean="0"/>
              <a:t>》</a:t>
            </a:r>
            <a:r>
              <a:rPr lang="zh-CN" altLang="en-US" dirty="0" smtClean="0"/>
              <a:t>适用与对建设工程合同的风险防范</a:t>
            </a:r>
            <a:endParaRPr lang="zh-CN" altLang="en-US" dirty="0"/>
          </a:p>
        </p:txBody>
      </p:sp>
      <p:sp>
        <p:nvSpPr>
          <p:cNvPr id="3" name="内容占位符 2"/>
          <p:cNvSpPr>
            <a:spLocks noGrp="1"/>
          </p:cNvSpPr>
          <p:nvPr>
            <p:ph idx="1"/>
          </p:nvPr>
        </p:nvSpPr>
        <p:spPr/>
        <p:txBody>
          <a:bodyPr/>
          <a:lstStyle/>
          <a:p>
            <a:r>
              <a:rPr lang="en-US" dirty="0" smtClean="0">
                <a:solidFill>
                  <a:srgbClr val="FF0000"/>
                </a:solidFill>
              </a:rPr>
              <a:t>1</a:t>
            </a:r>
            <a:r>
              <a:rPr lang="zh-CN" altLang="en-US" dirty="0" smtClean="0">
                <a:solidFill>
                  <a:srgbClr val="FF0000"/>
                </a:solidFill>
              </a:rPr>
              <a:t>．新规范对于建设工程合同的影响</a:t>
            </a:r>
            <a:endParaRPr lang="en-US" altLang="zh-CN" dirty="0" smtClean="0">
              <a:solidFill>
                <a:srgbClr val="FF0000"/>
              </a:solidFill>
            </a:endParaRPr>
          </a:p>
          <a:p>
            <a:endParaRPr lang="en-US" altLang="zh-CN" dirty="0" smtClean="0"/>
          </a:p>
          <a:p>
            <a:r>
              <a:rPr lang="en-US" altLang="zh-CN" dirty="0" smtClean="0"/>
              <a:t>1</a:t>
            </a:r>
            <a:r>
              <a:rPr lang="zh-CN" altLang="en-US" dirty="0" smtClean="0"/>
              <a:t>）细化合同实施条件</a:t>
            </a:r>
            <a:endParaRPr lang="en-US" altLang="zh-CN" dirty="0" smtClean="0"/>
          </a:p>
          <a:p>
            <a:r>
              <a:rPr lang="en-US" altLang="zh-CN" dirty="0" smtClean="0"/>
              <a:t>2</a:t>
            </a:r>
            <a:r>
              <a:rPr lang="zh-CN" altLang="en-US" dirty="0" smtClean="0"/>
              <a:t>）提供合同仲裁的依据</a:t>
            </a:r>
            <a:endParaRPr lang="en-US" altLang="zh-CN" dirty="0" smtClean="0"/>
          </a:p>
          <a:p>
            <a:r>
              <a:rPr lang="en-US" altLang="zh-CN" dirty="0" smtClean="0"/>
              <a:t>3</a:t>
            </a:r>
            <a:r>
              <a:rPr lang="zh-CN" altLang="en-US" dirty="0" smtClean="0"/>
              <a:t>）规范合同行为</a:t>
            </a:r>
            <a:endParaRPr lang="en-US" altLang="zh-CN" dirty="0" smtClean="0"/>
          </a:p>
          <a:p>
            <a:endParaRPr lang="en-US" altLang="zh-CN" dirty="0" smtClean="0"/>
          </a:p>
          <a:p>
            <a:r>
              <a:rPr lang="zh-CN" altLang="en-US" dirty="0" smtClean="0"/>
              <a:t>案例分析</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en-US" dirty="0" smtClean="0">
                <a:solidFill>
                  <a:srgbClr val="FF0000"/>
                </a:solidFill>
              </a:rPr>
              <a:t>2</a:t>
            </a:r>
            <a:r>
              <a:rPr lang="zh-CN" altLang="en-US" dirty="0" smtClean="0">
                <a:solidFill>
                  <a:srgbClr val="FF0000"/>
                </a:solidFill>
              </a:rPr>
              <a:t>．新规范关于采购与投标管理的规定与建设工程招投标风险；</a:t>
            </a:r>
            <a:endParaRPr lang="en-US" altLang="zh-CN" dirty="0" smtClean="0">
              <a:solidFill>
                <a:srgbClr val="FF0000"/>
              </a:solidFill>
            </a:endParaRPr>
          </a:p>
          <a:p>
            <a:pPr>
              <a:buNone/>
            </a:pPr>
            <a:r>
              <a:rPr lang="zh-CN" altLang="en-US" dirty="0" smtClean="0"/>
              <a:t>        采购与投标没有</a:t>
            </a:r>
            <a:r>
              <a:rPr lang="zh-CN" altLang="en-US" smtClean="0"/>
              <a:t>直接关系，是从两个角度观察问题的</a:t>
            </a:r>
            <a:endParaRPr lang="en-US" altLang="zh-CN" dirty="0" smtClean="0"/>
          </a:p>
          <a:p>
            <a:pPr>
              <a:buNone/>
            </a:pPr>
            <a:r>
              <a:rPr lang="zh-CN" altLang="en-US" dirty="0" smtClean="0"/>
              <a:t>        总承包管理规范的投标过程没有在规范中体现，原因是：投标过程十分复杂，不宜进行规范和标准化。</a:t>
            </a:r>
            <a:endParaRPr lang="en-US" altLang="zh-CN" dirty="0" smtClean="0"/>
          </a:p>
          <a:p>
            <a:pPr>
              <a:buNone/>
            </a:pPr>
            <a:r>
              <a:rPr lang="en-US" altLang="zh-CN" dirty="0" smtClean="0"/>
              <a:t>        </a:t>
            </a:r>
            <a:r>
              <a:rPr lang="zh-CN" altLang="en-US" dirty="0" smtClean="0"/>
              <a:t>工程总承包招投标风险十分明显</a:t>
            </a:r>
            <a:endParaRPr lang="en-US" altLang="zh-CN" dirty="0" smtClean="0"/>
          </a:p>
          <a:p>
            <a:pPr>
              <a:buNone/>
            </a:pPr>
            <a:r>
              <a:rPr lang="en-US" altLang="zh-CN" dirty="0" smtClean="0"/>
              <a:t>        </a:t>
            </a:r>
            <a:r>
              <a:rPr lang="zh-CN" altLang="en-US" dirty="0" smtClean="0"/>
              <a:t>招标方风险很大，投标方风险同样大</a:t>
            </a:r>
            <a:endParaRPr lang="en-US" altLang="zh-CN" dirty="0" smtClean="0"/>
          </a:p>
          <a:p>
            <a:pPr>
              <a:buNone/>
            </a:pPr>
            <a:endParaRPr lang="zh-CN" altLang="en-US" dirty="0" smtClean="0"/>
          </a:p>
          <a:p>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solidFill>
                  <a:srgbClr val="FF0000"/>
                </a:solidFill>
              </a:rPr>
              <a:t> 3</a:t>
            </a:r>
            <a:r>
              <a:rPr lang="zh-CN" altLang="en-US" dirty="0" smtClean="0">
                <a:solidFill>
                  <a:srgbClr val="FF0000"/>
                </a:solidFill>
              </a:rPr>
              <a:t>．新规范关于风险管理的规定与合同风险分配；</a:t>
            </a:r>
            <a:endParaRPr lang="en-US" altLang="zh-CN" dirty="0" smtClean="0">
              <a:solidFill>
                <a:srgbClr val="FF0000"/>
              </a:solidFill>
            </a:endParaRPr>
          </a:p>
          <a:p>
            <a:r>
              <a:rPr lang="zh-CN" altLang="en-US" dirty="0" smtClean="0"/>
              <a:t>新规范关于风险管理的规定：</a:t>
            </a:r>
            <a:endParaRPr lang="en-US" altLang="zh-CN" dirty="0" smtClean="0"/>
          </a:p>
          <a:p>
            <a:r>
              <a:rPr lang="en-US" altLang="zh-CN" dirty="0" smtClean="0"/>
              <a:t>9.3.1 </a:t>
            </a:r>
            <a:r>
              <a:rPr lang="zh-CN" altLang="en-US" dirty="0" smtClean="0"/>
              <a:t>项目部应在项目风险识别的基础上进行项目风险评估，并输出评估结果。</a:t>
            </a:r>
          </a:p>
          <a:p>
            <a:r>
              <a:rPr lang="en-US" altLang="zh-CN" dirty="0" smtClean="0"/>
              <a:t>9.3.2 </a:t>
            </a:r>
            <a:r>
              <a:rPr lang="zh-CN" altLang="en-US" dirty="0" smtClean="0"/>
              <a:t>项目风险评估过程宜包括下列内容：</a:t>
            </a:r>
          </a:p>
          <a:p>
            <a:r>
              <a:rPr lang="en-US" altLang="zh-CN" dirty="0" smtClean="0"/>
              <a:t>1 </a:t>
            </a:r>
            <a:r>
              <a:rPr lang="zh-CN" altLang="en-US" dirty="0" smtClean="0"/>
              <a:t>收集项目风险背景信息。</a:t>
            </a:r>
          </a:p>
          <a:p>
            <a:r>
              <a:rPr lang="en-US" altLang="zh-CN" dirty="0" smtClean="0"/>
              <a:t>2 </a:t>
            </a:r>
            <a:r>
              <a:rPr lang="zh-CN" altLang="en-US" dirty="0" smtClean="0"/>
              <a:t>确定项目风险评估标准。</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 </a:t>
            </a:r>
            <a:r>
              <a:rPr lang="zh-CN" altLang="en-US" dirty="0" smtClean="0"/>
              <a:t>分析项目风险发生的几率和原因，推测产生的后果。</a:t>
            </a:r>
          </a:p>
          <a:p>
            <a:r>
              <a:rPr lang="en-US" altLang="zh-CN" dirty="0" smtClean="0"/>
              <a:t>4 </a:t>
            </a:r>
            <a:r>
              <a:rPr lang="zh-CN" altLang="en-US" dirty="0" smtClean="0"/>
              <a:t>采用适用的风险评价方法确定项目整体风险水平。</a:t>
            </a:r>
          </a:p>
          <a:p>
            <a:r>
              <a:rPr lang="en-US" altLang="zh-CN" dirty="0" smtClean="0"/>
              <a:t>5 </a:t>
            </a:r>
            <a:r>
              <a:rPr lang="zh-CN" altLang="en-US" dirty="0" smtClean="0"/>
              <a:t>采用适用的风险评价工具分析项目各风险之间的相互关系，确定项目重大风险。</a:t>
            </a:r>
          </a:p>
          <a:p>
            <a:r>
              <a:rPr lang="en-US" altLang="zh-CN" dirty="0" smtClean="0"/>
              <a:t>6 </a:t>
            </a:r>
            <a:r>
              <a:rPr lang="zh-CN" altLang="en-US" dirty="0" smtClean="0"/>
              <a:t>对项目风险进行对比和排序。</a:t>
            </a:r>
          </a:p>
          <a:p>
            <a:r>
              <a:rPr lang="en-US" altLang="zh-CN" dirty="0" smtClean="0"/>
              <a:t>7 </a:t>
            </a:r>
            <a:r>
              <a:rPr lang="zh-CN" altLang="en-US" dirty="0" smtClean="0"/>
              <a:t>输出项目风险的评估结果。</a:t>
            </a:r>
          </a:p>
          <a:p>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9.4.2 </a:t>
            </a:r>
            <a:r>
              <a:rPr lang="zh-CN" altLang="en-US" dirty="0" smtClean="0"/>
              <a:t>项目风险控制过程宜包括下列内容：</a:t>
            </a:r>
          </a:p>
          <a:p>
            <a:r>
              <a:rPr lang="en-US" altLang="zh-CN" dirty="0" smtClean="0"/>
              <a:t>1 </a:t>
            </a:r>
            <a:r>
              <a:rPr lang="zh-CN" altLang="en-US" dirty="0" smtClean="0"/>
              <a:t>确定项目风险控制指标。</a:t>
            </a:r>
          </a:p>
          <a:p>
            <a:r>
              <a:rPr lang="en-US" altLang="zh-CN" dirty="0" smtClean="0"/>
              <a:t>2 </a:t>
            </a:r>
            <a:r>
              <a:rPr lang="zh-CN" altLang="en-US" dirty="0" smtClean="0"/>
              <a:t>选择适用的风险控制方法和工具。</a:t>
            </a:r>
          </a:p>
          <a:p>
            <a:r>
              <a:rPr lang="en-US" altLang="zh-CN" dirty="0" smtClean="0"/>
              <a:t>3 </a:t>
            </a:r>
            <a:r>
              <a:rPr lang="zh-CN" altLang="en-US" dirty="0" smtClean="0"/>
              <a:t>对风险进行动态监测，并更新风险防范级别。</a:t>
            </a:r>
          </a:p>
          <a:p>
            <a:r>
              <a:rPr lang="en-US" altLang="zh-CN" dirty="0" smtClean="0"/>
              <a:t>4 </a:t>
            </a:r>
            <a:r>
              <a:rPr lang="zh-CN" altLang="en-US" dirty="0" smtClean="0"/>
              <a:t>识别和评估新的风险，提出应对措施和方法。</a:t>
            </a:r>
          </a:p>
          <a:p>
            <a:r>
              <a:rPr lang="en-US" altLang="zh-CN" dirty="0" smtClean="0"/>
              <a:t>5 </a:t>
            </a:r>
            <a:r>
              <a:rPr lang="zh-CN" altLang="en-US" dirty="0" smtClean="0"/>
              <a:t>风险预警。</a:t>
            </a:r>
          </a:p>
          <a:p>
            <a:r>
              <a:rPr lang="en-US" altLang="zh-CN" dirty="0" smtClean="0"/>
              <a:t>6 </a:t>
            </a:r>
            <a:r>
              <a:rPr lang="zh-CN" altLang="en-US" dirty="0" smtClean="0"/>
              <a:t>组织实施应对措施、专项方案或应急预案。</a:t>
            </a:r>
          </a:p>
          <a:p>
            <a:r>
              <a:rPr lang="en-US" altLang="zh-CN" dirty="0" smtClean="0"/>
              <a:t>7 </a:t>
            </a:r>
            <a:r>
              <a:rPr lang="zh-CN" altLang="en-US" dirty="0" smtClean="0"/>
              <a:t>评估和统计风险损失。</a:t>
            </a:r>
          </a:p>
          <a:p>
            <a:r>
              <a:rPr lang="en-US" altLang="zh-CN" dirty="0" smtClean="0"/>
              <a:t>9.4.3 </a:t>
            </a:r>
            <a:r>
              <a:rPr lang="zh-CN" altLang="en-US" dirty="0" smtClean="0"/>
              <a:t>项目部应对项目风险管理实施动态跟踪和监控。</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dirty="0" smtClean="0">
                <a:solidFill>
                  <a:srgbClr val="FF0000"/>
                </a:solidFill>
              </a:rPr>
              <a:t> 2. </a:t>
            </a:r>
            <a:r>
              <a:rPr lang="zh-CN" altLang="en-US" dirty="0" smtClean="0">
                <a:solidFill>
                  <a:srgbClr val="FF0000"/>
                </a:solidFill>
              </a:rPr>
              <a:t>新旧</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zh-CN" altLang="en-US" dirty="0" smtClean="0">
                <a:solidFill>
                  <a:srgbClr val="FF0000"/>
                </a:solidFill>
              </a:rPr>
              <a:t>的区别</a:t>
            </a:r>
            <a:r>
              <a:rPr lang="zh-CN" altLang="en-US" dirty="0" smtClean="0"/>
              <a:t>；</a:t>
            </a:r>
            <a:endParaRPr lang="en-US" altLang="zh-CN" dirty="0" smtClean="0"/>
          </a:p>
          <a:p>
            <a:r>
              <a:rPr lang="zh-CN" altLang="en-US" dirty="0" smtClean="0"/>
              <a:t>本规范的内容有 </a:t>
            </a:r>
            <a:r>
              <a:rPr lang="en-US" altLang="zh-CN" dirty="0" smtClean="0"/>
              <a:t>17 </a:t>
            </a:r>
            <a:r>
              <a:rPr lang="zh-CN" altLang="en-US" dirty="0" smtClean="0"/>
              <a:t>章，包括：总则，术语，工程总承包管理的组织，项目策划，项目设计管理，项目采购管理，项目施工管理，项目试运行管理，项目风险管理，项目进度管理，项目质量管理，项目费用管理，项目安全、职业健康与环境管理，项目资源管理，项目沟通与信息管理，项目合同管理，项目收尾。其中</a:t>
            </a:r>
            <a:r>
              <a:rPr lang="en-US" altLang="zh-CN" dirty="0" smtClean="0"/>
              <a:t>, </a:t>
            </a:r>
            <a:r>
              <a:rPr lang="zh-CN" altLang="en-US" dirty="0" smtClean="0"/>
              <a:t>前一版规范中的工程总承包管理内容与程序一章为本次修订删除内容</a:t>
            </a:r>
            <a:r>
              <a:rPr lang="en-US" altLang="zh-CN" dirty="0" smtClean="0"/>
              <a:t>,</a:t>
            </a:r>
            <a:r>
              <a:rPr lang="zh-CN" altLang="en-US" dirty="0" smtClean="0"/>
              <a:t>项目风险管理、项目收尾两章为本次修订新增内容，使得本规范更具有系统性、适用性和实践指导性。</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工程总承包合同管理宜包括下列内容：</a:t>
            </a:r>
          </a:p>
          <a:p>
            <a:r>
              <a:rPr lang="en-US" altLang="zh-CN" dirty="0" smtClean="0"/>
              <a:t>1 </a:t>
            </a:r>
            <a:r>
              <a:rPr lang="zh-CN" altLang="en-US" dirty="0" smtClean="0"/>
              <a:t>接收合同文本并检查、确认其完整性和有效性。</a:t>
            </a:r>
          </a:p>
          <a:p>
            <a:r>
              <a:rPr lang="en-US" altLang="zh-CN" dirty="0" smtClean="0"/>
              <a:t>2 </a:t>
            </a:r>
            <a:r>
              <a:rPr lang="zh-CN" altLang="en-US" dirty="0" smtClean="0"/>
              <a:t>熟悉和研究合同文本，了解和明确项目发包人的要求。</a:t>
            </a:r>
          </a:p>
          <a:p>
            <a:r>
              <a:rPr lang="en-US" altLang="zh-CN" dirty="0" smtClean="0"/>
              <a:t>3 </a:t>
            </a:r>
            <a:r>
              <a:rPr lang="zh-CN" altLang="en-US" dirty="0" smtClean="0"/>
              <a:t>确定项目合同控制目标，制定实施计划和保证措施。</a:t>
            </a:r>
          </a:p>
          <a:p>
            <a:r>
              <a:rPr lang="en-US" altLang="zh-CN" dirty="0" smtClean="0"/>
              <a:t>4 </a:t>
            </a:r>
            <a:r>
              <a:rPr lang="zh-CN" altLang="en-US" dirty="0" smtClean="0"/>
              <a:t>检查、跟踪合同履行情况。</a:t>
            </a:r>
          </a:p>
          <a:p>
            <a:r>
              <a:rPr lang="en-US" altLang="zh-CN" dirty="0" smtClean="0"/>
              <a:t>5 </a:t>
            </a:r>
            <a:r>
              <a:rPr lang="zh-CN" altLang="en-US" dirty="0" smtClean="0"/>
              <a:t>对项目合同变更进行管理。</a:t>
            </a:r>
          </a:p>
          <a:p>
            <a:r>
              <a:rPr lang="en-US" altLang="zh-CN" dirty="0" smtClean="0"/>
              <a:t>6 </a:t>
            </a:r>
            <a:r>
              <a:rPr lang="zh-CN" altLang="en-US" dirty="0" smtClean="0"/>
              <a:t>对合同履行中发生的违约、索赔和争议处理等事宜进行处理。</a:t>
            </a:r>
          </a:p>
          <a:p>
            <a:r>
              <a:rPr lang="en-US" altLang="zh-CN" dirty="0" smtClean="0"/>
              <a:t>7 </a:t>
            </a:r>
            <a:r>
              <a:rPr lang="zh-CN" altLang="en-US" dirty="0" smtClean="0"/>
              <a:t>对合同文件进行管理。</a:t>
            </a:r>
          </a:p>
          <a:p>
            <a:r>
              <a:rPr lang="en-US" altLang="zh-CN" dirty="0" smtClean="0"/>
              <a:t>8 </a:t>
            </a:r>
            <a:r>
              <a:rPr lang="zh-CN" altLang="en-US" dirty="0" smtClean="0"/>
              <a:t>进行合同收尾。</a:t>
            </a:r>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dirty="0" smtClean="0">
                <a:solidFill>
                  <a:srgbClr val="FF0000"/>
                </a:solidFill>
              </a:rPr>
              <a:t> 4</a:t>
            </a:r>
            <a:r>
              <a:rPr lang="zh-CN" altLang="en-US" dirty="0" smtClean="0">
                <a:solidFill>
                  <a:srgbClr val="FF0000"/>
                </a:solidFill>
              </a:rPr>
              <a:t>．新规范关于项目管理责任制度与合同对于项目经理要求的风险；</a:t>
            </a:r>
            <a:endParaRPr lang="en-US" altLang="zh-CN" dirty="0" smtClean="0">
              <a:solidFill>
                <a:srgbClr val="FF0000"/>
              </a:solidFill>
            </a:endParaRPr>
          </a:p>
          <a:p>
            <a:r>
              <a:rPr lang="zh-CN" altLang="en-US" dirty="0" smtClean="0"/>
              <a:t>新规范关于项目管理责任制度：</a:t>
            </a:r>
            <a:endParaRPr lang="en-US" altLang="zh-CN" dirty="0" smtClean="0"/>
          </a:p>
          <a:p>
            <a:r>
              <a:rPr lang="en-US" altLang="zh-CN" dirty="0" smtClean="0"/>
              <a:t>3.4.1 </a:t>
            </a:r>
            <a:r>
              <a:rPr lang="zh-CN" altLang="en-US" dirty="0" smtClean="0"/>
              <a:t>根据工程总承包合同范围和工程总承包企业的有关管理规定，项目部可在项目经理以下设置控制经理、设计经理、采购经理、施工经理、试运行经理、财务经理、质量经理、</a:t>
            </a:r>
            <a:r>
              <a:rPr lang="en-US" altLang="zh-CN" dirty="0" smtClean="0"/>
              <a:t>HSE </a:t>
            </a:r>
            <a:r>
              <a:rPr lang="zh-CN" altLang="en-US" dirty="0" smtClean="0"/>
              <a:t>经理、商务经理、行政经理等职能经理和进度控制工程师、质量工程师、</a:t>
            </a:r>
            <a:r>
              <a:rPr lang="en-US" altLang="zh-CN" dirty="0" smtClean="0"/>
              <a:t>HSE</a:t>
            </a:r>
            <a:r>
              <a:rPr lang="zh-CN" altLang="en-US" dirty="0" smtClean="0"/>
              <a:t>工程师、合同管理工程师、费用估算师、费用控制工程师、材料控制工程师、信息管理工程师和文件管理控制工程师等管理岗位。根据项目具体情况，相关岗位可以调整。</a:t>
            </a:r>
          </a:p>
          <a:p>
            <a:r>
              <a:rPr lang="en-US" altLang="zh-CN" dirty="0" smtClean="0"/>
              <a:t>3.4.2 </a:t>
            </a:r>
            <a:r>
              <a:rPr lang="zh-CN" altLang="en-US" dirty="0" smtClean="0"/>
              <a:t>项目部应明确所设置岗位职责。</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工程总承包项目经理具备下列条件：</a:t>
            </a:r>
          </a:p>
          <a:p>
            <a:r>
              <a:rPr lang="en-US" altLang="zh-CN" dirty="0" smtClean="0"/>
              <a:t>1 </a:t>
            </a:r>
            <a:r>
              <a:rPr lang="zh-CN" altLang="en-US" dirty="0" smtClean="0"/>
              <a:t>应具有高级工程技术职称。</a:t>
            </a:r>
          </a:p>
          <a:p>
            <a:r>
              <a:rPr lang="en-US" altLang="zh-CN" dirty="0" smtClean="0"/>
              <a:t>2 </a:t>
            </a:r>
            <a:r>
              <a:rPr lang="zh-CN" altLang="en-US" dirty="0" smtClean="0"/>
              <a:t>应具备决策、组织、领导和沟通能力，能正确处理和协调与项目发包人、项目相关方之间及企业内部各专业、各部门之间的关系。</a:t>
            </a:r>
          </a:p>
          <a:p>
            <a:r>
              <a:rPr lang="en-US" altLang="zh-CN" dirty="0" smtClean="0"/>
              <a:t>3 </a:t>
            </a:r>
            <a:r>
              <a:rPr lang="zh-CN" altLang="en-US" dirty="0" smtClean="0"/>
              <a:t>宜具有工程总承包项目管理及相关的经济、法律法规和标准化知识。</a:t>
            </a:r>
          </a:p>
          <a:p>
            <a:r>
              <a:rPr lang="en-US" altLang="zh-CN" dirty="0" smtClean="0"/>
              <a:t>4 </a:t>
            </a:r>
            <a:r>
              <a:rPr lang="zh-CN" altLang="en-US" dirty="0" smtClean="0"/>
              <a:t>宜具有类似项目的管理经验。</a:t>
            </a:r>
          </a:p>
          <a:p>
            <a:r>
              <a:rPr lang="en-US" altLang="zh-CN" dirty="0" smtClean="0"/>
              <a:t>5 </a:t>
            </a:r>
            <a:r>
              <a:rPr lang="zh-CN" altLang="en-US" dirty="0" smtClean="0"/>
              <a:t>应具有良好的信誉。</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3.6.2 </a:t>
            </a:r>
            <a:r>
              <a:rPr lang="zh-CN" altLang="en-US" dirty="0" smtClean="0"/>
              <a:t>项目经理应具有下列权限：</a:t>
            </a:r>
          </a:p>
          <a:p>
            <a:r>
              <a:rPr lang="en-US" altLang="zh-CN" dirty="0" smtClean="0"/>
              <a:t>1 </a:t>
            </a:r>
            <a:r>
              <a:rPr lang="zh-CN" altLang="en-US" dirty="0" smtClean="0"/>
              <a:t>经授权组建项目部，提出项目部的组织机构，选用项目部成员，确定岗位人员职责。</a:t>
            </a:r>
          </a:p>
          <a:p>
            <a:r>
              <a:rPr lang="en-US" altLang="zh-CN" dirty="0" smtClean="0"/>
              <a:t>2 </a:t>
            </a:r>
            <a:r>
              <a:rPr lang="zh-CN" altLang="en-US" dirty="0" smtClean="0"/>
              <a:t>在授权范围内，行使相应的管理权，并应符合本规范第 </a:t>
            </a:r>
            <a:r>
              <a:rPr lang="en-US" altLang="zh-CN" dirty="0" smtClean="0"/>
              <a:t>3.6.1 </a:t>
            </a:r>
            <a:r>
              <a:rPr lang="zh-CN" altLang="en-US" dirty="0" smtClean="0"/>
              <a:t>条的规定。</a:t>
            </a:r>
          </a:p>
          <a:p>
            <a:r>
              <a:rPr lang="en-US" altLang="zh-CN" dirty="0" smtClean="0"/>
              <a:t>3 </a:t>
            </a:r>
            <a:r>
              <a:rPr lang="zh-CN" altLang="en-US" dirty="0" smtClean="0"/>
              <a:t>在合同范围内，按规定程序使用工程总承包企业的相关资源。</a:t>
            </a:r>
          </a:p>
          <a:p>
            <a:r>
              <a:rPr lang="en-US" altLang="zh-CN" dirty="0" smtClean="0"/>
              <a:t>4 </a:t>
            </a:r>
            <a:r>
              <a:rPr lang="zh-CN" altLang="en-US" dirty="0" smtClean="0"/>
              <a:t>批准发布项目管理程序。</a:t>
            </a:r>
          </a:p>
          <a:p>
            <a:r>
              <a:rPr lang="en-US" altLang="zh-CN" dirty="0" smtClean="0"/>
              <a:t>5 </a:t>
            </a:r>
            <a:r>
              <a:rPr lang="zh-CN" altLang="en-US" dirty="0" smtClean="0"/>
              <a:t>协调和处理与项目有关的内外部事项</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3.6.3 </a:t>
            </a:r>
            <a:r>
              <a:rPr lang="zh-CN" altLang="en-US" dirty="0" smtClean="0"/>
              <a:t>项目管理目标责任书宜包括下列内容：</a:t>
            </a:r>
          </a:p>
          <a:p>
            <a:r>
              <a:rPr lang="en-US" altLang="zh-CN" dirty="0" smtClean="0"/>
              <a:t>1 </a:t>
            </a:r>
            <a:r>
              <a:rPr lang="zh-CN" altLang="en-US" dirty="0" smtClean="0"/>
              <a:t>规定项目质量、安全、费用、进度、职业健康和环境保护目标等。</a:t>
            </a:r>
            <a:endParaRPr lang="en-US" altLang="zh-CN" dirty="0" smtClean="0"/>
          </a:p>
          <a:p>
            <a:r>
              <a:rPr lang="en-US" altLang="zh-CN" dirty="0" smtClean="0"/>
              <a:t>2 </a:t>
            </a:r>
            <a:r>
              <a:rPr lang="zh-CN" altLang="en-US" dirty="0" smtClean="0"/>
              <a:t>明确项目经理的责任、权限和利益。</a:t>
            </a:r>
          </a:p>
          <a:p>
            <a:r>
              <a:rPr lang="en-US" altLang="zh-CN" dirty="0" smtClean="0"/>
              <a:t>3 </a:t>
            </a:r>
            <a:r>
              <a:rPr lang="zh-CN" altLang="en-US" dirty="0" smtClean="0"/>
              <a:t>明确项目所需资源及工程总承包企业为项目提供的资源条件。</a:t>
            </a:r>
          </a:p>
          <a:p>
            <a:r>
              <a:rPr lang="en-US" altLang="zh-CN" dirty="0" smtClean="0"/>
              <a:t>4 </a:t>
            </a:r>
            <a:r>
              <a:rPr lang="zh-CN" altLang="en-US" dirty="0" smtClean="0"/>
              <a:t>项目管理目标评价的原则、内容和方法。</a:t>
            </a:r>
          </a:p>
          <a:p>
            <a:r>
              <a:rPr lang="en-US" altLang="zh-CN" dirty="0" smtClean="0"/>
              <a:t>5 </a:t>
            </a:r>
            <a:r>
              <a:rPr lang="zh-CN" altLang="en-US" dirty="0" smtClean="0"/>
              <a:t>工程总承包企业对项目部人员进行奖惩的依据、标准和规定。</a:t>
            </a:r>
          </a:p>
          <a:p>
            <a:r>
              <a:rPr lang="en-US" altLang="zh-CN" dirty="0" smtClean="0"/>
              <a:t>6 </a:t>
            </a:r>
            <a:r>
              <a:rPr lang="zh-CN" altLang="en-US" dirty="0" smtClean="0"/>
              <a:t>项目经理解职和项目部解散的条件及方式。</a:t>
            </a:r>
          </a:p>
          <a:p>
            <a:r>
              <a:rPr lang="en-US" altLang="zh-CN" dirty="0" smtClean="0"/>
              <a:t>7 </a:t>
            </a:r>
            <a:r>
              <a:rPr lang="zh-CN" altLang="en-US" dirty="0" smtClean="0"/>
              <a:t>在工程总承包企业制度规定以外的、由企业法定代表人向项目经理委托的事项。</a:t>
            </a: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工程总承包合同的相关内容</a:t>
            </a:r>
            <a:endParaRPr lang="en-US" altLang="zh-CN" dirty="0" smtClean="0"/>
          </a:p>
          <a:p>
            <a:endParaRPr lang="en-US" altLang="zh-CN" dirty="0" smtClean="0"/>
          </a:p>
          <a:p>
            <a:r>
              <a:rPr lang="zh-CN" altLang="en-US" dirty="0" smtClean="0"/>
              <a:t>项目经理的责权利</a:t>
            </a:r>
            <a:endParaRPr lang="en-US" altLang="zh-CN" dirty="0" smtClean="0"/>
          </a:p>
          <a:p>
            <a:r>
              <a:rPr lang="zh-CN" altLang="en-US" dirty="0" smtClean="0"/>
              <a:t>项目经理的管理</a:t>
            </a:r>
            <a:endParaRPr lang="en-US" altLang="zh-CN" dirty="0" smtClean="0"/>
          </a:p>
          <a:p>
            <a:r>
              <a:rPr lang="zh-CN" altLang="en-US" dirty="0" smtClean="0"/>
              <a:t>项目经理的控制</a:t>
            </a:r>
            <a:endParaRPr lang="en-US" altLang="zh-CN" dirty="0" smtClean="0"/>
          </a:p>
          <a:p>
            <a:r>
              <a:rPr lang="zh-CN" altLang="en-US" dirty="0" smtClean="0"/>
              <a:t>项目责权利与合同责权利分配</a:t>
            </a:r>
            <a:endParaRPr lang="en-US" altLang="zh-CN" dirty="0" smtClean="0"/>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dirty="0" smtClean="0">
                <a:solidFill>
                  <a:srgbClr val="FF0000"/>
                </a:solidFill>
              </a:rPr>
              <a:t> 5</a:t>
            </a:r>
            <a:r>
              <a:rPr lang="zh-CN" altLang="en-US" dirty="0" smtClean="0">
                <a:solidFill>
                  <a:srgbClr val="FF0000"/>
                </a:solidFill>
              </a:rPr>
              <a:t>．新规范关于设计与技术管理的规定与合同设计风险；</a:t>
            </a:r>
            <a:endParaRPr lang="en-US" altLang="zh-CN" dirty="0" smtClean="0">
              <a:solidFill>
                <a:srgbClr val="FF0000"/>
              </a:solidFill>
            </a:endParaRPr>
          </a:p>
          <a:p>
            <a:r>
              <a:rPr lang="en-US" altLang="zh-CN" dirty="0" smtClean="0"/>
              <a:t>5.2.3 </a:t>
            </a:r>
            <a:r>
              <a:rPr lang="zh-CN" altLang="en-US" dirty="0" smtClean="0"/>
              <a:t>设计执行计划宜包括下列内容：</a:t>
            </a:r>
          </a:p>
          <a:p>
            <a:r>
              <a:rPr lang="en-US" altLang="zh-CN" dirty="0" smtClean="0"/>
              <a:t>1 </a:t>
            </a:r>
            <a:r>
              <a:rPr lang="zh-CN" altLang="en-US" dirty="0" smtClean="0"/>
              <a:t>设计依据。</a:t>
            </a:r>
          </a:p>
          <a:p>
            <a:r>
              <a:rPr lang="en-US" altLang="zh-CN" dirty="0" smtClean="0"/>
              <a:t>2 </a:t>
            </a:r>
            <a:r>
              <a:rPr lang="zh-CN" altLang="en-US" dirty="0" smtClean="0"/>
              <a:t>设计范围。</a:t>
            </a:r>
          </a:p>
          <a:p>
            <a:r>
              <a:rPr lang="en-US" altLang="zh-CN" dirty="0" smtClean="0"/>
              <a:t>3 </a:t>
            </a:r>
            <a:r>
              <a:rPr lang="zh-CN" altLang="en-US" dirty="0" smtClean="0"/>
              <a:t>设计的原则和要求。</a:t>
            </a:r>
          </a:p>
          <a:p>
            <a:r>
              <a:rPr lang="en-US" altLang="zh-CN" dirty="0" smtClean="0"/>
              <a:t>4 </a:t>
            </a:r>
            <a:r>
              <a:rPr lang="zh-CN" altLang="en-US" dirty="0" smtClean="0"/>
              <a:t>组织机构及职责分工。</a:t>
            </a:r>
          </a:p>
          <a:p>
            <a:r>
              <a:rPr lang="en-US" altLang="zh-CN" dirty="0" smtClean="0"/>
              <a:t>5 </a:t>
            </a:r>
            <a:r>
              <a:rPr lang="zh-CN" altLang="en-US" dirty="0" smtClean="0"/>
              <a:t>适用的标准规范清单。</a:t>
            </a:r>
          </a:p>
          <a:p>
            <a:r>
              <a:rPr lang="en-US" altLang="zh-CN" dirty="0" smtClean="0"/>
              <a:t>6 </a:t>
            </a:r>
            <a:r>
              <a:rPr lang="zh-CN" altLang="en-US" dirty="0" smtClean="0"/>
              <a:t>质量保证程序和要求。</a:t>
            </a:r>
          </a:p>
          <a:p>
            <a:r>
              <a:rPr lang="en-US" altLang="zh-CN" dirty="0" smtClean="0"/>
              <a:t>7 </a:t>
            </a:r>
            <a:r>
              <a:rPr lang="zh-CN" altLang="en-US" dirty="0" smtClean="0"/>
              <a:t>进度计划和主要控制点。</a:t>
            </a:r>
          </a:p>
          <a:p>
            <a:r>
              <a:rPr lang="en-US" altLang="zh-CN" dirty="0" smtClean="0"/>
              <a:t>8 </a:t>
            </a:r>
            <a:r>
              <a:rPr lang="zh-CN" altLang="en-US" dirty="0" smtClean="0"/>
              <a:t>技术经济要求。</a:t>
            </a:r>
          </a:p>
          <a:p>
            <a:r>
              <a:rPr lang="en-US" altLang="zh-CN" dirty="0" smtClean="0"/>
              <a:t>9 </a:t>
            </a:r>
            <a:r>
              <a:rPr lang="zh-CN" altLang="en-US" dirty="0" smtClean="0"/>
              <a:t>安全、职业健康和环境保护要求。</a:t>
            </a:r>
          </a:p>
          <a:p>
            <a:r>
              <a:rPr lang="en-US" altLang="zh-CN" dirty="0" smtClean="0"/>
              <a:t>10 </a:t>
            </a:r>
            <a:r>
              <a:rPr lang="zh-CN" altLang="en-US" dirty="0" smtClean="0"/>
              <a:t>与采购、施工和试运行的接口关系及要求。</a:t>
            </a:r>
            <a:endParaRPr lang="en-US" altLang="zh-CN" dirty="0" smtClean="0"/>
          </a:p>
          <a:p>
            <a:endParaRPr lang="en-US" altLang="zh-CN" dirty="0" smtClean="0"/>
          </a:p>
          <a:p>
            <a:endParaRPr lang="zh-CN" alt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5.2.4 </a:t>
            </a:r>
            <a:r>
              <a:rPr lang="zh-CN" altLang="en-US" dirty="0" smtClean="0"/>
              <a:t>设计执行计划应满足合同约定的质量目标和要求，同时应符合工程总承包企业的</a:t>
            </a:r>
          </a:p>
          <a:p>
            <a:r>
              <a:rPr lang="zh-CN" altLang="en-US" dirty="0" smtClean="0"/>
              <a:t>质量管理体系要求。</a:t>
            </a:r>
          </a:p>
          <a:p>
            <a:r>
              <a:rPr lang="en-US" altLang="zh-CN" dirty="0" smtClean="0"/>
              <a:t>5.2.5 </a:t>
            </a:r>
            <a:r>
              <a:rPr lang="zh-CN" altLang="en-US" dirty="0" smtClean="0"/>
              <a:t>设计执行计划应明确项目费用控制指标、设计人工时指标，并宜建立项目设计执</a:t>
            </a:r>
          </a:p>
          <a:p>
            <a:r>
              <a:rPr lang="zh-CN" altLang="en-US" dirty="0" smtClean="0"/>
              <a:t>行效果测量基准。</a:t>
            </a:r>
          </a:p>
          <a:p>
            <a:r>
              <a:rPr lang="en-US" altLang="zh-CN" dirty="0" smtClean="0"/>
              <a:t>5.2.6 </a:t>
            </a:r>
            <a:r>
              <a:rPr lang="zh-CN" altLang="en-US" dirty="0" smtClean="0"/>
              <a:t>设计进度计划应符合项目总进度计划的要求，充分考虑设计工作的内部逻辑关系</a:t>
            </a:r>
          </a:p>
          <a:p>
            <a:r>
              <a:rPr lang="zh-CN" altLang="en-US" dirty="0" smtClean="0"/>
              <a:t>及资源分配、外部约束等条件，并应与工程勘察、采购、施工和试运行等的进度协调。</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5.3.2 </a:t>
            </a:r>
            <a:r>
              <a:rPr lang="zh-CN" altLang="en-US" dirty="0" smtClean="0"/>
              <a:t>设计经理应组织对设计基础数据和资料进行检查和验证。</a:t>
            </a:r>
          </a:p>
          <a:p>
            <a:r>
              <a:rPr lang="en-US" altLang="zh-CN" dirty="0" smtClean="0"/>
              <a:t>5.3.3 </a:t>
            </a:r>
            <a:r>
              <a:rPr lang="zh-CN" altLang="en-US" dirty="0" smtClean="0"/>
              <a:t>设计组应按项目协调程序，对设计进行协调管理，并按工程总承包企业有关专业</a:t>
            </a:r>
          </a:p>
          <a:p>
            <a:r>
              <a:rPr lang="zh-CN" altLang="en-US" dirty="0" smtClean="0"/>
              <a:t>条件管理规定，协调和控制各专业之间的接口关系。</a:t>
            </a:r>
          </a:p>
          <a:p>
            <a:r>
              <a:rPr lang="en-US" altLang="zh-CN" dirty="0" smtClean="0"/>
              <a:t>5.3.4 </a:t>
            </a:r>
            <a:r>
              <a:rPr lang="zh-CN" altLang="en-US" dirty="0" smtClean="0"/>
              <a:t>设计组应按项目设计评审程序和计划进行设计评审，并保存评审活动结果的证</a:t>
            </a:r>
          </a:p>
          <a:p>
            <a:r>
              <a:rPr lang="zh-CN" altLang="en-US" dirty="0" smtClean="0"/>
              <a:t>据。</a:t>
            </a:r>
          </a:p>
          <a:p>
            <a:r>
              <a:rPr lang="en-US" altLang="zh-CN" dirty="0" smtClean="0"/>
              <a:t>5.3.5 </a:t>
            </a:r>
            <a:r>
              <a:rPr lang="zh-CN" altLang="en-US" dirty="0" smtClean="0"/>
              <a:t>设计组应按设计执行计划与采购和施工等进行有序的衔接并处理好接口关系。</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5.3.6 </a:t>
            </a:r>
            <a:r>
              <a:rPr lang="zh-CN" altLang="en-US" dirty="0" smtClean="0"/>
              <a:t>设计组编制初步设计文件时，应满足编制施工招标文件、主要设备、材料订货和</a:t>
            </a:r>
          </a:p>
          <a:p>
            <a:r>
              <a:rPr lang="zh-CN" altLang="en-US" dirty="0" smtClean="0"/>
              <a:t>编制施工图设计文件的需要。设计组编制施工图设计文件，应满足设备、材料采购，非</a:t>
            </a:r>
          </a:p>
          <a:p>
            <a:r>
              <a:rPr lang="zh-CN" altLang="en-US" dirty="0" smtClean="0"/>
              <a:t>标准设备制作和施工以及试运行的需要。</a:t>
            </a:r>
          </a:p>
          <a:p>
            <a:r>
              <a:rPr lang="en-US" altLang="zh-CN" dirty="0" smtClean="0"/>
              <a:t>5.3.7 </a:t>
            </a:r>
            <a:r>
              <a:rPr lang="zh-CN" altLang="en-US" dirty="0" smtClean="0"/>
              <a:t>设计选用的设备、材料，应在设计文件中注明其规格、型号、性能、数量等技术</a:t>
            </a:r>
          </a:p>
          <a:p>
            <a:r>
              <a:rPr lang="zh-CN" altLang="en-US" dirty="0" smtClean="0"/>
              <a:t>指标，其质量要求应符合合同要求和现行标准的有关规定。</a:t>
            </a:r>
          </a:p>
          <a:p>
            <a:r>
              <a:rPr lang="en-US" altLang="zh-CN" dirty="0" smtClean="0"/>
              <a:t>5.3.8 </a:t>
            </a:r>
            <a:r>
              <a:rPr lang="zh-CN" altLang="en-US" dirty="0" smtClean="0"/>
              <a:t>在施工前，项目部应组织设计交底或培训。</a:t>
            </a:r>
          </a:p>
          <a:p>
            <a:r>
              <a:rPr lang="en-US" altLang="zh-CN" dirty="0" smtClean="0"/>
              <a:t>5.3.9 </a:t>
            </a:r>
            <a:r>
              <a:rPr lang="zh-CN" altLang="en-US" dirty="0" smtClean="0"/>
              <a:t>设计组应依据合同约定，承担施工和试运行阶段的技术支持和服务。</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3.</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en-US" dirty="0" smtClean="0">
                <a:solidFill>
                  <a:srgbClr val="FF0000"/>
                </a:solidFill>
              </a:rPr>
              <a:t>GB\T50358-2017</a:t>
            </a:r>
            <a:r>
              <a:rPr lang="zh-CN" altLang="en-US" dirty="0" smtClean="0">
                <a:solidFill>
                  <a:srgbClr val="FF0000"/>
                </a:solidFill>
              </a:rPr>
              <a:t>修改起草的重大调整和补充</a:t>
            </a:r>
            <a:endParaRPr lang="en-US" altLang="zh-CN" dirty="0" smtClean="0">
              <a:solidFill>
                <a:srgbClr val="FF0000"/>
              </a:solidFill>
            </a:endParaRPr>
          </a:p>
          <a:p>
            <a:r>
              <a:rPr lang="zh-CN" altLang="en-US" dirty="0" smtClean="0"/>
              <a:t>      前一版规范中的工程总承包管理内容与程序一章为本次修订删除内容</a:t>
            </a:r>
            <a:r>
              <a:rPr lang="en-US" altLang="zh-CN" dirty="0" smtClean="0"/>
              <a:t>,</a:t>
            </a:r>
            <a:r>
              <a:rPr lang="zh-CN" altLang="en-US" dirty="0" smtClean="0"/>
              <a:t>项目风险管理、项目收尾两章为本次修订新增内容。</a:t>
            </a:r>
            <a:endParaRPr lang="en-US" altLang="zh-CN" dirty="0" smtClean="0"/>
          </a:p>
          <a:p>
            <a:r>
              <a:rPr lang="en-US" altLang="zh-CN" dirty="0" smtClean="0"/>
              <a:t>      </a:t>
            </a:r>
            <a:r>
              <a:rPr lang="zh-CN" altLang="en-US" dirty="0" smtClean="0"/>
              <a:t>理念是国际化的管理思路</a:t>
            </a:r>
            <a:endParaRPr lang="en-US" altLang="zh-CN" dirty="0" smtClean="0"/>
          </a:p>
          <a:p>
            <a:r>
              <a:rPr lang="en-US" altLang="zh-CN" dirty="0" smtClean="0"/>
              <a:t>      </a:t>
            </a:r>
            <a:r>
              <a:rPr lang="zh-CN" altLang="en-US" dirty="0" smtClean="0"/>
              <a:t>价值观是符合改进总承包管理的发展趋势</a:t>
            </a:r>
            <a:endParaRPr lang="en-US" altLang="zh-CN" dirty="0" smtClean="0"/>
          </a:p>
          <a:p>
            <a:r>
              <a:rPr lang="en-US" altLang="zh-CN" dirty="0" smtClean="0"/>
              <a:t>      </a:t>
            </a:r>
            <a:r>
              <a:rPr lang="zh-CN" altLang="en-US" dirty="0" smtClean="0"/>
              <a:t>实际行动是实事求是，合理超前</a:t>
            </a:r>
            <a:endParaRPr lang="en-US" altLang="zh-CN" dirty="0" smtClean="0"/>
          </a:p>
          <a:p>
            <a:endParaRPr lang="zh-CN" altLang="en-US"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14.5 </a:t>
            </a:r>
            <a:r>
              <a:rPr lang="zh-CN" altLang="en-US" dirty="0" smtClean="0"/>
              <a:t>技术管理</a:t>
            </a:r>
          </a:p>
          <a:p>
            <a:r>
              <a:rPr lang="en-US" altLang="zh-CN" dirty="0" smtClean="0"/>
              <a:t>14.5.1 </a:t>
            </a:r>
            <a:r>
              <a:rPr lang="zh-CN" altLang="en-US" dirty="0" smtClean="0"/>
              <a:t>项目部应执行工程总承包企业相关技术管理规定，对项目的技术资源与技术活动进行计划、组织、协调和控制。</a:t>
            </a:r>
          </a:p>
          <a:p>
            <a:r>
              <a:rPr lang="en-US" altLang="zh-CN" dirty="0" smtClean="0"/>
              <a:t>14.5.2 </a:t>
            </a:r>
            <a:r>
              <a:rPr lang="zh-CN" altLang="en-US" dirty="0" smtClean="0"/>
              <a:t>项目部应对设计、采购、施工和试运行等过程中涉及的技术资源与技术活动进行过程管理。</a:t>
            </a:r>
          </a:p>
          <a:p>
            <a:r>
              <a:rPr lang="en-US" altLang="zh-CN" dirty="0" smtClean="0"/>
              <a:t>14.5.3 </a:t>
            </a:r>
            <a:r>
              <a:rPr lang="zh-CN" altLang="en-US" dirty="0" smtClean="0"/>
              <a:t>项目部应依据合同约定和工程总承包企业知识产权有关规定，对项目所涉及的知识产权进行管理。</a:t>
            </a:r>
          </a:p>
          <a:p>
            <a:r>
              <a:rPr lang="en-US" altLang="zh-CN" dirty="0" smtClean="0"/>
              <a:t>14.5.4 </a:t>
            </a:r>
            <a:r>
              <a:rPr lang="zh-CN" altLang="en-US" dirty="0" smtClean="0"/>
              <a:t>工程总承包企业应鼓励在项目中采用新工艺、新技术、新材料和新设备。</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6</a:t>
            </a:r>
            <a:r>
              <a:rPr lang="zh-CN" altLang="en-US" dirty="0" smtClean="0">
                <a:solidFill>
                  <a:srgbClr val="FF0000"/>
                </a:solidFill>
              </a:rPr>
              <a:t>．新规范关于项目进度控制的规定与合同进度管理风险；</a:t>
            </a:r>
            <a:endParaRPr lang="en-US" altLang="zh-CN" dirty="0" smtClean="0">
              <a:solidFill>
                <a:srgbClr val="FF0000"/>
              </a:solidFill>
            </a:endParaRPr>
          </a:p>
          <a:p>
            <a:r>
              <a:rPr lang="en-US" altLang="zh-CN" dirty="0" smtClean="0"/>
              <a:t>10.2.3 </a:t>
            </a:r>
            <a:r>
              <a:rPr lang="zh-CN" altLang="en-US" dirty="0" smtClean="0"/>
              <a:t>项目总进度计划应依据合同约定的工作范围和进度目标进行编制。项目分进度计划是在总进度计划的约束条件下，并根据细分的活动内容、活动间的逻辑关系和资源条件进行编制。</a:t>
            </a:r>
          </a:p>
          <a:p>
            <a:r>
              <a:rPr lang="en-US" altLang="zh-CN" dirty="0" smtClean="0"/>
              <a:t>10.2.4 </a:t>
            </a:r>
            <a:r>
              <a:rPr lang="zh-CN" altLang="en-US" dirty="0" smtClean="0"/>
              <a:t>项目分进度计划应在控制经理协调下，由设计经理、采购经理、施工经理和试运行经理组织编制，经项目经理审批，报项目发包人确认。</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10.3.1 </a:t>
            </a:r>
            <a:r>
              <a:rPr lang="zh-CN" altLang="en-US" dirty="0" smtClean="0"/>
              <a:t>项目实施过程中，项目控制人员应对进度实施情况进行跟踪、数据采集，并应根据进度计划，优化资源配置，采用检查、比较、分析和纠偏等方法和措施，对计划进行动态控制。</a:t>
            </a:r>
            <a:endParaRPr lang="en-US" altLang="zh-CN" dirty="0" smtClean="0"/>
          </a:p>
          <a:p>
            <a:r>
              <a:rPr lang="en-US" altLang="zh-CN" dirty="0" smtClean="0"/>
              <a:t>10.3.4 </a:t>
            </a:r>
            <a:r>
              <a:rPr lang="zh-CN" altLang="en-US" dirty="0" smtClean="0"/>
              <a:t>项目部应定期发布项目进度执行报告。</a:t>
            </a:r>
          </a:p>
          <a:p>
            <a:r>
              <a:rPr lang="en-US" altLang="zh-CN" dirty="0" smtClean="0"/>
              <a:t>10.3.5 </a:t>
            </a:r>
            <a:r>
              <a:rPr lang="zh-CN" altLang="en-US" dirty="0" smtClean="0"/>
              <a:t>项目部应按合同变更程序进行计划工期的变更管理，根据合同变更的内容和对计划工期、费用的要求，预测计划工期的变更对质量、安全、职业健康和环境保护等的影响，并实施和控制。变更单的内容应符合本规范第 </a:t>
            </a:r>
            <a:r>
              <a:rPr lang="en-US" altLang="zh-CN" dirty="0" smtClean="0"/>
              <a:t>16.2.5 </a:t>
            </a:r>
            <a:r>
              <a:rPr lang="zh-CN" altLang="en-US" dirty="0" smtClean="0"/>
              <a:t>条的规定。</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solidFill>
                  <a:srgbClr val="FF0000"/>
                </a:solidFill>
              </a:rPr>
              <a:t>7</a:t>
            </a:r>
            <a:r>
              <a:rPr lang="zh-CN" altLang="en-US" dirty="0" smtClean="0">
                <a:solidFill>
                  <a:srgbClr val="FF0000"/>
                </a:solidFill>
              </a:rPr>
              <a:t>．新规范关于项目质量控制的规定与合同质量风险；</a:t>
            </a:r>
            <a:endParaRPr lang="en-US" altLang="zh-CN" dirty="0" smtClean="0">
              <a:solidFill>
                <a:srgbClr val="FF0000"/>
              </a:solidFill>
            </a:endParaRPr>
          </a:p>
          <a:p>
            <a:r>
              <a:rPr lang="en-US" altLang="zh-CN" dirty="0" smtClean="0"/>
              <a:t>11.2.2 </a:t>
            </a:r>
            <a:r>
              <a:rPr lang="zh-CN" altLang="en-US" dirty="0" smtClean="0"/>
              <a:t>项目质量计划应体现从资源投入到完成工程交付的全过程质量管理与控制要求。</a:t>
            </a:r>
          </a:p>
          <a:p>
            <a:r>
              <a:rPr lang="en-US" altLang="zh-CN" dirty="0" smtClean="0"/>
              <a:t>11.2.3 </a:t>
            </a:r>
            <a:r>
              <a:rPr lang="zh-CN" altLang="en-US" dirty="0" smtClean="0"/>
              <a:t>项目质量计划的编制应根据下列内容：</a:t>
            </a:r>
          </a:p>
          <a:p>
            <a:r>
              <a:rPr lang="en-US" altLang="zh-CN" dirty="0" smtClean="0"/>
              <a:t>1 </a:t>
            </a:r>
            <a:r>
              <a:rPr lang="zh-CN" altLang="en-US" dirty="0" smtClean="0"/>
              <a:t>合同中规定的产品质量特性、产品应达到的各项指标及其验收标准和其他质量要求。</a:t>
            </a:r>
          </a:p>
          <a:p>
            <a:r>
              <a:rPr lang="en-US" altLang="zh-CN" dirty="0" smtClean="0"/>
              <a:t>2 </a:t>
            </a:r>
            <a:r>
              <a:rPr lang="zh-CN" altLang="en-US" dirty="0" smtClean="0"/>
              <a:t>项目实施计划。</a:t>
            </a:r>
          </a:p>
          <a:p>
            <a:r>
              <a:rPr lang="en-US" altLang="zh-CN" dirty="0" smtClean="0"/>
              <a:t>3 </a:t>
            </a:r>
            <a:r>
              <a:rPr lang="zh-CN" altLang="en-US" dirty="0" smtClean="0"/>
              <a:t>相关的法律法规、技术标准。</a:t>
            </a:r>
          </a:p>
          <a:p>
            <a:r>
              <a:rPr lang="en-US" altLang="zh-CN" dirty="0" smtClean="0"/>
              <a:t>4 </a:t>
            </a:r>
            <a:r>
              <a:rPr lang="zh-CN" altLang="en-US" dirty="0" smtClean="0"/>
              <a:t>工程总承包企业质量管理体系文件及其要求。</a:t>
            </a:r>
            <a:endParaRPr lang="en-US" altLang="zh-CN" dirty="0" smtClean="0"/>
          </a:p>
          <a:p>
            <a:endParaRPr lang="zh-CN" altLang="en-US" dirty="0" smtClean="0"/>
          </a:p>
          <a:p>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11.2.4 </a:t>
            </a:r>
            <a:r>
              <a:rPr lang="zh-CN" altLang="en-US" dirty="0" smtClean="0"/>
              <a:t>项目质量计划应包括下列内容：</a:t>
            </a:r>
          </a:p>
          <a:p>
            <a:r>
              <a:rPr lang="en-US" altLang="zh-CN" dirty="0" smtClean="0"/>
              <a:t>1 </a:t>
            </a:r>
            <a:r>
              <a:rPr lang="zh-CN" altLang="en-US" dirty="0" smtClean="0"/>
              <a:t>项目的质量目标、指标和要求。</a:t>
            </a:r>
          </a:p>
          <a:p>
            <a:r>
              <a:rPr lang="en-US" altLang="zh-CN" dirty="0" smtClean="0"/>
              <a:t>2 </a:t>
            </a:r>
            <a:r>
              <a:rPr lang="zh-CN" altLang="en-US" dirty="0" smtClean="0"/>
              <a:t>项目的质量管理组织与职责。</a:t>
            </a:r>
          </a:p>
          <a:p>
            <a:r>
              <a:rPr lang="en-US" altLang="zh-CN" dirty="0" smtClean="0"/>
              <a:t>3 </a:t>
            </a:r>
            <a:r>
              <a:rPr lang="zh-CN" altLang="en-US" dirty="0" smtClean="0"/>
              <a:t>项目质量管理所需要的过程、文件和资源。</a:t>
            </a:r>
          </a:p>
          <a:p>
            <a:r>
              <a:rPr lang="en-US" altLang="zh-CN" dirty="0" smtClean="0"/>
              <a:t>4 </a:t>
            </a:r>
            <a:r>
              <a:rPr lang="zh-CN" altLang="en-US" dirty="0" smtClean="0"/>
              <a:t>实施项目质量目标和要求应采取的措施。</a:t>
            </a:r>
            <a:endParaRPr lang="zh-CN"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11.3.2 </a:t>
            </a:r>
            <a:r>
              <a:rPr lang="zh-CN" altLang="en-US" dirty="0" smtClean="0"/>
              <a:t>项目部应根据项目质量计划对设计、采购、施工和试运行等阶段接口的质量进行重点控制。</a:t>
            </a:r>
          </a:p>
          <a:p>
            <a:r>
              <a:rPr lang="en-US" altLang="zh-CN" dirty="0" smtClean="0"/>
              <a:t>11.3.3 </a:t>
            </a:r>
            <a:r>
              <a:rPr lang="zh-CN" altLang="en-US" dirty="0" smtClean="0"/>
              <a:t>项目质量经理应负责组织检查、监督、考核和评价项目质量计划的执行情况，验证实施效果并形成报告。对出现的问题、缺陷或不合格，应召开质量分析会，并制定整改措施。</a:t>
            </a:r>
          </a:p>
          <a:p>
            <a:r>
              <a:rPr lang="en-US" altLang="zh-CN" dirty="0" smtClean="0"/>
              <a:t>11.3.4 </a:t>
            </a:r>
            <a:r>
              <a:rPr lang="zh-CN" altLang="en-US" dirty="0" smtClean="0"/>
              <a:t>项目部按规定应对项目实施过程中形成的质量记录进行标识、收集、保存和归档。</a:t>
            </a:r>
          </a:p>
          <a:p>
            <a:r>
              <a:rPr lang="en-US" altLang="zh-CN" dirty="0" smtClean="0"/>
              <a:t>11.3.5 </a:t>
            </a:r>
            <a:r>
              <a:rPr lang="zh-CN" altLang="en-US" dirty="0" smtClean="0"/>
              <a:t>项目部应根据项目质量计划对分包工程项目质量进行控制。</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dirty="0" smtClean="0"/>
              <a:t> </a:t>
            </a:r>
            <a:r>
              <a:rPr lang="en-US" dirty="0" smtClean="0">
                <a:solidFill>
                  <a:srgbClr val="FF0000"/>
                </a:solidFill>
              </a:rPr>
              <a:t>8</a:t>
            </a:r>
            <a:r>
              <a:rPr lang="zh-CN" altLang="en-US" dirty="0" smtClean="0">
                <a:solidFill>
                  <a:srgbClr val="FF0000"/>
                </a:solidFill>
              </a:rPr>
              <a:t>．新规范关于项目成本控制的规定与合同价格与工程变更的风险；</a:t>
            </a:r>
            <a:endParaRPr lang="en-US" altLang="zh-CN" dirty="0" smtClean="0">
              <a:solidFill>
                <a:srgbClr val="FF0000"/>
              </a:solidFill>
            </a:endParaRPr>
          </a:p>
          <a:p>
            <a:r>
              <a:rPr lang="en-US" altLang="zh-CN" dirty="0" smtClean="0"/>
              <a:t>12.2.1 </a:t>
            </a:r>
            <a:r>
              <a:rPr lang="zh-CN" altLang="en-US" dirty="0" smtClean="0"/>
              <a:t>项目部应根据项目的进展编制不同深度的项目费用估算。</a:t>
            </a:r>
          </a:p>
          <a:p>
            <a:r>
              <a:rPr lang="en-US" altLang="zh-CN" dirty="0" smtClean="0"/>
              <a:t>12.2.2 </a:t>
            </a:r>
            <a:r>
              <a:rPr lang="zh-CN" altLang="en-US" dirty="0" smtClean="0"/>
              <a:t>编制项目费用估算的依据应包括下列内容：</a:t>
            </a:r>
          </a:p>
          <a:p>
            <a:r>
              <a:rPr lang="en-US" altLang="zh-CN" dirty="0" smtClean="0"/>
              <a:t>1 </a:t>
            </a:r>
            <a:r>
              <a:rPr lang="zh-CN" altLang="en-US" dirty="0" smtClean="0"/>
              <a:t>项目合同。</a:t>
            </a:r>
          </a:p>
          <a:p>
            <a:r>
              <a:rPr lang="en-US" altLang="zh-CN" dirty="0" smtClean="0"/>
              <a:t>2 </a:t>
            </a:r>
            <a:r>
              <a:rPr lang="zh-CN" altLang="en-US" dirty="0" smtClean="0"/>
              <a:t>工程设计文件。</a:t>
            </a:r>
          </a:p>
          <a:p>
            <a:r>
              <a:rPr lang="en-US" altLang="zh-CN" dirty="0" smtClean="0"/>
              <a:t>3 </a:t>
            </a:r>
            <a:r>
              <a:rPr lang="zh-CN" altLang="en-US" dirty="0" smtClean="0"/>
              <a:t>工程总承包企业决策。</a:t>
            </a:r>
          </a:p>
          <a:p>
            <a:r>
              <a:rPr lang="en-US" altLang="zh-CN" dirty="0" smtClean="0"/>
              <a:t>4 </a:t>
            </a:r>
            <a:r>
              <a:rPr lang="zh-CN" altLang="en-US" dirty="0" smtClean="0"/>
              <a:t>有关的估算基础资料。</a:t>
            </a:r>
          </a:p>
          <a:p>
            <a:r>
              <a:rPr lang="en-US" altLang="zh-CN" dirty="0" smtClean="0"/>
              <a:t>5 </a:t>
            </a:r>
            <a:r>
              <a:rPr lang="zh-CN" altLang="en-US" dirty="0" smtClean="0"/>
              <a:t>有关法律文件和规定。</a:t>
            </a:r>
          </a:p>
          <a:p>
            <a:r>
              <a:rPr lang="en-US" altLang="zh-CN" dirty="0" smtClean="0"/>
              <a:t>12.2.3 </a:t>
            </a:r>
            <a:r>
              <a:rPr lang="zh-CN" altLang="en-US" dirty="0" smtClean="0"/>
              <a:t>根据不同阶段的设计文件和技术资料，应采用相应的估算方法编制项目费用估算</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12.3.2 </a:t>
            </a:r>
            <a:r>
              <a:rPr lang="zh-CN" altLang="en-US" dirty="0" smtClean="0"/>
              <a:t>项目费用计划编制的主要依据为经批准的项目费用估算、工作分解结构和项目</a:t>
            </a:r>
          </a:p>
          <a:p>
            <a:r>
              <a:rPr lang="zh-CN" altLang="en-US" dirty="0" smtClean="0"/>
              <a:t>进度计划。</a:t>
            </a:r>
          </a:p>
          <a:p>
            <a:r>
              <a:rPr lang="en-US" altLang="zh-CN" dirty="0" smtClean="0"/>
              <a:t>12.3.3 </a:t>
            </a:r>
            <a:r>
              <a:rPr lang="zh-CN" altLang="en-US" dirty="0" smtClean="0"/>
              <a:t>项目部应将批准的项目费用估算按项目进度计划分配到各个工作单元，形成项目费用预算，作为项目费用控制的基准。</a:t>
            </a:r>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12.4.1 </a:t>
            </a:r>
            <a:r>
              <a:rPr lang="zh-CN" altLang="en-US" dirty="0" smtClean="0"/>
              <a:t>项目部应采用目标管理方法对项目实施期间的费用进行过程控制。费用控制的主要依据为项目费用计划、进度报告及工程变更。</a:t>
            </a:r>
          </a:p>
          <a:p>
            <a:r>
              <a:rPr lang="en-US" altLang="zh-CN" dirty="0" smtClean="0"/>
              <a:t>12.4.2 </a:t>
            </a:r>
            <a:r>
              <a:rPr lang="zh-CN" altLang="en-US" dirty="0" smtClean="0"/>
              <a:t>费用控制应根据项目费用计划，优化资源配置，采用检查、比较、分析、纠偏等方法和措施，对费用进行动态控制，将费用控制在项目批准预算以内。</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12.4.4 </a:t>
            </a:r>
            <a:r>
              <a:rPr lang="zh-CN" altLang="en-US" dirty="0" smtClean="0"/>
              <a:t>项目部应按合同变更程序进行费用变更管理，根据合同变更的内容和对费用、</a:t>
            </a:r>
          </a:p>
          <a:p>
            <a:r>
              <a:rPr lang="zh-CN" altLang="en-US" dirty="0" smtClean="0"/>
              <a:t>进度的要求，预测费用变更对质量、安全、职业健康和环境保护等的影响，并实施和控制。</a:t>
            </a:r>
          </a:p>
          <a:p>
            <a:r>
              <a:rPr lang="en-US" altLang="zh-CN" dirty="0" smtClean="0"/>
              <a:t>12.4.5 </a:t>
            </a:r>
            <a:r>
              <a:rPr lang="zh-CN" altLang="en-US" dirty="0" smtClean="0"/>
              <a:t>项目部应定期编制项目费用执行报告。</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4.</a:t>
            </a:r>
            <a:r>
              <a:rPr lang="en-US" altLang="zh-CN" dirty="0" smtClean="0">
                <a:solidFill>
                  <a:srgbClr val="FF0000"/>
                </a:solidFill>
              </a:rPr>
              <a:t>《</a:t>
            </a:r>
            <a:r>
              <a:rPr lang="zh-CN" altLang="en-US" dirty="0" smtClean="0">
                <a:solidFill>
                  <a:srgbClr val="FF0000"/>
                </a:solidFill>
              </a:rPr>
              <a:t>建设项目工程总承包管理规范</a:t>
            </a:r>
            <a:r>
              <a:rPr lang="en-US" altLang="zh-CN" dirty="0" smtClean="0">
                <a:solidFill>
                  <a:srgbClr val="FF0000"/>
                </a:solidFill>
              </a:rPr>
              <a:t>》</a:t>
            </a:r>
            <a:r>
              <a:rPr lang="en-US" dirty="0" smtClean="0">
                <a:solidFill>
                  <a:srgbClr val="FF0000"/>
                </a:solidFill>
              </a:rPr>
              <a:t>GB\T50358-2017</a:t>
            </a:r>
            <a:r>
              <a:rPr lang="zh-CN" altLang="en-US" dirty="0" smtClean="0">
                <a:solidFill>
                  <a:srgbClr val="FF0000"/>
                </a:solidFill>
              </a:rPr>
              <a:t>修改起草的主要内容和亮点</a:t>
            </a:r>
            <a:r>
              <a:rPr lang="zh-CN" altLang="en-US" dirty="0" smtClean="0"/>
              <a:t>；</a:t>
            </a:r>
          </a:p>
          <a:p>
            <a:r>
              <a:rPr lang="en-US" altLang="zh-CN" dirty="0" smtClean="0"/>
              <a:t>--</a:t>
            </a:r>
            <a:r>
              <a:rPr lang="zh-CN" altLang="en-US" dirty="0" smtClean="0"/>
              <a:t>一般规定</a:t>
            </a:r>
            <a:endParaRPr lang="en-US" altLang="zh-CN" dirty="0" smtClean="0"/>
          </a:p>
          <a:p>
            <a:r>
              <a:rPr lang="en-US" altLang="zh-CN" dirty="0" smtClean="0"/>
              <a:t>--</a:t>
            </a:r>
            <a:r>
              <a:rPr lang="zh-CN" altLang="en-US" dirty="0" smtClean="0"/>
              <a:t>重点工作要求</a:t>
            </a:r>
            <a:endParaRPr lang="en-US" altLang="zh-CN" dirty="0" smtClean="0"/>
          </a:p>
          <a:p>
            <a:r>
              <a:rPr lang="en-US" altLang="zh-CN" dirty="0" smtClean="0"/>
              <a:t>--</a:t>
            </a:r>
            <a:r>
              <a:rPr lang="zh-CN" altLang="en-US" dirty="0" smtClean="0"/>
              <a:t>工作内涵</a:t>
            </a:r>
            <a:endParaRPr lang="zh-CN"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dirty="0" smtClean="0"/>
              <a:t> </a:t>
            </a:r>
            <a:r>
              <a:rPr lang="en-US" dirty="0" smtClean="0">
                <a:solidFill>
                  <a:srgbClr val="FF0000"/>
                </a:solidFill>
              </a:rPr>
              <a:t>9</a:t>
            </a:r>
            <a:r>
              <a:rPr lang="zh-CN" altLang="en-US" dirty="0" smtClean="0">
                <a:solidFill>
                  <a:srgbClr val="FF0000"/>
                </a:solidFill>
              </a:rPr>
              <a:t>．新规范关于绿色建造与项目安全控制的规定与合同</a:t>
            </a:r>
            <a:r>
              <a:rPr lang="en-US" dirty="0" smtClean="0">
                <a:solidFill>
                  <a:srgbClr val="FF0000"/>
                </a:solidFill>
              </a:rPr>
              <a:t>HSE</a:t>
            </a:r>
            <a:r>
              <a:rPr lang="zh-CN" altLang="en-US" dirty="0" smtClean="0">
                <a:solidFill>
                  <a:srgbClr val="FF0000"/>
                </a:solidFill>
              </a:rPr>
              <a:t>风险；</a:t>
            </a:r>
            <a:endParaRPr lang="en-US" altLang="zh-CN" dirty="0" smtClean="0">
              <a:solidFill>
                <a:srgbClr val="FF0000"/>
              </a:solidFill>
            </a:endParaRPr>
          </a:p>
          <a:p>
            <a:r>
              <a:rPr lang="en-US" altLang="zh-CN" dirty="0" smtClean="0"/>
              <a:t>13.2.2 </a:t>
            </a:r>
            <a:r>
              <a:rPr lang="zh-CN" altLang="en-US" dirty="0" smtClean="0"/>
              <a:t>项目部应根据项目的安全管理目标，制定项目安全管理计划，并按规定程序批</a:t>
            </a:r>
          </a:p>
          <a:p>
            <a:r>
              <a:rPr lang="zh-CN" altLang="en-US" dirty="0" smtClean="0"/>
              <a:t>准实施。项目安全管理计划应包括下列内容：</a:t>
            </a:r>
          </a:p>
          <a:p>
            <a:r>
              <a:rPr lang="en-US" altLang="zh-CN" dirty="0" smtClean="0"/>
              <a:t>1 </a:t>
            </a:r>
            <a:r>
              <a:rPr lang="zh-CN" altLang="en-US" dirty="0" smtClean="0"/>
              <a:t>项目安全管理目标。</a:t>
            </a:r>
          </a:p>
          <a:p>
            <a:r>
              <a:rPr lang="en-US" altLang="zh-CN" dirty="0" smtClean="0"/>
              <a:t>2 </a:t>
            </a:r>
            <a:r>
              <a:rPr lang="zh-CN" altLang="en-US" dirty="0" smtClean="0"/>
              <a:t>项目安全管理组织机构和职责。</a:t>
            </a:r>
          </a:p>
          <a:p>
            <a:r>
              <a:rPr lang="en-US" altLang="zh-CN" dirty="0" smtClean="0"/>
              <a:t>3 </a:t>
            </a:r>
            <a:r>
              <a:rPr lang="zh-CN" altLang="en-US" dirty="0" smtClean="0"/>
              <a:t>项目危险源辨识、风险评价与控制措施。</a:t>
            </a:r>
          </a:p>
          <a:p>
            <a:r>
              <a:rPr lang="en-US" altLang="zh-CN" dirty="0" smtClean="0"/>
              <a:t>4 </a:t>
            </a:r>
            <a:r>
              <a:rPr lang="zh-CN" altLang="en-US" dirty="0" smtClean="0"/>
              <a:t>对从事危险和特种作业人员的培训教育计划。</a:t>
            </a:r>
          </a:p>
          <a:p>
            <a:r>
              <a:rPr lang="en-US" altLang="zh-CN" dirty="0" smtClean="0"/>
              <a:t>5 </a:t>
            </a:r>
            <a:r>
              <a:rPr lang="zh-CN" altLang="en-US" dirty="0" smtClean="0"/>
              <a:t>对危险源及其风险规避的宣传与警示方式。</a:t>
            </a:r>
          </a:p>
          <a:p>
            <a:r>
              <a:rPr lang="en-US" altLang="zh-CN" dirty="0" smtClean="0"/>
              <a:t>6 </a:t>
            </a:r>
            <a:r>
              <a:rPr lang="zh-CN" altLang="en-US" dirty="0" smtClean="0"/>
              <a:t>项目安全管理的主要措施与要求。</a:t>
            </a:r>
            <a:endParaRPr lang="en-US" altLang="zh-CN" dirty="0" smtClean="0"/>
          </a:p>
          <a:p>
            <a:pPr>
              <a:buNone/>
            </a:pPr>
            <a:r>
              <a:rPr lang="en-US" altLang="zh-CN" dirty="0" smtClean="0"/>
              <a:t>  </a:t>
            </a:r>
            <a:r>
              <a:rPr lang="zh-CN" altLang="en-US" dirty="0" smtClean="0"/>
              <a:t> </a:t>
            </a:r>
            <a:r>
              <a:rPr lang="en-US" altLang="zh-CN" dirty="0" smtClean="0"/>
              <a:t>7 </a:t>
            </a:r>
            <a:r>
              <a:rPr lang="zh-CN" altLang="en-US" dirty="0" smtClean="0"/>
              <a:t>项目生产安全事故应急救援预案的演练计划。</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13.2.4 </a:t>
            </a:r>
            <a:r>
              <a:rPr lang="zh-CN" altLang="en-US" dirty="0" smtClean="0"/>
              <a:t>项目安全管理必须贯穿于设计、采购、施工和试运行各阶段。</a:t>
            </a:r>
          </a:p>
          <a:p>
            <a:r>
              <a:rPr lang="en-US" altLang="zh-CN" dirty="0" smtClean="0"/>
              <a:t>1 </a:t>
            </a:r>
            <a:r>
              <a:rPr lang="zh-CN" altLang="en-US" dirty="0" smtClean="0"/>
              <a:t>设计应充分考虑使用过程中的安全以及施工安全操作和防护的需要，依规进行工程设计。</a:t>
            </a:r>
          </a:p>
          <a:p>
            <a:r>
              <a:rPr lang="en-US" altLang="zh-CN" dirty="0" smtClean="0"/>
              <a:t>2 </a:t>
            </a:r>
            <a:r>
              <a:rPr lang="zh-CN" altLang="en-US" dirty="0" smtClean="0"/>
              <a:t>采购应对设备、材料和防护用品进行安全控制。</a:t>
            </a:r>
          </a:p>
          <a:p>
            <a:r>
              <a:rPr lang="en-US" altLang="zh-CN" dirty="0" smtClean="0"/>
              <a:t>3 </a:t>
            </a:r>
            <a:r>
              <a:rPr lang="zh-CN" altLang="en-US" dirty="0" smtClean="0"/>
              <a:t>施工阶段的安全管理应执行本规范第 </a:t>
            </a:r>
            <a:r>
              <a:rPr lang="en-US" altLang="zh-CN" dirty="0" smtClean="0"/>
              <a:t>7.6 </a:t>
            </a:r>
            <a:r>
              <a:rPr lang="zh-CN" altLang="en-US" dirty="0" smtClean="0"/>
              <a:t>节的规定。</a:t>
            </a:r>
          </a:p>
          <a:p>
            <a:r>
              <a:rPr lang="en-US" altLang="zh-CN" dirty="0" smtClean="0"/>
              <a:t>4 </a:t>
            </a:r>
            <a:r>
              <a:rPr lang="zh-CN" altLang="en-US" dirty="0" smtClean="0"/>
              <a:t>项目试运行前，应开展项目安全检查等工作。</a:t>
            </a:r>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13.2.5 </a:t>
            </a:r>
            <a:r>
              <a:rPr lang="zh-CN" altLang="en-US" dirty="0" smtClean="0"/>
              <a:t>项目部应配合项目发包人按规定向工程所在地的县级以上地方人民政府建设行</a:t>
            </a:r>
          </a:p>
          <a:p>
            <a:r>
              <a:rPr lang="zh-CN" altLang="en-US" dirty="0" smtClean="0"/>
              <a:t>政主管部门申报项目安全施工措施的有关文件。</a:t>
            </a:r>
          </a:p>
          <a:p>
            <a:r>
              <a:rPr lang="en-US" altLang="zh-CN" dirty="0" smtClean="0"/>
              <a:t>13.2.6 </a:t>
            </a:r>
            <a:r>
              <a:rPr lang="zh-CN" altLang="en-US" dirty="0" smtClean="0"/>
              <a:t>在分包合同中</a:t>
            </a:r>
            <a:r>
              <a:rPr lang="en-US" altLang="zh-CN" dirty="0" smtClean="0"/>
              <a:t>,</a:t>
            </a:r>
            <a:r>
              <a:rPr lang="zh-CN" altLang="en-US" dirty="0" smtClean="0"/>
              <a:t>总包商应按国家法律法规明确相应的安全要求</a:t>
            </a:r>
            <a:r>
              <a:rPr lang="en-US" altLang="zh-CN" dirty="0" smtClean="0"/>
              <a:t>,</a:t>
            </a:r>
            <a:r>
              <a:rPr lang="zh-CN" altLang="en-US" dirty="0" smtClean="0"/>
              <a:t>分包商应按要求</a:t>
            </a:r>
          </a:p>
          <a:p>
            <a:r>
              <a:rPr lang="zh-CN" altLang="en-US" dirty="0" smtClean="0"/>
              <a:t>履行其安全职责。</a:t>
            </a:r>
          </a:p>
          <a:p>
            <a:r>
              <a:rPr lang="en-US" altLang="zh-CN" dirty="0" smtClean="0"/>
              <a:t>13.2.7 </a:t>
            </a:r>
            <a:r>
              <a:rPr lang="zh-CN" altLang="en-US" dirty="0" smtClean="0"/>
              <a:t>项目部应制定生产安全事故隐患排查治理制度，采取技术、管理措施，及时发</a:t>
            </a:r>
          </a:p>
          <a:p>
            <a:r>
              <a:rPr lang="zh-CN" altLang="en-US" dirty="0" smtClean="0"/>
              <a:t>现并消除事故隐患。应如实记录事故隐患排查治理情况，并向从业人员通报。</a:t>
            </a:r>
          </a:p>
          <a:p>
            <a:r>
              <a:rPr lang="en-US" altLang="zh-CN" dirty="0" smtClean="0"/>
              <a:t>13.2.8 </a:t>
            </a:r>
            <a:r>
              <a:rPr lang="zh-CN" altLang="en-US" dirty="0" smtClean="0"/>
              <a:t>当发生安全事故时，项目部应立即启动应急预案，组织实施应急救援并按规定</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13.3.2 </a:t>
            </a:r>
            <a:r>
              <a:rPr lang="zh-CN" altLang="en-US" dirty="0" smtClean="0"/>
              <a:t>项目部应对项目职业健康管理计划的实施进行管理，应包括下列内容：</a:t>
            </a:r>
          </a:p>
          <a:p>
            <a:r>
              <a:rPr lang="en-US" altLang="zh-CN" dirty="0" smtClean="0"/>
              <a:t>1 </a:t>
            </a:r>
            <a:r>
              <a:rPr lang="zh-CN" altLang="en-US" dirty="0" smtClean="0"/>
              <a:t>项目部应为实施、控制和改进项目职业健康管理计划提供必要的资源。</a:t>
            </a:r>
          </a:p>
          <a:p>
            <a:r>
              <a:rPr lang="en-US" altLang="zh-CN" dirty="0" smtClean="0"/>
              <a:t>2 </a:t>
            </a:r>
            <a:r>
              <a:rPr lang="zh-CN" altLang="en-US" dirty="0" smtClean="0"/>
              <a:t>项目部应进行职业健康的培训。</a:t>
            </a:r>
          </a:p>
          <a:p>
            <a:r>
              <a:rPr lang="en-US" altLang="zh-CN" dirty="0" smtClean="0"/>
              <a:t>3 </a:t>
            </a:r>
            <a:r>
              <a:rPr lang="zh-CN" altLang="en-US" dirty="0" smtClean="0"/>
              <a:t>项目部应对项目职业健康管理计划的执行进行监视和测量，动态识别潜在的危险源和紧急情况，采取措施，预防和减少伤害。</a:t>
            </a:r>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13.4.1 </a:t>
            </a:r>
            <a:r>
              <a:rPr lang="zh-CN" altLang="en-US" dirty="0" smtClean="0"/>
              <a:t>项目部应根据批准的建设项目环境影响评价文件，编制用于指导项目实施过程</a:t>
            </a:r>
          </a:p>
          <a:p>
            <a:r>
              <a:rPr lang="zh-CN" altLang="en-US" dirty="0" smtClean="0"/>
              <a:t>的项目环境保护计划，并按规定程序批准实施，包括下列内容：</a:t>
            </a:r>
          </a:p>
          <a:p>
            <a:r>
              <a:rPr lang="en-US" altLang="zh-CN" dirty="0" smtClean="0"/>
              <a:t>1 </a:t>
            </a:r>
            <a:r>
              <a:rPr lang="zh-CN" altLang="en-US" dirty="0" smtClean="0"/>
              <a:t>项目环境保护的目标及主要指标。</a:t>
            </a:r>
          </a:p>
          <a:p>
            <a:r>
              <a:rPr lang="en-US" altLang="zh-CN" dirty="0" smtClean="0"/>
              <a:t>2 </a:t>
            </a:r>
            <a:r>
              <a:rPr lang="zh-CN" altLang="en-US" dirty="0" smtClean="0"/>
              <a:t>项目环境保护的实施方案。</a:t>
            </a:r>
          </a:p>
          <a:p>
            <a:r>
              <a:rPr lang="en-US" altLang="zh-CN" dirty="0" smtClean="0"/>
              <a:t>3 </a:t>
            </a:r>
            <a:r>
              <a:rPr lang="zh-CN" altLang="en-US" dirty="0" smtClean="0"/>
              <a:t>项目环境保护所需的人力、物力、财力和技术等资源的专项计划。</a:t>
            </a:r>
          </a:p>
          <a:p>
            <a:r>
              <a:rPr lang="en-US" altLang="zh-CN" dirty="0" smtClean="0"/>
              <a:t>4 </a:t>
            </a:r>
            <a:r>
              <a:rPr lang="zh-CN" altLang="en-US" dirty="0" smtClean="0"/>
              <a:t>项目环境保护所需的技术研发和技术攻关等工作。</a:t>
            </a:r>
          </a:p>
          <a:p>
            <a:r>
              <a:rPr lang="en-US" altLang="zh-CN" dirty="0" smtClean="0"/>
              <a:t>5 </a:t>
            </a:r>
            <a:r>
              <a:rPr lang="zh-CN" altLang="en-US" dirty="0" smtClean="0"/>
              <a:t>项目实施过程中防治环境污染和生态破坏的措施，以及投资估算。</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en-US" altLang="zh-CN" dirty="0" smtClean="0"/>
              <a:t>13.4.2 </a:t>
            </a:r>
            <a:r>
              <a:rPr lang="zh-CN" altLang="en-US" dirty="0" smtClean="0"/>
              <a:t>项目部应对项目环境保护计划的实施进行管理，应包括下列内容：</a:t>
            </a:r>
          </a:p>
          <a:p>
            <a:r>
              <a:rPr lang="en-US" altLang="zh-CN" dirty="0" smtClean="0"/>
              <a:t>1 </a:t>
            </a:r>
            <a:r>
              <a:rPr lang="zh-CN" altLang="en-US" dirty="0" smtClean="0"/>
              <a:t>项目部应为实施、控制和改进项目环境保护计划提供必要的资源。</a:t>
            </a:r>
          </a:p>
          <a:p>
            <a:r>
              <a:rPr lang="en-US" altLang="zh-CN" dirty="0" smtClean="0"/>
              <a:t>2 </a:t>
            </a:r>
            <a:r>
              <a:rPr lang="zh-CN" altLang="en-US" dirty="0" smtClean="0"/>
              <a:t>项目部应进行环境保护的培训。</a:t>
            </a:r>
          </a:p>
          <a:p>
            <a:r>
              <a:rPr lang="en-US" altLang="zh-CN" dirty="0" smtClean="0"/>
              <a:t>3 </a:t>
            </a:r>
            <a:r>
              <a:rPr lang="zh-CN" altLang="en-US" dirty="0" smtClean="0"/>
              <a:t>项目部应对项目环境保护管理计划的执行进行监视和测量，动态识别潜在的环境因素和紧急情况，采取措施，预防和减少对环境产生的影响。</a:t>
            </a:r>
          </a:p>
          <a:p>
            <a:r>
              <a:rPr lang="en-US" altLang="zh-CN" dirty="0" smtClean="0"/>
              <a:t>4 </a:t>
            </a:r>
            <a:r>
              <a:rPr lang="zh-CN" altLang="en-US" dirty="0" smtClean="0"/>
              <a:t>落实环境保护主管部门对施工阶段的环保要求，以及施工过程中的环境保护措施；对施工现场的环境进行有效控制，建立良好的作业环境。</a:t>
            </a:r>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t> </a:t>
            </a:r>
            <a:r>
              <a:rPr lang="en-US" dirty="0" smtClean="0">
                <a:solidFill>
                  <a:srgbClr val="FF0000"/>
                </a:solidFill>
              </a:rPr>
              <a:t>10</a:t>
            </a:r>
            <a:r>
              <a:rPr lang="zh-CN" altLang="en-US" dirty="0" smtClean="0">
                <a:solidFill>
                  <a:srgbClr val="FF0000"/>
                </a:solidFill>
              </a:rPr>
              <a:t>．新规范关于项目竣工验收管理的规定与项目竣工验收风险；</a:t>
            </a:r>
            <a:endParaRPr lang="en-US" altLang="zh-CN" dirty="0" smtClean="0">
              <a:solidFill>
                <a:srgbClr val="FF0000"/>
              </a:solidFill>
            </a:endParaRPr>
          </a:p>
          <a:p>
            <a:r>
              <a:rPr lang="en-US" altLang="zh-CN" dirty="0" smtClean="0"/>
              <a:t>17.2 </a:t>
            </a:r>
            <a:r>
              <a:rPr lang="zh-CN" altLang="en-US" dirty="0" smtClean="0"/>
              <a:t>竣工验收</a:t>
            </a:r>
          </a:p>
          <a:p>
            <a:r>
              <a:rPr lang="en-US" altLang="zh-CN" dirty="0" smtClean="0"/>
              <a:t>17.2.1 </a:t>
            </a:r>
            <a:r>
              <a:rPr lang="zh-CN" altLang="en-US" dirty="0" smtClean="0"/>
              <a:t>项目竣工验收由发包人负责，应依据合同约定和国家有关规定进行。</a:t>
            </a:r>
          </a:p>
          <a:p>
            <a:r>
              <a:rPr lang="en-US" altLang="zh-CN" dirty="0" smtClean="0"/>
              <a:t>17.2.2 </a:t>
            </a:r>
            <a:r>
              <a:rPr lang="zh-CN" altLang="en-US" dirty="0" smtClean="0"/>
              <a:t>工程项目达到竣工验收条件时，项目部应向发包人提出工程竣工验收申请，依</a:t>
            </a:r>
          </a:p>
          <a:p>
            <a:r>
              <a:rPr lang="zh-CN" altLang="en-US" dirty="0" smtClean="0"/>
              <a:t>据合同约定和国家有关规定配合发包人进行竣工验收。</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endParaRPr lang="zh-CN" altLang="en-US" dirty="0" smtClean="0"/>
          </a:p>
          <a:p>
            <a:r>
              <a:rPr lang="en-US" altLang="zh-CN" dirty="0" smtClean="0"/>
              <a:t>     </a:t>
            </a:r>
            <a:r>
              <a:rPr lang="zh-CN" altLang="en-US" dirty="0" smtClean="0"/>
              <a:t>竣工是依据合同约定，承包商已完成建筑、安装工作，并通过竣工试验。工程竣工后由项目发包人确认并签发接收证书。</a:t>
            </a:r>
          </a:p>
          <a:p>
            <a:r>
              <a:rPr lang="zh-CN" altLang="en-US" dirty="0" smtClean="0"/>
              <a:t>竣工试验是依据合同约定</a:t>
            </a:r>
            <a:r>
              <a:rPr lang="en-US" altLang="zh-CN" dirty="0" smtClean="0"/>
              <a:t>,</a:t>
            </a:r>
            <a:r>
              <a:rPr lang="zh-CN" altLang="en-US" dirty="0" smtClean="0"/>
              <a:t>由承包商负责组织对已完工的建筑和安装进行的试验。</a:t>
            </a:r>
          </a:p>
          <a:p>
            <a:r>
              <a:rPr lang="zh-CN" altLang="en-US" dirty="0" smtClean="0"/>
              <a:t>项目竣工验收按照下列程序进行</a:t>
            </a:r>
            <a:r>
              <a:rPr lang="en-US" altLang="zh-CN" dirty="0" smtClean="0"/>
              <a:t>:</a:t>
            </a:r>
          </a:p>
          <a:p>
            <a:r>
              <a:rPr lang="en-US" altLang="zh-CN" dirty="0" smtClean="0"/>
              <a:t>1 </a:t>
            </a:r>
            <a:r>
              <a:rPr lang="zh-CN" altLang="en-US" dirty="0" smtClean="0"/>
              <a:t>中间验收或单位工程验收。</a:t>
            </a:r>
          </a:p>
          <a:p>
            <a:r>
              <a:rPr lang="en-US" altLang="zh-CN" dirty="0" smtClean="0"/>
              <a:t>2 </a:t>
            </a:r>
            <a:r>
              <a:rPr lang="zh-CN" altLang="en-US" dirty="0" smtClean="0"/>
              <a:t>单项工程验收。</a:t>
            </a:r>
          </a:p>
          <a:p>
            <a:r>
              <a:rPr lang="en-US" altLang="zh-CN" dirty="0" smtClean="0"/>
              <a:t>3 </a:t>
            </a:r>
            <a:r>
              <a:rPr lang="zh-CN" altLang="en-US" dirty="0" smtClean="0"/>
              <a:t>全部项目验收。</a:t>
            </a:r>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17.3 </a:t>
            </a:r>
            <a:r>
              <a:rPr lang="zh-CN" altLang="en-US" dirty="0" smtClean="0"/>
              <a:t>竣工结算</a:t>
            </a:r>
          </a:p>
          <a:p>
            <a:r>
              <a:rPr lang="en-US" altLang="zh-CN" dirty="0" smtClean="0"/>
              <a:t>17.3.1 </a:t>
            </a:r>
            <a:r>
              <a:rPr lang="zh-CN" altLang="en-US" dirty="0" smtClean="0"/>
              <a:t>工程项目竣工验收后，项目部应依据合同约定和相关法律法规要求，编制工程</a:t>
            </a:r>
          </a:p>
          <a:p>
            <a:r>
              <a:rPr lang="zh-CN" altLang="en-US" dirty="0" smtClean="0"/>
              <a:t>项目竣工结算报告。</a:t>
            </a:r>
          </a:p>
          <a:p>
            <a:r>
              <a:rPr lang="en-US" altLang="zh-CN" dirty="0" smtClean="0"/>
              <a:t>17.3.2 </a:t>
            </a:r>
            <a:r>
              <a:rPr lang="zh-CN" altLang="en-US" dirty="0" smtClean="0"/>
              <a:t>项目部应向发包人提交工程项目竣工结算报告及相关结算资料</a:t>
            </a:r>
            <a:r>
              <a:rPr lang="en-US" altLang="zh-CN" dirty="0" smtClean="0"/>
              <a:t>,</a:t>
            </a:r>
            <a:r>
              <a:rPr lang="zh-CN" altLang="en-US" dirty="0" smtClean="0"/>
              <a:t>经双方确认后</a:t>
            </a:r>
          </a:p>
          <a:p>
            <a:r>
              <a:rPr lang="zh-CN" altLang="en-US" dirty="0" smtClean="0"/>
              <a:t>进行竣工结算。</a:t>
            </a:r>
          </a:p>
          <a:p>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11</a:t>
            </a:r>
            <a:r>
              <a:rPr lang="zh-CN" altLang="en-US" dirty="0" smtClean="0">
                <a:solidFill>
                  <a:srgbClr val="FF0000"/>
                </a:solidFill>
              </a:rPr>
              <a:t>．新规范关于项目回访保修的规定与项目竣工验收风险；</a:t>
            </a:r>
            <a:endParaRPr lang="en-US" altLang="zh-CN" dirty="0" smtClean="0">
              <a:solidFill>
                <a:srgbClr val="FF0000"/>
              </a:solidFill>
            </a:endParaRPr>
          </a:p>
          <a:p>
            <a:endParaRPr lang="en-US" altLang="zh-CN" dirty="0" smtClean="0"/>
          </a:p>
          <a:p>
            <a:r>
              <a:rPr lang="zh-CN" altLang="en-US" dirty="0" smtClean="0"/>
              <a:t>项目回访计划</a:t>
            </a:r>
            <a:endParaRPr lang="en-US" altLang="zh-CN" dirty="0" smtClean="0"/>
          </a:p>
          <a:p>
            <a:r>
              <a:rPr lang="zh-CN" altLang="en-US" dirty="0" smtClean="0"/>
              <a:t>项目回访实施</a:t>
            </a:r>
            <a:endParaRPr lang="en-US" altLang="zh-CN" dirty="0" smtClean="0"/>
          </a:p>
          <a:p>
            <a:r>
              <a:rPr lang="zh-CN" altLang="en-US" dirty="0" smtClean="0"/>
              <a:t>项目业主满意度调查</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1 </a:t>
            </a:r>
            <a:r>
              <a:rPr lang="zh-CN" altLang="en-US" dirty="0" smtClean="0"/>
              <a:t>总 则</a:t>
            </a:r>
          </a:p>
          <a:p>
            <a:r>
              <a:rPr lang="en-US" altLang="zh-CN" dirty="0" smtClean="0"/>
              <a:t>1.0.1 </a:t>
            </a:r>
            <a:r>
              <a:rPr lang="zh-CN" altLang="en-US" dirty="0" smtClean="0"/>
              <a:t>为了提高建设项目工程总承包管理水平，促进建设项目工程总承包管理的规范</a:t>
            </a:r>
          </a:p>
          <a:p>
            <a:r>
              <a:rPr lang="zh-CN" altLang="en-US" dirty="0" smtClean="0"/>
              <a:t>化，推进建设项目工程总承包管理与国际接轨，制定本规范。</a:t>
            </a:r>
          </a:p>
          <a:p>
            <a:r>
              <a:rPr lang="en-US" altLang="zh-CN" dirty="0" smtClean="0"/>
              <a:t>1.0.2 </a:t>
            </a:r>
            <a:r>
              <a:rPr lang="zh-CN" altLang="en-US" dirty="0" smtClean="0"/>
              <a:t>本规范适用于工程总承包企业和项目组织对建设项目的设计、采购、施工和试运</a:t>
            </a:r>
          </a:p>
          <a:p>
            <a:r>
              <a:rPr lang="zh-CN" altLang="en-US" dirty="0" smtClean="0"/>
              <a:t>行全过程的管理。</a:t>
            </a:r>
          </a:p>
          <a:p>
            <a:r>
              <a:rPr lang="en-US" altLang="zh-CN" dirty="0" smtClean="0"/>
              <a:t>1.0.3 </a:t>
            </a:r>
            <a:r>
              <a:rPr lang="zh-CN" altLang="en-US" dirty="0" smtClean="0"/>
              <a:t>建设项目工程总承包管理，除应遵循本规范外，尚应符合相关国家有关法律法规</a:t>
            </a:r>
          </a:p>
          <a:p>
            <a:r>
              <a:rPr lang="zh-CN" altLang="en-US" dirty="0" smtClean="0"/>
              <a:t>及强制性标准的规定。</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t> </a:t>
            </a:r>
            <a:r>
              <a:rPr lang="en-US" dirty="0" smtClean="0">
                <a:solidFill>
                  <a:srgbClr val="FF0000"/>
                </a:solidFill>
              </a:rPr>
              <a:t>12</a:t>
            </a:r>
            <a:r>
              <a:rPr lang="zh-CN" altLang="en-US" dirty="0" smtClean="0">
                <a:solidFill>
                  <a:srgbClr val="FF0000"/>
                </a:solidFill>
              </a:rPr>
              <a:t>．新规范关于收尾管理和管理绩效评价的规定与项目维护运营风险等。</a:t>
            </a:r>
            <a:endParaRPr lang="en-US" altLang="zh-CN" dirty="0" smtClean="0">
              <a:solidFill>
                <a:srgbClr val="FF0000"/>
              </a:solidFill>
            </a:endParaRPr>
          </a:p>
          <a:p>
            <a:r>
              <a:rPr lang="en-US" altLang="zh-CN" dirty="0" smtClean="0"/>
              <a:t>17.4 </a:t>
            </a:r>
            <a:r>
              <a:rPr lang="zh-CN" altLang="en-US" dirty="0" smtClean="0"/>
              <a:t>项目总结及改进</a:t>
            </a:r>
          </a:p>
          <a:p>
            <a:r>
              <a:rPr lang="en-US" altLang="zh-CN" dirty="0" smtClean="0"/>
              <a:t>17.4.1 </a:t>
            </a:r>
            <a:r>
              <a:rPr lang="zh-CN" altLang="en-US" dirty="0" smtClean="0"/>
              <a:t>项目经理应组织相关人员进行项目总结并编制项目总结报告。</a:t>
            </a:r>
          </a:p>
          <a:p>
            <a:r>
              <a:rPr lang="en-US" altLang="zh-CN" dirty="0" smtClean="0"/>
              <a:t>17.4.2 </a:t>
            </a:r>
            <a:r>
              <a:rPr lang="zh-CN" altLang="en-US" dirty="0" smtClean="0"/>
              <a:t>项目部应在项目完工报告基础上，向工程总承包企业提交改进建议。</a:t>
            </a:r>
            <a:endParaRPr lang="en-US" altLang="zh-CN" dirty="0" smtClean="0"/>
          </a:p>
          <a:p>
            <a:endParaRPr lang="en-US" altLang="zh-CN" dirty="0" smtClean="0"/>
          </a:p>
          <a:p>
            <a:r>
              <a:rPr lang="zh-CN" altLang="en-US" dirty="0" smtClean="0"/>
              <a:t>合同风险的相互呼应</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17.5 </a:t>
            </a:r>
            <a:r>
              <a:rPr lang="zh-CN" altLang="en-US" dirty="0" smtClean="0"/>
              <a:t>考核与审计</a:t>
            </a:r>
          </a:p>
          <a:p>
            <a:r>
              <a:rPr lang="en-US" altLang="zh-CN" dirty="0" smtClean="0"/>
              <a:t>17.5.1 </a:t>
            </a:r>
            <a:r>
              <a:rPr lang="zh-CN" altLang="en-US" dirty="0" smtClean="0"/>
              <a:t>工程总承包企业应依据项目管理目标责任书对项目部进行考核。</a:t>
            </a:r>
          </a:p>
          <a:p>
            <a:r>
              <a:rPr lang="en-US" altLang="zh-CN" dirty="0" smtClean="0"/>
              <a:t>17.5.2 </a:t>
            </a:r>
            <a:r>
              <a:rPr lang="zh-CN" altLang="en-US" dirty="0" smtClean="0"/>
              <a:t>项目部应依据项目绩效考核和奖惩制度对项目团队成员进行考核。</a:t>
            </a:r>
          </a:p>
          <a:p>
            <a:r>
              <a:rPr lang="en-US" altLang="zh-CN" dirty="0" smtClean="0"/>
              <a:t>17.5.3 </a:t>
            </a:r>
            <a:r>
              <a:rPr lang="zh-CN" altLang="en-US" dirty="0" smtClean="0"/>
              <a:t>项目部应依据工程总承包企业对分包商及供应商的管理规定对分包商及供应商</a:t>
            </a:r>
          </a:p>
          <a:p>
            <a:r>
              <a:rPr lang="zh-CN" altLang="en-US" dirty="0" smtClean="0"/>
              <a:t>进行后评价。</a:t>
            </a:r>
          </a:p>
          <a:p>
            <a:r>
              <a:rPr lang="en-US" altLang="zh-CN" dirty="0" smtClean="0"/>
              <a:t>17.5.4 </a:t>
            </a:r>
            <a:r>
              <a:rPr lang="zh-CN" altLang="en-US" dirty="0" smtClean="0"/>
              <a:t>项目部应依据工程总承包企业有关规定配合项目审计。</a:t>
            </a:r>
          </a:p>
          <a:p>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建设单位加强工程总承包项目全过程管理实务</a:t>
            </a:r>
            <a:endParaRPr lang="zh-CN" altLang="en-US" dirty="0"/>
          </a:p>
        </p:txBody>
      </p:sp>
      <p:sp>
        <p:nvSpPr>
          <p:cNvPr id="3" name="内容占位符 2"/>
          <p:cNvSpPr>
            <a:spLocks noGrp="1"/>
          </p:cNvSpPr>
          <p:nvPr>
            <p:ph idx="1"/>
          </p:nvPr>
        </p:nvSpPr>
        <p:spPr/>
        <p:txBody>
          <a:bodyPr/>
          <a:lstStyle/>
          <a:p>
            <a:r>
              <a:rPr lang="en-US" dirty="0" smtClean="0">
                <a:solidFill>
                  <a:srgbClr val="FF0000"/>
                </a:solidFill>
              </a:rPr>
              <a:t>1</a:t>
            </a:r>
            <a:r>
              <a:rPr lang="zh-CN" altLang="en-US" dirty="0" smtClean="0">
                <a:solidFill>
                  <a:srgbClr val="FF0000"/>
                </a:solidFill>
              </a:rPr>
              <a:t>．政府投资项目和装配式建筑优先采用工程总包模式的思路和趋向；</a:t>
            </a:r>
            <a:endParaRPr lang="en-US" altLang="zh-CN" dirty="0" smtClean="0">
              <a:solidFill>
                <a:srgbClr val="FF0000"/>
              </a:solidFill>
            </a:endParaRPr>
          </a:p>
          <a:p>
            <a:r>
              <a:rPr lang="en-US" altLang="zh-CN" dirty="0" smtClean="0"/>
              <a:t>1</a:t>
            </a:r>
            <a:r>
              <a:rPr lang="zh-CN" altLang="en-US" dirty="0" smtClean="0"/>
              <a:t>）政府投资项目</a:t>
            </a:r>
            <a:r>
              <a:rPr lang="en-US" altLang="zh-CN" dirty="0" smtClean="0"/>
              <a:t>—</a:t>
            </a:r>
            <a:r>
              <a:rPr lang="zh-CN" altLang="en-US" dirty="0" smtClean="0"/>
              <a:t>工程总承包的思路</a:t>
            </a:r>
            <a:endParaRPr lang="en-US" altLang="zh-CN" dirty="0" smtClean="0"/>
          </a:p>
          <a:p>
            <a:endParaRPr lang="en-US" altLang="zh-CN" dirty="0" smtClean="0"/>
          </a:p>
          <a:p>
            <a:r>
              <a:rPr lang="en-US" altLang="zh-CN" dirty="0" smtClean="0"/>
              <a:t>2</a:t>
            </a:r>
            <a:r>
              <a:rPr lang="zh-CN" altLang="en-US" dirty="0" smtClean="0"/>
              <a:t>）装配式建筑优先采用工程总包模式的思路</a:t>
            </a:r>
            <a:endParaRPr lang="en-US" altLang="zh-CN" dirty="0" smtClean="0"/>
          </a:p>
          <a:p>
            <a:endParaRPr lang="en-US" altLang="zh-CN" dirty="0" smtClean="0"/>
          </a:p>
          <a:p>
            <a:r>
              <a:rPr lang="en-US" altLang="zh-CN" dirty="0" smtClean="0"/>
              <a:t>3</a:t>
            </a:r>
            <a:r>
              <a:rPr lang="zh-CN" altLang="en-US" dirty="0" smtClean="0"/>
              <a:t>）发展趋势</a:t>
            </a:r>
            <a:endParaRPr lang="en-US" altLang="zh-CN" dirty="0" smtClean="0"/>
          </a:p>
          <a:p>
            <a:endParaRPr lang="en-US" altLang="zh-CN" dirty="0" smtClean="0"/>
          </a:p>
          <a:p>
            <a:endParaRPr lang="zh-CN" altLang="en-US" dirty="0" smtClean="0"/>
          </a:p>
          <a:p>
            <a:endParaRPr lang="zh-CN"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2</a:t>
            </a:r>
            <a:r>
              <a:rPr lang="zh-CN" altLang="en-US" dirty="0" smtClean="0">
                <a:solidFill>
                  <a:srgbClr val="FF0000"/>
                </a:solidFill>
              </a:rPr>
              <a:t>．建设单位如何按照确定的建设规模、建设标准、投资限额、工程质量和进度要求等进行工程总承包项目发包；</a:t>
            </a:r>
            <a:endParaRPr lang="en-US" altLang="zh-CN" dirty="0" smtClean="0">
              <a:solidFill>
                <a:srgbClr val="FF0000"/>
              </a:solidFill>
            </a:endParaRPr>
          </a:p>
          <a:p>
            <a:r>
              <a:rPr lang="en-US" altLang="zh-CN" dirty="0" smtClean="0"/>
              <a:t>1</a:t>
            </a:r>
            <a:r>
              <a:rPr lang="zh-CN" altLang="en-US" dirty="0" smtClean="0"/>
              <a:t>）项目可行性研究</a:t>
            </a:r>
            <a:endParaRPr lang="en-US" altLang="zh-CN" dirty="0" smtClean="0"/>
          </a:p>
          <a:p>
            <a:r>
              <a:rPr lang="en-US" altLang="zh-CN" dirty="0" smtClean="0"/>
              <a:t>2</a:t>
            </a:r>
            <a:r>
              <a:rPr lang="zh-CN" altLang="en-US" dirty="0" smtClean="0"/>
              <a:t>）项目投资估算</a:t>
            </a:r>
            <a:endParaRPr lang="en-US" altLang="zh-CN" dirty="0" smtClean="0"/>
          </a:p>
          <a:p>
            <a:r>
              <a:rPr lang="en-US" altLang="zh-CN" dirty="0" smtClean="0"/>
              <a:t>3</a:t>
            </a:r>
            <a:r>
              <a:rPr lang="zh-CN" altLang="en-US" dirty="0" smtClean="0"/>
              <a:t>）项目管理模式确定</a:t>
            </a:r>
            <a:endParaRPr lang="en-US" altLang="zh-CN" dirty="0" smtClean="0"/>
          </a:p>
          <a:p>
            <a:r>
              <a:rPr lang="en-US" altLang="zh-CN" dirty="0" smtClean="0"/>
              <a:t>4</a:t>
            </a:r>
            <a:r>
              <a:rPr lang="zh-CN" altLang="en-US" dirty="0" smtClean="0"/>
              <a:t>）项目管理招投标策划</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建设规模大中型项目</a:t>
            </a:r>
            <a:endParaRPr lang="en-US" altLang="zh-CN" dirty="0" smtClean="0"/>
          </a:p>
          <a:p>
            <a:r>
              <a:rPr lang="zh-CN" altLang="en-US" dirty="0" smtClean="0"/>
              <a:t>建设标准复杂</a:t>
            </a:r>
            <a:endParaRPr lang="en-US" altLang="zh-CN" dirty="0" smtClean="0"/>
          </a:p>
          <a:p>
            <a:r>
              <a:rPr lang="zh-CN" altLang="en-US" dirty="0" smtClean="0"/>
              <a:t>投资限额比较严格</a:t>
            </a:r>
            <a:endParaRPr lang="en-US" altLang="zh-CN" dirty="0" smtClean="0"/>
          </a:p>
          <a:p>
            <a:r>
              <a:rPr lang="zh-CN" altLang="en-US" dirty="0" smtClean="0"/>
              <a:t>工程质量要求高</a:t>
            </a:r>
            <a:endParaRPr lang="en-US" altLang="zh-CN" dirty="0" smtClean="0"/>
          </a:p>
          <a:p>
            <a:r>
              <a:rPr lang="zh-CN" altLang="en-US" dirty="0" smtClean="0"/>
              <a:t>进度要求工期短</a:t>
            </a:r>
            <a:endParaRPr lang="en-US" altLang="zh-CN" dirty="0" smtClean="0"/>
          </a:p>
          <a:p>
            <a:endParaRPr lang="en-US" altLang="zh-CN" dirty="0" smtClean="0"/>
          </a:p>
          <a:p>
            <a:r>
              <a:rPr lang="zh-CN" altLang="en-US" smtClean="0"/>
              <a:t>以上项目适宜</a:t>
            </a:r>
            <a:r>
              <a:rPr lang="zh-CN" altLang="en-US" dirty="0" smtClean="0"/>
              <a:t>工程总承包</a:t>
            </a:r>
            <a:endParaRPr lang="zh-CN"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招标法律法规</a:t>
            </a:r>
            <a:endParaRPr lang="en-US" altLang="zh-CN" dirty="0" smtClean="0"/>
          </a:p>
          <a:p>
            <a:r>
              <a:rPr lang="zh-CN" altLang="en-US" dirty="0" smtClean="0"/>
              <a:t>招标数据库的建立</a:t>
            </a:r>
            <a:endParaRPr lang="en-US" altLang="zh-CN" dirty="0" smtClean="0"/>
          </a:p>
          <a:p>
            <a:r>
              <a:rPr lang="zh-CN" altLang="en-US" dirty="0" smtClean="0"/>
              <a:t>招标案例对比</a:t>
            </a:r>
            <a:endParaRPr lang="en-US" altLang="zh-CN" dirty="0" smtClean="0"/>
          </a:p>
          <a:p>
            <a:r>
              <a:rPr lang="zh-CN" altLang="en-US" dirty="0" smtClean="0"/>
              <a:t>招标风险类比</a:t>
            </a:r>
            <a:endParaRPr lang="en-US" altLang="zh-CN" dirty="0" smtClean="0"/>
          </a:p>
          <a:p>
            <a:r>
              <a:rPr lang="zh-CN" altLang="en-US" dirty="0" smtClean="0"/>
              <a:t>招标流程策划</a:t>
            </a:r>
            <a:endParaRPr lang="en-US" altLang="zh-CN" dirty="0" smtClean="0"/>
          </a:p>
          <a:p>
            <a:r>
              <a:rPr lang="zh-CN" altLang="en-US" dirty="0" smtClean="0"/>
              <a:t>招标风险规避</a:t>
            </a:r>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3</a:t>
            </a:r>
            <a:r>
              <a:rPr lang="zh-CN" altLang="en-US" dirty="0" smtClean="0">
                <a:solidFill>
                  <a:srgbClr val="FF0000"/>
                </a:solidFill>
              </a:rPr>
              <a:t>．建设单位如何加强工程总承包项目全过程管理，督促工程总承包企业履行合同义务</a:t>
            </a:r>
            <a:r>
              <a:rPr lang="zh-CN" altLang="en-US" dirty="0" smtClean="0"/>
              <a:t>；</a:t>
            </a:r>
            <a:endParaRPr lang="en-US" altLang="zh-CN" dirty="0" smtClean="0"/>
          </a:p>
          <a:p>
            <a:r>
              <a:rPr lang="zh-CN" altLang="en-US" dirty="0" smtClean="0"/>
              <a:t>依据合同</a:t>
            </a:r>
            <a:endParaRPr lang="en-US" altLang="zh-CN" dirty="0" smtClean="0"/>
          </a:p>
          <a:p>
            <a:r>
              <a:rPr lang="zh-CN" altLang="en-US" dirty="0" smtClean="0"/>
              <a:t>考虑风险</a:t>
            </a:r>
            <a:endParaRPr lang="en-US" altLang="zh-CN" dirty="0" smtClean="0"/>
          </a:p>
          <a:p>
            <a:r>
              <a:rPr lang="zh-CN" altLang="en-US" dirty="0" smtClean="0"/>
              <a:t>识别变更</a:t>
            </a:r>
            <a:endParaRPr lang="en-US" altLang="zh-CN" dirty="0" smtClean="0"/>
          </a:p>
          <a:p>
            <a:r>
              <a:rPr lang="zh-CN" altLang="en-US" dirty="0" smtClean="0"/>
              <a:t>跟踪变化</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4</a:t>
            </a:r>
            <a:r>
              <a:rPr lang="zh-CN" altLang="en-US" dirty="0" smtClean="0">
                <a:solidFill>
                  <a:srgbClr val="FF0000"/>
                </a:solidFill>
              </a:rPr>
              <a:t>．项目管理单位如何承担工程项目的可行性研究、方案设计或者初步设计单位，以及其他工程设计、施工或者监理等职能</a:t>
            </a:r>
            <a:r>
              <a:rPr lang="zh-CN" altLang="en-US" dirty="0" smtClean="0"/>
              <a:t>；</a:t>
            </a:r>
            <a:endParaRPr lang="en-US" altLang="zh-CN" dirty="0" smtClean="0"/>
          </a:p>
          <a:p>
            <a:r>
              <a:rPr lang="zh-CN" altLang="en-US" dirty="0" smtClean="0"/>
              <a:t>可行性研究的方法</a:t>
            </a:r>
            <a:endParaRPr lang="en-US" altLang="zh-CN" dirty="0" smtClean="0"/>
          </a:p>
          <a:p>
            <a:r>
              <a:rPr lang="zh-CN" altLang="en-US" dirty="0" smtClean="0"/>
              <a:t>可行性依据的流程</a:t>
            </a:r>
            <a:endParaRPr lang="en-US" altLang="zh-CN" dirty="0" smtClean="0"/>
          </a:p>
          <a:p>
            <a:r>
              <a:rPr lang="zh-CN" altLang="en-US" dirty="0" smtClean="0"/>
              <a:t>可行性研究的风险</a:t>
            </a:r>
            <a:endParaRPr lang="en-US" altLang="zh-CN" dirty="0" smtClean="0"/>
          </a:p>
          <a:p>
            <a:r>
              <a:rPr lang="zh-CN" altLang="en-US" dirty="0" smtClean="0"/>
              <a:t>可行性研究的前瞻性</a:t>
            </a:r>
            <a:endParaRPr lang="en-US" altLang="zh-CN" dirty="0" smtClean="0"/>
          </a:p>
          <a:p>
            <a:r>
              <a:rPr lang="zh-CN" altLang="en-US" dirty="0" smtClean="0"/>
              <a:t>可行性研究的实施</a:t>
            </a:r>
            <a:endParaRPr lang="en-US" altLang="zh-CN" dirty="0" smtClean="0"/>
          </a:p>
          <a:p>
            <a:endParaRPr lang="zh-CN"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solidFill>
                  <a:srgbClr val="FF0000"/>
                </a:solidFill>
              </a:rPr>
              <a:t>  </a:t>
            </a:r>
            <a:r>
              <a:rPr lang="en-US" dirty="0" smtClean="0">
                <a:solidFill>
                  <a:srgbClr val="FF0000"/>
                </a:solidFill>
              </a:rPr>
              <a:t>5</a:t>
            </a:r>
            <a:r>
              <a:rPr lang="zh-CN" altLang="en-US" dirty="0" smtClean="0">
                <a:solidFill>
                  <a:srgbClr val="FF0000"/>
                </a:solidFill>
              </a:rPr>
              <a:t>．如何选择工程总承包企业，工程总承包评标采用的方法以及评审的主要因素，工程总承包企业应具备的基本条件；</a:t>
            </a:r>
            <a:endParaRPr lang="en-US" altLang="zh-CN" dirty="0" smtClean="0">
              <a:solidFill>
                <a:srgbClr val="FF0000"/>
              </a:solidFill>
            </a:endParaRPr>
          </a:p>
          <a:p>
            <a:r>
              <a:rPr lang="zh-CN" altLang="en-US" dirty="0" smtClean="0"/>
              <a:t>选择工程总承包企业的标准</a:t>
            </a:r>
            <a:endParaRPr lang="en-US" altLang="zh-CN" dirty="0" smtClean="0"/>
          </a:p>
          <a:p>
            <a:r>
              <a:rPr lang="en-US" altLang="zh-CN" dirty="0" smtClean="0"/>
              <a:t>-</a:t>
            </a:r>
            <a:r>
              <a:rPr lang="zh-CN" altLang="en-US" dirty="0" smtClean="0"/>
              <a:t>信用</a:t>
            </a:r>
            <a:endParaRPr lang="en-US" altLang="zh-CN" dirty="0" smtClean="0"/>
          </a:p>
          <a:p>
            <a:r>
              <a:rPr lang="en-US" altLang="zh-CN" dirty="0" smtClean="0"/>
              <a:t>-</a:t>
            </a:r>
            <a:r>
              <a:rPr lang="zh-CN" altLang="en-US" dirty="0" smtClean="0"/>
              <a:t>业绩</a:t>
            </a:r>
            <a:endParaRPr lang="en-US" altLang="zh-CN" dirty="0" smtClean="0"/>
          </a:p>
          <a:p>
            <a:r>
              <a:rPr lang="en-US" altLang="zh-CN" dirty="0" smtClean="0"/>
              <a:t>-</a:t>
            </a:r>
            <a:r>
              <a:rPr lang="zh-CN" altLang="en-US" dirty="0" smtClean="0"/>
              <a:t>能力</a:t>
            </a:r>
            <a:endParaRPr lang="en-US" altLang="zh-CN" dirty="0" smtClean="0"/>
          </a:p>
          <a:p>
            <a:r>
              <a:rPr lang="zh-CN" altLang="en-US" dirty="0" smtClean="0"/>
              <a:t>评审的主要因素：人员</a:t>
            </a:r>
          </a:p>
          <a:p>
            <a:endParaRPr lang="zh-CN" alt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6</a:t>
            </a:r>
            <a:r>
              <a:rPr lang="zh-CN" altLang="en-US" dirty="0" smtClean="0">
                <a:solidFill>
                  <a:srgbClr val="FF0000"/>
                </a:solidFill>
              </a:rPr>
              <a:t>．工程总承包项目如何分包；</a:t>
            </a:r>
            <a:endParaRPr lang="en-US" altLang="zh-CN" dirty="0" smtClean="0">
              <a:solidFill>
                <a:srgbClr val="FF0000"/>
              </a:solidFill>
            </a:endParaRPr>
          </a:p>
          <a:p>
            <a:r>
              <a:rPr lang="zh-CN" altLang="en-US" dirty="0" smtClean="0"/>
              <a:t>分析项目需求</a:t>
            </a:r>
            <a:endParaRPr lang="en-US" altLang="zh-CN" dirty="0" smtClean="0"/>
          </a:p>
          <a:p>
            <a:r>
              <a:rPr lang="zh-CN" altLang="en-US" dirty="0" smtClean="0"/>
              <a:t>研究项目风险</a:t>
            </a:r>
            <a:endParaRPr lang="en-US" altLang="zh-CN" dirty="0" smtClean="0"/>
          </a:p>
          <a:p>
            <a:r>
              <a:rPr lang="zh-CN" altLang="en-US" dirty="0" smtClean="0"/>
              <a:t>确定项目</a:t>
            </a:r>
            <a:endParaRPr lang="en-US" altLang="zh-CN" dirty="0" smtClean="0"/>
          </a:p>
          <a:p>
            <a:r>
              <a:rPr lang="en-US" altLang="zh-CN" dirty="0" smtClean="0"/>
              <a:t>--</a:t>
            </a:r>
            <a:r>
              <a:rPr lang="zh-CN" altLang="en-US" dirty="0" smtClean="0"/>
              <a:t>分包的招投标策划</a:t>
            </a:r>
            <a:endParaRPr lang="en-US" altLang="zh-CN" dirty="0" smtClean="0"/>
          </a:p>
          <a:p>
            <a:r>
              <a:rPr lang="en-US" altLang="zh-CN" dirty="0" smtClean="0"/>
              <a:t>--</a:t>
            </a:r>
            <a:r>
              <a:rPr lang="zh-CN" altLang="en-US" dirty="0" smtClean="0"/>
              <a:t>分包的资格预审</a:t>
            </a:r>
            <a:endParaRPr lang="en-US" altLang="zh-CN" dirty="0" smtClean="0"/>
          </a:p>
          <a:p>
            <a:r>
              <a:rPr lang="en-US" altLang="zh-CN" dirty="0" smtClean="0"/>
              <a:t>--</a:t>
            </a:r>
            <a:r>
              <a:rPr lang="zh-CN" altLang="en-US" dirty="0" smtClean="0"/>
              <a:t>分包的开标、评标、定标</a:t>
            </a:r>
            <a:endParaRPr lang="en-US" altLang="zh-CN" dirty="0" smtClean="0"/>
          </a:p>
          <a:p>
            <a:r>
              <a:rPr lang="en-US" altLang="zh-CN" dirty="0" smtClean="0"/>
              <a:t>--</a:t>
            </a:r>
            <a:r>
              <a:rPr lang="zh-CN" altLang="en-US" dirty="0" smtClean="0"/>
              <a:t>签到合同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smtClean="0"/>
              <a:t>3. </a:t>
            </a:r>
            <a:r>
              <a:rPr lang="zh-CN" altLang="en-US" dirty="0" smtClean="0"/>
              <a:t>工程总承包管理的组织</a:t>
            </a:r>
          </a:p>
          <a:p>
            <a:r>
              <a:rPr lang="en-US" altLang="zh-CN" dirty="0" smtClean="0"/>
              <a:t>3.1 </a:t>
            </a:r>
            <a:r>
              <a:rPr lang="zh-CN" altLang="en-US" dirty="0" smtClean="0"/>
              <a:t>一般规定</a:t>
            </a:r>
          </a:p>
          <a:p>
            <a:r>
              <a:rPr lang="en-US" altLang="zh-CN" dirty="0" smtClean="0"/>
              <a:t>3.1.1 </a:t>
            </a:r>
            <a:r>
              <a:rPr lang="zh-CN" altLang="en-US" dirty="0" smtClean="0"/>
              <a:t>工程总承包企业应建立与工程总承包项目相适应的项目管理组织，并行使项目管理职能，实行项目经理负责制。</a:t>
            </a:r>
          </a:p>
          <a:p>
            <a:r>
              <a:rPr lang="en-US" altLang="zh-CN" dirty="0" smtClean="0"/>
              <a:t>3.1.2 </a:t>
            </a:r>
            <a:r>
              <a:rPr lang="zh-CN" altLang="en-US" dirty="0" smtClean="0"/>
              <a:t>工程总承包企业宜采用项目管理目标责任书的形式，并明确项目目标和项目经理的职责、权限和利益。</a:t>
            </a:r>
          </a:p>
          <a:p>
            <a:r>
              <a:rPr lang="en-US" altLang="zh-CN" dirty="0" smtClean="0"/>
              <a:t>3.1.3 </a:t>
            </a:r>
            <a:r>
              <a:rPr lang="zh-CN" altLang="en-US" dirty="0" smtClean="0"/>
              <a:t>项目经理应根据工程总承包企业法定代表人授权的范围、时间和项目管理目标责任书中规定的内容，对工程总承包项目，自项目启动至项目收尾，实行全过程管理。</a:t>
            </a:r>
          </a:p>
          <a:p>
            <a:r>
              <a:rPr lang="en-US" altLang="zh-CN" dirty="0" smtClean="0"/>
              <a:t>3.1.4 </a:t>
            </a:r>
            <a:r>
              <a:rPr lang="zh-CN" altLang="en-US" dirty="0" smtClean="0"/>
              <a:t>工程总承包企业承担建设项目工程总承包，宜采用矩阵式管理。项目部应由项目经理领导，并接受工程总承包企业职能部门指导、监督、检查和考核。</a:t>
            </a:r>
          </a:p>
          <a:p>
            <a:r>
              <a:rPr lang="en-US" altLang="zh-CN" dirty="0" smtClean="0"/>
              <a:t>3.1.5 </a:t>
            </a:r>
            <a:r>
              <a:rPr lang="zh-CN" altLang="en-US" dirty="0" smtClean="0"/>
              <a:t>项目部在项目收尾完成后应由工程总承包企业批准解散。</a:t>
            </a:r>
            <a:endParaRPr lang="zh-CN" alt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solidFill>
                  <a:srgbClr val="FF0000"/>
                </a:solidFill>
              </a:rPr>
              <a:t> 7</a:t>
            </a:r>
            <a:r>
              <a:rPr lang="zh-CN" altLang="en-US" dirty="0" smtClean="0">
                <a:solidFill>
                  <a:srgbClr val="FF0000"/>
                </a:solidFill>
              </a:rPr>
              <a:t>．工程总承包项目如何加强风险管理，如何按照合同约定向建设单位出具履约担保</a:t>
            </a:r>
            <a:endParaRPr lang="en-US" altLang="zh-CN" dirty="0" smtClean="0">
              <a:solidFill>
                <a:srgbClr val="FF0000"/>
              </a:solidFill>
            </a:endParaRPr>
          </a:p>
          <a:p>
            <a:r>
              <a:rPr lang="zh-CN" altLang="en-US" dirty="0" smtClean="0"/>
              <a:t>工程总承包风险的确定</a:t>
            </a:r>
            <a:endParaRPr lang="en-US" altLang="zh-CN" dirty="0" smtClean="0"/>
          </a:p>
          <a:p>
            <a:r>
              <a:rPr lang="zh-CN" altLang="en-US" dirty="0" smtClean="0"/>
              <a:t>工程总承包履约担保的内涵</a:t>
            </a:r>
            <a:endParaRPr lang="en-US" altLang="zh-CN" dirty="0" smtClean="0"/>
          </a:p>
          <a:p>
            <a:r>
              <a:rPr lang="zh-CN" altLang="en-US" dirty="0" smtClean="0"/>
              <a:t>工程总承包履约担保的流程</a:t>
            </a:r>
            <a:endParaRPr lang="en-US" altLang="zh-CN" dirty="0" smtClean="0"/>
          </a:p>
          <a:p>
            <a:r>
              <a:rPr lang="zh-CN" altLang="en-US" dirty="0" smtClean="0"/>
              <a:t>工程总承包履约担保的风险</a:t>
            </a:r>
            <a:endParaRPr lang="en-US" altLang="zh-CN" dirty="0" smtClean="0"/>
          </a:p>
          <a:p>
            <a:r>
              <a:rPr lang="en-US" altLang="zh-CN" dirty="0" smtClean="0"/>
              <a:t>--</a:t>
            </a:r>
            <a:r>
              <a:rPr lang="zh-CN" altLang="en-US" dirty="0" smtClean="0"/>
              <a:t>风险大</a:t>
            </a:r>
            <a:endParaRPr lang="en-US" altLang="zh-CN" dirty="0" smtClean="0"/>
          </a:p>
          <a:p>
            <a:r>
              <a:rPr lang="en-US" altLang="zh-CN" dirty="0" smtClean="0"/>
              <a:t>--</a:t>
            </a:r>
            <a:r>
              <a:rPr lang="zh-CN" altLang="en-US" dirty="0" smtClean="0"/>
              <a:t>工期长</a:t>
            </a:r>
            <a:endParaRPr lang="en-US" altLang="zh-CN" dirty="0" smtClean="0"/>
          </a:p>
          <a:p>
            <a:r>
              <a:rPr lang="en-US" altLang="zh-CN" dirty="0" smtClean="0"/>
              <a:t>--</a:t>
            </a:r>
            <a:r>
              <a:rPr lang="zh-CN" altLang="en-US" dirty="0" smtClean="0"/>
              <a:t>额度大</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a:t>
            </a:r>
            <a:r>
              <a:rPr lang="en-US" dirty="0" smtClean="0">
                <a:solidFill>
                  <a:srgbClr val="FF0000"/>
                </a:solidFill>
              </a:rPr>
              <a:t>8</a:t>
            </a:r>
            <a:r>
              <a:rPr lang="zh-CN" altLang="en-US" dirty="0" smtClean="0">
                <a:solidFill>
                  <a:srgbClr val="FF0000"/>
                </a:solidFill>
              </a:rPr>
              <a:t>．如何加强工程总承包项目管理体系建设</a:t>
            </a:r>
            <a:endParaRPr lang="en-US" altLang="zh-CN" dirty="0" smtClean="0">
              <a:solidFill>
                <a:srgbClr val="FF0000"/>
              </a:solidFill>
            </a:endParaRPr>
          </a:p>
          <a:p>
            <a:r>
              <a:rPr lang="zh-CN" altLang="en-US" dirty="0" smtClean="0"/>
              <a:t>培养总承包团队</a:t>
            </a:r>
            <a:endParaRPr lang="en-US" altLang="zh-CN" dirty="0" smtClean="0"/>
          </a:p>
          <a:p>
            <a:r>
              <a:rPr lang="zh-CN" altLang="en-US" dirty="0" smtClean="0"/>
              <a:t>培育专业团队</a:t>
            </a:r>
            <a:endParaRPr lang="en-US" altLang="zh-CN" dirty="0" smtClean="0"/>
          </a:p>
          <a:p>
            <a:r>
              <a:rPr lang="zh-CN" altLang="en-US" dirty="0" smtClean="0"/>
              <a:t>建立项目管理体系</a:t>
            </a:r>
            <a:endParaRPr lang="en-US" altLang="zh-CN" dirty="0" smtClean="0"/>
          </a:p>
          <a:p>
            <a:r>
              <a:rPr lang="zh-CN" altLang="en-US" dirty="0" smtClean="0"/>
              <a:t>方针、目标、资源、组织结构、程序、方法等</a:t>
            </a:r>
            <a:endParaRPr lang="en-US" altLang="zh-CN" dirty="0" smtClean="0"/>
          </a:p>
          <a:p>
            <a:r>
              <a:rPr lang="zh-CN" altLang="en-US" dirty="0" smtClean="0"/>
              <a:t>责权利合理分配</a:t>
            </a:r>
            <a:endParaRPr lang="en-US" altLang="zh-CN" dirty="0" smtClean="0"/>
          </a:p>
          <a:p>
            <a:r>
              <a:rPr lang="zh-CN" altLang="en-US" dirty="0" smtClean="0"/>
              <a:t>风险机制构建</a:t>
            </a:r>
            <a:endParaRPr lang="en-US" altLang="zh-CN" dirty="0" smtClean="0"/>
          </a:p>
          <a:p>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smtClean="0"/>
          </a:p>
          <a:p>
            <a:endParaRPr lang="en-US" altLang="zh-CN" dirty="0" smtClean="0"/>
          </a:p>
          <a:p>
            <a:r>
              <a:rPr lang="en-US" altLang="zh-CN" dirty="0" smtClean="0"/>
              <a:t>                       </a:t>
            </a:r>
            <a:r>
              <a:rPr lang="zh-CN" altLang="en-US" dirty="0" smtClean="0"/>
              <a:t>谢谢收看</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华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122</TotalTime>
  <Words>7185</Words>
  <PresentationFormat>全屏显示(4:3)</PresentationFormat>
  <Paragraphs>511</Paragraphs>
  <Slides>92</Slides>
  <Notes>0</Notes>
  <HiddenSlides>0</HiddenSlides>
  <MMClips>0</MMClips>
  <ScaleCrop>false</ScaleCrop>
  <HeadingPairs>
    <vt:vector size="4" baseType="variant">
      <vt:variant>
        <vt:lpstr>主题</vt:lpstr>
      </vt:variant>
      <vt:variant>
        <vt:i4>1</vt:i4>
      </vt:variant>
      <vt:variant>
        <vt:lpstr>幻灯片标题</vt:lpstr>
      </vt:variant>
      <vt:variant>
        <vt:i4>92</vt:i4>
      </vt:variant>
    </vt:vector>
  </HeadingPairs>
  <TitlesOfParts>
    <vt:vector size="93" baseType="lpstr">
      <vt:lpstr>华丽</vt:lpstr>
      <vt:lpstr>最新《建设项目工程总承包规范》与承包管理实务</vt:lpstr>
      <vt:lpstr>前言</vt:lpstr>
      <vt:lpstr>解析《建设项目工程总承包管理规范》GB\T50358-2017</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     解析《建设项目工程总承包管理规范》GB/T50358-2017 </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新版《建设工程项目管理规范》适用与对建设工程合同的风险防范</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建设单位加强工程总承包项目全过程管理实务</vt:lpstr>
      <vt:lpstr>幻灯片 83</vt:lpstr>
      <vt:lpstr>幻灯片 84</vt:lpstr>
      <vt:lpstr>幻灯片 85</vt:lpstr>
      <vt:lpstr>幻灯片 86</vt:lpstr>
      <vt:lpstr>幻灯片 87</vt:lpstr>
      <vt:lpstr>幻灯片 88</vt:lpstr>
      <vt:lpstr>幻灯片 89</vt:lpstr>
      <vt:lpstr>幻灯片 90</vt:lpstr>
      <vt:lpstr>幻灯片 91</vt:lpstr>
      <vt:lpstr>幻灯片 92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最新《建设工程项目管理规范》与工程总承包合同管理实务</dc:title>
  <dc:creator>lenovo</dc:creator>
  <cp:lastModifiedBy>lenovo</cp:lastModifiedBy>
  <cp:revision>16</cp:revision>
  <dcterms:created xsi:type="dcterms:W3CDTF">2017-07-17T07:03:38Z</dcterms:created>
  <dcterms:modified xsi:type="dcterms:W3CDTF">2017-08-08T12:43:30Z</dcterms:modified>
</cp:coreProperties>
</file>