
<file path=[Content_Types].xml><?xml version="1.0" encoding="utf-8"?>
<Types xmlns="http://schemas.openxmlformats.org/package/2006/content-types">
  <Default Extension="xls" ContentType="application/vnd.ms-excel"/>
  <Default Extension="bin" ContentType="application/vnd.openxmlformats-officedocument.oleObject"/>
  <Default Extension="wav" ContentType="audio/x-wav"/>
  <Default Extension="png" ContentType="image/png"/>
  <Default Extension="jpeg" ContentType="image/jpeg"/>
  <Default Extension="JPG" ContentType="image/.jp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handoutMasterIdLst>
    <p:handoutMasterId r:id="rId338"/>
  </p:handoutMasterIdLst>
  <p:sldIdLst>
    <p:sldId id="258" r:id="rId3"/>
    <p:sldId id="7467" r:id="rId4"/>
    <p:sldId id="7468" r:id="rId5"/>
    <p:sldId id="3950" r:id="rId6"/>
    <p:sldId id="7043" r:id="rId7"/>
    <p:sldId id="7473" r:id="rId8"/>
    <p:sldId id="7474" r:id="rId9"/>
    <p:sldId id="7478" r:id="rId10"/>
    <p:sldId id="7480" r:id="rId11"/>
    <p:sldId id="7479" r:id="rId12"/>
    <p:sldId id="7485" r:id="rId13"/>
    <p:sldId id="7633" r:id="rId14"/>
    <p:sldId id="7481" r:id="rId15"/>
    <p:sldId id="7482" r:id="rId16"/>
    <p:sldId id="7483" r:id="rId17"/>
    <p:sldId id="7682" r:id="rId18"/>
    <p:sldId id="3942" r:id="rId19"/>
    <p:sldId id="2925" r:id="rId20"/>
    <p:sldId id="2929" r:id="rId21"/>
    <p:sldId id="2932" r:id="rId22"/>
    <p:sldId id="2933" r:id="rId23"/>
    <p:sldId id="7252" r:id="rId24"/>
    <p:sldId id="7253" r:id="rId25"/>
    <p:sldId id="3233" r:id="rId26"/>
    <p:sldId id="2935" r:id="rId27"/>
    <p:sldId id="2934" r:id="rId28"/>
    <p:sldId id="2936" r:id="rId29"/>
    <p:sldId id="2937" r:id="rId31"/>
    <p:sldId id="7484" r:id="rId32"/>
    <p:sldId id="7475" r:id="rId33"/>
    <p:sldId id="7476" r:id="rId34"/>
    <p:sldId id="7477" r:id="rId35"/>
    <p:sldId id="7683" r:id="rId36"/>
    <p:sldId id="7684" r:id="rId37"/>
    <p:sldId id="7685" r:id="rId38"/>
    <p:sldId id="7686" r:id="rId39"/>
    <p:sldId id="7687" r:id="rId40"/>
    <p:sldId id="7688" r:id="rId41"/>
    <p:sldId id="7689" r:id="rId42"/>
    <p:sldId id="7690" r:id="rId43"/>
    <p:sldId id="7691" r:id="rId44"/>
    <p:sldId id="7692" r:id="rId45"/>
    <p:sldId id="7693" r:id="rId46"/>
    <p:sldId id="7694" r:id="rId47"/>
    <p:sldId id="7695" r:id="rId48"/>
    <p:sldId id="3231" r:id="rId49"/>
    <p:sldId id="7696" r:id="rId50"/>
    <p:sldId id="7697" r:id="rId51"/>
    <p:sldId id="7698" r:id="rId52"/>
    <p:sldId id="7699" r:id="rId53"/>
    <p:sldId id="7700" r:id="rId54"/>
    <p:sldId id="7701" r:id="rId55"/>
    <p:sldId id="7702" r:id="rId56"/>
    <p:sldId id="7703" r:id="rId57"/>
    <p:sldId id="7704" r:id="rId58"/>
    <p:sldId id="3543" r:id="rId59"/>
    <p:sldId id="7667" r:id="rId60"/>
    <p:sldId id="7668" r:id="rId61"/>
    <p:sldId id="7669" r:id="rId62"/>
    <p:sldId id="7670" r:id="rId63"/>
    <p:sldId id="7671" r:id="rId64"/>
    <p:sldId id="7672" r:id="rId65"/>
    <p:sldId id="7673" r:id="rId66"/>
    <p:sldId id="7674" r:id="rId67"/>
    <p:sldId id="7675" r:id="rId68"/>
    <p:sldId id="7676" r:id="rId69"/>
    <p:sldId id="7677" r:id="rId70"/>
    <p:sldId id="6846" r:id="rId71"/>
    <p:sldId id="7678" r:id="rId72"/>
    <p:sldId id="7679" r:id="rId73"/>
    <p:sldId id="7680" r:id="rId74"/>
    <p:sldId id="3941" r:id="rId75"/>
    <p:sldId id="3119" r:id="rId76"/>
    <p:sldId id="3122" r:id="rId77"/>
    <p:sldId id="3120" r:id="rId78"/>
    <p:sldId id="3129" r:id="rId79"/>
    <p:sldId id="3124" r:id="rId80"/>
    <p:sldId id="3125" r:id="rId81"/>
    <p:sldId id="3126" r:id="rId82"/>
    <p:sldId id="6566" r:id="rId83"/>
    <p:sldId id="2926" r:id="rId84"/>
    <p:sldId id="2927" r:id="rId85"/>
    <p:sldId id="6567" r:id="rId86"/>
    <p:sldId id="2930" r:id="rId87"/>
    <p:sldId id="2928" r:id="rId88"/>
    <p:sldId id="5914" r:id="rId89"/>
    <p:sldId id="5915" r:id="rId90"/>
    <p:sldId id="5916" r:id="rId91"/>
    <p:sldId id="5917" r:id="rId92"/>
    <p:sldId id="5918" r:id="rId93"/>
    <p:sldId id="6849" r:id="rId94"/>
    <p:sldId id="6850" r:id="rId95"/>
    <p:sldId id="7705" r:id="rId96"/>
    <p:sldId id="7234" r:id="rId97"/>
    <p:sldId id="5254" r:id="rId98"/>
    <p:sldId id="6570" r:id="rId99"/>
    <p:sldId id="6176" r:id="rId100"/>
    <p:sldId id="6177" r:id="rId101"/>
    <p:sldId id="6571" r:id="rId102"/>
    <p:sldId id="7153" r:id="rId103"/>
    <p:sldId id="7154" r:id="rId104"/>
    <p:sldId id="7155" r:id="rId105"/>
    <p:sldId id="7490" r:id="rId106"/>
    <p:sldId id="7491" r:id="rId107"/>
    <p:sldId id="7492" r:id="rId108"/>
    <p:sldId id="7048" r:id="rId109"/>
    <p:sldId id="7498" r:id="rId110"/>
    <p:sldId id="7499" r:id="rId111"/>
    <p:sldId id="7049" r:id="rId112"/>
    <p:sldId id="7495" r:id="rId113"/>
    <p:sldId id="5638" r:id="rId114"/>
    <p:sldId id="5639" r:id="rId115"/>
    <p:sldId id="3246" r:id="rId116"/>
    <p:sldId id="5637" r:id="rId117"/>
    <p:sldId id="3245" r:id="rId118"/>
    <p:sldId id="5008" r:id="rId119"/>
    <p:sldId id="5007" r:id="rId120"/>
    <p:sldId id="5499" r:id="rId121"/>
    <p:sldId id="5640" r:id="rId122"/>
    <p:sldId id="6576" r:id="rId123"/>
    <p:sldId id="7116" r:id="rId124"/>
    <p:sldId id="7117" r:id="rId125"/>
    <p:sldId id="7126" r:id="rId126"/>
    <p:sldId id="7127" r:id="rId127"/>
    <p:sldId id="7664" r:id="rId128"/>
    <p:sldId id="7665" r:id="rId129"/>
    <p:sldId id="7128" r:id="rId130"/>
    <p:sldId id="7522" r:id="rId131"/>
    <p:sldId id="7157" r:id="rId132"/>
    <p:sldId id="7210" r:id="rId133"/>
    <p:sldId id="7158" r:id="rId134"/>
    <p:sldId id="7159" r:id="rId135"/>
    <p:sldId id="7493" r:id="rId136"/>
    <p:sldId id="6184" r:id="rId137"/>
    <p:sldId id="7523" r:id="rId138"/>
    <p:sldId id="7524" r:id="rId139"/>
    <p:sldId id="7525" r:id="rId140"/>
    <p:sldId id="7526" r:id="rId141"/>
    <p:sldId id="7527" r:id="rId142"/>
    <p:sldId id="7220" r:id="rId143"/>
    <p:sldId id="7226" r:id="rId144"/>
    <p:sldId id="7147" r:id="rId145"/>
    <p:sldId id="7148" r:id="rId146"/>
    <p:sldId id="7706" r:id="rId147"/>
    <p:sldId id="7160" r:id="rId148"/>
    <p:sldId id="7528" r:id="rId149"/>
    <p:sldId id="7162" r:id="rId150"/>
    <p:sldId id="7163" r:id="rId151"/>
    <p:sldId id="7167" r:id="rId152"/>
    <p:sldId id="7165" r:id="rId153"/>
    <p:sldId id="7178" r:id="rId154"/>
    <p:sldId id="7180" r:id="rId155"/>
    <p:sldId id="7181" r:id="rId156"/>
    <p:sldId id="7182" r:id="rId157"/>
    <p:sldId id="7183" r:id="rId158"/>
    <p:sldId id="7184" r:id="rId159"/>
    <p:sldId id="7185" r:id="rId160"/>
    <p:sldId id="7186" r:id="rId161"/>
    <p:sldId id="7187" r:id="rId162"/>
    <p:sldId id="7188" r:id="rId163"/>
    <p:sldId id="7189" r:id="rId164"/>
    <p:sldId id="7190" r:id="rId165"/>
    <p:sldId id="7191" r:id="rId166"/>
    <p:sldId id="7192" r:id="rId167"/>
    <p:sldId id="7193" r:id="rId168"/>
    <p:sldId id="7194" r:id="rId169"/>
    <p:sldId id="7195" r:id="rId170"/>
    <p:sldId id="7056" r:id="rId171"/>
    <p:sldId id="7216" r:id="rId172"/>
    <p:sldId id="7228" r:id="rId173"/>
    <p:sldId id="7230" r:id="rId174"/>
    <p:sldId id="6187" r:id="rId175"/>
    <p:sldId id="6435" r:id="rId176"/>
    <p:sldId id="6436" r:id="rId177"/>
    <p:sldId id="6437" r:id="rId178"/>
    <p:sldId id="6438" r:id="rId179"/>
    <p:sldId id="6439" r:id="rId180"/>
    <p:sldId id="6190" r:id="rId181"/>
    <p:sldId id="6191" r:id="rId182"/>
    <p:sldId id="6192" r:id="rId183"/>
    <p:sldId id="6193" r:id="rId184"/>
    <p:sldId id="6194" r:id="rId185"/>
    <p:sldId id="6195" r:id="rId186"/>
    <p:sldId id="7094" r:id="rId187"/>
    <p:sldId id="7530" r:id="rId188"/>
    <p:sldId id="7531" r:id="rId189"/>
    <p:sldId id="7532" r:id="rId190"/>
    <p:sldId id="7533" r:id="rId191"/>
    <p:sldId id="7542" r:id="rId192"/>
    <p:sldId id="7541" r:id="rId193"/>
    <p:sldId id="7537" r:id="rId194"/>
    <p:sldId id="7538" r:id="rId195"/>
    <p:sldId id="7539" r:id="rId196"/>
    <p:sldId id="7540" r:id="rId197"/>
    <p:sldId id="7535" r:id="rId198"/>
    <p:sldId id="7536" r:id="rId199"/>
    <p:sldId id="7543" r:id="rId200"/>
    <p:sldId id="7635" r:id="rId201"/>
    <p:sldId id="7636" r:id="rId202"/>
    <p:sldId id="7638" r:id="rId203"/>
    <p:sldId id="7639" r:id="rId204"/>
    <p:sldId id="7544" r:id="rId205"/>
    <p:sldId id="7545" r:id="rId206"/>
    <p:sldId id="7546" r:id="rId207"/>
    <p:sldId id="7547" r:id="rId208"/>
    <p:sldId id="7548" r:id="rId209"/>
    <p:sldId id="7549" r:id="rId210"/>
    <p:sldId id="7550" r:id="rId211"/>
    <p:sldId id="7557" r:id="rId212"/>
    <p:sldId id="7551" r:id="rId213"/>
    <p:sldId id="7634" r:id="rId214"/>
    <p:sldId id="7649" r:id="rId215"/>
    <p:sldId id="7651" r:id="rId216"/>
    <p:sldId id="7652" r:id="rId217"/>
    <p:sldId id="7653" r:id="rId218"/>
    <p:sldId id="7650" r:id="rId219"/>
    <p:sldId id="7654" r:id="rId220"/>
    <p:sldId id="7655" r:id="rId221"/>
    <p:sldId id="7656" r:id="rId222"/>
    <p:sldId id="7657" r:id="rId223"/>
    <p:sldId id="7658" r:id="rId224"/>
    <p:sldId id="7659" r:id="rId225"/>
    <p:sldId id="7660" r:id="rId226"/>
    <p:sldId id="7661" r:id="rId227"/>
    <p:sldId id="7662" r:id="rId228"/>
    <p:sldId id="7552" r:id="rId229"/>
    <p:sldId id="7553" r:id="rId230"/>
    <p:sldId id="7566" r:id="rId231"/>
    <p:sldId id="6183" r:id="rId232"/>
    <p:sldId id="3128" r:id="rId233"/>
    <p:sldId id="6182" r:id="rId234"/>
    <p:sldId id="3388" r:id="rId235"/>
    <p:sldId id="3390" r:id="rId236"/>
    <p:sldId id="3391" r:id="rId237"/>
    <p:sldId id="3392" r:id="rId238"/>
    <p:sldId id="3393" r:id="rId239"/>
    <p:sldId id="7555" r:id="rId240"/>
    <p:sldId id="7554" r:id="rId241"/>
    <p:sldId id="3181" r:id="rId242"/>
    <p:sldId id="3182" r:id="rId243"/>
    <p:sldId id="3183" r:id="rId244"/>
    <p:sldId id="7556" r:id="rId245"/>
    <p:sldId id="7559" r:id="rId246"/>
    <p:sldId id="7560" r:id="rId247"/>
    <p:sldId id="7561" r:id="rId248"/>
    <p:sldId id="7563" r:id="rId249"/>
    <p:sldId id="7564" r:id="rId250"/>
    <p:sldId id="7565" r:id="rId251"/>
    <p:sldId id="7558" r:id="rId252"/>
    <p:sldId id="7567" r:id="rId253"/>
    <p:sldId id="7568" r:id="rId254"/>
    <p:sldId id="7569" r:id="rId255"/>
    <p:sldId id="7666" r:id="rId256"/>
    <p:sldId id="7570" r:id="rId257"/>
    <p:sldId id="7571" r:id="rId258"/>
    <p:sldId id="7572" r:id="rId259"/>
    <p:sldId id="7573" r:id="rId260"/>
    <p:sldId id="7575" r:id="rId261"/>
    <p:sldId id="7574" r:id="rId262"/>
    <p:sldId id="7576" r:id="rId263"/>
    <p:sldId id="7577" r:id="rId264"/>
    <p:sldId id="7578" r:id="rId265"/>
    <p:sldId id="7579" r:id="rId266"/>
    <p:sldId id="7580" r:id="rId267"/>
    <p:sldId id="3199" r:id="rId268"/>
    <p:sldId id="3200" r:id="rId269"/>
    <p:sldId id="3201" r:id="rId270"/>
    <p:sldId id="3202" r:id="rId271"/>
    <p:sldId id="3203" r:id="rId272"/>
    <p:sldId id="3204" r:id="rId273"/>
    <p:sldId id="7663" r:id="rId274"/>
    <p:sldId id="7581" r:id="rId275"/>
    <p:sldId id="7582" r:id="rId276"/>
    <p:sldId id="7583" r:id="rId277"/>
    <p:sldId id="7584" r:id="rId278"/>
    <p:sldId id="7585" r:id="rId279"/>
    <p:sldId id="7586" r:id="rId280"/>
    <p:sldId id="7587" r:id="rId281"/>
    <p:sldId id="3954" r:id="rId282"/>
    <p:sldId id="7588" r:id="rId283"/>
    <p:sldId id="7589" r:id="rId284"/>
    <p:sldId id="3171" r:id="rId285"/>
    <p:sldId id="7590" r:id="rId286"/>
    <p:sldId id="7591" r:id="rId287"/>
    <p:sldId id="7592" r:id="rId288"/>
    <p:sldId id="7593" r:id="rId289"/>
    <p:sldId id="7594" r:id="rId290"/>
    <p:sldId id="7595" r:id="rId291"/>
    <p:sldId id="7596" r:id="rId292"/>
    <p:sldId id="7597" r:id="rId293"/>
    <p:sldId id="7599" r:id="rId294"/>
    <p:sldId id="7600" r:id="rId295"/>
    <p:sldId id="7601" r:id="rId296"/>
    <p:sldId id="7602" r:id="rId297"/>
    <p:sldId id="7603" r:id="rId298"/>
    <p:sldId id="7604" r:id="rId299"/>
    <p:sldId id="7605" r:id="rId300"/>
    <p:sldId id="7606" r:id="rId301"/>
    <p:sldId id="7607" r:id="rId302"/>
    <p:sldId id="7608" r:id="rId303"/>
    <p:sldId id="7609" r:id="rId304"/>
    <p:sldId id="7610" r:id="rId305"/>
    <p:sldId id="7611" r:id="rId306"/>
    <p:sldId id="7612" r:id="rId307"/>
    <p:sldId id="7613" r:id="rId308"/>
    <p:sldId id="7614" r:id="rId309"/>
    <p:sldId id="7615" r:id="rId310"/>
    <p:sldId id="7616" r:id="rId311"/>
    <p:sldId id="7617" r:id="rId312"/>
    <p:sldId id="7618" r:id="rId313"/>
    <p:sldId id="7619" r:id="rId314"/>
    <p:sldId id="7620" r:id="rId315"/>
    <p:sldId id="7622" r:id="rId316"/>
    <p:sldId id="7621" r:id="rId317"/>
    <p:sldId id="7640" r:id="rId318"/>
    <p:sldId id="7642" r:id="rId319"/>
    <p:sldId id="7643" r:id="rId320"/>
    <p:sldId id="7644" r:id="rId321"/>
    <p:sldId id="7645" r:id="rId322"/>
    <p:sldId id="7646" r:id="rId323"/>
    <p:sldId id="7641" r:id="rId324"/>
    <p:sldId id="7648" r:id="rId325"/>
    <p:sldId id="7598" r:id="rId326"/>
    <p:sldId id="7624" r:id="rId327"/>
    <p:sldId id="7625" r:id="rId328"/>
    <p:sldId id="7626" r:id="rId329"/>
    <p:sldId id="7647" r:id="rId330"/>
    <p:sldId id="7623" r:id="rId331"/>
    <p:sldId id="7627" r:id="rId332"/>
    <p:sldId id="7629" r:id="rId333"/>
    <p:sldId id="7630" r:id="rId334"/>
    <p:sldId id="7631" r:id="rId335"/>
    <p:sldId id="7632" r:id="rId336"/>
    <p:sldId id="1545" r:id="rId337"/>
  </p:sldIdLst>
  <p:sldSz cx="12192000" cy="68580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F" initials="W" lastIdx="3" clrIdx="0"/>
  <p:cmAuthor id="1" name="未知用户1" initials="未"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3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8" autoAdjust="0"/>
    <p:restoredTop sz="92966" autoAdjust="0"/>
  </p:normalViewPr>
  <p:slideViewPr>
    <p:cSldViewPr showGuides="1">
      <p:cViewPr>
        <p:scale>
          <a:sx n="75" d="100"/>
          <a:sy n="75" d="100"/>
        </p:scale>
        <p:origin x="891" y="549"/>
      </p:cViewPr>
      <p:guideLst>
        <p:guide orient="horz" pos="225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2" Type="http://schemas.openxmlformats.org/officeDocument/2006/relationships/commentAuthors" Target="commentAuthors.xml"/><Relationship Id="rId341" Type="http://schemas.openxmlformats.org/officeDocument/2006/relationships/tableStyles" Target="tableStyles.xml"/><Relationship Id="rId340" Type="http://schemas.openxmlformats.org/officeDocument/2006/relationships/viewProps" Target="viewProps.xml"/><Relationship Id="rId34" Type="http://schemas.openxmlformats.org/officeDocument/2006/relationships/slide" Target="slides/slide31.xml"/><Relationship Id="rId339" Type="http://schemas.openxmlformats.org/officeDocument/2006/relationships/presProps" Target="presProps.xml"/><Relationship Id="rId338" Type="http://schemas.openxmlformats.org/officeDocument/2006/relationships/handoutMaster" Target="handoutMasters/handoutMaster1.xml"/><Relationship Id="rId337" Type="http://schemas.openxmlformats.org/officeDocument/2006/relationships/slide" Target="slides/slide334.xml"/><Relationship Id="rId336" Type="http://schemas.openxmlformats.org/officeDocument/2006/relationships/slide" Target="slides/slide333.xml"/><Relationship Id="rId335" Type="http://schemas.openxmlformats.org/officeDocument/2006/relationships/slide" Target="slides/slide332.xml"/><Relationship Id="rId334" Type="http://schemas.openxmlformats.org/officeDocument/2006/relationships/slide" Target="slides/slide331.xml"/><Relationship Id="rId333" Type="http://schemas.openxmlformats.org/officeDocument/2006/relationships/slide" Target="slides/slide330.xml"/><Relationship Id="rId332" Type="http://schemas.openxmlformats.org/officeDocument/2006/relationships/slide" Target="slides/slide329.xml"/><Relationship Id="rId331" Type="http://schemas.openxmlformats.org/officeDocument/2006/relationships/slide" Target="slides/slide328.xml"/><Relationship Id="rId330" Type="http://schemas.openxmlformats.org/officeDocument/2006/relationships/slide" Target="slides/slide327.xml"/><Relationship Id="rId33" Type="http://schemas.openxmlformats.org/officeDocument/2006/relationships/slide" Target="slides/slide30.xml"/><Relationship Id="rId329" Type="http://schemas.openxmlformats.org/officeDocument/2006/relationships/slide" Target="slides/slide326.xml"/><Relationship Id="rId328" Type="http://schemas.openxmlformats.org/officeDocument/2006/relationships/slide" Target="slides/slide325.xml"/><Relationship Id="rId327" Type="http://schemas.openxmlformats.org/officeDocument/2006/relationships/slide" Target="slides/slide324.xml"/><Relationship Id="rId326" Type="http://schemas.openxmlformats.org/officeDocument/2006/relationships/slide" Target="slides/slide323.xml"/><Relationship Id="rId325" Type="http://schemas.openxmlformats.org/officeDocument/2006/relationships/slide" Target="slides/slide322.xml"/><Relationship Id="rId324" Type="http://schemas.openxmlformats.org/officeDocument/2006/relationships/slide" Target="slides/slide321.xml"/><Relationship Id="rId323" Type="http://schemas.openxmlformats.org/officeDocument/2006/relationships/slide" Target="slides/slide320.xml"/><Relationship Id="rId322" Type="http://schemas.openxmlformats.org/officeDocument/2006/relationships/slide" Target="slides/slide319.xml"/><Relationship Id="rId321" Type="http://schemas.openxmlformats.org/officeDocument/2006/relationships/slide" Target="slides/slide318.xml"/><Relationship Id="rId320" Type="http://schemas.openxmlformats.org/officeDocument/2006/relationships/slide" Target="slides/slide317.xml"/><Relationship Id="rId32" Type="http://schemas.openxmlformats.org/officeDocument/2006/relationships/slide" Target="slides/slide29.xml"/><Relationship Id="rId319" Type="http://schemas.openxmlformats.org/officeDocument/2006/relationships/slide" Target="slides/slide316.xml"/><Relationship Id="rId318" Type="http://schemas.openxmlformats.org/officeDocument/2006/relationships/slide" Target="slides/slide315.xml"/><Relationship Id="rId317" Type="http://schemas.openxmlformats.org/officeDocument/2006/relationships/slide" Target="slides/slide314.xml"/><Relationship Id="rId316" Type="http://schemas.openxmlformats.org/officeDocument/2006/relationships/slide" Target="slides/slide313.xml"/><Relationship Id="rId315" Type="http://schemas.openxmlformats.org/officeDocument/2006/relationships/slide" Target="slides/slide312.xml"/><Relationship Id="rId314" Type="http://schemas.openxmlformats.org/officeDocument/2006/relationships/slide" Target="slides/slide311.xml"/><Relationship Id="rId313" Type="http://schemas.openxmlformats.org/officeDocument/2006/relationships/slide" Target="slides/slide310.xml"/><Relationship Id="rId312" Type="http://schemas.openxmlformats.org/officeDocument/2006/relationships/slide" Target="slides/slide309.xml"/><Relationship Id="rId311" Type="http://schemas.openxmlformats.org/officeDocument/2006/relationships/slide" Target="slides/slide308.xml"/><Relationship Id="rId310" Type="http://schemas.openxmlformats.org/officeDocument/2006/relationships/slide" Target="slides/slide307.xml"/><Relationship Id="rId31" Type="http://schemas.openxmlformats.org/officeDocument/2006/relationships/slide" Target="slides/slide28.xml"/><Relationship Id="rId309" Type="http://schemas.openxmlformats.org/officeDocument/2006/relationships/slide" Target="slides/slide306.xml"/><Relationship Id="rId308" Type="http://schemas.openxmlformats.org/officeDocument/2006/relationships/slide" Target="slides/slide305.xml"/><Relationship Id="rId307" Type="http://schemas.openxmlformats.org/officeDocument/2006/relationships/slide" Target="slides/slide304.xml"/><Relationship Id="rId306" Type="http://schemas.openxmlformats.org/officeDocument/2006/relationships/slide" Target="slides/slide303.xml"/><Relationship Id="rId305" Type="http://schemas.openxmlformats.org/officeDocument/2006/relationships/slide" Target="slides/slide302.xml"/><Relationship Id="rId304" Type="http://schemas.openxmlformats.org/officeDocument/2006/relationships/slide" Target="slides/slide301.xml"/><Relationship Id="rId303" Type="http://schemas.openxmlformats.org/officeDocument/2006/relationships/slide" Target="slides/slide300.xml"/><Relationship Id="rId302" Type="http://schemas.openxmlformats.org/officeDocument/2006/relationships/slide" Target="slides/slide299.xml"/><Relationship Id="rId301" Type="http://schemas.openxmlformats.org/officeDocument/2006/relationships/slide" Target="slides/slide298.xml"/><Relationship Id="rId300" Type="http://schemas.openxmlformats.org/officeDocument/2006/relationships/slide" Target="slides/slide297.xml"/><Relationship Id="rId30" Type="http://schemas.openxmlformats.org/officeDocument/2006/relationships/notesMaster" Target="notesMasters/notesMaster1.xml"/><Relationship Id="rId3" Type="http://schemas.openxmlformats.org/officeDocument/2006/relationships/slide" Target="slides/slide1.xml"/><Relationship Id="rId299" Type="http://schemas.openxmlformats.org/officeDocument/2006/relationships/slide" Target="slides/slide296.xml"/><Relationship Id="rId298" Type="http://schemas.openxmlformats.org/officeDocument/2006/relationships/slide" Target="slides/slide295.xml"/><Relationship Id="rId297" Type="http://schemas.openxmlformats.org/officeDocument/2006/relationships/slide" Target="slides/slide294.xml"/><Relationship Id="rId296" Type="http://schemas.openxmlformats.org/officeDocument/2006/relationships/slide" Target="slides/slide293.xml"/><Relationship Id="rId295" Type="http://schemas.openxmlformats.org/officeDocument/2006/relationships/slide" Target="slides/slide292.xml"/><Relationship Id="rId294" Type="http://schemas.openxmlformats.org/officeDocument/2006/relationships/slide" Target="slides/slide291.xml"/><Relationship Id="rId293" Type="http://schemas.openxmlformats.org/officeDocument/2006/relationships/slide" Target="slides/slide290.xml"/><Relationship Id="rId292" Type="http://schemas.openxmlformats.org/officeDocument/2006/relationships/slide" Target="slides/slide289.xml"/><Relationship Id="rId291" Type="http://schemas.openxmlformats.org/officeDocument/2006/relationships/slide" Target="slides/slide288.xml"/><Relationship Id="rId290" Type="http://schemas.openxmlformats.org/officeDocument/2006/relationships/slide" Target="slides/slide287.xml"/><Relationship Id="rId29" Type="http://schemas.openxmlformats.org/officeDocument/2006/relationships/slide" Target="slides/slide27.xml"/><Relationship Id="rId289" Type="http://schemas.openxmlformats.org/officeDocument/2006/relationships/slide" Target="slides/slide286.xml"/><Relationship Id="rId288" Type="http://schemas.openxmlformats.org/officeDocument/2006/relationships/slide" Target="slides/slide285.xml"/><Relationship Id="rId287" Type="http://schemas.openxmlformats.org/officeDocument/2006/relationships/slide" Target="slides/slide284.xml"/><Relationship Id="rId286" Type="http://schemas.openxmlformats.org/officeDocument/2006/relationships/slide" Target="slides/slide283.xml"/><Relationship Id="rId285" Type="http://schemas.openxmlformats.org/officeDocument/2006/relationships/slide" Target="slides/slide282.xml"/><Relationship Id="rId284" Type="http://schemas.openxmlformats.org/officeDocument/2006/relationships/slide" Target="slides/slide281.xml"/><Relationship Id="rId283" Type="http://schemas.openxmlformats.org/officeDocument/2006/relationships/slide" Target="slides/slide280.xml"/><Relationship Id="rId282" Type="http://schemas.openxmlformats.org/officeDocument/2006/relationships/slide" Target="slides/slide279.xml"/><Relationship Id="rId281" Type="http://schemas.openxmlformats.org/officeDocument/2006/relationships/slide" Target="slides/slide278.xml"/><Relationship Id="rId280" Type="http://schemas.openxmlformats.org/officeDocument/2006/relationships/slide" Target="slides/slide277.xml"/><Relationship Id="rId28" Type="http://schemas.openxmlformats.org/officeDocument/2006/relationships/slide" Target="slides/slide26.xml"/><Relationship Id="rId279" Type="http://schemas.openxmlformats.org/officeDocument/2006/relationships/slide" Target="slides/slide276.xml"/><Relationship Id="rId278" Type="http://schemas.openxmlformats.org/officeDocument/2006/relationships/slide" Target="slides/slide275.xml"/><Relationship Id="rId277" Type="http://schemas.openxmlformats.org/officeDocument/2006/relationships/slide" Target="slides/slide274.xml"/><Relationship Id="rId276" Type="http://schemas.openxmlformats.org/officeDocument/2006/relationships/slide" Target="slides/slide273.xml"/><Relationship Id="rId275" Type="http://schemas.openxmlformats.org/officeDocument/2006/relationships/slide" Target="slides/slide272.xml"/><Relationship Id="rId274" Type="http://schemas.openxmlformats.org/officeDocument/2006/relationships/slide" Target="slides/slide271.xml"/><Relationship Id="rId273" Type="http://schemas.openxmlformats.org/officeDocument/2006/relationships/slide" Target="slides/slide270.xml"/><Relationship Id="rId272" Type="http://schemas.openxmlformats.org/officeDocument/2006/relationships/slide" Target="slides/slide269.xml"/><Relationship Id="rId271" Type="http://schemas.openxmlformats.org/officeDocument/2006/relationships/slide" Target="slides/slide268.xml"/><Relationship Id="rId270" Type="http://schemas.openxmlformats.org/officeDocument/2006/relationships/slide" Target="slides/slide267.xml"/><Relationship Id="rId27" Type="http://schemas.openxmlformats.org/officeDocument/2006/relationships/slide" Target="slides/slide25.xml"/><Relationship Id="rId269" Type="http://schemas.openxmlformats.org/officeDocument/2006/relationships/slide" Target="slides/slide266.xml"/><Relationship Id="rId268" Type="http://schemas.openxmlformats.org/officeDocument/2006/relationships/slide" Target="slides/slide265.xml"/><Relationship Id="rId267" Type="http://schemas.openxmlformats.org/officeDocument/2006/relationships/slide" Target="slides/slide264.xml"/><Relationship Id="rId266" Type="http://schemas.openxmlformats.org/officeDocument/2006/relationships/slide" Target="slides/slide263.xml"/><Relationship Id="rId265" Type="http://schemas.openxmlformats.org/officeDocument/2006/relationships/slide" Target="slides/slide262.xml"/><Relationship Id="rId264" Type="http://schemas.openxmlformats.org/officeDocument/2006/relationships/slide" Target="slides/slide261.xml"/><Relationship Id="rId263" Type="http://schemas.openxmlformats.org/officeDocument/2006/relationships/slide" Target="slides/slide260.xml"/><Relationship Id="rId262" Type="http://schemas.openxmlformats.org/officeDocument/2006/relationships/slide" Target="slides/slide259.xml"/><Relationship Id="rId261" Type="http://schemas.openxmlformats.org/officeDocument/2006/relationships/slide" Target="slides/slide258.xml"/><Relationship Id="rId260" Type="http://schemas.openxmlformats.org/officeDocument/2006/relationships/slide" Target="slides/slide257.xml"/><Relationship Id="rId26" Type="http://schemas.openxmlformats.org/officeDocument/2006/relationships/slide" Target="slides/slide24.xml"/><Relationship Id="rId259" Type="http://schemas.openxmlformats.org/officeDocument/2006/relationships/slide" Target="slides/slide256.xml"/><Relationship Id="rId258" Type="http://schemas.openxmlformats.org/officeDocument/2006/relationships/slide" Target="slides/slide255.xml"/><Relationship Id="rId257" Type="http://schemas.openxmlformats.org/officeDocument/2006/relationships/slide" Target="slides/slide254.xml"/><Relationship Id="rId256" Type="http://schemas.openxmlformats.org/officeDocument/2006/relationships/slide" Target="slides/slide253.xml"/><Relationship Id="rId255" Type="http://schemas.openxmlformats.org/officeDocument/2006/relationships/slide" Target="slides/slide252.xml"/><Relationship Id="rId254" Type="http://schemas.openxmlformats.org/officeDocument/2006/relationships/slide" Target="slides/slide251.xml"/><Relationship Id="rId253" Type="http://schemas.openxmlformats.org/officeDocument/2006/relationships/slide" Target="slides/slide250.xml"/><Relationship Id="rId252" Type="http://schemas.openxmlformats.org/officeDocument/2006/relationships/slide" Target="slides/slide249.xml"/><Relationship Id="rId251" Type="http://schemas.openxmlformats.org/officeDocument/2006/relationships/slide" Target="slides/slide248.xml"/><Relationship Id="rId250" Type="http://schemas.openxmlformats.org/officeDocument/2006/relationships/slide" Target="slides/slide247.xml"/><Relationship Id="rId25" Type="http://schemas.openxmlformats.org/officeDocument/2006/relationships/slide" Target="slides/slide23.xml"/><Relationship Id="rId249" Type="http://schemas.openxmlformats.org/officeDocument/2006/relationships/slide" Target="slides/slide246.xml"/><Relationship Id="rId248" Type="http://schemas.openxmlformats.org/officeDocument/2006/relationships/slide" Target="slides/slide245.xml"/><Relationship Id="rId247" Type="http://schemas.openxmlformats.org/officeDocument/2006/relationships/slide" Target="slides/slide244.xml"/><Relationship Id="rId246" Type="http://schemas.openxmlformats.org/officeDocument/2006/relationships/slide" Target="slides/slide243.xml"/><Relationship Id="rId245" Type="http://schemas.openxmlformats.org/officeDocument/2006/relationships/slide" Target="slides/slide242.xml"/><Relationship Id="rId244" Type="http://schemas.openxmlformats.org/officeDocument/2006/relationships/slide" Target="slides/slide241.xml"/><Relationship Id="rId243" Type="http://schemas.openxmlformats.org/officeDocument/2006/relationships/slide" Target="slides/slide240.xml"/><Relationship Id="rId242" Type="http://schemas.openxmlformats.org/officeDocument/2006/relationships/slide" Target="slides/slide239.xml"/><Relationship Id="rId241" Type="http://schemas.openxmlformats.org/officeDocument/2006/relationships/slide" Target="slides/slide238.xml"/><Relationship Id="rId240" Type="http://schemas.openxmlformats.org/officeDocument/2006/relationships/slide" Target="slides/slide237.xml"/><Relationship Id="rId24" Type="http://schemas.openxmlformats.org/officeDocument/2006/relationships/slide" Target="slides/slide22.xml"/><Relationship Id="rId239" Type="http://schemas.openxmlformats.org/officeDocument/2006/relationships/slide" Target="slides/slide236.xml"/><Relationship Id="rId238" Type="http://schemas.openxmlformats.org/officeDocument/2006/relationships/slide" Target="slides/slide235.xml"/><Relationship Id="rId237" Type="http://schemas.openxmlformats.org/officeDocument/2006/relationships/slide" Target="slides/slide234.xml"/><Relationship Id="rId236" Type="http://schemas.openxmlformats.org/officeDocument/2006/relationships/slide" Target="slides/slide233.xml"/><Relationship Id="rId235" Type="http://schemas.openxmlformats.org/officeDocument/2006/relationships/slide" Target="slides/slide232.xml"/><Relationship Id="rId234" Type="http://schemas.openxmlformats.org/officeDocument/2006/relationships/slide" Target="slides/slide231.xml"/><Relationship Id="rId233" Type="http://schemas.openxmlformats.org/officeDocument/2006/relationships/slide" Target="slides/slide230.xml"/><Relationship Id="rId232" Type="http://schemas.openxmlformats.org/officeDocument/2006/relationships/slide" Target="slides/slide229.xml"/><Relationship Id="rId231" Type="http://schemas.openxmlformats.org/officeDocument/2006/relationships/slide" Target="slides/slide228.xml"/><Relationship Id="rId230" Type="http://schemas.openxmlformats.org/officeDocument/2006/relationships/slide" Target="slides/slide227.xml"/><Relationship Id="rId23" Type="http://schemas.openxmlformats.org/officeDocument/2006/relationships/slide" Target="slides/slide21.xml"/><Relationship Id="rId229" Type="http://schemas.openxmlformats.org/officeDocument/2006/relationships/slide" Target="slides/slide226.xml"/><Relationship Id="rId228" Type="http://schemas.openxmlformats.org/officeDocument/2006/relationships/slide" Target="slides/slide225.xml"/><Relationship Id="rId227" Type="http://schemas.openxmlformats.org/officeDocument/2006/relationships/slide" Target="slides/slide224.xml"/><Relationship Id="rId226" Type="http://schemas.openxmlformats.org/officeDocument/2006/relationships/slide" Target="slides/slide223.xml"/><Relationship Id="rId225" Type="http://schemas.openxmlformats.org/officeDocument/2006/relationships/slide" Target="slides/slide222.xml"/><Relationship Id="rId224" Type="http://schemas.openxmlformats.org/officeDocument/2006/relationships/slide" Target="slides/slide221.xml"/><Relationship Id="rId223" Type="http://schemas.openxmlformats.org/officeDocument/2006/relationships/slide" Target="slides/slide220.xml"/><Relationship Id="rId222" Type="http://schemas.openxmlformats.org/officeDocument/2006/relationships/slide" Target="slides/slide219.xml"/><Relationship Id="rId221" Type="http://schemas.openxmlformats.org/officeDocument/2006/relationships/slide" Target="slides/slide218.xml"/><Relationship Id="rId220" Type="http://schemas.openxmlformats.org/officeDocument/2006/relationships/slide" Target="slides/slide217.xml"/><Relationship Id="rId22" Type="http://schemas.openxmlformats.org/officeDocument/2006/relationships/slide" Target="slides/slide20.xml"/><Relationship Id="rId219" Type="http://schemas.openxmlformats.org/officeDocument/2006/relationships/slide" Target="slides/slide216.xml"/><Relationship Id="rId218" Type="http://schemas.openxmlformats.org/officeDocument/2006/relationships/slide" Target="slides/slide215.xml"/><Relationship Id="rId217" Type="http://schemas.openxmlformats.org/officeDocument/2006/relationships/slide" Target="slides/slide214.xml"/><Relationship Id="rId216" Type="http://schemas.openxmlformats.org/officeDocument/2006/relationships/slide" Target="slides/slide213.xml"/><Relationship Id="rId215" Type="http://schemas.openxmlformats.org/officeDocument/2006/relationships/slide" Target="slides/slide212.xml"/><Relationship Id="rId214" Type="http://schemas.openxmlformats.org/officeDocument/2006/relationships/slide" Target="slides/slide211.xml"/><Relationship Id="rId213" Type="http://schemas.openxmlformats.org/officeDocument/2006/relationships/slide" Target="slides/slide210.xml"/><Relationship Id="rId212" Type="http://schemas.openxmlformats.org/officeDocument/2006/relationships/slide" Target="slides/slide209.xml"/><Relationship Id="rId211" Type="http://schemas.openxmlformats.org/officeDocument/2006/relationships/slide" Target="slides/slide208.xml"/><Relationship Id="rId210" Type="http://schemas.openxmlformats.org/officeDocument/2006/relationships/slide" Target="slides/slide207.xml"/><Relationship Id="rId21" Type="http://schemas.openxmlformats.org/officeDocument/2006/relationships/slide" Target="slides/slide19.xml"/><Relationship Id="rId209" Type="http://schemas.openxmlformats.org/officeDocument/2006/relationships/slide" Target="slides/slide206.xml"/><Relationship Id="rId208" Type="http://schemas.openxmlformats.org/officeDocument/2006/relationships/slide" Target="slides/slide205.xml"/><Relationship Id="rId207" Type="http://schemas.openxmlformats.org/officeDocument/2006/relationships/slide" Target="slides/slide204.xml"/><Relationship Id="rId206" Type="http://schemas.openxmlformats.org/officeDocument/2006/relationships/slide" Target="slides/slide203.xml"/><Relationship Id="rId205" Type="http://schemas.openxmlformats.org/officeDocument/2006/relationships/slide" Target="slides/slide202.xml"/><Relationship Id="rId204" Type="http://schemas.openxmlformats.org/officeDocument/2006/relationships/slide" Target="slides/slide201.xml"/><Relationship Id="rId203" Type="http://schemas.openxmlformats.org/officeDocument/2006/relationships/slide" Target="slides/slide200.xml"/><Relationship Id="rId202" Type="http://schemas.openxmlformats.org/officeDocument/2006/relationships/slide" Target="slides/slide199.xml"/><Relationship Id="rId201" Type="http://schemas.openxmlformats.org/officeDocument/2006/relationships/slide" Target="slides/slide198.xml"/><Relationship Id="rId200" Type="http://schemas.openxmlformats.org/officeDocument/2006/relationships/slide" Target="slides/slide197.xml"/><Relationship Id="rId20" Type="http://schemas.openxmlformats.org/officeDocument/2006/relationships/slide" Target="slides/slide18.xml"/><Relationship Id="rId2" Type="http://schemas.openxmlformats.org/officeDocument/2006/relationships/theme" Target="theme/theme1.xml"/><Relationship Id="rId199" Type="http://schemas.openxmlformats.org/officeDocument/2006/relationships/slide" Target="slides/slide196.xml"/><Relationship Id="rId198" Type="http://schemas.openxmlformats.org/officeDocument/2006/relationships/slide" Target="slides/slide195.xml"/><Relationship Id="rId197" Type="http://schemas.openxmlformats.org/officeDocument/2006/relationships/slide" Target="slides/slide194.xml"/><Relationship Id="rId196" Type="http://schemas.openxmlformats.org/officeDocument/2006/relationships/slide" Target="slides/slide193.xml"/><Relationship Id="rId195" Type="http://schemas.openxmlformats.org/officeDocument/2006/relationships/slide" Target="slides/slide192.xml"/><Relationship Id="rId194" Type="http://schemas.openxmlformats.org/officeDocument/2006/relationships/slide" Target="slides/slide19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7.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6.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5.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4.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3.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2.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1.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10.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9.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1">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6">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1F466E4-7200-4E0D-B265-5A64307BA1CA}" type="doc">
      <dgm:prSet loTypeId="urn:microsoft.com/office/officeart/2005/8/layout/venn1" loCatId="relationship" qsTypeId="urn:microsoft.com/office/officeart/2005/8/quickstyle/3d3" qsCatId="3D" csTypeId="urn:microsoft.com/office/officeart/2005/8/colors/accent1_2" csCatId="accent1" phldr="1"/>
      <dgm:spPr/>
      <dgm:t>
        <a:bodyPr/>
        <a:lstStyle/>
        <a:p>
          <a:endParaRPr lang="zh-CN" altLang="en-US"/>
        </a:p>
      </dgm:t>
    </dgm:pt>
    <dgm:pt modelId="{A1B92581-03E2-48B8-801F-A91779DFD4C3}">
      <dgm:prSet custT="1"/>
      <dgm:spPr/>
      <dgm:t>
        <a:bodyPr/>
        <a:lstStyle/>
        <a:p>
          <a:r>
            <a:rPr lang="zh-CN" altLang="en-US" sz="2800" dirty="0"/>
            <a:t>支柱</a:t>
          </a:r>
          <a:endParaRPr lang="en-US" altLang="zh-CN" sz="2800" dirty="0"/>
        </a:p>
        <a:p>
          <a:r>
            <a:rPr lang="zh-CN" altLang="en-US" sz="2800" dirty="0"/>
            <a:t>产业</a:t>
          </a:r>
        </a:p>
      </dgm:t>
    </dgm:pt>
    <dgm:pt modelId="{85DFA2BD-824D-46C7-8CDF-20187B9D0EB2}" cxnId="{FF4C24DE-6B8C-4FBD-84AF-F76A66E6F4E8}" type="parTrans">
      <dgm:prSet/>
      <dgm:spPr/>
      <dgm:t>
        <a:bodyPr/>
        <a:lstStyle/>
        <a:p>
          <a:endParaRPr lang="zh-CN" altLang="en-US" sz="2000"/>
        </a:p>
      </dgm:t>
    </dgm:pt>
    <dgm:pt modelId="{429445F4-ED1A-4CC2-A37A-4C501CA3CB5D}" cxnId="{FF4C24DE-6B8C-4FBD-84AF-F76A66E6F4E8}" type="sibTrans">
      <dgm:prSet/>
      <dgm:spPr/>
      <dgm:t>
        <a:bodyPr/>
        <a:lstStyle/>
        <a:p>
          <a:endParaRPr lang="zh-CN" altLang="en-US" sz="2000"/>
        </a:p>
      </dgm:t>
    </dgm:pt>
    <dgm:pt modelId="{6CB1429D-1BF5-4F19-B0FA-3F766F345A7D}">
      <dgm:prSet custT="1"/>
      <dgm:spPr/>
      <dgm:t>
        <a:bodyPr/>
        <a:lstStyle/>
        <a:p>
          <a:r>
            <a:rPr lang="zh-CN" altLang="en-US" sz="2800" dirty="0"/>
            <a:t>基础产业</a:t>
          </a:r>
        </a:p>
      </dgm:t>
    </dgm:pt>
    <dgm:pt modelId="{578E80EF-B4BE-4689-BAAB-347B5A5F62D6}" cxnId="{29B088C2-CBA3-421A-B587-90C53B60FAF0}" type="parTrans">
      <dgm:prSet/>
      <dgm:spPr/>
      <dgm:t>
        <a:bodyPr/>
        <a:lstStyle/>
        <a:p>
          <a:endParaRPr lang="zh-CN" altLang="en-US" sz="2000"/>
        </a:p>
      </dgm:t>
    </dgm:pt>
    <dgm:pt modelId="{5E039587-FFBE-4432-8FD3-FC97301051D1}" cxnId="{29B088C2-CBA3-421A-B587-90C53B60FAF0}" type="sibTrans">
      <dgm:prSet/>
      <dgm:spPr/>
      <dgm:t>
        <a:bodyPr/>
        <a:lstStyle/>
        <a:p>
          <a:endParaRPr lang="zh-CN" altLang="en-US" sz="2000"/>
        </a:p>
      </dgm:t>
    </dgm:pt>
    <dgm:pt modelId="{775F3AE6-7E9D-488A-AB17-49DFA5BA6A0F}">
      <dgm:prSet custT="1"/>
      <dgm:spPr/>
      <dgm:t>
        <a:bodyPr/>
        <a:lstStyle/>
        <a:p>
          <a:r>
            <a:rPr lang="zh-CN" altLang="en-US" sz="2800" dirty="0"/>
            <a:t> 民生产业</a:t>
          </a:r>
        </a:p>
      </dgm:t>
    </dgm:pt>
    <dgm:pt modelId="{65DE179A-E47A-4D1B-B376-7601DE9380DA}" cxnId="{1F21D27B-0FEC-43A3-8D73-47B0741558D6}" type="parTrans">
      <dgm:prSet/>
      <dgm:spPr/>
      <dgm:t>
        <a:bodyPr/>
        <a:lstStyle/>
        <a:p>
          <a:endParaRPr lang="zh-CN" altLang="en-US" sz="2000"/>
        </a:p>
      </dgm:t>
    </dgm:pt>
    <dgm:pt modelId="{F0B250D0-A53B-4194-A19D-FAA71B6A9434}" cxnId="{1F21D27B-0FEC-43A3-8D73-47B0741558D6}" type="sibTrans">
      <dgm:prSet/>
      <dgm:spPr/>
      <dgm:t>
        <a:bodyPr/>
        <a:lstStyle/>
        <a:p>
          <a:endParaRPr lang="zh-CN" altLang="en-US" sz="2000"/>
        </a:p>
      </dgm:t>
    </dgm:pt>
    <dgm:pt modelId="{77878914-B860-492C-BAA6-3AAE8C54A97D}" type="pres">
      <dgm:prSet presAssocID="{11F466E4-7200-4E0D-B265-5A64307BA1CA}" presName="compositeShape" presStyleCnt="0">
        <dgm:presLayoutVars>
          <dgm:chMax val="7"/>
          <dgm:dir/>
          <dgm:resizeHandles val="exact"/>
        </dgm:presLayoutVars>
      </dgm:prSet>
      <dgm:spPr/>
    </dgm:pt>
    <dgm:pt modelId="{2B0053AC-73BC-4AC3-8DE0-776D0063B2D4}" type="pres">
      <dgm:prSet presAssocID="{A1B92581-03E2-48B8-801F-A91779DFD4C3}" presName="circ1" presStyleLbl="vennNode1" presStyleIdx="0" presStyleCnt="3"/>
      <dgm:spPr/>
    </dgm:pt>
    <dgm:pt modelId="{E3F0B96B-4702-4DBB-9D09-E2E3DF2DD2CD}" type="pres">
      <dgm:prSet presAssocID="{A1B92581-03E2-48B8-801F-A91779DFD4C3}" presName="circ1Tx" presStyleLbl="revTx" presStyleIdx="0" presStyleCnt="0">
        <dgm:presLayoutVars>
          <dgm:chMax val="0"/>
          <dgm:chPref val="0"/>
          <dgm:bulletEnabled val="1"/>
        </dgm:presLayoutVars>
      </dgm:prSet>
      <dgm:spPr/>
    </dgm:pt>
    <dgm:pt modelId="{E919054F-D397-4FF7-9566-8AE3DC3E2BE9}" type="pres">
      <dgm:prSet presAssocID="{6CB1429D-1BF5-4F19-B0FA-3F766F345A7D}" presName="circ2" presStyleLbl="vennNode1" presStyleIdx="1" presStyleCnt="3"/>
      <dgm:spPr/>
    </dgm:pt>
    <dgm:pt modelId="{5F0EA113-607C-42FE-8D3C-881F545A8850}" type="pres">
      <dgm:prSet presAssocID="{6CB1429D-1BF5-4F19-B0FA-3F766F345A7D}" presName="circ2Tx" presStyleLbl="revTx" presStyleIdx="0" presStyleCnt="0">
        <dgm:presLayoutVars>
          <dgm:chMax val="0"/>
          <dgm:chPref val="0"/>
          <dgm:bulletEnabled val="1"/>
        </dgm:presLayoutVars>
      </dgm:prSet>
      <dgm:spPr/>
    </dgm:pt>
    <dgm:pt modelId="{4FEF7A5A-52D8-432C-96F7-47703885E76D}" type="pres">
      <dgm:prSet presAssocID="{775F3AE6-7E9D-488A-AB17-49DFA5BA6A0F}" presName="circ3" presStyleLbl="vennNode1" presStyleIdx="2" presStyleCnt="3"/>
      <dgm:spPr/>
    </dgm:pt>
    <dgm:pt modelId="{5C6447C9-7153-438B-963A-6F4574A54768}" type="pres">
      <dgm:prSet presAssocID="{775F3AE6-7E9D-488A-AB17-49DFA5BA6A0F}" presName="circ3Tx" presStyleLbl="revTx" presStyleIdx="0" presStyleCnt="0">
        <dgm:presLayoutVars>
          <dgm:chMax val="0"/>
          <dgm:chPref val="0"/>
          <dgm:bulletEnabled val="1"/>
        </dgm:presLayoutVars>
      </dgm:prSet>
      <dgm:spPr/>
    </dgm:pt>
  </dgm:ptLst>
  <dgm:cxnLst>
    <dgm:cxn modelId="{7E5C4E4E-6086-43F6-B161-A2941A9A3ECB}" type="presOf" srcId="{11F466E4-7200-4E0D-B265-5A64307BA1CA}" destId="{77878914-B860-492C-BAA6-3AAE8C54A97D}" srcOrd="0" destOrd="0" presId="urn:microsoft.com/office/officeart/2005/8/layout/venn1"/>
    <dgm:cxn modelId="{05BC9654-EA0E-460B-ABCC-DE1EA8F51186}" type="presOf" srcId="{A1B92581-03E2-48B8-801F-A91779DFD4C3}" destId="{E3F0B96B-4702-4DBB-9D09-E2E3DF2DD2CD}" srcOrd="1" destOrd="0" presId="urn:microsoft.com/office/officeart/2005/8/layout/venn1"/>
    <dgm:cxn modelId="{8EBC827B-F019-404C-88F3-8107A113D87C}" type="presOf" srcId="{6CB1429D-1BF5-4F19-B0FA-3F766F345A7D}" destId="{E919054F-D397-4FF7-9566-8AE3DC3E2BE9}" srcOrd="0" destOrd="0" presId="urn:microsoft.com/office/officeart/2005/8/layout/venn1"/>
    <dgm:cxn modelId="{1F21D27B-0FEC-43A3-8D73-47B0741558D6}" srcId="{11F466E4-7200-4E0D-B265-5A64307BA1CA}" destId="{775F3AE6-7E9D-488A-AB17-49DFA5BA6A0F}" srcOrd="2" destOrd="0" parTransId="{65DE179A-E47A-4D1B-B376-7601DE9380DA}" sibTransId="{F0B250D0-A53B-4194-A19D-FAA71B6A9434}"/>
    <dgm:cxn modelId="{9024D7B0-602A-47A8-99E9-5544AE6BE816}" type="presOf" srcId="{6CB1429D-1BF5-4F19-B0FA-3F766F345A7D}" destId="{5F0EA113-607C-42FE-8D3C-881F545A8850}" srcOrd="1" destOrd="0" presId="urn:microsoft.com/office/officeart/2005/8/layout/venn1"/>
    <dgm:cxn modelId="{26ABF7B7-9550-446F-8269-9B3D3F5A19A2}" type="presOf" srcId="{775F3AE6-7E9D-488A-AB17-49DFA5BA6A0F}" destId="{5C6447C9-7153-438B-963A-6F4574A54768}" srcOrd="1" destOrd="0" presId="urn:microsoft.com/office/officeart/2005/8/layout/venn1"/>
    <dgm:cxn modelId="{29B088C2-CBA3-421A-B587-90C53B60FAF0}" srcId="{11F466E4-7200-4E0D-B265-5A64307BA1CA}" destId="{6CB1429D-1BF5-4F19-B0FA-3F766F345A7D}" srcOrd="1" destOrd="0" parTransId="{578E80EF-B4BE-4689-BAAB-347B5A5F62D6}" sibTransId="{5E039587-FFBE-4432-8FD3-FC97301051D1}"/>
    <dgm:cxn modelId="{514606DC-D737-4394-9BB7-B1C187C6FB4D}" type="presOf" srcId="{775F3AE6-7E9D-488A-AB17-49DFA5BA6A0F}" destId="{4FEF7A5A-52D8-432C-96F7-47703885E76D}" srcOrd="0" destOrd="0" presId="urn:microsoft.com/office/officeart/2005/8/layout/venn1"/>
    <dgm:cxn modelId="{FF4C24DE-6B8C-4FBD-84AF-F76A66E6F4E8}" srcId="{11F466E4-7200-4E0D-B265-5A64307BA1CA}" destId="{A1B92581-03E2-48B8-801F-A91779DFD4C3}" srcOrd="0" destOrd="0" parTransId="{85DFA2BD-824D-46C7-8CDF-20187B9D0EB2}" sibTransId="{429445F4-ED1A-4CC2-A37A-4C501CA3CB5D}"/>
    <dgm:cxn modelId="{E636ECF3-85F0-44FB-881D-B243DD013B1C}" type="presOf" srcId="{A1B92581-03E2-48B8-801F-A91779DFD4C3}" destId="{2B0053AC-73BC-4AC3-8DE0-776D0063B2D4}" srcOrd="0" destOrd="0" presId="urn:microsoft.com/office/officeart/2005/8/layout/venn1"/>
    <dgm:cxn modelId="{BF9583A1-934C-48E7-81C7-797983341AC1}" type="presParOf" srcId="{77878914-B860-492C-BAA6-3AAE8C54A97D}" destId="{2B0053AC-73BC-4AC3-8DE0-776D0063B2D4}" srcOrd="0" destOrd="0" presId="urn:microsoft.com/office/officeart/2005/8/layout/venn1"/>
    <dgm:cxn modelId="{8490649B-953E-4FE1-9C9C-DF0344E522C6}" type="presParOf" srcId="{77878914-B860-492C-BAA6-3AAE8C54A97D}" destId="{E3F0B96B-4702-4DBB-9D09-E2E3DF2DD2CD}" srcOrd="1" destOrd="0" presId="urn:microsoft.com/office/officeart/2005/8/layout/venn1"/>
    <dgm:cxn modelId="{4E2F5A45-0787-44C7-8480-1178F1934B62}" type="presParOf" srcId="{77878914-B860-492C-BAA6-3AAE8C54A97D}" destId="{E919054F-D397-4FF7-9566-8AE3DC3E2BE9}" srcOrd="2" destOrd="0" presId="urn:microsoft.com/office/officeart/2005/8/layout/venn1"/>
    <dgm:cxn modelId="{27D3399C-EBBB-4E1C-92B6-3CC7BFE21DCC}" type="presParOf" srcId="{77878914-B860-492C-BAA6-3AAE8C54A97D}" destId="{5F0EA113-607C-42FE-8D3C-881F545A8850}" srcOrd="3" destOrd="0" presId="urn:microsoft.com/office/officeart/2005/8/layout/venn1"/>
    <dgm:cxn modelId="{BAD864FF-C520-40C3-82D2-93F60FFFA212}" type="presParOf" srcId="{77878914-B860-492C-BAA6-3AAE8C54A97D}" destId="{4FEF7A5A-52D8-432C-96F7-47703885E76D}" srcOrd="4" destOrd="0" presId="urn:microsoft.com/office/officeart/2005/8/layout/venn1"/>
    <dgm:cxn modelId="{50913452-3B5B-4B26-8A85-4E155B489CB1}" type="presParOf" srcId="{77878914-B860-492C-BAA6-3AAE8C54A97D}" destId="{5C6447C9-7153-438B-963A-6F4574A54768}" srcOrd="5" destOrd="0" presId="urn:microsoft.com/office/officeart/2005/8/layout/ven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F466E4-7200-4E0D-B265-5A64307BA1CA}" type="doc">
      <dgm:prSet loTypeId="urn:microsoft.com/office/officeart/2005/8/layout/venn1" loCatId="relationship" qsTypeId="urn:microsoft.com/office/officeart/2005/8/quickstyle/3d3" qsCatId="3D" csTypeId="urn:microsoft.com/office/officeart/2005/8/colors/accent1_2" csCatId="accent1" phldr="1"/>
      <dgm:spPr/>
      <dgm:t>
        <a:bodyPr/>
        <a:lstStyle/>
        <a:p>
          <a:endParaRPr lang="zh-CN" altLang="en-US"/>
        </a:p>
      </dgm:t>
    </dgm:pt>
    <dgm:pt modelId="{A1B92581-03E2-48B8-801F-A91779DFD4C3}">
      <dgm:prSet custT="1"/>
      <dgm:spPr/>
      <dgm:t>
        <a:bodyPr/>
        <a:lstStyle/>
        <a:p>
          <a:r>
            <a:rPr lang="zh-CN" altLang="en-US" sz="2800" dirty="0"/>
            <a:t>支柱</a:t>
          </a:r>
          <a:endParaRPr lang="en-US" altLang="zh-CN" sz="2800" dirty="0"/>
        </a:p>
        <a:p>
          <a:r>
            <a:rPr lang="zh-CN" altLang="en-US" sz="2800" dirty="0"/>
            <a:t>产业</a:t>
          </a:r>
        </a:p>
      </dgm:t>
    </dgm:pt>
    <dgm:pt modelId="{85DFA2BD-824D-46C7-8CDF-20187B9D0EB2}" cxnId="{FF4C24DE-6B8C-4FBD-84AF-F76A66E6F4E8}" type="parTrans">
      <dgm:prSet/>
      <dgm:spPr/>
      <dgm:t>
        <a:bodyPr/>
        <a:lstStyle/>
        <a:p>
          <a:endParaRPr lang="zh-CN" altLang="en-US" sz="2000"/>
        </a:p>
      </dgm:t>
    </dgm:pt>
    <dgm:pt modelId="{429445F4-ED1A-4CC2-A37A-4C501CA3CB5D}" cxnId="{FF4C24DE-6B8C-4FBD-84AF-F76A66E6F4E8}" type="sibTrans">
      <dgm:prSet/>
      <dgm:spPr/>
      <dgm:t>
        <a:bodyPr/>
        <a:lstStyle/>
        <a:p>
          <a:endParaRPr lang="zh-CN" altLang="en-US" sz="2000"/>
        </a:p>
      </dgm:t>
    </dgm:pt>
    <dgm:pt modelId="{6CB1429D-1BF5-4F19-B0FA-3F766F345A7D}">
      <dgm:prSet custT="1"/>
      <dgm:spPr/>
      <dgm:t>
        <a:bodyPr/>
        <a:lstStyle/>
        <a:p>
          <a:r>
            <a:rPr lang="zh-CN" altLang="en-US" sz="2800" dirty="0"/>
            <a:t>基础产业</a:t>
          </a:r>
        </a:p>
      </dgm:t>
    </dgm:pt>
    <dgm:pt modelId="{578E80EF-B4BE-4689-BAAB-347B5A5F62D6}" cxnId="{29B088C2-CBA3-421A-B587-90C53B60FAF0}" type="parTrans">
      <dgm:prSet/>
      <dgm:spPr/>
      <dgm:t>
        <a:bodyPr/>
        <a:lstStyle/>
        <a:p>
          <a:endParaRPr lang="zh-CN" altLang="en-US" sz="2000"/>
        </a:p>
      </dgm:t>
    </dgm:pt>
    <dgm:pt modelId="{5E039587-FFBE-4432-8FD3-FC97301051D1}" cxnId="{29B088C2-CBA3-421A-B587-90C53B60FAF0}" type="sibTrans">
      <dgm:prSet/>
      <dgm:spPr/>
      <dgm:t>
        <a:bodyPr/>
        <a:lstStyle/>
        <a:p>
          <a:endParaRPr lang="zh-CN" altLang="en-US" sz="2000"/>
        </a:p>
      </dgm:t>
    </dgm:pt>
    <dgm:pt modelId="{775F3AE6-7E9D-488A-AB17-49DFA5BA6A0F}">
      <dgm:prSet custT="1"/>
      <dgm:spPr/>
      <dgm:t>
        <a:bodyPr/>
        <a:lstStyle/>
        <a:p>
          <a:r>
            <a:rPr lang="zh-CN" altLang="en-US" sz="2800" dirty="0"/>
            <a:t> 民生产业</a:t>
          </a:r>
        </a:p>
      </dgm:t>
    </dgm:pt>
    <dgm:pt modelId="{65DE179A-E47A-4D1B-B376-7601DE9380DA}" cxnId="{1F21D27B-0FEC-43A3-8D73-47B0741558D6}" type="parTrans">
      <dgm:prSet/>
      <dgm:spPr/>
      <dgm:t>
        <a:bodyPr/>
        <a:lstStyle/>
        <a:p>
          <a:endParaRPr lang="zh-CN" altLang="en-US" sz="2000"/>
        </a:p>
      </dgm:t>
    </dgm:pt>
    <dgm:pt modelId="{F0B250D0-A53B-4194-A19D-FAA71B6A9434}" cxnId="{1F21D27B-0FEC-43A3-8D73-47B0741558D6}" type="sibTrans">
      <dgm:prSet/>
      <dgm:spPr/>
      <dgm:t>
        <a:bodyPr/>
        <a:lstStyle/>
        <a:p>
          <a:endParaRPr lang="zh-CN" altLang="en-US" sz="2000"/>
        </a:p>
      </dgm:t>
    </dgm:pt>
    <dgm:pt modelId="{77878914-B860-492C-BAA6-3AAE8C54A97D}" type="pres">
      <dgm:prSet presAssocID="{11F466E4-7200-4E0D-B265-5A64307BA1CA}" presName="compositeShape" presStyleCnt="0">
        <dgm:presLayoutVars>
          <dgm:chMax val="7"/>
          <dgm:dir/>
          <dgm:resizeHandles val="exact"/>
        </dgm:presLayoutVars>
      </dgm:prSet>
      <dgm:spPr/>
    </dgm:pt>
    <dgm:pt modelId="{2B0053AC-73BC-4AC3-8DE0-776D0063B2D4}" type="pres">
      <dgm:prSet presAssocID="{A1B92581-03E2-48B8-801F-A91779DFD4C3}" presName="circ1" presStyleLbl="vennNode1" presStyleIdx="0" presStyleCnt="3"/>
      <dgm:spPr/>
    </dgm:pt>
    <dgm:pt modelId="{E3F0B96B-4702-4DBB-9D09-E2E3DF2DD2CD}" type="pres">
      <dgm:prSet presAssocID="{A1B92581-03E2-48B8-801F-A91779DFD4C3}" presName="circ1Tx" presStyleLbl="revTx" presStyleIdx="0" presStyleCnt="0">
        <dgm:presLayoutVars>
          <dgm:chMax val="0"/>
          <dgm:chPref val="0"/>
          <dgm:bulletEnabled val="1"/>
        </dgm:presLayoutVars>
      </dgm:prSet>
      <dgm:spPr/>
    </dgm:pt>
    <dgm:pt modelId="{E919054F-D397-4FF7-9566-8AE3DC3E2BE9}" type="pres">
      <dgm:prSet presAssocID="{6CB1429D-1BF5-4F19-B0FA-3F766F345A7D}" presName="circ2" presStyleLbl="vennNode1" presStyleIdx="1" presStyleCnt="3" custLinFactNeighborX="8998" custLinFactNeighborY="1533"/>
      <dgm:spPr/>
    </dgm:pt>
    <dgm:pt modelId="{5F0EA113-607C-42FE-8D3C-881F545A8850}" type="pres">
      <dgm:prSet presAssocID="{6CB1429D-1BF5-4F19-B0FA-3F766F345A7D}" presName="circ2Tx" presStyleLbl="revTx" presStyleIdx="0" presStyleCnt="0">
        <dgm:presLayoutVars>
          <dgm:chMax val="0"/>
          <dgm:chPref val="0"/>
          <dgm:bulletEnabled val="1"/>
        </dgm:presLayoutVars>
      </dgm:prSet>
      <dgm:spPr/>
    </dgm:pt>
    <dgm:pt modelId="{4FEF7A5A-52D8-432C-96F7-47703885E76D}" type="pres">
      <dgm:prSet presAssocID="{775F3AE6-7E9D-488A-AB17-49DFA5BA6A0F}" presName="circ3" presStyleLbl="vennNode1" presStyleIdx="2" presStyleCnt="3"/>
      <dgm:spPr/>
    </dgm:pt>
    <dgm:pt modelId="{5C6447C9-7153-438B-963A-6F4574A54768}" type="pres">
      <dgm:prSet presAssocID="{775F3AE6-7E9D-488A-AB17-49DFA5BA6A0F}" presName="circ3Tx" presStyleLbl="revTx" presStyleIdx="0" presStyleCnt="0">
        <dgm:presLayoutVars>
          <dgm:chMax val="0"/>
          <dgm:chPref val="0"/>
          <dgm:bulletEnabled val="1"/>
        </dgm:presLayoutVars>
      </dgm:prSet>
      <dgm:spPr/>
    </dgm:pt>
  </dgm:ptLst>
  <dgm:cxnLst>
    <dgm:cxn modelId="{7E5C4E4E-6086-43F6-B161-A2941A9A3ECB}" type="presOf" srcId="{11F466E4-7200-4E0D-B265-5A64307BA1CA}" destId="{77878914-B860-492C-BAA6-3AAE8C54A97D}" srcOrd="0" destOrd="0" presId="urn:microsoft.com/office/officeart/2005/8/layout/venn1"/>
    <dgm:cxn modelId="{05BC9654-EA0E-460B-ABCC-DE1EA8F51186}" type="presOf" srcId="{A1B92581-03E2-48B8-801F-A91779DFD4C3}" destId="{E3F0B96B-4702-4DBB-9D09-E2E3DF2DD2CD}" srcOrd="1" destOrd="0" presId="urn:microsoft.com/office/officeart/2005/8/layout/venn1"/>
    <dgm:cxn modelId="{8EBC827B-F019-404C-88F3-8107A113D87C}" type="presOf" srcId="{6CB1429D-1BF5-4F19-B0FA-3F766F345A7D}" destId="{E919054F-D397-4FF7-9566-8AE3DC3E2BE9}" srcOrd="0" destOrd="0" presId="urn:microsoft.com/office/officeart/2005/8/layout/venn1"/>
    <dgm:cxn modelId="{1F21D27B-0FEC-43A3-8D73-47B0741558D6}" srcId="{11F466E4-7200-4E0D-B265-5A64307BA1CA}" destId="{775F3AE6-7E9D-488A-AB17-49DFA5BA6A0F}" srcOrd="2" destOrd="0" parTransId="{65DE179A-E47A-4D1B-B376-7601DE9380DA}" sibTransId="{F0B250D0-A53B-4194-A19D-FAA71B6A9434}"/>
    <dgm:cxn modelId="{9024D7B0-602A-47A8-99E9-5544AE6BE816}" type="presOf" srcId="{6CB1429D-1BF5-4F19-B0FA-3F766F345A7D}" destId="{5F0EA113-607C-42FE-8D3C-881F545A8850}" srcOrd="1" destOrd="0" presId="urn:microsoft.com/office/officeart/2005/8/layout/venn1"/>
    <dgm:cxn modelId="{26ABF7B7-9550-446F-8269-9B3D3F5A19A2}" type="presOf" srcId="{775F3AE6-7E9D-488A-AB17-49DFA5BA6A0F}" destId="{5C6447C9-7153-438B-963A-6F4574A54768}" srcOrd="1" destOrd="0" presId="urn:microsoft.com/office/officeart/2005/8/layout/venn1"/>
    <dgm:cxn modelId="{29B088C2-CBA3-421A-B587-90C53B60FAF0}" srcId="{11F466E4-7200-4E0D-B265-5A64307BA1CA}" destId="{6CB1429D-1BF5-4F19-B0FA-3F766F345A7D}" srcOrd="1" destOrd="0" parTransId="{578E80EF-B4BE-4689-BAAB-347B5A5F62D6}" sibTransId="{5E039587-FFBE-4432-8FD3-FC97301051D1}"/>
    <dgm:cxn modelId="{514606DC-D737-4394-9BB7-B1C187C6FB4D}" type="presOf" srcId="{775F3AE6-7E9D-488A-AB17-49DFA5BA6A0F}" destId="{4FEF7A5A-52D8-432C-96F7-47703885E76D}" srcOrd="0" destOrd="0" presId="urn:microsoft.com/office/officeart/2005/8/layout/venn1"/>
    <dgm:cxn modelId="{FF4C24DE-6B8C-4FBD-84AF-F76A66E6F4E8}" srcId="{11F466E4-7200-4E0D-B265-5A64307BA1CA}" destId="{A1B92581-03E2-48B8-801F-A91779DFD4C3}" srcOrd="0" destOrd="0" parTransId="{85DFA2BD-824D-46C7-8CDF-20187B9D0EB2}" sibTransId="{429445F4-ED1A-4CC2-A37A-4C501CA3CB5D}"/>
    <dgm:cxn modelId="{E636ECF3-85F0-44FB-881D-B243DD013B1C}" type="presOf" srcId="{A1B92581-03E2-48B8-801F-A91779DFD4C3}" destId="{2B0053AC-73BC-4AC3-8DE0-776D0063B2D4}" srcOrd="0" destOrd="0" presId="urn:microsoft.com/office/officeart/2005/8/layout/venn1"/>
    <dgm:cxn modelId="{BF9583A1-934C-48E7-81C7-797983341AC1}" type="presParOf" srcId="{77878914-B860-492C-BAA6-3AAE8C54A97D}" destId="{2B0053AC-73BC-4AC3-8DE0-776D0063B2D4}" srcOrd="0" destOrd="0" presId="urn:microsoft.com/office/officeart/2005/8/layout/venn1"/>
    <dgm:cxn modelId="{8490649B-953E-4FE1-9C9C-DF0344E522C6}" type="presParOf" srcId="{77878914-B860-492C-BAA6-3AAE8C54A97D}" destId="{E3F0B96B-4702-4DBB-9D09-E2E3DF2DD2CD}" srcOrd="1" destOrd="0" presId="urn:microsoft.com/office/officeart/2005/8/layout/venn1"/>
    <dgm:cxn modelId="{4E2F5A45-0787-44C7-8480-1178F1934B62}" type="presParOf" srcId="{77878914-B860-492C-BAA6-3AAE8C54A97D}" destId="{E919054F-D397-4FF7-9566-8AE3DC3E2BE9}" srcOrd="2" destOrd="0" presId="urn:microsoft.com/office/officeart/2005/8/layout/venn1"/>
    <dgm:cxn modelId="{27D3399C-EBBB-4E1C-92B6-3CC7BFE21DCC}" type="presParOf" srcId="{77878914-B860-492C-BAA6-3AAE8C54A97D}" destId="{5F0EA113-607C-42FE-8D3C-881F545A8850}" srcOrd="3" destOrd="0" presId="urn:microsoft.com/office/officeart/2005/8/layout/venn1"/>
    <dgm:cxn modelId="{BAD864FF-C520-40C3-82D2-93F60FFFA212}" type="presParOf" srcId="{77878914-B860-492C-BAA6-3AAE8C54A97D}" destId="{4FEF7A5A-52D8-432C-96F7-47703885E76D}" srcOrd="4" destOrd="0" presId="urn:microsoft.com/office/officeart/2005/8/layout/venn1"/>
    <dgm:cxn modelId="{50913452-3B5B-4B26-8A85-4E155B489CB1}" type="presParOf" srcId="{77878914-B860-492C-BAA6-3AAE8C54A97D}" destId="{5C6447C9-7153-438B-963A-6F4574A54768}" srcOrd="5" destOrd="0" presId="urn:microsoft.com/office/officeart/2005/8/layout/venn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C9072E-8A38-46BA-A2DB-4BFCED578547}" type="doc">
      <dgm:prSet loTypeId="urn:microsoft.com/office/officeart/2005/8/layout/hChevron3" loCatId="process" qsTypeId="urn:microsoft.com/office/officeart/2005/8/quickstyle/3d3#1" qsCatId="3D" csTypeId="urn:microsoft.com/office/officeart/2005/8/colors/accent5_2#1" csCatId="accent5" phldr="1"/>
      <dgm:spPr/>
    </dgm:pt>
    <dgm:pt modelId="{1F71AEB1-CBEB-4C69-B24E-9A81BAE92CB4}">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b="1" dirty="0">
              <a:latin typeface="微软雅黑" panose="020B0503020204020204" charset="-122"/>
              <a:ea typeface="微软雅黑" panose="020B0503020204020204" charset="-122"/>
            </a:rPr>
            <a:t>估算</a:t>
          </a:r>
        </a:p>
      </dgm:t>
    </dgm:pt>
    <dgm:pt modelId="{94DDD18A-7CEC-4E4B-8E55-E3699349B12A}" cxnId="{18D9BD58-B58E-4BC0-90B0-599E49819DF5}" type="parTrans">
      <dgm:prSet/>
      <dgm:spPr/>
      <dgm:t>
        <a:bodyPr/>
        <a:lstStyle/>
        <a:p>
          <a:endParaRPr lang="zh-CN" altLang="en-US" sz="1200" b="1">
            <a:latin typeface="微软雅黑" panose="020B0503020204020204" charset="-122"/>
            <a:ea typeface="微软雅黑" panose="020B0503020204020204" charset="-122"/>
          </a:endParaRPr>
        </a:p>
      </dgm:t>
    </dgm:pt>
    <dgm:pt modelId="{3197A8B6-D244-47E7-9E0C-9815043ED0F7}" cxnId="{18D9BD58-B58E-4BC0-90B0-599E49819DF5}" type="sibTrans">
      <dgm:prSet/>
      <dgm:spPr/>
      <dgm:t>
        <a:bodyPr/>
        <a:lstStyle/>
        <a:p>
          <a:endParaRPr lang="zh-CN" altLang="en-US" sz="1200" b="1">
            <a:latin typeface="微软雅黑" panose="020B0503020204020204" charset="-122"/>
            <a:ea typeface="微软雅黑" panose="020B0503020204020204" charset="-122"/>
          </a:endParaRPr>
        </a:p>
      </dgm:t>
    </dgm:pt>
    <dgm:pt modelId="{32873B08-992C-4204-98D6-726E7DEBC2E8}">
      <dgm:prSet phldrT="[文本]" custT="1"/>
      <dgm:spPr/>
      <dgm:t>
        <a:bodyPr/>
        <a:lstStyle/>
        <a:p>
          <a:r>
            <a:rPr lang="zh-CN" altLang="en-US" sz="1200" b="1" dirty="0">
              <a:latin typeface="微软雅黑" panose="020B0503020204020204" charset="-122"/>
              <a:ea typeface="微软雅黑" panose="020B0503020204020204" charset="-122"/>
            </a:rPr>
            <a:t>概算</a:t>
          </a:r>
        </a:p>
      </dgm:t>
    </dgm:pt>
    <dgm:pt modelId="{3B7095C4-01B7-45E7-B748-E7A9794B316A}" cxnId="{879C1307-C131-4878-8004-11AA67000C90}" type="parTrans">
      <dgm:prSet/>
      <dgm:spPr/>
      <dgm:t>
        <a:bodyPr/>
        <a:lstStyle/>
        <a:p>
          <a:endParaRPr lang="zh-CN" altLang="en-US" sz="1200" b="1">
            <a:latin typeface="微软雅黑" panose="020B0503020204020204" charset="-122"/>
            <a:ea typeface="微软雅黑" panose="020B0503020204020204" charset="-122"/>
          </a:endParaRPr>
        </a:p>
      </dgm:t>
    </dgm:pt>
    <dgm:pt modelId="{4A0B8C90-C33B-4142-8185-B4CF571FD21F}" cxnId="{879C1307-C131-4878-8004-11AA67000C90}" type="sibTrans">
      <dgm:prSet/>
      <dgm:spPr/>
      <dgm:t>
        <a:bodyPr/>
        <a:lstStyle/>
        <a:p>
          <a:endParaRPr lang="zh-CN" altLang="en-US" sz="1200" b="1">
            <a:latin typeface="微软雅黑" panose="020B0503020204020204" charset="-122"/>
            <a:ea typeface="微软雅黑" panose="020B0503020204020204" charset="-122"/>
          </a:endParaRPr>
        </a:p>
      </dgm:t>
    </dgm:pt>
    <dgm:pt modelId="{A5B39911-4B78-4B05-B413-C2478A9AE8D5}">
      <dgm:prSet phldrT="[文本]" custT="1"/>
      <dgm:spPr/>
      <dgm:t>
        <a:bodyPr/>
        <a:lstStyle/>
        <a:p>
          <a:r>
            <a:rPr lang="zh-CN" altLang="en-US" sz="1200" b="1" dirty="0">
              <a:latin typeface="微软雅黑" panose="020B0503020204020204" charset="-122"/>
              <a:ea typeface="微软雅黑" panose="020B0503020204020204" charset="-122"/>
            </a:rPr>
            <a:t>预算</a:t>
          </a:r>
        </a:p>
      </dgm:t>
    </dgm:pt>
    <dgm:pt modelId="{9E33F0C8-E1FA-423F-BBC4-4175AA9C6913}" cxnId="{8934279C-52C8-4CC1-85F1-AD0D1F9AF03B}" type="parTrans">
      <dgm:prSet/>
      <dgm:spPr/>
      <dgm:t>
        <a:bodyPr/>
        <a:lstStyle/>
        <a:p>
          <a:endParaRPr lang="zh-CN" altLang="en-US" sz="1200" b="1">
            <a:latin typeface="微软雅黑" panose="020B0503020204020204" charset="-122"/>
            <a:ea typeface="微软雅黑" panose="020B0503020204020204" charset="-122"/>
          </a:endParaRPr>
        </a:p>
      </dgm:t>
    </dgm:pt>
    <dgm:pt modelId="{B309237C-68A4-40DE-A68D-0DDE4708F2D8}" cxnId="{8934279C-52C8-4CC1-85F1-AD0D1F9AF03B}" type="sibTrans">
      <dgm:prSet/>
      <dgm:spPr/>
      <dgm:t>
        <a:bodyPr/>
        <a:lstStyle/>
        <a:p>
          <a:endParaRPr lang="zh-CN" altLang="en-US" sz="1200" b="1">
            <a:latin typeface="微软雅黑" panose="020B0503020204020204" charset="-122"/>
            <a:ea typeface="微软雅黑" panose="020B0503020204020204" charset="-122"/>
          </a:endParaRPr>
        </a:p>
      </dgm:t>
    </dgm:pt>
    <dgm:pt modelId="{C7277C89-3E58-4AFC-A001-7426A71F57D7}">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b="1" dirty="0">
              <a:latin typeface="微软雅黑" panose="020B0503020204020204" charset="-122"/>
              <a:ea typeface="微软雅黑" panose="020B0503020204020204" charset="-122"/>
            </a:rPr>
            <a:t>过控</a:t>
          </a:r>
        </a:p>
      </dgm:t>
    </dgm:pt>
    <dgm:pt modelId="{C0B885C3-A6CA-4AB4-B429-E351B518E527}" cxnId="{CFD94175-2ADE-4A8F-BC38-48B418C9DD9F}" type="parTrans">
      <dgm:prSet/>
      <dgm:spPr/>
      <dgm:t>
        <a:bodyPr/>
        <a:lstStyle/>
        <a:p>
          <a:endParaRPr lang="zh-CN" altLang="en-US" sz="1200" b="1">
            <a:latin typeface="微软雅黑" panose="020B0503020204020204" charset="-122"/>
            <a:ea typeface="微软雅黑" panose="020B0503020204020204" charset="-122"/>
          </a:endParaRPr>
        </a:p>
      </dgm:t>
    </dgm:pt>
    <dgm:pt modelId="{46E74475-8EA9-4805-B52C-CC3971265B5F}" cxnId="{CFD94175-2ADE-4A8F-BC38-48B418C9DD9F}" type="sibTrans">
      <dgm:prSet/>
      <dgm:spPr/>
      <dgm:t>
        <a:bodyPr/>
        <a:lstStyle/>
        <a:p>
          <a:endParaRPr lang="zh-CN" altLang="en-US" sz="1200" b="1">
            <a:latin typeface="微软雅黑" panose="020B0503020204020204" charset="-122"/>
            <a:ea typeface="微软雅黑" panose="020B0503020204020204" charset="-122"/>
          </a:endParaRPr>
        </a:p>
      </dgm:t>
    </dgm:pt>
    <dgm:pt modelId="{8D6CCAF8-0929-426D-8610-AF08DF092432}">
      <dgm:prSet phldrT="[文本]" custT="1"/>
      <dgm:spPr/>
      <dgm:t>
        <a:bodyPr/>
        <a:lstStyle/>
        <a:p>
          <a:r>
            <a:rPr lang="zh-CN" altLang="en-US" sz="1200" b="1" dirty="0">
              <a:latin typeface="微软雅黑" panose="020B0503020204020204" charset="-122"/>
              <a:ea typeface="微软雅黑" panose="020B0503020204020204" charset="-122"/>
            </a:rPr>
            <a:t>结算</a:t>
          </a:r>
        </a:p>
      </dgm:t>
    </dgm:pt>
    <dgm:pt modelId="{D8A681B4-54F9-4A36-BF3C-AA059C001C28}" cxnId="{6EBC2234-3BBC-468E-92FD-E1F6136D7F1A}" type="sibTrans">
      <dgm:prSet/>
      <dgm:spPr/>
      <dgm:t>
        <a:bodyPr/>
        <a:lstStyle/>
        <a:p>
          <a:endParaRPr lang="zh-CN" altLang="en-US" sz="1200" b="1">
            <a:latin typeface="微软雅黑" panose="020B0503020204020204" charset="-122"/>
            <a:ea typeface="微软雅黑" panose="020B0503020204020204" charset="-122"/>
          </a:endParaRPr>
        </a:p>
      </dgm:t>
    </dgm:pt>
    <dgm:pt modelId="{84C5BC1B-FCBB-41EB-B863-5C4319D030AD}" cxnId="{6EBC2234-3BBC-468E-92FD-E1F6136D7F1A}" type="parTrans">
      <dgm:prSet/>
      <dgm:spPr/>
      <dgm:t>
        <a:bodyPr/>
        <a:lstStyle/>
        <a:p>
          <a:endParaRPr lang="zh-CN" altLang="en-US" sz="1200" b="1">
            <a:latin typeface="微软雅黑" panose="020B0503020204020204" charset="-122"/>
            <a:ea typeface="微软雅黑" panose="020B0503020204020204" charset="-122"/>
          </a:endParaRPr>
        </a:p>
      </dgm:t>
    </dgm:pt>
    <dgm:pt modelId="{A4993797-7677-4F75-9E09-7FCE69C34615}">
      <dgm:prSet phldrT="[文本]" custT="1"/>
      <dgm:spPr/>
      <dgm:t>
        <a:bodyPr/>
        <a:lstStyle/>
        <a:p>
          <a:r>
            <a:rPr lang="zh-CN" altLang="en-US" sz="1200" b="1" dirty="0">
              <a:latin typeface="微软雅黑" panose="020B0503020204020204" charset="-122"/>
              <a:ea typeface="微软雅黑" panose="020B0503020204020204" charset="-122"/>
            </a:rPr>
            <a:t>审计</a:t>
          </a:r>
        </a:p>
      </dgm:t>
    </dgm:pt>
    <dgm:pt modelId="{0FCB891E-014A-47CA-B31F-DDF2E3E3A240}" cxnId="{FB9180CE-DC82-4D9E-99A4-B736823EFB55}" type="parTrans">
      <dgm:prSet/>
      <dgm:spPr/>
      <dgm:t>
        <a:bodyPr/>
        <a:lstStyle/>
        <a:p>
          <a:endParaRPr lang="zh-CN" altLang="en-US"/>
        </a:p>
      </dgm:t>
    </dgm:pt>
    <dgm:pt modelId="{72AB2A4D-0087-437D-9237-F0C647685ABB}" cxnId="{FB9180CE-DC82-4D9E-99A4-B736823EFB55}" type="sibTrans">
      <dgm:prSet/>
      <dgm:spPr/>
      <dgm:t>
        <a:bodyPr/>
        <a:lstStyle/>
        <a:p>
          <a:endParaRPr lang="zh-CN" altLang="en-US"/>
        </a:p>
      </dgm:t>
    </dgm:pt>
    <dgm:pt modelId="{5A25E96B-8500-4395-87D8-2B7B028446AA}" type="pres">
      <dgm:prSet presAssocID="{65C9072E-8A38-46BA-A2DB-4BFCED578547}" presName="Name0" presStyleCnt="0">
        <dgm:presLayoutVars>
          <dgm:dir/>
          <dgm:resizeHandles val="exact"/>
        </dgm:presLayoutVars>
      </dgm:prSet>
      <dgm:spPr/>
    </dgm:pt>
    <dgm:pt modelId="{23EADFD9-7DCC-4D47-A2A0-135BEED8BAFA}" type="pres">
      <dgm:prSet presAssocID="{1F71AEB1-CBEB-4C69-B24E-9A81BAE92CB4}" presName="parTxOnly" presStyleLbl="node1" presStyleIdx="0" presStyleCnt="6" custLinFactNeighborX="-305" custLinFactNeighborY="3409">
        <dgm:presLayoutVars>
          <dgm:bulletEnabled val="1"/>
        </dgm:presLayoutVars>
      </dgm:prSet>
      <dgm:spPr/>
    </dgm:pt>
    <dgm:pt modelId="{C1F5E717-D758-44CC-A8DD-88C4F181B16B}" type="pres">
      <dgm:prSet presAssocID="{3197A8B6-D244-47E7-9E0C-9815043ED0F7}" presName="parSpace" presStyleCnt="0"/>
      <dgm:spPr/>
    </dgm:pt>
    <dgm:pt modelId="{C33F0F7F-B8A2-47E9-8FF0-60300229A09A}" type="pres">
      <dgm:prSet presAssocID="{32873B08-992C-4204-98D6-726E7DEBC2E8}" presName="parTxOnly" presStyleLbl="node1" presStyleIdx="1" presStyleCnt="6">
        <dgm:presLayoutVars>
          <dgm:bulletEnabled val="1"/>
        </dgm:presLayoutVars>
      </dgm:prSet>
      <dgm:spPr/>
    </dgm:pt>
    <dgm:pt modelId="{C189D076-872C-44F1-BC98-7239C6D27440}" type="pres">
      <dgm:prSet presAssocID="{4A0B8C90-C33B-4142-8185-B4CF571FD21F}" presName="parSpace" presStyleCnt="0"/>
      <dgm:spPr/>
    </dgm:pt>
    <dgm:pt modelId="{C8EDABF7-07D6-49C3-8B01-14468A87DB75}" type="pres">
      <dgm:prSet presAssocID="{A5B39911-4B78-4B05-B413-C2478A9AE8D5}" presName="parTxOnly" presStyleLbl="node1" presStyleIdx="2" presStyleCnt="6">
        <dgm:presLayoutVars>
          <dgm:bulletEnabled val="1"/>
        </dgm:presLayoutVars>
      </dgm:prSet>
      <dgm:spPr/>
    </dgm:pt>
    <dgm:pt modelId="{1D7FEAC4-ED30-4B82-B64C-4D576FB669F1}" type="pres">
      <dgm:prSet presAssocID="{B309237C-68A4-40DE-A68D-0DDE4708F2D8}" presName="parSpace" presStyleCnt="0"/>
      <dgm:spPr/>
    </dgm:pt>
    <dgm:pt modelId="{20538E0C-5507-498C-84BD-46291195DE7B}" type="pres">
      <dgm:prSet presAssocID="{C7277C89-3E58-4AFC-A001-7426A71F57D7}" presName="parTxOnly" presStyleLbl="node1" presStyleIdx="3" presStyleCnt="6">
        <dgm:presLayoutVars>
          <dgm:bulletEnabled val="1"/>
        </dgm:presLayoutVars>
      </dgm:prSet>
      <dgm:spPr/>
    </dgm:pt>
    <dgm:pt modelId="{1464257D-A564-4B16-80A6-0B73804311B0}" type="pres">
      <dgm:prSet presAssocID="{46E74475-8EA9-4805-B52C-CC3971265B5F}" presName="parSpace" presStyleCnt="0"/>
      <dgm:spPr/>
    </dgm:pt>
    <dgm:pt modelId="{0DE22C4E-5607-4B03-8E54-59B4A7EAD264}" type="pres">
      <dgm:prSet presAssocID="{8D6CCAF8-0929-426D-8610-AF08DF092432}" presName="parTxOnly" presStyleLbl="node1" presStyleIdx="4" presStyleCnt="6">
        <dgm:presLayoutVars>
          <dgm:bulletEnabled val="1"/>
        </dgm:presLayoutVars>
      </dgm:prSet>
      <dgm:spPr/>
    </dgm:pt>
    <dgm:pt modelId="{2294F395-AF6D-4561-9401-3B7D7D731623}" type="pres">
      <dgm:prSet presAssocID="{D8A681B4-54F9-4A36-BF3C-AA059C001C28}" presName="parSpace" presStyleCnt="0"/>
      <dgm:spPr/>
    </dgm:pt>
    <dgm:pt modelId="{FBAE01CB-7F11-4607-AAD6-6ED099AAC535}" type="pres">
      <dgm:prSet presAssocID="{A4993797-7677-4F75-9E09-7FCE69C34615}" presName="parTxOnly" presStyleLbl="node1" presStyleIdx="5" presStyleCnt="6">
        <dgm:presLayoutVars>
          <dgm:bulletEnabled val="1"/>
        </dgm:presLayoutVars>
      </dgm:prSet>
      <dgm:spPr/>
    </dgm:pt>
  </dgm:ptLst>
  <dgm:cxnLst>
    <dgm:cxn modelId="{9B9A4406-08F7-48A8-A9BC-FD2AFB56D037}" type="presOf" srcId="{A5B39911-4B78-4B05-B413-C2478A9AE8D5}" destId="{C8EDABF7-07D6-49C3-8B01-14468A87DB75}" srcOrd="0" destOrd="0" presId="urn:microsoft.com/office/officeart/2005/8/layout/hChevron3"/>
    <dgm:cxn modelId="{879C1307-C131-4878-8004-11AA67000C90}" srcId="{65C9072E-8A38-46BA-A2DB-4BFCED578547}" destId="{32873B08-992C-4204-98D6-726E7DEBC2E8}" srcOrd="1" destOrd="0" parTransId="{3B7095C4-01B7-45E7-B748-E7A9794B316A}" sibTransId="{4A0B8C90-C33B-4142-8185-B4CF571FD21F}"/>
    <dgm:cxn modelId="{6EBC2234-3BBC-468E-92FD-E1F6136D7F1A}" srcId="{65C9072E-8A38-46BA-A2DB-4BFCED578547}" destId="{8D6CCAF8-0929-426D-8610-AF08DF092432}" srcOrd="4" destOrd="0" parTransId="{84C5BC1B-FCBB-41EB-B863-5C4319D030AD}" sibTransId="{D8A681B4-54F9-4A36-BF3C-AA059C001C28}"/>
    <dgm:cxn modelId="{DE0B2E38-3902-4FCD-BD60-669BD32C2067}" type="presOf" srcId="{65C9072E-8A38-46BA-A2DB-4BFCED578547}" destId="{5A25E96B-8500-4395-87D8-2B7B028446AA}" srcOrd="0" destOrd="0" presId="urn:microsoft.com/office/officeart/2005/8/layout/hChevron3"/>
    <dgm:cxn modelId="{7425BC69-48B0-4504-863D-B1EC9B741E4A}" type="presOf" srcId="{1F71AEB1-CBEB-4C69-B24E-9A81BAE92CB4}" destId="{23EADFD9-7DCC-4D47-A2A0-135BEED8BAFA}" srcOrd="0" destOrd="0" presId="urn:microsoft.com/office/officeart/2005/8/layout/hChevron3"/>
    <dgm:cxn modelId="{CFD94175-2ADE-4A8F-BC38-48B418C9DD9F}" srcId="{65C9072E-8A38-46BA-A2DB-4BFCED578547}" destId="{C7277C89-3E58-4AFC-A001-7426A71F57D7}" srcOrd="3" destOrd="0" parTransId="{C0B885C3-A6CA-4AB4-B429-E351B518E527}" sibTransId="{46E74475-8EA9-4805-B52C-CC3971265B5F}"/>
    <dgm:cxn modelId="{18D9BD58-B58E-4BC0-90B0-599E49819DF5}" srcId="{65C9072E-8A38-46BA-A2DB-4BFCED578547}" destId="{1F71AEB1-CBEB-4C69-B24E-9A81BAE92CB4}" srcOrd="0" destOrd="0" parTransId="{94DDD18A-7CEC-4E4B-8E55-E3699349B12A}" sibTransId="{3197A8B6-D244-47E7-9E0C-9815043ED0F7}"/>
    <dgm:cxn modelId="{683CD981-68B1-4882-95EB-371636A5E6A9}" type="presOf" srcId="{8D6CCAF8-0929-426D-8610-AF08DF092432}" destId="{0DE22C4E-5607-4B03-8E54-59B4A7EAD264}" srcOrd="0" destOrd="0" presId="urn:microsoft.com/office/officeart/2005/8/layout/hChevron3"/>
    <dgm:cxn modelId="{8934279C-52C8-4CC1-85F1-AD0D1F9AF03B}" srcId="{65C9072E-8A38-46BA-A2DB-4BFCED578547}" destId="{A5B39911-4B78-4B05-B413-C2478A9AE8D5}" srcOrd="2" destOrd="0" parTransId="{9E33F0C8-E1FA-423F-BBC4-4175AA9C6913}" sibTransId="{B309237C-68A4-40DE-A68D-0DDE4708F2D8}"/>
    <dgm:cxn modelId="{4CB30EB7-5432-4B34-AA65-08BF0A7AF78D}" type="presOf" srcId="{A4993797-7677-4F75-9E09-7FCE69C34615}" destId="{FBAE01CB-7F11-4607-AAD6-6ED099AAC535}" srcOrd="0" destOrd="0" presId="urn:microsoft.com/office/officeart/2005/8/layout/hChevron3"/>
    <dgm:cxn modelId="{FB9180CE-DC82-4D9E-99A4-B736823EFB55}" srcId="{65C9072E-8A38-46BA-A2DB-4BFCED578547}" destId="{A4993797-7677-4F75-9E09-7FCE69C34615}" srcOrd="5" destOrd="0" parTransId="{0FCB891E-014A-47CA-B31F-DDF2E3E3A240}" sibTransId="{72AB2A4D-0087-437D-9237-F0C647685ABB}"/>
    <dgm:cxn modelId="{A3E9F9E5-D7C8-49B2-84BA-57F7C6B33C22}" type="presOf" srcId="{32873B08-992C-4204-98D6-726E7DEBC2E8}" destId="{C33F0F7F-B8A2-47E9-8FF0-60300229A09A}" srcOrd="0" destOrd="0" presId="urn:microsoft.com/office/officeart/2005/8/layout/hChevron3"/>
    <dgm:cxn modelId="{1A3C87E6-1842-4AD1-897C-162718928865}" type="presOf" srcId="{C7277C89-3E58-4AFC-A001-7426A71F57D7}" destId="{20538E0C-5507-498C-84BD-46291195DE7B}" srcOrd="0" destOrd="0" presId="urn:microsoft.com/office/officeart/2005/8/layout/hChevron3"/>
    <dgm:cxn modelId="{407F3EB6-9F9A-4724-A882-060B41AB9293}" type="presParOf" srcId="{5A25E96B-8500-4395-87D8-2B7B028446AA}" destId="{23EADFD9-7DCC-4D47-A2A0-135BEED8BAFA}" srcOrd="0" destOrd="0" presId="urn:microsoft.com/office/officeart/2005/8/layout/hChevron3"/>
    <dgm:cxn modelId="{D54466D9-4799-4942-9F40-936C116EB832}" type="presParOf" srcId="{5A25E96B-8500-4395-87D8-2B7B028446AA}" destId="{C1F5E717-D758-44CC-A8DD-88C4F181B16B}" srcOrd="1" destOrd="0" presId="urn:microsoft.com/office/officeart/2005/8/layout/hChevron3"/>
    <dgm:cxn modelId="{FEA98D69-3847-4761-8D79-FE17958B26FC}" type="presParOf" srcId="{5A25E96B-8500-4395-87D8-2B7B028446AA}" destId="{C33F0F7F-B8A2-47E9-8FF0-60300229A09A}" srcOrd="2" destOrd="0" presId="urn:microsoft.com/office/officeart/2005/8/layout/hChevron3"/>
    <dgm:cxn modelId="{384C428B-289D-40F8-B57C-5479615B2949}" type="presParOf" srcId="{5A25E96B-8500-4395-87D8-2B7B028446AA}" destId="{C189D076-872C-44F1-BC98-7239C6D27440}" srcOrd="3" destOrd="0" presId="urn:microsoft.com/office/officeart/2005/8/layout/hChevron3"/>
    <dgm:cxn modelId="{541FEE6C-B5A0-464F-A7A9-0CCEC8036353}" type="presParOf" srcId="{5A25E96B-8500-4395-87D8-2B7B028446AA}" destId="{C8EDABF7-07D6-49C3-8B01-14468A87DB75}" srcOrd="4" destOrd="0" presId="urn:microsoft.com/office/officeart/2005/8/layout/hChevron3"/>
    <dgm:cxn modelId="{0B488FF1-D580-497A-B6F3-16AE23D9B3A3}" type="presParOf" srcId="{5A25E96B-8500-4395-87D8-2B7B028446AA}" destId="{1D7FEAC4-ED30-4B82-B64C-4D576FB669F1}" srcOrd="5" destOrd="0" presId="urn:microsoft.com/office/officeart/2005/8/layout/hChevron3"/>
    <dgm:cxn modelId="{0A680440-F059-47B5-AD53-698D9C3163DB}" type="presParOf" srcId="{5A25E96B-8500-4395-87D8-2B7B028446AA}" destId="{20538E0C-5507-498C-84BD-46291195DE7B}" srcOrd="6" destOrd="0" presId="urn:microsoft.com/office/officeart/2005/8/layout/hChevron3"/>
    <dgm:cxn modelId="{0C924098-E4F6-45B6-A20B-AD0F64F3AEC4}" type="presParOf" srcId="{5A25E96B-8500-4395-87D8-2B7B028446AA}" destId="{1464257D-A564-4B16-80A6-0B73804311B0}" srcOrd="7" destOrd="0" presId="urn:microsoft.com/office/officeart/2005/8/layout/hChevron3"/>
    <dgm:cxn modelId="{89F3189E-BA71-49D3-9B6F-88B8B369A438}" type="presParOf" srcId="{5A25E96B-8500-4395-87D8-2B7B028446AA}" destId="{0DE22C4E-5607-4B03-8E54-59B4A7EAD264}" srcOrd="8" destOrd="0" presId="urn:microsoft.com/office/officeart/2005/8/layout/hChevron3"/>
    <dgm:cxn modelId="{1463CADF-A0CD-413E-AA4A-EC54E8750FDE}" type="presParOf" srcId="{5A25E96B-8500-4395-87D8-2B7B028446AA}" destId="{2294F395-AF6D-4561-9401-3B7D7D731623}" srcOrd="9" destOrd="0" presId="urn:microsoft.com/office/officeart/2005/8/layout/hChevron3"/>
    <dgm:cxn modelId="{9DD58382-86F4-4A97-9A2C-1083361E5F8C}" type="presParOf" srcId="{5A25E96B-8500-4395-87D8-2B7B028446AA}" destId="{FBAE01CB-7F11-4607-AAD6-6ED099AAC535}" srcOrd="10" destOrd="0" presId="urn:microsoft.com/office/officeart/2005/8/layout/hChevron3"/>
  </dgm:cxnLst>
  <dgm:bg>
    <a:noFill/>
  </dgm:bg>
  <dgm:whole>
    <a:ln>
      <a:noFill/>
    </a:ln>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D7C715-66DD-40E5-B3AB-DF4CF0EEAF63}" type="doc">
      <dgm:prSet loTypeId="urn:microsoft.com/office/officeart/2005/8/layout/hProcess9#3" loCatId="process" qsTypeId="urn:microsoft.com/office/officeart/2005/8/quickstyle/simple1#7" qsCatId="simple" csTypeId="urn:microsoft.com/office/officeart/2005/8/colors/colorful4#6" csCatId="colorful" phldr="1"/>
      <dgm:spPr/>
    </dgm:pt>
    <dgm:pt modelId="{537001FB-A2EE-4E23-A801-9F88C18359B2}">
      <dgm:prSet phldrT="[文本]" custT="1"/>
      <dgm:spPr/>
      <dgm:t>
        <a:bodyPr/>
        <a:lstStyle/>
        <a:p>
          <a:r>
            <a:rPr lang="zh-CN" altLang="en-US" sz="2000" b="1" dirty="0">
              <a:latin typeface="微软雅黑" panose="020B0503020204020204" charset="-122"/>
              <a:ea typeface="微软雅黑" panose="020B0503020204020204" charset="-122"/>
            </a:rPr>
            <a:t>承包人编制结算报告</a:t>
          </a:r>
        </a:p>
      </dgm:t>
    </dgm:pt>
    <dgm:pt modelId="{0E5E039A-B611-4663-A0C8-3EF68053E531}" cxnId="{D9F840BB-AFA9-4D57-9163-EEDFB3F5F424}" type="parTrans">
      <dgm:prSet/>
      <dgm:spPr/>
      <dgm:t>
        <a:bodyPr/>
        <a:lstStyle/>
        <a:p>
          <a:endParaRPr lang="zh-CN" altLang="en-US" sz="2000" b="1">
            <a:latin typeface="微软雅黑" panose="020B0503020204020204" charset="-122"/>
            <a:ea typeface="微软雅黑" panose="020B0503020204020204" charset="-122"/>
          </a:endParaRPr>
        </a:p>
      </dgm:t>
    </dgm:pt>
    <dgm:pt modelId="{19BADC79-88D8-46CA-BDAE-ED60E9D2A275}" cxnId="{D9F840BB-AFA9-4D57-9163-EEDFB3F5F424}" type="sibTrans">
      <dgm:prSet/>
      <dgm:spPr/>
      <dgm:t>
        <a:bodyPr/>
        <a:lstStyle/>
        <a:p>
          <a:endParaRPr lang="zh-CN" altLang="en-US" sz="2000" b="1">
            <a:latin typeface="微软雅黑" panose="020B0503020204020204" charset="-122"/>
            <a:ea typeface="微软雅黑" panose="020B0503020204020204" charset="-122"/>
          </a:endParaRPr>
        </a:p>
      </dgm:t>
    </dgm:pt>
    <dgm:pt modelId="{6F853DAA-806E-4ABA-9610-E1CB5BC51819}">
      <dgm:prSet phldrT="[文本]" custT="1"/>
      <dgm:spPr/>
      <dgm:t>
        <a:bodyPr/>
        <a:lstStyle/>
        <a:p>
          <a:r>
            <a:rPr lang="zh-CN" altLang="en-US" sz="2000" b="1" dirty="0">
              <a:latin typeface="微软雅黑" panose="020B0503020204020204" charset="-122"/>
              <a:ea typeface="微软雅黑" panose="020B0503020204020204" charset="-122"/>
            </a:rPr>
            <a:t>业主核对</a:t>
          </a:r>
        </a:p>
      </dgm:t>
    </dgm:pt>
    <dgm:pt modelId="{09FB4F80-1529-40D1-9538-4C51D8D42653}" cxnId="{CAFE071C-49C1-4683-B205-3E00D83A912D}" type="parTrans">
      <dgm:prSet/>
      <dgm:spPr/>
      <dgm:t>
        <a:bodyPr/>
        <a:lstStyle/>
        <a:p>
          <a:endParaRPr lang="zh-CN" altLang="en-US" sz="2000" b="1">
            <a:latin typeface="微软雅黑" panose="020B0503020204020204" charset="-122"/>
            <a:ea typeface="微软雅黑" panose="020B0503020204020204" charset="-122"/>
          </a:endParaRPr>
        </a:p>
      </dgm:t>
    </dgm:pt>
    <dgm:pt modelId="{F0BA35A9-BB81-45CF-8E43-156932A3862C}" cxnId="{CAFE071C-49C1-4683-B205-3E00D83A912D}" type="sibTrans">
      <dgm:prSet/>
      <dgm:spPr/>
      <dgm:t>
        <a:bodyPr/>
        <a:lstStyle/>
        <a:p>
          <a:endParaRPr lang="zh-CN" altLang="en-US" sz="2000" b="1">
            <a:latin typeface="微软雅黑" panose="020B0503020204020204" charset="-122"/>
            <a:ea typeface="微软雅黑" panose="020B0503020204020204" charset="-122"/>
          </a:endParaRPr>
        </a:p>
      </dgm:t>
    </dgm:pt>
    <dgm:pt modelId="{9BFB0BFC-C24F-47B3-9408-AE9BBE48B0B3}">
      <dgm:prSet phldrT="[文本]" custT="1"/>
      <dgm:spPr/>
      <dgm:t>
        <a:bodyPr/>
        <a:lstStyle/>
        <a:p>
          <a:r>
            <a:rPr lang="zh-CN" altLang="en-US" sz="2000" b="1" dirty="0">
              <a:latin typeface="微软雅黑" panose="020B0503020204020204" charset="-122"/>
              <a:ea typeface="微软雅黑" panose="020B0503020204020204" charset="-122"/>
            </a:rPr>
            <a:t>付款</a:t>
          </a:r>
        </a:p>
      </dgm:t>
    </dgm:pt>
    <dgm:pt modelId="{84C04153-BEB0-4F1D-89F6-6915031120A9}" cxnId="{31CEC019-20B7-4A84-A33A-5AA6242F8E81}" type="parTrans">
      <dgm:prSet/>
      <dgm:spPr/>
      <dgm:t>
        <a:bodyPr/>
        <a:lstStyle/>
        <a:p>
          <a:endParaRPr lang="zh-CN" altLang="en-US" sz="2000" b="1">
            <a:latin typeface="微软雅黑" panose="020B0503020204020204" charset="-122"/>
            <a:ea typeface="微软雅黑" panose="020B0503020204020204" charset="-122"/>
          </a:endParaRPr>
        </a:p>
      </dgm:t>
    </dgm:pt>
    <dgm:pt modelId="{5C136D5D-B4BF-4EF5-97D6-A39DE7981507}" cxnId="{31CEC019-20B7-4A84-A33A-5AA6242F8E81}" type="sibTrans">
      <dgm:prSet/>
      <dgm:spPr/>
      <dgm:t>
        <a:bodyPr/>
        <a:lstStyle/>
        <a:p>
          <a:endParaRPr lang="zh-CN" altLang="en-US" sz="2000" b="1">
            <a:latin typeface="微软雅黑" panose="020B0503020204020204" charset="-122"/>
            <a:ea typeface="微软雅黑" panose="020B0503020204020204" charset="-122"/>
          </a:endParaRPr>
        </a:p>
      </dgm:t>
    </dgm:pt>
    <dgm:pt modelId="{DA98EA45-EF79-406A-A32E-5BBAC4C3AD8D}">
      <dgm:prSet phldrT="[文本]" custT="1"/>
      <dgm:spPr/>
      <dgm:t>
        <a:bodyPr/>
        <a:lstStyle/>
        <a:p>
          <a:r>
            <a:rPr lang="zh-CN" altLang="en-US" sz="2000" b="1" dirty="0">
              <a:latin typeface="微软雅黑" panose="020B0503020204020204" charset="-122"/>
              <a:ea typeface="微软雅黑" panose="020B0503020204020204" charset="-122"/>
            </a:rPr>
            <a:t>清税</a:t>
          </a:r>
        </a:p>
      </dgm:t>
    </dgm:pt>
    <dgm:pt modelId="{BBECA340-C72F-42DD-806C-BAE08A2DC5B6}" cxnId="{B253ED23-7552-436D-8AB9-BD7743BE3A11}" type="parTrans">
      <dgm:prSet/>
      <dgm:spPr/>
      <dgm:t>
        <a:bodyPr/>
        <a:lstStyle/>
        <a:p>
          <a:endParaRPr lang="zh-CN" altLang="en-US" sz="2000" b="1">
            <a:latin typeface="微软雅黑" panose="020B0503020204020204" charset="-122"/>
            <a:ea typeface="微软雅黑" panose="020B0503020204020204" charset="-122"/>
          </a:endParaRPr>
        </a:p>
      </dgm:t>
    </dgm:pt>
    <dgm:pt modelId="{B0DBEBDD-629A-46DE-BA3B-86A82CA3B1E4}" cxnId="{B253ED23-7552-436D-8AB9-BD7743BE3A11}" type="sibTrans">
      <dgm:prSet/>
      <dgm:spPr/>
      <dgm:t>
        <a:bodyPr/>
        <a:lstStyle/>
        <a:p>
          <a:endParaRPr lang="zh-CN" altLang="en-US" sz="2000" b="1">
            <a:latin typeface="微软雅黑" panose="020B0503020204020204" charset="-122"/>
            <a:ea typeface="微软雅黑" panose="020B0503020204020204" charset="-122"/>
          </a:endParaRPr>
        </a:p>
      </dgm:t>
    </dgm:pt>
    <dgm:pt modelId="{EE90FEE5-44EC-4DC4-9426-6DCCE1DD8CA4}">
      <dgm:prSet phldrT="[文本]" custT="1"/>
      <dgm:spPr/>
      <dgm:t>
        <a:bodyPr/>
        <a:lstStyle/>
        <a:p>
          <a:r>
            <a:rPr lang="zh-CN" altLang="en-US" sz="2000" b="1" dirty="0">
              <a:latin typeface="微软雅黑" panose="020B0503020204020204" charset="-122"/>
              <a:ea typeface="微软雅黑" panose="020B0503020204020204" charset="-122"/>
            </a:rPr>
            <a:t>核税</a:t>
          </a:r>
        </a:p>
      </dgm:t>
    </dgm:pt>
    <dgm:pt modelId="{7F1A21DE-2E4C-4254-9075-EF00BDE94835}" cxnId="{DEAC7456-1471-44E1-91C6-7D83E27B5AC8}" type="parTrans">
      <dgm:prSet/>
      <dgm:spPr/>
      <dgm:t>
        <a:bodyPr/>
        <a:lstStyle/>
        <a:p>
          <a:endParaRPr lang="zh-CN" altLang="en-US" sz="2000" b="1">
            <a:latin typeface="微软雅黑" panose="020B0503020204020204" charset="-122"/>
            <a:ea typeface="微软雅黑" panose="020B0503020204020204" charset="-122"/>
          </a:endParaRPr>
        </a:p>
      </dgm:t>
    </dgm:pt>
    <dgm:pt modelId="{91DCC537-973F-4AD4-8224-F22EA53E67B7}" cxnId="{DEAC7456-1471-44E1-91C6-7D83E27B5AC8}" type="sibTrans">
      <dgm:prSet/>
      <dgm:spPr/>
      <dgm:t>
        <a:bodyPr/>
        <a:lstStyle/>
        <a:p>
          <a:endParaRPr lang="zh-CN" altLang="en-US" sz="2000" b="1">
            <a:latin typeface="微软雅黑" panose="020B0503020204020204" charset="-122"/>
            <a:ea typeface="微软雅黑" panose="020B0503020204020204" charset="-122"/>
          </a:endParaRPr>
        </a:p>
      </dgm:t>
    </dgm:pt>
    <dgm:pt modelId="{A27EE509-B878-4E30-B7E8-DECF5409C23B}">
      <dgm:prSet phldrT="[文本]" custT="1"/>
      <dgm:spPr/>
      <dgm:t>
        <a:bodyPr/>
        <a:lstStyle/>
        <a:p>
          <a:r>
            <a:rPr lang="zh-CN" altLang="en-US" sz="2000" b="1" dirty="0">
              <a:latin typeface="微软雅黑" panose="020B0503020204020204" charset="-122"/>
              <a:ea typeface="微软雅黑" panose="020B0503020204020204" charset="-122"/>
            </a:rPr>
            <a:t>保修金收回</a:t>
          </a:r>
        </a:p>
      </dgm:t>
    </dgm:pt>
    <dgm:pt modelId="{A7396307-1D09-4C6F-ADDF-9CF532F18364}" cxnId="{D26AD17B-FD3C-488F-BB1C-47422D9BB91D}" type="parTrans">
      <dgm:prSet/>
      <dgm:spPr/>
      <dgm:t>
        <a:bodyPr/>
        <a:lstStyle/>
        <a:p>
          <a:endParaRPr lang="zh-CN" altLang="en-US" sz="2000" b="1">
            <a:latin typeface="微软雅黑" panose="020B0503020204020204" charset="-122"/>
            <a:ea typeface="微软雅黑" panose="020B0503020204020204" charset="-122"/>
          </a:endParaRPr>
        </a:p>
      </dgm:t>
    </dgm:pt>
    <dgm:pt modelId="{98331FB3-CD3C-44D0-B9DA-5BFAE552B578}" cxnId="{D26AD17B-FD3C-488F-BB1C-47422D9BB91D}" type="sibTrans">
      <dgm:prSet/>
      <dgm:spPr/>
      <dgm:t>
        <a:bodyPr/>
        <a:lstStyle/>
        <a:p>
          <a:endParaRPr lang="zh-CN" altLang="en-US" sz="2000" b="1">
            <a:latin typeface="微软雅黑" panose="020B0503020204020204" charset="-122"/>
            <a:ea typeface="微软雅黑" panose="020B0503020204020204" charset="-122"/>
          </a:endParaRPr>
        </a:p>
      </dgm:t>
    </dgm:pt>
    <dgm:pt modelId="{DFA3F3F7-6BF3-4951-933A-5A09737A969D}" type="pres">
      <dgm:prSet presAssocID="{FBD7C715-66DD-40E5-B3AB-DF4CF0EEAF63}" presName="CompostProcess" presStyleCnt="0">
        <dgm:presLayoutVars>
          <dgm:dir/>
          <dgm:resizeHandles val="exact"/>
        </dgm:presLayoutVars>
      </dgm:prSet>
      <dgm:spPr/>
    </dgm:pt>
    <dgm:pt modelId="{B87B6DD2-2E44-4F65-8F78-6D562CA44C82}" type="pres">
      <dgm:prSet presAssocID="{FBD7C715-66DD-40E5-B3AB-DF4CF0EEAF63}" presName="arrow" presStyleLbl="bgShp" presStyleIdx="0" presStyleCnt="1" custScaleX="117646" custLinFactNeighborX="17093" custLinFactNeighborY="9247"/>
      <dgm:spPr/>
    </dgm:pt>
    <dgm:pt modelId="{5DB844F2-E4F0-4702-9F3D-AB91BB37B4FA}" type="pres">
      <dgm:prSet presAssocID="{FBD7C715-66DD-40E5-B3AB-DF4CF0EEAF63}" presName="linearProcess" presStyleCnt="0"/>
      <dgm:spPr/>
    </dgm:pt>
    <dgm:pt modelId="{C9914F24-00C4-4E2F-95F0-2A5C49C70372}" type="pres">
      <dgm:prSet presAssocID="{537001FB-A2EE-4E23-A801-9F88C18359B2}" presName="textNode" presStyleLbl="node1" presStyleIdx="0" presStyleCnt="6" custScaleX="118107">
        <dgm:presLayoutVars>
          <dgm:bulletEnabled val="1"/>
        </dgm:presLayoutVars>
      </dgm:prSet>
      <dgm:spPr/>
    </dgm:pt>
    <dgm:pt modelId="{1C9346EF-710E-4B46-8A75-419B28D2B59B}" type="pres">
      <dgm:prSet presAssocID="{19BADC79-88D8-46CA-BDAE-ED60E9D2A275}" presName="sibTrans" presStyleCnt="0"/>
      <dgm:spPr/>
    </dgm:pt>
    <dgm:pt modelId="{FFEE98D8-101E-44FF-8C33-7331D018D36B}" type="pres">
      <dgm:prSet presAssocID="{6F853DAA-806E-4ABA-9610-E1CB5BC51819}" presName="textNode" presStyleLbl="node1" presStyleIdx="1" presStyleCnt="6">
        <dgm:presLayoutVars>
          <dgm:bulletEnabled val="1"/>
        </dgm:presLayoutVars>
      </dgm:prSet>
      <dgm:spPr/>
    </dgm:pt>
    <dgm:pt modelId="{B844348F-9A38-43D8-BCC3-F06810E3902E}" type="pres">
      <dgm:prSet presAssocID="{F0BA35A9-BB81-45CF-8E43-156932A3862C}" presName="sibTrans" presStyleCnt="0"/>
      <dgm:spPr/>
    </dgm:pt>
    <dgm:pt modelId="{51EBFEEE-1C88-4D10-A4B1-48625534DEF5}" type="pres">
      <dgm:prSet presAssocID="{9BFB0BFC-C24F-47B3-9408-AE9BBE48B0B3}" presName="textNode" presStyleLbl="node1" presStyleIdx="2" presStyleCnt="6">
        <dgm:presLayoutVars>
          <dgm:bulletEnabled val="1"/>
        </dgm:presLayoutVars>
      </dgm:prSet>
      <dgm:spPr/>
    </dgm:pt>
    <dgm:pt modelId="{4DAE88A1-765A-4DA5-B342-79DDB3B4536B}" type="pres">
      <dgm:prSet presAssocID="{5C136D5D-B4BF-4EF5-97D6-A39DE7981507}" presName="sibTrans" presStyleCnt="0"/>
      <dgm:spPr/>
    </dgm:pt>
    <dgm:pt modelId="{851E7017-6962-496E-B857-B09D9E32E866}" type="pres">
      <dgm:prSet presAssocID="{DA98EA45-EF79-406A-A32E-5BBAC4C3AD8D}" presName="textNode" presStyleLbl="node1" presStyleIdx="3" presStyleCnt="6">
        <dgm:presLayoutVars>
          <dgm:bulletEnabled val="1"/>
        </dgm:presLayoutVars>
      </dgm:prSet>
      <dgm:spPr/>
    </dgm:pt>
    <dgm:pt modelId="{CAD8C453-24CA-45B0-B630-9FDF99B4EF44}" type="pres">
      <dgm:prSet presAssocID="{B0DBEBDD-629A-46DE-BA3B-86A82CA3B1E4}" presName="sibTrans" presStyleCnt="0"/>
      <dgm:spPr/>
    </dgm:pt>
    <dgm:pt modelId="{755D7022-AF82-4E8D-8E7F-85013FAE6F03}" type="pres">
      <dgm:prSet presAssocID="{EE90FEE5-44EC-4DC4-9426-6DCCE1DD8CA4}" presName="textNode" presStyleLbl="node1" presStyleIdx="4" presStyleCnt="6">
        <dgm:presLayoutVars>
          <dgm:bulletEnabled val="1"/>
        </dgm:presLayoutVars>
      </dgm:prSet>
      <dgm:spPr/>
    </dgm:pt>
    <dgm:pt modelId="{13106EE1-21FB-4430-9D71-6F38C8618884}" type="pres">
      <dgm:prSet presAssocID="{91DCC537-973F-4AD4-8224-F22EA53E67B7}" presName="sibTrans" presStyleCnt="0"/>
      <dgm:spPr/>
    </dgm:pt>
    <dgm:pt modelId="{B924E40D-BA87-4E81-B4C0-7F7D24756CEB}" type="pres">
      <dgm:prSet presAssocID="{A27EE509-B878-4E30-B7E8-DECF5409C23B}" presName="textNode" presStyleLbl="node1" presStyleIdx="5" presStyleCnt="6">
        <dgm:presLayoutVars>
          <dgm:bulletEnabled val="1"/>
        </dgm:presLayoutVars>
      </dgm:prSet>
      <dgm:spPr/>
    </dgm:pt>
  </dgm:ptLst>
  <dgm:cxnLst>
    <dgm:cxn modelId="{31CEC019-20B7-4A84-A33A-5AA6242F8E81}" srcId="{FBD7C715-66DD-40E5-B3AB-DF4CF0EEAF63}" destId="{9BFB0BFC-C24F-47B3-9408-AE9BBE48B0B3}" srcOrd="2" destOrd="0" parTransId="{84C04153-BEB0-4F1D-89F6-6915031120A9}" sibTransId="{5C136D5D-B4BF-4EF5-97D6-A39DE7981507}"/>
    <dgm:cxn modelId="{CAFE071C-49C1-4683-B205-3E00D83A912D}" srcId="{FBD7C715-66DD-40E5-B3AB-DF4CF0EEAF63}" destId="{6F853DAA-806E-4ABA-9610-E1CB5BC51819}" srcOrd="1" destOrd="0" parTransId="{09FB4F80-1529-40D1-9538-4C51D8D42653}" sibTransId="{F0BA35A9-BB81-45CF-8E43-156932A3862C}"/>
    <dgm:cxn modelId="{B253ED23-7552-436D-8AB9-BD7743BE3A11}" srcId="{FBD7C715-66DD-40E5-B3AB-DF4CF0EEAF63}" destId="{DA98EA45-EF79-406A-A32E-5BBAC4C3AD8D}" srcOrd="3" destOrd="0" parTransId="{BBECA340-C72F-42DD-806C-BAE08A2DC5B6}" sibTransId="{B0DBEBDD-629A-46DE-BA3B-86A82CA3B1E4}"/>
    <dgm:cxn modelId="{1F623737-0648-4C36-A895-98B5068BF8B2}" type="presOf" srcId="{6F853DAA-806E-4ABA-9610-E1CB5BC51819}" destId="{FFEE98D8-101E-44FF-8C33-7331D018D36B}" srcOrd="0" destOrd="0" presId="urn:microsoft.com/office/officeart/2005/8/layout/hProcess9#3"/>
    <dgm:cxn modelId="{7C4F1364-F1F3-47C0-8223-6C2503670A7D}" type="presOf" srcId="{DA98EA45-EF79-406A-A32E-5BBAC4C3AD8D}" destId="{851E7017-6962-496E-B857-B09D9E32E866}" srcOrd="0" destOrd="0" presId="urn:microsoft.com/office/officeart/2005/8/layout/hProcess9#3"/>
    <dgm:cxn modelId="{DEAC7456-1471-44E1-91C6-7D83E27B5AC8}" srcId="{FBD7C715-66DD-40E5-B3AB-DF4CF0EEAF63}" destId="{EE90FEE5-44EC-4DC4-9426-6DCCE1DD8CA4}" srcOrd="4" destOrd="0" parTransId="{7F1A21DE-2E4C-4254-9075-EF00BDE94835}" sibTransId="{91DCC537-973F-4AD4-8224-F22EA53E67B7}"/>
    <dgm:cxn modelId="{D26AD17B-FD3C-488F-BB1C-47422D9BB91D}" srcId="{FBD7C715-66DD-40E5-B3AB-DF4CF0EEAF63}" destId="{A27EE509-B878-4E30-B7E8-DECF5409C23B}" srcOrd="5" destOrd="0" parTransId="{A7396307-1D09-4C6F-ADDF-9CF532F18364}" sibTransId="{98331FB3-CD3C-44D0-B9DA-5BFAE552B578}"/>
    <dgm:cxn modelId="{36CAE38C-2103-431C-A43B-08A7291C969D}" type="presOf" srcId="{537001FB-A2EE-4E23-A801-9F88C18359B2}" destId="{C9914F24-00C4-4E2F-95F0-2A5C49C70372}" srcOrd="0" destOrd="0" presId="urn:microsoft.com/office/officeart/2005/8/layout/hProcess9#3"/>
    <dgm:cxn modelId="{1FF4A6A1-A087-4D38-97A2-695C88A34D42}" type="presOf" srcId="{A27EE509-B878-4E30-B7E8-DECF5409C23B}" destId="{B924E40D-BA87-4E81-B4C0-7F7D24756CEB}" srcOrd="0" destOrd="0" presId="urn:microsoft.com/office/officeart/2005/8/layout/hProcess9#3"/>
    <dgm:cxn modelId="{8D476BB2-56E2-4C18-A380-615CA1CDF101}" type="presOf" srcId="{EE90FEE5-44EC-4DC4-9426-6DCCE1DD8CA4}" destId="{755D7022-AF82-4E8D-8E7F-85013FAE6F03}" srcOrd="0" destOrd="0" presId="urn:microsoft.com/office/officeart/2005/8/layout/hProcess9#3"/>
    <dgm:cxn modelId="{D9F840BB-AFA9-4D57-9163-EEDFB3F5F424}" srcId="{FBD7C715-66DD-40E5-B3AB-DF4CF0EEAF63}" destId="{537001FB-A2EE-4E23-A801-9F88C18359B2}" srcOrd="0" destOrd="0" parTransId="{0E5E039A-B611-4663-A0C8-3EF68053E531}" sibTransId="{19BADC79-88D8-46CA-BDAE-ED60E9D2A275}"/>
    <dgm:cxn modelId="{4F7F5FD4-2228-4C7C-B851-246301DA693D}" type="presOf" srcId="{FBD7C715-66DD-40E5-B3AB-DF4CF0EEAF63}" destId="{DFA3F3F7-6BF3-4951-933A-5A09737A969D}" srcOrd="0" destOrd="0" presId="urn:microsoft.com/office/officeart/2005/8/layout/hProcess9#3"/>
    <dgm:cxn modelId="{8FDA21E9-B985-45B0-A9DD-9A6AAC019CDD}" type="presOf" srcId="{9BFB0BFC-C24F-47B3-9408-AE9BBE48B0B3}" destId="{51EBFEEE-1C88-4D10-A4B1-48625534DEF5}" srcOrd="0" destOrd="0" presId="urn:microsoft.com/office/officeart/2005/8/layout/hProcess9#3"/>
    <dgm:cxn modelId="{53C548DF-22EC-48EE-83A9-632175FEDCC1}" type="presParOf" srcId="{DFA3F3F7-6BF3-4951-933A-5A09737A969D}" destId="{B87B6DD2-2E44-4F65-8F78-6D562CA44C82}" srcOrd="0" destOrd="0" presId="urn:microsoft.com/office/officeart/2005/8/layout/hProcess9#3"/>
    <dgm:cxn modelId="{7B0291C1-56FF-4D97-B9B1-293972E6AEFA}" type="presParOf" srcId="{DFA3F3F7-6BF3-4951-933A-5A09737A969D}" destId="{5DB844F2-E4F0-4702-9F3D-AB91BB37B4FA}" srcOrd="1" destOrd="0" presId="urn:microsoft.com/office/officeart/2005/8/layout/hProcess9#3"/>
    <dgm:cxn modelId="{91AE05A6-470D-4FC7-93BA-71F53BE4BB5C}" type="presParOf" srcId="{5DB844F2-E4F0-4702-9F3D-AB91BB37B4FA}" destId="{C9914F24-00C4-4E2F-95F0-2A5C49C70372}" srcOrd="0" destOrd="0" presId="urn:microsoft.com/office/officeart/2005/8/layout/hProcess9#3"/>
    <dgm:cxn modelId="{E236486B-9B27-49CD-BCD9-EE88E93897EC}" type="presParOf" srcId="{5DB844F2-E4F0-4702-9F3D-AB91BB37B4FA}" destId="{1C9346EF-710E-4B46-8A75-419B28D2B59B}" srcOrd="1" destOrd="0" presId="urn:microsoft.com/office/officeart/2005/8/layout/hProcess9#3"/>
    <dgm:cxn modelId="{436AF7CB-BE82-4224-B87D-5942C5246A2B}" type="presParOf" srcId="{5DB844F2-E4F0-4702-9F3D-AB91BB37B4FA}" destId="{FFEE98D8-101E-44FF-8C33-7331D018D36B}" srcOrd="2" destOrd="0" presId="urn:microsoft.com/office/officeart/2005/8/layout/hProcess9#3"/>
    <dgm:cxn modelId="{7501E4CA-B4BB-4EE0-8D72-C158D25034F7}" type="presParOf" srcId="{5DB844F2-E4F0-4702-9F3D-AB91BB37B4FA}" destId="{B844348F-9A38-43D8-BCC3-F06810E3902E}" srcOrd="3" destOrd="0" presId="urn:microsoft.com/office/officeart/2005/8/layout/hProcess9#3"/>
    <dgm:cxn modelId="{00F5B0C6-E713-448A-9072-CA35D6986B69}" type="presParOf" srcId="{5DB844F2-E4F0-4702-9F3D-AB91BB37B4FA}" destId="{51EBFEEE-1C88-4D10-A4B1-48625534DEF5}" srcOrd="4" destOrd="0" presId="urn:microsoft.com/office/officeart/2005/8/layout/hProcess9#3"/>
    <dgm:cxn modelId="{2BB30B9C-88C8-40D8-989A-7B5947412CFD}" type="presParOf" srcId="{5DB844F2-E4F0-4702-9F3D-AB91BB37B4FA}" destId="{4DAE88A1-765A-4DA5-B342-79DDB3B4536B}" srcOrd="5" destOrd="0" presId="urn:microsoft.com/office/officeart/2005/8/layout/hProcess9#3"/>
    <dgm:cxn modelId="{56D94646-44AA-4DF6-9F78-81D61A590272}" type="presParOf" srcId="{5DB844F2-E4F0-4702-9F3D-AB91BB37B4FA}" destId="{851E7017-6962-496E-B857-B09D9E32E866}" srcOrd="6" destOrd="0" presId="urn:microsoft.com/office/officeart/2005/8/layout/hProcess9#3"/>
    <dgm:cxn modelId="{15ECFA00-9F3A-42C5-AFD6-1A5CE40B3817}" type="presParOf" srcId="{5DB844F2-E4F0-4702-9F3D-AB91BB37B4FA}" destId="{CAD8C453-24CA-45B0-B630-9FDF99B4EF44}" srcOrd="7" destOrd="0" presId="urn:microsoft.com/office/officeart/2005/8/layout/hProcess9#3"/>
    <dgm:cxn modelId="{9EA85EC3-BCC3-46C0-B21E-A6F2AC663ADA}" type="presParOf" srcId="{5DB844F2-E4F0-4702-9F3D-AB91BB37B4FA}" destId="{755D7022-AF82-4E8D-8E7F-85013FAE6F03}" srcOrd="8" destOrd="0" presId="urn:microsoft.com/office/officeart/2005/8/layout/hProcess9#3"/>
    <dgm:cxn modelId="{B521ADE2-208B-466D-813D-D6EC2F936136}" type="presParOf" srcId="{5DB844F2-E4F0-4702-9F3D-AB91BB37B4FA}" destId="{13106EE1-21FB-4430-9D71-6F38C8618884}" srcOrd="9" destOrd="0" presId="urn:microsoft.com/office/officeart/2005/8/layout/hProcess9#3"/>
    <dgm:cxn modelId="{6E90491D-73AC-4615-A97B-1D8D8638357C}" type="presParOf" srcId="{5DB844F2-E4F0-4702-9F3D-AB91BB37B4FA}" destId="{B924E40D-BA87-4E81-B4C0-7F7D24756CEB}" srcOrd="10" destOrd="0" presId="urn:microsoft.com/office/officeart/2005/8/layout/hProcess9#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053AC-73BC-4AC3-8DE0-776D0063B2D4}">
      <dsp:nvSpPr>
        <dsp:cNvPr id="0" name=""/>
        <dsp:cNvSpPr/>
      </dsp:nvSpPr>
      <dsp:spPr>
        <a:xfrm>
          <a:off x="1770887" y="82882"/>
          <a:ext cx="1714808" cy="1714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支柱</a:t>
          </a:r>
          <a:endParaRPr lang="en-US" altLang="zh-CN" sz="2800" kern="1200" dirty="0"/>
        </a:p>
        <a:p>
          <a:pPr marL="0" lvl="0" indent="0" algn="ctr" defTabSz="1244600">
            <a:lnSpc>
              <a:spcPct val="90000"/>
            </a:lnSpc>
            <a:spcBef>
              <a:spcPct val="0"/>
            </a:spcBef>
            <a:spcAft>
              <a:spcPct val="35000"/>
            </a:spcAft>
            <a:buNone/>
          </a:pPr>
          <a:r>
            <a:rPr lang="zh-CN" altLang="en-US" sz="2800" kern="1200" dirty="0"/>
            <a:t>产业</a:t>
          </a:r>
        </a:p>
      </dsp:txBody>
      <dsp:txXfrm>
        <a:off x="1999529" y="382973"/>
        <a:ext cx="1257525" cy="771663"/>
      </dsp:txXfrm>
    </dsp:sp>
    <dsp:sp modelId="{E919054F-D397-4FF7-9566-8AE3DC3E2BE9}">
      <dsp:nvSpPr>
        <dsp:cNvPr id="0" name=""/>
        <dsp:cNvSpPr/>
      </dsp:nvSpPr>
      <dsp:spPr>
        <a:xfrm>
          <a:off x="2389647" y="1154637"/>
          <a:ext cx="1714808" cy="1714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基础产业</a:t>
          </a:r>
        </a:p>
      </dsp:txBody>
      <dsp:txXfrm>
        <a:off x="2914093" y="1597629"/>
        <a:ext cx="1028884" cy="943144"/>
      </dsp:txXfrm>
    </dsp:sp>
    <dsp:sp modelId="{4FEF7A5A-52D8-432C-96F7-47703885E76D}">
      <dsp:nvSpPr>
        <dsp:cNvPr id="0" name=""/>
        <dsp:cNvSpPr/>
      </dsp:nvSpPr>
      <dsp:spPr>
        <a:xfrm>
          <a:off x="1152127" y="1154637"/>
          <a:ext cx="1714808" cy="1714808"/>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 民生产业</a:t>
          </a:r>
        </a:p>
      </dsp:txBody>
      <dsp:txXfrm>
        <a:off x="1313605" y="1597629"/>
        <a:ext cx="1028884" cy="943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0053AC-73BC-4AC3-8DE0-776D0063B2D4}">
      <dsp:nvSpPr>
        <dsp:cNvPr id="0" name=""/>
        <dsp:cNvSpPr/>
      </dsp:nvSpPr>
      <dsp:spPr>
        <a:xfrm>
          <a:off x="1644333" y="70753"/>
          <a:ext cx="1463860" cy="146386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支柱</a:t>
          </a:r>
          <a:endParaRPr lang="en-US" altLang="zh-CN" sz="2800" kern="1200" dirty="0"/>
        </a:p>
        <a:p>
          <a:pPr marL="0" lvl="0" indent="0" algn="ctr" defTabSz="1244600">
            <a:lnSpc>
              <a:spcPct val="90000"/>
            </a:lnSpc>
            <a:spcBef>
              <a:spcPct val="0"/>
            </a:spcBef>
            <a:spcAft>
              <a:spcPct val="35000"/>
            </a:spcAft>
            <a:buNone/>
          </a:pPr>
          <a:r>
            <a:rPr lang="zh-CN" altLang="en-US" sz="2800" kern="1200" dirty="0"/>
            <a:t>产业</a:t>
          </a:r>
        </a:p>
      </dsp:txBody>
      <dsp:txXfrm>
        <a:off x="1839515" y="326928"/>
        <a:ext cx="1073497" cy="658737"/>
      </dsp:txXfrm>
    </dsp:sp>
    <dsp:sp modelId="{E919054F-D397-4FF7-9566-8AE3DC3E2BE9}">
      <dsp:nvSpPr>
        <dsp:cNvPr id="0" name=""/>
        <dsp:cNvSpPr/>
      </dsp:nvSpPr>
      <dsp:spPr>
        <a:xfrm>
          <a:off x="2304261" y="1008107"/>
          <a:ext cx="1463860" cy="146386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基础产业</a:t>
          </a:r>
        </a:p>
      </dsp:txBody>
      <dsp:txXfrm>
        <a:off x="2751958" y="1386271"/>
        <a:ext cx="878316" cy="805123"/>
      </dsp:txXfrm>
    </dsp:sp>
    <dsp:sp modelId="{4FEF7A5A-52D8-432C-96F7-47703885E76D}">
      <dsp:nvSpPr>
        <dsp:cNvPr id="0" name=""/>
        <dsp:cNvSpPr/>
      </dsp:nvSpPr>
      <dsp:spPr>
        <a:xfrm>
          <a:off x="1116124" y="985666"/>
          <a:ext cx="1463860" cy="1463860"/>
        </a:xfrm>
        <a:prstGeom prst="ellipse">
          <a:avLst/>
        </a:prstGeom>
        <a:solidFill>
          <a:schemeClr val="accen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t> 民生产业</a:t>
          </a:r>
        </a:p>
      </dsp:txBody>
      <dsp:txXfrm>
        <a:off x="1253970" y="1363830"/>
        <a:ext cx="878316" cy="805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EADFD9-7DCC-4D47-A2A0-135BEED8BAFA}">
      <dsp:nvSpPr>
        <dsp:cNvPr id="0" name=""/>
        <dsp:cNvSpPr/>
      </dsp:nvSpPr>
      <dsp:spPr>
        <a:xfrm>
          <a:off x="0" y="0"/>
          <a:ext cx="1124965" cy="277351"/>
        </a:xfrm>
        <a:prstGeom prst="homePlat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008" tIns="32004" rIns="16002" bIns="3200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r>
            <a:rPr lang="zh-CN" altLang="en-US" sz="1200" b="1" kern="1200" dirty="0">
              <a:latin typeface="微软雅黑" panose="020B0503020204020204" charset="-122"/>
              <a:ea typeface="微软雅黑" panose="020B0503020204020204" charset="-122"/>
            </a:rPr>
            <a:t>估算</a:t>
          </a:r>
        </a:p>
      </dsp:txBody>
      <dsp:txXfrm>
        <a:off x="0" y="0"/>
        <a:ext cx="1055627" cy="277351"/>
      </dsp:txXfrm>
    </dsp:sp>
    <dsp:sp modelId="{C33F0F7F-B8A2-47E9-8FF0-60300229A09A}">
      <dsp:nvSpPr>
        <dsp:cNvPr id="0" name=""/>
        <dsp:cNvSpPr/>
      </dsp:nvSpPr>
      <dsp:spPr>
        <a:xfrm>
          <a:off x="900659"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微软雅黑" panose="020B0503020204020204" charset="-122"/>
              <a:ea typeface="微软雅黑" panose="020B0503020204020204" charset="-122"/>
            </a:rPr>
            <a:t>概算</a:t>
          </a:r>
        </a:p>
      </dsp:txBody>
      <dsp:txXfrm>
        <a:off x="1039335" y="0"/>
        <a:ext cx="847614" cy="277351"/>
      </dsp:txXfrm>
    </dsp:sp>
    <dsp:sp modelId="{C8EDABF7-07D6-49C3-8B01-14468A87DB75}">
      <dsp:nvSpPr>
        <dsp:cNvPr id="0" name=""/>
        <dsp:cNvSpPr/>
      </dsp:nvSpPr>
      <dsp:spPr>
        <a:xfrm>
          <a:off x="1800631"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微软雅黑" panose="020B0503020204020204" charset="-122"/>
              <a:ea typeface="微软雅黑" panose="020B0503020204020204" charset="-122"/>
            </a:rPr>
            <a:t>预算</a:t>
          </a:r>
        </a:p>
      </dsp:txBody>
      <dsp:txXfrm>
        <a:off x="1939307" y="0"/>
        <a:ext cx="847614" cy="277351"/>
      </dsp:txXfrm>
    </dsp:sp>
    <dsp:sp modelId="{20538E0C-5507-498C-84BD-46291195DE7B}">
      <dsp:nvSpPr>
        <dsp:cNvPr id="0" name=""/>
        <dsp:cNvSpPr/>
      </dsp:nvSpPr>
      <dsp:spPr>
        <a:xfrm>
          <a:off x="2700603"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pPr>
          <a:r>
            <a:rPr lang="zh-CN" altLang="en-US" sz="1200" b="1" kern="1200" dirty="0">
              <a:latin typeface="微软雅黑" panose="020B0503020204020204" charset="-122"/>
              <a:ea typeface="微软雅黑" panose="020B0503020204020204" charset="-122"/>
            </a:rPr>
            <a:t>过控</a:t>
          </a:r>
        </a:p>
      </dsp:txBody>
      <dsp:txXfrm>
        <a:off x="2839279" y="0"/>
        <a:ext cx="847614" cy="277351"/>
      </dsp:txXfrm>
    </dsp:sp>
    <dsp:sp modelId="{0DE22C4E-5607-4B03-8E54-59B4A7EAD264}">
      <dsp:nvSpPr>
        <dsp:cNvPr id="0" name=""/>
        <dsp:cNvSpPr/>
      </dsp:nvSpPr>
      <dsp:spPr>
        <a:xfrm>
          <a:off x="3600575"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微软雅黑" panose="020B0503020204020204" charset="-122"/>
              <a:ea typeface="微软雅黑" panose="020B0503020204020204" charset="-122"/>
            </a:rPr>
            <a:t>结算</a:t>
          </a:r>
        </a:p>
      </dsp:txBody>
      <dsp:txXfrm>
        <a:off x="3739251" y="0"/>
        <a:ext cx="847614" cy="277351"/>
      </dsp:txXfrm>
    </dsp:sp>
    <dsp:sp modelId="{FBAE01CB-7F11-4607-AAD6-6ED099AAC535}">
      <dsp:nvSpPr>
        <dsp:cNvPr id="0" name=""/>
        <dsp:cNvSpPr/>
      </dsp:nvSpPr>
      <dsp:spPr>
        <a:xfrm>
          <a:off x="4500547" y="0"/>
          <a:ext cx="1124965" cy="277351"/>
        </a:xfrm>
        <a:prstGeom prst="chevron">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zh-CN" altLang="en-US" sz="1200" b="1" kern="1200" dirty="0">
              <a:latin typeface="微软雅黑" panose="020B0503020204020204" charset="-122"/>
              <a:ea typeface="微软雅黑" panose="020B0503020204020204" charset="-122"/>
            </a:rPr>
            <a:t>审计</a:t>
          </a:r>
        </a:p>
      </dsp:txBody>
      <dsp:txXfrm>
        <a:off x="4639223" y="0"/>
        <a:ext cx="847614" cy="277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B6DD2-2E44-4F65-8F78-6D562CA44C82}">
      <dsp:nvSpPr>
        <dsp:cNvPr id="0" name=""/>
        <dsp:cNvSpPr/>
      </dsp:nvSpPr>
      <dsp:spPr>
        <a:xfrm>
          <a:off x="5" y="0"/>
          <a:ext cx="10874369" cy="519588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914F24-00C4-4E2F-95F0-2A5C49C70372}">
      <dsp:nvSpPr>
        <dsp:cNvPr id="0" name=""/>
        <dsp:cNvSpPr/>
      </dsp:nvSpPr>
      <dsp:spPr>
        <a:xfrm>
          <a:off x="1308" y="1558766"/>
          <a:ext cx="1830575" cy="207835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承包人编制结算报告</a:t>
          </a:r>
        </a:p>
      </dsp:txBody>
      <dsp:txXfrm>
        <a:off x="90669" y="1648127"/>
        <a:ext cx="1651853" cy="1899633"/>
      </dsp:txXfrm>
    </dsp:sp>
    <dsp:sp modelId="{FFEE98D8-101E-44FF-8C33-7331D018D36B}">
      <dsp:nvSpPr>
        <dsp:cNvPr id="0" name=""/>
        <dsp:cNvSpPr/>
      </dsp:nvSpPr>
      <dsp:spPr>
        <a:xfrm>
          <a:off x="2090203" y="1558766"/>
          <a:ext cx="1549917" cy="2078355"/>
        </a:xfrm>
        <a:prstGeom prst="roundRect">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业主核对</a:t>
          </a:r>
        </a:p>
      </dsp:txBody>
      <dsp:txXfrm>
        <a:off x="2165864" y="1634427"/>
        <a:ext cx="1398595" cy="1927033"/>
      </dsp:txXfrm>
    </dsp:sp>
    <dsp:sp modelId="{51EBFEEE-1C88-4D10-A4B1-48625534DEF5}">
      <dsp:nvSpPr>
        <dsp:cNvPr id="0" name=""/>
        <dsp:cNvSpPr/>
      </dsp:nvSpPr>
      <dsp:spPr>
        <a:xfrm>
          <a:off x="3898440" y="1558766"/>
          <a:ext cx="1549917" cy="2078355"/>
        </a:xfrm>
        <a:prstGeom prst="roundRect">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付款</a:t>
          </a:r>
        </a:p>
      </dsp:txBody>
      <dsp:txXfrm>
        <a:off x="3974101" y="1634427"/>
        <a:ext cx="1398595" cy="1927033"/>
      </dsp:txXfrm>
    </dsp:sp>
    <dsp:sp modelId="{851E7017-6962-496E-B857-B09D9E32E866}">
      <dsp:nvSpPr>
        <dsp:cNvPr id="0" name=""/>
        <dsp:cNvSpPr/>
      </dsp:nvSpPr>
      <dsp:spPr>
        <a:xfrm>
          <a:off x="5706676" y="1558766"/>
          <a:ext cx="1549917" cy="2078355"/>
        </a:xfrm>
        <a:prstGeom prst="roundRect">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清税</a:t>
          </a:r>
        </a:p>
      </dsp:txBody>
      <dsp:txXfrm>
        <a:off x="5782337" y="1634427"/>
        <a:ext cx="1398595" cy="1927033"/>
      </dsp:txXfrm>
    </dsp:sp>
    <dsp:sp modelId="{755D7022-AF82-4E8D-8E7F-85013FAE6F03}">
      <dsp:nvSpPr>
        <dsp:cNvPr id="0" name=""/>
        <dsp:cNvSpPr/>
      </dsp:nvSpPr>
      <dsp:spPr>
        <a:xfrm>
          <a:off x="7514913" y="1558766"/>
          <a:ext cx="1549917" cy="2078355"/>
        </a:xfrm>
        <a:prstGeom prst="roundRect">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核税</a:t>
          </a:r>
        </a:p>
      </dsp:txBody>
      <dsp:txXfrm>
        <a:off x="7590574" y="1634427"/>
        <a:ext cx="1398595" cy="1927033"/>
      </dsp:txXfrm>
    </dsp:sp>
    <dsp:sp modelId="{B924E40D-BA87-4E81-B4C0-7F7D24756CEB}">
      <dsp:nvSpPr>
        <dsp:cNvPr id="0" name=""/>
        <dsp:cNvSpPr/>
      </dsp:nvSpPr>
      <dsp:spPr>
        <a:xfrm>
          <a:off x="9323149" y="1558766"/>
          <a:ext cx="1549917" cy="2078355"/>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latin typeface="微软雅黑" panose="020B0503020204020204" pitchFamily="34" charset="-122"/>
              <a:ea typeface="微软雅黑" panose="020B0503020204020204" pitchFamily="34" charset="-122"/>
            </a:rPr>
            <a:t>保修金收回</a:t>
          </a:r>
        </a:p>
      </dsp:txBody>
      <dsp:txXfrm>
        <a:off x="9398810" y="1634427"/>
        <a:ext cx="1398595" cy="19270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type="homePlate" r:blip="" rot="180">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type="chevron" r:blip="" rot="180">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type="homePlate" r:blip="" rot="180">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type="chevron" r:blip="" rot="180">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Process9#3">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076"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p:cNvSpPr>
          <p:nvPr>
            <p:ph type="body" sz="quarter"/>
          </p:nvPr>
        </p:nvSpPr>
        <p:spPr>
          <a:xfrm>
            <a:off x="685800" y="4400550"/>
            <a:ext cx="5486400" cy="3600450"/>
          </a:xfrm>
          <a:prstGeom prst="rect">
            <a:avLst/>
          </a:prstGeom>
          <a:noFill/>
          <a:ln w="9525">
            <a:noFill/>
          </a:ln>
        </p:spPr>
        <p:txBody>
          <a:bodyPr lIns="91440" tIns="45720" rIns="91440" bIns="45720" anchor="t"/>
          <a:lstStyle/>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幻灯片图像占位符 1"/>
          <p:cNvSpPr>
            <a:spLocks noGrp="1" noRot="1" noChangeAspect="1" noChangeArrowheads="1" noTextEdit="1"/>
          </p:cNvSpPr>
          <p:nvPr>
            <p:ph type="sldImg"/>
          </p:nvPr>
        </p:nvSpPr>
        <p:spPr>
          <a:xfrm>
            <a:off x="685800" y="1143000"/>
            <a:ext cx="5486400" cy="3086100"/>
          </a:xfrm>
        </p:spPr>
      </p:sp>
      <p:sp>
        <p:nvSpPr>
          <p:cNvPr id="23040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既有建筑基于</a:t>
            </a:r>
            <a:r>
              <a:rPr lang="en-US" altLang="zh-CN"/>
              <a:t>BIM</a:t>
            </a:r>
            <a:r>
              <a:rPr lang="zh-CN" altLang="en-US"/>
              <a:t>的改造过程中积累了大量的信息，这写信息形成既有建筑改造大数据服务，基于这些大数据服务，可以提供形式丰富产业金融服务。</a:t>
            </a:r>
            <a:endParaRPr lang="en-US" altLang="zh-CN"/>
          </a:p>
          <a:p>
            <a:r>
              <a:rPr lang="zh-CN" altLang="en-US"/>
              <a:t>同时，产业大数据也可以反作用于改造过程，为改造过程的检测鉴定、设计、施工和运维提供信息服务支撑。</a:t>
            </a:r>
            <a:endParaRPr lang="zh-CN" altLang="en-US"/>
          </a:p>
        </p:txBody>
      </p:sp>
      <p:sp>
        <p:nvSpPr>
          <p:cNvPr id="23040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b="1">
                <a:solidFill>
                  <a:srgbClr val="0000FF"/>
                </a:solidFill>
                <a:latin typeface="Cooper Black" panose="0208090404030B020404" pitchFamily="18" charset="0"/>
                <a:ea typeface="宋体" panose="02010600030101010101" pitchFamily="2" charset="-122"/>
              </a:defRPr>
            </a:lvl1pPr>
            <a:lvl2pPr marL="742950" indent="-285750">
              <a:defRPr kumimoji="1" sz="2000" b="1">
                <a:solidFill>
                  <a:srgbClr val="0000FF"/>
                </a:solidFill>
                <a:latin typeface="Cooper Black" panose="0208090404030B020404" pitchFamily="18" charset="0"/>
                <a:ea typeface="宋体" panose="02010600030101010101" pitchFamily="2" charset="-122"/>
              </a:defRPr>
            </a:lvl2pPr>
            <a:lvl3pPr marL="1143000" indent="-228600">
              <a:defRPr kumimoji="1" sz="2000" b="1">
                <a:solidFill>
                  <a:srgbClr val="0000FF"/>
                </a:solidFill>
                <a:latin typeface="Cooper Black" panose="0208090404030B020404" pitchFamily="18" charset="0"/>
                <a:ea typeface="宋体" panose="02010600030101010101" pitchFamily="2" charset="-122"/>
              </a:defRPr>
            </a:lvl3pPr>
            <a:lvl4pPr marL="1600200" indent="-228600">
              <a:defRPr kumimoji="1" sz="2000" b="1">
                <a:solidFill>
                  <a:srgbClr val="0000FF"/>
                </a:solidFill>
                <a:latin typeface="Cooper Black" panose="0208090404030B020404" pitchFamily="18" charset="0"/>
                <a:ea typeface="宋体" panose="02010600030101010101" pitchFamily="2" charset="-122"/>
              </a:defRPr>
            </a:lvl4pPr>
            <a:lvl5pPr marL="2057400" indent="-228600">
              <a:defRPr kumimoji="1" sz="2000" b="1">
                <a:solidFill>
                  <a:srgbClr val="0000FF"/>
                </a:solidFill>
                <a:latin typeface="Cooper Black" panose="0208090404030B020404" pitchFamily="18" charset="0"/>
                <a:ea typeface="宋体" panose="02010600030101010101" pitchFamily="2" charset="-122"/>
              </a:defRPr>
            </a:lvl5pPr>
            <a:lvl6pPr marL="25146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6pPr>
            <a:lvl7pPr marL="29718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7pPr>
            <a:lvl8pPr marL="34290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8pPr>
            <a:lvl9pPr marL="38862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8A35F2BE-D074-4F36-BF0C-C5DF3751EAF8}" type="slidenum">
              <a:rPr kumimoji="1"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fld>
            <a:endParaRPr kumimoji="1"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幻灯片图像占位符 1"/>
          <p:cNvSpPr>
            <a:spLocks noGrp="1" noRot="1" noChangeAspect="1" noChangeArrowheads="1" noTextEdit="1"/>
          </p:cNvSpPr>
          <p:nvPr>
            <p:ph type="sldImg"/>
          </p:nvPr>
        </p:nvSpPr>
        <p:spPr>
          <a:xfrm>
            <a:off x="685800" y="1143000"/>
            <a:ext cx="5486400" cy="3086100"/>
          </a:xfrm>
        </p:spPr>
      </p:sp>
      <p:sp>
        <p:nvSpPr>
          <p:cNvPr id="23142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特点：模型与数据的双向关联，赋予数据模型的属性，更直观，颗粒度粗细收放自如</a:t>
            </a:r>
            <a:endParaRPr lang="zh-CN" altLang="en-US"/>
          </a:p>
        </p:txBody>
      </p:sp>
      <p:sp>
        <p:nvSpPr>
          <p:cNvPr id="23142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b="1">
                <a:solidFill>
                  <a:srgbClr val="0000FF"/>
                </a:solidFill>
                <a:latin typeface="Cooper Black" panose="0208090404030B020404" pitchFamily="18" charset="0"/>
                <a:ea typeface="宋体" panose="02010600030101010101" pitchFamily="2" charset="-122"/>
              </a:defRPr>
            </a:lvl1pPr>
            <a:lvl2pPr marL="742950" indent="-285750">
              <a:defRPr kumimoji="1" sz="2000" b="1">
                <a:solidFill>
                  <a:srgbClr val="0000FF"/>
                </a:solidFill>
                <a:latin typeface="Cooper Black" panose="0208090404030B020404" pitchFamily="18" charset="0"/>
                <a:ea typeface="宋体" panose="02010600030101010101" pitchFamily="2" charset="-122"/>
              </a:defRPr>
            </a:lvl2pPr>
            <a:lvl3pPr marL="1143000" indent="-228600">
              <a:defRPr kumimoji="1" sz="2000" b="1">
                <a:solidFill>
                  <a:srgbClr val="0000FF"/>
                </a:solidFill>
                <a:latin typeface="Cooper Black" panose="0208090404030B020404" pitchFamily="18" charset="0"/>
                <a:ea typeface="宋体" panose="02010600030101010101" pitchFamily="2" charset="-122"/>
              </a:defRPr>
            </a:lvl3pPr>
            <a:lvl4pPr marL="1600200" indent="-228600">
              <a:defRPr kumimoji="1" sz="2000" b="1">
                <a:solidFill>
                  <a:srgbClr val="0000FF"/>
                </a:solidFill>
                <a:latin typeface="Cooper Black" panose="0208090404030B020404" pitchFamily="18" charset="0"/>
                <a:ea typeface="宋体" panose="02010600030101010101" pitchFamily="2" charset="-122"/>
              </a:defRPr>
            </a:lvl4pPr>
            <a:lvl5pPr marL="2057400" indent="-228600">
              <a:defRPr kumimoji="1" sz="2000" b="1">
                <a:solidFill>
                  <a:srgbClr val="0000FF"/>
                </a:solidFill>
                <a:latin typeface="Cooper Black" panose="0208090404030B020404" pitchFamily="18" charset="0"/>
                <a:ea typeface="宋体" panose="02010600030101010101" pitchFamily="2" charset="-122"/>
              </a:defRPr>
            </a:lvl5pPr>
            <a:lvl6pPr marL="25146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6pPr>
            <a:lvl7pPr marL="29718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7pPr>
            <a:lvl8pPr marL="34290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8pPr>
            <a:lvl9pPr marL="3886200" indent="-228600" eaLnBrk="0" fontAlgn="base" hangingPunct="0">
              <a:spcBef>
                <a:spcPct val="0"/>
              </a:spcBef>
              <a:spcAft>
                <a:spcPct val="0"/>
              </a:spcAft>
              <a:defRPr kumimoji="1" sz="2000" b="1">
                <a:solidFill>
                  <a:srgbClr val="0000FF"/>
                </a:solidFill>
                <a:latin typeface="Cooper Black" panose="0208090404030B0204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71811806-3DFD-436D-83CF-1BA3006FB71D}" type="slidenum">
              <a:rPr kumimoji="1"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fld>
            <a:endParaRPr kumimoji="1"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71587"/>
          </a:xfrm>
        </p:spPr>
        <p:txBody>
          <a:bodyPr>
            <a:normAutofit/>
          </a:bodyPr>
          <a:lstStyle>
            <a:lvl1pPr>
              <a:defRPr sz="3200">
                <a:latin typeface="黑体" panose="02010609060101010101" pitchFamily="49" charset="-122"/>
                <a:ea typeface="黑体" panose="02010609060101010101" pitchFamily="49" charset="-122"/>
              </a:defRPr>
            </a:lvl1pPr>
          </a:lstStyle>
          <a:p>
            <a:r>
              <a:rPr lang="zh-CN" altLang="en-US" dirty="0"/>
              <a:t>单击此处编辑母版标题样式</a:t>
            </a:r>
            <a:endParaRPr lang="en-US" dirty="0"/>
          </a:p>
        </p:txBody>
      </p:sp>
      <p:sp>
        <p:nvSpPr>
          <p:cNvPr id="3" name="Content Placeholder 2"/>
          <p:cNvSpPr>
            <a:spLocks noGrp="1"/>
          </p:cNvSpPr>
          <p:nvPr>
            <p:ph idx="1"/>
          </p:nvPr>
        </p:nvSpPr>
        <p:spPr>
          <a:xfrm>
            <a:off x="838200" y="980728"/>
            <a:ext cx="10515600" cy="5196235"/>
          </a:xfrm>
        </p:spPr>
        <p:txBody>
          <a:bodyPr>
            <a:normAutofit/>
          </a:bodyPr>
          <a:lstStyle>
            <a:lvl1pPr>
              <a:defRPr sz="2400" b="1">
                <a:latin typeface="宋体" panose="02010600030101010101" pitchFamily="2" charset="-122"/>
                <a:ea typeface="宋体" panose="02010600030101010101" pitchFamily="2" charset="-122"/>
              </a:defRPr>
            </a:lvl1pPr>
            <a:lvl2pPr>
              <a:defRPr sz="2400" b="1">
                <a:latin typeface="宋体" panose="02010600030101010101" pitchFamily="2" charset="-122"/>
                <a:ea typeface="宋体" panose="02010600030101010101" pitchFamily="2" charset="-122"/>
              </a:defRPr>
            </a:lvl2pPr>
            <a:lvl3pPr>
              <a:defRPr sz="2400" b="1">
                <a:latin typeface="宋体" panose="02010600030101010101" pitchFamily="2" charset="-122"/>
                <a:ea typeface="宋体" panose="02010600030101010101" pitchFamily="2" charset="-122"/>
              </a:defRPr>
            </a:lvl3pPr>
            <a:lvl4pPr>
              <a:defRPr sz="2400" b="1">
                <a:latin typeface="宋体" panose="02010600030101010101" pitchFamily="2" charset="-122"/>
                <a:ea typeface="宋体" panose="02010600030101010101" pitchFamily="2" charset="-122"/>
              </a:defRPr>
            </a:lvl4pPr>
            <a:lvl5pPr>
              <a:defRPr sz="2400" b="1">
                <a:latin typeface="宋体" panose="02010600030101010101" pitchFamily="2" charset="-122"/>
                <a:ea typeface="宋体" panose="02010600030101010101" pitchFamily="2" charset="-122"/>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US" dirty="0"/>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Footer Placeholder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Footer Placeholder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Footer Placeholder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399579"/>
          </a:xfrm>
          <a:prstGeom prst="rect">
            <a:avLst/>
          </a:prstGeom>
        </p:spPr>
        <p:txBody>
          <a:bodyPr vert="horz" lIns="91440" tIns="45720" rIns="91440" bIns="45720" rtlCol="0" anchor="ctr">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980728"/>
            <a:ext cx="10515600" cy="5196235"/>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黑体" panose="02010609060101010101" pitchFamily="49" charset="-122"/>
          <a:ea typeface="黑体" panose="0201060906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宋体" panose="02010600030101010101" pitchFamily="2" charset="-122"/>
          <a:ea typeface="宋体"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1.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2.png"/></Relationships>
</file>

<file path=ppt/slides/_rels/slide10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0.jpeg"/><Relationship Id="rId1" Type="http://schemas.openxmlformats.org/officeDocument/2006/relationships/image" Target="../media/image79.jpe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2.png"/><Relationship Id="rId1" Type="http://schemas.openxmlformats.org/officeDocument/2006/relationships/image" Target="../media/image81.png"/></Relationships>
</file>

<file path=ppt/slides/_rels/slide1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7.png"/></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0.png"/><Relationship Id="rId1" Type="http://schemas.openxmlformats.org/officeDocument/2006/relationships/image" Target="../media/image8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4.png"/><Relationship Id="rId1" Type="http://schemas.openxmlformats.org/officeDocument/2006/relationships/image" Target="../media/image93.png"/></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5.png"/></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6.png"/></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7.png"/></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8.png"/></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9.png"/></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pn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2.png"/></Relationships>
</file>

<file path=ppt/slides/_rels/slide1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3.pn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4.pn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5.png"/></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6.png"/></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7.png"/></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9.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110.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2.png"/><Relationship Id="rId1" Type="http://schemas.openxmlformats.org/officeDocument/2006/relationships/image" Target="../media/image11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3.jpe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4.jpeg"/></Relationships>
</file>

<file path=ppt/slides/_rels/slide2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9.jpeg"/><Relationship Id="rId1" Type="http://schemas.openxmlformats.org/officeDocument/2006/relationships/image" Target="../media/image118.png"/></Relationships>
</file>

<file path=ppt/slides/_rels/slide2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1.png"/><Relationship Id="rId1" Type="http://schemas.openxmlformats.org/officeDocument/2006/relationships/image" Target="../media/image120.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5.png"/><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image" Target="../media/image1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6.png"/></Relationships>
</file>

<file path=ppt/slides/_rels/slide2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7.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2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9.jpeg"/><Relationship Id="rId1" Type="http://schemas.openxmlformats.org/officeDocument/2006/relationships/image" Target="../media/image128.jpe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0.jpeg"/></Relationships>
</file>

<file path=ppt/slides/_rels/slide2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1.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5.emf"/></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3.jpeg"/><Relationship Id="rId1" Type="http://schemas.openxmlformats.org/officeDocument/2006/relationships/image" Target="../media/image132.png"/></Relationships>
</file>

<file path=ppt/slides/_rels/slide2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5.png"/><Relationship Id="rId1" Type="http://schemas.openxmlformats.org/officeDocument/2006/relationships/image" Target="../media/image134.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6.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0.png"/><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image" Target="../media/image137.png"/></Relationships>
</file>

<file path=ppt/slides/_rels/slide29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4.png"/><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image" Target="../media/image141.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52.wmf"/><Relationship Id="rId7" Type="http://schemas.openxmlformats.org/officeDocument/2006/relationships/image" Target="../media/image151.wmf"/><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image" Target="../media/image145.png"/></Relationships>
</file>

<file path=ppt/slides/_rels/slide29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image" Target="../media/image153.png"/></Relationships>
</file>

<file path=ppt/slides/_rels/slide2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7.png"/><Relationship Id="rId1" Type="http://schemas.openxmlformats.org/officeDocument/2006/relationships/image" Target="../media/image156.png"/></Relationships>
</file>

<file path=ppt/slides/_rels/slide2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0.png"/><Relationship Id="rId1" Type="http://schemas.openxmlformats.org/officeDocument/2006/relationships/image" Target="../media/image159.png"/></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oleObject" Target="../embeddings/Workbook1.xls"/><Relationship Id="rId1" Type="http://schemas.openxmlformats.org/officeDocument/2006/relationships/oleObject" Target="../embeddings/oleObject1.bin"/></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3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2.png"/><Relationship Id="rId1" Type="http://schemas.openxmlformats.org/officeDocument/2006/relationships/image" Target="../media/image161.png"/></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4.jpeg"/><Relationship Id="rId1" Type="http://schemas.openxmlformats.org/officeDocument/2006/relationships/image" Target="../media/image163.jpe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audio" Target="../media/audio1.wav"/><Relationship Id="rId2" Type="http://schemas.openxmlformats.org/officeDocument/2006/relationships/oleObject" Target="../embeddings/oleObject3.bin"/><Relationship Id="rId1" Type="http://schemas.openxmlformats.org/officeDocument/2006/relationships/image" Target="../media/image165.wmf"/></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NULL" TargetMode="External"/><Relationship Id="rId2" Type="http://schemas.openxmlformats.org/officeDocument/2006/relationships/image" Target="../media/image30.jpeg"/><Relationship Id="rId1"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5.jpeg"/><Relationship Id="rId1"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wmf"/><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image" Target="../media/image36.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7.png"/><Relationship Id="rId1"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tags" Target="../tags/tag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jpeg"/><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6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8436" name="TextBox 3"/>
          <p:cNvSpPr txBox="1"/>
          <p:nvPr/>
        </p:nvSpPr>
        <p:spPr>
          <a:xfrm>
            <a:off x="2593975" y="3933056"/>
            <a:ext cx="7004050" cy="2422651"/>
          </a:xfrm>
          <a:prstGeom prst="rect">
            <a:avLst/>
          </a:prstGeom>
          <a:noFill/>
          <a:ln w="9525">
            <a:noFill/>
          </a:ln>
        </p:spPr>
        <p:txBody>
          <a:bodyPr wrap="square" anchor="t">
            <a:spAutoFit/>
          </a:bodyPr>
          <a:lstStyle/>
          <a:p>
            <a:pPr algn="ctr">
              <a:lnSpc>
                <a:spcPct val="120000"/>
              </a:lnSpc>
            </a:pPr>
            <a:r>
              <a:rPr lang="zh-CN" altLang="en-US" sz="3200" b="1" dirty="0">
                <a:solidFill>
                  <a:srgbClr val="0070C0"/>
                </a:solidFill>
                <a:latin typeface="华文楷体" panose="02010600040101010101" charset="-122"/>
                <a:ea typeface="华文楷体" panose="02010600040101010101" charset="-122"/>
                <a:sym typeface="黑体" panose="02010609060101010101" pitchFamily="49" charset="-122"/>
              </a:rPr>
              <a:t>吴新华</a:t>
            </a:r>
            <a:endParaRPr lang="en-US" altLang="zh-CN" sz="3200" b="1" dirty="0">
              <a:solidFill>
                <a:srgbClr val="0070C0"/>
              </a:solidFill>
              <a:latin typeface="华文楷体" panose="02010600040101010101" charset="-122"/>
              <a:ea typeface="华文楷体" panose="02010600040101010101" charset="-122"/>
              <a:sym typeface="黑体" panose="02010609060101010101" pitchFamily="49" charset="-122"/>
            </a:endParaRPr>
          </a:p>
          <a:p>
            <a:pPr algn="ctr">
              <a:lnSpc>
                <a:spcPct val="120000"/>
              </a:lnSpc>
            </a:pPr>
            <a:r>
              <a:rPr lang="zh-CN" altLang="en-US" sz="3200" b="1" dirty="0">
                <a:solidFill>
                  <a:srgbClr val="0070C0"/>
                </a:solidFill>
                <a:latin typeface="华文楷体" panose="02010600040101010101" charset="-122"/>
                <a:ea typeface="华文楷体" panose="02010600040101010101" charset="-122"/>
                <a:sym typeface="黑体" panose="02010609060101010101" pitchFamily="49" charset="-122"/>
              </a:rPr>
              <a:t>中国</a:t>
            </a:r>
            <a:r>
              <a:rPr lang="en-US" altLang="zh-CN" sz="3200" b="1" dirty="0">
                <a:solidFill>
                  <a:srgbClr val="0070C0"/>
                </a:solidFill>
                <a:latin typeface="华文楷体" panose="02010600040101010101" charset="-122"/>
                <a:ea typeface="华文楷体" panose="02010600040101010101" charset="-122"/>
                <a:sym typeface="黑体" panose="02010609060101010101" pitchFamily="49" charset="-122"/>
              </a:rPr>
              <a:t>·</a:t>
            </a:r>
            <a:r>
              <a:rPr lang="zh-CN" altLang="en-US" sz="3200" b="1" dirty="0">
                <a:solidFill>
                  <a:srgbClr val="0070C0"/>
                </a:solidFill>
                <a:latin typeface="华文楷体" panose="02010600040101010101" charset="-122"/>
                <a:ea typeface="华文楷体" panose="02010600040101010101" charset="-122"/>
                <a:sym typeface="黑体" panose="02010609060101010101" pitchFamily="49" charset="-122"/>
              </a:rPr>
              <a:t>长沙</a:t>
            </a:r>
            <a:endParaRPr lang="en-US" altLang="zh-CN" sz="3200" b="1" dirty="0">
              <a:solidFill>
                <a:srgbClr val="0070C0"/>
              </a:solidFill>
              <a:latin typeface="华文楷体" panose="02010600040101010101" charset="-122"/>
              <a:ea typeface="华文楷体" panose="02010600040101010101" charset="-122"/>
              <a:sym typeface="黑体" panose="02010609060101010101" pitchFamily="49" charset="-122"/>
            </a:endParaRPr>
          </a:p>
          <a:p>
            <a:pPr algn="ctr">
              <a:lnSpc>
                <a:spcPct val="120000"/>
              </a:lnSpc>
            </a:pPr>
            <a:r>
              <a:rPr lang="en-US" altLang="zh-CN" sz="3200" b="1" dirty="0">
                <a:solidFill>
                  <a:srgbClr val="0070C0"/>
                </a:solidFill>
                <a:latin typeface="华文楷体" panose="02010600040101010101" charset="-122"/>
                <a:ea typeface="华文楷体" panose="02010600040101010101" charset="-122"/>
                <a:sym typeface="黑体" panose="02010609060101010101" pitchFamily="49" charset="-122"/>
              </a:rPr>
              <a:t>2021</a:t>
            </a:r>
            <a:r>
              <a:rPr lang="zh-CN" altLang="en-US" sz="3200" b="1" dirty="0">
                <a:solidFill>
                  <a:srgbClr val="0070C0"/>
                </a:solidFill>
                <a:latin typeface="华文楷体" panose="02010600040101010101" charset="-122"/>
                <a:ea typeface="华文楷体" panose="02010600040101010101" charset="-122"/>
                <a:sym typeface="黑体" panose="02010609060101010101" pitchFamily="49" charset="-122"/>
              </a:rPr>
              <a:t>年</a:t>
            </a:r>
            <a:r>
              <a:rPr lang="en-US" altLang="zh-CN" sz="3200" b="1" dirty="0">
                <a:solidFill>
                  <a:srgbClr val="0070C0"/>
                </a:solidFill>
                <a:latin typeface="华文楷体" panose="02010600040101010101" charset="-122"/>
                <a:ea typeface="华文楷体" panose="02010600040101010101" charset="-122"/>
                <a:sym typeface="黑体" panose="02010609060101010101" pitchFamily="49" charset="-122"/>
              </a:rPr>
              <a:t>03</a:t>
            </a:r>
            <a:r>
              <a:rPr lang="zh-CN" altLang="en-US" sz="3200" b="1" dirty="0">
                <a:solidFill>
                  <a:srgbClr val="0070C0"/>
                </a:solidFill>
                <a:latin typeface="华文楷体" panose="02010600040101010101" charset="-122"/>
                <a:ea typeface="华文楷体" panose="02010600040101010101" charset="-122"/>
                <a:sym typeface="黑体" panose="02010609060101010101" pitchFamily="49" charset="-122"/>
              </a:rPr>
              <a:t>月</a:t>
            </a:r>
            <a:endParaRPr lang="zh-CN" altLang="en-US" sz="3200" b="1" dirty="0">
              <a:solidFill>
                <a:srgbClr val="0070C0"/>
              </a:solidFill>
              <a:latin typeface="华文楷体" panose="02010600040101010101" charset="-122"/>
              <a:ea typeface="华文楷体" panose="02010600040101010101" charset="-122"/>
              <a:sym typeface="黑体" panose="02010609060101010101" pitchFamily="49" charset="-122"/>
            </a:endParaRPr>
          </a:p>
          <a:p>
            <a:pPr algn="ctr">
              <a:lnSpc>
                <a:spcPct val="120000"/>
              </a:lnSpc>
            </a:pPr>
            <a:endParaRPr lang="zh-CN" altLang="en-US" sz="3200" b="1" dirty="0">
              <a:solidFill>
                <a:srgbClr val="0070C0"/>
              </a:solidFill>
              <a:latin typeface="华文楷体" panose="02010600040101010101" charset="-122"/>
              <a:ea typeface="华文楷体" panose="02010600040101010101" charset="-122"/>
            </a:endParaRPr>
          </a:p>
        </p:txBody>
      </p:sp>
      <p:sp>
        <p:nvSpPr>
          <p:cNvPr id="2" name="文本框 1"/>
          <p:cNvSpPr txBox="1"/>
          <p:nvPr/>
        </p:nvSpPr>
        <p:spPr>
          <a:xfrm>
            <a:off x="805180" y="1844824"/>
            <a:ext cx="10581640" cy="830997"/>
          </a:xfrm>
          <a:prstGeom prst="rect">
            <a:avLst/>
          </a:prstGeom>
          <a:noFill/>
        </p:spPr>
        <p:txBody>
          <a:bodyPr wrap="square" rtlCol="0" anchor="t">
            <a:spAutoFit/>
          </a:bodyPr>
          <a:lstStyle/>
          <a:p>
            <a:pPr algn="ctr" eaLnBrk="0" hangingPunct="0">
              <a:defRPr/>
            </a:pPr>
            <a:r>
              <a:rPr lang="zh-CN" altLang="en-US" sz="4800" b="1" dirty="0">
                <a:solidFill>
                  <a:srgbClr val="C00000"/>
                </a:solidFill>
                <a:latin typeface="黑体" panose="02010609060101010101" pitchFamily="49" charset="-122"/>
                <a:ea typeface="黑体" panose="02010609060101010101" pitchFamily="49" charset="-122"/>
                <a:cs typeface="+mj-cs"/>
                <a:sym typeface="+mn-ea"/>
              </a:rPr>
              <a:t>新形势下工程造价精细化管理与实务</a:t>
            </a:r>
            <a:endParaRPr lang="zh-CN" altLang="en-US" sz="4800" b="1" dirty="0">
              <a:solidFill>
                <a:srgbClr val="C00000"/>
              </a:solidFill>
              <a:latin typeface="黑体" panose="02010609060101010101" pitchFamily="49" charset="-122"/>
              <a:ea typeface="黑体" panose="02010609060101010101" pitchFamily="49" charset="-122"/>
              <a:cs typeface="+mj-cs"/>
              <a:sym typeface="+mn-ea"/>
            </a:endParaRPr>
          </a:p>
        </p:txBody>
      </p:sp>
      <p:pic>
        <p:nvPicPr>
          <p:cNvPr id="6" name="图片 5" descr="logo[1]"/>
          <p:cNvPicPr>
            <a:picLocks noChangeAspect="1"/>
          </p:cNvPicPr>
          <p:nvPr/>
        </p:nvPicPr>
        <p:blipFill>
          <a:blip r:embed="rId2"/>
          <a:stretch>
            <a:fillRect/>
          </a:stretch>
        </p:blipFill>
        <p:spPr>
          <a:xfrm>
            <a:off x="119336" y="132586"/>
            <a:ext cx="2638425" cy="552450"/>
          </a:xfrm>
          <a:prstGeom prst="rect">
            <a:avLst/>
          </a:prstGeom>
        </p:spPr>
      </p:pic>
      <p:sp>
        <p:nvSpPr>
          <p:cNvPr id="3" name="文本框 2"/>
          <p:cNvSpPr txBox="1"/>
          <p:nvPr/>
        </p:nvSpPr>
        <p:spPr>
          <a:xfrm>
            <a:off x="264795" y="6127115"/>
            <a:ext cx="3912235" cy="368300"/>
          </a:xfrm>
          <a:prstGeom prst="rect">
            <a:avLst/>
          </a:prstGeom>
          <a:noFill/>
        </p:spPr>
        <p:txBody>
          <a:bodyPr wrap="none" rtlCol="0">
            <a:spAutoFit/>
          </a:bodyPr>
          <a:p>
            <a:r>
              <a:rPr lang="zh-CN" altLang="en-US"/>
              <a:t>会务组：赵磊</a:t>
            </a:r>
            <a:r>
              <a:rPr lang="en-US" altLang="zh-CN"/>
              <a:t> 18911950927</a:t>
            </a:r>
            <a:r>
              <a:rPr lang="zh-CN" altLang="en-US"/>
              <a:t>（微信）</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143672" y="5805264"/>
            <a:ext cx="6336704" cy="471587"/>
          </a:xfrm>
        </p:spPr>
        <p:txBody>
          <a:bodyPr>
            <a:normAutofit/>
          </a:bodyPr>
          <a:lstStyle/>
          <a:p>
            <a:r>
              <a:rPr lang="en-US" altLang="zh-CN" sz="1800" kern="100" spc="0" dirty="0">
                <a:effectLst/>
                <a:latin typeface="Times New Roman" panose="02020603050405020304" pitchFamily="18" charset="0"/>
              </a:rPr>
              <a:t>2010-2019 </a:t>
            </a:r>
            <a:r>
              <a:rPr lang="zh-CN" altLang="en-US" sz="1800" kern="100" spc="0" dirty="0">
                <a:effectLst/>
                <a:latin typeface="宋体" panose="02010600030101010101" pitchFamily="2" charset="-122"/>
                <a:ea typeface="宋体" panose="02010600030101010101" pitchFamily="2" charset="-122"/>
              </a:rPr>
              <a:t>年年建筑业增加值占国内生产总值比重</a:t>
            </a:r>
            <a:endParaRPr lang="zh-CN" altLang="en-US" dirty="0"/>
          </a:p>
        </p:txBody>
      </p:sp>
      <p:pic>
        <p:nvPicPr>
          <p:cNvPr id="1024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9416" y="332656"/>
            <a:ext cx="9578280" cy="53235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6255" y="1340768"/>
            <a:ext cx="10837545" cy="4835877"/>
          </a:xfrm>
        </p:spPr>
        <p:txBody>
          <a:bodyPr>
            <a:normAutofit/>
          </a:bodyPr>
          <a:lstStyle/>
          <a:p>
            <a:pPr>
              <a:lnSpc>
                <a:spcPct val="160000"/>
              </a:lnSpc>
            </a:pPr>
            <a:r>
              <a:rPr lang="zh-CN" i="1" dirty="0">
                <a:sym typeface="+mn-ea"/>
              </a:rPr>
              <a:t>《建筑法》</a:t>
            </a:r>
            <a:r>
              <a:rPr lang="en-US" altLang="zh-CN" i="1" dirty="0">
                <a:sym typeface="+mn-ea"/>
              </a:rPr>
              <a:t>“</a:t>
            </a:r>
            <a:r>
              <a:rPr lang="zh-CN" altLang="en-US" i="1" dirty="0">
                <a:sym typeface="+mn-ea"/>
              </a:rPr>
              <a:t>建筑工程的发包单位可以将建筑工程的</a:t>
            </a:r>
            <a:r>
              <a:rPr lang="zh-CN" altLang="en-US" i="1" dirty="0">
                <a:solidFill>
                  <a:srgbClr val="FF0000"/>
                </a:solidFill>
                <a:sym typeface="+mn-ea"/>
              </a:rPr>
              <a:t>勘察、设计、施工、设备采购一并</a:t>
            </a:r>
            <a:r>
              <a:rPr lang="zh-CN" altLang="en-US" i="1" dirty="0">
                <a:sym typeface="+mn-ea"/>
              </a:rPr>
              <a:t>发包给一个工程总承包单位，也可以将建筑工程的勘察、设计、施工、设备采购的</a:t>
            </a:r>
            <a:r>
              <a:rPr lang="zh-CN" altLang="en-US" i="1" dirty="0">
                <a:solidFill>
                  <a:srgbClr val="FF0000"/>
                </a:solidFill>
                <a:sym typeface="+mn-ea"/>
              </a:rPr>
              <a:t>一项或者多项</a:t>
            </a:r>
            <a:r>
              <a:rPr lang="zh-CN" altLang="en-US" i="1" dirty="0">
                <a:sym typeface="+mn-ea"/>
              </a:rPr>
              <a:t>发包给一个工程总承包单位</a:t>
            </a:r>
            <a:r>
              <a:rPr lang="en-US" altLang="zh-CN" i="1" dirty="0">
                <a:sym typeface="+mn-ea"/>
              </a:rPr>
              <a:t>”</a:t>
            </a:r>
            <a:br>
              <a:rPr lang="zh-CN" altLang="en-US" dirty="0">
                <a:sym typeface="+mn-ea"/>
              </a:rPr>
            </a:br>
            <a:r>
              <a:rPr lang="zh-CN" altLang="en-US" dirty="0">
                <a:sym typeface="+mn-ea"/>
              </a:rPr>
              <a:t>《建设项目工程总承包管理规范》（</a:t>
            </a:r>
            <a:r>
              <a:rPr lang="en-US" altLang="zh-CN" dirty="0">
                <a:sym typeface="+mn-ea"/>
              </a:rPr>
              <a:t>GB/T 5038-2017</a:t>
            </a:r>
            <a:r>
              <a:rPr lang="zh-CN" altLang="en-US" dirty="0">
                <a:sym typeface="+mn-ea"/>
              </a:rPr>
              <a:t>）</a:t>
            </a:r>
            <a:r>
              <a:rPr lang="en-US" altLang="zh-CN" dirty="0">
                <a:sym typeface="+mn-ea"/>
              </a:rPr>
              <a:t>“</a:t>
            </a:r>
            <a:r>
              <a:rPr lang="zh-CN" altLang="en-US" dirty="0">
                <a:sym typeface="+mn-ea"/>
              </a:rPr>
              <a:t>工程总承包合同，指项目承包人与项目发包人签订的对建设项目的设计、采购、施工和试运行实行全过程或若干阶段承包的合同</a:t>
            </a:r>
            <a:r>
              <a:rPr lang="en-US" altLang="zh-CN" dirty="0">
                <a:sym typeface="+mn-ea"/>
              </a:rPr>
              <a:t>”</a:t>
            </a:r>
            <a:endParaRPr lang="en-US" altLang="zh-CN" dirty="0">
              <a:sym typeface="+mn-ea"/>
            </a:endParaRPr>
          </a:p>
        </p:txBody>
      </p:sp>
      <p:sp>
        <p:nvSpPr>
          <p:cNvPr id="6" name="标题 1"/>
          <p:cNvSpPr>
            <a:spLocks noGrp="1"/>
          </p:cNvSpPr>
          <p:nvPr>
            <p:ph type="title"/>
          </p:nvPr>
        </p:nvSpPr>
        <p:spPr>
          <a:xfrm>
            <a:off x="1690370" y="317500"/>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什么是工程总承包</a:t>
            </a:r>
            <a:endParaRPr lang="zh-CN" altLang="en-US" sz="3600"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6255" y="971550"/>
            <a:ext cx="10837545" cy="5205095"/>
          </a:xfrm>
        </p:spPr>
        <p:txBody>
          <a:bodyPr>
            <a:normAutofit/>
          </a:bodyPr>
          <a:lstStyle/>
          <a:p>
            <a:pPr>
              <a:lnSpc>
                <a:spcPct val="160000"/>
              </a:lnSpc>
            </a:pPr>
            <a:r>
              <a:rPr lang="zh-CN" i="1" dirty="0">
                <a:sym typeface="+mn-ea"/>
              </a:rPr>
              <a:t>现行文件的几个结论：</a:t>
            </a:r>
            <a:endParaRPr lang="zh-CN" i="1" dirty="0">
              <a:sym typeface="+mn-ea"/>
            </a:endParaRPr>
          </a:p>
          <a:p>
            <a:pPr>
              <a:lnSpc>
                <a:spcPct val="160000"/>
              </a:lnSpc>
            </a:pPr>
            <a:r>
              <a:rPr lang="zh-CN" dirty="0">
                <a:sym typeface="+mn-ea"/>
              </a:rPr>
              <a:t>（</a:t>
            </a:r>
            <a:r>
              <a:rPr lang="en-US" altLang="zh-CN" dirty="0">
                <a:sym typeface="+mn-ea"/>
              </a:rPr>
              <a:t>1</a:t>
            </a:r>
            <a:r>
              <a:rPr lang="zh-CN" altLang="en-US" dirty="0">
                <a:sym typeface="+mn-ea"/>
              </a:rPr>
              <a:t>）工程总承包是否含勘察</a:t>
            </a:r>
            <a:endParaRPr lang="zh-CN" altLang="en-US" dirty="0">
              <a:sym typeface="+mn-ea"/>
            </a:endParaRPr>
          </a:p>
          <a:p>
            <a:pPr>
              <a:lnSpc>
                <a:spcPct val="160000"/>
              </a:lnSpc>
            </a:pPr>
            <a:r>
              <a:rPr lang="zh-CN" altLang="en-US" dirty="0">
                <a:sym typeface="+mn-ea"/>
              </a:rPr>
              <a:t>（</a:t>
            </a:r>
            <a:r>
              <a:rPr lang="en-US" altLang="zh-CN" dirty="0">
                <a:sym typeface="+mn-ea"/>
              </a:rPr>
              <a:t>2</a:t>
            </a:r>
            <a:r>
              <a:rPr lang="zh-CN" altLang="en-US" dirty="0">
                <a:sym typeface="+mn-ea"/>
              </a:rPr>
              <a:t>）工程总承包的具体形式</a:t>
            </a:r>
            <a:r>
              <a:rPr lang="en-US" altLang="zh-CN" dirty="0">
                <a:sym typeface="+mn-ea"/>
              </a:rPr>
              <a:t>DB</a:t>
            </a:r>
            <a:r>
              <a:rPr lang="zh-CN" altLang="en-US" dirty="0">
                <a:sym typeface="+mn-ea"/>
              </a:rPr>
              <a:t>、</a:t>
            </a:r>
            <a:r>
              <a:rPr lang="en-US" altLang="zh-CN" dirty="0">
                <a:sym typeface="+mn-ea"/>
              </a:rPr>
              <a:t>EPC</a:t>
            </a:r>
            <a:endParaRPr lang="en-US" altLang="zh-CN" dirty="0">
              <a:sym typeface="+mn-ea"/>
            </a:endParaRPr>
          </a:p>
          <a:p>
            <a:pPr>
              <a:lnSpc>
                <a:spcPct val="160000"/>
              </a:lnSpc>
            </a:pPr>
            <a:r>
              <a:rPr lang="zh-CN" altLang="en-US" dirty="0">
                <a:sym typeface="+mn-ea"/>
              </a:rPr>
              <a:t>（</a:t>
            </a:r>
            <a:r>
              <a:rPr lang="en-US" altLang="zh-CN" dirty="0">
                <a:sym typeface="+mn-ea"/>
              </a:rPr>
              <a:t>3</a:t>
            </a:r>
            <a:r>
              <a:rPr lang="zh-CN" altLang="en-US" dirty="0">
                <a:sym typeface="+mn-ea"/>
              </a:rPr>
              <a:t>）强调了</a:t>
            </a:r>
            <a:r>
              <a:rPr lang="en-US" altLang="zh-CN" dirty="0">
                <a:sym typeface="+mn-ea"/>
              </a:rPr>
              <a:t>“</a:t>
            </a:r>
            <a:r>
              <a:rPr lang="zh-CN" altLang="en-US" dirty="0">
                <a:sym typeface="+mn-ea"/>
              </a:rPr>
              <a:t>设计</a:t>
            </a:r>
            <a:r>
              <a:rPr lang="en-US" altLang="zh-CN" dirty="0">
                <a:sym typeface="+mn-ea"/>
              </a:rPr>
              <a:t>”</a:t>
            </a:r>
            <a:r>
              <a:rPr lang="zh-CN" altLang="en-US" dirty="0">
                <a:sym typeface="+mn-ea"/>
              </a:rPr>
              <a:t>和</a:t>
            </a:r>
            <a:r>
              <a:rPr lang="en-US" altLang="zh-CN" dirty="0">
                <a:sym typeface="+mn-ea"/>
              </a:rPr>
              <a:t>“</a:t>
            </a:r>
            <a:r>
              <a:rPr lang="zh-CN" altLang="en-US" dirty="0">
                <a:sym typeface="+mn-ea"/>
              </a:rPr>
              <a:t>施工</a:t>
            </a:r>
            <a:r>
              <a:rPr lang="en-US" altLang="zh-CN" dirty="0">
                <a:sym typeface="+mn-ea"/>
              </a:rPr>
              <a:t>”</a:t>
            </a:r>
            <a:r>
              <a:rPr lang="zh-CN" altLang="en-US" dirty="0">
                <a:sym typeface="+mn-ea"/>
              </a:rPr>
              <a:t>的融合</a:t>
            </a:r>
            <a:endParaRPr lang="zh-CN" altLang="en-US" dirty="0">
              <a:sym typeface="+mn-ea"/>
            </a:endParaRPr>
          </a:p>
          <a:p>
            <a:pPr>
              <a:lnSpc>
                <a:spcPct val="160000"/>
              </a:lnSpc>
            </a:pPr>
            <a:r>
              <a:rPr lang="zh-CN" altLang="en-US" dirty="0">
                <a:sym typeface="+mn-ea"/>
              </a:rPr>
              <a:t>（</a:t>
            </a:r>
            <a:r>
              <a:rPr lang="en-US" altLang="zh-CN" dirty="0">
                <a:sym typeface="+mn-ea"/>
              </a:rPr>
              <a:t>4</a:t>
            </a:r>
            <a:r>
              <a:rPr lang="zh-CN" altLang="en-US" dirty="0">
                <a:sym typeface="+mn-ea"/>
              </a:rPr>
              <a:t>）施工</a:t>
            </a:r>
            <a:r>
              <a:rPr lang="en-US" altLang="zh-CN" dirty="0">
                <a:sym typeface="+mn-ea"/>
              </a:rPr>
              <a:t>+</a:t>
            </a:r>
            <a:r>
              <a:rPr lang="zh-CN" altLang="en-US" dirty="0">
                <a:sym typeface="+mn-ea"/>
              </a:rPr>
              <a:t>试运行不属于工程总承包的一种</a:t>
            </a:r>
            <a:endParaRPr lang="zh-CN" altLang="en-US" dirty="0">
              <a:sym typeface="+mn-ea"/>
            </a:endParaRPr>
          </a:p>
        </p:txBody>
      </p:sp>
      <p:sp>
        <p:nvSpPr>
          <p:cNvPr id="6" name="标题 1"/>
          <p:cNvSpPr>
            <a:spLocks noGrp="1"/>
          </p:cNvSpPr>
          <p:nvPr>
            <p:ph type="title"/>
          </p:nvPr>
        </p:nvSpPr>
        <p:spPr>
          <a:xfrm>
            <a:off x="1631504" y="317500"/>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什么是工程总承包</a:t>
            </a:r>
            <a:endParaRPr lang="zh-CN" altLang="en-US" sz="3600"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6255" y="826135"/>
            <a:ext cx="10837545" cy="5205095"/>
          </a:xfrm>
        </p:spPr>
        <p:txBody>
          <a:bodyPr>
            <a:normAutofit/>
          </a:bodyPr>
          <a:lstStyle/>
          <a:p>
            <a:pPr>
              <a:lnSpc>
                <a:spcPct val="160000"/>
              </a:lnSpc>
            </a:pPr>
            <a:r>
              <a:rPr lang="zh-CN" altLang="en-US" dirty="0">
                <a:sym typeface="+mn-ea"/>
              </a:rPr>
              <a:t>工程总承包与</a:t>
            </a:r>
            <a:r>
              <a:rPr lang="en-US" altLang="zh-CN" dirty="0">
                <a:sym typeface="+mn-ea"/>
              </a:rPr>
              <a:t>BOT/PPP</a:t>
            </a:r>
            <a:r>
              <a:rPr lang="zh-CN" altLang="en-US" dirty="0">
                <a:sym typeface="+mn-ea"/>
              </a:rPr>
              <a:t>等（衍生</a:t>
            </a:r>
            <a:r>
              <a:rPr lang="en-US" altLang="zh-CN" dirty="0">
                <a:sym typeface="+mn-ea"/>
              </a:rPr>
              <a:t>PPP+EPC</a:t>
            </a:r>
            <a:r>
              <a:rPr lang="zh-CN" altLang="en-US" dirty="0">
                <a:sym typeface="+mn-ea"/>
              </a:rPr>
              <a:t>，</a:t>
            </a:r>
            <a:r>
              <a:rPr lang="en-US" altLang="zh-CN" dirty="0">
                <a:sym typeface="+mn-ea"/>
              </a:rPr>
              <a:t>BOT+EPC</a:t>
            </a:r>
            <a:r>
              <a:rPr lang="zh-CN" altLang="en-US" dirty="0">
                <a:sym typeface="+mn-ea"/>
              </a:rPr>
              <a:t>等）</a:t>
            </a:r>
            <a:endParaRPr lang="zh-CN" altLang="en-US" dirty="0">
              <a:sym typeface="+mn-ea"/>
            </a:endParaRPr>
          </a:p>
          <a:p>
            <a:pPr>
              <a:lnSpc>
                <a:spcPct val="160000"/>
              </a:lnSpc>
            </a:pPr>
            <a:endParaRPr lang="zh-CN" altLang="en-US" dirty="0">
              <a:sym typeface="+mn-ea"/>
            </a:endParaRPr>
          </a:p>
          <a:p>
            <a:pPr>
              <a:lnSpc>
                <a:spcPct val="160000"/>
              </a:lnSpc>
            </a:pPr>
            <a:endParaRPr lang="zh-CN" altLang="en-US" dirty="0">
              <a:sym typeface="+mn-ea"/>
            </a:endParaRPr>
          </a:p>
          <a:p>
            <a:pPr>
              <a:lnSpc>
                <a:spcPct val="160000"/>
              </a:lnSpc>
            </a:pPr>
            <a:endParaRPr lang="zh-CN" altLang="en-US" dirty="0">
              <a:sym typeface="+mn-ea"/>
            </a:endParaRPr>
          </a:p>
          <a:p>
            <a:pPr>
              <a:lnSpc>
                <a:spcPct val="160000"/>
              </a:lnSpc>
            </a:pPr>
            <a:endParaRPr lang="zh-CN" altLang="en-US" dirty="0">
              <a:sym typeface="+mn-ea"/>
            </a:endParaRPr>
          </a:p>
          <a:p>
            <a:pPr>
              <a:lnSpc>
                <a:spcPct val="160000"/>
              </a:lnSpc>
            </a:pPr>
            <a:endParaRPr lang="zh-CN" altLang="en-US" dirty="0">
              <a:sym typeface="+mn-ea"/>
            </a:endParaRPr>
          </a:p>
          <a:p>
            <a:pPr>
              <a:lnSpc>
                <a:spcPct val="160000"/>
              </a:lnSpc>
            </a:pPr>
            <a:r>
              <a:rPr lang="zh-CN" altLang="en-US" dirty="0">
                <a:sym typeface="+mn-ea"/>
              </a:rPr>
              <a:t>社会资本方</a:t>
            </a:r>
            <a:r>
              <a:rPr lang="en-US" altLang="zh-CN" dirty="0">
                <a:sym typeface="+mn-ea"/>
              </a:rPr>
              <a:t>=</a:t>
            </a:r>
            <a:r>
              <a:rPr lang="zh-CN" altLang="en-US" dirty="0">
                <a:sym typeface="+mn-ea"/>
              </a:rPr>
              <a:t>工程总承包方</a:t>
            </a:r>
            <a:endParaRPr lang="zh-CN" altLang="en-US" dirty="0">
              <a:sym typeface="+mn-ea"/>
            </a:endParaRPr>
          </a:p>
        </p:txBody>
      </p:sp>
      <p:pic>
        <p:nvPicPr>
          <p:cNvPr id="4" name="图片 3"/>
          <p:cNvPicPr>
            <a:picLocks noChangeAspect="1"/>
          </p:cNvPicPr>
          <p:nvPr/>
        </p:nvPicPr>
        <p:blipFill>
          <a:blip r:embed="rId1">
            <a:biLevel thresh="50000"/>
          </a:blip>
          <a:srcRect l="31691" r="28384"/>
          <a:stretch>
            <a:fillRect/>
          </a:stretch>
        </p:blipFill>
        <p:spPr>
          <a:xfrm rot="16200000">
            <a:off x="4324985" y="-2629535"/>
            <a:ext cx="3542665" cy="11830685"/>
          </a:xfrm>
          <a:prstGeom prst="rect">
            <a:avLst/>
          </a:prstGeom>
        </p:spPr>
      </p:pic>
      <p:sp>
        <p:nvSpPr>
          <p:cNvPr id="7" name="标题 1"/>
          <p:cNvSpPr>
            <a:spLocks noGrp="1"/>
          </p:cNvSpPr>
          <p:nvPr>
            <p:ph type="title"/>
          </p:nvPr>
        </p:nvSpPr>
        <p:spPr>
          <a:xfrm>
            <a:off x="1690370" y="387003"/>
            <a:ext cx="8811260" cy="439678"/>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dirty="0">
                <a:solidFill>
                  <a:schemeClr val="bg1"/>
                </a:solidFill>
                <a:latin typeface="微软雅黑" panose="020B0503020204020204" charset="-122"/>
                <a:ea typeface="微软雅黑" panose="020B0503020204020204" charset="-122"/>
              </a:rPr>
              <a:t>什么是工程总承包</a:t>
            </a:r>
            <a:endParaRPr lang="zh-CN" altLang="en-US"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839416" y="473443"/>
            <a:ext cx="10297144" cy="5911113"/>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838200" y="1601243"/>
            <a:ext cx="10515600" cy="4575720"/>
          </a:xfrm>
        </p:spPr>
        <p:txBody>
          <a:bodyPr/>
          <a:lstStyle/>
          <a:p>
            <a:pPr>
              <a:lnSpc>
                <a:spcPct val="120000"/>
              </a:lnSpc>
              <a:spcBef>
                <a:spcPts val="0"/>
              </a:spcBef>
            </a:pPr>
            <a:r>
              <a:rPr lang="zh-CN" altLang="en-US" dirty="0">
                <a:latin typeface="黑体" panose="02010609060101010101" pitchFamily="49" charset="-122"/>
                <a:ea typeface="黑体" panose="02010609060101010101" pitchFamily="49" charset="-122"/>
              </a:rPr>
              <a:t>合同约定：承包人对某物流园一期项目的</a:t>
            </a:r>
            <a:r>
              <a:rPr lang="zh-CN" altLang="en-US" dirty="0">
                <a:solidFill>
                  <a:srgbClr val="FF0000"/>
                </a:solidFill>
                <a:latin typeface="黑体" panose="02010609060101010101" pitchFamily="49" charset="-122"/>
                <a:ea typeface="黑体" panose="02010609060101010101" pitchFamily="49" charset="-122"/>
              </a:rPr>
              <a:t>勘察、设计、采购、施工</a:t>
            </a:r>
            <a:r>
              <a:rPr lang="zh-CN" altLang="en-US" dirty="0">
                <a:latin typeface="黑体" panose="02010609060101010101" pitchFamily="49" charset="-122"/>
                <a:ea typeface="黑体" panose="02010609060101010101" pitchFamily="49" charset="-122"/>
              </a:rPr>
              <a:t>进行总承包，通过竣工验收，结算额</a:t>
            </a:r>
            <a:r>
              <a:rPr lang="en-US" altLang="zh-CN" dirty="0">
                <a:latin typeface="黑体" panose="02010609060101010101" pitchFamily="49" charset="-122"/>
                <a:ea typeface="黑体" panose="02010609060101010101" pitchFamily="49" charset="-122"/>
              </a:rPr>
              <a:t>32905069.86</a:t>
            </a:r>
            <a:r>
              <a:rPr lang="zh-CN" altLang="en-US" dirty="0">
                <a:latin typeface="黑体" panose="02010609060101010101" pitchFamily="49" charset="-122"/>
                <a:ea typeface="黑体" panose="02010609060101010101" pitchFamily="49" charset="-122"/>
              </a:rPr>
              <a:t>元。但出现质量缺陷（地基沉降影响使用）。建设单位对争议内容申请仲裁：</a:t>
            </a:r>
            <a:endParaRPr lang="zh-CN" altLang="en-US" dirty="0">
              <a:latin typeface="黑体" panose="02010609060101010101" pitchFamily="49" charset="-122"/>
              <a:ea typeface="黑体" panose="02010609060101010101" pitchFamily="49" charset="-122"/>
            </a:endParaRPr>
          </a:p>
        </p:txBody>
      </p:sp>
      <p:sp>
        <p:nvSpPr>
          <p:cNvPr id="7" name="标题 6"/>
          <p:cNvSpPr>
            <a:spLocks noGrp="1"/>
          </p:cNvSpPr>
          <p:nvPr>
            <p:ph type="title"/>
          </p:nvPr>
        </p:nvSpPr>
        <p:spPr/>
        <p:txBody>
          <a:bodyPr>
            <a:normAutofit fontScale="90000"/>
          </a:bodyPr>
          <a:lstStyle/>
          <a:p>
            <a:r>
              <a:rPr lang="zh-CN" altLang="en-US" dirty="0"/>
              <a:t>案例</a:t>
            </a:r>
            <a:r>
              <a:rPr lang="en-US" altLang="zh-CN" dirty="0"/>
              <a:t>【</a:t>
            </a:r>
            <a:r>
              <a:rPr lang="zh-CN" altLang="en-US" dirty="0">
                <a:solidFill>
                  <a:srgbClr val="FF0000"/>
                </a:solidFill>
              </a:rPr>
              <a:t>真假</a:t>
            </a:r>
            <a:r>
              <a:rPr lang="en-US" altLang="zh-CN" dirty="0">
                <a:solidFill>
                  <a:srgbClr val="FF0000"/>
                </a:solidFill>
              </a:rPr>
              <a:t>EPC</a:t>
            </a:r>
            <a:r>
              <a:rPr lang="en-US" altLang="zh-CN" dirty="0"/>
              <a:t>】</a:t>
            </a:r>
            <a:r>
              <a:rPr lang="zh-CN" altLang="en-US" dirty="0"/>
              <a:t>：</a:t>
            </a:r>
            <a:endParaRPr lang="zh-CN" altLang="en-US" dirty="0"/>
          </a:p>
        </p:txBody>
      </p:sp>
      <p:sp>
        <p:nvSpPr>
          <p:cNvPr id="8" name="标题 6"/>
          <p:cNvSpPr txBox="1"/>
          <p:nvPr/>
        </p:nvSpPr>
        <p:spPr>
          <a:xfrm>
            <a:off x="838200" y="983184"/>
            <a:ext cx="4249688" cy="471587"/>
          </a:xfrm>
          <a:prstGeom prst="rect">
            <a:avLst/>
          </a:prstGeom>
          <a:solidFill>
            <a:srgbClr val="FF0000"/>
          </a:solidFill>
          <a:ln>
            <a:solidFill>
              <a:srgbClr val="FF0000"/>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200" b="1" kern="1200">
                <a:solidFill>
                  <a:schemeClr val="tx1"/>
                </a:solidFill>
                <a:latin typeface="黑体" panose="02010609060101010101" pitchFamily="49" charset="-122"/>
                <a:ea typeface="黑体" panose="02010609060101010101" pitchFamily="49" charset="-122"/>
                <a:cs typeface="+mj-cs"/>
              </a:defRPr>
            </a:lvl1pPr>
          </a:lstStyle>
          <a:p>
            <a:pPr fontAlgn="auto">
              <a:spcAft>
                <a:spcPts val="0"/>
              </a:spcAft>
            </a:pPr>
            <a:r>
              <a:rPr lang="zh-CN" altLang="en-US" dirty="0">
                <a:solidFill>
                  <a:schemeClr val="bg1"/>
                </a:solidFill>
              </a:rPr>
              <a:t>某物流园仓储</a:t>
            </a:r>
            <a:r>
              <a:rPr lang="en-US" altLang="zh-CN" dirty="0">
                <a:solidFill>
                  <a:schemeClr val="bg1"/>
                </a:solidFill>
              </a:rPr>
              <a:t>EPC</a:t>
            </a:r>
            <a:r>
              <a:rPr lang="zh-CN" altLang="en-US" dirty="0">
                <a:solidFill>
                  <a:schemeClr val="bg1"/>
                </a:solidFill>
              </a:rPr>
              <a:t>项目</a:t>
            </a:r>
            <a:endParaRPr lang="zh-CN" altLang="en-US" dirty="0">
              <a:solidFill>
                <a:schemeClr val="bg1"/>
              </a:solidFill>
            </a:endParaRPr>
          </a:p>
        </p:txBody>
      </p:sp>
      <p:pic>
        <p:nvPicPr>
          <p:cNvPr id="12" name="图片 11"/>
          <p:cNvPicPr>
            <a:picLocks noChangeAspect="1"/>
          </p:cNvPicPr>
          <p:nvPr/>
        </p:nvPicPr>
        <p:blipFill>
          <a:blip r:embed="rId1">
            <a:clrChange>
              <a:clrFrom>
                <a:srgbClr val="FFFFFF"/>
              </a:clrFrom>
              <a:clrTo>
                <a:srgbClr val="FFFFFF">
                  <a:alpha val="0"/>
                </a:srgbClr>
              </a:clrTo>
            </a:clrChange>
          </a:blip>
          <a:stretch>
            <a:fillRect/>
          </a:stretch>
        </p:blipFill>
        <p:spPr>
          <a:xfrm>
            <a:off x="1199456" y="3068960"/>
            <a:ext cx="9671720" cy="1282412"/>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838200" y="1601243"/>
            <a:ext cx="10515600" cy="4575720"/>
          </a:xfrm>
        </p:spPr>
        <p:txBody>
          <a:bodyPr/>
          <a:lstStyle/>
          <a:p>
            <a:pPr>
              <a:lnSpc>
                <a:spcPct val="140000"/>
              </a:lnSpc>
              <a:spcBef>
                <a:spcPts val="0"/>
              </a:spcBef>
            </a:pPr>
            <a:r>
              <a:rPr lang="zh-CN" altLang="en-US" dirty="0">
                <a:latin typeface="黑体" panose="02010609060101010101" pitchFamily="49" charset="-122"/>
                <a:ea typeface="黑体" panose="02010609060101010101" pitchFamily="49" charset="-122"/>
              </a:rPr>
              <a:t>采用</a:t>
            </a:r>
            <a:r>
              <a:rPr lang="en-US" altLang="zh-CN" dirty="0">
                <a:latin typeface="黑体" panose="02010609060101010101" pitchFamily="49" charset="-122"/>
                <a:ea typeface="黑体" panose="02010609060101010101" pitchFamily="49" charset="-122"/>
              </a:rPr>
              <a:t>EP+C</a:t>
            </a:r>
            <a:r>
              <a:rPr lang="zh-CN" altLang="en-US" dirty="0">
                <a:latin typeface="黑体" panose="02010609060101010101" pitchFamily="49" charset="-122"/>
                <a:ea typeface="黑体" panose="02010609060101010101" pitchFamily="49" charset="-122"/>
              </a:rPr>
              <a:t>的项目管理模式（项目采用 </a:t>
            </a:r>
            <a:r>
              <a:rPr lang="en-US" altLang="zh-CN" dirty="0">
                <a:latin typeface="黑体" panose="02010609060101010101" pitchFamily="49" charset="-122"/>
                <a:ea typeface="黑体" panose="02010609060101010101" pitchFamily="49" charset="-122"/>
              </a:rPr>
              <a:t>EP+C</a:t>
            </a:r>
            <a:r>
              <a:rPr lang="zh-CN" altLang="en-US" dirty="0">
                <a:latin typeface="黑体" panose="02010609060101010101" pitchFamily="49" charset="-122"/>
                <a:ea typeface="黑体" panose="02010609060101010101" pitchFamily="49" charset="-122"/>
              </a:rPr>
              <a:t>管理模式，同时聘请专业仓储承包商负责设备、材料的仓储管理）</a:t>
            </a:r>
            <a:endParaRPr lang="zh-CN" altLang="en-US" dirty="0">
              <a:latin typeface="黑体" panose="02010609060101010101" pitchFamily="49" charset="-122"/>
              <a:ea typeface="黑体" panose="02010609060101010101" pitchFamily="49" charset="-122"/>
            </a:endParaRPr>
          </a:p>
          <a:p>
            <a:pPr>
              <a:lnSpc>
                <a:spcPct val="140000"/>
              </a:lnSpc>
              <a:spcBef>
                <a:spcPts val="0"/>
              </a:spcBef>
            </a:pPr>
            <a:r>
              <a:rPr lang="en-US" altLang="zh-CN" dirty="0">
                <a:latin typeface="黑体" panose="02010609060101010101" pitchFamily="49" charset="-122"/>
                <a:ea typeface="黑体" panose="02010609060101010101" pitchFamily="49" charset="-122"/>
              </a:rPr>
              <a:t>EP</a:t>
            </a:r>
            <a:r>
              <a:rPr lang="zh-CN" altLang="en-US" dirty="0">
                <a:latin typeface="黑体" panose="02010609060101010101" pitchFamily="49" charset="-122"/>
                <a:ea typeface="黑体" panose="02010609060101010101" pitchFamily="49" charset="-122"/>
              </a:rPr>
              <a:t>管理</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业主与设计院签订设计、设备材料采购合同。设计合同为固定总价合同</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设备材料采购由业主与设计院共同招标确定供应商，设计院签订采购合同，并按固定费率计取采购服务费。</a:t>
            </a:r>
            <a:endParaRPr lang="zh-CN" altLang="en-US" dirty="0">
              <a:latin typeface="黑体" panose="02010609060101010101" pitchFamily="49" charset="-122"/>
              <a:ea typeface="黑体" panose="02010609060101010101" pitchFamily="49" charset="-122"/>
            </a:endParaRPr>
          </a:p>
          <a:p>
            <a:pPr>
              <a:lnSpc>
                <a:spcPct val="140000"/>
              </a:lnSpc>
              <a:spcBef>
                <a:spcPts val="0"/>
              </a:spcBef>
            </a:pPr>
            <a:r>
              <a:rPr lang="en-US" altLang="zh-CN" dirty="0">
                <a:latin typeface="黑体" panose="02010609060101010101" pitchFamily="49" charset="-122"/>
                <a:ea typeface="黑体" panose="02010609060101010101" pitchFamily="49" charset="-122"/>
              </a:rPr>
              <a:t>C</a:t>
            </a:r>
            <a:r>
              <a:rPr lang="zh-CN" altLang="en-US" dirty="0">
                <a:latin typeface="黑体" panose="02010609060101010101" pitchFamily="49" charset="-122"/>
                <a:ea typeface="黑体" panose="02010609060101010101" pitchFamily="49" charset="-122"/>
              </a:rPr>
              <a:t>管理</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施工图纸设计完成后，业主分期分批采用工程量清单方式组织招标，并与中标单位签订施工合同。少部分设计未完成但急需开工的工程，采用费率方式招标。</a:t>
            </a:r>
            <a:endParaRPr lang="zh-CN" altLang="en-US" dirty="0">
              <a:latin typeface="黑体" panose="02010609060101010101" pitchFamily="49" charset="-122"/>
              <a:ea typeface="黑体" panose="02010609060101010101" pitchFamily="49" charset="-122"/>
            </a:endParaRPr>
          </a:p>
        </p:txBody>
      </p:sp>
      <p:sp>
        <p:nvSpPr>
          <p:cNvPr id="7" name="标题 6"/>
          <p:cNvSpPr>
            <a:spLocks noGrp="1"/>
          </p:cNvSpPr>
          <p:nvPr>
            <p:ph type="title"/>
          </p:nvPr>
        </p:nvSpPr>
        <p:spPr/>
        <p:txBody>
          <a:bodyPr>
            <a:normAutofit fontScale="90000"/>
          </a:bodyPr>
          <a:lstStyle/>
          <a:p>
            <a:r>
              <a:rPr lang="zh-CN" altLang="en-US" dirty="0"/>
              <a:t>案例</a:t>
            </a:r>
            <a:r>
              <a:rPr lang="en-US" altLang="zh-CN" dirty="0"/>
              <a:t>【</a:t>
            </a:r>
            <a:r>
              <a:rPr lang="zh-CN" altLang="en-US" dirty="0">
                <a:solidFill>
                  <a:srgbClr val="FF0000"/>
                </a:solidFill>
              </a:rPr>
              <a:t>真假</a:t>
            </a:r>
            <a:r>
              <a:rPr lang="en-US" altLang="zh-CN" dirty="0">
                <a:solidFill>
                  <a:srgbClr val="FF0000"/>
                </a:solidFill>
              </a:rPr>
              <a:t>EPC</a:t>
            </a:r>
            <a:r>
              <a:rPr lang="en-US" altLang="zh-CN" dirty="0"/>
              <a:t>】</a:t>
            </a:r>
            <a:r>
              <a:rPr lang="zh-CN" altLang="en-US" dirty="0"/>
              <a:t>：</a:t>
            </a:r>
            <a:endParaRPr lang="zh-CN" altLang="en-US" dirty="0"/>
          </a:p>
        </p:txBody>
      </p:sp>
      <p:sp>
        <p:nvSpPr>
          <p:cNvPr id="8" name="标题 6"/>
          <p:cNvSpPr txBox="1"/>
          <p:nvPr/>
        </p:nvSpPr>
        <p:spPr>
          <a:xfrm>
            <a:off x="838200" y="983184"/>
            <a:ext cx="4393704" cy="471587"/>
          </a:xfrm>
          <a:prstGeom prst="rect">
            <a:avLst/>
          </a:prstGeom>
          <a:solidFill>
            <a:srgbClr val="FF0000"/>
          </a:solidFill>
          <a:ln>
            <a:solidFill>
              <a:srgbClr val="FF0000"/>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200" b="1" kern="1200">
                <a:solidFill>
                  <a:schemeClr val="tx1"/>
                </a:solidFill>
                <a:latin typeface="黑体" panose="02010609060101010101" pitchFamily="49" charset="-122"/>
                <a:ea typeface="黑体" panose="02010609060101010101" pitchFamily="49" charset="-122"/>
                <a:cs typeface="+mj-cs"/>
              </a:defRPr>
            </a:lvl1pPr>
          </a:lstStyle>
          <a:p>
            <a:pPr fontAlgn="auto">
              <a:spcAft>
                <a:spcPts val="0"/>
              </a:spcAft>
            </a:pPr>
            <a:r>
              <a:rPr lang="zh-CN" altLang="en-US" dirty="0">
                <a:solidFill>
                  <a:schemeClr val="bg1"/>
                </a:solidFill>
              </a:rPr>
              <a:t>神华集团工程总承包试点</a:t>
            </a:r>
            <a:endParaRPr lang="zh-CN" altLang="en-US" dirty="0">
              <a:solidFill>
                <a:schemeClr val="bg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623392" y="1052736"/>
            <a:ext cx="6048672" cy="4536873"/>
          </a:xfrm>
          <a:prstGeom prst="rect">
            <a:avLst/>
          </a:prstGeom>
        </p:spPr>
      </p:pic>
      <p:sp>
        <p:nvSpPr>
          <p:cNvPr id="5" name="标题 6"/>
          <p:cNvSpPr>
            <a:spLocks noGrp="1"/>
          </p:cNvSpPr>
          <p:nvPr>
            <p:ph type="title"/>
          </p:nvPr>
        </p:nvSpPr>
        <p:spPr>
          <a:xfrm>
            <a:off x="479376" y="332656"/>
            <a:ext cx="10515600" cy="471587"/>
          </a:xfrm>
        </p:spPr>
        <p:txBody>
          <a:bodyPr>
            <a:normAutofit fontScale="90000"/>
          </a:bodyPr>
          <a:lstStyle/>
          <a:p>
            <a:r>
              <a:rPr lang="zh-CN" altLang="en-US" dirty="0"/>
              <a:t>案例</a:t>
            </a:r>
            <a:r>
              <a:rPr lang="en-US" altLang="zh-CN" dirty="0"/>
              <a:t>【</a:t>
            </a:r>
            <a:r>
              <a:rPr lang="zh-CN" altLang="en-US" dirty="0">
                <a:solidFill>
                  <a:srgbClr val="FF0000"/>
                </a:solidFill>
              </a:rPr>
              <a:t>真假</a:t>
            </a:r>
            <a:r>
              <a:rPr lang="en-US" altLang="zh-CN" dirty="0">
                <a:solidFill>
                  <a:srgbClr val="FF0000"/>
                </a:solidFill>
              </a:rPr>
              <a:t>EPC</a:t>
            </a:r>
            <a:r>
              <a:rPr lang="en-US" altLang="zh-CN" dirty="0"/>
              <a:t>】</a:t>
            </a:r>
            <a:r>
              <a:rPr lang="zh-CN" altLang="en-US" dirty="0"/>
              <a:t>：</a:t>
            </a:r>
            <a:endParaRPr lang="zh-CN" altLang="en-US" dirty="0"/>
          </a:p>
        </p:txBody>
      </p:sp>
      <p:pic>
        <p:nvPicPr>
          <p:cNvPr id="3" name="图片 2"/>
          <p:cNvPicPr>
            <a:picLocks noChangeAspect="1"/>
          </p:cNvPicPr>
          <p:nvPr/>
        </p:nvPicPr>
        <p:blipFill>
          <a:blip r:embed="rId2"/>
          <a:stretch>
            <a:fillRect/>
          </a:stretch>
        </p:blipFill>
        <p:spPr>
          <a:xfrm>
            <a:off x="6960096" y="692695"/>
            <a:ext cx="3865197" cy="489691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6"/>
          <p:cNvSpPr>
            <a:spLocks noGrp="1"/>
          </p:cNvSpPr>
          <p:nvPr>
            <p:ph type="title"/>
          </p:nvPr>
        </p:nvSpPr>
        <p:spPr>
          <a:xfrm>
            <a:off x="479376" y="332656"/>
            <a:ext cx="10515600" cy="471587"/>
          </a:xfrm>
        </p:spPr>
        <p:txBody>
          <a:bodyPr>
            <a:normAutofit fontScale="90000"/>
          </a:bodyPr>
          <a:lstStyle/>
          <a:p>
            <a:r>
              <a:rPr lang="zh-CN" altLang="en-US" dirty="0"/>
              <a:t>案例</a:t>
            </a:r>
            <a:r>
              <a:rPr lang="en-US" altLang="zh-CN" dirty="0"/>
              <a:t>【</a:t>
            </a:r>
            <a:r>
              <a:rPr lang="zh-CN" altLang="en-US" dirty="0">
                <a:solidFill>
                  <a:srgbClr val="FF0000"/>
                </a:solidFill>
              </a:rPr>
              <a:t>真假</a:t>
            </a:r>
            <a:r>
              <a:rPr lang="en-US" altLang="zh-CN" dirty="0">
                <a:solidFill>
                  <a:srgbClr val="FF0000"/>
                </a:solidFill>
              </a:rPr>
              <a:t>EPC</a:t>
            </a:r>
            <a:r>
              <a:rPr lang="en-US" altLang="zh-CN" dirty="0"/>
              <a:t>】</a:t>
            </a:r>
            <a:r>
              <a:rPr lang="zh-CN" altLang="en-US" dirty="0"/>
              <a:t>：</a:t>
            </a:r>
            <a:endParaRPr lang="zh-CN" altLang="en-US" dirty="0"/>
          </a:p>
        </p:txBody>
      </p:sp>
      <p:pic>
        <p:nvPicPr>
          <p:cNvPr id="8" name="图片 7"/>
          <p:cNvPicPr>
            <a:picLocks noChangeAspect="1"/>
          </p:cNvPicPr>
          <p:nvPr/>
        </p:nvPicPr>
        <p:blipFill>
          <a:blip r:embed="rId1"/>
          <a:stretch>
            <a:fillRect/>
          </a:stretch>
        </p:blipFill>
        <p:spPr>
          <a:xfrm>
            <a:off x="769840" y="1268760"/>
            <a:ext cx="10225136" cy="275819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6"/>
          <p:cNvSpPr>
            <a:spLocks noGrp="1"/>
          </p:cNvSpPr>
          <p:nvPr>
            <p:ph type="title"/>
          </p:nvPr>
        </p:nvSpPr>
        <p:spPr>
          <a:xfrm>
            <a:off x="479376" y="332656"/>
            <a:ext cx="10515600" cy="471587"/>
          </a:xfrm>
        </p:spPr>
        <p:txBody>
          <a:bodyPr>
            <a:normAutofit fontScale="90000"/>
          </a:bodyPr>
          <a:lstStyle/>
          <a:p>
            <a:r>
              <a:rPr lang="zh-CN" altLang="en-US" dirty="0"/>
              <a:t>案例</a:t>
            </a:r>
            <a:r>
              <a:rPr lang="en-US" altLang="zh-CN" dirty="0"/>
              <a:t>【</a:t>
            </a:r>
            <a:r>
              <a:rPr lang="zh-CN" altLang="en-US" dirty="0">
                <a:solidFill>
                  <a:srgbClr val="FF0000"/>
                </a:solidFill>
              </a:rPr>
              <a:t>真假</a:t>
            </a:r>
            <a:r>
              <a:rPr lang="en-US" altLang="zh-CN" dirty="0">
                <a:solidFill>
                  <a:srgbClr val="FF0000"/>
                </a:solidFill>
              </a:rPr>
              <a:t>EPC</a:t>
            </a:r>
            <a:r>
              <a:rPr lang="en-US" altLang="zh-CN" dirty="0"/>
              <a:t>】</a:t>
            </a:r>
            <a:r>
              <a:rPr lang="zh-CN" altLang="en-US" dirty="0"/>
              <a:t>：</a:t>
            </a:r>
            <a:endParaRPr lang="zh-CN" altLang="en-US" dirty="0"/>
          </a:p>
        </p:txBody>
      </p:sp>
      <p:pic>
        <p:nvPicPr>
          <p:cNvPr id="3" name="图片 2"/>
          <p:cNvPicPr>
            <a:picLocks noChangeAspect="1"/>
          </p:cNvPicPr>
          <p:nvPr/>
        </p:nvPicPr>
        <p:blipFill>
          <a:blip r:embed="rId1"/>
          <a:stretch>
            <a:fillRect/>
          </a:stretch>
        </p:blipFill>
        <p:spPr>
          <a:xfrm>
            <a:off x="695400" y="908720"/>
            <a:ext cx="7056784" cy="5457466"/>
          </a:xfrm>
          <a:prstGeom prst="rect">
            <a:avLst/>
          </a:prstGeom>
        </p:spPr>
      </p:pic>
      <p:sp>
        <p:nvSpPr>
          <p:cNvPr id="6" name="标题 6"/>
          <p:cNvSpPr txBox="1"/>
          <p:nvPr/>
        </p:nvSpPr>
        <p:spPr>
          <a:xfrm>
            <a:off x="7680176" y="1484784"/>
            <a:ext cx="3816424" cy="14401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1" kern="1200">
                <a:solidFill>
                  <a:schemeClr val="tx1"/>
                </a:solidFill>
                <a:latin typeface="黑体" panose="02010609060101010101" pitchFamily="49" charset="-122"/>
                <a:ea typeface="黑体" panose="02010609060101010101" pitchFamily="49" charset="-122"/>
                <a:cs typeface="+mj-cs"/>
              </a:defRPr>
            </a:lvl1pPr>
          </a:lstStyle>
          <a:p>
            <a:pPr fontAlgn="auto">
              <a:spcAft>
                <a:spcPts val="0"/>
              </a:spcAft>
            </a:pPr>
            <a:r>
              <a:rPr lang="zh-CN" altLang="en-US" sz="2400" dirty="0"/>
              <a:t>费用拆分三大块，支付也是各部分分别支付。</a:t>
            </a:r>
            <a:endParaRPr lang="en-US" altLang="zh-CN" sz="2400" dirty="0"/>
          </a:p>
          <a:p>
            <a:pPr fontAlgn="auto">
              <a:spcAft>
                <a:spcPts val="0"/>
              </a:spcAft>
            </a:pPr>
            <a:r>
              <a:rPr lang="zh-CN" altLang="en-US" sz="2400" dirty="0"/>
              <a:t>见合同</a:t>
            </a:r>
            <a:r>
              <a:rPr lang="en-US" altLang="zh-CN" sz="2400" dirty="0"/>
              <a:t>p88</a:t>
            </a:r>
            <a:endParaRPr lang="zh-CN" altLang="en-US" sz="24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15380" t="9427" r="16735" b="71875"/>
          <a:stretch>
            <a:fillRect/>
          </a:stretch>
        </p:blipFill>
        <p:spPr>
          <a:xfrm>
            <a:off x="512445" y="1401445"/>
            <a:ext cx="4644390" cy="2768600"/>
          </a:xfrm>
          <a:prstGeom prst="rect">
            <a:avLst/>
          </a:prstGeom>
        </p:spPr>
      </p:pic>
      <p:pic>
        <p:nvPicPr>
          <p:cNvPr id="5" name="图片 4"/>
          <p:cNvPicPr>
            <a:picLocks noChangeAspect="1"/>
          </p:cNvPicPr>
          <p:nvPr/>
        </p:nvPicPr>
        <p:blipFill>
          <a:blip r:embed="rId2"/>
          <a:stretch>
            <a:fillRect/>
          </a:stretch>
        </p:blipFill>
        <p:spPr>
          <a:xfrm>
            <a:off x="6073140" y="394970"/>
            <a:ext cx="4070350" cy="5646420"/>
          </a:xfrm>
          <a:prstGeom prst="rect">
            <a:avLst/>
          </a:prstGeom>
        </p:spPr>
      </p:pic>
      <p:pic>
        <p:nvPicPr>
          <p:cNvPr id="7" name="图片 6"/>
          <p:cNvPicPr>
            <a:picLocks noChangeAspect="1"/>
          </p:cNvPicPr>
          <p:nvPr/>
        </p:nvPicPr>
        <p:blipFill>
          <a:blip r:embed="rId3"/>
          <a:stretch>
            <a:fillRect/>
          </a:stretch>
        </p:blipFill>
        <p:spPr>
          <a:xfrm>
            <a:off x="741680" y="1484630"/>
            <a:ext cx="1581785" cy="502285"/>
          </a:xfrm>
          <a:prstGeom prst="rect">
            <a:avLst/>
          </a:prstGeom>
          <a:ln w="28575" cmpd="sng">
            <a:solidFill>
              <a:schemeClr val="accent2"/>
            </a:solidFill>
            <a:prstDash val="soli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83632" y="5677413"/>
            <a:ext cx="6552728" cy="576064"/>
          </a:xfrm>
        </p:spPr>
        <p:txBody>
          <a:bodyPr>
            <a:normAutofit/>
          </a:bodyPr>
          <a:lstStyle/>
          <a:p>
            <a:r>
              <a:rPr lang="en-US" altLang="zh-CN" sz="2000" kern="100" spc="0" dirty="0">
                <a:effectLst/>
              </a:rPr>
              <a:t>2016-2030</a:t>
            </a:r>
            <a:r>
              <a:rPr lang="zh-CN" altLang="en-US" sz="2000" kern="100" spc="0" dirty="0">
                <a:effectLst/>
              </a:rPr>
              <a:t>年 全球各地区累计建筑业产值情况（单位：</a:t>
            </a:r>
            <a:r>
              <a:rPr lang="en-US" altLang="zh-CN" sz="2000" kern="100" spc="0" dirty="0">
                <a:effectLst/>
              </a:rPr>
              <a:t>%</a:t>
            </a:r>
            <a:r>
              <a:rPr lang="zh-CN" altLang="en-US" sz="2000" kern="100" spc="0" dirty="0">
                <a:effectLst/>
              </a:rPr>
              <a:t>）</a:t>
            </a:r>
            <a:endParaRPr lang="zh-CN" altLang="en-US" sz="3600" dirty="0"/>
          </a:p>
        </p:txBody>
      </p:sp>
      <p:pic>
        <p:nvPicPr>
          <p:cNvPr id="4" name="图片 3"/>
          <p:cNvPicPr>
            <a:picLocks noChangeAspect="1"/>
          </p:cNvPicPr>
          <p:nvPr/>
        </p:nvPicPr>
        <p:blipFill>
          <a:blip r:embed="rId1">
            <a:clrChange>
              <a:clrFrom>
                <a:srgbClr val="FAFFFE"/>
              </a:clrFrom>
              <a:clrTo>
                <a:srgbClr val="FAFFFE">
                  <a:alpha val="0"/>
                </a:srgbClr>
              </a:clrTo>
            </a:clrChange>
          </a:blip>
          <a:stretch>
            <a:fillRect/>
          </a:stretch>
        </p:blipFill>
        <p:spPr>
          <a:xfrm>
            <a:off x="1703512" y="404664"/>
            <a:ext cx="8031202" cy="5272749"/>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3590" y="274955"/>
            <a:ext cx="10647680" cy="545465"/>
          </a:xfrm>
          <a:gradFill>
            <a:gsLst>
              <a:gs pos="100000">
                <a:srgbClr val="553F41">
                  <a:alpha val="85000"/>
                </a:srgbClr>
              </a:gs>
              <a:gs pos="100000">
                <a:srgbClr val="0E2557"/>
              </a:gs>
            </a:gsLst>
            <a:lin ang="5400000" scaled="0"/>
          </a:gradFill>
          <a:ln w="9525">
            <a:noFill/>
          </a:ln>
        </p:spPr>
        <p:txBody>
          <a:bodyPr vert="horz" rtlCol="0" anchor="ctr">
            <a:noAutofit/>
          </a:bodyPr>
          <a:lstStyle/>
          <a:p>
            <a:pPr lvl="0" algn="ctr">
              <a:buClrTx/>
              <a:buSzTx/>
              <a:buFontTx/>
            </a:pPr>
            <a:r>
              <a:rPr lang="zh-CN" altLang="en-US" sz="3600" b="1">
                <a:solidFill>
                  <a:schemeClr val="bg1"/>
                </a:solidFill>
                <a:sym typeface="+mn-ea"/>
              </a:rPr>
              <a:t>推进工程总承包面临的困境</a:t>
            </a:r>
            <a:endParaRPr lang="zh-CN" altLang="en-US" sz="3600" b="1">
              <a:solidFill>
                <a:schemeClr val="bg1"/>
              </a:solidFill>
              <a:sym typeface="+mn-ea"/>
            </a:endParaRPr>
          </a:p>
        </p:txBody>
      </p:sp>
      <p:sp>
        <p:nvSpPr>
          <p:cNvPr id="3" name="内容占位符 2"/>
          <p:cNvSpPr>
            <a:spLocks noGrp="1"/>
          </p:cNvSpPr>
          <p:nvPr>
            <p:ph idx="1"/>
          </p:nvPr>
        </p:nvSpPr>
        <p:spPr>
          <a:xfrm>
            <a:off x="784225" y="939165"/>
            <a:ext cx="10709910" cy="5586179"/>
          </a:xfrm>
        </p:spPr>
        <p:txBody>
          <a:bodyPr>
            <a:normAutofit/>
          </a:bodyPr>
          <a:lstStyle/>
          <a:p>
            <a:pPr>
              <a:lnSpc>
                <a:spcPct val="120000"/>
              </a:lnSpc>
              <a:spcBef>
                <a:spcPts val="0"/>
              </a:spcBef>
            </a:pPr>
            <a:r>
              <a:rPr lang="zh-CN" altLang="zh-CN" dirty="0">
                <a:latin typeface="黑体" panose="02010609060101010101" pitchFamily="49" charset="-122"/>
                <a:ea typeface="黑体" panose="02010609060101010101" pitchFamily="49" charset="-122"/>
              </a:rPr>
              <a:t>三个主要的问题：一</a:t>
            </a:r>
            <a:r>
              <a:rPr lang="zh-CN" altLang="zh-CN" i="1" dirty="0">
                <a:latin typeface="黑体" panose="02010609060101010101" pitchFamily="49" charset="-122"/>
                <a:ea typeface="黑体" panose="02010609060101010101" pitchFamily="49" charset="-122"/>
              </a:rPr>
              <a:t>是市场问题，二是动力问题，三是机制问题</a:t>
            </a:r>
            <a:r>
              <a:rPr lang="zh-CN" altLang="zh-CN" dirty="0">
                <a:latin typeface="黑体" panose="02010609060101010101" pitchFamily="49" charset="-122"/>
                <a:ea typeface="黑体" panose="02010609060101010101" pitchFamily="49" charset="-122"/>
              </a:rPr>
              <a:t>。</a:t>
            </a:r>
            <a:endParaRPr lang="en-US" dirty="0">
              <a:latin typeface="黑体" panose="02010609060101010101" pitchFamily="49" charset="-122"/>
              <a:ea typeface="黑体" panose="02010609060101010101" pitchFamily="49" charset="-122"/>
            </a:endParaRPr>
          </a:p>
          <a:p>
            <a:pPr>
              <a:lnSpc>
                <a:spcPct val="120000"/>
              </a:lnSpc>
              <a:spcBef>
                <a:spcPts val="0"/>
              </a:spcBef>
            </a:pPr>
            <a:endParaRPr lang="en-US" dirty="0">
              <a:latin typeface="黑体" panose="02010609060101010101" pitchFamily="49" charset="-122"/>
              <a:ea typeface="黑体" panose="02010609060101010101" pitchFamily="49" charset="-122"/>
            </a:endParaRPr>
          </a:p>
          <a:p>
            <a:pPr>
              <a:lnSpc>
                <a:spcPct val="120000"/>
              </a:lnSpc>
              <a:spcBef>
                <a:spcPts val="0"/>
              </a:spcBef>
            </a:pPr>
            <a:r>
              <a:rPr lang="en-US"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a:t>
            </a:r>
            <a:r>
              <a:rPr dirty="0" err="1">
                <a:latin typeface="黑体" panose="02010609060101010101" pitchFamily="49" charset="-122"/>
                <a:ea typeface="黑体" panose="02010609060101010101" pitchFamily="49" charset="-122"/>
              </a:rPr>
              <a:t>当前，工程建设相关政策法规，</a:t>
            </a:r>
            <a:r>
              <a:rPr dirty="0" err="1">
                <a:solidFill>
                  <a:srgbClr val="FF0000"/>
                </a:solidFill>
                <a:latin typeface="黑体" panose="02010609060101010101" pitchFamily="49" charset="-122"/>
                <a:ea typeface="黑体" panose="02010609060101010101" pitchFamily="49" charset="-122"/>
              </a:rPr>
              <a:t>如《建筑法</a:t>
            </a:r>
            <a:r>
              <a:rPr dirty="0">
                <a:solidFill>
                  <a:srgbClr val="FF0000"/>
                </a:solidFill>
                <a:latin typeface="黑体" panose="02010609060101010101" pitchFamily="49" charset="-122"/>
                <a:ea typeface="黑体" panose="02010609060101010101" pitchFamily="49" charset="-122"/>
              </a:rPr>
              <a:t>》、《</a:t>
            </a:r>
            <a:r>
              <a:rPr dirty="0" err="1">
                <a:solidFill>
                  <a:srgbClr val="FF0000"/>
                </a:solidFill>
                <a:latin typeface="黑体" panose="02010609060101010101" pitchFamily="49" charset="-122"/>
                <a:ea typeface="黑体" panose="02010609060101010101" pitchFamily="49" charset="-122"/>
              </a:rPr>
              <a:t>招标投标法</a:t>
            </a:r>
            <a:r>
              <a:rPr dirty="0">
                <a:solidFill>
                  <a:srgbClr val="FF0000"/>
                </a:solidFill>
                <a:latin typeface="黑体" panose="02010609060101010101" pitchFamily="49" charset="-122"/>
                <a:ea typeface="黑体" panose="02010609060101010101" pitchFamily="49" charset="-122"/>
              </a:rPr>
              <a:t>》、《</a:t>
            </a:r>
            <a:r>
              <a:rPr dirty="0" err="1">
                <a:solidFill>
                  <a:srgbClr val="FF0000"/>
                </a:solidFill>
                <a:latin typeface="黑体" panose="02010609060101010101" pitchFamily="49" charset="-122"/>
                <a:ea typeface="黑体" panose="02010609060101010101" pitchFamily="49" charset="-122"/>
              </a:rPr>
              <a:t>合同法</a:t>
            </a:r>
            <a:r>
              <a:rPr dirty="0">
                <a:solidFill>
                  <a:srgbClr val="FF0000"/>
                </a:solidFill>
                <a:latin typeface="黑体" panose="02010609060101010101" pitchFamily="49" charset="-122"/>
                <a:ea typeface="黑体" panose="02010609060101010101" pitchFamily="49" charset="-122"/>
              </a:rPr>
              <a:t>》、《建设工程质量管理条例》、《</a:t>
            </a:r>
            <a:r>
              <a:rPr dirty="0" err="1">
                <a:solidFill>
                  <a:srgbClr val="FF0000"/>
                </a:solidFill>
                <a:latin typeface="黑体" panose="02010609060101010101" pitchFamily="49" charset="-122"/>
                <a:ea typeface="黑体" panose="02010609060101010101" pitchFamily="49" charset="-122"/>
              </a:rPr>
              <a:t>招投标实施条例》</a:t>
            </a:r>
            <a:r>
              <a:rPr dirty="0" err="1">
                <a:latin typeface="黑体" panose="02010609060101010101" pitchFamily="49" charset="-122"/>
                <a:ea typeface="黑体" panose="02010609060101010101" pitchFamily="49" charset="-122"/>
              </a:rPr>
              <a:t>等，都是围绕传统的DBB建设模式开展的</a:t>
            </a:r>
            <a:r>
              <a:rPr dirty="0">
                <a:latin typeface="黑体" panose="02010609060101010101" pitchFamily="49" charset="-122"/>
                <a:ea typeface="黑体" panose="02010609060101010101" pitchFamily="49" charset="-122"/>
              </a:rPr>
              <a:t>。</a:t>
            </a:r>
            <a:endParaRPr dirty="0">
              <a:latin typeface="黑体" panose="02010609060101010101" pitchFamily="49" charset="-122"/>
              <a:ea typeface="黑体" panose="02010609060101010101" pitchFamily="49" charset="-122"/>
            </a:endParaRPr>
          </a:p>
          <a:p>
            <a:pPr>
              <a:lnSpc>
                <a:spcPct val="120000"/>
              </a:lnSpc>
              <a:spcBef>
                <a:spcPts val="0"/>
              </a:spcBef>
            </a:pPr>
            <a:r>
              <a:rPr lang="en-US"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、DBB模式强调“建设单位（</a:t>
            </a:r>
            <a:r>
              <a:rPr lang="zh-CN" altLang="en-US" dirty="0">
                <a:solidFill>
                  <a:srgbClr val="FF0000"/>
                </a:solidFill>
                <a:latin typeface="黑体" panose="02010609060101010101" pitchFamily="49" charset="-122"/>
                <a:ea typeface="黑体" panose="02010609060101010101" pitchFamily="49" charset="-122"/>
              </a:rPr>
              <a:t>业主</a:t>
            </a:r>
            <a:r>
              <a:rPr lang="zh-CN" altLang="en-US" dirty="0">
                <a:latin typeface="黑体" panose="02010609060101010101" pitchFamily="49" charset="-122"/>
                <a:ea typeface="黑体" panose="02010609060101010101" pitchFamily="49" charset="-122"/>
              </a:rPr>
              <a:t>）为项目管理总组织者和总集成者”，即建设单位是“建设项目管理核心主体” ，推行EPC工程总承包模式强调“以EPC</a:t>
            </a:r>
            <a:r>
              <a:rPr lang="zh-CN" altLang="en-US" dirty="0">
                <a:solidFill>
                  <a:srgbClr val="FF0000"/>
                </a:solidFill>
                <a:latin typeface="黑体" panose="02010609060101010101" pitchFamily="49" charset="-122"/>
                <a:ea typeface="黑体" panose="02010609060101010101" pitchFamily="49" charset="-122"/>
              </a:rPr>
              <a:t>总承包商</a:t>
            </a:r>
            <a:r>
              <a:rPr lang="zh-CN" altLang="en-US" dirty="0">
                <a:latin typeface="黑体" panose="02010609060101010101" pitchFamily="49" charset="-122"/>
                <a:ea typeface="黑体" panose="02010609060101010101" pitchFamily="49" charset="-122"/>
              </a:rPr>
              <a:t>为项目管理核心主体。</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3590" y="274955"/>
            <a:ext cx="10647680" cy="545465"/>
          </a:xfrm>
          <a:gradFill>
            <a:gsLst>
              <a:gs pos="100000">
                <a:srgbClr val="553F41">
                  <a:alpha val="85000"/>
                </a:srgbClr>
              </a:gs>
              <a:gs pos="100000">
                <a:srgbClr val="0E2557"/>
              </a:gs>
            </a:gsLst>
            <a:lin ang="5400000" scaled="0"/>
          </a:gradFill>
          <a:ln w="9525">
            <a:noFill/>
          </a:ln>
        </p:spPr>
        <p:txBody>
          <a:bodyPr vert="horz" rtlCol="0" anchor="ctr">
            <a:noAutofit/>
          </a:bodyPr>
          <a:lstStyle/>
          <a:p>
            <a:pPr lvl="0" algn="ctr">
              <a:buClrTx/>
              <a:buSzTx/>
              <a:buFontTx/>
            </a:pPr>
            <a:r>
              <a:rPr lang="zh-CN" altLang="en-US" sz="3600" b="1">
                <a:solidFill>
                  <a:schemeClr val="bg1"/>
                </a:solidFill>
                <a:sym typeface="+mn-ea"/>
              </a:rPr>
              <a:t>推进工程总承包面临的困境</a:t>
            </a:r>
            <a:endParaRPr lang="zh-CN" altLang="en-US" sz="3600" b="1">
              <a:solidFill>
                <a:schemeClr val="bg1"/>
              </a:solidFill>
              <a:sym typeface="+mn-ea"/>
            </a:endParaRPr>
          </a:p>
        </p:txBody>
      </p:sp>
      <p:sp>
        <p:nvSpPr>
          <p:cNvPr id="3" name="内容占位符 2"/>
          <p:cNvSpPr>
            <a:spLocks noGrp="1"/>
          </p:cNvSpPr>
          <p:nvPr>
            <p:ph idx="1"/>
          </p:nvPr>
        </p:nvSpPr>
        <p:spPr>
          <a:xfrm>
            <a:off x="784225" y="939165"/>
            <a:ext cx="10709910" cy="5586179"/>
          </a:xfrm>
        </p:spPr>
        <p:txBody>
          <a:bodyPr>
            <a:normAutofit/>
          </a:bodyPr>
          <a:lstStyle/>
          <a:p>
            <a:pPr>
              <a:lnSpc>
                <a:spcPct val="120000"/>
              </a:lnSpc>
              <a:spcBef>
                <a:spcPts val="0"/>
              </a:spcBef>
            </a:pP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、推行建设项目EPC模式，涉及建设项目</a:t>
            </a:r>
            <a:r>
              <a:rPr lang="zh-CN" altLang="en-US" dirty="0">
                <a:solidFill>
                  <a:srgbClr val="FF0000"/>
                </a:solidFill>
                <a:latin typeface="黑体" panose="02010609060101010101" pitchFamily="49" charset="-122"/>
                <a:ea typeface="黑体" panose="02010609060101010101" pitchFamily="49" charset="-122"/>
              </a:rPr>
              <a:t>招投标制度、工程发承包与合同管理制度、资质资格监管制度、审图制度、工程监理制度、竣工验收</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工程审计制度</a:t>
            </a:r>
            <a:r>
              <a:rPr lang="zh-CN" altLang="en-US" dirty="0">
                <a:latin typeface="黑体" panose="02010609060101010101" pitchFamily="49" charset="-122"/>
                <a:ea typeface="黑体" panose="02010609060101010101" pitchFamily="49" charset="-122"/>
              </a:rPr>
              <a:t>等相关政策法规，是一个复杂的系统工程，需要“自上而下”的顶层法规制度设计保障其顺利实施。</a:t>
            </a:r>
            <a:endParaRPr lang="en-US" altLang="zh-CN" dirty="0">
              <a:latin typeface="黑体" panose="02010609060101010101" pitchFamily="49" charset="-122"/>
              <a:ea typeface="黑体" panose="02010609060101010101" pitchFamily="49" charset="-122"/>
            </a:endParaRPr>
          </a:p>
          <a:p>
            <a:pPr>
              <a:lnSpc>
                <a:spcPct val="120000"/>
              </a:lnSpc>
              <a:spcBef>
                <a:spcPts val="0"/>
              </a:spcBef>
            </a:pP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、诚信体系不完善，业主质量风险大，承包人价格风险大。“</a:t>
            </a:r>
            <a:r>
              <a:rPr lang="zh-CN" altLang="en-US" dirty="0">
                <a:solidFill>
                  <a:srgbClr val="FF0000"/>
                </a:solidFill>
                <a:latin typeface="黑体" panose="02010609060101010101" pitchFamily="49" charset="-122"/>
                <a:ea typeface="黑体" panose="02010609060101010101" pitchFamily="49" charset="-122"/>
              </a:rPr>
              <a:t>签合同之前怎么样都行，签合同之后怎么样都不行</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 项目实施过程中设计院的</a:t>
            </a:r>
            <a:r>
              <a:rPr lang="zh-CN" altLang="en-US" dirty="0">
                <a:solidFill>
                  <a:srgbClr val="FF0000"/>
                </a:solidFill>
                <a:latin typeface="黑体" panose="02010609060101010101" pitchFamily="49" charset="-122"/>
                <a:ea typeface="黑体" panose="02010609060101010101" pitchFamily="49" charset="-122"/>
              </a:rPr>
              <a:t>“设计优化</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功能缩</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导致节省的投资是总包方的利润，前期建设看仪多快好省，后期生产运营存在较多问题，全寿命周期成本增加。合同价款不好确定，往往较低（案例：陕西煤炭设计院煤制油</a:t>
            </a:r>
            <a:r>
              <a:rPr lang="en-US" altLang="zh-CN" dirty="0">
                <a:latin typeface="黑体" panose="02010609060101010101" pitchFamily="49" charset="-122"/>
                <a:ea typeface="黑体" panose="02010609060101010101" pitchFamily="49" charset="-122"/>
              </a:rPr>
              <a:t>EPC</a:t>
            </a:r>
            <a:r>
              <a:rPr lang="zh-CN" altLang="en-US" dirty="0">
                <a:latin typeface="黑体" panose="02010609060101010101" pitchFamily="49" charset="-122"/>
                <a:ea typeface="黑体" panose="02010609060101010101" pitchFamily="49" charset="-122"/>
              </a:rPr>
              <a:t>项目）。</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39800" y="584200"/>
            <a:ext cx="10428605" cy="5542280"/>
          </a:xfrm>
        </p:spPr>
        <p:txBody>
          <a:bodyPr>
            <a:normAutofit/>
          </a:bodyPr>
          <a:lstStyle/>
          <a:p>
            <a:pPr>
              <a:lnSpc>
                <a:spcPct val="120000"/>
              </a:lnSpc>
            </a:pPr>
            <a:r>
              <a:rPr lang="zh-CN" altLang="en-US" dirty="0"/>
              <a:t>如：在EPC/Turnkey合同条件中，是采用</a:t>
            </a:r>
            <a:r>
              <a:rPr lang="zh-CN" altLang="en-US" dirty="0">
                <a:solidFill>
                  <a:srgbClr val="FF0000"/>
                </a:solidFill>
              </a:rPr>
              <a:t>工程节点验工计价法</a:t>
            </a:r>
            <a:r>
              <a:rPr lang="zh-CN" altLang="en-US" dirty="0"/>
              <a:t>进行工程进度款支付的。调研中发现，有些项目总包合同中约定采</a:t>
            </a:r>
            <a:r>
              <a:rPr lang="zh-CN" altLang="en-US" dirty="0">
                <a:solidFill>
                  <a:srgbClr val="FF0000"/>
                </a:solidFill>
              </a:rPr>
              <a:t>用节点式计价方式</a:t>
            </a:r>
            <a:r>
              <a:rPr lang="zh-CN" altLang="en-US" dirty="0"/>
              <a:t>，但是施工过程中却采用了</a:t>
            </a:r>
            <a:r>
              <a:rPr lang="zh-CN" altLang="en-US" dirty="0">
                <a:solidFill>
                  <a:srgbClr val="FF0000"/>
                </a:solidFill>
              </a:rPr>
              <a:t>工程量清单计价方式</a:t>
            </a:r>
            <a:r>
              <a:rPr lang="zh-CN" altLang="en-US" dirty="0"/>
              <a:t>；有些项目业主在支付工程进度款时，</a:t>
            </a:r>
            <a:r>
              <a:rPr lang="zh-CN" altLang="en-US" dirty="0">
                <a:solidFill>
                  <a:srgbClr val="FF0000"/>
                </a:solidFill>
              </a:rPr>
              <a:t>扣押了过高比例的审计预留金</a:t>
            </a:r>
            <a:r>
              <a:rPr lang="zh-CN" altLang="en-US" dirty="0"/>
              <a:t>，在竣工结算时往往依据</a:t>
            </a:r>
            <a:r>
              <a:rPr lang="zh-CN" altLang="en-US" dirty="0">
                <a:solidFill>
                  <a:srgbClr val="FF0000"/>
                </a:solidFill>
              </a:rPr>
              <a:t>第三方审计单位的竣工审计结论</a:t>
            </a:r>
            <a:r>
              <a:rPr lang="zh-CN" altLang="en-US" dirty="0"/>
              <a:t>作为结算依据。</a:t>
            </a:r>
            <a:endParaRPr lang="zh-CN" altLang="en-US" dirty="0"/>
          </a:p>
          <a:p>
            <a:pPr>
              <a:lnSpc>
                <a:spcPct val="120000"/>
              </a:lnSpc>
            </a:pPr>
            <a:r>
              <a:rPr lang="zh-CN" altLang="en-US" dirty="0"/>
              <a:t>第三方审计单位一般是根据</a:t>
            </a:r>
            <a:r>
              <a:rPr lang="zh-CN" altLang="en-US" dirty="0">
                <a:solidFill>
                  <a:srgbClr val="FF0000"/>
                </a:solidFill>
              </a:rPr>
              <a:t>实际施工图纸进行据实审计</a:t>
            </a:r>
            <a:r>
              <a:rPr lang="zh-CN" altLang="en-US" dirty="0"/>
              <a:t>，由此导致</a:t>
            </a:r>
            <a:r>
              <a:rPr lang="zh-CN" altLang="en-US" dirty="0">
                <a:solidFill>
                  <a:srgbClr val="FF0000"/>
                </a:solidFill>
              </a:rPr>
              <a:t>承包商通过深化设计、设计优化等手段获得的收益很可能被审计单位砍掉</a:t>
            </a:r>
            <a:r>
              <a:rPr lang="zh-CN" altLang="en-US" dirty="0"/>
              <a:t>，从而可能让承包商失去“设计手段”创造利润的途径。因此，工程总承包商在验工计价、工程款结算和竣工审计等环节面临很大的经营风险。</a:t>
            </a:r>
            <a:endParaRPr lang="zh-CN" alt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631504" y="1379224"/>
            <a:ext cx="8856984" cy="3554443"/>
            <a:chOff x="1066892" y="3124208"/>
            <a:chExt cx="5198952" cy="1790743"/>
          </a:xfrm>
        </p:grpSpPr>
        <p:pic>
          <p:nvPicPr>
            <p:cNvPr id="113668" name="Picture 2"/>
            <p:cNvPicPr>
              <a:picLocks noChangeAspect="1"/>
            </p:cNvPicPr>
            <p:nvPr/>
          </p:nvPicPr>
          <p:blipFill>
            <a:blip r:embed="rId1"/>
            <a:srcRect b="50000"/>
            <a:stretch>
              <a:fillRect/>
            </a:stretch>
          </p:blipFill>
          <p:spPr>
            <a:xfrm>
              <a:off x="1066892" y="3124208"/>
              <a:ext cx="2599476" cy="1790743"/>
            </a:xfrm>
            <a:prstGeom prst="rect">
              <a:avLst/>
            </a:prstGeom>
            <a:noFill/>
            <a:ln w="9525">
              <a:noFill/>
            </a:ln>
          </p:spPr>
        </p:pic>
        <p:pic>
          <p:nvPicPr>
            <p:cNvPr id="113669" name="Picture 2"/>
            <p:cNvPicPr>
              <a:picLocks noChangeAspect="1"/>
            </p:cNvPicPr>
            <p:nvPr/>
          </p:nvPicPr>
          <p:blipFill>
            <a:blip r:embed="rId1"/>
            <a:srcRect t="50000"/>
            <a:stretch>
              <a:fillRect/>
            </a:stretch>
          </p:blipFill>
          <p:spPr>
            <a:xfrm>
              <a:off x="3666368" y="3124208"/>
              <a:ext cx="2599476" cy="1790743"/>
            </a:xfrm>
            <a:prstGeom prst="rect">
              <a:avLst/>
            </a:prstGeom>
            <a:noFill/>
            <a:ln w="9525">
              <a:noFill/>
            </a:ln>
          </p:spPr>
        </p:pic>
      </p:grpSp>
      <p:sp>
        <p:nvSpPr>
          <p:cNvPr id="100" name="文本框 99"/>
          <p:cNvSpPr txBox="1"/>
          <p:nvPr/>
        </p:nvSpPr>
        <p:spPr>
          <a:xfrm>
            <a:off x="3453130" y="4933667"/>
            <a:ext cx="5080000" cy="583565"/>
          </a:xfrm>
          <a:prstGeom prst="rect">
            <a:avLst/>
          </a:prstGeom>
          <a:noFill/>
          <a:ln w="9525">
            <a:noFill/>
          </a:ln>
        </p:spPr>
        <p:txBody>
          <a:bodyPr>
            <a:spAutoFit/>
          </a:bodyPr>
          <a:lstStyle/>
          <a:p>
            <a:pPr marL="0" marR="0" lvl="0" indent="30607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rPr>
              <a:t>钱怎么算？风险怎么分？</a:t>
            </a:r>
            <a:endParaRPr kumimoji="0" lang="zh-CN" altLang="en-US" sz="3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 name="标题 3"/>
          <p:cNvSpPr>
            <a:spLocks noGrp="1"/>
          </p:cNvSpPr>
          <p:nvPr>
            <p:ph type="title"/>
          </p:nvPr>
        </p:nvSpPr>
        <p:spPr>
          <a:xfrm>
            <a:off x="838200" y="763621"/>
            <a:ext cx="10515600" cy="471587"/>
          </a:xfrm>
        </p:spPr>
        <p:txBody>
          <a:bodyPr>
            <a:normAutofit fontScale="90000"/>
          </a:bodyPr>
          <a:lstStyle/>
          <a:p>
            <a:pPr algn="ctr"/>
            <a:r>
              <a:rPr lang="zh-CN" altLang="en-US" dirty="0"/>
              <a:t>工程总承包以</a:t>
            </a:r>
            <a:r>
              <a:rPr lang="zh-CN" altLang="en-US" dirty="0">
                <a:solidFill>
                  <a:srgbClr val="FF0000"/>
                </a:solidFill>
              </a:rPr>
              <a:t>功能</a:t>
            </a:r>
            <a:r>
              <a:rPr lang="zh-CN" altLang="en-US" dirty="0"/>
              <a:t>为导向，</a:t>
            </a:r>
            <a:r>
              <a:rPr lang="en-US" altLang="zh-CN" dirty="0"/>
              <a:t>DBB</a:t>
            </a:r>
            <a:r>
              <a:rPr lang="zh-CN" altLang="en-US" dirty="0"/>
              <a:t>以</a:t>
            </a:r>
            <a:r>
              <a:rPr lang="zh-CN" altLang="en-US" dirty="0">
                <a:solidFill>
                  <a:srgbClr val="FF0000"/>
                </a:solidFill>
              </a:rPr>
              <a:t>工程量</a:t>
            </a:r>
            <a:r>
              <a:rPr lang="zh-CN" altLang="en-US" dirty="0"/>
              <a:t>为导向</a:t>
            </a:r>
            <a:endParaRPr lang="zh-CN" altLang="en-US" dirty="0"/>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11"/>
          <p:cNvSpPr/>
          <p:nvPr/>
        </p:nvSpPr>
        <p:spPr>
          <a:xfrm>
            <a:off x="2971800" y="2500314"/>
            <a:ext cx="5486400" cy="719137"/>
          </a:xfrm>
          <a:prstGeom prst="rect">
            <a:avLst/>
          </a:prstGeom>
          <a:noFill/>
          <a:ln w="9525">
            <a:noFill/>
          </a:ln>
        </p:spPr>
        <p:txBody>
          <a:bodyPr anchor="t"/>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a:pPr>
            <a:r>
              <a:rPr kumimoji="0" lang="zh-CN" altLang="en-US" sz="4000" b="1" i="0" u="none" strike="noStrike" kern="1200" cap="none" spc="0" normalizeH="0" baseline="0" noProof="0" dirty="0">
                <a:ln>
                  <a:noFill/>
                </a:ln>
                <a:solidFill>
                  <a:srgbClr val="0000FF"/>
                </a:solidFill>
                <a:effectLst/>
                <a:uLnTx/>
                <a:uFillTx/>
                <a:latin typeface="Arial" panose="020B0604020202020204" pitchFamily="34" charset="0"/>
                <a:ea typeface="黑体" panose="02010609060101010101" pitchFamily="49" charset="-122"/>
                <a:cs typeface="+mn-cs"/>
              </a:rPr>
              <a:t>业主：            </a:t>
            </a:r>
            <a:r>
              <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rPr>
              <a:t>愿    意</a:t>
            </a:r>
            <a:endPar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endParaRPr>
          </a:p>
        </p:txBody>
      </p:sp>
      <p:sp>
        <p:nvSpPr>
          <p:cNvPr id="15367" name="Rectangle 12"/>
          <p:cNvSpPr/>
          <p:nvPr/>
        </p:nvSpPr>
        <p:spPr>
          <a:xfrm>
            <a:off x="2819400" y="3533776"/>
            <a:ext cx="5638800" cy="792163"/>
          </a:xfrm>
          <a:prstGeom prst="rect">
            <a:avLst/>
          </a:prstGeom>
          <a:noFill/>
          <a:ln w="9525">
            <a:noFill/>
          </a:ln>
        </p:spPr>
        <p:txBody>
          <a:bodyPr anchor="t"/>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a:pPr>
            <a:r>
              <a:rPr kumimoji="0" lang="zh-CN" altLang="en-US" sz="4000" b="1" i="0" u="none" strike="noStrike" kern="1200" cap="none" spc="0" normalizeH="0" baseline="0" noProof="0" dirty="0">
                <a:ln>
                  <a:noFill/>
                </a:ln>
                <a:solidFill>
                  <a:srgbClr val="0066FF"/>
                </a:solidFill>
                <a:effectLst/>
                <a:uLnTx/>
                <a:uFillTx/>
                <a:latin typeface="Arial" panose="020B0604020202020204" pitchFamily="34" charset="0"/>
                <a:ea typeface="黑体" panose="02010609060101010101" pitchFamily="49" charset="-122"/>
                <a:cs typeface="+mn-cs"/>
              </a:rPr>
              <a:t>工程总承包商：</a:t>
            </a:r>
            <a:r>
              <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rPr>
              <a:t>有能力</a:t>
            </a:r>
            <a:endPar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endParaRPr>
          </a:p>
        </p:txBody>
      </p:sp>
      <p:sp>
        <p:nvSpPr>
          <p:cNvPr id="10" name="Rectangle 12"/>
          <p:cNvSpPr/>
          <p:nvPr/>
        </p:nvSpPr>
        <p:spPr>
          <a:xfrm>
            <a:off x="2819400" y="4572001"/>
            <a:ext cx="5638800" cy="792163"/>
          </a:xfrm>
          <a:prstGeom prst="rect">
            <a:avLst/>
          </a:prstGeom>
          <a:noFill/>
          <a:ln w="9525">
            <a:noFill/>
          </a:ln>
        </p:spPr>
        <p:txBody>
          <a:bodyPr anchor="t"/>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a:pPr>
            <a:r>
              <a:rPr kumimoji="0" lang="zh-CN" altLang="en-US" sz="4000" b="1" i="0" u="none" strike="noStrike" kern="1200" cap="none" spc="0" normalizeH="0" baseline="0" noProof="0" dirty="0">
                <a:ln>
                  <a:noFill/>
                </a:ln>
                <a:solidFill>
                  <a:srgbClr val="0066FF"/>
                </a:solidFill>
                <a:effectLst/>
                <a:uLnTx/>
                <a:uFillTx/>
                <a:latin typeface="Arial" panose="020B0604020202020204" pitchFamily="34" charset="0"/>
                <a:ea typeface="黑体" panose="02010609060101010101" pitchFamily="49" charset="-122"/>
                <a:cs typeface="+mn-cs"/>
              </a:rPr>
              <a:t>相关法律规范：</a:t>
            </a:r>
            <a:r>
              <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rPr>
              <a:t>配   套</a:t>
            </a:r>
            <a:endParaRPr kumimoji="0" lang="zh-CN" altLang="en-US" sz="40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endParaRPr>
          </a:p>
        </p:txBody>
      </p:sp>
      <p:sp>
        <p:nvSpPr>
          <p:cNvPr id="2" name="矩形 1"/>
          <p:cNvSpPr/>
          <p:nvPr/>
        </p:nvSpPr>
        <p:spPr>
          <a:xfrm>
            <a:off x="3499489" y="785950"/>
            <a:ext cx="4431021" cy="707886"/>
          </a:xfrm>
          <a:prstGeom prst="rect">
            <a:avLst/>
          </a:prstGeom>
        </p:spPr>
        <p:txBody>
          <a:bodyPr wrap="none">
            <a:spAutoFit/>
          </a:bodyPr>
          <a:lstStyle/>
          <a:p>
            <a:r>
              <a:rPr lang="zh-CN" altLang="en-US" sz="4000" dirty="0">
                <a:solidFill>
                  <a:srgbClr val="FF0000"/>
                </a:solidFill>
                <a:ea typeface="黑体" panose="02010609060101010101" pitchFamily="49" charset="-122"/>
              </a:rPr>
              <a:t>工程总承包的前提 </a:t>
            </a:r>
            <a:endParaRPr lang="zh-CN" altLang="en-US" sz="40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checkerboard(across)">
                                      <p:cBhvr>
                                        <p:cTn id="7" dur="500"/>
                                        <p:tgtEl>
                                          <p:spTgt spid="1536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checkerboard(across)">
                                      <p:cBhvr>
                                        <p:cTn id="12" dur="500"/>
                                        <p:tgtEl>
                                          <p:spTgt spid="1536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0"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ChangeAspect="1"/>
          </p:cNvPicPr>
          <p:nvPr/>
        </p:nvPicPr>
        <p:blipFill>
          <a:blip r:embed="rId1"/>
          <a:stretch>
            <a:fillRect/>
          </a:stretch>
        </p:blipFill>
        <p:spPr>
          <a:xfrm>
            <a:off x="2968625" y="976094"/>
            <a:ext cx="5637530" cy="4237355"/>
          </a:xfrm>
          <a:prstGeom prst="rect">
            <a:avLst/>
          </a:prstGeom>
          <a:noFill/>
          <a:ln w="9525">
            <a:noFill/>
          </a:ln>
        </p:spPr>
      </p:pic>
      <p:sp>
        <p:nvSpPr>
          <p:cNvPr id="114690" name="圆角矩形 1"/>
          <p:cNvSpPr/>
          <p:nvPr/>
        </p:nvSpPr>
        <p:spPr>
          <a:xfrm>
            <a:off x="2943226" y="5295364"/>
            <a:ext cx="6022975" cy="892175"/>
          </a:xfrm>
          <a:prstGeom prst="roundRect">
            <a:avLst>
              <a:gd name="adj" fmla="val 16667"/>
            </a:avLst>
          </a:prstGeom>
          <a:noFill/>
          <a:ln w="9525">
            <a:noFill/>
          </a:ln>
        </p:spPr>
        <p:txBody>
          <a:bodyPr wrap="square" lIns="91440" tIns="45720" rIns="91440" bIns="45720" anchor="t"/>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14691" name="圆角矩形 2"/>
          <p:cNvSpPr/>
          <p:nvPr/>
        </p:nvSpPr>
        <p:spPr>
          <a:xfrm>
            <a:off x="3200400" y="5080098"/>
            <a:ext cx="4953000" cy="762000"/>
          </a:xfrm>
          <a:prstGeom prst="roundRect">
            <a:avLst>
              <a:gd name="adj" fmla="val 16667"/>
            </a:avLst>
          </a:prstGeom>
          <a:noFill/>
          <a:ln w="9525">
            <a:noFill/>
          </a:ln>
        </p:spPr>
        <p:txBody>
          <a:bodyPr wrap="square" lIns="91440" tIns="45720" rIns="91440" bIns="45720" anchor="t"/>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30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4" name="TextBox 3"/>
          <p:cNvSpPr txBox="1"/>
          <p:nvPr/>
        </p:nvSpPr>
        <p:spPr>
          <a:xfrm>
            <a:off x="3048080" y="5184037"/>
            <a:ext cx="5918690"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1">
                <a:ln w="12700">
                  <a:solidFill>
                    <a:srgbClr val="44546A">
                      <a:satMod val="155000"/>
                    </a:srgbClr>
                  </a:solidFill>
                  <a:prstDash val="solid"/>
                </a:ln>
                <a:solidFill>
                  <a:srgbClr val="FFFF00"/>
                </a:solidFill>
                <a:effectLst>
                  <a:outerShdw blurRad="41275" dist="20320" dir="1800000" algn="tl" rotWithShape="0">
                    <a:srgbClr val="000000">
                      <a:alpha val="40000"/>
                    </a:srgbClr>
                  </a:outerShdw>
                </a:effectLst>
                <a:uLnTx/>
                <a:uFillTx/>
                <a:latin typeface="微软雅黑" panose="020B0503020204020204" charset="-122"/>
                <a:ea typeface="微软雅黑" panose="020B0503020204020204" charset="-122"/>
                <a:cs typeface="+mn-cs"/>
              </a:rPr>
              <a:t>EPC</a:t>
            </a:r>
            <a:r>
              <a:rPr kumimoji="0" lang="zh-CN" altLang="en-US" sz="1800" b="1" i="0" u="none" strike="noStrike" kern="1200" cap="none" spc="0" normalizeH="0" baseline="0" noProof="1">
                <a:ln w="12700">
                  <a:solidFill>
                    <a:srgbClr val="44546A">
                      <a:satMod val="155000"/>
                    </a:srgbClr>
                  </a:solidFill>
                  <a:prstDash val="solid"/>
                </a:ln>
                <a:solidFill>
                  <a:srgbClr val="FFFF00"/>
                </a:solidFill>
                <a:effectLst>
                  <a:outerShdw blurRad="41275" dist="20320" dir="1800000" algn="tl" rotWithShape="0">
                    <a:srgbClr val="000000">
                      <a:alpha val="40000"/>
                    </a:srgbClr>
                  </a:outerShdw>
                </a:effectLst>
                <a:uLnTx/>
                <a:uFillTx/>
                <a:latin typeface="微软雅黑" panose="020B0503020204020204" charset="-122"/>
                <a:ea typeface="微软雅黑" panose="020B0503020204020204" charset="-122"/>
                <a:cs typeface="+mn-cs"/>
              </a:rPr>
              <a:t>环境：　法律＼政策＼监管　　</a:t>
            </a:r>
            <a:endParaRPr kumimoji="0" lang="zh-CN" altLang="en-US" sz="1800" b="1" i="0" u="none" strike="noStrike" kern="1200" cap="none" spc="0" normalizeH="0" baseline="0" noProof="1">
              <a:ln w="12700">
                <a:solidFill>
                  <a:srgbClr val="44546A">
                    <a:satMod val="155000"/>
                  </a:srgbClr>
                </a:solidFill>
                <a:prstDash val="solid"/>
              </a:ln>
              <a:solidFill>
                <a:srgbClr val="FFFF00"/>
              </a:solidFill>
              <a:effectLst>
                <a:outerShdw blurRad="41275" dist="20320" dir="1800000" algn="tl" rotWithShape="0">
                  <a:srgbClr val="000000">
                    <a:alpha val="40000"/>
                  </a:srgbClr>
                </a:outerShdw>
              </a:effectLst>
              <a:uLnTx/>
              <a:uFillTx/>
              <a:latin typeface="微软雅黑" panose="020B0503020204020204" charset="-122"/>
              <a:ea typeface="微软雅黑" panose="020B0503020204020204" charset="-122"/>
              <a:cs typeface="+mn-cs"/>
            </a:endParaRPr>
          </a:p>
        </p:txBody>
      </p:sp>
      <p:sp>
        <p:nvSpPr>
          <p:cNvPr id="5" name="流程图: 磁盘 4"/>
          <p:cNvSpPr/>
          <p:nvPr/>
        </p:nvSpPr>
        <p:spPr bwMode="auto">
          <a:xfrm>
            <a:off x="3352872" y="2539424"/>
            <a:ext cx="1219168" cy="1676356"/>
          </a:xfrm>
          <a:prstGeom prst="flowChartMagneticDisk">
            <a:avLst/>
          </a:prstGeom>
          <a:solidFill>
            <a:schemeClr val="accent1">
              <a:lumMod val="40000"/>
              <a:lumOff val="6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业主</a:t>
            </a:r>
            <a:endParaRPr kumimoji="0" lang="en-US" altLang="zh-CN" sz="18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0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能力</a:t>
            </a:r>
            <a:endParaRPr kumimoji="0" lang="zh-CN" altLang="en-US" sz="30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endParaRPr>
          </a:p>
        </p:txBody>
      </p:sp>
      <p:sp>
        <p:nvSpPr>
          <p:cNvPr id="7" name="流程图: 磁盘 6"/>
          <p:cNvSpPr/>
          <p:nvPr/>
        </p:nvSpPr>
        <p:spPr bwMode="auto">
          <a:xfrm>
            <a:off x="7010376" y="2535423"/>
            <a:ext cx="1142970" cy="1680359"/>
          </a:xfrm>
          <a:prstGeom prst="flowChartMagneticDisk">
            <a:avLst/>
          </a:prstGeom>
          <a:solidFill>
            <a:schemeClr val="accent1">
              <a:lumMod val="40000"/>
              <a:lumOff val="60000"/>
            </a:schemeClr>
          </a:solid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0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EPC</a:t>
            </a:r>
            <a:r>
              <a:rPr kumimoji="0" lang="zh-CN" altLang="en-US" sz="30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rPr>
              <a:t>能力</a:t>
            </a:r>
            <a:endParaRPr kumimoji="0" lang="zh-CN" altLang="en-US" sz="3000" b="1" i="0" u="none" strike="noStrike" kern="1200" cap="all" spc="0" normalizeH="0" baseline="0" noProof="1">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Arial" panose="020B0604020202020204" pitchFamily="34" charset="0"/>
              <a:ea typeface="宋体" panose="02010600030101010101" pitchFamily="2" charset="-122"/>
              <a:cs typeface="+mn-cs"/>
            </a:endParaRPr>
          </a:p>
        </p:txBody>
      </p:sp>
      <p:sp>
        <p:nvSpPr>
          <p:cNvPr id="6" name="TextBox 5"/>
          <p:cNvSpPr txBox="1"/>
          <p:nvPr/>
        </p:nvSpPr>
        <p:spPr>
          <a:xfrm>
            <a:off x="4848861" y="836712"/>
            <a:ext cx="1876425" cy="369332"/>
          </a:xfrm>
          <a:prstGeom prst="rect">
            <a:avLst/>
          </a:prstGeom>
          <a:solidFill>
            <a:srgbClr val="FFFF00"/>
          </a:solidFill>
          <a:ln w="9525" cap="flat" cmpd="sng">
            <a:solidFill>
              <a:srgbClr val="FF0000"/>
            </a:solidFill>
            <a:prstDash val="solid"/>
            <a:round/>
            <a:headEnd type="none" w="med" len="med"/>
            <a:tailEnd type="none" w="med" len="med"/>
          </a:ln>
        </p:spPr>
        <p:txBody>
          <a:bodyPr wrap="square"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mn-cs"/>
              </a:rPr>
              <a:t>相互信任</a:t>
            </a:r>
            <a:endParaRPr kumimoji="0" lang="zh-CN" altLang="en-US" sz="1800" b="1" i="0" u="none" strike="noStrike" kern="1200" cap="none" spc="0" normalizeH="0" baseline="0" noProof="0" dirty="0">
              <a:ln>
                <a:noFill/>
              </a:ln>
              <a:solidFill>
                <a:srgbClr val="0000FF"/>
              </a:solidFill>
              <a:effectLst/>
              <a:uLnTx/>
              <a:uFillTx/>
              <a:latin typeface="微软雅黑" panose="020B0503020204020204" charset="-122"/>
              <a:ea typeface="微软雅黑" panose="020B0503020204020204" charset="-122"/>
              <a:cs typeface="+mn-cs"/>
            </a:endParaRPr>
          </a:p>
        </p:txBody>
      </p:sp>
      <p:sp>
        <p:nvSpPr>
          <p:cNvPr id="100" name="文本框 99"/>
          <p:cNvSpPr txBox="1"/>
          <p:nvPr/>
        </p:nvSpPr>
        <p:spPr>
          <a:xfrm>
            <a:off x="5983605" y="5727164"/>
            <a:ext cx="2857500" cy="460375"/>
          </a:xfrm>
          <a:prstGeom prst="rect">
            <a:avLst/>
          </a:prstGeom>
          <a:noFill/>
          <a:ln w="9525">
            <a:noFill/>
          </a:ln>
        </p:spPr>
        <p:txBody>
          <a:bodyPr wrap="square">
            <a:spAutoFit/>
          </a:bodyPr>
          <a:lstStyle/>
          <a:p>
            <a:pPr marL="0" marR="0" lvl="0" indent="30607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宋体" panose="02010600030101010101" pitchFamily="2" charset="-122"/>
                <a:cs typeface="+mn-cs"/>
              </a:rPr>
              <a:t>安全生产许可证</a:t>
            </a:r>
            <a:r>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管理、</a:t>
            </a:r>
            <a:r>
              <a:rPr kumimoji="0" lang="zh-CN" altLang="en-US" sz="1200" b="0" i="0" u="none" strike="noStrike" kern="1200" cap="none" spc="0" normalizeH="0" baseline="0" noProof="0">
                <a:ln>
                  <a:noFill/>
                </a:ln>
                <a:solidFill>
                  <a:srgbClr val="000000"/>
                </a:solidFill>
                <a:effectLst/>
                <a:highlight>
                  <a:srgbClr val="FFFF00"/>
                </a:highlight>
                <a:uLnTx/>
                <a:uFillTx/>
                <a:latin typeface="Arial" panose="020B0604020202020204" pitchFamily="34" charset="0"/>
                <a:ea typeface="宋体" panose="02010600030101010101" pitchFamily="2" charset="-122"/>
                <a:cs typeface="+mn-cs"/>
              </a:rPr>
              <a:t>安全生产考核合格证</a:t>
            </a:r>
            <a:r>
              <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t>、施工图设计文件审查等</a:t>
            </a: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blinds(horizontal)">
                                      <p:cBhvr>
                                        <p:cTn id="2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7" grpId="0" bldLvl="0" animBg="1"/>
      <p:bldP spid="6" grpId="0" bldLvl="0" animBg="1"/>
      <p:bldP spid="100"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09907"/>
            <a:ext cx="10515600" cy="614679"/>
          </a:xfrm>
          <a:gradFill>
            <a:gsLst>
              <a:gs pos="0">
                <a:srgbClr val="FE4444"/>
              </a:gs>
              <a:gs pos="100000">
                <a:srgbClr val="832B2B"/>
              </a:gs>
            </a:gsLst>
            <a:lin ang="5400000" scaled="0"/>
          </a:gradFill>
        </p:spPr>
        <p:txBody>
          <a:bodyPr/>
          <a:lstStyle/>
          <a:p>
            <a:pPr algn="ctr"/>
            <a:r>
              <a:rPr lang="zh-CN" altLang="en-US" dirty="0">
                <a:solidFill>
                  <a:schemeClr val="bg1"/>
                </a:solidFill>
              </a:rPr>
              <a:t>什么样的项目适合</a:t>
            </a:r>
            <a:r>
              <a:rPr lang="en-US" altLang="zh-CN" dirty="0">
                <a:solidFill>
                  <a:schemeClr val="bg1"/>
                </a:solidFill>
              </a:rPr>
              <a:t>EPC</a:t>
            </a:r>
            <a:endParaRPr lang="en-US" altLang="zh-CN" dirty="0">
              <a:solidFill>
                <a:schemeClr val="bg1"/>
              </a:solidFill>
            </a:endParaRPr>
          </a:p>
        </p:txBody>
      </p:sp>
      <p:sp>
        <p:nvSpPr>
          <p:cNvPr id="26" name="object 26"/>
          <p:cNvSpPr/>
          <p:nvPr/>
        </p:nvSpPr>
        <p:spPr>
          <a:xfrm>
            <a:off x="3101975" y="1893570"/>
            <a:ext cx="1798320" cy="425450"/>
          </a:xfrm>
          <a:custGeom>
            <a:avLst/>
            <a:gdLst/>
            <a:ahLst/>
            <a:cxnLst/>
            <a:rect l="l" t="t" r="r" b="b"/>
            <a:pathLst>
              <a:path w="1798320" h="646430">
                <a:moveTo>
                  <a:pt x="0" y="323088"/>
                </a:moveTo>
                <a:lnTo>
                  <a:pt x="9749" y="275344"/>
                </a:lnTo>
                <a:lnTo>
                  <a:pt x="38071" y="229776"/>
                </a:lnTo>
                <a:lnTo>
                  <a:pt x="83573" y="186882"/>
                </a:lnTo>
                <a:lnTo>
                  <a:pt x="144865" y="147163"/>
                </a:lnTo>
                <a:lnTo>
                  <a:pt x="180998" y="128651"/>
                </a:lnTo>
                <a:lnTo>
                  <a:pt x="220556" y="111119"/>
                </a:lnTo>
                <a:lnTo>
                  <a:pt x="263366" y="94630"/>
                </a:lnTo>
                <a:lnTo>
                  <a:pt x="309254" y="79248"/>
                </a:lnTo>
                <a:lnTo>
                  <a:pt x="358045" y="65034"/>
                </a:lnTo>
                <a:lnTo>
                  <a:pt x="409567" y="52051"/>
                </a:lnTo>
                <a:lnTo>
                  <a:pt x="463646" y="40362"/>
                </a:lnTo>
                <a:lnTo>
                  <a:pt x="520106" y="30028"/>
                </a:lnTo>
                <a:lnTo>
                  <a:pt x="578775" y="21113"/>
                </a:lnTo>
                <a:lnTo>
                  <a:pt x="639478" y="13679"/>
                </a:lnTo>
                <a:lnTo>
                  <a:pt x="702042" y="7788"/>
                </a:lnTo>
                <a:lnTo>
                  <a:pt x="766293" y="3503"/>
                </a:lnTo>
                <a:lnTo>
                  <a:pt x="832057" y="886"/>
                </a:lnTo>
                <a:lnTo>
                  <a:pt x="899160" y="0"/>
                </a:lnTo>
                <a:lnTo>
                  <a:pt x="966262" y="886"/>
                </a:lnTo>
                <a:lnTo>
                  <a:pt x="1032026" y="3503"/>
                </a:lnTo>
                <a:lnTo>
                  <a:pt x="1096277" y="7788"/>
                </a:lnTo>
                <a:lnTo>
                  <a:pt x="1158841" y="13679"/>
                </a:lnTo>
                <a:lnTo>
                  <a:pt x="1219544" y="21113"/>
                </a:lnTo>
                <a:lnTo>
                  <a:pt x="1278213" y="30028"/>
                </a:lnTo>
                <a:lnTo>
                  <a:pt x="1334673" y="40362"/>
                </a:lnTo>
                <a:lnTo>
                  <a:pt x="1388752" y="52051"/>
                </a:lnTo>
                <a:lnTo>
                  <a:pt x="1440274" y="65034"/>
                </a:lnTo>
                <a:lnTo>
                  <a:pt x="1489065" y="79248"/>
                </a:lnTo>
                <a:lnTo>
                  <a:pt x="1534953" y="94630"/>
                </a:lnTo>
                <a:lnTo>
                  <a:pt x="1577763" y="111119"/>
                </a:lnTo>
                <a:lnTo>
                  <a:pt x="1617321" y="128651"/>
                </a:lnTo>
                <a:lnTo>
                  <a:pt x="1653454" y="147163"/>
                </a:lnTo>
                <a:lnTo>
                  <a:pt x="1714746" y="186882"/>
                </a:lnTo>
                <a:lnTo>
                  <a:pt x="1760248" y="229776"/>
                </a:lnTo>
                <a:lnTo>
                  <a:pt x="1788570" y="275344"/>
                </a:lnTo>
                <a:lnTo>
                  <a:pt x="1798320" y="323088"/>
                </a:lnTo>
                <a:lnTo>
                  <a:pt x="1795853" y="347200"/>
                </a:lnTo>
                <a:lnTo>
                  <a:pt x="1776644" y="393918"/>
                </a:lnTo>
                <a:lnTo>
                  <a:pt x="1739558" y="438211"/>
                </a:lnTo>
                <a:lnTo>
                  <a:pt x="1685986" y="479580"/>
                </a:lnTo>
                <a:lnTo>
                  <a:pt x="1617321" y="517524"/>
                </a:lnTo>
                <a:lnTo>
                  <a:pt x="1577763" y="535056"/>
                </a:lnTo>
                <a:lnTo>
                  <a:pt x="1534953" y="551545"/>
                </a:lnTo>
                <a:lnTo>
                  <a:pt x="1489065" y="566927"/>
                </a:lnTo>
                <a:lnTo>
                  <a:pt x="1440274" y="581141"/>
                </a:lnTo>
                <a:lnTo>
                  <a:pt x="1388752" y="594124"/>
                </a:lnTo>
                <a:lnTo>
                  <a:pt x="1334673" y="605813"/>
                </a:lnTo>
                <a:lnTo>
                  <a:pt x="1278213" y="616147"/>
                </a:lnTo>
                <a:lnTo>
                  <a:pt x="1219544" y="625062"/>
                </a:lnTo>
                <a:lnTo>
                  <a:pt x="1158841" y="632496"/>
                </a:lnTo>
                <a:lnTo>
                  <a:pt x="1096277" y="638387"/>
                </a:lnTo>
                <a:lnTo>
                  <a:pt x="1032026" y="642672"/>
                </a:lnTo>
                <a:lnTo>
                  <a:pt x="966262" y="645289"/>
                </a:lnTo>
                <a:lnTo>
                  <a:pt x="899160" y="646176"/>
                </a:lnTo>
                <a:lnTo>
                  <a:pt x="832057" y="645289"/>
                </a:lnTo>
                <a:lnTo>
                  <a:pt x="766293" y="642672"/>
                </a:lnTo>
                <a:lnTo>
                  <a:pt x="702042" y="638387"/>
                </a:lnTo>
                <a:lnTo>
                  <a:pt x="639478" y="632496"/>
                </a:lnTo>
                <a:lnTo>
                  <a:pt x="578775" y="625062"/>
                </a:lnTo>
                <a:lnTo>
                  <a:pt x="520106" y="616147"/>
                </a:lnTo>
                <a:lnTo>
                  <a:pt x="463646" y="605813"/>
                </a:lnTo>
                <a:lnTo>
                  <a:pt x="409567" y="594124"/>
                </a:lnTo>
                <a:lnTo>
                  <a:pt x="358045" y="581141"/>
                </a:lnTo>
                <a:lnTo>
                  <a:pt x="309254" y="566927"/>
                </a:lnTo>
                <a:lnTo>
                  <a:pt x="263366" y="551545"/>
                </a:lnTo>
                <a:lnTo>
                  <a:pt x="220556" y="535056"/>
                </a:lnTo>
                <a:lnTo>
                  <a:pt x="180998" y="517524"/>
                </a:lnTo>
                <a:lnTo>
                  <a:pt x="144865" y="499012"/>
                </a:lnTo>
                <a:lnTo>
                  <a:pt x="83573" y="459293"/>
                </a:lnTo>
                <a:lnTo>
                  <a:pt x="38071" y="416399"/>
                </a:lnTo>
                <a:lnTo>
                  <a:pt x="9749" y="370831"/>
                </a:lnTo>
                <a:lnTo>
                  <a:pt x="0" y="323088"/>
                </a:lnTo>
                <a:close/>
              </a:path>
            </a:pathLst>
          </a:custGeom>
          <a:solidFill>
            <a:schemeClr val="accent1"/>
          </a:solidFill>
          <a:ln w="6096">
            <a:solidFill>
              <a:srgbClr val="FF3300"/>
            </a:solidFill>
          </a:ln>
        </p:spPr>
        <p:txBody>
          <a:bodyPr wrap="square" lIns="0" tIns="0" rIns="0" bIns="0" rtlCol="0"/>
          <a:lstStyle/>
          <a:p>
            <a:pPr marL="0" marR="0" lvl="0" indent="0" algn="ctr" defTabSz="914400" rtl="0" eaLnBrk="1" fontAlgn="base" latinLnBrk="0" hangingPunct="1">
              <a:lnSpc>
                <a:spcPct val="100000"/>
              </a:lnSpc>
              <a:spcBef>
                <a:spcPts val="1200"/>
              </a:spcBef>
              <a:spcAft>
                <a:spcPct val="0"/>
              </a:spcAft>
              <a:buClrTx/>
              <a:buSzTx/>
              <a:buFontTx/>
              <a:buNone/>
              <a:defRPr/>
            </a:pPr>
            <a:r>
              <a:rPr kumimoji="0" sz="2400" b="0" i="0" u="none" strike="noStrike" kern="1200" cap="none" spc="0" normalizeH="0" baseline="0" noProof="0" dirty="0" err="1">
                <a:ln>
                  <a:noFill/>
                </a:ln>
                <a:solidFill>
                  <a:prstClr val="black"/>
                </a:solidFill>
                <a:effectLst/>
                <a:uLnTx/>
                <a:uFillTx/>
                <a:latin typeface="微软雅黑" panose="020B0503020204020204" charset="-122"/>
                <a:ea typeface="微软雅黑" panose="020B0503020204020204" charset="-122"/>
                <a:cs typeface="+mn-cs"/>
              </a:rPr>
              <a:t>建设范围</a:t>
            </a:r>
            <a:endParaRPr kumimoji="0"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4" name="object 34"/>
          <p:cNvSpPr/>
          <p:nvPr/>
        </p:nvSpPr>
        <p:spPr>
          <a:xfrm>
            <a:off x="4439285" y="2818131"/>
            <a:ext cx="2566670" cy="898525"/>
          </a:xfrm>
          <a:prstGeom prst="rect">
            <a:avLst/>
          </a:prstGeom>
          <a:blipFill>
            <a:blip r:embed="rId1"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    </a:t>
            </a:r>
            <a:endParaRPr kumimoji="0" lang="en-US" altLang="zh-CN"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rPr>
              <a:t>   基本条件</a:t>
            </a:r>
            <a:endParaRPr kumimoji="0" lang="zh-CN" altLang="en-US" sz="2800" b="1" i="0" u="none" strike="noStrike" kern="1200" cap="none" spc="0" normalizeH="0" baseline="0" noProof="0">
              <a:ln>
                <a:noFill/>
              </a:ln>
              <a:solidFill>
                <a:prstClr val="black"/>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4" name="object 26"/>
          <p:cNvSpPr/>
          <p:nvPr/>
        </p:nvSpPr>
        <p:spPr>
          <a:xfrm>
            <a:off x="3101975" y="4316096"/>
            <a:ext cx="1798320" cy="440055"/>
          </a:xfrm>
          <a:custGeom>
            <a:avLst/>
            <a:gdLst/>
            <a:ahLst/>
            <a:cxnLst/>
            <a:rect l="l" t="t" r="r" b="b"/>
            <a:pathLst>
              <a:path w="1798320" h="646430">
                <a:moveTo>
                  <a:pt x="0" y="323088"/>
                </a:moveTo>
                <a:lnTo>
                  <a:pt x="9749" y="275344"/>
                </a:lnTo>
                <a:lnTo>
                  <a:pt x="38071" y="229776"/>
                </a:lnTo>
                <a:lnTo>
                  <a:pt x="83573" y="186882"/>
                </a:lnTo>
                <a:lnTo>
                  <a:pt x="144865" y="147163"/>
                </a:lnTo>
                <a:lnTo>
                  <a:pt x="180998" y="128651"/>
                </a:lnTo>
                <a:lnTo>
                  <a:pt x="220556" y="111119"/>
                </a:lnTo>
                <a:lnTo>
                  <a:pt x="263366" y="94630"/>
                </a:lnTo>
                <a:lnTo>
                  <a:pt x="309254" y="79248"/>
                </a:lnTo>
                <a:lnTo>
                  <a:pt x="358045" y="65034"/>
                </a:lnTo>
                <a:lnTo>
                  <a:pt x="409567" y="52051"/>
                </a:lnTo>
                <a:lnTo>
                  <a:pt x="463646" y="40362"/>
                </a:lnTo>
                <a:lnTo>
                  <a:pt x="520106" y="30028"/>
                </a:lnTo>
                <a:lnTo>
                  <a:pt x="578775" y="21113"/>
                </a:lnTo>
                <a:lnTo>
                  <a:pt x="639478" y="13679"/>
                </a:lnTo>
                <a:lnTo>
                  <a:pt x="702042" y="7788"/>
                </a:lnTo>
                <a:lnTo>
                  <a:pt x="766293" y="3503"/>
                </a:lnTo>
                <a:lnTo>
                  <a:pt x="832057" y="886"/>
                </a:lnTo>
                <a:lnTo>
                  <a:pt x="899160" y="0"/>
                </a:lnTo>
                <a:lnTo>
                  <a:pt x="966262" y="886"/>
                </a:lnTo>
                <a:lnTo>
                  <a:pt x="1032026" y="3503"/>
                </a:lnTo>
                <a:lnTo>
                  <a:pt x="1096277" y="7788"/>
                </a:lnTo>
                <a:lnTo>
                  <a:pt x="1158841" y="13679"/>
                </a:lnTo>
                <a:lnTo>
                  <a:pt x="1219544" y="21113"/>
                </a:lnTo>
                <a:lnTo>
                  <a:pt x="1278213" y="30028"/>
                </a:lnTo>
                <a:lnTo>
                  <a:pt x="1334673" y="40362"/>
                </a:lnTo>
                <a:lnTo>
                  <a:pt x="1388752" y="52051"/>
                </a:lnTo>
                <a:lnTo>
                  <a:pt x="1440274" y="65034"/>
                </a:lnTo>
                <a:lnTo>
                  <a:pt x="1489065" y="79248"/>
                </a:lnTo>
                <a:lnTo>
                  <a:pt x="1534953" y="94630"/>
                </a:lnTo>
                <a:lnTo>
                  <a:pt x="1577763" y="111119"/>
                </a:lnTo>
                <a:lnTo>
                  <a:pt x="1617321" y="128651"/>
                </a:lnTo>
                <a:lnTo>
                  <a:pt x="1653454" y="147163"/>
                </a:lnTo>
                <a:lnTo>
                  <a:pt x="1714746" y="186882"/>
                </a:lnTo>
                <a:lnTo>
                  <a:pt x="1760248" y="229776"/>
                </a:lnTo>
                <a:lnTo>
                  <a:pt x="1788570" y="275344"/>
                </a:lnTo>
                <a:lnTo>
                  <a:pt x="1798320" y="323088"/>
                </a:lnTo>
                <a:lnTo>
                  <a:pt x="1795853" y="347200"/>
                </a:lnTo>
                <a:lnTo>
                  <a:pt x="1776644" y="393918"/>
                </a:lnTo>
                <a:lnTo>
                  <a:pt x="1739558" y="438211"/>
                </a:lnTo>
                <a:lnTo>
                  <a:pt x="1685986" y="479580"/>
                </a:lnTo>
                <a:lnTo>
                  <a:pt x="1617321" y="517524"/>
                </a:lnTo>
                <a:lnTo>
                  <a:pt x="1577763" y="535056"/>
                </a:lnTo>
                <a:lnTo>
                  <a:pt x="1534953" y="551545"/>
                </a:lnTo>
                <a:lnTo>
                  <a:pt x="1489065" y="566927"/>
                </a:lnTo>
                <a:lnTo>
                  <a:pt x="1440274" y="581141"/>
                </a:lnTo>
                <a:lnTo>
                  <a:pt x="1388752" y="594124"/>
                </a:lnTo>
                <a:lnTo>
                  <a:pt x="1334673" y="605813"/>
                </a:lnTo>
                <a:lnTo>
                  <a:pt x="1278213" y="616147"/>
                </a:lnTo>
                <a:lnTo>
                  <a:pt x="1219544" y="625062"/>
                </a:lnTo>
                <a:lnTo>
                  <a:pt x="1158841" y="632496"/>
                </a:lnTo>
                <a:lnTo>
                  <a:pt x="1096277" y="638387"/>
                </a:lnTo>
                <a:lnTo>
                  <a:pt x="1032026" y="642672"/>
                </a:lnTo>
                <a:lnTo>
                  <a:pt x="966262" y="645289"/>
                </a:lnTo>
                <a:lnTo>
                  <a:pt x="899160" y="646176"/>
                </a:lnTo>
                <a:lnTo>
                  <a:pt x="832057" y="645289"/>
                </a:lnTo>
                <a:lnTo>
                  <a:pt x="766293" y="642672"/>
                </a:lnTo>
                <a:lnTo>
                  <a:pt x="702042" y="638387"/>
                </a:lnTo>
                <a:lnTo>
                  <a:pt x="639478" y="632496"/>
                </a:lnTo>
                <a:lnTo>
                  <a:pt x="578775" y="625062"/>
                </a:lnTo>
                <a:lnTo>
                  <a:pt x="520106" y="616147"/>
                </a:lnTo>
                <a:lnTo>
                  <a:pt x="463646" y="605813"/>
                </a:lnTo>
                <a:lnTo>
                  <a:pt x="409567" y="594124"/>
                </a:lnTo>
                <a:lnTo>
                  <a:pt x="358045" y="581141"/>
                </a:lnTo>
                <a:lnTo>
                  <a:pt x="309254" y="566927"/>
                </a:lnTo>
                <a:lnTo>
                  <a:pt x="263366" y="551545"/>
                </a:lnTo>
                <a:lnTo>
                  <a:pt x="220556" y="535056"/>
                </a:lnTo>
                <a:lnTo>
                  <a:pt x="180998" y="517524"/>
                </a:lnTo>
                <a:lnTo>
                  <a:pt x="144865" y="499012"/>
                </a:lnTo>
                <a:lnTo>
                  <a:pt x="83573" y="459293"/>
                </a:lnTo>
                <a:lnTo>
                  <a:pt x="38071" y="416399"/>
                </a:lnTo>
                <a:lnTo>
                  <a:pt x="9749" y="370831"/>
                </a:lnTo>
                <a:lnTo>
                  <a:pt x="0" y="323088"/>
                </a:lnTo>
                <a:close/>
              </a:path>
            </a:pathLst>
          </a:custGeom>
          <a:solidFill>
            <a:schemeClr val="accent1"/>
          </a:solidFill>
          <a:ln w="6096">
            <a:solidFill>
              <a:srgbClr val="FF3300"/>
            </a:solidFill>
          </a:ln>
        </p:spPr>
        <p:txBody>
          <a:bodyPr wrap="square" lIns="0" tIns="0" rIns="0" bIns="0" rtlCol="0">
            <a:noAutofit/>
          </a:bodyPr>
          <a:lstStyle/>
          <a:p>
            <a:pPr marL="0" marR="0" lvl="0" indent="0" algn="ctr" defTabSz="914400" rtl="0" eaLnBrk="1" fontAlgn="base" latinLnBrk="0" hangingPunct="1">
              <a:lnSpc>
                <a:spcPct val="100000"/>
              </a:lnSpc>
              <a:spcBef>
                <a:spcPts val="1200"/>
              </a:spcBef>
              <a:spcAft>
                <a:spcPct val="0"/>
              </a:spcAft>
              <a:buClrTx/>
              <a:buSzTx/>
              <a:buFontTx/>
              <a:buNone/>
              <a:defRPr/>
            </a:pPr>
            <a:r>
              <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建设规模</a:t>
            </a:r>
            <a:endPar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5" name="object 26"/>
          <p:cNvSpPr/>
          <p:nvPr/>
        </p:nvSpPr>
        <p:spPr>
          <a:xfrm>
            <a:off x="6858635" y="4316095"/>
            <a:ext cx="1798320" cy="425450"/>
          </a:xfrm>
          <a:custGeom>
            <a:avLst/>
            <a:gdLst/>
            <a:ahLst/>
            <a:cxnLst/>
            <a:rect l="l" t="t" r="r" b="b"/>
            <a:pathLst>
              <a:path w="1798320" h="646430">
                <a:moveTo>
                  <a:pt x="0" y="323088"/>
                </a:moveTo>
                <a:lnTo>
                  <a:pt x="9749" y="275344"/>
                </a:lnTo>
                <a:lnTo>
                  <a:pt x="38071" y="229776"/>
                </a:lnTo>
                <a:lnTo>
                  <a:pt x="83573" y="186882"/>
                </a:lnTo>
                <a:lnTo>
                  <a:pt x="144865" y="147163"/>
                </a:lnTo>
                <a:lnTo>
                  <a:pt x="180998" y="128651"/>
                </a:lnTo>
                <a:lnTo>
                  <a:pt x="220556" y="111119"/>
                </a:lnTo>
                <a:lnTo>
                  <a:pt x="263366" y="94630"/>
                </a:lnTo>
                <a:lnTo>
                  <a:pt x="309254" y="79248"/>
                </a:lnTo>
                <a:lnTo>
                  <a:pt x="358045" y="65034"/>
                </a:lnTo>
                <a:lnTo>
                  <a:pt x="409567" y="52051"/>
                </a:lnTo>
                <a:lnTo>
                  <a:pt x="463646" y="40362"/>
                </a:lnTo>
                <a:lnTo>
                  <a:pt x="520106" y="30028"/>
                </a:lnTo>
                <a:lnTo>
                  <a:pt x="578775" y="21113"/>
                </a:lnTo>
                <a:lnTo>
                  <a:pt x="639478" y="13679"/>
                </a:lnTo>
                <a:lnTo>
                  <a:pt x="702042" y="7788"/>
                </a:lnTo>
                <a:lnTo>
                  <a:pt x="766293" y="3503"/>
                </a:lnTo>
                <a:lnTo>
                  <a:pt x="832057" y="886"/>
                </a:lnTo>
                <a:lnTo>
                  <a:pt x="899160" y="0"/>
                </a:lnTo>
                <a:lnTo>
                  <a:pt x="966262" y="886"/>
                </a:lnTo>
                <a:lnTo>
                  <a:pt x="1032026" y="3503"/>
                </a:lnTo>
                <a:lnTo>
                  <a:pt x="1096277" y="7788"/>
                </a:lnTo>
                <a:lnTo>
                  <a:pt x="1158841" y="13679"/>
                </a:lnTo>
                <a:lnTo>
                  <a:pt x="1219544" y="21113"/>
                </a:lnTo>
                <a:lnTo>
                  <a:pt x="1278213" y="30028"/>
                </a:lnTo>
                <a:lnTo>
                  <a:pt x="1334673" y="40362"/>
                </a:lnTo>
                <a:lnTo>
                  <a:pt x="1388752" y="52051"/>
                </a:lnTo>
                <a:lnTo>
                  <a:pt x="1440274" y="65034"/>
                </a:lnTo>
                <a:lnTo>
                  <a:pt x="1489065" y="79248"/>
                </a:lnTo>
                <a:lnTo>
                  <a:pt x="1534953" y="94630"/>
                </a:lnTo>
                <a:lnTo>
                  <a:pt x="1577763" y="111119"/>
                </a:lnTo>
                <a:lnTo>
                  <a:pt x="1617321" y="128651"/>
                </a:lnTo>
                <a:lnTo>
                  <a:pt x="1653454" y="147163"/>
                </a:lnTo>
                <a:lnTo>
                  <a:pt x="1714746" y="186882"/>
                </a:lnTo>
                <a:lnTo>
                  <a:pt x="1760248" y="229776"/>
                </a:lnTo>
                <a:lnTo>
                  <a:pt x="1788570" y="275344"/>
                </a:lnTo>
                <a:lnTo>
                  <a:pt x="1798320" y="323088"/>
                </a:lnTo>
                <a:lnTo>
                  <a:pt x="1795853" y="347200"/>
                </a:lnTo>
                <a:lnTo>
                  <a:pt x="1776644" y="393918"/>
                </a:lnTo>
                <a:lnTo>
                  <a:pt x="1739558" y="438211"/>
                </a:lnTo>
                <a:lnTo>
                  <a:pt x="1685986" y="479580"/>
                </a:lnTo>
                <a:lnTo>
                  <a:pt x="1617321" y="517524"/>
                </a:lnTo>
                <a:lnTo>
                  <a:pt x="1577763" y="535056"/>
                </a:lnTo>
                <a:lnTo>
                  <a:pt x="1534953" y="551545"/>
                </a:lnTo>
                <a:lnTo>
                  <a:pt x="1489065" y="566927"/>
                </a:lnTo>
                <a:lnTo>
                  <a:pt x="1440274" y="581141"/>
                </a:lnTo>
                <a:lnTo>
                  <a:pt x="1388752" y="594124"/>
                </a:lnTo>
                <a:lnTo>
                  <a:pt x="1334673" y="605813"/>
                </a:lnTo>
                <a:lnTo>
                  <a:pt x="1278213" y="616147"/>
                </a:lnTo>
                <a:lnTo>
                  <a:pt x="1219544" y="625062"/>
                </a:lnTo>
                <a:lnTo>
                  <a:pt x="1158841" y="632496"/>
                </a:lnTo>
                <a:lnTo>
                  <a:pt x="1096277" y="638387"/>
                </a:lnTo>
                <a:lnTo>
                  <a:pt x="1032026" y="642672"/>
                </a:lnTo>
                <a:lnTo>
                  <a:pt x="966262" y="645289"/>
                </a:lnTo>
                <a:lnTo>
                  <a:pt x="899160" y="646176"/>
                </a:lnTo>
                <a:lnTo>
                  <a:pt x="832057" y="645289"/>
                </a:lnTo>
                <a:lnTo>
                  <a:pt x="766293" y="642672"/>
                </a:lnTo>
                <a:lnTo>
                  <a:pt x="702042" y="638387"/>
                </a:lnTo>
                <a:lnTo>
                  <a:pt x="639478" y="632496"/>
                </a:lnTo>
                <a:lnTo>
                  <a:pt x="578775" y="625062"/>
                </a:lnTo>
                <a:lnTo>
                  <a:pt x="520106" y="616147"/>
                </a:lnTo>
                <a:lnTo>
                  <a:pt x="463646" y="605813"/>
                </a:lnTo>
                <a:lnTo>
                  <a:pt x="409567" y="594124"/>
                </a:lnTo>
                <a:lnTo>
                  <a:pt x="358045" y="581141"/>
                </a:lnTo>
                <a:lnTo>
                  <a:pt x="309254" y="566927"/>
                </a:lnTo>
                <a:lnTo>
                  <a:pt x="263366" y="551545"/>
                </a:lnTo>
                <a:lnTo>
                  <a:pt x="220556" y="535056"/>
                </a:lnTo>
                <a:lnTo>
                  <a:pt x="180998" y="517524"/>
                </a:lnTo>
                <a:lnTo>
                  <a:pt x="144865" y="499012"/>
                </a:lnTo>
                <a:lnTo>
                  <a:pt x="83573" y="459293"/>
                </a:lnTo>
                <a:lnTo>
                  <a:pt x="38071" y="416399"/>
                </a:lnTo>
                <a:lnTo>
                  <a:pt x="9749" y="370831"/>
                </a:lnTo>
                <a:lnTo>
                  <a:pt x="0" y="323088"/>
                </a:lnTo>
                <a:close/>
              </a:path>
            </a:pathLst>
          </a:custGeom>
          <a:solidFill>
            <a:schemeClr val="accent1"/>
          </a:solidFill>
          <a:ln w="6096">
            <a:solidFill>
              <a:srgbClr val="FF3300"/>
            </a:solidFill>
          </a:ln>
        </p:spPr>
        <p:txBody>
          <a:bodyPr wrap="square" lIns="0" tIns="0" rIns="0" bIns="0" rtlCol="0">
            <a:noAutofit/>
          </a:bodyPr>
          <a:lstStyle/>
          <a:p>
            <a:pPr marL="0" marR="0" lvl="0" indent="0" algn="ctr" defTabSz="914400" rtl="0" eaLnBrk="1" fontAlgn="base" latinLnBrk="0" hangingPunct="1">
              <a:lnSpc>
                <a:spcPct val="100000"/>
              </a:lnSpc>
              <a:spcBef>
                <a:spcPts val="1200"/>
              </a:spcBef>
              <a:spcAft>
                <a:spcPct val="0"/>
              </a:spcAft>
              <a:buClrTx/>
              <a:buSzTx/>
              <a:buFontTx/>
              <a:buNone/>
              <a:defRPr/>
            </a:pPr>
            <a:r>
              <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建设标准</a:t>
            </a:r>
            <a:endPar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6" name="object 26"/>
          <p:cNvSpPr/>
          <p:nvPr/>
        </p:nvSpPr>
        <p:spPr>
          <a:xfrm>
            <a:off x="6858635" y="2007871"/>
            <a:ext cx="1798320" cy="423545"/>
          </a:xfrm>
          <a:custGeom>
            <a:avLst/>
            <a:gdLst/>
            <a:ahLst/>
            <a:cxnLst/>
            <a:rect l="l" t="t" r="r" b="b"/>
            <a:pathLst>
              <a:path w="1798320" h="646430">
                <a:moveTo>
                  <a:pt x="0" y="323088"/>
                </a:moveTo>
                <a:lnTo>
                  <a:pt x="9749" y="275344"/>
                </a:lnTo>
                <a:lnTo>
                  <a:pt x="38071" y="229776"/>
                </a:lnTo>
                <a:lnTo>
                  <a:pt x="83573" y="186882"/>
                </a:lnTo>
                <a:lnTo>
                  <a:pt x="144865" y="147163"/>
                </a:lnTo>
                <a:lnTo>
                  <a:pt x="180998" y="128651"/>
                </a:lnTo>
                <a:lnTo>
                  <a:pt x="220556" y="111119"/>
                </a:lnTo>
                <a:lnTo>
                  <a:pt x="263366" y="94630"/>
                </a:lnTo>
                <a:lnTo>
                  <a:pt x="309254" y="79248"/>
                </a:lnTo>
                <a:lnTo>
                  <a:pt x="358045" y="65034"/>
                </a:lnTo>
                <a:lnTo>
                  <a:pt x="409567" y="52051"/>
                </a:lnTo>
                <a:lnTo>
                  <a:pt x="463646" y="40362"/>
                </a:lnTo>
                <a:lnTo>
                  <a:pt x="520106" y="30028"/>
                </a:lnTo>
                <a:lnTo>
                  <a:pt x="578775" y="21113"/>
                </a:lnTo>
                <a:lnTo>
                  <a:pt x="639478" y="13679"/>
                </a:lnTo>
                <a:lnTo>
                  <a:pt x="702042" y="7788"/>
                </a:lnTo>
                <a:lnTo>
                  <a:pt x="766293" y="3503"/>
                </a:lnTo>
                <a:lnTo>
                  <a:pt x="832057" y="886"/>
                </a:lnTo>
                <a:lnTo>
                  <a:pt x="899160" y="0"/>
                </a:lnTo>
                <a:lnTo>
                  <a:pt x="966262" y="886"/>
                </a:lnTo>
                <a:lnTo>
                  <a:pt x="1032026" y="3503"/>
                </a:lnTo>
                <a:lnTo>
                  <a:pt x="1096277" y="7788"/>
                </a:lnTo>
                <a:lnTo>
                  <a:pt x="1158841" y="13679"/>
                </a:lnTo>
                <a:lnTo>
                  <a:pt x="1219544" y="21113"/>
                </a:lnTo>
                <a:lnTo>
                  <a:pt x="1278213" y="30028"/>
                </a:lnTo>
                <a:lnTo>
                  <a:pt x="1334673" y="40362"/>
                </a:lnTo>
                <a:lnTo>
                  <a:pt x="1388752" y="52051"/>
                </a:lnTo>
                <a:lnTo>
                  <a:pt x="1440274" y="65034"/>
                </a:lnTo>
                <a:lnTo>
                  <a:pt x="1489065" y="79248"/>
                </a:lnTo>
                <a:lnTo>
                  <a:pt x="1534953" y="94630"/>
                </a:lnTo>
                <a:lnTo>
                  <a:pt x="1577763" y="111119"/>
                </a:lnTo>
                <a:lnTo>
                  <a:pt x="1617321" y="128651"/>
                </a:lnTo>
                <a:lnTo>
                  <a:pt x="1653454" y="147163"/>
                </a:lnTo>
                <a:lnTo>
                  <a:pt x="1714746" y="186882"/>
                </a:lnTo>
                <a:lnTo>
                  <a:pt x="1760248" y="229776"/>
                </a:lnTo>
                <a:lnTo>
                  <a:pt x="1788570" y="275344"/>
                </a:lnTo>
                <a:lnTo>
                  <a:pt x="1798320" y="323088"/>
                </a:lnTo>
                <a:lnTo>
                  <a:pt x="1795853" y="347200"/>
                </a:lnTo>
                <a:lnTo>
                  <a:pt x="1776644" y="393918"/>
                </a:lnTo>
                <a:lnTo>
                  <a:pt x="1739558" y="438211"/>
                </a:lnTo>
                <a:lnTo>
                  <a:pt x="1685986" y="479580"/>
                </a:lnTo>
                <a:lnTo>
                  <a:pt x="1617321" y="517524"/>
                </a:lnTo>
                <a:lnTo>
                  <a:pt x="1577763" y="535056"/>
                </a:lnTo>
                <a:lnTo>
                  <a:pt x="1534953" y="551545"/>
                </a:lnTo>
                <a:lnTo>
                  <a:pt x="1489065" y="566927"/>
                </a:lnTo>
                <a:lnTo>
                  <a:pt x="1440274" y="581141"/>
                </a:lnTo>
                <a:lnTo>
                  <a:pt x="1388752" y="594124"/>
                </a:lnTo>
                <a:lnTo>
                  <a:pt x="1334673" y="605813"/>
                </a:lnTo>
                <a:lnTo>
                  <a:pt x="1278213" y="616147"/>
                </a:lnTo>
                <a:lnTo>
                  <a:pt x="1219544" y="625062"/>
                </a:lnTo>
                <a:lnTo>
                  <a:pt x="1158841" y="632496"/>
                </a:lnTo>
                <a:lnTo>
                  <a:pt x="1096277" y="638387"/>
                </a:lnTo>
                <a:lnTo>
                  <a:pt x="1032026" y="642672"/>
                </a:lnTo>
                <a:lnTo>
                  <a:pt x="966262" y="645289"/>
                </a:lnTo>
                <a:lnTo>
                  <a:pt x="899160" y="646176"/>
                </a:lnTo>
                <a:lnTo>
                  <a:pt x="832057" y="645289"/>
                </a:lnTo>
                <a:lnTo>
                  <a:pt x="766293" y="642672"/>
                </a:lnTo>
                <a:lnTo>
                  <a:pt x="702042" y="638387"/>
                </a:lnTo>
                <a:lnTo>
                  <a:pt x="639478" y="632496"/>
                </a:lnTo>
                <a:lnTo>
                  <a:pt x="578775" y="625062"/>
                </a:lnTo>
                <a:lnTo>
                  <a:pt x="520106" y="616147"/>
                </a:lnTo>
                <a:lnTo>
                  <a:pt x="463646" y="605813"/>
                </a:lnTo>
                <a:lnTo>
                  <a:pt x="409567" y="594124"/>
                </a:lnTo>
                <a:lnTo>
                  <a:pt x="358045" y="581141"/>
                </a:lnTo>
                <a:lnTo>
                  <a:pt x="309254" y="566927"/>
                </a:lnTo>
                <a:lnTo>
                  <a:pt x="263366" y="551545"/>
                </a:lnTo>
                <a:lnTo>
                  <a:pt x="220556" y="535056"/>
                </a:lnTo>
                <a:lnTo>
                  <a:pt x="180998" y="517524"/>
                </a:lnTo>
                <a:lnTo>
                  <a:pt x="144865" y="499012"/>
                </a:lnTo>
                <a:lnTo>
                  <a:pt x="83573" y="459293"/>
                </a:lnTo>
                <a:lnTo>
                  <a:pt x="38071" y="416399"/>
                </a:lnTo>
                <a:lnTo>
                  <a:pt x="9749" y="370831"/>
                </a:lnTo>
                <a:lnTo>
                  <a:pt x="0" y="323088"/>
                </a:lnTo>
                <a:close/>
              </a:path>
            </a:pathLst>
          </a:custGeom>
          <a:solidFill>
            <a:schemeClr val="accent1"/>
          </a:solidFill>
          <a:ln w="6096">
            <a:solidFill>
              <a:srgbClr val="FF3300"/>
            </a:solidFill>
          </a:ln>
        </p:spPr>
        <p:txBody>
          <a:bodyPr wrap="square" lIns="0" tIns="0" rIns="0" bIns="0" rtlCol="0">
            <a:noAutofit/>
          </a:bodyPr>
          <a:lstStyle/>
          <a:p>
            <a:pPr marL="0" marR="0" lvl="0" indent="0" algn="ctr" defTabSz="914400" rtl="0" eaLnBrk="1" fontAlgn="base" latinLnBrk="0" hangingPunct="1">
              <a:lnSpc>
                <a:spcPct val="100000"/>
              </a:lnSpc>
              <a:spcBef>
                <a:spcPts val="1200"/>
              </a:spcBef>
              <a:spcAft>
                <a:spcPct val="0"/>
              </a:spcAft>
              <a:buClrTx/>
              <a:buSzTx/>
              <a:buFontTx/>
              <a:buNone/>
              <a:defRPr/>
            </a:pPr>
            <a:r>
              <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rPr>
              <a:t>功能要求</a:t>
            </a:r>
            <a:endParaRPr kumimoji="0" sz="24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14" name="object 14"/>
          <p:cNvSpPr/>
          <p:nvPr/>
        </p:nvSpPr>
        <p:spPr>
          <a:xfrm>
            <a:off x="4737608" y="2176780"/>
            <a:ext cx="789305" cy="518795"/>
          </a:xfrm>
          <a:custGeom>
            <a:avLst/>
            <a:gdLst/>
            <a:ahLst/>
            <a:cxnLst/>
            <a:rect l="l" t="t" r="r" b="b"/>
            <a:pathLst>
              <a:path w="789304" h="518794">
                <a:moveTo>
                  <a:pt x="428117" y="131445"/>
                </a:moveTo>
                <a:lnTo>
                  <a:pt x="391414" y="189865"/>
                </a:lnTo>
                <a:lnTo>
                  <a:pt x="789051" y="439039"/>
                </a:lnTo>
                <a:lnTo>
                  <a:pt x="739267" y="518541"/>
                </a:lnTo>
                <a:lnTo>
                  <a:pt x="341630" y="269494"/>
                </a:lnTo>
                <a:lnTo>
                  <a:pt x="305054" y="327914"/>
                </a:lnTo>
                <a:lnTo>
                  <a:pt x="0" y="0"/>
                </a:lnTo>
                <a:lnTo>
                  <a:pt x="428117" y="131445"/>
                </a:lnTo>
                <a:close/>
              </a:path>
            </a:pathLst>
          </a:custGeom>
          <a:gradFill>
            <a:gsLst>
              <a:gs pos="0">
                <a:srgbClr val="E30000"/>
              </a:gs>
              <a:gs pos="100000">
                <a:srgbClr val="760303"/>
              </a:gs>
            </a:gsLst>
            <a:lin ang="5400000" scaled="0"/>
          </a:gradFill>
          <a:ln w="6350">
            <a:solidFill>
              <a:srgbClr val="80808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7" name="object 14"/>
          <p:cNvSpPr/>
          <p:nvPr/>
        </p:nvSpPr>
        <p:spPr>
          <a:xfrm flipV="1">
            <a:off x="4737100" y="3876041"/>
            <a:ext cx="789940" cy="440055"/>
          </a:xfrm>
          <a:custGeom>
            <a:avLst/>
            <a:gdLst/>
            <a:ahLst/>
            <a:cxnLst/>
            <a:rect l="l" t="t" r="r" b="b"/>
            <a:pathLst>
              <a:path w="789304" h="518794">
                <a:moveTo>
                  <a:pt x="428117" y="131445"/>
                </a:moveTo>
                <a:lnTo>
                  <a:pt x="391414" y="189865"/>
                </a:lnTo>
                <a:lnTo>
                  <a:pt x="789051" y="439039"/>
                </a:lnTo>
                <a:lnTo>
                  <a:pt x="739267" y="518541"/>
                </a:lnTo>
                <a:lnTo>
                  <a:pt x="341630" y="269494"/>
                </a:lnTo>
                <a:lnTo>
                  <a:pt x="305054" y="327914"/>
                </a:lnTo>
                <a:lnTo>
                  <a:pt x="0" y="0"/>
                </a:lnTo>
                <a:lnTo>
                  <a:pt x="428117" y="131445"/>
                </a:lnTo>
                <a:close/>
              </a:path>
            </a:pathLst>
          </a:custGeom>
          <a:gradFill>
            <a:gsLst>
              <a:gs pos="0">
                <a:srgbClr val="E30000"/>
              </a:gs>
              <a:gs pos="100000">
                <a:srgbClr val="760303"/>
              </a:gs>
            </a:gsLst>
            <a:lin ang="5400000" scaled="0"/>
          </a:gradFill>
          <a:ln w="6350">
            <a:solidFill>
              <a:srgbClr val="80808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object 14"/>
          <p:cNvSpPr/>
          <p:nvPr/>
        </p:nvSpPr>
        <p:spPr>
          <a:xfrm flipH="1">
            <a:off x="6490970" y="2372996"/>
            <a:ext cx="843280" cy="445135"/>
          </a:xfrm>
          <a:custGeom>
            <a:avLst/>
            <a:gdLst/>
            <a:ahLst/>
            <a:cxnLst/>
            <a:rect l="l" t="t" r="r" b="b"/>
            <a:pathLst>
              <a:path w="789304" h="518794">
                <a:moveTo>
                  <a:pt x="428117" y="131445"/>
                </a:moveTo>
                <a:lnTo>
                  <a:pt x="391414" y="189865"/>
                </a:lnTo>
                <a:lnTo>
                  <a:pt x="789051" y="439039"/>
                </a:lnTo>
                <a:lnTo>
                  <a:pt x="739267" y="518541"/>
                </a:lnTo>
                <a:lnTo>
                  <a:pt x="341630" y="269494"/>
                </a:lnTo>
                <a:lnTo>
                  <a:pt x="305054" y="327914"/>
                </a:lnTo>
                <a:lnTo>
                  <a:pt x="0" y="0"/>
                </a:lnTo>
                <a:lnTo>
                  <a:pt x="428117" y="131445"/>
                </a:lnTo>
                <a:close/>
              </a:path>
            </a:pathLst>
          </a:custGeom>
          <a:gradFill>
            <a:gsLst>
              <a:gs pos="0">
                <a:srgbClr val="E30000"/>
              </a:gs>
              <a:gs pos="100000">
                <a:srgbClr val="760303"/>
              </a:gs>
            </a:gsLst>
            <a:lin ang="5400000" scaled="0"/>
          </a:gradFill>
          <a:ln w="6350">
            <a:solidFill>
              <a:srgbClr val="80808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9" name="object 14"/>
          <p:cNvSpPr/>
          <p:nvPr/>
        </p:nvSpPr>
        <p:spPr>
          <a:xfrm flipH="1" flipV="1">
            <a:off x="6162675" y="3876041"/>
            <a:ext cx="695960" cy="658495"/>
          </a:xfrm>
          <a:custGeom>
            <a:avLst/>
            <a:gdLst/>
            <a:ahLst/>
            <a:cxnLst/>
            <a:rect l="l" t="t" r="r" b="b"/>
            <a:pathLst>
              <a:path w="789304" h="518794">
                <a:moveTo>
                  <a:pt x="428117" y="131445"/>
                </a:moveTo>
                <a:lnTo>
                  <a:pt x="391414" y="189865"/>
                </a:lnTo>
                <a:lnTo>
                  <a:pt x="789051" y="439039"/>
                </a:lnTo>
                <a:lnTo>
                  <a:pt x="739267" y="518541"/>
                </a:lnTo>
                <a:lnTo>
                  <a:pt x="341630" y="269494"/>
                </a:lnTo>
                <a:lnTo>
                  <a:pt x="305054" y="327914"/>
                </a:lnTo>
                <a:lnTo>
                  <a:pt x="0" y="0"/>
                </a:lnTo>
                <a:lnTo>
                  <a:pt x="428117" y="131445"/>
                </a:lnTo>
                <a:close/>
              </a:path>
            </a:pathLst>
          </a:custGeom>
          <a:gradFill>
            <a:gsLst>
              <a:gs pos="0">
                <a:srgbClr val="E30000"/>
              </a:gs>
              <a:gs pos="100000">
                <a:srgbClr val="760303"/>
              </a:gs>
            </a:gsLst>
            <a:lin ang="5400000" scaled="0"/>
          </a:gradFill>
          <a:ln w="6350">
            <a:solidFill>
              <a:srgbClr val="80808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100" name="文本框 99"/>
          <p:cNvSpPr txBox="1"/>
          <p:nvPr/>
        </p:nvSpPr>
        <p:spPr>
          <a:xfrm>
            <a:off x="2815591" y="5410201"/>
            <a:ext cx="6255385" cy="460375"/>
          </a:xfrm>
          <a:prstGeom prst="rect">
            <a:avLst/>
          </a:prstGeom>
          <a:gradFill>
            <a:gsLst>
              <a:gs pos="0">
                <a:srgbClr val="14CD68"/>
              </a:gs>
              <a:gs pos="100000">
                <a:srgbClr val="0B6E38"/>
              </a:gs>
            </a:gsLst>
            <a:lin ang="5400000" scaled="0"/>
          </a:gradFill>
          <a:ln w="9525">
            <a:noFill/>
          </a:ln>
        </p:spPr>
        <p:txBody>
          <a:bodyPr wrap="square">
            <a:spAutoFit/>
          </a:bodyPr>
          <a:lstStyle/>
          <a:p>
            <a:pPr marL="0" marR="0" lvl="0" indent="30607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发包人的需求是否明确、具体、固定</a:t>
            </a: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48680"/>
            <a:ext cx="10515600" cy="684872"/>
          </a:xfrm>
          <a:gradFill>
            <a:gsLst>
              <a:gs pos="0">
                <a:srgbClr val="FE4444"/>
              </a:gs>
              <a:gs pos="100000">
                <a:srgbClr val="832B2B"/>
              </a:gs>
            </a:gsLst>
            <a:lin ang="5400000" scaled="0"/>
          </a:gradFill>
        </p:spPr>
        <p:txBody>
          <a:bodyPr/>
          <a:lstStyle/>
          <a:p>
            <a:pPr algn="ctr"/>
            <a:r>
              <a:rPr lang="zh-CN" altLang="en-US" dirty="0">
                <a:solidFill>
                  <a:schemeClr val="bg1"/>
                </a:solidFill>
              </a:rPr>
              <a:t>什么样的项目适合</a:t>
            </a:r>
            <a:r>
              <a:rPr lang="en-US" altLang="zh-CN" dirty="0">
                <a:solidFill>
                  <a:schemeClr val="bg1"/>
                </a:solidFill>
              </a:rPr>
              <a:t>EPC</a:t>
            </a:r>
            <a:endParaRPr lang="en-US" altLang="zh-CN" dirty="0">
              <a:solidFill>
                <a:schemeClr val="bg1"/>
              </a:solidFill>
            </a:endParaRPr>
          </a:p>
        </p:txBody>
      </p:sp>
      <p:sp>
        <p:nvSpPr>
          <p:cNvPr id="3" name="内容占位符 2"/>
          <p:cNvSpPr>
            <a:spLocks noGrp="1"/>
          </p:cNvSpPr>
          <p:nvPr>
            <p:ph idx="1"/>
          </p:nvPr>
        </p:nvSpPr>
        <p:spPr>
          <a:xfrm>
            <a:off x="838200" y="1507490"/>
            <a:ext cx="10515600" cy="4669790"/>
          </a:xfrm>
          <a:ln w="28575" cmpd="dbl">
            <a:solidFill>
              <a:srgbClr val="FF0000">
                <a:alpha val="96000"/>
              </a:srgbClr>
            </a:solidFill>
            <a:prstDash val="sysDot"/>
          </a:ln>
        </p:spPr>
        <p:txBody>
          <a:bodyPr>
            <a:normAutofit/>
          </a:bodyPr>
          <a:lstStyle/>
          <a:p>
            <a:pPr>
              <a:lnSpc>
                <a:spcPct val="140000"/>
              </a:lnSpc>
            </a:pPr>
            <a:r>
              <a:rPr lang="zh-CN" altLang="en-US"/>
              <a:t>【福州地铁一号线工程】该项目就属于典型的因为地下不可见因素过多导致风险范围无法预计的项目。福州市区属于闽江冲积平原，又属于沿海丘陵，还临近台湾海峡地震带，地质情况是十分复杂的，各种特殊情况相互交错、互相影响，几乎不可能在施工前作出准确勘察。这个项目可行性研究方案预计工程总投资280亿元左右，建设期5年；但工程通车时，</a:t>
            </a:r>
            <a:r>
              <a:rPr lang="zh-CN" altLang="en-US">
                <a:solidFill>
                  <a:srgbClr val="C00000"/>
                </a:solidFill>
              </a:rPr>
              <a:t>实际花了超过400亿</a:t>
            </a:r>
            <a:r>
              <a:rPr lang="zh-CN" altLang="en-US"/>
              <a:t>，</a:t>
            </a:r>
            <a:r>
              <a:rPr lang="zh-CN" altLang="en-US">
                <a:solidFill>
                  <a:srgbClr val="C00000"/>
                </a:solidFill>
              </a:rPr>
              <a:t>建设期8年有余</a:t>
            </a:r>
            <a:r>
              <a:rPr lang="zh-CN" altLang="en-US"/>
              <a:t>。这个项目虽然是政府投资的，但采用的是传统的DBB模式，原因就在于项目特点决定着并不适合采用工程总承包</a:t>
            </a:r>
            <a:endParaRPr lang="zh-CN" altLang="en-US"/>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621513"/>
            <a:ext cx="10515600" cy="687611"/>
          </a:xfrm>
          <a:gradFill>
            <a:gsLst>
              <a:gs pos="0">
                <a:srgbClr val="FE4444"/>
              </a:gs>
              <a:gs pos="100000">
                <a:srgbClr val="832B2B"/>
              </a:gs>
            </a:gsLst>
            <a:lin ang="5400000" scaled="0"/>
          </a:gradFill>
        </p:spPr>
        <p:txBody>
          <a:bodyPr/>
          <a:lstStyle/>
          <a:p>
            <a:pPr algn="ctr"/>
            <a:r>
              <a:rPr lang="zh-CN" altLang="en-US" dirty="0">
                <a:solidFill>
                  <a:schemeClr val="bg1"/>
                </a:solidFill>
              </a:rPr>
              <a:t>什么样的项目适合</a:t>
            </a:r>
            <a:r>
              <a:rPr lang="en-US" altLang="zh-CN" dirty="0">
                <a:solidFill>
                  <a:schemeClr val="bg1"/>
                </a:solidFill>
              </a:rPr>
              <a:t>EPC</a:t>
            </a:r>
            <a:endParaRPr lang="en-US" altLang="zh-CN" dirty="0">
              <a:solidFill>
                <a:schemeClr val="bg1"/>
              </a:solidFill>
            </a:endParaRPr>
          </a:p>
        </p:txBody>
      </p:sp>
      <p:grpSp>
        <p:nvGrpSpPr>
          <p:cNvPr id="15" name="组合 14"/>
          <p:cNvGrpSpPr/>
          <p:nvPr/>
        </p:nvGrpSpPr>
        <p:grpSpPr>
          <a:xfrm>
            <a:off x="2567608" y="1988840"/>
            <a:ext cx="6638664" cy="2952328"/>
            <a:chOff x="537456" y="1916832"/>
            <a:chExt cx="6638664" cy="2952328"/>
          </a:xfrm>
        </p:grpSpPr>
        <p:sp>
          <p:nvSpPr>
            <p:cNvPr id="6" name="弧形 5"/>
            <p:cNvSpPr/>
            <p:nvPr/>
          </p:nvSpPr>
          <p:spPr>
            <a:xfrm rot="2362958">
              <a:off x="537456" y="2154385"/>
              <a:ext cx="2330950" cy="2606115"/>
            </a:xfrm>
            <a:prstGeom prst="arc">
              <a:avLst>
                <a:gd name="adj1" fmla="val 14657764"/>
                <a:gd name="adj2" fmla="val 1795385"/>
              </a:avLst>
            </a:prstGeom>
            <a:ln w="50800" cmpd="thickThin">
              <a:solidFill>
                <a:schemeClr val="accent6"/>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dirty="0"/>
            </a:p>
          </p:txBody>
        </p:sp>
        <p:grpSp>
          <p:nvGrpSpPr>
            <p:cNvPr id="14" name="组合 13"/>
            <p:cNvGrpSpPr/>
            <p:nvPr/>
          </p:nvGrpSpPr>
          <p:grpSpPr>
            <a:xfrm>
              <a:off x="1973542" y="1916832"/>
              <a:ext cx="5202578" cy="2952328"/>
              <a:chOff x="1973542" y="1916832"/>
              <a:chExt cx="5202578" cy="2952328"/>
            </a:xfrm>
          </p:grpSpPr>
          <p:grpSp>
            <p:nvGrpSpPr>
              <p:cNvPr id="5" name="组合 4"/>
              <p:cNvGrpSpPr/>
              <p:nvPr/>
            </p:nvGrpSpPr>
            <p:grpSpPr>
              <a:xfrm>
                <a:off x="1973542" y="1916832"/>
                <a:ext cx="4626514" cy="720080"/>
                <a:chOff x="1973542" y="1916832"/>
                <a:chExt cx="4626514" cy="720080"/>
              </a:xfrm>
            </p:grpSpPr>
            <p:sp>
              <p:nvSpPr>
                <p:cNvPr id="4" name="矩形 3"/>
                <p:cNvSpPr/>
                <p:nvPr/>
              </p:nvSpPr>
              <p:spPr>
                <a:xfrm>
                  <a:off x="2567608" y="1988840"/>
                  <a:ext cx="4032448" cy="576064"/>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黑体" panose="02010609060101010101" pitchFamily="49" charset="-122"/>
                      <a:ea typeface="黑体" panose="02010609060101010101" pitchFamily="49" charset="-122"/>
                    </a:rPr>
                    <a:t>地质条件复杂</a:t>
                  </a:r>
                  <a:endParaRPr lang="zh-CN" altLang="en-US" sz="2800" b="1" dirty="0">
                    <a:latin typeface="黑体" panose="02010609060101010101" pitchFamily="49" charset="-122"/>
                    <a:ea typeface="黑体" panose="02010609060101010101" pitchFamily="49" charset="-122"/>
                  </a:endParaRPr>
                </a:p>
              </p:txBody>
            </p:sp>
            <p:sp>
              <p:nvSpPr>
                <p:cNvPr id="3" name="椭圆 2"/>
                <p:cNvSpPr/>
                <p:nvPr/>
              </p:nvSpPr>
              <p:spPr>
                <a:xfrm>
                  <a:off x="1973542" y="1916832"/>
                  <a:ext cx="810090" cy="720080"/>
                </a:xfrm>
                <a:prstGeom prst="ellipse">
                  <a:avLst/>
                </a:prstGeom>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grpSp>
          <p:grpSp>
            <p:nvGrpSpPr>
              <p:cNvPr id="7" name="组合 6"/>
              <p:cNvGrpSpPr/>
              <p:nvPr/>
            </p:nvGrpSpPr>
            <p:grpSpPr>
              <a:xfrm>
                <a:off x="2549606" y="2996952"/>
                <a:ext cx="4626514" cy="720080"/>
                <a:chOff x="1973542" y="1916832"/>
                <a:chExt cx="4626514" cy="720080"/>
              </a:xfrm>
            </p:grpSpPr>
            <p:sp>
              <p:nvSpPr>
                <p:cNvPr id="8" name="矩形 7"/>
                <p:cNvSpPr/>
                <p:nvPr/>
              </p:nvSpPr>
              <p:spPr>
                <a:xfrm>
                  <a:off x="2567608" y="1988840"/>
                  <a:ext cx="4032448" cy="576064"/>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黑体" panose="02010609060101010101" pitchFamily="49" charset="-122"/>
                      <a:ea typeface="黑体" panose="02010609060101010101" pitchFamily="49" charset="-122"/>
                    </a:rPr>
                    <a:t>地下工程所占比重较大</a:t>
                  </a:r>
                  <a:endParaRPr lang="zh-CN" altLang="en-US" sz="2800" b="1" dirty="0">
                    <a:latin typeface="黑体" panose="02010609060101010101" pitchFamily="49" charset="-122"/>
                    <a:ea typeface="黑体" panose="02010609060101010101" pitchFamily="49" charset="-122"/>
                  </a:endParaRPr>
                </a:p>
              </p:txBody>
            </p:sp>
            <p:sp>
              <p:nvSpPr>
                <p:cNvPr id="9" name="椭圆 8"/>
                <p:cNvSpPr/>
                <p:nvPr/>
              </p:nvSpPr>
              <p:spPr>
                <a:xfrm>
                  <a:off x="1973542" y="1916832"/>
                  <a:ext cx="810090" cy="720080"/>
                </a:xfrm>
                <a:prstGeom prst="ellipse">
                  <a:avLst/>
                </a:prstGeom>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grpSp>
          <p:grpSp>
            <p:nvGrpSpPr>
              <p:cNvPr id="11" name="组合 10"/>
              <p:cNvGrpSpPr/>
              <p:nvPr/>
            </p:nvGrpSpPr>
            <p:grpSpPr>
              <a:xfrm>
                <a:off x="1973542" y="4149080"/>
                <a:ext cx="4626514" cy="720080"/>
                <a:chOff x="1973542" y="1916832"/>
                <a:chExt cx="4626514" cy="720080"/>
              </a:xfrm>
            </p:grpSpPr>
            <p:sp>
              <p:nvSpPr>
                <p:cNvPr id="12" name="矩形 11"/>
                <p:cNvSpPr/>
                <p:nvPr/>
              </p:nvSpPr>
              <p:spPr>
                <a:xfrm>
                  <a:off x="2567608" y="1988840"/>
                  <a:ext cx="4032448" cy="576064"/>
                </a:xfrm>
                <a:prstGeom prst="rect">
                  <a:avLst/>
                </a:prstGeom>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黑体" panose="02010609060101010101" pitchFamily="49" charset="-122"/>
                      <a:ea typeface="黑体" panose="02010609060101010101" pitchFamily="49" charset="-122"/>
                    </a:rPr>
                    <a:t>工程范围不够明确</a:t>
                  </a:r>
                  <a:endParaRPr lang="zh-CN" altLang="en-US" sz="2800" b="1" dirty="0">
                    <a:latin typeface="黑体" panose="02010609060101010101" pitchFamily="49" charset="-122"/>
                    <a:ea typeface="黑体" panose="02010609060101010101" pitchFamily="49" charset="-122"/>
                  </a:endParaRPr>
                </a:p>
              </p:txBody>
            </p:sp>
            <p:sp>
              <p:nvSpPr>
                <p:cNvPr id="13" name="椭圆 12"/>
                <p:cNvSpPr/>
                <p:nvPr/>
              </p:nvSpPr>
              <p:spPr>
                <a:xfrm>
                  <a:off x="1973542" y="1916832"/>
                  <a:ext cx="810090" cy="720080"/>
                </a:xfrm>
                <a:prstGeom prst="ellipse">
                  <a:avLst/>
                </a:prstGeom>
                <a:ln>
                  <a:solidFill>
                    <a:schemeClr val="accent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grpSp>
        </p:grpSp>
      </p:grpSp>
      <p:sp>
        <p:nvSpPr>
          <p:cNvPr id="16" name="文本框 15"/>
          <p:cNvSpPr txBox="1"/>
          <p:nvPr/>
        </p:nvSpPr>
        <p:spPr>
          <a:xfrm>
            <a:off x="2875664" y="2125294"/>
            <a:ext cx="553998" cy="2808312"/>
          </a:xfrm>
          <a:prstGeom prst="rect">
            <a:avLst/>
          </a:prstGeom>
          <a:noFill/>
        </p:spPr>
        <p:txBody>
          <a:bodyPr vert="eaVert" wrap="square" rtlCol="0">
            <a:spAutoFit/>
          </a:bodyPr>
          <a:lstStyle/>
          <a:p>
            <a:r>
              <a:rPr lang="zh-CN" altLang="en-US" sz="2400" b="1" dirty="0">
                <a:latin typeface="黑体" panose="02010609060101010101" pitchFamily="49" charset="-122"/>
                <a:ea typeface="黑体" panose="02010609060101010101" pitchFamily="49" charset="-122"/>
              </a:rPr>
              <a:t>不适合工程总承包</a:t>
            </a:r>
            <a:endParaRPr lang="zh-CN" altLang="en-US" sz="24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36600"/>
          </a:xfrm>
          <a:gradFill>
            <a:gsLst>
              <a:gs pos="0">
                <a:srgbClr val="FE4444"/>
              </a:gs>
              <a:gs pos="100000">
                <a:srgbClr val="832B2B"/>
              </a:gs>
            </a:gsLst>
            <a:lin ang="5400000" scaled="0"/>
          </a:gradFill>
        </p:spPr>
        <p:txBody>
          <a:bodyPr>
            <a:normAutofit/>
          </a:bodyPr>
          <a:lstStyle/>
          <a:p>
            <a:pPr algn="ctr"/>
            <a:r>
              <a:rPr lang="zh-CN" altLang="en-US" dirty="0">
                <a:solidFill>
                  <a:schemeClr val="bg1"/>
                </a:solidFill>
              </a:rPr>
              <a:t>什么样的项目适合</a:t>
            </a:r>
            <a:r>
              <a:rPr lang="en-US" altLang="zh-CN" dirty="0">
                <a:solidFill>
                  <a:schemeClr val="bg1"/>
                </a:solidFill>
              </a:rPr>
              <a:t>EPC</a:t>
            </a:r>
            <a:endParaRPr lang="en-US" altLang="zh-CN" dirty="0">
              <a:solidFill>
                <a:schemeClr val="bg1"/>
              </a:solidFill>
            </a:endParaRPr>
          </a:p>
        </p:txBody>
      </p:sp>
      <p:sp>
        <p:nvSpPr>
          <p:cNvPr id="8" name="文本框 7"/>
          <p:cNvSpPr txBox="1"/>
          <p:nvPr/>
        </p:nvSpPr>
        <p:spPr>
          <a:xfrm>
            <a:off x="6700519" y="1777493"/>
            <a:ext cx="4533900" cy="3883755"/>
          </a:xfrm>
          <a:prstGeom prst="rect">
            <a:avLst/>
          </a:prstGeom>
          <a:noFill/>
          <a:ln w="12700" cmpd="sng">
            <a:solidFill>
              <a:srgbClr val="C00000"/>
            </a:solidFill>
            <a:prstDash val="sysDot"/>
          </a:ln>
        </p:spPr>
        <p:txBody>
          <a:bodyPr wrap="square" rtlCol="0" anchor="t">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目前，在中国，</a:t>
            </a:r>
            <a:r>
              <a:rPr kumimoji="0" lang="zh-CN" altLang="en-US" sz="2400" b="1"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业主或建设单位项目管理能力很强</a:t>
            </a:r>
            <a:r>
              <a:rPr kumimoji="0" lang="zh-CN" altLang="en-US"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，尤其是项目全过程管理能力项目总承包商还强。</a:t>
            </a:r>
            <a:r>
              <a:rPr kumimoji="0" lang="en-US" altLang="zh-CN"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F</a:t>
            </a:r>
            <a:r>
              <a:rPr kumimoji="0" lang="zh-CN" altLang="en-US"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IDIC的EPC合同条件要求“业主对工程总承包项目进行</a:t>
            </a:r>
            <a:r>
              <a:rPr kumimoji="0" lang="zh-CN" altLang="en-US" sz="2400" b="0" i="0" u="none" strike="noStrike" kern="1200" cap="none" spc="0" normalizeH="0" baseline="0" noProof="0">
                <a:ln>
                  <a:solidFill>
                    <a:sysClr val="windowText" lastClr="000000"/>
                  </a:solidFill>
                </a:ln>
                <a:solidFill>
                  <a:srgbClr val="FF0000"/>
                </a:solidFill>
                <a:effectLst/>
                <a:uLnTx/>
                <a:uFillTx/>
                <a:latin typeface="楷体" panose="02010609060101010101" pitchFamily="49" charset="-122"/>
                <a:ea typeface="楷体" panose="02010609060101010101" pitchFamily="49" charset="-122"/>
                <a:cs typeface="+mn-cs"/>
              </a:rPr>
              <a:t>整体的、原则的、目标的协调和控制</a:t>
            </a:r>
            <a:r>
              <a:rPr kumimoji="0" lang="zh-CN" altLang="en-US"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rPr>
              <a:t>，对具体实施工作介入较少”。</a:t>
            </a:r>
            <a:endParaRPr kumimoji="0" lang="en-US" altLang="zh-CN" sz="2400" b="0" i="0" u="none" strike="noStrike" kern="1200" cap="none" spc="0" normalizeH="0" baseline="0" noProof="0">
              <a:ln>
                <a:solidFill>
                  <a:sysClr val="windowText" lastClr="000000"/>
                </a:solid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5" name="流程图: 内部贮存 4"/>
          <p:cNvSpPr/>
          <p:nvPr/>
        </p:nvSpPr>
        <p:spPr>
          <a:xfrm>
            <a:off x="1703512" y="2492896"/>
            <a:ext cx="1512168" cy="1584176"/>
          </a:xfrm>
          <a:prstGeom prst="flowChartInternalStorag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省心</a:t>
            </a:r>
            <a:endParaRPr lang="zh-CN" altLang="en-US" sz="2400" b="1" dirty="0">
              <a:solidFill>
                <a:schemeClr val="tx1"/>
              </a:solidFill>
            </a:endParaRPr>
          </a:p>
        </p:txBody>
      </p:sp>
      <p:sp>
        <p:nvSpPr>
          <p:cNvPr id="4" name="椭圆 3"/>
          <p:cNvSpPr/>
          <p:nvPr/>
        </p:nvSpPr>
        <p:spPr>
          <a:xfrm>
            <a:off x="983432" y="1700808"/>
            <a:ext cx="1368152" cy="1322494"/>
          </a:xfrm>
          <a:prstGeom prst="ellipse">
            <a:avLst/>
          </a:prstGeom>
          <a:solidFill>
            <a:srgbClr val="7030A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业主</a:t>
            </a:r>
            <a:endParaRPr lang="zh-CN" altLang="en-US" sz="2800" dirty="0"/>
          </a:p>
        </p:txBody>
      </p:sp>
      <p:sp>
        <p:nvSpPr>
          <p:cNvPr id="7" name="流程图: 内部贮存 6"/>
          <p:cNvSpPr/>
          <p:nvPr/>
        </p:nvSpPr>
        <p:spPr>
          <a:xfrm rot="10800000">
            <a:off x="1693016" y="4077072"/>
            <a:ext cx="1512168" cy="1584176"/>
          </a:xfrm>
          <a:prstGeom prst="flowChartInternalStorag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 name="文本框 5"/>
          <p:cNvSpPr txBox="1"/>
          <p:nvPr/>
        </p:nvSpPr>
        <p:spPr>
          <a:xfrm>
            <a:off x="1811524" y="4582467"/>
            <a:ext cx="1296144" cy="461665"/>
          </a:xfrm>
          <a:prstGeom prst="rect">
            <a:avLst/>
          </a:prstGeom>
          <a:noFill/>
        </p:spPr>
        <p:txBody>
          <a:bodyPr wrap="square" rtlCol="0">
            <a:spAutoFit/>
          </a:bodyPr>
          <a:lstStyle/>
          <a:p>
            <a:r>
              <a:rPr lang="zh-CN" altLang="en-US" sz="2400" b="1" dirty="0"/>
              <a:t>多花钱</a:t>
            </a:r>
            <a:endParaRPr lang="zh-CN" altLang="en-US" sz="2400" b="1" dirty="0"/>
          </a:p>
        </p:txBody>
      </p:sp>
      <p:sp>
        <p:nvSpPr>
          <p:cNvPr id="9" name="流程图: 内部贮存 8"/>
          <p:cNvSpPr/>
          <p:nvPr/>
        </p:nvSpPr>
        <p:spPr>
          <a:xfrm>
            <a:off x="4511824" y="2492896"/>
            <a:ext cx="1512168" cy="1584176"/>
          </a:xfrm>
          <a:prstGeom prst="flowChartInternalStorag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承担更多风险</a:t>
            </a:r>
            <a:endParaRPr lang="zh-CN" altLang="en-US" sz="2400" b="1" dirty="0">
              <a:solidFill>
                <a:schemeClr val="tx1"/>
              </a:solidFill>
            </a:endParaRPr>
          </a:p>
        </p:txBody>
      </p:sp>
      <p:sp>
        <p:nvSpPr>
          <p:cNvPr id="10" name="椭圆 9"/>
          <p:cNvSpPr/>
          <p:nvPr/>
        </p:nvSpPr>
        <p:spPr>
          <a:xfrm>
            <a:off x="3791744" y="1700808"/>
            <a:ext cx="1368152" cy="1322494"/>
          </a:xfrm>
          <a:prstGeom prst="ellipse">
            <a:avLst/>
          </a:prstGeom>
          <a:solidFill>
            <a:srgbClr val="7030A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承包商</a:t>
            </a:r>
            <a:endParaRPr lang="zh-CN" altLang="en-US" sz="2800" dirty="0"/>
          </a:p>
        </p:txBody>
      </p:sp>
      <p:sp>
        <p:nvSpPr>
          <p:cNvPr id="11" name="流程图: 内部贮存 10"/>
          <p:cNvSpPr/>
          <p:nvPr/>
        </p:nvSpPr>
        <p:spPr>
          <a:xfrm rot="10800000">
            <a:off x="4501328" y="4077072"/>
            <a:ext cx="1512168" cy="1584176"/>
          </a:xfrm>
          <a:prstGeom prst="flowChartInternalStorag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2" name="文本框 11"/>
          <p:cNvSpPr txBox="1"/>
          <p:nvPr/>
        </p:nvSpPr>
        <p:spPr>
          <a:xfrm>
            <a:off x="4619836" y="4582467"/>
            <a:ext cx="1296144" cy="461665"/>
          </a:xfrm>
          <a:prstGeom prst="rect">
            <a:avLst/>
          </a:prstGeom>
          <a:noFill/>
        </p:spPr>
        <p:txBody>
          <a:bodyPr wrap="square" rtlCol="0">
            <a:spAutoFit/>
          </a:bodyPr>
          <a:lstStyle/>
          <a:p>
            <a:r>
              <a:rPr lang="zh-CN" altLang="en-US" sz="2400" b="1" dirty="0"/>
              <a:t>收益高</a:t>
            </a:r>
            <a:endParaRPr lang="zh-CN" altLang="en-US"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4" grpId="0" animBg="1"/>
      <p:bldP spid="7" grpId="0" animBg="1"/>
      <p:bldP spid="6" grpId="0"/>
      <p:bldP spid="9" grpId="0" animBg="1"/>
      <p:bldP spid="10" grpId="0" animBg="1"/>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67408" y="692696"/>
            <a:ext cx="10586392" cy="5484267"/>
          </a:xfrm>
        </p:spPr>
        <p:txBody>
          <a:bodyPr/>
          <a:lstStyle/>
          <a:p>
            <a:r>
              <a:rPr lang="zh-CN" altLang="en-US" dirty="0">
                <a:solidFill>
                  <a:srgbClr val="FF0000"/>
                </a:solidFill>
                <a:latin typeface="黑体" panose="02010609060101010101" pitchFamily="49" charset="-122"/>
                <a:ea typeface="黑体" panose="02010609060101010101" pitchFamily="49" charset="-122"/>
              </a:rPr>
              <a:t>“十四五”规划建议明确提出，实施城市更新行动。</a:t>
            </a:r>
            <a:endParaRPr lang="en-US" altLang="zh-CN" dirty="0">
              <a:solidFill>
                <a:srgbClr val="FF0000"/>
              </a:solidFill>
              <a:latin typeface="黑体" panose="02010609060101010101" pitchFamily="49" charset="-122"/>
              <a:ea typeface="黑体" panose="02010609060101010101" pitchFamily="49" charset="-122"/>
            </a:endParaRPr>
          </a:p>
          <a:p>
            <a:r>
              <a:rPr lang="zh-CN" altLang="en-US" dirty="0">
                <a:solidFill>
                  <a:srgbClr val="FF0000"/>
                </a:solidFill>
                <a:latin typeface="黑体" panose="02010609060101010101" pitchFamily="49" charset="-122"/>
                <a:ea typeface="黑体" panose="02010609060101010101" pitchFamily="49" charset="-122"/>
              </a:rPr>
              <a:t>实施城市更新行动，推进城市生态修复、功能完善工程，统筹城市规划、建设、管理，合理确定城市规模、人口密度、空间结构，促进大中小城市和小城镇协调发展。</a:t>
            </a:r>
            <a:endParaRPr lang="en-US" altLang="zh-CN" dirty="0">
              <a:solidFill>
                <a:srgbClr val="FF0000"/>
              </a:solidFill>
              <a:latin typeface="黑体" panose="02010609060101010101" pitchFamily="49" charset="-122"/>
              <a:ea typeface="黑体" panose="02010609060101010101" pitchFamily="49" charset="-122"/>
            </a:endParaRPr>
          </a:p>
          <a:p>
            <a:r>
              <a:rPr lang="zh-CN" altLang="en-US" dirty="0">
                <a:solidFill>
                  <a:srgbClr val="FF0000"/>
                </a:solidFill>
                <a:latin typeface="黑体" panose="02010609060101010101" pitchFamily="49" charset="-122"/>
                <a:ea typeface="黑体" panose="02010609060101010101" pitchFamily="49" charset="-122"/>
              </a:rPr>
              <a:t>北京</a:t>
            </a:r>
            <a:r>
              <a:rPr lang="en-US" altLang="zh-CN" dirty="0">
                <a:solidFill>
                  <a:srgbClr val="FF0000"/>
                </a:solidFill>
                <a:latin typeface="黑体" panose="02010609060101010101" pitchFamily="49" charset="-122"/>
                <a:ea typeface="黑体" panose="02010609060101010101" pitchFamily="49" charset="-122"/>
              </a:rPr>
              <a:t>798</a:t>
            </a:r>
            <a:r>
              <a:rPr lang="zh-CN" altLang="en-US" dirty="0">
                <a:solidFill>
                  <a:srgbClr val="FF0000"/>
                </a:solidFill>
                <a:latin typeface="黑体" panose="02010609060101010101" pitchFamily="49" charset="-122"/>
                <a:ea typeface="黑体" panose="02010609060101010101" pitchFamily="49" charset="-122"/>
              </a:rPr>
              <a:t>艺术区经改造后的厂房</a:t>
            </a:r>
            <a:endParaRPr lang="zh-CN" altLang="en-US" dirty="0">
              <a:solidFill>
                <a:srgbClr val="FF0000"/>
              </a:solidFill>
              <a:latin typeface="黑体" panose="02010609060101010101" pitchFamily="49" charset="-122"/>
              <a:ea typeface="黑体" panose="02010609060101010101" pitchFamily="49" charset="-122"/>
            </a:endParaRPr>
          </a:p>
        </p:txBody>
      </p:sp>
      <p:pic>
        <p:nvPicPr>
          <p:cNvPr id="1026" name="Picture 2"/>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5446" y="116632"/>
            <a:ext cx="1800200" cy="93677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741" y="2749376"/>
            <a:ext cx="9991725" cy="339090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534670"/>
          </a:xfrm>
          <a:gradFill>
            <a:gsLst>
              <a:gs pos="0">
                <a:srgbClr val="FE4444"/>
              </a:gs>
              <a:gs pos="100000">
                <a:srgbClr val="832B2B"/>
              </a:gs>
            </a:gsLst>
            <a:lin ang="5400000" scaled="0"/>
          </a:gradFill>
        </p:spPr>
        <p:txBody>
          <a:bodyPr>
            <a:noAutofit/>
          </a:bodyPr>
          <a:lstStyle/>
          <a:p>
            <a:pPr algn="ctr"/>
            <a:r>
              <a:rPr lang="zh-CN" altLang="en-US" sz="3600" dirty="0">
                <a:solidFill>
                  <a:schemeClr val="bg1"/>
                </a:solidFill>
              </a:rPr>
              <a:t>什么样的项目适合</a:t>
            </a:r>
            <a:r>
              <a:rPr lang="en-US" altLang="zh-CN" sz="3600" dirty="0">
                <a:solidFill>
                  <a:schemeClr val="bg1"/>
                </a:solidFill>
              </a:rPr>
              <a:t>EPC</a:t>
            </a:r>
            <a:endParaRPr lang="en-US" altLang="zh-CN" sz="3600" dirty="0">
              <a:solidFill>
                <a:schemeClr val="bg1"/>
              </a:solidFill>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27448" y="899795"/>
            <a:ext cx="4122142" cy="5877272"/>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899795"/>
            <a:ext cx="4122142" cy="5877272"/>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algn="ctr"/>
            <a:r>
              <a:rPr lang="en-US" altLang="zh-CN" dirty="0"/>
              <a:t>FIDIC</a:t>
            </a:r>
            <a:r>
              <a:rPr lang="zh-CN" altLang="en-US" dirty="0"/>
              <a:t>合同条件也在</a:t>
            </a:r>
            <a:r>
              <a:rPr lang="en-US" altLang="zh-CN" dirty="0"/>
              <a:t>EPC</a:t>
            </a:r>
            <a:r>
              <a:rPr lang="zh-CN" altLang="en-US" dirty="0"/>
              <a:t>或</a:t>
            </a:r>
            <a:r>
              <a:rPr lang="en-US" altLang="zh-CN" dirty="0"/>
              <a:t>DB</a:t>
            </a:r>
            <a:r>
              <a:rPr lang="zh-CN" altLang="en-US" dirty="0"/>
              <a:t>合同中排除了地下工程</a:t>
            </a:r>
            <a:endParaRPr lang="zh-CN" altLang="en-US" dirty="0"/>
          </a:p>
        </p:txBody>
      </p:sp>
      <p:pic>
        <p:nvPicPr>
          <p:cNvPr id="8" name="图片 7"/>
          <p:cNvPicPr>
            <a:picLocks noChangeAspect="1"/>
          </p:cNvPicPr>
          <p:nvPr/>
        </p:nvPicPr>
        <p:blipFill>
          <a:blip r:embed="rId1"/>
          <a:stretch>
            <a:fillRect/>
          </a:stretch>
        </p:blipFill>
        <p:spPr>
          <a:xfrm>
            <a:off x="831686" y="1340768"/>
            <a:ext cx="5769520" cy="36724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图片 8"/>
          <p:cNvPicPr>
            <a:picLocks noChangeAspect="1"/>
          </p:cNvPicPr>
          <p:nvPr/>
        </p:nvPicPr>
        <p:blipFill>
          <a:blip r:embed="rId2"/>
          <a:stretch>
            <a:fillRect/>
          </a:stretch>
        </p:blipFill>
        <p:spPr>
          <a:xfrm>
            <a:off x="6096000" y="866464"/>
            <a:ext cx="5204952" cy="37866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algn="ctr"/>
            <a:r>
              <a:rPr lang="en-US" altLang="zh-CN" dirty="0"/>
              <a:t>FIDIC</a:t>
            </a:r>
            <a:r>
              <a:rPr lang="zh-CN" altLang="en-US" dirty="0"/>
              <a:t>合同条件也在</a:t>
            </a:r>
            <a:r>
              <a:rPr lang="en-US" altLang="zh-CN" dirty="0"/>
              <a:t>EPC</a:t>
            </a:r>
            <a:r>
              <a:rPr lang="zh-CN" altLang="en-US" dirty="0"/>
              <a:t>或</a:t>
            </a:r>
            <a:r>
              <a:rPr lang="en-US" altLang="zh-CN" dirty="0"/>
              <a:t>DB</a:t>
            </a:r>
            <a:r>
              <a:rPr lang="zh-CN" altLang="en-US" dirty="0"/>
              <a:t>合同中排除了地下工程</a:t>
            </a:r>
            <a:endParaRPr lang="zh-CN" altLang="en-US" dirty="0"/>
          </a:p>
        </p:txBody>
      </p:sp>
      <p:pic>
        <p:nvPicPr>
          <p:cNvPr id="3" name="图片 2"/>
          <p:cNvPicPr>
            <a:picLocks noChangeAspect="1"/>
          </p:cNvPicPr>
          <p:nvPr/>
        </p:nvPicPr>
        <p:blipFill rotWithShape="1">
          <a:blip r:embed="rId1"/>
          <a:srcRect b="-6977"/>
          <a:stretch>
            <a:fillRect/>
          </a:stretch>
        </p:blipFill>
        <p:spPr>
          <a:xfrm rot="187562">
            <a:off x="5608002" y="1445175"/>
            <a:ext cx="5760640" cy="3312368"/>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图片 3"/>
          <p:cNvPicPr>
            <a:picLocks noChangeAspect="1"/>
          </p:cNvPicPr>
          <p:nvPr/>
        </p:nvPicPr>
        <p:blipFill>
          <a:blip r:embed="rId2"/>
          <a:stretch>
            <a:fillRect/>
          </a:stretch>
        </p:blipFill>
        <p:spPr>
          <a:xfrm>
            <a:off x="837466" y="1196752"/>
            <a:ext cx="5258534" cy="14670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图片 5"/>
          <p:cNvPicPr>
            <a:picLocks noChangeAspect="1"/>
          </p:cNvPicPr>
          <p:nvPr/>
        </p:nvPicPr>
        <p:blipFill>
          <a:blip r:embed="rId3"/>
          <a:stretch>
            <a:fillRect/>
          </a:stretch>
        </p:blipFill>
        <p:spPr>
          <a:xfrm rot="188524">
            <a:off x="780173" y="3583643"/>
            <a:ext cx="5689864" cy="17193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图片 6"/>
          <p:cNvPicPr>
            <a:picLocks noChangeAspect="1"/>
          </p:cNvPicPr>
          <p:nvPr/>
        </p:nvPicPr>
        <p:blipFill>
          <a:blip r:embed="rId4"/>
          <a:stretch>
            <a:fillRect/>
          </a:stretch>
        </p:blipFill>
        <p:spPr>
          <a:xfrm>
            <a:off x="4439816" y="2663807"/>
            <a:ext cx="906680" cy="875104"/>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08025"/>
          </a:xfrm>
          <a:gradFill>
            <a:gsLst>
              <a:gs pos="0">
                <a:srgbClr val="FE4444"/>
              </a:gs>
              <a:gs pos="100000">
                <a:srgbClr val="832B2B"/>
              </a:gs>
            </a:gsLst>
            <a:lin ang="5400000" scaled="0"/>
          </a:gradFill>
        </p:spPr>
        <p:txBody>
          <a:bodyPr vert="horz" lIns="91440" tIns="45720" rIns="91440" bIns="45720" rtlCol="0" anchor="ctr">
            <a:normAutofit/>
          </a:bodyPr>
          <a:lstStyle/>
          <a:p>
            <a:pPr lvl="0" algn="ctr"/>
            <a:r>
              <a:rPr lang="zh-CN" altLang="en-US" sz="3600" b="1" dirty="0">
                <a:solidFill>
                  <a:schemeClr val="bg1"/>
                </a:solidFill>
                <a:sym typeface="+mn-ea"/>
              </a:rPr>
              <a:t>工程总承包单位的要求</a:t>
            </a:r>
            <a:endParaRPr lang="zh-CN" altLang="en-US" sz="3600" b="1" dirty="0">
              <a:solidFill>
                <a:schemeClr val="bg1"/>
              </a:solidFill>
              <a:sym typeface="+mn-ea"/>
            </a:endParaRPr>
          </a:p>
        </p:txBody>
      </p:sp>
      <p:sp>
        <p:nvSpPr>
          <p:cNvPr id="3" name="内容占位符 2"/>
          <p:cNvSpPr>
            <a:spLocks noGrp="1"/>
          </p:cNvSpPr>
          <p:nvPr>
            <p:ph idx="1"/>
          </p:nvPr>
        </p:nvSpPr>
        <p:spPr>
          <a:xfrm>
            <a:off x="838200" y="1430020"/>
            <a:ext cx="10515600" cy="4351338"/>
          </a:xfrm>
          <a:ln w="28575" cmpd="dbl">
            <a:solidFill>
              <a:srgbClr val="FF0000">
                <a:alpha val="96000"/>
              </a:srgbClr>
            </a:solidFill>
            <a:prstDash val="sysDot"/>
          </a:ln>
        </p:spPr>
        <p:txBody>
          <a:bodyPr>
            <a:normAutofit lnSpcReduction="10000"/>
          </a:bodyPr>
          <a:lstStyle/>
          <a:p>
            <a:pPr>
              <a:lnSpc>
                <a:spcPct val="170000"/>
              </a:lnSpc>
            </a:pPr>
            <a:r>
              <a:rPr lang="en-US" altLang="zh-CN" dirty="0"/>
              <a:t>《</a:t>
            </a:r>
            <a:r>
              <a:rPr lang="zh-CN" altLang="en-US" dirty="0"/>
              <a:t>总承包管理办法</a:t>
            </a:r>
            <a:r>
              <a:rPr lang="en-US" altLang="zh-CN" dirty="0"/>
              <a:t>》</a:t>
            </a:r>
            <a:r>
              <a:rPr lang="zh-CN" altLang="en-US" dirty="0"/>
              <a:t>第十条  工程总承包单位应当同时具有与工程规模相适应的</a:t>
            </a:r>
            <a:r>
              <a:rPr lang="zh-CN" altLang="en-US" dirty="0">
                <a:solidFill>
                  <a:srgbClr val="FF0000"/>
                </a:solidFill>
              </a:rPr>
              <a:t>工程设计资质和施工资质</a:t>
            </a:r>
            <a:r>
              <a:rPr lang="zh-CN" altLang="en-US" dirty="0"/>
              <a:t>，或者由具有相应资质的设计单位和施工单位组成</a:t>
            </a:r>
            <a:r>
              <a:rPr lang="zh-CN" altLang="en-US" dirty="0">
                <a:solidFill>
                  <a:srgbClr val="FF0000"/>
                </a:solidFill>
              </a:rPr>
              <a:t>联合体</a:t>
            </a:r>
            <a:r>
              <a:rPr lang="zh-CN" altLang="en-US" dirty="0"/>
              <a:t>。</a:t>
            </a:r>
            <a:r>
              <a:rPr lang="en-US" altLang="zh-CN" dirty="0"/>
              <a:t>……</a:t>
            </a:r>
            <a:endParaRPr lang="en-US" altLang="zh-CN" dirty="0"/>
          </a:p>
          <a:p>
            <a:pPr>
              <a:lnSpc>
                <a:spcPct val="170000"/>
              </a:lnSpc>
            </a:pPr>
            <a:r>
              <a:rPr lang="zh-CN" altLang="en-US" dirty="0"/>
              <a:t>1</a:t>
            </a:r>
            <a:r>
              <a:rPr lang="zh-CN" altLang="en-US" sz="2400" dirty="0"/>
              <a:t>、具有与工程规模相适应的</a:t>
            </a:r>
            <a:r>
              <a:rPr lang="zh-CN" altLang="en-US" sz="2400" dirty="0">
                <a:solidFill>
                  <a:srgbClr val="C00000"/>
                </a:solidFill>
              </a:rPr>
              <a:t>工程设计和施工资质</a:t>
            </a:r>
            <a:r>
              <a:rPr lang="zh-CN" altLang="en-US" sz="2400" dirty="0"/>
              <a:t>是总承包人进行工程总承包需要具备的形式条件也是基本条件。</a:t>
            </a:r>
            <a:endParaRPr lang="zh-CN" altLang="en-US" sz="2400" dirty="0"/>
          </a:p>
          <a:p>
            <a:pPr>
              <a:lnSpc>
                <a:spcPct val="170000"/>
              </a:lnSpc>
            </a:pPr>
            <a:r>
              <a:rPr lang="en-US" altLang="zh-CN" sz="2400" dirty="0"/>
              <a:t>2</a:t>
            </a:r>
            <a:r>
              <a:rPr lang="zh-CN" altLang="en-US" sz="2400" dirty="0"/>
              <a:t>、具有与工程规模相适应的</a:t>
            </a:r>
            <a:r>
              <a:rPr lang="zh-CN" altLang="en-US" sz="2400" dirty="0">
                <a:solidFill>
                  <a:srgbClr val="C00000"/>
                </a:solidFill>
              </a:rPr>
              <a:t>项目管理体系</a:t>
            </a:r>
            <a:r>
              <a:rPr lang="zh-CN" altLang="en-US" sz="2400" dirty="0"/>
              <a:t>和项</a:t>
            </a:r>
            <a:r>
              <a:rPr lang="zh-CN" altLang="en-US" sz="2400" dirty="0">
                <a:solidFill>
                  <a:srgbClr val="C00000"/>
                </a:solidFill>
              </a:rPr>
              <a:t>目管理能力</a:t>
            </a:r>
            <a:r>
              <a:rPr lang="zh-CN" altLang="en-US" sz="2400" dirty="0"/>
              <a:t>，</a:t>
            </a:r>
            <a:r>
              <a:rPr lang="zh-CN" altLang="en-US" sz="2400" dirty="0">
                <a:solidFill>
                  <a:srgbClr val="C00000"/>
                </a:solidFill>
              </a:rPr>
              <a:t>财务、风险承担能力</a:t>
            </a:r>
            <a:r>
              <a:rPr lang="zh-CN" altLang="en-US" sz="2400" dirty="0"/>
              <a:t>是工程总承包人承揽工程的实质性条件。</a:t>
            </a:r>
            <a:endParaRPr lang="zh-CN" altLang="en-US" sz="2400" dirty="0"/>
          </a:p>
        </p:txBody>
      </p:sp>
      <p:sp>
        <p:nvSpPr>
          <p:cNvPr id="7" name="文本框 6"/>
          <p:cNvSpPr txBox="1"/>
          <p:nvPr/>
        </p:nvSpPr>
        <p:spPr>
          <a:xfrm>
            <a:off x="2196466" y="5781675"/>
            <a:ext cx="7469505" cy="398780"/>
          </a:xfrm>
          <a:prstGeom prst="rect">
            <a:avLst/>
          </a:prstGeom>
          <a:gradFill>
            <a:gsLst>
              <a:gs pos="0">
                <a:srgbClr val="14CD68"/>
              </a:gs>
              <a:gs pos="100000">
                <a:srgbClr val="035C7D"/>
              </a:gs>
            </a:gsLst>
            <a:lin ang="5400000" scaled="0"/>
          </a:gradFill>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黑体" panose="02010609060101010101" pitchFamily="49" charset="-122"/>
              </a:rPr>
              <a:t>能够整合产业链关键资源和掌控EPC模式实施全局</a:t>
            </a:r>
            <a:endParaRPr kumimoji="0" lang="zh-CN" altLang="en-US" sz="20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24230"/>
          </a:xfrm>
          <a:gradFill>
            <a:gsLst>
              <a:gs pos="0">
                <a:srgbClr val="FE4444"/>
              </a:gs>
              <a:gs pos="100000">
                <a:srgbClr val="832B2B"/>
              </a:gs>
            </a:gsLst>
            <a:lin ang="5400000" scaled="0"/>
          </a:gradFill>
        </p:spPr>
        <p:txBody>
          <a:bodyPr vert="horz" lIns="91440" tIns="45720" rIns="91440" bIns="45720" rtlCol="0" anchor="ctr">
            <a:normAutofit/>
          </a:bodyPr>
          <a:lstStyle/>
          <a:p>
            <a:pPr lvl="0" algn="ctr"/>
            <a:r>
              <a:rPr lang="zh-CN" altLang="en-US" sz="3600" b="1" dirty="0">
                <a:solidFill>
                  <a:schemeClr val="bg1"/>
                </a:solidFill>
                <a:sym typeface="+mn-ea"/>
              </a:rPr>
              <a:t>工程总承包单位的要求</a:t>
            </a:r>
            <a:endParaRPr lang="zh-CN" altLang="en-US" sz="3600" b="1" dirty="0">
              <a:solidFill>
                <a:schemeClr val="bg1"/>
              </a:solidFill>
              <a:sym typeface="+mn-ea"/>
            </a:endParaRPr>
          </a:p>
        </p:txBody>
      </p:sp>
      <p:sp>
        <p:nvSpPr>
          <p:cNvPr id="3" name="内容占位符 2"/>
          <p:cNvSpPr>
            <a:spLocks noGrp="1"/>
          </p:cNvSpPr>
          <p:nvPr>
            <p:ph idx="1"/>
          </p:nvPr>
        </p:nvSpPr>
        <p:spPr>
          <a:xfrm>
            <a:off x="838200" y="1395095"/>
            <a:ext cx="10515600" cy="4351338"/>
          </a:xfrm>
          <a:ln w="28575" cmpd="dbl">
            <a:solidFill>
              <a:srgbClr val="FF0000">
                <a:alpha val="96000"/>
              </a:srgbClr>
            </a:solidFill>
            <a:prstDash val="sysDot"/>
          </a:ln>
        </p:spPr>
        <p:txBody>
          <a:bodyPr/>
          <a:lstStyle/>
          <a:p>
            <a:pPr>
              <a:lnSpc>
                <a:spcPct val="120000"/>
              </a:lnSpc>
            </a:pPr>
            <a:r>
              <a:rPr lang="zh-CN" altLang="en-US" sz="2000"/>
              <a:t>（1）资历及信誉应符合要求。资历及信誉内容包括：</a:t>
            </a:r>
            <a:r>
              <a:rPr lang="zh-CN" altLang="en-US" sz="2000">
                <a:solidFill>
                  <a:srgbClr val="C00000"/>
                </a:solidFill>
              </a:rPr>
              <a:t>有独立法人资格、注册资本或净资产、年营业收入</a:t>
            </a:r>
            <a:r>
              <a:rPr lang="zh-CN" altLang="en-US" sz="2000"/>
              <a:t>等。</a:t>
            </a:r>
            <a:endParaRPr lang="zh-CN" altLang="en-US" sz="2000"/>
          </a:p>
          <a:p>
            <a:pPr>
              <a:lnSpc>
                <a:spcPct val="120000"/>
              </a:lnSpc>
            </a:pPr>
            <a:r>
              <a:rPr lang="zh-CN" altLang="en-US" sz="2000"/>
              <a:t>（2）专业技术人员的要求。建筑活动是技术性、专业性很强的工作，涉及生命和财产安全。从事建筑活动的人员，不管是设计类还是施工类，均要求有法定的执业资格。</a:t>
            </a:r>
            <a:endParaRPr lang="zh-CN" altLang="en-US" sz="2000"/>
          </a:p>
          <a:p>
            <a:pPr>
              <a:lnSpc>
                <a:spcPct val="120000"/>
              </a:lnSpc>
            </a:pPr>
            <a:r>
              <a:rPr lang="zh-CN" altLang="en-US" sz="2000"/>
              <a:t>（3）技术装备及管理水平要求。</a:t>
            </a:r>
            <a:endParaRPr lang="zh-CN" altLang="en-US" sz="2000"/>
          </a:p>
          <a:p>
            <a:pPr>
              <a:lnSpc>
                <a:spcPct val="120000"/>
              </a:lnSpc>
            </a:pPr>
            <a:r>
              <a:rPr lang="zh-CN" altLang="en-US" sz="2000"/>
              <a:t>（4）财务能力及风险承担能力的要求。实务上，需要投标人提供经会计事务所审核出具的</a:t>
            </a:r>
            <a:r>
              <a:rPr lang="zh-CN" altLang="en-US" sz="2000">
                <a:solidFill>
                  <a:srgbClr val="C00000"/>
                </a:solidFill>
              </a:rPr>
              <a:t>财务报告</a:t>
            </a:r>
            <a:r>
              <a:rPr lang="zh-CN" altLang="en-US" sz="2000"/>
              <a:t>、参与本项目的</a:t>
            </a:r>
            <a:r>
              <a:rPr lang="zh-CN" altLang="en-US" sz="2000">
                <a:solidFill>
                  <a:srgbClr val="C00000"/>
                </a:solidFill>
              </a:rPr>
              <a:t>管理人员</a:t>
            </a:r>
            <a:r>
              <a:rPr lang="zh-CN" altLang="en-US" sz="2000"/>
              <a:t>及拟组建的</a:t>
            </a:r>
            <a:r>
              <a:rPr lang="zh-CN" altLang="en-US" sz="2000">
                <a:solidFill>
                  <a:srgbClr val="C00000"/>
                </a:solidFill>
              </a:rPr>
              <a:t>项目部</a:t>
            </a:r>
            <a:r>
              <a:rPr lang="zh-CN" altLang="en-US" sz="2000"/>
              <a:t>情况、投标人施工的相</a:t>
            </a:r>
            <a:r>
              <a:rPr lang="zh-CN" altLang="en-US" sz="2000">
                <a:solidFill>
                  <a:srgbClr val="C00000"/>
                </a:solidFill>
              </a:rPr>
              <a:t>类似工程</a:t>
            </a:r>
            <a:r>
              <a:rPr lang="zh-CN" altLang="en-US" sz="2000"/>
              <a:t>的合同及履约情况等文件予以证明。</a:t>
            </a:r>
            <a:endParaRPr lang="zh-CN" altLang="en-US" sz="2000"/>
          </a:p>
          <a:p>
            <a:pPr>
              <a:lnSpc>
                <a:spcPct val="120000"/>
              </a:lnSpc>
            </a:pPr>
            <a:r>
              <a:rPr lang="zh-CN" altLang="en-US" sz="2000"/>
              <a:t>（5）组织机构、管理班子的组织模式、管理成员的素质要求。工程总承包模式下，项目经理必须要熟悉</a:t>
            </a:r>
            <a:r>
              <a:rPr lang="zh-CN" altLang="en-US" sz="2000">
                <a:solidFill>
                  <a:srgbClr val="C00000"/>
                </a:solidFill>
              </a:rPr>
              <a:t>工程设计、工程施工管理、工程采购管理、工程的综合协调管理</a:t>
            </a:r>
            <a:r>
              <a:rPr lang="zh-CN" altLang="en-US" sz="2000"/>
              <a:t>。</a:t>
            </a:r>
            <a:endParaRPr lang="zh-CN" altLang="en-US" sz="20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84076" y="548680"/>
            <a:ext cx="10823848" cy="4837177"/>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623392" y="260648"/>
            <a:ext cx="11319600" cy="6478861"/>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43915"/>
          </a:xfrm>
          <a:gradFill>
            <a:gsLst>
              <a:gs pos="0">
                <a:srgbClr val="FE4444"/>
              </a:gs>
              <a:gs pos="100000">
                <a:srgbClr val="832B2B"/>
              </a:gs>
            </a:gsLst>
            <a:lin ang="5400000" scaled="0"/>
          </a:gradFill>
        </p:spPr>
        <p:txBody>
          <a:bodyPr vert="horz" lIns="91440" tIns="45720" rIns="91440" bIns="45720" rtlCol="0" anchor="ctr">
            <a:normAutofit/>
          </a:bodyPr>
          <a:lstStyle/>
          <a:p>
            <a:pPr lvl="0" algn="ctr"/>
            <a:r>
              <a:rPr lang="zh-CN" altLang="en-US" sz="3600" b="1" dirty="0">
                <a:solidFill>
                  <a:schemeClr val="bg1"/>
                </a:solidFill>
                <a:sym typeface="+mn-ea"/>
              </a:rPr>
              <a:t>工程总承包单位的要求</a:t>
            </a:r>
            <a:endParaRPr lang="zh-CN" altLang="en-US" sz="3600" b="1" dirty="0">
              <a:solidFill>
                <a:schemeClr val="bg1"/>
              </a:solidFill>
              <a:sym typeface="+mn-ea"/>
            </a:endParaRPr>
          </a:p>
        </p:txBody>
      </p:sp>
      <p:sp>
        <p:nvSpPr>
          <p:cNvPr id="3" name="内容占位符 2"/>
          <p:cNvSpPr>
            <a:spLocks noGrp="1"/>
          </p:cNvSpPr>
          <p:nvPr>
            <p:ph idx="1"/>
          </p:nvPr>
        </p:nvSpPr>
        <p:spPr>
          <a:xfrm>
            <a:off x="838200" y="1466850"/>
            <a:ext cx="10515600" cy="4351338"/>
          </a:xfrm>
          <a:ln w="28575" cmpd="dbl">
            <a:solidFill>
              <a:srgbClr val="FF0000">
                <a:alpha val="96000"/>
              </a:srgbClr>
            </a:solidFill>
            <a:prstDash val="sysDot"/>
          </a:ln>
        </p:spPr>
        <p:txBody>
          <a:bodyPr/>
          <a:lstStyle/>
          <a:p>
            <a:pPr>
              <a:lnSpc>
                <a:spcPct val="150000"/>
              </a:lnSpc>
            </a:pPr>
            <a:r>
              <a:rPr lang="zh-CN" altLang="en-US" sz="2000"/>
              <a:t>对于总包人来说，</a:t>
            </a:r>
            <a:r>
              <a:rPr lang="zh-CN" altLang="en-US" sz="2000">
                <a:solidFill>
                  <a:srgbClr val="FF0000"/>
                </a:solidFill>
              </a:rPr>
              <a:t>设计和施工深度融合所带来的效益是十分明显的</a:t>
            </a:r>
            <a:r>
              <a:rPr lang="zh-CN" altLang="en-US" sz="2000"/>
              <a:t>，其中很重要的一个就是可以更好地控制项目的</a:t>
            </a:r>
            <a:r>
              <a:rPr lang="zh-CN" altLang="en-US" sz="2000">
                <a:solidFill>
                  <a:srgbClr val="FF0000"/>
                </a:solidFill>
              </a:rPr>
              <a:t>造价和工期</a:t>
            </a:r>
            <a:r>
              <a:rPr lang="zh-CN" altLang="en-US" sz="2000"/>
              <a:t>，给企业带来更高的利润。现实中，很多的总包人并不同时具备设计和施工两类资质。这种情况下，其实我们同样可以实现设计和施工的深度融合，</a:t>
            </a:r>
            <a:r>
              <a:rPr lang="zh-CN" altLang="en-US" sz="2000">
                <a:solidFill>
                  <a:srgbClr val="FF0000"/>
                </a:solidFill>
              </a:rPr>
              <a:t>关键在于涵盖了设计和施工阶段的组织机构和管理机制</a:t>
            </a:r>
            <a:r>
              <a:rPr lang="zh-CN" altLang="en-US" sz="2000"/>
              <a:t>，只有避免了分包之后的一甩了之，将</a:t>
            </a:r>
            <a:r>
              <a:rPr lang="zh-CN" altLang="en-US" sz="2000">
                <a:solidFill>
                  <a:srgbClr val="FF0000"/>
                </a:solidFill>
              </a:rPr>
              <a:t>设计和施工事项放在一起计划和管理</a:t>
            </a:r>
            <a:r>
              <a:rPr lang="zh-CN" altLang="en-US" sz="2000"/>
              <a:t>，才有可能把工程总承包的优势发挥出来。</a:t>
            </a:r>
            <a:endParaRPr lang="zh-CN" altLang="en-US" sz="2000"/>
          </a:p>
          <a:p>
            <a:pPr>
              <a:lnSpc>
                <a:spcPct val="150000"/>
              </a:lnSpc>
            </a:pPr>
            <a:r>
              <a:rPr lang="zh-CN" altLang="en-US" sz="2000"/>
              <a:t>采用</a:t>
            </a:r>
            <a:r>
              <a:rPr lang="zh-CN" altLang="en-US" sz="2000">
                <a:solidFill>
                  <a:srgbClr val="FF0000"/>
                </a:solidFill>
              </a:rPr>
              <a:t>联合体方式</a:t>
            </a:r>
            <a:r>
              <a:rPr lang="zh-CN" altLang="en-US" sz="2000"/>
              <a:t>承包工程的，在联合体分工协议中约定或者在项目实际实施过程中，联合体一方既不按照其资质实施设计或者施工业务，也不对工程实施组织管理，且向联合体其他成员收取管理费或者其他类似费用的，视为联合体一方将承包的工程转包。（假联合体）</a:t>
            </a:r>
            <a:endParaRPr lang="zh-CN" altLang="en-US" sz="200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052736"/>
            <a:ext cx="10515600" cy="5124227"/>
          </a:xfrm>
        </p:spPr>
        <p:txBody>
          <a:bodyPr/>
          <a:lstStyle/>
          <a:p>
            <a:pPr>
              <a:lnSpc>
                <a:spcPct val="130000"/>
              </a:lnSpc>
            </a:pPr>
            <a:r>
              <a:rPr lang="zh-CN" altLang="en-US" dirty="0">
                <a:latin typeface="楷体" panose="02010609060101010101" pitchFamily="49" charset="-122"/>
                <a:ea typeface="楷体" panose="02010609060101010101" pitchFamily="49" charset="-122"/>
                <a:cs typeface="楷体" panose="02010609060101010101" pitchFamily="49" charset="-122"/>
              </a:rPr>
              <a:t>工程总承包单位</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不得是</a:t>
            </a:r>
            <a:r>
              <a:rPr lang="zh-CN" altLang="en-US" dirty="0">
                <a:latin typeface="楷体" panose="02010609060101010101" pitchFamily="49" charset="-122"/>
                <a:ea typeface="楷体" panose="02010609060101010101" pitchFamily="49" charset="-122"/>
                <a:cs typeface="楷体" panose="02010609060101010101" pitchFamily="49" charset="-122"/>
              </a:rPr>
              <a:t>工程总承包项目的</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代建单位、项目管理单位、监理单位、造价咨询单位、招标代理单位</a:t>
            </a:r>
            <a:r>
              <a:rPr lang="zh-CN" altLang="en-US" dirty="0">
                <a:latin typeface="楷体" panose="02010609060101010101" pitchFamily="49" charset="-122"/>
                <a:ea typeface="楷体" panose="02010609060101010101" pitchFamily="49" charset="-122"/>
                <a:cs typeface="楷体" panose="02010609060101010101" pitchFamily="49" charset="-122"/>
              </a:rPr>
              <a:t>。</a:t>
            </a:r>
            <a:endParaRPr lang="zh-CN" altLang="en-US" dirty="0">
              <a:latin typeface="楷体" panose="02010609060101010101" pitchFamily="49" charset="-122"/>
              <a:ea typeface="楷体" panose="02010609060101010101" pitchFamily="49" charset="-122"/>
              <a:cs typeface="楷体" panose="02010609060101010101" pitchFamily="49" charset="-122"/>
            </a:endParaRPr>
          </a:p>
          <a:p>
            <a:pPr>
              <a:lnSpc>
                <a:spcPct val="130000"/>
              </a:lnSpc>
            </a:pP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政府投资项目</a:t>
            </a:r>
            <a:r>
              <a:rPr lang="zh-CN" altLang="en-US" dirty="0">
                <a:latin typeface="楷体" panose="02010609060101010101" pitchFamily="49" charset="-122"/>
                <a:ea typeface="楷体" panose="02010609060101010101" pitchFamily="49" charset="-122"/>
                <a:cs typeface="楷体" panose="02010609060101010101" pitchFamily="49" charset="-122"/>
              </a:rPr>
              <a:t>的项目建议书、</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可行性研究报告</a:t>
            </a:r>
            <a:r>
              <a:rPr lang="zh-CN" altLang="en-US" dirty="0">
                <a:latin typeface="楷体" panose="02010609060101010101" pitchFamily="49" charset="-122"/>
                <a:ea typeface="楷体" panose="02010609060101010101" pitchFamily="49" charset="-122"/>
                <a:cs typeface="楷体" panose="02010609060101010101" pitchFamily="49" charset="-122"/>
              </a:rPr>
              <a:t>、初步设计文件编制单位及其评估单位，</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一般不得</a:t>
            </a:r>
            <a:r>
              <a:rPr lang="zh-CN" altLang="en-US" dirty="0">
                <a:latin typeface="楷体" panose="02010609060101010101" pitchFamily="49" charset="-122"/>
                <a:ea typeface="楷体" panose="02010609060101010101" pitchFamily="49" charset="-122"/>
                <a:cs typeface="楷体" panose="02010609060101010101" pitchFamily="49" charset="-122"/>
              </a:rPr>
              <a:t>成为该项目的工程总承包单位。政府投资项目招标人</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公开</a:t>
            </a:r>
            <a:r>
              <a:rPr lang="zh-CN" altLang="en-US" dirty="0">
                <a:latin typeface="楷体" panose="02010609060101010101" pitchFamily="49" charset="-122"/>
                <a:ea typeface="楷体" panose="02010609060101010101" pitchFamily="49" charset="-122"/>
                <a:cs typeface="楷体" panose="02010609060101010101" pitchFamily="49" charset="-122"/>
              </a:rPr>
              <a:t>已经完成的项目建议书、可行性研究报告、初步设计文件的，上述单位</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可以参与</a:t>
            </a:r>
            <a:r>
              <a:rPr lang="zh-CN" altLang="en-US" dirty="0">
                <a:latin typeface="楷体" panose="02010609060101010101" pitchFamily="49" charset="-122"/>
                <a:ea typeface="楷体" panose="02010609060101010101" pitchFamily="49" charset="-122"/>
                <a:cs typeface="楷体" panose="02010609060101010101" pitchFamily="49" charset="-122"/>
              </a:rPr>
              <a:t>该工程总承包项目的投标，经依法评标、定标，成为工程总承包单位。</a:t>
            </a:r>
            <a:endParaRPr lang="zh-CN" altLang="en-US" dirty="0">
              <a:latin typeface="楷体" panose="02010609060101010101" pitchFamily="49" charset="-122"/>
              <a:ea typeface="楷体" panose="02010609060101010101" pitchFamily="49" charset="-122"/>
              <a:cs typeface="楷体" panose="02010609060101010101" pitchFamily="49" charset="-122"/>
            </a:endParaRPr>
          </a:p>
        </p:txBody>
      </p:sp>
      <p:sp>
        <p:nvSpPr>
          <p:cNvPr id="4" name="标题 1"/>
          <p:cNvSpPr>
            <a:spLocks noGrp="1"/>
          </p:cNvSpPr>
          <p:nvPr>
            <p:ph type="title"/>
          </p:nvPr>
        </p:nvSpPr>
        <p:spPr>
          <a:xfrm>
            <a:off x="838200" y="365125"/>
            <a:ext cx="10515600" cy="543595"/>
          </a:xfrm>
          <a:gradFill>
            <a:gsLst>
              <a:gs pos="0">
                <a:srgbClr val="FE4444"/>
              </a:gs>
              <a:gs pos="100000">
                <a:srgbClr val="832B2B"/>
              </a:gs>
            </a:gsLst>
            <a:lin ang="5400000" scaled="0"/>
          </a:gradFill>
        </p:spPr>
        <p:txBody>
          <a:bodyPr vert="horz" lIns="91440" tIns="45720" rIns="91440" bIns="45720" rtlCol="0" anchor="ctr">
            <a:normAutofit fontScale="90000"/>
          </a:bodyPr>
          <a:lstStyle/>
          <a:p>
            <a:pPr lvl="0" algn="ctr"/>
            <a:r>
              <a:rPr lang="zh-CN" altLang="en-US" sz="3600" b="1" dirty="0">
                <a:solidFill>
                  <a:schemeClr val="bg1"/>
                </a:solidFill>
                <a:sym typeface="+mn-ea"/>
              </a:rPr>
              <a:t>工程总承包单位的要求</a:t>
            </a:r>
            <a:endParaRPr lang="zh-CN" altLang="en-US" sz="3600" b="1" dirty="0">
              <a:solidFill>
                <a:schemeClr val="bg1"/>
              </a:solidFill>
              <a:sym typeface="+mn-e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关于联合体需要注意：</a:t>
            </a:r>
            <a:endParaRPr lang="zh-CN" altLang="en-US"/>
          </a:p>
        </p:txBody>
      </p:sp>
      <p:sp>
        <p:nvSpPr>
          <p:cNvPr id="3" name="内容占位符 2"/>
          <p:cNvSpPr>
            <a:spLocks noGrp="1"/>
          </p:cNvSpPr>
          <p:nvPr>
            <p:ph idx="1"/>
          </p:nvPr>
        </p:nvSpPr>
        <p:spPr/>
        <p:txBody>
          <a:bodyPr/>
          <a:lstStyle/>
          <a:p>
            <a:pPr>
              <a:lnSpc>
                <a:spcPct val="120000"/>
              </a:lnSpc>
            </a:pPr>
            <a:r>
              <a:rPr lang="zh-CN" altLang="en-US" dirty="0"/>
              <a:t>什么是联合体：</a:t>
            </a:r>
            <a:endParaRPr lang="zh-CN" altLang="en-US" dirty="0"/>
          </a:p>
          <a:p>
            <a:pPr>
              <a:lnSpc>
                <a:spcPct val="120000"/>
              </a:lnSpc>
            </a:pPr>
            <a:r>
              <a:rPr lang="zh-CN" altLang="en-US" dirty="0"/>
              <a:t>（</a:t>
            </a:r>
            <a:r>
              <a:rPr lang="en-US" altLang="zh-CN" dirty="0"/>
              <a:t>1</a:t>
            </a:r>
            <a:r>
              <a:rPr lang="zh-CN" altLang="en-US" dirty="0"/>
              <a:t>）联合体工程必须经发包人同意。</a:t>
            </a:r>
            <a:endParaRPr lang="zh-CN" altLang="en-US" dirty="0"/>
          </a:p>
          <a:p>
            <a:pPr>
              <a:lnSpc>
                <a:spcPct val="120000"/>
              </a:lnSpc>
            </a:pPr>
            <a:r>
              <a:rPr lang="zh-CN" altLang="en-US" dirty="0"/>
              <a:t>（</a:t>
            </a:r>
            <a:r>
              <a:rPr lang="en-US" altLang="zh-CN" dirty="0"/>
              <a:t>2</a:t>
            </a:r>
            <a:r>
              <a:rPr lang="zh-CN" altLang="en-US" dirty="0"/>
              <a:t>）联合体间应该签订</a:t>
            </a:r>
            <a:r>
              <a:rPr lang="zh-CN" altLang="en-US" dirty="0">
                <a:solidFill>
                  <a:srgbClr val="FF0000"/>
                </a:solidFill>
              </a:rPr>
              <a:t>共同投标协议</a:t>
            </a:r>
            <a:r>
              <a:rPr lang="zh-CN" altLang="en-US" dirty="0"/>
              <a:t>或联合体分工协议</a:t>
            </a:r>
            <a:endParaRPr lang="zh-CN" altLang="en-US" dirty="0"/>
          </a:p>
          <a:p>
            <a:pPr>
              <a:lnSpc>
                <a:spcPct val="120000"/>
              </a:lnSpc>
            </a:pPr>
            <a:r>
              <a:rPr lang="zh-CN" altLang="en-US" dirty="0"/>
              <a:t>（</a:t>
            </a:r>
            <a:r>
              <a:rPr lang="en-US" altLang="zh-CN" dirty="0"/>
              <a:t>3</a:t>
            </a:r>
            <a:r>
              <a:rPr lang="zh-CN" altLang="en-US" dirty="0"/>
              <a:t>）没有联合体协议，或有联合体协议但以一人名义投标均不属于联合体</a:t>
            </a:r>
            <a:endParaRPr lang="zh-CN" altLang="en-US" dirty="0"/>
          </a:p>
          <a:p>
            <a:pPr>
              <a:lnSpc>
                <a:spcPct val="120000"/>
              </a:lnSpc>
            </a:pPr>
            <a:r>
              <a:rPr lang="zh-CN" altLang="en-US" dirty="0"/>
              <a:t>（</a:t>
            </a:r>
            <a:r>
              <a:rPr lang="en-US" altLang="zh-CN" dirty="0"/>
              <a:t>4</a:t>
            </a:r>
            <a:r>
              <a:rPr lang="zh-CN" altLang="en-US" dirty="0"/>
              <a:t>）联合体成员应共同与发包人签订工程总承包合同，或在共同投标协议中约定、授权由</a:t>
            </a:r>
            <a:r>
              <a:rPr lang="zh-CN" altLang="en-US" dirty="0">
                <a:solidFill>
                  <a:srgbClr val="FF0000"/>
                </a:solidFill>
              </a:rPr>
              <a:t>联合体牵头人与发包人签订合同</a:t>
            </a:r>
            <a:r>
              <a:rPr lang="zh-CN" altLang="en-US" dirty="0"/>
              <a:t>且发包人对此认可。</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1252855" y="188640"/>
            <a:ext cx="9686290" cy="546100"/>
          </a:xfrm>
          <a:prstGeom prst="rect">
            <a:avLst/>
          </a:prstGeom>
          <a:gradFill rotWithShape="1">
            <a:gsLst>
              <a:gs pos="0">
                <a:srgbClr val="FE4444"/>
              </a:gs>
              <a:gs pos="100000">
                <a:srgbClr val="832B2B"/>
              </a:gs>
            </a:gsLst>
            <a:lin ang="5400000"/>
            <a:tileRect/>
          </a:gradFill>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黑体" panose="02010609060101010101" pitchFamily="49" charset="-122"/>
                <a:ea typeface="黑体" panose="02010609060101010101" pitchFamily="49" charset="-122"/>
                <a:cs typeface="+mj-cs"/>
              </a:defRPr>
            </a:lvl1pPr>
          </a:lstStyle>
          <a:p>
            <a:pPr algn="ctr" fontAlgn="auto">
              <a:spcAft>
                <a:spcPts val="0"/>
              </a:spcAft>
            </a:pPr>
            <a:r>
              <a:rPr lang="zh-CN" altLang="en-US">
                <a:solidFill>
                  <a:schemeClr val="bg1"/>
                </a:solidFill>
              </a:rPr>
              <a:t>建筑业仍然“大而不强”</a:t>
            </a:r>
            <a:endParaRPr lang="zh-CN" altLang="en-US">
              <a:solidFill>
                <a:schemeClr val="bg1"/>
              </a:solidFill>
            </a:endParaRPr>
          </a:p>
        </p:txBody>
      </p:sp>
      <p:pic>
        <p:nvPicPr>
          <p:cNvPr id="5" name="内容占位符 3"/>
          <p:cNvPicPr>
            <a:picLocks noChangeAspect="1"/>
          </p:cNvPicPr>
          <p:nvPr/>
        </p:nvPicPr>
        <p:blipFill>
          <a:blip r:embed="rId1"/>
          <a:stretch>
            <a:fillRect/>
          </a:stretch>
        </p:blipFill>
        <p:spPr>
          <a:xfrm>
            <a:off x="1560830" y="908720"/>
            <a:ext cx="9070340" cy="56692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767408" y="384810"/>
            <a:ext cx="4872355" cy="6088380"/>
          </a:xfrm>
          <a:prstGeom prst="rect">
            <a:avLst/>
          </a:prstGeom>
          <a:ln w="28575" cmpd="sng">
            <a:solidFill>
              <a:schemeClr val="accent1">
                <a:shade val="50000"/>
              </a:schemeClr>
            </a:solidFill>
            <a:prstDash val="solid"/>
          </a:ln>
        </p:spPr>
      </p:pic>
      <p:pic>
        <p:nvPicPr>
          <p:cNvPr id="5" name="图片 4"/>
          <p:cNvPicPr>
            <a:picLocks noChangeAspect="1"/>
          </p:cNvPicPr>
          <p:nvPr/>
        </p:nvPicPr>
        <p:blipFill>
          <a:blip r:embed="rId2"/>
          <a:stretch>
            <a:fillRect/>
          </a:stretch>
        </p:blipFill>
        <p:spPr>
          <a:xfrm>
            <a:off x="6110435" y="390788"/>
            <a:ext cx="4698249" cy="6079862"/>
          </a:xfrm>
          <a:prstGeom prst="rect">
            <a:avLst/>
          </a:prstGeom>
          <a:ln w="28575" cmpd="sng">
            <a:solidFill>
              <a:schemeClr val="accent1">
                <a:shade val="50000"/>
              </a:schemeClr>
            </a:solidFill>
            <a:prstDash val="soli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关于联合体需要注意：</a:t>
            </a:r>
            <a:endParaRPr lang="zh-CN" altLang="en-US"/>
          </a:p>
        </p:txBody>
      </p:sp>
      <p:sp>
        <p:nvSpPr>
          <p:cNvPr id="3" name="内容占位符 2"/>
          <p:cNvSpPr>
            <a:spLocks noGrp="1"/>
          </p:cNvSpPr>
          <p:nvPr>
            <p:ph idx="1"/>
          </p:nvPr>
        </p:nvSpPr>
        <p:spPr/>
        <p:txBody>
          <a:bodyPr/>
          <a:lstStyle/>
          <a:p>
            <a:pPr>
              <a:lnSpc>
                <a:spcPct val="150000"/>
              </a:lnSpc>
            </a:pPr>
            <a:r>
              <a:rPr lang="zh-CN" altLang="en-US"/>
              <a:t>什么是联合体：</a:t>
            </a:r>
            <a:endParaRPr lang="zh-CN" altLang="en-US"/>
          </a:p>
          <a:p>
            <a:pPr>
              <a:lnSpc>
                <a:spcPct val="150000"/>
              </a:lnSpc>
            </a:pPr>
            <a:r>
              <a:rPr lang="zh-CN" altLang="en-US"/>
              <a:t>住建部印发的《建筑工程施工发包与承包违法行为认定查处管理办法》建市规〔2019)1号）第八条明确规定,</a:t>
            </a:r>
            <a:r>
              <a:rPr lang="en-US" altLang="zh-CN"/>
              <a:t>“</a:t>
            </a:r>
            <a:r>
              <a:rPr lang="zh-CN" altLang="en-US"/>
              <a:t>两个以上的单位组成</a:t>
            </a:r>
            <a:r>
              <a:rPr lang="zh-CN" altLang="en-US">
                <a:solidFill>
                  <a:srgbClr val="FF0000"/>
                </a:solidFill>
              </a:rPr>
              <a:t>联合体</a:t>
            </a:r>
            <a:r>
              <a:rPr lang="zh-CN" altLang="en-US"/>
              <a:t>承包工程、在联合体分工协议中约定或者在项目实际实施过程中联全体一方不进行施工也未对施工活动进行组织管理的,</a:t>
            </a:r>
            <a:r>
              <a:rPr lang="zh-CN" altLang="en-US">
                <a:solidFill>
                  <a:srgbClr val="FF0000"/>
                </a:solidFill>
              </a:rPr>
              <a:t>并且向联合体其他方收取管理费或者其他类似费用的</a:t>
            </a:r>
            <a:r>
              <a:rPr lang="zh-CN" altLang="en-US"/>
              <a:t>,视为联合体一方将承包的工程转包给联合体其他方。</a:t>
            </a:r>
            <a:r>
              <a:rPr lang="en-US" altLang="zh-CN"/>
              <a:t>”</a:t>
            </a:r>
            <a:r>
              <a:rPr lang="zh-CN" altLang="en-US"/>
              <a:t>即如果由联合体承包工程总承包项目,而在实际实施过程中,联合体一方不进行设计或施工,则涉嫌名为联合体实则构成违法转包。</a:t>
            </a:r>
            <a:endParaRPr lang="zh-CN" alt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关于联合体需要注意：</a:t>
            </a:r>
            <a:endParaRPr lang="zh-CN" altLang="en-US"/>
          </a:p>
        </p:txBody>
      </p:sp>
      <p:sp>
        <p:nvSpPr>
          <p:cNvPr id="3" name="内容占位符 2"/>
          <p:cNvSpPr>
            <a:spLocks noGrp="1"/>
          </p:cNvSpPr>
          <p:nvPr>
            <p:ph idx="1"/>
          </p:nvPr>
        </p:nvSpPr>
        <p:spPr/>
        <p:txBody>
          <a:bodyPr/>
          <a:lstStyle/>
          <a:p>
            <a:pPr>
              <a:lnSpc>
                <a:spcPct val="150000"/>
              </a:lnSpc>
            </a:pPr>
            <a:r>
              <a:rPr lang="zh-CN" altLang="en-US" dirty="0"/>
              <a:t>联合体资质问题：</a:t>
            </a:r>
            <a:endParaRPr lang="zh-CN" altLang="en-US" dirty="0"/>
          </a:p>
          <a:p>
            <a:pPr>
              <a:lnSpc>
                <a:spcPct val="150000"/>
              </a:lnSpc>
            </a:pPr>
            <a:r>
              <a:rPr lang="zh-CN" dirty="0"/>
              <a:t>（</a:t>
            </a:r>
            <a:r>
              <a:rPr lang="en-US" altLang="zh-CN" dirty="0"/>
              <a:t>1</a:t>
            </a:r>
            <a:r>
              <a:rPr lang="zh-CN" altLang="en-US" dirty="0"/>
              <a:t>）哪些单位可以组成工程总承包联合体？（设计资质和施工资质）</a:t>
            </a:r>
            <a:endParaRPr lang="zh-CN" altLang="en-US" dirty="0"/>
          </a:p>
          <a:p>
            <a:pPr>
              <a:lnSpc>
                <a:spcPct val="150000"/>
              </a:lnSpc>
            </a:pPr>
            <a:r>
              <a:rPr lang="zh-CN" altLang="en-US" dirty="0"/>
              <a:t>（</a:t>
            </a:r>
            <a:r>
              <a:rPr lang="en-US" altLang="zh-CN" dirty="0"/>
              <a:t>2</a:t>
            </a:r>
            <a:r>
              <a:rPr lang="zh-CN" altLang="en-US" dirty="0"/>
              <a:t>）资质不同如何认定联合的资质等级？（同一专业</a:t>
            </a:r>
            <a:r>
              <a:rPr lang="en-US" altLang="zh-CN" dirty="0"/>
              <a:t>/</a:t>
            </a:r>
            <a:r>
              <a:rPr lang="zh-CN" altLang="en-US" dirty="0"/>
              <a:t>不同专业）</a:t>
            </a:r>
            <a:endParaRPr lang="zh-CN" altLang="en-US" dirty="0"/>
          </a:p>
          <a:p>
            <a:pPr>
              <a:lnSpc>
                <a:spcPct val="150000"/>
              </a:lnSpc>
            </a:pPr>
            <a:r>
              <a:rPr lang="zh-CN" altLang="en-US" dirty="0"/>
              <a:t>（</a:t>
            </a:r>
            <a:r>
              <a:rPr lang="en-US" altLang="zh-CN" dirty="0"/>
              <a:t>3</a:t>
            </a:r>
            <a:r>
              <a:rPr lang="zh-CN" altLang="en-US" dirty="0"/>
              <a:t>）多资质企业组成联合体的资质问题？</a:t>
            </a:r>
            <a:endParaRPr lang="zh-CN" altLang="en-US" dirty="0"/>
          </a:p>
          <a:p>
            <a:pPr>
              <a:lnSpc>
                <a:spcPct val="150000"/>
              </a:lnSpc>
            </a:pPr>
            <a:r>
              <a:rPr lang="zh-CN" altLang="en-US" dirty="0"/>
              <a:t>《政府采购法实施条例》</a:t>
            </a:r>
            <a:r>
              <a:rPr lang="en-US" altLang="zh-CN" dirty="0"/>
              <a:t>“</a:t>
            </a:r>
            <a:r>
              <a:rPr lang="zh-CN" altLang="en-US" dirty="0"/>
              <a:t>联合体中有同类资质的供应商</a:t>
            </a:r>
            <a:r>
              <a:rPr lang="zh-CN" altLang="en-US" dirty="0">
                <a:solidFill>
                  <a:srgbClr val="FF0000"/>
                </a:solidFill>
              </a:rPr>
              <a:t>按照联合体分工</a:t>
            </a:r>
            <a:r>
              <a:rPr lang="zh-CN" altLang="en-US" dirty="0"/>
              <a:t>承担相同工作的，应当按照资质等级较低供应商确定资质等级</a:t>
            </a:r>
            <a:r>
              <a:rPr lang="en-US" altLang="zh-CN" dirty="0"/>
              <a:t>”——</a:t>
            </a:r>
            <a:r>
              <a:rPr lang="zh-CN" altLang="en-US" dirty="0"/>
              <a:t>判断的前提是分工。</a:t>
            </a:r>
            <a:endParaRPr lang="zh-CN" altLang="en-US" dirty="0"/>
          </a:p>
          <a:p>
            <a:pPr>
              <a:lnSpc>
                <a:spcPct val="150000"/>
              </a:lnSpc>
            </a:pPr>
            <a:endParaRPr lang="zh-CN" altLang="en-US" dirty="0"/>
          </a:p>
          <a:p>
            <a:pPr>
              <a:lnSpc>
                <a:spcPct val="150000"/>
              </a:lnSpc>
            </a:pPr>
            <a:endParaRPr lang="zh-CN" alt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dirty="0">
                <a:solidFill>
                  <a:srgbClr val="FF0000"/>
                </a:solidFill>
              </a:rPr>
              <a:t>工程总承包改变了建筑市场主体</a:t>
            </a:r>
            <a:endParaRPr lang="zh-CN" altLang="en-US" dirty="0">
              <a:solidFill>
                <a:srgbClr val="FF0000"/>
              </a:solidFill>
            </a:endParaRPr>
          </a:p>
        </p:txBody>
      </p:sp>
      <p:grpSp>
        <p:nvGrpSpPr>
          <p:cNvPr id="4" name="组合 3"/>
          <p:cNvGrpSpPr/>
          <p:nvPr/>
        </p:nvGrpSpPr>
        <p:grpSpPr>
          <a:xfrm>
            <a:off x="785062" y="1570277"/>
            <a:ext cx="4759886" cy="1879478"/>
            <a:chOff x="-5354066" y="3317900"/>
            <a:chExt cx="4177800" cy="1620517"/>
          </a:xfrm>
        </p:grpSpPr>
        <p:sp>
          <p:nvSpPr>
            <p:cNvPr id="5" name="Text Box 12"/>
            <p:cNvSpPr txBox="1">
              <a:spLocks noChangeArrowheads="1"/>
            </p:cNvSpPr>
            <p:nvPr/>
          </p:nvSpPr>
          <p:spPr bwMode="auto">
            <a:xfrm>
              <a:off x="-3550847" y="3317900"/>
              <a:ext cx="574634" cy="291907"/>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业主</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6" name="组合 5"/>
            <p:cNvGrpSpPr/>
            <p:nvPr/>
          </p:nvGrpSpPr>
          <p:grpSpPr>
            <a:xfrm>
              <a:off x="-5354066" y="3665934"/>
              <a:ext cx="4177800" cy="950699"/>
              <a:chOff x="-5721307" y="3943008"/>
              <a:chExt cx="4177800" cy="950699"/>
            </a:xfrm>
          </p:grpSpPr>
          <p:sp>
            <p:nvSpPr>
              <p:cNvPr id="12" name="矩形 37"/>
              <p:cNvSpPr/>
              <p:nvPr/>
            </p:nvSpPr>
            <p:spPr>
              <a:xfrm>
                <a:off x="-4328739" y="3943008"/>
                <a:ext cx="1389636" cy="950699"/>
              </a:xfrm>
              <a:custGeom>
                <a:avLst/>
                <a:gdLst>
                  <a:gd name="connsiteX0" fmla="*/ 0 w 3095624"/>
                  <a:gd name="connsiteY0" fmla="*/ 0 h 1018599"/>
                  <a:gd name="connsiteX1" fmla="*/ 3095624 w 3095624"/>
                  <a:gd name="connsiteY1" fmla="*/ 0 h 1018599"/>
                  <a:gd name="connsiteX2" fmla="*/ 3095624 w 3095624"/>
                  <a:gd name="connsiteY2" fmla="*/ 1018599 h 1018599"/>
                  <a:gd name="connsiteX3" fmla="*/ 0 w 3095624"/>
                  <a:gd name="connsiteY3" fmla="*/ 1018599 h 1018599"/>
                  <a:gd name="connsiteX4" fmla="*/ 0 w 3095624"/>
                  <a:gd name="connsiteY4" fmla="*/ 0 h 1018599"/>
                  <a:gd name="connsiteX0-1" fmla="*/ 1390650 w 3095624"/>
                  <a:gd name="connsiteY0-2" fmla="*/ 0 h 2599749"/>
                  <a:gd name="connsiteX1-3" fmla="*/ 3095624 w 3095624"/>
                  <a:gd name="connsiteY1-4" fmla="*/ 1581150 h 2599749"/>
                  <a:gd name="connsiteX2-5" fmla="*/ 3095624 w 3095624"/>
                  <a:gd name="connsiteY2-6" fmla="*/ 2599749 h 2599749"/>
                  <a:gd name="connsiteX3-7" fmla="*/ 0 w 3095624"/>
                  <a:gd name="connsiteY3-8" fmla="*/ 2599749 h 2599749"/>
                  <a:gd name="connsiteX4-9" fmla="*/ 1390650 w 3095624"/>
                  <a:gd name="connsiteY4-10" fmla="*/ 0 h 2599749"/>
                  <a:gd name="connsiteX0-11" fmla="*/ 1390650 w 3095624"/>
                  <a:gd name="connsiteY0-12" fmla="*/ 0 h 2599749"/>
                  <a:gd name="connsiteX1-13" fmla="*/ 1400174 w 3095624"/>
                  <a:gd name="connsiteY1-14" fmla="*/ 19050 h 2599749"/>
                  <a:gd name="connsiteX2-15" fmla="*/ 3095624 w 3095624"/>
                  <a:gd name="connsiteY2-16" fmla="*/ 2599749 h 2599749"/>
                  <a:gd name="connsiteX3-17" fmla="*/ 0 w 3095624"/>
                  <a:gd name="connsiteY3-18" fmla="*/ 2599749 h 2599749"/>
                  <a:gd name="connsiteX4-19" fmla="*/ 1390650 w 3095624"/>
                  <a:gd name="connsiteY4-20" fmla="*/ 0 h 2599749"/>
                  <a:gd name="connsiteX0-21" fmla="*/ 1504950 w 3095624"/>
                  <a:gd name="connsiteY0-22" fmla="*/ 285750 h 2580699"/>
                  <a:gd name="connsiteX1-23" fmla="*/ 1400174 w 3095624"/>
                  <a:gd name="connsiteY1-24" fmla="*/ 0 h 2580699"/>
                  <a:gd name="connsiteX2-25" fmla="*/ 3095624 w 3095624"/>
                  <a:gd name="connsiteY2-26" fmla="*/ 2580699 h 2580699"/>
                  <a:gd name="connsiteX3-27" fmla="*/ 0 w 3095624"/>
                  <a:gd name="connsiteY3-28" fmla="*/ 2580699 h 2580699"/>
                  <a:gd name="connsiteX4-29" fmla="*/ 1504950 w 3095624"/>
                  <a:gd name="connsiteY4-30" fmla="*/ 285750 h 2580699"/>
                  <a:gd name="connsiteX0-31" fmla="*/ 1504950 w 3095624"/>
                  <a:gd name="connsiteY0-32" fmla="*/ 19050 h 2313999"/>
                  <a:gd name="connsiteX1-33" fmla="*/ 1552574 w 3095624"/>
                  <a:gd name="connsiteY1-34" fmla="*/ 0 h 2313999"/>
                  <a:gd name="connsiteX2-35" fmla="*/ 3095624 w 3095624"/>
                  <a:gd name="connsiteY2-36" fmla="*/ 2313999 h 2313999"/>
                  <a:gd name="connsiteX3-37" fmla="*/ 0 w 3095624"/>
                  <a:gd name="connsiteY3-38" fmla="*/ 2313999 h 2313999"/>
                  <a:gd name="connsiteX4-39" fmla="*/ 1504950 w 3095624"/>
                  <a:gd name="connsiteY4-40" fmla="*/ 19050 h 23139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095624" h="2313999">
                    <a:moveTo>
                      <a:pt x="1504950" y="19050"/>
                    </a:moveTo>
                    <a:lnTo>
                      <a:pt x="1552574" y="0"/>
                    </a:lnTo>
                    <a:lnTo>
                      <a:pt x="3095624" y="2313999"/>
                    </a:lnTo>
                    <a:lnTo>
                      <a:pt x="0" y="2313999"/>
                    </a:lnTo>
                    <a:lnTo>
                      <a:pt x="1504950" y="1905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defRPr/>
                </a:pPr>
                <a:endParaRPr kumimoji="0" lang="zh-CN" altLang="en-US" sz="1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3" name="Text Box 15"/>
              <p:cNvSpPr txBox="1">
                <a:spLocks noChangeArrowheads="1"/>
              </p:cNvSpPr>
              <p:nvPr/>
            </p:nvSpPr>
            <p:spPr bwMode="auto">
              <a:xfrm>
                <a:off x="-5721307" y="4494063"/>
                <a:ext cx="4177800" cy="31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DBB</a:t>
                </a:r>
                <a:r>
                  <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模式</a:t>
                </a:r>
                <a:endParaRPr kumimoji="0" lang="zh-CN" altLang="en-US" sz="1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7" name="Text Box 12"/>
            <p:cNvSpPr txBox="1">
              <a:spLocks noChangeArrowheads="1"/>
            </p:cNvSpPr>
            <p:nvPr/>
          </p:nvSpPr>
          <p:spPr bwMode="auto">
            <a:xfrm>
              <a:off x="-2554215" y="4646510"/>
              <a:ext cx="741506" cy="291907"/>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工程师</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 name="Text Box 12"/>
            <p:cNvSpPr txBox="1">
              <a:spLocks noChangeArrowheads="1"/>
            </p:cNvSpPr>
            <p:nvPr/>
          </p:nvSpPr>
          <p:spPr bwMode="auto">
            <a:xfrm>
              <a:off x="-4720652" y="4611588"/>
              <a:ext cx="739746" cy="291907"/>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承包商</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9" name="直接箭头连接符 8"/>
            <p:cNvCxnSpPr/>
            <p:nvPr/>
          </p:nvCxnSpPr>
          <p:spPr>
            <a:xfrm>
              <a:off x="-2870004" y="3521699"/>
              <a:ext cx="785523" cy="1076162"/>
            </a:xfrm>
            <a:prstGeom prst="straightConnector1">
              <a:avLst/>
            </a:prstGeom>
            <a:ln w="57150">
              <a:solidFill>
                <a:schemeClr val="accent5">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V="1">
              <a:off x="-3800307" y="4812893"/>
              <a:ext cx="1065492" cy="1"/>
            </a:xfrm>
            <a:prstGeom prst="straightConnector1">
              <a:avLst/>
            </a:prstGeom>
            <a:ln w="57150">
              <a:solidFill>
                <a:schemeClr val="accent5">
                  <a:lumMod val="50000"/>
                </a:schemeClr>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4352838" y="3525492"/>
              <a:ext cx="727995" cy="1086097"/>
            </a:xfrm>
            <a:prstGeom prst="straightConnector1">
              <a:avLst/>
            </a:prstGeom>
            <a:ln w="57150">
              <a:solidFill>
                <a:schemeClr val="accent5">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1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flipH="1">
            <a:off x="3920423" y="1915608"/>
            <a:ext cx="845692" cy="58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组合 14"/>
          <p:cNvGrpSpPr/>
          <p:nvPr/>
        </p:nvGrpSpPr>
        <p:grpSpPr>
          <a:xfrm>
            <a:off x="5461068" y="1671102"/>
            <a:ext cx="5027420" cy="1656923"/>
            <a:chOff x="3844780" y="3178591"/>
            <a:chExt cx="5027420" cy="1656923"/>
          </a:xfrm>
        </p:grpSpPr>
        <p:sp>
          <p:nvSpPr>
            <p:cNvPr id="16" name="右箭头 22"/>
            <p:cNvSpPr/>
            <p:nvPr/>
          </p:nvSpPr>
          <p:spPr>
            <a:xfrm>
              <a:off x="5335612" y="3980125"/>
              <a:ext cx="275479" cy="359868"/>
            </a:xfrm>
            <a:prstGeom prst="rightArrow">
              <a:avLst>
                <a:gd name="adj1" fmla="val 50000"/>
                <a:gd name="adj2" fmla="val 76015"/>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17" name="组合 16"/>
            <p:cNvGrpSpPr/>
            <p:nvPr/>
          </p:nvGrpSpPr>
          <p:grpSpPr>
            <a:xfrm rot="16200000">
              <a:off x="6370002" y="3971215"/>
              <a:ext cx="996001" cy="377686"/>
              <a:chOff x="9759830" y="3053762"/>
              <a:chExt cx="1356504" cy="583543"/>
            </a:xfrm>
          </p:grpSpPr>
          <p:sp>
            <p:nvSpPr>
              <p:cNvPr id="25" name="右箭头 24"/>
              <p:cNvSpPr/>
              <p:nvPr/>
            </p:nvSpPr>
            <p:spPr>
              <a:xfrm rot="6242299">
                <a:off x="9621353" y="3192239"/>
                <a:ext cx="564986" cy="288032"/>
              </a:xfrm>
              <a:prstGeom prst="right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右箭头 25"/>
              <p:cNvSpPr/>
              <p:nvPr/>
            </p:nvSpPr>
            <p:spPr>
              <a:xfrm rot="4721807">
                <a:off x="10689825" y="3195989"/>
                <a:ext cx="564986" cy="288032"/>
              </a:xfrm>
              <a:prstGeom prst="right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右箭头 26"/>
              <p:cNvSpPr/>
              <p:nvPr/>
            </p:nvSpPr>
            <p:spPr>
              <a:xfrm rot="5400000">
                <a:off x="10133193" y="3210796"/>
                <a:ext cx="564986" cy="288032"/>
              </a:xfrm>
              <a:prstGeom prst="right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8" name="Rectangle 5"/>
            <p:cNvSpPr>
              <a:spLocks noChangeArrowheads="1"/>
            </p:cNvSpPr>
            <p:nvPr/>
          </p:nvSpPr>
          <p:spPr bwMode="auto">
            <a:xfrm>
              <a:off x="5309991" y="3178591"/>
              <a:ext cx="2647598" cy="278631"/>
            </a:xfrm>
            <a:prstGeom prst="rect">
              <a:avLst/>
            </a:prstGeom>
            <a:solidFill>
              <a:schemeClr val="accent6">
                <a:lumMod val="75000"/>
              </a:schemeClr>
            </a:solidFill>
            <a:ln>
              <a:noFill/>
            </a:ln>
          </p:spPr>
          <p:txBody>
            <a:bodyPr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Times New Roman" panose="02020603050405020304" pitchFamily="18" charset="0"/>
                </a:rPr>
                <a:t>EPC</a:t>
              </a: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Times New Roman" panose="02020603050405020304" pitchFamily="18" charset="0"/>
                </a:rPr>
                <a:t>模式：向承包商集成</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9" name="Text Box 12"/>
            <p:cNvSpPr txBox="1">
              <a:spLocks noChangeArrowheads="1"/>
            </p:cNvSpPr>
            <p:nvPr/>
          </p:nvSpPr>
          <p:spPr bwMode="auto">
            <a:xfrm>
              <a:off x="4582566" y="3990782"/>
              <a:ext cx="654697" cy="338554"/>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业主</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0" name="Text Box 12"/>
            <p:cNvSpPr txBox="1">
              <a:spLocks noChangeArrowheads="1"/>
            </p:cNvSpPr>
            <p:nvPr/>
          </p:nvSpPr>
          <p:spPr bwMode="auto">
            <a:xfrm>
              <a:off x="5703897" y="3811963"/>
              <a:ext cx="842814" cy="707886"/>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承包商</a:t>
              </a:r>
              <a:endParaRPr kumimoji="0" lang="en-US" altLang="zh-CN"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（总）</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1" name="Text Box 12"/>
            <p:cNvSpPr txBox="1">
              <a:spLocks noChangeArrowheads="1"/>
            </p:cNvSpPr>
            <p:nvPr/>
          </p:nvSpPr>
          <p:spPr bwMode="auto">
            <a:xfrm>
              <a:off x="7189294" y="3558775"/>
              <a:ext cx="1682906" cy="338554"/>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工程师（设计）</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2" name="Text Box 12"/>
            <p:cNvSpPr txBox="1">
              <a:spLocks noChangeArrowheads="1"/>
            </p:cNvSpPr>
            <p:nvPr/>
          </p:nvSpPr>
          <p:spPr bwMode="auto">
            <a:xfrm>
              <a:off x="7189294" y="3983001"/>
              <a:ext cx="1682906" cy="338554"/>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工程师（施工）</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3" name="Text Box 12"/>
            <p:cNvSpPr txBox="1">
              <a:spLocks noChangeArrowheads="1"/>
            </p:cNvSpPr>
            <p:nvPr/>
          </p:nvSpPr>
          <p:spPr bwMode="auto">
            <a:xfrm>
              <a:off x="7189293" y="4392990"/>
              <a:ext cx="1682907" cy="338554"/>
            </a:xfrm>
            <a:prstGeom prst="rect">
              <a:avLst/>
            </a:prstGeom>
            <a:solidFill>
              <a:schemeClr val="accent5">
                <a:lumMod val="50000"/>
              </a:schemeClr>
            </a:solidFill>
            <a:ln>
              <a:noFill/>
            </a:ln>
            <a:effectLst/>
          </p:spPr>
          <p:txBody>
            <a:bodyPr wrap="squar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工程师（设备）</a:t>
              </a:r>
              <a:endParaRPr kumimoji="0" lang="zh-CN" altLang="en-US" sz="1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4" name="右箭头 42"/>
            <p:cNvSpPr/>
            <p:nvPr/>
          </p:nvSpPr>
          <p:spPr>
            <a:xfrm>
              <a:off x="3844780" y="3358922"/>
              <a:ext cx="493966" cy="1476592"/>
            </a:xfrm>
            <a:prstGeom prst="rightArrow">
              <a:avLst>
                <a:gd name="adj1" fmla="val 50000"/>
                <a:gd name="adj2" fmla="val 6304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8" name="文本框 27"/>
          <p:cNvSpPr txBox="1"/>
          <p:nvPr/>
        </p:nvSpPr>
        <p:spPr>
          <a:xfrm>
            <a:off x="695400" y="3631565"/>
            <a:ext cx="10225136" cy="2684389"/>
          </a:xfrm>
          <a:prstGeom prst="rect">
            <a:avLst/>
          </a:prstGeom>
          <a:noFill/>
          <a:ln>
            <a:solidFill>
              <a:schemeClr val="accent1"/>
            </a:solidFill>
          </a:ln>
        </p:spPr>
        <p:txBody>
          <a:bodyPr wrap="square" rtlCol="0" anchor="t">
            <a:spAutoFit/>
          </a:bodyPr>
          <a:lstStyle/>
          <a:p>
            <a:pPr marL="0" marR="0" lvl="0" indent="457200" algn="l" defTabSz="914400" rtl="0" eaLnBrk="1" fontAlgn="base" latinLnBrk="0" hangingPunct="1">
              <a:lnSpc>
                <a:spcPct val="150000"/>
              </a:lnSpc>
              <a:spcBef>
                <a:spcPct val="0"/>
              </a:spcBef>
              <a:spcAft>
                <a:spcPct val="0"/>
              </a:spcAft>
              <a:buClrTx/>
              <a:buSzTx/>
              <a:buFontTx/>
              <a:buNone/>
              <a:defRPr/>
            </a:pPr>
            <a:r>
              <a:rPr kumimoji="0" sz="23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sym typeface="+mn-ea"/>
              </a:rPr>
              <a:t>我国实施EPC工程总承包项目的治理结构与运行机制是参照传统建设模式DBB建立的，即由“业主—监理—工程总承包商”三元合同主体构成的项目治理结构，而非EPC合同条件中的“业主（业主代表）—工程总承包商”的二元项目治理结构，并实施由业主委托工程监理单位对工程项目建设过程进行全过程全方位监管的运行机制。</a:t>
            </a:r>
            <a:endParaRPr kumimoji="0" sz="23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750" fill="hold"/>
                                        <p:tgtEl>
                                          <p:spTgt spid="14"/>
                                        </p:tgtEl>
                                        <p:attrNameLst>
                                          <p:attrName>ppt_x</p:attrName>
                                        </p:attrNameLst>
                                      </p:cBhvr>
                                      <p:tavLst>
                                        <p:tav tm="0">
                                          <p:val>
                                            <p:strVal val="1+#ppt_w/2"/>
                                          </p:val>
                                        </p:tav>
                                        <p:tav tm="100000">
                                          <p:val>
                                            <p:strVal val="#ppt_x"/>
                                          </p:val>
                                        </p:tav>
                                      </p:tavLst>
                                    </p:anim>
                                    <p:anim calcmode="lin" valueType="num">
                                      <p:cBhvr additive="base">
                                        <p:cTn id="8" dur="275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300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dirty="0"/>
              <a:t>工程总承包</a:t>
            </a:r>
            <a:r>
              <a:rPr lang="zh-CN" altLang="en-US" dirty="0">
                <a:solidFill>
                  <a:srgbClr val="FF0000"/>
                </a:solidFill>
              </a:rPr>
              <a:t>重构</a:t>
            </a:r>
            <a:r>
              <a:rPr lang="zh-CN" altLang="en-US" dirty="0"/>
              <a:t>的业主与</a:t>
            </a:r>
            <a:r>
              <a:rPr lang="zh-CN" altLang="en-US" dirty="0">
                <a:solidFill>
                  <a:srgbClr val="FF0000"/>
                </a:solidFill>
              </a:rPr>
              <a:t>承包人</a:t>
            </a:r>
            <a:r>
              <a:rPr lang="zh-CN" altLang="en-US" dirty="0"/>
              <a:t>风险承担</a:t>
            </a:r>
            <a:endParaRPr lang="zh-CN" altLang="en-US" dirty="0"/>
          </a:p>
        </p:txBody>
      </p:sp>
      <p:sp>
        <p:nvSpPr>
          <p:cNvPr id="3" name="内容占位符 2"/>
          <p:cNvSpPr>
            <a:spLocks noGrp="1"/>
          </p:cNvSpPr>
          <p:nvPr>
            <p:ph idx="1"/>
          </p:nvPr>
        </p:nvSpPr>
        <p:spPr/>
        <p:txBody>
          <a:bodyPr>
            <a:normAutofit fontScale="92500" lnSpcReduction="10000"/>
          </a:bodyPr>
          <a:lstStyle/>
          <a:p>
            <a:pPr>
              <a:lnSpc>
                <a:spcPct val="130000"/>
              </a:lnSpc>
            </a:pPr>
            <a:r>
              <a:rPr lang="zh-CN" altLang="en-US" dirty="0"/>
              <a:t>—招标文件错误：事件描述 </a:t>
            </a:r>
            <a:endParaRPr lang="zh-CN" altLang="en-US" dirty="0"/>
          </a:p>
          <a:p>
            <a:pPr>
              <a:lnSpc>
                <a:spcPct val="130000"/>
              </a:lnSpc>
            </a:pPr>
            <a:r>
              <a:rPr lang="zh-CN" altLang="en-US" dirty="0"/>
              <a:t>  招标文件设备表中,起重机吊装能力75吨，是为了吊装120吨重的压缩机,而招标说明中没有说明，图纸中示意有。 </a:t>
            </a:r>
            <a:endParaRPr lang="zh-CN" altLang="en-US" dirty="0"/>
          </a:p>
          <a:p>
            <a:pPr>
              <a:lnSpc>
                <a:spcPct val="130000"/>
              </a:lnSpc>
            </a:pPr>
            <a:r>
              <a:rPr lang="zh-CN" altLang="en-US" dirty="0"/>
              <a:t> 是否变更?变更带来的成本增加谁负责? </a:t>
            </a:r>
            <a:endParaRPr lang="zh-CN" altLang="en-US" dirty="0"/>
          </a:p>
          <a:p>
            <a:pPr>
              <a:lnSpc>
                <a:spcPct val="130000"/>
              </a:lnSpc>
            </a:pPr>
            <a:r>
              <a:rPr lang="zh-CN" altLang="en-US" dirty="0"/>
              <a:t> FIDIC EPC 5.1规定： </a:t>
            </a:r>
            <a:endParaRPr lang="zh-CN" altLang="en-US" dirty="0"/>
          </a:p>
          <a:p>
            <a:pPr>
              <a:lnSpc>
                <a:spcPct val="130000"/>
              </a:lnSpc>
            </a:pPr>
            <a:r>
              <a:rPr lang="zh-CN" altLang="en-US" dirty="0"/>
              <a:t>承包商被认为在基础日期之前已经仔细审查了“业主的要求”，承包商要对设计以及“业主的要求”的正确性负责； </a:t>
            </a:r>
            <a:endParaRPr lang="zh-CN" altLang="en-US" dirty="0"/>
          </a:p>
          <a:p>
            <a:pPr>
              <a:lnSpc>
                <a:spcPct val="130000"/>
              </a:lnSpc>
            </a:pPr>
            <a:r>
              <a:rPr lang="zh-CN" altLang="en-US" dirty="0"/>
              <a:t>除…外，业主对“业主的要求”中的错误、不准确以及疏漏不负责任； </a:t>
            </a:r>
            <a:endParaRPr lang="zh-CN" altLang="en-US" dirty="0"/>
          </a:p>
          <a:p>
            <a:pPr>
              <a:lnSpc>
                <a:spcPct val="130000"/>
              </a:lnSpc>
            </a:pPr>
            <a:r>
              <a:rPr lang="zh-CN" altLang="en-US" dirty="0"/>
              <a:t>承包商从业主处收到的任何信息，都不能解除承包商对设计和实施工程所负担的责任。</a:t>
            </a:r>
            <a:endParaRPr lang="zh-CN" altLang="en-US" dirty="0"/>
          </a:p>
          <a:p>
            <a:pPr>
              <a:lnSpc>
                <a:spcPct val="130000"/>
              </a:lnSpc>
            </a:pPr>
            <a:endParaRPr lang="zh-CN" altLang="en-US" dirty="0"/>
          </a:p>
          <a:p>
            <a:endParaRPr lang="zh-CN" alt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dirty="0"/>
              <a:t>工程总承包</a:t>
            </a:r>
            <a:r>
              <a:rPr lang="zh-CN" altLang="en-US" dirty="0">
                <a:solidFill>
                  <a:srgbClr val="FF0000"/>
                </a:solidFill>
              </a:rPr>
              <a:t>重构</a:t>
            </a:r>
            <a:r>
              <a:rPr lang="zh-CN" altLang="en-US" dirty="0"/>
              <a:t>的业主与</a:t>
            </a:r>
            <a:r>
              <a:rPr lang="zh-CN" altLang="en-US" dirty="0">
                <a:solidFill>
                  <a:srgbClr val="FF0000"/>
                </a:solidFill>
              </a:rPr>
              <a:t>承包人</a:t>
            </a:r>
            <a:r>
              <a:rPr lang="zh-CN" altLang="en-US" dirty="0"/>
              <a:t>风险承担</a:t>
            </a:r>
            <a:endParaRPr lang="zh-CN" altLang="en-US" dirty="0"/>
          </a:p>
        </p:txBody>
      </p:sp>
      <p:sp>
        <p:nvSpPr>
          <p:cNvPr id="3" name="内容占位符 2"/>
          <p:cNvSpPr>
            <a:spLocks noGrp="1"/>
          </p:cNvSpPr>
          <p:nvPr>
            <p:ph idx="1"/>
          </p:nvPr>
        </p:nvSpPr>
        <p:spPr/>
        <p:txBody>
          <a:bodyPr>
            <a:normAutofit/>
          </a:bodyPr>
          <a:lstStyle/>
          <a:p>
            <a:pPr>
              <a:lnSpc>
                <a:spcPct val="110000"/>
              </a:lnSpc>
            </a:pPr>
            <a:r>
              <a:rPr lang="zh-CN" altLang="zh-CN" dirty="0">
                <a:latin typeface="黑体" panose="02010609060101010101" pitchFamily="49" charset="-122"/>
                <a:ea typeface="黑体" panose="02010609060101010101" pitchFamily="49" charset="-122"/>
                <a:cs typeface="+mj-cs"/>
                <a:sym typeface="+mn-ea"/>
              </a:rPr>
              <a:t>国内合同条件：</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1.13 </a:t>
            </a:r>
            <a:r>
              <a:rPr lang="zh-CN" altLang="zh-CN" dirty="0">
                <a:solidFill>
                  <a:srgbClr val="FF0000"/>
                </a:solidFill>
                <a:latin typeface="黑体" panose="02010609060101010101" pitchFamily="49" charset="-122"/>
                <a:ea typeface="黑体" panose="02010609060101010101" pitchFamily="49" charset="-122"/>
                <a:cs typeface="+mj-cs"/>
                <a:sym typeface="+mn-ea"/>
              </a:rPr>
              <a:t>发包人要求和提供的资料中的错误</a:t>
            </a:r>
            <a:r>
              <a:rPr lang="zh-CN" altLang="zh-CN" dirty="0">
                <a:latin typeface="黑体" panose="02010609060101010101" pitchFamily="49" charset="-122"/>
                <a:ea typeface="黑体" panose="02010609060101010101" pitchFamily="49" charset="-122"/>
                <a:cs typeface="+mj-cs"/>
                <a:sym typeface="+mn-ea"/>
              </a:rPr>
              <a:t>（A）</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sym typeface="+mn-ea"/>
              </a:rPr>
              <a:t>1.13.1承包人应认真阅读、复核发包人要求和提供的资料，</a:t>
            </a:r>
            <a:r>
              <a:rPr lang="zh-CN" altLang="zh-CN" dirty="0">
                <a:solidFill>
                  <a:srgbClr val="FF0000"/>
                </a:solidFill>
                <a:latin typeface="黑体" panose="02010609060101010101" pitchFamily="49" charset="-122"/>
                <a:ea typeface="黑体" panose="02010609060101010101" pitchFamily="49" charset="-122"/>
                <a:sym typeface="+mn-ea"/>
              </a:rPr>
              <a:t>发现错误的</a:t>
            </a:r>
            <a:r>
              <a:rPr lang="zh-CN" altLang="zh-CN" dirty="0">
                <a:latin typeface="黑体" panose="02010609060101010101" pitchFamily="49" charset="-122"/>
                <a:ea typeface="黑体" panose="02010609060101010101" pitchFamily="49" charset="-122"/>
                <a:sym typeface="+mn-ea"/>
              </a:rPr>
              <a:t>，应及时书面通知发包人。</a:t>
            </a:r>
            <a:endParaRPr lang="zh-CN" altLang="zh-CN" dirty="0">
              <a:latin typeface="黑体" panose="02010609060101010101" pitchFamily="49" charset="-122"/>
              <a:ea typeface="黑体" panose="02010609060101010101" pitchFamily="49" charset="-122"/>
              <a:sym typeface="+mn-ea"/>
            </a:endParaRPr>
          </a:p>
          <a:p>
            <a:pPr>
              <a:lnSpc>
                <a:spcPct val="110000"/>
              </a:lnSpc>
            </a:pPr>
            <a:r>
              <a:rPr lang="zh-CN" altLang="zh-CN" dirty="0">
                <a:latin typeface="黑体" panose="02010609060101010101" pitchFamily="49" charset="-122"/>
                <a:ea typeface="黑体" panose="02010609060101010101" pitchFamily="49" charset="-122"/>
                <a:sym typeface="+mn-ea"/>
              </a:rPr>
              <a:t>1.13.2发包人要求和提供的资料中的</a:t>
            </a:r>
            <a:r>
              <a:rPr lang="zh-CN" altLang="zh-CN" dirty="0">
                <a:solidFill>
                  <a:srgbClr val="FF0000"/>
                </a:solidFill>
                <a:latin typeface="黑体" panose="02010609060101010101" pitchFamily="49" charset="-122"/>
                <a:ea typeface="黑体" panose="02010609060101010101" pitchFamily="49" charset="-122"/>
                <a:sym typeface="+mn-ea"/>
              </a:rPr>
              <a:t>错误</a:t>
            </a:r>
            <a:r>
              <a:rPr lang="zh-CN" altLang="zh-CN" dirty="0">
                <a:latin typeface="黑体" panose="02010609060101010101" pitchFamily="49" charset="-122"/>
                <a:ea typeface="黑体" panose="02010609060101010101" pitchFamily="49" charset="-122"/>
                <a:sym typeface="+mn-ea"/>
              </a:rPr>
              <a:t>导致承包人增加费用和(或)工期延误的，发包人应承担由此增加的费用和（或）工期延误，并向承包人支付合理利润。</a:t>
            </a:r>
            <a:endParaRPr lang="zh-CN" altLang="zh-CN" dirty="0">
              <a:latin typeface="黑体" panose="02010609060101010101" pitchFamily="49" charset="-122"/>
              <a:ea typeface="黑体" panose="02010609060101010101" pitchFamily="49" charset="-122"/>
              <a:sym typeface="+mn-ea"/>
            </a:endParaRPr>
          </a:p>
          <a:p>
            <a:pPr>
              <a:lnSpc>
                <a:spcPct val="130000"/>
              </a:lnSpc>
            </a:pPr>
            <a:endParaRPr lang="zh-CN" altLang="en-US" dirty="0"/>
          </a:p>
          <a:p>
            <a:endParaRPr lang="zh-CN" alt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dirty="0"/>
              <a:t>工程总承包</a:t>
            </a:r>
            <a:r>
              <a:rPr lang="zh-CN" altLang="en-US" dirty="0">
                <a:solidFill>
                  <a:srgbClr val="FF0000"/>
                </a:solidFill>
              </a:rPr>
              <a:t>重构</a:t>
            </a:r>
            <a:r>
              <a:rPr lang="zh-CN" altLang="en-US" dirty="0"/>
              <a:t>的业主与</a:t>
            </a:r>
            <a:r>
              <a:rPr lang="zh-CN" altLang="en-US" dirty="0">
                <a:solidFill>
                  <a:srgbClr val="FF0000"/>
                </a:solidFill>
              </a:rPr>
              <a:t>承包人</a:t>
            </a:r>
            <a:r>
              <a:rPr lang="zh-CN" altLang="en-US" dirty="0"/>
              <a:t>风险承担</a:t>
            </a:r>
            <a:endParaRPr lang="zh-CN" altLang="en-US" dirty="0"/>
          </a:p>
        </p:txBody>
      </p:sp>
      <p:sp>
        <p:nvSpPr>
          <p:cNvPr id="3" name="内容占位符 2"/>
          <p:cNvSpPr>
            <a:spLocks noGrp="1"/>
          </p:cNvSpPr>
          <p:nvPr>
            <p:ph idx="1"/>
          </p:nvPr>
        </p:nvSpPr>
        <p:spPr/>
        <p:txBody>
          <a:bodyPr>
            <a:normAutofit/>
          </a:bodyPr>
          <a:lstStyle/>
          <a:p>
            <a:pPr>
              <a:lnSpc>
                <a:spcPct val="110000"/>
              </a:lnSpc>
            </a:pPr>
            <a:r>
              <a:rPr lang="zh-CN" altLang="zh-CN" dirty="0">
                <a:latin typeface="黑体" panose="02010609060101010101" pitchFamily="49" charset="-122"/>
                <a:ea typeface="黑体" panose="02010609060101010101" pitchFamily="49" charset="-122"/>
                <a:cs typeface="+mj-cs"/>
                <a:sym typeface="+mn-ea"/>
              </a:rPr>
              <a:t>国内合同条件：</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1.13 发包人要求和提供的资料中的错误（B）</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1.13.1 承包人应认真阅读、复核发包人要求和提供的资料，发现错误的，应及时书面通知发包人。</a:t>
            </a:r>
            <a:r>
              <a:rPr lang="zh-CN" altLang="zh-CN" dirty="0">
                <a:solidFill>
                  <a:srgbClr val="FF0000"/>
                </a:solidFill>
                <a:latin typeface="黑体" panose="02010609060101010101" pitchFamily="49" charset="-122"/>
                <a:ea typeface="黑体" panose="02010609060101010101" pitchFamily="49" charset="-122"/>
                <a:cs typeface="+mj-cs"/>
                <a:sym typeface="+mn-ea"/>
              </a:rPr>
              <a:t>发包人作相应修改的</a:t>
            </a:r>
            <a:r>
              <a:rPr lang="zh-CN" altLang="zh-CN" dirty="0">
                <a:latin typeface="黑体" panose="02010609060101010101" pitchFamily="49" charset="-122"/>
                <a:ea typeface="黑体" panose="02010609060101010101" pitchFamily="49" charset="-122"/>
                <a:cs typeface="+mj-cs"/>
                <a:sym typeface="+mn-ea"/>
              </a:rPr>
              <a:t>，按照第15条约定处理</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变更</a:t>
            </a:r>
            <a:r>
              <a:rPr lang="en-US" altLang="zh-CN" dirty="0">
                <a:latin typeface="黑体" panose="02010609060101010101" pitchFamily="49" charset="-122"/>
                <a:ea typeface="黑体" panose="02010609060101010101" pitchFamily="49" charset="-122"/>
                <a:cs typeface="+mj-cs"/>
                <a:sym typeface="+mn-ea"/>
              </a:rPr>
              <a:t>]</a:t>
            </a:r>
            <a:r>
              <a:rPr lang="zh-CN" altLang="zh-CN" dirty="0">
                <a:latin typeface="黑体" panose="02010609060101010101" pitchFamily="49" charset="-122"/>
                <a:ea typeface="黑体" panose="02010609060101010101" pitchFamily="49" charset="-122"/>
                <a:cs typeface="+mj-cs"/>
                <a:sym typeface="+mn-ea"/>
              </a:rPr>
              <a:t>。对确实存在的错误，发包人</a:t>
            </a:r>
            <a:r>
              <a:rPr lang="zh-CN" altLang="zh-CN" dirty="0">
                <a:solidFill>
                  <a:srgbClr val="FF0000"/>
                </a:solidFill>
                <a:latin typeface="黑体" panose="02010609060101010101" pitchFamily="49" charset="-122"/>
                <a:ea typeface="黑体" panose="02010609060101010101" pitchFamily="49" charset="-122"/>
                <a:cs typeface="+mj-cs"/>
                <a:sym typeface="+mn-ea"/>
              </a:rPr>
              <a:t>坚持不作修改的</a:t>
            </a:r>
            <a:r>
              <a:rPr lang="zh-CN" altLang="zh-CN" dirty="0">
                <a:latin typeface="黑体" panose="02010609060101010101" pitchFamily="49" charset="-122"/>
                <a:ea typeface="黑体" panose="02010609060101010101" pitchFamily="49" charset="-122"/>
                <a:cs typeface="+mj-cs"/>
                <a:sym typeface="+mn-ea"/>
              </a:rPr>
              <a:t>，应承担由此导致承包人增加的费用和(或)延误的工期。</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1.13.2 承包人</a:t>
            </a:r>
            <a:r>
              <a:rPr lang="zh-CN" altLang="zh-CN" dirty="0">
                <a:solidFill>
                  <a:srgbClr val="FF0000"/>
                </a:solidFill>
                <a:latin typeface="黑体" panose="02010609060101010101" pitchFamily="49" charset="-122"/>
                <a:ea typeface="黑体" panose="02010609060101010101" pitchFamily="49" charset="-122"/>
                <a:cs typeface="+mj-cs"/>
                <a:sym typeface="+mn-ea"/>
              </a:rPr>
              <a:t>未发现发包人要求和提供的资料中存在错误的</a:t>
            </a:r>
            <a:r>
              <a:rPr lang="zh-CN" altLang="zh-CN" dirty="0">
                <a:latin typeface="黑体" panose="02010609060101010101" pitchFamily="49" charset="-122"/>
                <a:ea typeface="黑体" panose="02010609060101010101" pitchFamily="49" charset="-122"/>
                <a:cs typeface="+mj-cs"/>
                <a:sym typeface="+mn-ea"/>
              </a:rPr>
              <a:t>，承包人自行承担由此导致的费用增加和(或)工期延误，但专用合同条款另有约定的除外。</a:t>
            </a:r>
            <a:endParaRPr lang="zh-CN" altLang="zh-CN" dirty="0">
              <a:latin typeface="黑体" panose="02010609060101010101" pitchFamily="49" charset="-122"/>
              <a:ea typeface="黑体" panose="02010609060101010101" pitchFamily="49" charset="-122"/>
              <a:cs typeface="+mj-cs"/>
              <a:sym typeface="+mn-ea"/>
            </a:endParaRPr>
          </a:p>
          <a:p>
            <a:pPr>
              <a:lnSpc>
                <a:spcPct val="130000"/>
              </a:lnSpc>
            </a:pPr>
            <a:endParaRPr lang="zh-CN" altLang="en-US" dirty="0"/>
          </a:p>
          <a:p>
            <a:endParaRPr lang="zh-CN" alt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dirty="0"/>
              <a:t>工程总承包</a:t>
            </a:r>
            <a:r>
              <a:rPr lang="zh-CN" altLang="en-US" dirty="0">
                <a:solidFill>
                  <a:srgbClr val="FF0000"/>
                </a:solidFill>
              </a:rPr>
              <a:t>重构</a:t>
            </a:r>
            <a:r>
              <a:rPr lang="zh-CN" altLang="en-US" dirty="0"/>
              <a:t>的业主与</a:t>
            </a:r>
            <a:r>
              <a:rPr lang="zh-CN" altLang="en-US" dirty="0">
                <a:solidFill>
                  <a:srgbClr val="FF0000"/>
                </a:solidFill>
              </a:rPr>
              <a:t>承包人</a:t>
            </a:r>
            <a:r>
              <a:rPr lang="zh-CN" altLang="en-US" dirty="0"/>
              <a:t>风险承担</a:t>
            </a:r>
            <a:endParaRPr lang="zh-CN" altLang="en-US" dirty="0"/>
          </a:p>
        </p:txBody>
      </p:sp>
      <p:sp>
        <p:nvSpPr>
          <p:cNvPr id="3" name="内容占位符 2"/>
          <p:cNvSpPr>
            <a:spLocks noGrp="1"/>
          </p:cNvSpPr>
          <p:nvPr>
            <p:ph idx="1"/>
          </p:nvPr>
        </p:nvSpPr>
        <p:spPr/>
        <p:txBody>
          <a:bodyPr>
            <a:normAutofit/>
          </a:bodyPr>
          <a:lstStyle/>
          <a:p>
            <a:pPr>
              <a:lnSpc>
                <a:spcPct val="110000"/>
              </a:lnSpc>
            </a:pPr>
            <a:r>
              <a:rPr lang="zh-CN" altLang="zh-CN" dirty="0">
                <a:latin typeface="黑体" panose="02010609060101010101" pitchFamily="49" charset="-122"/>
                <a:ea typeface="黑体" panose="02010609060101010101" pitchFamily="49" charset="-122"/>
                <a:cs typeface="+mj-cs"/>
                <a:sym typeface="+mn-ea"/>
              </a:rPr>
              <a:t>国内合同条件：</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1.13.3 无论承包人发现与否，在任何情况下，</a:t>
            </a:r>
            <a:r>
              <a:rPr lang="zh-CN" altLang="zh-CN" dirty="0">
                <a:solidFill>
                  <a:srgbClr val="FF0000"/>
                </a:solidFill>
                <a:latin typeface="黑体" panose="02010609060101010101" pitchFamily="49" charset="-122"/>
                <a:ea typeface="黑体" panose="02010609060101010101" pitchFamily="49" charset="-122"/>
                <a:cs typeface="+mj-cs"/>
                <a:sym typeface="+mn-ea"/>
              </a:rPr>
              <a:t>发包人要求和提供的资料中的下列错误导</a:t>
            </a:r>
            <a:r>
              <a:rPr lang="zh-CN" altLang="zh-CN" dirty="0">
                <a:latin typeface="黑体" panose="02010609060101010101" pitchFamily="49" charset="-122"/>
                <a:ea typeface="黑体" panose="02010609060101010101" pitchFamily="49" charset="-122"/>
                <a:cs typeface="+mj-cs"/>
                <a:sym typeface="+mn-ea"/>
              </a:rPr>
              <a:t>致承包人增加的费用和(或)延误的工期，由发包人承担，并向承包人支付合理利润。</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（1）</a:t>
            </a:r>
            <a:r>
              <a:rPr lang="zh-CN" altLang="zh-CN" dirty="0">
                <a:solidFill>
                  <a:srgbClr val="FF0000"/>
                </a:solidFill>
                <a:latin typeface="黑体" panose="02010609060101010101" pitchFamily="49" charset="-122"/>
                <a:ea typeface="黑体" panose="02010609060101010101" pitchFamily="49" charset="-122"/>
                <a:cs typeface="+mj-cs"/>
                <a:sym typeface="+mn-ea"/>
              </a:rPr>
              <a:t>发包人要求</a:t>
            </a:r>
            <a:r>
              <a:rPr lang="zh-CN" altLang="zh-CN" dirty="0">
                <a:latin typeface="黑体" panose="02010609060101010101" pitchFamily="49" charset="-122"/>
                <a:ea typeface="黑体" panose="02010609060101010101" pitchFamily="49" charset="-122"/>
                <a:cs typeface="+mj-cs"/>
                <a:sym typeface="+mn-ea"/>
              </a:rPr>
              <a:t>中引用的</a:t>
            </a:r>
            <a:r>
              <a:rPr lang="zh-CN" altLang="zh-CN" dirty="0">
                <a:solidFill>
                  <a:srgbClr val="FF0000"/>
                </a:solidFill>
                <a:latin typeface="黑体" panose="02010609060101010101" pitchFamily="49" charset="-122"/>
                <a:ea typeface="黑体" panose="02010609060101010101" pitchFamily="49" charset="-122"/>
                <a:cs typeface="+mj-cs"/>
                <a:sym typeface="+mn-ea"/>
              </a:rPr>
              <a:t>原始数据和资料</a:t>
            </a:r>
            <a:r>
              <a:rPr lang="zh-CN" altLang="zh-CN" dirty="0">
                <a:latin typeface="黑体" panose="02010609060101010101" pitchFamily="49" charset="-122"/>
                <a:ea typeface="黑体" panose="02010609060101010101" pitchFamily="49" charset="-122"/>
                <a:cs typeface="+mj-cs"/>
                <a:sym typeface="+mn-ea"/>
              </a:rPr>
              <a:t>；</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（2）对工程或其任何部分的</a:t>
            </a:r>
            <a:r>
              <a:rPr lang="zh-CN" altLang="zh-CN" dirty="0">
                <a:solidFill>
                  <a:srgbClr val="FF0000"/>
                </a:solidFill>
                <a:latin typeface="黑体" panose="02010609060101010101" pitchFamily="49" charset="-122"/>
                <a:ea typeface="黑体" panose="02010609060101010101" pitchFamily="49" charset="-122"/>
                <a:cs typeface="+mj-cs"/>
                <a:sym typeface="+mn-ea"/>
              </a:rPr>
              <a:t>功能要求</a:t>
            </a:r>
            <a:r>
              <a:rPr lang="zh-CN" altLang="zh-CN" dirty="0">
                <a:latin typeface="黑体" panose="02010609060101010101" pitchFamily="49" charset="-122"/>
                <a:ea typeface="黑体" panose="02010609060101010101" pitchFamily="49" charset="-122"/>
                <a:cs typeface="+mj-cs"/>
                <a:sym typeface="+mn-ea"/>
              </a:rPr>
              <a:t>；</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（3）对工程的工艺安排或要求；</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（4）试验和检验标准；</a:t>
            </a:r>
            <a:endParaRPr lang="zh-CN" alt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zh-CN" dirty="0">
                <a:latin typeface="黑体" panose="02010609060101010101" pitchFamily="49" charset="-122"/>
                <a:ea typeface="黑体" panose="02010609060101010101" pitchFamily="49" charset="-122"/>
                <a:cs typeface="+mj-cs"/>
                <a:sym typeface="+mn-ea"/>
              </a:rPr>
              <a:t>（5）除合同另有约定外，承包人无法核实的数据和资料。</a:t>
            </a:r>
            <a:endParaRPr lang="zh-CN" altLang="zh-CN" dirty="0">
              <a:latin typeface="黑体" panose="02010609060101010101" pitchFamily="49" charset="-122"/>
              <a:ea typeface="黑体" panose="02010609060101010101" pitchFamily="49" charset="-122"/>
              <a:cs typeface="+mj-cs"/>
              <a:sym typeface="+mn-ea"/>
            </a:endParaRPr>
          </a:p>
          <a:p>
            <a:pPr>
              <a:lnSpc>
                <a:spcPct val="130000"/>
              </a:lnSpc>
            </a:pPr>
            <a:endParaRPr lang="zh-CN" altLang="en-US" dirty="0"/>
          </a:p>
          <a:p>
            <a:endParaRPr lang="zh-CN" alt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dirty="0"/>
              <a:t>工程总承包</a:t>
            </a:r>
            <a:r>
              <a:rPr lang="zh-CN" altLang="en-US" dirty="0">
                <a:solidFill>
                  <a:srgbClr val="FF0000"/>
                </a:solidFill>
              </a:rPr>
              <a:t>重构</a:t>
            </a:r>
            <a:r>
              <a:rPr lang="zh-CN" altLang="en-US" dirty="0"/>
              <a:t>的业主与</a:t>
            </a:r>
            <a:r>
              <a:rPr lang="zh-CN" altLang="en-US" dirty="0">
                <a:solidFill>
                  <a:srgbClr val="FF0000"/>
                </a:solidFill>
              </a:rPr>
              <a:t>承包人</a:t>
            </a:r>
            <a:r>
              <a:rPr lang="zh-CN" altLang="en-US" dirty="0"/>
              <a:t>风险承担</a:t>
            </a:r>
            <a:endParaRPr lang="zh-CN" altLang="en-US" dirty="0"/>
          </a:p>
        </p:txBody>
      </p:sp>
      <p:sp>
        <p:nvSpPr>
          <p:cNvPr id="3" name="内容占位符 2"/>
          <p:cNvSpPr>
            <a:spLocks noGrp="1"/>
          </p:cNvSpPr>
          <p:nvPr>
            <p:ph idx="1"/>
          </p:nvPr>
        </p:nvSpPr>
        <p:spPr/>
        <p:txBody>
          <a:bodyPr>
            <a:normAutofit/>
          </a:bodyPr>
          <a:lstStyle/>
          <a:p>
            <a:pPr>
              <a:lnSpc>
                <a:spcPct val="110000"/>
              </a:lnSpc>
            </a:pPr>
            <a:r>
              <a:rPr lang="en-US" altLang="zh-CN" dirty="0">
                <a:latin typeface="黑体" panose="02010609060101010101" pitchFamily="49" charset="-122"/>
                <a:ea typeface="黑体" panose="02010609060101010101" pitchFamily="49" charset="-122"/>
                <a:cs typeface="+mj-cs"/>
                <a:sym typeface="+mn-ea"/>
              </a:rPr>
              <a:t>FIDIC</a:t>
            </a:r>
            <a:r>
              <a:rPr lang="zh-CN" altLang="en-US" dirty="0">
                <a:latin typeface="黑体" panose="02010609060101010101" pitchFamily="49" charset="-122"/>
                <a:ea typeface="黑体" panose="02010609060101010101" pitchFamily="49" charset="-122"/>
                <a:cs typeface="+mj-cs"/>
                <a:sym typeface="+mn-ea"/>
              </a:rPr>
              <a:t>银皮书：</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en-US" altLang="zh-CN" dirty="0">
                <a:latin typeface="黑体" panose="02010609060101010101" pitchFamily="49" charset="-122"/>
                <a:ea typeface="黑体" panose="02010609060101010101" pitchFamily="49" charset="-122"/>
                <a:cs typeface="+mj-cs"/>
                <a:sym typeface="+mn-ea"/>
              </a:rPr>
              <a:t>4.10 </a:t>
            </a:r>
            <a:r>
              <a:rPr lang="zh-CN" altLang="en-US" dirty="0">
                <a:latin typeface="黑体" panose="02010609060101010101" pitchFamily="49" charset="-122"/>
                <a:ea typeface="黑体" panose="02010609060101010101" pitchFamily="49" charset="-122"/>
                <a:cs typeface="+mj-cs"/>
                <a:sym typeface="+mn-ea"/>
              </a:rPr>
              <a:t>现场数据</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zh-CN" altLang="en-US" dirty="0">
                <a:latin typeface="黑体" panose="02010609060101010101" pitchFamily="49" charset="-122"/>
                <a:ea typeface="黑体" panose="02010609060101010101" pitchFamily="49" charset="-122"/>
                <a:cs typeface="+mj-cs"/>
                <a:sym typeface="+mn-ea"/>
              </a:rPr>
              <a:t>雇主应在基准日期前,将其取得的现场地下和水文条件及环境方面的所有有关资料,提交给承包商。同样地,雇主在基准日期后得到的所有此类资料,也应提交给承包商。承包商</a:t>
            </a:r>
            <a:r>
              <a:rPr lang="zh-CN" altLang="en-US" dirty="0">
                <a:solidFill>
                  <a:srgbClr val="FF0000"/>
                </a:solidFill>
                <a:latin typeface="黑体" panose="02010609060101010101" pitchFamily="49" charset="-122"/>
                <a:ea typeface="黑体" panose="02010609060101010101" pitchFamily="49" charset="-122"/>
                <a:cs typeface="+mj-cs"/>
                <a:sym typeface="+mn-ea"/>
              </a:rPr>
              <a:t>应负责核实和解释</a:t>
            </a:r>
            <a:r>
              <a:rPr lang="zh-CN" altLang="en-US" dirty="0">
                <a:latin typeface="黑体" panose="02010609060101010101" pitchFamily="49" charset="-122"/>
                <a:ea typeface="黑体" panose="02010609060101010101" pitchFamily="49" charset="-122"/>
                <a:cs typeface="+mj-cs"/>
                <a:sym typeface="+mn-ea"/>
              </a:rPr>
              <a:t>所有此类资料。除第5.1款[设计义务一般要求]提出的情况以外,</a:t>
            </a:r>
            <a:r>
              <a:rPr lang="zh-CN" altLang="en-US" dirty="0">
                <a:solidFill>
                  <a:srgbClr val="FF0000"/>
                </a:solidFill>
                <a:latin typeface="黑体" panose="02010609060101010101" pitchFamily="49" charset="-122"/>
                <a:ea typeface="黑体" panose="02010609060101010101" pitchFamily="49" charset="-122"/>
                <a:cs typeface="+mj-cs"/>
                <a:sym typeface="+mn-ea"/>
              </a:rPr>
              <a:t>雇主对这些资料的准确性、充分性和完整性不承担责任</a:t>
            </a:r>
            <a:r>
              <a:rPr lang="zh-CN" altLang="en-US" dirty="0">
                <a:latin typeface="黑体" panose="02010609060101010101" pitchFamily="49" charset="-122"/>
                <a:ea typeface="黑体" panose="02010609060101010101" pitchFamily="49" charset="-122"/>
                <a:cs typeface="+mj-cs"/>
                <a:sym typeface="+mn-ea"/>
              </a:rPr>
              <a:t>。</a:t>
            </a:r>
            <a:endParaRPr lang="zh-CN" altLang="en-US" dirty="0">
              <a:latin typeface="黑体" panose="02010609060101010101" pitchFamily="49" charset="-122"/>
              <a:ea typeface="黑体" panose="02010609060101010101" pitchFamily="49" charset="-122"/>
              <a:cs typeface="+mj-cs"/>
              <a:sym typeface="+mn-ea"/>
            </a:endParaRPr>
          </a:p>
          <a:p>
            <a:pPr>
              <a:lnSpc>
                <a:spcPct val="130000"/>
              </a:lnSpc>
            </a:pPr>
            <a:endParaRPr lang="zh-CN" altLang="en-US" dirty="0"/>
          </a:p>
          <a:p>
            <a:endParaRPr lang="zh-CN" alt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dirty="0"/>
              <a:t>工程总承包</a:t>
            </a:r>
            <a:r>
              <a:rPr lang="zh-CN" altLang="en-US" dirty="0">
                <a:solidFill>
                  <a:srgbClr val="FF0000"/>
                </a:solidFill>
              </a:rPr>
              <a:t>重构</a:t>
            </a:r>
            <a:r>
              <a:rPr lang="zh-CN" altLang="en-US" dirty="0"/>
              <a:t>的业主与</a:t>
            </a:r>
            <a:r>
              <a:rPr lang="zh-CN" altLang="en-US" dirty="0">
                <a:solidFill>
                  <a:srgbClr val="FF0000"/>
                </a:solidFill>
              </a:rPr>
              <a:t>承包人</a:t>
            </a:r>
            <a:r>
              <a:rPr lang="zh-CN" altLang="en-US" dirty="0"/>
              <a:t>风险承担</a:t>
            </a:r>
            <a:endParaRPr lang="zh-CN" altLang="en-US" dirty="0"/>
          </a:p>
        </p:txBody>
      </p:sp>
      <p:sp>
        <p:nvSpPr>
          <p:cNvPr id="3" name="内容占位符 2"/>
          <p:cNvSpPr>
            <a:spLocks noGrp="1"/>
          </p:cNvSpPr>
          <p:nvPr>
            <p:ph idx="1"/>
          </p:nvPr>
        </p:nvSpPr>
        <p:spPr/>
        <p:txBody>
          <a:bodyPr>
            <a:normAutofit/>
          </a:bodyPr>
          <a:lstStyle/>
          <a:p>
            <a:pPr>
              <a:lnSpc>
                <a:spcPct val="110000"/>
              </a:lnSpc>
            </a:pPr>
            <a:r>
              <a:rPr lang="en-US" altLang="zh-CN" dirty="0">
                <a:latin typeface="黑体" panose="02010609060101010101" pitchFamily="49" charset="-122"/>
                <a:ea typeface="黑体" panose="02010609060101010101" pitchFamily="49" charset="-122"/>
                <a:cs typeface="+mj-cs"/>
                <a:sym typeface="+mn-ea"/>
              </a:rPr>
              <a:t>FIDIC</a:t>
            </a:r>
            <a:r>
              <a:rPr lang="zh-CN" altLang="en-US" dirty="0">
                <a:latin typeface="黑体" panose="02010609060101010101" pitchFamily="49" charset="-122"/>
                <a:ea typeface="黑体" panose="02010609060101010101" pitchFamily="49" charset="-122"/>
                <a:cs typeface="+mj-cs"/>
                <a:sym typeface="+mn-ea"/>
              </a:rPr>
              <a:t>银皮书：</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en-US" altLang="zh-CN" dirty="0">
                <a:latin typeface="黑体" panose="02010609060101010101" pitchFamily="49" charset="-122"/>
                <a:ea typeface="黑体" panose="02010609060101010101" pitchFamily="49" charset="-122"/>
                <a:cs typeface="+mj-cs"/>
                <a:sym typeface="+mn-ea"/>
              </a:rPr>
              <a:t>5.1 </a:t>
            </a:r>
            <a:r>
              <a:rPr lang="zh-CN" altLang="en-US" dirty="0">
                <a:latin typeface="黑体" panose="02010609060101010101" pitchFamily="49" charset="-122"/>
                <a:ea typeface="黑体" panose="02010609060101010101" pitchFamily="49" charset="-122"/>
                <a:cs typeface="+mj-cs"/>
                <a:sym typeface="+mn-ea"/>
              </a:rPr>
              <a:t>设计义务一般要求</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zh-CN" altLang="en-US" dirty="0">
                <a:latin typeface="黑体" panose="02010609060101010101" pitchFamily="49" charset="-122"/>
                <a:ea typeface="黑体" panose="02010609060101010101" pitchFamily="49" charset="-122"/>
                <a:cs typeface="+mj-cs"/>
                <a:sym typeface="+mn-ea"/>
              </a:rPr>
              <a:t>承包商应被视为</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在基准日期前已仔细审查了</a:t>
            </a:r>
            <a:r>
              <a:rPr lang="zh-CN" altLang="en-US" dirty="0">
                <a:solidFill>
                  <a:srgbClr val="FF0000"/>
                </a:solidFill>
                <a:latin typeface="黑体" panose="02010609060101010101" pitchFamily="49" charset="-122"/>
                <a:ea typeface="黑体" panose="02010609060101010101" pitchFamily="49" charset="-122"/>
                <a:cs typeface="+mj-cs"/>
                <a:sym typeface="+mn-ea"/>
              </a:rPr>
              <a:t>雇主要求</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包括设计标准和计算</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如果有</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。承包商应负责工程的设计</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并在除下列雇主应负责的部分外</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对雇主要求</a:t>
            </a:r>
            <a:r>
              <a:rPr lang="en-US" altLang="zh-CN" dirty="0">
                <a:latin typeface="黑体" panose="02010609060101010101" pitchFamily="49" charset="-122"/>
                <a:ea typeface="黑体" panose="02010609060101010101" pitchFamily="49" charset="-122"/>
                <a:cs typeface="+mj-cs"/>
                <a:sym typeface="+mn-ea"/>
              </a:rPr>
              <a:t>(</a:t>
            </a:r>
            <a:r>
              <a:rPr lang="zh-CN" altLang="en-US" dirty="0">
                <a:solidFill>
                  <a:srgbClr val="FF0000"/>
                </a:solidFill>
                <a:latin typeface="黑体" panose="02010609060101010101" pitchFamily="49" charset="-122"/>
                <a:ea typeface="黑体" panose="02010609060101010101" pitchFamily="49" charset="-122"/>
                <a:cs typeface="+mj-cs"/>
                <a:sym typeface="+mn-ea"/>
              </a:rPr>
              <a:t>包括设计标准和计算</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的正确性负责。</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zh-CN" altLang="en-US" dirty="0">
                <a:latin typeface="黑体" panose="02010609060101010101" pitchFamily="49" charset="-122"/>
                <a:ea typeface="黑体" panose="02010609060101010101" pitchFamily="49" charset="-122"/>
                <a:cs typeface="+mj-cs"/>
                <a:sym typeface="+mn-ea"/>
              </a:rPr>
              <a:t>除下述情况外</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雇主不应对原包括在合同内的雇主要求中的任何错误、不准确</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或遗漏负责</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并不应被认为</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对任何数据或资料给出了任何不准确性或完整性的表示。承包商从雇主或其他方面收到任何数据或资料</a:t>
            </a:r>
            <a:r>
              <a:rPr lang="en-US" altLang="zh-CN" dirty="0">
                <a:latin typeface="黑体" panose="02010609060101010101" pitchFamily="49" charset="-122"/>
                <a:ea typeface="黑体" panose="02010609060101010101" pitchFamily="49" charset="-122"/>
                <a:cs typeface="+mj-cs"/>
                <a:sym typeface="+mn-ea"/>
              </a:rPr>
              <a:t>,</a:t>
            </a:r>
            <a:r>
              <a:rPr lang="zh-CN" altLang="en-US" dirty="0">
                <a:latin typeface="黑体" panose="02010609060101010101" pitchFamily="49" charset="-122"/>
                <a:ea typeface="黑体" panose="02010609060101010101" pitchFamily="49" charset="-122"/>
                <a:cs typeface="+mj-cs"/>
                <a:sym typeface="+mn-ea"/>
              </a:rPr>
              <a:t>不应解除承包商对设计和工程施工承担的职责。</a:t>
            </a:r>
            <a:endParaRPr lang="zh-CN" altLang="en-US" dirty="0">
              <a:latin typeface="黑体" panose="02010609060101010101" pitchFamily="49" charset="-122"/>
              <a:ea typeface="黑体" panose="02010609060101010101" pitchFamily="49" charset="-122"/>
              <a:cs typeface="+mj-cs"/>
              <a:sym typeface="+mn-ea"/>
            </a:endParaRPr>
          </a:p>
          <a:p>
            <a:pPr>
              <a:lnSpc>
                <a:spcPct val="130000"/>
              </a:lnSpc>
            </a:pPr>
            <a:endParaRPr lang="zh-CN" altLang="en-US" dirty="0"/>
          </a:p>
          <a:p>
            <a:endParaRPr lang="zh-CN"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1"/>
          <a:stretch>
            <a:fillRect/>
          </a:stretch>
        </p:blipFill>
        <p:spPr>
          <a:xfrm>
            <a:off x="-528" y="0"/>
            <a:ext cx="12192528" cy="6858000"/>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dirty="0"/>
              <a:t>【</a:t>
            </a:r>
            <a:r>
              <a:rPr lang="zh-CN" altLang="en-US" dirty="0"/>
              <a:t>案例</a:t>
            </a:r>
            <a:r>
              <a:rPr lang="zh-CN" dirty="0"/>
              <a:t>】</a:t>
            </a:r>
            <a:endParaRPr lang="zh-CN" dirty="0">
              <a:solidFill>
                <a:srgbClr val="FF0000"/>
              </a:solidFill>
            </a:endParaRPr>
          </a:p>
        </p:txBody>
      </p:sp>
      <p:sp>
        <p:nvSpPr>
          <p:cNvPr id="3" name="内容占位符 2"/>
          <p:cNvSpPr>
            <a:spLocks noGrp="1"/>
          </p:cNvSpPr>
          <p:nvPr>
            <p:ph idx="1"/>
          </p:nvPr>
        </p:nvSpPr>
        <p:spPr/>
        <p:txBody>
          <a:bodyPr>
            <a:normAutofit/>
          </a:bodyPr>
          <a:lstStyle/>
          <a:p>
            <a:pPr>
              <a:lnSpc>
                <a:spcPct val="180000"/>
              </a:lnSpc>
            </a:pPr>
            <a:r>
              <a:rPr dirty="0">
                <a:latin typeface="黑体" panose="02010609060101010101" pitchFamily="49" charset="-122"/>
                <a:ea typeface="黑体" panose="02010609060101010101" pitchFamily="49" charset="-122"/>
                <a:cs typeface="+mj-cs"/>
              </a:rPr>
              <a:t>某公司于2006年5月中标了某公司海上风力发电厂的设计、制造、安装工程总承包项目。在招标文件中,有业主方的相关技术要求,其中针对基础部分,要求符合由一家国际等级与证明机构专为海上风力涡轮装置制定的设计标准,即所谓的J101,但是此后发现该所谓的J101标准内有一项错误,并将导致基础结构存在瑕疵。承包方是严格遵照业主招标文件以及其中所包括的设计标准和所谓的J101进行的施工,但是,因为前述的瑕疵问题,最终导致基础结构倒塌并产生维修费用高达2625万欧元。</a:t>
            </a:r>
            <a:endParaRPr dirty="0">
              <a:latin typeface="黑体" panose="02010609060101010101" pitchFamily="49" charset="-122"/>
              <a:ea typeface="黑体" panose="02010609060101010101" pitchFamily="49" charset="-122"/>
              <a:cs typeface="+mj-cs"/>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dirty="0"/>
              <a:t>【</a:t>
            </a:r>
            <a:r>
              <a:rPr lang="zh-CN" altLang="en-US" dirty="0"/>
              <a:t>案例</a:t>
            </a:r>
            <a:r>
              <a:rPr lang="zh-CN" dirty="0"/>
              <a:t>】</a:t>
            </a:r>
            <a:endParaRPr lang="zh-CN" dirty="0">
              <a:solidFill>
                <a:srgbClr val="FF0000"/>
              </a:solidFill>
            </a:endParaRPr>
          </a:p>
        </p:txBody>
      </p:sp>
      <p:sp>
        <p:nvSpPr>
          <p:cNvPr id="3" name="内容占位符 2"/>
          <p:cNvSpPr>
            <a:spLocks noGrp="1"/>
          </p:cNvSpPr>
          <p:nvPr>
            <p:ph idx="1"/>
          </p:nvPr>
        </p:nvSpPr>
        <p:spPr/>
        <p:txBody>
          <a:bodyPr>
            <a:normAutofit fontScale="97500" lnSpcReduction="10000"/>
          </a:bodyPr>
          <a:lstStyle/>
          <a:p>
            <a:pPr>
              <a:lnSpc>
                <a:spcPct val="140000"/>
              </a:lnSpc>
            </a:pPr>
            <a:r>
              <a:rPr dirty="0">
                <a:latin typeface="黑体" panose="02010609060101010101" pitchFamily="49" charset="-122"/>
                <a:ea typeface="黑体" panose="02010609060101010101" pitchFamily="49" charset="-122"/>
                <a:cs typeface="+mj-cs"/>
              </a:rPr>
              <a:t>滁州市环卫中心就滁州市生活垃圾填埋场渗滤液处理站升级改造工程EPC总承包(二次)工程对外发布招标文件。</a:t>
            </a:r>
            <a:r>
              <a:rPr dirty="0">
                <a:solidFill>
                  <a:srgbClr val="FF0000"/>
                </a:solidFill>
                <a:latin typeface="黑体" panose="02010609060101010101" pitchFamily="49" charset="-122"/>
                <a:ea typeface="黑体" panose="02010609060101010101" pitchFamily="49" charset="-122"/>
                <a:cs typeface="+mj-cs"/>
              </a:rPr>
              <a:t>招标文件载明:</a:t>
            </a:r>
            <a:r>
              <a:rPr dirty="0">
                <a:latin typeface="黑体" panose="02010609060101010101" pitchFamily="49" charset="-122"/>
                <a:ea typeface="黑体" panose="02010609060101010101" pitchFamily="49" charset="-122"/>
                <a:cs typeface="+mj-cs"/>
              </a:rPr>
              <a:t>“投标人现场考察并预</a:t>
            </a:r>
            <a:r>
              <a:rPr dirty="0">
                <a:solidFill>
                  <a:srgbClr val="FF0000"/>
                </a:solidFill>
                <a:latin typeface="黑体" panose="02010609060101010101" pitchFamily="49" charset="-122"/>
                <a:ea typeface="黑体" panose="02010609060101010101" pitchFamily="49" charset="-122"/>
                <a:cs typeface="+mj-cs"/>
              </a:rPr>
              <a:t>测未来渗滤液进水水质</a:t>
            </a:r>
            <a:r>
              <a:rPr dirty="0">
                <a:latin typeface="黑体" panose="02010609060101010101" pitchFamily="49" charset="-122"/>
                <a:ea typeface="黑体" panose="02010609060101010101" pitchFamily="49" charset="-122"/>
                <a:cs typeface="+mj-cs"/>
              </a:rPr>
              <a:t>,今后运行中实际进水水质指标超过或低于本设计进水指标,</a:t>
            </a:r>
            <a:r>
              <a:rPr dirty="0">
                <a:solidFill>
                  <a:srgbClr val="FF0000"/>
                </a:solidFill>
                <a:latin typeface="黑体" panose="02010609060101010101" pitchFamily="49" charset="-122"/>
                <a:ea typeface="黑体" panose="02010609060101010101" pitchFamily="49" charset="-122"/>
                <a:cs typeface="+mj-cs"/>
              </a:rPr>
              <a:t>导致处理后出水不达标的风险由投标人承担</a:t>
            </a:r>
            <a:r>
              <a:rPr dirty="0">
                <a:latin typeface="黑体" panose="02010609060101010101" pitchFamily="49" charset="-122"/>
                <a:ea typeface="黑体" panose="02010609060101010101" pitchFamily="49" charset="-122"/>
                <a:cs typeface="+mj-cs"/>
              </a:rPr>
              <a:t>”。后凌志公司中标该工程。</a:t>
            </a:r>
            <a:endParaRPr dirty="0">
              <a:latin typeface="黑体" panose="02010609060101010101" pitchFamily="49" charset="-122"/>
              <a:ea typeface="黑体" panose="02010609060101010101" pitchFamily="49" charset="-122"/>
              <a:cs typeface="+mj-cs"/>
            </a:endParaRPr>
          </a:p>
          <a:p>
            <a:pPr>
              <a:lnSpc>
                <a:spcPct val="140000"/>
              </a:lnSpc>
            </a:pPr>
            <a:r>
              <a:rPr lang="zh-CN" dirty="0">
                <a:latin typeface="黑体" panose="02010609060101010101" pitchFamily="49" charset="-122"/>
                <a:ea typeface="黑体" panose="02010609060101010101" pitchFamily="49" charset="-122"/>
                <a:cs typeface="+mj-cs"/>
              </a:rPr>
              <a:t>合同约定：在运行或保修期内,如出</a:t>
            </a:r>
            <a:r>
              <a:rPr lang="zh-CN" dirty="0">
                <a:solidFill>
                  <a:srgbClr val="FF0000"/>
                </a:solidFill>
                <a:latin typeface="黑体" panose="02010609060101010101" pitchFamily="49" charset="-122"/>
                <a:ea typeface="黑体" panose="02010609060101010101" pitchFamily="49" charset="-122"/>
                <a:cs typeface="+mj-cs"/>
              </a:rPr>
              <a:t>现达不到处理规模或处理水质不达标的情况</a:t>
            </a:r>
            <a:r>
              <a:rPr lang="zh-CN" dirty="0">
                <a:latin typeface="黑体" panose="02010609060101010101" pitchFamily="49" charset="-122"/>
                <a:ea typeface="黑体" panose="02010609060101010101" pitchFamily="49" charset="-122"/>
                <a:cs typeface="+mj-cs"/>
              </a:rPr>
              <a:t>,乙方除弥补缺陷保证处理规模或处理水质达标外,还应向甲方支付工程总价5%的违约金;本项目在施工或运行过程中</a:t>
            </a:r>
            <a:r>
              <a:rPr lang="zh-CN" dirty="0">
                <a:solidFill>
                  <a:srgbClr val="FF0000"/>
                </a:solidFill>
                <a:latin typeface="黑体" panose="02010609060101010101" pitchFamily="49" charset="-122"/>
                <a:ea typeface="黑体" panose="02010609060101010101" pitchFamily="49" charset="-122"/>
                <a:cs typeface="+mj-cs"/>
              </a:rPr>
              <a:t>遇到工程建设不合格或处理规模达不到300吨/天</a:t>
            </a:r>
            <a:r>
              <a:rPr lang="zh-CN" dirty="0">
                <a:latin typeface="黑体" panose="02010609060101010101" pitchFamily="49" charset="-122"/>
                <a:ea typeface="黑体" panose="02010609060101010101" pitchFamily="49" charset="-122"/>
                <a:cs typeface="+mj-cs"/>
              </a:rPr>
              <a:t>或出水不达标(不仅限于以上情况)等无法挽回的问题或事件,或在施工和运行过程中乙方提出退出或由于乙方原因合同终止,乙方给予甲方工程总价的60%赔偿,同时扣除质量保证金。如果事情发生在运行第一年,则10%工程款也应相应扣除。</a:t>
            </a:r>
            <a:endParaRPr lang="zh-CN" dirty="0">
              <a:latin typeface="黑体" panose="02010609060101010101" pitchFamily="49" charset="-122"/>
              <a:ea typeface="黑体" panose="02010609060101010101" pitchFamily="49" charset="-122"/>
              <a:cs typeface="+mj-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43915"/>
          </a:xfrm>
          <a:gradFill>
            <a:gsLst>
              <a:gs pos="0">
                <a:srgbClr val="FE4444"/>
              </a:gs>
              <a:gs pos="100000">
                <a:srgbClr val="832B2B"/>
              </a:gs>
            </a:gsLst>
            <a:lin ang="5400000" scaled="0"/>
          </a:gradFill>
        </p:spPr>
        <p:txBody>
          <a:bodyPr vert="horz" lIns="91440" tIns="45720" rIns="91440" bIns="45720" rtlCol="0" anchor="ctr">
            <a:normAutofit/>
          </a:bodyPr>
          <a:lstStyle/>
          <a:p>
            <a:pPr lvl="0" algn="ctr"/>
            <a:r>
              <a:rPr lang="zh-CN" altLang="en-US" sz="3600" b="1" dirty="0">
                <a:solidFill>
                  <a:schemeClr val="bg1"/>
                </a:solidFill>
                <a:sym typeface="+mn-ea"/>
              </a:rPr>
              <a:t>工程总承包的合同文本</a:t>
            </a:r>
            <a:endParaRPr lang="zh-CN" altLang="en-US" sz="3600" b="1" dirty="0">
              <a:solidFill>
                <a:schemeClr val="bg1"/>
              </a:solidFill>
              <a:sym typeface="+mn-ea"/>
            </a:endParaRPr>
          </a:p>
        </p:txBody>
      </p:sp>
      <p:sp>
        <p:nvSpPr>
          <p:cNvPr id="3" name="内容占位符 2"/>
          <p:cNvSpPr>
            <a:spLocks noGrp="1"/>
          </p:cNvSpPr>
          <p:nvPr>
            <p:ph idx="1"/>
          </p:nvPr>
        </p:nvSpPr>
        <p:spPr>
          <a:xfrm>
            <a:off x="838200" y="1466850"/>
            <a:ext cx="10515600" cy="4351338"/>
          </a:xfrm>
          <a:ln w="28575" cmpd="dbl">
            <a:solidFill>
              <a:srgbClr val="FF0000">
                <a:alpha val="96000"/>
              </a:srgbClr>
            </a:solidFill>
            <a:prstDash val="sysDot"/>
          </a:ln>
        </p:spPr>
        <p:txBody>
          <a:bodyPr>
            <a:normAutofit fontScale="92500" lnSpcReduction="20000"/>
          </a:bodyPr>
          <a:lstStyle/>
          <a:p>
            <a:pPr>
              <a:lnSpc>
                <a:spcPct val="160000"/>
              </a:lnSpc>
            </a:pPr>
            <a:r>
              <a:rPr lang="en-US" altLang="zh-CN" b="0" dirty="0"/>
              <a:t>1.</a:t>
            </a:r>
            <a:r>
              <a:rPr lang="zh-CN" altLang="en-US" b="0" dirty="0"/>
              <a:t> </a:t>
            </a:r>
            <a:r>
              <a:rPr lang="en-US" altLang="zh-CN" b="0" dirty="0"/>
              <a:t>2020</a:t>
            </a:r>
            <a:r>
              <a:rPr lang="zh-CN" altLang="en-US" b="0" dirty="0"/>
              <a:t>年</a:t>
            </a:r>
            <a:r>
              <a:rPr lang="en-US" altLang="zh-CN" b="0" dirty="0"/>
              <a:t>11</a:t>
            </a:r>
            <a:r>
              <a:rPr lang="zh-CN" altLang="en-US" b="0" dirty="0"/>
              <a:t>月</a:t>
            </a:r>
            <a:r>
              <a:rPr lang="en-US" altLang="zh-CN" b="0" dirty="0"/>
              <a:t>25</a:t>
            </a:r>
            <a:r>
              <a:rPr lang="zh-CN" altLang="en-US" b="0" dirty="0"/>
              <a:t>日，由住建部和国家工商总局联合发布的</a:t>
            </a:r>
            <a:r>
              <a:rPr lang="en-US" altLang="zh-CN" b="0" dirty="0"/>
              <a:t>《</a:t>
            </a:r>
            <a:r>
              <a:rPr lang="zh-CN" altLang="en-US" b="0" dirty="0"/>
              <a:t>建设项目工程总承包合同（示范文本）</a:t>
            </a:r>
            <a:r>
              <a:rPr lang="en-US" altLang="zh-CN" b="0" dirty="0"/>
              <a:t>》</a:t>
            </a:r>
            <a:r>
              <a:rPr lang="zh-CN" altLang="en-US" b="0" dirty="0"/>
              <a:t>（</a:t>
            </a:r>
            <a:r>
              <a:rPr lang="en-US" altLang="zh-CN" b="0" dirty="0"/>
              <a:t>GF-2020-0216</a:t>
            </a:r>
            <a:r>
              <a:rPr lang="zh-CN" altLang="en-US" b="0" dirty="0"/>
              <a:t>）</a:t>
            </a:r>
            <a:endParaRPr lang="en-US" altLang="zh-CN" b="0" dirty="0"/>
          </a:p>
          <a:p>
            <a:pPr>
              <a:lnSpc>
                <a:spcPct val="160000"/>
              </a:lnSpc>
            </a:pPr>
            <a:r>
              <a:rPr lang="en-US" altLang="zh-CN" b="0" dirty="0"/>
              <a:t>2.2011</a:t>
            </a:r>
            <a:r>
              <a:rPr lang="zh-CN" altLang="en-US" b="0" dirty="0"/>
              <a:t>年</a:t>
            </a:r>
            <a:r>
              <a:rPr lang="en-US" altLang="zh-CN" b="0" dirty="0"/>
              <a:t>11</a:t>
            </a:r>
            <a:r>
              <a:rPr lang="zh-CN" altLang="en-US" b="0" dirty="0"/>
              <a:t>月</a:t>
            </a:r>
            <a:r>
              <a:rPr lang="en-US" altLang="zh-CN" b="0" dirty="0"/>
              <a:t>20</a:t>
            </a:r>
            <a:r>
              <a:rPr lang="zh-CN" altLang="en-US" b="0" dirty="0"/>
              <a:t>日，国家发展改革委联合九部委发布的</a:t>
            </a:r>
            <a:r>
              <a:rPr lang="en-US" altLang="zh-CN" b="0" dirty="0"/>
              <a:t>《</a:t>
            </a:r>
            <a:r>
              <a:rPr lang="zh-CN" altLang="en-US" b="0" dirty="0"/>
              <a:t>标准设计施工总承包招标文件</a:t>
            </a:r>
            <a:r>
              <a:rPr lang="en-US" altLang="zh-CN" b="0" dirty="0"/>
              <a:t>》</a:t>
            </a:r>
            <a:r>
              <a:rPr lang="zh-CN" altLang="en-US" b="0" dirty="0"/>
              <a:t>，其中第四章“合同条款及格式”提供的合同范本</a:t>
            </a:r>
            <a:endParaRPr lang="en-US" altLang="zh-CN" b="0" dirty="0"/>
          </a:p>
          <a:p>
            <a:pPr>
              <a:lnSpc>
                <a:spcPct val="160000"/>
              </a:lnSpc>
            </a:pPr>
            <a:r>
              <a:rPr lang="en-US" altLang="zh-CN" b="0" dirty="0"/>
              <a:t>3.2018</a:t>
            </a:r>
            <a:r>
              <a:rPr lang="zh-CN" altLang="en-US" b="0" dirty="0"/>
              <a:t>年</a:t>
            </a:r>
            <a:r>
              <a:rPr lang="en-US" altLang="zh-CN" b="0" dirty="0"/>
              <a:t>9</a:t>
            </a:r>
            <a:r>
              <a:rPr lang="zh-CN" altLang="en-US" b="0" dirty="0"/>
              <a:t>月</a:t>
            </a:r>
            <a:r>
              <a:rPr lang="en-US" altLang="zh-CN" b="0" dirty="0"/>
              <a:t>13</a:t>
            </a:r>
            <a:r>
              <a:rPr lang="zh-CN" altLang="en-US" b="0" dirty="0"/>
              <a:t>日，浙江省招标投标办公室发布的</a:t>
            </a:r>
            <a:r>
              <a:rPr lang="en-US" altLang="zh-CN" b="0" dirty="0"/>
              <a:t>《</a:t>
            </a:r>
            <a:r>
              <a:rPr lang="zh-CN" altLang="en-US" b="0" dirty="0"/>
              <a:t>浙江省重点工程建设项目</a:t>
            </a:r>
            <a:r>
              <a:rPr lang="en-US" altLang="zh-CN" b="0" dirty="0"/>
              <a:t>EPC </a:t>
            </a:r>
            <a:r>
              <a:rPr lang="zh-CN" altLang="en-US" b="0" dirty="0"/>
              <a:t>总承包招标文件示范文本</a:t>
            </a:r>
            <a:r>
              <a:rPr lang="en-US" altLang="zh-CN" b="0" dirty="0"/>
              <a:t>》</a:t>
            </a:r>
            <a:r>
              <a:rPr lang="zh-CN" altLang="en-US" b="0" dirty="0"/>
              <a:t>中的合同范本</a:t>
            </a:r>
            <a:endParaRPr lang="en-US" altLang="zh-CN" b="0" dirty="0"/>
          </a:p>
          <a:p>
            <a:pPr>
              <a:lnSpc>
                <a:spcPct val="160000"/>
              </a:lnSpc>
            </a:pPr>
            <a:r>
              <a:rPr lang="en-US" altLang="zh-CN" sz="2000" b="0" dirty="0"/>
              <a:t>4.</a:t>
            </a:r>
            <a:r>
              <a:rPr lang="zh-CN" altLang="en-US" sz="2000" b="0" dirty="0"/>
              <a:t> </a:t>
            </a:r>
            <a:r>
              <a:rPr lang="en-US" altLang="zh-CN" sz="2000" b="0" dirty="0"/>
              <a:t>2018</a:t>
            </a:r>
            <a:r>
              <a:rPr lang="zh-CN" altLang="en-US" sz="2000" b="0" dirty="0"/>
              <a:t>年</a:t>
            </a:r>
            <a:r>
              <a:rPr lang="en-US" altLang="zh-CN" sz="2000" b="0" dirty="0"/>
              <a:t>9</a:t>
            </a:r>
            <a:r>
              <a:rPr lang="zh-CN" altLang="en-US" sz="2000" b="0" dirty="0"/>
              <a:t>月</a:t>
            </a:r>
            <a:r>
              <a:rPr lang="en-US" altLang="zh-CN" sz="2000" b="0" dirty="0"/>
              <a:t>18</a:t>
            </a:r>
            <a:r>
              <a:rPr lang="zh-CN" altLang="en-US" sz="2000" b="0" dirty="0"/>
              <a:t>日，深圳市住房和建设局发布的</a:t>
            </a:r>
            <a:r>
              <a:rPr lang="en-US" altLang="zh-CN" sz="2000" b="0" dirty="0"/>
              <a:t>《</a:t>
            </a:r>
            <a:r>
              <a:rPr lang="zh-CN" altLang="en-US" sz="2000" b="0" dirty="0"/>
              <a:t>建设工程设计采购施工（</a:t>
            </a:r>
            <a:r>
              <a:rPr lang="en-US" altLang="zh-CN" sz="2000" b="0" dirty="0"/>
              <a:t>EPC</a:t>
            </a:r>
            <a:r>
              <a:rPr lang="zh-CN" altLang="en-US" sz="2000" b="0" dirty="0"/>
              <a:t>）总承包合同（示范文本）</a:t>
            </a:r>
            <a:r>
              <a:rPr lang="en-US" altLang="zh-CN" sz="2000" b="0" dirty="0"/>
              <a:t>》</a:t>
            </a:r>
            <a:r>
              <a:rPr lang="zh-CN" altLang="en-US" sz="2000" b="0" dirty="0"/>
              <a:t>（</a:t>
            </a:r>
            <a:r>
              <a:rPr lang="en-US" altLang="zh-CN" sz="2000" b="0" dirty="0"/>
              <a:t>SFL-2017-01</a:t>
            </a:r>
            <a:r>
              <a:rPr lang="zh-CN" altLang="en-US" sz="2000" b="0" dirty="0"/>
              <a:t>）</a:t>
            </a:r>
            <a:endParaRPr lang="zh-CN" altLang="en-US" sz="2000" b="0" dirty="0"/>
          </a:p>
          <a:p>
            <a:pPr>
              <a:lnSpc>
                <a:spcPct val="160000"/>
              </a:lnSpc>
            </a:pPr>
            <a:endParaRPr lang="zh-CN" altLang="en-US" sz="2000"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43915"/>
          </a:xfrm>
          <a:gradFill>
            <a:gsLst>
              <a:gs pos="0">
                <a:srgbClr val="FE4444"/>
              </a:gs>
              <a:gs pos="100000">
                <a:srgbClr val="832B2B"/>
              </a:gs>
            </a:gsLst>
            <a:lin ang="5400000" scaled="0"/>
          </a:gradFill>
        </p:spPr>
        <p:txBody>
          <a:bodyPr vert="horz" lIns="91440" tIns="45720" rIns="91440" bIns="45720" rtlCol="0" anchor="ctr">
            <a:normAutofit/>
          </a:bodyPr>
          <a:lstStyle/>
          <a:p>
            <a:pPr lvl="0" algn="ctr"/>
            <a:r>
              <a:rPr lang="zh-CN" altLang="en-US" sz="3600" b="1" dirty="0">
                <a:solidFill>
                  <a:schemeClr val="bg1"/>
                </a:solidFill>
                <a:sym typeface="+mn-ea"/>
              </a:rPr>
              <a:t>工程总承包的合同文本</a:t>
            </a:r>
            <a:endParaRPr lang="zh-CN" altLang="en-US" sz="3600" b="1" dirty="0">
              <a:solidFill>
                <a:schemeClr val="bg1"/>
              </a:solidFill>
              <a:sym typeface="+mn-ea"/>
            </a:endParaRPr>
          </a:p>
        </p:txBody>
      </p:sp>
      <p:sp>
        <p:nvSpPr>
          <p:cNvPr id="3" name="内容占位符 2"/>
          <p:cNvSpPr>
            <a:spLocks noGrp="1"/>
          </p:cNvSpPr>
          <p:nvPr>
            <p:ph idx="1"/>
          </p:nvPr>
        </p:nvSpPr>
        <p:spPr>
          <a:xfrm>
            <a:off x="838200" y="1466850"/>
            <a:ext cx="10515600" cy="4351338"/>
          </a:xfrm>
          <a:ln w="28575" cmpd="dbl">
            <a:solidFill>
              <a:srgbClr val="FF0000">
                <a:alpha val="96000"/>
              </a:srgbClr>
            </a:solidFill>
            <a:prstDash val="sysDot"/>
          </a:ln>
        </p:spPr>
        <p:txBody>
          <a:bodyPr>
            <a:normAutofit fontScale="92500"/>
          </a:bodyPr>
          <a:lstStyle/>
          <a:p>
            <a:pPr>
              <a:lnSpc>
                <a:spcPct val="160000"/>
              </a:lnSpc>
            </a:pPr>
            <a:r>
              <a:rPr lang="en-US" altLang="zh-CN" b="0" dirty="0"/>
              <a:t>5.2018</a:t>
            </a:r>
            <a:r>
              <a:rPr lang="zh-CN" altLang="en-US" b="0" dirty="0"/>
              <a:t>年</a:t>
            </a:r>
            <a:r>
              <a:rPr lang="en-US" altLang="zh-CN" b="0" dirty="0"/>
              <a:t>10</a:t>
            </a:r>
            <a:r>
              <a:rPr lang="zh-CN" altLang="en-US" b="0" dirty="0"/>
              <a:t>月</a:t>
            </a:r>
            <a:r>
              <a:rPr lang="en-US" altLang="zh-CN" b="0" dirty="0"/>
              <a:t>31</a:t>
            </a:r>
            <a:r>
              <a:rPr lang="zh-CN" altLang="en-US" b="0" dirty="0"/>
              <a:t>日，河北省住建厅发布的</a:t>
            </a:r>
            <a:r>
              <a:rPr lang="en-US" altLang="zh-CN" b="0" dirty="0"/>
              <a:t>《</a:t>
            </a:r>
            <a:r>
              <a:rPr lang="zh-CN" altLang="en-US" b="0" dirty="0"/>
              <a:t>房屋建筑和市政基础设施工程总承包招标文件示范文本</a:t>
            </a:r>
            <a:r>
              <a:rPr lang="en-US" altLang="zh-CN" b="0" dirty="0"/>
              <a:t>》</a:t>
            </a:r>
            <a:endParaRPr lang="zh-CN" altLang="en-US" b="0" dirty="0"/>
          </a:p>
          <a:p>
            <a:pPr>
              <a:lnSpc>
                <a:spcPct val="160000"/>
              </a:lnSpc>
            </a:pPr>
            <a:r>
              <a:rPr lang="en-US" altLang="zh-CN" b="0" dirty="0"/>
              <a:t>6.2020</a:t>
            </a:r>
            <a:r>
              <a:rPr lang="zh-CN" altLang="en-US" b="0" dirty="0"/>
              <a:t>年，福建省住建厅发布的</a:t>
            </a:r>
            <a:r>
              <a:rPr lang="en-US" altLang="zh-CN" b="0" dirty="0"/>
              <a:t>《</a:t>
            </a:r>
            <a:r>
              <a:rPr lang="zh-CN" altLang="en-US" b="0" dirty="0"/>
              <a:t>福建省房屋建筑和市政基础设施工程标准工程总承包招标文件</a:t>
            </a:r>
            <a:r>
              <a:rPr lang="en-US" altLang="zh-CN" b="0" dirty="0"/>
              <a:t>》</a:t>
            </a:r>
            <a:r>
              <a:rPr lang="zh-CN" altLang="en-US" b="0" dirty="0"/>
              <a:t>。</a:t>
            </a:r>
            <a:endParaRPr lang="zh-CN" altLang="en-US" b="0" dirty="0"/>
          </a:p>
          <a:p>
            <a:pPr>
              <a:lnSpc>
                <a:spcPct val="160000"/>
              </a:lnSpc>
            </a:pPr>
            <a:r>
              <a:rPr lang="en-US" altLang="zh-CN" b="0" dirty="0"/>
              <a:t>7.2019</a:t>
            </a:r>
            <a:r>
              <a:rPr lang="zh-CN" altLang="en-US" b="0" dirty="0"/>
              <a:t>年</a:t>
            </a:r>
            <a:r>
              <a:rPr lang="en-US" altLang="zh-CN" b="0" dirty="0"/>
              <a:t>11</a:t>
            </a:r>
            <a:r>
              <a:rPr lang="zh-CN" altLang="en-US" b="0" dirty="0"/>
              <a:t>月</a:t>
            </a:r>
            <a:r>
              <a:rPr lang="en-US" altLang="zh-CN" b="0" dirty="0"/>
              <a:t>28</a:t>
            </a:r>
            <a:r>
              <a:rPr lang="zh-CN" altLang="en-US" b="0" dirty="0"/>
              <a:t>日，</a:t>
            </a:r>
            <a:r>
              <a:rPr lang="en-US" altLang="zh-CN" b="0" dirty="0"/>
              <a:t>《</a:t>
            </a:r>
            <a:r>
              <a:rPr lang="zh-CN" altLang="en-US" b="0" dirty="0"/>
              <a:t>温州市建筑和市政公用项目工程总承包</a:t>
            </a:r>
            <a:r>
              <a:rPr lang="en-US" altLang="zh-CN" b="0" dirty="0"/>
              <a:t>(EPC)</a:t>
            </a:r>
            <a:r>
              <a:rPr lang="zh-CN" altLang="en-US" b="0" dirty="0"/>
              <a:t>招标文件示范文本（</a:t>
            </a:r>
            <a:r>
              <a:rPr lang="en-US" altLang="zh-CN" b="0" dirty="0"/>
              <a:t>2019</a:t>
            </a:r>
            <a:r>
              <a:rPr lang="zh-CN" altLang="en-US" b="0" dirty="0"/>
              <a:t>年版）</a:t>
            </a:r>
            <a:r>
              <a:rPr lang="en-US" altLang="zh-CN" b="0" dirty="0"/>
              <a:t>》</a:t>
            </a:r>
            <a:endParaRPr lang="en-US" altLang="zh-CN" b="0" dirty="0"/>
          </a:p>
          <a:p>
            <a:pPr>
              <a:lnSpc>
                <a:spcPct val="160000"/>
              </a:lnSpc>
            </a:pPr>
            <a:r>
              <a:rPr lang="en-US" altLang="zh-CN" b="0" dirty="0"/>
              <a:t>8.</a:t>
            </a:r>
            <a:r>
              <a:rPr lang="zh-CN" altLang="en-US" b="0" dirty="0"/>
              <a:t> </a:t>
            </a:r>
            <a:r>
              <a:rPr lang="en-US" altLang="zh-CN" b="0" dirty="0"/>
              <a:t>2020</a:t>
            </a:r>
            <a:r>
              <a:rPr lang="zh-CN" altLang="en-US" b="0" dirty="0"/>
              <a:t>年</a:t>
            </a:r>
            <a:r>
              <a:rPr lang="en-US" altLang="zh-CN" b="0" dirty="0"/>
              <a:t>11</a:t>
            </a:r>
            <a:r>
              <a:rPr lang="zh-CN" altLang="en-US" b="0" dirty="0"/>
              <a:t>月</a:t>
            </a:r>
            <a:r>
              <a:rPr lang="en-US" altLang="zh-CN" b="0" dirty="0"/>
              <a:t>25</a:t>
            </a:r>
            <a:r>
              <a:rPr lang="zh-CN" altLang="en-US" b="0" dirty="0"/>
              <a:t>日</a:t>
            </a:r>
            <a:r>
              <a:rPr lang="en-US" altLang="zh-CN" b="0" dirty="0"/>
              <a:t>《</a:t>
            </a:r>
            <a:r>
              <a:rPr lang="zh-CN" altLang="en-US" b="0" dirty="0"/>
              <a:t>建设项目工程总承包合同（示范文本）</a:t>
            </a:r>
            <a:r>
              <a:rPr lang="en-US" altLang="zh-CN" b="0" dirty="0"/>
              <a:t>》</a:t>
            </a:r>
            <a:r>
              <a:rPr lang="zh-CN" altLang="en-US" b="0" dirty="0"/>
              <a:t>（</a:t>
            </a:r>
            <a:r>
              <a:rPr lang="en-US" altLang="zh-CN" b="0" dirty="0"/>
              <a:t>GF-2020-0216</a:t>
            </a:r>
            <a:r>
              <a:rPr lang="zh-CN" altLang="en-US" b="0" dirty="0"/>
              <a:t>）</a:t>
            </a:r>
            <a:endParaRPr lang="zh-CN" altLang="en-US" b="0"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43915"/>
          </a:xfrm>
          <a:gradFill>
            <a:gsLst>
              <a:gs pos="0">
                <a:srgbClr val="FE4444"/>
              </a:gs>
              <a:gs pos="100000">
                <a:srgbClr val="832B2B"/>
              </a:gs>
            </a:gsLst>
            <a:lin ang="5400000" scaled="0"/>
          </a:gradFill>
        </p:spPr>
        <p:txBody>
          <a:bodyPr vert="horz" lIns="91440" tIns="45720" rIns="91440" bIns="45720" rtlCol="0" anchor="ctr">
            <a:normAutofit/>
          </a:bodyPr>
          <a:lstStyle/>
          <a:p>
            <a:pPr lvl="0" algn="ctr"/>
            <a:r>
              <a:rPr lang="zh-CN" altLang="en-US" sz="3600" b="1" dirty="0">
                <a:solidFill>
                  <a:schemeClr val="bg1"/>
                </a:solidFill>
                <a:sym typeface="+mn-ea"/>
              </a:rPr>
              <a:t>工程总承包的合同文本</a:t>
            </a:r>
            <a:endParaRPr lang="zh-CN" altLang="en-US" sz="3600" b="1" dirty="0">
              <a:solidFill>
                <a:schemeClr val="bg1"/>
              </a:solidFill>
              <a:sym typeface="+mn-ea"/>
            </a:endParaRPr>
          </a:p>
        </p:txBody>
      </p:sp>
      <p:pic>
        <p:nvPicPr>
          <p:cNvPr id="7" name="图片 6"/>
          <p:cNvPicPr>
            <a:picLocks noChangeAspect="1"/>
          </p:cNvPicPr>
          <p:nvPr/>
        </p:nvPicPr>
        <p:blipFill>
          <a:blip r:embed="rId1"/>
          <a:stretch>
            <a:fillRect/>
          </a:stretch>
        </p:blipFill>
        <p:spPr>
          <a:xfrm>
            <a:off x="1199456" y="1340768"/>
            <a:ext cx="9624392" cy="5081017"/>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43915"/>
          </a:xfrm>
          <a:gradFill>
            <a:gsLst>
              <a:gs pos="0">
                <a:srgbClr val="FE4444"/>
              </a:gs>
              <a:gs pos="100000">
                <a:srgbClr val="832B2B"/>
              </a:gs>
            </a:gsLst>
            <a:lin ang="5400000" scaled="0"/>
          </a:gradFill>
        </p:spPr>
        <p:txBody>
          <a:bodyPr vert="horz" lIns="91440" tIns="45720" rIns="91440" bIns="45720" rtlCol="0" anchor="ctr">
            <a:normAutofit/>
          </a:bodyPr>
          <a:lstStyle/>
          <a:p>
            <a:pPr lvl="0" algn="ctr"/>
            <a:r>
              <a:rPr lang="zh-CN" altLang="en-US" sz="3600" b="1" dirty="0">
                <a:solidFill>
                  <a:schemeClr val="bg1"/>
                </a:solidFill>
                <a:sym typeface="+mn-ea"/>
              </a:rPr>
              <a:t>工程总承包的计价方法</a:t>
            </a:r>
            <a:endParaRPr lang="zh-CN" altLang="en-US" sz="3600" b="1" dirty="0">
              <a:solidFill>
                <a:schemeClr val="bg1"/>
              </a:solidFill>
              <a:sym typeface="+mn-ea"/>
            </a:endParaRPr>
          </a:p>
        </p:txBody>
      </p:sp>
      <p:sp>
        <p:nvSpPr>
          <p:cNvPr id="3" name="内容占位符 2"/>
          <p:cNvSpPr>
            <a:spLocks noGrp="1"/>
          </p:cNvSpPr>
          <p:nvPr>
            <p:ph idx="1"/>
          </p:nvPr>
        </p:nvSpPr>
        <p:spPr>
          <a:xfrm>
            <a:off x="838200" y="1466850"/>
            <a:ext cx="10515600" cy="4351338"/>
          </a:xfrm>
          <a:ln w="28575" cmpd="dbl">
            <a:solidFill>
              <a:srgbClr val="FF0000">
                <a:alpha val="96000"/>
              </a:srgbClr>
            </a:solidFill>
            <a:prstDash val="sysDot"/>
          </a:ln>
        </p:spPr>
        <p:txBody>
          <a:bodyPr/>
          <a:lstStyle/>
          <a:p>
            <a:pPr>
              <a:lnSpc>
                <a:spcPct val="140000"/>
              </a:lnSpc>
            </a:pPr>
            <a:r>
              <a:rPr lang="en-US" altLang="zh-CN" dirty="0"/>
              <a:t>《</a:t>
            </a:r>
            <a:r>
              <a:rPr lang="zh-CN" altLang="en-US" dirty="0"/>
              <a:t>管理办法</a:t>
            </a:r>
            <a:r>
              <a:rPr lang="en-US" altLang="zh-CN" dirty="0"/>
              <a:t>》</a:t>
            </a:r>
            <a:r>
              <a:rPr lang="zh-CN" altLang="en-US" dirty="0"/>
              <a:t>十六条  企业投资项目的工程总承包</a:t>
            </a:r>
            <a:r>
              <a:rPr lang="zh-CN" altLang="en-US" dirty="0">
                <a:solidFill>
                  <a:srgbClr val="FF0000"/>
                </a:solidFill>
              </a:rPr>
              <a:t>宜采用总价合同</a:t>
            </a:r>
            <a:r>
              <a:rPr lang="zh-CN" altLang="en-US" dirty="0"/>
              <a:t>，政府投资项目的工程总承包应当合理确定合同价格形式。</a:t>
            </a:r>
            <a:r>
              <a:rPr lang="zh-CN" altLang="en-US" dirty="0">
                <a:solidFill>
                  <a:srgbClr val="FF0000"/>
                </a:solidFill>
              </a:rPr>
              <a:t>采用总价合同的，除合同约定可以调整的情形外，合同总价一般不予调整</a:t>
            </a:r>
            <a:r>
              <a:rPr lang="zh-CN" altLang="en-US" dirty="0"/>
              <a:t>。</a:t>
            </a:r>
            <a:endParaRPr lang="en-US" altLang="zh-CN" dirty="0"/>
          </a:p>
          <a:p>
            <a:pPr>
              <a:lnSpc>
                <a:spcPct val="140000"/>
              </a:lnSpc>
            </a:pPr>
            <a:r>
              <a:rPr lang="zh-CN" altLang="en-US" dirty="0"/>
              <a:t>需要注意：也可以采用其他的形式，如单价合同、成本加酬金合同。承包人需要注意的固定的范围是什么？</a:t>
            </a:r>
            <a:endParaRPr lang="zh-CN" alt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43915"/>
          </a:xfrm>
          <a:gradFill>
            <a:gsLst>
              <a:gs pos="0">
                <a:srgbClr val="FE4444"/>
              </a:gs>
              <a:gs pos="100000">
                <a:srgbClr val="832B2B"/>
              </a:gs>
            </a:gsLst>
            <a:lin ang="5400000" scaled="0"/>
          </a:gradFill>
        </p:spPr>
        <p:txBody>
          <a:bodyPr vert="horz" lIns="91440" tIns="45720" rIns="91440" bIns="45720" rtlCol="0" anchor="ctr">
            <a:normAutofit/>
          </a:bodyPr>
          <a:lstStyle/>
          <a:p>
            <a:pPr lvl="0" algn="ctr"/>
            <a:r>
              <a:rPr lang="zh-CN" altLang="en-US" sz="3600" b="1" dirty="0">
                <a:solidFill>
                  <a:schemeClr val="bg1"/>
                </a:solidFill>
                <a:sym typeface="+mn-ea"/>
              </a:rPr>
              <a:t>工程总承包的计价方法</a:t>
            </a:r>
            <a:endParaRPr lang="zh-CN" altLang="en-US" sz="3600" b="1" dirty="0">
              <a:solidFill>
                <a:schemeClr val="bg1"/>
              </a:solidFill>
              <a:sym typeface="+mn-ea"/>
            </a:endParaRPr>
          </a:p>
        </p:txBody>
      </p:sp>
      <p:sp>
        <p:nvSpPr>
          <p:cNvPr id="3" name="内容占位符 2"/>
          <p:cNvSpPr>
            <a:spLocks noGrp="1"/>
          </p:cNvSpPr>
          <p:nvPr>
            <p:ph idx="1"/>
          </p:nvPr>
        </p:nvSpPr>
        <p:spPr>
          <a:xfrm>
            <a:off x="838200" y="1466850"/>
            <a:ext cx="10515600" cy="4351338"/>
          </a:xfrm>
          <a:ln w="28575" cmpd="dbl">
            <a:solidFill>
              <a:srgbClr val="FF0000">
                <a:alpha val="96000"/>
              </a:srgbClr>
            </a:solidFill>
            <a:prstDash val="sysDot"/>
          </a:ln>
        </p:spPr>
        <p:txBody>
          <a:bodyPr/>
          <a:lstStyle/>
          <a:p>
            <a:pPr>
              <a:lnSpc>
                <a:spcPct val="140000"/>
              </a:lnSpc>
            </a:pPr>
            <a:r>
              <a:rPr lang="en-US" altLang="zh-CN" dirty="0"/>
              <a:t>1</a:t>
            </a:r>
            <a:r>
              <a:rPr lang="zh-CN" altLang="en-US" dirty="0"/>
              <a:t>、总价固定是发包人采用工程总承包模式的</a:t>
            </a:r>
            <a:r>
              <a:rPr lang="zh-CN" altLang="en-US" dirty="0">
                <a:solidFill>
                  <a:srgbClr val="FF0000"/>
                </a:solidFill>
              </a:rPr>
              <a:t>驱动力</a:t>
            </a:r>
            <a:r>
              <a:rPr lang="zh-CN" altLang="en-US" dirty="0"/>
              <a:t>，也是承包人的</a:t>
            </a:r>
            <a:r>
              <a:rPr lang="zh-CN" altLang="en-US" dirty="0">
                <a:solidFill>
                  <a:srgbClr val="FF0000"/>
                </a:solidFill>
              </a:rPr>
              <a:t>盈利</a:t>
            </a:r>
            <a:r>
              <a:rPr lang="zh-CN" altLang="en-US" dirty="0"/>
              <a:t>核心。（转移设计变更、管理经验不足导致的投资增加；实现设计施工一体化，通过优化方案，降低的成本均直接转化为其自身的利润）</a:t>
            </a:r>
            <a:endParaRPr lang="zh-CN" altLang="en-US" dirty="0"/>
          </a:p>
          <a:p>
            <a:pPr>
              <a:lnSpc>
                <a:spcPct val="140000"/>
              </a:lnSpc>
            </a:pPr>
            <a:r>
              <a:rPr lang="en-US" altLang="zh-CN" dirty="0"/>
              <a:t>2</a:t>
            </a:r>
            <a:r>
              <a:rPr lang="zh-CN" altLang="en-US" dirty="0"/>
              <a:t>、工程总承包模式采用固定总价模式是一种必然需求。如果工程总承包模式不采用固定总价，则</a:t>
            </a:r>
            <a:r>
              <a:rPr lang="zh-CN" altLang="en-US" dirty="0">
                <a:solidFill>
                  <a:srgbClr val="FF0000"/>
                </a:solidFill>
              </a:rPr>
              <a:t>发包人对工程成本将完全失控，而承包人无法取得技术溢价</a:t>
            </a:r>
            <a:r>
              <a:rPr lang="zh-CN" altLang="en-US" dirty="0"/>
              <a:t>，亦无动力优化工程设计。</a:t>
            </a:r>
            <a:endParaRPr lang="zh-CN" alt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fontScale="90000"/>
          </a:bodyPr>
          <a:lstStyle/>
          <a:p>
            <a:pPr lvl="0" algn="ctr"/>
            <a:r>
              <a:rPr lang="zh-CN" altLang="en-US" sz="3600" b="1" i="1" dirty="0">
                <a:solidFill>
                  <a:srgbClr val="FF0000"/>
                </a:solidFill>
                <a:sym typeface="+mn-ea"/>
              </a:rPr>
              <a:t>EPC控制合同价格的方式（政府投资）</a:t>
            </a:r>
            <a:endParaRPr lang="zh-CN" altLang="en-US" sz="3600" b="1" i="1" dirty="0">
              <a:solidFill>
                <a:srgbClr val="FF0000"/>
              </a:solidFill>
              <a:sym typeface="+mn-ea"/>
            </a:endParaRPr>
          </a:p>
        </p:txBody>
      </p:sp>
      <p:sp>
        <p:nvSpPr>
          <p:cNvPr id="3" name="内容占位符 2"/>
          <p:cNvSpPr>
            <a:spLocks noGrp="1"/>
          </p:cNvSpPr>
          <p:nvPr>
            <p:ph idx="1"/>
          </p:nvPr>
        </p:nvSpPr>
        <p:spPr>
          <a:xfrm>
            <a:off x="838200" y="1439545"/>
            <a:ext cx="10515600" cy="4351338"/>
          </a:xfrm>
        </p:spPr>
        <p:txBody>
          <a:bodyPr>
            <a:noAutofit/>
          </a:bodyPr>
          <a:lstStyle/>
          <a:p>
            <a:pPr>
              <a:lnSpc>
                <a:spcPct val="130000"/>
              </a:lnSpc>
            </a:pPr>
            <a:r>
              <a:rPr lang="zh-CN" altLang="en-US" sz="2400"/>
              <a:t>（</a:t>
            </a:r>
            <a:r>
              <a:rPr lang="en-US" altLang="zh-CN" sz="2400"/>
              <a:t>1</a:t>
            </a:r>
            <a:r>
              <a:rPr lang="zh-CN" altLang="en-US" sz="2400"/>
              <a:t>）在</a:t>
            </a:r>
            <a:r>
              <a:rPr lang="zh-CN" altLang="en-US" sz="2400" u="sng">
                <a:solidFill>
                  <a:srgbClr val="FF0000"/>
                </a:solidFill>
              </a:rPr>
              <a:t>可研批复后</a:t>
            </a:r>
            <a:r>
              <a:rPr lang="zh-CN" altLang="en-US" sz="2400"/>
              <a:t>进行工程总承包发包的，宜采用</a:t>
            </a:r>
            <a:r>
              <a:rPr lang="zh-CN" altLang="en-US" sz="2400" u="sng">
                <a:solidFill>
                  <a:srgbClr val="FF0000"/>
                </a:solidFill>
              </a:rPr>
              <a:t>预算后审方式</a:t>
            </a:r>
            <a:r>
              <a:rPr lang="zh-CN" altLang="en-US" sz="2400"/>
              <a:t>并在招标文件或者发包合同中约定。</a:t>
            </a:r>
            <a:endParaRPr lang="zh-CN" altLang="en-US" sz="2400"/>
          </a:p>
          <a:p>
            <a:pPr>
              <a:lnSpc>
                <a:spcPct val="130000"/>
              </a:lnSpc>
            </a:pPr>
            <a:r>
              <a:rPr lang="zh-CN" altLang="en-US" sz="2400"/>
              <a:t>采用</a:t>
            </a:r>
            <a:r>
              <a:rPr lang="zh-CN" altLang="en-US" sz="2400" u="sng">
                <a:solidFill>
                  <a:srgbClr val="FF0000"/>
                </a:solidFill>
              </a:rPr>
              <a:t>预算后审方式</a:t>
            </a:r>
            <a:r>
              <a:rPr lang="zh-CN" altLang="en-US" sz="2400"/>
              <a:t>的项目，应当执行限额设计，按照风险共担原则，加强工程项目的总投资、设计内容标准及各个阶段造价的控制，并在招标文件中约定</a:t>
            </a:r>
            <a:r>
              <a:rPr lang="zh-CN" altLang="en-US" sz="2400" u="sng">
                <a:solidFill>
                  <a:srgbClr val="FF0000"/>
                </a:solidFill>
              </a:rPr>
              <a:t>工程预算、结算编制依据、综合单价取值办法和价格调整办法等事项</a:t>
            </a:r>
            <a:r>
              <a:rPr lang="zh-CN" altLang="en-US" sz="2400"/>
              <a:t>。投标人依据投标设计方案编制投标报价。</a:t>
            </a:r>
            <a:r>
              <a:rPr lang="zh-CN" altLang="en-US" sz="2400" u="sng">
                <a:solidFill>
                  <a:srgbClr val="FF0000"/>
                </a:solidFill>
              </a:rPr>
              <a:t>预算造价经建设单位及财政审核部门（如需）审核确定后作为合同价</a:t>
            </a:r>
            <a:r>
              <a:rPr lang="zh-CN" altLang="en-US" sz="2400"/>
              <a:t>，</a:t>
            </a:r>
            <a:r>
              <a:rPr lang="zh-CN" altLang="en-US" sz="2400" u="sng">
                <a:solidFill>
                  <a:srgbClr val="FF0000"/>
                </a:solidFill>
              </a:rPr>
              <a:t>并签订合同补充协议，作为施工期间进度款的支付及结算依据。</a:t>
            </a:r>
            <a:r>
              <a:rPr lang="zh-CN" altLang="en-US" sz="2400"/>
              <a:t>施工期间发生变更的，应当按规定批准审核后列入结算。</a:t>
            </a:r>
            <a:endParaRPr lang="zh-CN" altLang="en-US" sz="240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56920"/>
          </a:xfrm>
        </p:spPr>
        <p:txBody>
          <a:bodyPr/>
          <a:lstStyle/>
          <a:p>
            <a:pPr algn="ctr"/>
            <a:r>
              <a:rPr lang="en-US" altLang="zh-CN" sz="3600" b="1" i="1" dirty="0">
                <a:solidFill>
                  <a:srgbClr val="FF0000"/>
                </a:solidFill>
              </a:rPr>
              <a:t>EPC</a:t>
            </a:r>
            <a:r>
              <a:rPr lang="zh-CN" altLang="en-US" sz="3600" b="1" i="1" dirty="0">
                <a:solidFill>
                  <a:srgbClr val="FF0000"/>
                </a:solidFill>
              </a:rPr>
              <a:t>控制合同价格的方式（政府投资）</a:t>
            </a:r>
            <a:endParaRPr lang="zh-CN" altLang="en-US" sz="3600" b="1" i="1" dirty="0">
              <a:solidFill>
                <a:srgbClr val="FF0000"/>
              </a:solidFill>
            </a:endParaRPr>
          </a:p>
        </p:txBody>
      </p:sp>
      <p:sp>
        <p:nvSpPr>
          <p:cNvPr id="3" name="内容占位符 2"/>
          <p:cNvSpPr>
            <a:spLocks noGrp="1"/>
          </p:cNvSpPr>
          <p:nvPr>
            <p:ph idx="1"/>
          </p:nvPr>
        </p:nvSpPr>
        <p:spPr>
          <a:xfrm>
            <a:off x="785495" y="1179195"/>
            <a:ext cx="10743565" cy="5901055"/>
          </a:xfrm>
        </p:spPr>
        <p:txBody>
          <a:bodyPr>
            <a:normAutofit fontScale="97500"/>
          </a:bodyPr>
          <a:lstStyle/>
          <a:p>
            <a:pPr>
              <a:lnSpc>
                <a:spcPct val="130000"/>
              </a:lnSpc>
            </a:pPr>
            <a:r>
              <a:rPr lang="zh-CN" altLang="en-US"/>
              <a:t>（</a:t>
            </a:r>
            <a:r>
              <a:rPr lang="en-US" altLang="zh-CN"/>
              <a:t>2</a:t>
            </a:r>
            <a:r>
              <a:rPr lang="zh-CN" altLang="en-US"/>
              <a:t>）在</a:t>
            </a:r>
            <a:r>
              <a:rPr lang="zh-CN" altLang="en-US">
                <a:solidFill>
                  <a:srgbClr val="FF0000"/>
                </a:solidFill>
              </a:rPr>
              <a:t>初步设计审批后</a:t>
            </a:r>
            <a:r>
              <a:rPr lang="zh-CN" altLang="en-US"/>
              <a:t>进行工程总承包发包的，宜采用</a:t>
            </a:r>
            <a:r>
              <a:rPr lang="zh-CN" altLang="en-US" i="1">
                <a:solidFill>
                  <a:srgbClr val="FF0000"/>
                </a:solidFill>
              </a:rPr>
              <a:t>固定总价合同方式</a:t>
            </a:r>
            <a:r>
              <a:rPr lang="zh-CN" altLang="en-US"/>
              <a:t>。</a:t>
            </a:r>
            <a:endParaRPr lang="zh-CN" altLang="en-US"/>
          </a:p>
          <a:p>
            <a:pPr>
              <a:lnSpc>
                <a:spcPct val="130000"/>
              </a:lnSpc>
            </a:pPr>
            <a:r>
              <a:rPr lang="zh-CN" altLang="en-US"/>
              <a:t>采用固定总价合同方式的项目，招标文件应当依法约定</a:t>
            </a:r>
            <a:r>
              <a:rPr lang="zh-CN" altLang="en-US">
                <a:solidFill>
                  <a:srgbClr val="FF0000"/>
                </a:solidFill>
              </a:rPr>
              <a:t>总价包干范围以及合同价格调整的变更范围、价格调整办法及建设单位应承担的主要风险等事项。</a:t>
            </a:r>
            <a:r>
              <a:rPr lang="zh-CN" altLang="en-US"/>
              <a:t>中标人编制的施工图预算（原则上不得超过中标价）应当经建设单位及财政审核部门（如需）审核，作为按进度支付及结算工程款的依据。在财政审核和审计时，</a:t>
            </a:r>
            <a:r>
              <a:rPr lang="zh-CN" altLang="en-US">
                <a:solidFill>
                  <a:srgbClr val="FF0000"/>
                </a:solidFill>
              </a:rPr>
              <a:t>仅对建设单位依法依规新增变更部分进行审核</a:t>
            </a:r>
            <a:r>
              <a:rPr lang="zh-CN" altLang="en-US"/>
              <a:t>，对固定总价包干部分</a:t>
            </a:r>
            <a:r>
              <a:rPr lang="zh-CN" altLang="en-US">
                <a:solidFill>
                  <a:srgbClr val="FF0000"/>
                </a:solidFill>
              </a:rPr>
              <a:t>仅审核、审计其建设的规模、标准及所用的主要材料、设备等是否符合原设计方案和总承包合同条款要求</a:t>
            </a:r>
            <a:r>
              <a:rPr lang="zh-CN" altLang="en-US"/>
              <a:t>。结算价款调整应符合合同条款的约定。（总价合同审什么？）</a:t>
            </a:r>
            <a:endParaRPr lang="zh-CN" alt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例如：</a:t>
            </a:r>
            <a:endParaRPr lang="zh-CN" altLang="en-US"/>
          </a:p>
        </p:txBody>
      </p:sp>
      <p:sp>
        <p:nvSpPr>
          <p:cNvPr id="3" name="内容占位符 2"/>
          <p:cNvSpPr>
            <a:spLocks noGrp="1"/>
          </p:cNvSpPr>
          <p:nvPr>
            <p:ph idx="1"/>
          </p:nvPr>
        </p:nvSpPr>
        <p:spPr/>
        <p:txBody>
          <a:bodyPr/>
          <a:lstStyle/>
          <a:p>
            <a:pPr marL="0" marR="0" lvl="0" indent="504190" algn="l" defTabSz="914400" rtl="0" eaLnBrk="1" fontAlgn="base" latinLnBrk="0" hangingPunct="1">
              <a:lnSpc>
                <a:spcPct val="150000"/>
              </a:lnSpc>
              <a:spcBef>
                <a:spcPct val="0"/>
              </a:spcBef>
              <a:spcAft>
                <a:spcPct val="0"/>
              </a:spcAft>
              <a:buClrTx/>
              <a:buSzTx/>
              <a:buFontTx/>
              <a:buNone/>
              <a:defRPr/>
            </a:pPr>
            <a:r>
              <a:rPr lang="zh-CN" altLang="en-US" noProof="0" dirty="0">
                <a:ln>
                  <a:noFill/>
                </a:ln>
                <a:solidFill>
                  <a:prstClr val="black"/>
                </a:solidFill>
                <a:effectLst/>
                <a:uLnTx/>
                <a:uFillTx/>
                <a:latin typeface="Arial" panose="020B0604020202020204" pitchFamily="34" charset="0"/>
                <a:sym typeface="+mn-ea"/>
              </a:rPr>
              <a:t>某轨道交通项目进行</a:t>
            </a:r>
            <a:r>
              <a:rPr lang="en-US" altLang="zh-CN" noProof="0" dirty="0">
                <a:ln>
                  <a:noFill/>
                </a:ln>
                <a:solidFill>
                  <a:prstClr val="black"/>
                </a:solidFill>
                <a:effectLst/>
                <a:uLnTx/>
                <a:uFillTx/>
                <a:latin typeface="Arial" panose="020B0604020202020204" pitchFamily="34" charset="0"/>
                <a:sym typeface="+mn-ea"/>
              </a:rPr>
              <a:t>EPC</a:t>
            </a:r>
            <a:r>
              <a:rPr lang="zh-CN" altLang="en-US" noProof="0" dirty="0">
                <a:ln>
                  <a:noFill/>
                </a:ln>
                <a:solidFill>
                  <a:prstClr val="black"/>
                </a:solidFill>
                <a:effectLst/>
                <a:uLnTx/>
                <a:uFillTx/>
                <a:latin typeface="Arial" panose="020B0604020202020204" pitchFamily="34" charset="0"/>
                <a:sym typeface="+mn-ea"/>
              </a:rPr>
              <a:t>招标，编制模拟工程量清单，清单价格采用</a:t>
            </a:r>
            <a:r>
              <a:rPr lang="zh-CN" altLang="en-US" noProof="0" dirty="0">
                <a:ln>
                  <a:noFill/>
                </a:ln>
                <a:solidFill>
                  <a:srgbClr val="FF0000"/>
                </a:solidFill>
                <a:effectLst/>
                <a:uLnTx/>
                <a:uFillTx/>
                <a:latin typeface="Arial" panose="020B0604020202020204" pitchFamily="34" charset="0"/>
                <a:sym typeface="+mn-ea"/>
              </a:rPr>
              <a:t>合价包干和单价包干</a:t>
            </a:r>
            <a:r>
              <a:rPr lang="zh-CN" altLang="en-US" noProof="0" dirty="0">
                <a:ln>
                  <a:noFill/>
                </a:ln>
                <a:solidFill>
                  <a:prstClr val="black"/>
                </a:solidFill>
                <a:effectLst/>
                <a:uLnTx/>
                <a:uFillTx/>
                <a:latin typeface="Arial" panose="020B0604020202020204" pitchFamily="34" charset="0"/>
                <a:sym typeface="+mn-ea"/>
              </a:rPr>
              <a:t>相结合的方式，对于实施范围中合价包干部分控制价以</a:t>
            </a:r>
            <a:r>
              <a:rPr lang="zh-CN" altLang="en-US" noProof="0" dirty="0">
                <a:ln>
                  <a:noFill/>
                </a:ln>
                <a:solidFill>
                  <a:srgbClr val="FF0000"/>
                </a:solidFill>
                <a:effectLst/>
                <a:uLnTx/>
                <a:uFillTx/>
                <a:latin typeface="Arial" panose="020B0604020202020204" pitchFamily="34" charset="0"/>
                <a:sym typeface="+mn-ea"/>
              </a:rPr>
              <a:t>经政府审查对应范围的初步设计概算</a:t>
            </a:r>
            <a:r>
              <a:rPr lang="zh-CN" altLang="en-US" noProof="0" dirty="0">
                <a:ln>
                  <a:noFill/>
                </a:ln>
                <a:solidFill>
                  <a:prstClr val="black"/>
                </a:solidFill>
                <a:effectLst/>
                <a:uLnTx/>
                <a:uFillTx/>
                <a:latin typeface="Arial" panose="020B0604020202020204" pitchFamily="34" charset="0"/>
                <a:sym typeface="+mn-ea"/>
              </a:rPr>
              <a:t>为基础按照专业下浮一定比例作为投标限额，单价包干部分结合</a:t>
            </a:r>
            <a:r>
              <a:rPr lang="zh-CN" altLang="en-US" noProof="0" dirty="0">
                <a:ln>
                  <a:noFill/>
                </a:ln>
                <a:solidFill>
                  <a:srgbClr val="FF0000"/>
                </a:solidFill>
                <a:effectLst/>
                <a:uLnTx/>
                <a:uFillTx/>
                <a:latin typeface="Arial" panose="020B0604020202020204" pitchFamily="34" charset="0"/>
                <a:sym typeface="+mn-ea"/>
              </a:rPr>
              <a:t>以往线路合同价和市场情况设置控制价</a:t>
            </a:r>
            <a:r>
              <a:rPr lang="zh-CN" altLang="en-US" noProof="0" dirty="0">
                <a:ln>
                  <a:noFill/>
                </a:ln>
                <a:solidFill>
                  <a:prstClr val="black"/>
                </a:solidFill>
                <a:effectLst/>
                <a:uLnTx/>
                <a:uFillTx/>
                <a:latin typeface="Arial" panose="020B0604020202020204" pitchFamily="34" charset="0"/>
                <a:sym typeface="+mn-ea"/>
              </a:rPr>
              <a:t>。</a:t>
            </a:r>
            <a:endPar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504190" algn="l" defTabSz="914400" rtl="0" eaLnBrk="1" fontAlgn="base" latinLnBrk="0" hangingPunct="1">
              <a:lnSpc>
                <a:spcPct val="150000"/>
              </a:lnSpc>
              <a:spcBef>
                <a:spcPct val="0"/>
              </a:spcBef>
              <a:spcAft>
                <a:spcPct val="0"/>
              </a:spcAft>
              <a:buClrTx/>
              <a:buSzTx/>
              <a:buFontTx/>
              <a:buNone/>
              <a:defRPr/>
            </a:pPr>
            <a:r>
              <a:rPr lang="zh-CN" altLang="en-US" noProof="0" dirty="0">
                <a:ln>
                  <a:noFill/>
                </a:ln>
                <a:solidFill>
                  <a:prstClr val="black"/>
                </a:solidFill>
                <a:effectLst/>
                <a:uLnTx/>
                <a:uFillTx/>
                <a:latin typeface="Arial" panose="020B0604020202020204" pitchFamily="34" charset="0"/>
                <a:sym typeface="+mn-ea"/>
              </a:rPr>
              <a:t>合同中明确约定：合价包干部分以政府批复对应范围的</a:t>
            </a:r>
            <a:r>
              <a:rPr lang="zh-CN" altLang="en-US" noProof="0" dirty="0">
                <a:ln>
                  <a:noFill/>
                </a:ln>
                <a:solidFill>
                  <a:srgbClr val="FF0000"/>
                </a:solidFill>
                <a:effectLst/>
                <a:uLnTx/>
                <a:uFillTx/>
                <a:latin typeface="Arial" panose="020B0604020202020204" pitchFamily="34" charset="0"/>
                <a:sym typeface="+mn-ea"/>
              </a:rPr>
              <a:t>初步概算为基数按照投标下浮率</a:t>
            </a:r>
            <a:r>
              <a:rPr lang="zh-CN" altLang="en-US" noProof="0" dirty="0">
                <a:ln>
                  <a:noFill/>
                </a:ln>
                <a:solidFill>
                  <a:prstClr val="black"/>
                </a:solidFill>
                <a:effectLst/>
                <a:uLnTx/>
                <a:uFillTx/>
                <a:latin typeface="Arial" panose="020B0604020202020204" pitchFamily="34" charset="0"/>
                <a:sym typeface="+mn-ea"/>
              </a:rPr>
              <a:t>以</a:t>
            </a:r>
            <a:r>
              <a:rPr lang="zh-CN" altLang="en-US" noProof="0" dirty="0">
                <a:ln>
                  <a:noFill/>
                </a:ln>
                <a:solidFill>
                  <a:srgbClr val="FF0000"/>
                </a:solidFill>
                <a:effectLst/>
                <a:uLnTx/>
                <a:uFillTx/>
                <a:latin typeface="Arial" panose="020B0604020202020204" pitchFamily="34" charset="0"/>
                <a:sym typeface="+mn-ea"/>
              </a:rPr>
              <a:t>形象进度进行计量和结算</a:t>
            </a:r>
            <a:r>
              <a:rPr lang="zh-CN" altLang="en-US" noProof="0" dirty="0">
                <a:ln>
                  <a:noFill/>
                </a:ln>
                <a:solidFill>
                  <a:prstClr val="black"/>
                </a:solidFill>
                <a:effectLst/>
                <a:uLnTx/>
                <a:uFillTx/>
                <a:latin typeface="Arial" panose="020B0604020202020204" pitchFamily="34" charset="0"/>
                <a:sym typeface="+mn-ea"/>
              </a:rPr>
              <a:t>，单价包干部分按照实施工程量进行计量和结算；实施过程中主要乙供材料价格波动超过约定的范围可进行调差；发生可</a:t>
            </a:r>
            <a:r>
              <a:rPr lang="zh-CN" altLang="en-US" noProof="0" dirty="0">
                <a:ln>
                  <a:noFill/>
                </a:ln>
                <a:solidFill>
                  <a:srgbClr val="FF0000"/>
                </a:solidFill>
                <a:effectLst/>
                <a:uLnTx/>
                <a:uFillTx/>
                <a:latin typeface="Arial" panose="020B0604020202020204" pitchFamily="34" charset="0"/>
                <a:sym typeface="+mn-ea"/>
              </a:rPr>
              <a:t>调整概算事项</a:t>
            </a:r>
            <a:r>
              <a:rPr lang="zh-CN" altLang="en-US" noProof="0" dirty="0">
                <a:ln>
                  <a:noFill/>
                </a:ln>
                <a:solidFill>
                  <a:prstClr val="black"/>
                </a:solidFill>
                <a:effectLst/>
                <a:uLnTx/>
                <a:uFillTx/>
                <a:latin typeface="Arial" panose="020B0604020202020204" pitchFamily="34" charset="0"/>
                <a:sym typeface="+mn-ea"/>
              </a:rPr>
              <a:t>的，以政府批复的调整概算按照投标下浮率调整。</a:t>
            </a:r>
            <a:endPar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8231" y="5661248"/>
            <a:ext cx="10515600" cy="471587"/>
          </a:xfrm>
        </p:spPr>
        <p:txBody>
          <a:bodyPr>
            <a:normAutofit fontScale="90000"/>
          </a:bodyPr>
          <a:lstStyle/>
          <a:p>
            <a:pPr algn="ctr"/>
            <a:r>
              <a:rPr lang="zh-CN" altLang="en-US" dirty="0"/>
              <a:t>建筑业劳动生产率</a:t>
            </a:r>
            <a:endParaRPr lang="zh-CN" altLang="en-US" dirty="0"/>
          </a:p>
        </p:txBody>
      </p:sp>
      <p:pic>
        <p:nvPicPr>
          <p:cNvPr id="5" name="图片 4"/>
          <p:cNvPicPr>
            <a:picLocks noChangeAspect="1"/>
          </p:cNvPicPr>
          <p:nvPr/>
        </p:nvPicPr>
        <p:blipFill>
          <a:blip r:embed="rId1">
            <a:clrChange>
              <a:clrFrom>
                <a:srgbClr val="FAFFFE"/>
              </a:clrFrom>
              <a:clrTo>
                <a:srgbClr val="FAFFFE">
                  <a:alpha val="0"/>
                </a:srgbClr>
              </a:clrTo>
            </a:clrChange>
          </a:blip>
          <a:stretch>
            <a:fillRect/>
          </a:stretch>
        </p:blipFill>
        <p:spPr>
          <a:xfrm>
            <a:off x="671892" y="476672"/>
            <a:ext cx="10647205" cy="4896544"/>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【案例】</a:t>
            </a:r>
            <a:endParaRPr lang="zh-CN" altLang="en-US"/>
          </a:p>
        </p:txBody>
      </p:sp>
      <p:sp>
        <p:nvSpPr>
          <p:cNvPr id="3" name="内容占位符 2"/>
          <p:cNvSpPr>
            <a:spLocks noGrp="1"/>
          </p:cNvSpPr>
          <p:nvPr>
            <p:ph idx="1"/>
          </p:nvPr>
        </p:nvSpPr>
        <p:spPr/>
        <p:txBody>
          <a:bodyPr>
            <a:normAutofit fontScale="92500"/>
          </a:bodyPr>
          <a:lstStyle/>
          <a:p>
            <a:pPr>
              <a:lnSpc>
                <a:spcPct val="130000"/>
              </a:lnSpc>
            </a:pPr>
            <a:r>
              <a:rPr lang="zh-CN" altLang="en-US" dirty="0">
                <a:latin typeface="楷体" panose="02010609060101010101" pitchFamily="49" charset="-122"/>
                <a:ea typeface="楷体" panose="02010609060101010101" pitchFamily="49" charset="-122"/>
                <a:cs typeface="楷体" panose="02010609060101010101" pitchFamily="49" charset="-122"/>
              </a:rPr>
              <a:t>山东某发电公司（甲方）与某环保工程建设公司（乙方）签订工程总承包合同</a:t>
            </a:r>
            <a:r>
              <a:rPr lang="en-US" altLang="zh-CN" dirty="0">
                <a:latin typeface="楷体" panose="02010609060101010101" pitchFamily="49" charset="-122"/>
                <a:ea typeface="楷体" panose="02010609060101010101" pitchFamily="49" charset="-122"/>
                <a:cs typeface="楷体" panose="02010609060101010101" pitchFamily="49" charset="-122"/>
              </a:rPr>
              <a:t>EPC</a:t>
            </a:r>
            <a:r>
              <a:rPr lang="zh-CN" altLang="en-US" dirty="0">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2</a:t>
            </a:r>
            <a:r>
              <a:rPr lang="zh-CN" altLang="en-US" dirty="0">
                <a:latin typeface="楷体" panose="02010609060101010101" pitchFamily="49" charset="-122"/>
                <a:ea typeface="楷体" panose="02010609060101010101" pitchFamily="49" charset="-122"/>
                <a:cs typeface="楷体" panose="02010609060101010101" pitchFamily="49" charset="-122"/>
              </a:rPr>
              <a:t>×</a:t>
            </a:r>
            <a:r>
              <a:rPr lang="en-US" altLang="zh-CN" dirty="0">
                <a:latin typeface="楷体" panose="02010609060101010101" pitchFamily="49" charset="-122"/>
                <a:ea typeface="楷体" panose="02010609060101010101" pitchFamily="49" charset="-122"/>
                <a:cs typeface="楷体" panose="02010609060101010101" pitchFamily="49" charset="-122"/>
              </a:rPr>
              <a:t>150MW</a:t>
            </a:r>
            <a:r>
              <a:rPr lang="zh-CN" altLang="en-US" dirty="0">
                <a:latin typeface="楷体" panose="02010609060101010101" pitchFamily="49" charset="-122"/>
                <a:ea typeface="楷体" panose="02010609060101010101" pitchFamily="49" charset="-122"/>
                <a:cs typeface="楷体" panose="02010609060101010101" pitchFamily="49" charset="-122"/>
              </a:rPr>
              <a:t>机组烟气脱硫工程合同》，合同固定总价</a:t>
            </a:r>
            <a:r>
              <a:rPr lang="en-US" altLang="zh-CN" dirty="0">
                <a:latin typeface="楷体" panose="02010609060101010101" pitchFamily="49" charset="-122"/>
                <a:ea typeface="楷体" panose="02010609060101010101" pitchFamily="49" charset="-122"/>
                <a:cs typeface="楷体" panose="02010609060101010101" pitchFamily="49" charset="-122"/>
              </a:rPr>
              <a:t>5240</a:t>
            </a:r>
            <a:r>
              <a:rPr lang="zh-CN" altLang="en-US" dirty="0">
                <a:latin typeface="楷体" panose="02010609060101010101" pitchFamily="49" charset="-122"/>
                <a:ea typeface="楷体" panose="02010609060101010101" pitchFamily="49" charset="-122"/>
                <a:cs typeface="楷体" panose="02010609060101010101" pitchFamily="49" charset="-122"/>
              </a:rPr>
              <a:t>万元。同时合同约定：</a:t>
            </a:r>
            <a:r>
              <a:rPr lang="en-US" altLang="zh-CN" dirty="0">
                <a:latin typeface="楷体" panose="02010609060101010101" pitchFamily="49" charset="-122"/>
                <a:ea typeface="楷体" panose="02010609060101010101" pitchFamily="49" charset="-122"/>
                <a:cs typeface="楷体" panose="02010609060101010101" pitchFamily="49" charset="-122"/>
              </a:rPr>
              <a:t>”</a:t>
            </a:r>
            <a:r>
              <a:rPr lang="zh-CN" altLang="en-US" dirty="0">
                <a:latin typeface="楷体" panose="02010609060101010101" pitchFamily="49" charset="-122"/>
                <a:ea typeface="楷体" panose="02010609060101010101" pitchFamily="49" charset="-122"/>
                <a:cs typeface="楷体" panose="02010609060101010101" pitchFamily="49" charset="-122"/>
              </a:rPr>
              <a:t>合同总价在合同执行期内不变价，遇到下列情况作相应调整：</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增加风机已包含在合同总价内，如设计不需要，从合同总价中扣除</a:t>
            </a:r>
            <a:r>
              <a:rPr lang="zh-CN" altLang="en-US" dirty="0">
                <a:latin typeface="楷体" panose="02010609060101010101" pitchFamily="49" charset="-122"/>
                <a:ea typeface="楷体" panose="02010609060101010101" pitchFamily="49" charset="-122"/>
                <a:cs typeface="楷体" panose="02010609060101010101" pitchFamily="49" charset="-122"/>
              </a:rPr>
              <a:t>；如乙方考虑不周，漏设或其他原因等造成工程量增加的，增加的工程量不再增加费用。</a:t>
            </a:r>
            <a:r>
              <a:rPr lang="en-US" altLang="zh-CN" dirty="0">
                <a:latin typeface="楷体" panose="02010609060101010101" pitchFamily="49" charset="-122"/>
                <a:ea typeface="楷体" panose="02010609060101010101" pitchFamily="49" charset="-122"/>
                <a:cs typeface="楷体" panose="02010609060101010101" pitchFamily="49" charset="-122"/>
              </a:rPr>
              <a:t>”</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a:lnSpc>
                <a:spcPct val="130000"/>
              </a:lnSpc>
            </a:pPr>
            <a:r>
              <a:rPr lang="zh-CN" altLang="en-US" dirty="0">
                <a:latin typeface="楷体" panose="02010609060101010101" pitchFamily="49" charset="-122"/>
                <a:ea typeface="楷体" panose="02010609060101010101" pitchFamily="49" charset="-122"/>
                <a:cs typeface="楷体" panose="02010609060101010101" pitchFamily="49" charset="-122"/>
              </a:rPr>
              <a:t>在合同履行过程中，甲方向乙方发函：</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取消</a:t>
            </a:r>
            <a:r>
              <a:rPr lang="zh-CN" altLang="en-US" dirty="0">
                <a:latin typeface="楷体" panose="02010609060101010101" pitchFamily="49" charset="-122"/>
                <a:ea typeface="楷体" panose="02010609060101010101" pitchFamily="49" charset="-122"/>
                <a:cs typeface="楷体" panose="02010609060101010101" pitchFamily="49" charset="-122"/>
              </a:rPr>
              <a:t>增压风机，对原引风机及电机进行改造（</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事实上发生变更</a:t>
            </a:r>
            <a:r>
              <a:rPr lang="zh-CN" altLang="en-US" dirty="0">
                <a:latin typeface="楷体" panose="02010609060101010101" pitchFamily="49" charset="-122"/>
                <a:ea typeface="楷体" panose="02010609060101010101" pitchFamily="49" charset="-122"/>
                <a:cs typeface="楷体" panose="02010609060101010101" pitchFamily="49" charset="-122"/>
              </a:rPr>
              <a:t>），扣除原合同中增压风机</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费用</a:t>
            </a:r>
            <a:r>
              <a:rPr lang="en-US" altLang="zh-CN" dirty="0">
                <a:solidFill>
                  <a:srgbClr val="FF0000"/>
                </a:solidFill>
                <a:latin typeface="楷体" panose="02010609060101010101" pitchFamily="49" charset="-122"/>
                <a:ea typeface="楷体" panose="02010609060101010101" pitchFamily="49" charset="-122"/>
                <a:cs typeface="楷体" panose="02010609060101010101" pitchFamily="49" charset="-122"/>
              </a:rPr>
              <a:t>250</a:t>
            </a:r>
            <a:r>
              <a:rPr lang="zh-CN" altLang="en-US" dirty="0">
                <a:solidFill>
                  <a:srgbClr val="FF0000"/>
                </a:solidFill>
                <a:latin typeface="楷体" panose="02010609060101010101" pitchFamily="49" charset="-122"/>
                <a:ea typeface="楷体" panose="02010609060101010101" pitchFamily="49" charset="-122"/>
                <a:cs typeface="楷体" panose="02010609060101010101" pitchFamily="49" charset="-122"/>
              </a:rPr>
              <a:t>万元</a:t>
            </a:r>
            <a:r>
              <a:rPr lang="zh-CN" altLang="en-US" dirty="0">
                <a:latin typeface="楷体" panose="02010609060101010101" pitchFamily="49" charset="-122"/>
                <a:ea typeface="楷体" panose="02010609060101010101" pitchFamily="49" charset="-122"/>
                <a:cs typeface="楷体" panose="02010609060101010101" pitchFamily="49" charset="-122"/>
              </a:rPr>
              <a:t>，请回函确认。己方回函：贵司</a:t>
            </a:r>
            <a:r>
              <a:rPr lang="en-US" altLang="zh-CN" dirty="0">
                <a:latin typeface="楷体" panose="02010609060101010101" pitchFamily="49" charset="-122"/>
                <a:ea typeface="楷体" panose="02010609060101010101" pitchFamily="49" charset="-122"/>
                <a:cs typeface="楷体" panose="02010609060101010101" pitchFamily="49" charset="-122"/>
              </a:rPr>
              <a:t>2008</a:t>
            </a:r>
            <a:r>
              <a:rPr lang="zh-CN" altLang="en-US" dirty="0">
                <a:latin typeface="楷体" panose="02010609060101010101" pitchFamily="49" charset="-122"/>
                <a:ea typeface="楷体" panose="02010609060101010101" pitchFamily="49" charset="-122"/>
                <a:cs typeface="楷体" panose="02010609060101010101" pitchFamily="49" charset="-122"/>
              </a:rPr>
              <a:t>年</a:t>
            </a:r>
            <a:r>
              <a:rPr lang="en-US" altLang="zh-CN" dirty="0">
                <a:latin typeface="楷体" panose="02010609060101010101" pitchFamily="49" charset="-122"/>
                <a:ea typeface="楷体" panose="02010609060101010101" pitchFamily="49" charset="-122"/>
                <a:cs typeface="楷体" panose="02010609060101010101" pitchFamily="49" charset="-122"/>
              </a:rPr>
              <a:t>1</a:t>
            </a:r>
            <a:r>
              <a:rPr lang="zh-CN" altLang="en-US" dirty="0">
                <a:latin typeface="楷体" panose="02010609060101010101" pitchFamily="49" charset="-122"/>
                <a:ea typeface="楷体" panose="02010609060101010101" pitchFamily="49" charset="-122"/>
                <a:cs typeface="楷体" panose="02010609060101010101" pitchFamily="49" charset="-122"/>
              </a:rPr>
              <a:t>月</a:t>
            </a:r>
            <a:r>
              <a:rPr lang="en-US" altLang="zh-CN" dirty="0">
                <a:latin typeface="楷体" panose="02010609060101010101" pitchFamily="49" charset="-122"/>
                <a:ea typeface="楷体" panose="02010609060101010101" pitchFamily="49" charset="-122"/>
                <a:cs typeface="楷体" panose="02010609060101010101" pitchFamily="49" charset="-122"/>
              </a:rPr>
              <a:t>8</a:t>
            </a:r>
            <a:r>
              <a:rPr lang="zh-CN" altLang="en-US" dirty="0">
                <a:latin typeface="楷体" panose="02010609060101010101" pitchFamily="49" charset="-122"/>
                <a:ea typeface="楷体" panose="02010609060101010101" pitchFamily="49" charset="-122"/>
                <a:cs typeface="楷体" panose="02010609060101010101" pitchFamily="49" charset="-122"/>
              </a:rPr>
              <a:t>日关于脱硫工程取消增加风机涵已收到，我司同意贵司安排，现回函予以确认。</a:t>
            </a:r>
            <a:endParaRPr lang="zh-CN" altLang="en-US" dirty="0">
              <a:latin typeface="楷体" panose="02010609060101010101" pitchFamily="49" charset="-122"/>
              <a:ea typeface="楷体" panose="02010609060101010101" pitchFamily="49" charset="-122"/>
              <a:cs typeface="楷体" panose="02010609060101010101" pitchFamily="49" charset="-122"/>
            </a:endParaRPr>
          </a:p>
          <a:p>
            <a:pPr>
              <a:lnSpc>
                <a:spcPct val="130000"/>
              </a:lnSpc>
            </a:pPr>
            <a:r>
              <a:rPr lang="zh-CN" dirty="0">
                <a:latin typeface="楷体" panose="02010609060101010101" pitchFamily="49" charset="-122"/>
                <a:ea typeface="楷体" panose="02010609060101010101" pitchFamily="49" charset="-122"/>
                <a:cs typeface="楷体" panose="02010609060101010101" pitchFamily="49" charset="-122"/>
                <a:sym typeface="+mn-ea"/>
              </a:rPr>
              <a:t>后双方又达成：就增压风机工程减项一事，</a:t>
            </a:r>
            <a:r>
              <a:rPr lang="zh-CN"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具体减项数额由甲乙双方签订补充协议</a:t>
            </a:r>
            <a:r>
              <a:rPr lang="zh-CN" dirty="0">
                <a:latin typeface="楷体" panose="02010609060101010101" pitchFamily="49" charset="-122"/>
                <a:ea typeface="楷体" panose="02010609060101010101" pitchFamily="49" charset="-122"/>
                <a:cs typeface="楷体" panose="02010609060101010101" pitchFamily="49" charset="-122"/>
                <a:sym typeface="+mn-ea"/>
              </a:rPr>
              <a:t>，本着友好协商原则继续寻找证据、进一步调研、论证另行确定。</a:t>
            </a:r>
            <a:endParaRPr lang="zh-CN" dirty="0">
              <a:latin typeface="楷体" panose="02010609060101010101" pitchFamily="49" charset="-122"/>
              <a:ea typeface="楷体" panose="02010609060101010101" pitchFamily="49" charset="-122"/>
              <a:cs typeface="楷体" panose="02010609060101010101" pitchFamily="49" charset="-122"/>
            </a:endParaRPr>
          </a:p>
          <a:p>
            <a:pPr>
              <a:lnSpc>
                <a:spcPct val="130000"/>
              </a:lnSpc>
            </a:pPr>
            <a:endParaRPr lang="zh-CN" altLang="en-US" dirty="0">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启示</a:t>
            </a:r>
            <a:endParaRPr lang="zh-CN" altLang="en-US"/>
          </a:p>
        </p:txBody>
      </p:sp>
      <p:sp>
        <p:nvSpPr>
          <p:cNvPr id="3" name="内容占位符 2"/>
          <p:cNvSpPr>
            <a:spLocks noGrp="1"/>
          </p:cNvSpPr>
          <p:nvPr>
            <p:ph idx="1"/>
          </p:nvPr>
        </p:nvSpPr>
        <p:spPr/>
        <p:txBody>
          <a:bodyPr/>
          <a:lstStyle/>
          <a:p>
            <a:pPr>
              <a:lnSpc>
                <a:spcPct val="130000"/>
              </a:lnSpc>
            </a:pPr>
            <a:r>
              <a:rPr lang="zh-CN">
                <a:latin typeface="楷体" panose="02010609060101010101" pitchFamily="49" charset="-122"/>
                <a:ea typeface="楷体" panose="02010609060101010101" pitchFamily="49" charset="-122"/>
                <a:cs typeface="楷体" panose="02010609060101010101" pitchFamily="49" charset="-122"/>
              </a:rPr>
              <a:t>（</a:t>
            </a:r>
            <a:r>
              <a:rPr lang="en-US" altLang="zh-CN">
                <a:latin typeface="楷体" panose="02010609060101010101" pitchFamily="49" charset="-122"/>
                <a:ea typeface="楷体" panose="02010609060101010101" pitchFamily="49" charset="-122"/>
                <a:cs typeface="楷体" panose="02010609060101010101" pitchFamily="49" charset="-122"/>
              </a:rPr>
              <a:t>1</a:t>
            </a:r>
            <a:r>
              <a:rPr lang="zh-CN" altLang="en-US">
                <a:latin typeface="楷体" panose="02010609060101010101" pitchFamily="49" charset="-122"/>
                <a:ea typeface="楷体" panose="02010609060101010101" pitchFamily="49" charset="-122"/>
                <a:cs typeface="楷体" panose="02010609060101010101" pitchFamily="49" charset="-122"/>
              </a:rPr>
              <a:t>）价格清单是发生变更调整合同价款的重要依据。</a:t>
            </a:r>
            <a:endParaRPr lang="zh-CN" altLang="en-US">
              <a:latin typeface="楷体" panose="02010609060101010101" pitchFamily="49" charset="-122"/>
              <a:ea typeface="楷体" panose="02010609060101010101" pitchFamily="49" charset="-122"/>
              <a:cs typeface="楷体" panose="02010609060101010101" pitchFamily="49" charset="-122"/>
            </a:endParaRPr>
          </a:p>
          <a:p>
            <a:pPr>
              <a:lnSpc>
                <a:spcPct val="130000"/>
              </a:lnSpc>
            </a:pPr>
            <a:r>
              <a:rPr lang="zh-CN" altLang="en-US">
                <a:latin typeface="楷体" panose="02010609060101010101" pitchFamily="49" charset="-122"/>
                <a:ea typeface="楷体" panose="02010609060101010101" pitchFamily="49" charset="-122"/>
                <a:cs typeface="楷体" panose="02010609060101010101" pitchFamily="49" charset="-122"/>
              </a:rPr>
              <a:t>（</a:t>
            </a:r>
            <a:r>
              <a:rPr lang="en-US" altLang="zh-CN">
                <a:latin typeface="楷体" panose="02010609060101010101" pitchFamily="49" charset="-122"/>
                <a:ea typeface="楷体" panose="02010609060101010101" pitchFamily="49" charset="-122"/>
                <a:cs typeface="楷体" panose="02010609060101010101" pitchFamily="49" charset="-122"/>
              </a:rPr>
              <a:t>2</a:t>
            </a:r>
            <a:r>
              <a:rPr lang="zh-CN" altLang="en-US">
                <a:latin typeface="楷体" panose="02010609060101010101" pitchFamily="49" charset="-122"/>
                <a:ea typeface="楷体" panose="02010609060101010101" pitchFamily="49" charset="-122"/>
                <a:cs typeface="楷体" panose="02010609060101010101" pitchFamily="49" charset="-122"/>
              </a:rPr>
              <a:t>）价格清单中的内的项目、数量等不代表承包人最终实施的工程量，也不能用于最终结算，只有当变更发生时，参照价格清单中的项目作为确定变更价格的相关依据。</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solidFill>
                  <a:srgbClr val="FF0000"/>
                </a:solidFill>
              </a:rPr>
              <a:t>基于模拟工程量清单的合同总价确定</a:t>
            </a:r>
            <a:endParaRPr lang="zh-CN" altLang="en-US">
              <a:solidFill>
                <a:srgbClr val="FF0000"/>
              </a:solidFill>
            </a:endParaRPr>
          </a:p>
        </p:txBody>
      </p:sp>
      <p:pic>
        <p:nvPicPr>
          <p:cNvPr id="4" name="内容占位符 3"/>
          <p:cNvPicPr>
            <a:picLocks noGrp="1" noChangeAspect="1"/>
          </p:cNvPicPr>
          <p:nvPr>
            <p:ph idx="1"/>
          </p:nvPr>
        </p:nvPicPr>
        <p:blipFill>
          <a:blip r:embed="rId1"/>
          <a:stretch>
            <a:fillRect/>
          </a:stretch>
        </p:blipFill>
        <p:spPr>
          <a:xfrm>
            <a:off x="2463800" y="1001395"/>
            <a:ext cx="6955155" cy="2567940"/>
          </a:xfrm>
          <a:prstGeom prst="rect">
            <a:avLst/>
          </a:prstGeom>
          <a:ln w="28575" cmpd="sng">
            <a:solidFill>
              <a:schemeClr val="accent1">
                <a:shade val="50000"/>
              </a:schemeClr>
            </a:solidFill>
            <a:prstDash val="solid"/>
          </a:ln>
        </p:spPr>
      </p:pic>
      <p:pic>
        <p:nvPicPr>
          <p:cNvPr id="5" name="图片 4"/>
          <p:cNvPicPr>
            <a:picLocks noChangeAspect="1"/>
          </p:cNvPicPr>
          <p:nvPr/>
        </p:nvPicPr>
        <p:blipFill>
          <a:blip r:embed="rId2"/>
          <a:stretch>
            <a:fillRect/>
          </a:stretch>
        </p:blipFill>
        <p:spPr>
          <a:xfrm>
            <a:off x="2383790" y="3952240"/>
            <a:ext cx="7115175" cy="2352675"/>
          </a:xfrm>
          <a:prstGeom prst="rect">
            <a:avLst/>
          </a:prstGeom>
          <a:ln w="28575" cmpd="sng">
            <a:solidFill>
              <a:schemeClr val="accent1">
                <a:shade val="50000"/>
              </a:schemeClr>
            </a:solidFill>
            <a:prstDash val="soli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1073150" y="494030"/>
            <a:ext cx="8441690" cy="5706110"/>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5" name="内容占位符 4"/>
          <p:cNvPicPr>
            <a:picLocks noGrp="1" noChangeAspect="1"/>
          </p:cNvPicPr>
          <p:nvPr>
            <p:ph idx="1"/>
          </p:nvPr>
        </p:nvPicPr>
        <p:blipFill>
          <a:blip r:embed="rId1"/>
          <a:stretch>
            <a:fillRect/>
          </a:stretch>
        </p:blipFill>
        <p:spPr>
          <a:xfrm>
            <a:off x="1428750" y="332105"/>
            <a:ext cx="7486650" cy="6194425"/>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1169670" y="297815"/>
            <a:ext cx="6671945" cy="610616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5" name="内容占位符 4"/>
          <p:cNvPicPr>
            <a:picLocks noGrp="1" noChangeAspect="1"/>
          </p:cNvPicPr>
          <p:nvPr>
            <p:ph idx="1"/>
          </p:nvPr>
        </p:nvPicPr>
        <p:blipFill>
          <a:blip r:embed="rId1"/>
          <a:stretch>
            <a:fillRect/>
          </a:stretch>
        </p:blipFill>
        <p:spPr>
          <a:xfrm>
            <a:off x="1586865" y="441960"/>
            <a:ext cx="5683885" cy="5626735"/>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153160" y="459740"/>
            <a:ext cx="8581390" cy="535686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522730" y="439420"/>
            <a:ext cx="8952865" cy="5979795"/>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896110" y="609600"/>
            <a:ext cx="7858125" cy="5638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662940" y="274955"/>
            <a:ext cx="10692130" cy="546100"/>
          </a:xfrm>
          <a:gradFill rotWithShape="1">
            <a:gsLst>
              <a:gs pos="0">
                <a:srgbClr val="FE4444"/>
              </a:gs>
              <a:gs pos="100000">
                <a:srgbClr val="832B2B"/>
              </a:gs>
            </a:gsLst>
            <a:lin ang="5400000"/>
            <a:tileRect/>
          </a:gradFill>
        </p:spPr>
        <p:txBody>
          <a:bodyPr anchor="ctr">
            <a:normAutofit/>
          </a:bodyPr>
          <a:lstStyle/>
          <a:p>
            <a:pPr algn="ctr"/>
            <a:r>
              <a:rPr lang="zh-CN" altLang="en-US" kern="1200" baseline="0">
                <a:solidFill>
                  <a:schemeClr val="bg1"/>
                </a:solidFill>
                <a:latin typeface="黑体" panose="02010609060101010101" pitchFamily="49" charset="-122"/>
                <a:ea typeface="黑体" panose="02010609060101010101" pitchFamily="49" charset="-122"/>
                <a:cs typeface="+mj-cs"/>
              </a:rPr>
              <a:t>两个改革任务</a:t>
            </a:r>
            <a:endParaRPr lang="zh-CN" altLang="en-US" kern="1200" baseline="0">
              <a:solidFill>
                <a:schemeClr val="bg1"/>
              </a:solidFill>
              <a:latin typeface="黑体" panose="02010609060101010101" pitchFamily="49" charset="-122"/>
              <a:ea typeface="黑体" panose="02010609060101010101" pitchFamily="49" charset="-122"/>
              <a:cs typeface="+mj-cs"/>
            </a:endParaRPr>
          </a:p>
        </p:txBody>
      </p:sp>
      <p:sp>
        <p:nvSpPr>
          <p:cNvPr id="49154" name="内容占位符 2"/>
          <p:cNvSpPr>
            <a:spLocks noGrp="1"/>
          </p:cNvSpPr>
          <p:nvPr>
            <p:ph idx="1"/>
          </p:nvPr>
        </p:nvSpPr>
        <p:spPr>
          <a:xfrm>
            <a:off x="662940" y="939800"/>
            <a:ext cx="10692130" cy="5186680"/>
          </a:xfrm>
        </p:spPr>
        <p:txBody>
          <a:bodyPr anchor="t">
            <a:normAutofit/>
          </a:bodyPr>
          <a:lstStyle/>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dirty="0">
                <a:solidFill>
                  <a:srgbClr val="C00000"/>
                </a:solidFill>
                <a:latin typeface="微软雅黑" panose="020B0503020204020204" charset="-122"/>
                <a:ea typeface="微软雅黑" panose="020B0503020204020204" charset="-122"/>
                <a:sym typeface="+mn-ea"/>
              </a:rPr>
              <a:t>优化资质资格管理，完善招投标制度。</a:t>
            </a:r>
            <a:endParaRPr lang="en-US" altLang="zh-CN" strike="noStrike" kern="1200" baseline="0" noProof="1">
              <a:solidFill>
                <a:srgbClr val="C00000"/>
              </a:solidFill>
              <a:latin typeface="微软雅黑" panose="020B0503020204020204" charset="-122"/>
              <a:ea typeface="微软雅黑" panose="020B0503020204020204" charset="-122"/>
              <a:cs typeface="+mn-cs"/>
            </a:endParaRPr>
          </a:p>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dirty="0">
                <a:solidFill>
                  <a:srgbClr val="C00000"/>
                </a:solidFill>
                <a:latin typeface="微软雅黑" panose="020B0503020204020204" charset="-122"/>
                <a:ea typeface="微软雅黑" panose="020B0503020204020204" charset="-122"/>
                <a:sym typeface="+mn-ea"/>
              </a:rPr>
              <a:t>完善工程组织模式：推行工程总承包、培育全过程工程咨询，以及建筑工业化、信息化、装配式。</a:t>
            </a:r>
            <a:endParaRPr lang="zh-CN" altLang="en-US" dirty="0">
              <a:solidFill>
                <a:srgbClr val="C00000"/>
              </a:solidFill>
              <a:latin typeface="微软雅黑" panose="020B0503020204020204" charset="-122"/>
              <a:ea typeface="微软雅黑" panose="020B0503020204020204" charset="-122"/>
              <a:sym typeface="+mn-ea"/>
            </a:endParaRPr>
          </a:p>
          <a:p>
            <a:pPr indent="457200">
              <a:lnSpc>
                <a:spcPct val="130000"/>
              </a:lnSpc>
            </a:pPr>
            <a:r>
              <a:rPr lang="en-US" altLang="zh-CN" kern="1200" baseline="0">
                <a:latin typeface="楷体" panose="02010609060101010101" pitchFamily="49" charset="-122"/>
                <a:ea typeface="楷体" panose="02010609060101010101" pitchFamily="49" charset="-122"/>
                <a:cs typeface="+mn-cs"/>
              </a:rPr>
              <a:t>1</a:t>
            </a:r>
            <a:r>
              <a:rPr lang="zh-CN" altLang="en-US" kern="1200" baseline="0">
                <a:latin typeface="楷体" panose="02010609060101010101" pitchFamily="49" charset="-122"/>
                <a:ea typeface="楷体" panose="02010609060101010101" pitchFamily="49" charset="-122"/>
                <a:cs typeface="+mn-cs"/>
              </a:rPr>
              <a:t>、</a:t>
            </a:r>
            <a:r>
              <a:rPr lang="zh-CN" altLang="en-US">
                <a:solidFill>
                  <a:srgbClr val="C00000"/>
                </a:solidFill>
                <a:sym typeface="+mn-ea"/>
              </a:rPr>
              <a:t>简化</a:t>
            </a:r>
            <a:r>
              <a:rPr lang="zh-CN" altLang="en-US">
                <a:sym typeface="+mn-ea"/>
              </a:rPr>
              <a:t>企业资质类别和等级设置，减少不必要的资质认定。加快完善信用体系、工程担保及个人执业资格等相关配套制度，试点放宽承揽业务范围限制，加强事中事后监管。（</a:t>
            </a:r>
            <a:r>
              <a:rPr lang="zh-CN" altLang="en-US">
                <a:solidFill>
                  <a:srgbClr val="C00000"/>
                </a:solidFill>
                <a:sym typeface="+mn-ea"/>
              </a:rPr>
              <a:t>简化不是目的，终极目标是取消资质</a:t>
            </a:r>
            <a:r>
              <a:rPr lang="zh-CN" altLang="en-US">
                <a:sym typeface="+mn-ea"/>
              </a:rPr>
              <a:t>）</a:t>
            </a:r>
            <a:endParaRPr lang="zh-CN" altLang="en-US">
              <a:sym typeface="+mn-ea"/>
            </a:endParaRPr>
          </a:p>
          <a:p>
            <a:pPr indent="457200">
              <a:lnSpc>
                <a:spcPct val="130000"/>
              </a:lnSpc>
            </a:pPr>
            <a:endParaRPr lang="zh-CN" altLang="en-US" kern="1200" baseline="0">
              <a:latin typeface="楷体" panose="02010609060101010101" pitchFamily="49" charset="-122"/>
              <a:ea typeface="楷体" panose="02010609060101010101" pitchFamily="49" charset="-122"/>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2052320" y="365125"/>
            <a:ext cx="5852795" cy="6260465"/>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2010410" y="555625"/>
            <a:ext cx="6035675" cy="5485765"/>
          </a:xfrm>
          <a:prstGeom prst="rect">
            <a:avLst/>
          </a:prstGeom>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1869440" y="467995"/>
            <a:ext cx="6423660" cy="5768340"/>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2428875" y="365125"/>
            <a:ext cx="5862320" cy="6345555"/>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1805305" y="645160"/>
            <a:ext cx="7430135" cy="5116195"/>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2269490" y="365125"/>
            <a:ext cx="7353300" cy="5665470"/>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2295525" y="506730"/>
            <a:ext cx="7145020" cy="5748020"/>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几点说明：</a:t>
            </a:r>
            <a:endParaRPr lang="zh-CN" altLang="en-US"/>
          </a:p>
        </p:txBody>
      </p:sp>
      <p:sp>
        <p:nvSpPr>
          <p:cNvPr id="3" name="内容占位符 2"/>
          <p:cNvSpPr>
            <a:spLocks noGrp="1"/>
          </p:cNvSpPr>
          <p:nvPr>
            <p:ph idx="1"/>
          </p:nvPr>
        </p:nvSpPr>
        <p:spPr/>
        <p:txBody>
          <a:bodyPr/>
          <a:lstStyle/>
          <a:p>
            <a:pPr>
              <a:lnSpc>
                <a:spcPct val="110000"/>
              </a:lnSpc>
            </a:pPr>
            <a:r>
              <a:rPr lang="zh-CN" altLang="en-US">
                <a:latin typeface="楷体" panose="02010609060101010101" pitchFamily="49" charset="-122"/>
                <a:ea typeface="楷体" panose="02010609060101010101" pitchFamily="49" charset="-122"/>
                <a:cs typeface="楷体" panose="02010609060101010101" pitchFamily="49" charset="-122"/>
              </a:rPr>
              <a:t>（1）合同价形式为</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固定总价</a:t>
            </a:r>
            <a:r>
              <a:rPr lang="zh-CN" altLang="en-US">
                <a:latin typeface="楷体" panose="02010609060101010101" pitchFamily="49" charset="-122"/>
                <a:ea typeface="楷体" panose="02010609060101010101" pitchFamily="49" charset="-122"/>
                <a:cs typeface="楷体" panose="02010609060101010101" pitchFamily="49" charset="-122"/>
              </a:rPr>
              <a:t>的，投标人应在模拟清单中填写投标人的</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工程量（数量）和综合单价（单价）</a:t>
            </a:r>
            <a:r>
              <a:rPr lang="zh-CN" altLang="en-US">
                <a:latin typeface="楷体" panose="02010609060101010101" pitchFamily="49" charset="-122"/>
                <a:ea typeface="楷体" panose="02010609060101010101" pitchFamily="49" charset="-122"/>
                <a:cs typeface="楷体" panose="02010609060101010101" pitchFamily="49" charset="-122"/>
              </a:rPr>
              <a:t>。</a:t>
            </a:r>
            <a:endParaRPr lang="zh-CN" altLang="en-US">
              <a:latin typeface="楷体" panose="02010609060101010101" pitchFamily="49" charset="-122"/>
              <a:ea typeface="楷体" panose="02010609060101010101" pitchFamily="49" charset="-122"/>
              <a:cs typeface="楷体" panose="02010609060101010101" pitchFamily="49" charset="-122"/>
            </a:endParaRPr>
          </a:p>
          <a:p>
            <a:pPr>
              <a:lnSpc>
                <a:spcPct val="110000"/>
              </a:lnSpc>
            </a:pPr>
            <a:r>
              <a:rPr lang="zh-CN" altLang="en-US">
                <a:latin typeface="楷体" panose="02010609060101010101" pitchFamily="49" charset="-122"/>
                <a:ea typeface="楷体" panose="02010609060101010101" pitchFamily="49" charset="-122"/>
                <a:cs typeface="楷体" panose="02010609060101010101" pitchFamily="49" charset="-122"/>
              </a:rPr>
              <a:t>（2）合同价形式为</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固定单价</a:t>
            </a:r>
            <a:r>
              <a:rPr lang="zh-CN" altLang="en-US">
                <a:latin typeface="楷体" panose="02010609060101010101" pitchFamily="49" charset="-122"/>
                <a:ea typeface="楷体" panose="02010609060101010101" pitchFamily="49" charset="-122"/>
                <a:cs typeface="楷体" panose="02010609060101010101" pitchFamily="49" charset="-122"/>
              </a:rPr>
              <a:t>的，投标人应在模拟清单中填写投标人的综合单价（单价）和招标人提供的工程量（数量）。招标人提供的工程量（数量），投标人不作修改。</a:t>
            </a:r>
            <a:endParaRPr lang="zh-CN" altLang="en-US">
              <a:latin typeface="楷体" panose="02010609060101010101" pitchFamily="49" charset="-122"/>
              <a:ea typeface="楷体" panose="02010609060101010101" pitchFamily="49" charset="-122"/>
              <a:cs typeface="楷体" panose="02010609060101010101" pitchFamily="49" charset="-122"/>
            </a:endParaRPr>
          </a:p>
          <a:p>
            <a:pPr>
              <a:lnSpc>
                <a:spcPct val="110000"/>
              </a:lnSpc>
            </a:pPr>
            <a:r>
              <a:rPr lang="zh-CN" altLang="en-US">
                <a:latin typeface="楷体" panose="02010609060101010101" pitchFamily="49" charset="-122"/>
                <a:ea typeface="楷体" panose="02010609060101010101" pitchFamily="49" charset="-122"/>
                <a:cs typeface="楷体" panose="02010609060101010101" pitchFamily="49" charset="-122"/>
              </a:rPr>
              <a:t>（3）暂定金额及其组成内容应按招标人提供的填写。招标人提供的暂定金额及其组成内容，投标人不作修改。</a:t>
            </a:r>
            <a:endParaRPr lang="zh-CN" altLang="en-US">
              <a:latin typeface="楷体" panose="02010609060101010101" pitchFamily="49" charset="-122"/>
              <a:ea typeface="楷体" panose="02010609060101010101" pitchFamily="49" charset="-122"/>
              <a:cs typeface="楷体" panose="02010609060101010101" pitchFamily="49" charset="-122"/>
            </a:endParaRPr>
          </a:p>
          <a:p>
            <a:pPr>
              <a:lnSpc>
                <a:spcPct val="110000"/>
              </a:lnSpc>
            </a:pPr>
            <a:r>
              <a:rPr lang="zh-CN" altLang="en-US">
                <a:latin typeface="楷体" panose="02010609060101010101" pitchFamily="49" charset="-122"/>
                <a:ea typeface="楷体" panose="02010609060101010101" pitchFamily="49" charset="-122"/>
                <a:cs typeface="楷体" panose="02010609060101010101" pitchFamily="49" charset="-122"/>
              </a:rPr>
              <a:t>（4）模拟清单中列明需要填写单价和合价的所有项目，投标人均应填写且只允许有一个报价。未填写的项目,视为该费用己包含在投标总价中。</a:t>
            </a:r>
            <a:endParaRPr lang="zh-CN" altLang="en-US">
              <a:latin typeface="楷体" panose="02010609060101010101" pitchFamily="49" charset="-122"/>
              <a:ea typeface="楷体" panose="02010609060101010101" pitchFamily="49" charset="-122"/>
              <a:cs typeface="楷体" panose="02010609060101010101" pitchFamily="49" charset="-122"/>
            </a:endParaRPr>
          </a:p>
          <a:p>
            <a:pPr>
              <a:lnSpc>
                <a:spcPct val="110000"/>
              </a:lnSpc>
            </a:pPr>
            <a:endParaRPr lang="zh-CN" altLang="en-US">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【实例】工程总承包设计费用纠纷</a:t>
            </a:r>
            <a:endParaRPr lang="zh-CN" altLang="en-US"/>
          </a:p>
        </p:txBody>
      </p:sp>
      <p:sp>
        <p:nvSpPr>
          <p:cNvPr id="3" name="内容占位符 2"/>
          <p:cNvSpPr>
            <a:spLocks noGrp="1"/>
          </p:cNvSpPr>
          <p:nvPr>
            <p:ph idx="1"/>
          </p:nvPr>
        </p:nvSpPr>
        <p:spPr/>
        <p:txBody>
          <a:bodyPr/>
          <a:lstStyle/>
          <a:p>
            <a:r>
              <a:rPr lang="zh-CN" altLang="en-US">
                <a:latin typeface="楷体" panose="02010609060101010101" pitchFamily="49" charset="-122"/>
                <a:ea typeface="楷体" panose="02010609060101010101" pitchFamily="49" charset="-122"/>
                <a:cs typeface="楷体" panose="02010609060101010101" pitchFamily="49" charset="-122"/>
              </a:rPr>
              <a:t>2013年9月16日，宏润新能源公司（甲方）作为发包方与承包方国电光伏公司（乙方）签订《30MWp项目光伏电站EPC工程总包商务合同》。总承包合同</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固定总价</a:t>
            </a:r>
            <a:r>
              <a:rPr lang="zh-CN" altLang="en-US">
                <a:latin typeface="楷体" panose="02010609060101010101" pitchFamily="49" charset="-122"/>
                <a:ea typeface="楷体" panose="02010609060101010101" pitchFamily="49" charset="-122"/>
                <a:cs typeface="楷体" panose="02010609060101010101" pitchFamily="49" charset="-122"/>
              </a:rPr>
              <a:t>为25500万元，其中，建筑工程费用为2868万元，设计总费用为140万元。</a:t>
            </a:r>
            <a:endParaRPr lang="zh-CN" altLang="en-US">
              <a:latin typeface="楷体" panose="02010609060101010101" pitchFamily="49" charset="-122"/>
              <a:ea typeface="楷体" panose="02010609060101010101" pitchFamily="49" charset="-122"/>
              <a:cs typeface="楷体" panose="02010609060101010101" pitchFamily="49" charset="-122"/>
            </a:endParaRPr>
          </a:p>
          <a:p>
            <a:r>
              <a:rPr lang="zh-CN" altLang="en-US">
                <a:latin typeface="楷体" panose="02010609060101010101" pitchFamily="49" charset="-122"/>
                <a:ea typeface="楷体" panose="02010609060101010101" pitchFamily="49" charset="-122"/>
                <a:cs typeface="楷体" panose="02010609060101010101" pitchFamily="49" charset="-122"/>
              </a:rPr>
              <a:t>2013年9月，双方又签订《青海宏润30MW光伏电站项目EPC总承包合同补充协议》（以下简称《总承包合同</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补充协议</a:t>
            </a:r>
            <a:r>
              <a:rPr lang="zh-CN" altLang="en-US">
                <a:latin typeface="楷体" panose="02010609060101010101" pitchFamily="49" charset="-122"/>
                <a:ea typeface="楷体" panose="02010609060101010101" pitchFamily="49" charset="-122"/>
                <a:cs typeface="楷体" panose="02010609060101010101" pitchFamily="49" charset="-122"/>
              </a:rPr>
              <a:t>》），约定：</a:t>
            </a:r>
            <a:endParaRPr lang="zh-CN" altLang="en-US">
              <a:latin typeface="楷体" panose="02010609060101010101" pitchFamily="49" charset="-122"/>
              <a:ea typeface="楷体" panose="02010609060101010101" pitchFamily="49" charset="-122"/>
              <a:cs typeface="楷体" panose="02010609060101010101" pitchFamily="49" charset="-122"/>
            </a:endParaRPr>
          </a:p>
          <a:p>
            <a:r>
              <a:rPr lang="zh-CN" altLang="en-US">
                <a:latin typeface="楷体" panose="02010609060101010101" pitchFamily="49" charset="-122"/>
                <a:ea typeface="楷体" panose="02010609060101010101" pitchFamily="49" charset="-122"/>
                <a:cs typeface="楷体" panose="02010609060101010101" pitchFamily="49" charset="-122"/>
              </a:rPr>
              <a:t>1.设计工作，甲方已委托电子十一院无锡分院（以下简称十一院）进行全部设计工作内容.乙方作为EPC总承包方，另行与十一院签订设计合同。</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合同签订后，乙方负责设计费用的支付</a:t>
            </a:r>
            <a:r>
              <a:rPr lang="zh-CN" altLang="en-US">
                <a:latin typeface="楷体" panose="02010609060101010101" pitchFamily="49" charset="-122"/>
                <a:ea typeface="楷体" panose="02010609060101010101" pitchFamily="49" charset="-122"/>
                <a:cs typeface="楷体" panose="02010609060101010101" pitchFamily="49" charset="-122"/>
              </a:rPr>
              <a:t>。</a:t>
            </a:r>
            <a:endParaRPr lang="zh-CN" altLang="en-US">
              <a:latin typeface="楷体" panose="02010609060101010101" pitchFamily="49" charset="-122"/>
              <a:ea typeface="楷体" panose="02010609060101010101" pitchFamily="49" charset="-122"/>
              <a:cs typeface="楷体" panose="02010609060101010101" pitchFamily="49" charset="-122"/>
            </a:endParaRPr>
          </a:p>
          <a:p>
            <a:r>
              <a:rPr lang="zh-CN" altLang="en-US">
                <a:latin typeface="楷体" panose="02010609060101010101" pitchFamily="49" charset="-122"/>
                <a:ea typeface="楷体" panose="02010609060101010101" pitchFamily="49" charset="-122"/>
                <a:cs typeface="楷体" panose="02010609060101010101" pitchFamily="49" charset="-122"/>
              </a:rPr>
              <a:t>2、建筑工程部分：甲乙双方所签订的主合同内所有建筑工程，均由甲方负责实施.建筑工程的质量保证由甲方负责，本项目下的所有建筑工程部分乙方完全免责.本项目下的所有建筑工程总价</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为1800万元为固定总价</a:t>
            </a:r>
            <a:r>
              <a:rPr lang="zh-CN" altLang="en-US">
                <a:latin typeface="楷体" panose="02010609060101010101" pitchFamily="49" charset="-122"/>
                <a:ea typeface="楷体" panose="02010609060101010101" pitchFamily="49" charset="-122"/>
                <a:cs typeface="楷体" panose="02010609060101010101" pitchFamily="49" charset="-122"/>
              </a:rPr>
              <a:t>，任何情况下不予调增。</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【实例】工程总承包设计费用纠纷</a:t>
            </a:r>
            <a:endParaRPr lang="zh-CN" altLang="en-US"/>
          </a:p>
        </p:txBody>
      </p:sp>
      <p:sp>
        <p:nvSpPr>
          <p:cNvPr id="3" name="内容占位符 2"/>
          <p:cNvSpPr>
            <a:spLocks noGrp="1"/>
          </p:cNvSpPr>
          <p:nvPr>
            <p:ph idx="1"/>
          </p:nvPr>
        </p:nvSpPr>
        <p:spPr/>
        <p:txBody>
          <a:bodyPr/>
          <a:lstStyle/>
          <a:p>
            <a:r>
              <a:rPr lang="zh-CN" altLang="en-US" i="1">
                <a:latin typeface="楷体" panose="02010609060101010101" pitchFamily="49" charset="-122"/>
                <a:ea typeface="楷体" panose="02010609060101010101" pitchFamily="49" charset="-122"/>
                <a:cs typeface="楷体" panose="02010609060101010101" pitchFamily="49" charset="-122"/>
              </a:rPr>
              <a:t>结算中发生争议：</a:t>
            </a:r>
            <a:endParaRPr lang="zh-CN" altLang="en-US" i="1">
              <a:latin typeface="楷体" panose="02010609060101010101" pitchFamily="49" charset="-122"/>
              <a:ea typeface="楷体" panose="02010609060101010101" pitchFamily="49" charset="-122"/>
              <a:cs typeface="楷体" panose="02010609060101010101" pitchFamily="49" charset="-122"/>
            </a:endParaRPr>
          </a:p>
          <a:p>
            <a:r>
              <a:rPr lang="zh-CN" altLang="en-US">
                <a:latin typeface="楷体" panose="02010609060101010101" pitchFamily="49" charset="-122"/>
                <a:ea typeface="楷体" panose="02010609060101010101" pitchFamily="49" charset="-122"/>
                <a:cs typeface="楷体" panose="02010609060101010101" pitchFamily="49" charset="-122"/>
              </a:rPr>
              <a:t>宏润新能源公司（甲方）认为：</a:t>
            </a:r>
            <a:endParaRPr lang="zh-CN" altLang="en-US">
              <a:latin typeface="楷体" panose="02010609060101010101" pitchFamily="49" charset="-122"/>
              <a:ea typeface="楷体" panose="02010609060101010101" pitchFamily="49" charset="-122"/>
              <a:cs typeface="楷体" panose="02010609060101010101" pitchFamily="49" charset="-122"/>
            </a:endParaRPr>
          </a:p>
          <a:p>
            <a:r>
              <a:rPr lang="zh-CN" altLang="en-US">
                <a:latin typeface="楷体" panose="02010609060101010101" pitchFamily="49" charset="-122"/>
                <a:ea typeface="楷体" panose="02010609060101010101" pitchFamily="49" charset="-122"/>
                <a:cs typeface="楷体" panose="02010609060101010101" pitchFamily="49" charset="-122"/>
              </a:rPr>
              <a:t>1、虽然双方在原合同中约定建筑工程费用为2868万元，但在之后的补充协议中已达成一致意见，建筑工程部分全部由发包方宏润新能源公司自行完成，费用为固定总价1800万元，不因任何情况而调增，即</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差额1068万元应</a:t>
            </a:r>
            <a:r>
              <a:rPr lang="zh-CN" altLang="en-US">
                <a:latin typeface="楷体" panose="02010609060101010101" pitchFamily="49" charset="-122"/>
                <a:ea typeface="楷体" panose="02010609060101010101" pitchFamily="49" charset="-122"/>
                <a:cs typeface="楷体" panose="02010609060101010101" pitchFamily="49" charset="-122"/>
              </a:rPr>
              <a:t>当从从工程款中予以扣除。</a:t>
            </a:r>
            <a:endParaRPr lang="zh-CN" altLang="en-US">
              <a:latin typeface="楷体" panose="02010609060101010101" pitchFamily="49" charset="-122"/>
              <a:ea typeface="楷体" panose="02010609060101010101" pitchFamily="49" charset="-122"/>
              <a:cs typeface="楷体" panose="02010609060101010101" pitchFamily="49" charset="-122"/>
            </a:endParaRPr>
          </a:p>
          <a:p>
            <a:r>
              <a:rPr lang="zh-CN" altLang="en-US">
                <a:latin typeface="楷体" panose="02010609060101010101" pitchFamily="49" charset="-122"/>
                <a:ea typeface="楷体" panose="02010609060101010101" pitchFamily="49" charset="-122"/>
                <a:cs typeface="楷体" panose="02010609060101010101" pitchFamily="49" charset="-122"/>
              </a:rPr>
              <a:t>2、根据《总承包合同》约定，设计总费用为140万元。但国电光伏公司作为EPC总承包方，另行与十一院签订设计合同，合同签订后，国电光伏公司总计应付设计费用为96万元。虽然双方总合同约定设计费用为140万元，但该约定仅为暂定价，最终价格应据实结算，国电光伏公司最终仅支付96万元，故应以96万元确定决算价格，</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差额44万元不应</a:t>
            </a:r>
            <a:r>
              <a:rPr lang="zh-CN" altLang="en-US">
                <a:latin typeface="楷体" panose="02010609060101010101" pitchFamily="49" charset="-122"/>
                <a:ea typeface="楷体" panose="02010609060101010101" pitchFamily="49" charset="-122"/>
                <a:cs typeface="楷体" panose="02010609060101010101" pitchFamily="49" charset="-122"/>
              </a:rPr>
              <a:t>予以支付，故应从工程款中扣除44万元。</a:t>
            </a:r>
            <a:endParaRPr lang="zh-CN" altLang="en-US">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1009015" y="274955"/>
            <a:ext cx="10330180" cy="546100"/>
          </a:xfrm>
          <a:gradFill rotWithShape="1">
            <a:gsLst>
              <a:gs pos="0">
                <a:srgbClr val="FE4444"/>
              </a:gs>
              <a:gs pos="100000">
                <a:srgbClr val="832B2B"/>
              </a:gs>
            </a:gsLst>
            <a:lin ang="5400000"/>
            <a:tileRect/>
          </a:gradFill>
        </p:spPr>
        <p:txBody>
          <a:bodyPr anchor="ctr">
            <a:normAutofit/>
          </a:bodyPr>
          <a:lstStyle/>
          <a:p>
            <a:pPr algn="ctr"/>
            <a:r>
              <a:rPr lang="zh-CN" altLang="en-US" kern="1200" baseline="0">
                <a:solidFill>
                  <a:schemeClr val="bg1"/>
                </a:solidFill>
                <a:latin typeface="黑体" panose="02010609060101010101" pitchFamily="49" charset="-122"/>
                <a:ea typeface="黑体" panose="02010609060101010101" pitchFamily="49" charset="-122"/>
                <a:cs typeface="+mj-cs"/>
              </a:rPr>
              <a:t>两个改革任务</a:t>
            </a:r>
            <a:endParaRPr lang="zh-CN" altLang="en-US" kern="1200" baseline="0">
              <a:solidFill>
                <a:schemeClr val="bg1"/>
              </a:solidFill>
              <a:latin typeface="黑体" panose="02010609060101010101" pitchFamily="49" charset="-122"/>
              <a:ea typeface="黑体" panose="02010609060101010101" pitchFamily="49" charset="-122"/>
              <a:cs typeface="+mj-cs"/>
            </a:endParaRPr>
          </a:p>
        </p:txBody>
      </p:sp>
      <p:sp>
        <p:nvSpPr>
          <p:cNvPr id="49154" name="内容占位符 2"/>
          <p:cNvSpPr>
            <a:spLocks noGrp="1"/>
          </p:cNvSpPr>
          <p:nvPr>
            <p:ph idx="1"/>
          </p:nvPr>
        </p:nvSpPr>
        <p:spPr>
          <a:xfrm>
            <a:off x="1009015" y="939800"/>
            <a:ext cx="10330180" cy="5186680"/>
          </a:xfrm>
        </p:spPr>
        <p:txBody>
          <a:bodyPr anchor="t">
            <a:normAutofit/>
          </a:bodyPr>
          <a:lstStyle/>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u="sng" dirty="0">
                <a:solidFill>
                  <a:srgbClr val="C00000"/>
                </a:solidFill>
                <a:latin typeface="微软雅黑" panose="020B0503020204020204" charset="-122"/>
                <a:ea typeface="微软雅黑" panose="020B0503020204020204" charset="-122"/>
                <a:sym typeface="+mn-ea"/>
              </a:rPr>
              <a:t>优化资质资格管理，完善招投标制度</a:t>
            </a:r>
            <a:r>
              <a:rPr lang="zh-CN" altLang="en-US" dirty="0">
                <a:solidFill>
                  <a:srgbClr val="C00000"/>
                </a:solidFill>
                <a:latin typeface="微软雅黑" panose="020B0503020204020204" charset="-122"/>
                <a:ea typeface="微软雅黑" panose="020B0503020204020204" charset="-122"/>
                <a:sym typeface="+mn-ea"/>
              </a:rPr>
              <a:t>。</a:t>
            </a:r>
            <a:endParaRPr lang="en-US" altLang="zh-CN" strike="noStrike" kern="1200" baseline="0" noProof="1">
              <a:solidFill>
                <a:srgbClr val="C00000"/>
              </a:solidFill>
              <a:latin typeface="微软雅黑" panose="020B0503020204020204" charset="-122"/>
              <a:ea typeface="微软雅黑" panose="020B0503020204020204" charset="-122"/>
              <a:cs typeface="+mn-cs"/>
            </a:endParaRPr>
          </a:p>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u="sng" dirty="0">
                <a:solidFill>
                  <a:srgbClr val="C00000"/>
                </a:solidFill>
                <a:latin typeface="微软雅黑" panose="020B0503020204020204" charset="-122"/>
                <a:ea typeface="微软雅黑" panose="020B0503020204020204" charset="-122"/>
                <a:sym typeface="+mn-ea"/>
              </a:rPr>
              <a:t>完善工程组织模式：推行工程总承包、培育全过程工程咨询，以及建筑工业化、信息化、装配式</a:t>
            </a:r>
            <a:r>
              <a:rPr lang="zh-CN" altLang="en-US" dirty="0">
                <a:solidFill>
                  <a:srgbClr val="C00000"/>
                </a:solidFill>
                <a:latin typeface="微软雅黑" panose="020B0503020204020204" charset="-122"/>
                <a:ea typeface="微软雅黑" panose="020B0503020204020204" charset="-122"/>
                <a:sym typeface="+mn-ea"/>
              </a:rPr>
              <a:t>。</a:t>
            </a:r>
            <a:endParaRPr lang="zh-CN" altLang="en-US" dirty="0">
              <a:solidFill>
                <a:srgbClr val="C00000"/>
              </a:solidFill>
              <a:latin typeface="微软雅黑" panose="020B0503020204020204" charset="-122"/>
              <a:ea typeface="微软雅黑" panose="020B0503020204020204" charset="-122"/>
              <a:sym typeface="+mn-ea"/>
            </a:endParaRPr>
          </a:p>
          <a:p>
            <a:pPr indent="457200">
              <a:lnSpc>
                <a:spcPct val="130000"/>
              </a:lnSpc>
            </a:pPr>
            <a:r>
              <a:rPr lang="en-US" altLang="zh-CN" kern="1200" baseline="0" dirty="0">
                <a:latin typeface="楷体" panose="02010609060101010101" pitchFamily="49" charset="-122"/>
                <a:ea typeface="楷体" panose="02010609060101010101" pitchFamily="49" charset="-122"/>
                <a:cs typeface="+mn-cs"/>
              </a:rPr>
              <a:t>2</a:t>
            </a:r>
            <a:r>
              <a:rPr lang="zh-CN" altLang="en-US" kern="1200" baseline="0" dirty="0">
                <a:latin typeface="楷体" panose="02010609060101010101" pitchFamily="49" charset="-122"/>
                <a:ea typeface="楷体" panose="02010609060101010101" pitchFamily="49" charset="-122"/>
                <a:cs typeface="+mn-cs"/>
              </a:rPr>
              <a:t>、</a:t>
            </a:r>
            <a:r>
              <a:rPr lang="zh-CN" altLang="en-US" dirty="0">
                <a:solidFill>
                  <a:srgbClr val="FF0000"/>
                </a:solidFill>
                <a:sym typeface="+mn-ea"/>
              </a:rPr>
              <a:t>缩小招标范围，</a:t>
            </a:r>
            <a:r>
              <a:rPr lang="zh-CN" altLang="en-US" dirty="0">
                <a:sym typeface="+mn-ea"/>
              </a:rPr>
              <a:t>放宽有关规模标准。在民间投资的房屋建筑工程中，探索由建设单位</a:t>
            </a:r>
            <a:r>
              <a:rPr lang="zh-CN" altLang="en-US" dirty="0">
                <a:solidFill>
                  <a:srgbClr val="C00000"/>
                </a:solidFill>
                <a:sym typeface="+mn-ea"/>
              </a:rPr>
              <a:t>自主决定发包</a:t>
            </a:r>
            <a:r>
              <a:rPr lang="zh-CN" altLang="en-US" dirty="0">
                <a:sym typeface="+mn-ea"/>
              </a:rPr>
              <a:t>方式。常规工程实行</a:t>
            </a:r>
            <a:r>
              <a:rPr lang="zh-CN" altLang="en-US" dirty="0">
                <a:solidFill>
                  <a:srgbClr val="C00000"/>
                </a:solidFill>
                <a:sym typeface="+mn-ea"/>
              </a:rPr>
              <a:t>最低价中标</a:t>
            </a:r>
            <a:r>
              <a:rPr lang="zh-CN" altLang="en-US" dirty="0">
                <a:sym typeface="+mn-ea"/>
              </a:rPr>
              <a:t>，同时有效发挥履约担保作用，实行</a:t>
            </a:r>
            <a:r>
              <a:rPr lang="zh-CN" altLang="en-US" dirty="0">
                <a:solidFill>
                  <a:srgbClr val="FF0000"/>
                </a:solidFill>
                <a:sym typeface="+mn-ea"/>
              </a:rPr>
              <a:t>高额履约担保</a:t>
            </a:r>
            <a:r>
              <a:rPr lang="zh-CN" altLang="en-US" dirty="0">
                <a:sym typeface="+mn-ea"/>
              </a:rPr>
              <a:t>，防止恶意低价中标。</a:t>
            </a:r>
            <a:endParaRPr lang="zh-CN" altLang="en-US" kern="1200" baseline="0" dirty="0">
              <a:latin typeface="楷体" panose="02010609060101010101" pitchFamily="49" charset="-122"/>
              <a:ea typeface="楷体" panose="02010609060101010101" pitchFamily="49" charset="-122"/>
              <a:cs typeface="+mn-cs"/>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82600"/>
          </a:xfrm>
          <a:gradFill>
            <a:gsLst>
              <a:gs pos="0">
                <a:srgbClr val="FE4444"/>
              </a:gs>
              <a:gs pos="100000">
                <a:srgbClr val="832B2B"/>
              </a:gs>
            </a:gsLst>
            <a:lin ang="5400000" scaled="0"/>
          </a:gradFill>
        </p:spPr>
        <p:txBody>
          <a:bodyPr vert="horz" lIns="91440" tIns="45720" rIns="91440" bIns="45720" rtlCol="0" anchor="ctr">
            <a:noAutofit/>
          </a:bodyPr>
          <a:lstStyle/>
          <a:p>
            <a:pPr lvl="0" algn="ctr"/>
            <a:r>
              <a:rPr lang="zh-CN" altLang="en-US" sz="2800" b="1" dirty="0">
                <a:solidFill>
                  <a:schemeClr val="bg1"/>
                </a:solidFill>
                <a:sym typeface="+mn-ea"/>
              </a:rPr>
              <a:t>工程总承包中设计变更及优化对价款结算的影响</a:t>
            </a:r>
            <a:endParaRPr lang="zh-CN" sz="2800" b="1" dirty="0">
              <a:solidFill>
                <a:schemeClr val="bg1"/>
              </a:solidFill>
              <a:sym typeface="+mn-ea"/>
            </a:endParaRPr>
          </a:p>
        </p:txBody>
      </p:sp>
      <p:sp>
        <p:nvSpPr>
          <p:cNvPr id="3" name="内容占位符 2"/>
          <p:cNvSpPr>
            <a:spLocks noGrp="1"/>
          </p:cNvSpPr>
          <p:nvPr>
            <p:ph idx="1"/>
          </p:nvPr>
        </p:nvSpPr>
        <p:spPr>
          <a:xfrm>
            <a:off x="838200" y="847725"/>
            <a:ext cx="10515600" cy="4970780"/>
          </a:xfrm>
          <a:ln w="28575" cmpd="dbl">
            <a:noFill/>
            <a:prstDash val="sysDot"/>
          </a:ln>
        </p:spPr>
        <p:txBody>
          <a:bodyPr>
            <a:normAutofit/>
          </a:bodyPr>
          <a:lstStyle/>
          <a:p>
            <a:pPr>
              <a:lnSpc>
                <a:spcPct val="110000"/>
              </a:lnSpc>
            </a:pPr>
            <a:r>
              <a:rPr lang="en-US" dirty="0">
                <a:latin typeface="黑体" panose="02010609060101010101" pitchFamily="49" charset="-122"/>
                <a:ea typeface="黑体" panose="02010609060101010101" pitchFamily="49" charset="-122"/>
                <a:cs typeface="+mj-cs"/>
                <a:sym typeface="+mn-ea"/>
              </a:rPr>
              <a:t>1</a:t>
            </a:r>
            <a:r>
              <a:rPr lang="zh-CN" altLang="en-US" dirty="0">
                <a:latin typeface="黑体" panose="02010609060101010101" pitchFamily="49" charset="-122"/>
                <a:ea typeface="黑体" panose="02010609060101010101" pitchFamily="49" charset="-122"/>
                <a:cs typeface="+mj-cs"/>
                <a:sym typeface="+mn-ea"/>
              </a:rPr>
              <a:t>、工程总承包模式下变更的涵义</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zh-CN" altLang="en-US" dirty="0">
                <a:latin typeface="黑体" panose="02010609060101010101" pitchFamily="49" charset="-122"/>
                <a:ea typeface="黑体" panose="02010609060101010101" pitchFamily="49" charset="-122"/>
                <a:sym typeface="+mn-ea"/>
              </a:rPr>
              <a:t>2011版《总承包合同》在通用条款第1.1.24条将“变更”定义为在不改变工程功能和规模的情况下，发包人书面通知或书面批准的，对工程所作的任何更改。</a:t>
            </a:r>
            <a:endParaRPr lang="zh-CN" altLang="en-US" dirty="0">
              <a:latin typeface="黑体" panose="02010609060101010101" pitchFamily="49" charset="-122"/>
              <a:ea typeface="黑体" panose="02010609060101010101" pitchFamily="49" charset="-122"/>
              <a:sym typeface="+mn-ea"/>
            </a:endParaRPr>
          </a:p>
          <a:p>
            <a:pPr>
              <a:lnSpc>
                <a:spcPct val="110000"/>
              </a:lnSpc>
            </a:pPr>
            <a:r>
              <a:rPr lang="zh-CN" altLang="en-US" dirty="0">
                <a:latin typeface="黑体" panose="02010609060101010101" pitchFamily="49" charset="-122"/>
                <a:ea typeface="黑体" panose="02010609060101010101" pitchFamily="49" charset="-122"/>
                <a:sym typeface="+mn-ea"/>
              </a:rPr>
              <a:t>2012版《招标文件》在通用条款第1.1.6.3合同条款及格式条中规定，“变更是指根据第15条[3]的约定，经指示或批准对发包人要求或工程所做的改变。”</a:t>
            </a:r>
            <a:endParaRPr lang="zh-CN" altLang="en-US" dirty="0">
              <a:latin typeface="黑体" panose="02010609060101010101" pitchFamily="49" charset="-122"/>
              <a:ea typeface="黑体" panose="02010609060101010101" pitchFamily="49" charset="-122"/>
              <a:sym typeface="+mn-ea"/>
            </a:endParaRPr>
          </a:p>
          <a:p>
            <a:pPr>
              <a:lnSpc>
                <a:spcPct val="110000"/>
              </a:lnSpc>
            </a:pPr>
            <a:r>
              <a:rPr lang="zh-CN" altLang="en-US" dirty="0">
                <a:latin typeface="黑体" panose="02010609060101010101" pitchFamily="49" charset="-122"/>
                <a:ea typeface="黑体" panose="02010609060101010101" pitchFamily="49" charset="-122"/>
                <a:sym typeface="+mn-ea"/>
              </a:rPr>
              <a:t>《设计采购施工（EPC）/交钥匙工程合同条件》第1.1.78条规定，“变更”系指按照第13条[5]［变更和调整］的规定，经指示作为变更的，对工程所做的任何更改。</a:t>
            </a:r>
            <a:endParaRPr lang="zh-CN" altLang="en-US" dirty="0">
              <a:latin typeface="黑体" panose="02010609060101010101" pitchFamily="49" charset="-122"/>
              <a:ea typeface="黑体" panose="02010609060101010101" pitchFamily="49" charset="-122"/>
              <a:sym typeface="+mn-ea"/>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82600"/>
          </a:xfrm>
          <a:gradFill>
            <a:gsLst>
              <a:gs pos="0">
                <a:srgbClr val="FE4444"/>
              </a:gs>
              <a:gs pos="100000">
                <a:srgbClr val="832B2B"/>
              </a:gs>
            </a:gsLst>
            <a:lin ang="5400000" scaled="0"/>
          </a:gradFill>
        </p:spPr>
        <p:txBody>
          <a:bodyPr vert="horz" lIns="91440" tIns="45720" rIns="91440" bIns="45720" rtlCol="0" anchor="ctr">
            <a:noAutofit/>
          </a:bodyPr>
          <a:lstStyle/>
          <a:p>
            <a:pPr lvl="0" algn="ctr"/>
            <a:r>
              <a:rPr lang="zh-CN" altLang="en-US" sz="2800" b="1" dirty="0">
                <a:solidFill>
                  <a:schemeClr val="bg1"/>
                </a:solidFill>
                <a:sym typeface="+mn-ea"/>
              </a:rPr>
              <a:t>工程总承包中设计变更及优化对价款结算的影响</a:t>
            </a:r>
            <a:endParaRPr lang="zh-CN" sz="2800" b="1" dirty="0">
              <a:solidFill>
                <a:schemeClr val="bg1"/>
              </a:solidFill>
              <a:sym typeface="+mn-ea"/>
            </a:endParaRPr>
          </a:p>
        </p:txBody>
      </p:sp>
      <p:sp>
        <p:nvSpPr>
          <p:cNvPr id="3" name="内容占位符 2"/>
          <p:cNvSpPr>
            <a:spLocks noGrp="1"/>
          </p:cNvSpPr>
          <p:nvPr>
            <p:ph idx="1"/>
          </p:nvPr>
        </p:nvSpPr>
        <p:spPr>
          <a:xfrm>
            <a:off x="838200" y="847725"/>
            <a:ext cx="10515600" cy="4970780"/>
          </a:xfrm>
          <a:ln w="28575" cmpd="dbl">
            <a:noFill/>
            <a:prstDash val="sysDot"/>
          </a:ln>
        </p:spPr>
        <p:txBody>
          <a:bodyPr>
            <a:normAutofit/>
          </a:bodyPr>
          <a:lstStyle/>
          <a:p>
            <a:pPr>
              <a:lnSpc>
                <a:spcPct val="110000"/>
              </a:lnSpc>
            </a:pPr>
            <a:r>
              <a:rPr lang="en-US" dirty="0">
                <a:latin typeface="黑体" panose="02010609060101010101" pitchFamily="49" charset="-122"/>
                <a:ea typeface="黑体" panose="02010609060101010101" pitchFamily="49" charset="-122"/>
                <a:cs typeface="+mj-cs"/>
                <a:sym typeface="+mn-ea"/>
              </a:rPr>
              <a:t>2</a:t>
            </a:r>
            <a:r>
              <a:rPr lang="zh-CN" altLang="en-US" dirty="0">
                <a:latin typeface="黑体" panose="02010609060101010101" pitchFamily="49" charset="-122"/>
                <a:ea typeface="黑体" panose="02010609060101010101" pitchFamily="49" charset="-122"/>
                <a:cs typeface="+mj-cs"/>
                <a:sym typeface="+mn-ea"/>
              </a:rPr>
              <a:t>、优化</a:t>
            </a:r>
            <a:r>
              <a:rPr lang="en-US" altLang="zh-CN" dirty="0">
                <a:latin typeface="黑体" panose="02010609060101010101" pitchFamily="49" charset="-122"/>
                <a:ea typeface="黑体" panose="02010609060101010101" pitchFamily="49" charset="-122"/>
                <a:cs typeface="+mj-cs"/>
                <a:sym typeface="+mn-ea"/>
              </a:rPr>
              <a:t>vs</a:t>
            </a:r>
            <a:r>
              <a:rPr lang="zh-CN" altLang="en-US" dirty="0">
                <a:latin typeface="黑体" panose="02010609060101010101" pitchFamily="49" charset="-122"/>
                <a:ea typeface="黑体" panose="02010609060101010101" pitchFamily="49" charset="-122"/>
                <a:cs typeface="+mj-cs"/>
                <a:sym typeface="+mn-ea"/>
              </a:rPr>
              <a:t>变更</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zh-CN" altLang="en-US" dirty="0">
                <a:latin typeface="黑体" panose="02010609060101010101" pitchFamily="49" charset="-122"/>
                <a:ea typeface="黑体" panose="02010609060101010101" pitchFamily="49" charset="-122"/>
                <a:cs typeface="+mj-cs"/>
                <a:sym typeface="+mn-ea"/>
              </a:rPr>
              <a:t>观点</a:t>
            </a:r>
            <a:r>
              <a:rPr lang="en-US" altLang="zh-CN" dirty="0">
                <a:latin typeface="黑体" panose="02010609060101010101" pitchFamily="49" charset="-122"/>
                <a:ea typeface="黑体" panose="02010609060101010101" pitchFamily="49" charset="-122"/>
                <a:cs typeface="+mj-cs"/>
                <a:sym typeface="+mn-ea"/>
              </a:rPr>
              <a:t>1</a:t>
            </a:r>
            <a:r>
              <a:rPr lang="zh-CN" altLang="en-US" dirty="0">
                <a:latin typeface="黑体" panose="02010609060101010101" pitchFamily="49" charset="-122"/>
                <a:ea typeface="黑体" panose="02010609060101010101" pitchFamily="49" charset="-122"/>
                <a:cs typeface="+mj-cs"/>
                <a:sym typeface="+mn-ea"/>
              </a:rPr>
              <a:t>：设计优化是在施工图正式出图前对初步设计的一些修改、优化为设计优化；而施工图正式出图后对图纸的修改为变更类设计变更。</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zh-CN" altLang="en-US" dirty="0">
                <a:latin typeface="黑体" panose="02010609060101010101" pitchFamily="49" charset="-122"/>
                <a:ea typeface="黑体" panose="02010609060101010101" pitchFamily="49" charset="-122"/>
                <a:cs typeface="+mj-cs"/>
                <a:sym typeface="+mn-ea"/>
              </a:rPr>
              <a:t>观点</a:t>
            </a:r>
            <a:r>
              <a:rPr lang="en-US" altLang="zh-CN" dirty="0">
                <a:latin typeface="黑体" panose="02010609060101010101" pitchFamily="49" charset="-122"/>
                <a:ea typeface="黑体" panose="02010609060101010101" pitchFamily="49" charset="-122"/>
                <a:cs typeface="+mj-cs"/>
                <a:sym typeface="+mn-ea"/>
              </a:rPr>
              <a:t>2</a:t>
            </a:r>
            <a:r>
              <a:rPr lang="zh-CN" altLang="en-US" dirty="0">
                <a:latin typeface="黑体" panose="02010609060101010101" pitchFamily="49" charset="-122"/>
                <a:ea typeface="黑体" panose="02010609060101010101" pitchFamily="49" charset="-122"/>
                <a:cs typeface="+mj-cs"/>
                <a:sym typeface="+mn-ea"/>
              </a:rPr>
              <a:t>：设计优化也是设计变更的一种。</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en-US" dirty="0">
                <a:latin typeface="黑体" panose="02010609060101010101" pitchFamily="49" charset="-122"/>
                <a:ea typeface="黑体" panose="02010609060101010101" pitchFamily="49" charset="-122"/>
                <a:cs typeface="+mj-cs"/>
                <a:sym typeface="+mn-ea"/>
              </a:rPr>
              <a:t>3</a:t>
            </a:r>
            <a:r>
              <a:rPr lang="zh-CN" altLang="en-US" dirty="0">
                <a:latin typeface="黑体" panose="02010609060101010101" pitchFamily="49" charset="-122"/>
                <a:ea typeface="黑体" panose="02010609060101010101" pitchFamily="49" charset="-122"/>
                <a:cs typeface="+mj-cs"/>
                <a:sym typeface="+mn-ea"/>
              </a:rPr>
              <a:t>、</a:t>
            </a:r>
            <a:r>
              <a:rPr lang="zh-CN" dirty="0">
                <a:latin typeface="黑体" panose="02010609060101010101" pitchFamily="49" charset="-122"/>
                <a:ea typeface="黑体" panose="02010609060101010101" pitchFamily="49" charset="-122"/>
                <a:cs typeface="+mj-cs"/>
                <a:sym typeface="+mn-ea"/>
              </a:rPr>
              <a:t>对价款的影响</a:t>
            </a:r>
            <a:endParaRPr lang="zh-CN" dirty="0">
              <a:latin typeface="黑体" panose="02010609060101010101" pitchFamily="49" charset="-122"/>
              <a:ea typeface="黑体" panose="02010609060101010101" pitchFamily="49" charset="-122"/>
              <a:cs typeface="+mj-cs"/>
              <a:sym typeface="+mn-ea"/>
            </a:endParaRPr>
          </a:p>
          <a:p>
            <a:pPr>
              <a:lnSpc>
                <a:spcPct val="110000"/>
              </a:lnSpc>
            </a:pPr>
            <a:r>
              <a:rPr lang="zh-CN" altLang="en-US" dirty="0">
                <a:latin typeface="黑体" panose="02010609060101010101" pitchFamily="49" charset="-122"/>
                <a:ea typeface="黑体" panose="02010609060101010101" pitchFamily="49" charset="-122"/>
                <a:cs typeface="+mj-cs"/>
                <a:sym typeface="+mn-ea"/>
              </a:rPr>
              <a:t>（</a:t>
            </a:r>
            <a:r>
              <a:rPr lang="en-US" altLang="zh-CN" dirty="0">
                <a:latin typeface="黑体" panose="02010609060101010101" pitchFamily="49" charset="-122"/>
                <a:ea typeface="黑体" panose="02010609060101010101" pitchFamily="49" charset="-122"/>
                <a:cs typeface="+mj-cs"/>
                <a:sym typeface="+mn-ea"/>
              </a:rPr>
              <a:t>1</a:t>
            </a:r>
            <a:r>
              <a:rPr lang="zh-CN" altLang="en-US" dirty="0">
                <a:latin typeface="黑体" panose="02010609060101010101" pitchFamily="49" charset="-122"/>
                <a:ea typeface="黑体" panose="02010609060101010101" pitchFamily="49" charset="-122"/>
                <a:cs typeface="+mj-cs"/>
                <a:sym typeface="+mn-ea"/>
              </a:rPr>
              <a:t>）若工程总承包单位在设计阶段的图纸较为粗糙，与施工条件不符，此时对施工图纸进行优化变更。会影响工程总承包方与分包方之间的价款结算。</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r>
              <a:rPr lang="zh-CN" altLang="en-US" dirty="0">
                <a:latin typeface="黑体" panose="02010609060101010101" pitchFamily="49" charset="-122"/>
                <a:ea typeface="黑体" panose="02010609060101010101" pitchFamily="49" charset="-122"/>
                <a:cs typeface="+mj-cs"/>
                <a:sym typeface="+mn-ea"/>
              </a:rPr>
              <a:t>（</a:t>
            </a:r>
            <a:r>
              <a:rPr lang="en-US" altLang="zh-CN" dirty="0">
                <a:latin typeface="黑体" panose="02010609060101010101" pitchFamily="49" charset="-122"/>
                <a:ea typeface="黑体" panose="02010609060101010101" pitchFamily="49" charset="-122"/>
                <a:cs typeface="+mj-cs"/>
                <a:sym typeface="+mn-ea"/>
              </a:rPr>
              <a:t>2</a:t>
            </a:r>
            <a:r>
              <a:rPr lang="zh-CN" altLang="en-US" dirty="0">
                <a:latin typeface="黑体" panose="02010609060101010101" pitchFamily="49" charset="-122"/>
                <a:ea typeface="黑体" panose="02010609060101010101" pitchFamily="49" charset="-122"/>
                <a:cs typeface="+mj-cs"/>
                <a:sym typeface="+mn-ea"/>
              </a:rPr>
              <a:t>）如果发包人的要求导致的变更，由发包人承担（某煤化工项目）</a:t>
            </a:r>
            <a:endParaRPr lang="zh-CN" altLang="en-US" dirty="0">
              <a:latin typeface="黑体" panose="02010609060101010101" pitchFamily="49" charset="-122"/>
              <a:ea typeface="黑体" panose="02010609060101010101" pitchFamily="49" charset="-122"/>
              <a:cs typeface="+mj-cs"/>
              <a:sym typeface="+mn-ea"/>
            </a:endParaRPr>
          </a:p>
          <a:p>
            <a:pPr>
              <a:lnSpc>
                <a:spcPct val="110000"/>
              </a:lnSpc>
            </a:pPr>
            <a:endParaRPr lang="zh-CN" altLang="en-US" dirty="0">
              <a:latin typeface="黑体" panose="02010609060101010101" pitchFamily="49" charset="-122"/>
              <a:ea typeface="黑体" panose="02010609060101010101" pitchFamily="49" charset="-122"/>
              <a:cs typeface="+mj-cs"/>
              <a:sym typeface="+mn-ea"/>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神华集团工程总承包项目造价控制思路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lstStyle/>
          <a:p>
            <a:pPr lvl="0">
              <a:lnSpc>
                <a:spcPct val="130000"/>
              </a:lnSpc>
            </a:pPr>
            <a:r>
              <a:rPr lang="zh-CN" altLang="en-US" sz="2400"/>
              <a:t>神华宁煤集团400 万吨/年</a:t>
            </a:r>
            <a:r>
              <a:rPr lang="zh-CN" altLang="en-US" sz="2400" b="1"/>
              <a:t>煤炭间接液化</a:t>
            </a:r>
            <a:r>
              <a:rPr lang="zh-CN" altLang="en-US" sz="2400"/>
              <a:t>项目总占地面积560.92公顷，设计规模年产405万屯合成油品，概算投资550亿元，年转化煤炭2046万吨。该项目于2013年9月18 日获得国家核准批复，9月28日正式全面开工建设。项目历经 39个月，于2016年12月21日第一条生产线打通全流程，产出合格产品: 2017年11月19日第二条生产线一次投料试车成功，2017 年12月17日实现满负荷运行。自打通工艺全流程至今先后开展四轮次、数千项消缺改造，已稳定运行600余天。</a:t>
            </a:r>
            <a:endParaRPr lang="zh-CN" altLang="en-US" sz="240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神华集团工程总承包项目造价控制思路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lstStyle/>
          <a:p>
            <a:pPr lvl="0">
              <a:lnSpc>
                <a:spcPct val="130000"/>
              </a:lnSpc>
            </a:pPr>
            <a:r>
              <a:rPr lang="zh-CN" altLang="en-US" sz="2400"/>
              <a:t>（一）采用EP+C的项目管理模式（项目采用 EP+C管理模式，同时聘请专业仓储承包商负责设备、材料的仓储管理）</a:t>
            </a:r>
            <a:endParaRPr lang="zh-CN" altLang="en-US" sz="2400"/>
          </a:p>
          <a:p>
            <a:pPr lvl="0">
              <a:lnSpc>
                <a:spcPct val="130000"/>
              </a:lnSpc>
            </a:pPr>
            <a:r>
              <a:rPr lang="zh-CN" altLang="en-US" sz="2400" b="1"/>
              <a:t>EP管理:</a:t>
            </a:r>
            <a:r>
              <a:rPr lang="zh-CN" altLang="en-US" sz="2400"/>
              <a:t>业主与设计院签订设计、设备材料采购合同。设计合同为</a:t>
            </a:r>
            <a:r>
              <a:rPr lang="zh-CN" altLang="en-US" sz="2400" b="1"/>
              <a:t>固定总价合同</a:t>
            </a:r>
            <a:r>
              <a:rPr lang="zh-CN" altLang="en-US" sz="2400"/>
              <a:t>;设备材料采购由</a:t>
            </a:r>
            <a:r>
              <a:rPr lang="zh-CN" altLang="en-US" sz="2400" b="1"/>
              <a:t>业主与设计院共同招标</a:t>
            </a:r>
            <a:r>
              <a:rPr lang="zh-CN" altLang="en-US" sz="2400"/>
              <a:t>确定供应商，</a:t>
            </a:r>
            <a:r>
              <a:rPr lang="zh-CN" altLang="en-US" sz="2400" b="1"/>
              <a:t>设计院签订采购合同</a:t>
            </a:r>
            <a:r>
              <a:rPr lang="zh-CN" altLang="en-US" sz="2400"/>
              <a:t>，并按</a:t>
            </a:r>
            <a:r>
              <a:rPr lang="zh-CN" altLang="en-US" sz="2400" b="1"/>
              <a:t>固定费率计取采购服务费</a:t>
            </a:r>
            <a:r>
              <a:rPr lang="zh-CN" altLang="en-US" sz="2400"/>
              <a:t>。</a:t>
            </a:r>
            <a:endParaRPr lang="zh-CN" altLang="en-US" sz="2400"/>
          </a:p>
          <a:p>
            <a:pPr lvl="0">
              <a:lnSpc>
                <a:spcPct val="130000"/>
              </a:lnSpc>
            </a:pPr>
            <a:r>
              <a:rPr lang="en-US" altLang="zh-CN" sz="2400" b="1"/>
              <a:t>C</a:t>
            </a:r>
            <a:r>
              <a:rPr lang="zh-CN" altLang="en-US" sz="2400" b="1"/>
              <a:t>管理</a:t>
            </a:r>
            <a:r>
              <a:rPr lang="zh-CN" altLang="en-US" sz="2400"/>
              <a:t>:施工图纸设计完成后，业主分期分批采用</a:t>
            </a:r>
            <a:r>
              <a:rPr lang="zh-CN" altLang="en-US" sz="2400" b="1"/>
              <a:t>工程量清单</a:t>
            </a:r>
            <a:r>
              <a:rPr lang="zh-CN" altLang="en-US" sz="2400"/>
              <a:t>方式组织招标，并与中标单位签订施工合同。少部分设计未完成但急需开工的工程，采用费率方式招标。</a:t>
            </a:r>
            <a:endParaRPr lang="zh-CN" altLang="en-US" sz="240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神华集团工程总承包项目造价控制思路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lstStyle/>
          <a:p>
            <a:pPr lvl="0">
              <a:lnSpc>
                <a:spcPct val="130000"/>
              </a:lnSpc>
            </a:pPr>
            <a:r>
              <a:rPr lang="zh-CN" altLang="en-US" sz="2400"/>
              <a:t>（二）强矩阵式的组织管理构架</a:t>
            </a:r>
            <a:endParaRPr lang="zh-CN" altLang="en-US" sz="2400"/>
          </a:p>
          <a:p>
            <a:pPr lvl="0">
              <a:lnSpc>
                <a:spcPct val="130000"/>
              </a:lnSpc>
            </a:pPr>
            <a:r>
              <a:rPr lang="zh-CN" altLang="en-US" sz="2400"/>
              <a:t>构建16个职能部门和8个项目部的</a:t>
            </a:r>
            <a:r>
              <a:rPr lang="zh-CN" altLang="en-US" sz="2400" b="1"/>
              <a:t>强矩阵式项目组织管理体系</a:t>
            </a:r>
            <a:r>
              <a:rPr lang="zh-CN" altLang="en-US" sz="2400"/>
              <a:t>。对各项目部实施“模拟法人”的治理结构，化整为零，将部分管理权限下放到项目部，实现项目部权、责、利的统一，激发各项目部工程建设主体职能的发挥。</a:t>
            </a:r>
            <a:endParaRPr lang="zh-CN" altLang="en-US" sz="2400"/>
          </a:p>
          <a:p>
            <a:pPr lvl="0">
              <a:lnSpc>
                <a:spcPct val="130000"/>
              </a:lnSpc>
            </a:pPr>
            <a:r>
              <a:rPr lang="zh-CN" altLang="en-US" sz="2400"/>
              <a:t>为弥补自身项目管理专业人员不足，充分挖掘国内外项目管理人力资源， 大胆尝试，组建由业主和知名项目管理公司派出专家组成的</a:t>
            </a:r>
            <a:r>
              <a:rPr lang="zh-CN" altLang="en-US" sz="2400" b="1"/>
              <a:t>一体化项目管理团队</a:t>
            </a:r>
            <a:r>
              <a:rPr lang="zh-CN" altLang="en-US" sz="2400"/>
              <a:t>(以下简称“</a:t>
            </a:r>
            <a:r>
              <a:rPr lang="en-US" altLang="zh-CN" sz="2400"/>
              <a:t>I</a:t>
            </a:r>
            <a:r>
              <a:rPr lang="zh-CN" altLang="en-US" sz="2400"/>
              <a:t>PMT团队”）承担全方位全过程的项目管理工作。</a:t>
            </a:r>
            <a:endParaRPr lang="zh-CN" altLang="en-US" sz="2400"/>
          </a:p>
        </p:txBody>
      </p:sp>
      <p:pic>
        <p:nvPicPr>
          <p:cNvPr id="32771" name="图片 2"/>
          <p:cNvPicPr>
            <a:picLocks noChangeAspect="1"/>
          </p:cNvPicPr>
          <p:nvPr/>
        </p:nvPicPr>
        <p:blipFill>
          <a:blip r:embed="rId1"/>
          <a:stretch>
            <a:fillRect/>
          </a:stretch>
        </p:blipFill>
        <p:spPr>
          <a:xfrm>
            <a:off x="4948238" y="2357438"/>
            <a:ext cx="6543675" cy="32877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blinds(horizontal)">
                                      <p:cBhvr>
                                        <p:cTn id="7" dur="500"/>
                                        <p:tgtEl>
                                          <p:spTgt spid="327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2771"/>
                                        </p:tgtEl>
                                      </p:cBhvr>
                                    </p:animEffect>
                                    <p:set>
                                      <p:cBhvr>
                                        <p:cTn id="12" dur="1" fill="hold">
                                          <p:stCondLst>
                                            <p:cond delay="499"/>
                                          </p:stCondLst>
                                        </p:cTn>
                                        <p:tgtEl>
                                          <p:spTgt spid="327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神华集团工程总承包项目造价控制思路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normAutofit fontScale="90000" lnSpcReduction="20000"/>
          </a:bodyPr>
          <a:lstStyle/>
          <a:p>
            <a:pPr lvl="0">
              <a:lnSpc>
                <a:spcPct val="130000"/>
              </a:lnSpc>
            </a:pPr>
            <a:r>
              <a:rPr lang="zh-CN" altLang="en-US" sz="2400"/>
              <a:t>（三）多措并举的投资管控模式</a:t>
            </a:r>
            <a:endParaRPr lang="zh-CN" altLang="en-US" sz="2400"/>
          </a:p>
          <a:p>
            <a:pPr lvl="0">
              <a:lnSpc>
                <a:spcPct val="130000"/>
              </a:lnSpc>
            </a:pPr>
            <a:r>
              <a:rPr lang="zh-CN" altLang="en-US" sz="2400" b="1"/>
              <a:t>限额设计:</a:t>
            </a:r>
            <a:r>
              <a:rPr lang="zh-CN" altLang="en-US" sz="2400"/>
              <a:t>神华宁煤集团在项目实施之初，研究总体实施计划时即提出项目建设投资在投资估算的基础上下浮10%的目标。</a:t>
            </a:r>
            <a:r>
              <a:rPr lang="zh-CN" altLang="en-US" sz="2400" b="1"/>
              <a:t>制定设计激励政策</a:t>
            </a:r>
            <a:r>
              <a:rPr lang="zh-CN" altLang="en-US" sz="2400"/>
              <a:t>，会同设计院深入开展设计瘦身和设计优化工作，从源头上加强投资控制。在项目建设中，根据设计优化和招标情况的动态变化，</a:t>
            </a:r>
            <a:r>
              <a:rPr lang="zh-CN" altLang="en-US" sz="2400" b="1"/>
              <a:t>编制项目总体执行概算和单项工程执行概算，合理分解执行概算指标，动态考核，确保项目概算总体可控</a:t>
            </a:r>
            <a:r>
              <a:rPr lang="zh-CN" altLang="en-US" sz="2400"/>
              <a:t>。</a:t>
            </a:r>
            <a:endParaRPr lang="zh-CN" altLang="en-US" sz="2400"/>
          </a:p>
          <a:p>
            <a:pPr lvl="0">
              <a:lnSpc>
                <a:spcPct val="130000"/>
              </a:lnSpc>
            </a:pPr>
            <a:r>
              <a:rPr lang="zh-CN" altLang="en-US" sz="2400" b="1"/>
              <a:t>过程管控:</a:t>
            </a:r>
            <a:r>
              <a:rPr lang="zh-CN" altLang="en-US" sz="2400"/>
              <a:t>加强造价审查队伍建设，构建项目部、指挥部二级造价管理体系，采用“</a:t>
            </a:r>
            <a:r>
              <a:rPr lang="zh-CN" altLang="en-US" sz="2400" b="1"/>
              <a:t>工程量清单+辅助费率</a:t>
            </a:r>
            <a:r>
              <a:rPr lang="zh-CN" altLang="en-US" sz="2400"/>
              <a:t>”的工程计价模式，推行“</a:t>
            </a:r>
            <a:r>
              <a:rPr lang="zh-CN" altLang="en-US" sz="2400" b="1"/>
              <a:t>工程变更申请+签证</a:t>
            </a:r>
            <a:r>
              <a:rPr lang="zh-CN" altLang="en-US" sz="2400"/>
              <a:t>”两段式审批制和A/B审核制，规范变更审批程序，有效降低工程造价。</a:t>
            </a:r>
            <a:endParaRPr lang="zh-CN" altLang="en-US" sz="2400"/>
          </a:p>
          <a:p>
            <a:pPr lvl="0">
              <a:lnSpc>
                <a:spcPct val="130000"/>
              </a:lnSpc>
            </a:pPr>
            <a:r>
              <a:rPr lang="zh-CN" altLang="en-US" sz="2400" b="1"/>
              <a:t>竣工结算:</a:t>
            </a:r>
            <a:r>
              <a:rPr lang="zh-CN" altLang="en-US" sz="2400"/>
              <a:t>采用三级审查体系，即项目部一审、指挥部二审、集团三审，后一级对前一级审核的质量进行考核。集团三审一般采用随机抽审的方式，抽查比例10%左右，误差率控制在2%以内视为合格。抽审不合格的，再扩大抽审比例审查直至全部审核。</a:t>
            </a:r>
            <a:endParaRPr lang="zh-CN" altLang="en-US" sz="2400"/>
          </a:p>
          <a:p>
            <a:pPr lvl="0">
              <a:lnSpc>
                <a:spcPct val="130000"/>
              </a:lnSpc>
            </a:pPr>
            <a:endParaRPr lang="zh-CN" altLang="en-US" sz="240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神华集团工程总承包项目造价控制思路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normAutofit/>
          </a:bodyPr>
          <a:lstStyle/>
          <a:p>
            <a:pPr lvl="0">
              <a:lnSpc>
                <a:spcPct val="130000"/>
              </a:lnSpc>
            </a:pPr>
            <a:r>
              <a:rPr lang="zh-CN" altLang="en-US" sz="2400"/>
              <a:t>（四）全过程管理的质量管控模式</a:t>
            </a:r>
            <a:endParaRPr lang="zh-CN" altLang="en-US" sz="2400"/>
          </a:p>
          <a:p>
            <a:pPr lvl="0">
              <a:lnSpc>
                <a:spcPct val="130000"/>
              </a:lnSpc>
            </a:pPr>
            <a:r>
              <a:rPr lang="zh-CN" altLang="en-US" sz="2400"/>
              <a:t>强力推进各参建单位质量管理体系建设，深入推行</a:t>
            </a:r>
            <a:r>
              <a:rPr lang="zh-CN" altLang="en-US" sz="2400" b="1"/>
              <a:t>“审核+检查+考核”</a:t>
            </a:r>
            <a:r>
              <a:rPr lang="zh-CN" altLang="en-US" sz="2400"/>
              <a:t>的质量管理模式，联合</a:t>
            </a:r>
            <a:r>
              <a:rPr lang="zh-CN" altLang="en-US" sz="2400" b="1"/>
              <a:t>中石化质量监督站、中国化工施工企业管理协会</a:t>
            </a:r>
            <a:r>
              <a:rPr lang="zh-CN" altLang="en-US" sz="2400"/>
              <a:t>等外部专业机构不定期组织开展施工单位、监理单位质量管理体系审核专项检查，严管重罚，实现了质量管理体系的有效运行。牢固树立</a:t>
            </a:r>
            <a:r>
              <a:rPr lang="zh-CN" altLang="en-US" sz="2400" b="1"/>
              <a:t>“小业主、大监理”</a:t>
            </a:r>
            <a:r>
              <a:rPr lang="zh-CN" altLang="en-US" sz="2400"/>
              <a:t>的理念，增强监理、监造单位履约意识，严格监理人员的准入与考核，充分发挥了监理人员现场管理“四控三管一协调”的作用。严格执行图纸会审和设计交底制度，坚持“三个结合”、“五方会审”，有效提高了设计审查质量。</a:t>
            </a:r>
            <a:endParaRPr lang="zh-CN" altLang="en-US" sz="240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神华集团工程总承包项目造价控制思路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
        <p:nvSpPr>
          <p:cNvPr id="2" name="内容占位符 1"/>
          <p:cNvSpPr>
            <a:spLocks noGrp="1"/>
          </p:cNvSpPr>
          <p:nvPr>
            <p:ph idx="1"/>
          </p:nvPr>
        </p:nvSpPr>
        <p:spPr>
          <a:xfrm>
            <a:off x="675005" y="1275080"/>
            <a:ext cx="10968355" cy="4902200"/>
          </a:xfrm>
          <a:ln w="28575" cap="rnd" cmpd="sng">
            <a:solidFill>
              <a:schemeClr val="accent1">
                <a:shade val="50000"/>
              </a:schemeClr>
            </a:solidFill>
            <a:prstDash val="sysDot"/>
          </a:ln>
        </p:spPr>
        <p:txBody>
          <a:bodyPr>
            <a:normAutofit/>
          </a:bodyPr>
          <a:lstStyle/>
          <a:p>
            <a:pPr lvl="0">
              <a:lnSpc>
                <a:spcPct val="130000"/>
              </a:lnSpc>
            </a:pPr>
            <a:r>
              <a:rPr lang="zh-CN" altLang="en-US" sz="2400"/>
              <a:t>（五）工程款支付的具体做法</a:t>
            </a:r>
            <a:endParaRPr lang="zh-CN" altLang="en-US" sz="2400"/>
          </a:p>
          <a:p>
            <a:pPr lvl="0">
              <a:lnSpc>
                <a:spcPct val="130000"/>
              </a:lnSpc>
            </a:pPr>
            <a:r>
              <a:rPr lang="zh-CN" altLang="en-US" sz="2400"/>
              <a:t>建安工程款:主要材料由业主来购的工程，无预付款;无甲供材料工程，支付10%的预付款。月度工程款支付至形象进度结算的85%,其中银行承担汇票支付比例约占20% *30%。</a:t>
            </a:r>
            <a:endParaRPr lang="zh-CN" altLang="en-US" sz="2400"/>
          </a:p>
          <a:p>
            <a:pPr lvl="0">
              <a:lnSpc>
                <a:spcPct val="130000"/>
              </a:lnSpc>
            </a:pPr>
            <a:r>
              <a:rPr lang="zh-CN" altLang="en-US" sz="2400"/>
              <a:t>设备材料款: 60%以上采用承兑汇票支付。设备预付款10%; 材料合同额500万元以上的，支付20%左右预付款;设备材料到货后付款20%, 详细付款节点及比例根据招标情况最终确定</a:t>
            </a:r>
            <a:endParaRPr lang="zh-CN" altLang="en-US" sz="240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1"/>
          <p:cNvSpPr>
            <a:spLocks noChangeArrowheads="1"/>
          </p:cNvSpPr>
          <p:nvPr/>
        </p:nvSpPr>
        <p:spPr bwMode="auto">
          <a:xfrm>
            <a:off x="893445" y="1055370"/>
            <a:ext cx="10380980" cy="4399915"/>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1</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、总体思路</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504190" algn="l" defTabSz="914400" rtl="0" eaLnBrk="1" fontAlgn="base" latinLnBrk="0" hangingPunct="1">
              <a:lnSpc>
                <a:spcPct val="1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轨道交通十八号线、二十二号线及同步实施场站综合体部分作为一个项目进行招标，招标工程量清单采用</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合价包干和单价包干</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相结合的方式，对于实施范围中合价包干部分控制价以</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经政府审查对应范围的初步设计概算</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为基础按照专业下浮一定比例作为投标限额，单价包干部分结合</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以往线路合同价和市场情况设置控制价</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504190" algn="l" defTabSz="914400" rtl="0" eaLnBrk="1" fontAlgn="base" latinLnBrk="0" hangingPunct="1">
              <a:lnSpc>
                <a:spcPct val="1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合同中明确约定：合价包干部分以政府批复对应范围的初步概算为基数按照投标下浮率以形象进度进行计量和结算，单价包干部分按照实施工程量进行计量和结算；实施过程中主要乙供材料价格波动超过约定的范围可进行调差；发生可调整概算事项的，以政府批复的调整概算按照投标下浮率调整。</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广州地铁工程总承包项目造价控制思路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1" name="Group 7"/>
          <p:cNvGrpSpPr/>
          <p:nvPr/>
        </p:nvGrpSpPr>
        <p:grpSpPr bwMode="auto">
          <a:xfrm>
            <a:off x="1340485" y="3692525"/>
            <a:ext cx="9048750" cy="2242185"/>
            <a:chOff x="699" y="2948"/>
            <a:chExt cx="4546" cy="834"/>
          </a:xfrm>
        </p:grpSpPr>
        <p:sp>
          <p:nvSpPr>
            <p:cNvPr id="47113" name="AutoShape 9"/>
            <p:cNvSpPr>
              <a:spLocks noChangeArrowheads="1"/>
            </p:cNvSpPr>
            <p:nvPr/>
          </p:nvSpPr>
          <p:spPr bwMode="auto">
            <a:xfrm>
              <a:off x="722" y="2948"/>
              <a:ext cx="4523" cy="834"/>
            </a:xfrm>
            <a:prstGeom prst="roundRect">
              <a:avLst>
                <a:gd name="adj" fmla="val 5444"/>
              </a:avLst>
            </a:prstGeom>
            <a:solidFill>
              <a:schemeClr val="bg1"/>
            </a:solidFill>
            <a:ln w="6350" algn="ctr">
              <a:solidFill>
                <a:srgbClr val="0000FF"/>
              </a:solidFill>
              <a:round/>
            </a:ln>
            <a:effectLst>
              <a:glow rad="63500">
                <a:schemeClr val="tx1">
                  <a:alpha val="40000"/>
                </a:schemeClr>
              </a:glow>
            </a:effectLst>
          </p:spPr>
          <p:txBody>
            <a:bodyPr wrap="none" anchor="ctr"/>
            <a:lstStyle/>
            <a:p>
              <a:pPr marL="0" marR="0" lvl="0" indent="0" algn="ctr" defTabSz="914400" rtl="0" eaLnBrk="1" fontAlgn="base" latinLnBrk="0" hangingPunct="1">
                <a:lnSpc>
                  <a:spcPct val="100000"/>
                </a:lnSpc>
                <a:spcBef>
                  <a:spcPct val="0"/>
                </a:spcBef>
                <a:spcAft>
                  <a:spcPct val="0"/>
                </a:spcAft>
                <a:buClr>
                  <a:srgbClr val="E1B40C"/>
                </a:buClr>
                <a:buSzTx/>
                <a:buFontTx/>
                <a:buNone/>
                <a:defRPr/>
              </a:pPr>
              <a:endParaRPr kumimoji="0" lang="zh-CN" altLang="en-US" sz="1475"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宋体" panose="02010600030101010101" pitchFamily="2" charset="-122"/>
                <a:ea typeface="华文细黑" panose="02010600040101010101" pitchFamily="2" charset="-122"/>
                <a:cs typeface="+mn-cs"/>
              </a:endParaRPr>
            </a:p>
          </p:txBody>
        </p:sp>
        <p:sp>
          <p:nvSpPr>
            <p:cNvPr id="22543" name="AutoShape 10"/>
            <p:cNvSpPr>
              <a:spLocks noChangeArrowheads="1"/>
            </p:cNvSpPr>
            <p:nvPr/>
          </p:nvSpPr>
          <p:spPr bwMode="auto">
            <a:xfrm>
              <a:off x="699" y="2948"/>
              <a:ext cx="727" cy="834"/>
            </a:xfrm>
            <a:prstGeom prst="roundRect">
              <a:avLst>
                <a:gd name="adj" fmla="val 5444"/>
              </a:avLst>
            </a:prstGeom>
            <a:solidFill>
              <a:schemeClr val="tx2">
                <a:lumMod val="60000"/>
                <a:lumOff val="40000"/>
              </a:schemeClr>
            </a:solidFill>
            <a:ln w="6350" algn="ctr">
              <a:solidFill>
                <a:srgbClr val="0000FF"/>
              </a:solidFill>
              <a:round/>
            </a:ln>
            <a:effectLst>
              <a:glow rad="63500">
                <a:schemeClr val="tx1">
                  <a:alpha val="40000"/>
                </a:schemeClr>
              </a:glow>
            </a:effectLst>
          </p:spPr>
          <p:txBody>
            <a:bodyPr wrap="none" anchor="ctr"/>
            <a:lstStyle/>
            <a:p>
              <a:pPr marL="0" marR="0" lvl="0" indent="0" algn="l" defTabSz="914400" rtl="0" eaLnBrk="1" fontAlgn="base" latinLnBrk="0" hangingPunct="1">
                <a:lnSpc>
                  <a:spcPct val="100000"/>
                </a:lnSpc>
                <a:spcBef>
                  <a:spcPct val="0"/>
                </a:spcBef>
                <a:spcAft>
                  <a:spcPct val="0"/>
                </a:spcAft>
                <a:buClr>
                  <a:srgbClr val="E1B40C"/>
                </a:buClr>
                <a:buSzTx/>
                <a:buFontTx/>
                <a:buNone/>
                <a:defRPr/>
              </a:pPr>
              <a:r>
                <a:rPr kumimoji="0" lang="zh-CN" altLang="en-US" sz="1475"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宋体" panose="02010600030101010101" pitchFamily="2" charset="-122"/>
                  <a:ea typeface="华文细黑" panose="02010600040101010101" pitchFamily="2" charset="-122"/>
                  <a:cs typeface="+mn-cs"/>
                </a:rPr>
                <a:t> </a:t>
              </a: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工程建设</a:t>
              </a:r>
              <a:endParaRPr kumimoji="0" lang="en-US" altLang="zh-CN"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
                  <a:srgbClr val="E1B40C"/>
                </a:buClr>
                <a:buSzTx/>
                <a:buFontTx/>
                <a:buNone/>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其他费用</a:t>
              </a:r>
              <a:endParaRPr kumimoji="0" lang="en-US" altLang="zh-CN"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
                  <a:srgbClr val="E1B40C"/>
                </a:buClr>
                <a:buSzTx/>
                <a:buFontTx/>
                <a:buNone/>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部分</a:t>
              </a:r>
              <a:endPar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p:txBody>
        </p:sp>
      </p:grpSp>
      <p:grpSp>
        <p:nvGrpSpPr>
          <p:cNvPr id="22532" name="Group 11"/>
          <p:cNvGrpSpPr/>
          <p:nvPr/>
        </p:nvGrpSpPr>
        <p:grpSpPr bwMode="auto">
          <a:xfrm>
            <a:off x="1218565" y="2033270"/>
            <a:ext cx="9221470" cy="1292225"/>
            <a:chOff x="534" y="1859"/>
            <a:chExt cx="4627" cy="882"/>
          </a:xfrm>
        </p:grpSpPr>
        <p:sp>
          <p:nvSpPr>
            <p:cNvPr id="22538" name="Rectangle 12"/>
            <p:cNvSpPr>
              <a:spLocks noChangeArrowheads="1"/>
            </p:cNvSpPr>
            <p:nvPr/>
          </p:nvSpPr>
          <p:spPr bwMode="auto">
            <a:xfrm>
              <a:off x="534" y="2569"/>
              <a:ext cx="4627" cy="172"/>
            </a:xfrm>
            <a:prstGeom prst="rect">
              <a:avLst/>
            </a:prstGeom>
            <a:gradFill rotWithShape="1">
              <a:gsLst>
                <a:gs pos="0">
                  <a:srgbClr val="080808">
                    <a:alpha val="79999"/>
                  </a:srgbClr>
                </a:gs>
                <a:gs pos="100000">
                  <a:schemeClr val="bg1">
                    <a:alpha val="0"/>
                  </a:schemeClr>
                </a:gs>
              </a:gsLst>
              <a:path path="shape">
                <a:fillToRect l="50000" t="50000" r="50000" b="50000"/>
              </a:path>
            </a:gradFill>
            <a:ln w="9525" algn="ctr">
              <a:noFill/>
              <a:miter lim="800000"/>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2215" b="0" i="0" u="none" strike="noStrike" kern="1200" cap="none" spc="0" normalizeH="0" baseline="0" noProof="0">
                <a:ln>
                  <a:noFill/>
                </a:ln>
                <a:solidFill>
                  <a:prstClr val="black"/>
                </a:solidFill>
                <a:effectLst/>
                <a:uLnTx/>
                <a:uFillTx/>
                <a:latin typeface="Arial" panose="020B0604020202020204" pitchFamily="34" charset="0"/>
                <a:ea typeface="华文细黑" panose="02010600040101010101" pitchFamily="2" charset="-122"/>
                <a:cs typeface="+mn-cs"/>
              </a:endParaRPr>
            </a:p>
          </p:txBody>
        </p:sp>
        <p:sp>
          <p:nvSpPr>
            <p:cNvPr id="47117" name="AutoShape 13"/>
            <p:cNvSpPr>
              <a:spLocks noChangeArrowheads="1"/>
            </p:cNvSpPr>
            <p:nvPr/>
          </p:nvSpPr>
          <p:spPr bwMode="auto">
            <a:xfrm>
              <a:off x="622" y="1859"/>
              <a:ext cx="4517" cy="855"/>
            </a:xfrm>
            <a:prstGeom prst="roundRect">
              <a:avLst>
                <a:gd name="adj" fmla="val 5444"/>
              </a:avLst>
            </a:prstGeom>
            <a:solidFill>
              <a:schemeClr val="bg1"/>
            </a:solidFill>
            <a:ln w="6350" algn="ctr">
              <a:solidFill>
                <a:srgbClr val="0000FF"/>
              </a:solidFill>
              <a:round/>
            </a:ln>
            <a:effectLst>
              <a:glow rad="63500">
                <a:schemeClr val="tx1">
                  <a:alpha val="40000"/>
                </a:schemeClr>
              </a:glow>
            </a:effectLst>
          </p:spPr>
          <p:txBody>
            <a:bodyPr wrap="none" anchor="ctr"/>
            <a:lstStyle/>
            <a:p>
              <a:pPr marL="0" marR="0" lvl="0" indent="0" algn="ctr" defTabSz="914400" rtl="0" eaLnBrk="1" fontAlgn="base" latinLnBrk="0" hangingPunct="1">
                <a:lnSpc>
                  <a:spcPct val="100000"/>
                </a:lnSpc>
                <a:spcBef>
                  <a:spcPct val="0"/>
                </a:spcBef>
                <a:spcAft>
                  <a:spcPct val="0"/>
                </a:spcAft>
                <a:buClr>
                  <a:srgbClr val="E1B40C"/>
                </a:buClr>
                <a:buSzTx/>
                <a:buFont typeface="Wingdings" panose="05000000000000000000" pitchFamily="2" charset="2"/>
                <a:buNone/>
                <a:defRPr/>
              </a:pPr>
              <a:endParaRPr kumimoji="0" lang="zh-CN" altLang="en-US" sz="1475" b="0" i="0" u="none" strike="noStrike" kern="1200" cap="none" spc="0" normalizeH="0" baseline="0" noProof="0" dirty="0">
                <a:ln>
                  <a:noFill/>
                </a:ln>
                <a:solidFill>
                  <a:prstClr val="black"/>
                </a:solidFill>
                <a:effectLst>
                  <a:outerShdw blurRad="38100" dist="38100" dir="2700000" algn="tl">
                    <a:srgbClr val="C0C0C0"/>
                  </a:outerShdw>
                </a:effectLst>
                <a:uLnTx/>
                <a:uFillTx/>
                <a:latin typeface="宋体" panose="02010600030101010101" pitchFamily="2" charset="-122"/>
                <a:ea typeface="华文细黑" panose="02010600040101010101" pitchFamily="2" charset="-122"/>
                <a:cs typeface="+mn-cs"/>
              </a:endParaRPr>
            </a:p>
          </p:txBody>
        </p:sp>
        <p:sp>
          <p:nvSpPr>
            <p:cNvPr id="22540" name="AutoShape 14"/>
            <p:cNvSpPr>
              <a:spLocks noChangeArrowheads="1"/>
            </p:cNvSpPr>
            <p:nvPr/>
          </p:nvSpPr>
          <p:spPr bwMode="auto">
            <a:xfrm>
              <a:off x="610" y="1867"/>
              <a:ext cx="721" cy="855"/>
            </a:xfrm>
            <a:prstGeom prst="roundRect">
              <a:avLst>
                <a:gd name="adj" fmla="val 5444"/>
              </a:avLst>
            </a:prstGeom>
            <a:solidFill>
              <a:schemeClr val="tx2">
                <a:lumMod val="60000"/>
                <a:lumOff val="40000"/>
              </a:schemeClr>
            </a:solidFill>
            <a:ln w="6350" algn="ctr">
              <a:solidFill>
                <a:srgbClr val="808080"/>
              </a:solidFill>
              <a:rou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工程部分</a:t>
              </a:r>
              <a:endParaRPr kumimoji="0" lang="en-US" altLang="zh-CN"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控制价的</a:t>
              </a:r>
              <a:endParaRPr kumimoji="0" lang="en-US" altLang="zh-CN"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编制</a:t>
              </a:r>
              <a:endParaRPr kumimoji="0" lang="zh-CN" altLang="en-US" sz="1845"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endParaRPr>
            </a:p>
          </p:txBody>
        </p:sp>
      </p:grpSp>
      <p:sp>
        <p:nvSpPr>
          <p:cNvPr id="22534" name="矩形 6"/>
          <p:cNvSpPr>
            <a:spLocks noChangeArrowheads="1"/>
          </p:cNvSpPr>
          <p:nvPr/>
        </p:nvSpPr>
        <p:spPr bwMode="auto">
          <a:xfrm>
            <a:off x="1136015" y="857250"/>
            <a:ext cx="5179695" cy="7734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21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a:t>
            </a:r>
            <a:endParaRPr kumimoji="0" lang="en-US" altLang="zh-CN" sz="221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21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    2</a:t>
            </a:r>
            <a:r>
              <a:rPr kumimoji="0" lang="zh-CN" altLang="en-US" sz="221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、控制价的编制</a:t>
            </a:r>
            <a:endParaRPr kumimoji="0" lang="zh-CN" altLang="en-US" sz="221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536" name="Rectangle 2"/>
          <p:cNvSpPr>
            <a:spLocks noChangeArrowheads="1"/>
          </p:cNvSpPr>
          <p:nvPr/>
        </p:nvSpPr>
        <p:spPr bwMode="auto">
          <a:xfrm>
            <a:off x="2734945" y="2192973"/>
            <a:ext cx="7180580" cy="942975"/>
          </a:xfrm>
          <a:prstGeom prst="rect">
            <a:avLst/>
          </a:prstGeom>
          <a:noFill/>
          <a:ln w="9525">
            <a:noFill/>
            <a:miter lim="800000"/>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215"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Calibri" panose="020F0502020204030204" charset="0"/>
              </a:rPr>
              <a:t>    </a:t>
            </a:r>
            <a:r>
              <a:rPr kumimoji="0" lang="zh-CN" altLang="en-US" sz="1660"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Calibri" panose="020F0502020204030204" charset="0"/>
              </a:rPr>
              <a:t>工程费用部分分为土建车站、土建区间、机电安装装修、系统工程（轨道、供电、弱电、信号等）、车辆段五个专业，各专业下浮率参考在建“十二五”线路的合同价结合市场当期水平进行测算。</a:t>
            </a:r>
            <a:endParaRPr kumimoji="0" lang="zh-CN" altLang="en-US" sz="166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2537" name="Rectangle 3"/>
          <p:cNvSpPr>
            <a:spLocks noChangeArrowheads="1"/>
          </p:cNvSpPr>
          <p:nvPr/>
        </p:nvSpPr>
        <p:spPr bwMode="auto">
          <a:xfrm>
            <a:off x="2734945" y="3884930"/>
            <a:ext cx="7256145" cy="1877695"/>
          </a:xfrm>
          <a:prstGeom prst="rect">
            <a:avLst/>
          </a:prstGeom>
          <a:noFill/>
          <a:ln w="9525">
            <a:noFill/>
            <a:miter lim="800000"/>
          </a:ln>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75"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Calibri" panose="020F0502020204030204" charset="0"/>
              </a:rPr>
              <a:t>    </a:t>
            </a:r>
            <a:r>
              <a:rPr kumimoji="0" lang="zh-CN" altLang="en-US" sz="1660"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Calibri" panose="020F0502020204030204" charset="0"/>
              </a:rPr>
              <a:t>实施承包范围中工程建设其他费用包括施工图设计、管线迁改、道路恢复、交通疏解、前期准备费（不含临电）、安全生产保障费（部分）、绿化迁移等。其中施工图设计控制价参照以往设计招标中施工图设计占整个设计费的比例设置；管线迁改在以往线路合同执行过程中和初步设计经常偏差较大，采用单价包干，控制价参考以往线路类似结算价设置；道路恢复、交通疏解、绿化迁移、前期准备费、安全生产保障费合价包干，控制价以经政府审查的初步设计概算为基础结合十二五在建线路实际发生情况测算。</a:t>
            </a:r>
            <a:endParaRPr kumimoji="0" lang="zh-CN" altLang="en-US" sz="1660"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Calibri" panose="020F0502020204030204" charset="0"/>
            </a:endParaRP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广州地铁工程总承包项目造价控制思路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28980" y="746125"/>
            <a:ext cx="10734040" cy="5119370"/>
          </a:xfrm>
          <a:prstGeom prst="rect">
            <a:avLst/>
          </a:prstGeom>
          <a:ln w="28575" cmpd="dbl">
            <a:solidFill>
              <a:srgbClr val="FF0000"/>
            </a:solidFill>
            <a:prstDash val="solid"/>
          </a:ln>
        </p:spPr>
      </p:pic>
    </p:spTree>
  </p:cSld>
  <p:clrMapOvr>
    <a:masterClrMapping/>
  </p:clrMapOvr>
  <p:transition>
    <p:push dir="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1"/>
          <p:cNvSpPr>
            <a:spLocks noChangeArrowheads="1"/>
          </p:cNvSpPr>
          <p:nvPr/>
        </p:nvSpPr>
        <p:spPr bwMode="auto">
          <a:xfrm>
            <a:off x="882650" y="1270635"/>
            <a:ext cx="10488930" cy="3335020"/>
          </a:xfrm>
          <a:prstGeom prst="rect">
            <a:avLst/>
          </a:prstGeom>
          <a:noFill/>
          <a:ln w="9525">
            <a:noFill/>
            <a:miter lim="800000"/>
          </a:ln>
        </p:spPr>
        <p:txBody>
          <a:bodyPr wrap="square">
            <a:spAutoFit/>
          </a:bodyPr>
          <a:lstStyle/>
          <a:p>
            <a:pPr marL="0" marR="0" lvl="0" indent="0" algn="l" defTabSz="914400" rtl="0" eaLnBrk="1" fontAlgn="base" latinLnBrk="0" hangingPunct="1">
              <a:lnSpc>
                <a:spcPct val="17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3</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、合同计价</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504190" algn="l" defTabSz="914400" rtl="0" eaLnBrk="1" fontAlgn="base" latinLnBrk="0" hangingPunct="1">
              <a:lnSpc>
                <a:spcPct val="17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合同中明确约定施工过程中计量和结算的</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基数</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为政府批复的初步设计概算。对于变化因素多、方案不稳定、投资相对不可控的项目采用</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单价包干</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；对于方案相对稳定的项目采用</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总价包干</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。单价包干项目在招标时结合设计施工总承包项目特点按照</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建设工程工程量清单计价规范</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GB50500-2013</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）编制。合价包干部分以政府批复对应范围的初步设计概算为基数按照投标下浮率进行计量和结算，单价包干部分按照实施工程量进行计量和结算。</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广州地铁工程总承包项目造价控制思路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1"/>
          <p:cNvSpPr>
            <a:spLocks noChangeArrowheads="1"/>
          </p:cNvSpPr>
          <p:nvPr/>
        </p:nvSpPr>
        <p:spPr bwMode="auto">
          <a:xfrm>
            <a:off x="854710" y="994410"/>
            <a:ext cx="10556240" cy="1814830"/>
          </a:xfrm>
          <a:prstGeom prst="rect">
            <a:avLst/>
          </a:prstGeom>
          <a:noFill/>
          <a:ln w="9525">
            <a:noFill/>
            <a:miter lim="800000"/>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4</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、合同计价</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   </a:t>
            </a:r>
            <a:r>
              <a:rPr kumimoji="0" lang="zh-CN" altLang="en-US" sz="2000" b="1"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施工图设计预付款支付相应合同金额的</a:t>
            </a:r>
            <a:r>
              <a:rPr kumimoji="0" lang="en-US" altLang="zh-CN" sz="2000" b="1"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20%</a:t>
            </a:r>
            <a:r>
              <a:rPr kumimoji="0" lang="zh-CN" altLang="en-US" sz="2000" b="1"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，计量和结算按照合同约定分节点分阶段支付。</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管线迁改、绿化迁移工程，于开工前支付相应工程签约合同额的</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15%</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作为周转资金。进度款按照计量支付至计价款的</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90%</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。总承包范围项目支付比例见下表：</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graphicFrame>
        <p:nvGraphicFramePr>
          <p:cNvPr id="31748" name="表格 31747"/>
          <p:cNvGraphicFramePr/>
          <p:nvPr/>
        </p:nvGraphicFramePr>
        <p:xfrm>
          <a:off x="1941429" y="3341971"/>
          <a:ext cx="8441690" cy="3020060"/>
        </p:xfrm>
        <a:graphic>
          <a:graphicData uri="http://schemas.openxmlformats.org/drawingml/2006/table">
            <a:tbl>
              <a:tblPr/>
              <a:tblGrid>
                <a:gridCol w="2225040"/>
                <a:gridCol w="2420620"/>
                <a:gridCol w="3796030"/>
              </a:tblGrid>
              <a:tr h="1101090">
                <a:tc>
                  <a:txBody>
                    <a:bodyPr/>
                    <a:lstStyle/>
                    <a:p>
                      <a:pPr lvl="0" algn="r" eaLnBrk="1" latinLnBrk="1" hangingPunct="1">
                        <a:lnSpc>
                          <a:spcPts val="2000"/>
                        </a:lnSpc>
                        <a:spcBef>
                          <a:spcPts val="600"/>
                        </a:spcBef>
                        <a:buNone/>
                      </a:pPr>
                      <a:endParaRPr lang="en-US" altLang="zh-CN" sz="1845" dirty="0">
                        <a:solidFill>
                          <a:schemeClr val="tx1"/>
                        </a:solidFill>
                        <a:latin typeface="楷体_GB2312" pitchFamily="1" charset="-122"/>
                        <a:ea typeface="楷体_GB2312" pitchFamily="1" charset="-122"/>
                      </a:endParaRPr>
                    </a:p>
                    <a:p>
                      <a:pPr lvl="0" algn="r" eaLnBrk="1" latinLnBrk="1" hangingPunct="1">
                        <a:lnSpc>
                          <a:spcPts val="2000"/>
                        </a:lnSpc>
                        <a:spcBef>
                          <a:spcPts val="600"/>
                        </a:spcBef>
                        <a:buNone/>
                      </a:pPr>
                      <a:r>
                        <a:rPr lang="zh-CN" altLang="en-US" sz="1845" dirty="0">
                          <a:solidFill>
                            <a:schemeClr val="tx1"/>
                          </a:solidFill>
                          <a:latin typeface="楷体_GB2312" pitchFamily="1" charset="-122"/>
                          <a:ea typeface="楷体_GB2312" pitchFamily="1" charset="-122"/>
                        </a:rPr>
                        <a:t>支付类别</a:t>
                      </a:r>
                      <a:endParaRPr lang="zh-CN" altLang="en-US" sz="1110" dirty="0">
                        <a:solidFill>
                          <a:schemeClr val="tx1"/>
                        </a:solidFill>
                        <a:latin typeface="楷体_GB2312" pitchFamily="1" charset="-122"/>
                        <a:ea typeface="楷体_GB2312" pitchFamily="1" charset="-122"/>
                      </a:endParaRPr>
                    </a:p>
                    <a:p>
                      <a:pPr lvl="0" eaLnBrk="1" hangingPunct="1">
                        <a:lnSpc>
                          <a:spcPts val="2000"/>
                        </a:lnSpc>
                        <a:spcBef>
                          <a:spcPct val="0"/>
                        </a:spcBef>
                        <a:buNone/>
                      </a:pPr>
                      <a:r>
                        <a:rPr lang="en-US" altLang="zh-CN" sz="1845" dirty="0">
                          <a:solidFill>
                            <a:schemeClr val="tx1"/>
                          </a:solidFill>
                          <a:latin typeface="楷体_GB2312" pitchFamily="1" charset="-122"/>
                          <a:ea typeface="楷体_GB2312" pitchFamily="1" charset="-122"/>
                        </a:rPr>
                        <a:t>   </a:t>
                      </a:r>
                      <a:endParaRPr lang="en-US" altLang="zh-CN" sz="1845" dirty="0">
                        <a:solidFill>
                          <a:schemeClr val="tx1"/>
                        </a:solidFill>
                        <a:latin typeface="楷体_GB2312" pitchFamily="1" charset="-122"/>
                        <a:ea typeface="楷体_GB2312" pitchFamily="1" charset="-122"/>
                      </a:endParaRPr>
                    </a:p>
                    <a:p>
                      <a:pPr lvl="0" eaLnBrk="1" hangingPunct="1">
                        <a:lnSpc>
                          <a:spcPts val="2000"/>
                        </a:lnSpc>
                        <a:spcBef>
                          <a:spcPct val="0"/>
                        </a:spcBef>
                        <a:buNone/>
                      </a:pPr>
                      <a:r>
                        <a:rPr lang="en-US" altLang="zh-CN" sz="1845" dirty="0">
                          <a:solidFill>
                            <a:schemeClr val="tx1"/>
                          </a:solidFill>
                          <a:latin typeface="楷体_GB2312" pitchFamily="1" charset="-122"/>
                          <a:ea typeface="楷体_GB2312" pitchFamily="1" charset="-122"/>
                        </a:rPr>
                        <a:t> </a:t>
                      </a:r>
                      <a:r>
                        <a:rPr lang="zh-CN" altLang="en-US" sz="1845" dirty="0">
                          <a:solidFill>
                            <a:schemeClr val="tx1"/>
                          </a:solidFill>
                          <a:latin typeface="楷体_GB2312" pitchFamily="1" charset="-122"/>
                          <a:ea typeface="楷体_GB2312" pitchFamily="1" charset="-122"/>
                        </a:rPr>
                        <a:t>付款类别</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w="12700" cap="flat" cmpd="sng">
                      <a:solidFill>
                        <a:schemeClr val="tx1"/>
                      </a:solidFill>
                      <a:prstDash val="solid"/>
                      <a:headEnd type="none" w="med" len="med"/>
                      <a:tailEnd type="none" w="med" len="med"/>
                    </a:lnTlToBr>
                    <a:lnBlToTr>
                      <a:noFill/>
                    </a:lnBlToTr>
                    <a:noFill/>
                  </a:tcPr>
                </a:tc>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交通疏解、道路恢复、</a:t>
                      </a:r>
                      <a:endParaRPr lang="en-US" altLang="zh-CN" sz="1845" dirty="0">
                        <a:solidFill>
                          <a:schemeClr val="tx1"/>
                        </a:solidFill>
                        <a:latin typeface="楷体_GB2312" pitchFamily="1" charset="-122"/>
                        <a:ea typeface="楷体_GB2312" pitchFamily="1" charset="-122"/>
                      </a:endParaRPr>
                    </a:p>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建筑安装工程</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合同变更</a:t>
                      </a:r>
                      <a:endParaRPr lang="zh-CN" altLang="en-US" sz="1110" dirty="0">
                        <a:solidFill>
                          <a:schemeClr val="tx1"/>
                        </a:solidFill>
                        <a:latin typeface="Calibri" panose="020F0502020204030204" charset="0"/>
                        <a:ea typeface="宋体" panose="02010600030101010101" pitchFamily="2" charset="-122"/>
                      </a:endParaRPr>
                    </a:p>
                  </a:txBody>
                  <a:tcPr marL="0" marR="0" marT="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39420">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预付款</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年度投资计划的</a:t>
                      </a:r>
                      <a:r>
                        <a:rPr lang="en-US" altLang="zh-CN" sz="1845" dirty="0">
                          <a:solidFill>
                            <a:schemeClr val="tx1"/>
                          </a:solidFill>
                          <a:latin typeface="楷体_GB2312" pitchFamily="1" charset="-122"/>
                          <a:ea typeface="楷体_GB2312" pitchFamily="1" charset="-122"/>
                        </a:rPr>
                        <a:t>20%</a:t>
                      </a:r>
                      <a:endParaRPr lang="zh-CN" altLang="zh-CN"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ts val="2000"/>
                        </a:lnSpc>
                        <a:spcBef>
                          <a:spcPct val="0"/>
                        </a:spcBef>
                        <a:buNone/>
                      </a:pPr>
                      <a:r>
                        <a:rPr lang="en-US" altLang="zh-CN" sz="1845" dirty="0">
                          <a:solidFill>
                            <a:schemeClr val="tx1"/>
                          </a:solidFill>
                          <a:latin typeface="楷体_GB2312" pitchFamily="1" charset="-122"/>
                          <a:ea typeface="楷体_GB2312" pitchFamily="1" charset="-122"/>
                        </a:rPr>
                        <a:t> </a:t>
                      </a:r>
                      <a:endParaRPr lang="zh-CN" altLang="zh-CN" sz="1110" dirty="0">
                        <a:solidFill>
                          <a:schemeClr val="tx1"/>
                        </a:solidFill>
                        <a:latin typeface="Calibri" panose="020F0502020204030204" charset="0"/>
                        <a:ea typeface="宋体" panose="02010600030101010101" pitchFamily="2" charset="-122"/>
                      </a:endParaRPr>
                    </a:p>
                  </a:txBody>
                  <a:tcPr marL="0" marR="0"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w="12700" cap="flat" cmpd="sng">
                      <a:solidFill>
                        <a:schemeClr val="tx1"/>
                      </a:solidFill>
                      <a:prstDash val="solid"/>
                      <a:headEnd type="none" w="med" len="med"/>
                      <a:tailEnd type="none" w="med" len="med"/>
                    </a:lnBlToTr>
                    <a:noFill/>
                  </a:tcPr>
                </a:tc>
              </a:tr>
              <a:tr h="1010920">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进度款</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ct val="150000"/>
                        </a:lnSpc>
                        <a:spcBef>
                          <a:spcPct val="0"/>
                        </a:spcBef>
                        <a:buNone/>
                      </a:pPr>
                      <a:r>
                        <a:rPr lang="zh-CN" altLang="en-US" sz="1845" dirty="0">
                          <a:solidFill>
                            <a:schemeClr val="tx1"/>
                          </a:solidFill>
                          <a:latin typeface="楷体_GB2312" pitchFamily="1" charset="-122"/>
                          <a:ea typeface="楷体_GB2312" pitchFamily="1" charset="-122"/>
                        </a:rPr>
                        <a:t>按月度付款，</a:t>
                      </a:r>
                      <a:endParaRPr lang="zh-CN" altLang="en-US" sz="1110" dirty="0">
                        <a:solidFill>
                          <a:schemeClr val="tx1"/>
                        </a:solidFill>
                        <a:latin typeface="楷体_GB2312" pitchFamily="1" charset="-122"/>
                        <a:ea typeface="楷体_GB2312" pitchFamily="1" charset="-122"/>
                      </a:endParaRPr>
                    </a:p>
                    <a:p>
                      <a:pPr lvl="0" algn="ctr" eaLnBrk="1" hangingPunct="1">
                        <a:lnSpc>
                          <a:spcPct val="150000"/>
                        </a:lnSpc>
                        <a:spcBef>
                          <a:spcPct val="0"/>
                        </a:spcBef>
                        <a:buNone/>
                      </a:pPr>
                      <a:r>
                        <a:rPr lang="zh-CN" altLang="en-US" sz="1845" dirty="0">
                          <a:solidFill>
                            <a:schemeClr val="tx1"/>
                          </a:solidFill>
                          <a:latin typeface="楷体_GB2312" pitchFamily="1" charset="-122"/>
                          <a:ea typeface="楷体_GB2312" pitchFamily="1" charset="-122"/>
                        </a:rPr>
                        <a:t>支付限额为</a:t>
                      </a:r>
                      <a:r>
                        <a:rPr lang="en-US" altLang="zh-CN" sz="1845" dirty="0">
                          <a:solidFill>
                            <a:schemeClr val="tx1"/>
                          </a:solidFill>
                          <a:latin typeface="楷体_GB2312" pitchFamily="1" charset="-122"/>
                          <a:ea typeface="楷体_GB2312" pitchFamily="1" charset="-122"/>
                        </a:rPr>
                        <a:t>90%</a:t>
                      </a:r>
                      <a:endParaRPr lang="zh-CN" altLang="zh-CN"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lvl="0" algn="ctr" eaLnBrk="1" hangingPunct="1">
                        <a:lnSpc>
                          <a:spcPct val="150000"/>
                        </a:lnSpc>
                        <a:spcBef>
                          <a:spcPct val="0"/>
                        </a:spcBef>
                        <a:buNone/>
                      </a:pPr>
                      <a:r>
                        <a:rPr lang="zh-CN" altLang="en-US" sz="1845" dirty="0">
                          <a:solidFill>
                            <a:schemeClr val="tx1"/>
                          </a:solidFill>
                          <a:latin typeface="楷体_GB2312" pitchFamily="1" charset="-122"/>
                          <a:ea typeface="楷体_GB2312" pitchFamily="1" charset="-122"/>
                        </a:rPr>
                        <a:t>经广州地铁集团审批后支付至</a:t>
                      </a:r>
                      <a:r>
                        <a:rPr lang="en-US" altLang="zh-CN" sz="1845" dirty="0">
                          <a:solidFill>
                            <a:schemeClr val="tx1"/>
                          </a:solidFill>
                          <a:latin typeface="楷体_GB2312" pitchFamily="1" charset="-122"/>
                          <a:ea typeface="楷体_GB2312" pitchFamily="1" charset="-122"/>
                        </a:rPr>
                        <a:t>80%</a:t>
                      </a:r>
                      <a:r>
                        <a:rPr lang="zh-CN" altLang="en-US" sz="1845" dirty="0">
                          <a:solidFill>
                            <a:schemeClr val="tx1"/>
                          </a:solidFill>
                          <a:latin typeface="楷体_GB2312" pitchFamily="1" charset="-122"/>
                          <a:ea typeface="楷体_GB2312" pitchFamily="1" charset="-122"/>
                        </a:rPr>
                        <a:t>，经政府部门审批后支付至</a:t>
                      </a:r>
                      <a:r>
                        <a:rPr lang="en-US" altLang="zh-CN" sz="1845" dirty="0">
                          <a:solidFill>
                            <a:schemeClr val="tx1"/>
                          </a:solidFill>
                          <a:latin typeface="楷体_GB2312" pitchFamily="1" charset="-122"/>
                          <a:ea typeface="楷体_GB2312" pitchFamily="1" charset="-122"/>
                        </a:rPr>
                        <a:t>90%</a:t>
                      </a:r>
                      <a:endParaRPr lang="zh-CN" altLang="zh-CN" sz="1110" dirty="0">
                        <a:solidFill>
                          <a:schemeClr val="tx1"/>
                        </a:solidFill>
                        <a:latin typeface="Calibri" panose="020F0502020204030204" charset="0"/>
                        <a:ea typeface="宋体" panose="02010600030101010101" pitchFamily="2" charset="-122"/>
                      </a:endParaRPr>
                    </a:p>
                  </a:txBody>
                  <a:tcPr marL="0" marR="0"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68630">
                <a:tc>
                  <a:txBody>
                    <a:bodyPr/>
                    <a:lstStyle/>
                    <a:p>
                      <a:pPr lvl="0" algn="ctr" eaLnBrk="1" hangingPunct="1">
                        <a:lnSpc>
                          <a:spcPts val="2000"/>
                        </a:lnSpc>
                        <a:spcBef>
                          <a:spcPct val="0"/>
                        </a:spcBef>
                        <a:buNone/>
                      </a:pPr>
                      <a:r>
                        <a:rPr lang="zh-CN" altLang="en-US" sz="1845" dirty="0">
                          <a:solidFill>
                            <a:schemeClr val="tx1"/>
                          </a:solidFill>
                          <a:latin typeface="楷体_GB2312" pitchFamily="1" charset="-122"/>
                          <a:ea typeface="楷体_GB2312" pitchFamily="1" charset="-122"/>
                        </a:rPr>
                        <a:t>结算款</a:t>
                      </a:r>
                      <a:endParaRPr lang="zh-CN" altLang="en-US" sz="1110" dirty="0">
                        <a:solidFill>
                          <a:schemeClr val="tx1"/>
                        </a:solidFill>
                        <a:latin typeface="Calibri" panose="020F0502020204030204" charset="0"/>
                        <a:ea typeface="宋体" panose="02010600030101010101" pitchFamily="2" charset="-122"/>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gridSpan="2">
                  <a:txBody>
                    <a:bodyPr/>
                    <a:lstStyle/>
                    <a:p>
                      <a:pPr lvl="0" algn="ctr" eaLnBrk="1" hangingPunct="1">
                        <a:lnSpc>
                          <a:spcPts val="2000"/>
                        </a:lnSpc>
                        <a:spcBef>
                          <a:spcPct val="0"/>
                        </a:spcBef>
                        <a:buNone/>
                      </a:pPr>
                      <a:r>
                        <a:rPr lang="zh-CN" altLang="en-US" sz="1845" kern="1200" dirty="0">
                          <a:solidFill>
                            <a:schemeClr val="tx1"/>
                          </a:solidFill>
                          <a:latin typeface="楷体_GB2312" pitchFamily="1" charset="-122"/>
                          <a:ea typeface="楷体_GB2312" pitchFamily="1" charset="-122"/>
                          <a:cs typeface="+mn-cs"/>
                        </a:rPr>
                        <a:t>按政府规定及法规支付</a:t>
                      </a:r>
                      <a:endParaRPr lang="zh-CN" altLang="en-US" sz="1845" kern="1200" dirty="0">
                        <a:solidFill>
                          <a:schemeClr val="tx1"/>
                        </a:solidFill>
                        <a:latin typeface="楷体_GB2312" pitchFamily="1" charset="-122"/>
                        <a:ea typeface="楷体_GB2312" pitchFamily="1" charset="-122"/>
                        <a:cs typeface="+mn-cs"/>
                      </a:endParaRPr>
                    </a:p>
                  </a:txBody>
                  <a:tcPr marL="8791" marR="8791" marT="8794"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r>
            </a:tbl>
          </a:graphicData>
        </a:graphic>
      </p:graphicFrame>
      <p:sp>
        <p:nvSpPr>
          <p:cNvPr id="24603" name="Rectangle 1"/>
          <p:cNvSpPr>
            <a:spLocks noChangeArrowheads="1"/>
          </p:cNvSpPr>
          <p:nvPr/>
        </p:nvSpPr>
        <p:spPr bwMode="auto">
          <a:xfrm>
            <a:off x="4916580" y="2791455"/>
            <a:ext cx="2297430" cy="375920"/>
          </a:xfrm>
          <a:prstGeom prst="rect">
            <a:avLst/>
          </a:prstGeom>
          <a:noFill/>
          <a:ln w="9525">
            <a:noFill/>
            <a:miter lim="800000"/>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845" b="0" i="0" u="none" strike="noStrike" kern="1200" cap="none" spc="0" normalizeH="0" baseline="0" noProof="0" dirty="0">
                <a:ln>
                  <a:noFill/>
                </a:ln>
                <a:solidFill>
                  <a:prstClr val="black"/>
                </a:solidFill>
                <a:effectLst/>
                <a:uLnTx/>
                <a:uFillTx/>
                <a:latin typeface="仿宋" panose="02010609060101010101" charset="-122"/>
                <a:ea typeface="宋体" panose="02010600030101010101" pitchFamily="2" charset="-122"/>
                <a:cs typeface="Times New Roman" panose="02020603050405020304" pitchFamily="18" charset="0"/>
              </a:rPr>
              <a:t>合同价款支付比例表</a:t>
            </a:r>
            <a:endParaRPr kumimoji="0" lang="zh-CN" altLang="en-US" sz="184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广州地铁工程总承包项目造价控制思路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1"/>
          <p:cNvSpPr>
            <a:spLocks noChangeArrowheads="1"/>
          </p:cNvSpPr>
          <p:nvPr/>
        </p:nvSpPr>
        <p:spPr bwMode="auto">
          <a:xfrm>
            <a:off x="854075" y="1066800"/>
            <a:ext cx="10440035" cy="4492625"/>
          </a:xfrm>
          <a:prstGeom prst="rect">
            <a:avLst/>
          </a:prstGeom>
          <a:noFill/>
          <a:ln w="9525">
            <a:noFill/>
            <a:miter lim="800000"/>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5</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、费用调整原则</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504190" algn="l" defTabSz="914400" rtl="0" eaLnBrk="1" fontAlgn="base" latinLnBrk="0" hangingPunct="1">
              <a:lnSpc>
                <a:spcPts val="3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发生</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规划调整、实施范围变化、重大方案变化、工法变化、地质灾害、政策性调整</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等属</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初步设计范围外</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项目，</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经政府同意办理初步设计概算调整程序后</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，按调整后对应概算金额和合同约定的</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下浮率</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调整总价包干项目价款。对于实施过程中单价包干项目发生工程量的增减、因工期调整发生的工期补偿费用由广州地铁集团审定后办理支付手续不再由政府另行委托审查。</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504190" algn="l" defTabSz="914400" rtl="0" eaLnBrk="1" fontAlgn="base" latinLnBrk="0" hangingPunct="1">
              <a:lnSpc>
                <a:spcPts val="3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对于非总承包单位原因引起的工期延误及市场物价波动进行费用补偿：因征地拆迁、规划调整、里程碑工期调整等外部原因导致工期延误</a:t>
            </a:r>
            <a:r>
              <a:rPr kumimoji="0" lang="zh-CN" altLang="en-US" sz="2000" b="1" i="0" u="none" strike="noStrike" kern="1200" cap="none" spc="0" normalizeH="0" baseline="0" noProof="0" dirty="0">
                <a:ln>
                  <a:noFill/>
                </a:ln>
                <a:solidFill>
                  <a:srgbClr val="FF0000"/>
                </a:solidFill>
                <a:effectLst/>
                <a:uLnTx/>
                <a:uFillTx/>
                <a:latin typeface="Arial" panose="020B0604020202020204" pitchFamily="34" charset="0"/>
                <a:ea typeface="宋体" panose="02010600030101010101" pitchFamily="2" charset="-122"/>
                <a:cs typeface="+mn-cs"/>
              </a:rPr>
              <a:t>超过一年的进行费用补偿</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；参照</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建设工程工程量清单计价规范</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GB 50500-2013</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）的有关精神，人工、主要材料价格波动幅度超出</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5%</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的部分进行调差。人工、材料调差费用由广州地铁集团审定后办理支付手续不再由政府另行委托审查。</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广州地铁工程总承包项目造价控制思路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矩形 1"/>
          <p:cNvSpPr>
            <a:spLocks noChangeArrowheads="1"/>
          </p:cNvSpPr>
          <p:nvPr/>
        </p:nvSpPr>
        <p:spPr bwMode="auto">
          <a:xfrm>
            <a:off x="815975" y="1055370"/>
            <a:ext cx="10478135" cy="3876675"/>
          </a:xfrm>
          <a:prstGeom prst="rect">
            <a:avLst/>
          </a:prstGeom>
          <a:noFill/>
          <a:ln w="9525">
            <a:noFill/>
            <a:miter lim="800000"/>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6</a:t>
            </a:r>
            <a:r>
              <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、结算</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504190" algn="l" defTabSz="914400" rtl="0" eaLnBrk="1" fontAlgn="base" latinLnBrk="0" hangingPunct="1">
              <a:lnSpc>
                <a:spcPct val="1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由于</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18</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号线和</a:t>
            </a:r>
            <a:r>
              <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22</a:t>
            </a: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号线及同步实施场站综合体部分涉及的专业众多，实施周期长，采用分批次办理结算手续，具体思路：</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a:p>
            <a:pPr marL="0" marR="0" lvl="0" indent="504190" algn="l" defTabSz="914400" rtl="0" eaLnBrk="1" fontAlgn="base" latinLnBrk="0" hangingPunct="1">
              <a:lnSpc>
                <a:spcPct val="1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管线迁改工程按单次即时结算；土建工程按单位工程（车站、区间）结算；车辆段工程按承包人项目划分分别结算；机电设备安装、装修、系统工程（轨道、供电、弱电、信号等）在全部项目工程经验收合格及调整初步设计概算完成后分专业（专业按初步设计概算单元划分）结算。若工程分期开通，则每期开通部分的机电、装修、系统工程经验收合格及调整初步设计概算完成后分专业结算。</a:t>
            </a:r>
            <a:endParaRPr kumimoji="0" lang="zh-CN" altLang="en-US" sz="20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6" name="标题 1"/>
          <p:cNvSpPr>
            <a:spLocks noGrp="1"/>
          </p:cNvSpPr>
          <p:nvPr/>
        </p:nvSpPr>
        <p:spPr>
          <a:xfrm>
            <a:off x="1981200" y="448946"/>
            <a:ext cx="8229600" cy="545465"/>
          </a:xfrm>
          <a:prstGeom prst="rect">
            <a:avLst/>
          </a:prstGeom>
          <a:gradFill>
            <a:gsLst>
              <a:gs pos="0">
                <a:srgbClr val="FE4444"/>
              </a:gs>
              <a:gs pos="100000">
                <a:srgbClr val="832B2B"/>
              </a:gs>
            </a:gsLst>
            <a:lin ang="5400000" scaled="0"/>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rPr>
              <a:t>广州地铁工程总承包项目造价控制思路</a:t>
            </a:r>
            <a:endParaRPr kumimoji="0" lang="zh-CN" altLang="en-US" sz="2800" b="0" i="0" u="none" strike="noStrike" kern="1200" cap="none" spc="0" normalizeH="0" baseline="0" noProof="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stCxn id="8" idx="3"/>
          </p:cNvCxnSpPr>
          <p:nvPr/>
        </p:nvCxnSpPr>
        <p:spPr>
          <a:xfrm>
            <a:off x="2675133" y="3279225"/>
            <a:ext cx="2621503" cy="28014"/>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任意多边形 5"/>
          <p:cNvSpPr/>
          <p:nvPr/>
        </p:nvSpPr>
        <p:spPr>
          <a:xfrm>
            <a:off x="1049020" y="3848735"/>
            <a:ext cx="1739900" cy="1764665"/>
          </a:xfrm>
          <a:custGeom>
            <a:avLst/>
            <a:gdLst>
              <a:gd name="connisteX0" fmla="*/ 0 w 1623060"/>
              <a:gd name="connsiteY0" fmla="*/ 0 h 2206625"/>
              <a:gd name="connisteX1" fmla="*/ 368300 w 1623060"/>
              <a:gd name="connsiteY1" fmla="*/ 1449070 h 2206625"/>
              <a:gd name="connisteX2" fmla="*/ 1623060 w 1623060"/>
              <a:gd name="connsiteY2" fmla="*/ 2206625 h 2206625"/>
              <a:gd name="connisteX3" fmla="*/ 1557655 w 1623060"/>
              <a:gd name="connsiteY3" fmla="*/ 2054860 h 2206625"/>
            </a:gdLst>
            <a:ahLst/>
            <a:cxnLst>
              <a:cxn ang="0">
                <a:pos x="connisteX0" y="connsiteY0"/>
              </a:cxn>
              <a:cxn ang="0">
                <a:pos x="connisteX1" y="connsiteY1"/>
              </a:cxn>
              <a:cxn ang="0">
                <a:pos x="connisteX2" y="connsiteY2"/>
              </a:cxn>
              <a:cxn ang="0">
                <a:pos x="connisteX3" y="connsiteY3"/>
              </a:cxn>
            </a:cxnLst>
            <a:rect l="l" t="t" r="r" b="b"/>
            <a:pathLst>
              <a:path w="1623060" h="2206625">
                <a:moveTo>
                  <a:pt x="0" y="0"/>
                </a:moveTo>
                <a:cubicBezTo>
                  <a:pt x="48260" y="274955"/>
                  <a:pt x="43815" y="1007745"/>
                  <a:pt x="368300" y="1449070"/>
                </a:cubicBezTo>
                <a:cubicBezTo>
                  <a:pt x="692785" y="1890395"/>
                  <a:pt x="1384935" y="2085340"/>
                  <a:pt x="1623060" y="2206625"/>
                </a:cubicBezTo>
              </a:path>
            </a:pathLst>
          </a:custGeom>
          <a:gradFill>
            <a:gsLst>
              <a:gs pos="0">
                <a:schemeClr val="accent1">
                  <a:lumMod val="5000"/>
                  <a:lumOff val="95000"/>
                </a:schemeClr>
              </a:gs>
              <a:gs pos="100000">
                <a:schemeClr val="accent5">
                  <a:lumMod val="50000"/>
                </a:schemeClr>
              </a:gs>
              <a:gs pos="100000">
                <a:schemeClr val="accent1">
                  <a:lumMod val="45000"/>
                  <a:lumOff val="55000"/>
                </a:schemeClr>
              </a:gs>
              <a:gs pos="100000">
                <a:schemeClr val="accent1">
                  <a:lumMod val="30000"/>
                  <a:lumOff val="70000"/>
                </a:schemeClr>
              </a:gs>
            </a:gsLst>
            <a:lin ang="5400000" scaled="0"/>
          </a:gra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1134745" y="879475"/>
            <a:ext cx="1427480" cy="1818640"/>
          </a:xfrm>
          <a:custGeom>
            <a:avLst/>
            <a:gdLst>
              <a:gd name="connisteX0" fmla="*/ 1611630 w 1611630"/>
              <a:gd name="connsiteY0" fmla="*/ 0 h 2000885"/>
              <a:gd name="connisteX1" fmla="*/ 508000 w 1611630"/>
              <a:gd name="connsiteY1" fmla="*/ 616585 h 2000885"/>
              <a:gd name="connisteX2" fmla="*/ 0 w 1611630"/>
              <a:gd name="connsiteY2" fmla="*/ 2000885 h 2000885"/>
              <a:gd name="connisteX3" fmla="*/ 302895 w 1611630"/>
              <a:gd name="connsiteY3" fmla="*/ 1568450 h 2000885"/>
            </a:gdLst>
            <a:ahLst/>
            <a:cxnLst>
              <a:cxn ang="0">
                <a:pos x="connisteX0" y="connsiteY0"/>
              </a:cxn>
              <a:cxn ang="0">
                <a:pos x="connisteX1" y="connsiteY1"/>
              </a:cxn>
              <a:cxn ang="0">
                <a:pos x="connisteX2" y="connsiteY2"/>
              </a:cxn>
              <a:cxn ang="0">
                <a:pos x="connisteX3" y="connsiteY3"/>
              </a:cxn>
            </a:cxnLst>
            <a:rect l="l" t="t" r="r" b="b"/>
            <a:pathLst>
              <a:path w="1611630" h="2000885">
                <a:moveTo>
                  <a:pt x="1611630" y="0"/>
                </a:moveTo>
                <a:cubicBezTo>
                  <a:pt x="1400810" y="95885"/>
                  <a:pt x="830580" y="216535"/>
                  <a:pt x="508000" y="616585"/>
                </a:cubicBezTo>
                <a:cubicBezTo>
                  <a:pt x="185420" y="1016635"/>
                  <a:pt x="41275" y="1810385"/>
                  <a:pt x="0" y="2000885"/>
                </a:cubicBezTo>
              </a:path>
            </a:pathLst>
          </a:custGeom>
          <a:gradFill>
            <a:gsLst>
              <a:gs pos="0">
                <a:schemeClr val="accent1">
                  <a:lumMod val="5000"/>
                  <a:lumOff val="95000"/>
                </a:schemeClr>
              </a:gs>
              <a:gs pos="100000">
                <a:schemeClr val="accent5">
                  <a:lumMod val="50000"/>
                </a:schemeClr>
              </a:gs>
              <a:gs pos="100000">
                <a:schemeClr val="accent1">
                  <a:lumMod val="45000"/>
                  <a:lumOff val="55000"/>
                </a:schemeClr>
              </a:gs>
              <a:gs pos="100000">
                <a:schemeClr val="accent1">
                  <a:lumMod val="30000"/>
                  <a:lumOff val="70000"/>
                </a:schemeClr>
              </a:gs>
            </a:gsLst>
            <a:lin ang="5400000" scaled="0"/>
          </a:gra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可选过程 7"/>
          <p:cNvSpPr/>
          <p:nvPr/>
        </p:nvSpPr>
        <p:spPr>
          <a:xfrm>
            <a:off x="332470" y="2721105"/>
            <a:ext cx="2342662" cy="1115523"/>
          </a:xfrm>
          <a:prstGeom prst="flowChartAlternateProcess">
            <a:avLst/>
          </a:prstGeom>
          <a:gradFill>
            <a:gsLst>
              <a:gs pos="0">
                <a:schemeClr val="accent1">
                  <a:lumMod val="5000"/>
                  <a:lumOff val="95000"/>
                </a:schemeClr>
              </a:gs>
              <a:gs pos="100000">
                <a:srgbClr val="FFCC00"/>
              </a:gs>
              <a:gs pos="100000">
                <a:schemeClr val="accent1">
                  <a:lumMod val="45000"/>
                  <a:lumOff val="55000"/>
                </a:schemeClr>
              </a:gs>
              <a:gs pos="100000">
                <a:srgbClr val="FF6600"/>
              </a:gs>
              <a:gs pos="98000">
                <a:srgbClr val="FF6600"/>
              </a:gs>
              <a:gs pos="100000">
                <a:srgbClr val="FEE57F">
                  <a:alpha val="100000"/>
                </a:srgb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effectLst>
                  <a:outerShdw blurRad="38100" dist="19050" dir="2700000" algn="tl" rotWithShape="0">
                    <a:schemeClr val="dk1">
                      <a:alpha val="40000"/>
                    </a:schemeClr>
                  </a:outerShdw>
                </a:effectLst>
                <a:sym typeface="+mn-ea"/>
              </a:rPr>
              <a:t>建设（业主）单位职能</a:t>
            </a:r>
            <a:endParaRPr lang="en-US" altLang="zh-CN" b="1" dirty="0">
              <a:solidFill>
                <a:schemeClr val="tx1"/>
              </a:solidFill>
              <a:effectLst>
                <a:outerShdw blurRad="38100" dist="19050" dir="2700000" algn="tl" rotWithShape="0">
                  <a:schemeClr val="dk1">
                    <a:alpha val="40000"/>
                  </a:schemeClr>
                </a:outerShdw>
              </a:effectLst>
              <a:sym typeface="+mn-ea"/>
            </a:endParaRPr>
          </a:p>
        </p:txBody>
      </p:sp>
      <p:sp>
        <p:nvSpPr>
          <p:cNvPr id="9" name="流程图: 可选过程 8"/>
          <p:cNvSpPr/>
          <p:nvPr/>
        </p:nvSpPr>
        <p:spPr>
          <a:xfrm>
            <a:off x="2852644" y="1300495"/>
            <a:ext cx="1888921" cy="733386"/>
          </a:xfrm>
          <a:prstGeom prst="flowChartAlternateProcess">
            <a:avLst/>
          </a:prstGeom>
          <a:gradFill>
            <a:gsLst>
              <a:gs pos="0">
                <a:schemeClr val="accent1">
                  <a:lumMod val="5000"/>
                  <a:lumOff val="95000"/>
                </a:schemeClr>
              </a:gs>
              <a:gs pos="100000">
                <a:srgbClr val="66FFCC"/>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土地征用</a:t>
            </a:r>
            <a:endParaRPr lang="zh-CN" altLang="en-US">
              <a:solidFill>
                <a:schemeClr val="tx1"/>
              </a:solidFill>
            </a:endParaRPr>
          </a:p>
        </p:txBody>
      </p:sp>
      <p:sp>
        <p:nvSpPr>
          <p:cNvPr id="10" name="流程图: 可选过程 9"/>
          <p:cNvSpPr/>
          <p:nvPr/>
        </p:nvSpPr>
        <p:spPr>
          <a:xfrm>
            <a:off x="2808668" y="443561"/>
            <a:ext cx="1932896" cy="733386"/>
          </a:xfrm>
          <a:prstGeom prst="flowChartAlternateProcess">
            <a:avLst/>
          </a:prstGeom>
          <a:gradFill>
            <a:gsLst>
              <a:gs pos="0">
                <a:schemeClr val="accent1">
                  <a:lumMod val="5000"/>
                  <a:lumOff val="95000"/>
                </a:schemeClr>
              </a:gs>
              <a:gs pos="100000">
                <a:srgbClr val="66FFCC"/>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前期手续办理</a:t>
            </a:r>
            <a:endParaRPr lang="zh-CN" altLang="en-US">
              <a:solidFill>
                <a:schemeClr val="tx1"/>
              </a:solidFill>
            </a:endParaRPr>
          </a:p>
        </p:txBody>
      </p:sp>
      <p:sp>
        <p:nvSpPr>
          <p:cNvPr id="11" name="流程图: 可选过程 10"/>
          <p:cNvSpPr/>
          <p:nvPr/>
        </p:nvSpPr>
        <p:spPr>
          <a:xfrm>
            <a:off x="5686414" y="2944496"/>
            <a:ext cx="2152771" cy="733386"/>
          </a:xfrm>
          <a:prstGeom prst="flowChartAlternateProcess">
            <a:avLst/>
          </a:prstGeom>
          <a:gradFill>
            <a:gsLst>
              <a:gs pos="0">
                <a:schemeClr val="accent1">
                  <a:lumMod val="5000"/>
                  <a:lumOff val="95000"/>
                </a:schemeClr>
              </a:gs>
              <a:gs pos="100000">
                <a:srgbClr val="99CC00"/>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项目建设</a:t>
            </a:r>
            <a:endParaRPr lang="zh-CN" altLang="en-US" dirty="0">
              <a:solidFill>
                <a:schemeClr val="tx1"/>
              </a:solidFill>
            </a:endParaRPr>
          </a:p>
        </p:txBody>
      </p:sp>
      <p:sp>
        <p:nvSpPr>
          <p:cNvPr id="12" name="流程图: 可选过程 11"/>
          <p:cNvSpPr/>
          <p:nvPr/>
        </p:nvSpPr>
        <p:spPr>
          <a:xfrm>
            <a:off x="2853848" y="4974945"/>
            <a:ext cx="2078813" cy="721175"/>
          </a:xfrm>
          <a:prstGeom prst="flowChartAlternateProcess">
            <a:avLst/>
          </a:prstGeom>
          <a:gradFill>
            <a:gsLst>
              <a:gs pos="0">
                <a:schemeClr val="accent1">
                  <a:lumMod val="5000"/>
                  <a:lumOff val="95000"/>
                </a:schemeClr>
              </a:gs>
              <a:gs pos="100000">
                <a:srgbClr val="66FFCC"/>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tx1"/>
                </a:solidFill>
              </a:rPr>
              <a:t>竣工验收（生产准备）</a:t>
            </a:r>
            <a:endParaRPr lang="zh-CN" altLang="en-US" sz="1600">
              <a:solidFill>
                <a:schemeClr val="tx1"/>
              </a:solidFill>
            </a:endParaRPr>
          </a:p>
        </p:txBody>
      </p:sp>
      <p:sp>
        <p:nvSpPr>
          <p:cNvPr id="13" name="流程图: 可选过程 12"/>
          <p:cNvSpPr/>
          <p:nvPr/>
        </p:nvSpPr>
        <p:spPr>
          <a:xfrm>
            <a:off x="5686425" y="2033905"/>
            <a:ext cx="2205990" cy="452755"/>
          </a:xfrm>
          <a:prstGeom prst="flowChartAlternateProcess">
            <a:avLst/>
          </a:prstGeom>
          <a:gradFill>
            <a:gsLst>
              <a:gs pos="0">
                <a:schemeClr val="accent1">
                  <a:lumMod val="5000"/>
                  <a:lumOff val="95000"/>
                </a:schemeClr>
              </a:gs>
              <a:gs pos="100000">
                <a:srgbClr val="99CC00"/>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初设阶段</a:t>
            </a:r>
            <a:endParaRPr lang="zh-CN" altLang="en-US">
              <a:solidFill>
                <a:schemeClr val="tx1"/>
              </a:solidFill>
            </a:endParaRPr>
          </a:p>
        </p:txBody>
      </p:sp>
      <p:sp>
        <p:nvSpPr>
          <p:cNvPr id="14" name="流程图: 可选过程 13"/>
          <p:cNvSpPr/>
          <p:nvPr/>
        </p:nvSpPr>
        <p:spPr>
          <a:xfrm>
            <a:off x="8298922" y="2862611"/>
            <a:ext cx="2205741" cy="416615"/>
          </a:xfrm>
          <a:prstGeom prst="flowChartAlternateProcess">
            <a:avLst/>
          </a:prstGeom>
          <a:gradFill>
            <a:gsLst>
              <a:gs pos="0">
                <a:schemeClr val="accent1">
                  <a:lumMod val="5000"/>
                  <a:lumOff val="95000"/>
                </a:schemeClr>
              </a:gs>
              <a:gs pos="100000">
                <a:srgbClr val="99CC00"/>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施工图设计</a:t>
            </a:r>
            <a:endParaRPr lang="zh-CN" altLang="en-US">
              <a:solidFill>
                <a:schemeClr val="tx1"/>
              </a:solidFill>
            </a:endParaRPr>
          </a:p>
        </p:txBody>
      </p:sp>
      <p:sp>
        <p:nvSpPr>
          <p:cNvPr id="15" name="流程图: 可选过程 14"/>
          <p:cNvSpPr/>
          <p:nvPr/>
        </p:nvSpPr>
        <p:spPr>
          <a:xfrm>
            <a:off x="8298922" y="3509800"/>
            <a:ext cx="2205741" cy="413024"/>
          </a:xfrm>
          <a:prstGeom prst="flowChartAlternateProcess">
            <a:avLst/>
          </a:prstGeom>
          <a:gradFill>
            <a:gsLst>
              <a:gs pos="0">
                <a:schemeClr val="accent1">
                  <a:lumMod val="5000"/>
                  <a:lumOff val="95000"/>
                </a:schemeClr>
              </a:gs>
              <a:gs pos="100000">
                <a:srgbClr val="99CC00"/>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开工建设</a:t>
            </a:r>
            <a:endParaRPr lang="zh-CN" altLang="en-US">
              <a:solidFill>
                <a:schemeClr val="tx1"/>
              </a:solidFill>
            </a:endParaRPr>
          </a:p>
        </p:txBody>
      </p:sp>
      <p:sp>
        <p:nvSpPr>
          <p:cNvPr id="16" name="流程图: 可选过程 15"/>
          <p:cNvSpPr/>
          <p:nvPr/>
        </p:nvSpPr>
        <p:spPr>
          <a:xfrm>
            <a:off x="8298922" y="4121075"/>
            <a:ext cx="2205741" cy="442474"/>
          </a:xfrm>
          <a:prstGeom prst="flowChartAlternateProcess">
            <a:avLst/>
          </a:prstGeom>
          <a:gradFill>
            <a:gsLst>
              <a:gs pos="0">
                <a:schemeClr val="accent1">
                  <a:lumMod val="5000"/>
                  <a:lumOff val="95000"/>
                </a:schemeClr>
              </a:gs>
              <a:gs pos="100000">
                <a:srgbClr val="99CC00"/>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设备采购</a:t>
            </a:r>
            <a:endParaRPr lang="zh-CN" altLang="en-US">
              <a:solidFill>
                <a:schemeClr val="tx1"/>
              </a:solidFill>
            </a:endParaRPr>
          </a:p>
        </p:txBody>
      </p:sp>
      <p:sp>
        <p:nvSpPr>
          <p:cNvPr id="17" name="流程图: 可选过程 16"/>
          <p:cNvSpPr/>
          <p:nvPr/>
        </p:nvSpPr>
        <p:spPr>
          <a:xfrm>
            <a:off x="2840854" y="5696120"/>
            <a:ext cx="2090806" cy="439601"/>
          </a:xfrm>
          <a:prstGeom prst="flowChartAlternateProcess">
            <a:avLst/>
          </a:prstGeom>
          <a:gradFill>
            <a:gsLst>
              <a:gs pos="0">
                <a:schemeClr val="accent1">
                  <a:lumMod val="5000"/>
                  <a:lumOff val="95000"/>
                </a:schemeClr>
              </a:gs>
              <a:gs pos="100000">
                <a:srgbClr val="66FFCC"/>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试运行</a:t>
            </a:r>
            <a:endParaRPr lang="zh-CN" altLang="en-US">
              <a:solidFill>
                <a:schemeClr val="tx1"/>
              </a:solidFill>
            </a:endParaRPr>
          </a:p>
        </p:txBody>
      </p:sp>
      <p:sp>
        <p:nvSpPr>
          <p:cNvPr id="18" name="圆角矩形 17"/>
          <p:cNvSpPr/>
          <p:nvPr/>
        </p:nvSpPr>
        <p:spPr>
          <a:xfrm>
            <a:off x="293122" y="206375"/>
            <a:ext cx="7891110" cy="6205220"/>
          </a:xfrm>
          <a:prstGeom prst="roundRect">
            <a:avLst/>
          </a:prstGeom>
          <a:noFill/>
          <a:ln w="28575" cmpd="sng">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18"/>
          <p:cNvSpPr/>
          <p:nvPr/>
        </p:nvSpPr>
        <p:spPr>
          <a:xfrm>
            <a:off x="5362575" y="2698115"/>
            <a:ext cx="5327650" cy="2277110"/>
          </a:xfrm>
          <a:prstGeom prst="roundRect">
            <a:avLst/>
          </a:prstGeom>
          <a:noFill/>
          <a:ln w="28575" cmpd="sng">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可选过程 19"/>
          <p:cNvSpPr/>
          <p:nvPr/>
        </p:nvSpPr>
        <p:spPr>
          <a:xfrm>
            <a:off x="11062970" y="2693035"/>
            <a:ext cx="864235" cy="1778635"/>
          </a:xfrm>
          <a:prstGeom prst="flowChartAlternateProcess">
            <a:avLst/>
          </a:prstGeom>
          <a:gradFill>
            <a:gsLst>
              <a:gs pos="0">
                <a:schemeClr val="accent1">
                  <a:lumMod val="5000"/>
                  <a:lumOff val="95000"/>
                </a:schemeClr>
              </a:gs>
              <a:gs pos="100000">
                <a:srgbClr val="FFCC00"/>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effectLst>
                  <a:outerShdw blurRad="38100" dist="19050" dir="2700000" algn="tl" rotWithShape="0">
                    <a:schemeClr val="dk1">
                      <a:alpha val="40000"/>
                    </a:schemeClr>
                  </a:outerShdw>
                </a:effectLst>
                <a:sym typeface="+mn-ea"/>
              </a:rPr>
              <a:t>EPC</a:t>
            </a:r>
            <a:r>
              <a:rPr lang="zh-CN" altLang="en-US" b="1">
                <a:solidFill>
                  <a:schemeClr val="tx1"/>
                </a:solidFill>
                <a:effectLst>
                  <a:outerShdw blurRad="38100" dist="19050" dir="2700000" algn="tl" rotWithShape="0">
                    <a:schemeClr val="dk1">
                      <a:alpha val="40000"/>
                    </a:schemeClr>
                  </a:outerShdw>
                </a:effectLst>
                <a:sym typeface="+mn-ea"/>
              </a:rPr>
              <a:t>总承包单位工作</a:t>
            </a:r>
            <a:endParaRPr lang="zh-CN" altLang="en-US"/>
          </a:p>
        </p:txBody>
      </p:sp>
      <p:sp>
        <p:nvSpPr>
          <p:cNvPr id="21" name="椭圆 20"/>
          <p:cNvSpPr/>
          <p:nvPr/>
        </p:nvSpPr>
        <p:spPr>
          <a:xfrm>
            <a:off x="3289783" y="2882722"/>
            <a:ext cx="1638065" cy="855498"/>
          </a:xfrm>
          <a:prstGeom prst="ellipse">
            <a:avLst/>
          </a:prstGeom>
          <a:gradFill>
            <a:gsLst>
              <a:gs pos="0">
                <a:schemeClr val="accent1">
                  <a:lumMod val="5000"/>
                  <a:lumOff val="95000"/>
                </a:schemeClr>
              </a:gs>
              <a:gs pos="100000">
                <a:srgbClr val="FF0000"/>
              </a:gs>
              <a:gs pos="100000">
                <a:schemeClr val="accent1">
                  <a:lumMod val="45000"/>
                  <a:lumOff val="55000"/>
                </a:schemeClr>
              </a:gs>
              <a:gs pos="100000">
                <a:schemeClr val="accent1">
                  <a:lumMod val="30000"/>
                  <a:lumOff val="70000"/>
                </a:schemeClr>
              </a:gs>
            </a:gsLst>
            <a:lin ang="5400000" scaled="0"/>
          </a:gra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charset="-122"/>
                <a:ea typeface="微软雅黑" panose="020B0503020204020204" charset="-122"/>
              </a:rPr>
              <a:t>“</a:t>
            </a:r>
            <a:r>
              <a:rPr lang="zh-CN" altLang="en-US" b="1" dirty="0">
                <a:solidFill>
                  <a:schemeClr val="tx1"/>
                </a:solidFill>
                <a:latin typeface="微软雅黑" panose="020B0503020204020204" charset="-122"/>
                <a:ea typeface="微软雅黑" panose="020B0503020204020204" charset="-122"/>
              </a:rPr>
              <a:t>盯</a:t>
            </a:r>
            <a:r>
              <a:rPr lang="en-US" altLang="zh-CN" b="1" dirty="0">
                <a:solidFill>
                  <a:schemeClr val="tx1"/>
                </a:solidFill>
                <a:latin typeface="微软雅黑" panose="020B0503020204020204" charset="-122"/>
                <a:ea typeface="微软雅黑" panose="020B0503020204020204" charset="-122"/>
              </a:rPr>
              <a:t>”</a:t>
            </a:r>
            <a:endParaRPr lang="en-US" altLang="zh-CN" b="1" dirty="0">
              <a:solidFill>
                <a:schemeClr val="tx1"/>
              </a:solidFill>
              <a:latin typeface="微软雅黑" panose="020B0503020204020204" charset="-122"/>
              <a:ea typeface="微软雅黑" panose="020B0503020204020204" charset="-122"/>
            </a:endParaRPr>
          </a:p>
        </p:txBody>
      </p:sp>
      <p:sp>
        <p:nvSpPr>
          <p:cNvPr id="22" name="椭圆 21"/>
          <p:cNvSpPr/>
          <p:nvPr/>
        </p:nvSpPr>
        <p:spPr>
          <a:xfrm>
            <a:off x="924133" y="1246423"/>
            <a:ext cx="1638065" cy="855498"/>
          </a:xfrm>
          <a:prstGeom prst="ellipse">
            <a:avLst/>
          </a:prstGeom>
          <a:gradFill>
            <a:gsLst>
              <a:gs pos="0">
                <a:schemeClr val="accent1">
                  <a:lumMod val="5000"/>
                  <a:lumOff val="95000"/>
                </a:schemeClr>
              </a:gs>
              <a:gs pos="100000">
                <a:schemeClr val="accent5">
                  <a:lumMod val="50000"/>
                </a:schemeClr>
              </a:gs>
              <a:gs pos="100000">
                <a:schemeClr val="accent1">
                  <a:lumMod val="45000"/>
                  <a:lumOff val="55000"/>
                </a:schemeClr>
              </a:gs>
              <a:gs pos="100000">
                <a:schemeClr val="accent1">
                  <a:lumMod val="30000"/>
                  <a:lumOff val="70000"/>
                </a:schemeClr>
              </a:gs>
            </a:gsLst>
            <a:lin ang="5400000" scaled="0"/>
          </a:gra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微软雅黑" panose="020B0503020204020204" charset="-122"/>
                <a:ea typeface="微软雅黑" panose="020B0503020204020204" charset="-122"/>
              </a:rPr>
              <a:t>“</a:t>
            </a:r>
            <a:r>
              <a:rPr lang="zh-CN" altLang="en-US" b="1">
                <a:solidFill>
                  <a:schemeClr val="tx1"/>
                </a:solidFill>
                <a:latin typeface="微软雅黑" panose="020B0503020204020204" charset="-122"/>
                <a:ea typeface="微软雅黑" panose="020B0503020204020204" charset="-122"/>
              </a:rPr>
              <a:t>抓</a:t>
            </a:r>
            <a:r>
              <a:rPr lang="en-US" altLang="zh-CN" b="1">
                <a:solidFill>
                  <a:schemeClr val="tx1"/>
                </a:solidFill>
                <a:latin typeface="微软雅黑" panose="020B0503020204020204" charset="-122"/>
                <a:ea typeface="微软雅黑" panose="020B0503020204020204" charset="-122"/>
              </a:rPr>
              <a:t>”</a:t>
            </a:r>
            <a:endParaRPr lang="en-US" altLang="zh-CN" b="1">
              <a:solidFill>
                <a:schemeClr val="tx1"/>
              </a:solidFill>
              <a:latin typeface="微软雅黑" panose="020B0503020204020204" charset="-122"/>
              <a:ea typeface="微软雅黑" panose="020B0503020204020204" charset="-122"/>
            </a:endParaRPr>
          </a:p>
        </p:txBody>
      </p:sp>
      <p:sp>
        <p:nvSpPr>
          <p:cNvPr id="23" name="圆角矩形 22"/>
          <p:cNvSpPr/>
          <p:nvPr/>
        </p:nvSpPr>
        <p:spPr>
          <a:xfrm>
            <a:off x="5686413" y="446510"/>
            <a:ext cx="2153770" cy="583979"/>
          </a:xfrm>
          <a:prstGeom prst="roundRect">
            <a:avLst/>
          </a:prstGeom>
          <a:gradFill>
            <a:gsLst>
              <a:gs pos="0">
                <a:schemeClr val="accent1">
                  <a:lumMod val="5000"/>
                  <a:lumOff val="95000"/>
                </a:schemeClr>
              </a:gs>
              <a:gs pos="100000">
                <a:srgbClr val="66FFCC"/>
              </a:gs>
              <a:gs pos="100000">
                <a:srgbClr val="99CC00"/>
              </a:gs>
              <a:gs pos="98000">
                <a:srgbClr val="99CC00"/>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lumMod val="50000"/>
                  </a:schemeClr>
                </a:solidFill>
                <a:latin typeface="微软雅黑" panose="020B0503020204020204" charset="-122"/>
                <a:ea typeface="微软雅黑" panose="020B0503020204020204" charset="-122"/>
              </a:rPr>
              <a:t>项目建议书阶段</a:t>
            </a:r>
            <a:endParaRPr lang="zh-CN" altLang="en-US">
              <a:solidFill>
                <a:schemeClr val="tx1">
                  <a:lumMod val="50000"/>
                </a:schemeClr>
              </a:solidFill>
              <a:latin typeface="微软雅黑" panose="020B0503020204020204" charset="-122"/>
              <a:ea typeface="微软雅黑" panose="020B0503020204020204" charset="-122"/>
            </a:endParaRPr>
          </a:p>
        </p:txBody>
      </p:sp>
      <p:sp>
        <p:nvSpPr>
          <p:cNvPr id="24" name="圆角矩形 23"/>
          <p:cNvSpPr/>
          <p:nvPr/>
        </p:nvSpPr>
        <p:spPr>
          <a:xfrm>
            <a:off x="5685155" y="1238250"/>
            <a:ext cx="2153920" cy="499110"/>
          </a:xfrm>
          <a:prstGeom prst="roundRect">
            <a:avLst/>
          </a:prstGeom>
          <a:gradFill>
            <a:gsLst>
              <a:gs pos="0">
                <a:schemeClr val="accent1">
                  <a:lumMod val="5000"/>
                  <a:lumOff val="95000"/>
                </a:schemeClr>
              </a:gs>
              <a:gs pos="100000">
                <a:srgbClr val="66FFCC"/>
              </a:gs>
              <a:gs pos="100000">
                <a:srgbClr val="99CC00"/>
              </a:gs>
              <a:gs pos="98000">
                <a:srgbClr val="99CC00"/>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lumMod val="50000"/>
                  </a:schemeClr>
                </a:solidFill>
                <a:latin typeface="微软雅黑" panose="020B0503020204020204" charset="-122"/>
                <a:ea typeface="微软雅黑" panose="020B0503020204020204" charset="-122"/>
              </a:rPr>
              <a:t>可研阶段</a:t>
            </a:r>
            <a:endParaRPr lang="zh-CN" altLang="en-US">
              <a:solidFill>
                <a:schemeClr val="tx1">
                  <a:lumMod val="50000"/>
                </a:schemeClr>
              </a:solidFill>
              <a:latin typeface="微软雅黑" panose="020B0503020204020204" charset="-122"/>
              <a:ea typeface="微软雅黑" panose="020B0503020204020204" charset="-122"/>
            </a:endParaRPr>
          </a:p>
        </p:txBody>
      </p:sp>
      <p:sp>
        <p:nvSpPr>
          <p:cNvPr id="25" name="圆角矩形 24"/>
          <p:cNvSpPr/>
          <p:nvPr/>
        </p:nvSpPr>
        <p:spPr>
          <a:xfrm>
            <a:off x="5686413" y="5330922"/>
            <a:ext cx="2153770" cy="583979"/>
          </a:xfrm>
          <a:prstGeom prst="roundRect">
            <a:avLst/>
          </a:prstGeom>
          <a:gradFill>
            <a:gsLst>
              <a:gs pos="0">
                <a:schemeClr val="accent1">
                  <a:lumMod val="5000"/>
                  <a:lumOff val="95000"/>
                </a:schemeClr>
              </a:gs>
              <a:gs pos="100000">
                <a:srgbClr val="66FFCC"/>
              </a:gs>
              <a:gs pos="100000">
                <a:srgbClr val="99CC00"/>
              </a:gs>
              <a:gs pos="98000">
                <a:srgbClr val="99CC00"/>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lumMod val="50000"/>
                  </a:schemeClr>
                </a:solidFill>
                <a:latin typeface="微软雅黑" panose="020B0503020204020204" charset="-122"/>
                <a:ea typeface="微软雅黑" panose="020B0503020204020204" charset="-122"/>
              </a:rPr>
              <a:t>项目竣工</a:t>
            </a:r>
            <a:endParaRPr lang="zh-CN" altLang="en-US">
              <a:solidFill>
                <a:schemeClr val="tx1">
                  <a:lumMod val="50000"/>
                </a:schemeClr>
              </a:solidFill>
              <a:latin typeface="微软雅黑" panose="020B0503020204020204" charset="-122"/>
              <a:ea typeface="微软雅黑" panose="020B0503020204020204" charset="-122"/>
            </a:endParaRPr>
          </a:p>
        </p:txBody>
      </p:sp>
      <p:sp>
        <p:nvSpPr>
          <p:cNvPr id="26" name="圆角矩形 25"/>
          <p:cNvSpPr/>
          <p:nvPr/>
        </p:nvSpPr>
        <p:spPr>
          <a:xfrm>
            <a:off x="2572804" y="363111"/>
            <a:ext cx="2317677" cy="1765586"/>
          </a:xfrm>
          <a:prstGeom prst="roundRect">
            <a:avLst/>
          </a:prstGeom>
          <a:noFill/>
          <a:ln w="28575" cmpd="sng">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2789985" y="4755144"/>
            <a:ext cx="2174758" cy="1510589"/>
          </a:xfrm>
          <a:prstGeom prst="roundRect">
            <a:avLst/>
          </a:prstGeom>
          <a:noFill/>
          <a:ln w="28575" cmpd="sng">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p:cNvCxnSpPr>
            <a:stCxn id="26" idx="3"/>
            <a:endCxn id="23" idx="1"/>
          </p:cNvCxnSpPr>
          <p:nvPr/>
        </p:nvCxnSpPr>
        <p:spPr>
          <a:xfrm flipV="1">
            <a:off x="4818725" y="738540"/>
            <a:ext cx="795655" cy="50736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10634345" y="3450590"/>
            <a:ext cx="428625" cy="5016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nvCxnSpPr>
        <p:spPr>
          <a:xfrm>
            <a:off x="6762798" y="965918"/>
            <a:ext cx="0" cy="2729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a:off x="6743700" y="2493010"/>
            <a:ext cx="17145" cy="48069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6744970" y="3717290"/>
            <a:ext cx="19050" cy="161353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924133" y="4402021"/>
            <a:ext cx="1638065" cy="855498"/>
          </a:xfrm>
          <a:prstGeom prst="ellipse">
            <a:avLst/>
          </a:prstGeom>
          <a:gradFill>
            <a:gsLst>
              <a:gs pos="0">
                <a:schemeClr val="accent1">
                  <a:lumMod val="5000"/>
                  <a:lumOff val="95000"/>
                </a:schemeClr>
              </a:gs>
              <a:gs pos="100000">
                <a:schemeClr val="accent5">
                  <a:lumMod val="25000"/>
                </a:schemeClr>
              </a:gs>
              <a:gs pos="100000">
                <a:schemeClr val="accent1">
                  <a:lumMod val="45000"/>
                  <a:lumOff val="55000"/>
                </a:schemeClr>
              </a:gs>
              <a:gs pos="100000">
                <a:schemeClr val="accent1">
                  <a:lumMod val="30000"/>
                  <a:lumOff val="70000"/>
                </a:schemeClr>
              </a:gs>
            </a:gsLst>
            <a:lin ang="5400000" scaled="0"/>
          </a:gra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tx1"/>
                </a:solidFill>
                <a:latin typeface="微软雅黑" panose="020B0503020204020204" charset="-122"/>
                <a:ea typeface="微软雅黑" panose="020B0503020204020204" charset="-122"/>
              </a:rPr>
              <a:t>“</a:t>
            </a:r>
            <a:r>
              <a:rPr lang="zh-CN" altLang="en-US" b="1">
                <a:solidFill>
                  <a:schemeClr val="tx1"/>
                </a:solidFill>
                <a:latin typeface="微软雅黑" panose="020B0503020204020204" charset="-122"/>
                <a:ea typeface="微软雅黑" panose="020B0503020204020204" charset="-122"/>
              </a:rPr>
              <a:t>抓</a:t>
            </a:r>
            <a:r>
              <a:rPr lang="en-US" altLang="zh-CN" b="1">
                <a:solidFill>
                  <a:schemeClr val="tx1"/>
                </a:solidFill>
                <a:latin typeface="微软雅黑" panose="020B0503020204020204" charset="-122"/>
                <a:ea typeface="微软雅黑" panose="020B0503020204020204" charset="-122"/>
              </a:rPr>
              <a:t>”</a:t>
            </a:r>
            <a:endParaRPr lang="en-US" altLang="zh-CN" b="1">
              <a:solidFill>
                <a:schemeClr val="tx1"/>
              </a:solidFill>
              <a:latin typeface="微软雅黑" panose="020B0503020204020204" charset="-122"/>
              <a:ea typeface="微软雅黑" panose="020B0503020204020204" charset="-122"/>
            </a:endParaRPr>
          </a:p>
        </p:txBody>
      </p:sp>
      <p:cxnSp>
        <p:nvCxnSpPr>
          <p:cNvPr id="35" name="直接箭头连接符 34"/>
          <p:cNvCxnSpPr>
            <a:stCxn id="27" idx="3"/>
            <a:endCxn id="25" idx="1"/>
          </p:cNvCxnSpPr>
          <p:nvPr/>
        </p:nvCxnSpPr>
        <p:spPr>
          <a:xfrm>
            <a:off x="4893623" y="5510439"/>
            <a:ext cx="721360" cy="11239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11" idx="3"/>
            <a:endCxn id="14" idx="1"/>
          </p:cNvCxnSpPr>
          <p:nvPr/>
        </p:nvCxnSpPr>
        <p:spPr>
          <a:xfrm flipV="1">
            <a:off x="7767430" y="3070772"/>
            <a:ext cx="459740" cy="24066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stCxn id="11" idx="3"/>
          </p:cNvCxnSpPr>
          <p:nvPr/>
        </p:nvCxnSpPr>
        <p:spPr>
          <a:xfrm>
            <a:off x="7767429" y="3311437"/>
            <a:ext cx="517704" cy="809526"/>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stCxn id="11" idx="3"/>
            <a:endCxn id="15" idx="1"/>
          </p:cNvCxnSpPr>
          <p:nvPr/>
        </p:nvCxnSpPr>
        <p:spPr>
          <a:xfrm>
            <a:off x="7767430" y="3311437"/>
            <a:ext cx="459740" cy="40449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2" name="流程图: 可选过程 41"/>
          <p:cNvSpPr/>
          <p:nvPr/>
        </p:nvSpPr>
        <p:spPr>
          <a:xfrm>
            <a:off x="5778736" y="3976152"/>
            <a:ext cx="2152771" cy="733386"/>
          </a:xfrm>
          <a:prstGeom prst="flowChartAlternateProcess">
            <a:avLst/>
          </a:prstGeom>
          <a:gradFill>
            <a:gsLst>
              <a:gs pos="0">
                <a:schemeClr val="accent1">
                  <a:lumMod val="5000"/>
                  <a:lumOff val="95000"/>
                </a:schemeClr>
              </a:gs>
              <a:gs pos="100000">
                <a:srgbClr val="99CC00"/>
              </a:gs>
              <a:gs pos="100000">
                <a:schemeClr val="accent1">
                  <a:lumMod val="45000"/>
                  <a:lumOff val="55000"/>
                </a:schemeClr>
              </a:gs>
              <a:gs pos="100000">
                <a:schemeClr val="accent1">
                  <a:lumMod val="30000"/>
                  <a:lumOff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rPr>
              <a:t>外部协调</a:t>
            </a:r>
            <a:endParaRPr lang="zh-CN" altLang="en-US" dirty="0">
              <a:solidFill>
                <a:schemeClr val="tx1"/>
              </a:solidFill>
            </a:endParaRPr>
          </a:p>
        </p:txBody>
      </p:sp>
      <p:cxnSp>
        <p:nvCxnSpPr>
          <p:cNvPr id="2" name="直接箭头连接符 1"/>
          <p:cNvCxnSpPr/>
          <p:nvPr/>
        </p:nvCxnSpPr>
        <p:spPr>
          <a:xfrm>
            <a:off x="6764068" y="1760938"/>
            <a:ext cx="0" cy="2729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8641682" y="478548"/>
            <a:ext cx="2518833"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zh-CN" altLang="en-US" sz="2400" dirty="0"/>
              <a:t>工程总承包</a:t>
            </a:r>
            <a:endParaRPr lang="en-US" altLang="zh-CN" sz="2400"/>
          </a:p>
          <a:p>
            <a:pPr algn="ctr"/>
            <a:r>
              <a:rPr lang="zh-CN" altLang="en-US" sz="2400"/>
              <a:t>业主</a:t>
            </a:r>
            <a:r>
              <a:rPr lang="zh-CN" altLang="en-US" sz="2400" dirty="0"/>
              <a:t>方的职责</a:t>
            </a:r>
            <a:endParaRPr lang="zh-CN" altLang="en-US" sz="2400"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924560" y="2469515"/>
            <a:ext cx="10467975"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a:defRPr/>
              </a:pPr>
              <a:endParaRPr kumimoji="1" lang="zh-CN" altLang="zh-CN" sz="2000">
                <a:latin typeface="Calibri" panose="020F0502020204030204" charset="0"/>
                <a:ea typeface="黑体" panose="02010609060101010101" pitchFamily="49" charset="-122"/>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algn="ctr" eaLnBrk="0" hangingPunct="0"/>
              <a:endParaRPr lang="zh-CN" altLang="zh-CN" sz="2800" dirty="0">
                <a:solidFill>
                  <a:schemeClr val="tx2"/>
                </a:solidFill>
                <a:latin typeface="Calibri" panose="020F0502020204030204" charset="0"/>
                <a:ea typeface="黑体" panose="02010609060101010101" pitchFamily="49" charset="-122"/>
              </a:endParaRPr>
            </a:p>
          </p:txBody>
        </p:sp>
      </p:grpSp>
      <p:sp>
        <p:nvSpPr>
          <p:cNvPr id="9" name="WordArt 3"/>
          <p:cNvSpPr>
            <a:spLocks noChangeArrowheads="1" noChangeShapeType="1" noTextEdit="1"/>
          </p:cNvSpPr>
          <p:nvPr/>
        </p:nvSpPr>
        <p:spPr bwMode="auto">
          <a:xfrm>
            <a:off x="1490345" y="2618105"/>
            <a:ext cx="9573895" cy="394970"/>
          </a:xfrm>
          <a:prstGeom prst="rect">
            <a:avLst/>
          </a:prstGeom>
        </p:spPr>
        <p:txBody>
          <a:bodyPr wrap="none" numCol="1" fromWordArt="1">
            <a:prstTxWarp prst="textSlantUp">
              <a:avLst>
                <a:gd name="adj" fmla="val 3704"/>
              </a:avLst>
            </a:prstTxWarp>
          </a:bodyPr>
          <a:lstStyle/>
          <a:p>
            <a:pPr fontAlgn="auto">
              <a:spcBef>
                <a:spcPts val="0"/>
              </a:spcBef>
              <a:spcAft>
                <a:spcPts val="0"/>
              </a:spcAft>
              <a:defRPr/>
            </a:pPr>
            <a:r>
              <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a:t>
            </a:r>
            <a:r>
              <a:rPr lang="zh-CN" altLang="en-US" sz="5400" i="1" dirty="0">
                <a:solidFill>
                  <a:srgbClr val="FFFFFF"/>
                </a:solidFill>
                <a:latin typeface="黑体" panose="02010609060101010101" pitchFamily="49" charset="-122"/>
                <a:ea typeface="黑体" panose="02010609060101010101" pitchFamily="49" charset="-122"/>
                <a:sym typeface="+mn-ea"/>
              </a:rPr>
              <a:t>民法典及司法解释对价款结算影响</a:t>
            </a:r>
            <a:endPar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新魏" panose="02010800040101010101" charset="-122"/>
              <a:ea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a:xfrm>
            <a:off x="838200" y="764704"/>
            <a:ext cx="10515600" cy="5412259"/>
          </a:xfrm>
        </p:spPr>
        <p:txBody>
          <a:bodyPr/>
          <a:lstStyle/>
          <a:p>
            <a:pPr>
              <a:lnSpc>
                <a:spcPct val="150000"/>
              </a:lnSpc>
            </a:pPr>
            <a:r>
              <a:rPr lang="en-US" altLang="zh-CN" dirty="0">
                <a:latin typeface="黑体" panose="02010609060101010101" pitchFamily="49" charset="-122"/>
                <a:ea typeface="黑体" panose="02010609060101010101" pitchFamily="49" charset="-122"/>
              </a:rPr>
              <a:t>2020</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28</a:t>
            </a:r>
            <a:r>
              <a:rPr lang="zh-CN" altLang="en-US" dirty="0">
                <a:latin typeface="黑体" panose="02010609060101010101" pitchFamily="49" charset="-122"/>
                <a:ea typeface="黑体" panose="02010609060101010101" pitchFamily="49" charset="-122"/>
              </a:rPr>
              <a:t>日，十三届全国人大三次会议表决通过了</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中华人民共和国民法典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，自</a:t>
            </a:r>
            <a:r>
              <a:rPr lang="en-US" altLang="zh-CN" dirty="0">
                <a:latin typeface="黑体" panose="02010609060101010101" pitchFamily="49" charset="-122"/>
                <a:ea typeface="黑体" panose="02010609060101010101" pitchFamily="49" charset="-122"/>
              </a:rPr>
              <a:t>2021</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日起施行。婚姻法、继承法、民法通则、收养法、担保法、</a:t>
            </a:r>
            <a:r>
              <a:rPr lang="zh-CN" altLang="en-US" dirty="0">
                <a:solidFill>
                  <a:srgbClr val="FF0000"/>
                </a:solidFill>
                <a:latin typeface="黑体" panose="02010609060101010101" pitchFamily="49" charset="-122"/>
                <a:ea typeface="黑体" panose="02010609060101010101" pitchFamily="49" charset="-122"/>
              </a:rPr>
              <a:t>合同法</a:t>
            </a:r>
            <a:r>
              <a:rPr lang="zh-CN" altLang="en-US" dirty="0">
                <a:latin typeface="黑体" panose="02010609060101010101" pitchFamily="49" charset="-122"/>
                <a:ea typeface="黑体" panose="02010609060101010101" pitchFamily="49" charset="-122"/>
              </a:rPr>
              <a:t>、物权法、侵权责任法、民法总则同时废止。</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最高人民法院关于审理建设工程施工合同纠纷案件适用法律问题的解释（一）</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已于</a:t>
            </a:r>
            <a:r>
              <a:rPr lang="en-US" altLang="zh-CN" dirty="0">
                <a:latin typeface="黑体" panose="02010609060101010101" pitchFamily="49" charset="-122"/>
                <a:ea typeface="黑体" panose="02010609060101010101" pitchFamily="49" charset="-122"/>
              </a:rPr>
              <a:t>2020</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12</a:t>
            </a:r>
            <a:r>
              <a:rPr lang="zh-CN" altLang="en-US"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25</a:t>
            </a:r>
            <a:r>
              <a:rPr lang="zh-CN" altLang="en-US" dirty="0">
                <a:latin typeface="黑体" panose="02010609060101010101" pitchFamily="49" charset="-122"/>
                <a:ea typeface="黑体" panose="02010609060101010101" pitchFamily="49" charset="-122"/>
              </a:rPr>
              <a:t>日由最高人民法院审判委员会第</a:t>
            </a:r>
            <a:r>
              <a:rPr lang="en-US" altLang="zh-CN" dirty="0">
                <a:latin typeface="黑体" panose="02010609060101010101" pitchFamily="49" charset="-122"/>
                <a:ea typeface="黑体" panose="02010609060101010101" pitchFamily="49" charset="-122"/>
              </a:rPr>
              <a:t>1825</a:t>
            </a:r>
            <a:r>
              <a:rPr lang="zh-CN" altLang="en-US" dirty="0">
                <a:latin typeface="黑体" panose="02010609060101010101" pitchFamily="49" charset="-122"/>
                <a:ea typeface="黑体" panose="02010609060101010101" pitchFamily="49" charset="-122"/>
              </a:rPr>
              <a:t>次会议通过，现予公布，自</a:t>
            </a:r>
            <a:r>
              <a:rPr lang="en-US" altLang="zh-CN" dirty="0">
                <a:latin typeface="黑体" panose="02010609060101010101" pitchFamily="49" charset="-122"/>
                <a:ea typeface="黑体" panose="02010609060101010101" pitchFamily="49" charset="-122"/>
              </a:rPr>
              <a:t>2021</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日起施行。法释</a:t>
            </a:r>
            <a:r>
              <a:rPr lang="en-US" altLang="zh-CN" dirty="0">
                <a:latin typeface="黑体" panose="02010609060101010101" pitchFamily="49" charset="-122"/>
                <a:ea typeface="黑体" panose="02010609060101010101" pitchFamily="49" charset="-122"/>
              </a:rPr>
              <a:t>〔2020〕25</a:t>
            </a:r>
            <a:r>
              <a:rPr lang="zh-CN" altLang="en-US" dirty="0">
                <a:latin typeface="黑体" panose="02010609060101010101" pitchFamily="49" charset="-122"/>
                <a:ea typeface="黑体" panose="02010609060101010101" pitchFamily="49" charset="-122"/>
              </a:rPr>
              <a:t>号</a:t>
            </a:r>
            <a:endParaRPr lang="zh-CN" altLang="en-US" dirty="0">
              <a:latin typeface="黑体" panose="02010609060101010101" pitchFamily="49" charset="-122"/>
              <a:ea typeface="黑体" panose="02010609060101010101" pitchFamily="49" charset="-122"/>
            </a:endParaRPr>
          </a:p>
          <a:p>
            <a:pPr>
              <a:lnSpc>
                <a:spcPct val="150000"/>
              </a:lnSpc>
            </a:pPr>
            <a:endParaRPr lang="zh-CN" altLang="en-US" dirty="0">
              <a:latin typeface="黑体" panose="02010609060101010101" pitchFamily="49" charset="-122"/>
              <a:ea typeface="黑体" panose="02010609060101010101" pitchFamily="49" charset="-122"/>
            </a:endParaRPr>
          </a:p>
          <a:p>
            <a:pPr>
              <a:lnSpc>
                <a:spcPct val="150000"/>
              </a:lnSpc>
            </a:pPr>
            <a:endParaRPr lang="zh-CN" altLang="en-US" dirty="0">
              <a:latin typeface="黑体" panose="02010609060101010101" pitchFamily="49" charset="-122"/>
              <a:ea typeface="黑体" panose="02010609060101010101" pitchFamily="49" charset="-122"/>
            </a:endParaRPr>
          </a:p>
          <a:p>
            <a:endParaRPr lang="zh-CN" altLang="en-US" dirty="0"/>
          </a:p>
        </p:txBody>
      </p:sp>
      <p:pic>
        <p:nvPicPr>
          <p:cNvPr id="1028" name="Picture 4"/>
          <p:cNvPicPr>
            <a:picLocks noChangeAspect="1" noChangeArrowheads="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l="5816" t="4333" r="5501" b="2522"/>
          <a:stretch>
            <a:fillRect/>
          </a:stretch>
        </p:blipFill>
        <p:spPr bwMode="auto">
          <a:xfrm>
            <a:off x="8584615" y="4012147"/>
            <a:ext cx="2952328" cy="208114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2"/>
          <a:stretch>
            <a:fillRect/>
          </a:stretch>
        </p:blipFill>
        <p:spPr>
          <a:xfrm>
            <a:off x="1199456" y="4393080"/>
            <a:ext cx="6903197" cy="1783883"/>
          </a:xfrm>
          <a:prstGeom prst="rect">
            <a:avLst/>
          </a:prstGeom>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p:txBody>
          <a:bodyPr/>
          <a:lstStyle/>
          <a:p>
            <a:pPr>
              <a:lnSpc>
                <a:spcPct val="120000"/>
              </a:lnSpc>
            </a:pPr>
            <a:r>
              <a:rPr lang="zh-CN" altLang="en-US" dirty="0">
                <a:latin typeface="黑体" panose="02010609060101010101" pitchFamily="49" charset="-122"/>
                <a:ea typeface="黑体" panose="02010609060101010101" pitchFamily="49" charset="-122"/>
              </a:rPr>
              <a:t>（一）合同价款结算有</a:t>
            </a:r>
            <a:r>
              <a:rPr lang="zh-CN" altLang="en-US" dirty="0">
                <a:solidFill>
                  <a:srgbClr val="FF0000"/>
                </a:solidFill>
                <a:latin typeface="黑体" panose="02010609060101010101" pitchFamily="49" charset="-122"/>
                <a:ea typeface="黑体" panose="02010609060101010101" pitchFamily="49" charset="-122"/>
              </a:rPr>
              <a:t>约定</a:t>
            </a:r>
            <a:r>
              <a:rPr lang="zh-CN" altLang="en-US" dirty="0">
                <a:latin typeface="黑体" panose="02010609060101010101" pitchFamily="49" charset="-122"/>
                <a:ea typeface="黑体" panose="02010609060101010101" pitchFamily="49" charset="-122"/>
              </a:rPr>
              <a:t>的</a:t>
            </a:r>
            <a:r>
              <a:rPr lang="zh-CN" altLang="en-US" dirty="0">
                <a:solidFill>
                  <a:srgbClr val="FF0000"/>
                </a:solidFill>
                <a:latin typeface="黑体" panose="02010609060101010101" pitchFamily="49" charset="-122"/>
                <a:ea typeface="黑体" panose="02010609060101010101" pitchFamily="49" charset="-122"/>
              </a:rPr>
              <a:t>按约定（合法的约定）</a:t>
            </a:r>
            <a:endParaRPr lang="en-US" altLang="zh-CN" dirty="0">
              <a:solidFill>
                <a:srgbClr val="FF0000"/>
              </a:solidFill>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第四百六十五条规定：依法成立的合同，受法律保护。</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建设工程司法解释</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一</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第十九条第一款规定：当事人对建设工程的计价标准或者计价方法</a:t>
            </a:r>
            <a:r>
              <a:rPr lang="zh-CN" altLang="en-US" dirty="0">
                <a:solidFill>
                  <a:srgbClr val="FF0000"/>
                </a:solidFill>
                <a:latin typeface="黑体" panose="02010609060101010101" pitchFamily="49" charset="-122"/>
                <a:ea typeface="黑体" panose="02010609060101010101" pitchFamily="49" charset="-122"/>
              </a:rPr>
              <a:t>有约定的</a:t>
            </a:r>
            <a:r>
              <a:rPr lang="zh-CN" altLang="en-US" dirty="0">
                <a:latin typeface="黑体" panose="02010609060101010101" pitchFamily="49" charset="-122"/>
                <a:ea typeface="黑体" panose="02010609060101010101" pitchFamily="49" charset="-122"/>
              </a:rPr>
              <a:t>，按照约定结算工程价款。</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solidFill>
                  <a:srgbClr val="FF0000"/>
                </a:solidFill>
                <a:latin typeface="黑体" panose="02010609060101010101" pitchFamily="49" charset="-122"/>
                <a:ea typeface="黑体" panose="02010609060101010101" pitchFamily="49" charset="-122"/>
              </a:rPr>
              <a:t>提示：</a:t>
            </a:r>
            <a:r>
              <a:rPr lang="zh-CN" altLang="en-US" dirty="0">
                <a:latin typeface="黑体" panose="02010609060101010101" pitchFamily="49" charset="-122"/>
                <a:ea typeface="黑体" panose="02010609060101010101" pitchFamily="49" charset="-122"/>
              </a:rPr>
              <a:t>因建设工程的计价标准或者计价方法的相关规定并非法律和行政法规的强制性规定，所以即使发包人和承包人的约定与住建部和各级住建部门发布的相关文件、定额等规定不符，该约定仍然合法有效，双方应当按照约定的计价标准或者计价方法结算工程价款。省发计价依据、消耗量定额等不必然成为合同价款结算的依据，如采用相关计价依据结算最好写入合同内容。</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lnSpcReduction="10000"/>
          </a:bodyPr>
          <a:lstStyle/>
          <a:p>
            <a:pPr>
              <a:lnSpc>
                <a:spcPct val="150000"/>
              </a:lnSpc>
            </a:pPr>
            <a:r>
              <a:rPr lang="zh-CN" altLang="en-US" dirty="0">
                <a:latin typeface="黑体" panose="02010609060101010101" pitchFamily="49" charset="-122"/>
                <a:ea typeface="黑体" panose="02010609060101010101" pitchFamily="49" charset="-122"/>
              </a:rPr>
              <a:t>某合同，第</a:t>
            </a:r>
            <a:r>
              <a:rPr lang="en-US" altLang="zh-CN" dirty="0">
                <a:latin typeface="黑体" panose="02010609060101010101" pitchFamily="49" charset="-122"/>
                <a:ea typeface="黑体" panose="02010609060101010101" pitchFamily="49" charset="-122"/>
              </a:rPr>
              <a:t>28</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条约定人工工日参照陕建发</a:t>
            </a:r>
            <a:r>
              <a:rPr lang="en-US" altLang="zh-CN" dirty="0">
                <a:latin typeface="黑体" panose="02010609060101010101" pitchFamily="49" charset="-122"/>
                <a:ea typeface="黑体" panose="02010609060101010101" pitchFamily="49" charset="-122"/>
              </a:rPr>
              <a:t>[2007232</a:t>
            </a:r>
            <a:r>
              <a:rPr lang="zh-CN" altLang="en-US" dirty="0">
                <a:latin typeface="黑体" panose="02010609060101010101" pitchFamily="49" charset="-122"/>
                <a:ea typeface="黑体" panose="02010609060101010101" pitchFamily="49" charset="-122"/>
              </a:rPr>
              <a:t>号</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文件规定的工日单价进行补差及计取相关费用，</a:t>
            </a:r>
            <a:r>
              <a:rPr lang="zh-CN" altLang="en-US" dirty="0">
                <a:solidFill>
                  <a:srgbClr val="FF0000"/>
                </a:solidFill>
                <a:latin typeface="黑体" panose="02010609060101010101" pitchFamily="49" charset="-122"/>
                <a:ea typeface="黑体" panose="02010609060101010101" pitchFamily="49" charset="-122"/>
              </a:rPr>
              <a:t>如政府再有调整文件时，按最新调整文件执行结算，</a:t>
            </a:r>
            <a:r>
              <a:rPr lang="zh-CN" altLang="en-US" dirty="0">
                <a:latin typeface="黑体" panose="02010609060101010101" pitchFamily="49" charset="-122"/>
                <a:ea typeface="黑体" panose="02010609060101010101" pitchFamily="49" charset="-122"/>
              </a:rPr>
              <a:t>外墙铺贴人工工资暂定</a:t>
            </a:r>
            <a:r>
              <a:rPr lang="en-US" altLang="zh-CN" dirty="0">
                <a:latin typeface="黑体" panose="02010609060101010101" pitchFamily="49" charset="-122"/>
                <a:ea typeface="黑体" panose="02010609060101010101" pitchFamily="49" charset="-122"/>
              </a:rPr>
              <a:t>40</a:t>
            </a:r>
            <a:r>
              <a:rPr lang="zh-CN" altLang="en-US" dirty="0">
                <a:latin typeface="黑体" panose="02010609060101010101" pitchFamily="49" charset="-122"/>
                <a:ea typeface="黑体" panose="02010609060101010101" pitchFamily="49" charset="-122"/>
              </a:rPr>
              <a:t>元／平方米计算。</a:t>
            </a:r>
            <a:endParaRPr lang="en-US" altLang="zh-CN" dirty="0">
              <a:latin typeface="黑体" panose="02010609060101010101" pitchFamily="49" charset="-122"/>
              <a:ea typeface="黑体" panose="02010609060101010101" pitchFamily="49" charset="-122"/>
            </a:endParaRPr>
          </a:p>
          <a:p>
            <a:pPr>
              <a:lnSpc>
                <a:spcPct val="150000"/>
              </a:lnSpc>
            </a:pPr>
            <a:endParaRPr lang="en-US" altLang="zh-CN"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提示：</a:t>
            </a:r>
            <a:r>
              <a:rPr lang="zh-CN" altLang="en-US" dirty="0">
                <a:solidFill>
                  <a:srgbClr val="FF0000"/>
                </a:solidFill>
                <a:latin typeface="黑体" panose="02010609060101010101" pitchFamily="49" charset="-122"/>
                <a:ea typeface="黑体" panose="02010609060101010101" pitchFamily="49" charset="-122"/>
              </a:rPr>
              <a:t>定额、政策性文件属于规范性文件，不属于法律法规范畴。</a:t>
            </a:r>
            <a:r>
              <a:rPr lang="en-US" altLang="zh-CN" dirty="0">
                <a:latin typeface="黑体" panose="02010609060101010101" pitchFamily="49" charset="-122"/>
                <a:ea typeface="黑体" panose="02010609060101010101" pitchFamily="49" charset="-122"/>
              </a:rPr>
              <a:t>2017</a:t>
            </a:r>
            <a:r>
              <a:rPr lang="zh-CN" altLang="en-US" dirty="0">
                <a:latin typeface="黑体" panose="02010609060101010101" pitchFamily="49" charset="-122"/>
                <a:ea typeface="黑体" panose="02010609060101010101" pitchFamily="49" charset="-122"/>
              </a:rPr>
              <a:t>版</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建设工程施工合同（示范文本）</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通用条款第</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款对示范文本中的法律也作出了相应的定义，即本合同所称法律是指中华人民共和国法律、行政法规、部门规章以及工程所在地的地方性法规、自治条例、单行条例和地方政府规章等。</a:t>
            </a: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a:bodyPr>
          <a:lstStyle/>
          <a:p>
            <a:r>
              <a:rPr lang="zh-CN" altLang="en-US" dirty="0"/>
              <a:t>定额中措施钢筋用量能否作为结算依据：</a:t>
            </a:r>
            <a:endParaRPr lang="zh-CN" altLang="en-US" dirty="0"/>
          </a:p>
        </p:txBody>
      </p:sp>
      <p:pic>
        <p:nvPicPr>
          <p:cNvPr id="4" name="图片 3"/>
          <p:cNvPicPr>
            <a:picLocks noChangeAspect="1"/>
          </p:cNvPicPr>
          <p:nvPr/>
        </p:nvPicPr>
        <p:blipFill>
          <a:blip r:embed="rId1"/>
          <a:stretch>
            <a:fillRect/>
          </a:stretch>
        </p:blipFill>
        <p:spPr>
          <a:xfrm>
            <a:off x="1023745" y="1570851"/>
            <a:ext cx="10144507" cy="2622421"/>
          </a:xfrm>
          <a:prstGeom prst="rect">
            <a:avLst/>
          </a:prstGeom>
          <a:ln w="28575" cmpd="sng">
            <a:solidFill>
              <a:schemeClr val="accent1">
                <a:shade val="50000"/>
              </a:schemeClr>
            </a:solidFill>
            <a:prstDash val="lgDash"/>
          </a:ln>
        </p:spPr>
      </p:pic>
      <p:pic>
        <p:nvPicPr>
          <p:cNvPr id="5" name="图片 4"/>
          <p:cNvPicPr>
            <a:picLocks noChangeAspect="1"/>
          </p:cNvPicPr>
          <p:nvPr/>
        </p:nvPicPr>
        <p:blipFill>
          <a:blip r:embed="rId2"/>
          <a:stretch>
            <a:fillRect/>
          </a:stretch>
        </p:blipFill>
        <p:spPr>
          <a:xfrm>
            <a:off x="1023745" y="4442069"/>
            <a:ext cx="10184823" cy="754794"/>
          </a:xfrm>
          <a:prstGeom prst="rect">
            <a:avLst/>
          </a:prstGeom>
          <a:ln w="28575" cmpd="sng">
            <a:solidFill>
              <a:schemeClr val="accent1">
                <a:shade val="50000"/>
              </a:schemeClr>
            </a:solidFill>
            <a:prstDash val="lgDashDot"/>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986790" y="274320"/>
            <a:ext cx="9371965" cy="6202680"/>
          </a:xfrm>
          <a:prstGeom prst="rect">
            <a:avLst/>
          </a:prstGeom>
          <a:ln w="28575" cmpd="dbl">
            <a:solidFill>
              <a:srgbClr val="FF0000"/>
            </a:solidFill>
            <a:prstDash val="solid"/>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lstStyle/>
          <a:p>
            <a:pPr>
              <a:lnSpc>
                <a:spcPct val="150000"/>
              </a:lnSpc>
            </a:pPr>
            <a:r>
              <a:rPr lang="zh-CN" altLang="en-US" dirty="0">
                <a:latin typeface="黑体" panose="02010609060101010101" pitchFamily="49" charset="-122"/>
                <a:ea typeface="黑体" panose="02010609060101010101" pitchFamily="49" charset="-122"/>
              </a:rPr>
              <a:t>某合同约定：合同</a:t>
            </a:r>
            <a:r>
              <a:rPr lang="zh-CN" altLang="en-US" dirty="0">
                <a:solidFill>
                  <a:srgbClr val="FF0000"/>
                </a:solidFill>
                <a:latin typeface="黑体" panose="02010609060101010101" pitchFamily="49" charset="-122"/>
                <a:ea typeface="黑体" panose="02010609060101010101" pitchFamily="49" charset="-122"/>
              </a:rPr>
              <a:t>暂定价</a:t>
            </a:r>
            <a:r>
              <a:rPr lang="en-US" altLang="zh-CN" dirty="0">
                <a:solidFill>
                  <a:srgbClr val="FF0000"/>
                </a:solidFill>
                <a:latin typeface="黑体" panose="02010609060101010101" pitchFamily="49" charset="-122"/>
                <a:ea typeface="黑体" panose="02010609060101010101" pitchFamily="49" charset="-122"/>
              </a:rPr>
              <a:t>1.8</a:t>
            </a:r>
            <a:r>
              <a:rPr lang="zh-CN" altLang="en-US" dirty="0">
                <a:solidFill>
                  <a:srgbClr val="FF0000"/>
                </a:solidFill>
                <a:latin typeface="黑体" panose="02010609060101010101" pitchFamily="49" charset="-122"/>
                <a:ea typeface="黑体" panose="02010609060101010101" pitchFamily="49" charset="-122"/>
              </a:rPr>
              <a:t>亿</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按</a:t>
            </a:r>
            <a:r>
              <a:rPr lang="en-US" altLang="zh-CN" dirty="0">
                <a:solidFill>
                  <a:srgbClr val="FF0000"/>
                </a:solidFill>
                <a:latin typeface="黑体" panose="02010609060101010101" pitchFamily="49" charset="-122"/>
                <a:ea typeface="黑体" panose="02010609060101010101" pitchFamily="49" charset="-122"/>
              </a:rPr>
              <a:t>2000</a:t>
            </a:r>
            <a:r>
              <a:rPr lang="zh-CN" altLang="en-US" dirty="0">
                <a:solidFill>
                  <a:srgbClr val="FF0000"/>
                </a:solidFill>
                <a:latin typeface="黑体" panose="02010609060101010101" pitchFamily="49" charset="-122"/>
                <a:ea typeface="黑体" panose="02010609060101010101" pitchFamily="49" charset="-122"/>
              </a:rPr>
              <a:t>年的定额及配套文件结算</a:t>
            </a:r>
            <a:r>
              <a:rPr lang="zh-CN" altLang="en-US" dirty="0">
                <a:latin typeface="黑体" panose="02010609060101010101" pitchFamily="49" charset="-122"/>
                <a:ea typeface="黑体" panose="02010609060101010101" pitchFamily="49" charset="-122"/>
              </a:rPr>
              <a:t>，在合同履行期内，</a:t>
            </a:r>
            <a:r>
              <a:rPr lang="zh-CN" altLang="en-US" dirty="0">
                <a:solidFill>
                  <a:srgbClr val="FF0000"/>
                </a:solidFill>
                <a:latin typeface="黑体" panose="02010609060101010101" pitchFamily="49" charset="-122"/>
                <a:ea typeface="黑体" panose="02010609060101010101" pitchFamily="49" charset="-122"/>
              </a:rPr>
              <a:t>如政府颁布新的计价标准及配套文件时</a:t>
            </a:r>
            <a:r>
              <a:rPr lang="zh-CN" altLang="en-US" dirty="0">
                <a:latin typeface="黑体" panose="02010609060101010101" pitchFamily="49" charset="-122"/>
                <a:ea typeface="黑体" panose="02010609060101010101" pitchFamily="49" charset="-122"/>
              </a:rPr>
              <a:t>，本工程按新的文件执行”。</a:t>
            </a:r>
            <a:endParaRPr lang="en-US" altLang="zh-CN"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一审司法鉴定：按</a:t>
            </a:r>
            <a:r>
              <a:rPr lang="en-US" altLang="zh-CN" dirty="0">
                <a:latin typeface="黑体" panose="02010609060101010101" pitchFamily="49" charset="-122"/>
                <a:ea typeface="黑体" panose="02010609060101010101" pitchFamily="49" charset="-122"/>
              </a:rPr>
              <a:t>2000</a:t>
            </a:r>
            <a:r>
              <a:rPr lang="zh-CN" altLang="en-US" dirty="0">
                <a:latin typeface="黑体" panose="02010609060101010101" pitchFamily="49" charset="-122"/>
                <a:ea typeface="黑体" panose="02010609060101010101" pitchFamily="49" charset="-122"/>
              </a:rPr>
              <a:t>年定额审价，工程总价为</a:t>
            </a:r>
            <a:r>
              <a:rPr lang="en-US" altLang="zh-CN" dirty="0">
                <a:latin typeface="黑体" panose="02010609060101010101" pitchFamily="49" charset="-122"/>
                <a:ea typeface="黑体" panose="02010609060101010101" pitchFamily="49" charset="-122"/>
              </a:rPr>
              <a:t>1.7</a:t>
            </a:r>
            <a:r>
              <a:rPr lang="zh-CN" altLang="en-US" dirty="0">
                <a:latin typeface="黑体" panose="02010609060101010101" pitchFamily="49" charset="-122"/>
                <a:ea typeface="黑体" panose="02010609060101010101" pitchFamily="49" charset="-122"/>
              </a:rPr>
              <a:t>亿元，如按</a:t>
            </a:r>
            <a:r>
              <a:rPr lang="en-US" altLang="zh-CN" dirty="0">
                <a:latin typeface="黑体" panose="02010609060101010101" pitchFamily="49" charset="-122"/>
                <a:ea typeface="黑体" panose="02010609060101010101" pitchFamily="49" charset="-122"/>
              </a:rPr>
              <a:t>2003</a:t>
            </a:r>
            <a:r>
              <a:rPr lang="zh-CN" altLang="en-US" dirty="0">
                <a:latin typeface="黑体" panose="02010609060101010101" pitchFamily="49" charset="-122"/>
                <a:ea typeface="黑体" panose="02010609060101010101" pitchFamily="49" charset="-122"/>
              </a:rPr>
              <a:t>年标准计算，审计的工程造价将高于</a:t>
            </a:r>
            <a:r>
              <a:rPr lang="en-US" altLang="zh-CN" dirty="0">
                <a:latin typeface="黑体" panose="02010609060101010101" pitchFamily="49" charset="-122"/>
                <a:ea typeface="黑体" panose="02010609060101010101" pitchFamily="49" charset="-122"/>
              </a:rPr>
              <a:t>2000</a:t>
            </a:r>
            <a:r>
              <a:rPr lang="zh-CN" altLang="en-US" dirty="0">
                <a:latin typeface="黑体" panose="02010609060101010101" pitchFamily="49" charset="-122"/>
                <a:ea typeface="黑体" panose="02010609060101010101" pitchFamily="49" charset="-122"/>
              </a:rPr>
              <a:t>年定额</a:t>
            </a:r>
            <a:r>
              <a:rPr lang="en-US" altLang="zh-CN" dirty="0">
                <a:latin typeface="黑体" panose="02010609060101010101" pitchFamily="49" charset="-122"/>
                <a:ea typeface="黑体" panose="02010609060101010101" pitchFamily="49" charset="-122"/>
              </a:rPr>
              <a:t>6.5%</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二审重新鉴定：一审法院委托的鉴定机构资质为乙级，依据</a:t>
            </a:r>
            <a:r>
              <a:rPr lang="en-US" altLang="zh-CN" dirty="0">
                <a:latin typeface="黑体" panose="02010609060101010101" pitchFamily="49" charset="-122"/>
                <a:ea typeface="黑体" panose="02010609060101010101" pitchFamily="49" charset="-122"/>
              </a:rPr>
              <a:t>2000</a:t>
            </a:r>
            <a:r>
              <a:rPr lang="zh-CN" altLang="en-US" dirty="0">
                <a:latin typeface="黑体" panose="02010609060101010101" pitchFamily="49" charset="-122"/>
                <a:ea typeface="黑体" panose="02010609060101010101" pitchFamily="49" charset="-122"/>
              </a:rPr>
              <a:t>年定额和</a:t>
            </a:r>
            <a:r>
              <a:rPr lang="en-US" altLang="zh-CN" dirty="0">
                <a:latin typeface="黑体" panose="02010609060101010101" pitchFamily="49" charset="-122"/>
                <a:ea typeface="黑体" panose="02010609060101010101" pitchFamily="49" charset="-122"/>
              </a:rPr>
              <a:t>2003</a:t>
            </a:r>
            <a:r>
              <a:rPr lang="zh-CN" altLang="en-US" dirty="0">
                <a:latin typeface="黑体" panose="02010609060101010101" pitchFamily="49" charset="-122"/>
                <a:ea typeface="黑体" panose="02010609060101010101" pitchFamily="49" charset="-122"/>
              </a:rPr>
              <a:t>年标准作出鉴定结论，分别为</a:t>
            </a:r>
            <a:r>
              <a:rPr lang="en-US" altLang="zh-CN" dirty="0">
                <a:latin typeface="黑体" panose="02010609060101010101" pitchFamily="49" charset="-122"/>
                <a:ea typeface="黑体" panose="02010609060101010101" pitchFamily="49" charset="-122"/>
              </a:rPr>
              <a:t>1.5</a:t>
            </a:r>
            <a:r>
              <a:rPr lang="zh-CN" altLang="en-US" dirty="0">
                <a:latin typeface="黑体" panose="02010609060101010101" pitchFamily="49" charset="-122"/>
                <a:ea typeface="黑体" panose="02010609060101010101" pitchFamily="49" charset="-122"/>
              </a:rPr>
              <a:t>亿元和</a:t>
            </a:r>
            <a:r>
              <a:rPr lang="en-US" altLang="zh-CN" dirty="0">
                <a:latin typeface="黑体" panose="02010609060101010101" pitchFamily="49" charset="-122"/>
                <a:ea typeface="黑体" panose="02010609060101010101" pitchFamily="49" charset="-122"/>
              </a:rPr>
              <a:t>1.4</a:t>
            </a:r>
            <a:r>
              <a:rPr lang="zh-CN" altLang="en-US" dirty="0">
                <a:latin typeface="黑体" panose="02010609060101010101" pitchFamily="49" charset="-122"/>
                <a:ea typeface="黑体" panose="02010609060101010101" pitchFamily="49" charset="-122"/>
              </a:rPr>
              <a:t>亿元。</a:t>
            </a:r>
            <a:endParaRPr lang="zh-CN" altLang="en-US" dirty="0">
              <a:latin typeface="黑体" panose="02010609060101010101" pitchFamily="49" charset="-122"/>
              <a:ea typeface="黑体" panose="02010609060101010101" pitchFamily="49" charset="-122"/>
            </a:endParaRPr>
          </a:p>
          <a:p>
            <a:pPr>
              <a:lnSpc>
                <a:spcPct val="150000"/>
              </a:lnSpc>
            </a:pPr>
            <a:endParaRPr lang="zh-CN" altLang="en-US" dirty="0">
              <a:latin typeface="黑体" panose="02010609060101010101" pitchFamily="49" charset="-122"/>
              <a:ea typeface="黑体" panose="02010609060101010101" pitchFamily="49" charset="-122"/>
            </a:endParaRPr>
          </a:p>
          <a:p>
            <a:endParaRPr lang="zh-CN" altLang="en-US" dirty="0"/>
          </a:p>
        </p:txBody>
      </p:sp>
      <p:pic>
        <p:nvPicPr>
          <p:cNvPr id="4" name="图片 3" descr="333"/>
          <p:cNvPicPr>
            <a:picLocks noChangeAspect="1"/>
          </p:cNvPicPr>
          <p:nvPr/>
        </p:nvPicPr>
        <p:blipFill>
          <a:blip r:embed="rId1"/>
          <a:stretch>
            <a:fillRect/>
          </a:stretch>
        </p:blipFill>
        <p:spPr>
          <a:xfrm>
            <a:off x="9048328" y="4581128"/>
            <a:ext cx="2088232" cy="1666561"/>
          </a:xfrm>
          <a:prstGeom prst="rect">
            <a:avLst/>
          </a:prstGeom>
          <a:solidFill>
            <a:schemeClr val="accent1">
              <a:lumMod val="60000"/>
              <a:lumOff val="40000"/>
            </a:schemeClr>
          </a:solidFill>
          <a:ln>
            <a:solidFill>
              <a:schemeClr val="accent1"/>
            </a:solid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fontScale="77500" lnSpcReduction="20000"/>
          </a:bodyPr>
          <a:lstStyle/>
          <a:p>
            <a:pPr>
              <a:lnSpc>
                <a:spcPct val="150000"/>
              </a:lnSpc>
            </a:pP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mn-ea"/>
              </a:rPr>
              <a:t>最高院经再审审理后认为</a:t>
            </a:r>
            <a:r>
              <a:rPr lang="zh-CN" altLang="en-US" b="1" dirty="0">
                <a:latin typeface="微软雅黑" panose="020B0503020204020204" charset="-122"/>
                <a:ea typeface="微软雅黑" panose="020B0503020204020204" charset="-122"/>
                <a:cs typeface="微软雅黑" panose="020B0503020204020204" charset="-122"/>
                <a:sym typeface="+mn-ea"/>
              </a:rPr>
              <a:t>：</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ts val="3000"/>
              </a:lnSpc>
            </a:pPr>
            <a:r>
              <a:rPr lang="zh-CN" altLang="en-US" sz="2400" dirty="0">
                <a:latin typeface="微软雅黑" panose="020B0503020204020204" charset="-122"/>
                <a:ea typeface="微软雅黑" panose="020B0503020204020204" charset="-122"/>
                <a:cs typeface="微软雅黑" panose="020B0503020204020204" charset="-122"/>
                <a:sym typeface="+mn-ea"/>
              </a:rPr>
              <a:t>1、在合同期内，如执行新的定额及新的收费标准时，本工程按新的文件执行。案涉工程履行过程中，2003年标准文件中</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mn-ea"/>
              </a:rPr>
              <a:t>已明确2003年标准自2004年5月1日起施行</a:t>
            </a:r>
            <a:r>
              <a:rPr lang="zh-CN" altLang="en-US" sz="2400" dirty="0">
                <a:latin typeface="微软雅黑" panose="020B0503020204020204" charset="-122"/>
                <a:ea typeface="微软雅黑" panose="020B0503020204020204" charset="-122"/>
                <a:cs typeface="微软雅黑" panose="020B0503020204020204" charset="-122"/>
                <a:sym typeface="+mn-ea"/>
              </a:rPr>
              <a:t>，2004年5月1日前已招标的建筑工程按原规定执行。</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ts val="3000"/>
              </a:lnSpc>
            </a:pPr>
            <a:r>
              <a:rPr lang="zh-CN" altLang="en-US" sz="2400" dirty="0">
                <a:latin typeface="微软雅黑" panose="020B0503020204020204" charset="-122"/>
                <a:ea typeface="微软雅黑" panose="020B0503020204020204" charset="-122"/>
                <a:cs typeface="微软雅黑" panose="020B0503020204020204" charset="-122"/>
                <a:sym typeface="+mn-ea"/>
              </a:rPr>
              <a:t>2、案涉工程虽属于非招投标工程，是否适用上述文件即存在问题，但当地建设工程造价管理站函复江苏公司时明确，2004年5月1日前已签订建设工程施工合同的工程，</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仍按原规定执行</a:t>
            </a:r>
            <a:r>
              <a:rPr lang="zh-CN" altLang="en-US" sz="2400" dirty="0">
                <a:latin typeface="微软雅黑" panose="020B0503020204020204" charset="-122"/>
                <a:ea typeface="微软雅黑" panose="020B0503020204020204" charset="-122"/>
                <a:cs typeface="微软雅黑" panose="020B0503020204020204" charset="-122"/>
                <a:sym typeface="+mn-ea"/>
              </a:rPr>
              <a:t>。由于新定额文件的制定、发布、解释、补充和修订工作都属当地建设工程造价管理站的职权范围，因此</a:t>
            </a: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mn-ea"/>
              </a:rPr>
              <a:t>当地建设工程造价管理站的解释是新定额文件适用范围的权威解释，应予采纳</a:t>
            </a:r>
            <a:r>
              <a:rPr lang="zh-CN" altLang="en-US" sz="2400" b="1" dirty="0">
                <a:latin typeface="微软雅黑" panose="020B0503020204020204" charset="-122"/>
                <a:ea typeface="微软雅黑" panose="020B0503020204020204" charset="-122"/>
                <a:cs typeface="微软雅黑" panose="020B0503020204020204" charset="-122"/>
                <a:sym typeface="+mn-ea"/>
              </a:rPr>
              <a:t>。</a:t>
            </a:r>
            <a:endParaRPr lang="zh-CN" altLang="en-US" sz="2400" b="1" dirty="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ts val="3000"/>
              </a:lnSpc>
            </a:pPr>
            <a:r>
              <a:rPr lang="zh-CN" altLang="en-US" sz="2400" dirty="0">
                <a:latin typeface="微软雅黑" panose="020B0503020204020204" charset="-122"/>
                <a:ea typeface="微软雅黑" panose="020B0503020204020204" charset="-122"/>
                <a:cs typeface="微软雅黑" panose="020B0503020204020204" charset="-122"/>
                <a:sym typeface="+mn-ea"/>
              </a:rPr>
              <a:t>3、2003年标准2004年3月18日发布，</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2004年5月1日</a:t>
            </a:r>
            <a:r>
              <a:rPr lang="zh-CN" altLang="en-US" sz="2400" dirty="0">
                <a:latin typeface="微软雅黑" panose="020B0503020204020204" charset="-122"/>
                <a:ea typeface="微软雅黑" panose="020B0503020204020204" charset="-122"/>
                <a:cs typeface="微软雅黑" panose="020B0503020204020204" charset="-122"/>
                <a:sym typeface="+mn-ea"/>
              </a:rPr>
              <a:t>起施行，而在2004年12月、2005年2月、</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2005年4月的经南方公司确认的现场签证以及一审中</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sym typeface="+mn-ea"/>
              </a:rPr>
              <a:t>南方公司提交的结算书</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中，均采用的2000年定额取费计价</a:t>
            </a:r>
            <a:r>
              <a:rPr lang="zh-CN" altLang="en-US" sz="2400" dirty="0">
                <a:latin typeface="微软雅黑" panose="020B0503020204020204" charset="-122"/>
                <a:ea typeface="微软雅黑" panose="020B0503020204020204" charset="-122"/>
                <a:cs typeface="微软雅黑" panose="020B0503020204020204" charset="-122"/>
                <a:sym typeface="+mn-ea"/>
              </a:rPr>
              <a:t>，</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这些均发生在2003年标准发布后</a:t>
            </a:r>
            <a:r>
              <a:rPr lang="zh-CN" altLang="en-US" sz="2400" dirty="0">
                <a:latin typeface="微软雅黑" panose="020B0503020204020204" charset="-122"/>
                <a:ea typeface="微软雅黑" panose="020B0503020204020204" charset="-122"/>
                <a:cs typeface="微软雅黑" panose="020B0503020204020204" charset="-122"/>
                <a:sym typeface="+mn-ea"/>
              </a:rPr>
              <a:t>，甚至是在双方发生争议后形成的，因此也在一定程度上反映出双方当时就该工程</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ea"/>
              </a:rPr>
              <a:t>应当适用2000年标准的意思表示</a:t>
            </a:r>
            <a:r>
              <a:rPr lang="zh-CN" altLang="en-US" sz="2400" dirty="0">
                <a:latin typeface="微软雅黑" panose="020B0503020204020204" charset="-122"/>
                <a:ea typeface="微软雅黑" panose="020B0503020204020204" charset="-122"/>
                <a:cs typeface="微软雅黑" panose="020B0503020204020204" charset="-122"/>
                <a:sym typeface="+mn-ea"/>
              </a:rPr>
              <a:t>。</a:t>
            </a:r>
            <a:endParaRPr lang="zh-CN" altLang="en-US" sz="2400" dirty="0">
              <a:solidFill>
                <a:schemeClr val="tx1"/>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a:bodyPr>
          <a:lstStyle/>
          <a:p>
            <a:r>
              <a:rPr lang="zh-CN" altLang="en-US" sz="2400" dirty="0">
                <a:latin typeface="宋体" panose="02010600030101010101" pitchFamily="2" charset="-122"/>
                <a:ea typeface="宋体" panose="02010600030101010101" pitchFamily="2" charset="-122"/>
                <a:cs typeface="新宋体" panose="02010609030101010101" charset="-122"/>
                <a:sym typeface="+mn-ea"/>
              </a:rPr>
              <a:t>建议：</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施工企业</a:t>
            </a:r>
            <a:r>
              <a:rPr lang="zh-CN" altLang="en-US" sz="2400" dirty="0">
                <a:solidFill>
                  <a:srgbClr val="C00000"/>
                </a:solidFill>
                <a:latin typeface="宋体" panose="02010600030101010101" pitchFamily="2" charset="-122"/>
                <a:ea typeface="宋体" panose="02010600030101010101" pitchFamily="2" charset="-122"/>
                <a:cs typeface="新宋体" panose="02010609030101010101" charset="-122"/>
                <a:sym typeface="+mn-ea"/>
              </a:rPr>
              <a:t>建立健全施工合同交底制度</a:t>
            </a:r>
            <a:r>
              <a:rPr lang="zh-CN" altLang="en-US" sz="2400" dirty="0">
                <a:latin typeface="宋体" panose="02010600030101010101" pitchFamily="2" charset="-122"/>
                <a:ea typeface="宋体" panose="02010600030101010101" pitchFamily="2" charset="-122"/>
                <a:cs typeface="新宋体" panose="02010609030101010101" charset="-122"/>
                <a:sym typeface="+mn-ea"/>
              </a:rPr>
              <a:t>，确保项目相关管理人员（商务、法务、结算人员）及执行人员等对该合同内容要熟知，记住合同对权利义务影响重大的关键点。</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solidFill>
                  <a:srgbClr val="C00000"/>
                </a:solidFill>
                <a:latin typeface="黑体" panose="02010609060101010101" pitchFamily="49" charset="-122"/>
                <a:ea typeface="黑体" panose="02010609060101010101" pitchFamily="49" charset="-122"/>
                <a:cs typeface="新宋体" panose="02010609030101010101" charset="-122"/>
                <a:sym typeface="+mn-ea"/>
              </a:rPr>
              <a:t>合同一级交底 </a:t>
            </a:r>
            <a:endParaRPr lang="zh-CN" altLang="en-US" sz="2400" dirty="0">
              <a:latin typeface="黑体" panose="02010609060101010101" pitchFamily="49" charset="-122"/>
              <a:ea typeface="黑体" panose="02010609060101010101" pitchFamily="49"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施工企业或分公司管理部门与项目经理、项目总工程师、项目合约商务经理等项目部主要负责人。</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交底要点：发包人资信状况、承接工程的目的和出发点、项目背景情况；采用的投标策略、</a:t>
            </a:r>
            <a:r>
              <a:rPr lang="zh-CN" altLang="en-US" dirty="0">
                <a:sym typeface="+mn-ea"/>
              </a:rPr>
              <a:t>投标报价分析、</a:t>
            </a:r>
            <a:r>
              <a:rPr lang="zh-CN" altLang="en-US" sz="2400" dirty="0">
                <a:latin typeface="宋体" panose="02010600030101010101" pitchFamily="2" charset="-122"/>
                <a:ea typeface="宋体" panose="02010600030101010101" pitchFamily="2" charset="-122"/>
                <a:cs typeface="新宋体" panose="02010609030101010101" charset="-122"/>
                <a:sym typeface="+mn-ea"/>
              </a:rPr>
              <a:t>预计的主要盈亏点、相关资料移交及说明；不平衡报价策略的构成；合同洽谈中的主要风险点和焦点条款及谈判结果；合同评审中各部门提出的主要问题及建议；合同的主要条款及隐含风险和履约过程中应重点关注的事项等。</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交底要形成交底记录，作为考核依据。</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endParaRPr lang="zh-CN" altLang="en-US"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a:bodyPr>
          <a:lstStyle/>
          <a:p>
            <a:r>
              <a:rPr lang="zh-CN" altLang="en-US" sz="2400" dirty="0">
                <a:solidFill>
                  <a:srgbClr val="C00000"/>
                </a:solidFill>
                <a:latin typeface="宋体" panose="02010600030101010101" pitchFamily="2" charset="-122"/>
                <a:ea typeface="宋体" panose="02010600030101010101" pitchFamily="2" charset="-122"/>
                <a:cs typeface="新宋体" panose="02010609030101010101" charset="-122"/>
                <a:sym typeface="+mn-ea"/>
              </a:rPr>
              <a:t>合同二级交底 </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    项目经理、项目总工程师、项目合约商务经理等项目部主要负责人接受合同一级交底后，结合施工组织设计和现场具体情况，</a:t>
            </a:r>
            <a:r>
              <a:rPr lang="zh-CN" altLang="en-US" sz="2400" dirty="0">
                <a:solidFill>
                  <a:srgbClr val="FF0000"/>
                </a:solidFill>
                <a:latin typeface="宋体" panose="02010600030101010101" pitchFamily="2" charset="-122"/>
                <a:ea typeface="宋体" panose="02010600030101010101" pitchFamily="2" charset="-122"/>
                <a:cs typeface="新宋体" panose="02010609030101010101" charset="-122"/>
                <a:sym typeface="+mn-ea"/>
              </a:rPr>
              <a:t>与项目部各职能部门负责人进行合同二级交底。</a:t>
            </a:r>
            <a:endParaRPr lang="zh-CN" altLang="en-US" sz="2400" dirty="0">
              <a:solidFill>
                <a:srgbClr val="FF0000"/>
              </a:solidFill>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   交底要点：施工合同中关于承包范围、计价方式、工期、工程款支付、分包分供许可、人员到位、业内资料管理、往来函件处理、违约等方面的约定，重点说明履约过程中的主要风险点；项目满足质量、环境、职业健康安全管理体系运行要求在内的及合同未涉及的各项管理目标；可主张工期、费用索赔的事项和时限，确定合适的索赔时机；发包人、监理方的代表权限确保签证单符合合同约定；特别说明在合同评审与谈判时未能调整或修改的条款，在履约过程中寻找这类条款调整的时机、方法等。</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   交底要形成交底记录，作为考核依据。</a:t>
            </a:r>
            <a:endParaRPr lang="zh-CN" altLang="en-US"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a:bodyPr>
          <a:lstStyle/>
          <a:p>
            <a:r>
              <a:rPr lang="zh-CN" altLang="en-US" sz="2400" dirty="0">
                <a:solidFill>
                  <a:srgbClr val="C00000"/>
                </a:solidFill>
                <a:latin typeface="宋体" panose="02010600030101010101" pitchFamily="2" charset="-122"/>
                <a:ea typeface="宋体" panose="02010600030101010101" pitchFamily="2" charset="-122"/>
                <a:cs typeface="新宋体" panose="02010609030101010101" charset="-122"/>
                <a:sym typeface="+mn-ea"/>
              </a:rPr>
              <a:t>合同三级交底 </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    项目部各职能部门负责人与其所属部门</a:t>
            </a:r>
            <a:r>
              <a:rPr lang="zh-CN" altLang="en-US" sz="2400" dirty="0">
                <a:solidFill>
                  <a:srgbClr val="FF0000"/>
                </a:solidFill>
                <a:latin typeface="宋体" panose="02010600030101010101" pitchFamily="2" charset="-122"/>
                <a:ea typeface="宋体" panose="02010600030101010101" pitchFamily="2" charset="-122"/>
                <a:cs typeface="新宋体" panose="02010609030101010101" charset="-122"/>
                <a:sym typeface="+mn-ea"/>
              </a:rPr>
              <a:t>具体执行人员</a:t>
            </a:r>
            <a:r>
              <a:rPr lang="zh-CN" altLang="en-US" sz="2400" dirty="0">
                <a:latin typeface="宋体" panose="02010600030101010101" pitchFamily="2" charset="-122"/>
                <a:ea typeface="宋体" panose="02010600030101010101" pitchFamily="2" charset="-122"/>
                <a:cs typeface="新宋体" panose="02010609030101010101" charset="-122"/>
                <a:sym typeface="+mn-ea"/>
              </a:rPr>
              <a:t>进行合同三级交底。</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   交底要点：合同基本情况、本部门的合同责任及执行要点、合同风险防范措施等。</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   交底要形成交底记录，作为考核依据。</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    </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i="1" dirty="0">
                <a:solidFill>
                  <a:srgbClr val="C00000"/>
                </a:solidFill>
                <a:latin typeface="宋体" panose="02010600030101010101" pitchFamily="2" charset="-122"/>
                <a:ea typeface="宋体" panose="02010600030101010101" pitchFamily="2" charset="-122"/>
                <a:cs typeface="新宋体" panose="02010609030101010101" charset="-122"/>
                <a:sym typeface="+mn-ea"/>
              </a:rPr>
              <a:t>为什么要实行三级交底？</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a:p>
            <a:r>
              <a:rPr lang="zh-CN" altLang="en-US" sz="2400" dirty="0">
                <a:latin typeface="宋体" panose="02010600030101010101" pitchFamily="2" charset="-122"/>
                <a:ea typeface="宋体" panose="02010600030101010101" pitchFamily="2" charset="-122"/>
                <a:cs typeface="新宋体" panose="02010609030101010101" charset="-122"/>
                <a:sym typeface="+mn-ea"/>
              </a:rPr>
              <a:t>      涉及企业的</a:t>
            </a:r>
            <a:r>
              <a:rPr lang="en-US" altLang="zh-CN" sz="2400" dirty="0">
                <a:latin typeface="宋体" panose="02010600030101010101" pitchFamily="2" charset="-122"/>
                <a:ea typeface="宋体" panose="02010600030101010101" pitchFamily="2" charset="-122"/>
                <a:cs typeface="新宋体" panose="02010609030101010101" charset="-122"/>
                <a:sym typeface="+mn-ea"/>
              </a:rPr>
              <a:t>“</a:t>
            </a:r>
            <a:r>
              <a:rPr lang="zh-CN" altLang="en-US" sz="2400" dirty="0">
                <a:latin typeface="宋体" panose="02010600030101010101" pitchFamily="2" charset="-122"/>
                <a:ea typeface="宋体" panose="02010600030101010101" pitchFamily="2" charset="-122"/>
                <a:cs typeface="新宋体" panose="02010609030101010101" charset="-122"/>
                <a:sym typeface="+mn-ea"/>
              </a:rPr>
              <a:t>投标策略</a:t>
            </a:r>
            <a:r>
              <a:rPr lang="en-US" altLang="zh-CN" sz="2400" dirty="0">
                <a:latin typeface="宋体" panose="02010600030101010101" pitchFamily="2" charset="-122"/>
                <a:ea typeface="宋体" panose="02010600030101010101" pitchFamily="2" charset="-122"/>
                <a:cs typeface="新宋体" panose="02010609030101010101" charset="-122"/>
                <a:sym typeface="+mn-ea"/>
              </a:rPr>
              <a:t>”</a:t>
            </a:r>
            <a:r>
              <a:rPr lang="zh-CN" altLang="en-US" sz="2400" dirty="0">
                <a:latin typeface="宋体" panose="02010600030101010101" pitchFamily="2" charset="-122"/>
                <a:ea typeface="宋体" panose="02010600030101010101" pitchFamily="2" charset="-122"/>
                <a:cs typeface="新宋体" panose="02010609030101010101" charset="-122"/>
                <a:sym typeface="+mn-ea"/>
              </a:rPr>
              <a:t>等商业秘密。</a:t>
            </a:r>
            <a:endParaRPr lang="zh-CN" altLang="en-US" sz="2400" dirty="0">
              <a:latin typeface="宋体" panose="02010600030101010101" pitchFamily="2" charset="-122"/>
              <a:ea typeface="宋体" panose="02010600030101010101" pitchFamily="2" charset="-122"/>
              <a:cs typeface="新宋体" panose="02010609030101010101" charset="-122"/>
              <a:sym typeface="+mn-ea"/>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（二）约定不明或没有约定或变更后没有达成补充协议的结算</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第五百一十条 合同生效后</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当事人就质量、价款或者报酬、履行地点等内容</a:t>
            </a:r>
            <a:r>
              <a:rPr lang="zh-CN" altLang="en-US" dirty="0">
                <a:solidFill>
                  <a:srgbClr val="FF0000"/>
                </a:solidFill>
                <a:latin typeface="黑体" panose="02010609060101010101" pitchFamily="49" charset="-122"/>
                <a:ea typeface="黑体" panose="02010609060101010101" pitchFamily="49" charset="-122"/>
              </a:rPr>
              <a:t>没有约定或者约定不明确的</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可以</a:t>
            </a:r>
            <a:r>
              <a:rPr lang="zh-CN" altLang="en-US" dirty="0">
                <a:solidFill>
                  <a:srgbClr val="FF0000"/>
                </a:solidFill>
                <a:latin typeface="黑体" panose="02010609060101010101" pitchFamily="49" charset="-122"/>
                <a:ea typeface="黑体" panose="02010609060101010101" pitchFamily="49" charset="-122"/>
              </a:rPr>
              <a:t>协议补充</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不能达成补充协议的</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按照合同相关条款或者交易习惯确定。</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第五百一十一条 </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合同约定不明确时的履行</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当事人就有关合同内容约定不明确</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依据前条规定仍不能确定的</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适用下列规定</a:t>
            </a:r>
            <a:r>
              <a:rPr lang="en-US"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二</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价款或者报酬不明确的</a:t>
            </a:r>
            <a:r>
              <a:rPr lang="en-US" altLang="zh-CN"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按照订立合同时履行地的市场价格履行</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依法</a:t>
            </a:r>
            <a:r>
              <a:rPr lang="zh-CN" altLang="en-US" dirty="0">
                <a:solidFill>
                  <a:srgbClr val="FF0000"/>
                </a:solidFill>
                <a:latin typeface="黑体" panose="02010609060101010101" pitchFamily="49" charset="-122"/>
                <a:ea typeface="黑体" panose="02010609060101010101" pitchFamily="49" charset="-122"/>
              </a:rPr>
              <a:t>应当执行政府定价或者政府指导价的</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依照规定履行。</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（二）约定不明或没有约定或变更后没有达成补充协议的结算</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（一） 第十九条 当事人对建设工程的计价标准或者计价方法有约定的，按照约定结算工程价款。因</a:t>
            </a:r>
            <a:r>
              <a:rPr lang="zh-CN" altLang="en-US" dirty="0">
                <a:solidFill>
                  <a:srgbClr val="FF0000"/>
                </a:solidFill>
                <a:latin typeface="黑体" panose="02010609060101010101" pitchFamily="49" charset="-122"/>
                <a:ea typeface="黑体" panose="02010609060101010101" pitchFamily="49" charset="-122"/>
              </a:rPr>
              <a:t>设计变更</a:t>
            </a:r>
            <a:r>
              <a:rPr lang="zh-CN" altLang="en-US" dirty="0">
                <a:latin typeface="黑体" panose="02010609060101010101" pitchFamily="49" charset="-122"/>
                <a:ea typeface="黑体" panose="02010609060101010101" pitchFamily="49" charset="-122"/>
              </a:rPr>
              <a:t>导致建设工程的工程量或者质量标准发生变化，当事人对该部分工程价款不能协商一致的，</a:t>
            </a:r>
            <a:r>
              <a:rPr lang="zh-CN" altLang="en-US" dirty="0">
                <a:solidFill>
                  <a:srgbClr val="FF0000"/>
                </a:solidFill>
                <a:latin typeface="黑体" panose="02010609060101010101" pitchFamily="49" charset="-122"/>
                <a:ea typeface="黑体" panose="02010609060101010101" pitchFamily="49" charset="-122"/>
              </a:rPr>
              <a:t>可以参照签订建设工程施工合同时当地建设行政主管部门发布的计价方法或者计价标准结算工程价款</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计价规范</a:t>
            </a:r>
            <a:r>
              <a:rPr lang="en-US" altLang="zh-CN" dirty="0">
                <a:latin typeface="黑体" panose="02010609060101010101" pitchFamily="49" charset="-122"/>
                <a:ea typeface="黑体" panose="02010609060101010101" pitchFamily="49" charset="-122"/>
              </a:rPr>
              <a:t>》9.3.1 </a:t>
            </a:r>
            <a:r>
              <a:rPr lang="zh-CN" altLang="en-US" dirty="0">
                <a:solidFill>
                  <a:srgbClr val="FF0000"/>
                </a:solidFill>
                <a:latin typeface="黑体" panose="02010609060101010101" pitchFamily="49" charset="-122"/>
                <a:ea typeface="黑体" panose="02010609060101010101" pitchFamily="49" charset="-122"/>
              </a:rPr>
              <a:t>报价浮动率</a:t>
            </a:r>
            <a:r>
              <a:rPr lang="zh-CN" altLang="en-US" dirty="0">
                <a:latin typeface="黑体" panose="02010609060101010101" pitchFamily="49" charset="-122"/>
                <a:ea typeface="黑体" panose="02010609060101010101" pitchFamily="49" charset="-122"/>
              </a:rPr>
              <a:t>提出变更项目的单价。</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招标工程：   报价浮动率 </a:t>
            </a:r>
            <a:r>
              <a:rPr lang="en-US" altLang="zh-CN" dirty="0">
                <a:latin typeface="黑体" panose="02010609060101010101" pitchFamily="49" charset="-122"/>
                <a:ea typeface="黑体" panose="02010609060101010101" pitchFamily="49" charset="-122"/>
              </a:rPr>
              <a:t>L=(1-</a:t>
            </a:r>
            <a:r>
              <a:rPr lang="zh-CN" altLang="en-US" dirty="0">
                <a:latin typeface="黑体" panose="02010609060101010101" pitchFamily="49" charset="-122"/>
                <a:ea typeface="黑体" panose="02010609060101010101" pitchFamily="49" charset="-122"/>
              </a:rPr>
              <a:t>中标价</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招标控制价</a:t>
            </a:r>
            <a:r>
              <a:rPr lang="en-US" altLang="zh-CN" dirty="0">
                <a:latin typeface="黑体" panose="02010609060101010101" pitchFamily="49" charset="-122"/>
                <a:ea typeface="黑体" panose="02010609060101010101" pitchFamily="49" charset="-122"/>
              </a:rPr>
              <a:t>)×100%</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非招标工程： 报价浮动率 </a:t>
            </a:r>
            <a:r>
              <a:rPr lang="en-US" altLang="zh-CN" dirty="0">
                <a:latin typeface="黑体" panose="02010609060101010101" pitchFamily="49" charset="-122"/>
                <a:ea typeface="黑体" panose="02010609060101010101" pitchFamily="49" charset="-122"/>
              </a:rPr>
              <a:t>L=(1-</a:t>
            </a:r>
            <a:r>
              <a:rPr lang="zh-CN" altLang="en-US" dirty="0">
                <a:latin typeface="黑体" panose="02010609060101010101" pitchFamily="49" charset="-122"/>
                <a:ea typeface="黑体" panose="02010609060101010101" pitchFamily="49" charset="-122"/>
              </a:rPr>
              <a:t>报价</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施工图预算</a:t>
            </a:r>
            <a:r>
              <a:rPr lang="en-US" altLang="zh-CN" dirty="0">
                <a:latin typeface="黑体" panose="02010609060101010101" pitchFamily="49" charset="-122"/>
                <a:ea typeface="黑体" panose="02010609060101010101" pitchFamily="49" charset="-122"/>
              </a:rPr>
              <a:t>)×100%</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solidFill>
                  <a:srgbClr val="FF0000"/>
                </a:solidFill>
                <a:latin typeface="黑体" panose="02010609060101010101" pitchFamily="49" charset="-122"/>
                <a:ea typeface="黑体" panose="02010609060101010101" pitchFamily="49" charset="-122"/>
              </a:rPr>
              <a:t>提示：</a:t>
            </a:r>
            <a:r>
              <a:rPr lang="zh-CN" altLang="en-US" dirty="0">
                <a:latin typeface="黑体" panose="02010609060101010101" pitchFamily="49" charset="-122"/>
                <a:ea typeface="黑体" panose="02010609060101010101" pitchFamily="49" charset="-122"/>
              </a:rPr>
              <a:t>浮动率这样确定是否合理？</a:t>
            </a:r>
            <a:endParaRPr lang="en-US" altLang="zh-CN"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（三）合同无效验收合格的承包人可以获得</a:t>
            </a:r>
            <a:r>
              <a:rPr lang="zh-CN" altLang="en-US" dirty="0">
                <a:solidFill>
                  <a:srgbClr val="FF0000"/>
                </a:solidFill>
                <a:latin typeface="黑体" panose="02010609060101010101" pitchFamily="49" charset="-122"/>
                <a:ea typeface="黑体" panose="02010609060101010101" pitchFamily="49" charset="-122"/>
              </a:rPr>
              <a:t>补偿</a:t>
            </a:r>
            <a:endParaRPr lang="en-US" altLang="zh-CN" dirty="0">
              <a:solidFill>
                <a:srgbClr val="FF0000"/>
              </a:solidFill>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第七百九十三条第一款规定：建设工程施工合同无效，但是</a:t>
            </a:r>
            <a:r>
              <a:rPr lang="zh-CN" altLang="en-US" dirty="0">
                <a:solidFill>
                  <a:srgbClr val="FF0000"/>
                </a:solidFill>
                <a:latin typeface="黑体" panose="02010609060101010101" pitchFamily="49" charset="-122"/>
                <a:ea typeface="黑体" panose="02010609060101010101" pitchFamily="49" charset="-122"/>
              </a:rPr>
              <a:t>建设工程经验收合格的</a:t>
            </a:r>
            <a:r>
              <a:rPr lang="zh-CN" altLang="en-US" dirty="0">
                <a:latin typeface="黑体" panose="02010609060101010101" pitchFamily="49" charset="-122"/>
                <a:ea typeface="黑体" panose="02010609060101010101" pitchFamily="49" charset="-122"/>
              </a:rPr>
              <a:t>，可以</a:t>
            </a:r>
            <a:r>
              <a:rPr lang="zh-CN" altLang="en-US" dirty="0">
                <a:solidFill>
                  <a:srgbClr val="FF0000"/>
                </a:solidFill>
                <a:latin typeface="黑体" panose="02010609060101010101" pitchFamily="49" charset="-122"/>
                <a:ea typeface="黑体" panose="02010609060101010101" pitchFamily="49" charset="-122"/>
              </a:rPr>
              <a:t>参照合同关于工程价款的约定折价补偿承包人</a:t>
            </a:r>
            <a:r>
              <a:rPr lang="zh-CN" altLang="en-US" dirty="0">
                <a:latin typeface="黑体" panose="02010609060101010101" pitchFamily="49" charset="-122"/>
                <a:ea typeface="黑体" panose="02010609060101010101" pitchFamily="49" charset="-122"/>
              </a:rPr>
              <a:t>。本条是</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新增条文，来源于</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最高人民法院关于审理建设工程施工合同纠纷案件适用法律问题的解释</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法释</a:t>
            </a:r>
            <a:r>
              <a:rPr lang="en-US" altLang="zh-CN" dirty="0">
                <a:latin typeface="黑体" panose="02010609060101010101" pitchFamily="49" charset="-122"/>
                <a:ea typeface="黑体" panose="02010609060101010101" pitchFamily="49" charset="-122"/>
              </a:rPr>
              <a:t>〔2004〕14</a:t>
            </a:r>
            <a:r>
              <a:rPr lang="zh-CN" altLang="en-US" dirty="0">
                <a:latin typeface="黑体" panose="02010609060101010101" pitchFamily="49" charset="-122"/>
                <a:ea typeface="黑体" panose="02010609060101010101" pitchFamily="49" charset="-122"/>
              </a:rPr>
              <a:t>号</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条和第</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条的规定。</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根据</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第一百五十七条的规定，民事法律行为无效、被撤销或者确定不发生效力后，行为人因该行为取得的财产，应当予以</a:t>
            </a:r>
            <a:r>
              <a:rPr lang="zh-CN" altLang="en-US" dirty="0">
                <a:solidFill>
                  <a:srgbClr val="FF0000"/>
                </a:solidFill>
                <a:latin typeface="黑体" panose="02010609060101010101" pitchFamily="49" charset="-122"/>
                <a:ea typeface="黑体" panose="02010609060101010101" pitchFamily="49" charset="-122"/>
              </a:rPr>
              <a:t>返还</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不能返还或者没有必要返还的，应当</a:t>
            </a:r>
            <a:r>
              <a:rPr lang="zh-CN" altLang="en-US" dirty="0">
                <a:solidFill>
                  <a:srgbClr val="FF0000"/>
                </a:solidFill>
                <a:latin typeface="黑体" panose="02010609060101010101" pitchFamily="49" charset="-122"/>
                <a:ea typeface="黑体" panose="02010609060101010101" pitchFamily="49" charset="-122"/>
              </a:rPr>
              <a:t>折价补偿</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（三）合同无效验收合格的承包人可以获得</a:t>
            </a:r>
            <a:r>
              <a:rPr lang="zh-CN" altLang="en-US" dirty="0">
                <a:solidFill>
                  <a:srgbClr val="FF0000"/>
                </a:solidFill>
                <a:latin typeface="黑体" panose="02010609060101010101" pitchFamily="49" charset="-122"/>
                <a:ea typeface="黑体" panose="02010609060101010101" pitchFamily="49" charset="-122"/>
              </a:rPr>
              <a:t>补偿</a:t>
            </a:r>
            <a:endParaRPr lang="en-US" altLang="zh-CN" dirty="0">
              <a:solidFill>
                <a:srgbClr val="FF0000"/>
              </a:solidFill>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（一）第二十四条 当事人就同一建设工程</a:t>
            </a:r>
            <a:r>
              <a:rPr lang="zh-CN" altLang="en-US" dirty="0">
                <a:solidFill>
                  <a:srgbClr val="FF0000"/>
                </a:solidFill>
                <a:latin typeface="黑体" panose="02010609060101010101" pitchFamily="49" charset="-122"/>
                <a:ea typeface="黑体" panose="02010609060101010101" pitchFamily="49" charset="-122"/>
              </a:rPr>
              <a:t>订立的数份</a:t>
            </a:r>
            <a:r>
              <a:rPr lang="zh-CN" altLang="en-US" dirty="0">
                <a:latin typeface="黑体" panose="02010609060101010101" pitchFamily="49" charset="-122"/>
                <a:ea typeface="黑体" panose="02010609060101010101" pitchFamily="49" charset="-122"/>
              </a:rPr>
              <a:t>建设工程施工合同</a:t>
            </a:r>
            <a:r>
              <a:rPr lang="zh-CN" altLang="en-US" dirty="0">
                <a:solidFill>
                  <a:srgbClr val="FF0000"/>
                </a:solidFill>
                <a:latin typeface="黑体" panose="02010609060101010101" pitchFamily="49" charset="-122"/>
                <a:ea typeface="黑体" panose="02010609060101010101" pitchFamily="49" charset="-122"/>
              </a:rPr>
              <a:t>均无效</a:t>
            </a:r>
            <a:r>
              <a:rPr lang="zh-CN" altLang="en-US" dirty="0">
                <a:latin typeface="黑体" panose="02010609060101010101" pitchFamily="49" charset="-122"/>
                <a:ea typeface="黑体" panose="02010609060101010101" pitchFamily="49" charset="-122"/>
              </a:rPr>
              <a:t>，但</a:t>
            </a:r>
            <a:r>
              <a:rPr lang="zh-CN" altLang="en-US" dirty="0">
                <a:solidFill>
                  <a:srgbClr val="FF0000"/>
                </a:solidFill>
                <a:latin typeface="黑体" panose="02010609060101010101" pitchFamily="49" charset="-122"/>
                <a:ea typeface="黑体" panose="02010609060101010101" pitchFamily="49" charset="-122"/>
              </a:rPr>
              <a:t>建设工程质量合格</a:t>
            </a:r>
            <a:r>
              <a:rPr lang="zh-CN" altLang="en-US" dirty="0">
                <a:latin typeface="黑体" panose="02010609060101010101" pitchFamily="49" charset="-122"/>
                <a:ea typeface="黑体" panose="02010609060101010101" pitchFamily="49" charset="-122"/>
              </a:rPr>
              <a:t>，一方当事人请求参照实际履行的合同关于工程价款的约定</a:t>
            </a:r>
            <a:r>
              <a:rPr lang="zh-CN" altLang="en-US" dirty="0">
                <a:solidFill>
                  <a:srgbClr val="FF0000"/>
                </a:solidFill>
                <a:latin typeface="黑体" panose="02010609060101010101" pitchFamily="49" charset="-122"/>
                <a:ea typeface="黑体" panose="02010609060101010101" pitchFamily="49" charset="-122"/>
              </a:rPr>
              <a:t>折价补偿</a:t>
            </a:r>
            <a:r>
              <a:rPr lang="zh-CN" altLang="en-US" dirty="0">
                <a:latin typeface="黑体" panose="02010609060101010101" pitchFamily="49" charset="-122"/>
                <a:ea typeface="黑体" panose="02010609060101010101" pitchFamily="49" charset="-122"/>
              </a:rPr>
              <a:t>承包人的，人民法院应予支持。</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实际履行的合同难以确定，当事人请求参照</a:t>
            </a:r>
            <a:r>
              <a:rPr lang="zh-CN" altLang="en-US" dirty="0">
                <a:solidFill>
                  <a:srgbClr val="FF0000"/>
                </a:solidFill>
                <a:latin typeface="黑体" panose="02010609060101010101" pitchFamily="49" charset="-122"/>
                <a:ea typeface="黑体" panose="02010609060101010101" pitchFamily="49" charset="-122"/>
              </a:rPr>
              <a:t>最后签订</a:t>
            </a:r>
            <a:r>
              <a:rPr lang="zh-CN" altLang="en-US" dirty="0">
                <a:latin typeface="黑体" panose="02010609060101010101" pitchFamily="49" charset="-122"/>
                <a:ea typeface="黑体" panose="02010609060101010101" pitchFamily="49" charset="-122"/>
              </a:rPr>
              <a:t>的合同关于工程价款的约定折价补偿承包人的，人民法院应予支持。</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原司法解释（一）：第二条　建设工程施工合同无效，但建设工程经竣工验收合格，承包人请求</a:t>
            </a:r>
            <a:r>
              <a:rPr lang="zh-CN" altLang="en-US" dirty="0">
                <a:solidFill>
                  <a:srgbClr val="FF0000"/>
                </a:solidFill>
                <a:latin typeface="黑体" panose="02010609060101010101" pitchFamily="49" charset="-122"/>
                <a:ea typeface="黑体" panose="02010609060101010101" pitchFamily="49" charset="-122"/>
              </a:rPr>
              <a:t>参照合同约定支付工程价款</a:t>
            </a:r>
            <a:r>
              <a:rPr lang="zh-CN" altLang="en-US" dirty="0">
                <a:latin typeface="黑体" panose="02010609060101010101" pitchFamily="49" charset="-122"/>
                <a:ea typeface="黑体" panose="02010609060101010101" pitchFamily="49" charset="-122"/>
              </a:rPr>
              <a:t>的，应予支持。</a:t>
            </a: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多份合同无效的结算新规则对合同签订管理提出的新要求：</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①加强对施工合同无效情形的</a:t>
            </a:r>
            <a:r>
              <a:rPr lang="zh-CN" altLang="en-US" dirty="0">
                <a:solidFill>
                  <a:srgbClr val="FF0000"/>
                </a:solidFill>
                <a:latin typeface="黑体" panose="02010609060101010101" pitchFamily="49" charset="-122"/>
                <a:ea typeface="黑体" panose="02010609060101010101" pitchFamily="49" charset="-122"/>
              </a:rPr>
              <a:t>提前识别</a:t>
            </a:r>
            <a:r>
              <a:rPr lang="zh-CN" altLang="en-US" dirty="0">
                <a:latin typeface="黑体" panose="02010609060101010101" pitchFamily="49" charset="-122"/>
                <a:ea typeface="黑体" panose="02010609060101010101" pitchFamily="49" charset="-122"/>
              </a:rPr>
              <a:t>（“先签了再说”）；</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②合同履行过程中形成</a:t>
            </a:r>
            <a:r>
              <a:rPr lang="zh-CN" altLang="en-US" dirty="0">
                <a:solidFill>
                  <a:srgbClr val="FF0000"/>
                </a:solidFill>
                <a:latin typeface="黑体" panose="02010609060101010101" pitchFamily="49" charset="-122"/>
                <a:ea typeface="黑体" panose="02010609060101010101" pitchFamily="49" charset="-122"/>
              </a:rPr>
              <a:t>固定实际履行的合同</a:t>
            </a:r>
            <a:r>
              <a:rPr lang="zh-CN" altLang="en-US" dirty="0">
                <a:latin typeface="黑体" panose="02010609060101010101" pitchFamily="49" charset="-122"/>
                <a:ea typeface="黑体" panose="02010609060101010101" pitchFamily="49" charset="-122"/>
              </a:rPr>
              <a:t>的证据材料，如</a:t>
            </a:r>
            <a:r>
              <a:rPr lang="zh-CN" altLang="en-US" dirty="0">
                <a:solidFill>
                  <a:srgbClr val="FF0000"/>
                </a:solidFill>
                <a:latin typeface="黑体" panose="02010609060101010101" pitchFamily="49" charset="-122"/>
                <a:ea typeface="黑体" panose="02010609060101010101" pitchFamily="49" charset="-122"/>
              </a:rPr>
              <a:t>会议纪要、联系单、付款申请单中明确依据的合同及条款</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③养成签订合同</a:t>
            </a:r>
            <a:r>
              <a:rPr lang="zh-CN" altLang="en-US" dirty="0">
                <a:solidFill>
                  <a:srgbClr val="FF0000"/>
                </a:solidFill>
                <a:latin typeface="黑体" panose="02010609060101010101" pitchFamily="49" charset="-122"/>
                <a:ea typeface="黑体" panose="02010609060101010101" pitchFamily="49" charset="-122"/>
              </a:rPr>
              <a:t>签署时间</a:t>
            </a:r>
            <a:r>
              <a:rPr lang="zh-CN" altLang="en-US" dirty="0">
                <a:latin typeface="黑体" panose="02010609060101010101" pitchFamily="49" charset="-122"/>
                <a:ea typeface="黑体" panose="02010609060101010101" pitchFamily="49" charset="-122"/>
              </a:rPr>
              <a:t>的习惯，</a:t>
            </a:r>
            <a:r>
              <a:rPr lang="zh-CN" altLang="en-US" dirty="0">
                <a:solidFill>
                  <a:srgbClr val="FF0000"/>
                </a:solidFill>
                <a:latin typeface="黑体" panose="02010609060101010101" pitchFamily="49" charset="-122"/>
                <a:ea typeface="黑体" panose="02010609060101010101" pitchFamily="49" charset="-122"/>
              </a:rPr>
              <a:t>最后签订的合同</a:t>
            </a:r>
            <a:r>
              <a:rPr lang="zh-CN" altLang="en-US" dirty="0">
                <a:latin typeface="黑体" panose="02010609060101010101" pitchFamily="49" charset="-122"/>
                <a:ea typeface="黑体" panose="02010609060101010101" pitchFamily="49" charset="-122"/>
              </a:rPr>
              <a:t>要与</a:t>
            </a:r>
            <a:r>
              <a:rPr lang="zh-CN" altLang="en-US" dirty="0">
                <a:solidFill>
                  <a:srgbClr val="FF0000"/>
                </a:solidFill>
                <a:latin typeface="黑体" panose="02010609060101010101" pitchFamily="49" charset="-122"/>
                <a:ea typeface="黑体" panose="02010609060101010101" pitchFamily="49" charset="-122"/>
              </a:rPr>
              <a:t>实际履行的合同</a:t>
            </a:r>
            <a:r>
              <a:rPr lang="zh-CN" altLang="en-US" dirty="0">
                <a:latin typeface="黑体" panose="02010609060101010101" pitchFamily="49" charset="-122"/>
                <a:ea typeface="黑体" panose="02010609060101010101" pitchFamily="49" charset="-122"/>
              </a:rPr>
              <a:t>保持一致；</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④无论合同有效或无效，都要把好</a:t>
            </a:r>
            <a:r>
              <a:rPr lang="zh-CN" altLang="en-US" dirty="0">
                <a:solidFill>
                  <a:srgbClr val="FF0000"/>
                </a:solidFill>
                <a:latin typeface="黑体" panose="02010609060101010101" pitchFamily="49" charset="-122"/>
                <a:ea typeface="黑体" panose="02010609060101010101" pitchFamily="49" charset="-122"/>
              </a:rPr>
              <a:t>工程质量关</a:t>
            </a:r>
            <a:r>
              <a:rPr lang="zh-CN" altLang="en-US" dirty="0">
                <a:latin typeface="黑体" panose="02010609060101010101" pitchFamily="49" charset="-122"/>
                <a:ea typeface="黑体" panose="02010609060101010101" pitchFamily="49" charset="-122"/>
              </a:rPr>
              <a:t>，确保工程质量合格。 </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⑤中途退场的项目，固定价（总价固定、单价固定）情形下如何确定工程价款？</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司法实践中一般按</a:t>
            </a:r>
            <a:r>
              <a:rPr lang="zh-CN" altLang="en-US" dirty="0">
                <a:solidFill>
                  <a:srgbClr val="FF0000"/>
                </a:solidFill>
                <a:latin typeface="黑体" panose="02010609060101010101" pitchFamily="49" charset="-122"/>
                <a:ea typeface="黑体" panose="02010609060101010101" pitchFamily="49" charset="-122"/>
              </a:rPr>
              <a:t>比例方法鉴定</a:t>
            </a:r>
            <a:r>
              <a:rPr lang="zh-CN" altLang="en-US" dirty="0">
                <a:latin typeface="黑体" panose="02010609060101010101" pitchFamily="49" charset="-122"/>
                <a:ea typeface="黑体" panose="02010609060101010101" pitchFamily="49" charset="-122"/>
              </a:rPr>
              <a:t>，最好养成在合同</a:t>
            </a:r>
            <a:r>
              <a:rPr lang="zh-CN" altLang="en-US" dirty="0">
                <a:solidFill>
                  <a:srgbClr val="FF0000"/>
                </a:solidFill>
                <a:latin typeface="黑体" panose="02010609060101010101" pitchFamily="49" charset="-122"/>
                <a:ea typeface="黑体" panose="02010609060101010101" pitchFamily="49" charset="-122"/>
              </a:rPr>
              <a:t>约定中途退场如何结算工程价款的方法</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220"/>
          <p:cNvSpPr/>
          <p:nvPr/>
        </p:nvSpPr>
        <p:spPr>
          <a:xfrm>
            <a:off x="5164138" y="2209647"/>
            <a:ext cx="4748286"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zh-CN" altLang="en-US" sz="2400" i="1" dirty="0">
                <a:solidFill>
                  <a:srgbClr val="FFFFFF"/>
                </a:solidFill>
                <a:latin typeface="黑体" panose="02010609060101010101" pitchFamily="49" charset="-122"/>
                <a:ea typeface="黑体" panose="02010609060101010101" pitchFamily="49" charset="-122"/>
                <a:sym typeface="+mn-ea"/>
              </a:rPr>
              <a:t>有关造价新政策的发布情况</a:t>
            </a:r>
            <a:endParaRPr kumimoji="0" lang="zh-CN" altLang="en-US" sz="2400" b="0" i="1" u="none" strike="noStrike" kern="1200" cap="none" spc="0" normalizeH="0" baseline="0" noProof="1">
              <a:ln>
                <a:noFill/>
              </a:ln>
              <a:solidFill>
                <a:srgbClr val="FFFFFF"/>
              </a:solidFill>
              <a:effectLst/>
              <a:uLnTx/>
              <a:uFillTx/>
              <a:latin typeface="黑体" panose="02010609060101010101" pitchFamily="49" charset="-122"/>
              <a:ea typeface="黑体" panose="02010609060101010101" pitchFamily="49" charset="-122"/>
              <a:cs typeface="+mn-cs"/>
              <a:sym typeface="+mn-ea"/>
            </a:endParaRPr>
          </a:p>
        </p:txBody>
      </p:sp>
      <p:pic>
        <p:nvPicPr>
          <p:cNvPr id="5" name="图片 4"/>
          <p:cNvPicPr>
            <a:picLocks noChangeAspect="1"/>
          </p:cNvPicPr>
          <p:nvPr/>
        </p:nvPicPr>
        <p:blipFill>
          <a:blip r:embed="rId1"/>
          <a:srcRect r="67035"/>
          <a:stretch>
            <a:fillRect/>
          </a:stretch>
        </p:blipFill>
        <p:spPr>
          <a:xfrm>
            <a:off x="-15240" y="-13335"/>
            <a:ext cx="4058920" cy="6884670"/>
          </a:xfrm>
          <a:prstGeom prst="rect">
            <a:avLst/>
          </a:prstGeom>
          <a:noFill/>
          <a:ln w="9525">
            <a:noFill/>
          </a:ln>
        </p:spPr>
      </p:pic>
      <p:sp>
        <p:nvSpPr>
          <p:cNvPr id="6" name="六边形 5"/>
          <p:cNvSpPr/>
          <p:nvPr/>
        </p:nvSpPr>
        <p:spPr>
          <a:xfrm>
            <a:off x="4587240" y="2151862"/>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rPr>
              <a:t>2</a:t>
            </a:r>
            <a:endPar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endParaRPr>
          </a:p>
        </p:txBody>
      </p:sp>
      <p:sp>
        <p:nvSpPr>
          <p:cNvPr id="2" name=" 220"/>
          <p:cNvSpPr/>
          <p:nvPr/>
        </p:nvSpPr>
        <p:spPr>
          <a:xfrm>
            <a:off x="5146356" y="5426722"/>
            <a:ext cx="4764797"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i="1" noProof="1">
                <a:solidFill>
                  <a:srgbClr val="FFFFFF"/>
                </a:solidFill>
                <a:latin typeface="黑体" panose="02010609060101010101" pitchFamily="49" charset="-122"/>
                <a:ea typeface="黑体" panose="02010609060101010101" pitchFamily="49" charset="-122"/>
              </a:rPr>
              <a:t> </a:t>
            </a:r>
            <a:r>
              <a:rPr lang="zh-CN" altLang="en-US" sz="2400" i="1" noProof="1">
                <a:solidFill>
                  <a:srgbClr val="FFFFFF"/>
                </a:solidFill>
                <a:latin typeface="黑体" panose="02010609060101010101" pitchFamily="49" charset="-122"/>
                <a:ea typeface="黑体" panose="02010609060101010101" pitchFamily="49" charset="-122"/>
              </a:rPr>
              <a:t>合同价款精细化管理及典型问题</a:t>
            </a:r>
            <a:endParaRPr kumimoji="0" lang="zh-CN" altLang="en-US" sz="2400" b="0" i="1" u="none" strike="noStrike" kern="1200" cap="none" spc="0" normalizeH="0" baseline="0" noProof="1">
              <a:ln>
                <a:noFill/>
              </a:ln>
              <a:solidFill>
                <a:srgbClr val="FFFFFF"/>
              </a:solidFill>
              <a:effectLst/>
              <a:uLnTx/>
              <a:uFillTx/>
              <a:latin typeface="黑体" panose="02010609060101010101" pitchFamily="49" charset="-122"/>
              <a:ea typeface="黑体" panose="02010609060101010101" pitchFamily="49" charset="-122"/>
              <a:cs typeface="+mn-cs"/>
            </a:endParaRPr>
          </a:p>
        </p:txBody>
      </p:sp>
      <p:sp>
        <p:nvSpPr>
          <p:cNvPr id="3" name="六边形 2"/>
          <p:cNvSpPr/>
          <p:nvPr/>
        </p:nvSpPr>
        <p:spPr>
          <a:xfrm>
            <a:off x="4568824" y="5368619"/>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rPr>
              <a:t>5</a:t>
            </a:r>
            <a:endPar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endParaRPr>
          </a:p>
        </p:txBody>
      </p:sp>
      <p:sp>
        <p:nvSpPr>
          <p:cNvPr id="8" name=" 220"/>
          <p:cNvSpPr/>
          <p:nvPr/>
        </p:nvSpPr>
        <p:spPr>
          <a:xfrm>
            <a:off x="5146356" y="4285232"/>
            <a:ext cx="4764797"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1" u="none" strike="noStrike" kern="120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mn-cs"/>
                <a:sym typeface="+mn-ea"/>
              </a:rPr>
              <a:t> 民法典及司法解释对结算影响</a:t>
            </a:r>
            <a:endParaRPr kumimoji="0" lang="zh-CN" altLang="en-US" sz="2400" b="0" i="1" u="none" strike="noStrike" kern="1200" cap="none" spc="0" normalizeH="0" baseline="0" noProof="1">
              <a:ln>
                <a:noFill/>
              </a:ln>
              <a:solidFill>
                <a:srgbClr val="FFFFFF"/>
              </a:solidFill>
              <a:effectLst/>
              <a:uLnTx/>
              <a:uFillTx/>
              <a:latin typeface="黑体" panose="02010609060101010101" pitchFamily="49" charset="-122"/>
              <a:ea typeface="黑体" panose="02010609060101010101" pitchFamily="49" charset="-122"/>
              <a:cs typeface="+mn-cs"/>
              <a:sym typeface="+mn-ea"/>
            </a:endParaRPr>
          </a:p>
        </p:txBody>
      </p:sp>
      <p:sp>
        <p:nvSpPr>
          <p:cNvPr id="9" name="六边形 8"/>
          <p:cNvSpPr/>
          <p:nvPr/>
        </p:nvSpPr>
        <p:spPr>
          <a:xfrm>
            <a:off x="4569459" y="4227447"/>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rPr>
              <a:t>4</a:t>
            </a:r>
            <a:endPar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endParaRPr>
          </a:p>
        </p:txBody>
      </p:sp>
      <p:sp>
        <p:nvSpPr>
          <p:cNvPr id="11" name=" 220"/>
          <p:cNvSpPr/>
          <p:nvPr/>
        </p:nvSpPr>
        <p:spPr>
          <a:xfrm>
            <a:off x="5163502" y="1213048"/>
            <a:ext cx="4748286"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zh-CN" altLang="en-US" sz="2400" i="1" dirty="0">
                <a:solidFill>
                  <a:srgbClr val="FFFFFF"/>
                </a:solidFill>
                <a:latin typeface="黑体" panose="02010609060101010101" pitchFamily="49" charset="-122"/>
                <a:ea typeface="黑体" panose="02010609060101010101" pitchFamily="49" charset="-122"/>
                <a:sym typeface="+mn-ea"/>
              </a:rPr>
              <a:t>造价管控体系、新形式及理念</a:t>
            </a:r>
            <a:endParaRPr kumimoji="0" lang="zh-CN" altLang="en-US" sz="2400" b="0" i="1" u="none" strike="noStrike" kern="1200" cap="none" spc="0" normalizeH="0" baseline="0" noProof="1">
              <a:ln>
                <a:noFill/>
              </a:ln>
              <a:solidFill>
                <a:srgbClr val="FFFFFF"/>
              </a:solidFill>
              <a:effectLst/>
              <a:uLnTx/>
              <a:uFillTx/>
              <a:latin typeface="黑体" panose="02010609060101010101" pitchFamily="49" charset="-122"/>
              <a:ea typeface="黑体" panose="02010609060101010101" pitchFamily="49" charset="-122"/>
              <a:cs typeface="+mn-cs"/>
              <a:sym typeface="+mn-ea"/>
            </a:endParaRPr>
          </a:p>
        </p:txBody>
      </p:sp>
      <p:sp>
        <p:nvSpPr>
          <p:cNvPr id="12" name="六边形 11"/>
          <p:cNvSpPr/>
          <p:nvPr/>
        </p:nvSpPr>
        <p:spPr>
          <a:xfrm>
            <a:off x="4586605" y="1155263"/>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rPr>
              <a:t>1</a:t>
            </a:r>
            <a:endPar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endParaRPr>
          </a:p>
        </p:txBody>
      </p:sp>
      <p:sp>
        <p:nvSpPr>
          <p:cNvPr id="19" name=" 220"/>
          <p:cNvSpPr/>
          <p:nvPr/>
        </p:nvSpPr>
        <p:spPr>
          <a:xfrm>
            <a:off x="5163502" y="3239360"/>
            <a:ext cx="4748286" cy="523875"/>
          </a:xfrm>
          <a:prstGeom prst="homePlat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1" u="none" strike="noStrike" kern="120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mn-cs"/>
                <a:sym typeface="+mn-ea"/>
              </a:rPr>
              <a:t>工程总承包及其合同价款管理</a:t>
            </a:r>
            <a:endParaRPr kumimoji="0" lang="zh-CN" altLang="en-US" sz="2400" b="0" i="1" u="none" strike="noStrike" kern="1200" cap="none" spc="0" normalizeH="0" baseline="0" noProof="1">
              <a:ln>
                <a:noFill/>
              </a:ln>
              <a:solidFill>
                <a:srgbClr val="FFFFFF"/>
              </a:solidFill>
              <a:effectLst/>
              <a:uLnTx/>
              <a:uFillTx/>
              <a:latin typeface="黑体" panose="02010609060101010101" pitchFamily="49" charset="-122"/>
              <a:ea typeface="黑体" panose="02010609060101010101" pitchFamily="49" charset="-122"/>
              <a:cs typeface="+mn-cs"/>
              <a:sym typeface="+mn-ea"/>
            </a:endParaRPr>
          </a:p>
        </p:txBody>
      </p:sp>
      <p:sp>
        <p:nvSpPr>
          <p:cNvPr id="20" name="六边形 19"/>
          <p:cNvSpPr/>
          <p:nvPr/>
        </p:nvSpPr>
        <p:spPr>
          <a:xfrm>
            <a:off x="4586604" y="3181575"/>
            <a:ext cx="720090" cy="648335"/>
          </a:xfrm>
          <a:prstGeom prst="hexagon">
            <a:avLst/>
          </a:prstGeom>
          <a:gradFill>
            <a:gsLst>
              <a:gs pos="0">
                <a:srgbClr val="007BD3"/>
              </a:gs>
              <a:gs pos="100000">
                <a:srgbClr val="034373"/>
              </a:gs>
            </a:gsLst>
            <a:lin ang="5400000" scaled="0"/>
          </a:gradFill>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rPr>
              <a:t>3</a:t>
            </a:r>
            <a:endParaRPr kumimoji="0" lang="en-US" altLang="zh-CN" sz="2400" b="1"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vertical)">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vertical)">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20"/>
                                        </p:tgtEl>
                                        <p:attrNameLst>
                                          <p:attrName>style.visibility</p:attrName>
                                        </p:attrNameLst>
                                      </p:cBhvr>
                                      <p:to>
                                        <p:strVal val="visible"/>
                                      </p:to>
                                    </p:set>
                                    <p:animEffect transition="in" filter="wipe(left)">
                                      <p:cBhvr>
                                        <p:cTn id="25" dur="2000"/>
                                        <p:tgtEl>
                                          <p:spTgt spid="22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vertical)">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5"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vertical)">
                                      <p:cBhvr>
                                        <p:cTn id="39" dur="500"/>
                                        <p:tgtEl>
                                          <p:spTgt spid="3"/>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20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5"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vertical)">
                                      <p:cBhvr>
                                        <p:cTn id="48" dur="500"/>
                                        <p:tgtEl>
                                          <p:spTgt spid="2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bldLvl="0" animBg="1"/>
      <p:bldP spid="6" grpId="0" bldLvl="0" animBg="1"/>
      <p:bldP spid="2" grpId="0" bldLvl="0" animBg="1"/>
      <p:bldP spid="3" grpId="0" bldLvl="0" animBg="1"/>
      <p:bldP spid="8" grpId="0" bldLvl="0" animBg="1"/>
      <p:bldP spid="9" grpId="0" bldLvl="0" animBg="1"/>
      <p:bldP spid="11" grpId="0" bldLvl="0" animBg="1"/>
      <p:bldP spid="12" grpId="0" bldLvl="0" animBg="1"/>
      <p:bldP spid="19" grpId="0" bldLvl="0" animBg="1"/>
      <p:bldP spid="20"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957580" y="274955"/>
            <a:ext cx="10334625" cy="546100"/>
          </a:xfrm>
          <a:gradFill rotWithShape="1">
            <a:gsLst>
              <a:gs pos="0">
                <a:srgbClr val="FE4444"/>
              </a:gs>
              <a:gs pos="100000">
                <a:srgbClr val="832B2B"/>
              </a:gs>
            </a:gsLst>
            <a:lin ang="5400000"/>
            <a:tileRect/>
          </a:gradFill>
        </p:spPr>
        <p:txBody>
          <a:bodyPr anchor="ctr">
            <a:normAutofit/>
          </a:bodyPr>
          <a:lstStyle/>
          <a:p>
            <a:pPr algn="ctr"/>
            <a:r>
              <a:rPr lang="zh-CN" altLang="en-US" kern="1200" baseline="0">
                <a:solidFill>
                  <a:schemeClr val="bg1"/>
                </a:solidFill>
                <a:latin typeface="黑体" panose="02010609060101010101" pitchFamily="49" charset="-122"/>
                <a:ea typeface="黑体" panose="02010609060101010101" pitchFamily="49" charset="-122"/>
                <a:cs typeface="+mj-cs"/>
              </a:rPr>
              <a:t>两个改革任务</a:t>
            </a:r>
            <a:endParaRPr lang="zh-CN" altLang="en-US" kern="1200" baseline="0">
              <a:solidFill>
                <a:schemeClr val="bg1"/>
              </a:solidFill>
              <a:latin typeface="黑体" panose="02010609060101010101" pitchFamily="49" charset="-122"/>
              <a:ea typeface="黑体" panose="02010609060101010101" pitchFamily="49" charset="-122"/>
              <a:cs typeface="+mj-cs"/>
            </a:endParaRPr>
          </a:p>
        </p:txBody>
      </p:sp>
      <p:sp>
        <p:nvSpPr>
          <p:cNvPr id="49154" name="内容占位符 2"/>
          <p:cNvSpPr>
            <a:spLocks noGrp="1"/>
          </p:cNvSpPr>
          <p:nvPr>
            <p:ph idx="1"/>
          </p:nvPr>
        </p:nvSpPr>
        <p:spPr>
          <a:xfrm>
            <a:off x="956945" y="939800"/>
            <a:ext cx="10335260" cy="5186680"/>
          </a:xfrm>
        </p:spPr>
        <p:txBody>
          <a:bodyPr anchor="t">
            <a:normAutofit/>
          </a:bodyPr>
          <a:lstStyle/>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dirty="0">
                <a:solidFill>
                  <a:srgbClr val="C00000"/>
                </a:solidFill>
                <a:latin typeface="微软雅黑" panose="020B0503020204020204" charset="-122"/>
                <a:ea typeface="微软雅黑" panose="020B0503020204020204" charset="-122"/>
                <a:sym typeface="+mn-ea"/>
              </a:rPr>
              <a:t>优化资质资格管理，完善招投标制度。</a:t>
            </a:r>
            <a:endParaRPr lang="en-US" altLang="zh-CN" strike="noStrike" kern="1200" baseline="0" noProof="1">
              <a:solidFill>
                <a:srgbClr val="C00000"/>
              </a:solidFill>
              <a:latin typeface="微软雅黑" panose="020B0503020204020204" charset="-122"/>
              <a:ea typeface="微软雅黑" panose="020B0503020204020204" charset="-122"/>
              <a:cs typeface="+mn-cs"/>
            </a:endParaRPr>
          </a:p>
          <a:p>
            <a:pPr indent="457200">
              <a:lnSpc>
                <a:spcPct val="130000"/>
              </a:lnSpc>
            </a:pPr>
            <a:r>
              <a:rPr lang="en-US" altLang="zh-CN" dirty="0">
                <a:solidFill>
                  <a:srgbClr val="C00000"/>
                </a:solidFill>
                <a:latin typeface="微软雅黑" panose="020B0503020204020204" charset="-122"/>
                <a:ea typeface="微软雅黑" panose="020B0503020204020204" charset="-122"/>
                <a:sym typeface="+mn-ea"/>
              </a:rPr>
              <a:t>——</a:t>
            </a:r>
            <a:r>
              <a:rPr lang="zh-CN" altLang="en-US" dirty="0">
                <a:solidFill>
                  <a:srgbClr val="C00000"/>
                </a:solidFill>
                <a:latin typeface="微软雅黑" panose="020B0503020204020204" charset="-122"/>
                <a:ea typeface="微软雅黑" panose="020B0503020204020204" charset="-122"/>
                <a:sym typeface="+mn-ea"/>
              </a:rPr>
              <a:t>完善工程组织模式：推行工程总承包、培育全过程工程咨询，以及建筑工业化、信息化、装配式。</a:t>
            </a:r>
            <a:endParaRPr lang="zh-CN" altLang="en-US" dirty="0">
              <a:solidFill>
                <a:srgbClr val="C00000"/>
              </a:solidFill>
              <a:latin typeface="微软雅黑" panose="020B0503020204020204" charset="-122"/>
              <a:ea typeface="微软雅黑" panose="020B0503020204020204" charset="-122"/>
              <a:sym typeface="+mn-ea"/>
            </a:endParaRPr>
          </a:p>
          <a:p>
            <a:pPr>
              <a:lnSpc>
                <a:spcPct val="130000"/>
              </a:lnSpc>
            </a:pPr>
            <a:r>
              <a:rPr lang="en-US" altLang="zh-CN" kern="1200" baseline="0" dirty="0">
                <a:latin typeface="楷体" panose="02010609060101010101" pitchFamily="49" charset="-122"/>
                <a:ea typeface="楷体" panose="02010609060101010101" pitchFamily="49" charset="-122"/>
                <a:cs typeface="+mn-cs"/>
              </a:rPr>
              <a:t>3</a:t>
            </a:r>
            <a:r>
              <a:rPr lang="zh-CN" altLang="en-US" kern="1200" baseline="0" dirty="0">
                <a:latin typeface="楷体" panose="02010609060101010101" pitchFamily="49" charset="-122"/>
                <a:ea typeface="楷体" panose="02010609060101010101" pitchFamily="49" charset="-122"/>
                <a:cs typeface="+mn-cs"/>
              </a:rPr>
              <a:t>、</a:t>
            </a:r>
            <a:r>
              <a:rPr lang="zh-CN" altLang="en-US" dirty="0">
                <a:sym typeface="+mn-ea"/>
              </a:rPr>
              <a:t>加快推行工程总承包，由</a:t>
            </a:r>
            <a:r>
              <a:rPr lang="zh-CN" altLang="en-US" dirty="0">
                <a:solidFill>
                  <a:srgbClr val="FF0000"/>
                </a:solidFill>
                <a:sym typeface="+mn-ea"/>
              </a:rPr>
              <a:t>分割管理转向集成化管理（设计资质或施工总包资质）。</a:t>
            </a:r>
            <a:r>
              <a:rPr lang="zh-CN" altLang="en-US" dirty="0">
                <a:sym typeface="+mn-ea"/>
              </a:rPr>
              <a:t>加快完善工程总承包相关的</a:t>
            </a:r>
            <a:r>
              <a:rPr lang="zh-CN" altLang="en-US" dirty="0">
                <a:solidFill>
                  <a:srgbClr val="FF0000"/>
                </a:solidFill>
                <a:sym typeface="+mn-ea"/>
              </a:rPr>
              <a:t>招标投标、施工许可、竣工</a:t>
            </a:r>
            <a:r>
              <a:rPr lang="zh-CN" altLang="en-US" dirty="0">
                <a:sym typeface="+mn-ea"/>
              </a:rPr>
              <a:t>验收等制度规定。</a:t>
            </a:r>
            <a:r>
              <a:rPr lang="zh-CN" altLang="en-US" dirty="0">
                <a:solidFill>
                  <a:srgbClr val="FF0000"/>
                </a:solidFill>
                <a:sym typeface="+mn-ea"/>
              </a:rPr>
              <a:t>总承包负总责（权责对等）</a:t>
            </a:r>
            <a:r>
              <a:rPr lang="zh-CN" altLang="en-US" dirty="0">
                <a:sym typeface="+mn-ea"/>
              </a:rPr>
              <a:t>，工程总承包单位可</a:t>
            </a:r>
            <a:r>
              <a:rPr lang="zh-CN" altLang="en-US" dirty="0">
                <a:solidFill>
                  <a:srgbClr val="FF0000"/>
                </a:solidFill>
                <a:sym typeface="+mn-ea"/>
              </a:rPr>
              <a:t>直接发包</a:t>
            </a:r>
            <a:r>
              <a:rPr lang="zh-CN" altLang="en-US" dirty="0">
                <a:sym typeface="+mn-ea"/>
              </a:rPr>
              <a:t>总承包合同中涵盖的其他专业业务。</a:t>
            </a:r>
            <a:endParaRPr lang="zh-CN" altLang="en-US" dirty="0">
              <a:sym typeface="+mn-ea"/>
            </a:endParaRPr>
          </a:p>
          <a:p>
            <a:pPr>
              <a:lnSpc>
                <a:spcPct val="120000"/>
              </a:lnSpc>
            </a:pPr>
            <a:r>
              <a:rPr lang="en-US" altLang="zh-CN" dirty="0">
                <a:sym typeface="+mn-ea"/>
              </a:rPr>
              <a:t>4</a:t>
            </a:r>
            <a:r>
              <a:rPr lang="zh-CN" altLang="en-US" dirty="0">
                <a:sym typeface="+mn-ea"/>
              </a:rPr>
              <a:t>、大力推行全过程工程咨询。</a:t>
            </a:r>
            <a:r>
              <a:rPr lang="zh-CN" altLang="en-US" dirty="0">
                <a:solidFill>
                  <a:srgbClr val="FF0000"/>
                </a:solidFill>
                <a:sym typeface="+mn-ea"/>
              </a:rPr>
              <a:t>碎片化管理转向全过程管理（投资、采购、招标、设计、监理、造价、</a:t>
            </a:r>
            <a:r>
              <a:rPr lang="en-US" altLang="zh-CN" dirty="0">
                <a:solidFill>
                  <a:srgbClr val="FF0000"/>
                </a:solidFill>
                <a:sym typeface="+mn-ea"/>
              </a:rPr>
              <a:t>……</a:t>
            </a:r>
            <a:r>
              <a:rPr lang="zh-CN" altLang="en-US" dirty="0">
                <a:solidFill>
                  <a:srgbClr val="FF0000"/>
                </a:solidFill>
                <a:sym typeface="+mn-ea"/>
              </a:rPr>
              <a:t>）</a:t>
            </a:r>
            <a:endParaRPr lang="zh-CN" altLang="en-US" kern="1200" baseline="0" dirty="0">
              <a:latin typeface="楷体" panose="02010609060101010101" pitchFamily="49" charset="-122"/>
              <a:ea typeface="楷体" panose="02010609060101010101" pitchFamily="49" charset="-122"/>
              <a:cs typeface="+mn-cs"/>
            </a:endParaRPr>
          </a:p>
          <a:p>
            <a:pPr>
              <a:lnSpc>
                <a:spcPct val="130000"/>
              </a:lnSpc>
            </a:pPr>
            <a:endParaRPr lang="zh-CN" altLang="en-US" kern="1200" baseline="0" dirty="0">
              <a:latin typeface="楷体" panose="02010609060101010101" pitchFamily="49" charset="-122"/>
              <a:ea typeface="楷体" panose="02010609060101010101" pitchFamily="49" charset="-122"/>
              <a:cs typeface="+mn-cs"/>
            </a:endParaRPr>
          </a:p>
          <a:p>
            <a:pPr>
              <a:lnSpc>
                <a:spcPct val="130000"/>
              </a:lnSpc>
            </a:pPr>
            <a:endParaRPr lang="zh-CN" altLang="en-US" kern="1200" baseline="0" dirty="0">
              <a:latin typeface="楷体" panose="02010609060101010101" pitchFamily="49" charset="-122"/>
              <a:ea typeface="楷体" panose="02010609060101010101" pitchFamily="49" charset="-122"/>
              <a:cs typeface="+mn-cs"/>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（一）第一条 建设工程施工合同具有下列情形之一的，应当依据民法典第一百五十三条第一款的规定，</a:t>
            </a:r>
            <a:r>
              <a:rPr lang="zh-CN" altLang="en-US" dirty="0">
                <a:solidFill>
                  <a:srgbClr val="FF0000"/>
                </a:solidFill>
                <a:latin typeface="黑体" panose="02010609060101010101" pitchFamily="49" charset="-122"/>
                <a:ea typeface="黑体" panose="02010609060101010101" pitchFamily="49" charset="-122"/>
              </a:rPr>
              <a:t>认定无效</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（一）承包人未取得建筑业企业</a:t>
            </a:r>
            <a:r>
              <a:rPr lang="zh-CN" altLang="en-US" dirty="0">
                <a:solidFill>
                  <a:srgbClr val="FF0000"/>
                </a:solidFill>
                <a:latin typeface="黑体" panose="02010609060101010101" pitchFamily="49" charset="-122"/>
                <a:ea typeface="黑体" panose="02010609060101010101" pitchFamily="49" charset="-122"/>
              </a:rPr>
              <a:t>资质</a:t>
            </a:r>
            <a:r>
              <a:rPr lang="zh-CN" altLang="en-US" dirty="0">
                <a:latin typeface="黑体" panose="02010609060101010101" pitchFamily="49" charset="-122"/>
                <a:ea typeface="黑体" panose="02010609060101010101" pitchFamily="49" charset="-122"/>
              </a:rPr>
              <a:t>或者</a:t>
            </a:r>
            <a:r>
              <a:rPr lang="zh-CN" altLang="en-US" dirty="0">
                <a:solidFill>
                  <a:srgbClr val="FF0000"/>
                </a:solidFill>
                <a:latin typeface="黑体" panose="02010609060101010101" pitchFamily="49" charset="-122"/>
                <a:ea typeface="黑体" panose="02010609060101010101" pitchFamily="49" charset="-122"/>
              </a:rPr>
              <a:t>超越</a:t>
            </a:r>
            <a:r>
              <a:rPr lang="zh-CN" altLang="en-US" dirty="0">
                <a:latin typeface="黑体" panose="02010609060101010101" pitchFamily="49" charset="-122"/>
                <a:ea typeface="黑体" panose="02010609060101010101" pitchFamily="49" charset="-122"/>
              </a:rPr>
              <a:t>资质等级的；</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（二）没有资质的</a:t>
            </a:r>
            <a:r>
              <a:rPr lang="zh-CN" altLang="en-US" dirty="0">
                <a:solidFill>
                  <a:srgbClr val="FF0000"/>
                </a:solidFill>
                <a:latin typeface="黑体" panose="02010609060101010101" pitchFamily="49" charset="-122"/>
                <a:ea typeface="黑体" panose="02010609060101010101" pitchFamily="49" charset="-122"/>
              </a:rPr>
              <a:t>实际施工人借用</a:t>
            </a:r>
            <a:r>
              <a:rPr lang="zh-CN" altLang="en-US" dirty="0">
                <a:latin typeface="黑体" panose="02010609060101010101" pitchFamily="49" charset="-122"/>
                <a:ea typeface="黑体" panose="02010609060101010101" pitchFamily="49" charset="-122"/>
              </a:rPr>
              <a:t>有</a:t>
            </a:r>
            <a:r>
              <a:rPr lang="zh-CN" altLang="en-US" dirty="0">
                <a:solidFill>
                  <a:srgbClr val="FF0000"/>
                </a:solidFill>
                <a:latin typeface="黑体" panose="02010609060101010101" pitchFamily="49" charset="-122"/>
                <a:ea typeface="黑体" panose="02010609060101010101" pitchFamily="49" charset="-122"/>
              </a:rPr>
              <a:t>资质</a:t>
            </a:r>
            <a:r>
              <a:rPr lang="zh-CN" altLang="en-US" dirty="0">
                <a:latin typeface="黑体" panose="02010609060101010101" pitchFamily="49" charset="-122"/>
                <a:ea typeface="黑体" panose="02010609060101010101" pitchFamily="49" charset="-122"/>
              </a:rPr>
              <a:t>的建筑施工企业名义的；</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（三）建设工程</a:t>
            </a:r>
            <a:r>
              <a:rPr lang="zh-CN" altLang="en-US" dirty="0">
                <a:solidFill>
                  <a:srgbClr val="FF0000"/>
                </a:solidFill>
                <a:latin typeface="黑体" panose="02010609060101010101" pitchFamily="49" charset="-122"/>
                <a:ea typeface="黑体" panose="02010609060101010101" pitchFamily="49" charset="-122"/>
              </a:rPr>
              <a:t>必须进行招标</a:t>
            </a:r>
            <a:r>
              <a:rPr lang="zh-CN" altLang="en-US" dirty="0">
                <a:latin typeface="黑体" panose="02010609060101010101" pitchFamily="49" charset="-122"/>
                <a:ea typeface="黑体" panose="02010609060101010101" pitchFamily="49" charset="-122"/>
              </a:rPr>
              <a:t>而未招标或者中标无效的。</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承包人因转包、违法分包建设工程与他人签订的建设工程施工合同，应当依据</a:t>
            </a:r>
            <a:r>
              <a:rPr lang="zh-CN" altLang="en-US" dirty="0">
                <a:solidFill>
                  <a:srgbClr val="FF0000"/>
                </a:solidFill>
                <a:latin typeface="黑体" panose="02010609060101010101" pitchFamily="49" charset="-122"/>
                <a:ea typeface="黑体" panose="02010609060101010101" pitchFamily="49" charset="-122"/>
              </a:rPr>
              <a:t>民法典第一百五十三条第一款及第七百九十一条第二款、第三款</a:t>
            </a:r>
            <a:r>
              <a:rPr lang="zh-CN" altLang="en-US" dirty="0">
                <a:latin typeface="黑体" panose="02010609060101010101" pitchFamily="49" charset="-122"/>
                <a:ea typeface="黑体" panose="02010609060101010101" pitchFamily="49" charset="-122"/>
              </a:rPr>
              <a:t>的规定，认定无效。</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第一百五十三条 违反法律、行政法规的</a:t>
            </a:r>
            <a:r>
              <a:rPr lang="zh-CN" altLang="en-US" dirty="0">
                <a:solidFill>
                  <a:srgbClr val="FF0000"/>
                </a:solidFill>
                <a:latin typeface="黑体" panose="02010609060101010101" pitchFamily="49" charset="-122"/>
                <a:ea typeface="黑体" panose="02010609060101010101" pitchFamily="49" charset="-122"/>
              </a:rPr>
              <a:t>强制性规定</a:t>
            </a:r>
            <a:r>
              <a:rPr lang="zh-CN" altLang="en-US" dirty="0">
                <a:latin typeface="黑体" panose="02010609060101010101" pitchFamily="49" charset="-122"/>
                <a:ea typeface="黑体" panose="02010609060101010101" pitchFamily="49" charset="-122"/>
              </a:rPr>
              <a:t>的民事法律行为无效。但是，该强制性规定不导致该民事法律行为无效的除外。</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solidFill>
                  <a:srgbClr val="FF0000"/>
                </a:solidFill>
                <a:latin typeface="黑体" panose="02010609060101010101" pitchFamily="49" charset="-122"/>
                <a:ea typeface="黑体" panose="02010609060101010101" pitchFamily="49" charset="-122"/>
              </a:rPr>
              <a:t>违背公序良俗</a:t>
            </a:r>
            <a:r>
              <a:rPr lang="zh-CN" altLang="en-US" dirty="0">
                <a:latin typeface="黑体" panose="02010609060101010101" pitchFamily="49" charset="-122"/>
                <a:ea typeface="黑体" panose="02010609060101010101" pitchFamily="49" charset="-122"/>
              </a:rPr>
              <a:t>的民事法律行为无效。</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（四）情势变更原则进行价格调整</a:t>
            </a:r>
            <a:endParaRPr lang="en-US" altLang="zh-CN" dirty="0">
              <a:solidFill>
                <a:srgbClr val="FF0000"/>
              </a:solidFill>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第五百三十三条 合同成立后</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合同的基础条件发生了当事人在订立合同时</a:t>
            </a:r>
            <a:r>
              <a:rPr lang="zh-CN" altLang="en-US" dirty="0">
                <a:solidFill>
                  <a:srgbClr val="FF0000"/>
                </a:solidFill>
                <a:latin typeface="黑体" panose="02010609060101010101" pitchFamily="49" charset="-122"/>
                <a:ea typeface="黑体" panose="02010609060101010101" pitchFamily="49" charset="-122"/>
              </a:rPr>
              <a:t>无法预见的、不属于商业风险</a:t>
            </a:r>
            <a:r>
              <a:rPr lang="zh-CN" altLang="en-US" dirty="0">
                <a:latin typeface="黑体" panose="02010609060101010101" pitchFamily="49" charset="-122"/>
                <a:ea typeface="黑体" panose="02010609060101010101" pitchFamily="49" charset="-122"/>
              </a:rPr>
              <a:t>的重大变化</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继续履行合同对于当事人一方明显不公平的</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受不利影响的当事人可以与对方重新协商</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在合理期限内协商不成的</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当事人可以请求人民法院或者仲裁机构变更或者解除合同。</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最高人民法院</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关于审理建设工程施工合同纠纷案件的暂行意见</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a:t>
            </a:r>
            <a:r>
              <a:rPr lang="en-US" altLang="zh-CN" dirty="0">
                <a:latin typeface="黑体" panose="02010609060101010101" pitchFamily="49" charset="-122"/>
                <a:ea typeface="黑体" panose="02010609060101010101" pitchFamily="49" charset="-122"/>
              </a:rPr>
              <a:t>27</a:t>
            </a:r>
            <a:r>
              <a:rPr lang="zh-CN" altLang="en-US" dirty="0">
                <a:latin typeface="黑体" panose="02010609060101010101" pitchFamily="49" charset="-122"/>
                <a:ea typeface="黑体" panose="02010609060101010101" pitchFamily="49" charset="-122"/>
              </a:rPr>
              <a:t>条规定“因情势变更导致</a:t>
            </a:r>
            <a:r>
              <a:rPr lang="zh-CN" altLang="en-US" dirty="0">
                <a:solidFill>
                  <a:srgbClr val="FF0000"/>
                </a:solidFill>
                <a:latin typeface="黑体" panose="02010609060101010101" pitchFamily="49" charset="-122"/>
                <a:ea typeface="黑体" panose="02010609060101010101" pitchFamily="49" charset="-122"/>
              </a:rPr>
              <a:t>建材价格大幅上涨明显不利于承包人的</a:t>
            </a:r>
            <a:r>
              <a:rPr lang="zh-CN" altLang="en-US" dirty="0">
                <a:latin typeface="黑体" panose="02010609060101010101" pitchFamily="49" charset="-122"/>
                <a:ea typeface="黑体" panose="02010609060101010101" pitchFamily="49" charset="-122"/>
              </a:rPr>
              <a:t>，承包人可请求增加工程款。但建材涨价属于正常的市场风险范时，涨价部分应由承包人承担”。</a:t>
            </a:r>
            <a:endParaRPr lang="en-US" altLang="zh-CN"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mn-ea"/>
              </a:rPr>
              <a:t>提示：市场涨价情形下，施工企业在固定价模式下能否主张价格调整</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dirty="0">
                <a:latin typeface="黑体" panose="02010609060101010101" pitchFamily="49" charset="-122"/>
                <a:ea typeface="黑体" panose="02010609060101010101" pitchFamily="49" charset="-122"/>
              </a:rPr>
              <a:t>“环保风暴”“去产能”“增值税”“疫情”导致材料价格不断上涨。 </a:t>
            </a: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
        <p:nvSpPr>
          <p:cNvPr id="4" name="Shape 22"/>
          <p:cNvSpPr/>
          <p:nvPr/>
        </p:nvSpPr>
        <p:spPr>
          <a:xfrm>
            <a:off x="9894732" y="3555324"/>
            <a:ext cx="2033916" cy="2033916"/>
          </a:xfrm>
          <a:prstGeom prst="gear9">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5" name="Shape 20"/>
          <p:cNvSpPr/>
          <p:nvPr/>
        </p:nvSpPr>
        <p:spPr>
          <a:xfrm rot="19625411">
            <a:off x="8867366" y="2572343"/>
            <a:ext cx="1625600" cy="1625600"/>
          </a:xfrm>
          <a:prstGeom prst="gear6">
            <a:avLst/>
          </a:prstGeom>
          <a:solidFill>
            <a:schemeClr val="accent3"/>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6" name="Shape 18"/>
          <p:cNvSpPr/>
          <p:nvPr/>
        </p:nvSpPr>
        <p:spPr>
          <a:xfrm rot="20700000">
            <a:off x="10030782" y="1565095"/>
            <a:ext cx="1592756" cy="1592756"/>
          </a:xfrm>
          <a:prstGeom prst="gear6">
            <a:avLst/>
          </a:prstGeom>
          <a:solidFill>
            <a:schemeClr val="accent1">
              <a:lumMod val="75000"/>
            </a:schemeClr>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7" name="文本框 6"/>
          <p:cNvSpPr txBox="1"/>
          <p:nvPr/>
        </p:nvSpPr>
        <p:spPr>
          <a:xfrm>
            <a:off x="10478105" y="4055492"/>
            <a:ext cx="812800" cy="984885"/>
          </a:xfrm>
          <a:prstGeom prst="rect">
            <a:avLst/>
          </a:prstGeom>
          <a:noFill/>
        </p:spPr>
        <p:txBody>
          <a:bodyPr wrap="none" lIns="0" tIns="0" rIns="0" bIns="0" rtlCol="0">
            <a:spAutoFit/>
          </a:bodyPr>
          <a:lstStyle/>
          <a:p>
            <a:r>
              <a:rPr lang="zh-CN" altLang="en-US" sz="3200" b="1" dirty="0">
                <a:solidFill>
                  <a:schemeClr val="bg1"/>
                </a:solidFill>
                <a:latin typeface="微软雅黑" panose="020B0503020204020204" charset="-122"/>
                <a:ea typeface="微软雅黑" panose="020B0503020204020204" charset="-122"/>
              </a:rPr>
              <a:t>环保</a:t>
            </a:r>
            <a:endParaRPr lang="zh-CN" altLang="en-US" sz="3200" b="1" dirty="0">
              <a:solidFill>
                <a:schemeClr val="bg1"/>
              </a:solidFill>
              <a:latin typeface="微软雅黑" panose="020B0503020204020204" charset="-122"/>
              <a:ea typeface="微软雅黑" panose="020B0503020204020204" charset="-122"/>
            </a:endParaRPr>
          </a:p>
          <a:p>
            <a:r>
              <a:rPr lang="zh-CN" altLang="en-US" sz="3200" b="1" dirty="0">
                <a:solidFill>
                  <a:schemeClr val="bg1"/>
                </a:solidFill>
                <a:latin typeface="微软雅黑" panose="020B0503020204020204" charset="-122"/>
                <a:ea typeface="微软雅黑" panose="020B0503020204020204" charset="-122"/>
              </a:rPr>
              <a:t>风暴</a:t>
            </a:r>
            <a:endParaRPr lang="zh-CN" altLang="en-US" sz="3200" b="1" dirty="0">
              <a:solidFill>
                <a:schemeClr val="bg1"/>
              </a:solidFill>
              <a:latin typeface="微软雅黑" panose="020B0503020204020204" charset="-122"/>
              <a:ea typeface="微软雅黑" panose="020B0503020204020204" charset="-122"/>
            </a:endParaRPr>
          </a:p>
        </p:txBody>
      </p:sp>
      <p:sp>
        <p:nvSpPr>
          <p:cNvPr id="8" name="文本框 7"/>
          <p:cNvSpPr txBox="1"/>
          <p:nvPr/>
        </p:nvSpPr>
        <p:spPr>
          <a:xfrm>
            <a:off x="9011890" y="3214117"/>
            <a:ext cx="1141730" cy="384175"/>
          </a:xfrm>
          <a:prstGeom prst="rect">
            <a:avLst/>
          </a:prstGeom>
          <a:noFill/>
        </p:spPr>
        <p:txBody>
          <a:bodyPr wrap="none" lIns="0" tIns="0" rIns="0" bIns="0" rtlCol="0">
            <a:spAutoFit/>
          </a:bodyPr>
          <a:lstStyle/>
          <a:p>
            <a:r>
              <a:rPr lang="en-US" altLang="zh-CN" sz="2500" b="1" dirty="0">
                <a:solidFill>
                  <a:schemeClr val="bg1"/>
                </a:solidFill>
                <a:latin typeface="微软雅黑" panose="020B0503020204020204" charset="-122"/>
                <a:ea typeface="微软雅黑" panose="020B0503020204020204" charset="-122"/>
              </a:rPr>
              <a:t>  </a:t>
            </a:r>
            <a:r>
              <a:rPr lang="zh-CN" altLang="en-US" sz="2500" b="1" dirty="0">
                <a:solidFill>
                  <a:schemeClr val="bg1"/>
                </a:solidFill>
                <a:latin typeface="微软雅黑" panose="020B0503020204020204" charset="-122"/>
                <a:ea typeface="微软雅黑" panose="020B0503020204020204" charset="-122"/>
              </a:rPr>
              <a:t>去产能</a:t>
            </a:r>
            <a:endParaRPr lang="zh-CN" altLang="en-US" sz="2500" b="1" dirty="0">
              <a:solidFill>
                <a:schemeClr val="bg1"/>
              </a:solidFill>
              <a:latin typeface="微软雅黑" panose="020B0503020204020204" charset="-122"/>
              <a:ea typeface="微软雅黑" panose="020B0503020204020204" charset="-122"/>
            </a:endParaRPr>
          </a:p>
        </p:txBody>
      </p:sp>
      <p:sp>
        <p:nvSpPr>
          <p:cNvPr id="9" name="文本框 8"/>
          <p:cNvSpPr txBox="1"/>
          <p:nvPr/>
        </p:nvSpPr>
        <p:spPr>
          <a:xfrm>
            <a:off x="10281890" y="2182877"/>
            <a:ext cx="913130" cy="307340"/>
          </a:xfrm>
          <a:prstGeom prst="rect">
            <a:avLst/>
          </a:prstGeom>
          <a:noFill/>
        </p:spPr>
        <p:txBody>
          <a:bodyPr wrap="none" lIns="0" tIns="0" rIns="0" bIns="0" rtlCol="0">
            <a:spAutoFit/>
          </a:bodyPr>
          <a:lstStyle/>
          <a:p>
            <a:r>
              <a:rPr lang="en-US" altLang="zh-CN" sz="2000" b="1" dirty="0">
                <a:solidFill>
                  <a:schemeClr val="bg1"/>
                </a:solidFill>
                <a:latin typeface="微软雅黑" panose="020B0503020204020204" charset="-122"/>
                <a:ea typeface="微软雅黑" panose="020B0503020204020204" charset="-122"/>
              </a:rPr>
              <a:t>  </a:t>
            </a:r>
            <a:r>
              <a:rPr lang="zh-CN" altLang="en-US" sz="2000" b="1" dirty="0">
                <a:solidFill>
                  <a:schemeClr val="bg1"/>
                </a:solidFill>
                <a:latin typeface="微软雅黑" panose="020B0503020204020204" charset="-122"/>
                <a:ea typeface="微软雅黑" panose="020B0503020204020204" charset="-122"/>
              </a:rPr>
              <a:t>增值税</a:t>
            </a:r>
            <a:endParaRPr lang="zh-CN" altLang="en-US" sz="2000" b="1" dirty="0">
              <a:solidFill>
                <a:schemeClr val="bg1"/>
              </a:solidFill>
              <a:latin typeface="微软雅黑" panose="020B0503020204020204" charset="-122"/>
              <a:ea typeface="微软雅黑" panose="020B0503020204020204" charset="-122"/>
            </a:endParaRPr>
          </a:p>
        </p:txBody>
      </p:sp>
      <p:sp>
        <p:nvSpPr>
          <p:cNvPr id="11" name="文本框 10"/>
          <p:cNvSpPr txBox="1"/>
          <p:nvPr/>
        </p:nvSpPr>
        <p:spPr>
          <a:xfrm>
            <a:off x="958898" y="1988840"/>
            <a:ext cx="7513365" cy="2520370"/>
          </a:xfrm>
          <a:prstGeom prst="rect">
            <a:avLst/>
          </a:prstGeom>
          <a:noFill/>
        </p:spPr>
        <p:txBody>
          <a:bodyPr wrap="square">
            <a:spAutoFit/>
          </a:bodyPr>
          <a:lstStyle/>
          <a:p>
            <a:pPr>
              <a:lnSpc>
                <a:spcPct val="150000"/>
              </a:lnSpc>
            </a:pPr>
            <a:r>
              <a:rPr lang="zh-CN" altLang="zh-CN" sz="1800" dirty="0">
                <a:solidFill>
                  <a:schemeClr val="tx1"/>
                </a:solidFill>
                <a:latin typeface="宋体" panose="02010600030101010101" pitchFamily="2" charset="-122"/>
                <a:cs typeface="宋体" panose="02010600030101010101" pitchFamily="2" charset="-122"/>
                <a:sym typeface="微软雅黑" panose="020B0503020204020204" charset="-122"/>
              </a:rPr>
              <a:t>《最高人民法院关于审理建设工程施工合同纠纷案件适用法律问题的解释二（征求意见稿）》第四条规定：“建设工程开工后，因设计变更、建设工程规划指标调整、</a:t>
            </a:r>
            <a:r>
              <a:rPr lang="zh-CN" altLang="zh-CN" sz="1800" b="1" dirty="0">
                <a:solidFill>
                  <a:srgbClr val="C00000"/>
                </a:solidFill>
                <a:latin typeface="宋体" panose="02010600030101010101" pitchFamily="2" charset="-122"/>
                <a:cs typeface="宋体" panose="02010600030101010101" pitchFamily="2" charset="-122"/>
                <a:sym typeface="微软雅黑" panose="020B0503020204020204" charset="-122"/>
              </a:rPr>
              <a:t>主要建筑材料价格异常变动</a:t>
            </a:r>
            <a:r>
              <a:rPr lang="zh-CN" altLang="zh-CN" sz="1800" dirty="0">
                <a:solidFill>
                  <a:schemeClr val="tx1"/>
                </a:solidFill>
                <a:latin typeface="宋体" panose="02010600030101010101" pitchFamily="2" charset="-122"/>
                <a:cs typeface="宋体" panose="02010600030101010101" pitchFamily="2" charset="-122"/>
                <a:sym typeface="微软雅黑" panose="020B0503020204020204" charset="-122"/>
              </a:rPr>
              <a:t>等客观原因，发包人与承包人变更有关工程范围、建设工期、工程质量、工程造价等约定，不适用招标投标法第四十六条规定。当事人请求根据变更的合同约定结算工程价款的，人民法院应予支持。”</a:t>
            </a:r>
            <a:endParaRPr lang="zh-CN" altLang="zh-CN" sz="1800" dirty="0">
              <a:solidFill>
                <a:schemeClr val="tx1"/>
              </a:solidFill>
              <a:latin typeface="宋体" panose="02010600030101010101" pitchFamily="2" charset="-122"/>
              <a:cs typeface="宋体" panose="02010600030101010101" pitchFamily="2" charset="-122"/>
              <a:sym typeface="微软雅黑" panose="020B0503020204020204" charset="-122"/>
            </a:endParaRPr>
          </a:p>
        </p:txBody>
      </p:sp>
      <p:sp>
        <p:nvSpPr>
          <p:cNvPr id="13" name="文本框 12"/>
          <p:cNvSpPr txBox="1"/>
          <p:nvPr/>
        </p:nvSpPr>
        <p:spPr>
          <a:xfrm>
            <a:off x="958898" y="4483100"/>
            <a:ext cx="8449072" cy="1273875"/>
          </a:xfrm>
          <a:prstGeom prst="rect">
            <a:avLst/>
          </a:prstGeom>
          <a:noFill/>
        </p:spPr>
        <p:txBody>
          <a:bodyPr wrap="square">
            <a:spAutoFit/>
          </a:bodyPr>
          <a:lstStyle/>
          <a:p>
            <a:pPr>
              <a:lnSpc>
                <a:spcPct val="150000"/>
              </a:lnSpc>
            </a:pPr>
            <a:r>
              <a:rPr lang="zh-CN" altLang="zh-CN" sz="1800" dirty="0">
                <a:solidFill>
                  <a:schemeClr val="tx1"/>
                </a:solidFill>
                <a:latin typeface="宋体" panose="02010600030101010101" pitchFamily="2" charset="-122"/>
                <a:cs typeface="宋体" panose="02010600030101010101" pitchFamily="2" charset="-122"/>
                <a:sym typeface="微软雅黑" panose="020B0503020204020204" charset="-122"/>
              </a:rPr>
              <a:t>2017版施工合同示范文本第11.1款【市场价格波动引起的调整】规定：“除专用合同条款另有约定外，</a:t>
            </a:r>
            <a:r>
              <a:rPr lang="zh-CN" altLang="zh-CN" sz="1800" dirty="0">
                <a:solidFill>
                  <a:srgbClr val="C00000"/>
                </a:solidFill>
                <a:latin typeface="宋体" panose="02010600030101010101" pitchFamily="2" charset="-122"/>
                <a:cs typeface="宋体" panose="02010600030101010101" pitchFamily="2" charset="-122"/>
                <a:sym typeface="微软雅黑" panose="020B0503020204020204" charset="-122"/>
              </a:rPr>
              <a:t>市场价格波动超过合同当事人约定的范围，合同价格应当调整</a:t>
            </a:r>
            <a:r>
              <a:rPr lang="zh-CN" altLang="zh-CN" sz="1800" dirty="0">
                <a:solidFill>
                  <a:schemeClr val="tx1"/>
                </a:solidFill>
                <a:latin typeface="宋体" panose="02010600030101010101" pitchFamily="2" charset="-122"/>
                <a:cs typeface="宋体" panose="02010600030101010101" pitchFamily="2" charset="-122"/>
                <a:sym typeface="微软雅黑" panose="020B0503020204020204" charset="-122"/>
              </a:rPr>
              <a:t>。合同当事人可以在专用合同条款中约定选择以下一种方式对合同价格进行调整。”    </a:t>
            </a:r>
            <a:endParaRPr lang="zh-CN" altLang="zh-CN" sz="1800" dirty="0">
              <a:solidFill>
                <a:schemeClr val="tx1"/>
              </a:solidFill>
              <a:latin typeface="宋体" panose="02010600030101010101" pitchFamily="2" charset="-122"/>
              <a:cs typeface="宋体" panose="02010600030101010101" pitchFamily="2" charset="-122"/>
              <a:sym typeface="微软雅黑" panose="020B0503020204020204" charset="-122"/>
            </a:endParaRPr>
          </a:p>
        </p:txBody>
      </p:sp>
      <p:sp>
        <p:nvSpPr>
          <p:cNvPr id="15" name="文本框 14"/>
          <p:cNvSpPr txBox="1"/>
          <p:nvPr/>
        </p:nvSpPr>
        <p:spPr>
          <a:xfrm>
            <a:off x="865014" y="5842020"/>
            <a:ext cx="11063634" cy="646331"/>
          </a:xfrm>
          <a:prstGeom prst="rect">
            <a:avLst/>
          </a:prstGeom>
          <a:noFill/>
        </p:spPr>
        <p:txBody>
          <a:bodyPr wrap="square">
            <a:spAutoFit/>
          </a:bodyPr>
          <a:lstStyle/>
          <a:p>
            <a:r>
              <a:rPr lang="zh-CN" altLang="zh-CN" sz="1800" dirty="0">
                <a:solidFill>
                  <a:schemeClr val="tx1"/>
                </a:solidFill>
                <a:latin typeface="宋体" panose="02010600030101010101" pitchFamily="2" charset="-122"/>
                <a:cs typeface="宋体" panose="02010600030101010101" pitchFamily="2" charset="-122"/>
                <a:sym typeface="微软雅黑" panose="020B0503020204020204" charset="-122"/>
              </a:rPr>
              <a:t>《建设工程工程量清单计价规范》（GB50500-2013）3.4款：“建设工程发承包，必须在招标文件、合同中明确计价中的风险内容及其范围，不得</a:t>
            </a:r>
            <a:r>
              <a:rPr lang="zh-CN" altLang="zh-CN" sz="1800" dirty="0">
                <a:solidFill>
                  <a:srgbClr val="C00000"/>
                </a:solidFill>
                <a:latin typeface="宋体" panose="02010600030101010101" pitchFamily="2" charset="-122"/>
                <a:cs typeface="宋体" panose="02010600030101010101" pitchFamily="2" charset="-122"/>
                <a:sym typeface="微软雅黑" panose="020B0503020204020204" charset="-122"/>
              </a:rPr>
              <a:t>采用无限风险、所有风险或类似语句规定计价中的风险内容及范围。</a:t>
            </a:r>
            <a:r>
              <a:rPr lang="zh-CN" altLang="zh-CN" sz="1800" dirty="0">
                <a:solidFill>
                  <a:schemeClr val="tx1"/>
                </a:solidFill>
                <a:latin typeface="宋体" panose="02010600030101010101" pitchFamily="2" charset="-122"/>
                <a:cs typeface="宋体" panose="02010600030101010101" pitchFamily="2" charset="-122"/>
                <a:sym typeface="微软雅黑" panose="020B0503020204020204" charset="-122"/>
              </a:rPr>
              <a:t>” </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sz="2400" b="1" dirty="0">
                <a:solidFill>
                  <a:srgbClr val="C00000"/>
                </a:solidFill>
                <a:latin typeface="微软雅黑" panose="020B0503020204020204" charset="-122"/>
                <a:ea typeface="微软雅黑" panose="020B0503020204020204" charset="-122"/>
                <a:cs typeface="微软雅黑" panose="020B0503020204020204" charset="-122"/>
                <a:sym typeface="+mn-ea"/>
              </a:rPr>
              <a:t>提示：市场涨价情形下，施工企业在固定价模式下能否主张价格调整</a:t>
            </a:r>
            <a:endPar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endParaRPr>
          </a:p>
          <a:p>
            <a:pPr>
              <a:lnSpc>
                <a:spcPct val="120000"/>
              </a:lnSpc>
            </a:pPr>
            <a:r>
              <a:rPr lang="zh-CN" altLang="en-US" dirty="0">
                <a:latin typeface="黑体" panose="02010609060101010101" pitchFamily="49" charset="-122"/>
                <a:ea typeface="黑体" panose="02010609060101010101" pitchFamily="49" charset="-122"/>
              </a:rPr>
              <a:t>“环保风暴”“去产能”“增值税”三大政策导致材料价格不断上涨。 </a:t>
            </a: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
        <p:nvSpPr>
          <p:cNvPr id="4" name="Shape 22"/>
          <p:cNvSpPr/>
          <p:nvPr/>
        </p:nvSpPr>
        <p:spPr>
          <a:xfrm>
            <a:off x="1457879" y="3931069"/>
            <a:ext cx="2033916" cy="2033916"/>
          </a:xfrm>
          <a:prstGeom prst="gear9">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5" name="Shape 20"/>
          <p:cNvSpPr/>
          <p:nvPr/>
        </p:nvSpPr>
        <p:spPr>
          <a:xfrm rot="19625411">
            <a:off x="430513" y="2948088"/>
            <a:ext cx="1625600" cy="1625600"/>
          </a:xfrm>
          <a:prstGeom prst="gear6">
            <a:avLst/>
          </a:prstGeom>
          <a:solidFill>
            <a:schemeClr val="accent3"/>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6" name="Shape 18"/>
          <p:cNvSpPr/>
          <p:nvPr/>
        </p:nvSpPr>
        <p:spPr>
          <a:xfrm rot="20700000">
            <a:off x="1593929" y="1940840"/>
            <a:ext cx="1592756" cy="1592756"/>
          </a:xfrm>
          <a:prstGeom prst="gear6">
            <a:avLst/>
          </a:prstGeom>
          <a:solidFill>
            <a:schemeClr val="accent1">
              <a:lumMod val="75000"/>
            </a:schemeClr>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sp>
      <p:sp>
        <p:nvSpPr>
          <p:cNvPr id="7" name="文本框 6"/>
          <p:cNvSpPr txBox="1"/>
          <p:nvPr/>
        </p:nvSpPr>
        <p:spPr>
          <a:xfrm>
            <a:off x="2041252" y="4431237"/>
            <a:ext cx="812800" cy="984885"/>
          </a:xfrm>
          <a:prstGeom prst="rect">
            <a:avLst/>
          </a:prstGeom>
          <a:noFill/>
        </p:spPr>
        <p:txBody>
          <a:bodyPr wrap="none" lIns="0" tIns="0" rIns="0" bIns="0" rtlCol="0">
            <a:spAutoFit/>
          </a:bodyPr>
          <a:lstStyle/>
          <a:p>
            <a:r>
              <a:rPr lang="zh-CN" altLang="en-US" sz="3200" b="1" dirty="0">
                <a:solidFill>
                  <a:schemeClr val="bg1"/>
                </a:solidFill>
                <a:latin typeface="微软雅黑" panose="020B0503020204020204" charset="-122"/>
                <a:ea typeface="微软雅黑" panose="020B0503020204020204" charset="-122"/>
              </a:rPr>
              <a:t>环保</a:t>
            </a:r>
            <a:endParaRPr lang="zh-CN" altLang="en-US" sz="3200" b="1" dirty="0">
              <a:solidFill>
                <a:schemeClr val="bg1"/>
              </a:solidFill>
              <a:latin typeface="微软雅黑" panose="020B0503020204020204" charset="-122"/>
              <a:ea typeface="微软雅黑" panose="020B0503020204020204" charset="-122"/>
            </a:endParaRPr>
          </a:p>
          <a:p>
            <a:r>
              <a:rPr lang="zh-CN" altLang="en-US" sz="3200" b="1" dirty="0">
                <a:solidFill>
                  <a:schemeClr val="bg1"/>
                </a:solidFill>
                <a:latin typeface="微软雅黑" panose="020B0503020204020204" charset="-122"/>
                <a:ea typeface="微软雅黑" panose="020B0503020204020204" charset="-122"/>
              </a:rPr>
              <a:t>风暴</a:t>
            </a:r>
            <a:endParaRPr lang="zh-CN" altLang="en-US" sz="3200" b="1" dirty="0">
              <a:solidFill>
                <a:schemeClr val="bg1"/>
              </a:solidFill>
              <a:latin typeface="微软雅黑" panose="020B0503020204020204" charset="-122"/>
              <a:ea typeface="微软雅黑" panose="020B0503020204020204" charset="-122"/>
            </a:endParaRPr>
          </a:p>
        </p:txBody>
      </p:sp>
      <p:sp>
        <p:nvSpPr>
          <p:cNvPr id="8" name="文本框 7"/>
          <p:cNvSpPr txBox="1"/>
          <p:nvPr/>
        </p:nvSpPr>
        <p:spPr>
          <a:xfrm>
            <a:off x="575037" y="3589862"/>
            <a:ext cx="1141730" cy="384175"/>
          </a:xfrm>
          <a:prstGeom prst="rect">
            <a:avLst/>
          </a:prstGeom>
          <a:noFill/>
        </p:spPr>
        <p:txBody>
          <a:bodyPr wrap="none" lIns="0" tIns="0" rIns="0" bIns="0" rtlCol="0">
            <a:spAutoFit/>
          </a:bodyPr>
          <a:lstStyle/>
          <a:p>
            <a:r>
              <a:rPr lang="en-US" altLang="zh-CN" sz="2500" b="1" dirty="0">
                <a:solidFill>
                  <a:schemeClr val="bg1"/>
                </a:solidFill>
                <a:latin typeface="微软雅黑" panose="020B0503020204020204" charset="-122"/>
                <a:ea typeface="微软雅黑" panose="020B0503020204020204" charset="-122"/>
              </a:rPr>
              <a:t>  </a:t>
            </a:r>
            <a:r>
              <a:rPr lang="zh-CN" altLang="en-US" sz="2500" b="1" dirty="0">
                <a:solidFill>
                  <a:schemeClr val="bg1"/>
                </a:solidFill>
                <a:latin typeface="微软雅黑" panose="020B0503020204020204" charset="-122"/>
                <a:ea typeface="微软雅黑" panose="020B0503020204020204" charset="-122"/>
              </a:rPr>
              <a:t>去产能</a:t>
            </a:r>
            <a:endParaRPr lang="zh-CN" altLang="en-US" sz="2500" b="1" dirty="0">
              <a:solidFill>
                <a:schemeClr val="bg1"/>
              </a:solidFill>
              <a:latin typeface="微软雅黑" panose="020B0503020204020204" charset="-122"/>
              <a:ea typeface="微软雅黑" panose="020B0503020204020204" charset="-122"/>
            </a:endParaRPr>
          </a:p>
        </p:txBody>
      </p:sp>
      <p:sp>
        <p:nvSpPr>
          <p:cNvPr id="9" name="文本框 8"/>
          <p:cNvSpPr txBox="1"/>
          <p:nvPr/>
        </p:nvSpPr>
        <p:spPr>
          <a:xfrm>
            <a:off x="1845037" y="2558622"/>
            <a:ext cx="913130" cy="307340"/>
          </a:xfrm>
          <a:prstGeom prst="rect">
            <a:avLst/>
          </a:prstGeom>
          <a:noFill/>
        </p:spPr>
        <p:txBody>
          <a:bodyPr wrap="none" lIns="0" tIns="0" rIns="0" bIns="0" rtlCol="0">
            <a:spAutoFit/>
          </a:bodyPr>
          <a:lstStyle/>
          <a:p>
            <a:r>
              <a:rPr lang="en-US" altLang="zh-CN" sz="2000" b="1" dirty="0">
                <a:solidFill>
                  <a:schemeClr val="bg1"/>
                </a:solidFill>
                <a:latin typeface="微软雅黑" panose="020B0503020204020204" charset="-122"/>
                <a:ea typeface="微软雅黑" panose="020B0503020204020204" charset="-122"/>
              </a:rPr>
              <a:t>  </a:t>
            </a:r>
            <a:r>
              <a:rPr lang="zh-CN" altLang="en-US" sz="2000" b="1" dirty="0">
                <a:solidFill>
                  <a:schemeClr val="bg1"/>
                </a:solidFill>
                <a:latin typeface="微软雅黑" panose="020B0503020204020204" charset="-122"/>
                <a:ea typeface="微软雅黑" panose="020B0503020204020204" charset="-122"/>
              </a:rPr>
              <a:t>增值税</a:t>
            </a:r>
            <a:endParaRPr lang="zh-CN" altLang="en-US" sz="2000" b="1" dirty="0">
              <a:solidFill>
                <a:schemeClr val="bg1"/>
              </a:solidFill>
              <a:latin typeface="微软雅黑" panose="020B0503020204020204" charset="-122"/>
              <a:ea typeface="微软雅黑" panose="020B0503020204020204" charset="-122"/>
            </a:endParaRPr>
          </a:p>
        </p:txBody>
      </p:sp>
      <p:sp>
        <p:nvSpPr>
          <p:cNvPr id="14" name="文本框 13"/>
          <p:cNvSpPr txBox="1"/>
          <p:nvPr/>
        </p:nvSpPr>
        <p:spPr>
          <a:xfrm>
            <a:off x="3638610" y="2242107"/>
            <a:ext cx="7641966" cy="3280513"/>
          </a:xfrm>
          <a:prstGeom prst="rect">
            <a:avLst/>
          </a:prstGeom>
          <a:noFill/>
        </p:spPr>
        <p:txBody>
          <a:bodyPr wrap="square" lIns="0" tIns="0" rIns="0" bIns="0" rtlCol="0" anchor="t">
            <a:spAutoFit/>
          </a:bodyPr>
          <a:lstStyle/>
          <a:p>
            <a:pPr fontAlgn="auto">
              <a:lnSpc>
                <a:spcPct val="150000"/>
              </a:lnSpc>
              <a:spcBef>
                <a:spcPts val="0"/>
              </a:spcBef>
              <a:buNone/>
            </a:pPr>
            <a:r>
              <a:rPr lang="zh-CN" altLang="zh-CN" sz="1600" dirty="0">
                <a:latin typeface="微软雅黑" panose="020B0503020204020204" charset="-122"/>
                <a:ea typeface="微软雅黑" panose="020B0503020204020204" charset="-122"/>
                <a:cs typeface="微软雅黑" panose="020B0503020204020204" charset="-122"/>
                <a:sym typeface="微软雅黑" panose="020B0503020204020204" charset="-122"/>
              </a:rPr>
              <a:t>9.8.2款“承包人采购材料和工程设备的，应在合同中约定主要材料、工程设备价格变化的范围或幅度；当没有约定，且材料、工程设备单价变化超过5%时，超过部分的价格应按照本规范附录A的方法计算调整材料、工程设备费” </a:t>
            </a:r>
            <a:endParaRPr lang="zh-CN" altLang="zh-CN" sz="16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fontAlgn="auto">
              <a:lnSpc>
                <a:spcPct val="150000"/>
              </a:lnSpc>
              <a:spcBef>
                <a:spcPts val="0"/>
              </a:spcBef>
              <a:buNone/>
            </a:pPr>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  ◎最高院</a:t>
            </a:r>
            <a:r>
              <a:rPr lang="zh-CN" altLang="zh-CN" sz="1600" b="1"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关于审理建设工程施工合同纠纷案件的暂行意见</a:t>
            </a:r>
            <a:r>
              <a:rPr lang="zh-CN" altLang="zh-CN" sz="1600" b="1" dirty="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zh-CN" sz="1600"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spcBef>
                <a:spcPts val="0"/>
              </a:spcBef>
              <a:buFont typeface="Wingdings" panose="05000000000000000000" pitchFamily="2" charset="2"/>
              <a:buNone/>
            </a:pPr>
            <a:r>
              <a:rPr lang="zh-CN" altLang="en-US" sz="1600" dirty="0">
                <a:latin typeface="微软雅黑" panose="020B0503020204020204" charset="-122"/>
                <a:ea typeface="微软雅黑" panose="020B0503020204020204" charset="-122"/>
                <a:cs typeface="微软雅黑" panose="020B0503020204020204" charset="-122"/>
                <a:sym typeface="+mn-ea"/>
              </a:rPr>
              <a:t>   第</a:t>
            </a:r>
            <a:r>
              <a:rPr lang="zh-CN" altLang="zh-CN" sz="1600" dirty="0">
                <a:latin typeface="微软雅黑" panose="020B0503020204020204" charset="-122"/>
                <a:ea typeface="微软雅黑" panose="020B0503020204020204" charset="-122"/>
                <a:cs typeface="微软雅黑" panose="020B0503020204020204" charset="-122"/>
                <a:sym typeface="+mn-ea"/>
              </a:rPr>
              <a:t>27</a:t>
            </a:r>
            <a:r>
              <a:rPr lang="zh-CN" altLang="en-US" sz="1600" dirty="0">
                <a:latin typeface="微软雅黑" panose="020B0503020204020204" charset="-122"/>
                <a:ea typeface="微软雅黑" panose="020B0503020204020204" charset="-122"/>
                <a:cs typeface="微软雅黑" panose="020B0503020204020204" charset="-122"/>
                <a:sym typeface="+mn-ea"/>
              </a:rPr>
              <a:t>条 因情势变更导致建材价格大幅上涨明显不利于承包人的，承包人可请求增加工程款。但建材涨价属于正常的市场风险范畴，涨价部分应由承包人承担。</a:t>
            </a:r>
            <a:endParaRPr lang="zh-CN" altLang="zh-CN" sz="1600" noProof="1">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spcBef>
                <a:spcPts val="0"/>
              </a:spcBef>
              <a:buFont typeface="Wingdings" panose="05000000000000000000" pitchFamily="2" charset="2"/>
            </a:pPr>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   ◎山东高院意见（</a:t>
            </a:r>
            <a:r>
              <a:rPr lang="zh-CN" altLang="zh-CN" sz="1600" b="1" dirty="0">
                <a:solidFill>
                  <a:srgbClr val="FF0000"/>
                </a:solidFill>
                <a:latin typeface="微软雅黑" panose="020B0503020204020204" charset="-122"/>
                <a:ea typeface="微软雅黑" panose="020B0503020204020204" charset="-122"/>
                <a:cs typeface="微软雅黑" panose="020B0503020204020204" charset="-122"/>
                <a:sym typeface="+mn-ea"/>
              </a:rPr>
              <a:t>2011</a:t>
            </a:r>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1600"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fontAlgn="auto">
              <a:lnSpc>
                <a:spcPct val="150000"/>
              </a:lnSpc>
              <a:spcBef>
                <a:spcPts val="0"/>
              </a:spcBef>
              <a:buFont typeface="Wingdings" panose="05000000000000000000" pitchFamily="2" charset="2"/>
              <a:buNone/>
            </a:pPr>
            <a:r>
              <a:rPr lang="zh-CN" altLang="en-US" sz="1600" dirty="0">
                <a:latin typeface="微软雅黑" panose="020B0503020204020204" charset="-122"/>
                <a:ea typeface="微软雅黑" panose="020B0503020204020204" charset="-122"/>
                <a:cs typeface="微软雅黑" panose="020B0503020204020204" charset="-122"/>
                <a:sym typeface="+mn-ea"/>
              </a:rPr>
              <a:t>    合同履行过程中出现原材料价格发生重大变化，已超出当事人正常风险预测范围，予以调整。</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fontScale="92500"/>
          </a:bodyPr>
          <a:lstStyle/>
          <a:p>
            <a:pPr>
              <a:lnSpc>
                <a:spcPct val="140000"/>
              </a:lnSpc>
            </a:pPr>
            <a:r>
              <a:rPr lang="zh-CN" altLang="en-US" sz="2400" dirty="0">
                <a:solidFill>
                  <a:srgbClr val="FF0000"/>
                </a:solidFill>
              </a:rPr>
              <a:t>【某合同价款部分约定】</a:t>
            </a:r>
            <a:r>
              <a:rPr lang="zh-CN" altLang="en-US" sz="2400" dirty="0"/>
              <a:t>与承包人就该工程签订了《建设工程施工合同》。约定：合同价款为62269886．29元，采用</a:t>
            </a:r>
            <a:r>
              <a:rPr lang="zh-CN" altLang="en-US" sz="2400" dirty="0">
                <a:solidFill>
                  <a:srgbClr val="FF0000"/>
                </a:solidFill>
              </a:rPr>
              <a:t>固定价款</a:t>
            </a:r>
            <a:r>
              <a:rPr lang="zh-CN" altLang="en-US" sz="2400" dirty="0"/>
              <a:t>方式确定，合同价款中包括的</a:t>
            </a:r>
            <a:r>
              <a:rPr lang="zh-CN" altLang="en-US" sz="2400" dirty="0">
                <a:solidFill>
                  <a:srgbClr val="FF0000"/>
                </a:solidFill>
              </a:rPr>
              <a:t>风险范围为</a:t>
            </a:r>
            <a:r>
              <a:rPr lang="zh-CN" altLang="en-US" sz="2400" dirty="0"/>
              <a:t>：合同期限内除钢材、水泥（不含商品砼中的水泥）和商品砼外的其他材料物价变化、工程竣工结算时钢材、水泥（不含商品砼中的水泥）和商品砼价格涨降幅度在10％（含10％）以内、</a:t>
            </a:r>
            <a:r>
              <a:rPr lang="zh-CN" altLang="en-US" sz="2400" dirty="0">
                <a:solidFill>
                  <a:srgbClr val="FF0000"/>
                </a:solidFill>
              </a:rPr>
              <a:t>政策性调整</a:t>
            </a:r>
            <a:r>
              <a:rPr lang="zh-CN" altLang="en-US" sz="2400" dirty="0"/>
              <a:t>、承包人可以预见的因素。</a:t>
            </a:r>
            <a:r>
              <a:rPr lang="zh-CN" altLang="en-US" sz="2400" dirty="0">
                <a:solidFill>
                  <a:srgbClr val="FF0000"/>
                </a:solidFill>
              </a:rPr>
              <a:t>风险范围以外（？？）</a:t>
            </a:r>
            <a:r>
              <a:rPr lang="zh-CN" altLang="en-US" sz="2400" dirty="0"/>
              <a:t>合同价款调整方法为：工程竣工结算时，由舞钢市财政投资评审中心根据合同文件和舞政（2008）28号文进行竣工结算，所涉及的材料价格为承包人和发包人双方认可价。</a:t>
            </a:r>
            <a:endParaRPr lang="zh-CN" altLang="en-US" sz="2400" dirty="0"/>
          </a:p>
          <a:p>
            <a:pPr>
              <a:lnSpc>
                <a:spcPct val="140000"/>
              </a:lnSpc>
            </a:pPr>
            <a:r>
              <a:rPr lang="zh-CN" altLang="en-US" sz="2400" dirty="0"/>
              <a:t>另据当地</a:t>
            </a:r>
            <a:r>
              <a:rPr lang="zh-CN" altLang="en-US" sz="2400" dirty="0">
                <a:solidFill>
                  <a:srgbClr val="FF0000"/>
                </a:solidFill>
              </a:rPr>
              <a:t>人工费</a:t>
            </a:r>
            <a:r>
              <a:rPr lang="zh-CN" altLang="en-US" sz="2400" dirty="0"/>
              <a:t>调整文件规定：人工费风险幅度为</a:t>
            </a:r>
            <a:r>
              <a:rPr lang="en-US" altLang="zh-CN" sz="2400" dirty="0"/>
              <a:t>10%</a:t>
            </a:r>
            <a:r>
              <a:rPr lang="zh-CN" altLang="en-US" sz="2400" dirty="0"/>
              <a:t>，超过部分要调整。</a:t>
            </a:r>
            <a:r>
              <a:rPr lang="zh-CN" altLang="en-US" sz="2400" dirty="0">
                <a:solidFill>
                  <a:srgbClr val="FF0000"/>
                </a:solidFill>
              </a:rPr>
              <a:t>若双方约定：</a:t>
            </a:r>
            <a:r>
              <a:rPr lang="zh-CN" altLang="en-US" sz="2400" dirty="0"/>
              <a:t>政府有关部门出台了人工费政策性调价文件，按政策规定调整人工费。</a:t>
            </a:r>
            <a:endParaRPr lang="zh-CN" altLang="en-US" sz="2400" dirty="0"/>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（五）对有争议的工程量的处理</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体现事实的重要性</a:t>
            </a:r>
            <a:endParaRPr lang="en-US" altLang="zh-CN" dirty="0">
              <a:solidFill>
                <a:srgbClr val="FF0000"/>
              </a:solidFill>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一</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第二十条规定：当事人</a:t>
            </a:r>
            <a:r>
              <a:rPr lang="zh-CN" altLang="en-US" dirty="0">
                <a:solidFill>
                  <a:srgbClr val="FF0000"/>
                </a:solidFill>
                <a:latin typeface="黑体" panose="02010609060101010101" pitchFamily="49" charset="-122"/>
                <a:ea typeface="黑体" panose="02010609060101010101" pitchFamily="49" charset="-122"/>
              </a:rPr>
              <a:t>对工程量有争议的</a:t>
            </a:r>
            <a:r>
              <a:rPr lang="zh-CN" altLang="en-US" dirty="0">
                <a:latin typeface="黑体" panose="02010609060101010101" pitchFamily="49" charset="-122"/>
                <a:ea typeface="黑体" panose="02010609060101010101" pitchFamily="49" charset="-122"/>
              </a:rPr>
              <a:t>，按照施工过程中形成的</a:t>
            </a:r>
            <a:r>
              <a:rPr lang="zh-CN" altLang="en-US" dirty="0">
                <a:solidFill>
                  <a:srgbClr val="FF0000"/>
                </a:solidFill>
                <a:latin typeface="黑体" panose="02010609060101010101" pitchFamily="49" charset="-122"/>
                <a:ea typeface="黑体" panose="02010609060101010101" pitchFamily="49" charset="-122"/>
              </a:rPr>
              <a:t>签证</a:t>
            </a:r>
            <a:r>
              <a:rPr lang="zh-CN" altLang="en-US" dirty="0">
                <a:latin typeface="黑体" panose="02010609060101010101" pitchFamily="49" charset="-122"/>
                <a:ea typeface="黑体" panose="02010609060101010101" pitchFamily="49" charset="-122"/>
              </a:rPr>
              <a:t>等书面文件确认。承包人能够证明发包人同意其施工，但未能提供签证文件证明工程量发生的，可以按照当事人提供的</a:t>
            </a:r>
            <a:r>
              <a:rPr lang="zh-CN" altLang="en-US" dirty="0">
                <a:solidFill>
                  <a:srgbClr val="FF0000"/>
                </a:solidFill>
                <a:latin typeface="黑体" panose="02010609060101010101" pitchFamily="49" charset="-122"/>
                <a:ea typeface="黑体" panose="02010609060101010101" pitchFamily="49" charset="-122"/>
              </a:rPr>
              <a:t>其他证据</a:t>
            </a:r>
            <a:r>
              <a:rPr lang="zh-CN" altLang="en-US" dirty="0">
                <a:latin typeface="黑体" panose="02010609060101010101" pitchFamily="49" charset="-122"/>
                <a:ea typeface="黑体" panose="02010609060101010101" pitchFamily="49" charset="-122"/>
              </a:rPr>
              <a:t>确认实际发生的工程量。双方对工程量有争议是工程结算时的正常现象，最佳的解决方式是提供双方在施工过程中形成的</a:t>
            </a:r>
            <a:r>
              <a:rPr lang="zh-CN" altLang="en-US" dirty="0">
                <a:solidFill>
                  <a:srgbClr val="FF0000"/>
                </a:solidFill>
                <a:latin typeface="黑体" panose="02010609060101010101" pitchFamily="49" charset="-122"/>
                <a:ea typeface="黑体" panose="02010609060101010101" pitchFamily="49" charset="-122"/>
              </a:rPr>
              <a:t>签证文件</a:t>
            </a:r>
            <a:r>
              <a:rPr lang="zh-CN" altLang="en-US" dirty="0">
                <a:latin typeface="黑体" panose="02010609060101010101" pitchFamily="49" charset="-122"/>
                <a:ea typeface="黑体" panose="02010609060101010101" pitchFamily="49" charset="-122"/>
              </a:rPr>
              <a:t>。其他证据如：双方函件、影像资料、实物形态等等。</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（六）招投标文件与中标合同不一致时按</a:t>
            </a:r>
            <a:r>
              <a:rPr lang="zh-CN" altLang="en-US" dirty="0">
                <a:solidFill>
                  <a:srgbClr val="FF0000"/>
                </a:solidFill>
                <a:latin typeface="黑体" panose="02010609060101010101" pitchFamily="49" charset="-122"/>
                <a:ea typeface="黑体" panose="02010609060101010101" pitchFamily="49" charset="-122"/>
              </a:rPr>
              <a:t>招投标文件</a:t>
            </a:r>
            <a:r>
              <a:rPr lang="zh-CN" altLang="en-US" dirty="0">
                <a:latin typeface="黑体" panose="02010609060101010101" pitchFamily="49" charset="-122"/>
                <a:ea typeface="黑体" panose="02010609060101010101" pitchFamily="49" charset="-122"/>
              </a:rPr>
              <a:t>结算</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一</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第二十二条规定：当事人签订的建设工程施工合同与</a:t>
            </a:r>
            <a:r>
              <a:rPr lang="zh-CN" altLang="en-US" dirty="0">
                <a:solidFill>
                  <a:srgbClr val="FF0000"/>
                </a:solidFill>
                <a:latin typeface="黑体" panose="02010609060101010101" pitchFamily="49" charset="-122"/>
                <a:ea typeface="黑体" panose="02010609060101010101" pitchFamily="49" charset="-122"/>
              </a:rPr>
              <a:t>招标文件、投标文件、中标通知书载明的工程范围、建设工期、工程质量、工程价款不一致</a:t>
            </a:r>
            <a:r>
              <a:rPr lang="zh-CN" altLang="en-US" dirty="0">
                <a:latin typeface="黑体" panose="02010609060101010101" pitchFamily="49" charset="-122"/>
                <a:ea typeface="黑体" panose="02010609060101010101" pitchFamily="49" charset="-122"/>
              </a:rPr>
              <a:t>，一方当事人请求将</a:t>
            </a:r>
            <a:r>
              <a:rPr lang="zh-CN" altLang="en-US" dirty="0">
                <a:solidFill>
                  <a:srgbClr val="FF0000"/>
                </a:solidFill>
                <a:latin typeface="黑体" panose="02010609060101010101" pitchFamily="49" charset="-122"/>
                <a:ea typeface="黑体" panose="02010609060101010101" pitchFamily="49" charset="-122"/>
              </a:rPr>
              <a:t>招标文件、投标文件、中标通知书</a:t>
            </a:r>
            <a:r>
              <a:rPr lang="zh-CN" altLang="en-US" dirty="0">
                <a:latin typeface="黑体" panose="02010609060101010101" pitchFamily="49" charset="-122"/>
                <a:ea typeface="黑体" panose="02010609060101010101" pitchFamily="49" charset="-122"/>
              </a:rPr>
              <a:t>作为结算工程价款的依据的，人民法院应予支持。</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民法典</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合同编通则部分的规定，招标文件是要约邀请，投标文件是要约，中标通知书是承诺，</a:t>
            </a:r>
            <a:r>
              <a:rPr lang="zh-CN" altLang="en-US" dirty="0">
                <a:solidFill>
                  <a:srgbClr val="FF0000"/>
                </a:solidFill>
                <a:latin typeface="黑体" panose="02010609060101010101" pitchFamily="49" charset="-122"/>
                <a:ea typeface="黑体" panose="02010609060101010101" pitchFamily="49" charset="-122"/>
              </a:rPr>
              <a:t>承诺生效时施工合同的工程范围、建设工期、工程质量、工程价款等实质性内容已经确定</a:t>
            </a:r>
            <a:r>
              <a:rPr lang="zh-CN" altLang="en-US" dirty="0">
                <a:latin typeface="黑体" panose="02010609060101010101" pitchFamily="49" charset="-122"/>
                <a:ea typeface="黑体" panose="02010609060101010101" pitchFamily="49" charset="-122"/>
              </a:rPr>
              <a:t>，对双方具有法律拘束力。</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思考：招标文件与投标文件不一致，中标了！</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（七）注意程序正当性</a:t>
            </a:r>
            <a:r>
              <a:rPr lang="en-US" altLang="zh-CN"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按送审价</a:t>
            </a:r>
            <a:r>
              <a:rPr lang="zh-CN" altLang="en-US" dirty="0">
                <a:latin typeface="黑体" panose="02010609060101010101" pitchFamily="49" charset="-122"/>
                <a:ea typeface="黑体" panose="02010609060101010101" pitchFamily="49" charset="-122"/>
              </a:rPr>
              <a:t>结算</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一</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第二十一条规定：当事人约定，发包人收到竣工结算文件后，</a:t>
            </a:r>
            <a:r>
              <a:rPr lang="zh-CN" altLang="en-US" dirty="0">
                <a:solidFill>
                  <a:srgbClr val="FF0000"/>
                </a:solidFill>
                <a:latin typeface="黑体" panose="02010609060101010101" pitchFamily="49" charset="-122"/>
                <a:ea typeface="黑体" panose="02010609060101010101" pitchFamily="49" charset="-122"/>
              </a:rPr>
              <a:t>在约定期限内不予答复</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视为认</a:t>
            </a:r>
            <a:r>
              <a:rPr lang="zh-CN" altLang="en-US" dirty="0">
                <a:latin typeface="黑体" panose="02010609060101010101" pitchFamily="49" charset="-122"/>
                <a:ea typeface="黑体" panose="02010609060101010101" pitchFamily="49" charset="-122"/>
              </a:rPr>
              <a:t>可竣工结算文件的，按照约定处理。承包人请求按照</a:t>
            </a:r>
            <a:r>
              <a:rPr lang="zh-CN" altLang="en-US" dirty="0">
                <a:solidFill>
                  <a:srgbClr val="FF0000"/>
                </a:solidFill>
                <a:latin typeface="黑体" panose="02010609060101010101" pitchFamily="49" charset="-122"/>
                <a:ea typeface="黑体" panose="02010609060101010101" pitchFamily="49" charset="-122"/>
              </a:rPr>
              <a:t>竣工结算文件</a:t>
            </a:r>
            <a:r>
              <a:rPr lang="zh-CN" altLang="en-US" dirty="0">
                <a:latin typeface="黑体" panose="02010609060101010101" pitchFamily="49" charset="-122"/>
                <a:ea typeface="黑体" panose="02010609060101010101" pitchFamily="49" charset="-122"/>
              </a:rPr>
              <a:t>结算工程价款的，人民法院应予支持。</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按送审价进行结算一直是发包人和承包人比较敏感的话题，本条司法解释为按送审价进行结算提供了法律依据，但是在适用时要注意约定的规范性。施工合同中只约定发包人收到竣工结算文件后必须在约定时间内完成审价，但没有在约定期限内不予答复视为认可竣工结算文件的，不符合本条司法解释的要求，承包人不能要求按送审价结算。双方必须约定发包人的审价期限并且明确约定逾期未完成审价且未提出异议的，视为发包人认可承包人提交的竣工结算文件时，才可以适用本条司法解释。</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（七）注意程序正当性</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按送审价结算</a:t>
            </a:r>
            <a:endParaRPr lang="en-US" altLang="zh-CN" dirty="0">
              <a:latin typeface="黑体" panose="02010609060101010101" pitchFamily="49" charset="-122"/>
              <a:ea typeface="黑体" panose="02010609060101010101" pitchFamily="49" charset="-122"/>
            </a:endParaRPr>
          </a:p>
        </p:txBody>
      </p:sp>
      <p:sp>
        <p:nvSpPr>
          <p:cNvPr id="4" name="五角星 22"/>
          <p:cNvSpPr/>
          <p:nvPr/>
        </p:nvSpPr>
        <p:spPr>
          <a:xfrm>
            <a:off x="4811960" y="2733040"/>
            <a:ext cx="2454910" cy="2454910"/>
          </a:xfrm>
          <a:prstGeom prst="star5">
            <a:avLst/>
          </a:prstGeom>
          <a:noFill/>
          <a:ln w="76200">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5" name="椭圆 4"/>
          <p:cNvSpPr/>
          <p:nvPr/>
        </p:nvSpPr>
        <p:spPr>
          <a:xfrm>
            <a:off x="4006780" y="3201670"/>
            <a:ext cx="805180" cy="805180"/>
          </a:xfrm>
          <a:prstGeom prst="ellips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6" name="椭圆 5"/>
          <p:cNvSpPr/>
          <p:nvPr/>
        </p:nvSpPr>
        <p:spPr>
          <a:xfrm>
            <a:off x="5636825" y="2194560"/>
            <a:ext cx="805180" cy="805180"/>
          </a:xfrm>
          <a:prstGeom prst="ellipse">
            <a:avLst/>
          </a:prstGeom>
          <a:gradFill>
            <a:gsLst>
              <a:gs pos="0">
                <a:schemeClr val="accent1">
                  <a:lumMod val="75000"/>
                </a:schemeClr>
              </a:gs>
              <a:gs pos="100000">
                <a:srgbClr val="034373"/>
              </a:gs>
            </a:gsLst>
            <a:lin ang="27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latin typeface="微软雅黑" panose="020B0503020204020204" charset="-122"/>
              <a:ea typeface="微软雅黑" panose="020B0503020204020204" charset="-122"/>
            </a:endParaRPr>
          </a:p>
        </p:txBody>
      </p:sp>
      <p:sp>
        <p:nvSpPr>
          <p:cNvPr id="7" name="椭圆 6"/>
          <p:cNvSpPr/>
          <p:nvPr/>
        </p:nvSpPr>
        <p:spPr>
          <a:xfrm>
            <a:off x="6910635" y="3138170"/>
            <a:ext cx="805180" cy="805180"/>
          </a:xfrm>
          <a:prstGeom prst="ellipse">
            <a:avLst/>
          </a:prstGeom>
          <a:solidFill>
            <a:schemeClr val="accent1">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8" name="椭圆 7"/>
          <p:cNvSpPr/>
          <p:nvPr/>
        </p:nvSpPr>
        <p:spPr>
          <a:xfrm>
            <a:off x="6448990" y="4814570"/>
            <a:ext cx="805180" cy="805180"/>
          </a:xfrm>
          <a:prstGeom prst="ellipse">
            <a:avLst/>
          </a:prstGeom>
          <a:solidFill>
            <a:schemeClr val="tx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9" name="椭圆 8"/>
          <p:cNvSpPr/>
          <p:nvPr/>
        </p:nvSpPr>
        <p:spPr>
          <a:xfrm>
            <a:off x="4749095" y="4814570"/>
            <a:ext cx="805180" cy="805180"/>
          </a:xfrm>
          <a:prstGeom prst="ellipse">
            <a:avLst/>
          </a:prstGeom>
          <a:solidFill>
            <a:schemeClr val="accent6">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10" name="TextBox 29"/>
          <p:cNvSpPr txBox="1"/>
          <p:nvPr/>
        </p:nvSpPr>
        <p:spPr>
          <a:xfrm>
            <a:off x="6942385" y="3384550"/>
            <a:ext cx="761365" cy="328930"/>
          </a:xfrm>
          <a:prstGeom prst="rect">
            <a:avLst/>
          </a:prstGeom>
          <a:noFill/>
        </p:spPr>
        <p:txBody>
          <a:bodyPr wrap="square" lIns="0" tIns="0" rIns="0" bIns="0" rtlCol="0">
            <a:spAutoFit/>
          </a:bodyPr>
          <a:lstStyle/>
          <a:p>
            <a:pPr algn="ctr"/>
            <a:r>
              <a:rPr lang="en-US" altLang="zh-CN" sz="2135" b="1" dirty="0">
                <a:solidFill>
                  <a:schemeClr val="tx1"/>
                </a:solidFill>
                <a:latin typeface="微软雅黑" panose="020B0503020204020204" charset="-122"/>
                <a:ea typeface="微软雅黑" panose="020B0503020204020204" charset="-122"/>
              </a:rPr>
              <a:t>05</a:t>
            </a:r>
            <a:endParaRPr lang="en-US" altLang="zh-CN" sz="2135" b="1" dirty="0">
              <a:solidFill>
                <a:schemeClr val="tx1"/>
              </a:solidFill>
              <a:latin typeface="微软雅黑" panose="020B0503020204020204" charset="-122"/>
              <a:ea typeface="微软雅黑" panose="020B0503020204020204" charset="-122"/>
            </a:endParaRPr>
          </a:p>
        </p:txBody>
      </p:sp>
      <p:grpSp>
        <p:nvGrpSpPr>
          <p:cNvPr id="11" name="组合 10"/>
          <p:cNvGrpSpPr/>
          <p:nvPr/>
        </p:nvGrpSpPr>
        <p:grpSpPr>
          <a:xfrm>
            <a:off x="5307260" y="3340735"/>
            <a:ext cx="1381760" cy="1381760"/>
            <a:chOff x="304800" y="673100"/>
            <a:chExt cx="4000500" cy="4000500"/>
          </a:xfrm>
          <a:solidFill>
            <a:schemeClr val="tx2">
              <a:lumMod val="60000"/>
              <a:lumOff val="40000"/>
            </a:schemeClr>
          </a:solidFill>
          <a:effectLst/>
        </p:grpSpPr>
        <p:sp>
          <p:nvSpPr>
            <p:cNvPr id="12" name="同心圆 2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sp>
          <p:nvSpPr>
            <p:cNvPr id="13" name="椭圆 12"/>
            <p:cNvSpPr/>
            <p:nvPr/>
          </p:nvSpPr>
          <p:spPr>
            <a:xfrm>
              <a:off x="354592" y="760412"/>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charset="-122"/>
                <a:ea typeface="微软雅黑" panose="020B0503020204020204" charset="-122"/>
              </a:endParaRPr>
            </a:p>
          </p:txBody>
        </p:sp>
      </p:grpSp>
      <p:sp>
        <p:nvSpPr>
          <p:cNvPr id="14" name="TextBox 29"/>
          <p:cNvSpPr txBox="1"/>
          <p:nvPr/>
        </p:nvSpPr>
        <p:spPr>
          <a:xfrm>
            <a:off x="5650160" y="2432685"/>
            <a:ext cx="761365" cy="328930"/>
          </a:xfrm>
          <a:prstGeom prst="rect">
            <a:avLst/>
          </a:prstGeom>
          <a:noFill/>
        </p:spPr>
        <p:txBody>
          <a:bodyPr wrap="square" lIns="0" tIns="0" rIns="0" bIns="0" rtlCol="0">
            <a:spAutoFit/>
          </a:bodyPr>
          <a:lstStyle/>
          <a:p>
            <a:pPr algn="ctr"/>
            <a:r>
              <a:rPr lang="en-US" altLang="zh-CN" sz="2135" b="1" dirty="0">
                <a:solidFill>
                  <a:schemeClr val="bg1"/>
                </a:solidFill>
                <a:latin typeface="微软雅黑" panose="020B0503020204020204" charset="-122"/>
                <a:ea typeface="微软雅黑" panose="020B0503020204020204" charset="-122"/>
              </a:rPr>
              <a:t>01</a:t>
            </a:r>
            <a:endParaRPr lang="en-US" altLang="zh-CN" sz="2135" b="1" dirty="0">
              <a:solidFill>
                <a:schemeClr val="bg1"/>
              </a:solidFill>
              <a:latin typeface="微软雅黑" panose="020B0503020204020204" charset="-122"/>
              <a:ea typeface="微软雅黑" panose="020B0503020204020204" charset="-122"/>
            </a:endParaRPr>
          </a:p>
        </p:txBody>
      </p:sp>
      <p:sp>
        <p:nvSpPr>
          <p:cNvPr id="15" name="TextBox 29"/>
          <p:cNvSpPr txBox="1"/>
          <p:nvPr/>
        </p:nvSpPr>
        <p:spPr>
          <a:xfrm>
            <a:off x="4028370" y="3439795"/>
            <a:ext cx="761365" cy="328930"/>
          </a:xfrm>
          <a:prstGeom prst="rect">
            <a:avLst/>
          </a:prstGeom>
          <a:noFill/>
        </p:spPr>
        <p:txBody>
          <a:bodyPr wrap="square" lIns="0" tIns="0" rIns="0" bIns="0" rtlCol="0">
            <a:spAutoFit/>
          </a:bodyPr>
          <a:lstStyle/>
          <a:p>
            <a:pPr algn="ctr"/>
            <a:r>
              <a:rPr lang="en-US" altLang="zh-CN" sz="2135" b="1" dirty="0">
                <a:solidFill>
                  <a:schemeClr val="tx1"/>
                </a:solidFill>
                <a:latin typeface="微软雅黑" panose="020B0503020204020204" charset="-122"/>
                <a:ea typeface="微软雅黑" panose="020B0503020204020204" charset="-122"/>
              </a:rPr>
              <a:t>02</a:t>
            </a:r>
            <a:endParaRPr lang="en-US" altLang="zh-CN" sz="2135" b="1" dirty="0">
              <a:solidFill>
                <a:schemeClr val="tx1"/>
              </a:solidFill>
              <a:latin typeface="微软雅黑" panose="020B0503020204020204" charset="-122"/>
              <a:ea typeface="微软雅黑" panose="020B0503020204020204" charset="-122"/>
            </a:endParaRPr>
          </a:p>
        </p:txBody>
      </p:sp>
      <p:sp>
        <p:nvSpPr>
          <p:cNvPr id="16" name="TextBox 29"/>
          <p:cNvSpPr txBox="1"/>
          <p:nvPr/>
        </p:nvSpPr>
        <p:spPr>
          <a:xfrm>
            <a:off x="4744650" y="5052695"/>
            <a:ext cx="761365" cy="328930"/>
          </a:xfrm>
          <a:prstGeom prst="rect">
            <a:avLst/>
          </a:prstGeom>
          <a:noFill/>
        </p:spPr>
        <p:txBody>
          <a:bodyPr wrap="square" lIns="0" tIns="0" rIns="0" bIns="0" rtlCol="0">
            <a:spAutoFit/>
          </a:bodyPr>
          <a:lstStyle/>
          <a:p>
            <a:pPr algn="ctr"/>
            <a:r>
              <a:rPr lang="en-US" altLang="zh-CN" sz="2135" b="1" dirty="0">
                <a:solidFill>
                  <a:schemeClr val="bg1"/>
                </a:solidFill>
                <a:latin typeface="微软雅黑" panose="020B0503020204020204" charset="-122"/>
                <a:ea typeface="微软雅黑" panose="020B0503020204020204" charset="-122"/>
              </a:rPr>
              <a:t>03</a:t>
            </a:r>
            <a:endParaRPr lang="en-US" altLang="zh-CN" sz="2135" b="1" dirty="0">
              <a:solidFill>
                <a:schemeClr val="bg1"/>
              </a:solidFill>
              <a:latin typeface="微软雅黑" panose="020B0503020204020204" charset="-122"/>
              <a:ea typeface="微软雅黑" panose="020B0503020204020204" charset="-122"/>
            </a:endParaRPr>
          </a:p>
        </p:txBody>
      </p:sp>
      <p:sp>
        <p:nvSpPr>
          <p:cNvPr id="17" name="TextBox 29"/>
          <p:cNvSpPr txBox="1"/>
          <p:nvPr/>
        </p:nvSpPr>
        <p:spPr>
          <a:xfrm>
            <a:off x="6475660" y="5039360"/>
            <a:ext cx="761365" cy="328930"/>
          </a:xfrm>
          <a:prstGeom prst="rect">
            <a:avLst/>
          </a:prstGeom>
          <a:noFill/>
        </p:spPr>
        <p:txBody>
          <a:bodyPr wrap="square" lIns="0" tIns="0" rIns="0" bIns="0" rtlCol="0">
            <a:spAutoFit/>
          </a:bodyPr>
          <a:lstStyle/>
          <a:p>
            <a:pPr algn="ctr"/>
            <a:r>
              <a:rPr lang="en-US" altLang="zh-CN" sz="2135" b="1" dirty="0">
                <a:solidFill>
                  <a:schemeClr val="tx1"/>
                </a:solidFill>
                <a:latin typeface="微软雅黑" panose="020B0503020204020204" charset="-122"/>
                <a:ea typeface="微软雅黑" panose="020B0503020204020204" charset="-122"/>
              </a:rPr>
              <a:t>04</a:t>
            </a:r>
            <a:endParaRPr lang="en-US" altLang="zh-CN" sz="2135" b="1" dirty="0">
              <a:solidFill>
                <a:schemeClr val="tx1"/>
              </a:solidFill>
              <a:latin typeface="微软雅黑" panose="020B0503020204020204" charset="-122"/>
              <a:ea typeface="微软雅黑" panose="020B0503020204020204" charset="-122"/>
            </a:endParaRPr>
          </a:p>
        </p:txBody>
      </p:sp>
      <p:sp>
        <p:nvSpPr>
          <p:cNvPr id="18" name="文本框 17"/>
          <p:cNvSpPr txBox="1"/>
          <p:nvPr/>
        </p:nvSpPr>
        <p:spPr>
          <a:xfrm>
            <a:off x="4165530" y="1837690"/>
            <a:ext cx="4343400" cy="276860"/>
          </a:xfrm>
          <a:prstGeom prst="rect">
            <a:avLst/>
          </a:prstGeom>
          <a:noFill/>
        </p:spPr>
        <p:txBody>
          <a:bodyPr wrap="none" lIns="0" tIns="0" rIns="0" bIns="0" rtlCol="0" anchor="t">
            <a:spAutoFit/>
          </a:bodyPr>
          <a:lstStyle/>
          <a:p>
            <a:r>
              <a:rPr lang="zh-CN" altLang="en-US" b="1" dirty="0">
                <a:latin typeface="微软雅黑" panose="020B0503020204020204" charset="-122"/>
                <a:ea typeface="微软雅黑" panose="020B0503020204020204" charset="-122"/>
                <a:cs typeface="微软雅黑" panose="020B0503020204020204" charset="-122"/>
                <a:sym typeface="微软雅黑" panose="020B0503020204020204" charset="-122"/>
              </a:rPr>
              <a:t>当事人要有明确约定逾期“以送审价为准”</a:t>
            </a:r>
            <a:endPar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9" name="文本框 18"/>
          <p:cNvSpPr txBox="1"/>
          <p:nvPr/>
        </p:nvSpPr>
        <p:spPr>
          <a:xfrm>
            <a:off x="1087050" y="2861310"/>
            <a:ext cx="3657600" cy="276860"/>
          </a:xfrm>
          <a:prstGeom prst="rect">
            <a:avLst/>
          </a:prstGeom>
          <a:noFill/>
        </p:spPr>
        <p:txBody>
          <a:bodyPr wrap="none" lIns="0" tIns="0" rIns="0" bIns="0" rtlCol="0" anchor="t">
            <a:spAutoFit/>
          </a:bodyPr>
          <a:lstStyle/>
          <a:p>
            <a:r>
              <a:rPr lang="zh-CN" altLang="en-US" b="1" dirty="0">
                <a:latin typeface="微软雅黑" panose="020B0503020204020204" charset="-122"/>
                <a:ea typeface="微软雅黑" panose="020B0503020204020204" charset="-122"/>
                <a:cs typeface="宋体" panose="02010600030101010101" pitchFamily="2" charset="-122"/>
                <a:sym typeface="微软雅黑" panose="020B0503020204020204" charset="-122"/>
              </a:rPr>
              <a:t>承包人要及时提供完整的结算资料；</a:t>
            </a:r>
            <a:endPar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
        <p:nvSpPr>
          <p:cNvPr id="20" name="文本框 19"/>
          <p:cNvSpPr txBox="1"/>
          <p:nvPr/>
        </p:nvSpPr>
        <p:spPr>
          <a:xfrm>
            <a:off x="673665" y="4307205"/>
            <a:ext cx="4114800" cy="415290"/>
          </a:xfrm>
          <a:prstGeom prst="rect">
            <a:avLst/>
          </a:prstGeom>
          <a:noFill/>
        </p:spPr>
        <p:txBody>
          <a:bodyPr wrap="none" lIns="0" tIns="0" rIns="0" bIns="0" rtlCol="0" anchor="t">
            <a:spAutoFit/>
          </a:bodyPr>
          <a:lstStyle/>
          <a:p>
            <a:pPr indent="457200">
              <a:lnSpc>
                <a:spcPct val="150000"/>
              </a:lnSpc>
            </a:pPr>
            <a:r>
              <a:rPr lang="zh-CN" altLang="en-US" b="1" dirty="0">
                <a:latin typeface="微软雅黑" panose="020B0503020204020204" charset="-122"/>
                <a:ea typeface="微软雅黑" panose="020B0503020204020204" charset="-122"/>
                <a:cs typeface="宋体" panose="02010600030101010101" pitchFamily="2" charset="-122"/>
                <a:sym typeface="微软雅黑" panose="020B0503020204020204" charset="-122"/>
              </a:rPr>
              <a:t>发包人逾期未答复，又未完成审价；</a:t>
            </a:r>
            <a:endPar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
        <p:nvSpPr>
          <p:cNvPr id="21" name="文本框 20"/>
          <p:cNvSpPr txBox="1"/>
          <p:nvPr/>
        </p:nvSpPr>
        <p:spPr>
          <a:xfrm>
            <a:off x="7079545" y="4722495"/>
            <a:ext cx="2514600" cy="415290"/>
          </a:xfrm>
          <a:prstGeom prst="rect">
            <a:avLst/>
          </a:prstGeom>
          <a:noFill/>
        </p:spPr>
        <p:txBody>
          <a:bodyPr wrap="none" lIns="0" tIns="0" rIns="0" bIns="0" rtlCol="0" anchor="t">
            <a:spAutoFit/>
          </a:bodyPr>
          <a:lstStyle/>
          <a:p>
            <a:pPr indent="457200">
              <a:lnSpc>
                <a:spcPct val="150000"/>
              </a:lnSpc>
            </a:pPr>
            <a:r>
              <a:rPr lang="zh-CN" altLang="en-US" b="1" dirty="0">
                <a:latin typeface="微软雅黑" panose="020B0503020204020204" charset="-122"/>
                <a:ea typeface="微软雅黑" panose="020B0503020204020204" charset="-122"/>
                <a:cs typeface="宋体" panose="02010600030101010101" pitchFamily="2" charset="-122"/>
                <a:sym typeface="微软雅黑" panose="020B0503020204020204" charset="-122"/>
              </a:rPr>
              <a:t>承包人要配合审价；</a:t>
            </a:r>
            <a:endPar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
        <p:nvSpPr>
          <p:cNvPr id="22" name="文本框 21"/>
          <p:cNvSpPr txBox="1"/>
          <p:nvPr/>
        </p:nvSpPr>
        <p:spPr>
          <a:xfrm>
            <a:off x="7250360" y="2637790"/>
            <a:ext cx="3886200" cy="415290"/>
          </a:xfrm>
          <a:prstGeom prst="rect">
            <a:avLst/>
          </a:prstGeom>
          <a:noFill/>
        </p:spPr>
        <p:txBody>
          <a:bodyPr wrap="none" lIns="0" tIns="0" rIns="0" bIns="0" rtlCol="0" anchor="t">
            <a:spAutoFit/>
          </a:bodyPr>
          <a:lstStyle/>
          <a:p>
            <a:pPr indent="457200">
              <a:lnSpc>
                <a:spcPct val="150000"/>
              </a:lnSpc>
            </a:pPr>
            <a:r>
              <a:rPr lang="zh-CN" altLang="en-US" b="1" dirty="0">
                <a:latin typeface="微软雅黑" panose="020B0503020204020204" charset="-122"/>
                <a:ea typeface="微软雅黑" panose="020B0503020204020204" charset="-122"/>
                <a:cs typeface="宋体" panose="02010600030101010101" pitchFamily="2" charset="-122"/>
                <a:sym typeface="微软雅黑" panose="020B0503020204020204" charset="-122"/>
              </a:rPr>
              <a:t>承包人的送审价要符合合同约定。</a:t>
            </a:r>
            <a:endParaRPr lang="zh-CN" altLang="en-US" b="1" dirty="0">
              <a:solidFill>
                <a:schemeClr val="bg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10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30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40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9" name="Text Box 13"/>
          <p:cNvSpPr txBox="1">
            <a:spLocks noChangeArrowheads="1"/>
          </p:cNvSpPr>
          <p:nvPr/>
        </p:nvSpPr>
        <p:spPr bwMode="auto">
          <a:xfrm>
            <a:off x="1170941" y="4732655"/>
            <a:ext cx="3929063" cy="41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1">
                <a:solidFill>
                  <a:srgbClr val="0000FF"/>
                </a:solidFill>
                <a:latin typeface="Cooper Black" panose="0208090404030B020404" pitchFamily="18" charset="0"/>
                <a:ea typeface="黑体" panose="02010609060101010101" pitchFamily="49" charset="-122"/>
              </a:defRPr>
            </a:lvl1pPr>
            <a:lvl2pPr marL="742950" indent="-285750" eaLnBrk="0" hangingPunct="0">
              <a:defRPr kumimoji="1" sz="2000" b="1">
                <a:solidFill>
                  <a:srgbClr val="0000FF"/>
                </a:solidFill>
                <a:latin typeface="Cooper Black" panose="0208090404030B020404" pitchFamily="18" charset="0"/>
                <a:ea typeface="黑体" panose="02010609060101010101" pitchFamily="49" charset="-122"/>
              </a:defRPr>
            </a:lvl2pPr>
            <a:lvl3pPr marL="1143000" indent="-228600" eaLnBrk="0" hangingPunct="0">
              <a:defRPr kumimoji="1" sz="2000" b="1">
                <a:solidFill>
                  <a:srgbClr val="0000FF"/>
                </a:solidFill>
                <a:latin typeface="Cooper Black" panose="0208090404030B020404" pitchFamily="18" charset="0"/>
                <a:ea typeface="黑体" panose="02010609060101010101" pitchFamily="49" charset="-122"/>
              </a:defRPr>
            </a:lvl3pPr>
            <a:lvl4pPr marL="1600200" indent="-228600" eaLnBrk="0" hangingPunct="0">
              <a:defRPr kumimoji="1" sz="2000" b="1">
                <a:solidFill>
                  <a:srgbClr val="0000FF"/>
                </a:solidFill>
                <a:latin typeface="Cooper Black" panose="0208090404030B020404" pitchFamily="18" charset="0"/>
                <a:ea typeface="黑体" panose="02010609060101010101" pitchFamily="49" charset="-122"/>
              </a:defRPr>
            </a:lvl4pPr>
            <a:lvl5pPr marL="2057400" indent="-228600" eaLnBrk="0" hangingPunct="0">
              <a:defRPr kumimoji="1" sz="2000" b="1">
                <a:solidFill>
                  <a:srgbClr val="0000FF"/>
                </a:solidFill>
                <a:latin typeface="Cooper Black" panose="0208090404030B020404" pitchFamily="18" charset="0"/>
                <a:ea typeface="黑体" panose="02010609060101010101" pitchFamily="49" charset="-122"/>
              </a:defRPr>
            </a:lvl5pPr>
            <a:lvl6pPr marL="25146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pitchFamily="49" charset="-122"/>
              </a:defRPr>
            </a:lvl6pPr>
            <a:lvl7pPr marL="29718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pitchFamily="49" charset="-122"/>
              </a:defRPr>
            </a:lvl7pPr>
            <a:lvl8pPr marL="34290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pitchFamily="49" charset="-122"/>
              </a:defRPr>
            </a:lvl8pPr>
            <a:lvl9pPr marL="38862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pitchFamily="49" charset="-122"/>
              </a:defRPr>
            </a:lvl9pPr>
          </a:lstStyle>
          <a:p>
            <a:pPr marL="0" marR="0" lvl="0" indent="0" algn="ctr" defTabSz="914400" rtl="0" eaLnBrk="1" fontAlgn="auto" latinLnBrk="1" hangingPunct="1">
              <a:lnSpc>
                <a:spcPct val="130000"/>
              </a:lnSpc>
              <a:spcBef>
                <a:spcPts val="0"/>
              </a:spcBef>
              <a:spcAft>
                <a:spcPts val="0"/>
              </a:spcAft>
              <a:buClrTx/>
              <a:buSzTx/>
              <a:buFontTx/>
              <a:buNone/>
              <a:defRPr/>
            </a:pPr>
            <a:r>
              <a:rPr kumimoji="1" lang="zh-CN" altLang="en-US" sz="1800" b="1" i="0" u="none" strike="noStrike" kern="1200" cap="none" spc="0" normalizeH="0" baseline="0" noProof="1">
                <a:ln>
                  <a:noFill/>
                </a:ln>
                <a:solidFill>
                  <a:srgbClr val="215968"/>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工程咨询业是建筑业和咨询业的交集</a:t>
            </a:r>
            <a:endParaRPr kumimoji="1" lang="en-US" altLang="zh-CN" sz="1800" b="1" i="0" u="none" strike="noStrike" kern="1200" cap="none" spc="0" normalizeH="0" baseline="0" noProof="1">
              <a:ln>
                <a:noFill/>
              </a:ln>
              <a:solidFill>
                <a:srgbClr val="215968"/>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116738" name="矩形 21"/>
          <p:cNvSpPr/>
          <p:nvPr/>
        </p:nvSpPr>
        <p:spPr>
          <a:xfrm>
            <a:off x="2240915" y="1308101"/>
            <a:ext cx="2965450" cy="398463"/>
          </a:xfrm>
          <a:prstGeom prst="rect">
            <a:avLst/>
          </a:prstGeom>
          <a:noFill/>
          <a:ln w="9525">
            <a:noFill/>
          </a:ln>
        </p:spPr>
        <p:txBody>
          <a:bodyPr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工程咨询业分析</a:t>
            </a:r>
            <a:endParaRPr kumimoji="0" lang="en-US" altLang="zh-CN" sz="20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7" name="Text Box 13"/>
          <p:cNvSpPr txBox="1">
            <a:spLocks noChangeArrowheads="1"/>
          </p:cNvSpPr>
          <p:nvPr/>
        </p:nvSpPr>
        <p:spPr bwMode="auto">
          <a:xfrm>
            <a:off x="1666875" y="1083310"/>
            <a:ext cx="3297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b="1">
                <a:solidFill>
                  <a:srgbClr val="0000FF"/>
                </a:solidFill>
                <a:latin typeface="Cooper Black" panose="0208090404030B020404" pitchFamily="18" charset="0"/>
                <a:ea typeface="黑体" panose="02010609060101010101" pitchFamily="49" charset="-122"/>
              </a:defRPr>
            </a:lvl1pPr>
            <a:lvl2pPr marL="742950" indent="-285750" eaLnBrk="0" hangingPunct="0">
              <a:defRPr kumimoji="1" sz="2000" b="1">
                <a:solidFill>
                  <a:srgbClr val="0000FF"/>
                </a:solidFill>
                <a:latin typeface="Cooper Black" panose="0208090404030B020404" pitchFamily="18" charset="0"/>
                <a:ea typeface="黑体" panose="02010609060101010101" pitchFamily="49" charset="-122"/>
              </a:defRPr>
            </a:lvl2pPr>
            <a:lvl3pPr marL="1143000" indent="-228600" eaLnBrk="0" hangingPunct="0">
              <a:defRPr kumimoji="1" sz="2000" b="1">
                <a:solidFill>
                  <a:srgbClr val="0000FF"/>
                </a:solidFill>
                <a:latin typeface="Cooper Black" panose="0208090404030B020404" pitchFamily="18" charset="0"/>
                <a:ea typeface="黑体" panose="02010609060101010101" pitchFamily="49" charset="-122"/>
              </a:defRPr>
            </a:lvl3pPr>
            <a:lvl4pPr marL="1600200" indent="-228600" eaLnBrk="0" hangingPunct="0">
              <a:defRPr kumimoji="1" sz="2000" b="1">
                <a:solidFill>
                  <a:srgbClr val="0000FF"/>
                </a:solidFill>
                <a:latin typeface="Cooper Black" panose="0208090404030B020404" pitchFamily="18" charset="0"/>
                <a:ea typeface="黑体" panose="02010609060101010101" pitchFamily="49" charset="-122"/>
              </a:defRPr>
            </a:lvl4pPr>
            <a:lvl5pPr marL="2057400" indent="-228600" eaLnBrk="0" hangingPunct="0">
              <a:defRPr kumimoji="1" sz="2000" b="1">
                <a:solidFill>
                  <a:srgbClr val="0000FF"/>
                </a:solidFill>
                <a:latin typeface="Cooper Black" panose="0208090404030B020404" pitchFamily="18" charset="0"/>
                <a:ea typeface="黑体" panose="02010609060101010101" pitchFamily="49" charset="-122"/>
              </a:defRPr>
            </a:lvl5pPr>
            <a:lvl6pPr marL="25146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pitchFamily="49" charset="-122"/>
              </a:defRPr>
            </a:lvl6pPr>
            <a:lvl7pPr marL="29718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pitchFamily="49" charset="-122"/>
              </a:defRPr>
            </a:lvl7pPr>
            <a:lvl8pPr marL="34290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pitchFamily="49" charset="-122"/>
              </a:defRPr>
            </a:lvl8pPr>
            <a:lvl9pPr marL="3886200" indent="-228600" eaLnBrk="0" fontAlgn="base" hangingPunct="0">
              <a:spcBef>
                <a:spcPct val="50000"/>
              </a:spcBef>
              <a:spcAft>
                <a:spcPct val="0"/>
              </a:spcAft>
              <a:defRPr kumimoji="1" sz="2000" b="1">
                <a:solidFill>
                  <a:srgbClr val="0000FF"/>
                </a:solidFill>
                <a:latin typeface="Cooper Black" panose="0208090404030B020404" pitchFamily="18" charset="0"/>
                <a:ea typeface="黑体" panose="02010609060101010101" pitchFamily="49" charset="-122"/>
              </a:defRPr>
            </a:lvl9pPr>
          </a:lstStyle>
          <a:p>
            <a:pPr marL="0" marR="0" lvl="0" indent="0" algn="ctr" defTabSz="914400" rtl="0" eaLnBrk="1" fontAlgn="auto" latinLnBrk="1" hangingPunct="1">
              <a:lnSpc>
                <a:spcPct val="100000"/>
              </a:lnSpc>
              <a:spcBef>
                <a:spcPts val="0"/>
              </a:spcBef>
              <a:spcAft>
                <a:spcPts val="0"/>
              </a:spcAft>
              <a:buClrTx/>
              <a:buSzTx/>
              <a:buFontTx/>
              <a:buNone/>
              <a:defRPr/>
            </a:pPr>
            <a:r>
              <a:rPr kumimoji="1" lang="zh-CN" altLang="en-US" sz="2000" b="1" i="0" u="none" strike="noStrike" kern="1200" cap="none" spc="0" normalizeH="0" baseline="0" noProof="1">
                <a:ln>
                  <a:noFill/>
                </a:ln>
                <a:solidFill>
                  <a:srgbClr val="215968"/>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建筑业和咨询业的关系</a:t>
            </a:r>
            <a:endParaRPr kumimoji="1" lang="en-US" altLang="zh-CN" sz="2000" b="1" i="0" u="none" strike="noStrike" kern="1200" cap="none" spc="0" normalizeH="0" baseline="0" noProof="1">
              <a:ln>
                <a:noFill/>
              </a:ln>
              <a:solidFill>
                <a:srgbClr val="215968"/>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19" name="椭圆 18"/>
          <p:cNvSpPr/>
          <p:nvPr/>
        </p:nvSpPr>
        <p:spPr>
          <a:xfrm>
            <a:off x="1417252" y="1953695"/>
            <a:ext cx="1976514" cy="1983917"/>
          </a:xfrm>
          <a:prstGeom prst="ellipse">
            <a:avLst/>
          </a:prstGeom>
          <a:solidFill>
            <a:srgbClr val="6E8341">
              <a:alpha val="90000"/>
            </a:srgb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endParaRPr>
          </a:p>
        </p:txBody>
      </p:sp>
      <p:grpSp>
        <p:nvGrpSpPr>
          <p:cNvPr id="21" name="组合 20"/>
          <p:cNvGrpSpPr/>
          <p:nvPr/>
        </p:nvGrpSpPr>
        <p:grpSpPr>
          <a:xfrm>
            <a:off x="2802206" y="1985614"/>
            <a:ext cx="2006058" cy="1920074"/>
            <a:chOff x="278741" y="716164"/>
            <a:chExt cx="2657673" cy="2631839"/>
          </a:xfrm>
          <a:scene3d>
            <a:camera prst="orthographicFront">
              <a:rot lat="0" lon="0" rev="0"/>
            </a:camera>
            <a:lightRig rig="contrasting" dir="t">
              <a:rot lat="0" lon="0" rev="1200000"/>
            </a:lightRig>
          </a:scene3d>
        </p:grpSpPr>
        <p:sp>
          <p:nvSpPr>
            <p:cNvPr id="22" name="椭圆 21"/>
            <p:cNvSpPr/>
            <p:nvPr/>
          </p:nvSpPr>
          <p:spPr>
            <a:xfrm>
              <a:off x="278741" y="716164"/>
              <a:ext cx="2657673" cy="2631839"/>
            </a:xfrm>
            <a:prstGeom prst="ellipse">
              <a:avLst/>
            </a:prstGeom>
            <a:solidFill>
              <a:srgbClr val="49ACCF">
                <a:alpha val="90000"/>
              </a:srgbClr>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prstClr val="white"/>
                </a:solidFill>
                <a:effectLst/>
                <a:uLnTx/>
                <a:uFillTx/>
                <a:latin typeface="Calibri" panose="020F0502020204030204"/>
                <a:ea typeface="等线" panose="02010600030101010101" pitchFamily="2" charset="-122"/>
                <a:cs typeface="+mn-cs"/>
              </a:endParaRPr>
            </a:p>
          </p:txBody>
        </p:sp>
        <p:sp>
          <p:nvSpPr>
            <p:cNvPr id="23" name="椭圆 4"/>
            <p:cNvSpPr txBox="1"/>
            <p:nvPr/>
          </p:nvSpPr>
          <p:spPr>
            <a:xfrm>
              <a:off x="1189229" y="1727282"/>
              <a:ext cx="1462632" cy="560274"/>
            </a:xfrm>
            <a:prstGeom prst="rect">
              <a:avLst/>
            </a:prstGeom>
            <a:sp3d/>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marL="0" marR="0" lvl="0" indent="0" algn="ctr" defTabSz="889000" rtl="0" eaLnBrk="1" fontAlgn="base" latinLnBrk="0" hangingPunct="1">
                <a:lnSpc>
                  <a:spcPct val="90000"/>
                </a:lnSpc>
                <a:spcBef>
                  <a:spcPct val="0"/>
                </a:spcBef>
                <a:spcAft>
                  <a:spcPct val="35000"/>
                </a:spcAft>
                <a:buClrTx/>
                <a:buSzTx/>
                <a:buFontTx/>
                <a:buNone/>
                <a:defRPr/>
              </a:pPr>
              <a:r>
                <a:rPr kumimoji="0" lang="zh-CN" altLang="en-US" sz="18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咨询业</a:t>
              </a:r>
              <a:endParaRPr kumimoji="0" lang="zh-CN" altLang="en-US" sz="18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52" name="椭圆 4"/>
          <p:cNvSpPr/>
          <p:nvPr/>
        </p:nvSpPr>
        <p:spPr>
          <a:xfrm>
            <a:off x="3048953" y="2292986"/>
            <a:ext cx="173038" cy="1304925"/>
          </a:xfrm>
          <a:prstGeom prst="rect">
            <a:avLst/>
          </a:prstGeom>
        </p:spPr>
        <p:style>
          <a:lnRef idx="0">
            <a:scrgbClr r="0" g="0" b="0"/>
          </a:lnRef>
          <a:fillRef idx="0">
            <a:scrgbClr r="0" g="0" b="0"/>
          </a:fillRef>
          <a:effectRef idx="0">
            <a:scrgbClr r="0" g="0" b="0"/>
          </a:effectRef>
          <a:fontRef idx="minor">
            <a:schemeClr val="tx1"/>
          </a:fontRef>
        </p:style>
        <p:txBody>
          <a:bodyPr lIns="0" tIns="0" rIns="0" bIns="0" spcCol="1270" anchor="ctr"/>
          <a:lstStyle/>
          <a:p>
            <a:pPr marL="0" marR="0" lvl="0" indent="0" algn="ctr" defTabSz="889000" rtl="0" eaLnBrk="1" fontAlgn="auto" latinLnBrk="0" hangingPunct="1">
              <a:lnSpc>
                <a:spcPct val="90000"/>
              </a:lnSpc>
              <a:spcBef>
                <a:spcPct val="0"/>
              </a:spcBef>
              <a:spcAft>
                <a:spcPct val="35000"/>
              </a:spcAft>
              <a:buClrTx/>
              <a:buSzTx/>
              <a:buFontTx/>
              <a:buNone/>
              <a:defRPr/>
            </a:pPr>
            <a:r>
              <a:rPr kumimoji="0" lang="zh-CN" altLang="en-US" sz="1400" b="0"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rPr>
              <a:t>工程咨询业</a:t>
            </a:r>
            <a:endParaRPr kumimoji="0" lang="zh-CN" altLang="en-US" sz="1400" b="0" i="0" u="none" strike="noStrike" kern="1200" cap="none" spc="0" normalizeH="0" baseline="0" noProof="1">
              <a:ln>
                <a:noFill/>
              </a:ln>
              <a:solidFill>
                <a:srgbClr val="C00000"/>
              </a:solidFill>
              <a:effectLst/>
              <a:uLnTx/>
              <a:uFillTx/>
              <a:latin typeface="微软雅黑" panose="020B0503020204020204" charset="-122"/>
              <a:ea typeface="微软雅黑" panose="020B0503020204020204" charset="-122"/>
              <a:cs typeface="+mn-cs"/>
            </a:endParaRPr>
          </a:p>
        </p:txBody>
      </p:sp>
      <p:sp>
        <p:nvSpPr>
          <p:cNvPr id="173070" name="矩形 23"/>
          <p:cNvSpPr/>
          <p:nvPr/>
        </p:nvSpPr>
        <p:spPr>
          <a:xfrm>
            <a:off x="6048376" y="843280"/>
            <a:ext cx="4086225" cy="400050"/>
          </a:xfrm>
          <a:prstGeom prst="rect">
            <a:avLst/>
          </a:prstGeom>
          <a:noFill/>
          <a:ln w="9525">
            <a:noFill/>
          </a:ln>
        </p:spPr>
        <p:txBody>
          <a:bodyPr anchor="t">
            <a:spAutoFit/>
          </a:bodyPr>
          <a:lstStyle/>
          <a:p>
            <a:pPr marL="457200" marR="0" lvl="1" indent="0" algn="l"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咨询业与建筑业发展趋势分析</a:t>
            </a:r>
            <a:endParaRPr kumimoji="0" lang="en-US" altLang="zh-CN" sz="2000" b="0" i="0" u="none" strike="noStrike" kern="1200" cap="none" spc="0" normalizeH="0" baseline="0" noProof="0" dirty="0">
              <a:ln>
                <a:noFill/>
              </a:ln>
              <a:solidFill>
                <a:srgbClr val="215968"/>
              </a:solidFill>
              <a:effectLst/>
              <a:uLnTx/>
              <a:uFillTx/>
              <a:latin typeface="黑体" panose="02010609060101010101" pitchFamily="49" charset="-122"/>
              <a:ea typeface="微软雅黑" panose="020B0503020204020204" charset="-122"/>
              <a:cs typeface="+mn-cs"/>
            </a:endParaRPr>
          </a:p>
        </p:txBody>
      </p:sp>
      <p:cxnSp>
        <p:nvCxnSpPr>
          <p:cNvPr id="116744" name="直接连接符 16"/>
          <p:cNvCxnSpPr/>
          <p:nvPr/>
        </p:nvCxnSpPr>
        <p:spPr>
          <a:xfrm>
            <a:off x="5808345" y="1196976"/>
            <a:ext cx="22860" cy="4180205"/>
          </a:xfrm>
          <a:prstGeom prst="line">
            <a:avLst/>
          </a:prstGeom>
          <a:ln w="19050" cap="flat" cmpd="sng">
            <a:solidFill>
              <a:srgbClr val="D9D9D9"/>
            </a:solidFill>
            <a:prstDash val="solid"/>
            <a:round/>
            <a:headEnd type="none" w="med" len="med"/>
            <a:tailEnd type="none" w="med" len="med"/>
          </a:ln>
        </p:spPr>
      </p:cxnSp>
      <p:sp>
        <p:nvSpPr>
          <p:cNvPr id="25" name="矩形 1"/>
          <p:cNvSpPr/>
          <p:nvPr/>
        </p:nvSpPr>
        <p:spPr>
          <a:xfrm>
            <a:off x="5870575" y="3143885"/>
            <a:ext cx="5015230" cy="2353310"/>
          </a:xfrm>
          <a:prstGeom prst="rect">
            <a:avLst/>
          </a:prstGeom>
          <a:noFill/>
          <a:ln w="9525">
            <a:noFill/>
          </a:ln>
        </p:spPr>
        <p:txBody>
          <a:bodyPr wrap="square" anchor="t">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   </a:t>
            </a:r>
            <a:r>
              <a:rPr kumimoji="0" lang="en-US" altLang="zh-CN"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 </a:t>
            </a: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设 计 院</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endPar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（总承包、全过程）</a:t>
            </a:r>
            <a:r>
              <a:rPr kumimoji="0" lang="zh-CN" altLang="en-US"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 </a:t>
            </a:r>
            <a:endParaRPr kumimoji="0" lang="en-US" altLang="zh-CN"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监理公司</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endPar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（取消监理</a:t>
            </a: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项目管理）</a:t>
            </a:r>
            <a:endParaRPr kumimoji="0" lang="en-US" altLang="zh-CN" sz="1600" b="0"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    </a:t>
            </a: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造价公司</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endPar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（需要补充技术短板</a:t>
            </a: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endParaRPr kumimoji="0" lang="en-US" altLang="zh-CN" sz="1800" b="0" i="0" u="none" strike="noStrike" kern="1200" cap="none" spc="0" normalizeH="0" baseline="0" noProof="0" dirty="0">
              <a:ln>
                <a:noFill/>
              </a:ln>
              <a:solidFill>
                <a:srgbClr val="0070C0"/>
              </a:solidFill>
              <a:effectLst/>
              <a:uLnTx/>
              <a:uFillTx/>
              <a:latin typeface="宋体" panose="02010600030101010101" pitchFamily="2" charset="-122"/>
              <a:ea typeface="宋体" panose="02010600030101010101" pitchFamily="2" charset="-122"/>
              <a:cs typeface="+mn-cs"/>
            </a:endParaRPr>
          </a:p>
        </p:txBody>
      </p:sp>
      <p:sp>
        <p:nvSpPr>
          <p:cNvPr id="28" name="矩形 1"/>
          <p:cNvSpPr/>
          <p:nvPr/>
        </p:nvSpPr>
        <p:spPr>
          <a:xfrm>
            <a:off x="6059805" y="1614805"/>
            <a:ext cx="4826635" cy="1014730"/>
          </a:xfrm>
          <a:prstGeom prst="rect">
            <a:avLst/>
          </a:prstGeom>
          <a:noFill/>
          <a:ln w="9525">
            <a:noFill/>
          </a:ln>
        </p:spPr>
        <p:txBody>
          <a:bodyPr wrap="square" anchor="t">
            <a:spAutoFit/>
          </a:bodyPr>
          <a:lstStyle/>
          <a:p>
            <a:pPr marL="0" marR="0" lvl="0" indent="0" algn="l" defTabSz="914400" rtl="0" eaLnBrk="1" fontAlgn="base" latinLnBrk="0" hangingPunct="1">
              <a:lnSpc>
                <a:spcPct val="125000"/>
              </a:lnSpc>
              <a:spcBef>
                <a:spcPct val="0"/>
              </a:spcBef>
              <a:spcAft>
                <a:spcPct val="0"/>
              </a:spcAft>
              <a:buClrTx/>
              <a:buSzTx/>
              <a:buFontTx/>
              <a:buNone/>
              <a:defRPr/>
            </a:pP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2017</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年</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5</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月</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2</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日，住建部发布</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关于开展全过程工程咨询试点工作的通知（建市</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[2017]101</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号）</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，选择部分地区和企业（</a:t>
            </a:r>
            <a:r>
              <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40</a:t>
            </a: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家）开展全过程工程咨询试点。</a:t>
            </a:r>
            <a:endPar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endParaRPr>
          </a:p>
        </p:txBody>
      </p:sp>
      <p:sp>
        <p:nvSpPr>
          <p:cNvPr id="30" name="椭圆 4"/>
          <p:cNvSpPr txBox="1"/>
          <p:nvPr/>
        </p:nvSpPr>
        <p:spPr>
          <a:xfrm>
            <a:off x="1666713" y="2723276"/>
            <a:ext cx="1217494" cy="422342"/>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25400" tIns="25400" rIns="25400" bIns="25400" spcCol="1270" anchor="ctr"/>
          <a:lstStyle/>
          <a:p>
            <a:pPr marL="0" marR="0" lvl="0" indent="0" algn="ctr" defTabSz="889000" rtl="0" eaLnBrk="1" fontAlgn="base" latinLnBrk="0" hangingPunct="1">
              <a:lnSpc>
                <a:spcPct val="90000"/>
              </a:lnSpc>
              <a:spcBef>
                <a:spcPct val="0"/>
              </a:spcBef>
              <a:spcAft>
                <a:spcPct val="35000"/>
              </a:spcAft>
              <a:buClrTx/>
              <a:buSzTx/>
              <a:buFontTx/>
              <a:buNone/>
              <a:defRPr/>
            </a:pPr>
            <a:r>
              <a:rPr kumimoji="0" lang="zh-CN" altLang="en-US" sz="18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建筑业</a:t>
            </a:r>
            <a:endParaRPr kumimoji="0" lang="zh-CN" altLang="en-US" sz="18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heel(1)">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ppt_x</p:attrName>
                                        </p:attrNameLst>
                                      </p:cBhvr>
                                      <p:tavLst>
                                        <p:tav tm="0">
                                          <p:val>
                                            <p:strVal val="#ppt_x"/>
                                          </p:val>
                                        </p:tav>
                                        <p:tav tm="100000">
                                          <p:val>
                                            <p:strVal val="#ppt_x"/>
                                          </p:val>
                                        </p:tav>
                                      </p:tavLst>
                                    </p:anim>
                                    <p:anim calcmode="lin" valueType="num">
                                      <p:cBhvr>
                                        <p:cTn id="1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4939"/>
                                        </p:tgtEl>
                                        <p:attrNameLst>
                                          <p:attrName>style.visibility</p:attrName>
                                        </p:attrNameLst>
                                      </p:cBhvr>
                                      <p:to>
                                        <p:strVal val="visible"/>
                                      </p:to>
                                    </p:set>
                                    <p:animEffect transition="in" filter="fade">
                                      <p:cBhvr>
                                        <p:cTn id="23" dur="1000"/>
                                        <p:tgtEl>
                                          <p:spTgt spid="124939"/>
                                        </p:tgtEl>
                                      </p:cBhvr>
                                    </p:animEffect>
                                    <p:anim calcmode="lin" valueType="num">
                                      <p:cBhvr>
                                        <p:cTn id="24" dur="1000" fill="hold"/>
                                        <p:tgtEl>
                                          <p:spTgt spid="124939"/>
                                        </p:tgtEl>
                                        <p:attrNameLst>
                                          <p:attrName>ppt_x</p:attrName>
                                        </p:attrNameLst>
                                      </p:cBhvr>
                                      <p:tavLst>
                                        <p:tav tm="0">
                                          <p:val>
                                            <p:strVal val="#ppt_x"/>
                                          </p:val>
                                        </p:tav>
                                        <p:tav tm="100000">
                                          <p:val>
                                            <p:strVal val="#ppt_x"/>
                                          </p:val>
                                        </p:tav>
                                      </p:tavLst>
                                    </p:anim>
                                    <p:anim calcmode="lin" valueType="num">
                                      <p:cBhvr>
                                        <p:cTn id="25" dur="1000" fill="hold"/>
                                        <p:tgtEl>
                                          <p:spTgt spid="12493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3070"/>
                                        </p:tgtEl>
                                        <p:attrNameLst>
                                          <p:attrName>style.visibility</p:attrName>
                                        </p:attrNameLst>
                                      </p:cBhvr>
                                      <p:to>
                                        <p:strVal val="visible"/>
                                      </p:to>
                                    </p:set>
                                    <p:animEffect transition="in" filter="fade">
                                      <p:cBhvr>
                                        <p:cTn id="30" dur="1000"/>
                                        <p:tgtEl>
                                          <p:spTgt spid="173070"/>
                                        </p:tgtEl>
                                      </p:cBhvr>
                                    </p:animEffect>
                                    <p:anim calcmode="lin" valueType="num">
                                      <p:cBhvr>
                                        <p:cTn id="31" dur="1000" fill="hold"/>
                                        <p:tgtEl>
                                          <p:spTgt spid="173070"/>
                                        </p:tgtEl>
                                        <p:attrNameLst>
                                          <p:attrName>ppt_x</p:attrName>
                                        </p:attrNameLst>
                                      </p:cBhvr>
                                      <p:tavLst>
                                        <p:tav tm="0">
                                          <p:val>
                                            <p:strVal val="#ppt_x"/>
                                          </p:val>
                                        </p:tav>
                                        <p:tav tm="100000">
                                          <p:val>
                                            <p:strVal val="#ppt_x"/>
                                          </p:val>
                                        </p:tav>
                                      </p:tavLst>
                                    </p:anim>
                                    <p:anim calcmode="lin" valueType="num">
                                      <p:cBhvr>
                                        <p:cTn id="32" dur="1000" fill="hold"/>
                                        <p:tgtEl>
                                          <p:spTgt spid="17307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fltVal val="0"/>
                                          </p:val>
                                        </p:tav>
                                        <p:tav tm="100000">
                                          <p:val>
                                            <p:strVal val="#ppt_w"/>
                                          </p:val>
                                        </p:tav>
                                      </p:tavLst>
                                    </p:anim>
                                    <p:anim calcmode="lin" valueType="num">
                                      <p:cBhvr>
                                        <p:cTn id="38" dur="1000" fill="hold"/>
                                        <p:tgtEl>
                                          <p:spTgt spid="25"/>
                                        </p:tgtEl>
                                        <p:attrNameLst>
                                          <p:attrName>ppt_h</p:attrName>
                                        </p:attrNameLst>
                                      </p:cBhvr>
                                      <p:tavLst>
                                        <p:tav tm="0">
                                          <p:val>
                                            <p:fltVal val="0"/>
                                          </p:val>
                                        </p:tav>
                                        <p:tav tm="100000">
                                          <p:val>
                                            <p:strVal val="#ppt_h"/>
                                          </p:val>
                                        </p:tav>
                                      </p:tavLst>
                                    </p:anim>
                                    <p:anim calcmode="lin" valueType="num">
                                      <p:cBhvr>
                                        <p:cTn id="39" dur="1000" fill="hold"/>
                                        <p:tgtEl>
                                          <p:spTgt spid="25"/>
                                        </p:tgtEl>
                                        <p:attrNameLst>
                                          <p:attrName>style.rotation</p:attrName>
                                        </p:attrNameLst>
                                      </p:cBhvr>
                                      <p:tavLst>
                                        <p:tav tm="0">
                                          <p:val>
                                            <p:fltVal val="90"/>
                                          </p:val>
                                        </p:tav>
                                        <p:tav tm="100000">
                                          <p:val>
                                            <p:fltVal val="0"/>
                                          </p:val>
                                        </p:tav>
                                      </p:tavLst>
                                    </p:anim>
                                    <p:animEffect transition="in" filter="fade">
                                      <p:cBhvr>
                                        <p:cTn id="40" dur="1000"/>
                                        <p:tgtEl>
                                          <p:spTgt spid="25"/>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9" grpId="0"/>
      <p:bldP spid="52" grpId="0" bldLvl="0" animBg="1"/>
      <p:bldP spid="173070" grpId="0"/>
      <p:bldP spid="25" grpId="0"/>
      <p:bldP spid="2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（八）当事人达成工程价款结算协议的按协议执行</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体现自治原则</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一</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第二十九条规定：当事人在诉讼前已经对建设工程价款</a:t>
            </a:r>
            <a:r>
              <a:rPr lang="zh-CN" altLang="en-US" dirty="0">
                <a:solidFill>
                  <a:srgbClr val="FF0000"/>
                </a:solidFill>
                <a:latin typeface="黑体" panose="02010609060101010101" pitchFamily="49" charset="-122"/>
                <a:ea typeface="黑体" panose="02010609060101010101" pitchFamily="49" charset="-122"/>
              </a:rPr>
              <a:t>结算达成协议</a:t>
            </a:r>
            <a:r>
              <a:rPr lang="zh-CN" altLang="en-US" dirty="0">
                <a:latin typeface="黑体" panose="02010609060101010101" pitchFamily="49" charset="-122"/>
                <a:ea typeface="黑体" panose="02010609060101010101" pitchFamily="49" charset="-122"/>
              </a:rPr>
              <a:t>，诉讼中一方当事人申请对工程造价进行鉴定的，人民法院不予准许。 </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不管施工合同是否有效和工程是否完工，双方当事人达成的结算协议没有无效或被撤销的情形时，结算协议就对双方当事人具有法律拘束力，双方应当按照结算协议的约定履行。发包人和承包人在合同无效、工程未完工或需要在结算中扣除款项等特殊情况时，要谨慎达成结算协议。造价人员在起草或审核结算协议时，要发挥专业优势，考虑到所有可能影响工程结算的因素。</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lnSpcReduction="10000"/>
          </a:bodyPr>
          <a:lstStyle/>
          <a:p>
            <a:pPr>
              <a:lnSpc>
                <a:spcPct val="120000"/>
              </a:lnSpc>
            </a:pPr>
            <a:r>
              <a:rPr lang="zh-CN" altLang="en-US" dirty="0">
                <a:latin typeface="黑体" panose="02010609060101010101" pitchFamily="49" charset="-122"/>
                <a:ea typeface="黑体" panose="02010609060101010101" pitchFamily="49" charset="-122"/>
              </a:rPr>
              <a:t>（九）实际开工日期与竣工日期的确定</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（一） </a:t>
            </a:r>
            <a:r>
              <a:rPr lang="zh-CN" altLang="en-US" dirty="0">
                <a:solidFill>
                  <a:srgbClr val="FF0000"/>
                </a:solidFill>
                <a:latin typeface="黑体" panose="02010609060101010101" pitchFamily="49" charset="-122"/>
                <a:ea typeface="黑体" panose="02010609060101010101" pitchFamily="49" charset="-122"/>
              </a:rPr>
              <a:t>第八条</a:t>
            </a:r>
            <a:r>
              <a:rPr lang="zh-CN" altLang="en-US" dirty="0">
                <a:latin typeface="黑体" panose="02010609060101010101" pitchFamily="49" charset="-122"/>
                <a:ea typeface="黑体" panose="02010609060101010101" pitchFamily="49" charset="-122"/>
              </a:rPr>
              <a:t> 当事人对建设工程</a:t>
            </a:r>
            <a:r>
              <a:rPr lang="zh-CN" altLang="en-US" dirty="0">
                <a:solidFill>
                  <a:srgbClr val="FF0000"/>
                </a:solidFill>
                <a:latin typeface="黑体" panose="02010609060101010101" pitchFamily="49" charset="-122"/>
                <a:ea typeface="黑体" panose="02010609060101010101" pitchFamily="49" charset="-122"/>
              </a:rPr>
              <a:t>开工日期</a:t>
            </a:r>
            <a:r>
              <a:rPr lang="zh-CN" altLang="en-US" dirty="0">
                <a:latin typeface="黑体" panose="02010609060101010101" pitchFamily="49" charset="-122"/>
                <a:ea typeface="黑体" panose="02010609060101010101" pitchFamily="49" charset="-122"/>
              </a:rPr>
              <a:t>有争议的，人民法院应当分别按照以下情形予以认定：</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（一）开工日期为发包人或者监理人发出的</a:t>
            </a:r>
            <a:r>
              <a:rPr lang="zh-CN" altLang="en-US" dirty="0">
                <a:solidFill>
                  <a:srgbClr val="FF0000"/>
                </a:solidFill>
                <a:latin typeface="黑体" panose="02010609060101010101" pitchFamily="49" charset="-122"/>
                <a:ea typeface="黑体" panose="02010609060101010101" pitchFamily="49" charset="-122"/>
              </a:rPr>
              <a:t>开工通知载明的开工日期</a:t>
            </a:r>
            <a:r>
              <a:rPr lang="zh-CN" altLang="en-US" dirty="0">
                <a:latin typeface="黑体" panose="02010609060101010101" pitchFamily="49" charset="-122"/>
                <a:ea typeface="黑体" panose="02010609060101010101" pitchFamily="49" charset="-122"/>
              </a:rPr>
              <a:t>；开工通知发出后，尚不具备开工条件的，以</a:t>
            </a:r>
            <a:r>
              <a:rPr lang="zh-CN" altLang="en-US" dirty="0">
                <a:solidFill>
                  <a:srgbClr val="FF0000"/>
                </a:solidFill>
                <a:latin typeface="黑体" panose="02010609060101010101" pitchFamily="49" charset="-122"/>
                <a:ea typeface="黑体" panose="02010609060101010101" pitchFamily="49" charset="-122"/>
              </a:rPr>
              <a:t>开工条件具备的时间</a:t>
            </a:r>
            <a:r>
              <a:rPr lang="zh-CN" altLang="en-US" dirty="0">
                <a:latin typeface="黑体" panose="02010609060101010101" pitchFamily="49" charset="-122"/>
                <a:ea typeface="黑体" panose="02010609060101010101" pitchFamily="49" charset="-122"/>
              </a:rPr>
              <a:t>为开工日期；因承包人原因导致开工时间推迟的，以</a:t>
            </a:r>
            <a:r>
              <a:rPr lang="zh-CN" altLang="en-US" dirty="0">
                <a:solidFill>
                  <a:srgbClr val="FF0000"/>
                </a:solidFill>
                <a:latin typeface="黑体" panose="02010609060101010101" pitchFamily="49" charset="-122"/>
                <a:ea typeface="黑体" panose="02010609060101010101" pitchFamily="49" charset="-122"/>
              </a:rPr>
              <a:t>开工通知载明的时间</a:t>
            </a:r>
            <a:r>
              <a:rPr lang="zh-CN" altLang="en-US" dirty="0">
                <a:latin typeface="黑体" panose="02010609060101010101" pitchFamily="49" charset="-122"/>
                <a:ea typeface="黑体" panose="02010609060101010101" pitchFamily="49" charset="-122"/>
              </a:rPr>
              <a:t>为开工日期。</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（二）承包人经发包人同意已经实际进场施工的，以</a:t>
            </a:r>
            <a:r>
              <a:rPr lang="zh-CN" altLang="en-US" dirty="0">
                <a:solidFill>
                  <a:srgbClr val="FF0000"/>
                </a:solidFill>
                <a:latin typeface="黑体" panose="02010609060101010101" pitchFamily="49" charset="-122"/>
                <a:ea typeface="黑体" panose="02010609060101010101" pitchFamily="49" charset="-122"/>
              </a:rPr>
              <a:t>实际进场施工时间</a:t>
            </a:r>
            <a:r>
              <a:rPr lang="zh-CN" altLang="en-US" dirty="0">
                <a:latin typeface="黑体" panose="02010609060101010101" pitchFamily="49" charset="-122"/>
                <a:ea typeface="黑体" panose="02010609060101010101" pitchFamily="49" charset="-122"/>
              </a:rPr>
              <a:t>为开工日期。</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（三）发包人或者监理人未发出开工通知，亦无相关证据证明实际开工日期的，应当综合考虑开</a:t>
            </a:r>
            <a:r>
              <a:rPr lang="zh-CN" altLang="en-US" dirty="0">
                <a:solidFill>
                  <a:srgbClr val="FF0000"/>
                </a:solidFill>
                <a:latin typeface="黑体" panose="02010609060101010101" pitchFamily="49" charset="-122"/>
                <a:ea typeface="黑体" panose="02010609060101010101" pitchFamily="49" charset="-122"/>
              </a:rPr>
              <a:t>工报告、合同、施工许可证、竣工验收报告或者竣工验收备案表</a:t>
            </a:r>
            <a:r>
              <a:rPr lang="zh-CN" altLang="en-US" dirty="0">
                <a:latin typeface="黑体" panose="02010609060101010101" pitchFamily="49" charset="-122"/>
                <a:ea typeface="黑体" panose="02010609060101010101" pitchFamily="49" charset="-122"/>
              </a:rPr>
              <a:t>等载明的时间，并结合是否具备开工条件的事实，认定开工日期。</a:t>
            </a: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（九）实际开工日期与竣工日期的确定</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（一）</a:t>
            </a:r>
            <a:r>
              <a:rPr lang="zh-CN" altLang="en-US" dirty="0">
                <a:solidFill>
                  <a:srgbClr val="FF0000"/>
                </a:solidFill>
                <a:latin typeface="黑体" panose="02010609060101010101" pitchFamily="49" charset="-122"/>
                <a:ea typeface="黑体" panose="02010609060101010101" pitchFamily="49" charset="-122"/>
              </a:rPr>
              <a:t>第九条</a:t>
            </a:r>
            <a:r>
              <a:rPr lang="zh-CN" altLang="en-US" dirty="0">
                <a:latin typeface="黑体" panose="02010609060101010101" pitchFamily="49" charset="-122"/>
                <a:ea typeface="黑体" panose="02010609060101010101" pitchFamily="49" charset="-122"/>
              </a:rPr>
              <a:t> 当事人对建设工程</a:t>
            </a:r>
            <a:r>
              <a:rPr lang="zh-CN" altLang="en-US" dirty="0">
                <a:solidFill>
                  <a:srgbClr val="FF0000"/>
                </a:solidFill>
                <a:latin typeface="黑体" panose="02010609060101010101" pitchFamily="49" charset="-122"/>
                <a:ea typeface="黑体" panose="02010609060101010101" pitchFamily="49" charset="-122"/>
              </a:rPr>
              <a:t>实际竣工日期</a:t>
            </a:r>
            <a:r>
              <a:rPr lang="zh-CN" altLang="en-US" dirty="0">
                <a:latin typeface="黑体" panose="02010609060101010101" pitchFamily="49" charset="-122"/>
                <a:ea typeface="黑体" panose="02010609060101010101" pitchFamily="49" charset="-122"/>
              </a:rPr>
              <a:t>有争议的，人民法院应当分别按照以下情形予以认定：</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（一）建设工程经竣工验收合格的，以</a:t>
            </a:r>
            <a:r>
              <a:rPr lang="zh-CN" altLang="en-US" dirty="0">
                <a:solidFill>
                  <a:srgbClr val="FF0000"/>
                </a:solidFill>
                <a:latin typeface="黑体" panose="02010609060101010101" pitchFamily="49" charset="-122"/>
                <a:ea typeface="黑体" panose="02010609060101010101" pitchFamily="49" charset="-122"/>
              </a:rPr>
              <a:t>竣工验收合格之日</a:t>
            </a:r>
            <a:r>
              <a:rPr lang="zh-CN" altLang="en-US" dirty="0">
                <a:latin typeface="黑体" panose="02010609060101010101" pitchFamily="49" charset="-122"/>
                <a:ea typeface="黑体" panose="02010609060101010101" pitchFamily="49" charset="-122"/>
              </a:rPr>
              <a:t>为竣工日期；</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（二）承包人已经提交竣工验收报告，发包人拖延验收的，以</a:t>
            </a:r>
            <a:r>
              <a:rPr lang="zh-CN" altLang="en-US" dirty="0">
                <a:solidFill>
                  <a:srgbClr val="FF0000"/>
                </a:solidFill>
                <a:latin typeface="黑体" panose="02010609060101010101" pitchFamily="49" charset="-122"/>
                <a:ea typeface="黑体" panose="02010609060101010101" pitchFamily="49" charset="-122"/>
              </a:rPr>
              <a:t>承包人提交验收报告之日</a:t>
            </a:r>
            <a:r>
              <a:rPr lang="zh-CN" altLang="en-US" dirty="0">
                <a:latin typeface="黑体" panose="02010609060101010101" pitchFamily="49" charset="-122"/>
                <a:ea typeface="黑体" panose="02010609060101010101" pitchFamily="49" charset="-122"/>
              </a:rPr>
              <a:t>为竣工日期；</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（三）建设工程未经竣工验收，发包人擅自使用的，</a:t>
            </a:r>
            <a:r>
              <a:rPr lang="zh-CN" altLang="en-US" dirty="0">
                <a:solidFill>
                  <a:srgbClr val="FF0000"/>
                </a:solidFill>
                <a:latin typeface="黑体" panose="02010609060101010101" pitchFamily="49" charset="-122"/>
                <a:ea typeface="黑体" panose="02010609060101010101" pitchFamily="49" charset="-122"/>
              </a:rPr>
              <a:t>以转移占有建设工程之日</a:t>
            </a:r>
            <a:r>
              <a:rPr lang="zh-CN" altLang="en-US" dirty="0">
                <a:latin typeface="黑体" panose="02010609060101010101" pitchFamily="49" charset="-122"/>
                <a:ea typeface="黑体" panose="02010609060101010101" pitchFamily="49" charset="-122"/>
              </a:rPr>
              <a:t>为竣工日期。</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民法典及司法解释对价款结算影响</a:t>
            </a:r>
            <a:endParaRPr lang="zh-CN" altLang="en-US" dirty="0"/>
          </a:p>
        </p:txBody>
      </p:sp>
      <p:sp>
        <p:nvSpPr>
          <p:cNvPr id="3" name="内容占位符 2"/>
          <p:cNvSpPr>
            <a:spLocks noGrp="1"/>
          </p:cNvSpPr>
          <p:nvPr>
            <p:ph idx="1"/>
          </p:nvPr>
        </p:nvSpPr>
        <p:spPr>
          <a:xfrm>
            <a:off x="767408" y="980728"/>
            <a:ext cx="10873208" cy="5196235"/>
          </a:xfrm>
        </p:spPr>
        <p:txBody>
          <a:bodyPr>
            <a:normAutofit lnSpcReduction="10000"/>
          </a:bodyPr>
          <a:lstStyle/>
          <a:p>
            <a:pPr>
              <a:lnSpc>
                <a:spcPct val="120000"/>
              </a:lnSpc>
            </a:pPr>
            <a:r>
              <a:rPr lang="zh-CN" altLang="en-US" dirty="0">
                <a:latin typeface="黑体" panose="02010609060101010101" pitchFamily="49" charset="-122"/>
                <a:ea typeface="黑体" panose="02010609060101010101" pitchFamily="49" charset="-122"/>
              </a:rPr>
              <a:t>（九）实际开工日期与竣工日期的确定</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司法解释</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（一）</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solidFill>
                  <a:srgbClr val="FF0000"/>
                </a:solidFill>
                <a:latin typeface="黑体" panose="02010609060101010101" pitchFamily="49" charset="-122"/>
                <a:ea typeface="黑体" panose="02010609060101010101" pitchFamily="49" charset="-122"/>
              </a:rPr>
              <a:t>第十条 </a:t>
            </a:r>
            <a:r>
              <a:rPr lang="zh-CN" altLang="en-US" dirty="0">
                <a:latin typeface="黑体" panose="02010609060101010101" pitchFamily="49" charset="-122"/>
                <a:ea typeface="黑体" panose="02010609060101010101" pitchFamily="49" charset="-122"/>
              </a:rPr>
              <a:t>当事人约定</a:t>
            </a:r>
            <a:r>
              <a:rPr lang="zh-CN" altLang="en-US" dirty="0">
                <a:solidFill>
                  <a:srgbClr val="FF0000"/>
                </a:solidFill>
                <a:latin typeface="黑体" panose="02010609060101010101" pitchFamily="49" charset="-122"/>
                <a:ea typeface="黑体" panose="02010609060101010101" pitchFamily="49" charset="-122"/>
              </a:rPr>
              <a:t>顺延工期</a:t>
            </a:r>
            <a:r>
              <a:rPr lang="zh-CN" altLang="en-US" dirty="0">
                <a:latin typeface="黑体" panose="02010609060101010101" pitchFamily="49" charset="-122"/>
                <a:ea typeface="黑体" panose="02010609060101010101" pitchFamily="49" charset="-122"/>
              </a:rPr>
              <a:t>应当经发包人或者监理人签证等方式确认，承包人虽未取得工期顺延的确认，但能够证明在合同约定的期限内向发包人或者监理人申请过工期顺延且顺延事由符合合同约定，承包人以此为由主张工期顺延的，人民法院应予支持。</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　　当事人约定承包人未在约定期限内提出工期顺延申请视为工期不顺延的，按照约定处理，但发包人在约定期限后同意工期顺延或者承包人提出合理抗辩的除外。</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solidFill>
                  <a:srgbClr val="FF0000"/>
                </a:solidFill>
                <a:latin typeface="黑体" panose="02010609060101010101" pitchFamily="49" charset="-122"/>
                <a:ea typeface="黑体" panose="02010609060101010101" pitchFamily="49" charset="-122"/>
              </a:rPr>
              <a:t>第十一条 </a:t>
            </a:r>
            <a:r>
              <a:rPr lang="zh-CN" altLang="en-US" dirty="0">
                <a:latin typeface="黑体" panose="02010609060101010101" pitchFamily="49" charset="-122"/>
                <a:ea typeface="黑体" panose="02010609060101010101" pitchFamily="49" charset="-122"/>
              </a:rPr>
              <a:t>建设工程竣工前，当事人对工程质量发生争议，工程质量经鉴定合格的，</a:t>
            </a:r>
            <a:r>
              <a:rPr lang="zh-CN" altLang="en-US" dirty="0">
                <a:solidFill>
                  <a:srgbClr val="FF0000"/>
                </a:solidFill>
                <a:latin typeface="黑体" panose="02010609060101010101" pitchFamily="49" charset="-122"/>
                <a:ea typeface="黑体" panose="02010609060101010101" pitchFamily="49" charset="-122"/>
              </a:rPr>
              <a:t>鉴定期间为顺延工期期间</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顺延工期情形：</a:t>
            </a:r>
            <a:endParaRPr lang="zh-CN" altLang="en-US" dirty="0"/>
          </a:p>
        </p:txBody>
      </p:sp>
      <p:sp>
        <p:nvSpPr>
          <p:cNvPr id="3" name="内容占位符 2"/>
          <p:cNvSpPr>
            <a:spLocks noGrp="1"/>
          </p:cNvSpPr>
          <p:nvPr>
            <p:ph idx="1"/>
          </p:nvPr>
        </p:nvSpPr>
        <p:spPr/>
        <p:txBody>
          <a:bodyPr/>
          <a:lstStyle/>
          <a:p>
            <a:pPr>
              <a:lnSpc>
                <a:spcPct val="120000"/>
              </a:lnSpc>
            </a:pPr>
            <a:r>
              <a:rPr lang="zh-CN" altLang="en-US" dirty="0"/>
              <a:t>（</a:t>
            </a:r>
            <a:r>
              <a:rPr lang="en-US" altLang="zh-CN" dirty="0"/>
              <a:t>1</a:t>
            </a:r>
            <a:r>
              <a:rPr lang="zh-CN" altLang="en-US" dirty="0"/>
              <a:t>）发包人未能按合同约定提供图纸或所提供图纸不符合合同约定的；</a:t>
            </a:r>
            <a:endParaRPr lang="zh-CN" altLang="en-US" dirty="0"/>
          </a:p>
          <a:p>
            <a:pPr>
              <a:lnSpc>
                <a:spcPct val="120000"/>
              </a:lnSpc>
            </a:pPr>
            <a:r>
              <a:rPr lang="zh-CN" altLang="en-US" dirty="0"/>
              <a:t>（</a:t>
            </a:r>
            <a:r>
              <a:rPr lang="en-US" altLang="zh-CN" dirty="0"/>
              <a:t>2</a:t>
            </a:r>
            <a:r>
              <a:rPr lang="zh-CN" altLang="en-US" dirty="0"/>
              <a:t>）发包人未能按合同约定提供施工现场、施工条件、基础资料、许可、批准等开工条件的；</a:t>
            </a:r>
            <a:endParaRPr lang="zh-CN" altLang="en-US" dirty="0"/>
          </a:p>
          <a:p>
            <a:pPr>
              <a:lnSpc>
                <a:spcPct val="120000"/>
              </a:lnSpc>
            </a:pPr>
            <a:r>
              <a:rPr lang="zh-CN" altLang="en-US" dirty="0"/>
              <a:t>（</a:t>
            </a:r>
            <a:r>
              <a:rPr lang="en-US" altLang="zh-CN" dirty="0"/>
              <a:t>3</a:t>
            </a:r>
            <a:r>
              <a:rPr lang="zh-CN" altLang="en-US" dirty="0"/>
              <a:t>）发包人提供的测量基准点、基准线和水准点及其书面资料存在错误或疏漏的；</a:t>
            </a:r>
            <a:endParaRPr lang="zh-CN" altLang="en-US" dirty="0"/>
          </a:p>
          <a:p>
            <a:pPr>
              <a:lnSpc>
                <a:spcPct val="120000"/>
              </a:lnSpc>
            </a:pPr>
            <a:r>
              <a:rPr lang="zh-CN" altLang="en-US" dirty="0"/>
              <a:t>（</a:t>
            </a:r>
            <a:r>
              <a:rPr lang="en-US" altLang="zh-CN" dirty="0"/>
              <a:t>4</a:t>
            </a:r>
            <a:r>
              <a:rPr lang="zh-CN" altLang="en-US" dirty="0"/>
              <a:t>）发包人未能在计划开工日期之日起</a:t>
            </a:r>
            <a:r>
              <a:rPr lang="en-US" altLang="zh-CN" dirty="0"/>
              <a:t>7</a:t>
            </a:r>
            <a:r>
              <a:rPr lang="zh-CN" altLang="en-US" dirty="0"/>
              <a:t>天内同意下达开工通知的；</a:t>
            </a:r>
            <a:endParaRPr lang="zh-CN" altLang="en-US" dirty="0"/>
          </a:p>
          <a:p>
            <a:pPr>
              <a:lnSpc>
                <a:spcPct val="120000"/>
              </a:lnSpc>
            </a:pPr>
            <a:r>
              <a:rPr lang="zh-CN" altLang="en-US" dirty="0"/>
              <a:t>（</a:t>
            </a:r>
            <a:r>
              <a:rPr lang="en-US" altLang="zh-CN" dirty="0"/>
              <a:t>5</a:t>
            </a:r>
            <a:r>
              <a:rPr lang="zh-CN" altLang="en-US" dirty="0"/>
              <a:t>）发包人未能按合同约定日期支付工程预付款、进度款或竣工结算款的；</a:t>
            </a:r>
            <a:endParaRPr lang="zh-CN" altLang="en-US" dirty="0"/>
          </a:p>
          <a:p>
            <a:pPr>
              <a:lnSpc>
                <a:spcPct val="120000"/>
              </a:lnSpc>
            </a:pPr>
            <a:r>
              <a:rPr lang="zh-CN" altLang="en-US" dirty="0"/>
              <a:t>（</a:t>
            </a:r>
            <a:r>
              <a:rPr lang="en-US" altLang="zh-CN" dirty="0"/>
              <a:t>6</a:t>
            </a:r>
            <a:r>
              <a:rPr lang="zh-CN" altLang="en-US" dirty="0"/>
              <a:t>）监理人未按合同约定发出指示、批准等文件的；</a:t>
            </a:r>
            <a:endParaRPr lang="zh-CN" altLang="en-US" dirty="0"/>
          </a:p>
          <a:p>
            <a:pPr>
              <a:lnSpc>
                <a:spcPct val="120000"/>
              </a:lnSpc>
            </a:pPr>
            <a:r>
              <a:rPr lang="zh-CN" altLang="en-US" dirty="0"/>
              <a:t>（</a:t>
            </a:r>
            <a:r>
              <a:rPr lang="en-US" altLang="zh-CN" dirty="0"/>
              <a:t>7</a:t>
            </a:r>
            <a:r>
              <a:rPr lang="zh-CN" altLang="en-US" dirty="0"/>
              <a:t>）专用合同条款中约定的其他情形。</a:t>
            </a:r>
            <a:endParaRPr lang="zh-CN" altLang="en-US" dirty="0"/>
          </a:p>
          <a:p>
            <a:endParaRPr lang="zh-CN" altLang="en-US"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顺延工期情形：</a:t>
            </a:r>
            <a:endParaRPr lang="zh-CN" altLang="en-US" dirty="0"/>
          </a:p>
        </p:txBody>
      </p:sp>
      <p:sp>
        <p:nvSpPr>
          <p:cNvPr id="3" name="内容占位符 2"/>
          <p:cNvSpPr>
            <a:spLocks noGrp="1"/>
          </p:cNvSpPr>
          <p:nvPr>
            <p:ph idx="1"/>
          </p:nvPr>
        </p:nvSpPr>
        <p:spPr/>
        <p:txBody>
          <a:bodyPr/>
          <a:lstStyle/>
          <a:p>
            <a:pPr>
              <a:lnSpc>
                <a:spcPct val="150000"/>
              </a:lnSpc>
            </a:pPr>
            <a:r>
              <a:rPr lang="zh-CN" altLang="en-US" dirty="0"/>
              <a:t>其他还有：</a:t>
            </a:r>
            <a:endParaRPr lang="zh-CN" altLang="en-US" dirty="0"/>
          </a:p>
          <a:p>
            <a:pPr>
              <a:lnSpc>
                <a:spcPct val="150000"/>
              </a:lnSpc>
            </a:pPr>
            <a:r>
              <a:rPr lang="zh-CN" altLang="en-US" dirty="0"/>
              <a:t>①法律法规变化造成的工期延误；</a:t>
            </a:r>
            <a:endParaRPr lang="zh-CN" altLang="en-US" dirty="0"/>
          </a:p>
          <a:p>
            <a:pPr>
              <a:lnSpc>
                <a:spcPct val="150000"/>
              </a:lnSpc>
            </a:pPr>
            <a:r>
              <a:rPr lang="zh-CN" altLang="en-US" dirty="0"/>
              <a:t>②监理人未按照合同约定验收隐蔽工程、参加试车；</a:t>
            </a:r>
            <a:endParaRPr lang="zh-CN" altLang="en-US" dirty="0"/>
          </a:p>
          <a:p>
            <a:pPr>
              <a:lnSpc>
                <a:spcPct val="150000"/>
              </a:lnSpc>
            </a:pPr>
            <a:r>
              <a:rPr lang="zh-CN" altLang="en-US" dirty="0"/>
              <a:t>③监理人的检查和检验影响正常施工的；</a:t>
            </a:r>
            <a:endParaRPr lang="zh-CN" altLang="en-US" dirty="0"/>
          </a:p>
          <a:p>
            <a:pPr>
              <a:lnSpc>
                <a:spcPct val="150000"/>
              </a:lnSpc>
            </a:pPr>
            <a:r>
              <a:rPr lang="zh-CN" altLang="en-US" dirty="0"/>
              <a:t>④不利物质条件、异常恶劣的气候条件导致工期延误；</a:t>
            </a:r>
            <a:endParaRPr lang="zh-CN" altLang="en-US" dirty="0"/>
          </a:p>
          <a:p>
            <a:pPr>
              <a:lnSpc>
                <a:spcPct val="150000"/>
              </a:lnSpc>
            </a:pPr>
            <a:r>
              <a:rPr lang="zh-CN" altLang="en-US" dirty="0"/>
              <a:t>⑤不可抗力导致工期延误的。</a:t>
            </a:r>
            <a:endParaRPr lang="zh-CN" altLang="en-US" dirty="0"/>
          </a:p>
          <a:p>
            <a:endParaRPr lang="zh-CN" altLang="en-US"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5"/>
          <p:cNvSpPr/>
          <p:nvPr/>
        </p:nvSpPr>
        <p:spPr>
          <a:xfrm>
            <a:off x="983432" y="908720"/>
            <a:ext cx="2132065" cy="852827"/>
          </a:xfrm>
          <a:custGeom>
            <a:avLst/>
            <a:gdLst>
              <a:gd name="connsiteX0" fmla="*/ 0 w 2132065"/>
              <a:gd name="connsiteY0" fmla="*/ 0 h 852826"/>
              <a:gd name="connsiteX1" fmla="*/ 1705652 w 2132065"/>
              <a:gd name="connsiteY1" fmla="*/ 0 h 852826"/>
              <a:gd name="connsiteX2" fmla="*/ 2132065 w 2132065"/>
              <a:gd name="connsiteY2" fmla="*/ 426413 h 852826"/>
              <a:gd name="connsiteX3" fmla="*/ 1705652 w 2132065"/>
              <a:gd name="connsiteY3" fmla="*/ 852826 h 852826"/>
              <a:gd name="connsiteX4" fmla="*/ 0 w 2132065"/>
              <a:gd name="connsiteY4" fmla="*/ 852826 h 852826"/>
              <a:gd name="connsiteX5" fmla="*/ 426413 w 2132065"/>
              <a:gd name="connsiteY5" fmla="*/ 426413 h 852826"/>
              <a:gd name="connsiteX6" fmla="*/ 0 w 2132065"/>
              <a:gd name="connsiteY6" fmla="*/ 0 h 85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065" h="852826">
                <a:moveTo>
                  <a:pt x="0" y="0"/>
                </a:moveTo>
                <a:lnTo>
                  <a:pt x="1705652" y="0"/>
                </a:lnTo>
                <a:lnTo>
                  <a:pt x="2132065" y="426413"/>
                </a:lnTo>
                <a:lnTo>
                  <a:pt x="1705652" y="852826"/>
                </a:lnTo>
                <a:lnTo>
                  <a:pt x="0" y="852826"/>
                </a:lnTo>
                <a:lnTo>
                  <a:pt x="426413" y="426413"/>
                </a:lnTo>
                <a:lnTo>
                  <a:pt x="0" y="0"/>
                </a:lnTo>
                <a:close/>
              </a:path>
            </a:pathLst>
          </a:custGeom>
          <a:solidFill>
            <a:srgbClr val="7ACDEF"/>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35986" tIns="5080" rIns="425827" bIns="5080" numCol="1" spcCol="1271" anchor="ctr" anchorCtr="0">
            <a:noAutofit/>
          </a:bodyPr>
          <a:lstStyle/>
          <a:p>
            <a:pPr algn="ctr" defTabSz="354965">
              <a:lnSpc>
                <a:spcPct val="90000"/>
              </a:lnSpc>
              <a:spcBef>
                <a:spcPct val="0"/>
              </a:spcBef>
              <a:spcAft>
                <a:spcPct val="35000"/>
              </a:spcAft>
            </a:pPr>
            <a:endParaRPr lang="en-US" sz="900" b="1">
              <a:solidFill>
                <a:sysClr val="window" lastClr="FFFFFF"/>
              </a:solidFill>
              <a:latin typeface="微软雅黑" panose="020B0503020204020204" charset="-122"/>
              <a:ea typeface="微软雅黑" panose="020B0503020204020204" charset="-122"/>
              <a:cs typeface="+mn-ea"/>
              <a:sym typeface="+mn-lt"/>
            </a:endParaRPr>
          </a:p>
          <a:p>
            <a:pPr algn="ctr" defTabSz="354965">
              <a:lnSpc>
                <a:spcPct val="90000"/>
              </a:lnSpc>
              <a:spcBef>
                <a:spcPct val="0"/>
              </a:spcBef>
              <a:spcAft>
                <a:spcPct val="35000"/>
              </a:spcAft>
            </a:pPr>
            <a:endParaRPr lang="en-US" sz="900" b="1">
              <a:solidFill>
                <a:sysClr val="window" lastClr="FFFFFF"/>
              </a:solidFill>
              <a:latin typeface="微软雅黑" panose="020B0503020204020204" charset="-122"/>
              <a:ea typeface="微软雅黑" panose="020B0503020204020204" charset="-122"/>
              <a:cs typeface="+mn-ea"/>
              <a:sym typeface="+mn-lt"/>
            </a:endParaRPr>
          </a:p>
        </p:txBody>
      </p:sp>
      <p:sp>
        <p:nvSpPr>
          <p:cNvPr id="5" name="文本框 4"/>
          <p:cNvSpPr txBox="1"/>
          <p:nvPr/>
        </p:nvSpPr>
        <p:spPr>
          <a:xfrm>
            <a:off x="1454242" y="1103372"/>
            <a:ext cx="1381760" cy="397510"/>
          </a:xfrm>
          <a:prstGeom prst="rect">
            <a:avLst/>
          </a:prstGeom>
          <a:noFill/>
        </p:spPr>
        <p:txBody>
          <a:bodyPr wrap="square" lIns="91330" tIns="45718" rIns="91330" bIns="45718" rtlCol="0">
            <a:spAutoFit/>
          </a:bodyPr>
          <a:lstStyle/>
          <a:p>
            <a:r>
              <a:rPr lang="zh-CN" altLang="en-US" sz="2000" b="1">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rPr>
              <a:t>合同工期</a:t>
            </a:r>
            <a:endParaRPr lang="zh-CN" altLang="en-US" sz="2000" b="1">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
        <p:nvSpPr>
          <p:cNvPr id="6" name="任意多边形 8"/>
          <p:cNvSpPr/>
          <p:nvPr/>
        </p:nvSpPr>
        <p:spPr>
          <a:xfrm>
            <a:off x="982933" y="2201719"/>
            <a:ext cx="2132065" cy="869837"/>
          </a:xfrm>
          <a:custGeom>
            <a:avLst/>
            <a:gdLst>
              <a:gd name="connsiteX0" fmla="*/ 0 w 2132065"/>
              <a:gd name="connsiteY0" fmla="*/ 0 h 852826"/>
              <a:gd name="connsiteX1" fmla="*/ 1705652 w 2132065"/>
              <a:gd name="connsiteY1" fmla="*/ 0 h 852826"/>
              <a:gd name="connsiteX2" fmla="*/ 2132065 w 2132065"/>
              <a:gd name="connsiteY2" fmla="*/ 426413 h 852826"/>
              <a:gd name="connsiteX3" fmla="*/ 1705652 w 2132065"/>
              <a:gd name="connsiteY3" fmla="*/ 852826 h 852826"/>
              <a:gd name="connsiteX4" fmla="*/ 0 w 2132065"/>
              <a:gd name="connsiteY4" fmla="*/ 852826 h 852826"/>
              <a:gd name="connsiteX5" fmla="*/ 426413 w 2132065"/>
              <a:gd name="connsiteY5" fmla="*/ 426413 h 852826"/>
              <a:gd name="connsiteX6" fmla="*/ 0 w 2132065"/>
              <a:gd name="connsiteY6" fmla="*/ 0 h 85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065" h="852826">
                <a:moveTo>
                  <a:pt x="0" y="0"/>
                </a:moveTo>
                <a:lnTo>
                  <a:pt x="1705652" y="0"/>
                </a:lnTo>
                <a:lnTo>
                  <a:pt x="2132065" y="426413"/>
                </a:lnTo>
                <a:lnTo>
                  <a:pt x="1705652" y="852826"/>
                </a:lnTo>
                <a:lnTo>
                  <a:pt x="0" y="852826"/>
                </a:lnTo>
                <a:lnTo>
                  <a:pt x="426413" y="426413"/>
                </a:lnTo>
                <a:lnTo>
                  <a:pt x="0" y="0"/>
                </a:lnTo>
                <a:close/>
              </a:path>
            </a:pathLst>
          </a:custGeom>
          <a:solidFill>
            <a:srgbClr val="00AFF0"/>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35986" tIns="5080" rIns="425827" bIns="5080" numCol="1" spcCol="1271" anchor="ctr" anchorCtr="0">
            <a:noAutofit/>
          </a:bodyPr>
          <a:lstStyle/>
          <a:p>
            <a:pPr algn="ctr" defTabSz="354965">
              <a:lnSpc>
                <a:spcPct val="90000"/>
              </a:lnSpc>
              <a:spcBef>
                <a:spcPct val="0"/>
              </a:spcBef>
              <a:spcAft>
                <a:spcPct val="35000"/>
              </a:spcAft>
            </a:pPr>
            <a:endParaRPr lang="en-US" sz="900" b="1">
              <a:solidFill>
                <a:sysClr val="window" lastClr="FFFFFF"/>
              </a:solidFill>
              <a:latin typeface="微软雅黑" panose="020B0503020204020204" charset="-122"/>
              <a:ea typeface="微软雅黑" panose="020B0503020204020204" charset="-122"/>
              <a:cs typeface="+mn-ea"/>
              <a:sym typeface="+mn-lt"/>
            </a:endParaRPr>
          </a:p>
          <a:p>
            <a:pPr algn="ctr" defTabSz="354965">
              <a:lnSpc>
                <a:spcPct val="90000"/>
              </a:lnSpc>
              <a:spcBef>
                <a:spcPct val="0"/>
              </a:spcBef>
              <a:spcAft>
                <a:spcPct val="35000"/>
              </a:spcAft>
            </a:pPr>
            <a:endParaRPr lang="en-US" sz="900" b="1">
              <a:solidFill>
                <a:sysClr val="window" lastClr="FFFFFF"/>
              </a:solidFill>
              <a:latin typeface="微软雅黑" panose="020B0503020204020204" charset="-122"/>
              <a:ea typeface="微软雅黑" panose="020B0503020204020204" charset="-122"/>
              <a:cs typeface="+mn-ea"/>
              <a:sym typeface="+mn-lt"/>
            </a:endParaRPr>
          </a:p>
        </p:txBody>
      </p:sp>
      <p:sp>
        <p:nvSpPr>
          <p:cNvPr id="7" name="文本框 6"/>
          <p:cNvSpPr txBox="1"/>
          <p:nvPr/>
        </p:nvSpPr>
        <p:spPr>
          <a:xfrm>
            <a:off x="1444679" y="2419390"/>
            <a:ext cx="1360468" cy="397510"/>
          </a:xfrm>
          <a:prstGeom prst="rect">
            <a:avLst/>
          </a:prstGeom>
          <a:noFill/>
        </p:spPr>
        <p:txBody>
          <a:bodyPr wrap="square" lIns="91330" tIns="45718" rIns="91330" bIns="45718" rtlCol="0">
            <a:spAutoFit/>
          </a:bodyPr>
          <a:lstStyle>
            <a:defPPr>
              <a:defRPr lang="zh-CN"/>
            </a:defPPr>
            <a:lvl1pPr>
              <a:defRPr sz="1400" b="1">
                <a:solidFill>
                  <a:schemeClr val="bg1"/>
                </a:solidFill>
              </a:defRPr>
            </a:lvl1pPr>
          </a:lstStyle>
          <a:p>
            <a:r>
              <a:rPr lang="zh-CN" altLang="en-US" sz="20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rPr>
              <a:t>实际工期</a:t>
            </a:r>
            <a:endParaRPr lang="zh-CN" altLang="en-US" sz="20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
        <p:nvSpPr>
          <p:cNvPr id="8" name="任意多边形 12"/>
          <p:cNvSpPr/>
          <p:nvPr/>
        </p:nvSpPr>
        <p:spPr>
          <a:xfrm>
            <a:off x="983432" y="3477472"/>
            <a:ext cx="2132065" cy="852827"/>
          </a:xfrm>
          <a:custGeom>
            <a:avLst/>
            <a:gdLst>
              <a:gd name="connsiteX0" fmla="*/ 0 w 2132065"/>
              <a:gd name="connsiteY0" fmla="*/ 0 h 852826"/>
              <a:gd name="connsiteX1" fmla="*/ 1705652 w 2132065"/>
              <a:gd name="connsiteY1" fmla="*/ 0 h 852826"/>
              <a:gd name="connsiteX2" fmla="*/ 2132065 w 2132065"/>
              <a:gd name="connsiteY2" fmla="*/ 426413 h 852826"/>
              <a:gd name="connsiteX3" fmla="*/ 1705652 w 2132065"/>
              <a:gd name="connsiteY3" fmla="*/ 852826 h 852826"/>
              <a:gd name="connsiteX4" fmla="*/ 0 w 2132065"/>
              <a:gd name="connsiteY4" fmla="*/ 852826 h 852826"/>
              <a:gd name="connsiteX5" fmla="*/ 426413 w 2132065"/>
              <a:gd name="connsiteY5" fmla="*/ 426413 h 852826"/>
              <a:gd name="connsiteX6" fmla="*/ 0 w 2132065"/>
              <a:gd name="connsiteY6" fmla="*/ 0 h 85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065" h="852826">
                <a:moveTo>
                  <a:pt x="0" y="0"/>
                </a:moveTo>
                <a:lnTo>
                  <a:pt x="1705652" y="0"/>
                </a:lnTo>
                <a:lnTo>
                  <a:pt x="2132065" y="426413"/>
                </a:lnTo>
                <a:lnTo>
                  <a:pt x="1705652" y="852826"/>
                </a:lnTo>
                <a:lnTo>
                  <a:pt x="0" y="852826"/>
                </a:lnTo>
                <a:lnTo>
                  <a:pt x="426413" y="426413"/>
                </a:lnTo>
                <a:lnTo>
                  <a:pt x="0" y="0"/>
                </a:lnTo>
                <a:close/>
              </a:path>
            </a:pathLst>
          </a:custGeom>
          <a:solidFill>
            <a:srgbClr val="7ACDEF"/>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35986" tIns="5080" rIns="425827" bIns="5080" numCol="1" spcCol="1271" anchor="ctr" anchorCtr="0">
            <a:noAutofit/>
          </a:bodyPr>
          <a:lstStyle/>
          <a:p>
            <a:pPr algn="ctr" defTabSz="354965">
              <a:lnSpc>
                <a:spcPct val="90000"/>
              </a:lnSpc>
              <a:spcBef>
                <a:spcPct val="0"/>
              </a:spcBef>
              <a:spcAft>
                <a:spcPct val="35000"/>
              </a:spcAft>
            </a:pPr>
            <a:endParaRPr lang="en-US" sz="900" b="1">
              <a:solidFill>
                <a:sysClr val="window" lastClr="FFFFFF"/>
              </a:solidFill>
              <a:latin typeface="微软雅黑" panose="020B0503020204020204" charset="-122"/>
              <a:ea typeface="微软雅黑" panose="020B0503020204020204" charset="-122"/>
              <a:cs typeface="+mn-ea"/>
              <a:sym typeface="+mn-lt"/>
            </a:endParaRPr>
          </a:p>
          <a:p>
            <a:pPr algn="ctr" defTabSz="354965">
              <a:lnSpc>
                <a:spcPct val="90000"/>
              </a:lnSpc>
              <a:spcBef>
                <a:spcPct val="0"/>
              </a:spcBef>
              <a:spcAft>
                <a:spcPct val="35000"/>
              </a:spcAft>
            </a:pPr>
            <a:endParaRPr lang="en-US" sz="900" b="1">
              <a:solidFill>
                <a:sysClr val="window" lastClr="FFFFFF"/>
              </a:solidFill>
              <a:latin typeface="微软雅黑" panose="020B0503020204020204" charset="-122"/>
              <a:ea typeface="微软雅黑" panose="020B0503020204020204" charset="-122"/>
              <a:cs typeface="+mn-ea"/>
              <a:sym typeface="+mn-lt"/>
            </a:endParaRPr>
          </a:p>
        </p:txBody>
      </p:sp>
      <p:sp>
        <p:nvSpPr>
          <p:cNvPr id="9" name="文本框 8"/>
          <p:cNvSpPr txBox="1"/>
          <p:nvPr/>
        </p:nvSpPr>
        <p:spPr>
          <a:xfrm>
            <a:off x="1429439" y="3689038"/>
            <a:ext cx="1314217" cy="397510"/>
          </a:xfrm>
          <a:prstGeom prst="rect">
            <a:avLst/>
          </a:prstGeom>
          <a:noFill/>
        </p:spPr>
        <p:txBody>
          <a:bodyPr wrap="square" lIns="91330" tIns="45718" rIns="91330" bIns="45718" rtlCol="0">
            <a:spAutoFit/>
          </a:bodyPr>
          <a:lstStyle>
            <a:defPPr>
              <a:defRPr lang="zh-CN"/>
            </a:defPPr>
            <a:lvl1pPr>
              <a:defRPr sz="1400" b="1">
                <a:solidFill>
                  <a:schemeClr val="bg1"/>
                </a:solidFill>
              </a:defRPr>
            </a:lvl1pPr>
          </a:lstStyle>
          <a:p>
            <a:r>
              <a:rPr lang="zh-CN" altLang="en-US" sz="20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rPr>
              <a:t>定额工期</a:t>
            </a:r>
            <a:endParaRPr lang="zh-CN" altLang="en-US" sz="20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
        <p:nvSpPr>
          <p:cNvPr id="10" name="任意多边形 14"/>
          <p:cNvSpPr/>
          <p:nvPr/>
        </p:nvSpPr>
        <p:spPr>
          <a:xfrm>
            <a:off x="982797" y="4694974"/>
            <a:ext cx="2132065" cy="852827"/>
          </a:xfrm>
          <a:custGeom>
            <a:avLst/>
            <a:gdLst>
              <a:gd name="connsiteX0" fmla="*/ 0 w 2132065"/>
              <a:gd name="connsiteY0" fmla="*/ 0 h 852826"/>
              <a:gd name="connsiteX1" fmla="*/ 1705652 w 2132065"/>
              <a:gd name="connsiteY1" fmla="*/ 0 h 852826"/>
              <a:gd name="connsiteX2" fmla="*/ 2132065 w 2132065"/>
              <a:gd name="connsiteY2" fmla="*/ 426413 h 852826"/>
              <a:gd name="connsiteX3" fmla="*/ 1705652 w 2132065"/>
              <a:gd name="connsiteY3" fmla="*/ 852826 h 852826"/>
              <a:gd name="connsiteX4" fmla="*/ 0 w 2132065"/>
              <a:gd name="connsiteY4" fmla="*/ 852826 h 852826"/>
              <a:gd name="connsiteX5" fmla="*/ 426413 w 2132065"/>
              <a:gd name="connsiteY5" fmla="*/ 426413 h 852826"/>
              <a:gd name="connsiteX6" fmla="*/ 0 w 2132065"/>
              <a:gd name="connsiteY6" fmla="*/ 0 h 85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2065" h="852826">
                <a:moveTo>
                  <a:pt x="0" y="0"/>
                </a:moveTo>
                <a:lnTo>
                  <a:pt x="1705652" y="0"/>
                </a:lnTo>
                <a:lnTo>
                  <a:pt x="2132065" y="426413"/>
                </a:lnTo>
                <a:lnTo>
                  <a:pt x="1705652" y="852826"/>
                </a:lnTo>
                <a:lnTo>
                  <a:pt x="0" y="852826"/>
                </a:lnTo>
                <a:lnTo>
                  <a:pt x="426413" y="426413"/>
                </a:lnTo>
                <a:lnTo>
                  <a:pt x="0" y="0"/>
                </a:lnTo>
                <a:close/>
              </a:path>
            </a:pathLst>
          </a:custGeom>
          <a:solidFill>
            <a:srgbClr val="00AFF0"/>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435986" tIns="5080" rIns="425827" bIns="5080" numCol="1" spcCol="1271" anchor="ctr" anchorCtr="0">
            <a:noAutofit/>
          </a:bodyPr>
          <a:lstStyle/>
          <a:p>
            <a:pPr algn="ctr" defTabSz="354965">
              <a:lnSpc>
                <a:spcPct val="90000"/>
              </a:lnSpc>
              <a:spcBef>
                <a:spcPct val="0"/>
              </a:spcBef>
              <a:spcAft>
                <a:spcPct val="35000"/>
              </a:spcAft>
            </a:pPr>
            <a:endParaRPr lang="en-US" sz="900" b="1">
              <a:solidFill>
                <a:sysClr val="window" lastClr="FFFFFF"/>
              </a:solidFill>
              <a:latin typeface="微软雅黑" panose="020B0503020204020204" charset="-122"/>
              <a:ea typeface="微软雅黑" panose="020B0503020204020204" charset="-122"/>
              <a:cs typeface="+mn-ea"/>
              <a:sym typeface="+mn-lt"/>
            </a:endParaRPr>
          </a:p>
          <a:p>
            <a:pPr algn="ctr" defTabSz="354965">
              <a:lnSpc>
                <a:spcPct val="90000"/>
              </a:lnSpc>
              <a:spcBef>
                <a:spcPct val="0"/>
              </a:spcBef>
              <a:spcAft>
                <a:spcPct val="35000"/>
              </a:spcAft>
            </a:pPr>
            <a:endParaRPr lang="en-US" sz="900" b="1">
              <a:solidFill>
                <a:sysClr val="window" lastClr="FFFFFF"/>
              </a:solidFill>
              <a:latin typeface="微软雅黑" panose="020B0503020204020204" charset="-122"/>
              <a:ea typeface="微软雅黑" panose="020B0503020204020204" charset="-122"/>
              <a:cs typeface="+mn-ea"/>
              <a:sym typeface="+mn-lt"/>
            </a:endParaRPr>
          </a:p>
        </p:txBody>
      </p:sp>
      <p:sp>
        <p:nvSpPr>
          <p:cNvPr id="11" name="文本框 10"/>
          <p:cNvSpPr txBox="1"/>
          <p:nvPr/>
        </p:nvSpPr>
        <p:spPr>
          <a:xfrm>
            <a:off x="1392647" y="4921627"/>
            <a:ext cx="1224280" cy="397510"/>
          </a:xfrm>
          <a:prstGeom prst="rect">
            <a:avLst/>
          </a:prstGeom>
          <a:noFill/>
        </p:spPr>
        <p:txBody>
          <a:bodyPr wrap="square" lIns="91330" tIns="45718" rIns="91330" bIns="45718" rtlCol="0">
            <a:spAutoFit/>
          </a:bodyPr>
          <a:lstStyle>
            <a:defPPr>
              <a:defRPr lang="zh-CN"/>
            </a:defPPr>
            <a:lvl1pPr>
              <a:defRPr sz="1400" b="1">
                <a:solidFill>
                  <a:schemeClr val="bg1"/>
                </a:solidFill>
              </a:defRPr>
            </a:lvl1pPr>
          </a:lstStyle>
          <a:p>
            <a:r>
              <a:rPr lang="zh-CN" altLang="en-US" sz="20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rPr>
              <a:t>合理工期</a:t>
            </a:r>
            <a:endParaRPr lang="zh-CN" altLang="en-US" sz="20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
        <p:nvSpPr>
          <p:cNvPr id="12" name="矩形 11"/>
          <p:cNvSpPr/>
          <p:nvPr/>
        </p:nvSpPr>
        <p:spPr>
          <a:xfrm>
            <a:off x="3760561" y="839012"/>
            <a:ext cx="7037145" cy="1384990"/>
          </a:xfrm>
          <a:prstGeom prst="rect">
            <a:avLst/>
          </a:prstGeom>
          <a:ln>
            <a:solidFill>
              <a:schemeClr val="tx1"/>
            </a:solidFill>
          </a:ln>
        </p:spPr>
        <p:txBody>
          <a:bodyPr wrap="square" lIns="91330" tIns="45718" rIns="91330" bIns="45718">
            <a:spAutoFit/>
          </a:bodyPr>
          <a:lstStyle/>
          <a:p>
            <a:pPr>
              <a:lnSpc>
                <a:spcPct val="150000"/>
              </a:lnSpc>
            </a:pP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合同协议书约定的承包人完成工程所需的期限，包括按照合同约定所作的期限变更。      </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r>
              <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2017</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版《建设工程施工合同（示范文本）》通用条款</a:t>
            </a:r>
            <a:endParaRPr lang="en-US" altLang="zh-CN" sz="1400"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r>
              <a:rPr lang="en-US" altLang="zh-CN" sz="1400"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a:t>
            </a:r>
            <a:r>
              <a:rPr lang="zh-CN" altLang="en-US" sz="1400"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1.4.3 工期：是指在合同协议书约定的承包人完成工程所需的期限，包括按照合同约定所作的期限变更。</a:t>
            </a:r>
            <a:endParaRPr lang="zh-CN" altLang="en-US" sz="1400"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矩形 12"/>
          <p:cNvSpPr/>
          <p:nvPr/>
        </p:nvSpPr>
        <p:spPr>
          <a:xfrm>
            <a:off x="3759624" y="3477472"/>
            <a:ext cx="7037144" cy="754049"/>
          </a:xfrm>
          <a:prstGeom prst="rect">
            <a:avLst/>
          </a:prstGeom>
          <a:ln>
            <a:solidFill>
              <a:schemeClr val="tx1"/>
            </a:solidFill>
          </a:ln>
        </p:spPr>
        <p:txBody>
          <a:bodyPr wrap="square" lIns="91330" tIns="45718" rIns="91330" bIns="45718">
            <a:spAutoFit/>
          </a:bodyPr>
          <a:lstStyle/>
          <a:p>
            <a:endParaRPr lang="en-US" altLang="zh-CN" sz="7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a:p>
            <a:r>
              <a:rPr lang="zh-CN" altLang="en-US" sz="14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rPr>
              <a:t>一定的经济和社会条件下，在一定时间内由建设行政主管部门制订并发布项目建设所消耗的时间标准。</a:t>
            </a:r>
            <a:endParaRPr lang="en-US" altLang="zh-CN" sz="14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a:p>
            <a:endParaRPr lang="zh-CN" altLang="zh-CN" sz="700">
              <a:latin typeface="微软雅黑" panose="020B0503020204020204" charset="-122"/>
              <a:ea typeface="微软雅黑" panose="020B0503020204020204" charset="-122"/>
              <a:cs typeface="华文仿宋" panose="02010600040101010101" charset="-122"/>
              <a:sym typeface="+mn-lt"/>
            </a:endParaRPr>
          </a:p>
        </p:txBody>
      </p:sp>
      <p:sp>
        <p:nvSpPr>
          <p:cNvPr id="14" name="矩形 13"/>
          <p:cNvSpPr/>
          <p:nvPr/>
        </p:nvSpPr>
        <p:spPr>
          <a:xfrm>
            <a:off x="3759172" y="4590474"/>
            <a:ext cx="7037073" cy="1061825"/>
          </a:xfrm>
          <a:prstGeom prst="rect">
            <a:avLst/>
          </a:prstGeom>
          <a:ln>
            <a:solidFill>
              <a:schemeClr val="tx1"/>
            </a:solidFill>
          </a:ln>
        </p:spPr>
        <p:txBody>
          <a:bodyPr wrap="square" lIns="91330" tIns="45718" rIns="91330" bIns="45718">
            <a:spAutoFit/>
          </a:bodyPr>
          <a:lstStyle/>
          <a:p>
            <a:pPr>
              <a:lnSpc>
                <a:spcPct val="150000"/>
              </a:lnSpc>
            </a:pPr>
            <a:endParaRPr lang="en-US" altLang="zh-CN" sz="7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a:p>
            <a:pPr>
              <a:lnSpc>
                <a:spcPct val="150000"/>
              </a:lnSpc>
            </a:pPr>
            <a:r>
              <a:rPr lang="zh-CN" altLang="en-US" sz="14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rPr>
              <a:t>在相同施工条件下，具有相同或近似施工技术，施工经验和管理水平的施工单位在完成相同工作量时正常情况下所需要花费的时间。</a:t>
            </a:r>
            <a:endParaRPr lang="en-US" altLang="zh-CN" sz="14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a:p>
            <a:pPr>
              <a:lnSpc>
                <a:spcPct val="150000"/>
              </a:lnSpc>
            </a:pPr>
            <a:endParaRPr lang="zh-CN" altLang="en-US" sz="7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p:txBody>
      </p:sp>
      <p:sp>
        <p:nvSpPr>
          <p:cNvPr id="15" name="矩形 14"/>
          <p:cNvSpPr/>
          <p:nvPr/>
        </p:nvSpPr>
        <p:spPr>
          <a:xfrm>
            <a:off x="3759624" y="2436629"/>
            <a:ext cx="7037145" cy="761743"/>
          </a:xfrm>
          <a:prstGeom prst="rect">
            <a:avLst/>
          </a:prstGeom>
          <a:ln>
            <a:solidFill>
              <a:schemeClr val="tx1"/>
            </a:solidFill>
          </a:ln>
        </p:spPr>
        <p:txBody>
          <a:bodyPr wrap="square" lIns="91330" tIns="45718" rIns="91330" bIns="45718">
            <a:spAutoFit/>
          </a:bodyPr>
          <a:lstStyle/>
          <a:p>
            <a:pPr>
              <a:lnSpc>
                <a:spcPct val="150000"/>
              </a:lnSpc>
            </a:pPr>
            <a:endParaRPr lang="en-US" altLang="zh-CN" sz="7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a:p>
            <a:pPr>
              <a:lnSpc>
                <a:spcPct val="150000"/>
              </a:lnSpc>
            </a:pPr>
            <a:r>
              <a:rPr lang="zh-CN" altLang="en-US" sz="14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rPr>
              <a:t>实际开工日期至实际竣工日期所经历的天数。</a:t>
            </a:r>
            <a:endParaRPr lang="en-US" altLang="zh-CN" sz="1400">
              <a:solidFill>
                <a:schemeClr val="tx1"/>
              </a:solidFill>
              <a:latin typeface="微软雅黑" panose="020B0503020204020204" charset="-122"/>
              <a:ea typeface="微软雅黑" panose="020B0503020204020204" charset="-122"/>
              <a:cs typeface="宋体" panose="02010600030101010101" pitchFamily="2" charset="-122"/>
              <a:sym typeface="微软雅黑" panose="020B0503020204020204" charset="-122"/>
            </a:endParaRPr>
          </a:p>
          <a:p>
            <a:pPr>
              <a:lnSpc>
                <a:spcPct val="150000"/>
              </a:lnSpc>
            </a:pPr>
            <a:endParaRPr lang="zh-CN" altLang="en-US" sz="700">
              <a:solidFill>
                <a:schemeClr val="tx1"/>
              </a:solidFill>
              <a:latin typeface="微软雅黑" panose="020B0503020204020204" charset="-122"/>
              <a:ea typeface="微软雅黑" panose="020B0503020204020204" charset="-122"/>
              <a:cs typeface="宋体" panose="02010600030101010101" pitchFamily="2" charset="-122"/>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lnSpcReduction="10000"/>
          </a:bodyPr>
          <a:lstStyle/>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案情摘要</a:t>
            </a:r>
            <a:r>
              <a:rPr lang="en-US"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再审申请人 </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一审被告、 二审上诉人</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成都中医药大学附属医院 </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以下简称</a:t>
            </a:r>
            <a:r>
              <a:rPr lang="zh-CN" altLang="en-US" dirty="0">
                <a:solidFill>
                  <a:srgbClr val="FF0000"/>
                </a:solidFill>
                <a:latin typeface="黑体" panose="02010609060101010101" pitchFamily="49" charset="-122"/>
                <a:ea typeface="黑体" panose="02010609060101010101" pitchFamily="49" charset="-122"/>
              </a:rPr>
              <a:t>成都中医附院</a:t>
            </a:r>
            <a:r>
              <a:rPr lang="en-US"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被申请人 </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一审原告、 二审被上诉人</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成都市第六建筑工程公司 </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以下简称</a:t>
            </a:r>
            <a:r>
              <a:rPr lang="zh-CN" altLang="en-US" dirty="0">
                <a:solidFill>
                  <a:srgbClr val="FF0000"/>
                </a:solidFill>
                <a:latin typeface="黑体" panose="02010609060101010101" pitchFamily="49" charset="-122"/>
                <a:ea typeface="黑体" panose="02010609060101010101" pitchFamily="49" charset="-122"/>
              </a:rPr>
              <a:t>成都六建司</a:t>
            </a:r>
            <a:r>
              <a:rPr lang="en-US"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成都六建司通过招投标方式取得成都中医附院发包的四川省中医医院老内科楼</a:t>
            </a:r>
            <a:r>
              <a:rPr lang="zh-CN" altLang="en-US" dirty="0">
                <a:solidFill>
                  <a:srgbClr val="FF0000"/>
                </a:solidFill>
                <a:latin typeface="黑体" panose="02010609060101010101" pitchFamily="49" charset="-122"/>
                <a:ea typeface="黑体" panose="02010609060101010101" pitchFamily="49" charset="-122"/>
              </a:rPr>
              <a:t>修缮改造工程</a:t>
            </a:r>
            <a:r>
              <a:rPr lang="zh-CN" altLang="en-US" dirty="0">
                <a:latin typeface="黑体" panose="02010609060101010101" pitchFamily="49" charset="-122"/>
                <a:ea typeface="黑体" panose="02010609060101010101" pitchFamily="49" charset="-122"/>
              </a:rPr>
              <a:t>。 </a:t>
            </a:r>
            <a:r>
              <a:rPr lang="en-US" altLang="zh-CN" dirty="0">
                <a:latin typeface="黑体" panose="02010609060101010101" pitchFamily="49" charset="-122"/>
                <a:ea typeface="黑体" panose="02010609060101010101" pitchFamily="49" charset="-122"/>
              </a:rPr>
              <a:t>2013 </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3 </a:t>
            </a:r>
            <a:r>
              <a:rPr lang="zh-CN" altLang="en-US"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12 </a:t>
            </a:r>
            <a:r>
              <a:rPr lang="zh-CN" altLang="en-US" dirty="0">
                <a:latin typeface="黑体" panose="02010609060101010101" pitchFamily="49" charset="-122"/>
                <a:ea typeface="黑体" panose="02010609060101010101" pitchFamily="49" charset="-122"/>
              </a:rPr>
              <a:t>日</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成都六建司、 成都中医附院签订 </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四川省中医医院老内科楼修缮改造工程建设工程施工合同</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以下简称 </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施工合同</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约定由成都六建司承建成都中医附院的</a:t>
            </a:r>
            <a:r>
              <a:rPr lang="zh-CN" altLang="en-US" dirty="0">
                <a:solidFill>
                  <a:srgbClr val="FF0000"/>
                </a:solidFill>
                <a:latin typeface="黑体" panose="02010609060101010101" pitchFamily="49" charset="-122"/>
                <a:ea typeface="黑体" panose="02010609060101010101" pitchFamily="49" charset="-122"/>
              </a:rPr>
              <a:t>老内科楼内外改造、 装修及中央空调、 中心供氧、 紧急呼叫</a:t>
            </a:r>
            <a:r>
              <a:rPr lang="zh-CN" altLang="en-US" dirty="0">
                <a:latin typeface="黑体" panose="02010609060101010101" pitchFamily="49" charset="-122"/>
                <a:ea typeface="黑体" panose="02010609060101010101" pitchFamily="49" charset="-122"/>
              </a:rPr>
              <a:t>等系统和水电工程</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四、 五层除外</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以及老外科楼外墙装饰等修缮改造工程施工。 </a:t>
            </a: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合同约定以下内容</a:t>
            </a:r>
            <a:r>
              <a:rPr lang="en-US" altLang="zh-CN"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 1.</a:t>
            </a:r>
            <a:r>
              <a:rPr lang="zh-CN" altLang="en-US" dirty="0">
                <a:latin typeface="黑体" panose="02010609060101010101" pitchFamily="49" charset="-122"/>
                <a:ea typeface="黑体" panose="02010609060101010101" pitchFamily="49" charset="-122"/>
              </a:rPr>
              <a:t>合同总工期为</a:t>
            </a:r>
            <a:r>
              <a:rPr lang="en-US" altLang="zh-CN" dirty="0">
                <a:latin typeface="黑体" panose="02010609060101010101" pitchFamily="49" charset="-122"/>
                <a:ea typeface="黑体" panose="02010609060101010101" pitchFamily="49" charset="-122"/>
              </a:rPr>
              <a:t>224 </a:t>
            </a:r>
            <a:r>
              <a:rPr lang="zh-CN" altLang="en-US" dirty="0">
                <a:latin typeface="黑体" panose="02010609060101010101" pitchFamily="49" charset="-122"/>
                <a:ea typeface="黑体" panose="02010609060101010101" pitchFamily="49" charset="-122"/>
              </a:rPr>
              <a:t>天</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自监理人发出开工通知中载明的开工日期起算</a:t>
            </a:r>
            <a:r>
              <a:rPr lang="en-US" altLang="zh-CN"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 2. </a:t>
            </a:r>
            <a:r>
              <a:rPr lang="zh-CN" altLang="en-US" dirty="0">
                <a:solidFill>
                  <a:srgbClr val="FF0000"/>
                </a:solidFill>
                <a:latin typeface="黑体" panose="02010609060101010101" pitchFamily="49" charset="-122"/>
                <a:ea typeface="黑体" panose="02010609060101010101" pitchFamily="49" charset="-122"/>
              </a:rPr>
              <a:t>发包人应向承包人提供施工场地</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以及施工场地内地下管线和地下设施等有关资料</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并保证资料的真实、 准确和完整</a:t>
            </a:r>
            <a:r>
              <a:rPr lang="en-US" altLang="zh-CN"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 3. </a:t>
            </a:r>
            <a:r>
              <a:rPr lang="zh-CN" altLang="en-US" dirty="0">
                <a:solidFill>
                  <a:srgbClr val="FF0000"/>
                </a:solidFill>
                <a:latin typeface="黑体" panose="02010609060101010101" pitchFamily="49" charset="-122"/>
                <a:ea typeface="黑体" panose="02010609060101010101" pitchFamily="49" charset="-122"/>
              </a:rPr>
              <a:t>由于发包人的原因造成工期延误的</a:t>
            </a:r>
            <a:r>
              <a:rPr lang="en-US" altLang="zh-CN" dirty="0">
                <a:solidFill>
                  <a:srgbClr val="FF0000"/>
                </a:solidFill>
                <a:latin typeface="黑体" panose="02010609060101010101" pitchFamily="49" charset="-122"/>
                <a:ea typeface="黑体" panose="02010609060101010101" pitchFamily="49" charset="-122"/>
              </a:rPr>
              <a:t>, </a:t>
            </a:r>
            <a:r>
              <a:rPr lang="zh-CN" altLang="en-US" dirty="0">
                <a:solidFill>
                  <a:srgbClr val="FF0000"/>
                </a:solidFill>
                <a:latin typeface="黑体" panose="02010609060101010101" pitchFamily="49" charset="-122"/>
                <a:ea typeface="黑体" panose="02010609060101010101" pitchFamily="49" charset="-122"/>
              </a:rPr>
              <a:t>承包人有权要求发包人延长工期和增加费用</a:t>
            </a:r>
            <a:r>
              <a:rPr lang="en-US" altLang="zh-CN" dirty="0">
                <a:solidFill>
                  <a:srgbClr val="FF0000"/>
                </a:solidFill>
                <a:latin typeface="黑体" panose="02010609060101010101" pitchFamily="49" charset="-122"/>
                <a:ea typeface="黑体" panose="02010609060101010101" pitchFamily="49" charset="-122"/>
              </a:rPr>
              <a:t>, </a:t>
            </a:r>
            <a:r>
              <a:rPr lang="zh-CN" altLang="en-US" dirty="0">
                <a:solidFill>
                  <a:srgbClr val="FF0000"/>
                </a:solidFill>
                <a:latin typeface="黑体" panose="02010609060101010101" pitchFamily="49" charset="-122"/>
                <a:ea typeface="黑体" panose="02010609060101010101" pitchFamily="49" charset="-122"/>
              </a:rPr>
              <a:t>并支付合理利润</a:t>
            </a:r>
            <a:r>
              <a:rPr lang="en-US" altLang="zh-CN" dirty="0">
                <a:solidFill>
                  <a:srgbClr val="FF0000"/>
                </a:solidFill>
                <a:latin typeface="黑体" panose="02010609060101010101" pitchFamily="49" charset="-122"/>
                <a:ea typeface="黑体" panose="02010609060101010101" pitchFamily="49" charset="-122"/>
              </a:rPr>
              <a:t>; </a:t>
            </a:r>
            <a:endParaRPr lang="en-US" altLang="zh-CN" dirty="0">
              <a:solidFill>
                <a:srgbClr val="FF0000"/>
              </a:solidFill>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 4. </a:t>
            </a:r>
            <a:r>
              <a:rPr lang="zh-CN" altLang="en-US" dirty="0">
                <a:latin typeface="黑体" panose="02010609060101010101" pitchFamily="49" charset="-122"/>
                <a:ea typeface="黑体" panose="02010609060101010101" pitchFamily="49" charset="-122"/>
              </a:rPr>
              <a:t>索赔</a:t>
            </a:r>
            <a:r>
              <a:rPr lang="en-US" altLang="zh-CN" dirty="0">
                <a:latin typeface="黑体" panose="02010609060101010101" pitchFamily="49" charset="-122"/>
                <a:ea typeface="黑体" panose="02010609060101010101" pitchFamily="49" charset="-122"/>
              </a:rPr>
              <a:t>: </a:t>
            </a:r>
            <a:r>
              <a:rPr lang="zh-CN" altLang="en-US" dirty="0">
                <a:solidFill>
                  <a:srgbClr val="FF0000"/>
                </a:solidFill>
                <a:latin typeface="黑体" panose="02010609060101010101" pitchFamily="49" charset="-122"/>
                <a:ea typeface="黑体" panose="02010609060101010101" pitchFamily="49" charset="-122"/>
              </a:rPr>
              <a:t>承包人应知道或应当知道索赔事件发生后的</a:t>
            </a:r>
            <a:r>
              <a:rPr lang="en-US" altLang="zh-CN" dirty="0">
                <a:solidFill>
                  <a:srgbClr val="FF0000"/>
                </a:solidFill>
                <a:latin typeface="黑体" panose="02010609060101010101" pitchFamily="49" charset="-122"/>
                <a:ea typeface="黑体" panose="02010609060101010101" pitchFamily="49" charset="-122"/>
              </a:rPr>
              <a:t>28 </a:t>
            </a:r>
            <a:r>
              <a:rPr lang="zh-CN" altLang="en-US" dirty="0">
                <a:solidFill>
                  <a:srgbClr val="FF0000"/>
                </a:solidFill>
                <a:latin typeface="黑体" panose="02010609060101010101" pitchFamily="49" charset="-122"/>
                <a:ea typeface="黑体" panose="02010609060101010101" pitchFamily="49" charset="-122"/>
              </a:rPr>
              <a:t>天内</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向监理人递交索赔意向通知书</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并说明索赔事件的事由</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否则</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丧失要求追加付款和延长工期的权利</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承包人应在发出索赔意向书后</a:t>
            </a:r>
            <a:r>
              <a:rPr lang="en-US" altLang="zh-CN" dirty="0">
                <a:latin typeface="黑体" panose="02010609060101010101" pitchFamily="49" charset="-122"/>
                <a:ea typeface="黑体" panose="02010609060101010101" pitchFamily="49" charset="-122"/>
              </a:rPr>
              <a:t>28 </a:t>
            </a:r>
            <a:r>
              <a:rPr lang="zh-CN" altLang="en-US" dirty="0">
                <a:latin typeface="黑体" panose="02010609060101010101" pitchFamily="49" charset="-122"/>
                <a:ea typeface="黑体" panose="02010609060101010101" pitchFamily="49" charset="-122"/>
              </a:rPr>
              <a:t>天内</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向监理人正式递交索赔通知书。 </a:t>
            </a: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合同约定以下内容</a:t>
            </a:r>
            <a:r>
              <a:rPr lang="en-US" altLang="zh-CN"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索赔事件具有连续影响的</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承包人应按合理时间间隔继续递交延续索赔通知</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说明连续影响的实际情况和记录</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列出累计的追加付款金额和工期延长天数</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在索赔时间影响结束后的</a:t>
            </a:r>
            <a:r>
              <a:rPr lang="en-US" altLang="zh-CN" dirty="0">
                <a:latin typeface="黑体" panose="02010609060101010101" pitchFamily="49" charset="-122"/>
                <a:ea typeface="黑体" panose="02010609060101010101" pitchFamily="49" charset="-122"/>
              </a:rPr>
              <a:t>28 </a:t>
            </a:r>
            <a:r>
              <a:rPr lang="zh-CN" altLang="en-US" dirty="0">
                <a:latin typeface="黑体" panose="02010609060101010101" pitchFamily="49" charset="-122"/>
                <a:ea typeface="黑体" panose="02010609060101010101" pitchFamily="49" charset="-122"/>
              </a:rPr>
              <a:t>天内</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承包人应向监理人递交最终索赔通知书</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说明最终要求索赔的追加付款金额和延长的工期</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并附必要的记录和证明材料</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监理人应按合同第</a:t>
            </a:r>
            <a:r>
              <a:rPr lang="en-US" altLang="zh-CN" dirty="0">
                <a:latin typeface="黑体" panose="02010609060101010101" pitchFamily="49" charset="-122"/>
                <a:ea typeface="黑体" panose="02010609060101010101" pitchFamily="49" charset="-122"/>
              </a:rPr>
              <a:t>3.5</a:t>
            </a:r>
            <a:r>
              <a:rPr lang="zh-CN" altLang="en-US" dirty="0">
                <a:latin typeface="黑体" panose="02010609060101010101" pitchFamily="49" charset="-122"/>
                <a:ea typeface="黑体" panose="02010609060101010101" pitchFamily="49" charset="-122"/>
              </a:rPr>
              <a:t>款商定或确定追加的付款额和延长的工期。</a:t>
            </a: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工程咨询—《工程咨询行业管理办法》（</a:t>
            </a:r>
            <a:r>
              <a:rPr lang="en-US" altLang="zh-CN"/>
              <a:t>2017</a:t>
            </a:r>
            <a:r>
              <a:rPr lang="zh-CN" altLang="en-US"/>
              <a:t>年发改委令第9号）</a:t>
            </a:r>
            <a:endParaRPr lang="zh-CN" altLang="en-US"/>
          </a:p>
        </p:txBody>
      </p:sp>
      <p:sp>
        <p:nvSpPr>
          <p:cNvPr id="5" name="内容占位符 4"/>
          <p:cNvSpPr>
            <a:spLocks noGrp="1"/>
          </p:cNvSpPr>
          <p:nvPr>
            <p:ph idx="1"/>
          </p:nvPr>
        </p:nvSpPr>
        <p:spPr/>
        <p:txBody>
          <a:bodyPr>
            <a:normAutofit fontScale="97500"/>
          </a:bodyPr>
          <a:lstStyle/>
          <a:p>
            <a:pPr fontAlgn="auto">
              <a:lnSpc>
                <a:spcPct val="120000"/>
              </a:lnSpc>
            </a:pPr>
            <a:r>
              <a:rPr lang="zh-CN" altLang="en-US">
                <a:latin typeface="黑体" panose="02010609060101010101" pitchFamily="49" charset="-122"/>
                <a:ea typeface="黑体" panose="02010609060101010101" pitchFamily="49" charset="-122"/>
                <a:cs typeface="黑体" panose="02010609060101010101" pitchFamily="49" charset="-122"/>
              </a:rPr>
              <a:t>工程咨询单位的服务范围（不含设计</a:t>
            </a:r>
            <a:r>
              <a:rPr lang="en-US" altLang="zh-CN">
                <a:latin typeface="黑体" panose="02010609060101010101" pitchFamily="49" charset="-122"/>
                <a:ea typeface="黑体" panose="02010609060101010101" pitchFamily="49" charset="-122"/>
                <a:cs typeface="黑体" panose="02010609060101010101" pitchFamily="49" charset="-122"/>
              </a:rPr>
              <a:t>——</a:t>
            </a:r>
            <a:r>
              <a:rPr lang="zh-CN" altLang="en-US">
                <a:latin typeface="黑体" panose="02010609060101010101" pitchFamily="49" charset="-122"/>
                <a:ea typeface="黑体" panose="02010609060101010101" pitchFamily="49" charset="-122"/>
                <a:cs typeface="黑体" panose="02010609060101010101" pitchFamily="49" charset="-122"/>
              </a:rPr>
              <a:t>技术咨询）：</a:t>
            </a:r>
            <a:endParaRPr lang="zh-CN" altLang="en-US">
              <a:latin typeface="黑体" panose="02010609060101010101" pitchFamily="49" charset="-122"/>
              <a:ea typeface="黑体" panose="02010609060101010101" pitchFamily="49" charset="-122"/>
              <a:cs typeface="黑体" panose="02010609060101010101" pitchFamily="49" charset="-122"/>
            </a:endParaRPr>
          </a:p>
          <a:p>
            <a:pPr fontAlgn="auto">
              <a:lnSpc>
                <a:spcPct val="120000"/>
              </a:lnSpc>
            </a:pPr>
            <a:r>
              <a:rPr lang="zh-CN" altLang="en-US">
                <a:latin typeface="黑体" panose="02010609060101010101" pitchFamily="49" charset="-122"/>
                <a:ea typeface="黑体" panose="02010609060101010101" pitchFamily="49" charset="-122"/>
                <a:cs typeface="黑体" panose="02010609060101010101" pitchFamily="49" charset="-122"/>
              </a:rPr>
              <a:t>（1） 规划咨询： 含总体规划、 专项规划、 区域规划及行业规划的编制。</a:t>
            </a:r>
            <a:endParaRPr lang="zh-CN" altLang="en-US">
              <a:latin typeface="黑体" panose="02010609060101010101" pitchFamily="49" charset="-122"/>
              <a:ea typeface="黑体" panose="02010609060101010101" pitchFamily="49" charset="-122"/>
              <a:cs typeface="黑体" panose="02010609060101010101" pitchFamily="49" charset="-122"/>
            </a:endParaRPr>
          </a:p>
          <a:p>
            <a:pPr fontAlgn="auto">
              <a:lnSpc>
                <a:spcPct val="120000"/>
              </a:lnSpc>
            </a:pPr>
            <a:r>
              <a:rPr lang="zh-CN" altLang="en-US">
                <a:latin typeface="黑体" panose="02010609060101010101" pitchFamily="49" charset="-122"/>
                <a:ea typeface="黑体" panose="02010609060101010101" pitchFamily="49" charset="-122"/>
                <a:cs typeface="黑体" panose="02010609060101010101" pitchFamily="49" charset="-122"/>
              </a:rPr>
              <a:t>（2） 项目咨询： 含项目投资机会研究、 投融资策划、 项目建议书（预可行性研究） 、 项目可行性研究报告、 项目申请报告、 资金申请报告的编制、 政府和社会资本合作（PPP） 项目咨询等。</a:t>
            </a:r>
            <a:endParaRPr lang="zh-CN" altLang="en-US">
              <a:latin typeface="黑体" panose="02010609060101010101" pitchFamily="49" charset="-122"/>
              <a:ea typeface="黑体" panose="02010609060101010101" pitchFamily="49" charset="-122"/>
              <a:cs typeface="黑体" panose="02010609060101010101" pitchFamily="49" charset="-122"/>
            </a:endParaRPr>
          </a:p>
          <a:p>
            <a:pPr fontAlgn="auto">
              <a:lnSpc>
                <a:spcPct val="120000"/>
              </a:lnSpc>
            </a:pPr>
            <a:r>
              <a:rPr lang="zh-CN" altLang="en-US">
                <a:latin typeface="黑体" panose="02010609060101010101" pitchFamily="49" charset="-122"/>
                <a:ea typeface="黑体" panose="02010609060101010101" pitchFamily="49" charset="-122"/>
                <a:cs typeface="黑体" panose="02010609060101010101" pitchFamily="49" charset="-122"/>
              </a:rPr>
              <a:t>（3） 评估咨询： 各级政府及有关部门委托的对规划、 项目建议书、 可行性研究报告、 项目申请报告、 资金申请报告、 PPP项目实施方案初步设计的评估， 规划和项目中期评价、 后评价， 项目概预决算审查， 及其他履行投资管理职能所需的专业技术服务。</a:t>
            </a:r>
            <a:endParaRPr lang="zh-CN" altLang="en-US">
              <a:latin typeface="黑体" panose="02010609060101010101" pitchFamily="49" charset="-122"/>
              <a:ea typeface="黑体" panose="02010609060101010101" pitchFamily="49" charset="-122"/>
              <a:cs typeface="黑体" panose="02010609060101010101" pitchFamily="49" charset="-122"/>
            </a:endParaRPr>
          </a:p>
          <a:p>
            <a:pPr fontAlgn="auto">
              <a:lnSpc>
                <a:spcPct val="120000"/>
              </a:lnSpc>
            </a:pPr>
            <a:r>
              <a:rPr lang="zh-CN" altLang="en-US">
                <a:latin typeface="黑体" panose="02010609060101010101" pitchFamily="49" charset="-122"/>
                <a:ea typeface="黑体" panose="02010609060101010101" pitchFamily="49" charset="-122"/>
                <a:cs typeface="黑体" panose="02010609060101010101" pitchFamily="49" charset="-122"/>
              </a:rPr>
              <a:t>（4） </a:t>
            </a:r>
            <a:r>
              <a:rPr lang="zh-CN" altLang="en-US">
                <a:solidFill>
                  <a:srgbClr val="FF0000"/>
                </a:solidFill>
                <a:latin typeface="黑体" panose="02010609060101010101" pitchFamily="49" charset="-122"/>
                <a:ea typeface="黑体" panose="02010609060101010101" pitchFamily="49" charset="-122"/>
                <a:cs typeface="黑体" panose="02010609060101010101" pitchFamily="49" charset="-122"/>
              </a:rPr>
              <a:t>全过程</a:t>
            </a:r>
            <a:r>
              <a:rPr lang="zh-CN" altLang="en-US">
                <a:latin typeface="黑体" panose="02010609060101010101" pitchFamily="49" charset="-122"/>
                <a:ea typeface="黑体" panose="02010609060101010101" pitchFamily="49" charset="-122"/>
                <a:cs typeface="黑体" panose="02010609060101010101" pitchFamily="49" charset="-122"/>
              </a:rPr>
              <a:t>工程咨询： 采用多种服务方式组合， 为项目决策、 实施和运营持续提供局部或整体解决方案以及管理服务。（</a:t>
            </a:r>
            <a:r>
              <a:rPr lang="zh-CN" altLang="en-US">
                <a:solidFill>
                  <a:srgbClr val="FF0000"/>
                </a:solidFill>
                <a:latin typeface="黑体" panose="02010609060101010101" pitchFamily="49" charset="-122"/>
                <a:ea typeface="黑体" panose="02010609060101010101" pitchFamily="49" charset="-122"/>
                <a:cs typeface="黑体" panose="02010609060101010101" pitchFamily="49" charset="-122"/>
              </a:rPr>
              <a:t>全过程</a:t>
            </a:r>
            <a:r>
              <a:rPr lang="en-US" altLang="zh-CN">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a:solidFill>
                  <a:srgbClr val="FF0000"/>
                </a:solidFill>
                <a:latin typeface="黑体" panose="02010609060101010101" pitchFamily="49" charset="-122"/>
                <a:ea typeface="黑体" panose="02010609060101010101" pitchFamily="49" charset="-122"/>
                <a:cs typeface="黑体" panose="02010609060101010101" pitchFamily="49" charset="-122"/>
              </a:rPr>
              <a:t>全寿命</a:t>
            </a:r>
            <a:r>
              <a:rPr lang="zh-CN" altLang="en-US">
                <a:latin typeface="黑体" panose="02010609060101010101" pitchFamily="49" charset="-122"/>
                <a:ea typeface="黑体" panose="02010609060101010101" pitchFamily="49" charset="-122"/>
                <a:cs typeface="黑体" panose="02010609060101010101" pitchFamily="49" charset="-122"/>
              </a:rPr>
              <a:t>）</a:t>
            </a:r>
            <a:endParaRPr lang="en-US" altLang="zh-CN">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a:bodyPr>
          <a:lstStyle/>
          <a:p>
            <a:pPr>
              <a:lnSpc>
                <a:spcPct val="150000"/>
              </a:lnSpc>
            </a:pPr>
            <a:r>
              <a:rPr lang="en-US" altLang="zh-CN" dirty="0">
                <a:solidFill>
                  <a:srgbClr val="FF0000"/>
                </a:solidFill>
                <a:latin typeface="黑体" panose="02010609060101010101" pitchFamily="49" charset="-122"/>
                <a:ea typeface="黑体" panose="02010609060101010101" pitchFamily="49" charset="-122"/>
              </a:rPr>
              <a:t>2013</a:t>
            </a:r>
            <a:r>
              <a:rPr lang="zh-CN" altLang="en-US" dirty="0">
                <a:solidFill>
                  <a:srgbClr val="FF0000"/>
                </a:solidFill>
                <a:latin typeface="黑体" panose="02010609060101010101" pitchFamily="49" charset="-122"/>
                <a:ea typeface="黑体" panose="02010609060101010101" pitchFamily="49" charset="-122"/>
              </a:rPr>
              <a:t>年</a:t>
            </a:r>
            <a:r>
              <a:rPr lang="en-US" altLang="zh-CN" dirty="0">
                <a:solidFill>
                  <a:srgbClr val="FF0000"/>
                </a:solidFill>
                <a:latin typeface="黑体" panose="02010609060101010101" pitchFamily="49" charset="-122"/>
                <a:ea typeface="黑体" panose="02010609060101010101" pitchFamily="49" charset="-122"/>
              </a:rPr>
              <a:t>3</a:t>
            </a:r>
            <a:r>
              <a:rPr lang="zh-CN" altLang="en-US" dirty="0">
                <a:solidFill>
                  <a:srgbClr val="FF0000"/>
                </a:solidFill>
                <a:latin typeface="黑体" panose="02010609060101010101" pitchFamily="49" charset="-122"/>
                <a:ea typeface="黑体" panose="02010609060101010101" pitchFamily="49" charset="-122"/>
              </a:rPr>
              <a:t>月</a:t>
            </a:r>
            <a:r>
              <a:rPr lang="en-US" altLang="zh-CN" dirty="0">
                <a:solidFill>
                  <a:srgbClr val="FF0000"/>
                </a:solidFill>
                <a:latin typeface="黑体" panose="02010609060101010101" pitchFamily="49" charset="-122"/>
                <a:ea typeface="黑体" panose="02010609060101010101" pitchFamily="49" charset="-122"/>
              </a:rPr>
              <a:t>14</a:t>
            </a:r>
            <a:r>
              <a:rPr lang="zh-CN" altLang="en-US" dirty="0">
                <a:solidFill>
                  <a:srgbClr val="FF0000"/>
                </a:solidFill>
                <a:latin typeface="黑体" panose="02010609060101010101" pitchFamily="49" charset="-122"/>
                <a:ea typeface="黑体" panose="02010609060101010101" pitchFamily="49" charset="-122"/>
              </a:rPr>
              <a:t>日</a:t>
            </a:r>
            <a:r>
              <a:rPr lang="en-US" altLang="zh-CN" dirty="0">
                <a:solidFill>
                  <a:srgbClr val="FF0000"/>
                </a:solidFill>
                <a:latin typeface="黑体" panose="02010609060101010101" pitchFamily="49" charset="-122"/>
                <a:ea typeface="黑体" panose="02010609060101010101" pitchFamily="49" charset="-122"/>
              </a:rPr>
              <a:t>, </a:t>
            </a:r>
            <a:r>
              <a:rPr lang="zh-CN" altLang="en-US" dirty="0">
                <a:solidFill>
                  <a:srgbClr val="FF0000"/>
                </a:solidFill>
                <a:latin typeface="黑体" panose="02010609060101010101" pitchFamily="49" charset="-122"/>
                <a:ea typeface="黑体" panose="02010609060101010101" pitchFamily="49" charset="-122"/>
              </a:rPr>
              <a:t>监理单位同意成都六建司进场施工</a:t>
            </a:r>
            <a:r>
              <a:rPr lang="zh-CN" altLang="en-US" dirty="0">
                <a:latin typeface="黑体" panose="02010609060101010101" pitchFamily="49" charset="-122"/>
                <a:ea typeface="黑体" panose="02010609060101010101" pitchFamily="49" charset="-122"/>
              </a:rPr>
              <a:t>。但由于成都中医附院对案涉大楼并非全部停止使用</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而是一边营业一边施工</a:t>
            </a:r>
            <a:r>
              <a:rPr lang="en-US" altLang="zh-CN"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造成成都中医附院不能完全按合同约定及时提供施工面</a:t>
            </a:r>
            <a:r>
              <a:rPr lang="en-US" altLang="zh-CN" dirty="0">
                <a:solidFill>
                  <a:srgbClr val="FF0000"/>
                </a:solidFill>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导致成都六建司施工组织受到影响</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并造成部分施工人员</a:t>
            </a:r>
            <a:r>
              <a:rPr lang="zh-CN" altLang="en-US" dirty="0">
                <a:solidFill>
                  <a:srgbClr val="FF0000"/>
                </a:solidFill>
                <a:latin typeface="黑体" panose="02010609060101010101" pitchFamily="49" charset="-122"/>
                <a:ea typeface="黑体" panose="02010609060101010101" pitchFamily="49" charset="-122"/>
              </a:rPr>
              <a:t>窝工现场和工期延误</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成都六建司就此多次向成都中医附院提出要求及时解决</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并对所造成损失提出索赔。工程施工过程中</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成都六建司</a:t>
            </a:r>
            <a:r>
              <a:rPr lang="zh-CN" altLang="en-US" dirty="0">
                <a:solidFill>
                  <a:srgbClr val="FF0000"/>
                </a:solidFill>
                <a:latin typeface="黑体" panose="02010609060101010101" pitchFamily="49" charset="-122"/>
                <a:ea typeface="黑体" panose="02010609060101010101" pitchFamily="49" charset="-122"/>
              </a:rPr>
              <a:t>多次提交</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工作联系单</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工程延期报告</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技术、 经济签证核定单</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等文件材料</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要求成都中医附院提供施工面、 顺延工期、 确认窝工损失等</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并由监理单位对相关文件进行签字确认。</a:t>
            </a: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a:bodyPr>
          <a:lstStyle/>
          <a:p>
            <a:pPr>
              <a:lnSpc>
                <a:spcPct val="150000"/>
              </a:lnSpc>
            </a:pPr>
            <a:r>
              <a:rPr lang="zh-CN" altLang="en-US" dirty="0">
                <a:latin typeface="黑体" panose="02010609060101010101" pitchFamily="49" charset="-122"/>
                <a:ea typeface="黑体" panose="02010609060101010101" pitchFamily="49" charset="-122"/>
              </a:rPr>
              <a:t>后由于双方对工期延误、 索赔金额、 索赔程序等存在争议</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成都六建司提起诉讼</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请求判令成都中医附院赔偿因工期延误给</a:t>
            </a:r>
            <a:r>
              <a:rPr lang="zh-CN" altLang="en-US" dirty="0">
                <a:solidFill>
                  <a:srgbClr val="FF0000"/>
                </a:solidFill>
                <a:latin typeface="黑体" panose="02010609060101010101" pitchFamily="49" charset="-122"/>
                <a:ea typeface="黑体" panose="02010609060101010101" pitchFamily="49" charset="-122"/>
              </a:rPr>
              <a:t>成都六建司造成的经济损失</a:t>
            </a:r>
            <a:r>
              <a:rPr lang="en-US" altLang="zh-CN" dirty="0">
                <a:solidFill>
                  <a:srgbClr val="FF0000"/>
                </a:solidFill>
                <a:latin typeface="黑体" panose="02010609060101010101" pitchFamily="49" charset="-122"/>
                <a:ea typeface="黑体" panose="02010609060101010101" pitchFamily="49" charset="-122"/>
              </a:rPr>
              <a:t>5685156 </a:t>
            </a:r>
            <a:r>
              <a:rPr lang="zh-CN" altLang="en-US" dirty="0">
                <a:solidFill>
                  <a:srgbClr val="FF0000"/>
                </a:solidFill>
                <a:latin typeface="黑体" panose="02010609060101010101" pitchFamily="49" charset="-122"/>
                <a:ea typeface="黑体" panose="02010609060101010101" pitchFamily="49" charset="-122"/>
              </a:rPr>
              <a:t>元</a:t>
            </a:r>
            <a:r>
              <a:rPr lang="zh-CN" altLang="en-US" dirty="0">
                <a:latin typeface="黑体" panose="02010609060101010101" pitchFamily="49" charset="-122"/>
                <a:ea typeface="黑体" panose="02010609060101010101" pitchFamily="49" charset="-122"/>
              </a:rPr>
              <a:t>。 成都中医附院认为</a:t>
            </a:r>
            <a:r>
              <a:rPr lang="en-US" altLang="zh-CN"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dirty="0">
                <a:latin typeface="黑体" panose="02010609060101010101" pitchFamily="49" charset="-122"/>
                <a:ea typeface="黑体" panose="02010609060101010101" pitchFamily="49" charset="-122"/>
              </a:rPr>
              <a:t> 1. </a:t>
            </a:r>
            <a:r>
              <a:rPr lang="zh-CN" altLang="en-US" dirty="0">
                <a:latin typeface="黑体" panose="02010609060101010101" pitchFamily="49" charset="-122"/>
                <a:ea typeface="黑体" panose="02010609060101010101" pitchFamily="49" charset="-122"/>
              </a:rPr>
              <a:t>双方实际同意对工期进行变更</a:t>
            </a:r>
            <a:r>
              <a:rPr lang="en-US"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dirty="0">
                <a:latin typeface="黑体" panose="02010609060101010101" pitchFamily="49" charset="-122"/>
                <a:ea typeface="黑体" panose="02010609060101010101" pitchFamily="49" charset="-122"/>
              </a:rPr>
              <a:t> 2. </a:t>
            </a:r>
            <a:r>
              <a:rPr lang="zh-CN" altLang="en-US" dirty="0">
                <a:latin typeface="黑体" panose="02010609060101010101" pitchFamily="49" charset="-122"/>
                <a:ea typeface="黑体" panose="02010609060101010101" pitchFamily="49" charset="-122"/>
              </a:rPr>
              <a:t>工程未停工</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不存在窝工</a:t>
            </a:r>
            <a:r>
              <a:rPr lang="en-US" altLang="zh-CN"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dirty="0">
                <a:latin typeface="黑体" panose="02010609060101010101" pitchFamily="49" charset="-122"/>
                <a:ea typeface="黑体" panose="02010609060101010101" pitchFamily="49" charset="-122"/>
              </a:rPr>
              <a:t> 3. </a:t>
            </a:r>
            <a:r>
              <a:rPr lang="zh-CN" altLang="en-US" dirty="0">
                <a:latin typeface="黑体" panose="02010609060101010101" pitchFamily="49" charset="-122"/>
                <a:ea typeface="黑体" panose="02010609060101010101" pitchFamily="49" charset="-122"/>
              </a:rPr>
              <a:t>即使工期有延误</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但成都六建司没有按约定索赔</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按合同约定已丧失索赔权利。</a:t>
            </a: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lnSpcReduction="10000"/>
          </a:bodyPr>
          <a:lstStyle/>
          <a:p>
            <a:pPr>
              <a:lnSpc>
                <a:spcPct val="150000"/>
              </a:lnSpc>
            </a:pPr>
            <a:r>
              <a:rPr lang="zh-CN" altLang="en-US" dirty="0">
                <a:latin typeface="黑体" panose="02010609060101010101" pitchFamily="49" charset="-122"/>
                <a:ea typeface="黑体" panose="02010609060101010101" pitchFamily="49" charset="-122"/>
              </a:rPr>
              <a:t>后经一审法院查实</a:t>
            </a:r>
            <a:r>
              <a:rPr lang="en-US" altLang="zh-CN" dirty="0">
                <a:latin typeface="黑体" panose="02010609060101010101" pitchFamily="49" charset="-122"/>
                <a:ea typeface="黑体" panose="02010609060101010101" pitchFamily="49" charset="-122"/>
              </a:rPr>
              <a:t>: </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dirty="0">
                <a:latin typeface="黑体" panose="02010609060101010101" pitchFamily="49" charset="-122"/>
                <a:ea typeface="黑体" panose="02010609060101010101" pitchFamily="49" charset="-122"/>
              </a:rPr>
              <a:t> 1. </a:t>
            </a:r>
            <a:r>
              <a:rPr lang="zh-CN" altLang="en-US" dirty="0">
                <a:latin typeface="黑体" panose="02010609060101010101" pitchFamily="49" charset="-122"/>
                <a:ea typeface="黑体" panose="02010609060101010101" pitchFamily="49" charset="-122"/>
              </a:rPr>
              <a:t>双方对合同工期的延长或变更没有签订过协议</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相反成都六建司提出索赔申请时也对延误工期损失进行了主张</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且成都中医附院认可延误工期的原因。 </a:t>
            </a:r>
            <a:endParaRPr lang="zh-CN" altLang="en-US"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 </a:t>
            </a:r>
            <a:r>
              <a:rPr lang="en-US" altLang="zh-CN" dirty="0">
                <a:latin typeface="黑体" panose="02010609060101010101" pitchFamily="49" charset="-122"/>
                <a:ea typeface="黑体" panose="02010609060101010101" pitchFamily="49" charset="-122"/>
              </a:rPr>
              <a:t>2. </a:t>
            </a:r>
            <a:r>
              <a:rPr lang="zh-CN" altLang="en-US" dirty="0">
                <a:latin typeface="黑体" panose="02010609060101010101" pitchFamily="49" charset="-122"/>
                <a:ea typeface="黑体" panose="02010609060101010101" pitchFamily="49" charset="-122"/>
              </a:rPr>
              <a:t>虽然工程未停工</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但由于成都中医附院不能按约提供施工面造成成都六建司施工人员窝工情况</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且通过监理单位签字确认的 </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技术、 经济签证核定单</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得到成都中医附院的确认。 </a:t>
            </a:r>
            <a:endParaRPr lang="zh-CN" altLang="en-US"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 </a:t>
            </a:r>
            <a:r>
              <a:rPr lang="en-US" altLang="zh-CN" dirty="0">
                <a:latin typeface="黑体" panose="02010609060101010101" pitchFamily="49" charset="-122"/>
                <a:ea typeface="黑体" panose="02010609060101010101" pitchFamily="49" charset="-122"/>
              </a:rPr>
              <a:t>3. </a:t>
            </a:r>
            <a:r>
              <a:rPr lang="zh-CN" altLang="en-US" dirty="0">
                <a:latin typeface="黑体" panose="02010609060101010101" pitchFamily="49" charset="-122"/>
                <a:ea typeface="黑体" panose="02010609060101010101" pitchFamily="49" charset="-122"/>
              </a:rPr>
              <a:t>对于成都中医附院提出即使工期有延误</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成都六建司没有按约定索赔</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按合同约定已丧失索赔权利的意见</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与查明事实不符</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法院亦不予采纳。</a:t>
            </a: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案例：</a:t>
            </a:r>
            <a:endParaRPr lang="zh-CN" altLang="en-US" dirty="0"/>
          </a:p>
        </p:txBody>
      </p:sp>
      <p:sp>
        <p:nvSpPr>
          <p:cNvPr id="3" name="内容占位符 2"/>
          <p:cNvSpPr>
            <a:spLocks noGrp="1"/>
          </p:cNvSpPr>
          <p:nvPr>
            <p:ph idx="1"/>
          </p:nvPr>
        </p:nvSpPr>
        <p:spPr/>
        <p:txBody>
          <a:bodyPr>
            <a:normAutofit/>
          </a:bodyPr>
          <a:lstStyle/>
          <a:p>
            <a:pPr>
              <a:lnSpc>
                <a:spcPct val="150000"/>
              </a:lnSpc>
            </a:pPr>
            <a:r>
              <a:rPr lang="zh-CN" altLang="en-US" dirty="0">
                <a:latin typeface="黑体" panose="02010609060101010101" pitchFamily="49" charset="-122"/>
                <a:ea typeface="黑体" panose="02010609060101010101" pitchFamily="49" charset="-122"/>
              </a:rPr>
              <a:t>一审法院判决成都中医附院向成都六建司赔偿违约损失窝工人工费</a:t>
            </a:r>
            <a:r>
              <a:rPr lang="en-US" altLang="zh-CN" dirty="0">
                <a:latin typeface="黑体" panose="02010609060101010101" pitchFamily="49" charset="-122"/>
                <a:ea typeface="黑体" panose="02010609060101010101" pitchFamily="49" charset="-122"/>
              </a:rPr>
              <a:t>2108735.16 </a:t>
            </a:r>
            <a:r>
              <a:rPr lang="zh-CN" altLang="en-US" dirty="0">
                <a:latin typeface="黑体" panose="02010609060101010101" pitchFamily="49" charset="-122"/>
                <a:ea typeface="黑体" panose="02010609060101010101" pitchFamily="49" charset="-122"/>
              </a:rPr>
              <a:t>元。成都中医附院不服一审判决</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上诉至四川省成都市中级人民法院</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该院做出 </a:t>
            </a:r>
            <a:r>
              <a:rPr lang="en-US" altLang="zh-CN" dirty="0">
                <a:latin typeface="黑体" panose="02010609060101010101" pitchFamily="49" charset="-122"/>
                <a:ea typeface="黑体" panose="02010609060101010101" pitchFamily="49" charset="-122"/>
              </a:rPr>
              <a:t>(2016) </a:t>
            </a:r>
            <a:r>
              <a:rPr lang="zh-CN" altLang="en-US" dirty="0">
                <a:latin typeface="黑体" panose="02010609060101010101" pitchFamily="49" charset="-122"/>
                <a:ea typeface="黑体" panose="02010609060101010101" pitchFamily="49" charset="-122"/>
              </a:rPr>
              <a:t>川</a:t>
            </a:r>
            <a:r>
              <a:rPr lang="en-US" altLang="zh-CN" dirty="0">
                <a:latin typeface="黑体" panose="02010609060101010101" pitchFamily="49" charset="-122"/>
                <a:ea typeface="黑体" panose="02010609060101010101" pitchFamily="49" charset="-122"/>
              </a:rPr>
              <a:t>01 </a:t>
            </a:r>
            <a:r>
              <a:rPr lang="zh-CN" altLang="en-US" dirty="0">
                <a:latin typeface="黑体" panose="02010609060101010101" pitchFamily="49" charset="-122"/>
                <a:ea typeface="黑体" panose="02010609060101010101" pitchFamily="49" charset="-122"/>
              </a:rPr>
              <a:t>民终</a:t>
            </a:r>
            <a:r>
              <a:rPr lang="en-US" altLang="zh-CN" dirty="0">
                <a:latin typeface="黑体" panose="02010609060101010101" pitchFamily="49" charset="-122"/>
                <a:ea typeface="黑体" panose="02010609060101010101" pitchFamily="49" charset="-122"/>
              </a:rPr>
              <a:t>1728 </a:t>
            </a:r>
            <a:r>
              <a:rPr lang="zh-CN" altLang="en-US" dirty="0">
                <a:latin typeface="黑体" panose="02010609060101010101" pitchFamily="49" charset="-122"/>
                <a:ea typeface="黑体" panose="02010609060101010101" pitchFamily="49" charset="-122"/>
              </a:rPr>
              <a:t>号民事判决</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驳回上诉</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维持原判。 二审判决后</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成都中医附院向四川省高级人民法院申请再审</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该院</a:t>
            </a:r>
            <a:r>
              <a:rPr lang="en-US" altLang="zh-CN" dirty="0">
                <a:latin typeface="黑体" panose="02010609060101010101" pitchFamily="49" charset="-122"/>
                <a:ea typeface="黑体" panose="02010609060101010101" pitchFamily="49" charset="-122"/>
              </a:rPr>
              <a:t>2018 </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3 </a:t>
            </a:r>
            <a:r>
              <a:rPr lang="zh-CN" altLang="en-US" dirty="0">
                <a:latin typeface="黑体" panose="02010609060101010101" pitchFamily="49" charset="-122"/>
                <a:ea typeface="黑体" panose="02010609060101010101" pitchFamily="49" charset="-122"/>
              </a:rPr>
              <a:t>月</a:t>
            </a:r>
            <a:r>
              <a:rPr lang="en-US" altLang="zh-CN" dirty="0">
                <a:latin typeface="黑体" panose="02010609060101010101" pitchFamily="49" charset="-122"/>
                <a:ea typeface="黑体" panose="02010609060101010101" pitchFamily="49" charset="-122"/>
              </a:rPr>
              <a:t>14 </a:t>
            </a:r>
            <a:r>
              <a:rPr lang="zh-CN" altLang="en-US" dirty="0">
                <a:latin typeface="黑体" panose="02010609060101010101" pitchFamily="49" charset="-122"/>
                <a:ea typeface="黑体" panose="02010609060101010101" pitchFamily="49" charset="-122"/>
              </a:rPr>
              <a:t>日做出 </a:t>
            </a:r>
            <a:r>
              <a:rPr lang="en-US" altLang="zh-CN" dirty="0">
                <a:latin typeface="黑体" panose="02010609060101010101" pitchFamily="49" charset="-122"/>
                <a:ea typeface="黑体" panose="02010609060101010101" pitchFamily="49" charset="-122"/>
              </a:rPr>
              <a:t>(2017) </a:t>
            </a:r>
            <a:r>
              <a:rPr lang="zh-CN" altLang="en-US" dirty="0">
                <a:latin typeface="黑体" panose="02010609060101010101" pitchFamily="49" charset="-122"/>
                <a:ea typeface="黑体" panose="02010609060101010101" pitchFamily="49" charset="-122"/>
              </a:rPr>
              <a:t>川民再</a:t>
            </a:r>
            <a:r>
              <a:rPr lang="en-US" altLang="zh-CN" dirty="0">
                <a:latin typeface="黑体" panose="02010609060101010101" pitchFamily="49" charset="-122"/>
                <a:ea typeface="黑体" panose="02010609060101010101" pitchFamily="49" charset="-122"/>
              </a:rPr>
              <a:t>405 </a:t>
            </a:r>
            <a:r>
              <a:rPr lang="zh-CN" altLang="en-US" dirty="0">
                <a:latin typeface="黑体" panose="02010609060101010101" pitchFamily="49" charset="-122"/>
                <a:ea typeface="黑体" panose="02010609060101010101" pitchFamily="49" charset="-122"/>
              </a:rPr>
              <a:t>号判决</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维持四川省成都市中级人民法院 </a:t>
            </a:r>
            <a:r>
              <a:rPr lang="en-US" altLang="zh-CN" dirty="0">
                <a:latin typeface="黑体" panose="02010609060101010101" pitchFamily="49" charset="-122"/>
                <a:ea typeface="黑体" panose="02010609060101010101" pitchFamily="49" charset="-122"/>
              </a:rPr>
              <a:t>(2016) </a:t>
            </a:r>
            <a:r>
              <a:rPr lang="zh-CN" altLang="en-US" dirty="0">
                <a:latin typeface="黑体" panose="02010609060101010101" pitchFamily="49" charset="-122"/>
                <a:ea typeface="黑体" panose="02010609060101010101" pitchFamily="49" charset="-122"/>
              </a:rPr>
              <a:t>川</a:t>
            </a:r>
            <a:r>
              <a:rPr lang="en-US" altLang="zh-CN" dirty="0">
                <a:latin typeface="黑体" panose="02010609060101010101" pitchFamily="49" charset="-122"/>
                <a:ea typeface="黑体" panose="02010609060101010101" pitchFamily="49" charset="-122"/>
              </a:rPr>
              <a:t>01 </a:t>
            </a:r>
            <a:r>
              <a:rPr lang="zh-CN" altLang="en-US" dirty="0">
                <a:latin typeface="黑体" panose="02010609060101010101" pitchFamily="49" charset="-122"/>
                <a:ea typeface="黑体" panose="02010609060101010101" pitchFamily="49" charset="-122"/>
              </a:rPr>
              <a:t>民终</a:t>
            </a:r>
            <a:r>
              <a:rPr lang="en-US" altLang="zh-CN" dirty="0">
                <a:latin typeface="黑体" panose="02010609060101010101" pitchFamily="49" charset="-122"/>
                <a:ea typeface="黑体" panose="02010609060101010101" pitchFamily="49" charset="-122"/>
              </a:rPr>
              <a:t>1728 </a:t>
            </a:r>
            <a:r>
              <a:rPr lang="zh-CN" altLang="en-US" dirty="0">
                <a:latin typeface="黑体" panose="02010609060101010101" pitchFamily="49" charset="-122"/>
                <a:ea typeface="黑体" panose="02010609060101010101" pitchFamily="49" charset="-122"/>
              </a:rPr>
              <a:t>号民事判决。</a:t>
            </a: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fontScale="92500"/>
          </a:bodyPr>
          <a:lstStyle/>
          <a:p>
            <a:pPr>
              <a:lnSpc>
                <a:spcPct val="150000"/>
              </a:lnSpc>
            </a:pPr>
            <a:r>
              <a:rPr lang="zh-CN" altLang="en-US" dirty="0">
                <a:latin typeface="黑体" panose="02010609060101010101" pitchFamily="49" charset="-122"/>
                <a:ea typeface="黑体" panose="02010609060101010101" pitchFamily="49" charset="-122"/>
              </a:rPr>
              <a:t>从承包方的角度</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对做好工期索赔应注意的问题：</a:t>
            </a:r>
            <a:endParaRPr lang="zh-CN" altLang="en-US" dirty="0">
              <a:latin typeface="黑体" panose="02010609060101010101" pitchFamily="49" charset="-122"/>
              <a:ea typeface="黑体" panose="02010609060101010101" pitchFamily="49" charset="-122"/>
            </a:endParaRPr>
          </a:p>
          <a:p>
            <a:pPr>
              <a:lnSpc>
                <a:spcPct val="150000"/>
              </a:lnSpc>
            </a:pP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一</a:t>
            </a:r>
            <a:r>
              <a:rPr lang="en-US" altLang="zh-CN" dirty="0">
                <a:solidFill>
                  <a:srgbClr val="FF0000"/>
                </a:solidFill>
                <a:latin typeface="黑体" panose="02010609060101010101" pitchFamily="49" charset="-122"/>
                <a:ea typeface="黑体" panose="02010609060101010101" pitchFamily="49" charset="-122"/>
              </a:rPr>
              <a:t>) </a:t>
            </a:r>
            <a:r>
              <a:rPr lang="zh-CN" altLang="en-US" dirty="0">
                <a:solidFill>
                  <a:srgbClr val="FF0000"/>
                </a:solidFill>
                <a:latin typeface="黑体" panose="02010609060101010101" pitchFamily="49" charset="-122"/>
                <a:ea typeface="黑体" panose="02010609060101010101" pitchFamily="49" charset="-122"/>
              </a:rPr>
              <a:t>清楚界定责任</a:t>
            </a:r>
            <a:r>
              <a:rPr lang="zh-CN" altLang="en-US" dirty="0">
                <a:latin typeface="黑体" panose="02010609060101010101" pitchFamily="49" charset="-122"/>
                <a:ea typeface="黑体" panose="02010609060101010101" pitchFamily="49" charset="-122"/>
              </a:rPr>
              <a:t>。 工期延误可能由多种原因造成</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发包人和承包人均可能由于自身过错导致工期延误。 承包人应在合同签订阶段及履行阶段要能够清楚界定工期延误的违约责任</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并做好记录与留好证据</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这样能够强化发包人履约意识</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有效避免工期延误风险。</a:t>
            </a:r>
            <a:endParaRPr lang="en-US" altLang="zh-CN" dirty="0">
              <a:latin typeface="黑体" panose="02010609060101010101" pitchFamily="49" charset="-122"/>
              <a:ea typeface="黑体" panose="02010609060101010101" pitchFamily="49" charset="-122"/>
            </a:endParaRPr>
          </a:p>
          <a:p>
            <a:pPr>
              <a:lnSpc>
                <a:spcPct val="150000"/>
              </a:lnSpc>
            </a:pPr>
            <a:r>
              <a:rPr lang="zh-CN" altLang="en-US" dirty="0">
                <a:solidFill>
                  <a:srgbClr val="FF0000"/>
                </a:solidFill>
                <a:latin typeface="黑体" panose="02010609060101010101" pitchFamily="49" charset="-122"/>
                <a:ea typeface="黑体" panose="02010609060101010101" pitchFamily="49" charset="-122"/>
              </a:rPr>
              <a:t> </a:t>
            </a:r>
            <a:r>
              <a:rPr lang="en-US" altLang="zh-CN" dirty="0">
                <a:solidFill>
                  <a:srgbClr val="FF0000"/>
                </a:solidFill>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二</a:t>
            </a:r>
            <a:r>
              <a:rPr lang="en-US" altLang="zh-CN" dirty="0">
                <a:solidFill>
                  <a:srgbClr val="FF0000"/>
                </a:solidFill>
                <a:latin typeface="黑体" panose="02010609060101010101" pitchFamily="49" charset="-122"/>
                <a:ea typeface="黑体" panose="02010609060101010101" pitchFamily="49" charset="-122"/>
              </a:rPr>
              <a:t>) </a:t>
            </a:r>
            <a:r>
              <a:rPr lang="zh-CN" altLang="en-US" dirty="0">
                <a:solidFill>
                  <a:srgbClr val="FF0000"/>
                </a:solidFill>
                <a:latin typeface="黑体" panose="02010609060101010101" pitchFamily="49" charset="-122"/>
                <a:ea typeface="黑体" panose="02010609060101010101" pitchFamily="49" charset="-122"/>
              </a:rPr>
              <a:t>严格落实签证</a:t>
            </a:r>
            <a:r>
              <a:rPr lang="zh-CN" altLang="en-US" dirty="0">
                <a:latin typeface="黑体" panose="02010609060101010101" pitchFamily="49" charset="-122"/>
                <a:ea typeface="黑体" panose="02010609060101010101" pitchFamily="49" charset="-122"/>
              </a:rPr>
              <a:t>。 对于工期顺延的签证</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承包人一定要按照合同约定的期限与程序</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及时提交给监理及发包人</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以确保签证的有效性。 承包人应按月对照施工组织计划表</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审查工期执行情况</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若发现工期滞后的</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应及时审查工期签证是否落实、 是否需要采取弥补措施、 是否需要协商改变工期等。</a:t>
            </a:r>
            <a:endParaRPr lang="zh-CN" altLang="en-US" dirty="0">
              <a:latin typeface="黑体" panose="02010609060101010101" pitchFamily="49" charset="-122"/>
              <a:ea typeface="黑体" panose="02010609060101010101" pitchFamily="49" charset="-122"/>
            </a:endParaRPr>
          </a:p>
          <a:p>
            <a:pPr>
              <a:lnSpc>
                <a:spcPct val="150000"/>
              </a:lnSpc>
            </a:pP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nSpc>
                <a:spcPct val="150000"/>
              </a:lnSpc>
            </a:pPr>
            <a:r>
              <a:rPr lang="zh-CN" altLang="en-US" dirty="0">
                <a:latin typeface="黑体" panose="02010609060101010101" pitchFamily="49" charset="-122"/>
                <a:ea typeface="黑体" panose="02010609060101010101" pitchFamily="49" charset="-122"/>
              </a:rPr>
              <a:t>从承包方的角度</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对做好工期索赔应注意的问题：</a:t>
            </a:r>
            <a:endParaRPr lang="zh-CN" altLang="en-US"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 </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三</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关注工期索赔。 实践中</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承包人对于工程量变更、设计变更、 工程价款支付等工作内容较为关注</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但对于由此引发的工期延迟关注度不够</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尤其是当受影响的工期较短</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承包人往往忽略了对工期进行索赔</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而导致自身的利益受到损害。 所以</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承包人应加强对于工期索赔的关注度</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即使是较短的工期延误</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也应当按程序做好索赔工作</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才能够最大化的保护自身利益。</a:t>
            </a:r>
            <a:endParaRPr lang="zh-CN" altLang="en-US" dirty="0">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924560" y="2469515"/>
            <a:ext cx="10467975"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a:defRPr/>
              </a:pPr>
              <a:endParaRPr kumimoji="1" lang="zh-CN" altLang="zh-CN" sz="2000">
                <a:latin typeface="Calibri" panose="020F0502020204030204" charset="0"/>
                <a:ea typeface="黑体" panose="02010609060101010101" pitchFamily="49" charset="-122"/>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algn="ctr" eaLnBrk="0" hangingPunct="0"/>
              <a:endParaRPr lang="zh-CN" altLang="zh-CN" sz="2800" dirty="0">
                <a:solidFill>
                  <a:schemeClr val="tx2"/>
                </a:solidFill>
                <a:latin typeface="Calibri" panose="020F0502020204030204" charset="0"/>
                <a:ea typeface="黑体" panose="02010609060101010101" pitchFamily="49" charset="-122"/>
              </a:endParaRPr>
            </a:p>
          </p:txBody>
        </p:sp>
      </p:grpSp>
      <p:sp>
        <p:nvSpPr>
          <p:cNvPr id="9" name="WordArt 3"/>
          <p:cNvSpPr>
            <a:spLocks noChangeArrowheads="1" noChangeShapeType="1" noTextEdit="1"/>
          </p:cNvSpPr>
          <p:nvPr/>
        </p:nvSpPr>
        <p:spPr bwMode="auto">
          <a:xfrm>
            <a:off x="1490345" y="2618105"/>
            <a:ext cx="9573895" cy="394970"/>
          </a:xfrm>
          <a:prstGeom prst="rect">
            <a:avLst/>
          </a:prstGeom>
        </p:spPr>
        <p:txBody>
          <a:bodyPr wrap="none" numCol="1" fromWordArt="1">
            <a:prstTxWarp prst="textSlantUp">
              <a:avLst>
                <a:gd name="adj" fmla="val 3704"/>
              </a:avLst>
            </a:prstTxWarp>
          </a:bodyPr>
          <a:lstStyle/>
          <a:p>
            <a:pPr fontAlgn="auto">
              <a:spcBef>
                <a:spcPts val="0"/>
              </a:spcBef>
              <a:spcAft>
                <a:spcPts val="0"/>
              </a:spcAft>
              <a:defRPr/>
            </a:pPr>
            <a:r>
              <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a:t>
            </a:r>
            <a:r>
              <a:rPr lang="zh-CN" altLang="en-US" sz="5400" i="1" noProof="1">
                <a:solidFill>
                  <a:srgbClr val="FFFFFF"/>
                </a:solidFill>
                <a:latin typeface="黑体" panose="02010609060101010101" pitchFamily="49" charset="-122"/>
                <a:ea typeface="黑体" panose="02010609060101010101" pitchFamily="49" charset="-122"/>
              </a:rPr>
              <a:t>合同价款精细化管理及典型问题</a:t>
            </a:r>
            <a:endPar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新魏" panose="02010800040101010101" charset="-122"/>
              <a:ea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一、招标投标阶段造价的精细化管理</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讨论以下几个问题：</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问题一：合同价格风险约定</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问题二：常见的计价方式</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问题三：不平衡报价应用</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问题四：投标文件与招标文件的优先级</a:t>
            </a:r>
            <a:endParaRPr lang="en-US" altLang="zh-CN"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黑体" panose="02010609060101010101" pitchFamily="49" charset="-122"/>
                <a:ea typeface="黑体" panose="02010609060101010101" pitchFamily="49" charset="-122"/>
              </a:rPr>
              <a:t>问题一：合同价格风险约定</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价格风险（单价中的风险费）</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计价规范</a:t>
            </a:r>
            <a:r>
              <a:rPr lang="en-US" altLang="zh-CN" dirty="0">
                <a:latin typeface="黑体" panose="02010609060101010101" pitchFamily="49" charset="-122"/>
                <a:ea typeface="黑体" panose="02010609060101010101" pitchFamily="49" charset="-122"/>
              </a:rPr>
              <a:t>》 </a:t>
            </a:r>
            <a:r>
              <a:rPr lang="zh-CN" altLang="en-US" dirty="0">
                <a:latin typeface="黑体" panose="02010609060101010101" pitchFamily="49" charset="-122"/>
                <a:ea typeface="黑体" panose="02010609060101010101" pitchFamily="49" charset="-122"/>
              </a:rPr>
              <a:t>风险费用 </a:t>
            </a:r>
            <a:r>
              <a:rPr lang="en-US" altLang="zh-CN" dirty="0">
                <a:latin typeface="黑体" panose="02010609060101010101" pitchFamily="49" charset="-122"/>
                <a:ea typeface="黑体" panose="02010609060101010101" pitchFamily="49" charset="-122"/>
              </a:rPr>
              <a:t>risk allowance     </a:t>
            </a:r>
            <a:r>
              <a:rPr lang="zh-CN" altLang="en-US" dirty="0">
                <a:latin typeface="黑体" panose="02010609060101010101" pitchFamily="49" charset="-122"/>
                <a:ea typeface="黑体" panose="02010609060101010101" pitchFamily="49" charset="-122"/>
              </a:rPr>
              <a:t>隐含于已标价工程量清单综合单价中，用于化解发承包双方在工程合同中</a:t>
            </a:r>
            <a:r>
              <a:rPr lang="zh-CN" altLang="en-US" dirty="0">
                <a:solidFill>
                  <a:srgbClr val="FF0000"/>
                </a:solidFill>
                <a:latin typeface="黑体" panose="02010609060101010101" pitchFamily="49" charset="-122"/>
                <a:ea typeface="黑体" panose="02010609060101010101" pitchFamily="49" charset="-122"/>
              </a:rPr>
              <a:t>约定内容和范围内</a:t>
            </a:r>
            <a:r>
              <a:rPr lang="zh-CN" altLang="en-US" dirty="0">
                <a:latin typeface="黑体" panose="02010609060101010101" pitchFamily="49" charset="-122"/>
                <a:ea typeface="黑体" panose="02010609060101010101" pitchFamily="49" charset="-122"/>
              </a:rPr>
              <a:t>的</a:t>
            </a:r>
            <a:r>
              <a:rPr lang="zh-CN" altLang="en-US" dirty="0">
                <a:solidFill>
                  <a:srgbClr val="FF0000"/>
                </a:solidFill>
                <a:latin typeface="黑体" panose="02010609060101010101" pitchFamily="49" charset="-122"/>
                <a:ea typeface="黑体" panose="02010609060101010101" pitchFamily="49" charset="-122"/>
              </a:rPr>
              <a:t>市场价格</a:t>
            </a:r>
            <a:r>
              <a:rPr lang="zh-CN" altLang="en-US" dirty="0">
                <a:latin typeface="黑体" panose="02010609060101010101" pitchFamily="49" charset="-122"/>
                <a:ea typeface="黑体" panose="02010609060101010101" pitchFamily="49" charset="-122"/>
              </a:rPr>
              <a:t>波动风险的费用。</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计价规范</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综合单价：完成一个规定计量单位的分部分项工程和措施清单项目所需的人工费、材料和工程设备费、施工机具使用费和企业管理费、利润以及</a:t>
            </a:r>
            <a:r>
              <a:rPr lang="zh-CN" altLang="en-US" dirty="0">
                <a:solidFill>
                  <a:srgbClr val="FF0000"/>
                </a:solidFill>
                <a:latin typeface="黑体" panose="02010609060101010101" pitchFamily="49" charset="-122"/>
                <a:ea typeface="黑体" panose="02010609060101010101" pitchFamily="49" charset="-122"/>
              </a:rPr>
              <a:t>一定范围内的风险费用</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一要约定</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二指材料</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综合单价分析表？</a:t>
            </a: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32104" y="4365104"/>
            <a:ext cx="3411488" cy="20145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rcRect l="11445" r="5951" b="7709"/>
          <a:stretch>
            <a:fillRect/>
          </a:stretch>
        </p:blipFill>
        <p:spPr>
          <a:xfrm>
            <a:off x="454025" y="297815"/>
            <a:ext cx="3460750" cy="6250940"/>
          </a:xfrm>
          <a:prstGeom prst="rect">
            <a:avLst/>
          </a:prstGeom>
          <a:ln w="28575" cmpd="dbl">
            <a:solidFill>
              <a:schemeClr val="accent1">
                <a:shade val="50000"/>
              </a:schemeClr>
            </a:solidFill>
            <a:prstDash val="solid"/>
          </a:ln>
        </p:spPr>
      </p:pic>
      <p:pic>
        <p:nvPicPr>
          <p:cNvPr id="5" name="图片 4"/>
          <p:cNvPicPr>
            <a:picLocks noChangeAspect="1"/>
          </p:cNvPicPr>
          <p:nvPr/>
        </p:nvPicPr>
        <p:blipFill>
          <a:blip r:embed="rId2"/>
          <a:srcRect l="7002" r="9528" b="7700"/>
          <a:stretch>
            <a:fillRect/>
          </a:stretch>
        </p:blipFill>
        <p:spPr>
          <a:xfrm>
            <a:off x="3914775" y="294005"/>
            <a:ext cx="3504565" cy="6250940"/>
          </a:xfrm>
          <a:prstGeom prst="rect">
            <a:avLst/>
          </a:prstGeom>
          <a:ln w="28575" cmpd="dbl">
            <a:solidFill>
              <a:schemeClr val="accent1">
                <a:shade val="50000"/>
              </a:schemeClr>
            </a:solidFill>
            <a:prstDash val="solid"/>
          </a:ln>
        </p:spPr>
      </p:pic>
      <p:pic>
        <p:nvPicPr>
          <p:cNvPr id="6" name="图片 5"/>
          <p:cNvPicPr>
            <a:picLocks noChangeAspect="1"/>
          </p:cNvPicPr>
          <p:nvPr/>
        </p:nvPicPr>
        <p:blipFill>
          <a:blip r:embed="rId3"/>
          <a:srcRect r="7369"/>
          <a:stretch>
            <a:fillRect/>
          </a:stretch>
        </p:blipFill>
        <p:spPr>
          <a:xfrm>
            <a:off x="7457123" y="279162"/>
            <a:ext cx="4340225" cy="2470150"/>
          </a:xfrm>
          <a:prstGeom prst="rect">
            <a:avLst/>
          </a:prstGeom>
          <a:ln w="28575" cmpd="dbl">
            <a:solidFill>
              <a:schemeClr val="accent1">
                <a:shade val="50000"/>
              </a:schemeClr>
            </a:solidFill>
            <a:prstDash val="solid"/>
          </a:ln>
        </p:spPr>
      </p:pic>
      <p:sp>
        <p:nvSpPr>
          <p:cNvPr id="17410" name="AutoShape 2"/>
          <p:cNvSpPr/>
          <p:nvPr/>
        </p:nvSpPr>
        <p:spPr>
          <a:xfrm flipH="1">
            <a:off x="7635875" y="2901950"/>
            <a:ext cx="4182745" cy="3642360"/>
          </a:xfrm>
          <a:prstGeom prst="rtTriangle">
            <a:avLst/>
          </a:prstGeom>
          <a:solidFill>
            <a:srgbClr val="FF5050"/>
          </a:solidFill>
          <a:ln w="12700">
            <a:noFill/>
          </a:ln>
        </p:spPr>
        <p:txBody>
          <a:bodyPr wrap="none" lIns="87313" tIns="44450" rIns="87313" bIns="44450" anchor="ctr"/>
          <a:lstStyle/>
          <a:p>
            <a:endParaRPr lang="en-US" altLang="en-US" sz="2800" b="1" dirty="0">
              <a:latin typeface="微软雅黑" panose="020B0503020204020204" charset="-122"/>
              <a:ea typeface="微软雅黑" panose="020B0503020204020204" charset="-122"/>
            </a:endParaRPr>
          </a:p>
        </p:txBody>
      </p:sp>
      <p:sp>
        <p:nvSpPr>
          <p:cNvPr id="17421" name="TextBox 14"/>
          <p:cNvSpPr txBox="1"/>
          <p:nvPr/>
        </p:nvSpPr>
        <p:spPr>
          <a:xfrm>
            <a:off x="8357870" y="3522663"/>
            <a:ext cx="2214563" cy="2306955"/>
          </a:xfrm>
          <a:prstGeom prst="rect">
            <a:avLst/>
          </a:prstGeom>
          <a:noFill/>
          <a:ln w="9525">
            <a:noFill/>
          </a:ln>
        </p:spPr>
        <p:txBody>
          <a:bodyPr>
            <a:spAutoFit/>
          </a:bodyPr>
          <a:lstStyle/>
          <a:p>
            <a:pPr>
              <a:lnSpc>
                <a:spcPct val="150000"/>
              </a:lnSpc>
            </a:pPr>
            <a:r>
              <a:rPr lang="zh-CN" altLang="en-US" sz="2800" b="1" dirty="0">
                <a:latin typeface="微软雅黑" panose="020B0503020204020204" charset="-122"/>
                <a:ea typeface="微软雅黑" panose="020B0503020204020204" charset="-122"/>
              </a:rPr>
              <a:t>政策性风险的分摊！所谓次优方案</a:t>
            </a:r>
            <a:r>
              <a:rPr lang="en-US" altLang="en-US" sz="2800" b="1" dirty="0">
                <a:latin typeface="微软雅黑" panose="020B0503020204020204" charset="-122"/>
                <a:ea typeface="微软雅黑" panose="020B0503020204020204" charset="-122"/>
              </a:rPr>
              <a:t> </a:t>
            </a:r>
            <a:endParaRPr lang="en-US" altLang="en-US" sz="2800" b="1" dirty="0">
              <a:latin typeface="微软雅黑" panose="020B0503020204020204" charset="-122"/>
              <a:ea typeface="微软雅黑" panose="020B0503020204020204" charset="-122"/>
            </a:endParaRPr>
          </a:p>
          <a:p>
            <a:endParaRPr lang="zh-CN" altLang="en-US" dirty="0">
              <a:latin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en-US"/>
              <a:t>发展全过程工程咨询的路径</a:t>
            </a:r>
            <a:endParaRPr lang="zh-CN" altLang="en-US"/>
          </a:p>
        </p:txBody>
      </p:sp>
      <p:sp>
        <p:nvSpPr>
          <p:cNvPr id="3" name="内容占位符 2"/>
          <p:cNvSpPr>
            <a:spLocks noGrp="1"/>
          </p:cNvSpPr>
          <p:nvPr>
            <p:ph idx="1"/>
          </p:nvPr>
        </p:nvSpPr>
        <p:spPr/>
        <p:txBody>
          <a:bodyPr>
            <a:normAutofit/>
          </a:bodyPr>
          <a:lstStyle/>
          <a:p>
            <a:pPr>
              <a:lnSpc>
                <a:spcPct val="150000"/>
              </a:lnSpc>
            </a:pPr>
            <a:r>
              <a:rPr lang="zh-CN" altLang="en-US">
                <a:latin typeface="黑体" panose="02010609060101010101" pitchFamily="49" charset="-122"/>
                <a:ea typeface="黑体" panose="02010609060101010101" pitchFamily="49" charset="-122"/>
                <a:cs typeface="黑体" panose="02010609060101010101" pitchFamily="49" charset="-122"/>
              </a:rPr>
              <a:t>不具备条件的企业——以既有工程咨询业务为核心， 将工程咨询业务“做专”、“做精”（京兴国际工程管理公司）</a:t>
            </a:r>
            <a:endParaRPr lang="zh-CN" altLang="en-US">
              <a:latin typeface="黑体" panose="02010609060101010101" pitchFamily="49" charset="-122"/>
              <a:ea typeface="黑体" panose="02010609060101010101" pitchFamily="49" charset="-122"/>
              <a:cs typeface="黑体" panose="02010609060101010101" pitchFamily="49" charset="-122"/>
            </a:endParaRPr>
          </a:p>
          <a:p>
            <a:pPr>
              <a:lnSpc>
                <a:spcPct val="150000"/>
              </a:lnSpc>
            </a:pPr>
            <a:r>
              <a:rPr lang="zh-CN" altLang="en-US">
                <a:latin typeface="黑体" panose="02010609060101010101" pitchFamily="49" charset="-122"/>
                <a:ea typeface="黑体" panose="02010609060101010101" pitchFamily="49" charset="-122"/>
                <a:cs typeface="黑体" panose="02010609060101010101" pitchFamily="49" charset="-122"/>
              </a:rPr>
              <a:t>有发展潜力的企业——以既有工程咨询业务为基础， 将全过程工程咨询“做大” 、 “做强”</a:t>
            </a:r>
            <a:endParaRPr lang="zh-CN" altLang="en-US">
              <a:latin typeface="黑体" panose="02010609060101010101" pitchFamily="49" charset="-122"/>
              <a:ea typeface="黑体" panose="02010609060101010101" pitchFamily="49" charset="-122"/>
              <a:cs typeface="黑体" panose="02010609060101010101" pitchFamily="49" charset="-122"/>
            </a:endParaRPr>
          </a:p>
          <a:p>
            <a:pPr>
              <a:lnSpc>
                <a:spcPct val="150000"/>
              </a:lnSpc>
            </a:pPr>
            <a:r>
              <a:rPr lang="zh-CN" altLang="en-US">
                <a:latin typeface="黑体" panose="02010609060101010101" pitchFamily="49" charset="-122"/>
                <a:ea typeface="黑体" panose="02010609060101010101" pitchFamily="49" charset="-122"/>
                <a:cs typeface="黑体" panose="02010609060101010101" pitchFamily="49" charset="-122"/>
              </a:rPr>
              <a:t>全过程工程咨询企业＝ 企业现有资质</a:t>
            </a:r>
            <a:endParaRPr lang="zh-CN" altLang="en-US">
              <a:latin typeface="黑体" panose="02010609060101010101" pitchFamily="49" charset="-122"/>
              <a:ea typeface="黑体" panose="02010609060101010101" pitchFamily="49" charset="-122"/>
              <a:cs typeface="黑体" panose="02010609060101010101" pitchFamily="49" charset="-122"/>
            </a:endParaRPr>
          </a:p>
          <a:p>
            <a:pPr>
              <a:lnSpc>
                <a:spcPct val="150000"/>
              </a:lnSpc>
            </a:pPr>
            <a:r>
              <a:rPr lang="zh-CN" altLang="en-US">
                <a:latin typeface="黑体" panose="02010609060101010101" pitchFamily="49" charset="-122"/>
                <a:ea typeface="黑体" panose="02010609060101010101" pitchFamily="49" charset="-122"/>
                <a:cs typeface="黑体" panose="02010609060101010101" pitchFamily="49" charset="-122"/>
              </a:rPr>
              <a:t>＋相关企业资质（投资咨询、 勘察、 设计、 招标代理、 造价）</a:t>
            </a:r>
            <a:endParaRPr lang="zh-CN" altLang="en-US">
              <a:latin typeface="黑体" panose="02010609060101010101" pitchFamily="49" charset="-122"/>
              <a:ea typeface="黑体" panose="02010609060101010101" pitchFamily="49" charset="-122"/>
              <a:cs typeface="黑体" panose="02010609060101010101" pitchFamily="49" charset="-122"/>
            </a:endParaRPr>
          </a:p>
          <a:p>
            <a:pPr>
              <a:lnSpc>
                <a:spcPct val="150000"/>
              </a:lnSpc>
            </a:pPr>
            <a:r>
              <a:rPr lang="zh-CN" altLang="en-US">
                <a:latin typeface="黑体" panose="02010609060101010101" pitchFamily="49" charset="-122"/>
                <a:ea typeface="黑体" panose="02010609060101010101" pitchFamily="49" charset="-122"/>
                <a:cs typeface="黑体" panose="02010609060101010101" pitchFamily="49" charset="-122"/>
              </a:rPr>
              <a:t>＋组织模式（项目负责人</a:t>
            </a:r>
            <a:r>
              <a:rPr lang="en-US" altLang="zh-CN">
                <a:latin typeface="黑体" panose="02010609060101010101" pitchFamily="49" charset="-122"/>
                <a:ea typeface="黑体" panose="02010609060101010101" pitchFamily="49" charset="-122"/>
                <a:cs typeface="黑体" panose="02010609060101010101" pitchFamily="49" charset="-122"/>
                <a:sym typeface="+mn-ea"/>
              </a:rPr>
              <a:t>/</a:t>
            </a:r>
            <a:r>
              <a:rPr lang="zh-CN" altLang="en-US">
                <a:latin typeface="黑体" panose="02010609060101010101" pitchFamily="49" charset="-122"/>
                <a:ea typeface="黑体" panose="02010609060101010101" pitchFamily="49" charset="-122"/>
                <a:cs typeface="黑体" panose="02010609060101010101" pitchFamily="49" charset="-122"/>
                <a:sym typeface="+mn-ea"/>
              </a:rPr>
              <a:t>总咨询工程师</a:t>
            </a:r>
            <a:r>
              <a:rPr lang="zh-CN" altLang="en-US">
                <a:latin typeface="黑体" panose="02010609060101010101" pitchFamily="49" charset="-122"/>
                <a:ea typeface="黑体" panose="02010609060101010101" pitchFamily="49" charset="-122"/>
                <a:cs typeface="黑体" panose="02010609060101010101" pitchFamily="49" charset="-122"/>
              </a:rPr>
              <a:t>、 与咨询业务相适应的团队）</a:t>
            </a:r>
            <a:endParaRPr lang="zh-CN" altLang="en-US">
              <a:latin typeface="黑体" panose="02010609060101010101" pitchFamily="49" charset="-122"/>
              <a:ea typeface="黑体" panose="02010609060101010101" pitchFamily="49" charset="-122"/>
              <a:cs typeface="黑体" panose="02010609060101010101" pitchFamily="49" charset="-122"/>
            </a:endParaRPr>
          </a:p>
          <a:p>
            <a:pPr>
              <a:lnSpc>
                <a:spcPct val="150000"/>
              </a:lnSpc>
            </a:pPr>
            <a:r>
              <a:rPr lang="zh-CN" altLang="en-US">
                <a:latin typeface="黑体" panose="02010609060101010101" pitchFamily="49" charset="-122"/>
                <a:ea typeface="黑体" panose="02010609060101010101" pitchFamily="49" charset="-122"/>
                <a:cs typeface="黑体" panose="02010609060101010101" pitchFamily="49" charset="-122"/>
              </a:rPr>
              <a:t>＋相应资源（特别是人力资源）</a:t>
            </a:r>
            <a:endParaRPr lang="zh-CN" altLang="en-US">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786331" y="631006"/>
            <a:ext cx="5658315" cy="5752936"/>
          </a:xfrm>
          <a:prstGeom prst="rect">
            <a:avLst/>
          </a:prstGeom>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1140" y="631006"/>
            <a:ext cx="4169249" cy="53681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460375" y="1241425"/>
            <a:ext cx="5325110" cy="3959225"/>
          </a:xfrm>
          <a:prstGeom prst="rect">
            <a:avLst/>
          </a:prstGeom>
          <a:ln w="28575" cmpd="dbl">
            <a:solidFill>
              <a:schemeClr val="accent1">
                <a:shade val="50000"/>
              </a:schemeClr>
            </a:solidFill>
            <a:prstDash val="solid"/>
          </a:ln>
        </p:spPr>
      </p:pic>
      <p:pic>
        <p:nvPicPr>
          <p:cNvPr id="5" name="图片 4"/>
          <p:cNvPicPr>
            <a:picLocks noChangeAspect="1"/>
          </p:cNvPicPr>
          <p:nvPr/>
        </p:nvPicPr>
        <p:blipFill>
          <a:blip r:embed="rId2"/>
          <a:stretch>
            <a:fillRect/>
          </a:stretch>
        </p:blipFill>
        <p:spPr>
          <a:xfrm>
            <a:off x="5848350" y="1241425"/>
            <a:ext cx="5718810" cy="3959225"/>
          </a:xfrm>
          <a:prstGeom prst="rect">
            <a:avLst/>
          </a:prstGeom>
          <a:ln w="28575" cmpd="dbl">
            <a:solidFill>
              <a:schemeClr val="accent1">
                <a:shade val="50000"/>
              </a:schemeClr>
            </a:solidFill>
            <a:prstDash val="soli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48680"/>
            <a:ext cx="10515600" cy="471587"/>
          </a:xfrm>
        </p:spPr>
        <p:txBody>
          <a:bodyPr>
            <a:normAutofit fontScale="90000"/>
          </a:bodyPr>
          <a:lstStyle/>
          <a:p>
            <a:r>
              <a:rPr lang="en-US" altLang="zh-CN" sz="4000" b="1" i="1" dirty="0">
                <a:solidFill>
                  <a:srgbClr val="FF0000"/>
                </a:solidFill>
              </a:rPr>
              <a:t>17</a:t>
            </a:r>
            <a:r>
              <a:rPr lang="zh-CN" altLang="en-US" sz="4000" b="1" i="1" dirty="0">
                <a:solidFill>
                  <a:srgbClr val="FF0000"/>
                </a:solidFill>
              </a:rPr>
              <a:t>版施工合同示范文本关于风险的分担原则</a:t>
            </a:r>
            <a:endParaRPr lang="zh-CN" altLang="en-US" sz="4000" b="1" i="1" dirty="0">
              <a:solidFill>
                <a:srgbClr val="FF0000"/>
              </a:solidFill>
            </a:endParaRPr>
          </a:p>
        </p:txBody>
      </p:sp>
      <p:sp>
        <p:nvSpPr>
          <p:cNvPr id="3" name="内容占位符 2"/>
          <p:cNvSpPr>
            <a:spLocks noGrp="1"/>
          </p:cNvSpPr>
          <p:nvPr>
            <p:ph idx="1"/>
          </p:nvPr>
        </p:nvSpPr>
        <p:spPr>
          <a:xfrm>
            <a:off x="838200" y="1623695"/>
            <a:ext cx="10515600" cy="4553585"/>
          </a:xfrm>
        </p:spPr>
        <p:txBody>
          <a:bodyPr>
            <a:normAutofit/>
          </a:bodyPr>
          <a:lstStyle/>
          <a:p>
            <a:pPr>
              <a:lnSpc>
                <a:spcPct val="130000"/>
              </a:lnSpc>
            </a:pPr>
            <a:r>
              <a:rPr lang="zh-CN" altLang="en-US" dirty="0"/>
              <a:t>（一）法律变化引起的合同价格变化风险</a:t>
            </a:r>
            <a:endParaRPr lang="zh-CN" altLang="en-US" dirty="0"/>
          </a:p>
          <a:p>
            <a:pPr>
              <a:lnSpc>
                <a:spcPct val="130000"/>
              </a:lnSpc>
            </a:pPr>
            <a:r>
              <a:rPr lang="zh-CN" altLang="en-US" dirty="0"/>
              <a:t>   2017版《建设工程施工合同（示范文本）》通用条款第11．2款约定，</a:t>
            </a:r>
            <a:r>
              <a:rPr lang="zh-CN" altLang="en-US" u="sng" dirty="0">
                <a:solidFill>
                  <a:srgbClr val="FF0000"/>
                </a:solidFill>
              </a:rPr>
              <a:t>基准日期</a:t>
            </a:r>
            <a:r>
              <a:rPr lang="zh-CN" altLang="en-US" dirty="0">
                <a:solidFill>
                  <a:srgbClr val="FF0000"/>
                </a:solidFill>
              </a:rPr>
              <a:t>后</a:t>
            </a:r>
            <a:r>
              <a:rPr lang="zh-CN" altLang="en-US" dirty="0"/>
              <a:t>，</a:t>
            </a:r>
            <a:r>
              <a:rPr lang="zh-CN" altLang="en-US" u="sng" dirty="0">
                <a:solidFill>
                  <a:srgbClr val="FF0000"/>
                </a:solidFill>
              </a:rPr>
              <a:t>法律</a:t>
            </a:r>
            <a:r>
              <a:rPr lang="zh-CN" altLang="en-US" dirty="0"/>
              <a:t>变化导致承包人在合同履行过程中所需要的费用发生除第11．1款〔市场价格波动引起的调整〕约定以外的增加时，由发包人承担由此增加的费用；减少时，应从合同价格中予以扣减。依此款约定可以得出，</a:t>
            </a:r>
            <a:r>
              <a:rPr lang="zh-CN" altLang="en-US" dirty="0">
                <a:solidFill>
                  <a:srgbClr val="FF0000"/>
                </a:solidFill>
              </a:rPr>
              <a:t>基准日期前，</a:t>
            </a:r>
            <a:r>
              <a:rPr lang="zh-CN" altLang="en-US" dirty="0"/>
              <a:t>因法律规定对合同价格有影响的，应由承包人在报价（投标报价）时予以考虑，该因素对合同价格有影响的，由承包人自行承担相应的费用。</a:t>
            </a:r>
            <a:endParaRPr lang="zh-CN" altLang="en-US"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13435" y="659765"/>
            <a:ext cx="10410825" cy="5466715"/>
          </a:xfrm>
        </p:spPr>
        <p:txBody>
          <a:bodyPr>
            <a:normAutofit/>
          </a:bodyPr>
          <a:lstStyle/>
          <a:p>
            <a:pPr>
              <a:lnSpc>
                <a:spcPct val="140000"/>
              </a:lnSpc>
            </a:pPr>
            <a:r>
              <a:rPr lang="zh-CN" altLang="en-US" dirty="0"/>
              <a:t>（</a:t>
            </a:r>
            <a:r>
              <a:rPr lang="en-US" altLang="zh-CN" dirty="0"/>
              <a:t>1</a:t>
            </a:r>
            <a:r>
              <a:rPr lang="zh-CN" altLang="en-US" dirty="0"/>
              <a:t>）2017版《建设工程施工合同（示范文本）》</a:t>
            </a:r>
            <a:r>
              <a:rPr lang="zh-CN" altLang="en-US" dirty="0">
                <a:solidFill>
                  <a:srgbClr val="FF0000"/>
                </a:solidFill>
              </a:rPr>
              <a:t>通用条款第1．1．4．6目对基准日期作出了界定</a:t>
            </a:r>
            <a:r>
              <a:rPr lang="zh-CN" altLang="en-US" dirty="0"/>
              <a:t>，所谓基准日期是指招标发包的工程以投标截止日前28天的日期为基准日期，直接发包的工程以合同签订日前28天的日期为基准日期。</a:t>
            </a:r>
            <a:endParaRPr lang="zh-CN" altLang="en-US" dirty="0"/>
          </a:p>
          <a:p>
            <a:pPr>
              <a:lnSpc>
                <a:spcPct val="140000"/>
              </a:lnSpc>
            </a:pPr>
            <a:r>
              <a:rPr lang="zh-CN" altLang="en-US" dirty="0"/>
              <a:t>（</a:t>
            </a:r>
            <a:r>
              <a:rPr lang="en-US" altLang="zh-CN" dirty="0"/>
              <a:t>2</a:t>
            </a:r>
            <a:r>
              <a:rPr lang="zh-CN" altLang="en-US" dirty="0"/>
              <a:t>）2017版《建设工程施工合同（示范文本）》通用条款第1．3款对示范文本中的</a:t>
            </a:r>
            <a:r>
              <a:rPr lang="zh-CN" altLang="en-US" dirty="0">
                <a:solidFill>
                  <a:srgbClr val="FF0000"/>
                </a:solidFill>
              </a:rPr>
              <a:t>法律</a:t>
            </a:r>
            <a:r>
              <a:rPr lang="zh-CN" altLang="en-US" dirty="0"/>
              <a:t>也作出了相应的定义，即本合同所称法律是指中华人民共和国</a:t>
            </a:r>
            <a:r>
              <a:rPr lang="zh-CN" altLang="en-US" dirty="0">
                <a:solidFill>
                  <a:srgbClr val="FF0000"/>
                </a:solidFill>
              </a:rPr>
              <a:t>法律、行政法规、部门规章</a:t>
            </a:r>
            <a:r>
              <a:rPr lang="zh-CN" altLang="en-US" dirty="0"/>
              <a:t>以及工程所在地的地方性法规、自治条例、单行条例和地方政府规章等。</a:t>
            </a:r>
            <a:endParaRPr lang="zh-CN" altLang="en-US" dirty="0">
              <a:solidFill>
                <a:srgbClr val="FF0000"/>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75715"/>
            <a:ext cx="10515600" cy="4901565"/>
          </a:xfrm>
        </p:spPr>
        <p:txBody>
          <a:bodyPr/>
          <a:lstStyle/>
          <a:p>
            <a:pPr>
              <a:lnSpc>
                <a:spcPct val="160000"/>
              </a:lnSpc>
            </a:pPr>
            <a:r>
              <a:rPr lang="zh-CN" altLang="en-US">
                <a:solidFill>
                  <a:srgbClr val="FF0000"/>
                </a:solidFill>
              </a:rPr>
              <a:t>结论：</a:t>
            </a:r>
            <a:r>
              <a:rPr lang="zh-CN" altLang="en-US" u="sng"/>
              <a:t>规范性文件</a:t>
            </a:r>
            <a:r>
              <a:rPr lang="zh-CN" altLang="en-US"/>
              <a:t>并不在示范文本规定的法律范围内，而建设主管部门发布的规范性文件往往会对施工合同特别是合同价格调整产生重要影响，因此，发承包人双方应在专用条款中明确约定所适用规范性文件，</a:t>
            </a:r>
            <a:r>
              <a:rPr lang="zh-CN" altLang="en-US" u="sng">
                <a:solidFill>
                  <a:srgbClr val="FF0000"/>
                </a:solidFill>
              </a:rPr>
              <a:t>特别是建设行政主管部门颁发的关于人工费、材料费、机械台班等调差的文件</a:t>
            </a:r>
            <a:r>
              <a:rPr lang="zh-CN" altLang="en-US"/>
              <a:t>。</a:t>
            </a:r>
            <a:endParaRPr lang="zh-CN" altLang="en-US"/>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49860"/>
            <a:ext cx="10515600" cy="1325563"/>
          </a:xfrm>
        </p:spPr>
        <p:txBody>
          <a:bodyPr/>
          <a:lstStyle/>
          <a:p>
            <a:r>
              <a:rPr lang="en-US" altLang="zh-CN" sz="4000" b="1" i="1">
                <a:solidFill>
                  <a:srgbClr val="FF0000"/>
                </a:solidFill>
              </a:rPr>
              <a:t>17</a:t>
            </a:r>
            <a:r>
              <a:rPr lang="zh-CN" altLang="en-US" sz="4000" b="1" i="1">
                <a:solidFill>
                  <a:srgbClr val="FF0000"/>
                </a:solidFill>
              </a:rPr>
              <a:t>版施工合同示范文本关于风险的分担原则</a:t>
            </a:r>
            <a:endParaRPr lang="zh-CN" altLang="en-US" sz="4000" b="1" i="1">
              <a:solidFill>
                <a:srgbClr val="FF0000"/>
              </a:solidFill>
            </a:endParaRPr>
          </a:p>
        </p:txBody>
      </p:sp>
      <p:sp>
        <p:nvSpPr>
          <p:cNvPr id="3" name="内容占位符 2"/>
          <p:cNvSpPr>
            <a:spLocks noGrp="1"/>
          </p:cNvSpPr>
          <p:nvPr>
            <p:ph idx="1"/>
          </p:nvPr>
        </p:nvSpPr>
        <p:spPr>
          <a:xfrm>
            <a:off x="838200" y="1345565"/>
            <a:ext cx="10376535" cy="4627245"/>
          </a:xfrm>
        </p:spPr>
        <p:txBody>
          <a:bodyPr>
            <a:normAutofit/>
          </a:bodyPr>
          <a:lstStyle/>
          <a:p>
            <a:pPr>
              <a:lnSpc>
                <a:spcPct val="130000"/>
              </a:lnSpc>
            </a:pPr>
            <a:r>
              <a:rPr lang="zh-CN" altLang="en-US"/>
              <a:t>（二）人工、</a:t>
            </a:r>
            <a:r>
              <a:rPr lang="zh-CN" altLang="en-US" u="sng"/>
              <a:t>材料、工程设备</a:t>
            </a:r>
            <a:r>
              <a:rPr lang="zh-CN" altLang="en-US"/>
              <a:t>和机械台班引起的合同价格变化风险</a:t>
            </a:r>
            <a:endParaRPr lang="zh-CN" altLang="en-US"/>
          </a:p>
          <a:p>
            <a:pPr>
              <a:lnSpc>
                <a:spcPct val="130000"/>
              </a:lnSpc>
            </a:pPr>
            <a:r>
              <a:rPr lang="zh-CN" altLang="en-US"/>
              <a:t>施工合同履行时间一般较长，履行过程中经常会出现人工、材料、工程设备和机械台班费用等市场价格波动，特别是</a:t>
            </a:r>
            <a:r>
              <a:rPr lang="zh-CN" altLang="en-US" u="sng">
                <a:solidFill>
                  <a:srgbClr val="FF0000"/>
                </a:solidFill>
              </a:rPr>
              <a:t>价格上涨，</a:t>
            </a:r>
            <a:r>
              <a:rPr lang="zh-CN" altLang="en-US"/>
              <a:t>而承包人投标报价时对市场价格很难预测，同时受低价中标规则影响，</a:t>
            </a:r>
            <a:r>
              <a:rPr lang="zh-CN" altLang="en-US" u="sng">
                <a:solidFill>
                  <a:srgbClr val="FF0000"/>
                </a:solidFill>
              </a:rPr>
              <a:t>客观上承包人也不可能考虑市场价格上涨因素进行报价</a:t>
            </a:r>
            <a:r>
              <a:rPr lang="zh-CN" altLang="en-US"/>
              <a:t>。</a:t>
            </a:r>
            <a:endParaRPr lang="zh-CN" altLang="en-US"/>
          </a:p>
          <a:p>
            <a:pPr>
              <a:lnSpc>
                <a:spcPct val="130000"/>
              </a:lnSpc>
            </a:pPr>
            <a:r>
              <a:rPr lang="zh-CN" altLang="en-US"/>
              <a:t>市场价格上涨引起的合同价格变化，承包人应承担</a:t>
            </a:r>
            <a:r>
              <a:rPr lang="zh-CN" altLang="en-US">
                <a:solidFill>
                  <a:srgbClr val="FF0000"/>
                </a:solidFill>
              </a:rPr>
              <a:t>有限的市场风险（合理）</a:t>
            </a:r>
            <a:r>
              <a:rPr lang="zh-CN" altLang="en-US"/>
              <a:t>。何为有限的市场风险，原则上尊重发承包双方当事人在合同中约定的风险范围及调整方法，如双方当事人没有约定，应当参照当地建设行政主管部门关于处理人工费、材料差价及机械台班费用的文件执行。</a:t>
            </a:r>
            <a:endParaRPr lang="zh-CN" altLang="en-US"/>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81380" y="565150"/>
            <a:ext cx="10506710" cy="5561330"/>
          </a:xfrm>
        </p:spPr>
        <p:txBody>
          <a:bodyPr>
            <a:normAutofit/>
          </a:bodyPr>
          <a:lstStyle/>
          <a:p>
            <a:pPr>
              <a:lnSpc>
                <a:spcPct val="160000"/>
              </a:lnSpc>
            </a:pPr>
            <a:r>
              <a:rPr lang="zh-CN" altLang="en-US"/>
              <a:t>司法实践中，最高人民法院及部分省市高院的指导意见也是如此规定的。如最高人民法院</a:t>
            </a:r>
            <a:r>
              <a:rPr lang="zh-CN" altLang="en-US">
                <a:solidFill>
                  <a:srgbClr val="FF0000"/>
                </a:solidFill>
              </a:rPr>
              <a:t>《关于审理建设工程施工合同纠纷案件的暂行意见》第27条规定</a:t>
            </a:r>
            <a:r>
              <a:rPr lang="zh-CN" altLang="en-US"/>
              <a:t>“因情势变更导致建材价格大幅上涨明显不利于承包人的，承包人可请求增加工程款。但建材涨价属于正常的市场风险范时，涨价部分应由承包人承担”。</a:t>
            </a:r>
            <a:endParaRPr lang="zh-CN" altLang="en-US"/>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81380" y="565150"/>
            <a:ext cx="10506710" cy="5561330"/>
          </a:xfrm>
        </p:spPr>
        <p:txBody>
          <a:bodyPr>
            <a:normAutofit/>
          </a:bodyPr>
          <a:lstStyle/>
          <a:p>
            <a:pPr>
              <a:lnSpc>
                <a:spcPct val="16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计价规范</a:t>
            </a:r>
            <a:r>
              <a:rPr lang="en-US" altLang="zh-CN" dirty="0">
                <a:latin typeface="黑体" panose="02010609060101010101" pitchFamily="49" charset="-122"/>
                <a:ea typeface="黑体" panose="02010609060101010101" pitchFamily="49" charset="-122"/>
              </a:rPr>
              <a:t>》 3.4.1  </a:t>
            </a:r>
            <a:r>
              <a:rPr lang="zh-CN" altLang="en-US" dirty="0">
                <a:latin typeface="黑体" panose="02010609060101010101" pitchFamily="49" charset="-122"/>
                <a:ea typeface="黑体" panose="02010609060101010101" pitchFamily="49" charset="-122"/>
              </a:rPr>
              <a:t>建设工程发承包，</a:t>
            </a:r>
            <a:r>
              <a:rPr lang="zh-CN" altLang="en-US" dirty="0">
                <a:solidFill>
                  <a:srgbClr val="FF0000"/>
                </a:solidFill>
                <a:latin typeface="黑体" panose="02010609060101010101" pitchFamily="49" charset="-122"/>
                <a:ea typeface="黑体" panose="02010609060101010101" pitchFamily="49" charset="-122"/>
              </a:rPr>
              <a:t>必须</a:t>
            </a:r>
            <a:r>
              <a:rPr lang="zh-CN" altLang="en-US" dirty="0">
                <a:latin typeface="黑体" panose="02010609060101010101" pitchFamily="49" charset="-122"/>
                <a:ea typeface="黑体" panose="02010609060101010101" pitchFamily="49" charset="-122"/>
              </a:rPr>
              <a:t>在</a:t>
            </a:r>
            <a:r>
              <a:rPr lang="zh-CN" altLang="en-US" dirty="0">
                <a:solidFill>
                  <a:srgbClr val="FF0000"/>
                </a:solidFill>
                <a:latin typeface="黑体" panose="02010609060101010101" pitchFamily="49" charset="-122"/>
                <a:ea typeface="黑体" panose="02010609060101010101" pitchFamily="49" charset="-122"/>
              </a:rPr>
              <a:t>招标文件</a:t>
            </a:r>
            <a:r>
              <a:rPr lang="zh-CN" altLang="en-US" dirty="0">
                <a:latin typeface="黑体" panose="02010609060101010101" pitchFamily="49" charset="-122"/>
                <a:ea typeface="黑体" panose="02010609060101010101" pitchFamily="49" charset="-122"/>
              </a:rPr>
              <a:t>、合同中明确计价中的风险内容及其范围，</a:t>
            </a:r>
            <a:r>
              <a:rPr lang="zh-CN" altLang="en-US" dirty="0">
                <a:solidFill>
                  <a:srgbClr val="FF0000"/>
                </a:solidFill>
                <a:latin typeface="黑体" panose="02010609060101010101" pitchFamily="49" charset="-122"/>
                <a:ea typeface="黑体" panose="02010609060101010101" pitchFamily="49" charset="-122"/>
              </a:rPr>
              <a:t>不得采用无限风险、所有风险或类似语句</a:t>
            </a:r>
            <a:r>
              <a:rPr lang="zh-CN" altLang="en-US" dirty="0">
                <a:latin typeface="黑体" panose="02010609060101010101" pitchFamily="49" charset="-122"/>
                <a:ea typeface="黑体" panose="02010609060101010101" pitchFamily="49" charset="-122"/>
              </a:rPr>
              <a:t>规定计价中的风险内容及范围。</a:t>
            </a:r>
            <a:endParaRPr lang="zh-CN" altLang="en-US" dirty="0">
              <a:latin typeface="黑体" panose="02010609060101010101" pitchFamily="49" charset="-122"/>
              <a:ea typeface="黑体" panose="02010609060101010101" pitchFamily="49" charset="-122"/>
            </a:endParaRPr>
          </a:p>
          <a:p>
            <a:pPr>
              <a:lnSpc>
                <a:spcPct val="160000"/>
              </a:lnSpc>
            </a:pPr>
            <a:r>
              <a:rPr lang="zh-CN" altLang="en-US" dirty="0">
                <a:latin typeface="黑体" panose="02010609060101010101" pitchFamily="49" charset="-122"/>
                <a:ea typeface="黑体" panose="02010609060101010101" pitchFamily="49" charset="-122"/>
              </a:rPr>
              <a:t>根据我国工程建设的特点，投标人应偏向承担</a:t>
            </a:r>
            <a:r>
              <a:rPr lang="zh-CN" altLang="en-US" dirty="0">
                <a:solidFill>
                  <a:srgbClr val="FF0000"/>
                </a:solidFill>
                <a:latin typeface="黑体" panose="02010609060101010101" pitchFamily="49" charset="-122"/>
                <a:ea typeface="黑体" panose="02010609060101010101" pitchFamily="49" charset="-122"/>
              </a:rPr>
              <a:t>技术风险和管理风险</a:t>
            </a:r>
            <a:r>
              <a:rPr lang="zh-CN" altLang="en-US" dirty="0">
                <a:latin typeface="黑体" panose="02010609060101010101" pitchFamily="49" charset="-122"/>
                <a:ea typeface="黑体" panose="02010609060101010101" pitchFamily="49" charset="-122"/>
              </a:rPr>
              <a:t>，有限度的承担</a:t>
            </a:r>
            <a:r>
              <a:rPr lang="zh-CN" altLang="en-US" dirty="0">
                <a:solidFill>
                  <a:srgbClr val="FF0000"/>
                </a:solidFill>
                <a:latin typeface="黑体" panose="02010609060101010101" pitchFamily="49" charset="-122"/>
                <a:ea typeface="黑体" panose="02010609060101010101" pitchFamily="49" charset="-122"/>
              </a:rPr>
              <a:t>市场风险</a:t>
            </a:r>
            <a:r>
              <a:rPr lang="zh-CN" altLang="en-US" dirty="0">
                <a:latin typeface="黑体" panose="02010609060101010101" pitchFamily="49" charset="-122"/>
                <a:ea typeface="黑体" panose="02010609060101010101" pitchFamily="49" charset="-122"/>
              </a:rPr>
              <a:t>，不宜承担</a:t>
            </a:r>
            <a:r>
              <a:rPr lang="zh-CN" altLang="en-US" dirty="0">
                <a:solidFill>
                  <a:srgbClr val="FF0000"/>
                </a:solidFill>
                <a:latin typeface="黑体" panose="02010609060101010101" pitchFamily="49" charset="-122"/>
                <a:ea typeface="黑体" panose="02010609060101010101" pitchFamily="49" charset="-122"/>
              </a:rPr>
              <a:t>法规政策风险</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a:p>
            <a:pPr>
              <a:lnSpc>
                <a:spcPct val="160000"/>
              </a:lnSpc>
            </a:pPr>
            <a:r>
              <a:rPr lang="en-US" altLang="zh-CN" i="1" dirty="0">
                <a:latin typeface="Times New Roman" panose="02020603050405020304" pitchFamily="18" charset="0"/>
                <a:cs typeface="Times New Roman" panose="02020603050405020304" pitchFamily="18" charset="0"/>
              </a:rPr>
              <a:t>The ICE Conditions of Contract, which have been in use for over fifty years, were designed to </a:t>
            </a:r>
            <a:r>
              <a:rPr lang="en-US" altLang="zh-CN" i="1" dirty="0" err="1">
                <a:latin typeface="Times New Roman" panose="02020603050405020304" pitchFamily="18" charset="0"/>
                <a:cs typeface="Times New Roman" panose="02020603050405020304" pitchFamily="18" charset="0"/>
              </a:rPr>
              <a:t>standardise</a:t>
            </a:r>
            <a:r>
              <a:rPr lang="en-US" altLang="zh-CN" i="1" dirty="0">
                <a:latin typeface="Times New Roman" panose="02020603050405020304" pitchFamily="18" charset="0"/>
                <a:cs typeface="Times New Roman" panose="02020603050405020304" pitchFamily="18" charset="0"/>
              </a:rPr>
              <a:t> the duties of contractors, employers and engineers and to distribute the risks inherent in civil engineering to those </a:t>
            </a:r>
            <a:r>
              <a:rPr lang="en-US" altLang="zh-CN" i="1" dirty="0">
                <a:solidFill>
                  <a:srgbClr val="FF0000"/>
                </a:solidFill>
                <a:latin typeface="Times New Roman" panose="02020603050405020304" pitchFamily="18" charset="0"/>
                <a:cs typeface="Times New Roman" panose="02020603050405020304" pitchFamily="18" charset="0"/>
              </a:rPr>
              <a:t>best able to manage them</a:t>
            </a:r>
            <a:r>
              <a:rPr lang="en-US" altLang="zh-CN" i="1" dirty="0">
                <a:latin typeface="Times New Roman" panose="02020603050405020304" pitchFamily="18" charset="0"/>
                <a:cs typeface="Times New Roman" panose="02020603050405020304" pitchFamily="18" charset="0"/>
              </a:rPr>
              <a:t>.</a:t>
            </a:r>
            <a:endParaRPr lang="zh-CN" altLang="en-US"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问题二：常见的计价方式</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依据</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示范文本</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计价规范</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计价管理办法</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等，常用的合同类型：单价合同、总价合同、其他（成本加酬金）。</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单价合同具有“</a:t>
            </a:r>
            <a:r>
              <a:rPr lang="zh-CN" altLang="en-US" dirty="0">
                <a:solidFill>
                  <a:srgbClr val="FF0000"/>
                </a:solidFill>
                <a:latin typeface="黑体" panose="02010609060101010101" pitchFamily="49" charset="-122"/>
                <a:ea typeface="黑体" panose="02010609060101010101" pitchFamily="49" charset="-122"/>
              </a:rPr>
              <a:t>重新计量”</a:t>
            </a:r>
            <a:r>
              <a:rPr lang="zh-CN" altLang="en-US" dirty="0">
                <a:latin typeface="黑体" panose="02010609060101010101" pitchFamily="49" charset="-122"/>
                <a:ea typeface="黑体" panose="02010609060101010101" pitchFamily="49" charset="-122"/>
              </a:rPr>
              <a:t>特征。</a:t>
            </a:r>
            <a:r>
              <a:rPr lang="en-US" altLang="zh-CN" dirty="0">
                <a:latin typeface="黑体" panose="02010609060101010101" pitchFamily="49" charset="-122"/>
                <a:ea typeface="黑体" panose="02010609060101010101" pitchFamily="49" charset="-122"/>
              </a:rPr>
              <a:t>13</a:t>
            </a:r>
            <a:r>
              <a:rPr lang="zh-CN" altLang="en-US" dirty="0">
                <a:latin typeface="黑体" panose="02010609060101010101" pitchFamily="49" charset="-122"/>
                <a:ea typeface="黑体" panose="02010609060101010101" pitchFamily="49" charset="-122"/>
              </a:rPr>
              <a:t>版</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清单计价规范</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强调单价合同结算工程量形成于历次期中支付的累积，按约定重新计量工程量。</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总价合同具有</a:t>
            </a:r>
            <a:r>
              <a:rPr lang="zh-CN" altLang="en-US" dirty="0">
                <a:solidFill>
                  <a:srgbClr val="FF0000"/>
                </a:solidFill>
                <a:latin typeface="黑体" panose="02010609060101010101" pitchFamily="49" charset="-122"/>
                <a:ea typeface="黑体" panose="02010609060101010101" pitchFamily="49" charset="-122"/>
              </a:rPr>
              <a:t>“工程量不需要从新计量，除变更外”</a:t>
            </a:r>
            <a:r>
              <a:rPr lang="zh-CN" altLang="en-US" dirty="0">
                <a:latin typeface="黑体" panose="02010609060101010101" pitchFamily="49" charset="-122"/>
                <a:ea typeface="黑体" panose="02010609060101010101" pitchFamily="49" charset="-122"/>
              </a:rPr>
              <a:t>，合同量即为结算工程量。</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注意：单价合同中有“总价子目”；总价合同中有“单价子目”。</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某纠纷案例</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某工程采用施工图预算计价方式进行招标，中标价格</a:t>
            </a:r>
            <a:r>
              <a:rPr lang="en-US" altLang="zh-CN" dirty="0">
                <a:latin typeface="黑体" panose="02010609060101010101" pitchFamily="49" charset="-122"/>
                <a:ea typeface="黑体" panose="02010609060101010101" pitchFamily="49" charset="-122"/>
              </a:rPr>
              <a:t>2320</a:t>
            </a:r>
            <a:r>
              <a:rPr lang="zh-CN" altLang="en-US" dirty="0">
                <a:latin typeface="黑体" panose="02010609060101010101" pitchFamily="49" charset="-122"/>
                <a:ea typeface="黑体" panose="02010609060101010101" pitchFamily="49" charset="-122"/>
              </a:rPr>
              <a:t>万元，合同专用条款约定：合同价格即为中标价格，采用</a:t>
            </a:r>
            <a:r>
              <a:rPr lang="zh-CN" altLang="en-US" dirty="0">
                <a:solidFill>
                  <a:srgbClr val="FF0000"/>
                </a:solidFill>
                <a:latin typeface="黑体" panose="02010609060101010101" pitchFamily="49" charset="-122"/>
                <a:ea typeface="黑体" panose="02010609060101010101" pitchFamily="49" charset="-122"/>
              </a:rPr>
              <a:t>固定价格合同方式</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竣工结算工程量按实核定</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1"/>
          <p:cNvPicPr>
            <a:picLocks noChangeAspect="1"/>
          </p:cNvPicPr>
          <p:nvPr/>
        </p:nvPicPr>
        <p:blipFill>
          <a:blip r:embed="rId1"/>
          <a:stretch>
            <a:fillRect/>
          </a:stretch>
        </p:blipFill>
        <p:spPr>
          <a:xfrm>
            <a:off x="5267326" y="2295853"/>
            <a:ext cx="5172075" cy="2838154"/>
          </a:xfrm>
          <a:prstGeom prst="rect">
            <a:avLst/>
          </a:prstGeom>
          <a:noFill/>
          <a:ln w="9525">
            <a:noFill/>
          </a:ln>
        </p:spPr>
      </p:pic>
      <p:sp>
        <p:nvSpPr>
          <p:cNvPr id="34819" name="矩形 2"/>
          <p:cNvSpPr>
            <a:spLocks noChangeArrowheads="1"/>
          </p:cNvSpPr>
          <p:nvPr/>
        </p:nvSpPr>
        <p:spPr bwMode="auto">
          <a:xfrm>
            <a:off x="695400" y="332656"/>
            <a:ext cx="10441160" cy="1213251"/>
          </a:xfrm>
          <a:prstGeom prst="rect">
            <a:avLst/>
          </a:prstGeom>
          <a:ln w="57150">
            <a:solidFill>
              <a:srgbClr val="FFCC99"/>
            </a:solidFill>
          </a:ln>
        </p:spPr>
        <p:style>
          <a:lnRef idx="2">
            <a:schemeClr val="accent2"/>
          </a:lnRef>
          <a:fillRef idx="1">
            <a:schemeClr val="lt1"/>
          </a:fillRef>
          <a:effectRef idx="0">
            <a:schemeClr val="accent2"/>
          </a:effectRef>
          <a:fontRef idx="minor">
            <a:schemeClr val="dk1"/>
          </a:fontRef>
        </p:style>
        <p:txBody>
          <a:bodyPr anchor="ctr"/>
          <a:lstStyle/>
          <a:p>
            <a:pPr>
              <a:defRPr/>
            </a:pPr>
            <a:r>
              <a:rPr kumimoji="1" lang="en-US"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实例</a:t>
            </a:r>
            <a:r>
              <a:rPr kumimoji="1" lang="en-US"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某</a:t>
            </a:r>
            <a:r>
              <a:rPr kumimoji="1" lang="zh-CN" altLang="en-US" sz="2400" b="1" dirty="0">
                <a:solidFill>
                  <a:srgbClr val="0000FF"/>
                </a:solidFill>
                <a:latin typeface="华文楷体" panose="02010600040101010101" charset="-122"/>
                <a:ea typeface="华文楷体" panose="02010600040101010101" charset="-122"/>
              </a:rPr>
              <a:t>市政管网项目，招标文件及合同约定为固定总价合同，图纸包干。但是招标清单上说明，清单编制时图纸不全，工程量不准。现在结算了，施工方要求据实结算，可以吗？</a:t>
            </a:r>
            <a:endParaRPr kumimoji="1" lang="zh-CN" altLang="en-US" sz="2400" b="1" dirty="0">
              <a:solidFill>
                <a:srgbClr val="0000FF"/>
              </a:solidFill>
              <a:latin typeface="华文楷体" panose="02010600040101010101" charset="-122"/>
              <a:ea typeface="华文楷体" panose="02010600040101010101" charset="-122"/>
            </a:endParaRPr>
          </a:p>
        </p:txBody>
      </p:sp>
      <p:sp>
        <p:nvSpPr>
          <p:cNvPr id="2" name="矩形 1"/>
          <p:cNvSpPr/>
          <p:nvPr/>
        </p:nvSpPr>
        <p:spPr>
          <a:xfrm>
            <a:off x="5208589" y="5171757"/>
            <a:ext cx="5351907" cy="923330"/>
          </a:xfrm>
          <a:prstGeom prst="rect">
            <a:avLst/>
          </a:prstGeom>
          <a:solidFill>
            <a:srgbClr val="FFFF00"/>
          </a:solidFill>
        </p:spPr>
        <p:txBody>
          <a:bodyPr wrap="square">
            <a:spAutoFit/>
          </a:bodyPr>
          <a:lstStyle/>
          <a:p>
            <a:pPr>
              <a:defRPr/>
            </a:pPr>
            <a:r>
              <a:rPr kumimoji="1" lang="zh-CN" altLang="en-US" b="1" dirty="0">
                <a:solidFill>
                  <a:schemeClr val="tx1">
                    <a:lumMod val="95000"/>
                    <a:lumOff val="5000"/>
                  </a:schemeClr>
                </a:solidFill>
                <a:latin typeface="华文仿宋" panose="02010600040101010101" charset="-122"/>
                <a:ea typeface="华文仿宋" panose="02010600040101010101" charset="-122"/>
              </a:rPr>
              <a:t>“本合同价款为中标价，最终结算为合同价加变更的相关费用。结算时变更计价，依据双方认可的签定单，执行</a:t>
            </a:r>
            <a:r>
              <a:rPr kumimoji="1" lang="en-US" altLang="zh-CN" b="1" dirty="0">
                <a:solidFill>
                  <a:schemeClr val="tx1">
                    <a:lumMod val="95000"/>
                    <a:lumOff val="5000"/>
                  </a:schemeClr>
                </a:solidFill>
                <a:latin typeface="华文仿宋" panose="02010600040101010101" charset="-122"/>
                <a:ea typeface="华文仿宋" panose="02010600040101010101" charset="-122"/>
              </a:rPr>
              <a:t>2009</a:t>
            </a:r>
            <a:r>
              <a:rPr kumimoji="1" lang="zh-CN" altLang="en-US" b="1" dirty="0">
                <a:solidFill>
                  <a:schemeClr val="tx1">
                    <a:lumMod val="95000"/>
                    <a:lumOff val="5000"/>
                  </a:schemeClr>
                </a:solidFill>
                <a:latin typeface="华文仿宋" panose="02010600040101010101" charset="-122"/>
                <a:ea typeface="华文仿宋" panose="02010600040101010101" charset="-122"/>
              </a:rPr>
              <a:t>年某省市政定额及相关政策文件。”</a:t>
            </a:r>
            <a:endParaRPr kumimoji="1" lang="zh-CN" altLang="en-US" b="1" dirty="0">
              <a:solidFill>
                <a:schemeClr val="tx1">
                  <a:lumMod val="95000"/>
                  <a:lumOff val="5000"/>
                </a:schemeClr>
              </a:solidFill>
              <a:latin typeface="华文仿宋" panose="02010600040101010101" charset="-122"/>
              <a:ea typeface="华文仿宋" panose="02010600040101010101" charset="-122"/>
            </a:endParaRPr>
          </a:p>
        </p:txBody>
      </p:sp>
      <p:pic>
        <p:nvPicPr>
          <p:cNvPr id="11268" name="Picture 8"/>
          <p:cNvPicPr>
            <a:picLocks noChangeAspect="1"/>
          </p:cNvPicPr>
          <p:nvPr/>
        </p:nvPicPr>
        <p:blipFill>
          <a:blip r:embed="rId2"/>
          <a:stretch>
            <a:fillRect/>
          </a:stretch>
        </p:blipFill>
        <p:spPr>
          <a:xfrm>
            <a:off x="662262" y="1649571"/>
            <a:ext cx="4445311" cy="698024"/>
          </a:xfrm>
          <a:prstGeom prst="rect">
            <a:avLst/>
          </a:prstGeom>
          <a:noFill/>
          <a:ln w="9525">
            <a:noFill/>
          </a:ln>
        </p:spPr>
      </p:pic>
      <p:pic>
        <p:nvPicPr>
          <p:cNvPr id="11269" name="Picture 9"/>
          <p:cNvPicPr>
            <a:picLocks noChangeAspect="1"/>
          </p:cNvPicPr>
          <p:nvPr/>
        </p:nvPicPr>
        <p:blipFill>
          <a:blip r:embed="rId3"/>
          <a:stretch>
            <a:fillRect/>
          </a:stretch>
        </p:blipFill>
        <p:spPr>
          <a:xfrm>
            <a:off x="5267326" y="1655445"/>
            <a:ext cx="5172075" cy="611188"/>
          </a:xfrm>
          <a:prstGeom prst="rect">
            <a:avLst/>
          </a:prstGeom>
          <a:noFill/>
          <a:ln w="9525">
            <a:noFill/>
          </a:ln>
        </p:spPr>
      </p:pic>
      <p:pic>
        <p:nvPicPr>
          <p:cNvPr id="11270" name="Picture 10"/>
          <p:cNvPicPr>
            <a:picLocks noChangeAspect="1"/>
          </p:cNvPicPr>
          <p:nvPr/>
        </p:nvPicPr>
        <p:blipFill rotWithShape="1">
          <a:blip r:embed="rId4"/>
          <a:srcRect b="23130"/>
          <a:stretch>
            <a:fillRect/>
          </a:stretch>
        </p:blipFill>
        <p:spPr>
          <a:xfrm>
            <a:off x="662261" y="2384080"/>
            <a:ext cx="4445311" cy="3781224"/>
          </a:xfrm>
          <a:prstGeom prst="rect">
            <a:avLst/>
          </a:prstGeom>
          <a:noFill/>
          <a:ln w="9525">
            <a:noFill/>
          </a:ln>
        </p:spPr>
      </p:pic>
      <p:cxnSp>
        <p:nvCxnSpPr>
          <p:cNvPr id="4" name="直接连接符 3"/>
          <p:cNvCxnSpPr/>
          <p:nvPr/>
        </p:nvCxnSpPr>
        <p:spPr bwMode="auto">
          <a:xfrm flipV="1">
            <a:off x="3983039" y="1950721"/>
            <a:ext cx="252413" cy="161925"/>
          </a:xfrm>
          <a:prstGeom prst="line">
            <a:avLst/>
          </a:prstGeom>
          <a:ln w="76200">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1+#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内容占位符 2"/>
          <p:cNvSpPr>
            <a:spLocks noGrp="1"/>
          </p:cNvSpPr>
          <p:nvPr>
            <p:ph idx="1"/>
          </p:nvPr>
        </p:nvSpPr>
        <p:spPr>
          <a:xfrm>
            <a:off x="812800" y="1083310"/>
            <a:ext cx="10373360" cy="5186680"/>
          </a:xfrm>
        </p:spPr>
        <p:txBody>
          <a:bodyPr anchor="t"/>
          <a:lstStyle/>
          <a:p>
            <a:r>
              <a:rPr lang="en-US" altLang="zh-CN" kern="1200" baseline="0" dirty="0">
                <a:latin typeface="楷体" panose="02010609060101010101" pitchFamily="49" charset="-122"/>
                <a:ea typeface="+mn-ea"/>
                <a:cs typeface="+mn-cs"/>
                <a:sym typeface="Arial" panose="020B0604020202020204" pitchFamily="34" charset="0"/>
              </a:rPr>
              <a:t>1</a:t>
            </a:r>
            <a:r>
              <a:rPr lang="zh-CN" altLang="en-US" kern="1200" baseline="0" dirty="0">
                <a:latin typeface="楷体" panose="02010609060101010101" pitchFamily="49" charset="-122"/>
                <a:ea typeface="楷体" panose="02010609060101010101" pitchFamily="49" charset="-122"/>
                <a:cs typeface="+mn-cs"/>
                <a:sym typeface="Arial" panose="020B0604020202020204" pitchFamily="34" charset="0"/>
              </a:rPr>
              <a:t>、计价计量规范修订及计价方法改革</a:t>
            </a:r>
            <a:endParaRPr lang="zh-CN" altLang="en-US" kern="1200" baseline="0" dirty="0">
              <a:latin typeface="楷体" panose="02010609060101010101" pitchFamily="49" charset="-122"/>
              <a:ea typeface="楷体" panose="02010609060101010101" pitchFamily="49" charset="-122"/>
              <a:cs typeface="+mn-cs"/>
              <a:sym typeface="Arial" panose="020B0604020202020204" pitchFamily="34" charset="0"/>
            </a:endParaRPr>
          </a:p>
          <a:p>
            <a:r>
              <a:rPr lang="en-US" altLang="zh-CN" kern="1200" baseline="0" dirty="0">
                <a:latin typeface="楷体" panose="02010609060101010101" pitchFamily="49" charset="-122"/>
                <a:ea typeface="+mn-ea"/>
                <a:cs typeface="+mn-cs"/>
                <a:sym typeface="Arial" panose="020B0604020202020204" pitchFamily="34" charset="0"/>
              </a:rPr>
              <a:t>2</a:t>
            </a:r>
            <a:r>
              <a:rPr lang="zh-CN" altLang="en-US" kern="1200" baseline="0" dirty="0">
                <a:latin typeface="楷体" panose="02010609060101010101" pitchFamily="49" charset="-122"/>
                <a:ea typeface="楷体" panose="02010609060101010101" pitchFamily="49" charset="-122"/>
                <a:cs typeface="+mn-cs"/>
                <a:sym typeface="Arial" panose="020B0604020202020204" pitchFamily="34" charset="0"/>
              </a:rPr>
              <a:t>、工程项目划分及计算规则</a:t>
            </a:r>
            <a:r>
              <a:rPr lang="en-US" altLang="zh-CN" kern="1200" baseline="0" dirty="0">
                <a:latin typeface="楷体" panose="02010609060101010101" pitchFamily="49" charset="-122"/>
                <a:ea typeface="+mn-ea"/>
                <a:cs typeface="+mn-cs"/>
                <a:sym typeface="Arial" panose="020B0604020202020204" pitchFamily="34" charset="0"/>
              </a:rPr>
              <a:t>-BIM</a:t>
            </a:r>
            <a:endParaRPr lang="en-US" altLang="zh-CN" kern="1200" baseline="0" dirty="0">
              <a:latin typeface="楷体" panose="02010609060101010101" pitchFamily="49" charset="-122"/>
              <a:ea typeface="+mn-ea"/>
              <a:cs typeface="+mn-cs"/>
              <a:sym typeface="Arial" panose="020B0604020202020204" pitchFamily="34" charset="0"/>
            </a:endParaRPr>
          </a:p>
          <a:p>
            <a:r>
              <a:rPr lang="en-US" altLang="zh-CN" kern="1200" baseline="0" dirty="0">
                <a:latin typeface="楷体" panose="02010609060101010101" pitchFamily="49" charset="-122"/>
                <a:ea typeface="+mn-ea"/>
                <a:cs typeface="+mn-cs"/>
                <a:sym typeface="Arial" panose="020B0604020202020204" pitchFamily="34" charset="0"/>
              </a:rPr>
              <a:t>3</a:t>
            </a:r>
            <a:r>
              <a:rPr lang="zh-CN" altLang="en-US" kern="1200" baseline="0" dirty="0">
                <a:latin typeface="楷体" panose="02010609060101010101" pitchFamily="49" charset="-122"/>
                <a:ea typeface="楷体" panose="02010609060101010101" pitchFamily="49" charset="-122"/>
                <a:cs typeface="+mn-cs"/>
                <a:sym typeface="Arial" panose="020B0604020202020204" pitchFamily="34" charset="0"/>
              </a:rPr>
              <a:t>、定额的编制基于大数据</a:t>
            </a:r>
            <a:endParaRPr lang="en-US" altLang="zh-CN" kern="1200" baseline="0" dirty="0">
              <a:latin typeface="楷体" panose="02010609060101010101" pitchFamily="49" charset="-122"/>
              <a:ea typeface="楷体" panose="02010609060101010101" pitchFamily="49" charset="-122"/>
              <a:cs typeface="+mn-cs"/>
              <a:sym typeface="Arial" panose="020B0604020202020204" pitchFamily="34" charset="0"/>
            </a:endParaRPr>
          </a:p>
          <a:p>
            <a:r>
              <a:rPr lang="en-US" altLang="zh-CN" dirty="0">
                <a:latin typeface="楷体" panose="02010609060101010101" pitchFamily="49" charset="-122"/>
                <a:ea typeface="楷体" panose="02010609060101010101" pitchFamily="49" charset="-122"/>
                <a:sym typeface="Arial" panose="020B0604020202020204" pitchFamily="34" charset="0"/>
              </a:rPr>
              <a:t>4</a:t>
            </a:r>
            <a:r>
              <a:rPr lang="zh-CN" altLang="en-US" dirty="0">
                <a:latin typeface="楷体" panose="02010609060101010101" pitchFamily="49" charset="-122"/>
                <a:ea typeface="楷体" panose="02010609060101010101" pitchFamily="49" charset="-122"/>
                <a:sym typeface="Arial" panose="020B0604020202020204" pitchFamily="34" charset="0"/>
              </a:rPr>
              <a:t>、逐步停止发布消耗量定额</a:t>
            </a:r>
            <a:endParaRPr lang="en-US" altLang="zh-CN" kern="1200" baseline="0" dirty="0">
              <a:latin typeface="楷体" panose="02010609060101010101" pitchFamily="49" charset="-122"/>
              <a:ea typeface="+mn-ea"/>
              <a:cs typeface="+mn-cs"/>
              <a:sym typeface="Arial" panose="020B0604020202020204" pitchFamily="34" charset="0"/>
            </a:endParaRPr>
          </a:p>
        </p:txBody>
      </p:sp>
      <p:sp>
        <p:nvSpPr>
          <p:cNvPr id="217091" name="标题 1"/>
          <p:cNvSpPr>
            <a:spLocks noGrp="1"/>
          </p:cNvSpPr>
          <p:nvPr/>
        </p:nvSpPr>
        <p:spPr>
          <a:xfrm>
            <a:off x="956945" y="393700"/>
            <a:ext cx="9928225" cy="546100"/>
          </a:xfrm>
          <a:prstGeom prst="rect">
            <a:avLst/>
          </a:prstGeom>
          <a:gradFill rotWithShape="1">
            <a:gsLst>
              <a:gs pos="0">
                <a:srgbClr val="FE4444"/>
              </a:gs>
              <a:gs pos="100000">
                <a:srgbClr val="832B2B"/>
              </a:gs>
            </a:gsLst>
            <a:lin ang="5400000"/>
            <a:tileRect/>
          </a:gra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宋体" panose="02010600030101010101" pitchFamily="2" charset="-122"/>
              </a:rPr>
              <a:t>计价方法的改革与信息技术发展</a:t>
            </a:r>
            <a:endParaRPr kumimoji="0" lang="zh-CN" altLang="en-US" sz="2800" b="1"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n-cs"/>
              <a:sym typeface="宋体" panose="02010600030101010101" pitchFamily="2" charset="-122"/>
            </a:endParaRPr>
          </a:p>
        </p:txBody>
      </p:sp>
      <p:sp>
        <p:nvSpPr>
          <p:cNvPr id="12" name="椭圆 11"/>
          <p:cNvSpPr/>
          <p:nvPr/>
        </p:nvSpPr>
        <p:spPr>
          <a:xfrm>
            <a:off x="2216150" y="3060670"/>
            <a:ext cx="2111375" cy="825500"/>
          </a:xfrm>
          <a:prstGeom prst="ellipse">
            <a:avLst/>
          </a:prstGeom>
          <a:solidFill>
            <a:srgbClr val="1C97C3"/>
          </a:solidFill>
        </p:spPr>
        <p:style>
          <a:lnRef idx="3">
            <a:schemeClr val="lt1"/>
          </a:lnRef>
          <a:fillRef idx="1">
            <a:schemeClr val="accent5"/>
          </a:fillRef>
          <a:effectRef idx="1">
            <a:schemeClr val="accent5"/>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人（产业工人）</a:t>
            </a:r>
            <a:endParaRPr kumimoji="0" lang="zh-CN" altLang="en-US" sz="16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
        <p:nvSpPr>
          <p:cNvPr id="13" name="椭圆 12"/>
          <p:cNvSpPr/>
          <p:nvPr/>
        </p:nvSpPr>
        <p:spPr>
          <a:xfrm>
            <a:off x="4552950" y="3060670"/>
            <a:ext cx="2304415" cy="825500"/>
          </a:xfrm>
          <a:prstGeom prst="ellipse">
            <a:avLst/>
          </a:prstGeom>
          <a:solidFill>
            <a:srgbClr val="798E4C"/>
          </a:solidFill>
        </p:spPr>
        <p:style>
          <a:lnRef idx="3">
            <a:schemeClr val="lt1"/>
          </a:lnRef>
          <a:fillRef idx="1">
            <a:schemeClr val="accent3"/>
          </a:fillRef>
          <a:effectRef idx="1">
            <a:schemeClr val="accent3"/>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财（资金流）</a:t>
            </a:r>
            <a:endParaRPr kumimoji="0" lang="zh-CN" altLang="en-US" sz="16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 name="椭圆 13"/>
          <p:cNvSpPr/>
          <p:nvPr/>
        </p:nvSpPr>
        <p:spPr>
          <a:xfrm>
            <a:off x="6812280" y="3003520"/>
            <a:ext cx="2302510" cy="826770"/>
          </a:xfrm>
          <a:prstGeom prst="ellipse">
            <a:avLst/>
          </a:prstGeom>
          <a:solidFill>
            <a:srgbClr val="215968"/>
          </a:solidFill>
        </p:spPr>
        <p:style>
          <a:lnRef idx="3">
            <a:schemeClr val="lt1"/>
          </a:lnRef>
          <a:fillRef idx="1">
            <a:schemeClr val="accent1"/>
          </a:fillRef>
          <a:effectRef idx="1">
            <a:schemeClr val="accent1"/>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rPr>
              <a:t>物（材料、设备）</a:t>
            </a:r>
            <a:endParaRPr kumimoji="0" lang="zh-CN" altLang="en-US" sz="16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
        <p:nvSpPr>
          <p:cNvPr id="15" name="AutoShape 4"/>
          <p:cNvSpPr>
            <a:spLocks noChangeArrowheads="1"/>
          </p:cNvSpPr>
          <p:nvPr/>
        </p:nvSpPr>
        <p:spPr bwMode="auto">
          <a:xfrm>
            <a:off x="1243965" y="4140170"/>
            <a:ext cx="9325610" cy="1449070"/>
          </a:xfrm>
          <a:prstGeom prst="roundRect">
            <a:avLst>
              <a:gd name="adj" fmla="val 50000"/>
            </a:avLst>
          </a:prstGeom>
          <a:solidFill>
            <a:srgbClr val="00B0F0"/>
          </a:solidFill>
          <a:ln w="38100" cmpd="sng">
            <a:solidFill>
              <a:srgbClr val="FFFFFF"/>
            </a:solidFill>
            <a:round/>
          </a:ln>
          <a:effectLst>
            <a:outerShdw dist="63500" dir="3187806" algn="ctr" rotWithShape="0">
              <a:srgbClr val="001D3A"/>
            </a:outerShdw>
          </a:effectLst>
        </p:spPr>
        <p:txBody>
          <a:bodyPr wrap="none" anchor="ct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    </a:t>
            </a:r>
            <a:r>
              <a:rPr kumimoji="0" lang="zh-CN" altLang="en-US"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企业：要基于信息化的手段，优化人财物的</a:t>
            </a:r>
            <a:r>
              <a:rPr kumimoji="0" lang="zh-CN" altLang="en-US"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供应链管理</a:t>
            </a:r>
            <a:r>
              <a:rPr kumimoji="0" lang="en-US" altLang="zh-CN"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a:t>
            </a:r>
            <a:r>
              <a:rPr kumimoji="0" lang="zh-CN" altLang="en-US"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内因</a:t>
            </a:r>
            <a:endParaRPr kumimoji="0" lang="en-US" altLang="zh-CN"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1">
                <a:ln>
                  <a:noFill/>
                </a:ln>
                <a:solidFill>
                  <a:srgbClr val="FF0000"/>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    </a:t>
            </a:r>
            <a:r>
              <a:rPr kumimoji="0" lang="zh-CN" altLang="en-US"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政府：要真正地去行政化化，促进人工材料的阳光交易、</a:t>
            </a:r>
            <a:endParaRPr kumimoji="0" lang="en-US" altLang="zh-CN"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1800" b="0" i="0" u="none" strike="noStrike" kern="1200" cap="none" spc="0" normalizeH="0" baseline="0" noProof="1">
                <a:ln>
                  <a:noFill/>
                </a:ln>
                <a:solidFill>
                  <a:srgbClr val="FF0000"/>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              </a:t>
            </a:r>
            <a:r>
              <a:rPr kumimoji="0" lang="zh-CN" altLang="en-US"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改善生态环境</a:t>
            </a:r>
            <a:r>
              <a:rPr kumimoji="0" lang="en-US" altLang="zh-CN"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a:t>
            </a:r>
            <a:r>
              <a:rPr kumimoji="0" lang="zh-CN" altLang="en-US" sz="1800" b="0" i="0" u="none" strike="noStrike" kern="1200" cap="none" spc="0" normalizeH="0" baseline="0" noProof="1">
                <a:ln>
                  <a:noFill/>
                </a:ln>
                <a:solidFill>
                  <a:prstClr val="white"/>
                </a:solidFill>
                <a:effectLst>
                  <a:outerShdw blurRad="38100" dist="38100" dir="2700000" algn="tl">
                    <a:srgbClr val="000000"/>
                  </a:outerShdw>
                </a:effectLst>
                <a:uLnTx/>
                <a:uFillTx/>
                <a:latin typeface="微软雅黑" panose="020B0503020204020204" charset="-122"/>
                <a:ea typeface="微软雅黑" panose="020B0503020204020204" charset="-122"/>
                <a:cs typeface="Arial" panose="020B0604020202020204" pitchFamily="34" charset="0"/>
              </a:rPr>
              <a:t>淘汰落后、促进</a:t>
            </a:r>
            <a:r>
              <a:rPr kumimoji="0" lang="zh-CN" altLang="en-US"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产业链发展</a:t>
            </a:r>
            <a:r>
              <a:rPr kumimoji="0" lang="en-US" altLang="zh-CN"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a:t>
            </a:r>
            <a:r>
              <a:rPr kumimoji="0" lang="zh-CN" altLang="en-US"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rPr>
              <a:t>外因</a:t>
            </a:r>
            <a:endParaRPr kumimoji="0" lang="en-US" altLang="zh-CN" sz="1800" b="0" i="0" u="none" strike="noStrike" kern="1200" cap="none" spc="0" normalizeH="0" baseline="0" noProof="1">
              <a:ln>
                <a:noFill/>
              </a:ln>
              <a:solidFill>
                <a:srgbClr val="FF0000"/>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6" name="下箭头 15"/>
          <p:cNvSpPr/>
          <p:nvPr/>
        </p:nvSpPr>
        <p:spPr>
          <a:xfrm>
            <a:off x="2922905" y="3870295"/>
            <a:ext cx="349885" cy="281940"/>
          </a:xfrm>
          <a:prstGeom prst="downArrow">
            <a:avLst/>
          </a:prstGeom>
          <a:solidFill>
            <a:srgbClr val="1D8AC8"/>
          </a:solidFill>
          <a:ln>
            <a:noFill/>
          </a:ln>
        </p:spPr>
        <p:style>
          <a:lnRef idx="2">
            <a:schemeClr val="dk1">
              <a:shade val="50000"/>
            </a:schemeClr>
          </a:lnRef>
          <a:fillRef idx="1">
            <a:schemeClr val="dk1"/>
          </a:fillRef>
          <a:effectRef idx="0">
            <a:schemeClr val="dk1"/>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4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
        <p:nvSpPr>
          <p:cNvPr id="17" name="下箭头 16"/>
          <p:cNvSpPr/>
          <p:nvPr/>
        </p:nvSpPr>
        <p:spPr>
          <a:xfrm>
            <a:off x="7677150" y="3887440"/>
            <a:ext cx="346075" cy="281940"/>
          </a:xfrm>
          <a:prstGeom prst="downArrow">
            <a:avLst/>
          </a:prstGeom>
          <a:solidFill>
            <a:srgbClr val="1D8AC8"/>
          </a:solidFill>
          <a:ln>
            <a:noFill/>
          </a:ln>
        </p:spPr>
        <p:style>
          <a:lnRef idx="2">
            <a:schemeClr val="dk1">
              <a:shade val="50000"/>
            </a:schemeClr>
          </a:lnRef>
          <a:fillRef idx="1">
            <a:schemeClr val="dk1"/>
          </a:fillRef>
          <a:effectRef idx="0">
            <a:schemeClr val="dk1"/>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4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下箭头 17"/>
          <p:cNvSpPr/>
          <p:nvPr/>
        </p:nvSpPr>
        <p:spPr>
          <a:xfrm>
            <a:off x="5280025" y="3870295"/>
            <a:ext cx="346075" cy="281940"/>
          </a:xfrm>
          <a:prstGeom prst="downArrow">
            <a:avLst/>
          </a:prstGeom>
          <a:solidFill>
            <a:srgbClr val="1D8AC8"/>
          </a:solidFill>
          <a:ln>
            <a:noFill/>
          </a:ln>
        </p:spPr>
        <p:style>
          <a:lnRef idx="2">
            <a:schemeClr val="dk1">
              <a:shade val="50000"/>
            </a:schemeClr>
          </a:lnRef>
          <a:fillRef idx="1">
            <a:schemeClr val="dk1"/>
          </a:fillRef>
          <a:effectRef idx="0">
            <a:schemeClr val="dk1"/>
          </a:effectRef>
          <a:fontRef idx="minor">
            <a:schemeClr val="lt1"/>
          </a:fontRef>
        </p:style>
        <p:txBody>
          <a:bodyPr wrap="none" anchor="ct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400" b="0" i="0" u="none" strike="noStrike" kern="1200" cap="none" spc="0" normalizeH="0" baseline="0" noProof="1">
              <a:ln>
                <a:noFill/>
              </a:ln>
              <a:solidFill>
                <a:prstClr val="white"/>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62965"/>
          </a:xfrm>
        </p:spPr>
        <p:txBody>
          <a:bodyPr/>
          <a:lstStyle/>
          <a:p>
            <a:r>
              <a:rPr lang="zh-CN" altLang="en-US" sz="3600" b="1">
                <a:sym typeface="+mn-ea"/>
              </a:rPr>
              <a:t>固定总价合同纠纷</a:t>
            </a:r>
            <a:endParaRPr lang="zh-CN" altLang="en-US" sz="3600" b="1">
              <a:sym typeface="+mn-ea"/>
            </a:endParaRPr>
          </a:p>
        </p:txBody>
      </p:sp>
      <p:sp>
        <p:nvSpPr>
          <p:cNvPr id="3" name="内容占位符 2"/>
          <p:cNvSpPr>
            <a:spLocks noGrp="1"/>
          </p:cNvSpPr>
          <p:nvPr>
            <p:ph idx="1"/>
          </p:nvPr>
        </p:nvSpPr>
        <p:spPr>
          <a:xfrm>
            <a:off x="838200" y="1120775"/>
            <a:ext cx="10737215" cy="5056505"/>
          </a:xfrm>
        </p:spPr>
        <p:txBody>
          <a:bodyPr>
            <a:normAutofit lnSpcReduction="10000"/>
          </a:bodyPr>
          <a:lstStyle/>
          <a:p>
            <a:pPr>
              <a:lnSpc>
                <a:spcPct val="110000"/>
              </a:lnSpc>
            </a:pPr>
            <a:r>
              <a:rPr lang="zh-CN" altLang="en-US" sz="2400"/>
              <a:t>1)招标图纸中设计了此内容，承包单位投标预算书中有相应子项，实际施工图纸减少此内容或取消此内容。（</a:t>
            </a:r>
            <a:r>
              <a:rPr lang="zh-CN" altLang="en-US" sz="2400" i="1">
                <a:solidFill>
                  <a:srgbClr val="FF0000"/>
                </a:solidFill>
              </a:rPr>
              <a:t>图有-量有-实无：变更项目和单价项目一致</a:t>
            </a:r>
            <a:r>
              <a:rPr lang="zh-CN" altLang="en-US" sz="2400"/>
              <a:t>）</a:t>
            </a:r>
            <a:endParaRPr lang="zh-CN" altLang="en-US" sz="2400"/>
          </a:p>
          <a:p>
            <a:pPr>
              <a:lnSpc>
                <a:spcPct val="110000"/>
              </a:lnSpc>
            </a:pPr>
            <a:r>
              <a:rPr lang="zh-CN" altLang="en-US" sz="2400"/>
              <a:t>2)招标图纸设计了此内容，承包单位投标预算书中无相应子项，实际施工图纸减少此内容或取消此内容。（</a:t>
            </a:r>
            <a:r>
              <a:rPr lang="zh-CN" altLang="en-US" sz="2400" i="1">
                <a:solidFill>
                  <a:srgbClr val="FF0000"/>
                </a:solidFill>
              </a:rPr>
              <a:t>图有-量无-实无：</a:t>
            </a:r>
            <a:r>
              <a:rPr lang="zh-CN" altLang="en-US" sz="2400" i="1" u="sng">
                <a:solidFill>
                  <a:srgbClr val="FF0000"/>
                </a:solidFill>
              </a:rPr>
              <a:t>不是忘记了就是不平衡报价，原价格失效</a:t>
            </a:r>
            <a:r>
              <a:rPr lang="zh-CN" altLang="en-US" sz="2400"/>
              <a:t>）</a:t>
            </a:r>
            <a:endParaRPr lang="zh-CN" altLang="en-US" sz="2400"/>
          </a:p>
          <a:p>
            <a:pPr>
              <a:lnSpc>
                <a:spcPct val="110000"/>
              </a:lnSpc>
            </a:pPr>
            <a:r>
              <a:rPr lang="zh-CN" altLang="en-US" sz="2400"/>
              <a:t>3)招标图纸设计中没有的内容，实际施工图纸增加内容。（</a:t>
            </a:r>
            <a:r>
              <a:rPr lang="zh-CN" altLang="en-US" sz="2400" i="1">
                <a:solidFill>
                  <a:srgbClr val="FF0000"/>
                </a:solidFill>
              </a:rPr>
              <a:t>图无-量无-实有：新增项目，三原则，或定额确定</a:t>
            </a:r>
            <a:r>
              <a:rPr lang="zh-CN" altLang="en-US" sz="2400"/>
              <a:t>）</a:t>
            </a:r>
            <a:endParaRPr lang="zh-CN" altLang="en-US" sz="2400"/>
          </a:p>
          <a:p>
            <a:pPr>
              <a:lnSpc>
                <a:spcPct val="110000"/>
              </a:lnSpc>
            </a:pPr>
            <a:r>
              <a:rPr lang="zh-CN" altLang="en-US" sz="2400"/>
              <a:t>4)招标图纸设计了此内容，承包单位投标预算书有相应子项，实际施工图纸增加此部分内容。（</a:t>
            </a:r>
            <a:r>
              <a:rPr lang="zh-CN" altLang="en-US" sz="2400" i="1">
                <a:solidFill>
                  <a:srgbClr val="FF0000"/>
                </a:solidFill>
              </a:rPr>
              <a:t>图有-量有-实多</a:t>
            </a:r>
            <a:r>
              <a:rPr lang="zh-CN" altLang="en-US" sz="2400"/>
              <a:t>）</a:t>
            </a:r>
            <a:endParaRPr lang="zh-CN" altLang="en-US" sz="2400"/>
          </a:p>
          <a:p>
            <a:pPr>
              <a:lnSpc>
                <a:spcPct val="110000"/>
              </a:lnSpc>
            </a:pPr>
            <a:r>
              <a:rPr lang="zh-CN" altLang="en-US" sz="2400"/>
              <a:t>5）招标图纸设计了此内容，承包单位投标预算书无相应子项，实际施工图纸增加此内容。（</a:t>
            </a:r>
            <a:r>
              <a:rPr lang="zh-CN" altLang="en-US" sz="2400" i="1">
                <a:solidFill>
                  <a:srgbClr val="FF0000"/>
                </a:solidFill>
                <a:sym typeface="+mn-ea"/>
              </a:rPr>
              <a:t>图有-量无-实多</a:t>
            </a:r>
            <a:r>
              <a:rPr lang="zh-CN" altLang="en-US" sz="2400"/>
              <a:t>）</a:t>
            </a:r>
            <a:endParaRPr lang="zh-CN" altLang="en-US"/>
          </a:p>
          <a:p>
            <a:endParaRPr lang="zh-CN" altLang="en-US"/>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a:t>建议</a:t>
            </a:r>
            <a:endParaRPr lang="zh-CN" altLang="en-US"/>
          </a:p>
        </p:txBody>
      </p:sp>
      <p:sp>
        <p:nvSpPr>
          <p:cNvPr id="3" name="内容占位符 2"/>
          <p:cNvSpPr>
            <a:spLocks noGrp="1"/>
          </p:cNvSpPr>
          <p:nvPr>
            <p:ph idx="1"/>
          </p:nvPr>
        </p:nvSpPr>
        <p:spPr/>
        <p:txBody>
          <a:bodyPr/>
          <a:lstStyle/>
          <a:p>
            <a:pPr>
              <a:lnSpc>
                <a:spcPct val="150000"/>
              </a:lnSpc>
            </a:pPr>
            <a:r>
              <a:rPr lang="zh-CN" altLang="en-US" dirty="0">
                <a:sym typeface="+mn-ea"/>
              </a:rPr>
              <a:t>固定总价合同：图纸优先</a:t>
            </a:r>
            <a:endParaRPr lang="zh-CN" altLang="en-US" dirty="0"/>
          </a:p>
          <a:p>
            <a:pPr>
              <a:lnSpc>
                <a:spcPct val="150000"/>
              </a:lnSpc>
            </a:pPr>
            <a:r>
              <a:rPr lang="zh-CN" altLang="en-US" dirty="0">
                <a:sym typeface="+mn-ea"/>
              </a:rPr>
              <a:t>固定单价合同：工程量清单优先</a:t>
            </a:r>
            <a:endParaRPr lang="zh-CN" altLang="en-US" dirty="0"/>
          </a:p>
          <a:p>
            <a:endParaRPr lang="zh-CN" altLang="en-US"/>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问题三：不平衡报价应用</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前提：</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）单价合同（总价合同也可以）</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）设计存在缺陷</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）地质条件特别复杂</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）清单存在缺陷</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问题三：不平衡报价应用</a:t>
            </a:r>
            <a:endParaRPr lang="en-US" altLang="zh-CN" dirty="0">
              <a:latin typeface="黑体" panose="02010609060101010101" pitchFamily="49" charset="-122"/>
              <a:ea typeface="黑体" panose="02010609060101010101" pitchFamily="49" charset="-122"/>
            </a:endParaRPr>
          </a:p>
        </p:txBody>
      </p:sp>
      <p:graphicFrame>
        <p:nvGraphicFramePr>
          <p:cNvPr id="4" name="Group 44"/>
          <p:cNvGraphicFramePr>
            <a:graphicFrameLocks noGrp="1"/>
          </p:cNvGraphicFramePr>
          <p:nvPr/>
        </p:nvGraphicFramePr>
        <p:xfrm>
          <a:off x="695400" y="980729"/>
          <a:ext cx="10945216" cy="5112570"/>
        </p:xfrm>
        <a:graphic>
          <a:graphicData uri="http://schemas.openxmlformats.org/drawingml/2006/table">
            <a:tbl>
              <a:tblPr>
                <a:tableStyleId>{616DA210-FB5B-4158-B5E0-FEB733F419BA}</a:tableStyleId>
              </a:tblPr>
              <a:tblGrid>
                <a:gridCol w="1547033"/>
                <a:gridCol w="3327729"/>
                <a:gridCol w="3035227"/>
                <a:gridCol w="3035227"/>
              </a:tblGrid>
              <a:tr h="277750">
                <a:tc>
                  <a:txBody>
                    <a:bodyPr/>
                    <a:lstStyle/>
                    <a:p>
                      <a:pPr algn="ct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报价策略</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使用前提</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报价方法</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pPr algn="ct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常见项目举例</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solidFill>
                      <a:schemeClr val="accent2">
                        <a:lumMod val="20000"/>
                        <a:lumOff val="80000"/>
                      </a:schemeClr>
                    </a:solidFill>
                  </a:tcPr>
                </a:tc>
              </a:tr>
              <a:tr h="537271">
                <a:tc>
                  <a:txBody>
                    <a:bodyP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时间型</a:t>
                      </a:r>
                      <a:endParaRPr kumimoji="0" lang="en-US" alt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不平衡报价	</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早结算</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的项目</a:t>
                      </a:r>
                      <a:endParaRPr kumimoji="0" lang="en-US" alt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（如前期措施费、基础工程）</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此部分项目适当</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提高报价</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，后期工程适当降	</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B w="12700" cap="flat" cmpd="sng" algn="ctr">
                      <a:solidFill>
                        <a:schemeClr val="tx1"/>
                      </a:solidFill>
                      <a:prstDash val="solid"/>
                      <a:round/>
                      <a:headEnd type="none" w="med" len="med"/>
                      <a:tailEnd type="none" w="med" len="med"/>
                    </a:lnB>
                  </a:tcPr>
                </a:tc>
                <a:tc>
                  <a:txBody>
                    <a:bodyPr/>
                    <a:lstStyle/>
                    <a:p>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提前</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获取资金，以利于资金周转</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36002" marR="36002" marT="18005" marB="18005" anchor="ctr" horzOverflow="overflow">
                    <a:lnB w="12700" cap="flat" cmpd="sng" algn="ctr">
                      <a:solidFill>
                        <a:schemeClr val="tx1"/>
                      </a:solidFill>
                      <a:prstDash val="solid"/>
                      <a:round/>
                      <a:headEnd type="none" w="med" len="med"/>
                      <a:tailEnd type="none" w="med" len="med"/>
                    </a:lnB>
                  </a:tcPr>
                </a:tc>
              </a:tr>
              <a:tr h="326740">
                <a:tc rowSpan="3">
                  <a:txBody>
                    <a:bodyP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工程量差型</a:t>
                      </a:r>
                      <a:endParaRPr kumimoji="0" lang="en-US" alt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不平衡报价</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预计今后工程量会</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增加</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的项目</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适当报</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高价</a:t>
                      </a:r>
                      <a:endPar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tcPr>
                </a:tc>
                <a:tc>
                  <a:txBody>
                    <a:bodyPr/>
                    <a:lstStyle/>
                    <a:p>
                      <a:pPr marL="0" marR="0" lvl="0" indent="0" algn="l"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增加</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工程结算时的</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赢利</a:t>
                      </a:r>
                      <a:endPar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36002" marR="36002" marT="18005" marB="18005" anchor="ctr" horzOverflow="overflow">
                    <a:lnT w="12700" cap="flat" cmpd="sng" algn="ctr">
                      <a:solidFill>
                        <a:schemeClr val="tx1"/>
                      </a:solidFill>
                      <a:prstDash val="solid"/>
                      <a:round/>
                      <a:headEnd type="none" w="med" len="med"/>
                      <a:tailEnd type="none" w="med" len="med"/>
                    </a:lnT>
                  </a:tcPr>
                </a:tc>
              </a:tr>
              <a:tr h="325588">
                <a:tc vMerge="1">
                  <a:tcPr marL="0" marR="0" marT="18004" marB="18004"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90000"/>
                        </a:lnSpc>
                        <a:spcBef>
                          <a:spcPct val="0"/>
                        </a:spcBef>
                        <a:spcAft>
                          <a:spcPct val="0"/>
                        </a:spcAft>
                        <a:buClrTx/>
                        <a:buSzTx/>
                        <a:buFontTx/>
                        <a:buNone/>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预计今后</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工程量</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会</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减少</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的项目</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适当报</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低价</a:t>
                      </a:r>
                      <a:endPar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B w="12700" cap="flat" cmpd="sng" algn="ctr">
                      <a:solidFill>
                        <a:schemeClr val="tx1"/>
                      </a:solidFill>
                      <a:prstDash val="solid"/>
                      <a:round/>
                      <a:headEnd type="none" w="med" len="med"/>
                      <a:tailEnd type="none" w="med" len="med"/>
                    </a:lnB>
                  </a:tcPr>
                </a:tc>
                <a:tc>
                  <a:txBody>
                    <a:bodyPr/>
                    <a:lstStyle/>
                    <a:p>
                      <a:pPr marL="0" marR="0" lvl="0" indent="0" algn="l"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减少</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工程结算时的</a:t>
                      </a:r>
                      <a:r>
                        <a:rPr kumimoji="0" lang="zh-CN" altLang="en-US" sz="1400" b="1" i="0" u="none" strike="noStrike" kern="1200" cap="none" normalizeH="0" baseline="0" dirty="0">
                          <a:ln>
                            <a:noFill/>
                          </a:ln>
                          <a:solidFill>
                            <a:srgbClr val="1306BA"/>
                          </a:solidFill>
                          <a:effectLst/>
                          <a:latin typeface="微软雅黑" panose="020B0503020204020204" charset="-122"/>
                          <a:ea typeface="微软雅黑" panose="020B0503020204020204" charset="-122"/>
                          <a:cs typeface="Times New Roman" panose="02020603050405020304" pitchFamily="18" charset="0"/>
                        </a:rPr>
                        <a:t>损失</a:t>
                      </a:r>
                      <a:endParaRPr kumimoji="0" lang="zh-CN" altLang="en-US" sz="1400" b="1" i="0" u="none" strike="noStrike" kern="1200" cap="none" normalizeH="0" baseline="0" dirty="0">
                        <a:ln>
                          <a:noFill/>
                        </a:ln>
                        <a:solidFill>
                          <a:srgbClr val="1306BA"/>
                        </a:solidFill>
                        <a:effectLst/>
                        <a:latin typeface="微软雅黑" panose="020B0503020204020204" charset="-122"/>
                        <a:ea typeface="微软雅黑" panose="020B0503020204020204" charset="-122"/>
                        <a:cs typeface="Times New Roman" panose="02020603050405020304" pitchFamily="18" charset="0"/>
                      </a:endParaRPr>
                    </a:p>
                  </a:txBody>
                  <a:tcPr marL="36002" marR="36002" marT="18005" marB="18005" anchor="ctr" horzOverflow="overflow">
                    <a:lnB w="12700" cap="flat" cmpd="sng" algn="ctr">
                      <a:solidFill>
                        <a:schemeClr val="tx1"/>
                      </a:solidFill>
                      <a:prstDash val="solid"/>
                      <a:round/>
                      <a:headEnd type="none" w="med" len="med"/>
                      <a:tailEnd type="none" w="med" len="med"/>
                    </a:lnB>
                  </a:tcPr>
                </a:tc>
              </a:tr>
              <a:tr h="375934">
                <a:tc vMerge="1">
                  <a:tcPr marL="0" marR="0" marT="18004" marB="18004" anchor="ctr" horzOverflow="overflow">
                    <a:lnT w="12700" cap="flat" cmpd="sng" algn="ctr">
                      <a:solidFill>
                        <a:schemeClr val="tx1"/>
                      </a:solidFill>
                      <a:prstDash val="solid"/>
                      <a:round/>
                      <a:headEnd type="none" w="med" len="med"/>
                      <a:tailEnd type="none" w="med" len="med"/>
                    </a:lnT>
                  </a:tcPr>
                </a:tc>
                <a:tc>
                  <a:txBody>
                    <a:bodyPr/>
                    <a:lstStyle/>
                    <a:p>
                      <a:pPr marL="0" marR="0" lvl="0" indent="0" algn="ctr" defTabSz="914400" rtl="0" eaLnBrk="0" fontAlgn="base" latinLnBrk="0" hangingPunct="0">
                        <a:lnSpc>
                          <a:spcPct val="90000"/>
                        </a:lnSpc>
                        <a:spcBef>
                          <a:spcPct val="0"/>
                        </a:spcBef>
                        <a:spcAft>
                          <a:spcPct val="0"/>
                        </a:spcAft>
                        <a:buClrTx/>
                        <a:buSzTx/>
                        <a:buFontTx/>
                        <a:buNone/>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图纸错误修改后会</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增加</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的项目</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solidFill>
                      <a:srgbClr val="FFFF00"/>
                    </a:solidFill>
                  </a:tcPr>
                </a:tc>
                <a:tc>
                  <a:txBody>
                    <a:bodyPr/>
                    <a:lstStyle/>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适当报</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高价</a:t>
                      </a:r>
                      <a:endPar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tcPr>
                </a:tc>
                <a:tc>
                  <a:txBody>
                    <a:bodyPr/>
                    <a:lstStyle/>
                    <a:p>
                      <a:pPr marL="0" marR="0" lvl="0" indent="0" algn="l" defTabSz="914400" rtl="0" eaLnBrk="0" fontAlgn="base" latinLnBrk="0" hangingPunct="0">
                        <a:lnSpc>
                          <a:spcPct val="90000"/>
                        </a:lnSpc>
                        <a:spcBef>
                          <a:spcPct val="0"/>
                        </a:spcBef>
                        <a:spcAft>
                          <a:spcPct val="0"/>
                        </a:spcAft>
                        <a:buClrTx/>
                        <a:buSzTx/>
                        <a:buFontTx/>
                        <a:buNone/>
                        <a:defRPr/>
                      </a:pP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增加</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工程结算时的</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赢利</a:t>
                      </a:r>
                      <a:endPar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36002" marR="36002" marT="18005" marB="18005" anchor="ctr" horzOverflow="overflow">
                    <a:lnT w="12700" cap="flat" cmpd="sng" algn="ctr">
                      <a:solidFill>
                        <a:schemeClr val="tx1"/>
                      </a:solidFill>
                      <a:prstDash val="solid"/>
                      <a:round/>
                      <a:headEnd type="none" w="med" len="med"/>
                      <a:tailEnd type="none" w="med" len="med"/>
                    </a:lnT>
                  </a:tcPr>
                </a:tc>
              </a:tr>
              <a:tr h="476125">
                <a:tc rowSpan="4">
                  <a:txBody>
                    <a:bodyPr/>
                    <a:lstStyle/>
                    <a:p>
                      <a:pPr algn="ct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风险型</a:t>
                      </a:r>
                      <a:endParaRPr kumimoji="0" lang="en-US" alt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p>
                      <a:pPr algn="ct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不平衡报价</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存在</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暂定项目</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的工程</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   如</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不分包</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可报</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高价</a:t>
                      </a:r>
                      <a:endParaRPr kumimoji="0" lang="en-US" altLang="zh-CN"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如   </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分包</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可报</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底价</a:t>
                      </a:r>
                      <a:endPar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增加</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工程结算时的</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赢利</a:t>
                      </a:r>
                      <a:endPar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36002" marR="36002" marT="18005" marB="18005" anchor="ctr" horzOverflow="overflow">
                    <a:lnB w="12700" cap="flat" cmpd="sng" algn="ctr">
                      <a:solidFill>
                        <a:schemeClr val="tx1"/>
                      </a:solidFill>
                      <a:prstDash val="solid"/>
                      <a:round/>
                      <a:headEnd type="none" w="med" len="med"/>
                      <a:tailEnd type="none" w="med" len="med"/>
                    </a:lnB>
                  </a:tcPr>
                </a:tc>
              </a:tr>
              <a:tr h="404793">
                <a:tc vMerge="1">
                  <a:tcPr marL="0" marR="0" marT="18004" marB="18004"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计日工如果只报</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单价</a:t>
                      </a:r>
                      <a:r>
                        <a:rPr kumimoji="0" lang="zh-CN" altLang="en-US" sz="1400" b="1" i="0" u="none" strike="noStrike" kern="1200" cap="none" normalizeH="0" baseline="0" dirty="0">
                          <a:ln>
                            <a:noFill/>
                          </a:ln>
                          <a:solidFill>
                            <a:srgbClr val="1306BA"/>
                          </a:solidFill>
                          <a:effectLst/>
                          <a:latin typeface="微软雅黑" panose="020B0503020204020204" charset="-122"/>
                          <a:ea typeface="微软雅黑" panose="020B0503020204020204" charset="-122"/>
                          <a:cs typeface="Times New Roman" panose="02020603050405020304" pitchFamily="18" charset="0"/>
                        </a:rPr>
                        <a:t>不计入总价</a:t>
                      </a:r>
                      <a:endParaRPr kumimoji="0" lang="zh-CN" altLang="en-US" sz="1400" b="1" i="0" u="none" strike="noStrike" kern="1200" cap="none" normalizeH="0" baseline="0" dirty="0">
                        <a:ln>
                          <a:noFill/>
                        </a:ln>
                        <a:solidFill>
                          <a:srgbClr val="1306BA"/>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适当报</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高</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价</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在招标人额外用工时多赢利</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36002" marR="36002"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5485">
                <a:tc vMerge="1">
                  <a:tcPr marL="0" marR="0" marT="18004" marB="18004"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只报单价</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，而</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无工程量</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的项目</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适当报</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高</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价</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以便发生此类项目是多赢利</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36002" marR="36002"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5199">
                <a:tc vMerge="1">
                  <a:tcPr marL="0" marR="0" marT="18004" marB="18004"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工程量</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大</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的项目</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可将综合单价分析表中的</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人工费及设备</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费</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报高</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一些，</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材料</a:t>
                      </a:r>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费</a:t>
                      </a:r>
                      <a:r>
                        <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低一些</a:t>
                      </a:r>
                      <a:endParaRPr kumimoji="0" lang="zh-CN" altLang="en-US"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0" marR="0" marT="18005" marB="18005" anchor="ctr"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在今后此类补充项目报价时，可参照此单价中的人、机费，而材料费一般采用市场价，而获利</a:t>
                      </a:r>
                      <a:endParaRPr kumimoji="0" lang="zh-CN" altLang="en-US"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36002" marR="36002" marT="18005" marB="18005" anchor="ctr" horzOverflow="overflow">
                    <a:lnT w="12700" cap="flat" cmpd="sng" algn="ctr">
                      <a:solidFill>
                        <a:schemeClr val="tx1"/>
                      </a:solidFill>
                      <a:prstDash val="solid"/>
                      <a:round/>
                      <a:headEnd type="none" w="med" len="med"/>
                      <a:tailEnd type="none" w="med" len="med"/>
                    </a:lnT>
                  </a:tcPr>
                </a:tc>
              </a:tr>
              <a:tr h="658611">
                <a:tc>
                  <a:txBody>
                    <a:bodyPr/>
                    <a:lstStyle/>
                    <a:p>
                      <a:pPr algn="ct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多方案报价</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工程范围</a:t>
                      </a:r>
                      <a:r>
                        <a:rPr kumimoji="0" lang="zh-CN"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不明确</a:t>
                      </a:r>
                      <a:endParaRPr kumimoji="0" lang="en-US" altLang="zh-CN"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p>
                      <a:pPr marL="0" algn="l" defTabSz="914400" rtl="0" eaLnBrk="1" latinLnBrk="0" hangingPunct="1">
                        <a:spcAft>
                          <a:spcPts val="0"/>
                        </a:spcAft>
                      </a:pPr>
                      <a:r>
                        <a:rPr kumimoji="0" lang="zh-CN"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技术</a:t>
                      </a: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规定过于</a:t>
                      </a:r>
                      <a:r>
                        <a:rPr kumimoji="0" lang="zh-CN"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苛刻</a:t>
                      </a:r>
                      <a:endParaRPr kumimoji="0" lang="zh-CN"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按原报价文件报价，在提出某某条款的变动，报价的下浮幅度</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降低总价，提高利润率</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B w="12700" cap="flat" cmpd="sng" algn="ctr">
                      <a:solidFill>
                        <a:schemeClr val="tx1"/>
                      </a:solidFill>
                      <a:prstDash val="solid"/>
                      <a:round/>
                      <a:headEnd type="none" w="med" len="med"/>
                      <a:tailEnd type="none" w="med" len="med"/>
                    </a:lnB>
                  </a:tcPr>
                </a:tc>
              </a:tr>
              <a:tr h="439074">
                <a:tc>
                  <a:txBody>
                    <a:bodyPr/>
                    <a:lstStyle/>
                    <a:p>
                      <a:pPr algn="ct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无利润报价</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algn="l" defTabSz="914400" rtl="0" eaLnBrk="1" latinLnBrk="0" hangingPunct="1">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分期建设的</a:t>
                      </a:r>
                      <a:r>
                        <a:rPr kumimoji="0" lang="zh-CN"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初期工程</a:t>
                      </a:r>
                      <a:endParaRPr kumimoji="0" lang="zh-CN"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solidFill>
                      <a:srgbClr val="FFFF00"/>
                    </a:solidFill>
                  </a:tcPr>
                </a:tc>
                <a:tc>
                  <a:txBody>
                    <a:bodyPr/>
                    <a:lstStyle/>
                    <a:p>
                      <a:pPr algn="ct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以</a:t>
                      </a:r>
                      <a:r>
                        <a:rPr kumimoji="0" lang="zh-CN" sz="1400" b="1" i="0" u="none" strike="noStrike" kern="1200" cap="none" normalizeH="0" baseline="0" dirty="0">
                          <a:ln>
                            <a:noFill/>
                          </a:ln>
                          <a:solidFill>
                            <a:srgbClr val="FF0000"/>
                          </a:solidFill>
                          <a:effectLst/>
                          <a:latin typeface="微软雅黑" panose="020B0503020204020204" charset="-122"/>
                          <a:ea typeface="微软雅黑" panose="020B0503020204020204" charset="-122"/>
                          <a:cs typeface="Times New Roman" panose="02020603050405020304" pitchFamily="18" charset="0"/>
                        </a:rPr>
                        <a:t>低价</a:t>
                      </a: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获得初期工程，而后赢得后期工程竞争优势</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tcPr>
                </a:tc>
                <a:tc>
                  <a:txBody>
                    <a:bodyPr/>
                    <a:lstStyle/>
                    <a:p>
                      <a:pPr>
                        <a:spcAft>
                          <a:spcPts val="0"/>
                        </a:spcAft>
                      </a:pPr>
                      <a:r>
                        <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rPr>
                        <a:t>在后期工程中赢利</a:t>
                      </a:r>
                      <a:endParaRPr kumimoji="0" lang="zh-CN" sz="1400" b="1" i="0" u="none" strike="noStrike" kern="1200" cap="none" normalizeH="0" baseline="0" dirty="0">
                        <a:ln>
                          <a:noFill/>
                        </a:ln>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68583" marR="68583" marT="0" marB="0" anchor="ctr">
                    <a:lnT w="12700" cap="flat" cmpd="sng" algn="ctr">
                      <a:solidFill>
                        <a:schemeClr val="tx1"/>
                      </a:solidFill>
                      <a:prstDash val="solid"/>
                      <a:round/>
                      <a:headEnd type="none" w="med" len="med"/>
                      <a:tailEnd type="none" w="med" len="med"/>
                    </a:lnT>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问题三：不平衡报价应用</a:t>
            </a:r>
            <a:endParaRPr lang="en-US" altLang="zh-CN" dirty="0">
              <a:latin typeface="黑体" panose="02010609060101010101" pitchFamily="49" charset="-122"/>
              <a:ea typeface="黑体" panose="02010609060101010101" pitchFamily="49" charset="-122"/>
            </a:endParaRPr>
          </a:p>
        </p:txBody>
      </p:sp>
      <p:sp>
        <p:nvSpPr>
          <p:cNvPr id="5" name="内容占位符 2"/>
          <p:cNvSpPr txBox="1"/>
          <p:nvPr/>
        </p:nvSpPr>
        <p:spPr>
          <a:xfrm>
            <a:off x="820290" y="1031062"/>
            <a:ext cx="5519738" cy="64770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1"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fontAlgn="auto">
              <a:lnSpc>
                <a:spcPct val="120000"/>
              </a:lnSpc>
              <a:spcBef>
                <a:spcPct val="0"/>
              </a:spcBef>
              <a:spcAft>
                <a:spcPts val="0"/>
              </a:spcAft>
              <a:buFont typeface="Arial" panose="020B0604020202020204" pitchFamily="34" charset="0"/>
              <a:buNone/>
              <a:defRPr/>
            </a:pPr>
            <a:r>
              <a:rPr kumimoji="1" lang="en-US" altLang="zh-CN" dirty="0">
                <a:solidFill>
                  <a:srgbClr val="1306BA"/>
                </a:solidFill>
                <a:latin typeface="微软雅黑" panose="020B0503020204020204" charset="-122"/>
                <a:ea typeface="微软雅黑" panose="020B0503020204020204" charset="-122"/>
              </a:rPr>
              <a:t>【</a:t>
            </a:r>
            <a:r>
              <a:rPr kumimoji="1" lang="zh-CN" altLang="en-US" dirty="0">
                <a:solidFill>
                  <a:srgbClr val="1306BA"/>
                </a:solidFill>
                <a:latin typeface="微软雅黑" panose="020B0503020204020204" charset="-122"/>
                <a:ea typeface="微软雅黑" panose="020B0503020204020204" charset="-122"/>
              </a:rPr>
              <a:t>不平衡报价与其他盈利工具的配合</a:t>
            </a:r>
            <a:r>
              <a:rPr kumimoji="1" lang="en-US" altLang="zh-CN" dirty="0">
                <a:solidFill>
                  <a:srgbClr val="1306BA"/>
                </a:solidFill>
                <a:latin typeface="微软雅黑" panose="020B0503020204020204" charset="-122"/>
                <a:ea typeface="微软雅黑" panose="020B0503020204020204" charset="-122"/>
              </a:rPr>
              <a:t>】</a:t>
            </a:r>
            <a:endParaRPr kumimoji="1" lang="en-US" altLang="zh-CN" dirty="0">
              <a:solidFill>
                <a:srgbClr val="1306BA"/>
              </a:solidFill>
              <a:latin typeface="微软雅黑" panose="020B0503020204020204" charset="-122"/>
              <a:ea typeface="微软雅黑" panose="020B0503020204020204" charset="-122"/>
            </a:endParaRPr>
          </a:p>
          <a:p>
            <a:pPr marL="0" indent="0" algn="just" fontAlgn="auto">
              <a:lnSpc>
                <a:spcPct val="120000"/>
              </a:lnSpc>
              <a:spcBef>
                <a:spcPct val="0"/>
              </a:spcBef>
              <a:spcAft>
                <a:spcPts val="0"/>
              </a:spcAft>
              <a:buFontTx/>
              <a:buNone/>
              <a:defRPr/>
            </a:pPr>
            <a:r>
              <a:rPr kumimoji="1" lang="en-US" altLang="zh-CN" sz="2000" dirty="0">
                <a:solidFill>
                  <a:srgbClr val="1306BA"/>
                </a:solidFill>
                <a:latin typeface="微软雅黑" panose="020B0503020204020204" charset="-122"/>
                <a:ea typeface="微软雅黑" panose="020B0503020204020204" charset="-122"/>
              </a:rPr>
              <a:t>   </a:t>
            </a:r>
            <a:endParaRPr kumimoji="1" lang="zh-CN" altLang="en-US" sz="2000" dirty="0">
              <a:solidFill>
                <a:srgbClr val="1306BA"/>
              </a:solidFill>
              <a:latin typeface="微软雅黑" panose="020B0503020204020204" charset="-122"/>
              <a:ea typeface="微软雅黑" panose="020B0503020204020204" charset="-122"/>
            </a:endParaRPr>
          </a:p>
        </p:txBody>
      </p:sp>
      <p:sp>
        <p:nvSpPr>
          <p:cNvPr id="6" name="矩形 5"/>
          <p:cNvSpPr/>
          <p:nvPr/>
        </p:nvSpPr>
        <p:spPr>
          <a:xfrm>
            <a:off x="769194" y="1890876"/>
            <a:ext cx="1069143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0" hangingPunct="0">
              <a:defRPr/>
            </a:pPr>
            <a:r>
              <a:rPr kumimoji="1" lang="zh-CN" altLang="en-US" sz="2400" b="1" dirty="0">
                <a:solidFill>
                  <a:srgbClr val="FF0000"/>
                </a:solidFill>
                <a:latin typeface="微软雅黑" panose="020B0503020204020204" charset="-122"/>
                <a:ea typeface="微软雅黑" panose="020B0503020204020204" charset="-122"/>
              </a:rPr>
              <a:t>       前期不平衡报价策略的运用成功，只是为后期的变更、索赔做好铺垫。若要使不平衡报价真正发挥作用，还需要与其他创收策略密切配合。</a:t>
            </a:r>
            <a:endParaRPr kumimoji="1" lang="zh-CN" altLang="en-US" sz="2400" b="1" dirty="0">
              <a:solidFill>
                <a:srgbClr val="FF0000"/>
              </a:solidFill>
              <a:latin typeface="微软雅黑" panose="020B0503020204020204" charset="-122"/>
              <a:ea typeface="微软雅黑" panose="020B0503020204020204" charset="-122"/>
            </a:endParaRPr>
          </a:p>
        </p:txBody>
      </p:sp>
      <p:sp>
        <p:nvSpPr>
          <p:cNvPr id="7" name="矩形 6"/>
          <p:cNvSpPr/>
          <p:nvPr/>
        </p:nvSpPr>
        <p:spPr>
          <a:xfrm>
            <a:off x="1775520" y="4136128"/>
            <a:ext cx="2232298"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0" hangingPunct="0">
              <a:defRPr/>
            </a:pPr>
            <a:r>
              <a:rPr kumimoji="1" lang="zh-CN" altLang="en-US" b="1" dirty="0">
                <a:latin typeface="微软雅黑" panose="020B0503020204020204" charset="-122"/>
                <a:ea typeface="微软雅黑" panose="020B0503020204020204" charset="-122"/>
              </a:rPr>
              <a:t>与建设单位讨价还价</a:t>
            </a:r>
            <a:r>
              <a:rPr kumimoji="1" lang="en-US" altLang="zh-CN" b="1" dirty="0">
                <a:latin typeface="微软雅黑" panose="020B0503020204020204" charset="-122"/>
                <a:ea typeface="微软雅黑" panose="020B0503020204020204" charset="-122"/>
              </a:rPr>
              <a:t>,</a:t>
            </a:r>
            <a:r>
              <a:rPr kumimoji="1" lang="zh-CN" altLang="en-US" b="1" dirty="0">
                <a:latin typeface="微软雅黑" panose="020B0503020204020204" charset="-122"/>
                <a:ea typeface="微软雅黑" panose="020B0503020204020204" charset="-122"/>
              </a:rPr>
              <a:t>设法变更项目</a:t>
            </a:r>
            <a:r>
              <a:rPr kumimoji="1" lang="en-US" altLang="zh-CN" b="1" dirty="0">
                <a:latin typeface="微软雅黑" panose="020B0503020204020204" charset="-122"/>
                <a:ea typeface="微软雅黑" panose="020B0503020204020204" charset="-122"/>
              </a:rPr>
              <a:t>,</a:t>
            </a:r>
            <a:r>
              <a:rPr kumimoji="1" lang="zh-CN" altLang="en-US" b="1" dirty="0">
                <a:latin typeface="微软雅黑" panose="020B0503020204020204" charset="-122"/>
                <a:ea typeface="微软雅黑" panose="020B0503020204020204" charset="-122"/>
              </a:rPr>
              <a:t>使原报价低的清单项目制定新的高的变更价格</a:t>
            </a:r>
            <a:r>
              <a:rPr kumimoji="1" lang="en-US" altLang="zh-CN" b="1" dirty="0">
                <a:latin typeface="微软雅黑" panose="020B0503020204020204" charset="-122"/>
                <a:ea typeface="微软雅黑" panose="020B0503020204020204" charset="-122"/>
              </a:rPr>
              <a:t>,</a:t>
            </a:r>
            <a:r>
              <a:rPr kumimoji="1" lang="zh-CN" altLang="en-US" b="1" dirty="0">
                <a:latin typeface="微软雅黑" panose="020B0503020204020204" charset="-122"/>
                <a:ea typeface="微软雅黑" panose="020B0503020204020204" charset="-122"/>
              </a:rPr>
              <a:t>从而提高工程结算总价。</a:t>
            </a:r>
            <a:endParaRPr kumimoji="1" lang="zh-CN" altLang="en-US" dirty="0">
              <a:latin typeface="微软雅黑" panose="020B0503020204020204" charset="-122"/>
              <a:ea typeface="微软雅黑" panose="020B0503020204020204" charset="-122"/>
            </a:endParaRPr>
          </a:p>
        </p:txBody>
      </p:sp>
      <p:sp>
        <p:nvSpPr>
          <p:cNvPr id="8" name="矩形 7"/>
          <p:cNvSpPr/>
          <p:nvPr/>
        </p:nvSpPr>
        <p:spPr>
          <a:xfrm>
            <a:off x="4093369" y="2784475"/>
            <a:ext cx="3005137" cy="9239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eaLnBrk="0" hangingPunct="0">
              <a:defRPr/>
            </a:pPr>
            <a:r>
              <a:rPr kumimoji="1" lang="zh-CN" altLang="en-US" b="1" dirty="0">
                <a:latin typeface="微软雅黑" panose="020B0503020204020204" charset="-122"/>
                <a:ea typeface="微软雅黑" panose="020B0503020204020204" charset="-122"/>
              </a:rPr>
              <a:t>在满足招标文件约束的前提下尽可能为以后工程变更获取额外利润做准备。</a:t>
            </a:r>
            <a:endParaRPr kumimoji="1" lang="zh-CN" altLang="en-US" dirty="0">
              <a:latin typeface="微软雅黑" panose="020B0503020204020204" charset="-122"/>
              <a:ea typeface="微软雅黑" panose="020B0503020204020204" charset="-122"/>
            </a:endParaRPr>
          </a:p>
        </p:txBody>
      </p:sp>
      <p:sp>
        <p:nvSpPr>
          <p:cNvPr id="9" name="矩形 8"/>
          <p:cNvSpPr/>
          <p:nvPr/>
        </p:nvSpPr>
        <p:spPr>
          <a:xfrm>
            <a:off x="8680251" y="3246437"/>
            <a:ext cx="2122487" cy="314007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eaLnBrk="0" hangingPunct="0">
              <a:defRPr/>
            </a:pPr>
            <a:r>
              <a:rPr kumimoji="1" lang="zh-CN" altLang="en-US" b="1" dirty="0">
                <a:latin typeface="微软雅黑" panose="020B0503020204020204" charset="-122"/>
                <a:ea typeface="微软雅黑" panose="020B0503020204020204" charset="-122"/>
              </a:rPr>
              <a:t>承包商可针对清单中的项目工程数量误差、工程量清单描述错误、由设计失误或招标文件中的错误、施工图漏项等情况</a:t>
            </a:r>
            <a:r>
              <a:rPr kumimoji="1" lang="en-US" altLang="zh-CN" b="1" dirty="0">
                <a:latin typeface="微软雅黑" panose="020B0503020204020204" charset="-122"/>
                <a:ea typeface="微软雅黑" panose="020B0503020204020204" charset="-122"/>
              </a:rPr>
              <a:t>,</a:t>
            </a:r>
            <a:r>
              <a:rPr kumimoji="1" lang="zh-CN" altLang="en-US" b="1" dirty="0">
                <a:latin typeface="微软雅黑" panose="020B0503020204020204" charset="-122"/>
                <a:ea typeface="微软雅黑" panose="020B0503020204020204" charset="-122"/>
              </a:rPr>
              <a:t>采取不平衡报价。在施工过程中利用这些漏洞进行索赔，提高获利机会。</a:t>
            </a:r>
            <a:endParaRPr kumimoji="1" lang="zh-CN" altLang="en-US" dirty="0">
              <a:latin typeface="微软雅黑" panose="020B0503020204020204" charset="-122"/>
              <a:ea typeface="微软雅黑" panose="020B0503020204020204" charset="-122"/>
            </a:endParaRPr>
          </a:p>
        </p:txBody>
      </p:sp>
      <p:grpSp>
        <p:nvGrpSpPr>
          <p:cNvPr id="10" name="组合 12"/>
          <p:cNvGrpSpPr/>
          <p:nvPr/>
        </p:nvGrpSpPr>
        <p:grpSpPr bwMode="auto">
          <a:xfrm>
            <a:off x="4367808" y="3861048"/>
            <a:ext cx="3767137" cy="2414587"/>
            <a:chOff x="2665701" y="3534978"/>
            <a:chExt cx="3767505" cy="2414302"/>
          </a:xfrm>
        </p:grpSpPr>
        <p:sp>
          <p:nvSpPr>
            <p:cNvPr id="11" name="椭圆 10"/>
            <p:cNvSpPr/>
            <p:nvPr/>
          </p:nvSpPr>
          <p:spPr>
            <a:xfrm>
              <a:off x="3457940" y="3534978"/>
              <a:ext cx="2016322" cy="936514"/>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eaLnBrk="0" hangingPunct="0">
                <a:defRPr/>
              </a:pPr>
              <a:r>
                <a:rPr kumimoji="1" lang="zh-CN" altLang="en-US" sz="2400" b="1" dirty="0">
                  <a:latin typeface="微软雅黑" panose="020B0503020204020204" charset="-122"/>
                  <a:ea typeface="微软雅黑" panose="020B0503020204020204" charset="-122"/>
                </a:rPr>
                <a:t>不平衡</a:t>
              </a:r>
              <a:endParaRPr kumimoji="1" lang="en-US" altLang="zh-CN" sz="2400" b="1" dirty="0">
                <a:latin typeface="微软雅黑" panose="020B0503020204020204" charset="-122"/>
                <a:ea typeface="微软雅黑" panose="020B0503020204020204" charset="-122"/>
              </a:endParaRPr>
            </a:p>
            <a:p>
              <a:pPr algn="ctr" eaLnBrk="0" hangingPunct="0">
                <a:defRPr/>
              </a:pPr>
              <a:r>
                <a:rPr kumimoji="1" lang="zh-CN" altLang="en-US" sz="2400" b="1" dirty="0">
                  <a:latin typeface="微软雅黑" panose="020B0503020204020204" charset="-122"/>
                  <a:ea typeface="微软雅黑" panose="020B0503020204020204" charset="-122"/>
                </a:rPr>
                <a:t>报价</a:t>
              </a:r>
              <a:endParaRPr kumimoji="1" lang="zh-CN" altLang="en-US" sz="2400" b="1" dirty="0">
                <a:latin typeface="微软雅黑" panose="020B0503020204020204" charset="-122"/>
                <a:ea typeface="微软雅黑" panose="020B0503020204020204" charset="-122"/>
              </a:endParaRPr>
            </a:p>
          </p:txBody>
        </p:sp>
        <p:sp>
          <p:nvSpPr>
            <p:cNvPr id="12" name="椭圆 11"/>
            <p:cNvSpPr/>
            <p:nvPr/>
          </p:nvSpPr>
          <p:spPr>
            <a:xfrm>
              <a:off x="2665701" y="5012766"/>
              <a:ext cx="1330455" cy="93651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kumimoji="1" lang="zh-CN" altLang="en-US" sz="2400" b="1" dirty="0">
                  <a:latin typeface="微软雅黑" panose="020B0503020204020204" charset="-122"/>
                  <a:ea typeface="微软雅黑" panose="020B0503020204020204" charset="-122"/>
                </a:rPr>
                <a:t>工程变更</a:t>
              </a:r>
              <a:endParaRPr kumimoji="1" lang="zh-CN" altLang="en-US" sz="2400" b="1" dirty="0">
                <a:latin typeface="微软雅黑" panose="020B0503020204020204" charset="-122"/>
                <a:ea typeface="微软雅黑" panose="020B0503020204020204" charset="-122"/>
              </a:endParaRPr>
            </a:p>
          </p:txBody>
        </p:sp>
        <p:sp>
          <p:nvSpPr>
            <p:cNvPr id="13" name="椭圆 12"/>
            <p:cNvSpPr/>
            <p:nvPr/>
          </p:nvSpPr>
          <p:spPr>
            <a:xfrm>
              <a:off x="5004316" y="5012766"/>
              <a:ext cx="1428890" cy="93651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r>
                <a:rPr kumimoji="1" lang="zh-CN" altLang="en-US" sz="2400" b="1" dirty="0">
                  <a:latin typeface="微软雅黑" panose="020B0503020204020204" charset="-122"/>
                  <a:ea typeface="微软雅黑" panose="020B0503020204020204" charset="-122"/>
                </a:rPr>
                <a:t>工程索赔</a:t>
              </a:r>
              <a:endParaRPr kumimoji="1" lang="zh-CN" altLang="en-US" sz="2400" b="1" dirty="0">
                <a:latin typeface="微软雅黑" panose="020B0503020204020204" charset="-122"/>
                <a:ea typeface="微软雅黑" panose="020B0503020204020204" charset="-122"/>
              </a:endParaRPr>
            </a:p>
          </p:txBody>
        </p:sp>
        <p:cxnSp>
          <p:nvCxnSpPr>
            <p:cNvPr id="14" name="直接箭头连接符 13"/>
            <p:cNvCxnSpPr/>
            <p:nvPr/>
          </p:nvCxnSpPr>
          <p:spPr>
            <a:xfrm flipH="1">
              <a:off x="3564314" y="4471492"/>
              <a:ext cx="431842" cy="40793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5064647" y="4404825"/>
              <a:ext cx="409615" cy="5412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4143807" y="5481023"/>
              <a:ext cx="79224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bg/>
                                          </p:spTgt>
                                        </p:tgtEl>
                                        <p:attrNameLst>
                                          <p:attrName>style.visibility</p:attrName>
                                        </p:attrNameLst>
                                      </p:cBhvr>
                                      <p:to>
                                        <p:strVal val="visible"/>
                                      </p:to>
                                    </p:set>
                                    <p:animEffect transition="in" filter="wipe(left)">
                                      <p:cBhvr>
                                        <p:cTn id="22" dur="500"/>
                                        <p:tgtEl>
                                          <p:spTgt spid="8">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wipe(left)">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wipe(left)">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animEffect transition="in" filter="wipe(left)">
                                      <p:cBhvr>
                                        <p:cTn id="42" dur="500"/>
                                        <p:tgtEl>
                                          <p:spTgt spid="9">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wipe(left)">
                                      <p:cBhvr>
                                        <p:cTn id="4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build="p"/>
      <p:bldP spid="7" grpId="0" animBg="1" build="p"/>
      <p:bldP spid="8" grpId="0" animBg="1" build="p"/>
      <p:bldP spid="9" grpId="0" animBg="1"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问题三：不平衡报价应用</a:t>
            </a:r>
            <a:endParaRPr lang="en-US" altLang="zh-CN" dirty="0">
              <a:latin typeface="黑体" panose="02010609060101010101" pitchFamily="49" charset="-122"/>
              <a:ea typeface="黑体" panose="02010609060101010101" pitchFamily="49" charset="-122"/>
            </a:endParaRPr>
          </a:p>
        </p:txBody>
      </p:sp>
      <p:sp>
        <p:nvSpPr>
          <p:cNvPr id="17" name="横卷形 2"/>
          <p:cNvSpPr/>
          <p:nvPr/>
        </p:nvSpPr>
        <p:spPr>
          <a:xfrm>
            <a:off x="541238" y="836712"/>
            <a:ext cx="6048375" cy="792162"/>
          </a:xfrm>
          <a:prstGeom prst="horizontalScroll">
            <a:avLst/>
          </a:prstGeom>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r>
              <a:rPr kumimoji="1" lang="zh-CN" altLang="en-US" sz="2800" b="1" dirty="0">
                <a:solidFill>
                  <a:srgbClr val="FF0000"/>
                </a:solidFill>
                <a:latin typeface="微软雅黑" panose="020B0503020204020204" charset="-122"/>
                <a:ea typeface="微软雅黑" panose="020B0503020204020204" charset="-122"/>
              </a:rPr>
              <a:t>案例</a:t>
            </a:r>
            <a:r>
              <a:rPr kumimoji="1" lang="en-US" altLang="zh-CN" sz="2800" b="1" dirty="0">
                <a:solidFill>
                  <a:srgbClr val="FF0000"/>
                </a:solidFill>
                <a:latin typeface="微软雅黑" panose="020B0503020204020204" charset="-122"/>
                <a:ea typeface="微软雅黑" panose="020B0503020204020204" charset="-122"/>
              </a:rPr>
              <a:t>1 </a:t>
            </a:r>
            <a:r>
              <a:rPr kumimoji="1" lang="zh-CN" altLang="en-US" sz="2800" b="1" dirty="0">
                <a:solidFill>
                  <a:srgbClr val="FF0000"/>
                </a:solidFill>
                <a:latin typeface="微软雅黑" panose="020B0503020204020204" charset="-122"/>
                <a:ea typeface="微软雅黑" panose="020B0503020204020204" charset="-122"/>
              </a:rPr>
              <a:t>不平衡报价与工程变更的配合</a:t>
            </a:r>
            <a:endParaRPr kumimoji="1" lang="zh-CN" altLang="en-US" sz="2800" dirty="0">
              <a:solidFill>
                <a:srgbClr val="FF0000"/>
              </a:solidFill>
              <a:latin typeface="微软雅黑" panose="020B0503020204020204" charset="-122"/>
              <a:ea typeface="微软雅黑" panose="020B0503020204020204" charset="-122"/>
            </a:endParaRPr>
          </a:p>
        </p:txBody>
      </p:sp>
      <p:sp>
        <p:nvSpPr>
          <p:cNvPr id="18" name="矩形 17"/>
          <p:cNvSpPr/>
          <p:nvPr/>
        </p:nvSpPr>
        <p:spPr>
          <a:xfrm>
            <a:off x="542032" y="1844824"/>
            <a:ext cx="6634088" cy="412369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0" hangingPunct="0">
              <a:lnSpc>
                <a:spcPct val="120000"/>
              </a:lnSpc>
              <a:defRPr/>
            </a:pPr>
            <a:r>
              <a:rPr kumimoji="1" lang="zh-CN" altLang="en-US" sz="2000" b="1" dirty="0">
                <a:latin typeface="微软雅黑" panose="020B0503020204020204" charset="-122"/>
                <a:ea typeface="微软雅黑" panose="020B0503020204020204" charset="-122"/>
              </a:rPr>
              <a:t>某炼油厂原油罐基础工程，</a:t>
            </a:r>
            <a:r>
              <a:rPr kumimoji="1" lang="zh-CN" altLang="en-US" sz="2000" b="1" dirty="0">
                <a:solidFill>
                  <a:srgbClr val="FF0000"/>
                </a:solidFill>
                <a:latin typeface="微软雅黑" panose="020B0503020204020204" charset="-122"/>
                <a:ea typeface="微软雅黑" panose="020B0503020204020204" charset="-122"/>
              </a:rPr>
              <a:t>初步设计</a:t>
            </a:r>
            <a:r>
              <a:rPr kumimoji="1" lang="zh-CN" altLang="en-US" sz="2000" b="1" dirty="0">
                <a:latin typeface="微软雅黑" panose="020B0503020204020204" charset="-122"/>
                <a:ea typeface="微软雅黑" panose="020B0503020204020204" charset="-122"/>
              </a:rPr>
              <a:t>拟采用</a:t>
            </a:r>
            <a:r>
              <a:rPr kumimoji="1" lang="zh-CN" altLang="en-US" sz="2000" b="1" dirty="0">
                <a:solidFill>
                  <a:srgbClr val="FF0000"/>
                </a:solidFill>
                <a:latin typeface="微软雅黑" panose="020B0503020204020204" charset="-122"/>
                <a:ea typeface="微软雅黑" panose="020B0503020204020204" charset="-122"/>
              </a:rPr>
              <a:t>强夯地基</a:t>
            </a:r>
            <a:r>
              <a:rPr kumimoji="1" lang="zh-CN" altLang="en-US" sz="2000" b="1" dirty="0">
                <a:latin typeface="微软雅黑" panose="020B0503020204020204" charset="-122"/>
                <a:ea typeface="微软雅黑" panose="020B0503020204020204" charset="-122"/>
              </a:rPr>
              <a:t>处理。投标方对地质条件进行了深入研究，发现地质条件不适于做强夯处理，本工程为</a:t>
            </a:r>
            <a:r>
              <a:rPr kumimoji="1" lang="en-US" altLang="zh-CN" sz="2000" b="1" dirty="0">
                <a:latin typeface="微软雅黑" panose="020B0503020204020204" charset="-122"/>
                <a:ea typeface="微软雅黑" panose="020B0503020204020204" charset="-122"/>
              </a:rPr>
              <a:t>10</a:t>
            </a:r>
            <a:r>
              <a:rPr kumimoji="1" lang="zh-CN" altLang="en-US" sz="2000" b="1" dirty="0">
                <a:latin typeface="微软雅黑" panose="020B0503020204020204" charset="-122"/>
                <a:ea typeface="微软雅黑" panose="020B0503020204020204" charset="-122"/>
              </a:rPr>
              <a:t>万方储罐，上部荷载大，对沉降度苛刻，且基础环墙高</a:t>
            </a:r>
            <a:r>
              <a:rPr kumimoji="1" lang="en-US" altLang="zh-CN" sz="2000" b="1" dirty="0">
                <a:latin typeface="微软雅黑" panose="020B0503020204020204" charset="-122"/>
                <a:ea typeface="微软雅黑" panose="020B0503020204020204" charset="-122"/>
              </a:rPr>
              <a:t>3m</a:t>
            </a:r>
            <a:r>
              <a:rPr kumimoji="1" lang="zh-CN" altLang="en-US" sz="2000" b="1" dirty="0">
                <a:latin typeface="微软雅黑" panose="020B0503020204020204" charset="-122"/>
                <a:ea typeface="微软雅黑" panose="020B0503020204020204" charset="-122"/>
              </a:rPr>
              <a:t>，如果出现不均匀沉降，将会造成较为严重的后果，实际施工时处理方法必然要</a:t>
            </a:r>
            <a:r>
              <a:rPr kumimoji="1" lang="zh-CN" altLang="en-US" sz="2000" b="1" dirty="0">
                <a:solidFill>
                  <a:srgbClr val="FF0000"/>
                </a:solidFill>
                <a:latin typeface="微软雅黑" panose="020B0503020204020204" charset="-122"/>
                <a:ea typeface="微软雅黑" panose="020B0503020204020204" charset="-122"/>
              </a:rPr>
              <a:t>被弃用</a:t>
            </a:r>
            <a:r>
              <a:rPr kumimoji="1" lang="zh-CN" altLang="en-US" sz="2000" b="1" dirty="0">
                <a:latin typeface="微软雅黑" panose="020B0503020204020204" charset="-122"/>
                <a:ea typeface="微软雅黑" panose="020B0503020204020204" charset="-122"/>
              </a:rPr>
              <a:t>。</a:t>
            </a:r>
            <a:endParaRPr kumimoji="1" lang="en-US" altLang="zh-CN" sz="2000" b="1" dirty="0">
              <a:latin typeface="微软雅黑" panose="020B0503020204020204" charset="-122"/>
              <a:ea typeface="微软雅黑" panose="020B0503020204020204" charset="-122"/>
            </a:endParaRPr>
          </a:p>
          <a:p>
            <a:pPr eaLnBrk="0" hangingPunct="0">
              <a:lnSpc>
                <a:spcPct val="120000"/>
              </a:lnSpc>
              <a:defRPr/>
            </a:pPr>
            <a:r>
              <a:rPr kumimoji="1" lang="zh-CN" altLang="en-US" sz="2000" b="1" dirty="0">
                <a:latin typeface="微软雅黑" panose="020B0503020204020204" charset="-122"/>
                <a:ea typeface="微软雅黑" panose="020B0503020204020204" charset="-122"/>
              </a:rPr>
              <a:t>因此投标人</a:t>
            </a:r>
            <a:r>
              <a:rPr kumimoji="1" lang="zh-CN" altLang="en-US" sz="2000" b="1" dirty="0">
                <a:solidFill>
                  <a:srgbClr val="FF0000"/>
                </a:solidFill>
                <a:latin typeface="微软雅黑" panose="020B0503020204020204" charset="-122"/>
                <a:ea typeface="微软雅黑" panose="020B0503020204020204" charset="-122"/>
              </a:rPr>
              <a:t>降低了</a:t>
            </a:r>
            <a:r>
              <a:rPr kumimoji="1" lang="zh-CN" altLang="en-US" sz="2000" b="1" dirty="0">
                <a:latin typeface="微软雅黑" panose="020B0503020204020204" charset="-122"/>
                <a:ea typeface="微软雅黑" panose="020B0503020204020204" charset="-122"/>
              </a:rPr>
              <a:t>招标清单中强夯地基的单价，并相应</a:t>
            </a:r>
            <a:r>
              <a:rPr kumimoji="1" lang="zh-CN" altLang="en-US" sz="2000" b="1" dirty="0">
                <a:solidFill>
                  <a:srgbClr val="FF0000"/>
                </a:solidFill>
                <a:latin typeface="微软雅黑" panose="020B0503020204020204" charset="-122"/>
                <a:ea typeface="微软雅黑" panose="020B0503020204020204" charset="-122"/>
              </a:rPr>
              <a:t>调高了</a:t>
            </a:r>
            <a:r>
              <a:rPr kumimoji="1" lang="zh-CN" altLang="en-US" sz="2000" b="1" dirty="0">
                <a:latin typeface="微软雅黑" panose="020B0503020204020204" charset="-122"/>
                <a:ea typeface="微软雅黑" panose="020B0503020204020204" charset="-122"/>
              </a:rPr>
              <a:t>其他分项单价。</a:t>
            </a:r>
            <a:endParaRPr kumimoji="1" lang="en-US" altLang="zh-CN" sz="2000" b="1" dirty="0">
              <a:latin typeface="微软雅黑" panose="020B0503020204020204" charset="-122"/>
              <a:ea typeface="微软雅黑" panose="020B0503020204020204" charset="-122"/>
            </a:endParaRPr>
          </a:p>
          <a:p>
            <a:pPr eaLnBrk="0" hangingPunct="0">
              <a:lnSpc>
                <a:spcPct val="120000"/>
              </a:lnSpc>
              <a:defRPr/>
            </a:pPr>
            <a:r>
              <a:rPr kumimoji="1" lang="zh-CN" altLang="en-US" sz="2000" b="1" dirty="0">
                <a:latin typeface="微软雅黑" panose="020B0503020204020204" charset="-122"/>
                <a:ea typeface="微软雅黑" panose="020B0503020204020204" charset="-122"/>
              </a:rPr>
              <a:t>在施工中施工单位对原设计地基处理方案提出质疑，</a:t>
            </a:r>
            <a:r>
              <a:rPr kumimoji="1" lang="zh-CN" altLang="en-US" sz="2000" b="1" dirty="0">
                <a:solidFill>
                  <a:srgbClr val="FF0000"/>
                </a:solidFill>
                <a:latin typeface="微软雅黑" panose="020B0503020204020204" charset="-122"/>
                <a:ea typeface="微软雅黑" panose="020B0503020204020204" charset="-122"/>
              </a:rPr>
              <a:t>建议改用碎石灌注桩且得到了业主的认可，</a:t>
            </a:r>
            <a:r>
              <a:rPr kumimoji="1" lang="zh-CN" altLang="en-US" sz="2000" b="1" dirty="0">
                <a:latin typeface="微软雅黑" panose="020B0503020204020204" charset="-122"/>
                <a:ea typeface="微软雅黑" panose="020B0503020204020204" charset="-122"/>
              </a:rPr>
              <a:t>这样原来的强夯低单价就可以不采用了。</a:t>
            </a:r>
            <a:endParaRPr kumimoji="1" lang="zh-CN" altLang="en-US" sz="2000" b="1" dirty="0">
              <a:latin typeface="微软雅黑" panose="020B0503020204020204" charset="-122"/>
              <a:ea typeface="微软雅黑" panose="020B0503020204020204" charset="-122"/>
            </a:endParaRPr>
          </a:p>
        </p:txBody>
      </p:sp>
      <p:pic>
        <p:nvPicPr>
          <p:cNvPr id="1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80176" y="1772816"/>
            <a:ext cx="296227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wipe(left)">
                                      <p:cBhvr>
                                        <p:cTn id="7" dur="500"/>
                                        <p:tgtEl>
                                          <p:spTgt spid="1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left)">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left)">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问题三：不平衡报价应用</a:t>
            </a:r>
            <a:endParaRPr lang="en-US" altLang="zh-CN" dirty="0">
              <a:latin typeface="黑体" panose="02010609060101010101" pitchFamily="49" charset="-122"/>
              <a:ea typeface="黑体" panose="02010609060101010101" pitchFamily="49" charset="-122"/>
            </a:endParaRPr>
          </a:p>
        </p:txBody>
      </p:sp>
      <p:sp>
        <p:nvSpPr>
          <p:cNvPr id="6" name="矩形 5"/>
          <p:cNvSpPr/>
          <p:nvPr/>
        </p:nvSpPr>
        <p:spPr>
          <a:xfrm>
            <a:off x="742206" y="1916832"/>
            <a:ext cx="4849738" cy="4464496"/>
          </a:xfrm>
          <a:prstGeom prst="rect">
            <a:avLst/>
          </a:prstGeom>
        </p:spPr>
        <p:style>
          <a:lnRef idx="1">
            <a:schemeClr val="accent6"/>
          </a:lnRef>
          <a:fillRef idx="2">
            <a:schemeClr val="accent6"/>
          </a:fillRef>
          <a:effectRef idx="1">
            <a:schemeClr val="accent6"/>
          </a:effectRef>
          <a:fontRef idx="minor">
            <a:schemeClr val="dk1"/>
          </a:fontRef>
        </p:style>
        <p:txBody>
          <a:bodyPr anchor="ctr"/>
          <a:lstStyle/>
          <a:p>
            <a:pPr eaLnBrk="0" hangingPunct="0">
              <a:lnSpc>
                <a:spcPct val="140000"/>
              </a:lnSpc>
              <a:defRPr/>
            </a:pPr>
            <a:r>
              <a:rPr kumimoji="1" lang="en-US" altLang="zh-CN" sz="2000" b="1" dirty="0">
                <a:latin typeface="微软雅黑" panose="020B0503020204020204" charset="-122"/>
                <a:ea typeface="微软雅黑" panose="020B0503020204020204" charset="-122"/>
                <a:cs typeface="+mj-cs"/>
              </a:rPr>
              <a:t>    </a:t>
            </a:r>
            <a:r>
              <a:rPr kumimoji="1" lang="zh-CN" altLang="en-US" sz="2000" b="1" dirty="0">
                <a:latin typeface="微软雅黑" panose="020B0503020204020204" charset="-122"/>
                <a:ea typeface="微软雅黑" panose="020B0503020204020204" charset="-122"/>
                <a:cs typeface="+mj-cs"/>
              </a:rPr>
              <a:t> 某酒店工程</a:t>
            </a:r>
            <a:r>
              <a:rPr kumimoji="1" lang="en-US" altLang="zh-CN" sz="2000" b="1" dirty="0">
                <a:latin typeface="微软雅黑" panose="020B0503020204020204" charset="-122"/>
                <a:ea typeface="微软雅黑" panose="020B0503020204020204" charset="-122"/>
                <a:cs typeface="+mj-cs"/>
              </a:rPr>
              <a:t>(</a:t>
            </a:r>
            <a:r>
              <a:rPr kumimoji="1" lang="zh-CN" altLang="en-US" sz="2000" b="1" dirty="0">
                <a:latin typeface="微软雅黑" panose="020B0503020204020204" charset="-122"/>
                <a:ea typeface="微软雅黑" panose="020B0503020204020204" charset="-122"/>
                <a:cs typeface="+mj-cs"/>
              </a:rPr>
              <a:t>含土建、装饰</a:t>
            </a:r>
            <a:r>
              <a:rPr kumimoji="1" lang="en-US" altLang="zh-CN" sz="2000" b="1" dirty="0">
                <a:latin typeface="微软雅黑" panose="020B0503020204020204" charset="-122"/>
                <a:ea typeface="微软雅黑" panose="020B0503020204020204" charset="-122"/>
                <a:cs typeface="+mj-cs"/>
              </a:rPr>
              <a:t>) ,</a:t>
            </a:r>
            <a:r>
              <a:rPr kumimoji="1" lang="zh-CN" altLang="en-US" sz="2000" b="1" dirty="0">
                <a:latin typeface="微软雅黑" panose="020B0503020204020204" charset="-122"/>
                <a:ea typeface="微软雅黑" panose="020B0503020204020204" charset="-122"/>
                <a:cs typeface="+mj-cs"/>
              </a:rPr>
              <a:t>走廊内墙面采用高档玉晶石花岗岩饰面</a:t>
            </a:r>
            <a:r>
              <a:rPr kumimoji="1" lang="en-US" altLang="zh-CN" sz="2000" b="1" dirty="0">
                <a:latin typeface="微软雅黑" panose="020B0503020204020204" charset="-122"/>
                <a:ea typeface="微软雅黑" panose="020B0503020204020204" charset="-122"/>
                <a:cs typeface="+mj-cs"/>
              </a:rPr>
              <a:t>,</a:t>
            </a:r>
            <a:r>
              <a:rPr kumimoji="1" lang="zh-CN" altLang="en-US" sz="2000" b="1" dirty="0">
                <a:latin typeface="微软雅黑" panose="020B0503020204020204" charset="-122"/>
                <a:ea typeface="微软雅黑" panose="020B0503020204020204" charset="-122"/>
                <a:cs typeface="+mj-cs"/>
              </a:rPr>
              <a:t>工程量为</a:t>
            </a:r>
            <a:r>
              <a:rPr kumimoji="1" lang="en-US" altLang="zh-CN" sz="2000" b="1" dirty="0">
                <a:latin typeface="微软雅黑" panose="020B0503020204020204" charset="-122"/>
                <a:ea typeface="微软雅黑" panose="020B0503020204020204" charset="-122"/>
                <a:cs typeface="+mj-cs"/>
              </a:rPr>
              <a:t>3250m</a:t>
            </a:r>
            <a:r>
              <a:rPr kumimoji="1" lang="en-US" altLang="zh-CN" sz="2000" b="1" baseline="30000" dirty="0">
                <a:latin typeface="微软雅黑" panose="020B0503020204020204" charset="-122"/>
                <a:ea typeface="微软雅黑" panose="020B0503020204020204" charset="-122"/>
                <a:cs typeface="+mj-cs"/>
              </a:rPr>
              <a:t>2</a:t>
            </a:r>
            <a:r>
              <a:rPr kumimoji="1" lang="zh-CN" altLang="en-US" sz="2000" b="1" dirty="0">
                <a:latin typeface="微软雅黑" panose="020B0503020204020204" charset="-122"/>
                <a:ea typeface="微软雅黑" panose="020B0503020204020204" charset="-122"/>
                <a:cs typeface="+mj-cs"/>
              </a:rPr>
              <a:t>。合同中约定玉晶石花岗岩单价变化幅度超过</a:t>
            </a:r>
            <a:r>
              <a:rPr kumimoji="1" lang="en-US" altLang="zh-CN" sz="2000" b="1" dirty="0">
                <a:latin typeface="Times New Roman" panose="02020603050405020304"/>
                <a:ea typeface="微软雅黑" panose="020B0503020204020204" charset="-122"/>
                <a:cs typeface="Times New Roman" panose="02020603050405020304"/>
              </a:rPr>
              <a:t>±</a:t>
            </a:r>
            <a:r>
              <a:rPr kumimoji="1" lang="en-US" altLang="zh-CN" sz="2000" b="1" dirty="0">
                <a:latin typeface="微软雅黑" panose="020B0503020204020204" charset="-122"/>
                <a:ea typeface="微软雅黑" panose="020B0503020204020204" charset="-122"/>
                <a:cs typeface="+mj-cs"/>
              </a:rPr>
              <a:t>5%</a:t>
            </a:r>
            <a:r>
              <a:rPr kumimoji="1" lang="zh-CN" altLang="en-US" sz="2000" b="1" dirty="0">
                <a:latin typeface="微软雅黑" panose="020B0503020204020204" charset="-122"/>
                <a:ea typeface="微软雅黑" panose="020B0503020204020204" charset="-122"/>
                <a:cs typeface="+mj-cs"/>
              </a:rPr>
              <a:t>时</a:t>
            </a:r>
            <a:r>
              <a:rPr kumimoji="1" lang="en-US" altLang="zh-CN" sz="2000" b="1" dirty="0">
                <a:latin typeface="微软雅黑" panose="020B0503020204020204" charset="-122"/>
                <a:ea typeface="微软雅黑" panose="020B0503020204020204" charset="-122"/>
                <a:cs typeface="+mj-cs"/>
              </a:rPr>
              <a:t>(</a:t>
            </a:r>
            <a:r>
              <a:rPr kumimoji="1" lang="zh-CN" altLang="en-US" sz="2000" b="1" dirty="0">
                <a:latin typeface="微软雅黑" panose="020B0503020204020204" charset="-122"/>
                <a:ea typeface="微软雅黑" panose="020B0503020204020204" charset="-122"/>
                <a:cs typeface="+mj-cs"/>
              </a:rPr>
              <a:t>以当地造价主管部门公布的信息价为准</a:t>
            </a:r>
            <a:r>
              <a:rPr kumimoji="1" lang="en-US" altLang="zh-CN" sz="2000" b="1" dirty="0">
                <a:latin typeface="微软雅黑" panose="020B0503020204020204" charset="-122"/>
                <a:ea typeface="微软雅黑" panose="020B0503020204020204" charset="-122"/>
                <a:cs typeface="+mj-cs"/>
              </a:rPr>
              <a:t>) ,</a:t>
            </a:r>
            <a:r>
              <a:rPr kumimoji="1" lang="zh-CN" altLang="en-US" sz="2000" b="1" dirty="0">
                <a:latin typeface="微软雅黑" panose="020B0503020204020204" charset="-122"/>
                <a:ea typeface="微软雅黑" panose="020B0503020204020204" charset="-122"/>
                <a:cs typeface="+mj-cs"/>
              </a:rPr>
              <a:t>按实调整。</a:t>
            </a:r>
            <a:br>
              <a:rPr kumimoji="1" lang="zh-CN" altLang="en-US" sz="2000" b="1" dirty="0">
                <a:latin typeface="微软雅黑" panose="020B0503020204020204" charset="-122"/>
                <a:ea typeface="微软雅黑" panose="020B0503020204020204" charset="-122"/>
                <a:cs typeface="+mj-cs"/>
              </a:rPr>
            </a:br>
            <a:r>
              <a:rPr kumimoji="1" lang="zh-CN" altLang="en-US" sz="2000" b="1" dirty="0">
                <a:latin typeface="微软雅黑" panose="020B0503020204020204" charset="-122"/>
                <a:ea typeface="微软雅黑" panose="020B0503020204020204" charset="-122"/>
                <a:cs typeface="+mj-cs"/>
              </a:rPr>
              <a:t>        </a:t>
            </a:r>
            <a:r>
              <a:rPr kumimoji="1" lang="zh-CN" altLang="en-US" sz="2000" b="1" dirty="0">
                <a:solidFill>
                  <a:srgbClr val="1306BA"/>
                </a:solidFill>
                <a:latin typeface="微软雅黑" panose="020B0503020204020204" charset="-122"/>
                <a:ea typeface="微软雅黑" panose="020B0503020204020204" charset="-122"/>
                <a:cs typeface="+mj-cs"/>
              </a:rPr>
              <a:t>某投标人报价时玉晶石花岗岩</a:t>
            </a:r>
            <a:r>
              <a:rPr kumimoji="1" lang="zh-CN" altLang="en-US" sz="2000" b="1" dirty="0">
                <a:solidFill>
                  <a:srgbClr val="FF0000"/>
                </a:solidFill>
                <a:latin typeface="微软雅黑" panose="020B0503020204020204" charset="-122"/>
                <a:ea typeface="微软雅黑" panose="020B0503020204020204" charset="-122"/>
                <a:cs typeface="+mj-cs"/>
              </a:rPr>
              <a:t>市场单价</a:t>
            </a:r>
            <a:r>
              <a:rPr kumimoji="1" lang="zh-CN" altLang="en-US" sz="2000" b="1" dirty="0">
                <a:solidFill>
                  <a:srgbClr val="1306BA"/>
                </a:solidFill>
                <a:latin typeface="微软雅黑" panose="020B0503020204020204" charset="-122"/>
                <a:ea typeface="微软雅黑" panose="020B0503020204020204" charset="-122"/>
                <a:cs typeface="+mj-cs"/>
              </a:rPr>
              <a:t>为</a:t>
            </a:r>
            <a:r>
              <a:rPr kumimoji="1" lang="en-US" altLang="zh-CN" sz="2000" b="1" dirty="0">
                <a:solidFill>
                  <a:srgbClr val="1306BA"/>
                </a:solidFill>
                <a:latin typeface="微软雅黑" panose="020B0503020204020204" charset="-122"/>
                <a:ea typeface="微软雅黑" panose="020B0503020204020204" charset="-122"/>
                <a:cs typeface="+mj-cs"/>
              </a:rPr>
              <a:t>350</a:t>
            </a:r>
            <a:r>
              <a:rPr kumimoji="1" lang="zh-CN" altLang="en-US" sz="2000" b="1" dirty="0">
                <a:solidFill>
                  <a:srgbClr val="1306BA"/>
                </a:solidFill>
                <a:latin typeface="微软雅黑" panose="020B0503020204020204" charset="-122"/>
                <a:ea typeface="微软雅黑" panose="020B0503020204020204" charset="-122"/>
                <a:cs typeface="+mj-cs"/>
              </a:rPr>
              <a:t>元</a:t>
            </a:r>
            <a:r>
              <a:rPr kumimoji="1" lang="en-US" altLang="zh-CN" sz="2000" b="1" dirty="0">
                <a:solidFill>
                  <a:srgbClr val="1306BA"/>
                </a:solidFill>
                <a:latin typeface="微软雅黑" panose="020B0503020204020204" charset="-122"/>
                <a:ea typeface="微软雅黑" panose="020B0503020204020204" charset="-122"/>
                <a:cs typeface="+mj-cs"/>
              </a:rPr>
              <a:t>/m</a:t>
            </a:r>
            <a:r>
              <a:rPr kumimoji="1" lang="en-US" altLang="zh-CN" sz="2000" b="1" baseline="30000" dirty="0">
                <a:solidFill>
                  <a:srgbClr val="1306BA"/>
                </a:solidFill>
                <a:latin typeface="微软雅黑" panose="020B0503020204020204" charset="-122"/>
                <a:ea typeface="微软雅黑" panose="020B0503020204020204" charset="-122"/>
                <a:cs typeface="+mj-cs"/>
              </a:rPr>
              <a:t>2</a:t>
            </a:r>
            <a:r>
              <a:rPr kumimoji="1" lang="en-US" altLang="zh-CN" sz="2000" b="1" dirty="0">
                <a:solidFill>
                  <a:srgbClr val="1306BA"/>
                </a:solidFill>
                <a:latin typeface="微软雅黑" panose="020B0503020204020204" charset="-122"/>
                <a:ea typeface="微软雅黑" panose="020B0503020204020204" charset="-122"/>
                <a:cs typeface="+mj-cs"/>
              </a:rPr>
              <a:t>,</a:t>
            </a:r>
            <a:r>
              <a:rPr kumimoji="1" lang="zh-CN" altLang="en-US" sz="2000" b="1" dirty="0">
                <a:solidFill>
                  <a:srgbClr val="1306BA"/>
                </a:solidFill>
                <a:latin typeface="微软雅黑" panose="020B0503020204020204" charset="-122"/>
                <a:ea typeface="微软雅黑" panose="020B0503020204020204" charset="-122"/>
                <a:cs typeface="+mj-cs"/>
              </a:rPr>
              <a:t>该中标人预计花岗岩市场价格走势下降</a:t>
            </a:r>
            <a:r>
              <a:rPr kumimoji="1" lang="en-US" altLang="zh-CN" sz="2000" b="1" dirty="0">
                <a:solidFill>
                  <a:srgbClr val="1306BA"/>
                </a:solidFill>
                <a:latin typeface="微软雅黑" panose="020B0503020204020204" charset="-122"/>
                <a:ea typeface="微软雅黑" panose="020B0503020204020204" charset="-122"/>
                <a:cs typeface="+mj-cs"/>
              </a:rPr>
              <a:t>,</a:t>
            </a:r>
            <a:r>
              <a:rPr kumimoji="1" lang="zh-CN" altLang="en-US" sz="2000" b="1" dirty="0">
                <a:solidFill>
                  <a:srgbClr val="FF0000"/>
                </a:solidFill>
                <a:latin typeface="微软雅黑" panose="020B0503020204020204" charset="-122"/>
                <a:ea typeface="微软雅黑" panose="020B0503020204020204" charset="-122"/>
                <a:cs typeface="+mj-cs"/>
              </a:rPr>
              <a:t>报价时</a:t>
            </a:r>
            <a:r>
              <a:rPr kumimoji="1" lang="zh-CN" altLang="en-US" sz="2000" b="1" dirty="0">
                <a:solidFill>
                  <a:srgbClr val="1306BA"/>
                </a:solidFill>
                <a:latin typeface="微软雅黑" panose="020B0503020204020204" charset="-122"/>
                <a:ea typeface="微软雅黑" panose="020B0503020204020204" charset="-122"/>
                <a:cs typeface="+mj-cs"/>
              </a:rPr>
              <a:t>将单价定为</a:t>
            </a:r>
            <a:r>
              <a:rPr kumimoji="1" lang="en-US" altLang="zh-CN" sz="2000" b="1" dirty="0">
                <a:solidFill>
                  <a:srgbClr val="1306BA"/>
                </a:solidFill>
                <a:latin typeface="微软雅黑" panose="020B0503020204020204" charset="-122"/>
                <a:ea typeface="微软雅黑" panose="020B0503020204020204" charset="-122"/>
                <a:cs typeface="+mj-cs"/>
              </a:rPr>
              <a:t>340</a:t>
            </a:r>
            <a:r>
              <a:rPr kumimoji="1" lang="zh-CN" altLang="en-US" sz="2000" b="1" dirty="0">
                <a:solidFill>
                  <a:srgbClr val="1306BA"/>
                </a:solidFill>
                <a:latin typeface="微软雅黑" panose="020B0503020204020204" charset="-122"/>
                <a:ea typeface="微软雅黑" panose="020B0503020204020204" charset="-122"/>
                <a:cs typeface="+mj-cs"/>
              </a:rPr>
              <a:t>元</a:t>
            </a:r>
            <a:r>
              <a:rPr kumimoji="1" lang="en-US" altLang="zh-CN" sz="2000" b="1" dirty="0">
                <a:solidFill>
                  <a:srgbClr val="1306BA"/>
                </a:solidFill>
                <a:latin typeface="微软雅黑" panose="020B0503020204020204" charset="-122"/>
                <a:ea typeface="微软雅黑" panose="020B0503020204020204" charset="-122"/>
                <a:cs typeface="+mj-cs"/>
              </a:rPr>
              <a:t>/m</a:t>
            </a:r>
            <a:r>
              <a:rPr kumimoji="1" lang="en-US" altLang="zh-CN" sz="2000" b="1" baseline="30000" dirty="0">
                <a:solidFill>
                  <a:srgbClr val="1306BA"/>
                </a:solidFill>
                <a:latin typeface="微软雅黑" panose="020B0503020204020204" charset="-122"/>
                <a:ea typeface="微软雅黑" panose="020B0503020204020204" charset="-122"/>
                <a:cs typeface="+mj-cs"/>
              </a:rPr>
              <a:t>2</a:t>
            </a:r>
            <a:r>
              <a:rPr kumimoji="1" lang="en-US" altLang="zh-CN" sz="2000" b="1" dirty="0">
                <a:solidFill>
                  <a:srgbClr val="1306BA"/>
                </a:solidFill>
                <a:latin typeface="微软雅黑" panose="020B0503020204020204" charset="-122"/>
                <a:ea typeface="微软雅黑" panose="020B0503020204020204" charset="-122"/>
                <a:cs typeface="+mj-cs"/>
              </a:rPr>
              <a:t> ,</a:t>
            </a:r>
            <a:r>
              <a:rPr kumimoji="1" lang="zh-CN" altLang="en-US" sz="2000" b="1" dirty="0">
                <a:solidFill>
                  <a:srgbClr val="1306BA"/>
                </a:solidFill>
                <a:latin typeface="微软雅黑" panose="020B0503020204020204" charset="-122"/>
                <a:ea typeface="微软雅黑" panose="020B0503020204020204" charset="-122"/>
                <a:cs typeface="+mj-cs"/>
              </a:rPr>
              <a:t>同时抬高措施项目相应费用。 </a:t>
            </a:r>
            <a:endParaRPr kumimoji="1" lang="zh-CN" altLang="en-US" sz="2000" b="1" dirty="0">
              <a:solidFill>
                <a:srgbClr val="1306BA"/>
              </a:solidFill>
              <a:latin typeface="微软雅黑" panose="020B0503020204020204" charset="-122"/>
              <a:ea typeface="微软雅黑" panose="020B0503020204020204" charset="-122"/>
              <a:cs typeface="+mj-cs"/>
            </a:endParaRPr>
          </a:p>
        </p:txBody>
      </p:sp>
      <p:sp>
        <p:nvSpPr>
          <p:cNvPr id="7" name="横卷形 5"/>
          <p:cNvSpPr/>
          <p:nvPr/>
        </p:nvSpPr>
        <p:spPr>
          <a:xfrm>
            <a:off x="742206" y="934294"/>
            <a:ext cx="6048375" cy="792162"/>
          </a:xfrm>
          <a:prstGeom prst="horizontalScroll">
            <a:avLst/>
          </a:prstGeom>
        </p:spPr>
        <p:style>
          <a:lnRef idx="1">
            <a:schemeClr val="accent3"/>
          </a:lnRef>
          <a:fillRef idx="2">
            <a:schemeClr val="accent3"/>
          </a:fillRef>
          <a:effectRef idx="1">
            <a:schemeClr val="accent3"/>
          </a:effectRef>
          <a:fontRef idx="minor">
            <a:schemeClr val="dk1"/>
          </a:fontRef>
        </p:style>
        <p:txBody>
          <a:bodyPr anchor="ctr"/>
          <a:lstStyle/>
          <a:p>
            <a:pPr eaLnBrk="0" hangingPunct="0">
              <a:lnSpc>
                <a:spcPct val="150000"/>
              </a:lnSpc>
              <a:defRPr/>
            </a:pPr>
            <a:r>
              <a:rPr kumimoji="1" lang="zh-CN" altLang="en-US" sz="2800" b="1" dirty="0">
                <a:solidFill>
                  <a:srgbClr val="FF0000"/>
                </a:solidFill>
                <a:latin typeface="微软雅黑" panose="020B0503020204020204" charset="-122"/>
                <a:ea typeface="微软雅黑" panose="020B0503020204020204" charset="-122"/>
              </a:rPr>
              <a:t>案例</a:t>
            </a:r>
            <a:r>
              <a:rPr kumimoji="1" lang="en-US" altLang="zh-CN" sz="2800" b="1" dirty="0">
                <a:solidFill>
                  <a:srgbClr val="FF0000"/>
                </a:solidFill>
                <a:latin typeface="微软雅黑" panose="020B0503020204020204" charset="-122"/>
                <a:ea typeface="微软雅黑" panose="020B0503020204020204" charset="-122"/>
              </a:rPr>
              <a:t>2 </a:t>
            </a:r>
            <a:r>
              <a:rPr kumimoji="1" lang="zh-CN" altLang="en-US" sz="2800" b="1" dirty="0">
                <a:solidFill>
                  <a:srgbClr val="FF0000"/>
                </a:solidFill>
                <a:latin typeface="微软雅黑" panose="020B0503020204020204" charset="-122"/>
                <a:ea typeface="微软雅黑" panose="020B0503020204020204" charset="-122"/>
              </a:rPr>
              <a:t>不平衡报价与价款调整的配合</a:t>
            </a:r>
            <a:endParaRPr kumimoji="1" lang="en-US" altLang="zh-CN" sz="2800" b="1" dirty="0">
              <a:solidFill>
                <a:srgbClr val="FF0000"/>
              </a:solidFill>
              <a:latin typeface="微软雅黑" panose="020B0503020204020204" charset="-122"/>
              <a:ea typeface="微软雅黑" panose="020B0503020204020204" charset="-122"/>
            </a:endParaRPr>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0" y="1824039"/>
            <a:ext cx="4176464" cy="4563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left)">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问题三：不平衡报价应用</a:t>
            </a:r>
            <a:endParaRPr lang="en-US" altLang="zh-CN" dirty="0">
              <a:latin typeface="黑体" panose="02010609060101010101" pitchFamily="49" charset="-122"/>
              <a:ea typeface="黑体" panose="02010609060101010101" pitchFamily="49" charset="-122"/>
            </a:endParaRPr>
          </a:p>
        </p:txBody>
      </p:sp>
      <p:sp>
        <p:nvSpPr>
          <p:cNvPr id="7" name="横卷形 5"/>
          <p:cNvSpPr/>
          <p:nvPr/>
        </p:nvSpPr>
        <p:spPr>
          <a:xfrm>
            <a:off x="742206" y="934294"/>
            <a:ext cx="7514034" cy="792162"/>
          </a:xfrm>
          <a:prstGeom prst="horizontalScroll">
            <a:avLst/>
          </a:prstGeom>
        </p:spPr>
        <p:style>
          <a:lnRef idx="1">
            <a:schemeClr val="accent3"/>
          </a:lnRef>
          <a:fillRef idx="2">
            <a:schemeClr val="accent3"/>
          </a:fillRef>
          <a:effectRef idx="1">
            <a:schemeClr val="accent3"/>
          </a:effectRef>
          <a:fontRef idx="minor">
            <a:schemeClr val="dk1"/>
          </a:fontRef>
        </p:style>
        <p:txBody>
          <a:bodyPr anchor="ctr"/>
          <a:lstStyle/>
          <a:p>
            <a:pPr eaLnBrk="0" hangingPunct="0">
              <a:lnSpc>
                <a:spcPct val="150000"/>
              </a:lnSpc>
              <a:defRPr/>
            </a:pPr>
            <a:r>
              <a:rPr kumimoji="1" lang="zh-CN" altLang="en-US" sz="2800" b="1" dirty="0">
                <a:solidFill>
                  <a:srgbClr val="FF0000"/>
                </a:solidFill>
                <a:latin typeface="微软雅黑" panose="020B0503020204020204" charset="-122"/>
                <a:ea typeface="微软雅黑" panose="020B0503020204020204" charset="-122"/>
              </a:rPr>
              <a:t>案例</a:t>
            </a:r>
            <a:r>
              <a:rPr kumimoji="1" lang="en-US" altLang="zh-CN" sz="2800" b="1" dirty="0">
                <a:solidFill>
                  <a:srgbClr val="FF0000"/>
                </a:solidFill>
                <a:latin typeface="微软雅黑" panose="020B0503020204020204" charset="-122"/>
                <a:ea typeface="微软雅黑" panose="020B0503020204020204" charset="-122"/>
              </a:rPr>
              <a:t>3 </a:t>
            </a:r>
            <a:r>
              <a:rPr kumimoji="1" lang="zh-CN" altLang="en-US" sz="2800" b="1" dirty="0">
                <a:solidFill>
                  <a:srgbClr val="FF0000"/>
                </a:solidFill>
                <a:latin typeface="微软雅黑" panose="020B0503020204020204" charset="-122"/>
                <a:ea typeface="微软雅黑" panose="020B0503020204020204" charset="-122"/>
              </a:rPr>
              <a:t>利用招标工程量清单错误不平衡报价</a:t>
            </a:r>
            <a:endParaRPr kumimoji="1" lang="en-US" altLang="zh-CN" sz="2800" b="1" dirty="0">
              <a:solidFill>
                <a:srgbClr val="FF0000"/>
              </a:solidFill>
              <a:latin typeface="微软雅黑" panose="020B0503020204020204" charset="-122"/>
              <a:ea typeface="微软雅黑" panose="020B0503020204020204" charset="-122"/>
            </a:endParaRPr>
          </a:p>
        </p:txBody>
      </p:sp>
      <p:sp>
        <p:nvSpPr>
          <p:cNvPr id="9" name="内容占位符 2"/>
          <p:cNvSpPr>
            <a:spLocks noGrp="1"/>
          </p:cNvSpPr>
          <p:nvPr>
            <p:ph idx="1"/>
          </p:nvPr>
        </p:nvSpPr>
        <p:spPr>
          <a:xfrm>
            <a:off x="767408" y="1824038"/>
            <a:ext cx="10873208" cy="435292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某项目，挖土方的清单工程量是</a:t>
            </a:r>
            <a:r>
              <a:rPr lang="en-US" altLang="zh-CN" dirty="0">
                <a:latin typeface="黑体" panose="02010609060101010101" pitchFamily="49" charset="-122"/>
                <a:ea typeface="黑体" panose="02010609060101010101" pitchFamily="49" charset="-122"/>
              </a:rPr>
              <a:t>102845m</a:t>
            </a:r>
            <a:r>
              <a:rPr lang="en-US" altLang="zh-CN" baseline="30000"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，投标符合工程量时发现挖土方工程量为</a:t>
            </a:r>
            <a:r>
              <a:rPr lang="en-US" altLang="zh-CN" dirty="0">
                <a:latin typeface="黑体" panose="02010609060101010101" pitchFamily="49" charset="-122"/>
                <a:ea typeface="黑体" panose="02010609060101010101" pitchFamily="49" charset="-122"/>
              </a:rPr>
              <a:t>11,397m</a:t>
            </a:r>
            <a:r>
              <a:rPr lang="en-US" altLang="zh-CN" baseline="30000"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，悬殊很大。投标人在投标时尽可能降低土方的单价</a:t>
            </a:r>
            <a:r>
              <a:rPr lang="en-US" altLang="zh-CN" dirty="0">
                <a:latin typeface="黑体" panose="02010609060101010101" pitchFamily="49" charset="-122"/>
                <a:ea typeface="黑体" panose="02010609060101010101" pitchFamily="49" charset="-122"/>
              </a:rPr>
              <a:t>1.02</a:t>
            </a:r>
            <a:r>
              <a:rPr lang="zh-CN" altLang="en-US" dirty="0">
                <a:latin typeface="黑体" panose="02010609060101010101" pitchFamily="49" charset="-122"/>
                <a:ea typeface="黑体" panose="02010609060101010101" pitchFamily="49" charset="-122"/>
              </a:rPr>
              <a:t>元</a:t>
            </a:r>
            <a:r>
              <a:rPr lang="en-US" altLang="zh-CN" dirty="0">
                <a:latin typeface="黑体" panose="02010609060101010101" pitchFamily="49" charset="-122"/>
                <a:ea typeface="黑体" panose="02010609060101010101" pitchFamily="49" charset="-122"/>
              </a:rPr>
              <a:t>/m</a:t>
            </a:r>
            <a:r>
              <a:rPr lang="en-US" altLang="zh-CN" baseline="30000"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，提高其他项目的单价。</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问题三：不平衡报价应用</a:t>
            </a:r>
            <a:endParaRPr lang="en-US" altLang="zh-CN" dirty="0">
              <a:latin typeface="黑体" panose="02010609060101010101" pitchFamily="49" charset="-122"/>
              <a:ea typeface="黑体" panose="02010609060101010101" pitchFamily="49" charset="-122"/>
            </a:endParaRPr>
          </a:p>
        </p:txBody>
      </p:sp>
      <p:sp>
        <p:nvSpPr>
          <p:cNvPr id="7" name="横卷形 5"/>
          <p:cNvSpPr/>
          <p:nvPr/>
        </p:nvSpPr>
        <p:spPr>
          <a:xfrm>
            <a:off x="742206" y="934294"/>
            <a:ext cx="7514034" cy="792162"/>
          </a:xfrm>
          <a:prstGeom prst="horizontalScroll">
            <a:avLst/>
          </a:prstGeom>
        </p:spPr>
        <p:style>
          <a:lnRef idx="1">
            <a:schemeClr val="accent3"/>
          </a:lnRef>
          <a:fillRef idx="2">
            <a:schemeClr val="accent3"/>
          </a:fillRef>
          <a:effectRef idx="1">
            <a:schemeClr val="accent3"/>
          </a:effectRef>
          <a:fontRef idx="minor">
            <a:schemeClr val="dk1"/>
          </a:fontRef>
        </p:style>
        <p:txBody>
          <a:bodyPr anchor="ctr"/>
          <a:lstStyle/>
          <a:p>
            <a:pPr eaLnBrk="0" hangingPunct="0">
              <a:lnSpc>
                <a:spcPct val="150000"/>
              </a:lnSpc>
              <a:defRPr/>
            </a:pPr>
            <a:r>
              <a:rPr kumimoji="1" lang="zh-CN" altLang="en-US" sz="2800" b="1" dirty="0">
                <a:solidFill>
                  <a:srgbClr val="FF0000"/>
                </a:solidFill>
                <a:latin typeface="微软雅黑" panose="020B0503020204020204" charset="-122"/>
                <a:ea typeface="微软雅黑" panose="020B0503020204020204" charset="-122"/>
              </a:rPr>
              <a:t>案例</a:t>
            </a:r>
            <a:r>
              <a:rPr kumimoji="1" lang="en-US" altLang="zh-CN" sz="2800" b="1" dirty="0">
                <a:solidFill>
                  <a:srgbClr val="FF0000"/>
                </a:solidFill>
                <a:latin typeface="微软雅黑" panose="020B0503020204020204" charset="-122"/>
                <a:ea typeface="微软雅黑" panose="020B0503020204020204" charset="-122"/>
              </a:rPr>
              <a:t>4 </a:t>
            </a:r>
            <a:r>
              <a:rPr kumimoji="1" lang="zh-CN" altLang="en-US" sz="2800" b="1" dirty="0">
                <a:solidFill>
                  <a:srgbClr val="FF0000"/>
                </a:solidFill>
                <a:latin typeface="微软雅黑" panose="020B0503020204020204" charset="-122"/>
                <a:ea typeface="微软雅黑" panose="020B0503020204020204" charset="-122"/>
              </a:rPr>
              <a:t>利用设计缺陷的不平衡报价</a:t>
            </a:r>
            <a:endParaRPr kumimoji="1" lang="en-US" altLang="zh-CN" sz="2800" b="1" dirty="0">
              <a:solidFill>
                <a:srgbClr val="FF0000"/>
              </a:solidFill>
              <a:latin typeface="微软雅黑" panose="020B0503020204020204" charset="-122"/>
              <a:ea typeface="微软雅黑" panose="020B0503020204020204" charset="-122"/>
            </a:endParaRPr>
          </a:p>
        </p:txBody>
      </p:sp>
      <p:sp>
        <p:nvSpPr>
          <p:cNvPr id="9" name="内容占位符 2"/>
          <p:cNvSpPr>
            <a:spLocks noGrp="1"/>
          </p:cNvSpPr>
          <p:nvPr>
            <p:ph idx="1"/>
          </p:nvPr>
        </p:nvSpPr>
        <p:spPr>
          <a:xfrm>
            <a:off x="767408" y="1824038"/>
            <a:ext cx="10873208" cy="4352925"/>
          </a:xfrm>
        </p:spPr>
        <p:txBody>
          <a:bodyPr>
            <a:normAutofit fontScale="92500"/>
          </a:bodyPr>
          <a:lstStyle/>
          <a:p>
            <a:pPr>
              <a:lnSpc>
                <a:spcPct val="120000"/>
              </a:lnSpc>
            </a:pPr>
            <a:r>
              <a:rPr lang="zh-CN" altLang="en-US" dirty="0">
                <a:latin typeface="黑体" panose="02010609060101010101" pitchFamily="49" charset="-122"/>
                <a:ea typeface="黑体" panose="02010609060101010101" pitchFamily="49" charset="-122"/>
              </a:rPr>
              <a:t>某工程为道路改造工程，因本工程为市区主要交通要道，</a:t>
            </a:r>
            <a:r>
              <a:rPr lang="zh-CN" altLang="en-US" dirty="0">
                <a:solidFill>
                  <a:srgbClr val="FF0000"/>
                </a:solidFill>
                <a:latin typeface="黑体" panose="02010609060101010101" pitchFamily="49" charset="-122"/>
                <a:ea typeface="黑体" panose="02010609060101010101" pitchFamily="49" charset="-122"/>
              </a:rPr>
              <a:t>在施工过程中采用不断交通的施工方式</a:t>
            </a:r>
            <a:r>
              <a:rPr lang="zh-CN" altLang="en-US" dirty="0">
                <a:latin typeface="黑体" panose="02010609060101010101" pitchFamily="49" charset="-122"/>
                <a:ea typeface="黑体" panose="02010609060101010101" pitchFamily="49" charset="-122"/>
              </a:rPr>
              <a:t>。根据各路段的不同情况采用不同的路面结构形式。其中一种结构采用</a:t>
            </a:r>
            <a:r>
              <a:rPr lang="en-US" altLang="zh-CN" dirty="0">
                <a:latin typeface="黑体" panose="02010609060101010101" pitchFamily="49" charset="-122"/>
                <a:ea typeface="黑体" panose="02010609060101010101" pitchFamily="49" charset="-122"/>
              </a:rPr>
              <a:t>4cm</a:t>
            </a:r>
            <a:r>
              <a:rPr lang="zh-CN" altLang="en-US" dirty="0">
                <a:latin typeface="黑体" panose="02010609060101010101" pitchFamily="49" charset="-122"/>
                <a:ea typeface="黑体" panose="02010609060101010101" pitchFamily="49" charset="-122"/>
              </a:rPr>
              <a:t>改性沥青马蹄脂碎石（</a:t>
            </a:r>
            <a:r>
              <a:rPr lang="en-US" altLang="zh-CN" dirty="0">
                <a:latin typeface="黑体" panose="02010609060101010101" pitchFamily="49" charset="-122"/>
                <a:ea typeface="黑体" panose="02010609060101010101" pitchFamily="49" charset="-122"/>
              </a:rPr>
              <a:t>SMA-13</a:t>
            </a:r>
            <a:r>
              <a:rPr lang="zh-CN" altLang="en-US" dirty="0">
                <a:latin typeface="黑体" panose="02010609060101010101" pitchFamily="49" charset="-122"/>
                <a:ea typeface="黑体" panose="02010609060101010101" pitchFamily="49" charset="-122"/>
              </a:rPr>
              <a:t>，玄武岩骨料）</a:t>
            </a:r>
            <a:r>
              <a:rPr lang="en-US" altLang="zh-CN" dirty="0">
                <a:latin typeface="黑体" panose="02010609060101010101" pitchFamily="49" charset="-122"/>
                <a:ea typeface="黑体" panose="02010609060101010101" pitchFamily="49" charset="-122"/>
              </a:rPr>
              <a:t>+5cm</a:t>
            </a:r>
            <a:r>
              <a:rPr lang="zh-CN" altLang="en-US" dirty="0">
                <a:latin typeface="黑体" panose="02010609060101010101" pitchFamily="49" charset="-122"/>
                <a:ea typeface="黑体" panose="02010609060101010101" pitchFamily="49" charset="-122"/>
              </a:rPr>
              <a:t>中粒式沥青砼（</a:t>
            </a:r>
            <a:r>
              <a:rPr lang="en-US" altLang="zh-CN" dirty="0">
                <a:latin typeface="黑体" panose="02010609060101010101" pitchFamily="49" charset="-122"/>
                <a:ea typeface="黑体" panose="02010609060101010101" pitchFamily="49" charset="-122"/>
              </a:rPr>
              <a:t>AC-20C</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+7cm</a:t>
            </a:r>
            <a:r>
              <a:rPr lang="zh-CN" altLang="en-US" dirty="0">
                <a:latin typeface="黑体" panose="02010609060101010101" pitchFamily="49" charset="-122"/>
                <a:ea typeface="黑体" panose="02010609060101010101" pitchFamily="49" charset="-122"/>
              </a:rPr>
              <a:t>粗粒式沥青砼（</a:t>
            </a:r>
            <a:r>
              <a:rPr lang="en-US" altLang="zh-CN" dirty="0">
                <a:latin typeface="黑体" panose="02010609060101010101" pitchFamily="49" charset="-122"/>
                <a:ea typeface="黑体" panose="02010609060101010101" pitchFamily="49" charset="-122"/>
              </a:rPr>
              <a:t>AC-25C</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+1cm</a:t>
            </a:r>
            <a:r>
              <a:rPr lang="zh-CN" altLang="en-US" dirty="0">
                <a:latin typeface="黑体" panose="02010609060101010101" pitchFamily="49" charset="-122"/>
                <a:ea typeface="黑体" panose="02010609060101010101" pitchFamily="49" charset="-122"/>
              </a:rPr>
              <a:t>沥青下封层</a:t>
            </a:r>
            <a:r>
              <a:rPr lang="en-US" altLang="zh-CN" dirty="0">
                <a:latin typeface="黑体" panose="02010609060101010101" pitchFamily="49" charset="-122"/>
                <a:ea typeface="黑体" panose="02010609060101010101" pitchFamily="49" charset="-122"/>
              </a:rPr>
              <a:t>+20cm</a:t>
            </a:r>
            <a:r>
              <a:rPr lang="zh-CN" altLang="en-US" dirty="0">
                <a:latin typeface="黑体" panose="02010609060101010101" pitchFamily="49" charset="-122"/>
                <a:ea typeface="黑体" panose="02010609060101010101" pitchFamily="49" charset="-122"/>
              </a:rPr>
              <a:t>二灰碎石</a:t>
            </a:r>
            <a:r>
              <a:rPr lang="en-US" altLang="zh-CN" dirty="0">
                <a:latin typeface="黑体" panose="02010609060101010101" pitchFamily="49" charset="-122"/>
                <a:ea typeface="黑体" panose="02010609060101010101" pitchFamily="49" charset="-122"/>
              </a:rPr>
              <a:t>+40cmC20</a:t>
            </a:r>
            <a:r>
              <a:rPr lang="zh-CN" altLang="en-US" dirty="0">
                <a:latin typeface="黑体" panose="02010609060101010101" pitchFamily="49" charset="-122"/>
                <a:ea typeface="黑体" panose="02010609060101010101" pitchFamily="49" charset="-122"/>
              </a:rPr>
              <a:t>混凝土</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原槽压实。在施工图纸中和清单描述中，对</a:t>
            </a:r>
            <a:r>
              <a:rPr lang="en-US" altLang="zh-CN" dirty="0">
                <a:latin typeface="黑体" panose="02010609060101010101" pitchFamily="49" charset="-122"/>
                <a:ea typeface="黑体" panose="02010609060101010101" pitchFamily="49" charset="-122"/>
              </a:rPr>
              <a:t>40cmC20</a:t>
            </a:r>
            <a:r>
              <a:rPr lang="zh-CN" altLang="en-US" dirty="0">
                <a:latin typeface="黑体" panose="02010609060101010101" pitchFamily="49" charset="-122"/>
                <a:ea typeface="黑体" panose="02010609060101010101" pitchFamily="49" charset="-122"/>
              </a:rPr>
              <a:t>混凝土均为采用碾压混凝土。</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本工程施工单位在投标时，根据他们的施工经验，市政道路改造工程中受施工场地的影响，常规不可能采用碾压混凝土，在实际施工中很可能变更为</a:t>
            </a:r>
            <a:r>
              <a:rPr lang="en-US" altLang="zh-CN" dirty="0">
                <a:latin typeface="黑体" panose="02010609060101010101" pitchFamily="49" charset="-122"/>
                <a:ea typeface="黑体" panose="02010609060101010101" pitchFamily="49" charset="-122"/>
              </a:rPr>
              <a:t>C20</a:t>
            </a:r>
            <a:r>
              <a:rPr lang="zh-CN" altLang="en-US" dirty="0">
                <a:latin typeface="黑体" panose="02010609060101010101" pitchFamily="49" charset="-122"/>
                <a:ea typeface="黑体" panose="02010609060101010101" pitchFamily="49" charset="-122"/>
              </a:rPr>
              <a:t>商品砼。因此在报价中采用了不平衡报价，将此清单的单价压低为</a:t>
            </a:r>
            <a:r>
              <a:rPr lang="en-US" altLang="zh-CN" dirty="0">
                <a:latin typeface="黑体" panose="02010609060101010101" pitchFamily="49" charset="-122"/>
                <a:ea typeface="黑体" panose="02010609060101010101" pitchFamily="49" charset="-122"/>
              </a:rPr>
              <a:t>205.97</a:t>
            </a:r>
            <a:r>
              <a:rPr lang="zh-CN" altLang="en-US" dirty="0">
                <a:latin typeface="黑体" panose="02010609060101010101" pitchFamily="49" charset="-122"/>
                <a:ea typeface="黑体" panose="02010609060101010101" pitchFamily="49" charset="-122"/>
              </a:rPr>
              <a:t>元</a:t>
            </a:r>
            <a:r>
              <a:rPr lang="en-US" altLang="zh-CN" dirty="0">
                <a:latin typeface="黑体" panose="02010609060101010101" pitchFamily="49" charset="-122"/>
                <a:ea typeface="黑体" panose="02010609060101010101" pitchFamily="49" charset="-122"/>
              </a:rPr>
              <a:t>/m</a:t>
            </a:r>
            <a:r>
              <a:rPr lang="en-US" altLang="zh-CN" baseline="30000"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，此项的分部分项清单工程量为</a:t>
            </a:r>
            <a:r>
              <a:rPr lang="en-US" altLang="zh-CN" dirty="0">
                <a:latin typeface="黑体" panose="02010609060101010101" pitchFamily="49" charset="-122"/>
                <a:ea typeface="黑体" panose="02010609060101010101" pitchFamily="49" charset="-122"/>
              </a:rPr>
              <a:t>2052m</a:t>
            </a:r>
            <a:r>
              <a:rPr lang="en-US" altLang="zh-CN" baseline="30000"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，建设单位提出变更后，施工单位提出变更单价。重新上报调整后的单价为</a:t>
            </a:r>
            <a:r>
              <a:rPr lang="en-US" altLang="zh-CN" dirty="0">
                <a:latin typeface="黑体" panose="02010609060101010101" pitchFamily="49" charset="-122"/>
                <a:ea typeface="黑体" panose="02010609060101010101" pitchFamily="49" charset="-122"/>
              </a:rPr>
              <a:t>420.03</a:t>
            </a:r>
            <a:r>
              <a:rPr lang="zh-CN" altLang="en-US" dirty="0">
                <a:latin typeface="黑体" panose="02010609060101010101" pitchFamily="49" charset="-122"/>
                <a:ea typeface="黑体" panose="02010609060101010101" pitchFamily="49" charset="-122"/>
              </a:rPr>
              <a:t>元</a:t>
            </a:r>
            <a:r>
              <a:rPr lang="en-US" altLang="zh-CN" dirty="0">
                <a:latin typeface="黑体" panose="02010609060101010101" pitchFamily="49" charset="-122"/>
                <a:ea typeface="黑体" panose="02010609060101010101" pitchFamily="49" charset="-122"/>
              </a:rPr>
              <a:t>/m3</a:t>
            </a:r>
            <a:r>
              <a:rPr lang="zh-CN" altLang="en-US" dirty="0">
                <a:latin typeface="黑体" panose="02010609060101010101" pitchFamily="49" charset="-122"/>
                <a:ea typeface="黑体" panose="02010609060101010101" pitchFamily="49" charset="-122"/>
              </a:rPr>
              <a:t>，共增加造价</a:t>
            </a:r>
            <a:r>
              <a:rPr lang="en-US" altLang="zh-CN" dirty="0">
                <a:latin typeface="黑体" panose="02010609060101010101" pitchFamily="49" charset="-122"/>
                <a:ea typeface="黑体" panose="02010609060101010101" pitchFamily="49" charset="-122"/>
              </a:rPr>
              <a:t>43.9</a:t>
            </a:r>
            <a:r>
              <a:rPr lang="zh-CN" altLang="en-US" dirty="0">
                <a:latin typeface="黑体" panose="02010609060101010101" pitchFamily="49" charset="-122"/>
                <a:ea typeface="黑体" panose="02010609060101010101" pitchFamily="49" charset="-122"/>
              </a:rPr>
              <a:t>万元。</a:t>
            </a:r>
            <a:endParaRPr lang="en-US" altLang="zh-CN"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问题四：投标文件与招标文件的优先级</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计价规范</a:t>
            </a:r>
            <a:r>
              <a:rPr lang="en-US" altLang="zh-CN" dirty="0">
                <a:latin typeface="黑体" panose="02010609060101010101" pitchFamily="49" charset="-122"/>
                <a:ea typeface="黑体" panose="02010609060101010101" pitchFamily="49" charset="-122"/>
              </a:rPr>
              <a:t>》7.1.1 </a:t>
            </a:r>
            <a:r>
              <a:rPr lang="zh-CN" altLang="en-US" dirty="0">
                <a:latin typeface="黑体" panose="02010609060101010101" pitchFamily="49" charset="-122"/>
                <a:ea typeface="黑体" panose="02010609060101010101" pitchFamily="49" charset="-122"/>
              </a:rPr>
              <a:t>合同约定不得违背招标、投标文件中关于工期、造价、质量等方面的实质性内容。</a:t>
            </a:r>
            <a:r>
              <a:rPr lang="zh-CN" altLang="en-US" dirty="0">
                <a:solidFill>
                  <a:srgbClr val="FF0000"/>
                </a:solidFill>
                <a:latin typeface="黑体" panose="02010609060101010101" pitchFamily="49" charset="-122"/>
                <a:ea typeface="黑体" panose="02010609060101010101" pitchFamily="49" charset="-122"/>
              </a:rPr>
              <a:t>招标文件与中标人投标文件不一致的地方应以投标文件为准</a:t>
            </a:r>
            <a:r>
              <a:rPr lang="zh-CN" altLang="en-US" dirty="0">
                <a:latin typeface="黑体" panose="02010609060101010101" pitchFamily="49" charset="-122"/>
                <a:ea typeface="黑体" panose="02010609060101010101" pitchFamily="49" charset="-122"/>
              </a:rPr>
              <a:t>。（评标时未废标）</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实例：某施工总承包招标文件中，关于招标文件的一个补充答疑问题如下：看台楼楼下静压通风道是否贯穿隔墙？清单中有无静压箱通风道（夹心保湿玻璃钢）？</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但在答疑中，仅回答了第一个问题，隔墙做至静压箱底，而对第二个问题没有回答。因此，对于静压箱通风道是否属于清单范围，发、承包双方易产生纠纷。承包人若在投标文件中说明“静压箱通风道未报价”，这样在双方发生纠纷时，根据投标文件效力高于招标文件的原则，可以减少争执。</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70585" y="1019810"/>
            <a:ext cx="6030595" cy="4661535"/>
          </a:xfrm>
          <a:prstGeom prst="rect">
            <a:avLst/>
          </a:prstGeom>
          <a:ln w="12700" cmpd="sng">
            <a:solidFill>
              <a:schemeClr val="accent1">
                <a:shade val="50000"/>
              </a:schemeClr>
            </a:solidFill>
            <a:prstDash val="lgDashDot"/>
          </a:ln>
        </p:spPr>
        <p:txBody>
          <a:bodyPr wrap="square">
            <a:spAutoFit/>
          </a:bodyPr>
          <a:lstStyle/>
          <a:p>
            <a:pPr marL="0" marR="0" lvl="0" indent="536575" algn="l" defTabSz="914400" rtl="0" eaLnBrk="1" fontAlgn="base" latinLnBrk="0" hangingPunct="1">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一是以标准形式表现的项目划分和工程量计算规则，要适应</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BIM</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技术的发展要求，并方便与设计配合。适应图形计量，快速计价。</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536575" algn="l" defTabSz="914400" rtl="0" eaLnBrk="1" fontAlgn="base" latinLnBrk="0" hangingPunct="1">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二是工程计价定额的要形成完善的枝状结构，保持估算指标、概算定额、预算定额项目间的联系、协调，并便于数据交换。</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536575" algn="l" defTabSz="914400" rtl="0" eaLnBrk="1" fontAlgn="base" latinLnBrk="0" hangingPunct="1">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三是工程计价定额的编制要与时俱进，要用智能化的现场管理与大数据技术结合来编制定额。</a:t>
            </a:r>
            <a:endParaRPr kumimoji="0" lang="en-US" altLang="zh-CN"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536575" algn="l" defTabSz="914400" rtl="0" eaLnBrk="1" fontAlgn="base" latinLnBrk="0" hangingPunct="1">
              <a:lnSpc>
                <a:spcPct val="150000"/>
              </a:lnSpc>
              <a:spcBef>
                <a:spcPct val="0"/>
              </a:spcBef>
              <a:spcAft>
                <a:spcPct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四是工程造价信息表现形式要与时俱进，通过标准化促进工程造价管理专业化、规范化；通过网络化促进信息共享和便捷服务。</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25724" y="3284872"/>
            <a:ext cx="1998222" cy="1495336"/>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8182" y="1019840"/>
            <a:ext cx="2156138" cy="1708790"/>
          </a:xfrm>
          <a:prstGeom prst="rect">
            <a:avLst/>
          </a:prstGeom>
        </p:spPr>
      </p:pic>
      <p:sp>
        <p:nvSpPr>
          <p:cNvPr id="2" name="矩形 1"/>
          <p:cNvSpPr/>
          <p:nvPr/>
        </p:nvSpPr>
        <p:spPr>
          <a:xfrm>
            <a:off x="8025766" y="4887595"/>
            <a:ext cx="2315845" cy="9220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定额量（人材机）</a:t>
            </a:r>
            <a:endParaRPr kumimoji="0" lang="en-US" altLang="zh-CN"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措施费（虚拟施工）</a:t>
            </a:r>
            <a:endParaRPr kumimoji="0" lang="en-US" altLang="zh-CN"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工期（人工、工期）</a:t>
            </a:r>
            <a:endParaRPr kumimoji="0" lang="en-US" altLang="zh-CN"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t="48521" b="38646"/>
          <a:stretch>
            <a:fillRect/>
          </a:stretch>
        </p:blipFill>
        <p:spPr>
          <a:xfrm>
            <a:off x="1545094" y="620688"/>
            <a:ext cx="7776864" cy="2160240"/>
          </a:xfrm>
          <a:prstGeom prst="rect">
            <a:avLst/>
          </a:prstGeom>
        </p:spPr>
      </p:pic>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t="43816" b="33084"/>
          <a:stretch>
            <a:fillRect/>
          </a:stretch>
        </p:blipFill>
        <p:spPr>
          <a:xfrm>
            <a:off x="1847528" y="3202682"/>
            <a:ext cx="4609882" cy="2304256"/>
          </a:xfrm>
          <a:prstGeom prst="rect">
            <a:avLst/>
          </a:prstGeom>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二、施工阶段造价的精细化管理</a:t>
            </a:r>
            <a:endParaRPr lang="zh-CN" altLang="en-US" dirty="0"/>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讨论以下几个问题：</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问题一：中标后的合同谈判、签约与合同交底</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问题三：工程计量原则与处理</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问题四：价款结算中的工程变更操作要领及应用</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问题五：价款结算中的现场签证操作要领及应用</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问题六：价款结算中的施工索赔操作要领及应用</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问题七：合同价款调整操作要领及应用</a:t>
            </a:r>
            <a:endParaRPr lang="en-US" altLang="zh-CN"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问题一：中标后的合同谈判、签约与合同交底</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、合同会签与审批盖章：法务、合约、技术、质检、安全、经营、财务、采购等</a:t>
            </a:r>
            <a:r>
              <a:rPr lang="en-US" altLang="zh-CN" dirty="0">
                <a:latin typeface="黑体" panose="02010609060101010101" pitchFamily="49" charset="-122"/>
                <a:ea typeface="黑体" panose="02010609060101010101" pitchFamily="49" charset="-122"/>
              </a:rPr>
              <a:t>8</a:t>
            </a:r>
            <a:r>
              <a:rPr lang="zh-CN" altLang="en-US" dirty="0">
                <a:latin typeface="黑体" panose="02010609060101010101" pitchFamily="49" charset="-122"/>
                <a:ea typeface="黑体" panose="02010609060101010101" pitchFamily="49" charset="-122"/>
              </a:rPr>
              <a:t>部门。审查提出谈判意见，再与业主谈判。</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、合同洽谈：霸王条款，不平等条款，合同漏洞、投标失误。谈不成，交底给项目部。</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、合同签定：董事长签字</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、有关保函落实</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、合同交底（更加重要）</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、资料归档，移交</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7</a:t>
            </a:r>
            <a:r>
              <a:rPr lang="zh-CN" altLang="en-US" dirty="0">
                <a:latin typeface="黑体" panose="02010609060101010101" pitchFamily="49" charset="-122"/>
                <a:ea typeface="黑体" panose="02010609060101010101" pitchFamily="49" charset="-122"/>
              </a:rPr>
              <a:t>、督促业主履约：预付款，八通一平</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问题一：中标后的合同谈判、签约与合同交底</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谈判中注意：</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）依</a:t>
            </a:r>
            <a:r>
              <a:rPr lang="zh-CN" altLang="en-US" dirty="0">
                <a:solidFill>
                  <a:srgbClr val="FF0000"/>
                </a:solidFill>
                <a:latin typeface="黑体" panose="02010609060101010101" pitchFamily="49" charset="-122"/>
                <a:ea typeface="黑体" panose="02010609060101010101" pitchFamily="49" charset="-122"/>
              </a:rPr>
              <a:t>法</a:t>
            </a:r>
            <a:r>
              <a:rPr lang="zh-CN" altLang="en-US" dirty="0">
                <a:latin typeface="黑体" panose="02010609060101010101" pitchFamily="49" charset="-122"/>
                <a:ea typeface="黑体" panose="02010609060101010101" pitchFamily="49" charset="-122"/>
              </a:rPr>
              <a:t>造势（包括计价规范计价办法）</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）抓大放小，坚持原则</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）留有余地，结果“双赢”</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）价格谈判，讨价还价，让步要缓</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）要有完整的记录</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）谈判总结</a:t>
            </a: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a:spLocks noGrp="1"/>
          </p:cNvSpPr>
          <p:nvPr>
            <p:ph idx="1"/>
          </p:nvPr>
        </p:nvSpPr>
        <p:spPr>
          <a:xfrm>
            <a:off x="407368" y="2139479"/>
            <a:ext cx="6696745" cy="3545586"/>
          </a:xfrm>
        </p:spPr>
        <p:style>
          <a:lnRef idx="1">
            <a:schemeClr val="accent6"/>
          </a:lnRef>
          <a:fillRef idx="2">
            <a:schemeClr val="accent6"/>
          </a:fillRef>
          <a:effectRef idx="1">
            <a:schemeClr val="accent6"/>
          </a:effectRef>
          <a:fontRef idx="minor">
            <a:schemeClr val="dk1"/>
          </a:fontRef>
        </p:style>
        <p:txBody>
          <a:bodyPr wrap="square">
            <a:spAutoFit/>
          </a:bodyPr>
          <a:lstStyle/>
          <a:p>
            <a:pPr marL="0" indent="0">
              <a:spcBef>
                <a:spcPts val="600"/>
              </a:spcBef>
              <a:defRPr/>
            </a:pPr>
            <a:r>
              <a:rPr kumimoji="1" lang="en-US" altLang="zh-CN" sz="1800" b="1" dirty="0"/>
              <a:t>1</a:t>
            </a:r>
            <a:r>
              <a:rPr kumimoji="1" lang="zh-CN" altLang="en-US" sz="1800" b="1" dirty="0"/>
              <a:t>、</a:t>
            </a:r>
            <a:r>
              <a:rPr kumimoji="1" lang="zh-CN" altLang="en-US" sz="1800" b="1" dirty="0">
                <a:solidFill>
                  <a:srgbClr val="FF0000"/>
                </a:solidFill>
              </a:rPr>
              <a:t>图纸漏洞、未来可能的设计线索、</a:t>
            </a:r>
            <a:r>
              <a:rPr kumimoji="1" lang="zh-CN" altLang="en-US" sz="1800" b="1" dirty="0"/>
              <a:t>投标时打的埋伏、未来如何赢利</a:t>
            </a:r>
            <a:r>
              <a:rPr kumimoji="1" lang="en-US" altLang="zh-CN" sz="1800" b="1" dirty="0"/>
              <a:t>;</a:t>
            </a:r>
            <a:endParaRPr kumimoji="1" lang="en-US" altLang="zh-CN" sz="1800" b="1" dirty="0"/>
          </a:p>
          <a:p>
            <a:pPr marL="0" indent="0">
              <a:spcBef>
                <a:spcPts val="600"/>
              </a:spcBef>
              <a:defRPr/>
            </a:pPr>
            <a:r>
              <a:rPr kumimoji="1" lang="en-US" altLang="zh-CN" sz="1800" b="1" dirty="0"/>
              <a:t>2</a:t>
            </a:r>
            <a:r>
              <a:rPr kumimoji="1" lang="zh-CN" altLang="en-US" sz="1800" b="1" dirty="0"/>
              <a:t>、</a:t>
            </a:r>
            <a:r>
              <a:rPr kumimoji="1" lang="zh-CN" altLang="en-US" sz="1800" b="1" dirty="0">
                <a:solidFill>
                  <a:srgbClr val="FF0000"/>
                </a:solidFill>
              </a:rPr>
              <a:t>招标文件漏洞、差错、</a:t>
            </a:r>
            <a:r>
              <a:rPr kumimoji="1" lang="zh-CN" altLang="en-US" sz="1800" b="1" dirty="0"/>
              <a:t>未来可利用赢利的线索</a:t>
            </a:r>
            <a:r>
              <a:rPr kumimoji="1" lang="en-US" altLang="zh-CN" sz="1800" b="1" dirty="0"/>
              <a:t>;</a:t>
            </a:r>
            <a:endParaRPr kumimoji="1" lang="en-US" altLang="zh-CN" sz="1800" b="1" dirty="0"/>
          </a:p>
          <a:p>
            <a:pPr marL="0" indent="0">
              <a:spcBef>
                <a:spcPts val="600"/>
              </a:spcBef>
              <a:defRPr/>
            </a:pPr>
            <a:r>
              <a:rPr kumimoji="1" lang="en-US" altLang="zh-CN" sz="1800" b="1" dirty="0"/>
              <a:t>3</a:t>
            </a:r>
            <a:r>
              <a:rPr kumimoji="1" lang="zh-CN" altLang="en-US" sz="1800" b="1" dirty="0"/>
              <a:t>、清单错漏、应对、跟踪</a:t>
            </a:r>
            <a:r>
              <a:rPr kumimoji="1" lang="en-US" altLang="zh-CN" sz="1800" b="1" dirty="0"/>
              <a:t>;</a:t>
            </a:r>
            <a:endParaRPr kumimoji="1" lang="en-US" altLang="zh-CN" sz="1800" b="1" dirty="0"/>
          </a:p>
          <a:p>
            <a:pPr marL="0" indent="0">
              <a:spcBef>
                <a:spcPts val="600"/>
              </a:spcBef>
              <a:defRPr/>
            </a:pPr>
            <a:r>
              <a:rPr kumimoji="1" lang="en-US" altLang="zh-CN" sz="1800" b="1" dirty="0"/>
              <a:t>4</a:t>
            </a:r>
            <a:r>
              <a:rPr kumimoji="1" lang="zh-CN" altLang="en-US" sz="1800" b="1" dirty="0"/>
              <a:t>、合同霸王条款，不公平条款、违法条款，合同谈关中未解决的，施工环节需要项目部通过变更、索赔、签证等措施解决的</a:t>
            </a:r>
            <a:r>
              <a:rPr kumimoji="1" lang="en-US" altLang="zh-CN" sz="1800" b="1" dirty="0"/>
              <a:t>;</a:t>
            </a:r>
            <a:endParaRPr kumimoji="1" lang="en-US" altLang="zh-CN" sz="1800" b="1" dirty="0"/>
          </a:p>
          <a:p>
            <a:pPr marL="0" indent="0">
              <a:spcBef>
                <a:spcPts val="600"/>
              </a:spcBef>
              <a:defRPr/>
            </a:pPr>
            <a:r>
              <a:rPr kumimoji="1" lang="en-US" altLang="zh-CN" sz="1800" b="1" dirty="0"/>
              <a:t>5</a:t>
            </a:r>
            <a:r>
              <a:rPr kumimoji="1" lang="zh-CN" altLang="en-US" sz="1800" b="1" dirty="0"/>
              <a:t>、投标报价一次经营当中，</a:t>
            </a:r>
            <a:r>
              <a:rPr kumimoji="1" lang="zh-CN" altLang="en-US" sz="1800" b="1" dirty="0">
                <a:solidFill>
                  <a:srgbClr val="FF0000"/>
                </a:solidFill>
              </a:rPr>
              <a:t>不平衡报价</a:t>
            </a:r>
            <a:r>
              <a:rPr kumimoji="1" lang="zh-CN" altLang="en-US" sz="1800" b="1" dirty="0"/>
              <a:t>的部位、发生时间、跟踪措施、谈判思路（作成模板，做成制度－－不平衡报价清单）</a:t>
            </a:r>
            <a:r>
              <a:rPr kumimoji="1" lang="en-US" altLang="zh-CN" sz="1800" b="1" dirty="0"/>
              <a:t>;</a:t>
            </a:r>
            <a:endParaRPr kumimoji="1" lang="en-US" altLang="zh-CN" sz="1800" b="1" dirty="0"/>
          </a:p>
          <a:p>
            <a:pPr marL="0" indent="0">
              <a:spcBef>
                <a:spcPts val="600"/>
              </a:spcBef>
              <a:defRPr/>
            </a:pPr>
            <a:r>
              <a:rPr kumimoji="1" lang="en-US" altLang="zh-CN" sz="1800" b="1" dirty="0"/>
              <a:t>6</a:t>
            </a:r>
            <a:r>
              <a:rPr kumimoji="1" lang="zh-CN" altLang="en-US" sz="1800" b="1" dirty="0"/>
              <a:t>、投标部门</a:t>
            </a:r>
            <a:r>
              <a:rPr kumimoji="1" lang="zh-CN" altLang="en-US" sz="1800" b="1" dirty="0">
                <a:solidFill>
                  <a:srgbClr val="FF0000"/>
                </a:solidFill>
              </a:rPr>
              <a:t>投标报价失误</a:t>
            </a:r>
            <a:r>
              <a:rPr kumimoji="1" lang="zh-CN" altLang="en-US" sz="1800" b="1" dirty="0"/>
              <a:t>，合同谈判无果。后续的预案，交给项目部</a:t>
            </a:r>
            <a:r>
              <a:rPr kumimoji="1" lang="en-US" altLang="zh-CN" sz="1800" b="1" dirty="0"/>
              <a:t>;</a:t>
            </a:r>
            <a:endParaRPr kumimoji="1" lang="en-US" altLang="zh-CN" sz="1800" b="1" dirty="0"/>
          </a:p>
          <a:p>
            <a:pPr marL="0" indent="0">
              <a:spcBef>
                <a:spcPts val="600"/>
              </a:spcBef>
              <a:defRPr/>
            </a:pPr>
            <a:r>
              <a:rPr kumimoji="1" lang="en-US" altLang="zh-CN" sz="1800" b="1" dirty="0"/>
              <a:t>7</a:t>
            </a:r>
            <a:r>
              <a:rPr kumimoji="1" lang="zh-CN" altLang="en-US" sz="1800" b="1" dirty="0"/>
              <a:t>、投标部门的 </a:t>
            </a:r>
            <a:r>
              <a:rPr kumimoji="1" lang="zh-CN" altLang="en-US" sz="1800" b="1" dirty="0">
                <a:solidFill>
                  <a:srgbClr val="FF0000"/>
                </a:solidFill>
              </a:rPr>
              <a:t>价税策划，</a:t>
            </a:r>
            <a:r>
              <a:rPr kumimoji="1" lang="zh-CN" altLang="en-US" sz="1800" b="1" dirty="0"/>
              <a:t>合同税务条款，四个分包合同的进项税额的设计。</a:t>
            </a:r>
            <a:endParaRPr kumimoji="1" lang="en-US" altLang="zh-CN" sz="1800" b="1" dirty="0"/>
          </a:p>
        </p:txBody>
      </p:sp>
      <p:sp>
        <p:nvSpPr>
          <p:cNvPr id="7" name="内容占位符 2"/>
          <p:cNvSpPr txBox="1"/>
          <p:nvPr/>
        </p:nvSpPr>
        <p:spPr>
          <a:xfrm>
            <a:off x="7437488" y="2169642"/>
            <a:ext cx="3933825" cy="3440494"/>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indent="-342900">
              <a:spcBef>
                <a:spcPct val="20000"/>
              </a:spcBef>
              <a:buFont typeface="Arial" panose="020B0604020202020204" pitchFamily="34" charset="0"/>
              <a:buChar char="•"/>
              <a:defRPr b="1">
                <a:solidFill>
                  <a:schemeClr val="dk1"/>
                </a:solidFill>
                <a:latin typeface="微软雅黑" panose="020B0503020204020204" charset="-122"/>
                <a:ea typeface="微软雅黑" panose="020B0503020204020204" charset="-122"/>
              </a:defRPr>
            </a:lvl1pPr>
            <a:lvl2pPr marL="742950" indent="-285750">
              <a:spcBef>
                <a:spcPct val="20000"/>
              </a:spcBef>
              <a:buFont typeface="Arial" panose="020B0604020202020204" pitchFamily="34" charset="0"/>
              <a:buChar char="–"/>
              <a:defRPr sz="2800">
                <a:solidFill>
                  <a:schemeClr val="dk1"/>
                </a:solidFill>
              </a:defRPr>
            </a:lvl2pPr>
            <a:lvl3pPr marL="1143000" indent="-228600">
              <a:spcBef>
                <a:spcPct val="20000"/>
              </a:spcBef>
              <a:buFont typeface="Arial" panose="020B0604020202020204" pitchFamily="34" charset="0"/>
              <a:buChar char="•"/>
              <a:defRPr sz="2400">
                <a:solidFill>
                  <a:schemeClr val="dk1"/>
                </a:solidFill>
              </a:defRPr>
            </a:lvl3pPr>
            <a:lvl4pPr marL="1600200" indent="-228600">
              <a:spcBef>
                <a:spcPct val="20000"/>
              </a:spcBef>
              <a:buFont typeface="Arial" panose="020B0604020202020204" pitchFamily="34" charset="0"/>
              <a:buChar char="–"/>
              <a:defRPr sz="2000">
                <a:solidFill>
                  <a:schemeClr val="dk1"/>
                </a:solidFill>
              </a:defRPr>
            </a:lvl4pPr>
            <a:lvl5pPr marL="2057400" indent="-228600">
              <a:spcBef>
                <a:spcPct val="20000"/>
              </a:spcBef>
              <a:buFont typeface="Arial" panose="020B0604020202020204" pitchFamily="34" charset="0"/>
              <a:buChar char="»"/>
              <a:defRPr sz="2000">
                <a:solidFill>
                  <a:schemeClr val="dk1"/>
                </a:solidFill>
              </a:defRPr>
            </a:lvl5pPr>
            <a:lvl6pPr marL="2514600" indent="-228600">
              <a:spcBef>
                <a:spcPct val="20000"/>
              </a:spcBef>
              <a:buFont typeface="Arial" panose="020B0604020202020204" pitchFamily="34" charset="0"/>
              <a:buChar char="•"/>
              <a:defRPr sz="2000">
                <a:solidFill>
                  <a:schemeClr val="dk1"/>
                </a:solidFill>
              </a:defRPr>
            </a:lvl6pPr>
            <a:lvl7pPr marL="2971800" indent="-228600">
              <a:spcBef>
                <a:spcPct val="20000"/>
              </a:spcBef>
              <a:buFont typeface="Arial" panose="020B0604020202020204" pitchFamily="34" charset="0"/>
              <a:buChar char="•"/>
              <a:defRPr sz="2000">
                <a:solidFill>
                  <a:schemeClr val="dk1"/>
                </a:solidFill>
              </a:defRPr>
            </a:lvl7pPr>
            <a:lvl8pPr marL="3429000" indent="-228600">
              <a:spcBef>
                <a:spcPct val="20000"/>
              </a:spcBef>
              <a:buFont typeface="Arial" panose="020B0604020202020204" pitchFamily="34" charset="0"/>
              <a:buChar char="•"/>
              <a:defRPr sz="2000">
                <a:solidFill>
                  <a:schemeClr val="dk1"/>
                </a:solidFill>
              </a:defRPr>
            </a:lvl8pPr>
            <a:lvl9pPr marL="3886200" indent="-228600">
              <a:spcBef>
                <a:spcPct val="20000"/>
              </a:spcBef>
              <a:buFont typeface="Arial" panose="020B0604020202020204" pitchFamily="34" charset="0"/>
              <a:buChar char="•"/>
              <a:defRPr sz="2000">
                <a:solidFill>
                  <a:schemeClr val="dk1"/>
                </a:solidFill>
              </a:defRPr>
            </a:lvl9pPr>
          </a:lstStyle>
          <a:p>
            <a:pPr indent="0" eaLnBrk="0" hangingPunct="0">
              <a:lnSpc>
                <a:spcPct val="120000"/>
              </a:lnSpc>
              <a:spcBef>
                <a:spcPts val="600"/>
              </a:spcBef>
              <a:defRPr/>
            </a:pPr>
            <a:r>
              <a:rPr kumimoji="1" lang="en-US" altLang="zh-CN" dirty="0">
                <a:solidFill>
                  <a:schemeClr val="tx1"/>
                </a:solidFill>
              </a:rPr>
              <a:t>1</a:t>
            </a:r>
            <a:r>
              <a:rPr kumimoji="1" lang="zh-CN" altLang="en-US" dirty="0">
                <a:solidFill>
                  <a:schemeClr val="tx1"/>
                </a:solidFill>
              </a:rPr>
              <a:t>、专业工程的</a:t>
            </a:r>
            <a:r>
              <a:rPr kumimoji="1" lang="zh-CN" altLang="en-US" dirty="0">
                <a:solidFill>
                  <a:srgbClr val="FF0000"/>
                </a:solidFill>
              </a:rPr>
              <a:t>节点工期</a:t>
            </a:r>
            <a:endParaRPr kumimoji="1" lang="en-US" altLang="zh-CN" dirty="0">
              <a:solidFill>
                <a:srgbClr val="FF0000"/>
              </a:solidFill>
            </a:endParaRPr>
          </a:p>
          <a:p>
            <a:pPr indent="0" eaLnBrk="0" hangingPunct="0">
              <a:lnSpc>
                <a:spcPct val="120000"/>
              </a:lnSpc>
              <a:spcBef>
                <a:spcPts val="600"/>
              </a:spcBef>
              <a:defRPr/>
            </a:pPr>
            <a:r>
              <a:rPr kumimoji="1" lang="en-US" altLang="zh-CN" dirty="0">
                <a:solidFill>
                  <a:schemeClr val="tx1"/>
                </a:solidFill>
              </a:rPr>
              <a:t>2</a:t>
            </a:r>
            <a:r>
              <a:rPr kumimoji="1" lang="zh-CN" altLang="en-US" dirty="0">
                <a:solidFill>
                  <a:schemeClr val="tx1"/>
                </a:solidFill>
              </a:rPr>
              <a:t>、专业工程的</a:t>
            </a:r>
            <a:r>
              <a:rPr kumimoji="1" lang="zh-CN" altLang="en-US" dirty="0">
                <a:solidFill>
                  <a:srgbClr val="FF0000"/>
                </a:solidFill>
              </a:rPr>
              <a:t>关键的技术要点</a:t>
            </a:r>
            <a:endParaRPr kumimoji="1" lang="en-US" altLang="zh-CN" dirty="0">
              <a:solidFill>
                <a:srgbClr val="FF0000"/>
              </a:solidFill>
            </a:endParaRPr>
          </a:p>
          <a:p>
            <a:pPr indent="0" eaLnBrk="0" hangingPunct="0">
              <a:lnSpc>
                <a:spcPct val="120000"/>
              </a:lnSpc>
              <a:spcBef>
                <a:spcPts val="600"/>
              </a:spcBef>
              <a:defRPr/>
            </a:pPr>
            <a:r>
              <a:rPr kumimoji="1" lang="en-US" altLang="zh-CN" dirty="0">
                <a:solidFill>
                  <a:schemeClr val="tx1"/>
                </a:solidFill>
              </a:rPr>
              <a:t>3</a:t>
            </a:r>
            <a:r>
              <a:rPr kumimoji="1" lang="zh-CN" altLang="en-US" dirty="0">
                <a:solidFill>
                  <a:schemeClr val="tx1"/>
                </a:solidFill>
              </a:rPr>
              <a:t>、专业工程与总包</a:t>
            </a:r>
            <a:r>
              <a:rPr kumimoji="1" lang="zh-CN" altLang="en-US" dirty="0">
                <a:solidFill>
                  <a:srgbClr val="FF0000"/>
                </a:solidFill>
              </a:rPr>
              <a:t>配合界面划分。</a:t>
            </a:r>
            <a:endParaRPr kumimoji="1" lang="en-US" altLang="zh-CN" dirty="0">
              <a:solidFill>
                <a:srgbClr val="FF0000"/>
              </a:solidFill>
            </a:endParaRPr>
          </a:p>
          <a:p>
            <a:pPr indent="0" eaLnBrk="0" hangingPunct="0">
              <a:lnSpc>
                <a:spcPct val="120000"/>
              </a:lnSpc>
              <a:spcBef>
                <a:spcPts val="600"/>
              </a:spcBef>
              <a:defRPr/>
            </a:pPr>
            <a:r>
              <a:rPr kumimoji="1" lang="en-US" altLang="zh-CN" dirty="0">
                <a:solidFill>
                  <a:schemeClr val="tx1"/>
                </a:solidFill>
              </a:rPr>
              <a:t>4</a:t>
            </a:r>
            <a:r>
              <a:rPr kumimoji="1" lang="zh-CN" altLang="en-US" dirty="0">
                <a:solidFill>
                  <a:schemeClr val="tx1"/>
                </a:solidFill>
              </a:rPr>
              <a:t>、专业工程之间的</a:t>
            </a:r>
            <a:r>
              <a:rPr kumimoji="1" lang="zh-CN" altLang="en-US" dirty="0">
                <a:solidFill>
                  <a:srgbClr val="FF0000"/>
                </a:solidFill>
              </a:rPr>
              <a:t>交圈与交接</a:t>
            </a:r>
            <a:endParaRPr kumimoji="1" lang="en-US" altLang="zh-CN" dirty="0">
              <a:solidFill>
                <a:srgbClr val="FF0000"/>
              </a:solidFill>
            </a:endParaRPr>
          </a:p>
          <a:p>
            <a:pPr indent="0" eaLnBrk="0" hangingPunct="0">
              <a:lnSpc>
                <a:spcPct val="120000"/>
              </a:lnSpc>
              <a:spcBef>
                <a:spcPts val="600"/>
              </a:spcBef>
              <a:defRPr/>
            </a:pPr>
            <a:r>
              <a:rPr kumimoji="1" lang="en-US" altLang="zh-CN" dirty="0">
                <a:solidFill>
                  <a:schemeClr val="tx1"/>
                </a:solidFill>
              </a:rPr>
              <a:t>5</a:t>
            </a:r>
            <a:r>
              <a:rPr kumimoji="1" lang="zh-CN" altLang="en-US" dirty="0">
                <a:solidFill>
                  <a:schemeClr val="tx1"/>
                </a:solidFill>
              </a:rPr>
              <a:t>、专业分包</a:t>
            </a:r>
            <a:r>
              <a:rPr kumimoji="1" lang="zh-CN" altLang="en-US" dirty="0">
                <a:solidFill>
                  <a:srgbClr val="FF0000"/>
                </a:solidFill>
              </a:rPr>
              <a:t>开票税率、发票类别、送达地点、开票时间、违约责任。</a:t>
            </a:r>
            <a:endParaRPr kumimoji="1" lang="en-US" altLang="zh-CN" dirty="0">
              <a:solidFill>
                <a:srgbClr val="FF0000"/>
              </a:solidFill>
            </a:endParaRPr>
          </a:p>
          <a:p>
            <a:pPr indent="0" eaLnBrk="0" hangingPunct="0">
              <a:lnSpc>
                <a:spcPct val="120000"/>
              </a:lnSpc>
              <a:spcBef>
                <a:spcPts val="600"/>
              </a:spcBef>
              <a:defRPr/>
            </a:pPr>
            <a:r>
              <a:rPr kumimoji="1" lang="en-US" altLang="zh-CN" dirty="0">
                <a:solidFill>
                  <a:schemeClr val="tx1"/>
                </a:solidFill>
              </a:rPr>
              <a:t>6</a:t>
            </a:r>
            <a:r>
              <a:rPr kumimoji="1" lang="zh-CN" altLang="en-US" dirty="0">
                <a:solidFill>
                  <a:schemeClr val="tx1"/>
                </a:solidFill>
              </a:rPr>
              <a:t>、明确书面</a:t>
            </a:r>
            <a:r>
              <a:rPr kumimoji="1" lang="zh-CN" altLang="en-US" dirty="0">
                <a:solidFill>
                  <a:srgbClr val="FF0000"/>
                </a:solidFill>
              </a:rPr>
              <a:t>交底纪要，签字盖章。作为分包合同的组成部分</a:t>
            </a:r>
            <a:r>
              <a:rPr kumimoji="1" lang="zh-CN" altLang="en-US" dirty="0">
                <a:solidFill>
                  <a:schemeClr val="tx1"/>
                </a:solidFill>
              </a:rPr>
              <a:t>，有同等法律效率。</a:t>
            </a:r>
            <a:endParaRPr kumimoji="1" lang="en-US" altLang="zh-CN" dirty="0">
              <a:solidFill>
                <a:schemeClr val="tx1"/>
              </a:solidFill>
            </a:endParaRPr>
          </a:p>
        </p:txBody>
      </p:sp>
      <p:grpSp>
        <p:nvGrpSpPr>
          <p:cNvPr id="8" name="组合 20"/>
          <p:cNvGrpSpPr/>
          <p:nvPr/>
        </p:nvGrpSpPr>
        <p:grpSpPr bwMode="auto">
          <a:xfrm>
            <a:off x="1631504" y="222816"/>
            <a:ext cx="8425185" cy="1900237"/>
            <a:chOff x="468230" y="188640"/>
            <a:chExt cx="8424250" cy="1869458"/>
          </a:xfrm>
        </p:grpSpPr>
        <p:sp>
          <p:nvSpPr>
            <p:cNvPr id="9" name="椭圆 8"/>
            <p:cNvSpPr/>
            <p:nvPr/>
          </p:nvSpPr>
          <p:spPr>
            <a:xfrm>
              <a:off x="468230" y="188640"/>
              <a:ext cx="8424250" cy="576561"/>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hangingPunct="0">
                <a:defRPr/>
              </a:pPr>
              <a:r>
                <a:rPr kumimoji="1" lang="zh-CN" altLang="en-US" sz="2400" b="1" dirty="0">
                  <a:latin typeface="微软雅黑" panose="020B0503020204020204" charset="-122"/>
                  <a:ea typeface="微软雅黑" panose="020B0503020204020204" charset="-122"/>
                </a:rPr>
                <a:t>合同交底</a:t>
              </a:r>
              <a:endParaRPr kumimoji="1" lang="zh-CN" altLang="en-US" sz="2400" b="1" dirty="0">
                <a:latin typeface="微软雅黑" panose="020B0503020204020204" charset="-122"/>
                <a:ea typeface="微软雅黑" panose="020B0503020204020204" charset="-122"/>
              </a:endParaRPr>
            </a:p>
          </p:txBody>
        </p:sp>
        <p:sp>
          <p:nvSpPr>
            <p:cNvPr id="10" name="矩形 9"/>
            <p:cNvSpPr/>
            <p:nvPr/>
          </p:nvSpPr>
          <p:spPr>
            <a:xfrm>
              <a:off x="900305" y="1089220"/>
              <a:ext cx="2592099" cy="646449"/>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0" hangingPunct="0">
                <a:defRPr/>
              </a:pPr>
              <a:r>
                <a:rPr kumimoji="1" lang="zh-CN" altLang="en-US" b="1" dirty="0">
                  <a:solidFill>
                    <a:srgbClr val="FFFF00"/>
                  </a:solidFill>
                  <a:latin typeface="微软雅黑" panose="020B0503020204020204" charset="-122"/>
                  <a:ea typeface="微软雅黑" panose="020B0503020204020204" charset="-122"/>
                </a:rPr>
                <a:t>内部交底</a:t>
              </a:r>
              <a:endParaRPr kumimoji="1" lang="en-US" altLang="zh-CN" b="1" dirty="0">
                <a:solidFill>
                  <a:srgbClr val="FFFF00"/>
                </a:solidFill>
                <a:latin typeface="微软雅黑" panose="020B0503020204020204" charset="-122"/>
                <a:ea typeface="微软雅黑" panose="020B0503020204020204" charset="-122"/>
              </a:endParaRPr>
            </a:p>
            <a:p>
              <a:pPr algn="ctr" eaLnBrk="0" hangingPunct="0">
                <a:defRPr/>
              </a:pPr>
              <a:r>
                <a:rPr kumimoji="1" lang="zh-CN" altLang="en-US" b="1" dirty="0">
                  <a:solidFill>
                    <a:srgbClr val="FFC000"/>
                  </a:solidFill>
                  <a:latin typeface="微软雅黑" panose="020B0503020204020204" charset="-122"/>
                  <a:ea typeface="微软雅黑" panose="020B0503020204020204" charset="-122"/>
                </a:rPr>
                <a:t>投标</a:t>
              </a:r>
              <a:r>
                <a:rPr kumimoji="1" lang="zh-CN" altLang="en-US" b="1" dirty="0">
                  <a:solidFill>
                    <a:srgbClr val="FFFF00"/>
                  </a:solidFill>
                  <a:latin typeface="微软雅黑" panose="020B0503020204020204" charset="-122"/>
                  <a:ea typeface="微软雅黑" panose="020B0503020204020204" charset="-122"/>
                </a:rPr>
                <a:t>经理→</a:t>
              </a:r>
              <a:r>
                <a:rPr kumimoji="1" lang="zh-CN" altLang="en-US" b="1" dirty="0">
                  <a:solidFill>
                    <a:srgbClr val="FFC000"/>
                  </a:solidFill>
                  <a:latin typeface="微软雅黑" panose="020B0503020204020204" charset="-122"/>
                  <a:ea typeface="微软雅黑" panose="020B0503020204020204" charset="-122"/>
                </a:rPr>
                <a:t>项目</a:t>
              </a:r>
              <a:r>
                <a:rPr kumimoji="1" lang="zh-CN" altLang="en-US" b="1" dirty="0">
                  <a:solidFill>
                    <a:srgbClr val="FFFF00"/>
                  </a:solidFill>
                  <a:latin typeface="微软雅黑" panose="020B0503020204020204" charset="-122"/>
                  <a:ea typeface="微软雅黑" panose="020B0503020204020204" charset="-122"/>
                </a:rPr>
                <a:t>经理</a:t>
              </a:r>
              <a:endParaRPr kumimoji="1" lang="zh-CN" altLang="en-US" b="1" dirty="0">
                <a:solidFill>
                  <a:srgbClr val="FFFF00"/>
                </a:solidFill>
                <a:latin typeface="微软雅黑" panose="020B0503020204020204" charset="-122"/>
                <a:ea typeface="微软雅黑" panose="020B0503020204020204" charset="-122"/>
              </a:endParaRPr>
            </a:p>
          </p:txBody>
        </p:sp>
        <p:sp>
          <p:nvSpPr>
            <p:cNvPr id="11" name="矩形 10"/>
            <p:cNvSpPr/>
            <p:nvPr/>
          </p:nvSpPr>
          <p:spPr>
            <a:xfrm>
              <a:off x="5632117" y="1101926"/>
              <a:ext cx="2592100" cy="646449"/>
            </a:xfrm>
            <a:prstGeom prst="rect">
              <a:avLst/>
            </a:prstGeom>
          </p:spPr>
          <p:style>
            <a:lnRef idx="0">
              <a:schemeClr val="accent4"/>
            </a:lnRef>
            <a:fillRef idx="3">
              <a:schemeClr val="accent4"/>
            </a:fillRef>
            <a:effectRef idx="3">
              <a:schemeClr val="accent4"/>
            </a:effectRef>
            <a:fontRef idx="minor">
              <a:schemeClr val="lt1"/>
            </a:fontRef>
          </p:style>
          <p:txBody>
            <a:bodyPr>
              <a:spAutoFit/>
            </a:bodyPr>
            <a:lstStyle/>
            <a:p>
              <a:pPr algn="ctr" eaLnBrk="0" hangingPunct="0">
                <a:defRPr/>
              </a:pPr>
              <a:r>
                <a:rPr kumimoji="1" lang="zh-CN" altLang="en-US" b="1" dirty="0">
                  <a:solidFill>
                    <a:srgbClr val="FFFF00"/>
                  </a:solidFill>
                  <a:latin typeface="微软雅黑" panose="020B0503020204020204" charset="-122"/>
                  <a:ea typeface="微软雅黑" panose="020B0503020204020204" charset="-122"/>
                </a:rPr>
                <a:t>外部交底</a:t>
              </a:r>
              <a:endParaRPr kumimoji="1" lang="en-US" altLang="zh-CN" b="1" dirty="0">
                <a:solidFill>
                  <a:srgbClr val="FFFF00"/>
                </a:solidFill>
                <a:latin typeface="微软雅黑" panose="020B0503020204020204" charset="-122"/>
                <a:ea typeface="微软雅黑" panose="020B0503020204020204" charset="-122"/>
              </a:endParaRPr>
            </a:p>
            <a:p>
              <a:pPr algn="ctr" eaLnBrk="0" hangingPunct="0">
                <a:defRPr/>
              </a:pPr>
              <a:r>
                <a:rPr kumimoji="1" lang="zh-CN" altLang="en-US" b="1" dirty="0">
                  <a:solidFill>
                    <a:srgbClr val="FFFF00"/>
                  </a:solidFill>
                  <a:latin typeface="微软雅黑" panose="020B0503020204020204" charset="-122"/>
                  <a:ea typeface="微软雅黑" panose="020B0503020204020204" charset="-122"/>
                </a:rPr>
                <a:t>项目经理→专业分包</a:t>
              </a:r>
              <a:endParaRPr kumimoji="1" lang="zh-CN" altLang="en-US" b="1" dirty="0">
                <a:solidFill>
                  <a:srgbClr val="FFFF00"/>
                </a:solidFill>
                <a:latin typeface="微软雅黑" panose="020B0503020204020204" charset="-122"/>
                <a:ea typeface="微软雅黑" panose="020B0503020204020204" charset="-122"/>
              </a:endParaRPr>
            </a:p>
          </p:txBody>
        </p:sp>
        <p:sp>
          <p:nvSpPr>
            <p:cNvPr id="12" name="下箭头 18"/>
            <p:cNvSpPr/>
            <p:nvPr/>
          </p:nvSpPr>
          <p:spPr>
            <a:xfrm>
              <a:off x="6779752" y="819205"/>
              <a:ext cx="326989" cy="282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1" lang="zh-CN" altLang="en-US"/>
            </a:p>
          </p:txBody>
        </p:sp>
        <p:sp>
          <p:nvSpPr>
            <p:cNvPr id="13" name="下箭头 19"/>
            <p:cNvSpPr/>
            <p:nvPr/>
          </p:nvSpPr>
          <p:spPr>
            <a:xfrm>
              <a:off x="2152703" y="806498"/>
              <a:ext cx="326989" cy="2827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kumimoji="1" lang="zh-CN" altLang="en-US"/>
            </a:p>
          </p:txBody>
        </p:sp>
        <p:sp>
          <p:nvSpPr>
            <p:cNvPr id="14" name="下箭头 21"/>
            <p:cNvSpPr/>
            <p:nvPr/>
          </p:nvSpPr>
          <p:spPr>
            <a:xfrm>
              <a:off x="2195561" y="1748375"/>
              <a:ext cx="326989" cy="28272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kumimoji="1" lang="zh-CN" altLang="en-US"/>
            </a:p>
          </p:txBody>
        </p:sp>
        <p:sp>
          <p:nvSpPr>
            <p:cNvPr id="15" name="下箭头 22"/>
            <p:cNvSpPr/>
            <p:nvPr/>
          </p:nvSpPr>
          <p:spPr>
            <a:xfrm>
              <a:off x="6763879" y="1775376"/>
              <a:ext cx="326989" cy="28272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0" hangingPunct="0">
                <a:defRPr/>
              </a:pPr>
              <a:endParaRPr kumimoji="1"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wipe(left)">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left)">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left)">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left)">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wipe(left)">
                                      <p:cBhvr>
                                        <p:cTn id="47" dur="500"/>
                                        <p:tgtEl>
                                          <p:spTgt spid="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bg/>
                                          </p:spTgt>
                                        </p:tgtEl>
                                        <p:attrNameLst>
                                          <p:attrName>style.visibility</p:attrName>
                                        </p:attrNameLst>
                                      </p:cBhvr>
                                      <p:to>
                                        <p:strVal val="visible"/>
                                      </p:to>
                                    </p:set>
                                    <p:animEffect transition="in" filter="wipe(left)">
                                      <p:cBhvr>
                                        <p:cTn id="52" dur="500"/>
                                        <p:tgtEl>
                                          <p:spTgt spid="7">
                                            <p:bg/>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wipe(left)">
                                      <p:cBhvr>
                                        <p:cTn id="57" dur="500"/>
                                        <p:tgtEl>
                                          <p:spTgt spid="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xEl>
                                              <p:pRg st="1" end="1"/>
                                            </p:txEl>
                                          </p:spTgt>
                                        </p:tgtEl>
                                        <p:attrNameLst>
                                          <p:attrName>style.visibility</p:attrName>
                                        </p:attrNameLst>
                                      </p:cBhvr>
                                      <p:to>
                                        <p:strVal val="visible"/>
                                      </p:to>
                                    </p:set>
                                    <p:animEffect transition="in" filter="wipe(left)">
                                      <p:cBhvr>
                                        <p:cTn id="62" dur="500"/>
                                        <p:tgtEl>
                                          <p:spTgt spid="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Effect transition="in" filter="wipe(left)">
                                      <p:cBhvr>
                                        <p:cTn id="67" dur="500"/>
                                        <p:tgtEl>
                                          <p:spTgt spid="7">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3" end="3"/>
                                            </p:txEl>
                                          </p:spTgt>
                                        </p:tgtEl>
                                        <p:attrNameLst>
                                          <p:attrName>style.visibility</p:attrName>
                                        </p:attrNameLst>
                                      </p:cBhvr>
                                      <p:to>
                                        <p:strVal val="visible"/>
                                      </p:to>
                                    </p:set>
                                    <p:animEffect transition="in" filter="wipe(left)">
                                      <p:cBhvr>
                                        <p:cTn id="72" dur="500"/>
                                        <p:tgtEl>
                                          <p:spTgt spid="7">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4" end="4"/>
                                            </p:txEl>
                                          </p:spTgt>
                                        </p:tgtEl>
                                        <p:attrNameLst>
                                          <p:attrName>style.visibility</p:attrName>
                                        </p:attrNameLst>
                                      </p:cBhvr>
                                      <p:to>
                                        <p:strVal val="visible"/>
                                      </p:to>
                                    </p:set>
                                    <p:animEffect transition="in" filter="wipe(left)">
                                      <p:cBhvr>
                                        <p:cTn id="77" dur="500"/>
                                        <p:tgtEl>
                                          <p:spTgt spid="7">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xEl>
                                              <p:pRg st="5" end="5"/>
                                            </p:txEl>
                                          </p:spTgt>
                                        </p:tgtEl>
                                        <p:attrNameLst>
                                          <p:attrName>style.visibility</p:attrName>
                                        </p:attrNameLst>
                                      </p:cBhvr>
                                      <p:to>
                                        <p:strVal val="visible"/>
                                      </p:to>
                                    </p:set>
                                    <p:animEffect transition="in" filter="wipe(left)">
                                      <p:cBhvr>
                                        <p:cTn id="8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build="p"/>
      <p:bldP spid="7" grpId="0" animBg="1" build="p"/>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50000"/>
              </a:lnSpc>
              <a:defRPr/>
            </a:pPr>
            <a:r>
              <a:rPr kumimoji="1" lang="zh-CN" altLang="en-US" sz="2400" dirty="0"/>
              <a:t>合同价款 </a:t>
            </a:r>
            <a:r>
              <a:rPr kumimoji="1" lang="zh-CN" altLang="en-US" sz="2400" dirty="0">
                <a:solidFill>
                  <a:srgbClr val="FF0000"/>
                </a:solidFill>
              </a:rPr>
              <a:t>含税</a:t>
            </a:r>
            <a:r>
              <a:rPr kumimoji="1" lang="zh-CN" altLang="en-US" sz="2400" dirty="0"/>
              <a:t> 还是 </a:t>
            </a:r>
            <a:r>
              <a:rPr kumimoji="1" lang="zh-CN" altLang="en-US" sz="2400" dirty="0">
                <a:solidFill>
                  <a:srgbClr val="FF0000"/>
                </a:solidFill>
              </a:rPr>
              <a:t>不含税</a:t>
            </a:r>
            <a:endParaRPr kumimoji="1" lang="en-US" altLang="zh-CN" sz="2400" dirty="0">
              <a:solidFill>
                <a:srgbClr val="FF0000"/>
              </a:solidFill>
            </a:endParaRPr>
          </a:p>
          <a:p>
            <a:pPr>
              <a:lnSpc>
                <a:spcPct val="150000"/>
              </a:lnSpc>
              <a:defRPr/>
            </a:pPr>
            <a:r>
              <a:rPr kumimoji="1" lang="en-US" altLang="zh-CN" sz="2400" dirty="0">
                <a:solidFill>
                  <a:srgbClr val="FF0000"/>
                </a:solidFill>
              </a:rPr>
              <a:t>1</a:t>
            </a:r>
            <a:r>
              <a:rPr kumimoji="1" lang="zh-CN" altLang="en-US" sz="2400" dirty="0">
                <a:solidFill>
                  <a:srgbClr val="FF0000"/>
                </a:solidFill>
              </a:rPr>
              <a:t>、合同、协议、纪要、变更、签证、索赔、来往函件、认价单中出现</a:t>
            </a:r>
            <a:r>
              <a:rPr kumimoji="1" lang="zh-CN" altLang="en-US" sz="2400" dirty="0">
                <a:solidFill>
                  <a:srgbClr val="1306BA"/>
                </a:solidFill>
              </a:rPr>
              <a:t>材料单价、台班单价注明：</a:t>
            </a:r>
            <a:r>
              <a:rPr kumimoji="1" lang="zh-CN" altLang="en-US" sz="2400" dirty="0">
                <a:solidFill>
                  <a:srgbClr val="FF0000"/>
                </a:solidFill>
              </a:rPr>
              <a:t>（不含税）</a:t>
            </a:r>
            <a:endParaRPr kumimoji="1" lang="en-US" altLang="zh-CN" sz="2400" dirty="0">
              <a:solidFill>
                <a:srgbClr val="FF0000"/>
              </a:solidFill>
            </a:endParaRPr>
          </a:p>
          <a:p>
            <a:pPr>
              <a:lnSpc>
                <a:spcPct val="150000"/>
              </a:lnSpc>
              <a:defRPr/>
            </a:pPr>
            <a:r>
              <a:rPr kumimoji="1" lang="en-US" altLang="zh-CN" sz="2400" dirty="0">
                <a:solidFill>
                  <a:srgbClr val="FF0000"/>
                </a:solidFill>
              </a:rPr>
              <a:t>2</a:t>
            </a:r>
            <a:r>
              <a:rPr kumimoji="1" lang="zh-CN" altLang="en-US" sz="2400" dirty="0">
                <a:solidFill>
                  <a:srgbClr val="FF0000"/>
                </a:solidFill>
              </a:rPr>
              <a:t>、合同、协议、纪要、变更、签证、索赔、来往函件、认价单中出现费用、合同价</a:t>
            </a:r>
            <a:r>
              <a:rPr kumimoji="1" lang="zh-CN" altLang="en-US" sz="2400" dirty="0">
                <a:solidFill>
                  <a:srgbClr val="1306BA"/>
                </a:solidFill>
              </a:rPr>
              <a:t>要注明（</a:t>
            </a:r>
            <a:r>
              <a:rPr kumimoji="1" lang="zh-CN" altLang="en-US" sz="2400" dirty="0">
                <a:solidFill>
                  <a:srgbClr val="1306BA"/>
                </a:solidFill>
                <a:sym typeface="Wingdings" panose="05000000000000000000" pitchFamily="2" charset="2"/>
              </a:rPr>
              <a:t>含税</a:t>
            </a:r>
            <a:r>
              <a:rPr kumimoji="1" lang="zh-CN" altLang="en-US" sz="2400" dirty="0">
                <a:solidFill>
                  <a:srgbClr val="1306BA"/>
                </a:solidFill>
              </a:rPr>
              <a:t>）</a:t>
            </a:r>
            <a:endParaRPr kumimoji="1" lang="en-US" altLang="zh-CN" sz="2400" dirty="0">
              <a:solidFill>
                <a:srgbClr val="FF0000"/>
              </a:solidFill>
            </a:endParaRPr>
          </a:p>
          <a:p>
            <a:pPr>
              <a:lnSpc>
                <a:spcPct val="150000"/>
              </a:lnSpc>
              <a:defRPr/>
            </a:pPr>
            <a:r>
              <a:rPr kumimoji="1" lang="en-US" altLang="zh-CN" sz="2400" dirty="0">
                <a:solidFill>
                  <a:srgbClr val="FF0000"/>
                </a:solidFill>
              </a:rPr>
              <a:t>4</a:t>
            </a:r>
            <a:r>
              <a:rPr kumimoji="1" lang="zh-CN" altLang="en-US" sz="2400" dirty="0">
                <a:solidFill>
                  <a:srgbClr val="FF0000"/>
                </a:solidFill>
              </a:rPr>
              <a:t>、合同外费用：保证金、罚款（</a:t>
            </a:r>
            <a:r>
              <a:rPr kumimoji="1" lang="zh-CN" altLang="en-US" sz="2400" dirty="0">
                <a:solidFill>
                  <a:srgbClr val="1306BA"/>
                </a:solidFill>
              </a:rPr>
              <a:t>含税与否</a:t>
            </a:r>
            <a:r>
              <a:rPr kumimoji="1" lang="zh-CN" altLang="en-US" sz="2400" dirty="0">
                <a:solidFill>
                  <a:srgbClr val="FF0000"/>
                </a:solidFill>
              </a:rPr>
              <a:t>）</a:t>
            </a:r>
            <a:endParaRPr lang="zh-CN" altLang="en-US" dirty="0"/>
          </a:p>
        </p:txBody>
      </p:sp>
      <p:sp>
        <p:nvSpPr>
          <p:cNvPr id="16" name="文本框 15"/>
          <p:cNvSpPr txBox="1"/>
          <p:nvPr/>
        </p:nvSpPr>
        <p:spPr>
          <a:xfrm>
            <a:off x="838200" y="404664"/>
            <a:ext cx="6096000" cy="461665"/>
          </a:xfrm>
          <a:prstGeom prst="rect">
            <a:avLst/>
          </a:prstGeom>
          <a:solidFill>
            <a:srgbClr val="92D050"/>
          </a:solidFill>
        </p:spPr>
        <p:txBody>
          <a:bodyPr wrap="square">
            <a:spAutoFit/>
          </a:bodyPr>
          <a:lstStyle/>
          <a:p>
            <a:r>
              <a:rPr lang="zh-CN" altLang="en-US" sz="2400" dirty="0">
                <a:solidFill>
                  <a:srgbClr val="FF0000"/>
                </a:solidFill>
                <a:latin typeface="黑体" panose="02010609060101010101" pitchFamily="49" charset="-122"/>
                <a:ea typeface="黑体" panose="02010609060101010101" pitchFamily="49" charset="-122"/>
              </a:rPr>
              <a:t>所有 和 费用有关的 函件</a:t>
            </a:r>
            <a:endParaRPr lang="zh-CN" altLang="en-US" sz="2400"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、价格让利（让利会不会造成合同无效？）</a:t>
            </a:r>
            <a:endParaRPr lang="en-US" altLang="zh-CN"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某合同价款部分约定</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专用条款中“材料费的取定”约定：市场价以双方共同所询价格协商确定，但考虑承包人的垫资财务成本反合理利润，在市场价基础上乘以</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15</a:t>
            </a:r>
            <a:r>
              <a:rPr lang="zh-CN" altLang="en-US" dirty="0">
                <a:latin typeface="黑体" panose="02010609060101010101" pitchFamily="49" charset="-122"/>
                <a:ea typeface="黑体" panose="02010609060101010101" pitchFamily="49" charset="-122"/>
              </a:rPr>
              <a:t>作为材料价格进入预算材料价，材料费不参与让利。合同同时约定：承包人按上述预算计价原则为基础编制预算价，经发包人审核后下浮</a:t>
            </a: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％（税前，甲供材、甲控材不参与下浮）作为承包人结算造价。双方又签订</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补充协议书</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，约定了具体结算原则，再次明确材料费不参与让利；承包人编制预算价，经发包人审核后税前下浮</a:t>
            </a: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％，甲供材、甲控材、独立费不参与下浮；工程决算由审计部门审定。</a:t>
            </a: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、价格让利（让利会不会造成合同无效？）</a:t>
            </a:r>
            <a:endParaRPr lang="en-US" altLang="zh-CN"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5038" y="1547276"/>
            <a:ext cx="10401522" cy="4945599"/>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、措施费</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）大型机械设备进出场及安拆费（如塔式起重机及施工电梯基础、大型机械设备安拆、大型机械设备场外运输。塔式起重机、打桩机、静力压桩机、施工电梯、履带式挖掘机等等）</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争议</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多计算费用、漏算费用、与机械费的区别。</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）二次搬运费（由于施工场地条件限制而发生的材料、成品、半成品等一次运输不能到达堆放地点，必须进行的二次或多次搬运）。</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某医院基建负责人问</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因经常发生“医闹”，导致内运土方不能一次到位，而发生二次倒土的费用，问这部分费用能否计算到二次搬运费中或含到土方费用中？（可按约定按定额计取，也可以不计取，后者承包人有明确的措施）</a:t>
            </a:r>
            <a:endParaRPr lang="zh-CN" altLang="en-US" dirty="0">
              <a:latin typeface="黑体" panose="02010609060101010101" pitchFamily="49" charset="-122"/>
              <a:ea typeface="黑体" panose="02010609060101010101" pitchFamily="49" charset="-122"/>
            </a:endParaRPr>
          </a:p>
          <a:p>
            <a:pPr>
              <a:lnSpc>
                <a:spcPct val="120000"/>
              </a:lnSpc>
            </a:pP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pic>
        <p:nvPicPr>
          <p:cNvPr id="4" name="内容占位符 3"/>
          <p:cNvPicPr>
            <a:picLocks noChangeAspect="1"/>
          </p:cNvPicPr>
          <p:nvPr/>
        </p:nvPicPr>
        <p:blipFill>
          <a:blip r:embed="rId1"/>
          <a:srcRect l="1809" t="7810" r="1388" b="7983"/>
          <a:stretch>
            <a:fillRect/>
          </a:stretch>
        </p:blipFill>
        <p:spPr>
          <a:xfrm>
            <a:off x="1054224" y="4005064"/>
            <a:ext cx="10370368" cy="2398788"/>
          </a:xfrm>
          <a:prstGeom prst="rect">
            <a:avLst/>
          </a:prstGeom>
          <a:noFill/>
          <a:ln w="9525">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、措施费</a:t>
            </a:r>
            <a:endParaRPr lang="en-US" altLang="zh-CN" dirty="0">
              <a:latin typeface="黑体" panose="02010609060101010101" pitchFamily="49" charset="-122"/>
              <a:ea typeface="黑体" panose="02010609060101010101" pitchFamily="49" charset="-122"/>
            </a:endParaRPr>
          </a:p>
          <a:p>
            <a:pPr>
              <a:lnSpc>
                <a:spcPct val="14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a:t>
            </a:r>
            <a:r>
              <a:rPr lang="zh-CN" altLang="en-US" sz="2400" dirty="0"/>
              <a:t>超高增加费（</a:t>
            </a:r>
            <a:r>
              <a:rPr lang="en-US" altLang="zh-CN" sz="2400" dirty="0"/>
              <a:t>03</a:t>
            </a:r>
            <a:r>
              <a:rPr lang="zh-CN" altLang="en-US" sz="2400" dirty="0"/>
              <a:t>年</a:t>
            </a:r>
            <a:r>
              <a:rPr lang="en-US" altLang="zh-CN" sz="2400" dirty="0"/>
              <a:t>/08</a:t>
            </a:r>
            <a:r>
              <a:rPr lang="zh-CN" altLang="en-US" sz="2400" dirty="0"/>
              <a:t>年规范中无此项费用，</a:t>
            </a:r>
            <a:r>
              <a:rPr lang="en-US" altLang="zh-CN" sz="2400" dirty="0"/>
              <a:t>13</a:t>
            </a:r>
            <a:r>
              <a:rPr lang="zh-CN" altLang="en-US" sz="2400" dirty="0"/>
              <a:t>年规范有增列此项。</a:t>
            </a:r>
            <a:r>
              <a:rPr lang="en-US" altLang="zh-CN" sz="2400" dirty="0"/>
              <a:t>18</a:t>
            </a:r>
            <a:r>
              <a:rPr lang="zh-CN" altLang="en-US" sz="2400" dirty="0"/>
              <a:t>年征求意见稿无此项费用。</a:t>
            </a:r>
            <a:r>
              <a:rPr lang="zh-CN" altLang="en-US" sz="2400" dirty="0">
                <a:solidFill>
                  <a:srgbClr val="FF0000"/>
                </a:solidFill>
              </a:rPr>
              <a:t>为什么？</a:t>
            </a:r>
            <a:r>
              <a:rPr lang="zh-CN" altLang="en-US" sz="2400" dirty="0"/>
              <a:t>）</a:t>
            </a:r>
            <a:endParaRPr lang="zh-CN" altLang="en-US" sz="2400" dirty="0"/>
          </a:p>
          <a:p>
            <a:pPr>
              <a:lnSpc>
                <a:spcPct val="140000"/>
              </a:lnSpc>
            </a:pPr>
            <a:r>
              <a:rPr lang="en-US" altLang="zh-CN" sz="2400" dirty="0"/>
              <a:t>【</a:t>
            </a:r>
            <a:r>
              <a:rPr lang="zh-CN" altLang="en-US" sz="2400" dirty="0">
                <a:sym typeface="+mn-ea"/>
              </a:rPr>
              <a:t>基本的观点</a:t>
            </a:r>
            <a:r>
              <a:rPr lang="en-US" altLang="zh-CN" sz="2400" dirty="0"/>
              <a:t>】</a:t>
            </a:r>
            <a:r>
              <a:rPr lang="zh-CN" altLang="en-US" sz="2400" dirty="0"/>
              <a:t>超高增加不属于措施，在施工实际中也确实没有才有任何措施。分部分项工程项目的超高人工、机械增加仍属于分部分项工程费，措施项目的施工超高人工、机械增加仍属于措施费。超高增加不构成独立的清单项目，无论分部分项工程还是措施项目，其超高增加都应该随同这个项目一起组成综合单价。</a:t>
            </a:r>
            <a:endParaRPr lang="zh-CN" altLang="en-US" sz="2400" dirty="0"/>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84860"/>
          </a:xfrm>
        </p:spPr>
        <p:txBody>
          <a:bodyPr/>
          <a:lstStyle/>
          <a:p>
            <a:r>
              <a:rPr lang="zh-CN" altLang="en-US" sz="3200" b="1"/>
              <a:t>自动计量，自动测算工人功效</a:t>
            </a:r>
            <a:endParaRPr lang="zh-CN" altLang="en-US" sz="3200" b="1"/>
          </a:p>
        </p:txBody>
      </p:sp>
      <p:pic>
        <p:nvPicPr>
          <p:cNvPr id="4" name="内容占位符 3"/>
          <p:cNvPicPr>
            <a:picLocks noGrp="1" noChangeAspect="1"/>
          </p:cNvPicPr>
          <p:nvPr>
            <p:ph idx="1"/>
          </p:nvPr>
        </p:nvPicPr>
        <p:blipFill>
          <a:blip r:embed="rId1"/>
          <a:stretch>
            <a:fillRect/>
          </a:stretch>
        </p:blipFill>
        <p:spPr>
          <a:xfrm>
            <a:off x="838200" y="1062990"/>
            <a:ext cx="9915525" cy="5033010"/>
          </a:xfrm>
          <a:prstGeom prst="rect">
            <a:avLst/>
          </a:prstGeo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、措施费</a:t>
            </a:r>
            <a:endParaRPr lang="en-US" altLang="zh-CN" dirty="0">
              <a:latin typeface="黑体" panose="02010609060101010101" pitchFamily="49" charset="-122"/>
              <a:ea typeface="黑体" panose="02010609060101010101" pitchFamily="49" charset="-122"/>
            </a:endParaRPr>
          </a:p>
          <a:p>
            <a:pPr>
              <a:lnSpc>
                <a:spcPct val="14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a:t>
            </a:r>
            <a:r>
              <a:rPr lang="zh-CN" altLang="en-US" sz="2400" dirty="0"/>
              <a:t>措施费包干</a:t>
            </a:r>
            <a:endParaRPr lang="zh-CN" altLang="en-US" sz="2400" dirty="0"/>
          </a:p>
          <a:p>
            <a:pPr>
              <a:lnSpc>
                <a:spcPct val="140000"/>
              </a:lnSpc>
            </a:pPr>
            <a:r>
              <a:rPr lang="en-US" altLang="zh-CN" sz="2400" dirty="0"/>
              <a:t>1</a:t>
            </a:r>
            <a:r>
              <a:rPr lang="zh-CN" altLang="en-US" sz="2400" dirty="0"/>
              <a:t>）措施费一次性包死的约定，因人工费、材料费调整和发包人违约而不再适用。</a:t>
            </a:r>
            <a:endParaRPr lang="zh-CN" altLang="en-US" sz="2400" dirty="0"/>
          </a:p>
          <a:p>
            <a:pPr>
              <a:lnSpc>
                <a:spcPct val="140000"/>
              </a:lnSpc>
            </a:pPr>
            <a:r>
              <a:rPr lang="en-US" altLang="zh-CN" sz="2400" dirty="0"/>
              <a:t>2</a:t>
            </a:r>
            <a:r>
              <a:rPr lang="zh-CN" altLang="en-US" sz="2400" dirty="0"/>
              <a:t>）合同约定安全文明施工费和措施费包干，但因包干总价未确定而只能按实结算。</a:t>
            </a:r>
            <a:endParaRPr lang="zh-CN" altLang="en-US" sz="2400" dirty="0"/>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、措施费</a:t>
            </a:r>
            <a:endParaRPr lang="en-US" altLang="zh-CN" dirty="0">
              <a:latin typeface="黑体" panose="02010609060101010101" pitchFamily="49" charset="-122"/>
              <a:ea typeface="黑体" panose="02010609060101010101" pitchFamily="49" charset="-122"/>
            </a:endParaRPr>
          </a:p>
          <a:p>
            <a:pPr>
              <a:lnSpc>
                <a:spcPct val="14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a:t>
            </a:r>
            <a:r>
              <a:rPr lang="zh-CN" altLang="en-US" sz="2400" dirty="0"/>
              <a:t>赶工费</a:t>
            </a:r>
            <a:endParaRPr lang="zh-CN" altLang="en-US" sz="2400" dirty="0"/>
          </a:p>
          <a:p>
            <a:pPr>
              <a:lnSpc>
                <a:spcPct val="140000"/>
              </a:lnSpc>
            </a:pPr>
            <a:r>
              <a:rPr lang="zh-CN" altLang="en-US" sz="2400" dirty="0">
                <a:solidFill>
                  <a:srgbClr val="FF0000"/>
                </a:solidFill>
              </a:rPr>
              <a:t>【规范】</a:t>
            </a:r>
            <a:r>
              <a:rPr lang="zh-CN" altLang="en-US" sz="2400" dirty="0">
                <a:latin typeface="黑体" panose="02010609060101010101" pitchFamily="49" charset="-122"/>
                <a:sym typeface="+mn-ea"/>
              </a:rPr>
              <a:t>招标人应当依据相关工程的工期定额合理计算工期，</a:t>
            </a:r>
            <a:r>
              <a:rPr lang="zh-CN" altLang="en-US" sz="2400" dirty="0">
                <a:solidFill>
                  <a:srgbClr val="FF3300"/>
                </a:solidFill>
                <a:latin typeface="黑体" panose="02010609060101010101" pitchFamily="49" charset="-122"/>
                <a:sym typeface="+mn-ea"/>
              </a:rPr>
              <a:t>压缩的工期天数不得超过定额工期的20%</a:t>
            </a:r>
            <a:r>
              <a:rPr lang="zh-CN" altLang="en-US" sz="2400" dirty="0">
                <a:latin typeface="黑体" panose="02010609060101010101" pitchFamily="49" charset="-122"/>
                <a:sym typeface="+mn-ea"/>
              </a:rPr>
              <a:t>，超过者，应在招标文件中明示</a:t>
            </a:r>
            <a:r>
              <a:rPr lang="zh-CN" altLang="en-US" sz="2400" dirty="0">
                <a:solidFill>
                  <a:srgbClr val="FF3300"/>
                </a:solidFill>
                <a:latin typeface="黑体" panose="02010609060101010101" pitchFamily="49" charset="-122"/>
                <a:sym typeface="+mn-ea"/>
              </a:rPr>
              <a:t>增加赶工费用</a:t>
            </a:r>
            <a:r>
              <a:rPr lang="zh-CN" altLang="en-US" sz="2400" dirty="0">
                <a:latin typeface="黑体" panose="02010609060101010101" pitchFamily="49" charset="-122"/>
                <a:sym typeface="+mn-ea"/>
              </a:rPr>
              <a:t>。</a:t>
            </a:r>
            <a:endParaRPr lang="zh-CN" altLang="en-US" sz="2400" dirty="0">
              <a:latin typeface="黑体" panose="02010609060101010101" pitchFamily="49" charset="-122"/>
            </a:endParaRPr>
          </a:p>
          <a:p>
            <a:pPr>
              <a:lnSpc>
                <a:spcPct val="140000"/>
              </a:lnSpc>
            </a:pPr>
            <a:r>
              <a:rPr lang="zh-CN" altLang="en-US" sz="2400" dirty="0"/>
              <a:t>（</a:t>
            </a:r>
            <a:r>
              <a:rPr lang="en-US" altLang="zh-CN" sz="2400" dirty="0"/>
              <a:t>1</a:t>
            </a:r>
            <a:r>
              <a:rPr lang="zh-CN" altLang="en-US" sz="2400" dirty="0"/>
              <a:t>）属于措施费；（</a:t>
            </a:r>
            <a:r>
              <a:rPr lang="en-US" altLang="zh-CN" sz="2400" dirty="0"/>
              <a:t>2</a:t>
            </a:r>
            <a:r>
              <a:rPr lang="zh-CN" altLang="en-US" sz="2400" dirty="0"/>
              <a:t>）合同无约定应当不计取。</a:t>
            </a:r>
            <a:endParaRPr lang="zh-CN" altLang="en-US" sz="2400" dirty="0"/>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、措施费</a:t>
            </a:r>
            <a:endParaRPr lang="en-US" altLang="zh-CN" dirty="0">
              <a:latin typeface="黑体" panose="02010609060101010101" pitchFamily="49" charset="-122"/>
              <a:ea typeface="黑体" panose="02010609060101010101" pitchFamily="49" charset="-122"/>
            </a:endParaRPr>
          </a:p>
          <a:p>
            <a:pPr>
              <a:lnSpc>
                <a:spcPct val="14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a:t>
            </a:r>
            <a:r>
              <a:rPr lang="zh-CN" altLang="en-US" sz="2400" dirty="0"/>
              <a:t>措施项目缺目？</a:t>
            </a:r>
            <a:endParaRPr lang="en-US" altLang="zh-CN" sz="2400" dirty="0"/>
          </a:p>
          <a:p>
            <a:pPr>
              <a:lnSpc>
                <a:spcPct val="140000"/>
              </a:lnSpc>
            </a:pPr>
            <a:r>
              <a:rPr lang="en-US" altLang="zh-CN" sz="2400" dirty="0"/>
              <a:t>【</a:t>
            </a:r>
            <a:r>
              <a:rPr lang="zh-CN" altLang="en-US" sz="2400" dirty="0"/>
              <a:t>实例</a:t>
            </a:r>
            <a:r>
              <a:rPr lang="en-US" altLang="zh-CN" sz="2400" dirty="0"/>
              <a:t>】</a:t>
            </a:r>
            <a:r>
              <a:rPr lang="zh-CN" altLang="en-US" sz="2400" dirty="0"/>
              <a:t>中建一局集团第三建筑有限公司（以下简称中建一局）与秦皇岛蓝色海岸房地产开发有限公司（以下简称蓝色海岸公司）于</a:t>
            </a:r>
            <a:r>
              <a:rPr lang="en-US" altLang="zh-CN" sz="2400" dirty="0"/>
              <a:t>2007</a:t>
            </a:r>
            <a:r>
              <a:rPr lang="zh-CN" altLang="en-US" sz="2400" dirty="0"/>
              <a:t>年</a:t>
            </a:r>
            <a:r>
              <a:rPr lang="en-US" altLang="zh-CN" sz="2400" dirty="0"/>
              <a:t>3</a:t>
            </a:r>
            <a:r>
              <a:rPr lang="zh-CN" altLang="en-US" sz="2400" dirty="0"/>
              <a:t>月</a:t>
            </a:r>
            <a:r>
              <a:rPr lang="en-US" altLang="zh-CN" sz="2400" dirty="0"/>
              <a:t>1</a:t>
            </a:r>
            <a:r>
              <a:rPr lang="zh-CN" altLang="en-US" sz="2400" dirty="0"/>
              <a:t>日签订加盖抚宁县建设工程招投标管理办公室备案章的</a:t>
            </a:r>
            <a:r>
              <a:rPr lang="en-US" altLang="zh-CN" sz="2400" dirty="0"/>
              <a:t>《</a:t>
            </a:r>
            <a:r>
              <a:rPr lang="zh-CN" altLang="en-US" sz="2400" dirty="0"/>
              <a:t>建设工程施工合同</a:t>
            </a:r>
            <a:r>
              <a:rPr lang="en-US" altLang="zh-CN" sz="2400" dirty="0"/>
              <a:t>》</a:t>
            </a:r>
            <a:r>
              <a:rPr lang="zh-CN" altLang="en-US" sz="2400" dirty="0"/>
              <a:t>一份，主要内容为：第一部分合同协议书</a:t>
            </a:r>
            <a:r>
              <a:rPr lang="en-US" altLang="zh-CN" sz="2400" dirty="0"/>
              <a:t>……(1)</a:t>
            </a:r>
            <a:r>
              <a:rPr lang="zh-CN" altLang="en-US" sz="2400" dirty="0"/>
              <a:t>工程概况。工程名称：南戴河“戴河庭院”公寓住宅工程。（</a:t>
            </a:r>
            <a:r>
              <a:rPr lang="en-US" altLang="zh-CN" sz="2400" dirty="0"/>
              <a:t>5)</a:t>
            </a:r>
            <a:r>
              <a:rPr lang="zh-CN" altLang="en-US" sz="2400" dirty="0"/>
              <a:t>合同价款：金额（大写）玖仟柒佰叁拾玖万零捌佰伍检柒元整元（人民币）</a:t>
            </a:r>
            <a:r>
              <a:rPr lang="en-US" altLang="zh-CN" sz="2400" dirty="0"/>
              <a:t>97,390,857.00</a:t>
            </a:r>
            <a:r>
              <a:rPr lang="zh-CN" altLang="en-US" sz="2400" dirty="0"/>
              <a:t>元；第三部分专用条款</a:t>
            </a:r>
            <a:r>
              <a:rPr lang="en-US" altLang="zh-CN" sz="2400" dirty="0"/>
              <a:t>……</a:t>
            </a:r>
            <a:r>
              <a:rPr lang="zh-CN" altLang="en-US" sz="2400" dirty="0"/>
              <a:t>（</a:t>
            </a:r>
            <a:r>
              <a:rPr lang="en-US" altLang="zh-CN" sz="2400" dirty="0"/>
              <a:t>6</a:t>
            </a:r>
            <a:r>
              <a:rPr lang="zh-CN" altLang="en-US" sz="2400" dirty="0"/>
              <a:t>）合同价款与支付。依据本合同第</a:t>
            </a:r>
            <a:r>
              <a:rPr lang="en-US" altLang="zh-CN" sz="2400" dirty="0"/>
              <a:t>23.2</a:t>
            </a:r>
            <a:r>
              <a:rPr lang="zh-CN" altLang="en-US" sz="2400" dirty="0"/>
              <a:t>条价款采用</a:t>
            </a:r>
            <a:r>
              <a:rPr lang="zh-CN" altLang="en-US" sz="2400" dirty="0">
                <a:solidFill>
                  <a:srgbClr val="FF0000"/>
                </a:solidFill>
              </a:rPr>
              <a:t>固定价格方式</a:t>
            </a:r>
            <a:r>
              <a:rPr lang="zh-CN" altLang="en-US" sz="2400" dirty="0"/>
              <a:t>确定。</a:t>
            </a:r>
            <a:endParaRPr lang="zh-CN" altLang="en-US" sz="2400" dirty="0"/>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争议焦点：大型机械进出场及安拆费是否应当计取</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sz="2400" dirty="0"/>
              <a:t>承包人中建一局观点：“砼泵送费”“ 大型机械基础、进出场及安拆费”“ 垂直封闭”“ 依附斜道”共计</a:t>
            </a:r>
            <a:r>
              <a:rPr lang="en-US" altLang="zh-CN" sz="2400" dirty="0"/>
              <a:t>1</a:t>
            </a:r>
            <a:r>
              <a:rPr lang="zh-CN" altLang="en-US" sz="2400" dirty="0"/>
              <a:t>，</a:t>
            </a:r>
            <a:r>
              <a:rPr lang="en-US" altLang="zh-CN" sz="2400" dirty="0"/>
              <a:t>633,190</a:t>
            </a:r>
            <a:r>
              <a:rPr lang="zh-CN" altLang="en-US" sz="2400" dirty="0"/>
              <a:t>元应计入结算。</a:t>
            </a:r>
            <a:endParaRPr lang="en-US" altLang="zh-CN" sz="2400" dirty="0"/>
          </a:p>
          <a:p>
            <a:pPr>
              <a:lnSpc>
                <a:spcPct val="120000"/>
              </a:lnSpc>
            </a:pPr>
            <a:r>
              <a:rPr lang="zh-CN" altLang="en-US" sz="2400" dirty="0"/>
              <a:t>发包人蓝色海岸公司观点：砼泵送、大型机械基础、进出场及安拆、垂直封闭、依附斜道均是施工过程中不可缺少的环节，也不是图纸设计内容，作为一个有经验的承包商应当知道此项费用计入总报价中，不可单独计算，</a:t>
            </a:r>
            <a:r>
              <a:rPr lang="zh-CN" altLang="en-US" sz="2400" dirty="0">
                <a:solidFill>
                  <a:srgbClr val="FF0000"/>
                </a:solidFill>
              </a:rPr>
              <a:t>不能因为报价中无上述子项目</a:t>
            </a:r>
            <a:r>
              <a:rPr lang="zh-CN" altLang="en-US" sz="2400" dirty="0"/>
              <a:t>而要求增加合同价款。</a:t>
            </a:r>
            <a:endParaRPr lang="zh-CN" altLang="en-US" sz="2400" dirty="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472608"/>
          </a:xfrm>
        </p:spPr>
        <p:txBody>
          <a:bodyPr>
            <a:normAutofit/>
          </a:bodyPr>
          <a:lstStyle/>
          <a:p>
            <a:pPr>
              <a:lnSpc>
                <a:spcPct val="120000"/>
              </a:lnSpc>
            </a:pPr>
            <a:r>
              <a:rPr lang="zh-CN" altLang="en-US" dirty="0">
                <a:latin typeface="黑体" panose="02010609060101010101" pitchFamily="49" charset="-122"/>
                <a:ea typeface="黑体" panose="02010609060101010101" pitchFamily="49" charset="-122"/>
              </a:rPr>
              <a:t>秦皇岛市中级人民法院一审观点：</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对于通常施工工程报价应当包含的项目，工程投标报价应当按照通常施工的做法范围内报价，中建一局在投标报价时未包括在未有相关项目洽商变更的情况下，并不能因此认为投标时未包括而全部认定为增项。中建一局对于投标时未包括的施工项目，应当按照通常做法进行施工。</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sz="2400" dirty="0"/>
              <a:t>河北省高级人民法院二审观点：</a:t>
            </a:r>
            <a:endParaRPr lang="zh-CN" altLang="en-US" sz="2400" dirty="0"/>
          </a:p>
          <a:p>
            <a:pPr>
              <a:lnSpc>
                <a:spcPct val="120000"/>
              </a:lnSpc>
            </a:pPr>
            <a:r>
              <a:rPr lang="zh-CN" altLang="en-US" sz="2400" dirty="0"/>
              <a:t>中建一局主张砼泵送费、</a:t>
            </a:r>
            <a:r>
              <a:rPr lang="zh-CN" altLang="en-US" sz="2400" dirty="0">
                <a:solidFill>
                  <a:srgbClr val="FF0000"/>
                </a:solidFill>
              </a:rPr>
              <a:t>大型机械基础、进出场及安拆费</a:t>
            </a:r>
            <a:r>
              <a:rPr lang="zh-CN" altLang="en-US" sz="2400" dirty="0"/>
              <a:t>、垂直封闭、依附斜通相应费用应计入结算，</a:t>
            </a:r>
            <a:r>
              <a:rPr lang="zh-CN" altLang="en-US" sz="2400" dirty="0">
                <a:solidFill>
                  <a:srgbClr val="FF0000"/>
                </a:solidFill>
              </a:rPr>
              <a:t>因上述内容均系为配合施工而发生，应已包含在中建一局投标报价当中</a:t>
            </a:r>
            <a:r>
              <a:rPr lang="zh-CN" altLang="en-US" sz="2400" dirty="0"/>
              <a:t>，非新增加的内容，对中建一局该内容应单独取费的主张不予支持。</a:t>
            </a:r>
            <a:endParaRPr lang="en-US" altLang="zh-CN" sz="2400" dirty="0"/>
          </a:p>
          <a:p>
            <a:pPr>
              <a:lnSpc>
                <a:spcPct val="120000"/>
              </a:lnSpc>
            </a:pPr>
            <a:r>
              <a:rPr lang="zh-CN" altLang="en-US" sz="2400" dirty="0"/>
              <a:t>这个判决</a:t>
            </a:r>
            <a:r>
              <a:rPr lang="zh-CN" altLang="en-US" sz="2400" dirty="0">
                <a:solidFill>
                  <a:srgbClr val="FF0000"/>
                </a:solidFill>
              </a:rPr>
              <a:t>值得探讨</a:t>
            </a:r>
            <a:r>
              <a:rPr lang="zh-CN" altLang="en-US" sz="2400" dirty="0"/>
              <a:t>，当然还要看当时的招标文件内容！</a:t>
            </a:r>
            <a:endParaRPr lang="zh-CN" altLang="en-US" sz="2400"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70657"/>
          <p:cNvSpPr>
            <a:spLocks noGrp="1"/>
          </p:cNvSpPr>
          <p:nvPr>
            <p:ph type="title"/>
          </p:nvPr>
        </p:nvSpPr>
        <p:spPr>
          <a:xfrm>
            <a:off x="838200" y="365125"/>
            <a:ext cx="10515600" cy="708025"/>
          </a:xfrm>
        </p:spPr>
        <p:txBody>
          <a:bodyPr anchor="ctr"/>
          <a:lstStyle/>
          <a:p>
            <a:r>
              <a:rPr lang="zh-CN" altLang="en-US" sz="2400" b="1" dirty="0"/>
              <a:t>缺项</a:t>
            </a:r>
            <a:r>
              <a:rPr lang="en-US" altLang="zh-CN" sz="2400" b="1" dirty="0"/>
              <a:t>vs</a:t>
            </a:r>
            <a:r>
              <a:rPr lang="zh-CN" altLang="en-US" sz="2400" b="1" dirty="0"/>
              <a:t>组价漏工作内容</a:t>
            </a:r>
            <a:endParaRPr lang="zh-CN" altLang="en-US" sz="2400" b="1" dirty="0"/>
          </a:p>
        </p:txBody>
      </p:sp>
      <p:sp>
        <p:nvSpPr>
          <p:cNvPr id="70659" name="文本占位符 70658"/>
          <p:cNvSpPr>
            <a:spLocks noGrp="1"/>
          </p:cNvSpPr>
          <p:nvPr>
            <p:ph idx="1"/>
          </p:nvPr>
        </p:nvSpPr>
        <p:spPr>
          <a:xfrm>
            <a:off x="838200" y="1073150"/>
            <a:ext cx="10515600" cy="4351338"/>
          </a:xfrm>
        </p:spPr>
        <p:txBody>
          <a:bodyPr/>
          <a:lstStyle/>
          <a:p>
            <a:pPr>
              <a:lnSpc>
                <a:spcPct val="150000"/>
              </a:lnSpc>
            </a:pPr>
            <a:r>
              <a:rPr lang="zh-CN" altLang="en-US" sz="2400" dirty="0">
                <a:solidFill>
                  <a:srgbClr val="FF0000"/>
                </a:solidFill>
              </a:rPr>
              <a:t>【案例】</a:t>
            </a:r>
            <a:r>
              <a:rPr lang="zh-CN" altLang="en-US" sz="2400" dirty="0"/>
              <a:t>工程量清单特征描述中没有描述加气砼墙抹灰挂钢丝网，投标人投标报价时综合单价中没有考虑挂钢丝网的费用，而实际施工中业主要求加气砼墙抹灰挂钢丝网，据此承包人提出变更，而业主不予考虑，原因是按照施工规范要求施工单位就应该挂钢丝网，不属于变更。承包人的理解是工程量清单特征描述与施工规范要求不一致时以工程量清单特征描述为准，因为按照合同的优先解释顺序工程量清单特征描述要优先于施工规范，承包人这样理解正确吗？</a:t>
            </a:r>
            <a:endParaRPr lang="zh-CN" altLang="en-US" sz="2400" dirty="0"/>
          </a:p>
        </p:txBody>
      </p:sp>
      <p:sp>
        <p:nvSpPr>
          <p:cNvPr id="2" name="灯片编号占位符 1"/>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灯片编号占位符 1"/>
          <p:cNvSpPr txBox="1">
            <a:spLocks noGrp="1"/>
          </p:cNvSpPr>
          <p:nvPr/>
        </p:nvSpPr>
        <p:spPr>
          <a:xfrm>
            <a:off x="1981200" y="6356351"/>
            <a:ext cx="2133600" cy="365125"/>
          </a:xfrm>
          <a:prstGeom prst="rect">
            <a:avLst/>
          </a:prstGeom>
          <a:noFill/>
          <a:ln w="9525">
            <a:noFill/>
          </a:ln>
        </p:spPr>
        <p:txBody>
          <a:bodyPr anchor="b"/>
          <a:lstStyle/>
          <a:p>
            <a:fld id="{9A0DB2DC-4C9A-4742-B13C-FB6460FD3503}" type="slidenum">
              <a:rPr lang="en-US" altLang="zh-CN" sz="1200" dirty="0">
                <a:solidFill>
                  <a:srgbClr val="000000"/>
                </a:solidFill>
              </a:rPr>
            </a:fld>
            <a:endParaRPr lang="en-US" altLang="zh-CN" sz="1200" dirty="0">
              <a:solidFill>
                <a:srgbClr val="000000"/>
              </a:solidFill>
            </a:endParaRPr>
          </a:p>
        </p:txBody>
      </p:sp>
      <p:sp>
        <p:nvSpPr>
          <p:cNvPr id="345091" name="Rectangle 1"/>
          <p:cNvSpPr/>
          <p:nvPr/>
        </p:nvSpPr>
        <p:spPr>
          <a:xfrm>
            <a:off x="893445" y="1279843"/>
            <a:ext cx="10333990" cy="5323205"/>
          </a:xfrm>
          <a:prstGeom prst="rect">
            <a:avLst/>
          </a:prstGeom>
          <a:noFill/>
          <a:ln w="9525">
            <a:noFill/>
          </a:ln>
          <a:effectLst>
            <a:prstShdw prst="shdw13" dist="53882" dir="13499999">
              <a:srgbClr val="99995C">
                <a:alpha val="50000"/>
              </a:srgbClr>
            </a:prstShdw>
          </a:effectLst>
        </p:spPr>
        <p:txBody>
          <a:bodyPr wrap="square" anchor="ctr">
            <a:spAutoFit/>
          </a:bodyPr>
          <a:lstStyle/>
          <a:p>
            <a:pPr indent="276225">
              <a:buFont typeface="Wingdings" panose="05000000000000000000" pitchFamily="2" charset="2"/>
              <a:buChar char="n"/>
            </a:pPr>
            <a:r>
              <a:rPr lang="zh-CN" altLang="en-US" sz="2000" b="1" dirty="0">
                <a:solidFill>
                  <a:srgbClr val="000000"/>
                </a:solidFill>
                <a:latin typeface="Times New Roman" panose="02020603050405020304" pitchFamily="18" charset="0"/>
              </a:rPr>
              <a:t>由甲市某市政工程公司承建的某学院南北校区下穿人行应急通道工程于</a:t>
            </a: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3</a:t>
            </a:r>
            <a:r>
              <a:rPr lang="zh-CN" altLang="en-US" sz="2000" b="1" dirty="0">
                <a:solidFill>
                  <a:srgbClr val="000000"/>
                </a:solidFill>
                <a:latin typeface="Times New Roman" panose="02020603050405020304" pitchFamily="18" charset="0"/>
              </a:rPr>
              <a:t>月</a:t>
            </a:r>
            <a:r>
              <a:rPr lang="en-US" altLang="zh-CN" sz="2000" b="1" dirty="0">
                <a:solidFill>
                  <a:srgbClr val="000000"/>
                </a:solidFill>
                <a:latin typeface="Calibri" panose="020F0502020204030204" charset="0"/>
              </a:rPr>
              <a:t>28</a:t>
            </a:r>
            <a:r>
              <a:rPr lang="zh-CN" altLang="en-US" sz="2000" b="1" dirty="0">
                <a:solidFill>
                  <a:srgbClr val="000000"/>
                </a:solidFill>
                <a:latin typeface="Times New Roman" panose="02020603050405020304" pitchFamily="18" charset="0"/>
              </a:rPr>
              <a:t>日开工建设，</a:t>
            </a: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5</a:t>
            </a:r>
            <a:r>
              <a:rPr lang="zh-CN" altLang="en-US" sz="2000" b="1" dirty="0">
                <a:solidFill>
                  <a:srgbClr val="000000"/>
                </a:solidFill>
                <a:latin typeface="Times New Roman" panose="02020603050405020304" pitchFamily="18" charset="0"/>
              </a:rPr>
              <a:t>月</a:t>
            </a:r>
            <a:r>
              <a:rPr lang="en-US" altLang="zh-CN" sz="2000" b="1" dirty="0">
                <a:solidFill>
                  <a:srgbClr val="000000"/>
                </a:solidFill>
                <a:latin typeface="Calibri" panose="020F0502020204030204" charset="0"/>
              </a:rPr>
              <a:t>10</a:t>
            </a:r>
            <a:r>
              <a:rPr lang="zh-CN" altLang="en-US" sz="2000" b="1" dirty="0">
                <a:solidFill>
                  <a:srgbClr val="000000"/>
                </a:solidFill>
                <a:latin typeface="Times New Roman" panose="02020603050405020304" pitchFamily="18" charset="0"/>
              </a:rPr>
              <a:t>日竣工验收，评为合格工程，已投入使用。</a:t>
            </a:r>
            <a:endParaRPr lang="zh-CN" altLang="en-US" sz="2000" b="1" dirty="0">
              <a:solidFill>
                <a:srgbClr val="000000"/>
              </a:solidFill>
              <a:latin typeface="Calibri" panose="020F0502020204030204" charset="0"/>
            </a:endParaRPr>
          </a:p>
          <a:p>
            <a:pPr indent="276225">
              <a:buFont typeface="Wingdings" panose="05000000000000000000" pitchFamily="2" charset="2"/>
              <a:buChar char="n"/>
            </a:pPr>
            <a:r>
              <a:rPr lang="zh-CN" altLang="en-US" sz="2000" b="1" dirty="0">
                <a:solidFill>
                  <a:srgbClr val="000000"/>
                </a:solidFill>
                <a:latin typeface="Times New Roman" panose="02020603050405020304" pitchFamily="18" charset="0"/>
              </a:rPr>
              <a:t>施工单位进场后，由于无专项深基坑支护施工方案，无法进行施工作业，经与建设单位联系，因原设计单位无深基坑支护设计资质，故设计单位在施工图中已明确规定应由具有相应资质的设计单位进行深基坑支护方案设计。</a:t>
            </a:r>
            <a:endParaRPr lang="zh-CN" altLang="en-US" sz="2000" b="1" dirty="0">
              <a:solidFill>
                <a:srgbClr val="000000"/>
              </a:solidFill>
              <a:latin typeface="Calibri" panose="020F0502020204030204" charset="0"/>
            </a:endParaRPr>
          </a:p>
          <a:p>
            <a:pPr indent="276225">
              <a:buFont typeface="Wingdings" panose="05000000000000000000" pitchFamily="2" charset="2"/>
              <a:buChar char="n"/>
            </a:pPr>
            <a:r>
              <a:rPr lang="zh-CN" altLang="en-US" sz="2000" b="1" dirty="0">
                <a:solidFill>
                  <a:srgbClr val="FF0000"/>
                </a:solidFill>
                <a:latin typeface="Times New Roman" panose="02020603050405020304" pitchFamily="18" charset="0"/>
              </a:rPr>
              <a:t>由于该工程招标文件及清单中均无深基坑支护方案项目</a:t>
            </a:r>
            <a:r>
              <a:rPr lang="zh-CN" altLang="en-US" sz="2000" b="1" dirty="0">
                <a:solidFill>
                  <a:srgbClr val="000000"/>
                </a:solidFill>
                <a:latin typeface="Times New Roman" panose="02020603050405020304" pitchFamily="18" charset="0"/>
              </a:rPr>
              <a:t>。建设单位及清单编制单位在招标时未考虑该费用，经咨询建设主管部门，该工程基础已超过</a:t>
            </a:r>
            <a:r>
              <a:rPr lang="en-US" altLang="zh-CN" sz="2000" b="1" dirty="0">
                <a:solidFill>
                  <a:srgbClr val="000000"/>
                </a:solidFill>
                <a:latin typeface="Calibri" panose="020F0502020204030204" charset="0"/>
              </a:rPr>
              <a:t>5</a:t>
            </a:r>
            <a:r>
              <a:rPr lang="zh-CN" altLang="en-US" sz="2000" b="1" dirty="0">
                <a:solidFill>
                  <a:srgbClr val="000000"/>
                </a:solidFill>
                <a:latin typeface="Times New Roman" panose="02020603050405020304" pitchFamily="18" charset="0"/>
              </a:rPr>
              <a:t>米，属深基坑施工作业，必须由具有深基坑处理及设计资质的单位进行设计，并由专家论证后方可实施。</a:t>
            </a:r>
            <a:endParaRPr lang="zh-CN" altLang="en-US" sz="2000" b="1" dirty="0">
              <a:solidFill>
                <a:srgbClr val="000000"/>
              </a:solidFill>
              <a:latin typeface="Calibri" panose="020F0502020204030204" charset="0"/>
            </a:endParaRPr>
          </a:p>
          <a:p>
            <a:pPr indent="276225">
              <a:buFont typeface="Wingdings" panose="05000000000000000000" pitchFamily="2" charset="2"/>
              <a:buChar char="n"/>
            </a:pP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4</a:t>
            </a:r>
            <a:r>
              <a:rPr lang="zh-CN" altLang="en-US" sz="2000" b="1" dirty="0">
                <a:solidFill>
                  <a:srgbClr val="000000"/>
                </a:solidFill>
                <a:latin typeface="Times New Roman" panose="02020603050405020304" pitchFamily="18" charset="0"/>
              </a:rPr>
              <a:t>月，经建设单位比选后由某宏都岩土工程有限公司设计，该方案经研究院评审通过，由总承包单位分包给具有深基坑处理资质的施工单位进行实施。</a:t>
            </a: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5</a:t>
            </a:r>
            <a:r>
              <a:rPr lang="zh-CN" altLang="en-US" sz="2000" b="1" dirty="0">
                <a:solidFill>
                  <a:srgbClr val="000000"/>
                </a:solidFill>
                <a:latin typeface="Times New Roman" panose="02020603050405020304" pitchFamily="18" charset="0"/>
              </a:rPr>
              <a:t>月，与建设单位签订了该项方案的补充协议。</a:t>
            </a:r>
            <a:endParaRPr lang="zh-CN" altLang="en-US" sz="2000" b="1" dirty="0">
              <a:solidFill>
                <a:srgbClr val="000000"/>
              </a:solidFill>
              <a:latin typeface="Calibri" panose="020F0502020204030204" charset="0"/>
            </a:endParaRPr>
          </a:p>
          <a:p>
            <a:pPr indent="276225">
              <a:buFont typeface="Wingdings" panose="05000000000000000000" pitchFamily="2" charset="2"/>
              <a:buChar char="n"/>
            </a:pPr>
            <a:r>
              <a:rPr lang="zh-CN" altLang="en-US" sz="2000" b="1" dirty="0">
                <a:solidFill>
                  <a:srgbClr val="000000"/>
                </a:solidFill>
                <a:latin typeface="Times New Roman" panose="02020603050405020304" pitchFamily="18" charset="0"/>
              </a:rPr>
              <a:t>施工单位投标报价时，由于无具体的施工图及清单，故无报价。</a:t>
            </a:r>
            <a:r>
              <a:rPr lang="en-US" altLang="zh-CN" sz="2000" b="1" dirty="0">
                <a:solidFill>
                  <a:srgbClr val="000000"/>
                </a:solidFill>
                <a:latin typeface="Calibri" panose="020F0502020204030204" charset="0"/>
              </a:rPr>
              <a:t>2012</a:t>
            </a:r>
            <a:r>
              <a:rPr lang="zh-CN" altLang="en-US" sz="2000" b="1" dirty="0">
                <a:solidFill>
                  <a:srgbClr val="000000"/>
                </a:solidFill>
                <a:latin typeface="Times New Roman" panose="02020603050405020304" pitchFamily="18" charset="0"/>
              </a:rPr>
              <a:t>年</a:t>
            </a:r>
            <a:r>
              <a:rPr lang="en-US" altLang="zh-CN" sz="2000" b="1" dirty="0">
                <a:solidFill>
                  <a:srgbClr val="000000"/>
                </a:solidFill>
                <a:latin typeface="Calibri" panose="020F0502020204030204" charset="0"/>
              </a:rPr>
              <a:t>11</a:t>
            </a:r>
            <a:r>
              <a:rPr lang="zh-CN" altLang="en-US" sz="2000" b="1" dirty="0">
                <a:solidFill>
                  <a:srgbClr val="000000"/>
                </a:solidFill>
                <a:latin typeface="Times New Roman" panose="02020603050405020304" pitchFamily="18" charset="0"/>
              </a:rPr>
              <a:t>月经审计部门审核，</a:t>
            </a:r>
            <a:r>
              <a:rPr lang="zh-CN" altLang="en-US" sz="2000" b="1" dirty="0">
                <a:solidFill>
                  <a:srgbClr val="FF0000"/>
                </a:solidFill>
                <a:latin typeface="Times New Roman" panose="02020603050405020304" pitchFamily="18" charset="0"/>
              </a:rPr>
              <a:t>意见为：该项目应为措施费，投标单位在投标时已考虑该费用</a:t>
            </a:r>
            <a:r>
              <a:rPr lang="zh-CN" altLang="en-US" sz="2000" b="1" dirty="0">
                <a:solidFill>
                  <a:srgbClr val="000000"/>
                </a:solidFill>
                <a:latin typeface="Times New Roman" panose="02020603050405020304" pitchFamily="18" charset="0"/>
              </a:rPr>
              <a:t>。由于现目前该项目费用为</a:t>
            </a:r>
            <a:r>
              <a:rPr lang="en-US" altLang="zh-CN" sz="2000" b="1" dirty="0">
                <a:solidFill>
                  <a:srgbClr val="000000"/>
                </a:solidFill>
                <a:latin typeface="Calibri" panose="020F0502020204030204" charset="0"/>
              </a:rPr>
              <a:t>72</a:t>
            </a:r>
            <a:r>
              <a:rPr lang="zh-CN" altLang="en-US" sz="2000" b="1" dirty="0">
                <a:solidFill>
                  <a:srgbClr val="000000"/>
                </a:solidFill>
                <a:latin typeface="Times New Roman" panose="02020603050405020304" pitchFamily="18" charset="0"/>
              </a:rPr>
              <a:t>万余元，并且处于结算审计中。建设单位、施工单位均认为此次深基坑支护工程主要是钢筋砼挡墙和土钉喷锚等，属于实体工程，不应计入措施项目。此外，下穿通道工程的招标工程量清单中对此部分实体工程未列出相应的分部分项，应属于清单漏项，需按照相关程序进行工程量变更增减。</a:t>
            </a:r>
            <a:endParaRPr lang="zh-CN" altLang="en-US" sz="2000" b="1" dirty="0">
              <a:solidFill>
                <a:srgbClr val="000000"/>
              </a:solidFill>
              <a:latin typeface="Calibri" panose="020F0502020204030204" charset="0"/>
            </a:endParaRPr>
          </a:p>
        </p:txBody>
      </p:sp>
      <p:sp>
        <p:nvSpPr>
          <p:cNvPr id="345092" name="Text Box 2"/>
          <p:cNvSpPr txBox="1"/>
          <p:nvPr/>
        </p:nvSpPr>
        <p:spPr>
          <a:xfrm>
            <a:off x="4582478" y="400686"/>
            <a:ext cx="1219200" cy="365125"/>
          </a:xfrm>
          <a:prstGeom prst="rect">
            <a:avLst/>
          </a:prstGeom>
          <a:solidFill>
            <a:schemeClr val="accent1"/>
          </a:solidFill>
          <a:ln w="9525" cap="flat" cmpd="sng">
            <a:solidFill>
              <a:schemeClr val="tx1"/>
            </a:solidFill>
            <a:prstDash val="solid"/>
            <a:miter/>
            <a:headEnd type="none" w="med" len="med"/>
            <a:tailEnd type="none" w="med" len="med"/>
          </a:ln>
        </p:spPr>
        <p:txBody>
          <a:bodyPr anchor="ctr"/>
          <a:lstStyle/>
          <a:p>
            <a:pPr algn="ctr"/>
            <a:r>
              <a:rPr lang="zh-CN" altLang="en-US" sz="1600" b="1" dirty="0">
                <a:latin typeface="Calibri" panose="020F0502020204030204" charset="0"/>
              </a:rPr>
              <a:t>案例背景</a:t>
            </a:r>
            <a:endParaRPr lang="zh-CN" altLang="en-US" sz="1600" b="1" dirty="0">
              <a:latin typeface="Calibri" panose="020F0502020204030204" charset="0"/>
            </a:endParaRPr>
          </a:p>
        </p:txBody>
      </p:sp>
      <p:sp>
        <p:nvSpPr>
          <p:cNvPr id="345093" name="灯片编号占位符 12"/>
          <p:cNvSpPr txBox="1">
            <a:spLocks noGrp="1"/>
          </p:cNvSpPr>
          <p:nvPr/>
        </p:nvSpPr>
        <p:spPr>
          <a:xfrm>
            <a:off x="8077200" y="6245225"/>
            <a:ext cx="2133600" cy="476250"/>
          </a:xfrm>
          <a:prstGeom prst="rect">
            <a:avLst/>
          </a:prstGeom>
          <a:noFill/>
          <a:ln w="9525">
            <a:noFill/>
          </a:ln>
        </p:spPr>
        <p:txBody>
          <a:bodyPr/>
          <a:lstStyle/>
          <a:p>
            <a:pPr algn="r"/>
            <a:fld id="{9A0DB2DC-4C9A-4742-B13C-FB6460FD3503}" type="slidenum">
              <a:rPr lang="en-US" altLang="zh-CN" sz="1400" dirty="0"/>
            </a:fld>
            <a:endParaRPr lang="en-US" altLang="zh-CN" sz="1400" dirty="0"/>
          </a:p>
        </p:txBody>
      </p:sp>
      <p:sp>
        <p:nvSpPr>
          <p:cNvPr id="2" name="灯片编号占位符 1"/>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灯片编号占位符 1"/>
          <p:cNvSpPr txBox="1">
            <a:spLocks noGrp="1"/>
          </p:cNvSpPr>
          <p:nvPr/>
        </p:nvSpPr>
        <p:spPr>
          <a:xfrm>
            <a:off x="1981200" y="6356351"/>
            <a:ext cx="2133600" cy="365125"/>
          </a:xfrm>
          <a:prstGeom prst="rect">
            <a:avLst/>
          </a:prstGeom>
          <a:noFill/>
          <a:ln w="9525">
            <a:noFill/>
          </a:ln>
        </p:spPr>
        <p:txBody>
          <a:bodyPr anchor="b"/>
          <a:lstStyle/>
          <a:p>
            <a:fld id="{9A0DB2DC-4C9A-4742-B13C-FB6460FD3503}" type="slidenum">
              <a:rPr lang="en-US" altLang="zh-CN" sz="1200" dirty="0">
                <a:solidFill>
                  <a:srgbClr val="000000"/>
                </a:solidFill>
              </a:rPr>
            </a:fld>
            <a:endParaRPr lang="en-US" altLang="zh-CN" sz="1200" dirty="0">
              <a:solidFill>
                <a:srgbClr val="000000"/>
              </a:solidFill>
            </a:endParaRPr>
          </a:p>
        </p:txBody>
      </p:sp>
      <p:sp>
        <p:nvSpPr>
          <p:cNvPr id="346115" name="五边形 5"/>
          <p:cNvSpPr/>
          <p:nvPr/>
        </p:nvSpPr>
        <p:spPr>
          <a:xfrm>
            <a:off x="1752600" y="2819400"/>
            <a:ext cx="3733800" cy="2057400"/>
          </a:xfrm>
          <a:prstGeom prst="homePlate">
            <a:avLst>
              <a:gd name="adj" fmla="val 49999"/>
            </a:avLst>
          </a:prstGeom>
          <a:solidFill>
            <a:schemeClr val="bg1"/>
          </a:solidFill>
          <a:ln w="25400" cap="flat" cmpd="sng">
            <a:solidFill>
              <a:srgbClr val="89A4A7"/>
            </a:solidFill>
            <a:prstDash val="solid"/>
            <a:miter/>
            <a:headEnd type="none" w="med" len="med"/>
            <a:tailEnd type="none" w="med" len="med"/>
          </a:ln>
        </p:spPr>
        <p:txBody>
          <a:bodyPr anchor="ctr"/>
          <a:lstStyle/>
          <a:p>
            <a:r>
              <a:rPr lang="zh-CN" altLang="en-US" sz="2000" b="1" dirty="0">
                <a:solidFill>
                  <a:srgbClr val="000000"/>
                </a:solidFill>
              </a:rPr>
              <a:t>不予支付，他们认为该深基坑支护分项工程项目应为</a:t>
            </a:r>
            <a:r>
              <a:rPr lang="zh-CN" altLang="en-US" sz="2000" b="1" dirty="0">
                <a:solidFill>
                  <a:srgbClr val="FF0000"/>
                </a:solidFill>
              </a:rPr>
              <a:t>措</a:t>
            </a:r>
            <a:r>
              <a:rPr lang="en-US" altLang="zh-CN" sz="2000" b="1" dirty="0">
                <a:solidFill>
                  <a:srgbClr val="FF0000"/>
                </a:solidFill>
              </a:rPr>
              <a:t>   </a:t>
            </a:r>
            <a:r>
              <a:rPr lang="zh-CN" altLang="en-US" sz="2000" b="1" dirty="0">
                <a:solidFill>
                  <a:srgbClr val="FF0000"/>
                </a:solidFill>
              </a:rPr>
              <a:t>施费，投标单位在投标时已考虑该费用</a:t>
            </a:r>
            <a:r>
              <a:rPr lang="zh-CN" altLang="en-US" sz="2000" b="1" dirty="0">
                <a:solidFill>
                  <a:srgbClr val="000000"/>
                </a:solidFill>
              </a:rPr>
              <a:t>。</a:t>
            </a:r>
            <a:endParaRPr lang="en-US" altLang="zh-CN" sz="2000" b="1" dirty="0">
              <a:solidFill>
                <a:srgbClr val="000000"/>
              </a:solidFill>
            </a:endParaRPr>
          </a:p>
        </p:txBody>
      </p:sp>
      <p:sp>
        <p:nvSpPr>
          <p:cNvPr id="346116" name="五边形 7"/>
          <p:cNvSpPr/>
          <p:nvPr/>
        </p:nvSpPr>
        <p:spPr>
          <a:xfrm rot="10800000">
            <a:off x="5867400" y="2895601"/>
            <a:ext cx="4343400" cy="1973263"/>
          </a:xfrm>
          <a:prstGeom prst="homePlate">
            <a:avLst>
              <a:gd name="adj" fmla="val 50004"/>
            </a:avLst>
          </a:prstGeom>
          <a:solidFill>
            <a:schemeClr val="bg1"/>
          </a:solidFill>
          <a:ln w="25400" cap="flat" cmpd="sng">
            <a:solidFill>
              <a:srgbClr val="89A4A7"/>
            </a:solidFill>
            <a:prstDash val="solid"/>
            <a:miter/>
            <a:headEnd type="none" w="med" len="med"/>
            <a:tailEnd type="none" w="med" len="med"/>
          </a:ln>
        </p:spPr>
        <p:txBody>
          <a:bodyPr anchor="ctr"/>
          <a:lstStyle/>
          <a:p>
            <a:pPr algn="ctr"/>
            <a:endParaRPr lang="zh-CN" altLang="en-US" sz="1600" b="1" dirty="0">
              <a:solidFill>
                <a:srgbClr val="FFFFFF"/>
              </a:solidFill>
            </a:endParaRPr>
          </a:p>
        </p:txBody>
      </p:sp>
      <p:sp>
        <p:nvSpPr>
          <p:cNvPr id="346117" name="矩形 8"/>
          <p:cNvSpPr/>
          <p:nvPr/>
        </p:nvSpPr>
        <p:spPr>
          <a:xfrm>
            <a:off x="6629400" y="3095626"/>
            <a:ext cx="3505200" cy="1566863"/>
          </a:xfrm>
          <a:prstGeom prst="rect">
            <a:avLst/>
          </a:prstGeom>
          <a:noFill/>
          <a:ln w="9525">
            <a:noFill/>
          </a:ln>
        </p:spPr>
        <p:txBody>
          <a:bodyPr>
            <a:spAutoFit/>
          </a:bodyPr>
          <a:lstStyle/>
          <a:p>
            <a:pPr>
              <a:lnSpc>
                <a:spcPts val="2300"/>
              </a:lnSpc>
            </a:pPr>
            <a:r>
              <a:rPr lang="zh-CN" altLang="en-US" sz="1600" b="1" dirty="0">
                <a:solidFill>
                  <a:srgbClr val="000000"/>
                </a:solidFill>
                <a:latin typeface="Calibri" panose="020F0502020204030204" charset="0"/>
              </a:rPr>
              <a:t>认为应该予以支付，下穿通道工程的招标工程量清单中对此部分实体工程未列出相应的分部分项，应</a:t>
            </a:r>
            <a:r>
              <a:rPr lang="zh-CN" altLang="en-US" sz="1600" b="1" dirty="0">
                <a:solidFill>
                  <a:srgbClr val="FF0000"/>
                </a:solidFill>
                <a:latin typeface="Calibri" panose="020F0502020204030204" charset="0"/>
              </a:rPr>
              <a:t>属于清单措施项目漏项</a:t>
            </a:r>
            <a:r>
              <a:rPr lang="zh-CN" altLang="en-US" sz="1600" b="1" dirty="0">
                <a:solidFill>
                  <a:srgbClr val="000000"/>
                </a:solidFill>
                <a:latin typeface="Calibri" panose="020F0502020204030204" charset="0"/>
              </a:rPr>
              <a:t>，需按照相关程序进行工程量变更增减。</a:t>
            </a:r>
            <a:endParaRPr lang="zh-CN" altLang="en-US" sz="1600" b="1" dirty="0">
              <a:solidFill>
                <a:srgbClr val="000000"/>
              </a:solidFill>
              <a:latin typeface="Calibri" panose="020F0502020204030204" charset="0"/>
            </a:endParaRPr>
          </a:p>
        </p:txBody>
      </p:sp>
      <p:sp>
        <p:nvSpPr>
          <p:cNvPr id="346118" name="椭圆形标注 10"/>
          <p:cNvSpPr/>
          <p:nvPr/>
        </p:nvSpPr>
        <p:spPr>
          <a:xfrm rot="1364724">
            <a:off x="7680326" y="1787525"/>
            <a:ext cx="1552575" cy="952500"/>
          </a:xfrm>
          <a:prstGeom prst="wedgeEllipseCallout">
            <a:avLst>
              <a:gd name="adj1" fmla="val -36569"/>
              <a:gd name="adj2" fmla="val 84116"/>
            </a:avLst>
          </a:prstGeom>
          <a:solidFill>
            <a:srgbClr val="0033CC"/>
          </a:solidFill>
          <a:ln w="25400" cap="flat" cmpd="sng">
            <a:solidFill>
              <a:srgbClr val="89A4A7"/>
            </a:solidFill>
            <a:prstDash val="solid"/>
            <a:miter/>
            <a:headEnd type="none" w="med" len="med"/>
            <a:tailEnd type="none" w="med" len="med"/>
          </a:ln>
        </p:spPr>
        <p:txBody>
          <a:bodyPr anchor="ctr"/>
          <a:lstStyle/>
          <a:p>
            <a:pPr algn="ctr"/>
            <a:endParaRPr lang="zh-CN" altLang="en-US" sz="1600" b="1" dirty="0">
              <a:solidFill>
                <a:srgbClr val="FFFFFF"/>
              </a:solidFill>
            </a:endParaRPr>
          </a:p>
        </p:txBody>
      </p:sp>
      <p:sp>
        <p:nvSpPr>
          <p:cNvPr id="346119" name="矩形 11"/>
          <p:cNvSpPr/>
          <p:nvPr/>
        </p:nvSpPr>
        <p:spPr>
          <a:xfrm>
            <a:off x="7772400" y="1930400"/>
            <a:ext cx="1371600" cy="584200"/>
          </a:xfrm>
          <a:prstGeom prst="rect">
            <a:avLst/>
          </a:prstGeom>
          <a:noFill/>
          <a:ln w="9525">
            <a:noFill/>
          </a:ln>
        </p:spPr>
        <p:txBody>
          <a:bodyPr>
            <a:spAutoFit/>
          </a:bodyPr>
          <a:lstStyle/>
          <a:p>
            <a:r>
              <a:rPr lang="zh-CN" altLang="en-US" sz="1600" b="1" dirty="0">
                <a:solidFill>
                  <a:schemeClr val="bg1"/>
                </a:solidFill>
                <a:latin typeface="Calibri" panose="020F0502020204030204" charset="0"/>
              </a:rPr>
              <a:t>建设单位和施工单位</a:t>
            </a:r>
            <a:endParaRPr lang="zh-CN" altLang="en-US" sz="1600" b="1" dirty="0">
              <a:solidFill>
                <a:schemeClr val="bg1"/>
              </a:solidFill>
              <a:latin typeface="Calibri" panose="020F0502020204030204" charset="0"/>
            </a:endParaRPr>
          </a:p>
        </p:txBody>
      </p:sp>
      <p:sp>
        <p:nvSpPr>
          <p:cNvPr id="346120" name="圆角矩形标注 13"/>
          <p:cNvSpPr/>
          <p:nvPr/>
        </p:nvSpPr>
        <p:spPr>
          <a:xfrm>
            <a:off x="1981200" y="1905000"/>
            <a:ext cx="1219200" cy="592138"/>
          </a:xfrm>
          <a:prstGeom prst="wedgeRoundRectCallout">
            <a:avLst>
              <a:gd name="adj1" fmla="val 57426"/>
              <a:gd name="adj2" fmla="val 89329"/>
              <a:gd name="adj3" fmla="val 16667"/>
            </a:avLst>
          </a:prstGeom>
          <a:solidFill>
            <a:srgbClr val="0033CC"/>
          </a:solidFill>
          <a:ln w="25400" cap="flat" cmpd="sng">
            <a:solidFill>
              <a:srgbClr val="23236F"/>
            </a:solidFill>
            <a:prstDash val="solid"/>
            <a:miter/>
            <a:headEnd type="none" w="med" len="med"/>
            <a:tailEnd type="none" w="med" len="med"/>
          </a:ln>
        </p:spPr>
        <p:txBody>
          <a:bodyPr anchor="ctr"/>
          <a:lstStyle/>
          <a:p>
            <a:pPr algn="ctr"/>
            <a:endParaRPr lang="zh-CN" altLang="en-US" sz="1600" b="1" dirty="0">
              <a:solidFill>
                <a:schemeClr val="bg1"/>
              </a:solidFill>
            </a:endParaRPr>
          </a:p>
        </p:txBody>
      </p:sp>
      <p:sp>
        <p:nvSpPr>
          <p:cNvPr id="346121" name="矩形 14"/>
          <p:cNvSpPr/>
          <p:nvPr/>
        </p:nvSpPr>
        <p:spPr>
          <a:xfrm>
            <a:off x="2159000" y="2057400"/>
            <a:ext cx="1011238" cy="338138"/>
          </a:xfrm>
          <a:prstGeom prst="rect">
            <a:avLst/>
          </a:prstGeom>
          <a:noFill/>
          <a:ln w="9525">
            <a:noFill/>
          </a:ln>
        </p:spPr>
        <p:txBody>
          <a:bodyPr wrap="none">
            <a:spAutoFit/>
          </a:bodyPr>
          <a:lstStyle/>
          <a:p>
            <a:r>
              <a:rPr lang="zh-CN" altLang="en-US" sz="1600" b="1" dirty="0">
                <a:solidFill>
                  <a:schemeClr val="bg1"/>
                </a:solidFill>
                <a:latin typeface="Calibri" panose="020F0502020204030204" charset="0"/>
              </a:rPr>
              <a:t>审计部门</a:t>
            </a:r>
            <a:endParaRPr lang="zh-CN" altLang="en-US" sz="1600" b="1" dirty="0">
              <a:solidFill>
                <a:schemeClr val="bg1"/>
              </a:solidFill>
              <a:latin typeface="Calibri" panose="020F0502020204030204" charset="0"/>
            </a:endParaRPr>
          </a:p>
        </p:txBody>
      </p:sp>
      <p:sp>
        <p:nvSpPr>
          <p:cNvPr id="346122" name="十二角星 15"/>
          <p:cNvSpPr/>
          <p:nvPr/>
        </p:nvSpPr>
        <p:spPr>
          <a:xfrm>
            <a:off x="4876800" y="4371976"/>
            <a:ext cx="1600200" cy="1038225"/>
          </a:xfrm>
          <a:custGeom>
            <a:avLst/>
            <a:gdLst>
              <a:gd name="txL" fmla="*/ 375783 w 1600200"/>
              <a:gd name="txT" fmla="*/ 243811 h 1038225"/>
              <a:gd name="txR" fmla="*/ 1224417 w 1600200"/>
              <a:gd name="txB" fmla="*/ 794414 h 1038225"/>
            </a:gdLst>
            <a:ahLst/>
            <a:cxnLst>
              <a:cxn ang="0">
                <a:pos x="1493007" y="259556"/>
              </a:cxn>
              <a:cxn ang="0">
                <a:pos x="1600200" y="519113"/>
              </a:cxn>
              <a:cxn ang="0">
                <a:pos x="1493007" y="778669"/>
              </a:cxn>
              <a:cxn ang="5898240">
                <a:pos x="1200150" y="968677"/>
              </a:cxn>
              <a:cxn ang="5898240">
                <a:pos x="800100" y="1038225"/>
              </a:cxn>
              <a:cxn ang="5898240">
                <a:pos x="400050" y="968677"/>
              </a:cxn>
              <a:cxn ang="11796480">
                <a:pos x="107193" y="778669"/>
              </a:cxn>
              <a:cxn ang="11796480">
                <a:pos x="0" y="519113"/>
              </a:cxn>
              <a:cxn ang="11796480">
                <a:pos x="107193" y="259556"/>
              </a:cxn>
              <a:cxn ang="17694720">
                <a:pos x="400050" y="69548"/>
              </a:cxn>
              <a:cxn ang="17694720">
                <a:pos x="800100" y="0"/>
              </a:cxn>
              <a:cxn ang="17694720">
                <a:pos x="1200150" y="69548"/>
              </a:cxn>
            </a:cxnLst>
            <a:rect l="txL" t="txT" r="txR" b="txB"/>
            <a:pathLst>
              <a:path w="1600200" h="1038225">
                <a:moveTo>
                  <a:pt x="0" y="519113"/>
                </a:moveTo>
                <a:lnTo>
                  <a:pt x="220472" y="418345"/>
                </a:lnTo>
                <a:lnTo>
                  <a:pt x="107193" y="259556"/>
                </a:lnTo>
                <a:lnTo>
                  <a:pt x="375783" y="243811"/>
                </a:lnTo>
                <a:lnTo>
                  <a:pt x="400050" y="69548"/>
                </a:lnTo>
                <a:lnTo>
                  <a:pt x="644789" y="143044"/>
                </a:lnTo>
                <a:lnTo>
                  <a:pt x="800100" y="0"/>
                </a:lnTo>
                <a:lnTo>
                  <a:pt x="955411" y="143044"/>
                </a:lnTo>
                <a:lnTo>
                  <a:pt x="1200150" y="69548"/>
                </a:lnTo>
                <a:lnTo>
                  <a:pt x="1224417" y="243811"/>
                </a:lnTo>
                <a:lnTo>
                  <a:pt x="1493007" y="259556"/>
                </a:lnTo>
                <a:lnTo>
                  <a:pt x="1379728" y="418345"/>
                </a:lnTo>
                <a:lnTo>
                  <a:pt x="1600200" y="519113"/>
                </a:lnTo>
                <a:lnTo>
                  <a:pt x="1379728" y="619880"/>
                </a:lnTo>
                <a:lnTo>
                  <a:pt x="1493007" y="778669"/>
                </a:lnTo>
                <a:lnTo>
                  <a:pt x="1224417" y="794414"/>
                </a:lnTo>
                <a:lnTo>
                  <a:pt x="1200150" y="968677"/>
                </a:lnTo>
                <a:lnTo>
                  <a:pt x="955411" y="895181"/>
                </a:lnTo>
                <a:lnTo>
                  <a:pt x="800100" y="1038225"/>
                </a:lnTo>
                <a:lnTo>
                  <a:pt x="644789" y="895181"/>
                </a:lnTo>
                <a:lnTo>
                  <a:pt x="400050" y="968677"/>
                </a:lnTo>
                <a:lnTo>
                  <a:pt x="375783" y="794414"/>
                </a:lnTo>
                <a:lnTo>
                  <a:pt x="107193" y="778669"/>
                </a:lnTo>
                <a:lnTo>
                  <a:pt x="220472" y="619880"/>
                </a:lnTo>
                <a:close/>
              </a:path>
            </a:pathLst>
          </a:custGeom>
          <a:solidFill>
            <a:schemeClr val="accent1"/>
          </a:solidFill>
          <a:ln w="25400" cap="flat" cmpd="sng">
            <a:solidFill>
              <a:srgbClr val="89A4A7"/>
            </a:solidFill>
            <a:prstDash val="solid"/>
            <a:miter/>
            <a:headEnd type="none" w="med" len="med"/>
            <a:tailEnd type="none" w="med" len="med"/>
          </a:ln>
        </p:spPr>
        <p:txBody>
          <a:bodyPr anchor="ctr"/>
          <a:lstStyle/>
          <a:p>
            <a:pPr algn="ctr"/>
            <a:r>
              <a:rPr lang="zh-CN" altLang="en-US" sz="1600" b="1" dirty="0">
                <a:solidFill>
                  <a:srgbClr val="000000"/>
                </a:solidFill>
              </a:rPr>
              <a:t>矛盾</a:t>
            </a:r>
            <a:endParaRPr lang="zh-CN" altLang="en-US" sz="1600" b="1" dirty="0">
              <a:solidFill>
                <a:srgbClr val="000000"/>
              </a:solidFill>
            </a:endParaRPr>
          </a:p>
        </p:txBody>
      </p:sp>
      <p:sp>
        <p:nvSpPr>
          <p:cNvPr id="346123" name="Text Box 2"/>
          <p:cNvSpPr txBox="1"/>
          <p:nvPr/>
        </p:nvSpPr>
        <p:spPr>
          <a:xfrm>
            <a:off x="2057400" y="990601"/>
            <a:ext cx="1143000" cy="366713"/>
          </a:xfrm>
          <a:prstGeom prst="rect">
            <a:avLst/>
          </a:prstGeom>
          <a:solidFill>
            <a:schemeClr val="accent1"/>
          </a:solidFill>
          <a:ln w="9525" cap="flat" cmpd="sng">
            <a:solidFill>
              <a:schemeClr val="tx1"/>
            </a:solidFill>
            <a:prstDash val="solid"/>
            <a:miter/>
            <a:headEnd type="none" w="med" len="med"/>
            <a:tailEnd type="none" w="med" len="med"/>
          </a:ln>
        </p:spPr>
        <p:txBody>
          <a:bodyPr anchor="ctr"/>
          <a:lstStyle/>
          <a:p>
            <a:pPr algn="ctr"/>
            <a:r>
              <a:rPr lang="zh-CN" altLang="en-US" sz="1600" b="1" dirty="0">
                <a:latin typeface="Calibri" panose="020F0502020204030204" charset="0"/>
              </a:rPr>
              <a:t>问题焦点</a:t>
            </a:r>
            <a:endParaRPr lang="zh-CN" altLang="en-US" sz="1600" b="1" dirty="0">
              <a:latin typeface="Calibri" panose="020F0502020204030204" charset="0"/>
            </a:endParaRPr>
          </a:p>
        </p:txBody>
      </p:sp>
      <p:sp>
        <p:nvSpPr>
          <p:cNvPr id="346124" name="灯片编号占位符 20"/>
          <p:cNvSpPr txBox="1">
            <a:spLocks noGrp="1"/>
          </p:cNvSpPr>
          <p:nvPr/>
        </p:nvSpPr>
        <p:spPr>
          <a:xfrm>
            <a:off x="8077200" y="6245225"/>
            <a:ext cx="2133600" cy="476250"/>
          </a:xfrm>
          <a:prstGeom prst="rect">
            <a:avLst/>
          </a:prstGeom>
          <a:noFill/>
          <a:ln w="9525">
            <a:noFill/>
          </a:ln>
        </p:spPr>
        <p:txBody>
          <a:bodyPr/>
          <a:lstStyle/>
          <a:p>
            <a:pPr algn="r"/>
            <a:fld id="{9A0DB2DC-4C9A-4742-B13C-FB6460FD3503}" type="slidenum">
              <a:rPr lang="en-US" altLang="zh-CN" sz="1400" dirty="0"/>
            </a:fld>
            <a:endParaRPr lang="en-US" altLang="zh-CN" sz="1400" dirty="0"/>
          </a:p>
        </p:txBody>
      </p:sp>
      <p:sp>
        <p:nvSpPr>
          <p:cNvPr id="2" name="灯片编号占位符 1"/>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灯片编号占位符 1"/>
          <p:cNvSpPr txBox="1">
            <a:spLocks noGrp="1"/>
          </p:cNvSpPr>
          <p:nvPr/>
        </p:nvSpPr>
        <p:spPr>
          <a:xfrm>
            <a:off x="2008188" y="6049964"/>
            <a:ext cx="2133600" cy="365125"/>
          </a:xfrm>
          <a:prstGeom prst="rect">
            <a:avLst/>
          </a:prstGeom>
          <a:noFill/>
          <a:ln w="9525">
            <a:noFill/>
          </a:ln>
        </p:spPr>
        <p:txBody>
          <a:bodyPr anchor="b"/>
          <a:lstStyle/>
          <a:p>
            <a:fld id="{9A0DB2DC-4C9A-4742-B13C-FB6460FD3503}" type="slidenum">
              <a:rPr lang="en-US" altLang="zh-CN" sz="1200" dirty="0">
                <a:solidFill>
                  <a:srgbClr val="000000"/>
                </a:solidFill>
              </a:rPr>
            </a:fld>
            <a:endParaRPr lang="en-US" altLang="zh-CN" sz="1200" dirty="0">
              <a:solidFill>
                <a:srgbClr val="000000"/>
              </a:solidFill>
            </a:endParaRPr>
          </a:p>
        </p:txBody>
      </p:sp>
      <p:sp>
        <p:nvSpPr>
          <p:cNvPr id="347139" name="右箭头标注 6"/>
          <p:cNvSpPr/>
          <p:nvPr/>
        </p:nvSpPr>
        <p:spPr>
          <a:xfrm rot="16200000">
            <a:off x="5081588" y="1270000"/>
            <a:ext cx="838200" cy="2413000"/>
          </a:xfrm>
          <a:prstGeom prst="rightArrowCallout">
            <a:avLst>
              <a:gd name="adj1" fmla="val 9088"/>
              <a:gd name="adj2" fmla="val 12874"/>
              <a:gd name="adj3" fmla="val 25000"/>
              <a:gd name="adj4" fmla="val 64972"/>
            </a:avLst>
          </a:prstGeom>
          <a:solidFill>
            <a:schemeClr val="accent1"/>
          </a:solidFill>
          <a:ln w="25400" cap="flat" cmpd="sng">
            <a:solidFill>
              <a:schemeClr val="bg1"/>
            </a:solidFill>
            <a:prstDash val="solid"/>
            <a:miter/>
            <a:headEnd type="none" w="med" len="med"/>
            <a:tailEnd type="none" w="med" len="med"/>
          </a:ln>
        </p:spPr>
        <p:txBody>
          <a:bodyPr anchor="ctr"/>
          <a:lstStyle/>
          <a:p>
            <a:pPr algn="ctr"/>
            <a:endParaRPr lang="zh-CN" altLang="en-US" sz="1600" b="1" dirty="0">
              <a:solidFill>
                <a:srgbClr val="FFFFFF"/>
              </a:solidFill>
            </a:endParaRPr>
          </a:p>
        </p:txBody>
      </p:sp>
      <p:sp>
        <p:nvSpPr>
          <p:cNvPr id="347140" name="矩形 7"/>
          <p:cNvSpPr/>
          <p:nvPr/>
        </p:nvSpPr>
        <p:spPr>
          <a:xfrm>
            <a:off x="4295775" y="2366964"/>
            <a:ext cx="2305050" cy="523875"/>
          </a:xfrm>
          <a:prstGeom prst="rect">
            <a:avLst/>
          </a:prstGeom>
          <a:solidFill>
            <a:schemeClr val="bg1"/>
          </a:solidFill>
          <a:ln w="9525">
            <a:noFill/>
          </a:ln>
        </p:spPr>
        <p:txBody>
          <a:bodyPr>
            <a:spAutoFit/>
          </a:bodyPr>
          <a:lstStyle/>
          <a:p>
            <a:r>
              <a:rPr lang="en-US" altLang="zh-CN" sz="1400" b="1" dirty="0">
                <a:solidFill>
                  <a:srgbClr val="000000"/>
                </a:solidFill>
                <a:latin typeface="Calibri" panose="020F0502020204030204" charset="0"/>
              </a:rPr>
              <a:t>2009</a:t>
            </a:r>
            <a:r>
              <a:rPr lang="zh-CN" altLang="en-US" sz="1400" b="1" dirty="0">
                <a:solidFill>
                  <a:srgbClr val="000000"/>
                </a:solidFill>
                <a:latin typeface="Times New Roman" panose="02020603050405020304" pitchFamily="18" charset="0"/>
              </a:rPr>
              <a:t>年</a:t>
            </a:r>
            <a:r>
              <a:rPr lang="en-US" altLang="zh-CN" sz="1400" b="1" dirty="0">
                <a:solidFill>
                  <a:srgbClr val="000000"/>
                </a:solidFill>
                <a:latin typeface="Times New Roman" panose="02020603050405020304" pitchFamily="18" charset="0"/>
              </a:rPr>
              <a:t>《</a:t>
            </a:r>
            <a:r>
              <a:rPr lang="zh-CN" altLang="en-US" sz="1400" b="1" dirty="0">
                <a:solidFill>
                  <a:srgbClr val="000000"/>
                </a:solidFill>
                <a:latin typeface="Times New Roman" panose="02020603050405020304" pitchFamily="18" charset="0"/>
              </a:rPr>
              <a:t>四川省建设工程工程量清单计价定额</a:t>
            </a:r>
            <a:r>
              <a:rPr lang="en-US" altLang="zh-CN" sz="1400" b="1" dirty="0">
                <a:solidFill>
                  <a:srgbClr val="000000"/>
                </a:solidFill>
                <a:latin typeface="Times New Roman" panose="02020603050405020304" pitchFamily="18" charset="0"/>
              </a:rPr>
              <a:t>》</a:t>
            </a:r>
            <a:endParaRPr lang="en-US" altLang="zh-CN" sz="1600" b="1" dirty="0">
              <a:solidFill>
                <a:srgbClr val="000000"/>
              </a:solidFill>
              <a:latin typeface="Calibri" panose="020F0502020204030204" charset="0"/>
            </a:endParaRPr>
          </a:p>
        </p:txBody>
      </p:sp>
      <p:sp>
        <p:nvSpPr>
          <p:cNvPr id="347141" name="圆角矩形 9"/>
          <p:cNvSpPr/>
          <p:nvPr/>
        </p:nvSpPr>
        <p:spPr>
          <a:xfrm>
            <a:off x="4224339" y="1295400"/>
            <a:ext cx="2325687" cy="7620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pPr algn="ctr"/>
            <a:endParaRPr lang="zh-CN" altLang="en-US" sz="1600" b="1" dirty="0">
              <a:solidFill>
                <a:srgbClr val="FFFFFF"/>
              </a:solidFill>
            </a:endParaRPr>
          </a:p>
        </p:txBody>
      </p:sp>
      <p:sp>
        <p:nvSpPr>
          <p:cNvPr id="347142" name="矩形 10"/>
          <p:cNvSpPr/>
          <p:nvPr/>
        </p:nvSpPr>
        <p:spPr>
          <a:xfrm>
            <a:off x="4224339" y="1358901"/>
            <a:ext cx="2249487" cy="584775"/>
          </a:xfrm>
          <a:prstGeom prst="rect">
            <a:avLst/>
          </a:prstGeom>
          <a:noFill/>
          <a:ln w="9525">
            <a:noFill/>
          </a:ln>
        </p:spPr>
        <p:txBody>
          <a:bodyPr>
            <a:spAutoFit/>
          </a:bodyPr>
          <a:lstStyle/>
          <a:p>
            <a:r>
              <a:rPr lang="zh-CN" altLang="en-US" sz="1600" b="1" dirty="0">
                <a:solidFill>
                  <a:srgbClr val="000000"/>
                </a:solidFill>
                <a:latin typeface="Times New Roman" panose="02020603050405020304" pitchFamily="18" charset="0"/>
              </a:rPr>
              <a:t>应急通道工程深基坑支护</a:t>
            </a:r>
            <a:r>
              <a:rPr lang="zh-CN" altLang="en-US" sz="1600" b="1" dirty="0">
                <a:solidFill>
                  <a:srgbClr val="FF0000"/>
                </a:solidFill>
                <a:latin typeface="Times New Roman" panose="02020603050405020304" pitchFamily="18" charset="0"/>
              </a:rPr>
              <a:t>属于措施项目</a:t>
            </a:r>
            <a:endParaRPr lang="zh-CN" altLang="en-US" sz="1600" b="1" dirty="0">
              <a:solidFill>
                <a:srgbClr val="FF0000"/>
              </a:solidFill>
              <a:latin typeface="Calibri" panose="020F0502020204030204" charset="0"/>
            </a:endParaRPr>
          </a:p>
        </p:txBody>
      </p:sp>
      <p:cxnSp>
        <p:nvCxnSpPr>
          <p:cNvPr id="347143" name="直接箭头连接符 17"/>
          <p:cNvCxnSpPr/>
          <p:nvPr/>
        </p:nvCxnSpPr>
        <p:spPr>
          <a:xfrm>
            <a:off x="6550026" y="1676400"/>
            <a:ext cx="1020763" cy="12700"/>
          </a:xfrm>
          <a:prstGeom prst="straightConnector1">
            <a:avLst/>
          </a:prstGeom>
          <a:ln w="38100" cap="flat" cmpd="sng">
            <a:solidFill>
              <a:srgbClr val="000000"/>
            </a:solidFill>
            <a:prstDash val="solid"/>
            <a:headEnd type="none" w="med" len="med"/>
            <a:tailEnd type="arrow" w="med" len="med"/>
          </a:ln>
          <a:effectLst>
            <a:outerShdw dist="23000" dir="5400000" algn="ctr" rotWithShape="0">
              <a:srgbClr val="000000">
                <a:alpha val="25000"/>
              </a:srgbClr>
            </a:outerShdw>
          </a:effectLst>
        </p:spPr>
      </p:cxnSp>
      <p:sp>
        <p:nvSpPr>
          <p:cNvPr id="347144" name="矩形 29"/>
          <p:cNvSpPr/>
          <p:nvPr/>
        </p:nvSpPr>
        <p:spPr>
          <a:xfrm>
            <a:off x="6427789" y="1371600"/>
            <a:ext cx="877887" cy="338138"/>
          </a:xfrm>
          <a:prstGeom prst="rect">
            <a:avLst/>
          </a:prstGeom>
          <a:noFill/>
          <a:ln w="9525">
            <a:noFill/>
          </a:ln>
        </p:spPr>
        <p:txBody>
          <a:bodyPr wrap="none">
            <a:spAutoFit/>
          </a:bodyPr>
          <a:lstStyle/>
          <a:p>
            <a:pPr indent="276225" defTabSz="0">
              <a:tabLst>
                <a:tab pos="1895475" algn="l"/>
              </a:tabLst>
            </a:pPr>
            <a:r>
              <a:rPr lang="zh-CN" altLang="en-US" sz="1600" b="1" dirty="0">
                <a:solidFill>
                  <a:srgbClr val="000000"/>
                </a:solidFill>
                <a:latin typeface="Times New Roman" panose="02020603050405020304" pitchFamily="18" charset="0"/>
              </a:rPr>
              <a:t>导致</a:t>
            </a:r>
            <a:endParaRPr lang="zh-CN" altLang="en-US" sz="1600" b="1" dirty="0">
              <a:solidFill>
                <a:srgbClr val="000000"/>
              </a:solidFill>
              <a:latin typeface="Calibri" panose="020F0502020204030204" charset="0"/>
            </a:endParaRPr>
          </a:p>
        </p:txBody>
      </p:sp>
      <p:sp>
        <p:nvSpPr>
          <p:cNvPr id="347145" name="圆角矩形 31"/>
          <p:cNvSpPr/>
          <p:nvPr/>
        </p:nvSpPr>
        <p:spPr>
          <a:xfrm>
            <a:off x="7570788" y="1143000"/>
            <a:ext cx="2106612" cy="9906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r>
              <a:rPr lang="zh-CN" altLang="en-US" sz="1400" b="1" dirty="0">
                <a:solidFill>
                  <a:srgbClr val="000000"/>
                </a:solidFill>
              </a:rPr>
              <a:t>审计部门认为，在投标报价时，承包人应考虑措施项目费，不应额外支付</a:t>
            </a:r>
            <a:endParaRPr lang="zh-CN" altLang="en-US" sz="1400" b="1" dirty="0">
              <a:solidFill>
                <a:srgbClr val="000000"/>
              </a:solidFill>
            </a:endParaRPr>
          </a:p>
        </p:txBody>
      </p:sp>
      <p:sp>
        <p:nvSpPr>
          <p:cNvPr id="347146" name="十字箭头标注 33"/>
          <p:cNvSpPr/>
          <p:nvPr/>
        </p:nvSpPr>
        <p:spPr>
          <a:xfrm>
            <a:off x="3532188" y="2895600"/>
            <a:ext cx="4191000" cy="2057400"/>
          </a:xfrm>
          <a:custGeom>
            <a:avLst/>
            <a:gdLst>
              <a:gd name="txL" fmla="*/ 1198836 w 4191000"/>
              <a:gd name="txT" fmla="*/ 588519 h 2057400"/>
              <a:gd name="txR" fmla="*/ 2992164 w 4191000"/>
              <a:gd name="txB" fmla="*/ 1468881 h 2057400"/>
            </a:gdLst>
            <a:ahLst/>
            <a:cxnLst>
              <a:cxn ang="17694720">
                <a:pos x="2095500" y="0"/>
              </a:cxn>
              <a:cxn ang="11796480">
                <a:pos x="0" y="1028700"/>
              </a:cxn>
              <a:cxn ang="5898240">
                <a:pos x="2095500" y="2057400"/>
              </a:cxn>
              <a:cxn ang="0">
                <a:pos x="4191000" y="1028700"/>
              </a:cxn>
            </a:cxnLst>
            <a:rect l="txL" t="txT" r="txR" b="txB"/>
            <a:pathLst>
              <a:path w="4191000" h="2057400">
                <a:moveTo>
                  <a:pt x="0" y="1028700"/>
                </a:moveTo>
                <a:lnTo>
                  <a:pt x="490669" y="826087"/>
                </a:lnTo>
                <a:lnTo>
                  <a:pt x="490669" y="987552"/>
                </a:lnTo>
                <a:lnTo>
                  <a:pt x="1198836" y="987552"/>
                </a:lnTo>
                <a:lnTo>
                  <a:pt x="1198836" y="588519"/>
                </a:lnTo>
                <a:lnTo>
                  <a:pt x="2054352" y="588519"/>
                </a:lnTo>
                <a:lnTo>
                  <a:pt x="2054352" y="490669"/>
                </a:lnTo>
                <a:lnTo>
                  <a:pt x="1892887" y="490669"/>
                </a:lnTo>
                <a:lnTo>
                  <a:pt x="2095500" y="0"/>
                </a:lnTo>
                <a:lnTo>
                  <a:pt x="2298113" y="490669"/>
                </a:lnTo>
                <a:lnTo>
                  <a:pt x="2136648" y="490669"/>
                </a:lnTo>
                <a:lnTo>
                  <a:pt x="2136648" y="588519"/>
                </a:lnTo>
                <a:lnTo>
                  <a:pt x="2992164" y="588519"/>
                </a:lnTo>
                <a:lnTo>
                  <a:pt x="2992164" y="987552"/>
                </a:lnTo>
                <a:lnTo>
                  <a:pt x="3700331" y="987552"/>
                </a:lnTo>
                <a:lnTo>
                  <a:pt x="3700331" y="826087"/>
                </a:lnTo>
                <a:lnTo>
                  <a:pt x="4191000" y="1028700"/>
                </a:lnTo>
                <a:lnTo>
                  <a:pt x="3700331" y="1231313"/>
                </a:lnTo>
                <a:lnTo>
                  <a:pt x="3700331" y="1069848"/>
                </a:lnTo>
                <a:lnTo>
                  <a:pt x="2992164" y="1069848"/>
                </a:lnTo>
                <a:lnTo>
                  <a:pt x="2992164" y="1468881"/>
                </a:lnTo>
                <a:lnTo>
                  <a:pt x="2136648" y="1468881"/>
                </a:lnTo>
                <a:lnTo>
                  <a:pt x="2136648" y="1566731"/>
                </a:lnTo>
                <a:lnTo>
                  <a:pt x="2298113" y="1566731"/>
                </a:lnTo>
                <a:lnTo>
                  <a:pt x="2095500" y="2057400"/>
                </a:lnTo>
                <a:lnTo>
                  <a:pt x="1892887" y="1566731"/>
                </a:lnTo>
                <a:lnTo>
                  <a:pt x="2054352" y="1566731"/>
                </a:lnTo>
                <a:lnTo>
                  <a:pt x="2054352" y="1468881"/>
                </a:lnTo>
                <a:lnTo>
                  <a:pt x="1198836" y="1468881"/>
                </a:lnTo>
                <a:lnTo>
                  <a:pt x="1198836" y="1069848"/>
                </a:lnTo>
                <a:lnTo>
                  <a:pt x="490669" y="1069848"/>
                </a:lnTo>
                <a:lnTo>
                  <a:pt x="490669" y="1231313"/>
                </a:lnTo>
                <a:close/>
              </a:path>
            </a:pathLst>
          </a:custGeom>
          <a:solidFill>
            <a:srgbClr val="0033CC"/>
          </a:solidFill>
          <a:ln w="25400" cap="flat" cmpd="sng">
            <a:solidFill>
              <a:srgbClr val="CCCCCC"/>
            </a:solidFill>
            <a:prstDash val="solid"/>
            <a:miter/>
            <a:headEnd type="none" w="med" len="med"/>
            <a:tailEnd type="none" w="med" len="med"/>
          </a:ln>
        </p:spPr>
        <p:txBody>
          <a:bodyPr anchor="ctr"/>
          <a:lstStyle/>
          <a:p>
            <a:pPr algn="ctr"/>
            <a:r>
              <a:rPr lang="zh-CN" altLang="en-US" sz="1600" b="1" dirty="0">
                <a:solidFill>
                  <a:schemeClr val="bg1"/>
                </a:solidFill>
                <a:latin typeface="Times New Roman" panose="02020603050405020304" pitchFamily="18" charset="0"/>
              </a:rPr>
              <a:t>应急通道工程深基坑支护</a:t>
            </a:r>
            <a:endParaRPr lang="zh-CN" altLang="en-US" sz="1600" b="1" dirty="0">
              <a:solidFill>
                <a:schemeClr val="bg1"/>
              </a:solidFill>
            </a:endParaRPr>
          </a:p>
        </p:txBody>
      </p:sp>
      <p:sp>
        <p:nvSpPr>
          <p:cNvPr id="347147" name="圆角矩形 34"/>
          <p:cNvSpPr/>
          <p:nvPr/>
        </p:nvSpPr>
        <p:spPr>
          <a:xfrm>
            <a:off x="7723188" y="2959100"/>
            <a:ext cx="2736850" cy="21463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pPr indent="276225" defTabSz="0">
              <a:tabLst>
                <a:tab pos="1895475" algn="l"/>
              </a:tabLst>
            </a:pPr>
            <a:r>
              <a:rPr lang="zh-CN" altLang="en-US" sz="1400" b="1" dirty="0">
                <a:solidFill>
                  <a:srgbClr val="000000"/>
                </a:solidFill>
                <a:latin typeface="Times New Roman" panose="02020603050405020304" pitchFamily="18" charset="0"/>
              </a:rPr>
              <a:t>在本工程项目中首先建设单位存在过错，因为依据</a:t>
            </a:r>
            <a:r>
              <a:rPr lang="en-US" altLang="zh-CN" sz="1400" b="1" dirty="0">
                <a:solidFill>
                  <a:srgbClr val="000000"/>
                </a:solidFill>
                <a:latin typeface="Times New Roman" panose="02020603050405020304" pitchFamily="18" charset="0"/>
              </a:rPr>
              <a:t>《</a:t>
            </a:r>
            <a:r>
              <a:rPr lang="zh-CN" altLang="en-US" sz="1400" b="1" dirty="0">
                <a:solidFill>
                  <a:srgbClr val="000000"/>
                </a:solidFill>
                <a:latin typeface="Times New Roman" panose="02020603050405020304" pitchFamily="18" charset="0"/>
              </a:rPr>
              <a:t>危险性较大的分部分项工程安全管理办法</a:t>
            </a:r>
            <a:r>
              <a:rPr lang="en-US" altLang="zh-CN" sz="1400" b="1" dirty="0">
                <a:solidFill>
                  <a:srgbClr val="000000"/>
                </a:solidFill>
                <a:latin typeface="Times New Roman" panose="02020603050405020304" pitchFamily="18" charset="0"/>
              </a:rPr>
              <a:t>》</a:t>
            </a:r>
            <a:r>
              <a:rPr lang="zh-CN" altLang="en-US" sz="1400" b="1" dirty="0">
                <a:solidFill>
                  <a:srgbClr val="000000"/>
                </a:solidFill>
                <a:latin typeface="Times New Roman" panose="02020603050405020304" pitchFamily="18" charset="0"/>
              </a:rPr>
              <a:t>的规定，开挖深度超过</a:t>
            </a:r>
            <a:r>
              <a:rPr lang="en-US" altLang="zh-CN" sz="1400" b="1" dirty="0">
                <a:solidFill>
                  <a:srgbClr val="000000"/>
                </a:solidFill>
              </a:rPr>
              <a:t>5m</a:t>
            </a:r>
            <a:r>
              <a:rPr lang="zh-CN" altLang="en-US" sz="1400" b="1" dirty="0">
                <a:solidFill>
                  <a:srgbClr val="000000"/>
                </a:solidFill>
                <a:latin typeface="Times New Roman" panose="02020603050405020304" pitchFamily="18" charset="0"/>
              </a:rPr>
              <a:t>（含</a:t>
            </a:r>
            <a:r>
              <a:rPr lang="en-US" altLang="zh-CN" sz="1400" b="1" dirty="0">
                <a:solidFill>
                  <a:srgbClr val="000000"/>
                </a:solidFill>
              </a:rPr>
              <a:t>5m</a:t>
            </a:r>
            <a:r>
              <a:rPr lang="zh-CN" altLang="en-US" sz="1400" b="1" dirty="0">
                <a:solidFill>
                  <a:srgbClr val="000000"/>
                </a:solidFill>
                <a:latin typeface="Times New Roman" panose="02020603050405020304" pitchFamily="18" charset="0"/>
              </a:rPr>
              <a:t>）的基坑（槽）的土方开挖、支护、降水工程属于超过一定规模的危险性较大的分部分项工程范围，</a:t>
            </a:r>
            <a:r>
              <a:rPr lang="zh-CN" altLang="en-US" sz="1400" b="1" dirty="0">
                <a:solidFill>
                  <a:srgbClr val="FF0000"/>
                </a:solidFill>
                <a:latin typeface="Times New Roman" panose="02020603050405020304" pitchFamily="18" charset="0"/>
              </a:rPr>
              <a:t>而且此项措施项目必须在工程量清单中列明</a:t>
            </a:r>
            <a:r>
              <a:rPr lang="zh-CN" altLang="en-US" sz="1400" b="1" dirty="0">
                <a:solidFill>
                  <a:srgbClr val="000000"/>
                </a:solidFill>
                <a:latin typeface="Times New Roman" panose="02020603050405020304" pitchFamily="18" charset="0"/>
              </a:rPr>
              <a:t>。</a:t>
            </a:r>
            <a:endParaRPr lang="zh-CN" altLang="en-US" sz="1400" b="1" dirty="0">
              <a:solidFill>
                <a:srgbClr val="000000"/>
              </a:solidFill>
            </a:endParaRPr>
          </a:p>
        </p:txBody>
      </p:sp>
      <p:sp>
        <p:nvSpPr>
          <p:cNvPr id="347148" name="矩形 35"/>
          <p:cNvSpPr/>
          <p:nvPr/>
        </p:nvSpPr>
        <p:spPr>
          <a:xfrm>
            <a:off x="8104189" y="2590800"/>
            <a:ext cx="1482725" cy="338138"/>
          </a:xfrm>
          <a:prstGeom prst="rect">
            <a:avLst/>
          </a:prstGeom>
          <a:noFill/>
          <a:ln w="9525">
            <a:noFill/>
          </a:ln>
        </p:spPr>
        <p:txBody>
          <a:bodyPr wrap="none">
            <a:spAutoFit/>
          </a:bodyPr>
          <a:lstStyle/>
          <a:p>
            <a:r>
              <a:rPr lang="en-US" altLang="zh-CN" sz="1600" b="1" dirty="0">
                <a:solidFill>
                  <a:srgbClr val="000000"/>
                </a:solidFill>
                <a:latin typeface="Calibri" panose="020F0502020204030204" charset="0"/>
              </a:rPr>
              <a:t> </a:t>
            </a:r>
            <a:r>
              <a:rPr lang="zh-CN" altLang="en-US" sz="1600" b="1" dirty="0">
                <a:solidFill>
                  <a:srgbClr val="000000"/>
                </a:solidFill>
                <a:latin typeface="Times New Roman" panose="02020603050405020304" pitchFamily="18" charset="0"/>
              </a:rPr>
              <a:t>建设单位过错</a:t>
            </a:r>
            <a:endParaRPr lang="zh-CN" altLang="en-US" sz="1600" b="1" dirty="0">
              <a:solidFill>
                <a:srgbClr val="000000"/>
              </a:solidFill>
              <a:latin typeface="Calibri" panose="020F0502020204030204" charset="0"/>
            </a:endParaRPr>
          </a:p>
        </p:txBody>
      </p:sp>
      <p:sp>
        <p:nvSpPr>
          <p:cNvPr id="347149" name="矩形 36"/>
          <p:cNvSpPr/>
          <p:nvPr/>
        </p:nvSpPr>
        <p:spPr>
          <a:xfrm>
            <a:off x="1931989" y="2849564"/>
            <a:ext cx="1425575" cy="338137"/>
          </a:xfrm>
          <a:prstGeom prst="rect">
            <a:avLst/>
          </a:prstGeom>
          <a:noFill/>
          <a:ln w="9525">
            <a:noFill/>
          </a:ln>
        </p:spPr>
        <p:txBody>
          <a:bodyPr wrap="none">
            <a:spAutoFit/>
          </a:bodyPr>
          <a:lstStyle/>
          <a:p>
            <a:r>
              <a:rPr lang="zh-CN" altLang="en-US" sz="1600" b="1" dirty="0">
                <a:solidFill>
                  <a:srgbClr val="000000"/>
                </a:solidFill>
                <a:latin typeface="Times New Roman" panose="02020603050405020304" pitchFamily="18" charset="0"/>
              </a:rPr>
              <a:t>施工单位过错</a:t>
            </a:r>
            <a:endParaRPr lang="zh-CN" altLang="en-US" sz="1600" b="1" dirty="0">
              <a:solidFill>
                <a:srgbClr val="000000"/>
              </a:solidFill>
              <a:latin typeface="Calibri" panose="020F0502020204030204" charset="0"/>
            </a:endParaRPr>
          </a:p>
        </p:txBody>
      </p:sp>
      <p:sp>
        <p:nvSpPr>
          <p:cNvPr id="347150" name="圆角矩形 37"/>
          <p:cNvSpPr/>
          <p:nvPr/>
        </p:nvSpPr>
        <p:spPr>
          <a:xfrm>
            <a:off x="1703388" y="3200400"/>
            <a:ext cx="1803400" cy="18288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pPr indent="276225" defTabSz="0">
              <a:tabLst>
                <a:tab pos="1895475" algn="l"/>
              </a:tabLst>
            </a:pPr>
            <a:r>
              <a:rPr lang="zh-CN" altLang="en-US" sz="1400" b="1" dirty="0">
                <a:solidFill>
                  <a:srgbClr val="000000"/>
                </a:solidFill>
                <a:latin typeface="Times New Roman" panose="02020603050405020304" pitchFamily="18" charset="0"/>
              </a:rPr>
              <a:t>作为有经验的承包人在投标预备会时应对此向建设单位提出问题，从而制定补充协议，这样就会避免在纠纷的发生。</a:t>
            </a:r>
            <a:r>
              <a:rPr lang="zh-CN" altLang="en-US" sz="1400" b="1" dirty="0">
                <a:solidFill>
                  <a:srgbClr val="FF0000"/>
                </a:solidFill>
                <a:latin typeface="Times New Roman" panose="02020603050405020304" pitchFamily="18" charset="0"/>
              </a:rPr>
              <a:t>而施工单位没有提出。</a:t>
            </a:r>
            <a:endParaRPr lang="zh-CN" altLang="en-US" sz="1400" b="1" dirty="0">
              <a:solidFill>
                <a:srgbClr val="FF0000"/>
              </a:solidFill>
            </a:endParaRPr>
          </a:p>
        </p:txBody>
      </p:sp>
      <p:sp>
        <p:nvSpPr>
          <p:cNvPr id="347151" name="圆角矩形 38"/>
          <p:cNvSpPr/>
          <p:nvPr/>
        </p:nvSpPr>
        <p:spPr>
          <a:xfrm>
            <a:off x="4224338" y="5029200"/>
            <a:ext cx="2971800" cy="1600200"/>
          </a:xfrm>
          <a:prstGeom prst="roundRect">
            <a:avLst>
              <a:gd name="adj" fmla="val 16667"/>
            </a:avLst>
          </a:prstGeom>
          <a:solidFill>
            <a:schemeClr val="bg1"/>
          </a:solidFill>
          <a:ln w="25400" cap="flat" cmpd="sng">
            <a:solidFill>
              <a:srgbClr val="89A4A7"/>
            </a:solidFill>
            <a:prstDash val="solid"/>
            <a:headEnd type="none" w="med" len="med"/>
            <a:tailEnd type="none" w="med" len="med"/>
          </a:ln>
        </p:spPr>
        <p:txBody>
          <a:bodyPr anchor="ctr"/>
          <a:lstStyle/>
          <a:p>
            <a:pPr indent="276225" defTabSz="0">
              <a:tabLst>
                <a:tab pos="1895475" algn="l"/>
              </a:tabLst>
            </a:pPr>
            <a:r>
              <a:rPr lang="zh-CN" altLang="en-US" sz="1400" b="1" dirty="0">
                <a:solidFill>
                  <a:srgbClr val="000000"/>
                </a:solidFill>
                <a:latin typeface="Times New Roman" panose="02020603050405020304" pitchFamily="18" charset="0"/>
                <a:cs typeface="Times New Roman" panose="02020603050405020304" pitchFamily="18" charset="0"/>
              </a:rPr>
              <a:t>依据</a:t>
            </a:r>
            <a:r>
              <a:rPr lang="en-US" altLang="zh-CN" sz="1400" b="1" dirty="0">
                <a:solidFill>
                  <a:srgbClr val="000000"/>
                </a:solidFill>
                <a:latin typeface="Times New Roman" panose="02020603050405020304" pitchFamily="18" charset="0"/>
                <a:cs typeface="Times New Roman" panose="02020603050405020304" pitchFamily="18" charset="0"/>
              </a:rPr>
              <a:t>《</a:t>
            </a:r>
            <a:r>
              <a:rPr lang="zh-CN" altLang="en-US" sz="1400" b="1" dirty="0">
                <a:solidFill>
                  <a:srgbClr val="000000"/>
                </a:solidFill>
                <a:latin typeface="Times New Roman" panose="02020603050405020304" pitchFamily="18" charset="0"/>
                <a:cs typeface="Times New Roman" panose="02020603050405020304" pitchFamily="18" charset="0"/>
              </a:rPr>
              <a:t>建设工程工程量清单计价规范</a:t>
            </a:r>
            <a:r>
              <a:rPr lang="en-US" altLang="zh-CN" sz="1400" b="1" dirty="0">
                <a:solidFill>
                  <a:srgbClr val="000000"/>
                </a:solidFill>
                <a:latin typeface="Times New Roman" panose="02020603050405020304" pitchFamily="18" charset="0"/>
                <a:cs typeface="Times New Roman" panose="02020603050405020304" pitchFamily="18" charset="0"/>
              </a:rPr>
              <a:t>》</a:t>
            </a:r>
            <a:r>
              <a:rPr lang="zh-CN" altLang="en-US" sz="1400" b="1" dirty="0">
                <a:solidFill>
                  <a:srgbClr val="000000"/>
                </a:solidFill>
                <a:latin typeface="Times New Roman" panose="02020603050405020304" pitchFamily="18" charset="0"/>
                <a:cs typeface="Times New Roman" panose="02020603050405020304" pitchFamily="18" charset="0"/>
              </a:rPr>
              <a:t>（</a:t>
            </a:r>
            <a:r>
              <a:rPr lang="en-US" altLang="zh-CN" sz="1400" b="1" dirty="0">
                <a:solidFill>
                  <a:srgbClr val="000000"/>
                </a:solidFill>
                <a:cs typeface="Times New Roman" panose="02020603050405020304" pitchFamily="18" charset="0"/>
              </a:rPr>
              <a:t>GB50500-2013</a:t>
            </a:r>
            <a:r>
              <a:rPr lang="zh-CN" altLang="en-US" sz="1400" b="1" dirty="0">
                <a:solidFill>
                  <a:srgbClr val="000000"/>
                </a:solidFill>
                <a:latin typeface="Times New Roman" panose="02020603050405020304" pitchFamily="18" charset="0"/>
                <a:cs typeface="Times New Roman" panose="02020603050405020304" pitchFamily="18" charset="0"/>
              </a:rPr>
              <a:t>）第</a:t>
            </a:r>
            <a:r>
              <a:rPr lang="en-US" altLang="zh-CN" sz="1400" b="1" dirty="0">
                <a:solidFill>
                  <a:srgbClr val="000000"/>
                </a:solidFill>
                <a:cs typeface="Times New Roman" panose="02020603050405020304" pitchFamily="18" charset="0"/>
              </a:rPr>
              <a:t>9.5.3</a:t>
            </a:r>
            <a:r>
              <a:rPr lang="zh-CN" altLang="en-US" sz="1400" b="1" dirty="0">
                <a:solidFill>
                  <a:srgbClr val="000000"/>
                </a:solidFill>
                <a:latin typeface="Times New Roman" panose="02020603050405020304" pitchFamily="18" charset="0"/>
                <a:cs typeface="Times New Roman" panose="02020603050405020304" pitchFamily="18" charset="0"/>
              </a:rPr>
              <a:t>条规定，由于招标工程量清单中措施项目缺项，承包人应将新增措施项目实施方案提交发包人批准后，按照本规范第</a:t>
            </a:r>
            <a:r>
              <a:rPr lang="en-US" altLang="zh-CN" sz="1400" b="1" dirty="0">
                <a:solidFill>
                  <a:srgbClr val="000000"/>
                </a:solidFill>
                <a:cs typeface="Times New Roman" panose="02020603050405020304" pitchFamily="18" charset="0"/>
              </a:rPr>
              <a:t>9.3.1</a:t>
            </a:r>
            <a:r>
              <a:rPr lang="zh-CN" altLang="en-US" sz="1400" b="1" dirty="0">
                <a:solidFill>
                  <a:srgbClr val="000000"/>
                </a:solidFill>
                <a:latin typeface="Times New Roman" panose="02020603050405020304" pitchFamily="18" charset="0"/>
                <a:cs typeface="Times New Roman" panose="02020603050405020304" pitchFamily="18" charset="0"/>
              </a:rPr>
              <a:t>、</a:t>
            </a:r>
            <a:r>
              <a:rPr lang="en-US" altLang="zh-CN" sz="1400" b="1" dirty="0">
                <a:solidFill>
                  <a:srgbClr val="000000"/>
                </a:solidFill>
                <a:cs typeface="Times New Roman" panose="02020603050405020304" pitchFamily="18" charset="0"/>
              </a:rPr>
              <a:t>9.3.2</a:t>
            </a:r>
            <a:r>
              <a:rPr lang="zh-CN" altLang="en-US" sz="1400" b="1" dirty="0">
                <a:solidFill>
                  <a:srgbClr val="000000"/>
                </a:solidFill>
                <a:latin typeface="Times New Roman" panose="02020603050405020304" pitchFamily="18" charset="0"/>
                <a:cs typeface="Times New Roman" panose="02020603050405020304" pitchFamily="18" charset="0"/>
              </a:rPr>
              <a:t>条的规定调整合同价款。</a:t>
            </a:r>
            <a:endParaRPr lang="zh-CN" altLang="en-US" sz="1400" b="1" dirty="0">
              <a:solidFill>
                <a:srgbClr val="000000"/>
              </a:solidFill>
            </a:endParaRPr>
          </a:p>
        </p:txBody>
      </p:sp>
      <p:sp>
        <p:nvSpPr>
          <p:cNvPr id="347152" name="矩形 39"/>
          <p:cNvSpPr/>
          <p:nvPr/>
        </p:nvSpPr>
        <p:spPr>
          <a:xfrm>
            <a:off x="4827588" y="4572001"/>
            <a:ext cx="685800" cy="307975"/>
          </a:xfrm>
          <a:prstGeom prst="rect">
            <a:avLst/>
          </a:prstGeom>
          <a:noFill/>
          <a:ln w="9525">
            <a:noFill/>
          </a:ln>
        </p:spPr>
        <p:txBody>
          <a:bodyPr>
            <a:spAutoFit/>
          </a:bodyPr>
          <a:lstStyle/>
          <a:p>
            <a:r>
              <a:rPr lang="zh-CN" altLang="en-US" sz="1400" b="1" dirty="0">
                <a:solidFill>
                  <a:srgbClr val="FF0000"/>
                </a:solidFill>
                <a:latin typeface="Times New Roman" panose="02020603050405020304" pitchFamily="18" charset="0"/>
              </a:rPr>
              <a:t>结论</a:t>
            </a:r>
            <a:endParaRPr lang="zh-CN" altLang="en-US" sz="1400" b="1" dirty="0">
              <a:solidFill>
                <a:srgbClr val="000000"/>
              </a:solidFill>
              <a:latin typeface="Calibri" panose="020F0502020204030204" charset="0"/>
            </a:endParaRPr>
          </a:p>
        </p:txBody>
      </p:sp>
      <p:sp>
        <p:nvSpPr>
          <p:cNvPr id="347153" name="矩形 40"/>
          <p:cNvSpPr/>
          <p:nvPr/>
        </p:nvSpPr>
        <p:spPr>
          <a:xfrm>
            <a:off x="4827589" y="3021014"/>
            <a:ext cx="598487" cy="338137"/>
          </a:xfrm>
          <a:prstGeom prst="rect">
            <a:avLst/>
          </a:prstGeom>
          <a:noFill/>
          <a:ln w="9525">
            <a:noFill/>
          </a:ln>
        </p:spPr>
        <p:txBody>
          <a:bodyPr wrap="none">
            <a:spAutoFit/>
          </a:bodyPr>
          <a:lstStyle/>
          <a:p>
            <a:r>
              <a:rPr lang="zh-CN" altLang="en-US" sz="1600" b="1" dirty="0">
                <a:solidFill>
                  <a:srgbClr val="FF0000"/>
                </a:solidFill>
                <a:latin typeface="Calibri" panose="020F0502020204030204" charset="0"/>
              </a:rPr>
              <a:t>依据</a:t>
            </a:r>
            <a:endParaRPr lang="zh-CN" altLang="en-US" sz="1600" b="1" dirty="0">
              <a:solidFill>
                <a:srgbClr val="FF0000"/>
              </a:solidFill>
              <a:latin typeface="Calibri" panose="020F0502020204030204" charset="0"/>
            </a:endParaRPr>
          </a:p>
        </p:txBody>
      </p:sp>
      <p:sp>
        <p:nvSpPr>
          <p:cNvPr id="347154" name="Text Box 2"/>
          <p:cNvSpPr txBox="1"/>
          <p:nvPr/>
        </p:nvSpPr>
        <p:spPr>
          <a:xfrm>
            <a:off x="2057400" y="838201"/>
            <a:ext cx="1143000" cy="366713"/>
          </a:xfrm>
          <a:prstGeom prst="rect">
            <a:avLst/>
          </a:prstGeom>
          <a:solidFill>
            <a:schemeClr val="accent1"/>
          </a:solidFill>
          <a:ln w="9525" cap="flat" cmpd="sng">
            <a:solidFill>
              <a:schemeClr val="tx1"/>
            </a:solidFill>
            <a:prstDash val="solid"/>
            <a:miter/>
            <a:headEnd type="none" w="med" len="med"/>
            <a:tailEnd type="none" w="med" len="med"/>
          </a:ln>
        </p:spPr>
        <p:txBody>
          <a:bodyPr anchor="ctr"/>
          <a:lstStyle/>
          <a:p>
            <a:pPr algn="ctr"/>
            <a:r>
              <a:rPr lang="zh-CN" altLang="en-US" sz="1600" b="1" dirty="0">
                <a:latin typeface="Calibri" panose="020F0502020204030204" charset="0"/>
              </a:rPr>
              <a:t>问题分析</a:t>
            </a:r>
            <a:endParaRPr lang="zh-CN" altLang="en-US" sz="1600" b="1" dirty="0">
              <a:latin typeface="Calibri" panose="020F0502020204030204" charset="0"/>
            </a:endParaRPr>
          </a:p>
        </p:txBody>
      </p:sp>
      <p:sp>
        <p:nvSpPr>
          <p:cNvPr id="347155" name="灯片编号占位符 25"/>
          <p:cNvSpPr txBox="1">
            <a:spLocks noGrp="1"/>
          </p:cNvSpPr>
          <p:nvPr/>
        </p:nvSpPr>
        <p:spPr>
          <a:xfrm>
            <a:off x="8077200" y="6245225"/>
            <a:ext cx="2133600" cy="476250"/>
          </a:xfrm>
          <a:prstGeom prst="rect">
            <a:avLst/>
          </a:prstGeom>
          <a:noFill/>
          <a:ln w="9525">
            <a:noFill/>
          </a:ln>
        </p:spPr>
        <p:txBody>
          <a:bodyPr/>
          <a:lstStyle/>
          <a:p>
            <a:pPr algn="r"/>
            <a:fld id="{9A0DB2DC-4C9A-4742-B13C-FB6460FD3503}" type="slidenum">
              <a:rPr lang="en-US" altLang="zh-CN" sz="1400" dirty="0"/>
            </a:fld>
            <a:endParaRPr lang="en-US" altLang="zh-CN" sz="1400" dirty="0"/>
          </a:p>
        </p:txBody>
      </p:sp>
      <p:sp>
        <p:nvSpPr>
          <p:cNvPr id="2" name="灯片编号占位符 1"/>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灯片编号占位符 1"/>
          <p:cNvSpPr txBox="1">
            <a:spLocks noGrp="1"/>
          </p:cNvSpPr>
          <p:nvPr/>
        </p:nvSpPr>
        <p:spPr>
          <a:xfrm>
            <a:off x="1981200" y="6356351"/>
            <a:ext cx="2133600" cy="365125"/>
          </a:xfrm>
          <a:prstGeom prst="rect">
            <a:avLst/>
          </a:prstGeom>
          <a:noFill/>
          <a:ln w="9525">
            <a:noFill/>
          </a:ln>
        </p:spPr>
        <p:txBody>
          <a:bodyPr anchor="b"/>
          <a:lstStyle/>
          <a:p>
            <a:fld id="{9A0DB2DC-4C9A-4742-B13C-FB6460FD3503}" type="slidenum">
              <a:rPr lang="en-US" altLang="zh-CN" sz="1200" dirty="0">
                <a:solidFill>
                  <a:srgbClr val="000000"/>
                </a:solidFill>
              </a:rPr>
            </a:fld>
            <a:endParaRPr lang="en-US" altLang="zh-CN" sz="1200" dirty="0">
              <a:solidFill>
                <a:srgbClr val="000000"/>
              </a:solidFill>
            </a:endParaRPr>
          </a:p>
        </p:txBody>
      </p:sp>
      <p:sp>
        <p:nvSpPr>
          <p:cNvPr id="348163" name="Rectangle 1"/>
          <p:cNvSpPr/>
          <p:nvPr/>
        </p:nvSpPr>
        <p:spPr>
          <a:xfrm>
            <a:off x="1243330" y="1558290"/>
            <a:ext cx="9530715" cy="4399915"/>
          </a:xfrm>
          <a:prstGeom prst="rect">
            <a:avLst/>
          </a:prstGeom>
          <a:noFill/>
          <a:ln w="9525">
            <a:noFill/>
          </a:ln>
          <a:effectLst>
            <a:prstShdw prst="shdw13" dist="53882" dir="13499999">
              <a:srgbClr val="99995C">
                <a:alpha val="50000"/>
              </a:srgbClr>
            </a:prstShdw>
          </a:effectLst>
        </p:spPr>
        <p:txBody>
          <a:bodyPr wrap="square" anchor="ctr">
            <a:spAutoFit/>
          </a:bodyPr>
          <a:lstStyle/>
          <a:p>
            <a:pPr indent="276225">
              <a:lnSpc>
                <a:spcPct val="125000"/>
              </a:lnSpc>
            </a:pPr>
            <a:r>
              <a:rPr lang="zh-CN" altLang="en-US" sz="1600" b="1" dirty="0">
                <a:solidFill>
                  <a:srgbClr val="000000"/>
                </a:solidFill>
                <a:latin typeface="Times New Roman" panose="02020603050405020304" pitchFamily="18" charset="0"/>
                <a:cs typeface="Times New Roman" panose="02020603050405020304" pitchFamily="18" charset="0"/>
              </a:rPr>
              <a:t>四川省某学院南北校区下穿人行应急通道深基坑支护属于措施项目，但是依据四川省文件该措施项目应给与支付，原因在于该工程属于超过一定规模的危险性较大的分部分项工程范围，建设单位进行深基坑工程发包时，</a:t>
            </a:r>
            <a:r>
              <a:rPr lang="zh-CN" altLang="en-US" sz="1600" b="1" dirty="0">
                <a:solidFill>
                  <a:srgbClr val="FF0000"/>
                </a:solidFill>
                <a:latin typeface="Times New Roman" panose="02020603050405020304" pitchFamily="18" charset="0"/>
                <a:cs typeface="Times New Roman" panose="02020603050405020304" pitchFamily="18" charset="0"/>
              </a:rPr>
              <a:t>应将其列入工程量清单并选择有相应资质的勘察、设计、施工、监理、监测和检测单位</a:t>
            </a:r>
            <a:r>
              <a:rPr lang="zh-CN" altLang="en-US" sz="1600" b="1" dirty="0">
                <a:solidFill>
                  <a:srgbClr val="000000"/>
                </a:solidFill>
                <a:latin typeface="Times New Roman" panose="02020603050405020304" pitchFamily="18" charset="0"/>
                <a:cs typeface="Times New Roman" panose="02020603050405020304" pitchFamily="18" charset="0"/>
              </a:rPr>
              <a:t>；而建设单位并没有这么做，所以建设单位存在主要的过错，属于建设单位在招标过错中设计有缺陷从而导致了纠纷的发生。</a:t>
            </a: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r>
              <a:rPr lang="zh-CN" altLang="en-US" sz="1600" b="1" dirty="0">
                <a:solidFill>
                  <a:srgbClr val="000000"/>
                </a:solidFill>
                <a:latin typeface="Times New Roman" panose="02020603050405020304" pitchFamily="18" charset="0"/>
                <a:cs typeface="Times New Roman" panose="02020603050405020304" pitchFamily="18" charset="0"/>
              </a:rPr>
              <a:t>依据《建设工程工程量清单计价规范》（</a:t>
            </a:r>
            <a:r>
              <a:rPr lang="en-US" altLang="zh-CN" sz="1600" b="1" dirty="0">
                <a:solidFill>
                  <a:srgbClr val="000000"/>
                </a:solidFill>
                <a:cs typeface="Times New Roman" panose="02020603050405020304" pitchFamily="18" charset="0"/>
              </a:rPr>
              <a:t>GB50500-2013</a:t>
            </a:r>
            <a:r>
              <a:rPr lang="zh-CN" altLang="en-US" sz="1600" b="1" dirty="0">
                <a:solidFill>
                  <a:srgbClr val="000000"/>
                </a:solidFill>
                <a:latin typeface="Times New Roman" panose="02020603050405020304" pitchFamily="18" charset="0"/>
                <a:cs typeface="Times New Roman" panose="02020603050405020304" pitchFamily="18" charset="0"/>
              </a:rPr>
              <a:t>）第</a:t>
            </a:r>
            <a:r>
              <a:rPr lang="en-US" altLang="zh-CN" sz="1600" b="1" dirty="0">
                <a:solidFill>
                  <a:srgbClr val="000000"/>
                </a:solidFill>
                <a:cs typeface="Times New Roman" panose="02020603050405020304" pitchFamily="18" charset="0"/>
              </a:rPr>
              <a:t>9.5.3</a:t>
            </a:r>
            <a:r>
              <a:rPr lang="zh-CN" altLang="en-US" sz="1600" b="1" dirty="0">
                <a:solidFill>
                  <a:srgbClr val="000000"/>
                </a:solidFill>
                <a:latin typeface="Times New Roman" panose="02020603050405020304" pitchFamily="18" charset="0"/>
                <a:cs typeface="Times New Roman" panose="02020603050405020304" pitchFamily="18" charset="0"/>
              </a:rPr>
              <a:t>条规定，由于招标工程量清单中措施项目缺项，承包人应将新增措施项目实施方案提交发包人批准后，按照本规范第</a:t>
            </a:r>
            <a:r>
              <a:rPr lang="en-US" altLang="zh-CN" sz="1600" b="1" dirty="0">
                <a:solidFill>
                  <a:srgbClr val="000000"/>
                </a:solidFill>
                <a:cs typeface="Times New Roman" panose="02020603050405020304" pitchFamily="18" charset="0"/>
              </a:rPr>
              <a:t>9.3.1</a:t>
            </a:r>
            <a:r>
              <a:rPr lang="zh-CN" altLang="en-US" sz="1600" b="1" dirty="0">
                <a:solidFill>
                  <a:srgbClr val="000000"/>
                </a:solidFill>
                <a:latin typeface="Times New Roman" panose="02020603050405020304" pitchFamily="18" charset="0"/>
                <a:cs typeface="Times New Roman" panose="02020603050405020304" pitchFamily="18" charset="0"/>
              </a:rPr>
              <a:t>、</a:t>
            </a:r>
            <a:r>
              <a:rPr lang="en-US" altLang="zh-CN" sz="1600" b="1" dirty="0">
                <a:solidFill>
                  <a:srgbClr val="000000"/>
                </a:solidFill>
                <a:cs typeface="Times New Roman" panose="02020603050405020304" pitchFamily="18" charset="0"/>
              </a:rPr>
              <a:t>9.3.2</a:t>
            </a:r>
            <a:r>
              <a:rPr lang="zh-CN" altLang="en-US" sz="1600" b="1" dirty="0">
                <a:solidFill>
                  <a:srgbClr val="000000"/>
                </a:solidFill>
                <a:latin typeface="Times New Roman" panose="02020603050405020304" pitchFamily="18" charset="0"/>
                <a:cs typeface="Times New Roman" panose="02020603050405020304" pitchFamily="18" charset="0"/>
              </a:rPr>
              <a:t>条的规定调整合同价款。</a:t>
            </a: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r>
              <a:rPr lang="zh-CN" altLang="en-US" sz="1600" b="1" dirty="0">
                <a:solidFill>
                  <a:srgbClr val="FF0000"/>
                </a:solidFill>
                <a:latin typeface="Times New Roman" panose="02020603050405020304" pitchFamily="18" charset="0"/>
                <a:cs typeface="Times New Roman" panose="02020603050405020304" pitchFamily="18" charset="0"/>
              </a:rPr>
              <a:t>第一，</a:t>
            </a:r>
            <a:r>
              <a:rPr lang="zh-CN" altLang="en-US" sz="1600" b="1" dirty="0">
                <a:solidFill>
                  <a:srgbClr val="000000"/>
                </a:solidFill>
                <a:latin typeface="Times New Roman" panose="02020603050405020304" pitchFamily="18" charset="0"/>
                <a:cs typeface="Times New Roman" panose="02020603050405020304" pitchFamily="18" charset="0"/>
              </a:rPr>
              <a:t>建设单位编制措施项目清单时</a:t>
            </a:r>
            <a:r>
              <a:rPr lang="en-US" altLang="zh-CN" sz="1600" b="1" dirty="0">
                <a:solidFill>
                  <a:srgbClr val="000000"/>
                </a:solidFill>
                <a:latin typeface="Times New Roman" panose="02020603050405020304" pitchFamily="18" charset="0"/>
                <a:ea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清单列项的重要性；</a:t>
            </a: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r>
              <a:rPr lang="zh-CN" altLang="en-US" sz="1600" b="1" dirty="0">
                <a:solidFill>
                  <a:srgbClr val="FF0000"/>
                </a:solidFill>
                <a:latin typeface="Times New Roman" panose="02020603050405020304" pitchFamily="18" charset="0"/>
                <a:cs typeface="Times New Roman" panose="02020603050405020304" pitchFamily="18" charset="0"/>
              </a:rPr>
              <a:t>第二，</a:t>
            </a:r>
            <a:r>
              <a:rPr lang="zh-CN" altLang="en-US" sz="1600" b="1" dirty="0">
                <a:solidFill>
                  <a:srgbClr val="000000"/>
                </a:solidFill>
                <a:latin typeface="Times New Roman" panose="02020603050405020304" pitchFamily="18" charset="0"/>
                <a:cs typeface="Times New Roman" panose="02020603050405020304" pitchFamily="18" charset="0"/>
              </a:rPr>
              <a:t>要注意不同的省市对深基坑支护工程的划分并不一样，</a:t>
            </a:r>
            <a:endParaRPr lang="en-US" altLang="zh-CN" sz="1600" b="1" dirty="0">
              <a:solidFill>
                <a:srgbClr val="000000"/>
              </a:solidFill>
              <a:latin typeface="Times New Roman" panose="02020603050405020304" pitchFamily="18" charset="0"/>
              <a:cs typeface="Times New Roman" panose="02020603050405020304" pitchFamily="18" charset="0"/>
            </a:endParaRPr>
          </a:p>
          <a:p>
            <a:pPr indent="276225">
              <a:lnSpc>
                <a:spcPct val="125000"/>
              </a:lnSpc>
            </a:pPr>
            <a:r>
              <a:rPr lang="zh-CN" altLang="en-US" sz="1600" b="1" dirty="0">
                <a:solidFill>
                  <a:srgbClr val="000000"/>
                </a:solidFill>
                <a:latin typeface="Times New Roman" panose="02020603050405020304" pitchFamily="18" charset="0"/>
                <a:cs typeface="Times New Roman" panose="02020603050405020304" pitchFamily="18" charset="0"/>
              </a:rPr>
              <a:t>如</a:t>
            </a:r>
            <a:r>
              <a:rPr lang="en-US" altLang="zh-CN" sz="1600" b="1" dirty="0">
                <a:solidFill>
                  <a:srgbClr val="000000"/>
                </a:solidFill>
                <a:latin typeface="Times New Roman" panose="02020603050405020304" pitchFamily="18" charset="0"/>
                <a:cs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湖南省建设工程工程量清单计价办法</a:t>
            </a:r>
            <a:r>
              <a:rPr lang="en-US" altLang="zh-CN" sz="1600" b="1" dirty="0">
                <a:solidFill>
                  <a:srgbClr val="000000"/>
                </a:solidFill>
                <a:latin typeface="Times New Roman" panose="02020603050405020304" pitchFamily="18" charset="0"/>
                <a:cs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规定基坑支护桩、土钉及喷锚等均属于实体工程，应按施工图施工，而</a:t>
            </a:r>
            <a:r>
              <a:rPr lang="en-US" altLang="zh-CN" sz="1600" b="1" dirty="0">
                <a:solidFill>
                  <a:srgbClr val="000000"/>
                </a:solidFill>
                <a:latin typeface="Times New Roman" panose="02020603050405020304" pitchFamily="18" charset="0"/>
                <a:cs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四川省建设工程工程量清单计价定额</a:t>
            </a:r>
            <a:r>
              <a:rPr lang="en-US" altLang="zh-CN" sz="1600" b="1" dirty="0">
                <a:solidFill>
                  <a:srgbClr val="000000"/>
                </a:solidFill>
                <a:latin typeface="Times New Roman" panose="02020603050405020304" pitchFamily="18" charset="0"/>
                <a:cs typeface="Times New Roman" panose="02020603050405020304" pitchFamily="18" charset="0"/>
              </a:rPr>
              <a:t>》</a:t>
            </a:r>
            <a:r>
              <a:rPr lang="zh-CN" altLang="en-US" sz="1600" b="1" dirty="0">
                <a:solidFill>
                  <a:srgbClr val="000000"/>
                </a:solidFill>
                <a:latin typeface="Times New Roman" panose="02020603050405020304" pitchFamily="18" charset="0"/>
                <a:cs typeface="Times New Roman" panose="02020603050405020304" pitchFamily="18" charset="0"/>
              </a:rPr>
              <a:t>将深基坑支护结构按有关措施项目计算。所以，在实际中，应根据所承揽项目所在地来确定编制招标文件中各项清单的依据。</a:t>
            </a:r>
            <a:endParaRPr lang="zh-CN" altLang="en-US" sz="1600" b="1" dirty="0">
              <a:solidFill>
                <a:srgbClr val="000000"/>
              </a:solidFill>
              <a:ea typeface="Times New Roman" panose="02020603050405020304" pitchFamily="18" charset="0"/>
            </a:endParaRPr>
          </a:p>
        </p:txBody>
      </p:sp>
      <p:sp>
        <p:nvSpPr>
          <p:cNvPr id="348164" name="Text Box 2"/>
          <p:cNvSpPr txBox="1"/>
          <p:nvPr/>
        </p:nvSpPr>
        <p:spPr>
          <a:xfrm>
            <a:off x="1486535" y="628651"/>
            <a:ext cx="1143000" cy="366713"/>
          </a:xfrm>
          <a:prstGeom prst="rect">
            <a:avLst/>
          </a:prstGeom>
          <a:solidFill>
            <a:schemeClr val="accent1"/>
          </a:solidFill>
          <a:ln w="9525" cap="flat" cmpd="sng">
            <a:solidFill>
              <a:schemeClr val="tx1"/>
            </a:solidFill>
            <a:prstDash val="solid"/>
            <a:miter/>
            <a:headEnd type="none" w="med" len="med"/>
            <a:tailEnd type="none" w="med" len="med"/>
          </a:ln>
        </p:spPr>
        <p:txBody>
          <a:bodyPr anchor="ctr"/>
          <a:lstStyle/>
          <a:p>
            <a:pPr algn="ctr"/>
            <a:r>
              <a:rPr lang="zh-CN" altLang="en-US" sz="1600" b="1" dirty="0">
                <a:latin typeface="Calibri" panose="020F0502020204030204" charset="0"/>
              </a:rPr>
              <a:t>经验总结</a:t>
            </a:r>
            <a:endParaRPr lang="zh-CN" altLang="en-US" sz="1600" b="1" dirty="0">
              <a:latin typeface="Calibri" panose="020F0502020204030204" charset="0"/>
            </a:endParaRPr>
          </a:p>
        </p:txBody>
      </p:sp>
      <p:sp>
        <p:nvSpPr>
          <p:cNvPr id="348165" name="灯片编号占位符 11"/>
          <p:cNvSpPr txBox="1">
            <a:spLocks noGrp="1"/>
          </p:cNvSpPr>
          <p:nvPr/>
        </p:nvSpPr>
        <p:spPr>
          <a:xfrm>
            <a:off x="8077200" y="6245225"/>
            <a:ext cx="2133600" cy="476250"/>
          </a:xfrm>
          <a:prstGeom prst="rect">
            <a:avLst/>
          </a:prstGeom>
          <a:noFill/>
          <a:ln w="9525">
            <a:noFill/>
          </a:ln>
        </p:spPr>
        <p:txBody>
          <a:bodyPr/>
          <a:lstStyle/>
          <a:p>
            <a:pPr algn="r"/>
            <a:fld id="{9A0DB2DC-4C9A-4742-B13C-FB6460FD3503}" type="slidenum">
              <a:rPr lang="en-US" altLang="zh-CN" sz="1400" dirty="0"/>
            </a:fld>
            <a:endParaRPr lang="en-US" altLang="zh-CN" sz="1400" dirty="0"/>
          </a:p>
        </p:txBody>
      </p:sp>
      <p:sp>
        <p:nvSpPr>
          <p:cNvPr id="2" name="灯片编号占位符 1"/>
          <p:cNvSpPr>
            <a:spLocks noGrp="1"/>
          </p:cNvSpPr>
          <p:nvPr>
            <p:ph type="sldNum" sz="quarter" idx="12"/>
          </p:nvPr>
        </p:nvSpPr>
        <p:spPr/>
        <p:txBody>
          <a:bodyPr/>
          <a:lstStyle/>
          <a:p>
            <a:pPr lvl="0"/>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586" name="组合 2"/>
          <p:cNvGrpSpPr/>
          <p:nvPr/>
        </p:nvGrpSpPr>
        <p:grpSpPr bwMode="auto">
          <a:xfrm>
            <a:off x="2373924" y="1919606"/>
            <a:ext cx="7404589" cy="3481387"/>
            <a:chOff x="750888" y="2390775"/>
            <a:chExt cx="8191500" cy="4348163"/>
          </a:xfrm>
        </p:grpSpPr>
        <p:grpSp>
          <p:nvGrpSpPr>
            <p:cNvPr id="195595" name="组合 6"/>
            <p:cNvGrpSpPr/>
            <p:nvPr/>
          </p:nvGrpSpPr>
          <p:grpSpPr bwMode="auto">
            <a:xfrm>
              <a:off x="1443038" y="3644900"/>
              <a:ext cx="6491287" cy="944563"/>
              <a:chOff x="2629551" y="5234908"/>
              <a:chExt cx="7101564" cy="1219576"/>
            </a:xfrm>
          </p:grpSpPr>
          <p:sp>
            <p:nvSpPr>
              <p:cNvPr id="8" name="矩形 7"/>
              <p:cNvSpPr/>
              <p:nvPr/>
            </p:nvSpPr>
            <p:spPr>
              <a:xfrm>
                <a:off x="2629625" y="5253544"/>
                <a:ext cx="7101194" cy="120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 name="矩形 8"/>
              <p:cNvSpPr/>
              <p:nvPr/>
            </p:nvSpPr>
            <p:spPr>
              <a:xfrm>
                <a:off x="2629625" y="5234324"/>
                <a:ext cx="7101194" cy="42282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造价全要素数字化</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 name="圆角矩形 5"/>
              <p:cNvSpPr/>
              <p:nvPr/>
            </p:nvSpPr>
            <p:spPr>
              <a:xfrm>
                <a:off x="2826485" y="5819442"/>
                <a:ext cx="1959746" cy="493294"/>
              </a:xfrm>
              <a:prstGeom prst="roundRect">
                <a:avLst/>
              </a:prstGeom>
              <a:solidFill>
                <a:srgbClr val="005AA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工作量</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圆角矩形 6"/>
              <p:cNvSpPr/>
              <p:nvPr/>
            </p:nvSpPr>
            <p:spPr>
              <a:xfrm>
                <a:off x="5002601" y="5819442"/>
                <a:ext cx="2349920" cy="493294"/>
              </a:xfrm>
              <a:prstGeom prst="roundRect">
                <a:avLst/>
              </a:prstGeom>
              <a:solidFill>
                <a:srgbClr val="00519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实物量</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2" name="圆角矩形 7"/>
              <p:cNvSpPr/>
              <p:nvPr/>
            </p:nvSpPr>
            <p:spPr>
              <a:xfrm>
                <a:off x="7567118" y="5836526"/>
                <a:ext cx="1949103" cy="491158"/>
              </a:xfrm>
              <a:prstGeom prst="roundRect">
                <a:avLst/>
              </a:prstGeom>
              <a:solidFill>
                <a:srgbClr val="00519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价格</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195596" name="组合 12"/>
            <p:cNvGrpSpPr/>
            <p:nvPr/>
          </p:nvGrpSpPr>
          <p:grpSpPr bwMode="auto">
            <a:xfrm>
              <a:off x="2652713" y="3260725"/>
              <a:ext cx="4216400" cy="333375"/>
              <a:chOff x="4284685" y="2073459"/>
              <a:chExt cx="4618003" cy="563095"/>
            </a:xfrm>
          </p:grpSpPr>
          <p:cxnSp>
            <p:nvCxnSpPr>
              <p:cNvPr id="14" name="直接箭头连接符 13"/>
              <p:cNvCxnSpPr/>
              <p:nvPr/>
            </p:nvCxnSpPr>
            <p:spPr>
              <a:xfrm>
                <a:off x="4284405" y="2137736"/>
                <a:ext cx="0" cy="500054"/>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5536149" y="2115387"/>
                <a:ext cx="0" cy="500054"/>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6661831" y="2095831"/>
                <a:ext cx="0" cy="500056"/>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7783963" y="2109800"/>
                <a:ext cx="0" cy="500054"/>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8902543" y="2073482"/>
                <a:ext cx="0" cy="500056"/>
              </a:xfrm>
              <a:prstGeom prst="straightConnector1">
                <a:avLst/>
              </a:prstGeom>
              <a:ln w="539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95597" name="组合 19"/>
            <p:cNvGrpSpPr/>
            <p:nvPr/>
          </p:nvGrpSpPr>
          <p:grpSpPr bwMode="auto">
            <a:xfrm>
              <a:off x="2971800" y="4699000"/>
              <a:ext cx="3919538" cy="279400"/>
              <a:chOff x="4862625" y="4952941"/>
              <a:chExt cx="3948465" cy="499562"/>
            </a:xfrm>
          </p:grpSpPr>
          <p:cxnSp>
            <p:nvCxnSpPr>
              <p:cNvPr id="21" name="直接箭头连接符 20"/>
              <p:cNvCxnSpPr/>
              <p:nvPr/>
            </p:nvCxnSpPr>
            <p:spPr>
              <a:xfrm>
                <a:off x="4862642" y="4954105"/>
                <a:ext cx="0" cy="499765"/>
              </a:xfrm>
              <a:prstGeom prst="straightConnector1">
                <a:avLst/>
              </a:prstGeom>
              <a:ln w="539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6809274" y="4954105"/>
                <a:ext cx="0" cy="499765"/>
              </a:xfrm>
              <a:prstGeom prst="straightConnector1">
                <a:avLst/>
              </a:prstGeom>
              <a:ln w="539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8811431" y="4954105"/>
                <a:ext cx="0" cy="499765"/>
              </a:xfrm>
              <a:prstGeom prst="straightConnector1">
                <a:avLst/>
              </a:prstGeom>
              <a:ln w="53975">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95598" name="组合 24"/>
            <p:cNvGrpSpPr/>
            <p:nvPr/>
          </p:nvGrpSpPr>
          <p:grpSpPr bwMode="auto">
            <a:xfrm>
              <a:off x="1447800" y="2390775"/>
              <a:ext cx="6494463" cy="906463"/>
              <a:chOff x="5683347" y="1516416"/>
              <a:chExt cx="5993793" cy="906568"/>
            </a:xfrm>
          </p:grpSpPr>
          <p:sp>
            <p:nvSpPr>
              <p:cNvPr id="26" name="矩形 25"/>
              <p:cNvSpPr/>
              <p:nvPr/>
            </p:nvSpPr>
            <p:spPr>
              <a:xfrm>
                <a:off x="5684998" y="1534612"/>
                <a:ext cx="5984565" cy="8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7" name="矩形 26"/>
              <p:cNvSpPr/>
              <p:nvPr/>
            </p:nvSpPr>
            <p:spPr>
              <a:xfrm>
                <a:off x="5683502" y="1516416"/>
                <a:ext cx="5993542" cy="357289"/>
              </a:xfrm>
              <a:prstGeom prst="rect">
                <a:avLst/>
              </a:prstGeom>
              <a:solidFill>
                <a:srgbClr val="1B97C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全过程造价管理数字化</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aphicFrame>
            <p:nvGraphicFramePr>
              <p:cNvPr id="28" name="图示 27"/>
              <p:cNvGraphicFramePr/>
              <p:nvPr/>
            </p:nvGraphicFramePr>
            <p:xfrm>
              <a:off x="5808099" y="1958415"/>
              <a:ext cx="5744287" cy="34644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grpSp>
          <p:nvGrpSpPr>
            <p:cNvPr id="195599" name="组合 28"/>
            <p:cNvGrpSpPr/>
            <p:nvPr/>
          </p:nvGrpSpPr>
          <p:grpSpPr bwMode="auto">
            <a:xfrm>
              <a:off x="1546225" y="4998803"/>
              <a:ext cx="6553200" cy="1740135"/>
              <a:chOff x="5692483" y="4527414"/>
              <a:chExt cx="6049562" cy="1812600"/>
            </a:xfrm>
          </p:grpSpPr>
          <p:grpSp>
            <p:nvGrpSpPr>
              <p:cNvPr id="195607" name="组合 23"/>
              <p:cNvGrpSpPr/>
              <p:nvPr/>
            </p:nvGrpSpPr>
            <p:grpSpPr bwMode="auto">
              <a:xfrm>
                <a:off x="5692483" y="4527414"/>
                <a:ext cx="5983614" cy="1812600"/>
                <a:chOff x="5534853" y="1409730"/>
                <a:chExt cx="3911370" cy="761887"/>
              </a:xfrm>
            </p:grpSpPr>
            <p:sp>
              <p:nvSpPr>
                <p:cNvPr id="40" name="矩形 39"/>
                <p:cNvSpPr/>
                <p:nvPr/>
              </p:nvSpPr>
              <p:spPr>
                <a:xfrm>
                  <a:off x="5535234" y="1413442"/>
                  <a:ext cx="3911045" cy="758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41" name="矩形 40"/>
                <p:cNvSpPr/>
                <p:nvPr/>
              </p:nvSpPr>
              <p:spPr>
                <a:xfrm>
                  <a:off x="5540125" y="1409821"/>
                  <a:ext cx="3906154" cy="161483"/>
                </a:xfrm>
                <a:prstGeom prst="rect">
                  <a:avLst/>
                </a:prstGeom>
                <a:solidFill>
                  <a:srgbClr val="215968"/>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造价大数据库</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31" name="云形 30"/>
              <p:cNvSpPr/>
              <p:nvPr/>
            </p:nvSpPr>
            <p:spPr>
              <a:xfrm>
                <a:off x="5785850" y="5042747"/>
                <a:ext cx="5956179" cy="1254197"/>
              </a:xfrm>
              <a:prstGeom prst="cloud">
                <a:avLst/>
              </a:prstGeom>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195609" name="图片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78120" y="4831890"/>
                <a:ext cx="1524165" cy="125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圆角矩形 16"/>
              <p:cNvSpPr/>
              <p:nvPr/>
            </p:nvSpPr>
            <p:spPr>
              <a:xfrm>
                <a:off x="6133045" y="5397643"/>
                <a:ext cx="1427687"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人员数据</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4" name="圆角矩形 16"/>
              <p:cNvSpPr/>
              <p:nvPr/>
            </p:nvSpPr>
            <p:spPr>
              <a:xfrm>
                <a:off x="6918721" y="5233978"/>
                <a:ext cx="1427687"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项目数据</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5" name="圆角矩形 16"/>
              <p:cNvSpPr/>
              <p:nvPr/>
            </p:nvSpPr>
            <p:spPr>
              <a:xfrm>
                <a:off x="9669338" y="5132332"/>
                <a:ext cx="1429184"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企业数据</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6" name="圆角矩形 16"/>
              <p:cNvSpPr/>
              <p:nvPr/>
            </p:nvSpPr>
            <p:spPr>
              <a:xfrm>
                <a:off x="9965651" y="5376970"/>
                <a:ext cx="1429184"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成本数据</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7" name="圆角矩形 16"/>
              <p:cNvSpPr/>
              <p:nvPr/>
            </p:nvSpPr>
            <p:spPr>
              <a:xfrm>
                <a:off x="7071367" y="5563032"/>
                <a:ext cx="1429184"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工艺工法数据</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8" name="圆角矩形 16"/>
              <p:cNvSpPr/>
              <p:nvPr/>
            </p:nvSpPr>
            <p:spPr>
              <a:xfrm>
                <a:off x="9814502" y="5661232"/>
                <a:ext cx="1682097"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材料、构件数据。。。。</a:t>
                </a:r>
                <a:endParaRPr kumimoji="0" lang="zh-CN" altLang="en-US" sz="1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9" name="圆角矩形 16"/>
              <p:cNvSpPr/>
              <p:nvPr/>
            </p:nvSpPr>
            <p:spPr>
              <a:xfrm>
                <a:off x="8169818" y="5843848"/>
                <a:ext cx="1682097" cy="382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FF4B01"/>
                    </a:solidFill>
                    <a:effectLst/>
                    <a:uLnTx/>
                    <a:uFillTx/>
                    <a:latin typeface="微软雅黑" panose="020B0503020204020204" charset="-122"/>
                    <a:ea typeface="微软雅黑" panose="020B0503020204020204" charset="-122"/>
                    <a:cs typeface="+mn-cs"/>
                  </a:rPr>
                  <a:t>数字化模型</a:t>
                </a:r>
                <a:endParaRPr kumimoji="0" lang="zh-CN" altLang="en-US" sz="1800" b="0" i="0" u="none" strike="noStrike" kern="1200" cap="none" spc="0" normalizeH="0" baseline="0" noProof="0" dirty="0">
                  <a:ln>
                    <a:noFill/>
                  </a:ln>
                  <a:solidFill>
                    <a:srgbClr val="FF4B01"/>
                  </a:solidFill>
                  <a:effectLst/>
                  <a:uLnTx/>
                  <a:uFillTx/>
                  <a:latin typeface="微软雅黑" panose="020B0503020204020204" charset="-122"/>
                  <a:ea typeface="微软雅黑" panose="020B0503020204020204" charset="-122"/>
                  <a:cs typeface="+mn-cs"/>
                </a:endParaRPr>
              </a:p>
            </p:txBody>
          </p:sp>
        </p:grpSp>
        <p:cxnSp>
          <p:nvCxnSpPr>
            <p:cNvPr id="42" name="连接符: 曲线 11"/>
            <p:cNvCxnSpPr>
              <a:stCxn id="40" idx="1"/>
              <a:endCxn id="26" idx="1"/>
            </p:cNvCxnSpPr>
            <p:nvPr/>
          </p:nvCxnSpPr>
          <p:spPr>
            <a:xfrm rot="10800000">
              <a:off x="1451210" y="2852220"/>
              <a:ext cx="95646" cy="3021716"/>
            </a:xfrm>
            <a:prstGeom prst="curvedConnector3">
              <a:avLst>
                <a:gd name="adj1" fmla="val 357781"/>
              </a:avLst>
            </a:prstGeom>
            <a:ln w="19050">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3" name="TextBox 52"/>
            <p:cNvSpPr txBox="1"/>
            <p:nvPr/>
          </p:nvSpPr>
          <p:spPr>
            <a:xfrm>
              <a:off x="2618414" y="3353358"/>
              <a:ext cx="1518986" cy="218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1" lang="zh-CN" altLang="en-US" sz="1600" b="1" i="0" u="none" strike="noStrike" kern="0" cap="none" spc="0" normalizeH="0" baseline="0" noProof="0" dirty="0">
                  <a:ln w="18415" cmpd="sng">
                    <a:noFill/>
                    <a:prstDash val="solid"/>
                  </a:ln>
                  <a:solidFill>
                    <a:srgbClr val="FFFF00"/>
                  </a:solidFill>
                  <a:effectLst/>
                  <a:uLnTx/>
                  <a:uFillTx/>
                  <a:latin typeface="微软雅黑" panose="020B0503020204020204" charset="-122"/>
                  <a:ea typeface="微软雅黑" panose="020B0503020204020204" charset="-122"/>
                  <a:cs typeface="+mn-ea"/>
                </a:rPr>
                <a:t> </a:t>
              </a: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自动采集</a:t>
              </a:r>
              <a:endPar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endParaRPr>
            </a:p>
          </p:txBody>
        </p:sp>
        <p:sp>
          <p:nvSpPr>
            <p:cNvPr id="44" name="TextBox 52"/>
            <p:cNvSpPr txBox="1"/>
            <p:nvPr/>
          </p:nvSpPr>
          <p:spPr>
            <a:xfrm>
              <a:off x="4743697" y="3335165"/>
              <a:ext cx="1520607" cy="22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1" lang="zh-CN" altLang="en-US" sz="1600" b="1" i="0" u="none" strike="noStrike" kern="0" cap="none" spc="0" normalizeH="0" baseline="0" noProof="0" dirty="0">
                  <a:ln w="18415" cmpd="sng">
                    <a:noFill/>
                    <a:prstDash val="solid"/>
                  </a:ln>
                  <a:solidFill>
                    <a:srgbClr val="FFFF00"/>
                  </a:solidFill>
                  <a:effectLst/>
                  <a:uLnTx/>
                  <a:uFillTx/>
                  <a:latin typeface="微软雅黑" panose="020B0503020204020204" charset="-122"/>
                  <a:ea typeface="微软雅黑" panose="020B0503020204020204" charset="-122"/>
                  <a:cs typeface="+mn-ea"/>
                </a:rPr>
                <a:t> </a:t>
              </a: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智能生成</a:t>
              </a:r>
              <a:endPar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endParaRPr>
            </a:p>
          </p:txBody>
        </p:sp>
        <p:sp>
          <p:nvSpPr>
            <p:cNvPr id="45" name="TextBox 52"/>
            <p:cNvSpPr txBox="1"/>
            <p:nvPr/>
          </p:nvSpPr>
          <p:spPr>
            <a:xfrm>
              <a:off x="750888" y="3971925"/>
              <a:ext cx="499304" cy="886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精准匹配</a:t>
              </a:r>
              <a:endPar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endParaRPr>
            </a:p>
          </p:txBody>
        </p:sp>
        <p:sp>
          <p:nvSpPr>
            <p:cNvPr id="46" name="TextBox 52"/>
            <p:cNvSpPr txBox="1"/>
            <p:nvPr/>
          </p:nvSpPr>
          <p:spPr>
            <a:xfrm>
              <a:off x="8363649" y="3766839"/>
              <a:ext cx="578739" cy="80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智能组价</a:t>
              </a:r>
              <a:endPar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endParaRPr>
            </a:p>
          </p:txBody>
        </p:sp>
        <p:cxnSp>
          <p:nvCxnSpPr>
            <p:cNvPr id="47" name="连接符: 曲线 80"/>
            <p:cNvCxnSpPr/>
            <p:nvPr/>
          </p:nvCxnSpPr>
          <p:spPr>
            <a:xfrm flipH="1" flipV="1">
              <a:off x="7924327" y="2873720"/>
              <a:ext cx="160490" cy="3241688"/>
            </a:xfrm>
            <a:prstGeom prst="curvedConnector3">
              <a:avLst>
                <a:gd name="adj1" fmla="val -157724"/>
              </a:avLst>
            </a:prstGeom>
            <a:ln w="19050">
              <a:solidFill>
                <a:schemeClr val="tx2">
                  <a:lumMod val="40000"/>
                  <a:lumOff val="6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8" name="TextBox 52"/>
            <p:cNvSpPr txBox="1"/>
            <p:nvPr/>
          </p:nvSpPr>
          <p:spPr>
            <a:xfrm>
              <a:off x="3101506" y="4256400"/>
              <a:ext cx="3581046" cy="893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fontAlgn="base">
                <a:lnSpc>
                  <a:spcPct val="90000"/>
                </a:lnSpc>
                <a:spcBef>
                  <a:spcPct val="0"/>
                </a:spcBef>
                <a:spcAft>
                  <a:spcPct val="0"/>
                </a:spcAft>
                <a:buNone/>
                <a:defRPr kumimoji="1" sz="2935" b="1" kern="0">
                  <a:solidFill>
                    <a:srgbClr val="FFFFFF"/>
                  </a:solidFill>
                  <a:latin typeface="微软雅黑" panose="020B0503020204020204" charset="-122"/>
                  <a:ea typeface="微软雅黑" panose="020B0503020204020204" charset="-122"/>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rPr>
                <a:t>基于大数据与人工智能的智能组合</a:t>
              </a:r>
              <a:endParaRPr kumimoji="1" lang="zh-CN" altLang="en-US" sz="1600" b="1" i="0" u="none" strike="noStrike" kern="0" cap="none" spc="0" normalizeH="0" baseline="0" noProof="0" dirty="0">
                <a:ln w="18415" cmpd="sng">
                  <a:noFill/>
                  <a:prstDash val="solid"/>
                </a:ln>
                <a:solidFill>
                  <a:srgbClr val="215968"/>
                </a:solidFill>
                <a:effectLst/>
                <a:uLnTx/>
                <a:uFillTx/>
                <a:latin typeface="微软雅黑" panose="020B0503020204020204" charset="-122"/>
                <a:ea typeface="微软雅黑" panose="020B0503020204020204" charset="-122"/>
                <a:cs typeface="+mn-ea"/>
              </a:endParaRPr>
            </a:p>
          </p:txBody>
        </p:sp>
      </p:grpSp>
      <p:sp>
        <p:nvSpPr>
          <p:cNvPr id="195587" name="矩形 50"/>
          <p:cNvSpPr>
            <a:spLocks noChangeArrowheads="1"/>
          </p:cNvSpPr>
          <p:nvPr/>
        </p:nvSpPr>
        <p:spPr bwMode="auto">
          <a:xfrm>
            <a:off x="1126490" y="946785"/>
            <a:ext cx="8923655" cy="70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1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18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引入大数据，改变</a:t>
            </a: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定额编制</a:t>
            </a:r>
            <a:r>
              <a:rPr kumimoji="0" lang="zh-CN" altLang="en-US" sz="18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方式，</a:t>
            </a: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18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“由专家完成的静态造价形式”进化为 “</a:t>
            </a:r>
            <a:r>
              <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自动采集、智能生成、精准匹配、专家提升”。</a:t>
            </a:r>
            <a:endParaRPr kumimoji="0" lang="zh-CN" altLang="en-US" sz="1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sp>
        <p:nvSpPr>
          <p:cNvPr id="195591" name="Text Box 13"/>
          <p:cNvSpPr txBox="1">
            <a:spLocks noChangeArrowheads="1"/>
          </p:cNvSpPr>
          <p:nvPr/>
        </p:nvSpPr>
        <p:spPr bwMode="auto">
          <a:xfrm>
            <a:off x="534035" y="459740"/>
            <a:ext cx="644715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742950" marR="0" lvl="1" indent="-285750" algn="l"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rPr>
              <a:t>大数据推进工程计价模式变革</a:t>
            </a:r>
            <a:endParaRPr kumimoji="0" lang="zh-CN" altLang="en-US" sz="2400" b="0" i="0" u="none" strike="noStrike" kern="1200" cap="none" spc="0" normalizeH="0" baseline="0" noProof="0">
              <a:ln>
                <a:noFill/>
              </a:ln>
              <a:solidFill>
                <a:srgbClr val="C00000"/>
              </a:solidFill>
              <a:effectLst/>
              <a:uLnTx/>
              <a:uFillTx/>
              <a:latin typeface="微软雅黑" panose="020B0503020204020204" charset="-122"/>
              <a:ea typeface="微软雅黑" panose="020B0503020204020204" charset="-122"/>
              <a:cs typeface="+mn-cs"/>
            </a:endParaRPr>
          </a:p>
        </p:txBody>
      </p:sp>
      <p:sp>
        <p:nvSpPr>
          <p:cNvPr id="2" name="矩形 1"/>
          <p:cNvSpPr/>
          <p:nvPr/>
        </p:nvSpPr>
        <p:spPr>
          <a:xfrm>
            <a:off x="1579245" y="5735320"/>
            <a:ext cx="8736965" cy="39878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用ＢＩＭ、精益建造、大数据技术实现工期与成本关联</a:t>
            </a:r>
            <a:r>
              <a:rPr kumimoji="0" lang="en-US" altLang="zh-CN"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用</a:t>
            </a:r>
            <a:r>
              <a:rPr kumimoji="0" lang="en-US" altLang="zh-CN"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5D</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超越</a:t>
            </a:r>
            <a:r>
              <a:rPr kumimoji="0" lang="en-US" altLang="zh-CN"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P6</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ext Box 2"/>
          <p:cNvSpPr txBox="1"/>
          <p:nvPr/>
        </p:nvSpPr>
        <p:spPr>
          <a:xfrm>
            <a:off x="985520" y="1052830"/>
            <a:ext cx="10165715" cy="2399665"/>
          </a:xfrm>
          <a:prstGeom prst="rect">
            <a:avLst/>
          </a:prstGeom>
          <a:noFill/>
          <a:ln w="9525" cap="flat" cmpd="sng">
            <a:solidFill>
              <a:schemeClr val="accent2"/>
            </a:solidFill>
            <a:prstDash val="solid"/>
            <a:miter/>
            <a:headEnd type="none" w="med" len="med"/>
            <a:tailEnd type="none" w="med" len="med"/>
          </a:ln>
        </p:spPr>
        <p:txBody>
          <a:bodyPr wrap="square">
            <a:spAutoFit/>
          </a:bodyPr>
          <a:lstStyle/>
          <a:p>
            <a:pPr>
              <a:spcBef>
                <a:spcPct val="50000"/>
              </a:spcBef>
            </a:pPr>
            <a:r>
              <a:rPr lang="zh-CN" altLang="en-US" sz="2000" dirty="0">
                <a:latin typeface="黑体" panose="02010609060101010101" pitchFamily="49" charset="-122"/>
                <a:ea typeface="黑体" panose="02010609060101010101" pitchFamily="49" charset="-122"/>
                <a:sym typeface="Arial" panose="020B0604020202020204" pitchFamily="34" charset="0"/>
              </a:rPr>
              <a:t>（</a:t>
            </a:r>
            <a:r>
              <a:rPr lang="en-US" altLang="zh-CN" sz="2000" dirty="0">
                <a:latin typeface="黑体" panose="02010609060101010101" pitchFamily="49" charset="-122"/>
                <a:ea typeface="黑体" panose="02010609060101010101" pitchFamily="49" charset="-122"/>
                <a:sym typeface="Arial" panose="020B0604020202020204" pitchFamily="34" charset="0"/>
              </a:rPr>
              <a:t>1</a:t>
            </a:r>
            <a:r>
              <a:rPr lang="zh-CN" altLang="en-US" sz="2000" dirty="0">
                <a:latin typeface="黑体" panose="02010609060101010101" pitchFamily="49" charset="-122"/>
                <a:ea typeface="黑体" panose="02010609060101010101" pitchFamily="49" charset="-122"/>
                <a:sym typeface="Arial" panose="020B0604020202020204" pitchFamily="34" charset="0"/>
              </a:rPr>
              <a:t>）问题</a:t>
            </a:r>
            <a:r>
              <a:rPr lang="en-US" altLang="zh-CN" sz="2000" dirty="0">
                <a:latin typeface="黑体" panose="02010609060101010101" pitchFamily="49" charset="-122"/>
                <a:ea typeface="黑体" panose="02010609060101010101" pitchFamily="49" charset="-122"/>
                <a:sym typeface="Arial" panose="020B0604020202020204" pitchFamily="34" charset="0"/>
              </a:rPr>
              <a:t>——“</a:t>
            </a:r>
            <a:r>
              <a:rPr lang="zh-CN" altLang="en-US" sz="2000" dirty="0">
                <a:latin typeface="黑体" panose="02010609060101010101" pitchFamily="49" charset="-122"/>
                <a:ea typeface="黑体" panose="02010609060101010101" pitchFamily="49" charset="-122"/>
                <a:sym typeface="Arial" panose="020B0604020202020204" pitchFamily="34" charset="0"/>
              </a:rPr>
              <a:t>措施项目费的缺项”引起的价款调整申请可能被发包人拒绝</a:t>
            </a:r>
            <a:endParaRPr lang="zh-CN" altLang="en-US" sz="2000" dirty="0">
              <a:latin typeface="黑体" panose="02010609060101010101" pitchFamily="49" charset="-122"/>
              <a:ea typeface="黑体" panose="02010609060101010101" pitchFamily="49" charset="-122"/>
              <a:sym typeface="Arial" panose="020B0604020202020204" pitchFamily="34" charset="0"/>
            </a:endParaRPr>
          </a:p>
          <a:p>
            <a:pPr>
              <a:spcBef>
                <a:spcPct val="50000"/>
              </a:spcBef>
            </a:pPr>
            <a:r>
              <a:rPr lang="zh-CN" altLang="en-US" sz="2000" dirty="0">
                <a:latin typeface="黑体" panose="02010609060101010101" pitchFamily="49" charset="-122"/>
                <a:ea typeface="黑体" panose="02010609060101010101" pitchFamily="49" charset="-122"/>
                <a:sym typeface="Arial" panose="020B0604020202020204" pitchFamily="34" charset="0"/>
              </a:rPr>
              <a:t>措施项目费用的调整向来都是一个难点，一般措施项目费用受施工方案的影响大，施工方案本身的风险属于承包人应该承担。工程量清单缺项是发包人的责任，导致施工方案变化的可以调整费用。</a:t>
            </a:r>
            <a:r>
              <a:rPr lang="en-US" altLang="zh-CN" sz="2000" dirty="0">
                <a:latin typeface="黑体" panose="02010609060101010101" pitchFamily="49" charset="-122"/>
                <a:ea typeface="黑体" panose="02010609060101010101" pitchFamily="49" charset="-122"/>
                <a:sym typeface="Arial" panose="020B0604020202020204" pitchFamily="34" charset="0"/>
              </a:rPr>
              <a:t>13</a:t>
            </a:r>
            <a:r>
              <a:rPr lang="zh-CN" altLang="en-US" sz="2000" dirty="0">
                <a:latin typeface="黑体" panose="02010609060101010101" pitchFamily="49" charset="-122"/>
                <a:ea typeface="黑体" panose="02010609060101010101" pitchFamily="49" charset="-122"/>
                <a:sym typeface="Arial" panose="020B0604020202020204" pitchFamily="34" charset="0"/>
              </a:rPr>
              <a:t>版清单</a:t>
            </a:r>
            <a:r>
              <a:rPr lang="en-US" altLang="zh-CN" sz="2000" dirty="0">
                <a:latin typeface="黑体" panose="02010609060101010101" pitchFamily="49" charset="-122"/>
                <a:ea typeface="黑体" panose="02010609060101010101" pitchFamily="49" charset="-122"/>
                <a:sym typeface="Arial" panose="020B0604020202020204" pitchFamily="34" charset="0"/>
              </a:rPr>
              <a:t>9.5.3</a:t>
            </a:r>
            <a:r>
              <a:rPr lang="zh-CN" altLang="en-US" sz="2000" dirty="0">
                <a:latin typeface="黑体" panose="02010609060101010101" pitchFamily="49" charset="-122"/>
                <a:ea typeface="黑体" panose="02010609060101010101" pitchFamily="49" charset="-122"/>
                <a:sym typeface="Arial" panose="020B0604020202020204" pitchFamily="34" charset="0"/>
              </a:rPr>
              <a:t>条规定了“由于招标工程量清单中措施项目缺项，承包人应将新增措施项目实施方案提交发包人批准后，按照本规范第</a:t>
            </a:r>
            <a:r>
              <a:rPr lang="en-US" altLang="zh-CN" sz="2000" dirty="0">
                <a:latin typeface="黑体" panose="02010609060101010101" pitchFamily="49" charset="-122"/>
                <a:ea typeface="黑体" panose="02010609060101010101" pitchFamily="49" charset="-122"/>
                <a:sym typeface="Arial" panose="020B0604020202020204" pitchFamily="34" charset="0"/>
              </a:rPr>
              <a:t>9.3.1</a:t>
            </a:r>
            <a:r>
              <a:rPr lang="zh-CN" altLang="en-US" sz="2000" dirty="0">
                <a:latin typeface="黑体" panose="02010609060101010101" pitchFamily="49" charset="-122"/>
                <a:ea typeface="黑体" panose="02010609060101010101" pitchFamily="49" charset="-122"/>
                <a:sym typeface="Arial" panose="020B0604020202020204" pitchFamily="34" charset="0"/>
              </a:rPr>
              <a:t>、</a:t>
            </a:r>
            <a:r>
              <a:rPr lang="en-US" altLang="zh-CN" sz="2000" dirty="0">
                <a:latin typeface="黑体" panose="02010609060101010101" pitchFamily="49" charset="-122"/>
                <a:ea typeface="黑体" panose="02010609060101010101" pitchFamily="49" charset="-122"/>
                <a:sym typeface="Arial" panose="020B0604020202020204" pitchFamily="34" charset="0"/>
              </a:rPr>
              <a:t>9.3.2</a:t>
            </a:r>
            <a:r>
              <a:rPr lang="zh-CN" altLang="en-US" sz="2000" dirty="0">
                <a:latin typeface="黑体" panose="02010609060101010101" pitchFamily="49" charset="-122"/>
                <a:ea typeface="黑体" panose="02010609060101010101" pitchFamily="49" charset="-122"/>
                <a:sym typeface="Arial" panose="020B0604020202020204" pitchFamily="34" charset="0"/>
              </a:rPr>
              <a:t>条的规定计算调整措施费用“，然而，由于措施项目费的缺项很难判断，可能出现发包人不批准承包人调整措施费用的申请，致使承包人遭受损失。（措施费还有包干适用这一说法）</a:t>
            </a:r>
            <a:endParaRPr lang="zh-CN" altLang="en-US" sz="2000" dirty="0">
              <a:latin typeface="黑体" panose="02010609060101010101" pitchFamily="49" charset="-122"/>
              <a:ea typeface="黑体" panose="02010609060101010101" pitchFamily="49" charset="-122"/>
              <a:sym typeface="Arial" panose="020B0604020202020204" pitchFamily="34" charset="0"/>
            </a:endParaRPr>
          </a:p>
        </p:txBody>
      </p:sp>
      <p:sp>
        <p:nvSpPr>
          <p:cNvPr id="344067" name="Text Box 3"/>
          <p:cNvSpPr txBox="1"/>
          <p:nvPr/>
        </p:nvSpPr>
        <p:spPr>
          <a:xfrm>
            <a:off x="985520" y="3789680"/>
            <a:ext cx="10165715" cy="2399665"/>
          </a:xfrm>
          <a:prstGeom prst="rect">
            <a:avLst/>
          </a:prstGeom>
          <a:noFill/>
          <a:ln w="9525" cap="flat" cmpd="sng">
            <a:solidFill>
              <a:schemeClr val="accent2"/>
            </a:solidFill>
            <a:prstDash val="solid"/>
            <a:miter/>
            <a:headEnd type="none" w="med" len="med"/>
            <a:tailEnd type="none" w="med" len="med"/>
          </a:ln>
        </p:spPr>
        <p:txBody>
          <a:bodyPr wrap="square">
            <a:spAutoFit/>
          </a:bodyPr>
          <a:lstStyle/>
          <a:p>
            <a:pPr>
              <a:spcBef>
                <a:spcPct val="50000"/>
              </a:spcBef>
            </a:pPr>
            <a:r>
              <a:rPr lang="zh-CN" altLang="en-US" sz="2000" dirty="0">
                <a:latin typeface="黑体" panose="02010609060101010101" pitchFamily="49" charset="-122"/>
                <a:ea typeface="黑体" panose="02010609060101010101" pitchFamily="49" charset="-122"/>
                <a:sym typeface="Arial" panose="020B0604020202020204" pitchFamily="34" charset="0"/>
              </a:rPr>
              <a:t>（</a:t>
            </a:r>
            <a:r>
              <a:rPr lang="en-US" altLang="zh-CN" sz="2000" dirty="0">
                <a:latin typeface="黑体" panose="02010609060101010101" pitchFamily="49" charset="-122"/>
                <a:ea typeface="黑体" panose="02010609060101010101" pitchFamily="49" charset="-122"/>
                <a:sym typeface="Arial" panose="020B0604020202020204" pitchFamily="34" charset="0"/>
              </a:rPr>
              <a:t>2</a:t>
            </a:r>
            <a:r>
              <a:rPr lang="zh-CN" altLang="en-US" sz="2000" dirty="0">
                <a:latin typeface="黑体" panose="02010609060101010101" pitchFamily="49" charset="-122"/>
                <a:ea typeface="黑体" panose="02010609060101010101" pitchFamily="49" charset="-122"/>
                <a:sym typeface="Arial" panose="020B0604020202020204" pitchFamily="34" charset="0"/>
              </a:rPr>
              <a:t>）建议</a:t>
            </a:r>
            <a:r>
              <a:rPr lang="en-US" altLang="zh-CN" sz="2000" dirty="0">
                <a:latin typeface="黑体" panose="02010609060101010101" pitchFamily="49" charset="-122"/>
                <a:ea typeface="黑体" panose="02010609060101010101" pitchFamily="49" charset="-122"/>
                <a:sym typeface="Arial" panose="020B0604020202020204" pitchFamily="34" charset="0"/>
              </a:rPr>
              <a:t>—— </a:t>
            </a:r>
            <a:r>
              <a:rPr lang="zh-CN" altLang="en-US" sz="2000" dirty="0">
                <a:latin typeface="黑体" panose="02010609060101010101" pitchFamily="49" charset="-122"/>
                <a:ea typeface="黑体" panose="02010609060101010101" pitchFamily="49" charset="-122"/>
                <a:sym typeface="Arial" panose="020B0604020202020204" pitchFamily="34" charset="0"/>
              </a:rPr>
              <a:t>承包人在投标报价时可将施工中己方会涉及的而在措施项目工程量清单中并未列出的措施项目补齐</a:t>
            </a:r>
            <a:endParaRPr lang="zh-CN" altLang="en-US" sz="2000" dirty="0">
              <a:latin typeface="黑体" panose="02010609060101010101" pitchFamily="49" charset="-122"/>
              <a:ea typeface="黑体" panose="02010609060101010101" pitchFamily="49" charset="-122"/>
              <a:sym typeface="Arial" panose="020B0604020202020204" pitchFamily="34" charset="0"/>
            </a:endParaRPr>
          </a:p>
          <a:p>
            <a:pPr>
              <a:spcBef>
                <a:spcPct val="50000"/>
              </a:spcBef>
            </a:pPr>
            <a:r>
              <a:rPr lang="en-US" altLang="zh-CN" sz="2000" dirty="0">
                <a:latin typeface="黑体" panose="02010609060101010101" pitchFamily="49" charset="-122"/>
                <a:ea typeface="黑体" panose="02010609060101010101" pitchFamily="49" charset="-122"/>
                <a:sym typeface="Arial" panose="020B0604020202020204" pitchFamily="34" charset="0"/>
              </a:rPr>
              <a:t>08</a:t>
            </a:r>
            <a:r>
              <a:rPr lang="zh-CN" altLang="en-US" sz="2000" dirty="0">
                <a:latin typeface="黑体" panose="02010609060101010101" pitchFamily="49" charset="-122"/>
                <a:ea typeface="黑体" panose="02010609060101010101" pitchFamily="49" charset="-122"/>
                <a:sym typeface="Arial" panose="020B0604020202020204" pitchFamily="34" charset="0"/>
              </a:rPr>
              <a:t>版清单</a:t>
            </a:r>
            <a:r>
              <a:rPr lang="en-US" altLang="zh-CN" sz="2000" dirty="0">
                <a:latin typeface="黑体" panose="02010609060101010101" pitchFamily="49" charset="-122"/>
                <a:ea typeface="黑体" panose="02010609060101010101" pitchFamily="49" charset="-122"/>
                <a:sym typeface="Arial" panose="020B0604020202020204" pitchFamily="34" charset="0"/>
              </a:rPr>
              <a:t>4.3.5</a:t>
            </a:r>
            <a:r>
              <a:rPr lang="zh-CN" altLang="en-US" sz="2000" dirty="0">
                <a:latin typeface="黑体" panose="02010609060101010101" pitchFamily="49" charset="-122"/>
                <a:ea typeface="黑体" panose="02010609060101010101" pitchFamily="49" charset="-122"/>
                <a:sym typeface="Arial" panose="020B0604020202020204" pitchFamily="34" charset="0"/>
              </a:rPr>
              <a:t>条规定了</a:t>
            </a:r>
            <a:r>
              <a:rPr lang="zh-CN" altLang="en-US" sz="2000" dirty="0">
                <a:solidFill>
                  <a:srgbClr val="CC0000"/>
                </a:solidFill>
                <a:latin typeface="黑体" panose="02010609060101010101" pitchFamily="49" charset="-122"/>
                <a:ea typeface="黑体" panose="02010609060101010101" pitchFamily="49" charset="-122"/>
                <a:sym typeface="Arial" panose="020B0604020202020204" pitchFamily="34" charset="0"/>
              </a:rPr>
              <a:t>“投标人可根据工程实际情况结合施工组织设计，对招标人所列的措施项目进行增补</a:t>
            </a:r>
            <a:r>
              <a:rPr lang="zh-CN" altLang="en-US" sz="2000" dirty="0">
                <a:latin typeface="黑体" panose="02010609060101010101" pitchFamily="49" charset="-122"/>
                <a:ea typeface="黑体" panose="02010609060101010101" pitchFamily="49" charset="-122"/>
                <a:sym typeface="Arial" panose="020B0604020202020204" pitchFamily="34" charset="0"/>
              </a:rPr>
              <a:t>”。</a:t>
            </a:r>
            <a:r>
              <a:rPr lang="en-US" altLang="zh-CN" sz="2000" dirty="0">
                <a:latin typeface="黑体" panose="02010609060101010101" pitchFamily="49" charset="-122"/>
                <a:ea typeface="黑体" panose="02010609060101010101" pitchFamily="49" charset="-122"/>
                <a:sym typeface="Arial" panose="020B0604020202020204" pitchFamily="34" charset="0"/>
              </a:rPr>
              <a:t>9.3.2  </a:t>
            </a:r>
            <a:r>
              <a:rPr lang="zh-CN" altLang="en-US" sz="2000" dirty="0">
                <a:latin typeface="黑体" panose="02010609060101010101" pitchFamily="49" charset="-122"/>
                <a:ea typeface="黑体" panose="02010609060101010101" pitchFamily="49" charset="-122"/>
                <a:sym typeface="Arial" panose="020B0604020202020204" pitchFamily="34" charset="0"/>
              </a:rPr>
              <a:t>工程变更引起施工方案改变，并使</a:t>
            </a:r>
            <a:r>
              <a:rPr lang="zh-CN" altLang="en-US" sz="2000" dirty="0">
                <a:solidFill>
                  <a:srgbClr val="CC0000"/>
                </a:solidFill>
              </a:rPr>
              <a:t>措施项目</a:t>
            </a:r>
            <a:r>
              <a:rPr lang="zh-CN" altLang="en-US" sz="2000" dirty="0">
                <a:latin typeface="黑体" panose="02010609060101010101" pitchFamily="49" charset="-122"/>
                <a:ea typeface="黑体" panose="02010609060101010101" pitchFamily="49" charset="-122"/>
                <a:sym typeface="Arial" panose="020B0604020202020204" pitchFamily="34" charset="0"/>
              </a:rPr>
              <a:t>发生变化的，</a:t>
            </a:r>
            <a:r>
              <a:rPr lang="zh-CN" altLang="en-US" sz="2000" dirty="0">
                <a:solidFill>
                  <a:srgbClr val="CC0000"/>
                </a:solidFill>
              </a:rPr>
              <a:t>承包人提出调整措施项目费的</a:t>
            </a:r>
            <a:r>
              <a:rPr lang="zh-CN" altLang="en-US" sz="2000" dirty="0">
                <a:latin typeface="黑体" panose="02010609060101010101" pitchFamily="49" charset="-122"/>
                <a:ea typeface="黑体" panose="02010609060101010101" pitchFamily="49" charset="-122"/>
                <a:sym typeface="Arial" panose="020B0604020202020204" pitchFamily="34" charset="0"/>
              </a:rPr>
              <a:t>，应事先将拟实施的</a:t>
            </a:r>
            <a:r>
              <a:rPr lang="zh-CN" altLang="en-US" sz="2000" dirty="0">
                <a:solidFill>
                  <a:srgbClr val="CC0000"/>
                </a:solidFill>
              </a:rPr>
              <a:t>方案提交发包人确认</a:t>
            </a:r>
            <a:r>
              <a:rPr lang="zh-CN" altLang="en-US" sz="2000" dirty="0">
                <a:latin typeface="黑体" panose="02010609060101010101" pitchFamily="49" charset="-122"/>
                <a:ea typeface="黑体" panose="02010609060101010101" pitchFamily="49" charset="-122"/>
                <a:sym typeface="Arial" panose="020B0604020202020204" pitchFamily="34" charset="0"/>
              </a:rPr>
              <a:t>，并详细说明与原方案措施项目相比的变化情况。在</a:t>
            </a:r>
            <a:r>
              <a:rPr lang="en-US" altLang="zh-CN" sz="2000" dirty="0">
                <a:latin typeface="黑体" panose="02010609060101010101" pitchFamily="49" charset="-122"/>
                <a:ea typeface="黑体" panose="02010609060101010101" pitchFamily="49" charset="-122"/>
                <a:sym typeface="Arial" panose="020B0604020202020204" pitchFamily="34" charset="0"/>
              </a:rPr>
              <a:t>13</a:t>
            </a:r>
            <a:r>
              <a:rPr lang="zh-CN" altLang="en-US" sz="2000" dirty="0">
                <a:latin typeface="黑体" panose="02010609060101010101" pitchFamily="49" charset="-122"/>
                <a:ea typeface="黑体" panose="02010609060101010101" pitchFamily="49" charset="-122"/>
                <a:sym typeface="Arial" panose="020B0604020202020204" pitchFamily="34" charset="0"/>
              </a:rPr>
              <a:t>版清单计价规范下，承包人为避免损失，应在投标报价时对工程量清单中未列出而己方在施工中会涉及的措施</a:t>
            </a:r>
            <a:r>
              <a:rPr lang="zh-CN" altLang="en-US" sz="2000" dirty="0">
                <a:solidFill>
                  <a:srgbClr val="CC0000"/>
                </a:solidFill>
                <a:latin typeface="黑体" panose="02010609060101010101" pitchFamily="49" charset="-122"/>
                <a:ea typeface="黑体" panose="02010609060101010101" pitchFamily="49" charset="-122"/>
                <a:sym typeface="Arial" panose="020B0604020202020204" pitchFamily="34" charset="0"/>
              </a:rPr>
              <a:t>项目补齐并确定报</a:t>
            </a:r>
            <a:r>
              <a:rPr lang="zh-CN" altLang="en-US" sz="2000" dirty="0">
                <a:latin typeface="黑体" panose="02010609060101010101" pitchFamily="49" charset="-122"/>
                <a:ea typeface="黑体" panose="02010609060101010101" pitchFamily="49" charset="-122"/>
                <a:sym typeface="Arial" panose="020B0604020202020204" pitchFamily="34" charset="0"/>
              </a:rPr>
              <a:t>价。</a:t>
            </a:r>
            <a:endParaRPr lang="zh-CN" altLang="en-US" sz="2000" dirty="0">
              <a:latin typeface="黑体" panose="02010609060101010101" pitchFamily="49" charset="-122"/>
              <a:ea typeface="黑体" panose="02010609060101010101" pitchFamily="49" charset="-122"/>
              <a:sym typeface="Arial" panose="020B0604020202020204" pitchFamily="34" charset="0"/>
            </a:endParaRPr>
          </a:p>
        </p:txBody>
      </p:sp>
      <p:sp>
        <p:nvSpPr>
          <p:cNvPr id="344068" name="Text Box 4"/>
          <p:cNvSpPr txBox="1"/>
          <p:nvPr/>
        </p:nvSpPr>
        <p:spPr>
          <a:xfrm>
            <a:off x="2279650" y="404813"/>
            <a:ext cx="7010400" cy="400110"/>
          </a:xfrm>
          <a:prstGeom prst="rect">
            <a:avLst/>
          </a:prstGeom>
          <a:solidFill>
            <a:schemeClr val="accent1"/>
          </a:solidFill>
          <a:ln w="9525">
            <a:noFill/>
          </a:ln>
        </p:spPr>
        <p:txBody>
          <a:bodyPr>
            <a:spAutoFit/>
          </a:bodyPr>
          <a:lstStyle/>
          <a:p>
            <a:pPr algn="ctr">
              <a:spcBef>
                <a:spcPct val="50000"/>
              </a:spcBef>
            </a:pPr>
            <a:r>
              <a:rPr lang="zh-CN" altLang="en-US" sz="2000" b="1" dirty="0"/>
              <a:t>工程量清单缺项引起的措施项目费的调整的注意事项</a:t>
            </a:r>
            <a:endParaRPr lang="zh-CN" altLang="en-US" sz="2000" b="1" dirty="0"/>
          </a:p>
        </p:txBody>
      </p:sp>
      <p:sp>
        <p:nvSpPr>
          <p:cNvPr id="344069" name="灯片编号占位符 12"/>
          <p:cNvSpPr txBox="1">
            <a:spLocks noGrp="1"/>
          </p:cNvSpPr>
          <p:nvPr/>
        </p:nvSpPr>
        <p:spPr>
          <a:xfrm>
            <a:off x="7922895" y="6245225"/>
            <a:ext cx="2428240" cy="476250"/>
          </a:xfrm>
          <a:prstGeom prst="rect">
            <a:avLst/>
          </a:prstGeom>
          <a:noFill/>
          <a:ln w="9525">
            <a:noFill/>
          </a:ln>
        </p:spPr>
        <p:txBody>
          <a:bodyPr/>
          <a:lstStyle/>
          <a:p>
            <a:pPr algn="r"/>
            <a:fld id="{9A0DB2DC-4C9A-4742-B13C-FB6460FD3503}" type="slidenum">
              <a:rPr lang="en-US" altLang="zh-CN" sz="1400" dirty="0"/>
            </a:fld>
            <a:endParaRPr lang="en-US" altLang="zh-CN" sz="1400" dirty="0"/>
          </a:p>
        </p:txBody>
      </p:sp>
      <p:sp>
        <p:nvSpPr>
          <p:cNvPr id="2" name="灯片编号占位符 1"/>
          <p:cNvSpPr>
            <a:spLocks noGrp="1"/>
          </p:cNvSpPr>
          <p:nvPr>
            <p:ph type="sldNum" sz="quarter" idx="12"/>
          </p:nvPr>
        </p:nvSpPr>
        <p:spPr>
          <a:xfrm>
            <a:off x="8411845" y="6356350"/>
            <a:ext cx="3122930" cy="365125"/>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、措施费</a:t>
            </a:r>
            <a:endParaRPr lang="en-US" altLang="zh-CN" dirty="0">
              <a:latin typeface="黑体" panose="02010609060101010101" pitchFamily="49" charset="-122"/>
              <a:ea typeface="黑体" panose="02010609060101010101" pitchFamily="49" charset="-122"/>
            </a:endParaRPr>
          </a:p>
          <a:p>
            <a:pPr>
              <a:lnSpc>
                <a:spcPct val="14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7</a:t>
            </a:r>
            <a:r>
              <a:rPr lang="zh-CN" altLang="en-US" dirty="0">
                <a:latin typeface="黑体" panose="02010609060101010101" pitchFamily="49" charset="-122"/>
                <a:ea typeface="黑体" panose="02010609060101010101" pitchFamily="49" charset="-122"/>
              </a:rPr>
              <a:t>）</a:t>
            </a:r>
            <a:r>
              <a:rPr lang="zh-CN" altLang="en-US" sz="2400" dirty="0"/>
              <a:t>安全文明施工费</a:t>
            </a:r>
            <a:endParaRPr lang="en-US" altLang="zh-CN" sz="2400" dirty="0"/>
          </a:p>
          <a:p>
            <a:pPr>
              <a:lnSpc>
                <a:spcPct val="140000"/>
              </a:lnSpc>
            </a:pPr>
            <a:r>
              <a:rPr lang="en-US" altLang="zh-CN" dirty="0"/>
              <a:t>《</a:t>
            </a:r>
            <a:r>
              <a:rPr lang="zh-CN" altLang="en-US" dirty="0"/>
              <a:t>计价规范</a:t>
            </a:r>
            <a:r>
              <a:rPr lang="en-US" altLang="zh-CN" dirty="0"/>
              <a:t>》3.1.5 </a:t>
            </a:r>
            <a:r>
              <a:rPr lang="zh-CN" altLang="en-US" dirty="0"/>
              <a:t>措施项目中的</a:t>
            </a:r>
            <a:r>
              <a:rPr lang="zh-CN" altLang="en-US" dirty="0">
                <a:solidFill>
                  <a:srgbClr val="FF0000"/>
                </a:solidFill>
              </a:rPr>
              <a:t>安全文明施工</a:t>
            </a:r>
            <a:r>
              <a:rPr lang="zh-CN" altLang="en-US" dirty="0"/>
              <a:t>费必须按国家或省级、行业建设主管部门的规定技术，不得作为竞争性费用。</a:t>
            </a:r>
            <a:endParaRPr lang="en-US" altLang="zh-CN" dirty="0"/>
          </a:p>
          <a:p>
            <a:pPr>
              <a:lnSpc>
                <a:spcPct val="140000"/>
              </a:lnSpc>
            </a:pPr>
            <a:r>
              <a:rPr lang="zh-CN" altLang="en-US" sz="2400" dirty="0"/>
              <a:t>确定问题？</a:t>
            </a:r>
            <a:endParaRPr lang="en-US" altLang="zh-CN" sz="2400" dirty="0"/>
          </a:p>
          <a:p>
            <a:pPr>
              <a:lnSpc>
                <a:spcPct val="140000"/>
              </a:lnSpc>
            </a:pPr>
            <a:r>
              <a:rPr lang="zh-CN" altLang="en-US" sz="2400" dirty="0"/>
              <a:t>调整问题？</a:t>
            </a:r>
            <a:endParaRPr lang="en-US" altLang="zh-CN" sz="2400"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、暂列金额</a:t>
            </a:r>
            <a:endParaRPr lang="en-US" altLang="zh-CN" dirty="0">
              <a:latin typeface="黑体" panose="02010609060101010101" pitchFamily="49" charset="-122"/>
              <a:ea typeface="黑体" panose="02010609060101010101" pitchFamily="49" charset="-122"/>
            </a:endParaRPr>
          </a:p>
          <a:p>
            <a:pPr eaLnBrk="1" hangingPunct="1">
              <a:lnSpc>
                <a:spcPct val="140000"/>
              </a:lnSpc>
            </a:pPr>
            <a:r>
              <a:rPr lang="zh-CN" altLang="en-US" sz="2400" dirty="0">
                <a:sym typeface="+mn-ea"/>
              </a:rPr>
              <a:t>（</a:t>
            </a:r>
            <a:r>
              <a:rPr lang="en-US" altLang="zh-CN" sz="2400" dirty="0">
                <a:sym typeface="+mn-ea"/>
              </a:rPr>
              <a:t>1</a:t>
            </a:r>
            <a:r>
              <a:rPr lang="zh-CN" altLang="en-US" sz="2400" dirty="0">
                <a:sym typeface="+mn-ea"/>
              </a:rPr>
              <a:t>）暂列金额是暂定的储备，是发包人投资控制的一项措施，提前所做的风险准备金，属于风险自留的一种。</a:t>
            </a:r>
            <a:endParaRPr lang="zh-CN" altLang="en-US" sz="2400" dirty="0"/>
          </a:p>
          <a:p>
            <a:pPr eaLnBrk="1" hangingPunct="1">
              <a:lnSpc>
                <a:spcPct val="140000"/>
              </a:lnSpc>
            </a:pPr>
            <a:r>
              <a:rPr lang="zh-CN" altLang="en-US" sz="2400" dirty="0">
                <a:sym typeface="+mn-ea"/>
              </a:rPr>
              <a:t>（</a:t>
            </a:r>
            <a:r>
              <a:rPr lang="en-US" altLang="zh-CN" sz="2400" dirty="0">
                <a:sym typeface="+mn-ea"/>
              </a:rPr>
              <a:t>2</a:t>
            </a:r>
            <a:r>
              <a:rPr lang="zh-CN" altLang="en-US" sz="2400" dirty="0">
                <a:sym typeface="+mn-ea"/>
              </a:rPr>
              <a:t>）投标人必须按招标人要求填写，否则废标。</a:t>
            </a:r>
            <a:endParaRPr lang="zh-CN" altLang="en-US" sz="2400" dirty="0"/>
          </a:p>
          <a:p>
            <a:pPr eaLnBrk="1" hangingPunct="1">
              <a:lnSpc>
                <a:spcPct val="140000"/>
              </a:lnSpc>
            </a:pPr>
            <a:r>
              <a:rPr lang="zh-CN" altLang="en-US" sz="2400" dirty="0">
                <a:sym typeface="+mn-ea"/>
              </a:rPr>
              <a:t>（</a:t>
            </a:r>
            <a:r>
              <a:rPr lang="en-US" altLang="zh-CN" sz="2400" dirty="0">
                <a:sym typeface="+mn-ea"/>
              </a:rPr>
              <a:t>3</a:t>
            </a:r>
            <a:r>
              <a:rPr lang="zh-CN" altLang="en-US" sz="2400" dirty="0">
                <a:sym typeface="+mn-ea"/>
              </a:rPr>
              <a:t>）暂列金额用于-变更、索赔、签证等调价增加因素。</a:t>
            </a:r>
            <a:endParaRPr lang="zh-CN" altLang="en-US" sz="2400" dirty="0"/>
          </a:p>
          <a:p>
            <a:pPr eaLnBrk="1" hangingPunct="1">
              <a:lnSpc>
                <a:spcPct val="140000"/>
              </a:lnSpc>
            </a:pPr>
            <a:r>
              <a:rPr lang="zh-CN" altLang="en-US" sz="2400" dirty="0">
                <a:sym typeface="+mn-ea"/>
              </a:rPr>
              <a:t>（</a:t>
            </a:r>
            <a:r>
              <a:rPr lang="en-US" altLang="zh-CN" sz="2400" dirty="0">
                <a:sym typeface="+mn-ea"/>
              </a:rPr>
              <a:t>4</a:t>
            </a:r>
            <a:r>
              <a:rPr lang="zh-CN" altLang="en-US" sz="2400" dirty="0">
                <a:sym typeface="+mn-ea"/>
              </a:rPr>
              <a:t>）所属权归业主所有。</a:t>
            </a:r>
            <a:endParaRPr lang="zh-CN" altLang="en-US" sz="2400" dirty="0"/>
          </a:p>
          <a:p>
            <a:pPr eaLnBrk="1" hangingPunct="1">
              <a:lnSpc>
                <a:spcPct val="140000"/>
              </a:lnSpc>
            </a:pPr>
            <a:r>
              <a:rPr lang="zh-CN" altLang="en-US" sz="2400" dirty="0">
                <a:sym typeface="+mn-ea"/>
              </a:rPr>
              <a:t>（</a:t>
            </a:r>
            <a:r>
              <a:rPr lang="en-US" altLang="zh-CN" sz="2400" dirty="0">
                <a:sym typeface="+mn-ea"/>
              </a:rPr>
              <a:t>6</a:t>
            </a:r>
            <a:r>
              <a:rPr lang="zh-CN" altLang="en-US" sz="2400" dirty="0">
                <a:sym typeface="+mn-ea"/>
              </a:rPr>
              <a:t>）一般投标人</a:t>
            </a:r>
            <a:r>
              <a:rPr lang="zh-CN" altLang="en-US" sz="2400" dirty="0">
                <a:solidFill>
                  <a:srgbClr val="FF0000"/>
                </a:solidFill>
                <a:sym typeface="+mn-ea"/>
              </a:rPr>
              <a:t>未填报暂列金额不应该被认为包含在其他项目费中（评标时要注意）</a:t>
            </a:r>
            <a:r>
              <a:rPr lang="zh-CN" altLang="en-US" sz="2400" dirty="0">
                <a:sym typeface="+mn-ea"/>
              </a:rPr>
              <a:t>。</a:t>
            </a:r>
            <a:endParaRPr lang="zh-CN" altLang="en-US" sz="2400" dirty="0"/>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fontScale="85000" lnSpcReduction="10000"/>
          </a:bodyPr>
          <a:lstStyle/>
          <a:p>
            <a:pPr>
              <a:lnSpc>
                <a:spcPct val="120000"/>
              </a:lnSpc>
            </a:pP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、暂列金额</a:t>
            </a:r>
            <a:endParaRPr lang="en-US" altLang="zh-CN" dirty="0">
              <a:latin typeface="黑体" panose="02010609060101010101" pitchFamily="49" charset="-122"/>
              <a:ea typeface="黑体" panose="02010609060101010101" pitchFamily="49" charset="-122"/>
            </a:endParaRPr>
          </a:p>
          <a:p>
            <a:pPr>
              <a:lnSpc>
                <a:spcPct val="150000"/>
              </a:lnSpc>
            </a:pPr>
            <a:r>
              <a:rPr lang="en-US" altLang="zh-CN" sz="2400" dirty="0"/>
              <a:t>【</a:t>
            </a:r>
            <a:r>
              <a:rPr lang="zh-CN" altLang="en-US" sz="2400" dirty="0"/>
              <a:t>案例</a:t>
            </a:r>
            <a:r>
              <a:rPr lang="en-US" altLang="zh-CN" sz="2400" dirty="0"/>
              <a:t>】2014</a:t>
            </a:r>
            <a:r>
              <a:rPr lang="zh-CN" altLang="en-US" sz="2400" dirty="0"/>
              <a:t>年</a:t>
            </a:r>
            <a:r>
              <a:rPr lang="en-US" altLang="zh-CN" sz="2400" dirty="0"/>
              <a:t>2</a:t>
            </a:r>
            <a:r>
              <a:rPr lang="zh-CN" altLang="en-US" sz="2400" dirty="0"/>
              <a:t>月，承包人决定参加四川中意招标有限公司组织的“发包人扩建工程电力配套项目（第二次）”</a:t>
            </a:r>
            <a:r>
              <a:rPr lang="zh-CN" altLang="en-US" sz="2400" dirty="0">
                <a:solidFill>
                  <a:srgbClr val="FF0000"/>
                </a:solidFill>
              </a:rPr>
              <a:t>投标</a:t>
            </a:r>
            <a:r>
              <a:rPr lang="zh-CN" altLang="en-US" sz="2400" dirty="0"/>
              <a:t>。并向招标公司递交了项目投标文件。投标总价</a:t>
            </a:r>
            <a:r>
              <a:rPr lang="en-US" altLang="zh-CN" sz="2400" dirty="0"/>
              <a:t>1272662</a:t>
            </a:r>
            <a:r>
              <a:rPr lang="zh-CN" altLang="en-US" sz="2400" dirty="0"/>
              <a:t>元，其中：（</a:t>
            </a:r>
            <a:r>
              <a:rPr lang="en-US" altLang="zh-CN" sz="2400" dirty="0"/>
              <a:t>1</a:t>
            </a:r>
            <a:r>
              <a:rPr lang="zh-CN" altLang="en-US" sz="2400" dirty="0"/>
              <a:t>）分部分项工程为</a:t>
            </a:r>
            <a:r>
              <a:rPr lang="en-US" altLang="zh-CN" sz="2400" dirty="0"/>
              <a:t>1004512.69</a:t>
            </a:r>
            <a:r>
              <a:rPr lang="zh-CN" altLang="en-US" sz="2400" dirty="0"/>
              <a:t>元；（</a:t>
            </a:r>
            <a:r>
              <a:rPr lang="en-US" altLang="zh-CN" sz="2400" dirty="0"/>
              <a:t>2</a:t>
            </a:r>
            <a:r>
              <a:rPr lang="zh-CN" altLang="en-US" sz="2400" dirty="0"/>
              <a:t>）措施项目</a:t>
            </a:r>
            <a:r>
              <a:rPr lang="en-US" altLang="zh-CN" sz="2400" dirty="0"/>
              <a:t>11381.20</a:t>
            </a:r>
            <a:r>
              <a:rPr lang="zh-CN" altLang="en-US" sz="2400" dirty="0"/>
              <a:t>元，</a:t>
            </a:r>
            <a:r>
              <a:rPr lang="zh-CN" altLang="en-US" sz="2400" dirty="0">
                <a:solidFill>
                  <a:srgbClr val="FF0000"/>
                </a:solidFill>
              </a:rPr>
              <a:t>其中含安全文明施工费</a:t>
            </a:r>
            <a:r>
              <a:rPr lang="en-US" altLang="zh-CN" sz="2400" dirty="0">
                <a:solidFill>
                  <a:srgbClr val="FF0000"/>
                </a:solidFill>
              </a:rPr>
              <a:t>9259</a:t>
            </a:r>
            <a:r>
              <a:rPr lang="zh-CN" altLang="en-US" sz="2400" dirty="0">
                <a:solidFill>
                  <a:srgbClr val="FF0000"/>
                </a:solidFill>
              </a:rPr>
              <a:t>．</a:t>
            </a:r>
            <a:r>
              <a:rPr lang="en-US" altLang="zh-CN" sz="2400" dirty="0">
                <a:solidFill>
                  <a:srgbClr val="FF0000"/>
                </a:solidFill>
              </a:rPr>
              <a:t>04</a:t>
            </a:r>
            <a:r>
              <a:rPr lang="zh-CN" altLang="en-US" sz="2400" dirty="0">
                <a:solidFill>
                  <a:srgbClr val="FF0000"/>
                </a:solidFill>
              </a:rPr>
              <a:t>元</a:t>
            </a:r>
            <a:r>
              <a:rPr lang="zh-CN" altLang="en-US" sz="2400" dirty="0"/>
              <a:t>；（</a:t>
            </a:r>
            <a:r>
              <a:rPr lang="en-US" altLang="zh-CN" sz="2400" dirty="0"/>
              <a:t>3</a:t>
            </a:r>
            <a:r>
              <a:rPr lang="zh-CN" altLang="en-US" sz="2400" dirty="0"/>
              <a:t>）其他项目</a:t>
            </a:r>
            <a:r>
              <a:rPr lang="en-US" altLang="zh-CN" sz="2400" dirty="0"/>
              <a:t>209276.41</a:t>
            </a:r>
            <a:r>
              <a:rPr lang="zh-CN" altLang="en-US" sz="2400" dirty="0"/>
              <a:t>元，</a:t>
            </a:r>
            <a:r>
              <a:rPr lang="zh-CN" altLang="en-US" sz="2400" dirty="0">
                <a:solidFill>
                  <a:srgbClr val="FF0000"/>
                </a:solidFill>
              </a:rPr>
              <a:t>其中含暂列金额</a:t>
            </a:r>
            <a:r>
              <a:rPr lang="en-US" altLang="zh-CN" sz="2400" dirty="0">
                <a:solidFill>
                  <a:srgbClr val="FF0000"/>
                </a:solidFill>
              </a:rPr>
              <a:t>129276.41</a:t>
            </a:r>
            <a:r>
              <a:rPr lang="zh-CN" altLang="en-US" sz="2400" dirty="0">
                <a:solidFill>
                  <a:srgbClr val="FF0000"/>
                </a:solidFill>
              </a:rPr>
              <a:t>元（招标文件规定）</a:t>
            </a:r>
            <a:r>
              <a:rPr lang="zh-CN" altLang="en-US" sz="2400" dirty="0"/>
              <a:t>；（</a:t>
            </a:r>
            <a:r>
              <a:rPr lang="en-US" altLang="zh-CN" sz="2400" dirty="0"/>
              <a:t>4</a:t>
            </a:r>
            <a:r>
              <a:rPr lang="zh-CN" altLang="en-US" sz="2400" dirty="0"/>
              <a:t>）规费</a:t>
            </a:r>
            <a:r>
              <a:rPr lang="en-US" altLang="zh-CN" sz="2400" dirty="0"/>
              <a:t>4592.48</a:t>
            </a:r>
            <a:r>
              <a:rPr lang="zh-CN" altLang="en-US" sz="2400" dirty="0"/>
              <a:t>元；（</a:t>
            </a:r>
            <a:r>
              <a:rPr lang="en-US" altLang="zh-CN" sz="2400" dirty="0"/>
              <a:t>5</a:t>
            </a:r>
            <a:r>
              <a:rPr lang="zh-CN" altLang="en-US" sz="2400" dirty="0"/>
              <a:t>）税金</a:t>
            </a:r>
            <a:r>
              <a:rPr lang="en-US" altLang="zh-CN" sz="2400" dirty="0"/>
              <a:t>4279922</a:t>
            </a:r>
            <a:r>
              <a:rPr lang="zh-CN" altLang="en-US" sz="2400" dirty="0"/>
              <a:t>元。该投标人中标。</a:t>
            </a:r>
            <a:endParaRPr lang="zh-CN" altLang="en-US" sz="2400" dirty="0"/>
          </a:p>
          <a:p>
            <a:pPr>
              <a:lnSpc>
                <a:spcPct val="150000"/>
              </a:lnSpc>
            </a:pPr>
            <a:r>
              <a:rPr lang="en-US" altLang="zh-CN" sz="2400" dirty="0"/>
              <a:t>2014</a:t>
            </a:r>
            <a:r>
              <a:rPr lang="zh-CN" altLang="en-US" sz="2400" dirty="0"/>
              <a:t>年</a:t>
            </a:r>
            <a:r>
              <a:rPr lang="en-US" altLang="zh-CN" sz="2400" dirty="0"/>
              <a:t>3</a:t>
            </a:r>
            <a:r>
              <a:rPr lang="zh-CN" altLang="en-US" sz="2400" dirty="0"/>
              <a:t>月</a:t>
            </a:r>
            <a:r>
              <a:rPr lang="en-US" altLang="zh-CN" sz="2400" dirty="0"/>
              <a:t>7</a:t>
            </a:r>
            <a:r>
              <a:rPr lang="zh-CN" altLang="en-US" sz="2400" dirty="0"/>
              <a:t>日，发承包双方签订</a:t>
            </a:r>
            <a:r>
              <a:rPr lang="en-US" altLang="zh-CN" sz="2400" dirty="0"/>
              <a:t>《</a:t>
            </a:r>
            <a:r>
              <a:rPr lang="zh-CN" altLang="en-US" sz="2400" dirty="0"/>
              <a:t>扩建工程电力配套项目施工合同</a:t>
            </a:r>
            <a:r>
              <a:rPr lang="en-US" altLang="zh-CN" sz="2400" dirty="0"/>
              <a:t>》</a:t>
            </a:r>
            <a:r>
              <a:rPr lang="zh-CN" altLang="en-US" sz="2400" dirty="0"/>
              <a:t>，约定</a:t>
            </a:r>
            <a:r>
              <a:rPr lang="zh-CN" altLang="en-US" sz="2400" dirty="0">
                <a:solidFill>
                  <a:srgbClr val="FF0000"/>
                </a:solidFill>
              </a:rPr>
              <a:t>合同价款</a:t>
            </a:r>
            <a:r>
              <a:rPr lang="en-US" altLang="zh-CN" sz="2400" dirty="0"/>
              <a:t>1272662</a:t>
            </a:r>
            <a:r>
              <a:rPr lang="zh-CN" altLang="en-US" sz="2400" dirty="0"/>
              <a:t>元（含</a:t>
            </a:r>
            <a:r>
              <a:rPr lang="zh-CN" altLang="en-US" sz="2400" dirty="0">
                <a:solidFill>
                  <a:srgbClr val="FF0000"/>
                </a:solidFill>
              </a:rPr>
              <a:t>暂列金</a:t>
            </a:r>
            <a:r>
              <a:rPr lang="en-US" altLang="zh-CN" sz="2400" dirty="0">
                <a:solidFill>
                  <a:srgbClr val="FF0000"/>
                </a:solidFill>
              </a:rPr>
              <a:t>9</a:t>
            </a:r>
            <a:r>
              <a:rPr lang="zh-CN" altLang="en-US" sz="2400" dirty="0">
                <a:solidFill>
                  <a:srgbClr val="FF0000"/>
                </a:solidFill>
              </a:rPr>
              <a:t>万元</a:t>
            </a:r>
            <a:r>
              <a:rPr lang="zh-CN" altLang="en-US" sz="2400" dirty="0"/>
              <a:t>），该价款为固定价款即不可调价款，并已包含材料价格变动等该工程施工过程中的全部风险，投标价以外工程按实际发生工程量和承包人投标清单相同或相近的价经发包人现场代表及监理签证并审计后确定。另查明，承包人在投标文件中及协议条款中约定的暂列金未出现使用情形。</a:t>
            </a:r>
            <a:endParaRPr lang="zh-CN" altLang="en-US" sz="2400" dirty="0"/>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fontScale="92500" lnSpcReduction="10000"/>
          </a:bodyPr>
          <a:lstStyle/>
          <a:p>
            <a:pPr>
              <a:lnSpc>
                <a:spcPct val="120000"/>
              </a:lnSpc>
            </a:pP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、暂估价</a:t>
            </a:r>
            <a:endParaRPr lang="en-US" altLang="zh-CN" dirty="0">
              <a:latin typeface="黑体" panose="02010609060101010101" pitchFamily="49" charset="-122"/>
              <a:ea typeface="黑体" panose="02010609060101010101" pitchFamily="49" charset="-122"/>
            </a:endParaRPr>
          </a:p>
          <a:p>
            <a:pPr>
              <a:lnSpc>
                <a:spcPct val="200000"/>
              </a:lnSpc>
            </a:pPr>
            <a:r>
              <a:rPr lang="en-US" altLang="zh-CN" sz="2400" dirty="0"/>
              <a:t>【</a:t>
            </a:r>
            <a:r>
              <a:rPr lang="zh-CN" altLang="en-US" sz="2400" dirty="0"/>
              <a:t>规范</a:t>
            </a:r>
            <a:r>
              <a:rPr lang="en-US" altLang="zh-CN" sz="2400" dirty="0"/>
              <a:t>】</a:t>
            </a:r>
            <a:r>
              <a:rPr lang="zh-CN" altLang="en-US" sz="2400" dirty="0"/>
              <a:t>招标人在工程量清单中提供的用于支付必然发生但暂时不能确定价格的材料、工程设备的单价以及专业工程的金额。</a:t>
            </a:r>
            <a:endParaRPr lang="zh-CN" altLang="en-US" sz="2400" dirty="0"/>
          </a:p>
          <a:p>
            <a:pPr>
              <a:lnSpc>
                <a:spcPct val="200000"/>
              </a:lnSpc>
            </a:pPr>
            <a:r>
              <a:rPr lang="en-US" altLang="zh-CN" sz="2400" dirty="0"/>
              <a:t>【</a:t>
            </a:r>
            <a:r>
              <a:rPr lang="zh-CN" altLang="en-US" sz="2400" dirty="0"/>
              <a:t>条例</a:t>
            </a:r>
            <a:r>
              <a:rPr lang="en-US" altLang="zh-CN" sz="2400" dirty="0"/>
              <a:t>】</a:t>
            </a:r>
            <a:r>
              <a:rPr lang="zh-CN" altLang="en-US" sz="2400" dirty="0">
                <a:sym typeface="+mn-ea"/>
              </a:rPr>
              <a:t>招标人可以依法对工程以及与工程建设有关的货物、服务全部或者部分实行</a:t>
            </a:r>
            <a:r>
              <a:rPr lang="zh-CN" altLang="en-US" sz="2400" dirty="0">
                <a:solidFill>
                  <a:srgbClr val="FF0000"/>
                </a:solidFill>
                <a:sym typeface="+mn-ea"/>
              </a:rPr>
              <a:t>总承包招标</a:t>
            </a:r>
            <a:r>
              <a:rPr lang="zh-CN" altLang="en-US" sz="2400" dirty="0">
                <a:sym typeface="+mn-ea"/>
              </a:rPr>
              <a:t>。以暂估价形式</a:t>
            </a:r>
            <a:r>
              <a:rPr lang="zh-CN" altLang="en-US" sz="2400" dirty="0">
                <a:solidFill>
                  <a:srgbClr val="FF0000"/>
                </a:solidFill>
                <a:sym typeface="+mn-ea"/>
              </a:rPr>
              <a:t>包括在总承包范围内</a:t>
            </a:r>
            <a:r>
              <a:rPr lang="zh-CN" altLang="en-US" sz="2400" dirty="0">
                <a:sym typeface="+mn-ea"/>
              </a:rPr>
              <a:t>的工程、货物、服务属于依法必须进行招标的项目范围且达到国家规定规模标准的，应当依法进行招标。</a:t>
            </a:r>
            <a:br>
              <a:rPr lang="zh-CN" altLang="en-US" sz="2400" dirty="0">
                <a:sym typeface="+mn-ea"/>
              </a:rPr>
            </a:br>
            <a:r>
              <a:rPr lang="zh-CN" altLang="en-US" sz="2400" dirty="0">
                <a:sym typeface="+mn-ea"/>
              </a:rPr>
              <a:t>       前款所称</a:t>
            </a:r>
            <a:r>
              <a:rPr lang="zh-CN" altLang="en-US" sz="2400" dirty="0">
                <a:solidFill>
                  <a:srgbClr val="FF0000"/>
                </a:solidFill>
                <a:sym typeface="+mn-ea"/>
              </a:rPr>
              <a:t>暂估价</a:t>
            </a:r>
            <a:r>
              <a:rPr lang="zh-CN" altLang="en-US" sz="2400" dirty="0">
                <a:sym typeface="+mn-ea"/>
              </a:rPr>
              <a:t>，是指总承包招标时不能确定价格而由招标人</a:t>
            </a:r>
            <a:r>
              <a:rPr lang="zh-CN" altLang="en-US" sz="2400" dirty="0">
                <a:solidFill>
                  <a:srgbClr val="FF0000"/>
                </a:solidFill>
                <a:sym typeface="+mn-ea"/>
              </a:rPr>
              <a:t>在招标文件中</a:t>
            </a:r>
            <a:r>
              <a:rPr lang="zh-CN" altLang="en-US" sz="2400" dirty="0">
                <a:sym typeface="+mn-ea"/>
              </a:rPr>
              <a:t>暂时估定的工程、货物、服务的金额。</a:t>
            </a:r>
            <a:endParaRPr lang="zh-CN" altLang="en-US" sz="2400" dirty="0"/>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fontScale="92500"/>
          </a:bodyPr>
          <a:lstStyle/>
          <a:p>
            <a:pPr>
              <a:lnSpc>
                <a:spcPct val="120000"/>
              </a:lnSpc>
            </a:pPr>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、暂估价</a:t>
            </a:r>
            <a:endParaRPr lang="en-US" altLang="zh-CN" dirty="0">
              <a:latin typeface="黑体" panose="02010609060101010101" pitchFamily="49" charset="-122"/>
              <a:ea typeface="黑体" panose="02010609060101010101" pitchFamily="49" charset="-122"/>
            </a:endParaRPr>
          </a:p>
          <a:p>
            <a:pPr>
              <a:lnSpc>
                <a:spcPct val="140000"/>
              </a:lnSpc>
            </a:pPr>
            <a:r>
              <a:rPr lang="zh-CN" altLang="en-US" sz="2400" dirty="0">
                <a:sym typeface="+mn-ea"/>
              </a:rPr>
              <a:t>招标人在实施</a:t>
            </a:r>
            <a:r>
              <a:rPr lang="zh-CN" altLang="en-US" sz="2400" dirty="0">
                <a:solidFill>
                  <a:schemeClr val="tx2"/>
                </a:solidFill>
                <a:sym typeface="+mn-ea"/>
              </a:rPr>
              <a:t>施工总承包招标时</a:t>
            </a:r>
            <a:r>
              <a:rPr lang="zh-CN" altLang="en-US" sz="2400" dirty="0">
                <a:sym typeface="+mn-ea"/>
              </a:rPr>
              <a:t>，</a:t>
            </a:r>
            <a:r>
              <a:rPr lang="zh-CN" altLang="en-US" sz="2400" dirty="0">
                <a:solidFill>
                  <a:srgbClr val="FF0000"/>
                </a:solidFill>
                <a:sym typeface="+mn-ea"/>
              </a:rPr>
              <a:t>应将总承包资质范围内的专业工程一并招标，不得肢解发包</a:t>
            </a:r>
            <a:r>
              <a:rPr lang="zh-CN" altLang="en-US" sz="2400" dirty="0">
                <a:sym typeface="+mn-ea"/>
              </a:rPr>
              <a:t>。达到招标限额的专业工程，因设计等其他原因，不能与主体工程同时招标的，</a:t>
            </a:r>
            <a:r>
              <a:rPr lang="zh-CN" altLang="en-US" sz="2400" dirty="0">
                <a:solidFill>
                  <a:srgbClr val="FF0000"/>
                </a:solidFill>
                <a:sym typeface="+mn-ea"/>
              </a:rPr>
              <a:t>由招标人估价并作为暂估价进入施工总承包招标控制价进行招标</a:t>
            </a:r>
            <a:r>
              <a:rPr lang="zh-CN" altLang="en-US" sz="2400" dirty="0">
                <a:sym typeface="+mn-ea"/>
              </a:rPr>
              <a:t>。施工总承包招标结束后，由招标人及总承包中标人根据合同约定，依法进行专业分包招标或比选。</a:t>
            </a:r>
            <a:endParaRPr lang="zh-CN" altLang="en-US" sz="2400" dirty="0">
              <a:sym typeface="+mn-ea"/>
            </a:endParaRPr>
          </a:p>
          <a:p>
            <a:pPr>
              <a:lnSpc>
                <a:spcPct val="140000"/>
              </a:lnSpc>
            </a:pPr>
            <a:endParaRPr lang="zh-CN" altLang="en-US" sz="2400" dirty="0">
              <a:sym typeface="+mn-ea"/>
            </a:endParaRPr>
          </a:p>
          <a:p>
            <a:pPr>
              <a:lnSpc>
                <a:spcPct val="140000"/>
              </a:lnSpc>
            </a:pPr>
            <a:r>
              <a:rPr lang="zh-CN" altLang="en-US" sz="2400" dirty="0">
                <a:solidFill>
                  <a:srgbClr val="FF0000"/>
                </a:solidFill>
                <a:sym typeface="+mn-ea"/>
              </a:rPr>
              <a:t>【案例】</a:t>
            </a:r>
            <a:r>
              <a:rPr lang="zh-CN" altLang="en-US" sz="2400" dirty="0">
                <a:sym typeface="+mn-ea"/>
              </a:rPr>
              <a:t>某工程项目基础工程，施工图仅注明采用</a:t>
            </a:r>
            <a:r>
              <a:rPr lang="en-US" altLang="zh-CN" sz="2400" dirty="0">
                <a:sym typeface="+mn-ea"/>
              </a:rPr>
              <a:t>CFG</a:t>
            </a:r>
            <a:r>
              <a:rPr lang="zh-CN" altLang="en-US" sz="2400" dirty="0">
                <a:sym typeface="+mn-ea"/>
              </a:rPr>
              <a:t>桩，由于</a:t>
            </a:r>
            <a:r>
              <a:rPr lang="en-US" altLang="zh-CN" sz="2400" dirty="0">
                <a:sym typeface="+mn-ea"/>
              </a:rPr>
              <a:t>CFG</a:t>
            </a:r>
            <a:r>
              <a:rPr lang="zh-CN" altLang="en-US" sz="2400" dirty="0">
                <a:sym typeface="+mn-ea"/>
              </a:rPr>
              <a:t>桩施工属专业工程，所以施工图上无具体详细说明。某造价咨询公司编制该工程工程量清单时，既未说明</a:t>
            </a:r>
            <a:r>
              <a:rPr lang="en-US" altLang="zh-CN" sz="2400" dirty="0">
                <a:sym typeface="+mn-ea"/>
              </a:rPr>
              <a:t>CFG</a:t>
            </a:r>
            <a:r>
              <a:rPr lang="zh-CN" altLang="en-US" sz="2400" dirty="0">
                <a:sym typeface="+mn-ea"/>
              </a:rPr>
              <a:t>桩是否分包，也未将</a:t>
            </a:r>
            <a:r>
              <a:rPr lang="en-US" altLang="zh-CN" sz="2400" dirty="0">
                <a:sym typeface="+mn-ea"/>
              </a:rPr>
              <a:t>CFG</a:t>
            </a:r>
            <a:r>
              <a:rPr lang="zh-CN" altLang="en-US" sz="2400" dirty="0">
                <a:sym typeface="+mn-ea"/>
              </a:rPr>
              <a:t>桩列入专业暂估价，该工程招标后施工时，招标人与承包人为此发生重大争执。</a:t>
            </a:r>
            <a:endParaRPr lang="zh-CN" altLang="en-US" sz="2400" dirty="0"/>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lnSpcReduction="10000"/>
          </a:bodyPr>
          <a:lstStyle/>
          <a:p>
            <a:pPr>
              <a:lnSpc>
                <a:spcPct val="120000"/>
              </a:lnSpc>
            </a:pP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、总承包服务费</a:t>
            </a:r>
            <a:endParaRPr lang="en-US" altLang="zh-CN" dirty="0">
              <a:latin typeface="黑体" panose="02010609060101010101" pitchFamily="49" charset="-122"/>
              <a:ea typeface="黑体" panose="02010609060101010101" pitchFamily="49" charset="-122"/>
            </a:endParaRPr>
          </a:p>
          <a:p>
            <a:pPr>
              <a:lnSpc>
                <a:spcPct val="130000"/>
              </a:lnSpc>
            </a:pPr>
            <a:r>
              <a:rPr lang="en-US" altLang="zh-CN" sz="2400" dirty="0"/>
              <a:t>【</a:t>
            </a:r>
            <a:r>
              <a:rPr lang="zh-CN" altLang="en-US" sz="2400" dirty="0"/>
              <a:t>规范</a:t>
            </a:r>
            <a:r>
              <a:rPr lang="en-US" altLang="zh-CN" sz="2400" dirty="0"/>
              <a:t>】</a:t>
            </a:r>
            <a:r>
              <a:rPr lang="zh-CN" altLang="en-US" sz="2400" dirty="0">
                <a:sym typeface="+mn-ea"/>
              </a:rPr>
              <a:t>总承包服务费是</a:t>
            </a:r>
            <a:r>
              <a:rPr lang="zh-CN" altLang="en-US" sz="2400" dirty="0">
                <a:latin typeface="Arial" panose="020B0604020202020204" pitchFamily="34" charset="0"/>
                <a:sym typeface="+mn-ea"/>
              </a:rPr>
              <a:t>——</a:t>
            </a:r>
            <a:r>
              <a:rPr lang="zh-CN" altLang="en-US" sz="2400" dirty="0">
                <a:sym typeface="Arial" panose="020B0604020202020204" pitchFamily="34" charset="0"/>
              </a:rPr>
              <a:t>总承包人为</a:t>
            </a:r>
            <a:r>
              <a:rPr lang="zh-CN" altLang="en-US" sz="2400" dirty="0">
                <a:solidFill>
                  <a:srgbClr val="FF0000"/>
                </a:solidFill>
                <a:sym typeface="Arial" panose="020B0604020202020204" pitchFamily="34" charset="0"/>
              </a:rPr>
              <a:t>配合协调</a:t>
            </a:r>
            <a:r>
              <a:rPr lang="zh-CN" altLang="en-US" sz="2400" dirty="0">
                <a:sym typeface="Arial" panose="020B0604020202020204" pitchFamily="34" charset="0"/>
              </a:rPr>
              <a:t>发包人进行的</a:t>
            </a:r>
            <a:r>
              <a:rPr lang="zh-CN" altLang="en-US" sz="2400" dirty="0">
                <a:solidFill>
                  <a:srgbClr val="FF0000"/>
                </a:solidFill>
                <a:sym typeface="Arial" panose="020B0604020202020204" pitchFamily="34" charset="0"/>
              </a:rPr>
              <a:t>专业工程</a:t>
            </a:r>
            <a:r>
              <a:rPr lang="zh-CN" altLang="en-US" sz="2400" dirty="0">
                <a:sym typeface="Arial" panose="020B0604020202020204" pitchFamily="34" charset="0"/>
              </a:rPr>
              <a:t>发包，对发包人自行采购的材料、工程设备等进行</a:t>
            </a:r>
            <a:r>
              <a:rPr lang="zh-CN" altLang="en-US" sz="2400" dirty="0">
                <a:solidFill>
                  <a:srgbClr val="FF0000"/>
                </a:solidFill>
                <a:sym typeface="Arial" panose="020B0604020202020204" pitchFamily="34" charset="0"/>
              </a:rPr>
              <a:t>保管</a:t>
            </a:r>
            <a:r>
              <a:rPr lang="zh-CN" altLang="en-US" sz="2400" dirty="0">
                <a:sym typeface="Arial" panose="020B0604020202020204" pitchFamily="34" charset="0"/>
              </a:rPr>
              <a:t>以及</a:t>
            </a:r>
            <a:r>
              <a:rPr lang="zh-CN" altLang="en-US" sz="2400" dirty="0">
                <a:solidFill>
                  <a:srgbClr val="FF0000"/>
                </a:solidFill>
                <a:sym typeface="Arial" panose="020B0604020202020204" pitchFamily="34" charset="0"/>
              </a:rPr>
              <a:t>施工现场管理、竣工资料汇总整理</a:t>
            </a:r>
            <a:r>
              <a:rPr lang="zh-CN" altLang="en-US" sz="2400" dirty="0">
                <a:sym typeface="Arial" panose="020B0604020202020204" pitchFamily="34" charset="0"/>
              </a:rPr>
              <a:t>等服务所需的费用。</a:t>
            </a:r>
            <a:endParaRPr lang="zh-CN" altLang="en-US" sz="2400" dirty="0">
              <a:sym typeface="Arial" panose="020B0604020202020204" pitchFamily="34" charset="0"/>
            </a:endParaRPr>
          </a:p>
          <a:p>
            <a:pPr>
              <a:lnSpc>
                <a:spcPct val="130000"/>
              </a:lnSpc>
            </a:pPr>
            <a:r>
              <a:rPr lang="zh-CN" altLang="en-US" sz="2400" dirty="0">
                <a:sym typeface="Arial" panose="020B0604020202020204" pitchFamily="34" charset="0"/>
              </a:rPr>
              <a:t>（</a:t>
            </a:r>
            <a:r>
              <a:rPr lang="en-US" altLang="zh-CN" sz="2400" dirty="0">
                <a:sym typeface="Arial" panose="020B0604020202020204" pitchFamily="34" charset="0"/>
              </a:rPr>
              <a:t>1</a:t>
            </a:r>
            <a:r>
              <a:rPr lang="zh-CN" altLang="en-US" sz="2400" dirty="0">
                <a:sym typeface="Arial" panose="020B0604020202020204" pitchFamily="34" charset="0"/>
              </a:rPr>
              <a:t>）总承包服务费的类型</a:t>
            </a:r>
            <a:endParaRPr lang="zh-CN" altLang="en-US" sz="2400" dirty="0">
              <a:sym typeface="Arial" panose="020B0604020202020204" pitchFamily="34" charset="0"/>
            </a:endParaRPr>
          </a:p>
          <a:p>
            <a:pPr>
              <a:lnSpc>
                <a:spcPct val="130000"/>
              </a:lnSpc>
            </a:pPr>
            <a:r>
              <a:rPr lang="zh-CN" altLang="en-US" sz="2400" dirty="0">
                <a:sym typeface="Arial" panose="020B0604020202020204" pitchFamily="34" charset="0"/>
              </a:rPr>
              <a:t> </a:t>
            </a:r>
            <a:r>
              <a:rPr lang="zh-CN" altLang="en-US" sz="2400" dirty="0">
                <a:solidFill>
                  <a:srgbClr val="FF0000"/>
                </a:solidFill>
                <a:sym typeface="Arial" panose="020B0604020202020204" pitchFamily="34" charset="0"/>
              </a:rPr>
              <a:t>1）总承包管理费</a:t>
            </a:r>
            <a:r>
              <a:rPr lang="zh-CN" altLang="en-US" sz="2400" dirty="0">
                <a:sym typeface="Arial" panose="020B0604020202020204" pitchFamily="34" charset="0"/>
              </a:rPr>
              <a:t>-发包人仅要求对分包的专业工程进行总承包管理和协调， 总承包人所需的费用。</a:t>
            </a:r>
            <a:endParaRPr lang="zh-CN" altLang="en-US" sz="2400" dirty="0">
              <a:sym typeface="Arial" panose="020B0604020202020204" pitchFamily="34" charset="0"/>
            </a:endParaRPr>
          </a:p>
          <a:p>
            <a:pPr>
              <a:lnSpc>
                <a:spcPct val="130000"/>
              </a:lnSpc>
            </a:pPr>
            <a:r>
              <a:rPr lang="zh-CN" altLang="en-US" sz="2400" dirty="0">
                <a:solidFill>
                  <a:srgbClr val="FF0000"/>
                </a:solidFill>
                <a:sym typeface="+mn-ea"/>
              </a:rPr>
              <a:t>2）总承包配合费</a:t>
            </a:r>
            <a:r>
              <a:rPr lang="zh-CN" altLang="en-US" sz="2400" dirty="0">
                <a:sym typeface="+mn-ea"/>
              </a:rPr>
              <a:t>-发包人要求对分包的专业工程进行总承包管理和协调，并同时提供配合服务，总承包人提供配合服务所需的费用。</a:t>
            </a:r>
            <a:endParaRPr lang="zh-CN" altLang="en-US" sz="2400" dirty="0"/>
          </a:p>
          <a:p>
            <a:pPr>
              <a:lnSpc>
                <a:spcPct val="130000"/>
              </a:lnSpc>
            </a:pPr>
            <a:r>
              <a:rPr lang="zh-CN" altLang="en-US" sz="2400" dirty="0">
                <a:solidFill>
                  <a:srgbClr val="FF0000"/>
                </a:solidFill>
                <a:sym typeface="+mn-ea"/>
              </a:rPr>
              <a:t>3）甲供材保管费</a:t>
            </a:r>
            <a:r>
              <a:rPr lang="zh-CN" altLang="en-US" sz="2400" dirty="0">
                <a:sym typeface="+mn-ea"/>
              </a:rPr>
              <a:t>-发包人自行供应的材料、设 备，总 承包人所需的保管费用。</a:t>
            </a:r>
            <a:endParaRPr lang="zh-CN" altLang="en-US" sz="2400" dirty="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、总承包服务费</a:t>
            </a:r>
            <a:endParaRPr lang="en-US" altLang="zh-CN" dirty="0">
              <a:latin typeface="黑体" panose="02010609060101010101" pitchFamily="49" charset="-122"/>
              <a:ea typeface="黑体" panose="02010609060101010101" pitchFamily="49" charset="-122"/>
            </a:endParaRPr>
          </a:p>
          <a:p>
            <a:pPr>
              <a:lnSpc>
                <a:spcPct val="190000"/>
              </a:lnSpc>
            </a:pPr>
            <a:r>
              <a:rPr lang="zh-CN" altLang="en-US" sz="2400" dirty="0">
                <a:sym typeface="+mn-ea"/>
              </a:rPr>
              <a:t>（</a:t>
            </a:r>
            <a:r>
              <a:rPr lang="en-US" altLang="zh-CN" sz="2400" dirty="0">
                <a:sym typeface="+mn-ea"/>
              </a:rPr>
              <a:t>2</a:t>
            </a:r>
            <a:r>
              <a:rPr lang="zh-CN" altLang="en-US" sz="2400" dirty="0">
                <a:sym typeface="+mn-ea"/>
              </a:rPr>
              <a:t>）总承包服务费计取的前提</a:t>
            </a:r>
            <a:endParaRPr lang="zh-CN" altLang="en-US" sz="2400" dirty="0"/>
          </a:p>
          <a:p>
            <a:pPr>
              <a:lnSpc>
                <a:spcPct val="190000"/>
              </a:lnSpc>
            </a:pPr>
            <a:r>
              <a:rPr lang="zh-CN" altLang="en-US" sz="2400" dirty="0">
                <a:sym typeface="+mn-ea"/>
              </a:rPr>
              <a:t>发包人单独发包专业工程和甲供材由总包单位保管时应计取总承包服务费，比如装饰，门窗单独发包。</a:t>
            </a:r>
            <a:endParaRPr lang="zh-CN" altLang="en-US" sz="2400" dirty="0"/>
          </a:p>
          <a:p>
            <a:pPr>
              <a:lnSpc>
                <a:spcPct val="190000"/>
              </a:lnSpc>
            </a:pPr>
            <a:r>
              <a:rPr lang="zh-CN" altLang="en-US" sz="2400" dirty="0">
                <a:sym typeface="+mn-ea"/>
              </a:rPr>
              <a:t>分包工程不与总承包工程同时施工时，总承包单位不提供相应服务，不得收取总承包服务费；虽在同一现场同时施工，总承包单位未向分包单位提供服务的或由总承包单位分包给其他施工单位的，不应收取总承包服务费。</a:t>
            </a:r>
            <a:endParaRPr lang="zh-CN" altLang="en-US" sz="2400" dirty="0"/>
          </a:p>
          <a:p>
            <a:pPr>
              <a:lnSpc>
                <a:spcPct val="130000"/>
              </a:lnSpc>
            </a:pPr>
            <a:endParaRPr lang="zh-CN" altLang="en-US" sz="2400" dirty="0"/>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lnSpcReduction="10000"/>
          </a:bodyPr>
          <a:lstStyle/>
          <a:p>
            <a:pPr>
              <a:lnSpc>
                <a:spcPct val="120000"/>
              </a:lnSpc>
            </a:pP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、总承包服务费</a:t>
            </a:r>
            <a:endParaRPr lang="en-US" altLang="zh-CN" dirty="0">
              <a:latin typeface="黑体" panose="02010609060101010101" pitchFamily="49" charset="-122"/>
              <a:ea typeface="黑体" panose="02010609060101010101" pitchFamily="49" charset="-122"/>
            </a:endParaRPr>
          </a:p>
          <a:p>
            <a:pPr>
              <a:lnSpc>
                <a:spcPct val="200000"/>
              </a:lnSpc>
            </a:pPr>
            <a:r>
              <a:rPr lang="zh-CN" altLang="en-US" sz="2400" dirty="0">
                <a:sym typeface="+mn-ea"/>
              </a:rPr>
              <a:t>（</a:t>
            </a:r>
            <a:r>
              <a:rPr lang="en-US" altLang="zh-CN" sz="2400" dirty="0">
                <a:sym typeface="+mn-ea"/>
              </a:rPr>
              <a:t>3</a:t>
            </a:r>
            <a:r>
              <a:rPr lang="zh-CN" altLang="en-US" sz="2400" dirty="0">
                <a:sym typeface="+mn-ea"/>
              </a:rPr>
              <a:t>）属于谁出的费用：发包人支付给总包人的费用</a:t>
            </a:r>
            <a:endParaRPr lang="zh-CN" altLang="en-US" sz="2400" dirty="0"/>
          </a:p>
          <a:p>
            <a:pPr>
              <a:lnSpc>
                <a:spcPct val="200000"/>
              </a:lnSpc>
            </a:pPr>
            <a:r>
              <a:rPr lang="zh-CN" altLang="en-US" sz="2400" dirty="0">
                <a:sym typeface="+mn-ea"/>
              </a:rPr>
              <a:t>总承包服务费应该由甲方出，还是应该由分包单位出？分包单位是由甲方直接指定的，跟总承包没有关系。 </a:t>
            </a:r>
            <a:endParaRPr lang="zh-CN" altLang="en-US" sz="2400" dirty="0"/>
          </a:p>
          <a:p>
            <a:pPr>
              <a:lnSpc>
                <a:spcPct val="200000"/>
              </a:lnSpc>
            </a:pPr>
            <a:r>
              <a:rPr lang="zh-CN" altLang="en-US" sz="2400" dirty="0">
                <a:sym typeface="+mn-ea"/>
              </a:rPr>
              <a:t>工程总承包除甲方甩项外，甲方甩项工程由甲方自己指定队伍，那么工程总承包方要跟甲方计取总承包服务费，那么这个总承包服务费是应该由甲方出，还是甲方可以再去分包队伍中扣除这部分费用呢？</a:t>
            </a:r>
            <a:endParaRPr lang="zh-CN" altLang="en-US" sz="2400" dirty="0"/>
          </a:p>
          <a:p>
            <a:pPr>
              <a:lnSpc>
                <a:spcPct val="130000"/>
              </a:lnSpc>
            </a:pPr>
            <a:endParaRPr lang="zh-CN" altLang="en-US" sz="2400"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50"/>
          <p:cNvSpPr txBox="1"/>
          <p:nvPr/>
        </p:nvSpPr>
        <p:spPr>
          <a:xfrm>
            <a:off x="803910" y="568960"/>
            <a:ext cx="10748010" cy="5692775"/>
          </a:xfrm>
          <a:prstGeom prst="rect">
            <a:avLst/>
          </a:prstGeom>
          <a:solidFill>
            <a:srgbClr val="CCFFFF"/>
          </a:solidFill>
          <a:ln w="25400">
            <a:noFill/>
          </a:ln>
        </p:spPr>
        <p:txBody>
          <a:bodyPr wrap="square">
            <a:spAutoFit/>
          </a:bodyPr>
          <a:lstStyle/>
          <a:p>
            <a:pPr eaLnBrk="1" hangingPunct="1">
              <a:lnSpc>
                <a:spcPct val="130000"/>
              </a:lnSpc>
            </a:pPr>
            <a:r>
              <a:rPr lang="zh-CN" altLang="en-US" sz="2000" b="1" dirty="0">
                <a:solidFill>
                  <a:srgbClr val="FF0000"/>
                </a:solidFill>
                <a:latin typeface="黑体" panose="02010609060101010101" pitchFamily="49" charset="-122"/>
                <a:ea typeface="黑体" panose="02010609060101010101" pitchFamily="49" charset="-122"/>
              </a:rPr>
              <a:t>案例：总承包服务费</a:t>
            </a:r>
            <a:r>
              <a:rPr lang="en-US" altLang="zh-CN" sz="2000" b="1" dirty="0">
                <a:solidFill>
                  <a:srgbClr val="FF0000"/>
                </a:solidFill>
                <a:latin typeface="黑体" panose="02010609060101010101" pitchFamily="49" charset="-122"/>
                <a:ea typeface="黑体" panose="02010609060101010101" pitchFamily="49" charset="-122"/>
              </a:rPr>
              <a:t>——</a:t>
            </a:r>
            <a:r>
              <a:rPr lang="zh-CN" altLang="en-US" sz="2000" b="1" dirty="0">
                <a:solidFill>
                  <a:srgbClr val="FF0000"/>
                </a:solidFill>
                <a:latin typeface="黑体" panose="02010609060101010101" pitchFamily="49" charset="-122"/>
                <a:ea typeface="黑体" panose="02010609060101010101" pitchFamily="49" charset="-122"/>
              </a:rPr>
              <a:t>发包人直接发包变更</a:t>
            </a:r>
            <a:endParaRPr lang="en-US" altLang="zh-CN" sz="2000" b="1" dirty="0">
              <a:solidFill>
                <a:srgbClr val="FF0000"/>
              </a:solidFill>
              <a:latin typeface="黑体" panose="02010609060101010101" pitchFamily="49" charset="-122"/>
              <a:ea typeface="黑体" panose="02010609060101010101" pitchFamily="49" charset="-122"/>
            </a:endParaRPr>
          </a:p>
          <a:p>
            <a:pPr eaLnBrk="1" hangingPunct="1">
              <a:lnSpc>
                <a:spcPct val="130000"/>
              </a:lnSpc>
            </a:pPr>
            <a:r>
              <a:rPr lang="zh-CN" altLang="en-US" sz="2000" b="1" dirty="0">
                <a:solidFill>
                  <a:srgbClr val="000000"/>
                </a:solidFill>
                <a:latin typeface="黑体" panose="02010609060101010101" pitchFamily="49" charset="-122"/>
                <a:ea typeface="黑体" panose="02010609060101010101" pitchFamily="49" charset="-122"/>
              </a:rPr>
              <a:t>    建设单位在招标时，</a:t>
            </a:r>
            <a:r>
              <a:rPr lang="zh-CN" altLang="en-US" sz="2000" b="1" dirty="0">
                <a:solidFill>
                  <a:srgbClr val="1306BA"/>
                </a:solidFill>
                <a:latin typeface="黑体" panose="02010609060101010101" pitchFamily="49" charset="-122"/>
                <a:ea typeface="黑体" panose="02010609060101010101" pitchFamily="49" charset="-122"/>
              </a:rPr>
              <a:t>外墙瓷砖</a:t>
            </a:r>
            <a:r>
              <a:rPr lang="zh-CN" altLang="en-US" sz="2000" b="1" dirty="0">
                <a:solidFill>
                  <a:srgbClr val="000000"/>
                </a:solidFill>
                <a:latin typeface="黑体" panose="02010609060101010101" pitchFamily="49" charset="-122"/>
                <a:ea typeface="黑体" panose="02010609060101010101" pitchFamily="49" charset="-122"/>
              </a:rPr>
              <a:t>和</a:t>
            </a:r>
            <a:r>
              <a:rPr lang="zh-CN" altLang="en-US" sz="2000" b="1" dirty="0">
                <a:solidFill>
                  <a:srgbClr val="1306BA"/>
                </a:solidFill>
                <a:latin typeface="黑体" panose="02010609060101010101" pitchFamily="49" charset="-122"/>
                <a:ea typeface="黑体" panose="02010609060101010101" pitchFamily="49" charset="-122"/>
              </a:rPr>
              <a:t>外墙</a:t>
            </a:r>
            <a:r>
              <a:rPr lang="en-US" altLang="zh-CN" sz="2000" b="1" dirty="0">
                <a:solidFill>
                  <a:srgbClr val="1306BA"/>
                </a:solidFill>
                <a:latin typeface="黑体" panose="02010609060101010101" pitchFamily="49" charset="-122"/>
                <a:ea typeface="黑体" panose="02010609060101010101" pitchFamily="49" charset="-122"/>
              </a:rPr>
              <a:t>保温</a:t>
            </a:r>
            <a:r>
              <a:rPr lang="zh-CN" altLang="en-US" sz="2000" b="1" dirty="0">
                <a:solidFill>
                  <a:srgbClr val="000000"/>
                </a:solidFill>
                <a:latin typeface="黑体" panose="02010609060101010101" pitchFamily="49" charset="-122"/>
                <a:ea typeface="黑体" panose="02010609060101010101" pitchFamily="49" charset="-122"/>
              </a:rPr>
              <a:t>两项内容没有在招标范围内，投标人在投标时，其他项目清单中投标人部分也</a:t>
            </a:r>
            <a:r>
              <a:rPr lang="zh-CN" altLang="en-US" sz="2000" b="1" dirty="0">
                <a:solidFill>
                  <a:srgbClr val="FF0000"/>
                </a:solidFill>
                <a:latin typeface="黑体" panose="02010609060101010101" pitchFamily="49" charset="-122"/>
                <a:ea typeface="黑体" panose="02010609060101010101" pitchFamily="49" charset="-122"/>
              </a:rPr>
              <a:t>计取了该两项目的总承包服务费</a:t>
            </a:r>
            <a:r>
              <a:rPr lang="zh-CN" altLang="en-US" sz="2000" b="1" dirty="0">
                <a:solidFill>
                  <a:srgbClr val="000000"/>
                </a:solidFill>
                <a:latin typeface="黑体" panose="02010609060101010101" pitchFamily="49" charset="-122"/>
                <a:ea typeface="黑体" panose="02010609060101010101" pitchFamily="49" charset="-122"/>
              </a:rPr>
              <a:t>；但是在工程施工期间，建设单位为了避免多家施工企业交叉作业，</a:t>
            </a:r>
            <a:r>
              <a:rPr lang="zh-CN" altLang="en-US" sz="2000" b="1" dirty="0">
                <a:solidFill>
                  <a:srgbClr val="FF0000"/>
                </a:solidFill>
                <a:latin typeface="黑体" panose="02010609060101010101" pitchFamily="49" charset="-122"/>
                <a:ea typeface="黑体" panose="02010609060101010101" pitchFamily="49" charset="-122"/>
              </a:rPr>
              <a:t>将此内容又交给总包单位来做，并签订两份施工协议</a:t>
            </a:r>
            <a:r>
              <a:rPr lang="zh-CN" altLang="en-US" sz="2000" b="1" dirty="0">
                <a:solidFill>
                  <a:srgbClr val="000000"/>
                </a:solidFill>
                <a:latin typeface="黑体" panose="02010609060101010101" pitchFamily="49" charset="-122"/>
                <a:ea typeface="黑体" panose="02010609060101010101" pitchFamily="49" charset="-122"/>
              </a:rPr>
              <a:t>，工程现已顺利交工。</a:t>
            </a:r>
            <a:br>
              <a:rPr lang="en-US" altLang="zh-CN" sz="2800" b="1" dirty="0">
                <a:solidFill>
                  <a:srgbClr val="000000"/>
                </a:solidFill>
                <a:latin typeface="黑体" panose="02010609060101010101" pitchFamily="49" charset="-122"/>
                <a:ea typeface="黑体" panose="02010609060101010101" pitchFamily="49" charset="-122"/>
              </a:rPr>
            </a:br>
            <a:r>
              <a:rPr lang="en-US" altLang="zh-CN" sz="2000" b="1" dirty="0">
                <a:solidFill>
                  <a:srgbClr val="000000"/>
                </a:solidFill>
                <a:latin typeface="微软雅黑" panose="020B0503020204020204" charset="-122"/>
                <a:ea typeface="黑体" panose="02010609060101010101" pitchFamily="49" charset="-122"/>
              </a:rPr>
              <a:t> </a:t>
            </a:r>
            <a:r>
              <a:rPr lang="en-US" altLang="zh-CN" sz="2000" b="1" dirty="0">
                <a:solidFill>
                  <a:srgbClr val="000000"/>
                </a:solidFill>
                <a:latin typeface="黑体" panose="02010609060101010101" pitchFamily="49" charset="-122"/>
                <a:ea typeface="黑体" panose="02010609060101010101" pitchFamily="49" charset="-122"/>
              </a:rPr>
              <a:t>   </a:t>
            </a:r>
            <a:r>
              <a:rPr lang="zh-CN" altLang="en-US" sz="2000" b="1" dirty="0">
                <a:solidFill>
                  <a:srgbClr val="000000"/>
                </a:solidFill>
                <a:latin typeface="黑体" panose="02010609060101010101" pitchFamily="49" charset="-122"/>
                <a:ea typeface="黑体" panose="02010609060101010101" pitchFamily="49" charset="-122"/>
              </a:rPr>
              <a:t>在结算时，建设单位提出，原来投标时，投标人计取了此两项工程的总承包服务费，现在由同一家施工企业来施工，就不存在总承包了，因此要在原投标报价中扣除此项费用。</a:t>
            </a:r>
            <a:endParaRPr lang="en-US" altLang="zh-CN" sz="2000" b="1" dirty="0">
              <a:solidFill>
                <a:srgbClr val="000000"/>
              </a:solidFill>
              <a:latin typeface="黑体" panose="02010609060101010101" pitchFamily="49" charset="-122"/>
              <a:ea typeface="黑体" panose="02010609060101010101" pitchFamily="49" charset="-122"/>
            </a:endParaRPr>
          </a:p>
          <a:p>
            <a:pPr eaLnBrk="1" hangingPunct="1">
              <a:lnSpc>
                <a:spcPct val="130000"/>
              </a:lnSpc>
            </a:pPr>
            <a:r>
              <a:rPr lang="en-US" altLang="zh-CN" sz="2000" b="1" dirty="0">
                <a:solidFill>
                  <a:srgbClr val="000000"/>
                </a:solidFill>
                <a:latin typeface="黑体" panose="02010609060101010101" pitchFamily="49" charset="-122"/>
                <a:ea typeface="黑体" panose="02010609060101010101" pitchFamily="49" charset="-122"/>
              </a:rPr>
              <a:t>    </a:t>
            </a:r>
            <a:r>
              <a:rPr lang="zh-CN" altLang="en-US" sz="2000" b="1" dirty="0">
                <a:solidFill>
                  <a:srgbClr val="000000"/>
                </a:solidFill>
                <a:latin typeface="黑体" panose="02010609060101010101" pitchFamily="49" charset="-122"/>
                <a:ea typeface="黑体" panose="02010609060101010101" pitchFamily="49" charset="-122"/>
              </a:rPr>
              <a:t>施工单位的意见是虽然仍由他们来完成，但</a:t>
            </a:r>
            <a:r>
              <a:rPr lang="zh-CN" altLang="en-US" sz="2000" b="1" dirty="0">
                <a:solidFill>
                  <a:srgbClr val="FF0000"/>
                </a:solidFill>
                <a:latin typeface="黑体" panose="02010609060101010101" pitchFamily="49" charset="-122"/>
                <a:ea typeface="黑体" panose="02010609060101010101" pitchFamily="49" charset="-122"/>
              </a:rPr>
              <a:t>不属于变更增加</a:t>
            </a:r>
            <a:r>
              <a:rPr lang="zh-CN" altLang="en-US" sz="2000" b="1" dirty="0">
                <a:solidFill>
                  <a:srgbClr val="000000"/>
                </a:solidFill>
                <a:latin typeface="黑体" panose="02010609060101010101" pitchFamily="49" charset="-122"/>
                <a:ea typeface="黑体" panose="02010609060101010101" pitchFamily="49" charset="-122"/>
              </a:rPr>
              <a:t>，是两份不同的合同，仍然存在收取此费用的理由，不同意扣减。</a:t>
            </a:r>
            <a:endParaRPr lang="en-US" altLang="zh-CN" sz="2000" b="1" dirty="0">
              <a:solidFill>
                <a:srgbClr val="000000"/>
              </a:solidFill>
              <a:latin typeface="黑体" panose="02010609060101010101" pitchFamily="49" charset="-122"/>
              <a:ea typeface="黑体" panose="02010609060101010101" pitchFamily="49" charset="-122"/>
            </a:endParaRPr>
          </a:p>
          <a:p>
            <a:pPr eaLnBrk="1" hangingPunct="1">
              <a:lnSpc>
                <a:spcPct val="130000"/>
              </a:lnSpc>
            </a:pPr>
            <a:r>
              <a:rPr lang="zh-CN" altLang="en-US" sz="2000" b="1" dirty="0">
                <a:solidFill>
                  <a:srgbClr val="FF0000"/>
                </a:solidFill>
                <a:latin typeface="黑体" panose="02010609060101010101" pitchFamily="49" charset="-122"/>
                <a:ea typeface="黑体" panose="02010609060101010101" pitchFamily="49" charset="-122"/>
              </a:rPr>
              <a:t>    大家认为应该如何处理？</a:t>
            </a:r>
            <a:endParaRPr lang="zh-CN" altLang="en-US" sz="2000" b="1" dirty="0">
              <a:solidFill>
                <a:srgbClr val="FF0000"/>
              </a:solidFill>
              <a:latin typeface="黑体" panose="02010609060101010101" pitchFamily="49" charset="-122"/>
              <a:ea typeface="黑体" panose="02010609060101010101" pitchFamily="49" charset="-122"/>
            </a:endParaRPr>
          </a:p>
          <a:p>
            <a:pPr eaLnBrk="1" hangingPunct="1">
              <a:lnSpc>
                <a:spcPct val="130000"/>
              </a:lnSpc>
            </a:pPr>
            <a:r>
              <a:rPr lang="zh-CN" altLang="en-US" sz="2000" b="1" dirty="0">
                <a:solidFill>
                  <a:srgbClr val="FF0000"/>
                </a:solidFill>
                <a:latin typeface="黑体" panose="02010609060101010101" pitchFamily="49" charset="-122"/>
                <a:ea typeface="黑体" panose="02010609060101010101" pitchFamily="49" charset="-122"/>
              </a:rPr>
              <a:t>重要启发：</a:t>
            </a:r>
            <a:endParaRPr lang="zh-CN" altLang="en-US" sz="2000" b="1" dirty="0">
              <a:solidFill>
                <a:srgbClr val="FF0000"/>
              </a:solidFill>
              <a:latin typeface="黑体" panose="02010609060101010101" pitchFamily="49" charset="-122"/>
              <a:ea typeface="黑体" panose="02010609060101010101" pitchFamily="49" charset="-122"/>
            </a:endParaRPr>
          </a:p>
          <a:p>
            <a:pPr eaLnBrk="1" hangingPunct="1">
              <a:lnSpc>
                <a:spcPct val="130000"/>
              </a:lnSpc>
            </a:pPr>
            <a:r>
              <a:rPr lang="zh-CN" altLang="en-US" sz="2000" b="1" dirty="0">
                <a:latin typeface="黑体" panose="02010609060101010101" pitchFamily="49" charset="-122"/>
                <a:ea typeface="黑体" panose="02010609060101010101" pitchFamily="49" charset="-122"/>
              </a:rPr>
              <a:t>    在进行总承包服务费计算时，要注意两个问题：</a:t>
            </a:r>
            <a:endParaRPr lang="en-US" altLang="zh-CN" sz="2000" b="1" dirty="0">
              <a:latin typeface="黑体" panose="02010609060101010101" pitchFamily="49" charset="-122"/>
              <a:ea typeface="黑体" panose="02010609060101010101" pitchFamily="49" charset="-122"/>
            </a:endParaRPr>
          </a:p>
          <a:p>
            <a:pPr marL="179705" lvl="1" indent="381000">
              <a:lnSpc>
                <a:spcPct val="130000"/>
              </a:lnSpc>
            </a:pPr>
            <a:r>
              <a:rPr lang="zh-CN" altLang="en-US" sz="2000" b="1" dirty="0">
                <a:solidFill>
                  <a:srgbClr val="FF0000"/>
                </a:solidFill>
                <a:latin typeface="黑体" panose="02010609060101010101" pitchFamily="49" charset="-122"/>
                <a:ea typeface="黑体" panose="02010609060101010101" pitchFamily="49" charset="-122"/>
              </a:rPr>
              <a:t>（</a:t>
            </a:r>
            <a:r>
              <a:rPr lang="en-US" altLang="zh-CN" sz="2000" b="1" dirty="0">
                <a:solidFill>
                  <a:srgbClr val="FF0000"/>
                </a:solidFill>
                <a:latin typeface="黑体" panose="02010609060101010101" pitchFamily="49" charset="-122"/>
                <a:ea typeface="黑体" panose="02010609060101010101" pitchFamily="49" charset="-122"/>
              </a:rPr>
              <a:t>1</a:t>
            </a:r>
            <a:r>
              <a:rPr lang="zh-CN" altLang="en-US" sz="2000" b="1" dirty="0">
                <a:solidFill>
                  <a:srgbClr val="FF0000"/>
                </a:solidFill>
                <a:latin typeface="黑体" panose="02010609060101010101" pitchFamily="49" charset="-122"/>
                <a:ea typeface="黑体" panose="02010609060101010101" pitchFamily="49" charset="-122"/>
              </a:rPr>
              <a:t>）服务内容：界定清楚工作范围</a:t>
            </a:r>
            <a:endParaRPr lang="zh-CN" altLang="en-US" sz="2000" b="1" dirty="0">
              <a:solidFill>
                <a:srgbClr val="FF0000"/>
              </a:solidFill>
              <a:latin typeface="黑体" panose="02010609060101010101" pitchFamily="49" charset="-122"/>
              <a:ea typeface="黑体" panose="02010609060101010101" pitchFamily="49" charset="-122"/>
            </a:endParaRPr>
          </a:p>
          <a:p>
            <a:pPr marL="179705" lvl="1" indent="381000">
              <a:lnSpc>
                <a:spcPct val="130000"/>
              </a:lnSpc>
            </a:pPr>
            <a:r>
              <a:rPr lang="zh-CN" altLang="en-US" sz="2000" b="1" dirty="0">
                <a:solidFill>
                  <a:srgbClr val="FF0000"/>
                </a:solidFill>
                <a:latin typeface="黑体" panose="02010609060101010101" pitchFamily="49" charset="-122"/>
                <a:ea typeface="黑体" panose="02010609060101010101" pitchFamily="49" charset="-122"/>
              </a:rPr>
              <a:t>（</a:t>
            </a:r>
            <a:r>
              <a:rPr lang="en-US" altLang="zh-CN" sz="2000" b="1" dirty="0">
                <a:solidFill>
                  <a:srgbClr val="FF0000"/>
                </a:solidFill>
                <a:latin typeface="黑体" panose="02010609060101010101" pitchFamily="49" charset="-122"/>
                <a:ea typeface="黑体" panose="02010609060101010101" pitchFamily="49" charset="-122"/>
              </a:rPr>
              <a:t>2</a:t>
            </a:r>
            <a:r>
              <a:rPr lang="zh-CN" altLang="en-US" sz="2000" b="1" dirty="0">
                <a:solidFill>
                  <a:srgbClr val="FF0000"/>
                </a:solidFill>
                <a:latin typeface="黑体" panose="02010609060101010101" pitchFamily="49" charset="-122"/>
                <a:ea typeface="黑体" panose="02010609060101010101" pitchFamily="49" charset="-122"/>
              </a:rPr>
              <a:t>）签订新的合同时，一定要考虑和已有合同的关系</a:t>
            </a:r>
            <a:endParaRPr lang="zh-CN" altLang="en-US" sz="20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818">
                                            <p:bg/>
                                          </p:spTgt>
                                        </p:tgtEl>
                                        <p:attrNameLst>
                                          <p:attrName>style.visibility</p:attrName>
                                        </p:attrNameLst>
                                      </p:cBhvr>
                                      <p:to>
                                        <p:strVal val="visible"/>
                                      </p:to>
                                    </p:set>
                                    <p:animEffect transition="in" filter="wipe(left)">
                                      <p:cBhvr>
                                        <p:cTn id="7" dur="500"/>
                                        <p:tgtEl>
                                          <p:spTgt spid="3481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818">
                                            <p:txEl>
                                              <p:pRg st="0" end="0"/>
                                            </p:txEl>
                                          </p:spTgt>
                                        </p:tgtEl>
                                        <p:attrNameLst>
                                          <p:attrName>style.visibility</p:attrName>
                                        </p:attrNameLst>
                                      </p:cBhvr>
                                      <p:to>
                                        <p:strVal val="visible"/>
                                      </p:to>
                                    </p:set>
                                    <p:animEffect transition="in" filter="wipe(left)">
                                      <p:cBhvr>
                                        <p:cTn id="12" dur="500"/>
                                        <p:tgtEl>
                                          <p:spTgt spid="348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818">
                                            <p:txEl>
                                              <p:pRg st="1" end="1"/>
                                            </p:txEl>
                                          </p:spTgt>
                                        </p:tgtEl>
                                        <p:attrNameLst>
                                          <p:attrName>style.visibility</p:attrName>
                                        </p:attrNameLst>
                                      </p:cBhvr>
                                      <p:to>
                                        <p:strVal val="visible"/>
                                      </p:to>
                                    </p:set>
                                    <p:animEffect transition="in" filter="wipe(left)">
                                      <p:cBhvr>
                                        <p:cTn id="17" dur="500"/>
                                        <p:tgtEl>
                                          <p:spTgt spid="348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4818">
                                            <p:txEl>
                                              <p:pRg st="2" end="2"/>
                                            </p:txEl>
                                          </p:spTgt>
                                        </p:tgtEl>
                                        <p:attrNameLst>
                                          <p:attrName>style.visibility</p:attrName>
                                        </p:attrNameLst>
                                      </p:cBhvr>
                                      <p:to>
                                        <p:strVal val="visible"/>
                                      </p:to>
                                    </p:set>
                                    <p:animEffect transition="in" filter="wipe(left)">
                                      <p:cBhvr>
                                        <p:cTn id="22" dur="500"/>
                                        <p:tgtEl>
                                          <p:spTgt spid="348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4818">
                                            <p:txEl>
                                              <p:pRg st="3" end="3"/>
                                            </p:txEl>
                                          </p:spTgt>
                                        </p:tgtEl>
                                        <p:attrNameLst>
                                          <p:attrName>style.visibility</p:attrName>
                                        </p:attrNameLst>
                                      </p:cBhvr>
                                      <p:to>
                                        <p:strVal val="visible"/>
                                      </p:to>
                                    </p:set>
                                    <p:animEffect transition="in" filter="wipe(left)">
                                      <p:cBhvr>
                                        <p:cTn id="27" dur="500"/>
                                        <p:tgtEl>
                                          <p:spTgt spid="348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4818">
                                            <p:txEl>
                                              <p:pRg st="4" end="4"/>
                                            </p:txEl>
                                          </p:spTgt>
                                        </p:tgtEl>
                                        <p:attrNameLst>
                                          <p:attrName>style.visibility</p:attrName>
                                        </p:attrNameLst>
                                      </p:cBhvr>
                                      <p:to>
                                        <p:strVal val="visible"/>
                                      </p:to>
                                    </p:set>
                                    <p:animEffect transition="in" filter="wipe(left)">
                                      <p:cBhvr>
                                        <p:cTn id="32" dur="500"/>
                                        <p:tgtEl>
                                          <p:spTgt spid="3481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4818">
                                            <p:txEl>
                                              <p:pRg st="5" end="5"/>
                                            </p:txEl>
                                          </p:spTgt>
                                        </p:tgtEl>
                                        <p:attrNameLst>
                                          <p:attrName>style.visibility</p:attrName>
                                        </p:attrNameLst>
                                      </p:cBhvr>
                                      <p:to>
                                        <p:strVal val="visible"/>
                                      </p:to>
                                    </p:set>
                                    <p:animEffect transition="in" filter="wipe(left)">
                                      <p:cBhvr>
                                        <p:cTn id="37" dur="500"/>
                                        <p:tgtEl>
                                          <p:spTgt spid="34818">
                                            <p:txEl>
                                              <p:pRg st="5" end="5"/>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4818">
                                            <p:txEl>
                                              <p:pRg st="6" end="6"/>
                                            </p:txEl>
                                          </p:spTgt>
                                        </p:tgtEl>
                                        <p:attrNameLst>
                                          <p:attrName>style.visibility</p:attrName>
                                        </p:attrNameLst>
                                      </p:cBhvr>
                                      <p:to>
                                        <p:strVal val="visible"/>
                                      </p:to>
                                    </p:set>
                                    <p:animEffect transition="in" filter="wipe(left)">
                                      <p:cBhvr>
                                        <p:cTn id="40" dur="500"/>
                                        <p:tgtEl>
                                          <p:spTgt spid="34818">
                                            <p:txEl>
                                              <p:pRg st="6" end="6"/>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4818">
                                            <p:txEl>
                                              <p:pRg st="7" end="7"/>
                                            </p:txEl>
                                          </p:spTgt>
                                        </p:tgtEl>
                                        <p:attrNameLst>
                                          <p:attrName>style.visibility</p:attrName>
                                        </p:attrNameLst>
                                      </p:cBhvr>
                                      <p:to>
                                        <p:strVal val="visible"/>
                                      </p:to>
                                    </p:set>
                                    <p:animEffect transition="in" filter="wipe(left)">
                                      <p:cBhvr>
                                        <p:cTn id="43" dur="500"/>
                                        <p:tgtEl>
                                          <p:spTgt spid="348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10" name="组合 24"/>
          <p:cNvGrpSpPr/>
          <p:nvPr/>
        </p:nvGrpSpPr>
        <p:grpSpPr bwMode="auto">
          <a:xfrm>
            <a:off x="4605705" y="1645286"/>
            <a:ext cx="3591657" cy="3597275"/>
            <a:chOff x="3854548" y="1871007"/>
            <a:chExt cx="4790011" cy="3615395"/>
          </a:xfrm>
        </p:grpSpPr>
        <p:sp>
          <p:nvSpPr>
            <p:cNvPr id="5" name="空心弧 4"/>
            <p:cNvSpPr/>
            <p:nvPr/>
          </p:nvSpPr>
          <p:spPr>
            <a:xfrm>
              <a:off x="3854548" y="1871007"/>
              <a:ext cx="4600444" cy="3615395"/>
            </a:xfrm>
            <a:prstGeom prst="blockArc">
              <a:avLst>
                <a:gd name="adj1" fmla="val 12990524"/>
                <a:gd name="adj2" fmla="val 8363554"/>
                <a:gd name="adj3" fmla="val 11521"/>
              </a:avLst>
            </a:prstGeom>
            <a:solidFill>
              <a:srgbClr val="1B97C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96653" name="文本框 5"/>
            <p:cNvSpPr txBox="1">
              <a:spLocks noChangeArrowheads="1"/>
            </p:cNvSpPr>
            <p:nvPr/>
          </p:nvSpPr>
          <p:spPr bwMode="auto">
            <a:xfrm>
              <a:off x="5036235" y="2050870"/>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材料</a:t>
              </a:r>
              <a:endPar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6654" name="文本框 6"/>
            <p:cNvSpPr txBox="1">
              <a:spLocks noChangeArrowheads="1"/>
            </p:cNvSpPr>
            <p:nvPr/>
          </p:nvSpPr>
          <p:spPr bwMode="auto">
            <a:xfrm>
              <a:off x="6154616" y="1941791"/>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价格</a:t>
              </a:r>
              <a:endPar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6655" name="文本框 7"/>
            <p:cNvSpPr txBox="1">
              <a:spLocks noChangeArrowheads="1"/>
            </p:cNvSpPr>
            <p:nvPr/>
          </p:nvSpPr>
          <p:spPr bwMode="auto">
            <a:xfrm>
              <a:off x="7393668" y="2473837"/>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人员</a:t>
              </a:r>
              <a:endPar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6656" name="文本框 8"/>
            <p:cNvSpPr txBox="1">
              <a:spLocks noChangeArrowheads="1"/>
            </p:cNvSpPr>
            <p:nvPr/>
          </p:nvSpPr>
          <p:spPr bwMode="auto">
            <a:xfrm>
              <a:off x="7842700" y="3610791"/>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进度</a:t>
              </a:r>
              <a:endPar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6657" name="文本框 9"/>
            <p:cNvSpPr txBox="1">
              <a:spLocks noChangeArrowheads="1"/>
            </p:cNvSpPr>
            <p:nvPr/>
          </p:nvSpPr>
          <p:spPr bwMode="auto">
            <a:xfrm>
              <a:off x="7327939" y="4582415"/>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厂商</a:t>
              </a:r>
              <a:endPar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6658" name="文本框 10"/>
            <p:cNvSpPr txBox="1">
              <a:spLocks noChangeArrowheads="1"/>
            </p:cNvSpPr>
            <p:nvPr/>
          </p:nvSpPr>
          <p:spPr bwMode="auto">
            <a:xfrm>
              <a:off x="6106601" y="5051872"/>
              <a:ext cx="10626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消耗量</a:t>
              </a:r>
              <a:endPar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6659" name="文本框 11"/>
            <p:cNvSpPr txBox="1">
              <a:spLocks noChangeArrowheads="1"/>
            </p:cNvSpPr>
            <p:nvPr/>
          </p:nvSpPr>
          <p:spPr bwMode="auto">
            <a:xfrm>
              <a:off x="4979965" y="4949981"/>
              <a:ext cx="8018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工艺</a:t>
              </a:r>
              <a:endParaRPr kumimoji="0" lang="zh-CN" altLang="en-US" sz="14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78" name="组合 77"/>
          <p:cNvGrpSpPr/>
          <p:nvPr/>
        </p:nvGrpSpPr>
        <p:grpSpPr bwMode="auto">
          <a:xfrm>
            <a:off x="1715135" y="638810"/>
            <a:ext cx="8333105" cy="1049655"/>
            <a:chOff x="360972" y="858134"/>
            <a:chExt cx="10659818" cy="1048879"/>
          </a:xfrm>
        </p:grpSpPr>
        <p:grpSp>
          <p:nvGrpSpPr>
            <p:cNvPr id="196640" name="组合 70"/>
            <p:cNvGrpSpPr/>
            <p:nvPr/>
          </p:nvGrpSpPr>
          <p:grpSpPr bwMode="auto">
            <a:xfrm>
              <a:off x="360972" y="858134"/>
              <a:ext cx="10659818" cy="1048879"/>
              <a:chOff x="360972" y="858134"/>
              <a:chExt cx="10659818" cy="1048879"/>
            </a:xfrm>
          </p:grpSpPr>
          <p:sp>
            <p:nvSpPr>
              <p:cNvPr id="16" name="矩形 15"/>
              <p:cNvSpPr/>
              <p:nvPr/>
            </p:nvSpPr>
            <p:spPr>
              <a:xfrm>
                <a:off x="2512082"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快速智能</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造价形成</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7" name="矩形 16"/>
              <p:cNvSpPr/>
              <p:nvPr/>
            </p:nvSpPr>
            <p:spPr>
              <a:xfrm>
                <a:off x="4696407"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多方案造价</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的比选</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矩形 17"/>
              <p:cNvSpPr/>
              <p:nvPr/>
            </p:nvSpPr>
            <p:spPr>
              <a:xfrm>
                <a:off x="6849471"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变更造价</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即时编制</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 name="矩形 25"/>
              <p:cNvSpPr/>
              <p:nvPr/>
            </p:nvSpPr>
            <p:spPr>
              <a:xfrm>
                <a:off x="9008398"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进度款</a:t>
                </a:r>
                <a:endPar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精准提取</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7" name="矩形 26"/>
              <p:cNvSpPr/>
              <p:nvPr/>
            </p:nvSpPr>
            <p:spPr>
              <a:xfrm>
                <a:off x="360972" y="858134"/>
                <a:ext cx="2012392" cy="450653"/>
              </a:xfrm>
              <a:prstGeom prst="rect">
                <a:avLst/>
              </a:prstGeom>
              <a:solidFill>
                <a:srgbClr val="6E83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快速估算</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29" name="直接箭头连接符 28"/>
              <p:cNvCxnSpPr>
                <a:endCxn id="27" idx="2"/>
              </p:cNvCxnSpPr>
              <p:nvPr/>
            </p:nvCxnSpPr>
            <p:spPr>
              <a:xfrm flipH="1" flipV="1">
                <a:off x="1367168" y="1308787"/>
                <a:ext cx="5068103" cy="583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endCxn id="26" idx="2"/>
              </p:cNvCxnSpPr>
              <p:nvPr/>
            </p:nvCxnSpPr>
            <p:spPr>
              <a:xfrm flipV="1">
                <a:off x="6505606" y="1308787"/>
                <a:ext cx="3508987" cy="583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endCxn id="16" idx="2"/>
              </p:cNvCxnSpPr>
              <p:nvPr/>
            </p:nvCxnSpPr>
            <p:spPr>
              <a:xfrm flipH="1" flipV="1">
                <a:off x="3518279" y="1308787"/>
                <a:ext cx="2958021" cy="568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endCxn id="17" idx="2"/>
              </p:cNvCxnSpPr>
              <p:nvPr/>
            </p:nvCxnSpPr>
            <p:spPr>
              <a:xfrm flipH="1" flipV="1">
                <a:off x="5702604" y="1308787"/>
                <a:ext cx="844033" cy="5982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18" idx="2"/>
              </p:cNvCxnSpPr>
              <p:nvPr/>
            </p:nvCxnSpPr>
            <p:spPr>
              <a:xfrm flipV="1">
                <a:off x="6497791" y="1308787"/>
                <a:ext cx="1357877" cy="587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96641" name="文本框 73"/>
            <p:cNvSpPr txBox="1">
              <a:spLocks noChangeArrowheads="1"/>
            </p:cNvSpPr>
            <p:nvPr/>
          </p:nvSpPr>
          <p:spPr bwMode="auto">
            <a:xfrm>
              <a:off x="6201620" y="1463050"/>
              <a:ext cx="850900" cy="30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rPr>
                <a:t>应用</a:t>
              </a:r>
              <a:endParaRPr kumimoji="0" lang="zh-CN" altLang="en-US" sz="1400" b="0" i="0" u="none" strike="noStrike" kern="1200" cap="none" spc="0" normalizeH="0" baseline="0" noProof="0">
                <a:ln>
                  <a:noFill/>
                </a:ln>
                <a:solidFill>
                  <a:srgbClr val="00B0F0"/>
                </a:solidFill>
                <a:effectLst/>
                <a:uLnTx/>
                <a:uFillTx/>
                <a:latin typeface="微软雅黑" panose="020B0503020204020204" charset="-122"/>
                <a:ea typeface="微软雅黑" panose="020B0503020204020204" charset="-122"/>
                <a:cs typeface="+mn-cs"/>
              </a:endParaRPr>
            </a:p>
          </p:txBody>
        </p:sp>
      </p:grpSp>
      <p:grpSp>
        <p:nvGrpSpPr>
          <p:cNvPr id="79" name="组合 78"/>
          <p:cNvGrpSpPr/>
          <p:nvPr/>
        </p:nvGrpSpPr>
        <p:grpSpPr bwMode="auto">
          <a:xfrm>
            <a:off x="4860682" y="5256850"/>
            <a:ext cx="5627077" cy="898525"/>
            <a:chOff x="3196045" y="5473536"/>
            <a:chExt cx="7504672" cy="1068282"/>
          </a:xfrm>
        </p:grpSpPr>
        <p:grpSp>
          <p:nvGrpSpPr>
            <p:cNvPr id="196628" name="组合 71"/>
            <p:cNvGrpSpPr/>
            <p:nvPr/>
          </p:nvGrpSpPr>
          <p:grpSpPr bwMode="auto">
            <a:xfrm>
              <a:off x="3196045" y="5473536"/>
              <a:ext cx="7504672" cy="1068282"/>
              <a:chOff x="3196045" y="5473536"/>
              <a:chExt cx="7504672" cy="1068282"/>
            </a:xfrm>
          </p:grpSpPr>
          <p:sp>
            <p:nvSpPr>
              <p:cNvPr id="13" name="矩形 12"/>
              <p:cNvSpPr/>
              <p:nvPr/>
            </p:nvSpPr>
            <p:spPr>
              <a:xfrm>
                <a:off x="3196045" y="6090723"/>
                <a:ext cx="1463801"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价格库</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 name="矩形 13"/>
              <p:cNvSpPr/>
              <p:nvPr/>
            </p:nvSpPr>
            <p:spPr>
              <a:xfrm>
                <a:off x="4704797" y="6090723"/>
                <a:ext cx="1461848"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清单库</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5" name="矩形 14"/>
              <p:cNvSpPr/>
              <p:nvPr/>
            </p:nvSpPr>
            <p:spPr>
              <a:xfrm>
                <a:off x="6217457" y="6090723"/>
                <a:ext cx="1461848"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厂商库</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54" name="直接箭头连接符 53"/>
              <p:cNvCxnSpPr>
                <a:endCxn id="13" idx="0"/>
              </p:cNvCxnSpPr>
              <p:nvPr/>
            </p:nvCxnSpPr>
            <p:spPr>
              <a:xfrm flipH="1">
                <a:off x="3926969" y="5492410"/>
                <a:ext cx="1405171" cy="598313"/>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endCxn id="14" idx="0"/>
              </p:cNvCxnSpPr>
              <p:nvPr/>
            </p:nvCxnSpPr>
            <p:spPr>
              <a:xfrm>
                <a:off x="5375135" y="5473536"/>
                <a:ext cx="60585" cy="617187"/>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endCxn id="60" idx="0"/>
              </p:cNvCxnSpPr>
              <p:nvPr/>
            </p:nvCxnSpPr>
            <p:spPr>
              <a:xfrm>
                <a:off x="5404451" y="5481086"/>
                <a:ext cx="4565342" cy="605863"/>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7724254" y="6086948"/>
                <a:ext cx="1463803"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指标库</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矩形 59"/>
              <p:cNvSpPr/>
              <p:nvPr/>
            </p:nvSpPr>
            <p:spPr>
              <a:xfrm>
                <a:off x="9236914" y="6086948"/>
                <a:ext cx="1463803" cy="451095"/>
              </a:xfrm>
              <a:prstGeom prst="rect">
                <a:avLst/>
              </a:prstGeom>
              <a:solidFill>
                <a:srgbClr val="215968"/>
              </a:solidFill>
              <a:ln>
                <a:solidFill>
                  <a:srgbClr val="02C6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构件库</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62" name="直接箭头连接符 61"/>
              <p:cNvCxnSpPr>
                <a:endCxn id="59" idx="0"/>
              </p:cNvCxnSpPr>
              <p:nvPr/>
            </p:nvCxnSpPr>
            <p:spPr>
              <a:xfrm>
                <a:off x="5382953" y="5481086"/>
                <a:ext cx="3074180" cy="605863"/>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endCxn id="15" idx="0"/>
              </p:cNvCxnSpPr>
              <p:nvPr/>
            </p:nvCxnSpPr>
            <p:spPr>
              <a:xfrm>
                <a:off x="5357547" y="5477311"/>
                <a:ext cx="1590834" cy="613412"/>
              </a:xfrm>
              <a:prstGeom prst="straightConnector1">
                <a:avLst/>
              </a:prstGeom>
              <a:ln>
                <a:solidFill>
                  <a:srgbClr val="02C65F"/>
                </a:solidFill>
                <a:tailEnd type="triangle"/>
              </a:ln>
            </p:spPr>
            <p:style>
              <a:lnRef idx="1">
                <a:schemeClr val="accent1"/>
              </a:lnRef>
              <a:fillRef idx="0">
                <a:schemeClr val="accent1"/>
              </a:fillRef>
              <a:effectRef idx="0">
                <a:schemeClr val="accent1"/>
              </a:effectRef>
              <a:fontRef idx="minor">
                <a:schemeClr val="tx1"/>
              </a:fontRef>
            </p:style>
          </p:cxnSp>
        </p:grpSp>
        <p:sp>
          <p:nvSpPr>
            <p:cNvPr id="196629" name="文本框 74"/>
            <p:cNvSpPr txBox="1">
              <a:spLocks noChangeArrowheads="1"/>
            </p:cNvSpPr>
            <p:nvPr/>
          </p:nvSpPr>
          <p:spPr bwMode="auto">
            <a:xfrm>
              <a:off x="4068715" y="5492476"/>
              <a:ext cx="850900" cy="36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rgbClr val="02C65F"/>
                  </a:solidFill>
                  <a:effectLst/>
                  <a:uLnTx/>
                  <a:uFillTx/>
                  <a:latin typeface="微软雅黑" panose="020B0503020204020204" charset="-122"/>
                  <a:ea typeface="微软雅黑" panose="020B0503020204020204" charset="-122"/>
                  <a:cs typeface="+mn-cs"/>
                </a:rPr>
                <a:t>沉淀</a:t>
              </a:r>
              <a:endParaRPr kumimoji="0" lang="zh-CN" altLang="en-US" sz="1400" b="0" i="0" u="none" strike="noStrike" kern="1200" cap="none" spc="0" normalizeH="0" baseline="0" noProof="0">
                <a:ln>
                  <a:noFill/>
                </a:ln>
                <a:solidFill>
                  <a:srgbClr val="02C65F"/>
                </a:solidFill>
                <a:effectLst/>
                <a:uLnTx/>
                <a:uFillTx/>
                <a:latin typeface="微软雅黑" panose="020B0503020204020204" charset="-122"/>
                <a:ea typeface="微软雅黑" panose="020B0503020204020204" charset="-122"/>
                <a:cs typeface="+mn-cs"/>
              </a:endParaRPr>
            </a:p>
          </p:txBody>
        </p:sp>
      </p:grpSp>
      <p:grpSp>
        <p:nvGrpSpPr>
          <p:cNvPr id="77" name="组合 76"/>
          <p:cNvGrpSpPr/>
          <p:nvPr/>
        </p:nvGrpSpPr>
        <p:grpSpPr bwMode="auto">
          <a:xfrm>
            <a:off x="7766539" y="1972310"/>
            <a:ext cx="2710962" cy="2636838"/>
            <a:chOff x="8553283" y="2203527"/>
            <a:chExt cx="3482137" cy="2636016"/>
          </a:xfrm>
        </p:grpSpPr>
        <p:grpSp>
          <p:nvGrpSpPr>
            <p:cNvPr id="196620" name="组合 72"/>
            <p:cNvGrpSpPr/>
            <p:nvPr/>
          </p:nvGrpSpPr>
          <p:grpSpPr bwMode="auto">
            <a:xfrm>
              <a:off x="8708998" y="2203527"/>
              <a:ext cx="3326422" cy="2636016"/>
              <a:chOff x="8708998" y="2203527"/>
              <a:chExt cx="3326422" cy="2636016"/>
            </a:xfrm>
          </p:grpSpPr>
          <p:sp>
            <p:nvSpPr>
              <p:cNvPr id="20" name="矩形 19"/>
              <p:cNvSpPr/>
              <p:nvPr/>
            </p:nvSpPr>
            <p:spPr>
              <a:xfrm>
                <a:off x="9532046" y="4034931"/>
                <a:ext cx="2503374" cy="804612"/>
              </a:xfrm>
              <a:prstGeom prst="rect">
                <a:avLst/>
              </a:prstGeom>
              <a:solidFill>
                <a:srgbClr val="21596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变更智能比对 进度即时统计</a:t>
                </a:r>
                <a:r>
                  <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成本变化尽在掌控</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1" name="矩形 20"/>
              <p:cNvSpPr/>
              <p:nvPr/>
            </p:nvSpPr>
            <p:spPr>
              <a:xfrm>
                <a:off x="9532046" y="3104946"/>
                <a:ext cx="2503374" cy="804612"/>
              </a:xfrm>
              <a:prstGeom prst="rect">
                <a:avLst/>
              </a:prstGeom>
              <a:solidFill>
                <a:srgbClr val="21596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量价与模型双向关联 </a:t>
                </a:r>
                <a:r>
                  <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成本管控直观高效</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3" name="矩形 22"/>
              <p:cNvSpPr/>
              <p:nvPr/>
            </p:nvSpPr>
            <p:spPr>
              <a:xfrm>
                <a:off x="9532046" y="2203527"/>
                <a:ext cx="2503374" cy="804612"/>
              </a:xfrm>
              <a:prstGeom prst="rect">
                <a:avLst/>
              </a:prstGeom>
              <a:solidFill>
                <a:srgbClr val="21596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设计阶段快速算量和组价 </a:t>
                </a:r>
                <a:r>
                  <a:rPr kumimoji="0" lang="en-US" altLang="zh-CN"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a:t>
                </a: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实现总价包干</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cxnSp>
            <p:nvCxnSpPr>
              <p:cNvPr id="45" name="肘形连接符 44"/>
              <p:cNvCxnSpPr/>
              <p:nvPr/>
            </p:nvCxnSpPr>
            <p:spPr>
              <a:xfrm flipV="1">
                <a:off x="8709509" y="2720891"/>
                <a:ext cx="833830" cy="791916"/>
              </a:xfrm>
              <a:prstGeom prst="bentConnector3">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肘形连接符 47"/>
              <p:cNvCxnSpPr>
                <a:endCxn id="20" idx="1"/>
              </p:cNvCxnSpPr>
              <p:nvPr/>
            </p:nvCxnSpPr>
            <p:spPr>
              <a:xfrm rot="16200000" flipH="1">
                <a:off x="8831238" y="3737223"/>
                <a:ext cx="995052" cy="406563"/>
              </a:xfrm>
              <a:prstGeom prst="bentConnector2">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endCxn id="21" idx="1"/>
              </p:cNvCxnSpPr>
              <p:nvPr/>
            </p:nvCxnSpPr>
            <p:spPr>
              <a:xfrm flipV="1">
                <a:off x="8709509" y="3508045"/>
                <a:ext cx="822537" cy="4762"/>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96621" name="文本框 75"/>
            <p:cNvSpPr txBox="1">
              <a:spLocks noChangeArrowheads="1"/>
            </p:cNvSpPr>
            <p:nvPr/>
          </p:nvSpPr>
          <p:spPr bwMode="auto">
            <a:xfrm>
              <a:off x="8553283" y="2452431"/>
              <a:ext cx="850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a:ln>
                    <a:noFill/>
                  </a:ln>
                  <a:solidFill>
                    <a:srgbClr val="FFC000"/>
                  </a:solidFill>
                  <a:effectLst/>
                  <a:uLnTx/>
                  <a:uFillTx/>
                  <a:latin typeface="微软雅黑" panose="020B0503020204020204" charset="-122"/>
                  <a:ea typeface="微软雅黑" panose="020B0503020204020204" charset="-122"/>
                  <a:cs typeface="+mn-cs"/>
                </a:rPr>
                <a:t>效果</a:t>
              </a:r>
              <a:endParaRPr kumimoji="0" lang="zh-CN" altLang="en-US" sz="1400" b="0" i="0" u="none" strike="noStrike" kern="1200" cap="none" spc="0" normalizeH="0" baseline="0" noProof="0">
                <a:ln>
                  <a:noFill/>
                </a:ln>
                <a:solidFill>
                  <a:srgbClr val="FFC000"/>
                </a:solidFill>
                <a:effectLst/>
                <a:uLnTx/>
                <a:uFillTx/>
                <a:latin typeface="微软雅黑" panose="020B0503020204020204" charset="-122"/>
                <a:ea typeface="微软雅黑" panose="020B0503020204020204" charset="-122"/>
                <a:cs typeface="+mn-cs"/>
              </a:endParaRPr>
            </a:p>
          </p:txBody>
        </p:sp>
      </p:grpSp>
      <p:sp>
        <p:nvSpPr>
          <p:cNvPr id="30" name="矩形 29"/>
          <p:cNvSpPr/>
          <p:nvPr/>
        </p:nvSpPr>
        <p:spPr>
          <a:xfrm>
            <a:off x="1627505" y="1419860"/>
            <a:ext cx="3119120" cy="132207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大数据的应用特点：</a:t>
            </a:r>
            <a:endPar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p"/>
              <a:defRPr/>
            </a:pP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模型与数据双向关联，赋予数据的模型属性；</a:t>
            </a:r>
            <a:endParaRPr kumimoji="0" lang="en-US" altLang="zh-CN"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p"/>
              <a:defRPr/>
            </a:pPr>
            <a:r>
              <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rPr>
              <a:t>数据应用更直观，颗粒度粗细收放自如；</a:t>
            </a:r>
            <a:endParaRPr kumimoji="0" lang="zh-CN" altLang="en-US" sz="1600" b="0" i="0" u="none" strike="noStrike" kern="1200" cap="none" spc="0" normalizeH="0" baseline="0" noProof="0" dirty="0">
              <a:ln>
                <a:noFill/>
              </a:ln>
              <a:solidFill>
                <a:srgbClr val="215968"/>
              </a:solidFill>
              <a:effectLst/>
              <a:uLnTx/>
              <a:uFillTx/>
              <a:latin typeface="微软雅黑" panose="020B0503020204020204" charset="-122"/>
              <a:ea typeface="微软雅黑" panose="020B0503020204020204" charset="-122"/>
              <a:cs typeface="+mn-cs"/>
            </a:endParaRPr>
          </a:p>
        </p:txBody>
      </p:sp>
      <p:pic>
        <p:nvPicPr>
          <p:cNvPr id="196615" name="图片 4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06661" y="2707005"/>
            <a:ext cx="4888523"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矩形 63"/>
          <p:cNvSpPr/>
          <p:nvPr/>
        </p:nvSpPr>
        <p:spPr>
          <a:xfrm>
            <a:off x="1506855" y="4869815"/>
            <a:ext cx="2914015" cy="804545"/>
          </a:xfrm>
          <a:prstGeom prst="rect">
            <a:avLst/>
          </a:prstGeom>
          <a:solidFill>
            <a:srgbClr val="25406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  </a:t>
            </a:r>
            <a:r>
              <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某项目工程造价管理示例</a:t>
            </a:r>
            <a:endParaRPr kumimoji="0" lang="zh-CN" altLang="en-US" sz="14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down)">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down)">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wipe(down)">
                                      <p:cBhvr>
                                        <p:cTn id="17" dur="500"/>
                                        <p:tgtEl>
                                          <p:spTgt spid="7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、检验试验费</a:t>
            </a:r>
            <a:endParaRPr lang="en-US" altLang="zh-CN" dirty="0">
              <a:latin typeface="黑体" panose="02010609060101010101" pitchFamily="49" charset="-122"/>
              <a:ea typeface="黑体" panose="02010609060101010101" pitchFamily="49" charset="-122"/>
            </a:endParaRPr>
          </a:p>
          <a:p>
            <a:pPr>
              <a:lnSpc>
                <a:spcPct val="200000"/>
              </a:lnSpc>
            </a:pPr>
            <a:r>
              <a:rPr lang="zh-CN" altLang="en-US" sz="2400" dirty="0">
                <a:sym typeface="+mn-ea"/>
              </a:rPr>
              <a:t>【案例】某施工总承包合同，总价包干</a:t>
            </a:r>
            <a:r>
              <a:rPr lang="en-US" altLang="zh-CN" sz="2400" dirty="0">
                <a:sym typeface="+mn-ea"/>
              </a:rPr>
              <a:t>3978000</a:t>
            </a:r>
            <a:r>
              <a:rPr lang="zh-CN" altLang="en-US" sz="2400" dirty="0">
                <a:sym typeface="+mn-ea"/>
              </a:rPr>
              <a:t>元。价款结算中对桩基检测费及消防检测费发生争议，涉及价款</a:t>
            </a:r>
            <a:r>
              <a:rPr lang="en-US" altLang="zh-CN" sz="2400" dirty="0">
                <a:sym typeface="+mn-ea"/>
              </a:rPr>
              <a:t>53500</a:t>
            </a:r>
            <a:r>
              <a:rPr lang="zh-CN" altLang="en-US" sz="2400" dirty="0">
                <a:sym typeface="+mn-ea"/>
              </a:rPr>
              <a:t>元。该两项费用是否含在建安工程费构成中？</a:t>
            </a:r>
            <a:endParaRPr lang="zh-CN" altLang="en-US" sz="2400" dirty="0">
              <a:sym typeface="+mn-ea"/>
            </a:endParaRPr>
          </a:p>
          <a:p>
            <a:pPr>
              <a:lnSpc>
                <a:spcPct val="200000"/>
              </a:lnSpc>
            </a:pPr>
            <a:r>
              <a:rPr lang="zh-CN" altLang="en-US" sz="2400" dirty="0">
                <a:sym typeface="+mn-ea"/>
              </a:rPr>
              <a:t>【建标</a:t>
            </a:r>
            <a:r>
              <a:rPr lang="en-US" altLang="zh-CN" sz="2400" dirty="0">
                <a:sym typeface="+mn-ea"/>
              </a:rPr>
              <a:t>44</a:t>
            </a:r>
            <a:r>
              <a:rPr lang="zh-CN" altLang="en-US" sz="2400" dirty="0">
                <a:sym typeface="+mn-ea"/>
              </a:rPr>
              <a:t>文】检验试验费的规定，例如企业管理费计取，只要计取了企业管理费，就已经计取了检验试验费。属于一般鉴定、检查所发生的费用。</a:t>
            </a:r>
            <a:endParaRPr lang="zh-CN" altLang="en-US" sz="2400" dirty="0">
              <a:sym typeface="+mn-ea"/>
            </a:endParaRPr>
          </a:p>
          <a:p>
            <a:pPr>
              <a:lnSpc>
                <a:spcPct val="130000"/>
              </a:lnSpc>
            </a:pPr>
            <a:endParaRPr lang="zh-CN" altLang="en-US" sz="2400" dirty="0"/>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问题二：合同价款中费用若干问题分析</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fontScale="92500" lnSpcReduction="20000"/>
          </a:bodyPr>
          <a:lstStyle/>
          <a:p>
            <a:pPr>
              <a:lnSpc>
                <a:spcPct val="120000"/>
              </a:lnSpc>
            </a:pPr>
            <a:r>
              <a:rPr lang="en-US" altLang="zh-CN" dirty="0">
                <a:latin typeface="黑体" panose="02010609060101010101" pitchFamily="49" charset="-122"/>
                <a:ea typeface="黑体" panose="02010609060101010101" pitchFamily="49" charset="-122"/>
              </a:rPr>
              <a:t>6</a:t>
            </a:r>
            <a:r>
              <a:rPr lang="zh-CN" altLang="en-US" dirty="0">
                <a:latin typeface="黑体" panose="02010609060101010101" pitchFamily="49" charset="-122"/>
                <a:ea typeface="黑体" panose="02010609060101010101" pitchFamily="49" charset="-122"/>
              </a:rPr>
              <a:t>、材料价格</a:t>
            </a:r>
            <a:endParaRPr lang="en-US" altLang="zh-CN" dirty="0">
              <a:latin typeface="黑体" panose="02010609060101010101" pitchFamily="49" charset="-122"/>
              <a:ea typeface="黑体" panose="02010609060101010101" pitchFamily="49" charset="-122"/>
            </a:endParaRPr>
          </a:p>
          <a:p>
            <a:pPr>
              <a:lnSpc>
                <a:spcPct val="190000"/>
              </a:lnSpc>
            </a:pPr>
            <a:r>
              <a:rPr lang="zh-CN" altLang="en-US" sz="2400" dirty="0">
                <a:sym typeface="+mn-ea"/>
              </a:rPr>
              <a:t>三中方式三张表：</a:t>
            </a:r>
            <a:endParaRPr lang="zh-CN" altLang="en-US" sz="2400" dirty="0">
              <a:sym typeface="+mn-ea"/>
            </a:endParaRPr>
          </a:p>
          <a:p>
            <a:pPr>
              <a:lnSpc>
                <a:spcPct val="190000"/>
              </a:lnSpc>
            </a:pPr>
            <a:r>
              <a:rPr lang="zh-CN" altLang="en-US" sz="2400" dirty="0"/>
              <a:t>（</a:t>
            </a:r>
            <a:r>
              <a:rPr lang="en-US" altLang="zh-CN" sz="2400" dirty="0"/>
              <a:t>1</a:t>
            </a:r>
            <a:r>
              <a:rPr lang="zh-CN" altLang="en-US" sz="2400" dirty="0"/>
              <a:t>）暂估材料</a:t>
            </a:r>
            <a:r>
              <a:rPr lang="en-US" altLang="zh-CN" dirty="0"/>
              <a:t>——</a:t>
            </a:r>
            <a:r>
              <a:rPr lang="zh-CN" altLang="en-US" dirty="0"/>
              <a:t>暂估单价</a:t>
            </a:r>
            <a:endParaRPr lang="zh-CN" altLang="en-US" sz="2400" dirty="0"/>
          </a:p>
          <a:p>
            <a:pPr>
              <a:lnSpc>
                <a:spcPct val="190000"/>
              </a:lnSpc>
            </a:pPr>
            <a:r>
              <a:rPr lang="zh-CN" altLang="en-US" sz="2400" dirty="0"/>
              <a:t>（</a:t>
            </a:r>
            <a:r>
              <a:rPr lang="en-US" altLang="zh-CN" sz="2400" dirty="0"/>
              <a:t>2</a:t>
            </a:r>
            <a:r>
              <a:rPr lang="zh-CN" altLang="en-US" sz="2400" dirty="0"/>
              <a:t>）甲供材料</a:t>
            </a:r>
            <a:r>
              <a:rPr lang="en-US" altLang="zh-CN" sz="2400" dirty="0"/>
              <a:t>——</a:t>
            </a:r>
            <a:r>
              <a:rPr lang="zh-CN" altLang="en-US" sz="2400" dirty="0"/>
              <a:t>给定单价</a:t>
            </a:r>
            <a:endParaRPr lang="zh-CN" altLang="en-US" sz="2400" dirty="0"/>
          </a:p>
          <a:p>
            <a:pPr>
              <a:lnSpc>
                <a:spcPct val="190000"/>
              </a:lnSpc>
            </a:pPr>
            <a:r>
              <a:rPr lang="zh-CN" altLang="en-US" sz="2400" dirty="0"/>
              <a:t>（</a:t>
            </a:r>
            <a:r>
              <a:rPr lang="en-US" altLang="zh-CN" sz="2400" dirty="0"/>
              <a:t>3</a:t>
            </a:r>
            <a:r>
              <a:rPr lang="zh-CN" altLang="en-US" sz="2400" dirty="0"/>
              <a:t>）乙供材料</a:t>
            </a:r>
            <a:r>
              <a:rPr lang="en-US" altLang="zh-CN" sz="2400" dirty="0"/>
              <a:t>——</a:t>
            </a:r>
            <a:r>
              <a:rPr lang="zh-CN" altLang="en-US" sz="2400" dirty="0"/>
              <a:t>自主单价</a:t>
            </a:r>
            <a:endParaRPr lang="en-US" altLang="zh-CN" sz="2400" dirty="0"/>
          </a:p>
          <a:p>
            <a:pPr>
              <a:lnSpc>
                <a:spcPct val="190000"/>
              </a:lnSpc>
            </a:pPr>
            <a:r>
              <a:rPr kumimoji="1" lang="en-US"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案例</a:t>
            </a:r>
            <a:r>
              <a:rPr kumimoji="1" lang="en-US"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lang="zh-CN" altLang="en-US" sz="2400" b="1" dirty="0">
                <a:solidFill>
                  <a:srgbClr val="660066"/>
                </a:solidFill>
                <a:latin typeface="华文楷体" panose="02010600040101010101" charset="-122"/>
                <a:ea typeface="华文楷体" panose="02010600040101010101" charset="-122"/>
              </a:rPr>
              <a:t>某建筑公司投标的工程，招标文件中约定钢筋价格暂定价为</a:t>
            </a:r>
            <a:r>
              <a:rPr lang="en-US" altLang="zh-CN" sz="2400" b="1" dirty="0">
                <a:solidFill>
                  <a:srgbClr val="660066"/>
                </a:solidFill>
                <a:latin typeface="华文楷体" panose="02010600040101010101" charset="-122"/>
                <a:ea typeface="华文楷体" panose="02010600040101010101" charset="-122"/>
              </a:rPr>
              <a:t>4000</a:t>
            </a:r>
            <a:r>
              <a:rPr lang="zh-CN" altLang="en-US" sz="2400" b="1" dirty="0">
                <a:solidFill>
                  <a:srgbClr val="660066"/>
                </a:solidFill>
                <a:latin typeface="华文楷体" panose="02010600040101010101" charset="-122"/>
                <a:ea typeface="华文楷体" panose="02010600040101010101" charset="-122"/>
              </a:rPr>
              <a:t>元</a:t>
            </a:r>
            <a:r>
              <a:rPr lang="en-US" altLang="zh-CN" sz="2400" b="1" dirty="0">
                <a:solidFill>
                  <a:srgbClr val="660066"/>
                </a:solidFill>
                <a:latin typeface="华文楷体" panose="02010600040101010101" charset="-122"/>
                <a:ea typeface="华文楷体" panose="02010600040101010101" charset="-122"/>
              </a:rPr>
              <a:t>/t</a:t>
            </a:r>
            <a:r>
              <a:rPr lang="zh-CN" altLang="en-US" sz="2400" b="1" dirty="0">
                <a:solidFill>
                  <a:srgbClr val="660066"/>
                </a:solidFill>
                <a:latin typeface="华文楷体" panose="02010600040101010101" charset="-122"/>
                <a:ea typeface="华文楷体" panose="02010600040101010101" charset="-122"/>
              </a:rPr>
              <a:t>，结算时按实调整，建筑公司在投标报价时按</a:t>
            </a:r>
            <a:r>
              <a:rPr lang="en-US" altLang="zh-CN" sz="2400" b="1" dirty="0">
                <a:solidFill>
                  <a:srgbClr val="660066"/>
                </a:solidFill>
                <a:latin typeface="华文楷体" panose="02010600040101010101" charset="-122"/>
                <a:ea typeface="华文楷体" panose="02010600040101010101" charset="-122"/>
              </a:rPr>
              <a:t>3000</a:t>
            </a:r>
            <a:r>
              <a:rPr lang="zh-CN" altLang="en-US" sz="2400" b="1" dirty="0">
                <a:solidFill>
                  <a:srgbClr val="660066"/>
                </a:solidFill>
                <a:latin typeface="华文楷体" panose="02010600040101010101" charset="-122"/>
                <a:ea typeface="华文楷体" panose="02010600040101010101" charset="-122"/>
              </a:rPr>
              <a:t>元</a:t>
            </a:r>
            <a:r>
              <a:rPr lang="en-US" altLang="zh-CN" sz="2400" b="1" dirty="0">
                <a:solidFill>
                  <a:srgbClr val="660066"/>
                </a:solidFill>
                <a:latin typeface="华文楷体" panose="02010600040101010101" charset="-122"/>
                <a:ea typeface="华文楷体" panose="02010600040101010101" charset="-122"/>
              </a:rPr>
              <a:t>/t</a:t>
            </a:r>
            <a:r>
              <a:rPr lang="zh-CN" altLang="en-US" sz="2400" b="1" dirty="0">
                <a:solidFill>
                  <a:srgbClr val="660066"/>
                </a:solidFill>
                <a:latin typeface="华文楷体" panose="02010600040101010101" charset="-122"/>
                <a:ea typeface="华文楷体" panose="02010600040101010101" charset="-122"/>
              </a:rPr>
              <a:t>报价，评标时未发现此问题，后双方签订合同。结算时，按</a:t>
            </a:r>
            <a:r>
              <a:rPr lang="en-US" altLang="zh-CN" sz="2400" b="1" dirty="0">
                <a:solidFill>
                  <a:srgbClr val="660066"/>
                </a:solidFill>
                <a:latin typeface="华文楷体" panose="02010600040101010101" charset="-122"/>
                <a:ea typeface="华文楷体" panose="02010600040101010101" charset="-122"/>
              </a:rPr>
              <a:t>4000</a:t>
            </a:r>
            <a:r>
              <a:rPr lang="zh-CN" altLang="en-US" sz="2400" b="1" dirty="0">
                <a:solidFill>
                  <a:srgbClr val="660066"/>
                </a:solidFill>
                <a:latin typeface="华文楷体" panose="02010600040101010101" charset="-122"/>
                <a:ea typeface="华文楷体" panose="02010600040101010101" charset="-122"/>
              </a:rPr>
              <a:t>元</a:t>
            </a:r>
            <a:r>
              <a:rPr lang="en-US" altLang="zh-CN" sz="2400" b="1" dirty="0">
                <a:solidFill>
                  <a:srgbClr val="660066"/>
                </a:solidFill>
                <a:latin typeface="华文楷体" panose="02010600040101010101" charset="-122"/>
                <a:ea typeface="华文楷体" panose="02010600040101010101" charset="-122"/>
              </a:rPr>
              <a:t>/t</a:t>
            </a:r>
            <a:r>
              <a:rPr lang="zh-CN" altLang="en-US" sz="2400" b="1" dirty="0">
                <a:solidFill>
                  <a:srgbClr val="660066"/>
                </a:solidFill>
                <a:latin typeface="华文楷体" panose="02010600040101010101" charset="-122"/>
                <a:ea typeface="华文楷体" panose="02010600040101010101" charset="-122"/>
              </a:rPr>
              <a:t>还是按</a:t>
            </a:r>
            <a:r>
              <a:rPr lang="en-US" altLang="zh-CN" sz="2400" b="1" dirty="0">
                <a:solidFill>
                  <a:srgbClr val="660066"/>
                </a:solidFill>
                <a:latin typeface="华文楷体" panose="02010600040101010101" charset="-122"/>
                <a:ea typeface="华文楷体" panose="02010600040101010101" charset="-122"/>
              </a:rPr>
              <a:t>3000</a:t>
            </a:r>
            <a:r>
              <a:rPr lang="zh-CN" altLang="en-US" sz="2400" b="1" dirty="0">
                <a:solidFill>
                  <a:srgbClr val="660066"/>
                </a:solidFill>
                <a:latin typeface="华文楷体" panose="02010600040101010101" charset="-122"/>
                <a:ea typeface="华文楷体" panose="02010600040101010101" charset="-122"/>
              </a:rPr>
              <a:t>元</a:t>
            </a:r>
            <a:r>
              <a:rPr lang="en-US" altLang="zh-CN" sz="2400" b="1" dirty="0">
                <a:solidFill>
                  <a:srgbClr val="660066"/>
                </a:solidFill>
                <a:latin typeface="华文楷体" panose="02010600040101010101" charset="-122"/>
                <a:ea typeface="华文楷体" panose="02010600040101010101" charset="-122"/>
              </a:rPr>
              <a:t>/t</a:t>
            </a:r>
            <a:r>
              <a:rPr lang="zh-CN" altLang="en-US" sz="2400" b="1" dirty="0">
                <a:solidFill>
                  <a:srgbClr val="660066"/>
                </a:solidFill>
                <a:latin typeface="华文楷体" panose="02010600040101010101" charset="-122"/>
                <a:ea typeface="华文楷体" panose="02010600040101010101" charset="-122"/>
              </a:rPr>
              <a:t>来调整钢筋价格呢？</a:t>
            </a:r>
            <a:endParaRPr lang="zh-CN" altLang="en-US" sz="2400" dirty="0"/>
          </a:p>
          <a:p>
            <a:pPr>
              <a:lnSpc>
                <a:spcPct val="190000"/>
              </a:lnSpc>
            </a:pPr>
            <a:endParaRPr lang="zh-CN" altLang="en-US" sz="2400" dirty="0"/>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84225" y="2557145"/>
            <a:ext cx="10632440" cy="3362960"/>
          </a:xfrm>
          <a:ln w="28575" cmpd="sng">
            <a:solidFill>
              <a:schemeClr val="accent1">
                <a:shade val="50000"/>
              </a:schemeClr>
            </a:solidFill>
            <a:prstDash val="lgDashDot"/>
          </a:ln>
        </p:spPr>
        <p:txBody>
          <a:bodyPr>
            <a:normAutofit lnSpcReduction="10000"/>
          </a:bodyPr>
          <a:lstStyle/>
          <a:p>
            <a:pPr>
              <a:lnSpc>
                <a:spcPct val="110000"/>
              </a:lnSpc>
              <a:buFont typeface="Wingdings" panose="05000000000000000000" pitchFamily="2" charset="2"/>
              <a:buChar char="n"/>
            </a:pPr>
            <a:r>
              <a:rPr lang="en-US" altLang="zh-CN" sz="2000" dirty="0">
                <a:solidFill>
                  <a:srgbClr val="DC0702"/>
                </a:solidFill>
                <a:sym typeface="+mn-ea"/>
              </a:rPr>
              <a:t>《</a:t>
            </a:r>
            <a:r>
              <a:rPr lang="zh-CN" altLang="en-US" sz="2000" dirty="0">
                <a:solidFill>
                  <a:srgbClr val="DC0702"/>
                </a:solidFill>
                <a:sym typeface="+mn-ea"/>
              </a:rPr>
              <a:t>标准施工招标文件</a:t>
            </a:r>
            <a:r>
              <a:rPr lang="en-US" altLang="zh-CN" sz="2000" dirty="0">
                <a:solidFill>
                  <a:srgbClr val="DC0702"/>
                </a:solidFill>
                <a:sym typeface="+mn-ea"/>
              </a:rPr>
              <a:t>》</a:t>
            </a:r>
            <a:r>
              <a:rPr lang="en-US" altLang="zh-CN" sz="2000" dirty="0">
                <a:sym typeface="+mn-ea"/>
              </a:rPr>
              <a:t>2.6.3 </a:t>
            </a:r>
            <a:r>
              <a:rPr lang="zh-CN" altLang="en-US" sz="2000" dirty="0">
                <a:sym typeface="+mn-ea"/>
              </a:rPr>
              <a:t>如果分部分项工程量清单中涉及“发包人提供的材料和工程设备一览表”（见第三章合同条款及格式第三节附件三）中列出的材料和工程设备，则该类材料和工程设备</a:t>
            </a:r>
            <a:r>
              <a:rPr lang="zh-CN" altLang="en-US" sz="2000" dirty="0">
                <a:solidFill>
                  <a:srgbClr val="CC0000"/>
                </a:solidFill>
                <a:sym typeface="+mn-ea"/>
              </a:rPr>
              <a:t>供应至现场指定位置的采购供应价</a:t>
            </a:r>
            <a:r>
              <a:rPr lang="zh-CN" altLang="en-US" sz="2000" dirty="0">
                <a:sym typeface="+mn-ea"/>
              </a:rPr>
              <a:t>本身不计入投标报价，但应将该类材料和工程设备的安装、安装所需要的辅助材料、安装损耗以及其他必要的辅助工作及其对应的管理费及利润计入分部分项工程量清单相应子目的综合单价，并其他项目清单报价中计取与合同约定服务内容相对应的总承包服务费。 </a:t>
            </a:r>
            <a:endParaRPr lang="zh-CN" altLang="en-US" sz="2000" dirty="0"/>
          </a:p>
          <a:p>
            <a:pPr>
              <a:lnSpc>
                <a:spcPct val="110000"/>
              </a:lnSpc>
              <a:buFont typeface="Wingdings" panose="05000000000000000000" pitchFamily="2" charset="2"/>
              <a:buChar char="u"/>
            </a:pPr>
            <a:r>
              <a:rPr lang="zh-CN" altLang="en-US" sz="2000" dirty="0">
                <a:sym typeface="+mn-ea"/>
              </a:rPr>
              <a:t>“甲供”材料设备如何处理：甲供材料设备本身的价值不进综合单价。综合单价</a:t>
            </a:r>
            <a:r>
              <a:rPr lang="en-US" altLang="zh-CN" sz="2000" dirty="0">
                <a:sym typeface="+mn-ea"/>
              </a:rPr>
              <a:t>=</a:t>
            </a:r>
            <a:r>
              <a:rPr lang="zh-CN" altLang="en-US" sz="2000" dirty="0">
                <a:sym typeface="+mn-ea"/>
              </a:rPr>
              <a:t>安装</a:t>
            </a:r>
            <a:r>
              <a:rPr lang="en-US" altLang="zh-CN" sz="2000" dirty="0">
                <a:sym typeface="+mn-ea"/>
              </a:rPr>
              <a:t>+</a:t>
            </a:r>
            <a:r>
              <a:rPr lang="zh-CN" altLang="en-US" sz="2000" dirty="0">
                <a:sym typeface="+mn-ea"/>
              </a:rPr>
              <a:t>安装所需辅助材料</a:t>
            </a:r>
            <a:r>
              <a:rPr lang="en-US" altLang="zh-CN" sz="2000" dirty="0">
                <a:sym typeface="+mn-ea"/>
              </a:rPr>
              <a:t>+</a:t>
            </a:r>
            <a:r>
              <a:rPr lang="zh-CN" altLang="en-US" sz="2000" dirty="0">
                <a:sym typeface="+mn-ea"/>
              </a:rPr>
              <a:t>损耗量</a:t>
            </a:r>
            <a:r>
              <a:rPr lang="en-US" altLang="zh-CN" sz="2000" dirty="0">
                <a:sym typeface="+mn-ea"/>
              </a:rPr>
              <a:t>+</a:t>
            </a:r>
            <a:r>
              <a:rPr lang="zh-CN" altLang="en-US" sz="2000" dirty="0">
                <a:sym typeface="+mn-ea"/>
              </a:rPr>
              <a:t>管理费</a:t>
            </a:r>
            <a:r>
              <a:rPr lang="en-US" altLang="zh-CN" sz="2000" dirty="0">
                <a:sym typeface="+mn-ea"/>
              </a:rPr>
              <a:t>+</a:t>
            </a:r>
            <a:r>
              <a:rPr lang="zh-CN" altLang="en-US" sz="2000" dirty="0">
                <a:sym typeface="+mn-ea"/>
              </a:rPr>
              <a:t>利润</a:t>
            </a:r>
            <a:r>
              <a:rPr lang="en-US" altLang="zh-CN" sz="2000" dirty="0">
                <a:sym typeface="+mn-ea"/>
              </a:rPr>
              <a:t>+</a:t>
            </a:r>
            <a:r>
              <a:rPr lang="zh-CN" altLang="en-US" sz="2000" dirty="0">
                <a:sym typeface="+mn-ea"/>
              </a:rPr>
              <a:t>合同约定的风险费用。但此时计取管理费和利润的基数不含甲供主材本身的价值。至于甲供材料设备本身，投标人唯一能计取的费用就是在其他项目清单中体现的</a:t>
            </a:r>
            <a:r>
              <a:rPr lang="zh-CN" altLang="en-US" sz="2000" dirty="0">
                <a:solidFill>
                  <a:srgbClr val="CC0000"/>
                </a:solidFill>
                <a:sym typeface="+mn-ea"/>
              </a:rPr>
              <a:t>总承包服务费。</a:t>
            </a:r>
            <a:endParaRPr lang="zh-CN" altLang="en-US" sz="2000" dirty="0"/>
          </a:p>
        </p:txBody>
      </p:sp>
      <p:sp>
        <p:nvSpPr>
          <p:cNvPr id="98307" name="标题 1"/>
          <p:cNvSpPr>
            <a:spLocks noGrp="1"/>
          </p:cNvSpPr>
          <p:nvPr/>
        </p:nvSpPr>
        <p:spPr>
          <a:xfrm>
            <a:off x="784225" y="5983605"/>
            <a:ext cx="10632440" cy="488950"/>
          </a:xfrm>
          <a:prstGeom prst="rect">
            <a:avLst/>
          </a:prstGeom>
          <a:gradFill rotWithShape="1">
            <a:gsLst>
              <a:gs pos="0">
                <a:srgbClr val="9EE256"/>
              </a:gs>
              <a:gs pos="100000">
                <a:srgbClr val="52762D"/>
              </a:gs>
            </a:gsLst>
            <a:lin ang="5400000"/>
            <a:tileRect/>
          </a:gradFill>
          <a:ln w="9525">
            <a:noFill/>
          </a:ln>
        </p:spPr>
        <p:txBody>
          <a:bodyPr wrap="square" lIns="91440" tIns="45720" rIns="91440" bIns="45720"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r>
              <a:rPr lang="zh-CN" altLang="en-US" dirty="0">
                <a:sym typeface="宋体" panose="02010600030101010101" pitchFamily="2" charset="-122"/>
              </a:rPr>
              <a:t>甲供材参与计费，不参与计税，不进入合同价</a:t>
            </a:r>
            <a:endParaRPr lang="zh-CN" altLang="en-US" dirty="0">
              <a:sym typeface="宋体" panose="02010600030101010101" pitchFamily="2" charset="-122"/>
            </a:endParaRPr>
          </a:p>
        </p:txBody>
      </p:sp>
      <p:sp>
        <p:nvSpPr>
          <p:cNvPr id="5" name="矩形 4"/>
          <p:cNvSpPr/>
          <p:nvPr/>
        </p:nvSpPr>
        <p:spPr>
          <a:xfrm>
            <a:off x="784225" y="323850"/>
            <a:ext cx="3477260" cy="398780"/>
          </a:xfrm>
          <a:prstGeom prst="rect">
            <a:avLst/>
          </a:prstGeom>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spAutoFit/>
          </a:bodyPr>
          <a:lstStyle/>
          <a:p>
            <a:pPr marL="342900" indent="-342900">
              <a:spcBef>
                <a:spcPct val="50000"/>
              </a:spcBef>
              <a:buFont typeface="Wingdings" panose="05000000000000000000" pitchFamily="2" charset="2"/>
              <a:buChar char="l"/>
              <a:defRPr/>
            </a:pPr>
            <a:r>
              <a:rPr kumimoji="1" lang="zh-CN" altLang="en-US"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pitchFamily="49" charset="-122"/>
                <a:ea typeface="黑体" panose="02010609060101010101" pitchFamily="49" charset="-122"/>
                <a:sym typeface="+mn-ea"/>
              </a:rPr>
              <a:t>甲供材料</a:t>
            </a:r>
            <a:endParaRPr kumimoji="1" lang="zh-CN" altLang="en-US" sz="2000" b="1" i="1" kern="10" cap="all" dirty="0">
              <a:ln w="9000" cmpd="sng">
                <a:solidFill>
                  <a:srgbClr val="006600"/>
                </a:solidFill>
                <a:prstDash val="solid"/>
              </a:ln>
              <a:solidFill>
                <a:srgbClr val="006600"/>
              </a:solidFill>
              <a:effectLst>
                <a:reflection blurRad="12700" stA="28000" endPos="45000" dist="1000" dir="5400000" sy="-100000" algn="bl" rotWithShape="0"/>
              </a:effectLst>
              <a:latin typeface="黑体" panose="02010609060101010101" pitchFamily="49" charset="-122"/>
              <a:ea typeface="黑体" panose="02010609060101010101" pitchFamily="49" charset="-122"/>
              <a:sym typeface="+mn-ea"/>
            </a:endParaRPr>
          </a:p>
        </p:txBody>
      </p:sp>
      <p:sp>
        <p:nvSpPr>
          <p:cNvPr id="9" name="矩形 8"/>
          <p:cNvSpPr/>
          <p:nvPr/>
        </p:nvSpPr>
        <p:spPr>
          <a:xfrm>
            <a:off x="783590" y="835025"/>
            <a:ext cx="10642600" cy="169164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30000"/>
              </a:lnSpc>
              <a:buClr>
                <a:srgbClr val="FF0000"/>
              </a:buClr>
              <a:defRPr/>
            </a:pPr>
            <a:r>
              <a:rPr kumimoji="1" lang="en-US" altLang="zh-CN"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营业税征收条例实施细则</a:t>
            </a:r>
            <a:r>
              <a:rPr kumimoji="1" lang="en-US" altLang="zh-CN"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第</a:t>
            </a:r>
            <a:r>
              <a:rPr kumimoji="1" lang="en-US" altLang="zh-CN"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16</a:t>
            </a:r>
            <a:r>
              <a:rPr kumimoji="1" lang="zh-CN" altLang="en-US" sz="20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rPr>
              <a:t>条 </a:t>
            </a:r>
            <a:r>
              <a:rPr kumimoji="1" lang="zh-CN" altLang="en-US" sz="2000" b="1" dirty="0">
                <a:solidFill>
                  <a:srgbClr val="0000FF"/>
                </a:solidFill>
                <a:latin typeface="华文楷体" panose="02010600040101010101" charset="-122"/>
                <a:ea typeface="华文楷体" panose="02010600040101010101" charset="-122"/>
                <a:cs typeface="Arial" panose="020B0604020202020204" pitchFamily="34" charset="0"/>
              </a:rPr>
              <a:t>除本细则第七条规定外，纳税人提供建筑业劳务（不含装饰劳务）的，其</a:t>
            </a:r>
            <a:r>
              <a:rPr lang="zh-CN" altLang="en-US" sz="2000" b="1" u="sng" dirty="0">
                <a:latin typeface="华文楷体" panose="02010600040101010101" charset="-122"/>
                <a:ea typeface="华文楷体" panose="02010600040101010101" charset="-122"/>
                <a:cs typeface="Times New Roman" panose="02020603050405020304" pitchFamily="18" charset="0"/>
              </a:rPr>
              <a:t>营业额</a:t>
            </a:r>
            <a:r>
              <a:rPr kumimoji="1" lang="zh-CN" altLang="en-US" sz="2000" b="1" dirty="0">
                <a:solidFill>
                  <a:srgbClr val="0000FF"/>
                </a:solidFill>
                <a:latin typeface="华文楷体" panose="02010600040101010101" charset="-122"/>
                <a:ea typeface="华文楷体" panose="02010600040101010101" charset="-122"/>
                <a:cs typeface="Arial" panose="020B0604020202020204" pitchFamily="34" charset="0"/>
              </a:rPr>
              <a:t>应当包括工程所用原材料、设备及其他物资和动力价款在内，但</a:t>
            </a:r>
            <a:r>
              <a:rPr lang="zh-CN" altLang="en-US" sz="2000" b="1" u="sng" dirty="0">
                <a:solidFill>
                  <a:srgbClr val="003300"/>
                </a:solidFill>
                <a:latin typeface="华文楷体" panose="02010600040101010101" charset="-122"/>
                <a:ea typeface="华文楷体" panose="02010600040101010101" charset="-122"/>
                <a:cs typeface="Times New Roman" panose="02020603050405020304" pitchFamily="18" charset="0"/>
              </a:rPr>
              <a:t>不包括建设方提供的设备</a:t>
            </a:r>
            <a:r>
              <a:rPr kumimoji="1" lang="zh-CN" altLang="en-US" sz="2000" b="1" dirty="0">
                <a:solidFill>
                  <a:srgbClr val="0000FF"/>
                </a:solidFill>
                <a:latin typeface="华文楷体" panose="02010600040101010101" charset="-122"/>
                <a:ea typeface="华文楷体" panose="02010600040101010101" charset="-122"/>
                <a:cs typeface="Arial" panose="020B0604020202020204" pitchFamily="34" charset="0"/>
              </a:rPr>
              <a:t>的价款。</a:t>
            </a:r>
            <a:r>
              <a:rPr kumimoji="1" lang="zh-CN" altLang="zh-CN" sz="2000" b="1" dirty="0">
                <a:solidFill>
                  <a:srgbClr val="FF0000"/>
                </a:solidFill>
              </a:rPr>
              <a:t> ••••••</a:t>
            </a:r>
            <a:r>
              <a:rPr kumimoji="1" lang="en-US" altLang="zh-CN" sz="2000" b="1" dirty="0">
                <a:solidFill>
                  <a:srgbClr val="FF0000"/>
                </a:solidFill>
              </a:rPr>
              <a:t> </a:t>
            </a:r>
            <a:r>
              <a:rPr kumimoji="1" lang="en-US" altLang="zh-CN"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a:t>
            </a:r>
            <a:r>
              <a:rPr kumimoji="1" lang="zh-CN" altLang="en-US"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建设工程计价设备材料划分标准</a:t>
            </a:r>
            <a:r>
              <a:rPr kumimoji="1" lang="en-US" altLang="zh-CN"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》(GB</a:t>
            </a:r>
            <a:r>
              <a:rPr kumimoji="1" lang="zh-CN" altLang="en-US"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a:t>
            </a:r>
            <a:r>
              <a:rPr kumimoji="1" lang="en-US" altLang="zh-CN"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rPr>
              <a:t>T50531-2009)</a:t>
            </a:r>
            <a:endParaRPr kumimoji="1" lang="zh-CN" altLang="en-US" sz="2000" b="1" dirty="0">
              <a:solidFill>
                <a:srgbClr val="C00000"/>
              </a:solidFill>
              <a:effectLst>
                <a:outerShdw blurRad="38100" dist="38100" dir="2700000" algn="tl">
                  <a:srgbClr val="000000">
                    <a:alpha val="43137"/>
                  </a:srgbClr>
                </a:outerShdw>
              </a:effectLst>
              <a:latin typeface="华文楷体" panose="02010600040101010101" charset="-122"/>
              <a:ea typeface="华文楷体" panose="02010600040101010101"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blinds(horizontal)">
                                      <p:cBhvr>
                                        <p:cTn id="10" dur="500"/>
                                        <p:tgtEl>
                                          <p:spTgt spid="3">
                                            <p:bg/>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98307"/>
                                        </p:tgtEl>
                                        <p:attrNameLst>
                                          <p:attrName>style.visibility</p:attrName>
                                        </p:attrNameLst>
                                      </p:cBhvr>
                                      <p:to>
                                        <p:strVal val="visible"/>
                                      </p:to>
                                    </p:set>
                                    <p:animEffect transition="in" filter="blinds(horizontal)">
                                      <p:cBhvr>
                                        <p:cTn id="20"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98307" grpId="0" bldLvl="0" animBg="1"/>
      <p:bldP spid="9" grpId="0" bldLvl="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问题三：工程计量原则</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r>
              <a:rPr lang="zh-CN" altLang="en-US" sz="2400" dirty="0"/>
              <a:t>原则：</a:t>
            </a:r>
            <a:r>
              <a:rPr lang="en-US" altLang="zh-CN" sz="2400" dirty="0"/>
              <a:t>“</a:t>
            </a:r>
            <a:r>
              <a:rPr lang="zh-CN" altLang="en-US" sz="2400" i="1" u="sng" dirty="0">
                <a:solidFill>
                  <a:srgbClr val="FF0000"/>
                </a:solidFill>
              </a:rPr>
              <a:t>承包人正确履行合同义务形成的工程量应予支付</a:t>
            </a:r>
            <a:r>
              <a:rPr lang="zh-CN" altLang="en-US" sz="2400" dirty="0"/>
              <a:t>”</a:t>
            </a:r>
            <a:endParaRPr lang="zh-CN" altLang="en-US" sz="2400" dirty="0"/>
          </a:p>
          <a:p>
            <a:pPr>
              <a:lnSpc>
                <a:spcPct val="120000"/>
              </a:lnSpc>
            </a:pPr>
            <a:r>
              <a:rPr lang="en-US" altLang="x-none" sz="2400" dirty="0" err="1">
                <a:solidFill>
                  <a:srgbClr val="FF0000"/>
                </a:solidFill>
                <a:latin typeface="微软雅黑" panose="020B0503020204020204" charset="-122"/>
                <a:sym typeface="微软雅黑" panose="020B0503020204020204" charset="-122"/>
              </a:rPr>
              <a:t>承包人履行合同义务形成的工程量的界定</a:t>
            </a:r>
            <a:endParaRPr lang="en-US" altLang="x-none" sz="2400" dirty="0">
              <a:solidFill>
                <a:srgbClr val="FF0000"/>
              </a:solidFill>
              <a:latin typeface="微软雅黑" panose="020B0503020204020204" charset="-122"/>
              <a:sym typeface="微软雅黑" panose="020B0503020204020204" charset="-122"/>
            </a:endParaRPr>
          </a:p>
          <a:p>
            <a:pPr>
              <a:lnSpc>
                <a:spcPct val="120000"/>
              </a:lnSpc>
            </a:pPr>
            <a:r>
              <a:rPr lang="en-US" altLang="x-none" sz="2400" dirty="0">
                <a:solidFill>
                  <a:srgbClr val="000000"/>
                </a:solidFill>
                <a:latin typeface="微软雅黑" panose="020B0503020204020204" charset="-122"/>
                <a:sym typeface="微软雅黑" panose="020B0503020204020204" charset="-122"/>
              </a:rPr>
              <a:t>依据1：承包人履行的义务是</a:t>
            </a:r>
            <a:r>
              <a:rPr lang="en-US" altLang="x-none" sz="2400" dirty="0">
                <a:solidFill>
                  <a:srgbClr val="FF0000"/>
                </a:solidFill>
                <a:latin typeface="微软雅黑" panose="020B0503020204020204" charset="-122"/>
                <a:sym typeface="微软雅黑" panose="020B0503020204020204" charset="-122"/>
              </a:rPr>
              <a:t>合同协议书约定的义务</a:t>
            </a:r>
            <a:r>
              <a:rPr lang="en-US" altLang="x-none" sz="2400" dirty="0">
                <a:solidFill>
                  <a:srgbClr val="000000"/>
                </a:solidFill>
                <a:latin typeface="微软雅黑" panose="020B0503020204020204" charset="-122"/>
                <a:sym typeface="微软雅黑" panose="020B0503020204020204" charset="-122"/>
              </a:rPr>
              <a:t>和</a:t>
            </a:r>
            <a:r>
              <a:rPr lang="zh-CN" altLang="en-US" sz="2400" dirty="0">
                <a:solidFill>
                  <a:srgbClr val="000000"/>
                </a:solidFill>
                <a:latin typeface="微软雅黑" panose="020B0503020204020204" charset="-122"/>
                <a:sym typeface="微软雅黑" panose="020B0503020204020204" charset="-122"/>
              </a:rPr>
              <a:t>发</a:t>
            </a:r>
            <a:r>
              <a:rPr lang="en-US" altLang="x-none" sz="2400" dirty="0" err="1">
                <a:solidFill>
                  <a:srgbClr val="000000"/>
                </a:solidFill>
                <a:latin typeface="微软雅黑" panose="020B0503020204020204" charset="-122"/>
                <a:sym typeface="微软雅黑" panose="020B0503020204020204" charset="-122"/>
              </a:rPr>
              <a:t>承包双方根据具体施工情况签订的</a:t>
            </a:r>
            <a:r>
              <a:rPr lang="en-US" altLang="x-none" sz="2400" dirty="0" err="1">
                <a:solidFill>
                  <a:srgbClr val="FF0000"/>
                </a:solidFill>
                <a:latin typeface="微软雅黑" panose="020B0503020204020204" charset="-122"/>
                <a:sym typeface="微软雅黑" panose="020B0503020204020204" charset="-122"/>
              </a:rPr>
              <a:t>补充协议的义务</a:t>
            </a:r>
            <a:r>
              <a:rPr lang="en-US" altLang="x-none" sz="2400" dirty="0">
                <a:solidFill>
                  <a:srgbClr val="000000"/>
                </a:solidFill>
                <a:latin typeface="微软雅黑" panose="020B0503020204020204" charset="-122"/>
                <a:sym typeface="微软雅黑" panose="020B0503020204020204" charset="-122"/>
              </a:rPr>
              <a:t>。</a:t>
            </a:r>
            <a:endParaRPr lang="zh-CN" altLang="en-US" sz="2400" dirty="0">
              <a:solidFill>
                <a:srgbClr val="000000"/>
              </a:solidFill>
              <a:latin typeface="微软雅黑" panose="020B0503020204020204" charset="-122"/>
              <a:sym typeface="微软雅黑" panose="020B0503020204020204" charset="-122"/>
            </a:endParaRPr>
          </a:p>
          <a:p>
            <a:pPr>
              <a:lnSpc>
                <a:spcPct val="120000"/>
              </a:lnSpc>
            </a:pPr>
            <a:r>
              <a:rPr lang="en-US" altLang="x-none" sz="2400" dirty="0" err="1">
                <a:solidFill>
                  <a:srgbClr val="000000"/>
                </a:solidFill>
                <a:latin typeface="微软雅黑" panose="020B0503020204020204" charset="-122"/>
                <a:sym typeface="微软雅黑" panose="020B0503020204020204" charset="-122"/>
              </a:rPr>
              <a:t>施工合同义务的履行内容包</a:t>
            </a:r>
            <a:r>
              <a:rPr lang="zh-CN" altLang="en-US" sz="2400" dirty="0">
                <a:solidFill>
                  <a:srgbClr val="000000"/>
                </a:solidFill>
                <a:latin typeface="微软雅黑" panose="020B0503020204020204" charset="-122"/>
                <a:sym typeface="微软雅黑" panose="020B0503020204020204" charset="-122"/>
              </a:rPr>
              <a:t>括</a:t>
            </a:r>
            <a:r>
              <a:rPr lang="en-US" altLang="x-none" sz="2400" dirty="0">
                <a:solidFill>
                  <a:srgbClr val="000000"/>
                </a:solidFill>
                <a:latin typeface="微软雅黑" panose="020B0503020204020204" charset="-122"/>
                <a:sym typeface="微软雅黑" panose="020B0503020204020204" charset="-122"/>
              </a:rPr>
              <a:t>：</a:t>
            </a:r>
            <a:endParaRPr lang="zh-CN" altLang="en-US" sz="2400" dirty="0">
              <a:solidFill>
                <a:srgbClr val="000000"/>
              </a:solidFill>
              <a:latin typeface="微软雅黑" panose="020B0503020204020204" charset="-122"/>
              <a:sym typeface="微软雅黑" panose="020B0503020204020204" charset="-122"/>
            </a:endParaRPr>
          </a:p>
          <a:p>
            <a:pPr>
              <a:lnSpc>
                <a:spcPct val="120000"/>
              </a:lnSpc>
            </a:pPr>
            <a:r>
              <a:rPr lang="en-US" altLang="x-none" sz="2400" dirty="0">
                <a:solidFill>
                  <a:srgbClr val="FF0000"/>
                </a:solidFill>
                <a:latin typeface="微软雅黑" panose="020B0503020204020204" charset="-122"/>
                <a:sym typeface="微软雅黑" panose="020B0503020204020204" charset="-122"/>
              </a:rPr>
              <a:t>①</a:t>
            </a:r>
            <a:r>
              <a:rPr lang="en-US" altLang="x-none" sz="2400" dirty="0" err="1">
                <a:solidFill>
                  <a:srgbClr val="FF0000"/>
                </a:solidFill>
                <a:latin typeface="微软雅黑" panose="020B0503020204020204" charset="-122"/>
                <a:sym typeface="微软雅黑" panose="020B0503020204020204" charset="-122"/>
              </a:rPr>
              <a:t>承包人应</a:t>
            </a:r>
            <a:r>
              <a:rPr lang="zh-CN" altLang="en-US" sz="2400" dirty="0">
                <a:solidFill>
                  <a:srgbClr val="FF0000"/>
                </a:solidFill>
                <a:latin typeface="微软雅黑" panose="020B0503020204020204" charset="-122"/>
                <a:sym typeface="微软雅黑" panose="020B0503020204020204" charset="-122"/>
              </a:rPr>
              <a:t>严格</a:t>
            </a:r>
            <a:r>
              <a:rPr lang="en-US" altLang="x-none" sz="2400" dirty="0" err="1">
                <a:solidFill>
                  <a:srgbClr val="FF0000"/>
                </a:solidFill>
                <a:latin typeface="微软雅黑" panose="020B0503020204020204" charset="-122"/>
                <a:sym typeface="微软雅黑" panose="020B0503020204020204" charset="-122"/>
              </a:rPr>
              <a:t>按施工图纸、指令和施工</a:t>
            </a:r>
            <a:r>
              <a:rPr lang="zh-CN" altLang="en-US" sz="2400" dirty="0">
                <a:solidFill>
                  <a:srgbClr val="FF0000"/>
                </a:solidFill>
                <a:latin typeface="微软雅黑" panose="020B0503020204020204" charset="-122"/>
                <a:sym typeface="微软雅黑" panose="020B0503020204020204" charset="-122"/>
              </a:rPr>
              <a:t>规</a:t>
            </a:r>
            <a:r>
              <a:rPr lang="en-US" altLang="x-none" sz="2400" dirty="0">
                <a:solidFill>
                  <a:srgbClr val="FF0000"/>
                </a:solidFill>
                <a:latin typeface="微软雅黑" panose="020B0503020204020204" charset="-122"/>
                <a:sym typeface="微软雅黑" panose="020B0503020204020204" charset="-122"/>
              </a:rPr>
              <a:t>范</a:t>
            </a:r>
            <a:r>
              <a:rPr lang="zh-CN" altLang="en-US" sz="2400" dirty="0">
                <a:solidFill>
                  <a:srgbClr val="FF0000"/>
                </a:solidFill>
                <a:latin typeface="微软雅黑" panose="020B0503020204020204" charset="-122"/>
                <a:sym typeface="微软雅黑" panose="020B0503020204020204" charset="-122"/>
              </a:rPr>
              <a:t>进</a:t>
            </a:r>
            <a:r>
              <a:rPr lang="en-US" altLang="x-none" sz="2400" dirty="0" err="1">
                <a:solidFill>
                  <a:srgbClr val="FF0000"/>
                </a:solidFill>
                <a:latin typeface="微软雅黑" panose="020B0503020204020204" charset="-122"/>
                <a:sym typeface="微软雅黑" panose="020B0503020204020204" charset="-122"/>
              </a:rPr>
              <a:t>行施工</a:t>
            </a:r>
            <a:r>
              <a:rPr lang="en-US" altLang="x-none" sz="2400" dirty="0">
                <a:solidFill>
                  <a:srgbClr val="FF0000"/>
                </a:solidFill>
                <a:latin typeface="微软雅黑" panose="020B0503020204020204" charset="-122"/>
                <a:sym typeface="微软雅黑" panose="020B0503020204020204" charset="-122"/>
              </a:rPr>
              <a:t>；</a:t>
            </a:r>
            <a:endParaRPr lang="zh-CN" altLang="en-US" sz="2400" dirty="0">
              <a:solidFill>
                <a:srgbClr val="FF0000"/>
              </a:solidFill>
              <a:latin typeface="微软雅黑" panose="020B0503020204020204" charset="-122"/>
              <a:sym typeface="微软雅黑" panose="020B0503020204020204" charset="-122"/>
            </a:endParaRPr>
          </a:p>
          <a:p>
            <a:pPr>
              <a:lnSpc>
                <a:spcPct val="120000"/>
              </a:lnSpc>
            </a:pPr>
            <a:r>
              <a:rPr lang="en-US" altLang="x-none" sz="2400" dirty="0">
                <a:solidFill>
                  <a:srgbClr val="FF0000"/>
                </a:solidFill>
                <a:latin typeface="微软雅黑" panose="020B0503020204020204" charset="-122"/>
                <a:sym typeface="微软雅黑" panose="020B0503020204020204" charset="-122"/>
              </a:rPr>
              <a:t>②</a:t>
            </a:r>
            <a:r>
              <a:rPr lang="en-US" altLang="x-none" sz="2400" dirty="0" err="1">
                <a:solidFill>
                  <a:srgbClr val="FF0000"/>
                </a:solidFill>
                <a:latin typeface="微软雅黑" panose="020B0503020204020204" charset="-122"/>
                <a:sym typeface="微软雅黑" panose="020B0503020204020204" charset="-122"/>
              </a:rPr>
              <a:t>按期完成以及交付合</a:t>
            </a:r>
            <a:r>
              <a:rPr lang="zh-CN" altLang="en-US" sz="2400" dirty="0">
                <a:solidFill>
                  <a:srgbClr val="FF0000"/>
                </a:solidFill>
                <a:latin typeface="微软雅黑" panose="020B0503020204020204" charset="-122"/>
                <a:sym typeface="微软雅黑" panose="020B0503020204020204" charset="-122"/>
              </a:rPr>
              <a:t>格</a:t>
            </a:r>
            <a:r>
              <a:rPr lang="en-US" altLang="x-none" sz="2400" dirty="0" err="1">
                <a:solidFill>
                  <a:srgbClr val="FF0000"/>
                </a:solidFill>
                <a:latin typeface="微软雅黑" panose="020B0503020204020204" charset="-122"/>
                <a:sym typeface="微软雅黑" panose="020B0503020204020204" charset="-122"/>
              </a:rPr>
              <a:t>工程</a:t>
            </a:r>
            <a:r>
              <a:rPr lang="en-US" altLang="x-none" sz="2400" dirty="0">
                <a:solidFill>
                  <a:srgbClr val="FF0000"/>
                </a:solidFill>
                <a:latin typeface="微软雅黑" panose="020B0503020204020204" charset="-122"/>
                <a:sym typeface="微软雅黑" panose="020B0503020204020204" charset="-122"/>
              </a:rPr>
              <a:t>。</a:t>
            </a:r>
            <a:endParaRPr lang="zh-CN" altLang="en-US" sz="2400" dirty="0">
              <a:solidFill>
                <a:srgbClr val="FF0000"/>
              </a:solidFill>
              <a:latin typeface="微软雅黑" panose="020B0503020204020204" charset="-122"/>
              <a:sym typeface="微软雅黑" panose="020B0503020204020204" charset="-122"/>
            </a:endParaRPr>
          </a:p>
          <a:p>
            <a:pPr>
              <a:lnSpc>
                <a:spcPct val="120000"/>
              </a:lnSpc>
            </a:pPr>
            <a:r>
              <a:rPr lang="en-US" altLang="x-none" sz="2400" dirty="0">
                <a:solidFill>
                  <a:srgbClr val="FF0000"/>
                </a:solidFill>
                <a:latin typeface="微软雅黑" panose="020B0503020204020204" charset="-122"/>
                <a:sym typeface="微软雅黑" panose="020B0503020204020204" charset="-122"/>
              </a:rPr>
              <a:t>③</a:t>
            </a:r>
            <a:r>
              <a:rPr lang="en-US" altLang="x-none" sz="2400" dirty="0" err="1">
                <a:solidFill>
                  <a:srgbClr val="FF0000"/>
                </a:solidFill>
                <a:latin typeface="微软雅黑" panose="020B0503020204020204" charset="-122"/>
                <a:sym typeface="微软雅黑" panose="020B0503020204020204" charset="-122"/>
              </a:rPr>
              <a:t>保修义务和损害赔偿义务</a:t>
            </a:r>
            <a:r>
              <a:rPr lang="en-US" altLang="x-none" sz="2400" dirty="0">
                <a:solidFill>
                  <a:srgbClr val="FF0000"/>
                </a:solidFill>
                <a:latin typeface="微软雅黑" panose="020B0503020204020204" charset="-122"/>
                <a:sym typeface="微软雅黑" panose="020B0503020204020204" charset="-122"/>
              </a:rPr>
              <a:t>。</a:t>
            </a:r>
            <a:endParaRPr lang="zh-CN" altLang="en-US" sz="2400" dirty="0">
              <a:solidFill>
                <a:srgbClr val="FF0000"/>
              </a:solidFill>
              <a:latin typeface="微软雅黑" panose="020B0503020204020204" charset="-122"/>
              <a:sym typeface="微软雅黑" panose="020B0503020204020204" charset="-122"/>
            </a:endParaRPr>
          </a:p>
          <a:p>
            <a:pPr>
              <a:lnSpc>
                <a:spcPct val="130000"/>
              </a:lnSpc>
            </a:pPr>
            <a:endParaRPr lang="zh-CN" altLang="en-US" sz="2400" dirty="0"/>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问题三：工程计量原则</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40000"/>
              </a:lnSpc>
            </a:pPr>
            <a:r>
              <a:rPr lang="en-US" altLang="x-none" dirty="0">
                <a:solidFill>
                  <a:srgbClr val="000000"/>
                </a:solidFill>
                <a:latin typeface="微软雅黑" panose="020B0503020204020204" charset="-122"/>
                <a:sym typeface="微软雅黑" panose="020B0503020204020204" charset="-122"/>
              </a:rPr>
              <a:t>依据2：《</a:t>
            </a:r>
            <a:r>
              <a:rPr lang="en-US" altLang="x-none" dirty="0" err="1">
                <a:solidFill>
                  <a:srgbClr val="000000"/>
                </a:solidFill>
                <a:latin typeface="微软雅黑" panose="020B0503020204020204" charset="-122"/>
                <a:sym typeface="微软雅黑" panose="020B0503020204020204" charset="-122"/>
              </a:rPr>
              <a:t>高法解释</a:t>
            </a:r>
            <a:r>
              <a:rPr lang="en-US" altLang="x-none" dirty="0">
                <a:solidFill>
                  <a:srgbClr val="000000"/>
                </a:solidFill>
                <a:latin typeface="微软雅黑" panose="020B0503020204020204" charset="-122"/>
                <a:sym typeface="微软雅黑" panose="020B0503020204020204" charset="-122"/>
              </a:rPr>
              <a:t>》</a:t>
            </a:r>
            <a:r>
              <a:rPr lang="zh-CN" altLang="en-US" dirty="0">
                <a:solidFill>
                  <a:srgbClr val="000000"/>
                </a:solidFill>
                <a:latin typeface="微软雅黑" panose="020B0503020204020204" charset="-122"/>
                <a:sym typeface="微软雅黑" panose="020B0503020204020204" charset="-122"/>
              </a:rPr>
              <a:t>（一）“当事</a:t>
            </a:r>
            <a:r>
              <a:rPr lang="en-US" altLang="x-none" dirty="0" err="1">
                <a:solidFill>
                  <a:srgbClr val="000000"/>
                </a:solidFill>
                <a:latin typeface="微软雅黑" panose="020B0503020204020204" charset="-122"/>
                <a:sym typeface="微软雅黑" panose="020B0503020204020204" charset="-122"/>
              </a:rPr>
              <a:t>人对工程量有争议的，按照施工过程中形成的</a:t>
            </a:r>
            <a:r>
              <a:rPr lang="en-US" altLang="x-none" dirty="0" err="1">
                <a:solidFill>
                  <a:srgbClr val="FF0000"/>
                </a:solidFill>
                <a:latin typeface="微软雅黑" panose="020B0503020204020204" charset="-122"/>
                <a:sym typeface="微软雅黑" panose="020B0503020204020204" charset="-122"/>
              </a:rPr>
              <a:t>签证等文件</a:t>
            </a:r>
            <a:r>
              <a:rPr lang="en-US" altLang="x-none" dirty="0" err="1">
                <a:solidFill>
                  <a:srgbClr val="000000"/>
                </a:solidFill>
                <a:latin typeface="微软雅黑" panose="020B0503020204020204" charset="-122"/>
                <a:sym typeface="微软雅黑" panose="020B0503020204020204" charset="-122"/>
              </a:rPr>
              <a:t>确</a:t>
            </a:r>
            <a:r>
              <a:rPr lang="zh-CN" altLang="en-US" dirty="0">
                <a:solidFill>
                  <a:srgbClr val="000000"/>
                </a:solidFill>
                <a:latin typeface="微软雅黑" panose="020B0503020204020204" charset="-122"/>
                <a:sym typeface="微软雅黑" panose="020B0503020204020204" charset="-122"/>
              </a:rPr>
              <a:t>定</a:t>
            </a:r>
            <a:r>
              <a:rPr lang="en-US" altLang="x-none" dirty="0">
                <a:solidFill>
                  <a:srgbClr val="000000"/>
                </a:solidFill>
                <a:latin typeface="微软雅黑" panose="020B0503020204020204" charset="-122"/>
                <a:sym typeface="微软雅黑" panose="020B0503020204020204" charset="-122"/>
              </a:rPr>
              <a:t>。</a:t>
            </a:r>
            <a:r>
              <a:rPr lang="en-US" altLang="x-none" dirty="0" err="1">
                <a:solidFill>
                  <a:srgbClr val="000000"/>
                </a:solidFill>
                <a:latin typeface="微软雅黑" panose="020B0503020204020204" charset="-122"/>
                <a:sym typeface="微软雅黑" panose="020B0503020204020204" charset="-122"/>
              </a:rPr>
              <a:t>承包人能够证明</a:t>
            </a:r>
            <a:r>
              <a:rPr lang="zh-CN" altLang="en-US" dirty="0">
                <a:solidFill>
                  <a:srgbClr val="000000"/>
                </a:solidFill>
                <a:latin typeface="微软雅黑" panose="020B0503020204020204" charset="-122"/>
                <a:sym typeface="微软雅黑" panose="020B0503020204020204" charset="-122"/>
              </a:rPr>
              <a:t>发</a:t>
            </a:r>
            <a:r>
              <a:rPr lang="en-US" altLang="x-none" dirty="0" err="1">
                <a:solidFill>
                  <a:srgbClr val="000000"/>
                </a:solidFill>
                <a:latin typeface="微软雅黑" panose="020B0503020204020204" charset="-122"/>
                <a:sym typeface="微软雅黑" panose="020B0503020204020204" charset="-122"/>
              </a:rPr>
              <a:t>包人同意其施工，但未能提供签证文件证明工程量</a:t>
            </a:r>
            <a:r>
              <a:rPr lang="zh-CN" altLang="en-US" dirty="0">
                <a:solidFill>
                  <a:srgbClr val="000000"/>
                </a:solidFill>
                <a:latin typeface="微软雅黑" panose="020B0503020204020204" charset="-122"/>
                <a:sym typeface="微软雅黑" panose="020B0503020204020204" charset="-122"/>
              </a:rPr>
              <a:t>发</a:t>
            </a:r>
            <a:r>
              <a:rPr lang="en-US" altLang="x-none" dirty="0" err="1">
                <a:solidFill>
                  <a:srgbClr val="000000"/>
                </a:solidFill>
                <a:latin typeface="微软雅黑" panose="020B0503020204020204" charset="-122"/>
                <a:sym typeface="微软雅黑" panose="020B0503020204020204" charset="-122"/>
              </a:rPr>
              <a:t>生的，可以按照当亊人提供的其他证据</a:t>
            </a:r>
            <a:r>
              <a:rPr lang="en-US" altLang="x-none" dirty="0" err="1">
                <a:solidFill>
                  <a:srgbClr val="FF0000"/>
                </a:solidFill>
                <a:latin typeface="微软雅黑" panose="020B0503020204020204" charset="-122"/>
                <a:sym typeface="微软雅黑" panose="020B0503020204020204" charset="-122"/>
              </a:rPr>
              <a:t>确</a:t>
            </a:r>
            <a:r>
              <a:rPr lang="zh-CN" altLang="en-US" dirty="0">
                <a:solidFill>
                  <a:srgbClr val="FF0000"/>
                </a:solidFill>
                <a:latin typeface="微软雅黑" panose="020B0503020204020204" charset="-122"/>
                <a:sym typeface="微软雅黑" panose="020B0503020204020204" charset="-122"/>
              </a:rPr>
              <a:t>定</a:t>
            </a:r>
            <a:r>
              <a:rPr lang="en-US" altLang="x-none" dirty="0" err="1">
                <a:solidFill>
                  <a:srgbClr val="FF0000"/>
                </a:solidFill>
                <a:latin typeface="微软雅黑" panose="020B0503020204020204" charset="-122"/>
                <a:sym typeface="微软雅黑" panose="020B0503020204020204" charset="-122"/>
              </a:rPr>
              <a:t>实际发生的工程量</a:t>
            </a:r>
            <a:r>
              <a:rPr lang="en-US" altLang="x-none" dirty="0">
                <a:solidFill>
                  <a:srgbClr val="E46C0A"/>
                </a:solidFill>
                <a:latin typeface="微软雅黑" panose="020B0503020204020204" charset="-122"/>
                <a:sym typeface="微软雅黑" panose="020B0503020204020204" charset="-122"/>
              </a:rPr>
              <a:t>。</a:t>
            </a:r>
            <a:r>
              <a:rPr lang="zh-CN" altLang="en-US" dirty="0">
                <a:solidFill>
                  <a:srgbClr val="000000"/>
                </a:solidFill>
                <a:latin typeface="微软雅黑" panose="020B0503020204020204" charset="-122"/>
                <a:sym typeface="微软雅黑" panose="020B0503020204020204" charset="-122"/>
              </a:rPr>
              <a:t>”</a:t>
            </a:r>
            <a:endParaRPr lang="en-US" altLang="zh-CN" dirty="0">
              <a:solidFill>
                <a:srgbClr val="000000"/>
              </a:solidFill>
              <a:latin typeface="微软雅黑" panose="020B0503020204020204" charset="-122"/>
              <a:sym typeface="微软雅黑" panose="020B0503020204020204" charset="-122"/>
            </a:endParaRPr>
          </a:p>
          <a:p>
            <a:pPr>
              <a:lnSpc>
                <a:spcPct val="140000"/>
              </a:lnSpc>
            </a:pPr>
            <a:r>
              <a:rPr lang="en-US" altLang="x-none" dirty="0">
                <a:solidFill>
                  <a:srgbClr val="000000"/>
                </a:solidFill>
                <a:latin typeface="微软雅黑" panose="020B0503020204020204" charset="-122"/>
                <a:sym typeface="微软雅黑" panose="020B0503020204020204" charset="-122"/>
              </a:rPr>
              <a:t>依据3：《</a:t>
            </a:r>
            <a:r>
              <a:rPr lang="en-US" altLang="x-none" dirty="0" err="1">
                <a:solidFill>
                  <a:srgbClr val="000000"/>
                </a:solidFill>
                <a:latin typeface="微软雅黑" panose="020B0503020204020204" charset="-122"/>
                <a:sym typeface="微软雅黑" panose="020B0503020204020204" charset="-122"/>
              </a:rPr>
              <a:t>合同范本</a:t>
            </a:r>
            <a:r>
              <a:rPr lang="en-US" altLang="x-none" dirty="0">
                <a:solidFill>
                  <a:srgbClr val="000000"/>
                </a:solidFill>
                <a:latin typeface="微软雅黑" panose="020B0503020204020204" charset="-122"/>
                <a:sym typeface="微软雅黑" panose="020B0503020204020204" charset="-122"/>
              </a:rPr>
              <a:t>》：</a:t>
            </a:r>
            <a:r>
              <a:rPr lang="en-US" altLang="x-none" dirty="0" err="1">
                <a:solidFill>
                  <a:srgbClr val="FF0000"/>
                </a:solidFill>
                <a:latin typeface="微软雅黑" panose="020B0503020204020204" charset="-122"/>
                <a:sym typeface="微软雅黑" panose="020B0503020204020204" charset="-122"/>
              </a:rPr>
              <a:t>承包人按</a:t>
            </a:r>
            <a:r>
              <a:rPr lang="zh-CN" altLang="en-US" dirty="0">
                <a:solidFill>
                  <a:srgbClr val="FF0000"/>
                </a:solidFill>
                <a:latin typeface="微软雅黑" panose="020B0503020204020204" charset="-122"/>
                <a:sym typeface="微软雅黑" panose="020B0503020204020204" charset="-122"/>
              </a:rPr>
              <a:t>发</a:t>
            </a:r>
            <a:r>
              <a:rPr lang="en-US" altLang="x-none" dirty="0" err="1">
                <a:solidFill>
                  <a:srgbClr val="FF0000"/>
                </a:solidFill>
                <a:latin typeface="微软雅黑" panose="020B0503020204020204" charset="-122"/>
                <a:sym typeface="微软雅黑" panose="020B0503020204020204" charset="-122"/>
              </a:rPr>
              <a:t>包人指令施工所增加的工程量必须予以计量</a:t>
            </a:r>
            <a:r>
              <a:rPr lang="en-US" altLang="x-none" dirty="0">
                <a:solidFill>
                  <a:srgbClr val="FF0000"/>
                </a:solidFill>
                <a:latin typeface="微软雅黑" panose="020B0503020204020204" charset="-122"/>
                <a:sym typeface="微软雅黑" panose="020B0503020204020204" charset="-122"/>
              </a:rPr>
              <a:t>。</a:t>
            </a:r>
            <a:r>
              <a:rPr lang="zh-CN" altLang="en-US" dirty="0">
                <a:solidFill>
                  <a:srgbClr val="000000"/>
                </a:solidFill>
                <a:latin typeface="微软雅黑" panose="020B0503020204020204" charset="-122"/>
                <a:sym typeface="微软雅黑" panose="020B0503020204020204" charset="-122"/>
              </a:rPr>
              <a:t>发</a:t>
            </a:r>
            <a:r>
              <a:rPr lang="en-US" altLang="x-none" dirty="0" err="1">
                <a:solidFill>
                  <a:srgbClr val="000000"/>
                </a:solidFill>
                <a:latin typeface="微软雅黑" panose="020B0503020204020204" charset="-122"/>
                <a:sym typeface="微软雅黑" panose="020B0503020204020204" charset="-122"/>
              </a:rPr>
              <a:t>包人下达的指令，承包人必须执行</a:t>
            </a:r>
            <a:r>
              <a:rPr lang="en-US" altLang="x-none" dirty="0">
                <a:solidFill>
                  <a:srgbClr val="000000"/>
                </a:solidFill>
                <a:latin typeface="微软雅黑" panose="020B0503020204020204" charset="-122"/>
                <a:sym typeface="微软雅黑" panose="020B0503020204020204" charset="-122"/>
              </a:rPr>
              <a:t>。</a:t>
            </a:r>
            <a:endParaRPr lang="zh-CN" altLang="en-US" dirty="0"/>
          </a:p>
          <a:p>
            <a:pPr>
              <a:lnSpc>
                <a:spcPct val="130000"/>
              </a:lnSpc>
            </a:pPr>
            <a:endParaRPr lang="zh-CN" altLang="en-US" sz="2400"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908720"/>
            <a:ext cx="10515600" cy="5268243"/>
          </a:xfrm>
        </p:spPr>
        <p:txBody>
          <a:bodyPr/>
          <a:lstStyle/>
          <a:p>
            <a:pPr>
              <a:lnSpc>
                <a:spcPct val="120000"/>
              </a:lnSpc>
            </a:pPr>
            <a:r>
              <a:rPr lang="en-US" altLang="zh-CN" dirty="0"/>
              <a:t>【</a:t>
            </a:r>
            <a:r>
              <a:rPr lang="zh-CN" altLang="en-US" dirty="0"/>
              <a:t>实例</a:t>
            </a:r>
            <a:r>
              <a:rPr lang="en-US" altLang="zh-CN" dirty="0"/>
              <a:t>】2015</a:t>
            </a:r>
            <a:r>
              <a:rPr lang="zh-CN" altLang="en-US" dirty="0"/>
              <a:t>年</a:t>
            </a:r>
            <a:r>
              <a:rPr lang="en-US" altLang="zh-CN" dirty="0"/>
              <a:t>11 </a:t>
            </a:r>
            <a:r>
              <a:rPr lang="zh-CN" altLang="en-US" dirty="0"/>
              <a:t>月，成都某小区项目，清单是按放坡开挖考虑的，土方量很大，施工单位投标的土方综合单价极低。但施工单位在施工组织设计中报的基础开挖方案是钢板桩支护开挖，结算时施工单位实际完成的土方大大减少。（技术方案竞争，获得更多结算</a:t>
            </a:r>
            <a:r>
              <a:rPr lang="en-US" altLang="zh-CN" dirty="0"/>
              <a:t>-</a:t>
            </a:r>
            <a:r>
              <a:rPr lang="zh-CN" altLang="en-US" dirty="0"/>
              <a:t>按实结算？）</a:t>
            </a:r>
            <a:endParaRPr lang="en-US" altLang="zh-CN" dirty="0"/>
          </a:p>
          <a:p>
            <a:pPr>
              <a:lnSpc>
                <a:spcPct val="120000"/>
              </a:lnSpc>
            </a:pPr>
            <a:r>
              <a:rPr lang="zh-CN" altLang="zh-CN" sz="2400" dirty="0">
                <a:solidFill>
                  <a:srgbClr val="000000"/>
                </a:solidFill>
                <a:latin typeface="微软雅黑" panose="020B0503020204020204" charset="-122"/>
                <a:sym typeface="微软雅黑" panose="020B0503020204020204" charset="-122"/>
              </a:rPr>
              <a:t>【实例】对土方计量争议：某政府项目招标工程量清单中的土方考虑了工作面及放坡，投标人在投标时口头提出疑问，招标人也已答复该工程量包括工作面与放坡，但无书面说明，投标人报价也无说明。结算时带来争议。</a:t>
            </a:r>
            <a:endParaRPr lang="zh-CN" altLang="zh-CN" sz="2400" dirty="0">
              <a:solidFill>
                <a:srgbClr val="000000"/>
              </a:solidFill>
              <a:latin typeface="微软雅黑" panose="020B0503020204020204" charset="-122"/>
              <a:sym typeface="微软雅黑" panose="020B0503020204020204" charset="-122"/>
            </a:endParaRPr>
          </a:p>
          <a:p>
            <a:pPr>
              <a:lnSpc>
                <a:spcPct val="120000"/>
              </a:lnSpc>
            </a:pPr>
            <a:endParaRPr lang="zh-CN" altLang="en-US"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50"/>
          <p:cNvPicPr>
            <a:picLocks noChangeAspect="1"/>
          </p:cNvPicPr>
          <p:nvPr/>
        </p:nvPicPr>
        <p:blipFill>
          <a:blip r:embed="rId1"/>
          <a:srcRect t="1990"/>
          <a:stretch>
            <a:fillRect/>
          </a:stretch>
        </p:blipFill>
        <p:spPr>
          <a:xfrm>
            <a:off x="767408" y="384492"/>
            <a:ext cx="5888355" cy="6089015"/>
          </a:xfrm>
          <a:prstGeom prst="rect">
            <a:avLst/>
          </a:prstGeom>
          <a:noFill/>
          <a:ln w="9525">
            <a:noFill/>
          </a:ln>
        </p:spPr>
      </p:pic>
      <p:pic>
        <p:nvPicPr>
          <p:cNvPr id="5" name="图片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8088" y="476672"/>
            <a:ext cx="4088429"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7" name="内容占位符 6"/>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5663952" y="356741"/>
            <a:ext cx="5328592" cy="5974938"/>
          </a:xfrm>
        </p:spPr>
      </p:pic>
      <p:pic>
        <p:nvPicPr>
          <p:cNvPr id="5" name="图片 4"/>
          <p:cNvPicPr>
            <a:picLocks noChangeAspect="1"/>
          </p:cNvPicPr>
          <p:nvPr/>
        </p:nvPicPr>
        <p:blipFill>
          <a:blip r:embed="rId2"/>
          <a:stretch>
            <a:fillRect/>
          </a:stretch>
        </p:blipFill>
        <p:spPr>
          <a:xfrm>
            <a:off x="623392" y="335161"/>
            <a:ext cx="4550388" cy="6027118"/>
          </a:xfrm>
          <a:prstGeom prst="rect">
            <a:avLst/>
          </a:prstGeom>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问题四：价款结算中的工程变更操作要领及应用</a:t>
            </a:r>
            <a:endParaRPr lang="en-US" altLang="zh-CN" dirty="0">
              <a:latin typeface="黑体" panose="02010609060101010101" pitchFamily="49" charset="-122"/>
              <a:ea typeface="黑体" panose="02010609060101010101" pitchFamily="49" charset="-122"/>
            </a:endParaRPr>
          </a:p>
        </p:txBody>
      </p:sp>
      <p:sp>
        <p:nvSpPr>
          <p:cNvPr id="4" name="Text Box 5"/>
          <p:cNvSpPr txBox="1">
            <a:spLocks noChangeArrowheads="1"/>
          </p:cNvSpPr>
          <p:nvPr/>
        </p:nvSpPr>
        <p:spPr bwMode="auto">
          <a:xfrm>
            <a:off x="1697235" y="2462683"/>
            <a:ext cx="12620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dirty="0">
                <a:solidFill>
                  <a:srgbClr val="1306BA"/>
                </a:solidFill>
                <a:latin typeface="微软雅黑" panose="020B0503020204020204" charset="-122"/>
                <a:ea typeface="微软雅黑" panose="020B0503020204020204" charset="-122"/>
              </a:rPr>
              <a:t>工程变更引发价款调整的三种情况</a:t>
            </a:r>
            <a:endParaRPr lang="zh-CN" altLang="en-US" sz="2400" b="1" dirty="0">
              <a:solidFill>
                <a:srgbClr val="1306BA"/>
              </a:solidFill>
              <a:latin typeface="微软雅黑" panose="020B0503020204020204" charset="-122"/>
              <a:ea typeface="微软雅黑" panose="020B0503020204020204" charset="-122"/>
            </a:endParaRPr>
          </a:p>
        </p:txBody>
      </p:sp>
      <p:sp>
        <p:nvSpPr>
          <p:cNvPr id="5" name="Text Box 7"/>
          <p:cNvSpPr txBox="1">
            <a:spLocks noChangeArrowheads="1"/>
          </p:cNvSpPr>
          <p:nvPr/>
        </p:nvSpPr>
        <p:spPr bwMode="auto">
          <a:xfrm>
            <a:off x="3291085" y="1192683"/>
            <a:ext cx="1541463" cy="120173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b="1">
                <a:solidFill>
                  <a:schemeClr val="tx2"/>
                </a:solidFill>
                <a:latin typeface="黑体" panose="02010609060101010101" pitchFamily="49" charset="-122"/>
                <a:ea typeface="宋体" panose="02010600030101010101" pitchFamily="2" charset="-122"/>
              </a:defRPr>
            </a:lvl1pPr>
            <a:lvl2pPr marL="742950" indent="-285750" eaLnBrk="0" hangingPunct="0">
              <a:defRPr b="1">
                <a:solidFill>
                  <a:schemeClr val="tx2"/>
                </a:solidFill>
                <a:latin typeface="黑体" panose="02010609060101010101" pitchFamily="49" charset="-122"/>
                <a:ea typeface="宋体" panose="02010600030101010101" pitchFamily="2" charset="-122"/>
              </a:defRPr>
            </a:lvl2pPr>
            <a:lvl3pPr marL="1143000" indent="-228600" eaLnBrk="0" hangingPunct="0">
              <a:defRPr b="1">
                <a:solidFill>
                  <a:schemeClr val="tx2"/>
                </a:solidFill>
                <a:latin typeface="黑体" panose="02010609060101010101" pitchFamily="49" charset="-122"/>
                <a:ea typeface="宋体" panose="02010600030101010101" pitchFamily="2" charset="-122"/>
              </a:defRPr>
            </a:lvl3pPr>
            <a:lvl4pPr marL="1600200" indent="-228600" eaLnBrk="0" hangingPunct="0">
              <a:defRPr b="1">
                <a:solidFill>
                  <a:schemeClr val="tx2"/>
                </a:solidFill>
                <a:latin typeface="黑体" panose="02010609060101010101" pitchFamily="49" charset="-122"/>
                <a:ea typeface="宋体" panose="02010600030101010101" pitchFamily="2" charset="-122"/>
              </a:defRPr>
            </a:lvl4pPr>
            <a:lvl5pPr marL="2057400" indent="-228600" eaLnBrk="0" hangingPunct="0">
              <a:defRPr b="1">
                <a:solidFill>
                  <a:schemeClr val="tx2"/>
                </a:solidFill>
                <a:latin typeface="黑体" panose="02010609060101010101" pitchFamily="49"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9pPr>
          </a:lstStyle>
          <a:p>
            <a:pPr algn="ctr" eaLnBrk="1" hangingPunct="1">
              <a:spcBef>
                <a:spcPct val="50000"/>
              </a:spcBef>
              <a:defRPr/>
            </a:pPr>
            <a:r>
              <a:rPr kumimoji="1" lang="zh-CN" altLang="en-US" sz="2400" dirty="0">
                <a:solidFill>
                  <a:srgbClr val="FF0000"/>
                </a:solidFill>
                <a:latin typeface="微软雅黑" panose="020B0503020204020204" charset="-122"/>
                <a:ea typeface="微软雅黑" panose="020B0503020204020204" charset="-122"/>
              </a:rPr>
              <a:t>变更引发分部分项费用调整</a:t>
            </a:r>
            <a:endParaRPr kumimoji="1" lang="zh-CN" altLang="en-US" sz="2400" dirty="0">
              <a:solidFill>
                <a:srgbClr val="FF0000"/>
              </a:solidFill>
              <a:latin typeface="微软雅黑" panose="020B0503020204020204" charset="-122"/>
              <a:ea typeface="微软雅黑" panose="020B0503020204020204" charset="-122"/>
            </a:endParaRPr>
          </a:p>
        </p:txBody>
      </p:sp>
      <p:sp>
        <p:nvSpPr>
          <p:cNvPr id="6" name="Text Box 8"/>
          <p:cNvSpPr txBox="1">
            <a:spLocks noChangeArrowheads="1"/>
          </p:cNvSpPr>
          <p:nvPr/>
        </p:nvSpPr>
        <p:spPr bwMode="auto">
          <a:xfrm>
            <a:off x="3291085" y="3097683"/>
            <a:ext cx="1541463" cy="120015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b="1">
                <a:solidFill>
                  <a:schemeClr val="tx2"/>
                </a:solidFill>
                <a:latin typeface="黑体" panose="02010609060101010101" pitchFamily="49" charset="-122"/>
                <a:ea typeface="宋体" panose="02010600030101010101" pitchFamily="2" charset="-122"/>
              </a:defRPr>
            </a:lvl1pPr>
            <a:lvl2pPr marL="742950" indent="-285750" eaLnBrk="0" hangingPunct="0">
              <a:defRPr b="1">
                <a:solidFill>
                  <a:schemeClr val="tx2"/>
                </a:solidFill>
                <a:latin typeface="黑体" panose="02010609060101010101" pitchFamily="49" charset="-122"/>
                <a:ea typeface="宋体" panose="02010600030101010101" pitchFamily="2" charset="-122"/>
              </a:defRPr>
            </a:lvl2pPr>
            <a:lvl3pPr marL="1143000" indent="-228600" eaLnBrk="0" hangingPunct="0">
              <a:defRPr b="1">
                <a:solidFill>
                  <a:schemeClr val="tx2"/>
                </a:solidFill>
                <a:latin typeface="黑体" panose="02010609060101010101" pitchFamily="49" charset="-122"/>
                <a:ea typeface="宋体" panose="02010600030101010101" pitchFamily="2" charset="-122"/>
              </a:defRPr>
            </a:lvl3pPr>
            <a:lvl4pPr marL="1600200" indent="-228600" eaLnBrk="0" hangingPunct="0">
              <a:defRPr b="1">
                <a:solidFill>
                  <a:schemeClr val="tx2"/>
                </a:solidFill>
                <a:latin typeface="黑体" panose="02010609060101010101" pitchFamily="49" charset="-122"/>
                <a:ea typeface="宋体" panose="02010600030101010101" pitchFamily="2" charset="-122"/>
              </a:defRPr>
            </a:lvl4pPr>
            <a:lvl5pPr marL="2057400" indent="-228600" eaLnBrk="0" hangingPunct="0">
              <a:defRPr b="1">
                <a:solidFill>
                  <a:schemeClr val="tx2"/>
                </a:solidFill>
                <a:latin typeface="黑体" panose="02010609060101010101" pitchFamily="49"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9pPr>
          </a:lstStyle>
          <a:p>
            <a:pPr algn="ctr" eaLnBrk="1" hangingPunct="1">
              <a:spcBef>
                <a:spcPct val="50000"/>
              </a:spcBef>
              <a:defRPr/>
            </a:pPr>
            <a:r>
              <a:rPr kumimoji="1" lang="zh-CN" altLang="en-US" sz="2400" dirty="0">
                <a:solidFill>
                  <a:srgbClr val="FF0000"/>
                </a:solidFill>
                <a:latin typeface="微软雅黑" panose="020B0503020204020204" charset="-122"/>
                <a:ea typeface="微软雅黑" panose="020B0503020204020204" charset="-122"/>
              </a:rPr>
              <a:t>变更引发措施项目费调整</a:t>
            </a:r>
            <a:endParaRPr kumimoji="1" lang="zh-CN" altLang="en-US" sz="2400" dirty="0">
              <a:solidFill>
                <a:srgbClr val="FF0000"/>
              </a:solidFill>
              <a:latin typeface="微软雅黑" panose="020B0503020204020204" charset="-122"/>
              <a:ea typeface="微软雅黑" panose="020B0503020204020204" charset="-122"/>
            </a:endParaRPr>
          </a:p>
        </p:txBody>
      </p:sp>
      <p:sp>
        <p:nvSpPr>
          <p:cNvPr id="7" name="AutoShape 9"/>
          <p:cNvSpPr/>
          <p:nvPr/>
        </p:nvSpPr>
        <p:spPr bwMode="auto">
          <a:xfrm>
            <a:off x="4916685" y="1430808"/>
            <a:ext cx="230188" cy="725488"/>
          </a:xfrm>
          <a:prstGeom prst="leftBrace">
            <a:avLst>
              <a:gd name="adj1" fmla="val 78735"/>
              <a:gd name="adj2" fmla="val 50000"/>
            </a:avLst>
          </a:prstGeom>
          <a:noFill/>
          <a:ln w="38100">
            <a:solidFill>
              <a:srgbClr val="1306BA"/>
            </a:solidFill>
            <a:rou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sz="1600">
              <a:solidFill>
                <a:srgbClr val="1306BA"/>
              </a:solidFill>
              <a:latin typeface="微软雅黑" panose="020B0503020204020204" charset="-122"/>
              <a:ea typeface="微软雅黑" panose="020B0503020204020204" charset="-122"/>
            </a:endParaRPr>
          </a:p>
        </p:txBody>
      </p:sp>
      <p:sp>
        <p:nvSpPr>
          <p:cNvPr id="8" name="Text Box 10"/>
          <p:cNvSpPr txBox="1">
            <a:spLocks noChangeArrowheads="1"/>
          </p:cNvSpPr>
          <p:nvPr/>
        </p:nvSpPr>
        <p:spPr bwMode="auto">
          <a:xfrm>
            <a:off x="5159573" y="1227608"/>
            <a:ext cx="47117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200000"/>
              </a:lnSpc>
            </a:pPr>
            <a:r>
              <a:rPr lang="zh-CN" altLang="en-US" sz="2000" b="1">
                <a:solidFill>
                  <a:srgbClr val="FF0000"/>
                </a:solidFill>
                <a:latin typeface="微软雅黑" panose="020B0503020204020204" charset="-122"/>
                <a:ea typeface="微软雅黑" panose="020B0503020204020204" charset="-122"/>
              </a:rPr>
              <a:t>变更工程量的确定：</a:t>
            </a:r>
            <a:r>
              <a:rPr lang="zh-CN" altLang="en-US" sz="2000" b="1">
                <a:solidFill>
                  <a:srgbClr val="1306BA"/>
                </a:solidFill>
                <a:latin typeface="微软雅黑" panose="020B0503020204020204" charset="-122"/>
                <a:ea typeface="微软雅黑" panose="020B0503020204020204" charset="-122"/>
              </a:rPr>
              <a:t>按图纸和规则计算</a:t>
            </a:r>
            <a:endParaRPr lang="en-US" altLang="zh-CN" sz="2000" b="1">
              <a:solidFill>
                <a:srgbClr val="1306BA"/>
              </a:solidFill>
              <a:latin typeface="微软雅黑" panose="020B0503020204020204" charset="-122"/>
              <a:ea typeface="微软雅黑" panose="020B0503020204020204" charset="-122"/>
            </a:endParaRPr>
          </a:p>
          <a:p>
            <a:r>
              <a:rPr lang="zh-CN" altLang="en-US" sz="2000" b="1">
                <a:solidFill>
                  <a:srgbClr val="FF0000"/>
                </a:solidFill>
                <a:latin typeface="微软雅黑" panose="020B0503020204020204" charset="-122"/>
                <a:ea typeface="微软雅黑" panose="020B0503020204020204" charset="-122"/>
              </a:rPr>
              <a:t>变更综合单价的确定</a:t>
            </a:r>
            <a:r>
              <a:rPr lang="zh-CN" altLang="en-US" sz="2000" b="1">
                <a:solidFill>
                  <a:srgbClr val="1306BA"/>
                </a:solidFill>
                <a:latin typeface="微软雅黑" panose="020B0503020204020204" charset="-122"/>
                <a:ea typeface="微软雅黑" panose="020B0503020204020204" charset="-122"/>
              </a:rPr>
              <a:t>：关键技术操作</a:t>
            </a:r>
            <a:endParaRPr lang="zh-CN" altLang="en-US" sz="2000" b="1">
              <a:solidFill>
                <a:srgbClr val="1306BA"/>
              </a:solidFill>
              <a:latin typeface="微软雅黑" panose="020B0503020204020204" charset="-122"/>
              <a:ea typeface="微软雅黑" panose="020B0503020204020204" charset="-122"/>
            </a:endParaRPr>
          </a:p>
        </p:txBody>
      </p:sp>
      <p:sp>
        <p:nvSpPr>
          <p:cNvPr id="9" name="Text Box 13"/>
          <p:cNvSpPr txBox="1">
            <a:spLocks noChangeArrowheads="1"/>
          </p:cNvSpPr>
          <p:nvPr/>
        </p:nvSpPr>
        <p:spPr bwMode="auto">
          <a:xfrm>
            <a:off x="5226248" y="3027833"/>
            <a:ext cx="49022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b="1">
                <a:solidFill>
                  <a:srgbClr val="FF0000"/>
                </a:solidFill>
                <a:latin typeface="微软雅黑" panose="020B0503020204020204" charset="-122"/>
                <a:ea typeface="微软雅黑" panose="020B0503020204020204" charset="-122"/>
              </a:rPr>
              <a:t>安全文明施工费</a:t>
            </a:r>
            <a:r>
              <a:rPr lang="zh-CN" altLang="en-US" b="1">
                <a:solidFill>
                  <a:srgbClr val="1306BA"/>
                </a:solidFill>
                <a:latin typeface="微软雅黑" panose="020B0503020204020204" charset="-122"/>
                <a:ea typeface="微软雅黑" panose="020B0503020204020204" charset="-122"/>
              </a:rPr>
              <a:t>：计算变更前后的基础之差值</a:t>
            </a:r>
            <a:endParaRPr lang="en-US" altLang="zh-CN" b="1">
              <a:solidFill>
                <a:srgbClr val="1306BA"/>
              </a:solidFill>
              <a:latin typeface="微软雅黑" panose="020B0503020204020204" charset="-122"/>
              <a:ea typeface="微软雅黑" panose="020B0503020204020204" charset="-122"/>
            </a:endParaRPr>
          </a:p>
          <a:p>
            <a:pPr>
              <a:lnSpc>
                <a:spcPct val="150000"/>
              </a:lnSpc>
            </a:pPr>
            <a:r>
              <a:rPr lang="zh-CN" altLang="en-US" b="1">
                <a:solidFill>
                  <a:srgbClr val="FF0000"/>
                </a:solidFill>
                <a:latin typeface="微软雅黑" panose="020B0503020204020204" charset="-122"/>
                <a:ea typeface="微软雅黑" panose="020B0503020204020204" charset="-122"/>
              </a:rPr>
              <a:t>单价措施项目费</a:t>
            </a:r>
            <a:r>
              <a:rPr lang="zh-CN" altLang="en-US" b="1">
                <a:solidFill>
                  <a:srgbClr val="1306BA"/>
                </a:solidFill>
                <a:latin typeface="微软雅黑" panose="020B0503020204020204" charset="-122"/>
                <a:ea typeface="微软雅黑" panose="020B0503020204020204" charset="-122"/>
              </a:rPr>
              <a:t>：综合单价的确定</a:t>
            </a:r>
            <a:r>
              <a:rPr lang="en-US" altLang="zh-CN" b="1">
                <a:solidFill>
                  <a:srgbClr val="1306BA"/>
                </a:solidFill>
                <a:latin typeface="微软雅黑" panose="020B0503020204020204" charset="-122"/>
                <a:ea typeface="微软雅黑" panose="020B0503020204020204" charset="-122"/>
              </a:rPr>
              <a:t>—</a:t>
            </a:r>
            <a:r>
              <a:rPr lang="zh-CN" altLang="en-US" b="1">
                <a:solidFill>
                  <a:srgbClr val="1306BA"/>
                </a:solidFill>
                <a:latin typeface="微软雅黑" panose="020B0503020204020204" charset="-122"/>
                <a:ea typeface="微软雅黑" panose="020B0503020204020204" charset="-122"/>
              </a:rPr>
              <a:t>关键技术</a:t>
            </a:r>
            <a:endParaRPr lang="en-US" altLang="zh-CN" b="1">
              <a:solidFill>
                <a:srgbClr val="1306BA"/>
              </a:solidFill>
              <a:latin typeface="微软雅黑" panose="020B0503020204020204" charset="-122"/>
              <a:ea typeface="微软雅黑" panose="020B0503020204020204" charset="-122"/>
            </a:endParaRPr>
          </a:p>
          <a:p>
            <a:pPr>
              <a:lnSpc>
                <a:spcPct val="150000"/>
              </a:lnSpc>
            </a:pPr>
            <a:r>
              <a:rPr lang="zh-CN" altLang="en-US" b="1">
                <a:solidFill>
                  <a:srgbClr val="FF0000"/>
                </a:solidFill>
                <a:latin typeface="微软雅黑" panose="020B0503020204020204" charset="-122"/>
                <a:ea typeface="微软雅黑" panose="020B0503020204020204" charset="-122"/>
              </a:rPr>
              <a:t>总价措施项目费</a:t>
            </a:r>
            <a:r>
              <a:rPr lang="zh-CN" altLang="en-US" b="1">
                <a:solidFill>
                  <a:srgbClr val="1306BA"/>
                </a:solidFill>
                <a:latin typeface="微软雅黑" panose="020B0503020204020204" charset="-122"/>
                <a:ea typeface="微软雅黑" panose="020B0503020204020204" charset="-122"/>
              </a:rPr>
              <a:t>：计算变更前后的基础之差值</a:t>
            </a:r>
            <a:endParaRPr lang="zh-CN" altLang="en-US" b="1">
              <a:solidFill>
                <a:srgbClr val="1306BA"/>
              </a:solidFill>
              <a:latin typeface="微软雅黑" panose="020B0503020204020204" charset="-122"/>
              <a:ea typeface="微软雅黑" panose="020B0503020204020204" charset="-122"/>
            </a:endParaRPr>
          </a:p>
        </p:txBody>
      </p:sp>
      <p:sp>
        <p:nvSpPr>
          <p:cNvPr id="10" name="AutoShape 9"/>
          <p:cNvSpPr/>
          <p:nvPr/>
        </p:nvSpPr>
        <p:spPr bwMode="auto">
          <a:xfrm>
            <a:off x="4919860" y="2915121"/>
            <a:ext cx="230188" cy="1563687"/>
          </a:xfrm>
          <a:prstGeom prst="leftBrace">
            <a:avLst>
              <a:gd name="adj1" fmla="val 110262"/>
              <a:gd name="adj2" fmla="val 50000"/>
            </a:avLst>
          </a:prstGeom>
          <a:noFill/>
          <a:ln w="38100">
            <a:solidFill>
              <a:srgbClr val="1306BA"/>
            </a:solidFill>
            <a:rou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sz="1600">
              <a:solidFill>
                <a:srgbClr val="1306BA"/>
              </a:solidFill>
              <a:latin typeface="微软雅黑" panose="020B0503020204020204" charset="-122"/>
              <a:ea typeface="微软雅黑" panose="020B0503020204020204" charset="-122"/>
            </a:endParaRPr>
          </a:p>
        </p:txBody>
      </p:sp>
      <p:sp>
        <p:nvSpPr>
          <p:cNvPr id="11" name="AutoShape 9"/>
          <p:cNvSpPr/>
          <p:nvPr/>
        </p:nvSpPr>
        <p:spPr bwMode="auto">
          <a:xfrm>
            <a:off x="2859285" y="1618133"/>
            <a:ext cx="273050" cy="3997325"/>
          </a:xfrm>
          <a:prstGeom prst="leftBrace">
            <a:avLst>
              <a:gd name="adj1" fmla="val 177233"/>
              <a:gd name="adj2" fmla="val 50000"/>
            </a:avLst>
          </a:prstGeom>
          <a:solidFill>
            <a:srgbClr val="1306BA"/>
          </a:solidFill>
          <a:ln w="38100">
            <a:solidFill>
              <a:srgbClr val="FF0000"/>
            </a:solidFill>
            <a:round/>
          </a:ln>
        </p:spPr>
        <p:txBody>
          <a:bodyPr wrap="none" anchor="ctr"/>
          <a:lstStyle/>
          <a:p>
            <a:pPr eaLnBrk="0" hangingPunct="0"/>
            <a:endParaRPr lang="zh-CN" altLang="en-US" sz="1600">
              <a:solidFill>
                <a:srgbClr val="1306BA"/>
              </a:solidFill>
              <a:latin typeface="微软雅黑" panose="020B0503020204020204" charset="-122"/>
              <a:ea typeface="微软雅黑" panose="020B0503020204020204" charset="-122"/>
            </a:endParaRPr>
          </a:p>
        </p:txBody>
      </p:sp>
      <p:sp>
        <p:nvSpPr>
          <p:cNvPr id="12" name="Text Box 8"/>
          <p:cNvSpPr txBox="1">
            <a:spLocks noChangeArrowheads="1"/>
          </p:cNvSpPr>
          <p:nvPr/>
        </p:nvSpPr>
        <p:spPr bwMode="auto">
          <a:xfrm>
            <a:off x="3291085" y="4893146"/>
            <a:ext cx="1541463" cy="120015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b="1">
                <a:solidFill>
                  <a:schemeClr val="tx2"/>
                </a:solidFill>
                <a:latin typeface="黑体" panose="02010609060101010101" pitchFamily="49" charset="-122"/>
                <a:ea typeface="宋体" panose="02010600030101010101" pitchFamily="2" charset="-122"/>
              </a:defRPr>
            </a:lvl1pPr>
            <a:lvl2pPr marL="742950" indent="-285750" eaLnBrk="0" hangingPunct="0">
              <a:defRPr b="1">
                <a:solidFill>
                  <a:schemeClr val="tx2"/>
                </a:solidFill>
                <a:latin typeface="黑体" panose="02010609060101010101" pitchFamily="49" charset="-122"/>
                <a:ea typeface="宋体" panose="02010600030101010101" pitchFamily="2" charset="-122"/>
              </a:defRPr>
            </a:lvl2pPr>
            <a:lvl3pPr marL="1143000" indent="-228600" eaLnBrk="0" hangingPunct="0">
              <a:defRPr b="1">
                <a:solidFill>
                  <a:schemeClr val="tx2"/>
                </a:solidFill>
                <a:latin typeface="黑体" panose="02010609060101010101" pitchFamily="49" charset="-122"/>
                <a:ea typeface="宋体" panose="02010600030101010101" pitchFamily="2" charset="-122"/>
              </a:defRPr>
            </a:lvl3pPr>
            <a:lvl4pPr marL="1600200" indent="-228600" eaLnBrk="0" hangingPunct="0">
              <a:defRPr b="1">
                <a:solidFill>
                  <a:schemeClr val="tx2"/>
                </a:solidFill>
                <a:latin typeface="黑体" panose="02010609060101010101" pitchFamily="49" charset="-122"/>
                <a:ea typeface="宋体" panose="02010600030101010101" pitchFamily="2" charset="-122"/>
              </a:defRPr>
            </a:lvl4pPr>
            <a:lvl5pPr marL="2057400" indent="-228600" eaLnBrk="0" hangingPunct="0">
              <a:defRPr b="1">
                <a:solidFill>
                  <a:schemeClr val="tx2"/>
                </a:solidFill>
                <a:latin typeface="黑体" panose="02010609060101010101" pitchFamily="49" charset="-122"/>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b="1">
                <a:solidFill>
                  <a:schemeClr val="tx2"/>
                </a:solidFill>
                <a:latin typeface="黑体" panose="02010609060101010101" pitchFamily="49" charset="-122"/>
                <a:ea typeface="宋体" panose="02010600030101010101" pitchFamily="2" charset="-122"/>
              </a:defRPr>
            </a:lvl9pPr>
          </a:lstStyle>
          <a:p>
            <a:pPr algn="ctr" eaLnBrk="1" hangingPunct="1">
              <a:spcBef>
                <a:spcPct val="50000"/>
              </a:spcBef>
              <a:defRPr/>
            </a:pPr>
            <a:r>
              <a:rPr kumimoji="1" lang="zh-CN" altLang="en-US" sz="2400" dirty="0">
                <a:solidFill>
                  <a:srgbClr val="FF0000"/>
                </a:solidFill>
                <a:latin typeface="微软雅黑" panose="020B0503020204020204" charset="-122"/>
                <a:ea typeface="微软雅黑" panose="020B0503020204020204" charset="-122"/>
              </a:rPr>
              <a:t>合同删减变更的价款调整</a:t>
            </a:r>
            <a:endParaRPr kumimoji="1" lang="zh-CN" altLang="en-US" sz="2400"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animBg="1"/>
      <p:bldP spid="11" grpId="0" animBg="1"/>
      <p:bldP spid="12"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问题四：价款结算中的工程变更操作要领及应用</a:t>
            </a:r>
            <a:endParaRPr lang="en-US" altLang="zh-CN" dirty="0">
              <a:latin typeface="黑体" panose="02010609060101010101" pitchFamily="49" charset="-122"/>
              <a:ea typeface="黑体" panose="02010609060101010101" pitchFamily="49" charset="-122"/>
            </a:endParaRPr>
          </a:p>
        </p:txBody>
      </p:sp>
      <p:graphicFrame>
        <p:nvGraphicFramePr>
          <p:cNvPr id="13" name="Object 2"/>
          <p:cNvGraphicFramePr>
            <a:graphicFrameLocks noChangeAspect="1"/>
          </p:cNvGraphicFramePr>
          <p:nvPr/>
        </p:nvGraphicFramePr>
        <p:xfrm>
          <a:off x="1343472" y="1340768"/>
          <a:ext cx="8143875" cy="4991100"/>
        </p:xfrm>
        <a:graphic>
          <a:graphicData uri="http://schemas.openxmlformats.org/presentationml/2006/ole"/>
        </a:graphic>
      </p:graphicFrame>
      <p:sp>
        <p:nvSpPr>
          <p:cNvPr id="14" name="AutoShape 5"/>
          <p:cNvSpPr>
            <a:spLocks noChangeArrowheads="1"/>
          </p:cNvSpPr>
          <p:nvPr/>
        </p:nvSpPr>
        <p:spPr bwMode="auto">
          <a:xfrm>
            <a:off x="7391847" y="2061493"/>
            <a:ext cx="1790700" cy="855662"/>
          </a:xfrm>
          <a:prstGeom prst="cloudCallout">
            <a:avLst>
              <a:gd name="adj1" fmla="val -65273"/>
              <a:gd name="adj2" fmla="val 32838"/>
            </a:avLst>
          </a:prstGeom>
          <a:solidFill>
            <a:srgbClr val="FF0000"/>
          </a:solidFill>
          <a:ln w="9525">
            <a:solidFill>
              <a:schemeClr val="tx1"/>
            </a:solidFill>
            <a:round/>
          </a:ln>
        </p:spPr>
        <p:txBody>
          <a:bodyPr/>
          <a:lstStyle/>
          <a:p>
            <a:pPr algn="ctr" eaLnBrk="0" hangingPunct="0"/>
            <a:r>
              <a:rPr lang="zh-CN" altLang="en-US" b="1">
                <a:solidFill>
                  <a:srgbClr val="FFFF00"/>
                </a:solidFill>
                <a:latin typeface="微软雅黑" panose="020B0503020204020204" charset="-122"/>
                <a:ea typeface="微软雅黑" panose="020B0503020204020204" charset="-122"/>
              </a:rPr>
              <a:t>直接调整</a:t>
            </a:r>
            <a:endParaRPr lang="zh-CN" altLang="en-US" b="1">
              <a:solidFill>
                <a:srgbClr val="FFFF00"/>
              </a:solidFill>
              <a:latin typeface="微软雅黑" panose="020B0503020204020204" charset="-122"/>
              <a:ea typeface="微软雅黑" panose="020B0503020204020204" charset="-122"/>
            </a:endParaRPr>
          </a:p>
          <a:p>
            <a:pPr algn="ctr" eaLnBrk="0" hangingPunct="0"/>
            <a:r>
              <a:rPr lang="zh-CN" altLang="en-US" b="1">
                <a:solidFill>
                  <a:srgbClr val="FFFF00"/>
                </a:solidFill>
                <a:latin typeface="微软雅黑" panose="020B0503020204020204" charset="-122"/>
                <a:ea typeface="微软雅黑" panose="020B0503020204020204" charset="-122"/>
              </a:rPr>
              <a:t>综合单价</a:t>
            </a:r>
            <a:endParaRPr lang="zh-CN" altLang="en-US" b="1">
              <a:solidFill>
                <a:srgbClr val="FFFF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Effect transition="in" filter="wipe(left)">
                                      <p:cBhvr>
                                        <p:cTn id="12" dur="500"/>
                                        <p:tgtEl>
                                          <p:spTgt spid="1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clrChange>
              <a:clrFrom>
                <a:srgbClr val="FAFFFE"/>
              </a:clrFrom>
              <a:clrTo>
                <a:srgbClr val="FAFFFE">
                  <a:alpha val="0"/>
                </a:srgbClr>
              </a:clrTo>
            </a:clrChange>
          </a:blip>
          <a:stretch>
            <a:fillRect/>
          </a:stretch>
        </p:blipFill>
        <p:spPr>
          <a:xfrm>
            <a:off x="839416" y="548680"/>
            <a:ext cx="10676952" cy="5296123"/>
          </a:xfrm>
          <a:prstGeom prst="rect">
            <a:avLst/>
          </a:prstGeom>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问题四：价款结算中的工程变更操作要领及应用</a:t>
            </a:r>
            <a:endParaRPr lang="en-US" altLang="zh-CN" dirty="0">
              <a:latin typeface="黑体" panose="02010609060101010101" pitchFamily="49" charset="-122"/>
              <a:ea typeface="黑体" panose="02010609060101010101" pitchFamily="49" charset="-122"/>
            </a:endParaRPr>
          </a:p>
        </p:txBody>
      </p:sp>
      <p:sp>
        <p:nvSpPr>
          <p:cNvPr id="5" name="矩形 1"/>
          <p:cNvSpPr>
            <a:spLocks noChangeArrowheads="1"/>
          </p:cNvSpPr>
          <p:nvPr/>
        </p:nvSpPr>
        <p:spPr bwMode="auto">
          <a:xfrm>
            <a:off x="813470" y="1052736"/>
            <a:ext cx="7848600" cy="461963"/>
          </a:xfrm>
          <a:prstGeom prst="rect">
            <a:avLst/>
          </a:prstGeom>
          <a:gradFill rotWithShape="1">
            <a:gsLst>
              <a:gs pos="0">
                <a:srgbClr val="FFFF80"/>
              </a:gs>
              <a:gs pos="50000">
                <a:srgbClr val="FFFFB3"/>
              </a:gs>
              <a:gs pos="100000">
                <a:srgbClr val="FFFFDA"/>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2400" b="1" dirty="0">
                <a:solidFill>
                  <a:srgbClr val="FF0000"/>
                </a:solidFill>
                <a:latin typeface="微软雅黑" panose="020B0503020204020204" charset="-122"/>
                <a:ea typeface="微软雅黑" panose="020B0503020204020204" charset="-122"/>
              </a:rPr>
              <a:t>工程变更动态控制工具</a:t>
            </a:r>
            <a:r>
              <a:rPr lang="en-US" altLang="zh-CN" sz="2400" b="1" dirty="0">
                <a:solidFill>
                  <a:srgbClr val="FF0000"/>
                </a:solidFill>
                <a:latin typeface="微软雅黑" panose="020B0503020204020204" charset="-122"/>
                <a:ea typeface="微软雅黑" panose="020B0503020204020204" charset="-122"/>
              </a:rPr>
              <a:t>——</a:t>
            </a:r>
            <a:r>
              <a:rPr lang="zh-CN" altLang="en-US" sz="2400" b="1" dirty="0">
                <a:solidFill>
                  <a:srgbClr val="1306BA"/>
                </a:solidFill>
                <a:latin typeface="微软雅黑" panose="020B0503020204020204" charset="-122"/>
                <a:ea typeface="微软雅黑" panose="020B0503020204020204" charset="-122"/>
              </a:rPr>
              <a:t>变更计价台账</a:t>
            </a:r>
            <a:endParaRPr lang="en-US" altLang="zh-CN" sz="2400" b="1" dirty="0">
              <a:solidFill>
                <a:srgbClr val="1306BA"/>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1024259" y="1547069"/>
            <a:ext cx="9779891" cy="3297216"/>
          </a:xfrm>
          <a:prstGeom prst="rect">
            <a:avLst/>
          </a:prstGeom>
        </p:spPr>
      </p:pic>
      <p:sp>
        <p:nvSpPr>
          <p:cNvPr id="8" name="内容占位符 2"/>
          <p:cNvSpPr>
            <a:spLocks noGrp="1" noChangeArrowheads="1"/>
          </p:cNvSpPr>
          <p:nvPr>
            <p:ph idx="1"/>
          </p:nvPr>
        </p:nvSpPr>
        <p:spPr>
          <a:xfrm>
            <a:off x="849064" y="4876655"/>
            <a:ext cx="10130283" cy="1800225"/>
          </a:xfrm>
        </p:spPr>
        <p:txBody>
          <a:bodyPr/>
          <a:lstStyle/>
          <a:p>
            <a:pPr>
              <a:lnSpc>
                <a:spcPct val="150000"/>
              </a:lnSpc>
            </a:pPr>
            <a:r>
              <a:rPr lang="zh-CN" altLang="en-US" sz="2400" dirty="0">
                <a:solidFill>
                  <a:srgbClr val="C00000"/>
                </a:solidFill>
              </a:rPr>
              <a:t>业主拒收：</a:t>
            </a:r>
            <a:r>
              <a:rPr lang="zh-CN" altLang="en-US" sz="2400" dirty="0">
                <a:solidFill>
                  <a:srgbClr val="1306BA"/>
                </a:solidFill>
              </a:rPr>
              <a:t>快递回执单，邮件（写在合同里）、传真（自动传真号）、微信（固定证据），建群（群主，电子商务日志，定期备份）。</a:t>
            </a:r>
            <a:r>
              <a:rPr lang="zh-CN" altLang="en-US" sz="2400" dirty="0"/>
              <a:t>定期维护，定期备份。</a:t>
            </a:r>
            <a:endParaRPr lang="en-US" altLang="zh-CN"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黑体" panose="02010609060101010101" pitchFamily="49" charset="-122"/>
                <a:ea typeface="黑体" panose="02010609060101010101" pitchFamily="49" charset="-122"/>
              </a:rPr>
              <a:t>问题五：价款结算中的现场签证操作要领及应用</a:t>
            </a:r>
            <a:endParaRPr lang="zh-CN" altLang="en-US" dirty="0"/>
          </a:p>
        </p:txBody>
      </p:sp>
      <p:sp>
        <p:nvSpPr>
          <p:cNvPr id="3" name="内容占位符 2"/>
          <p:cNvSpPr>
            <a:spLocks noGrp="1"/>
          </p:cNvSpPr>
          <p:nvPr>
            <p:ph idx="1"/>
          </p:nvPr>
        </p:nvSpPr>
        <p:spPr>
          <a:xfrm>
            <a:off x="767408" y="980728"/>
            <a:ext cx="10873208" cy="5196235"/>
          </a:xfrm>
        </p:spPr>
        <p:txBody>
          <a:bodyPr>
            <a:normAutofit fontScale="92500"/>
          </a:bodyPr>
          <a:lstStyle/>
          <a:p>
            <a:pPr>
              <a:lnSpc>
                <a:spcPct val="120000"/>
              </a:lnSpc>
            </a:pP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、现场签证的法律本质</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）现场签证是甲乙双方协商一致的</a:t>
            </a:r>
            <a:r>
              <a:rPr lang="zh-CN" altLang="en-US" dirty="0">
                <a:solidFill>
                  <a:srgbClr val="FF0000"/>
                </a:solidFill>
                <a:latin typeface="黑体" panose="02010609060101010101" pitchFamily="49" charset="-122"/>
                <a:ea typeface="黑体" panose="02010609060101010101" pitchFamily="49" charset="-122"/>
              </a:rPr>
              <a:t>补充协议</a:t>
            </a:r>
            <a:r>
              <a:rPr lang="zh-CN" altLang="en-US" dirty="0">
                <a:latin typeface="黑体" panose="02010609060101010101" pitchFamily="49" charset="-122"/>
                <a:ea typeface="黑体" panose="02010609060101010101" pitchFamily="49" charset="-122"/>
              </a:rPr>
              <a:t>，对甲乙双方均</a:t>
            </a:r>
            <a:r>
              <a:rPr lang="zh-CN" altLang="en-US" dirty="0">
                <a:solidFill>
                  <a:srgbClr val="FF0000"/>
                </a:solidFill>
                <a:latin typeface="黑体" panose="02010609060101010101" pitchFamily="49" charset="-122"/>
                <a:ea typeface="黑体" panose="02010609060101010101" pitchFamily="49" charset="-122"/>
              </a:rPr>
              <a:t>具有法律约束力</a:t>
            </a:r>
            <a:r>
              <a:rPr lang="zh-CN" altLang="en-US" dirty="0">
                <a:latin typeface="黑体" panose="02010609060101010101" pitchFamily="49" charset="-122"/>
                <a:ea typeface="黑体" panose="02010609060101010101" pitchFamily="49" charset="-122"/>
              </a:rPr>
              <a:t>；</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）现场签证涉及的利益已经确定，可直接作为工程结算依据，具有可执行性；</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）现场签证是工程施工过程中的</a:t>
            </a:r>
            <a:r>
              <a:rPr lang="zh-CN" altLang="en-US" dirty="0">
                <a:solidFill>
                  <a:srgbClr val="FF0000"/>
                </a:solidFill>
                <a:latin typeface="黑体" panose="02010609060101010101" pitchFamily="49" charset="-122"/>
                <a:ea typeface="黑体" panose="02010609060101010101" pitchFamily="49" charset="-122"/>
              </a:rPr>
              <a:t>例行工作</a:t>
            </a:r>
            <a:r>
              <a:rPr lang="zh-CN" altLang="en-US" dirty="0">
                <a:latin typeface="黑体" panose="02010609060101010101" pitchFamily="49" charset="-122"/>
                <a:ea typeface="黑体" panose="02010609060101010101" pitchFamily="49" charset="-122"/>
              </a:rPr>
              <a:t>，一般不依赖于证据；</a:t>
            </a:r>
            <a:endParaRPr lang="zh-CN" altLang="en-US" dirty="0">
              <a:latin typeface="黑体" panose="02010609060101010101" pitchFamily="49" charset="-122"/>
              <a:ea typeface="黑体" panose="02010609060101010101" pitchFamily="49" charset="-122"/>
            </a:endParaRPr>
          </a:p>
          <a:p>
            <a:pPr>
              <a:lnSpc>
                <a:spcPct val="120000"/>
              </a:lnSpc>
            </a:pP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、现场签证成立的要件：</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）签证主体：必须是甲乙双方授权当事人，一方签字不是签证，约定驻场时间；</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）签证内容：事项的内容必须涉及工期顺延、费用变化或从技术角度陈述某一项目的实际情况等内容；而且双方就以上内容协商一致，通常表示为双方一致同意。</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）签证形式：必须是书面确认的。</a:t>
            </a: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latin typeface="黑体" panose="02010609060101010101" pitchFamily="49" charset="-122"/>
                <a:ea typeface="黑体" panose="02010609060101010101" pitchFamily="49" charset="-122"/>
              </a:rPr>
              <a:t>问题五：价款结算中的现场签证操作要领及应用</a:t>
            </a:r>
            <a:endParaRPr lang="zh-CN" altLang="en-US" dirty="0"/>
          </a:p>
        </p:txBody>
      </p:sp>
      <p:sp>
        <p:nvSpPr>
          <p:cNvPr id="3" name="内容占位符 2"/>
          <p:cNvSpPr>
            <a:spLocks noGrp="1"/>
          </p:cNvSpPr>
          <p:nvPr>
            <p:ph idx="1"/>
          </p:nvPr>
        </p:nvSpPr>
        <p:spPr>
          <a:xfrm>
            <a:off x="767408" y="980728"/>
            <a:ext cx="10873208" cy="5196235"/>
          </a:xfrm>
        </p:spPr>
        <p:txBody>
          <a:bodyPr>
            <a:normAutofit fontScale="85000" lnSpcReduction="20000"/>
          </a:bodyPr>
          <a:lstStyle/>
          <a:p>
            <a:pPr>
              <a:lnSpc>
                <a:spcPct val="120000"/>
              </a:lnSpc>
            </a:pPr>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计价规范</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中签证的形式</a:t>
            </a:r>
            <a:endParaRPr lang="en-US" altLang="zh-CN"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一是发包人的口头指令，需要承包人将其提出，由发包人转换成书面签证；</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二是发包人的书面通知如涉及工程实施，需要承包人就完成此通知需要的人工、材料、机械设备等内容向发包人提出，取得发包人的签证确认；</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三是合同工程招标工程量清单中已有，但施工中发现与其不符，比如土方类别，出现流沙等，需承包人及时向发包人提出签证确认，以便调整合同价款；</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四是由于发包人原因，未按合同约定提供场地、材料、设备或停水、停电等造成承包人的停工，需承包人及时向发包人提出签证确认，以便计算索赔费用；</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五是合同中约定的材料等价格由于市场发生变化，需承包人向发包人提出采购数量及其单价，以取得发包人的签证确认；</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六是其他由于合同条件变化，需要现场签证的事项等。</a:t>
            </a:r>
            <a:endParaRPr lang="zh-CN" altLang="en-US" dirty="0">
              <a:latin typeface="黑体" panose="02010609060101010101" pitchFamily="49" charset="-122"/>
              <a:ea typeface="黑体" panose="02010609060101010101" pitchFamily="49" charset="-122"/>
            </a:endParaRPr>
          </a:p>
          <a:p>
            <a:pPr>
              <a:lnSpc>
                <a:spcPct val="120000"/>
              </a:lnSpc>
            </a:pPr>
            <a:r>
              <a:rPr lang="zh-CN" altLang="en-US" dirty="0">
                <a:latin typeface="黑体" panose="02010609060101010101" pitchFamily="49" charset="-122"/>
                <a:ea typeface="黑体" panose="02010609060101010101" pitchFamily="49" charset="-122"/>
              </a:rPr>
              <a:t>可以说如何处理好现场签证，是衡量一个工程管理水平高低的标准，是有效减少合同纠纷的手段。</a:t>
            </a:r>
            <a:endParaRPr lang="zh-CN" altLang="en-US" dirty="0">
              <a:latin typeface="黑体" panose="02010609060101010101" pitchFamily="49" charset="-122"/>
              <a:ea typeface="黑体" panose="02010609060101010101" pitchFamily="49" charset="-122"/>
            </a:endParaRPr>
          </a:p>
          <a:p>
            <a:pPr>
              <a:lnSpc>
                <a:spcPct val="120000"/>
              </a:lnSpc>
            </a:pPr>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511175" y="260350"/>
            <a:ext cx="3064545" cy="457200"/>
          </a:xfrm>
          <a:prstGeom prst="rect">
            <a:avLst/>
          </a:prstGeom>
          <a:solidFill>
            <a:srgbClr val="CCFFFF"/>
          </a:solidFill>
          <a:ln>
            <a:noFill/>
          </a:ln>
          <a:effectLst>
            <a:outerShdw sy="50000" kx="2453608"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sz="2400" b="1" dirty="0">
                <a:solidFill>
                  <a:schemeClr val="tx2"/>
                </a:solidFill>
                <a:latin typeface="微软雅黑" panose="020B0503020204020204" charset="-122"/>
                <a:ea typeface="微软雅黑" panose="020B0503020204020204" charset="-122"/>
              </a:rPr>
              <a:t>常见的现场签证项目</a:t>
            </a:r>
            <a:endParaRPr lang="zh-CN" altLang="en-US" sz="2400" b="1" dirty="0">
              <a:solidFill>
                <a:schemeClr val="tx2"/>
              </a:solidFill>
              <a:latin typeface="微软雅黑" panose="020B0503020204020204" charset="-122"/>
              <a:ea typeface="微软雅黑" panose="020B0503020204020204" charset="-122"/>
            </a:endParaRPr>
          </a:p>
        </p:txBody>
      </p:sp>
      <p:grpSp>
        <p:nvGrpSpPr>
          <p:cNvPr id="9" name="Text Box 10"/>
          <p:cNvGrpSpPr/>
          <p:nvPr/>
        </p:nvGrpSpPr>
        <p:grpSpPr bwMode="auto">
          <a:xfrm>
            <a:off x="425450" y="962025"/>
            <a:ext cx="11215166" cy="847725"/>
            <a:chOff x="0" y="0"/>
            <a:chExt cx="5572" cy="534"/>
          </a:xfrm>
        </p:grpSpPr>
        <p:pic>
          <p:nvPicPr>
            <p:cNvPr id="10" name="Text Box 10"/>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572"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64" y="65"/>
              <a:ext cx="544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latin typeface="微软雅黑" panose="020B0503020204020204" charset="-122"/>
                  <a:ea typeface="微软雅黑" panose="020B0503020204020204" charset="-122"/>
                </a:rPr>
                <a:t>    1 </a:t>
              </a:r>
              <a:r>
                <a:rPr lang="zh-CN" altLang="en-US" b="1">
                  <a:latin typeface="微软雅黑" panose="020B0503020204020204" charset="-122"/>
                  <a:ea typeface="微软雅黑" panose="020B0503020204020204" charset="-122"/>
                </a:rPr>
                <a:t>地下障碍物的处理：开挖基础后，发现有地下管道、电缆、古墓等。这些属于不可预见因素，可根据实际发生的费用项目，经甲乙双方签字认可。</a:t>
              </a:r>
              <a:endParaRPr lang="zh-CN" altLang="en-US" b="1">
                <a:latin typeface="微软雅黑" panose="020B0503020204020204" charset="-122"/>
                <a:ea typeface="微软雅黑" panose="020B0503020204020204" charset="-122"/>
              </a:endParaRPr>
            </a:p>
          </p:txBody>
        </p:sp>
      </p:grpSp>
      <p:grpSp>
        <p:nvGrpSpPr>
          <p:cNvPr id="12" name="Text Box 11"/>
          <p:cNvGrpSpPr/>
          <p:nvPr/>
        </p:nvGrpSpPr>
        <p:grpSpPr bwMode="auto">
          <a:xfrm>
            <a:off x="403224" y="1925638"/>
            <a:ext cx="11245695" cy="1393825"/>
            <a:chOff x="0" y="0"/>
            <a:chExt cx="5587" cy="879"/>
          </a:xfrm>
        </p:grpSpPr>
        <p:pic>
          <p:nvPicPr>
            <p:cNvPr id="13" name="Text Box 1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87" cy="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65" y="65"/>
              <a:ext cx="5458"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latin typeface="微软雅黑" panose="020B0503020204020204" charset="-122"/>
                  <a:ea typeface="微软雅黑" panose="020B0503020204020204" charset="-122"/>
                </a:rPr>
                <a:t>    2 </a:t>
              </a:r>
              <a:r>
                <a:rPr lang="zh-CN" altLang="en-US" b="1">
                  <a:latin typeface="微软雅黑" panose="020B0503020204020204" charset="-122"/>
                  <a:ea typeface="微软雅黑" panose="020B0503020204020204" charset="-122"/>
                </a:rPr>
                <a:t>停工损失：由于甲方原因造成的停水、停电、停工超过合同约定的范围，可以就此办理签证手续。</a:t>
              </a:r>
              <a:r>
                <a:rPr lang="zh-CN" altLang="en-US" b="1">
                  <a:solidFill>
                    <a:srgbClr val="FF0000"/>
                  </a:solidFill>
                  <a:latin typeface="微软雅黑" panose="020B0503020204020204" charset="-122"/>
                  <a:ea typeface="微软雅黑" panose="020B0503020204020204" charset="-122"/>
                </a:rPr>
                <a:t>如：停电造成现场的塔吊等机械不能正常运转，工人停工、机械停滞、周转材料停滞而增加租赁费、工期拖延等损失；由于甲方资金不到位，中途长时间停工，造成大型机械长期闲置的损失可以办理签证。</a:t>
              </a:r>
              <a:endParaRPr lang="zh-CN" altLang="en-US" b="1">
                <a:solidFill>
                  <a:srgbClr val="FF0000"/>
                </a:solidFill>
                <a:latin typeface="微软雅黑" panose="020B0503020204020204" charset="-122"/>
                <a:ea typeface="微软雅黑" panose="020B0503020204020204" charset="-122"/>
              </a:endParaRPr>
            </a:p>
          </p:txBody>
        </p:sp>
      </p:grpSp>
      <p:grpSp>
        <p:nvGrpSpPr>
          <p:cNvPr id="15" name="Text Box 13"/>
          <p:cNvGrpSpPr/>
          <p:nvPr/>
        </p:nvGrpSpPr>
        <p:grpSpPr bwMode="auto">
          <a:xfrm>
            <a:off x="425450" y="3436938"/>
            <a:ext cx="11332922" cy="1133475"/>
            <a:chOff x="0" y="0"/>
            <a:chExt cx="5630" cy="714"/>
          </a:xfrm>
        </p:grpSpPr>
        <p:pic>
          <p:nvPicPr>
            <p:cNvPr id="16" name="Text Box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30"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1"/>
            <p:cNvSpPr txBox="1">
              <a:spLocks noChangeArrowheads="1"/>
            </p:cNvSpPr>
            <p:nvPr/>
          </p:nvSpPr>
          <p:spPr bwMode="auto">
            <a:xfrm>
              <a:off x="87" y="88"/>
              <a:ext cx="5453"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a:latin typeface="微软雅黑" panose="020B0503020204020204" charset="-122"/>
                  <a:ea typeface="微软雅黑" panose="020B0503020204020204" charset="-122"/>
                </a:rPr>
                <a:t>   3 </a:t>
              </a:r>
              <a:r>
                <a:rPr lang="zh-CN" altLang="en-US" b="1">
                  <a:latin typeface="微软雅黑" panose="020B0503020204020204" charset="-122"/>
                  <a:ea typeface="微软雅黑" panose="020B0503020204020204" charset="-122"/>
                </a:rPr>
                <a:t>由于地质资料不详或甲方在开工前没有提供地质资料，或虽然提供了但和实际情况不相符，造成基础土方开挖时的措施费用增加，可就此办理签证。</a:t>
              </a:r>
              <a:endParaRPr lang="zh-CN" altLang="en-US" b="1">
                <a:latin typeface="微软雅黑" panose="020B0503020204020204" charset="-122"/>
                <a:ea typeface="微软雅黑" panose="020B0503020204020204" charset="-122"/>
              </a:endParaRPr>
            </a:p>
          </p:txBody>
        </p:sp>
      </p:grpSp>
      <p:grpSp>
        <p:nvGrpSpPr>
          <p:cNvPr id="18" name="Text Box 18"/>
          <p:cNvGrpSpPr/>
          <p:nvPr/>
        </p:nvGrpSpPr>
        <p:grpSpPr bwMode="auto">
          <a:xfrm>
            <a:off x="385762" y="4613275"/>
            <a:ext cx="11372173" cy="993775"/>
            <a:chOff x="0" y="0"/>
            <a:chExt cx="5649" cy="626"/>
          </a:xfrm>
        </p:grpSpPr>
        <p:pic>
          <p:nvPicPr>
            <p:cNvPr id="19" name="Text Box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49" cy="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4"/>
            <p:cNvSpPr txBox="1">
              <a:spLocks noChangeArrowheads="1"/>
            </p:cNvSpPr>
            <p:nvPr/>
          </p:nvSpPr>
          <p:spPr bwMode="auto">
            <a:xfrm>
              <a:off x="90" y="89"/>
              <a:ext cx="5472"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a:latin typeface="微软雅黑" panose="020B0503020204020204" charset="-122"/>
                  <a:ea typeface="微软雅黑" panose="020B0503020204020204" charset="-122"/>
                </a:rPr>
                <a:t>   4 </a:t>
              </a:r>
              <a:r>
                <a:rPr lang="zh-CN" altLang="en-US" b="1">
                  <a:latin typeface="微软雅黑" panose="020B0503020204020204" charset="-122"/>
                  <a:ea typeface="微软雅黑" panose="020B0503020204020204" charset="-122"/>
                </a:rPr>
                <a:t>甲方供料造成的损失：</a:t>
              </a:r>
              <a:r>
                <a:rPr lang="zh-CN" altLang="en-US" b="1">
                  <a:solidFill>
                    <a:srgbClr val="FF0000"/>
                  </a:solidFill>
                  <a:latin typeface="微软雅黑" panose="020B0503020204020204" charset="-122"/>
                  <a:ea typeface="微软雅黑" panose="020B0503020204020204" charset="-122"/>
                </a:rPr>
                <a:t>如甲方供应材料造成的包装破损或者数量不足的签证</a:t>
              </a:r>
              <a:r>
                <a:rPr lang="en-US" altLang="zh-CN" b="1">
                  <a:solidFill>
                    <a:srgbClr val="FF0000"/>
                  </a:solidFill>
                  <a:latin typeface="微软雅黑" panose="020B0503020204020204" charset="-122"/>
                  <a:ea typeface="微软雅黑" panose="020B0503020204020204" charset="-122"/>
                </a:rPr>
                <a:t>;</a:t>
              </a:r>
              <a:r>
                <a:rPr lang="zh-CN" altLang="en-US" b="1">
                  <a:solidFill>
                    <a:srgbClr val="FF0000"/>
                  </a:solidFill>
                  <a:latin typeface="微软雅黑" panose="020B0503020204020204" charset="-122"/>
                  <a:ea typeface="微软雅黑" panose="020B0503020204020204" charset="-122"/>
                </a:rPr>
                <a:t>甲方供料</a:t>
              </a:r>
              <a:r>
                <a:rPr lang="en-US" altLang="zh-CN" b="1">
                  <a:solidFill>
                    <a:srgbClr val="FF0000"/>
                  </a:solidFill>
                  <a:latin typeface="微软雅黑" panose="020B0503020204020204" charset="-122"/>
                  <a:ea typeface="微软雅黑" panose="020B0503020204020204" charset="-122"/>
                </a:rPr>
                <a:t>,</a:t>
              </a:r>
              <a:r>
                <a:rPr lang="zh-CN" altLang="en-US" b="1">
                  <a:solidFill>
                    <a:srgbClr val="FF0000"/>
                  </a:solidFill>
                  <a:latin typeface="微软雅黑" panose="020B0503020204020204" charset="-122"/>
                  <a:ea typeface="微软雅黑" panose="020B0503020204020204" charset="-122"/>
                </a:rPr>
                <a:t>不符合设计要求和标准</a:t>
              </a:r>
              <a:r>
                <a:rPr lang="en-US" altLang="zh-CN" b="1">
                  <a:solidFill>
                    <a:srgbClr val="FF0000"/>
                  </a:solidFill>
                  <a:latin typeface="微软雅黑" panose="020B0503020204020204" charset="-122"/>
                  <a:ea typeface="微软雅黑" panose="020B0503020204020204" charset="-122"/>
                </a:rPr>
                <a:t>,</a:t>
              </a:r>
              <a:r>
                <a:rPr lang="zh-CN" altLang="en-US" b="1">
                  <a:solidFill>
                    <a:srgbClr val="FF0000"/>
                  </a:solidFill>
                  <a:latin typeface="微软雅黑" panose="020B0503020204020204" charset="-122"/>
                  <a:ea typeface="微软雅黑" panose="020B0503020204020204" charset="-122"/>
                </a:rPr>
                <a:t>需要进行加工签证。</a:t>
              </a:r>
              <a:endParaRPr lang="zh-CN" altLang="en-US" b="1">
                <a:solidFill>
                  <a:srgbClr val="FF0000"/>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511175" y="260350"/>
            <a:ext cx="3064545" cy="457200"/>
          </a:xfrm>
          <a:prstGeom prst="rect">
            <a:avLst/>
          </a:prstGeom>
          <a:solidFill>
            <a:srgbClr val="CCFFFF"/>
          </a:solidFill>
          <a:ln>
            <a:noFill/>
          </a:ln>
          <a:effectLst>
            <a:outerShdw sy="50000" kx="2453608"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CN" altLang="en-US" sz="2400" b="1" dirty="0">
                <a:solidFill>
                  <a:schemeClr val="tx2"/>
                </a:solidFill>
                <a:latin typeface="微软雅黑" panose="020B0503020204020204" charset="-122"/>
                <a:ea typeface="微软雅黑" panose="020B0503020204020204" charset="-122"/>
              </a:rPr>
              <a:t>常见的现场签证项目</a:t>
            </a:r>
            <a:endParaRPr lang="zh-CN" altLang="en-US" sz="2400" b="1" dirty="0">
              <a:solidFill>
                <a:schemeClr val="tx2"/>
              </a:solidFill>
              <a:latin typeface="微软雅黑" panose="020B0503020204020204" charset="-122"/>
              <a:ea typeface="微软雅黑" panose="020B0503020204020204" charset="-122"/>
            </a:endParaRPr>
          </a:p>
        </p:txBody>
      </p:sp>
      <p:grpSp>
        <p:nvGrpSpPr>
          <p:cNvPr id="21" name="Text Box 11"/>
          <p:cNvGrpSpPr/>
          <p:nvPr/>
        </p:nvGrpSpPr>
        <p:grpSpPr bwMode="auto">
          <a:xfrm>
            <a:off x="430610" y="2115220"/>
            <a:ext cx="11161761" cy="1287463"/>
            <a:chOff x="0" y="0"/>
            <a:chExt cx="5622" cy="811"/>
          </a:xfrm>
        </p:grpSpPr>
        <p:pic>
          <p:nvPicPr>
            <p:cNvPr id="22" name="Text Box 11"/>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622"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5"/>
            <p:cNvSpPr txBox="1">
              <a:spLocks noChangeArrowheads="1"/>
            </p:cNvSpPr>
            <p:nvPr/>
          </p:nvSpPr>
          <p:spPr bwMode="auto">
            <a:xfrm>
              <a:off x="88" y="90"/>
              <a:ext cx="544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latin typeface="微软雅黑" panose="020B0503020204020204" charset="-122"/>
                  <a:ea typeface="微软雅黑" panose="020B0503020204020204" charset="-122"/>
                </a:rPr>
                <a:t>   6 </a:t>
              </a:r>
              <a:r>
                <a:rPr lang="zh-CN" altLang="en-US" b="1">
                  <a:latin typeface="微软雅黑" panose="020B0503020204020204" charset="-122"/>
                  <a:ea typeface="微软雅黑" panose="020B0503020204020204" charset="-122"/>
                </a:rPr>
                <a:t>材料的二次加工或使用特殊材料的签证：在包工包料工程的施工过程中</a:t>
              </a:r>
              <a:r>
                <a:rPr lang="en-US" altLang="zh-CN" b="1">
                  <a:latin typeface="微软雅黑" panose="020B0503020204020204" charset="-122"/>
                  <a:ea typeface="微软雅黑" panose="020B0503020204020204" charset="-122"/>
                </a:rPr>
                <a:t>,</a:t>
              </a:r>
              <a:r>
                <a:rPr lang="zh-CN" altLang="en-US" b="1">
                  <a:latin typeface="微软雅黑" panose="020B0503020204020204" charset="-122"/>
                  <a:ea typeface="微软雅黑" panose="020B0503020204020204" charset="-122"/>
                </a:rPr>
                <a:t>甲方往往指定采购部分材料</a:t>
              </a:r>
              <a:r>
                <a:rPr lang="en-US" altLang="zh-CN" b="1">
                  <a:latin typeface="微软雅黑" panose="020B0503020204020204" charset="-122"/>
                  <a:ea typeface="微软雅黑" panose="020B0503020204020204" charset="-122"/>
                </a:rPr>
                <a:t>,</a:t>
              </a:r>
              <a:r>
                <a:rPr lang="zh-CN" altLang="en-US" b="1">
                  <a:latin typeface="微软雅黑" panose="020B0503020204020204" charset="-122"/>
                  <a:ea typeface="微软雅黑" panose="020B0503020204020204" charset="-122"/>
                </a:rPr>
                <a:t>有的需进行现场二次加工。有的设计要求使用部分特殊材料</a:t>
              </a:r>
              <a:r>
                <a:rPr lang="en-US" altLang="zh-CN" b="1">
                  <a:latin typeface="微软雅黑" panose="020B0503020204020204" charset="-122"/>
                  <a:ea typeface="微软雅黑" panose="020B0503020204020204" charset="-122"/>
                </a:rPr>
                <a:t>,</a:t>
              </a:r>
              <a:r>
                <a:rPr lang="zh-CN" altLang="en-US" b="1">
                  <a:latin typeface="微软雅黑" panose="020B0503020204020204" charset="-122"/>
                  <a:ea typeface="微软雅黑" panose="020B0503020204020204" charset="-122"/>
                </a:rPr>
                <a:t>而定额中未包括需进行现场签证。如灌注砼设计要求增加早强剂等。</a:t>
              </a:r>
              <a:endParaRPr lang="zh-CN" altLang="en-US" b="1">
                <a:latin typeface="微软雅黑" panose="020B0503020204020204" charset="-122"/>
                <a:ea typeface="微软雅黑" panose="020B0503020204020204" charset="-122"/>
              </a:endParaRPr>
            </a:p>
          </p:txBody>
        </p:sp>
      </p:grpSp>
      <p:grpSp>
        <p:nvGrpSpPr>
          <p:cNvPr id="24" name="Text Box 12"/>
          <p:cNvGrpSpPr/>
          <p:nvPr/>
        </p:nvGrpSpPr>
        <p:grpSpPr bwMode="auto">
          <a:xfrm>
            <a:off x="476647" y="3518570"/>
            <a:ext cx="11153158" cy="1090613"/>
            <a:chOff x="0" y="0"/>
            <a:chExt cx="5618" cy="687"/>
          </a:xfrm>
        </p:grpSpPr>
        <p:pic>
          <p:nvPicPr>
            <p:cNvPr id="25" name="Text Box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8"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8"/>
            <p:cNvSpPr txBox="1">
              <a:spLocks noChangeArrowheads="1"/>
            </p:cNvSpPr>
            <p:nvPr/>
          </p:nvSpPr>
          <p:spPr bwMode="auto">
            <a:xfrm>
              <a:off x="86" y="87"/>
              <a:ext cx="544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latin typeface="微软雅黑" panose="020B0503020204020204" charset="-122"/>
                  <a:ea typeface="微软雅黑" panose="020B0503020204020204" charset="-122"/>
                </a:rPr>
                <a:t>  7 </a:t>
              </a:r>
              <a:r>
                <a:rPr lang="zh-CN" altLang="en-US" b="1">
                  <a:latin typeface="微软雅黑" panose="020B0503020204020204" charset="-122"/>
                  <a:ea typeface="微软雅黑" panose="020B0503020204020204" charset="-122"/>
                </a:rPr>
                <a:t>备用机械台班的签证： 根据工程施工不能间断的需要</a:t>
              </a:r>
              <a:r>
                <a:rPr lang="en-US" altLang="zh-CN" b="1">
                  <a:latin typeface="微软雅黑" panose="020B0503020204020204" charset="-122"/>
                  <a:ea typeface="微软雅黑" panose="020B0503020204020204" charset="-122"/>
                </a:rPr>
                <a:t>,</a:t>
              </a:r>
              <a:r>
                <a:rPr lang="zh-CN" altLang="en-US" b="1">
                  <a:latin typeface="微软雅黑" panose="020B0503020204020204" charset="-122"/>
                  <a:ea typeface="微软雅黑" panose="020B0503020204020204" charset="-122"/>
                </a:rPr>
                <a:t>甲方为了防止停工而提出增加备用设备的要求</a:t>
              </a:r>
              <a:r>
                <a:rPr lang="en-US" altLang="zh-CN" b="1">
                  <a:latin typeface="微软雅黑" panose="020B0503020204020204" charset="-122"/>
                  <a:ea typeface="微软雅黑" panose="020B0503020204020204" charset="-122"/>
                </a:rPr>
                <a:t>,</a:t>
              </a:r>
              <a:r>
                <a:rPr lang="zh-CN" altLang="en-US" b="1">
                  <a:latin typeface="微软雅黑" panose="020B0503020204020204" charset="-122"/>
                  <a:ea typeface="微软雅黑" panose="020B0503020204020204" charset="-122"/>
                </a:rPr>
                <a:t>对甲方的要求应有现场签证。</a:t>
              </a:r>
              <a:endParaRPr lang="zh-CN" altLang="en-US" b="1">
                <a:latin typeface="微软雅黑" panose="020B0503020204020204" charset="-122"/>
                <a:ea typeface="微软雅黑" panose="020B0503020204020204" charset="-122"/>
              </a:endParaRPr>
            </a:p>
          </p:txBody>
        </p:sp>
      </p:grpSp>
      <p:grpSp>
        <p:nvGrpSpPr>
          <p:cNvPr id="27" name="Text Box 14"/>
          <p:cNvGrpSpPr/>
          <p:nvPr/>
        </p:nvGrpSpPr>
        <p:grpSpPr bwMode="auto">
          <a:xfrm>
            <a:off x="516334" y="4615533"/>
            <a:ext cx="11105845" cy="1200150"/>
            <a:chOff x="0" y="0"/>
            <a:chExt cx="5595" cy="756"/>
          </a:xfrm>
        </p:grpSpPr>
        <p:pic>
          <p:nvPicPr>
            <p:cNvPr id="28" name="Text Box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595"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1"/>
            <p:cNvSpPr txBox="1">
              <a:spLocks noChangeArrowheads="1"/>
            </p:cNvSpPr>
            <p:nvPr/>
          </p:nvSpPr>
          <p:spPr bwMode="auto">
            <a:xfrm>
              <a:off x="90" y="88"/>
              <a:ext cx="5415"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latin typeface="微软雅黑" panose="020B0503020204020204" charset="-122"/>
                  <a:ea typeface="微软雅黑" panose="020B0503020204020204" charset="-122"/>
                </a:rPr>
                <a:t>  8 </a:t>
              </a:r>
              <a:r>
                <a:rPr lang="zh-CN" altLang="en-US" b="1">
                  <a:latin typeface="微软雅黑" panose="020B0503020204020204" charset="-122"/>
                  <a:ea typeface="微软雅黑" panose="020B0503020204020204" charset="-122"/>
                </a:rPr>
                <a:t>零星维修项目签证：对于大检修工程、零星维修项目没有正规施工图纸，一般检修前由施工企业提出检修方案，检修完毕后办理工程签证，然后以工程签证办理工程结算。</a:t>
              </a:r>
              <a:endParaRPr lang="zh-CN" altLang="en-US" b="1">
                <a:latin typeface="微软雅黑" panose="020B0503020204020204" charset="-122"/>
                <a:ea typeface="微软雅黑" panose="020B0503020204020204" charset="-122"/>
              </a:endParaRPr>
            </a:p>
          </p:txBody>
        </p:sp>
      </p:grpSp>
      <p:grpSp>
        <p:nvGrpSpPr>
          <p:cNvPr id="30" name="Text Box 15"/>
          <p:cNvGrpSpPr/>
          <p:nvPr/>
        </p:nvGrpSpPr>
        <p:grpSpPr bwMode="auto">
          <a:xfrm>
            <a:off x="335360" y="908720"/>
            <a:ext cx="11215526" cy="1225550"/>
            <a:chOff x="0" y="0"/>
            <a:chExt cx="5649" cy="772"/>
          </a:xfrm>
        </p:grpSpPr>
        <p:pic>
          <p:nvPicPr>
            <p:cNvPr id="31" name="Text Box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649" cy="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4"/>
            <p:cNvSpPr txBox="1">
              <a:spLocks noChangeArrowheads="1"/>
            </p:cNvSpPr>
            <p:nvPr/>
          </p:nvSpPr>
          <p:spPr bwMode="auto">
            <a:xfrm>
              <a:off x="144" y="145"/>
              <a:ext cx="5359"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a:solidFill>
                    <a:schemeClr val="bg1"/>
                  </a:solidFill>
                  <a:latin typeface="微软雅黑" panose="020B0503020204020204" charset="-122"/>
                  <a:ea typeface="微软雅黑" panose="020B0503020204020204" charset="-122"/>
                </a:rPr>
                <a:t>    5 </a:t>
              </a:r>
              <a:r>
                <a:rPr lang="zh-CN" altLang="en-US" b="1">
                  <a:solidFill>
                    <a:schemeClr val="bg1"/>
                  </a:solidFill>
                  <a:latin typeface="微软雅黑" panose="020B0503020204020204" charset="-122"/>
                  <a:ea typeface="微软雅黑" panose="020B0503020204020204" charset="-122"/>
                </a:rPr>
                <a:t>场内二次搬运：由于道路狭窄，材料、机具不能一次运到施工现场，必须进行二次搬运发生的费用，经甲乙双方签字认可后办理相应的签证手续。</a:t>
              </a:r>
              <a:endParaRPr lang="zh-CN" altLang="en-US" b="1">
                <a:solidFill>
                  <a:schemeClr val="bg1"/>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625475" y="414338"/>
            <a:ext cx="5818188" cy="461962"/>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2400" dirty="0">
                <a:solidFill>
                  <a:srgbClr val="FF0000"/>
                </a:solidFill>
                <a:latin typeface="微软雅黑" panose="020B0503020204020204" charset="-122"/>
                <a:ea typeface="微软雅黑" panose="020B0503020204020204" charset="-122"/>
              </a:rPr>
              <a:t>现场签证遇到的问题及处理方式</a:t>
            </a:r>
            <a:endParaRPr lang="zh-CN" altLang="en-US" sz="2400" dirty="0">
              <a:solidFill>
                <a:srgbClr val="FF0000"/>
              </a:solidFill>
              <a:latin typeface="微软雅黑" panose="020B0503020204020204" charset="-122"/>
              <a:ea typeface="微软雅黑" panose="020B0503020204020204" charset="-122"/>
            </a:endParaRPr>
          </a:p>
        </p:txBody>
      </p:sp>
      <p:graphicFrame>
        <p:nvGraphicFramePr>
          <p:cNvPr id="16" name="Group 3"/>
          <p:cNvGraphicFramePr>
            <a:graphicFrameLocks noGrp="1"/>
          </p:cNvGraphicFramePr>
          <p:nvPr/>
        </p:nvGraphicFramePr>
        <p:xfrm>
          <a:off x="625474" y="1052513"/>
          <a:ext cx="10727109" cy="4912159"/>
        </p:xfrm>
        <a:graphic>
          <a:graphicData uri="http://schemas.openxmlformats.org/drawingml/2006/table">
            <a:tbl>
              <a:tblPr/>
              <a:tblGrid>
                <a:gridCol w="5301142"/>
                <a:gridCol w="5425967"/>
              </a:tblGrid>
              <a:tr h="361412">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现场签证的常见问题</a:t>
                      </a:r>
                      <a:endParaRPr kumimoji="0" lang="zh-CN" altLang="en-US" sz="2000" b="0"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33232" marR="33232"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rPr>
                        <a:t>现场签证问题的处理方法</a:t>
                      </a:r>
                      <a:endParaRPr kumimoji="0" lang="zh-CN" altLang="en-US" sz="20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33232" marR="33232"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r>
              <a:tr h="4535355">
                <a:tc>
                  <a:txBody>
                    <a:bodyPr/>
                    <a:lstStyle/>
                    <a:p>
                      <a:pPr marL="0" marR="0" lvl="0" indent="266700" algn="l" defTabSz="914400" rtl="0" eaLnBrk="0" fontAlgn="base" latinLnBrk="0" hangingPunct="0">
                        <a:lnSpc>
                          <a:spcPct val="100000"/>
                        </a:lnSpc>
                        <a:spcBef>
                          <a:spcPct val="0"/>
                        </a:spcBef>
                        <a:spcAft>
                          <a:spcPct val="0"/>
                        </a:spcAft>
                        <a:buClrTx/>
                        <a:buSzTx/>
                        <a:buFontTx/>
                        <a:buNone/>
                      </a:pPr>
                      <a:r>
                        <a:rPr kumimoji="0" lang="en-US" sz="2000" b="1" i="0" u="none" strike="noStrike" cap="none" normalizeH="0" baseline="0">
                          <a:ln>
                            <a:noFill/>
                          </a:ln>
                          <a:solidFill>
                            <a:srgbClr val="FF0000"/>
                          </a:solidFill>
                          <a:effectLst/>
                          <a:latin typeface="微软雅黑" panose="020B0503020204020204" charset="-122"/>
                          <a:ea typeface="微软雅黑" panose="020B0503020204020204" charset="-122"/>
                        </a:rPr>
                        <a:t>1.</a:t>
                      </a:r>
                      <a:r>
                        <a:rPr kumimoji="0" lang="zh-CN" altLang="en-US" sz="2000" b="1" i="0" u="none" strike="noStrike" cap="none" normalizeH="0" baseline="0">
                          <a:ln>
                            <a:noFill/>
                          </a:ln>
                          <a:solidFill>
                            <a:srgbClr val="FF0000"/>
                          </a:solidFill>
                          <a:effectLst/>
                          <a:latin typeface="微软雅黑" panose="020B0503020204020204" charset="-122"/>
                          <a:ea typeface="微软雅黑" panose="020B0503020204020204" charset="-122"/>
                        </a:rPr>
                        <a:t>应当签证的未签证</a:t>
                      </a:r>
                      <a:endParaRPr kumimoji="0" lang="zh-CN" altLang="en-US" sz="2000" b="1" i="0" u="none" strike="noStrike" cap="none" normalizeH="0" baseline="0">
                        <a:ln>
                          <a:noFill/>
                        </a:ln>
                        <a:solidFill>
                          <a:srgbClr val="FF0000"/>
                        </a:solidFill>
                        <a:effectLst/>
                        <a:latin typeface="微软雅黑" panose="020B0503020204020204" charset="-122"/>
                        <a:ea typeface="微软雅黑" panose="020B0503020204020204" charset="-122"/>
                      </a:endParaRPr>
                    </a:p>
                    <a:p>
                      <a:pPr marL="0" marR="0" lvl="0" indent="266700" algn="l" defTabSz="914400" rtl="0" eaLnBrk="0" fontAlgn="base" latinLnBrk="0" hangingPunct="0">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rPr>
                        <a:t>由于有些发包人在施工过程中随意性较强，施工中经常改动一些部位，既无设计变更，也不办现场签证，到结算时往往发生补签困难，引起纠纷。还有一些承包人不清楚哪些费用需要进行签证，缺少签证的意识。</a:t>
                      </a:r>
                      <a:endPar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266700" algn="l" defTabSz="914400" rtl="0" eaLnBrk="0" fontAlgn="base" latinLnBrk="0" hangingPunct="0">
                        <a:lnSpc>
                          <a:spcPct val="100000"/>
                        </a:lnSpc>
                        <a:spcBef>
                          <a:spcPct val="0"/>
                        </a:spcBef>
                        <a:spcAft>
                          <a:spcPct val="0"/>
                        </a:spcAft>
                        <a:buClrTx/>
                        <a:buSzTx/>
                        <a:buFontTx/>
                        <a:buNone/>
                      </a:pPr>
                      <a:r>
                        <a:rPr kumimoji="0" lang="en-US" sz="2000" b="1" i="0" u="none" strike="noStrike" cap="none" normalizeH="0" baseline="0">
                          <a:ln>
                            <a:noFill/>
                          </a:ln>
                          <a:solidFill>
                            <a:srgbClr val="FF0000"/>
                          </a:solidFill>
                          <a:effectLst/>
                          <a:latin typeface="微软雅黑" panose="020B0503020204020204" charset="-122"/>
                          <a:ea typeface="微软雅黑" panose="020B0503020204020204" charset="-122"/>
                        </a:rPr>
                        <a:t>2.</a:t>
                      </a:r>
                      <a:r>
                        <a:rPr kumimoji="0" lang="zh-CN" altLang="en-US" sz="2000" b="1" i="0" u="none" strike="noStrike" cap="none" normalizeH="0" baseline="0">
                          <a:ln>
                            <a:noFill/>
                          </a:ln>
                          <a:solidFill>
                            <a:srgbClr val="FF0000"/>
                          </a:solidFill>
                          <a:effectLst/>
                          <a:latin typeface="微软雅黑" panose="020B0503020204020204" charset="-122"/>
                          <a:ea typeface="微软雅黑" panose="020B0503020204020204" charset="-122"/>
                        </a:rPr>
                        <a:t>不规范签证</a:t>
                      </a:r>
                      <a:endParaRPr kumimoji="0" lang="zh-CN" altLang="en-US" sz="2000" b="1" i="0" u="none" strike="noStrike" cap="none" normalizeH="0" baseline="0">
                        <a:ln>
                          <a:noFill/>
                        </a:ln>
                        <a:solidFill>
                          <a:srgbClr val="FF0000"/>
                        </a:solidFill>
                        <a:effectLst/>
                        <a:latin typeface="微软雅黑" panose="020B0503020204020204" charset="-122"/>
                        <a:ea typeface="微软雅黑" panose="020B0503020204020204" charset="-122"/>
                      </a:endParaRPr>
                    </a:p>
                    <a:p>
                      <a:pPr marL="0" marR="0" lvl="0" indent="266700" algn="l" defTabSz="914400" rtl="0" eaLnBrk="0" fontAlgn="base" latinLnBrk="0" hangingPunct="0">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rPr>
                        <a:t>现场签证一般情况下要发包人、监理工程师和承包人三方共同签字才能生效。缺少任何一方都属于不规范签证，不能作为结算和索赔的依据。</a:t>
                      </a:r>
                      <a:endPar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266700" algn="l" defTabSz="914400" rtl="0" eaLnBrk="0" fontAlgn="base" latinLnBrk="0" hangingPunct="0">
                        <a:lnSpc>
                          <a:spcPct val="100000"/>
                        </a:lnSpc>
                        <a:spcBef>
                          <a:spcPct val="0"/>
                        </a:spcBef>
                        <a:spcAft>
                          <a:spcPct val="0"/>
                        </a:spcAft>
                        <a:buClrTx/>
                        <a:buSzTx/>
                        <a:buFontTx/>
                        <a:buNone/>
                      </a:pPr>
                      <a:r>
                        <a:rPr kumimoji="0" lang="en-US" sz="2000" b="1" i="0" u="none" strike="noStrike" cap="none" normalizeH="0" baseline="0">
                          <a:ln>
                            <a:noFill/>
                          </a:ln>
                          <a:solidFill>
                            <a:schemeClr val="tx1"/>
                          </a:solidFill>
                          <a:effectLst/>
                          <a:latin typeface="微软雅黑" panose="020B0503020204020204" charset="-122"/>
                          <a:ea typeface="微软雅黑" panose="020B0503020204020204" charset="-122"/>
                        </a:rPr>
                        <a:t>3</a:t>
                      </a:r>
                      <a:r>
                        <a:rPr kumimoji="0" lang="en-US" sz="2000" b="1" i="0" u="none" strike="noStrike" cap="none" normalizeH="0" baseline="0">
                          <a:ln>
                            <a:noFill/>
                          </a:ln>
                          <a:solidFill>
                            <a:srgbClr val="FF0000"/>
                          </a:solidFill>
                          <a:effectLst/>
                          <a:latin typeface="微软雅黑" panose="020B0503020204020204" charset="-122"/>
                          <a:ea typeface="微软雅黑" panose="020B0503020204020204" charset="-122"/>
                        </a:rPr>
                        <a:t>.</a:t>
                      </a:r>
                      <a:r>
                        <a:rPr kumimoji="0" lang="zh-CN" altLang="en-US" sz="2000" b="1" i="0" u="none" strike="noStrike" cap="none" normalizeH="0" baseline="0">
                          <a:ln>
                            <a:noFill/>
                          </a:ln>
                          <a:solidFill>
                            <a:srgbClr val="FF0000"/>
                          </a:solidFill>
                          <a:effectLst/>
                          <a:latin typeface="微软雅黑" panose="020B0503020204020204" charset="-122"/>
                          <a:ea typeface="微软雅黑" panose="020B0503020204020204" charset="-122"/>
                        </a:rPr>
                        <a:t>违反规定的签证</a:t>
                      </a:r>
                      <a:endParaRPr kumimoji="0" lang="zh-CN" altLang="en-US" sz="2000" b="1" i="0" u="none" strike="noStrike" cap="none" normalizeH="0" baseline="0">
                        <a:ln>
                          <a:noFill/>
                        </a:ln>
                        <a:solidFill>
                          <a:srgbClr val="FF0000"/>
                        </a:solidFill>
                        <a:effectLst/>
                        <a:latin typeface="微软雅黑" panose="020B0503020204020204" charset="-122"/>
                        <a:ea typeface="微软雅黑" panose="020B0503020204020204" charset="-122"/>
                      </a:endParaRPr>
                    </a:p>
                    <a:p>
                      <a:pPr marL="0" marR="0" lvl="0" indent="266700" algn="l" defTabSz="914400" rtl="0" eaLnBrk="0" fontAlgn="base" latinLnBrk="0" hangingPunct="0">
                        <a:lnSpc>
                          <a:spcPct val="100000"/>
                        </a:lnSpc>
                        <a:spcBef>
                          <a:spcPct val="0"/>
                        </a:spcBef>
                        <a:spcAft>
                          <a:spcPct val="0"/>
                        </a:spcAft>
                        <a:buClrTx/>
                        <a:buSzTx/>
                        <a:buFontTx/>
                        <a:buNone/>
                      </a:pPr>
                      <a:r>
                        <a:rPr kumimoji="0" lang="zh-CN" altLang="en-US" sz="2000" b="1" i="0" u="none" strike="noStrike" cap="none" normalizeH="0" baseline="0">
                          <a:ln>
                            <a:noFill/>
                          </a:ln>
                          <a:solidFill>
                            <a:schemeClr val="tx1"/>
                          </a:solidFill>
                          <a:effectLst/>
                          <a:latin typeface="微软雅黑" panose="020B0503020204020204" charset="-122"/>
                          <a:ea typeface="微软雅黑" panose="020B0503020204020204" charset="-122"/>
                        </a:rPr>
                        <a:t>有的承包人采取不正当的手段，获得一些违反规定的签证。这类签证也是不应被认可的。</a:t>
                      </a:r>
                      <a:endParaRPr kumimoji="0" lang="zh-CN" altLang="en-US" sz="20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33232" marR="33232"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276225" algn="l" defTabSz="914400" rtl="0" eaLnBrk="0" fontAlgn="base" latinLnBrk="0" hangingPunct="0">
                        <a:lnSpc>
                          <a:spcPct val="100000"/>
                        </a:lnSpc>
                        <a:spcBef>
                          <a:spcPct val="0"/>
                        </a:spcBef>
                        <a:spcAft>
                          <a:spcPct val="0"/>
                        </a:spcAft>
                        <a:buClrTx/>
                        <a:buSzTx/>
                        <a:buFontTx/>
                        <a:buNone/>
                      </a:pPr>
                      <a:r>
                        <a:rPr kumimoji="0" lang="en-US" sz="2000" b="1" i="0" u="none" strike="noStrike" cap="none" normalizeH="0" baseline="0" dirty="0">
                          <a:ln>
                            <a:noFill/>
                          </a:ln>
                          <a:solidFill>
                            <a:srgbClr val="FF0000"/>
                          </a:solidFill>
                          <a:effectLst/>
                          <a:latin typeface="微软雅黑" panose="020B0503020204020204" charset="-122"/>
                          <a:ea typeface="微软雅黑" panose="020B0503020204020204" charset="-122"/>
                        </a:rPr>
                        <a:t>1.</a:t>
                      </a:r>
                      <a:r>
                        <a:rPr kumimoji="0" lang="zh-CN" altLang="en-US" sz="2000" b="1" i="0" u="none" strike="noStrike" cap="none" normalizeH="0" baseline="0" dirty="0">
                          <a:ln>
                            <a:noFill/>
                          </a:ln>
                          <a:solidFill>
                            <a:srgbClr val="FF0000"/>
                          </a:solidFill>
                          <a:effectLst/>
                          <a:latin typeface="微软雅黑" panose="020B0503020204020204" charset="-122"/>
                          <a:ea typeface="微软雅黑" panose="020B0503020204020204" charset="-122"/>
                        </a:rPr>
                        <a:t>熟悉合同。</a:t>
                      </a: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把熟悉合同作为投资控制工作的重要环节，应特别注意有关投资控制的合同条款。</a:t>
                      </a:r>
                      <a:endPar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p>
                      <a:pPr marL="0" marR="0" lvl="0" indent="276225" algn="l" defTabSz="914400" rtl="0" eaLnBrk="0" fontAlgn="base" latinLnBrk="0" hangingPunct="0">
                        <a:lnSpc>
                          <a:spcPct val="100000"/>
                        </a:lnSpc>
                        <a:spcBef>
                          <a:spcPct val="0"/>
                        </a:spcBef>
                        <a:spcAft>
                          <a:spcPct val="0"/>
                        </a:spcAft>
                        <a:buClrTx/>
                        <a:buSzTx/>
                        <a:buFontTx/>
                        <a:buNone/>
                      </a:pPr>
                      <a:r>
                        <a:rPr kumimoji="0" lang="en-US" sz="2000" b="1" i="0" u="none" strike="noStrike" cap="none" normalizeH="0" baseline="0" dirty="0">
                          <a:ln>
                            <a:noFill/>
                          </a:ln>
                          <a:solidFill>
                            <a:srgbClr val="FF0000"/>
                          </a:solidFill>
                          <a:effectLst/>
                          <a:latin typeface="微软雅黑" panose="020B0503020204020204" charset="-122"/>
                          <a:ea typeface="微软雅黑" panose="020B0503020204020204" charset="-122"/>
                        </a:rPr>
                        <a:t>2.</a:t>
                      </a:r>
                      <a:r>
                        <a:rPr kumimoji="0" lang="zh-CN" altLang="en-US" sz="2000" b="1" i="0" u="none" strike="noStrike" cap="none" normalizeH="0" baseline="0" dirty="0">
                          <a:ln>
                            <a:noFill/>
                          </a:ln>
                          <a:solidFill>
                            <a:srgbClr val="FF0000"/>
                          </a:solidFill>
                          <a:effectLst/>
                          <a:latin typeface="微软雅黑" panose="020B0503020204020204" charset="-122"/>
                          <a:ea typeface="微软雅黑" panose="020B0503020204020204" charset="-122"/>
                        </a:rPr>
                        <a:t>及时处理。</a:t>
                      </a: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一方面由于工程建设自身的特点，很多工序会被下一道工序覆盖，另一方面参加建设的各方人员都有可能变动，因此，现场签证应当做到一次一签，一事一签，及时处理，不要过夜。</a:t>
                      </a:r>
                      <a:endPar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p>
                      <a:pPr marL="0" marR="0" lvl="0" indent="276225" algn="l" defTabSz="914400" rtl="0" eaLnBrk="0" fontAlgn="base" latinLnBrk="0" hangingPunct="0">
                        <a:lnSpc>
                          <a:spcPct val="100000"/>
                        </a:lnSpc>
                        <a:spcBef>
                          <a:spcPct val="0"/>
                        </a:spcBef>
                        <a:spcAft>
                          <a:spcPct val="0"/>
                        </a:spcAft>
                        <a:buClrTx/>
                        <a:buSzTx/>
                        <a:buFontTx/>
                        <a:buNone/>
                      </a:pPr>
                      <a:r>
                        <a:rPr kumimoji="0" lang="en-US" sz="2000" b="1" i="0" u="none" strike="noStrike" cap="none" normalizeH="0" baseline="0" dirty="0">
                          <a:ln>
                            <a:noFill/>
                          </a:ln>
                          <a:solidFill>
                            <a:srgbClr val="FF0000"/>
                          </a:solidFill>
                          <a:effectLst/>
                          <a:latin typeface="微软雅黑" panose="020B0503020204020204" charset="-122"/>
                          <a:ea typeface="微软雅黑" panose="020B0503020204020204" charset="-122"/>
                        </a:rPr>
                        <a:t>3.</a:t>
                      </a:r>
                      <a:r>
                        <a:rPr kumimoji="0" lang="zh-CN" altLang="en-US" sz="2000" b="1" i="0" u="none" strike="noStrike" cap="none" normalizeH="0" baseline="0" dirty="0">
                          <a:ln>
                            <a:noFill/>
                          </a:ln>
                          <a:solidFill>
                            <a:srgbClr val="FF0000"/>
                          </a:solidFill>
                          <a:effectLst/>
                          <a:latin typeface="微软雅黑" panose="020B0503020204020204" charset="-122"/>
                          <a:ea typeface="微软雅黑" panose="020B0503020204020204" charset="-122"/>
                        </a:rPr>
                        <a:t>签证要客观公正。</a:t>
                      </a: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要实事求是地办理签证，维护发包人和承包人双方的合法权益。</a:t>
                      </a:r>
                      <a:endPar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endParaRPr>
                    </a:p>
                    <a:p>
                      <a:pPr marL="0" marR="0" lvl="0" indent="276225" algn="l" defTabSz="914400" rtl="0" eaLnBrk="0" fontAlgn="base" latinLnBrk="0" hangingPunct="0">
                        <a:lnSpc>
                          <a:spcPct val="100000"/>
                        </a:lnSpc>
                        <a:spcBef>
                          <a:spcPct val="0"/>
                        </a:spcBef>
                        <a:spcAft>
                          <a:spcPct val="0"/>
                        </a:spcAft>
                        <a:buClrTx/>
                        <a:buSzTx/>
                        <a:buFontTx/>
                        <a:buNone/>
                      </a:pPr>
                      <a:r>
                        <a:rPr kumimoji="0" lang="en-US" sz="2000" b="1" i="0" u="none" strike="noStrike" cap="none" normalizeH="0" baseline="0" dirty="0">
                          <a:ln>
                            <a:noFill/>
                          </a:ln>
                          <a:solidFill>
                            <a:srgbClr val="FF0000"/>
                          </a:solidFill>
                          <a:effectLst/>
                          <a:latin typeface="微软雅黑" panose="020B0503020204020204" charset="-122"/>
                          <a:ea typeface="微软雅黑" panose="020B0503020204020204" charset="-122"/>
                        </a:rPr>
                        <a:t>4.</a:t>
                      </a:r>
                      <a:r>
                        <a:rPr kumimoji="0" lang="zh-CN" altLang="en-US" sz="2000" b="1" i="0" u="none" strike="noStrike" cap="none" normalizeH="0" baseline="0" dirty="0">
                          <a:ln>
                            <a:noFill/>
                          </a:ln>
                          <a:solidFill>
                            <a:srgbClr val="FF0000"/>
                          </a:solidFill>
                          <a:effectLst/>
                          <a:latin typeface="微软雅黑" panose="020B0503020204020204" charset="-122"/>
                          <a:ea typeface="微软雅黑" panose="020B0503020204020204" charset="-122"/>
                        </a:rPr>
                        <a:t>签证代表要有资格。</a:t>
                      </a:r>
                      <a:r>
                        <a:rPr kumimoji="0" lang="zh-CN" altLang="en-US" sz="2000" b="1" i="0" u="none" strike="noStrike" cap="none" normalizeH="0" baseline="0" dirty="0">
                          <a:ln>
                            <a:noFill/>
                          </a:ln>
                          <a:solidFill>
                            <a:schemeClr val="tx1"/>
                          </a:solidFill>
                          <a:effectLst/>
                          <a:latin typeface="微软雅黑" panose="020B0503020204020204" charset="-122"/>
                          <a:ea typeface="微软雅黑" panose="020B0503020204020204" charset="-122"/>
                        </a:rPr>
                        <a:t>各方签证代表要有一定的专业知识，熟悉合同和有关文件、法规、规范和标准，应具有国家有关部门颁发的有关资格证书和上岗证书。</a:t>
                      </a:r>
                      <a:endParaRPr kumimoji="0" lang="zh-CN" altLang="en-US" sz="2000" b="0"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33232" marR="33232"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2"/>
          <p:cNvSpPr txBox="1">
            <a:spLocks noChangeArrowheads="1"/>
          </p:cNvSpPr>
          <p:nvPr/>
        </p:nvSpPr>
        <p:spPr bwMode="auto">
          <a:xfrm>
            <a:off x="560388" y="528638"/>
            <a:ext cx="7751762" cy="461962"/>
          </a:xfrm>
          <a:prstGeom prst="rect">
            <a:avLst/>
          </a:prstGeom>
          <a:solidFill>
            <a:srgbClr val="CCFFFF"/>
          </a:solidFill>
          <a:ln>
            <a:noFill/>
          </a:ln>
          <a:effectLst>
            <a:outerShdw sy="50000" kx="2453608"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dirty="0">
                <a:solidFill>
                  <a:schemeClr val="tx2"/>
                </a:solidFill>
                <a:latin typeface="微软雅黑" panose="020B0503020204020204" charset="-122"/>
                <a:ea typeface="微软雅黑" panose="020B0503020204020204" charset="-122"/>
              </a:rPr>
              <a:t>现场签证的核心</a:t>
            </a:r>
            <a:r>
              <a:rPr lang="en-US" altLang="zh-CN" sz="2400" b="1" dirty="0">
                <a:solidFill>
                  <a:schemeClr val="tx2"/>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签证工程量</a:t>
            </a:r>
            <a:r>
              <a:rPr lang="zh-CN" altLang="en-US" sz="2400" b="1" dirty="0">
                <a:solidFill>
                  <a:schemeClr val="tx2"/>
                </a:solidFill>
                <a:latin typeface="微软雅黑" panose="020B0503020204020204" charset="-122"/>
                <a:ea typeface="微软雅黑" panose="020B0503020204020204" charset="-122"/>
              </a:rPr>
              <a:t>与</a:t>
            </a:r>
            <a:r>
              <a:rPr lang="zh-CN" altLang="en-US" sz="2400" b="1" dirty="0">
                <a:solidFill>
                  <a:srgbClr val="FF0000"/>
                </a:solidFill>
                <a:latin typeface="微软雅黑" panose="020B0503020204020204" charset="-122"/>
                <a:ea typeface="微软雅黑" panose="020B0503020204020204" charset="-122"/>
              </a:rPr>
              <a:t>签证单价</a:t>
            </a:r>
            <a:endParaRPr lang="zh-CN" altLang="en-US" sz="2400" b="1" dirty="0">
              <a:solidFill>
                <a:srgbClr val="FF0000"/>
              </a:solidFill>
              <a:latin typeface="微软雅黑" panose="020B0503020204020204" charset="-122"/>
              <a:ea typeface="微软雅黑" panose="020B0503020204020204" charset="-122"/>
            </a:endParaRPr>
          </a:p>
        </p:txBody>
      </p:sp>
      <p:grpSp>
        <p:nvGrpSpPr>
          <p:cNvPr id="5" name="组合 4"/>
          <p:cNvGrpSpPr/>
          <p:nvPr/>
        </p:nvGrpSpPr>
        <p:grpSpPr bwMode="auto">
          <a:xfrm>
            <a:off x="3431704" y="1871167"/>
            <a:ext cx="4799013" cy="4364037"/>
            <a:chOff x="2403475" y="1884363"/>
            <a:chExt cx="4799013" cy="4364037"/>
          </a:xfrm>
        </p:grpSpPr>
        <p:grpSp>
          <p:nvGrpSpPr>
            <p:cNvPr id="6" name="Oval 9"/>
            <p:cNvGrpSpPr/>
            <p:nvPr/>
          </p:nvGrpSpPr>
          <p:grpSpPr bwMode="auto">
            <a:xfrm>
              <a:off x="3606800" y="1884363"/>
              <a:ext cx="2470150" cy="1335087"/>
              <a:chOff x="0" y="0"/>
              <a:chExt cx="1686" cy="841"/>
            </a:xfrm>
          </p:grpSpPr>
          <p:pic>
            <p:nvPicPr>
              <p:cNvPr id="25" name="Oval 9"/>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686" cy="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4"/>
              <p:cNvSpPr txBox="1">
                <a:spLocks noChangeArrowheads="1"/>
              </p:cNvSpPr>
              <p:nvPr/>
            </p:nvSpPr>
            <p:spPr bwMode="auto">
              <a:xfrm>
                <a:off x="352" y="230"/>
                <a:ext cx="983"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b="1">
                  <a:solidFill>
                    <a:schemeClr val="tx2"/>
                  </a:solidFill>
                  <a:latin typeface="微软雅黑" panose="020B0503020204020204" charset="-122"/>
                  <a:ea typeface="微软雅黑" panose="020B0503020204020204" charset="-122"/>
                </a:endParaRPr>
              </a:p>
            </p:txBody>
          </p:sp>
        </p:grpSp>
        <p:sp>
          <p:nvSpPr>
            <p:cNvPr id="7" name="Text Box 10"/>
            <p:cNvSpPr txBox="1">
              <a:spLocks noChangeArrowheads="1"/>
            </p:cNvSpPr>
            <p:nvPr/>
          </p:nvSpPr>
          <p:spPr bwMode="auto">
            <a:xfrm>
              <a:off x="4073525" y="2349500"/>
              <a:ext cx="1477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zh-CN" altLang="en-US" sz="2400" b="1">
                  <a:solidFill>
                    <a:srgbClr val="FF0000"/>
                  </a:solidFill>
                  <a:latin typeface="微软雅黑" panose="020B0503020204020204" charset="-122"/>
                  <a:ea typeface="微软雅黑" panose="020B0503020204020204" charset="-122"/>
                </a:rPr>
                <a:t>现场签证</a:t>
              </a:r>
              <a:endParaRPr lang="zh-CN" altLang="en-US" sz="2400" b="1">
                <a:solidFill>
                  <a:srgbClr val="FF0000"/>
                </a:solidFill>
                <a:latin typeface="微软雅黑" panose="020B0503020204020204" charset="-122"/>
                <a:ea typeface="微软雅黑" panose="020B0503020204020204" charset="-122"/>
              </a:endParaRPr>
            </a:p>
          </p:txBody>
        </p:sp>
        <p:sp>
          <p:nvSpPr>
            <p:cNvPr id="8" name="Line 11"/>
            <p:cNvSpPr>
              <a:spLocks noChangeShapeType="1"/>
            </p:cNvSpPr>
            <p:nvPr/>
          </p:nvSpPr>
          <p:spPr bwMode="auto">
            <a:xfrm flipH="1">
              <a:off x="3741738" y="2933700"/>
              <a:ext cx="706437" cy="765175"/>
            </a:xfrm>
            <a:prstGeom prst="line">
              <a:avLst/>
            </a:prstGeom>
            <a:noFill/>
            <a:ln w="38100">
              <a:solidFill>
                <a:srgbClr val="FF0000"/>
              </a:solidFill>
              <a:round/>
              <a:tailEnd type="triangle" w="lg" len="lg"/>
            </a:ln>
            <a:extLst>
              <a:ext uri="{909E8E84-426E-40DD-AFC4-6F175D3DCCD1}">
                <a14:hiddenFill xmlns:a14="http://schemas.microsoft.com/office/drawing/2010/main">
                  <a:noFill/>
                </a14:hiddenFill>
              </a:ext>
            </a:extLst>
          </p:spPr>
          <p:txBody>
            <a:bodyPr/>
            <a:lstStyle/>
            <a:p>
              <a:endParaRPr lang="zh-CN" altLang="en-US"/>
            </a:p>
          </p:txBody>
        </p:sp>
        <p:grpSp>
          <p:nvGrpSpPr>
            <p:cNvPr id="9" name="Rectangle 12"/>
            <p:cNvGrpSpPr/>
            <p:nvPr/>
          </p:nvGrpSpPr>
          <p:grpSpPr bwMode="auto">
            <a:xfrm>
              <a:off x="2403475" y="3505200"/>
              <a:ext cx="1974850" cy="969963"/>
              <a:chOff x="0" y="0"/>
              <a:chExt cx="1348" cy="611"/>
            </a:xfrm>
          </p:grpSpPr>
          <p:pic>
            <p:nvPicPr>
              <p:cNvPr id="23" name="Rectangle 1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48"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9"/>
              <p:cNvSpPr txBox="1">
                <a:spLocks noChangeArrowheads="1"/>
              </p:cNvSpPr>
              <p:nvPr/>
            </p:nvSpPr>
            <p:spPr bwMode="auto">
              <a:xfrm>
                <a:off x="148" y="150"/>
                <a:ext cx="1049"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000" b="1">
                    <a:latin typeface="微软雅黑" panose="020B0503020204020204" charset="-122"/>
                    <a:ea typeface="微软雅黑" panose="020B0503020204020204" charset="-122"/>
                  </a:rPr>
                  <a:t>签证的工程量</a:t>
                </a:r>
                <a:endParaRPr lang="zh-CN" altLang="en-US" sz="2000" b="1">
                  <a:latin typeface="微软雅黑" panose="020B0503020204020204" charset="-122"/>
                  <a:ea typeface="微软雅黑" panose="020B0503020204020204" charset="-122"/>
                </a:endParaRPr>
              </a:p>
            </p:txBody>
          </p:sp>
        </p:grpSp>
        <p:sp>
          <p:nvSpPr>
            <p:cNvPr id="10" name="Line 13"/>
            <p:cNvSpPr>
              <a:spLocks noChangeShapeType="1"/>
            </p:cNvSpPr>
            <p:nvPr/>
          </p:nvSpPr>
          <p:spPr bwMode="auto">
            <a:xfrm>
              <a:off x="5362575" y="2933700"/>
              <a:ext cx="663575" cy="765175"/>
            </a:xfrm>
            <a:prstGeom prst="line">
              <a:avLst/>
            </a:prstGeom>
            <a:noFill/>
            <a:ln w="38100">
              <a:solidFill>
                <a:srgbClr val="FF0000"/>
              </a:solidFill>
              <a:round/>
              <a:tailEnd type="triangle" w="lg" len="lg"/>
            </a:ln>
            <a:extLst>
              <a:ext uri="{909E8E84-426E-40DD-AFC4-6F175D3DCCD1}">
                <a14:hiddenFill xmlns:a14="http://schemas.microsoft.com/office/drawing/2010/main">
                  <a:noFill/>
                </a14:hiddenFill>
              </a:ext>
            </a:extLst>
          </p:spPr>
          <p:txBody>
            <a:bodyPr/>
            <a:lstStyle/>
            <a:p>
              <a:endParaRPr lang="zh-CN" altLang="en-US"/>
            </a:p>
          </p:txBody>
        </p:sp>
        <p:grpSp>
          <p:nvGrpSpPr>
            <p:cNvPr id="11" name="Rectangle 14"/>
            <p:cNvGrpSpPr/>
            <p:nvPr/>
          </p:nvGrpSpPr>
          <p:grpSpPr bwMode="auto">
            <a:xfrm>
              <a:off x="5222875" y="3505200"/>
              <a:ext cx="1979613" cy="969963"/>
              <a:chOff x="0" y="0"/>
              <a:chExt cx="1351" cy="611"/>
            </a:xfrm>
          </p:grpSpPr>
          <p:pic>
            <p:nvPicPr>
              <p:cNvPr id="21" name="Rectangle 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51"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3"/>
              <p:cNvSpPr txBox="1">
                <a:spLocks noChangeArrowheads="1"/>
              </p:cNvSpPr>
              <p:nvPr/>
            </p:nvSpPr>
            <p:spPr bwMode="auto">
              <a:xfrm>
                <a:off x="151" y="150"/>
                <a:ext cx="1049"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zh-CN" altLang="en-US" sz="2000" b="1">
                    <a:latin typeface="微软雅黑" panose="020B0503020204020204" charset="-122"/>
                    <a:ea typeface="微软雅黑" panose="020B0503020204020204" charset="-122"/>
                  </a:rPr>
                  <a:t>签证内容单价</a:t>
                </a:r>
                <a:endParaRPr lang="zh-CN" altLang="en-US" sz="2000" b="1">
                  <a:latin typeface="微软雅黑" panose="020B0503020204020204" charset="-122"/>
                  <a:ea typeface="微软雅黑" panose="020B0503020204020204" charset="-122"/>
                </a:endParaRPr>
              </a:p>
            </p:txBody>
          </p:sp>
        </p:grpSp>
        <p:sp>
          <p:nvSpPr>
            <p:cNvPr id="12" name="Text Box 15"/>
            <p:cNvSpPr txBox="1">
              <a:spLocks noChangeArrowheads="1"/>
            </p:cNvSpPr>
            <p:nvPr/>
          </p:nvSpPr>
          <p:spPr bwMode="auto">
            <a:xfrm>
              <a:off x="4406900" y="3743325"/>
              <a:ext cx="78740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altLang="zh-CN" sz="2400" b="1">
                  <a:solidFill>
                    <a:srgbClr val="FF0000"/>
                  </a:solidFill>
                  <a:latin typeface="微软雅黑" panose="020B0503020204020204" charset="-122"/>
                  <a:ea typeface="微软雅黑" panose="020B0503020204020204" charset="-122"/>
                </a:rPr>
                <a:t>×</a:t>
              </a:r>
              <a:endParaRPr lang="en-US" altLang="zh-CN" sz="2400" b="1">
                <a:solidFill>
                  <a:srgbClr val="FF0000"/>
                </a:solidFill>
                <a:latin typeface="微软雅黑" panose="020B0503020204020204" charset="-122"/>
                <a:ea typeface="微软雅黑" panose="020B0503020204020204" charset="-122"/>
              </a:endParaRPr>
            </a:p>
          </p:txBody>
        </p:sp>
        <p:sp>
          <p:nvSpPr>
            <p:cNvPr id="13" name="AutoShape 16"/>
            <p:cNvSpPr>
              <a:spLocks noChangeArrowheads="1"/>
            </p:cNvSpPr>
            <p:nvPr/>
          </p:nvSpPr>
          <p:spPr bwMode="auto">
            <a:xfrm rot="-7161032">
              <a:off x="3485353" y="4410864"/>
              <a:ext cx="901700" cy="557213"/>
            </a:xfrm>
            <a:prstGeom prst="leftArrow">
              <a:avLst>
                <a:gd name="adj1" fmla="val 50000"/>
                <a:gd name="adj2" fmla="val 37317"/>
              </a:avLst>
            </a:prstGeom>
            <a:solidFill>
              <a:srgbClr val="FF0000"/>
            </a:solidFill>
            <a:ln w="9525">
              <a:solidFill>
                <a:schemeClr val="tx1"/>
              </a:solidFill>
              <a:miter lim="800000"/>
            </a:ln>
          </p:spPr>
          <p:txBody>
            <a:bodyPr vert="eaVert" wrap="none" anchor="ctr"/>
            <a:lstStyle/>
            <a:p>
              <a:pPr eaLnBrk="0" hangingPunct="0"/>
              <a:endParaRPr lang="zh-CN" altLang="en-US">
                <a:latin typeface="微软雅黑" panose="020B0503020204020204" charset="-122"/>
                <a:ea typeface="微软雅黑" panose="020B0503020204020204" charset="-122"/>
              </a:endParaRPr>
            </a:p>
          </p:txBody>
        </p:sp>
        <p:sp>
          <p:nvSpPr>
            <p:cNvPr id="14" name="AutoShape 17"/>
            <p:cNvSpPr>
              <a:spLocks noChangeArrowheads="1"/>
            </p:cNvSpPr>
            <p:nvPr/>
          </p:nvSpPr>
          <p:spPr bwMode="auto">
            <a:xfrm rot="-3492050">
              <a:off x="5609427" y="4410866"/>
              <a:ext cx="809625" cy="557212"/>
            </a:xfrm>
            <a:prstGeom prst="leftArrow">
              <a:avLst>
                <a:gd name="adj1" fmla="val 50000"/>
                <a:gd name="adj2" fmla="val 33506"/>
              </a:avLst>
            </a:prstGeom>
            <a:solidFill>
              <a:srgbClr val="FF0000"/>
            </a:solidFill>
            <a:ln w="9525">
              <a:solidFill>
                <a:schemeClr val="tx1"/>
              </a:solidFill>
              <a:miter lim="800000"/>
            </a:ln>
          </p:spPr>
          <p:txBody>
            <a:bodyPr vert="eaVert" wrap="none" anchor="ctr"/>
            <a:lstStyle/>
            <a:p>
              <a:pPr eaLnBrk="0" hangingPunct="0"/>
              <a:endParaRPr lang="zh-CN" altLang="en-US">
                <a:latin typeface="微软雅黑" panose="020B0503020204020204" charset="-122"/>
                <a:ea typeface="微软雅黑" panose="020B0503020204020204" charset="-122"/>
              </a:endParaRPr>
            </a:p>
          </p:txBody>
        </p:sp>
        <p:grpSp>
          <p:nvGrpSpPr>
            <p:cNvPr id="17" name="Oval 18"/>
            <p:cNvGrpSpPr/>
            <p:nvPr/>
          </p:nvGrpSpPr>
          <p:grpSpPr bwMode="auto">
            <a:xfrm>
              <a:off x="3584575" y="4870450"/>
              <a:ext cx="2757488" cy="1377950"/>
              <a:chOff x="0" y="0"/>
              <a:chExt cx="1882" cy="868"/>
            </a:xfrm>
          </p:grpSpPr>
          <p:pic>
            <p:nvPicPr>
              <p:cNvPr id="19" name="Oval 1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82" cy="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9"/>
              <p:cNvSpPr txBox="1">
                <a:spLocks noChangeArrowheads="1"/>
              </p:cNvSpPr>
              <p:nvPr/>
            </p:nvSpPr>
            <p:spPr bwMode="auto">
              <a:xfrm>
                <a:off x="380" y="234"/>
                <a:ext cx="1120"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zh-CN" altLang="en-US" b="1">
                  <a:solidFill>
                    <a:schemeClr val="tx2"/>
                  </a:solidFill>
                  <a:latin typeface="微软雅黑" panose="020B0503020204020204" charset="-122"/>
                  <a:ea typeface="微软雅黑" panose="020B0503020204020204" charset="-122"/>
                </a:endParaRPr>
              </a:p>
            </p:txBody>
          </p:sp>
        </p:grpSp>
        <p:sp>
          <p:nvSpPr>
            <p:cNvPr id="18" name="Text Box 19"/>
            <p:cNvSpPr txBox="1">
              <a:spLocks noChangeArrowheads="1"/>
            </p:cNvSpPr>
            <p:nvPr/>
          </p:nvSpPr>
          <p:spPr bwMode="auto">
            <a:xfrm>
              <a:off x="4073525" y="5319713"/>
              <a:ext cx="1785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zh-CN" altLang="en-US" sz="2400" b="1">
                  <a:solidFill>
                    <a:srgbClr val="FF0000"/>
                  </a:solidFill>
                  <a:latin typeface="微软雅黑" panose="020B0503020204020204" charset="-122"/>
                  <a:ea typeface="微软雅黑" panose="020B0503020204020204" charset="-122"/>
                </a:rPr>
                <a:t>价款调整额</a:t>
              </a:r>
              <a:endParaRPr lang="zh-CN" altLang="en-US" sz="2400" b="1">
                <a:solidFill>
                  <a:srgbClr val="FF0000"/>
                </a:solidFill>
                <a:latin typeface="微软雅黑" panose="020B0503020204020204" charset="-122"/>
                <a:ea typeface="微软雅黑" panose="020B0503020204020204" charset="-122"/>
              </a:endParaRPr>
            </a:p>
          </p:txBody>
        </p:sp>
      </p:grpSp>
      <p:grpSp>
        <p:nvGrpSpPr>
          <p:cNvPr id="27" name="Text Box 20"/>
          <p:cNvGrpSpPr/>
          <p:nvPr/>
        </p:nvGrpSpPr>
        <p:grpSpPr bwMode="auto">
          <a:xfrm>
            <a:off x="7111529" y="2126754"/>
            <a:ext cx="2952750" cy="1273175"/>
            <a:chOff x="0" y="0"/>
            <a:chExt cx="1820" cy="802"/>
          </a:xfrm>
        </p:grpSpPr>
        <p:pic>
          <p:nvPicPr>
            <p:cNvPr id="28" name="Text Box 2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0"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23"/>
            <p:cNvSpPr txBox="1">
              <a:spLocks noChangeArrowheads="1"/>
            </p:cNvSpPr>
            <p:nvPr/>
          </p:nvSpPr>
          <p:spPr bwMode="auto">
            <a:xfrm>
              <a:off x="18" y="18"/>
              <a:ext cx="1786"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rgbClr val="FF0000"/>
                  </a:solidFill>
                  <a:latin typeface="微软雅黑" panose="020B0503020204020204" charset="-122"/>
                  <a:ea typeface="微软雅黑" panose="020B0503020204020204" charset="-122"/>
                </a:rPr>
                <a:t>技巧：</a:t>
              </a:r>
              <a:r>
                <a:rPr lang="zh-CN" altLang="en-US" b="1">
                  <a:latin typeface="微软雅黑" panose="020B0503020204020204" charset="-122"/>
                  <a:ea typeface="微软雅黑" panose="020B0503020204020204" charset="-122"/>
                </a:rPr>
                <a:t>签证前查看定额，防止承包商找一个高的单价，使签证的内容去适应那个单价而获得额外利润。</a:t>
              </a:r>
              <a:endParaRPr lang="zh-CN" altLang="en-US" b="1">
                <a:latin typeface="微软雅黑" panose="020B0503020204020204" charset="-122"/>
                <a:ea typeface="微软雅黑" panose="020B0503020204020204" charset="-122"/>
              </a:endParaRPr>
            </a:p>
          </p:txBody>
        </p:sp>
      </p:grpSp>
      <p:grpSp>
        <p:nvGrpSpPr>
          <p:cNvPr id="30" name="Text Box 21"/>
          <p:cNvGrpSpPr/>
          <p:nvPr/>
        </p:nvGrpSpPr>
        <p:grpSpPr bwMode="auto">
          <a:xfrm>
            <a:off x="1585442" y="2352179"/>
            <a:ext cx="2998787" cy="1000125"/>
            <a:chOff x="0" y="0"/>
            <a:chExt cx="2047" cy="630"/>
          </a:xfrm>
        </p:grpSpPr>
        <p:pic>
          <p:nvPicPr>
            <p:cNvPr id="31" name="Text Box 2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047"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26"/>
            <p:cNvSpPr txBox="1">
              <a:spLocks noChangeArrowheads="1"/>
            </p:cNvSpPr>
            <p:nvPr/>
          </p:nvSpPr>
          <p:spPr bwMode="auto">
            <a:xfrm>
              <a:off x="18" y="18"/>
              <a:ext cx="2013" cy="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b="1">
                  <a:latin typeface="微软雅黑" panose="020B0503020204020204" charset="-122"/>
                  <a:ea typeface="微软雅黑" panose="020B0503020204020204" charset="-122"/>
                </a:rPr>
                <a:t>签证项目要齐全，工程量要涵盖全部项目。明确是</a:t>
              </a:r>
              <a:r>
                <a:rPr lang="zh-CN" altLang="en-US" b="1">
                  <a:solidFill>
                    <a:srgbClr val="FF0000"/>
                  </a:solidFill>
                  <a:latin typeface="微软雅黑" panose="020B0503020204020204" charset="-122"/>
                  <a:ea typeface="微软雅黑" panose="020B0503020204020204" charset="-122"/>
                </a:rPr>
                <a:t>计日工工程量</a:t>
              </a:r>
              <a:r>
                <a:rPr lang="zh-CN" altLang="en-US" b="1">
                  <a:latin typeface="微软雅黑" panose="020B0503020204020204" charset="-122"/>
                  <a:ea typeface="微软雅黑" panose="020B0503020204020204" charset="-122"/>
                </a:rPr>
                <a:t>还是</a:t>
              </a:r>
              <a:r>
                <a:rPr lang="zh-CN" altLang="en-US" b="1">
                  <a:solidFill>
                    <a:srgbClr val="FF0000"/>
                  </a:solidFill>
                  <a:latin typeface="微软雅黑" panose="020B0503020204020204" charset="-122"/>
                  <a:ea typeface="微软雅黑" panose="020B0503020204020204" charset="-122"/>
                </a:rPr>
                <a:t>合同工程量。</a:t>
              </a:r>
              <a:endParaRPr lang="zh-CN" altLang="en-US" b="1">
                <a:solidFill>
                  <a:srgbClr val="FF0000"/>
                </a:solidFill>
                <a:latin typeface="微软雅黑" panose="020B0503020204020204" charset="-122"/>
                <a:ea typeface="微软雅黑" panose="020B0503020204020204" charset="-122"/>
              </a:endParaRPr>
            </a:p>
          </p:txBody>
        </p:sp>
      </p:grpSp>
      <p:sp>
        <p:nvSpPr>
          <p:cNvPr id="33" name="AutoShape 55"/>
          <p:cNvSpPr>
            <a:spLocks noChangeArrowheads="1"/>
          </p:cNvSpPr>
          <p:nvPr/>
        </p:nvSpPr>
        <p:spPr bwMode="auto">
          <a:xfrm>
            <a:off x="7802092" y="977404"/>
            <a:ext cx="2370137" cy="989013"/>
          </a:xfrm>
          <a:prstGeom prst="irregularSeal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eaLnBrk="0" hangingPunct="0"/>
            <a:r>
              <a:rPr lang="zh-CN" altLang="en-US" sz="3200">
                <a:solidFill>
                  <a:srgbClr val="FFFF00"/>
                </a:solidFill>
                <a:latin typeface="微软雅黑" panose="020B0503020204020204" charset="-122"/>
                <a:ea typeface="微软雅黑" panose="020B0503020204020204" charset="-122"/>
              </a:rPr>
              <a:t>难点</a:t>
            </a:r>
            <a:endParaRPr lang="zh-CN" altLang="en-US" sz="3200">
              <a:solidFill>
                <a:srgbClr val="FFFF00"/>
              </a:solidFill>
              <a:latin typeface="微软雅黑" panose="020B0503020204020204" charset="-122"/>
              <a:ea typeface="微软雅黑" panose="020B0503020204020204" charset="-122"/>
            </a:endParaRPr>
          </a:p>
        </p:txBody>
      </p:sp>
      <p:pic>
        <p:nvPicPr>
          <p:cNvPr id="34" name="Picture 37" descr="j02908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445742" y="3641229"/>
            <a:ext cx="19113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descr="bd05422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218017" y="3730129"/>
            <a:ext cx="178593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23392" y="476672"/>
            <a:ext cx="5697537" cy="457200"/>
          </a:xfrm>
          <a:prstGeom prst="rect">
            <a:avLst/>
          </a:prstGeom>
          <a:solidFill>
            <a:srgbClr val="CCFFFF"/>
          </a:solidFill>
          <a:ln>
            <a:noFill/>
          </a:ln>
          <a:effectLst>
            <a:outerShdw sy="50000" kx="2453608"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dirty="0">
                <a:solidFill>
                  <a:srgbClr val="FF0000"/>
                </a:solidFill>
                <a:latin typeface="微软雅黑" panose="020B0503020204020204" charset="-122"/>
                <a:ea typeface="微软雅黑" panose="020B0503020204020204" charset="-122"/>
              </a:rPr>
              <a:t>处理现场签证的注意事项</a:t>
            </a:r>
            <a:endParaRPr lang="zh-CN" altLang="en-US" sz="2400" b="1" dirty="0">
              <a:solidFill>
                <a:srgbClr val="FF0000"/>
              </a:solidFill>
              <a:latin typeface="微软雅黑" panose="020B0503020204020204" charset="-122"/>
              <a:ea typeface="微软雅黑" panose="020B0503020204020204" charset="-122"/>
            </a:endParaRPr>
          </a:p>
        </p:txBody>
      </p:sp>
      <p:grpSp>
        <p:nvGrpSpPr>
          <p:cNvPr id="5" name="Text Box 5"/>
          <p:cNvGrpSpPr/>
          <p:nvPr/>
        </p:nvGrpSpPr>
        <p:grpSpPr bwMode="auto">
          <a:xfrm>
            <a:off x="541338" y="1195388"/>
            <a:ext cx="11171286" cy="1998662"/>
            <a:chOff x="0" y="0"/>
            <a:chExt cx="5625" cy="1259"/>
          </a:xfrm>
        </p:grpSpPr>
        <p:pic>
          <p:nvPicPr>
            <p:cNvPr id="6" name="Text Box 5"/>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625" cy="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91" y="91"/>
              <a:ext cx="5443" cy="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2100"/>
                </a:lnSpc>
              </a:pPr>
              <a:r>
                <a:rPr lang="en-US" altLang="zh-CN" sz="2000" b="1">
                  <a:solidFill>
                    <a:srgbClr val="FF0000"/>
                  </a:solidFill>
                  <a:latin typeface="微软雅黑" panose="020B0503020204020204" charset="-122"/>
                  <a:ea typeface="微软雅黑" panose="020B0503020204020204" charset="-122"/>
                </a:rPr>
                <a:t>    1 </a:t>
              </a:r>
              <a:r>
                <a:rPr lang="zh-CN" altLang="en-US" sz="2000" b="1">
                  <a:solidFill>
                    <a:srgbClr val="FF0000"/>
                  </a:solidFill>
                  <a:latin typeface="微软雅黑" panose="020B0503020204020204" charset="-122"/>
                  <a:ea typeface="微软雅黑" panose="020B0503020204020204" charset="-122"/>
                </a:rPr>
                <a:t>现场签证内容要明确，项目要齐全。</a:t>
              </a:r>
              <a:r>
                <a:rPr lang="zh-CN" altLang="en-US" sz="2000" b="1">
                  <a:latin typeface="微软雅黑" panose="020B0503020204020204" charset="-122"/>
                  <a:ea typeface="微软雅黑" panose="020B0503020204020204" charset="-122"/>
                </a:rPr>
                <a:t>签证中要注明时间、地点、工程部位、事由，并附上计算简图、标明尺寸、注上原始数据，明确结算方式、结算单价。 举例：某施工单位砌</a:t>
              </a:r>
              <a:r>
                <a:rPr lang="en-US" altLang="zh-CN" sz="2000" b="1">
                  <a:latin typeface="微软雅黑" panose="020B0503020204020204" charset="-122"/>
                  <a:ea typeface="微软雅黑" panose="020B0503020204020204" charset="-122"/>
                </a:rPr>
                <a:t>2m</a:t>
              </a:r>
              <a:r>
                <a:rPr lang="zh-CN" altLang="en-US" sz="2000" b="1">
                  <a:latin typeface="微软雅黑" panose="020B0503020204020204" charset="-122"/>
                  <a:ea typeface="微软雅黑" panose="020B0503020204020204" charset="-122"/>
                </a:rPr>
                <a:t>高的围墙办理签证如下：“</a:t>
              </a:r>
              <a:r>
                <a:rPr lang="zh-CN" altLang="en-US" sz="2000" b="1">
                  <a:solidFill>
                    <a:srgbClr val="FF0000"/>
                  </a:solidFill>
                  <a:latin typeface="微软雅黑" panose="020B0503020204020204" charset="-122"/>
                  <a:ea typeface="微软雅黑" panose="020B0503020204020204" charset="-122"/>
                </a:rPr>
                <a:t>应甲方要求用</a:t>
              </a:r>
              <a:r>
                <a:rPr lang="en-US" altLang="zh-CN" sz="2000" b="1">
                  <a:solidFill>
                    <a:srgbClr val="FF0000"/>
                  </a:solidFill>
                  <a:latin typeface="微软雅黑" panose="020B0503020204020204" charset="-122"/>
                  <a:ea typeface="微软雅黑" panose="020B0503020204020204" charset="-122"/>
                </a:rPr>
                <a:t>M2.5</a:t>
              </a:r>
              <a:r>
                <a:rPr lang="zh-CN" altLang="en-US" sz="2000" b="1">
                  <a:solidFill>
                    <a:srgbClr val="FF0000"/>
                  </a:solidFill>
                  <a:latin typeface="微软雅黑" panose="020B0503020204020204" charset="-122"/>
                  <a:ea typeface="微软雅黑" panose="020B0503020204020204" charset="-122"/>
                </a:rPr>
                <a:t>水泥砂浆砌</a:t>
              </a:r>
              <a:r>
                <a:rPr lang="en-US" altLang="zh-CN" sz="2000" b="1">
                  <a:solidFill>
                    <a:srgbClr val="FF0000"/>
                  </a:solidFill>
                  <a:latin typeface="微软雅黑" panose="020B0503020204020204" charset="-122"/>
                  <a:ea typeface="微软雅黑" panose="020B0503020204020204" charset="-122"/>
                </a:rPr>
                <a:t>2m</a:t>
              </a:r>
              <a:r>
                <a:rPr lang="zh-CN" altLang="en-US" sz="2000" b="1">
                  <a:solidFill>
                    <a:srgbClr val="FF0000"/>
                  </a:solidFill>
                  <a:latin typeface="微软雅黑" panose="020B0503020204020204" charset="-122"/>
                  <a:ea typeface="微软雅黑" panose="020B0503020204020204" charset="-122"/>
                </a:rPr>
                <a:t>高围墙</a:t>
              </a:r>
              <a:r>
                <a:rPr lang="en-US" altLang="zh-CN" sz="2000" b="1">
                  <a:solidFill>
                    <a:srgbClr val="FF0000"/>
                  </a:solidFill>
                  <a:latin typeface="微软雅黑" panose="020B0503020204020204" charset="-122"/>
                  <a:ea typeface="微软雅黑" panose="020B0503020204020204" charset="-122"/>
                </a:rPr>
                <a:t>85m3</a:t>
              </a:r>
              <a:r>
                <a:rPr lang="zh-CN" altLang="en-US" sz="2000" b="1">
                  <a:solidFill>
                    <a:srgbClr val="FF0000"/>
                  </a:solidFill>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可是砌围墙需要先平整场地，需要搭拆脚手架，还需要抹水泥砂浆等。可是该签证中并未详细说明这些情况，势必影响其后期的结算。</a:t>
              </a:r>
              <a:endParaRPr lang="zh-CN" altLang="en-US" sz="2000" b="1">
                <a:latin typeface="微软雅黑" panose="020B0503020204020204" charset="-122"/>
                <a:ea typeface="微软雅黑" panose="020B0503020204020204" charset="-122"/>
              </a:endParaRPr>
            </a:p>
          </p:txBody>
        </p:sp>
      </p:grpSp>
      <p:grpSp>
        <p:nvGrpSpPr>
          <p:cNvPr id="8" name="Text Box 6"/>
          <p:cNvGrpSpPr/>
          <p:nvPr/>
        </p:nvGrpSpPr>
        <p:grpSpPr bwMode="auto">
          <a:xfrm>
            <a:off x="550863" y="3108325"/>
            <a:ext cx="11158376" cy="2120900"/>
            <a:chOff x="0" y="0"/>
            <a:chExt cx="5599" cy="1122"/>
          </a:xfrm>
        </p:grpSpPr>
        <p:pic>
          <p:nvPicPr>
            <p:cNvPr id="9" name="Text Box 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99" cy="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94" y="94"/>
              <a:ext cx="5414"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FF0000"/>
                  </a:solidFill>
                  <a:latin typeface="微软雅黑" panose="020B0503020204020204" charset="-122"/>
                  <a:ea typeface="微软雅黑" panose="020B0503020204020204" charset="-122"/>
                </a:rPr>
                <a:t>  2 </a:t>
              </a:r>
              <a:r>
                <a:rPr lang="zh-CN" altLang="en-US" sz="2000" b="1">
                  <a:solidFill>
                    <a:srgbClr val="FF0000"/>
                  </a:solidFill>
                  <a:latin typeface="微软雅黑" panose="020B0503020204020204" charset="-122"/>
                  <a:ea typeface="微软雅黑" panose="020B0503020204020204" charset="-122"/>
                </a:rPr>
                <a:t>与预算定额中规定相重复的签证项目，不应再要求签证。</a:t>
              </a:r>
              <a:r>
                <a:rPr lang="zh-CN" altLang="en-US" sz="2000" b="1">
                  <a:latin typeface="微软雅黑" panose="020B0503020204020204" charset="-122"/>
                  <a:ea typeface="微软雅黑" panose="020B0503020204020204" charset="-122"/>
                </a:rPr>
                <a:t>举例：施工单位在某工程中回填土套用某地区</a:t>
              </a:r>
              <a:r>
                <a:rPr lang="en-US" altLang="zh-CN" sz="2000" b="1">
                  <a:latin typeface="微软雅黑" panose="020B0503020204020204" charset="-122"/>
                  <a:ea typeface="微软雅黑" panose="020B0503020204020204" charset="-122"/>
                </a:rPr>
                <a:t>03</a:t>
              </a:r>
              <a:r>
                <a:rPr lang="zh-CN" altLang="en-US" sz="2000" b="1">
                  <a:latin typeface="微软雅黑" panose="020B0503020204020204" charset="-122"/>
                  <a:ea typeface="微软雅黑" panose="020B0503020204020204" charset="-122"/>
                </a:rPr>
                <a:t>定额的</a:t>
              </a:r>
              <a:r>
                <a:rPr lang="en-US" altLang="zh-CN" sz="2000" b="1">
                  <a:latin typeface="微软雅黑" panose="020B0503020204020204" charset="-122"/>
                  <a:ea typeface="微软雅黑" panose="020B0503020204020204" charset="-122"/>
                </a:rPr>
                <a:t>8-1</a:t>
              </a:r>
              <a:r>
                <a:rPr lang="zh-CN" altLang="en-US" sz="2000" b="1">
                  <a:latin typeface="微软雅黑" panose="020B0503020204020204" charset="-122"/>
                  <a:ea typeface="微软雅黑" panose="020B0503020204020204" charset="-122"/>
                </a:rPr>
                <a:t>后，又要求办理土方的双轮车场内运费</a:t>
              </a:r>
              <a:r>
                <a:rPr lang="zh-CN" altLang="en-US" sz="2000" b="1">
                  <a:solidFill>
                    <a:srgbClr val="FF0000"/>
                  </a:solidFill>
                  <a:latin typeface="微软雅黑" panose="020B0503020204020204" charset="-122"/>
                  <a:ea typeface="微软雅黑" panose="020B0503020204020204" charset="-122"/>
                </a:rPr>
                <a:t>（运距为</a:t>
              </a:r>
              <a:r>
                <a:rPr lang="en-US" altLang="zh-CN" sz="2000" b="1">
                  <a:solidFill>
                    <a:srgbClr val="FF0000"/>
                  </a:solidFill>
                  <a:latin typeface="微软雅黑" panose="020B0503020204020204" charset="-122"/>
                  <a:ea typeface="微软雅黑" panose="020B0503020204020204" charset="-122"/>
                </a:rPr>
                <a:t>100m</a:t>
              </a:r>
              <a:r>
                <a:rPr lang="zh-CN" altLang="en-US" sz="2000" b="1">
                  <a:solidFill>
                    <a:srgbClr val="FF0000"/>
                  </a:solidFill>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的签证，因为定额的注释</a:t>
              </a:r>
              <a:r>
                <a:rPr lang="zh-CN" altLang="en-US" sz="2000" b="1">
                  <a:solidFill>
                    <a:srgbClr val="FF0000"/>
                  </a:solidFill>
                  <a:latin typeface="微软雅黑" panose="020B0503020204020204" charset="-122"/>
                  <a:ea typeface="微软雅黑" panose="020B0503020204020204" charset="-122"/>
                </a:rPr>
                <a:t>（工作内容中）</a:t>
              </a:r>
              <a:r>
                <a:rPr lang="zh-CN" altLang="en-US" sz="2000" b="1">
                  <a:latin typeface="微软雅黑" panose="020B0503020204020204" charset="-122"/>
                  <a:ea typeface="微软雅黑" panose="020B0503020204020204" charset="-122"/>
                </a:rPr>
                <a:t>中明确素土垫层已经包含了</a:t>
              </a:r>
              <a:r>
                <a:rPr lang="en-US" altLang="zh-CN" sz="2000" b="1">
                  <a:solidFill>
                    <a:srgbClr val="FF0000"/>
                  </a:solidFill>
                  <a:latin typeface="微软雅黑" panose="020B0503020204020204" charset="-122"/>
                  <a:ea typeface="微软雅黑" panose="020B0503020204020204" charset="-122"/>
                </a:rPr>
                <a:t>150m</a:t>
              </a:r>
              <a:r>
                <a:rPr lang="zh-CN" altLang="en-US" sz="2000" b="1">
                  <a:solidFill>
                    <a:srgbClr val="FF0000"/>
                  </a:solidFill>
                  <a:latin typeface="微软雅黑" panose="020B0503020204020204" charset="-122"/>
                  <a:ea typeface="微软雅黑" panose="020B0503020204020204" charset="-122"/>
                </a:rPr>
                <a:t>的运距</a:t>
              </a:r>
              <a:r>
                <a:rPr lang="zh-CN" altLang="en-US" sz="2000" b="1">
                  <a:latin typeface="微软雅黑" panose="020B0503020204020204" charset="-122"/>
                  <a:ea typeface="微软雅黑" panose="020B0503020204020204" charset="-122"/>
                </a:rPr>
                <a:t>，所以，承包商该要求属于</a:t>
              </a:r>
              <a:r>
                <a:rPr lang="zh-CN" altLang="en-US" sz="2000" b="1">
                  <a:solidFill>
                    <a:srgbClr val="FF0000"/>
                  </a:solidFill>
                  <a:latin typeface="微软雅黑" panose="020B0503020204020204" charset="-122"/>
                  <a:ea typeface="微软雅黑" panose="020B0503020204020204" charset="-122"/>
                </a:rPr>
                <a:t>重复签证</a:t>
              </a:r>
              <a:r>
                <a:rPr lang="zh-CN" altLang="en-US" sz="2000" b="1">
                  <a:latin typeface="微软雅黑" panose="020B0503020204020204" charset="-122"/>
                  <a:ea typeface="微软雅黑" panose="020B0503020204020204" charset="-122"/>
                </a:rPr>
                <a:t>。</a:t>
              </a:r>
              <a:endParaRPr lang="zh-CN" altLang="en-US" sz="2000" b="1">
                <a:latin typeface="微软雅黑" panose="020B0503020204020204" charset="-122"/>
                <a:ea typeface="微软雅黑" panose="020B0503020204020204" charset="-122"/>
              </a:endParaRPr>
            </a:p>
          </p:txBody>
        </p:sp>
      </p:grpSp>
      <p:grpSp>
        <p:nvGrpSpPr>
          <p:cNvPr id="11" name="Text Box 7"/>
          <p:cNvGrpSpPr/>
          <p:nvPr/>
        </p:nvGrpSpPr>
        <p:grpSpPr bwMode="auto">
          <a:xfrm>
            <a:off x="428625" y="5114925"/>
            <a:ext cx="11401512" cy="1554163"/>
            <a:chOff x="0" y="0"/>
            <a:chExt cx="5741" cy="979"/>
          </a:xfrm>
        </p:grpSpPr>
        <p:pic>
          <p:nvPicPr>
            <p:cNvPr id="12" name="Text Box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41" cy="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p:cNvSpPr txBox="1">
              <a:spLocks noChangeArrowheads="1"/>
            </p:cNvSpPr>
            <p:nvPr/>
          </p:nvSpPr>
          <p:spPr bwMode="auto">
            <a:xfrm>
              <a:off x="149" y="149"/>
              <a:ext cx="5443"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000" b="1">
                  <a:solidFill>
                    <a:srgbClr val="FF0000"/>
                  </a:solidFill>
                  <a:latin typeface="微软雅黑" panose="020B0503020204020204" charset="-122"/>
                  <a:ea typeface="微软雅黑" panose="020B0503020204020204" charset="-122"/>
                </a:rPr>
                <a:t>  3 </a:t>
              </a:r>
              <a:r>
                <a:rPr lang="zh-CN" altLang="en-US" sz="2000" b="1">
                  <a:solidFill>
                    <a:srgbClr val="FF0000"/>
                  </a:solidFill>
                  <a:latin typeface="微软雅黑" panose="020B0503020204020204" charset="-122"/>
                  <a:ea typeface="微软雅黑" panose="020B0503020204020204" charset="-122"/>
                </a:rPr>
                <a:t>注意时限要求。</a:t>
              </a:r>
              <a:r>
                <a:rPr lang="zh-CN" altLang="en-US" sz="2000" b="1">
                  <a:latin typeface="微软雅黑" panose="020B0503020204020204" charset="-122"/>
                  <a:ea typeface="微软雅黑" panose="020B0503020204020204" charset="-122"/>
                </a:rPr>
                <a:t>在编制签证时</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要注意施工合同条款约定的递交签证时限</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承包商一定要在合同约定的期限前</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将签证的增减额及结算提交给发包人</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避免造成发包人拒收的情况发生。</a:t>
              </a:r>
              <a:endParaRPr lang="zh-CN" altLang="en-US" sz="2000" b="1">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23392" y="476672"/>
            <a:ext cx="5697537" cy="457200"/>
          </a:xfrm>
          <a:prstGeom prst="rect">
            <a:avLst/>
          </a:prstGeom>
          <a:solidFill>
            <a:srgbClr val="CCFFFF"/>
          </a:solidFill>
          <a:ln>
            <a:noFill/>
          </a:ln>
          <a:effectLst>
            <a:outerShdw sy="50000" kx="2453608"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dirty="0">
                <a:solidFill>
                  <a:srgbClr val="FF0000"/>
                </a:solidFill>
                <a:latin typeface="微软雅黑" panose="020B0503020204020204" charset="-122"/>
                <a:ea typeface="微软雅黑" panose="020B0503020204020204" charset="-122"/>
              </a:rPr>
              <a:t>处理现场签证的注意事项</a:t>
            </a:r>
            <a:endParaRPr lang="zh-CN" altLang="en-US" sz="2400" b="1" dirty="0">
              <a:solidFill>
                <a:srgbClr val="FF0000"/>
              </a:solidFill>
              <a:latin typeface="微软雅黑" panose="020B0503020204020204" charset="-122"/>
              <a:ea typeface="微软雅黑" panose="020B0503020204020204" charset="-122"/>
            </a:endParaRPr>
          </a:p>
        </p:txBody>
      </p:sp>
      <p:grpSp>
        <p:nvGrpSpPr>
          <p:cNvPr id="14" name="Text Box 10"/>
          <p:cNvGrpSpPr/>
          <p:nvPr/>
        </p:nvGrpSpPr>
        <p:grpSpPr bwMode="auto">
          <a:xfrm>
            <a:off x="90488" y="1017588"/>
            <a:ext cx="10974064" cy="2943225"/>
            <a:chOff x="0" y="0"/>
            <a:chExt cx="5579" cy="1854"/>
          </a:xfrm>
        </p:grpSpPr>
        <p:pic>
          <p:nvPicPr>
            <p:cNvPr id="15" name="Text Box 10"/>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579" cy="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p:cNvSpPr txBox="1">
              <a:spLocks noChangeArrowheads="1"/>
            </p:cNvSpPr>
            <p:nvPr/>
          </p:nvSpPr>
          <p:spPr bwMode="auto">
            <a:xfrm>
              <a:off x="156" y="157"/>
              <a:ext cx="5264"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sz="2000" b="1">
                  <a:solidFill>
                    <a:srgbClr val="FF0000"/>
                  </a:solidFill>
                  <a:latin typeface="微软雅黑" panose="020B0503020204020204" charset="-122"/>
                  <a:ea typeface="微软雅黑" panose="020B0503020204020204" charset="-122"/>
                </a:rPr>
                <a:t>  4 </a:t>
              </a:r>
              <a:r>
                <a:rPr lang="zh-CN" altLang="en-US" sz="2000" b="1">
                  <a:solidFill>
                    <a:srgbClr val="FF0000"/>
                  </a:solidFill>
                  <a:latin typeface="微软雅黑" panose="020B0503020204020204" charset="-122"/>
                  <a:ea typeface="微软雅黑" panose="020B0503020204020204" charset="-122"/>
                </a:rPr>
                <a:t>签证手续要齐全。承包商要注重合同约定的签证手续和流程。</a:t>
              </a:r>
              <a:endParaRPr lang="zh-CN" altLang="en-US" sz="2000" b="1">
                <a:solidFill>
                  <a:srgbClr val="FF0000"/>
                </a:solidFill>
                <a:latin typeface="微软雅黑" panose="020B0503020204020204" charset="-122"/>
                <a:ea typeface="微软雅黑" panose="020B0503020204020204" charset="-122"/>
              </a:endParaRPr>
            </a:p>
            <a:p>
              <a:r>
                <a:rPr lang="zh-CN" altLang="en-US" sz="2000" b="1">
                  <a:latin typeface="微软雅黑" panose="020B0503020204020204" charset="-122"/>
                  <a:ea typeface="微软雅黑" panose="020B0503020204020204" charset="-122"/>
                </a:rPr>
                <a:t>  签证流程举例： 某工程合同约定：每份签证内容按各单项工程不同专业由</a:t>
              </a:r>
              <a:r>
                <a:rPr lang="zh-CN" altLang="en-US" sz="2000" b="1">
                  <a:solidFill>
                    <a:srgbClr val="FF0000"/>
                  </a:solidFill>
                  <a:latin typeface="微软雅黑" panose="020B0503020204020204" charset="-122"/>
                  <a:ea typeface="微软雅黑" panose="020B0503020204020204" charset="-122"/>
                </a:rPr>
                <a:t>承包人提出</a:t>
              </a:r>
              <a:r>
                <a:rPr lang="zh-CN" altLang="en-US" sz="2000" b="1">
                  <a:latin typeface="微软雅黑" panose="020B0503020204020204" charset="-122"/>
                  <a:ea typeface="微软雅黑" panose="020B0503020204020204" charset="-122"/>
                </a:rPr>
                <a:t>，</a:t>
              </a:r>
              <a:r>
                <a:rPr lang="zh-CN" altLang="en-US" sz="2000" b="1">
                  <a:solidFill>
                    <a:srgbClr val="FF0000"/>
                  </a:solidFill>
                  <a:latin typeface="微软雅黑" panose="020B0503020204020204" charset="-122"/>
                  <a:ea typeface="微软雅黑" panose="020B0503020204020204" charset="-122"/>
                </a:rPr>
                <a:t>监理工程师、业主造价工程师、业主单位主管经理</a:t>
              </a:r>
              <a:r>
                <a:rPr lang="zh-CN" altLang="en-US" sz="2000" b="1">
                  <a:latin typeface="微软雅黑" panose="020B0503020204020204" charset="-122"/>
                  <a:ea typeface="微软雅黑" panose="020B0503020204020204" charset="-122"/>
                </a:rPr>
                <a:t>按签批权限逐层签字审批后</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由资料员编号才能生效</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然后发放各单位实施。由承包单位将此次签证内容编制成预算书</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报至业主造价工程师审核</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然后经业主主管领导审批盖章后生效</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进行过程跟踪结算</a:t>
              </a:r>
              <a:r>
                <a:rPr lang="en-US" altLang="zh-CN" sz="2000" b="1">
                  <a:latin typeface="微软雅黑" panose="020B0503020204020204" charset="-122"/>
                  <a:ea typeface="微软雅黑" panose="020B0503020204020204" charset="-122"/>
                </a:rPr>
                <a:t>,</a:t>
              </a:r>
              <a:r>
                <a:rPr lang="zh-CN" altLang="en-US" sz="2000" b="1">
                  <a:latin typeface="微软雅黑" panose="020B0503020204020204" charset="-122"/>
                  <a:ea typeface="微软雅黑" panose="020B0503020204020204" charset="-122"/>
                </a:rPr>
                <a:t>竣工结算时直接并入相应工程项下。</a:t>
              </a:r>
              <a:endParaRPr lang="zh-CN" altLang="en-US" sz="2000" b="1">
                <a:latin typeface="微软雅黑" panose="020B0503020204020204" charset="-122"/>
                <a:ea typeface="微软雅黑" panose="020B0503020204020204" charset="-122"/>
              </a:endParaRPr>
            </a:p>
          </p:txBody>
        </p:sp>
      </p:grpSp>
      <p:grpSp>
        <p:nvGrpSpPr>
          <p:cNvPr id="17" name="Text Box 14"/>
          <p:cNvGrpSpPr/>
          <p:nvPr/>
        </p:nvGrpSpPr>
        <p:grpSpPr bwMode="auto">
          <a:xfrm>
            <a:off x="0" y="3876675"/>
            <a:ext cx="11095525" cy="1938338"/>
            <a:chOff x="0" y="0"/>
            <a:chExt cx="5641" cy="1221"/>
          </a:xfrm>
        </p:grpSpPr>
        <p:pic>
          <p:nvPicPr>
            <p:cNvPr id="18" name="Text Box 1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41"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157" y="155"/>
              <a:ext cx="5325" cy="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49580">
                <a:defRPr>
                  <a:solidFill>
                    <a:schemeClr val="tx1"/>
                  </a:solidFill>
                  <a:latin typeface="Calibri" panose="020F0502020204030204" charset="0"/>
                  <a:ea typeface="宋体" panose="02010600030101010101" pitchFamily="2" charset="-122"/>
                </a:defRPr>
              </a:lvl1pPr>
              <a:lvl2pPr>
                <a:defRPr>
                  <a:solidFill>
                    <a:schemeClr val="tx1"/>
                  </a:solidFill>
                  <a:latin typeface="Calibri" panose="020F0502020204030204" charset="0"/>
                  <a:ea typeface="宋体" panose="02010600030101010101" pitchFamily="2" charset="-122"/>
                </a:defRPr>
              </a:lvl2pPr>
              <a:lvl3pPr>
                <a:defRPr>
                  <a:solidFill>
                    <a:schemeClr val="tx1"/>
                  </a:solidFill>
                  <a:latin typeface="Calibri" panose="020F0502020204030204" charset="0"/>
                  <a:ea typeface="宋体" panose="02010600030101010101" pitchFamily="2" charset="-122"/>
                </a:defRPr>
              </a:lvl3pPr>
              <a:lvl4pPr>
                <a:defRPr>
                  <a:solidFill>
                    <a:schemeClr val="tx1"/>
                  </a:solidFill>
                  <a:latin typeface="Calibri" panose="020F0502020204030204" charset="0"/>
                  <a:ea typeface="宋体" panose="02010600030101010101" pitchFamily="2" charset="-122"/>
                </a:defRPr>
              </a:lvl4pPr>
              <a:lvl5pPr>
                <a:defRPr>
                  <a:solidFill>
                    <a:schemeClr val="tx1"/>
                  </a:solidFill>
                  <a:latin typeface="Calibri" panose="020F0502020204030204" charset="0"/>
                  <a:ea typeface="宋体" panose="02010600030101010101" pitchFamily="2" charset="-122"/>
                </a:defRPr>
              </a:lvl5pPr>
              <a:lvl6pPr defTabSz="457200" fontAlgn="base">
                <a:spcBef>
                  <a:spcPct val="0"/>
                </a:spcBef>
                <a:spcAft>
                  <a:spcPct val="0"/>
                </a:spcAft>
                <a:defRPr>
                  <a:solidFill>
                    <a:schemeClr val="tx1"/>
                  </a:solidFill>
                  <a:latin typeface="Calibri" panose="020F0502020204030204" charset="0"/>
                  <a:ea typeface="宋体" panose="02010600030101010101" pitchFamily="2" charset="-122"/>
                </a:defRPr>
              </a:lvl6pPr>
              <a:lvl7pPr defTabSz="457200" fontAlgn="base">
                <a:spcBef>
                  <a:spcPct val="0"/>
                </a:spcBef>
                <a:spcAft>
                  <a:spcPct val="0"/>
                </a:spcAft>
                <a:defRPr>
                  <a:solidFill>
                    <a:schemeClr val="tx1"/>
                  </a:solidFill>
                  <a:latin typeface="Calibri" panose="020F0502020204030204" charset="0"/>
                  <a:ea typeface="宋体" panose="02010600030101010101" pitchFamily="2" charset="-122"/>
                </a:defRPr>
              </a:lvl7pPr>
              <a:lvl8pPr defTabSz="457200" fontAlgn="base">
                <a:spcBef>
                  <a:spcPct val="0"/>
                </a:spcBef>
                <a:spcAft>
                  <a:spcPct val="0"/>
                </a:spcAft>
                <a:defRPr>
                  <a:solidFill>
                    <a:schemeClr val="tx1"/>
                  </a:solidFill>
                  <a:latin typeface="Calibri" panose="020F0502020204030204" charset="0"/>
                  <a:ea typeface="宋体" panose="02010600030101010101" pitchFamily="2" charset="-122"/>
                </a:defRPr>
              </a:lvl8pPr>
              <a:lvl9pPr defTabSz="4572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0" hangingPunct="0"/>
              <a:r>
                <a:rPr lang="en-US" altLang="zh-CN" sz="2000" b="1">
                  <a:solidFill>
                    <a:srgbClr val="FF0000"/>
                  </a:solidFill>
                  <a:latin typeface="微软雅黑" panose="020B0503020204020204" charset="-122"/>
                  <a:ea typeface="微软雅黑" panose="020B0503020204020204" charset="-122"/>
                </a:rPr>
                <a:t>5 </a:t>
              </a:r>
              <a:r>
                <a:rPr lang="zh-CN" altLang="en-US" sz="2000" b="1">
                  <a:solidFill>
                    <a:srgbClr val="FF0000"/>
                  </a:solidFill>
                  <a:latin typeface="微软雅黑" panose="020B0503020204020204" charset="-122"/>
                  <a:ea typeface="微软雅黑" panose="020B0503020204020204" charset="-122"/>
                </a:rPr>
                <a:t>签证单要编号报审，建立现场签证控制台账，避免重复签发。</a:t>
              </a:r>
              <a:endParaRPr lang="zh-CN" altLang="en-US" sz="2000" b="1">
                <a:solidFill>
                  <a:srgbClr val="FF0000"/>
                </a:solidFill>
                <a:latin typeface="微软雅黑" panose="020B0503020204020204" charset="-122"/>
                <a:ea typeface="微软雅黑" panose="020B0503020204020204" charset="-122"/>
              </a:endParaRPr>
            </a:p>
            <a:p>
              <a:pPr eaLnBrk="0" hangingPunct="0"/>
              <a:r>
                <a:rPr lang="en-US" altLang="zh-CN" sz="2000" b="1">
                  <a:solidFill>
                    <a:srgbClr val="FF0000"/>
                  </a:solidFill>
                  <a:latin typeface="微软雅黑" panose="020B0503020204020204" charset="-122"/>
                  <a:ea typeface="微软雅黑" panose="020B0503020204020204" charset="-122"/>
                </a:rPr>
                <a:t>6 </a:t>
              </a:r>
              <a:r>
                <a:rPr lang="zh-CN" altLang="en-US" sz="2000" b="1">
                  <a:solidFill>
                    <a:srgbClr val="FF0000"/>
                  </a:solidFill>
                  <a:latin typeface="微软雅黑" panose="020B0503020204020204" charset="-122"/>
                  <a:ea typeface="微软雅黑" panose="020B0503020204020204" charset="-122"/>
                </a:rPr>
                <a:t>注意随时留底，避免添加、修改现象。</a:t>
              </a:r>
              <a:endParaRPr lang="zh-CN" altLang="en-US" sz="2000" b="1">
                <a:solidFill>
                  <a:srgbClr val="FF0000"/>
                </a:solidFill>
                <a:latin typeface="微软雅黑" panose="020B0503020204020204" charset="-122"/>
                <a:ea typeface="微软雅黑" panose="020B0503020204020204" charset="-122"/>
              </a:endParaRPr>
            </a:p>
            <a:p>
              <a:pPr eaLnBrk="0" hangingPunct="0"/>
              <a:r>
                <a:rPr lang="en-US" altLang="zh-CN" sz="2000" b="1">
                  <a:solidFill>
                    <a:srgbClr val="FF0000"/>
                  </a:solidFill>
                  <a:latin typeface="微软雅黑" panose="020B0503020204020204" charset="-122"/>
                  <a:ea typeface="微软雅黑" panose="020B0503020204020204" charset="-122"/>
                </a:rPr>
                <a:t>7 </a:t>
              </a:r>
              <a:r>
                <a:rPr lang="zh-CN" altLang="en-US" sz="2000" b="1">
                  <a:solidFill>
                    <a:srgbClr val="FF0000"/>
                  </a:solidFill>
                  <a:latin typeface="微软雅黑" panose="020B0503020204020204" charset="-122"/>
                  <a:ea typeface="微软雅黑" panose="020B0503020204020204" charset="-122"/>
                </a:rPr>
                <a:t>明确价格认证权限，注明材料的价格形式。</a:t>
              </a:r>
              <a:endParaRPr lang="zh-CN" altLang="en-US" sz="2000" b="1">
                <a:solidFill>
                  <a:srgbClr val="FF0000"/>
                </a:solidFill>
                <a:latin typeface="微软雅黑" panose="020B0503020204020204" charset="-122"/>
                <a:ea typeface="微软雅黑" panose="020B0503020204020204" charset="-122"/>
              </a:endParaRPr>
            </a:p>
            <a:p>
              <a:pPr eaLnBrk="0" hangingPunct="0"/>
              <a:r>
                <a:rPr lang="en-US" altLang="zh-CN" sz="2000" b="1">
                  <a:solidFill>
                    <a:srgbClr val="FF0000"/>
                  </a:solidFill>
                  <a:latin typeface="微软雅黑" panose="020B0503020204020204" charset="-122"/>
                  <a:ea typeface="微软雅黑" panose="020B0503020204020204" charset="-122"/>
                </a:rPr>
                <a:t>8 </a:t>
              </a:r>
              <a:r>
                <a:rPr lang="zh-CN" altLang="en-US" sz="2000" b="1">
                  <a:solidFill>
                    <a:srgbClr val="FF0000"/>
                  </a:solidFill>
                  <a:latin typeface="微软雅黑" panose="020B0503020204020204" charset="-122"/>
                  <a:ea typeface="微软雅黑" panose="020B0503020204020204" charset="-122"/>
                </a:rPr>
                <a:t>零工的签发问题，注意单价的统一确定。</a:t>
              </a:r>
              <a:endParaRPr lang="zh-CN" altLang="en-US" sz="2000" b="1">
                <a:solidFill>
                  <a:srgbClr val="FF0000"/>
                </a:solidFill>
                <a:latin typeface="微软雅黑" panose="020B0503020204020204" charset="-122"/>
                <a:ea typeface="微软雅黑" panose="020B0503020204020204" charset="-122"/>
              </a:endParaRPr>
            </a:p>
          </p:txBody>
        </p:sp>
      </p:grpSp>
      <p:sp>
        <p:nvSpPr>
          <p:cNvPr id="20" name="TextBox 1"/>
          <p:cNvSpPr txBox="1"/>
          <p:nvPr/>
        </p:nvSpPr>
        <p:spPr>
          <a:xfrm>
            <a:off x="11218393" y="1124744"/>
            <a:ext cx="576262" cy="4524315"/>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eaLnBrk="0" hangingPunct="0">
              <a:defRPr/>
            </a:pPr>
            <a:r>
              <a:rPr kumimoji="1" lang="zh-CN" altLang="en-US" sz="2400" dirty="0">
                <a:latin typeface="微软雅黑" panose="020B0503020204020204" charset="-122"/>
                <a:ea typeface="微软雅黑" panose="020B0503020204020204" charset="-122"/>
              </a:rPr>
              <a:t>低中标</a:t>
            </a:r>
            <a:endParaRPr kumimoji="1" lang="en-US" altLang="zh-CN" sz="2400" dirty="0">
              <a:latin typeface="微软雅黑" panose="020B0503020204020204" charset="-122"/>
              <a:ea typeface="微软雅黑" panose="020B0503020204020204" charset="-122"/>
            </a:endParaRPr>
          </a:p>
          <a:p>
            <a:pPr algn="ctr" eaLnBrk="0" hangingPunct="0">
              <a:defRPr/>
            </a:pPr>
            <a:r>
              <a:rPr kumimoji="1" lang="zh-CN" altLang="en-US" sz="2400" dirty="0">
                <a:solidFill>
                  <a:srgbClr val="FF0000"/>
                </a:solidFill>
                <a:latin typeface="微软雅黑" panose="020B0503020204020204" charset="-122"/>
                <a:ea typeface="微软雅黑" panose="020B0503020204020204" charset="-122"/>
              </a:rPr>
              <a:t>勤签证</a:t>
            </a:r>
            <a:r>
              <a:rPr kumimoji="1" lang="zh-CN" altLang="en-US" sz="2400" dirty="0">
                <a:latin typeface="微软雅黑" panose="020B0503020204020204" charset="-122"/>
                <a:ea typeface="微软雅黑" panose="020B0503020204020204" charset="-122"/>
              </a:rPr>
              <a:t>善索赔</a:t>
            </a:r>
            <a:endParaRPr kumimoji="1" lang="en-US" altLang="zh-CN" sz="2400" dirty="0">
              <a:latin typeface="微软雅黑" panose="020B0503020204020204" charset="-122"/>
              <a:ea typeface="微软雅黑" panose="020B0503020204020204" charset="-122"/>
            </a:endParaRPr>
          </a:p>
          <a:p>
            <a:pPr algn="ctr" eaLnBrk="0" hangingPunct="0">
              <a:defRPr/>
            </a:pPr>
            <a:r>
              <a:rPr kumimoji="1" lang="zh-CN" altLang="en-US" sz="2400" dirty="0">
                <a:solidFill>
                  <a:srgbClr val="FF0000"/>
                </a:solidFill>
                <a:latin typeface="微软雅黑" panose="020B0503020204020204" charset="-122"/>
                <a:ea typeface="微软雅黑" panose="020B0503020204020204" charset="-122"/>
              </a:rPr>
              <a:t>高结算</a:t>
            </a:r>
            <a:endParaRPr kumimoji="1" lang="zh-CN" altLang="en-US" sz="2400"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a:spLocks noChangeArrowheads="1"/>
          </p:cNvSpPr>
          <p:nvPr/>
        </p:nvSpPr>
        <p:spPr bwMode="auto">
          <a:xfrm>
            <a:off x="323850" y="260350"/>
            <a:ext cx="6276206" cy="461665"/>
          </a:xfrm>
          <a:prstGeom prst="rect">
            <a:avLst/>
          </a:prstGeom>
          <a:gradFill rotWithShape="1">
            <a:gsLst>
              <a:gs pos="0">
                <a:srgbClr val="FFFF80"/>
              </a:gs>
              <a:gs pos="50000">
                <a:srgbClr val="FFFFB3"/>
              </a:gs>
              <a:gs pos="100000">
                <a:srgbClr val="FFFFDA"/>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zh-CN" altLang="en-US" sz="2400" b="1" dirty="0">
                <a:solidFill>
                  <a:srgbClr val="FF0000"/>
                </a:solidFill>
                <a:latin typeface="微软雅黑" panose="020B0503020204020204" charset="-122"/>
                <a:ea typeface="微软雅黑" panose="020B0503020204020204" charset="-122"/>
              </a:rPr>
              <a:t>现场签证动态控制工具</a:t>
            </a:r>
            <a:r>
              <a:rPr lang="en-US" altLang="zh-CN" sz="2400" b="1" dirty="0">
                <a:solidFill>
                  <a:srgbClr val="FF0000"/>
                </a:solidFill>
                <a:latin typeface="微软雅黑" panose="020B0503020204020204" charset="-122"/>
                <a:ea typeface="微软雅黑" panose="020B0503020204020204" charset="-122"/>
              </a:rPr>
              <a:t>—</a:t>
            </a:r>
            <a:r>
              <a:rPr lang="zh-CN" altLang="en-US" sz="2400" b="1" dirty="0">
                <a:solidFill>
                  <a:srgbClr val="1306BA"/>
                </a:solidFill>
                <a:latin typeface="微软雅黑" panose="020B0503020204020204" charset="-122"/>
                <a:ea typeface="微软雅黑" panose="020B0503020204020204" charset="-122"/>
              </a:rPr>
              <a:t>现场签证台账</a:t>
            </a:r>
            <a:endParaRPr lang="en-US" altLang="zh-CN" sz="2400" b="1" dirty="0">
              <a:solidFill>
                <a:srgbClr val="1306BA"/>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419522" y="1095127"/>
            <a:ext cx="10992544" cy="42030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924560" y="2469515"/>
            <a:ext cx="10467975"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a:defRPr/>
              </a:pPr>
              <a:endParaRPr kumimoji="1" lang="zh-CN" altLang="zh-CN" sz="2000">
                <a:latin typeface="Calibri" panose="020F0502020204030204" charset="0"/>
                <a:ea typeface="黑体" panose="02010609060101010101" pitchFamily="49" charset="-122"/>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algn="ctr" eaLnBrk="0" hangingPunct="0"/>
              <a:endParaRPr lang="zh-CN" altLang="zh-CN" sz="2800" dirty="0">
                <a:solidFill>
                  <a:schemeClr val="tx2"/>
                </a:solidFill>
                <a:latin typeface="Calibri" panose="020F0502020204030204" charset="0"/>
                <a:ea typeface="黑体" panose="02010609060101010101" pitchFamily="49" charset="-122"/>
              </a:endParaRPr>
            </a:p>
          </p:txBody>
        </p:sp>
      </p:grpSp>
      <p:sp>
        <p:nvSpPr>
          <p:cNvPr id="9" name="WordArt 3"/>
          <p:cNvSpPr>
            <a:spLocks noChangeArrowheads="1" noChangeShapeType="1" noTextEdit="1"/>
          </p:cNvSpPr>
          <p:nvPr/>
        </p:nvSpPr>
        <p:spPr bwMode="auto">
          <a:xfrm>
            <a:off x="1490345" y="2618105"/>
            <a:ext cx="9573895" cy="394970"/>
          </a:xfrm>
          <a:prstGeom prst="rect">
            <a:avLst/>
          </a:prstGeom>
        </p:spPr>
        <p:txBody>
          <a:bodyPr wrap="none" numCol="1" fromWordArt="1">
            <a:prstTxWarp prst="textSlantUp">
              <a:avLst>
                <a:gd name="adj" fmla="val 3704"/>
              </a:avLst>
            </a:prstTxWarp>
          </a:bodyPr>
          <a:lstStyle/>
          <a:p>
            <a:pPr fontAlgn="auto">
              <a:spcBef>
                <a:spcPts val="0"/>
              </a:spcBef>
              <a:spcAft>
                <a:spcPts val="0"/>
              </a:spcAft>
              <a:defRPr/>
            </a:pPr>
            <a:r>
              <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a:t>
            </a:r>
            <a:r>
              <a:rPr lang="zh-CN" altLang="en-US" sz="5400" i="1" dirty="0">
                <a:solidFill>
                  <a:srgbClr val="FFFFFF"/>
                </a:solidFill>
                <a:latin typeface="黑体" panose="02010609060101010101" pitchFamily="49" charset="-122"/>
                <a:ea typeface="黑体" panose="02010609060101010101" pitchFamily="49" charset="-122"/>
                <a:sym typeface="+mn-ea"/>
              </a:rPr>
              <a:t>造价管控体系、新形式及理念</a:t>
            </a:r>
            <a:endPar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华文新魏" panose="02010800040101010101" charset="-122"/>
              <a:ea typeface="华文新魏" panose="0201080004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标题 1"/>
          <p:cNvSpPr>
            <a:spLocks noGrp="1"/>
          </p:cNvSpPr>
          <p:nvPr/>
        </p:nvSpPr>
        <p:spPr>
          <a:xfrm>
            <a:off x="668020" y="393065"/>
            <a:ext cx="1072959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注重过程结算</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
        <p:nvSpPr>
          <p:cNvPr id="5125" name="Rectangle 9"/>
          <p:cNvSpPr/>
          <p:nvPr/>
        </p:nvSpPr>
        <p:spPr>
          <a:xfrm>
            <a:off x="6095365" y="1331595"/>
            <a:ext cx="5302250" cy="4861560"/>
          </a:xfrm>
          <a:prstGeom prst="rect">
            <a:avLst/>
          </a:prstGeom>
          <a:noFill/>
          <a:ln w="9525" cap="flat" cmpd="sng">
            <a:solidFill>
              <a:srgbClr val="008080"/>
            </a:solidFill>
            <a:prstDash val="solid"/>
            <a:miter/>
            <a:headEnd type="none" w="med" len="med"/>
            <a:tailEnd type="none" w="med" len="med"/>
          </a:ln>
        </p:spPr>
        <p:txBody>
          <a:bodyPr wrap="square">
            <a:spAutoFit/>
          </a:bodyPr>
          <a:lstStyle/>
          <a:p>
            <a:pPr marL="0" marR="0" lvl="0" indent="0" algn="l" defTabSz="914400" rtl="0" eaLnBrk="1" fontAlgn="base" latinLnBrk="0" hangingPunct="1">
              <a:lnSpc>
                <a:spcPct val="170000"/>
              </a:lnSpc>
              <a:spcBef>
                <a:spcPct val="20000"/>
              </a:spcBef>
              <a:spcAft>
                <a:spcPct val="0"/>
              </a:spcAft>
              <a:buClrTx/>
              <a:buSzTx/>
              <a:buFontTx/>
              <a:buNone/>
              <a:defRPr/>
            </a:pPr>
            <a:r>
              <a:rPr kumimoji="0" lang="zh-CN" altLang="en-US"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    苏通大桥是交通部规划的黑龙江嘉荫至福建南平国家重点干线公路和江苏省规划的</a:t>
            </a:r>
            <a:r>
              <a:rPr kumimoji="0" lang="zh-CN" altLang="en-US" sz="2000" b="1" i="0" u="none" strike="noStrike" kern="1200" cap="none" spc="0" normalizeH="0" baseline="0" noProof="0" dirty="0">
                <a:ln>
                  <a:noFill/>
                </a:ln>
                <a:solidFill>
                  <a:srgbClr val="1A1714"/>
                </a:solidFill>
                <a:effectLst/>
                <a:uLnTx/>
                <a:uFillTx/>
                <a:latin typeface="Arial" panose="020B0604020202020204" pitchFamily="34" charset="0"/>
                <a:ea typeface="黑体" panose="02010609060101010101" pitchFamily="49" charset="-122"/>
                <a:cs typeface="+mn-cs"/>
              </a:rPr>
              <a:t>“</a:t>
            </a:r>
            <a:r>
              <a:rPr kumimoji="0" lang="zh-CN" altLang="en-US"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四纵四横四联</a:t>
            </a:r>
            <a:r>
              <a:rPr kumimoji="0" lang="zh-CN" altLang="en-US" sz="2000" b="1" i="0" u="none" strike="noStrike" kern="1200" cap="none" spc="0" normalizeH="0" baseline="0" noProof="0" dirty="0">
                <a:ln>
                  <a:noFill/>
                </a:ln>
                <a:solidFill>
                  <a:srgbClr val="1A1714"/>
                </a:solidFill>
                <a:effectLst/>
                <a:uLnTx/>
                <a:uFillTx/>
                <a:latin typeface="Arial" panose="020B0604020202020204" pitchFamily="34" charset="0"/>
                <a:ea typeface="黑体" panose="02010609060101010101" pitchFamily="49" charset="-122"/>
                <a:cs typeface="+mn-cs"/>
              </a:rPr>
              <a:t>”</a:t>
            </a:r>
            <a:r>
              <a:rPr kumimoji="0" lang="zh-CN" altLang="en-US"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公路主骨架</a:t>
            </a:r>
            <a:r>
              <a:rPr kumimoji="0" lang="zh-CN" altLang="en-US" sz="2000" b="1" i="0" u="none" strike="noStrike" kern="1200" cap="none" spc="0" normalizeH="0" baseline="0" noProof="0" dirty="0">
                <a:ln>
                  <a:noFill/>
                </a:ln>
                <a:solidFill>
                  <a:srgbClr val="1A1714"/>
                </a:solidFill>
                <a:effectLst/>
                <a:uLnTx/>
                <a:uFillTx/>
                <a:latin typeface="Arial" panose="020B0604020202020204" pitchFamily="34" charset="0"/>
                <a:ea typeface="黑体" panose="02010609060101010101" pitchFamily="49" charset="-122"/>
                <a:cs typeface="+mn-cs"/>
              </a:rPr>
              <a:t>“</a:t>
            </a:r>
            <a:r>
              <a:rPr kumimoji="0" lang="zh-CN" altLang="en-US"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纵一</a:t>
            </a:r>
            <a:r>
              <a:rPr kumimoji="0" lang="zh-CN" altLang="en-US" sz="2000" b="1" i="0" u="none" strike="noStrike" kern="1200" cap="none" spc="0" normalizeH="0" baseline="0" noProof="0" dirty="0">
                <a:ln>
                  <a:noFill/>
                </a:ln>
                <a:solidFill>
                  <a:srgbClr val="1A1714"/>
                </a:solidFill>
                <a:effectLst/>
                <a:uLnTx/>
                <a:uFillTx/>
                <a:latin typeface="Arial" panose="020B0604020202020204" pitchFamily="34" charset="0"/>
                <a:ea typeface="黑体" panose="02010609060101010101" pitchFamily="49" charset="-122"/>
                <a:cs typeface="+mn-cs"/>
              </a:rPr>
              <a:t>”</a:t>
            </a:r>
            <a:r>
              <a:rPr kumimoji="0" lang="zh-CN" altLang="en-US"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线的重要组成部分。它西距江阴长江公路大桥</a:t>
            </a:r>
            <a:r>
              <a:rPr kumimoji="0" lang="en-US" altLang="zh-CN"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82km</a:t>
            </a:r>
            <a:r>
              <a:rPr kumimoji="0" lang="zh-CN" altLang="en-US"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。东距长江入海口 </a:t>
            </a:r>
            <a:r>
              <a:rPr kumimoji="0" lang="en-US" altLang="zh-CN"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108KM</a:t>
            </a:r>
            <a:r>
              <a:rPr kumimoji="0" lang="zh-CN" altLang="en-US"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，北接通启高速公路的小海互通立交，南接沿江高速公路的董滨互通立交与苏嘉杭高速公路相连。</a:t>
            </a:r>
            <a:endParaRPr kumimoji="0" lang="en-US" altLang="zh-CN" sz="2000" b="1"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endParaRPr>
          </a:p>
          <a:p>
            <a:pPr marL="0" marR="0" lvl="0" indent="0" algn="l" defTabSz="914400" rtl="0" eaLnBrk="1" fontAlgn="base" latinLnBrk="0" hangingPunct="1">
              <a:lnSpc>
                <a:spcPct val="170000"/>
              </a:lnSpc>
              <a:spcBef>
                <a:spcPct val="2000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苏通大桥</a:t>
            </a:r>
            <a:r>
              <a:rPr kumimoji="0" lang="zh-CN" altLang="en-US" sz="2000" b="1" i="0" u="none" strike="noStrike" kern="1200" cap="none" spc="0" normalizeH="0" baseline="0" noProof="0" dirty="0">
                <a:ln>
                  <a:noFill/>
                </a:ln>
                <a:solidFill>
                  <a:srgbClr val="1306BA"/>
                </a:solidFill>
                <a:effectLst/>
                <a:uLnTx/>
                <a:uFillTx/>
                <a:latin typeface="黑体" panose="02010609060101010101" pitchFamily="49" charset="-122"/>
                <a:ea typeface="黑体" panose="02010609060101010101" pitchFamily="49" charset="-122"/>
                <a:cs typeface="+mn-cs"/>
              </a:rPr>
              <a:t>概算总投资</a:t>
            </a:r>
            <a:r>
              <a:rPr kumimoji="0" lang="en-US" altLang="zh-CN" sz="2000" b="1" i="0" u="none" strike="noStrike" kern="1200" cap="none" spc="0" normalizeH="0" baseline="0" noProof="0" dirty="0">
                <a:ln>
                  <a:noFill/>
                </a:ln>
                <a:solidFill>
                  <a:srgbClr val="1306BA"/>
                </a:solidFill>
                <a:effectLst/>
                <a:uLnTx/>
                <a:uFillTx/>
                <a:latin typeface="黑体" panose="02010609060101010101" pitchFamily="49" charset="-122"/>
                <a:ea typeface="黑体" panose="02010609060101010101" pitchFamily="49" charset="-122"/>
                <a:cs typeface="+mn-cs"/>
              </a:rPr>
              <a:t>64.5</a:t>
            </a:r>
            <a:r>
              <a:rPr kumimoji="0" lang="zh-CN" altLang="en-US" sz="2000" b="1" i="0" u="none" strike="noStrike" kern="1200" cap="none" spc="0" normalizeH="0" baseline="0" noProof="0" dirty="0">
                <a:ln>
                  <a:noFill/>
                </a:ln>
                <a:solidFill>
                  <a:srgbClr val="1306BA"/>
                </a:solidFill>
                <a:effectLst/>
                <a:uLnTx/>
                <a:uFillTx/>
                <a:latin typeface="黑体" panose="02010609060101010101" pitchFamily="49" charset="-122"/>
                <a:ea typeface="黑体" panose="02010609060101010101" pitchFamily="49" charset="-122"/>
                <a:cs typeface="+mn-cs"/>
              </a:rPr>
              <a:t>亿元 。实际投入</a:t>
            </a:r>
            <a:r>
              <a:rPr kumimoji="0" lang="zh-CN" altLang="en-US" sz="20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资金为</a:t>
            </a:r>
            <a:r>
              <a:rPr kumimoji="0" lang="en-US" altLang="zh-CN" sz="2000" b="1" i="0" u="none" strike="noStrike" kern="1200" cap="none" spc="0" normalizeH="0" baseline="0" noProof="0" dirty="0">
                <a:ln>
                  <a:noFill/>
                </a:ln>
                <a:solidFill>
                  <a:srgbClr val="1306BA"/>
                </a:solidFill>
                <a:effectLst/>
                <a:uLnTx/>
                <a:uFillTx/>
                <a:latin typeface="黑体" panose="02010609060101010101" pitchFamily="49" charset="-122"/>
                <a:ea typeface="黑体" panose="02010609060101010101" pitchFamily="49" charset="-122"/>
                <a:cs typeface="+mn-cs"/>
              </a:rPr>
              <a:t>86</a:t>
            </a:r>
            <a:r>
              <a:rPr kumimoji="0" lang="zh-CN" altLang="en-US" sz="2000" b="1" i="0" u="none" strike="noStrike" kern="1200" cap="none" spc="0" normalizeH="0" baseline="0" noProof="0" dirty="0">
                <a:ln>
                  <a:noFill/>
                </a:ln>
                <a:solidFill>
                  <a:srgbClr val="1306BA"/>
                </a:solidFill>
                <a:effectLst/>
                <a:uLnTx/>
                <a:uFillTx/>
                <a:latin typeface="黑体" panose="02010609060101010101" pitchFamily="49" charset="-122"/>
                <a:ea typeface="黑体" panose="02010609060101010101" pitchFamily="49" charset="-122"/>
                <a:cs typeface="+mn-cs"/>
              </a:rPr>
              <a:t>亿元，超概算</a:t>
            </a:r>
            <a:r>
              <a:rPr kumimoji="0" lang="en-US" altLang="zh-CN" sz="2000" b="1" i="0" u="none" strike="noStrike" kern="1200" cap="none" spc="0" normalizeH="0" baseline="0" noProof="0" dirty="0">
                <a:ln>
                  <a:noFill/>
                </a:ln>
                <a:solidFill>
                  <a:srgbClr val="1306BA"/>
                </a:solidFill>
                <a:effectLst/>
                <a:uLnTx/>
                <a:uFillTx/>
                <a:latin typeface="黑体" panose="02010609060101010101" pitchFamily="49" charset="-122"/>
                <a:ea typeface="黑体" panose="02010609060101010101" pitchFamily="49" charset="-122"/>
                <a:cs typeface="+mn-cs"/>
              </a:rPr>
              <a:t>21.5</a:t>
            </a:r>
            <a:r>
              <a:rPr kumimoji="0" lang="zh-CN" altLang="en-US" sz="2000" b="1" i="0" u="none" strike="noStrike" kern="1200" cap="none" spc="0" normalizeH="0" baseline="0" noProof="0" dirty="0">
                <a:ln>
                  <a:noFill/>
                </a:ln>
                <a:solidFill>
                  <a:srgbClr val="1306BA"/>
                </a:solidFill>
                <a:effectLst/>
                <a:uLnTx/>
                <a:uFillTx/>
                <a:latin typeface="黑体" panose="02010609060101010101" pitchFamily="49" charset="-122"/>
                <a:ea typeface="黑体" panose="02010609060101010101" pitchFamily="49" charset="-122"/>
                <a:cs typeface="+mn-cs"/>
              </a:rPr>
              <a:t>亿元。</a:t>
            </a:r>
            <a:endParaRPr kumimoji="0" lang="zh-CN" altLang="en-US" sz="2000" b="1" i="0" u="none" strike="noStrike" kern="1200" cap="none" spc="0" normalizeH="0" baseline="0" noProof="0" dirty="0">
              <a:ln>
                <a:noFill/>
              </a:ln>
              <a:solidFill>
                <a:srgbClr val="1306BA"/>
              </a:solidFill>
              <a:effectLst/>
              <a:uLnTx/>
              <a:uFillTx/>
              <a:latin typeface="黑体" panose="02010609060101010101" pitchFamily="49" charset="-122"/>
              <a:ea typeface="黑体" panose="02010609060101010101" pitchFamily="49" charset="-122"/>
              <a:cs typeface="+mn-cs"/>
            </a:endParaRPr>
          </a:p>
        </p:txBody>
      </p:sp>
      <p:sp>
        <p:nvSpPr>
          <p:cNvPr id="5126" name="Rectangle 10"/>
          <p:cNvSpPr/>
          <p:nvPr/>
        </p:nvSpPr>
        <p:spPr>
          <a:xfrm>
            <a:off x="668655" y="1331595"/>
            <a:ext cx="5203190" cy="339725"/>
          </a:xfrm>
          <a:prstGeom prst="rect">
            <a:avLst/>
          </a:prstGeom>
          <a:solidFill>
            <a:srgbClr val="0000FF"/>
          </a:solidFill>
          <a:ln w="9525">
            <a:noFill/>
          </a:ln>
        </p:spPr>
        <p:txBody>
          <a:bodyPr wrap="square">
            <a:spAutoFit/>
          </a:bodyPr>
          <a:lstStyle/>
          <a:p>
            <a:pPr marL="0" marR="0" lvl="0" indent="0" algn="l" defTabSz="914400" rtl="0" eaLnBrk="1" fontAlgn="base" latinLnBrk="0" hangingPunct="1">
              <a:lnSpc>
                <a:spcPct val="90000"/>
              </a:lnSpc>
              <a:spcBef>
                <a:spcPct val="20000"/>
              </a:spcBef>
              <a:spcAft>
                <a:spcPct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rPr>
              <a:t>苏通大桥高价结算案例</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pic>
        <p:nvPicPr>
          <p:cNvPr id="5127" name="Picture 12" descr="310f3b1f655a62dea786698c"/>
          <p:cNvPicPr>
            <a:picLocks noChangeAspect="1"/>
          </p:cNvPicPr>
          <p:nvPr/>
        </p:nvPicPr>
        <p:blipFill>
          <a:blip r:embed="rId1"/>
          <a:stretch>
            <a:fillRect/>
          </a:stretch>
        </p:blipFill>
        <p:spPr>
          <a:xfrm>
            <a:off x="668020" y="1763395"/>
            <a:ext cx="5203825" cy="43135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wipe(left)">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wipe(left)">
                                      <p:cBhvr>
                                        <p:cTn id="12" dur="500"/>
                                        <p:tgtEl>
                                          <p:spTgt spid="51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wipe(left)">
                                      <p:cBhvr>
                                        <p:cTn id="1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bldLvl="0" animBg="1"/>
      <p:bldP spid="5126" grpId="0" bldLvl="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问题六：价款结算中的施工索赔操作要领及应用</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计价规范</a:t>
            </a:r>
            <a:r>
              <a:rPr lang="en-US" altLang="zh-CN" dirty="0">
                <a:latin typeface="黑体" panose="02010609060101010101" pitchFamily="49" charset="-122"/>
                <a:ea typeface="黑体" panose="02010609060101010101" pitchFamily="49" charset="-122"/>
              </a:rPr>
              <a:t>》2.0.10</a:t>
            </a:r>
            <a:r>
              <a:rPr lang="zh-CN" altLang="en-US" dirty="0">
                <a:latin typeface="黑体" panose="02010609060101010101" pitchFamily="49" charset="-122"/>
                <a:ea typeface="黑体" panose="02010609060101010101" pitchFamily="49" charset="-122"/>
              </a:rPr>
              <a:t>索赔：在合同履行过程中，对于非己方的过错而应由对方承担责任的情况造成的损失，向对方提出</a:t>
            </a:r>
            <a:r>
              <a:rPr lang="zh-CN" altLang="en-US" dirty="0">
                <a:solidFill>
                  <a:srgbClr val="FF0000"/>
                </a:solidFill>
                <a:latin typeface="黑体" panose="02010609060101010101" pitchFamily="49" charset="-122"/>
                <a:ea typeface="黑体" panose="02010609060101010101" pitchFamily="49" charset="-122"/>
              </a:rPr>
              <a:t>补偿</a:t>
            </a:r>
            <a:r>
              <a:rPr lang="zh-CN" altLang="en-US" dirty="0">
                <a:latin typeface="黑体" panose="02010609060101010101" pitchFamily="49" charset="-122"/>
                <a:ea typeface="黑体" panose="02010609060101010101" pitchFamily="49" charset="-122"/>
              </a:rPr>
              <a:t>的要求。（</a:t>
            </a:r>
            <a:r>
              <a:rPr lang="zh-CN" altLang="en-US" dirty="0">
                <a:solidFill>
                  <a:srgbClr val="FF0000"/>
                </a:solidFill>
                <a:latin typeface="黑体" panose="02010609060101010101" pitchFamily="49" charset="-122"/>
                <a:ea typeface="黑体" panose="02010609060101010101" pitchFamily="49" charset="-122"/>
              </a:rPr>
              <a:t>补偿损失</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p:txBody>
      </p:sp>
      <p:sp>
        <p:nvSpPr>
          <p:cNvPr id="4" name="流程图: 可选过程 3"/>
          <p:cNvSpPr/>
          <p:nvPr/>
        </p:nvSpPr>
        <p:spPr>
          <a:xfrm>
            <a:off x="4628430" y="3826073"/>
            <a:ext cx="1584325" cy="576263"/>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kumimoji="1" lang="zh-CN" altLang="en-US" sz="2400" dirty="0">
                <a:solidFill>
                  <a:schemeClr val="bg1"/>
                </a:solidFill>
                <a:latin typeface="微软雅黑" panose="020B0503020204020204" charset="-122"/>
                <a:ea typeface="微软雅黑" panose="020B0503020204020204" charset="-122"/>
              </a:rPr>
              <a:t>成功索赔</a:t>
            </a:r>
            <a:endParaRPr kumimoji="1" lang="zh-CN" altLang="en-US" sz="2400" dirty="0">
              <a:solidFill>
                <a:schemeClr val="bg1"/>
              </a:solidFill>
            </a:endParaRPr>
          </a:p>
        </p:txBody>
      </p:sp>
      <p:sp>
        <p:nvSpPr>
          <p:cNvPr id="5" name="右箭头 4"/>
          <p:cNvSpPr/>
          <p:nvPr/>
        </p:nvSpPr>
        <p:spPr>
          <a:xfrm>
            <a:off x="3280643" y="3600648"/>
            <a:ext cx="1295400" cy="1079500"/>
          </a:xfrm>
          <a:prstGeom prst="righ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r>
              <a:rPr kumimoji="1" lang="zh-CN" altLang="en-US" b="1" dirty="0">
                <a:latin typeface="微软雅黑" panose="020B0503020204020204" charset="-122"/>
                <a:ea typeface="微软雅黑" panose="020B0503020204020204" charset="-122"/>
              </a:rPr>
              <a:t>赢得业主信任</a:t>
            </a:r>
            <a:endParaRPr kumimoji="1" lang="zh-CN" altLang="en-US" b="1" dirty="0">
              <a:latin typeface="微软雅黑" panose="020B0503020204020204" charset="-122"/>
              <a:ea typeface="微软雅黑" panose="020B0503020204020204" charset="-122"/>
            </a:endParaRPr>
          </a:p>
        </p:txBody>
      </p:sp>
      <p:sp>
        <p:nvSpPr>
          <p:cNvPr id="6" name="左箭头 7"/>
          <p:cNvSpPr/>
          <p:nvPr/>
        </p:nvSpPr>
        <p:spPr>
          <a:xfrm>
            <a:off x="6203230" y="3600648"/>
            <a:ext cx="1296988" cy="1079500"/>
          </a:xfrm>
          <a:prstGeom prst="left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r>
              <a:rPr kumimoji="1" lang="zh-CN" altLang="en-US" b="1" dirty="0">
                <a:latin typeface="微软雅黑" panose="020B0503020204020204" charset="-122"/>
                <a:ea typeface="微软雅黑" panose="020B0503020204020204" charset="-122"/>
              </a:rPr>
              <a:t>索赔</a:t>
            </a:r>
            <a:endParaRPr kumimoji="1" lang="en-US" altLang="zh-CN" b="1" dirty="0">
              <a:latin typeface="微软雅黑" panose="020B0503020204020204" charset="-122"/>
              <a:ea typeface="微软雅黑" panose="020B0503020204020204" charset="-122"/>
            </a:endParaRPr>
          </a:p>
          <a:p>
            <a:pPr algn="ctr" eaLnBrk="0" hangingPunct="0">
              <a:defRPr/>
            </a:pPr>
            <a:r>
              <a:rPr kumimoji="1" lang="zh-CN" altLang="en-US" b="1" dirty="0">
                <a:latin typeface="微软雅黑" panose="020B0503020204020204" charset="-122"/>
                <a:ea typeface="微软雅黑" panose="020B0503020204020204" charset="-122"/>
              </a:rPr>
              <a:t>证据</a:t>
            </a:r>
            <a:endParaRPr kumimoji="1" lang="zh-CN" altLang="en-US" b="1" dirty="0">
              <a:latin typeface="微软雅黑" panose="020B0503020204020204" charset="-122"/>
              <a:ea typeface="微软雅黑" panose="020B0503020204020204" charset="-122"/>
            </a:endParaRPr>
          </a:p>
        </p:txBody>
      </p:sp>
      <p:sp>
        <p:nvSpPr>
          <p:cNvPr id="7" name="下箭头 8"/>
          <p:cNvSpPr/>
          <p:nvPr/>
        </p:nvSpPr>
        <p:spPr>
          <a:xfrm>
            <a:off x="4763368" y="2686248"/>
            <a:ext cx="1331912" cy="1079500"/>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r>
              <a:rPr kumimoji="1" lang="zh-CN" altLang="en-US" b="1" dirty="0">
                <a:latin typeface="微软雅黑" panose="020B0503020204020204" charset="-122"/>
                <a:ea typeface="微软雅黑" panose="020B0503020204020204" charset="-122"/>
              </a:rPr>
              <a:t>索赔时机</a:t>
            </a:r>
            <a:endParaRPr kumimoji="1" lang="zh-CN" altLang="en-US" b="1" dirty="0">
              <a:latin typeface="微软雅黑" panose="020B0503020204020204" charset="-122"/>
              <a:ea typeface="微软雅黑" panose="020B0503020204020204" charset="-122"/>
            </a:endParaRPr>
          </a:p>
        </p:txBody>
      </p:sp>
      <p:sp>
        <p:nvSpPr>
          <p:cNvPr id="8" name="上箭头 9"/>
          <p:cNvSpPr/>
          <p:nvPr/>
        </p:nvSpPr>
        <p:spPr>
          <a:xfrm>
            <a:off x="4763368" y="4508698"/>
            <a:ext cx="1331912" cy="1081088"/>
          </a:xfrm>
          <a:prstGeom prst="upArrow">
            <a:avLst/>
          </a:prstGeom>
        </p:spPr>
        <p:style>
          <a:lnRef idx="1">
            <a:schemeClr val="accent3"/>
          </a:lnRef>
          <a:fillRef idx="2">
            <a:schemeClr val="accent3"/>
          </a:fillRef>
          <a:effectRef idx="1">
            <a:schemeClr val="accent3"/>
          </a:effectRef>
          <a:fontRef idx="minor">
            <a:schemeClr val="dk1"/>
          </a:fontRef>
        </p:style>
        <p:txBody>
          <a:bodyPr anchor="ctr"/>
          <a:lstStyle/>
          <a:p>
            <a:pPr algn="ctr" eaLnBrk="0" hangingPunct="0">
              <a:defRPr/>
            </a:pPr>
            <a:r>
              <a:rPr kumimoji="1" lang="zh-CN" altLang="en-US" b="1" dirty="0">
                <a:latin typeface="微软雅黑" panose="020B0503020204020204" charset="-122"/>
                <a:ea typeface="微软雅黑" panose="020B0503020204020204" charset="-122"/>
              </a:rPr>
              <a:t>索赔技巧</a:t>
            </a:r>
            <a:endParaRPr kumimoji="1" lang="zh-CN" altLang="en-US" b="1" dirty="0">
              <a:latin typeface="微软雅黑" panose="020B0503020204020204" charset="-122"/>
              <a:ea typeface="微软雅黑" panose="020B0503020204020204" charset="-122"/>
            </a:endParaRPr>
          </a:p>
        </p:txBody>
      </p:sp>
      <p:sp>
        <p:nvSpPr>
          <p:cNvPr id="9" name="矩形 8"/>
          <p:cNvSpPr/>
          <p:nvPr/>
        </p:nvSpPr>
        <p:spPr>
          <a:xfrm>
            <a:off x="2639293" y="5661223"/>
            <a:ext cx="6769100" cy="923925"/>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defRPr/>
            </a:pPr>
            <a:r>
              <a:rPr kumimoji="1" lang="zh-CN" altLang="en-US" b="1" dirty="0">
                <a:solidFill>
                  <a:srgbClr val="1306BA"/>
                </a:solidFill>
                <a:latin typeface="微软雅黑" panose="020B0503020204020204" charset="-122"/>
                <a:ea typeface="微软雅黑" panose="020B0503020204020204" charset="-122"/>
              </a:rPr>
              <a:t>分解或分段索赔；尽量以单项形式提出索赔，避免一揽子索赔；横向比较，对于各个合同段存在的问题可以暂时延缓解决，特殊问题应尽快解决。</a:t>
            </a:r>
            <a:endParaRPr kumimoji="1" lang="zh-CN" altLang="en-US" b="1" dirty="0">
              <a:solidFill>
                <a:srgbClr val="1306BA"/>
              </a:solidFill>
              <a:latin typeface="微软雅黑" panose="020B0503020204020204" charset="-122"/>
              <a:ea typeface="微软雅黑" panose="020B0503020204020204" charset="-122"/>
            </a:endParaRPr>
          </a:p>
        </p:txBody>
      </p:sp>
      <p:sp>
        <p:nvSpPr>
          <p:cNvPr id="10" name="矩形 9"/>
          <p:cNvSpPr/>
          <p:nvPr/>
        </p:nvSpPr>
        <p:spPr>
          <a:xfrm>
            <a:off x="1497880" y="3835598"/>
            <a:ext cx="1708150" cy="647700"/>
          </a:xfrm>
          <a:prstGeom prst="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a:spAutoFit/>
          </a:bodyPr>
          <a:lstStyle/>
          <a:p>
            <a:pPr eaLnBrk="0" hangingPunct="0">
              <a:defRPr/>
            </a:pPr>
            <a:r>
              <a:rPr kumimoji="1" lang="zh-CN" altLang="en-US" b="1" dirty="0">
                <a:solidFill>
                  <a:srgbClr val="FF0000"/>
                </a:solidFill>
                <a:latin typeface="微软雅黑" panose="020B0503020204020204" charset="-122"/>
                <a:ea typeface="微软雅黑" panose="020B0503020204020204" charset="-122"/>
              </a:rPr>
              <a:t>做好工程管理</a:t>
            </a:r>
            <a:endParaRPr kumimoji="1" lang="en-US" altLang="zh-CN" b="1" dirty="0">
              <a:solidFill>
                <a:srgbClr val="FF0000"/>
              </a:solidFill>
              <a:latin typeface="微软雅黑" panose="020B0503020204020204" charset="-122"/>
              <a:ea typeface="微软雅黑" panose="020B0503020204020204" charset="-122"/>
            </a:endParaRPr>
          </a:p>
          <a:p>
            <a:pPr eaLnBrk="0" hangingPunct="0">
              <a:defRPr/>
            </a:pPr>
            <a:r>
              <a:rPr kumimoji="1" lang="zh-CN" altLang="en-US" b="1" dirty="0">
                <a:solidFill>
                  <a:srgbClr val="FF0000"/>
                </a:solidFill>
                <a:latin typeface="微软雅黑" panose="020B0503020204020204" charset="-122"/>
                <a:ea typeface="微软雅黑" panose="020B0503020204020204" charset="-122"/>
              </a:rPr>
              <a:t>做好合同管理</a:t>
            </a:r>
            <a:endParaRPr kumimoji="1" lang="zh-CN" altLang="en-US" b="1" dirty="0">
              <a:solidFill>
                <a:srgbClr val="FF0000"/>
              </a:solidFill>
              <a:latin typeface="微软雅黑" panose="020B0503020204020204" charset="-122"/>
              <a:ea typeface="微软雅黑" panose="020B0503020204020204" charset="-122"/>
            </a:endParaRPr>
          </a:p>
        </p:txBody>
      </p:sp>
      <p:sp>
        <p:nvSpPr>
          <p:cNvPr id="11" name="矩形 10"/>
          <p:cNvSpPr/>
          <p:nvPr/>
        </p:nvSpPr>
        <p:spPr>
          <a:xfrm>
            <a:off x="7608168" y="2852936"/>
            <a:ext cx="2663825" cy="2584450"/>
          </a:xfrm>
          <a:prstGeom prst="rect">
            <a:avLst/>
          </a:prstGeom>
          <a:solidFill>
            <a:schemeClr val="accent1">
              <a:lumMod val="40000"/>
              <a:lumOff val="60000"/>
            </a:schemeClr>
          </a:solidFill>
        </p:spPr>
        <p:style>
          <a:lnRef idx="2">
            <a:schemeClr val="accent2"/>
          </a:lnRef>
          <a:fillRef idx="1">
            <a:schemeClr val="lt1"/>
          </a:fillRef>
          <a:effectRef idx="0">
            <a:schemeClr val="accent2"/>
          </a:effectRef>
          <a:fontRef idx="minor">
            <a:schemeClr val="dk1"/>
          </a:fontRef>
        </p:style>
        <p:txBody>
          <a:bodyPr>
            <a:spAutoFit/>
          </a:bodyPr>
          <a:lstStyle/>
          <a:p>
            <a:pPr eaLnBrk="0" hangingPunct="0">
              <a:defRPr/>
            </a:pPr>
            <a:r>
              <a:rPr kumimoji="1" lang="zh-CN" altLang="en-US" b="1" dirty="0">
                <a:solidFill>
                  <a:srgbClr val="FF0000"/>
                </a:solidFill>
                <a:latin typeface="微软雅黑" panose="020B0503020204020204" charset="-122"/>
                <a:ea typeface="微软雅黑" panose="020B0503020204020204" charset="-122"/>
              </a:rPr>
              <a:t>主要依据：</a:t>
            </a:r>
            <a:r>
              <a:rPr kumimoji="1" lang="zh-CN" altLang="en-US" b="1" dirty="0">
                <a:solidFill>
                  <a:srgbClr val="0033CC"/>
                </a:solidFill>
                <a:latin typeface="微软雅黑" panose="020B0503020204020204" charset="-122"/>
                <a:ea typeface="微软雅黑" panose="020B0503020204020204" charset="-122"/>
              </a:rPr>
              <a:t>合同；工程量清单；技术规范；施工图纸；信件；工地会议记录；总结报告；承包商的主要施工进度计划；分包商和供应商的文件；施工现场记录；口头证据；市场信息资料；国家政策法令文件</a:t>
            </a:r>
            <a:endParaRPr kumimoji="1" lang="zh-CN" altLang="en-US" b="1" dirty="0">
              <a:solidFill>
                <a:srgbClr val="0033CC"/>
              </a:solidFill>
              <a:latin typeface="微软雅黑" panose="020B0503020204020204" charset="-122"/>
              <a:ea typeface="微软雅黑" panose="020B0503020204020204" charset="-122"/>
            </a:endParaRPr>
          </a:p>
        </p:txBody>
      </p:sp>
      <p:sp>
        <p:nvSpPr>
          <p:cNvPr id="12" name="矩形 11"/>
          <p:cNvSpPr/>
          <p:nvPr/>
        </p:nvSpPr>
        <p:spPr>
          <a:xfrm>
            <a:off x="2344018" y="1997273"/>
            <a:ext cx="6767512" cy="646113"/>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a:spAutoFit/>
          </a:bodyPr>
          <a:lstStyle/>
          <a:p>
            <a:pPr algn="ctr" eaLnBrk="0" hangingPunct="0">
              <a:defRPr/>
            </a:pPr>
            <a:r>
              <a:rPr kumimoji="1" lang="zh-CN" altLang="en-US" b="1" dirty="0">
                <a:solidFill>
                  <a:srgbClr val="1306BA"/>
                </a:solidFill>
                <a:latin typeface="微软雅黑" panose="020B0503020204020204" charset="-122"/>
                <a:ea typeface="微软雅黑" panose="020B0503020204020204" charset="-122"/>
              </a:rPr>
              <a:t>工程进行到</a:t>
            </a:r>
            <a:r>
              <a:rPr kumimoji="1" lang="en-US" altLang="zh-CN" b="1" dirty="0">
                <a:solidFill>
                  <a:srgbClr val="1306BA"/>
                </a:solidFill>
                <a:latin typeface="微软雅黑" panose="020B0503020204020204" charset="-122"/>
                <a:ea typeface="微软雅黑" panose="020B0503020204020204" charset="-122"/>
              </a:rPr>
              <a:t>25%</a:t>
            </a:r>
            <a:r>
              <a:rPr kumimoji="1" lang="zh-CN" altLang="en-US" b="1" dirty="0">
                <a:solidFill>
                  <a:srgbClr val="1306BA"/>
                </a:solidFill>
                <a:latin typeface="微软雅黑" panose="020B0503020204020204" charset="-122"/>
                <a:ea typeface="微软雅黑" panose="020B0503020204020204" charset="-122"/>
              </a:rPr>
              <a:t>－</a:t>
            </a:r>
            <a:r>
              <a:rPr kumimoji="1" lang="en-US" altLang="zh-CN" b="1" dirty="0">
                <a:solidFill>
                  <a:srgbClr val="1306BA"/>
                </a:solidFill>
                <a:latin typeface="微软雅黑" panose="020B0503020204020204" charset="-122"/>
                <a:ea typeface="微软雅黑" panose="020B0503020204020204" charset="-122"/>
              </a:rPr>
              <a:t>75%</a:t>
            </a:r>
            <a:r>
              <a:rPr kumimoji="1" lang="zh-CN" altLang="en-US" b="1" dirty="0">
                <a:solidFill>
                  <a:srgbClr val="1306BA"/>
                </a:solidFill>
                <a:latin typeface="微软雅黑" panose="020B0503020204020204" charset="-122"/>
                <a:ea typeface="微软雅黑" panose="020B0503020204020204" charset="-122"/>
              </a:rPr>
              <a:t>，这个时间段内承包商有较强的主动性，是加大力度解决索赔的最佳时期</a:t>
            </a:r>
            <a:endParaRPr kumimoji="1" lang="zh-CN" altLang="en-US" b="1" dirty="0">
              <a:solidFill>
                <a:srgbClr val="1306BA"/>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lstStyle/>
          <a:p>
            <a:r>
              <a:rPr lang="zh-CN" altLang="en-US" dirty="0">
                <a:latin typeface="黑体" panose="02010609060101010101" pitchFamily="49" charset="-122"/>
                <a:ea typeface="黑体" panose="02010609060101010101" pitchFamily="49" charset="-122"/>
              </a:rPr>
              <a:t>（一）案例背景</a:t>
            </a:r>
            <a:endParaRPr lang="zh-CN" altLang="en-US" dirty="0">
              <a:latin typeface="黑体" panose="02010609060101010101" pitchFamily="49" charset="-122"/>
              <a:ea typeface="黑体" panose="02010609060101010101" pitchFamily="49" charset="-122"/>
            </a:endParaRPr>
          </a:p>
          <a:p>
            <a:pPr>
              <a:lnSpc>
                <a:spcPct val="150000"/>
              </a:lnSpc>
            </a:pPr>
            <a:r>
              <a:rPr lang="zh-CN" altLang="en-US" dirty="0"/>
              <a:t>某工程公司作为发包人承担某电站</a:t>
            </a:r>
            <a:r>
              <a:rPr lang="en-US" altLang="zh-CN" dirty="0"/>
              <a:t>4</a:t>
            </a:r>
            <a:r>
              <a:rPr lang="zh-CN" altLang="en-US" dirty="0"/>
              <a:t>台</a:t>
            </a:r>
            <a:r>
              <a:rPr lang="en-US" altLang="zh-CN" dirty="0"/>
              <a:t>180MW</a:t>
            </a:r>
            <a:r>
              <a:rPr lang="zh-CN" altLang="en-US" dirty="0"/>
              <a:t>水轮式发电机土建及安装工程，发包人将工程的各个专业工程进行专业发包，并和各专业工程的承包人签订合同。</a:t>
            </a:r>
            <a:endParaRPr lang="en-US" altLang="zh-CN" dirty="0"/>
          </a:p>
          <a:p>
            <a:pPr>
              <a:lnSpc>
                <a:spcPct val="150000"/>
              </a:lnSpc>
            </a:pPr>
            <a:r>
              <a:rPr lang="zh-CN" altLang="en-US" dirty="0"/>
              <a:t>发包人与土建施工单位根据</a:t>
            </a:r>
            <a:r>
              <a:rPr lang="en-US" altLang="zh-CN" dirty="0"/>
              <a:t>《13</a:t>
            </a:r>
            <a:r>
              <a:rPr lang="zh-CN" altLang="en-US" dirty="0"/>
              <a:t>版合同</a:t>
            </a:r>
            <a:r>
              <a:rPr lang="en-US" altLang="zh-CN" dirty="0"/>
              <a:t>》</a:t>
            </a:r>
            <a:r>
              <a:rPr lang="zh-CN" altLang="en-US" dirty="0"/>
              <a:t>签订了一份单价合同。该电站按承包合同中的规定，</a:t>
            </a:r>
            <a:r>
              <a:rPr lang="en-US" altLang="zh-CN" dirty="0"/>
              <a:t>2013</a:t>
            </a:r>
            <a:r>
              <a:rPr lang="zh-CN" altLang="en-US" dirty="0"/>
              <a:t>年</a:t>
            </a:r>
            <a:r>
              <a:rPr lang="en-US" altLang="zh-CN" dirty="0"/>
              <a:t>5</a:t>
            </a:r>
            <a:r>
              <a:rPr lang="zh-CN" altLang="en-US" dirty="0"/>
              <a:t>月</a:t>
            </a:r>
            <a:r>
              <a:rPr lang="en-US" altLang="zh-CN" dirty="0"/>
              <a:t>15</a:t>
            </a:r>
            <a:r>
              <a:rPr lang="zh-CN" altLang="en-US" dirty="0"/>
              <a:t>日由发包人提供</a:t>
            </a:r>
            <a:r>
              <a:rPr lang="en-US" altLang="zh-CN" dirty="0"/>
              <a:t>1</a:t>
            </a:r>
            <a:r>
              <a:rPr lang="zh-CN" altLang="en-US" dirty="0"/>
              <a:t>号机水轮机埋件安装工作面，</a:t>
            </a:r>
            <a:r>
              <a:rPr lang="en-US" altLang="zh-CN" dirty="0"/>
              <a:t>2013</a:t>
            </a:r>
            <a:r>
              <a:rPr lang="zh-CN" altLang="en-US" dirty="0"/>
              <a:t>年</a:t>
            </a:r>
            <a:r>
              <a:rPr lang="en-US" altLang="zh-CN" dirty="0"/>
              <a:t>6</a:t>
            </a:r>
            <a:r>
              <a:rPr lang="zh-CN" altLang="en-US" dirty="0"/>
              <a:t>月</a:t>
            </a:r>
            <a:r>
              <a:rPr lang="en-US" altLang="zh-CN" dirty="0"/>
              <a:t>15</a:t>
            </a:r>
            <a:r>
              <a:rPr lang="zh-CN" altLang="en-US" dirty="0"/>
              <a:t>日开始水轮机蜗壳安装，</a:t>
            </a:r>
            <a:r>
              <a:rPr lang="en-US" altLang="zh-CN" dirty="0"/>
              <a:t>2014</a:t>
            </a:r>
            <a:r>
              <a:rPr lang="zh-CN" altLang="en-US" dirty="0"/>
              <a:t>年</a:t>
            </a:r>
            <a:r>
              <a:rPr lang="en-US" altLang="zh-CN" dirty="0"/>
              <a:t>8</a:t>
            </a:r>
            <a:r>
              <a:rPr lang="zh-CN" altLang="en-US" dirty="0"/>
              <a:t>月</a:t>
            </a:r>
            <a:r>
              <a:rPr lang="en-US" altLang="zh-CN" dirty="0"/>
              <a:t>1</a:t>
            </a:r>
            <a:r>
              <a:rPr lang="zh-CN" altLang="en-US" dirty="0"/>
              <a:t>日由机电安装单位向土建施工单位移交混凝土</a:t>
            </a:r>
            <a:r>
              <a:rPr lang="en-US" altLang="zh-CN" dirty="0"/>
              <a:t>292</a:t>
            </a:r>
            <a:r>
              <a:rPr lang="zh-CN" altLang="en-US" dirty="0"/>
              <a:t>浇筑工作面，</a:t>
            </a:r>
            <a:r>
              <a:rPr lang="en-US" altLang="zh-CN" dirty="0"/>
              <a:t>2015</a:t>
            </a:r>
            <a:r>
              <a:rPr lang="zh-CN" altLang="en-US" dirty="0"/>
              <a:t>年年底首台机组成功发电。</a:t>
            </a:r>
            <a:endParaRPr lang="zh-CN" altLang="en-US" dirty="0"/>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lstStyle/>
          <a:p>
            <a:r>
              <a:rPr lang="zh-CN" altLang="en-US" dirty="0">
                <a:latin typeface="黑体" panose="02010609060101010101" pitchFamily="49" charset="-122"/>
                <a:ea typeface="黑体" panose="02010609060101010101" pitchFamily="49" charset="-122"/>
              </a:rPr>
              <a:t>（二）索赔事件及分析</a:t>
            </a:r>
            <a:endParaRPr lang="zh-CN" altLang="en-US" dirty="0">
              <a:latin typeface="黑体" panose="02010609060101010101" pitchFamily="49" charset="-122"/>
              <a:ea typeface="黑体" panose="02010609060101010101" pitchFamily="49" charset="-122"/>
            </a:endParaRPr>
          </a:p>
          <a:p>
            <a:pPr>
              <a:lnSpc>
                <a:spcPct val="150000"/>
              </a:lnSpc>
            </a:pPr>
            <a:r>
              <a:rPr lang="en-US" altLang="zh-CN" dirty="0">
                <a:solidFill>
                  <a:srgbClr val="FF0000"/>
                </a:solidFill>
              </a:rPr>
              <a:t>1.</a:t>
            </a:r>
            <a:r>
              <a:rPr lang="zh-CN" altLang="en-US" dirty="0">
                <a:solidFill>
                  <a:srgbClr val="FF0000"/>
                </a:solidFill>
              </a:rPr>
              <a:t>发包人导致开工延迟</a:t>
            </a:r>
            <a:endParaRPr lang="zh-CN" altLang="en-US" dirty="0">
              <a:solidFill>
                <a:srgbClr val="FF0000"/>
              </a:solidFill>
            </a:endParaRPr>
          </a:p>
          <a:p>
            <a:pPr>
              <a:lnSpc>
                <a:spcPct val="150000"/>
              </a:lnSpc>
            </a:pPr>
            <a:r>
              <a:rPr lang="zh-CN" altLang="en-US" dirty="0"/>
              <a:t> </a:t>
            </a:r>
            <a:r>
              <a:rPr lang="en-US" altLang="zh-CN" dirty="0"/>
              <a:t>(1)</a:t>
            </a:r>
            <a:r>
              <a:rPr lang="zh-CN" altLang="en-US" dirty="0"/>
              <a:t>争议事件</a:t>
            </a:r>
            <a:endParaRPr lang="zh-CN" altLang="en-US" dirty="0"/>
          </a:p>
          <a:p>
            <a:pPr>
              <a:lnSpc>
                <a:spcPct val="150000"/>
              </a:lnSpc>
            </a:pPr>
            <a:r>
              <a:rPr lang="zh-CN" altLang="en-US" dirty="0"/>
              <a:t>由于发包人前期投资不到位的原因，使土建工程开工延误</a:t>
            </a:r>
            <a:r>
              <a:rPr lang="en-US" altLang="zh-CN" dirty="0"/>
              <a:t>4</a:t>
            </a:r>
            <a:r>
              <a:rPr lang="zh-CN" altLang="en-US" dirty="0"/>
              <a:t>个月，土建混凝土工程直接进入冬季施工。进入冬季施工后，质监站要求承包人提高混凝</a:t>
            </a:r>
            <a:endParaRPr lang="zh-CN" altLang="en-US" dirty="0"/>
          </a:p>
          <a:p>
            <a:pPr>
              <a:lnSpc>
                <a:spcPct val="150000"/>
              </a:lnSpc>
            </a:pPr>
            <a:r>
              <a:rPr lang="zh-CN" altLang="en-US" dirty="0"/>
              <a:t>土标号，竣工验收时按照提高后的混凝土标号进行验收。</a:t>
            </a:r>
            <a:endParaRPr lang="zh-CN" altLang="en-US" dirty="0"/>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lnSpcReduction="10000"/>
          </a:bodyPr>
          <a:lstStyle/>
          <a:p>
            <a:pPr>
              <a:lnSpc>
                <a:spcPct val="150000"/>
              </a:lnSpc>
            </a:pPr>
            <a:r>
              <a:rPr lang="zh-CN" altLang="en-US" dirty="0"/>
              <a:t>承包人向发包人提出冬季施工以及混凝土提高标号导致费用增加的费用索赔。而在招标投标时，按照正常时间安排工程不会进入冬季施工，所以双方均没有考虑到冬季施工的情况。招标文件工程量清单的措施项目中没有冬季施工项，承包人也没有提出异议进行报价。</a:t>
            </a:r>
            <a:endParaRPr lang="zh-CN" altLang="en-US" dirty="0"/>
          </a:p>
          <a:p>
            <a:pPr>
              <a:lnSpc>
                <a:spcPct val="150000"/>
              </a:lnSpc>
            </a:pPr>
            <a:r>
              <a:rPr lang="zh-CN" altLang="en-US" dirty="0"/>
              <a:t>承包人就冬季施工提出索赔，表明按照合同约定，土建工程不会进入冬季施工。但是，由于发包人的原因导致工程进入了冬季施工，产生额外费用支出。因此，由于发包人原因导致费用大量超出合同约定范围的责任应由发包人来承担。</a:t>
            </a:r>
            <a:endParaRPr lang="zh-CN" altLang="en-US" dirty="0"/>
          </a:p>
          <a:p>
            <a:pPr>
              <a:lnSpc>
                <a:spcPct val="150000"/>
              </a:lnSpc>
            </a:pPr>
            <a:r>
              <a:rPr lang="zh-CN" altLang="en-US" dirty="0"/>
              <a:t>而发包人以合同中没有冬季施工费为由不同意承包</a:t>
            </a:r>
            <a:r>
              <a:rPr lang="en-US" altLang="zh-CN" dirty="0"/>
              <a:t>294</a:t>
            </a:r>
            <a:r>
              <a:rPr lang="zh-CN" altLang="en-US" dirty="0"/>
              <a:t>人的索赔要求。</a:t>
            </a:r>
            <a:endParaRPr lang="zh-CN" altLang="en-US" dirty="0"/>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a:bodyPr>
          <a:lstStyle/>
          <a:p>
            <a:pPr>
              <a:lnSpc>
                <a:spcPct val="150000"/>
              </a:lnSpc>
            </a:pPr>
            <a:r>
              <a:rPr lang="en-US" altLang="zh-CN" dirty="0"/>
              <a:t>(2)</a:t>
            </a:r>
            <a:r>
              <a:rPr lang="zh-CN" altLang="en-US" dirty="0"/>
              <a:t>争议焦点</a:t>
            </a:r>
            <a:endParaRPr lang="zh-CN" altLang="en-US" dirty="0"/>
          </a:p>
          <a:p>
            <a:pPr>
              <a:lnSpc>
                <a:spcPct val="150000"/>
              </a:lnSpc>
            </a:pPr>
            <a:r>
              <a:rPr lang="zh-CN" altLang="en-US" dirty="0"/>
              <a:t>发包人认为合同签订时承包人并没有对冬季施工提出异议，证明承包人在签订合同时是根据其报价策略，自愿承担这部分风险的。</a:t>
            </a:r>
            <a:endParaRPr lang="zh-CN" altLang="en-US" dirty="0"/>
          </a:p>
          <a:p>
            <a:pPr>
              <a:lnSpc>
                <a:spcPct val="150000"/>
              </a:lnSpc>
            </a:pPr>
            <a:r>
              <a:rPr lang="zh-CN" altLang="en-US" dirty="0"/>
              <a:t>双方争论的焦点在于：发包人提供的工程量清单中没有冬季施工费，但工程施工中却产生了冬季施工费，此情况下的合同价款应如何处理。</a:t>
            </a:r>
            <a:endParaRPr lang="zh-CN" altLang="en-US" dirty="0"/>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lnSpcReduction="10000"/>
          </a:bodyPr>
          <a:lstStyle/>
          <a:p>
            <a:pPr>
              <a:lnSpc>
                <a:spcPct val="150000"/>
              </a:lnSpc>
            </a:pPr>
            <a:r>
              <a:rPr lang="en-US" altLang="zh-CN" dirty="0"/>
              <a:t>(3)</a:t>
            </a:r>
            <a:r>
              <a:rPr lang="zh-CN" altLang="en-US" dirty="0"/>
              <a:t>争议分析</a:t>
            </a:r>
            <a:endParaRPr lang="zh-CN" altLang="en-US" dirty="0"/>
          </a:p>
          <a:p>
            <a:pPr>
              <a:lnSpc>
                <a:spcPct val="150000"/>
              </a:lnSpc>
            </a:pPr>
            <a:r>
              <a:rPr lang="zh-CN" altLang="en-US" dirty="0"/>
              <a:t>发包人提供的工程量清单中没有冬季施工的措施项，作为投标人的承包人不应承担因工程量清单的缺项、漏项的风险和责任。</a:t>
            </a:r>
            <a:endParaRPr lang="zh-CN" altLang="en-US" dirty="0"/>
          </a:p>
          <a:p>
            <a:pPr>
              <a:lnSpc>
                <a:spcPct val="150000"/>
              </a:lnSpc>
            </a:pPr>
            <a:r>
              <a:rPr lang="zh-CN" altLang="en-US" dirty="0"/>
              <a:t>根据</a:t>
            </a:r>
            <a:r>
              <a:rPr lang="en-US" altLang="zh-CN" dirty="0"/>
              <a:t>《13</a:t>
            </a:r>
            <a:r>
              <a:rPr lang="zh-CN" altLang="en-US" dirty="0"/>
              <a:t>版清单计价规范</a:t>
            </a:r>
            <a:r>
              <a:rPr lang="en-US" altLang="zh-CN" dirty="0"/>
              <a:t>》</a:t>
            </a:r>
            <a:r>
              <a:rPr lang="zh-CN" altLang="en-US" dirty="0"/>
              <a:t>第</a:t>
            </a:r>
            <a:r>
              <a:rPr lang="en-US" altLang="zh-CN" dirty="0"/>
              <a:t>9.5.3</a:t>
            </a:r>
            <a:r>
              <a:rPr lang="zh-CN" altLang="en-US" dirty="0"/>
              <a:t>款</a:t>
            </a:r>
            <a:r>
              <a:rPr lang="en-US" altLang="zh-CN" dirty="0"/>
              <a:t>[</a:t>
            </a:r>
            <a:r>
              <a:rPr lang="zh-CN" altLang="en-US" dirty="0"/>
              <a:t>工程量清单缺项</a:t>
            </a:r>
            <a:r>
              <a:rPr lang="en-US" altLang="zh-CN" dirty="0"/>
              <a:t>]</a:t>
            </a:r>
            <a:r>
              <a:rPr lang="zh-CN" altLang="en-US" dirty="0"/>
              <a:t>可知：“由于招标工程量清单措施项目缺项，承包人应将新增措施项目实施方案提交发包人批准后，最后按照变更事宜来调整价款。”</a:t>
            </a:r>
            <a:endParaRPr lang="zh-CN" altLang="en-US" dirty="0"/>
          </a:p>
          <a:p>
            <a:pPr>
              <a:lnSpc>
                <a:spcPct val="150000"/>
              </a:lnSpc>
            </a:pPr>
            <a:r>
              <a:rPr lang="zh-CN" altLang="en-US" dirty="0"/>
              <a:t>此工程会进入冬季施工是发包人前期资金不足，工作安排不合理的原因导致的。质监站要求提高冬季施工的混凝土的质量标准而导致承包人的费用增加。因此承包人向发包人进行索赔是合理的，发包人</a:t>
            </a:r>
            <a:r>
              <a:rPr lang="en-US" altLang="zh-CN" dirty="0"/>
              <a:t>296</a:t>
            </a:r>
            <a:r>
              <a:rPr lang="zh-CN" altLang="en-US" dirty="0"/>
              <a:t>理应准许。</a:t>
            </a:r>
            <a:endParaRPr lang="zh-CN" altLang="en-US" dirty="0"/>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a:bodyPr>
          <a:lstStyle/>
          <a:p>
            <a:pPr>
              <a:lnSpc>
                <a:spcPct val="150000"/>
              </a:lnSpc>
            </a:pPr>
            <a:r>
              <a:rPr lang="en-US" altLang="zh-CN" dirty="0"/>
              <a:t>(4)</a:t>
            </a:r>
            <a:r>
              <a:rPr lang="zh-CN" altLang="en-US" dirty="0"/>
              <a:t>解决方案</a:t>
            </a:r>
            <a:endParaRPr lang="zh-CN" altLang="en-US" dirty="0"/>
          </a:p>
          <a:p>
            <a:pPr>
              <a:lnSpc>
                <a:spcPct val="150000"/>
              </a:lnSpc>
            </a:pPr>
            <a:r>
              <a:rPr lang="zh-CN" altLang="en-US" dirty="0"/>
              <a:t>承包人为了提高索赔成功率，在提交的索赔报告中做出了以下论证：</a:t>
            </a:r>
            <a:endParaRPr lang="zh-CN" altLang="en-US" dirty="0"/>
          </a:p>
          <a:p>
            <a:pPr>
              <a:lnSpc>
                <a:spcPct val="150000"/>
              </a:lnSpc>
            </a:pPr>
            <a:r>
              <a:rPr lang="en-US" altLang="zh-CN" dirty="0"/>
              <a:t>1)</a:t>
            </a:r>
            <a:r>
              <a:rPr lang="zh-CN" altLang="en-US" dirty="0"/>
              <a:t>承包人依据监理人发出的推迟开工的开工令或开工报告、原施工进度计划和现在的施工进度计划等以此证明工程延期进入冬季施工是发包人前期投资不足、管理不善等自身原因导致的。</a:t>
            </a:r>
            <a:endParaRPr lang="zh-CN" altLang="en-US" dirty="0"/>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a:bodyPr>
          <a:lstStyle/>
          <a:p>
            <a:pPr>
              <a:lnSpc>
                <a:spcPct val="150000"/>
              </a:lnSpc>
            </a:pPr>
            <a:r>
              <a:rPr lang="en-US" altLang="zh-CN" dirty="0"/>
              <a:t>2)《13</a:t>
            </a:r>
            <a:r>
              <a:rPr lang="zh-CN" altLang="en-US" dirty="0"/>
              <a:t>版清单计价规范</a:t>
            </a:r>
            <a:r>
              <a:rPr lang="en-US" altLang="zh-CN" dirty="0"/>
              <a:t>》</a:t>
            </a:r>
            <a:r>
              <a:rPr lang="zh-CN" altLang="en-US" dirty="0"/>
              <a:t>第</a:t>
            </a:r>
            <a:r>
              <a:rPr lang="en-US" altLang="zh-CN" dirty="0"/>
              <a:t>4.1.2</a:t>
            </a:r>
            <a:r>
              <a:rPr lang="zh-CN" altLang="en-US" dirty="0"/>
              <a:t>款规定：“工程量清单必须作为招标文件的组成部分，招标工程量清单的准确性和完整性由招标人负责。”因此，招标文件中缺少冬季施工项由发包人承担责任。</a:t>
            </a:r>
            <a:endParaRPr lang="zh-CN" altLang="en-US" dirty="0"/>
          </a:p>
          <a:p>
            <a:pPr>
              <a:lnSpc>
                <a:spcPct val="150000"/>
              </a:lnSpc>
            </a:pPr>
            <a:r>
              <a:rPr lang="en-US" altLang="zh-CN" dirty="0"/>
              <a:t>3)</a:t>
            </a:r>
            <a:r>
              <a:rPr lang="zh-CN" altLang="en-US" dirty="0"/>
              <a:t>承包人用质监站要求提高混凝土标号的资料文件，证明其是按照质监站的要求，施工时必须提高混凝土标号，且竣工验收时按此标号验收。</a:t>
            </a:r>
            <a:endParaRPr lang="zh-CN" altLang="en-US" dirty="0"/>
          </a:p>
          <a:p>
            <a:pPr>
              <a:lnSpc>
                <a:spcPct val="150000"/>
              </a:lnSpc>
            </a:pPr>
            <a:r>
              <a:rPr lang="zh-CN" altLang="en-US" dirty="0"/>
              <a:t>最终，业主同意了承包人的索赔要求，同意补偿其损失</a:t>
            </a:r>
            <a:endParaRPr lang="zh-CN" altLang="en-US" dirty="0"/>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lnSpcReduction="10000"/>
          </a:bodyPr>
          <a:lstStyle/>
          <a:p>
            <a:pPr>
              <a:lnSpc>
                <a:spcPct val="150000"/>
              </a:lnSpc>
            </a:pPr>
            <a:r>
              <a:rPr lang="en-US" altLang="zh-CN" dirty="0"/>
              <a:t>2</a:t>
            </a:r>
            <a:r>
              <a:rPr lang="zh-CN" altLang="en-US" dirty="0"/>
              <a:t>．发包人要求加快冬季施工</a:t>
            </a:r>
            <a:endParaRPr lang="zh-CN" altLang="en-US" dirty="0"/>
          </a:p>
          <a:p>
            <a:pPr>
              <a:lnSpc>
                <a:spcPct val="150000"/>
              </a:lnSpc>
            </a:pPr>
            <a:r>
              <a:rPr lang="en-US" altLang="zh-CN" dirty="0"/>
              <a:t>(1)</a:t>
            </a:r>
            <a:r>
              <a:rPr lang="zh-CN" altLang="en-US" dirty="0"/>
              <a:t>争议事件</a:t>
            </a:r>
            <a:endParaRPr lang="zh-CN" altLang="en-US" dirty="0"/>
          </a:p>
          <a:p>
            <a:pPr>
              <a:lnSpc>
                <a:spcPct val="150000"/>
              </a:lnSpc>
            </a:pPr>
            <a:r>
              <a:rPr lang="zh-CN" altLang="en-US" dirty="0"/>
              <a:t>工程实施中，业主为了保证</a:t>
            </a:r>
            <a:r>
              <a:rPr lang="en-US" altLang="zh-CN" dirty="0"/>
              <a:t>2014</a:t>
            </a:r>
            <a:r>
              <a:rPr lang="zh-CN" altLang="en-US" dirty="0"/>
              <a:t>年年底投产的目标，将各分部工程的工期都以加快施工的方式赶工完成。发包人要求承包人加快冬季施工。针对这种情况，承包人项目部进行认真分析，做出了具体负责项目的抢工期调整方案。</a:t>
            </a:r>
            <a:endParaRPr lang="zh-CN" altLang="en-US" dirty="0"/>
          </a:p>
          <a:p>
            <a:pPr>
              <a:lnSpc>
                <a:spcPct val="150000"/>
              </a:lnSpc>
            </a:pPr>
            <a:r>
              <a:rPr lang="zh-CN" altLang="en-US" dirty="0"/>
              <a:t>该方案中提出了增加工作面，采用工序间合理搭接的流水作业方式。根据该方案需要增加相应的机械设备和采取相应的冬季保温措施（当时月份最低达</a:t>
            </a:r>
            <a:r>
              <a:rPr lang="en-US" altLang="zh-CN" dirty="0"/>
              <a:t>-18℃</a:t>
            </a:r>
            <a:r>
              <a:rPr lang="zh-CN" altLang="en-US" dirty="0"/>
              <a:t>），整体方案各项费用累计</a:t>
            </a:r>
            <a:r>
              <a:rPr lang="en-US" altLang="zh-CN" dirty="0"/>
              <a:t>180</a:t>
            </a:r>
            <a:r>
              <a:rPr lang="zh-CN" altLang="en-US" dirty="0"/>
              <a:t>万元。</a:t>
            </a:r>
            <a:endParaRPr lang="zh-CN" altLang="en-US" dirty="0"/>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a:bodyPr>
          <a:lstStyle/>
          <a:p>
            <a:pPr>
              <a:lnSpc>
                <a:spcPct val="150000"/>
              </a:lnSpc>
            </a:pPr>
            <a:r>
              <a:rPr lang="zh-CN" altLang="en-US" dirty="0"/>
              <a:t>当承包人将预算报监理工程师审批时，由于监理人及发包人个别人认为承包人报价过高，直接以这些都是承包人自己的事情而不愿承担任何费用。</a:t>
            </a:r>
            <a:endParaRPr lang="zh-CN" altLang="en-US" dirty="0"/>
          </a:p>
          <a:p>
            <a:pPr>
              <a:lnSpc>
                <a:spcPct val="150000"/>
              </a:lnSpc>
            </a:pPr>
            <a:r>
              <a:rPr lang="zh-CN" altLang="en-US" dirty="0"/>
              <a:t>承包人向发包人提出加快施工索赔，论证如下：</a:t>
            </a:r>
            <a:endParaRPr lang="zh-CN" altLang="en-US" dirty="0"/>
          </a:p>
          <a:p>
            <a:pPr>
              <a:lnSpc>
                <a:spcPct val="150000"/>
              </a:lnSpc>
            </a:pPr>
            <a:r>
              <a:rPr lang="en-US" altLang="zh-CN" dirty="0"/>
              <a:t>1)</a:t>
            </a:r>
            <a:r>
              <a:rPr lang="zh-CN" altLang="en-US" dirty="0"/>
              <a:t>承包人认真分析合同条款，并根据发包人的工期导向思想，提出了索赔的主要依据和抢工期对</a:t>
            </a:r>
            <a:r>
              <a:rPr lang="en-US" altLang="zh-CN" dirty="0"/>
              <a:t>2014</a:t>
            </a:r>
            <a:r>
              <a:rPr lang="zh-CN" altLang="en-US" dirty="0"/>
              <a:t>年年底投产的重要性和必要性。</a:t>
            </a:r>
            <a:endParaRPr lang="en-US" altLang="zh-CN" dirty="0"/>
          </a:p>
          <a:p>
            <a:pPr>
              <a:lnSpc>
                <a:spcPct val="150000"/>
              </a:lnSpc>
            </a:pPr>
            <a:r>
              <a:rPr lang="en-US" altLang="zh-CN" dirty="0"/>
              <a:t>2)</a:t>
            </a:r>
            <a:r>
              <a:rPr lang="zh-CN" altLang="en-US" dirty="0"/>
              <a:t>合同中的技术规范规定：当室外温度低于</a:t>
            </a:r>
            <a:r>
              <a:rPr lang="en-US" altLang="zh-CN" dirty="0"/>
              <a:t>- 10℃</a:t>
            </a:r>
            <a:r>
              <a:rPr lang="zh-CN" altLang="en-US" dirty="0"/>
              <a:t>，金属结构焊接工作应当停工。承包人根据规定认为当时室外温度低于</a:t>
            </a:r>
            <a:r>
              <a:rPr lang="en-US" altLang="zh-CN" dirty="0"/>
              <a:t>- 10℃ </a:t>
            </a:r>
            <a:r>
              <a:rPr lang="zh-CN" altLang="en-US" dirty="0"/>
              <a:t>，冬季施工本是缺乏条件的，且厂房还未封顶，金属焊接的工作按照规范本应该停止。</a:t>
            </a: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标题 1"/>
          <p:cNvSpPr>
            <a:spLocks noGrp="1"/>
          </p:cNvSpPr>
          <p:nvPr/>
        </p:nvSpPr>
        <p:spPr>
          <a:xfrm>
            <a:off x="997585" y="393065"/>
            <a:ext cx="10177780"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注重过程结算</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graphicFrame>
        <p:nvGraphicFramePr>
          <p:cNvPr id="407610" name="Group 58"/>
          <p:cNvGraphicFramePr>
            <a:graphicFrameLocks noGrp="1"/>
          </p:cNvGraphicFramePr>
          <p:nvPr>
            <p:custDataLst>
              <p:tags r:id="rId1"/>
            </p:custDataLst>
          </p:nvPr>
        </p:nvGraphicFramePr>
        <p:xfrm>
          <a:off x="1022350" y="1158875"/>
          <a:ext cx="10081260" cy="4501515"/>
        </p:xfrm>
        <a:graphic>
          <a:graphicData uri="http://schemas.openxmlformats.org/drawingml/2006/table">
            <a:tbl>
              <a:tblPr/>
              <a:tblGrid>
                <a:gridCol w="1772285"/>
                <a:gridCol w="4486910"/>
                <a:gridCol w="3822065"/>
              </a:tblGrid>
              <a:tr h="48768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序号</a:t>
                      </a:r>
                      <a:endParaRPr kumimoji="1" lang="zh-CN" altLang="en-US" sz="24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1" i="0" u="none" strike="noStrike" cap="none" normalizeH="0" baseline="0">
                          <a:ln>
                            <a:noFill/>
                          </a:ln>
                          <a:solidFill>
                            <a:schemeClr val="tx1"/>
                          </a:solidFill>
                          <a:effectLst/>
                          <a:latin typeface="黑体" panose="02010609060101010101" pitchFamily="49" charset="-122"/>
                          <a:ea typeface="黑体" panose="02010609060101010101" pitchFamily="49" charset="-122"/>
                        </a:rPr>
                        <a:t>高价结算的原因</a:t>
                      </a:r>
                      <a:endParaRPr kumimoji="1" lang="zh-CN" altLang="en-US" sz="24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1" i="0" u="none" strike="noStrike" cap="none" normalizeH="0" baseline="0">
                          <a:ln>
                            <a:noFill/>
                          </a:ln>
                          <a:solidFill>
                            <a:schemeClr val="tx1"/>
                          </a:solidFill>
                          <a:effectLst/>
                          <a:latin typeface="黑体" panose="02010609060101010101" pitchFamily="49" charset="-122"/>
                          <a:ea typeface="黑体" panose="02010609060101010101" pitchFamily="49" charset="-122"/>
                        </a:rPr>
                        <a:t>所占比例</a:t>
                      </a:r>
                      <a:endParaRPr kumimoji="1" lang="zh-CN" altLang="en-US" sz="24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r>
              <a:tr h="48768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rPr>
                        <a:t>1</a:t>
                      </a:r>
                      <a:endPar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工程量不准确、漏项</a:t>
                      </a:r>
                      <a:endParaRPr kumimoji="1"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3-7%</a:t>
                      </a:r>
                      <a:endParaRPr kumimoji="1" lang="en-US" altLang="zh-CN"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754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rPr>
                        <a:t>2</a:t>
                      </a:r>
                      <a:endPar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rPr>
                        <a:t>工程变更</a:t>
                      </a:r>
                      <a:endParaRPr kumimoji="1" lang="zh-CN" altLang="en-US"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rPr>
                        <a:t>23-27%</a:t>
                      </a:r>
                      <a:endParaRPr kumimoji="1" lang="en-US" altLang="zh-CN"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638175">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rPr>
                        <a:t>3</a:t>
                      </a:r>
                      <a:endPar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algn="ctr"/>
                      <a:r>
                        <a:rPr kumimoji="1" lang="zh-CN" altLang="en-US" sz="2400" b="0" i="0" u="none" strike="noStrike" kern="1200" cap="none" normalizeH="0" baseline="0" dirty="0">
                          <a:ln>
                            <a:noFill/>
                          </a:ln>
                          <a:solidFill>
                            <a:srgbClr val="FF0000"/>
                          </a:solidFill>
                          <a:effectLst/>
                          <a:latin typeface="黑体" panose="02010609060101010101" pitchFamily="49" charset="-122"/>
                          <a:ea typeface="黑体" panose="02010609060101010101" pitchFamily="49" charset="-122"/>
                          <a:cs typeface="+mn-cs"/>
                        </a:rPr>
                        <a:t>现场签证</a:t>
                      </a:r>
                      <a:endParaRPr kumimoji="1" lang="zh-CN" altLang="en-US" sz="2400" b="0" i="0" u="none" strike="noStrike" kern="1200" cap="none" normalizeH="0" baseline="0" dirty="0">
                        <a:ln>
                          <a:noFill/>
                        </a:ln>
                        <a:solidFill>
                          <a:srgbClr val="FF0000"/>
                        </a:solidFill>
                        <a:effectLst/>
                        <a:latin typeface="黑体" panose="02010609060101010101" pitchFamily="49" charset="-122"/>
                        <a:ea typeface="黑体" panose="02010609060101010101" pitchFamily="49" charset="-122"/>
                        <a:cs typeface="+mn-cs"/>
                      </a:endParaRP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algn="ctr"/>
                      <a:r>
                        <a:rPr kumimoji="1" lang="en-US" altLang="zh-CN" sz="2400" b="0" i="0" u="none" strike="noStrike" kern="1200" cap="none" normalizeH="0" baseline="0" dirty="0">
                          <a:ln>
                            <a:noFill/>
                          </a:ln>
                          <a:solidFill>
                            <a:srgbClr val="FF0000"/>
                          </a:solidFill>
                          <a:effectLst/>
                          <a:latin typeface="黑体" panose="02010609060101010101" pitchFamily="49" charset="-122"/>
                          <a:ea typeface="黑体" panose="02010609060101010101" pitchFamily="49" charset="-122"/>
                          <a:cs typeface="+mn-cs"/>
                        </a:rPr>
                        <a:t>9-16%</a:t>
                      </a:r>
                      <a:endParaRPr kumimoji="1" lang="en-US" altLang="zh-CN" sz="2400" b="0" i="0" u="none" strike="noStrike" kern="1200" cap="none" normalizeH="0" baseline="0" dirty="0">
                        <a:ln>
                          <a:noFill/>
                        </a:ln>
                        <a:solidFill>
                          <a:srgbClr val="FF0000"/>
                        </a:solidFill>
                        <a:effectLst/>
                        <a:latin typeface="黑体" panose="02010609060101010101" pitchFamily="49" charset="-122"/>
                        <a:ea typeface="黑体" panose="02010609060101010101" pitchFamily="49" charset="-122"/>
                        <a:cs typeface="+mn-cs"/>
                      </a:endParaRP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63754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rPr>
                        <a:t>4</a:t>
                      </a:r>
                      <a:endPar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rPr>
                        <a:t>施工索赔</a:t>
                      </a:r>
                      <a:endParaRPr kumimoji="1" lang="zh-CN" altLang="en-US"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rPr>
                        <a:t>13-23%</a:t>
                      </a:r>
                      <a:endParaRPr kumimoji="1" lang="en-US" altLang="zh-CN"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63754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rPr>
                        <a:t>5</a:t>
                      </a:r>
                      <a:endPar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rPr>
                        <a:t>价款调整</a:t>
                      </a:r>
                      <a:endParaRPr kumimoji="1" lang="zh-CN" altLang="en-US"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rPr>
                        <a:t>16-21%</a:t>
                      </a:r>
                      <a:endParaRPr kumimoji="1" lang="en-US" altLang="zh-CN"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48768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rPr>
                        <a:t>6</a:t>
                      </a:r>
                      <a:endPar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材料代用</a:t>
                      </a:r>
                      <a:endParaRPr kumimoji="1"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约占</a:t>
                      </a:r>
                      <a:r>
                        <a:rPr kumimoji="1" lang="en-US" altLang="zh-CN"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1.7%</a:t>
                      </a:r>
                      <a:endParaRPr kumimoji="1" lang="en-US" altLang="zh-CN"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7680">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rPr>
                        <a:t>7</a:t>
                      </a:r>
                      <a:endParaRPr kumimoji="1" lang="en-US" altLang="zh-CN" sz="2400" b="1"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a:ln>
                            <a:noFill/>
                          </a:ln>
                          <a:solidFill>
                            <a:schemeClr val="tx1"/>
                          </a:solidFill>
                          <a:effectLst/>
                          <a:latin typeface="黑体" panose="02010609060101010101" pitchFamily="49" charset="-122"/>
                          <a:ea typeface="黑体" panose="02010609060101010101" pitchFamily="49" charset="-122"/>
                        </a:rPr>
                        <a:t>其他</a:t>
                      </a:r>
                      <a:endParaRPr kumimoji="1" lang="zh-CN" altLang="en-US" sz="2400" b="0" i="0" u="none" strike="noStrike" cap="none" normalizeH="0" baseline="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pPr>
                      <a:r>
                        <a:rPr kumimoji="1"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约占</a:t>
                      </a:r>
                      <a:r>
                        <a:rPr kumimoji="1" lang="en-US" altLang="zh-CN"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rPr>
                        <a:t>10%</a:t>
                      </a:r>
                      <a:endParaRPr kumimoji="1" lang="en-US" altLang="zh-CN"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a:txBody>
                  <a:tcPr marL="84393" marR="843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7610"/>
                                        </p:tgtEl>
                                        <p:attrNameLst>
                                          <p:attrName>style.visibility</p:attrName>
                                        </p:attrNameLst>
                                      </p:cBhvr>
                                      <p:to>
                                        <p:strVal val="visible"/>
                                      </p:to>
                                    </p:set>
                                    <p:animEffect transition="in" filter="wipe(left)">
                                      <p:cBhvr>
                                        <p:cTn id="7" dur="500"/>
                                        <p:tgtEl>
                                          <p:spTgt spid="407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fontScale="92500" lnSpcReduction="20000"/>
          </a:bodyPr>
          <a:lstStyle/>
          <a:p>
            <a:pPr>
              <a:lnSpc>
                <a:spcPct val="150000"/>
              </a:lnSpc>
            </a:pPr>
            <a:r>
              <a:rPr lang="en-US" altLang="zh-CN" dirty="0"/>
              <a:t>3)</a:t>
            </a:r>
            <a:r>
              <a:rPr lang="zh-CN" altLang="en-US" dirty="0"/>
              <a:t>合同专用条款第</a:t>
            </a:r>
            <a:r>
              <a:rPr lang="en-US" altLang="zh-CN" dirty="0"/>
              <a:t>7.5.4</a:t>
            </a:r>
            <a:r>
              <a:rPr lang="zh-CN" altLang="en-US" dirty="0"/>
              <a:t>款规定：“工程施工过程中，相应的工作面交接时出现交面拖延，接替承包人的有关工作面也应相应顺延。”</a:t>
            </a:r>
            <a:endParaRPr lang="zh-CN" altLang="en-US" dirty="0"/>
          </a:p>
          <a:p>
            <a:pPr>
              <a:lnSpc>
                <a:spcPct val="150000"/>
              </a:lnSpc>
            </a:pPr>
            <a:r>
              <a:rPr lang="zh-CN" altLang="en-US" dirty="0"/>
              <a:t>据此认为土建工程的施工时间应按原计划工期相应向后顺延时间，但现在发包人要求赶工，那么发包人应给予赶工补偿。</a:t>
            </a:r>
            <a:endParaRPr lang="en-US" altLang="zh-CN" dirty="0"/>
          </a:p>
          <a:p>
            <a:pPr>
              <a:lnSpc>
                <a:spcPct val="150000"/>
              </a:lnSpc>
            </a:pPr>
            <a:r>
              <a:rPr lang="zh-CN" altLang="en-US" dirty="0"/>
              <a:t> </a:t>
            </a:r>
            <a:r>
              <a:rPr lang="en-US" altLang="zh-CN" dirty="0"/>
              <a:t>(2)</a:t>
            </a:r>
            <a:r>
              <a:rPr lang="zh-CN" altLang="en-US" dirty="0"/>
              <a:t>争议焦点</a:t>
            </a:r>
            <a:endParaRPr lang="zh-CN" altLang="en-US" dirty="0"/>
          </a:p>
          <a:p>
            <a:pPr>
              <a:lnSpc>
                <a:spcPct val="150000"/>
              </a:lnSpc>
            </a:pPr>
            <a:r>
              <a:rPr lang="zh-CN" altLang="en-US" dirty="0"/>
              <a:t>针对发包人要求以赶工的方式达到在上一个事件已顺延工期的基础上按原时间完工，承包人坚持要求发包人给予赶工补偿。而发包人却不同意给予承包人的赶工补偿。</a:t>
            </a:r>
            <a:endParaRPr lang="zh-CN" altLang="en-US" dirty="0"/>
          </a:p>
          <a:p>
            <a:pPr>
              <a:lnSpc>
                <a:spcPct val="150000"/>
              </a:lnSpc>
            </a:pPr>
            <a:r>
              <a:rPr lang="zh-CN" altLang="en-US" dirty="0"/>
              <a:t>双方争议的焦点就在于：在此情形下发包人要求赶工的，承包人能否得到赶工补偿。</a:t>
            </a:r>
            <a:endParaRPr lang="zh-CN" altLang="en-US" dirty="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fontScale="92500" lnSpcReduction="20000"/>
          </a:bodyPr>
          <a:lstStyle/>
          <a:p>
            <a:pPr>
              <a:lnSpc>
                <a:spcPct val="150000"/>
              </a:lnSpc>
            </a:pPr>
            <a:r>
              <a:rPr lang="en-US" altLang="zh-CN" dirty="0"/>
              <a:t>(3)</a:t>
            </a:r>
            <a:r>
              <a:rPr lang="zh-CN" altLang="en-US" dirty="0"/>
              <a:t>争议分析</a:t>
            </a:r>
            <a:endParaRPr lang="zh-CN" altLang="en-US" dirty="0"/>
          </a:p>
          <a:p>
            <a:pPr>
              <a:lnSpc>
                <a:spcPct val="150000"/>
              </a:lnSpc>
            </a:pPr>
            <a:r>
              <a:rPr lang="zh-CN" altLang="en-US" dirty="0"/>
              <a:t>该事件是由于赶工引起索赔，而赶工的原因是业主前期投资不到位造成合同工期不能实现计划工期，理应顺延工期，但业主要求通过赶工实现工期。</a:t>
            </a:r>
            <a:endParaRPr lang="en-US" altLang="zh-CN" dirty="0"/>
          </a:p>
          <a:p>
            <a:pPr>
              <a:lnSpc>
                <a:spcPct val="150000"/>
              </a:lnSpc>
            </a:pPr>
            <a:r>
              <a:rPr lang="zh-CN" altLang="en-US" dirty="0"/>
              <a:t>根据</a:t>
            </a:r>
            <a:r>
              <a:rPr lang="en-US" altLang="zh-CN" dirty="0"/>
              <a:t>《13</a:t>
            </a:r>
            <a:r>
              <a:rPr lang="zh-CN" altLang="en-US" dirty="0"/>
              <a:t>版合同</a:t>
            </a:r>
            <a:r>
              <a:rPr lang="en-US" altLang="zh-CN" dirty="0"/>
              <a:t>》</a:t>
            </a:r>
            <a:r>
              <a:rPr lang="zh-CN" altLang="en-US" dirty="0"/>
              <a:t>第</a:t>
            </a:r>
            <a:r>
              <a:rPr lang="en-US" altLang="zh-CN" dirty="0"/>
              <a:t>7.9.2</a:t>
            </a:r>
            <a:r>
              <a:rPr lang="zh-CN" altLang="en-US" dirty="0"/>
              <a:t>款的规定：“发包人要求承包人提前竣工，或承包人提出提前竣工的建议能够给发包人带来效益的，合同当事人在专用合同条款中约定提前竣工的奖励。”即发包人应当给予其一定的提前竣工费。</a:t>
            </a:r>
            <a:endParaRPr lang="zh-CN" altLang="en-US" dirty="0"/>
          </a:p>
          <a:p>
            <a:pPr>
              <a:lnSpc>
                <a:spcPct val="150000"/>
              </a:lnSpc>
            </a:pPr>
            <a:r>
              <a:rPr lang="zh-CN" altLang="en-US" dirty="0"/>
              <a:t>在此事件中发包人要求冬季赶工，对承包人来说是一件耗费财力的事情。因为冬季赶工比普通时节要付出更多，一方面要考虑工程质量及安全，达到各项硬性指标，另一方面还要兼顾工作人员安全。</a:t>
            </a:r>
            <a:endParaRPr lang="zh-CN" altLang="en-US" dirty="0"/>
          </a:p>
          <a:p>
            <a:pPr>
              <a:lnSpc>
                <a:spcPct val="150000"/>
              </a:lnSpc>
            </a:pPr>
            <a:r>
              <a:rPr lang="zh-CN" altLang="en-US" dirty="0"/>
              <a:t>所以发包人的拒绝显得不合理。</a:t>
            </a:r>
            <a:endParaRPr lang="zh-CN" altLang="en-US" dirty="0"/>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a:bodyPr>
          <a:lstStyle/>
          <a:p>
            <a:pPr>
              <a:lnSpc>
                <a:spcPct val="150000"/>
              </a:lnSpc>
            </a:pPr>
            <a:r>
              <a:rPr lang="en-US" altLang="zh-CN" dirty="0"/>
              <a:t>(4)</a:t>
            </a:r>
            <a:r>
              <a:rPr lang="zh-CN" altLang="en-US" dirty="0"/>
              <a:t>解决方案</a:t>
            </a:r>
            <a:endParaRPr lang="zh-CN" altLang="en-US" dirty="0"/>
          </a:p>
          <a:p>
            <a:pPr>
              <a:lnSpc>
                <a:spcPct val="150000"/>
              </a:lnSpc>
            </a:pPr>
            <a:r>
              <a:rPr lang="zh-CN" altLang="en-US" dirty="0"/>
              <a:t>承包人依旧据理力争，再次按照以上论证观点搜集足够的资料证明，提交索赔报告，积极组织同发包人及监理工程师协商讨论，直到双方达成共识，</a:t>
            </a:r>
            <a:endParaRPr lang="zh-CN" altLang="en-US" dirty="0"/>
          </a:p>
          <a:p>
            <a:pPr>
              <a:lnSpc>
                <a:spcPct val="150000"/>
              </a:lnSpc>
            </a:pPr>
            <a:r>
              <a:rPr lang="zh-CN" altLang="en-US" dirty="0"/>
              <a:t>并签订了补充协议。</a:t>
            </a:r>
            <a:endParaRPr lang="zh-CN" altLang="en-US" dirty="0"/>
          </a:p>
          <a:p>
            <a:pPr>
              <a:lnSpc>
                <a:spcPct val="150000"/>
              </a:lnSpc>
            </a:pPr>
            <a:r>
              <a:rPr lang="zh-CN" altLang="en-US" dirty="0"/>
              <a:t>补充协议明确了双方协商采取赶工措施后，按照采取加速施工的实际成本加上提前竣工后的奖励，实现对承包人的赶工补偿</a:t>
            </a:r>
            <a:endParaRPr lang="zh-CN" altLang="en-US"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a:t>
            </a:r>
            <a:r>
              <a:rPr lang="zh-CN" altLang="en-US" dirty="0"/>
              <a:t>实例</a:t>
            </a:r>
            <a:r>
              <a:rPr lang="en-US" altLang="zh-CN" dirty="0"/>
              <a:t>】</a:t>
            </a:r>
            <a:r>
              <a:rPr lang="zh-CN" altLang="en-US" dirty="0"/>
              <a:t>某水电工程发包人原因导致承包人损失的索赔案例</a:t>
            </a:r>
            <a:endParaRPr lang="zh-CN" altLang="en-US" dirty="0"/>
          </a:p>
        </p:txBody>
      </p:sp>
      <p:sp>
        <p:nvSpPr>
          <p:cNvPr id="3" name="内容占位符 2"/>
          <p:cNvSpPr>
            <a:spLocks noGrp="1"/>
          </p:cNvSpPr>
          <p:nvPr>
            <p:ph idx="1"/>
          </p:nvPr>
        </p:nvSpPr>
        <p:spPr/>
        <p:txBody>
          <a:bodyPr>
            <a:normAutofit/>
          </a:bodyPr>
          <a:lstStyle/>
          <a:p>
            <a:pPr>
              <a:lnSpc>
                <a:spcPct val="150000"/>
              </a:lnSpc>
            </a:pPr>
            <a:r>
              <a:rPr lang="zh-CN" altLang="en-US" dirty="0"/>
              <a:t>承包人获得签订补充协议的机会后要抓住这一机会，承包人项目部应及时动员内部职工，充分挖掘，将原来粗线条的计划分解为日计划，按日计划对班组进行考核，对施工人员实行奖罚结合。</a:t>
            </a:r>
            <a:endParaRPr lang="zh-CN" altLang="en-US" dirty="0"/>
          </a:p>
          <a:p>
            <a:pPr>
              <a:lnSpc>
                <a:spcPct val="150000"/>
              </a:lnSpc>
            </a:pPr>
            <a:r>
              <a:rPr lang="zh-CN" altLang="en-US" dirty="0"/>
              <a:t>同时在施工中加强影响工期因素的记录和工序调整分析，对因发包人及监理人等原因引起的工期延误及时发出索赔通知书备案，从而成功地达到预期补偿目的，取得良好的经济效益。</a:t>
            </a:r>
            <a:endParaRPr lang="zh-CN" altLang="en-US" dirty="0"/>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20000"/>
              </a:lnSpc>
            </a:pPr>
            <a:r>
              <a:rPr lang="zh-CN" altLang="en-US" dirty="0">
                <a:latin typeface="黑体" panose="02010609060101010101" pitchFamily="49" charset="-122"/>
                <a:ea typeface="黑体" panose="02010609060101010101" pitchFamily="49" charset="-122"/>
              </a:rPr>
              <a:t>问题七：合同价款调整操作要领及应用</a:t>
            </a:r>
            <a:endParaRPr lang="en-US" altLang="zh-CN"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767408" y="980728"/>
            <a:ext cx="10873208" cy="5196235"/>
          </a:xfrm>
        </p:spPr>
        <p:txBody>
          <a:bodyPr>
            <a:normAutofit/>
          </a:bodyPr>
          <a:lstStyle/>
          <a:p>
            <a:pPr>
              <a:lnSpc>
                <a:spcPct val="120000"/>
              </a:lnSpc>
            </a:pPr>
            <a:endParaRPr lang="en-US" altLang="zh-CN" dirty="0">
              <a:latin typeface="黑体" panose="02010609060101010101" pitchFamily="49" charset="-122"/>
              <a:ea typeface="黑体" panose="02010609060101010101" pitchFamily="49" charset="-122"/>
            </a:endParaRPr>
          </a:p>
        </p:txBody>
      </p:sp>
      <p:grpSp>
        <p:nvGrpSpPr>
          <p:cNvPr id="4" name="组合 3"/>
          <p:cNvGrpSpPr/>
          <p:nvPr/>
        </p:nvGrpSpPr>
        <p:grpSpPr bwMode="auto">
          <a:xfrm>
            <a:off x="1775520" y="1164779"/>
            <a:ext cx="8255000" cy="5156200"/>
            <a:chOff x="428229" y="1296501"/>
            <a:chExt cx="8255397" cy="5156835"/>
          </a:xfrm>
        </p:grpSpPr>
        <p:grpSp>
          <p:nvGrpSpPr>
            <p:cNvPr id="5" name="Oval 3"/>
            <p:cNvGrpSpPr/>
            <p:nvPr/>
          </p:nvGrpSpPr>
          <p:grpSpPr bwMode="auto">
            <a:xfrm>
              <a:off x="758235" y="1460712"/>
              <a:ext cx="7697841" cy="4992624"/>
              <a:chOff x="1" y="0"/>
              <a:chExt cx="8339328" cy="4992623"/>
            </a:xfrm>
          </p:grpSpPr>
          <p:pic>
            <p:nvPicPr>
              <p:cNvPr id="37" name="Oval 3"/>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8339328" cy="499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14"/>
              <p:cNvSpPr txBox="1">
                <a:spLocks noChangeArrowheads="1"/>
              </p:cNvSpPr>
              <p:nvPr/>
            </p:nvSpPr>
            <p:spPr bwMode="auto">
              <a:xfrm>
                <a:off x="1397131" y="907131"/>
                <a:ext cx="5515543" cy="314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0" rIns="0" bIns="0" anchor="ctr"/>
              <a:lstStyle/>
              <a:p>
                <a:pPr algn="ctr">
                  <a:spcBef>
                    <a:spcPct val="50000"/>
                  </a:spcBef>
                </a:pPr>
                <a:endParaRPr lang="zh-CN" altLang="en-US" b="1">
                  <a:solidFill>
                    <a:srgbClr val="FF0000"/>
                  </a:solidFill>
                  <a:latin typeface="微软雅黑" panose="020B0503020204020204" charset="-122"/>
                  <a:ea typeface="微软雅黑" panose="020B0503020204020204" charset="-122"/>
                </a:endParaRPr>
              </a:p>
            </p:txBody>
          </p:sp>
        </p:grpSp>
        <p:grpSp>
          <p:nvGrpSpPr>
            <p:cNvPr id="6" name="椭圆 28"/>
            <p:cNvGrpSpPr/>
            <p:nvPr/>
          </p:nvGrpSpPr>
          <p:grpSpPr bwMode="auto">
            <a:xfrm>
              <a:off x="2159376" y="2679912"/>
              <a:ext cx="4597322" cy="2286001"/>
              <a:chOff x="0" y="0"/>
              <a:chExt cx="4980432" cy="2286000"/>
            </a:xfrm>
          </p:grpSpPr>
          <p:pic>
            <p:nvPicPr>
              <p:cNvPr id="35" name="椭圆 2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8043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31"/>
              <p:cNvSpPr txBox="1">
                <a:spLocks noChangeArrowheads="1"/>
              </p:cNvSpPr>
              <p:nvPr/>
            </p:nvSpPr>
            <p:spPr bwMode="auto">
              <a:xfrm>
                <a:off x="898972" y="500890"/>
                <a:ext cx="3182407" cy="128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p>
                <a:pPr algn="ctr">
                  <a:spcBef>
                    <a:spcPct val="50000"/>
                  </a:spcBef>
                </a:pPr>
                <a:endParaRPr lang="en-US" altLang="zh-CN" sz="1600" b="1">
                  <a:solidFill>
                    <a:srgbClr val="FF0000"/>
                  </a:solidFill>
                  <a:latin typeface="微软雅黑" panose="020B0503020204020204" charset="-122"/>
                  <a:ea typeface="微软雅黑" panose="020B0503020204020204" charset="-122"/>
                </a:endParaRPr>
              </a:p>
              <a:p>
                <a:pPr algn="ctr"/>
                <a:r>
                  <a:rPr lang="zh-CN" altLang="en-US" sz="3600" b="1">
                    <a:solidFill>
                      <a:srgbClr val="FF0000"/>
                    </a:solidFill>
                    <a:latin typeface="微软雅黑" panose="020B0503020204020204" charset="-122"/>
                    <a:ea typeface="微软雅黑" panose="020B0503020204020204" charset="-122"/>
                  </a:rPr>
                  <a:t>价款调整计价</a:t>
                </a:r>
                <a:endParaRPr lang="zh-CN" altLang="en-US" sz="3600" b="1">
                  <a:solidFill>
                    <a:srgbClr val="FF0000"/>
                  </a:solidFill>
                  <a:latin typeface="微软雅黑" panose="020B0503020204020204" charset="-122"/>
                  <a:ea typeface="微软雅黑" panose="020B0503020204020204" charset="-122"/>
                </a:endParaRPr>
              </a:p>
            </p:txBody>
          </p:sp>
        </p:grpSp>
        <p:cxnSp>
          <p:nvCxnSpPr>
            <p:cNvPr id="7" name="直接连接符 31"/>
            <p:cNvCxnSpPr>
              <a:cxnSpLocks noChangeShapeType="1"/>
            </p:cNvCxnSpPr>
            <p:nvPr/>
          </p:nvCxnSpPr>
          <p:spPr bwMode="auto">
            <a:xfrm>
              <a:off x="3003959" y="2105009"/>
              <a:ext cx="706247" cy="900260"/>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8" name="直接连接符 32"/>
            <p:cNvCxnSpPr>
              <a:cxnSpLocks noChangeShapeType="1"/>
            </p:cNvCxnSpPr>
            <p:nvPr/>
          </p:nvCxnSpPr>
          <p:spPr bwMode="auto">
            <a:xfrm>
              <a:off x="4390108" y="1963132"/>
              <a:ext cx="0" cy="989009"/>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9" name="直接连接符 35"/>
            <p:cNvCxnSpPr>
              <a:cxnSpLocks noChangeShapeType="1"/>
            </p:cNvCxnSpPr>
            <p:nvPr/>
          </p:nvCxnSpPr>
          <p:spPr bwMode="auto">
            <a:xfrm flipH="1">
              <a:off x="5272506" y="2179179"/>
              <a:ext cx="514903" cy="937939"/>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0" name="直接连接符 37"/>
            <p:cNvCxnSpPr>
              <a:cxnSpLocks noChangeShapeType="1"/>
            </p:cNvCxnSpPr>
            <p:nvPr/>
          </p:nvCxnSpPr>
          <p:spPr bwMode="auto">
            <a:xfrm>
              <a:off x="1757639" y="3230335"/>
              <a:ext cx="892593" cy="267737"/>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1" name="直接连接符 39"/>
            <p:cNvCxnSpPr>
              <a:cxnSpLocks noChangeShapeType="1"/>
            </p:cNvCxnSpPr>
            <p:nvPr/>
          </p:nvCxnSpPr>
          <p:spPr bwMode="auto">
            <a:xfrm flipV="1">
              <a:off x="1674551" y="3950543"/>
              <a:ext cx="913969" cy="14182"/>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2" name="直接连接符 43"/>
            <p:cNvCxnSpPr>
              <a:cxnSpLocks noChangeShapeType="1"/>
            </p:cNvCxnSpPr>
            <p:nvPr/>
          </p:nvCxnSpPr>
          <p:spPr bwMode="auto">
            <a:xfrm flipH="1">
              <a:off x="5995128" y="2735191"/>
              <a:ext cx="913969" cy="540156"/>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3" name="直接连接符 45"/>
            <p:cNvCxnSpPr>
              <a:cxnSpLocks noChangeShapeType="1"/>
              <a:stCxn id="30" idx="1"/>
            </p:cNvCxnSpPr>
            <p:nvPr/>
          </p:nvCxnSpPr>
          <p:spPr bwMode="auto">
            <a:xfrm flipV="1">
              <a:off x="2038626" y="4400676"/>
              <a:ext cx="1033918" cy="456659"/>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4" name="直接连接符 47"/>
            <p:cNvCxnSpPr>
              <a:cxnSpLocks noChangeShapeType="1"/>
              <a:stCxn id="30" idx="1"/>
            </p:cNvCxnSpPr>
            <p:nvPr/>
          </p:nvCxnSpPr>
          <p:spPr bwMode="auto">
            <a:xfrm flipH="1" flipV="1">
              <a:off x="2339255" y="2555139"/>
              <a:ext cx="789336" cy="677738"/>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5" name="直接连接符 49"/>
            <p:cNvCxnSpPr>
              <a:cxnSpLocks noChangeShapeType="1"/>
              <a:stCxn id="30" idx="1"/>
            </p:cNvCxnSpPr>
            <p:nvPr/>
          </p:nvCxnSpPr>
          <p:spPr bwMode="auto">
            <a:xfrm flipV="1">
              <a:off x="3045502" y="4670750"/>
              <a:ext cx="610944" cy="906676"/>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6" name="直接连接符 54"/>
            <p:cNvCxnSpPr>
              <a:cxnSpLocks noChangeShapeType="1"/>
              <a:stCxn id="30" idx="1"/>
            </p:cNvCxnSpPr>
            <p:nvPr/>
          </p:nvCxnSpPr>
          <p:spPr bwMode="auto">
            <a:xfrm flipH="1">
              <a:off x="6369024" y="3320360"/>
              <a:ext cx="997055" cy="270078"/>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7" name="直接连接符 61"/>
            <p:cNvCxnSpPr>
              <a:cxnSpLocks noChangeShapeType="1"/>
              <a:stCxn id="30" idx="1"/>
              <a:endCxn id="27" idx="7"/>
            </p:cNvCxnSpPr>
            <p:nvPr/>
          </p:nvCxnSpPr>
          <p:spPr bwMode="auto">
            <a:xfrm>
              <a:off x="5341012" y="4600489"/>
              <a:ext cx="635388" cy="1055011"/>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8" name="直接连接符 62"/>
            <p:cNvCxnSpPr>
              <a:cxnSpLocks noChangeShapeType="1"/>
              <a:stCxn id="30" idx="1"/>
              <a:endCxn id="26" idx="7"/>
            </p:cNvCxnSpPr>
            <p:nvPr/>
          </p:nvCxnSpPr>
          <p:spPr bwMode="auto">
            <a:xfrm>
              <a:off x="5995128" y="4355659"/>
              <a:ext cx="1145100" cy="658987"/>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19" name="直接连接符 65"/>
            <p:cNvCxnSpPr>
              <a:cxnSpLocks noChangeShapeType="1"/>
              <a:stCxn id="30" idx="1"/>
              <a:endCxn id="25" idx="6"/>
            </p:cNvCxnSpPr>
            <p:nvPr/>
          </p:nvCxnSpPr>
          <p:spPr bwMode="auto">
            <a:xfrm>
              <a:off x="6369024" y="4130594"/>
              <a:ext cx="819016" cy="82159"/>
            </a:xfrm>
            <a:prstGeom prst="line">
              <a:avLst/>
            </a:prstGeom>
            <a:noFill/>
            <a:ln w="57150">
              <a:solidFill>
                <a:srgbClr val="FFFFFF"/>
              </a:solidFill>
              <a:round/>
            </a:ln>
            <a:extLst>
              <a:ext uri="{909E8E84-426E-40DD-AFC4-6F175D3DCCD1}">
                <a14:hiddenFill xmlns:a14="http://schemas.microsoft.com/office/drawing/2010/main">
                  <a:noFill/>
                </a14:hiddenFill>
              </a:ext>
            </a:extLst>
          </p:spPr>
        </p:cxnSp>
        <p:cxnSp>
          <p:nvCxnSpPr>
            <p:cNvPr id="20" name="直接连接符 32"/>
            <p:cNvCxnSpPr>
              <a:cxnSpLocks noChangeShapeType="1"/>
              <a:stCxn id="30" idx="1"/>
              <a:endCxn id="25" idx="6"/>
            </p:cNvCxnSpPr>
            <p:nvPr/>
          </p:nvCxnSpPr>
          <p:spPr bwMode="auto">
            <a:xfrm>
              <a:off x="4374911" y="4760776"/>
              <a:ext cx="0" cy="989009"/>
            </a:xfrm>
            <a:prstGeom prst="line">
              <a:avLst/>
            </a:prstGeom>
            <a:noFill/>
            <a:ln w="57150">
              <a:solidFill>
                <a:srgbClr val="FFFFFF"/>
              </a:solidFill>
              <a:round/>
            </a:ln>
            <a:extLst>
              <a:ext uri="{909E8E84-426E-40DD-AFC4-6F175D3DCCD1}">
                <a14:hiddenFill xmlns:a14="http://schemas.microsoft.com/office/drawing/2010/main">
                  <a:noFill/>
                </a14:hiddenFill>
              </a:ext>
            </a:extLst>
          </p:spPr>
        </p:cxnSp>
        <p:sp>
          <p:nvSpPr>
            <p:cNvPr id="21" name="Oval 4"/>
            <p:cNvSpPr>
              <a:spLocks noChangeArrowheads="1"/>
            </p:cNvSpPr>
            <p:nvPr/>
          </p:nvSpPr>
          <p:spPr bwMode="auto">
            <a:xfrm flipH="1">
              <a:off x="3710209" y="1296501"/>
              <a:ext cx="1290511" cy="779165"/>
            </a:xfrm>
            <a:prstGeom prst="ellipse">
              <a:avLst/>
            </a:prstGeom>
            <a:gradFill rotWithShape="1">
              <a:gsLst>
                <a:gs pos="0">
                  <a:srgbClr val="FFFF80"/>
                </a:gs>
                <a:gs pos="50000">
                  <a:srgbClr val="FFFFB3"/>
                </a:gs>
                <a:gs pos="100000">
                  <a:srgbClr val="FFFFDA"/>
                </a:gs>
              </a:gsLst>
              <a:lin ang="18900000" scaled="1"/>
            </a:gradFill>
            <a:ln w="19050">
              <a:solidFill>
                <a:srgbClr val="FF0000"/>
              </a:solidFill>
              <a:round/>
            </a:ln>
          </p:spPr>
          <p:txBody>
            <a:bodyPr lIns="0" tIns="0" rIns="0" bIns="0" anchor="ctr">
              <a:spAutoFit/>
            </a:bodyPr>
            <a:lstStyle/>
            <a:p>
              <a:pPr algn="ctr" eaLnBrk="0" hangingPunct="0">
                <a:spcBef>
                  <a:spcPct val="50000"/>
                </a:spcBef>
              </a:pPr>
              <a:r>
                <a:rPr lang="zh-CN" altLang="en-US" b="1">
                  <a:solidFill>
                    <a:srgbClr val="FF0000"/>
                  </a:solidFill>
                  <a:latin typeface="微软雅黑" panose="020B0503020204020204" charset="-122"/>
                  <a:ea typeface="微软雅黑" panose="020B0503020204020204" charset="-122"/>
                </a:rPr>
                <a:t>法律法规变化</a:t>
              </a:r>
              <a:endParaRPr lang="zh-CN" altLang="en-US" b="1">
                <a:solidFill>
                  <a:srgbClr val="FF0000"/>
                </a:solidFill>
                <a:latin typeface="微软雅黑" panose="020B0503020204020204" charset="-122"/>
                <a:ea typeface="微软雅黑" panose="020B0503020204020204" charset="-122"/>
              </a:endParaRPr>
            </a:p>
          </p:txBody>
        </p:sp>
        <p:sp>
          <p:nvSpPr>
            <p:cNvPr id="22" name="Oval 4"/>
            <p:cNvSpPr>
              <a:spLocks noChangeArrowheads="1"/>
            </p:cNvSpPr>
            <p:nvPr/>
          </p:nvSpPr>
          <p:spPr bwMode="auto">
            <a:xfrm flipH="1">
              <a:off x="5330426" y="1416718"/>
              <a:ext cx="1290512" cy="865584"/>
            </a:xfrm>
            <a:prstGeom prst="ellipse">
              <a:avLst/>
            </a:prstGeom>
            <a:gradFill rotWithShape="1">
              <a:gsLst>
                <a:gs pos="0">
                  <a:srgbClr val="FFFF80"/>
                </a:gs>
                <a:gs pos="50000">
                  <a:srgbClr val="FFFFB3"/>
                </a:gs>
                <a:gs pos="100000">
                  <a:srgbClr val="FFFFDA"/>
                </a:gs>
              </a:gsLst>
              <a:lin ang="18900000" scaled="1"/>
            </a:gradFill>
            <a:ln w="19050">
              <a:solidFill>
                <a:srgbClr val="FF0000"/>
              </a:solidFill>
              <a:round/>
            </a:ln>
          </p:spPr>
          <p:txBody>
            <a:bodyPr lIns="0" tIns="0" rIns="0" bIns="0" anchor="ctr">
              <a:spAutoFit/>
            </a:bodyPr>
            <a:lstStyle/>
            <a:p>
              <a:pPr algn="ctr" eaLnBrk="0" hangingPunct="0">
                <a:spcBef>
                  <a:spcPct val="50000"/>
                </a:spcBef>
              </a:pPr>
              <a:r>
                <a:rPr lang="zh-CN" altLang="en-US" sz="2000" b="1">
                  <a:solidFill>
                    <a:srgbClr val="FF0000"/>
                  </a:solidFill>
                  <a:latin typeface="微软雅黑" panose="020B0503020204020204" charset="-122"/>
                  <a:ea typeface="微软雅黑" panose="020B0503020204020204" charset="-122"/>
                </a:rPr>
                <a:t>计量与支付</a:t>
              </a:r>
              <a:endParaRPr lang="zh-CN" altLang="en-US" sz="2000" b="1">
                <a:solidFill>
                  <a:srgbClr val="FF0000"/>
                </a:solidFill>
                <a:latin typeface="微软雅黑" panose="020B0503020204020204" charset="-122"/>
                <a:ea typeface="微软雅黑" panose="020B0503020204020204" charset="-122"/>
              </a:endParaRPr>
            </a:p>
          </p:txBody>
        </p:sp>
        <p:sp>
          <p:nvSpPr>
            <p:cNvPr id="23" name="Oval 4"/>
            <p:cNvSpPr>
              <a:spLocks noChangeArrowheads="1"/>
            </p:cNvSpPr>
            <p:nvPr/>
          </p:nvSpPr>
          <p:spPr bwMode="auto">
            <a:xfrm flipH="1">
              <a:off x="6327480" y="2150022"/>
              <a:ext cx="1869482" cy="675195"/>
            </a:xfrm>
            <a:prstGeom prst="ellipse">
              <a:avLst/>
            </a:prstGeom>
            <a:solidFill>
              <a:srgbClr val="FF0000"/>
            </a:soli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FF00"/>
                  </a:solidFill>
                  <a:latin typeface="微软雅黑" panose="020B0503020204020204" charset="-122"/>
                  <a:ea typeface="微软雅黑" panose="020B0503020204020204" charset="-122"/>
                </a:rPr>
                <a:t>项目特征</a:t>
              </a:r>
              <a:endParaRPr lang="en-US" altLang="zh-CN" b="1">
                <a:solidFill>
                  <a:srgbClr val="FFFF00"/>
                </a:solidFill>
                <a:latin typeface="微软雅黑" panose="020B0503020204020204" charset="-122"/>
                <a:ea typeface="微软雅黑" panose="020B0503020204020204" charset="-122"/>
              </a:endParaRPr>
            </a:p>
            <a:p>
              <a:pPr algn="ctr" eaLnBrk="0" hangingPunct="0"/>
              <a:r>
                <a:rPr lang="zh-CN" altLang="en-US" b="1">
                  <a:solidFill>
                    <a:srgbClr val="FFFF00"/>
                  </a:solidFill>
                  <a:latin typeface="微软雅黑" panose="020B0503020204020204" charset="-122"/>
                  <a:ea typeface="微软雅黑" panose="020B0503020204020204" charset="-122"/>
                </a:rPr>
                <a:t>不符</a:t>
              </a:r>
              <a:endParaRPr lang="zh-CN" altLang="en-US" b="1">
                <a:solidFill>
                  <a:srgbClr val="FFFF00"/>
                </a:solidFill>
                <a:latin typeface="微软雅黑" panose="020B0503020204020204" charset="-122"/>
                <a:ea typeface="微软雅黑" panose="020B0503020204020204" charset="-122"/>
              </a:endParaRPr>
            </a:p>
          </p:txBody>
        </p:sp>
        <p:sp>
          <p:nvSpPr>
            <p:cNvPr id="24" name="Oval 4"/>
            <p:cNvSpPr>
              <a:spLocks noChangeArrowheads="1"/>
            </p:cNvSpPr>
            <p:nvPr/>
          </p:nvSpPr>
          <p:spPr bwMode="auto">
            <a:xfrm flipH="1">
              <a:off x="7324539" y="2910266"/>
              <a:ext cx="1222590" cy="659339"/>
            </a:xfrm>
            <a:prstGeom prst="ellipse">
              <a:avLst/>
            </a:prstGeom>
            <a:solidFill>
              <a:srgbClr val="FF0000"/>
            </a:soli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FF00"/>
                  </a:solidFill>
                  <a:latin typeface="微软雅黑" panose="020B0503020204020204" charset="-122"/>
                  <a:ea typeface="微软雅黑" panose="020B0503020204020204" charset="-122"/>
                </a:rPr>
                <a:t>清单</a:t>
              </a:r>
              <a:endParaRPr lang="en-US" altLang="zh-CN" b="1">
                <a:solidFill>
                  <a:srgbClr val="FFFF00"/>
                </a:solidFill>
                <a:latin typeface="微软雅黑" panose="020B0503020204020204" charset="-122"/>
                <a:ea typeface="微软雅黑" panose="020B0503020204020204" charset="-122"/>
              </a:endParaRPr>
            </a:p>
            <a:p>
              <a:pPr algn="ctr" eaLnBrk="0" hangingPunct="0"/>
              <a:r>
                <a:rPr lang="zh-CN" altLang="en-US" b="1">
                  <a:solidFill>
                    <a:srgbClr val="FFFF00"/>
                  </a:solidFill>
                  <a:latin typeface="微软雅黑" panose="020B0503020204020204" charset="-122"/>
                  <a:ea typeface="微软雅黑" panose="020B0503020204020204" charset="-122"/>
                </a:rPr>
                <a:t>缺项</a:t>
              </a:r>
              <a:endParaRPr lang="zh-CN" altLang="en-US" b="1">
                <a:solidFill>
                  <a:srgbClr val="FFFF00"/>
                </a:solidFill>
                <a:latin typeface="微软雅黑" panose="020B0503020204020204" charset="-122"/>
                <a:ea typeface="微软雅黑" panose="020B0503020204020204" charset="-122"/>
              </a:endParaRPr>
            </a:p>
          </p:txBody>
        </p:sp>
        <p:sp>
          <p:nvSpPr>
            <p:cNvPr id="25" name="Oval 4"/>
            <p:cNvSpPr>
              <a:spLocks noChangeArrowheads="1"/>
            </p:cNvSpPr>
            <p:nvPr/>
          </p:nvSpPr>
          <p:spPr bwMode="auto">
            <a:xfrm flipH="1">
              <a:off x="7188040" y="3852649"/>
              <a:ext cx="1495586" cy="720208"/>
            </a:xfrm>
            <a:prstGeom prst="ellipse">
              <a:avLst/>
            </a:prstGeom>
            <a:solidFill>
              <a:srgbClr val="FF0000"/>
            </a:soli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FF00"/>
                  </a:solidFill>
                  <a:latin typeface="微软雅黑" panose="020B0503020204020204" charset="-122"/>
                  <a:ea typeface="微软雅黑" panose="020B0503020204020204" charset="-122"/>
                </a:rPr>
                <a:t>工程 变更</a:t>
              </a:r>
              <a:endParaRPr lang="zh-CN" altLang="en-US" b="1">
                <a:solidFill>
                  <a:srgbClr val="FFFF00"/>
                </a:solidFill>
                <a:latin typeface="微软雅黑" panose="020B0503020204020204" charset="-122"/>
                <a:ea typeface="微软雅黑" panose="020B0503020204020204" charset="-122"/>
              </a:endParaRPr>
            </a:p>
          </p:txBody>
        </p:sp>
        <p:sp>
          <p:nvSpPr>
            <p:cNvPr id="26" name="Oval 4"/>
            <p:cNvSpPr>
              <a:spLocks noChangeArrowheads="1"/>
            </p:cNvSpPr>
            <p:nvPr/>
          </p:nvSpPr>
          <p:spPr bwMode="auto">
            <a:xfrm flipH="1">
              <a:off x="6971131" y="4930158"/>
              <a:ext cx="1154668" cy="576922"/>
            </a:xfrm>
            <a:prstGeom prst="ellipse">
              <a:avLst/>
            </a:prstGeom>
            <a:gradFill rotWithShape="1">
              <a:gsLst>
                <a:gs pos="0">
                  <a:srgbClr val="FFFF80"/>
                </a:gs>
                <a:gs pos="50000">
                  <a:srgbClr val="FFFFB3"/>
                </a:gs>
                <a:gs pos="100000">
                  <a:srgbClr val="FFFFDA"/>
                </a:gs>
              </a:gsLst>
              <a:lin ang="2700000" scaled="1"/>
            </a:gra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0000"/>
                  </a:solidFill>
                  <a:latin typeface="微软雅黑" panose="020B0503020204020204" charset="-122"/>
                  <a:ea typeface="微软雅黑" panose="020B0503020204020204" charset="-122"/>
                </a:rPr>
                <a:t>计日工</a:t>
              </a:r>
              <a:endParaRPr lang="zh-CN" altLang="en-US" b="1">
                <a:solidFill>
                  <a:srgbClr val="FF0000"/>
                </a:solidFill>
                <a:latin typeface="微软雅黑" panose="020B0503020204020204" charset="-122"/>
                <a:ea typeface="微软雅黑" panose="020B0503020204020204" charset="-122"/>
              </a:endParaRPr>
            </a:p>
          </p:txBody>
        </p:sp>
        <p:sp>
          <p:nvSpPr>
            <p:cNvPr id="27" name="Oval 4"/>
            <p:cNvSpPr>
              <a:spLocks noChangeArrowheads="1"/>
            </p:cNvSpPr>
            <p:nvPr/>
          </p:nvSpPr>
          <p:spPr bwMode="auto">
            <a:xfrm flipH="1">
              <a:off x="5787409" y="5571012"/>
              <a:ext cx="1290512" cy="576922"/>
            </a:xfrm>
            <a:prstGeom prst="ellipse">
              <a:avLst/>
            </a:prstGeom>
            <a:gradFill rotWithShape="1">
              <a:gsLst>
                <a:gs pos="0">
                  <a:srgbClr val="FFFF80"/>
                </a:gs>
                <a:gs pos="50000">
                  <a:srgbClr val="FFFFB3"/>
                </a:gs>
                <a:gs pos="100000">
                  <a:srgbClr val="FFFFDA"/>
                </a:gs>
              </a:gsLst>
              <a:lin ang="2700000" scaled="1"/>
            </a:gra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0000"/>
                  </a:solidFill>
                  <a:latin typeface="微软雅黑" panose="020B0503020204020204" charset="-122"/>
                  <a:ea typeface="微软雅黑" panose="020B0503020204020204" charset="-122"/>
                </a:rPr>
                <a:t>物价</a:t>
              </a:r>
              <a:endParaRPr lang="en-US" altLang="zh-CN" b="1">
                <a:solidFill>
                  <a:srgbClr val="FF0000"/>
                </a:solidFill>
                <a:latin typeface="微软雅黑" panose="020B0503020204020204" charset="-122"/>
                <a:ea typeface="微软雅黑" panose="020B0503020204020204" charset="-122"/>
              </a:endParaRPr>
            </a:p>
            <a:p>
              <a:pPr algn="ctr" eaLnBrk="0" hangingPunct="0"/>
              <a:r>
                <a:rPr lang="zh-CN" altLang="en-US" b="1">
                  <a:solidFill>
                    <a:srgbClr val="FF0000"/>
                  </a:solidFill>
                  <a:latin typeface="微软雅黑" panose="020B0503020204020204" charset="-122"/>
                  <a:ea typeface="微软雅黑" panose="020B0503020204020204" charset="-122"/>
                </a:rPr>
                <a:t>变化</a:t>
              </a:r>
              <a:endParaRPr lang="zh-CN" altLang="en-US" b="1">
                <a:solidFill>
                  <a:srgbClr val="FF0000"/>
                </a:solidFill>
                <a:latin typeface="微软雅黑" panose="020B0503020204020204" charset="-122"/>
                <a:ea typeface="微软雅黑" panose="020B0503020204020204" charset="-122"/>
              </a:endParaRPr>
            </a:p>
          </p:txBody>
        </p:sp>
        <p:sp>
          <p:nvSpPr>
            <p:cNvPr id="28" name="Oval 4"/>
            <p:cNvSpPr>
              <a:spLocks noChangeArrowheads="1"/>
            </p:cNvSpPr>
            <p:nvPr/>
          </p:nvSpPr>
          <p:spPr bwMode="auto">
            <a:xfrm flipH="1">
              <a:off x="3834839" y="5706050"/>
              <a:ext cx="1165880" cy="747286"/>
            </a:xfrm>
            <a:prstGeom prst="ellipse">
              <a:avLst/>
            </a:prstGeom>
            <a:solidFill>
              <a:srgbClr val="FF0000"/>
            </a:soli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FF00"/>
                  </a:solidFill>
                  <a:latin typeface="微软雅黑" panose="020B0503020204020204" charset="-122"/>
                  <a:ea typeface="微软雅黑" panose="020B0503020204020204" charset="-122"/>
                </a:rPr>
                <a:t>暂估价</a:t>
              </a:r>
              <a:endParaRPr lang="zh-CN" altLang="en-US" b="1">
                <a:solidFill>
                  <a:srgbClr val="FFFF00"/>
                </a:solidFill>
                <a:latin typeface="微软雅黑" panose="020B0503020204020204" charset="-122"/>
                <a:ea typeface="微软雅黑" panose="020B0503020204020204" charset="-122"/>
              </a:endParaRPr>
            </a:p>
          </p:txBody>
        </p:sp>
        <p:sp>
          <p:nvSpPr>
            <p:cNvPr id="29" name="Oval 4"/>
            <p:cNvSpPr>
              <a:spLocks noChangeArrowheads="1"/>
            </p:cNvSpPr>
            <p:nvPr/>
          </p:nvSpPr>
          <p:spPr bwMode="auto">
            <a:xfrm flipH="1">
              <a:off x="2089992" y="5525998"/>
              <a:ext cx="1290512" cy="675195"/>
            </a:xfrm>
            <a:prstGeom prst="ellipse">
              <a:avLst/>
            </a:prstGeom>
            <a:gradFill rotWithShape="1">
              <a:gsLst>
                <a:gs pos="0">
                  <a:srgbClr val="FFFF80"/>
                </a:gs>
                <a:gs pos="50000">
                  <a:srgbClr val="FFFFB3"/>
                </a:gs>
                <a:gs pos="100000">
                  <a:srgbClr val="FFFFDA"/>
                </a:gs>
              </a:gsLst>
              <a:lin ang="2700000" scaled="1"/>
            </a:gra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0000"/>
                  </a:solidFill>
                  <a:latin typeface="微软雅黑" panose="020B0503020204020204" charset="-122"/>
                  <a:ea typeface="微软雅黑" panose="020B0503020204020204" charset="-122"/>
                </a:rPr>
                <a:t>不可</a:t>
              </a:r>
              <a:endParaRPr lang="en-US" altLang="zh-CN" b="1">
                <a:solidFill>
                  <a:srgbClr val="FF0000"/>
                </a:solidFill>
                <a:latin typeface="微软雅黑" panose="020B0503020204020204" charset="-122"/>
                <a:ea typeface="微软雅黑" panose="020B0503020204020204" charset="-122"/>
              </a:endParaRPr>
            </a:p>
            <a:p>
              <a:pPr algn="ctr" eaLnBrk="0" hangingPunct="0"/>
              <a:r>
                <a:rPr lang="zh-CN" altLang="en-US" b="1">
                  <a:solidFill>
                    <a:srgbClr val="FF0000"/>
                  </a:solidFill>
                  <a:latin typeface="微软雅黑" panose="020B0503020204020204" charset="-122"/>
                  <a:ea typeface="微软雅黑" panose="020B0503020204020204" charset="-122"/>
                </a:rPr>
                <a:t>抗力</a:t>
              </a:r>
              <a:endParaRPr lang="zh-CN" altLang="en-US" b="1">
                <a:solidFill>
                  <a:srgbClr val="FF0000"/>
                </a:solidFill>
                <a:latin typeface="微软雅黑" panose="020B0503020204020204" charset="-122"/>
                <a:ea typeface="微软雅黑" panose="020B0503020204020204" charset="-122"/>
              </a:endParaRPr>
            </a:p>
          </p:txBody>
        </p:sp>
        <p:sp>
          <p:nvSpPr>
            <p:cNvPr id="30" name="Oval 4"/>
            <p:cNvSpPr>
              <a:spLocks noChangeArrowheads="1"/>
            </p:cNvSpPr>
            <p:nvPr/>
          </p:nvSpPr>
          <p:spPr bwMode="auto">
            <a:xfrm flipH="1">
              <a:off x="843671" y="4760777"/>
              <a:ext cx="1399977" cy="659339"/>
            </a:xfrm>
            <a:prstGeom prst="ellipse">
              <a:avLst/>
            </a:prstGeom>
            <a:gradFill rotWithShape="1">
              <a:gsLst>
                <a:gs pos="0">
                  <a:srgbClr val="FFFF80"/>
                </a:gs>
                <a:gs pos="50000">
                  <a:srgbClr val="FFFFB3"/>
                </a:gs>
                <a:gs pos="100000">
                  <a:srgbClr val="FFFFDA"/>
                </a:gs>
              </a:gsLst>
              <a:lin ang="2700000" scaled="1"/>
            </a:gra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0000"/>
                  </a:solidFill>
                  <a:latin typeface="微软雅黑" panose="020B0503020204020204" charset="-122"/>
                  <a:ea typeface="微软雅黑" panose="020B0503020204020204" charset="-122"/>
                </a:rPr>
                <a:t>提前</a:t>
              </a:r>
              <a:endParaRPr lang="en-US" altLang="zh-CN" b="1">
                <a:solidFill>
                  <a:srgbClr val="FF0000"/>
                </a:solidFill>
                <a:latin typeface="微软雅黑" panose="020B0503020204020204" charset="-122"/>
                <a:ea typeface="微软雅黑" panose="020B0503020204020204" charset="-122"/>
              </a:endParaRPr>
            </a:p>
            <a:p>
              <a:pPr algn="ctr" eaLnBrk="0" hangingPunct="0"/>
              <a:r>
                <a:rPr lang="zh-CN" altLang="en-US" b="1">
                  <a:solidFill>
                    <a:srgbClr val="FF0000"/>
                  </a:solidFill>
                  <a:latin typeface="微软雅黑" panose="020B0503020204020204" charset="-122"/>
                  <a:ea typeface="微软雅黑" panose="020B0503020204020204" charset="-122"/>
                </a:rPr>
                <a:t>竣工</a:t>
              </a:r>
              <a:endParaRPr lang="zh-CN" altLang="en-US" b="1">
                <a:solidFill>
                  <a:srgbClr val="FF0000"/>
                </a:solidFill>
                <a:latin typeface="微软雅黑" panose="020B0503020204020204" charset="-122"/>
                <a:ea typeface="微软雅黑" panose="020B0503020204020204" charset="-122"/>
              </a:endParaRPr>
            </a:p>
          </p:txBody>
        </p:sp>
        <p:sp>
          <p:nvSpPr>
            <p:cNvPr id="31" name="Oval 4"/>
            <p:cNvSpPr>
              <a:spLocks noChangeArrowheads="1"/>
            </p:cNvSpPr>
            <p:nvPr/>
          </p:nvSpPr>
          <p:spPr bwMode="auto">
            <a:xfrm flipH="1">
              <a:off x="428229" y="3680465"/>
              <a:ext cx="1248968" cy="658544"/>
            </a:xfrm>
            <a:prstGeom prst="ellipse">
              <a:avLst/>
            </a:prstGeom>
            <a:gradFill rotWithShape="1">
              <a:gsLst>
                <a:gs pos="0">
                  <a:srgbClr val="FFFF80"/>
                </a:gs>
                <a:gs pos="50000">
                  <a:srgbClr val="FFFFB3"/>
                </a:gs>
                <a:gs pos="100000">
                  <a:srgbClr val="FFFFDA"/>
                </a:gs>
              </a:gsLst>
              <a:lin ang="2700000" scaled="1"/>
            </a:gra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0000"/>
                  </a:solidFill>
                  <a:latin typeface="微软雅黑" panose="020B0503020204020204" charset="-122"/>
                  <a:ea typeface="微软雅黑" panose="020B0503020204020204" charset="-122"/>
                </a:rPr>
                <a:t>误工</a:t>
              </a:r>
              <a:endParaRPr lang="en-US" altLang="zh-CN" b="1">
                <a:solidFill>
                  <a:srgbClr val="FF0000"/>
                </a:solidFill>
                <a:latin typeface="微软雅黑" panose="020B0503020204020204" charset="-122"/>
                <a:ea typeface="微软雅黑" panose="020B0503020204020204" charset="-122"/>
              </a:endParaRPr>
            </a:p>
            <a:p>
              <a:pPr algn="ctr" eaLnBrk="0" hangingPunct="0"/>
              <a:r>
                <a:rPr lang="zh-CN" altLang="en-US" b="1">
                  <a:solidFill>
                    <a:srgbClr val="FF0000"/>
                  </a:solidFill>
                  <a:latin typeface="微软雅黑" panose="020B0503020204020204" charset="-122"/>
                  <a:ea typeface="微软雅黑" panose="020B0503020204020204" charset="-122"/>
                </a:rPr>
                <a:t>赔偿</a:t>
              </a:r>
              <a:endParaRPr lang="zh-CN" altLang="en-US" b="1">
                <a:solidFill>
                  <a:srgbClr val="FF0000"/>
                </a:solidFill>
                <a:latin typeface="微软雅黑" panose="020B0503020204020204" charset="-122"/>
                <a:ea typeface="微软雅黑" panose="020B0503020204020204" charset="-122"/>
              </a:endParaRPr>
            </a:p>
          </p:txBody>
        </p:sp>
        <p:sp>
          <p:nvSpPr>
            <p:cNvPr id="32" name="Oval 4"/>
            <p:cNvSpPr>
              <a:spLocks noChangeArrowheads="1"/>
            </p:cNvSpPr>
            <p:nvPr/>
          </p:nvSpPr>
          <p:spPr bwMode="auto">
            <a:xfrm flipH="1">
              <a:off x="552863" y="2780204"/>
              <a:ext cx="1290511" cy="696034"/>
            </a:xfrm>
            <a:prstGeom prst="ellipse">
              <a:avLst/>
            </a:prstGeom>
            <a:solidFill>
              <a:srgbClr val="FF0000"/>
            </a:soli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FF00"/>
                  </a:solidFill>
                  <a:latin typeface="微软雅黑" panose="020B0503020204020204" charset="-122"/>
                  <a:ea typeface="微软雅黑" panose="020B0503020204020204" charset="-122"/>
                </a:rPr>
                <a:t>施工索赔</a:t>
              </a:r>
              <a:endParaRPr lang="zh-CN" altLang="en-US" b="1">
                <a:solidFill>
                  <a:srgbClr val="FFFF00"/>
                </a:solidFill>
                <a:latin typeface="微软雅黑" panose="020B0503020204020204" charset="-122"/>
                <a:ea typeface="微软雅黑" panose="020B0503020204020204" charset="-122"/>
              </a:endParaRPr>
            </a:p>
          </p:txBody>
        </p:sp>
        <p:sp>
          <p:nvSpPr>
            <p:cNvPr id="33" name="Oval 4"/>
            <p:cNvSpPr>
              <a:spLocks noChangeArrowheads="1"/>
            </p:cNvSpPr>
            <p:nvPr/>
          </p:nvSpPr>
          <p:spPr bwMode="auto">
            <a:xfrm flipH="1">
              <a:off x="2256168" y="1609865"/>
              <a:ext cx="1329409" cy="585169"/>
            </a:xfrm>
            <a:prstGeom prst="ellipse">
              <a:avLst/>
            </a:prstGeom>
            <a:gradFill rotWithShape="1">
              <a:gsLst>
                <a:gs pos="0">
                  <a:srgbClr val="FFFF80"/>
                </a:gs>
                <a:gs pos="50000">
                  <a:srgbClr val="FFFFB3"/>
                </a:gs>
                <a:gs pos="100000">
                  <a:srgbClr val="FFFFDA"/>
                </a:gs>
              </a:gsLst>
              <a:lin ang="0" scaled="1"/>
            </a:gra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0000"/>
                  </a:solidFill>
                  <a:latin typeface="微软雅黑" panose="020B0503020204020204" charset="-122"/>
                  <a:ea typeface="微软雅黑" panose="020B0503020204020204" charset="-122"/>
                </a:rPr>
                <a:t>暂列金额</a:t>
              </a:r>
              <a:endParaRPr lang="zh-CN" altLang="en-US" b="1">
                <a:solidFill>
                  <a:srgbClr val="FF0000"/>
                </a:solidFill>
                <a:latin typeface="微软雅黑" panose="020B0503020204020204" charset="-122"/>
                <a:ea typeface="微软雅黑" panose="020B0503020204020204" charset="-122"/>
              </a:endParaRPr>
            </a:p>
          </p:txBody>
        </p:sp>
        <p:sp>
          <p:nvSpPr>
            <p:cNvPr id="34" name="Oval 4"/>
            <p:cNvSpPr>
              <a:spLocks noChangeArrowheads="1"/>
            </p:cNvSpPr>
            <p:nvPr/>
          </p:nvSpPr>
          <p:spPr bwMode="auto">
            <a:xfrm flipH="1">
              <a:off x="1281833" y="2075666"/>
              <a:ext cx="1165880" cy="747286"/>
            </a:xfrm>
            <a:prstGeom prst="ellipse">
              <a:avLst/>
            </a:prstGeom>
            <a:solidFill>
              <a:srgbClr val="FF0000"/>
            </a:solidFill>
            <a:ln w="19050">
              <a:solidFill>
                <a:srgbClr val="FF0000"/>
              </a:solidFill>
              <a:round/>
            </a:ln>
          </p:spPr>
          <p:txBody>
            <a:bodyPr lIns="0" tIns="0" rIns="0" bIns="0" anchor="ctr"/>
            <a:lstStyle>
              <a:lvl1pPr defTabSz="330200">
                <a:tabLst>
                  <a:tab pos="8521700" algn="r"/>
                </a:tabLst>
                <a:defRPr>
                  <a:solidFill>
                    <a:schemeClr val="tx1"/>
                  </a:solidFill>
                  <a:latin typeface="Calibri" panose="020F0502020204030204" charset="0"/>
                  <a:ea typeface="宋体" panose="02010600030101010101" pitchFamily="2" charset="-122"/>
                </a:defRPr>
              </a:lvl1pPr>
              <a:lvl2pPr defTabSz="330200">
                <a:tabLst>
                  <a:tab pos="8521700" algn="r"/>
                </a:tabLst>
                <a:defRPr>
                  <a:solidFill>
                    <a:schemeClr val="tx1"/>
                  </a:solidFill>
                  <a:latin typeface="Calibri" panose="020F0502020204030204" charset="0"/>
                  <a:ea typeface="宋体" panose="02010600030101010101" pitchFamily="2" charset="-122"/>
                </a:defRPr>
              </a:lvl2pPr>
              <a:lvl3pPr defTabSz="330200">
                <a:tabLst>
                  <a:tab pos="8521700" algn="r"/>
                </a:tabLst>
                <a:defRPr>
                  <a:solidFill>
                    <a:schemeClr val="tx1"/>
                  </a:solidFill>
                  <a:latin typeface="Calibri" panose="020F0502020204030204" charset="0"/>
                  <a:ea typeface="宋体" panose="02010600030101010101" pitchFamily="2" charset="-122"/>
                </a:defRPr>
              </a:lvl3pPr>
              <a:lvl4pPr defTabSz="330200">
                <a:tabLst>
                  <a:tab pos="8521700" algn="r"/>
                </a:tabLst>
                <a:defRPr>
                  <a:solidFill>
                    <a:schemeClr val="tx1"/>
                  </a:solidFill>
                  <a:latin typeface="Calibri" panose="020F0502020204030204" charset="0"/>
                  <a:ea typeface="宋体" panose="02010600030101010101" pitchFamily="2" charset="-122"/>
                </a:defRPr>
              </a:lvl4pPr>
              <a:lvl5pPr defTabSz="330200">
                <a:tabLst>
                  <a:tab pos="8521700" algn="r"/>
                </a:tabLst>
                <a:defRPr>
                  <a:solidFill>
                    <a:schemeClr val="tx1"/>
                  </a:solidFill>
                  <a:latin typeface="Calibri" panose="020F0502020204030204" charset="0"/>
                  <a:ea typeface="宋体" panose="02010600030101010101" pitchFamily="2" charset="-122"/>
                </a:defRPr>
              </a:lvl5pPr>
              <a:lvl6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6pPr>
              <a:lvl7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7pPr>
              <a:lvl8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8pPr>
              <a:lvl9pPr defTabSz="330200" fontAlgn="base">
                <a:spcBef>
                  <a:spcPct val="0"/>
                </a:spcBef>
                <a:spcAft>
                  <a:spcPct val="0"/>
                </a:spcAft>
                <a:tabLst>
                  <a:tab pos="8521700" algn="r"/>
                </a:tabLst>
                <a:defRPr>
                  <a:solidFill>
                    <a:schemeClr val="tx1"/>
                  </a:solidFill>
                  <a:latin typeface="Calibri" panose="020F0502020204030204" charset="0"/>
                  <a:ea typeface="宋体" panose="02010600030101010101" pitchFamily="2" charset="-122"/>
                </a:defRPr>
              </a:lvl9pPr>
            </a:lstStyle>
            <a:p>
              <a:pPr algn="ctr" eaLnBrk="0" hangingPunct="0"/>
              <a:r>
                <a:rPr lang="zh-CN" altLang="en-US" b="1">
                  <a:solidFill>
                    <a:srgbClr val="FFFF00"/>
                  </a:solidFill>
                  <a:latin typeface="微软雅黑" panose="020B0503020204020204" charset="-122"/>
                  <a:ea typeface="微软雅黑" panose="020B0503020204020204" charset="-122"/>
                </a:rPr>
                <a:t>现场</a:t>
              </a:r>
              <a:endParaRPr lang="en-US" altLang="zh-CN" b="1">
                <a:solidFill>
                  <a:srgbClr val="FFFF00"/>
                </a:solidFill>
                <a:latin typeface="微软雅黑" panose="020B0503020204020204" charset="-122"/>
                <a:ea typeface="微软雅黑" panose="020B0503020204020204" charset="-122"/>
              </a:endParaRPr>
            </a:p>
            <a:p>
              <a:pPr algn="ctr" eaLnBrk="0" hangingPunct="0"/>
              <a:r>
                <a:rPr lang="zh-CN" altLang="en-US" b="1">
                  <a:solidFill>
                    <a:srgbClr val="FFFF00"/>
                  </a:solidFill>
                  <a:latin typeface="微软雅黑" panose="020B0503020204020204" charset="-122"/>
                  <a:ea typeface="微软雅黑" panose="020B0503020204020204" charset="-122"/>
                </a:rPr>
                <a:t>签证</a:t>
              </a:r>
              <a:endParaRPr lang="zh-CN" altLang="en-US" b="1">
                <a:solidFill>
                  <a:srgbClr val="FFFF00"/>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案例：</a:t>
            </a:r>
            <a:r>
              <a:rPr lang="zh-CN" altLang="en-US" dirty="0">
                <a:solidFill>
                  <a:srgbClr val="FF0000"/>
                </a:solidFill>
                <a:latin typeface="黑体" panose="02010609060101010101" pitchFamily="49" charset="-122"/>
                <a:ea typeface="黑体" panose="02010609060101010101" pitchFamily="49" charset="-122"/>
              </a:rPr>
              <a:t>清单项目不符</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某工程采用以工程量清单为基础的单价合同，其外窗材料部分的工程量清单项目特征描述中为</a:t>
            </a:r>
            <a:r>
              <a:rPr lang="zh-CN" altLang="en-US" dirty="0">
                <a:solidFill>
                  <a:srgbClr val="FF0000"/>
                </a:solidFill>
                <a:latin typeface="黑体" panose="02010609060101010101" pitchFamily="49" charset="-122"/>
                <a:ea typeface="黑体" panose="02010609060101010101" pitchFamily="49" charset="-122"/>
              </a:rPr>
              <a:t>普通铝合金材料</a:t>
            </a:r>
            <a:r>
              <a:rPr lang="zh-CN" altLang="en-US" dirty="0">
                <a:latin typeface="黑体" panose="02010609060101010101" pitchFamily="49" charset="-122"/>
                <a:ea typeface="黑体" panose="02010609060101010101" pitchFamily="49" charset="-122"/>
              </a:rPr>
              <a:t>，但施工图样的设计要求为</a:t>
            </a:r>
            <a:r>
              <a:rPr lang="zh-CN" altLang="en-US" dirty="0">
                <a:solidFill>
                  <a:srgbClr val="FF0000"/>
                </a:solidFill>
                <a:latin typeface="黑体" panose="02010609060101010101" pitchFamily="49" charset="-122"/>
                <a:ea typeface="黑体" panose="02010609060101010101" pitchFamily="49" charset="-122"/>
              </a:rPr>
              <a:t>隔热断桥铝型材</a:t>
            </a:r>
            <a:r>
              <a:rPr lang="zh-CN" altLang="en-US" dirty="0">
                <a:latin typeface="黑体" panose="02010609060101010101" pitchFamily="49" charset="-122"/>
                <a:ea typeface="黑体" panose="02010609060101010101" pitchFamily="49" charset="-122"/>
              </a:rPr>
              <a:t>。中标施工企业在投标报价时按照工程量清单的项目特征进行组价，但在施工中安装了</a:t>
            </a:r>
            <a:r>
              <a:rPr lang="zh-CN" altLang="en-US" dirty="0">
                <a:solidFill>
                  <a:srgbClr val="FF0000"/>
                </a:solidFill>
                <a:latin typeface="黑体" panose="02010609060101010101" pitchFamily="49" charset="-122"/>
                <a:ea typeface="黑体" panose="02010609060101010101" pitchFamily="49" charset="-122"/>
              </a:rPr>
              <a:t>隔热断桥铝型材外窗</a:t>
            </a:r>
            <a:r>
              <a:rPr lang="zh-CN" altLang="en-US" dirty="0">
                <a:latin typeface="黑体" panose="02010609060101010101" pitchFamily="49" charset="-122"/>
                <a:ea typeface="黑体" panose="02010609060101010101" pitchFamily="49" charset="-122"/>
              </a:rPr>
              <a:t>。在进行工程结算时，承包商要求按照其实际使用材料调整价款，计入结算总价。但发包方认为不应对材料价格进行调整。</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50000"/>
              </a:lnSpc>
            </a:pPr>
            <a:r>
              <a:rPr lang="zh-CN" altLang="en-US" dirty="0">
                <a:latin typeface="黑体" panose="02010609060101010101" pitchFamily="49" charset="-122"/>
                <a:ea typeface="黑体" panose="02010609060101010101" pitchFamily="49" charset="-122"/>
              </a:rPr>
              <a:t>分析：</a:t>
            </a:r>
            <a:endParaRPr lang="zh-CN" altLang="en-US"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根据</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计价规范</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规定，</a:t>
            </a:r>
            <a:r>
              <a:rPr lang="zh-CN" altLang="en-US" dirty="0">
                <a:solidFill>
                  <a:srgbClr val="FF0000"/>
                </a:solidFill>
                <a:latin typeface="黑体" panose="02010609060101010101" pitchFamily="49" charset="-122"/>
                <a:ea typeface="黑体" panose="02010609060101010101" pitchFamily="49" charset="-122"/>
              </a:rPr>
              <a:t>发包人应对项目特征描述的准确性和全面性负责，</a:t>
            </a:r>
            <a:r>
              <a:rPr lang="zh-CN" altLang="en-US" dirty="0">
                <a:latin typeface="黑体" panose="02010609060101010101" pitchFamily="49" charset="-122"/>
                <a:ea typeface="黑体" panose="02010609060101010101" pitchFamily="49" charset="-122"/>
              </a:rPr>
              <a:t>并且应与实际施工要求相符合。在本例中，外窗材料的项目特征描述为普通铝合金材料，但施工图样的设计要求为隔热断桥铝型材，项目特征描述不准确，</a:t>
            </a:r>
            <a:r>
              <a:rPr lang="zh-CN" altLang="en-US" dirty="0">
                <a:solidFill>
                  <a:srgbClr val="FF0000"/>
                </a:solidFill>
                <a:latin typeface="黑体" panose="02010609060101010101" pitchFamily="49" charset="-122"/>
                <a:ea typeface="黑体" panose="02010609060101010101" pitchFamily="49" charset="-122"/>
              </a:rPr>
              <a:t>发包人应为此负责</a:t>
            </a:r>
            <a:r>
              <a:rPr lang="zh-CN" altLang="en-US" dirty="0">
                <a:latin typeface="黑体" panose="02010609060101010101" pitchFamily="49" charset="-122"/>
                <a:ea typeface="黑体" panose="02010609060101010101" pitchFamily="49" charset="-122"/>
              </a:rPr>
              <a:t>；其次，</a:t>
            </a:r>
            <a:r>
              <a:rPr lang="zh-CN" altLang="en-US" dirty="0">
                <a:solidFill>
                  <a:srgbClr val="FF0000"/>
                </a:solidFill>
                <a:latin typeface="黑体" panose="02010609060101010101" pitchFamily="49" charset="-122"/>
                <a:ea typeface="黑体" panose="02010609060101010101" pitchFamily="49" charset="-122"/>
              </a:rPr>
              <a:t>承包人应按照发包人提供的招标工程量清单，根据其项目特征描述的内容及有关要求实施工程</a:t>
            </a:r>
            <a:r>
              <a:rPr lang="zh-CN" altLang="en-US" dirty="0">
                <a:latin typeface="黑体" panose="02010609060101010101" pitchFamily="49" charset="-122"/>
                <a:ea typeface="黑体" panose="02010609060101010101" pitchFamily="49" charset="-122"/>
              </a:rPr>
              <a:t>，</a:t>
            </a:r>
            <a:r>
              <a:rPr lang="zh-CN" altLang="en-US" dirty="0">
                <a:solidFill>
                  <a:srgbClr val="FF0000"/>
                </a:solidFill>
                <a:latin typeface="黑体" panose="02010609060101010101" pitchFamily="49" charset="-122"/>
                <a:ea typeface="黑体" panose="02010609060101010101" pitchFamily="49" charset="-122"/>
              </a:rPr>
              <a:t>直到其被改变为止</a:t>
            </a:r>
            <a:r>
              <a:rPr lang="zh-CN" altLang="en-US" dirty="0">
                <a:latin typeface="黑体" panose="02010609060101010101" pitchFamily="49" charset="-122"/>
                <a:ea typeface="黑体" panose="02010609060101010101" pitchFamily="49" charset="-122"/>
              </a:rPr>
              <a:t>。所谓“被改变”是指承包人应告知发包人项目特征描述不准确，并由发包人发出变更指令进行变更。</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50000"/>
              </a:lnSpc>
            </a:pPr>
            <a:r>
              <a:rPr lang="zh-CN" altLang="en-US" dirty="0">
                <a:latin typeface="黑体" panose="02010609060101010101" pitchFamily="49" charset="-122"/>
                <a:ea typeface="黑体" panose="02010609060101010101" pitchFamily="49" charset="-122"/>
              </a:rPr>
              <a:t>分析：</a:t>
            </a:r>
            <a:endParaRPr lang="zh-CN" altLang="en-US"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在本例中，</a:t>
            </a:r>
            <a:r>
              <a:rPr lang="zh-CN" altLang="en-US" dirty="0">
                <a:solidFill>
                  <a:srgbClr val="FF0000"/>
                </a:solidFill>
                <a:latin typeface="黑体" panose="02010609060101010101" pitchFamily="49" charset="-122"/>
                <a:ea typeface="黑体" panose="02010609060101010101" pitchFamily="49" charset="-122"/>
              </a:rPr>
              <a:t>承包人直接按照图样施工，并没有向发包人提出变更申请</a:t>
            </a:r>
            <a:r>
              <a:rPr lang="zh-CN" altLang="en-US" dirty="0">
                <a:latin typeface="黑体" panose="02010609060101010101" pitchFamily="49" charset="-122"/>
                <a:ea typeface="黑体" panose="02010609060101010101" pitchFamily="49" charset="-122"/>
              </a:rPr>
              <a:t>，擅自安装了隔热断桥铝型材外窗，属于承包人擅自变更行为， 承包人应为此产生的费用负责。（注意程序，措施费调整也是如此）</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案例：</a:t>
            </a:r>
            <a:r>
              <a:rPr lang="zh-CN" altLang="en-US" dirty="0">
                <a:solidFill>
                  <a:srgbClr val="FF0000"/>
                </a:solidFill>
                <a:latin typeface="黑体" panose="02010609060101010101" pitchFamily="49" charset="-122"/>
                <a:ea typeface="黑体" panose="02010609060101010101" pitchFamily="49" charset="-122"/>
              </a:rPr>
              <a:t>地质报告缺陷索赔</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在某桥梁工程中，承包人按发包人提供的地质勘察报告做了</a:t>
            </a:r>
            <a:r>
              <a:rPr lang="zh-CN" altLang="en-US" dirty="0">
                <a:solidFill>
                  <a:srgbClr val="FF0000"/>
                </a:solidFill>
                <a:latin typeface="黑体" panose="02010609060101010101" pitchFamily="49" charset="-122"/>
                <a:ea typeface="黑体" panose="02010609060101010101" pitchFamily="49" charset="-122"/>
              </a:rPr>
              <a:t>施工方案</a:t>
            </a:r>
            <a:r>
              <a:rPr lang="zh-CN" altLang="en-US" dirty="0">
                <a:latin typeface="黑体" panose="02010609060101010101" pitchFamily="49" charset="-122"/>
                <a:ea typeface="黑体" panose="02010609060101010101" pitchFamily="49" charset="-122"/>
              </a:rPr>
              <a:t>，并投标报价。开标后发包人向承包人发出了中标函。由于该承包人以前曾在本地区进行过桥梁工程的施工，按照以前的经验判断发包人提供的</a:t>
            </a:r>
            <a:r>
              <a:rPr lang="zh-CN" altLang="en-US" dirty="0">
                <a:solidFill>
                  <a:srgbClr val="FF0000"/>
                </a:solidFill>
                <a:latin typeface="黑体" panose="02010609060101010101" pitchFamily="49" charset="-122"/>
                <a:ea typeface="黑体" panose="02010609060101010101" pitchFamily="49" charset="-122"/>
              </a:rPr>
              <a:t>地质报告不准确</a:t>
            </a:r>
            <a:r>
              <a:rPr lang="zh-CN" altLang="en-US" dirty="0">
                <a:latin typeface="黑体" panose="02010609060101010101" pitchFamily="49" charset="-122"/>
                <a:ea typeface="黑体" panose="02010609060101010101" pitchFamily="49" charset="-122"/>
              </a:rPr>
              <a:t>，实际地质条件可能复杂得多。中标后做详细的施工组织设计时，</a:t>
            </a:r>
            <a:r>
              <a:rPr lang="zh-CN" altLang="en-US" dirty="0">
                <a:solidFill>
                  <a:srgbClr val="FF0000"/>
                </a:solidFill>
                <a:latin typeface="黑体" panose="02010609060101010101" pitchFamily="49" charset="-122"/>
                <a:ea typeface="黑体" panose="02010609060101010101" pitchFamily="49" charset="-122"/>
              </a:rPr>
              <a:t>承包人修改了挖掘方案</a:t>
            </a:r>
            <a:r>
              <a:rPr lang="zh-CN" altLang="en-US" dirty="0">
                <a:latin typeface="黑体" panose="02010609060101010101" pitchFamily="49" charset="-122"/>
                <a:ea typeface="黑体" panose="02010609060101010101" pitchFamily="49" charset="-122"/>
              </a:rPr>
              <a:t>，为此增加了不少设备和材料费用。</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50000"/>
              </a:lnSpc>
            </a:pPr>
            <a:r>
              <a:rPr lang="zh-CN" altLang="en-US" dirty="0">
                <a:latin typeface="黑体" panose="02010609060101010101" pitchFamily="49" charset="-122"/>
                <a:ea typeface="黑体" panose="02010609060101010101" pitchFamily="49" charset="-122"/>
              </a:rPr>
              <a:t>结果现场开挖完全证实了承包人的判断，承包人向发包人</a:t>
            </a:r>
            <a:r>
              <a:rPr lang="zh-CN" altLang="en-US" dirty="0">
                <a:solidFill>
                  <a:srgbClr val="FF0000"/>
                </a:solidFill>
                <a:latin typeface="黑体" panose="02010609060101010101" pitchFamily="49" charset="-122"/>
                <a:ea typeface="黑体" panose="02010609060101010101" pitchFamily="49" charset="-122"/>
              </a:rPr>
              <a:t>提出了两种方案费用差别的索赔</a:t>
            </a:r>
            <a:r>
              <a:rPr lang="zh-CN" altLang="en-US" dirty="0">
                <a:latin typeface="黑体" panose="02010609060101010101" pitchFamily="49" charset="-122"/>
                <a:ea typeface="黑体" panose="02010609060101010101" pitchFamily="49" charset="-122"/>
              </a:rPr>
              <a:t>。但被发包人</a:t>
            </a:r>
            <a:r>
              <a:rPr lang="zh-CN" altLang="en-US" dirty="0">
                <a:solidFill>
                  <a:srgbClr val="FF0000"/>
                </a:solidFill>
                <a:latin typeface="黑体" panose="02010609060101010101" pitchFamily="49" charset="-122"/>
                <a:ea typeface="黑体" panose="02010609060101010101" pitchFamily="49" charset="-122"/>
              </a:rPr>
              <a:t>否决</a:t>
            </a:r>
            <a:r>
              <a:rPr lang="zh-CN" altLang="en-US" dirty="0">
                <a:latin typeface="黑体" panose="02010609060101010101" pitchFamily="49" charset="-122"/>
                <a:ea typeface="黑体" panose="02010609060101010101" pitchFamily="49" charset="-122"/>
              </a:rPr>
              <a:t>，发包人的理由是：按合同规定，施工方案是承包人应负的责任，应保证施工方案的可用性、安全、稳定和效率。承包人变换施工方案是从他自己的责任角度出发的，不能给予赔偿。</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p:cNvSpPr txBox="1"/>
          <p:nvPr/>
        </p:nvSpPr>
        <p:spPr>
          <a:xfrm>
            <a:off x="1318895" y="596265"/>
            <a:ext cx="4450080" cy="368300"/>
          </a:xfrm>
          <a:prstGeom prst="rect">
            <a:avLst/>
          </a:prstGeom>
          <a:solidFill>
            <a:srgbClr val="FFFF00"/>
          </a:solidFill>
          <a:ln w="9525">
            <a:noFill/>
          </a:ln>
        </p:spPr>
        <p:txBody>
          <a:bodyPr wrap="square">
            <a:spAutoFit/>
          </a:body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高价结算的原因及所占比例统计图</a:t>
            </a:r>
            <a:endParaRPr kumimoji="0"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endParaRPr>
          </a:p>
        </p:txBody>
      </p:sp>
      <p:graphicFrame>
        <p:nvGraphicFramePr>
          <p:cNvPr id="8195" name="Object 47"/>
          <p:cNvGraphicFramePr>
            <a:graphicFrameLocks noChangeAspect="1"/>
          </p:cNvGraphicFramePr>
          <p:nvPr/>
        </p:nvGraphicFramePr>
        <p:xfrm>
          <a:off x="1127448" y="1037947"/>
          <a:ext cx="5567680" cy="2895600"/>
        </p:xfrm>
        <a:graphic>
          <a:graphicData uri="http://schemas.openxmlformats.org/presentationml/2006/ole"/>
        </a:graphic>
      </p:graphicFrame>
      <p:graphicFrame>
        <p:nvGraphicFramePr>
          <p:cNvPr id="8196" name="Object 48"/>
          <p:cNvGraphicFramePr>
            <a:graphicFrameLocks noChangeAspect="1"/>
          </p:cNvGraphicFramePr>
          <p:nvPr/>
        </p:nvGraphicFramePr>
        <p:xfrm>
          <a:off x="7392144" y="1021001"/>
          <a:ext cx="3168352" cy="2882397"/>
        </p:xfrm>
        <a:graphic>
          <a:graphicData uri="http://schemas.openxmlformats.org/presentationml/2006/ole"/>
        </a:graphic>
      </p:graphicFrame>
      <p:sp>
        <p:nvSpPr>
          <p:cNvPr id="408625" name="Rectangle 49"/>
          <p:cNvSpPr>
            <a:spLocks noChangeArrowheads="1"/>
          </p:cNvSpPr>
          <p:nvPr/>
        </p:nvSpPr>
        <p:spPr bwMode="auto">
          <a:xfrm>
            <a:off x="1202691" y="4323715"/>
            <a:ext cx="9717846" cy="19380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    由上图可以看出，超支原因中</a:t>
            </a:r>
            <a:r>
              <a:rPr kumimoji="0" lang="zh-CN" altLang="en-US" sz="20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工程变更、索赔和价款调整</a:t>
            </a:r>
            <a:r>
              <a:rPr kumimoji="0"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的原因占了</a:t>
            </a:r>
            <a:r>
              <a:rPr kumimoji="0" lang="en-US" altLang="zh-CN"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79%</a:t>
            </a:r>
            <a:r>
              <a:rPr kumimoji="0"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a:t>
            </a:r>
            <a:endParaRPr kumimoji="0" lang="en-US" altLang="zh-CN"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1"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　　</a:t>
            </a:r>
            <a:r>
              <a:rPr kumimoji="0" lang="zh-CN" altLang="en-US" sz="20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对于业主来说</a:t>
            </a:r>
            <a:r>
              <a:rPr kumimoji="0"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，变更、索赔和价款调整是重点要控制的内容。</a:t>
            </a:r>
            <a:endParaRPr kumimoji="0"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endParaRPr>
          </a:p>
          <a:p>
            <a:pPr marL="0" marR="0" lvl="0" indent="0" algn="l" defTabSz="457200" rtl="0" eaLnBrk="0" fontAlgn="base" latinLnBrk="0" hangingPunct="0">
              <a:lnSpc>
                <a:spcPct val="15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rPr>
              <a:t>    而对于承包商</a:t>
            </a:r>
            <a:r>
              <a:rPr kumimoji="0"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rPr>
              <a:t>，变更、索赔和价款调整则是其创收的主要工具，承包上可以合理利用这些工具为自己赢得利润。</a:t>
            </a:r>
            <a:endParaRPr kumimoji="0" lang="zh-CN" altLang="en-US" sz="2000" b="0" i="0" u="none" strike="noStrike" kern="1200" cap="none" spc="0" normalizeH="0" baseline="0" noProof="0" dirty="0">
              <a:ln>
                <a:noFill/>
              </a:ln>
              <a:solidFill>
                <a:srgbClr val="1A1714"/>
              </a:solidFill>
              <a:effectLst/>
              <a:uLnTx/>
              <a:uFillTx/>
              <a:latin typeface="黑体" panose="02010609060101010101" pitchFamily="49" charset="-122"/>
              <a:ea typeface="黑体" panose="02010609060101010101" pitchFamily="49"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left)">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8625"/>
                                        </p:tgtEl>
                                        <p:attrNameLst>
                                          <p:attrName>style.visibility</p:attrName>
                                        </p:attrNameLst>
                                      </p:cBhvr>
                                      <p:to>
                                        <p:strVal val="visible"/>
                                      </p:to>
                                    </p:set>
                                    <p:animEffect transition="in" filter="wipe(left)">
                                      <p:cBhvr>
                                        <p:cTn id="17" dur="500"/>
                                        <p:tgtEl>
                                          <p:spTgt spid="408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195" grpId="0"/>
      <p:bldOleChart spid="8196" grpId="0"/>
      <p:bldP spid="408625" grpId="0" bldLvl="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50000"/>
              </a:lnSpc>
            </a:pPr>
            <a:r>
              <a:rPr lang="zh-CN" altLang="en-US" dirty="0">
                <a:latin typeface="黑体" panose="02010609060101010101" pitchFamily="49" charset="-122"/>
                <a:ea typeface="黑体" panose="02010609060101010101" pitchFamily="49" charset="-122"/>
              </a:rPr>
              <a:t>结果现场开挖完全证实了承包人的判断，承包人向发包人</a:t>
            </a:r>
            <a:r>
              <a:rPr lang="zh-CN" altLang="en-US" dirty="0">
                <a:solidFill>
                  <a:srgbClr val="FF0000"/>
                </a:solidFill>
                <a:latin typeface="黑体" panose="02010609060101010101" pitchFamily="49" charset="-122"/>
                <a:ea typeface="黑体" panose="02010609060101010101" pitchFamily="49" charset="-122"/>
              </a:rPr>
              <a:t>提出了两种方案费用差别的索赔</a:t>
            </a:r>
            <a:r>
              <a:rPr lang="zh-CN" altLang="en-US" dirty="0">
                <a:latin typeface="黑体" panose="02010609060101010101" pitchFamily="49" charset="-122"/>
                <a:ea typeface="黑体" panose="02010609060101010101" pitchFamily="49" charset="-122"/>
              </a:rPr>
              <a:t>。但被发包人</a:t>
            </a:r>
            <a:r>
              <a:rPr lang="zh-CN" altLang="en-US" dirty="0">
                <a:solidFill>
                  <a:srgbClr val="FF0000"/>
                </a:solidFill>
                <a:latin typeface="黑体" panose="02010609060101010101" pitchFamily="49" charset="-122"/>
                <a:ea typeface="黑体" panose="02010609060101010101" pitchFamily="49" charset="-122"/>
              </a:rPr>
              <a:t>否决</a:t>
            </a:r>
            <a:r>
              <a:rPr lang="zh-CN" altLang="en-US" dirty="0">
                <a:latin typeface="黑体" panose="02010609060101010101" pitchFamily="49" charset="-122"/>
                <a:ea typeface="黑体" panose="02010609060101010101" pitchFamily="49" charset="-122"/>
              </a:rPr>
              <a:t>，发包人的理由是：按合同规定，施工方案是承包人应负的责任，应保证施工方案的可用性、安全、稳定和效率。承包人变换施工方案是从他自己的责任角度出发的，不能给予赔偿。</a:t>
            </a:r>
            <a:endParaRPr lang="en-US" altLang="zh-CN" dirty="0">
              <a:latin typeface="黑体" panose="02010609060101010101" pitchFamily="49" charset="-122"/>
              <a:ea typeface="黑体" panose="02010609060101010101" pitchFamily="49" charset="-122"/>
            </a:endParaRPr>
          </a:p>
          <a:p>
            <a:pPr>
              <a:lnSpc>
                <a:spcPct val="150000"/>
              </a:lnSpc>
            </a:pPr>
            <a:r>
              <a:rPr lang="zh-CN" altLang="en-US" sz="1800" i="1" dirty="0">
                <a:solidFill>
                  <a:srgbClr val="FF0000"/>
                </a:solidFill>
                <a:latin typeface="楷体" panose="02010609060101010101" pitchFamily="49" charset="-122"/>
                <a:ea typeface="楷体" panose="02010609060101010101" pitchFamily="49" charset="-122"/>
              </a:rPr>
              <a:t>（计价</a:t>
            </a:r>
            <a:r>
              <a:rPr lang="zh-CN" altLang="en-US" sz="1800" i="1" dirty="0">
                <a:solidFill>
                  <a:srgbClr val="FF0000"/>
                </a:solidFill>
                <a:effectLst/>
                <a:latin typeface="楷体" panose="02010609060101010101" pitchFamily="49" charset="-122"/>
                <a:ea typeface="楷体" panose="02010609060101010101" pitchFamily="49" charset="-122"/>
              </a:rPr>
              <a:t>规范：工程变更引起施工方案改变并使措施项目发生变化时，承包人提出调整措施项目费的，应事先将拟</a:t>
            </a:r>
            <a:r>
              <a:rPr lang="zh-CN" altLang="en-US" sz="1800" b="1" i="1" dirty="0">
                <a:solidFill>
                  <a:srgbClr val="FF0000"/>
                </a:solidFill>
                <a:effectLst/>
                <a:latin typeface="楷体" panose="02010609060101010101" pitchFamily="49" charset="-122"/>
                <a:ea typeface="楷体" panose="02010609060101010101" pitchFamily="49" charset="-122"/>
              </a:rPr>
              <a:t>实施的方案提交发包人确认，并应详细说明与原方案措施项目相比的变化情况</a:t>
            </a:r>
            <a:r>
              <a:rPr lang="zh-CN" altLang="en-US" sz="1800" i="1" dirty="0">
                <a:solidFill>
                  <a:srgbClr val="FF0000"/>
                </a:solidFill>
                <a:effectLst/>
                <a:latin typeface="楷体" panose="02010609060101010101" pitchFamily="49" charset="-122"/>
                <a:ea typeface="楷体" panose="02010609060101010101" pitchFamily="49" charset="-122"/>
              </a:rPr>
              <a:t>。拟实施的方案经发承包双方确认后执行，并应按照下列规定调整措施项目费</a:t>
            </a:r>
            <a:r>
              <a:rPr lang="zh-CN" altLang="en-US" sz="1800" i="1" dirty="0">
                <a:solidFill>
                  <a:srgbClr val="FF0000"/>
                </a:solidFill>
                <a:latin typeface="楷体" panose="02010609060101010101" pitchFamily="49" charset="-122"/>
                <a:ea typeface="楷体" panose="02010609060101010101" pitchFamily="49" charset="-122"/>
              </a:rPr>
              <a:t>：</a:t>
            </a:r>
            <a:r>
              <a:rPr lang="en-US" altLang="zh-CN" sz="1800" i="1" dirty="0">
                <a:solidFill>
                  <a:srgbClr val="FF0000"/>
                </a:solidFill>
                <a:latin typeface="楷体" panose="02010609060101010101" pitchFamily="49" charset="-122"/>
                <a:ea typeface="楷体" panose="02010609060101010101" pitchFamily="49" charset="-122"/>
              </a:rPr>
              <a:t>……</a:t>
            </a:r>
            <a:r>
              <a:rPr lang="zh-CN" altLang="en-US" sz="1800" i="1" dirty="0">
                <a:solidFill>
                  <a:srgbClr val="FF0000"/>
                </a:solidFill>
                <a:latin typeface="楷体" panose="02010609060101010101" pitchFamily="49" charset="-122"/>
                <a:ea typeface="楷体" panose="02010609060101010101" pitchFamily="49" charset="-122"/>
              </a:rPr>
              <a:t>）</a:t>
            </a:r>
            <a:endParaRPr lang="zh-CN" altLang="en-US" sz="1800" i="1" dirty="0">
              <a:solidFill>
                <a:srgbClr val="FF0000"/>
              </a:solidFill>
              <a:latin typeface="楷体" panose="02010609060101010101" pitchFamily="49" charset="-122"/>
              <a:ea typeface="楷体" panose="02010609060101010101" pitchFamily="49" charset="-122"/>
            </a:endParaRPr>
          </a:p>
          <a:p>
            <a:pPr>
              <a:lnSpc>
                <a:spcPct val="150000"/>
              </a:lnSpc>
            </a:pP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620688"/>
            <a:ext cx="10515600" cy="5556275"/>
          </a:xfrm>
        </p:spPr>
        <p:txBody>
          <a:bodyPr/>
          <a:lstStyle/>
          <a:p>
            <a:pPr>
              <a:lnSpc>
                <a:spcPct val="15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案例：设计错误索赔</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某环湖路项目，因设计高程错误问题未提前发现，施工单位以低价中标， 围堰施工通过</a:t>
            </a:r>
            <a:r>
              <a:rPr lang="zh-CN" altLang="en-US" dirty="0">
                <a:solidFill>
                  <a:srgbClr val="FF0000"/>
                </a:solidFill>
                <a:latin typeface="黑体" panose="02010609060101010101" pitchFamily="49" charset="-122"/>
                <a:ea typeface="黑体" panose="02010609060101010101" pitchFamily="49" charset="-122"/>
              </a:rPr>
              <a:t>变更获得</a:t>
            </a:r>
            <a:r>
              <a:rPr lang="en-US" altLang="zh-CN" dirty="0">
                <a:solidFill>
                  <a:srgbClr val="FF0000"/>
                </a:solidFill>
                <a:latin typeface="黑体" panose="02010609060101010101" pitchFamily="49" charset="-122"/>
                <a:ea typeface="黑体" panose="02010609060101010101" pitchFamily="49" charset="-122"/>
              </a:rPr>
              <a:t>279,036 </a:t>
            </a:r>
            <a:r>
              <a:rPr lang="zh-CN" altLang="en-US" dirty="0">
                <a:solidFill>
                  <a:srgbClr val="FF0000"/>
                </a:solidFill>
                <a:latin typeface="黑体" panose="02010609060101010101" pitchFamily="49" charset="-122"/>
                <a:ea typeface="黑体" panose="02010609060101010101" pitchFamily="49" charset="-122"/>
              </a:rPr>
              <a:t>元利润</a:t>
            </a:r>
            <a:r>
              <a:rPr lang="zh-CN" altLang="en-US" dirty="0">
                <a:latin typeface="黑体" panose="02010609060101010101" pitchFamily="49" charset="-122"/>
                <a:ea typeface="黑体" panose="02010609060101010101" pitchFamily="49" charset="-122"/>
              </a:rPr>
              <a:t>，占围堰结算价的</a:t>
            </a:r>
            <a:r>
              <a:rPr lang="en-US" altLang="zh-CN" dirty="0">
                <a:latin typeface="黑体" panose="02010609060101010101" pitchFamily="49" charset="-122"/>
                <a:ea typeface="黑体" panose="02010609060101010101" pitchFamily="49" charset="-122"/>
              </a:rPr>
              <a:t>25.4%</a:t>
            </a:r>
            <a:r>
              <a:rPr lang="zh-CN" altLang="en-US" dirty="0">
                <a:latin typeface="黑体" panose="02010609060101010101" pitchFamily="49" charset="-122"/>
                <a:ea typeface="黑体" panose="02010609060101010101" pitchFamily="49" charset="-122"/>
              </a:rPr>
              <a:t>。环湖路</a:t>
            </a:r>
            <a:r>
              <a:rPr lang="en-US" altLang="zh-CN" dirty="0">
                <a:latin typeface="黑体" panose="02010609060101010101" pitchFamily="49" charset="-122"/>
                <a:ea typeface="黑体" panose="02010609060101010101" pitchFamily="49" charset="-122"/>
              </a:rPr>
              <a:t>2008</a:t>
            </a:r>
            <a:r>
              <a:rPr lang="zh-CN" altLang="en-US" dirty="0">
                <a:latin typeface="黑体" panose="02010609060101010101" pitchFamily="49" charset="-122"/>
                <a:ea typeface="黑体" panose="02010609060101010101" pitchFamily="49" charset="-122"/>
              </a:rPr>
              <a:t>年</a:t>
            </a:r>
            <a:r>
              <a:rPr lang="en-US" altLang="zh-CN" dirty="0">
                <a:latin typeface="黑体" panose="02010609060101010101" pitchFamily="49" charset="-122"/>
                <a:ea typeface="黑体" panose="02010609060101010101" pitchFamily="49" charset="-122"/>
              </a:rPr>
              <a:t>9</a:t>
            </a:r>
            <a:r>
              <a:rPr lang="zh-CN" altLang="en-US" dirty="0">
                <a:latin typeface="黑体" panose="02010609060101010101" pitchFamily="49" charset="-122"/>
                <a:ea typeface="黑体" panose="02010609060101010101" pitchFamily="49" charset="-122"/>
              </a:rPr>
              <a:t>月开标，有一段是涉水高程，穿越湖区，设计围堰顶标</a:t>
            </a:r>
            <a:r>
              <a:rPr lang="zh-CN" altLang="en-US" dirty="0">
                <a:solidFill>
                  <a:srgbClr val="FF0000"/>
                </a:solidFill>
                <a:latin typeface="黑体" panose="02010609060101010101" pitchFamily="49" charset="-122"/>
                <a:ea typeface="黑体" panose="02010609060101010101" pitchFamily="49" charset="-122"/>
              </a:rPr>
              <a:t>高</a:t>
            </a:r>
            <a:r>
              <a:rPr lang="en-US" altLang="zh-CN" dirty="0">
                <a:solidFill>
                  <a:srgbClr val="FF0000"/>
                </a:solidFill>
                <a:latin typeface="黑体" panose="02010609060101010101" pitchFamily="49" charset="-122"/>
                <a:ea typeface="黑体" panose="02010609060101010101" pitchFamily="49" charset="-122"/>
              </a:rPr>
              <a:t>20.4m</a:t>
            </a:r>
            <a:r>
              <a:rPr lang="zh-CN" altLang="en-US" dirty="0">
                <a:solidFill>
                  <a:srgbClr val="FF0000"/>
                </a:solidFill>
                <a:latin typeface="黑体" panose="02010609060101010101" pitchFamily="49" charset="-122"/>
                <a:ea typeface="黑体" panose="02010609060101010101" pitchFamily="49" charset="-122"/>
              </a:rPr>
              <a:t>（黄海高程） </a:t>
            </a:r>
            <a:r>
              <a:rPr lang="zh-CN" altLang="en-US" dirty="0">
                <a:latin typeface="黑体" panose="02010609060101010101" pitchFamily="49" charset="-122"/>
                <a:ea typeface="黑体" panose="02010609060101010101" pitchFamily="49" charset="-122"/>
              </a:rPr>
              <a:t>。工程量清单中围堰的</a:t>
            </a:r>
            <a:r>
              <a:rPr lang="zh-CN" altLang="en-US" dirty="0">
                <a:solidFill>
                  <a:srgbClr val="FF0000"/>
                </a:solidFill>
                <a:latin typeface="黑体" panose="02010609060101010101" pitchFamily="49" charset="-122"/>
                <a:ea typeface="黑体" panose="02010609060101010101" pitchFamily="49" charset="-122"/>
              </a:rPr>
              <a:t>单位是“项”</a:t>
            </a:r>
            <a:r>
              <a:rPr lang="zh-CN" altLang="en-US" dirty="0">
                <a:latin typeface="黑体" panose="02010609060101010101" pitchFamily="49" charset="-122"/>
                <a:ea typeface="黑体" panose="02010609060101010101" pitchFamily="49" charset="-122"/>
              </a:rPr>
              <a:t>， 投标报价是</a:t>
            </a:r>
            <a:r>
              <a:rPr lang="en-US" altLang="zh-CN" dirty="0">
                <a:solidFill>
                  <a:srgbClr val="FF0000"/>
                </a:solidFill>
                <a:latin typeface="黑体" panose="02010609060101010101" pitchFamily="49" charset="-122"/>
                <a:ea typeface="黑体" panose="02010609060101010101" pitchFamily="49" charset="-122"/>
              </a:rPr>
              <a:t>105,420</a:t>
            </a:r>
            <a:r>
              <a:rPr lang="zh-CN" altLang="en-US" dirty="0">
                <a:solidFill>
                  <a:srgbClr val="FF0000"/>
                </a:solidFill>
                <a:latin typeface="黑体" panose="02010609060101010101" pitchFamily="49" charset="-122"/>
                <a:ea typeface="黑体" panose="02010609060101010101" pitchFamily="49" charset="-122"/>
              </a:rPr>
              <a:t>元，</a:t>
            </a:r>
            <a:r>
              <a:rPr lang="zh-CN" altLang="en-US" dirty="0">
                <a:latin typeface="黑体" panose="02010609060101010101" pitchFamily="49" charset="-122"/>
                <a:ea typeface="黑体" panose="02010609060101010101" pitchFamily="49" charset="-122"/>
              </a:rPr>
              <a:t>招标控制价是</a:t>
            </a:r>
            <a:r>
              <a:rPr lang="en-US" altLang="zh-CN" dirty="0">
                <a:solidFill>
                  <a:srgbClr val="FF0000"/>
                </a:solidFill>
                <a:latin typeface="黑体" panose="02010609060101010101" pitchFamily="49" charset="-122"/>
                <a:ea typeface="黑体" panose="02010609060101010101" pitchFamily="49" charset="-122"/>
              </a:rPr>
              <a:t>384,456</a:t>
            </a:r>
            <a:r>
              <a:rPr lang="zh-CN" altLang="en-US" dirty="0">
                <a:solidFill>
                  <a:srgbClr val="FF0000"/>
                </a:solidFill>
                <a:latin typeface="黑体" panose="02010609060101010101" pitchFamily="49" charset="-122"/>
                <a:ea typeface="黑体" panose="02010609060101010101" pitchFamily="49" charset="-122"/>
              </a:rPr>
              <a:t>元</a:t>
            </a:r>
            <a:r>
              <a:rPr lang="zh-CN" altLang="en-US" dirty="0">
                <a:latin typeface="黑体" panose="02010609060101010101" pitchFamily="49" charset="-122"/>
                <a:ea typeface="黑体" panose="02010609060101010101" pitchFamily="49" charset="-122"/>
              </a:rPr>
              <a:t>。施工过程中，由于是涉水工程， 施工方案需报水务局。水务局回复，水务局提供的湖面最高水位高程是</a:t>
            </a:r>
            <a:r>
              <a:rPr lang="zh-CN" altLang="en-US" dirty="0">
                <a:solidFill>
                  <a:srgbClr val="FF0000"/>
                </a:solidFill>
                <a:latin typeface="黑体" panose="02010609060101010101" pitchFamily="49" charset="-122"/>
                <a:ea typeface="黑体" panose="02010609060101010101" pitchFamily="49" charset="-122"/>
              </a:rPr>
              <a:t>吴淞高程，</a:t>
            </a:r>
            <a:r>
              <a:rPr lang="zh-CN" altLang="en-US" dirty="0">
                <a:latin typeface="黑体" panose="02010609060101010101" pitchFamily="49" charset="-122"/>
                <a:ea typeface="黑体" panose="02010609060101010101" pitchFamily="49" charset="-122"/>
              </a:rPr>
              <a:t>设计按黄海高程控制是错误的。 吴淞高程</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黄海高程</a:t>
            </a:r>
            <a:r>
              <a:rPr lang="en-US" altLang="zh-CN" dirty="0">
                <a:latin typeface="黑体" panose="02010609060101010101" pitchFamily="49" charset="-122"/>
                <a:ea typeface="黑体" panose="02010609060101010101" pitchFamily="49" charset="-122"/>
              </a:rPr>
              <a:t>+</a:t>
            </a:r>
            <a:r>
              <a:rPr lang="en-US" altLang="zh-CN" dirty="0">
                <a:solidFill>
                  <a:srgbClr val="FF0000"/>
                </a:solidFill>
                <a:latin typeface="黑体" panose="02010609060101010101" pitchFamily="49" charset="-122"/>
                <a:ea typeface="黑体" panose="02010609060101010101" pitchFamily="49" charset="-122"/>
              </a:rPr>
              <a:t>1.924m</a:t>
            </a:r>
            <a:r>
              <a:rPr lang="zh-CN" altLang="en-US" dirty="0">
                <a:latin typeface="黑体" panose="02010609060101010101" pitchFamily="49" charset="-122"/>
                <a:ea typeface="黑体" panose="02010609060101010101" pitchFamily="49" charset="-122"/>
              </a:rPr>
              <a:t>， 原围堰的顶标高错误，设计院需重新出具围堰方案。</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620688"/>
            <a:ext cx="10515600" cy="5556275"/>
          </a:xfrm>
        </p:spPr>
        <p:txBody>
          <a:bodyPr/>
          <a:lstStyle/>
          <a:p>
            <a:pPr>
              <a:lnSpc>
                <a:spcPct val="150000"/>
              </a:lnSpc>
            </a:pPr>
            <a:r>
              <a:rPr lang="zh-CN" altLang="en-US" dirty="0">
                <a:latin typeface="黑体" panose="02010609060101010101" pitchFamily="49" charset="-122"/>
                <a:ea typeface="黑体" panose="02010609060101010101" pitchFamily="49" charset="-122"/>
              </a:rPr>
              <a:t>变更后，围堰方案的</a:t>
            </a:r>
            <a:r>
              <a:rPr lang="zh-CN" altLang="en-US" dirty="0">
                <a:solidFill>
                  <a:srgbClr val="FF0000"/>
                </a:solidFill>
                <a:latin typeface="黑体" panose="02010609060101010101" pitchFamily="49" charset="-122"/>
                <a:ea typeface="黑体" panose="02010609060101010101" pitchFamily="49" charset="-122"/>
              </a:rPr>
              <a:t>审定造价为</a:t>
            </a:r>
            <a:r>
              <a:rPr lang="en-US" altLang="zh-CN" dirty="0">
                <a:solidFill>
                  <a:srgbClr val="FF0000"/>
                </a:solidFill>
                <a:latin typeface="黑体" panose="02010609060101010101" pitchFamily="49" charset="-122"/>
                <a:ea typeface="黑体" panose="02010609060101010101" pitchFamily="49" charset="-122"/>
              </a:rPr>
              <a:t>1,098,766</a:t>
            </a:r>
            <a:r>
              <a:rPr lang="zh-CN" altLang="en-US" dirty="0">
                <a:solidFill>
                  <a:srgbClr val="FF0000"/>
                </a:solidFill>
                <a:latin typeface="黑体" panose="02010609060101010101" pitchFamily="49" charset="-122"/>
                <a:ea typeface="黑体" panose="02010609060101010101" pitchFamily="49" charset="-122"/>
              </a:rPr>
              <a:t>元</a:t>
            </a:r>
            <a:r>
              <a:rPr lang="zh-CN" altLang="en-US" dirty="0">
                <a:latin typeface="黑体" panose="02010609060101010101" pitchFamily="49" charset="-122"/>
                <a:ea typeface="黑体" panose="02010609060101010101" pitchFamily="49" charset="-122"/>
              </a:rPr>
              <a:t>，新方案的结算造价双方产生了严重分歧：</a:t>
            </a:r>
            <a:endParaRPr lang="zh-CN" altLang="en-US" dirty="0">
              <a:latin typeface="黑体" panose="02010609060101010101" pitchFamily="49" charset="-122"/>
              <a:ea typeface="黑体" panose="02010609060101010101" pitchFamily="49" charset="-122"/>
            </a:endParaRPr>
          </a:p>
          <a:p>
            <a:pPr>
              <a:lnSpc>
                <a:spcPct val="150000"/>
              </a:lnSpc>
            </a:pPr>
            <a:r>
              <a:rPr lang="zh-CN" altLang="en-US" dirty="0">
                <a:solidFill>
                  <a:srgbClr val="FF0000"/>
                </a:solidFill>
                <a:latin typeface="黑体" panose="02010609060101010101" pitchFamily="49" charset="-122"/>
                <a:ea typeface="黑体" panose="02010609060101010101" pitchFamily="49" charset="-122"/>
              </a:rPr>
              <a:t>甲方方主张</a:t>
            </a:r>
            <a:r>
              <a:rPr lang="zh-CN" altLang="en-US" dirty="0">
                <a:latin typeface="黑体" panose="02010609060101010101" pitchFamily="49" charset="-122"/>
                <a:ea typeface="黑体" panose="02010609060101010101" pitchFamily="49" charset="-122"/>
              </a:rPr>
              <a:t>， 围堰的结算价应该按变更后围堰方案的实际造价减去变更前围堰方案的实际造价计算，变更前围堰的实际造价可以参考招标控制价，即结算价为</a:t>
            </a:r>
            <a:r>
              <a:rPr lang="en-US" altLang="zh-CN" dirty="0">
                <a:latin typeface="黑体" panose="02010609060101010101" pitchFamily="49" charset="-122"/>
                <a:ea typeface="黑体" panose="02010609060101010101" pitchFamily="49" charset="-122"/>
              </a:rPr>
              <a:t>1,098,766</a:t>
            </a:r>
            <a:r>
              <a:rPr lang="zh-CN" altLang="en-US" dirty="0">
                <a:latin typeface="黑体" panose="02010609060101010101" pitchFamily="49" charset="-122"/>
                <a:ea typeface="黑体" panose="02010609060101010101" pitchFamily="49" charset="-122"/>
              </a:rPr>
              <a:t>元</a:t>
            </a:r>
            <a:r>
              <a:rPr lang="en-US" altLang="zh-CN" dirty="0">
                <a:latin typeface="黑体" panose="02010609060101010101" pitchFamily="49" charset="-122"/>
                <a:ea typeface="黑体" panose="02010609060101010101" pitchFamily="49" charset="-122"/>
              </a:rPr>
              <a:t>-</a:t>
            </a:r>
            <a:r>
              <a:rPr lang="en-US" altLang="zh-CN" dirty="0">
                <a:solidFill>
                  <a:srgbClr val="FF0000"/>
                </a:solidFill>
                <a:latin typeface="黑体" panose="02010609060101010101" pitchFamily="49" charset="-122"/>
                <a:ea typeface="黑体" panose="02010609060101010101" pitchFamily="49" charset="-122"/>
              </a:rPr>
              <a:t>384,456</a:t>
            </a:r>
            <a:r>
              <a:rPr lang="zh-CN" altLang="en-US" dirty="0">
                <a:solidFill>
                  <a:srgbClr val="FF0000"/>
                </a:solidFill>
                <a:latin typeface="黑体" panose="02010609060101010101" pitchFamily="49" charset="-122"/>
                <a:ea typeface="黑体" panose="02010609060101010101" pitchFamily="49" charset="-122"/>
              </a:rPr>
              <a:t>元</a:t>
            </a:r>
            <a:r>
              <a:rPr lang="en-US" altLang="zh-CN" dirty="0">
                <a:latin typeface="黑体" panose="02010609060101010101" pitchFamily="49" charset="-122"/>
                <a:ea typeface="黑体" panose="02010609060101010101" pitchFamily="49" charset="-122"/>
              </a:rPr>
              <a:t>=714,310</a:t>
            </a:r>
            <a:r>
              <a:rPr lang="zh-CN" altLang="en-US" dirty="0">
                <a:latin typeface="黑体" panose="02010609060101010101" pitchFamily="49" charset="-122"/>
                <a:ea typeface="黑体" panose="02010609060101010101" pitchFamily="49" charset="-122"/>
              </a:rPr>
              <a:t>元。</a:t>
            </a:r>
            <a:endParaRPr lang="en-US" altLang="zh-CN" dirty="0">
              <a:latin typeface="黑体" panose="02010609060101010101" pitchFamily="49" charset="-122"/>
              <a:ea typeface="黑体" panose="02010609060101010101" pitchFamily="49" charset="-122"/>
            </a:endParaRPr>
          </a:p>
          <a:p>
            <a:pPr>
              <a:lnSpc>
                <a:spcPct val="150000"/>
              </a:lnSpc>
            </a:pPr>
            <a:r>
              <a:rPr lang="zh-CN" altLang="en-US" dirty="0">
                <a:solidFill>
                  <a:srgbClr val="FF0000"/>
                </a:solidFill>
                <a:latin typeface="黑体" panose="02010609060101010101" pitchFamily="49" charset="-122"/>
                <a:ea typeface="黑体" panose="02010609060101010101" pitchFamily="49" charset="-122"/>
              </a:rPr>
              <a:t>施工单位主张</a:t>
            </a:r>
            <a:r>
              <a:rPr lang="zh-CN" altLang="en-US" dirty="0">
                <a:latin typeface="黑体" panose="02010609060101010101" pitchFamily="49" charset="-122"/>
                <a:ea typeface="黑体" panose="02010609060101010101" pitchFamily="49" charset="-122"/>
              </a:rPr>
              <a:t>，围堰的结算价应该按变更后围堰方案的实际造价减去变更前围堰方案的投标报价计算，即结算价为</a:t>
            </a:r>
            <a:r>
              <a:rPr lang="en-US" altLang="zh-CN" dirty="0">
                <a:latin typeface="黑体" panose="02010609060101010101" pitchFamily="49" charset="-122"/>
                <a:ea typeface="黑体" panose="02010609060101010101" pitchFamily="49" charset="-122"/>
              </a:rPr>
              <a:t>1,098,766</a:t>
            </a:r>
            <a:r>
              <a:rPr lang="zh-CN" altLang="en-US" dirty="0">
                <a:latin typeface="黑体" panose="02010609060101010101" pitchFamily="49" charset="-122"/>
                <a:ea typeface="黑体" panose="02010609060101010101" pitchFamily="49" charset="-122"/>
              </a:rPr>
              <a:t>元</a:t>
            </a:r>
            <a:r>
              <a:rPr lang="en-US" altLang="zh-CN" dirty="0">
                <a:latin typeface="黑体" panose="02010609060101010101" pitchFamily="49" charset="-122"/>
                <a:ea typeface="黑体" panose="02010609060101010101" pitchFamily="49" charset="-122"/>
              </a:rPr>
              <a:t>-</a:t>
            </a:r>
            <a:r>
              <a:rPr lang="en-US" altLang="zh-CN" dirty="0">
                <a:solidFill>
                  <a:srgbClr val="FF0000"/>
                </a:solidFill>
                <a:latin typeface="黑体" panose="02010609060101010101" pitchFamily="49" charset="-122"/>
                <a:ea typeface="黑体" panose="02010609060101010101" pitchFamily="49" charset="-122"/>
              </a:rPr>
              <a:t>105,420</a:t>
            </a:r>
            <a:r>
              <a:rPr lang="zh-CN" altLang="en-US" dirty="0">
                <a:solidFill>
                  <a:srgbClr val="FF0000"/>
                </a:solidFill>
                <a:latin typeface="黑体" panose="02010609060101010101" pitchFamily="49" charset="-122"/>
                <a:ea typeface="黑体" panose="02010609060101010101" pitchFamily="49" charset="-122"/>
              </a:rPr>
              <a:t>元</a:t>
            </a:r>
            <a:r>
              <a:rPr lang="en-US" altLang="zh-CN" dirty="0">
                <a:latin typeface="黑体" panose="02010609060101010101" pitchFamily="49" charset="-122"/>
                <a:ea typeface="黑体" panose="02010609060101010101" pitchFamily="49" charset="-122"/>
              </a:rPr>
              <a:t>=993,346</a:t>
            </a:r>
            <a:r>
              <a:rPr lang="zh-CN" altLang="en-US" dirty="0">
                <a:latin typeface="黑体" panose="02010609060101010101" pitchFamily="49" charset="-122"/>
                <a:ea typeface="黑体" panose="02010609060101010101" pitchFamily="49" charset="-122"/>
              </a:rPr>
              <a:t>元。</a:t>
            </a:r>
            <a:endParaRPr lang="en-US" altLang="zh-CN" dirty="0">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涉及的争议金额</a:t>
            </a:r>
            <a:r>
              <a:rPr lang="en-US" altLang="zh-CN" dirty="0">
                <a:latin typeface="黑体" panose="02010609060101010101" pitchFamily="49" charset="-122"/>
                <a:ea typeface="黑体" panose="02010609060101010101" pitchFamily="49" charset="-122"/>
              </a:rPr>
              <a:t>993,346</a:t>
            </a:r>
            <a:r>
              <a:rPr lang="zh-CN" altLang="en-US" dirty="0">
                <a:latin typeface="黑体" panose="02010609060101010101" pitchFamily="49" charset="-122"/>
                <a:ea typeface="黑体" panose="02010609060101010101" pitchFamily="49" charset="-122"/>
              </a:rPr>
              <a:t>元</a:t>
            </a:r>
            <a:r>
              <a:rPr lang="en-US" altLang="zh-CN" dirty="0">
                <a:latin typeface="黑体" panose="02010609060101010101" pitchFamily="49" charset="-122"/>
                <a:ea typeface="黑体" panose="02010609060101010101" pitchFamily="49" charset="-122"/>
              </a:rPr>
              <a:t>-714,310</a:t>
            </a:r>
            <a:r>
              <a:rPr lang="zh-CN" altLang="en-US" dirty="0">
                <a:latin typeface="黑体" panose="02010609060101010101" pitchFamily="49" charset="-122"/>
                <a:ea typeface="黑体" panose="02010609060101010101" pitchFamily="49" charset="-122"/>
              </a:rPr>
              <a:t>元</a:t>
            </a:r>
            <a:r>
              <a:rPr lang="en-US" altLang="zh-CN" dirty="0">
                <a:latin typeface="黑体" panose="02010609060101010101" pitchFamily="49" charset="-122"/>
                <a:ea typeface="黑体" panose="02010609060101010101" pitchFamily="49" charset="-122"/>
              </a:rPr>
              <a:t>=279,036</a:t>
            </a:r>
            <a:r>
              <a:rPr lang="zh-CN" altLang="en-US" dirty="0">
                <a:latin typeface="黑体" panose="02010609060101010101" pitchFamily="49" charset="-122"/>
                <a:ea typeface="黑体" panose="02010609060101010101" pitchFamily="49" charset="-122"/>
              </a:rPr>
              <a:t>元。</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32656"/>
            <a:ext cx="10515600" cy="471587"/>
          </a:xfrm>
        </p:spPr>
        <p:txBody>
          <a:bodyPr>
            <a:normAutofit fontScale="90000"/>
          </a:bodyPr>
          <a:lstStyle/>
          <a:p>
            <a:r>
              <a:rPr lang="zh-CN" altLang="en-US" dirty="0"/>
              <a:t>三、竣工结算阶段造价的精细化管理</a:t>
            </a:r>
            <a:endParaRPr lang="zh-CN" altLang="en-US" dirty="0"/>
          </a:p>
        </p:txBody>
      </p:sp>
      <p:sp>
        <p:nvSpPr>
          <p:cNvPr id="6" name="内容占位符 5"/>
          <p:cNvSpPr>
            <a:spLocks noGrp="1"/>
          </p:cNvSpPr>
          <p:nvPr>
            <p:ph idx="1"/>
          </p:nvPr>
        </p:nvSpPr>
        <p:spPr/>
        <p:txBody>
          <a:bodyPr/>
          <a:lstStyle/>
          <a:p>
            <a:r>
              <a:rPr lang="zh-CN" altLang="en-US" dirty="0"/>
              <a:t>问题一：以审定结的问题处理</a:t>
            </a:r>
            <a:endParaRPr lang="en-US" altLang="zh-CN" dirty="0"/>
          </a:p>
          <a:p>
            <a:r>
              <a:rPr lang="zh-CN" altLang="en-US" dirty="0"/>
              <a:t>问题二：过程结算就是竣工结算</a:t>
            </a:r>
            <a:endParaRPr lang="zh-CN" altLang="en-US" dirty="0"/>
          </a:p>
        </p:txBody>
      </p:sp>
      <p:graphicFrame>
        <p:nvGraphicFramePr>
          <p:cNvPr id="7" name="内容占位符 3"/>
          <p:cNvGraphicFramePr/>
          <p:nvPr/>
        </p:nvGraphicFramePr>
        <p:xfrm>
          <a:off x="766763" y="981075"/>
          <a:ext cx="10874375" cy="519588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三、竣工结算阶段造价的精细化管理</a:t>
            </a:r>
            <a:endParaRPr lang="zh-CN" altLang="en-US" dirty="0"/>
          </a:p>
        </p:txBody>
      </p:sp>
      <p:sp>
        <p:nvSpPr>
          <p:cNvPr id="5" name="内容占位符 4"/>
          <p:cNvSpPr>
            <a:spLocks noGrp="1"/>
          </p:cNvSpPr>
          <p:nvPr>
            <p:ph idx="1"/>
          </p:nvPr>
        </p:nvSpPr>
        <p:spPr/>
        <p:txBody>
          <a:bodyPr/>
          <a:lstStyle/>
          <a:p>
            <a:r>
              <a:rPr lang="zh-CN" altLang="en-US" dirty="0"/>
              <a:t>问题一：</a:t>
            </a:r>
            <a:r>
              <a:rPr lang="zh-CN" altLang="en-US" dirty="0">
                <a:sym typeface="+mn-ea"/>
              </a:rPr>
              <a:t>合同约定以行政审计、行政评审作为工程款结算依据的如何处理？</a:t>
            </a:r>
            <a:endParaRPr lang="en-US" altLang="zh-CN" dirty="0">
              <a:sym typeface="+mn-ea"/>
            </a:endParaRPr>
          </a:p>
          <a:p>
            <a:endParaRPr lang="zh-CN" altLang="en-US" dirty="0"/>
          </a:p>
        </p:txBody>
      </p:sp>
      <p:sp>
        <p:nvSpPr>
          <p:cNvPr id="6" name="文本框 5"/>
          <p:cNvSpPr txBox="1"/>
          <p:nvPr/>
        </p:nvSpPr>
        <p:spPr>
          <a:xfrm>
            <a:off x="1055440" y="1653858"/>
            <a:ext cx="10441160" cy="4523105"/>
          </a:xfrm>
          <a:prstGeom prst="rect">
            <a:avLst/>
          </a:prstGeom>
          <a:noFill/>
        </p:spPr>
        <p:txBody>
          <a:bodyPr wrap="square" rtlCol="0">
            <a:spAutoFit/>
          </a:bodyPr>
          <a:lstStyle/>
          <a:p>
            <a:pPr fontAlgn="auto">
              <a:lnSpc>
                <a:spcPct val="150000"/>
              </a:lnSpc>
            </a:pPr>
            <a:r>
              <a:rPr lang="zh-CN" altLang="en-US" sz="1600" b="1" noProof="1">
                <a:latin typeface="微软雅黑" panose="020B0503020204020204" charset="-122"/>
                <a:ea typeface="微软雅黑" panose="020B0503020204020204" charset="-122"/>
                <a:cs typeface="微软雅黑" panose="020B0503020204020204" charset="-122"/>
                <a:sym typeface="+mn-ea"/>
              </a:rPr>
              <a:t>       </a:t>
            </a:r>
            <a:r>
              <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rPr>
              <a:t>江苏高院“6.26”解答意见第</a:t>
            </a:r>
            <a:r>
              <a:rPr lang="en-US" altLang="zh-CN" sz="1600" b="1" noProof="1">
                <a:solidFill>
                  <a:srgbClr val="C00000"/>
                </a:solidFill>
                <a:latin typeface="微软雅黑" panose="020B0503020204020204" charset="-122"/>
                <a:ea typeface="微软雅黑" panose="020B0503020204020204" charset="-122"/>
                <a:cs typeface="微软雅黑" panose="020B0503020204020204" charset="-122"/>
                <a:sym typeface="+mn-ea"/>
              </a:rPr>
              <a:t>10</a:t>
            </a:r>
            <a:r>
              <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rPr>
              <a:t>条</a:t>
            </a:r>
            <a:endPar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a:lnSpc>
                <a:spcPct val="150000"/>
              </a:lnSpc>
              <a:buNone/>
            </a:pPr>
            <a:r>
              <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rPr>
              <a:t>当事人约定以行政审计、财政评审作为工程款结算依据的，按照约定处理。但行政审计、财政评审部门明确表示</a:t>
            </a:r>
            <a:r>
              <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rPr>
              <a:t>无法进行审计或者无正当理由长期未出具审计结论</a:t>
            </a:r>
            <a:r>
              <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rPr>
              <a:t>，当事人申请进行司法鉴定的，可以准许。</a:t>
            </a:r>
            <a:endPar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457200">
              <a:lnSpc>
                <a:spcPct val="150000"/>
              </a:lnSpc>
              <a:buNone/>
            </a:pPr>
            <a:endPar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endParaRPr>
          </a:p>
          <a:p>
            <a:pPr indent="457200">
              <a:lnSpc>
                <a:spcPct val="150000"/>
              </a:lnSpc>
              <a:buNone/>
            </a:pPr>
            <a:r>
              <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rPr>
              <a:t>河北高院</a:t>
            </a:r>
            <a:r>
              <a:rPr lang="en-US" altLang="zh-CN" sz="1600" b="1" noProof="1">
                <a:solidFill>
                  <a:srgbClr val="C00000"/>
                </a:solidFill>
                <a:latin typeface="微软雅黑" panose="020B0503020204020204" charset="-122"/>
                <a:ea typeface="微软雅黑" panose="020B0503020204020204" charset="-122"/>
                <a:cs typeface="微软雅黑" panose="020B0503020204020204" charset="-122"/>
                <a:sym typeface="+mn-ea"/>
              </a:rPr>
              <a:t>6.13</a:t>
            </a:r>
            <a:r>
              <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rPr>
              <a:t>《建设工程施工合同案件审理指南》</a:t>
            </a:r>
            <a:endPar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457200">
              <a:lnSpc>
                <a:spcPct val="150000"/>
              </a:lnSpc>
              <a:buNone/>
            </a:pPr>
            <a:r>
              <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rPr>
              <a:t>20．政府投资和以政府投资为主的建设项目，合同明确约定以审计机关出具的审计意见作为工程价款结算依据的，财政部门审计部门等对工程款的审核、审计，应当作为结算依据。</a:t>
            </a:r>
            <a:endPar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457200">
              <a:lnSpc>
                <a:spcPct val="150000"/>
              </a:lnSpc>
              <a:buNone/>
            </a:pPr>
            <a:r>
              <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rPr>
              <a:t>21．审计机关</a:t>
            </a:r>
            <a:r>
              <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rPr>
              <a:t>严重超出合同约定的期限未作出审计结论</a:t>
            </a:r>
            <a:r>
              <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rPr>
              <a:t>，发包人以此为由拒付工程款的，发包人</a:t>
            </a:r>
            <a:r>
              <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rPr>
              <a:t>无法举证证明审计机关具有正当理由不能出具审计结论的</a:t>
            </a:r>
            <a:r>
              <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rPr>
              <a:t>，当事人申请对工程造价予以司法鉴定，人民法院应予支持。</a:t>
            </a:r>
            <a:endPar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457200">
              <a:lnSpc>
                <a:spcPct val="150000"/>
              </a:lnSpc>
              <a:buNone/>
            </a:pPr>
            <a:r>
              <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rPr>
              <a:t>22．在双方当事人已经通过结算协议确认了工程结算价款并已基本履行完毕的情况下，国家审计机关作出的审计结论或财政评审意见，不影响双方结算协议的效力。</a:t>
            </a:r>
            <a:endParaRPr lang="zh-CN" altLang="en-US" sz="1600" b="1"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457200">
              <a:lnSpc>
                <a:spcPct val="150000"/>
              </a:lnSpc>
              <a:buNone/>
            </a:pPr>
            <a:endParaRPr lang="zh-CN" altLang="en-US" sz="1600" b="1" noProof="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7" name="图片 6"/>
          <p:cNvPicPr>
            <a:picLocks noChangeAspect="1"/>
          </p:cNvPicPr>
          <p:nvPr/>
        </p:nvPicPr>
        <p:blipFill>
          <a:blip r:embed="rId1"/>
          <a:stretch>
            <a:fillRect/>
          </a:stretch>
        </p:blipFill>
        <p:spPr>
          <a:xfrm>
            <a:off x="947421" y="316230"/>
            <a:ext cx="4542155" cy="6380480"/>
          </a:xfrm>
          <a:prstGeom prst="rect">
            <a:avLst/>
          </a:prstGeom>
        </p:spPr>
      </p:pic>
      <p:pic>
        <p:nvPicPr>
          <p:cNvPr id="8" name="图片 7"/>
          <p:cNvPicPr>
            <a:picLocks noChangeAspect="1"/>
          </p:cNvPicPr>
          <p:nvPr/>
        </p:nvPicPr>
        <p:blipFill>
          <a:blip r:embed="rId2"/>
          <a:stretch>
            <a:fillRect/>
          </a:stretch>
        </p:blipFill>
        <p:spPr>
          <a:xfrm>
            <a:off x="5489576" y="316231"/>
            <a:ext cx="4431665" cy="6224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三、竣工结算阶段造价的精细化管理</a:t>
            </a:r>
            <a:endParaRPr lang="zh-CN" altLang="en-US" dirty="0"/>
          </a:p>
        </p:txBody>
      </p:sp>
      <p:sp>
        <p:nvSpPr>
          <p:cNvPr id="5" name="内容占位符 4"/>
          <p:cNvSpPr>
            <a:spLocks noGrp="1"/>
          </p:cNvSpPr>
          <p:nvPr>
            <p:ph idx="1"/>
          </p:nvPr>
        </p:nvSpPr>
        <p:spPr/>
        <p:txBody>
          <a:bodyPr/>
          <a:lstStyle/>
          <a:p>
            <a:r>
              <a:rPr lang="zh-CN" altLang="en-US" dirty="0"/>
              <a:t>问题一：</a:t>
            </a:r>
            <a:r>
              <a:rPr lang="zh-CN" altLang="en-US" dirty="0">
                <a:sym typeface="+mn-ea"/>
              </a:rPr>
              <a:t>合同约定以行政审计、行政评审作为工程款结算依据的如何处理？</a:t>
            </a:r>
            <a:endParaRPr lang="en-US" altLang="zh-CN" dirty="0">
              <a:sym typeface="+mn-ea"/>
            </a:endParaRPr>
          </a:p>
          <a:p>
            <a:endParaRPr lang="zh-CN" altLang="en-US" dirty="0"/>
          </a:p>
        </p:txBody>
      </p:sp>
      <p:sp>
        <p:nvSpPr>
          <p:cNvPr id="9" name="文本框 8"/>
          <p:cNvSpPr txBox="1"/>
          <p:nvPr/>
        </p:nvSpPr>
        <p:spPr>
          <a:xfrm>
            <a:off x="4979035" y="1523365"/>
            <a:ext cx="6734810" cy="4677410"/>
          </a:xfrm>
          <a:prstGeom prst="rect">
            <a:avLst/>
          </a:prstGeom>
          <a:noFill/>
        </p:spPr>
        <p:txBody>
          <a:bodyPr wrap="square" rtlCol="0">
            <a:spAutoFit/>
          </a:bodyPr>
          <a:lstStyle/>
          <a:p>
            <a:pPr fontAlgn="auto">
              <a:lnSpc>
                <a:spcPct val="150000"/>
              </a:lnSpc>
            </a:pPr>
            <a:r>
              <a:rPr lang="zh-CN" altLang="en-US" b="1" noProof="1">
                <a:latin typeface="微软雅黑" panose="020B0503020204020204" charset="-122"/>
                <a:ea typeface="微软雅黑" panose="020B0503020204020204" charset="-122"/>
                <a:cs typeface="微软雅黑" panose="020B0503020204020204" charset="-122"/>
                <a:sym typeface="+mn-ea"/>
              </a:rPr>
              <a:t> </a:t>
            </a:r>
            <a:endParaRPr lang="zh-CN" altLang="en-US" b="1"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457200">
              <a:lnSpc>
                <a:spcPct val="150000"/>
              </a:lnSpc>
              <a:buNone/>
            </a:pPr>
            <a:r>
              <a:rPr lang="zh-CN" altLang="en-US" b="1" noProof="1">
                <a:solidFill>
                  <a:srgbClr val="C00000"/>
                </a:solidFill>
                <a:latin typeface="微软雅黑" panose="020B0503020204020204" charset="-122"/>
                <a:ea typeface="微软雅黑" panose="020B0503020204020204" charset="-122"/>
                <a:cs typeface="微软雅黑" panose="020B0503020204020204" charset="-122"/>
                <a:sym typeface="+mn-ea"/>
              </a:rPr>
              <a:t>审计结论不真实、不客观怎么办？</a:t>
            </a:r>
            <a:endParaRPr lang="zh-CN" altLang="en-US" b="1" noProof="1">
              <a:solidFill>
                <a:schemeClr val="tx1"/>
              </a:solidFill>
              <a:latin typeface="微软雅黑" panose="020B0503020204020204" charset="-122"/>
              <a:ea typeface="微软雅黑" panose="020B0503020204020204" charset="-122"/>
              <a:cs typeface="微软雅黑" panose="020B0503020204020204" charset="-122"/>
              <a:sym typeface="+mn-ea"/>
            </a:endParaRPr>
          </a:p>
          <a:p>
            <a:pPr indent="457200" fontAlgn="auto">
              <a:lnSpc>
                <a:spcPts val="3660"/>
              </a:lnSpc>
              <a:buNone/>
            </a:pPr>
            <a:r>
              <a:rPr lang="zh-CN" altLang="en-US" b="1" noProof="1">
                <a:solidFill>
                  <a:schemeClr val="tx1"/>
                </a:solidFill>
                <a:latin typeface="微软雅黑" panose="020B0503020204020204" charset="-122"/>
                <a:ea typeface="微软雅黑" panose="020B0503020204020204" charset="-122"/>
                <a:cs typeface="微软雅黑" panose="020B0503020204020204" charset="-122"/>
                <a:sym typeface="+mn-ea"/>
              </a:rPr>
              <a:t>《全国民事审判工作会议纪要（2015年4月征求意见稿）》第49条第二款规定：合同约定以审计机关出具的审计意见作为工程价款结算依据的，应当遵循当事人缔约本意，将合同约定的工程价款结算依据确定为真实有效的审计结论。承包人提供证据证明审计机关的审计意见具有不真实、不客观情形，</a:t>
            </a:r>
            <a:r>
              <a:rPr lang="zh-CN" altLang="en-US" b="1" noProof="1">
                <a:solidFill>
                  <a:srgbClr val="C00000"/>
                </a:solidFill>
                <a:latin typeface="微软雅黑" panose="020B0503020204020204" charset="-122"/>
                <a:ea typeface="微软雅黑" panose="020B0503020204020204" charset="-122"/>
                <a:cs typeface="微软雅黑" panose="020B0503020204020204" charset="-122"/>
                <a:sym typeface="+mn-ea"/>
              </a:rPr>
              <a:t>人民法院可以准许当事人补充鉴定、重新质证或者补充质证等方法纠正审计意见存在的缺陷。上述方法不能解决的，应当准许当事人申请对工程造价进行鉴定。</a:t>
            </a:r>
            <a:endParaRPr lang="zh-CN" altLang="en-US" b="1" noProof="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10" name="Freeform 5"/>
          <p:cNvSpPr/>
          <p:nvPr/>
        </p:nvSpPr>
        <p:spPr bwMode="auto">
          <a:xfrm>
            <a:off x="1618679" y="3846831"/>
            <a:ext cx="1477010" cy="127635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rgbClr val="0070C0"/>
            </a:solidFill>
            <a:prstDash val="solid"/>
          </a:ln>
          <a:effectLst/>
        </p:spPr>
        <p:style>
          <a:lnRef idx="2">
            <a:srgbClr val="FFBF53">
              <a:shade val="50000"/>
            </a:srgbClr>
          </a:lnRef>
          <a:fillRef idx="1">
            <a:srgbClr val="FFBF53"/>
          </a:fillRef>
          <a:effectRef idx="0">
            <a:srgbClr val="FFBF53"/>
          </a:effectRef>
          <a:fontRef idx="minor">
            <a:srgbClr val="FFFFFF"/>
          </a:fontRef>
        </p:style>
        <p:txBody>
          <a:bodyPr lIns="91028" tIns="45514" rIns="91028" bIns="45514" anchor="ctr"/>
          <a:lstStyle/>
          <a:p>
            <a:pPr algn="ctr">
              <a:defRPr/>
            </a:pPr>
            <a:endParaRPr lang="zh-CN" altLang="en-US" sz="2255"/>
          </a:p>
        </p:txBody>
      </p:sp>
      <p:sp>
        <p:nvSpPr>
          <p:cNvPr id="11" name="Freeform 5"/>
          <p:cNvSpPr/>
          <p:nvPr/>
        </p:nvSpPr>
        <p:spPr bwMode="auto">
          <a:xfrm>
            <a:off x="1415480" y="2204864"/>
            <a:ext cx="2246313" cy="195191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2225" cap="flat" cmpd="sng" algn="ctr">
            <a:solidFill>
              <a:srgbClr val="0070C0"/>
            </a:solidFill>
            <a:prstDash val="solid"/>
          </a:ln>
          <a:effectLst/>
        </p:spPr>
        <p:style>
          <a:lnRef idx="2">
            <a:srgbClr val="FFBF53">
              <a:shade val="50000"/>
            </a:srgbClr>
          </a:lnRef>
          <a:fillRef idx="1">
            <a:srgbClr val="FFBF53"/>
          </a:fillRef>
          <a:effectRef idx="0">
            <a:srgbClr val="FFBF53"/>
          </a:effectRef>
          <a:fontRef idx="minor">
            <a:srgbClr val="FFFFFF"/>
          </a:fontRef>
        </p:style>
        <p:txBody>
          <a:bodyPr lIns="91028" tIns="45514" rIns="91028" bIns="45514" anchor="ctr"/>
          <a:lstStyle/>
          <a:p>
            <a:pPr algn="ctr">
              <a:defRPr/>
            </a:pPr>
            <a:endParaRPr lang="zh-CN" altLang="en-US" sz="2255"/>
          </a:p>
        </p:txBody>
      </p:sp>
      <p:sp>
        <p:nvSpPr>
          <p:cNvPr id="12" name="Freeform 5"/>
          <p:cNvSpPr/>
          <p:nvPr/>
        </p:nvSpPr>
        <p:spPr bwMode="auto">
          <a:xfrm>
            <a:off x="2574354" y="4174491"/>
            <a:ext cx="1477010" cy="127635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rgbClr val="0070C0"/>
            </a:solidFill>
            <a:prstDash val="solid"/>
          </a:ln>
          <a:effectLst/>
        </p:spPr>
        <p:style>
          <a:lnRef idx="2">
            <a:srgbClr val="FFBF53">
              <a:shade val="50000"/>
            </a:srgbClr>
          </a:lnRef>
          <a:fillRef idx="1">
            <a:srgbClr val="FFBF53"/>
          </a:fillRef>
          <a:effectRef idx="0">
            <a:srgbClr val="FFBF53"/>
          </a:effectRef>
          <a:fontRef idx="minor">
            <a:srgbClr val="FFFFFF"/>
          </a:fontRef>
        </p:style>
        <p:txBody>
          <a:bodyPr lIns="91028" tIns="45514" rIns="91028" bIns="45514" anchor="ctr"/>
          <a:lstStyle/>
          <a:p>
            <a:pPr algn="ctr">
              <a:defRPr/>
            </a:pPr>
            <a:endParaRPr lang="zh-CN" altLang="en-US" sz="2255"/>
          </a:p>
        </p:txBody>
      </p:sp>
      <p:sp>
        <p:nvSpPr>
          <p:cNvPr id="13" name="Freeform 5"/>
          <p:cNvSpPr/>
          <p:nvPr/>
        </p:nvSpPr>
        <p:spPr bwMode="auto">
          <a:xfrm>
            <a:off x="3582100" y="2535901"/>
            <a:ext cx="1098550" cy="954791"/>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rgbClr val="0070C0"/>
            </a:solidFill>
            <a:prstDash val="solid"/>
          </a:ln>
          <a:effectLst/>
        </p:spPr>
        <p:style>
          <a:lnRef idx="2">
            <a:srgbClr val="FFBF53">
              <a:shade val="50000"/>
            </a:srgbClr>
          </a:lnRef>
          <a:fillRef idx="1">
            <a:srgbClr val="FFBF53"/>
          </a:fillRef>
          <a:effectRef idx="0">
            <a:srgbClr val="FFBF53"/>
          </a:effectRef>
          <a:fontRef idx="minor">
            <a:srgbClr val="FFFFFF"/>
          </a:fontRef>
        </p:style>
        <p:txBody>
          <a:bodyPr lIns="91028" tIns="45514" rIns="91028" bIns="45514" anchor="ctr"/>
          <a:lstStyle/>
          <a:p>
            <a:pPr algn="ctr">
              <a:defRPr/>
            </a:pPr>
            <a:endParaRPr lang="zh-CN" altLang="en-US" sz="2255"/>
          </a:p>
        </p:txBody>
      </p:sp>
      <p:grpSp>
        <p:nvGrpSpPr>
          <p:cNvPr id="14" name="组合 1"/>
          <p:cNvGrpSpPr/>
          <p:nvPr/>
        </p:nvGrpSpPr>
        <p:grpSpPr bwMode="auto">
          <a:xfrm>
            <a:off x="2248599" y="2853545"/>
            <a:ext cx="2163764" cy="1881359"/>
            <a:chOff x="7562320" y="897326"/>
            <a:chExt cx="2164994" cy="1905223"/>
          </a:xfrm>
        </p:grpSpPr>
        <p:sp>
          <p:nvSpPr>
            <p:cNvPr id="15" name="Freeform 5"/>
            <p:cNvSpPr/>
            <p:nvPr/>
          </p:nvSpPr>
          <p:spPr bwMode="auto">
            <a:xfrm>
              <a:off x="7562320" y="897326"/>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algn="ctr">
                <a:defRPr/>
              </a:pPr>
              <a:endParaRPr lang="zh-CN" altLang="en-US" sz="2255" kern="0">
                <a:solidFill>
                  <a:prstClr val="white"/>
                </a:solidFill>
                <a:latin typeface="Calibri" panose="020F0502020204030204"/>
              </a:endParaRPr>
            </a:p>
          </p:txBody>
        </p:sp>
        <p:sp>
          <p:nvSpPr>
            <p:cNvPr id="16" name="Freeform 5"/>
            <p:cNvSpPr/>
            <p:nvPr/>
          </p:nvSpPr>
          <p:spPr bwMode="auto">
            <a:xfrm>
              <a:off x="7708469" y="1025939"/>
              <a:ext cx="1872694" cy="164799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chemeClr val="accent1">
                <a:lumMod val="75000"/>
              </a:schemeClr>
            </a:solidFill>
            <a:ln w="28575" cap="flat" cmpd="sng" algn="ctr">
              <a:noFill/>
              <a:prstDash val="solid"/>
            </a:ln>
            <a:effectLst>
              <a:outerShdw blurRad="279400" dist="76200" dir="2700000" sx="101000" sy="101000" algn="tl" rotWithShape="0">
                <a:prstClr val="black">
                  <a:alpha val="28000"/>
                </a:prstClr>
              </a:outerShdw>
            </a:effectLst>
          </p:spPr>
          <p:style>
            <a:lnRef idx="2">
              <a:srgbClr val="FFBF53">
                <a:shade val="50000"/>
              </a:srgbClr>
            </a:lnRef>
            <a:fillRef idx="1">
              <a:srgbClr val="FFBF53"/>
            </a:fillRef>
            <a:effectRef idx="0">
              <a:srgbClr val="FFBF53"/>
            </a:effectRef>
            <a:fontRef idx="minor">
              <a:srgbClr val="FFFFFF"/>
            </a:fontRef>
          </p:style>
          <p:txBody>
            <a:bodyPr anchor="ctr"/>
            <a:lstStyle/>
            <a:p>
              <a:pPr algn="ctr">
                <a:defRPr/>
              </a:pPr>
              <a:endParaRPr lang="zh-CN" altLang="en-US" sz="2255"/>
            </a:p>
          </p:txBody>
        </p:sp>
      </p:grpSp>
      <p:sp>
        <p:nvSpPr>
          <p:cNvPr id="17" name="文本框 16"/>
          <p:cNvSpPr txBox="1"/>
          <p:nvPr/>
        </p:nvSpPr>
        <p:spPr>
          <a:xfrm>
            <a:off x="2757234" y="3395346"/>
            <a:ext cx="1217930" cy="829945"/>
          </a:xfrm>
          <a:prstGeom prst="rect">
            <a:avLst/>
          </a:prstGeom>
          <a:noFill/>
        </p:spPr>
        <p:txBody>
          <a:bodyPr wrap="square" rtlCol="0">
            <a:spAutoFit/>
          </a:bodyPr>
          <a:lstStyle/>
          <a:p>
            <a:pPr algn="ctr"/>
            <a:r>
              <a:rPr lang="zh-CN" altLang="en-US" sz="2400" b="1" dirty="0">
                <a:solidFill>
                  <a:schemeClr val="bg1"/>
                </a:solidFill>
                <a:latin typeface="微软雅黑" panose="020B0503020204020204" charset="-122"/>
                <a:ea typeface="微软雅黑" panose="020B0503020204020204" charset="-122"/>
              </a:rPr>
              <a:t>审计</a:t>
            </a:r>
            <a:endParaRPr lang="zh-CN" altLang="en-US" sz="2400" b="1" dirty="0">
              <a:solidFill>
                <a:schemeClr val="bg1"/>
              </a:solidFill>
              <a:latin typeface="微软雅黑" panose="020B0503020204020204" charset="-122"/>
              <a:ea typeface="微软雅黑" panose="020B0503020204020204" charset="-122"/>
            </a:endParaRPr>
          </a:p>
          <a:p>
            <a:pPr algn="ctr"/>
            <a:r>
              <a:rPr lang="zh-CN" altLang="en-US" sz="2400" b="1" dirty="0">
                <a:solidFill>
                  <a:schemeClr val="bg1"/>
                </a:solidFill>
                <a:latin typeface="微软雅黑" panose="020B0503020204020204" charset="-122"/>
                <a:ea typeface="微软雅黑" panose="020B0503020204020204" charset="-122"/>
              </a:rPr>
              <a:t>结论</a:t>
            </a:r>
            <a:endParaRPr lang="zh-CN" altLang="en-US" sz="2400" b="1" dirty="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ppt_w"/>
                                          </p:val>
                                        </p:tav>
                                        <p:tav tm="100000">
                                          <p:val>
                                            <p:strVal val="#ppt_w"/>
                                          </p:val>
                                        </p:tav>
                                      </p:tavLst>
                                    </p:anim>
                                    <p:anim calcmode="lin" valueType="num">
                                      <p:cBhvr>
                                        <p:cTn id="8" dur="500" fill="hold"/>
                                        <p:tgtEl>
                                          <p:spTgt spid="13"/>
                                        </p:tgtEl>
                                        <p:attrNameLst>
                                          <p:attrName>ppt_h</p:attrName>
                                        </p:attrNameLst>
                                      </p:cBhvr>
                                      <p:tavLst>
                                        <p:tav tm="0">
                                          <p:val>
                                            <p:strVal val="4*#ppt_h"/>
                                          </p:val>
                                        </p:tav>
                                        <p:tav tm="100000">
                                          <p:val>
                                            <p:strVal val="#ppt_h"/>
                                          </p:val>
                                        </p:tav>
                                      </p:tavLst>
                                    </p:anim>
                                  </p:childTnLst>
                                </p:cTn>
                              </p:par>
                              <p:par>
                                <p:cTn id="9" presetID="23" presetClass="entr" presetSubtype="32"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4*#ppt_w"/>
                                          </p:val>
                                        </p:tav>
                                        <p:tav tm="100000">
                                          <p:val>
                                            <p:strVal val="#ppt_w"/>
                                          </p:val>
                                        </p:tav>
                                      </p:tavLst>
                                    </p:anim>
                                    <p:anim calcmode="lin" valueType="num">
                                      <p:cBhvr>
                                        <p:cTn id="12" dur="500" fill="hold"/>
                                        <p:tgtEl>
                                          <p:spTgt spid="11"/>
                                        </p:tgtEl>
                                        <p:attrNameLst>
                                          <p:attrName>ppt_h</p:attrName>
                                        </p:attrNameLst>
                                      </p:cBhvr>
                                      <p:tavLst>
                                        <p:tav tm="0">
                                          <p:val>
                                            <p:strVal val="4*#ppt_h"/>
                                          </p:val>
                                        </p:tav>
                                        <p:tav tm="100000">
                                          <p:val>
                                            <p:strVal val="#ppt_h"/>
                                          </p:val>
                                        </p:tav>
                                      </p:tavLst>
                                    </p:anim>
                                  </p:childTnLst>
                                </p:cTn>
                              </p:par>
                              <p:par>
                                <p:cTn id="13" presetID="23" presetClass="entr" presetSubtype="32"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strVal val="4*#ppt_w"/>
                                          </p:val>
                                        </p:tav>
                                        <p:tav tm="100000">
                                          <p:val>
                                            <p:strVal val="#ppt_w"/>
                                          </p:val>
                                        </p:tav>
                                      </p:tavLst>
                                    </p:anim>
                                    <p:anim calcmode="lin" valueType="num">
                                      <p:cBhvr>
                                        <p:cTn id="16" dur="500" fill="hold"/>
                                        <p:tgtEl>
                                          <p:spTgt spid="12"/>
                                        </p:tgtEl>
                                        <p:attrNameLst>
                                          <p:attrName>ppt_h</p:attrName>
                                        </p:attrNameLst>
                                      </p:cBhvr>
                                      <p:tavLst>
                                        <p:tav tm="0">
                                          <p:val>
                                            <p:strVal val="4*#ppt_h"/>
                                          </p:val>
                                        </p:tav>
                                        <p:tav tm="100000">
                                          <p:val>
                                            <p:strVal val="#ppt_h"/>
                                          </p:val>
                                        </p:tav>
                                      </p:tavLst>
                                    </p:anim>
                                  </p:childTnLst>
                                </p:cTn>
                              </p:par>
                              <p:par>
                                <p:cTn id="17" presetID="23" presetClass="entr" presetSubtype="32"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strVal val="4*#ppt_w"/>
                                          </p:val>
                                        </p:tav>
                                        <p:tav tm="100000">
                                          <p:val>
                                            <p:strVal val="#ppt_w"/>
                                          </p:val>
                                        </p:tav>
                                      </p:tavLst>
                                    </p:anim>
                                    <p:anim calcmode="lin" valueType="num">
                                      <p:cBhvr>
                                        <p:cTn id="20" dur="500" fill="hold"/>
                                        <p:tgtEl>
                                          <p:spTgt spid="10"/>
                                        </p:tgtEl>
                                        <p:attrNameLst>
                                          <p:attrName>ppt_h</p:attrName>
                                        </p:attrNameLst>
                                      </p:cBhvr>
                                      <p:tavLst>
                                        <p:tav tm="0">
                                          <p:val>
                                            <p:strVal val="4*#ppt_h"/>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53" presetClass="entr" presetSubtype="16" fill="hold" grpId="2"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bldLvl="0" animBg="1"/>
      <p:bldP spid="11" grpId="0" animBg="1"/>
      <p:bldP spid="11" grpId="1" bldLvl="0" animBg="1"/>
      <p:bldP spid="12" grpId="0" animBg="1"/>
      <p:bldP spid="12" grpId="1" bldLvl="0" animBg="1"/>
      <p:bldP spid="13" grpId="0" animBg="1"/>
      <p:bldP spid="13" grpId="1" bldLvl="0" animBg="1"/>
      <p:bldP spid="17" grpId="0"/>
      <p:bldP spid="17" grpId="1"/>
      <p:bldP spid="17" grpId="2"/>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三、竣工结算阶段造价的精细化管理</a:t>
            </a:r>
            <a:endParaRPr lang="zh-CN" altLang="en-US" dirty="0"/>
          </a:p>
        </p:txBody>
      </p:sp>
      <p:sp>
        <p:nvSpPr>
          <p:cNvPr id="5" name="内容占位符 4"/>
          <p:cNvSpPr>
            <a:spLocks noGrp="1"/>
          </p:cNvSpPr>
          <p:nvPr>
            <p:ph idx="1"/>
          </p:nvPr>
        </p:nvSpPr>
        <p:spPr/>
        <p:txBody>
          <a:bodyPr/>
          <a:lstStyle/>
          <a:p>
            <a:r>
              <a:rPr lang="zh-CN" altLang="en-US" dirty="0"/>
              <a:t>问题一：</a:t>
            </a:r>
            <a:r>
              <a:rPr lang="zh-CN" altLang="en-US" dirty="0">
                <a:sym typeface="+mn-ea"/>
              </a:rPr>
              <a:t>合同约定以行政审计、行政评审作为工程款结算依据的如何处理？</a:t>
            </a:r>
            <a:endParaRPr lang="en-US" altLang="zh-CN" dirty="0">
              <a:sym typeface="+mn-ea"/>
            </a:endParaRPr>
          </a:p>
          <a:p>
            <a:endParaRPr lang="zh-CN" altLang="en-US" dirty="0"/>
          </a:p>
        </p:txBody>
      </p:sp>
      <p:grpSp>
        <p:nvGrpSpPr>
          <p:cNvPr id="18" name="组合 17"/>
          <p:cNvGrpSpPr/>
          <p:nvPr/>
        </p:nvGrpSpPr>
        <p:grpSpPr>
          <a:xfrm>
            <a:off x="773430" y="2235200"/>
            <a:ext cx="4824095" cy="3586480"/>
            <a:chOff x="1533" y="3520"/>
            <a:chExt cx="7597" cy="5648"/>
          </a:xfrm>
        </p:grpSpPr>
        <p:sp>
          <p:nvSpPr>
            <p:cNvPr id="19" name="Freeform 8"/>
            <p:cNvSpPr/>
            <p:nvPr/>
          </p:nvSpPr>
          <p:spPr bwMode="auto">
            <a:xfrm>
              <a:off x="3466" y="3520"/>
              <a:ext cx="5665" cy="5649"/>
            </a:xfrm>
            <a:prstGeom prst="ellipse">
              <a:avLst/>
            </a:prstGeom>
            <a:solidFill>
              <a:schemeClr val="accent1"/>
            </a:solidFill>
            <a:ln w="6350" cap="flat">
              <a:noFill/>
              <a:prstDash val="solid"/>
              <a:miter lim="800000"/>
            </a:ln>
            <a:effectLst>
              <a:outerShdw blurRad="495300" dist="457200" dir="5400000" sx="91000" sy="91000" algn="tr" rotWithShape="0">
                <a:schemeClr val="accent1">
                  <a:alpha val="20000"/>
                </a:schemeClr>
              </a:outerShdw>
            </a:effectLst>
          </p:spPr>
          <p:txBody>
            <a:bodyPr vert="horz" wrap="square" lIns="91440" tIns="45720" rIns="91440" bIns="45720" numCol="1" anchor="t" anchorCtr="0" compatLnSpc="1"/>
            <a:lstStyle/>
            <a:p>
              <a:endParaRPr lang="zh-CN" altLang="en-US"/>
            </a:p>
          </p:txBody>
        </p:sp>
        <p:sp>
          <p:nvSpPr>
            <p:cNvPr id="20" name="Freeform 8"/>
            <p:cNvSpPr/>
            <p:nvPr/>
          </p:nvSpPr>
          <p:spPr bwMode="auto">
            <a:xfrm>
              <a:off x="3769" y="4035"/>
              <a:ext cx="4636" cy="4623"/>
            </a:xfrm>
            <a:prstGeom prst="ellipse">
              <a:avLst/>
            </a:prstGeom>
            <a:blipFill>
              <a:blip r:embed="rId1"/>
              <a:stretch>
                <a:fillRect/>
              </a:stretch>
            </a:blipFill>
            <a:ln w="76200">
              <a:solidFill>
                <a:schemeClr val="bg1"/>
              </a:solidFill>
              <a:round/>
            </a:ln>
            <a:effectLst/>
          </p:spPr>
          <p:txBody>
            <a:bodyPr vert="horz" wrap="square" lIns="91440" tIns="45720" rIns="91440" bIns="45720" numCol="1" anchor="t" anchorCtr="0" compatLnSpc="1"/>
            <a:lstStyle/>
            <a:p>
              <a:endParaRPr lang="zh-CN" altLang="en-US"/>
            </a:p>
          </p:txBody>
        </p:sp>
        <p:sp>
          <p:nvSpPr>
            <p:cNvPr id="21" name="Freeform 8"/>
            <p:cNvSpPr/>
            <p:nvPr/>
          </p:nvSpPr>
          <p:spPr bwMode="auto">
            <a:xfrm>
              <a:off x="1533" y="4572"/>
              <a:ext cx="3558" cy="3548"/>
            </a:xfrm>
            <a:prstGeom prst="ellipse">
              <a:avLst/>
            </a:prstGeom>
            <a:blipFill>
              <a:blip r:embed="rId2"/>
              <a:stretch>
                <a:fillRect/>
              </a:stretch>
            </a:blipFill>
            <a:ln w="76200">
              <a:solidFill>
                <a:schemeClr val="bg1"/>
              </a:solidFill>
              <a:round/>
            </a:ln>
            <a:effectLst/>
          </p:spPr>
          <p:txBody>
            <a:bodyPr vert="horz" wrap="square" lIns="91440" tIns="45720" rIns="91440" bIns="45720" numCol="1" anchor="t" anchorCtr="0" compatLnSpc="1"/>
            <a:lstStyle/>
            <a:p>
              <a:endParaRPr lang="zh-CN" altLang="en-US"/>
            </a:p>
          </p:txBody>
        </p:sp>
      </p:grpSp>
      <p:sp>
        <p:nvSpPr>
          <p:cNvPr id="22" name="文本框 21"/>
          <p:cNvSpPr txBox="1"/>
          <p:nvPr/>
        </p:nvSpPr>
        <p:spPr>
          <a:xfrm>
            <a:off x="5940425" y="1729740"/>
            <a:ext cx="5672455" cy="4521559"/>
          </a:xfrm>
          <a:prstGeom prst="rect">
            <a:avLst/>
          </a:prstGeom>
          <a:noFill/>
        </p:spPr>
        <p:txBody>
          <a:bodyPr wrap="square" lIns="0" tIns="0" rIns="0" bIns="0" rtlCol="0" anchor="t">
            <a:spAutoFit/>
          </a:bodyPr>
          <a:lstStyle/>
          <a:p>
            <a:pPr>
              <a:lnSpc>
                <a:spcPct val="150000"/>
              </a:lnSpc>
            </a:pPr>
            <a:r>
              <a:rPr lang="zh-CN" altLang="en-US" b="1" dirty="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案例：</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b="1" dirty="0">
                <a:latin typeface="微软雅黑" panose="020B0503020204020204" charset="-122"/>
                <a:ea typeface="微软雅黑" panose="020B0503020204020204" charset="-122"/>
                <a:cs typeface="微软雅黑" panose="020B0503020204020204" charset="-122"/>
                <a:sym typeface="微软雅黑" panose="020B0503020204020204" charset="-122"/>
              </a:rPr>
              <a:t>一期工程，委托代建合同第六条第2款第（3）项明确约定“工程决算价：甲乙双方共同委托有造价咨询资质的中介机构进行审核，审核结果报市物价、审计部门核定，核定价作为工程决算价。”</a:t>
            </a:r>
            <a:endParaRPr lang="zh-CN" altLang="en-US" b="1" dirty="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r>
              <a:rPr lang="zh-CN" altLang="en-US" b="1" dirty="0">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一期工程跟踪审计价</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4.09</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亿，已付</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3.15</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亿，鉴定需承担利息</a:t>
            </a:r>
            <a:r>
              <a:rPr lang="en-US" altLang="zh-CN"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1.7</a:t>
            </a: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亿。</a:t>
            </a:r>
            <a:endPar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r>
              <a:rPr lang="zh-CN" altLang="en-US" b="1" dirty="0">
                <a:latin typeface="微软雅黑" panose="020B0503020204020204" charset="-122"/>
                <a:ea typeface="微软雅黑" panose="020B0503020204020204" charset="-122"/>
                <a:cs typeface="微软雅黑" panose="020B0503020204020204" charset="-122"/>
                <a:sym typeface="微软雅黑" panose="020B0503020204020204" charset="-122"/>
              </a:rPr>
              <a:t>      </a:t>
            </a:r>
            <a:endParaRPr lang="zh-CN" altLang="en-US" b="1" dirty="0">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r>
              <a:rPr lang="zh-CN" altLang="en-US" b="1" dirty="0">
                <a:latin typeface="微软雅黑" panose="020B0503020204020204" charset="-122"/>
                <a:ea typeface="微软雅黑" panose="020B0503020204020204" charset="-122"/>
                <a:cs typeface="微软雅黑" panose="020B0503020204020204" charset="-122"/>
                <a:sym typeface="微软雅黑" panose="020B0503020204020204" charset="-122"/>
              </a:rPr>
              <a:t>      二期工程：建设工程施工合同专用条款第12.4款明确约定“本工程竣工决算最终须经市审计局审计。”</a:t>
            </a:r>
            <a:endPar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r>
              <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       一、二期法院均根据原告申请启动了司法鉴定。</a:t>
            </a:r>
            <a:endParaRPr lang="zh-CN" altLang="en-US"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nSpc>
                <a:spcPct val="150000"/>
              </a:lnSpc>
            </a:pPr>
            <a:endParaRPr lang="zh-CN" altLang="en-US"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00000"/>
              </a:lnSpc>
            </a:pP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案例</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某工业厂房采用</a:t>
            </a:r>
            <a:r>
              <a:rPr lang="en-US" altLang="zh-CN" dirty="0">
                <a:latin typeface="黑体" panose="02010609060101010101" pitchFamily="49" charset="-122"/>
                <a:ea typeface="黑体" panose="02010609060101010101" pitchFamily="49" charset="-122"/>
              </a:rPr>
              <a:t>EPC</a:t>
            </a:r>
            <a:r>
              <a:rPr lang="zh-CN" altLang="en-US" dirty="0">
                <a:latin typeface="黑体" panose="02010609060101010101" pitchFamily="49" charset="-122"/>
                <a:ea typeface="黑体" panose="02010609060101010101" pitchFamily="49" charset="-122"/>
              </a:rPr>
              <a:t>模式，签订了工程总承包合同。合同约定以总承包单位编制的施工图预算经</a:t>
            </a:r>
            <a:r>
              <a:rPr lang="zh-CN" altLang="en-US" dirty="0">
                <a:solidFill>
                  <a:srgbClr val="FF0000"/>
                </a:solidFill>
                <a:latin typeface="黑体" panose="02010609060101010101" pitchFamily="49" charset="-122"/>
                <a:ea typeface="黑体" panose="02010609060101010101" pitchFamily="49" charset="-122"/>
              </a:rPr>
              <a:t>评审后作为价款结算的依据</a:t>
            </a:r>
            <a:r>
              <a:rPr lang="zh-CN" altLang="en-US" dirty="0">
                <a:latin typeface="黑体" panose="02010609060101010101" pitchFamily="49" charset="-122"/>
                <a:ea typeface="黑体" panose="02010609060101010101" pitchFamily="49" charset="-122"/>
              </a:rPr>
              <a:t>。总承包单位编制施工图预算送财政局评审后，业主单位确定了预算控制价，财政局评审中心出具了评审报告。</a:t>
            </a:r>
            <a:endParaRPr lang="zh-CN" altLang="en-US" dirty="0">
              <a:latin typeface="黑体" panose="02010609060101010101" pitchFamily="49" charset="-122"/>
              <a:ea typeface="黑体" panose="02010609060101010101" pitchFamily="49" charset="-122"/>
            </a:endParaRPr>
          </a:p>
          <a:p>
            <a:pPr>
              <a:lnSpc>
                <a:spcPct val="100000"/>
              </a:lnSpc>
            </a:pPr>
            <a:r>
              <a:rPr lang="zh-CN" altLang="en-US" dirty="0">
                <a:latin typeface="黑体" panose="02010609060101010101" pitchFamily="49" charset="-122"/>
                <a:ea typeface="黑体" panose="02010609060101010101" pitchFamily="49" charset="-122"/>
              </a:rPr>
              <a:t>在合同履行过程中，承包单位提出，控制价中屋面瓦的材料价格过低，财政评审采用的是</a:t>
            </a:r>
            <a:r>
              <a:rPr lang="en-US" altLang="zh-CN" dirty="0">
                <a:latin typeface="黑体" panose="02010609060101010101" pitchFamily="49" charset="-122"/>
                <a:ea typeface="黑体" panose="02010609060101010101" pitchFamily="49" charset="-122"/>
              </a:rPr>
              <a:t>820</a:t>
            </a:r>
            <a:r>
              <a:rPr lang="zh-CN" altLang="en-US" dirty="0">
                <a:latin typeface="黑体" panose="02010609060101010101" pitchFamily="49" charset="-122"/>
                <a:ea typeface="黑体" panose="02010609060101010101" pitchFamily="49" charset="-122"/>
              </a:rPr>
              <a:t>型的的信息价，实际施工图中为</a:t>
            </a:r>
            <a:r>
              <a:rPr lang="en-US" altLang="zh-CN" dirty="0">
                <a:latin typeface="黑体" panose="02010609060101010101" pitchFamily="49" charset="-122"/>
                <a:ea typeface="黑体" panose="02010609060101010101" pitchFamily="49" charset="-122"/>
              </a:rPr>
              <a:t>666</a:t>
            </a:r>
            <a:r>
              <a:rPr lang="zh-CN" altLang="en-US" dirty="0">
                <a:latin typeface="黑体" panose="02010609060101010101" pitchFamily="49" charset="-122"/>
                <a:ea typeface="黑体" panose="02010609060101010101" pitchFamily="49" charset="-122"/>
              </a:rPr>
              <a:t>型的，实际施工也是采用</a:t>
            </a:r>
            <a:r>
              <a:rPr lang="en-US" altLang="zh-CN" dirty="0">
                <a:latin typeface="黑体" panose="02010609060101010101" pitchFamily="49" charset="-122"/>
                <a:ea typeface="黑体" panose="02010609060101010101" pitchFamily="49" charset="-122"/>
              </a:rPr>
              <a:t>666</a:t>
            </a:r>
            <a:r>
              <a:rPr lang="zh-CN" altLang="en-US" dirty="0">
                <a:latin typeface="黑体" panose="02010609060101010101" pitchFamily="49" charset="-122"/>
                <a:ea typeface="黑体" panose="02010609060101010101" pitchFamily="49" charset="-122"/>
              </a:rPr>
              <a:t>型的。承包单位提出应按</a:t>
            </a:r>
            <a:r>
              <a:rPr lang="en-US" altLang="zh-CN" dirty="0">
                <a:latin typeface="黑体" panose="02010609060101010101" pitchFamily="49" charset="-122"/>
                <a:ea typeface="黑体" panose="02010609060101010101" pitchFamily="49" charset="-122"/>
              </a:rPr>
              <a:t>666</a:t>
            </a:r>
            <a:r>
              <a:rPr lang="zh-CN" altLang="en-US" dirty="0">
                <a:latin typeface="黑体" panose="02010609060101010101" pitchFamily="49" charset="-122"/>
                <a:ea typeface="黑体" panose="02010609060101010101" pitchFamily="49" charset="-122"/>
              </a:rPr>
              <a:t>型的单价调整屋面瓦的价格。</a:t>
            </a:r>
            <a:endParaRPr lang="zh-CN" altLang="en-US" dirty="0">
              <a:latin typeface="黑体" panose="02010609060101010101" pitchFamily="49" charset="-122"/>
              <a:ea typeface="黑体" panose="02010609060101010101" pitchFamily="49" charset="-122"/>
            </a:endParaRPr>
          </a:p>
          <a:p>
            <a:pPr>
              <a:lnSpc>
                <a:spcPct val="100000"/>
              </a:lnSpc>
            </a:pPr>
            <a:r>
              <a:rPr lang="zh-CN" altLang="en-US" dirty="0">
                <a:latin typeface="黑体" panose="02010609060101010101" pitchFamily="49" charset="-122"/>
                <a:ea typeface="黑体" panose="02010609060101010101" pitchFamily="49" charset="-122"/>
              </a:rPr>
              <a:t>（启示：一程序问题评审中心采用的计价依据有瑕疵应设置承包人质疑程序；二承包人施工时发现不一致应首先提出图纸与预算控制价中材料的不同，利用变更程序，否则造成擅自变更，不予调价。）</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问题二：过程结算就是竣工结算</a:t>
            </a:r>
            <a:endParaRPr lang="zh-CN" altLang="en-US" dirty="0"/>
          </a:p>
        </p:txBody>
      </p:sp>
      <p:sp>
        <p:nvSpPr>
          <p:cNvPr id="3" name="内容占位符 2"/>
          <p:cNvSpPr>
            <a:spLocks noGrp="1"/>
          </p:cNvSpPr>
          <p:nvPr>
            <p:ph idx="1"/>
          </p:nvPr>
        </p:nvSpPr>
        <p:spPr/>
        <p:txBody>
          <a:bodyPr/>
          <a:lstStyle/>
          <a:p>
            <a:r>
              <a:rPr kumimoji="1" lang="en-US" altLang="zh-CN" sz="2400" b="1" dirty="0">
                <a:latin typeface="黑体" panose="02010609060101010101" pitchFamily="49" charset="-122"/>
                <a:ea typeface="黑体" panose="02010609060101010101" pitchFamily="49" charset="-122"/>
              </a:rPr>
              <a:t>1</a:t>
            </a:r>
            <a:r>
              <a:rPr kumimoji="1" lang="zh-CN" altLang="en-US" sz="2400" b="1" dirty="0">
                <a:latin typeface="黑体" panose="02010609060101010101" pitchFamily="49" charset="-122"/>
                <a:ea typeface="黑体" panose="02010609060101010101" pitchFamily="49" charset="-122"/>
              </a:rPr>
              <a:t>、竣工结算的编制</a:t>
            </a:r>
            <a:endParaRPr kumimoji="1" lang="en-US" altLang="zh-CN" sz="2400" b="1" dirty="0">
              <a:latin typeface="黑体" panose="02010609060101010101" pitchFamily="49" charset="-122"/>
              <a:ea typeface="黑体" panose="02010609060101010101" pitchFamily="49" charset="-122"/>
            </a:endParaRPr>
          </a:p>
          <a:p>
            <a:endParaRPr lang="en-US" altLang="zh-CN" dirty="0">
              <a:solidFill>
                <a:srgbClr val="1306BA"/>
              </a:solidFill>
              <a:latin typeface="微软雅黑" panose="020B0503020204020204" charset="-122"/>
              <a:ea typeface="微软雅黑" panose="020B0503020204020204" charset="-122"/>
            </a:endParaRPr>
          </a:p>
          <a:p>
            <a:endParaRPr lang="en-US" altLang="zh-CN" sz="2400" b="1" dirty="0">
              <a:solidFill>
                <a:srgbClr val="1306BA"/>
              </a:solidFill>
              <a:latin typeface="微软雅黑" panose="020B0503020204020204" charset="-122"/>
              <a:ea typeface="微软雅黑" panose="020B0503020204020204" charset="-122"/>
            </a:endParaRPr>
          </a:p>
          <a:p>
            <a:r>
              <a:rPr lang="zh-CN" altLang="en-US" sz="2400" b="1" dirty="0">
                <a:solidFill>
                  <a:srgbClr val="1306BA"/>
                </a:solidFill>
                <a:latin typeface="微软雅黑" panose="020B0503020204020204" charset="-122"/>
                <a:ea typeface="微软雅黑" panose="020B0503020204020204" charset="-122"/>
              </a:rPr>
              <a:t>竣工结算价款＝∑各支付周期工程进度款</a:t>
            </a:r>
            <a:endParaRPr lang="zh-CN" altLang="en-US" sz="2400" b="1" dirty="0">
              <a:solidFill>
                <a:srgbClr val="1306BA"/>
              </a:solidFill>
              <a:latin typeface="微软雅黑" panose="020B0503020204020204" charset="-122"/>
              <a:ea typeface="微软雅黑" panose="020B0503020204020204" charset="-122"/>
            </a:endParaRPr>
          </a:p>
          <a:p>
            <a:endParaRPr lang="zh-CN" altLang="en-US" dirty="0"/>
          </a:p>
        </p:txBody>
      </p:sp>
      <p:sp>
        <p:nvSpPr>
          <p:cNvPr id="5" name="矩形 4"/>
          <p:cNvSpPr/>
          <p:nvPr/>
        </p:nvSpPr>
        <p:spPr>
          <a:xfrm>
            <a:off x="6672064" y="1674674"/>
            <a:ext cx="1224136"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eaLnBrk="0" hangingPunct="0">
              <a:defRPr/>
            </a:pPr>
            <a:r>
              <a:rPr kumimoji="1" lang="zh-CN" altLang="en-US" b="1" dirty="0">
                <a:solidFill>
                  <a:srgbClr val="FF0000"/>
                </a:solidFill>
                <a:latin typeface="微软雅黑" panose="020B0503020204020204" charset="-122"/>
                <a:ea typeface="微软雅黑" panose="020B0503020204020204" charset="-122"/>
              </a:rPr>
              <a:t>计量台账</a:t>
            </a:r>
            <a:endParaRPr kumimoji="1" lang="zh-CN" altLang="en-US" b="1" dirty="0">
              <a:solidFill>
                <a:srgbClr val="FF0000"/>
              </a:solidFill>
              <a:latin typeface="微软雅黑" panose="020B0503020204020204" charset="-122"/>
              <a:ea typeface="微软雅黑" panose="020B0503020204020204" charset="-122"/>
            </a:endParaRPr>
          </a:p>
          <a:p>
            <a:pPr eaLnBrk="0" hangingPunct="0">
              <a:defRPr/>
            </a:pPr>
            <a:r>
              <a:rPr kumimoji="1" lang="zh-CN" altLang="en-US" b="1" dirty="0">
                <a:solidFill>
                  <a:srgbClr val="FF0000"/>
                </a:solidFill>
                <a:latin typeface="微软雅黑" panose="020B0503020204020204" charset="-122"/>
                <a:ea typeface="微软雅黑" panose="020B0503020204020204" charset="-122"/>
              </a:rPr>
              <a:t>变更台账</a:t>
            </a:r>
            <a:endParaRPr kumimoji="1" lang="zh-CN" altLang="en-US" b="1" dirty="0">
              <a:solidFill>
                <a:srgbClr val="FF0000"/>
              </a:solidFill>
              <a:latin typeface="微软雅黑" panose="020B0503020204020204" charset="-122"/>
              <a:ea typeface="微软雅黑" panose="020B0503020204020204" charset="-122"/>
            </a:endParaRPr>
          </a:p>
          <a:p>
            <a:pPr eaLnBrk="0" hangingPunct="0">
              <a:defRPr/>
            </a:pPr>
            <a:r>
              <a:rPr kumimoji="1" lang="zh-CN" altLang="en-US" b="1" dirty="0">
                <a:solidFill>
                  <a:srgbClr val="FF0000"/>
                </a:solidFill>
                <a:latin typeface="微软雅黑" panose="020B0503020204020204" charset="-122"/>
                <a:ea typeface="微软雅黑" panose="020B0503020204020204" charset="-122"/>
              </a:rPr>
              <a:t>签证台账</a:t>
            </a:r>
            <a:endParaRPr kumimoji="1" lang="zh-CN" altLang="en-US" b="1" dirty="0">
              <a:solidFill>
                <a:srgbClr val="FF0000"/>
              </a:solidFill>
              <a:latin typeface="微软雅黑" panose="020B0503020204020204" charset="-122"/>
              <a:ea typeface="微软雅黑" panose="020B0503020204020204" charset="-122"/>
            </a:endParaRPr>
          </a:p>
          <a:p>
            <a:pPr eaLnBrk="0" hangingPunct="0">
              <a:defRPr/>
            </a:pPr>
            <a:r>
              <a:rPr kumimoji="1" lang="zh-CN" altLang="en-US" b="1" dirty="0">
                <a:solidFill>
                  <a:srgbClr val="FF0000"/>
                </a:solidFill>
                <a:latin typeface="微软雅黑" panose="020B0503020204020204" charset="-122"/>
                <a:ea typeface="微软雅黑" panose="020B0503020204020204" charset="-122"/>
              </a:rPr>
              <a:t>索赔台账</a:t>
            </a:r>
            <a:endParaRPr kumimoji="1" lang="zh-CN" altLang="en-US" b="1" dirty="0">
              <a:solidFill>
                <a:srgbClr val="FF0000"/>
              </a:solidFill>
              <a:latin typeface="微软雅黑" panose="020B0503020204020204" charset="-122"/>
              <a:ea typeface="微软雅黑" panose="020B0503020204020204" charset="-122"/>
            </a:endParaRPr>
          </a:p>
          <a:p>
            <a:pPr eaLnBrk="0" hangingPunct="0">
              <a:defRPr/>
            </a:pPr>
            <a:r>
              <a:rPr kumimoji="1" lang="zh-CN" altLang="en-US" b="1" dirty="0">
                <a:solidFill>
                  <a:srgbClr val="FF0000"/>
                </a:solidFill>
                <a:latin typeface="微软雅黑" panose="020B0503020204020204" charset="-122"/>
                <a:ea typeface="微软雅黑" panose="020B0503020204020204" charset="-122"/>
              </a:rPr>
              <a:t>调整台账</a:t>
            </a:r>
            <a:endParaRPr kumimoji="1" lang="zh-CN" altLang="en-US" b="1" dirty="0">
              <a:solidFill>
                <a:srgbClr val="FF0000"/>
              </a:solidFill>
              <a:latin typeface="微软雅黑" panose="020B0503020204020204" charset="-122"/>
              <a:ea typeface="微软雅黑" panose="020B0503020204020204" charset="-122"/>
            </a:endParaRPr>
          </a:p>
          <a:p>
            <a:pPr eaLnBrk="0" hangingPunct="0">
              <a:defRPr/>
            </a:pPr>
            <a:r>
              <a:rPr kumimoji="1" lang="zh-CN" altLang="en-US" b="1" dirty="0">
                <a:solidFill>
                  <a:srgbClr val="FF0000"/>
                </a:solidFill>
                <a:latin typeface="微软雅黑" panose="020B0503020204020204" charset="-122"/>
                <a:ea typeface="微软雅黑" panose="020B0503020204020204" charset="-122"/>
              </a:rPr>
              <a:t>支付台账</a:t>
            </a:r>
            <a:endParaRPr kumimoji="1" lang="zh-CN" altLang="en-US" b="1" dirty="0">
              <a:solidFill>
                <a:srgbClr val="FF0000"/>
              </a:solidFill>
              <a:latin typeface="微软雅黑" panose="020B0503020204020204" charset="-122"/>
              <a:ea typeface="微软雅黑" panose="020B0503020204020204" charset="-122"/>
            </a:endParaRPr>
          </a:p>
        </p:txBody>
      </p:sp>
      <p:sp>
        <p:nvSpPr>
          <p:cNvPr id="6" name="矩形 5"/>
          <p:cNvSpPr/>
          <p:nvPr/>
        </p:nvSpPr>
        <p:spPr>
          <a:xfrm>
            <a:off x="1127448" y="3925887"/>
            <a:ext cx="9721080" cy="147732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pPr eaLnBrk="0" hangingPunct="0">
              <a:defRPr/>
            </a:pPr>
            <a:r>
              <a:rPr kumimoji="1" lang="en-US" altLang="zh-CN" b="1" dirty="0">
                <a:latin typeface="微软雅黑" panose="020B0503020204020204" charset="-122"/>
                <a:ea typeface="微软雅黑" panose="020B0503020204020204" charset="-122"/>
              </a:rPr>
              <a:t>《</a:t>
            </a:r>
            <a:r>
              <a:rPr kumimoji="1" lang="zh-CN" altLang="en-US" b="1" dirty="0">
                <a:latin typeface="微软雅黑" panose="020B0503020204020204" charset="-122"/>
                <a:ea typeface="微软雅黑" panose="020B0503020204020204" charset="-122"/>
              </a:rPr>
              <a:t>规范</a:t>
            </a:r>
            <a:r>
              <a:rPr kumimoji="1" lang="en-US" altLang="zh-CN" b="1" dirty="0">
                <a:latin typeface="微软雅黑" panose="020B0503020204020204" charset="-122"/>
                <a:ea typeface="微软雅黑" panose="020B0503020204020204" charset="-122"/>
              </a:rPr>
              <a:t>》</a:t>
            </a:r>
            <a:r>
              <a:rPr kumimoji="1" lang="zh-CN" altLang="en-US" b="1" dirty="0">
                <a:latin typeface="微软雅黑" panose="020B0503020204020204" charset="-122"/>
                <a:ea typeface="微软雅黑" panose="020B0503020204020204" charset="-122"/>
              </a:rPr>
              <a:t>规定：</a:t>
            </a:r>
            <a:endParaRPr kumimoji="1" lang="zh-CN" altLang="en-US" b="1" dirty="0">
              <a:latin typeface="微软雅黑" panose="020B0503020204020204" charset="-122"/>
              <a:ea typeface="微软雅黑" panose="020B0503020204020204" charset="-122"/>
            </a:endParaRPr>
          </a:p>
          <a:p>
            <a:pPr eaLnBrk="0" hangingPunct="0">
              <a:defRPr/>
            </a:pPr>
            <a:r>
              <a:rPr kumimoji="1" lang="en-US" altLang="zh-CN" b="1" dirty="0">
                <a:latin typeface="微软雅黑" panose="020B0503020204020204" charset="-122"/>
                <a:ea typeface="微软雅黑" panose="020B0503020204020204" charset="-122"/>
              </a:rPr>
              <a:t>11.2.6 </a:t>
            </a:r>
            <a:r>
              <a:rPr kumimoji="1" lang="zh-CN" altLang="en-US" b="1" dirty="0">
                <a:latin typeface="微软雅黑" panose="020B0503020204020204" charset="-122"/>
                <a:ea typeface="微软雅黑" panose="020B0503020204020204" charset="-122"/>
              </a:rPr>
              <a:t>发承包双方在合同工程实施过程中</a:t>
            </a:r>
            <a:r>
              <a:rPr kumimoji="1" lang="zh-CN" altLang="en-US" b="1" dirty="0">
                <a:solidFill>
                  <a:srgbClr val="FF0000"/>
                </a:solidFill>
                <a:latin typeface="微软雅黑" panose="020B0503020204020204" charset="-122"/>
                <a:ea typeface="微软雅黑" panose="020B0503020204020204" charset="-122"/>
              </a:rPr>
              <a:t>已经确认</a:t>
            </a:r>
            <a:r>
              <a:rPr kumimoji="1" lang="zh-CN" altLang="en-US" b="1" dirty="0">
                <a:latin typeface="微软雅黑" panose="020B0503020204020204" charset="-122"/>
                <a:ea typeface="微软雅黑" panose="020B0503020204020204" charset="-122"/>
              </a:rPr>
              <a:t>的工程计量结果和合同价款，在竣工结算办理中应</a:t>
            </a:r>
            <a:r>
              <a:rPr kumimoji="1" lang="zh-CN" altLang="en-US" b="1" dirty="0">
                <a:solidFill>
                  <a:srgbClr val="FF0000"/>
                </a:solidFill>
                <a:latin typeface="微软雅黑" panose="020B0503020204020204" charset="-122"/>
                <a:ea typeface="微软雅黑" panose="020B0503020204020204" charset="-122"/>
              </a:rPr>
              <a:t>直接进入</a:t>
            </a:r>
            <a:r>
              <a:rPr kumimoji="1" lang="zh-CN" altLang="en-US" b="1" dirty="0">
                <a:latin typeface="微软雅黑" panose="020B0503020204020204" charset="-122"/>
                <a:ea typeface="微软雅黑" panose="020B0503020204020204" charset="-122"/>
              </a:rPr>
              <a:t>结算。</a:t>
            </a:r>
            <a:endParaRPr kumimoji="1" lang="zh-CN" altLang="en-US" b="1" dirty="0">
              <a:latin typeface="微软雅黑" panose="020B0503020204020204" charset="-122"/>
              <a:ea typeface="微软雅黑" panose="020B0503020204020204" charset="-122"/>
            </a:endParaRPr>
          </a:p>
          <a:p>
            <a:pPr eaLnBrk="0" hangingPunct="0">
              <a:defRPr/>
            </a:pPr>
            <a:r>
              <a:rPr kumimoji="1" lang="en-US" altLang="zh-CN" b="1" dirty="0">
                <a:latin typeface="微软雅黑" panose="020B0503020204020204" charset="-122"/>
                <a:ea typeface="微软雅黑" panose="020B0503020204020204" charset="-122"/>
              </a:rPr>
              <a:t>11.3.1</a:t>
            </a:r>
            <a:r>
              <a:rPr kumimoji="1" lang="zh-CN" altLang="en-US" b="1" dirty="0">
                <a:latin typeface="微软雅黑" panose="020B0503020204020204" charset="-122"/>
                <a:ea typeface="微软雅黑" panose="020B0503020204020204" charset="-122"/>
              </a:rPr>
              <a:t>合同工程完工后，承包人应在经</a:t>
            </a:r>
            <a:r>
              <a:rPr kumimoji="1" lang="zh-CN" altLang="en-US" b="1" dirty="0">
                <a:solidFill>
                  <a:srgbClr val="FF0000"/>
                </a:solidFill>
                <a:latin typeface="微软雅黑" panose="020B0503020204020204" charset="-122"/>
                <a:ea typeface="微软雅黑" panose="020B0503020204020204" charset="-122"/>
              </a:rPr>
              <a:t>发承包双方确认的</a:t>
            </a:r>
            <a:r>
              <a:rPr kumimoji="1" lang="zh-CN" altLang="en-US" b="1" dirty="0">
                <a:latin typeface="微软雅黑" panose="020B0503020204020204" charset="-122"/>
                <a:ea typeface="微软雅黑" panose="020B0503020204020204" charset="-122"/>
              </a:rPr>
              <a:t>合同工程</a:t>
            </a:r>
            <a:r>
              <a:rPr kumimoji="1" lang="zh-CN" altLang="en-US" b="1" dirty="0">
                <a:solidFill>
                  <a:srgbClr val="FF0000"/>
                </a:solidFill>
                <a:latin typeface="微软雅黑" panose="020B0503020204020204" charset="-122"/>
                <a:ea typeface="微软雅黑" panose="020B0503020204020204" charset="-122"/>
              </a:rPr>
              <a:t>期中价款结算的基础上</a:t>
            </a:r>
            <a:r>
              <a:rPr kumimoji="1" lang="zh-CN" altLang="en-US" b="1" dirty="0">
                <a:solidFill>
                  <a:srgbClr val="1306BA"/>
                </a:solidFill>
                <a:latin typeface="微软雅黑" panose="020B0503020204020204" charset="-122"/>
                <a:ea typeface="微软雅黑" panose="020B0503020204020204" charset="-122"/>
              </a:rPr>
              <a:t>汇总编制完成竣工结算文件</a:t>
            </a:r>
            <a:r>
              <a:rPr kumimoji="1" lang="zh-CN" altLang="en-US" b="1" dirty="0">
                <a:latin typeface="微软雅黑" panose="020B0503020204020204" charset="-122"/>
                <a:ea typeface="微软雅黑" panose="020B0503020204020204" charset="-122"/>
              </a:rPr>
              <a:t>，应在提交竣工验收申请的同时向发包人提交竣工结算文件</a:t>
            </a:r>
            <a:endParaRPr kumimoji="1" lang="zh-CN" altLang="en-US"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a:spLocks noChangeArrowheads="1"/>
          </p:cNvSpPr>
          <p:nvPr/>
        </p:nvSpPr>
        <p:spPr bwMode="auto">
          <a:xfrm>
            <a:off x="327025" y="373063"/>
            <a:ext cx="272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zh-CN" altLang="en-US" b="1" dirty="0">
                <a:solidFill>
                  <a:srgbClr val="FF0000"/>
                </a:solidFill>
                <a:latin typeface="微软雅黑" panose="020B0503020204020204" charset="-122"/>
                <a:ea typeface="微软雅黑" panose="020B0503020204020204" charset="-122"/>
              </a:rPr>
              <a:t>竣工结算价款支付的程序</a:t>
            </a:r>
            <a:endParaRPr lang="zh-CN" altLang="en-US" dirty="0">
              <a:solidFill>
                <a:srgbClr val="FF0000"/>
              </a:solidFill>
            </a:endParaRPr>
          </a:p>
        </p:txBody>
      </p:sp>
      <p:grpSp>
        <p:nvGrpSpPr>
          <p:cNvPr id="5" name="组合 4"/>
          <p:cNvGrpSpPr/>
          <p:nvPr/>
        </p:nvGrpSpPr>
        <p:grpSpPr bwMode="auto">
          <a:xfrm>
            <a:off x="1203499" y="2010568"/>
            <a:ext cx="4024313" cy="2195513"/>
            <a:chOff x="734265" y="1805085"/>
            <a:chExt cx="4024788" cy="2194791"/>
          </a:xfrm>
        </p:grpSpPr>
        <p:cxnSp>
          <p:nvCxnSpPr>
            <p:cNvPr id="6" name="直接箭头连接符 5"/>
            <p:cNvCxnSpPr/>
            <p:nvPr/>
          </p:nvCxnSpPr>
          <p:spPr>
            <a:xfrm>
              <a:off x="1780551" y="2360527"/>
              <a:ext cx="0" cy="112199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54905" y="1854282"/>
              <a:ext cx="2051292" cy="517355"/>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kumimoji="1" lang="zh-CN" altLang="en-US" sz="1400" b="1" dirty="0">
                  <a:solidFill>
                    <a:schemeClr val="tx1"/>
                  </a:solidFill>
                  <a:latin typeface="微软雅黑" panose="020B0503020204020204" charset="-122"/>
                  <a:ea typeface="微软雅黑" panose="020B0503020204020204" charset="-122"/>
                </a:rPr>
                <a:t>从第</a:t>
              </a:r>
              <a:r>
                <a:rPr kumimoji="1" lang="en-US" altLang="zh-CN" sz="1400" b="1" dirty="0">
                  <a:solidFill>
                    <a:schemeClr val="tx1"/>
                  </a:solidFill>
                  <a:latin typeface="微软雅黑" panose="020B0503020204020204" charset="-122"/>
                  <a:ea typeface="微软雅黑" panose="020B0503020204020204" charset="-122"/>
                </a:rPr>
                <a:t>8</a:t>
              </a:r>
              <a:r>
                <a:rPr kumimoji="1" lang="zh-CN" altLang="en-US" sz="1400" b="1" dirty="0">
                  <a:solidFill>
                    <a:schemeClr val="tx1"/>
                  </a:solidFill>
                  <a:latin typeface="微软雅黑" panose="020B0503020204020204" charset="-122"/>
                  <a:ea typeface="微软雅黑" panose="020B0503020204020204" charset="-122"/>
                </a:rPr>
                <a:t>天起结算款申请视为发包人认可</a:t>
              </a:r>
              <a:endParaRPr kumimoji="1" lang="zh-CN" altLang="en-US" sz="1400" b="1" dirty="0">
                <a:solidFill>
                  <a:schemeClr val="tx1"/>
                </a:solidFill>
                <a:latin typeface="微软雅黑" panose="020B0503020204020204" charset="-122"/>
                <a:ea typeface="微软雅黑" panose="020B0503020204020204" charset="-122"/>
              </a:endParaRPr>
            </a:p>
          </p:txBody>
        </p:sp>
        <p:sp>
          <p:nvSpPr>
            <p:cNvPr id="8" name="矩形 7"/>
            <p:cNvSpPr/>
            <p:nvPr/>
          </p:nvSpPr>
          <p:spPr>
            <a:xfrm>
              <a:off x="734265" y="3482521"/>
              <a:ext cx="2049705" cy="517355"/>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kumimoji="1" lang="zh-CN" altLang="en-US" sz="1400" b="1" dirty="0">
                  <a:solidFill>
                    <a:schemeClr val="tx1"/>
                  </a:solidFill>
                  <a:latin typeface="微软雅黑" panose="020B0503020204020204" charset="-122"/>
                  <a:ea typeface="微软雅黑" panose="020B0503020204020204" charset="-122"/>
                </a:rPr>
                <a:t>发包人申请</a:t>
              </a:r>
              <a:r>
                <a:rPr kumimoji="1" lang="en-US" altLang="zh-CN" sz="1400" b="1" dirty="0">
                  <a:solidFill>
                    <a:schemeClr val="tx1"/>
                  </a:solidFill>
                  <a:latin typeface="微软雅黑" panose="020B0503020204020204" charset="-122"/>
                  <a:ea typeface="微软雅黑" panose="020B0503020204020204" charset="-122"/>
                </a:rPr>
                <a:t>7</a:t>
              </a:r>
              <a:r>
                <a:rPr kumimoji="1" lang="zh-CN" altLang="en-US" sz="1400" b="1" dirty="0">
                  <a:solidFill>
                    <a:schemeClr val="tx1"/>
                  </a:solidFill>
                  <a:latin typeface="微软雅黑" panose="020B0503020204020204" charset="-122"/>
                  <a:ea typeface="微软雅黑" panose="020B0503020204020204" charset="-122"/>
                </a:rPr>
                <a:t>天后的</a:t>
              </a:r>
              <a:r>
                <a:rPr kumimoji="1" lang="en-US" altLang="zh-CN" sz="1400" b="1" dirty="0">
                  <a:solidFill>
                    <a:schemeClr val="tx1"/>
                  </a:solidFill>
                  <a:latin typeface="微软雅黑" panose="020B0503020204020204" charset="-122"/>
                  <a:ea typeface="微软雅黑" panose="020B0503020204020204" charset="-122"/>
                </a:rPr>
                <a:t>14</a:t>
              </a:r>
              <a:r>
                <a:rPr kumimoji="1" lang="zh-CN" altLang="en-US" sz="1400" b="1" dirty="0">
                  <a:solidFill>
                    <a:schemeClr val="tx1"/>
                  </a:solidFill>
                  <a:latin typeface="微软雅黑" panose="020B0503020204020204" charset="-122"/>
                  <a:ea typeface="微软雅黑" panose="020B0503020204020204" charset="-122"/>
                </a:rPr>
                <a:t>天内按申请金额支付</a:t>
              </a:r>
              <a:endParaRPr kumimoji="1" lang="zh-CN" altLang="en-US" sz="1400" b="1" dirty="0">
                <a:solidFill>
                  <a:schemeClr val="tx1"/>
                </a:solidFill>
                <a:latin typeface="微软雅黑" panose="020B0503020204020204" charset="-122"/>
                <a:ea typeface="微软雅黑" panose="020B0503020204020204" charset="-122"/>
              </a:endParaRPr>
            </a:p>
          </p:txBody>
        </p:sp>
        <p:cxnSp>
          <p:nvCxnSpPr>
            <p:cNvPr id="9" name="直接箭头连接符 8"/>
            <p:cNvCxnSpPr/>
            <p:nvPr/>
          </p:nvCxnSpPr>
          <p:spPr>
            <a:xfrm>
              <a:off x="2836363" y="3741198"/>
              <a:ext cx="192269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2836363" y="2112959"/>
              <a:ext cx="495358"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22"/>
            <p:cNvSpPr txBox="1">
              <a:spLocks noChangeArrowheads="1"/>
            </p:cNvSpPr>
            <p:nvPr/>
          </p:nvSpPr>
          <p:spPr bwMode="auto">
            <a:xfrm>
              <a:off x="2913558" y="1805085"/>
              <a:ext cx="41832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1400" b="1">
                  <a:latin typeface="微软雅黑" panose="020B0503020204020204" charset="-122"/>
                  <a:ea typeface="微软雅黑" panose="020B0503020204020204" charset="-122"/>
                </a:rPr>
                <a:t>否</a:t>
              </a:r>
              <a:endParaRPr lang="zh-CN" altLang="en-US" sz="1400" b="1">
                <a:latin typeface="微软雅黑" panose="020B0503020204020204" charset="-122"/>
                <a:ea typeface="微软雅黑" panose="020B0503020204020204" charset="-122"/>
              </a:endParaRPr>
            </a:p>
          </p:txBody>
        </p:sp>
      </p:grpSp>
      <p:grpSp>
        <p:nvGrpSpPr>
          <p:cNvPr id="12" name="组合 11"/>
          <p:cNvGrpSpPr/>
          <p:nvPr/>
        </p:nvGrpSpPr>
        <p:grpSpPr bwMode="auto">
          <a:xfrm>
            <a:off x="2711624" y="891381"/>
            <a:ext cx="5256213" cy="5075237"/>
            <a:chOff x="2242228" y="685741"/>
            <a:chExt cx="5256584" cy="5075082"/>
          </a:xfrm>
        </p:grpSpPr>
        <p:cxnSp>
          <p:nvCxnSpPr>
            <p:cNvPr id="13" name="直接箭头连接符 12"/>
            <p:cNvCxnSpPr/>
            <p:nvPr/>
          </p:nvCxnSpPr>
          <p:spPr>
            <a:xfrm>
              <a:off x="4720491" y="2576395"/>
              <a:ext cx="0" cy="24923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组合 25"/>
            <p:cNvGrpSpPr/>
            <p:nvPr/>
          </p:nvGrpSpPr>
          <p:grpSpPr bwMode="auto">
            <a:xfrm>
              <a:off x="2242228" y="685741"/>
              <a:ext cx="5256584" cy="5075082"/>
              <a:chOff x="2242228" y="685741"/>
              <a:chExt cx="5256584" cy="5075082"/>
            </a:xfrm>
          </p:grpSpPr>
          <p:sp>
            <p:nvSpPr>
              <p:cNvPr id="15" name="矩形 14"/>
              <p:cNvSpPr/>
              <p:nvPr/>
            </p:nvSpPr>
            <p:spPr>
              <a:xfrm>
                <a:off x="3196383" y="685741"/>
                <a:ext cx="3078379" cy="604819"/>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kumimoji="1" lang="zh-CN" altLang="en-US" sz="1400" b="1" dirty="0">
                    <a:solidFill>
                      <a:srgbClr val="1306BA"/>
                    </a:solidFill>
                    <a:latin typeface="微软雅黑" panose="020B0503020204020204" charset="-122"/>
                    <a:ea typeface="微软雅黑" panose="020B0503020204020204" charset="-122"/>
                  </a:rPr>
                  <a:t>承包人向发包人提交</a:t>
                </a:r>
                <a:r>
                  <a:rPr kumimoji="1" lang="zh-CN" altLang="en-US" sz="1400" b="1" dirty="0">
                    <a:solidFill>
                      <a:srgbClr val="FF0000"/>
                    </a:solidFill>
                    <a:latin typeface="微软雅黑" panose="020B0503020204020204" charset="-122"/>
                    <a:ea typeface="微软雅黑" panose="020B0503020204020204" charset="-122"/>
                  </a:rPr>
                  <a:t>结算款支付申请</a:t>
                </a:r>
                <a:endParaRPr kumimoji="1" lang="zh-CN" altLang="en-US" sz="1400" b="1" dirty="0">
                  <a:solidFill>
                    <a:srgbClr val="FF0000"/>
                  </a:solidFill>
                  <a:latin typeface="微软雅黑" panose="020B0503020204020204" charset="-122"/>
                  <a:ea typeface="微软雅黑" panose="020B0503020204020204" charset="-122"/>
                </a:endParaRPr>
              </a:p>
            </p:txBody>
          </p:sp>
          <p:cxnSp>
            <p:nvCxnSpPr>
              <p:cNvPr id="16" name="直接连接符 15"/>
              <p:cNvCxnSpPr/>
              <p:nvPr/>
            </p:nvCxnSpPr>
            <p:spPr>
              <a:xfrm>
                <a:off x="2242228" y="1435018"/>
                <a:ext cx="5256584"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7" name="流程图: 决策 16"/>
              <p:cNvSpPr/>
              <p:nvPr/>
            </p:nvSpPr>
            <p:spPr>
              <a:xfrm>
                <a:off x="3366257" y="1530265"/>
                <a:ext cx="2708466" cy="1079467"/>
              </a:xfrm>
              <a:prstGeom prst="flowChartDecision">
                <a:avLst/>
              </a:prstGeom>
            </p:spPr>
            <p:style>
              <a:lnRef idx="1">
                <a:schemeClr val="accent4"/>
              </a:lnRef>
              <a:fillRef idx="2">
                <a:schemeClr val="accent4"/>
              </a:fillRef>
              <a:effectRef idx="1">
                <a:schemeClr val="accent4"/>
              </a:effectRef>
              <a:fontRef idx="minor">
                <a:schemeClr val="dk1"/>
              </a:fontRef>
            </p:style>
            <p:txBody>
              <a:bodyPr lIns="18000" rIns="18000" anchor="ctr"/>
              <a:lstStyle/>
              <a:p>
                <a:pPr algn="ctr" eaLnBrk="0" hangingPunct="0">
                  <a:defRPr/>
                </a:pPr>
                <a:r>
                  <a:rPr kumimoji="1" lang="zh-CN" altLang="en-US" sz="1400" b="1" dirty="0">
                    <a:solidFill>
                      <a:srgbClr val="1306BA"/>
                    </a:solidFill>
                    <a:latin typeface="微软雅黑" panose="020B0503020204020204" charset="-122"/>
                    <a:ea typeface="微软雅黑" panose="020B0503020204020204" charset="-122"/>
                  </a:rPr>
                  <a:t>发包人</a:t>
                </a:r>
                <a:r>
                  <a:rPr kumimoji="1" lang="en-US" altLang="zh-CN" sz="1400" b="1" dirty="0">
                    <a:solidFill>
                      <a:srgbClr val="1306BA"/>
                    </a:solidFill>
                    <a:latin typeface="微软雅黑" panose="020B0503020204020204" charset="-122"/>
                    <a:ea typeface="微软雅黑" panose="020B0503020204020204" charset="-122"/>
                  </a:rPr>
                  <a:t>7</a:t>
                </a:r>
                <a:r>
                  <a:rPr kumimoji="1" lang="zh-CN" altLang="en-US" sz="1400" b="1" dirty="0">
                    <a:solidFill>
                      <a:srgbClr val="1306BA"/>
                    </a:solidFill>
                    <a:latin typeface="微软雅黑" panose="020B0503020204020204" charset="-122"/>
                    <a:ea typeface="微软雅黑" panose="020B0503020204020204" charset="-122"/>
                  </a:rPr>
                  <a:t>天内核对完毕出具</a:t>
                </a:r>
                <a:r>
                  <a:rPr kumimoji="1" lang="zh-CN" altLang="en-US" sz="1400" b="1" dirty="0">
                    <a:solidFill>
                      <a:srgbClr val="FF0000"/>
                    </a:solidFill>
                    <a:latin typeface="微软雅黑" panose="020B0503020204020204" charset="-122"/>
                    <a:ea typeface="微软雅黑" panose="020B0503020204020204" charset="-122"/>
                  </a:rPr>
                  <a:t>结算款支付证书</a:t>
                </a:r>
                <a:endParaRPr kumimoji="1" lang="zh-CN" altLang="en-US" sz="1400" b="1" dirty="0">
                  <a:solidFill>
                    <a:srgbClr val="FF0000"/>
                  </a:solidFill>
                  <a:latin typeface="微软雅黑" panose="020B0503020204020204" charset="-122"/>
                  <a:ea typeface="微软雅黑" panose="020B0503020204020204" charset="-122"/>
                </a:endParaRPr>
              </a:p>
            </p:txBody>
          </p:sp>
          <p:cxnSp>
            <p:nvCxnSpPr>
              <p:cNvPr id="18" name="直接箭头连接符 17"/>
              <p:cNvCxnSpPr>
                <a:stCxn id="15" idx="2"/>
              </p:cNvCxnSpPr>
              <p:nvPr/>
            </p:nvCxnSpPr>
            <p:spPr>
              <a:xfrm>
                <a:off x="4736367" y="1290560"/>
                <a:ext cx="0" cy="273042"/>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3437700" y="2862137"/>
                <a:ext cx="2563993" cy="517509"/>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kumimoji="1" lang="zh-CN" altLang="en-US" sz="1400" b="1" dirty="0">
                    <a:solidFill>
                      <a:srgbClr val="1306BA"/>
                    </a:solidFill>
                    <a:latin typeface="微软雅黑" panose="020B0503020204020204" charset="-122"/>
                    <a:ea typeface="微软雅黑" panose="020B0503020204020204" charset="-122"/>
                  </a:rPr>
                  <a:t>发包人在签发支付证书后的</a:t>
                </a:r>
                <a:r>
                  <a:rPr kumimoji="1" lang="en-US" altLang="zh-CN" sz="1400" b="1" dirty="0">
                    <a:solidFill>
                      <a:srgbClr val="1306BA"/>
                    </a:solidFill>
                    <a:latin typeface="微软雅黑" panose="020B0503020204020204" charset="-122"/>
                    <a:ea typeface="微软雅黑" panose="020B0503020204020204" charset="-122"/>
                  </a:rPr>
                  <a:t>14</a:t>
                </a:r>
                <a:r>
                  <a:rPr kumimoji="1" lang="zh-CN" altLang="en-US" sz="1400" b="1" dirty="0">
                    <a:solidFill>
                      <a:srgbClr val="1306BA"/>
                    </a:solidFill>
                    <a:latin typeface="微软雅黑" panose="020B0503020204020204" charset="-122"/>
                    <a:ea typeface="微软雅黑" panose="020B0503020204020204" charset="-122"/>
                  </a:rPr>
                  <a:t>天内支付</a:t>
                </a:r>
                <a:r>
                  <a:rPr kumimoji="1" lang="zh-CN" altLang="en-US" sz="1400" b="1" dirty="0">
                    <a:solidFill>
                      <a:srgbClr val="FF0000"/>
                    </a:solidFill>
                    <a:latin typeface="微软雅黑" panose="020B0503020204020204" charset="-122"/>
                    <a:ea typeface="微软雅黑" panose="020B0503020204020204" charset="-122"/>
                  </a:rPr>
                  <a:t>结算款</a:t>
                </a:r>
                <a:endParaRPr kumimoji="1" lang="zh-CN" altLang="en-US" sz="1400" b="1" dirty="0">
                  <a:solidFill>
                    <a:srgbClr val="FF0000"/>
                  </a:solidFill>
                  <a:latin typeface="微软雅黑" panose="020B0503020204020204" charset="-122"/>
                  <a:ea typeface="微软雅黑" panose="020B0503020204020204" charset="-122"/>
                </a:endParaRPr>
              </a:p>
            </p:txBody>
          </p:sp>
          <p:sp>
            <p:nvSpPr>
              <p:cNvPr id="20" name="TextBox 35"/>
              <p:cNvSpPr txBox="1">
                <a:spLocks noChangeArrowheads="1"/>
              </p:cNvSpPr>
              <p:nvPr/>
            </p:nvSpPr>
            <p:spPr bwMode="auto">
              <a:xfrm>
                <a:off x="4716016" y="2567119"/>
                <a:ext cx="466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1400" b="1">
                    <a:latin typeface="微软雅黑" panose="020B0503020204020204" charset="-122"/>
                    <a:ea typeface="微软雅黑" panose="020B0503020204020204" charset="-122"/>
                  </a:rPr>
                  <a:t>是</a:t>
                </a:r>
                <a:endParaRPr lang="zh-CN" altLang="en-US" sz="1400" b="1">
                  <a:latin typeface="微软雅黑" panose="020B0503020204020204" charset="-122"/>
                  <a:ea typeface="微软雅黑" panose="020B0503020204020204" charset="-122"/>
                </a:endParaRPr>
              </a:p>
            </p:txBody>
          </p:sp>
          <p:sp>
            <p:nvSpPr>
              <p:cNvPr id="21" name="流程图: 决策 20"/>
              <p:cNvSpPr/>
              <p:nvPr/>
            </p:nvSpPr>
            <p:spPr>
              <a:xfrm>
                <a:off x="4171177" y="4220995"/>
                <a:ext cx="1073226" cy="647680"/>
              </a:xfrm>
              <a:prstGeom prst="flowChartDecision">
                <a:avLst/>
              </a:prstGeom>
            </p:spPr>
            <p:style>
              <a:lnRef idx="1">
                <a:schemeClr val="accent4"/>
              </a:lnRef>
              <a:fillRef idx="2">
                <a:schemeClr val="accent4"/>
              </a:fillRef>
              <a:effectRef idx="1">
                <a:schemeClr val="accent4"/>
              </a:effectRef>
              <a:fontRef idx="minor">
                <a:schemeClr val="dk1"/>
              </a:fontRef>
            </p:style>
            <p:txBody>
              <a:bodyPr lIns="18000" rIns="18000" anchor="ctr"/>
              <a:lstStyle/>
              <a:p>
                <a:pPr algn="ctr" eaLnBrk="0" hangingPunct="0">
                  <a:defRPr/>
                </a:pPr>
                <a:r>
                  <a:rPr kumimoji="1" lang="zh-CN" altLang="en-US" sz="1400" b="1" dirty="0">
                    <a:solidFill>
                      <a:schemeClr val="tx1"/>
                    </a:solidFill>
                    <a:latin typeface="微软雅黑" panose="020B0503020204020204" charset="-122"/>
                    <a:ea typeface="微软雅黑" panose="020B0503020204020204" charset="-122"/>
                  </a:rPr>
                  <a:t>按时支付</a:t>
                </a:r>
                <a:endParaRPr kumimoji="1" lang="zh-CN" altLang="en-US" sz="1400" b="1" dirty="0">
                  <a:solidFill>
                    <a:schemeClr val="tx1"/>
                  </a:solidFill>
                  <a:latin typeface="微软雅黑" panose="020B0503020204020204" charset="-122"/>
                  <a:ea typeface="微软雅黑" panose="020B0503020204020204" charset="-122"/>
                </a:endParaRPr>
              </a:p>
            </p:txBody>
          </p:sp>
          <p:cxnSp>
            <p:nvCxnSpPr>
              <p:cNvPr id="22" name="直接箭头连接符 21"/>
              <p:cNvCxnSpPr>
                <a:stCxn id="19" idx="2"/>
              </p:cNvCxnSpPr>
              <p:nvPr/>
            </p:nvCxnSpPr>
            <p:spPr>
              <a:xfrm>
                <a:off x="4720491" y="3379646"/>
                <a:ext cx="3175" cy="82547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38"/>
              <p:cNvSpPr txBox="1">
                <a:spLocks noChangeArrowheads="1"/>
              </p:cNvSpPr>
              <p:nvPr/>
            </p:nvSpPr>
            <p:spPr bwMode="auto">
              <a:xfrm>
                <a:off x="4723363" y="4853614"/>
                <a:ext cx="466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1400" b="1">
                    <a:latin typeface="微软雅黑" panose="020B0503020204020204" charset="-122"/>
                    <a:ea typeface="微软雅黑" panose="020B0503020204020204" charset="-122"/>
                  </a:rPr>
                  <a:t>是</a:t>
                </a:r>
                <a:endParaRPr lang="zh-CN" altLang="en-US" sz="1400" b="1">
                  <a:latin typeface="微软雅黑" panose="020B0503020204020204" charset="-122"/>
                  <a:ea typeface="微软雅黑" panose="020B0503020204020204" charset="-122"/>
                </a:endParaRPr>
              </a:p>
            </p:txBody>
          </p:sp>
          <p:sp>
            <p:nvSpPr>
              <p:cNvPr id="24" name="矩形 23"/>
              <p:cNvSpPr/>
              <p:nvPr/>
            </p:nvSpPr>
            <p:spPr>
              <a:xfrm>
                <a:off x="4161651" y="5400472"/>
                <a:ext cx="1057350" cy="360351"/>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kumimoji="1" lang="zh-CN" altLang="en-US" sz="1400" b="1" dirty="0">
                    <a:solidFill>
                      <a:srgbClr val="FF0000"/>
                    </a:solidFill>
                    <a:latin typeface="微软雅黑" panose="020B0503020204020204" charset="-122"/>
                    <a:ea typeface="微软雅黑" panose="020B0503020204020204" charset="-122"/>
                  </a:rPr>
                  <a:t>支付结束</a:t>
                </a:r>
                <a:endParaRPr kumimoji="1" lang="zh-CN" altLang="en-US" sz="1400" b="1" dirty="0">
                  <a:solidFill>
                    <a:srgbClr val="FF0000"/>
                  </a:solidFill>
                  <a:latin typeface="微软雅黑" panose="020B0503020204020204" charset="-122"/>
                  <a:ea typeface="微软雅黑" panose="020B0503020204020204" charset="-122"/>
                </a:endParaRPr>
              </a:p>
            </p:txBody>
          </p:sp>
          <p:cxnSp>
            <p:nvCxnSpPr>
              <p:cNvPr id="25" name="直接箭头连接符 24"/>
              <p:cNvCxnSpPr>
                <a:stCxn id="19" idx="2"/>
              </p:cNvCxnSpPr>
              <p:nvPr/>
            </p:nvCxnSpPr>
            <p:spPr>
              <a:xfrm>
                <a:off x="4707790" y="4930586"/>
                <a:ext cx="0" cy="50957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6" name="组合 25"/>
          <p:cNvGrpSpPr/>
          <p:nvPr/>
        </p:nvGrpSpPr>
        <p:grpSpPr bwMode="auto">
          <a:xfrm>
            <a:off x="5710412" y="4375943"/>
            <a:ext cx="3917950" cy="1882775"/>
            <a:chOff x="5241180" y="4171040"/>
            <a:chExt cx="3918021" cy="1882945"/>
          </a:xfrm>
        </p:grpSpPr>
        <p:sp>
          <p:nvSpPr>
            <p:cNvPr id="27" name="矩形 26"/>
            <p:cNvSpPr/>
            <p:nvPr/>
          </p:nvSpPr>
          <p:spPr>
            <a:xfrm>
              <a:off x="8263835" y="4752117"/>
              <a:ext cx="895366" cy="130186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kumimoji="1" lang="zh-CN" altLang="en-US" sz="1400" b="1" dirty="0">
                  <a:solidFill>
                    <a:srgbClr val="FF0000"/>
                  </a:solidFill>
                  <a:latin typeface="微软雅黑" panose="020B0503020204020204" charset="-122"/>
                  <a:ea typeface="微软雅黑" panose="020B0503020204020204" charset="-122"/>
                </a:rPr>
                <a:t>承包人向法院申请拍卖</a:t>
              </a:r>
              <a:endParaRPr kumimoji="1" lang="en-US" altLang="zh-CN" sz="1400" b="1" dirty="0">
                <a:solidFill>
                  <a:srgbClr val="FF0000"/>
                </a:solidFill>
                <a:latin typeface="微软雅黑" panose="020B0503020204020204" charset="-122"/>
                <a:ea typeface="微软雅黑" panose="020B0503020204020204" charset="-122"/>
              </a:endParaRPr>
            </a:p>
            <a:p>
              <a:pPr algn="ctr" eaLnBrk="0" hangingPunct="0">
                <a:defRPr/>
              </a:pPr>
              <a:r>
                <a:rPr kumimoji="1" lang="zh-CN" altLang="en-US" sz="1400" b="1" dirty="0">
                  <a:solidFill>
                    <a:schemeClr val="tx1">
                      <a:lumMod val="95000"/>
                      <a:lumOff val="5000"/>
                    </a:schemeClr>
                  </a:solidFill>
                  <a:latin typeface="微软雅黑" panose="020B0503020204020204" charset="-122"/>
                  <a:ea typeface="微软雅黑" panose="020B0503020204020204" charset="-122"/>
                </a:rPr>
                <a:t>优先受偿</a:t>
              </a:r>
              <a:endParaRPr kumimoji="1" lang="zh-CN" altLang="en-US" sz="1400" b="1" dirty="0">
                <a:solidFill>
                  <a:schemeClr val="tx1">
                    <a:lumMod val="95000"/>
                    <a:lumOff val="5000"/>
                  </a:schemeClr>
                </a:solidFill>
                <a:latin typeface="微软雅黑" panose="020B0503020204020204" charset="-122"/>
                <a:ea typeface="微软雅黑" panose="020B0503020204020204" charset="-122"/>
              </a:endParaRPr>
            </a:p>
          </p:txBody>
        </p:sp>
        <p:cxnSp>
          <p:nvCxnSpPr>
            <p:cNvPr id="28" name="直接箭头连接符 27"/>
            <p:cNvCxnSpPr>
              <a:stCxn id="19" idx="2"/>
            </p:cNvCxnSpPr>
            <p:nvPr/>
          </p:nvCxnSpPr>
          <p:spPr>
            <a:xfrm>
              <a:off x="5908116" y="4263916"/>
              <a:ext cx="830277"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44"/>
            <p:cNvSpPr txBox="1">
              <a:spLocks noChangeArrowheads="1"/>
            </p:cNvSpPr>
            <p:nvPr/>
          </p:nvSpPr>
          <p:spPr bwMode="auto">
            <a:xfrm>
              <a:off x="5241180" y="4205543"/>
              <a:ext cx="418320"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1400" b="1">
                  <a:latin typeface="微软雅黑" panose="020B0503020204020204" charset="-122"/>
                  <a:ea typeface="微软雅黑" panose="020B0503020204020204" charset="-122"/>
                </a:rPr>
                <a:t>否</a:t>
              </a:r>
              <a:endParaRPr lang="zh-CN" altLang="en-US" sz="1400" b="1">
                <a:latin typeface="微软雅黑" panose="020B0503020204020204" charset="-122"/>
                <a:ea typeface="微软雅黑" panose="020B0503020204020204" charset="-122"/>
              </a:endParaRPr>
            </a:p>
          </p:txBody>
        </p:sp>
        <p:sp>
          <p:nvSpPr>
            <p:cNvPr id="30" name="矩形 29"/>
            <p:cNvSpPr/>
            <p:nvPr/>
          </p:nvSpPr>
          <p:spPr>
            <a:xfrm>
              <a:off x="6084157" y="4171040"/>
              <a:ext cx="1544666" cy="650934"/>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0" hangingPunct="0">
                <a:defRPr/>
              </a:pPr>
              <a:r>
                <a:rPr kumimoji="1" lang="zh-CN" altLang="en-US" sz="1400" b="1" dirty="0">
                  <a:solidFill>
                    <a:srgbClr val="FF0000"/>
                  </a:solidFill>
                  <a:latin typeface="微软雅黑" panose="020B0503020204020204" charset="-122"/>
                  <a:ea typeface="微软雅黑" panose="020B0503020204020204" charset="-122"/>
                </a:rPr>
                <a:t>承包人催告发包人支付，并有权获得利息</a:t>
              </a:r>
              <a:endParaRPr kumimoji="1" lang="zh-CN" altLang="en-US" sz="1400" b="1" dirty="0">
                <a:solidFill>
                  <a:srgbClr val="FF0000"/>
                </a:solidFill>
                <a:latin typeface="微软雅黑" panose="020B0503020204020204" charset="-122"/>
                <a:ea typeface="微软雅黑" panose="020B0503020204020204" charset="-122"/>
              </a:endParaRPr>
            </a:p>
          </p:txBody>
        </p:sp>
        <p:sp>
          <p:nvSpPr>
            <p:cNvPr id="31" name="流程图: 决策 30"/>
            <p:cNvSpPr/>
            <p:nvPr/>
          </p:nvSpPr>
          <p:spPr>
            <a:xfrm>
              <a:off x="5684100" y="5102987"/>
              <a:ext cx="2097126" cy="846213"/>
            </a:xfrm>
            <a:prstGeom prst="flowChartDecision">
              <a:avLst/>
            </a:prstGeom>
          </p:spPr>
          <p:style>
            <a:lnRef idx="1">
              <a:schemeClr val="accent4"/>
            </a:lnRef>
            <a:fillRef idx="2">
              <a:schemeClr val="accent4"/>
            </a:fillRef>
            <a:effectRef idx="1">
              <a:schemeClr val="accent4"/>
            </a:effectRef>
            <a:fontRef idx="minor">
              <a:schemeClr val="dk1"/>
            </a:fontRef>
          </p:style>
          <p:txBody>
            <a:bodyPr lIns="18000" rIns="18000" anchor="ctr"/>
            <a:lstStyle/>
            <a:p>
              <a:pPr algn="ctr" eaLnBrk="0" hangingPunct="0">
                <a:defRPr/>
              </a:pPr>
              <a:r>
                <a:rPr kumimoji="1" lang="zh-CN" altLang="en-US" sz="1400" b="1" dirty="0">
                  <a:solidFill>
                    <a:schemeClr val="tx1"/>
                  </a:solidFill>
                  <a:latin typeface="微软雅黑" panose="020B0503020204020204" charset="-122"/>
                  <a:ea typeface="微软雅黑" panose="020B0503020204020204" charset="-122"/>
                </a:rPr>
                <a:t>在签发支付证书后</a:t>
              </a:r>
              <a:r>
                <a:rPr kumimoji="1" lang="en-US" altLang="zh-CN" sz="1400" b="1" dirty="0">
                  <a:solidFill>
                    <a:schemeClr val="tx1"/>
                  </a:solidFill>
                  <a:latin typeface="微软雅黑" panose="020B0503020204020204" charset="-122"/>
                  <a:ea typeface="微软雅黑" panose="020B0503020204020204" charset="-122"/>
                </a:rPr>
                <a:t>56</a:t>
              </a:r>
              <a:r>
                <a:rPr kumimoji="1" lang="zh-CN" altLang="en-US" sz="1400" b="1" dirty="0">
                  <a:solidFill>
                    <a:schemeClr val="tx1"/>
                  </a:solidFill>
                  <a:latin typeface="微软雅黑" panose="020B0503020204020204" charset="-122"/>
                  <a:ea typeface="微软雅黑" panose="020B0503020204020204" charset="-122"/>
                </a:rPr>
                <a:t>天内支付</a:t>
              </a:r>
              <a:endParaRPr kumimoji="1" lang="zh-CN" altLang="en-US" sz="1400" b="1" dirty="0">
                <a:solidFill>
                  <a:schemeClr val="tx1"/>
                </a:solidFill>
                <a:latin typeface="微软雅黑" panose="020B0503020204020204" charset="-122"/>
                <a:ea typeface="微软雅黑" panose="020B0503020204020204" charset="-122"/>
              </a:endParaRPr>
            </a:p>
          </p:txBody>
        </p:sp>
        <p:cxnSp>
          <p:nvCxnSpPr>
            <p:cNvPr id="32" name="直接箭头连接符 31"/>
            <p:cNvCxnSpPr>
              <a:stCxn id="19" idx="2"/>
            </p:cNvCxnSpPr>
            <p:nvPr/>
          </p:nvCxnSpPr>
          <p:spPr>
            <a:xfrm>
              <a:off x="7459131" y="4563981"/>
              <a:ext cx="0" cy="27307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19" idx="2"/>
            </p:cNvCxnSpPr>
            <p:nvPr/>
          </p:nvCxnSpPr>
          <p:spPr>
            <a:xfrm flipH="1">
              <a:off x="5908116" y="5314936"/>
              <a:ext cx="496896"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49"/>
            <p:cNvSpPr txBox="1">
              <a:spLocks noChangeArrowheads="1"/>
            </p:cNvSpPr>
            <p:nvPr/>
          </p:nvSpPr>
          <p:spPr bwMode="auto">
            <a:xfrm>
              <a:off x="5249159" y="5157804"/>
              <a:ext cx="466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1400" b="1">
                  <a:latin typeface="微软雅黑" panose="020B0503020204020204" charset="-122"/>
                  <a:ea typeface="微软雅黑" panose="020B0503020204020204" charset="-122"/>
                </a:rPr>
                <a:t>是</a:t>
              </a:r>
              <a:endParaRPr lang="zh-CN" altLang="en-US" sz="1400" b="1">
                <a:latin typeface="微软雅黑" panose="020B0503020204020204" charset="-122"/>
                <a:ea typeface="微软雅黑" panose="020B0503020204020204" charset="-122"/>
              </a:endParaRPr>
            </a:p>
          </p:txBody>
        </p:sp>
        <p:sp>
          <p:nvSpPr>
            <p:cNvPr id="35" name="TextBox 51"/>
            <p:cNvSpPr txBox="1">
              <a:spLocks noChangeArrowheads="1"/>
            </p:cNvSpPr>
            <p:nvPr/>
          </p:nvSpPr>
          <p:spPr bwMode="auto">
            <a:xfrm>
              <a:off x="7712716" y="5131673"/>
              <a:ext cx="466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1400" b="1">
                  <a:latin typeface="微软雅黑" panose="020B0503020204020204" charset="-122"/>
                  <a:ea typeface="微软雅黑" panose="020B0503020204020204" charset="-122"/>
                </a:rPr>
                <a:t>否</a:t>
              </a:r>
              <a:endParaRPr lang="zh-CN" altLang="en-US" sz="1400" b="1">
                <a:latin typeface="微软雅黑" panose="020B0503020204020204" charset="-122"/>
                <a:ea typeface="微软雅黑" panose="020B0503020204020204" charset="-122"/>
              </a:endParaRPr>
            </a:p>
          </p:txBody>
        </p:sp>
        <p:cxnSp>
          <p:nvCxnSpPr>
            <p:cNvPr id="36" name="直接箭头连接符 35"/>
            <p:cNvCxnSpPr>
              <a:stCxn id="19" idx="2"/>
            </p:cNvCxnSpPr>
            <p:nvPr/>
          </p:nvCxnSpPr>
          <p:spPr>
            <a:xfrm>
              <a:off x="8444987" y="5260956"/>
              <a:ext cx="482609"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587565" y="2000287"/>
          <a:ext cx="9079865" cy="1554480"/>
        </p:xfrm>
        <a:graphic>
          <a:graphicData uri="http://schemas.openxmlformats.org/drawingml/2006/table">
            <a:tbl>
              <a:tblPr/>
              <a:tblGrid>
                <a:gridCol w="1143635"/>
                <a:gridCol w="2647315"/>
                <a:gridCol w="2059940"/>
                <a:gridCol w="2049145"/>
                <a:gridCol w="1179830"/>
              </a:tblGrid>
              <a:tr h="70675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rPr>
                        <a:t>建设项目</a:t>
                      </a:r>
                      <a:endPar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rPr>
                        <a:t>决策阶段、实施阶段投资</a:t>
                      </a:r>
                      <a:endPar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rPr>
                        <a:t>（万元人民币）</a:t>
                      </a:r>
                      <a:endPar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a:ln>
                            <a:noFill/>
                          </a:ln>
                          <a:solidFill>
                            <a:srgbClr val="002060"/>
                          </a:solidFill>
                          <a:effectLst/>
                          <a:latin typeface="Calibri" panose="020F0502020204030204" charset="0"/>
                          <a:ea typeface="黑体" panose="02010609060101010101" pitchFamily="49" charset="-122"/>
                        </a:rPr>
                        <a:t>使用阶段投资</a:t>
                      </a:r>
                      <a:endParaRPr kumimoji="0" lang="zh-CN" sz="1500" b="0" i="0" u="none" strike="noStrike" cap="none" normalizeH="0" baseline="0">
                        <a:ln>
                          <a:noFill/>
                        </a:ln>
                        <a:solidFill>
                          <a:srgbClr val="002060"/>
                        </a:solidFill>
                        <a:effectLst/>
                        <a:latin typeface="Calibri" panose="020F0502020204030204" charset="0"/>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a:ln>
                            <a:noFill/>
                          </a:ln>
                          <a:solidFill>
                            <a:srgbClr val="002060"/>
                          </a:solidFill>
                          <a:effectLst/>
                          <a:latin typeface="Calibri" panose="020F0502020204030204" charset="0"/>
                          <a:ea typeface="黑体" panose="02010609060101010101" pitchFamily="49" charset="-122"/>
                        </a:rPr>
                        <a:t>（万元人民币）</a:t>
                      </a:r>
                      <a:endParaRPr kumimoji="0" lang="zh-CN" sz="1500" b="0" i="0" u="none" strike="noStrike" cap="none" normalizeH="0" baseline="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rPr>
                        <a:t>全寿命周期投资</a:t>
                      </a:r>
                      <a:endPar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rPr>
                        <a:t>（万元人民币）</a:t>
                      </a:r>
                      <a:endPar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rPr>
                        <a:t>结论</a:t>
                      </a:r>
                      <a:endParaRPr kumimoji="0" lang="zh-CN" sz="15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194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002060"/>
                          </a:solidFill>
                          <a:effectLst/>
                          <a:latin typeface="Calibri" panose="020F0502020204030204" charset="0"/>
                          <a:ea typeface="黑体" panose="02010609060101010101" pitchFamily="49" charset="-122"/>
                        </a:rPr>
                        <a:t>A</a:t>
                      </a:r>
                      <a:endParaRPr kumimoji="0" lang="zh-CN" altLang="zh-CN" sz="18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002060"/>
                          </a:solidFill>
                          <a:effectLst/>
                          <a:latin typeface="Calibri" panose="020F0502020204030204" charset="0"/>
                          <a:ea typeface="黑体" panose="02010609060101010101" pitchFamily="49" charset="-122"/>
                        </a:rPr>
                        <a:t>1000</a:t>
                      </a:r>
                      <a:endParaRPr kumimoji="0" lang="zh-CN" altLang="zh-CN" sz="18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pitchFamily="49" charset="-122"/>
                        </a:rPr>
                        <a:t>1000</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pitchFamily="49" charset="-122"/>
                        </a:rPr>
                        <a:t>2000</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800" b="0" i="0" u="none" strike="noStrike" cap="none" normalizeH="0" baseline="0">
                          <a:ln>
                            <a:noFill/>
                          </a:ln>
                          <a:solidFill>
                            <a:srgbClr val="002060"/>
                          </a:solidFill>
                          <a:effectLst/>
                          <a:latin typeface="Calibri" panose="020F0502020204030204" charset="0"/>
                          <a:ea typeface="黑体" panose="02010609060101010101" pitchFamily="49" charset="-122"/>
                        </a:rPr>
                        <a:t>参照系</a:t>
                      </a:r>
                      <a:endParaRPr kumimoji="0" lang="zh-CN" sz="1800" b="0" i="0" u="none" strike="noStrike" cap="none" normalizeH="0" baseline="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257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FF0000"/>
                          </a:solidFill>
                          <a:effectLst/>
                          <a:latin typeface="Calibri" panose="020F0502020204030204" charset="0"/>
                          <a:ea typeface="黑体" panose="02010609060101010101" pitchFamily="49" charset="-122"/>
                        </a:rPr>
                        <a:t>B</a:t>
                      </a:r>
                      <a:endParaRPr kumimoji="0" lang="zh-CN" altLang="zh-CN" sz="1800" b="0" i="0" u="none" strike="noStrike" cap="none" normalizeH="0" baseline="0">
                        <a:ln>
                          <a:noFill/>
                        </a:ln>
                        <a:solidFill>
                          <a:schemeClr val="tx1"/>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0000"/>
                          </a:solidFill>
                          <a:effectLst/>
                          <a:latin typeface="Calibri" panose="020F0502020204030204" charset="0"/>
                          <a:ea typeface="黑体" panose="02010609060101010101" pitchFamily="49" charset="-122"/>
                        </a:rPr>
                        <a:t>1200</a:t>
                      </a:r>
                      <a:endParaRPr kumimoji="0" lang="zh-CN" altLang="zh-CN" sz="1800" b="0" i="0" u="none" strike="noStrike" cap="none" normalizeH="0" baseline="0" dirty="0">
                        <a:ln>
                          <a:noFill/>
                        </a:ln>
                        <a:solidFill>
                          <a:schemeClr val="tx1"/>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0000"/>
                          </a:solidFill>
                          <a:effectLst/>
                          <a:latin typeface="Calibri" panose="020F0502020204030204" charset="0"/>
                          <a:ea typeface="黑体" panose="02010609060101010101" pitchFamily="49" charset="-122"/>
                        </a:rPr>
                        <a:t>700</a:t>
                      </a:r>
                      <a:endParaRPr kumimoji="0" lang="zh-CN" altLang="zh-CN" sz="1800" b="0" i="0" u="none" strike="noStrike" cap="none" normalizeH="0" baseline="0" dirty="0">
                        <a:ln>
                          <a:noFill/>
                        </a:ln>
                        <a:solidFill>
                          <a:schemeClr val="tx1"/>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FF0000"/>
                          </a:solidFill>
                          <a:effectLst/>
                          <a:latin typeface="Calibri" panose="020F0502020204030204" charset="0"/>
                          <a:ea typeface="黑体" panose="02010609060101010101" pitchFamily="49" charset="-122"/>
                        </a:rPr>
                        <a:t>1900</a:t>
                      </a:r>
                      <a:endParaRPr kumimoji="0" lang="zh-CN" altLang="zh-CN" sz="1800" b="0" i="0" u="none" strike="noStrike" cap="none" normalizeH="0" baseline="0" dirty="0">
                        <a:ln>
                          <a:noFill/>
                        </a:ln>
                        <a:solidFill>
                          <a:schemeClr val="tx1"/>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800" b="0" i="0" u="none" strike="noStrike" cap="none" normalizeH="0" baseline="0">
                          <a:ln>
                            <a:noFill/>
                          </a:ln>
                          <a:solidFill>
                            <a:srgbClr val="FF0000"/>
                          </a:solidFill>
                          <a:effectLst/>
                          <a:latin typeface="Calibri" panose="020F0502020204030204" charset="0"/>
                          <a:ea typeface="黑体" panose="02010609060101010101" pitchFamily="49" charset="-122"/>
                        </a:rPr>
                        <a:t>最优</a:t>
                      </a:r>
                      <a:endParaRPr kumimoji="0" lang="zh-CN" sz="1800" b="0" i="0" u="none" strike="noStrike" cap="none" normalizeH="0" baseline="0">
                        <a:ln>
                          <a:noFill/>
                        </a:ln>
                        <a:solidFill>
                          <a:schemeClr val="tx1"/>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321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pitchFamily="49" charset="-122"/>
                        </a:rPr>
                        <a:t>C</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pitchFamily="49" charset="-122"/>
                        </a:rPr>
                        <a:t>800</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a:ln>
                            <a:noFill/>
                          </a:ln>
                          <a:solidFill>
                            <a:srgbClr val="002060"/>
                          </a:solidFill>
                          <a:effectLst/>
                          <a:latin typeface="Calibri" panose="020F0502020204030204" charset="0"/>
                          <a:ea typeface="黑体" panose="02010609060101010101" pitchFamily="49" charset="-122"/>
                        </a:rPr>
                        <a:t>1300</a:t>
                      </a:r>
                      <a:endParaRPr kumimoji="0" lang="zh-CN" altLang="zh-CN" sz="1800" b="0" i="0" u="none" strike="noStrike" cap="none" normalizeH="0" baseline="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800" b="0" i="0" u="none" strike="noStrike" cap="none" normalizeH="0" baseline="0" dirty="0">
                          <a:ln>
                            <a:noFill/>
                          </a:ln>
                          <a:solidFill>
                            <a:srgbClr val="002060"/>
                          </a:solidFill>
                          <a:effectLst/>
                          <a:latin typeface="Calibri" panose="020F0502020204030204" charset="0"/>
                          <a:ea typeface="黑体" panose="02010609060101010101" pitchFamily="49" charset="-122"/>
                        </a:rPr>
                        <a:t>2100</a:t>
                      </a:r>
                      <a:endParaRPr kumimoji="0" lang="zh-CN" altLang="zh-CN" sz="18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sz="1800" b="0" i="0" u="none" strike="noStrike" cap="none" normalizeH="0" baseline="0" dirty="0">
                          <a:ln>
                            <a:noFill/>
                          </a:ln>
                          <a:solidFill>
                            <a:srgbClr val="002060"/>
                          </a:solidFill>
                          <a:effectLst/>
                          <a:latin typeface="Calibri" panose="020F0502020204030204" charset="0"/>
                          <a:ea typeface="黑体" panose="02010609060101010101" pitchFamily="49" charset="-122"/>
                        </a:rPr>
                        <a:t>最高</a:t>
                      </a:r>
                      <a:endParaRPr kumimoji="0" lang="zh-CN" sz="1800" b="0" i="0" u="none" strike="noStrike" cap="none" normalizeH="0" baseline="0" dirty="0">
                        <a:ln>
                          <a:noFill/>
                        </a:ln>
                        <a:solidFill>
                          <a:srgbClr val="002060"/>
                        </a:solidFill>
                        <a:effectLst/>
                        <a:latin typeface="Calibri" panose="020F0502020204030204" charset="0"/>
                        <a:ea typeface="黑体" panose="02010609060101010101" pitchFamily="49" charset="-122"/>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57058" name="Rectangle 1"/>
          <p:cNvSpPr>
            <a:spLocks noChangeArrowheads="1"/>
          </p:cNvSpPr>
          <p:nvPr/>
        </p:nvSpPr>
        <p:spPr bwMode="auto">
          <a:xfrm>
            <a:off x="2792415" y="513170"/>
            <a:ext cx="6669087" cy="5219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nchor="ctr">
            <a:spAutoFit/>
          </a:bodyPr>
          <a:lstStyle/>
          <a:p>
            <a:pPr indent="266700" algn="ctr" eaLnBrk="0" hangingPunct="0"/>
            <a:r>
              <a:rPr lang="zh-CN" altLang="en-US" sz="2800" dirty="0">
                <a:solidFill>
                  <a:srgbClr val="FF0000"/>
                </a:solidFill>
                <a:latin typeface="微软雅黑" panose="020B0503020204020204" charset="-122"/>
                <a:ea typeface="微软雅黑" panose="020B0503020204020204" charset="-122"/>
                <a:cs typeface="黑体" panose="02010609060101010101" pitchFamily="49" charset="-122"/>
              </a:rPr>
              <a:t>全寿命周期投资最优理念</a:t>
            </a:r>
            <a:endParaRPr lang="zh-CN" altLang="en-US" sz="2800" dirty="0">
              <a:solidFill>
                <a:srgbClr val="FF0000"/>
              </a:solidFill>
              <a:latin typeface="微软雅黑" panose="020B0503020204020204" charset="-122"/>
              <a:ea typeface="微软雅黑" panose="020B0503020204020204" charset="-122"/>
              <a:cs typeface="黑体" panose="02010609060101010101" pitchFamily="49" charset="-122"/>
            </a:endParaRPr>
          </a:p>
        </p:txBody>
      </p:sp>
      <p:pic>
        <p:nvPicPr>
          <p:cNvPr id="144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62215" y="3743325"/>
            <a:ext cx="7521575" cy="206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708688">
                      <a:alpha val="50000"/>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4386"/>
                                        </p:tgtEl>
                                        <p:attrNameLst>
                                          <p:attrName>style.visibility</p:attrName>
                                        </p:attrNameLst>
                                      </p:cBhvr>
                                      <p:to>
                                        <p:strVal val="visible"/>
                                      </p:to>
                                    </p:set>
                                    <p:animEffect transition="in" filter="wipe(left)">
                                      <p:cBhvr>
                                        <p:cTn id="7" dur="500"/>
                                        <p:tgtEl>
                                          <p:spTgt spid="1443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836712"/>
            <a:ext cx="10515600" cy="5340251"/>
          </a:xfrm>
        </p:spPr>
        <p:txBody>
          <a:bodyPr>
            <a:normAutofit lnSpcReduction="10000"/>
          </a:bodyPr>
          <a:lstStyle/>
          <a:p>
            <a:pPr>
              <a:lnSpc>
                <a:spcPct val="150000"/>
              </a:lnSpc>
              <a:defRPr/>
            </a:pPr>
            <a:r>
              <a:rPr kumimoji="1" lang="en-US" altLang="zh-CN" sz="2400" b="1" dirty="0">
                <a:latin typeface="黑体" panose="02010609060101010101" pitchFamily="49" charset="-122"/>
                <a:ea typeface="黑体" panose="02010609060101010101" pitchFamily="49" charset="-122"/>
              </a:rPr>
              <a:t>2</a:t>
            </a:r>
            <a:r>
              <a:rPr kumimoji="1" lang="zh-CN" altLang="en-US" sz="2400" b="1" dirty="0">
                <a:latin typeface="黑体" panose="02010609060101010101" pitchFamily="49" charset="-122"/>
                <a:ea typeface="黑体" panose="02010609060101010101" pitchFamily="49" charset="-122"/>
              </a:rPr>
              <a:t>、清税：双方的事情。</a:t>
            </a:r>
            <a:endParaRPr kumimoji="1" lang="en-US" altLang="zh-CN" sz="2400" b="1" dirty="0">
              <a:latin typeface="黑体" panose="02010609060101010101" pitchFamily="49" charset="-122"/>
              <a:ea typeface="黑体" panose="02010609060101010101" pitchFamily="49" charset="-122"/>
            </a:endParaRPr>
          </a:p>
          <a:p>
            <a:pPr>
              <a:lnSpc>
                <a:spcPct val="150000"/>
              </a:lnSpc>
              <a:defRPr/>
            </a:pPr>
            <a:r>
              <a:rPr kumimoji="1" lang="en-US" altLang="zh-CN" sz="2400" b="1" dirty="0">
                <a:latin typeface="黑体" panose="02010609060101010101" pitchFamily="49" charset="-122"/>
                <a:ea typeface="黑体" panose="02010609060101010101" pitchFamily="49" charset="-122"/>
              </a:rPr>
              <a:t>24</a:t>
            </a:r>
            <a:r>
              <a:rPr kumimoji="1" lang="zh-CN" altLang="en-US" sz="2400" b="1" dirty="0">
                <a:latin typeface="黑体" panose="02010609060101010101" pitchFamily="49" charset="-122"/>
                <a:ea typeface="黑体" panose="02010609060101010101" pitchFamily="49" charset="-122"/>
              </a:rPr>
              <a:t>个月的工程款含税结算额</a:t>
            </a:r>
            <a:r>
              <a:rPr kumimoji="1" lang="en-US" altLang="zh-CN" sz="2400" b="1" dirty="0">
                <a:latin typeface="黑体" panose="02010609060101010101" pitchFamily="49" charset="-122"/>
                <a:ea typeface="黑体" panose="02010609060101010101" pitchFamily="49" charset="-122"/>
              </a:rPr>
              <a:t>:11000</a:t>
            </a:r>
            <a:r>
              <a:rPr kumimoji="1" lang="zh-CN" altLang="en-US" sz="2400" b="1" dirty="0">
                <a:latin typeface="黑体" panose="02010609060101010101" pitchFamily="49" charset="-122"/>
                <a:ea typeface="黑体" panose="02010609060101010101" pitchFamily="49" charset="-122"/>
              </a:rPr>
              <a:t>万元</a:t>
            </a:r>
            <a:r>
              <a:rPr kumimoji="1" lang="en-US" altLang="zh-CN" sz="2400" b="1" dirty="0">
                <a:latin typeface="黑体" panose="02010609060101010101" pitchFamily="49" charset="-122"/>
                <a:ea typeface="黑体" panose="02010609060101010101" pitchFamily="49" charset="-122"/>
              </a:rPr>
              <a:t>=10000</a:t>
            </a:r>
            <a:r>
              <a:rPr kumimoji="1" lang="zh-CN" altLang="en-US" sz="2400" b="1" dirty="0">
                <a:latin typeface="黑体" panose="02010609060101010101" pitchFamily="49" charset="-122"/>
                <a:ea typeface="黑体" panose="02010609060101010101" pitchFamily="49" charset="-122"/>
              </a:rPr>
              <a:t>万元</a:t>
            </a:r>
            <a:r>
              <a:rPr kumimoji="1" lang="en-US" altLang="zh-CN" sz="2400" b="1" dirty="0">
                <a:latin typeface="黑体" panose="02010609060101010101" pitchFamily="49" charset="-122"/>
                <a:ea typeface="黑体" panose="02010609060101010101" pitchFamily="49" charset="-122"/>
              </a:rPr>
              <a:t>+</a:t>
            </a:r>
            <a:r>
              <a:rPr kumimoji="1" lang="zh-CN" altLang="en-US" sz="2400" b="1" dirty="0">
                <a:latin typeface="黑体" panose="02010609060101010101" pitchFamily="49" charset="-122"/>
                <a:ea typeface="黑体" panose="02010609060101010101" pitchFamily="49" charset="-122"/>
              </a:rPr>
              <a:t>应</a:t>
            </a:r>
            <a:r>
              <a:rPr kumimoji="1" lang="en-US" altLang="zh-CN" sz="2400" b="1" dirty="0">
                <a:solidFill>
                  <a:srgbClr val="FF0000"/>
                </a:solidFill>
                <a:latin typeface="黑体" panose="02010609060101010101" pitchFamily="49" charset="-122"/>
                <a:ea typeface="黑体" panose="02010609060101010101" pitchFamily="49" charset="-122"/>
              </a:rPr>
              <a:t>1000</a:t>
            </a:r>
            <a:r>
              <a:rPr kumimoji="1" lang="zh-CN" altLang="en-US" sz="2400" b="1" dirty="0">
                <a:latin typeface="黑体" panose="02010609060101010101" pitchFamily="49" charset="-122"/>
                <a:ea typeface="黑体" panose="02010609060101010101" pitchFamily="49" charset="-122"/>
              </a:rPr>
              <a:t>万元</a:t>
            </a:r>
            <a:endParaRPr kumimoji="1" lang="en-US" altLang="zh-CN" sz="2400" b="1" dirty="0">
              <a:latin typeface="黑体" panose="02010609060101010101" pitchFamily="49" charset="-122"/>
              <a:ea typeface="黑体" panose="02010609060101010101" pitchFamily="49" charset="-122"/>
            </a:endParaRPr>
          </a:p>
          <a:p>
            <a:pPr>
              <a:lnSpc>
                <a:spcPct val="150000"/>
              </a:lnSpc>
              <a:defRPr/>
            </a:pPr>
            <a:r>
              <a:rPr kumimoji="1" lang="zh-CN" altLang="en-US" sz="2400" b="1" dirty="0">
                <a:latin typeface="黑体" panose="02010609060101010101" pitchFamily="49" charset="-122"/>
                <a:ea typeface="黑体" panose="02010609060101010101" pitchFamily="49" charset="-122"/>
              </a:rPr>
              <a:t>                                             实</a:t>
            </a:r>
            <a:r>
              <a:rPr kumimoji="1" lang="en-US" altLang="zh-CN" sz="2400" b="1" dirty="0">
                <a:solidFill>
                  <a:srgbClr val="FF0000"/>
                </a:solidFill>
                <a:latin typeface="黑体" panose="02010609060101010101" pitchFamily="49" charset="-122"/>
                <a:ea typeface="黑体" panose="02010609060101010101" pitchFamily="49" charset="-122"/>
              </a:rPr>
              <a:t>950</a:t>
            </a:r>
            <a:r>
              <a:rPr kumimoji="1" lang="zh-CN" altLang="en-US" sz="2400" b="1" dirty="0">
                <a:latin typeface="黑体" panose="02010609060101010101" pitchFamily="49" charset="-122"/>
                <a:ea typeface="黑体" panose="02010609060101010101" pitchFamily="49" charset="-122"/>
              </a:rPr>
              <a:t>万</a:t>
            </a:r>
            <a:endParaRPr kumimoji="1" lang="en-US" altLang="zh-CN" sz="2400" b="1" dirty="0">
              <a:latin typeface="黑体" panose="02010609060101010101" pitchFamily="49" charset="-122"/>
              <a:ea typeface="黑体" panose="02010609060101010101" pitchFamily="49" charset="-122"/>
            </a:endParaRPr>
          </a:p>
          <a:p>
            <a:pPr>
              <a:lnSpc>
                <a:spcPct val="150000"/>
              </a:lnSpc>
              <a:defRPr/>
            </a:pPr>
            <a:r>
              <a:rPr kumimoji="1" lang="zh-CN" altLang="en-US" sz="2400" b="1" dirty="0">
                <a:latin typeface="黑体" panose="02010609060101010101" pitchFamily="49" charset="-122"/>
                <a:ea typeface="黑体" panose="02010609060101010101" pitchFamily="49" charset="-122"/>
              </a:rPr>
              <a:t>                                           清税：</a:t>
            </a:r>
            <a:r>
              <a:rPr kumimoji="1" lang="en-US" altLang="zh-CN" sz="2400" b="1" dirty="0">
                <a:solidFill>
                  <a:srgbClr val="1306BA"/>
                </a:solidFill>
                <a:latin typeface="黑体" panose="02010609060101010101" pitchFamily="49" charset="-122"/>
                <a:ea typeface="黑体" panose="02010609060101010101" pitchFamily="49" charset="-122"/>
              </a:rPr>
              <a:t>50</a:t>
            </a:r>
            <a:r>
              <a:rPr kumimoji="1" lang="zh-CN" altLang="en-US" sz="2400" b="1" dirty="0">
                <a:solidFill>
                  <a:srgbClr val="1306BA"/>
                </a:solidFill>
                <a:latin typeface="黑体" panose="02010609060101010101" pitchFamily="49" charset="-122"/>
                <a:ea typeface="黑体" panose="02010609060101010101" pitchFamily="49" charset="-122"/>
              </a:rPr>
              <a:t>万元</a:t>
            </a:r>
            <a:endParaRPr kumimoji="1" lang="en-US" altLang="zh-CN" sz="2400" b="1" dirty="0">
              <a:solidFill>
                <a:srgbClr val="1306BA"/>
              </a:solidFill>
              <a:latin typeface="黑体" panose="02010609060101010101" pitchFamily="49" charset="-122"/>
              <a:ea typeface="黑体" panose="02010609060101010101" pitchFamily="49" charset="-122"/>
            </a:endParaRPr>
          </a:p>
          <a:p>
            <a:pPr>
              <a:lnSpc>
                <a:spcPct val="150000"/>
              </a:lnSpc>
              <a:defRPr/>
            </a:pPr>
            <a:r>
              <a:rPr kumimoji="1" lang="en-US" altLang="zh-CN" sz="2400" b="1" dirty="0">
                <a:latin typeface="黑体" panose="02010609060101010101" pitchFamily="49" charset="-122"/>
                <a:ea typeface="黑体" panose="02010609060101010101" pitchFamily="49" charset="-122"/>
              </a:rPr>
              <a:t>3</a:t>
            </a:r>
            <a:r>
              <a:rPr kumimoji="1" lang="zh-CN" altLang="en-US" sz="2400" b="1" dirty="0">
                <a:latin typeface="黑体" panose="02010609060101010101" pitchFamily="49" charset="-122"/>
                <a:ea typeface="黑体" panose="02010609060101010101" pitchFamily="49" charset="-122"/>
              </a:rPr>
              <a:t>、核税：施工企业自己的事情　</a:t>
            </a:r>
            <a:r>
              <a:rPr kumimoji="1" lang="zh-CN" altLang="en-US" sz="2000" b="1" dirty="0">
                <a:solidFill>
                  <a:srgbClr val="FF0000"/>
                </a:solidFill>
                <a:latin typeface="黑体" panose="02010609060101010101" pitchFamily="49" charset="-122"/>
                <a:ea typeface="黑体" panose="02010609060101010101" pitchFamily="49" charset="-122"/>
              </a:rPr>
              <a:t>发票台账：每月销项　１笔，进项税多笔。</a:t>
            </a:r>
            <a:endParaRPr kumimoji="1" lang="en-US" altLang="zh-CN" sz="2400" b="1" dirty="0">
              <a:latin typeface="黑体" panose="02010609060101010101" pitchFamily="49" charset="-122"/>
              <a:ea typeface="黑体" panose="02010609060101010101" pitchFamily="49" charset="-122"/>
            </a:endParaRPr>
          </a:p>
          <a:p>
            <a:pPr>
              <a:lnSpc>
                <a:spcPct val="150000"/>
              </a:lnSpc>
              <a:defRPr/>
            </a:pPr>
            <a:r>
              <a:rPr kumimoji="1" lang="zh-CN" altLang="en-US" sz="2400" b="1" dirty="0">
                <a:latin typeface="黑体" panose="02010609060101010101" pitchFamily="49" charset="-122"/>
                <a:ea typeface="黑体" panose="02010609060101010101" pitchFamily="49" charset="-122"/>
              </a:rPr>
              <a:t>项目部主导，企业相关部门共同参与。以项目为单位，不是以企业为单位。例：</a:t>
            </a:r>
            <a:r>
              <a:rPr kumimoji="1" lang="en-US" altLang="zh-CN" sz="2400" b="1" dirty="0">
                <a:latin typeface="黑体" panose="02010609060101010101" pitchFamily="49" charset="-122"/>
                <a:ea typeface="黑体" panose="02010609060101010101" pitchFamily="49" charset="-122"/>
              </a:rPr>
              <a:t>1.1</a:t>
            </a:r>
            <a:r>
              <a:rPr kumimoji="1" lang="zh-CN" altLang="en-US" sz="2400" b="1" dirty="0">
                <a:latin typeface="黑体" panose="02010609060101010101" pitchFamily="49" charset="-122"/>
                <a:ea typeface="黑体" panose="02010609060101010101" pitchFamily="49" charset="-122"/>
              </a:rPr>
              <a:t>亿，应交</a:t>
            </a:r>
            <a:r>
              <a:rPr kumimoji="1" lang="en-US" altLang="zh-CN" sz="2400" b="1" dirty="0">
                <a:latin typeface="黑体" panose="02010609060101010101" pitchFamily="49" charset="-122"/>
                <a:ea typeface="黑体" panose="02010609060101010101" pitchFamily="49" charset="-122"/>
              </a:rPr>
              <a:t>1000</a:t>
            </a:r>
            <a:r>
              <a:rPr kumimoji="1" lang="zh-CN" altLang="en-US" sz="2400" b="1" dirty="0">
                <a:latin typeface="黑体" panose="02010609060101010101" pitchFamily="49" charset="-122"/>
                <a:ea typeface="黑体" panose="02010609060101010101" pitchFamily="49" charset="-122"/>
              </a:rPr>
              <a:t>万，实</a:t>
            </a:r>
            <a:r>
              <a:rPr kumimoji="1" lang="en-US" altLang="zh-CN" sz="2400" b="1" dirty="0">
                <a:latin typeface="黑体" panose="02010609060101010101" pitchFamily="49" charset="-122"/>
                <a:ea typeface="黑体" panose="02010609060101010101" pitchFamily="49" charset="-122"/>
              </a:rPr>
              <a:t>950</a:t>
            </a:r>
            <a:r>
              <a:rPr kumimoji="1" lang="zh-CN" altLang="en-US" sz="2400" b="1" dirty="0">
                <a:latin typeface="黑体" panose="02010609060101010101" pitchFamily="49" charset="-122"/>
                <a:ea typeface="黑体" panose="02010609060101010101" pitchFamily="49" charset="-122"/>
              </a:rPr>
              <a:t>万，清税</a:t>
            </a:r>
            <a:r>
              <a:rPr kumimoji="1" lang="en-US" altLang="zh-CN" sz="2400" b="1" dirty="0">
                <a:latin typeface="黑体" panose="02010609060101010101" pitchFamily="49" charset="-122"/>
                <a:ea typeface="黑体" panose="02010609060101010101" pitchFamily="49" charset="-122"/>
              </a:rPr>
              <a:t>50</a:t>
            </a:r>
            <a:r>
              <a:rPr kumimoji="1" lang="zh-CN" altLang="en-US" sz="2400" b="1" dirty="0">
                <a:latin typeface="黑体" panose="02010609060101010101" pitchFamily="49" charset="-122"/>
                <a:ea typeface="黑体" panose="02010609060101010101" pitchFamily="49" charset="-122"/>
              </a:rPr>
              <a:t>万元。累计</a:t>
            </a:r>
            <a:r>
              <a:rPr kumimoji="1" lang="en-US" altLang="zh-CN" sz="2400" b="1" dirty="0">
                <a:latin typeface="黑体" panose="02010609060101010101" pitchFamily="49" charset="-122"/>
                <a:ea typeface="黑体" panose="02010609060101010101" pitchFamily="49" charset="-122"/>
              </a:rPr>
              <a:t>24</a:t>
            </a:r>
            <a:r>
              <a:rPr kumimoji="1" lang="zh-CN" altLang="en-US" sz="2400" b="1" dirty="0">
                <a:latin typeface="黑体" panose="02010609060101010101" pitchFamily="49" charset="-122"/>
                <a:ea typeface="黑体" panose="02010609060101010101" pitchFamily="49" charset="-122"/>
              </a:rPr>
              <a:t>个月的发票：材料＼分包＼租赁＼设备　进项税发票累加合计：抵扣</a:t>
            </a:r>
            <a:r>
              <a:rPr kumimoji="1" lang="en-US" altLang="zh-CN" sz="2400" b="1" dirty="0">
                <a:latin typeface="黑体" panose="02010609060101010101" pitchFamily="49" charset="-122"/>
                <a:ea typeface="黑体" panose="02010609060101010101" pitchFamily="49" charset="-122"/>
              </a:rPr>
              <a:t>800</a:t>
            </a:r>
            <a:r>
              <a:rPr kumimoji="1" lang="zh-CN" altLang="en-US" sz="2400" b="1" dirty="0">
                <a:latin typeface="黑体" panose="02010609060101010101" pitchFamily="49" charset="-122"/>
                <a:ea typeface="黑体" panose="02010609060101010101" pitchFamily="49" charset="-122"/>
              </a:rPr>
              <a:t>万，应纳增值税</a:t>
            </a:r>
            <a:r>
              <a:rPr kumimoji="1" lang="en-US" altLang="zh-CN" sz="2400" b="1" dirty="0">
                <a:latin typeface="黑体" panose="02010609060101010101" pitchFamily="49" charset="-122"/>
                <a:ea typeface="黑体" panose="02010609060101010101" pitchFamily="49" charset="-122"/>
              </a:rPr>
              <a:t>=950-800</a:t>
            </a:r>
            <a:r>
              <a:rPr kumimoji="1" lang="zh-CN" altLang="en-US" sz="2400" b="1" dirty="0">
                <a:latin typeface="黑体" panose="02010609060101010101" pitchFamily="49" charset="-122"/>
                <a:ea typeface="黑体" panose="02010609060101010101" pitchFamily="49" charset="-122"/>
              </a:rPr>
              <a:t>万</a:t>
            </a:r>
            <a:r>
              <a:rPr kumimoji="1" lang="en-US" altLang="zh-CN" sz="2400" b="1" dirty="0">
                <a:latin typeface="黑体" panose="02010609060101010101" pitchFamily="49" charset="-122"/>
                <a:ea typeface="黑体" panose="02010609060101010101" pitchFamily="49" charset="-122"/>
              </a:rPr>
              <a:t>=150</a:t>
            </a:r>
            <a:r>
              <a:rPr kumimoji="1" lang="zh-CN" altLang="en-US" sz="2400" b="1" dirty="0">
                <a:latin typeface="黑体" panose="02010609060101010101" pitchFamily="49" charset="-122"/>
                <a:ea typeface="黑体" panose="02010609060101010101" pitchFamily="49" charset="-122"/>
              </a:rPr>
              <a:t>万。</a:t>
            </a:r>
            <a:endParaRPr lang="zh-CN" altLang="en-US" dirty="0">
              <a:latin typeface="黑体" panose="02010609060101010101" pitchFamily="49" charset="-122"/>
              <a:ea typeface="黑体" panose="02010609060101010101" pitchFamily="49" charset="-122"/>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1384" y="836712"/>
            <a:ext cx="10802416" cy="5340251"/>
          </a:xfrm>
        </p:spPr>
        <p:txBody>
          <a:bodyPr>
            <a:normAutofit fontScale="77500" lnSpcReduction="20000"/>
          </a:bodyPr>
          <a:lstStyle/>
          <a:p>
            <a:pPr>
              <a:lnSpc>
                <a:spcPct val="150000"/>
              </a:lnSpc>
              <a:defRPr/>
            </a:pPr>
            <a:r>
              <a:rPr kumimoji="1" lang="en-US" altLang="zh-CN" sz="2400" b="1" dirty="0">
                <a:latin typeface="黑体" panose="02010609060101010101" pitchFamily="49" charset="-122"/>
                <a:ea typeface="黑体" panose="02010609060101010101" pitchFamily="49" charset="-122"/>
              </a:rPr>
              <a:t>4</a:t>
            </a:r>
            <a:r>
              <a:rPr kumimoji="1" lang="zh-CN" altLang="en-US" sz="2400" b="1" dirty="0">
                <a:latin typeface="黑体" panose="02010609060101010101" pitchFamily="49" charset="-122"/>
                <a:ea typeface="黑体" panose="02010609060101010101" pitchFamily="49" charset="-122"/>
              </a:rPr>
              <a:t>、竣工结算互不签认的处理。</a:t>
            </a:r>
            <a:endParaRPr kumimoji="1" lang="zh-CN" altLang="en-US" sz="2400" b="1" dirty="0">
              <a:latin typeface="黑体" panose="02010609060101010101" pitchFamily="49" charset="-122"/>
              <a:ea typeface="黑体" panose="02010609060101010101" pitchFamily="49" charset="-122"/>
            </a:endParaRPr>
          </a:p>
          <a:p>
            <a:pPr>
              <a:lnSpc>
                <a:spcPct val="150000"/>
              </a:lnSpc>
              <a:defRPr/>
            </a:pPr>
            <a:r>
              <a:rPr kumimoji="1" lang="zh-CN" altLang="en-US" sz="2400" b="1" dirty="0">
                <a:latin typeface="黑体" panose="02010609060101010101" pitchFamily="49" charset="-122"/>
                <a:ea typeface="黑体" panose="02010609060101010101" pitchFamily="49" charset="-122"/>
              </a:rPr>
              <a:t>（</a:t>
            </a:r>
            <a:r>
              <a:rPr kumimoji="1" lang="en-US" altLang="zh-CN" sz="2400" b="1" dirty="0">
                <a:latin typeface="黑体" panose="02010609060101010101" pitchFamily="49" charset="-122"/>
                <a:ea typeface="黑体" panose="02010609060101010101" pitchFamily="49" charset="-122"/>
              </a:rPr>
              <a:t>1</a:t>
            </a:r>
            <a:r>
              <a:rPr kumimoji="1" lang="zh-CN" altLang="en-US" sz="2400" b="1" dirty="0">
                <a:latin typeface="黑体" panose="02010609060101010101" pitchFamily="49" charset="-122"/>
                <a:ea typeface="黑体" panose="02010609060101010101" pitchFamily="49" charset="-122"/>
              </a:rPr>
              <a:t>）若发包人拒不签认的，承包人可不提供竣工验收备案资料，并有权拒绝与发包人或其上级部门委托的工程造价咨询人重新核对竣工结算文件。</a:t>
            </a:r>
            <a:endParaRPr kumimoji="1" lang="zh-CN" altLang="en-US" sz="2400" b="1" dirty="0">
              <a:latin typeface="黑体" panose="02010609060101010101" pitchFamily="49" charset="-122"/>
              <a:ea typeface="黑体" panose="02010609060101010101" pitchFamily="49" charset="-122"/>
            </a:endParaRPr>
          </a:p>
          <a:p>
            <a:pPr>
              <a:lnSpc>
                <a:spcPct val="150000"/>
              </a:lnSpc>
              <a:defRPr/>
            </a:pPr>
            <a:r>
              <a:rPr kumimoji="1" lang="zh-CN" altLang="en-US" sz="2400" b="1" dirty="0">
                <a:latin typeface="黑体" panose="02010609060101010101" pitchFamily="49" charset="-122"/>
                <a:ea typeface="黑体" panose="02010609060101010101" pitchFamily="49" charset="-122"/>
              </a:rPr>
              <a:t>（</a:t>
            </a:r>
            <a:r>
              <a:rPr kumimoji="1" lang="en-US" altLang="zh-CN" sz="2400" b="1" dirty="0">
                <a:latin typeface="黑体" panose="02010609060101010101" pitchFamily="49" charset="-122"/>
                <a:ea typeface="黑体" panose="02010609060101010101" pitchFamily="49" charset="-122"/>
              </a:rPr>
              <a:t>2</a:t>
            </a:r>
            <a:r>
              <a:rPr kumimoji="1" lang="zh-CN" altLang="en-US" sz="2400" b="1" dirty="0">
                <a:latin typeface="黑体" panose="02010609060101010101" pitchFamily="49" charset="-122"/>
                <a:ea typeface="黑体" panose="02010609060101010101" pitchFamily="49" charset="-122"/>
              </a:rPr>
              <a:t>）若承包人拒不签认的，发包人要求办理竣工验收备案的，承包人不得拒绝提供竣工验收资料，否则，由此造成的损失，承包人承担连带责任。</a:t>
            </a:r>
            <a:endParaRPr kumimoji="1" lang="zh-CN" altLang="en-US" sz="2400" b="1" dirty="0">
              <a:latin typeface="黑体" panose="02010609060101010101" pitchFamily="49" charset="-122"/>
              <a:ea typeface="黑体" panose="02010609060101010101" pitchFamily="49" charset="-122"/>
            </a:endParaRPr>
          </a:p>
          <a:p>
            <a:pPr>
              <a:lnSpc>
                <a:spcPct val="150000"/>
              </a:lnSpc>
              <a:defRPr/>
            </a:pPr>
            <a:r>
              <a:rPr kumimoji="1" lang="en-US" altLang="zh-CN" sz="2400" b="1" dirty="0">
                <a:latin typeface="黑体" panose="02010609060101010101" pitchFamily="49" charset="-122"/>
                <a:ea typeface="黑体" panose="02010609060101010101" pitchFamily="49" charset="-122"/>
              </a:rPr>
              <a:t>6</a:t>
            </a:r>
            <a:r>
              <a:rPr kumimoji="1" lang="zh-CN" altLang="en-US" sz="2400" b="1" dirty="0">
                <a:latin typeface="黑体" panose="02010609060101010101" pitchFamily="49" charset="-122"/>
                <a:ea typeface="黑体" panose="02010609060101010101" pitchFamily="49" charset="-122"/>
              </a:rPr>
              <a:t>、质量纠纷导致竣工结算纠纷的处理（质量争议不影响结算）</a:t>
            </a:r>
            <a:endParaRPr kumimoji="1" lang="zh-CN" altLang="en-US" sz="2400" b="1" dirty="0">
              <a:latin typeface="黑体" panose="02010609060101010101" pitchFamily="49" charset="-122"/>
              <a:ea typeface="黑体" panose="02010609060101010101" pitchFamily="49" charset="-122"/>
            </a:endParaRPr>
          </a:p>
          <a:p>
            <a:pPr>
              <a:lnSpc>
                <a:spcPct val="150000"/>
              </a:lnSpc>
              <a:defRPr/>
            </a:pPr>
            <a:r>
              <a:rPr kumimoji="1" lang="zh-CN" altLang="en-US" sz="2400" b="1" dirty="0">
                <a:latin typeface="黑体" panose="02010609060101010101" pitchFamily="49" charset="-122"/>
                <a:ea typeface="黑体" panose="02010609060101010101" pitchFamily="49" charset="-122"/>
              </a:rPr>
              <a:t>发包人以对工程质量有异议，拒绝办理工程竣工结算的，</a:t>
            </a:r>
            <a:endParaRPr kumimoji="1" lang="zh-CN" altLang="en-US" sz="2400" b="1" dirty="0">
              <a:latin typeface="黑体" panose="02010609060101010101" pitchFamily="49" charset="-122"/>
              <a:ea typeface="黑体" panose="02010609060101010101" pitchFamily="49" charset="-122"/>
            </a:endParaRPr>
          </a:p>
          <a:p>
            <a:pPr>
              <a:lnSpc>
                <a:spcPct val="150000"/>
              </a:lnSpc>
              <a:defRPr/>
            </a:pPr>
            <a:r>
              <a:rPr kumimoji="1" lang="zh-CN" altLang="en-US" sz="2400" b="1" dirty="0">
                <a:latin typeface="黑体" panose="02010609060101010101" pitchFamily="49" charset="-122"/>
                <a:ea typeface="黑体" panose="02010609060101010101" pitchFamily="49" charset="-122"/>
              </a:rPr>
              <a:t>（</a:t>
            </a:r>
            <a:r>
              <a:rPr kumimoji="1" lang="en-US" altLang="zh-CN" sz="2400" b="1" dirty="0">
                <a:latin typeface="黑体" panose="02010609060101010101" pitchFamily="49" charset="-122"/>
                <a:ea typeface="黑体" panose="02010609060101010101" pitchFamily="49" charset="-122"/>
              </a:rPr>
              <a:t>1</a:t>
            </a:r>
            <a:r>
              <a:rPr kumimoji="1" lang="zh-CN" altLang="en-US" sz="2400" b="1" dirty="0">
                <a:latin typeface="黑体" panose="02010609060101010101" pitchFamily="49" charset="-122"/>
                <a:ea typeface="黑体" panose="02010609060101010101" pitchFamily="49" charset="-122"/>
              </a:rPr>
              <a:t>）已竣工验收或已竣工未验收但实际投入使用的工程，其质量争议按该工程保修合同执行，竣工结算按合同约定办理；</a:t>
            </a:r>
            <a:endParaRPr kumimoji="1" lang="zh-CN" altLang="en-US" sz="2400" b="1" dirty="0">
              <a:latin typeface="黑体" panose="02010609060101010101" pitchFamily="49" charset="-122"/>
              <a:ea typeface="黑体" panose="02010609060101010101" pitchFamily="49" charset="-122"/>
            </a:endParaRPr>
          </a:p>
          <a:p>
            <a:pPr>
              <a:lnSpc>
                <a:spcPct val="150000"/>
              </a:lnSpc>
              <a:defRPr/>
            </a:pPr>
            <a:r>
              <a:rPr kumimoji="1" lang="zh-CN" altLang="en-US" sz="2400" b="1" dirty="0">
                <a:latin typeface="黑体" panose="02010609060101010101" pitchFamily="49" charset="-122"/>
                <a:ea typeface="黑体" panose="02010609060101010101" pitchFamily="49" charset="-122"/>
              </a:rPr>
              <a:t>（</a:t>
            </a:r>
            <a:r>
              <a:rPr kumimoji="1" lang="en-US" altLang="zh-CN" sz="2400" b="1" dirty="0">
                <a:latin typeface="黑体" panose="02010609060101010101" pitchFamily="49" charset="-122"/>
                <a:ea typeface="黑体" panose="02010609060101010101" pitchFamily="49" charset="-122"/>
              </a:rPr>
              <a:t>2</a:t>
            </a:r>
            <a:r>
              <a:rPr kumimoji="1" lang="zh-CN" altLang="en-US" sz="2400" b="1" dirty="0">
                <a:latin typeface="黑体" panose="02010609060101010101" pitchFamily="49" charset="-122"/>
                <a:ea typeface="黑体" panose="02010609060101010101" pitchFamily="49" charset="-122"/>
              </a:rPr>
              <a:t>）已竣工未验收且未实际投入使用的工程以及停工、停建工程的质量争议，双方应就有争议的部分委托有资质的检测鉴定机构进行检测，根据检测结果确定解决方案，或按工程质量监督机构的处理决定执行后办理竣工结算，无争议部分的竣工结算按合同约定办理。</a:t>
            </a:r>
            <a:endParaRPr kumimoji="1" lang="zh-CN" altLang="en-US" sz="2400" b="1" dirty="0">
              <a:latin typeface="黑体" panose="02010609060101010101" pitchFamily="49" charset="-122"/>
              <a:ea typeface="黑体" panose="02010609060101010101" pitchFamily="49" charset="-122"/>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1384" y="836712"/>
            <a:ext cx="10802416" cy="5340251"/>
          </a:xfrm>
        </p:spPr>
        <p:txBody>
          <a:bodyPr>
            <a:normAutofit/>
          </a:bodyPr>
          <a:lstStyle/>
          <a:p>
            <a:pPr>
              <a:lnSpc>
                <a:spcPct val="150000"/>
              </a:lnSpc>
              <a:defRPr/>
            </a:pPr>
            <a:r>
              <a:rPr kumimoji="1" lang="en-US" altLang="zh-CN" sz="2400" b="1" dirty="0">
                <a:latin typeface="黑体" panose="02010609060101010101" pitchFamily="49" charset="-122"/>
                <a:ea typeface="黑体" panose="02010609060101010101" pitchFamily="49" charset="-122"/>
              </a:rPr>
              <a:t>6</a:t>
            </a:r>
            <a:r>
              <a:rPr kumimoji="1" lang="zh-CN" altLang="en-US" sz="2400" b="1" dirty="0">
                <a:latin typeface="黑体" panose="02010609060101010101" pitchFamily="49" charset="-122"/>
                <a:ea typeface="黑体" panose="02010609060101010101" pitchFamily="49" charset="-122"/>
              </a:rPr>
              <a:t>、最终结清结算</a:t>
            </a:r>
            <a:endParaRPr kumimoji="1" lang="zh-CN" altLang="en-US" sz="2400" b="1" dirty="0">
              <a:latin typeface="黑体" panose="02010609060101010101" pitchFamily="49" charset="-122"/>
              <a:ea typeface="黑体" panose="02010609060101010101" pitchFamily="49" charset="-122"/>
            </a:endParaRPr>
          </a:p>
        </p:txBody>
      </p:sp>
      <p:sp>
        <p:nvSpPr>
          <p:cNvPr id="4" name="矩形 3"/>
          <p:cNvSpPr/>
          <p:nvPr/>
        </p:nvSpPr>
        <p:spPr>
          <a:xfrm>
            <a:off x="1622052" y="2701925"/>
            <a:ext cx="1141413" cy="650875"/>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anchor="ctr"/>
          <a:lstStyle/>
          <a:p>
            <a:pPr algn="ctr" eaLnBrk="0" hangingPunct="0">
              <a:defRPr/>
            </a:pPr>
            <a:r>
              <a:rPr kumimoji="1" lang="zh-CN" altLang="en-US" sz="1400" b="1" dirty="0">
                <a:solidFill>
                  <a:srgbClr val="FF0000"/>
                </a:solidFill>
                <a:latin typeface="微软雅黑" panose="020B0503020204020204" charset="-122"/>
                <a:ea typeface="微软雅黑" panose="020B0503020204020204" charset="-122"/>
              </a:rPr>
              <a:t>缺陷责任期</a:t>
            </a:r>
            <a:endParaRPr kumimoji="1" lang="en-US" altLang="zh-CN" sz="1400" b="1" dirty="0">
              <a:solidFill>
                <a:srgbClr val="FF0000"/>
              </a:solidFill>
              <a:latin typeface="微软雅黑" panose="020B0503020204020204" charset="-122"/>
              <a:ea typeface="微软雅黑" panose="020B0503020204020204" charset="-122"/>
            </a:endParaRPr>
          </a:p>
          <a:p>
            <a:pPr algn="ctr" eaLnBrk="0" hangingPunct="0">
              <a:defRPr/>
            </a:pPr>
            <a:r>
              <a:rPr kumimoji="1" lang="zh-CN" altLang="en-US" sz="1400" b="1" dirty="0">
                <a:solidFill>
                  <a:srgbClr val="FF0000"/>
                </a:solidFill>
                <a:latin typeface="微软雅黑" panose="020B0503020204020204" charset="-122"/>
                <a:ea typeface="微软雅黑" panose="020B0503020204020204" charset="-122"/>
              </a:rPr>
              <a:t>终止后</a:t>
            </a:r>
            <a:endParaRPr kumimoji="1" lang="zh-CN" altLang="en-US" sz="1400" b="1" dirty="0">
              <a:solidFill>
                <a:srgbClr val="FF0000"/>
              </a:solidFill>
              <a:latin typeface="微软雅黑" panose="020B0503020204020204" charset="-122"/>
              <a:ea typeface="微软雅黑" panose="020B0503020204020204" charset="-122"/>
            </a:endParaRPr>
          </a:p>
        </p:txBody>
      </p:sp>
      <p:grpSp>
        <p:nvGrpSpPr>
          <p:cNvPr id="5" name="组合 4"/>
          <p:cNvGrpSpPr/>
          <p:nvPr/>
        </p:nvGrpSpPr>
        <p:grpSpPr bwMode="auto">
          <a:xfrm>
            <a:off x="7624390" y="2547938"/>
            <a:ext cx="2432050" cy="830262"/>
            <a:chOff x="6427154" y="2547314"/>
            <a:chExt cx="2432585" cy="830997"/>
          </a:xfrm>
        </p:grpSpPr>
        <p:cxnSp>
          <p:nvCxnSpPr>
            <p:cNvPr id="6" name="直接箭头连接符 5"/>
            <p:cNvCxnSpPr/>
            <p:nvPr/>
          </p:nvCxnSpPr>
          <p:spPr>
            <a:xfrm>
              <a:off x="6427154" y="2984262"/>
              <a:ext cx="828857"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259187" y="2601337"/>
              <a:ext cx="1600552" cy="715007"/>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anchor="ctr"/>
            <a:lstStyle/>
            <a:p>
              <a:pPr algn="ctr" eaLnBrk="0" hangingPunct="0">
                <a:defRPr/>
              </a:pPr>
              <a:r>
                <a:rPr kumimoji="1" lang="zh-CN" altLang="en-US" sz="1400" b="1" dirty="0">
                  <a:solidFill>
                    <a:srgbClr val="FF0000"/>
                  </a:solidFill>
                  <a:latin typeface="微软雅黑" panose="020B0503020204020204" charset="-122"/>
                  <a:ea typeface="微软雅黑" panose="020B0503020204020204" charset="-122"/>
                </a:rPr>
                <a:t>发包人向承包人支付最终结清款</a:t>
              </a:r>
              <a:endParaRPr kumimoji="1" lang="zh-CN" altLang="en-US" sz="1400" b="1" dirty="0">
                <a:solidFill>
                  <a:srgbClr val="FF0000"/>
                </a:solidFill>
                <a:latin typeface="微软雅黑" panose="020B0503020204020204" charset="-122"/>
                <a:ea typeface="微软雅黑" panose="020B0503020204020204" charset="-122"/>
              </a:endParaRPr>
            </a:p>
          </p:txBody>
        </p:sp>
        <p:sp>
          <p:nvSpPr>
            <p:cNvPr id="8" name="TextBox 1"/>
            <p:cNvSpPr txBox="1">
              <a:spLocks noChangeArrowheads="1"/>
            </p:cNvSpPr>
            <p:nvPr/>
          </p:nvSpPr>
          <p:spPr bwMode="auto">
            <a:xfrm>
              <a:off x="6427154" y="2547314"/>
              <a:ext cx="7920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150000"/>
                </a:lnSpc>
              </a:pPr>
              <a:r>
                <a:rPr lang="en-US" altLang="zh-CN" sz="1600">
                  <a:solidFill>
                    <a:srgbClr val="1306BA"/>
                  </a:solidFill>
                  <a:latin typeface="微软雅黑" panose="020B0503020204020204" charset="-122"/>
                  <a:ea typeface="微软雅黑" panose="020B0503020204020204" charset="-122"/>
                </a:rPr>
                <a:t>14</a:t>
              </a:r>
              <a:endParaRPr lang="en-US" altLang="zh-CN" sz="1600">
                <a:solidFill>
                  <a:srgbClr val="1306BA"/>
                </a:solidFill>
                <a:latin typeface="微软雅黑" panose="020B0503020204020204" charset="-122"/>
                <a:ea typeface="微软雅黑" panose="020B0503020204020204" charset="-122"/>
              </a:endParaRPr>
            </a:p>
            <a:p>
              <a:pPr algn="ctr" eaLnBrk="0" hangingPunct="0">
                <a:lnSpc>
                  <a:spcPct val="150000"/>
                </a:lnSpc>
              </a:pPr>
              <a:r>
                <a:rPr lang="zh-CN" altLang="en-US" sz="1600">
                  <a:solidFill>
                    <a:srgbClr val="1306BA"/>
                  </a:solidFill>
                  <a:latin typeface="微软雅黑" panose="020B0503020204020204" charset="-122"/>
                  <a:ea typeface="微软雅黑" panose="020B0503020204020204" charset="-122"/>
                </a:rPr>
                <a:t>天内</a:t>
              </a:r>
              <a:endParaRPr lang="zh-CN" altLang="en-US" sz="1600">
                <a:solidFill>
                  <a:srgbClr val="1306BA"/>
                </a:solidFill>
                <a:latin typeface="微软雅黑" panose="020B0503020204020204" charset="-122"/>
                <a:ea typeface="微软雅黑" panose="020B0503020204020204" charset="-122"/>
              </a:endParaRPr>
            </a:p>
          </p:txBody>
        </p:sp>
      </p:grpSp>
      <p:grpSp>
        <p:nvGrpSpPr>
          <p:cNvPr id="9" name="组合 8"/>
          <p:cNvGrpSpPr/>
          <p:nvPr/>
        </p:nvGrpSpPr>
        <p:grpSpPr bwMode="auto">
          <a:xfrm>
            <a:off x="5190752" y="2601913"/>
            <a:ext cx="2433638" cy="830262"/>
            <a:chOff x="3994569" y="2601751"/>
            <a:chExt cx="2432585" cy="830997"/>
          </a:xfrm>
        </p:grpSpPr>
        <p:cxnSp>
          <p:nvCxnSpPr>
            <p:cNvPr id="10" name="直接箭头连接符 9"/>
            <p:cNvCxnSpPr/>
            <p:nvPr/>
          </p:nvCxnSpPr>
          <p:spPr>
            <a:xfrm>
              <a:off x="3994569" y="3010099"/>
              <a:ext cx="829904"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827646" y="2627173"/>
              <a:ext cx="1599508" cy="715007"/>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anchor="ctr"/>
            <a:lstStyle/>
            <a:p>
              <a:pPr algn="ctr" eaLnBrk="0" hangingPunct="0">
                <a:defRPr/>
              </a:pPr>
              <a:r>
                <a:rPr kumimoji="1" lang="zh-CN" altLang="en-US" sz="1400" b="1" dirty="0">
                  <a:solidFill>
                    <a:srgbClr val="FF0000"/>
                  </a:solidFill>
                  <a:latin typeface="微软雅黑" panose="020B0503020204020204" charset="-122"/>
                  <a:ea typeface="微软雅黑" panose="020B0503020204020204" charset="-122"/>
                </a:rPr>
                <a:t>发包人核实，签发最终结清支付证书</a:t>
              </a:r>
              <a:endParaRPr kumimoji="1" lang="zh-CN" altLang="en-US" sz="1400" b="1" dirty="0">
                <a:solidFill>
                  <a:srgbClr val="FF0000"/>
                </a:solidFill>
                <a:latin typeface="微软雅黑" panose="020B0503020204020204" charset="-122"/>
                <a:ea typeface="微软雅黑" panose="020B0503020204020204" charset="-122"/>
              </a:endParaRPr>
            </a:p>
          </p:txBody>
        </p:sp>
        <p:sp>
          <p:nvSpPr>
            <p:cNvPr id="12" name="TextBox 15"/>
            <p:cNvSpPr txBox="1">
              <a:spLocks noChangeArrowheads="1"/>
            </p:cNvSpPr>
            <p:nvPr/>
          </p:nvSpPr>
          <p:spPr bwMode="auto">
            <a:xfrm>
              <a:off x="4043512" y="2601751"/>
              <a:ext cx="7920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150000"/>
                </a:lnSpc>
              </a:pPr>
              <a:r>
                <a:rPr lang="en-US" altLang="zh-CN" sz="1600">
                  <a:solidFill>
                    <a:srgbClr val="1306BA"/>
                  </a:solidFill>
                  <a:latin typeface="微软雅黑" panose="020B0503020204020204" charset="-122"/>
                  <a:ea typeface="微软雅黑" panose="020B0503020204020204" charset="-122"/>
                </a:rPr>
                <a:t>14</a:t>
              </a:r>
              <a:endParaRPr lang="en-US" altLang="zh-CN" sz="1600">
                <a:solidFill>
                  <a:srgbClr val="1306BA"/>
                </a:solidFill>
                <a:latin typeface="微软雅黑" panose="020B0503020204020204" charset="-122"/>
                <a:ea typeface="微软雅黑" panose="020B0503020204020204" charset="-122"/>
              </a:endParaRPr>
            </a:p>
            <a:p>
              <a:pPr algn="ctr" eaLnBrk="0" hangingPunct="0">
                <a:lnSpc>
                  <a:spcPct val="150000"/>
                </a:lnSpc>
              </a:pPr>
              <a:r>
                <a:rPr lang="zh-CN" altLang="en-US" sz="1600">
                  <a:solidFill>
                    <a:srgbClr val="1306BA"/>
                  </a:solidFill>
                  <a:latin typeface="微软雅黑" panose="020B0503020204020204" charset="-122"/>
                  <a:ea typeface="微软雅黑" panose="020B0503020204020204" charset="-122"/>
                </a:rPr>
                <a:t>天内</a:t>
              </a:r>
              <a:endParaRPr lang="zh-CN" altLang="en-US" sz="1600">
                <a:solidFill>
                  <a:srgbClr val="1306BA"/>
                </a:solidFill>
                <a:latin typeface="微软雅黑" panose="020B0503020204020204" charset="-122"/>
                <a:ea typeface="微软雅黑" panose="020B0503020204020204" charset="-122"/>
              </a:endParaRPr>
            </a:p>
          </p:txBody>
        </p:sp>
      </p:grpSp>
      <p:grpSp>
        <p:nvGrpSpPr>
          <p:cNvPr id="13" name="组合 12"/>
          <p:cNvGrpSpPr/>
          <p:nvPr/>
        </p:nvGrpSpPr>
        <p:grpSpPr bwMode="auto">
          <a:xfrm>
            <a:off x="2763465" y="2611438"/>
            <a:ext cx="2432050" cy="787400"/>
            <a:chOff x="1566212" y="2612072"/>
            <a:chExt cx="2432585" cy="787523"/>
          </a:xfrm>
        </p:grpSpPr>
        <p:cxnSp>
          <p:nvCxnSpPr>
            <p:cNvPr id="14" name="直接箭头连接符 13"/>
            <p:cNvCxnSpPr/>
            <p:nvPr/>
          </p:nvCxnSpPr>
          <p:spPr>
            <a:xfrm>
              <a:off x="1566212" y="3021711"/>
              <a:ext cx="828857"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2398245" y="2639063"/>
              <a:ext cx="1600552" cy="714487"/>
            </a:xfrm>
            <a:prstGeom prst="rect">
              <a:avLst/>
            </a:prstGeom>
            <a:solidFill>
              <a:srgbClr val="FFFF00"/>
            </a:solidFill>
          </p:spPr>
          <p:style>
            <a:lnRef idx="1">
              <a:schemeClr val="accent4"/>
            </a:lnRef>
            <a:fillRef idx="2">
              <a:schemeClr val="accent4"/>
            </a:fillRef>
            <a:effectRef idx="1">
              <a:schemeClr val="accent4"/>
            </a:effectRef>
            <a:fontRef idx="minor">
              <a:schemeClr val="dk1"/>
            </a:fontRef>
          </p:style>
          <p:txBody>
            <a:bodyPr anchor="ctr"/>
            <a:lstStyle/>
            <a:p>
              <a:pPr algn="ctr" eaLnBrk="0" hangingPunct="0">
                <a:defRPr/>
              </a:pPr>
              <a:r>
                <a:rPr kumimoji="1" lang="zh-CN" altLang="en-US" sz="1400" b="1" dirty="0">
                  <a:solidFill>
                    <a:srgbClr val="FF0000"/>
                  </a:solidFill>
                  <a:latin typeface="微软雅黑" panose="020B0503020204020204" charset="-122"/>
                  <a:ea typeface="微软雅黑" panose="020B0503020204020204" charset="-122"/>
                </a:rPr>
                <a:t>承包人向发包人提交最终结清支付申请</a:t>
              </a:r>
              <a:endParaRPr kumimoji="1" lang="zh-CN" altLang="en-US" sz="1400" b="1" dirty="0">
                <a:solidFill>
                  <a:srgbClr val="FF0000"/>
                </a:solidFill>
                <a:latin typeface="微软雅黑" panose="020B0503020204020204" charset="-122"/>
                <a:ea typeface="微软雅黑" panose="020B0503020204020204" charset="-122"/>
              </a:endParaRPr>
            </a:p>
          </p:txBody>
        </p:sp>
        <p:sp>
          <p:nvSpPr>
            <p:cNvPr id="16" name="TextBox 16"/>
            <p:cNvSpPr txBox="1">
              <a:spLocks noChangeArrowheads="1"/>
            </p:cNvSpPr>
            <p:nvPr/>
          </p:nvSpPr>
          <p:spPr bwMode="auto">
            <a:xfrm>
              <a:off x="1609698" y="2612072"/>
              <a:ext cx="792088"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lnSpc>
                  <a:spcPct val="150000"/>
                </a:lnSpc>
              </a:pPr>
              <a:r>
                <a:rPr lang="zh-CN" altLang="en-US" sz="1600">
                  <a:solidFill>
                    <a:srgbClr val="1306BA"/>
                  </a:solidFill>
                  <a:latin typeface="微软雅黑" panose="020B0503020204020204" charset="-122"/>
                  <a:ea typeface="微软雅黑" panose="020B0503020204020204" charset="-122"/>
                </a:rPr>
                <a:t>按</a:t>
              </a:r>
              <a:endParaRPr lang="en-US" altLang="zh-CN" sz="1600">
                <a:solidFill>
                  <a:srgbClr val="1306BA"/>
                </a:solidFill>
                <a:latin typeface="微软雅黑" panose="020B0503020204020204" charset="-122"/>
                <a:ea typeface="微软雅黑" panose="020B0503020204020204" charset="-122"/>
              </a:endParaRPr>
            </a:p>
            <a:p>
              <a:pPr algn="ctr" eaLnBrk="0" hangingPunct="0">
                <a:lnSpc>
                  <a:spcPct val="150000"/>
                </a:lnSpc>
              </a:pPr>
              <a:r>
                <a:rPr lang="zh-CN" altLang="en-US" sz="1600">
                  <a:solidFill>
                    <a:srgbClr val="1306BA"/>
                  </a:solidFill>
                  <a:latin typeface="微软雅黑" panose="020B0503020204020204" charset="-122"/>
                  <a:ea typeface="微软雅黑" panose="020B0503020204020204" charset="-122"/>
                </a:rPr>
                <a:t>约定</a:t>
              </a:r>
              <a:endParaRPr lang="zh-CN" altLang="en-US" sz="1600">
                <a:solidFill>
                  <a:srgbClr val="1306BA"/>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51384" y="836712"/>
            <a:ext cx="10802416" cy="5340251"/>
          </a:xfrm>
        </p:spPr>
        <p:txBody>
          <a:bodyPr>
            <a:normAutofit fontScale="92500" lnSpcReduction="10000"/>
          </a:bodyPr>
          <a:lstStyle/>
          <a:p>
            <a:pPr>
              <a:lnSpc>
                <a:spcPct val="150000"/>
              </a:lnSpc>
              <a:defRPr/>
            </a:pPr>
            <a:r>
              <a:rPr kumimoji="1" lang="en-US" altLang="zh-CN" sz="2400" b="1" dirty="0">
                <a:latin typeface="黑体" panose="02010609060101010101" pitchFamily="49" charset="-122"/>
                <a:ea typeface="黑体" panose="02010609060101010101" pitchFamily="49" charset="-122"/>
              </a:rPr>
              <a:t>7</a:t>
            </a:r>
            <a:r>
              <a:rPr kumimoji="1" lang="zh-CN" altLang="en-US" sz="2400" b="1" dirty="0">
                <a:latin typeface="黑体" panose="02010609060101010101" pitchFamily="49" charset="-122"/>
                <a:ea typeface="黑体" panose="02010609060101010101" pitchFamily="49" charset="-122"/>
              </a:rPr>
              <a:t>、</a:t>
            </a:r>
            <a:r>
              <a:rPr kumimoji="1" lang="en-US" altLang="zh-CN" sz="2400" dirty="0">
                <a:solidFill>
                  <a:srgbClr val="FF0000"/>
                </a:solidFill>
                <a:latin typeface="黑体" panose="02010609060101010101" pitchFamily="49" charset="-122"/>
                <a:ea typeface="黑体" panose="02010609060101010101" pitchFamily="49" charset="-122"/>
              </a:rPr>
              <a:t> </a:t>
            </a:r>
            <a:r>
              <a:rPr kumimoji="1" lang="zh-CN" altLang="en-US" sz="2400" dirty="0">
                <a:solidFill>
                  <a:srgbClr val="FF0000"/>
                </a:solidFill>
                <a:latin typeface="黑体" panose="02010609060101010101" pitchFamily="49" charset="-122"/>
                <a:ea typeface="黑体" panose="02010609060101010101" pitchFamily="49" charset="-122"/>
              </a:rPr>
              <a:t>对于承包商，竣工结算越快越好。</a:t>
            </a:r>
            <a:endParaRPr kumimoji="1" lang="zh-CN" altLang="en-US" sz="2400" dirty="0">
              <a:solidFill>
                <a:srgbClr val="FF0000"/>
              </a:solidFill>
              <a:latin typeface="黑体" panose="02010609060101010101" pitchFamily="49" charset="-122"/>
              <a:ea typeface="黑体" panose="02010609060101010101" pitchFamily="49" charset="-122"/>
            </a:endParaRPr>
          </a:p>
          <a:p>
            <a:pPr>
              <a:lnSpc>
                <a:spcPct val="150000"/>
              </a:lnSpc>
              <a:defRPr/>
            </a:pPr>
            <a:r>
              <a:rPr kumimoji="1" lang="zh-CN" altLang="en-US" sz="2400" dirty="0">
                <a:solidFill>
                  <a:schemeClr val="tx1"/>
                </a:solidFill>
                <a:latin typeface="黑体" panose="02010609060101010101" pitchFamily="49" charset="-122"/>
                <a:ea typeface="黑体" panose="02010609060101010101" pitchFamily="49" charset="-122"/>
              </a:rPr>
              <a:t>（</a:t>
            </a:r>
            <a:r>
              <a:rPr kumimoji="1" lang="en-US" altLang="zh-CN" sz="2400" dirty="0">
                <a:solidFill>
                  <a:schemeClr val="tx1"/>
                </a:solidFill>
                <a:latin typeface="黑体" panose="02010609060101010101" pitchFamily="49" charset="-122"/>
                <a:ea typeface="黑体" panose="02010609060101010101" pitchFamily="49" charset="-122"/>
              </a:rPr>
              <a:t>1</a:t>
            </a:r>
            <a:r>
              <a:rPr kumimoji="1" lang="zh-CN" altLang="en-US" sz="2400" dirty="0">
                <a:solidFill>
                  <a:schemeClr val="tx1"/>
                </a:solidFill>
                <a:latin typeface="黑体" panose="02010609060101010101" pitchFamily="49" charset="-122"/>
                <a:ea typeface="黑体" panose="02010609060101010101" pitchFamily="49" charset="-122"/>
              </a:rPr>
              <a:t>）把握时间。</a:t>
            </a:r>
            <a:endParaRPr kumimoji="1" lang="zh-CN" altLang="en-US" sz="2400" dirty="0">
              <a:solidFill>
                <a:schemeClr val="tx1"/>
              </a:solidFill>
              <a:latin typeface="黑体" panose="02010609060101010101" pitchFamily="49" charset="-122"/>
              <a:ea typeface="黑体" panose="02010609060101010101" pitchFamily="49" charset="-122"/>
            </a:endParaRPr>
          </a:p>
          <a:p>
            <a:pPr>
              <a:lnSpc>
                <a:spcPct val="150000"/>
              </a:lnSpc>
              <a:defRPr/>
            </a:pPr>
            <a:r>
              <a:rPr kumimoji="1" lang="zh-CN" altLang="en-US" sz="2400" dirty="0">
                <a:solidFill>
                  <a:srgbClr val="FF0000"/>
                </a:solidFill>
                <a:latin typeface="黑体" panose="02010609060101010101" pitchFamily="49" charset="-122"/>
                <a:ea typeface="黑体" panose="02010609060101010101" pitchFamily="49" charset="-122"/>
              </a:rPr>
              <a:t>竣工</a:t>
            </a:r>
            <a:r>
              <a:rPr kumimoji="1" lang="zh-CN" altLang="en-US" sz="2400" dirty="0">
                <a:solidFill>
                  <a:schemeClr val="tx1"/>
                </a:solidFill>
                <a:latin typeface="黑体" panose="02010609060101010101" pitchFamily="49" charset="-122"/>
                <a:ea typeface="黑体" panose="02010609060101010101" pitchFamily="49" charset="-122"/>
              </a:rPr>
              <a:t>结算快→</a:t>
            </a:r>
            <a:r>
              <a:rPr kumimoji="1" lang="zh-CN" altLang="en-US" sz="2400" dirty="0">
                <a:solidFill>
                  <a:srgbClr val="FF0000"/>
                </a:solidFill>
                <a:latin typeface="黑体" panose="02010609060101010101" pitchFamily="49" charset="-122"/>
                <a:ea typeface="黑体" panose="02010609060101010101" pitchFamily="49" charset="-122"/>
              </a:rPr>
              <a:t>每月</a:t>
            </a:r>
            <a:r>
              <a:rPr kumimoji="1" lang="zh-CN" altLang="en-US" sz="2400" dirty="0">
                <a:solidFill>
                  <a:schemeClr val="tx1"/>
                </a:solidFill>
                <a:latin typeface="黑体" panose="02010609060101010101" pitchFamily="49" charset="-122"/>
                <a:ea typeface="黑体" panose="02010609060101010101" pitchFamily="49" charset="-122"/>
              </a:rPr>
              <a:t>过程结算快→</a:t>
            </a:r>
            <a:r>
              <a:rPr kumimoji="1" lang="zh-CN" altLang="en-US" sz="2400" dirty="0">
                <a:solidFill>
                  <a:srgbClr val="FF0000"/>
                </a:solidFill>
                <a:latin typeface="黑体" panose="02010609060101010101" pitchFamily="49" charset="-122"/>
                <a:ea typeface="黑体" panose="02010609060101010101" pitchFamily="49" charset="-122"/>
              </a:rPr>
              <a:t>每天</a:t>
            </a:r>
            <a:r>
              <a:rPr kumimoji="1" lang="zh-CN" altLang="en-US" sz="2400" dirty="0">
                <a:solidFill>
                  <a:schemeClr val="tx1"/>
                </a:solidFill>
                <a:latin typeface="黑体" panose="02010609060101010101" pitchFamily="49" charset="-122"/>
                <a:ea typeface="黑体" panose="02010609060101010101" pitchFamily="49" charset="-122"/>
              </a:rPr>
              <a:t>变更签证索赔快→</a:t>
            </a:r>
            <a:r>
              <a:rPr kumimoji="1" lang="zh-CN" altLang="en-US" sz="2400" dirty="0">
                <a:solidFill>
                  <a:srgbClr val="FF0000"/>
                </a:solidFill>
                <a:latin typeface="黑体" panose="02010609060101010101" pitchFamily="49" charset="-122"/>
                <a:ea typeface="黑体" panose="02010609060101010101" pitchFamily="49" charset="-122"/>
              </a:rPr>
              <a:t>过程</a:t>
            </a:r>
            <a:r>
              <a:rPr kumimoji="1" lang="zh-CN" altLang="en-US" sz="2400" dirty="0">
                <a:solidFill>
                  <a:schemeClr val="tx1"/>
                </a:solidFill>
                <a:latin typeface="黑体" panose="02010609060101010101" pitchFamily="49" charset="-122"/>
                <a:ea typeface="黑体" panose="02010609060101010101" pitchFamily="49" charset="-122"/>
              </a:rPr>
              <a:t>控制→</a:t>
            </a:r>
            <a:r>
              <a:rPr kumimoji="1" lang="zh-CN" altLang="en-US" sz="2400" dirty="0">
                <a:solidFill>
                  <a:srgbClr val="FF0000"/>
                </a:solidFill>
                <a:latin typeface="黑体" panose="02010609060101010101" pitchFamily="49" charset="-122"/>
                <a:ea typeface="黑体" panose="02010609060101010101" pitchFamily="49" charset="-122"/>
              </a:rPr>
              <a:t>承包人提出</a:t>
            </a:r>
            <a:r>
              <a:rPr kumimoji="1" lang="zh-CN" altLang="en-US" sz="2400" dirty="0">
                <a:solidFill>
                  <a:schemeClr val="tx1"/>
                </a:solidFill>
                <a:latin typeface="黑体" panose="02010609060101010101" pitchFamily="49" charset="-122"/>
                <a:ea typeface="黑体" panose="02010609060101010101" pitchFamily="49" charset="-122"/>
              </a:rPr>
              <a:t>要快 →</a:t>
            </a:r>
            <a:r>
              <a:rPr kumimoji="1" lang="zh-CN" altLang="en-US" sz="2400" dirty="0">
                <a:solidFill>
                  <a:srgbClr val="FF0000"/>
                </a:solidFill>
                <a:latin typeface="黑体" panose="02010609060101010101" pitchFamily="49" charset="-122"/>
                <a:ea typeface="黑体" panose="02010609060101010101" pitchFamily="49" charset="-122"/>
              </a:rPr>
              <a:t>发包人审核</a:t>
            </a:r>
            <a:r>
              <a:rPr kumimoji="1" lang="zh-CN" altLang="en-US" sz="2400" dirty="0">
                <a:solidFill>
                  <a:schemeClr val="tx1"/>
                </a:solidFill>
                <a:latin typeface="黑体" panose="02010609060101010101" pitchFamily="49" charset="-122"/>
                <a:ea typeface="黑体" panose="02010609060101010101" pitchFamily="49" charset="-122"/>
              </a:rPr>
              <a:t>要快 →</a:t>
            </a:r>
            <a:r>
              <a:rPr kumimoji="1" lang="zh-CN" altLang="en-US" sz="2400" dirty="0">
                <a:solidFill>
                  <a:srgbClr val="FF0000"/>
                </a:solidFill>
                <a:latin typeface="黑体" panose="02010609060101010101" pitchFamily="49" charset="-122"/>
                <a:ea typeface="黑体" panose="02010609060101010101" pitchFamily="49" charset="-122"/>
              </a:rPr>
              <a:t>有约定按约定，没约定按法定</a:t>
            </a:r>
            <a:r>
              <a:rPr kumimoji="1" lang="zh-CN" altLang="en-US" sz="2400" dirty="0">
                <a:solidFill>
                  <a:schemeClr val="tx1"/>
                </a:solidFill>
                <a:latin typeface="黑体" panose="02010609060101010101" pitchFamily="49" charset="-122"/>
                <a:ea typeface="黑体" panose="02010609060101010101" pitchFamily="49" charset="-122"/>
              </a:rPr>
              <a:t>。</a:t>
            </a:r>
            <a:endParaRPr kumimoji="1" lang="zh-CN" altLang="en-US" sz="2400" dirty="0">
              <a:solidFill>
                <a:schemeClr val="tx1"/>
              </a:solidFill>
              <a:latin typeface="黑体" panose="02010609060101010101" pitchFamily="49" charset="-122"/>
              <a:ea typeface="黑体" panose="02010609060101010101" pitchFamily="49" charset="-122"/>
            </a:endParaRPr>
          </a:p>
          <a:p>
            <a:pPr>
              <a:lnSpc>
                <a:spcPct val="150000"/>
              </a:lnSpc>
              <a:defRPr/>
            </a:pPr>
            <a:r>
              <a:rPr kumimoji="1" lang="zh-CN" altLang="en-US" sz="2400" dirty="0">
                <a:solidFill>
                  <a:schemeClr val="tx1"/>
                </a:solidFill>
                <a:latin typeface="黑体" panose="02010609060101010101" pitchFamily="49" charset="-122"/>
                <a:ea typeface="黑体" panose="02010609060101010101" pitchFamily="49" charset="-122"/>
              </a:rPr>
              <a:t>（</a:t>
            </a:r>
            <a:r>
              <a:rPr kumimoji="1" lang="en-US" altLang="zh-CN" sz="2400" dirty="0">
                <a:solidFill>
                  <a:schemeClr val="tx1"/>
                </a:solidFill>
                <a:latin typeface="黑体" panose="02010609060101010101" pitchFamily="49" charset="-122"/>
                <a:ea typeface="黑体" panose="02010609060101010101" pitchFamily="49" charset="-122"/>
              </a:rPr>
              <a:t>2</a:t>
            </a:r>
            <a:r>
              <a:rPr kumimoji="1" lang="zh-CN" altLang="en-US" sz="2400" dirty="0">
                <a:solidFill>
                  <a:schemeClr val="tx1"/>
                </a:solidFill>
                <a:latin typeface="黑体" panose="02010609060101010101" pitchFamily="49" charset="-122"/>
                <a:ea typeface="黑体" panose="02010609060101010101" pitchFamily="49" charset="-122"/>
              </a:rPr>
              <a:t>）对主体把握好：</a:t>
            </a:r>
            <a:endParaRPr kumimoji="1" lang="en-US" altLang="zh-CN" sz="2400" dirty="0">
              <a:solidFill>
                <a:schemeClr val="tx1"/>
              </a:solidFill>
              <a:latin typeface="黑体" panose="02010609060101010101" pitchFamily="49" charset="-122"/>
              <a:ea typeface="黑体" panose="02010609060101010101" pitchFamily="49" charset="-122"/>
            </a:endParaRPr>
          </a:p>
          <a:p>
            <a:pPr>
              <a:lnSpc>
                <a:spcPct val="150000"/>
              </a:lnSpc>
              <a:defRPr/>
            </a:pPr>
            <a:r>
              <a:rPr kumimoji="1" lang="zh-CN" altLang="en-US" sz="2400" dirty="0">
                <a:solidFill>
                  <a:schemeClr val="tx1"/>
                </a:solidFill>
                <a:latin typeface="黑体" panose="02010609060101010101" pitchFamily="49" charset="-122"/>
                <a:ea typeface="黑体" panose="02010609060101010101" pitchFamily="49" charset="-122"/>
              </a:rPr>
              <a:t>唯一授权主体</a:t>
            </a:r>
            <a:endParaRPr kumimoji="1" lang="en-US" altLang="zh-CN" sz="2400" dirty="0">
              <a:solidFill>
                <a:schemeClr val="tx1"/>
              </a:solidFill>
              <a:latin typeface="黑体" panose="02010609060101010101" pitchFamily="49" charset="-122"/>
              <a:ea typeface="黑体" panose="02010609060101010101" pitchFamily="49" charset="-122"/>
            </a:endParaRPr>
          </a:p>
          <a:p>
            <a:pPr>
              <a:lnSpc>
                <a:spcPct val="150000"/>
              </a:lnSpc>
              <a:defRPr/>
            </a:pPr>
            <a:r>
              <a:rPr kumimoji="1" lang="zh-CN" altLang="en-US" sz="2400" dirty="0">
                <a:solidFill>
                  <a:schemeClr val="tx1"/>
                </a:solidFill>
                <a:latin typeface="黑体" panose="02010609060101010101" pitchFamily="49" charset="-122"/>
                <a:ea typeface="黑体" panose="02010609060101010101" pitchFamily="49" charset="-122"/>
              </a:rPr>
              <a:t>权限主体</a:t>
            </a:r>
            <a:endParaRPr kumimoji="1" lang="en-US" altLang="zh-CN" sz="2400" dirty="0">
              <a:solidFill>
                <a:schemeClr val="tx1"/>
              </a:solidFill>
              <a:latin typeface="黑体" panose="02010609060101010101" pitchFamily="49" charset="-122"/>
              <a:ea typeface="黑体" panose="02010609060101010101" pitchFamily="49" charset="-122"/>
            </a:endParaRPr>
          </a:p>
          <a:p>
            <a:pPr>
              <a:lnSpc>
                <a:spcPct val="150000"/>
              </a:lnSpc>
              <a:defRPr/>
            </a:pPr>
            <a:r>
              <a:rPr kumimoji="1" lang="zh-CN" altLang="en-US" sz="2400" dirty="0">
                <a:solidFill>
                  <a:schemeClr val="tx1"/>
                </a:solidFill>
                <a:latin typeface="黑体" panose="02010609060101010101" pitchFamily="49" charset="-122"/>
                <a:ea typeface="黑体" panose="02010609060101010101" pitchFamily="49" charset="-122"/>
              </a:rPr>
              <a:t>程序主体</a:t>
            </a:r>
            <a:endParaRPr kumimoji="1" lang="en-US" altLang="zh-CN" sz="2400" dirty="0">
              <a:solidFill>
                <a:schemeClr val="tx1"/>
              </a:solidFill>
              <a:latin typeface="黑体" panose="02010609060101010101" pitchFamily="49" charset="-122"/>
              <a:ea typeface="黑体" panose="02010609060101010101" pitchFamily="49" charset="-122"/>
            </a:endParaRPr>
          </a:p>
          <a:p>
            <a:pPr>
              <a:lnSpc>
                <a:spcPct val="150000"/>
              </a:lnSpc>
              <a:defRPr/>
            </a:pPr>
            <a:r>
              <a:rPr kumimoji="1" lang="zh-CN" altLang="en-US" sz="2400" dirty="0">
                <a:solidFill>
                  <a:schemeClr val="tx1"/>
                </a:solidFill>
                <a:latin typeface="黑体" panose="02010609060101010101" pitchFamily="49" charset="-122"/>
                <a:ea typeface="黑体" panose="02010609060101010101" pitchFamily="49" charset="-122"/>
              </a:rPr>
              <a:t>监理授权主体</a:t>
            </a:r>
            <a:endParaRPr kumimoji="1" lang="zh-CN" altLang="en-US" sz="2400" b="1" dirty="0">
              <a:latin typeface="黑体" panose="02010609060101010101" pitchFamily="49" charset="-122"/>
              <a:ea typeface="黑体" panose="02010609060101010101" pitchFamily="49" charset="-122"/>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矩形 443393"/>
          <p:cNvSpPr/>
          <p:nvPr/>
        </p:nvSpPr>
        <p:spPr>
          <a:xfrm>
            <a:off x="3289300" y="1188404"/>
            <a:ext cx="6777038" cy="2378075"/>
          </a:xfrm>
          <a:prstGeom prst="rect">
            <a:avLst/>
          </a:prstGeom>
          <a:noFill/>
          <a:ln w="9525">
            <a:noFill/>
          </a:ln>
        </p:spPr>
        <p:txBody>
          <a:bodyPr anchor="ctr">
            <a:spAutoFit/>
          </a:bodyPr>
          <a:lstStyle/>
          <a:p>
            <a:pPr>
              <a:spcBef>
                <a:spcPct val="50000"/>
              </a:spcBef>
            </a:pPr>
            <a:r>
              <a:rPr lang="zh-CN" altLang="en-US" sz="6000" dirty="0">
                <a:solidFill>
                  <a:srgbClr val="FF3300"/>
                </a:solidFill>
                <a:effectLst>
                  <a:outerShdw blurRad="38100" dist="38100" dir="2700000">
                    <a:srgbClr val="C0C0C0"/>
                  </a:outerShdw>
                </a:effectLst>
                <a:latin typeface="创艺简隶书" pitchFamily="2" charset="-122"/>
                <a:ea typeface="创艺简隶书" pitchFamily="2" charset="-122"/>
              </a:rPr>
              <a:t>向大家表示</a:t>
            </a:r>
            <a:endParaRPr lang="zh-CN" altLang="en-US" sz="6000" dirty="0">
              <a:solidFill>
                <a:srgbClr val="FF3300"/>
              </a:solidFill>
              <a:effectLst>
                <a:outerShdw blurRad="38100" dist="38100" dir="2700000">
                  <a:srgbClr val="C0C0C0"/>
                </a:outerShdw>
              </a:effectLst>
              <a:latin typeface="创艺简隶书" pitchFamily="2" charset="-122"/>
              <a:ea typeface="创艺简隶书" pitchFamily="2" charset="-122"/>
            </a:endParaRPr>
          </a:p>
          <a:p>
            <a:pPr>
              <a:spcBef>
                <a:spcPct val="50000"/>
              </a:spcBef>
            </a:pPr>
            <a:r>
              <a:rPr lang="zh-CN" altLang="en-US" sz="6000" dirty="0">
                <a:solidFill>
                  <a:srgbClr val="FF3300"/>
                </a:solidFill>
                <a:effectLst>
                  <a:outerShdw blurRad="38100" dist="38100" dir="2700000">
                    <a:srgbClr val="C0C0C0"/>
                  </a:outerShdw>
                </a:effectLst>
                <a:latin typeface="创艺简隶书" pitchFamily="2" charset="-122"/>
                <a:ea typeface="创艺简隶书" pitchFamily="2" charset="-122"/>
              </a:rPr>
              <a:t>  衷心的感谢！</a:t>
            </a:r>
            <a:endParaRPr lang="zh-CN" altLang="en-US" sz="6000" dirty="0">
              <a:solidFill>
                <a:srgbClr val="FF3300"/>
              </a:solidFill>
              <a:effectLst>
                <a:outerShdw blurRad="38100" dist="38100" dir="2700000">
                  <a:srgbClr val="C0C0C0"/>
                </a:outerShdw>
              </a:effectLst>
              <a:latin typeface="创艺简隶书" pitchFamily="2" charset="-122"/>
              <a:ea typeface="创艺简隶书" pitchFamily="2" charset="-122"/>
            </a:endParaRPr>
          </a:p>
        </p:txBody>
      </p:sp>
      <p:pic>
        <p:nvPicPr>
          <p:cNvPr id="443395" name="图片 443394" descr="j0335112"/>
          <p:cNvPicPr>
            <a:picLocks noChangeAspect="1"/>
          </p:cNvPicPr>
          <p:nvPr/>
        </p:nvPicPr>
        <p:blipFill>
          <a:blip r:embed="rId1"/>
          <a:stretch>
            <a:fillRect/>
          </a:stretch>
        </p:blipFill>
        <p:spPr>
          <a:xfrm>
            <a:off x="8170545" y="3743009"/>
            <a:ext cx="2190750" cy="2192337"/>
          </a:xfrm>
          <a:prstGeom prst="rect">
            <a:avLst/>
          </a:prstGeom>
          <a:noFill/>
          <a:ln w="9525">
            <a:noFill/>
          </a:ln>
        </p:spPr>
      </p:pic>
      <p:graphicFrame>
        <p:nvGraphicFramePr>
          <p:cNvPr id="443396" name="内容占位符 443395"/>
          <p:cNvGraphicFramePr>
            <a:graphicFrameLocks noGrp="1" noChangeAspect="1"/>
          </p:cNvGraphicFramePr>
          <p:nvPr>
            <p:ph sz="half" idx="1"/>
          </p:nvPr>
        </p:nvGraphicFramePr>
        <p:xfrm>
          <a:off x="1631950" y="1373188"/>
          <a:ext cx="3032125" cy="4525962"/>
        </p:xfrm>
        <a:graphic>
          <a:graphicData uri="http://schemas.openxmlformats.org/presentationml/2006/ole"/>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43394"/>
                                        </p:tgtEl>
                                        <p:attrNameLst>
                                          <p:attrName>style.visibility</p:attrName>
                                        </p:attrNameLst>
                                      </p:cBhvr>
                                      <p:to>
                                        <p:strVal val="visible"/>
                                      </p:to>
                                    </p:set>
                                    <p:anim calcmode="lin" valueType="num">
                                      <p:cBhvr>
                                        <p:cTn id="7" dur="500" fill="hold"/>
                                        <p:tgtEl>
                                          <p:spTgt spid="443394"/>
                                        </p:tgtEl>
                                        <p:attrNameLst>
                                          <p:attrName>ppt_w</p:attrName>
                                        </p:attrNameLst>
                                      </p:cBhvr>
                                      <p:tavLst>
                                        <p:tav tm="0">
                                          <p:val>
                                            <p:strVal val="4/3*#ppt_w"/>
                                          </p:val>
                                        </p:tav>
                                        <p:tav tm="100000">
                                          <p:val>
                                            <p:strVal val="#ppt_w"/>
                                          </p:val>
                                        </p:tav>
                                      </p:tavLst>
                                    </p:anim>
                                    <p:anim calcmode="lin" valueType="num">
                                      <p:cBhvr>
                                        <p:cTn id="8" dur="500" fill="hold"/>
                                        <p:tgtEl>
                                          <p:spTgt spid="443394"/>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443396"/>
                                        </p:tgtEl>
                                        <p:attrNameLst>
                                          <p:attrName>style.visibility</p:attrName>
                                        </p:attrNameLst>
                                      </p:cBhvr>
                                      <p:to>
                                        <p:strVal val="visible"/>
                                      </p:to>
                                    </p:set>
                                    <p:anim calcmode="lin" valueType="num">
                                      <p:cBhvr>
                                        <p:cTn id="13" dur="5000" fill="hold"/>
                                        <p:tgtEl>
                                          <p:spTgt spid="443396"/>
                                        </p:tgtEl>
                                        <p:attrNameLst>
                                          <p:attrName>ppt_w</p:attrName>
                                        </p:attrNameLst>
                                      </p:cBhvr>
                                      <p:tavLst>
                                        <p:tav tm="0" fmla="#ppt_w*sin(2.5*pi*$)">
                                          <p:val>
                                            <p:fltVal val="0"/>
                                          </p:val>
                                        </p:tav>
                                        <p:tav tm="100000">
                                          <p:val>
                                            <p:fltVal val="1"/>
                                          </p:val>
                                        </p:tav>
                                      </p:tavLst>
                                    </p:anim>
                                    <p:anim calcmode="lin" valueType="num">
                                      <p:cBhvr>
                                        <p:cTn id="14" dur="5000" fill="hold"/>
                                        <p:tgtEl>
                                          <p:spTgt spid="4433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4294967295"/>
          </p:nvPr>
        </p:nvSpPr>
        <p:spPr>
          <a:xfrm>
            <a:off x="1847528" y="476672"/>
            <a:ext cx="9017000" cy="1141412"/>
          </a:xfrm>
        </p:spPr>
        <p:txBody>
          <a:bodyPr>
            <a:normAutofit/>
            <a:scene3d>
              <a:camera prst="orthographicFront"/>
              <a:lightRig rig="threePt" dir="t"/>
            </a:scene3d>
          </a:bodyPr>
          <a:lstStyle/>
          <a:p>
            <a:pPr algn="ctr" eaLnBrk="1" hangingPunct="1">
              <a:lnSpc>
                <a:spcPct val="90000"/>
              </a:lnSpc>
              <a:buFontTx/>
              <a:buNone/>
            </a:pPr>
            <a:r>
              <a:rPr lang="zh-CN" altLang="en-US" sz="2800"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案例一：曾被高昂造价困扰的澳大利亚悉尼歌剧院 </a:t>
            </a:r>
            <a:endParaRPr lang="zh-CN" altLang="en-US" sz="2800"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pic>
        <p:nvPicPr>
          <p:cNvPr id="272387" name="Picture 7" descr="c00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3392" y="1196752"/>
            <a:ext cx="5688632" cy="238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三个曾被反对的伟大建筑：悉尼歌剧院(图)"/>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312024" y="1196753"/>
            <a:ext cx="5040559" cy="237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1919536" y="4221088"/>
            <a:ext cx="7987665" cy="119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90000"/>
              </a:lnSpc>
              <a:spcBef>
                <a:spcPct val="20000"/>
              </a:spcBef>
              <a:spcAft>
                <a:spcPct val="0"/>
              </a:spcAft>
              <a:buClrTx/>
              <a:buSzTx/>
              <a:buFontTx/>
              <a:buNone/>
              <a:defRPr/>
            </a:pPr>
            <a:r>
              <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rPr>
              <a:t>澳大利亚标志建筑；</a:t>
            </a:r>
            <a:r>
              <a:rPr kumimoji="0" lang="zh-CN" altLang="en-US" sz="3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rPr>
              <a:t>悉尼的形象代表；</a:t>
            </a:r>
            <a:endParaRPr kumimoji="0" lang="zh-CN" altLang="en-US" sz="3600" b="1" i="0" u="none" strike="noStrike" kern="1200" cap="none" spc="0" normalizeH="0" baseline="0" noProof="0" dirty="0">
              <a:ln>
                <a:noFill/>
              </a:ln>
              <a:solidFill>
                <a:srgbClr val="000000"/>
              </a:solidFill>
              <a:effectLst/>
              <a:uLnTx/>
              <a:uFillTx/>
              <a:latin typeface="Arial" panose="020B0604020202020204" pitchFamily="34" charset="0"/>
              <a:ea typeface="黑体" panose="02010609060101010101" pitchFamily="49" charset="-122"/>
              <a:cs typeface="+mn-cs"/>
            </a:endParaRPr>
          </a:p>
          <a:p>
            <a:pPr marL="0" marR="0" lvl="0" indent="0" algn="l" defTabSz="914400" rtl="0" eaLnBrk="1" fontAlgn="base" latinLnBrk="0" hangingPunct="1">
              <a:lnSpc>
                <a:spcPct val="90000"/>
              </a:lnSpc>
              <a:spcBef>
                <a:spcPct val="20000"/>
              </a:spcBef>
              <a:spcAft>
                <a:spcPct val="0"/>
              </a:spcAft>
              <a:buClrTx/>
              <a:buSzTx/>
              <a:buFontTx/>
              <a:buNone/>
              <a:defRPr/>
            </a:pPr>
            <a:r>
              <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rPr>
              <a:t>后现代隐喻主义建筑艺术的范例</a:t>
            </a:r>
            <a:endParaRPr kumimoji="0" lang="zh-CN" altLang="en-US" sz="3600" b="1" i="0" u="none" strike="noStrike" kern="120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mn-cs"/>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图片 1" descr="悉尼歌剧院4.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55840" y="2636912"/>
            <a:ext cx="5851525" cy="329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图片 2" descr="悉尼歌剧院内景.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00" y="476672"/>
            <a:ext cx="5003800" cy="315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6" name="Text Box 8"/>
          <p:cNvSpPr txBox="1">
            <a:spLocks noChangeArrowheads="1"/>
          </p:cNvSpPr>
          <p:nvPr/>
        </p:nvSpPr>
        <p:spPr bwMode="auto">
          <a:xfrm>
            <a:off x="7032104" y="1196752"/>
            <a:ext cx="278606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panose="020B0604020202020204" pitchFamily="34" charset="0"/>
                <a:ea typeface="宋体" panose="02010600030101010101" pitchFamily="2" charset="-122"/>
              </a:defRPr>
            </a:lvl1pPr>
            <a:lvl2pPr marL="742950" indent="-285750" eaLnBrk="0" hangingPunct="0">
              <a:defRPr sz="3000">
                <a:solidFill>
                  <a:schemeClr val="tx1"/>
                </a:solidFill>
                <a:latin typeface="Arial" panose="020B0604020202020204" pitchFamily="34" charset="0"/>
                <a:ea typeface="宋体" panose="02010600030101010101" pitchFamily="2" charset="-122"/>
              </a:defRPr>
            </a:lvl2pPr>
            <a:lvl3pPr marL="1143000" indent="-228600" eaLnBrk="0" hangingPunct="0">
              <a:defRPr sz="3000">
                <a:solidFill>
                  <a:schemeClr val="tx1"/>
                </a:solidFill>
                <a:latin typeface="Arial" panose="020B0604020202020204" pitchFamily="34" charset="0"/>
                <a:ea typeface="宋体" panose="02010600030101010101" pitchFamily="2" charset="-122"/>
              </a:defRPr>
            </a:lvl3pPr>
            <a:lvl4pPr marL="1600200" indent="-228600" eaLnBrk="0" hangingPunct="0">
              <a:defRPr sz="3000">
                <a:solidFill>
                  <a:schemeClr val="tx1"/>
                </a:solidFill>
                <a:latin typeface="Arial" panose="020B0604020202020204" pitchFamily="34" charset="0"/>
                <a:ea typeface="宋体" panose="02010600030101010101" pitchFamily="2" charset="-122"/>
              </a:defRPr>
            </a:lvl4pPr>
            <a:lvl5pPr marL="2057400" indent="-228600" eaLnBrk="0" hangingPunct="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3200" b="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sym typeface="Wingdings 3" panose="05040102010807070707" pitchFamily="18" charset="2"/>
              </a:rPr>
              <a:t></a:t>
            </a:r>
            <a:r>
              <a:rPr kumimoji="0" lang="zh-CN" altLang="en-US" sz="3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歌剧院内部</a:t>
            </a:r>
            <a:endParaRPr kumimoji="0" lang="zh-CN" altLang="en-US" sz="3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74437" name="Text Box 9"/>
          <p:cNvSpPr txBox="1">
            <a:spLocks noChangeArrowheads="1"/>
          </p:cNvSpPr>
          <p:nvPr/>
        </p:nvSpPr>
        <p:spPr bwMode="auto">
          <a:xfrm>
            <a:off x="1488281" y="4486841"/>
            <a:ext cx="23034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panose="020B0604020202020204" pitchFamily="34" charset="0"/>
                <a:ea typeface="宋体" panose="02010600030101010101" pitchFamily="2" charset="-122"/>
              </a:defRPr>
            </a:lvl1pPr>
            <a:lvl2pPr marL="742950" indent="-285750" eaLnBrk="0" hangingPunct="0">
              <a:defRPr sz="3000">
                <a:solidFill>
                  <a:schemeClr val="tx1"/>
                </a:solidFill>
                <a:latin typeface="Arial" panose="020B0604020202020204" pitchFamily="34" charset="0"/>
                <a:ea typeface="宋体" panose="02010600030101010101" pitchFamily="2" charset="-122"/>
              </a:defRPr>
            </a:lvl2pPr>
            <a:lvl3pPr marL="1143000" indent="-228600" eaLnBrk="0" hangingPunct="0">
              <a:defRPr sz="3000">
                <a:solidFill>
                  <a:schemeClr val="tx1"/>
                </a:solidFill>
                <a:latin typeface="Arial" panose="020B0604020202020204" pitchFamily="34" charset="0"/>
                <a:ea typeface="宋体" panose="02010600030101010101" pitchFamily="2" charset="-122"/>
              </a:defRPr>
            </a:lvl3pPr>
            <a:lvl4pPr marL="1600200" indent="-228600" eaLnBrk="0" hangingPunct="0">
              <a:defRPr sz="3000">
                <a:solidFill>
                  <a:schemeClr val="tx1"/>
                </a:solidFill>
                <a:latin typeface="Arial" panose="020B0604020202020204" pitchFamily="34" charset="0"/>
                <a:ea typeface="宋体" panose="02010600030101010101" pitchFamily="2" charset="-122"/>
              </a:defRPr>
            </a:lvl4pPr>
            <a:lvl5pPr marL="2057400" indent="-228600" eaLnBrk="0" hangingPunct="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rPr>
              <a:t>歌剧院外部</a:t>
            </a:r>
            <a:endParaRPr kumimoji="0" lang="zh-CN" altLang="en-US" sz="3200" b="1"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sym typeface="Wingdings 3" panose="05040102010807070707" pitchFamily="18" charset="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图片 1" descr="悉尼歌剧院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92313" y="1701404"/>
            <a:ext cx="8208962" cy="3894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Text Box 6"/>
          <p:cNvSpPr txBox="1">
            <a:spLocks noChangeArrowheads="1"/>
          </p:cNvSpPr>
          <p:nvPr/>
        </p:nvSpPr>
        <p:spPr bwMode="auto">
          <a:xfrm>
            <a:off x="4583832" y="704216"/>
            <a:ext cx="26212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lvl1pPr eaLnBrk="0" hangingPunct="0">
              <a:defRPr sz="3000">
                <a:solidFill>
                  <a:schemeClr val="tx1"/>
                </a:solidFill>
                <a:latin typeface="Arial" panose="020B0604020202020204" pitchFamily="34" charset="0"/>
                <a:ea typeface="宋体" panose="02010600030101010101" pitchFamily="2" charset="-122"/>
              </a:defRPr>
            </a:lvl1pPr>
            <a:lvl2pPr marL="742950" indent="-285750" eaLnBrk="0" hangingPunct="0">
              <a:defRPr sz="3000">
                <a:solidFill>
                  <a:schemeClr val="tx1"/>
                </a:solidFill>
                <a:latin typeface="Arial" panose="020B0604020202020204" pitchFamily="34" charset="0"/>
                <a:ea typeface="宋体" panose="02010600030101010101" pitchFamily="2" charset="-122"/>
              </a:defRPr>
            </a:lvl2pPr>
            <a:lvl3pPr marL="1143000" indent="-228600" eaLnBrk="0" hangingPunct="0">
              <a:defRPr sz="3000">
                <a:solidFill>
                  <a:schemeClr val="tx1"/>
                </a:solidFill>
                <a:latin typeface="Arial" panose="020B0604020202020204" pitchFamily="34" charset="0"/>
                <a:ea typeface="宋体" panose="02010600030101010101" pitchFamily="2" charset="-122"/>
              </a:defRPr>
            </a:lvl3pPr>
            <a:lvl4pPr marL="1600200" indent="-228600" eaLnBrk="0" hangingPunct="0">
              <a:defRPr sz="3000">
                <a:solidFill>
                  <a:schemeClr val="tx1"/>
                </a:solidFill>
                <a:latin typeface="Arial" panose="020B0604020202020204" pitchFamily="34" charset="0"/>
                <a:ea typeface="宋体" panose="02010600030101010101" pitchFamily="2" charset="-122"/>
              </a:defRPr>
            </a:lvl4pPr>
            <a:lvl5pPr marL="2057400" indent="-228600" eaLnBrk="0" hangingPunct="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黑体" panose="02010609060101010101" pitchFamily="49" charset="-122"/>
                <a:cs typeface="+mn-cs"/>
              </a:rPr>
              <a:t>歌剧院的夜景</a:t>
            </a:r>
            <a:endParaRPr kumimoji="0" lang="zh-CN" altLang="en-US"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黑体" panose="02010609060101010101" pitchFamily="49" charset="-122"/>
              <a:cs typeface="+mn-cs"/>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idx="4294967295"/>
          </p:nvPr>
        </p:nvSpPr>
        <p:spPr>
          <a:xfrm>
            <a:off x="839416" y="620688"/>
            <a:ext cx="10801200" cy="5400600"/>
          </a:xfrm>
        </p:spPr>
        <p:txBody>
          <a:bodyPr>
            <a:normAutofit fontScale="95000"/>
          </a:bodyPr>
          <a:lstStyle/>
          <a:p>
            <a:pPr algn="ctr" eaLnBrk="1" hangingPunct="1">
              <a:buFontTx/>
              <a:buNone/>
            </a:pPr>
            <a:r>
              <a:rPr lang="zh-CN" altLang="en-US" sz="3600"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基本资料</a:t>
            </a:r>
            <a:endParaRPr lang="zh-CN" altLang="en-US" sz="3600" dirty="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a:p>
            <a:pPr eaLnBrk="1" hangingPunct="1">
              <a:buFontTx/>
              <a:buNone/>
            </a:pPr>
            <a:r>
              <a:rPr lang="zh-CN" dirty="0">
                <a:latin typeface="黑体" panose="02010609060101010101" pitchFamily="49" charset="-122"/>
                <a:ea typeface="黑体" panose="02010609060101010101" pitchFamily="49" charset="-122"/>
              </a:rPr>
              <a:t>建设时间：原计划 ：</a:t>
            </a:r>
            <a:r>
              <a:rPr lang="zh-CN" altLang="zh-CN" dirty="0">
                <a:solidFill>
                  <a:srgbClr val="CC3300"/>
                </a:solidFill>
                <a:latin typeface="黑体" panose="02010609060101010101" pitchFamily="49" charset="-122"/>
                <a:ea typeface="黑体" panose="02010609060101010101" pitchFamily="49" charset="-122"/>
              </a:rPr>
              <a:t>4</a:t>
            </a:r>
            <a:r>
              <a:rPr lang="zh-CN" dirty="0">
                <a:solidFill>
                  <a:srgbClr val="CC3300"/>
                </a:solidFill>
                <a:latin typeface="黑体" panose="02010609060101010101" pitchFamily="49" charset="-122"/>
                <a:ea typeface="黑体" panose="02010609060101010101" pitchFamily="49" charset="-122"/>
              </a:rPr>
              <a:t>年</a:t>
            </a:r>
            <a:r>
              <a:rPr lang="zh-CN" altLang="zh-CN" dirty="0">
                <a:solidFill>
                  <a:srgbClr val="CC3300"/>
                </a:solidFill>
                <a:latin typeface="黑体" panose="02010609060101010101" pitchFamily="49" charset="-122"/>
                <a:ea typeface="黑体" panose="02010609060101010101" pitchFamily="49" charset="-122"/>
              </a:rPr>
              <a:t>(1959</a:t>
            </a:r>
            <a:r>
              <a:rPr lang="zh-CN" dirty="0">
                <a:solidFill>
                  <a:srgbClr val="CC3300"/>
                </a:solidFill>
                <a:latin typeface="黑体" panose="02010609060101010101" pitchFamily="49" charset="-122"/>
                <a:ea typeface="黑体" panose="02010609060101010101" pitchFamily="49" charset="-122"/>
              </a:rPr>
              <a:t>年</a:t>
            </a:r>
            <a:r>
              <a:rPr lang="zh-CN" altLang="zh-CN" dirty="0">
                <a:solidFill>
                  <a:srgbClr val="CC3300"/>
                </a:solidFill>
                <a:latin typeface="黑体" panose="02010609060101010101" pitchFamily="49" charset="-122"/>
                <a:ea typeface="黑体" panose="02010609060101010101" pitchFamily="49" charset="-122"/>
              </a:rPr>
              <a:t>3</a:t>
            </a:r>
            <a:r>
              <a:rPr lang="zh-CN" dirty="0">
                <a:solidFill>
                  <a:srgbClr val="CC3300"/>
                </a:solidFill>
                <a:latin typeface="黑体" panose="02010609060101010101" pitchFamily="49" charset="-122"/>
                <a:ea typeface="黑体" panose="02010609060101010101" pitchFamily="49" charset="-122"/>
              </a:rPr>
              <a:t>月</a:t>
            </a:r>
            <a:r>
              <a:rPr lang="zh-CN" altLang="zh-CN" dirty="0">
                <a:solidFill>
                  <a:srgbClr val="CC3300"/>
                </a:solidFill>
                <a:latin typeface="黑体" panose="02010609060101010101" pitchFamily="49" charset="-122"/>
                <a:ea typeface="黑体" panose="02010609060101010101" pitchFamily="49" charset="-122"/>
              </a:rPr>
              <a:t>-1963</a:t>
            </a:r>
            <a:r>
              <a:rPr lang="zh-CN" dirty="0">
                <a:solidFill>
                  <a:srgbClr val="CC3300"/>
                </a:solidFill>
                <a:latin typeface="黑体" panose="02010609060101010101" pitchFamily="49" charset="-122"/>
                <a:ea typeface="黑体" panose="02010609060101010101" pitchFamily="49" charset="-122"/>
              </a:rPr>
              <a:t>年</a:t>
            </a:r>
            <a:r>
              <a:rPr lang="zh-CN" altLang="zh-CN" dirty="0">
                <a:solidFill>
                  <a:srgbClr val="CC3300"/>
                </a:solidFill>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   </a:t>
            </a:r>
            <a:endParaRPr lang="zh-CN" altLang="zh-CN" dirty="0">
              <a:latin typeface="黑体" panose="02010609060101010101" pitchFamily="49" charset="-122"/>
              <a:ea typeface="黑体" panose="02010609060101010101" pitchFamily="49" charset="-122"/>
            </a:endParaRPr>
          </a:p>
          <a:p>
            <a:pPr eaLnBrk="1" hangingPunct="1">
              <a:buFontTx/>
              <a:buNone/>
            </a:pPr>
            <a:r>
              <a:rPr lang="zh-CN" dirty="0">
                <a:latin typeface="黑体" panose="02010609060101010101" pitchFamily="49" charset="-122"/>
                <a:ea typeface="黑体" panose="02010609060101010101" pitchFamily="49" charset="-122"/>
              </a:rPr>
              <a:t>　　　　　实　际：</a:t>
            </a:r>
            <a:r>
              <a:rPr lang="zh-CN" altLang="zh-CN" dirty="0">
                <a:solidFill>
                  <a:srgbClr val="CC3300"/>
                </a:solidFill>
                <a:latin typeface="黑体" panose="02010609060101010101" pitchFamily="49" charset="-122"/>
                <a:ea typeface="黑体" panose="02010609060101010101" pitchFamily="49" charset="-122"/>
              </a:rPr>
              <a:t>15</a:t>
            </a:r>
            <a:r>
              <a:rPr lang="zh-CN" dirty="0">
                <a:solidFill>
                  <a:srgbClr val="CC3300"/>
                </a:solidFill>
                <a:latin typeface="黑体" panose="02010609060101010101" pitchFamily="49" charset="-122"/>
                <a:ea typeface="黑体" panose="02010609060101010101" pitchFamily="49" charset="-122"/>
              </a:rPr>
              <a:t>年</a:t>
            </a:r>
            <a:r>
              <a:rPr lang="zh-CN" altLang="zh-CN" dirty="0">
                <a:solidFill>
                  <a:srgbClr val="CC3300"/>
                </a:solidFill>
                <a:latin typeface="黑体" panose="02010609060101010101" pitchFamily="49" charset="-122"/>
                <a:ea typeface="黑体" panose="02010609060101010101" pitchFamily="49" charset="-122"/>
              </a:rPr>
              <a:t>(1959</a:t>
            </a:r>
            <a:r>
              <a:rPr lang="zh-CN" dirty="0">
                <a:solidFill>
                  <a:srgbClr val="CC3300"/>
                </a:solidFill>
                <a:latin typeface="黑体" panose="02010609060101010101" pitchFamily="49" charset="-122"/>
                <a:ea typeface="黑体" panose="02010609060101010101" pitchFamily="49" charset="-122"/>
              </a:rPr>
              <a:t>年</a:t>
            </a:r>
            <a:r>
              <a:rPr lang="zh-CN" altLang="zh-CN" dirty="0">
                <a:solidFill>
                  <a:srgbClr val="CC3300"/>
                </a:solidFill>
                <a:latin typeface="黑体" panose="02010609060101010101" pitchFamily="49" charset="-122"/>
                <a:ea typeface="黑体" panose="02010609060101010101" pitchFamily="49" charset="-122"/>
              </a:rPr>
              <a:t>-1973.10)</a:t>
            </a:r>
            <a:r>
              <a:rPr lang="zh-CN" altLang="zh-CN" dirty="0">
                <a:latin typeface="黑体" panose="02010609060101010101" pitchFamily="49" charset="-122"/>
                <a:ea typeface="黑体" panose="02010609060101010101" pitchFamily="49" charset="-122"/>
              </a:rPr>
              <a:t> </a:t>
            </a:r>
            <a:endParaRPr lang="zh-CN" altLang="zh-CN" dirty="0">
              <a:solidFill>
                <a:srgbClr val="CC3300"/>
              </a:solidFill>
              <a:latin typeface="黑体" panose="02010609060101010101" pitchFamily="49" charset="-122"/>
              <a:ea typeface="黑体" panose="02010609060101010101" pitchFamily="49" charset="-122"/>
            </a:endParaRPr>
          </a:p>
          <a:p>
            <a:pPr eaLnBrk="1" hangingPunct="1">
              <a:buFontTx/>
              <a:buNone/>
            </a:pPr>
            <a:r>
              <a:rPr lang="zh-CN" dirty="0">
                <a:latin typeface="黑体" panose="02010609060101010101" pitchFamily="49" charset="-122"/>
                <a:ea typeface="黑体" panose="02010609060101010101" pitchFamily="49" charset="-122"/>
              </a:rPr>
              <a:t>建设投资：原计划： </a:t>
            </a:r>
            <a:r>
              <a:rPr lang="zh-CN" altLang="zh-CN" dirty="0">
                <a:solidFill>
                  <a:srgbClr val="CC3300"/>
                </a:solidFill>
                <a:latin typeface="黑体" panose="02010609060101010101" pitchFamily="49" charset="-122"/>
                <a:ea typeface="黑体" panose="02010609060101010101" pitchFamily="49" charset="-122"/>
              </a:rPr>
              <a:t>350</a:t>
            </a:r>
            <a:r>
              <a:rPr lang="zh-CN" dirty="0">
                <a:solidFill>
                  <a:srgbClr val="CC3300"/>
                </a:solidFill>
                <a:latin typeface="黑体" panose="02010609060101010101" pitchFamily="49" charset="-122"/>
                <a:ea typeface="黑体" panose="02010609060101010101" pitchFamily="49" charset="-122"/>
              </a:rPr>
              <a:t>万英镑</a:t>
            </a:r>
            <a:endParaRPr lang="zh-CN" dirty="0">
              <a:solidFill>
                <a:srgbClr val="CC3300"/>
              </a:solidFill>
              <a:latin typeface="黑体" panose="02010609060101010101" pitchFamily="49" charset="-122"/>
              <a:ea typeface="黑体" panose="02010609060101010101" pitchFamily="49" charset="-122"/>
            </a:endParaRPr>
          </a:p>
          <a:p>
            <a:pPr eaLnBrk="1" hangingPunct="1">
              <a:buFontTx/>
              <a:buNone/>
            </a:pPr>
            <a:r>
              <a:rPr lang="zh-CN" altLang="zh-CN" dirty="0">
                <a:latin typeface="黑体" panose="02010609060101010101" pitchFamily="49" charset="-122"/>
                <a:ea typeface="黑体" panose="02010609060101010101" pitchFamily="49" charset="-122"/>
              </a:rPr>
              <a:t>          </a:t>
            </a:r>
            <a:r>
              <a:rPr lang="zh-CN" dirty="0">
                <a:latin typeface="黑体" panose="02010609060101010101" pitchFamily="49" charset="-122"/>
                <a:ea typeface="黑体" panose="02010609060101010101" pitchFamily="49" charset="-122"/>
              </a:rPr>
              <a:t>实　际：</a:t>
            </a:r>
            <a:r>
              <a:rPr lang="zh-CN" altLang="zh-CN" dirty="0">
                <a:solidFill>
                  <a:srgbClr val="CC3300"/>
                </a:solidFill>
                <a:latin typeface="黑体" panose="02010609060101010101" pitchFamily="49" charset="-122"/>
                <a:ea typeface="黑体" panose="02010609060101010101" pitchFamily="49" charset="-122"/>
              </a:rPr>
              <a:t>5000</a:t>
            </a:r>
            <a:r>
              <a:rPr lang="zh-CN" dirty="0">
                <a:solidFill>
                  <a:srgbClr val="CC3300"/>
                </a:solidFill>
                <a:latin typeface="黑体" panose="02010609060101010101" pitchFamily="49" charset="-122"/>
                <a:ea typeface="黑体" panose="02010609060101010101" pitchFamily="49" charset="-122"/>
              </a:rPr>
              <a:t>万英镑</a:t>
            </a:r>
            <a:r>
              <a:rPr lang="zh-CN" altLang="zh-CN" dirty="0">
                <a:solidFill>
                  <a:srgbClr val="CC3300"/>
                </a:solidFill>
                <a:latin typeface="黑体" panose="02010609060101010101" pitchFamily="49" charset="-122"/>
                <a:ea typeface="黑体" panose="02010609060101010101" pitchFamily="49" charset="-122"/>
              </a:rPr>
              <a:t>(14</a:t>
            </a:r>
            <a:r>
              <a:rPr lang="zh-CN" dirty="0">
                <a:solidFill>
                  <a:srgbClr val="CC3300"/>
                </a:solidFill>
                <a:latin typeface="黑体" panose="02010609060101010101" pitchFamily="49" charset="-122"/>
                <a:ea typeface="黑体" panose="02010609060101010101" pitchFamily="49" charset="-122"/>
              </a:rPr>
              <a:t>倍以上</a:t>
            </a:r>
            <a:r>
              <a:rPr lang="zh-CN" altLang="zh-CN" dirty="0">
                <a:solidFill>
                  <a:srgbClr val="CC3300"/>
                </a:solidFill>
                <a:latin typeface="黑体" panose="02010609060101010101" pitchFamily="49" charset="-122"/>
                <a:ea typeface="黑体" panose="02010609060101010101" pitchFamily="49" charset="-122"/>
              </a:rPr>
              <a:t>)</a:t>
            </a:r>
            <a:endParaRPr lang="zh-CN" altLang="zh-CN" dirty="0">
              <a:solidFill>
                <a:srgbClr val="CC3300"/>
              </a:solidFill>
              <a:latin typeface="黑体" panose="02010609060101010101" pitchFamily="49" charset="-122"/>
              <a:ea typeface="黑体" panose="02010609060101010101" pitchFamily="49" charset="-122"/>
            </a:endParaRPr>
          </a:p>
          <a:p>
            <a:pPr eaLnBrk="1" hangingPunct="1">
              <a:buFontTx/>
              <a:buNone/>
            </a:pPr>
            <a:r>
              <a:rPr lang="zh-CN" dirty="0">
                <a:latin typeface="黑体" panose="02010609060101010101" pitchFamily="49" charset="-122"/>
                <a:ea typeface="黑体" panose="02010609060101010101" pitchFamily="49" charset="-122"/>
              </a:rPr>
              <a:t>投资效益： </a:t>
            </a:r>
            <a:r>
              <a:rPr lang="zh-CN" altLang="zh-CN" dirty="0">
                <a:solidFill>
                  <a:srgbClr val="CC3300"/>
                </a:solidFill>
                <a:latin typeface="黑体" panose="02010609060101010101" pitchFamily="49" charset="-122"/>
                <a:ea typeface="黑体" panose="02010609060101010101" pitchFamily="49" charset="-122"/>
              </a:rPr>
              <a:t>1973</a:t>
            </a:r>
            <a:r>
              <a:rPr lang="zh-CN" dirty="0">
                <a:solidFill>
                  <a:srgbClr val="CC3300"/>
                </a:solidFill>
                <a:latin typeface="黑体" panose="02010609060101010101" pitchFamily="49" charset="-122"/>
                <a:ea typeface="黑体" panose="02010609060101010101" pitchFamily="49" charset="-122"/>
              </a:rPr>
              <a:t>年</a:t>
            </a:r>
            <a:r>
              <a:rPr lang="zh-CN" dirty="0">
                <a:latin typeface="黑体" panose="02010609060101010101" pitchFamily="49" charset="-122"/>
                <a:ea typeface="黑体" panose="02010609060101010101" pitchFamily="49" charset="-122"/>
              </a:rPr>
              <a:t>建成后，</a:t>
            </a:r>
            <a:r>
              <a:rPr lang="zh-CN" altLang="zh-CN" dirty="0">
                <a:solidFill>
                  <a:srgbClr val="CC3300"/>
                </a:solidFill>
                <a:latin typeface="黑体" panose="02010609060101010101" pitchFamily="49" charset="-122"/>
                <a:ea typeface="黑体" panose="02010609060101010101" pitchFamily="49" charset="-122"/>
              </a:rPr>
              <a:t>2</a:t>
            </a:r>
            <a:r>
              <a:rPr lang="zh-CN" dirty="0">
                <a:solidFill>
                  <a:srgbClr val="CC3300"/>
                </a:solidFill>
                <a:latin typeface="黑体" panose="02010609060101010101" pitchFamily="49" charset="-122"/>
                <a:ea typeface="黑体" panose="02010609060101010101" pitchFamily="49" charset="-122"/>
              </a:rPr>
              <a:t>年</a:t>
            </a:r>
            <a:r>
              <a:rPr lang="zh-CN" dirty="0">
                <a:latin typeface="黑体" panose="02010609060101010101" pitchFamily="49" charset="-122"/>
                <a:ea typeface="黑体" panose="02010609060101010101" pitchFamily="49" charset="-122"/>
              </a:rPr>
              <a:t>就回收完投</a:t>
            </a:r>
            <a:endParaRPr lang="zh-CN" dirty="0">
              <a:latin typeface="黑体" panose="02010609060101010101" pitchFamily="49" charset="-122"/>
              <a:ea typeface="黑体" panose="02010609060101010101" pitchFamily="49" charset="-122"/>
            </a:endParaRPr>
          </a:p>
          <a:p>
            <a:pPr eaLnBrk="1" hangingPunct="1">
              <a:buFontTx/>
              <a:buNone/>
            </a:pPr>
            <a:r>
              <a:rPr lang="zh-CN" dirty="0">
                <a:latin typeface="黑体" panose="02010609060101010101" pitchFamily="49" charset="-122"/>
                <a:ea typeface="黑体" panose="02010609060101010101" pitchFamily="49" charset="-122"/>
              </a:rPr>
              <a:t>           入的建设成本。</a:t>
            </a:r>
            <a:endParaRPr lang="zh-CN" dirty="0">
              <a:latin typeface="黑体" panose="02010609060101010101" pitchFamily="49" charset="-122"/>
              <a:ea typeface="黑体" panose="02010609060101010101" pitchFamily="49" charset="-122"/>
            </a:endParaRPr>
          </a:p>
          <a:p>
            <a:pPr eaLnBrk="1" hangingPunct="1">
              <a:buFontTx/>
              <a:buNone/>
            </a:pPr>
            <a:r>
              <a:rPr lang="zh-CN" dirty="0">
                <a:latin typeface="黑体" panose="02010609060101010101" pitchFamily="49" charset="-122"/>
                <a:ea typeface="黑体" panose="02010609060101010101" pitchFamily="49" charset="-122"/>
              </a:rPr>
              <a:t>           成为澳大利亚旅游的著名景点，</a:t>
            </a:r>
            <a:endParaRPr lang="zh-CN" dirty="0">
              <a:latin typeface="黑体" panose="02010609060101010101" pitchFamily="49" charset="-122"/>
              <a:ea typeface="黑体" panose="02010609060101010101" pitchFamily="49" charset="-122"/>
            </a:endParaRPr>
          </a:p>
          <a:p>
            <a:pPr eaLnBrk="1" hangingPunct="1">
              <a:buFontTx/>
              <a:buNone/>
            </a:pPr>
            <a:r>
              <a:rPr lang="zh-CN" dirty="0">
                <a:latin typeface="黑体" panose="02010609060101010101" pitchFamily="49" charset="-122"/>
                <a:ea typeface="黑体" panose="02010609060101010101" pitchFamily="49" charset="-122"/>
              </a:rPr>
              <a:t>           继续发挥着收益丰厚的作用！</a:t>
            </a:r>
            <a:endParaRPr lang="zh-CN"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Effect transition="in" filter="checkerboard(across)">
                                      <p:cBhvr>
                                        <p:cTn id="7" dur="500"/>
                                        <p:tgtEl>
                                          <p:spTgt spid="778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7826">
                                            <p:txEl>
                                              <p:pRg st="1" end="1"/>
                                            </p:txEl>
                                          </p:spTgt>
                                        </p:tgtEl>
                                        <p:attrNameLst>
                                          <p:attrName>style.visibility</p:attrName>
                                        </p:attrNameLst>
                                      </p:cBhvr>
                                      <p:to>
                                        <p:strVal val="visible"/>
                                      </p:to>
                                    </p:set>
                                    <p:animEffect transition="in" filter="checkerboard(across)">
                                      <p:cBhvr>
                                        <p:cTn id="12" dur="500"/>
                                        <p:tgtEl>
                                          <p:spTgt spid="778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7826">
                                            <p:txEl>
                                              <p:pRg st="2" end="2"/>
                                            </p:txEl>
                                          </p:spTgt>
                                        </p:tgtEl>
                                        <p:attrNameLst>
                                          <p:attrName>style.visibility</p:attrName>
                                        </p:attrNameLst>
                                      </p:cBhvr>
                                      <p:to>
                                        <p:strVal val="visible"/>
                                      </p:to>
                                    </p:set>
                                    <p:animEffect transition="in" filter="checkerboard(across)">
                                      <p:cBhvr>
                                        <p:cTn id="17" dur="500"/>
                                        <p:tgtEl>
                                          <p:spTgt spid="778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7826">
                                            <p:txEl>
                                              <p:pRg st="3" end="3"/>
                                            </p:txEl>
                                          </p:spTgt>
                                        </p:tgtEl>
                                        <p:attrNameLst>
                                          <p:attrName>style.visibility</p:attrName>
                                        </p:attrNameLst>
                                      </p:cBhvr>
                                      <p:to>
                                        <p:strVal val="visible"/>
                                      </p:to>
                                    </p:set>
                                    <p:animEffect transition="in" filter="checkerboard(across)">
                                      <p:cBhvr>
                                        <p:cTn id="22" dur="500"/>
                                        <p:tgtEl>
                                          <p:spTgt spid="778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7826">
                                            <p:txEl>
                                              <p:pRg st="4" end="4"/>
                                            </p:txEl>
                                          </p:spTgt>
                                        </p:tgtEl>
                                        <p:attrNameLst>
                                          <p:attrName>style.visibility</p:attrName>
                                        </p:attrNameLst>
                                      </p:cBhvr>
                                      <p:to>
                                        <p:strVal val="visible"/>
                                      </p:to>
                                    </p:set>
                                    <p:animEffect transition="in" filter="checkerboard(across)">
                                      <p:cBhvr>
                                        <p:cTn id="27" dur="500"/>
                                        <p:tgtEl>
                                          <p:spTgt spid="778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7826">
                                            <p:txEl>
                                              <p:pRg st="5" end="5"/>
                                            </p:txEl>
                                          </p:spTgt>
                                        </p:tgtEl>
                                        <p:attrNameLst>
                                          <p:attrName>style.visibility</p:attrName>
                                        </p:attrNameLst>
                                      </p:cBhvr>
                                      <p:to>
                                        <p:strVal val="visible"/>
                                      </p:to>
                                    </p:set>
                                    <p:animEffect transition="in" filter="checkerboard(across)">
                                      <p:cBhvr>
                                        <p:cTn id="32" dur="500"/>
                                        <p:tgtEl>
                                          <p:spTgt spid="778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7826">
                                            <p:txEl>
                                              <p:pRg st="6" end="6"/>
                                            </p:txEl>
                                          </p:spTgt>
                                        </p:tgtEl>
                                        <p:attrNameLst>
                                          <p:attrName>style.visibility</p:attrName>
                                        </p:attrNameLst>
                                      </p:cBhvr>
                                      <p:to>
                                        <p:strVal val="visible"/>
                                      </p:to>
                                    </p:set>
                                    <p:animEffect transition="in" filter="checkerboard(across)">
                                      <p:cBhvr>
                                        <p:cTn id="37" dur="500"/>
                                        <p:tgtEl>
                                          <p:spTgt spid="778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77826">
                                            <p:txEl>
                                              <p:pRg st="7" end="7"/>
                                            </p:txEl>
                                          </p:spTgt>
                                        </p:tgtEl>
                                        <p:attrNameLst>
                                          <p:attrName>style.visibility</p:attrName>
                                        </p:attrNameLst>
                                      </p:cBhvr>
                                      <p:to>
                                        <p:strVal val="visible"/>
                                      </p:to>
                                    </p:set>
                                    <p:animEffect transition="in" filter="checkerboard(across)">
                                      <p:cBhvr>
                                        <p:cTn id="42" dur="500"/>
                                        <p:tgtEl>
                                          <p:spTgt spid="7782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77826">
                                            <p:txEl>
                                              <p:pRg st="8" end="8"/>
                                            </p:txEl>
                                          </p:spTgt>
                                        </p:tgtEl>
                                        <p:attrNameLst>
                                          <p:attrName>style.visibility</p:attrName>
                                        </p:attrNameLst>
                                      </p:cBhvr>
                                      <p:to>
                                        <p:strVal val="visible"/>
                                      </p:to>
                                    </p:set>
                                    <p:animEffect transition="in" filter="checkerboard(across)">
                                      <p:cBhvr>
                                        <p:cTn id="47" dur="500"/>
                                        <p:tgtEl>
                                          <p:spTgt spid="778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utoUpdateAnimBg="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3719736" y="787582"/>
            <a:ext cx="4536504" cy="571500"/>
          </a:xfrm>
        </p:spPr>
        <p:txBody>
          <a:bodyPr>
            <a:normAutofit fontScale="90000"/>
          </a:bodyPr>
          <a:lstStyle/>
          <a:p>
            <a:pPr eaLnBrk="1" hangingPunct="1"/>
            <a:r>
              <a:rPr lang="zh-CN" altLang="en-US" sz="3600" dirty="0">
                <a:ea typeface="黑体" panose="02010609060101010101" pitchFamily="49" charset="-122"/>
              </a:rPr>
              <a:t>悉尼歌剧院的</a:t>
            </a:r>
            <a:r>
              <a:rPr lang="zh-CN" altLang="en-US" sz="3600" dirty="0">
                <a:solidFill>
                  <a:srgbClr val="FF0000"/>
                </a:solidFill>
                <a:ea typeface="黑体" panose="02010609060101010101" pitchFamily="49" charset="-122"/>
              </a:rPr>
              <a:t>功能定位</a:t>
            </a:r>
            <a:endParaRPr lang="zh-CN" altLang="en-US" sz="3600" dirty="0">
              <a:solidFill>
                <a:srgbClr val="FF0000"/>
              </a:solidFill>
              <a:ea typeface="黑体" panose="02010609060101010101" pitchFamily="49" charset="-122"/>
            </a:endParaRPr>
          </a:p>
        </p:txBody>
      </p:sp>
      <p:sp>
        <p:nvSpPr>
          <p:cNvPr id="78851" name="Rectangle 3"/>
          <p:cNvSpPr>
            <a:spLocks noGrp="1" noChangeArrowheads="1"/>
          </p:cNvSpPr>
          <p:nvPr>
            <p:ph type="body" idx="4294967295"/>
          </p:nvPr>
        </p:nvSpPr>
        <p:spPr>
          <a:xfrm>
            <a:off x="1055440" y="1571255"/>
            <a:ext cx="10305980" cy="3715489"/>
          </a:xfrm>
        </p:spPr>
        <p:txBody>
          <a:bodyPr>
            <a:normAutofit/>
          </a:bodyPr>
          <a:lstStyle/>
          <a:p>
            <a:pPr eaLnBrk="1" hangingPunct="1">
              <a:lnSpc>
                <a:spcPct val="125000"/>
              </a:lnSpc>
            </a:pPr>
            <a:r>
              <a:rPr lang="zh-CN" altLang="en-US" sz="2800" dirty="0">
                <a:latin typeface="黑体" panose="02010609060101010101" pitchFamily="49" charset="-122"/>
                <a:ea typeface="黑体" panose="02010609060101010101" pitchFamily="49" charset="-122"/>
              </a:rPr>
              <a:t>悉尼歌剧院是个可以满足多种需要的文化中心。</a:t>
            </a:r>
            <a:endParaRPr lang="zh-CN" altLang="en-US" sz="2800" dirty="0">
              <a:latin typeface="黑体" panose="02010609060101010101" pitchFamily="49" charset="-122"/>
              <a:ea typeface="黑体" panose="02010609060101010101" pitchFamily="49" charset="-122"/>
            </a:endParaRPr>
          </a:p>
          <a:p>
            <a:pPr eaLnBrk="1" hangingPunct="1">
              <a:lnSpc>
                <a:spcPct val="125000"/>
              </a:lnSpc>
              <a:buFontTx/>
              <a:buNone/>
            </a:pPr>
            <a:r>
              <a:rPr lang="zh-CN" altLang="en-US" sz="2800" dirty="0">
                <a:latin typeface="黑体" panose="02010609060101010101" pitchFamily="49" charset="-122"/>
                <a:ea typeface="黑体" panose="02010609060101010101" pitchFamily="49" charset="-122"/>
              </a:rPr>
              <a:t>  总建筑面积88258ｍ</a:t>
            </a:r>
            <a:r>
              <a:rPr lang="zh-CN" altLang="en-US" sz="2800" baseline="30000" dirty="0">
                <a:latin typeface="黑体" panose="02010609060101010101" pitchFamily="49" charset="-122"/>
                <a:ea typeface="黑体" panose="02010609060101010101" pitchFamily="49" charset="-122"/>
              </a:rPr>
              <a:t>２</a:t>
            </a:r>
            <a:r>
              <a:rPr lang="zh-CN" altLang="en-US" sz="2800" dirty="0">
                <a:latin typeface="黑体" panose="02010609060101010101" pitchFamily="49" charset="-122"/>
                <a:ea typeface="黑体" panose="02010609060101010101" pitchFamily="49" charset="-122"/>
              </a:rPr>
              <a:t>，包括一个有2690座的大音乐厅，一个有1547座的歌剧厅，一个可容500多人的剧场和一个小音乐厅。此外，还设有排演厅、接待厅、展览厅、录音厅以及戏剧图书馆和各种附属用房(如餐厅、小卖部等)共900多个房间，同时可容6000多人在其中活动。</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checkerboard(across)">
                                      <p:cBhvr>
                                        <p:cTn id="7" dur="500"/>
                                        <p:tgtEl>
                                          <p:spTgt spid="7885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8851">
                                            <p:txEl>
                                              <p:pRg st="0" end="0"/>
                                            </p:txEl>
                                          </p:spTgt>
                                        </p:tgtEl>
                                        <p:attrNameLst>
                                          <p:attrName>style.visibility</p:attrName>
                                        </p:attrNameLst>
                                      </p:cBhvr>
                                      <p:to>
                                        <p:strVal val="visible"/>
                                      </p:to>
                                    </p:set>
                                    <p:animEffect transition="in" filter="checkerboard(across)">
                                      <p:cBhvr>
                                        <p:cTn id="12" dur="500"/>
                                        <p:tgtEl>
                                          <p:spTgt spid="788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8851">
                                            <p:txEl>
                                              <p:pRg st="1" end="1"/>
                                            </p:txEl>
                                          </p:spTgt>
                                        </p:tgtEl>
                                        <p:attrNameLst>
                                          <p:attrName>style.visibility</p:attrName>
                                        </p:attrNameLst>
                                      </p:cBhvr>
                                      <p:to>
                                        <p:strVal val="visible"/>
                                      </p:to>
                                    </p:set>
                                    <p:animEffect transition="in" filter="checkerboard(across)">
                                      <p:cBhvr>
                                        <p:cTn id="17" dur="500"/>
                                        <p:tgtEl>
                                          <p:spTgt spid="788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utoUpdateAnimBg="0"/>
      <p:bldP spid="78851" grpId="0" autoUpdateAnimBg="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54_29957_8925b9f5f9036f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7535" y="1210310"/>
            <a:ext cx="4959985" cy="279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Rectangle 3"/>
          <p:cNvSpPr>
            <a:spLocks noGrp="1" noChangeArrowheads="1"/>
          </p:cNvSpPr>
          <p:nvPr>
            <p:ph type="title"/>
          </p:nvPr>
        </p:nvSpPr>
        <p:spPr>
          <a:xfrm>
            <a:off x="3423449" y="601980"/>
            <a:ext cx="5105400" cy="557808"/>
          </a:xfrm>
        </p:spPr>
        <p:txBody>
          <a:bodyPr>
            <a:normAutofit/>
          </a:bodyPr>
          <a:lstStyle/>
          <a:p>
            <a:pPr eaLnBrk="1" hangingPunct="1"/>
            <a:r>
              <a:rPr lang="zh-CN" dirty="0">
                <a:solidFill>
                  <a:srgbClr val="FF0000"/>
                </a:solidFill>
                <a:ea typeface="黑体" panose="02010609060101010101" pitchFamily="49" charset="-122"/>
              </a:rPr>
              <a:t>案例二：鸟巢</a:t>
            </a:r>
            <a:endParaRPr lang="zh-CN" dirty="0">
              <a:solidFill>
                <a:srgbClr val="FF0000"/>
              </a:solidFill>
              <a:ea typeface="黑体" panose="02010609060101010101" pitchFamily="49" charset="-122"/>
            </a:endParaRPr>
          </a:p>
        </p:txBody>
      </p:sp>
      <p:pic>
        <p:nvPicPr>
          <p:cNvPr id="261122" name="图片 2" descr="鸟巢内2.jpg"/>
          <p:cNvPicPr>
            <a:picLocks noChangeAspect="1" noChangeArrowheads="1"/>
          </p:cNvPicPr>
          <p:nvPr/>
        </p:nvPicPr>
        <p:blipFill rotWithShape="1">
          <a:blip r:embed="rId2">
            <a:extLst>
              <a:ext uri="{28A0092B-C50C-407E-A947-70E740481C1C}">
                <a14:useLocalDpi xmlns:a14="http://schemas.microsoft.com/office/drawing/2010/main" val="0"/>
              </a:ext>
            </a:extLst>
          </a:blip>
          <a:srcRect r="-329"/>
          <a:stretch>
            <a:fillRect/>
          </a:stretch>
        </p:blipFill>
        <p:spPr bwMode="auto">
          <a:xfrm>
            <a:off x="5557520" y="1210310"/>
            <a:ext cx="5579039" cy="278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a:xfrm>
            <a:off x="597535" y="3999865"/>
            <a:ext cx="5395035" cy="18053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buFontTx/>
              <a:buNone/>
            </a:pPr>
            <a:r>
              <a:rPr lang="zh-CN" altLang="zh-CN" dirty="0">
                <a:solidFill>
                  <a:schemeClr val="hlink"/>
                </a:solidFill>
                <a:latin typeface="黑体" panose="02010609060101010101" pitchFamily="49" charset="-122"/>
                <a:ea typeface="黑体" panose="02010609060101010101" pitchFamily="49" charset="-122"/>
              </a:rPr>
              <a:t>●</a:t>
            </a:r>
            <a:r>
              <a:rPr lang="zh-CN" dirty="0">
                <a:solidFill>
                  <a:schemeClr val="hlink"/>
                </a:solidFill>
                <a:latin typeface="黑体" panose="02010609060101010101" pitchFamily="49" charset="-122"/>
                <a:ea typeface="黑体" panose="02010609060101010101" pitchFamily="49" charset="-122"/>
              </a:rPr>
              <a:t>建筑面积：</a:t>
            </a:r>
            <a:r>
              <a:rPr lang="zh-CN" altLang="zh-CN" dirty="0">
                <a:latin typeface="黑体" panose="02010609060101010101" pitchFamily="49" charset="-122"/>
                <a:ea typeface="黑体" panose="02010609060101010101" pitchFamily="49" charset="-122"/>
              </a:rPr>
              <a:t>25.8</a:t>
            </a:r>
            <a:r>
              <a:rPr lang="zh-CN" dirty="0">
                <a:latin typeface="黑体" panose="02010609060101010101" pitchFamily="49" charset="-122"/>
                <a:ea typeface="黑体" panose="02010609060101010101" pitchFamily="49" charset="-122"/>
              </a:rPr>
              <a:t>万平方米</a:t>
            </a:r>
            <a:endParaRPr lang="zh-CN" dirty="0">
              <a:solidFill>
                <a:schemeClr val="accent2"/>
              </a:solidFill>
              <a:latin typeface="黑体" panose="02010609060101010101" pitchFamily="49" charset="-122"/>
              <a:ea typeface="黑体" panose="02010609060101010101" pitchFamily="49" charset="-122"/>
            </a:endParaRPr>
          </a:p>
          <a:p>
            <a:pPr fontAlgn="auto">
              <a:lnSpc>
                <a:spcPct val="120000"/>
              </a:lnSpc>
              <a:spcAft>
                <a:spcPts val="0"/>
              </a:spcAft>
              <a:buFontTx/>
              <a:buNone/>
            </a:pPr>
            <a:r>
              <a:rPr lang="zh-CN" dirty="0">
                <a:solidFill>
                  <a:schemeClr val="hlink"/>
                </a:solidFill>
                <a:latin typeface="黑体" panose="02010609060101010101" pitchFamily="49" charset="-122"/>
                <a:ea typeface="黑体" panose="02010609060101010101" pitchFamily="49" charset="-122"/>
              </a:rPr>
              <a:t>●总用钢量：</a:t>
            </a:r>
            <a:r>
              <a:rPr lang="zh-CN" dirty="0">
                <a:latin typeface="黑体" panose="02010609060101010101" pitchFamily="49" charset="-122"/>
                <a:ea typeface="黑体" panose="02010609060101010101" pitchFamily="49" charset="-122"/>
              </a:rPr>
              <a:t>约为</a:t>
            </a:r>
            <a:r>
              <a:rPr lang="zh-CN" altLang="zh-CN" dirty="0">
                <a:latin typeface="黑体" panose="02010609060101010101" pitchFamily="49" charset="-122"/>
                <a:ea typeface="黑体" panose="02010609060101010101" pitchFamily="49" charset="-122"/>
              </a:rPr>
              <a:t>11</a:t>
            </a:r>
            <a:r>
              <a:rPr lang="zh-CN" dirty="0">
                <a:latin typeface="黑体" panose="02010609060101010101" pitchFamily="49" charset="-122"/>
                <a:ea typeface="黑体" panose="02010609060101010101" pitchFamily="49" charset="-122"/>
              </a:rPr>
              <a:t>万吨，</a:t>
            </a:r>
            <a:r>
              <a:rPr lang="zh-CN" altLang="zh-CN" dirty="0">
                <a:solidFill>
                  <a:srgbClr val="CC3300"/>
                </a:solidFill>
                <a:latin typeface="黑体" panose="02010609060101010101" pitchFamily="49" charset="-122"/>
                <a:ea typeface="黑体" panose="02010609060101010101" pitchFamily="49" charset="-122"/>
              </a:rPr>
              <a:t>Q460E</a:t>
            </a:r>
            <a:endParaRPr lang="zh-CN" altLang="zh-CN" dirty="0">
              <a:solidFill>
                <a:srgbClr val="CC3300"/>
              </a:solidFill>
              <a:latin typeface="黑体" panose="02010609060101010101" pitchFamily="49" charset="-122"/>
              <a:ea typeface="黑体" panose="02010609060101010101" pitchFamily="49" charset="-122"/>
            </a:endParaRPr>
          </a:p>
          <a:p>
            <a:pPr fontAlgn="auto">
              <a:lnSpc>
                <a:spcPct val="120000"/>
              </a:lnSpc>
              <a:spcAft>
                <a:spcPts val="0"/>
              </a:spcAft>
              <a:buFontTx/>
              <a:buNone/>
            </a:pPr>
            <a:r>
              <a:rPr lang="zh-CN" altLang="zh-CN" dirty="0">
                <a:solidFill>
                  <a:schemeClr val="hlink"/>
                </a:solidFill>
                <a:latin typeface="黑体" panose="02010609060101010101" pitchFamily="49" charset="-122"/>
                <a:ea typeface="黑体" panose="02010609060101010101" pitchFamily="49" charset="-122"/>
              </a:rPr>
              <a:t>●</a:t>
            </a:r>
            <a:r>
              <a:rPr lang="zh-CN" dirty="0">
                <a:solidFill>
                  <a:schemeClr val="hlink"/>
                </a:solidFill>
                <a:latin typeface="黑体" panose="02010609060101010101" pitchFamily="49" charset="-122"/>
                <a:ea typeface="黑体" panose="02010609060101010101" pitchFamily="49" charset="-122"/>
              </a:rPr>
              <a:t>混凝土浇筑量</a:t>
            </a:r>
            <a:r>
              <a:rPr lang="zh-CN" dirty="0">
                <a:solidFill>
                  <a:schemeClr val="accent2"/>
                </a:solidFill>
                <a:latin typeface="黑体" panose="02010609060101010101" pitchFamily="49" charset="-122"/>
                <a:ea typeface="黑体" panose="02010609060101010101" pitchFamily="49" charset="-122"/>
              </a:rPr>
              <a:t>：</a:t>
            </a:r>
            <a:r>
              <a:rPr lang="zh-CN" dirty="0">
                <a:latin typeface="黑体" panose="02010609060101010101" pitchFamily="49" charset="-122"/>
                <a:ea typeface="黑体" panose="02010609060101010101" pitchFamily="49" charset="-122"/>
              </a:rPr>
              <a:t>约</a:t>
            </a:r>
            <a:r>
              <a:rPr lang="zh-CN" altLang="zh-CN" dirty="0">
                <a:latin typeface="黑体" panose="02010609060101010101" pitchFamily="49" charset="-122"/>
                <a:ea typeface="黑体" panose="02010609060101010101" pitchFamily="49" charset="-122"/>
              </a:rPr>
              <a:t>18</a:t>
            </a:r>
            <a:r>
              <a:rPr lang="zh-CN" dirty="0">
                <a:latin typeface="黑体" panose="02010609060101010101" pitchFamily="49" charset="-122"/>
                <a:ea typeface="黑体" panose="02010609060101010101" pitchFamily="49" charset="-122"/>
              </a:rPr>
              <a:t>万立方米 </a:t>
            </a:r>
            <a:endParaRPr lang="zh-CN" dirty="0">
              <a:latin typeface="黑体" panose="02010609060101010101" pitchFamily="49" charset="-122"/>
              <a:ea typeface="黑体" panose="02010609060101010101" pitchFamily="49" charset="-122"/>
            </a:endParaRPr>
          </a:p>
          <a:p>
            <a:pPr fontAlgn="auto">
              <a:lnSpc>
                <a:spcPct val="120000"/>
              </a:lnSpc>
              <a:spcAft>
                <a:spcPts val="0"/>
              </a:spcAft>
              <a:buFontTx/>
              <a:buNone/>
            </a:pPr>
            <a:endParaRPr lang="zh-CN" dirty="0">
              <a:latin typeface="黑体" panose="02010609060101010101" pitchFamily="49" charset="-122"/>
              <a:ea typeface="黑体" panose="02010609060101010101" pitchFamily="49" charset="-122"/>
            </a:endParaRPr>
          </a:p>
        </p:txBody>
      </p:sp>
      <p:sp>
        <p:nvSpPr>
          <p:cNvPr id="8" name="Rectangle 3"/>
          <p:cNvSpPr txBox="1">
            <a:spLocks noChangeArrowheads="1"/>
          </p:cNvSpPr>
          <p:nvPr/>
        </p:nvSpPr>
        <p:spPr>
          <a:xfrm>
            <a:off x="6047067" y="3922960"/>
            <a:ext cx="5395035" cy="2013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buFontTx/>
              <a:buNone/>
            </a:pPr>
            <a:r>
              <a:rPr lang="zh-CN" altLang="zh-CN" dirty="0">
                <a:solidFill>
                  <a:schemeClr val="hlink"/>
                </a:solidFill>
                <a:latin typeface="黑体" panose="02010609060101010101" pitchFamily="49" charset="-122"/>
                <a:ea typeface="黑体" panose="02010609060101010101" pitchFamily="49" charset="-122"/>
              </a:rPr>
              <a:t>●</a:t>
            </a:r>
            <a:r>
              <a:rPr lang="zh-CN" dirty="0">
                <a:solidFill>
                  <a:schemeClr val="hlink"/>
                </a:solidFill>
                <a:latin typeface="黑体" panose="02010609060101010101" pitchFamily="49" charset="-122"/>
                <a:ea typeface="黑体" panose="02010609060101010101" pitchFamily="49" charset="-122"/>
              </a:rPr>
              <a:t>各类桩柱：</a:t>
            </a:r>
            <a:r>
              <a:rPr lang="zh-CN" altLang="zh-CN" dirty="0">
                <a:latin typeface="黑体" panose="02010609060101010101" pitchFamily="49" charset="-122"/>
                <a:ea typeface="黑体" panose="02010609060101010101" pitchFamily="49" charset="-122"/>
              </a:rPr>
              <a:t>3145</a:t>
            </a:r>
            <a:r>
              <a:rPr lang="zh-CN" dirty="0">
                <a:latin typeface="黑体" panose="02010609060101010101" pitchFamily="49" charset="-122"/>
                <a:ea typeface="黑体" panose="02010609060101010101" pitchFamily="49" charset="-122"/>
              </a:rPr>
              <a:t>根 </a:t>
            </a:r>
            <a:endParaRPr lang="zh-CN" dirty="0">
              <a:solidFill>
                <a:schemeClr val="accent2"/>
              </a:solidFill>
              <a:latin typeface="黑体" panose="02010609060101010101" pitchFamily="49" charset="-122"/>
              <a:ea typeface="黑体" panose="02010609060101010101" pitchFamily="49" charset="-122"/>
            </a:endParaRPr>
          </a:p>
          <a:p>
            <a:pPr fontAlgn="auto">
              <a:lnSpc>
                <a:spcPct val="120000"/>
              </a:lnSpc>
              <a:spcAft>
                <a:spcPts val="0"/>
              </a:spcAft>
              <a:buFontTx/>
              <a:buNone/>
            </a:pPr>
            <a:r>
              <a:rPr lang="zh-CN" dirty="0">
                <a:solidFill>
                  <a:schemeClr val="hlink"/>
                </a:solidFill>
                <a:latin typeface="黑体" panose="02010609060101010101" pitchFamily="49" charset="-122"/>
                <a:ea typeface="黑体" panose="02010609060101010101" pitchFamily="49" charset="-122"/>
              </a:rPr>
              <a:t>●钢筋绑扎量：</a:t>
            </a:r>
            <a:r>
              <a:rPr lang="zh-CN" dirty="0">
                <a:latin typeface="黑体" panose="02010609060101010101" pitchFamily="49" charset="-122"/>
                <a:ea typeface="黑体" panose="02010609060101010101" pitchFamily="49" charset="-122"/>
              </a:rPr>
              <a:t>约</a:t>
            </a:r>
            <a:r>
              <a:rPr lang="zh-CN" altLang="zh-CN" dirty="0">
                <a:latin typeface="黑体" panose="02010609060101010101" pitchFamily="49" charset="-122"/>
                <a:ea typeface="黑体" panose="02010609060101010101" pitchFamily="49" charset="-122"/>
              </a:rPr>
              <a:t>5.2</a:t>
            </a:r>
            <a:r>
              <a:rPr lang="zh-CN" dirty="0">
                <a:latin typeface="黑体" panose="02010609060101010101" pitchFamily="49" charset="-122"/>
                <a:ea typeface="黑体" panose="02010609060101010101" pitchFamily="49" charset="-122"/>
              </a:rPr>
              <a:t>万吨 </a:t>
            </a:r>
            <a:endParaRPr lang="zh-CN" dirty="0">
              <a:solidFill>
                <a:schemeClr val="accent2"/>
              </a:solidFill>
              <a:latin typeface="黑体" panose="02010609060101010101" pitchFamily="49" charset="-122"/>
              <a:ea typeface="黑体" panose="02010609060101010101" pitchFamily="49" charset="-122"/>
            </a:endParaRPr>
          </a:p>
          <a:p>
            <a:pPr fontAlgn="auto">
              <a:lnSpc>
                <a:spcPct val="120000"/>
              </a:lnSpc>
              <a:spcAft>
                <a:spcPts val="0"/>
              </a:spcAft>
              <a:buFontTx/>
              <a:buNone/>
            </a:pPr>
            <a:r>
              <a:rPr lang="zh-CN" dirty="0">
                <a:solidFill>
                  <a:schemeClr val="hlink"/>
                </a:solidFill>
                <a:latin typeface="黑体" panose="02010609060101010101" pitchFamily="49" charset="-122"/>
                <a:ea typeface="黑体" panose="02010609060101010101" pitchFamily="49" charset="-122"/>
              </a:rPr>
              <a:t>●钢结构焊缝长度：</a:t>
            </a:r>
            <a:r>
              <a:rPr lang="zh-CN" dirty="0">
                <a:latin typeface="黑体" panose="02010609060101010101" pitchFamily="49" charset="-122"/>
                <a:ea typeface="黑体" panose="02010609060101010101" pitchFamily="49" charset="-122"/>
              </a:rPr>
              <a:t>近</a:t>
            </a:r>
            <a:r>
              <a:rPr lang="zh-CN" altLang="zh-CN" dirty="0">
                <a:latin typeface="黑体" panose="02010609060101010101" pitchFamily="49" charset="-122"/>
                <a:ea typeface="黑体" panose="02010609060101010101" pitchFamily="49" charset="-122"/>
              </a:rPr>
              <a:t>320</a:t>
            </a:r>
            <a:r>
              <a:rPr lang="zh-CN" dirty="0">
                <a:latin typeface="黑体" panose="02010609060101010101" pitchFamily="49" charset="-122"/>
                <a:ea typeface="黑体" panose="02010609060101010101" pitchFamily="49" charset="-122"/>
              </a:rPr>
              <a:t>公里 </a:t>
            </a:r>
            <a:endParaRPr lang="zh-CN" dirty="0">
              <a:latin typeface="黑体" panose="02010609060101010101" pitchFamily="49" charset="-122"/>
              <a:ea typeface="黑体" panose="02010609060101010101" pitchFamily="49" charset="-122"/>
            </a:endParaRPr>
          </a:p>
        </p:txBody>
      </p:sp>
      <p:sp>
        <p:nvSpPr>
          <p:cNvPr id="10" name="Rectangle 3"/>
          <p:cNvSpPr txBox="1">
            <a:spLocks noChangeArrowheads="1"/>
          </p:cNvSpPr>
          <p:nvPr/>
        </p:nvSpPr>
        <p:spPr>
          <a:xfrm>
            <a:off x="605919" y="5728057"/>
            <a:ext cx="9666545" cy="10133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buFontTx/>
              <a:buNone/>
            </a:pPr>
            <a:r>
              <a:rPr lang="zh-CN" altLang="zh-CN" dirty="0">
                <a:solidFill>
                  <a:schemeClr val="hlink"/>
                </a:solidFill>
                <a:latin typeface="黑体" panose="02010609060101010101" pitchFamily="49" charset="-122"/>
                <a:ea typeface="黑体" panose="02010609060101010101" pitchFamily="49" charset="-122"/>
              </a:rPr>
              <a:t>●</a:t>
            </a:r>
            <a:r>
              <a:rPr lang="zh-CN" altLang="zh-CN" dirty="0">
                <a:latin typeface="黑体" panose="02010609060101010101" pitchFamily="49" charset="-122"/>
                <a:ea typeface="黑体" panose="02010609060101010101" pitchFamily="49" charset="-122"/>
              </a:rPr>
              <a:t>预算是35亿，而实际上建造花费却高达70亿。</a:t>
            </a:r>
            <a:endParaRPr lang="zh-CN"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heckerboard(across)">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checkerboard(across)">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checkerboard(across)">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checkerboard(across)">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checkerboard(across)">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build="p"/>
      <p:bldP spid="8" grpId="0" autoUpdateAnimBg="0" build="p"/>
      <p:bldP spid="10" grpId="0" autoUpdateAnimBg="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516255" y="335915"/>
            <a:ext cx="10781030" cy="42354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ctr" eaLnBrk="1" hangingPunct="1">
              <a:buNone/>
              <a:defRPr/>
            </a:pPr>
            <a:r>
              <a:rPr lang="zh-CN" altLang="en-US" sz="2400" dirty="0">
                <a:solidFill>
                  <a:srgbClr val="0000FF"/>
                </a:solidFill>
                <a:latin typeface="华文新魏" panose="02010800040101010101" charset="-122"/>
                <a:ea typeface="华文新魏" panose="02010800040101010101" charset="-122"/>
                <a:sym typeface="+mn-ea"/>
              </a:rPr>
              <a:t>工程造价管控体系</a:t>
            </a:r>
            <a:endParaRPr lang="zh-CN" altLang="en-US" sz="2400" dirty="0">
              <a:solidFill>
                <a:srgbClr val="0000FF"/>
              </a:solidFill>
              <a:latin typeface="华文新魏" panose="02010800040101010101" charset="-122"/>
              <a:ea typeface="华文新魏" panose="02010800040101010101" charset="-122"/>
              <a:sym typeface="+mn-ea"/>
            </a:endParaRPr>
          </a:p>
        </p:txBody>
      </p:sp>
      <p:pic>
        <p:nvPicPr>
          <p:cNvPr id="7172" name="Picture 6"/>
          <p:cNvPicPr>
            <a:picLocks noChangeAspect="1"/>
          </p:cNvPicPr>
          <p:nvPr/>
        </p:nvPicPr>
        <p:blipFill>
          <a:blip r:embed="rId1"/>
          <a:stretch>
            <a:fillRect/>
          </a:stretch>
        </p:blipFill>
        <p:spPr>
          <a:xfrm>
            <a:off x="516890" y="1126490"/>
            <a:ext cx="10781030" cy="2162175"/>
          </a:xfrm>
          <a:prstGeom prst="rect">
            <a:avLst/>
          </a:prstGeom>
          <a:noFill/>
          <a:ln w="9525">
            <a:noFill/>
          </a:ln>
        </p:spPr>
      </p:pic>
      <p:pic>
        <p:nvPicPr>
          <p:cNvPr id="7173" name="Picture 4"/>
          <p:cNvPicPr>
            <a:picLocks noChangeAspect="1"/>
          </p:cNvPicPr>
          <p:nvPr/>
        </p:nvPicPr>
        <p:blipFill>
          <a:blip r:embed="rId2"/>
          <a:stretch>
            <a:fillRect/>
          </a:stretch>
        </p:blipFill>
        <p:spPr>
          <a:xfrm>
            <a:off x="516890" y="3431540"/>
            <a:ext cx="10781030" cy="2371725"/>
          </a:xfrm>
          <a:prstGeom prst="rect">
            <a:avLst/>
          </a:prstGeom>
          <a:noFill/>
          <a:ln w="28575" cap="flat" cmpd="sng">
            <a:solidFill>
              <a:srgbClr val="FFC000"/>
            </a:solidFill>
            <a:prstDash val="solid"/>
            <a:miter/>
            <a:headEnd type="none" w="med" len="med"/>
            <a:tailEnd type="none" w="med" len="me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7954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8232" y="476672"/>
            <a:ext cx="4391664"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1" name="Picture 3" descr="WSQ040525ji-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72" y="3057947"/>
            <a:ext cx="4807020" cy="248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3" name="Text Box 5"/>
          <p:cNvSpPr txBox="1">
            <a:spLocks noChangeArrowheads="1"/>
          </p:cNvSpPr>
          <p:nvPr/>
        </p:nvSpPr>
        <p:spPr bwMode="auto">
          <a:xfrm>
            <a:off x="551384" y="5541591"/>
            <a:ext cx="3779837" cy="70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bodyPr>
          <a:lstStyle>
            <a:lvl1pPr eaLnBrk="0" hangingPunct="0">
              <a:defRPr sz="3000">
                <a:solidFill>
                  <a:schemeClr val="tx1"/>
                </a:solidFill>
                <a:latin typeface="Arial" panose="020B0604020202020204" pitchFamily="34" charset="0"/>
                <a:ea typeface="宋体" panose="02010600030101010101" pitchFamily="2" charset="-122"/>
              </a:defRPr>
            </a:lvl1pPr>
            <a:lvl2pPr marL="742950" indent="-285750" eaLnBrk="0" hangingPunct="0">
              <a:defRPr sz="3000">
                <a:solidFill>
                  <a:schemeClr val="tx1"/>
                </a:solidFill>
                <a:latin typeface="Arial" panose="020B0604020202020204" pitchFamily="34" charset="0"/>
                <a:ea typeface="宋体" panose="02010600030101010101" pitchFamily="2" charset="-122"/>
              </a:defRPr>
            </a:lvl2pPr>
            <a:lvl3pPr marL="1143000" indent="-228600" eaLnBrk="0" hangingPunct="0">
              <a:defRPr sz="3000">
                <a:solidFill>
                  <a:schemeClr val="tx1"/>
                </a:solidFill>
                <a:latin typeface="Arial" panose="020B0604020202020204" pitchFamily="34" charset="0"/>
                <a:ea typeface="宋体" panose="02010600030101010101" pitchFamily="2" charset="-122"/>
              </a:defRPr>
            </a:lvl3pPr>
            <a:lvl4pPr marL="1600200" indent="-228600" eaLnBrk="0" hangingPunct="0">
              <a:defRPr sz="3000">
                <a:solidFill>
                  <a:schemeClr val="tx1"/>
                </a:solidFill>
                <a:latin typeface="Arial" panose="020B0604020202020204" pitchFamily="34" charset="0"/>
                <a:ea typeface="宋体" panose="02010600030101010101" pitchFamily="2" charset="-122"/>
              </a:defRPr>
            </a:lvl4pPr>
            <a:lvl5pPr marL="2057400" indent="-228600" eaLnBrk="0" hangingPunct="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zh-CN" sz="4000" dirty="0">
                <a:solidFill>
                  <a:srgbClr val="FF0000"/>
                </a:solidFill>
                <a:latin typeface="黑体" panose="02010609060101010101" pitchFamily="49" charset="-122"/>
                <a:ea typeface="黑体" panose="02010609060101010101" pitchFamily="49" charset="-122"/>
              </a:rPr>
              <a:t>2</a:t>
            </a:r>
            <a:r>
              <a:rPr lang="zh-CN" altLang="zh-CN" sz="4000"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004</a:t>
            </a:r>
            <a:r>
              <a:rPr lang="zh-CN" altLang="en-US" sz="4000"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年</a:t>
            </a:r>
            <a:r>
              <a:rPr lang="zh-CN" altLang="zh-CN" sz="4000"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5</a:t>
            </a:r>
            <a:r>
              <a:rPr lang="zh-CN" altLang="en-US" sz="4000"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月</a:t>
            </a:r>
            <a:r>
              <a:rPr lang="zh-CN" altLang="zh-CN" sz="4000"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24</a:t>
            </a:r>
            <a:r>
              <a:rPr lang="zh-CN" altLang="en-US" sz="4000"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日</a:t>
            </a:r>
            <a:endParaRPr lang="zh-CN" altLang="en-US" sz="4000" dirty="0">
              <a:solidFill>
                <a:srgbClr val="FF000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pic>
        <p:nvPicPr>
          <p:cNvPr id="311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310" y="2806823"/>
            <a:ext cx="2671270" cy="276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5048424" y="462831"/>
            <a:ext cx="5152032" cy="4478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buFontTx/>
              <a:buNone/>
            </a:pPr>
            <a:r>
              <a:rPr lang="en-US" altLang="zh-CN" sz="1800" dirty="0">
                <a:latin typeface="黑体" panose="02010609060101010101" pitchFamily="49" charset="-122"/>
                <a:ea typeface="黑体" panose="02010609060101010101" pitchFamily="49" charset="-122"/>
              </a:rPr>
              <a:t> </a:t>
            </a:r>
            <a:r>
              <a:rPr lang="zh-CN" altLang="zh-CN" sz="1800" dirty="0">
                <a:latin typeface="黑体" panose="02010609060101010101" pitchFamily="49" charset="-122"/>
                <a:ea typeface="黑体" panose="02010609060101010101" pitchFamily="49" charset="-122"/>
              </a:rPr>
              <a:t>●2004</a:t>
            </a:r>
            <a:r>
              <a:rPr lang="zh-CN" sz="1800" dirty="0">
                <a:latin typeface="黑体" panose="02010609060101010101" pitchFamily="49" charset="-122"/>
                <a:ea typeface="黑体" panose="02010609060101010101" pitchFamily="49" charset="-122"/>
              </a:rPr>
              <a:t>年下半年，通过</a:t>
            </a:r>
            <a:r>
              <a:rPr lang="zh-CN" sz="1800" dirty="0">
                <a:ea typeface="黑体" panose="02010609060101010101" pitchFamily="49" charset="-122"/>
              </a:rPr>
              <a:t>“</a:t>
            </a:r>
            <a:r>
              <a:rPr lang="zh-CN" sz="1800" dirty="0">
                <a:solidFill>
                  <a:srgbClr val="FF0000"/>
                </a:solidFill>
                <a:latin typeface="黑体" panose="02010609060101010101" pitchFamily="49" charset="-122"/>
                <a:ea typeface="黑体" panose="02010609060101010101" pitchFamily="49" charset="-122"/>
              </a:rPr>
              <a:t>价值工程理论和评估</a:t>
            </a:r>
            <a:r>
              <a:rPr lang="zh-CN" sz="1800" dirty="0">
                <a:ea typeface="黑体" panose="02010609060101010101" pitchFamily="49" charset="-122"/>
              </a:rPr>
              <a:t>”</a:t>
            </a:r>
            <a:r>
              <a:rPr lang="zh-CN" sz="1800" dirty="0">
                <a:latin typeface="黑体" panose="02010609060101010101" pitchFamily="49" charset="-122"/>
                <a:ea typeface="黑体" panose="02010609060101010101" pitchFamily="49" charset="-122"/>
              </a:rPr>
              <a:t>对鸟巢进行瘦身，取消</a:t>
            </a:r>
            <a:r>
              <a:rPr lang="zh-CN" sz="1800" dirty="0">
                <a:solidFill>
                  <a:srgbClr val="FF0000"/>
                </a:solidFill>
                <a:latin typeface="黑体" panose="02010609060101010101" pitchFamily="49" charset="-122"/>
                <a:ea typeface="黑体" panose="02010609060101010101" pitchFamily="49" charset="-122"/>
              </a:rPr>
              <a:t>可开启屋顶</a:t>
            </a:r>
            <a:r>
              <a:rPr lang="zh-CN" sz="1800" dirty="0">
                <a:latin typeface="黑体" panose="02010609060101010101" pitchFamily="49" charset="-122"/>
                <a:ea typeface="黑体" panose="02010609060101010101" pitchFamily="49" charset="-122"/>
              </a:rPr>
              <a:t>，并通过钢结构的优化，大大减少了用钢量。降低工程造价约</a:t>
            </a:r>
            <a:r>
              <a:rPr lang="zh-CN" altLang="zh-CN" sz="1800" dirty="0">
                <a:solidFill>
                  <a:srgbClr val="FF0000"/>
                </a:solidFill>
                <a:latin typeface="黑体" panose="02010609060101010101" pitchFamily="49" charset="-122"/>
                <a:ea typeface="黑体" panose="02010609060101010101" pitchFamily="49" charset="-122"/>
              </a:rPr>
              <a:t>8</a:t>
            </a:r>
            <a:r>
              <a:rPr lang="zh-CN" sz="1800" dirty="0">
                <a:latin typeface="黑体" panose="02010609060101010101" pitchFamily="49" charset="-122"/>
                <a:ea typeface="黑体" panose="02010609060101010101" pitchFamily="49" charset="-122"/>
              </a:rPr>
              <a:t>亿元。</a:t>
            </a:r>
            <a:endParaRPr lang="zh-CN" sz="1800" dirty="0">
              <a:latin typeface="黑体" panose="02010609060101010101" pitchFamily="49" charset="-122"/>
              <a:ea typeface="黑体" panose="02010609060101010101" pitchFamily="49" charset="-122"/>
            </a:endParaRPr>
          </a:p>
          <a:p>
            <a:pPr fontAlgn="auto">
              <a:lnSpc>
                <a:spcPct val="120000"/>
              </a:lnSpc>
              <a:spcAft>
                <a:spcPts val="0"/>
              </a:spcAft>
              <a:buFontTx/>
              <a:buNone/>
            </a:pPr>
            <a:r>
              <a:rPr lang="zh-CN" altLang="zh-CN" sz="1800" dirty="0">
                <a:latin typeface="黑体" panose="02010609060101010101" pitchFamily="49" charset="-122"/>
                <a:ea typeface="黑体" panose="02010609060101010101" pitchFamily="49" charset="-122"/>
              </a:rPr>
              <a:t> ●</a:t>
            </a:r>
            <a:r>
              <a:rPr lang="zh-CN" sz="1800" dirty="0">
                <a:latin typeface="黑体" panose="02010609060101010101" pitchFamily="49" charset="-122"/>
                <a:ea typeface="黑体" panose="02010609060101010101" pitchFamily="49" charset="-122"/>
              </a:rPr>
              <a:t>建成后的鸟巢用钢量为</a:t>
            </a:r>
            <a:r>
              <a:rPr lang="zh-CN" altLang="zh-CN" sz="1800" dirty="0">
                <a:latin typeface="黑体" panose="02010609060101010101" pitchFamily="49" charset="-122"/>
                <a:ea typeface="黑体" panose="02010609060101010101" pitchFamily="49" charset="-122"/>
              </a:rPr>
              <a:t>450kg/m</a:t>
            </a:r>
            <a:r>
              <a:rPr lang="zh-CN" altLang="zh-CN" sz="1800" baseline="30000" dirty="0">
                <a:latin typeface="黑体" panose="02010609060101010101" pitchFamily="49" charset="-122"/>
                <a:ea typeface="黑体" panose="02010609060101010101" pitchFamily="49" charset="-122"/>
              </a:rPr>
              <a:t>2</a:t>
            </a:r>
            <a:r>
              <a:rPr lang="zh-CN" sz="1800" dirty="0">
                <a:latin typeface="黑体" panose="02010609060101010101" pitchFamily="49" charset="-122"/>
                <a:ea typeface="黑体" panose="02010609060101010101" pitchFamily="49" charset="-122"/>
              </a:rPr>
              <a:t>。</a:t>
            </a:r>
            <a:endParaRPr lang="zh-CN" sz="1800" dirty="0">
              <a:latin typeface="黑体" panose="02010609060101010101" pitchFamily="49" charset="-122"/>
              <a:ea typeface="黑体" panose="02010609060101010101" pitchFamily="49" charset="-122"/>
            </a:endParaRPr>
          </a:p>
          <a:p>
            <a:pPr fontAlgn="auto">
              <a:lnSpc>
                <a:spcPct val="120000"/>
              </a:lnSpc>
              <a:spcAft>
                <a:spcPts val="0"/>
              </a:spcAft>
              <a:buFontTx/>
              <a:buNone/>
            </a:pPr>
            <a:r>
              <a:rPr lang="zh-CN" altLang="zh-CN" sz="1800" dirty="0">
                <a:latin typeface="黑体" panose="02010609060101010101" pitchFamily="49" charset="-122"/>
                <a:ea typeface="黑体" panose="02010609060101010101" pitchFamily="49" charset="-122"/>
              </a:rPr>
              <a:t> ●</a:t>
            </a:r>
            <a:r>
              <a:rPr lang="zh-CN" sz="1800" dirty="0">
                <a:latin typeface="黑体" panose="02010609060101010101" pitchFamily="49" charset="-122"/>
                <a:ea typeface="黑体" panose="02010609060101010101" pitchFamily="49" charset="-122"/>
              </a:rPr>
              <a:t>悉尼奥运会的平均用钢量为</a:t>
            </a:r>
            <a:r>
              <a:rPr lang="zh-CN" altLang="zh-CN" sz="1800" dirty="0">
                <a:solidFill>
                  <a:srgbClr val="CC3300"/>
                </a:solidFill>
                <a:latin typeface="黑体" panose="02010609060101010101" pitchFamily="49" charset="-122"/>
                <a:ea typeface="黑体" panose="02010609060101010101" pitchFamily="49" charset="-122"/>
              </a:rPr>
              <a:t>30</a:t>
            </a:r>
            <a:r>
              <a:rPr lang="zh-CN" sz="1800" dirty="0">
                <a:solidFill>
                  <a:srgbClr val="CC3300"/>
                </a:solidFill>
                <a:latin typeface="黑体" panose="02010609060101010101" pitchFamily="49" charset="-122"/>
                <a:ea typeface="黑体" panose="02010609060101010101" pitchFamily="49" charset="-122"/>
              </a:rPr>
              <a:t>公斤／</a:t>
            </a:r>
            <a:r>
              <a:rPr lang="zh-CN" altLang="zh-CN" sz="1800" dirty="0">
                <a:solidFill>
                  <a:srgbClr val="CC3300"/>
                </a:solidFill>
                <a:latin typeface="黑体" panose="02010609060101010101" pitchFamily="49" charset="-122"/>
                <a:ea typeface="黑体" panose="02010609060101010101" pitchFamily="49" charset="-122"/>
              </a:rPr>
              <a:t>m</a:t>
            </a:r>
            <a:r>
              <a:rPr lang="zh-CN" altLang="zh-CN" sz="1800" baseline="30000" dirty="0">
                <a:solidFill>
                  <a:srgbClr val="CC3300"/>
                </a:solidFill>
                <a:latin typeface="黑体" panose="02010609060101010101" pitchFamily="49" charset="-122"/>
                <a:ea typeface="黑体" panose="02010609060101010101" pitchFamily="49" charset="-122"/>
              </a:rPr>
              <a:t>2</a:t>
            </a:r>
            <a:r>
              <a:rPr lang="zh-CN" sz="1800" dirty="0">
                <a:solidFill>
                  <a:srgbClr val="CC3300"/>
                </a:solidFill>
                <a:latin typeface="黑体" panose="02010609060101010101" pitchFamily="49" charset="-122"/>
                <a:ea typeface="黑体" panose="02010609060101010101" pitchFamily="49" charset="-122"/>
              </a:rPr>
              <a:t>。</a:t>
            </a:r>
            <a:endParaRPr lang="zh-CN" sz="1800" dirty="0">
              <a:solidFill>
                <a:srgbClr val="CC3300"/>
              </a:solidFill>
              <a:latin typeface="黑体" panose="02010609060101010101" pitchFamily="49" charset="-122"/>
              <a:ea typeface="黑体" panose="02010609060101010101" pitchFamily="49" charset="-122"/>
            </a:endParaRPr>
          </a:p>
          <a:p>
            <a:pPr fontAlgn="auto">
              <a:lnSpc>
                <a:spcPct val="135000"/>
              </a:lnSpc>
              <a:spcAft>
                <a:spcPts val="0"/>
              </a:spcAft>
              <a:buFontTx/>
              <a:buNone/>
            </a:pPr>
            <a:endParaRPr lang="zh-CN" altLang="zh-CN" sz="1800" dirty="0">
              <a:solidFill>
                <a:srgbClr val="CC3300"/>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1298"/>
                                        </p:tgtEl>
                                        <p:attrNameLst>
                                          <p:attrName>style.visibility</p:attrName>
                                        </p:attrNameLst>
                                      </p:cBhvr>
                                      <p:to>
                                        <p:strVal val="visible"/>
                                      </p:to>
                                    </p:set>
                                    <p:animEffect transition="in" filter="wipe(down)">
                                      <p:cBhvr>
                                        <p:cTn id="7" dur="500"/>
                                        <p:tgtEl>
                                          <p:spTgt spid="3112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39876" y="1334135"/>
            <a:ext cx="9137015" cy="412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471190" y="549787"/>
            <a:ext cx="1877437" cy="504369"/>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hangingPunct="1">
              <a:lnSpc>
                <a:spcPct val="130000"/>
              </a:lnSpc>
              <a:buFontTx/>
              <a:buNone/>
            </a:pPr>
            <a:r>
              <a:rPr lang="zh-CN" altLang="zh-CN" sz="2400" dirty="0">
                <a:solidFill>
                  <a:srgbClr val="FF0000"/>
                </a:solidFill>
                <a:latin typeface="黑体" panose="02010609060101010101" pitchFamily="49" charset="-122"/>
                <a:ea typeface="黑体" panose="02010609060101010101" pitchFamily="49" charset="-122"/>
              </a:rPr>
              <a:t>鸟巢</a:t>
            </a:r>
            <a:r>
              <a:rPr lang="en-US" altLang="zh-CN" sz="2400" dirty="0">
                <a:solidFill>
                  <a:srgbClr val="FF0000"/>
                </a:solidFill>
                <a:latin typeface="黑体" panose="02010609060101010101" pitchFamily="49" charset="-122"/>
                <a:ea typeface="黑体" panose="02010609060101010101" pitchFamily="49" charset="-122"/>
              </a:rPr>
              <a:t>PPP</a:t>
            </a:r>
            <a:r>
              <a:rPr lang="zh-CN" altLang="en-US" sz="2400" dirty="0">
                <a:solidFill>
                  <a:srgbClr val="FF0000"/>
                </a:solidFill>
                <a:latin typeface="黑体" panose="02010609060101010101" pitchFamily="49" charset="-122"/>
                <a:ea typeface="黑体" panose="02010609060101010101" pitchFamily="49" charset="-122"/>
              </a:rPr>
              <a:t>模式</a:t>
            </a:r>
            <a:endParaRPr lang="zh-CN" altLang="en-US" sz="2400"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05432" y="566817"/>
            <a:ext cx="8952252" cy="460375"/>
          </a:xfrm>
          <a:prstGeom prst="rect">
            <a:avLst/>
          </a:prstGeom>
          <a:noFill/>
        </p:spPr>
        <p:txBody>
          <a:bodyPr wrap="square">
            <a:spAutoFit/>
            <a:scene3d>
              <a:camera prst="orthographicFront"/>
              <a:lightRig rig="threePt" dir="t"/>
            </a:scene3d>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defRPr/>
            </a:pPr>
            <a:r>
              <a:rPr lang="zh-CN" altLang="en-US" sz="24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“鸟巢”每年有形的运营费用和偿还建造贷款的利息约为</a:t>
            </a:r>
            <a:r>
              <a:rPr lang="en-US" altLang="zh-CN" sz="24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Times New Roman" panose="02020603050405020304" pitchFamily="18" charset="0"/>
              </a:rPr>
              <a:t>1.5</a:t>
            </a:r>
            <a:r>
              <a:rPr lang="zh-CN" altLang="en-US" sz="24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亿元。</a:t>
            </a:r>
            <a:endParaRPr lang="zh-CN" altLang="en-US" sz="2400" b="1"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3" name="TextBox 3"/>
          <p:cNvSpPr txBox="1">
            <a:spLocks noChangeArrowheads="1"/>
          </p:cNvSpPr>
          <p:nvPr/>
        </p:nvSpPr>
        <p:spPr bwMode="auto">
          <a:xfrm>
            <a:off x="7808340" y="1677151"/>
            <a:ext cx="20116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sz="2400" b="1" dirty="0">
                <a:solidFill>
                  <a:srgbClr val="FF3300"/>
                </a:solidFill>
                <a:latin typeface="微软雅黑" panose="020B0503020204020204" charset="-122"/>
                <a:ea typeface="微软雅黑" panose="020B0503020204020204" charset="-122"/>
              </a:rPr>
              <a:t>盈利前景如何</a:t>
            </a:r>
            <a:endParaRPr lang="zh-CN" altLang="en-US" sz="4000" dirty="0">
              <a:solidFill>
                <a:srgbClr val="FF3300"/>
              </a:solidFill>
              <a:latin typeface="微软雅黑" panose="020B0503020204020204" charset="-122"/>
              <a:ea typeface="微软雅黑" panose="020B0503020204020204" charset="-122"/>
            </a:endParaRPr>
          </a:p>
        </p:txBody>
      </p:sp>
      <p:sp>
        <p:nvSpPr>
          <p:cNvPr id="4" name="TextBox 4"/>
          <p:cNvSpPr txBox="1"/>
          <p:nvPr/>
        </p:nvSpPr>
        <p:spPr>
          <a:xfrm>
            <a:off x="9702338" y="1569983"/>
            <a:ext cx="741680" cy="76835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defRPr/>
            </a:pPr>
            <a:r>
              <a:rPr lang="zh-CN" altLang="en-US" sz="4400" b="1" dirty="0">
                <a:ln w="11430"/>
                <a:solidFill>
                  <a:srgbClr val="FF3300"/>
                </a:solidFill>
                <a:effectLst>
                  <a:outerShdw blurRad="50800" dist="39000" dir="5460000" algn="tl">
                    <a:srgbClr val="000000">
                      <a:alpha val="38000"/>
                    </a:srgbClr>
                  </a:outerShdw>
                </a:effectLst>
                <a:latin typeface="微软雅黑" panose="020B0503020204020204" charset="-122"/>
                <a:ea typeface="微软雅黑" panose="020B0503020204020204" charset="-122"/>
              </a:rPr>
              <a:t>？</a:t>
            </a:r>
            <a:endParaRPr lang="zh-CN" altLang="en-US" sz="4400" b="1" dirty="0">
              <a:ln w="11430"/>
              <a:solidFill>
                <a:srgbClr val="FF3300"/>
              </a:solidFill>
              <a:effectLst>
                <a:outerShdw blurRad="50800" dist="39000" dir="5460000" algn="tl">
                  <a:srgbClr val="000000">
                    <a:alpha val="38000"/>
                  </a:srgbClr>
                </a:outerShdw>
              </a:effectLst>
              <a:latin typeface="微软雅黑" panose="020B0503020204020204" charset="-122"/>
              <a:ea typeface="微软雅黑" panose="020B0503020204020204" charset="-122"/>
            </a:endParaRPr>
          </a:p>
        </p:txBody>
      </p:sp>
      <p:grpSp>
        <p:nvGrpSpPr>
          <p:cNvPr id="5" name="组合 4"/>
          <p:cNvGrpSpPr/>
          <p:nvPr/>
        </p:nvGrpSpPr>
        <p:grpSpPr bwMode="auto">
          <a:xfrm>
            <a:off x="3766691" y="1845157"/>
            <a:ext cx="3762379" cy="3121820"/>
            <a:chOff x="2554291" y="1933576"/>
            <a:chExt cx="3762379" cy="4162427"/>
          </a:xfrm>
        </p:grpSpPr>
        <p:sp>
          <p:nvSpPr>
            <p:cNvPr id="20" name="AutoShape 17"/>
            <p:cNvSpPr>
              <a:spLocks noChangeArrowheads="1"/>
            </p:cNvSpPr>
            <p:nvPr/>
          </p:nvSpPr>
          <p:spPr bwMode="gray">
            <a:xfrm>
              <a:off x="3411538" y="3081338"/>
              <a:ext cx="2093912" cy="1811337"/>
            </a:xfrm>
            <a:prstGeom prst="hexagon">
              <a:avLst>
                <a:gd name="adj" fmla="val 28900"/>
                <a:gd name="vf" fmla="val 115470"/>
              </a:avLst>
            </a:prstGeom>
            <a:solidFill>
              <a:srgbClr val="C0C0C0">
                <a:alpha val="0"/>
              </a:srgbClr>
            </a:solidFill>
            <a:ln w="9525">
              <a:miter lim="800000"/>
            </a:ln>
            <a:scene3d>
              <a:camera prst="legacyPerspectiveFront"/>
              <a:lightRig rig="legacyFlat3" dir="b"/>
            </a:scene3d>
            <a:sp3d extrusionH="887400" prstMaterial="legacyMatte">
              <a:bevelT w="13500" h="13500" prst="angle"/>
              <a:bevelB w="13500" h="13500" prst="angle"/>
              <a:extrusionClr>
                <a:srgbClr val="C0C0C0"/>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1" name="Text Box 20"/>
            <p:cNvSpPr txBox="1">
              <a:spLocks noChangeArrowheads="1"/>
            </p:cNvSpPr>
            <p:nvPr/>
          </p:nvSpPr>
          <p:spPr bwMode="auto">
            <a:xfrm>
              <a:off x="3373438" y="3819525"/>
              <a:ext cx="2112962" cy="11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1" hangingPunct="1">
                <a:lnSpc>
                  <a:spcPct val="60000"/>
                </a:lnSpc>
                <a:spcBef>
                  <a:spcPct val="50000"/>
                </a:spcBef>
              </a:pPr>
              <a:r>
                <a:rPr lang="zh-CN" altLang="en-US" sz="2800" b="1" dirty="0">
                  <a:latin typeface="微软雅黑" panose="020B0503020204020204" charset="-122"/>
                  <a:ea typeface="微软雅黑" panose="020B0503020204020204" charset="-122"/>
                </a:rPr>
                <a:t>收入来源</a:t>
              </a:r>
              <a:endParaRPr lang="en-US" altLang="zh-CN" sz="2800" b="1" dirty="0">
                <a:latin typeface="微软雅黑" panose="020B0503020204020204" charset="-122"/>
                <a:ea typeface="微软雅黑" panose="020B0503020204020204" charset="-122"/>
              </a:endParaRPr>
            </a:p>
            <a:p>
              <a:pPr algn="ctr" eaLnBrk="1" hangingPunct="1">
                <a:lnSpc>
                  <a:spcPct val="60000"/>
                </a:lnSpc>
                <a:spcBef>
                  <a:spcPct val="50000"/>
                </a:spcBef>
              </a:pPr>
              <a:r>
                <a:rPr lang="zh-CN" altLang="en-US" sz="2800" b="1" dirty="0">
                  <a:latin typeface="微软雅黑" panose="020B0503020204020204" charset="-122"/>
                  <a:ea typeface="微软雅黑" panose="020B0503020204020204" charset="-122"/>
                </a:rPr>
                <a:t>（预期）</a:t>
              </a:r>
              <a:endParaRPr lang="en-US" altLang="zh-CN" sz="2800" b="1" dirty="0">
                <a:latin typeface="微软雅黑" panose="020B0503020204020204" charset="-122"/>
                <a:ea typeface="微软雅黑" panose="020B0503020204020204" charset="-122"/>
              </a:endParaRPr>
            </a:p>
          </p:txBody>
        </p:sp>
        <p:grpSp>
          <p:nvGrpSpPr>
            <p:cNvPr id="22" name="Group 3"/>
            <p:cNvGrpSpPr/>
            <p:nvPr/>
          </p:nvGrpSpPr>
          <p:grpSpPr bwMode="auto">
            <a:xfrm>
              <a:off x="2554291" y="1933576"/>
              <a:ext cx="3762379" cy="4162427"/>
              <a:chOff x="1768" y="1183"/>
              <a:chExt cx="2370" cy="2622"/>
            </a:xfrm>
          </p:grpSpPr>
          <p:sp>
            <p:nvSpPr>
              <p:cNvPr id="23" name="AutoShape 4"/>
              <p:cNvSpPr>
                <a:spLocks noChangeArrowheads="1"/>
              </p:cNvSpPr>
              <p:nvPr/>
            </p:nvSpPr>
            <p:spPr bwMode="gray">
              <a:xfrm rot="10800000">
                <a:off x="2561" y="3142"/>
                <a:ext cx="751" cy="663"/>
              </a:xfrm>
              <a:prstGeom prst="triangle">
                <a:avLst>
                  <a:gd name="adj" fmla="val 50000"/>
                </a:avLst>
              </a:prstGeom>
              <a:solidFill>
                <a:schemeClr val="folHlink">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folHlink"/>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4" name="AutoShape 5"/>
              <p:cNvSpPr>
                <a:spLocks noChangeArrowheads="1"/>
              </p:cNvSpPr>
              <p:nvPr/>
            </p:nvSpPr>
            <p:spPr bwMode="gray">
              <a:xfrm>
                <a:off x="2572" y="1183"/>
                <a:ext cx="751" cy="663"/>
              </a:xfrm>
              <a:prstGeom prst="triangle">
                <a:avLst>
                  <a:gd name="adj" fmla="val 50000"/>
                </a:avLst>
              </a:prstGeom>
              <a:solidFill>
                <a:schemeClr val="accent1">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accent1"/>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5" name="AutoShape 6"/>
              <p:cNvSpPr>
                <a:spLocks noChangeArrowheads="1"/>
              </p:cNvSpPr>
              <p:nvPr/>
            </p:nvSpPr>
            <p:spPr bwMode="gray">
              <a:xfrm rot="7186656">
                <a:off x="3431" y="2642"/>
                <a:ext cx="752" cy="663"/>
              </a:xfrm>
              <a:prstGeom prst="triangle">
                <a:avLst>
                  <a:gd name="adj" fmla="val 50000"/>
                </a:avLst>
              </a:prstGeom>
              <a:solidFill>
                <a:schemeClr val="accent1">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accent1"/>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6" name="AutoShape 7"/>
              <p:cNvSpPr>
                <a:spLocks noChangeArrowheads="1"/>
              </p:cNvSpPr>
              <p:nvPr/>
            </p:nvSpPr>
            <p:spPr bwMode="gray">
              <a:xfrm rot="3597399">
                <a:off x="3428" y="1677"/>
                <a:ext cx="751" cy="662"/>
              </a:xfrm>
              <a:prstGeom prst="triangle">
                <a:avLst>
                  <a:gd name="adj" fmla="val 50000"/>
                </a:avLst>
              </a:prstGeom>
              <a:solidFill>
                <a:schemeClr val="folHlink">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folHlink"/>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7" name="AutoShape 8"/>
              <p:cNvSpPr>
                <a:spLocks noChangeArrowheads="1"/>
              </p:cNvSpPr>
              <p:nvPr/>
            </p:nvSpPr>
            <p:spPr bwMode="gray">
              <a:xfrm rot="-7225481">
                <a:off x="1724" y="2648"/>
                <a:ext cx="751" cy="663"/>
              </a:xfrm>
              <a:prstGeom prst="triangle">
                <a:avLst>
                  <a:gd name="adj" fmla="val 50000"/>
                </a:avLst>
              </a:prstGeom>
              <a:solidFill>
                <a:schemeClr val="accent1">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accent1"/>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8" name="AutoShape 9"/>
              <p:cNvSpPr>
                <a:spLocks noChangeArrowheads="1"/>
              </p:cNvSpPr>
              <p:nvPr/>
            </p:nvSpPr>
            <p:spPr bwMode="gray">
              <a:xfrm rot="-3614670">
                <a:off x="1727" y="1673"/>
                <a:ext cx="752" cy="663"/>
              </a:xfrm>
              <a:prstGeom prst="triangle">
                <a:avLst>
                  <a:gd name="adj" fmla="val 50000"/>
                </a:avLst>
              </a:prstGeom>
              <a:solidFill>
                <a:schemeClr val="folHlink">
                  <a:alpha val="50195"/>
                </a:schemeClr>
              </a:solidFill>
              <a:ln w="9525">
                <a:miter lim="800000"/>
              </a:ln>
              <a:scene3d>
                <a:camera prst="legacyObliqueTopRight"/>
                <a:lightRig rig="legacyFlat3" dir="b"/>
              </a:scene3d>
              <a:sp3d extrusionH="163500" prstMaterial="legacyMatte">
                <a:bevelT w="13500" h="13500" prst="angle"/>
                <a:bevelB w="13500" h="13500" prst="angle"/>
                <a:extrusionClr>
                  <a:schemeClr val="folHlink"/>
                </a:extrusionClr>
              </a:sp3d>
            </p:spPr>
            <p:txBody>
              <a:bodyPr wrap="none" anchor="ctr">
                <a:flatTx/>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sp>
            <p:nvSpPr>
              <p:cNvPr id="29" name="Line 10"/>
              <p:cNvSpPr>
                <a:spLocks noChangeShapeType="1"/>
              </p:cNvSpPr>
              <p:nvPr/>
            </p:nvSpPr>
            <p:spPr bwMode="auto">
              <a:xfrm>
                <a:off x="2147" y="3385"/>
                <a:ext cx="74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tailEnd type="triangle" w="med" len="med"/>
                  </a14:hiddenLine>
                </a:ext>
              </a:extLst>
            </p:spPr>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latin typeface="微软雅黑" panose="020B0503020204020204" charset="-122"/>
                  <a:ea typeface="微软雅黑" panose="020B0503020204020204" charset="-122"/>
                </a:endParaRPr>
              </a:p>
            </p:txBody>
          </p:sp>
        </p:grpSp>
      </p:grpSp>
      <p:grpSp>
        <p:nvGrpSpPr>
          <p:cNvPr id="6" name="组合 5"/>
          <p:cNvGrpSpPr/>
          <p:nvPr/>
        </p:nvGrpSpPr>
        <p:grpSpPr bwMode="auto">
          <a:xfrm>
            <a:off x="1617998" y="2827424"/>
            <a:ext cx="3838575" cy="2121259"/>
            <a:chOff x="571472" y="3071810"/>
            <a:chExt cx="3838603" cy="2828430"/>
          </a:xfrm>
        </p:grpSpPr>
        <p:sp>
          <p:nvSpPr>
            <p:cNvPr id="14" name="Rectangle 11"/>
            <p:cNvSpPr>
              <a:spLocks noChangeArrowheads="1"/>
            </p:cNvSpPr>
            <p:nvPr/>
          </p:nvSpPr>
          <p:spPr bwMode="auto">
            <a:xfrm>
              <a:off x="742679" y="5286388"/>
              <a:ext cx="2621299" cy="61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400" b="1">
                  <a:solidFill>
                    <a:srgbClr val="FF3300"/>
                  </a:solidFill>
                  <a:latin typeface="微软雅黑" panose="020B0503020204020204" charset="-122"/>
                  <a:ea typeface="微软雅黑" panose="020B0503020204020204" charset="-122"/>
                </a:rPr>
                <a:t>举办活动综合收入</a:t>
              </a:r>
              <a:endParaRPr lang="en-US" altLang="zh-CN" sz="2400" b="1">
                <a:solidFill>
                  <a:srgbClr val="FF3300"/>
                </a:solidFill>
                <a:latin typeface="微软雅黑" panose="020B0503020204020204" charset="-122"/>
                <a:ea typeface="微软雅黑" panose="020B0503020204020204" charset="-122"/>
              </a:endParaRPr>
            </a:p>
          </p:txBody>
        </p:sp>
        <p:sp>
          <p:nvSpPr>
            <p:cNvPr id="15" name="Line 18"/>
            <p:cNvSpPr>
              <a:spLocks noChangeShapeType="1"/>
            </p:cNvSpPr>
            <p:nvPr/>
          </p:nvSpPr>
          <p:spPr bwMode="auto">
            <a:xfrm>
              <a:off x="3181350" y="5457825"/>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6" name="Line 21"/>
            <p:cNvSpPr>
              <a:spLocks noChangeShapeType="1"/>
            </p:cNvSpPr>
            <p:nvPr/>
          </p:nvSpPr>
          <p:spPr bwMode="auto">
            <a:xfrm>
              <a:off x="2103438" y="3286125"/>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7" name="Line 22"/>
            <p:cNvSpPr>
              <a:spLocks noChangeShapeType="1"/>
            </p:cNvSpPr>
            <p:nvPr/>
          </p:nvSpPr>
          <p:spPr bwMode="auto">
            <a:xfrm>
              <a:off x="2103438" y="4705350"/>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8" name="Rectangle 12"/>
            <p:cNvSpPr>
              <a:spLocks noChangeArrowheads="1"/>
            </p:cNvSpPr>
            <p:nvPr/>
          </p:nvSpPr>
          <p:spPr bwMode="auto">
            <a:xfrm>
              <a:off x="836117" y="3071810"/>
              <a:ext cx="1402090" cy="61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400" b="1" dirty="0">
                  <a:solidFill>
                    <a:srgbClr val="FF3300"/>
                  </a:solidFill>
                  <a:latin typeface="微软雅黑" panose="020B0503020204020204" charset="-122"/>
                  <a:ea typeface="微软雅黑" panose="020B0503020204020204" charset="-122"/>
                </a:rPr>
                <a:t>旅游收入</a:t>
              </a:r>
              <a:endParaRPr lang="en-US" altLang="zh-CN" sz="2400" b="1" dirty="0">
                <a:solidFill>
                  <a:srgbClr val="FF3300"/>
                </a:solidFill>
                <a:latin typeface="微软雅黑" panose="020B0503020204020204" charset="-122"/>
                <a:ea typeface="微软雅黑" panose="020B0503020204020204" charset="-122"/>
              </a:endParaRPr>
            </a:p>
          </p:txBody>
        </p:sp>
        <p:sp>
          <p:nvSpPr>
            <p:cNvPr id="19" name="TextBox 26"/>
            <p:cNvSpPr txBox="1">
              <a:spLocks noChangeArrowheads="1"/>
            </p:cNvSpPr>
            <p:nvPr/>
          </p:nvSpPr>
          <p:spPr bwMode="auto">
            <a:xfrm>
              <a:off x="571472" y="4500570"/>
              <a:ext cx="1706892" cy="61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sz="2400" b="1">
                  <a:solidFill>
                    <a:srgbClr val="FF3300"/>
                  </a:solidFill>
                  <a:latin typeface="微软雅黑" panose="020B0503020204020204" charset="-122"/>
                  <a:ea typeface="微软雅黑" panose="020B0503020204020204" charset="-122"/>
                </a:rPr>
                <a:t>纪念品开发</a:t>
              </a:r>
              <a:endParaRPr lang="zh-CN" altLang="en-US" sz="2400" b="1">
                <a:solidFill>
                  <a:srgbClr val="FF3300"/>
                </a:solidFill>
                <a:latin typeface="微软雅黑" panose="020B0503020204020204" charset="-122"/>
                <a:ea typeface="微软雅黑" panose="020B0503020204020204" charset="-122"/>
              </a:endParaRPr>
            </a:p>
          </p:txBody>
        </p:sp>
      </p:grpSp>
      <p:grpSp>
        <p:nvGrpSpPr>
          <p:cNvPr id="7" name="组合 6"/>
          <p:cNvGrpSpPr/>
          <p:nvPr/>
        </p:nvGrpSpPr>
        <p:grpSpPr bwMode="auto">
          <a:xfrm>
            <a:off x="5670894" y="2128959"/>
            <a:ext cx="4886557" cy="2128403"/>
            <a:chOff x="4516438" y="2281238"/>
            <a:chExt cx="4886268" cy="2837933"/>
          </a:xfrm>
        </p:grpSpPr>
        <p:sp>
          <p:nvSpPr>
            <p:cNvPr id="8" name="Rectangle 14"/>
            <p:cNvSpPr>
              <a:spLocks noChangeArrowheads="1"/>
            </p:cNvSpPr>
            <p:nvPr/>
          </p:nvSpPr>
          <p:spPr bwMode="auto">
            <a:xfrm>
              <a:off x="6781581" y="3133725"/>
              <a:ext cx="2621125" cy="61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400" b="1">
                  <a:solidFill>
                    <a:srgbClr val="0000FF"/>
                  </a:solidFill>
                  <a:latin typeface="微软雅黑" panose="020B0503020204020204" charset="-122"/>
                  <a:ea typeface="微软雅黑" panose="020B0503020204020204" charset="-122"/>
                </a:rPr>
                <a:t>冠名权的出售收入</a:t>
              </a:r>
              <a:endParaRPr lang="en-US" altLang="zh-CN" sz="2400" b="1">
                <a:solidFill>
                  <a:srgbClr val="0000FF"/>
                </a:solidFill>
                <a:latin typeface="微软雅黑" panose="020B0503020204020204" charset="-122"/>
                <a:ea typeface="微软雅黑" panose="020B0503020204020204" charset="-122"/>
              </a:endParaRPr>
            </a:p>
          </p:txBody>
        </p:sp>
        <p:sp>
          <p:nvSpPr>
            <p:cNvPr id="9" name="Rectangle 15"/>
            <p:cNvSpPr>
              <a:spLocks noChangeArrowheads="1"/>
            </p:cNvSpPr>
            <p:nvPr/>
          </p:nvSpPr>
          <p:spPr bwMode="auto">
            <a:xfrm>
              <a:off x="6889285" y="4505324"/>
              <a:ext cx="1312467" cy="61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en-US" altLang="zh-CN" sz="2400" b="1" dirty="0">
                  <a:solidFill>
                    <a:srgbClr val="0000FF"/>
                  </a:solidFill>
                  <a:latin typeface="微软雅黑" panose="020B0503020204020204" charset="-122"/>
                  <a:ea typeface="微软雅黑" panose="020B0503020204020204" charset="-122"/>
                  <a:cs typeface="Times New Roman" panose="02020603050405020304" pitchFamily="18" charset="0"/>
                </a:rPr>
                <a:t>VIP</a:t>
              </a:r>
              <a:r>
                <a:rPr lang="zh-CN" altLang="en-US" sz="2400" b="1" dirty="0">
                  <a:solidFill>
                    <a:srgbClr val="0000FF"/>
                  </a:solidFill>
                  <a:latin typeface="微软雅黑" panose="020B0503020204020204" charset="-122"/>
                  <a:ea typeface="微软雅黑" panose="020B0503020204020204" charset="-122"/>
                </a:rPr>
                <a:t>客户</a:t>
              </a:r>
              <a:endParaRPr lang="en-US" altLang="zh-CN" sz="2400" b="1" dirty="0">
                <a:solidFill>
                  <a:srgbClr val="0000FF"/>
                </a:solidFill>
                <a:latin typeface="微软雅黑" panose="020B0503020204020204" charset="-122"/>
                <a:ea typeface="微软雅黑" panose="020B0503020204020204" charset="-122"/>
              </a:endParaRPr>
            </a:p>
          </p:txBody>
        </p:sp>
        <p:sp>
          <p:nvSpPr>
            <p:cNvPr id="10" name="Rectangle 16"/>
            <p:cNvSpPr>
              <a:spLocks noChangeArrowheads="1"/>
            </p:cNvSpPr>
            <p:nvPr/>
          </p:nvSpPr>
          <p:spPr bwMode="auto">
            <a:xfrm>
              <a:off x="5535919" y="2281238"/>
              <a:ext cx="2925907" cy="61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2400" b="1" dirty="0">
                  <a:solidFill>
                    <a:srgbClr val="0000FF"/>
                  </a:solidFill>
                  <a:latin typeface="微软雅黑" panose="020B0503020204020204" charset="-122"/>
                  <a:ea typeface="微软雅黑" panose="020B0503020204020204" charset="-122"/>
                </a:rPr>
                <a:t>商业面积的运营收入</a:t>
              </a:r>
              <a:endParaRPr lang="en-US" altLang="zh-CN" sz="2400" b="1" dirty="0">
                <a:solidFill>
                  <a:srgbClr val="0000FF"/>
                </a:solidFill>
                <a:latin typeface="微软雅黑" panose="020B0503020204020204" charset="-122"/>
                <a:ea typeface="微软雅黑" panose="020B0503020204020204" charset="-122"/>
              </a:endParaRPr>
            </a:p>
          </p:txBody>
        </p:sp>
        <p:sp>
          <p:nvSpPr>
            <p:cNvPr id="11" name="Line 23"/>
            <p:cNvSpPr>
              <a:spLocks noChangeShapeType="1"/>
            </p:cNvSpPr>
            <p:nvPr/>
          </p:nvSpPr>
          <p:spPr bwMode="auto">
            <a:xfrm flipH="1">
              <a:off x="5745163" y="3303588"/>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2" name="Line 24"/>
            <p:cNvSpPr>
              <a:spLocks noChangeShapeType="1"/>
            </p:cNvSpPr>
            <p:nvPr/>
          </p:nvSpPr>
          <p:spPr bwMode="auto">
            <a:xfrm flipH="1">
              <a:off x="5745163" y="4675188"/>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sp>
          <p:nvSpPr>
            <p:cNvPr id="13" name="Line 19"/>
            <p:cNvSpPr>
              <a:spLocks noChangeShapeType="1"/>
            </p:cNvSpPr>
            <p:nvPr/>
          </p:nvSpPr>
          <p:spPr bwMode="auto">
            <a:xfrm flipH="1">
              <a:off x="4516438" y="2451100"/>
              <a:ext cx="1228725" cy="0"/>
            </a:xfrm>
            <a:prstGeom prst="line">
              <a:avLst/>
            </a:prstGeom>
            <a:ln>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3200">
                <a:solidFill>
                  <a:srgbClr val="FF3300"/>
                </a:solidFill>
                <a:latin typeface="微软雅黑" panose="020B0503020204020204" charset="-122"/>
                <a:ea typeface="微软雅黑" panose="020B050302020402020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4294967295"/>
          </p:nvPr>
        </p:nvSpPr>
        <p:spPr>
          <a:xfrm>
            <a:off x="502285" y="676275"/>
            <a:ext cx="9979025" cy="5273675"/>
          </a:xfrm>
        </p:spPr>
        <p:txBody>
          <a:bodyPr>
            <a:normAutofit lnSpcReduction="10000"/>
          </a:bodyPr>
          <a:lstStyle/>
          <a:p>
            <a:pPr eaLnBrk="1" hangingPunct="1">
              <a:lnSpc>
                <a:spcPct val="130000"/>
              </a:lnSpc>
              <a:buFontTx/>
              <a:buNone/>
            </a:pPr>
            <a:r>
              <a:rPr lang="zh-CN"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营运费用：</a:t>
            </a:r>
            <a:r>
              <a:rPr lang="zh-CN" altLang="zh-CN" sz="2800" dirty="0">
                <a:solidFill>
                  <a:srgbClr val="FF0000"/>
                </a:solidFill>
                <a:latin typeface="黑体" panose="02010609060101010101" pitchFamily="49" charset="-122"/>
                <a:ea typeface="黑体" panose="02010609060101010101" pitchFamily="49" charset="-122"/>
              </a:rPr>
              <a:t>7000</a:t>
            </a:r>
            <a:r>
              <a:rPr lang="zh-CN" altLang="en-US" sz="2800" dirty="0">
                <a:solidFill>
                  <a:srgbClr val="FF0000"/>
                </a:solidFill>
                <a:latin typeface="黑体" panose="02010609060101010101" pitchFamily="49" charset="-122"/>
                <a:ea typeface="黑体" panose="02010609060101010101" pitchFamily="49" charset="-122"/>
              </a:rPr>
              <a:t>万</a:t>
            </a:r>
            <a:r>
              <a:rPr lang="zh-CN" altLang="zh-CN" sz="2800" dirty="0">
                <a:solidFill>
                  <a:srgbClr val="FF0000"/>
                </a:solidFill>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年。鸟巢「只要启动基础成本就是</a:t>
            </a:r>
            <a:r>
              <a:rPr lang="zh-CN" altLang="zh-CN" sz="2800" dirty="0">
                <a:solidFill>
                  <a:srgbClr val="FF0000"/>
                </a:solidFill>
                <a:latin typeface="黑体" panose="02010609060101010101" pitchFamily="49" charset="-122"/>
                <a:ea typeface="黑体" panose="02010609060101010101" pitchFamily="49" charset="-122"/>
              </a:rPr>
              <a:t>70</a:t>
            </a:r>
            <a:r>
              <a:rPr lang="zh-CN" altLang="en-US" sz="2800" dirty="0">
                <a:solidFill>
                  <a:srgbClr val="FF0000"/>
                </a:solidFill>
                <a:latin typeface="黑体" panose="02010609060101010101" pitchFamily="49" charset="-122"/>
                <a:ea typeface="黑体" panose="02010609060101010101" pitchFamily="49" charset="-122"/>
              </a:rPr>
              <a:t>万，需要一百多名工作人员，这样的成本如果卖不出</a:t>
            </a:r>
            <a:r>
              <a:rPr lang="zh-CN" altLang="zh-CN" sz="2800" dirty="0">
                <a:solidFill>
                  <a:srgbClr val="FF0000"/>
                </a:solidFill>
                <a:latin typeface="黑体" panose="02010609060101010101" pitchFamily="49" charset="-122"/>
                <a:ea typeface="黑体" panose="02010609060101010101" pitchFamily="49" charset="-122"/>
              </a:rPr>
              <a:t>5</a:t>
            </a:r>
            <a:r>
              <a:rPr lang="zh-CN" altLang="en-US" sz="2800" dirty="0">
                <a:solidFill>
                  <a:srgbClr val="FF0000"/>
                </a:solidFill>
                <a:latin typeface="黑体" panose="02010609060101010101" pitchFamily="49" charset="-122"/>
                <a:ea typeface="黑体" panose="02010609060101010101" pitchFamily="49" charset="-122"/>
              </a:rPr>
              <a:t>万张门票根本就没有收益。</a:t>
            </a:r>
            <a:endParaRPr lang="en-US" altLang="zh-CN" sz="2800" dirty="0">
              <a:solidFill>
                <a:srgbClr val="FF0000"/>
              </a:solidFill>
              <a:latin typeface="黑体" panose="02010609060101010101" pitchFamily="49" charset="-122"/>
              <a:ea typeface="黑体" panose="02010609060101010101" pitchFamily="49" charset="-122"/>
            </a:endParaRPr>
          </a:p>
          <a:p>
            <a:pPr eaLnBrk="1" hangingPunct="1">
              <a:lnSpc>
                <a:spcPct val="130000"/>
              </a:lnSpc>
              <a:buFontTx/>
              <a:buNone/>
            </a:pPr>
            <a:r>
              <a:rPr lang="zh-CN"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由于北京地区存在</a:t>
            </a:r>
            <a:r>
              <a:rPr lang="zh-CN" altLang="en-US" sz="2800" dirty="0">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沙尘暴</a:t>
            </a:r>
            <a:r>
              <a:rPr lang="zh-CN" altLang="en-US" sz="2800" dirty="0">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和</a:t>
            </a:r>
            <a:r>
              <a:rPr lang="zh-CN" altLang="en-US" sz="2800" dirty="0">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酸雨</a:t>
            </a:r>
            <a:r>
              <a:rPr lang="zh-CN" altLang="en-US" sz="2800" dirty="0">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的气候环境，高科技的膜结构每年</a:t>
            </a:r>
            <a:r>
              <a:rPr lang="zh-CN" altLang="zh-CN" sz="2800" dirty="0">
                <a:latin typeface="黑体" panose="02010609060101010101" pitchFamily="49" charset="-122"/>
                <a:ea typeface="黑体" panose="02010609060101010101" pitchFamily="49" charset="-122"/>
              </a:rPr>
              <a:t>ETFE</a:t>
            </a:r>
            <a:r>
              <a:rPr lang="zh-CN" altLang="en-US" sz="2800" dirty="0">
                <a:latin typeface="黑体" panose="02010609060101010101" pitchFamily="49" charset="-122"/>
                <a:ea typeface="黑体" panose="02010609060101010101" pitchFamily="49" charset="-122"/>
              </a:rPr>
              <a:t>薄膜的折旧费就可能高达两三千万元。膜结构更换费用：</a:t>
            </a:r>
            <a:r>
              <a:rPr lang="zh-CN" altLang="zh-CN" sz="2800" dirty="0">
                <a:solidFill>
                  <a:srgbClr val="CC3300"/>
                </a:solidFill>
                <a:latin typeface="黑体" panose="02010609060101010101" pitchFamily="49" charset="-122"/>
                <a:ea typeface="黑体" panose="02010609060101010101" pitchFamily="49" charset="-122"/>
              </a:rPr>
              <a:t>2000</a:t>
            </a:r>
            <a:r>
              <a:rPr lang="zh-CN" altLang="en-US" sz="2800" dirty="0">
                <a:solidFill>
                  <a:srgbClr val="CC3300"/>
                </a:solidFill>
                <a:latin typeface="黑体" panose="02010609060101010101" pitchFamily="49" charset="-122"/>
                <a:ea typeface="黑体" panose="02010609060101010101" pitchFamily="49" charset="-122"/>
              </a:rPr>
              <a:t>元</a:t>
            </a:r>
            <a:r>
              <a:rPr lang="zh-CN" altLang="zh-CN" sz="2800" dirty="0">
                <a:solidFill>
                  <a:srgbClr val="CC3300"/>
                </a:solidFill>
                <a:latin typeface="黑体" panose="02010609060101010101" pitchFamily="49" charset="-122"/>
                <a:ea typeface="黑体" panose="02010609060101010101" pitchFamily="49" charset="-122"/>
              </a:rPr>
              <a:t>/</a:t>
            </a:r>
            <a:r>
              <a:rPr lang="zh-CN" altLang="en-US" sz="2800" dirty="0">
                <a:solidFill>
                  <a:srgbClr val="CC3300"/>
                </a:solidFill>
                <a:latin typeface="黑体" panose="02010609060101010101" pitchFamily="49" charset="-122"/>
                <a:ea typeface="黑体" panose="02010609060101010101" pitchFamily="49" charset="-122"/>
              </a:rPr>
              <a:t>平方米</a:t>
            </a:r>
            <a:endParaRPr lang="zh-CN" altLang="en-US" sz="2800" dirty="0">
              <a:latin typeface="黑体" panose="02010609060101010101" pitchFamily="49" charset="-122"/>
              <a:ea typeface="黑体" panose="02010609060101010101" pitchFamily="49" charset="-122"/>
            </a:endParaRPr>
          </a:p>
          <a:p>
            <a:pPr eaLnBrk="1" hangingPunct="1">
              <a:lnSpc>
                <a:spcPct val="130000"/>
              </a:lnSpc>
              <a:buFontTx/>
              <a:buNone/>
            </a:pPr>
            <a:r>
              <a:rPr lang="zh-CN" altLang="en-US" sz="2800" dirty="0">
                <a:latin typeface="黑体" panose="02010609060101010101" pitchFamily="49" charset="-122"/>
                <a:ea typeface="黑体" panose="02010609060101010101" pitchFamily="49" charset="-122"/>
              </a:rPr>
              <a:t>●要维修。钢结构刷油漆（</a:t>
            </a:r>
            <a:r>
              <a:rPr lang="zh-CN" altLang="zh-CN" sz="2800" dirty="0">
                <a:latin typeface="黑体" panose="02010609060101010101" pitchFamily="49" charset="-122"/>
                <a:ea typeface="黑体" panose="02010609060101010101" pitchFamily="49" charset="-122"/>
              </a:rPr>
              <a:t>28.4</a:t>
            </a:r>
            <a:r>
              <a:rPr lang="zh-CN" altLang="en-US" sz="2800" dirty="0">
                <a:latin typeface="黑体" panose="02010609060101010101" pitchFamily="49" charset="-122"/>
                <a:ea typeface="黑体" panose="02010609060101010101" pitchFamily="49" charset="-122"/>
              </a:rPr>
              <a:t>万平方米）：</a:t>
            </a:r>
            <a:r>
              <a:rPr lang="zh-CN" altLang="zh-CN" sz="2800" dirty="0">
                <a:solidFill>
                  <a:srgbClr val="CC3300"/>
                </a:solidFill>
                <a:latin typeface="黑体" panose="02010609060101010101" pitchFamily="49" charset="-122"/>
                <a:ea typeface="黑体" panose="02010609060101010101" pitchFamily="49" charset="-122"/>
              </a:rPr>
              <a:t>3</a:t>
            </a:r>
            <a:r>
              <a:rPr lang="zh-CN" altLang="en-US" sz="2800" dirty="0">
                <a:solidFill>
                  <a:srgbClr val="CC3300"/>
                </a:solidFill>
                <a:latin typeface="黑体" panose="02010609060101010101" pitchFamily="49" charset="-122"/>
                <a:ea typeface="黑体" panose="02010609060101010101" pitchFamily="49" charset="-122"/>
              </a:rPr>
              <a:t>亿元</a:t>
            </a:r>
            <a:r>
              <a:rPr lang="zh-CN" altLang="zh-CN" sz="2800" dirty="0">
                <a:solidFill>
                  <a:srgbClr val="CC3300"/>
                </a:solidFill>
                <a:latin typeface="黑体" panose="02010609060101010101" pitchFamily="49" charset="-122"/>
                <a:ea typeface="黑体" panose="02010609060101010101" pitchFamily="49" charset="-122"/>
              </a:rPr>
              <a:t>/</a:t>
            </a:r>
            <a:r>
              <a:rPr lang="zh-CN" altLang="en-US" sz="2800" dirty="0">
                <a:solidFill>
                  <a:srgbClr val="CC3300"/>
                </a:solidFill>
                <a:latin typeface="黑体" panose="02010609060101010101" pitchFamily="49" charset="-122"/>
                <a:ea typeface="黑体" panose="02010609060101010101" pitchFamily="49" charset="-122"/>
              </a:rPr>
              <a:t>次</a:t>
            </a:r>
            <a:r>
              <a:rPr lang="zh-CN" altLang="en-US" sz="2800" dirty="0">
                <a:latin typeface="黑体" panose="02010609060101010101" pitchFamily="49" charset="-122"/>
                <a:ea typeface="黑体" panose="02010609060101010101" pitchFamily="49" charset="-122"/>
              </a:rPr>
              <a:t>，搭设脚手架要用</a:t>
            </a:r>
            <a:r>
              <a:rPr lang="zh-CN" altLang="zh-CN" sz="2800" dirty="0">
                <a:latin typeface="黑体" panose="02010609060101010101" pitchFamily="49" charset="-122"/>
                <a:ea typeface="黑体" panose="02010609060101010101" pitchFamily="49" charset="-122"/>
              </a:rPr>
              <a:t>7800</a:t>
            </a:r>
            <a:r>
              <a:rPr lang="zh-CN" altLang="en-US" sz="2800" dirty="0">
                <a:latin typeface="黑体" panose="02010609060101010101" pitchFamily="49" charset="-122"/>
                <a:ea typeface="黑体" panose="02010609060101010101" pitchFamily="49" charset="-122"/>
              </a:rPr>
              <a:t>万元</a:t>
            </a:r>
            <a:r>
              <a:rPr lang="zh-CN" altLang="zh-CN" sz="2800" dirty="0">
                <a:latin typeface="黑体" panose="02010609060101010101" pitchFamily="49" charset="-122"/>
                <a:ea typeface="黑体" panose="02010609060101010101" pitchFamily="49" charset="-122"/>
              </a:rPr>
              <a:t>.</a:t>
            </a:r>
            <a:endParaRPr lang="zh-CN" altLang="zh-CN" sz="2800" dirty="0">
              <a:latin typeface="黑体" panose="02010609060101010101" pitchFamily="49" charset="-122"/>
              <a:ea typeface="黑体" panose="02010609060101010101" pitchFamily="49" charset="-122"/>
            </a:endParaRPr>
          </a:p>
          <a:p>
            <a:pPr eaLnBrk="1" hangingPunct="1">
              <a:lnSpc>
                <a:spcPct val="130000"/>
              </a:lnSpc>
              <a:buFontTx/>
              <a:buNone/>
            </a:pPr>
            <a:r>
              <a:rPr lang="zh-CN"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清洗：</a:t>
            </a:r>
            <a:r>
              <a:rPr lang="zh-CN" altLang="zh-CN" sz="2800" dirty="0">
                <a:latin typeface="黑体" panose="02010609060101010101" pitchFamily="49" charset="-122"/>
                <a:ea typeface="黑体" panose="02010609060101010101" pitchFamily="49" charset="-122"/>
              </a:rPr>
              <a:t>08</a:t>
            </a:r>
            <a:r>
              <a:rPr lang="zh-CN" altLang="en-US" sz="2800" dirty="0">
                <a:latin typeface="黑体" panose="02010609060101010101" pitchFamily="49" charset="-122"/>
                <a:ea typeface="黑体" panose="02010609060101010101" pitchFamily="49" charset="-122"/>
              </a:rPr>
              <a:t>年</a:t>
            </a:r>
            <a:r>
              <a:rPr lang="zh-CN" altLang="zh-CN" sz="2800" dirty="0">
                <a:latin typeface="黑体" panose="02010609060101010101" pitchFamily="49" charset="-122"/>
                <a:ea typeface="黑体" panose="02010609060101010101" pitchFamily="49" charset="-122"/>
              </a:rPr>
              <a:t>11</a:t>
            </a:r>
            <a:r>
              <a:rPr lang="zh-CN" altLang="en-US" sz="2800" dirty="0">
                <a:latin typeface="黑体" panose="02010609060101010101" pitchFamily="49" charset="-122"/>
                <a:ea typeface="黑体" panose="02010609060101010101" pitchFamily="49" charset="-122"/>
              </a:rPr>
              <a:t>月第一次，</a:t>
            </a:r>
            <a:r>
              <a:rPr lang="zh-CN" altLang="zh-CN" sz="2800" dirty="0">
                <a:latin typeface="黑体" panose="02010609060101010101" pitchFamily="49" charset="-122"/>
                <a:ea typeface="黑体" panose="02010609060101010101" pitchFamily="49" charset="-122"/>
              </a:rPr>
              <a:t>50</a:t>
            </a:r>
            <a:r>
              <a:rPr lang="zh-CN" altLang="en-US" sz="2800" dirty="0">
                <a:latin typeface="黑体" panose="02010609060101010101" pitchFamily="49" charset="-122"/>
                <a:ea typeface="黑体" panose="02010609060101010101" pitchFamily="49" charset="-122"/>
              </a:rPr>
              <a:t>吨水，耗时一周；</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checkerboard(across)">
                                      <p:cBhvr>
                                        <p:cTn id="7" dur="500"/>
                                        <p:tgtEl>
                                          <p:spTgt spid="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2">
                                            <p:txEl>
                                              <p:pRg st="1" end="1"/>
                                            </p:txEl>
                                          </p:spTgt>
                                        </p:tgtEl>
                                        <p:attrNameLst>
                                          <p:attrName>style.visibility</p:attrName>
                                        </p:attrNameLst>
                                      </p:cBhvr>
                                      <p:to>
                                        <p:strVal val="visible"/>
                                      </p:to>
                                    </p:set>
                                    <p:animEffect transition="in" filter="checkerboard(across)">
                                      <p:cBhvr>
                                        <p:cTn id="12" dur="500"/>
                                        <p:tgtEl>
                                          <p:spTgt spid="716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2">
                                            <p:txEl>
                                              <p:pRg st="2" end="2"/>
                                            </p:txEl>
                                          </p:spTgt>
                                        </p:tgtEl>
                                        <p:attrNameLst>
                                          <p:attrName>style.visibility</p:attrName>
                                        </p:attrNameLst>
                                      </p:cBhvr>
                                      <p:to>
                                        <p:strVal val="visible"/>
                                      </p:to>
                                    </p:set>
                                    <p:animEffect transition="in" filter="checkerboard(across)">
                                      <p:cBhvr>
                                        <p:cTn id="17" dur="500"/>
                                        <p:tgtEl>
                                          <p:spTgt spid="716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2">
                                            <p:txEl>
                                              <p:pRg st="3" end="3"/>
                                            </p:txEl>
                                          </p:spTgt>
                                        </p:tgtEl>
                                        <p:attrNameLst>
                                          <p:attrName>style.visibility</p:attrName>
                                        </p:attrNameLst>
                                      </p:cBhvr>
                                      <p:to>
                                        <p:strVal val="visible"/>
                                      </p:to>
                                    </p:set>
                                    <p:animEffect transition="in" filter="checkerboard(across)">
                                      <p:cBhvr>
                                        <p:cTn id="22" dur="500"/>
                                        <p:tgtEl>
                                          <p:spTgt spid="7168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body" idx="4294967295"/>
          </p:nvPr>
        </p:nvSpPr>
        <p:spPr>
          <a:xfrm>
            <a:off x="1484630" y="688975"/>
            <a:ext cx="10707370" cy="5045075"/>
          </a:xfrm>
        </p:spPr>
        <p:txBody>
          <a:bodyPr>
            <a:normAutofit fontScale="90000" lnSpcReduction="10000"/>
          </a:bodyPr>
          <a:lstStyle/>
          <a:p>
            <a:pPr eaLnBrk="1" hangingPunct="1">
              <a:lnSpc>
                <a:spcPct val="130000"/>
              </a:lnSpc>
              <a:buFontTx/>
              <a:buNone/>
            </a:pPr>
            <a:r>
              <a:rPr lang="zh-CN" altLang="zh-CN"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游客收入：</a:t>
            </a:r>
            <a:r>
              <a:rPr lang="zh-CN" altLang="en-US" sz="2800" dirty="0">
                <a:latin typeface="黑体" panose="02010609060101010101" pitchFamily="49" charset="-122"/>
                <a:ea typeface="黑体" panose="02010609060101010101" pitchFamily="49" charset="-122"/>
              </a:rPr>
              <a:t>最初：高峰客流量八万</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天，现在少了</a:t>
            </a:r>
            <a:endParaRPr lang="zh-CN" altLang="en-US" sz="2800" dirty="0">
              <a:latin typeface="黑体" panose="02010609060101010101" pitchFamily="49" charset="-122"/>
              <a:ea typeface="黑体" panose="02010609060101010101" pitchFamily="49" charset="-122"/>
            </a:endParaRPr>
          </a:p>
          <a:p>
            <a:pPr eaLnBrk="1" hangingPunct="1">
              <a:lnSpc>
                <a:spcPct val="130000"/>
              </a:lnSpc>
              <a:buFontTx/>
              <a:buNone/>
            </a:pPr>
            <a:r>
              <a:rPr lang="zh-CN" altLang="en-US"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租金：最低</a:t>
            </a:r>
            <a:r>
              <a:rPr lang="en-US" altLang="zh-CN" sz="2800" dirty="0">
                <a:latin typeface="黑体" panose="02010609060101010101" pitchFamily="49" charset="-122"/>
                <a:ea typeface="黑体" panose="02010609060101010101" pitchFamily="49" charset="-122"/>
              </a:rPr>
              <a:t>200</a:t>
            </a:r>
            <a:r>
              <a:rPr lang="zh-CN" altLang="en-US" sz="2800" dirty="0">
                <a:latin typeface="黑体" panose="02010609060101010101" pitchFamily="49" charset="-122"/>
                <a:ea typeface="黑体" panose="02010609060101010101" pitchFamily="49" charset="-122"/>
              </a:rPr>
              <a:t>万</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场，成龙</a:t>
            </a:r>
            <a:r>
              <a:rPr lang="en-US" altLang="zh-CN" sz="2800" dirty="0">
                <a:latin typeface="黑体" panose="02010609060101010101" pitchFamily="49" charset="-122"/>
                <a:ea typeface="黑体" panose="02010609060101010101" pitchFamily="49" charset="-122"/>
              </a:rPr>
              <a:t>450</a:t>
            </a:r>
            <a:r>
              <a:rPr lang="zh-CN" altLang="en-US" sz="2800" dirty="0">
                <a:latin typeface="黑体" panose="02010609060101010101" pitchFamily="49" charset="-122"/>
                <a:ea typeface="黑体" panose="02010609060101010101" pitchFamily="49" charset="-122"/>
              </a:rPr>
              <a:t>万</a:t>
            </a:r>
            <a:r>
              <a:rPr lang="en-US" altLang="zh-CN" sz="2800" dirty="0">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日</a:t>
            </a:r>
            <a:r>
              <a:rPr lang="en-US" altLang="zh-CN" sz="2800" dirty="0">
                <a:latin typeface="黑体" panose="02010609060101010101" pitchFamily="49" charset="-122"/>
                <a:ea typeface="黑体" panose="02010609060101010101" pitchFamily="49" charset="-122"/>
              </a:rPr>
              <a:t>,</a:t>
            </a:r>
            <a:r>
              <a:rPr lang="zh-CN" altLang="en-US" sz="2800" dirty="0">
                <a:solidFill>
                  <a:srgbClr val="0000FF"/>
                </a:solidFill>
                <a:latin typeface="黑体" panose="02010609060101010101" pitchFamily="49" charset="-122"/>
                <a:ea typeface="黑体" panose="02010609060101010101" pitchFamily="49" charset="-122"/>
              </a:rPr>
              <a:t>国安放弃</a:t>
            </a:r>
            <a:endParaRPr lang="en-US" altLang="zh-CN" sz="2800" dirty="0">
              <a:solidFill>
                <a:srgbClr val="0000FF"/>
              </a:solidFill>
              <a:latin typeface="黑体" panose="02010609060101010101" pitchFamily="49" charset="-122"/>
              <a:ea typeface="黑体" panose="02010609060101010101" pitchFamily="49" charset="-122"/>
            </a:endParaRPr>
          </a:p>
          <a:p>
            <a:pPr eaLnBrk="1" hangingPunct="1">
              <a:lnSpc>
                <a:spcPct val="130000"/>
              </a:lnSpc>
              <a:buFontTx/>
              <a:buNone/>
            </a:pPr>
            <a:r>
              <a:rPr lang="zh-CN" altLang="zh-CN"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冠名权</a:t>
            </a:r>
            <a:r>
              <a:rPr lang="zh-CN" altLang="zh-CN" sz="2800" dirty="0">
                <a:solidFill>
                  <a:srgbClr val="FF0000"/>
                </a:solidFill>
                <a:latin typeface="黑体" panose="02010609060101010101" pitchFamily="49" charset="-122"/>
                <a:ea typeface="黑体" panose="02010609060101010101" pitchFamily="49" charset="-122"/>
              </a:rPr>
              <a:t>：</a:t>
            </a:r>
            <a:r>
              <a:rPr lang="en-US" altLang="zh-CN" sz="2800" dirty="0">
                <a:solidFill>
                  <a:srgbClr val="FF0000"/>
                </a:solidFill>
                <a:latin typeface="黑体" panose="02010609060101010101" pitchFamily="49" charset="-122"/>
                <a:ea typeface="黑体" panose="02010609060101010101" pitchFamily="49" charset="-122"/>
              </a:rPr>
              <a:t> </a:t>
            </a:r>
            <a:r>
              <a:rPr lang="zh-CN" altLang="en-US" sz="2800" dirty="0">
                <a:latin typeface="黑体" panose="02010609060101010101" pitchFamily="49" charset="-122"/>
                <a:ea typeface="黑体" panose="02010609060101010101" pitchFamily="49" charset="-122"/>
              </a:rPr>
              <a:t>百姓不接受</a:t>
            </a:r>
            <a:endParaRPr lang="en-US" altLang="zh-CN" sz="2800" dirty="0">
              <a:latin typeface="黑体" panose="02010609060101010101" pitchFamily="49" charset="-122"/>
              <a:ea typeface="黑体" panose="02010609060101010101" pitchFamily="49" charset="-122"/>
            </a:endParaRPr>
          </a:p>
          <a:p>
            <a:pPr eaLnBrk="1" hangingPunct="1">
              <a:lnSpc>
                <a:spcPct val="130000"/>
              </a:lnSpc>
              <a:buFontTx/>
              <a:buNone/>
            </a:pPr>
            <a:r>
              <a:rPr lang="zh-CN" altLang="zh-CN" sz="2800" dirty="0">
                <a:latin typeface="黑体" panose="02010609060101010101" pitchFamily="49" charset="-122"/>
                <a:ea typeface="黑体" panose="02010609060101010101" pitchFamily="49" charset="-122"/>
              </a:rPr>
              <a:t>●</a:t>
            </a:r>
            <a:r>
              <a:rPr lang="zh-CN" altLang="en-US" sz="2800" dirty="0">
                <a:solidFill>
                  <a:srgbClr val="FF0000"/>
                </a:solidFill>
                <a:latin typeface="黑体" panose="02010609060101010101" pitchFamily="49" charset="-122"/>
                <a:ea typeface="黑体" panose="02010609060101010101" pitchFamily="49" charset="-122"/>
              </a:rPr>
              <a:t>运营经验</a:t>
            </a:r>
            <a:r>
              <a:rPr lang="zh-CN" altLang="zh-CN" sz="2800" dirty="0">
                <a:solidFill>
                  <a:srgbClr val="FF0000"/>
                </a:solidFill>
                <a:latin typeface="黑体" panose="02010609060101010101" pitchFamily="49" charset="-122"/>
                <a:ea typeface="黑体" panose="02010609060101010101" pitchFamily="49" charset="-122"/>
              </a:rPr>
              <a:t>：</a:t>
            </a:r>
            <a:r>
              <a:rPr lang="zh-CN" altLang="en-US" sz="2800" dirty="0">
                <a:latin typeface="黑体" panose="02010609060101010101" pitchFamily="49" charset="-122"/>
                <a:ea typeface="黑体" panose="02010609060101010101" pitchFamily="49" charset="-122"/>
              </a:rPr>
              <a:t>中信集团没有体育场馆运营维护经营</a:t>
            </a:r>
            <a:endParaRPr lang="zh-CN" altLang="en-US" sz="2800" dirty="0">
              <a:latin typeface="黑体" panose="02010609060101010101" pitchFamily="49" charset="-122"/>
              <a:ea typeface="黑体" panose="02010609060101010101" pitchFamily="49" charset="-122"/>
            </a:endParaRPr>
          </a:p>
          <a:p>
            <a:pPr eaLnBrk="1" hangingPunct="1">
              <a:lnSpc>
                <a:spcPct val="130000"/>
              </a:lnSpc>
              <a:buFontTx/>
              <a:buNone/>
            </a:pPr>
            <a:r>
              <a:rPr lang="zh-CN" altLang="en-US" sz="2800" dirty="0">
                <a:solidFill>
                  <a:srgbClr val="0000FF"/>
                </a:solidFill>
                <a:latin typeface="黑体" panose="02010609060101010101" pitchFamily="49" charset="-122"/>
                <a:ea typeface="黑体" panose="02010609060101010101" pitchFamily="49" charset="-122"/>
              </a:rPr>
              <a:t>鸟巢的经营权（</a:t>
            </a:r>
            <a:r>
              <a:rPr lang="en-US" altLang="zh-CN" sz="2800" dirty="0">
                <a:solidFill>
                  <a:srgbClr val="0000FF"/>
                </a:solidFill>
                <a:latin typeface="黑体" panose="02010609060101010101" pitchFamily="49" charset="-122"/>
                <a:ea typeface="黑体" panose="02010609060101010101" pitchFamily="49" charset="-122"/>
              </a:rPr>
              <a:t>PPP</a:t>
            </a:r>
            <a:r>
              <a:rPr lang="zh-CN" altLang="en-US" sz="2800" dirty="0">
                <a:solidFill>
                  <a:srgbClr val="0000FF"/>
                </a:solidFill>
                <a:latin typeface="黑体" panose="02010609060101010101" pitchFamily="49" charset="-122"/>
                <a:ea typeface="黑体" panose="02010609060101010101" pitchFamily="49" charset="-122"/>
              </a:rPr>
              <a:t>案例）</a:t>
            </a:r>
            <a:endParaRPr lang="zh-CN" altLang="en-US" sz="2800" dirty="0">
              <a:solidFill>
                <a:srgbClr val="0000FF"/>
              </a:solidFill>
              <a:latin typeface="黑体" panose="02010609060101010101" pitchFamily="49" charset="-122"/>
              <a:ea typeface="黑体" panose="02010609060101010101" pitchFamily="49" charset="-122"/>
            </a:endParaRPr>
          </a:p>
          <a:p>
            <a:pPr eaLnBrk="1" hangingPunct="1">
              <a:lnSpc>
                <a:spcPct val="130000"/>
              </a:lnSpc>
              <a:buFontTx/>
              <a:buNone/>
            </a:pPr>
            <a:r>
              <a:rPr lang="zh-CN" altLang="en-US" sz="2800" dirty="0">
                <a:solidFill>
                  <a:srgbClr val="FF0000"/>
                </a:solidFill>
                <a:latin typeface="黑体" panose="02010609060101010101" pitchFamily="49" charset="-122"/>
                <a:ea typeface="黑体" panose="02010609060101010101" pitchFamily="49" charset="-122"/>
              </a:rPr>
              <a:t>「民营」</a:t>
            </a:r>
            <a:r>
              <a:rPr lang="zh-CN" altLang="zh-CN" sz="2800" dirty="0">
                <a:solidFill>
                  <a:srgbClr val="0000FF"/>
                </a:solidFill>
                <a:latin typeface="黑体" panose="02010609060101010101" pitchFamily="49" charset="-122"/>
                <a:ea typeface="黑体" panose="02010609060101010101" pitchFamily="49" charset="-122"/>
              </a:rPr>
              <a:t>2008</a:t>
            </a:r>
            <a:r>
              <a:rPr lang="zh-CN" altLang="en-US" sz="2800" dirty="0">
                <a:solidFill>
                  <a:srgbClr val="0000FF"/>
                </a:solidFill>
                <a:latin typeface="黑体" panose="02010609060101010101" pitchFamily="49" charset="-122"/>
                <a:ea typeface="黑体" panose="02010609060101010101" pitchFamily="49" charset="-122"/>
              </a:rPr>
              <a:t>年奥运会后，中信集团为主的联合体投标获得了鸟巢的</a:t>
            </a:r>
            <a:r>
              <a:rPr lang="zh-CN" altLang="zh-CN" sz="2800" dirty="0">
                <a:solidFill>
                  <a:srgbClr val="0000FF"/>
                </a:solidFill>
                <a:latin typeface="黑体" panose="02010609060101010101" pitchFamily="49" charset="-122"/>
                <a:ea typeface="黑体" panose="02010609060101010101" pitchFamily="49" charset="-122"/>
              </a:rPr>
              <a:t>30</a:t>
            </a:r>
            <a:r>
              <a:rPr lang="zh-CN" altLang="en-US" sz="2800" dirty="0">
                <a:solidFill>
                  <a:srgbClr val="0000FF"/>
                </a:solidFill>
                <a:latin typeface="黑体" panose="02010609060101010101" pitchFamily="49" charset="-122"/>
                <a:ea typeface="黑体" panose="02010609060101010101" pitchFamily="49" charset="-122"/>
              </a:rPr>
              <a:t>年特许经营权</a:t>
            </a:r>
            <a:endParaRPr lang="zh-CN" altLang="en-US" sz="2800" dirty="0">
              <a:solidFill>
                <a:srgbClr val="0000FF"/>
              </a:solidFill>
              <a:latin typeface="黑体" panose="02010609060101010101" pitchFamily="49" charset="-122"/>
              <a:ea typeface="黑体" panose="02010609060101010101" pitchFamily="49" charset="-122"/>
            </a:endParaRPr>
          </a:p>
          <a:p>
            <a:pPr eaLnBrk="1" hangingPunct="1">
              <a:lnSpc>
                <a:spcPct val="130000"/>
              </a:lnSpc>
              <a:buFontTx/>
              <a:buNone/>
            </a:pPr>
            <a:r>
              <a:rPr lang="zh-CN" altLang="en-US" sz="2800" dirty="0">
                <a:solidFill>
                  <a:srgbClr val="FF0000"/>
                </a:solidFill>
                <a:latin typeface="黑体" panose="02010609060101010101" pitchFamily="49" charset="-122"/>
                <a:ea typeface="黑体" panose="02010609060101010101" pitchFamily="49" charset="-122"/>
              </a:rPr>
              <a:t>「半国营」</a:t>
            </a:r>
            <a:r>
              <a:rPr lang="zh-CN" altLang="zh-CN" sz="2800" dirty="0">
                <a:solidFill>
                  <a:srgbClr val="0000FF"/>
                </a:solidFill>
                <a:latin typeface="黑体" panose="02010609060101010101" pitchFamily="49" charset="-122"/>
                <a:ea typeface="黑体" panose="02010609060101010101" pitchFamily="49" charset="-122"/>
              </a:rPr>
              <a:t>2009</a:t>
            </a:r>
            <a:r>
              <a:rPr lang="zh-CN" altLang="en-US" sz="2800" dirty="0">
                <a:solidFill>
                  <a:srgbClr val="0000FF"/>
                </a:solidFill>
                <a:latin typeface="黑体" panose="02010609060101010101" pitchFamily="49" charset="-122"/>
                <a:ea typeface="黑体" panose="02010609060101010101" pitchFamily="49" charset="-122"/>
              </a:rPr>
              <a:t>年</a:t>
            </a:r>
            <a:r>
              <a:rPr lang="zh-CN" altLang="zh-CN" sz="2800" dirty="0">
                <a:solidFill>
                  <a:srgbClr val="0000FF"/>
                </a:solidFill>
                <a:latin typeface="黑体" panose="02010609060101010101" pitchFamily="49" charset="-122"/>
                <a:ea typeface="黑体" panose="02010609060101010101" pitchFamily="49" charset="-122"/>
              </a:rPr>
              <a:t>8</a:t>
            </a:r>
            <a:r>
              <a:rPr lang="zh-CN" altLang="en-US" sz="2800" dirty="0">
                <a:solidFill>
                  <a:srgbClr val="0000FF"/>
                </a:solidFill>
                <a:latin typeface="黑体" panose="02010609060101010101" pitchFamily="49" charset="-122"/>
                <a:ea typeface="黑体" panose="02010609060101010101" pitchFamily="49" charset="-122"/>
              </a:rPr>
              <a:t>月，出让</a:t>
            </a:r>
            <a:r>
              <a:rPr lang="zh-CN" altLang="zh-CN" sz="2800" dirty="0">
                <a:solidFill>
                  <a:srgbClr val="0000FF"/>
                </a:solidFill>
                <a:latin typeface="黑体" panose="02010609060101010101" pitchFamily="49" charset="-122"/>
                <a:ea typeface="黑体" panose="02010609060101010101" pitchFamily="49" charset="-122"/>
              </a:rPr>
              <a:t>58</a:t>
            </a:r>
            <a:r>
              <a:rPr lang="zh-CN" altLang="en-US" sz="2800" dirty="0">
                <a:solidFill>
                  <a:srgbClr val="0000FF"/>
                </a:solidFill>
                <a:latin typeface="黑体" panose="02010609060101010101" pitchFamily="49" charset="-122"/>
                <a:ea typeface="黑体" panose="02010609060101010101" pitchFamily="49" charset="-122"/>
              </a:rPr>
              <a:t>％的股权给国企。</a:t>
            </a:r>
            <a:endParaRPr lang="zh-CN" altLang="en-US" sz="2800" dirty="0">
              <a:solidFill>
                <a:srgbClr val="0000FF"/>
              </a:solidFill>
              <a:latin typeface="黑体" panose="02010609060101010101" pitchFamily="49" charset="-122"/>
              <a:ea typeface="黑体" panose="02010609060101010101" pitchFamily="49" charset="-122"/>
            </a:endParaRPr>
          </a:p>
          <a:p>
            <a:pPr eaLnBrk="1" hangingPunct="1">
              <a:lnSpc>
                <a:spcPct val="130000"/>
              </a:lnSpc>
              <a:buFontTx/>
              <a:buNone/>
            </a:pPr>
            <a:r>
              <a:rPr lang="zh-CN" altLang="en-US" sz="2800" dirty="0">
                <a:solidFill>
                  <a:srgbClr val="FF0000"/>
                </a:solidFill>
                <a:latin typeface="黑体" panose="02010609060101010101" pitchFamily="49" charset="-122"/>
                <a:ea typeface="黑体" panose="02010609060101010101" pitchFamily="49" charset="-122"/>
              </a:rPr>
              <a:t>「国营」</a:t>
            </a:r>
            <a:r>
              <a:rPr lang="zh-CN" altLang="zh-CN" sz="2800" dirty="0">
                <a:solidFill>
                  <a:srgbClr val="0000FF"/>
                </a:solidFill>
                <a:latin typeface="黑体" panose="02010609060101010101" pitchFamily="49" charset="-122"/>
                <a:ea typeface="黑体" panose="02010609060101010101" pitchFamily="49" charset="-122"/>
              </a:rPr>
              <a:t>2010</a:t>
            </a:r>
            <a:r>
              <a:rPr lang="zh-CN" altLang="en-US" sz="2800" dirty="0">
                <a:solidFill>
                  <a:srgbClr val="0000FF"/>
                </a:solidFill>
                <a:latin typeface="黑体" panose="02010609060101010101" pitchFamily="49" charset="-122"/>
                <a:ea typeface="黑体" panose="02010609060101010101" pitchFamily="49" charset="-122"/>
              </a:rPr>
              <a:t>年的</a:t>
            </a:r>
            <a:r>
              <a:rPr lang="zh-CN" altLang="zh-CN" sz="2800" dirty="0">
                <a:solidFill>
                  <a:srgbClr val="0000FF"/>
                </a:solidFill>
                <a:latin typeface="黑体" panose="02010609060101010101" pitchFamily="49" charset="-122"/>
                <a:ea typeface="黑体" panose="02010609060101010101" pitchFamily="49" charset="-122"/>
              </a:rPr>
              <a:t>8</a:t>
            </a:r>
            <a:r>
              <a:rPr lang="zh-CN" altLang="en-US" sz="2800" dirty="0">
                <a:solidFill>
                  <a:srgbClr val="0000FF"/>
                </a:solidFill>
                <a:latin typeface="黑体" panose="02010609060101010101" pitchFamily="49" charset="-122"/>
                <a:ea typeface="黑体" panose="02010609060101010101" pitchFamily="49" charset="-122"/>
              </a:rPr>
              <a:t>月，鸟巢完全转为「国营」。</a:t>
            </a:r>
            <a:endParaRPr lang="zh-CN" altLang="en-US" sz="2800" dirty="0">
              <a:solidFill>
                <a:srgbClr val="0000FF"/>
              </a:solidFill>
              <a:latin typeface="黑体" panose="02010609060101010101" pitchFamily="49" charset="-122"/>
              <a:ea typeface="黑体" panose="02010609060101010101" pitchFamily="49"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checkerboard(across)">
                                      <p:cBhvr>
                                        <p:cTn id="7" dur="500"/>
                                        <p:tgtEl>
                                          <p:spTgt spid="727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2706">
                                            <p:txEl>
                                              <p:pRg st="1" end="1"/>
                                            </p:txEl>
                                          </p:spTgt>
                                        </p:tgtEl>
                                        <p:attrNameLst>
                                          <p:attrName>style.visibility</p:attrName>
                                        </p:attrNameLst>
                                      </p:cBhvr>
                                      <p:to>
                                        <p:strVal val="visible"/>
                                      </p:to>
                                    </p:set>
                                    <p:animEffect transition="in" filter="checkerboard(across)">
                                      <p:cBhvr>
                                        <p:cTn id="12" dur="500"/>
                                        <p:tgtEl>
                                          <p:spTgt spid="727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2706">
                                            <p:txEl>
                                              <p:pRg st="2" end="2"/>
                                            </p:txEl>
                                          </p:spTgt>
                                        </p:tgtEl>
                                        <p:attrNameLst>
                                          <p:attrName>style.visibility</p:attrName>
                                        </p:attrNameLst>
                                      </p:cBhvr>
                                      <p:to>
                                        <p:strVal val="visible"/>
                                      </p:to>
                                    </p:set>
                                    <p:animEffect transition="in" filter="checkerboard(across)">
                                      <p:cBhvr>
                                        <p:cTn id="17" dur="500"/>
                                        <p:tgtEl>
                                          <p:spTgt spid="727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2706">
                                            <p:txEl>
                                              <p:pRg st="3" end="3"/>
                                            </p:txEl>
                                          </p:spTgt>
                                        </p:tgtEl>
                                        <p:attrNameLst>
                                          <p:attrName>style.visibility</p:attrName>
                                        </p:attrNameLst>
                                      </p:cBhvr>
                                      <p:to>
                                        <p:strVal val="visible"/>
                                      </p:to>
                                    </p:set>
                                    <p:animEffect transition="in" filter="checkerboard(across)">
                                      <p:cBhvr>
                                        <p:cTn id="22" dur="500"/>
                                        <p:tgtEl>
                                          <p:spTgt spid="727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2706">
                                            <p:txEl>
                                              <p:pRg st="4" end="4"/>
                                            </p:txEl>
                                          </p:spTgt>
                                        </p:tgtEl>
                                        <p:attrNameLst>
                                          <p:attrName>style.visibility</p:attrName>
                                        </p:attrNameLst>
                                      </p:cBhvr>
                                      <p:to>
                                        <p:strVal val="visible"/>
                                      </p:to>
                                    </p:set>
                                    <p:animEffect transition="in" filter="checkerboard(across)">
                                      <p:cBhvr>
                                        <p:cTn id="27" dur="500"/>
                                        <p:tgtEl>
                                          <p:spTgt spid="727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2706">
                                            <p:txEl>
                                              <p:pRg st="5" end="5"/>
                                            </p:txEl>
                                          </p:spTgt>
                                        </p:tgtEl>
                                        <p:attrNameLst>
                                          <p:attrName>style.visibility</p:attrName>
                                        </p:attrNameLst>
                                      </p:cBhvr>
                                      <p:to>
                                        <p:strVal val="visible"/>
                                      </p:to>
                                    </p:set>
                                    <p:animEffect transition="in" filter="checkerboard(across)">
                                      <p:cBhvr>
                                        <p:cTn id="32" dur="500"/>
                                        <p:tgtEl>
                                          <p:spTgt spid="727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2706">
                                            <p:txEl>
                                              <p:pRg st="6" end="6"/>
                                            </p:txEl>
                                          </p:spTgt>
                                        </p:tgtEl>
                                        <p:attrNameLst>
                                          <p:attrName>style.visibility</p:attrName>
                                        </p:attrNameLst>
                                      </p:cBhvr>
                                      <p:to>
                                        <p:strVal val="visible"/>
                                      </p:to>
                                    </p:set>
                                    <p:animEffect transition="in" filter="checkerboard(across)">
                                      <p:cBhvr>
                                        <p:cTn id="37" dur="500"/>
                                        <p:tgtEl>
                                          <p:spTgt spid="7270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72706">
                                            <p:txEl>
                                              <p:pRg st="7" end="7"/>
                                            </p:txEl>
                                          </p:spTgt>
                                        </p:tgtEl>
                                        <p:attrNameLst>
                                          <p:attrName>style.visibility</p:attrName>
                                        </p:attrNameLst>
                                      </p:cBhvr>
                                      <p:to>
                                        <p:strVal val="visible"/>
                                      </p:to>
                                    </p:set>
                                    <p:animEffect transition="in" filter="checkerboard(across)">
                                      <p:cBhvr>
                                        <p:cTn id="42" dur="500"/>
                                        <p:tgtEl>
                                          <p:spTgt spid="727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utoUpdateAnimBg="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body" idx="4294967295"/>
          </p:nvPr>
        </p:nvSpPr>
        <p:spPr>
          <a:xfrm>
            <a:off x="1199456" y="565150"/>
            <a:ext cx="9577064" cy="2863850"/>
          </a:xfrm>
        </p:spPr>
        <p:txBody>
          <a:bodyPr>
            <a:normAutofit fontScale="92500"/>
          </a:bodyPr>
          <a:lstStyle/>
          <a:p>
            <a:pPr algn="ctr" eaLnBrk="1" hangingPunct="1">
              <a:lnSpc>
                <a:spcPct val="150000"/>
              </a:lnSpc>
              <a:buFontTx/>
              <a:buNone/>
            </a:pPr>
            <a:r>
              <a:rPr lang="zh-CN" altLang="en-US" sz="2400"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评  论</a:t>
            </a:r>
            <a:endParaRPr lang="zh-CN" altLang="en-US" sz="2400"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eaLnBrk="1" hangingPunct="1">
              <a:lnSpc>
                <a:spcPct val="150000"/>
              </a:lnSpc>
              <a:buFontTx/>
              <a:buNone/>
            </a:pPr>
            <a:r>
              <a:rPr lang="zh-CN" altLang="zh-CN" sz="2400" dirty="0">
                <a:solidFill>
                  <a:srgbClr val="FF0000"/>
                </a:solidFill>
                <a:latin typeface="微软雅黑" panose="020B0503020204020204" charset="-122"/>
                <a:ea typeface="微软雅黑" panose="020B0503020204020204" charset="-122"/>
              </a:rPr>
              <a:t>◆</a:t>
            </a:r>
            <a:r>
              <a:rPr lang="zh-CN" altLang="en-US" sz="2400" dirty="0">
                <a:solidFill>
                  <a:srgbClr val="FF0000"/>
                </a:solidFill>
                <a:latin typeface="微软雅黑" panose="020B0503020204020204" charset="-122"/>
                <a:ea typeface="微软雅黑" panose="020B0503020204020204" charset="-122"/>
              </a:rPr>
              <a:t>鸟巢从全过程造价控制和项目管理：失败。</a:t>
            </a:r>
            <a:endParaRPr lang="zh-CN" altLang="en-US" sz="2400" dirty="0">
              <a:solidFill>
                <a:srgbClr val="FF0000"/>
              </a:solidFill>
              <a:latin typeface="微软雅黑" panose="020B0503020204020204" charset="-122"/>
              <a:ea typeface="微软雅黑" panose="020B0503020204020204" charset="-122"/>
            </a:endParaRPr>
          </a:p>
          <a:p>
            <a:pPr eaLnBrk="1" hangingPunct="1">
              <a:lnSpc>
                <a:spcPct val="150000"/>
              </a:lnSpc>
              <a:buFontTx/>
              <a:buNone/>
            </a:pPr>
            <a:r>
              <a:rPr lang="zh-CN" altLang="en-US" sz="2400" dirty="0">
                <a:solidFill>
                  <a:srgbClr val="FF0000"/>
                </a:solidFill>
                <a:latin typeface="微软雅黑" panose="020B0503020204020204" charset="-122"/>
                <a:ea typeface="微软雅黑" panose="020B0503020204020204" charset="-122"/>
              </a:rPr>
              <a:t>◆悉尼歌剧院</a:t>
            </a:r>
            <a:r>
              <a:rPr lang="zh-CN" altLang="zh-CN" sz="2400" dirty="0">
                <a:solidFill>
                  <a:srgbClr val="FF0000"/>
                </a:solidFill>
                <a:latin typeface="微软雅黑" panose="020B0503020204020204" charset="-122"/>
                <a:ea typeface="微软雅黑" panose="020B0503020204020204" charset="-122"/>
              </a:rPr>
              <a:t>1973</a:t>
            </a:r>
            <a:r>
              <a:rPr lang="zh-CN" altLang="en-US" sz="2400" dirty="0">
                <a:solidFill>
                  <a:srgbClr val="FF0000"/>
                </a:solidFill>
                <a:latin typeface="微软雅黑" panose="020B0503020204020204" charset="-122"/>
                <a:ea typeface="微软雅黑" panose="020B0503020204020204" charset="-122"/>
              </a:rPr>
              <a:t>年建成后，两年就回收完投入的建设成本，而其内部装饰不加抹灰，保持混凝土预制构件的原色，大大减少维护费用。从全生命周期造价控制来看悉尼歌剧院的建设和造价控制是非常成功的。  </a:t>
            </a:r>
            <a:endParaRPr lang="zh-CN" altLang="en-US" sz="2400" dirty="0">
              <a:solidFill>
                <a:srgbClr val="FF0000"/>
              </a:solidFill>
              <a:latin typeface="微软雅黑" panose="020B0503020204020204" charset="-122"/>
              <a:ea typeface="微软雅黑" panose="020B0503020204020204" charset="-122"/>
            </a:endParaRPr>
          </a:p>
        </p:txBody>
      </p:sp>
      <p:pic>
        <p:nvPicPr>
          <p:cNvPr id="30617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26248" y="3447006"/>
            <a:ext cx="7523480" cy="290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checkerboard(across)">
                                      <p:cBhvr>
                                        <p:cTn id="7" dur="500"/>
                                        <p:tgtEl>
                                          <p:spTgt spid="798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Effect transition="in" filter="checkerboard(across)">
                                      <p:cBhvr>
                                        <p:cTn id="12" dur="500"/>
                                        <p:tgtEl>
                                          <p:spTgt spid="798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Effect transition="in" filter="checkerboard(across)">
                                      <p:cBhvr>
                                        <p:cTn id="17" dur="500"/>
                                        <p:tgtEl>
                                          <p:spTgt spid="798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6178"/>
                                        </p:tgtEl>
                                        <p:attrNameLst>
                                          <p:attrName>style.visibility</p:attrName>
                                        </p:attrNameLst>
                                      </p:cBhvr>
                                      <p:to>
                                        <p:strVal val="visible"/>
                                      </p:to>
                                    </p:set>
                                    <p:animEffect transition="in" filter="wipe(down)">
                                      <p:cBhvr>
                                        <p:cTn id="22" dur="500"/>
                                        <p:tgtEl>
                                          <p:spTgt spid="306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utoUpdateAnimBg="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kumimoji="1" lang="zh-CN" altLang="en-US" b="1"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全过程造价管理</a:t>
            </a:r>
            <a:endParaRPr lang="zh-CN" altLang="en-US" dirty="0"/>
          </a:p>
        </p:txBody>
      </p:sp>
      <p:sp>
        <p:nvSpPr>
          <p:cNvPr id="4" name="内容占位符 3"/>
          <p:cNvSpPr>
            <a:spLocks noGrp="1"/>
          </p:cNvSpPr>
          <p:nvPr>
            <p:ph idx="1"/>
          </p:nvPr>
        </p:nvSpPr>
        <p:spPr/>
        <p:txBody>
          <a:bodyPr/>
          <a:lstStyle/>
          <a:p>
            <a:endParaRPr lang="zh-CN" altLang="en-US"/>
          </a:p>
        </p:txBody>
      </p:sp>
      <p:sp>
        <p:nvSpPr>
          <p:cNvPr id="84994" name="文本框 84993"/>
          <p:cNvSpPr txBox="1"/>
          <p:nvPr/>
        </p:nvSpPr>
        <p:spPr>
          <a:xfrm>
            <a:off x="3870010" y="1198245"/>
            <a:ext cx="492443" cy="3600450"/>
          </a:xfrm>
          <a:prstGeom prst="rect">
            <a:avLst/>
          </a:prstGeom>
          <a:solidFill>
            <a:srgbClr val="000099"/>
          </a:solidFill>
          <a:ln w="9525" cap="flat" cmpd="sng">
            <a:solidFill>
              <a:schemeClr val="tx1"/>
            </a:solidFill>
            <a:prstDash val="solid"/>
            <a:miter/>
            <a:headEnd type="none" w="med" len="med"/>
            <a:tailEnd type="none" w="med" len="med"/>
          </a:ln>
        </p:spPr>
        <p:txBody>
          <a:bodyPr vert="eaVert">
            <a:spAutoFit/>
          </a:bodyPr>
          <a:lstStyle/>
          <a:p>
            <a:pPr algn="ctr">
              <a:spcBef>
                <a:spcPct val="50000"/>
              </a:spcBef>
            </a:pPr>
            <a:r>
              <a:rPr lang="zh-CN" altLang="en-US" sz="2000" b="1">
                <a:solidFill>
                  <a:schemeClr val="bg1"/>
                </a:solidFill>
                <a:ea typeface="黑体" panose="02010609060101010101" pitchFamily="49" charset="-122"/>
              </a:rPr>
              <a:t>工程量清单及招标控制价编制</a:t>
            </a:r>
            <a:endParaRPr lang="zh-CN" altLang="en-US" sz="2000" b="1">
              <a:solidFill>
                <a:schemeClr val="bg1"/>
              </a:solidFill>
              <a:ea typeface="黑体" panose="02010609060101010101" pitchFamily="49" charset="-122"/>
            </a:endParaRPr>
          </a:p>
        </p:txBody>
      </p:sp>
      <p:sp>
        <p:nvSpPr>
          <p:cNvPr id="84995" name="文本框 84994"/>
          <p:cNvSpPr txBox="1"/>
          <p:nvPr/>
        </p:nvSpPr>
        <p:spPr>
          <a:xfrm>
            <a:off x="5670235"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pitchFamily="49" charset="-122"/>
                <a:sym typeface="Arial" panose="020B0604020202020204" pitchFamily="34" charset="0"/>
              </a:rPr>
              <a:t>工程合同价款约定</a:t>
            </a:r>
            <a:endParaRPr lang="zh-CN" altLang="en-US" sz="2000" b="1">
              <a:solidFill>
                <a:schemeClr val="bg1"/>
              </a:solidFill>
              <a:ea typeface="黑体" panose="02010609060101010101" pitchFamily="49" charset="-122"/>
              <a:sym typeface="Arial" panose="020B0604020202020204" pitchFamily="34" charset="0"/>
            </a:endParaRPr>
          </a:p>
        </p:txBody>
      </p:sp>
      <p:sp>
        <p:nvSpPr>
          <p:cNvPr id="84996" name="直接连接符 84995"/>
          <p:cNvSpPr/>
          <p:nvPr/>
        </p:nvSpPr>
        <p:spPr>
          <a:xfrm>
            <a:off x="6240463" y="1342709"/>
            <a:ext cx="0" cy="3527425"/>
          </a:xfrm>
          <a:prstGeom prst="line">
            <a:avLst/>
          </a:prstGeom>
          <a:ln w="28575" cap="flat" cmpd="sng">
            <a:solidFill>
              <a:schemeClr val="accent2"/>
            </a:solidFill>
            <a:prstDash val="solid"/>
            <a:headEnd type="none" w="med" len="med"/>
            <a:tailEnd type="none" w="med" len="med"/>
          </a:ln>
        </p:spPr>
      </p:sp>
      <p:sp>
        <p:nvSpPr>
          <p:cNvPr id="84997" name="直接连接符 84996"/>
          <p:cNvSpPr/>
          <p:nvPr/>
        </p:nvSpPr>
        <p:spPr>
          <a:xfrm>
            <a:off x="9840913" y="1342708"/>
            <a:ext cx="0" cy="3600450"/>
          </a:xfrm>
          <a:prstGeom prst="line">
            <a:avLst/>
          </a:prstGeom>
          <a:ln w="28575" cap="flat" cmpd="sng">
            <a:solidFill>
              <a:schemeClr val="accent2"/>
            </a:solidFill>
            <a:prstDash val="solid"/>
            <a:headEnd type="none" w="med" len="med"/>
            <a:tailEnd type="none" w="med" len="med"/>
          </a:ln>
        </p:spPr>
      </p:sp>
      <p:sp>
        <p:nvSpPr>
          <p:cNvPr id="84998" name="文本框 84997"/>
          <p:cNvSpPr txBox="1"/>
          <p:nvPr/>
        </p:nvSpPr>
        <p:spPr>
          <a:xfrm>
            <a:off x="4800600" y="5086033"/>
            <a:ext cx="2952750" cy="366712"/>
          </a:xfrm>
          <a:prstGeom prst="rect">
            <a:avLst/>
          </a:prstGeom>
          <a:noFill/>
          <a:ln w="9525">
            <a:noFill/>
          </a:ln>
        </p:spPr>
        <p:txBody>
          <a:bodyPr>
            <a:spAutoFit/>
          </a:bodyPr>
          <a:lstStyle/>
          <a:p>
            <a:pPr marL="457200" indent="-457200" algn="ctr" eaLnBrk="0" hangingPunct="0">
              <a:spcBef>
                <a:spcPct val="20000"/>
              </a:spcBef>
            </a:pPr>
            <a:r>
              <a:rPr lang="zh-CN" altLang="en-US" b="1">
                <a:solidFill>
                  <a:schemeClr val="accent2"/>
                </a:solidFill>
                <a:ea typeface="黑体" panose="02010609060101010101" pitchFamily="49" charset="-122"/>
              </a:rPr>
              <a:t>施工合同签订</a:t>
            </a:r>
            <a:endParaRPr lang="zh-CN" altLang="en-US" b="1">
              <a:solidFill>
                <a:schemeClr val="accent2"/>
              </a:solidFill>
              <a:ea typeface="黑体" panose="02010609060101010101" pitchFamily="49" charset="-122"/>
            </a:endParaRPr>
          </a:p>
        </p:txBody>
      </p:sp>
      <p:sp>
        <p:nvSpPr>
          <p:cNvPr id="84999" name="文本框 84998"/>
          <p:cNvSpPr txBox="1"/>
          <p:nvPr/>
        </p:nvSpPr>
        <p:spPr>
          <a:xfrm>
            <a:off x="8580438" y="5086033"/>
            <a:ext cx="2087562" cy="366712"/>
          </a:xfrm>
          <a:prstGeom prst="rect">
            <a:avLst/>
          </a:prstGeom>
          <a:noFill/>
          <a:ln w="9525">
            <a:noFill/>
          </a:ln>
        </p:spPr>
        <p:txBody>
          <a:bodyPr>
            <a:spAutoFit/>
          </a:bodyPr>
          <a:lstStyle/>
          <a:p>
            <a:pPr marL="457200" indent="-457200" algn="ctr" eaLnBrk="0" hangingPunct="0">
              <a:spcBef>
                <a:spcPct val="20000"/>
              </a:spcBef>
            </a:pPr>
            <a:r>
              <a:rPr lang="zh-CN" altLang="en-US" b="1">
                <a:solidFill>
                  <a:schemeClr val="accent2"/>
                </a:solidFill>
                <a:ea typeface="黑体" panose="02010609060101010101" pitchFamily="49" charset="-122"/>
              </a:rPr>
              <a:t>竣工</a:t>
            </a:r>
            <a:endParaRPr lang="zh-CN" altLang="en-US" b="1">
              <a:solidFill>
                <a:schemeClr val="accent2"/>
              </a:solidFill>
              <a:ea typeface="黑体" panose="02010609060101010101" pitchFamily="49" charset="-122"/>
            </a:endParaRPr>
          </a:p>
        </p:txBody>
      </p:sp>
      <p:sp>
        <p:nvSpPr>
          <p:cNvPr id="85000" name="直接连接符 84999"/>
          <p:cNvSpPr/>
          <p:nvPr/>
        </p:nvSpPr>
        <p:spPr>
          <a:xfrm>
            <a:off x="3792538" y="1342709"/>
            <a:ext cx="0" cy="3671887"/>
          </a:xfrm>
          <a:prstGeom prst="line">
            <a:avLst/>
          </a:prstGeom>
          <a:ln w="28575" cap="flat" cmpd="sng">
            <a:solidFill>
              <a:schemeClr val="accent2"/>
            </a:solidFill>
            <a:prstDash val="solid"/>
            <a:headEnd type="none" w="med" len="med"/>
            <a:tailEnd type="none" w="med" len="med"/>
          </a:ln>
        </p:spPr>
      </p:sp>
      <p:sp>
        <p:nvSpPr>
          <p:cNvPr id="85001" name="文本框 85000"/>
          <p:cNvSpPr txBox="1"/>
          <p:nvPr/>
        </p:nvSpPr>
        <p:spPr>
          <a:xfrm>
            <a:off x="2063751" y="4293871"/>
            <a:ext cx="2087563" cy="396875"/>
          </a:xfrm>
          <a:prstGeom prst="rect">
            <a:avLst/>
          </a:prstGeom>
          <a:noFill/>
          <a:ln w="9525">
            <a:noFill/>
          </a:ln>
        </p:spPr>
        <p:txBody>
          <a:bodyPr>
            <a:spAutoFit/>
          </a:bodyPr>
          <a:lstStyle/>
          <a:p>
            <a:pPr marL="457200" indent="-457200" algn="ctr" eaLnBrk="0" hangingPunct="0">
              <a:spcBef>
                <a:spcPct val="20000"/>
              </a:spcBef>
            </a:pPr>
            <a:r>
              <a:rPr lang="zh-CN" altLang="en-US" sz="2000" b="1">
                <a:solidFill>
                  <a:schemeClr val="accent2"/>
                </a:solidFill>
                <a:ea typeface="黑体" panose="02010609060101010101" pitchFamily="49" charset="-122"/>
              </a:rPr>
              <a:t>设计阶段</a:t>
            </a:r>
            <a:endParaRPr lang="zh-CN" altLang="en-US" sz="2000" b="1">
              <a:solidFill>
                <a:schemeClr val="accent2"/>
              </a:solidFill>
              <a:ea typeface="黑体" panose="02010609060101010101" pitchFamily="49" charset="-122"/>
            </a:endParaRPr>
          </a:p>
        </p:txBody>
      </p:sp>
      <p:sp>
        <p:nvSpPr>
          <p:cNvPr id="85002" name="文本框 85001"/>
          <p:cNvSpPr txBox="1"/>
          <p:nvPr/>
        </p:nvSpPr>
        <p:spPr>
          <a:xfrm>
            <a:off x="2563497"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pitchFamily="49" charset="-122"/>
              </a:rPr>
              <a:t>限额设计</a:t>
            </a:r>
            <a:endParaRPr lang="zh-CN" altLang="en-US" sz="2000" b="1">
              <a:ea typeface="黑体" panose="02010609060101010101" pitchFamily="49" charset="-122"/>
            </a:endParaRPr>
          </a:p>
        </p:txBody>
      </p:sp>
      <p:sp>
        <p:nvSpPr>
          <p:cNvPr id="85003" name="文本框 85002"/>
          <p:cNvSpPr txBox="1"/>
          <p:nvPr/>
        </p:nvSpPr>
        <p:spPr>
          <a:xfrm>
            <a:off x="4436747" y="1414145"/>
            <a:ext cx="492443" cy="2592388"/>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pitchFamily="49" charset="-122"/>
              </a:rPr>
              <a:t>清标</a:t>
            </a:r>
            <a:endParaRPr lang="zh-CN" altLang="en-US" sz="2000" b="1">
              <a:ea typeface="黑体" panose="02010609060101010101" pitchFamily="49" charset="-122"/>
            </a:endParaRPr>
          </a:p>
        </p:txBody>
      </p:sp>
      <p:sp>
        <p:nvSpPr>
          <p:cNvPr id="85004" name="文本框 85003"/>
          <p:cNvSpPr txBox="1"/>
          <p:nvPr/>
        </p:nvSpPr>
        <p:spPr>
          <a:xfrm>
            <a:off x="6308409"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pitchFamily="49" charset="-122"/>
              </a:rPr>
              <a:t>价值工程</a:t>
            </a:r>
            <a:endParaRPr lang="zh-CN" altLang="en-US" sz="2000" b="1">
              <a:ea typeface="黑体" panose="02010609060101010101" pitchFamily="49" charset="-122"/>
            </a:endParaRPr>
          </a:p>
        </p:txBody>
      </p:sp>
      <p:sp>
        <p:nvSpPr>
          <p:cNvPr id="85005" name="文本框 85004"/>
          <p:cNvSpPr txBox="1"/>
          <p:nvPr/>
        </p:nvSpPr>
        <p:spPr>
          <a:xfrm>
            <a:off x="9989823" y="1414145"/>
            <a:ext cx="492443" cy="2592388"/>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pitchFamily="49" charset="-122"/>
                <a:sym typeface="Arial" panose="020B0604020202020204" pitchFamily="34" charset="0"/>
              </a:rPr>
              <a:t>竣工结算的办理</a:t>
            </a:r>
            <a:endParaRPr lang="zh-CN" altLang="en-US" sz="2000" b="1">
              <a:solidFill>
                <a:schemeClr val="bg1"/>
              </a:solidFill>
              <a:ea typeface="黑体" panose="02010609060101010101" pitchFamily="49" charset="-122"/>
              <a:sym typeface="Arial" panose="020B0604020202020204" pitchFamily="34" charset="0"/>
            </a:endParaRPr>
          </a:p>
        </p:txBody>
      </p:sp>
      <p:sp>
        <p:nvSpPr>
          <p:cNvPr id="85006" name="文本框 85005"/>
          <p:cNvSpPr txBox="1"/>
          <p:nvPr/>
        </p:nvSpPr>
        <p:spPr>
          <a:xfrm>
            <a:off x="8622985"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pitchFamily="49" charset="-122"/>
                <a:sym typeface="Arial" panose="020B0604020202020204" pitchFamily="34" charset="0"/>
              </a:rPr>
              <a:t>工程价款调整</a:t>
            </a:r>
            <a:endParaRPr lang="zh-CN" altLang="en-US" sz="2000" b="1">
              <a:solidFill>
                <a:schemeClr val="bg1"/>
              </a:solidFill>
              <a:ea typeface="黑体" panose="02010609060101010101" pitchFamily="49" charset="-122"/>
              <a:sym typeface="Arial" panose="020B0604020202020204" pitchFamily="34" charset="0"/>
            </a:endParaRPr>
          </a:p>
        </p:txBody>
      </p:sp>
      <p:sp>
        <p:nvSpPr>
          <p:cNvPr id="85007" name="文本框 85006"/>
          <p:cNvSpPr txBox="1"/>
          <p:nvPr/>
        </p:nvSpPr>
        <p:spPr>
          <a:xfrm>
            <a:off x="8046723"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pitchFamily="49" charset="-122"/>
                <a:sym typeface="Arial" panose="020B0604020202020204" pitchFamily="34" charset="0"/>
              </a:rPr>
              <a:t>索赔与现场签证</a:t>
            </a:r>
            <a:endParaRPr lang="zh-CN" altLang="en-US" sz="2000" b="1">
              <a:solidFill>
                <a:schemeClr val="bg1"/>
              </a:solidFill>
              <a:ea typeface="黑体" panose="02010609060101010101" pitchFamily="49" charset="-122"/>
              <a:sym typeface="Arial" panose="020B0604020202020204" pitchFamily="34" charset="0"/>
            </a:endParaRPr>
          </a:p>
        </p:txBody>
      </p:sp>
      <p:sp>
        <p:nvSpPr>
          <p:cNvPr id="85008" name="文本框 85007"/>
          <p:cNvSpPr txBox="1"/>
          <p:nvPr/>
        </p:nvSpPr>
        <p:spPr>
          <a:xfrm>
            <a:off x="9197660"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pitchFamily="49" charset="-122"/>
                <a:sym typeface="Arial" panose="020B0604020202020204" pitchFamily="34" charset="0"/>
              </a:rPr>
              <a:t>工程计价争议处理</a:t>
            </a:r>
            <a:endParaRPr lang="zh-CN" altLang="en-US" sz="2000" b="1">
              <a:solidFill>
                <a:schemeClr val="bg1"/>
              </a:solidFill>
              <a:ea typeface="黑体" panose="02010609060101010101" pitchFamily="49" charset="-122"/>
              <a:sym typeface="Arial" panose="020B0604020202020204" pitchFamily="34" charset="0"/>
            </a:endParaRPr>
          </a:p>
        </p:txBody>
      </p:sp>
      <p:sp>
        <p:nvSpPr>
          <p:cNvPr id="85009" name="文本框 85008"/>
          <p:cNvSpPr txBox="1"/>
          <p:nvPr/>
        </p:nvSpPr>
        <p:spPr>
          <a:xfrm>
            <a:off x="7470460"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pitchFamily="49" charset="-122"/>
                <a:sym typeface="Arial" panose="020B0604020202020204" pitchFamily="34" charset="0"/>
              </a:rPr>
              <a:t>工程价款支付</a:t>
            </a:r>
            <a:endParaRPr lang="zh-CN" altLang="en-US" sz="2000" b="1">
              <a:solidFill>
                <a:schemeClr val="bg1"/>
              </a:solidFill>
              <a:ea typeface="黑体" panose="02010609060101010101" pitchFamily="49" charset="-122"/>
              <a:sym typeface="Arial" panose="020B0604020202020204" pitchFamily="34" charset="0"/>
            </a:endParaRPr>
          </a:p>
        </p:txBody>
      </p:sp>
      <p:sp>
        <p:nvSpPr>
          <p:cNvPr id="85010" name="文本框 85009"/>
          <p:cNvSpPr txBox="1"/>
          <p:nvPr/>
        </p:nvSpPr>
        <p:spPr>
          <a:xfrm>
            <a:off x="6894198" y="1485584"/>
            <a:ext cx="492443" cy="2592387"/>
          </a:xfrm>
          <a:prstGeom prst="rect">
            <a:avLst/>
          </a:prstGeom>
          <a:solidFill>
            <a:srgbClr val="000099">
              <a:alpha val="100000"/>
            </a:srgbClr>
          </a:solidFill>
          <a:ln w="9525" cap="flat" cmpd="sng">
            <a:solidFill>
              <a:schemeClr val="tx1"/>
            </a:solidFill>
            <a:prstDash val="solid"/>
            <a:miter/>
            <a:headEnd type="none" w="med" len="med"/>
            <a:tailEnd type="none" w="med" len="med"/>
          </a:ln>
        </p:spPr>
        <p:txBody>
          <a:bodyPr vert="eaVert" wrap="square" anchor="t">
            <a:spAutoFit/>
          </a:bodyPr>
          <a:lstStyle/>
          <a:p>
            <a:pPr algn="ctr">
              <a:spcBef>
                <a:spcPct val="50000"/>
              </a:spcBef>
            </a:pPr>
            <a:r>
              <a:rPr lang="zh-CN" altLang="en-US" sz="2000" b="1">
                <a:solidFill>
                  <a:schemeClr val="bg1"/>
                </a:solidFill>
                <a:ea typeface="黑体" panose="02010609060101010101" pitchFamily="49" charset="-122"/>
                <a:sym typeface="Arial" panose="020B0604020202020204" pitchFamily="34" charset="0"/>
              </a:rPr>
              <a:t>工程计量</a:t>
            </a:r>
            <a:endParaRPr lang="zh-CN" altLang="en-US" sz="2000" b="1">
              <a:solidFill>
                <a:schemeClr val="bg1"/>
              </a:solidFill>
              <a:ea typeface="黑体" panose="02010609060101010101" pitchFamily="49" charset="-122"/>
              <a:sym typeface="Arial" panose="020B0604020202020204" pitchFamily="34" charset="0"/>
            </a:endParaRPr>
          </a:p>
        </p:txBody>
      </p:sp>
      <p:sp>
        <p:nvSpPr>
          <p:cNvPr id="85011" name="文本框 85010"/>
          <p:cNvSpPr txBox="1"/>
          <p:nvPr/>
        </p:nvSpPr>
        <p:spPr>
          <a:xfrm>
            <a:off x="3935413" y="4293871"/>
            <a:ext cx="2087562" cy="396875"/>
          </a:xfrm>
          <a:prstGeom prst="rect">
            <a:avLst/>
          </a:prstGeom>
          <a:noFill/>
          <a:ln w="9525">
            <a:noFill/>
          </a:ln>
        </p:spPr>
        <p:txBody>
          <a:bodyPr>
            <a:spAutoFit/>
          </a:bodyPr>
          <a:lstStyle/>
          <a:p>
            <a:pPr marL="457200" indent="-457200" algn="ctr" eaLnBrk="0" hangingPunct="0">
              <a:spcBef>
                <a:spcPct val="20000"/>
              </a:spcBef>
            </a:pPr>
            <a:r>
              <a:rPr lang="zh-CN" altLang="en-US" sz="2000" b="1">
                <a:solidFill>
                  <a:schemeClr val="accent2"/>
                </a:solidFill>
                <a:ea typeface="黑体" panose="02010609060101010101" pitchFamily="49" charset="-122"/>
              </a:rPr>
              <a:t>招标阶段</a:t>
            </a:r>
            <a:endParaRPr lang="zh-CN" altLang="en-US" sz="2000" b="1">
              <a:solidFill>
                <a:schemeClr val="accent2"/>
              </a:solidFill>
              <a:ea typeface="黑体" panose="02010609060101010101" pitchFamily="49" charset="-122"/>
            </a:endParaRPr>
          </a:p>
        </p:txBody>
      </p:sp>
      <p:sp>
        <p:nvSpPr>
          <p:cNvPr id="85012" name="文本框 85011"/>
          <p:cNvSpPr txBox="1"/>
          <p:nvPr/>
        </p:nvSpPr>
        <p:spPr>
          <a:xfrm>
            <a:off x="6743701" y="4293871"/>
            <a:ext cx="2665413" cy="396875"/>
          </a:xfrm>
          <a:prstGeom prst="rect">
            <a:avLst/>
          </a:prstGeom>
          <a:noFill/>
          <a:ln w="9525">
            <a:noFill/>
          </a:ln>
        </p:spPr>
        <p:txBody>
          <a:bodyPr>
            <a:spAutoFit/>
          </a:bodyPr>
          <a:lstStyle/>
          <a:p>
            <a:pPr marL="457200" indent="-457200" algn="ctr" eaLnBrk="0" hangingPunct="0">
              <a:spcBef>
                <a:spcPct val="20000"/>
              </a:spcBef>
            </a:pPr>
            <a:r>
              <a:rPr lang="zh-CN" altLang="en-US" sz="2000" b="1">
                <a:solidFill>
                  <a:schemeClr val="accent2"/>
                </a:solidFill>
                <a:ea typeface="黑体" panose="02010609060101010101" pitchFamily="49" charset="-122"/>
              </a:rPr>
              <a:t>施工合同实施阶段</a:t>
            </a:r>
            <a:endParaRPr lang="zh-CN" altLang="en-US" sz="2000" b="1">
              <a:solidFill>
                <a:schemeClr val="accent2"/>
              </a:solidFill>
              <a:ea typeface="黑体" panose="02010609060101010101" pitchFamily="49" charset="-122"/>
            </a:endParaRPr>
          </a:p>
        </p:txBody>
      </p:sp>
      <p:sp>
        <p:nvSpPr>
          <p:cNvPr id="85013" name="文本框 85012"/>
          <p:cNvSpPr txBox="1"/>
          <p:nvPr/>
        </p:nvSpPr>
        <p:spPr>
          <a:xfrm>
            <a:off x="3143250" y="5086033"/>
            <a:ext cx="1728788" cy="366712"/>
          </a:xfrm>
          <a:prstGeom prst="rect">
            <a:avLst/>
          </a:prstGeom>
          <a:noFill/>
          <a:ln w="9525">
            <a:noFill/>
          </a:ln>
        </p:spPr>
        <p:txBody>
          <a:bodyPr>
            <a:spAutoFit/>
          </a:bodyPr>
          <a:lstStyle/>
          <a:p>
            <a:pPr marL="457200" indent="-457200" algn="ctr" eaLnBrk="0" hangingPunct="0">
              <a:spcBef>
                <a:spcPct val="20000"/>
              </a:spcBef>
            </a:pPr>
            <a:r>
              <a:rPr lang="zh-CN" altLang="en-US" b="1">
                <a:solidFill>
                  <a:schemeClr val="accent2"/>
                </a:solidFill>
                <a:ea typeface="黑体" panose="02010609060101010101" pitchFamily="49" charset="-122"/>
              </a:rPr>
              <a:t>施工招标</a:t>
            </a:r>
            <a:endParaRPr lang="zh-CN" altLang="en-US" b="1">
              <a:solidFill>
                <a:schemeClr val="accent2"/>
              </a:solidFill>
              <a:ea typeface="黑体" panose="02010609060101010101" pitchFamily="49" charset="-122"/>
            </a:endParaRPr>
          </a:p>
        </p:txBody>
      </p:sp>
      <p:sp>
        <p:nvSpPr>
          <p:cNvPr id="85014" name="文本框 85013"/>
          <p:cNvSpPr txBox="1"/>
          <p:nvPr/>
        </p:nvSpPr>
        <p:spPr>
          <a:xfrm>
            <a:off x="1771334"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pitchFamily="49" charset="-122"/>
              </a:rPr>
              <a:t>全过程造价管理策划</a:t>
            </a:r>
            <a:endParaRPr lang="zh-CN" altLang="en-US" sz="2000" b="1">
              <a:ea typeface="黑体" panose="02010609060101010101" pitchFamily="49" charset="-122"/>
            </a:endParaRPr>
          </a:p>
        </p:txBody>
      </p:sp>
      <p:sp>
        <p:nvSpPr>
          <p:cNvPr id="85015" name="直接连接符 85014"/>
          <p:cNvSpPr/>
          <p:nvPr/>
        </p:nvSpPr>
        <p:spPr>
          <a:xfrm>
            <a:off x="2424113" y="1342709"/>
            <a:ext cx="0" cy="3527425"/>
          </a:xfrm>
          <a:prstGeom prst="line">
            <a:avLst/>
          </a:prstGeom>
          <a:ln w="28575" cap="flat" cmpd="sng">
            <a:solidFill>
              <a:schemeClr val="accent2"/>
            </a:solidFill>
            <a:prstDash val="solid"/>
            <a:headEnd type="none" w="med" len="med"/>
            <a:tailEnd type="none" w="med" len="med"/>
          </a:ln>
        </p:spPr>
      </p:sp>
      <p:sp>
        <p:nvSpPr>
          <p:cNvPr id="85017" name="文本框 85016"/>
          <p:cNvSpPr txBox="1"/>
          <p:nvPr/>
        </p:nvSpPr>
        <p:spPr>
          <a:xfrm>
            <a:off x="3139759"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pitchFamily="49" charset="-122"/>
              </a:rPr>
              <a:t>方案优化</a:t>
            </a:r>
            <a:endParaRPr lang="zh-CN" altLang="en-US" sz="2000" b="1">
              <a:ea typeface="黑体" panose="02010609060101010101" pitchFamily="49" charset="-122"/>
            </a:endParaRPr>
          </a:p>
        </p:txBody>
      </p:sp>
      <p:sp>
        <p:nvSpPr>
          <p:cNvPr id="85018" name="文本框 85017"/>
          <p:cNvSpPr txBox="1"/>
          <p:nvPr/>
        </p:nvSpPr>
        <p:spPr>
          <a:xfrm>
            <a:off x="5013009" y="1485584"/>
            <a:ext cx="492443" cy="2592387"/>
          </a:xfrm>
          <a:prstGeom prst="rect">
            <a:avLst/>
          </a:prstGeom>
          <a:solidFill>
            <a:schemeClr val="hlink"/>
          </a:solidFill>
          <a:ln w="9525">
            <a:noFill/>
          </a:ln>
        </p:spPr>
        <p:txBody>
          <a:bodyPr vert="eaVert">
            <a:spAutoFit/>
          </a:bodyPr>
          <a:lstStyle/>
          <a:p>
            <a:pPr algn="ctr">
              <a:spcBef>
                <a:spcPct val="50000"/>
              </a:spcBef>
            </a:pPr>
            <a:r>
              <a:rPr lang="zh-CN" altLang="en-US" sz="2000" b="1">
                <a:ea typeface="黑体" panose="02010609060101010101" pitchFamily="49" charset="-122"/>
              </a:rPr>
              <a:t>合同条件咨询</a:t>
            </a:r>
            <a:endParaRPr lang="zh-CN" altLang="en-US" sz="2000" b="1">
              <a:ea typeface="黑体" panose="02010609060101010101" pitchFamily="49" charset="-122"/>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66296"/>
            <a:ext cx="10515600" cy="5232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nchor="ctr">
            <a:spAutoFit/>
          </a:bodyPr>
          <a:lstStyle/>
          <a:p>
            <a:pPr algn="ctr" eaLnBrk="0" fontAlgn="base" hangingPunct="0">
              <a:lnSpc>
                <a:spcPct val="100000"/>
              </a:lnSpc>
              <a:spcAft>
                <a:spcPct val="0"/>
              </a:spcAft>
            </a:pPr>
            <a:r>
              <a:rPr lang="zh-CN" altLang="en-US" sz="2800" dirty="0">
                <a:solidFill>
                  <a:srgbClr val="FF0000"/>
                </a:solidFill>
                <a:latin typeface="微软雅黑" panose="020B0503020204020204" charset="-122"/>
                <a:ea typeface="微软雅黑" panose="020B0503020204020204" charset="-122"/>
                <a:sym typeface="+mn-ea"/>
              </a:rPr>
              <a:t>造价的精细化管理理念</a:t>
            </a:r>
            <a:endParaRPr lang="zh-CN" altLang="en-US" sz="2800" dirty="0">
              <a:solidFill>
                <a:srgbClr val="FF0000"/>
              </a:solidFill>
              <a:latin typeface="微软雅黑" panose="020B0503020204020204" charset="-122"/>
              <a:ea typeface="微软雅黑" panose="020B0503020204020204" charset="-122"/>
            </a:endParaRPr>
          </a:p>
        </p:txBody>
      </p:sp>
      <p:pic>
        <p:nvPicPr>
          <p:cNvPr id="6148" name="Picture 2"/>
          <p:cNvPicPr>
            <a:picLocks noChangeAspect="1"/>
          </p:cNvPicPr>
          <p:nvPr/>
        </p:nvPicPr>
        <p:blipFill>
          <a:blip r:embed="rId1"/>
          <a:stretch>
            <a:fillRect/>
          </a:stretch>
        </p:blipFill>
        <p:spPr>
          <a:xfrm>
            <a:off x="4630104" y="2188424"/>
            <a:ext cx="2903537" cy="3286125"/>
          </a:xfrm>
          <a:prstGeom prst="rect">
            <a:avLst/>
          </a:prstGeom>
          <a:noFill/>
          <a:ln w="9525">
            <a:noFill/>
          </a:ln>
        </p:spPr>
      </p:pic>
      <p:sp>
        <p:nvSpPr>
          <p:cNvPr id="12" name="Text Box 6"/>
          <p:cNvSpPr txBox="1">
            <a:spLocks noChangeArrowheads="1"/>
          </p:cNvSpPr>
          <p:nvPr/>
        </p:nvSpPr>
        <p:spPr bwMode="auto">
          <a:xfrm>
            <a:off x="5285741" y="1972524"/>
            <a:ext cx="1368425" cy="95313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defTabSz="457200" eaLnBrk="0" hangingPunct="0">
              <a:defRPr/>
            </a:pPr>
            <a:r>
              <a:rPr kumimoji="1" lang="zh-CN" altLang="en-US" sz="2800" b="1" dirty="0">
                <a:solidFill>
                  <a:srgbClr val="FF0000"/>
                </a:solidFill>
                <a:latin typeface="微软雅黑" panose="020B0503020204020204" charset="-122"/>
                <a:ea typeface="微软雅黑" panose="020B0503020204020204" charset="-122"/>
              </a:rPr>
              <a:t>投投标</a:t>
            </a:r>
            <a:endParaRPr kumimoji="1" lang="en-US" altLang="zh-CN" sz="2800" b="1" dirty="0">
              <a:solidFill>
                <a:srgbClr val="FF0000"/>
              </a:solidFill>
              <a:latin typeface="微软雅黑" panose="020B0503020204020204" charset="-122"/>
              <a:ea typeface="微软雅黑" panose="020B0503020204020204" charset="-122"/>
            </a:endParaRPr>
          </a:p>
          <a:p>
            <a:pPr algn="ctr" defTabSz="457200" eaLnBrk="0" hangingPunct="0">
              <a:defRPr/>
            </a:pPr>
            <a:r>
              <a:rPr lang="zh-CN" altLang="en-US" sz="2800" b="1" dirty="0">
                <a:solidFill>
                  <a:srgbClr val="1306BA"/>
                </a:solidFill>
                <a:latin typeface="微软雅黑" panose="020B0503020204020204" charset="-122"/>
                <a:ea typeface="微软雅黑" panose="020B0503020204020204" charset="-122"/>
              </a:rPr>
              <a:t>精细化</a:t>
            </a:r>
            <a:endParaRPr lang="zh-CN" altLang="en-US" sz="2800" b="1" dirty="0">
              <a:solidFill>
                <a:srgbClr val="1306BA"/>
              </a:solidFill>
              <a:latin typeface="微软雅黑" panose="020B0503020204020204" charset="-122"/>
              <a:ea typeface="微软雅黑" panose="020B0503020204020204" charset="-122"/>
            </a:endParaRPr>
          </a:p>
        </p:txBody>
      </p:sp>
      <p:sp>
        <p:nvSpPr>
          <p:cNvPr id="15" name="Text Box 6"/>
          <p:cNvSpPr txBox="1">
            <a:spLocks noChangeArrowheads="1"/>
          </p:cNvSpPr>
          <p:nvPr/>
        </p:nvSpPr>
        <p:spPr bwMode="auto">
          <a:xfrm>
            <a:off x="5260340" y="4520461"/>
            <a:ext cx="1339850" cy="95408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defTabSz="457200" eaLnBrk="0" hangingPunct="0">
              <a:defRPr/>
            </a:pPr>
            <a:r>
              <a:rPr kumimoji="1" lang="zh-CN" altLang="en-US" sz="2800" b="1" dirty="0">
                <a:solidFill>
                  <a:srgbClr val="FF0000"/>
                </a:solidFill>
                <a:latin typeface="微软雅黑" panose="020B0503020204020204" charset="-122"/>
                <a:ea typeface="微软雅黑" panose="020B0503020204020204" charset="-122"/>
              </a:rPr>
              <a:t>结算</a:t>
            </a:r>
            <a:endParaRPr kumimoji="1" lang="en-US" altLang="zh-CN" sz="2800" b="1" dirty="0">
              <a:solidFill>
                <a:srgbClr val="FF0000"/>
              </a:solidFill>
              <a:latin typeface="微软雅黑" panose="020B0503020204020204" charset="-122"/>
              <a:ea typeface="微软雅黑" panose="020B0503020204020204" charset="-122"/>
            </a:endParaRPr>
          </a:p>
          <a:p>
            <a:pPr algn="ctr" defTabSz="457200" eaLnBrk="0" hangingPunct="0">
              <a:defRPr/>
            </a:pPr>
            <a:r>
              <a:rPr lang="zh-CN" altLang="en-US" sz="2800" b="1" dirty="0">
                <a:solidFill>
                  <a:srgbClr val="1306BA"/>
                </a:solidFill>
                <a:latin typeface="微软雅黑" panose="020B0503020204020204" charset="-122"/>
                <a:ea typeface="微软雅黑" panose="020B0503020204020204" charset="-122"/>
              </a:rPr>
              <a:t>精细化</a:t>
            </a:r>
            <a:endParaRPr lang="zh-CN" altLang="en-US" sz="2800" b="1" dirty="0">
              <a:solidFill>
                <a:srgbClr val="1306BA"/>
              </a:solidFill>
              <a:latin typeface="微软雅黑" panose="020B0503020204020204" charset="-122"/>
              <a:ea typeface="微软雅黑" panose="020B0503020204020204" charset="-122"/>
            </a:endParaRPr>
          </a:p>
        </p:txBody>
      </p:sp>
      <p:grpSp>
        <p:nvGrpSpPr>
          <p:cNvPr id="3" name="组合 2"/>
          <p:cNvGrpSpPr/>
          <p:nvPr/>
        </p:nvGrpSpPr>
        <p:grpSpPr>
          <a:xfrm>
            <a:off x="3431540" y="2448773"/>
            <a:ext cx="4929188" cy="2736850"/>
            <a:chOff x="2051720" y="2276872"/>
            <a:chExt cx="4929139" cy="2736304"/>
          </a:xfrm>
        </p:grpSpPr>
        <p:sp>
          <p:nvSpPr>
            <p:cNvPr id="4" name="左弧形箭头 3"/>
            <p:cNvSpPr/>
            <p:nvPr/>
          </p:nvSpPr>
          <p:spPr>
            <a:xfrm>
              <a:off x="2988336" y="2305441"/>
              <a:ext cx="719131" cy="2707735"/>
            </a:xfrm>
            <a:prstGeom prst="curved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eaLnBrk="0" hangingPunct="0">
                <a:defRPr/>
              </a:pPr>
              <a:endParaRPr kumimoji="1" lang="zh-CN" altLang="en-US">
                <a:solidFill>
                  <a:schemeClr val="tx1"/>
                </a:solidFill>
              </a:endParaRPr>
            </a:p>
          </p:txBody>
        </p:sp>
        <p:sp>
          <p:nvSpPr>
            <p:cNvPr id="17" name="左弧形箭头 16"/>
            <p:cNvSpPr/>
            <p:nvPr/>
          </p:nvSpPr>
          <p:spPr>
            <a:xfrm flipH="1">
              <a:off x="5652134" y="2276872"/>
              <a:ext cx="649282" cy="2707735"/>
            </a:xfrm>
            <a:prstGeom prst="curved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defTabSz="457200" eaLnBrk="0" hangingPunct="0">
                <a:defRPr/>
              </a:pPr>
              <a:endParaRPr kumimoji="1" lang="zh-CN" altLang="en-US">
                <a:solidFill>
                  <a:schemeClr val="tx1"/>
                </a:solidFill>
              </a:endParaRPr>
            </a:p>
          </p:txBody>
        </p:sp>
        <p:sp>
          <p:nvSpPr>
            <p:cNvPr id="13" name="Text Box 6"/>
            <p:cNvSpPr txBox="1">
              <a:spLocks noChangeArrowheads="1"/>
            </p:cNvSpPr>
            <p:nvPr/>
          </p:nvSpPr>
          <p:spPr bwMode="auto">
            <a:xfrm>
              <a:off x="2051720" y="3183154"/>
              <a:ext cx="1655747" cy="95389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457200" eaLnBrk="0" hangingPunct="0">
                <a:defRPr/>
              </a:pPr>
              <a:r>
                <a:rPr kumimoji="1" lang="zh-CN" altLang="en-US" sz="2800" b="1" dirty="0">
                  <a:solidFill>
                    <a:srgbClr val="FF0000"/>
                  </a:solidFill>
                  <a:latin typeface="微软雅黑" panose="020B0503020204020204" charset="-122"/>
                  <a:ea typeface="微软雅黑" panose="020B0503020204020204" charset="-122"/>
                </a:rPr>
                <a:t>合同</a:t>
              </a:r>
              <a:endParaRPr kumimoji="1" lang="en-US" altLang="zh-CN" sz="2800" b="1" dirty="0">
                <a:solidFill>
                  <a:srgbClr val="FF0000"/>
                </a:solidFill>
                <a:latin typeface="微软雅黑" panose="020B0503020204020204" charset="-122"/>
                <a:ea typeface="微软雅黑" panose="020B0503020204020204" charset="-122"/>
              </a:endParaRPr>
            </a:p>
            <a:p>
              <a:pPr algn="ctr" defTabSz="457200" eaLnBrk="0" hangingPunct="0">
                <a:defRPr/>
              </a:pPr>
              <a:r>
                <a:rPr lang="zh-CN" altLang="en-US" sz="2800" b="1" dirty="0">
                  <a:solidFill>
                    <a:srgbClr val="1306BA"/>
                  </a:solidFill>
                  <a:latin typeface="微软雅黑" panose="020B0503020204020204" charset="-122"/>
                  <a:ea typeface="微软雅黑" panose="020B0503020204020204" charset="-122"/>
                </a:rPr>
                <a:t>精细化</a:t>
              </a:r>
              <a:endParaRPr lang="zh-CN" altLang="en-US" sz="2800" b="1" dirty="0">
                <a:solidFill>
                  <a:srgbClr val="1306BA"/>
                </a:solidFill>
                <a:latin typeface="微软雅黑" panose="020B0503020204020204" charset="-122"/>
                <a:ea typeface="微软雅黑" panose="020B0503020204020204" charset="-122"/>
              </a:endParaRPr>
            </a:p>
          </p:txBody>
        </p:sp>
        <p:sp>
          <p:nvSpPr>
            <p:cNvPr id="14" name="Text Box 6"/>
            <p:cNvSpPr txBox="1">
              <a:spLocks noChangeArrowheads="1"/>
            </p:cNvSpPr>
            <p:nvPr/>
          </p:nvSpPr>
          <p:spPr bwMode="auto">
            <a:xfrm>
              <a:off x="5325112" y="3183154"/>
              <a:ext cx="1655747" cy="953897"/>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defTabSz="457200" eaLnBrk="0" hangingPunct="0">
                <a:defRPr/>
              </a:pPr>
              <a:r>
                <a:rPr kumimoji="1" lang="zh-CN" altLang="en-US" sz="2800" b="1" dirty="0">
                  <a:solidFill>
                    <a:srgbClr val="FF0000"/>
                  </a:solidFill>
                  <a:latin typeface="微软雅黑" panose="020B0503020204020204" charset="-122"/>
                  <a:ea typeface="微软雅黑" panose="020B0503020204020204" charset="-122"/>
                </a:rPr>
                <a:t>价款控制</a:t>
              </a:r>
              <a:r>
                <a:rPr lang="zh-CN" altLang="en-US" sz="2800" b="1" dirty="0">
                  <a:solidFill>
                    <a:srgbClr val="1306BA"/>
                  </a:solidFill>
                  <a:latin typeface="微软雅黑" panose="020B0503020204020204" charset="-122"/>
                  <a:ea typeface="微软雅黑" panose="020B0503020204020204" charset="-122"/>
                </a:rPr>
                <a:t>精细化</a:t>
              </a:r>
              <a:endParaRPr lang="zh-CN" altLang="en-US" sz="2800" b="1" dirty="0">
                <a:solidFill>
                  <a:srgbClr val="1306BA"/>
                </a:solidFill>
                <a:latin typeface="微软雅黑" panose="020B0503020204020204" charset="-122"/>
                <a:ea typeface="微软雅黑" panose="020B0503020204020204" charset="-122"/>
              </a:endParaRPr>
            </a:p>
          </p:txBody>
        </p:sp>
      </p:grpSp>
      <p:sp>
        <p:nvSpPr>
          <p:cNvPr id="85011" name="文本框 85010"/>
          <p:cNvSpPr txBox="1"/>
          <p:nvPr/>
        </p:nvSpPr>
        <p:spPr>
          <a:xfrm>
            <a:off x="3215680" y="5853856"/>
            <a:ext cx="5221605" cy="3987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ctr" eaLnBrk="0" hangingPunct="0">
              <a:spcBef>
                <a:spcPct val="20000"/>
              </a:spcBef>
            </a:pPr>
            <a:r>
              <a:rPr lang="zh-CN" altLang="en-US" sz="2000" b="1" dirty="0">
                <a:solidFill>
                  <a:schemeClr val="accent2"/>
                </a:solidFill>
                <a:latin typeface="Arial" panose="020B0604020202020204" pitchFamily="34" charset="0"/>
                <a:ea typeface="黑体" panose="02010609060101010101" pitchFamily="49" charset="-122"/>
              </a:rPr>
              <a:t>设计的精细化</a:t>
            </a:r>
            <a:r>
              <a:rPr lang="en-US" altLang="zh-CN" sz="2000" b="1" dirty="0">
                <a:solidFill>
                  <a:schemeClr val="accent2"/>
                </a:solidFill>
                <a:latin typeface="Arial" panose="020B0604020202020204" pitchFamily="34" charset="0"/>
                <a:ea typeface="黑体" panose="02010609060101010101" pitchFamily="49" charset="-122"/>
              </a:rPr>
              <a:t>+</a:t>
            </a:r>
            <a:r>
              <a:rPr lang="zh-CN" altLang="en-US" sz="2000" b="1" dirty="0">
                <a:solidFill>
                  <a:schemeClr val="accent2"/>
                </a:solidFill>
                <a:latin typeface="Arial" panose="020B0604020202020204" pitchFamily="34" charset="0"/>
                <a:ea typeface="黑体" panose="02010609060101010101" pitchFamily="49" charset="-122"/>
              </a:rPr>
              <a:t>建造精细化</a:t>
            </a:r>
            <a:endParaRPr lang="zh-CN" altLang="en-US" sz="2000" b="1" dirty="0">
              <a:solidFill>
                <a:schemeClr val="accent2"/>
              </a:solidFill>
              <a:latin typeface="Arial" panose="020B0604020202020204" pitchFamily="34" charset="0"/>
              <a:ea typeface="黑体" panose="02010609060101010101" pitchFamily="49" charset="-122"/>
            </a:endParaRPr>
          </a:p>
        </p:txBody>
      </p:sp>
      <p:sp>
        <p:nvSpPr>
          <p:cNvPr id="16" name="文本框 15"/>
          <p:cNvSpPr txBox="1"/>
          <p:nvPr/>
        </p:nvSpPr>
        <p:spPr>
          <a:xfrm>
            <a:off x="3139123" y="1381760"/>
            <a:ext cx="5221605" cy="39878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ctr" eaLnBrk="0" hangingPunct="0">
              <a:spcBef>
                <a:spcPct val="20000"/>
              </a:spcBef>
            </a:pPr>
            <a:r>
              <a:rPr lang="zh-CN" altLang="en-US" sz="2000" b="1" dirty="0">
                <a:solidFill>
                  <a:schemeClr val="accent2"/>
                </a:solidFill>
                <a:latin typeface="Arial" panose="020B0604020202020204" pitchFamily="34" charset="0"/>
                <a:ea typeface="黑体" panose="02010609060101010101" pitchFamily="49" charset="-122"/>
              </a:rPr>
              <a:t>管理的精细化</a:t>
            </a:r>
            <a:r>
              <a:rPr lang="en-US" altLang="zh-CN" sz="2000" b="1" dirty="0">
                <a:solidFill>
                  <a:schemeClr val="accent2"/>
                </a:solidFill>
                <a:latin typeface="Arial" panose="020B0604020202020204" pitchFamily="34" charset="0"/>
                <a:ea typeface="黑体" panose="02010609060101010101" pitchFamily="49" charset="-122"/>
              </a:rPr>
              <a:t>+</a:t>
            </a:r>
            <a:r>
              <a:rPr lang="zh-CN" altLang="en-US" sz="2000" b="1" dirty="0">
                <a:solidFill>
                  <a:schemeClr val="accent2"/>
                </a:solidFill>
                <a:latin typeface="Arial" panose="020B0604020202020204" pitchFamily="34" charset="0"/>
                <a:ea typeface="黑体" panose="02010609060101010101" pitchFamily="49" charset="-122"/>
              </a:rPr>
              <a:t>生产的精细化</a:t>
            </a:r>
            <a:endParaRPr lang="zh-CN" altLang="en-US" sz="2000" b="1" dirty="0">
              <a:solidFill>
                <a:schemeClr val="accent2"/>
              </a:solidFill>
              <a:latin typeface="Arial" panose="020B0604020202020204" pitchFamily="34" charset="0"/>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5"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组合 83"/>
          <p:cNvGrpSpPr/>
          <p:nvPr/>
        </p:nvGrpSpPr>
        <p:grpSpPr>
          <a:xfrm>
            <a:off x="3394075" y="2523852"/>
            <a:ext cx="4891088" cy="1828800"/>
            <a:chOff x="1870631" y="2724529"/>
            <a:chExt cx="4890687" cy="1828533"/>
          </a:xfrm>
        </p:grpSpPr>
        <p:grpSp>
          <p:nvGrpSpPr>
            <p:cNvPr id="4166" name="组合 82"/>
            <p:cNvGrpSpPr/>
            <p:nvPr/>
          </p:nvGrpSpPr>
          <p:grpSpPr>
            <a:xfrm>
              <a:off x="1948452" y="2724529"/>
              <a:ext cx="4812866" cy="272424"/>
              <a:chOff x="1948452" y="2724529"/>
              <a:chExt cx="4812866" cy="272424"/>
            </a:xfrm>
          </p:grpSpPr>
          <p:sp>
            <p:nvSpPr>
              <p:cNvPr id="86" name="右箭头 85"/>
              <p:cNvSpPr/>
              <p:nvPr/>
            </p:nvSpPr>
            <p:spPr>
              <a:xfrm>
                <a:off x="1948413" y="2732466"/>
                <a:ext cx="226993" cy="2158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87" name="右箭头 86"/>
              <p:cNvSpPr/>
              <p:nvPr/>
            </p:nvSpPr>
            <p:spPr>
              <a:xfrm>
                <a:off x="3499273" y="2724529"/>
                <a:ext cx="226994" cy="2158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88" name="右箭头 87"/>
              <p:cNvSpPr/>
              <p:nvPr/>
            </p:nvSpPr>
            <p:spPr>
              <a:xfrm>
                <a:off x="4929493" y="2781671"/>
                <a:ext cx="226993" cy="2158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89" name="右箭头 88"/>
              <p:cNvSpPr/>
              <p:nvPr/>
            </p:nvSpPr>
            <p:spPr>
              <a:xfrm>
                <a:off x="6534324" y="2741989"/>
                <a:ext cx="226994" cy="21586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grpSp>
        <p:sp>
          <p:nvSpPr>
            <p:cNvPr id="91" name="右箭头 90"/>
            <p:cNvSpPr/>
            <p:nvPr/>
          </p:nvSpPr>
          <p:spPr>
            <a:xfrm rot="17340376">
              <a:off x="1132556" y="3695934"/>
              <a:ext cx="1595204" cy="11905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93" name="右箭头 92"/>
            <p:cNvSpPr/>
            <p:nvPr/>
          </p:nvSpPr>
          <p:spPr>
            <a:xfrm rot="17340376">
              <a:off x="2798495" y="3757044"/>
              <a:ext cx="1411081" cy="1047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94" name="右箭头 93"/>
            <p:cNvSpPr/>
            <p:nvPr/>
          </p:nvSpPr>
          <p:spPr>
            <a:xfrm rot="17340376">
              <a:off x="4186650" y="3748314"/>
              <a:ext cx="1412669" cy="1047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95" name="右箭头 94"/>
            <p:cNvSpPr/>
            <p:nvPr/>
          </p:nvSpPr>
          <p:spPr>
            <a:xfrm rot="17340376">
              <a:off x="5784338" y="3791964"/>
              <a:ext cx="1411081" cy="1047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grpSp>
      <p:grpSp>
        <p:nvGrpSpPr>
          <p:cNvPr id="82" name="组合 81"/>
          <p:cNvGrpSpPr/>
          <p:nvPr/>
        </p:nvGrpSpPr>
        <p:grpSpPr>
          <a:xfrm>
            <a:off x="2054225" y="188640"/>
            <a:ext cx="8610600" cy="982662"/>
            <a:chOff x="484949" y="389329"/>
            <a:chExt cx="8609992" cy="982791"/>
          </a:xfrm>
        </p:grpSpPr>
        <p:pic>
          <p:nvPicPr>
            <p:cNvPr id="4160" name="Picture 2"/>
            <p:cNvPicPr>
              <a:picLocks noChangeAspect="1"/>
            </p:cNvPicPr>
            <p:nvPr/>
          </p:nvPicPr>
          <p:blipFill>
            <a:blip r:embed="rId1"/>
            <a:stretch>
              <a:fillRect/>
            </a:stretch>
          </p:blipFill>
          <p:spPr>
            <a:xfrm>
              <a:off x="7984951" y="389329"/>
              <a:ext cx="1109990" cy="926952"/>
            </a:xfrm>
            <a:prstGeom prst="rect">
              <a:avLst/>
            </a:prstGeom>
            <a:noFill/>
            <a:ln w="9525">
              <a:noFill/>
            </a:ln>
          </p:spPr>
        </p:pic>
        <p:sp>
          <p:nvSpPr>
            <p:cNvPr id="4" name="燕尾形 3"/>
            <p:cNvSpPr/>
            <p:nvPr/>
          </p:nvSpPr>
          <p:spPr>
            <a:xfrm>
              <a:off x="484949" y="552862"/>
              <a:ext cx="1800098" cy="790679"/>
            </a:xfrm>
            <a:prstGeom prst="chevron">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招投标</a:t>
              </a:r>
              <a:endParaRPr kumimoji="1" lang="en-US" altLang="zh-CN" sz="1600" b="1" dirty="0">
                <a:solidFill>
                  <a:srgbClr val="FF0000"/>
                </a:solidFill>
                <a:latin typeface="微软雅黑" panose="020B0503020204020204" charset="-122"/>
                <a:ea typeface="微软雅黑" panose="020B0503020204020204" charset="-122"/>
              </a:endParaRPr>
            </a:p>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环节</a:t>
              </a:r>
              <a:endParaRPr kumimoji="1" lang="zh-CN" altLang="en-US" sz="1600" b="1" dirty="0">
                <a:solidFill>
                  <a:srgbClr val="FF0000"/>
                </a:solidFill>
                <a:latin typeface="微软雅黑" panose="020B0503020204020204" charset="-122"/>
                <a:ea typeface="微软雅黑" panose="020B0503020204020204" charset="-122"/>
              </a:endParaRPr>
            </a:p>
          </p:txBody>
        </p:sp>
        <p:sp>
          <p:nvSpPr>
            <p:cNvPr id="6" name="燕尾形 5"/>
            <p:cNvSpPr/>
            <p:nvPr/>
          </p:nvSpPr>
          <p:spPr>
            <a:xfrm>
              <a:off x="1997730" y="552862"/>
              <a:ext cx="1800098" cy="790679"/>
            </a:xfrm>
            <a:prstGeom prst="chevron">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合同约定环节</a:t>
              </a:r>
              <a:endParaRPr kumimoji="1" lang="zh-CN" altLang="en-US" sz="1600" b="1" dirty="0">
                <a:solidFill>
                  <a:srgbClr val="FF0000"/>
                </a:solidFill>
                <a:latin typeface="微软雅黑" panose="020B0503020204020204" charset="-122"/>
                <a:ea typeface="微软雅黑" panose="020B0503020204020204" charset="-122"/>
              </a:endParaRPr>
            </a:p>
          </p:txBody>
        </p:sp>
        <p:sp>
          <p:nvSpPr>
            <p:cNvPr id="7" name="燕尾形 6"/>
            <p:cNvSpPr/>
            <p:nvPr/>
          </p:nvSpPr>
          <p:spPr>
            <a:xfrm>
              <a:off x="3508923" y="571915"/>
              <a:ext cx="1800098" cy="792267"/>
            </a:xfrm>
            <a:prstGeom prst="chevron">
              <a:avLst/>
            </a:prstGeom>
          </p:spPr>
          <p:style>
            <a:lnRef idx="1">
              <a:schemeClr val="accent1"/>
            </a:lnRef>
            <a:fillRef idx="2">
              <a:schemeClr val="accent1"/>
            </a:fillRef>
            <a:effectRef idx="1">
              <a:schemeClr val="accent1"/>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价款调整环节</a:t>
              </a:r>
              <a:endParaRPr kumimoji="1" lang="zh-CN" altLang="en-US" sz="1600" b="1" dirty="0">
                <a:solidFill>
                  <a:srgbClr val="FF0000"/>
                </a:solidFill>
                <a:latin typeface="微软雅黑" panose="020B0503020204020204" charset="-122"/>
                <a:ea typeface="微软雅黑" panose="020B0503020204020204" charset="-122"/>
              </a:endParaRPr>
            </a:p>
          </p:txBody>
        </p:sp>
        <p:sp>
          <p:nvSpPr>
            <p:cNvPr id="8" name="燕尾形 7"/>
            <p:cNvSpPr/>
            <p:nvPr/>
          </p:nvSpPr>
          <p:spPr>
            <a:xfrm>
              <a:off x="5021704" y="571915"/>
              <a:ext cx="1800098" cy="792267"/>
            </a:xfrm>
            <a:prstGeom prst="chevron">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计量支付环节</a:t>
              </a:r>
              <a:endParaRPr kumimoji="1" lang="zh-CN" altLang="en-US" sz="1600" b="1" dirty="0">
                <a:solidFill>
                  <a:srgbClr val="1306BA"/>
                </a:solidFill>
                <a:latin typeface="微软雅黑" panose="020B0503020204020204" charset="-122"/>
                <a:ea typeface="微软雅黑" panose="020B0503020204020204" charset="-122"/>
              </a:endParaRPr>
            </a:p>
          </p:txBody>
        </p:sp>
        <p:sp>
          <p:nvSpPr>
            <p:cNvPr id="9" name="燕尾形 8"/>
            <p:cNvSpPr/>
            <p:nvPr/>
          </p:nvSpPr>
          <p:spPr>
            <a:xfrm>
              <a:off x="6532897" y="579854"/>
              <a:ext cx="1801686" cy="792266"/>
            </a:xfrm>
            <a:prstGeom prst="chevron">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solidFill>
                    <a:schemeClr val="bg1"/>
                  </a:solidFill>
                  <a:latin typeface="微软雅黑" panose="020B0503020204020204" charset="-122"/>
                  <a:ea typeface="微软雅黑" panose="020B0503020204020204" charset="-122"/>
                </a:rPr>
                <a:t>竣工结算环节</a:t>
              </a:r>
              <a:endParaRPr kumimoji="1" lang="zh-CN" altLang="en-US" sz="1600" b="1" dirty="0">
                <a:solidFill>
                  <a:schemeClr val="bg1"/>
                </a:solidFill>
                <a:latin typeface="微软雅黑" panose="020B0503020204020204" charset="-122"/>
                <a:ea typeface="微软雅黑" panose="020B0503020204020204" charset="-122"/>
              </a:endParaRPr>
            </a:p>
          </p:txBody>
        </p:sp>
      </p:grpSp>
      <p:grpSp>
        <p:nvGrpSpPr>
          <p:cNvPr id="77" name="组合 76"/>
          <p:cNvGrpSpPr/>
          <p:nvPr/>
        </p:nvGrpSpPr>
        <p:grpSpPr>
          <a:xfrm>
            <a:off x="2108201" y="1210990"/>
            <a:ext cx="1311275" cy="2544762"/>
            <a:chOff x="584253" y="1411717"/>
            <a:chExt cx="1311767" cy="2544767"/>
          </a:xfrm>
        </p:grpSpPr>
        <p:sp>
          <p:nvSpPr>
            <p:cNvPr id="14" name="流程图: 磁盘 13"/>
            <p:cNvSpPr/>
            <p:nvPr/>
          </p:nvSpPr>
          <p:spPr>
            <a:xfrm>
              <a:off x="600134" y="3308783"/>
              <a:ext cx="1295886" cy="647701"/>
            </a:xfrm>
            <a:prstGeom prst="flowChartMagneticDisk">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合同文件</a:t>
              </a:r>
              <a:endParaRPr kumimoji="1" lang="zh-CN" altLang="en-US" sz="1600" b="1" dirty="0">
                <a:latin typeface="微软雅黑" panose="020B0503020204020204" charset="-122"/>
                <a:ea typeface="微软雅黑" panose="020B0503020204020204" charset="-122"/>
              </a:endParaRPr>
            </a:p>
          </p:txBody>
        </p:sp>
        <p:sp>
          <p:nvSpPr>
            <p:cNvPr id="15" name="流程图: 磁盘 14"/>
            <p:cNvSpPr/>
            <p:nvPr/>
          </p:nvSpPr>
          <p:spPr>
            <a:xfrm>
              <a:off x="600134" y="2803957"/>
              <a:ext cx="1295886" cy="647701"/>
            </a:xfrm>
            <a:prstGeom prst="flowChartMagneticDisk">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清单文件</a:t>
              </a:r>
              <a:endParaRPr kumimoji="1" lang="zh-CN" altLang="en-US" sz="1600" b="1" dirty="0">
                <a:latin typeface="微软雅黑" panose="020B0503020204020204" charset="-122"/>
                <a:ea typeface="微软雅黑" panose="020B0503020204020204" charset="-122"/>
              </a:endParaRPr>
            </a:p>
          </p:txBody>
        </p:sp>
        <p:sp>
          <p:nvSpPr>
            <p:cNvPr id="13" name="流程图: 磁盘 12"/>
            <p:cNvSpPr/>
            <p:nvPr/>
          </p:nvSpPr>
          <p:spPr>
            <a:xfrm>
              <a:off x="584253" y="2300719"/>
              <a:ext cx="1295886" cy="647701"/>
            </a:xfrm>
            <a:prstGeom prst="flowChartMagneticDisk">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招标文件</a:t>
              </a:r>
              <a:endParaRPr kumimoji="1" lang="zh-CN" altLang="en-US" sz="1600" b="1" dirty="0">
                <a:latin typeface="微软雅黑" panose="020B0503020204020204" charset="-122"/>
                <a:ea typeface="微软雅黑" panose="020B0503020204020204" charset="-122"/>
              </a:endParaRPr>
            </a:p>
          </p:txBody>
        </p:sp>
        <p:sp>
          <p:nvSpPr>
            <p:cNvPr id="5" name="下箭头 4"/>
            <p:cNvSpPr/>
            <p:nvPr/>
          </p:nvSpPr>
          <p:spPr>
            <a:xfrm>
              <a:off x="1160732" y="1411717"/>
              <a:ext cx="223921"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10" name="流程图: 磁盘 9"/>
            <p:cNvSpPr/>
            <p:nvPr/>
          </p:nvSpPr>
          <p:spPr>
            <a:xfrm>
              <a:off x="584253" y="1795893"/>
              <a:ext cx="1295886" cy="647701"/>
            </a:xfrm>
            <a:prstGeom prst="flowChartMagneticDisk">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图纸文件</a:t>
              </a:r>
              <a:endParaRPr kumimoji="1" lang="zh-CN" altLang="en-US" sz="1600" b="1" dirty="0">
                <a:latin typeface="微软雅黑" panose="020B0503020204020204" charset="-122"/>
                <a:ea typeface="微软雅黑" panose="020B0503020204020204" charset="-122"/>
              </a:endParaRPr>
            </a:p>
          </p:txBody>
        </p:sp>
      </p:grpSp>
      <p:grpSp>
        <p:nvGrpSpPr>
          <p:cNvPr id="78" name="组合 77"/>
          <p:cNvGrpSpPr/>
          <p:nvPr/>
        </p:nvGrpSpPr>
        <p:grpSpPr>
          <a:xfrm>
            <a:off x="3684589" y="1207815"/>
            <a:ext cx="1252537" cy="2544762"/>
            <a:chOff x="2160526" y="1408156"/>
            <a:chExt cx="1311767" cy="2544767"/>
          </a:xfrm>
        </p:grpSpPr>
        <p:sp>
          <p:nvSpPr>
            <p:cNvPr id="35" name="流程图: 磁盘 34"/>
            <p:cNvSpPr/>
            <p:nvPr/>
          </p:nvSpPr>
          <p:spPr>
            <a:xfrm>
              <a:off x="2175489" y="3305222"/>
              <a:ext cx="1296804" cy="647701"/>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合同条件</a:t>
              </a:r>
              <a:endParaRPr kumimoji="1" lang="zh-CN" altLang="en-US" sz="1600" b="1" dirty="0">
                <a:solidFill>
                  <a:srgbClr val="1306BA"/>
                </a:solidFill>
                <a:latin typeface="微软雅黑" panose="020B0503020204020204" charset="-122"/>
                <a:ea typeface="微软雅黑" panose="020B0503020204020204" charset="-122"/>
              </a:endParaRPr>
            </a:p>
          </p:txBody>
        </p:sp>
        <p:sp>
          <p:nvSpPr>
            <p:cNvPr id="36" name="流程图: 磁盘 35"/>
            <p:cNvSpPr/>
            <p:nvPr/>
          </p:nvSpPr>
          <p:spPr>
            <a:xfrm>
              <a:off x="2175489" y="2800396"/>
              <a:ext cx="1296804" cy="647701"/>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中标价</a:t>
              </a:r>
              <a:endParaRPr kumimoji="1" lang="zh-CN" altLang="en-US" sz="1600" b="1" dirty="0">
                <a:solidFill>
                  <a:srgbClr val="1306BA"/>
                </a:solidFill>
                <a:latin typeface="微软雅黑" panose="020B0503020204020204" charset="-122"/>
                <a:ea typeface="微软雅黑" panose="020B0503020204020204" charset="-122"/>
              </a:endParaRPr>
            </a:p>
          </p:txBody>
        </p:sp>
        <p:sp>
          <p:nvSpPr>
            <p:cNvPr id="37" name="流程图: 磁盘 36"/>
            <p:cNvSpPr/>
            <p:nvPr/>
          </p:nvSpPr>
          <p:spPr>
            <a:xfrm>
              <a:off x="2160526" y="2297158"/>
              <a:ext cx="1296804" cy="647701"/>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投标报价</a:t>
              </a:r>
              <a:endParaRPr kumimoji="1" lang="zh-CN" altLang="en-US" sz="1600" b="1" dirty="0">
                <a:solidFill>
                  <a:srgbClr val="1306BA"/>
                </a:solidFill>
                <a:latin typeface="微软雅黑" panose="020B0503020204020204" charset="-122"/>
                <a:ea typeface="微软雅黑" panose="020B0503020204020204" charset="-122"/>
              </a:endParaRPr>
            </a:p>
          </p:txBody>
        </p:sp>
        <p:sp>
          <p:nvSpPr>
            <p:cNvPr id="38" name="下箭头 37"/>
            <p:cNvSpPr/>
            <p:nvPr/>
          </p:nvSpPr>
          <p:spPr>
            <a:xfrm>
              <a:off x="2735775" y="1408156"/>
              <a:ext cx="226109"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39" name="流程图: 磁盘 38"/>
            <p:cNvSpPr/>
            <p:nvPr/>
          </p:nvSpPr>
          <p:spPr>
            <a:xfrm>
              <a:off x="2160526" y="1792332"/>
              <a:ext cx="1296804" cy="647701"/>
            </a:xfrm>
            <a:prstGeom prst="flowChartMagneticDisk">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招标控制价</a:t>
              </a:r>
              <a:endParaRPr kumimoji="1" lang="zh-CN" altLang="en-US" sz="1600" b="1" dirty="0">
                <a:solidFill>
                  <a:srgbClr val="1306BA"/>
                </a:solidFill>
                <a:latin typeface="微软雅黑" panose="020B0503020204020204" charset="-122"/>
                <a:ea typeface="微软雅黑" panose="020B0503020204020204" charset="-122"/>
              </a:endParaRPr>
            </a:p>
          </p:txBody>
        </p:sp>
      </p:grpSp>
      <p:grpSp>
        <p:nvGrpSpPr>
          <p:cNvPr id="79" name="组合 78"/>
          <p:cNvGrpSpPr/>
          <p:nvPr/>
        </p:nvGrpSpPr>
        <p:grpSpPr>
          <a:xfrm>
            <a:off x="5183188" y="1220515"/>
            <a:ext cx="1270000" cy="2544762"/>
            <a:chOff x="3658584" y="1420732"/>
            <a:chExt cx="1311767" cy="2544767"/>
          </a:xfrm>
        </p:grpSpPr>
        <p:sp>
          <p:nvSpPr>
            <p:cNvPr id="45" name="流程图: 磁盘 44"/>
            <p:cNvSpPr/>
            <p:nvPr/>
          </p:nvSpPr>
          <p:spPr>
            <a:xfrm>
              <a:off x="3674981" y="3317798"/>
              <a:ext cx="1295370" cy="647701"/>
            </a:xfrm>
            <a:prstGeom prst="flowChartMagneticDisk">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调整文件</a:t>
              </a:r>
              <a:endParaRPr kumimoji="1" lang="zh-CN" altLang="en-US" sz="1600" b="1" dirty="0">
                <a:solidFill>
                  <a:srgbClr val="FF0000"/>
                </a:solidFill>
                <a:latin typeface="微软雅黑" panose="020B0503020204020204" charset="-122"/>
                <a:ea typeface="微软雅黑" panose="020B0503020204020204" charset="-122"/>
              </a:endParaRPr>
            </a:p>
          </p:txBody>
        </p:sp>
        <p:sp>
          <p:nvSpPr>
            <p:cNvPr id="46" name="流程图: 磁盘 45"/>
            <p:cNvSpPr/>
            <p:nvPr/>
          </p:nvSpPr>
          <p:spPr>
            <a:xfrm>
              <a:off x="3674981" y="2812972"/>
              <a:ext cx="1295370" cy="647701"/>
            </a:xfrm>
            <a:prstGeom prst="flowChartMagneticDisk">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索赔文件</a:t>
              </a:r>
              <a:endParaRPr kumimoji="1" lang="zh-CN" altLang="en-US" sz="1600" b="1" dirty="0">
                <a:solidFill>
                  <a:srgbClr val="FF0000"/>
                </a:solidFill>
                <a:latin typeface="微软雅黑" panose="020B0503020204020204" charset="-122"/>
                <a:ea typeface="微软雅黑" panose="020B0503020204020204" charset="-122"/>
              </a:endParaRPr>
            </a:p>
          </p:txBody>
        </p:sp>
        <p:sp>
          <p:nvSpPr>
            <p:cNvPr id="47" name="流程图: 磁盘 46"/>
            <p:cNvSpPr/>
            <p:nvPr/>
          </p:nvSpPr>
          <p:spPr>
            <a:xfrm>
              <a:off x="3658584" y="2309734"/>
              <a:ext cx="1295370" cy="647701"/>
            </a:xfrm>
            <a:prstGeom prst="flowChartMagneticDisk">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签证文件</a:t>
              </a:r>
              <a:endParaRPr kumimoji="1" lang="zh-CN" altLang="en-US" sz="1600" b="1" dirty="0">
                <a:solidFill>
                  <a:srgbClr val="FF0000"/>
                </a:solidFill>
                <a:latin typeface="微软雅黑" panose="020B0503020204020204" charset="-122"/>
                <a:ea typeface="微软雅黑" panose="020B0503020204020204" charset="-122"/>
              </a:endParaRPr>
            </a:p>
          </p:txBody>
        </p:sp>
        <p:sp>
          <p:nvSpPr>
            <p:cNvPr id="48" name="下箭头 47"/>
            <p:cNvSpPr/>
            <p:nvPr/>
          </p:nvSpPr>
          <p:spPr>
            <a:xfrm>
              <a:off x="4234121" y="1420732"/>
              <a:ext cx="224641"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49" name="流程图: 磁盘 48"/>
            <p:cNvSpPr/>
            <p:nvPr/>
          </p:nvSpPr>
          <p:spPr>
            <a:xfrm>
              <a:off x="3658584" y="1804908"/>
              <a:ext cx="1295370" cy="647701"/>
            </a:xfrm>
            <a:prstGeom prst="flowChartMagneticDisk">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变更文件</a:t>
              </a:r>
              <a:endParaRPr kumimoji="1" lang="zh-CN" altLang="en-US" sz="1600" b="1" dirty="0">
                <a:solidFill>
                  <a:srgbClr val="FF0000"/>
                </a:solidFill>
                <a:latin typeface="微软雅黑" panose="020B0503020204020204" charset="-122"/>
                <a:ea typeface="微软雅黑" panose="020B0503020204020204" charset="-122"/>
              </a:endParaRPr>
            </a:p>
          </p:txBody>
        </p:sp>
      </p:grpSp>
      <p:grpSp>
        <p:nvGrpSpPr>
          <p:cNvPr id="80" name="组合 79"/>
          <p:cNvGrpSpPr/>
          <p:nvPr/>
        </p:nvGrpSpPr>
        <p:grpSpPr>
          <a:xfrm>
            <a:off x="6645276" y="1220515"/>
            <a:ext cx="1311275" cy="2544762"/>
            <a:chOff x="5120768" y="1420732"/>
            <a:chExt cx="1311767" cy="2544767"/>
          </a:xfrm>
        </p:grpSpPr>
        <p:sp>
          <p:nvSpPr>
            <p:cNvPr id="55" name="流程图: 磁盘 54"/>
            <p:cNvSpPr/>
            <p:nvPr/>
          </p:nvSpPr>
          <p:spPr>
            <a:xfrm>
              <a:off x="5136649" y="3317798"/>
              <a:ext cx="1295886" cy="647701"/>
            </a:xfrm>
            <a:prstGeom prst="flowChartMagneticDisk">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调整款支付</a:t>
              </a:r>
              <a:endParaRPr kumimoji="1" lang="zh-CN" altLang="en-US" sz="1600" b="1" dirty="0">
                <a:latin typeface="微软雅黑" panose="020B0503020204020204" charset="-122"/>
                <a:ea typeface="微软雅黑" panose="020B0503020204020204" charset="-122"/>
              </a:endParaRPr>
            </a:p>
          </p:txBody>
        </p:sp>
        <p:sp>
          <p:nvSpPr>
            <p:cNvPr id="56" name="流程图: 磁盘 55"/>
            <p:cNvSpPr/>
            <p:nvPr/>
          </p:nvSpPr>
          <p:spPr>
            <a:xfrm>
              <a:off x="5136649" y="2812972"/>
              <a:ext cx="1295886" cy="647701"/>
            </a:xfrm>
            <a:prstGeom prst="flowChartMagneticDisk">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安全费支付</a:t>
              </a:r>
              <a:endParaRPr kumimoji="1" lang="zh-CN" altLang="en-US" sz="1600" b="1" dirty="0">
                <a:latin typeface="微软雅黑" panose="020B0503020204020204" charset="-122"/>
                <a:ea typeface="微软雅黑" panose="020B0503020204020204" charset="-122"/>
              </a:endParaRPr>
            </a:p>
          </p:txBody>
        </p:sp>
        <p:sp>
          <p:nvSpPr>
            <p:cNvPr id="57" name="流程图: 磁盘 56"/>
            <p:cNvSpPr/>
            <p:nvPr/>
          </p:nvSpPr>
          <p:spPr>
            <a:xfrm>
              <a:off x="5120768" y="2309734"/>
              <a:ext cx="1295886" cy="647701"/>
            </a:xfrm>
            <a:prstGeom prst="flowChartMagneticDisk">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进度款支付</a:t>
              </a:r>
              <a:endParaRPr kumimoji="1" lang="zh-CN" altLang="en-US" sz="1600" b="1" dirty="0">
                <a:latin typeface="微软雅黑" panose="020B0503020204020204" charset="-122"/>
                <a:ea typeface="微软雅黑" panose="020B0503020204020204" charset="-122"/>
              </a:endParaRPr>
            </a:p>
          </p:txBody>
        </p:sp>
        <p:sp>
          <p:nvSpPr>
            <p:cNvPr id="58" name="下箭头 57"/>
            <p:cNvSpPr/>
            <p:nvPr/>
          </p:nvSpPr>
          <p:spPr>
            <a:xfrm>
              <a:off x="5697247" y="1420732"/>
              <a:ext cx="223921"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59" name="流程图: 磁盘 58"/>
            <p:cNvSpPr/>
            <p:nvPr/>
          </p:nvSpPr>
          <p:spPr>
            <a:xfrm>
              <a:off x="5120768" y="1804908"/>
              <a:ext cx="1295886" cy="647701"/>
            </a:xfrm>
            <a:prstGeom prst="flowChartMagneticDisk">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预付款支付</a:t>
              </a:r>
              <a:endParaRPr kumimoji="1" lang="zh-CN" altLang="en-US" sz="1600" b="1" dirty="0">
                <a:latin typeface="微软雅黑" panose="020B0503020204020204" charset="-122"/>
                <a:ea typeface="微软雅黑" panose="020B0503020204020204" charset="-122"/>
              </a:endParaRPr>
            </a:p>
          </p:txBody>
        </p:sp>
      </p:grpSp>
      <p:grpSp>
        <p:nvGrpSpPr>
          <p:cNvPr id="81" name="组合 80"/>
          <p:cNvGrpSpPr/>
          <p:nvPr/>
        </p:nvGrpSpPr>
        <p:grpSpPr>
          <a:xfrm>
            <a:off x="8294689" y="1210990"/>
            <a:ext cx="1311275" cy="2544762"/>
            <a:chOff x="6770026" y="1411717"/>
            <a:chExt cx="1311767" cy="2544767"/>
          </a:xfrm>
        </p:grpSpPr>
        <p:sp>
          <p:nvSpPr>
            <p:cNvPr id="65" name="流程图: 磁盘 64"/>
            <p:cNvSpPr/>
            <p:nvPr/>
          </p:nvSpPr>
          <p:spPr>
            <a:xfrm>
              <a:off x="6785907" y="3308783"/>
              <a:ext cx="1295886" cy="647701"/>
            </a:xfrm>
            <a:prstGeom prst="flowChartMagneticDisk">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造价台账</a:t>
              </a:r>
              <a:endParaRPr kumimoji="1" lang="zh-CN" altLang="en-US" sz="1600" b="1" dirty="0">
                <a:latin typeface="微软雅黑" panose="020B0503020204020204" charset="-122"/>
                <a:ea typeface="微软雅黑" panose="020B0503020204020204" charset="-122"/>
              </a:endParaRPr>
            </a:p>
          </p:txBody>
        </p:sp>
        <p:sp>
          <p:nvSpPr>
            <p:cNvPr id="66" name="流程图: 磁盘 65"/>
            <p:cNvSpPr/>
            <p:nvPr/>
          </p:nvSpPr>
          <p:spPr>
            <a:xfrm>
              <a:off x="6785907" y="2803957"/>
              <a:ext cx="1295886" cy="647701"/>
            </a:xfrm>
            <a:prstGeom prst="flowChartMagneticDisk">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动态支付价</a:t>
              </a:r>
              <a:endParaRPr kumimoji="1" lang="zh-CN" altLang="en-US" sz="1600" b="1" dirty="0">
                <a:latin typeface="微软雅黑" panose="020B0503020204020204" charset="-122"/>
                <a:ea typeface="微软雅黑" panose="020B0503020204020204" charset="-122"/>
              </a:endParaRPr>
            </a:p>
          </p:txBody>
        </p:sp>
        <p:sp>
          <p:nvSpPr>
            <p:cNvPr id="67" name="流程图: 磁盘 66"/>
            <p:cNvSpPr/>
            <p:nvPr/>
          </p:nvSpPr>
          <p:spPr>
            <a:xfrm>
              <a:off x="6770026" y="2300719"/>
              <a:ext cx="1295886" cy="647701"/>
            </a:xfrm>
            <a:prstGeom prst="flowChartMagneticDisk">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合同调整价</a:t>
              </a:r>
              <a:endParaRPr kumimoji="1" lang="zh-CN" altLang="en-US" sz="1600" b="1" dirty="0">
                <a:latin typeface="微软雅黑" panose="020B0503020204020204" charset="-122"/>
                <a:ea typeface="微软雅黑" panose="020B0503020204020204" charset="-122"/>
              </a:endParaRPr>
            </a:p>
          </p:txBody>
        </p:sp>
        <p:sp>
          <p:nvSpPr>
            <p:cNvPr id="68" name="下箭头 67"/>
            <p:cNvSpPr/>
            <p:nvPr/>
          </p:nvSpPr>
          <p:spPr>
            <a:xfrm>
              <a:off x="7346504" y="1411717"/>
              <a:ext cx="223922" cy="38417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69" name="流程图: 磁盘 68"/>
            <p:cNvSpPr/>
            <p:nvPr/>
          </p:nvSpPr>
          <p:spPr>
            <a:xfrm>
              <a:off x="6770026" y="1795893"/>
              <a:ext cx="1295886" cy="647701"/>
            </a:xfrm>
            <a:prstGeom prst="flowChartMagneticDisk">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签约合同价</a:t>
              </a:r>
              <a:endParaRPr kumimoji="1" lang="zh-CN" altLang="en-US" sz="1600" b="1" dirty="0">
                <a:latin typeface="微软雅黑" panose="020B0503020204020204" charset="-122"/>
                <a:ea typeface="微软雅黑" panose="020B0503020204020204" charset="-122"/>
              </a:endParaRPr>
            </a:p>
          </p:txBody>
        </p:sp>
      </p:grpSp>
      <p:grpSp>
        <p:nvGrpSpPr>
          <p:cNvPr id="90" name="组合 89"/>
          <p:cNvGrpSpPr/>
          <p:nvPr/>
        </p:nvGrpSpPr>
        <p:grpSpPr>
          <a:xfrm>
            <a:off x="2030413" y="3897041"/>
            <a:ext cx="7493000" cy="1233487"/>
            <a:chOff x="506410" y="4096939"/>
            <a:chExt cx="7493586" cy="1233487"/>
          </a:xfrm>
        </p:grpSpPr>
        <p:sp>
          <p:nvSpPr>
            <p:cNvPr id="61" name="流程图: 可选过程 60"/>
            <p:cNvSpPr/>
            <p:nvPr/>
          </p:nvSpPr>
          <p:spPr>
            <a:xfrm>
              <a:off x="5042252" y="4493814"/>
              <a:ext cx="1308202" cy="836612"/>
            </a:xfrm>
            <a:prstGeom prst="flowChartAlternateProcess">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动态支付价</a:t>
              </a:r>
              <a:endParaRPr kumimoji="1" lang="en-US" altLang="zh-CN" sz="1600" b="1" dirty="0">
                <a:latin typeface="微软雅黑" panose="020B0503020204020204" charset="-122"/>
                <a:ea typeface="微软雅黑" panose="020B0503020204020204" charset="-122"/>
              </a:endParaRPr>
            </a:p>
          </p:txBody>
        </p:sp>
        <p:grpSp>
          <p:nvGrpSpPr>
            <p:cNvPr id="4121" name="组合 84"/>
            <p:cNvGrpSpPr/>
            <p:nvPr/>
          </p:nvGrpSpPr>
          <p:grpSpPr>
            <a:xfrm>
              <a:off x="506410" y="4096939"/>
              <a:ext cx="7493586" cy="1224472"/>
              <a:chOff x="506410" y="4096939"/>
              <a:chExt cx="7493586" cy="1224472"/>
            </a:xfrm>
          </p:grpSpPr>
          <p:sp>
            <p:nvSpPr>
              <p:cNvPr id="16" name="下箭头 15"/>
              <p:cNvSpPr/>
              <p:nvPr/>
            </p:nvSpPr>
            <p:spPr>
              <a:xfrm>
                <a:off x="1135109" y="4100114"/>
                <a:ext cx="225443"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17" name="流程图: 可选过程 16"/>
              <p:cNvSpPr/>
              <p:nvPr/>
            </p:nvSpPr>
            <p:spPr>
              <a:xfrm>
                <a:off x="506410" y="4484289"/>
                <a:ext cx="1308202" cy="836612"/>
              </a:xfrm>
              <a:prstGeom prst="flowChartAlternateProcess">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招标控制价投标报价</a:t>
                </a:r>
                <a:endParaRPr kumimoji="1" lang="en-US" altLang="zh-CN" sz="1600" b="1" dirty="0">
                  <a:latin typeface="微软雅黑" panose="020B0503020204020204" charset="-122"/>
                  <a:ea typeface="微软雅黑" panose="020B0503020204020204" charset="-122"/>
                </a:endParaRPr>
              </a:p>
            </p:txBody>
          </p:sp>
          <p:sp>
            <p:nvSpPr>
              <p:cNvPr id="20" name="右箭头 19"/>
              <p:cNvSpPr/>
              <p:nvPr/>
            </p:nvSpPr>
            <p:spPr>
              <a:xfrm>
                <a:off x="1817788" y="4846239"/>
                <a:ext cx="228618" cy="2159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40" name="下箭头 39"/>
              <p:cNvSpPr/>
              <p:nvPr/>
            </p:nvSpPr>
            <p:spPr>
              <a:xfrm>
                <a:off x="2711619" y="4096939"/>
                <a:ext cx="225443"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41" name="流程图: 可选过程 40"/>
              <p:cNvSpPr/>
              <p:nvPr/>
            </p:nvSpPr>
            <p:spPr>
              <a:xfrm>
                <a:off x="2082920" y="4481114"/>
                <a:ext cx="1308202" cy="836612"/>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签约合同价</a:t>
                </a:r>
                <a:endParaRPr kumimoji="1" lang="en-US" altLang="zh-CN" sz="1600" b="1" dirty="0">
                  <a:solidFill>
                    <a:srgbClr val="1306BA"/>
                  </a:solidFill>
                  <a:latin typeface="微软雅黑" panose="020B0503020204020204" charset="-122"/>
                  <a:ea typeface="微软雅黑" panose="020B0503020204020204" charset="-122"/>
                </a:endParaRPr>
              </a:p>
            </p:txBody>
          </p:sp>
          <p:sp>
            <p:nvSpPr>
              <p:cNvPr id="43" name="右箭头 42"/>
              <p:cNvSpPr/>
              <p:nvPr/>
            </p:nvSpPr>
            <p:spPr>
              <a:xfrm>
                <a:off x="3394298" y="4846239"/>
                <a:ext cx="179402" cy="2127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50" name="下箭头 49"/>
              <p:cNvSpPr/>
              <p:nvPr/>
            </p:nvSpPr>
            <p:spPr>
              <a:xfrm>
                <a:off x="4210337" y="4109639"/>
                <a:ext cx="223856"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51" name="流程图: 可选过程 50"/>
              <p:cNvSpPr/>
              <p:nvPr/>
            </p:nvSpPr>
            <p:spPr>
              <a:xfrm>
                <a:off x="3603864" y="4479526"/>
                <a:ext cx="1308202" cy="836613"/>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合同调整价</a:t>
                </a:r>
                <a:endParaRPr kumimoji="1" lang="en-US" altLang="zh-CN" sz="1600" b="1" dirty="0">
                  <a:solidFill>
                    <a:srgbClr val="FF0000"/>
                  </a:solidFill>
                  <a:latin typeface="微软雅黑" panose="020B0503020204020204" charset="-122"/>
                  <a:ea typeface="微软雅黑" panose="020B0503020204020204" charset="-122"/>
                </a:endParaRPr>
              </a:p>
            </p:txBody>
          </p:sp>
          <p:sp>
            <p:nvSpPr>
              <p:cNvPr id="53" name="右箭头 52"/>
              <p:cNvSpPr/>
              <p:nvPr/>
            </p:nvSpPr>
            <p:spPr>
              <a:xfrm>
                <a:off x="4893015" y="4858939"/>
                <a:ext cx="177814" cy="2127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60" name="下箭头 59"/>
              <p:cNvSpPr/>
              <p:nvPr/>
            </p:nvSpPr>
            <p:spPr>
              <a:xfrm>
                <a:off x="5672539" y="4109639"/>
                <a:ext cx="223855"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63" name="右箭头 62"/>
              <p:cNvSpPr/>
              <p:nvPr/>
            </p:nvSpPr>
            <p:spPr>
              <a:xfrm>
                <a:off x="6355217" y="4858939"/>
                <a:ext cx="177814" cy="2127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70" name="下箭头 69"/>
              <p:cNvSpPr/>
              <p:nvPr/>
            </p:nvSpPr>
            <p:spPr>
              <a:xfrm>
                <a:off x="7322080" y="4100114"/>
                <a:ext cx="223856" cy="3841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71" name="流程图: 可选过程 70"/>
              <p:cNvSpPr/>
              <p:nvPr/>
            </p:nvSpPr>
            <p:spPr>
              <a:xfrm>
                <a:off x="6691794" y="4484289"/>
                <a:ext cx="1308202" cy="836612"/>
              </a:xfrm>
              <a:prstGeom prst="flowChartAlternateProcess">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竣工结算价</a:t>
                </a:r>
                <a:endParaRPr kumimoji="1" lang="en-US" altLang="zh-CN" sz="1600" b="1" dirty="0">
                  <a:latin typeface="微软雅黑" panose="020B0503020204020204" charset="-122"/>
                  <a:ea typeface="微软雅黑" panose="020B0503020204020204" charset="-122"/>
                </a:endParaRPr>
              </a:p>
            </p:txBody>
          </p:sp>
        </p:grpSp>
      </p:grpSp>
      <p:grpSp>
        <p:nvGrpSpPr>
          <p:cNvPr id="76" name="组合 75"/>
          <p:cNvGrpSpPr/>
          <p:nvPr/>
        </p:nvGrpSpPr>
        <p:grpSpPr>
          <a:xfrm>
            <a:off x="1993900" y="5300391"/>
            <a:ext cx="7380288" cy="517525"/>
            <a:chOff x="469508" y="5501095"/>
            <a:chExt cx="7380638" cy="516632"/>
          </a:xfrm>
        </p:grpSpPr>
        <p:sp>
          <p:nvSpPr>
            <p:cNvPr id="19" name="棱台 18"/>
            <p:cNvSpPr/>
            <p:nvPr/>
          </p:nvSpPr>
          <p:spPr>
            <a:xfrm>
              <a:off x="469508" y="5504265"/>
              <a:ext cx="1195445" cy="503954"/>
            </a:xfrm>
            <a:prstGeom prst="bevel">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价税策划</a:t>
              </a:r>
              <a:endParaRPr kumimoji="1" lang="zh-CN" altLang="en-US" sz="1600" b="1" dirty="0">
                <a:latin typeface="微软雅黑" panose="020B0503020204020204" charset="-122"/>
                <a:ea typeface="微软雅黑" panose="020B0503020204020204" charset="-122"/>
              </a:endParaRPr>
            </a:p>
          </p:txBody>
        </p:sp>
        <p:sp>
          <p:nvSpPr>
            <p:cNvPr id="24" name="右箭头 23"/>
            <p:cNvSpPr/>
            <p:nvPr/>
          </p:nvSpPr>
          <p:spPr>
            <a:xfrm>
              <a:off x="1747507" y="5645308"/>
              <a:ext cx="249249" cy="21869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42" name="棱台 41"/>
            <p:cNvSpPr/>
            <p:nvPr/>
          </p:nvSpPr>
          <p:spPr>
            <a:xfrm>
              <a:off x="2045971" y="5501095"/>
              <a:ext cx="1195444" cy="503954"/>
            </a:xfrm>
            <a:prstGeom prst="bevel">
              <a:avLst/>
            </a:prstGeom>
          </p:spPr>
          <p:style>
            <a:lnRef idx="1">
              <a:schemeClr val="accent6"/>
            </a:lnRef>
            <a:fillRef idx="2">
              <a:schemeClr val="accent6"/>
            </a:fillRef>
            <a:effectRef idx="1">
              <a:schemeClr val="accent6"/>
            </a:effectRef>
            <a:fontRef idx="minor">
              <a:schemeClr val="dk1"/>
            </a:fontRef>
          </p:style>
          <p:txBody>
            <a:bodyPr anchor="ctr"/>
            <a:lstStyle/>
            <a:p>
              <a:pPr algn="ctr" defTabSz="457200" eaLnBrk="0" hangingPunct="0">
                <a:defRPr/>
              </a:pPr>
              <a:r>
                <a:rPr kumimoji="1" lang="zh-CN" altLang="en-US" sz="1600" b="1" dirty="0">
                  <a:solidFill>
                    <a:srgbClr val="1306BA"/>
                  </a:solidFill>
                  <a:latin typeface="微软雅黑" panose="020B0503020204020204" charset="-122"/>
                  <a:ea typeface="微软雅黑" panose="020B0503020204020204" charset="-122"/>
                </a:rPr>
                <a:t>合同规划</a:t>
              </a:r>
              <a:endParaRPr kumimoji="1" lang="zh-CN" altLang="en-US" sz="1600" b="1" dirty="0">
                <a:solidFill>
                  <a:srgbClr val="1306BA"/>
                </a:solidFill>
                <a:latin typeface="微软雅黑" panose="020B0503020204020204" charset="-122"/>
                <a:ea typeface="微软雅黑" panose="020B0503020204020204" charset="-122"/>
              </a:endParaRPr>
            </a:p>
          </p:txBody>
        </p:sp>
        <p:sp>
          <p:nvSpPr>
            <p:cNvPr id="44" name="右箭头 43"/>
            <p:cNvSpPr/>
            <p:nvPr/>
          </p:nvSpPr>
          <p:spPr>
            <a:xfrm>
              <a:off x="3323968" y="5645308"/>
              <a:ext cx="179397" cy="21552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52" name="棱台 51"/>
            <p:cNvSpPr/>
            <p:nvPr/>
          </p:nvSpPr>
          <p:spPr>
            <a:xfrm>
              <a:off x="3543054" y="5513773"/>
              <a:ext cx="1195445" cy="503954"/>
            </a:xfrm>
            <a:prstGeom prst="bevel">
              <a:avLst/>
            </a:prstGeom>
          </p:spPr>
          <p:style>
            <a:lnRef idx="1">
              <a:schemeClr val="accent3"/>
            </a:lnRef>
            <a:fillRef idx="2">
              <a:schemeClr val="accent3"/>
            </a:fillRef>
            <a:effectRef idx="1">
              <a:schemeClr val="accent3"/>
            </a:effectRef>
            <a:fontRef idx="minor">
              <a:schemeClr val="dk1"/>
            </a:fontRef>
          </p:style>
          <p:txBody>
            <a:bodyPr anchor="ctr"/>
            <a:lstStyle/>
            <a:p>
              <a:pPr algn="ctr" defTabSz="457200" eaLnBrk="0" hangingPunct="0">
                <a:defRPr/>
              </a:pPr>
              <a:r>
                <a:rPr kumimoji="1" lang="zh-CN" altLang="en-US" sz="1600" b="1" dirty="0">
                  <a:solidFill>
                    <a:srgbClr val="FF0000"/>
                  </a:solidFill>
                  <a:latin typeface="微软雅黑" panose="020B0503020204020204" charset="-122"/>
                  <a:ea typeface="微软雅黑" panose="020B0503020204020204" charset="-122"/>
                </a:rPr>
                <a:t>履约策划</a:t>
              </a:r>
              <a:endParaRPr kumimoji="1" lang="zh-CN" altLang="en-US" sz="1600" b="1" dirty="0">
                <a:solidFill>
                  <a:srgbClr val="FF0000"/>
                </a:solidFill>
                <a:latin typeface="微软雅黑" panose="020B0503020204020204" charset="-122"/>
                <a:ea typeface="微软雅黑" panose="020B0503020204020204" charset="-122"/>
              </a:endParaRPr>
            </a:p>
          </p:txBody>
        </p:sp>
        <p:sp>
          <p:nvSpPr>
            <p:cNvPr id="54" name="右箭头 53"/>
            <p:cNvSpPr/>
            <p:nvPr/>
          </p:nvSpPr>
          <p:spPr>
            <a:xfrm>
              <a:off x="4822639" y="5657986"/>
              <a:ext cx="179397" cy="21552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62" name="棱台 61"/>
            <p:cNvSpPr/>
            <p:nvPr/>
          </p:nvSpPr>
          <p:spPr>
            <a:xfrm>
              <a:off x="5006798" y="5513773"/>
              <a:ext cx="1193857" cy="503954"/>
            </a:xfrm>
            <a:prstGeom prst="bevel">
              <a:avLst/>
            </a:prstGeom>
          </p:spPr>
          <p:style>
            <a:lnRef idx="1">
              <a:schemeClr val="accent5"/>
            </a:lnRef>
            <a:fillRef idx="3">
              <a:schemeClr val="accent5"/>
            </a:fillRef>
            <a:effectRef idx="2">
              <a:schemeClr val="accent5"/>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支付策划</a:t>
              </a:r>
              <a:endParaRPr kumimoji="1" lang="zh-CN" altLang="en-US" sz="1600" b="1" dirty="0">
                <a:latin typeface="微软雅黑" panose="020B0503020204020204" charset="-122"/>
                <a:ea typeface="微软雅黑" panose="020B0503020204020204" charset="-122"/>
              </a:endParaRPr>
            </a:p>
          </p:txBody>
        </p:sp>
        <p:sp>
          <p:nvSpPr>
            <p:cNvPr id="64" name="右箭头 63"/>
            <p:cNvSpPr/>
            <p:nvPr/>
          </p:nvSpPr>
          <p:spPr>
            <a:xfrm>
              <a:off x="6284797" y="5657986"/>
              <a:ext cx="179396" cy="21552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eaLnBrk="0" hangingPunct="0">
                <a:defRPr/>
              </a:pPr>
              <a:endParaRPr kumimoji="1" lang="zh-CN" altLang="en-US" sz="1600"/>
            </a:p>
          </p:txBody>
        </p:sp>
        <p:sp>
          <p:nvSpPr>
            <p:cNvPr id="72" name="棱台 71"/>
            <p:cNvSpPr/>
            <p:nvPr/>
          </p:nvSpPr>
          <p:spPr>
            <a:xfrm>
              <a:off x="6654701" y="5504265"/>
              <a:ext cx="1195445" cy="503954"/>
            </a:xfrm>
            <a:prstGeom prst="bevel">
              <a:avLst/>
            </a:prstGeom>
          </p:spPr>
          <p:style>
            <a:lnRef idx="1">
              <a:schemeClr val="accent4"/>
            </a:lnRef>
            <a:fillRef idx="3">
              <a:schemeClr val="accent4"/>
            </a:fillRef>
            <a:effectRef idx="2">
              <a:schemeClr val="accent4"/>
            </a:effectRef>
            <a:fontRef idx="minor">
              <a:schemeClr val="lt1"/>
            </a:fontRef>
          </p:style>
          <p:txBody>
            <a:bodyPr anchor="ctr"/>
            <a:lstStyle/>
            <a:p>
              <a:pPr algn="ctr" defTabSz="457200" eaLnBrk="0" hangingPunct="0">
                <a:defRPr/>
              </a:pPr>
              <a:r>
                <a:rPr kumimoji="1" lang="zh-CN" altLang="en-US" sz="1600" b="1" dirty="0">
                  <a:latin typeface="微软雅黑" panose="020B0503020204020204" charset="-122"/>
                  <a:ea typeface="微软雅黑" panose="020B0503020204020204" charset="-122"/>
                </a:rPr>
                <a:t>履约策划</a:t>
              </a:r>
              <a:endParaRPr kumimoji="1" lang="zh-CN" altLang="en-US" sz="1600" b="1" dirty="0">
                <a:latin typeface="微软雅黑" panose="020B0503020204020204" charset="-122"/>
                <a:ea typeface="微软雅黑" panose="020B0503020204020204" charset="-122"/>
              </a:endParaRPr>
            </a:p>
          </p:txBody>
        </p:sp>
      </p:grpSp>
      <p:grpSp>
        <p:nvGrpSpPr>
          <p:cNvPr id="23" name="组合 22"/>
          <p:cNvGrpSpPr/>
          <p:nvPr/>
        </p:nvGrpSpPr>
        <p:grpSpPr>
          <a:xfrm>
            <a:off x="2245741" y="5532166"/>
            <a:ext cx="8386763" cy="1133475"/>
            <a:chOff x="465953" y="5733256"/>
            <a:chExt cx="8387691" cy="1132132"/>
          </a:xfrm>
        </p:grpSpPr>
        <p:sp>
          <p:nvSpPr>
            <p:cNvPr id="21" name="右箭头 20"/>
            <p:cNvSpPr/>
            <p:nvPr/>
          </p:nvSpPr>
          <p:spPr>
            <a:xfrm>
              <a:off x="465953" y="6017081"/>
              <a:ext cx="7514469" cy="840378"/>
            </a:xfrm>
            <a:prstGeom prst="rightArrow">
              <a:avLst>
                <a:gd name="adj1" fmla="val 50000"/>
                <a:gd name="adj2" fmla="val 149742"/>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defTabSz="457200" eaLnBrk="0" hangingPunct="0">
                <a:defRPr/>
              </a:pPr>
              <a:r>
                <a:rPr kumimoji="1" lang="zh-CN" altLang="en-US" sz="2400" b="1" dirty="0">
                  <a:latin typeface="微软雅黑" panose="020B0503020204020204" charset="-122"/>
                  <a:ea typeface="微软雅黑" panose="020B0503020204020204" charset="-122"/>
                </a:rPr>
                <a:t>过程控制决定项目盈亏，精细管理决定项目成败</a:t>
              </a:r>
              <a:endParaRPr kumimoji="1" lang="zh-CN" altLang="en-US" sz="2400" b="1" dirty="0">
                <a:latin typeface="微软雅黑" panose="020B0503020204020204" charset="-122"/>
                <a:ea typeface="微软雅黑" panose="020B0503020204020204" charset="-122"/>
              </a:endParaRPr>
            </a:p>
          </p:txBody>
        </p:sp>
        <p:pic>
          <p:nvPicPr>
            <p:cNvPr id="4110" name="Picture 3"/>
            <p:cNvPicPr>
              <a:picLocks noChangeAspect="1"/>
            </p:cNvPicPr>
            <p:nvPr/>
          </p:nvPicPr>
          <p:blipFill>
            <a:blip r:embed="rId2"/>
            <a:stretch>
              <a:fillRect/>
            </a:stretch>
          </p:blipFill>
          <p:spPr>
            <a:xfrm flipH="1">
              <a:off x="8066170" y="5733256"/>
              <a:ext cx="787474" cy="113213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ipe(left)">
                                      <p:cBhvr>
                                        <p:cTn id="17" dur="5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left)">
                                      <p:cBhvr>
                                        <p:cTn id="22" dur="5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ipe(left)">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down)">
                                      <p:cBhvr>
                                        <p:cTn id="37" dur="5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wipe(left)">
                                      <p:cBhvr>
                                        <p:cTn id="42" dur="5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wipe(left)">
                                      <p:cBhvr>
                                        <p:cTn id="47" dur="500"/>
                                        <p:tgtEl>
                                          <p:spTgt spid="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r="664"/>
          <a:stretch>
            <a:fillRect/>
          </a:stretch>
        </p:blipFill>
        <p:spPr>
          <a:xfrm>
            <a:off x="623392" y="836712"/>
            <a:ext cx="6769968" cy="492922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6"/>
          <p:cNvPicPr>
            <a:picLocks noChangeAspect="1"/>
          </p:cNvPicPr>
          <p:nvPr/>
        </p:nvPicPr>
        <p:blipFill>
          <a:blip r:embed="rId2"/>
          <a:stretch>
            <a:fillRect/>
          </a:stretch>
        </p:blipFill>
        <p:spPr>
          <a:xfrm>
            <a:off x="7824192" y="793998"/>
            <a:ext cx="3312368" cy="50310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9"/>
          <p:cNvPicPr>
            <a:picLocks noGrp="1" noChangeAspect="1"/>
          </p:cNvPicPr>
          <p:nvPr>
            <p:ph idx="1"/>
            <p:custDataLst>
              <p:tags r:id="rId1"/>
            </p:custDataLst>
          </p:nvPr>
        </p:nvPicPr>
        <p:blipFill>
          <a:blip r:embed="rId2"/>
          <a:srcRect b="15716"/>
          <a:stretch>
            <a:fillRect/>
          </a:stretch>
        </p:blipFill>
        <p:spPr>
          <a:xfrm>
            <a:off x="917575" y="370840"/>
            <a:ext cx="10527665" cy="5224780"/>
          </a:xfrm>
          <a:prstGeom prst="rect">
            <a:avLst/>
          </a:prstGeom>
        </p:spPr>
      </p:pic>
      <p:sp>
        <p:nvSpPr>
          <p:cNvPr id="4" name="矩形 3"/>
          <p:cNvSpPr/>
          <p:nvPr/>
        </p:nvSpPr>
        <p:spPr>
          <a:xfrm>
            <a:off x="2575560" y="5480685"/>
            <a:ext cx="6336665" cy="576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t>EPC</a:t>
            </a:r>
            <a:r>
              <a:rPr lang="zh-CN" altLang="en-US" sz="2800"/>
              <a:t>造价控制原理</a:t>
            </a:r>
            <a:endParaRPr lang="zh-CN" altLang="en-US"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clrChange>
              <a:clrFrom>
                <a:srgbClr val="EDEDED"/>
              </a:clrFrom>
              <a:clrTo>
                <a:srgbClr val="EDEDED">
                  <a:alpha val="0"/>
                </a:srgbClr>
              </a:clrTo>
            </a:clrChange>
          </a:blip>
          <a:srcRect b="1333"/>
          <a:stretch>
            <a:fillRect/>
          </a:stretch>
        </p:blipFill>
        <p:spPr>
          <a:xfrm>
            <a:off x="637329" y="764704"/>
            <a:ext cx="10917342" cy="532859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911424" y="764704"/>
            <a:ext cx="9649072" cy="4979843"/>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766296"/>
            <a:ext cx="10515600" cy="5232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nchor="ctr">
            <a:spAutoFit/>
          </a:bodyPr>
          <a:lstStyle/>
          <a:p>
            <a:pPr algn="ctr" eaLnBrk="0" fontAlgn="base" hangingPunct="0">
              <a:lnSpc>
                <a:spcPct val="100000"/>
              </a:lnSpc>
              <a:spcAft>
                <a:spcPct val="0"/>
              </a:spcAft>
            </a:pPr>
            <a:r>
              <a:rPr lang="zh-CN" altLang="en-US" sz="2800" dirty="0">
                <a:solidFill>
                  <a:srgbClr val="FF0000"/>
                </a:solidFill>
                <a:sym typeface="+mn-ea"/>
              </a:rPr>
              <a:t>设计引领理念</a:t>
            </a:r>
            <a:endParaRPr lang="zh-CN" altLang="en-US" sz="2800" dirty="0">
              <a:solidFill>
                <a:srgbClr val="FF0000"/>
              </a:solidFill>
            </a:endParaRPr>
          </a:p>
        </p:txBody>
      </p:sp>
      <p:sp>
        <p:nvSpPr>
          <p:cNvPr id="18" name="文本框 17"/>
          <p:cNvSpPr txBox="1"/>
          <p:nvPr/>
        </p:nvSpPr>
        <p:spPr>
          <a:xfrm>
            <a:off x="838200" y="1556792"/>
            <a:ext cx="7130008" cy="4437753"/>
          </a:xfrm>
          <a:prstGeom prst="rect">
            <a:avLst/>
          </a:prstGeom>
          <a:noFill/>
        </p:spPr>
        <p:txBody>
          <a:bodyPr wrap="square">
            <a:spAutoFit/>
          </a:bodyPr>
          <a:lstStyle/>
          <a:p>
            <a:pPr>
              <a:lnSpc>
                <a:spcPct val="150000"/>
              </a:lnSpc>
            </a:pP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案例</a:t>
            </a:r>
            <a:r>
              <a:rPr lang="en-US" altLang="zh-CN" sz="2400" dirty="0">
                <a:latin typeface="黑体" panose="02010609060101010101" pitchFamily="49" charset="-122"/>
                <a:ea typeface="黑体" panose="02010609060101010101" pitchFamily="49" charset="-122"/>
              </a:rPr>
              <a:t>]</a:t>
            </a:r>
            <a:r>
              <a:rPr lang="zh-CN" altLang="en-US" sz="2400" dirty="0">
                <a:solidFill>
                  <a:srgbClr val="FF0000"/>
                </a:solidFill>
                <a:latin typeface="黑体" panose="02010609060101010101" pitchFamily="49" charset="-122"/>
                <a:ea typeface="黑体" panose="02010609060101010101" pitchFamily="49" charset="-122"/>
              </a:rPr>
              <a:t>上海东方明珠</a:t>
            </a:r>
            <a:r>
              <a:rPr lang="zh-CN" altLang="en-US" sz="2400" dirty="0">
                <a:latin typeface="黑体" panose="02010609060101010101" pitchFamily="49" charset="-122"/>
                <a:ea typeface="黑体" panose="02010609060101010101" pitchFamily="49" charset="-122"/>
              </a:rPr>
              <a:t>的设计者、我国工程院院士江欢成大师在</a:t>
            </a:r>
            <a:r>
              <a:rPr lang="en-US" altLang="zh-CN" sz="2400" dirty="0">
                <a:latin typeface="黑体" panose="02010609060101010101" pitchFamily="49" charset="-122"/>
                <a:ea typeface="黑体" panose="02010609060101010101" pitchFamily="49" charset="-122"/>
              </a:rPr>
              <a:t>1985</a:t>
            </a:r>
            <a:r>
              <a:rPr lang="zh-CN" altLang="en-US" sz="2400" dirty="0">
                <a:latin typeface="黑体" panose="02010609060101010101" pitchFamily="49" charset="-122"/>
                <a:ea typeface="黑体" panose="02010609060101010101" pitchFamily="49" charset="-122"/>
              </a:rPr>
              <a:t>年任华东院总工期间，对当时在上海广为流行和大量套用的仙霞型高层住宅大刀阔斧地删掉了许多剪力墙（楼板厚度由</a:t>
            </a:r>
            <a:r>
              <a:rPr lang="en-US" altLang="zh-CN" sz="2400" dirty="0">
                <a:latin typeface="黑体" panose="02010609060101010101" pitchFamily="49" charset="-122"/>
                <a:ea typeface="黑体" panose="02010609060101010101" pitchFamily="49" charset="-122"/>
              </a:rPr>
              <a:t>120mm</a:t>
            </a:r>
            <a:r>
              <a:rPr lang="zh-CN" altLang="en-US" sz="2400" dirty="0">
                <a:latin typeface="黑体" panose="02010609060101010101" pitchFamily="49" charset="-122"/>
                <a:ea typeface="黑体" panose="02010609060101010101" pitchFamily="49" charset="-122"/>
              </a:rPr>
              <a:t>增加至</a:t>
            </a:r>
            <a:r>
              <a:rPr lang="en-US" altLang="zh-CN" sz="2400" dirty="0">
                <a:latin typeface="黑体" panose="02010609060101010101" pitchFamily="49" charset="-122"/>
                <a:ea typeface="黑体" panose="02010609060101010101" pitchFamily="49" charset="-122"/>
              </a:rPr>
              <a:t>140mm</a:t>
            </a:r>
            <a:r>
              <a:rPr lang="zh-CN" altLang="en-US" sz="2400" dirty="0">
                <a:latin typeface="黑体" panose="02010609060101010101" pitchFamily="49" charset="-122"/>
                <a:ea typeface="黑体" panose="02010609060101010101" pitchFamily="49" charset="-122"/>
              </a:rPr>
              <a:t>），砼、钢筋量分别减少</a:t>
            </a:r>
            <a:r>
              <a:rPr lang="en-US" altLang="zh-CN" sz="2400" dirty="0">
                <a:latin typeface="黑体" panose="02010609060101010101" pitchFamily="49" charset="-122"/>
                <a:ea typeface="黑体" panose="02010609060101010101" pitchFamily="49" charset="-122"/>
              </a:rPr>
              <a:t>30%</a:t>
            </a:r>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38%</a:t>
            </a:r>
            <a:r>
              <a:rPr lang="zh-CN" altLang="en-US" sz="2400" dirty="0">
                <a:latin typeface="黑体" panose="02010609060101010101" pitchFamily="49" charset="-122"/>
                <a:ea typeface="黑体" panose="02010609060101010101" pitchFamily="49" charset="-122"/>
              </a:rPr>
              <a:t>，经济指标分别达到</a:t>
            </a:r>
            <a:r>
              <a:rPr lang="en-US" altLang="zh-CN" sz="2400" dirty="0">
                <a:latin typeface="黑体" panose="02010609060101010101" pitchFamily="49" charset="-122"/>
                <a:ea typeface="黑体" panose="02010609060101010101" pitchFamily="49" charset="-122"/>
              </a:rPr>
              <a:t>0.343m3/m</a:t>
            </a:r>
            <a:r>
              <a:rPr lang="en-US" altLang="zh-CN" sz="2400" baseline="300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40kg/m</a:t>
            </a:r>
            <a:r>
              <a:rPr lang="en-US" altLang="zh-CN" sz="2400" baseline="300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，取得较好的经济效益和舒适、灵活的空间使用效果，在施工难度上也大大降低，而后在上海多个项目套用。</a:t>
            </a:r>
            <a:endParaRPr lang="zh-CN" altLang="en-US" sz="2400" dirty="0">
              <a:latin typeface="黑体" panose="02010609060101010101" pitchFamily="49" charset="-122"/>
              <a:ea typeface="黑体" panose="02010609060101010101" pitchFamily="49" charset="-122"/>
            </a:endParaRPr>
          </a:p>
        </p:txBody>
      </p:sp>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28248" y="1553376"/>
            <a:ext cx="3025552" cy="4538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487488" y="1268760"/>
            <a:ext cx="8640960" cy="4847039"/>
          </a:xfrm>
        </p:spPr>
      </p:pic>
      <p:sp>
        <p:nvSpPr>
          <p:cNvPr id="6" name="标题 1"/>
          <p:cNvSpPr txBox="1"/>
          <p:nvPr/>
        </p:nvSpPr>
        <p:spPr>
          <a:xfrm>
            <a:off x="838200" y="766296"/>
            <a:ext cx="10515600" cy="52322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spAutoFit/>
          </a:bodyPr>
          <a:lstStyle>
            <a:lvl1pPr algn="l" defTabSz="914400" rtl="0" eaLnBrk="1" latinLnBrk="0" hangingPunct="1">
              <a:lnSpc>
                <a:spcPct val="90000"/>
              </a:lnSpc>
              <a:spcBef>
                <a:spcPct val="0"/>
              </a:spcBef>
              <a:buNone/>
              <a:defRPr sz="3200" b="1" kern="1200">
                <a:solidFill>
                  <a:schemeClr val="dk1"/>
                </a:solidFill>
                <a:latin typeface="黑体" panose="02010609060101010101" pitchFamily="49" charset="-122"/>
                <a:ea typeface="黑体" panose="02010609060101010101" pitchFamily="49" charset="-122"/>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eaLnBrk="0" fontAlgn="base" hangingPunct="0">
              <a:lnSpc>
                <a:spcPct val="100000"/>
              </a:lnSpc>
              <a:spcAft>
                <a:spcPct val="0"/>
              </a:spcAft>
            </a:pPr>
            <a:r>
              <a:rPr lang="zh-CN" altLang="en-US" sz="2800">
                <a:solidFill>
                  <a:srgbClr val="FF0000"/>
                </a:solidFill>
                <a:sym typeface="+mn-ea"/>
              </a:rPr>
              <a:t>设计引领理念</a:t>
            </a:r>
            <a:endParaRPr lang="zh-CN" altLang="en-US" sz="2800" dirty="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727710"/>
          </a:xfrm>
        </p:spPr>
        <p:txBody>
          <a:bodyPr/>
          <a:lstStyle/>
          <a:p>
            <a:pPr algn="ctr"/>
            <a:r>
              <a:rPr lang="zh-CN" altLang="en-US" sz="3200" b="1" dirty="0">
                <a:solidFill>
                  <a:srgbClr val="FF0000"/>
                </a:solidFill>
                <a:latin typeface="微软雅黑" panose="020B0503020204020204" charset="-122"/>
                <a:ea typeface="微软雅黑" panose="020B0503020204020204" charset="-122"/>
                <a:sym typeface="+mn-ea"/>
              </a:rPr>
              <a:t>树立柔性合同管理理念</a:t>
            </a:r>
            <a:endParaRPr lang="zh-CN" altLang="en-US" sz="3200" b="1" dirty="0">
              <a:solidFill>
                <a:srgbClr val="FF0000"/>
              </a:solidFill>
              <a:latin typeface="微软雅黑" panose="020B0503020204020204" charset="-122"/>
              <a:ea typeface="微软雅黑" panose="020B0503020204020204" charset="-122"/>
              <a:sym typeface="+mn-ea"/>
            </a:endParaRPr>
          </a:p>
        </p:txBody>
      </p:sp>
      <p:sp>
        <p:nvSpPr>
          <p:cNvPr id="3" name="内容占位符 2"/>
          <p:cNvSpPr>
            <a:spLocks noGrp="1"/>
          </p:cNvSpPr>
          <p:nvPr>
            <p:ph idx="1"/>
          </p:nvPr>
        </p:nvSpPr>
        <p:spPr>
          <a:xfrm>
            <a:off x="454660" y="1149350"/>
            <a:ext cx="10755630" cy="4438650"/>
          </a:xfrm>
        </p:spPr>
        <p:txBody>
          <a:bodyPr/>
          <a:lstStyle/>
          <a:p>
            <a:pPr indent="396240">
              <a:lnSpc>
                <a:spcPct val="150000"/>
              </a:lnSpc>
            </a:pPr>
            <a:r>
              <a:rPr lang="zh-CN" altLang="en-US" dirty="0">
                <a:solidFill>
                  <a:schemeClr val="tx1"/>
                </a:solidFill>
                <a:latin typeface="微软雅黑" panose="020B0503020204020204" charset="-122"/>
                <a:ea typeface="微软雅黑" panose="020B0503020204020204" charset="-122"/>
                <a:sym typeface="+mn-ea"/>
              </a:rPr>
              <a:t>业主</a:t>
            </a:r>
            <a:r>
              <a:rPr lang="zh-CN" altLang="en-US" dirty="0">
                <a:solidFill>
                  <a:srgbClr val="7030A0"/>
                </a:solidFill>
                <a:latin typeface="微软雅黑" panose="020B0503020204020204" charset="-122"/>
                <a:ea typeface="微软雅黑" panose="020B0503020204020204" charset="-122"/>
                <a:sym typeface="+mn-ea"/>
              </a:rPr>
              <a:t>过度成本管控</a:t>
            </a:r>
            <a:r>
              <a:rPr lang="zh-CN" altLang="en-US" dirty="0">
                <a:solidFill>
                  <a:schemeClr val="tx1"/>
                </a:solidFill>
                <a:latin typeface="微软雅黑" panose="020B0503020204020204" charset="-122"/>
                <a:ea typeface="微软雅黑" panose="020B0503020204020204" charset="-122"/>
                <a:sym typeface="+mn-ea"/>
              </a:rPr>
              <a:t>必导致违约</a:t>
            </a:r>
            <a:endParaRPr lang="zh-CN" altLang="en-US" dirty="0">
              <a:solidFill>
                <a:schemeClr val="tx1"/>
              </a:solidFill>
              <a:latin typeface="微软雅黑" panose="020B0503020204020204" charset="-122"/>
              <a:ea typeface="微软雅黑" panose="020B0503020204020204" charset="-122"/>
              <a:sym typeface="+mn-ea"/>
            </a:endParaRPr>
          </a:p>
        </p:txBody>
      </p:sp>
      <p:grpSp>
        <p:nvGrpSpPr>
          <p:cNvPr id="22" name="组合 21"/>
          <p:cNvGrpSpPr/>
          <p:nvPr/>
        </p:nvGrpSpPr>
        <p:grpSpPr bwMode="auto">
          <a:xfrm>
            <a:off x="1277537" y="2181835"/>
            <a:ext cx="8349638" cy="951367"/>
            <a:chOff x="695069" y="2017764"/>
            <a:chExt cx="11133201" cy="1268070"/>
          </a:xfrm>
        </p:grpSpPr>
        <p:sp>
          <p:nvSpPr>
            <p:cNvPr id="23" name="矩形 25"/>
            <p:cNvSpPr>
              <a:spLocks noChangeArrowheads="1"/>
            </p:cNvSpPr>
            <p:nvPr/>
          </p:nvSpPr>
          <p:spPr bwMode="auto">
            <a:xfrm>
              <a:off x="695069" y="2017764"/>
              <a:ext cx="2664296" cy="12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发承包双方</a:t>
              </a:r>
              <a:endParaRPr lang="en-US" altLang="zh-CN" sz="2700" dirty="0">
                <a:solidFill>
                  <a:srgbClr val="FF0000"/>
                </a:solidFill>
                <a:latin typeface="微软雅黑" panose="020B0503020204020204" charset="-122"/>
                <a:ea typeface="微软雅黑" panose="020B0503020204020204" charset="-122"/>
              </a:endParaRPr>
            </a:p>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信任</a:t>
              </a:r>
              <a:endParaRPr lang="zh-CN" altLang="en-US" sz="2700" dirty="0">
                <a:solidFill>
                  <a:srgbClr val="FF0000"/>
                </a:solidFill>
                <a:latin typeface="微软雅黑" panose="020B0503020204020204" charset="-122"/>
                <a:ea typeface="微软雅黑" panose="020B0503020204020204" charset="-122"/>
              </a:endParaRPr>
            </a:p>
          </p:txBody>
        </p:sp>
        <p:sp>
          <p:nvSpPr>
            <p:cNvPr id="25" name="矩形 26"/>
            <p:cNvSpPr>
              <a:spLocks noChangeArrowheads="1"/>
            </p:cNvSpPr>
            <p:nvPr/>
          </p:nvSpPr>
          <p:spPr bwMode="auto">
            <a:xfrm>
              <a:off x="3863421" y="2055133"/>
              <a:ext cx="1440160" cy="12307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合同</a:t>
              </a:r>
              <a:endParaRPr lang="en-US" altLang="zh-CN" sz="2700" dirty="0">
                <a:solidFill>
                  <a:srgbClr val="FF0000"/>
                </a:solidFill>
                <a:latin typeface="微软雅黑" panose="020B0503020204020204" charset="-122"/>
                <a:ea typeface="微软雅黑" panose="020B0503020204020204" charset="-122"/>
              </a:endParaRPr>
            </a:p>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柔性</a:t>
              </a:r>
              <a:endParaRPr lang="zh-CN" altLang="en-US" sz="2700" dirty="0">
                <a:solidFill>
                  <a:srgbClr val="FF0000"/>
                </a:solidFill>
                <a:latin typeface="微软雅黑" panose="020B0503020204020204" charset="-122"/>
                <a:ea typeface="微软雅黑" panose="020B0503020204020204" charset="-122"/>
              </a:endParaRPr>
            </a:p>
          </p:txBody>
        </p:sp>
        <p:sp>
          <p:nvSpPr>
            <p:cNvPr id="26" name="矩形 27"/>
            <p:cNvSpPr>
              <a:spLocks noChangeArrowheads="1"/>
            </p:cNvSpPr>
            <p:nvPr/>
          </p:nvSpPr>
          <p:spPr bwMode="auto">
            <a:xfrm>
              <a:off x="5807969" y="2055134"/>
              <a:ext cx="3246784" cy="12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再谈判机制的</a:t>
              </a:r>
              <a:endParaRPr lang="en-US" altLang="zh-CN" sz="2700" dirty="0">
                <a:solidFill>
                  <a:srgbClr val="FF0000"/>
                </a:solidFill>
                <a:latin typeface="微软雅黑" panose="020B0503020204020204" charset="-122"/>
                <a:ea typeface="微软雅黑" panose="020B0503020204020204" charset="-122"/>
              </a:endParaRPr>
            </a:p>
            <a:p>
              <a:pPr algn="ctr" eaLnBrk="1" hangingPunct="1">
                <a:lnSpc>
                  <a:spcPct val="10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设立与执行</a:t>
              </a:r>
              <a:endParaRPr lang="zh-CN" altLang="en-US" sz="2700" dirty="0">
                <a:solidFill>
                  <a:srgbClr val="FF0000"/>
                </a:solidFill>
                <a:latin typeface="微软雅黑" panose="020B0503020204020204" charset="-122"/>
                <a:ea typeface="微软雅黑" panose="020B0503020204020204" charset="-122"/>
              </a:endParaRPr>
            </a:p>
          </p:txBody>
        </p:sp>
        <p:sp>
          <p:nvSpPr>
            <p:cNvPr id="27" name="矩形 28"/>
            <p:cNvSpPr>
              <a:spLocks noChangeArrowheads="1"/>
            </p:cNvSpPr>
            <p:nvPr/>
          </p:nvSpPr>
          <p:spPr bwMode="auto">
            <a:xfrm>
              <a:off x="9418512" y="2098087"/>
              <a:ext cx="2409758" cy="85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50000"/>
                </a:lnSpc>
                <a:spcBef>
                  <a:spcPct val="0"/>
                </a:spcBef>
                <a:buFontTx/>
                <a:buNone/>
              </a:pPr>
              <a:r>
                <a:rPr lang="zh-CN" altLang="en-US" sz="2700" dirty="0">
                  <a:solidFill>
                    <a:srgbClr val="FF0000"/>
                  </a:solidFill>
                  <a:latin typeface="微软雅黑" panose="020B0503020204020204" charset="-122"/>
                  <a:ea typeface="微软雅黑" panose="020B0503020204020204" charset="-122"/>
                </a:rPr>
                <a:t>状态补偿</a:t>
              </a:r>
              <a:endParaRPr lang="zh-CN" altLang="en-US" sz="2700" dirty="0">
                <a:solidFill>
                  <a:srgbClr val="FF0000"/>
                </a:solidFill>
                <a:latin typeface="微软雅黑" panose="020B0503020204020204" charset="-122"/>
                <a:ea typeface="微软雅黑" panose="020B0503020204020204" charset="-122"/>
              </a:endParaRPr>
            </a:p>
          </p:txBody>
        </p:sp>
        <p:cxnSp>
          <p:nvCxnSpPr>
            <p:cNvPr id="28" name="直接箭头连接符 27"/>
            <p:cNvCxnSpPr/>
            <p:nvPr/>
          </p:nvCxnSpPr>
          <p:spPr>
            <a:xfrm>
              <a:off x="3358978" y="2714485"/>
              <a:ext cx="504841"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5303726" y="2714485"/>
              <a:ext cx="503254"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9028118" y="2714485"/>
              <a:ext cx="504841"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bwMode="auto">
          <a:xfrm>
            <a:off x="2075257" y="3279617"/>
            <a:ext cx="6766783" cy="1045062"/>
            <a:chOff x="1776985" y="4905182"/>
            <a:chExt cx="9022373" cy="1392692"/>
          </a:xfrm>
        </p:grpSpPr>
        <p:sp>
          <p:nvSpPr>
            <p:cNvPr id="32" name="矩形 33"/>
            <p:cNvSpPr>
              <a:spLocks noChangeArrowheads="1"/>
            </p:cNvSpPr>
            <p:nvPr/>
          </p:nvSpPr>
          <p:spPr bwMode="auto">
            <a:xfrm>
              <a:off x="1776985" y="5436547"/>
              <a:ext cx="2806516" cy="8613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zh-CN" altLang="en-US" sz="1800" dirty="0">
                  <a:solidFill>
                    <a:srgbClr val="FF0000"/>
                  </a:solidFill>
                  <a:latin typeface="微软雅黑" panose="020B0503020204020204" charset="-122"/>
                  <a:ea typeface="微软雅黑" panose="020B0503020204020204" charset="-122"/>
                </a:rPr>
                <a:t>总承包商的招标</a:t>
              </a:r>
              <a:endParaRPr lang="en-US" altLang="zh-CN" sz="1800" dirty="0">
                <a:solidFill>
                  <a:srgbClr val="FF0000"/>
                </a:solidFill>
                <a:latin typeface="微软雅黑" panose="020B0503020204020204" charset="-122"/>
                <a:ea typeface="微软雅黑" panose="020B0503020204020204" charset="-122"/>
              </a:endParaRPr>
            </a:p>
            <a:p>
              <a:pPr algn="ctr" eaLnBrk="1" hangingPunct="1">
                <a:lnSpc>
                  <a:spcPct val="100000"/>
                </a:lnSpc>
                <a:spcBef>
                  <a:spcPct val="0"/>
                </a:spcBef>
                <a:buFontTx/>
                <a:buNone/>
              </a:pPr>
              <a:r>
                <a:rPr lang="zh-CN" altLang="en-US" sz="1800" dirty="0">
                  <a:solidFill>
                    <a:srgbClr val="FF0000"/>
                  </a:solidFill>
                  <a:latin typeface="微软雅黑" panose="020B0503020204020204" charset="-122"/>
                  <a:ea typeface="微软雅黑" panose="020B0503020204020204" charset="-122"/>
                </a:rPr>
                <a:t>采购时点</a:t>
              </a:r>
              <a:endParaRPr lang="zh-CN" altLang="en-US" sz="1800" dirty="0">
                <a:solidFill>
                  <a:srgbClr val="FF0000"/>
                </a:solidFill>
                <a:latin typeface="微软雅黑" panose="020B0503020204020204" charset="-122"/>
                <a:ea typeface="微软雅黑" panose="020B0503020204020204" charset="-122"/>
              </a:endParaRPr>
            </a:p>
          </p:txBody>
        </p:sp>
        <p:sp>
          <p:nvSpPr>
            <p:cNvPr id="33" name="右大括号 32"/>
            <p:cNvSpPr/>
            <p:nvPr/>
          </p:nvSpPr>
          <p:spPr>
            <a:xfrm rot="5400000">
              <a:off x="3058985" y="4002578"/>
              <a:ext cx="363349" cy="2232024"/>
            </a:xfrm>
            <a:prstGeom prst="rightBrace">
              <a:avLst>
                <a:gd name="adj1" fmla="val 0"/>
                <a:gd name="adj2" fmla="val 5000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CN" altLang="en-US">
                <a:solidFill>
                  <a:srgbClr val="FF0000"/>
                </a:solidFill>
              </a:endParaRPr>
            </a:p>
          </p:txBody>
        </p:sp>
        <p:sp>
          <p:nvSpPr>
            <p:cNvPr id="34" name="矩形 35"/>
            <p:cNvSpPr>
              <a:spLocks noChangeArrowheads="1"/>
            </p:cNvSpPr>
            <p:nvPr/>
          </p:nvSpPr>
          <p:spPr bwMode="auto">
            <a:xfrm>
              <a:off x="4711960" y="5616841"/>
              <a:ext cx="2501956" cy="6115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50000"/>
                </a:lnSpc>
                <a:spcBef>
                  <a:spcPct val="0"/>
                </a:spcBef>
                <a:buFontTx/>
                <a:buNone/>
              </a:pPr>
              <a:r>
                <a:rPr lang="zh-CN" altLang="en-US" sz="1800" dirty="0">
                  <a:solidFill>
                    <a:srgbClr val="FF0000"/>
                  </a:solidFill>
                  <a:latin typeface="微软雅黑" panose="020B0503020204020204" charset="-122"/>
                  <a:ea typeface="微软雅黑" panose="020B0503020204020204" charset="-122"/>
                </a:rPr>
                <a:t>价款管理关键点</a:t>
              </a:r>
              <a:endParaRPr lang="zh-CN" altLang="en-US" sz="1800" dirty="0">
                <a:solidFill>
                  <a:srgbClr val="FF0000"/>
                </a:solidFill>
                <a:latin typeface="微软雅黑" panose="020B0503020204020204" charset="-122"/>
                <a:ea typeface="微软雅黑" panose="020B0503020204020204" charset="-122"/>
              </a:endParaRPr>
            </a:p>
          </p:txBody>
        </p:sp>
        <p:sp>
          <p:nvSpPr>
            <p:cNvPr id="35" name="矩形 36"/>
            <p:cNvSpPr>
              <a:spLocks noChangeArrowheads="1"/>
            </p:cNvSpPr>
            <p:nvPr/>
          </p:nvSpPr>
          <p:spPr bwMode="auto">
            <a:xfrm>
              <a:off x="8398702" y="5541386"/>
              <a:ext cx="2400656" cy="61155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dk1"/>
            </a:lnRef>
            <a:fillRef idx="1">
              <a:schemeClr val="lt1"/>
            </a:fillRef>
            <a:effectRef idx="0">
              <a:schemeClr val="dk1"/>
            </a:effectRef>
            <a:fontRef idx="minor">
              <a:schemeClr val="dk1"/>
            </a:fontRef>
          </p:style>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50000"/>
                </a:lnSpc>
                <a:spcBef>
                  <a:spcPct val="0"/>
                </a:spcBef>
                <a:buFontTx/>
                <a:buNone/>
              </a:pPr>
              <a:r>
                <a:rPr lang="zh-CN" altLang="en-US" sz="1800" dirty="0">
                  <a:solidFill>
                    <a:srgbClr val="FF0000"/>
                  </a:solidFill>
                  <a:latin typeface="微软雅黑" panose="020B0503020204020204" charset="-122"/>
                  <a:ea typeface="微软雅黑" panose="020B0503020204020204" charset="-122"/>
                </a:rPr>
                <a:t>结算控制注意点</a:t>
              </a:r>
              <a:endParaRPr lang="zh-CN" altLang="en-US" sz="1800" dirty="0">
                <a:solidFill>
                  <a:srgbClr val="FF0000"/>
                </a:solidFill>
                <a:latin typeface="微软雅黑" panose="020B0503020204020204" charset="-122"/>
                <a:ea typeface="微软雅黑" panose="020B0503020204020204" charset="-122"/>
              </a:endParaRPr>
            </a:p>
          </p:txBody>
        </p:sp>
        <p:sp>
          <p:nvSpPr>
            <p:cNvPr id="36" name="右大括号 35"/>
            <p:cNvSpPr/>
            <p:nvPr/>
          </p:nvSpPr>
          <p:spPr>
            <a:xfrm rot="5400000">
              <a:off x="5741065" y="4279453"/>
              <a:ext cx="361762" cy="2232024"/>
            </a:xfrm>
            <a:prstGeom prst="rightBrace">
              <a:avLst>
                <a:gd name="adj1" fmla="val 0"/>
                <a:gd name="adj2" fmla="val 50000"/>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CN" altLang="en-US">
                <a:solidFill>
                  <a:srgbClr val="FF0000"/>
                </a:solidFill>
              </a:endParaRPr>
            </a:p>
          </p:txBody>
        </p:sp>
        <p:sp>
          <p:nvSpPr>
            <p:cNvPr id="37" name="右大括号 36"/>
            <p:cNvSpPr/>
            <p:nvPr/>
          </p:nvSpPr>
          <p:spPr>
            <a:xfrm rot="5400000">
              <a:off x="7606376" y="2104739"/>
              <a:ext cx="361762" cy="5962647"/>
            </a:xfrm>
            <a:prstGeom prst="rightBrace">
              <a:avLst>
                <a:gd name="adj1" fmla="val 0"/>
                <a:gd name="adj2" fmla="val 18177"/>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CN" altLang="en-US">
                <a:solidFill>
                  <a:srgbClr val="FF0000"/>
                </a:solidFill>
              </a:endParaRPr>
            </a:p>
          </p:txBody>
        </p:sp>
      </p:grpSp>
      <p:grpSp>
        <p:nvGrpSpPr>
          <p:cNvPr id="21" name="组合 3"/>
          <p:cNvGrpSpPr/>
          <p:nvPr/>
        </p:nvGrpSpPr>
        <p:grpSpPr bwMode="auto">
          <a:xfrm>
            <a:off x="1383525" y="4596598"/>
            <a:ext cx="8877935" cy="645244"/>
            <a:chOff x="2178758" y="1128776"/>
            <a:chExt cx="9392588" cy="860181"/>
          </a:xfrm>
        </p:grpSpPr>
        <p:sp>
          <p:nvSpPr>
            <p:cNvPr id="24" name="矩形 5"/>
            <p:cNvSpPr>
              <a:spLocks noChangeArrowheads="1"/>
            </p:cNvSpPr>
            <p:nvPr/>
          </p:nvSpPr>
          <p:spPr bwMode="auto">
            <a:xfrm>
              <a:off x="3108544" y="1128776"/>
              <a:ext cx="8462802" cy="86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342900" algn="just">
                <a:lnSpc>
                  <a:spcPct val="100000"/>
                </a:lnSpc>
                <a:spcBef>
                  <a:spcPct val="0"/>
                </a:spcBef>
                <a:buNone/>
              </a:pPr>
              <a:r>
                <a:rPr lang="en-US" altLang="zh-CN" sz="1800" dirty="0">
                  <a:solidFill>
                    <a:srgbClr val="FF0000"/>
                  </a:solidFill>
                  <a:latin typeface="微软雅黑" panose="020B0503020204020204" charset="-122"/>
                  <a:ea typeface="微软雅黑" panose="020B0503020204020204" charset="-122"/>
                  <a:cs typeface="Times New Roman" panose="02020603050405020304" pitchFamily="18" charset="0"/>
                </a:rPr>
                <a:t> </a:t>
              </a:r>
              <a:r>
                <a:rPr lang="zh-CN" altLang="zh-CN" sz="1800" dirty="0">
                  <a:solidFill>
                    <a:srgbClr val="FF0000"/>
                  </a:solidFill>
                  <a:latin typeface="微软雅黑" panose="020B0503020204020204" charset="-122"/>
                  <a:ea typeface="微软雅黑" panose="020B0503020204020204" charset="-122"/>
                  <a:cs typeface="Times New Roman" panose="02020603050405020304" pitchFamily="18" charset="0"/>
                </a:rPr>
                <a:t>若发包人采用柔性合同方案，判断承包人投桃报李抑或背信弃义是个两难问题。</a:t>
              </a:r>
              <a:endParaRPr lang="zh-CN" altLang="zh-CN" sz="1800"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38" name="文本框 1"/>
            <p:cNvSpPr txBox="1"/>
            <p:nvPr/>
          </p:nvSpPr>
          <p:spPr>
            <a:xfrm>
              <a:off x="2178758" y="1128888"/>
              <a:ext cx="717054" cy="860069"/>
            </a:xfrm>
            <a:prstGeom prst="rect">
              <a:avLst/>
            </a:prstGeom>
            <a:solidFill>
              <a:schemeClr val="accent5">
                <a:lumMod val="50000"/>
              </a:schemeClr>
            </a:solidFill>
          </p:spPr>
          <p:txBody>
            <a:bodyPr wrap="square">
              <a:spAutoFit/>
            </a:bodyPr>
            <a:lstStyle/>
            <a:p>
              <a:pPr algn="ctr" fontAlgn="auto">
                <a:spcBef>
                  <a:spcPts val="0"/>
                </a:spcBef>
                <a:spcAft>
                  <a:spcPts val="0"/>
                </a:spcAft>
                <a:defRPr/>
              </a:pPr>
              <a:r>
                <a:rPr lang="zh-CN" altLang="en-US" sz="1800" dirty="0">
                  <a:solidFill>
                    <a:srgbClr val="FF0000"/>
                  </a:solidFill>
                  <a:latin typeface="微软雅黑" panose="020B0503020204020204" charset="-122"/>
                  <a:ea typeface="微软雅黑" panose="020B0503020204020204" charset="-122"/>
                  <a:cs typeface="Times New Roman" panose="02020603050405020304" pitchFamily="18" charset="0"/>
                </a:rPr>
                <a:t>两难问题</a:t>
              </a:r>
              <a:endParaRPr lang="zh-CN" altLang="en-US" sz="1800"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grpSp>
      <p:grpSp>
        <p:nvGrpSpPr>
          <p:cNvPr id="39" name="组合 38"/>
          <p:cNvGrpSpPr/>
          <p:nvPr/>
        </p:nvGrpSpPr>
        <p:grpSpPr bwMode="auto">
          <a:xfrm>
            <a:off x="1383524" y="5480565"/>
            <a:ext cx="8773160" cy="645161"/>
            <a:chOff x="2260469" y="2499813"/>
            <a:chExt cx="9059886" cy="860390"/>
          </a:xfrm>
        </p:grpSpPr>
        <p:sp>
          <p:nvSpPr>
            <p:cNvPr id="40" name="矩形 2"/>
            <p:cNvSpPr>
              <a:spLocks noChangeArrowheads="1"/>
            </p:cNvSpPr>
            <p:nvPr/>
          </p:nvSpPr>
          <p:spPr bwMode="auto">
            <a:xfrm>
              <a:off x="3168031" y="2499813"/>
              <a:ext cx="8152324" cy="86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indent="342900" algn="just">
                <a:lnSpc>
                  <a:spcPct val="100000"/>
                </a:lnSpc>
                <a:spcBef>
                  <a:spcPct val="0"/>
                </a:spcBef>
                <a:buNone/>
              </a:pPr>
              <a:r>
                <a:rPr lang="zh-CN" altLang="en-US" sz="1800" dirty="0">
                  <a:solidFill>
                    <a:srgbClr val="FF0000"/>
                  </a:solidFill>
                  <a:latin typeface="微软雅黑" panose="020B0503020204020204" charset="-122"/>
                  <a:ea typeface="微软雅黑" panose="020B0503020204020204" charset="-122"/>
                  <a:cs typeface="Times New Roman" panose="02020603050405020304" pitchFamily="18" charset="0"/>
                </a:rPr>
                <a:t>发包人采用信任策略，选择柔性工程合同，嵌入再谈判程序，区分可补偿与不可补偿对状态差异实施补偿，诱致承包人完美履约，实现项目价值。</a:t>
              </a:r>
              <a:endParaRPr lang="zh-CN" altLang="en-US" sz="1800"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41" name="文本框 8"/>
            <p:cNvSpPr txBox="1"/>
            <p:nvPr/>
          </p:nvSpPr>
          <p:spPr>
            <a:xfrm>
              <a:off x="2260469" y="2499814"/>
              <a:ext cx="699914" cy="860389"/>
            </a:xfrm>
            <a:prstGeom prst="rect">
              <a:avLst/>
            </a:prstGeom>
            <a:solidFill>
              <a:schemeClr val="accent5">
                <a:lumMod val="50000"/>
              </a:schemeClr>
            </a:solidFill>
          </p:spPr>
          <p:txBody>
            <a:bodyPr wrap="square">
              <a:spAutoFit/>
            </a:bodyPr>
            <a:lstStyle/>
            <a:p>
              <a:pPr algn="ctr" fontAlgn="auto">
                <a:spcBef>
                  <a:spcPts val="0"/>
                </a:spcBef>
                <a:spcAft>
                  <a:spcPts val="0"/>
                </a:spcAft>
                <a:defRPr/>
              </a:pPr>
              <a:r>
                <a:rPr lang="zh-CN" altLang="en-US" sz="1800" dirty="0">
                  <a:solidFill>
                    <a:srgbClr val="FF0000"/>
                  </a:solidFill>
                  <a:latin typeface="微软雅黑" panose="020B0503020204020204" charset="-122"/>
                  <a:ea typeface="微软雅黑" panose="020B0503020204020204" charset="-122"/>
                  <a:cs typeface="Times New Roman" panose="02020603050405020304" pitchFamily="18" charset="0"/>
                </a:rPr>
                <a:t>解决方法</a:t>
              </a:r>
              <a:endParaRPr lang="zh-CN" altLang="en-US" sz="1800"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up)">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4825" y="734060"/>
            <a:ext cx="10515600" cy="4478655"/>
          </a:xfrm>
        </p:spPr>
        <p:txBody>
          <a:bodyPr>
            <a:normAutofit/>
          </a:bodyPr>
          <a:lstStyle/>
          <a:p>
            <a:pPr marL="0" indent="0" algn="ctr">
              <a:lnSpc>
                <a:spcPct val="200000"/>
              </a:lnSpc>
              <a:buNone/>
            </a:pPr>
            <a:r>
              <a:rPr lang="zh-CN" altLang="en-US" b="1">
                <a:solidFill>
                  <a:srgbClr val="FF0000"/>
                </a:solidFill>
                <a:latin typeface="微软雅黑" panose="020B0503020204020204" charset="-122"/>
                <a:ea typeface="微软雅黑" panose="020B0503020204020204" charset="-122"/>
                <a:cs typeface="微软雅黑" panose="020B0503020204020204" charset="-122"/>
              </a:rPr>
              <a:t>签订合同的目的是为了更好的履行！合同责权利对等！</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a:p>
            <a:pPr marL="0" indent="0" algn="ctr">
              <a:lnSpc>
                <a:spcPct val="200000"/>
              </a:lnSpc>
              <a:buNone/>
            </a:pPr>
            <a:r>
              <a:rPr lang="zh-CN" altLang="en-US" b="1">
                <a:solidFill>
                  <a:srgbClr val="FF0000"/>
                </a:solidFill>
                <a:latin typeface="微软雅黑" panose="020B0503020204020204" charset="-122"/>
                <a:ea typeface="微软雅黑" panose="020B0503020204020204" charset="-122"/>
                <a:cs typeface="微软雅黑" panose="020B0503020204020204" charset="-122"/>
              </a:rPr>
              <a:t>风险分摊合理！合同合规是基础</a:t>
            </a:r>
            <a:endParaRPr lang="zh-CN" altLang="en-US" b="1">
              <a:solidFill>
                <a:srgbClr val="FF0000"/>
              </a:solidFill>
              <a:latin typeface="微软雅黑" panose="020B0503020204020204" charset="-122"/>
              <a:ea typeface="微软雅黑" panose="020B0503020204020204" charset="-122"/>
              <a:cs typeface="微软雅黑" panose="020B0503020204020204" charset="-122"/>
            </a:endParaRPr>
          </a:p>
          <a:p>
            <a:pPr marL="0" indent="0" algn="ctr">
              <a:lnSpc>
                <a:spcPct val="200000"/>
              </a:lnSpc>
              <a:buNone/>
            </a:pP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我能合规</a:t>
            </a: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到共同合规</a:t>
            </a: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b="1">
              <a:solidFill>
                <a:srgbClr val="FF0000"/>
              </a:solidFill>
              <a:latin typeface="微软雅黑" panose="020B0503020204020204" charset="-122"/>
              <a:ea typeface="微软雅黑" panose="020B0503020204020204" charset="-122"/>
              <a:cs typeface="微软雅黑" panose="020B0503020204020204" charset="-122"/>
            </a:endParaRPr>
          </a:p>
          <a:p>
            <a:pPr marL="0" indent="0" algn="ctr">
              <a:lnSpc>
                <a:spcPct val="200000"/>
              </a:lnSpc>
              <a:buNone/>
            </a:pP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制度合规</a:t>
            </a: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到</a:t>
            </a: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体系合规</a:t>
            </a: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b="1">
              <a:solidFill>
                <a:srgbClr val="FF0000"/>
              </a:solidFill>
              <a:latin typeface="微软雅黑" panose="020B0503020204020204" charset="-122"/>
              <a:ea typeface="微软雅黑" panose="020B0503020204020204" charset="-122"/>
              <a:cs typeface="微软雅黑" panose="020B0503020204020204" charset="-122"/>
            </a:endParaRPr>
          </a:p>
          <a:p>
            <a:pPr marL="0" indent="0" algn="ctr">
              <a:lnSpc>
                <a:spcPct val="200000"/>
              </a:lnSpc>
              <a:buNone/>
            </a:pP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自身合规</a:t>
            </a: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到</a:t>
            </a: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r>
              <a:rPr lang="zh-CN" altLang="en-US" b="1">
                <a:solidFill>
                  <a:srgbClr val="FF0000"/>
                </a:solidFill>
                <a:latin typeface="微软雅黑" panose="020B0503020204020204" charset="-122"/>
                <a:ea typeface="微软雅黑" panose="020B0503020204020204" charset="-122"/>
                <a:cs typeface="微软雅黑" panose="020B0503020204020204" charset="-122"/>
              </a:rPr>
              <a:t>联合合规</a:t>
            </a:r>
            <a:r>
              <a:rPr lang="en-US" altLang="zh-CN" b="1">
                <a:solidFill>
                  <a:srgbClr val="FF0000"/>
                </a:solidFill>
                <a:latin typeface="微软雅黑" panose="020B0503020204020204" charset="-122"/>
                <a:ea typeface="微软雅黑" panose="020B0503020204020204" charset="-122"/>
                <a:cs typeface="微软雅黑" panose="020B0503020204020204" charset="-122"/>
              </a:rPr>
              <a:t>”</a:t>
            </a: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a:p>
            <a:pPr marL="0" indent="0" algn="ctr">
              <a:buNone/>
            </a:pPr>
            <a:endParaRPr lang="en-US" altLang="zh-CN">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1158875" y="2469515"/>
            <a:ext cx="10010775"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zh-CN" sz="2000" b="0" i="0" u="none" strike="noStrike" kern="1200" cap="none" spc="0" normalizeH="0" baseline="0" noProof="0">
                <a:ln>
                  <a:noFill/>
                </a:ln>
                <a:solidFill>
                  <a:prstClr val="black"/>
                </a:solidFill>
                <a:effectLst/>
                <a:uLnTx/>
                <a:uFillTx/>
                <a:latin typeface="Calibri" panose="020F0502020204030204" charset="0"/>
                <a:ea typeface="黑体" panose="02010609060101010101" pitchFamily="49" charset="-122"/>
                <a:cs typeface="+mn-cs"/>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zh-CN" sz="2800" b="0" i="0" u="none" strike="noStrike" kern="1200" cap="none" spc="0" normalizeH="0" baseline="0" noProof="0" dirty="0">
                <a:ln>
                  <a:noFill/>
                </a:ln>
                <a:solidFill>
                  <a:srgbClr val="44546A"/>
                </a:solidFill>
                <a:effectLst/>
                <a:uLnTx/>
                <a:uFillTx/>
                <a:latin typeface="Calibri" panose="020F0502020204030204" charset="0"/>
                <a:ea typeface="黑体" panose="02010609060101010101" pitchFamily="49" charset="-122"/>
                <a:cs typeface="+mn-cs"/>
              </a:endParaRPr>
            </a:p>
          </p:txBody>
        </p:sp>
      </p:grpSp>
      <p:sp>
        <p:nvSpPr>
          <p:cNvPr id="9" name="WordArt 3"/>
          <p:cNvSpPr>
            <a:spLocks noChangeArrowheads="1" noChangeShapeType="1" noTextEdit="1"/>
          </p:cNvSpPr>
          <p:nvPr/>
        </p:nvSpPr>
        <p:spPr bwMode="auto">
          <a:xfrm>
            <a:off x="2321557" y="2618102"/>
            <a:ext cx="7358380" cy="394970"/>
          </a:xfrm>
          <a:prstGeom prst="rect">
            <a:avLst/>
          </a:prstGeom>
        </p:spPr>
        <p:txBody>
          <a:bodyPr wrap="none" numCol="1" fromWordArt="1">
            <a:prstTxWarp prst="textSlantUp">
              <a:avLst>
                <a:gd name="adj" fmla="val 3704"/>
              </a:avLst>
            </a:prstTxWarp>
          </a:bodyPr>
          <a:lstStyle/>
          <a:p>
            <a:pPr lvl="0" fontAlgn="auto">
              <a:spcBef>
                <a:spcPts val="0"/>
              </a:spcBef>
              <a:spcAft>
                <a:spcPts val="0"/>
              </a:spcAft>
              <a:defRPr/>
            </a:pPr>
            <a:r>
              <a:rPr kumimoji="1" lang="zh-CN" altLang="en-US" sz="5400" b="1" i="1" u="none" strike="noStrike" kern="10" cap="all"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黑体" panose="02010609060101010101" pitchFamily="49" charset="-122"/>
                <a:ea typeface="黑体" panose="02010609060101010101" pitchFamily="49" charset="-122"/>
                <a:cs typeface="+mn-cs"/>
              </a:rPr>
              <a:t>● </a:t>
            </a:r>
            <a:r>
              <a:rPr lang="zh-CN" altLang="en-US" sz="5400" i="1" dirty="0">
                <a:solidFill>
                  <a:srgbClr val="FFFFFF"/>
                </a:solidFill>
                <a:latin typeface="黑体" panose="02010609060101010101" pitchFamily="49" charset="-122"/>
                <a:ea typeface="黑体" panose="02010609060101010101" pitchFamily="49" charset="-122"/>
                <a:sym typeface="+mn-ea"/>
              </a:rPr>
              <a:t>有关造价新政策的发布情况</a:t>
            </a:r>
            <a:endParaRPr kumimoji="1" lang="zh-CN" altLang="en-US" sz="5400" b="1" i="1" u="none" strike="noStrike" kern="10" cap="all"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华文新魏" panose="02010800040101010101" charset="-122"/>
              <a:ea typeface="华文新魏" panose="02010800040101010101" charset="-122"/>
              <a:cs typeface="+mn-cs"/>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179830"/>
            <a:ext cx="10515600" cy="4997450"/>
          </a:xfrm>
        </p:spPr>
        <p:txBody>
          <a:bodyPr>
            <a:normAutofit/>
          </a:bodyPr>
          <a:lstStyle/>
          <a:p>
            <a:pPr>
              <a:lnSpc>
                <a:spcPct val="110000"/>
              </a:lnSpc>
            </a:pPr>
            <a:r>
              <a:rPr lang="en-US" altLang="zh-CN"/>
              <a:t>1.</a:t>
            </a:r>
            <a:r>
              <a:rPr lang="zh-CN" altLang="en-US"/>
              <a:t>计价规范</a:t>
            </a:r>
            <a:endParaRPr lang="zh-CN" altLang="en-US"/>
          </a:p>
          <a:p>
            <a:pPr>
              <a:lnSpc>
                <a:spcPct val="110000"/>
              </a:lnSpc>
            </a:pPr>
            <a:r>
              <a:rPr lang="zh-CN" altLang="en-US"/>
              <a:t>（</a:t>
            </a:r>
            <a:r>
              <a:rPr lang="en-US" altLang="zh-CN"/>
              <a:t>1</a:t>
            </a:r>
            <a:r>
              <a:rPr lang="zh-CN" altLang="en-US"/>
              <a:t>）全面落实全费用单价</a:t>
            </a:r>
            <a:endParaRPr lang="zh-CN" altLang="en-US"/>
          </a:p>
          <a:p>
            <a:pPr>
              <a:lnSpc>
                <a:spcPct val="110000"/>
              </a:lnSpc>
            </a:pPr>
            <a:r>
              <a:rPr lang="zh-CN" altLang="en-US"/>
              <a:t>综合单价中应包含人工费、材料费、施工机具使用费、管理费和利润，其中人工费按照《住房城乡建设部关于加强和改善工程造价监管的意见》（建标〔2017〕 209 号）要求应包含原规费中工人的五险一金等内容。</a:t>
            </a:r>
            <a:endParaRPr lang="zh-CN" altLang="en-US"/>
          </a:p>
          <a:p>
            <a:pPr>
              <a:lnSpc>
                <a:spcPct val="110000"/>
              </a:lnSpc>
            </a:pPr>
            <a:r>
              <a:rPr lang="zh-CN" altLang="en-US"/>
              <a:t>（</a:t>
            </a:r>
            <a:r>
              <a:rPr lang="en-US" altLang="zh-CN"/>
              <a:t>2</a:t>
            </a:r>
            <a:r>
              <a:rPr lang="zh-CN" altLang="en-US"/>
              <a:t>）弱化招标控制价的规定</a:t>
            </a:r>
            <a:endParaRPr lang="zh-CN" altLang="en-US"/>
          </a:p>
          <a:p>
            <a:pPr>
              <a:lnSpc>
                <a:spcPct val="110000"/>
              </a:lnSpc>
            </a:pPr>
            <a:r>
              <a:rPr lang="zh-CN" altLang="en-US"/>
              <a:t>修订招标控制价的编制和复核等内容，降低编制依据的严格程度。</a:t>
            </a:r>
            <a:endParaRPr lang="zh-CN" altLang="en-US"/>
          </a:p>
          <a:p>
            <a:pPr>
              <a:lnSpc>
                <a:spcPct val="110000"/>
              </a:lnSpc>
            </a:pPr>
            <a:r>
              <a:rPr lang="zh-CN" altLang="en-US"/>
              <a:t>（</a:t>
            </a:r>
            <a:r>
              <a:rPr lang="en-US" altLang="zh-CN"/>
              <a:t>3</a:t>
            </a:r>
            <a:r>
              <a:rPr lang="zh-CN" altLang="en-US"/>
              <a:t>）措施项目增补</a:t>
            </a:r>
            <a:endParaRPr lang="zh-CN" altLang="en-US"/>
          </a:p>
          <a:p>
            <a:pPr>
              <a:lnSpc>
                <a:spcPct val="110000"/>
              </a:lnSpc>
            </a:pPr>
            <a:endParaRPr lang="zh-CN" altLang="en-US"/>
          </a:p>
        </p:txBody>
      </p:sp>
      <p:sp>
        <p:nvSpPr>
          <p:cNvPr id="21513" name="标题 1"/>
          <p:cNvSpPr>
            <a:spLocks noGrp="1"/>
          </p:cNvSpPr>
          <p:nvPr/>
        </p:nvSpPr>
        <p:spPr>
          <a:xfrm>
            <a:off x="838200" y="393065"/>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计价规范及计量规范修订的基本情况</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
        <p:nvSpPr>
          <p:cNvPr id="7" name="内容占位符 2"/>
          <p:cNvSpPr>
            <a:spLocks noGrp="1"/>
          </p:cNvSpPr>
          <p:nvPr/>
        </p:nvSpPr>
        <p:spPr>
          <a:xfrm>
            <a:off x="2108200" y="1066166"/>
            <a:ext cx="8229600" cy="518731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1pPr>
            <a:lvl2pPr marL="742950" lvl="1" indent="-28575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3pPr>
            <a:lvl4pPr marL="1600200" lvl="3"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4pPr>
            <a:lvl5pPr marL="2057400" lvl="4"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52170" y="1084580"/>
            <a:ext cx="10478135" cy="5187315"/>
          </a:xfrm>
        </p:spPr>
        <p:txBody>
          <a:bodyPr>
            <a:normAutofit lnSpcReduction="10000"/>
          </a:bodyPr>
          <a:lstStyle/>
          <a:p>
            <a:pPr>
              <a:lnSpc>
                <a:spcPct val="110000"/>
              </a:lnSpc>
            </a:pPr>
            <a:r>
              <a:rPr lang="en-US" altLang="zh-CN"/>
              <a:t>1.</a:t>
            </a:r>
            <a:r>
              <a:rPr lang="zh-CN" altLang="en-US"/>
              <a:t>计价规范</a:t>
            </a:r>
            <a:endParaRPr lang="zh-CN" altLang="en-US"/>
          </a:p>
          <a:p>
            <a:pPr>
              <a:lnSpc>
                <a:spcPct val="110000"/>
              </a:lnSpc>
            </a:pPr>
            <a:r>
              <a:rPr lang="zh-CN" altLang="en-US"/>
              <a:t>（</a:t>
            </a:r>
            <a:r>
              <a:rPr lang="en-US" altLang="zh-CN"/>
              <a:t>3</a:t>
            </a:r>
            <a:r>
              <a:rPr lang="zh-CN" altLang="en-US"/>
              <a:t>）修改清单的组成部分（三个清单）</a:t>
            </a:r>
            <a:endParaRPr lang="zh-CN" altLang="en-US"/>
          </a:p>
          <a:p>
            <a:pPr>
              <a:lnSpc>
                <a:spcPct val="110000"/>
              </a:lnSpc>
            </a:pPr>
            <a:r>
              <a:rPr lang="zh-CN" altLang="en-US">
                <a:sym typeface="+mn-ea"/>
              </a:rPr>
              <a:t>规费不再单独列项，税金在汇总表中单独列出。</a:t>
            </a:r>
            <a:endParaRPr lang="zh-CN" altLang="en-US"/>
          </a:p>
          <a:p>
            <a:pPr>
              <a:lnSpc>
                <a:spcPct val="110000"/>
              </a:lnSpc>
            </a:pPr>
            <a:r>
              <a:rPr lang="zh-CN" altLang="en-US"/>
              <a:t>其中，规费中排污费调整为环境保护税列入管理费中；工人的社会保障费和公积金列入人工费。税金中的附加列入管理费。</a:t>
            </a:r>
            <a:endParaRPr lang="zh-CN" altLang="en-US"/>
          </a:p>
          <a:p>
            <a:pPr>
              <a:lnSpc>
                <a:spcPct val="110000"/>
              </a:lnSpc>
            </a:pPr>
            <a:r>
              <a:rPr lang="zh-CN" altLang="en-US"/>
              <a:t>（</a:t>
            </a:r>
            <a:r>
              <a:rPr lang="en-US" altLang="zh-CN"/>
              <a:t>4</a:t>
            </a:r>
            <a:r>
              <a:rPr lang="zh-CN" altLang="en-US"/>
              <a:t>）与示范文本等进一步衔接</a:t>
            </a:r>
            <a:endParaRPr lang="zh-CN" altLang="en-US"/>
          </a:p>
          <a:p>
            <a:pPr>
              <a:lnSpc>
                <a:spcPct val="110000"/>
              </a:lnSpc>
            </a:pPr>
            <a:r>
              <a:rPr lang="zh-CN" altLang="en-US"/>
              <a:t>计价规范中关于合同的条款内容与相关法规规章协调统一，并在规范条文说明中增加引导性的内容。</a:t>
            </a:r>
            <a:endParaRPr lang="zh-CN" altLang="en-US"/>
          </a:p>
          <a:p>
            <a:pPr>
              <a:lnSpc>
                <a:spcPct val="110000"/>
              </a:lnSpc>
            </a:pPr>
            <a:r>
              <a:rPr lang="zh-CN" altLang="en-US">
                <a:sym typeface="+mn-ea"/>
              </a:rPr>
              <a:t>（</a:t>
            </a:r>
            <a:r>
              <a:rPr lang="en-US" altLang="zh-CN">
                <a:sym typeface="+mn-ea"/>
              </a:rPr>
              <a:t>5</a:t>
            </a:r>
            <a:r>
              <a:rPr lang="zh-CN" altLang="en-US">
                <a:sym typeface="+mn-ea"/>
              </a:rPr>
              <a:t>）进一步完善导向性的规定</a:t>
            </a:r>
            <a:endParaRPr lang="zh-CN" altLang="en-US">
              <a:sym typeface="+mn-ea"/>
            </a:endParaRPr>
          </a:p>
          <a:p>
            <a:pPr>
              <a:lnSpc>
                <a:spcPct val="110000"/>
              </a:lnSpc>
            </a:pPr>
            <a:r>
              <a:rPr lang="zh-CN" altLang="en-US"/>
              <a:t>完善计价规范中有关总价合同在清单计价、计量、合同价款调整等的相关内容。</a:t>
            </a:r>
            <a:endParaRPr lang="zh-CN" altLang="en-US"/>
          </a:p>
          <a:p>
            <a:pPr>
              <a:lnSpc>
                <a:spcPct val="110000"/>
              </a:lnSpc>
            </a:pPr>
            <a:endParaRPr lang="zh-CN" altLang="en-US"/>
          </a:p>
        </p:txBody>
      </p:sp>
      <p:sp>
        <p:nvSpPr>
          <p:cNvPr id="4" name="标题 1"/>
          <p:cNvSpPr>
            <a:spLocks noGrp="1"/>
          </p:cNvSpPr>
          <p:nvPr/>
        </p:nvSpPr>
        <p:spPr>
          <a:xfrm>
            <a:off x="838200" y="393065"/>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计价规范及计量规范修订的基本情况</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2"/>
          <p:cNvSpPr>
            <a:spLocks noGrp="1"/>
          </p:cNvSpPr>
          <p:nvPr/>
        </p:nvSpPr>
        <p:spPr>
          <a:xfrm>
            <a:off x="880745" y="1066165"/>
            <a:ext cx="10575290" cy="518731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1pPr>
            <a:lvl2pPr marL="742950" lvl="1" indent="-28575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3pPr>
            <a:lvl4pPr marL="1600200" lvl="3"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4pPr>
            <a:lvl5pPr marL="2057400" lvl="4"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2</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、计量规范（以房屋建筑与装饰工程为例）</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1</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）简化工程量计算规则，能合并的合并</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各专业工程计量规范的规则原则上应按照设计实体量进行编制，不予编制施工作业面、预留量等应由建设主体自主确定的内容。</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2</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）各专业工程计量规范的项目设置中取消</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工作内容</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部分。（</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综合单价分析表</a:t>
            </a:r>
            <a:r>
              <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工料分析</a:t>
            </a:r>
            <a:r>
              <a:rPr kumimoji="0" lang="en-US" altLang="zh-CN"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a:t>
            </a:r>
            <a:r>
              <a:rPr kumimoji="0" lang="zh-CN" altLang="en-US" sz="2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价格</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sym typeface="+mn-ea"/>
              </a:rPr>
              <a:t>引导行业提高从业素质，体现市场主体定价自主权，使得造价人员体现其工料测量的能力。（造价工程师的定位</a:t>
            </a: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sym typeface="+mn-ea"/>
              </a:rPr>
              <a:t>=</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sym typeface="+mn-ea"/>
              </a:rPr>
              <a:t>工料测量师）</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a:t>
            </a: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3</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）调整部分措施项目</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如原措施项目费中模板及支撑（架）项目不单独列项，并入分部分项工程混凝土清单。</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pic>
        <p:nvPicPr>
          <p:cNvPr id="4" name="图片 3"/>
          <p:cNvPicPr>
            <a:picLocks noChangeAspect="1"/>
          </p:cNvPicPr>
          <p:nvPr/>
        </p:nvPicPr>
        <p:blipFill>
          <a:blip r:embed="rId1"/>
          <a:stretch>
            <a:fillRect/>
          </a:stretch>
        </p:blipFill>
        <p:spPr>
          <a:xfrm>
            <a:off x="7015480" y="3406775"/>
            <a:ext cx="3505200" cy="1219200"/>
          </a:xfrm>
          <a:prstGeom prst="rect">
            <a:avLst/>
          </a:prstGeom>
        </p:spPr>
      </p:pic>
      <p:sp>
        <p:nvSpPr>
          <p:cNvPr id="5" name="标题 1"/>
          <p:cNvSpPr>
            <a:spLocks noGrp="1"/>
          </p:cNvSpPr>
          <p:nvPr/>
        </p:nvSpPr>
        <p:spPr>
          <a:xfrm>
            <a:off x="838200" y="393065"/>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计价规范及计量规范修订的基本情况</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6561" descr="r1213hz01"/>
          <p:cNvPicPr>
            <a:picLocks noChangeAspect="1"/>
          </p:cNvPicPr>
          <p:nvPr/>
        </p:nvPicPr>
        <p:blipFill>
          <a:blip r:embed="rId1"/>
          <a:stretch>
            <a:fillRect/>
          </a:stretch>
        </p:blipFill>
        <p:spPr>
          <a:xfrm>
            <a:off x="8551364" y="260647"/>
            <a:ext cx="3467754" cy="2754929"/>
          </a:xfrm>
          <a:prstGeom prst="rect">
            <a:avLst/>
          </a:prstGeom>
          <a:noFill/>
          <a:ln w="9525">
            <a:noFill/>
          </a:ln>
        </p:spPr>
      </p:pic>
      <p:pic>
        <p:nvPicPr>
          <p:cNvPr id="66563" name="图片 66562" descr="r1213hz03"/>
          <p:cNvPicPr>
            <a:picLocks noChangeAspect="1"/>
          </p:cNvPicPr>
          <p:nvPr/>
        </p:nvPicPr>
        <p:blipFill>
          <a:blip r:embed="rId2"/>
          <a:stretch>
            <a:fillRect/>
          </a:stretch>
        </p:blipFill>
        <p:spPr>
          <a:xfrm>
            <a:off x="263353" y="3097732"/>
            <a:ext cx="9048750" cy="3533775"/>
          </a:xfrm>
          <a:prstGeom prst="rect">
            <a:avLst/>
          </a:prstGeom>
          <a:noFill/>
          <a:ln w="9525">
            <a:noFill/>
          </a:ln>
        </p:spPr>
      </p:pic>
      <p:pic>
        <p:nvPicPr>
          <p:cNvPr id="66564" name="图片 66563" descr="1"/>
          <p:cNvPicPr>
            <a:picLocks noChangeAspect="1"/>
          </p:cNvPicPr>
          <p:nvPr/>
        </p:nvPicPr>
        <p:blipFill>
          <a:blip r:embed="rId3"/>
          <a:stretch>
            <a:fillRect/>
          </a:stretch>
        </p:blipFill>
        <p:spPr>
          <a:xfrm>
            <a:off x="4382715" y="260648"/>
            <a:ext cx="4017541" cy="2754929"/>
          </a:xfrm>
          <a:prstGeom prst="rect">
            <a:avLst/>
          </a:prstGeom>
          <a:noFill/>
          <a:ln w="9525">
            <a:noFill/>
          </a:ln>
        </p:spPr>
      </p:pic>
      <p:pic>
        <p:nvPicPr>
          <p:cNvPr id="5" name="图片 4" descr="无标题"/>
          <p:cNvPicPr>
            <a:picLocks noChangeAspect="1"/>
          </p:cNvPicPr>
          <p:nvPr/>
        </p:nvPicPr>
        <p:blipFill>
          <a:blip r:embed="rId4"/>
          <a:stretch>
            <a:fillRect/>
          </a:stretch>
        </p:blipFill>
        <p:spPr>
          <a:xfrm>
            <a:off x="263353" y="260649"/>
            <a:ext cx="3980126" cy="2768428"/>
          </a:xfrm>
          <a:prstGeom prst="rect">
            <a:avLst/>
          </a:prstGeom>
          <a:noFill/>
          <a:ln w="9525">
            <a:noFill/>
          </a:ln>
        </p:spPr>
      </p:pic>
      <p:sp>
        <p:nvSpPr>
          <p:cNvPr id="6" name="文本框 5"/>
          <p:cNvSpPr txBox="1"/>
          <p:nvPr/>
        </p:nvSpPr>
        <p:spPr>
          <a:xfrm>
            <a:off x="9411719" y="3862343"/>
            <a:ext cx="2607399" cy="1815882"/>
          </a:xfrm>
          <a:prstGeom prst="rect">
            <a:avLst/>
          </a:prstGeom>
          <a:noFill/>
        </p:spPr>
        <p:txBody>
          <a:bodyPr wrap="square" rtlCol="0" anchor="t">
            <a:spAutoFit/>
          </a:bodyPr>
          <a:lstStyle/>
          <a:p>
            <a:r>
              <a:rPr lang="zh-CN" altLang="en-US" sz="2800" b="1" dirty="0">
                <a:solidFill>
                  <a:srgbClr val="FF0000"/>
                </a:solidFill>
              </a:rPr>
              <a:t>上海大剧院</a:t>
            </a:r>
            <a:r>
              <a:rPr lang="en-US" altLang="zh-CN" sz="2800" b="1" dirty="0">
                <a:solidFill>
                  <a:srgbClr val="FF0000"/>
                </a:solidFill>
              </a:rPr>
              <a:t>vs</a:t>
            </a:r>
            <a:endParaRPr lang="en-US" altLang="zh-CN" sz="2800" b="1" dirty="0">
              <a:solidFill>
                <a:srgbClr val="FF0000"/>
              </a:solidFill>
            </a:endParaRPr>
          </a:p>
          <a:p>
            <a:r>
              <a:rPr lang="zh-CN" altLang="en-US" sz="2800" b="1" dirty="0">
                <a:solidFill>
                  <a:srgbClr val="FF0000"/>
                </a:solidFill>
              </a:rPr>
              <a:t>厦门国际会展中心</a:t>
            </a:r>
            <a:endParaRPr lang="zh-CN" altLang="en-US" sz="2800" b="1" dirty="0">
              <a:solidFill>
                <a:srgbClr val="FF0000"/>
              </a:solidFill>
            </a:endParaRPr>
          </a:p>
          <a:p>
            <a:endParaRPr lang="zh-CN" altLang="en-US" sz="2800" b="1"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66564"/>
                                        </p:tgtEl>
                                        <p:attrNameLst>
                                          <p:attrName>style.visibility</p:attrName>
                                        </p:attrNameLst>
                                      </p:cBhvr>
                                      <p:to>
                                        <p:strVal val="visible"/>
                                      </p:to>
                                    </p:set>
                                    <p:animEffect transition="in" filter="checkerboard(across)">
                                      <p:cBhvr>
                                        <p:cTn id="20" dur="500"/>
                                        <p:tgtEl>
                                          <p:spTgt spid="6656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6562"/>
                                        </p:tgtEl>
                                        <p:attrNameLst>
                                          <p:attrName>style.visibility</p:attrName>
                                        </p:attrNameLst>
                                      </p:cBhvr>
                                      <p:to>
                                        <p:strVal val="visible"/>
                                      </p:to>
                                    </p:set>
                                    <p:animEffect transition="in" filter="checkerboard(across)">
                                      <p:cBhvr>
                                        <p:cTn id="25" dur="500"/>
                                        <p:tgtEl>
                                          <p:spTgt spid="6656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6563"/>
                                        </p:tgtEl>
                                        <p:attrNameLst>
                                          <p:attrName>style.visibility</p:attrName>
                                        </p:attrNameLst>
                                      </p:cBhvr>
                                      <p:to>
                                        <p:strVal val="visible"/>
                                      </p:to>
                                    </p:set>
                                    <p:animEffect transition="in" filter="checkerboard(across)">
                                      <p:cBhvr>
                                        <p:cTn id="30" dur="5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873760" y="1066165"/>
            <a:ext cx="10443845" cy="2550160"/>
          </a:xfrm>
          <a:prstGeom prst="rect">
            <a:avLst/>
          </a:prstGeom>
        </p:spPr>
      </p:pic>
      <p:sp>
        <p:nvSpPr>
          <p:cNvPr id="21513" name="标题 1"/>
          <p:cNvSpPr>
            <a:spLocks noGrp="1"/>
          </p:cNvSpPr>
          <p:nvPr/>
        </p:nvSpPr>
        <p:spPr>
          <a:xfrm>
            <a:off x="871220" y="393065"/>
            <a:ext cx="1035240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《工程总承包计价计量规范》概况</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
        <p:nvSpPr>
          <p:cNvPr id="7" name="内容占位符 2"/>
          <p:cNvSpPr>
            <a:spLocks noGrp="1"/>
          </p:cNvSpPr>
          <p:nvPr/>
        </p:nvSpPr>
        <p:spPr>
          <a:xfrm>
            <a:off x="2108200" y="1066166"/>
            <a:ext cx="8229600" cy="518731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1pPr>
            <a:lvl2pPr marL="742950" lvl="1" indent="-28575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3pPr>
            <a:lvl4pPr marL="1600200" lvl="3"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4pPr>
            <a:lvl5pPr marL="2057400" lvl="4"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defRPr/>
            </a:pPr>
            <a:endPar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sp>
        <p:nvSpPr>
          <p:cNvPr id="5" name="内容占位符 2"/>
          <p:cNvSpPr>
            <a:spLocks noGrp="1"/>
          </p:cNvSpPr>
          <p:nvPr/>
        </p:nvSpPr>
        <p:spPr>
          <a:xfrm>
            <a:off x="870585" y="3616960"/>
            <a:ext cx="10353675" cy="2323465"/>
          </a:xfrm>
          <a:prstGeom prst="rect">
            <a:avLst/>
          </a:prstGeom>
          <a:noFill/>
          <a:ln w="9525">
            <a:noFill/>
          </a:ln>
        </p:spPr>
        <p:txBody>
          <a:bodyPr anchor="t"/>
          <a:lstStyle>
            <a:lvl1pPr marL="342900" lvl="0" indent="-3429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1pPr>
            <a:lvl2pPr marL="742950" lvl="1" indent="-28575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2pPr>
            <a:lvl3pPr marL="1143000" lvl="2"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3pPr>
            <a:lvl4pPr marL="1600200" lvl="3"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4pPr>
            <a:lvl5pPr marL="2057400" lvl="4" indent="-228600" algn="l" defTabSz="914400" eaLnBrk="1" fontAlgn="base" latinLnBrk="0" hangingPunct="1">
              <a:lnSpc>
                <a:spcPct val="100000"/>
              </a:lnSpc>
              <a:spcBef>
                <a:spcPct val="20000"/>
              </a:spcBef>
              <a:spcAft>
                <a:spcPct val="0"/>
              </a:spcAft>
              <a:buChar char="»"/>
              <a:defRPr sz="2400" b="1" i="0" u="none" kern="1200" baseline="0">
                <a:solidFill>
                  <a:schemeClr val="tx1"/>
                </a:solidFill>
                <a:latin typeface="楷体" panose="02010609060101010101" pitchFamily="49" charset="-122"/>
                <a:ea typeface="楷体" panose="02010609060101010101" pitchFamily="49" charset="-122"/>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marR="0" lvl="0" indent="-342900" algn="l" defTabSz="914400" rtl="0" eaLnBrk="1" fontAlgn="base" latinLnBrk="0" hangingPunct="1">
              <a:lnSpc>
                <a:spcPct val="120000"/>
              </a:lnSpc>
              <a:spcBef>
                <a:spcPct val="20000"/>
              </a:spcBef>
              <a:spcAft>
                <a:spcPct val="0"/>
              </a:spcAft>
              <a:buClrTx/>
              <a:buSzTx/>
              <a:buFontTx/>
              <a:buChar char="•"/>
              <a:defRPr/>
            </a:pPr>
            <a:r>
              <a:rPr kumimoji="0" lang="en-US" altLang="zh-CN"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  </a:t>
            </a:r>
            <a:r>
              <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rPr>
              <a:t>中华人民共和国住房和城乡建设部办公厅于2018年12月12日发布了《关于征求房屋建筑和市政基础设施项目工程总承包计价计量规范（征求意见稿）意见的函》（以下简称“工程总承包计价计量规范”或该规范）。工程总承包计价计量规范的推出，对于中国工程总承包的推动和发展会产生重大影响。</a:t>
            </a:r>
            <a:endParaRPr kumimoji="0" lang="zh-CN" altLang="en-US" sz="24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80000"/>
              </a:lnSpc>
            </a:pPr>
            <a:r>
              <a:rPr lang="zh-CN" altLang="en-US"/>
              <a:t>1、计价方式的选择</a:t>
            </a:r>
            <a:endParaRPr lang="zh-CN" altLang="en-US"/>
          </a:p>
          <a:p>
            <a:pPr>
              <a:lnSpc>
                <a:spcPct val="180000"/>
              </a:lnSpc>
            </a:pPr>
            <a:r>
              <a:rPr lang="zh-CN" altLang="en-US"/>
              <a:t>2、计价风险的分摊</a:t>
            </a:r>
            <a:endParaRPr lang="zh-CN" altLang="en-US"/>
          </a:p>
          <a:p>
            <a:pPr>
              <a:lnSpc>
                <a:spcPct val="180000"/>
              </a:lnSpc>
            </a:pPr>
            <a:r>
              <a:rPr lang="zh-CN" altLang="en-US"/>
              <a:t>3、清单的开口性问题</a:t>
            </a:r>
            <a:endParaRPr lang="zh-CN" altLang="en-US"/>
          </a:p>
          <a:p>
            <a:pPr>
              <a:lnSpc>
                <a:spcPct val="180000"/>
              </a:lnSpc>
            </a:pPr>
            <a:r>
              <a:rPr lang="zh-CN" altLang="en-US"/>
              <a:t>4、类合同性条款</a:t>
            </a:r>
            <a:endParaRPr lang="zh-CN" altLang="en-US"/>
          </a:p>
        </p:txBody>
      </p:sp>
      <p:sp>
        <p:nvSpPr>
          <p:cNvPr id="21513" name="标题 1"/>
          <p:cNvSpPr>
            <a:spLocks noGrp="1"/>
          </p:cNvSpPr>
          <p:nvPr/>
        </p:nvSpPr>
        <p:spPr>
          <a:xfrm>
            <a:off x="943927" y="434628"/>
            <a:ext cx="1030414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《工程总承包计价计量规范》概况</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1508126" y="361951"/>
            <a:ext cx="8654415" cy="5649595"/>
          </a:xfrm>
          <a:prstGeom prst="rect">
            <a:avLst/>
          </a:prstGeom>
          <a:ln>
            <a:solidFill>
              <a:schemeClr val="accent1"/>
            </a:solid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2201546" y="253366"/>
            <a:ext cx="5338445" cy="635063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2089785" y="274956"/>
            <a:ext cx="8143240" cy="5606415"/>
          </a:xfrm>
          <a:prstGeom prst="rect">
            <a:avLst/>
          </a:prstGeom>
          <a:ln>
            <a:solidFill>
              <a:schemeClr val="accent1"/>
            </a:solid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2079625" y="633730"/>
            <a:ext cx="8072120" cy="475107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rcRect b="14394"/>
          <a:stretch>
            <a:fillRect/>
          </a:stretch>
        </p:blipFill>
        <p:spPr>
          <a:xfrm>
            <a:off x="1697356" y="160655"/>
            <a:ext cx="8513445" cy="3731260"/>
          </a:xfrm>
          <a:prstGeom prst="rect">
            <a:avLst/>
          </a:prstGeom>
          <a:ln>
            <a:solidFill>
              <a:schemeClr val="accent1"/>
            </a:solidFill>
          </a:ln>
        </p:spPr>
      </p:pic>
      <p:pic>
        <p:nvPicPr>
          <p:cNvPr id="5" name="图片 4"/>
          <p:cNvPicPr>
            <a:picLocks noChangeAspect="1"/>
          </p:cNvPicPr>
          <p:nvPr/>
        </p:nvPicPr>
        <p:blipFill>
          <a:blip r:embed="rId2"/>
          <a:srcRect l="1261"/>
          <a:stretch>
            <a:fillRect/>
          </a:stretch>
        </p:blipFill>
        <p:spPr>
          <a:xfrm>
            <a:off x="1726565" y="3907155"/>
            <a:ext cx="8512810" cy="2330450"/>
          </a:xfrm>
          <a:prstGeom prst="rect">
            <a:avLst/>
          </a:prstGeom>
          <a:ln>
            <a:solidFill>
              <a:schemeClr val="accent1"/>
            </a:solid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1"/>
          <a:stretch>
            <a:fillRect/>
          </a:stretch>
        </p:blipFill>
        <p:spPr>
          <a:xfrm>
            <a:off x="2502536" y="186056"/>
            <a:ext cx="7187565" cy="629221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custDataLst>
              <p:tags r:id="rId1"/>
            </p:custDataLst>
          </p:nvPr>
        </p:nvPicPr>
        <p:blipFill>
          <a:blip r:embed="rId2"/>
          <a:srcRect l="7292" t="9555" r="8368" b="6364"/>
          <a:stretch>
            <a:fillRect/>
          </a:stretch>
        </p:blipFill>
        <p:spPr>
          <a:xfrm>
            <a:off x="550545" y="180340"/>
            <a:ext cx="4684395" cy="6608445"/>
          </a:xfrm>
          <a:prstGeom prst="rect">
            <a:avLst/>
          </a:prstGeom>
        </p:spPr>
      </p:pic>
      <p:pic>
        <p:nvPicPr>
          <p:cNvPr id="5" name="图片 4"/>
          <p:cNvPicPr>
            <a:picLocks noChangeAspect="1"/>
          </p:cNvPicPr>
          <p:nvPr/>
        </p:nvPicPr>
        <p:blipFill>
          <a:blip r:embed="rId3"/>
          <a:srcRect l="12296" t="11965" r="12221" b="12542"/>
          <a:stretch>
            <a:fillRect/>
          </a:stretch>
        </p:blipFill>
        <p:spPr>
          <a:xfrm>
            <a:off x="5852795" y="124460"/>
            <a:ext cx="4749165" cy="672084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nSpc>
                <a:spcPct val="180000"/>
              </a:lnSpc>
            </a:pPr>
            <a:r>
              <a:rPr lang="zh-CN" altLang="en-US"/>
              <a:t>3.4.1 承包人</a:t>
            </a:r>
            <a:r>
              <a:rPr lang="zh-CN" altLang="en-US">
                <a:solidFill>
                  <a:srgbClr val="FF0000"/>
                </a:solidFill>
              </a:rPr>
              <a:t>复核发包人的要求（采用了</a:t>
            </a:r>
            <a:r>
              <a:rPr lang="en-US" altLang="zh-CN">
                <a:solidFill>
                  <a:srgbClr val="FF0000"/>
                </a:solidFill>
              </a:rPr>
              <a:t>FIDIC</a:t>
            </a:r>
            <a:r>
              <a:rPr lang="zh-CN" altLang="en-US">
                <a:solidFill>
                  <a:srgbClr val="FF0000"/>
                </a:solidFill>
              </a:rPr>
              <a:t>合同文件描述）</a:t>
            </a:r>
            <a:r>
              <a:rPr lang="zh-CN" altLang="en-US"/>
              <a:t>，发现错误的，应及时书面通知发包人。 发包人作相应修改的，按照</a:t>
            </a:r>
            <a:r>
              <a:rPr lang="zh-CN" altLang="en-US">
                <a:solidFill>
                  <a:srgbClr val="FF0000"/>
                </a:solidFill>
              </a:rPr>
              <a:t>变更调整</a:t>
            </a:r>
            <a:r>
              <a:rPr lang="zh-CN" altLang="en-US"/>
              <a:t>；发包人不作修改的，应承担由此导致承包人增加的费用和（或） 延误的工期以及合理利润。</a:t>
            </a:r>
            <a:endParaRPr lang="zh-CN" altLang="en-US"/>
          </a:p>
          <a:p>
            <a:pPr>
              <a:lnSpc>
                <a:spcPct val="180000"/>
              </a:lnSpc>
            </a:pPr>
            <a:r>
              <a:rPr lang="zh-CN" altLang="en-US"/>
              <a:t>承包人</a:t>
            </a:r>
            <a:r>
              <a:rPr lang="zh-CN" altLang="en-US">
                <a:solidFill>
                  <a:srgbClr val="FF0000"/>
                </a:solidFill>
              </a:rPr>
              <a:t>未发现发包人要求中存在错误的</a:t>
            </a:r>
            <a:r>
              <a:rPr lang="zh-CN" altLang="en-US"/>
              <a:t>，承包人自行承担由此增加的费用和（或） 延误的工期，合同另有约定的除外。</a:t>
            </a:r>
            <a:endParaRPr lang="zh-CN" altLang="en-US"/>
          </a:p>
        </p:txBody>
      </p:sp>
      <p:sp>
        <p:nvSpPr>
          <p:cNvPr id="21513" name="标题 1"/>
          <p:cNvSpPr>
            <a:spLocks noGrp="1"/>
          </p:cNvSpPr>
          <p:nvPr/>
        </p:nvSpPr>
        <p:spPr>
          <a:xfrm>
            <a:off x="943927" y="434628"/>
            <a:ext cx="1030414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规范中规定的</a:t>
            </a:r>
            <a:r>
              <a:rPr kumimoji="0"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计价风险</a:t>
            </a:r>
            <a:endParaRPr kumimoji="0"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单圆角矩形 5"/>
          <p:cNvSpPr/>
          <p:nvPr/>
        </p:nvSpPr>
        <p:spPr>
          <a:xfrm>
            <a:off x="1122680" y="1083944"/>
            <a:ext cx="3718560" cy="5297383"/>
          </a:xfrm>
          <a:prstGeom prst="snipRoundRect">
            <a:avLst>
              <a:gd name="adj1" fmla="val 1003"/>
              <a:gd name="adj2" fmla="val 16667"/>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a:spLocks noGrp="1"/>
          </p:cNvSpPr>
          <p:nvPr>
            <p:ph idx="1"/>
          </p:nvPr>
        </p:nvSpPr>
        <p:spPr>
          <a:xfrm>
            <a:off x="1122680" y="939165"/>
            <a:ext cx="3718560" cy="5525770"/>
          </a:xfrm>
        </p:spPr>
        <p:txBody>
          <a:bodyPr>
            <a:normAutofit lnSpcReduction="10000"/>
          </a:bodyPr>
          <a:lstStyle/>
          <a:p>
            <a:endParaRPr lang="en-US" altLang="zh-CN" dirty="0"/>
          </a:p>
          <a:p>
            <a:pPr>
              <a:lnSpc>
                <a:spcPct val="110000"/>
              </a:lnSpc>
            </a:pPr>
            <a:r>
              <a:rPr lang="en-US" altLang="zh-CN" dirty="0"/>
              <a:t>BIM</a:t>
            </a:r>
            <a:r>
              <a:rPr lang="zh-CN" altLang="en-US" dirty="0"/>
              <a:t>技术的发展</a:t>
            </a:r>
            <a:endParaRPr lang="zh-CN" altLang="en-US" dirty="0"/>
          </a:p>
          <a:p>
            <a:pPr>
              <a:lnSpc>
                <a:spcPct val="110000"/>
              </a:lnSpc>
            </a:pPr>
            <a:r>
              <a:rPr lang="zh-CN" altLang="en-US" dirty="0"/>
              <a:t>行业集中度加速上升</a:t>
            </a:r>
            <a:endParaRPr lang="zh-CN" altLang="en-US" dirty="0"/>
          </a:p>
          <a:p>
            <a:pPr>
              <a:lnSpc>
                <a:spcPct val="110000"/>
              </a:lnSpc>
            </a:pPr>
            <a:r>
              <a:rPr lang="zh-CN" altLang="en-US" dirty="0"/>
              <a:t>人工智能发展</a:t>
            </a:r>
            <a:endParaRPr lang="zh-CN" altLang="en-US" dirty="0"/>
          </a:p>
          <a:p>
            <a:pPr>
              <a:lnSpc>
                <a:spcPct val="110000"/>
              </a:lnSpc>
            </a:pPr>
            <a:r>
              <a:rPr lang="en-US" altLang="zh-CN" dirty="0">
                <a:solidFill>
                  <a:srgbClr val="FF0000"/>
                </a:solidFill>
              </a:rPr>
              <a:t>EPC</a:t>
            </a:r>
            <a:r>
              <a:rPr lang="zh-CN" altLang="en-US" dirty="0">
                <a:solidFill>
                  <a:srgbClr val="FF0000"/>
                </a:solidFill>
              </a:rPr>
              <a:t>、</a:t>
            </a:r>
            <a:r>
              <a:rPr lang="en-US" altLang="zh-CN" dirty="0">
                <a:solidFill>
                  <a:srgbClr val="FF0000"/>
                </a:solidFill>
              </a:rPr>
              <a:t>PPP</a:t>
            </a:r>
            <a:r>
              <a:rPr lang="zh-CN" altLang="en-US" dirty="0">
                <a:solidFill>
                  <a:srgbClr val="FF0000"/>
                </a:solidFill>
              </a:rPr>
              <a:t>、全过程造价咨询</a:t>
            </a:r>
            <a:r>
              <a:rPr lang="zh-CN" altLang="en-US" dirty="0"/>
              <a:t>、</a:t>
            </a:r>
            <a:r>
              <a:rPr lang="en-US" altLang="zh-CN" dirty="0"/>
              <a:t>PC</a:t>
            </a:r>
            <a:r>
              <a:rPr lang="zh-CN" altLang="en-US" dirty="0"/>
              <a:t>建筑、城市更新工程</a:t>
            </a:r>
            <a:endParaRPr lang="zh-CN" altLang="en-US" dirty="0"/>
          </a:p>
          <a:p>
            <a:pPr>
              <a:lnSpc>
                <a:spcPct val="110000"/>
              </a:lnSpc>
            </a:pPr>
            <a:r>
              <a:rPr lang="zh-CN" altLang="en-US" dirty="0"/>
              <a:t>造价的管理转变：</a:t>
            </a:r>
            <a:endParaRPr lang="zh-CN" altLang="en-US" dirty="0"/>
          </a:p>
          <a:p>
            <a:pPr>
              <a:lnSpc>
                <a:spcPct val="110000"/>
              </a:lnSpc>
            </a:pPr>
            <a:r>
              <a:rPr lang="zh-CN" altLang="en-US" u="sng" dirty="0"/>
              <a:t>由</a:t>
            </a:r>
            <a:r>
              <a:rPr lang="zh-CN" altLang="en-US" u="sng" dirty="0">
                <a:solidFill>
                  <a:srgbClr val="FF0000"/>
                </a:solidFill>
              </a:rPr>
              <a:t>核算</a:t>
            </a:r>
            <a:r>
              <a:rPr lang="zh-CN" altLang="en-US" u="sng" dirty="0"/>
              <a:t>型</a:t>
            </a:r>
            <a:r>
              <a:rPr lang="en-US" altLang="zh-CN" u="sng" dirty="0"/>
              <a:t>-</a:t>
            </a:r>
            <a:r>
              <a:rPr lang="zh-CN" altLang="en-US" u="sng" dirty="0">
                <a:solidFill>
                  <a:srgbClr val="FF0000"/>
                </a:solidFill>
              </a:rPr>
              <a:t>目标管控</a:t>
            </a:r>
            <a:r>
              <a:rPr lang="zh-CN" altLang="en-US" u="sng" dirty="0"/>
              <a:t>型</a:t>
            </a:r>
            <a:r>
              <a:rPr lang="en-US" altLang="zh-CN" dirty="0"/>
              <a:t>-</a:t>
            </a:r>
            <a:r>
              <a:rPr lang="zh-CN" altLang="en-US" dirty="0">
                <a:solidFill>
                  <a:srgbClr val="FF0000"/>
                </a:solidFill>
              </a:rPr>
              <a:t>供应链管理</a:t>
            </a:r>
            <a:r>
              <a:rPr lang="en-US" altLang="zh-CN" dirty="0"/>
              <a:t>-</a:t>
            </a:r>
            <a:r>
              <a:rPr lang="zh-CN" altLang="en-US" dirty="0"/>
              <a:t>策划增值型</a:t>
            </a:r>
            <a:endParaRPr lang="en-US" altLang="zh-CN" dirty="0"/>
          </a:p>
          <a:p>
            <a:pPr>
              <a:lnSpc>
                <a:spcPct val="110000"/>
              </a:lnSpc>
            </a:pPr>
            <a:r>
              <a:rPr lang="zh-CN" altLang="en-US" dirty="0"/>
              <a:t>合同价款结算强调过程结算</a:t>
            </a:r>
            <a:endParaRPr lang="zh-CN" altLang="en-US" dirty="0"/>
          </a:p>
        </p:txBody>
      </p:sp>
      <p:sp>
        <p:nvSpPr>
          <p:cNvPr id="21513" name="标题 1"/>
          <p:cNvSpPr>
            <a:spLocks noGrp="1"/>
          </p:cNvSpPr>
          <p:nvPr/>
        </p:nvSpPr>
        <p:spPr>
          <a:xfrm>
            <a:off x="1122680" y="393065"/>
            <a:ext cx="1008189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r>
              <a:rPr lang="zh-CN" altLang="en-US" dirty="0">
                <a:solidFill>
                  <a:schemeClr val="bg1"/>
                </a:solidFill>
              </a:rPr>
              <a:t>面临的新形式</a:t>
            </a:r>
            <a:endParaRPr lang="zh-CN" altLang="en-US" dirty="0">
              <a:solidFill>
                <a:schemeClr val="bg1"/>
              </a:solidFill>
            </a:endParaRPr>
          </a:p>
        </p:txBody>
      </p:sp>
      <p:sp>
        <p:nvSpPr>
          <p:cNvPr id="9" name="六边形 8"/>
          <p:cNvSpPr/>
          <p:nvPr/>
        </p:nvSpPr>
        <p:spPr>
          <a:xfrm>
            <a:off x="6665739" y="2755187"/>
            <a:ext cx="2016224" cy="1584176"/>
          </a:xfrm>
          <a:prstGeom prst="hexagon">
            <a:avLst/>
          </a:prstGeom>
        </p:spPr>
        <p:style>
          <a:lnRef idx="0">
            <a:schemeClr val="accent4"/>
          </a:lnRef>
          <a:fillRef idx="3">
            <a:schemeClr val="accent4"/>
          </a:fillRef>
          <a:effectRef idx="3">
            <a:schemeClr val="accent4"/>
          </a:effectRef>
          <a:fontRef idx="minor">
            <a:schemeClr val="lt1"/>
          </a:fontRef>
        </p:style>
        <p:txBody>
          <a:bodyPr anchor="ctr"/>
          <a:lstStyle/>
          <a:p>
            <a:pPr algn="ctr" defTabSz="457200" eaLnBrk="0" hangingPunct="0">
              <a:defRPr/>
            </a:pPr>
            <a:r>
              <a:rPr kumimoji="1" lang="zh-CN" altLang="en-US" sz="2400" b="1" dirty="0">
                <a:latin typeface="微软雅黑" panose="020B0503020204020204" charset="-122"/>
                <a:ea typeface="微软雅黑" panose="020B0503020204020204" charset="-122"/>
              </a:rPr>
              <a:t>中国建筑业发展的新动向</a:t>
            </a:r>
            <a:endParaRPr kumimoji="1" lang="zh-CN" altLang="en-US" sz="2400" b="1" dirty="0">
              <a:latin typeface="微软雅黑" panose="020B0503020204020204" charset="-122"/>
              <a:ea typeface="微软雅黑" panose="020B0503020204020204" charset="-122"/>
            </a:endParaRPr>
          </a:p>
        </p:txBody>
      </p:sp>
      <p:sp>
        <p:nvSpPr>
          <p:cNvPr id="12" name="六边形 11"/>
          <p:cNvSpPr/>
          <p:nvPr/>
        </p:nvSpPr>
        <p:spPr>
          <a:xfrm>
            <a:off x="5009555" y="1808442"/>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zh-CN" altLang="en-US" sz="2400" b="1" dirty="0">
                <a:latin typeface="微软雅黑" panose="020B0503020204020204" charset="-122"/>
                <a:ea typeface="微软雅黑" panose="020B0503020204020204" charset="-122"/>
              </a:rPr>
              <a:t>营改增</a:t>
            </a:r>
            <a:endParaRPr kumimoji="1" lang="zh-CN" altLang="en-US" sz="2400" b="1" dirty="0">
              <a:latin typeface="微软雅黑" panose="020B0503020204020204" charset="-122"/>
              <a:ea typeface="微软雅黑" panose="020B0503020204020204" charset="-122"/>
            </a:endParaRPr>
          </a:p>
        </p:txBody>
      </p:sp>
      <p:sp>
        <p:nvSpPr>
          <p:cNvPr id="13" name="六边形 12"/>
          <p:cNvSpPr/>
          <p:nvPr/>
        </p:nvSpPr>
        <p:spPr>
          <a:xfrm>
            <a:off x="6665739" y="1105272"/>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zh-CN" altLang="en-US" sz="2400" b="1" dirty="0">
                <a:latin typeface="微软雅黑" panose="020B0503020204020204" charset="-122"/>
                <a:ea typeface="微软雅黑" panose="020B0503020204020204" charset="-122"/>
              </a:rPr>
              <a:t>绿色节能建筑</a:t>
            </a:r>
            <a:endParaRPr kumimoji="1" lang="zh-CN" altLang="en-US" sz="2400" b="1" dirty="0">
              <a:latin typeface="微软雅黑" panose="020B0503020204020204" charset="-122"/>
              <a:ea typeface="微软雅黑" panose="020B0503020204020204" charset="-122"/>
            </a:endParaRPr>
          </a:p>
        </p:txBody>
      </p:sp>
      <p:sp>
        <p:nvSpPr>
          <p:cNvPr id="14" name="六边形 13"/>
          <p:cNvSpPr/>
          <p:nvPr/>
        </p:nvSpPr>
        <p:spPr>
          <a:xfrm>
            <a:off x="8321923" y="1951077"/>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zh-CN" altLang="en-US" sz="2400" b="1" dirty="0">
                <a:latin typeface="微软雅黑" panose="020B0503020204020204" charset="-122"/>
                <a:ea typeface="微软雅黑" panose="020B0503020204020204" charset="-122"/>
              </a:rPr>
              <a:t>装配式</a:t>
            </a:r>
            <a:endParaRPr kumimoji="1" lang="en-US" altLang="zh-CN" sz="2400" b="1" dirty="0">
              <a:latin typeface="微软雅黑" panose="020B0503020204020204" charset="-122"/>
              <a:ea typeface="微软雅黑" panose="020B0503020204020204" charset="-122"/>
            </a:endParaRPr>
          </a:p>
          <a:p>
            <a:pPr algn="ctr" defTabSz="457200" eaLnBrk="0" hangingPunct="0">
              <a:defRPr/>
            </a:pPr>
            <a:r>
              <a:rPr kumimoji="1" lang="zh-CN" altLang="en-US" sz="2400" b="1" dirty="0">
                <a:latin typeface="微软雅黑" panose="020B0503020204020204" charset="-122"/>
                <a:ea typeface="微软雅黑" panose="020B0503020204020204" charset="-122"/>
              </a:rPr>
              <a:t>建筑</a:t>
            </a:r>
            <a:endParaRPr kumimoji="1" lang="zh-CN" altLang="en-US" sz="2400" b="1" dirty="0">
              <a:latin typeface="微软雅黑" panose="020B0503020204020204" charset="-122"/>
              <a:ea typeface="微软雅黑" panose="020B0503020204020204" charset="-122"/>
            </a:endParaRPr>
          </a:p>
        </p:txBody>
      </p:sp>
      <p:sp>
        <p:nvSpPr>
          <p:cNvPr id="15" name="六边形 14"/>
          <p:cNvSpPr/>
          <p:nvPr/>
        </p:nvSpPr>
        <p:spPr>
          <a:xfrm>
            <a:off x="8321923" y="3619283"/>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en-US" altLang="zh-CN" sz="2400" b="1" dirty="0">
                <a:latin typeface="微软雅黑" panose="020B0503020204020204" charset="-122"/>
                <a:ea typeface="微软雅黑" panose="020B0503020204020204" charset="-122"/>
              </a:rPr>
              <a:t>BIM</a:t>
            </a:r>
            <a:endParaRPr kumimoji="1" lang="zh-CN" altLang="en-US" sz="2400" b="1" dirty="0">
              <a:latin typeface="微软雅黑" panose="020B0503020204020204" charset="-122"/>
              <a:ea typeface="微软雅黑" panose="020B0503020204020204" charset="-122"/>
            </a:endParaRPr>
          </a:p>
        </p:txBody>
      </p:sp>
      <p:sp>
        <p:nvSpPr>
          <p:cNvPr id="17" name="六边形 16"/>
          <p:cNvSpPr/>
          <p:nvPr/>
        </p:nvSpPr>
        <p:spPr>
          <a:xfrm>
            <a:off x="6665739" y="4392292"/>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en-US" altLang="zh-CN" sz="2400" b="1" dirty="0">
                <a:latin typeface="微软雅黑" panose="020B0503020204020204" charset="-122"/>
                <a:ea typeface="微软雅黑" panose="020B0503020204020204" charset="-122"/>
              </a:rPr>
              <a:t>EPC</a:t>
            </a:r>
            <a:endParaRPr kumimoji="1" lang="zh-CN" altLang="en-US" sz="2400" b="1" dirty="0">
              <a:latin typeface="微软雅黑" panose="020B0503020204020204" charset="-122"/>
              <a:ea typeface="微软雅黑" panose="020B0503020204020204" charset="-122"/>
            </a:endParaRPr>
          </a:p>
        </p:txBody>
      </p:sp>
      <p:sp>
        <p:nvSpPr>
          <p:cNvPr id="18" name="六边形 17"/>
          <p:cNvSpPr/>
          <p:nvPr/>
        </p:nvSpPr>
        <p:spPr>
          <a:xfrm>
            <a:off x="5009555" y="3475773"/>
            <a:ext cx="2016224" cy="1584176"/>
          </a:xfrm>
          <a:prstGeom prst="hexagon">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anchor="ctr"/>
          <a:lstStyle/>
          <a:p>
            <a:pPr algn="ctr" defTabSz="457200" eaLnBrk="0" hangingPunct="0">
              <a:defRPr/>
            </a:pPr>
            <a:r>
              <a:rPr kumimoji="1" lang="en-US" altLang="zh-CN" sz="2400" b="1" dirty="0">
                <a:latin typeface="微软雅黑" panose="020B0503020204020204" charset="-122"/>
                <a:ea typeface="微软雅黑" panose="020B0503020204020204" charset="-122"/>
              </a:rPr>
              <a:t>PPP</a:t>
            </a:r>
            <a:endParaRPr kumimoji="1" lang="zh-CN" altLang="en-US" sz="24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nSpc>
                <a:spcPct val="180000"/>
              </a:lnSpc>
            </a:pPr>
            <a:r>
              <a:t>3.4.2 </a:t>
            </a:r>
            <a:r>
              <a:rPr>
                <a:solidFill>
                  <a:srgbClr val="FF0000"/>
                </a:solidFill>
              </a:rPr>
              <a:t>无论承包人发现与否</a:t>
            </a:r>
            <a:r>
              <a:t>，在任何情况下，发包人要求中的下列错误导致承包人增加的费用和（或）延误的工期，</a:t>
            </a:r>
            <a:r>
              <a:rPr>
                <a:solidFill>
                  <a:srgbClr val="FF0000"/>
                </a:solidFill>
              </a:rPr>
              <a:t>由发包人承担</a:t>
            </a:r>
            <a:r>
              <a:t>，并向承包人支付合理利润。</a:t>
            </a:r>
          </a:p>
          <a:p>
            <a:pPr>
              <a:lnSpc>
                <a:spcPct val="180000"/>
              </a:lnSpc>
            </a:pPr>
            <a:r>
              <a:t>1.发包人要求中</a:t>
            </a:r>
            <a:r>
              <a:rPr>
                <a:solidFill>
                  <a:srgbClr val="FF0000"/>
                </a:solidFill>
              </a:rPr>
              <a:t>不可变的数据和资料</a:t>
            </a:r>
            <a:r>
              <a:t>；</a:t>
            </a:r>
          </a:p>
          <a:p>
            <a:pPr>
              <a:lnSpc>
                <a:spcPct val="180000"/>
              </a:lnSpc>
            </a:pPr>
            <a:r>
              <a:t>2.对工程或其他任何部分的</a:t>
            </a:r>
            <a:r>
              <a:rPr>
                <a:solidFill>
                  <a:srgbClr val="FF0000"/>
                </a:solidFill>
              </a:rPr>
              <a:t>功能要求</a:t>
            </a:r>
            <a:r>
              <a:t>；</a:t>
            </a:r>
          </a:p>
          <a:p>
            <a:pPr>
              <a:lnSpc>
                <a:spcPct val="180000"/>
              </a:lnSpc>
            </a:pPr>
            <a:r>
              <a:t>3.试验和检验标准；</a:t>
            </a:r>
          </a:p>
          <a:p>
            <a:pPr>
              <a:lnSpc>
                <a:spcPct val="180000"/>
              </a:lnSpc>
            </a:pPr>
            <a:r>
              <a:t>4.除合同另有约定外，承包人无法核实的数据和资料。</a:t>
            </a:r>
          </a:p>
        </p:txBody>
      </p:sp>
      <p:sp>
        <p:nvSpPr>
          <p:cNvPr id="21513" name="标题 1"/>
          <p:cNvSpPr>
            <a:spLocks noGrp="1"/>
          </p:cNvSpPr>
          <p:nvPr/>
        </p:nvSpPr>
        <p:spPr>
          <a:xfrm>
            <a:off x="943927" y="434628"/>
            <a:ext cx="1030414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规范中规定的</a:t>
            </a:r>
            <a:r>
              <a:rPr kumimoji="0"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计价风险</a:t>
            </a:r>
            <a:endParaRPr kumimoji="0"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fontScale="92500"/>
          </a:bodyPr>
          <a:lstStyle/>
          <a:p>
            <a:pPr>
              <a:lnSpc>
                <a:spcPct val="180000"/>
              </a:lnSpc>
            </a:pPr>
            <a:r>
              <a:t>3.4.3 承包人文件中出现的错误、遗漏、含糊、不一致、不适当或其他缺陷， 即</a:t>
            </a:r>
            <a:r>
              <a:rPr>
                <a:solidFill>
                  <a:srgbClr val="FF0000"/>
                </a:solidFill>
              </a:rPr>
              <a:t>使发包人做出了同意或批准</a:t>
            </a:r>
            <a:r>
              <a:t>，承包人仍应进行整改，并承担相应费用。</a:t>
            </a:r>
          </a:p>
          <a:p>
            <a:pPr>
              <a:lnSpc>
                <a:spcPct val="180000"/>
              </a:lnSpc>
            </a:pPr>
            <a:r>
              <a:t>3.4.4 除合同另有约定外， </a:t>
            </a:r>
            <a:r>
              <a:rPr>
                <a:solidFill>
                  <a:srgbClr val="FF0000"/>
                </a:solidFill>
              </a:rPr>
              <a:t>合同价款包括承包人完成全部义务所发生的费</a:t>
            </a:r>
            <a:r>
              <a:t>用（包括根据暂列金额所承担的义务， 如果有） ， 以及为</a:t>
            </a:r>
            <a:r>
              <a:rPr>
                <a:solidFill>
                  <a:srgbClr val="FF0000"/>
                </a:solidFill>
              </a:rPr>
              <a:t>工程设计、 实施和修补任何缺陷所需的全部费用</a:t>
            </a:r>
            <a:r>
              <a:t>。</a:t>
            </a:r>
          </a:p>
          <a:p>
            <a:pPr>
              <a:lnSpc>
                <a:spcPct val="180000"/>
              </a:lnSpc>
            </a:pPr>
            <a:r>
              <a:t>3.4.5 除合同另有约定外，承包人应视为承担任何风险意外所产生的费用。</a:t>
            </a:r>
          </a:p>
        </p:txBody>
      </p:sp>
      <p:sp>
        <p:nvSpPr>
          <p:cNvPr id="21513" name="标题 1"/>
          <p:cNvSpPr>
            <a:spLocks noGrp="1"/>
          </p:cNvSpPr>
          <p:nvPr/>
        </p:nvSpPr>
        <p:spPr>
          <a:xfrm>
            <a:off x="943927" y="434628"/>
            <a:ext cx="1030414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规范中规定的</a:t>
            </a:r>
            <a:r>
              <a:rPr kumimoji="0"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计价风险</a:t>
            </a:r>
            <a:endParaRPr kumimoji="0"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29005" y="731520"/>
            <a:ext cx="10854055" cy="5610225"/>
          </a:xfrm>
        </p:spPr>
        <p:txBody>
          <a:bodyPr>
            <a:normAutofit/>
          </a:bodyPr>
          <a:lstStyle/>
          <a:p>
            <a:pPr>
              <a:lnSpc>
                <a:spcPct val="130000"/>
              </a:lnSpc>
            </a:pPr>
            <a:r>
              <a:rPr lang="zh-CN" altLang="en-US"/>
              <a:t>关于计价规范的反思？</a:t>
            </a:r>
            <a:endParaRPr lang="zh-CN" altLang="en-US"/>
          </a:p>
          <a:p>
            <a:pPr>
              <a:lnSpc>
                <a:spcPct val="130000"/>
              </a:lnSpc>
            </a:pPr>
            <a:r>
              <a:rPr lang="zh-CN" altLang="en-US"/>
              <a:t> 规范</a:t>
            </a:r>
            <a:r>
              <a:rPr lang="en-US" altLang="zh-CN"/>
              <a:t>VS</a:t>
            </a:r>
            <a:r>
              <a:rPr lang="zh-CN" altLang="en-US"/>
              <a:t>合同</a:t>
            </a:r>
            <a:endParaRPr lang="zh-CN" altLang="en-US"/>
          </a:p>
          <a:p>
            <a:pPr>
              <a:lnSpc>
                <a:spcPct val="130000"/>
              </a:lnSpc>
            </a:pPr>
            <a:r>
              <a:rPr lang="zh-CN" altLang="en-US"/>
              <a:t>可能带来的问题：</a:t>
            </a:r>
            <a:endParaRPr lang="zh-CN" altLang="en-US"/>
          </a:p>
          <a:p>
            <a:pPr>
              <a:lnSpc>
                <a:spcPct val="130000"/>
              </a:lnSpc>
            </a:pPr>
            <a:r>
              <a:rPr lang="zh-CN" altLang="en-US"/>
              <a:t>    第一，不利于工程总承包计价计量规范走出去，获得国际认可。因为目前规范的编制思路与国际上造价技术规范明显不一致。</a:t>
            </a:r>
            <a:endParaRPr lang="zh-CN" altLang="en-US"/>
          </a:p>
          <a:p>
            <a:pPr>
              <a:lnSpc>
                <a:spcPct val="130000"/>
              </a:lnSpc>
            </a:pPr>
            <a:r>
              <a:rPr lang="zh-CN" altLang="en-US"/>
              <a:t>   第二，造成合同管理的紊乱，会让有法律意识的合同管理人避免使用工程总承包计价计量规范。第三，会导致造价工程师严重依赖规范的价值判断结论，造成造价工程师合同管理水平下降。</a:t>
            </a:r>
            <a:endParaRPr lang="zh-CN" altLang="en-US"/>
          </a:p>
          <a:p>
            <a:endParaRPr lang="zh-CN" alt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104391" y="1409065"/>
            <a:ext cx="7983855" cy="504190"/>
          </a:xfrm>
          <a:prstGeom prst="roundRect">
            <a:avLst/>
          </a:prstGeom>
          <a:gradFill flip="none">
            <a:gsLst>
              <a:gs pos="5000">
                <a:srgbClr val="FFC000">
                  <a:lumMod val="0"/>
                  <a:lumOff val="100000"/>
                </a:srgbClr>
              </a:gs>
              <a:gs pos="100000">
                <a:srgbClr val="832B2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alpha val="0"/>
                </a:prstClr>
              </a:solidFill>
              <a:effectLst/>
              <a:uLnTx/>
              <a:uFillTx/>
              <a:latin typeface="Calibri" panose="020F0502020204030204"/>
              <a:ea typeface="等线" panose="02010600030101010101" pitchFamily="2" charset="-122"/>
              <a:cs typeface="+mn-cs"/>
            </a:endParaRPr>
          </a:p>
        </p:txBody>
      </p:sp>
      <p:sp>
        <p:nvSpPr>
          <p:cNvPr id="2" name="标题 1"/>
          <p:cNvSpPr>
            <a:spLocks noGrp="1"/>
          </p:cNvSpPr>
          <p:nvPr>
            <p:ph type="title"/>
          </p:nvPr>
        </p:nvSpPr>
        <p:spPr/>
        <p:txBody>
          <a:bodyPr>
            <a:normAutofit fontScale="90000"/>
          </a:bodyPr>
          <a:lstStyle/>
          <a:p>
            <a:pPr algn="ctr"/>
            <a:r>
              <a:rPr lang="zh-CN" altLang="en-US" sz="3600" dirty="0">
                <a:cs typeface="Arial" panose="020B0604020202020204" pitchFamily="34" charset="0"/>
                <a:sym typeface="Arial" panose="020B0604020202020204" pitchFamily="34" charset="0"/>
              </a:rPr>
              <a:t>计量与计价规范的效力与使用范围</a:t>
            </a:r>
            <a:endParaRPr lang="zh-CN" altLang="en-US" sz="3600" b="1" dirty="0">
              <a:cs typeface="Arial" panose="020B0604020202020204" pitchFamily="34" charset="0"/>
              <a:sym typeface="Arial" panose="020B0604020202020204" pitchFamily="34" charset="0"/>
            </a:endParaRPr>
          </a:p>
        </p:txBody>
      </p:sp>
      <p:sp>
        <p:nvSpPr>
          <p:cNvPr id="3" name="内容占位符 2"/>
          <p:cNvSpPr>
            <a:spLocks noGrp="1"/>
          </p:cNvSpPr>
          <p:nvPr>
            <p:ph idx="1"/>
          </p:nvPr>
        </p:nvSpPr>
        <p:spPr>
          <a:xfrm>
            <a:off x="919480" y="1297940"/>
            <a:ext cx="10433685" cy="5187315"/>
          </a:xfrm>
        </p:spPr>
        <p:txBody>
          <a:bodyPr>
            <a:normAutofit/>
          </a:bodyPr>
          <a:lstStyle/>
          <a:p>
            <a:pPr marL="0" indent="0" algn="ctr">
              <a:lnSpc>
                <a:spcPct val="150000"/>
              </a:lnSpc>
              <a:buNone/>
            </a:pPr>
            <a:r>
              <a:rPr lang="zh-CN" altLang="en-US" dirty="0">
                <a:solidFill>
                  <a:srgbClr val="FF0000"/>
                </a:solidFill>
                <a:cs typeface="Arial" panose="020B0604020202020204" pitchFamily="34" charset="0"/>
                <a:sym typeface="Arial" panose="020B0604020202020204" pitchFamily="34" charset="0"/>
              </a:rPr>
              <a:t>适用于建设工程施工发承包计价活动</a:t>
            </a:r>
            <a:endParaRPr lang="zh-CN" altLang="en-US" dirty="0">
              <a:solidFill>
                <a:srgbClr val="FF0000"/>
              </a:solidFill>
              <a:cs typeface="Arial" panose="020B0604020202020204" pitchFamily="34" charset="0"/>
              <a:sym typeface="Arial" panose="020B0604020202020204" pitchFamily="34" charset="0"/>
            </a:endParaRPr>
          </a:p>
          <a:p>
            <a:pPr marL="0" indent="0">
              <a:lnSpc>
                <a:spcPct val="140000"/>
              </a:lnSpc>
              <a:buNone/>
            </a:pPr>
            <a:r>
              <a:rPr lang="zh-CN" altLang="en-US" dirty="0">
                <a:solidFill>
                  <a:srgbClr val="FF0000"/>
                </a:solidFill>
                <a:latin typeface="宋体" panose="02010600030101010101" pitchFamily="2" charset="-122"/>
                <a:sym typeface="宋体" panose="02010600030101010101" pitchFamily="2" charset="-122"/>
              </a:rPr>
              <a:t>    建设工程</a:t>
            </a:r>
            <a:r>
              <a:rPr lang="zh-CN" altLang="en-US" dirty="0">
                <a:solidFill>
                  <a:srgbClr val="000000"/>
                </a:solidFill>
                <a:latin typeface="宋体" panose="02010600030101010101" pitchFamily="2" charset="-122"/>
                <a:sym typeface="宋体" panose="02010600030101010101" pitchFamily="2" charset="-122"/>
              </a:rPr>
              <a:t>，包括建筑与装饰工程、</a:t>
            </a:r>
            <a:r>
              <a:rPr lang="zh-CN" altLang="en-US" dirty="0">
                <a:solidFill>
                  <a:srgbClr val="000000"/>
                </a:solidFill>
                <a:cs typeface="Arial" panose="020B0604020202020204" pitchFamily="34" charset="0"/>
                <a:sym typeface="Arial" panose="020B0604020202020204" pitchFamily="34" charset="0"/>
              </a:rPr>
              <a:t>仿古建筑工程</a:t>
            </a:r>
            <a:r>
              <a:rPr lang="zh-CN" altLang="en-US" dirty="0">
                <a:solidFill>
                  <a:srgbClr val="000000"/>
                </a:solidFill>
                <a:latin typeface="宋体" panose="02010600030101010101" pitchFamily="2" charset="-122"/>
                <a:sym typeface="宋体" panose="02010600030101010101" pitchFamily="2" charset="-122"/>
              </a:rPr>
              <a:t>、安装工程、市政工程、园林绿化工程和矿山工程、构筑物工程、城市轨道交通工程、爆破工程。</a:t>
            </a:r>
            <a:r>
              <a:rPr lang="en-US" altLang="zh-CN" dirty="0">
                <a:solidFill>
                  <a:srgbClr val="000000"/>
                </a:solidFill>
                <a:latin typeface="宋体" panose="02010600030101010101" pitchFamily="2" charset="-122"/>
                <a:sym typeface="宋体" panose="02010600030101010101" pitchFamily="2" charset="-122"/>
              </a:rPr>
              <a:t>    </a:t>
            </a:r>
            <a:endParaRPr lang="zh-CN" altLang="en-US" dirty="0">
              <a:solidFill>
                <a:srgbClr val="000000"/>
              </a:solidFill>
              <a:latin typeface="宋体" panose="02010600030101010101" pitchFamily="2" charset="-122"/>
              <a:sym typeface="宋体" panose="02010600030101010101" pitchFamily="2" charset="-122"/>
            </a:endParaRPr>
          </a:p>
          <a:p>
            <a:pPr marL="0" indent="0">
              <a:lnSpc>
                <a:spcPct val="140000"/>
              </a:lnSpc>
              <a:buNone/>
            </a:pPr>
            <a:r>
              <a:rPr lang="zh-CN" altLang="en-US" dirty="0">
                <a:solidFill>
                  <a:srgbClr val="FF0000"/>
                </a:solidFill>
                <a:latin typeface="宋体" panose="02010600030101010101" pitchFamily="2" charset="-122"/>
                <a:sym typeface="宋体" panose="02010600030101010101" pitchFamily="2" charset="-122"/>
              </a:rPr>
              <a:t>    施工发承包及实施阶段的计价活动</a:t>
            </a:r>
            <a:r>
              <a:rPr lang="zh-CN" altLang="en-US" dirty="0">
                <a:solidFill>
                  <a:srgbClr val="FF0000"/>
                </a:solidFill>
                <a:cs typeface="Arial" panose="020B0604020202020204" pitchFamily="34" charset="0"/>
                <a:sym typeface="Arial" panose="020B0604020202020204" pitchFamily="34" charset="0"/>
              </a:rPr>
              <a:t>（清单计价</a:t>
            </a:r>
            <a:r>
              <a:rPr lang="en-US" altLang="zh-CN" dirty="0">
                <a:solidFill>
                  <a:srgbClr val="FF0000"/>
                </a:solidFill>
                <a:cs typeface="Arial" panose="020B0604020202020204" pitchFamily="34" charset="0"/>
                <a:sym typeface="Arial" panose="020B0604020202020204" pitchFamily="34" charset="0"/>
              </a:rPr>
              <a:t>+</a:t>
            </a:r>
            <a:r>
              <a:rPr lang="zh-CN" altLang="en-US" dirty="0">
                <a:solidFill>
                  <a:srgbClr val="FF0000"/>
                </a:solidFill>
                <a:cs typeface="Arial" panose="020B0604020202020204" pitchFamily="34" charset="0"/>
                <a:sym typeface="Arial" panose="020B0604020202020204" pitchFamily="34" charset="0"/>
              </a:rPr>
              <a:t>非清单计价活动）</a:t>
            </a:r>
            <a:r>
              <a:rPr lang="zh-CN" altLang="en-US" dirty="0">
                <a:solidFill>
                  <a:srgbClr val="000000"/>
                </a:solidFill>
                <a:latin typeface="宋体" panose="02010600030101010101" pitchFamily="2" charset="-122"/>
                <a:sym typeface="宋体" panose="02010600030101010101" pitchFamily="2" charset="-122"/>
              </a:rPr>
              <a:t>，包括招标工程量清单编制、招标控制价编审、投标价编制、工程合同价款约定、工程计量与价款支付、索赔与现场签证、工程价款调整、竣工结算、合同解除以及工程计价争议处理等内容。</a:t>
            </a:r>
            <a:endParaRPr lang="zh-CN" altLang="en-US" dirty="0">
              <a:solidFill>
                <a:srgbClr val="000000"/>
              </a:solidFill>
              <a:latin typeface="宋体" panose="02010600030101010101" pitchFamily="2" charset="-122"/>
              <a:sym typeface="宋体" panose="02010600030101010101" pitchFamily="2" charset="-122"/>
            </a:endParaRPr>
          </a:p>
          <a:p>
            <a:pPr marL="0" indent="0" algn="ctr">
              <a:lnSpc>
                <a:spcPct val="140000"/>
              </a:lnSpc>
              <a:buNone/>
            </a:pPr>
            <a:r>
              <a:rPr lang="zh-CN" altLang="en-US" dirty="0"/>
              <a:t>（模拟清单、功能清单、标准清单</a:t>
            </a:r>
            <a:r>
              <a:rPr lang="en-US" altLang="zh-CN" dirty="0"/>
              <a:t>——</a:t>
            </a:r>
            <a:r>
              <a:rPr lang="zh-CN" altLang="en-US" dirty="0"/>
              <a:t>施工图）</a:t>
            </a:r>
            <a:endParaRPr lang="zh-CN" alt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5490" y="1154430"/>
            <a:ext cx="10608945" cy="5187315"/>
          </a:xfrm>
        </p:spPr>
        <p:txBody>
          <a:bodyPr>
            <a:normAutofit/>
          </a:bodyPr>
          <a:lstStyle/>
          <a:p>
            <a:pPr marL="0" indent="0">
              <a:lnSpc>
                <a:spcPct val="150000"/>
              </a:lnSpc>
              <a:buNone/>
            </a:pPr>
            <a:r>
              <a:rPr lang="en-US" altLang="zh-CN" dirty="0"/>
              <a:t>    </a:t>
            </a:r>
            <a:r>
              <a:rPr lang="zh-CN" altLang="en-US" dirty="0"/>
              <a:t>基本的观点：清单计价规范是住建部制定的国家标准，根据《立法法》规定，其</a:t>
            </a:r>
            <a:r>
              <a:rPr lang="zh-CN" altLang="en-US" dirty="0">
                <a:solidFill>
                  <a:srgbClr val="FF0000"/>
                </a:solidFill>
              </a:rPr>
              <a:t>不属于国家法律、行政法规</a:t>
            </a:r>
            <a:r>
              <a:rPr lang="zh-CN" altLang="en-US" dirty="0"/>
              <a:t>，甚至也不属于部门规章，依据《最高人民法院关于适用〈中华人民共和国合同法〉若干问题的解释（二）》第十四条的规定，</a:t>
            </a:r>
            <a:r>
              <a:rPr lang="zh-CN" altLang="en-US" dirty="0">
                <a:solidFill>
                  <a:srgbClr val="FF0000"/>
                </a:solidFill>
              </a:rPr>
              <a:t>不属于效力性强制性规范</a:t>
            </a:r>
            <a:r>
              <a:rPr lang="zh-CN" altLang="en-US" dirty="0"/>
              <a:t>，不对合同本身的法律效力产生影响。</a:t>
            </a:r>
            <a:endParaRPr lang="zh-CN" altLang="en-US" dirty="0"/>
          </a:p>
          <a:p>
            <a:pPr marL="0" indent="0">
              <a:lnSpc>
                <a:spcPct val="150000"/>
              </a:lnSpc>
              <a:buNone/>
            </a:pPr>
            <a:r>
              <a:rPr lang="zh-CN" altLang="en-US" dirty="0"/>
              <a:t>    </a:t>
            </a:r>
            <a:r>
              <a:rPr lang="zh-CN" altLang="en-US" dirty="0">
                <a:solidFill>
                  <a:srgbClr val="FF3300"/>
                </a:solidFill>
                <a:sym typeface="Arial" panose="020B0604020202020204" pitchFamily="34" charset="0"/>
              </a:rPr>
              <a:t>合同文件效力高于清单计价规范强制性条款（注意显失公平条款）。建议：将规范性文件纳入到合同文件中去。</a:t>
            </a:r>
            <a:endParaRPr lang="zh-CN" altLang="en-US" dirty="0">
              <a:solidFill>
                <a:srgbClr val="FF3300"/>
              </a:solidFill>
              <a:sym typeface="Arial" panose="020B0604020202020204" pitchFamily="34" charset="0"/>
            </a:endParaRPr>
          </a:p>
          <a:p>
            <a:pPr marL="0" indent="0">
              <a:lnSpc>
                <a:spcPct val="150000"/>
              </a:lnSpc>
              <a:buNone/>
            </a:pPr>
            <a:endParaRPr lang="zh-CN" altLang="en-US" dirty="0"/>
          </a:p>
        </p:txBody>
      </p:sp>
      <p:sp>
        <p:nvSpPr>
          <p:cNvPr id="4" name="圆角矩形 3"/>
          <p:cNvSpPr/>
          <p:nvPr/>
        </p:nvSpPr>
        <p:spPr>
          <a:xfrm>
            <a:off x="2279576" y="599393"/>
            <a:ext cx="7983855" cy="504190"/>
          </a:xfrm>
          <a:prstGeom prst="roundRect">
            <a:avLst/>
          </a:prstGeom>
          <a:gradFill flip="none">
            <a:gsLst>
              <a:gs pos="5000">
                <a:srgbClr val="FFC000">
                  <a:lumMod val="0"/>
                  <a:lumOff val="100000"/>
                </a:srgbClr>
              </a:gs>
              <a:gs pos="100000">
                <a:srgbClr val="832B2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alpha val="0"/>
                </a:prstClr>
              </a:solidFill>
              <a:effectLst/>
              <a:uLnTx/>
              <a:uFillTx/>
              <a:latin typeface="Calibri" panose="020F0502020204030204"/>
              <a:ea typeface="等线" panose="02010600030101010101" pitchFamily="2" charset="-122"/>
              <a:cs typeface="+mn-cs"/>
            </a:endParaRPr>
          </a:p>
        </p:txBody>
      </p:sp>
      <p:sp>
        <p:nvSpPr>
          <p:cNvPr id="2" name="标题 1"/>
          <p:cNvSpPr>
            <a:spLocks noGrp="1"/>
          </p:cNvSpPr>
          <p:nvPr>
            <p:ph type="title"/>
          </p:nvPr>
        </p:nvSpPr>
        <p:spPr>
          <a:xfrm>
            <a:off x="4871864" y="578366"/>
            <a:ext cx="10515600" cy="576064"/>
          </a:xfrm>
        </p:spPr>
        <p:txBody>
          <a:bodyPr>
            <a:normAutofit/>
          </a:bodyPr>
          <a:lstStyle/>
          <a:p>
            <a:r>
              <a:rPr lang="zh-CN" altLang="en-US" b="1" dirty="0">
                <a:cs typeface="Arial" panose="020B0604020202020204" pitchFamily="34" charset="0"/>
                <a:sym typeface="Arial" panose="020B0604020202020204" pitchFamily="34" charset="0"/>
              </a:rPr>
              <a:t>规范的效力</a:t>
            </a:r>
            <a:endParaRPr lang="zh-CN" altLang="en-US" b="1" dirty="0">
              <a:cs typeface="Arial" panose="020B0604020202020204" pitchFamily="34" charset="0"/>
              <a:sym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87680"/>
          </a:xfrm>
          <a:solidFill>
            <a:srgbClr val="FF0000">
              <a:alpha val="21000"/>
            </a:srgbClr>
          </a:solidFill>
          <a:ln w="28575" cmpd="dbl">
            <a:solidFill>
              <a:schemeClr val="accent1">
                <a:shade val="50000"/>
              </a:schemeClr>
            </a:solidFill>
            <a:prstDash val="solid"/>
          </a:ln>
        </p:spPr>
        <p:txBody>
          <a:bodyPr>
            <a:noAutofit/>
          </a:bodyPr>
          <a:lstStyle/>
          <a:p>
            <a:pPr algn="l"/>
            <a:r>
              <a:rPr lang="zh-CN" altLang="en-US" sz="3200" b="1"/>
              <a:t>典型问题：清单的准确性谁负责</a:t>
            </a:r>
            <a:endParaRPr lang="zh-CN" altLang="en-US" sz="3200" b="1"/>
          </a:p>
        </p:txBody>
      </p:sp>
      <p:sp>
        <p:nvSpPr>
          <p:cNvPr id="3" name="内容占位符 2"/>
          <p:cNvSpPr>
            <a:spLocks noGrp="1"/>
          </p:cNvSpPr>
          <p:nvPr>
            <p:ph idx="1"/>
          </p:nvPr>
        </p:nvSpPr>
        <p:spPr>
          <a:xfrm>
            <a:off x="837565" y="939165"/>
            <a:ext cx="10516235" cy="1598295"/>
          </a:xfrm>
        </p:spPr>
        <p:txBody>
          <a:bodyPr>
            <a:normAutofit/>
          </a:bodyPr>
          <a:lstStyle/>
          <a:p>
            <a:pPr>
              <a:lnSpc>
                <a:spcPct val="120000"/>
              </a:lnSpc>
            </a:pPr>
            <a:r>
              <a:rPr lang="zh-CN" altLang="en-US"/>
              <a:t>《规范》规定“招标工程量清单应由具有编制能力的招标人或受其委托、具有相应资质的工程造价咨询人编制。”“招标工程量清单必须作为招标文件的组成部分，其准确性和完整性应由招标人负责。”</a:t>
            </a:r>
            <a:endParaRPr lang="zh-CN" altLang="en-US"/>
          </a:p>
        </p:txBody>
      </p:sp>
      <p:sp>
        <p:nvSpPr>
          <p:cNvPr id="10" name="圆角矩形 9"/>
          <p:cNvSpPr/>
          <p:nvPr/>
        </p:nvSpPr>
        <p:spPr bwMode="auto">
          <a:xfrm>
            <a:off x="1158875" y="2742399"/>
            <a:ext cx="10007600" cy="2774011"/>
          </a:xfrm>
          <a:prstGeom prst="roundRect">
            <a:avLst>
              <a:gd name="adj" fmla="val 7175"/>
            </a:avLst>
          </a:prstGeom>
          <a:noFill/>
          <a:ln w="19050" cap="flat" cmpd="sng" algn="ctr">
            <a:solidFill>
              <a:schemeClr val="accent1">
                <a:lumMod val="90000"/>
              </a:schemeClr>
            </a:solidFill>
            <a:prstDash val="solid"/>
            <a:round/>
            <a:headEnd type="none" w="med" len="med"/>
            <a:tailEnd type="none" w="med" len="med"/>
          </a:ln>
          <a:effectLst>
            <a:prstShdw prst="shdw17" dist="17961" dir="2700000">
              <a:srgbClr val="66FFFF">
                <a:gamma/>
                <a:shade val="60000"/>
                <a:invGamma/>
              </a:srgbClr>
            </a:prstShdw>
          </a:effectLst>
          <a:extLst>
            <a:ext uri="{909E8E84-426E-40DD-AFC4-6F175D3DCCD1}">
              <a14:hiddenFill xmlns:a14="http://schemas.microsoft.com/office/drawing/2010/main">
                <a:solidFill>
                  <a:srgbClr val="FFFF00"/>
                </a:solidFill>
              </a14:hiddenFill>
            </a:ext>
          </a:extLst>
        </p:spPr>
        <p:txBody>
          <a:bodyPr wrap="square" lIns="36000" tIns="36000" rIns="36000" bIns="36000" anchor="ctr">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1" lang="en-US" altLang="en-US" sz="2000" b="1" i="0" u="none" strike="noStrike" kern="1200" cap="all" spc="0" normalizeH="0" baseline="0"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a:t>
            </a:r>
            <a:r>
              <a:rPr kumimoji="1" lang="zh-CN" altLang="en-US" sz="2000" b="1" i="0" u="none" strike="noStrike" kern="1200" cap="all" spc="0" normalizeH="0" baseline="0"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案例</a:t>
            </a:r>
            <a:r>
              <a:rPr kumimoji="1" lang="en-US" altLang="en-US" sz="2000" b="1" i="0" u="none" strike="noStrike" kern="1200" cap="all" spc="0" normalizeH="0" baseline="0"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a:t>
            </a:r>
            <a:r>
              <a:rPr kumimoji="1" lang="zh-CN" altLang="en-US" sz="20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南昌对外工程总公司与赣南医学院建设工程施工合同纠纷。赣州市中级人民法院二审判决：本案中，</a:t>
            </a:r>
            <a:r>
              <a:rPr kumimoji="1" lang="zh-CN" altLang="en-US" sz="2000" b="1" i="0" u="sng"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招标预算核对为标前核对</a:t>
            </a:r>
            <a:r>
              <a:rPr kumimoji="1" lang="zh-CN" altLang="en-US" sz="20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，即上诉人南昌公司确认工程量清单存在的缺项、漏项、计算误差或认为施工图纸存在不明确、</a:t>
            </a:r>
            <a:r>
              <a:rPr kumimoji="1" lang="zh-CN" altLang="en-US" sz="2000" b="1" i="0" u="sng"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不一致时</a:t>
            </a:r>
            <a:r>
              <a:rPr kumimoji="1" lang="zh-CN" altLang="en-US" sz="2000" b="1" i="0" u="sng" strike="noStrike" kern="1200" cap="all" spc="0" normalizeH="0" baseline="0" noProof="0" dirty="0">
                <a:ln w="9000" cmpd="sng">
                  <a:solidFill>
                    <a:srgbClr val="0000FF"/>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，应在投标截止日之前至少15日内（或招标人认可的时间），以不记名书面或电子邮件方式向招标人提出</a:t>
            </a:r>
            <a:r>
              <a:rPr kumimoji="1" lang="zh-CN" altLang="en-US" sz="2000" b="1" i="0" u="none" strike="noStrike" kern="1200" cap="all" spc="0" normalizeH="0" baseline="0" noProof="0" dirty="0">
                <a:ln w="9000" cmpd="sng">
                  <a:solidFill>
                    <a:srgbClr val="0000FF"/>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a:t>
            </a:r>
            <a:r>
              <a:rPr kumimoji="1" lang="zh-CN" altLang="en-US" sz="20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上诉人南昌公司</a:t>
            </a:r>
            <a:r>
              <a:rPr kumimoji="1" lang="zh-CN" altLang="en-US" sz="2000" b="1" i="0" u="sng"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未在规定的时间内向招标人提出异议，则视为投标人已认可该工程量清单包含了设计文件全部内容</a:t>
            </a:r>
            <a:r>
              <a:rPr kumimoji="1" lang="zh-CN" altLang="en-US" sz="20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rPr>
              <a:t>，中标后中标造价及施工图中的工程量不予调整。（标前异议程序，承包人出具承诺书等）</a:t>
            </a:r>
            <a:endParaRPr kumimoji="1" lang="zh-CN" altLang="en-US" sz="2000" b="1" i="0" u="none" strike="noStrike" kern="1200" cap="all" spc="0" normalizeH="0" baseline="0" noProof="0" dirty="0">
              <a:ln w="9000" cmpd="sng">
                <a:solidFill>
                  <a:srgbClr val="0000FF"/>
                </a:solidFill>
                <a:prstDash val="solid"/>
              </a:ln>
              <a:solidFill>
                <a:srgbClr val="0000FF"/>
              </a:solidFill>
              <a:effectLst>
                <a:reflection blurRad="12700" stA="28000" endPos="45000" dist="1000" dir="5400000" sy="-100000" algn="bl" rotWithShape="0"/>
              </a:effectLst>
              <a:uLnTx/>
              <a:uFillTx/>
              <a:latin typeface="华文楷体" panose="02010600040101010101" charset="-122"/>
              <a:ea typeface="华文楷体" panose="02010600040101010101" charset="-122"/>
              <a:cs typeface="+mn-cs"/>
            </a:endParaRPr>
          </a:p>
        </p:txBody>
      </p:sp>
      <p:sp>
        <p:nvSpPr>
          <p:cNvPr id="5" name="文本框 4"/>
          <p:cNvSpPr txBox="1"/>
          <p:nvPr/>
        </p:nvSpPr>
        <p:spPr>
          <a:xfrm>
            <a:off x="1158875" y="5624195"/>
            <a:ext cx="2540000" cy="368300"/>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https://www.itslaw.com</a:t>
            </a: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bwMode="auto">
          <a:xfrm>
            <a:off x="838200" y="462281"/>
            <a:ext cx="8229600" cy="460375"/>
          </a:xfrm>
          <a:solidFill>
            <a:schemeClr val="lt1"/>
          </a:solidFill>
          <a:ln w="12700">
            <a:solidFill>
              <a:srgbClr val="00B0F0"/>
            </a:solidFill>
            <a:prstDash val="sysDash"/>
            <a:miter lim="800000"/>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compatLnSpc="1">
            <a:spAutoFit/>
          </a:bodyPr>
          <a:lstStyle>
            <a:lvl1pPr marL="285750" indent="-285750" eaLnBrk="0" hangingPunct="0">
              <a:spcBef>
                <a:spcPts val="775"/>
              </a:spcBef>
              <a:spcAft>
                <a:spcPts val="775"/>
              </a:spcAft>
              <a:buChar char="•"/>
              <a:defRPr sz="3200">
                <a:solidFill>
                  <a:srgbClr val="333399"/>
                </a:solidFill>
                <a:latin typeface="楷体_GB2312" pitchFamily="1" charset="-122"/>
                <a:ea typeface="楷体_GB2312" pitchFamily="1" charset="-122"/>
              </a:defRPr>
            </a:lvl1pPr>
            <a:lvl2pPr marL="742950" indent="-285750" eaLnBrk="0" hangingPunct="0">
              <a:spcBef>
                <a:spcPts val="1300"/>
              </a:spcBef>
              <a:spcAft>
                <a:spcPts val="1300"/>
              </a:spcAft>
              <a:buChar char="–"/>
              <a:defRPr sz="2800" b="1">
                <a:solidFill>
                  <a:schemeClr val="tx1"/>
                </a:solidFill>
                <a:latin typeface="Times New Roman" panose="02020603050405020304" pitchFamily="18" charset="0"/>
                <a:ea typeface="楷体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algn="l" eaLnBrk="1" hangingPunct="1">
              <a:buNone/>
              <a:defRPr/>
            </a:pPr>
            <a:r>
              <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rPr>
              <a:t>对策：按规定约定工程造价是当前市场环境的次优方案</a:t>
            </a:r>
            <a:endParaRPr kumimoji="1" lang="zh-CN" altLang="en-US" sz="2400" b="1" cap="all" dirty="0">
              <a:ln w="9000" cmpd="sng">
                <a:solidFill>
                  <a:srgbClr val="FF0000"/>
                </a:solidFill>
                <a:prstDash val="solid"/>
              </a:ln>
              <a:solidFill>
                <a:srgbClr val="FF0000"/>
              </a:solidFill>
              <a:effectLst>
                <a:reflection blurRad="12700" stA="28000" endPos="45000" dist="1000" dir="5400000" sy="-100000" algn="bl" rotWithShape="0"/>
              </a:effectLst>
              <a:latin typeface="华文楷体" panose="02010600040101010101" charset="-122"/>
              <a:ea typeface="华文楷体" panose="02010600040101010101" charset="-122"/>
              <a:sym typeface="+mn-ea"/>
            </a:endParaRPr>
          </a:p>
        </p:txBody>
      </p:sp>
      <p:sp>
        <p:nvSpPr>
          <p:cNvPr id="3" name="内容占位符 2"/>
          <p:cNvSpPr>
            <a:spLocks noGrp="1"/>
          </p:cNvSpPr>
          <p:nvPr>
            <p:ph idx="1"/>
          </p:nvPr>
        </p:nvSpPr>
        <p:spPr>
          <a:xfrm>
            <a:off x="838200" y="1188720"/>
            <a:ext cx="10515600" cy="4988560"/>
          </a:xfrm>
        </p:spPr>
        <p:style>
          <a:lnRef idx="2">
            <a:schemeClr val="accent6"/>
          </a:lnRef>
          <a:fillRef idx="1">
            <a:schemeClr val="lt1"/>
          </a:fillRef>
          <a:effectRef idx="0">
            <a:schemeClr val="accent6"/>
          </a:effectRef>
          <a:fontRef idx="minor">
            <a:schemeClr val="dk1"/>
          </a:fontRef>
        </p:style>
        <p:txBody>
          <a:bodyPr>
            <a:normAutofit/>
          </a:bodyPr>
          <a:lstStyle/>
          <a:p>
            <a:pPr>
              <a:lnSpc>
                <a:spcPct val="100000"/>
              </a:lnSpc>
            </a:pPr>
            <a:r>
              <a:rPr kumimoji="1" lang="zh-CN" altLang="en-US"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清单计价规范强制性条款与合同文件效力？</a:t>
            </a:r>
            <a:endParaRPr kumimoji="1" lang="zh-CN" altLang="en-US"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endParaRPr>
          </a:p>
          <a:p>
            <a:pPr>
              <a:lnSpc>
                <a:spcPct val="100000"/>
              </a:lnSpc>
            </a:pPr>
            <a:r>
              <a:rPr lang="en-US" altLang="x-none" b="1" dirty="0">
                <a:solidFill>
                  <a:srgbClr val="000000"/>
                </a:solidFill>
                <a:latin typeface="微软雅黑" panose="020B0503020204020204" charset="-122"/>
                <a:sym typeface="+mn-ea"/>
              </a:rPr>
              <a:t>司法审理及合同仲裁实践的结果表明，按规定约定工程造价是防止此类争议的有效手段，是适应中国现阶段市场环境的次优方案。</a:t>
            </a:r>
            <a:endParaRPr lang="en-US" altLang="x-none" b="1" dirty="0">
              <a:solidFill>
                <a:srgbClr val="000000"/>
              </a:solidFill>
              <a:latin typeface="微软雅黑" panose="020B0503020204020204" charset="-122"/>
              <a:sym typeface="+mn-ea"/>
            </a:endParaRPr>
          </a:p>
          <a:p>
            <a:pPr>
              <a:lnSpc>
                <a:spcPct val="100000"/>
              </a:lnSpc>
            </a:pPr>
            <a:r>
              <a:rPr lang="en-US" altLang="x-none" u="sng" dirty="0">
                <a:solidFill>
                  <a:srgbClr val="FF0000"/>
                </a:solidFill>
                <a:latin typeface="微软雅黑" panose="020B0503020204020204" charset="-122"/>
                <a:sym typeface="+mn-ea"/>
              </a:rPr>
              <a:t>《建筑法》强调应按国家有关规定约定工程造</a:t>
            </a:r>
            <a:r>
              <a:rPr lang="en-US" altLang="x-none" dirty="0">
                <a:solidFill>
                  <a:srgbClr val="000000"/>
                </a:solidFill>
                <a:latin typeface="微软雅黑" panose="020B0503020204020204" charset="-122"/>
                <a:sym typeface="+mn-ea"/>
              </a:rPr>
              <a:t>价</a:t>
            </a:r>
            <a:r>
              <a:rPr lang="zh-CN" altLang="en-US" dirty="0">
                <a:solidFill>
                  <a:srgbClr val="000000"/>
                </a:solidFill>
                <a:latin typeface="微软雅黑" panose="020B0503020204020204" charset="-122"/>
                <a:sym typeface="+mn-ea"/>
              </a:rPr>
              <a:t>。</a:t>
            </a:r>
            <a:endParaRPr lang="zh-CN" altLang="en-US" dirty="0">
              <a:solidFill>
                <a:srgbClr val="000000"/>
              </a:solidFill>
              <a:latin typeface="微软雅黑" panose="020B0503020204020204" charset="-122"/>
              <a:sym typeface="+mn-ea"/>
            </a:endParaRPr>
          </a:p>
          <a:p>
            <a:pPr>
              <a:lnSpc>
                <a:spcPct val="100000"/>
              </a:lnSpc>
            </a:pPr>
            <a:r>
              <a:rPr lang="en-US" altLang="x-none" dirty="0">
                <a:latin typeface="微软雅黑" panose="020B0503020204020204" charset="-122"/>
                <a:sym typeface="+mn-ea"/>
              </a:rPr>
              <a:t>《合同法》关于格式条款的规定削弱了合同中不合理约定的效力</a:t>
            </a:r>
            <a:r>
              <a:rPr lang="zh-CN" altLang="en-US" dirty="0">
                <a:latin typeface="微软雅黑" panose="020B0503020204020204" charset="-122"/>
                <a:sym typeface="+mn-ea"/>
              </a:rPr>
              <a:t>。</a:t>
            </a:r>
            <a:endParaRPr lang="zh-CN" altLang="en-US" dirty="0">
              <a:latin typeface="微软雅黑" panose="020B0503020204020204" charset="-122"/>
              <a:sym typeface="+mn-ea"/>
            </a:endParaRPr>
          </a:p>
          <a:p>
            <a:pPr>
              <a:lnSpc>
                <a:spcPct val="100000"/>
              </a:lnSpc>
            </a:pPr>
            <a:r>
              <a:rPr kumimoji="1" lang="zh-CN" altLang="en-US" cap="all" noProof="0" dirty="0">
                <a:ln w="9000" cmpd="sng">
                  <a:solidFill>
                    <a:srgbClr val="FF0000"/>
                  </a:solidFill>
                  <a:prstDash val="solid"/>
                </a:ln>
                <a:solidFill>
                  <a:srgbClr val="FF0000"/>
                </a:solidFill>
                <a:effectLst>
                  <a:reflection blurRad="12700" stA="28000" endPos="45000" dist="1000" dir="5400000" sy="-100000" algn="bl" rotWithShape="0"/>
                </a:effectLst>
                <a:uLnTx/>
                <a:uFillTx/>
                <a:latin typeface="华文楷体" panose="02010600040101010101" charset="-122"/>
                <a:ea typeface="华文楷体" panose="02010600040101010101" charset="-122"/>
                <a:sym typeface="+mn-ea"/>
              </a:rPr>
              <a:t>虽违反13版《清单计价规范》的规定不能导致合同无效或者该合同条款无效，但并不意味着违背13版《清单计价规范》规定的做法就是正确的。司法审理及合同仲裁实践的结果表明，发承包双方在没有充分的法律依据去支撑各自观点且争议案件无法判决的情况下，和解是解决此类问题的最佳方式。</a:t>
            </a:r>
            <a:endParaRPr lang="en-US" altLang="x-none" dirty="0">
              <a:solidFill>
                <a:srgbClr val="000000"/>
              </a:solidFill>
              <a:latin typeface="微软雅黑" panose="020B050302020402020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5720" y="764704"/>
            <a:ext cx="5040560" cy="471587"/>
          </a:xfrm>
        </p:spPr>
        <p:txBody>
          <a:bodyPr>
            <a:normAutofit fontScale="90000"/>
          </a:bodyPr>
          <a:lstStyle/>
          <a:p>
            <a:r>
              <a:rPr lang="zh-CN" altLang="en-US" sz="3600" b="1" dirty="0"/>
              <a:t>对工程量清单计价的认识</a:t>
            </a:r>
            <a:endParaRPr lang="zh-CN" altLang="en-US" sz="3600" b="1" dirty="0"/>
          </a:p>
        </p:txBody>
      </p:sp>
      <p:sp>
        <p:nvSpPr>
          <p:cNvPr id="3" name="内容占位符 2"/>
          <p:cNvSpPr>
            <a:spLocks noGrp="1"/>
          </p:cNvSpPr>
          <p:nvPr>
            <p:ph idx="1"/>
          </p:nvPr>
        </p:nvSpPr>
        <p:spPr>
          <a:xfrm>
            <a:off x="838200" y="1381760"/>
            <a:ext cx="10515600" cy="4795520"/>
          </a:xfrm>
        </p:spPr>
        <p:txBody>
          <a:bodyPr>
            <a:normAutofit/>
          </a:bodyPr>
          <a:lstStyle/>
          <a:p>
            <a:pPr>
              <a:lnSpc>
                <a:spcPct val="150000"/>
              </a:lnSpc>
            </a:pPr>
            <a:r>
              <a:rPr lang="zh-CN" altLang="en-US" dirty="0">
                <a:latin typeface="黑体" panose="02010609060101010101" pitchFamily="49" charset="-122"/>
                <a:sym typeface="+mn-ea"/>
              </a:rPr>
              <a:t>一般的观点：采用工程量清单方式计价和报价，是国际上通行的做法，是我国改革现行的工程造价计价方法和招标投标中报价方法的一种全新方式，是与国际通行</a:t>
            </a:r>
            <a:r>
              <a:rPr lang="en-US" altLang="zh-CN" dirty="0">
                <a:latin typeface="黑体" panose="02010609060101010101" pitchFamily="49" charset="-122"/>
                <a:sym typeface="+mn-ea"/>
              </a:rPr>
              <a:t>惯例接轨的一种借鉴。</a:t>
            </a:r>
            <a:r>
              <a:rPr lang="zh-CN" altLang="en-US">
                <a:latin typeface="黑体" panose="02010609060101010101" pitchFamily="49" charset="-122"/>
                <a:sym typeface="+mn-ea"/>
              </a:rPr>
              <a:t>所谓“定额预算计价法”世界上只有中国、俄罗斯和非洲的贝宁在使用，国际上通行的工程造价计价方法，</a:t>
            </a:r>
            <a:r>
              <a:rPr lang="zh-CN" altLang="en-US">
                <a:solidFill>
                  <a:srgbClr val="CC0000"/>
                </a:solidFill>
                <a:latin typeface="黑体" panose="02010609060101010101" pitchFamily="49" charset="-122"/>
                <a:sym typeface="+mn-ea"/>
              </a:rPr>
              <a:t>一般都不依赖由政府颁布定额和单价，</a:t>
            </a:r>
            <a:r>
              <a:rPr lang="zh-CN" altLang="en-US">
                <a:latin typeface="黑体" panose="02010609060101010101" pitchFamily="49" charset="-122"/>
                <a:sym typeface="+mn-ea"/>
              </a:rPr>
              <a:t>凡涉及到人工、材料、机械等费用价格都是根据市场行情来决定的。</a:t>
            </a:r>
            <a:r>
              <a:rPr lang="zh-CN" altLang="en-US">
                <a:solidFill>
                  <a:srgbClr val="CC0000"/>
                </a:solidFill>
                <a:latin typeface="黑体" panose="02010609060101010101" pitchFamily="49" charset="-122"/>
                <a:sym typeface="+mn-ea"/>
              </a:rPr>
              <a:t>（本质是定额量价分离的问题，定额本身没有问题）</a:t>
            </a:r>
            <a:endParaRPr lang="en-US" altLang="zh-CN" dirty="0">
              <a:latin typeface="黑体" panose="02010609060101010101" pitchFamily="49" charset="-122"/>
            </a:endParaRPr>
          </a:p>
          <a:p>
            <a:endParaRPr lang="zh-CN"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487805"/>
            <a:ext cx="10515600" cy="4689475"/>
          </a:xfrm>
        </p:spPr>
        <p:txBody>
          <a:bodyPr>
            <a:normAutofit/>
          </a:bodyPr>
          <a:lstStyle/>
          <a:p>
            <a:pPr>
              <a:lnSpc>
                <a:spcPct val="120000"/>
              </a:lnSpc>
              <a:buFont typeface="Wingdings" panose="05000000000000000000" pitchFamily="2" charset="2"/>
              <a:buChar char="n"/>
            </a:pPr>
            <a:r>
              <a:rPr lang="zh-CN" altLang="en-US">
                <a:sym typeface="+mn-ea"/>
              </a:rPr>
              <a:t>以</a:t>
            </a:r>
            <a:r>
              <a:rPr lang="zh-CN" altLang="en-US">
                <a:solidFill>
                  <a:srgbClr val="FF0000"/>
                </a:solidFill>
                <a:sym typeface="+mn-ea"/>
              </a:rPr>
              <a:t>施工图纸</a:t>
            </a:r>
            <a:r>
              <a:rPr lang="zh-CN" altLang="en-US">
                <a:sym typeface="+mn-ea"/>
              </a:rPr>
              <a:t>为依据进行招标时，就</a:t>
            </a:r>
            <a:r>
              <a:rPr lang="zh-CN" altLang="en-US">
                <a:solidFill>
                  <a:srgbClr val="FF0000"/>
                </a:solidFill>
                <a:sym typeface="+mn-ea"/>
              </a:rPr>
              <a:t>招标范围</a:t>
            </a:r>
            <a:r>
              <a:rPr lang="zh-CN" altLang="en-US">
                <a:sym typeface="+mn-ea"/>
              </a:rPr>
              <a:t>内的工程而言，</a:t>
            </a:r>
            <a:r>
              <a:rPr lang="zh-CN" altLang="en-US">
                <a:solidFill>
                  <a:srgbClr val="FF0000"/>
                </a:solidFill>
                <a:sym typeface="+mn-ea"/>
              </a:rPr>
              <a:t>工程量清单</a:t>
            </a:r>
            <a:r>
              <a:rPr lang="zh-CN" altLang="en-US">
                <a:solidFill>
                  <a:schemeClr val="tx2"/>
                </a:solidFill>
                <a:sym typeface="+mn-ea"/>
              </a:rPr>
              <a:t>实际就是</a:t>
            </a:r>
            <a:r>
              <a:rPr lang="zh-CN" altLang="en-US">
                <a:solidFill>
                  <a:srgbClr val="FF0000"/>
                </a:solidFill>
                <a:sym typeface="+mn-ea"/>
              </a:rPr>
              <a:t>招标图纸和技术规范</a:t>
            </a:r>
            <a:r>
              <a:rPr lang="zh-CN" altLang="en-US">
                <a:solidFill>
                  <a:schemeClr val="tx2"/>
                </a:solidFill>
                <a:sym typeface="+mn-ea"/>
              </a:rPr>
              <a:t>（即标准施工招标文件的技术标准和要求）所显示工程内容的另外一种表现形式。</a:t>
            </a:r>
            <a:r>
              <a:rPr lang="zh-CN" altLang="en-US">
                <a:solidFill>
                  <a:srgbClr val="FF0000"/>
                </a:solidFill>
                <a:sym typeface="+mn-ea"/>
              </a:rPr>
              <a:t>其本质内容与图纸和技术规范的内容应无二致，即：</a:t>
            </a:r>
            <a:endParaRPr lang="zh-CN" altLang="en-US">
              <a:solidFill>
                <a:srgbClr val="FF0000"/>
              </a:solidFill>
            </a:endParaRPr>
          </a:p>
          <a:p>
            <a:pPr algn="ctr">
              <a:lnSpc>
                <a:spcPct val="120000"/>
              </a:lnSpc>
              <a:buFont typeface="Wingdings" panose="05000000000000000000" pitchFamily="2" charset="2"/>
              <a:buNone/>
            </a:pPr>
            <a:r>
              <a:rPr lang="zh-CN" altLang="en-US" u="sng">
                <a:sym typeface="+mn-ea"/>
              </a:rPr>
              <a:t>招标工程量清单</a:t>
            </a:r>
            <a:r>
              <a:rPr lang="en-US" altLang="zh-CN" u="sng">
                <a:sym typeface="+mn-ea"/>
              </a:rPr>
              <a:t>=</a:t>
            </a:r>
            <a:r>
              <a:rPr lang="zh-CN" altLang="en-US" u="sng">
                <a:sym typeface="+mn-ea"/>
              </a:rPr>
              <a:t>招标图纸</a:t>
            </a:r>
            <a:r>
              <a:rPr lang="en-US" altLang="zh-CN" u="sng">
                <a:sym typeface="+mn-ea"/>
              </a:rPr>
              <a:t>+</a:t>
            </a:r>
            <a:r>
              <a:rPr lang="zh-CN" altLang="en-US" u="sng">
                <a:sym typeface="+mn-ea"/>
              </a:rPr>
              <a:t>技术规范及要求</a:t>
            </a:r>
            <a:endParaRPr lang="zh-CN" altLang="en-US" u="sng"/>
          </a:p>
          <a:p>
            <a:pPr>
              <a:lnSpc>
                <a:spcPct val="120000"/>
              </a:lnSpc>
            </a:pPr>
            <a:r>
              <a:rPr lang="zh-CN" altLang="en-US">
                <a:solidFill>
                  <a:schemeClr val="tx2"/>
                </a:solidFill>
                <a:sym typeface="Arial" panose="020B0604020202020204" pitchFamily="34" charset="0"/>
              </a:rPr>
              <a:t>在招标阶段，</a:t>
            </a:r>
            <a:r>
              <a:rPr lang="zh-CN" altLang="en-US">
                <a:solidFill>
                  <a:srgbClr val="CC0000"/>
                </a:solidFill>
                <a:sym typeface="Arial" panose="020B0604020202020204" pitchFamily="34" charset="0"/>
              </a:rPr>
              <a:t>工程量清单的核心内容</a:t>
            </a:r>
            <a:r>
              <a:rPr lang="zh-CN" altLang="en-US">
                <a:solidFill>
                  <a:schemeClr val="tx2"/>
                </a:solidFill>
                <a:sym typeface="Arial" panose="020B0604020202020204" pitchFamily="34" charset="0"/>
              </a:rPr>
              <a:t>是</a:t>
            </a:r>
            <a:r>
              <a:rPr lang="zh-CN" altLang="en-US">
                <a:solidFill>
                  <a:srgbClr val="CC0000"/>
                </a:solidFill>
                <a:sym typeface="Arial" panose="020B0604020202020204" pitchFamily="34" charset="0"/>
              </a:rPr>
              <a:t>清单项目列项、特征描述和工程数量</a:t>
            </a:r>
            <a:r>
              <a:rPr lang="zh-CN" altLang="en-US">
                <a:solidFill>
                  <a:schemeClr val="tx2"/>
                </a:solidFill>
                <a:sym typeface="Arial" panose="020B0604020202020204" pitchFamily="34" charset="0"/>
              </a:rPr>
              <a:t>。清单项目列项</a:t>
            </a:r>
            <a:r>
              <a:rPr lang="en-US" altLang="zh-CN">
                <a:solidFill>
                  <a:schemeClr val="tx2"/>
                </a:solidFill>
                <a:sym typeface="Arial" panose="020B0604020202020204" pitchFamily="34" charset="0"/>
              </a:rPr>
              <a:t>+</a:t>
            </a:r>
            <a:r>
              <a:rPr lang="zh-CN" altLang="en-US">
                <a:solidFill>
                  <a:schemeClr val="tx2"/>
                </a:solidFill>
                <a:sym typeface="Arial" panose="020B0604020202020204" pitchFamily="34" charset="0"/>
              </a:rPr>
              <a:t>特征描述构成对工程质量的定义，所以，</a:t>
            </a:r>
            <a:r>
              <a:rPr lang="zh-CN" altLang="en-US">
                <a:solidFill>
                  <a:srgbClr val="CC0000"/>
                </a:solidFill>
                <a:sym typeface="Arial" panose="020B0604020202020204" pitchFamily="34" charset="0"/>
              </a:rPr>
              <a:t>工程量清单的本质</a:t>
            </a:r>
            <a:r>
              <a:rPr lang="zh-CN" altLang="en-US">
                <a:solidFill>
                  <a:schemeClr val="tx2"/>
                </a:solidFill>
                <a:sym typeface="Arial" panose="020B0604020202020204" pitchFamily="34" charset="0"/>
              </a:rPr>
              <a:t>是除</a:t>
            </a:r>
            <a:r>
              <a:rPr lang="zh-CN" altLang="en-US">
                <a:solidFill>
                  <a:srgbClr val="CC0000"/>
                </a:solidFill>
                <a:sym typeface="Arial" panose="020B0604020202020204" pitchFamily="34" charset="0"/>
              </a:rPr>
              <a:t>图纸和技术规范以外</a:t>
            </a:r>
            <a:r>
              <a:rPr lang="zh-CN" altLang="en-US">
                <a:solidFill>
                  <a:schemeClr val="tx2"/>
                </a:solidFill>
                <a:sym typeface="Arial" panose="020B0604020202020204" pitchFamily="34" charset="0"/>
              </a:rPr>
              <a:t>，对</a:t>
            </a:r>
            <a:r>
              <a:rPr lang="zh-CN" altLang="en-US">
                <a:solidFill>
                  <a:srgbClr val="CC0000"/>
                </a:solidFill>
                <a:sym typeface="Arial" panose="020B0604020202020204" pitchFamily="34" charset="0"/>
              </a:rPr>
              <a:t>招标工程质量</a:t>
            </a:r>
            <a:r>
              <a:rPr lang="en-US" altLang="zh-CN">
                <a:solidFill>
                  <a:schemeClr val="tx2"/>
                </a:solidFill>
                <a:sym typeface="Arial" panose="020B0604020202020204" pitchFamily="34" charset="0"/>
              </a:rPr>
              <a:t>(quality)</a:t>
            </a:r>
            <a:r>
              <a:rPr lang="zh-CN" altLang="en-US">
                <a:solidFill>
                  <a:schemeClr val="tx2"/>
                </a:solidFill>
                <a:sym typeface="Arial" panose="020B0604020202020204" pitchFamily="34" charset="0"/>
              </a:rPr>
              <a:t>和</a:t>
            </a:r>
            <a:r>
              <a:rPr lang="zh-CN" altLang="en-US">
                <a:solidFill>
                  <a:srgbClr val="CC0000"/>
                </a:solidFill>
                <a:sym typeface="Arial" panose="020B0604020202020204" pitchFamily="34" charset="0"/>
              </a:rPr>
              <a:t>数量</a:t>
            </a:r>
            <a:r>
              <a:rPr lang="en-US" altLang="zh-CN">
                <a:solidFill>
                  <a:schemeClr val="tx2"/>
                </a:solidFill>
                <a:sym typeface="Arial" panose="020B0604020202020204" pitchFamily="34" charset="0"/>
              </a:rPr>
              <a:t>(quantity)</a:t>
            </a:r>
            <a:r>
              <a:rPr lang="zh-CN" altLang="en-US">
                <a:solidFill>
                  <a:schemeClr val="tx2"/>
                </a:solidFill>
                <a:sym typeface="Arial" panose="020B0604020202020204" pitchFamily="34" charset="0"/>
              </a:rPr>
              <a:t>的全面描述和精确表达，是对招标范围及内容的精准表达。</a:t>
            </a:r>
            <a:endParaRPr lang="zh-CN" altLang="en-US" u="sng"/>
          </a:p>
          <a:p>
            <a:endParaRPr lang="zh-CN"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9" name="组合 29698"/>
          <p:cNvGrpSpPr/>
          <p:nvPr/>
        </p:nvGrpSpPr>
        <p:grpSpPr>
          <a:xfrm>
            <a:off x="2495773" y="1628800"/>
            <a:ext cx="5832475" cy="3168650"/>
            <a:chOff x="0" y="0"/>
            <a:chExt cx="9185" cy="4989"/>
          </a:xfrm>
        </p:grpSpPr>
        <p:sp>
          <p:nvSpPr>
            <p:cNvPr id="29700" name="流程图: 可选过程 29699"/>
            <p:cNvSpPr/>
            <p:nvPr/>
          </p:nvSpPr>
          <p:spPr>
            <a:xfrm>
              <a:off x="0" y="113"/>
              <a:ext cx="1359" cy="4876"/>
            </a:xfrm>
            <a:prstGeom prst="flowChartAlternateProcess">
              <a:avLst/>
            </a:prstGeom>
            <a:gradFill rotWithShape="0">
              <a:gsLst>
                <a:gs pos="0">
                  <a:srgbClr val="FF0000">
                    <a:gamma/>
                    <a:shade val="0"/>
                    <a:invGamma/>
                  </a:srgbClr>
                </a:gs>
                <a:gs pos="50000">
                  <a:srgbClr val="FF0000">
                    <a:alpha val="56999"/>
                  </a:srgbClr>
                </a:gs>
                <a:gs pos="100000">
                  <a:srgbClr val="FF0000">
                    <a:gamma/>
                    <a:shade val="0"/>
                    <a:invGamma/>
                  </a:srgbClr>
                </a:gs>
              </a:gsLst>
              <a:lin ang="0" scaled="1"/>
              <a:tileRect/>
            </a:gradFill>
            <a:ln w="9525" cap="flat" cmpd="sng">
              <a:solidFill>
                <a:schemeClr val="bg1"/>
              </a:solidFill>
              <a:prstDash val="solid"/>
              <a:miter/>
              <a:headEnd type="none" w="med" len="med"/>
              <a:tailEnd type="none" w="med" len="me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rPr>
                <a:t>三</a:t>
              </a:r>
              <a:endPar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rPr>
                <a:t>位</a:t>
              </a:r>
              <a:endPar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rPr>
                <a:t>一</a:t>
              </a:r>
              <a:endPar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rPr>
                <a:t>体</a:t>
              </a:r>
              <a:endParaRPr kumimoji="0" lang="zh-CN" altLang="en-US" sz="44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sp>
          <p:nvSpPr>
            <p:cNvPr id="29701" name="矩形 29700"/>
            <p:cNvSpPr/>
            <p:nvPr/>
          </p:nvSpPr>
          <p:spPr>
            <a:xfrm>
              <a:off x="3743" y="0"/>
              <a:ext cx="5443" cy="102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rPr>
                <a:t>技术标准与要求</a:t>
              </a:r>
              <a:endParaRPr kumimoji="0" lang="zh-CN" altLang="en-US" sz="2400" b="1"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endParaRPr>
            </a:p>
          </p:txBody>
        </p:sp>
        <p:sp>
          <p:nvSpPr>
            <p:cNvPr id="29702" name="矩形 29701"/>
            <p:cNvSpPr/>
            <p:nvPr/>
          </p:nvSpPr>
          <p:spPr>
            <a:xfrm>
              <a:off x="3741" y="1844"/>
              <a:ext cx="5443" cy="102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algn="ctr"/>
              <a:r>
                <a:rPr lang="zh-CN" altLang="en-US" sz="2400" b="1" dirty="0">
                  <a:solidFill>
                    <a:schemeClr val="bg1"/>
                  </a:solidFill>
                </a:rPr>
                <a:t>施工图纸及说明</a:t>
              </a:r>
              <a:endParaRPr lang="zh-CN" altLang="en-US" sz="2400" b="1" dirty="0">
                <a:solidFill>
                  <a:schemeClr val="bg1"/>
                </a:solidFill>
              </a:endParaRPr>
            </a:p>
          </p:txBody>
        </p:sp>
        <p:sp>
          <p:nvSpPr>
            <p:cNvPr id="29703" name="矩形 29702"/>
            <p:cNvSpPr/>
            <p:nvPr/>
          </p:nvSpPr>
          <p:spPr>
            <a:xfrm>
              <a:off x="3742" y="3742"/>
              <a:ext cx="5443" cy="1020"/>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lstStyle/>
            <a:p>
              <a:pPr algn="ctr"/>
              <a:r>
                <a:rPr lang="zh-CN" altLang="en-US" sz="2400" b="1" dirty="0">
                  <a:solidFill>
                    <a:schemeClr val="bg1"/>
                  </a:solidFill>
                </a:rPr>
                <a:t>招标工程量清单</a:t>
              </a:r>
              <a:endParaRPr lang="zh-CN" altLang="en-US" sz="2400" b="1" dirty="0">
                <a:solidFill>
                  <a:schemeClr val="bg1"/>
                </a:solidFill>
              </a:endParaRPr>
            </a:p>
          </p:txBody>
        </p:sp>
        <p:sp>
          <p:nvSpPr>
            <p:cNvPr id="29704" name="右箭头 29703"/>
            <p:cNvSpPr/>
            <p:nvPr/>
          </p:nvSpPr>
          <p:spPr>
            <a:xfrm flipV="1">
              <a:off x="1701" y="0"/>
              <a:ext cx="1815" cy="1247"/>
            </a:xfrm>
            <a:prstGeom prst="rightArrow">
              <a:avLst>
                <a:gd name="adj1" fmla="val 50000"/>
                <a:gd name="adj2" fmla="val 36387"/>
              </a:avLst>
            </a:prstGeom>
            <a:solidFill>
              <a:schemeClr val="accent1"/>
            </a:solidFill>
            <a:ln w="9525" cap="flat" cmpd="sng">
              <a:solidFill>
                <a:schemeClr val="tx1"/>
              </a:solidFill>
              <a:prstDash val="solid"/>
              <a:miter/>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9705" name="右箭头 29704"/>
            <p:cNvSpPr/>
            <p:nvPr/>
          </p:nvSpPr>
          <p:spPr>
            <a:xfrm flipV="1">
              <a:off x="1796" y="1655"/>
              <a:ext cx="1815" cy="1247"/>
            </a:xfrm>
            <a:prstGeom prst="rightArrow">
              <a:avLst>
                <a:gd name="adj1" fmla="val 50000"/>
                <a:gd name="adj2" fmla="val 36387"/>
              </a:avLst>
            </a:prstGeom>
            <a:solidFill>
              <a:schemeClr val="accent1"/>
            </a:solidFill>
            <a:ln w="9525" cap="flat" cmpd="sng">
              <a:solidFill>
                <a:schemeClr val="tx1"/>
              </a:solidFill>
              <a:prstDash val="solid"/>
              <a:miter/>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9706" name="右箭头 29705"/>
            <p:cNvSpPr/>
            <p:nvPr/>
          </p:nvSpPr>
          <p:spPr>
            <a:xfrm flipV="1">
              <a:off x="1796" y="3593"/>
              <a:ext cx="1815" cy="1247"/>
            </a:xfrm>
            <a:prstGeom prst="rightArrow">
              <a:avLst>
                <a:gd name="adj1" fmla="val 50000"/>
                <a:gd name="adj2" fmla="val 36387"/>
              </a:avLst>
            </a:prstGeom>
            <a:solidFill>
              <a:schemeClr val="accent1"/>
            </a:solidFill>
            <a:ln w="9525" cap="flat" cmpd="sng">
              <a:solidFill>
                <a:schemeClr val="tx1"/>
              </a:solidFill>
              <a:prstDash val="solid"/>
              <a:miter/>
              <a:headEnd type="none" w="med" len="med"/>
              <a:tailEnd type="non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zh-CN" altLang="zh-CN" dirty="0">
                <a:solidFill>
                  <a:srgbClr val="C00000"/>
                </a:solidFill>
                <a:latin typeface="微软雅黑" panose="020B0503020204020204" charset="-122"/>
                <a:ea typeface="微软雅黑" panose="020B0503020204020204" charset="-122"/>
                <a:sym typeface="+mn-ea"/>
              </a:rPr>
              <a:t>《关于促进建筑业持续健康发展的意见》</a:t>
            </a:r>
            <a:r>
              <a:rPr lang="zh-CN" altLang="en-US" dirty="0">
                <a:solidFill>
                  <a:srgbClr val="C00000"/>
                </a:solidFill>
                <a:latin typeface="微软雅黑" panose="020B0503020204020204" charset="-122"/>
                <a:ea typeface="微软雅黑" panose="020B0503020204020204" charset="-122"/>
                <a:sym typeface="+mn-ea"/>
              </a:rPr>
              <a:t>对建筑业发展提出要求</a:t>
            </a:r>
            <a:endParaRPr lang="zh-CN" altLang="en-US" dirty="0"/>
          </a:p>
        </p:txBody>
      </p:sp>
      <p:sp>
        <p:nvSpPr>
          <p:cNvPr id="3" name="内容占位符 2"/>
          <p:cNvSpPr>
            <a:spLocks noGrp="1"/>
          </p:cNvSpPr>
          <p:nvPr>
            <p:ph idx="1"/>
          </p:nvPr>
        </p:nvSpPr>
        <p:spPr/>
        <p:txBody>
          <a:bodyPr/>
          <a:lstStyle/>
          <a:p>
            <a:pPr>
              <a:lnSpc>
                <a:spcPct val="150000"/>
              </a:lnSpc>
            </a:pPr>
            <a:r>
              <a:rPr lang="zh-CN" altLang="zh-CN" strike="noStrike" kern="1200" baseline="0" noProof="1">
                <a:solidFill>
                  <a:srgbClr val="C00000"/>
                </a:solidFill>
                <a:latin typeface="微软雅黑" panose="020B0503020204020204" charset="-122"/>
                <a:ea typeface="微软雅黑" panose="020B0503020204020204" charset="-122"/>
                <a:cs typeface="+mn-cs"/>
              </a:rPr>
              <a:t>2017年2月 21日国务院办公厅以国办发〔2017〕 19号文印发了《关于促进建筑业持续健康发展的意见》。</a:t>
            </a:r>
            <a:endParaRPr lang="zh-CN" altLang="zh-CN" strike="noStrike" kern="1200" baseline="0" noProof="1">
              <a:solidFill>
                <a:srgbClr val="C00000"/>
              </a:solidFill>
              <a:latin typeface="微软雅黑" panose="020B0503020204020204" charset="-122"/>
              <a:ea typeface="微软雅黑" panose="020B0503020204020204" charset="-122"/>
              <a:cs typeface="+mn-cs"/>
            </a:endParaRPr>
          </a:p>
          <a:p>
            <a:pPr indent="457200">
              <a:lnSpc>
                <a:spcPct val="150000"/>
              </a:lnSpc>
            </a:pPr>
            <a:r>
              <a:rPr lang="zh-CN" altLang="zh-CN" strike="noStrike" noProof="1">
                <a:solidFill>
                  <a:srgbClr val="C00000"/>
                </a:solidFill>
                <a:latin typeface="微软雅黑" panose="020B0503020204020204" charset="-122"/>
                <a:ea typeface="微软雅黑" panose="020B0503020204020204" charset="-122"/>
                <a:sym typeface="+mn-ea"/>
              </a:rPr>
              <a:t>《意见》提出了促进建筑业持续健康发展的</a:t>
            </a:r>
            <a:r>
              <a:rPr lang="zh-CN" altLang="en-US" strike="noStrike" noProof="1">
                <a:solidFill>
                  <a:srgbClr val="C00000"/>
                </a:solidFill>
                <a:latin typeface="微软雅黑" panose="020B0503020204020204" charset="-122"/>
                <a:ea typeface="微软雅黑" panose="020B0503020204020204" charset="-122"/>
                <a:sym typeface="+mn-ea"/>
              </a:rPr>
              <a:t>主要</a:t>
            </a:r>
            <a:r>
              <a:rPr lang="zh-CN" altLang="zh-CN" strike="noStrike" noProof="1">
                <a:solidFill>
                  <a:srgbClr val="C00000"/>
                </a:solidFill>
                <a:latin typeface="微软雅黑" panose="020B0503020204020204" charset="-122"/>
                <a:ea typeface="微软雅黑" panose="020B0503020204020204" charset="-122"/>
                <a:sym typeface="+mn-ea"/>
              </a:rPr>
              <a:t>思路和</a:t>
            </a:r>
            <a:r>
              <a:rPr lang="en-US" altLang="zh-CN" strike="noStrike" noProof="1">
                <a:solidFill>
                  <a:srgbClr val="C00000"/>
                </a:solidFill>
                <a:latin typeface="微软雅黑" panose="020B0503020204020204" charset="-122"/>
                <a:ea typeface="微软雅黑" panose="020B0503020204020204" charset="-122"/>
                <a:sym typeface="+mn-ea"/>
              </a:rPr>
              <a:t>7</a:t>
            </a:r>
            <a:r>
              <a:rPr lang="zh-CN" altLang="en-US" strike="noStrike" noProof="1">
                <a:solidFill>
                  <a:srgbClr val="C00000"/>
                </a:solidFill>
                <a:latin typeface="微软雅黑" panose="020B0503020204020204" charset="-122"/>
                <a:ea typeface="微软雅黑" panose="020B0503020204020204" charset="-122"/>
                <a:sym typeface="+mn-ea"/>
              </a:rPr>
              <a:t>个方面</a:t>
            </a:r>
            <a:r>
              <a:rPr lang="en-US" altLang="zh-CN" strike="noStrike" noProof="1">
                <a:solidFill>
                  <a:srgbClr val="C00000"/>
                </a:solidFill>
                <a:latin typeface="微软雅黑" panose="020B0503020204020204" charset="-122"/>
                <a:ea typeface="微软雅黑" panose="020B0503020204020204" charset="-122"/>
                <a:sym typeface="+mn-ea"/>
              </a:rPr>
              <a:t>20</a:t>
            </a:r>
            <a:r>
              <a:rPr lang="zh-CN" altLang="en-US" strike="noStrike" noProof="1">
                <a:solidFill>
                  <a:srgbClr val="C00000"/>
                </a:solidFill>
                <a:latin typeface="微软雅黑" panose="020B0503020204020204" charset="-122"/>
                <a:ea typeface="微软雅黑" panose="020B0503020204020204" charset="-122"/>
                <a:sym typeface="+mn-ea"/>
              </a:rPr>
              <a:t>项具体</a:t>
            </a:r>
            <a:r>
              <a:rPr lang="zh-CN" altLang="zh-CN" strike="noStrike" noProof="1">
                <a:solidFill>
                  <a:srgbClr val="C00000"/>
                </a:solidFill>
                <a:latin typeface="微软雅黑" panose="020B0503020204020204" charset="-122"/>
                <a:ea typeface="微软雅黑" panose="020B0503020204020204" charset="-122"/>
                <a:sym typeface="+mn-ea"/>
              </a:rPr>
              <a:t>措施</a:t>
            </a:r>
            <a:r>
              <a:rPr lang="zh-CN" altLang="en-US" strike="noStrike" noProof="1">
                <a:solidFill>
                  <a:srgbClr val="C00000"/>
                </a:solidFill>
                <a:latin typeface="微软雅黑" panose="020B0503020204020204" charset="-122"/>
                <a:ea typeface="微软雅黑" panose="020B0503020204020204" charset="-122"/>
                <a:sym typeface="+mn-ea"/>
              </a:rPr>
              <a:t>。</a:t>
            </a:r>
            <a:endParaRPr lang="en-US" altLang="zh-CN" strike="noStrike" kern="1200" baseline="0" noProof="1">
              <a:solidFill>
                <a:srgbClr val="C00000"/>
              </a:solidFill>
              <a:latin typeface="微软雅黑" panose="020B0503020204020204" charset="-122"/>
              <a:ea typeface="微软雅黑" panose="020B0503020204020204" charset="-122"/>
              <a:cs typeface="+mn-cs"/>
            </a:endParaRPr>
          </a:p>
          <a:p>
            <a:pPr indent="457200">
              <a:lnSpc>
                <a:spcPct val="150000"/>
              </a:lnSpc>
            </a:pPr>
            <a:r>
              <a:rPr lang="zh-CN" altLang="en-US" strike="noStrike" noProof="1">
                <a:solidFill>
                  <a:srgbClr val="0070C0"/>
                </a:solidFill>
                <a:latin typeface="微软雅黑" panose="020B0503020204020204" charset="-122"/>
                <a:ea typeface="微软雅黑" panose="020B0503020204020204" charset="-122"/>
                <a:sym typeface="+mn-ea"/>
              </a:rPr>
              <a:t>意见定位：建筑业持续健康发展；</a:t>
            </a:r>
            <a:endParaRPr lang="zh-CN" altLang="en-US" strike="noStrike" noProof="1">
              <a:solidFill>
                <a:srgbClr val="0070C0"/>
              </a:solidFill>
              <a:latin typeface="微软雅黑" panose="020B0503020204020204" charset="-122"/>
              <a:ea typeface="微软雅黑" panose="020B0503020204020204" charset="-122"/>
              <a:sym typeface="+mn-ea"/>
            </a:endParaRPr>
          </a:p>
          <a:p>
            <a:pPr indent="457200">
              <a:lnSpc>
                <a:spcPct val="150000"/>
              </a:lnSpc>
            </a:pPr>
            <a:r>
              <a:rPr lang="zh-CN" altLang="en-US" strike="noStrike" noProof="1">
                <a:solidFill>
                  <a:srgbClr val="0070C0"/>
                </a:solidFill>
                <a:latin typeface="微软雅黑" panose="020B0503020204020204" charset="-122"/>
                <a:ea typeface="微软雅黑" panose="020B0503020204020204" charset="-122"/>
                <a:sym typeface="+mn-ea"/>
              </a:rPr>
              <a:t>两个结论：支柱产业</a:t>
            </a:r>
            <a:r>
              <a:rPr lang="en-US" altLang="zh-CN" strike="noStrike" noProof="1">
                <a:solidFill>
                  <a:srgbClr val="0070C0"/>
                </a:solidFill>
                <a:latin typeface="微软雅黑" panose="020B0503020204020204" charset="-122"/>
                <a:ea typeface="微软雅黑" panose="020B0503020204020204" charset="-122"/>
                <a:sym typeface="+mn-ea"/>
              </a:rPr>
              <a:t>+</a:t>
            </a:r>
            <a:r>
              <a:rPr lang="zh-CN" altLang="en-US" strike="noStrike" noProof="1">
                <a:solidFill>
                  <a:srgbClr val="0070C0"/>
                </a:solidFill>
                <a:latin typeface="微软雅黑" panose="020B0503020204020204" charset="-122"/>
                <a:ea typeface="微软雅黑" panose="020B0503020204020204" charset="-122"/>
                <a:sym typeface="+mn-ea"/>
              </a:rPr>
              <a:t>大而不强</a:t>
            </a:r>
            <a:endParaRPr lang="en-US" altLang="zh-CN" strike="noStrike" noProof="1">
              <a:solidFill>
                <a:srgbClr val="0070C0"/>
              </a:solidFill>
              <a:latin typeface="微软雅黑" panose="020B0503020204020204" charset="-122"/>
              <a:ea typeface="微软雅黑" panose="020B0503020204020204" charset="-122"/>
              <a:sym typeface="+mn-ea"/>
            </a:endParaRPr>
          </a:p>
          <a:p>
            <a:endParaRPr lang="zh-CN" altLang="en-US" dirty="0"/>
          </a:p>
        </p:txBody>
      </p:sp>
      <p:graphicFrame>
        <p:nvGraphicFramePr>
          <p:cNvPr id="5" name="图示 4"/>
          <p:cNvGraphicFramePr/>
          <p:nvPr/>
        </p:nvGraphicFramePr>
        <p:xfrm>
          <a:off x="5807968" y="2780928"/>
          <a:ext cx="5256584" cy="29523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28980" y="746125"/>
            <a:ext cx="10734040" cy="5119370"/>
          </a:xfrm>
          <a:prstGeom prst="rect">
            <a:avLst/>
          </a:prstGeom>
          <a:ln w="28575" cmpd="dbl">
            <a:solidFill>
              <a:srgbClr val="FF0000"/>
            </a:solidFill>
            <a:prstDash val="solid"/>
          </a:ln>
        </p:spPr>
      </p:pic>
      <p:sp>
        <p:nvSpPr>
          <p:cNvPr id="4" name="标题 1"/>
          <p:cNvSpPr>
            <a:spLocks noGrp="1"/>
          </p:cNvSpPr>
          <p:nvPr/>
        </p:nvSpPr>
        <p:spPr>
          <a:xfrm>
            <a:off x="796607" y="116632"/>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招标范围与规模标准</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p:push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标题 1"/>
          <p:cNvSpPr>
            <a:spLocks noGrp="1"/>
          </p:cNvSpPr>
          <p:nvPr>
            <p:ph type="title"/>
          </p:nvPr>
        </p:nvSpPr>
        <p:spPr>
          <a:xfrm>
            <a:off x="770255" y="274955"/>
            <a:ext cx="9440545" cy="546100"/>
          </a:xfrm>
        </p:spPr>
        <p:txBody>
          <a:bodyPr anchor="ctr">
            <a:normAutofit/>
          </a:bodyPr>
          <a:lstStyle/>
          <a:p>
            <a:r>
              <a:rPr lang="zh-CN" altLang="en-US" kern="1200" baseline="0">
                <a:solidFill>
                  <a:srgbClr val="FF0000"/>
                </a:solidFill>
                <a:latin typeface="黑体" panose="02010609060101010101" pitchFamily="49" charset="-122"/>
                <a:ea typeface="黑体" panose="02010609060101010101" pitchFamily="49" charset="-122"/>
                <a:cs typeface="+mj-cs"/>
              </a:rPr>
              <a:t>必须招标的工程项目规定：</a:t>
            </a:r>
            <a:endParaRPr lang="zh-CN" altLang="en-US" kern="1200" baseline="0">
              <a:solidFill>
                <a:srgbClr val="FF0000"/>
              </a:solidFill>
              <a:latin typeface="黑体" panose="02010609060101010101" pitchFamily="49" charset="-122"/>
              <a:ea typeface="黑体" panose="02010609060101010101" pitchFamily="49" charset="-122"/>
              <a:cs typeface="+mj-cs"/>
            </a:endParaRPr>
          </a:p>
        </p:txBody>
      </p:sp>
      <p:sp>
        <p:nvSpPr>
          <p:cNvPr id="54274" name="内容占位符 2"/>
          <p:cNvSpPr>
            <a:spLocks noGrp="1"/>
          </p:cNvSpPr>
          <p:nvPr>
            <p:ph idx="1"/>
          </p:nvPr>
        </p:nvSpPr>
        <p:spPr>
          <a:xfrm>
            <a:off x="770255" y="939800"/>
            <a:ext cx="9440545" cy="5186680"/>
          </a:xfrm>
        </p:spPr>
        <p:txBody>
          <a:bodyPr anchor="t"/>
          <a:lstStyle/>
          <a:p>
            <a:pPr>
              <a:lnSpc>
                <a:spcPct val="130000"/>
              </a:lnSpc>
            </a:pPr>
            <a:r>
              <a:rPr lang="zh-CN" altLang="en-US" sz="2200"/>
              <a:t>第一条 为了确定必须进行招标的工程项目，规范招标投标活动，提高工作效率、降低企业成本、预防腐败，根据《中华人民共和国招标投标法》第三条的规定，制定本规定。</a:t>
            </a:r>
            <a:endParaRPr lang="zh-CN" altLang="en-US" sz="2200"/>
          </a:p>
          <a:p>
            <a:pPr>
              <a:lnSpc>
                <a:spcPct val="130000"/>
              </a:lnSpc>
            </a:pPr>
            <a:r>
              <a:rPr lang="zh-CN" altLang="en-US" sz="2200">
                <a:solidFill>
                  <a:srgbClr val="FF0000"/>
                </a:solidFill>
              </a:rPr>
              <a:t>第二条 全部或者部分使用国有资金投资或者国家融资的项目</a:t>
            </a:r>
            <a:r>
              <a:rPr lang="zh-CN" altLang="en-US" sz="2200"/>
              <a:t>包括:</a:t>
            </a:r>
            <a:endParaRPr lang="zh-CN" altLang="en-US" sz="2200"/>
          </a:p>
          <a:p>
            <a:pPr>
              <a:lnSpc>
                <a:spcPct val="130000"/>
              </a:lnSpc>
            </a:pPr>
            <a:r>
              <a:rPr lang="zh-CN" altLang="en-US" sz="2200"/>
              <a:t>(一)使用</a:t>
            </a:r>
            <a:r>
              <a:rPr lang="zh-CN" altLang="en-US" sz="2200">
                <a:solidFill>
                  <a:srgbClr val="FF0000"/>
                </a:solidFill>
              </a:rPr>
              <a:t>预算资金</a:t>
            </a:r>
            <a:r>
              <a:rPr lang="zh-CN" altLang="en-US" sz="2200"/>
              <a:t>200万元人民币以上，</a:t>
            </a:r>
            <a:r>
              <a:rPr lang="zh-CN" altLang="en-US" sz="2200">
                <a:solidFill>
                  <a:srgbClr val="C00000"/>
                </a:solidFill>
              </a:rPr>
              <a:t>并且</a:t>
            </a:r>
            <a:r>
              <a:rPr lang="zh-CN" altLang="en-US" sz="2200"/>
              <a:t>该资金占投资额10%以上的项目;（</a:t>
            </a:r>
            <a:r>
              <a:rPr lang="zh-CN" altLang="en-US" sz="2200">
                <a:solidFill>
                  <a:srgbClr val="C00000"/>
                </a:solidFill>
              </a:rPr>
              <a:t>即考虑的绝对数</a:t>
            </a:r>
            <a:r>
              <a:rPr lang="en-US" altLang="zh-CN" sz="2200">
                <a:solidFill>
                  <a:srgbClr val="C00000"/>
                </a:solidFill>
              </a:rPr>
              <a:t>200</a:t>
            </a:r>
            <a:r>
              <a:rPr lang="zh-CN" altLang="en-US" sz="2200">
                <a:solidFill>
                  <a:srgbClr val="C00000"/>
                </a:solidFill>
              </a:rPr>
              <a:t>万，又考虑的相对数</a:t>
            </a:r>
            <a:r>
              <a:rPr lang="en-US" altLang="zh-CN" sz="2200">
                <a:solidFill>
                  <a:srgbClr val="C00000"/>
                </a:solidFill>
              </a:rPr>
              <a:t>10%</a:t>
            </a:r>
            <a:r>
              <a:rPr lang="zh-CN" altLang="en-US" sz="2200"/>
              <a:t>）</a:t>
            </a:r>
            <a:endParaRPr lang="zh-CN" altLang="en-US" sz="2200"/>
          </a:p>
          <a:p>
            <a:pPr>
              <a:lnSpc>
                <a:spcPct val="130000"/>
              </a:lnSpc>
            </a:pPr>
            <a:r>
              <a:rPr lang="zh-CN" altLang="en-US" sz="2200"/>
              <a:t>(二)使用</a:t>
            </a:r>
            <a:r>
              <a:rPr lang="zh-CN" altLang="en-US" sz="2200">
                <a:solidFill>
                  <a:srgbClr val="FF0000"/>
                </a:solidFill>
              </a:rPr>
              <a:t>国有企业事业单位资金</a:t>
            </a:r>
            <a:r>
              <a:rPr lang="zh-CN" altLang="en-US" sz="2200"/>
              <a:t>，并且该资金占控股或者主导地位的项目。（</a:t>
            </a:r>
            <a:r>
              <a:rPr lang="zh-CN" altLang="en-US" sz="2200">
                <a:solidFill>
                  <a:srgbClr val="C00000"/>
                </a:solidFill>
              </a:rPr>
              <a:t>包括国有企业</a:t>
            </a:r>
            <a:r>
              <a:rPr lang="zh-CN" altLang="en-US" sz="2200"/>
              <a:t>）</a:t>
            </a:r>
            <a:endParaRPr lang="zh-CN" altLang="en-US" sz="2200"/>
          </a:p>
          <a:p>
            <a:endParaRPr lang="zh-CN" altLang="en-US" sz="2200"/>
          </a:p>
        </p:txBody>
      </p:sp>
    </p:spTree>
  </p:cSld>
  <p:clrMapOvr>
    <a:masterClrMapping/>
  </p:clrMapOvr>
  <p:transition>
    <p:push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内容占位符 2"/>
          <p:cNvSpPr>
            <a:spLocks noGrp="1"/>
          </p:cNvSpPr>
          <p:nvPr>
            <p:ph idx="1"/>
          </p:nvPr>
        </p:nvSpPr>
        <p:spPr>
          <a:xfrm>
            <a:off x="571500" y="757555"/>
            <a:ext cx="10619740" cy="5342890"/>
          </a:xfrm>
        </p:spPr>
        <p:txBody>
          <a:bodyPr anchor="t">
            <a:normAutofit/>
          </a:bodyPr>
          <a:lstStyle/>
          <a:p>
            <a:pPr>
              <a:lnSpc>
                <a:spcPct val="120000"/>
              </a:lnSpc>
            </a:pP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第三条 </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使用国际组织或者外国政府贷款</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、援助资金的项目包括:</a:t>
            </a:r>
            <a:endParaRPr lang="zh-CN" altLang="en-US" kern="1200" baseline="0">
              <a:latin typeface="楷体" panose="02010609060101010101" pitchFamily="49" charset="-122"/>
              <a:ea typeface="楷体" panose="02010609060101010101" pitchFamily="49" charset="-122"/>
              <a:cs typeface="+mn-cs"/>
            </a:endParaRPr>
          </a:p>
          <a:p>
            <a:pPr>
              <a:lnSpc>
                <a:spcPct val="120000"/>
              </a:lnSpc>
            </a:pP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(一)使用世界银行、亚洲开发银行等国际组织贷款、援助资金的项目;</a:t>
            </a:r>
            <a:endParaRPr lang="zh-CN" altLang="en-US" kern="1200" baseline="0">
              <a:latin typeface="楷体" panose="02010609060101010101" pitchFamily="49" charset="-122"/>
              <a:ea typeface="楷体" panose="02010609060101010101" pitchFamily="49" charset="-122"/>
              <a:cs typeface="+mn-cs"/>
            </a:endParaRPr>
          </a:p>
          <a:p>
            <a:pPr>
              <a:lnSpc>
                <a:spcPct val="120000"/>
              </a:lnSpc>
            </a:pP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(二)使用外国政府及其机构贷款、援助资金的项目。</a:t>
            </a:r>
            <a:endParaRPr lang="zh-CN" altLang="en-US" kern="1200" baseline="0">
              <a:latin typeface="楷体" panose="02010609060101010101" pitchFamily="49" charset="-122"/>
              <a:ea typeface="楷体" panose="02010609060101010101" pitchFamily="49" charset="-122"/>
              <a:cs typeface="+mn-cs"/>
            </a:endParaRPr>
          </a:p>
          <a:p>
            <a:pPr>
              <a:lnSpc>
                <a:spcPct val="120000"/>
              </a:lnSpc>
            </a:pP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第四条</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 不属于本规定第二条、第三条规定情形的大型基础设施、公用事业等关系社会公共利益、公众安全的项目，必须招标的具体范围由国务院发展改革部门会同国务院有关部门按照确有必要、严格限定的原则制订，报国务院批准。</a:t>
            </a:r>
            <a:endParaRPr lang="zh-CN" altLang="en-US" kern="1200" baseline="0">
              <a:solidFill>
                <a:srgbClr val="FF0000"/>
              </a:solidFill>
              <a:latin typeface="楷体" panose="02010609060101010101" pitchFamily="49" charset="-122"/>
              <a:ea typeface="楷体" panose="02010609060101010101" pitchFamily="49" charset="-122"/>
              <a:cs typeface="+mn-cs"/>
            </a:endParaRPr>
          </a:p>
          <a:p>
            <a:endParaRPr lang="zh-CN" altLang="en-US" kern="1200" baseline="0">
              <a:solidFill>
                <a:srgbClr val="FF0000"/>
              </a:solidFill>
              <a:latin typeface="楷体" panose="02010609060101010101" pitchFamily="49" charset="-122"/>
              <a:ea typeface="楷体" panose="02010609060101010101" pitchFamily="49" charset="-122"/>
              <a:cs typeface="+mn-cs"/>
            </a:endParaRPr>
          </a:p>
        </p:txBody>
      </p:sp>
    </p:spTree>
  </p:cSld>
  <p:clrMapOvr>
    <a:masterClrMapping/>
  </p:clrMapOvr>
  <p:transition>
    <p:push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内容占位符 3"/>
          <p:cNvPicPr>
            <a:picLocks noGrp="1" noChangeAspect="1"/>
          </p:cNvPicPr>
          <p:nvPr>
            <p:ph idx="1"/>
          </p:nvPr>
        </p:nvPicPr>
        <p:blipFill>
          <a:blip r:embed="rId1"/>
          <a:stretch>
            <a:fillRect/>
          </a:stretch>
        </p:blipFill>
        <p:spPr>
          <a:xfrm>
            <a:off x="986790" y="274320"/>
            <a:ext cx="9371965" cy="6202680"/>
          </a:xfrm>
          <a:prstGeom prst="rect">
            <a:avLst/>
          </a:prstGeom>
          <a:ln w="28575" cmpd="dbl">
            <a:solidFill>
              <a:srgbClr val="FF0000"/>
            </a:solidFill>
            <a:prstDash val="soli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5790" y="494030"/>
            <a:ext cx="10701020" cy="5632450"/>
          </a:xfrm>
        </p:spPr>
        <p:txBody>
          <a:bodyPr>
            <a:normAutofit/>
          </a:bodyPr>
          <a:lstStyle/>
          <a:p>
            <a:r>
              <a:rPr lang="zh-CN" altLang="en-US"/>
              <a:t>第二条 不属于《必须招标的工程项目规定》第二条、第三条  规定情形的大型基础设施、公用事业等关系社会公共利益、公众安全的项目，</a:t>
            </a:r>
            <a:r>
              <a:rPr lang="zh-CN" altLang="en-US">
                <a:solidFill>
                  <a:srgbClr val="C00000"/>
                </a:solidFill>
              </a:rPr>
              <a:t>必须招标的具体范围包括</a:t>
            </a:r>
            <a:r>
              <a:rPr lang="zh-CN" altLang="en-US"/>
              <a:t>：  </a:t>
            </a:r>
            <a:endParaRPr lang="zh-CN" altLang="en-US"/>
          </a:p>
          <a:p>
            <a:r>
              <a:rPr lang="zh-CN" altLang="en-US">
                <a:solidFill>
                  <a:srgbClr val="C00000"/>
                </a:solidFill>
              </a:rPr>
              <a:t>（一）煤炭、石油、天然气、电力、新能源等能源基础设施项目；  </a:t>
            </a:r>
            <a:endParaRPr lang="zh-CN" altLang="en-US">
              <a:solidFill>
                <a:srgbClr val="C00000"/>
              </a:solidFill>
            </a:endParaRPr>
          </a:p>
          <a:p>
            <a:r>
              <a:rPr lang="zh-CN" altLang="en-US">
                <a:solidFill>
                  <a:srgbClr val="C00000"/>
                </a:solidFill>
              </a:rPr>
              <a:t>（二）铁路、公路、管道、水运，以及公共航空和A1级通用机场等交通运输基础设施项目；  </a:t>
            </a:r>
            <a:endParaRPr lang="zh-CN" altLang="en-US">
              <a:solidFill>
                <a:srgbClr val="C00000"/>
              </a:solidFill>
            </a:endParaRPr>
          </a:p>
          <a:p>
            <a:r>
              <a:rPr lang="zh-CN" altLang="en-US">
                <a:solidFill>
                  <a:srgbClr val="C00000"/>
                </a:solidFill>
              </a:rPr>
              <a:t>（三）电信枢纽、通信信息网络等通信基础设施项目；  </a:t>
            </a:r>
            <a:endParaRPr lang="zh-CN" altLang="en-US">
              <a:solidFill>
                <a:srgbClr val="C00000"/>
              </a:solidFill>
            </a:endParaRPr>
          </a:p>
          <a:p>
            <a:r>
              <a:rPr lang="zh-CN" altLang="en-US">
                <a:solidFill>
                  <a:srgbClr val="C00000"/>
                </a:solidFill>
              </a:rPr>
              <a:t>（四）防洪、灌溉、排涝、引（供）水等水利基础设施项目；  </a:t>
            </a:r>
            <a:endParaRPr lang="zh-CN" altLang="en-US">
              <a:solidFill>
                <a:srgbClr val="C00000"/>
              </a:solidFill>
            </a:endParaRPr>
          </a:p>
          <a:p>
            <a:r>
              <a:rPr lang="zh-CN" altLang="en-US">
                <a:solidFill>
                  <a:srgbClr val="C00000"/>
                </a:solidFill>
              </a:rPr>
              <a:t>（五）城市轨道交通等城建项目。</a:t>
            </a:r>
            <a:endParaRPr lang="zh-CN" altLang="en-US">
              <a:solidFill>
                <a:srgbClr val="C00000"/>
              </a:solidFill>
            </a:endParaRPr>
          </a:p>
          <a:p>
            <a:endParaRPr lang="zh-CN" altLang="en-US">
              <a:solidFill>
                <a:srgbClr val="C00000"/>
              </a:solidFill>
            </a:endParaRPr>
          </a:p>
          <a:p>
            <a:pPr algn="r"/>
            <a:r>
              <a:rPr lang="zh-CN" altLang="en-US">
                <a:solidFill>
                  <a:srgbClr val="C00000"/>
                </a:solidFill>
              </a:rPr>
              <a:t>（</a:t>
            </a:r>
            <a:r>
              <a:rPr lang="en-US" altLang="zh-CN">
                <a:solidFill>
                  <a:srgbClr val="C00000"/>
                </a:solidFill>
              </a:rPr>
              <a:t>2018</a:t>
            </a:r>
            <a:r>
              <a:rPr lang="zh-CN" altLang="en-US">
                <a:solidFill>
                  <a:srgbClr val="C00000"/>
                </a:solidFill>
              </a:rPr>
              <a:t>年</a:t>
            </a:r>
            <a:r>
              <a:rPr lang="en-US" altLang="zh-CN">
                <a:solidFill>
                  <a:srgbClr val="C00000"/>
                </a:solidFill>
              </a:rPr>
              <a:t>6</a:t>
            </a:r>
            <a:r>
              <a:rPr lang="zh-CN" altLang="en-US">
                <a:solidFill>
                  <a:srgbClr val="C00000"/>
                </a:solidFill>
              </a:rPr>
              <a:t>月</a:t>
            </a:r>
            <a:r>
              <a:rPr lang="en-US" altLang="zh-CN">
                <a:solidFill>
                  <a:srgbClr val="C00000"/>
                </a:solidFill>
              </a:rPr>
              <a:t>6</a:t>
            </a:r>
            <a:r>
              <a:rPr lang="zh-CN" altLang="en-US">
                <a:solidFill>
                  <a:srgbClr val="C00000"/>
                </a:solidFill>
              </a:rPr>
              <a:t>号执行</a:t>
            </a:r>
            <a:r>
              <a:rPr lang="zh-CN" altLang="en-US">
                <a:solidFill>
                  <a:srgbClr val="C00000"/>
                </a:solidFill>
                <a:sym typeface="+mn-ea"/>
              </a:rPr>
              <a:t>）</a:t>
            </a:r>
            <a:r>
              <a:rPr lang="zh-CN" altLang="en-US">
                <a:solidFill>
                  <a:srgbClr val="C00000"/>
                </a:solidFill>
              </a:rPr>
              <a:t>  </a:t>
            </a:r>
            <a:endParaRPr lang="zh-CN" altLang="en-US">
              <a:solidFill>
                <a:srgbClr val="C0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内容占位符 2"/>
          <p:cNvSpPr>
            <a:spLocks noGrp="1"/>
          </p:cNvSpPr>
          <p:nvPr>
            <p:ph idx="1"/>
          </p:nvPr>
        </p:nvSpPr>
        <p:spPr>
          <a:xfrm>
            <a:off x="730250" y="618490"/>
            <a:ext cx="10708005" cy="5507990"/>
          </a:xfrm>
        </p:spPr>
        <p:txBody>
          <a:bodyPr anchor="t">
            <a:normAutofit/>
          </a:bodyPr>
          <a:lstStyle/>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第五条 本规定第二条至第四条规定范围内的项目，其</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勘察、设计、施工、监理</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以及与工程建设有关的重要</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设备、材料</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等的</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采购</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达到下列标准之一的，必须招标:</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(一)</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施工单项合同</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估算价在</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400万元</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人民币以上;</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(二)重要设备、材料等货物的</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采购</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，单项合同估算价在</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200万元人民币以上</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(三)</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勘察、设计、监理等服务</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的采购，单项合同估算价在</a:t>
            </a:r>
            <a:r>
              <a:rPr lang="zh-CN" altLang="en-US" kern="1200" baseline="0">
                <a:solidFill>
                  <a:srgbClr val="FF0000"/>
                </a:solidFill>
                <a:latin typeface="楷体" panose="02010609060101010101" pitchFamily="49" charset="-122"/>
                <a:ea typeface="楷体" panose="02010609060101010101" pitchFamily="49" charset="-122"/>
                <a:cs typeface="+mn-cs"/>
                <a:sym typeface="宋体" panose="02010600030101010101" pitchFamily="2" charset="-122"/>
              </a:rPr>
              <a:t>100万元人民币以上</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同一项目中可以合并进行的勘察、设计、施工、监理以及与工程建设有关的重要设备、材料等的采购，合同估算价合计达到前款规定标准的，必须招标。</a:t>
            </a:r>
            <a:endParaRPr lang="zh-CN" altLang="en-US" kern="1200" baseline="0">
              <a:latin typeface="楷体" panose="02010609060101010101" pitchFamily="49" charset="-122"/>
              <a:ea typeface="楷体" panose="02010609060101010101" pitchFamily="49" charset="-122"/>
              <a:cs typeface="+mn-cs"/>
            </a:endParaRPr>
          </a:p>
          <a:p>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第六条 本规定自</a:t>
            </a:r>
            <a:r>
              <a:rPr lang="zh-CN" altLang="en-US" kern="1200" baseline="0">
                <a:solidFill>
                  <a:srgbClr val="C00000"/>
                </a:solidFill>
                <a:latin typeface="楷体" panose="02010609060101010101" pitchFamily="49" charset="-122"/>
                <a:ea typeface="楷体" panose="02010609060101010101" pitchFamily="49" charset="-122"/>
                <a:cs typeface="+mn-cs"/>
                <a:sym typeface="宋体" panose="02010600030101010101" pitchFamily="2" charset="-122"/>
              </a:rPr>
              <a:t>2018年6月1日</a:t>
            </a:r>
            <a:r>
              <a:rPr lang="zh-CN" altLang="en-US" kern="1200" baseline="0">
                <a:latin typeface="楷体" panose="02010609060101010101" pitchFamily="49" charset="-122"/>
                <a:ea typeface="楷体" panose="02010609060101010101" pitchFamily="49" charset="-122"/>
                <a:cs typeface="+mn-cs"/>
                <a:sym typeface="宋体" panose="02010600030101010101" pitchFamily="2" charset="-122"/>
              </a:rPr>
              <a:t>起施行。</a:t>
            </a:r>
            <a:endParaRPr lang="zh-CN" altLang="en-US" kern="1200" baseline="0">
              <a:latin typeface="楷体" panose="02010609060101010101" pitchFamily="49" charset="-122"/>
              <a:ea typeface="楷体" panose="02010609060101010101" pitchFamily="49" charset="-122"/>
              <a:cs typeface="+mn-cs"/>
            </a:endParaRPr>
          </a:p>
          <a:p>
            <a:endParaRPr lang="zh-CN" altLang="en-US" kern="1200" baseline="0">
              <a:latin typeface="楷体" panose="02010609060101010101" pitchFamily="49" charset="-122"/>
              <a:ea typeface="楷体" panose="02010609060101010101" pitchFamily="49" charset="-122"/>
              <a:cs typeface="+mn-cs"/>
            </a:endParaRPr>
          </a:p>
          <a:p>
            <a:endParaRPr lang="zh-CN" altLang="en-US" kern="1200" baseline="0">
              <a:latin typeface="楷体" panose="02010609060101010101" pitchFamily="49" charset="-122"/>
              <a:ea typeface="楷体" panose="02010609060101010101" pitchFamily="49" charset="-122"/>
              <a:cs typeface="+mn-cs"/>
            </a:endParaRPr>
          </a:p>
        </p:txBody>
      </p:sp>
    </p:spTree>
  </p:cSld>
  <p:clrMapOvr>
    <a:masterClrMapping/>
  </p:clrMapOvr>
  <p:transition>
    <p:push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975360" y="932815"/>
            <a:ext cx="10648950" cy="3673475"/>
          </a:xfrm>
          <a:prstGeom prst="rect">
            <a:avLst/>
          </a:prstGeom>
        </p:spPr>
      </p:pic>
      <p:sp>
        <p:nvSpPr>
          <p:cNvPr id="3" name="标题 1"/>
          <p:cNvSpPr>
            <a:spLocks noGrp="1"/>
          </p:cNvSpPr>
          <p:nvPr/>
        </p:nvSpPr>
        <p:spPr>
          <a:xfrm>
            <a:off x="838200" y="393065"/>
            <a:ext cx="10598785"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政府投资条例的基本情况</a:t>
            </a:r>
            <a:endPar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659130"/>
          </a:xfrm>
        </p:spPr>
        <p:txBody>
          <a:bodyPr/>
          <a:lstStyle/>
          <a:p>
            <a:r>
              <a:rPr lang="zh-CN" altLang="en-US" sz="3200" b="1">
                <a:solidFill>
                  <a:srgbClr val="FF0000"/>
                </a:solidFill>
                <a:sym typeface="+mn-ea"/>
              </a:rPr>
              <a:t>基本内容：</a:t>
            </a:r>
            <a:endParaRPr lang="zh-CN" altLang="en-US" sz="3200" b="1">
              <a:solidFill>
                <a:srgbClr val="FF0000"/>
              </a:solidFill>
              <a:sym typeface="+mn-ea"/>
            </a:endParaRPr>
          </a:p>
        </p:txBody>
      </p:sp>
      <p:sp>
        <p:nvSpPr>
          <p:cNvPr id="3" name="内容占位符 2"/>
          <p:cNvSpPr>
            <a:spLocks noGrp="1"/>
          </p:cNvSpPr>
          <p:nvPr>
            <p:ph idx="1"/>
          </p:nvPr>
        </p:nvSpPr>
        <p:spPr>
          <a:xfrm>
            <a:off x="967740" y="924560"/>
            <a:ext cx="10321925" cy="5187315"/>
          </a:xfrm>
        </p:spPr>
        <p:txBody>
          <a:bodyPr/>
          <a:lstStyle/>
          <a:p>
            <a:pPr>
              <a:lnSpc>
                <a:spcPct val="170000"/>
              </a:lnSpc>
            </a:pPr>
            <a:r>
              <a:rPr lang="zh-CN" altLang="en-US" sz="2400">
                <a:sym typeface="+mn-ea"/>
              </a:rPr>
              <a:t>《政府投资条例》（下称“《条例》”）共七章，32条。</a:t>
            </a:r>
            <a:endParaRPr lang="zh-CN" altLang="en-US" sz="2400">
              <a:sym typeface="+mn-ea"/>
            </a:endParaRPr>
          </a:p>
          <a:p>
            <a:pPr>
              <a:lnSpc>
                <a:spcPct val="170000"/>
              </a:lnSpc>
            </a:pPr>
            <a:r>
              <a:rPr lang="zh-CN" altLang="en-US" sz="2400">
                <a:sym typeface="+mn-ea"/>
              </a:rPr>
              <a:t>   第一章为总则，对《条例》的立法目的，</a:t>
            </a:r>
            <a:r>
              <a:rPr lang="zh-CN" altLang="en-US" sz="2400">
                <a:solidFill>
                  <a:srgbClr val="FF0000"/>
                </a:solidFill>
                <a:sym typeface="+mn-ea"/>
              </a:rPr>
              <a:t>政府投资定义</a:t>
            </a:r>
            <a:r>
              <a:rPr lang="zh-CN" altLang="en-US" sz="2400">
                <a:sym typeface="+mn-ea"/>
              </a:rPr>
              <a:t>、领域、原则、方式和事权主体进行概括性规定；</a:t>
            </a:r>
            <a:endParaRPr lang="zh-CN" altLang="en-US" sz="2400">
              <a:sym typeface="+mn-ea"/>
            </a:endParaRPr>
          </a:p>
          <a:p>
            <a:pPr>
              <a:lnSpc>
                <a:spcPct val="170000"/>
              </a:lnSpc>
            </a:pPr>
            <a:r>
              <a:rPr lang="zh-CN" altLang="en-US" sz="2400">
                <a:sym typeface="+mn-ea"/>
              </a:rPr>
              <a:t>   第二到五章分别为</a:t>
            </a:r>
            <a:r>
              <a:rPr lang="zh-CN" altLang="en-US" sz="2400">
                <a:solidFill>
                  <a:srgbClr val="FF0000"/>
                </a:solidFill>
                <a:sym typeface="+mn-ea"/>
              </a:rPr>
              <a:t>投资决策</a:t>
            </a:r>
            <a:r>
              <a:rPr lang="zh-CN" altLang="en-US" sz="2400">
                <a:sym typeface="+mn-ea"/>
              </a:rPr>
              <a:t>、</a:t>
            </a:r>
            <a:r>
              <a:rPr lang="zh-CN" altLang="en-US" sz="2400">
                <a:solidFill>
                  <a:srgbClr val="FF0000"/>
                </a:solidFill>
                <a:sym typeface="+mn-ea"/>
              </a:rPr>
              <a:t>年度计划</a:t>
            </a:r>
            <a:r>
              <a:rPr lang="zh-CN" altLang="en-US" sz="2400">
                <a:sym typeface="+mn-ea"/>
              </a:rPr>
              <a:t>、</a:t>
            </a:r>
            <a:r>
              <a:rPr lang="zh-CN" altLang="en-US" sz="2400">
                <a:solidFill>
                  <a:srgbClr val="FF0000"/>
                </a:solidFill>
                <a:sym typeface="+mn-ea"/>
              </a:rPr>
              <a:t>项目实施和监督管理</a:t>
            </a:r>
            <a:r>
              <a:rPr lang="zh-CN" altLang="en-US" sz="2400">
                <a:sym typeface="+mn-ea"/>
              </a:rPr>
              <a:t>；</a:t>
            </a:r>
            <a:endParaRPr lang="zh-CN" altLang="en-US" sz="2400">
              <a:sym typeface="+mn-ea"/>
            </a:endParaRPr>
          </a:p>
          <a:p>
            <a:pPr>
              <a:lnSpc>
                <a:spcPct val="170000"/>
              </a:lnSpc>
            </a:pPr>
            <a:r>
              <a:rPr lang="zh-CN" altLang="en-US" sz="2400">
                <a:sym typeface="+mn-ea"/>
              </a:rPr>
              <a:t>   第六章专章规定的</a:t>
            </a:r>
            <a:r>
              <a:rPr lang="zh-CN" altLang="en-US" sz="2400">
                <a:solidFill>
                  <a:srgbClr val="FF0000"/>
                </a:solidFill>
                <a:sym typeface="+mn-ea"/>
              </a:rPr>
              <a:t>法律责任</a:t>
            </a:r>
            <a:r>
              <a:rPr lang="zh-CN" altLang="en-US" sz="2400">
                <a:sym typeface="+mn-ea"/>
              </a:rPr>
              <a:t>；</a:t>
            </a:r>
            <a:endParaRPr lang="zh-CN" altLang="en-US" sz="2400">
              <a:sym typeface="+mn-ea"/>
            </a:endParaRPr>
          </a:p>
          <a:p>
            <a:pPr>
              <a:lnSpc>
                <a:spcPct val="170000"/>
              </a:lnSpc>
            </a:pPr>
            <a:r>
              <a:rPr lang="zh-CN" altLang="en-US" sz="2400">
                <a:sym typeface="+mn-ea"/>
              </a:rPr>
              <a:t>   第七章为</a:t>
            </a:r>
            <a:r>
              <a:rPr lang="zh-CN" altLang="en-US" sz="2400">
                <a:solidFill>
                  <a:srgbClr val="FF0000"/>
                </a:solidFill>
                <a:sym typeface="+mn-ea"/>
              </a:rPr>
              <a:t>附则</a:t>
            </a:r>
            <a:r>
              <a:rPr lang="zh-CN" altLang="en-US" sz="2400">
                <a:sym typeface="+mn-ea"/>
              </a:rPr>
              <a:t>。</a:t>
            </a:r>
            <a:endParaRPr lang="zh-CN" altLang="en-US" sz="2400" kern="1200" baseline="0">
              <a:latin typeface="楷体" panose="02010609060101010101" pitchFamily="49" charset="-122"/>
              <a:ea typeface="楷体" panose="02010609060101010101" pitchFamily="49" charset="-122"/>
              <a:cs typeface="+mn-cs"/>
            </a:endParaRPr>
          </a:p>
          <a:p>
            <a:endParaRPr lang="zh-CN" altLang="en-US" sz="24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495300"/>
          </a:xfrm>
        </p:spPr>
        <p:txBody>
          <a:bodyPr>
            <a:noAutofit/>
          </a:bodyPr>
          <a:lstStyle/>
          <a:p>
            <a:r>
              <a:rPr lang="zh-CN" altLang="en-US" sz="3600">
                <a:latin typeface="微软雅黑" panose="020B0503020204020204" charset="-122"/>
                <a:ea typeface="微软雅黑" panose="020B0503020204020204" charset="-122"/>
              </a:rPr>
              <a:t>何为政府投资？</a:t>
            </a:r>
            <a:endParaRPr lang="zh-CN" altLang="en-US" sz="3600">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837565" y="923925"/>
            <a:ext cx="10319385" cy="5187315"/>
          </a:xfrm>
        </p:spPr>
        <p:txBody>
          <a:bodyPr>
            <a:normAutofit/>
          </a:bodyPr>
          <a:lstStyle/>
          <a:p>
            <a:pPr>
              <a:lnSpc>
                <a:spcPct val="110000"/>
              </a:lnSpc>
            </a:pPr>
            <a:r>
              <a:rPr lang="en-US" altLang="zh-CN">
                <a:sym typeface="+mn-ea"/>
              </a:rPr>
              <a:t>  </a:t>
            </a:r>
            <a:r>
              <a:rPr lang="zh-CN" altLang="en-US">
                <a:sym typeface="+mn-ea"/>
              </a:rPr>
              <a:t>《条例》第二条规定：“政府投资，是指在中国境内使用</a:t>
            </a:r>
            <a:r>
              <a:rPr lang="zh-CN" altLang="en-US">
                <a:solidFill>
                  <a:srgbClr val="FF0000"/>
                </a:solidFill>
                <a:sym typeface="+mn-ea"/>
              </a:rPr>
              <a:t>预算安排的资金进行固定资产投资建设活动</a:t>
            </a:r>
            <a:r>
              <a:rPr lang="zh-CN" altLang="en-US">
                <a:sym typeface="+mn-ea"/>
              </a:rPr>
              <a:t>，包括新建、扩建、改建、技术改造等。”</a:t>
            </a:r>
            <a:endParaRPr lang="zh-CN" altLang="en-US">
              <a:sym typeface="+mn-ea"/>
            </a:endParaRPr>
          </a:p>
          <a:p>
            <a:pPr>
              <a:lnSpc>
                <a:spcPct val="110000"/>
              </a:lnSpc>
            </a:pPr>
            <a:r>
              <a:rPr lang="zh-CN" altLang="en-US">
                <a:sym typeface="+mn-ea"/>
              </a:rPr>
              <a:t>  《条例》第五条规定：“国家加强对政府投资资金的预算约束。</a:t>
            </a:r>
            <a:r>
              <a:rPr lang="zh-CN" altLang="en-US">
                <a:solidFill>
                  <a:srgbClr val="FF0000"/>
                </a:solidFill>
                <a:sym typeface="+mn-ea"/>
              </a:rPr>
              <a:t>政府及其有关部门不得违法违规举借债务筹措政府投资资金</a:t>
            </a:r>
            <a:r>
              <a:rPr lang="zh-CN" altLang="en-US">
                <a:sym typeface="+mn-ea"/>
              </a:rPr>
              <a:t>。”</a:t>
            </a:r>
            <a:endParaRPr lang="zh-CN" altLang="en-US">
              <a:sym typeface="+mn-ea"/>
            </a:endParaRPr>
          </a:p>
          <a:p>
            <a:pPr>
              <a:lnSpc>
                <a:spcPct val="110000"/>
              </a:lnSpc>
            </a:pPr>
            <a:r>
              <a:rPr lang="zh-CN" altLang="en-US">
                <a:sym typeface="+mn-ea"/>
              </a:rPr>
              <a:t>根据该条规定，凡是使用了</a:t>
            </a:r>
            <a:r>
              <a:rPr lang="zh-CN" altLang="en-US">
                <a:solidFill>
                  <a:srgbClr val="FF0000"/>
                </a:solidFill>
                <a:sym typeface="+mn-ea"/>
              </a:rPr>
              <a:t>预算安排资金</a:t>
            </a:r>
            <a:r>
              <a:rPr lang="zh-CN" altLang="en-US">
                <a:sym typeface="+mn-ea"/>
              </a:rPr>
              <a:t>的固定资产投资都属于政府投资，均应作为《条例》规范的对象，而立项主体则不是区分政府投资与否的标准。</a:t>
            </a:r>
            <a:endParaRPr lang="zh-CN" altLang="en-US">
              <a:sym typeface="+mn-ea"/>
            </a:endParaRPr>
          </a:p>
          <a:p>
            <a:pPr>
              <a:lnSpc>
                <a:spcPct val="110000"/>
              </a:lnSpc>
            </a:pPr>
            <a:r>
              <a:rPr lang="zh-CN" altLang="en-US">
                <a:sym typeface="+mn-ea"/>
              </a:rPr>
              <a:t>  《预算法》规定：预算包括</a:t>
            </a:r>
            <a:r>
              <a:rPr lang="zh-CN" altLang="en-US">
                <a:solidFill>
                  <a:srgbClr val="FF0000"/>
                </a:solidFill>
                <a:sym typeface="+mn-ea"/>
              </a:rPr>
              <a:t>一般公共预算、政府性基金预算、国有资本经营预算、社会保险基金预算</a:t>
            </a:r>
            <a:r>
              <a:rPr lang="zh-CN" altLang="en-US">
                <a:sym typeface="+mn-ea"/>
              </a:rPr>
              <a:t>。</a:t>
            </a:r>
            <a:endParaRPr lang="zh-CN" altLang="en-US" kern="1200" baseline="0">
              <a:solidFill>
                <a:schemeClr val="tx1"/>
              </a:solidFill>
              <a:latin typeface="楷体" panose="02010609060101010101" pitchFamily="49" charset="-122"/>
              <a:ea typeface="楷体" panose="02010609060101010101" pitchFamily="49" charset="-122"/>
              <a:cs typeface="+mn-cs"/>
            </a:endParaRPr>
          </a:p>
          <a:p>
            <a:pPr>
              <a:lnSpc>
                <a:spcPct val="110000"/>
              </a:lnSpc>
            </a:pPr>
            <a:r>
              <a:rPr lang="zh-CN" altLang="en-US">
                <a:sym typeface="+mn-ea"/>
              </a:rPr>
              <a:t>同时包括：地方政府通过</a:t>
            </a:r>
            <a:r>
              <a:rPr lang="zh-CN" altLang="en-US">
                <a:solidFill>
                  <a:srgbClr val="FF0000"/>
                </a:solidFill>
                <a:sym typeface="+mn-ea"/>
              </a:rPr>
              <a:t>依法举债筹措的资金</a:t>
            </a:r>
            <a:r>
              <a:rPr lang="zh-CN" altLang="en-US">
                <a:sym typeface="+mn-ea"/>
              </a:rPr>
              <a:t>。</a:t>
            </a:r>
            <a:endParaRPr lang="zh-CN"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882015"/>
          </a:xfrm>
        </p:spPr>
        <p:txBody>
          <a:bodyPr/>
          <a:lstStyle/>
          <a:p>
            <a:r>
              <a:rPr lang="zh-CN" altLang="en-US" b="1">
                <a:sym typeface="+mn-ea"/>
              </a:rPr>
              <a:t>政府投资的范围（什么样的项目可以）</a:t>
            </a:r>
            <a:endParaRPr lang="zh-CN" altLang="en-US" b="1">
              <a:sym typeface="+mn-ea"/>
            </a:endParaRPr>
          </a:p>
        </p:txBody>
      </p:sp>
      <p:sp>
        <p:nvSpPr>
          <p:cNvPr id="3" name="内容占位符 2"/>
          <p:cNvSpPr>
            <a:spLocks noGrp="1"/>
          </p:cNvSpPr>
          <p:nvPr>
            <p:ph idx="1"/>
          </p:nvPr>
        </p:nvSpPr>
        <p:spPr>
          <a:xfrm>
            <a:off x="574675" y="1438910"/>
            <a:ext cx="10909935" cy="4738370"/>
          </a:xfrm>
        </p:spPr>
        <p:txBody>
          <a:bodyPr>
            <a:normAutofit/>
          </a:bodyPr>
          <a:lstStyle/>
          <a:p>
            <a:pPr>
              <a:lnSpc>
                <a:spcPct val="140000"/>
              </a:lnSpc>
            </a:pPr>
            <a:r>
              <a:rPr lang="zh-CN" altLang="en-US">
                <a:sym typeface="+mn-ea"/>
              </a:rPr>
              <a:t>《条例》第三条规定：“政府投资资金应当投向市场不能有效配置资源的</a:t>
            </a:r>
            <a:r>
              <a:rPr lang="zh-CN" altLang="en-US">
                <a:solidFill>
                  <a:srgbClr val="FF0000"/>
                </a:solidFill>
                <a:sym typeface="+mn-ea"/>
              </a:rPr>
              <a:t>社会公益服务、公共基础设施、农业农村、生态环境保护、重大科技进步、社会管理、国家安全等公共领域的项目</a:t>
            </a:r>
            <a:r>
              <a:rPr lang="zh-CN" altLang="en-US">
                <a:sym typeface="+mn-ea"/>
              </a:rPr>
              <a:t>，以非经营性项目为主。”</a:t>
            </a:r>
            <a:endParaRPr lang="zh-CN" altLang="en-US"/>
          </a:p>
          <a:p>
            <a:pPr>
              <a:lnSpc>
                <a:spcPct val="140000"/>
              </a:lnSpc>
            </a:pPr>
            <a:r>
              <a:rPr lang="zh-CN" altLang="en-US">
                <a:sym typeface="+mn-ea"/>
              </a:rPr>
              <a:t>政府投资是政府</a:t>
            </a:r>
            <a:r>
              <a:rPr lang="zh-CN" altLang="en-US">
                <a:solidFill>
                  <a:srgbClr val="FF0000"/>
                </a:solidFill>
                <a:sym typeface="+mn-ea"/>
              </a:rPr>
              <a:t>适当</a:t>
            </a:r>
            <a:r>
              <a:rPr lang="zh-CN" altLang="en-US">
                <a:sym typeface="+mn-ea"/>
              </a:rPr>
              <a:t>干预经济、</a:t>
            </a:r>
            <a:r>
              <a:rPr lang="zh-CN" altLang="en-US">
                <a:solidFill>
                  <a:srgbClr val="FF0000"/>
                </a:solidFill>
                <a:sym typeface="+mn-ea"/>
              </a:rPr>
              <a:t>解决市场失灵问题、弥补市场缺陷的手段和方式，</a:t>
            </a:r>
            <a:r>
              <a:rPr lang="zh-CN" altLang="en-US">
                <a:sym typeface="+mn-ea"/>
              </a:rPr>
              <a:t>它的经济职能内涵决定其应在基础性和公益性的领域，承担起建设和发展的责任，包括提高效率、增进公平和促进经济稳定增长。同时，</a:t>
            </a:r>
            <a:r>
              <a:rPr lang="zh-CN" altLang="en-US">
                <a:solidFill>
                  <a:srgbClr val="FF0000"/>
                </a:solidFill>
                <a:sym typeface="+mn-ea"/>
              </a:rPr>
              <a:t>防止政府投资对于民间资本的挤压</a:t>
            </a:r>
            <a:r>
              <a:rPr lang="zh-CN" altLang="en-US">
                <a:sym typeface="+mn-ea"/>
              </a:rPr>
              <a:t>，保证市场的自由竞争环境。</a:t>
            </a:r>
            <a:endParaRPr lang="zh-CN" altLang="en-US"/>
          </a:p>
          <a:p>
            <a:pPr>
              <a:lnSpc>
                <a:spcPct val="140000"/>
              </a:lnSpc>
            </a:pPr>
            <a:endParaRPr lang="zh-CN" altLang="en-US"/>
          </a:p>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548680"/>
            <a:ext cx="10515600" cy="759619"/>
          </a:xfrm>
        </p:spPr>
        <p:txBody>
          <a:bodyPr>
            <a:normAutofit/>
          </a:bodyPr>
          <a:lstStyle/>
          <a:p>
            <a:pPr algn="ctr"/>
            <a:r>
              <a:rPr lang="zh-CN" altLang="en-US" dirty="0">
                <a:solidFill>
                  <a:srgbClr val="C00000"/>
                </a:solidFill>
                <a:latin typeface="微软雅黑" panose="020B0503020204020204" charset="-122"/>
                <a:ea typeface="微软雅黑" panose="020B0503020204020204" charset="-122"/>
                <a:sym typeface="+mn-ea"/>
              </a:rPr>
              <a:t>中国制造 中国创造 中国建造</a:t>
            </a:r>
            <a:endParaRPr lang="zh-CN" altLang="en-US" dirty="0">
              <a:solidFill>
                <a:srgbClr val="C00000"/>
              </a:solidFill>
              <a:latin typeface="微软雅黑" panose="020B0503020204020204" charset="-122"/>
              <a:ea typeface="微软雅黑" panose="020B0503020204020204" charset="-122"/>
              <a:sym typeface="+mn-ea"/>
            </a:endParaRPr>
          </a:p>
        </p:txBody>
      </p:sp>
      <p:graphicFrame>
        <p:nvGraphicFramePr>
          <p:cNvPr id="5" name="图示 4"/>
          <p:cNvGraphicFramePr/>
          <p:nvPr/>
        </p:nvGraphicFramePr>
        <p:xfrm>
          <a:off x="6960096" y="2132856"/>
          <a:ext cx="4752528" cy="25202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448" y="1988840"/>
            <a:ext cx="6516724" cy="28227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fltVal val="0"/>
                                          </p:val>
                                        </p:tav>
                                        <p:tav tm="100000">
                                          <p:val>
                                            <p:strVal val="#ppt_w"/>
                                          </p:val>
                                        </p:tav>
                                      </p:tavLst>
                                    </p:anim>
                                    <p:anim calcmode="lin" valueType="num">
                                      <p:cBhvr>
                                        <p:cTn id="8" dur="1000" fill="hold"/>
                                        <p:tgtEl>
                                          <p:spTgt spid="12290"/>
                                        </p:tgtEl>
                                        <p:attrNameLst>
                                          <p:attrName>ppt_h</p:attrName>
                                        </p:attrNameLst>
                                      </p:cBhvr>
                                      <p:tavLst>
                                        <p:tav tm="0">
                                          <p:val>
                                            <p:fltVal val="0"/>
                                          </p:val>
                                        </p:tav>
                                        <p:tav tm="100000">
                                          <p:val>
                                            <p:strVal val="#ppt_h"/>
                                          </p:val>
                                        </p:tav>
                                      </p:tavLst>
                                    </p:anim>
                                    <p:anim calcmode="lin" valueType="num">
                                      <p:cBhvr>
                                        <p:cTn id="9" dur="1000" fill="hold"/>
                                        <p:tgtEl>
                                          <p:spTgt spid="12290"/>
                                        </p:tgtEl>
                                        <p:attrNameLst>
                                          <p:attrName>style.rotation</p:attrName>
                                        </p:attrNameLst>
                                      </p:cBhvr>
                                      <p:tavLst>
                                        <p:tav tm="0">
                                          <p:val>
                                            <p:fltVal val="90"/>
                                          </p:val>
                                        </p:tav>
                                        <p:tav tm="100000">
                                          <p:val>
                                            <p:fltVal val="0"/>
                                          </p:val>
                                        </p:tav>
                                      </p:tavLst>
                                    </p:anim>
                                    <p:animEffect transition="in" filter="fade">
                                      <p:cBhvr>
                                        <p:cTn id="10" dur="1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63930"/>
          </a:xfrm>
        </p:spPr>
        <p:txBody>
          <a:bodyPr/>
          <a:lstStyle/>
          <a:p>
            <a:r>
              <a:rPr lang="zh-CN" altLang="en-US" b="1">
                <a:sym typeface="+mn-ea"/>
              </a:rPr>
              <a:t>政府投资方式</a:t>
            </a:r>
            <a:endParaRPr lang="zh-CN" altLang="en-US" b="1"/>
          </a:p>
        </p:txBody>
      </p:sp>
      <p:sp>
        <p:nvSpPr>
          <p:cNvPr id="3" name="内容占位符 2"/>
          <p:cNvSpPr>
            <a:spLocks noGrp="1"/>
          </p:cNvSpPr>
          <p:nvPr>
            <p:ph idx="1"/>
          </p:nvPr>
        </p:nvSpPr>
        <p:spPr>
          <a:xfrm>
            <a:off x="838200" y="1273810"/>
            <a:ext cx="10515600" cy="4903470"/>
          </a:xfrm>
        </p:spPr>
        <p:txBody>
          <a:bodyPr>
            <a:normAutofit/>
          </a:bodyPr>
          <a:lstStyle/>
          <a:p>
            <a:pPr>
              <a:lnSpc>
                <a:spcPct val="110000"/>
              </a:lnSpc>
            </a:pPr>
            <a:r>
              <a:rPr lang="zh-CN" altLang="en-US">
                <a:sym typeface="+mn-ea"/>
              </a:rPr>
              <a:t>《条例》第六条规定：“政府投资资金按项目安排，以</a:t>
            </a:r>
            <a:r>
              <a:rPr lang="zh-CN" altLang="en-US">
                <a:solidFill>
                  <a:srgbClr val="FF0000"/>
                </a:solidFill>
                <a:sym typeface="+mn-ea"/>
              </a:rPr>
              <a:t>直接投资</a:t>
            </a:r>
            <a:r>
              <a:rPr lang="zh-CN" altLang="en-US">
                <a:sym typeface="+mn-ea"/>
              </a:rPr>
              <a:t>方式为主；对确需支持的经营性项目，主要采取</a:t>
            </a:r>
            <a:r>
              <a:rPr lang="zh-CN" altLang="en-US">
                <a:solidFill>
                  <a:srgbClr val="FF0000"/>
                </a:solidFill>
                <a:sym typeface="+mn-ea"/>
              </a:rPr>
              <a:t>资本金注入</a:t>
            </a:r>
            <a:r>
              <a:rPr lang="zh-CN" altLang="en-US">
                <a:sym typeface="+mn-ea"/>
              </a:rPr>
              <a:t>方式，也可以适当采取</a:t>
            </a:r>
            <a:r>
              <a:rPr lang="zh-CN" altLang="en-US">
                <a:solidFill>
                  <a:srgbClr val="FF0000"/>
                </a:solidFill>
                <a:sym typeface="+mn-ea"/>
              </a:rPr>
              <a:t>投资补助、贷款贴息</a:t>
            </a:r>
            <a:r>
              <a:rPr lang="zh-CN" altLang="en-US">
                <a:sym typeface="+mn-ea"/>
              </a:rPr>
              <a:t>等方式。”</a:t>
            </a:r>
            <a:endParaRPr lang="zh-CN" altLang="en-US"/>
          </a:p>
          <a:p>
            <a:pPr>
              <a:lnSpc>
                <a:spcPct val="110000"/>
              </a:lnSpc>
            </a:pPr>
            <a:r>
              <a:rPr lang="zh-CN" altLang="en-US">
                <a:sym typeface="+mn-ea"/>
              </a:rPr>
              <a:t>资本金注入方式始于1996年开始试行的资本金制度，即在经营性固定资产投资项目(包括国有单位的基本建设、技术改造、房地产开发项目和集体投资项目)的总投资中，除项目法人从银行或资本市场筹措的债务性资金外，还应有一定比例的、由投资者认缴的出资额，才能进行建设。</a:t>
            </a:r>
            <a:endParaRPr lang="zh-CN" altLang="en-US"/>
          </a:p>
          <a:p>
            <a:pPr>
              <a:lnSpc>
                <a:spcPct val="110000"/>
              </a:lnSpc>
            </a:pPr>
            <a:r>
              <a:rPr lang="zh-CN" altLang="en-US">
                <a:sym typeface="+mn-ea"/>
              </a:rPr>
              <a:t>投资补助是指对符合条件的地方政府投资项目和企业投资项目给予的投资资金补助。贷款贴息是指对符合条件、使用了中长期贷款的投资项目给予的贷款利息补贴。</a:t>
            </a:r>
            <a:endParaRPr lang="zh-CN"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标题 1"/>
          <p:cNvSpPr>
            <a:spLocks noGrp="1"/>
          </p:cNvSpPr>
          <p:nvPr/>
        </p:nvSpPr>
        <p:spPr>
          <a:xfrm>
            <a:off x="996950" y="393065"/>
            <a:ext cx="10198100"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sym typeface="+mn-ea"/>
              </a:rPr>
              <a:t>招标投标法修订</a:t>
            </a:r>
            <a:endParaRPr kumimoji="0" lang="en-US" alt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pic>
        <p:nvPicPr>
          <p:cNvPr id="5" name="图片 4"/>
          <p:cNvPicPr>
            <a:picLocks noChangeAspect="1"/>
          </p:cNvPicPr>
          <p:nvPr/>
        </p:nvPicPr>
        <p:blipFill>
          <a:blip r:embed="rId1"/>
          <a:stretch>
            <a:fillRect/>
          </a:stretch>
        </p:blipFill>
        <p:spPr>
          <a:xfrm>
            <a:off x="623392" y="942358"/>
            <a:ext cx="10704512" cy="5626731"/>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标题 1"/>
          <p:cNvSpPr>
            <a:spLocks noGrp="1"/>
          </p:cNvSpPr>
          <p:nvPr/>
        </p:nvSpPr>
        <p:spPr>
          <a:xfrm>
            <a:off x="996950" y="393065"/>
            <a:ext cx="10198100"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sym typeface="+mn-ea"/>
              </a:rPr>
              <a:t>招标投标法修订</a:t>
            </a:r>
            <a:endParaRPr kumimoji="0" lang="en-US" alt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pic>
        <p:nvPicPr>
          <p:cNvPr id="9218"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67408" y="974135"/>
            <a:ext cx="10333147" cy="2952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矩形 1"/>
          <p:cNvSpPr/>
          <p:nvPr/>
        </p:nvSpPr>
        <p:spPr>
          <a:xfrm>
            <a:off x="767408" y="3996643"/>
            <a:ext cx="10333146" cy="2386102"/>
          </a:xfrm>
          <a:prstGeom prst="rect">
            <a:avLst/>
          </a:prstGeom>
        </p:spPr>
        <p:txBody>
          <a:bodyPr wrap="square">
            <a:spAutoFit/>
          </a:bodyPr>
          <a:lstStyle/>
          <a:p>
            <a:pPr indent="304800">
              <a:lnSpc>
                <a:spcPct val="120000"/>
              </a:lnSpc>
              <a:spcAft>
                <a:spcPts val="0"/>
              </a:spcAft>
            </a:pPr>
            <a:r>
              <a:rPr lang="en-US" altLang="zh-CN" kern="0" dirty="0">
                <a:latin typeface="宋体" panose="02010600030101010101" pitchFamily="2" charset="-122"/>
                <a:cs typeface="宋体" panose="02010600030101010101" pitchFamily="2" charset="-122"/>
              </a:rPr>
              <a:t>“</a:t>
            </a:r>
            <a:r>
              <a:rPr lang="zh-CN" altLang="zh-CN" kern="0" dirty="0">
                <a:latin typeface="Calibri" panose="020F0502020204030204" charset="0"/>
                <a:cs typeface="宋体" panose="02010600030101010101" pitchFamily="2" charset="-122"/>
              </a:rPr>
              <a:t>从其规定</a:t>
            </a:r>
            <a:r>
              <a:rPr lang="en-US" altLang="zh-CN" kern="0" dirty="0">
                <a:latin typeface="Calibri" panose="020F0502020204030204" charset="0"/>
                <a:cs typeface="宋体" panose="02010600030101010101" pitchFamily="2" charset="-122"/>
              </a:rPr>
              <a:t>”</a:t>
            </a:r>
            <a:r>
              <a:rPr lang="zh-CN" altLang="zh-CN" kern="0" dirty="0">
                <a:latin typeface="Calibri" panose="020F0502020204030204" charset="0"/>
                <a:cs typeface="宋体" panose="02010600030101010101" pitchFamily="2" charset="-122"/>
              </a:rPr>
              <a:t>的规定，级别层级最高的就是住建部</a:t>
            </a:r>
            <a:r>
              <a:rPr lang="zh-CN" altLang="zh-CN" kern="0" spc="40" dirty="0">
                <a:latin typeface="Calibri" panose="020F0502020204030204" charset="0"/>
                <a:cs typeface="宋体" panose="02010600030101010101" pitchFamily="2" charset="-122"/>
              </a:rPr>
              <a:t>建市</a:t>
            </a:r>
            <a:r>
              <a:rPr lang="en-US" altLang="zh-CN" kern="0" spc="40" dirty="0">
                <a:latin typeface="Calibri" panose="020F0502020204030204" charset="0"/>
                <a:cs typeface="宋体" panose="02010600030101010101" pitchFamily="2" charset="-122"/>
              </a:rPr>
              <a:t>[2016]93</a:t>
            </a:r>
            <a:r>
              <a:rPr lang="zh-CN" altLang="zh-CN" kern="0" spc="40" dirty="0">
                <a:latin typeface="Calibri" panose="020F0502020204030204" charset="0"/>
                <a:cs typeface="宋体" panose="02010600030101010101" pitchFamily="2" charset="-122"/>
              </a:rPr>
              <a:t>号</a:t>
            </a:r>
            <a:r>
              <a:rPr lang="en-US" altLang="zh-CN" kern="0" dirty="0">
                <a:latin typeface="Calibri" panose="020F0502020204030204" charset="0"/>
                <a:cs typeface="宋体" panose="02010600030101010101" pitchFamily="2" charset="-122"/>
              </a:rPr>
              <a:t>——</a:t>
            </a:r>
            <a:r>
              <a:rPr lang="zh-CN" altLang="zh-CN" kern="0" dirty="0">
                <a:latin typeface="Calibri" panose="020F0502020204030204" charset="0"/>
                <a:cs typeface="宋体" panose="02010600030101010101" pitchFamily="2" charset="-122"/>
              </a:rPr>
              <a:t>《</a:t>
            </a:r>
            <a:r>
              <a:rPr lang="zh-CN" altLang="zh-CN" b="1" kern="0" dirty="0">
                <a:latin typeface="Calibri" panose="020F0502020204030204" charset="0"/>
                <a:cs typeface="宋体" panose="02010600030101010101" pitchFamily="2" charset="-122"/>
              </a:rPr>
              <a:t>关于进一步推进工程总承包发展的若干意见</a:t>
            </a:r>
            <a:r>
              <a:rPr lang="zh-CN" altLang="zh-CN" kern="0" dirty="0">
                <a:latin typeface="Calibri" panose="020F0502020204030204" charset="0"/>
                <a:cs typeface="宋体" panose="02010600030101010101" pitchFamily="2" charset="-122"/>
              </a:rPr>
              <a:t>》。其中对工程总承包项目分包的规定：</a:t>
            </a:r>
            <a:endParaRPr lang="zh-CN" altLang="zh-CN" sz="1400" kern="100" dirty="0">
              <a:latin typeface="Calibri" panose="020F0502020204030204" charset="0"/>
              <a:cs typeface="Times New Roman" panose="02020603050405020304" pitchFamily="18" charset="0"/>
            </a:endParaRPr>
          </a:p>
          <a:p>
            <a:pPr>
              <a:lnSpc>
                <a:spcPct val="120000"/>
              </a:lnSpc>
            </a:pPr>
            <a:r>
              <a:rPr lang="zh-CN" altLang="zh-CN" i="1" dirty="0">
                <a:cs typeface="宋体" panose="02010600030101010101" pitchFamily="2" charset="-122"/>
              </a:rPr>
              <a:t>（九）工程总承包项目的分包。工程总承包企业可以在其资质证书许可的工程项目范围内</a:t>
            </a:r>
            <a:r>
              <a:rPr lang="zh-CN" altLang="zh-CN" b="1" i="1" dirty="0">
                <a:cs typeface="宋体" panose="02010600030101010101" pitchFamily="2" charset="-122"/>
              </a:rPr>
              <a:t>自行实施设计和施工</a:t>
            </a:r>
            <a:r>
              <a:rPr lang="zh-CN" altLang="zh-CN" i="1" dirty="0">
                <a:cs typeface="宋体" panose="02010600030101010101" pitchFamily="2" charset="-122"/>
              </a:rPr>
              <a:t>，也可以根据合同约定或者经建设单位同意，</a:t>
            </a:r>
            <a:r>
              <a:rPr lang="zh-CN" altLang="zh-CN" b="1" i="1" dirty="0">
                <a:cs typeface="宋体" panose="02010600030101010101" pitchFamily="2" charset="-122"/>
              </a:rPr>
              <a:t>直接将工程项目的设计或者施工业务择优分包给具有相应资质的企业</a:t>
            </a:r>
            <a:r>
              <a:rPr lang="zh-CN" altLang="zh-CN" i="1" dirty="0">
                <a:cs typeface="宋体" panose="02010600030101010101" pitchFamily="2" charset="-122"/>
              </a:rPr>
              <a:t>。仅具有设计资质的企业承接工程总承包项目时，应当将工程总承包项目中的施工业务依法分包给具有相应施工资质的企业。仅具有施工资质的企业承接工程总承包项目时，应当将工程总承包项目中的设计业务依法分包给具有相应设计资质的企业。</a:t>
            </a:r>
            <a:endParaRPr lang="zh-CN"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标题 1"/>
          <p:cNvSpPr>
            <a:spLocks noGrp="1"/>
          </p:cNvSpPr>
          <p:nvPr/>
        </p:nvSpPr>
        <p:spPr>
          <a:xfrm>
            <a:off x="996950" y="393065"/>
            <a:ext cx="10198100" cy="546100"/>
          </a:xfrm>
          <a:prstGeom prst="rect">
            <a:avLst/>
          </a:prstGeom>
          <a:gradFill rotWithShape="1">
            <a:gsLst>
              <a:gs pos="0">
                <a:srgbClr val="FE4444"/>
              </a:gs>
              <a:gs pos="100000">
                <a:srgbClr val="832B2B"/>
              </a:gs>
            </a:gsLst>
            <a:lin ang="5400000"/>
            <a:tileRect/>
          </a:gradFill>
          <a:ln w="9525">
            <a:noFill/>
          </a:ln>
        </p:spPr>
        <p:txBody>
          <a:bodyPr anchor="ctr"/>
          <a:lstStyle>
            <a:lvl1pPr marL="0" lvl="0" indent="0" algn="ctr" defTabSz="914400" eaLnBrk="1" fontAlgn="base" latinLnBrk="0" hangingPunct="1">
              <a:lnSpc>
                <a:spcPct val="100000"/>
              </a:lnSpc>
              <a:spcBef>
                <a:spcPct val="0"/>
              </a:spcBef>
              <a:spcAft>
                <a:spcPct val="0"/>
              </a:spcAft>
              <a:buNone/>
              <a:defRPr sz="2800" b="0" i="0" u="none" kern="1200" baseline="0">
                <a:solidFill>
                  <a:schemeClr val="tx2"/>
                </a:solidFill>
                <a:latin typeface="黑体" panose="02010609060101010101" pitchFamily="49" charset="-122"/>
                <a:ea typeface="黑体" panose="02010609060101010101" pitchFamily="49" charset="-122"/>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rPr>
              <a:t>民法典及司法解释（一）</a:t>
            </a:r>
            <a:endParaRPr kumimoji="0" lang="en-US" altLang="zh-CN" sz="2800" b="0" i="0" u="none" strike="noStrike" kern="1200" cap="none" spc="0" normalizeH="0" baseline="0" noProof="0" dirty="0">
              <a:ln>
                <a:noFill/>
              </a:ln>
              <a:solidFill>
                <a:prstClr val="white"/>
              </a:solidFill>
              <a:effectLst/>
              <a:uLnTx/>
              <a:uFillTx/>
              <a:latin typeface="黑体" panose="02010609060101010101" pitchFamily="49" charset="-122"/>
              <a:ea typeface="黑体" panose="02010609060101010101" pitchFamily="49" charset="-122"/>
              <a:cs typeface="+mj-cs"/>
            </a:endParaRPr>
          </a:p>
        </p:txBody>
      </p:sp>
      <p:pic>
        <p:nvPicPr>
          <p:cNvPr id="4" name="图片 3"/>
          <p:cNvPicPr>
            <a:picLocks noChangeAspect="1"/>
          </p:cNvPicPr>
          <p:nvPr/>
        </p:nvPicPr>
        <p:blipFill rotWithShape="1">
          <a:blip r:embed="rId1">
            <a:clrChange>
              <a:clrFrom>
                <a:srgbClr val="FFFFFF"/>
              </a:clrFrom>
              <a:clrTo>
                <a:srgbClr val="FFFFFF">
                  <a:alpha val="0"/>
                </a:srgbClr>
              </a:clrTo>
            </a:clrChange>
          </a:blip>
          <a:srcRect l="4933" t="6951" r="5725" b="12201"/>
          <a:stretch>
            <a:fillRect/>
          </a:stretch>
        </p:blipFill>
        <p:spPr>
          <a:xfrm>
            <a:off x="767408" y="1196752"/>
            <a:ext cx="4511027" cy="3073886"/>
          </a:xfrm>
          <a:prstGeom prst="rect">
            <a:avLst/>
          </a:prstGeom>
        </p:spPr>
      </p:pic>
      <p:sp>
        <p:nvSpPr>
          <p:cNvPr id="8" name="文本框 7"/>
          <p:cNvSpPr txBox="1"/>
          <p:nvPr/>
        </p:nvSpPr>
        <p:spPr>
          <a:xfrm>
            <a:off x="5159896" y="1340768"/>
            <a:ext cx="6096000" cy="2520370"/>
          </a:xfrm>
          <a:prstGeom prst="rect">
            <a:avLst/>
          </a:prstGeom>
          <a:noFill/>
        </p:spPr>
        <p:txBody>
          <a:bodyPr wrap="square">
            <a:spAutoFit/>
          </a:bodyPr>
          <a:lstStyle/>
          <a:p>
            <a:pPr>
              <a:lnSpc>
                <a:spcPct val="150000"/>
              </a:lnSpc>
            </a:pPr>
            <a:r>
              <a:rPr lang="en-US" altLang="zh-CN" b="0" i="0" dirty="0">
                <a:solidFill>
                  <a:srgbClr val="333333"/>
                </a:solidFill>
                <a:effectLst/>
                <a:latin typeface="黑体" panose="02010609060101010101" pitchFamily="49" charset="-122"/>
                <a:ea typeface="黑体" panose="02010609060101010101" pitchFamily="49" charset="-122"/>
              </a:rPr>
              <a:t>2020</a:t>
            </a:r>
            <a:r>
              <a:rPr lang="zh-CN" altLang="en-US" b="0" i="0" dirty="0">
                <a:solidFill>
                  <a:srgbClr val="333333"/>
                </a:solidFill>
                <a:effectLst/>
                <a:latin typeface="黑体" panose="02010609060101010101" pitchFamily="49" charset="-122"/>
                <a:ea typeface="黑体" panose="02010609060101010101" pitchFamily="49" charset="-122"/>
              </a:rPr>
              <a:t>年</a:t>
            </a:r>
            <a:r>
              <a:rPr lang="en-US" altLang="zh-CN" b="0" i="0" dirty="0">
                <a:solidFill>
                  <a:srgbClr val="333333"/>
                </a:solidFill>
                <a:effectLst/>
                <a:latin typeface="黑体" panose="02010609060101010101" pitchFamily="49" charset="-122"/>
                <a:ea typeface="黑体" panose="02010609060101010101" pitchFamily="49" charset="-122"/>
              </a:rPr>
              <a:t>5</a:t>
            </a:r>
            <a:r>
              <a:rPr lang="zh-CN" altLang="en-US" b="0" i="0" dirty="0">
                <a:solidFill>
                  <a:srgbClr val="333333"/>
                </a:solidFill>
                <a:effectLst/>
                <a:latin typeface="黑体" panose="02010609060101010101" pitchFamily="49" charset="-122"/>
                <a:ea typeface="黑体" panose="02010609060101010101" pitchFamily="49" charset="-122"/>
              </a:rPr>
              <a:t>月</a:t>
            </a:r>
            <a:r>
              <a:rPr lang="en-US" altLang="zh-CN" b="0" i="0" dirty="0">
                <a:solidFill>
                  <a:srgbClr val="333333"/>
                </a:solidFill>
                <a:effectLst/>
                <a:latin typeface="黑体" panose="02010609060101010101" pitchFamily="49" charset="-122"/>
                <a:ea typeface="黑体" panose="02010609060101010101" pitchFamily="49" charset="-122"/>
              </a:rPr>
              <a:t>28</a:t>
            </a:r>
            <a:r>
              <a:rPr lang="zh-CN" altLang="en-US" b="0" i="0" dirty="0">
                <a:solidFill>
                  <a:srgbClr val="333333"/>
                </a:solidFill>
                <a:effectLst/>
                <a:latin typeface="黑体" panose="02010609060101010101" pitchFamily="49" charset="-122"/>
                <a:ea typeface="黑体" panose="02010609060101010101" pitchFamily="49" charset="-122"/>
              </a:rPr>
              <a:t>日，十三届全国人大三次会议表决通过了</a:t>
            </a:r>
            <a:r>
              <a:rPr lang="en-US" altLang="zh-CN" b="0" i="0" dirty="0">
                <a:solidFill>
                  <a:srgbClr val="333333"/>
                </a:solidFill>
                <a:effectLst/>
                <a:latin typeface="黑体" panose="02010609060101010101" pitchFamily="49" charset="-122"/>
                <a:ea typeface="黑体" panose="02010609060101010101" pitchFamily="49" charset="-122"/>
              </a:rPr>
              <a:t>《</a:t>
            </a:r>
            <a:r>
              <a:rPr lang="zh-CN" altLang="en-US" b="0" i="0" dirty="0">
                <a:solidFill>
                  <a:srgbClr val="333333"/>
                </a:solidFill>
                <a:effectLst/>
                <a:latin typeface="黑体" panose="02010609060101010101" pitchFamily="49" charset="-122"/>
                <a:ea typeface="黑体" panose="02010609060101010101" pitchFamily="49" charset="-122"/>
              </a:rPr>
              <a:t>中华人民共和国民法典</a:t>
            </a:r>
            <a:r>
              <a:rPr lang="en-US" altLang="zh-CN" b="0" i="0" dirty="0">
                <a:solidFill>
                  <a:srgbClr val="333333"/>
                </a:solidFill>
                <a:effectLst/>
                <a:latin typeface="黑体" panose="02010609060101010101" pitchFamily="49" charset="-122"/>
                <a:ea typeface="黑体" panose="02010609060101010101" pitchFamily="49" charset="-122"/>
              </a:rPr>
              <a:t>》</a:t>
            </a:r>
            <a:r>
              <a:rPr lang="zh-CN" altLang="en-US" b="0" i="0" dirty="0">
                <a:solidFill>
                  <a:srgbClr val="333333"/>
                </a:solidFill>
                <a:effectLst/>
                <a:latin typeface="黑体" panose="02010609060101010101" pitchFamily="49" charset="-122"/>
                <a:ea typeface="黑体" panose="02010609060101010101" pitchFamily="49" charset="-122"/>
              </a:rPr>
              <a:t>，自</a:t>
            </a:r>
            <a:r>
              <a:rPr lang="en-US" altLang="zh-CN" b="0" i="0" dirty="0">
                <a:solidFill>
                  <a:srgbClr val="333333"/>
                </a:solidFill>
                <a:effectLst/>
                <a:latin typeface="黑体" panose="02010609060101010101" pitchFamily="49" charset="-122"/>
                <a:ea typeface="黑体" panose="02010609060101010101" pitchFamily="49" charset="-122"/>
              </a:rPr>
              <a:t>2021</a:t>
            </a:r>
            <a:r>
              <a:rPr lang="zh-CN" altLang="en-US" b="0" i="0" dirty="0">
                <a:solidFill>
                  <a:srgbClr val="333333"/>
                </a:solidFill>
                <a:effectLst/>
                <a:latin typeface="黑体" panose="02010609060101010101" pitchFamily="49" charset="-122"/>
                <a:ea typeface="黑体" panose="02010609060101010101" pitchFamily="49" charset="-122"/>
              </a:rPr>
              <a:t>年</a:t>
            </a:r>
            <a:r>
              <a:rPr lang="en-US" altLang="zh-CN" b="0" i="0" dirty="0">
                <a:solidFill>
                  <a:srgbClr val="333333"/>
                </a:solidFill>
                <a:effectLst/>
                <a:latin typeface="黑体" panose="02010609060101010101" pitchFamily="49" charset="-122"/>
                <a:ea typeface="黑体" panose="02010609060101010101" pitchFamily="49" charset="-122"/>
              </a:rPr>
              <a:t>1</a:t>
            </a:r>
            <a:r>
              <a:rPr lang="zh-CN" altLang="en-US" b="0" i="0" dirty="0">
                <a:solidFill>
                  <a:srgbClr val="333333"/>
                </a:solidFill>
                <a:effectLst/>
                <a:latin typeface="黑体" panose="02010609060101010101" pitchFamily="49" charset="-122"/>
                <a:ea typeface="黑体" panose="02010609060101010101" pitchFamily="49" charset="-122"/>
              </a:rPr>
              <a:t>月</a:t>
            </a:r>
            <a:r>
              <a:rPr lang="en-US" altLang="zh-CN" b="0" i="0" dirty="0">
                <a:solidFill>
                  <a:srgbClr val="333333"/>
                </a:solidFill>
                <a:effectLst/>
                <a:latin typeface="黑体" panose="02010609060101010101" pitchFamily="49" charset="-122"/>
                <a:ea typeface="黑体" panose="02010609060101010101" pitchFamily="49" charset="-122"/>
              </a:rPr>
              <a:t>1</a:t>
            </a:r>
            <a:r>
              <a:rPr lang="zh-CN" altLang="en-US" b="0" i="0" dirty="0">
                <a:solidFill>
                  <a:srgbClr val="333333"/>
                </a:solidFill>
                <a:effectLst/>
                <a:latin typeface="黑体" panose="02010609060101010101" pitchFamily="49" charset="-122"/>
                <a:ea typeface="黑体" panose="02010609060101010101" pitchFamily="49" charset="-122"/>
              </a:rPr>
              <a:t>日起施行。</a:t>
            </a:r>
            <a:r>
              <a:rPr lang="zh-CN" altLang="en-US" dirty="0">
                <a:solidFill>
                  <a:srgbClr val="333333"/>
                </a:solidFill>
                <a:latin typeface="黑体" panose="02010609060101010101" pitchFamily="49" charset="-122"/>
                <a:ea typeface="黑体" panose="02010609060101010101" pitchFamily="49" charset="-122"/>
              </a:rPr>
              <a:t>婚姻法、继承法、民法通则、收养法、担保法、合同法、物权法、侵权责任法、民法总则同时废止。</a:t>
            </a:r>
            <a:r>
              <a:rPr lang="en-US" altLang="zh-CN" dirty="0">
                <a:solidFill>
                  <a:srgbClr val="333333"/>
                </a:solidFill>
                <a:latin typeface="黑体" panose="02010609060101010101" pitchFamily="49" charset="-122"/>
                <a:ea typeface="黑体" panose="02010609060101010101" pitchFamily="49" charset="-122"/>
              </a:rPr>
              <a:t>《</a:t>
            </a:r>
            <a:r>
              <a:rPr lang="zh-CN" altLang="en-US" dirty="0">
                <a:solidFill>
                  <a:srgbClr val="333333"/>
                </a:solidFill>
                <a:latin typeface="黑体" panose="02010609060101010101" pitchFamily="49" charset="-122"/>
                <a:ea typeface="黑体" panose="02010609060101010101" pitchFamily="49" charset="-122"/>
              </a:rPr>
              <a:t>中华人民共和国民法典</a:t>
            </a:r>
            <a:r>
              <a:rPr lang="en-US" altLang="zh-CN" dirty="0">
                <a:solidFill>
                  <a:srgbClr val="333333"/>
                </a:solidFill>
                <a:latin typeface="黑体" panose="02010609060101010101" pitchFamily="49" charset="-122"/>
                <a:ea typeface="黑体" panose="02010609060101010101" pitchFamily="49" charset="-122"/>
              </a:rPr>
              <a:t>》</a:t>
            </a:r>
            <a:r>
              <a:rPr lang="zh-CN" altLang="en-US" dirty="0">
                <a:solidFill>
                  <a:srgbClr val="333333"/>
                </a:solidFill>
                <a:latin typeface="黑体" panose="02010609060101010101" pitchFamily="49" charset="-122"/>
                <a:ea typeface="黑体" panose="02010609060101010101" pitchFamily="49" charset="-122"/>
              </a:rPr>
              <a:t>共</a:t>
            </a:r>
            <a:r>
              <a:rPr lang="en-US" altLang="zh-CN" dirty="0">
                <a:solidFill>
                  <a:srgbClr val="333333"/>
                </a:solidFill>
                <a:latin typeface="黑体" panose="02010609060101010101" pitchFamily="49" charset="-122"/>
                <a:ea typeface="黑体" panose="02010609060101010101" pitchFamily="49" charset="-122"/>
              </a:rPr>
              <a:t>7</a:t>
            </a:r>
            <a:r>
              <a:rPr lang="zh-CN" altLang="en-US" dirty="0">
                <a:solidFill>
                  <a:srgbClr val="333333"/>
                </a:solidFill>
                <a:latin typeface="黑体" panose="02010609060101010101" pitchFamily="49" charset="-122"/>
                <a:ea typeface="黑体" panose="02010609060101010101" pitchFamily="49" charset="-122"/>
              </a:rPr>
              <a:t>编、</a:t>
            </a:r>
            <a:r>
              <a:rPr lang="en-US" altLang="zh-CN" dirty="0">
                <a:solidFill>
                  <a:srgbClr val="333333"/>
                </a:solidFill>
                <a:latin typeface="黑体" panose="02010609060101010101" pitchFamily="49" charset="-122"/>
                <a:ea typeface="黑体" panose="02010609060101010101" pitchFamily="49" charset="-122"/>
              </a:rPr>
              <a:t>1260</a:t>
            </a:r>
            <a:r>
              <a:rPr lang="zh-CN" altLang="en-US" dirty="0">
                <a:solidFill>
                  <a:srgbClr val="333333"/>
                </a:solidFill>
                <a:latin typeface="黑体" panose="02010609060101010101" pitchFamily="49" charset="-122"/>
                <a:ea typeface="黑体" panose="02010609060101010101" pitchFamily="49" charset="-122"/>
              </a:rPr>
              <a:t>条，各编依次为总则、物权、合同、人格权、婚姻家庭、继承、侵权责任，以及附则。</a:t>
            </a:r>
            <a:endParaRPr lang="zh-CN" altLang="en-US" dirty="0">
              <a:solidFill>
                <a:srgbClr val="333333"/>
              </a:solidFill>
              <a:latin typeface="黑体" panose="02010609060101010101" pitchFamily="49" charset="-122"/>
              <a:ea typeface="黑体" panose="02010609060101010101" pitchFamily="49" charset="-122"/>
            </a:endParaRPr>
          </a:p>
        </p:txBody>
      </p:sp>
      <p:sp>
        <p:nvSpPr>
          <p:cNvPr id="10" name="文本框 9"/>
          <p:cNvSpPr txBox="1"/>
          <p:nvPr/>
        </p:nvSpPr>
        <p:spPr>
          <a:xfrm>
            <a:off x="551384" y="4360063"/>
            <a:ext cx="6096000" cy="2104872"/>
          </a:xfrm>
          <a:prstGeom prst="rect">
            <a:avLst/>
          </a:prstGeom>
          <a:noFill/>
        </p:spPr>
        <p:txBody>
          <a:bodyPr wrap="square">
            <a:spAutoFit/>
          </a:bodyPr>
          <a:lstStyle>
            <a:defPPr>
              <a:defRPr lang="zh-CN"/>
            </a:defPPr>
            <a:lvl1pPr>
              <a:lnSpc>
                <a:spcPct val="150000"/>
              </a:lnSpc>
              <a:defRPr>
                <a:solidFill>
                  <a:srgbClr val="333333"/>
                </a:solidFill>
                <a:effectLst/>
                <a:latin typeface="黑体" panose="02010609060101010101" pitchFamily="49" charset="-122"/>
                <a:ea typeface="黑体" panose="02010609060101010101" pitchFamily="49" charset="-122"/>
              </a:defRPr>
            </a:lvl1pPr>
          </a:lstStyle>
          <a:p>
            <a:r>
              <a:rPr lang="zh-CN" altLang="zh-CN" dirty="0"/>
              <a:t>法释〔2020〕25号</a:t>
            </a:r>
            <a:endParaRPr lang="en-US" altLang="zh-CN" dirty="0"/>
          </a:p>
          <a:p>
            <a:r>
              <a:rPr lang="en-US" altLang="zh-CN" dirty="0"/>
              <a:t>《</a:t>
            </a:r>
            <a:r>
              <a:rPr lang="zh-CN" altLang="en-US" dirty="0"/>
              <a:t>最高人民法院关于审理建设工程施工合同纠纷案件适用法律问题的解释（一）</a:t>
            </a:r>
            <a:r>
              <a:rPr lang="en-US" altLang="zh-CN" dirty="0"/>
              <a:t>》</a:t>
            </a:r>
            <a:r>
              <a:rPr lang="zh-CN" altLang="en-US" dirty="0"/>
              <a:t>已于</a:t>
            </a:r>
            <a:r>
              <a:rPr lang="en-US" altLang="zh-CN" dirty="0"/>
              <a:t>2020</a:t>
            </a:r>
            <a:r>
              <a:rPr lang="zh-CN" altLang="en-US" dirty="0"/>
              <a:t>年</a:t>
            </a:r>
            <a:r>
              <a:rPr lang="en-US" altLang="zh-CN" dirty="0"/>
              <a:t>12</a:t>
            </a:r>
            <a:r>
              <a:rPr lang="zh-CN" altLang="en-US" dirty="0"/>
              <a:t>月</a:t>
            </a:r>
            <a:r>
              <a:rPr lang="en-US" altLang="zh-CN" dirty="0"/>
              <a:t>25</a:t>
            </a:r>
            <a:r>
              <a:rPr lang="zh-CN" altLang="en-US" dirty="0"/>
              <a:t>日由最高人民法院审判委员会第</a:t>
            </a:r>
            <a:r>
              <a:rPr lang="en-US" altLang="zh-CN" dirty="0"/>
              <a:t>1825</a:t>
            </a:r>
            <a:r>
              <a:rPr lang="zh-CN" altLang="en-US" dirty="0"/>
              <a:t>次会议通过，现予公布，自</a:t>
            </a:r>
            <a:r>
              <a:rPr lang="en-US" altLang="zh-CN" dirty="0"/>
              <a:t>2021</a:t>
            </a:r>
            <a:r>
              <a:rPr lang="zh-CN" altLang="en-US" dirty="0"/>
              <a:t>年</a:t>
            </a:r>
            <a:r>
              <a:rPr lang="en-US" altLang="zh-CN" dirty="0"/>
              <a:t>1</a:t>
            </a:r>
            <a:r>
              <a:rPr lang="zh-CN" altLang="en-US" dirty="0"/>
              <a:t>月</a:t>
            </a:r>
            <a:r>
              <a:rPr lang="en-US" altLang="zh-CN" dirty="0"/>
              <a:t>1</a:t>
            </a:r>
            <a:r>
              <a:rPr lang="zh-CN" altLang="en-US" dirty="0"/>
              <a:t>日起施行。</a:t>
            </a:r>
            <a:endParaRPr lang="en-US" altLang="zh-CN" dirty="0"/>
          </a:p>
        </p:txBody>
      </p:sp>
      <p:pic>
        <p:nvPicPr>
          <p:cNvPr id="11" name="图片 10"/>
          <p:cNvPicPr>
            <a:picLocks noChangeAspect="1"/>
          </p:cNvPicPr>
          <p:nvPr/>
        </p:nvPicPr>
        <p:blipFill>
          <a:blip r:embed="rId2"/>
          <a:stretch>
            <a:fillRect/>
          </a:stretch>
        </p:blipFill>
        <p:spPr>
          <a:xfrm>
            <a:off x="6528048" y="4740354"/>
            <a:ext cx="4598941" cy="1553755"/>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组合 1"/>
          <p:cNvGrpSpPr/>
          <p:nvPr/>
        </p:nvGrpSpPr>
        <p:grpSpPr>
          <a:xfrm>
            <a:off x="924560" y="2469515"/>
            <a:ext cx="10467975" cy="690880"/>
            <a:chOff x="1465263" y="1820863"/>
            <a:chExt cx="6228000" cy="719137"/>
          </a:xfrm>
        </p:grpSpPr>
        <p:sp>
          <p:nvSpPr>
            <p:cNvPr id="18" name="AutoShape 3"/>
            <p:cNvSpPr>
              <a:spLocks noChangeArrowheads="1"/>
            </p:cNvSpPr>
            <p:nvPr/>
          </p:nvSpPr>
          <p:spPr bwMode="auto">
            <a:xfrm>
              <a:off x="1466415" y="1820863"/>
              <a:ext cx="6225696" cy="719137"/>
            </a:xfrm>
            <a:prstGeom prst="roundRect">
              <a:avLst>
                <a:gd name="adj" fmla="val 16667"/>
              </a:avLst>
            </a:prstGeom>
            <a:gradFill rotWithShape="1">
              <a:gsLst>
                <a:gs pos="0">
                  <a:schemeClr val="bg1">
                    <a:lumMod val="75000"/>
                  </a:schemeClr>
                </a:gs>
                <a:gs pos="100000">
                  <a:schemeClr val="tx1">
                    <a:lumMod val="50000"/>
                    <a:lumOff val="50000"/>
                  </a:schemeClr>
                </a:gs>
              </a:gsLst>
              <a:lin ang="5400000" scaled="1"/>
            </a:gradFill>
            <a:ln w="9525" algn="ctr">
              <a:noFill/>
              <a:round/>
            </a:ln>
            <a:effectLst/>
          </p:spPr>
          <p:txBody>
            <a:bodyPr anchor="ctr"/>
            <a:lstStyle/>
            <a:p>
              <a:pPr>
                <a:defRPr/>
              </a:pPr>
              <a:endParaRPr kumimoji="1" lang="zh-CN" altLang="zh-CN" sz="2000">
                <a:latin typeface="Calibri" panose="020F0502020204030204" charset="0"/>
                <a:ea typeface="黑体" panose="02010609060101010101" pitchFamily="49" charset="-122"/>
              </a:endParaRPr>
            </a:p>
          </p:txBody>
        </p:sp>
        <p:sp>
          <p:nvSpPr>
            <p:cNvPr id="7171" name="AutoShape 3"/>
            <p:cNvSpPr/>
            <p:nvPr/>
          </p:nvSpPr>
          <p:spPr>
            <a:xfrm>
              <a:off x="1465263" y="1910431"/>
              <a:ext cx="6228000" cy="540000"/>
            </a:xfrm>
            <a:prstGeom prst="roundRect">
              <a:avLst>
                <a:gd name="adj" fmla="val 16667"/>
              </a:avLst>
            </a:prstGeom>
            <a:gradFill rotWithShape="1">
              <a:gsLst>
                <a:gs pos="0">
                  <a:srgbClr val="007BD3"/>
                </a:gs>
                <a:gs pos="100000">
                  <a:srgbClr val="034373"/>
                </a:gs>
              </a:gsLst>
              <a:lin ang="5400000"/>
              <a:tileRect/>
            </a:gradFill>
            <a:ln w="25400" cap="flat" cmpd="sng">
              <a:solidFill>
                <a:schemeClr val="bg1"/>
              </a:solidFill>
              <a:prstDash val="solid"/>
              <a:round/>
              <a:headEnd type="none" w="med" len="med"/>
              <a:tailEnd type="none" w="med" len="med"/>
            </a:ln>
          </p:spPr>
          <p:txBody>
            <a:bodyPr wrap="none" anchor="ctr"/>
            <a:lstStyle/>
            <a:p>
              <a:pPr algn="ctr" eaLnBrk="0" hangingPunct="0"/>
              <a:endParaRPr lang="zh-CN" altLang="zh-CN" sz="2800" dirty="0">
                <a:solidFill>
                  <a:schemeClr val="tx2"/>
                </a:solidFill>
                <a:latin typeface="Calibri" panose="020F0502020204030204" charset="0"/>
                <a:ea typeface="黑体" panose="02010609060101010101" pitchFamily="49" charset="-122"/>
              </a:endParaRPr>
            </a:p>
          </p:txBody>
        </p:sp>
      </p:grpSp>
      <p:sp>
        <p:nvSpPr>
          <p:cNvPr id="9" name="WordArt 3"/>
          <p:cNvSpPr>
            <a:spLocks noChangeArrowheads="1" noChangeShapeType="1" noTextEdit="1"/>
          </p:cNvSpPr>
          <p:nvPr/>
        </p:nvSpPr>
        <p:spPr bwMode="auto">
          <a:xfrm>
            <a:off x="1490345" y="2618105"/>
            <a:ext cx="9573895" cy="394970"/>
          </a:xfrm>
          <a:prstGeom prst="rect">
            <a:avLst/>
          </a:prstGeom>
        </p:spPr>
        <p:txBody>
          <a:bodyPr wrap="none" numCol="1" fromWordArt="1">
            <a:prstTxWarp prst="textSlantUp">
              <a:avLst>
                <a:gd name="adj" fmla="val 3704"/>
              </a:avLst>
            </a:prstTxWarp>
          </a:bodyPr>
          <a:lstStyle/>
          <a:p>
            <a:pPr fontAlgn="auto">
              <a:spcBef>
                <a:spcPts val="0"/>
              </a:spcBef>
              <a:spcAft>
                <a:spcPts val="0"/>
              </a:spcAft>
              <a:defRPr/>
            </a:pPr>
            <a:r>
              <a:rPr kumimoji="1" lang="zh-CN" altLang="en-US" sz="5400" b="1" i="1" kern="10" cap="all"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黑体" panose="02010609060101010101" pitchFamily="49" charset="-122"/>
                <a:ea typeface="黑体" panose="02010609060101010101" pitchFamily="49" charset="-122"/>
              </a:rPr>
              <a:t>●</a:t>
            </a:r>
            <a:r>
              <a:rPr lang="zh-CN" altLang="en-US" sz="5400" i="1" dirty="0">
                <a:solidFill>
                  <a:srgbClr val="FFFFFF"/>
                </a:solidFill>
                <a:latin typeface="黑体" panose="02010609060101010101" pitchFamily="49" charset="-122"/>
                <a:ea typeface="黑体" panose="02010609060101010101" pitchFamily="49" charset="-122"/>
                <a:sym typeface="+mn-ea"/>
              </a:rPr>
              <a:t>工程总承包及其合同价款管理</a:t>
            </a:r>
            <a:endParaRPr lang="zh-CN" altLang="en-US" sz="5400" i="1" dirty="0">
              <a:solidFill>
                <a:srgbClr val="FFFFFF"/>
              </a:solidFill>
              <a:latin typeface="黑体" panose="02010609060101010101" pitchFamily="49" charset="-122"/>
              <a:ea typeface="黑体" panose="02010609060101010101" pitchFamily="49" charset="-122"/>
              <a:sym typeface="+mn-ea"/>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9496" y="499272"/>
            <a:ext cx="8811260" cy="727710"/>
          </a:xfrm>
          <a:gradFill>
            <a:gsLst>
              <a:gs pos="100000">
                <a:srgbClr val="553F41">
                  <a:alpha val="85000"/>
                </a:srgbClr>
              </a:gs>
              <a:gs pos="69000">
                <a:schemeClr val="accent2"/>
              </a:gs>
            </a:gsLst>
            <a:lin ang="5400000" scaled="0"/>
          </a:gradFill>
        </p:spPr>
        <p:txBody>
          <a:bodyPr>
            <a:noAutofit/>
          </a:bodyPr>
          <a:lstStyle/>
          <a:p>
            <a:pPr algn="ctr"/>
            <a:r>
              <a:rPr lang="zh-CN" altLang="en-US" sz="3600" dirty="0">
                <a:solidFill>
                  <a:schemeClr val="bg1"/>
                </a:solidFill>
                <a:latin typeface="微软雅黑" panose="020B0503020204020204" charset="-122"/>
                <a:ea typeface="微软雅黑" panose="020B0503020204020204" charset="-122"/>
              </a:rPr>
              <a:t>为什么要推进工程总承包</a:t>
            </a:r>
            <a:endParaRPr lang="zh-CN" altLang="en-US" sz="3600" dirty="0">
              <a:solidFill>
                <a:schemeClr val="bg1"/>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838200" y="1397000"/>
            <a:ext cx="10515600" cy="4351338"/>
          </a:xfrm>
        </p:spPr>
        <p:txBody>
          <a:bodyPr/>
          <a:lstStyle/>
          <a:p>
            <a:r>
              <a:rPr lang="zh-CN" altLang="en-US" dirty="0"/>
              <a:t>与国际接轨，“一带一路”（建市</a:t>
            </a:r>
            <a:r>
              <a:rPr lang="en-US" altLang="zh-CN" dirty="0"/>
              <a:t>【2016】 93</a:t>
            </a:r>
            <a:r>
              <a:rPr lang="zh-CN" altLang="en-US" dirty="0"/>
              <a:t>号文）</a:t>
            </a:r>
            <a:endParaRPr lang="en-US" altLang="zh-CN" dirty="0"/>
          </a:p>
          <a:p>
            <a:r>
              <a:rPr lang="zh-CN" altLang="en-US" dirty="0"/>
              <a:t>“支柱产业” （国办发</a:t>
            </a:r>
            <a:r>
              <a:rPr lang="en-US" altLang="zh-CN" dirty="0"/>
              <a:t>【2017】 19</a:t>
            </a:r>
            <a:r>
              <a:rPr lang="zh-CN" altLang="en-US" dirty="0"/>
              <a:t>号文） </a:t>
            </a:r>
            <a:br>
              <a:rPr lang="zh-CN" altLang="en-US" dirty="0"/>
            </a:br>
            <a:endParaRPr lang="zh-CN" altLang="en-US" dirty="0"/>
          </a:p>
        </p:txBody>
      </p:sp>
      <p:graphicFrame>
        <p:nvGraphicFramePr>
          <p:cNvPr id="4" name="表格 3"/>
          <p:cNvGraphicFramePr>
            <a:graphicFrameLocks noGrp="1"/>
          </p:cNvGraphicFramePr>
          <p:nvPr/>
        </p:nvGraphicFramePr>
        <p:xfrm>
          <a:off x="911424" y="2376367"/>
          <a:ext cx="10081120" cy="3644921"/>
        </p:xfrm>
        <a:graphic>
          <a:graphicData uri="http://schemas.openxmlformats.org/drawingml/2006/table">
            <a:tbl>
              <a:tblPr/>
              <a:tblGrid>
                <a:gridCol w="5400600"/>
                <a:gridCol w="4680520"/>
              </a:tblGrid>
              <a:tr h="909661">
                <a:tc>
                  <a:txBody>
                    <a:bodyPr/>
                    <a:lstStyle/>
                    <a:p>
                      <a:r>
                        <a:rPr lang="zh-CN" altLang="en-US" sz="2200" b="0" i="0" dirty="0">
                          <a:solidFill>
                            <a:srgbClr val="000000"/>
                          </a:solidFill>
                          <a:effectLst/>
                          <a:latin typeface="华文中宋" panose="02010600040101010101" pitchFamily="2" charset="-122"/>
                          <a:ea typeface="华文中宋" panose="02010600040101010101" pitchFamily="2" charset="-122"/>
                        </a:rPr>
                        <a:t>建市</a:t>
                      </a:r>
                      <a:r>
                        <a:rPr lang="en-US" altLang="zh-CN" sz="2200" b="0" i="0" dirty="0">
                          <a:solidFill>
                            <a:srgbClr val="000000"/>
                          </a:solidFill>
                          <a:effectLst/>
                          <a:latin typeface="华文中宋" panose="02010600040101010101" pitchFamily="2" charset="-122"/>
                          <a:ea typeface="华文中宋" panose="02010600040101010101" pitchFamily="2" charset="-122"/>
                        </a:rPr>
                        <a:t>【</a:t>
                      </a:r>
                      <a:r>
                        <a:rPr lang="en-US" altLang="zh-CN" sz="2200" b="1" i="0" dirty="0">
                          <a:solidFill>
                            <a:srgbClr val="000000"/>
                          </a:solidFill>
                          <a:effectLst/>
                          <a:latin typeface="GillSansMT-Bold"/>
                        </a:rPr>
                        <a:t>2016</a:t>
                      </a:r>
                      <a:r>
                        <a:rPr lang="en-US" altLang="zh-CN" sz="2200" b="0" i="0" dirty="0">
                          <a:solidFill>
                            <a:srgbClr val="000000"/>
                          </a:solidFill>
                          <a:effectLst/>
                          <a:latin typeface="华文中宋" panose="02010600040101010101" pitchFamily="2" charset="-122"/>
                          <a:ea typeface="华文中宋" panose="02010600040101010101" pitchFamily="2" charset="-122"/>
                        </a:rPr>
                        <a:t>】 </a:t>
                      </a:r>
                      <a:r>
                        <a:rPr lang="en-US" altLang="zh-CN" sz="2200" b="1" i="0" dirty="0">
                          <a:solidFill>
                            <a:srgbClr val="000000"/>
                          </a:solidFill>
                          <a:effectLst/>
                          <a:latin typeface="GillSansMT-Bold"/>
                        </a:rPr>
                        <a:t>93</a:t>
                      </a:r>
                      <a:r>
                        <a:rPr lang="zh-CN" altLang="en-US" sz="2200" b="0" i="0" dirty="0">
                          <a:solidFill>
                            <a:srgbClr val="000000"/>
                          </a:solidFill>
                          <a:effectLst/>
                          <a:latin typeface="华文中宋" panose="02010600040101010101" pitchFamily="2" charset="-122"/>
                          <a:ea typeface="华文中宋" panose="02010600040101010101" pitchFamily="2" charset="-122"/>
                        </a:rPr>
                        <a:t>号</a:t>
                      </a:r>
                      <a:r>
                        <a:rPr lang="en-US" altLang="zh-CN" sz="2200" b="0" i="0" dirty="0">
                          <a:solidFill>
                            <a:srgbClr val="000000"/>
                          </a:solidFill>
                          <a:effectLst/>
                          <a:latin typeface="华文中宋" panose="02010600040101010101" pitchFamily="2" charset="-122"/>
                          <a:ea typeface="华文中宋" panose="02010600040101010101" pitchFamily="2" charset="-122"/>
                        </a:rPr>
                        <a:t>《</a:t>
                      </a:r>
                      <a:r>
                        <a:rPr lang="zh-CN" altLang="en-US" sz="2200" b="0" i="0" dirty="0">
                          <a:solidFill>
                            <a:srgbClr val="000000"/>
                          </a:solidFill>
                          <a:effectLst/>
                          <a:latin typeface="华文中宋" panose="02010600040101010101" pitchFamily="2" charset="-122"/>
                          <a:ea typeface="华文中宋" panose="02010600040101010101" pitchFamily="2" charset="-122"/>
                        </a:rPr>
                        <a:t>住房城乡建设部关于进一步推进工程总承包发展的若干意见</a:t>
                      </a:r>
                      <a:r>
                        <a:rPr lang="en-US" altLang="zh-CN" sz="2200" b="0" i="0" dirty="0">
                          <a:solidFill>
                            <a:srgbClr val="000000"/>
                          </a:solidFill>
                          <a:effectLst/>
                          <a:latin typeface="华文中宋" panose="02010600040101010101" pitchFamily="2" charset="-122"/>
                          <a:ea typeface="华文中宋" panose="02010600040101010101" pitchFamily="2" charset="-122"/>
                        </a:rPr>
                        <a:t>》</a:t>
                      </a:r>
                      <a:endParaRPr lang="zh-CN" altLang="en-US" sz="2200" dirty="0">
                        <a:effectLst/>
                      </a:endParaRPr>
                    </a:p>
                  </a:txBody>
                  <a:tcPr marL="53019" marR="53019" marT="26510" marB="26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r>
                        <a:rPr lang="zh-CN" altLang="en-US" sz="2200" b="0" i="0" dirty="0">
                          <a:solidFill>
                            <a:srgbClr val="000000"/>
                          </a:solidFill>
                          <a:effectLst/>
                          <a:latin typeface="华文中宋" panose="02010600040101010101" pitchFamily="2" charset="-122"/>
                          <a:ea typeface="华文中宋" panose="02010600040101010101" pitchFamily="2" charset="-122"/>
                        </a:rPr>
                        <a:t>国办发</a:t>
                      </a:r>
                      <a:r>
                        <a:rPr lang="en-US" altLang="zh-CN" sz="2200" b="0" i="0" dirty="0">
                          <a:solidFill>
                            <a:srgbClr val="000000"/>
                          </a:solidFill>
                          <a:effectLst/>
                          <a:latin typeface="华文中宋" panose="02010600040101010101" pitchFamily="2" charset="-122"/>
                          <a:ea typeface="华文中宋" panose="02010600040101010101" pitchFamily="2" charset="-122"/>
                        </a:rPr>
                        <a:t>【</a:t>
                      </a:r>
                      <a:r>
                        <a:rPr lang="en-US" altLang="zh-CN" sz="2200" b="1" i="0" dirty="0">
                          <a:solidFill>
                            <a:srgbClr val="000000"/>
                          </a:solidFill>
                          <a:effectLst/>
                          <a:latin typeface="GillSansMT-Bold"/>
                        </a:rPr>
                        <a:t>2017</a:t>
                      </a:r>
                      <a:r>
                        <a:rPr lang="en-US" altLang="zh-CN" sz="2200" b="0" i="0" dirty="0">
                          <a:solidFill>
                            <a:srgbClr val="000000"/>
                          </a:solidFill>
                          <a:effectLst/>
                          <a:latin typeface="华文中宋" panose="02010600040101010101" pitchFamily="2" charset="-122"/>
                          <a:ea typeface="华文中宋" panose="02010600040101010101" pitchFamily="2" charset="-122"/>
                        </a:rPr>
                        <a:t>】 </a:t>
                      </a:r>
                      <a:r>
                        <a:rPr lang="en-US" altLang="zh-CN" sz="2200" b="1" i="0" dirty="0">
                          <a:solidFill>
                            <a:srgbClr val="000000"/>
                          </a:solidFill>
                          <a:effectLst/>
                          <a:latin typeface="GillSansMT-Bold"/>
                        </a:rPr>
                        <a:t>19</a:t>
                      </a:r>
                      <a:r>
                        <a:rPr lang="zh-CN" altLang="en-US" sz="2200" b="0" i="0" dirty="0">
                          <a:solidFill>
                            <a:srgbClr val="000000"/>
                          </a:solidFill>
                          <a:effectLst/>
                          <a:latin typeface="华文中宋" panose="02010600040101010101" pitchFamily="2" charset="-122"/>
                          <a:ea typeface="华文中宋" panose="02010600040101010101" pitchFamily="2" charset="-122"/>
                        </a:rPr>
                        <a:t>号</a:t>
                      </a:r>
                      <a:r>
                        <a:rPr lang="en-US" altLang="zh-CN" sz="2200" b="0" i="0" dirty="0">
                          <a:solidFill>
                            <a:srgbClr val="000000"/>
                          </a:solidFill>
                          <a:effectLst/>
                          <a:latin typeface="华文中宋" panose="02010600040101010101" pitchFamily="2" charset="-122"/>
                          <a:ea typeface="华文中宋" panose="02010600040101010101" pitchFamily="2" charset="-122"/>
                        </a:rPr>
                        <a:t>《</a:t>
                      </a:r>
                      <a:r>
                        <a:rPr lang="zh-CN" altLang="en-US" sz="2200" b="0" i="0" dirty="0">
                          <a:solidFill>
                            <a:srgbClr val="000000"/>
                          </a:solidFill>
                          <a:effectLst/>
                          <a:latin typeface="华文中宋" panose="02010600040101010101" pitchFamily="2" charset="-122"/>
                          <a:ea typeface="华文中宋" panose="02010600040101010101" pitchFamily="2" charset="-122"/>
                        </a:rPr>
                        <a:t>国务院办公厅关于促进建筑业持续健康发展的意见</a:t>
                      </a:r>
                      <a:r>
                        <a:rPr lang="en-US" altLang="zh-CN" sz="2200" b="0" i="0" dirty="0">
                          <a:solidFill>
                            <a:srgbClr val="000000"/>
                          </a:solidFill>
                          <a:effectLst/>
                          <a:latin typeface="华文中宋" panose="02010600040101010101" pitchFamily="2" charset="-122"/>
                          <a:ea typeface="华文中宋" panose="02010600040101010101" pitchFamily="2" charset="-122"/>
                        </a:rPr>
                        <a:t>》</a:t>
                      </a:r>
                      <a:endParaRPr lang="zh-CN" altLang="en-US" sz="2200" dirty="0">
                        <a:effectLst/>
                      </a:endParaRPr>
                    </a:p>
                  </a:txBody>
                  <a:tcPr marL="53019" marR="53019" marT="26510" marB="26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2645125">
                <a:tc>
                  <a:txBody>
                    <a:bodyPr/>
                    <a:lstStyle/>
                    <a:p>
                      <a:r>
                        <a:rPr lang="zh-CN" altLang="en-US" sz="2200" b="0" i="0" dirty="0">
                          <a:solidFill>
                            <a:srgbClr val="000000"/>
                          </a:solidFill>
                          <a:effectLst/>
                          <a:latin typeface="华文中宋" panose="02010600040101010101" pitchFamily="2" charset="-122"/>
                          <a:ea typeface="华文中宋" panose="02010600040101010101" pitchFamily="2" charset="-122"/>
                        </a:rPr>
                        <a:t>“</a:t>
                      </a:r>
                      <a:r>
                        <a:rPr lang="zh-CN" altLang="en-US" sz="2200" b="0" i="0" dirty="0">
                          <a:solidFill>
                            <a:srgbClr val="FF0000"/>
                          </a:solidFill>
                          <a:effectLst/>
                          <a:latin typeface="华文中宋" panose="02010600040101010101" pitchFamily="2" charset="-122"/>
                          <a:ea typeface="华文中宋" panose="02010600040101010101" pitchFamily="2" charset="-122"/>
                        </a:rPr>
                        <a:t>工程总承包是国际通行的建设</a:t>
                      </a:r>
                      <a:br>
                        <a:rPr lang="zh-CN" altLang="en-US" sz="2200" b="0" i="0" dirty="0">
                          <a:solidFill>
                            <a:srgbClr val="FF0000"/>
                          </a:solidFill>
                          <a:effectLst/>
                          <a:latin typeface="华文中宋" panose="02010600040101010101" pitchFamily="2" charset="-122"/>
                          <a:ea typeface="华文中宋" panose="02010600040101010101" pitchFamily="2" charset="-122"/>
                        </a:rPr>
                      </a:br>
                      <a:r>
                        <a:rPr lang="zh-CN" altLang="en-US" sz="2200" b="0" i="0" dirty="0">
                          <a:solidFill>
                            <a:srgbClr val="FF0000"/>
                          </a:solidFill>
                          <a:effectLst/>
                          <a:latin typeface="华文中宋" panose="02010600040101010101" pitchFamily="2" charset="-122"/>
                          <a:ea typeface="华文中宋" panose="02010600040101010101" pitchFamily="2" charset="-122"/>
                        </a:rPr>
                        <a:t>项目组织实施方式。 </a:t>
                      </a:r>
                      <a:r>
                        <a:rPr lang="zh-CN" altLang="en-US" sz="2200" b="0" i="0" dirty="0">
                          <a:solidFill>
                            <a:srgbClr val="000000"/>
                          </a:solidFill>
                          <a:effectLst/>
                          <a:latin typeface="华文中宋" panose="02010600040101010101" pitchFamily="2" charset="-122"/>
                          <a:ea typeface="华文中宋" panose="02010600040101010101" pitchFamily="2" charset="-122"/>
                        </a:rPr>
                        <a:t>大力推进工程总承包，有利于提升项目可行性研究和初步设计深度，实现设计、采购、施工等各阶段工作的</a:t>
                      </a:r>
                      <a:r>
                        <a:rPr lang="zh-CN" altLang="en-US" sz="2200" b="0" i="0" dirty="0">
                          <a:solidFill>
                            <a:srgbClr val="FF0000"/>
                          </a:solidFill>
                          <a:effectLst/>
                          <a:latin typeface="华文中宋" panose="02010600040101010101" pitchFamily="2" charset="-122"/>
                          <a:ea typeface="华文中宋" panose="02010600040101010101" pitchFamily="2" charset="-122"/>
                        </a:rPr>
                        <a:t>深度融合，</a:t>
                      </a:r>
                      <a:r>
                        <a:rPr lang="zh-CN" altLang="en-US" sz="2200" b="0" i="0" dirty="0">
                          <a:solidFill>
                            <a:srgbClr val="000000"/>
                          </a:solidFill>
                          <a:effectLst/>
                          <a:latin typeface="华文中宋" panose="02010600040101010101" pitchFamily="2" charset="-122"/>
                          <a:ea typeface="华文中宋" panose="02010600040101010101" pitchFamily="2" charset="-122"/>
                        </a:rPr>
                        <a:t>提高工程建设水平；有利于发挥工程总承包企业的技术和管理优势，促进企业做优做强，推动产业转型升级， </a:t>
                      </a:r>
                      <a:r>
                        <a:rPr lang="zh-CN" altLang="en-US" sz="2200" b="0" i="0" dirty="0">
                          <a:solidFill>
                            <a:srgbClr val="FF0000"/>
                          </a:solidFill>
                          <a:effectLst/>
                          <a:latin typeface="华文中宋" panose="02010600040101010101" pitchFamily="2" charset="-122"/>
                          <a:ea typeface="华文中宋" panose="02010600040101010101" pitchFamily="2" charset="-122"/>
                        </a:rPr>
                        <a:t>服务于‘一带一路’战略实施”。</a:t>
                      </a:r>
                      <a:endParaRPr lang="zh-CN" altLang="en-US" sz="2200" dirty="0">
                        <a:effectLst/>
                      </a:endParaRPr>
                    </a:p>
                  </a:txBody>
                  <a:tcPr marL="53019" marR="53019" marT="26510" marB="26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zh-CN" altLang="en-US" sz="2200" b="0" i="0" dirty="0">
                          <a:solidFill>
                            <a:srgbClr val="000000"/>
                          </a:solidFill>
                          <a:effectLst/>
                          <a:latin typeface="华文中宋" panose="02010600040101010101" pitchFamily="2" charset="-122"/>
                          <a:ea typeface="华文中宋" panose="02010600040101010101" pitchFamily="2" charset="-122"/>
                        </a:rPr>
                        <a:t>“</a:t>
                      </a:r>
                      <a:r>
                        <a:rPr lang="zh-CN" altLang="en-US" sz="2200" b="0" i="0" dirty="0">
                          <a:solidFill>
                            <a:srgbClr val="FF0000"/>
                          </a:solidFill>
                          <a:effectLst/>
                          <a:latin typeface="华文中宋" panose="02010600040101010101" pitchFamily="2" charset="-122"/>
                          <a:ea typeface="华文中宋" panose="02010600040101010101" pitchFamily="2" charset="-122"/>
                        </a:rPr>
                        <a:t>建筑业是国民经济的支柱产业</a:t>
                      </a:r>
                      <a:r>
                        <a:rPr lang="zh-CN" altLang="en-US" sz="2200" b="0" i="0" dirty="0">
                          <a:solidFill>
                            <a:srgbClr val="000000"/>
                          </a:solidFill>
                          <a:effectLst/>
                          <a:latin typeface="华文中宋" panose="02010600040101010101" pitchFamily="2" charset="-122"/>
                          <a:ea typeface="华文中宋" panose="02010600040101010101" pitchFamily="2" charset="-122"/>
                        </a:rPr>
                        <a:t>。改革开放以来，我国建筑业快速发展，建造能力不断增强，产业规模不断扩大，吸纳了大量农村转移劳动力，带动了大量关联产业，对经济社会发展、城乡建设和民主改善作出了重要贡献。”</a:t>
                      </a:r>
                      <a:endParaRPr lang="zh-CN" altLang="en-US" sz="2200" dirty="0">
                        <a:effectLst/>
                      </a:endParaRPr>
                    </a:p>
                  </a:txBody>
                  <a:tcPr marL="53019" marR="53019" marT="26510" marB="2651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4991100" y="981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37260" y="451485"/>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为什么要推进工程总承包</a:t>
            </a:r>
            <a:endParaRPr lang="zh-CN" altLang="en-US" sz="3600" dirty="0">
              <a:solidFill>
                <a:schemeClr val="bg1"/>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838200" y="1525934"/>
            <a:ext cx="10515600" cy="4351338"/>
          </a:xfrm>
        </p:spPr>
        <p:txBody>
          <a:bodyPr/>
          <a:lstStyle/>
          <a:p>
            <a:r>
              <a:rPr lang="zh-CN" altLang="en-US" b="0" dirty="0">
                <a:solidFill>
                  <a:srgbClr val="3D3D3D"/>
                </a:solidFill>
                <a:latin typeface="华文中宋" panose="02010600040101010101" pitchFamily="2" charset="-122"/>
                <a:ea typeface="华文中宋" panose="02010600040101010101" pitchFamily="2" charset="-122"/>
              </a:rPr>
              <a:t>易于造价控制，避免投资超概</a:t>
            </a:r>
            <a:r>
              <a:rPr lang="zh-CN" altLang="en-US" dirty="0"/>
              <a:t> </a:t>
            </a:r>
            <a:br>
              <a:rPr lang="zh-CN" altLang="en-US" dirty="0"/>
            </a:br>
            <a:endParaRPr lang="zh-CN" altLang="en-US" dirty="0"/>
          </a:p>
        </p:txBody>
      </p:sp>
      <p:sp>
        <p:nvSpPr>
          <p:cNvPr id="7" name="文本框 6"/>
          <p:cNvSpPr txBox="1"/>
          <p:nvPr/>
        </p:nvSpPr>
        <p:spPr>
          <a:xfrm>
            <a:off x="1189355" y="2102485"/>
            <a:ext cx="3924935"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altLang="en-US" sz="2800"/>
              <a:t>传统</a:t>
            </a:r>
            <a:r>
              <a:rPr lang="en-US" altLang="zh-CN" sz="2800"/>
              <a:t>DBB</a:t>
            </a:r>
            <a:r>
              <a:rPr lang="zh-CN" altLang="en-US" sz="2800"/>
              <a:t>模式</a:t>
            </a:r>
            <a:endParaRPr lang="zh-CN" altLang="en-US" sz="2800"/>
          </a:p>
        </p:txBody>
      </p:sp>
      <p:sp>
        <p:nvSpPr>
          <p:cNvPr id="8" name="文本框 7"/>
          <p:cNvSpPr txBox="1"/>
          <p:nvPr/>
        </p:nvSpPr>
        <p:spPr>
          <a:xfrm>
            <a:off x="1189355" y="2609215"/>
            <a:ext cx="3925570" cy="230695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单价合同（一般）</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固定总价（个别）</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变更（普遍）</a:t>
            </a:r>
            <a:endParaRPr lang="zh-CN" altLang="en-US" sz="2400">
              <a:solidFill>
                <a:srgbClr val="7030A0"/>
              </a:solidFill>
            </a:endParaRPr>
          </a:p>
        </p:txBody>
      </p:sp>
      <p:sp>
        <p:nvSpPr>
          <p:cNvPr id="9" name="文本框 8"/>
          <p:cNvSpPr txBox="1"/>
          <p:nvPr/>
        </p:nvSpPr>
        <p:spPr>
          <a:xfrm>
            <a:off x="5868035" y="2087245"/>
            <a:ext cx="3879850"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sz="2800"/>
              <a:t>工程总承包</a:t>
            </a:r>
            <a:r>
              <a:rPr lang="zh-CN" altLang="en-US" sz="2800"/>
              <a:t>模式</a:t>
            </a:r>
            <a:endParaRPr lang="zh-CN" altLang="en-US" sz="2800"/>
          </a:p>
        </p:txBody>
      </p:sp>
      <p:sp>
        <p:nvSpPr>
          <p:cNvPr id="10" name="文本框 9"/>
          <p:cNvSpPr txBox="1"/>
          <p:nvPr/>
        </p:nvSpPr>
        <p:spPr>
          <a:xfrm>
            <a:off x="5868035" y="2593975"/>
            <a:ext cx="3880485" cy="230695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固定总同（一般）</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限额设计</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变更（个别）</a:t>
            </a:r>
            <a:endParaRPr lang="zh-CN" altLang="en-US" sz="2400">
              <a:solidFill>
                <a:srgbClr val="7030A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37260" y="451485"/>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为什么要推进工程总承包</a:t>
            </a:r>
            <a:endParaRPr lang="zh-CN" altLang="en-US" sz="3600" dirty="0">
              <a:solidFill>
                <a:schemeClr val="bg1"/>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838200" y="1397000"/>
            <a:ext cx="10515600" cy="4351338"/>
          </a:xfrm>
        </p:spPr>
        <p:txBody>
          <a:bodyPr/>
          <a:lstStyle/>
          <a:p>
            <a:r>
              <a:rPr lang="zh-CN" altLang="en-US">
                <a:sym typeface="+mn-ea"/>
              </a:rPr>
              <a:t>易于工期控制，避免工期超时</a:t>
            </a:r>
            <a:endParaRPr lang="zh-CN" altLang="en-US"/>
          </a:p>
          <a:p>
            <a:endParaRPr lang="zh-CN" altLang="en-US"/>
          </a:p>
          <a:p>
            <a:endParaRPr lang="zh-CN" altLang="en-US"/>
          </a:p>
        </p:txBody>
      </p:sp>
      <p:sp>
        <p:nvSpPr>
          <p:cNvPr id="7" name="文本框 6"/>
          <p:cNvSpPr txBox="1"/>
          <p:nvPr/>
        </p:nvSpPr>
        <p:spPr>
          <a:xfrm>
            <a:off x="1189355" y="2102485"/>
            <a:ext cx="3924935"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altLang="en-US" sz="2800"/>
              <a:t>传统</a:t>
            </a:r>
            <a:r>
              <a:rPr lang="en-US" altLang="zh-CN" sz="2800"/>
              <a:t>DBB</a:t>
            </a:r>
            <a:r>
              <a:rPr lang="zh-CN" altLang="en-US" sz="2800"/>
              <a:t>模式</a:t>
            </a:r>
            <a:endParaRPr lang="zh-CN" altLang="en-US" sz="2800"/>
          </a:p>
        </p:txBody>
      </p:sp>
      <p:sp>
        <p:nvSpPr>
          <p:cNvPr id="8" name="文本框 7"/>
          <p:cNvSpPr txBox="1"/>
          <p:nvPr/>
        </p:nvSpPr>
        <p:spPr>
          <a:xfrm>
            <a:off x="1189355" y="2609215"/>
            <a:ext cx="3925570" cy="304609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设计       施工</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设计</a:t>
            </a:r>
            <a:r>
              <a:rPr lang="en-US" altLang="zh-CN" sz="2400">
                <a:solidFill>
                  <a:srgbClr val="7030A0"/>
                </a:solidFill>
              </a:rPr>
              <a:t>“</a:t>
            </a:r>
            <a:r>
              <a:rPr lang="zh-CN" altLang="en-US" sz="2400">
                <a:solidFill>
                  <a:srgbClr val="7030A0"/>
                </a:solidFill>
              </a:rPr>
              <a:t>纸上谈兵</a:t>
            </a:r>
            <a:r>
              <a:rPr lang="en-US" altLang="zh-CN" sz="2400">
                <a:solidFill>
                  <a:srgbClr val="7030A0"/>
                </a:solidFill>
              </a:rPr>
              <a:t>”</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施工</a:t>
            </a:r>
            <a:r>
              <a:rPr lang="en-US" altLang="zh-CN" sz="2400">
                <a:solidFill>
                  <a:srgbClr val="7030A0"/>
                </a:solidFill>
              </a:rPr>
              <a:t>“</a:t>
            </a:r>
            <a:r>
              <a:rPr lang="zh-CN" altLang="en-US" sz="2400">
                <a:solidFill>
                  <a:srgbClr val="7030A0"/>
                </a:solidFill>
              </a:rPr>
              <a:t>按图施工</a:t>
            </a:r>
            <a:r>
              <a:rPr lang="en-US" altLang="zh-CN" sz="2400">
                <a:solidFill>
                  <a:srgbClr val="7030A0"/>
                </a:solidFill>
              </a:rPr>
              <a:t>”</a:t>
            </a:r>
            <a:endParaRPr lang="en-US" altLang="zh-CN"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协调成本高</a:t>
            </a:r>
            <a:endParaRPr lang="zh-CN" altLang="en-US" sz="2400">
              <a:solidFill>
                <a:srgbClr val="7030A0"/>
              </a:solidFill>
            </a:endParaRPr>
          </a:p>
        </p:txBody>
      </p:sp>
      <p:sp>
        <p:nvSpPr>
          <p:cNvPr id="9" name="文本框 8"/>
          <p:cNvSpPr txBox="1"/>
          <p:nvPr/>
        </p:nvSpPr>
        <p:spPr>
          <a:xfrm>
            <a:off x="5868035" y="2087245"/>
            <a:ext cx="3879850"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sz="2800"/>
              <a:t>工程总承包</a:t>
            </a:r>
            <a:r>
              <a:rPr lang="zh-CN" altLang="en-US" sz="2800"/>
              <a:t>模式</a:t>
            </a:r>
            <a:endParaRPr lang="zh-CN" altLang="en-US" sz="2800"/>
          </a:p>
        </p:txBody>
      </p:sp>
      <p:sp>
        <p:nvSpPr>
          <p:cNvPr id="10" name="文本框 9"/>
          <p:cNvSpPr txBox="1"/>
          <p:nvPr/>
        </p:nvSpPr>
        <p:spPr>
          <a:xfrm>
            <a:off x="5868035" y="2593975"/>
            <a:ext cx="3880485" cy="304609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内部协调</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设计</a:t>
            </a:r>
            <a:r>
              <a:rPr lang="en-US" altLang="zh-CN" sz="2400">
                <a:solidFill>
                  <a:srgbClr val="7030A0"/>
                </a:solidFill>
              </a:rPr>
              <a:t>“</a:t>
            </a:r>
            <a:r>
              <a:rPr lang="zh-CN" altLang="en-US" sz="2400">
                <a:solidFill>
                  <a:srgbClr val="7030A0"/>
                </a:solidFill>
              </a:rPr>
              <a:t>技术</a:t>
            </a:r>
            <a:r>
              <a:rPr lang="en-US" altLang="zh-CN" sz="2400">
                <a:solidFill>
                  <a:srgbClr val="7030A0"/>
                </a:solidFill>
              </a:rPr>
              <a:t>”+</a:t>
            </a:r>
            <a:r>
              <a:rPr lang="zh-CN" altLang="en-US" sz="2400">
                <a:solidFill>
                  <a:srgbClr val="7030A0"/>
                </a:solidFill>
              </a:rPr>
              <a:t>施工</a:t>
            </a:r>
            <a:r>
              <a:rPr lang="en-US" altLang="zh-CN" sz="2400">
                <a:solidFill>
                  <a:srgbClr val="7030A0"/>
                </a:solidFill>
              </a:rPr>
              <a:t>“</a:t>
            </a:r>
            <a:r>
              <a:rPr lang="zh-CN" altLang="en-US" sz="2400">
                <a:solidFill>
                  <a:srgbClr val="7030A0"/>
                </a:solidFill>
              </a:rPr>
              <a:t>经验</a:t>
            </a:r>
            <a:r>
              <a:rPr lang="en-US" altLang="zh-CN" sz="2400">
                <a:solidFill>
                  <a:srgbClr val="7030A0"/>
                </a:solidFill>
              </a:rPr>
              <a:t>”</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提高图纸质量和效率</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实现设计与施工的融合</a:t>
            </a:r>
            <a:endParaRPr lang="zh-CN" altLang="en-US" sz="2400">
              <a:solidFill>
                <a:srgbClr val="7030A0"/>
              </a:solidFill>
            </a:endParaRPr>
          </a:p>
        </p:txBody>
      </p:sp>
      <p:cxnSp>
        <p:nvCxnSpPr>
          <p:cNvPr id="4" name="直接箭头连接符 3"/>
          <p:cNvCxnSpPr/>
          <p:nvPr/>
        </p:nvCxnSpPr>
        <p:spPr>
          <a:xfrm>
            <a:off x="2219325" y="3105150"/>
            <a:ext cx="502285" cy="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37260" y="451485"/>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为什么要推进工程总承包</a:t>
            </a:r>
            <a:endParaRPr lang="zh-CN" altLang="en-US" sz="3600" dirty="0">
              <a:solidFill>
                <a:schemeClr val="bg1"/>
              </a:solidFill>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838200" y="1397000"/>
            <a:ext cx="10515600" cy="4351338"/>
          </a:xfrm>
        </p:spPr>
        <p:txBody>
          <a:bodyPr/>
          <a:lstStyle/>
          <a:p>
            <a:r>
              <a:rPr lang="zh-CN" altLang="en-US">
                <a:sym typeface="+mn-ea"/>
              </a:rPr>
              <a:t>易于明确责任，避免责任不清</a:t>
            </a:r>
            <a:endParaRPr lang="zh-CN" altLang="en-US"/>
          </a:p>
          <a:p>
            <a:endParaRPr lang="zh-CN" altLang="en-US"/>
          </a:p>
          <a:p>
            <a:endParaRPr lang="zh-CN" altLang="en-US"/>
          </a:p>
          <a:p>
            <a:endParaRPr lang="zh-CN" altLang="en-US"/>
          </a:p>
        </p:txBody>
      </p:sp>
      <p:sp>
        <p:nvSpPr>
          <p:cNvPr id="7" name="文本框 6"/>
          <p:cNvSpPr txBox="1"/>
          <p:nvPr/>
        </p:nvSpPr>
        <p:spPr>
          <a:xfrm>
            <a:off x="1189355" y="2102485"/>
            <a:ext cx="3924935"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altLang="en-US" sz="2800"/>
              <a:t>传统</a:t>
            </a:r>
            <a:r>
              <a:rPr lang="en-US" altLang="zh-CN" sz="2800"/>
              <a:t>DBB</a:t>
            </a:r>
            <a:r>
              <a:rPr lang="zh-CN" altLang="en-US" sz="2800"/>
              <a:t>模式</a:t>
            </a:r>
            <a:endParaRPr lang="zh-CN" altLang="en-US" sz="2800"/>
          </a:p>
        </p:txBody>
      </p:sp>
      <p:sp>
        <p:nvSpPr>
          <p:cNvPr id="8" name="文本框 7"/>
          <p:cNvSpPr txBox="1"/>
          <p:nvPr/>
        </p:nvSpPr>
        <p:spPr>
          <a:xfrm>
            <a:off x="1189355" y="2609215"/>
            <a:ext cx="3925570" cy="304609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质量缺陷  </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设计</a:t>
            </a:r>
            <a:r>
              <a:rPr lang="en-US" altLang="zh-CN" sz="2400">
                <a:solidFill>
                  <a:srgbClr val="7030A0"/>
                </a:solidFill>
              </a:rPr>
              <a:t>vs</a:t>
            </a:r>
            <a:r>
              <a:rPr lang="zh-CN" altLang="en-US" sz="2400">
                <a:solidFill>
                  <a:srgbClr val="7030A0"/>
                </a:solidFill>
              </a:rPr>
              <a:t>施工</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导致业主风险增加</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如：图纸、清单等</a:t>
            </a:r>
            <a:endParaRPr lang="zh-CN" altLang="en-US" sz="2400">
              <a:solidFill>
                <a:srgbClr val="7030A0"/>
              </a:solidFill>
            </a:endParaRPr>
          </a:p>
        </p:txBody>
      </p:sp>
      <p:sp>
        <p:nvSpPr>
          <p:cNvPr id="9" name="文本框 8"/>
          <p:cNvSpPr txBox="1"/>
          <p:nvPr/>
        </p:nvSpPr>
        <p:spPr>
          <a:xfrm>
            <a:off x="5868035" y="2087245"/>
            <a:ext cx="3879850" cy="521970"/>
          </a:xfrm>
          <a:prstGeom prst="rect">
            <a:avLst/>
          </a:prstGeom>
          <a:solidFill>
            <a:schemeClr val="accent2"/>
          </a:solidFill>
          <a:ln w="28575" cmpd="sng">
            <a:solidFill>
              <a:schemeClr val="accent1">
                <a:shade val="50000"/>
              </a:schemeClr>
            </a:solidFill>
            <a:prstDash val="sysDot"/>
          </a:ln>
          <a:effectLst>
            <a:outerShdw blurRad="50800" dist="38100" dir="18900000" algn="bl" rotWithShape="0">
              <a:prstClr val="black">
                <a:alpha val="40000"/>
              </a:prstClr>
            </a:outerShdw>
          </a:effectLst>
        </p:spPr>
        <p:txBody>
          <a:bodyPr wrap="square" rtlCol="0">
            <a:spAutoFit/>
          </a:bodyPr>
          <a:lstStyle/>
          <a:p>
            <a:pPr algn="ctr"/>
            <a:r>
              <a:rPr lang="zh-CN" sz="2800"/>
              <a:t>工程总承包</a:t>
            </a:r>
            <a:r>
              <a:rPr lang="zh-CN" altLang="en-US" sz="2800"/>
              <a:t>模式</a:t>
            </a:r>
            <a:endParaRPr lang="zh-CN" altLang="en-US" sz="2800"/>
          </a:p>
        </p:txBody>
      </p:sp>
      <p:sp>
        <p:nvSpPr>
          <p:cNvPr id="10" name="文本框 9"/>
          <p:cNvSpPr txBox="1"/>
          <p:nvPr/>
        </p:nvSpPr>
        <p:spPr>
          <a:xfrm>
            <a:off x="5868035" y="2593975"/>
            <a:ext cx="3880485" cy="3046095"/>
          </a:xfrm>
          <a:prstGeom prst="rect">
            <a:avLst/>
          </a:prstGeom>
          <a:solidFill>
            <a:schemeClr val="accent1">
              <a:lumMod val="60000"/>
              <a:lumOff val="40000"/>
            </a:schemeClr>
          </a:solidFill>
          <a:effectLst>
            <a:outerShdw blurRad="50800" dist="38100" algn="l" rotWithShape="0">
              <a:prstClr val="black">
                <a:alpha val="40000"/>
              </a:prstClr>
            </a:outerShdw>
          </a:effectLst>
        </p:spPr>
        <p:txBody>
          <a:bodyPr wrap="square" rtlCol="0">
            <a:spAutoFit/>
          </a:bodyPr>
          <a:lstStyle/>
          <a:p>
            <a:pPr marL="285750" indent="-285750">
              <a:lnSpc>
                <a:spcPct val="200000"/>
              </a:lnSpc>
              <a:buFont typeface="Wingdings" panose="05000000000000000000" charset="0"/>
              <a:buChar char="l"/>
            </a:pPr>
            <a:r>
              <a:rPr lang="zh-CN" altLang="en-US" sz="2400">
                <a:solidFill>
                  <a:srgbClr val="7030A0"/>
                </a:solidFill>
              </a:rPr>
              <a:t>内部协调</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设计</a:t>
            </a:r>
            <a:r>
              <a:rPr lang="en-US" altLang="zh-CN" sz="2400">
                <a:solidFill>
                  <a:srgbClr val="7030A0"/>
                </a:solidFill>
              </a:rPr>
              <a:t>“</a:t>
            </a:r>
            <a:r>
              <a:rPr lang="zh-CN" altLang="en-US" sz="2400">
                <a:solidFill>
                  <a:srgbClr val="7030A0"/>
                </a:solidFill>
              </a:rPr>
              <a:t>技术</a:t>
            </a:r>
            <a:r>
              <a:rPr lang="en-US" altLang="zh-CN" sz="2400">
                <a:solidFill>
                  <a:srgbClr val="7030A0"/>
                </a:solidFill>
              </a:rPr>
              <a:t>”+</a:t>
            </a:r>
            <a:r>
              <a:rPr lang="zh-CN" altLang="en-US" sz="2400">
                <a:solidFill>
                  <a:srgbClr val="7030A0"/>
                </a:solidFill>
              </a:rPr>
              <a:t>施工</a:t>
            </a:r>
            <a:r>
              <a:rPr lang="en-US" altLang="zh-CN" sz="2400">
                <a:solidFill>
                  <a:srgbClr val="7030A0"/>
                </a:solidFill>
              </a:rPr>
              <a:t>“</a:t>
            </a:r>
            <a:r>
              <a:rPr lang="zh-CN" altLang="en-US" sz="2400">
                <a:solidFill>
                  <a:srgbClr val="7030A0"/>
                </a:solidFill>
              </a:rPr>
              <a:t>经验</a:t>
            </a:r>
            <a:r>
              <a:rPr lang="en-US" altLang="zh-CN" sz="2400">
                <a:solidFill>
                  <a:srgbClr val="7030A0"/>
                </a:solidFill>
              </a:rPr>
              <a:t>”</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工程总承包单位责任</a:t>
            </a:r>
            <a:endParaRPr lang="zh-CN" altLang="en-US" sz="2400">
              <a:solidFill>
                <a:srgbClr val="7030A0"/>
              </a:solidFill>
            </a:endParaRPr>
          </a:p>
          <a:p>
            <a:pPr marL="285750" indent="-285750">
              <a:lnSpc>
                <a:spcPct val="200000"/>
              </a:lnSpc>
              <a:buFont typeface="Wingdings" panose="05000000000000000000" charset="0"/>
              <a:buChar char="l"/>
            </a:pPr>
            <a:r>
              <a:rPr lang="zh-CN" altLang="en-US" sz="2400">
                <a:solidFill>
                  <a:srgbClr val="7030A0"/>
                </a:solidFill>
              </a:rPr>
              <a:t>如：一般的变更</a:t>
            </a:r>
            <a:endParaRPr lang="zh-CN" altLang="en-US" sz="2400">
              <a:solidFill>
                <a:srgbClr val="7030A0"/>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7722" y="1556792"/>
            <a:ext cx="10536555" cy="4067666"/>
          </a:xfrm>
          <a:ln w="41275" cmpd="sng">
            <a:solidFill>
              <a:srgbClr val="FF0000"/>
            </a:solidFill>
            <a:prstDash val="lgDashDot"/>
          </a:ln>
        </p:spPr>
        <p:txBody>
          <a:bodyPr>
            <a:normAutofit/>
          </a:bodyPr>
          <a:lstStyle/>
          <a:p>
            <a:pPr>
              <a:lnSpc>
                <a:spcPct val="210000"/>
              </a:lnSpc>
            </a:pPr>
            <a:r>
              <a:rPr lang="zh-CN" altLang="en-US" i="1" dirty="0">
                <a:sym typeface="+mn-ea"/>
              </a:rPr>
              <a:t>《房屋建筑和市政基础设施项目工程总承包管理办法》</a:t>
            </a:r>
            <a:r>
              <a:rPr lang="zh-CN" altLang="en-US" i="1" dirty="0"/>
              <a:t>第3条“</a:t>
            </a:r>
            <a:r>
              <a:rPr lang="zh-CN" altLang="en-US" i="1" dirty="0">
                <a:solidFill>
                  <a:srgbClr val="FF0000"/>
                </a:solidFill>
              </a:rPr>
              <a:t>工程总承包的定义</a:t>
            </a:r>
            <a:r>
              <a:rPr lang="zh-CN" altLang="en-US" i="1" dirty="0"/>
              <a:t>”规定：本办法所称工程总承包，是指承包单位按照与建设单位签订的合同，对工程</a:t>
            </a:r>
            <a:r>
              <a:rPr lang="zh-CN" altLang="en-US" i="1" dirty="0">
                <a:solidFill>
                  <a:srgbClr val="FF0000"/>
                </a:solidFill>
              </a:rPr>
              <a:t>设计、采购、施工</a:t>
            </a:r>
            <a:r>
              <a:rPr lang="zh-CN" altLang="en-US" i="1" dirty="0"/>
              <a:t>或者</a:t>
            </a:r>
            <a:r>
              <a:rPr lang="zh-CN" altLang="en-US" i="1" dirty="0">
                <a:solidFill>
                  <a:srgbClr val="FF0000"/>
                </a:solidFill>
              </a:rPr>
              <a:t>设计、施工</a:t>
            </a:r>
            <a:r>
              <a:rPr lang="zh-CN" altLang="en-US" i="1" dirty="0"/>
              <a:t>等阶段实行总承包，并对工程的质量、安全、工期和造价等全面负责的工程建设组织实施方式。</a:t>
            </a:r>
            <a:r>
              <a:rPr lang="en-US" altLang="zh-CN" i="1" dirty="0"/>
              <a:t>”</a:t>
            </a:r>
            <a:endParaRPr lang="en-US" altLang="zh-CN" i="1" dirty="0"/>
          </a:p>
          <a:p>
            <a:pPr>
              <a:lnSpc>
                <a:spcPct val="210000"/>
              </a:lnSpc>
            </a:pPr>
            <a:r>
              <a:rPr lang="zh-CN" altLang="en-US" i="1" dirty="0"/>
              <a:t>形式：</a:t>
            </a:r>
            <a:r>
              <a:rPr lang="en-US" altLang="zh-CN" i="1" dirty="0"/>
              <a:t>EPC</a:t>
            </a:r>
            <a:r>
              <a:rPr lang="zh-CN" altLang="en-US" i="1" dirty="0"/>
              <a:t>或</a:t>
            </a:r>
            <a:r>
              <a:rPr lang="en-US" altLang="zh-CN" i="1" dirty="0"/>
              <a:t>DB    </a:t>
            </a:r>
            <a:r>
              <a:rPr lang="zh-CN" altLang="en-US" i="1" dirty="0"/>
              <a:t>内涵：承包单位全面负责</a:t>
            </a:r>
            <a:endParaRPr lang="en-US" altLang="zh-CN" i="1" dirty="0"/>
          </a:p>
        </p:txBody>
      </p:sp>
      <p:sp>
        <p:nvSpPr>
          <p:cNvPr id="4" name="标题 1"/>
          <p:cNvSpPr>
            <a:spLocks noGrp="1"/>
          </p:cNvSpPr>
          <p:nvPr>
            <p:ph type="title"/>
          </p:nvPr>
        </p:nvSpPr>
        <p:spPr>
          <a:xfrm>
            <a:off x="1690369" y="404664"/>
            <a:ext cx="8811260" cy="727710"/>
          </a:xfrm>
          <a:gradFill>
            <a:gsLst>
              <a:gs pos="100000">
                <a:srgbClr val="553F41">
                  <a:alpha val="85000"/>
                </a:srgbClr>
              </a:gs>
              <a:gs pos="69000">
                <a:schemeClr val="accent2"/>
              </a:gs>
            </a:gsLst>
            <a:lin ang="5400000" scaled="0"/>
          </a:gradFill>
        </p:spPr>
        <p:txBody>
          <a:bodyPr vert="horz" lIns="91440" tIns="45720" rIns="91440" bIns="45720" rtlCol="0" anchor="ctr">
            <a:noAutofit/>
          </a:bodyPr>
          <a:lstStyle/>
          <a:p>
            <a:pPr algn="ctr"/>
            <a:r>
              <a:rPr lang="zh-CN" altLang="en-US" sz="3600" dirty="0">
                <a:solidFill>
                  <a:schemeClr val="bg1"/>
                </a:solidFill>
                <a:latin typeface="微软雅黑" panose="020B0503020204020204" charset="-122"/>
                <a:ea typeface="微软雅黑" panose="020B0503020204020204" charset="-122"/>
              </a:rPr>
              <a:t>什么是工程总承包</a:t>
            </a:r>
            <a:endParaRPr lang="zh-CN" altLang="en-US" sz="3600" dirty="0">
              <a:solidFill>
                <a:schemeClr val="bg1"/>
              </a:solidFill>
              <a:latin typeface="微软雅黑" panose="020B0503020204020204" charset="-122"/>
              <a:ea typeface="微软雅黑" panose="020B0503020204020204" charset="-122"/>
            </a:endParaRPr>
          </a:p>
        </p:txBody>
      </p:sp>
    </p:spTree>
  </p:cSld>
  <p:clrMapOvr>
    <a:masterClrMapping/>
  </p:clrMapOvr>
</p:sld>
</file>

<file path=ppt/tags/tag1.xml><?xml version="1.0" encoding="utf-8"?>
<p:tagLst xmlns:p="http://schemas.openxmlformats.org/presentationml/2006/main">
  <p:tag name="REFSHAPE" val="598535076"/>
  <p:tag name="KSO_WM_UNIT_PLACING_PICTURE_USER_VIEWPORT" val="{&quot;height&quot;:8183,&quot;width&quot;:13897}"/>
</p:tagLst>
</file>

<file path=ppt/tags/tag2.xml><?xml version="1.0" encoding="utf-8"?>
<p:tagLst xmlns:p="http://schemas.openxmlformats.org/presentationml/2006/main">
  <p:tag name="KSO_WM_UNIT_TABLE_BEAUTIFY" val="smartTable{f58da961-2394-44d9-9829-fe62c272b595}"/>
</p:tagLst>
</file>

<file path=ppt/tags/tag3.xml><?xml version="1.0" encoding="utf-8"?>
<p:tagLst xmlns:p="http://schemas.openxmlformats.org/presentationml/2006/main">
  <p:tag name="KSO_WM_SLIDE_MODEL_TYPE" val="timeline"/>
</p:tagLst>
</file>

<file path=ppt/tags/tag4.xml><?xml version="1.0" encoding="utf-8"?>
<p:tagLst xmlns:p="http://schemas.openxmlformats.org/presentationml/2006/main">
  <p:tag name="REFSHAPE" val="468220388"/>
  <p:tag name="KSO_WM_UNIT_PLACING_PICTURE_USER_VIEWPORT" val="{&quot;height&quot;:8183,&quot;width&quot;:5783}"/>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58787</Words>
  <Application>WPS 演示</Application>
  <PresentationFormat>宽屏</PresentationFormat>
  <Paragraphs>2839</Paragraphs>
  <Slides>334</Slides>
  <Notes>2</Notes>
  <HiddenSlides>0</HiddenSlides>
  <MMClips>0</MMClips>
  <ScaleCrop>false</ScaleCrop>
  <HeadingPairs>
    <vt:vector size="8" baseType="variant">
      <vt:variant>
        <vt:lpstr>已用的字体</vt:lpstr>
      </vt:variant>
      <vt:variant>
        <vt:i4>27</vt:i4>
      </vt:variant>
      <vt:variant>
        <vt:lpstr>主题</vt:lpstr>
      </vt:variant>
      <vt:variant>
        <vt:i4>1</vt:i4>
      </vt:variant>
      <vt:variant>
        <vt:lpstr>嵌入 OLE 服务器</vt:lpstr>
      </vt:variant>
      <vt:variant>
        <vt:i4>2</vt:i4>
      </vt:variant>
      <vt:variant>
        <vt:lpstr>幻灯片标题</vt:lpstr>
      </vt:variant>
      <vt:variant>
        <vt:i4>334</vt:i4>
      </vt:variant>
    </vt:vector>
  </HeadingPairs>
  <TitlesOfParts>
    <vt:vector size="364" baseType="lpstr">
      <vt:lpstr>Arial</vt:lpstr>
      <vt:lpstr>宋体</vt:lpstr>
      <vt:lpstr>Wingdings</vt:lpstr>
      <vt:lpstr>黑体</vt:lpstr>
      <vt:lpstr>华文楷体</vt:lpstr>
      <vt:lpstr>Calibri</vt:lpstr>
      <vt:lpstr>等线</vt:lpstr>
      <vt:lpstr>Calibri</vt:lpstr>
      <vt:lpstr>华文新魏</vt:lpstr>
      <vt:lpstr>楷体_GB2312</vt:lpstr>
      <vt:lpstr>新宋体</vt:lpstr>
      <vt:lpstr>Times New Roman</vt:lpstr>
      <vt:lpstr>微软雅黑</vt:lpstr>
      <vt:lpstr>Arial Unicode MS</vt:lpstr>
      <vt:lpstr>楷体</vt:lpstr>
      <vt:lpstr>Cooper Black</vt:lpstr>
      <vt:lpstr>Wingdings 3</vt:lpstr>
      <vt:lpstr>华文中宋</vt:lpstr>
      <vt:lpstr>GillSansMT-Bold</vt:lpstr>
      <vt:lpstr>Segoe Print</vt:lpstr>
      <vt:lpstr>Wingdings</vt:lpstr>
      <vt:lpstr>华文细黑</vt:lpstr>
      <vt:lpstr>仿宋</vt:lpstr>
      <vt:lpstr>华文仿宋</vt:lpstr>
      <vt:lpstr>Times New Roman</vt:lpstr>
      <vt:lpstr>创艺简隶书</vt:lpstr>
      <vt:lpstr>隶书</vt:lpstr>
      <vt:lpstr>默认设计模板</vt:lpstr>
      <vt:lpstr>Excel.Chart.8</vt:lpstr>
      <vt:lpstr>Excel.Chart.8</vt:lpstr>
      <vt:lpstr>PowerPoint 演示文稿</vt:lpstr>
      <vt:lpstr>PowerPoint 演示文稿</vt:lpstr>
      <vt:lpstr>PowerPoint 演示文稿</vt:lpstr>
      <vt:lpstr>工程造价管控体系</vt:lpstr>
      <vt:lpstr>PowerPoint 演示文稿</vt:lpstr>
      <vt:lpstr>PowerPoint 演示文稿</vt:lpstr>
      <vt:lpstr>PowerPoint 演示文稿</vt:lpstr>
      <vt:lpstr>《关于促进建筑业持续健康发展的意见》对建筑业发展提出要求</vt:lpstr>
      <vt:lpstr>中国制造 中国创造 中国建造</vt:lpstr>
      <vt:lpstr>2010-2019 年年建筑业增加值占国内生产总值比重</vt:lpstr>
      <vt:lpstr>2016-2030年 全球各地区累计建筑业产值情况（单位：%）</vt:lpstr>
      <vt:lpstr>PowerPoint 演示文稿</vt:lpstr>
      <vt:lpstr>PowerPoint 演示文稿</vt:lpstr>
      <vt:lpstr>PowerPoint 演示文稿</vt:lpstr>
      <vt:lpstr>建筑业劳动生产率</vt:lpstr>
      <vt:lpstr>两个改革任务</vt:lpstr>
      <vt:lpstr>两个改革任务</vt:lpstr>
      <vt:lpstr>PowerPoint 演示文稿</vt:lpstr>
      <vt:lpstr>PowerPoint 演示文稿</vt:lpstr>
      <vt:lpstr>两个改革任务</vt:lpstr>
      <vt:lpstr>PowerPoint 演示文稿</vt:lpstr>
      <vt:lpstr>工程咨询—《工程咨询行业管理办法》（2017年发改委令第9号）</vt:lpstr>
      <vt:lpstr>发展全过程工程咨询的路径</vt:lpstr>
      <vt:lpstr>PowerPoint 演示文稿</vt:lpstr>
      <vt:lpstr>PowerPoint 演示文稿</vt:lpstr>
      <vt:lpstr>自动计量，自动测算工人功效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悉尼歌剧院的功能定位</vt:lpstr>
      <vt:lpstr>案例二：鸟巢</vt:lpstr>
      <vt:lpstr>PowerPoint 演示文稿</vt:lpstr>
      <vt:lpstr>PowerPoint 演示文稿</vt:lpstr>
      <vt:lpstr>PowerPoint 演示文稿</vt:lpstr>
      <vt:lpstr>PowerPoint 演示文稿</vt:lpstr>
      <vt:lpstr>PowerPoint 演示文稿</vt:lpstr>
      <vt:lpstr>PowerPoint 演示文稿</vt:lpstr>
      <vt:lpstr>全过程造价管理</vt:lpstr>
      <vt:lpstr>造价的精细化管理理念</vt:lpstr>
      <vt:lpstr>PowerPoint 演示文稿</vt:lpstr>
      <vt:lpstr>PowerPoint 演示文稿</vt:lpstr>
      <vt:lpstr>PowerPoint 演示文稿</vt:lpstr>
      <vt:lpstr>PowerPoint 演示文稿</vt:lpstr>
      <vt:lpstr>设计引领理念</vt:lpstr>
      <vt:lpstr>PowerPoint 演示文稿</vt:lpstr>
      <vt:lpstr>树立柔性合同管理理念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计量与计价规范的效力与使用范围</vt:lpstr>
      <vt:lpstr>规范的效力</vt:lpstr>
      <vt:lpstr>典型问题：清单的准确性谁负责</vt:lpstr>
      <vt:lpstr>对策：按规定约定工程造价是当前市场环境的次优方案</vt:lpstr>
      <vt:lpstr>对工程量清单计价的认识</vt:lpstr>
      <vt:lpstr>PowerPoint 演示文稿</vt:lpstr>
      <vt:lpstr>PowerPoint 演示文稿</vt:lpstr>
      <vt:lpstr>PowerPoint 演示文稿</vt:lpstr>
      <vt:lpstr>必须招标的工程项目规定：</vt:lpstr>
      <vt:lpstr>PowerPoint 演示文稿</vt:lpstr>
      <vt:lpstr>PowerPoint 演示文稿</vt:lpstr>
      <vt:lpstr>PowerPoint 演示文稿</vt:lpstr>
      <vt:lpstr>PowerPoint 演示文稿</vt:lpstr>
      <vt:lpstr>PowerPoint 演示文稿</vt:lpstr>
      <vt:lpstr>基本内容：</vt:lpstr>
      <vt:lpstr>何为政府投资？</vt:lpstr>
      <vt:lpstr>政府投资的范围（什么样的项目可以）</vt:lpstr>
      <vt:lpstr>政府投资方式</vt:lpstr>
      <vt:lpstr>PowerPoint 演示文稿</vt:lpstr>
      <vt:lpstr>PowerPoint 演示文稿</vt:lpstr>
      <vt:lpstr>PowerPoint 演示文稿</vt:lpstr>
      <vt:lpstr>PowerPoint 演示文稿</vt:lpstr>
      <vt:lpstr>为什么要推进工程总承包</vt:lpstr>
      <vt:lpstr>为什么要推进工程总承包</vt:lpstr>
      <vt:lpstr>为什么要推进工程总承包</vt:lpstr>
      <vt:lpstr>为什么要推进工程总承包</vt:lpstr>
      <vt:lpstr>什么是工程总承包</vt:lpstr>
      <vt:lpstr>什么是工程总承包</vt:lpstr>
      <vt:lpstr>什么是工程总承包</vt:lpstr>
      <vt:lpstr>什么是工程总承包</vt:lpstr>
      <vt:lpstr>PowerPoint 演示文稿</vt:lpstr>
      <vt:lpstr>案例【真假EPC】：</vt:lpstr>
      <vt:lpstr>案例【真假EPC】：</vt:lpstr>
      <vt:lpstr>案例【真假EPC】：</vt:lpstr>
      <vt:lpstr>案例【真假EPC】：</vt:lpstr>
      <vt:lpstr>案例【真假EPC】：</vt:lpstr>
      <vt:lpstr>PowerPoint 演示文稿</vt:lpstr>
      <vt:lpstr>推进工程总承包面临的困境</vt:lpstr>
      <vt:lpstr>推进工程总承包面临的困境</vt:lpstr>
      <vt:lpstr>PowerPoint 演示文稿</vt:lpstr>
      <vt:lpstr>工程总承包以功能为导向，DBB以工程量为导向</vt:lpstr>
      <vt:lpstr>PowerPoint 演示文稿</vt:lpstr>
      <vt:lpstr>PowerPoint 演示文稿</vt:lpstr>
      <vt:lpstr>什么样的项目适合EPC</vt:lpstr>
      <vt:lpstr>什么样的项目适合EPC</vt:lpstr>
      <vt:lpstr>什么样的项目适合EPC</vt:lpstr>
      <vt:lpstr>什么样的项目适合EPC</vt:lpstr>
      <vt:lpstr>什么样的项目适合EPC</vt:lpstr>
      <vt:lpstr>FIDIC合同条件也在EPC或DB合同中排除了地下工程</vt:lpstr>
      <vt:lpstr>FIDIC合同条件也在EPC或DB合同中排除了地下工程</vt:lpstr>
      <vt:lpstr>工程总承包单位的要求</vt:lpstr>
      <vt:lpstr>工程总承包单位的要求</vt:lpstr>
      <vt:lpstr>PowerPoint 演示文稿</vt:lpstr>
      <vt:lpstr>PowerPoint 演示文稿</vt:lpstr>
      <vt:lpstr>工程总承包单位的要求</vt:lpstr>
      <vt:lpstr>工程总承包单位的要求</vt:lpstr>
      <vt:lpstr>关于联合体需要注意：</vt:lpstr>
      <vt:lpstr>PowerPoint 演示文稿</vt:lpstr>
      <vt:lpstr>关于联合体需要注意：</vt:lpstr>
      <vt:lpstr>关于联合体需要注意：</vt:lpstr>
      <vt:lpstr>工程总承包改变了建筑市场主体</vt:lpstr>
      <vt:lpstr>工程总承包重构的业主与承包人风险承担</vt:lpstr>
      <vt:lpstr>工程总承包重构的业主与承包人风险承担</vt:lpstr>
      <vt:lpstr>工程总承包重构的业主与承包人风险承担</vt:lpstr>
      <vt:lpstr>工程总承包重构的业主与承包人风险承担</vt:lpstr>
      <vt:lpstr>工程总承包重构的业主与承包人风险承担</vt:lpstr>
      <vt:lpstr>工程总承包重构的业主与承包人风险承担</vt:lpstr>
      <vt:lpstr>【案例】</vt:lpstr>
      <vt:lpstr>【案例】</vt:lpstr>
      <vt:lpstr>工程总承包的合同文本</vt:lpstr>
      <vt:lpstr>工程总承包的合同文本</vt:lpstr>
      <vt:lpstr>工程总承包的合同文本</vt:lpstr>
      <vt:lpstr>工程总承包的计价方法</vt:lpstr>
      <vt:lpstr>工程总承包的计价方法</vt:lpstr>
      <vt:lpstr>EPC控制合同价格的方式（政府投资）</vt:lpstr>
      <vt:lpstr>EPC控制合同价格的方式（政府投资）</vt:lpstr>
      <vt:lpstr>例如：</vt:lpstr>
      <vt:lpstr>【案例】</vt:lpstr>
      <vt:lpstr>启示</vt:lpstr>
      <vt:lpstr>基于模拟工程量清单的合同总价确定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几点说明：</vt:lpstr>
      <vt:lpstr>【实例】工程总承包设计费用纠纷</vt:lpstr>
      <vt:lpstr>【实例】工程总承包设计费用纠纷</vt:lpstr>
      <vt:lpstr>工程总承包中设计变更及优化对价款结算的影响</vt:lpstr>
      <vt:lpstr>工程总承包中设计变更及优化对价款结算的影响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民法典及司法解释对价款结算影响</vt:lpstr>
      <vt:lpstr>案例：</vt:lpstr>
      <vt:lpstr>案例：</vt:lpstr>
      <vt:lpstr>案例：</vt:lpstr>
      <vt:lpstr>案例：</vt:lpstr>
      <vt:lpstr>案例：</vt:lpstr>
      <vt:lpstr>案例：</vt:lpstr>
      <vt:lpstr>案例：</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民法典及司法解释对价款结算影响</vt:lpstr>
      <vt:lpstr>顺延工期情形：</vt:lpstr>
      <vt:lpstr>顺延工期情形：</vt:lpstr>
      <vt:lpstr>PowerPoint 演示文稿</vt:lpstr>
      <vt:lpstr>案例：</vt:lpstr>
      <vt:lpstr>案例：</vt:lpstr>
      <vt:lpstr>案例：</vt:lpstr>
      <vt:lpstr>案例：</vt:lpstr>
      <vt:lpstr>案例：</vt:lpstr>
      <vt:lpstr>案例：</vt:lpstr>
      <vt:lpstr>案例：</vt:lpstr>
      <vt:lpstr>PowerPoint 演示文稿</vt:lpstr>
      <vt:lpstr>PowerPoint 演示文稿</vt:lpstr>
      <vt:lpstr>PowerPoint 演示文稿</vt:lpstr>
      <vt:lpstr>一、招标投标阶段造价的精细化管理</vt:lpstr>
      <vt:lpstr>问题一：合同价格风险约定</vt:lpstr>
      <vt:lpstr>PowerPoint 演示文稿</vt:lpstr>
      <vt:lpstr>PowerPoint 演示文稿</vt:lpstr>
      <vt:lpstr>PowerPoint 演示文稿</vt:lpstr>
      <vt:lpstr>17版施工合同示范文本关于风险的分担原则</vt:lpstr>
      <vt:lpstr>PowerPoint 演示文稿</vt:lpstr>
      <vt:lpstr>PowerPoint 演示文稿</vt:lpstr>
      <vt:lpstr>17版施工合同示范文本关于风险的分担原则</vt:lpstr>
      <vt:lpstr>PowerPoint 演示文稿</vt:lpstr>
      <vt:lpstr>PowerPoint 演示文稿</vt:lpstr>
      <vt:lpstr>问题二：常见的计价方式</vt:lpstr>
      <vt:lpstr>PowerPoint 演示文稿</vt:lpstr>
      <vt:lpstr>固定总价合同纠纷</vt:lpstr>
      <vt:lpstr>建议</vt:lpstr>
      <vt:lpstr>问题三：不平衡报价应用</vt:lpstr>
      <vt:lpstr>问题三：不平衡报价应用</vt:lpstr>
      <vt:lpstr>问题三：不平衡报价应用</vt:lpstr>
      <vt:lpstr>问题三：不平衡报价应用</vt:lpstr>
      <vt:lpstr>问题三：不平衡报价应用</vt:lpstr>
      <vt:lpstr>问题三：不平衡报价应用</vt:lpstr>
      <vt:lpstr>问题三：不平衡报价应用</vt:lpstr>
      <vt:lpstr>问题四：投标文件与招标文件的优先级</vt:lpstr>
      <vt:lpstr>PowerPoint 演示文稿</vt:lpstr>
      <vt:lpstr>二、施工阶段造价的精细化管理</vt:lpstr>
      <vt:lpstr>问题一：中标后的合同谈判、签约与合同交底</vt:lpstr>
      <vt:lpstr>问题一：中标后的合同谈判、签约与合同交底</vt:lpstr>
      <vt:lpstr>PowerPoint 演示文稿</vt:lpstr>
      <vt:lpstr>PowerPoint 演示文稿</vt:lpstr>
      <vt:lpstr>问题二：合同价款中费用若干问题分析</vt:lpstr>
      <vt:lpstr>问题二：合同价款中费用若干问题分析</vt:lpstr>
      <vt:lpstr>问题二：合同价款中费用若干问题分析</vt:lpstr>
      <vt:lpstr>问题二：合同价款中费用若干问题分析</vt:lpstr>
      <vt:lpstr>问题二：合同价款中费用若干问题分析</vt:lpstr>
      <vt:lpstr>问题二：合同价款中费用若干问题分析</vt:lpstr>
      <vt:lpstr>问题二：合同价款中费用若干问题分析</vt:lpstr>
      <vt:lpstr>问题二：合同价款中费用若干问题分析</vt:lpstr>
      <vt:lpstr>问题二：合同价款中费用若干问题分析</vt:lpstr>
      <vt:lpstr>缺项vs组价漏工作内容</vt:lpstr>
      <vt:lpstr>PowerPoint 演示文稿</vt:lpstr>
      <vt:lpstr>PowerPoint 演示文稿</vt:lpstr>
      <vt:lpstr>PowerPoint 演示文稿</vt:lpstr>
      <vt:lpstr>PowerPoint 演示文稿</vt:lpstr>
      <vt:lpstr>PowerPoint 演示文稿</vt:lpstr>
      <vt:lpstr>问题二：合同价款中费用若干问题分析</vt:lpstr>
      <vt:lpstr>问题二：合同价款中费用若干问题分析</vt:lpstr>
      <vt:lpstr>问题二：合同价款中费用若干问题分析</vt:lpstr>
      <vt:lpstr>问题二：合同价款中费用若干问题分析</vt:lpstr>
      <vt:lpstr>问题二：合同价款中费用若干问题分析</vt:lpstr>
      <vt:lpstr>问题二：合同价款中费用若干问题分析</vt:lpstr>
      <vt:lpstr>问题二：合同价款中费用若干问题分析</vt:lpstr>
      <vt:lpstr>问题二：合同价款中费用若干问题分析</vt:lpstr>
      <vt:lpstr>PowerPoint 演示文稿</vt:lpstr>
      <vt:lpstr>问题二：合同价款中费用若干问题分析</vt:lpstr>
      <vt:lpstr>问题二：合同价款中费用若干问题分析</vt:lpstr>
      <vt:lpstr>PowerPoint 演示文稿</vt:lpstr>
      <vt:lpstr>问题三：工程计量原则</vt:lpstr>
      <vt:lpstr>问题三：工程计量原则</vt:lpstr>
      <vt:lpstr>PowerPoint 演示文稿</vt:lpstr>
      <vt:lpstr>PowerPoint 演示文稿</vt:lpstr>
      <vt:lpstr>PowerPoint 演示文稿</vt:lpstr>
      <vt:lpstr>问题四：价款结算中的工程变更操作要领及应用</vt:lpstr>
      <vt:lpstr>问题四：价款结算中的工程变更操作要领及应用</vt:lpstr>
      <vt:lpstr>问题四：价款结算中的工程变更操作要领及应用</vt:lpstr>
      <vt:lpstr>问题五：价款结算中的现场签证操作要领及应用</vt:lpstr>
      <vt:lpstr>问题五：价款结算中的现场签证操作要领及应用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问题六：价款结算中的施工索赔操作要领及应用</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【实例】某水电工程发包人原因导致承包人损失的索赔案例</vt:lpstr>
      <vt:lpstr>问题七：合同价款调整操作要领及应用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三、竣工结算阶段造价的精细化管理</vt:lpstr>
      <vt:lpstr>三、竣工结算阶段造价的精细化管理</vt:lpstr>
      <vt:lpstr>三、竣工结算阶段造价的精细化管理</vt:lpstr>
      <vt:lpstr>三、竣工结算阶段造价的精细化管理</vt:lpstr>
      <vt:lpstr>PowerPoint 演示文稿</vt:lpstr>
      <vt:lpstr>问题二：过程结算就是竣工结算</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心如止水1416311015</cp:lastModifiedBy>
  <cp:revision>782</cp:revision>
  <dcterms:created xsi:type="dcterms:W3CDTF">2017-12-06T01:23:00Z</dcterms:created>
  <dcterms:modified xsi:type="dcterms:W3CDTF">2021-04-16T02:46:06Z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DBC4EFCC65E74E4EA9C3CEB842ED1404</vt:lpwstr>
  </property>
</Properties>
</file>