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63.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Default Extension="svg" ContentType="image/svg+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tags/tag29.xml" ContentType="application/vnd.openxmlformats-officedocument.presentationml.tag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tags/tag18.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51.xml" ContentType="application/vnd.openxmlformats-officedocument.presentationml.notesSlide+xml"/>
  <Override PartName="/ppt/slides/slide157.xml" ContentType="application/vnd.openxmlformats-officedocument.presentationml.slide+xml"/>
  <Default Extension="tiff" ContentType="image/tiff"/>
  <Override PartName="/ppt/tags/tag15.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tags/tag17.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slides/slide148.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tags/tag31.xml" ContentType="application/vnd.openxmlformats-officedocument.presentationml.tags+xml"/>
  <Override PartName="/ppt/diagrams/data3.xml" ContentType="application/vnd.openxmlformats-officedocument.drawingml.diagramData+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slides/slide167.xml" ContentType="application/vnd.openxmlformats-officedocument.presentationml.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tags/tag61.xml" ContentType="application/vnd.openxmlformats-officedocument.presentationml.tag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ags/tag50.xml" ContentType="application/vnd.openxmlformats-officedocument.presentationml.tags+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ags/tag22.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9"/>
  </p:notesMasterIdLst>
  <p:sldIdLst>
    <p:sldId id="257" r:id="rId2"/>
    <p:sldId id="830" r:id="rId3"/>
    <p:sldId id="265" r:id="rId4"/>
    <p:sldId id="484" r:id="rId5"/>
    <p:sldId id="337" r:id="rId6"/>
    <p:sldId id="338" r:id="rId7"/>
    <p:sldId id="1255" r:id="rId8"/>
    <p:sldId id="952" r:id="rId9"/>
    <p:sldId id="953" r:id="rId10"/>
    <p:sldId id="1254" r:id="rId11"/>
    <p:sldId id="1256" r:id="rId12"/>
    <p:sldId id="1257" r:id="rId13"/>
    <p:sldId id="1258" r:id="rId14"/>
    <p:sldId id="1259" r:id="rId15"/>
    <p:sldId id="1260" r:id="rId16"/>
    <p:sldId id="1261" r:id="rId17"/>
    <p:sldId id="372" r:id="rId18"/>
    <p:sldId id="373" r:id="rId19"/>
    <p:sldId id="343" r:id="rId20"/>
    <p:sldId id="344" r:id="rId21"/>
    <p:sldId id="957" r:id="rId22"/>
    <p:sldId id="521" r:id="rId23"/>
    <p:sldId id="838" r:id="rId24"/>
    <p:sldId id="940" r:id="rId25"/>
    <p:sldId id="881" r:id="rId26"/>
    <p:sldId id="842" r:id="rId27"/>
    <p:sldId id="844" r:id="rId28"/>
    <p:sldId id="486" r:id="rId29"/>
    <p:sldId id="896" r:id="rId30"/>
    <p:sldId id="1271" r:id="rId31"/>
    <p:sldId id="941" r:id="rId32"/>
    <p:sldId id="968" r:id="rId33"/>
    <p:sldId id="969" r:id="rId34"/>
    <p:sldId id="929" r:id="rId35"/>
    <p:sldId id="922" r:id="rId36"/>
    <p:sldId id="970" r:id="rId37"/>
    <p:sldId id="1253" r:id="rId38"/>
    <p:sldId id="1272" r:id="rId39"/>
    <p:sldId id="1273" r:id="rId40"/>
    <p:sldId id="1274" r:id="rId41"/>
    <p:sldId id="1275" r:id="rId42"/>
    <p:sldId id="1276" r:id="rId43"/>
    <p:sldId id="1278" r:id="rId44"/>
    <p:sldId id="524" r:id="rId45"/>
    <p:sldId id="868" r:id="rId46"/>
    <p:sldId id="869" r:id="rId47"/>
    <p:sldId id="871" r:id="rId48"/>
    <p:sldId id="872" r:id="rId49"/>
    <p:sldId id="855" r:id="rId50"/>
    <p:sldId id="856" r:id="rId51"/>
    <p:sldId id="857" r:id="rId52"/>
    <p:sldId id="858" r:id="rId53"/>
    <p:sldId id="886" r:id="rId54"/>
    <p:sldId id="532" r:id="rId55"/>
    <p:sldId id="499" r:id="rId56"/>
    <p:sldId id="867" r:id="rId57"/>
    <p:sldId id="533" r:id="rId58"/>
    <p:sldId id="391" r:id="rId59"/>
    <p:sldId id="392" r:id="rId60"/>
    <p:sldId id="393" r:id="rId61"/>
    <p:sldId id="394" r:id="rId62"/>
    <p:sldId id="534" r:id="rId63"/>
    <p:sldId id="396" r:id="rId64"/>
    <p:sldId id="548" r:id="rId65"/>
    <p:sldId id="549" r:id="rId66"/>
    <p:sldId id="397" r:id="rId67"/>
    <p:sldId id="555" r:id="rId68"/>
    <p:sldId id="525" r:id="rId69"/>
    <p:sldId id="539" r:id="rId70"/>
    <p:sldId id="399" r:id="rId71"/>
    <p:sldId id="913" r:id="rId72"/>
    <p:sldId id="557" r:id="rId73"/>
    <p:sldId id="861" r:id="rId74"/>
    <p:sldId id="400" r:id="rId75"/>
    <p:sldId id="558" r:id="rId76"/>
    <p:sldId id="559" r:id="rId77"/>
    <p:sldId id="560" r:id="rId78"/>
    <p:sldId id="561" r:id="rId79"/>
    <p:sldId id="562" r:id="rId80"/>
    <p:sldId id="563" r:id="rId81"/>
    <p:sldId id="403" r:id="rId82"/>
    <p:sldId id="405" r:id="rId83"/>
    <p:sldId id="865" r:id="rId84"/>
    <p:sldId id="406" r:id="rId85"/>
    <p:sldId id="538" r:id="rId86"/>
    <p:sldId id="408" r:id="rId87"/>
    <p:sldId id="907" r:id="rId88"/>
    <p:sldId id="908" r:id="rId89"/>
    <p:sldId id="410" r:id="rId90"/>
    <p:sldId id="412" r:id="rId91"/>
    <p:sldId id="567" r:id="rId92"/>
    <p:sldId id="568" r:id="rId93"/>
    <p:sldId id="413" r:id="rId94"/>
    <p:sldId id="564" r:id="rId95"/>
    <p:sldId id="1267" r:id="rId96"/>
    <p:sldId id="1268" r:id="rId97"/>
    <p:sldId id="1269" r:id="rId98"/>
    <p:sldId id="540" r:id="rId99"/>
    <p:sldId id="414" r:id="rId100"/>
    <p:sldId id="415" r:id="rId101"/>
    <p:sldId id="361" r:id="rId102"/>
    <p:sldId id="416" r:id="rId103"/>
    <p:sldId id="932" r:id="rId104"/>
    <p:sldId id="417" r:id="rId105"/>
    <p:sldId id="1270" r:id="rId106"/>
    <p:sldId id="364" r:id="rId107"/>
    <p:sldId id="541" r:id="rId108"/>
    <p:sldId id="420" r:id="rId109"/>
    <p:sldId id="421" r:id="rId110"/>
    <p:sldId id="422" r:id="rId111"/>
    <p:sldId id="910" r:id="rId112"/>
    <p:sldId id="1262" r:id="rId113"/>
    <p:sldId id="423" r:id="rId114"/>
    <p:sldId id="424" r:id="rId115"/>
    <p:sldId id="426" r:id="rId116"/>
    <p:sldId id="377" r:id="rId117"/>
    <p:sldId id="378" r:id="rId118"/>
    <p:sldId id="1263" r:id="rId119"/>
    <p:sldId id="428" r:id="rId120"/>
    <p:sldId id="429" r:id="rId121"/>
    <p:sldId id="382" r:id="rId122"/>
    <p:sldId id="383" r:id="rId123"/>
    <p:sldId id="384" r:id="rId124"/>
    <p:sldId id="1264" r:id="rId125"/>
    <p:sldId id="542" r:id="rId126"/>
    <p:sldId id="909" r:id="rId127"/>
    <p:sldId id="911" r:id="rId128"/>
    <p:sldId id="571" r:id="rId129"/>
    <p:sldId id="439" r:id="rId130"/>
    <p:sldId id="440" r:id="rId131"/>
    <p:sldId id="442" r:id="rId132"/>
    <p:sldId id="441" r:id="rId133"/>
    <p:sldId id="839" r:id="rId134"/>
    <p:sldId id="920" r:id="rId135"/>
    <p:sldId id="840" r:id="rId136"/>
    <p:sldId id="543" r:id="rId137"/>
    <p:sldId id="536" r:id="rId138"/>
    <p:sldId id="862" r:id="rId139"/>
    <p:sldId id="866" r:id="rId140"/>
    <p:sldId id="863" r:id="rId141"/>
    <p:sldId id="864" r:id="rId142"/>
    <p:sldId id="446" r:id="rId143"/>
    <p:sldId id="447" r:id="rId144"/>
    <p:sldId id="448" r:id="rId145"/>
    <p:sldId id="449" r:id="rId146"/>
    <p:sldId id="450" r:id="rId147"/>
    <p:sldId id="451" r:id="rId148"/>
    <p:sldId id="454" r:id="rId149"/>
    <p:sldId id="455" r:id="rId150"/>
    <p:sldId id="456" r:id="rId151"/>
    <p:sldId id="457" r:id="rId152"/>
    <p:sldId id="458" r:id="rId153"/>
    <p:sldId id="459" r:id="rId154"/>
    <p:sldId id="860" r:id="rId155"/>
    <p:sldId id="544" r:id="rId156"/>
    <p:sldId id="460" r:id="rId157"/>
    <p:sldId id="461" r:id="rId158"/>
    <p:sldId id="926" r:id="rId159"/>
    <p:sldId id="495" r:id="rId160"/>
    <p:sldId id="462" r:id="rId161"/>
    <p:sldId id="463" r:id="rId162"/>
    <p:sldId id="464" r:id="rId163"/>
    <p:sldId id="912" r:id="rId164"/>
    <p:sldId id="466" r:id="rId165"/>
    <p:sldId id="467" r:id="rId166"/>
    <p:sldId id="469" r:id="rId167"/>
    <p:sldId id="470" r:id="rId168"/>
    <p:sldId id="471" r:id="rId169"/>
    <p:sldId id="472" r:id="rId170"/>
    <p:sldId id="473" r:id="rId171"/>
    <p:sldId id="474" r:id="rId172"/>
    <p:sldId id="475" r:id="rId173"/>
    <p:sldId id="476" r:id="rId174"/>
    <p:sldId id="921" r:id="rId175"/>
    <p:sldId id="483" r:id="rId176"/>
    <p:sldId id="1265" r:id="rId177"/>
    <p:sldId id="270" r:id="rId1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822"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D2B88-B148-4AFF-8FC2-F0BC4FE2A7C0}" type="doc">
      <dgm:prSet loTypeId="urn:microsoft.com/office/officeart/2005/8/layout/cycle6#1" loCatId="cycle" qsTypeId="urn:microsoft.com/office/officeart/2005/8/quickstyle/simple1#1" qsCatId="simple" csTypeId="urn:microsoft.com/office/officeart/2005/8/colors/accent1_2#1" csCatId="accent1" phldr="1"/>
      <dgm:spPr/>
      <dgm:t>
        <a:bodyPr/>
        <a:lstStyle/>
        <a:p>
          <a:endParaRPr lang="zh-CN" altLang="en-US"/>
        </a:p>
      </dgm:t>
    </dgm:pt>
    <dgm:pt modelId="{1F1CD6D6-1C22-4D37-A3C7-E940C4E7CD15}">
      <dgm:prSet phldrT="[文本]"/>
      <dgm:spPr>
        <a:solidFill>
          <a:srgbClr val="00B050">
            <a:alpha val="40000"/>
          </a:srgbClr>
        </a:solidFill>
      </dgm:spPr>
      <dgm:t>
        <a:bodyPr/>
        <a:lstStyle/>
        <a:p>
          <a:r>
            <a:rPr lang="zh-CN" altLang="en-US" dirty="0">
              <a:solidFill>
                <a:srgbClr val="FF0000"/>
              </a:solidFill>
              <a:latin typeface="微软雅黑" panose="020B0503020204020204" pitchFamily="34" charset="-122"/>
              <a:ea typeface="微软雅黑" panose="020B0503020204020204" pitchFamily="34" charset="-122"/>
            </a:rPr>
            <a:t>招标准备</a:t>
          </a:r>
        </a:p>
      </dgm:t>
    </dgm:pt>
    <dgm:pt modelId="{E8AF8EB0-AFCE-4949-BDCB-7A03043F7702}" type="parTrans" cxnId="{251AD60B-2933-428C-82B7-DCF26432EDA3}">
      <dgm:prSet/>
      <dgm:spPr/>
      <dgm:t>
        <a:bodyPr/>
        <a:lstStyle/>
        <a:p>
          <a:endParaRPr lang="zh-CN" altLang="en-US"/>
        </a:p>
      </dgm:t>
    </dgm:pt>
    <dgm:pt modelId="{2C490F7A-3FBF-409E-B3CE-FB136DC34166}" type="sibTrans" cxnId="{251AD60B-2933-428C-82B7-DCF26432EDA3}">
      <dgm:prSet/>
      <dgm:spPr/>
      <dgm:t>
        <a:bodyPr/>
        <a:lstStyle/>
        <a:p>
          <a:endParaRPr lang="zh-CN" altLang="en-US"/>
        </a:p>
      </dgm:t>
    </dgm:pt>
    <dgm:pt modelId="{DC016191-F4E0-4C98-A515-F4ABE4D48805}">
      <dgm:prSet phldrT="[文本]"/>
      <dgm:spPr>
        <a:solidFill>
          <a:srgbClr val="7030A0">
            <a:alpha val="40000"/>
          </a:srgbClr>
        </a:solidFill>
      </dgm:spPr>
      <dgm:t>
        <a:bodyPr/>
        <a:lstStyle/>
        <a:p>
          <a:r>
            <a:rPr lang="zh-CN" altLang="en-US" dirty="0">
              <a:solidFill>
                <a:srgbClr val="FF0000"/>
              </a:solidFill>
              <a:latin typeface="微软雅黑" panose="020B0503020204020204" pitchFamily="34" charset="-122"/>
              <a:ea typeface="微软雅黑" panose="020B0503020204020204" pitchFamily="34" charset="-122"/>
            </a:rPr>
            <a:t>招标阶段</a:t>
          </a:r>
        </a:p>
      </dgm:t>
    </dgm:pt>
    <dgm:pt modelId="{644AA054-4740-47B0-9148-212C135A8978}" type="parTrans" cxnId="{3E5F8C22-6B03-4E33-943C-5C56E87412D1}">
      <dgm:prSet/>
      <dgm:spPr/>
      <dgm:t>
        <a:bodyPr/>
        <a:lstStyle/>
        <a:p>
          <a:endParaRPr lang="zh-CN" altLang="en-US"/>
        </a:p>
      </dgm:t>
    </dgm:pt>
    <dgm:pt modelId="{E9734F5E-2E76-490E-BC8C-10A12991F78E}" type="sibTrans" cxnId="{3E5F8C22-6B03-4E33-943C-5C56E87412D1}">
      <dgm:prSet/>
      <dgm:spPr/>
      <dgm:t>
        <a:bodyPr/>
        <a:lstStyle/>
        <a:p>
          <a:endParaRPr lang="zh-CN" altLang="en-US"/>
        </a:p>
      </dgm:t>
    </dgm:pt>
    <dgm:pt modelId="{F29B96CF-ECFF-4F4B-8472-FEFF36ED6602}">
      <dgm:prSet phldrT="[文本]"/>
      <dgm:spPr>
        <a:solidFill>
          <a:schemeClr val="accent1">
            <a:hueOff val="0"/>
            <a:satOff val="0"/>
            <a:lumOff val="0"/>
            <a:alpha val="70000"/>
          </a:schemeClr>
        </a:solidFill>
      </dgm:spPr>
      <dgm:t>
        <a:bodyPr/>
        <a:lstStyle/>
        <a:p>
          <a:r>
            <a:rPr lang="zh-CN" altLang="en-US" dirty="0">
              <a:solidFill>
                <a:srgbClr val="FF0000"/>
              </a:solidFill>
              <a:latin typeface="微软雅黑" panose="020B0503020204020204" pitchFamily="34" charset="-122"/>
              <a:ea typeface="微软雅黑" panose="020B0503020204020204" pitchFamily="34" charset="-122"/>
            </a:rPr>
            <a:t>投标阶段</a:t>
          </a:r>
        </a:p>
      </dgm:t>
    </dgm:pt>
    <dgm:pt modelId="{0052FC41-7068-4BA7-8A3C-55BE06A8AEEB}" type="parTrans" cxnId="{753467A3-5EB0-4920-BD87-55CDAD0F078C}">
      <dgm:prSet/>
      <dgm:spPr/>
      <dgm:t>
        <a:bodyPr/>
        <a:lstStyle/>
        <a:p>
          <a:endParaRPr lang="zh-CN" altLang="en-US"/>
        </a:p>
      </dgm:t>
    </dgm:pt>
    <dgm:pt modelId="{23157DC2-BFFA-49CF-8CA1-6F75714556E4}" type="sibTrans" cxnId="{753467A3-5EB0-4920-BD87-55CDAD0F078C}">
      <dgm:prSet/>
      <dgm:spPr/>
      <dgm:t>
        <a:bodyPr/>
        <a:lstStyle/>
        <a:p>
          <a:endParaRPr lang="zh-CN" altLang="en-US"/>
        </a:p>
      </dgm:t>
    </dgm:pt>
    <dgm:pt modelId="{B3C888E9-C44E-429A-9199-A079E68BFAA9}">
      <dgm:prSet phldrT="[文本]"/>
      <dgm:spPr>
        <a:solidFill>
          <a:srgbClr val="FFC000">
            <a:alpha val="70000"/>
          </a:srgbClr>
        </a:solidFill>
      </dgm:spPr>
      <dgm:t>
        <a:bodyPr/>
        <a:lstStyle/>
        <a:p>
          <a:r>
            <a:rPr lang="zh-CN" altLang="en-US" dirty="0">
              <a:solidFill>
                <a:srgbClr val="FF0000"/>
              </a:solidFill>
              <a:latin typeface="微软雅黑" panose="020B0503020204020204" pitchFamily="34" charset="-122"/>
              <a:ea typeface="微软雅黑" panose="020B0503020204020204" pitchFamily="34" charset="-122"/>
            </a:rPr>
            <a:t>评标阶段</a:t>
          </a:r>
        </a:p>
      </dgm:t>
    </dgm:pt>
    <dgm:pt modelId="{736536A4-5389-4746-BF5C-9CB6A7FFC36E}" type="parTrans" cxnId="{8D03CABF-CF61-42DE-ADB2-DFBEF597570B}">
      <dgm:prSet/>
      <dgm:spPr/>
      <dgm:t>
        <a:bodyPr/>
        <a:lstStyle/>
        <a:p>
          <a:endParaRPr lang="zh-CN" altLang="en-US"/>
        </a:p>
      </dgm:t>
    </dgm:pt>
    <dgm:pt modelId="{5A7B3713-8F91-468C-8229-0DC2CEF7F817}" type="sibTrans" cxnId="{8D03CABF-CF61-42DE-ADB2-DFBEF597570B}">
      <dgm:prSet/>
      <dgm:spPr/>
      <dgm:t>
        <a:bodyPr/>
        <a:lstStyle/>
        <a:p>
          <a:endParaRPr lang="zh-CN" altLang="en-US"/>
        </a:p>
      </dgm:t>
    </dgm:pt>
    <dgm:pt modelId="{EBD5E4DA-8B73-4DBD-89F4-30F9179E805E}">
      <dgm:prSet phldrT="[文本]"/>
      <dgm:spPr>
        <a:solidFill>
          <a:srgbClr val="FFFF00">
            <a:alpha val="60000"/>
          </a:srgbClr>
        </a:solidFill>
      </dgm:spPr>
      <dgm:t>
        <a:bodyPr/>
        <a:lstStyle/>
        <a:p>
          <a:r>
            <a:rPr lang="zh-CN" altLang="en-US" dirty="0">
              <a:solidFill>
                <a:srgbClr val="FF0000"/>
              </a:solidFill>
              <a:latin typeface="微软雅黑" panose="020B0503020204020204" pitchFamily="34" charset="-122"/>
              <a:ea typeface="微软雅黑" panose="020B0503020204020204" pitchFamily="34" charset="-122"/>
            </a:rPr>
            <a:t>定标阶段</a:t>
          </a:r>
        </a:p>
      </dgm:t>
    </dgm:pt>
    <dgm:pt modelId="{DF14EC45-81B3-4BF3-AC79-1D3221D1C3B8}" type="parTrans" cxnId="{8D92A182-EE79-4E91-86CD-AAD3ECD89BDC}">
      <dgm:prSet/>
      <dgm:spPr/>
      <dgm:t>
        <a:bodyPr/>
        <a:lstStyle/>
        <a:p>
          <a:endParaRPr lang="zh-CN" altLang="en-US"/>
        </a:p>
      </dgm:t>
    </dgm:pt>
    <dgm:pt modelId="{1E3B9D00-5A0C-42CA-84C4-A019EA85756E}" type="sibTrans" cxnId="{8D92A182-EE79-4E91-86CD-AAD3ECD89BDC}">
      <dgm:prSet/>
      <dgm:spPr/>
      <dgm:t>
        <a:bodyPr/>
        <a:lstStyle/>
        <a:p>
          <a:endParaRPr lang="zh-CN" altLang="en-US"/>
        </a:p>
      </dgm:t>
    </dgm:pt>
    <dgm:pt modelId="{DEB24250-82F7-4672-8B2E-03FB056BDB18}" type="pres">
      <dgm:prSet presAssocID="{E51D2B88-B148-4AFF-8FC2-F0BC4FE2A7C0}" presName="cycle" presStyleCnt="0">
        <dgm:presLayoutVars>
          <dgm:dir/>
          <dgm:resizeHandles val="exact"/>
        </dgm:presLayoutVars>
      </dgm:prSet>
      <dgm:spPr/>
      <dgm:t>
        <a:bodyPr/>
        <a:lstStyle/>
        <a:p>
          <a:endParaRPr lang="zh-CN" altLang="en-US"/>
        </a:p>
      </dgm:t>
    </dgm:pt>
    <dgm:pt modelId="{692BC441-E08D-4ED7-8655-C5DB31EA5E5F}" type="pres">
      <dgm:prSet presAssocID="{1F1CD6D6-1C22-4D37-A3C7-E940C4E7CD15}" presName="node" presStyleLbl="node1" presStyleIdx="0" presStyleCnt="5" custRadScaleRad="100126" custRadScaleInc="-2118">
        <dgm:presLayoutVars>
          <dgm:bulletEnabled val="1"/>
        </dgm:presLayoutVars>
      </dgm:prSet>
      <dgm:spPr/>
      <dgm:t>
        <a:bodyPr/>
        <a:lstStyle/>
        <a:p>
          <a:endParaRPr lang="zh-CN" altLang="en-US"/>
        </a:p>
      </dgm:t>
    </dgm:pt>
    <dgm:pt modelId="{77AE4A5A-4B1D-415F-AB5E-55D0B11D6EF0}" type="pres">
      <dgm:prSet presAssocID="{1F1CD6D6-1C22-4D37-A3C7-E940C4E7CD15}" presName="spNode" presStyleCnt="0"/>
      <dgm:spPr/>
    </dgm:pt>
    <dgm:pt modelId="{51AEBB1F-2244-40A6-A445-E1218ABEE360}" type="pres">
      <dgm:prSet presAssocID="{2C490F7A-3FBF-409E-B3CE-FB136DC34166}" presName="sibTrans" presStyleLbl="sibTrans1D1" presStyleIdx="0" presStyleCnt="5"/>
      <dgm:spPr/>
      <dgm:t>
        <a:bodyPr/>
        <a:lstStyle/>
        <a:p>
          <a:endParaRPr lang="zh-CN" altLang="en-US"/>
        </a:p>
      </dgm:t>
    </dgm:pt>
    <dgm:pt modelId="{FB918EF4-8560-41FD-86C0-5EA733B42447}" type="pres">
      <dgm:prSet presAssocID="{DC016191-F4E0-4C98-A515-F4ABE4D48805}" presName="node" presStyleLbl="node1" presStyleIdx="1" presStyleCnt="5">
        <dgm:presLayoutVars>
          <dgm:bulletEnabled val="1"/>
        </dgm:presLayoutVars>
      </dgm:prSet>
      <dgm:spPr/>
      <dgm:t>
        <a:bodyPr/>
        <a:lstStyle/>
        <a:p>
          <a:endParaRPr lang="zh-CN" altLang="en-US"/>
        </a:p>
      </dgm:t>
    </dgm:pt>
    <dgm:pt modelId="{087E957D-EAC6-4463-9702-1D9610597C4F}" type="pres">
      <dgm:prSet presAssocID="{DC016191-F4E0-4C98-A515-F4ABE4D48805}" presName="spNode" presStyleCnt="0"/>
      <dgm:spPr/>
    </dgm:pt>
    <dgm:pt modelId="{1C33112B-AD7F-4DAC-9964-306974D5497B}" type="pres">
      <dgm:prSet presAssocID="{E9734F5E-2E76-490E-BC8C-10A12991F78E}" presName="sibTrans" presStyleLbl="sibTrans1D1" presStyleIdx="1" presStyleCnt="5"/>
      <dgm:spPr/>
      <dgm:t>
        <a:bodyPr/>
        <a:lstStyle/>
        <a:p>
          <a:endParaRPr lang="zh-CN" altLang="en-US"/>
        </a:p>
      </dgm:t>
    </dgm:pt>
    <dgm:pt modelId="{A0B02233-B9CE-4616-8F7B-329789FA818D}" type="pres">
      <dgm:prSet presAssocID="{F29B96CF-ECFF-4F4B-8472-FEFF36ED6602}" presName="node" presStyleLbl="node1" presStyleIdx="2" presStyleCnt="5">
        <dgm:presLayoutVars>
          <dgm:bulletEnabled val="1"/>
        </dgm:presLayoutVars>
      </dgm:prSet>
      <dgm:spPr/>
      <dgm:t>
        <a:bodyPr/>
        <a:lstStyle/>
        <a:p>
          <a:endParaRPr lang="zh-CN" altLang="en-US"/>
        </a:p>
      </dgm:t>
    </dgm:pt>
    <dgm:pt modelId="{8F775195-53BA-41A3-BAC7-6937DEE3BAC9}" type="pres">
      <dgm:prSet presAssocID="{F29B96CF-ECFF-4F4B-8472-FEFF36ED6602}" presName="spNode" presStyleCnt="0"/>
      <dgm:spPr/>
    </dgm:pt>
    <dgm:pt modelId="{D2D5C1C5-E69A-473C-BE8C-F8DB4A6BFB44}" type="pres">
      <dgm:prSet presAssocID="{23157DC2-BFFA-49CF-8CA1-6F75714556E4}" presName="sibTrans" presStyleLbl="sibTrans1D1" presStyleIdx="2" presStyleCnt="5"/>
      <dgm:spPr/>
      <dgm:t>
        <a:bodyPr/>
        <a:lstStyle/>
        <a:p>
          <a:endParaRPr lang="zh-CN" altLang="en-US"/>
        </a:p>
      </dgm:t>
    </dgm:pt>
    <dgm:pt modelId="{54CBFECA-DBF6-4E50-970D-FF0F4C10A1CB}" type="pres">
      <dgm:prSet presAssocID="{B3C888E9-C44E-429A-9199-A079E68BFAA9}" presName="node" presStyleLbl="node1" presStyleIdx="3" presStyleCnt="5" custRadScaleRad="103301" custRadScaleInc="-2992">
        <dgm:presLayoutVars>
          <dgm:bulletEnabled val="1"/>
        </dgm:presLayoutVars>
      </dgm:prSet>
      <dgm:spPr/>
      <dgm:t>
        <a:bodyPr/>
        <a:lstStyle/>
        <a:p>
          <a:endParaRPr lang="zh-CN" altLang="en-US"/>
        </a:p>
      </dgm:t>
    </dgm:pt>
    <dgm:pt modelId="{00A5E4FF-3208-47ED-BB1D-E41C90702520}" type="pres">
      <dgm:prSet presAssocID="{B3C888E9-C44E-429A-9199-A079E68BFAA9}" presName="spNode" presStyleCnt="0"/>
      <dgm:spPr/>
    </dgm:pt>
    <dgm:pt modelId="{45662610-5F58-42E8-8FB4-C12E03003751}" type="pres">
      <dgm:prSet presAssocID="{5A7B3713-8F91-468C-8229-0DC2CEF7F817}" presName="sibTrans" presStyleLbl="sibTrans1D1" presStyleIdx="3" presStyleCnt="5"/>
      <dgm:spPr/>
      <dgm:t>
        <a:bodyPr/>
        <a:lstStyle/>
        <a:p>
          <a:endParaRPr lang="zh-CN" altLang="en-US"/>
        </a:p>
      </dgm:t>
    </dgm:pt>
    <dgm:pt modelId="{8A08695C-BFD7-4BF5-AAF3-148763B23452}" type="pres">
      <dgm:prSet presAssocID="{EBD5E4DA-8B73-4DBD-89F4-30F9179E805E}" presName="node" presStyleLbl="node1" presStyleIdx="4" presStyleCnt="5">
        <dgm:presLayoutVars>
          <dgm:bulletEnabled val="1"/>
        </dgm:presLayoutVars>
      </dgm:prSet>
      <dgm:spPr/>
      <dgm:t>
        <a:bodyPr/>
        <a:lstStyle/>
        <a:p>
          <a:endParaRPr lang="zh-CN" altLang="en-US"/>
        </a:p>
      </dgm:t>
    </dgm:pt>
    <dgm:pt modelId="{3F2E7DF0-1E89-4599-8EEB-E9C0402636A2}" type="pres">
      <dgm:prSet presAssocID="{EBD5E4DA-8B73-4DBD-89F4-30F9179E805E}" presName="spNode" presStyleCnt="0"/>
      <dgm:spPr/>
    </dgm:pt>
    <dgm:pt modelId="{9D76251A-6B72-4739-BD2D-173B9B2D14D6}" type="pres">
      <dgm:prSet presAssocID="{1E3B9D00-5A0C-42CA-84C4-A019EA85756E}" presName="sibTrans" presStyleLbl="sibTrans1D1" presStyleIdx="4" presStyleCnt="5"/>
      <dgm:spPr/>
      <dgm:t>
        <a:bodyPr/>
        <a:lstStyle/>
        <a:p>
          <a:endParaRPr lang="zh-CN" altLang="en-US"/>
        </a:p>
      </dgm:t>
    </dgm:pt>
  </dgm:ptLst>
  <dgm:cxnLst>
    <dgm:cxn modelId="{641FAE7F-147D-4522-B42C-DE69C52A445D}" type="presOf" srcId="{2C490F7A-3FBF-409E-B3CE-FB136DC34166}" destId="{51AEBB1F-2244-40A6-A445-E1218ABEE360}" srcOrd="0" destOrd="0" presId="urn:microsoft.com/office/officeart/2005/8/layout/cycle6#1"/>
    <dgm:cxn modelId="{7F498224-C188-4E85-9260-3CF95A101957}" type="presOf" srcId="{1F1CD6D6-1C22-4D37-A3C7-E940C4E7CD15}" destId="{692BC441-E08D-4ED7-8655-C5DB31EA5E5F}" srcOrd="0" destOrd="0" presId="urn:microsoft.com/office/officeart/2005/8/layout/cycle6#1"/>
    <dgm:cxn modelId="{44DEE06A-C100-4980-B56C-BAAEECDE11DF}" type="presOf" srcId="{EBD5E4DA-8B73-4DBD-89F4-30F9179E805E}" destId="{8A08695C-BFD7-4BF5-AAF3-148763B23452}" srcOrd="0" destOrd="0" presId="urn:microsoft.com/office/officeart/2005/8/layout/cycle6#1"/>
    <dgm:cxn modelId="{8D03CABF-CF61-42DE-ADB2-DFBEF597570B}" srcId="{E51D2B88-B148-4AFF-8FC2-F0BC4FE2A7C0}" destId="{B3C888E9-C44E-429A-9199-A079E68BFAA9}" srcOrd="3" destOrd="0" parTransId="{736536A4-5389-4746-BF5C-9CB6A7FFC36E}" sibTransId="{5A7B3713-8F91-468C-8229-0DC2CEF7F817}"/>
    <dgm:cxn modelId="{127B4E5B-3B41-4170-9B56-F50DF0D2A207}" type="presOf" srcId="{23157DC2-BFFA-49CF-8CA1-6F75714556E4}" destId="{D2D5C1C5-E69A-473C-BE8C-F8DB4A6BFB44}" srcOrd="0" destOrd="0" presId="urn:microsoft.com/office/officeart/2005/8/layout/cycle6#1"/>
    <dgm:cxn modelId="{251AD60B-2933-428C-82B7-DCF26432EDA3}" srcId="{E51D2B88-B148-4AFF-8FC2-F0BC4FE2A7C0}" destId="{1F1CD6D6-1C22-4D37-A3C7-E940C4E7CD15}" srcOrd="0" destOrd="0" parTransId="{E8AF8EB0-AFCE-4949-BDCB-7A03043F7702}" sibTransId="{2C490F7A-3FBF-409E-B3CE-FB136DC34166}"/>
    <dgm:cxn modelId="{12EECCCF-A3FB-4E64-AC8C-CB03EE6EEF4B}" type="presOf" srcId="{B3C888E9-C44E-429A-9199-A079E68BFAA9}" destId="{54CBFECA-DBF6-4E50-970D-FF0F4C10A1CB}" srcOrd="0" destOrd="0" presId="urn:microsoft.com/office/officeart/2005/8/layout/cycle6#1"/>
    <dgm:cxn modelId="{8D92A182-EE79-4E91-86CD-AAD3ECD89BDC}" srcId="{E51D2B88-B148-4AFF-8FC2-F0BC4FE2A7C0}" destId="{EBD5E4DA-8B73-4DBD-89F4-30F9179E805E}" srcOrd="4" destOrd="0" parTransId="{DF14EC45-81B3-4BF3-AC79-1D3221D1C3B8}" sibTransId="{1E3B9D00-5A0C-42CA-84C4-A019EA85756E}"/>
    <dgm:cxn modelId="{CC2AF2B8-3168-43FF-91C7-10D183512EBF}" type="presOf" srcId="{DC016191-F4E0-4C98-A515-F4ABE4D48805}" destId="{FB918EF4-8560-41FD-86C0-5EA733B42447}" srcOrd="0" destOrd="0" presId="urn:microsoft.com/office/officeart/2005/8/layout/cycle6#1"/>
    <dgm:cxn modelId="{753467A3-5EB0-4920-BD87-55CDAD0F078C}" srcId="{E51D2B88-B148-4AFF-8FC2-F0BC4FE2A7C0}" destId="{F29B96CF-ECFF-4F4B-8472-FEFF36ED6602}" srcOrd="2" destOrd="0" parTransId="{0052FC41-7068-4BA7-8A3C-55BE06A8AEEB}" sibTransId="{23157DC2-BFFA-49CF-8CA1-6F75714556E4}"/>
    <dgm:cxn modelId="{0ED00D99-31D1-425A-8682-3CB1A3C66DC0}" type="presOf" srcId="{F29B96CF-ECFF-4F4B-8472-FEFF36ED6602}" destId="{A0B02233-B9CE-4616-8F7B-329789FA818D}" srcOrd="0" destOrd="0" presId="urn:microsoft.com/office/officeart/2005/8/layout/cycle6#1"/>
    <dgm:cxn modelId="{11E38E1F-1F74-4481-8C77-104843D2063B}" type="presOf" srcId="{E9734F5E-2E76-490E-BC8C-10A12991F78E}" destId="{1C33112B-AD7F-4DAC-9964-306974D5497B}" srcOrd="0" destOrd="0" presId="urn:microsoft.com/office/officeart/2005/8/layout/cycle6#1"/>
    <dgm:cxn modelId="{BE3C0A76-2A6E-4991-BE4E-3879ECFF90E4}" type="presOf" srcId="{1E3B9D00-5A0C-42CA-84C4-A019EA85756E}" destId="{9D76251A-6B72-4739-BD2D-173B9B2D14D6}" srcOrd="0" destOrd="0" presId="urn:microsoft.com/office/officeart/2005/8/layout/cycle6#1"/>
    <dgm:cxn modelId="{3E5F8C22-6B03-4E33-943C-5C56E87412D1}" srcId="{E51D2B88-B148-4AFF-8FC2-F0BC4FE2A7C0}" destId="{DC016191-F4E0-4C98-A515-F4ABE4D48805}" srcOrd="1" destOrd="0" parTransId="{644AA054-4740-47B0-9148-212C135A8978}" sibTransId="{E9734F5E-2E76-490E-BC8C-10A12991F78E}"/>
    <dgm:cxn modelId="{962CA70D-A2F9-4254-94D0-DA1F9931BC0B}" type="presOf" srcId="{E51D2B88-B148-4AFF-8FC2-F0BC4FE2A7C0}" destId="{DEB24250-82F7-4672-8B2E-03FB056BDB18}" srcOrd="0" destOrd="0" presId="urn:microsoft.com/office/officeart/2005/8/layout/cycle6#1"/>
    <dgm:cxn modelId="{7BF12839-5B6E-4FF8-92FC-59718A60EBA7}" type="presOf" srcId="{5A7B3713-8F91-468C-8229-0DC2CEF7F817}" destId="{45662610-5F58-42E8-8FB4-C12E03003751}" srcOrd="0" destOrd="0" presId="urn:microsoft.com/office/officeart/2005/8/layout/cycle6#1"/>
    <dgm:cxn modelId="{2861C99C-76F3-48E1-AAAD-E3AAB9F95802}" type="presParOf" srcId="{DEB24250-82F7-4672-8B2E-03FB056BDB18}" destId="{692BC441-E08D-4ED7-8655-C5DB31EA5E5F}" srcOrd="0" destOrd="0" presId="urn:microsoft.com/office/officeart/2005/8/layout/cycle6#1"/>
    <dgm:cxn modelId="{11380505-C2F8-4D2C-87D4-2931F9FEFA6B}" type="presParOf" srcId="{DEB24250-82F7-4672-8B2E-03FB056BDB18}" destId="{77AE4A5A-4B1D-415F-AB5E-55D0B11D6EF0}" srcOrd="1" destOrd="0" presId="urn:microsoft.com/office/officeart/2005/8/layout/cycle6#1"/>
    <dgm:cxn modelId="{343923E4-2505-4464-933F-AC6E243109B5}" type="presParOf" srcId="{DEB24250-82F7-4672-8B2E-03FB056BDB18}" destId="{51AEBB1F-2244-40A6-A445-E1218ABEE360}" srcOrd="2" destOrd="0" presId="urn:microsoft.com/office/officeart/2005/8/layout/cycle6#1"/>
    <dgm:cxn modelId="{C866D7D8-D655-4005-BB83-6899E6730642}" type="presParOf" srcId="{DEB24250-82F7-4672-8B2E-03FB056BDB18}" destId="{FB918EF4-8560-41FD-86C0-5EA733B42447}" srcOrd="3" destOrd="0" presId="urn:microsoft.com/office/officeart/2005/8/layout/cycle6#1"/>
    <dgm:cxn modelId="{50591C53-1058-416C-A23A-211651471C48}" type="presParOf" srcId="{DEB24250-82F7-4672-8B2E-03FB056BDB18}" destId="{087E957D-EAC6-4463-9702-1D9610597C4F}" srcOrd="4" destOrd="0" presId="urn:microsoft.com/office/officeart/2005/8/layout/cycle6#1"/>
    <dgm:cxn modelId="{182B7E0A-0B58-412D-B1EF-70E864EE6C50}" type="presParOf" srcId="{DEB24250-82F7-4672-8B2E-03FB056BDB18}" destId="{1C33112B-AD7F-4DAC-9964-306974D5497B}" srcOrd="5" destOrd="0" presId="urn:microsoft.com/office/officeart/2005/8/layout/cycle6#1"/>
    <dgm:cxn modelId="{A9BD9F53-D8B3-4382-BDF7-8C4283565F89}" type="presParOf" srcId="{DEB24250-82F7-4672-8B2E-03FB056BDB18}" destId="{A0B02233-B9CE-4616-8F7B-329789FA818D}" srcOrd="6" destOrd="0" presId="urn:microsoft.com/office/officeart/2005/8/layout/cycle6#1"/>
    <dgm:cxn modelId="{F9FF2BCF-B862-4049-AC90-0311320D97A8}" type="presParOf" srcId="{DEB24250-82F7-4672-8B2E-03FB056BDB18}" destId="{8F775195-53BA-41A3-BAC7-6937DEE3BAC9}" srcOrd="7" destOrd="0" presId="urn:microsoft.com/office/officeart/2005/8/layout/cycle6#1"/>
    <dgm:cxn modelId="{015C5671-0C04-4A0E-AD46-5739B8D648EA}" type="presParOf" srcId="{DEB24250-82F7-4672-8B2E-03FB056BDB18}" destId="{D2D5C1C5-E69A-473C-BE8C-F8DB4A6BFB44}" srcOrd="8" destOrd="0" presId="urn:microsoft.com/office/officeart/2005/8/layout/cycle6#1"/>
    <dgm:cxn modelId="{DCE3E9B9-AEE2-4054-918F-E1F4E81D007F}" type="presParOf" srcId="{DEB24250-82F7-4672-8B2E-03FB056BDB18}" destId="{54CBFECA-DBF6-4E50-970D-FF0F4C10A1CB}" srcOrd="9" destOrd="0" presId="urn:microsoft.com/office/officeart/2005/8/layout/cycle6#1"/>
    <dgm:cxn modelId="{754D54BB-0512-4887-9870-39754EC824AA}" type="presParOf" srcId="{DEB24250-82F7-4672-8B2E-03FB056BDB18}" destId="{00A5E4FF-3208-47ED-BB1D-E41C90702520}" srcOrd="10" destOrd="0" presId="urn:microsoft.com/office/officeart/2005/8/layout/cycle6#1"/>
    <dgm:cxn modelId="{39C4D523-7855-4E80-BEC5-8F3C7B8DA2D4}" type="presParOf" srcId="{DEB24250-82F7-4672-8B2E-03FB056BDB18}" destId="{45662610-5F58-42E8-8FB4-C12E03003751}" srcOrd="11" destOrd="0" presId="urn:microsoft.com/office/officeart/2005/8/layout/cycle6#1"/>
    <dgm:cxn modelId="{5388BF62-ECA3-4574-A6F8-8751B038F767}" type="presParOf" srcId="{DEB24250-82F7-4672-8B2E-03FB056BDB18}" destId="{8A08695C-BFD7-4BF5-AAF3-148763B23452}" srcOrd="12" destOrd="0" presId="urn:microsoft.com/office/officeart/2005/8/layout/cycle6#1"/>
    <dgm:cxn modelId="{1CDC4D5C-DB95-4629-B42C-5D5295338A82}" type="presParOf" srcId="{DEB24250-82F7-4672-8B2E-03FB056BDB18}" destId="{3F2E7DF0-1E89-4599-8EEB-E9C0402636A2}" srcOrd="13" destOrd="0" presId="urn:microsoft.com/office/officeart/2005/8/layout/cycle6#1"/>
    <dgm:cxn modelId="{94113A54-7C45-4569-82FF-A2C7CC47D63B}" type="presParOf" srcId="{DEB24250-82F7-4672-8B2E-03FB056BDB18}" destId="{9D76251A-6B72-4739-BD2D-173B9B2D14D6}" srcOrd="14" destOrd="0" presId="urn:microsoft.com/office/officeart/2005/8/layout/cycle6#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BBB29-6721-4099-AA5E-826148AB7CD0}" type="doc">
      <dgm:prSet loTypeId="urn:microsoft.com/office/officeart/2005/8/layout/hierarchy2#1" loCatId="hierarchy" qsTypeId="urn:microsoft.com/office/officeart/2005/8/quickstyle/simple1#1" qsCatId="simple" csTypeId="urn:microsoft.com/office/officeart/2005/8/colors/accent1_2#1" csCatId="accent1" phldr="1"/>
      <dgm:spPr/>
      <dgm:t>
        <a:bodyPr/>
        <a:lstStyle/>
        <a:p>
          <a:endParaRPr lang="zh-CN" altLang="en-US"/>
        </a:p>
      </dgm:t>
    </dgm:pt>
    <dgm:pt modelId="{564B49FF-D9BB-404B-A225-991F762796D1}">
      <dgm:prSet phldrT="[文本]" custT="1"/>
      <dgm:spPr>
        <a:solidFill>
          <a:srgbClr val="1F3984"/>
        </a:solidFill>
      </dgm:spPr>
      <dgm:t>
        <a:bodyPr vert="eaVert"/>
        <a:lstStyle/>
        <a:p>
          <a:pPr>
            <a:lnSpc>
              <a:spcPct val="100000"/>
            </a:lnSpc>
          </a:pPr>
          <a:r>
            <a:rPr lang="zh-CN" altLang="en-US" sz="2400" b="1" dirty="0">
              <a:solidFill>
                <a:schemeClr val="bg1"/>
              </a:solidFill>
              <a:latin typeface="微软雅黑" panose="020B0503020204020204" pitchFamily="34" charset="-122"/>
              <a:ea typeface="微软雅黑" panose="020B0503020204020204" pitchFamily="34" charset="-122"/>
            </a:rPr>
            <a:t>框架协议形式</a:t>
          </a:r>
        </a:p>
      </dgm:t>
    </dgm:pt>
    <dgm:pt modelId="{FAEDA769-5D75-4489-B08A-2A04C8A781AD}" type="parTrans" cxnId="{201C5FEC-71DB-4A19-BCB5-6D2CE2987C6F}">
      <dgm:prSet/>
      <dgm:spPr/>
      <dgm:t>
        <a:bodyPr/>
        <a:lstStyle/>
        <a:p>
          <a:endParaRPr lang="zh-CN" altLang="en-US">
            <a:latin typeface="微软雅黑" panose="020B0503020204020204" pitchFamily="34" charset="-122"/>
            <a:ea typeface="微软雅黑" panose="020B0503020204020204" pitchFamily="34" charset="-122"/>
          </a:endParaRPr>
        </a:p>
      </dgm:t>
    </dgm:pt>
    <dgm:pt modelId="{F1A011BA-47AA-4064-870E-7F02D8539B85}" type="sibTrans" cxnId="{201C5FEC-71DB-4A19-BCB5-6D2CE2987C6F}">
      <dgm:prSet/>
      <dgm:spPr/>
      <dgm:t>
        <a:bodyPr/>
        <a:lstStyle/>
        <a:p>
          <a:endParaRPr lang="zh-CN" altLang="en-US">
            <a:latin typeface="微软雅黑" panose="020B0503020204020204" pitchFamily="34" charset="-122"/>
            <a:ea typeface="微软雅黑" panose="020B0503020204020204" pitchFamily="34" charset="-122"/>
          </a:endParaRPr>
        </a:p>
      </dgm:t>
    </dgm:pt>
    <dgm:pt modelId="{D70A03A9-A64F-4CE8-B56E-712493760E06}">
      <dgm:prSet phldrT="[文本]" custT="1"/>
      <dgm:spPr/>
      <dgm:t>
        <a:bodyPr/>
        <a:lstStyle/>
        <a:p>
          <a:r>
            <a:rPr lang="zh-CN" altLang="en-US" sz="2400" dirty="0">
              <a:latin typeface="微软雅黑" panose="020B0503020204020204" pitchFamily="34" charset="-122"/>
              <a:ea typeface="微软雅黑" panose="020B0503020204020204" pitchFamily="34" charset="-122"/>
            </a:rPr>
            <a:t>封闭式框架协议</a:t>
          </a:r>
        </a:p>
      </dgm:t>
    </dgm:pt>
    <dgm:pt modelId="{998D5A2D-0B76-4301-A6AC-34EFFDC36C0E}" type="parTrans" cxnId="{0F2054EE-3750-494A-B956-9CD3EDF05C6D}">
      <dgm:prSet/>
      <dgm:spPr/>
      <dgm:t>
        <a:bodyPr/>
        <a:lstStyle/>
        <a:p>
          <a:endParaRPr lang="zh-CN" altLang="en-US">
            <a:latin typeface="微软雅黑" panose="020B0503020204020204" pitchFamily="34" charset="-122"/>
            <a:ea typeface="微软雅黑" panose="020B0503020204020204" pitchFamily="34" charset="-122"/>
          </a:endParaRPr>
        </a:p>
      </dgm:t>
    </dgm:pt>
    <dgm:pt modelId="{1EF2106C-CFE0-4AE4-B4EF-F221D3731018}" type="sibTrans" cxnId="{0F2054EE-3750-494A-B956-9CD3EDF05C6D}">
      <dgm:prSet/>
      <dgm:spPr/>
      <dgm:t>
        <a:bodyPr/>
        <a:lstStyle/>
        <a:p>
          <a:endParaRPr lang="zh-CN" altLang="en-US">
            <a:latin typeface="微软雅黑" panose="020B0503020204020204" pitchFamily="34" charset="-122"/>
            <a:ea typeface="微软雅黑" panose="020B0503020204020204" pitchFamily="34" charset="-122"/>
          </a:endParaRPr>
        </a:p>
      </dgm:t>
    </dgm:pt>
    <dgm:pt modelId="{393BF043-C96A-491F-85D2-9653E56249FF}">
      <dgm:prSet phldrT="[文本]" phldr="0" custT="1"/>
      <dgm:spPr>
        <a:solidFill>
          <a:srgbClr val="EDA480"/>
        </a:solidFill>
      </dgm:spPr>
      <dgm:t>
        <a:bodyPr vert="horz" wrap="square"/>
        <a:lstStyle/>
        <a:p>
          <a:pPr algn="ctr">
            <a:lnSpc>
              <a:spcPct val="100000"/>
            </a:lnSpc>
            <a:spcBef>
              <a:spcPct val="0"/>
            </a:spcBef>
            <a:spcAft>
              <a:spcPct val="35000"/>
            </a:spcAft>
          </a:pPr>
          <a:r>
            <a:rPr lang="zh-CN" altLang="en-US" sz="2000" dirty="0">
              <a:solidFill>
                <a:schemeClr val="tx1"/>
              </a:solidFill>
              <a:latin typeface="微软雅黑" panose="020B0503020204020204" pitchFamily="34" charset="-122"/>
              <a:ea typeface="微软雅黑" panose="020B0503020204020204" pitchFamily="34" charset="-122"/>
            </a:rPr>
            <a:t>第一阶段：资格审查； </a:t>
          </a:r>
          <a:endParaRPr lang="en-US" altLang="zh-CN" sz="2000" dirty="0">
            <a:solidFill>
              <a:schemeClr val="tx1"/>
            </a:solidFill>
            <a:latin typeface="微软雅黑" panose="020B0503020204020204" pitchFamily="34" charset="-122"/>
            <a:ea typeface="微软雅黑" panose="020B0503020204020204" pitchFamily="34" charset="-122"/>
          </a:endParaRPr>
        </a:p>
        <a:p>
          <a:pPr algn="ctr">
            <a:lnSpc>
              <a:spcPct val="100000"/>
            </a:lnSpc>
            <a:spcBef>
              <a:spcPct val="0"/>
            </a:spcBef>
            <a:spcAft>
              <a:spcPct val="35000"/>
            </a:spcAft>
          </a:pPr>
          <a:r>
            <a:rPr lang="zh-CN" altLang="en-US" sz="2000" dirty="0">
              <a:solidFill>
                <a:schemeClr val="tx1"/>
              </a:solidFill>
              <a:latin typeface="微软雅黑" panose="020B0503020204020204" pitchFamily="34" charset="-122"/>
              <a:ea typeface="微软雅黑" panose="020B0503020204020204" pitchFamily="34" charset="-122"/>
            </a:rPr>
            <a:t>第二阶段：竞争、签订合同</a:t>
          </a:r>
          <a:endParaRPr sz="6500"/>
        </a:p>
      </dgm:t>
    </dgm:pt>
    <dgm:pt modelId="{C79B2AC0-A0BB-4EAA-9449-8608E301B7FC}" type="parTrans" cxnId="{AEFD6F0C-A954-4EA3-AC19-F7093896D3F1}">
      <dgm:prSet/>
      <dgm:spPr/>
      <dgm:t>
        <a:bodyPr/>
        <a:lstStyle/>
        <a:p>
          <a:endParaRPr lang="zh-CN" altLang="en-US">
            <a:latin typeface="微软雅黑" panose="020B0503020204020204" pitchFamily="34" charset="-122"/>
            <a:ea typeface="微软雅黑" panose="020B0503020204020204" pitchFamily="34" charset="-122"/>
          </a:endParaRPr>
        </a:p>
      </dgm:t>
    </dgm:pt>
    <dgm:pt modelId="{D0603B97-A910-4B04-AD63-22E0F36DA8D6}" type="sibTrans" cxnId="{AEFD6F0C-A954-4EA3-AC19-F7093896D3F1}">
      <dgm:prSet/>
      <dgm:spPr/>
      <dgm:t>
        <a:bodyPr/>
        <a:lstStyle/>
        <a:p>
          <a:endParaRPr lang="zh-CN" altLang="en-US">
            <a:latin typeface="微软雅黑" panose="020B0503020204020204" pitchFamily="34" charset="-122"/>
            <a:ea typeface="微软雅黑" panose="020B0503020204020204" pitchFamily="34" charset="-122"/>
          </a:endParaRPr>
        </a:p>
      </dgm:t>
    </dgm:pt>
    <dgm:pt modelId="{807CA397-BD1E-48E9-914B-10EAF9D16584}">
      <dgm:prSet phldrT="[文本]" custT="1"/>
      <dgm:spPr>
        <a:solidFill>
          <a:srgbClr val="FFC000"/>
        </a:solidFill>
      </dgm:spPr>
      <dgm:t>
        <a:bodyPr/>
        <a:lstStyle/>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第一阶段：竞争</a:t>
          </a:r>
          <a:endParaRPr lang="en-US" altLang="zh-CN" sz="20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第二阶段：直接签订合同</a:t>
          </a:r>
        </a:p>
      </dgm:t>
    </dgm:pt>
    <dgm:pt modelId="{1A247936-157C-4BD7-BD42-F0333A98F059}" type="parTrans" cxnId="{B416CC23-4FF0-401A-8F3D-2807810A918F}">
      <dgm:prSet/>
      <dgm:spPr/>
      <dgm:t>
        <a:bodyPr/>
        <a:lstStyle/>
        <a:p>
          <a:endParaRPr lang="zh-CN" altLang="en-US">
            <a:latin typeface="微软雅黑" panose="020B0503020204020204" pitchFamily="34" charset="-122"/>
            <a:ea typeface="微软雅黑" panose="020B0503020204020204" pitchFamily="34" charset="-122"/>
          </a:endParaRPr>
        </a:p>
      </dgm:t>
    </dgm:pt>
    <dgm:pt modelId="{BF8F48AD-4814-48C4-9AA2-65B493743540}" type="sibTrans" cxnId="{B416CC23-4FF0-401A-8F3D-2807810A918F}">
      <dgm:prSet/>
      <dgm:spPr/>
      <dgm:t>
        <a:bodyPr/>
        <a:lstStyle/>
        <a:p>
          <a:endParaRPr lang="zh-CN" altLang="en-US">
            <a:latin typeface="微软雅黑" panose="020B0503020204020204" pitchFamily="34" charset="-122"/>
            <a:ea typeface="微软雅黑" panose="020B0503020204020204" pitchFamily="34" charset="-122"/>
          </a:endParaRPr>
        </a:p>
      </dgm:t>
    </dgm:pt>
    <dgm:pt modelId="{6181EEB0-1C56-44EE-B9B7-D789CA4DC902}">
      <dgm:prSet phldrT="[文本]" custT="1"/>
      <dgm:spPr/>
      <dgm:t>
        <a:bodyPr/>
        <a:lstStyle/>
        <a:p>
          <a:r>
            <a:rPr lang="zh-CN" altLang="en-US" sz="2400" dirty="0">
              <a:latin typeface="微软雅黑" panose="020B0503020204020204" pitchFamily="34" charset="-122"/>
              <a:ea typeface="微软雅黑" panose="020B0503020204020204" pitchFamily="34" charset="-122"/>
            </a:rPr>
            <a:t>开放式框架协议</a:t>
          </a:r>
        </a:p>
      </dgm:t>
    </dgm:pt>
    <dgm:pt modelId="{00001E03-C7AE-487C-A047-B1AA91E44247}" type="parTrans" cxnId="{6F539B48-DE1D-45EF-A0B9-DB9DC8248FB8}">
      <dgm:prSet/>
      <dgm:spPr/>
      <dgm:t>
        <a:bodyPr/>
        <a:lstStyle/>
        <a:p>
          <a:endParaRPr lang="zh-CN" altLang="en-US">
            <a:latin typeface="微软雅黑" panose="020B0503020204020204" pitchFamily="34" charset="-122"/>
            <a:ea typeface="微软雅黑" panose="020B0503020204020204" pitchFamily="34" charset="-122"/>
          </a:endParaRPr>
        </a:p>
      </dgm:t>
    </dgm:pt>
    <dgm:pt modelId="{40682A33-BFF5-4FE2-9E40-B7943DA78581}" type="sibTrans" cxnId="{6F539B48-DE1D-45EF-A0B9-DB9DC8248FB8}">
      <dgm:prSet/>
      <dgm:spPr/>
      <dgm:t>
        <a:bodyPr/>
        <a:lstStyle/>
        <a:p>
          <a:endParaRPr lang="zh-CN" altLang="en-US">
            <a:latin typeface="微软雅黑" panose="020B0503020204020204" pitchFamily="34" charset="-122"/>
            <a:ea typeface="微软雅黑" panose="020B0503020204020204" pitchFamily="34" charset="-122"/>
          </a:endParaRPr>
        </a:p>
      </dgm:t>
    </dgm:pt>
    <dgm:pt modelId="{EE1F410C-F374-4C1B-B9CD-7548BA903B75}">
      <dgm:prSet phldrT="[文本]" phldr="0" custT="1"/>
      <dgm:spPr>
        <a:solidFill>
          <a:srgbClr val="DBEAB1"/>
        </a:solidFill>
      </dgm:spPr>
      <dgm:t>
        <a:bodyPr vert="horz" wrap="square"/>
        <a:lstStyle/>
        <a:p>
          <a:pPr algn="ctr">
            <a:lnSpc>
              <a:spcPct val="100000"/>
            </a:lnSpc>
            <a:spcBef>
              <a:spcPct val="0"/>
            </a:spcBef>
            <a:spcAft>
              <a:spcPct val="35000"/>
            </a:spcAft>
          </a:pPr>
          <a:r>
            <a:rPr lang="zh-CN" altLang="en-US" sz="2000" dirty="0">
              <a:solidFill>
                <a:schemeClr val="tx1"/>
              </a:solidFill>
              <a:latin typeface="微软雅黑" panose="020B0503020204020204" pitchFamily="34" charset="-122"/>
              <a:ea typeface="微软雅黑" panose="020B0503020204020204" pitchFamily="34" charset="-122"/>
            </a:rPr>
            <a:t>第一阶段：资格审查；</a:t>
          </a:r>
          <a:endParaRPr lang="en-US" altLang="zh-CN" sz="2000" dirty="0">
            <a:solidFill>
              <a:schemeClr val="tx1"/>
            </a:solidFill>
            <a:latin typeface="微软雅黑" panose="020B0503020204020204" pitchFamily="34" charset="-122"/>
            <a:ea typeface="微软雅黑" panose="020B0503020204020204" pitchFamily="34" charset="-122"/>
          </a:endParaRPr>
        </a:p>
        <a:p>
          <a:pPr algn="ctr">
            <a:lnSpc>
              <a:spcPct val="100000"/>
            </a:lnSpc>
            <a:spcBef>
              <a:spcPct val="0"/>
            </a:spcBef>
            <a:spcAft>
              <a:spcPct val="35000"/>
            </a:spcAft>
          </a:pPr>
          <a:r>
            <a:rPr lang="zh-CN" altLang="en-US" sz="2000" dirty="0">
              <a:solidFill>
                <a:schemeClr val="tx1"/>
              </a:solidFill>
              <a:latin typeface="微软雅黑" panose="020B0503020204020204" pitchFamily="34" charset="-122"/>
              <a:ea typeface="微软雅黑" panose="020B0503020204020204" pitchFamily="34" charset="-122"/>
            </a:rPr>
            <a:t>第二阶段：竞争、签订合同</a:t>
          </a:r>
          <a:endParaRPr sz="6500" dirty="0"/>
        </a:p>
      </dgm:t>
    </dgm:pt>
    <dgm:pt modelId="{7D384712-9F91-43D7-A40B-08E18FE1C7EC}" type="parTrans" cxnId="{927D24C3-DB4D-46DE-B059-04773357E1B3}">
      <dgm:prSet/>
      <dgm:spPr/>
      <dgm:t>
        <a:bodyPr/>
        <a:lstStyle/>
        <a:p>
          <a:endParaRPr lang="zh-CN" altLang="en-US">
            <a:latin typeface="微软雅黑" panose="020B0503020204020204" pitchFamily="34" charset="-122"/>
            <a:ea typeface="微软雅黑" panose="020B0503020204020204" pitchFamily="34" charset="-122"/>
          </a:endParaRPr>
        </a:p>
      </dgm:t>
    </dgm:pt>
    <dgm:pt modelId="{C74B3630-16DF-4611-9BCA-E71331BA9D6A}" type="sibTrans" cxnId="{927D24C3-DB4D-46DE-B059-04773357E1B3}">
      <dgm:prSet/>
      <dgm:spPr/>
      <dgm:t>
        <a:bodyPr/>
        <a:lstStyle/>
        <a:p>
          <a:endParaRPr lang="zh-CN" altLang="en-US">
            <a:latin typeface="微软雅黑" panose="020B0503020204020204" pitchFamily="34" charset="-122"/>
            <a:ea typeface="微软雅黑" panose="020B0503020204020204" pitchFamily="34" charset="-122"/>
          </a:endParaRPr>
        </a:p>
      </dgm:t>
    </dgm:pt>
    <dgm:pt modelId="{EEFF6647-135B-4EA0-95B3-3D1C50122231}" type="pres">
      <dgm:prSet presAssocID="{16BBBB29-6721-4099-AA5E-826148AB7CD0}" presName="diagram" presStyleCnt="0">
        <dgm:presLayoutVars>
          <dgm:chPref val="1"/>
          <dgm:dir/>
          <dgm:animOne val="branch"/>
          <dgm:animLvl val="lvl"/>
          <dgm:resizeHandles val="exact"/>
        </dgm:presLayoutVars>
      </dgm:prSet>
      <dgm:spPr/>
      <dgm:t>
        <a:bodyPr/>
        <a:lstStyle/>
        <a:p>
          <a:endParaRPr lang="zh-CN" altLang="en-US"/>
        </a:p>
      </dgm:t>
    </dgm:pt>
    <dgm:pt modelId="{4949E8A1-258F-40A3-8BA7-613B94461BD0}" type="pres">
      <dgm:prSet presAssocID="{564B49FF-D9BB-404B-A225-991F762796D1}" presName="root1" presStyleCnt="0"/>
      <dgm:spPr/>
    </dgm:pt>
    <dgm:pt modelId="{AAAB5A03-6FDB-45DF-A927-3473B9AE739E}" type="pres">
      <dgm:prSet presAssocID="{564B49FF-D9BB-404B-A225-991F762796D1}" presName="LevelOneTextNode" presStyleLbl="node0" presStyleIdx="0" presStyleCnt="1" custScaleX="15564" custScaleY="112932" custLinFactNeighborX="17122" custLinFactNeighborY="-14621">
        <dgm:presLayoutVars>
          <dgm:chPref val="3"/>
        </dgm:presLayoutVars>
      </dgm:prSet>
      <dgm:spPr/>
      <dgm:t>
        <a:bodyPr/>
        <a:lstStyle/>
        <a:p>
          <a:endParaRPr lang="zh-CN" altLang="en-US"/>
        </a:p>
      </dgm:t>
    </dgm:pt>
    <dgm:pt modelId="{C40482F6-E619-42E3-8461-6642368363A6}" type="pres">
      <dgm:prSet presAssocID="{564B49FF-D9BB-404B-A225-991F762796D1}" presName="level2hierChild" presStyleCnt="0"/>
      <dgm:spPr/>
    </dgm:pt>
    <dgm:pt modelId="{0341D7CB-3359-4C60-8B6F-C53DDFE0025B}" type="pres">
      <dgm:prSet presAssocID="{998D5A2D-0B76-4301-A6AC-34EFFDC36C0E}" presName="conn2-1" presStyleLbl="parChTrans1D2" presStyleIdx="0" presStyleCnt="2"/>
      <dgm:spPr/>
      <dgm:t>
        <a:bodyPr/>
        <a:lstStyle/>
        <a:p>
          <a:endParaRPr lang="zh-CN" altLang="en-US"/>
        </a:p>
      </dgm:t>
    </dgm:pt>
    <dgm:pt modelId="{A637955B-4F73-423E-8368-1531D09517CD}" type="pres">
      <dgm:prSet presAssocID="{998D5A2D-0B76-4301-A6AC-34EFFDC36C0E}" presName="connTx" presStyleLbl="parChTrans1D2" presStyleIdx="0" presStyleCnt="2"/>
      <dgm:spPr/>
      <dgm:t>
        <a:bodyPr/>
        <a:lstStyle/>
        <a:p>
          <a:endParaRPr lang="zh-CN" altLang="en-US"/>
        </a:p>
      </dgm:t>
    </dgm:pt>
    <dgm:pt modelId="{C92BEDDB-4EAE-4591-B1EB-FC69A33FF622}" type="pres">
      <dgm:prSet presAssocID="{D70A03A9-A64F-4CE8-B56E-712493760E06}" presName="root2" presStyleCnt="0"/>
      <dgm:spPr/>
    </dgm:pt>
    <dgm:pt modelId="{AD9CA7B5-1EBF-4974-8754-2F4F2C63C0A1}" type="pres">
      <dgm:prSet presAssocID="{D70A03A9-A64F-4CE8-B56E-712493760E06}" presName="LevelTwoTextNode" presStyleLbl="node2" presStyleIdx="0" presStyleCnt="2" custScaleX="57559" custScaleY="28780" custLinFactNeighborX="-127" custLinFactNeighborY="-1405">
        <dgm:presLayoutVars>
          <dgm:chPref val="3"/>
        </dgm:presLayoutVars>
      </dgm:prSet>
      <dgm:spPr/>
      <dgm:t>
        <a:bodyPr/>
        <a:lstStyle/>
        <a:p>
          <a:endParaRPr lang="zh-CN" altLang="en-US"/>
        </a:p>
      </dgm:t>
    </dgm:pt>
    <dgm:pt modelId="{14F19F28-7993-44A8-91F9-B3D9EFBE8026}" type="pres">
      <dgm:prSet presAssocID="{D70A03A9-A64F-4CE8-B56E-712493760E06}" presName="level3hierChild" presStyleCnt="0"/>
      <dgm:spPr/>
    </dgm:pt>
    <dgm:pt modelId="{37E40450-C783-42EA-8AB9-DDB0315940E5}" type="pres">
      <dgm:prSet presAssocID="{C79B2AC0-A0BB-4EAA-9449-8608E301B7FC}" presName="conn2-1" presStyleLbl="parChTrans1D3" presStyleIdx="0" presStyleCnt="3"/>
      <dgm:spPr/>
      <dgm:t>
        <a:bodyPr/>
        <a:lstStyle/>
        <a:p>
          <a:endParaRPr lang="zh-CN" altLang="en-US"/>
        </a:p>
      </dgm:t>
    </dgm:pt>
    <dgm:pt modelId="{E37A69A0-40EF-4C4C-8886-37B8FB87E4DC}" type="pres">
      <dgm:prSet presAssocID="{C79B2AC0-A0BB-4EAA-9449-8608E301B7FC}" presName="connTx" presStyleLbl="parChTrans1D3" presStyleIdx="0" presStyleCnt="3"/>
      <dgm:spPr/>
      <dgm:t>
        <a:bodyPr/>
        <a:lstStyle/>
        <a:p>
          <a:endParaRPr lang="zh-CN" altLang="en-US"/>
        </a:p>
      </dgm:t>
    </dgm:pt>
    <dgm:pt modelId="{9AA56B54-19E7-4A53-A2B9-870403EA9022}" type="pres">
      <dgm:prSet presAssocID="{393BF043-C96A-491F-85D2-9653E56249FF}" presName="root2" presStyleCnt="0"/>
      <dgm:spPr/>
    </dgm:pt>
    <dgm:pt modelId="{19953390-3697-4AF6-BBFF-6B5B886CD5F5}" type="pres">
      <dgm:prSet presAssocID="{393BF043-C96A-491F-85D2-9653E56249FF}" presName="LevelTwoTextNode" presStyleLbl="node3" presStyleIdx="0" presStyleCnt="3" custScaleX="72880" custScaleY="48586" custLinFactNeighborX="-3787" custLinFactNeighborY="2471">
        <dgm:presLayoutVars>
          <dgm:chPref val="3"/>
        </dgm:presLayoutVars>
      </dgm:prSet>
      <dgm:spPr/>
      <dgm:t>
        <a:bodyPr/>
        <a:lstStyle/>
        <a:p>
          <a:endParaRPr lang="zh-CN" altLang="en-US"/>
        </a:p>
      </dgm:t>
    </dgm:pt>
    <dgm:pt modelId="{982C9A4B-EF14-481F-A220-1E237E5B9589}" type="pres">
      <dgm:prSet presAssocID="{393BF043-C96A-491F-85D2-9653E56249FF}" presName="level3hierChild" presStyleCnt="0"/>
      <dgm:spPr/>
    </dgm:pt>
    <dgm:pt modelId="{FAC6A3B4-DE5D-417E-A9B9-2285C21BAEC4}" type="pres">
      <dgm:prSet presAssocID="{1A247936-157C-4BD7-BD42-F0333A98F059}" presName="conn2-1" presStyleLbl="parChTrans1D3" presStyleIdx="1" presStyleCnt="3"/>
      <dgm:spPr/>
      <dgm:t>
        <a:bodyPr/>
        <a:lstStyle/>
        <a:p>
          <a:endParaRPr lang="zh-CN" altLang="en-US"/>
        </a:p>
      </dgm:t>
    </dgm:pt>
    <dgm:pt modelId="{1E0A1D6D-9C21-4099-A8FF-0CEA222AAF5D}" type="pres">
      <dgm:prSet presAssocID="{1A247936-157C-4BD7-BD42-F0333A98F059}" presName="connTx" presStyleLbl="parChTrans1D3" presStyleIdx="1" presStyleCnt="3"/>
      <dgm:spPr/>
      <dgm:t>
        <a:bodyPr/>
        <a:lstStyle/>
        <a:p>
          <a:endParaRPr lang="zh-CN" altLang="en-US"/>
        </a:p>
      </dgm:t>
    </dgm:pt>
    <dgm:pt modelId="{2FEB8377-2581-4348-A743-5FCCDB219BB4}" type="pres">
      <dgm:prSet presAssocID="{807CA397-BD1E-48E9-914B-10EAF9D16584}" presName="root2" presStyleCnt="0"/>
      <dgm:spPr/>
    </dgm:pt>
    <dgm:pt modelId="{22072BBF-5FB6-49A2-85FA-264360BF08E4}" type="pres">
      <dgm:prSet presAssocID="{807CA397-BD1E-48E9-914B-10EAF9D16584}" presName="LevelTwoTextNode" presStyleLbl="node3" presStyleIdx="1" presStyleCnt="3" custScaleX="72599" custScaleY="48586" custLinFactNeighborX="-3896" custLinFactNeighborY="-5798">
        <dgm:presLayoutVars>
          <dgm:chPref val="3"/>
        </dgm:presLayoutVars>
      </dgm:prSet>
      <dgm:spPr/>
      <dgm:t>
        <a:bodyPr/>
        <a:lstStyle/>
        <a:p>
          <a:endParaRPr lang="zh-CN" altLang="en-US"/>
        </a:p>
      </dgm:t>
    </dgm:pt>
    <dgm:pt modelId="{CE91DABF-DC81-4E87-9A8C-7837A5BC9F38}" type="pres">
      <dgm:prSet presAssocID="{807CA397-BD1E-48E9-914B-10EAF9D16584}" presName="level3hierChild" presStyleCnt="0"/>
      <dgm:spPr/>
    </dgm:pt>
    <dgm:pt modelId="{98951B9B-E8B7-4061-9BD6-6899860CE4C1}" type="pres">
      <dgm:prSet presAssocID="{00001E03-C7AE-487C-A047-B1AA91E44247}" presName="conn2-1" presStyleLbl="parChTrans1D2" presStyleIdx="1" presStyleCnt="2"/>
      <dgm:spPr/>
      <dgm:t>
        <a:bodyPr/>
        <a:lstStyle/>
        <a:p>
          <a:endParaRPr lang="zh-CN" altLang="en-US"/>
        </a:p>
      </dgm:t>
    </dgm:pt>
    <dgm:pt modelId="{3BD2346F-6B4C-4597-909E-3CDCAD8E1C02}" type="pres">
      <dgm:prSet presAssocID="{00001E03-C7AE-487C-A047-B1AA91E44247}" presName="connTx" presStyleLbl="parChTrans1D2" presStyleIdx="1" presStyleCnt="2"/>
      <dgm:spPr/>
      <dgm:t>
        <a:bodyPr/>
        <a:lstStyle/>
        <a:p>
          <a:endParaRPr lang="zh-CN" altLang="en-US"/>
        </a:p>
      </dgm:t>
    </dgm:pt>
    <dgm:pt modelId="{9C9A9040-A710-4795-864A-E53AD5670471}" type="pres">
      <dgm:prSet presAssocID="{6181EEB0-1C56-44EE-B9B7-D789CA4DC902}" presName="root2" presStyleCnt="0"/>
      <dgm:spPr/>
    </dgm:pt>
    <dgm:pt modelId="{B09FECC5-BFE1-4D8B-A843-494F78680277}" type="pres">
      <dgm:prSet presAssocID="{6181EEB0-1C56-44EE-B9B7-D789CA4DC902}" presName="LevelTwoTextNode" presStyleLbl="node2" presStyleIdx="1" presStyleCnt="2" custScaleX="57559" custScaleY="30786" custLinFactNeighborX="0" custLinFactNeighborY="-29418">
        <dgm:presLayoutVars>
          <dgm:chPref val="3"/>
        </dgm:presLayoutVars>
      </dgm:prSet>
      <dgm:spPr/>
      <dgm:t>
        <a:bodyPr/>
        <a:lstStyle/>
        <a:p>
          <a:endParaRPr lang="zh-CN" altLang="en-US"/>
        </a:p>
      </dgm:t>
    </dgm:pt>
    <dgm:pt modelId="{928BA118-92AB-4CEC-A7C5-78F935641441}" type="pres">
      <dgm:prSet presAssocID="{6181EEB0-1C56-44EE-B9B7-D789CA4DC902}" presName="level3hierChild" presStyleCnt="0"/>
      <dgm:spPr/>
    </dgm:pt>
    <dgm:pt modelId="{5FD9D517-DCD0-4580-97CB-A5584C95C9EF}" type="pres">
      <dgm:prSet presAssocID="{7D384712-9F91-43D7-A40B-08E18FE1C7EC}" presName="conn2-1" presStyleLbl="parChTrans1D3" presStyleIdx="2" presStyleCnt="3"/>
      <dgm:spPr/>
      <dgm:t>
        <a:bodyPr/>
        <a:lstStyle/>
        <a:p>
          <a:endParaRPr lang="zh-CN" altLang="en-US"/>
        </a:p>
      </dgm:t>
    </dgm:pt>
    <dgm:pt modelId="{A51B9CC4-41AD-41D9-B36C-C3A42B03D7D4}" type="pres">
      <dgm:prSet presAssocID="{7D384712-9F91-43D7-A40B-08E18FE1C7EC}" presName="connTx" presStyleLbl="parChTrans1D3" presStyleIdx="2" presStyleCnt="3"/>
      <dgm:spPr/>
      <dgm:t>
        <a:bodyPr/>
        <a:lstStyle/>
        <a:p>
          <a:endParaRPr lang="zh-CN" altLang="en-US"/>
        </a:p>
      </dgm:t>
    </dgm:pt>
    <dgm:pt modelId="{C777E6F2-D908-4B4B-9746-8A85B0A2AEC6}" type="pres">
      <dgm:prSet presAssocID="{EE1F410C-F374-4C1B-B9CD-7548BA903B75}" presName="root2" presStyleCnt="0"/>
      <dgm:spPr/>
    </dgm:pt>
    <dgm:pt modelId="{5DAA4ADB-458F-4B54-859F-D6AF8366AE57}" type="pres">
      <dgm:prSet presAssocID="{EE1F410C-F374-4C1B-B9CD-7548BA903B75}" presName="LevelTwoTextNode" presStyleLbl="node3" presStyleIdx="2" presStyleCnt="3" custScaleX="72599" custScaleY="48400" custLinFactNeighborX="-4120" custLinFactNeighborY="343">
        <dgm:presLayoutVars>
          <dgm:chPref val="3"/>
        </dgm:presLayoutVars>
      </dgm:prSet>
      <dgm:spPr/>
      <dgm:t>
        <a:bodyPr/>
        <a:lstStyle/>
        <a:p>
          <a:endParaRPr lang="zh-CN" altLang="en-US"/>
        </a:p>
      </dgm:t>
    </dgm:pt>
    <dgm:pt modelId="{4FD79C34-2025-4A0D-A91B-3366ADDDAA0F}" type="pres">
      <dgm:prSet presAssocID="{EE1F410C-F374-4C1B-B9CD-7548BA903B75}" presName="level3hierChild" presStyleCnt="0"/>
      <dgm:spPr/>
    </dgm:pt>
  </dgm:ptLst>
  <dgm:cxnLst>
    <dgm:cxn modelId="{201C5FEC-71DB-4A19-BCB5-6D2CE2987C6F}" srcId="{16BBBB29-6721-4099-AA5E-826148AB7CD0}" destId="{564B49FF-D9BB-404B-A225-991F762796D1}" srcOrd="0" destOrd="0" parTransId="{FAEDA769-5D75-4489-B08A-2A04C8A781AD}" sibTransId="{F1A011BA-47AA-4064-870E-7F02D8539B85}"/>
    <dgm:cxn modelId="{CB8B0B22-EC1F-4FB3-A8C6-2C05A39A9138}" type="presOf" srcId="{6181EEB0-1C56-44EE-B9B7-D789CA4DC902}" destId="{B09FECC5-BFE1-4D8B-A843-494F78680277}" srcOrd="0" destOrd="0" presId="urn:microsoft.com/office/officeart/2005/8/layout/hierarchy2#1"/>
    <dgm:cxn modelId="{20B334B6-256F-404F-A238-E7963861C52C}" type="presOf" srcId="{998D5A2D-0B76-4301-A6AC-34EFFDC36C0E}" destId="{0341D7CB-3359-4C60-8B6F-C53DDFE0025B}" srcOrd="0" destOrd="0" presId="urn:microsoft.com/office/officeart/2005/8/layout/hierarchy2#1"/>
    <dgm:cxn modelId="{8EC4B95A-A466-4B16-AFF1-25FA44234162}" type="presOf" srcId="{393BF043-C96A-491F-85D2-9653E56249FF}" destId="{19953390-3697-4AF6-BBFF-6B5B886CD5F5}" srcOrd="0" destOrd="0" presId="urn:microsoft.com/office/officeart/2005/8/layout/hierarchy2#1"/>
    <dgm:cxn modelId="{81E84294-7987-4D29-A84E-AE91035FF655}" type="presOf" srcId="{C79B2AC0-A0BB-4EAA-9449-8608E301B7FC}" destId="{E37A69A0-40EF-4C4C-8886-37B8FB87E4DC}" srcOrd="1" destOrd="0" presId="urn:microsoft.com/office/officeart/2005/8/layout/hierarchy2#1"/>
    <dgm:cxn modelId="{AEFD6F0C-A954-4EA3-AC19-F7093896D3F1}" srcId="{D70A03A9-A64F-4CE8-B56E-712493760E06}" destId="{393BF043-C96A-491F-85D2-9653E56249FF}" srcOrd="0" destOrd="0" parTransId="{C79B2AC0-A0BB-4EAA-9449-8608E301B7FC}" sibTransId="{D0603B97-A910-4B04-AD63-22E0F36DA8D6}"/>
    <dgm:cxn modelId="{6855EA02-47DD-4BE3-A1FD-095743959A43}" type="presOf" srcId="{564B49FF-D9BB-404B-A225-991F762796D1}" destId="{AAAB5A03-6FDB-45DF-A927-3473B9AE739E}" srcOrd="0" destOrd="0" presId="urn:microsoft.com/office/officeart/2005/8/layout/hierarchy2#1"/>
    <dgm:cxn modelId="{6F539B48-DE1D-45EF-A0B9-DB9DC8248FB8}" srcId="{564B49FF-D9BB-404B-A225-991F762796D1}" destId="{6181EEB0-1C56-44EE-B9B7-D789CA4DC902}" srcOrd="1" destOrd="0" parTransId="{00001E03-C7AE-487C-A047-B1AA91E44247}" sibTransId="{40682A33-BFF5-4FE2-9E40-B7943DA78581}"/>
    <dgm:cxn modelId="{8243E7D9-85E3-4509-843F-68F08C8091EE}" type="presOf" srcId="{1A247936-157C-4BD7-BD42-F0333A98F059}" destId="{FAC6A3B4-DE5D-417E-A9B9-2285C21BAEC4}" srcOrd="0" destOrd="0" presId="urn:microsoft.com/office/officeart/2005/8/layout/hierarchy2#1"/>
    <dgm:cxn modelId="{0F2054EE-3750-494A-B956-9CD3EDF05C6D}" srcId="{564B49FF-D9BB-404B-A225-991F762796D1}" destId="{D70A03A9-A64F-4CE8-B56E-712493760E06}" srcOrd="0" destOrd="0" parTransId="{998D5A2D-0B76-4301-A6AC-34EFFDC36C0E}" sibTransId="{1EF2106C-CFE0-4AE4-B4EF-F221D3731018}"/>
    <dgm:cxn modelId="{C128A56B-B474-4DE7-8AB9-ABCFFE961E48}" type="presOf" srcId="{807CA397-BD1E-48E9-914B-10EAF9D16584}" destId="{22072BBF-5FB6-49A2-85FA-264360BF08E4}" srcOrd="0" destOrd="0" presId="urn:microsoft.com/office/officeart/2005/8/layout/hierarchy2#1"/>
    <dgm:cxn modelId="{C73007D4-E4EC-45CC-8988-33EF92E132C2}" type="presOf" srcId="{EE1F410C-F374-4C1B-B9CD-7548BA903B75}" destId="{5DAA4ADB-458F-4B54-859F-D6AF8366AE57}" srcOrd="0" destOrd="0" presId="urn:microsoft.com/office/officeart/2005/8/layout/hierarchy2#1"/>
    <dgm:cxn modelId="{61C4C462-4A54-40F9-87AE-5C341D2DC45D}" type="presOf" srcId="{C79B2AC0-A0BB-4EAA-9449-8608E301B7FC}" destId="{37E40450-C783-42EA-8AB9-DDB0315940E5}" srcOrd="0" destOrd="0" presId="urn:microsoft.com/office/officeart/2005/8/layout/hierarchy2#1"/>
    <dgm:cxn modelId="{546BF7CE-8AF1-4D49-9BDF-599139653EF5}" type="presOf" srcId="{1A247936-157C-4BD7-BD42-F0333A98F059}" destId="{1E0A1D6D-9C21-4099-A8FF-0CEA222AAF5D}" srcOrd="1" destOrd="0" presId="urn:microsoft.com/office/officeart/2005/8/layout/hierarchy2#1"/>
    <dgm:cxn modelId="{94B431DD-9F31-4E79-8EA2-E770BA9937CA}" type="presOf" srcId="{7D384712-9F91-43D7-A40B-08E18FE1C7EC}" destId="{A51B9CC4-41AD-41D9-B36C-C3A42B03D7D4}" srcOrd="1" destOrd="0" presId="urn:microsoft.com/office/officeart/2005/8/layout/hierarchy2#1"/>
    <dgm:cxn modelId="{F4E60741-B1DF-475C-846D-1093A76FFF04}" type="presOf" srcId="{D70A03A9-A64F-4CE8-B56E-712493760E06}" destId="{AD9CA7B5-1EBF-4974-8754-2F4F2C63C0A1}" srcOrd="0" destOrd="0" presId="urn:microsoft.com/office/officeart/2005/8/layout/hierarchy2#1"/>
    <dgm:cxn modelId="{927D24C3-DB4D-46DE-B059-04773357E1B3}" srcId="{6181EEB0-1C56-44EE-B9B7-D789CA4DC902}" destId="{EE1F410C-F374-4C1B-B9CD-7548BA903B75}" srcOrd="0" destOrd="0" parTransId="{7D384712-9F91-43D7-A40B-08E18FE1C7EC}" sibTransId="{C74B3630-16DF-4611-9BCA-E71331BA9D6A}"/>
    <dgm:cxn modelId="{C12472CA-19D1-47BE-8639-30EBE205702A}" type="presOf" srcId="{7D384712-9F91-43D7-A40B-08E18FE1C7EC}" destId="{5FD9D517-DCD0-4580-97CB-A5584C95C9EF}" srcOrd="0" destOrd="0" presId="urn:microsoft.com/office/officeart/2005/8/layout/hierarchy2#1"/>
    <dgm:cxn modelId="{B416CC23-4FF0-401A-8F3D-2807810A918F}" srcId="{D70A03A9-A64F-4CE8-B56E-712493760E06}" destId="{807CA397-BD1E-48E9-914B-10EAF9D16584}" srcOrd="1" destOrd="0" parTransId="{1A247936-157C-4BD7-BD42-F0333A98F059}" sibTransId="{BF8F48AD-4814-48C4-9AA2-65B493743540}"/>
    <dgm:cxn modelId="{77B5F156-998C-4420-B13D-0FA33AEAFF9F}" type="presOf" srcId="{00001E03-C7AE-487C-A047-B1AA91E44247}" destId="{3BD2346F-6B4C-4597-909E-3CDCAD8E1C02}" srcOrd="1" destOrd="0" presId="urn:microsoft.com/office/officeart/2005/8/layout/hierarchy2#1"/>
    <dgm:cxn modelId="{ADB43113-DF82-4613-9290-31828A04EAED}" type="presOf" srcId="{00001E03-C7AE-487C-A047-B1AA91E44247}" destId="{98951B9B-E8B7-4061-9BD6-6899860CE4C1}" srcOrd="0" destOrd="0" presId="urn:microsoft.com/office/officeart/2005/8/layout/hierarchy2#1"/>
    <dgm:cxn modelId="{204BAE5A-AE2B-409C-AB96-28D1671F71F8}" type="presOf" srcId="{998D5A2D-0B76-4301-A6AC-34EFFDC36C0E}" destId="{A637955B-4F73-423E-8368-1531D09517CD}" srcOrd="1" destOrd="0" presId="urn:microsoft.com/office/officeart/2005/8/layout/hierarchy2#1"/>
    <dgm:cxn modelId="{7B8B11A9-6DA6-4031-9935-481266D711AF}" type="presOf" srcId="{16BBBB29-6721-4099-AA5E-826148AB7CD0}" destId="{EEFF6647-135B-4EA0-95B3-3D1C50122231}" srcOrd="0" destOrd="0" presId="urn:microsoft.com/office/officeart/2005/8/layout/hierarchy2#1"/>
    <dgm:cxn modelId="{9FDE0505-9E1B-40FA-89C4-9D2AE388E7E7}" type="presParOf" srcId="{EEFF6647-135B-4EA0-95B3-3D1C50122231}" destId="{4949E8A1-258F-40A3-8BA7-613B94461BD0}" srcOrd="0" destOrd="0" presId="urn:microsoft.com/office/officeart/2005/8/layout/hierarchy2#1"/>
    <dgm:cxn modelId="{CFA542DC-2DF5-4EAA-A8B4-B99409B7E21D}" type="presParOf" srcId="{4949E8A1-258F-40A3-8BA7-613B94461BD0}" destId="{AAAB5A03-6FDB-45DF-A927-3473B9AE739E}" srcOrd="0" destOrd="0" presId="urn:microsoft.com/office/officeart/2005/8/layout/hierarchy2#1"/>
    <dgm:cxn modelId="{1B79301C-5EE6-425E-9509-3ED744DB12F5}" type="presParOf" srcId="{4949E8A1-258F-40A3-8BA7-613B94461BD0}" destId="{C40482F6-E619-42E3-8461-6642368363A6}" srcOrd="1" destOrd="0" presId="urn:microsoft.com/office/officeart/2005/8/layout/hierarchy2#1"/>
    <dgm:cxn modelId="{5BC6D55C-289E-461D-8947-4607FCF77164}" type="presParOf" srcId="{C40482F6-E619-42E3-8461-6642368363A6}" destId="{0341D7CB-3359-4C60-8B6F-C53DDFE0025B}" srcOrd="0" destOrd="0" presId="urn:microsoft.com/office/officeart/2005/8/layout/hierarchy2#1"/>
    <dgm:cxn modelId="{975402D6-A27C-4A7A-A021-EA4E9B122D2A}" type="presParOf" srcId="{0341D7CB-3359-4C60-8B6F-C53DDFE0025B}" destId="{A637955B-4F73-423E-8368-1531D09517CD}" srcOrd="0" destOrd="0" presId="urn:microsoft.com/office/officeart/2005/8/layout/hierarchy2#1"/>
    <dgm:cxn modelId="{BDEBCDF2-508C-4242-895A-D19B8B4C4788}" type="presParOf" srcId="{C40482F6-E619-42E3-8461-6642368363A6}" destId="{C92BEDDB-4EAE-4591-B1EB-FC69A33FF622}" srcOrd="1" destOrd="0" presId="urn:microsoft.com/office/officeart/2005/8/layout/hierarchy2#1"/>
    <dgm:cxn modelId="{BDD9F009-AEC3-482E-BC80-246A73E4293A}" type="presParOf" srcId="{C92BEDDB-4EAE-4591-B1EB-FC69A33FF622}" destId="{AD9CA7B5-1EBF-4974-8754-2F4F2C63C0A1}" srcOrd="0" destOrd="0" presId="urn:microsoft.com/office/officeart/2005/8/layout/hierarchy2#1"/>
    <dgm:cxn modelId="{4CF0F74F-B690-4945-8E7A-184FF1690569}" type="presParOf" srcId="{C92BEDDB-4EAE-4591-B1EB-FC69A33FF622}" destId="{14F19F28-7993-44A8-91F9-B3D9EFBE8026}" srcOrd="1" destOrd="0" presId="urn:microsoft.com/office/officeart/2005/8/layout/hierarchy2#1"/>
    <dgm:cxn modelId="{014853EC-9AA1-4C6F-AD12-1C4724B242EA}" type="presParOf" srcId="{14F19F28-7993-44A8-91F9-B3D9EFBE8026}" destId="{37E40450-C783-42EA-8AB9-DDB0315940E5}" srcOrd="0" destOrd="0" presId="urn:microsoft.com/office/officeart/2005/8/layout/hierarchy2#1"/>
    <dgm:cxn modelId="{E54D2349-77A1-4A42-94F5-332A2EAD22F0}" type="presParOf" srcId="{37E40450-C783-42EA-8AB9-DDB0315940E5}" destId="{E37A69A0-40EF-4C4C-8886-37B8FB87E4DC}" srcOrd="0" destOrd="0" presId="urn:microsoft.com/office/officeart/2005/8/layout/hierarchy2#1"/>
    <dgm:cxn modelId="{5E23BE41-80EE-4F18-B6F2-FE8FFE3EE252}" type="presParOf" srcId="{14F19F28-7993-44A8-91F9-B3D9EFBE8026}" destId="{9AA56B54-19E7-4A53-A2B9-870403EA9022}" srcOrd="1" destOrd="0" presId="urn:microsoft.com/office/officeart/2005/8/layout/hierarchy2#1"/>
    <dgm:cxn modelId="{D3381300-F682-430E-90CB-594FEE9507DC}" type="presParOf" srcId="{9AA56B54-19E7-4A53-A2B9-870403EA9022}" destId="{19953390-3697-4AF6-BBFF-6B5B886CD5F5}" srcOrd="0" destOrd="0" presId="urn:microsoft.com/office/officeart/2005/8/layout/hierarchy2#1"/>
    <dgm:cxn modelId="{541B028B-DA2C-41EF-87A6-2A837B1077BF}" type="presParOf" srcId="{9AA56B54-19E7-4A53-A2B9-870403EA9022}" destId="{982C9A4B-EF14-481F-A220-1E237E5B9589}" srcOrd="1" destOrd="0" presId="urn:microsoft.com/office/officeart/2005/8/layout/hierarchy2#1"/>
    <dgm:cxn modelId="{7C23879A-7EA5-4489-8542-10FCC8E44917}" type="presParOf" srcId="{14F19F28-7993-44A8-91F9-B3D9EFBE8026}" destId="{FAC6A3B4-DE5D-417E-A9B9-2285C21BAEC4}" srcOrd="2" destOrd="0" presId="urn:microsoft.com/office/officeart/2005/8/layout/hierarchy2#1"/>
    <dgm:cxn modelId="{A714205F-74D8-4549-BE9F-9AC90D608F75}" type="presParOf" srcId="{FAC6A3B4-DE5D-417E-A9B9-2285C21BAEC4}" destId="{1E0A1D6D-9C21-4099-A8FF-0CEA222AAF5D}" srcOrd="0" destOrd="0" presId="urn:microsoft.com/office/officeart/2005/8/layout/hierarchy2#1"/>
    <dgm:cxn modelId="{C43892B5-148A-4757-B9D6-541FD5357BDD}" type="presParOf" srcId="{14F19F28-7993-44A8-91F9-B3D9EFBE8026}" destId="{2FEB8377-2581-4348-A743-5FCCDB219BB4}" srcOrd="3" destOrd="0" presId="urn:microsoft.com/office/officeart/2005/8/layout/hierarchy2#1"/>
    <dgm:cxn modelId="{7A779B03-6B1F-4890-BA0D-BCE22BFDC184}" type="presParOf" srcId="{2FEB8377-2581-4348-A743-5FCCDB219BB4}" destId="{22072BBF-5FB6-49A2-85FA-264360BF08E4}" srcOrd="0" destOrd="0" presId="urn:microsoft.com/office/officeart/2005/8/layout/hierarchy2#1"/>
    <dgm:cxn modelId="{EDDAC949-3592-42CF-95DD-0F518D9F31A8}" type="presParOf" srcId="{2FEB8377-2581-4348-A743-5FCCDB219BB4}" destId="{CE91DABF-DC81-4E87-9A8C-7837A5BC9F38}" srcOrd="1" destOrd="0" presId="urn:microsoft.com/office/officeart/2005/8/layout/hierarchy2#1"/>
    <dgm:cxn modelId="{66A1C1FE-A36B-4AC4-B156-D026CA5FD390}" type="presParOf" srcId="{C40482F6-E619-42E3-8461-6642368363A6}" destId="{98951B9B-E8B7-4061-9BD6-6899860CE4C1}" srcOrd="2" destOrd="0" presId="urn:microsoft.com/office/officeart/2005/8/layout/hierarchy2#1"/>
    <dgm:cxn modelId="{1482A76F-C498-4C12-BCC1-792ADCCADDA3}" type="presParOf" srcId="{98951B9B-E8B7-4061-9BD6-6899860CE4C1}" destId="{3BD2346F-6B4C-4597-909E-3CDCAD8E1C02}" srcOrd="0" destOrd="0" presId="urn:microsoft.com/office/officeart/2005/8/layout/hierarchy2#1"/>
    <dgm:cxn modelId="{B6597CFC-DD3D-4599-AE78-A291E284A275}" type="presParOf" srcId="{C40482F6-E619-42E3-8461-6642368363A6}" destId="{9C9A9040-A710-4795-864A-E53AD5670471}" srcOrd="3" destOrd="0" presId="urn:microsoft.com/office/officeart/2005/8/layout/hierarchy2#1"/>
    <dgm:cxn modelId="{793FE1E7-00F4-4061-9963-D566CB1E4913}" type="presParOf" srcId="{9C9A9040-A710-4795-864A-E53AD5670471}" destId="{B09FECC5-BFE1-4D8B-A843-494F78680277}" srcOrd="0" destOrd="0" presId="urn:microsoft.com/office/officeart/2005/8/layout/hierarchy2#1"/>
    <dgm:cxn modelId="{575EDD92-0BD3-46F2-AB5C-931DDF476732}" type="presParOf" srcId="{9C9A9040-A710-4795-864A-E53AD5670471}" destId="{928BA118-92AB-4CEC-A7C5-78F935641441}" srcOrd="1" destOrd="0" presId="urn:microsoft.com/office/officeart/2005/8/layout/hierarchy2#1"/>
    <dgm:cxn modelId="{9D3726A2-D189-4E6C-B78D-5F38D35756E7}" type="presParOf" srcId="{928BA118-92AB-4CEC-A7C5-78F935641441}" destId="{5FD9D517-DCD0-4580-97CB-A5584C95C9EF}" srcOrd="0" destOrd="0" presId="urn:microsoft.com/office/officeart/2005/8/layout/hierarchy2#1"/>
    <dgm:cxn modelId="{29AADD5D-4B73-4EB1-8778-CB8801894C5C}" type="presParOf" srcId="{5FD9D517-DCD0-4580-97CB-A5584C95C9EF}" destId="{A51B9CC4-41AD-41D9-B36C-C3A42B03D7D4}" srcOrd="0" destOrd="0" presId="urn:microsoft.com/office/officeart/2005/8/layout/hierarchy2#1"/>
    <dgm:cxn modelId="{6AC38FB5-DCFF-4F20-B84A-2DDC3F1EBEA3}" type="presParOf" srcId="{928BA118-92AB-4CEC-A7C5-78F935641441}" destId="{C777E6F2-D908-4B4B-9746-8A85B0A2AEC6}" srcOrd="1" destOrd="0" presId="urn:microsoft.com/office/officeart/2005/8/layout/hierarchy2#1"/>
    <dgm:cxn modelId="{88C8F067-E8DA-49C1-BC32-D8091BDD4592}" type="presParOf" srcId="{C777E6F2-D908-4B4B-9746-8A85B0A2AEC6}" destId="{5DAA4ADB-458F-4B54-859F-D6AF8366AE57}" srcOrd="0" destOrd="0" presId="urn:microsoft.com/office/officeart/2005/8/layout/hierarchy2#1"/>
    <dgm:cxn modelId="{02C84D45-B079-4710-90B0-4347791DCDBF}" type="presParOf" srcId="{C777E6F2-D908-4B4B-9746-8A85B0A2AEC6}" destId="{4FD79C34-2025-4A0D-A91B-3366ADDDAA0F}" srcOrd="1" destOrd="0" presId="urn:microsoft.com/office/officeart/2005/8/layout/hierarchy2#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472EF8-FB4F-4DE5-9D99-8AE17A3292B0}" type="doc">
      <dgm:prSet loTypeId="urn:microsoft.com/office/officeart/2005/8/layout/pyramid2" loCatId="list" qsTypeId="urn:microsoft.com/office/officeart/2005/8/quickstyle/simple1" qsCatId="simple" csTypeId="urn:microsoft.com/office/officeart/2005/8/colors/accent1_2" csCatId="accent1" phldr="1"/>
      <dgm:spPr/>
    </dgm:pt>
    <dgm:pt modelId="{D6E28648-F588-43C8-98DD-5B2E3769BD83}">
      <dgm:prSet phldrT="[文本]"/>
      <dgm:spPr>
        <a:solidFill>
          <a:srgbClr val="92D050">
            <a:alpha val="90000"/>
          </a:srgbClr>
        </a:solidFill>
      </dgm:spPr>
      <dgm:t>
        <a:bodyPr/>
        <a:lstStyle/>
        <a:p>
          <a:r>
            <a:rPr lang="zh-CN" altLang="en-US" dirty="0"/>
            <a:t>采购目标</a:t>
          </a:r>
        </a:p>
      </dgm:t>
    </dgm:pt>
    <dgm:pt modelId="{2B726977-F615-454F-83F2-A0510C263976}" type="parTrans" cxnId="{0602E799-7432-4334-BE6A-949B37E95D0C}">
      <dgm:prSet/>
      <dgm:spPr/>
      <dgm:t>
        <a:bodyPr/>
        <a:lstStyle/>
        <a:p>
          <a:endParaRPr lang="zh-CN" altLang="en-US"/>
        </a:p>
      </dgm:t>
    </dgm:pt>
    <dgm:pt modelId="{462C7A6F-F076-438F-B3D5-BDBC9FDF01A5}" type="sibTrans" cxnId="{0602E799-7432-4334-BE6A-949B37E95D0C}">
      <dgm:prSet/>
      <dgm:spPr/>
      <dgm:t>
        <a:bodyPr/>
        <a:lstStyle/>
        <a:p>
          <a:endParaRPr lang="zh-CN" altLang="en-US"/>
        </a:p>
      </dgm:t>
    </dgm:pt>
    <dgm:pt modelId="{4C0D3C63-E144-4FB8-B9F8-A9A53D2AD130}">
      <dgm:prSet phldrT="[文本]"/>
      <dgm:spPr>
        <a:solidFill>
          <a:srgbClr val="92D050">
            <a:alpha val="90000"/>
          </a:srgbClr>
        </a:solidFill>
      </dgm:spPr>
      <dgm:t>
        <a:bodyPr/>
        <a:lstStyle/>
        <a:p>
          <a:r>
            <a:rPr lang="zh-CN" altLang="en-US" dirty="0"/>
            <a:t>功能要求</a:t>
          </a:r>
        </a:p>
      </dgm:t>
    </dgm:pt>
    <dgm:pt modelId="{130016C5-52DD-4342-88F9-5142F16B47E8}" type="parTrans" cxnId="{3CF4A643-6451-450F-87DA-E9C0691D795C}">
      <dgm:prSet/>
      <dgm:spPr/>
      <dgm:t>
        <a:bodyPr/>
        <a:lstStyle/>
        <a:p>
          <a:endParaRPr lang="zh-CN" altLang="en-US"/>
        </a:p>
      </dgm:t>
    </dgm:pt>
    <dgm:pt modelId="{63AF8170-3E8C-444E-AE9C-BF9676146065}" type="sibTrans" cxnId="{3CF4A643-6451-450F-87DA-E9C0691D795C}">
      <dgm:prSet/>
      <dgm:spPr/>
      <dgm:t>
        <a:bodyPr/>
        <a:lstStyle/>
        <a:p>
          <a:endParaRPr lang="zh-CN" altLang="en-US"/>
        </a:p>
      </dgm:t>
    </dgm:pt>
    <dgm:pt modelId="{E498350A-F66D-4EAC-93CD-13764BD5D70C}">
      <dgm:prSet phldrT="[文本]"/>
      <dgm:spPr>
        <a:solidFill>
          <a:srgbClr val="92D050">
            <a:alpha val="90000"/>
          </a:srgbClr>
        </a:solidFill>
      </dgm:spPr>
      <dgm:t>
        <a:bodyPr/>
        <a:lstStyle/>
        <a:p>
          <a:r>
            <a:rPr lang="zh-CN" altLang="en-US" dirty="0"/>
            <a:t>技术条件</a:t>
          </a:r>
        </a:p>
      </dgm:t>
    </dgm:pt>
    <dgm:pt modelId="{D3805C32-B3B7-4740-9CDF-469F617C9662}" type="parTrans" cxnId="{B1C0BC35-2292-4D85-9B3E-BC8AC210E12B}">
      <dgm:prSet/>
      <dgm:spPr/>
      <dgm:t>
        <a:bodyPr/>
        <a:lstStyle/>
        <a:p>
          <a:endParaRPr lang="zh-CN" altLang="en-US"/>
        </a:p>
      </dgm:t>
    </dgm:pt>
    <dgm:pt modelId="{5415E25D-FA3D-49AC-825C-17246C1A0969}" type="sibTrans" cxnId="{B1C0BC35-2292-4D85-9B3E-BC8AC210E12B}">
      <dgm:prSet/>
      <dgm:spPr/>
      <dgm:t>
        <a:bodyPr/>
        <a:lstStyle/>
        <a:p>
          <a:endParaRPr lang="zh-CN" altLang="en-US"/>
        </a:p>
      </dgm:t>
    </dgm:pt>
    <dgm:pt modelId="{99E28176-4B4A-440A-9296-63AA8763A778}" type="pres">
      <dgm:prSet presAssocID="{3D472EF8-FB4F-4DE5-9D99-8AE17A3292B0}" presName="compositeShape" presStyleCnt="0">
        <dgm:presLayoutVars>
          <dgm:dir/>
          <dgm:resizeHandles/>
        </dgm:presLayoutVars>
      </dgm:prSet>
      <dgm:spPr/>
    </dgm:pt>
    <dgm:pt modelId="{8FD27B71-F581-49BE-8D0B-6FB0C0C37854}" type="pres">
      <dgm:prSet presAssocID="{3D472EF8-FB4F-4DE5-9D99-8AE17A3292B0}" presName="pyramid" presStyleLbl="node1" presStyleIdx="0" presStyleCnt="1"/>
      <dgm:spPr/>
    </dgm:pt>
    <dgm:pt modelId="{32E0F95F-588F-4316-8D7F-2948E70D1336}" type="pres">
      <dgm:prSet presAssocID="{3D472EF8-FB4F-4DE5-9D99-8AE17A3292B0}" presName="theList" presStyleCnt="0"/>
      <dgm:spPr/>
    </dgm:pt>
    <dgm:pt modelId="{8478D9E2-EA46-4571-B92F-E7FF3D1B635E}" type="pres">
      <dgm:prSet presAssocID="{D6E28648-F588-43C8-98DD-5B2E3769BD83}" presName="aNode" presStyleLbl="fgAcc1" presStyleIdx="0" presStyleCnt="3" custLinFactNeighborX="-760" custLinFactNeighborY="-8344">
        <dgm:presLayoutVars>
          <dgm:bulletEnabled val="1"/>
        </dgm:presLayoutVars>
      </dgm:prSet>
      <dgm:spPr/>
      <dgm:t>
        <a:bodyPr/>
        <a:lstStyle/>
        <a:p>
          <a:endParaRPr lang="zh-CN" altLang="en-US"/>
        </a:p>
      </dgm:t>
    </dgm:pt>
    <dgm:pt modelId="{EB014945-9160-43F5-B839-82B0BC7517BF}" type="pres">
      <dgm:prSet presAssocID="{D6E28648-F588-43C8-98DD-5B2E3769BD83}" presName="aSpace" presStyleCnt="0"/>
      <dgm:spPr/>
    </dgm:pt>
    <dgm:pt modelId="{6121EC9E-1872-4BD2-AF55-2CEAFF630667}" type="pres">
      <dgm:prSet presAssocID="{4C0D3C63-E144-4FB8-B9F8-A9A53D2AD130}" presName="aNode" presStyleLbl="fgAcc1" presStyleIdx="1" presStyleCnt="3">
        <dgm:presLayoutVars>
          <dgm:bulletEnabled val="1"/>
        </dgm:presLayoutVars>
      </dgm:prSet>
      <dgm:spPr/>
      <dgm:t>
        <a:bodyPr/>
        <a:lstStyle/>
        <a:p>
          <a:endParaRPr lang="zh-CN" altLang="en-US"/>
        </a:p>
      </dgm:t>
    </dgm:pt>
    <dgm:pt modelId="{235C2010-FDA0-44F1-B68D-55D98109CDA7}" type="pres">
      <dgm:prSet presAssocID="{4C0D3C63-E144-4FB8-B9F8-A9A53D2AD130}" presName="aSpace" presStyleCnt="0"/>
      <dgm:spPr/>
    </dgm:pt>
    <dgm:pt modelId="{A62933F3-92A8-4567-9F8A-4F4B652F85D4}" type="pres">
      <dgm:prSet presAssocID="{E498350A-F66D-4EAC-93CD-13764BD5D70C}" presName="aNode" presStyleLbl="fgAcc1" presStyleIdx="2" presStyleCnt="3">
        <dgm:presLayoutVars>
          <dgm:bulletEnabled val="1"/>
        </dgm:presLayoutVars>
      </dgm:prSet>
      <dgm:spPr/>
      <dgm:t>
        <a:bodyPr/>
        <a:lstStyle/>
        <a:p>
          <a:endParaRPr lang="zh-CN" altLang="en-US"/>
        </a:p>
      </dgm:t>
    </dgm:pt>
    <dgm:pt modelId="{9E1B18C4-141A-44F3-B73E-4233F570E08A}" type="pres">
      <dgm:prSet presAssocID="{E498350A-F66D-4EAC-93CD-13764BD5D70C}" presName="aSpace" presStyleCnt="0"/>
      <dgm:spPr/>
    </dgm:pt>
  </dgm:ptLst>
  <dgm:cxnLst>
    <dgm:cxn modelId="{376799D3-FBB3-42F4-BACE-7555111D17CF}" type="presOf" srcId="{D6E28648-F588-43C8-98DD-5B2E3769BD83}" destId="{8478D9E2-EA46-4571-B92F-E7FF3D1B635E}" srcOrd="0" destOrd="0" presId="urn:microsoft.com/office/officeart/2005/8/layout/pyramid2"/>
    <dgm:cxn modelId="{1C0E76DF-633D-4DEC-8D10-F7BF887CEF6F}" type="presOf" srcId="{3D472EF8-FB4F-4DE5-9D99-8AE17A3292B0}" destId="{99E28176-4B4A-440A-9296-63AA8763A778}" srcOrd="0" destOrd="0" presId="urn:microsoft.com/office/officeart/2005/8/layout/pyramid2"/>
    <dgm:cxn modelId="{3CF4A643-6451-450F-87DA-E9C0691D795C}" srcId="{3D472EF8-FB4F-4DE5-9D99-8AE17A3292B0}" destId="{4C0D3C63-E144-4FB8-B9F8-A9A53D2AD130}" srcOrd="1" destOrd="0" parTransId="{130016C5-52DD-4342-88F9-5142F16B47E8}" sibTransId="{63AF8170-3E8C-444E-AE9C-BF9676146065}"/>
    <dgm:cxn modelId="{5416D033-08DD-4ACE-A90A-98E026CF13DA}" type="presOf" srcId="{E498350A-F66D-4EAC-93CD-13764BD5D70C}" destId="{A62933F3-92A8-4567-9F8A-4F4B652F85D4}" srcOrd="0" destOrd="0" presId="urn:microsoft.com/office/officeart/2005/8/layout/pyramid2"/>
    <dgm:cxn modelId="{0602E799-7432-4334-BE6A-949B37E95D0C}" srcId="{3D472EF8-FB4F-4DE5-9D99-8AE17A3292B0}" destId="{D6E28648-F588-43C8-98DD-5B2E3769BD83}" srcOrd="0" destOrd="0" parTransId="{2B726977-F615-454F-83F2-A0510C263976}" sibTransId="{462C7A6F-F076-438F-B3D5-BDBC9FDF01A5}"/>
    <dgm:cxn modelId="{0A4D72B5-8B8A-40CA-A4B7-C297708A0924}" type="presOf" srcId="{4C0D3C63-E144-4FB8-B9F8-A9A53D2AD130}" destId="{6121EC9E-1872-4BD2-AF55-2CEAFF630667}" srcOrd="0" destOrd="0" presId="urn:microsoft.com/office/officeart/2005/8/layout/pyramid2"/>
    <dgm:cxn modelId="{B1C0BC35-2292-4D85-9B3E-BC8AC210E12B}" srcId="{3D472EF8-FB4F-4DE5-9D99-8AE17A3292B0}" destId="{E498350A-F66D-4EAC-93CD-13764BD5D70C}" srcOrd="2" destOrd="0" parTransId="{D3805C32-B3B7-4740-9CDF-469F617C9662}" sibTransId="{5415E25D-FA3D-49AC-825C-17246C1A0969}"/>
    <dgm:cxn modelId="{83CA9142-ED8B-4EA7-BDAB-09B6595B112B}" type="presParOf" srcId="{99E28176-4B4A-440A-9296-63AA8763A778}" destId="{8FD27B71-F581-49BE-8D0B-6FB0C0C37854}" srcOrd="0" destOrd="0" presId="urn:microsoft.com/office/officeart/2005/8/layout/pyramid2"/>
    <dgm:cxn modelId="{4097E404-3863-4475-B36E-B838873BD0BD}" type="presParOf" srcId="{99E28176-4B4A-440A-9296-63AA8763A778}" destId="{32E0F95F-588F-4316-8D7F-2948E70D1336}" srcOrd="1" destOrd="0" presId="urn:microsoft.com/office/officeart/2005/8/layout/pyramid2"/>
    <dgm:cxn modelId="{3C2AB806-ED09-42B0-BD5E-D77176ED27D3}" type="presParOf" srcId="{32E0F95F-588F-4316-8D7F-2948E70D1336}" destId="{8478D9E2-EA46-4571-B92F-E7FF3D1B635E}" srcOrd="0" destOrd="0" presId="urn:microsoft.com/office/officeart/2005/8/layout/pyramid2"/>
    <dgm:cxn modelId="{FAA9716C-D08B-4D87-98C0-94BA03D412D2}" type="presParOf" srcId="{32E0F95F-588F-4316-8D7F-2948E70D1336}" destId="{EB014945-9160-43F5-B839-82B0BC7517BF}" srcOrd="1" destOrd="0" presId="urn:microsoft.com/office/officeart/2005/8/layout/pyramid2"/>
    <dgm:cxn modelId="{AE6F5987-AFD4-4AD3-BCEA-03E17574613B}" type="presParOf" srcId="{32E0F95F-588F-4316-8D7F-2948E70D1336}" destId="{6121EC9E-1872-4BD2-AF55-2CEAFF630667}" srcOrd="2" destOrd="0" presId="urn:microsoft.com/office/officeart/2005/8/layout/pyramid2"/>
    <dgm:cxn modelId="{EF473DFF-F1D6-46F6-8D43-ECD6EF7384B1}" type="presParOf" srcId="{32E0F95F-588F-4316-8D7F-2948E70D1336}" destId="{235C2010-FDA0-44F1-B68D-55D98109CDA7}" srcOrd="3" destOrd="0" presId="urn:microsoft.com/office/officeart/2005/8/layout/pyramid2"/>
    <dgm:cxn modelId="{24A51CA5-857E-45AF-AB7C-98EA25A6BEDC}" type="presParOf" srcId="{32E0F95F-588F-4316-8D7F-2948E70D1336}" destId="{A62933F3-92A8-4567-9F8A-4F4B652F85D4}" srcOrd="4" destOrd="0" presId="urn:microsoft.com/office/officeart/2005/8/layout/pyramid2"/>
    <dgm:cxn modelId="{9619738B-312C-4810-AC71-569B77102AA4}" type="presParOf" srcId="{32E0F95F-588F-4316-8D7F-2948E70D1336}" destId="{9E1B18C4-141A-44F3-B73E-4233F570E08A}" srcOrd="5" destOrd="0" presId="urn:microsoft.com/office/officeart/2005/8/layout/pyramid2"/>
  </dgm:cxnLst>
  <dgm:bg>
    <a:solidFill>
      <a:srgbClr val="FFC000"/>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ADCEE-B94C-492D-9F3B-796B865A53E8}" type="datetimeFigureOut">
              <a:rPr lang="zh-CN" altLang="en-US" smtClean="0"/>
              <a:pPr/>
              <a:t>2019/12/6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F2D0-8776-4D55-B821-1C141447B014}" type="slidenum">
              <a:rPr lang="zh-CN" altLang="en-US" smtClean="0"/>
              <a:pPr/>
              <a:t>‹#›</a:t>
            </a:fld>
            <a:endParaRPr lang="zh-CN" altLang="en-US"/>
          </a:p>
        </p:txBody>
      </p:sp>
    </p:spTree>
    <p:extLst>
      <p:ext uri="{BB962C8B-B14F-4D97-AF65-F5344CB8AC3E}">
        <p14:creationId xmlns:p14="http://schemas.microsoft.com/office/powerpoint/2010/main" xmlns="" val="990251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66243"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a:p>
        </p:txBody>
      </p:sp>
      <p:sp>
        <p:nvSpPr>
          <p:cNvPr id="266244" name="灯片编号占位符 3"/>
          <p:cNvSpPr>
            <a:spLocks noGrp="1" noChangeArrowheads="1"/>
          </p:cNvSpPr>
          <p:nvPr>
            <p:ph type="sldNum" sz="quarter" idx="5"/>
          </p:nvPr>
        </p:nvSpPr>
        <p:spPr bwMode="auto">
          <a:noFill/>
          <a:ln>
            <a:miter lim="800000"/>
          </a:ln>
        </p:spPr>
        <p:txBody>
          <a:bodyPr/>
          <a:lstStyle/>
          <a:p>
            <a:fld id="{DCD89D25-25E8-4F5F-99CB-B6E8FFEC6496}" type="slidenum">
              <a:rPr lang="zh-CN" altLang="en-US"/>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1475"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a:latin typeface="Arial" panose="020B0604020202020204" pitchFamily="34" charset="0"/>
                <a:ea typeface="微软雅黑" panose="020B0503020204020204" pitchFamily="34" charset="-122"/>
                <a:sym typeface="Arial" panose="020B0604020202020204" pitchFamily="34" charset="0"/>
              </a:rPr>
              <a:t>本条强调了集中采购组织形式的使用必须和各种采购方式联合使用才能实现采购目标，其次对集中采购的合同形式作了归纳，间接展示了集中采购可以使用的领域。</a:t>
            </a:r>
          </a:p>
          <a:p>
            <a:pPr eaLnBrk="1" hangingPunct="1">
              <a:spcBef>
                <a:spcPct val="0"/>
              </a:spcBef>
            </a:pPr>
            <a:endParaRPr lang="zh-CN" altLang="en-US"/>
          </a:p>
        </p:txBody>
      </p:sp>
      <p:sp>
        <p:nvSpPr>
          <p:cNvPr id="361476" name="灯片编号占位符 3"/>
          <p:cNvSpPr>
            <a:spLocks noGrp="1" noChangeArrowheads="1"/>
          </p:cNvSpPr>
          <p:nvPr>
            <p:ph type="sldNum" sz="quarter" idx="5"/>
          </p:nvPr>
        </p:nvSpPr>
        <p:spPr bwMode="auto">
          <a:noFill/>
          <a:ln>
            <a:miter lim="800000"/>
          </a:ln>
        </p:spPr>
        <p:txBody>
          <a:bodyPr/>
          <a:lstStyle/>
          <a:p>
            <a:fld id="{9BA00305-314B-425E-9157-EFC6B21805CE}" type="slidenum">
              <a:rPr lang="zh-CN" altLang="en-US"/>
              <a:pPr/>
              <a:t>58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249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62500" name="灯片编号占位符 3"/>
          <p:cNvSpPr>
            <a:spLocks noGrp="1" noChangeArrowheads="1"/>
          </p:cNvSpPr>
          <p:nvPr>
            <p:ph type="sldNum" sz="quarter" idx="5"/>
          </p:nvPr>
        </p:nvSpPr>
        <p:spPr bwMode="auto">
          <a:noFill/>
          <a:ln>
            <a:miter lim="800000"/>
          </a:ln>
        </p:spPr>
        <p:txBody>
          <a:bodyPr/>
          <a:lstStyle/>
          <a:p>
            <a:fld id="{002065F9-307C-4DF7-8386-57981AF13AF1}" type="slidenum">
              <a:rPr lang="zh-CN" altLang="en-US"/>
              <a:pPr/>
              <a:t>59</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352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63524" name="灯片编号占位符 3"/>
          <p:cNvSpPr>
            <a:spLocks noGrp="1" noChangeArrowheads="1"/>
          </p:cNvSpPr>
          <p:nvPr>
            <p:ph type="sldNum" sz="quarter" idx="5"/>
          </p:nvPr>
        </p:nvSpPr>
        <p:spPr bwMode="auto">
          <a:noFill/>
          <a:ln>
            <a:miter lim="800000"/>
          </a:ln>
        </p:spPr>
        <p:txBody>
          <a:bodyPr/>
          <a:lstStyle/>
          <a:p>
            <a:fld id="{ED84AB9E-6A47-4B50-ACBE-6177D94F5586}" type="slidenum">
              <a:rPr lang="zh-CN" altLang="en-US"/>
              <a:pPr/>
              <a:t>60</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659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66596" name="灯片编号占位符 3"/>
          <p:cNvSpPr>
            <a:spLocks noGrp="1" noChangeArrowheads="1"/>
          </p:cNvSpPr>
          <p:nvPr>
            <p:ph type="sldNum" sz="quarter" idx="5"/>
          </p:nvPr>
        </p:nvSpPr>
        <p:spPr bwMode="auto">
          <a:noFill/>
          <a:ln>
            <a:miter lim="800000"/>
          </a:ln>
        </p:spPr>
        <p:txBody>
          <a:bodyPr/>
          <a:lstStyle/>
          <a:p>
            <a:fld id="{70E0F347-A9A6-4946-95F3-7F9F76F02ACC}" type="slidenum">
              <a:rPr lang="zh-CN" altLang="en-US"/>
              <a:pPr/>
              <a:t>61</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7619"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a:p>
        </p:txBody>
      </p:sp>
      <p:sp>
        <p:nvSpPr>
          <p:cNvPr id="367620" name="灯片编号占位符 3"/>
          <p:cNvSpPr>
            <a:spLocks noGrp="1" noChangeArrowheads="1"/>
          </p:cNvSpPr>
          <p:nvPr>
            <p:ph type="sldNum" sz="quarter" idx="5"/>
          </p:nvPr>
        </p:nvSpPr>
        <p:spPr bwMode="auto">
          <a:noFill/>
          <a:ln>
            <a:miter lim="800000"/>
          </a:ln>
        </p:spPr>
        <p:txBody>
          <a:bodyPr/>
          <a:lstStyle/>
          <a:p>
            <a:fld id="{707C2E41-FAAA-488C-813B-DBF14812231C}" type="slidenum">
              <a:rPr lang="zh-CN" altLang="en-US"/>
              <a:pPr/>
              <a:t>62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864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68644" name="灯片编号占位符 3"/>
          <p:cNvSpPr>
            <a:spLocks noGrp="1" noChangeArrowheads="1"/>
          </p:cNvSpPr>
          <p:nvPr>
            <p:ph type="sldNum" sz="quarter" idx="5"/>
          </p:nvPr>
        </p:nvSpPr>
        <p:spPr bwMode="auto">
          <a:noFill/>
          <a:ln>
            <a:miter lim="800000"/>
          </a:ln>
        </p:spPr>
        <p:txBody>
          <a:bodyPr/>
          <a:lstStyle/>
          <a:p>
            <a:fld id="{4FC9A813-2E07-42C3-8F6D-35644841C07D}" type="slidenum">
              <a:rPr lang="zh-CN" altLang="en-US"/>
              <a:pPr/>
              <a:t>63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069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70692" name="灯片编号占位符 3"/>
          <p:cNvSpPr>
            <a:spLocks noGrp="1" noChangeArrowheads="1"/>
          </p:cNvSpPr>
          <p:nvPr>
            <p:ph type="sldNum" sz="quarter" idx="5"/>
          </p:nvPr>
        </p:nvSpPr>
        <p:spPr bwMode="auto">
          <a:noFill/>
          <a:ln>
            <a:miter lim="800000"/>
          </a:ln>
        </p:spPr>
        <p:txBody>
          <a:bodyPr/>
          <a:lstStyle/>
          <a:p>
            <a:fld id="{7EC4BF7A-24B6-43C1-ACA0-A31ECADDA24A}" type="slidenum">
              <a:rPr lang="zh-CN" altLang="en-US"/>
              <a:pPr/>
              <a:t>64</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171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71716" name="灯片编号占位符 3"/>
          <p:cNvSpPr>
            <a:spLocks noGrp="1" noChangeArrowheads="1"/>
          </p:cNvSpPr>
          <p:nvPr>
            <p:ph type="sldNum" sz="quarter" idx="5"/>
          </p:nvPr>
        </p:nvSpPr>
        <p:spPr bwMode="auto">
          <a:noFill/>
          <a:ln>
            <a:miter lim="800000"/>
          </a:ln>
        </p:spPr>
        <p:txBody>
          <a:bodyPr/>
          <a:lstStyle/>
          <a:p>
            <a:fld id="{585CA4E8-7784-4540-9B1C-9E3B174DA52B}" type="slidenum">
              <a:rPr lang="zh-CN" altLang="en-US"/>
              <a:pPr/>
              <a:t>65</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966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69668" name="灯片编号占位符 3"/>
          <p:cNvSpPr>
            <a:spLocks noGrp="1" noChangeArrowheads="1"/>
          </p:cNvSpPr>
          <p:nvPr>
            <p:ph type="sldNum" sz="quarter" idx="5"/>
          </p:nvPr>
        </p:nvSpPr>
        <p:spPr bwMode="auto">
          <a:noFill/>
          <a:ln>
            <a:miter lim="800000"/>
          </a:ln>
        </p:spPr>
        <p:txBody>
          <a:bodyPr/>
          <a:lstStyle/>
          <a:p>
            <a:fld id="{204058F1-B90C-4A64-840A-821AA0D51841}" type="slidenum">
              <a:rPr lang="zh-CN" altLang="en-US"/>
              <a:pPr/>
              <a:t>66</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581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75812" name="灯片编号占位符 3"/>
          <p:cNvSpPr>
            <a:spLocks noGrp="1" noChangeArrowheads="1"/>
          </p:cNvSpPr>
          <p:nvPr>
            <p:ph type="sldNum" sz="quarter" idx="5"/>
          </p:nvPr>
        </p:nvSpPr>
        <p:spPr bwMode="auto">
          <a:noFill/>
          <a:ln>
            <a:miter lim="800000"/>
          </a:ln>
        </p:spPr>
        <p:txBody>
          <a:bodyPr/>
          <a:lstStyle/>
          <a:p>
            <a:fld id="{A25B2668-09BC-41CB-B2CA-6108C2D506AB}" type="slidenum">
              <a:rPr lang="zh-CN" altLang="en-US"/>
              <a:pPr/>
              <a:t>67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6829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268292" name="灯片编号占位符 3"/>
          <p:cNvSpPr>
            <a:spLocks noGrp="1" noChangeArrowheads="1"/>
          </p:cNvSpPr>
          <p:nvPr>
            <p:ph type="sldNum" sz="quarter" idx="5"/>
          </p:nvPr>
        </p:nvSpPr>
        <p:spPr bwMode="auto">
          <a:noFill/>
          <a:ln>
            <a:miter lim="800000"/>
          </a:ln>
        </p:spPr>
        <p:txBody>
          <a:bodyPr/>
          <a:lstStyle/>
          <a:p>
            <a:fld id="{B545082E-886C-433D-A91A-CF74891EFF19}" type="slidenum">
              <a:rPr lang="zh-CN" altLang="en-US"/>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683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76836" name="灯片编号占位符 3"/>
          <p:cNvSpPr>
            <a:spLocks noGrp="1" noChangeArrowheads="1"/>
          </p:cNvSpPr>
          <p:nvPr>
            <p:ph type="sldNum" sz="quarter" idx="5"/>
          </p:nvPr>
        </p:nvSpPr>
        <p:spPr bwMode="auto">
          <a:noFill/>
          <a:ln>
            <a:miter lim="800000"/>
          </a:ln>
        </p:spPr>
        <p:txBody>
          <a:bodyPr/>
          <a:lstStyle/>
          <a:p>
            <a:fld id="{54312C96-3E14-44AE-904B-D47205584EB9}" type="slidenum">
              <a:rPr lang="zh-CN" altLang="en-US"/>
              <a:pPr/>
              <a:t>68</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785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77860" name="灯片编号占位符 3"/>
          <p:cNvSpPr>
            <a:spLocks noGrp="1" noChangeArrowheads="1"/>
          </p:cNvSpPr>
          <p:nvPr>
            <p:ph type="sldNum" sz="quarter" idx="5"/>
          </p:nvPr>
        </p:nvSpPr>
        <p:spPr bwMode="auto">
          <a:noFill/>
          <a:ln>
            <a:miter lim="800000"/>
          </a:ln>
        </p:spPr>
        <p:txBody>
          <a:bodyPr/>
          <a:lstStyle/>
          <a:p>
            <a:fld id="{9C63BA0B-69BF-4270-87BE-0CA7395C144B}" type="slidenum">
              <a:rPr lang="zh-CN" altLang="en-US"/>
              <a:pPr/>
              <a:t>69</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888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78884" name="灯片编号占位符 3"/>
          <p:cNvSpPr>
            <a:spLocks noGrp="1" noChangeArrowheads="1"/>
          </p:cNvSpPr>
          <p:nvPr>
            <p:ph type="sldNum" sz="quarter" idx="5"/>
          </p:nvPr>
        </p:nvSpPr>
        <p:spPr bwMode="auto">
          <a:noFill/>
          <a:ln>
            <a:miter lim="800000"/>
          </a:ln>
        </p:spPr>
        <p:txBody>
          <a:bodyPr/>
          <a:lstStyle/>
          <a:p>
            <a:fld id="{B6D22839-8710-47F4-86DC-6CA30B68951B}" type="slidenum">
              <a:rPr lang="zh-CN" altLang="en-US"/>
              <a:pPr/>
              <a:t>70</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195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1956" name="灯片编号占位符 3"/>
          <p:cNvSpPr>
            <a:spLocks noGrp="1" noChangeArrowheads="1"/>
          </p:cNvSpPr>
          <p:nvPr>
            <p:ph type="sldNum" sz="quarter" idx="5"/>
          </p:nvPr>
        </p:nvSpPr>
        <p:spPr bwMode="auto">
          <a:noFill/>
          <a:ln>
            <a:miter lim="800000"/>
          </a:ln>
        </p:spPr>
        <p:txBody>
          <a:bodyPr/>
          <a:lstStyle/>
          <a:p>
            <a:fld id="{E5B9F384-1395-4AF8-82D9-780EB18E3674}" type="slidenum">
              <a:rPr lang="zh-CN" altLang="en-US"/>
              <a:pPr/>
              <a:t>72</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9907" name="备注占位符 2"/>
          <p:cNvSpPr>
            <a:spLocks noGrp="1" noChangeArrowheads="1"/>
          </p:cNvSpPr>
          <p:nvPr>
            <p:ph type="body" idx="4294967295"/>
          </p:nvPr>
        </p:nvSpPr>
        <p:spPr bwMode="auto">
          <a:noFill/>
        </p:spPr>
        <p:txBody>
          <a:bodyPr wrap="square" numCol="1" anchor="t" anchorCtr="0" compatLnSpc="1"/>
          <a:lstStyle/>
          <a:p>
            <a:r>
              <a:rPr lang="zh-CN" altLang="en-US"/>
              <a:t>如采购文件的技术指标表述为“两只眼睛、四条腿、一条尾巴、能够负重的动物”，驴与马均能满足采购需求。当技术指标均满足时，假设其他评审因素再无区别，则低价的驴可能在评审中获得优势。</a:t>
            </a:r>
          </a:p>
          <a:p>
            <a:r>
              <a:rPr lang="zh-CN" altLang="en-US"/>
              <a:t>如果加上劲大，则可能牛中标；</a:t>
            </a:r>
          </a:p>
          <a:p>
            <a:r>
              <a:rPr lang="zh-CN" altLang="en-US"/>
              <a:t>如果加上跑得快，就是马中标。</a:t>
            </a:r>
          </a:p>
          <a:p>
            <a:endParaRPr lang="zh-CN" altLang="en-US"/>
          </a:p>
        </p:txBody>
      </p:sp>
      <p:sp>
        <p:nvSpPr>
          <p:cNvPr id="379908" name="灯片编号占位符 3"/>
          <p:cNvSpPr>
            <a:spLocks noGrp="1" noChangeArrowheads="1"/>
          </p:cNvSpPr>
          <p:nvPr>
            <p:ph type="sldNum" sz="quarter" idx="5"/>
          </p:nvPr>
        </p:nvSpPr>
        <p:spPr bwMode="auto">
          <a:noFill/>
          <a:ln>
            <a:miter lim="800000"/>
          </a:ln>
        </p:spPr>
        <p:txBody>
          <a:bodyPr/>
          <a:lstStyle/>
          <a:p>
            <a:fld id="{7DB2915F-9922-4B8F-B6FB-5C708EBE3605}" type="slidenum">
              <a:rPr lang="zh-CN" altLang="en-US"/>
              <a:pPr/>
              <a:t>74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297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2980" name="灯片编号占位符 3"/>
          <p:cNvSpPr>
            <a:spLocks noGrp="1" noChangeArrowheads="1"/>
          </p:cNvSpPr>
          <p:nvPr>
            <p:ph type="sldNum" sz="quarter" idx="5"/>
          </p:nvPr>
        </p:nvSpPr>
        <p:spPr bwMode="auto">
          <a:noFill/>
          <a:ln>
            <a:miter lim="800000"/>
          </a:ln>
        </p:spPr>
        <p:txBody>
          <a:bodyPr/>
          <a:lstStyle/>
          <a:p>
            <a:fld id="{48EEB1F0-40F8-43B3-A366-B01F30CA56AD}" type="slidenum">
              <a:rPr lang="zh-CN" altLang="en-US"/>
              <a:pPr/>
              <a:t>75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4003" name="备注占位符 2"/>
          <p:cNvSpPr>
            <a:spLocks noGrp="1" noChangeArrowheads="1"/>
          </p:cNvSpPr>
          <p:nvPr>
            <p:ph type="body" idx="4294967295"/>
          </p:nvPr>
        </p:nvSpPr>
        <p:spPr bwMode="auto">
          <a:noFill/>
        </p:spPr>
        <p:txBody>
          <a:bodyPr wrap="square" numCol="1" anchor="t" anchorCtr="0" compatLnSpc="1"/>
          <a:lstStyle/>
          <a:p>
            <a:r>
              <a:rPr lang="zh-CN" altLang="en-US"/>
              <a:t>很多企业的项目总是嫌招标时间不够，说明管理水平差。</a:t>
            </a:r>
          </a:p>
          <a:p>
            <a:r>
              <a:rPr lang="zh-CN" altLang="en-US"/>
              <a:t>极端例子：河南南阳</a:t>
            </a:r>
            <a:r>
              <a:rPr lang="en-US" altLang="zh-CN"/>
              <a:t>3</a:t>
            </a:r>
            <a:r>
              <a:rPr lang="zh-CN" altLang="en-US"/>
              <a:t>月</a:t>
            </a:r>
            <a:r>
              <a:rPr lang="en-US" altLang="zh-CN"/>
              <a:t>28</a:t>
            </a:r>
            <a:r>
              <a:rPr lang="zh-CN" altLang="en-US"/>
              <a:t>日发布的打捞尸体的项目。公告出来，舆论哗然。</a:t>
            </a:r>
          </a:p>
          <a:p>
            <a:r>
              <a:rPr lang="zh-CN" altLang="en-US"/>
              <a:t>尽管是竞争性磋商，但是等标期</a:t>
            </a:r>
            <a:r>
              <a:rPr lang="en-US" altLang="zh-CN"/>
              <a:t>10</a:t>
            </a:r>
            <a:r>
              <a:rPr lang="zh-CN" altLang="en-US"/>
              <a:t>天，走完流程</a:t>
            </a:r>
            <a:r>
              <a:rPr lang="en-US" altLang="zh-CN"/>
              <a:t>15</a:t>
            </a:r>
            <a:r>
              <a:rPr lang="zh-CN" altLang="en-US"/>
              <a:t>天；尸体早腐烂或者冲跑了。</a:t>
            </a:r>
          </a:p>
          <a:p>
            <a:endParaRPr lang="zh-CN" altLang="en-US"/>
          </a:p>
          <a:p>
            <a:endParaRPr lang="zh-CN" altLang="en-US"/>
          </a:p>
        </p:txBody>
      </p:sp>
      <p:sp>
        <p:nvSpPr>
          <p:cNvPr id="384004" name="灯片编号占位符 3"/>
          <p:cNvSpPr>
            <a:spLocks noGrp="1" noChangeArrowheads="1"/>
          </p:cNvSpPr>
          <p:nvPr>
            <p:ph type="sldNum" sz="quarter" idx="5"/>
          </p:nvPr>
        </p:nvSpPr>
        <p:spPr bwMode="auto">
          <a:noFill/>
          <a:ln>
            <a:miter lim="800000"/>
          </a:ln>
        </p:spPr>
        <p:txBody>
          <a:bodyPr/>
          <a:lstStyle/>
          <a:p>
            <a:fld id="{91EB493F-8B80-491B-AD67-B343603BA876}" type="slidenum">
              <a:rPr lang="zh-CN" altLang="en-US"/>
              <a:pPr/>
              <a:t>76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502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5028" name="灯片编号占位符 3"/>
          <p:cNvSpPr>
            <a:spLocks noGrp="1" noChangeArrowheads="1"/>
          </p:cNvSpPr>
          <p:nvPr>
            <p:ph type="sldNum" sz="quarter" idx="5"/>
          </p:nvPr>
        </p:nvSpPr>
        <p:spPr bwMode="auto">
          <a:noFill/>
          <a:ln>
            <a:miter lim="800000"/>
          </a:ln>
        </p:spPr>
        <p:txBody>
          <a:bodyPr/>
          <a:lstStyle/>
          <a:p>
            <a:fld id="{40AB74B3-E193-47B8-9AE9-8DCB0F079D9B}" type="slidenum">
              <a:rPr lang="zh-CN" altLang="en-US"/>
              <a:pPr/>
              <a:t>77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605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6052" name="灯片编号占位符 3"/>
          <p:cNvSpPr>
            <a:spLocks noGrp="1" noChangeArrowheads="1"/>
          </p:cNvSpPr>
          <p:nvPr>
            <p:ph type="sldNum" sz="quarter" idx="5"/>
          </p:nvPr>
        </p:nvSpPr>
        <p:spPr bwMode="auto">
          <a:noFill/>
          <a:ln>
            <a:miter lim="800000"/>
          </a:ln>
        </p:spPr>
        <p:txBody>
          <a:bodyPr/>
          <a:lstStyle/>
          <a:p>
            <a:fld id="{4308C409-CED6-4EEA-95AB-210C603FCE52}" type="slidenum">
              <a:rPr lang="zh-CN" altLang="en-US"/>
              <a:pPr/>
              <a:t>78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707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7076" name="灯片编号占位符 3"/>
          <p:cNvSpPr>
            <a:spLocks noGrp="1" noChangeArrowheads="1"/>
          </p:cNvSpPr>
          <p:nvPr>
            <p:ph type="sldNum" sz="quarter" idx="5"/>
          </p:nvPr>
        </p:nvSpPr>
        <p:spPr bwMode="auto">
          <a:noFill/>
          <a:ln>
            <a:miter lim="800000"/>
          </a:ln>
        </p:spPr>
        <p:txBody>
          <a:bodyPr/>
          <a:lstStyle/>
          <a:p>
            <a:fld id="{CA4BA49C-226B-4003-897B-7DE1E2D26D5F}" type="slidenum">
              <a:rPr lang="zh-CN" altLang="en-US"/>
              <a:pPr/>
              <a:t>79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75459"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a:t>国有企业采购包括依法招标的项目，这方面国家有相关的法律法规进行规定管理，还有部分采购并不是必须招标的，这部分内容是我们标准的规定范围，而在标准正文中，我们</a:t>
            </a:r>
            <a:r>
              <a:rPr lang="zh-CN" altLang="zh-CN"/>
              <a:t>针对企业项目</a:t>
            </a:r>
            <a:r>
              <a:rPr lang="zh-CN" altLang="en-US"/>
              <a:t>化</a:t>
            </a:r>
            <a:r>
              <a:rPr lang="zh-CN" altLang="zh-CN"/>
              <a:t>采购、经营</a:t>
            </a:r>
            <a:r>
              <a:rPr lang="zh-CN" altLang="en-US"/>
              <a:t>性</a:t>
            </a:r>
            <a:r>
              <a:rPr lang="zh-CN" altLang="zh-CN"/>
              <a:t>采购的共性</a:t>
            </a:r>
            <a:r>
              <a:rPr lang="zh-CN" altLang="en-US"/>
              <a:t>的特点作了一般规定</a:t>
            </a:r>
            <a:r>
              <a:rPr lang="zh-CN" altLang="zh-CN"/>
              <a:t>；</a:t>
            </a:r>
            <a:r>
              <a:rPr lang="zh-CN" altLang="en-US"/>
              <a:t>并在附录中</a:t>
            </a:r>
            <a:r>
              <a:rPr lang="zh-CN" altLang="zh-CN"/>
              <a:t>针对企业项目</a:t>
            </a:r>
            <a:r>
              <a:rPr lang="zh-CN" altLang="en-US"/>
              <a:t>化</a:t>
            </a:r>
            <a:r>
              <a:rPr lang="zh-CN" altLang="zh-CN"/>
              <a:t>采购和经营</a:t>
            </a:r>
            <a:r>
              <a:rPr lang="zh-CN" altLang="en-US"/>
              <a:t>性</a:t>
            </a:r>
            <a:r>
              <a:rPr lang="zh-CN" altLang="zh-CN"/>
              <a:t>采购两类采购活动的</a:t>
            </a:r>
            <a:r>
              <a:rPr lang="zh-CN" altLang="en-US"/>
              <a:t>特点，做了更为详细的规定</a:t>
            </a:r>
            <a:r>
              <a:rPr lang="zh-CN" altLang="zh-CN"/>
              <a:t>。</a:t>
            </a:r>
            <a:endParaRPr lang="zh-CN" altLang="zh-CN" sz="1000"/>
          </a:p>
          <a:p>
            <a:pPr eaLnBrk="1" hangingPunct="1">
              <a:spcBef>
                <a:spcPct val="0"/>
              </a:spcBef>
            </a:pPr>
            <a:endParaRPr lang="zh-CN" altLang="en-US"/>
          </a:p>
        </p:txBody>
      </p:sp>
      <p:sp>
        <p:nvSpPr>
          <p:cNvPr id="275460" name="灯片编号占位符 3"/>
          <p:cNvSpPr>
            <a:spLocks noGrp="1" noChangeArrowheads="1"/>
          </p:cNvSpPr>
          <p:nvPr>
            <p:ph type="sldNum" sz="quarter" idx="5"/>
          </p:nvPr>
        </p:nvSpPr>
        <p:spPr bwMode="auto">
          <a:noFill/>
          <a:ln>
            <a:miter lim="800000"/>
          </a:ln>
        </p:spPr>
        <p:txBody>
          <a:bodyPr/>
          <a:lstStyle/>
          <a:p>
            <a:fld id="{5B83B518-956E-416A-A181-6B66B4656735}" type="slidenum">
              <a:rPr lang="zh-CN" altLang="en-US"/>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809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8100" name="灯片编号占位符 3"/>
          <p:cNvSpPr>
            <a:spLocks noGrp="1" noChangeArrowheads="1"/>
          </p:cNvSpPr>
          <p:nvPr>
            <p:ph type="sldNum" sz="quarter" idx="5"/>
          </p:nvPr>
        </p:nvSpPr>
        <p:spPr bwMode="auto">
          <a:noFill/>
          <a:ln>
            <a:miter lim="800000"/>
          </a:ln>
        </p:spPr>
        <p:txBody>
          <a:bodyPr/>
          <a:lstStyle/>
          <a:p>
            <a:fld id="{91BB85AA-AC82-4256-8EBA-F4359BA35D68}" type="slidenum">
              <a:rPr lang="zh-CN" altLang="en-US"/>
              <a:pPr/>
              <a:t>80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912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89124" name="灯片编号占位符 3"/>
          <p:cNvSpPr>
            <a:spLocks noGrp="1" noChangeArrowheads="1"/>
          </p:cNvSpPr>
          <p:nvPr>
            <p:ph type="sldNum" sz="quarter" idx="5"/>
          </p:nvPr>
        </p:nvSpPr>
        <p:spPr bwMode="auto">
          <a:noFill/>
          <a:ln>
            <a:miter lim="800000"/>
          </a:ln>
        </p:spPr>
        <p:txBody>
          <a:bodyPr/>
          <a:lstStyle/>
          <a:p>
            <a:fld id="{71102866-74F7-4893-BD5B-96511611A44B}" type="slidenum">
              <a:rPr lang="zh-CN" altLang="en-US"/>
              <a:pPr/>
              <a:t>81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014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90148" name="灯片编号占位符 3"/>
          <p:cNvSpPr>
            <a:spLocks noGrp="1" noChangeArrowheads="1"/>
          </p:cNvSpPr>
          <p:nvPr>
            <p:ph type="sldNum" sz="quarter" idx="5"/>
          </p:nvPr>
        </p:nvSpPr>
        <p:spPr bwMode="auto">
          <a:noFill/>
          <a:ln>
            <a:miter lim="800000"/>
          </a:ln>
        </p:spPr>
        <p:txBody>
          <a:bodyPr/>
          <a:lstStyle/>
          <a:p>
            <a:fld id="{90975938-580E-4169-8741-64A184E97D59}" type="slidenum">
              <a:rPr lang="zh-CN" altLang="en-US"/>
              <a:pPr/>
              <a:t>82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117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91172" name="灯片编号占位符 3"/>
          <p:cNvSpPr>
            <a:spLocks noGrp="1" noChangeArrowheads="1"/>
          </p:cNvSpPr>
          <p:nvPr>
            <p:ph type="sldNum" sz="quarter" idx="5"/>
          </p:nvPr>
        </p:nvSpPr>
        <p:spPr bwMode="auto">
          <a:noFill/>
          <a:ln>
            <a:miter lim="800000"/>
          </a:ln>
        </p:spPr>
        <p:txBody>
          <a:bodyPr/>
          <a:lstStyle/>
          <a:p>
            <a:fld id="{6306E703-E19E-4950-A7A6-32F4197CBCB7}" type="slidenum">
              <a:rPr lang="zh-CN" altLang="en-US"/>
              <a:pPr/>
              <a:t>84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219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92196" name="灯片编号占位符 3"/>
          <p:cNvSpPr>
            <a:spLocks noGrp="1" noChangeArrowheads="1"/>
          </p:cNvSpPr>
          <p:nvPr>
            <p:ph type="sldNum" sz="quarter" idx="5"/>
          </p:nvPr>
        </p:nvSpPr>
        <p:spPr bwMode="auto">
          <a:noFill/>
          <a:ln>
            <a:miter lim="800000"/>
          </a:ln>
        </p:spPr>
        <p:txBody>
          <a:bodyPr/>
          <a:lstStyle/>
          <a:p>
            <a:fld id="{8E24B584-ED03-4CB6-AA86-76A825DD9BA7}" type="slidenum">
              <a:rPr lang="zh-CN" altLang="en-US"/>
              <a:pPr/>
              <a:t>85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321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93220" name="灯片编号占位符 3"/>
          <p:cNvSpPr>
            <a:spLocks noGrp="1" noChangeArrowheads="1"/>
          </p:cNvSpPr>
          <p:nvPr>
            <p:ph type="sldNum" sz="quarter" idx="5"/>
          </p:nvPr>
        </p:nvSpPr>
        <p:spPr bwMode="auto">
          <a:noFill/>
          <a:ln>
            <a:miter lim="800000"/>
          </a:ln>
        </p:spPr>
        <p:txBody>
          <a:bodyPr/>
          <a:lstStyle/>
          <a:p>
            <a:fld id="{D1BF7986-60C9-4CF7-A86F-1D8732182201}" type="slidenum">
              <a:rPr lang="zh-CN" altLang="en-US"/>
              <a:pPr/>
              <a:t>86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629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96292" name="灯片编号占位符 3"/>
          <p:cNvSpPr>
            <a:spLocks noGrp="1" noChangeArrowheads="1"/>
          </p:cNvSpPr>
          <p:nvPr>
            <p:ph type="sldNum" sz="quarter" idx="5"/>
          </p:nvPr>
        </p:nvSpPr>
        <p:spPr bwMode="auto">
          <a:noFill/>
          <a:ln>
            <a:miter lim="800000"/>
          </a:ln>
        </p:spPr>
        <p:txBody>
          <a:bodyPr/>
          <a:lstStyle/>
          <a:p>
            <a:fld id="{2C675DC2-944C-4429-BE21-3B6D7498B297}" type="slidenum">
              <a:rPr lang="zh-CN" altLang="en-US"/>
              <a:pPr/>
              <a:t>89</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833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98340" name="灯片编号占位符 3"/>
          <p:cNvSpPr>
            <a:spLocks noGrp="1" noChangeArrowheads="1"/>
          </p:cNvSpPr>
          <p:nvPr>
            <p:ph type="sldNum" sz="quarter" idx="5"/>
          </p:nvPr>
        </p:nvSpPr>
        <p:spPr bwMode="auto">
          <a:noFill/>
          <a:ln>
            <a:miter lim="800000"/>
          </a:ln>
        </p:spPr>
        <p:txBody>
          <a:bodyPr/>
          <a:lstStyle/>
          <a:p>
            <a:fld id="{F0202BD7-3E7A-4823-BED0-559892332C2E}" type="slidenum">
              <a:rPr lang="zh-CN" altLang="en-US"/>
              <a:pPr/>
              <a:t>90</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038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0388" name="灯片编号占位符 3"/>
          <p:cNvSpPr>
            <a:spLocks noGrp="1" noChangeArrowheads="1"/>
          </p:cNvSpPr>
          <p:nvPr>
            <p:ph type="sldNum" sz="quarter" idx="5"/>
          </p:nvPr>
        </p:nvSpPr>
        <p:spPr bwMode="auto">
          <a:noFill/>
          <a:ln>
            <a:miter lim="800000"/>
          </a:ln>
        </p:spPr>
        <p:txBody>
          <a:bodyPr/>
          <a:lstStyle/>
          <a:p>
            <a:fld id="{F5309D7C-66E5-426A-83E3-BC9AA6EED59A}" type="slidenum">
              <a:rPr lang="zh-CN" altLang="en-US"/>
              <a:pPr/>
              <a:t>91</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141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1412" name="灯片编号占位符 3"/>
          <p:cNvSpPr>
            <a:spLocks noGrp="1" noChangeArrowheads="1"/>
          </p:cNvSpPr>
          <p:nvPr>
            <p:ph type="sldNum" sz="quarter" idx="5"/>
          </p:nvPr>
        </p:nvSpPr>
        <p:spPr bwMode="auto">
          <a:noFill/>
          <a:ln>
            <a:miter lim="800000"/>
          </a:ln>
        </p:spPr>
        <p:txBody>
          <a:bodyPr/>
          <a:lstStyle/>
          <a:p>
            <a:fld id="{48441B2C-F335-47D2-9339-AA4855548BBA}" type="slidenum">
              <a:rPr lang="zh-CN" altLang="en-US"/>
              <a:pPr/>
              <a:t>92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6931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269316" name="灯片编号占位符 3"/>
          <p:cNvSpPr>
            <a:spLocks noGrp="1" noChangeArrowheads="1"/>
          </p:cNvSpPr>
          <p:nvPr>
            <p:ph type="sldNum" sz="quarter" idx="5"/>
          </p:nvPr>
        </p:nvSpPr>
        <p:spPr bwMode="auto">
          <a:noFill/>
          <a:ln>
            <a:miter lim="800000"/>
          </a:ln>
        </p:spPr>
        <p:txBody>
          <a:bodyPr/>
          <a:lstStyle/>
          <a:p>
            <a:fld id="{3A5D0DED-7DB3-47B0-A9DC-818296306849}" type="slidenum">
              <a:rPr lang="zh-CN" altLang="en-US"/>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243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2436" name="灯片编号占位符 3"/>
          <p:cNvSpPr>
            <a:spLocks noGrp="1" noChangeArrowheads="1"/>
          </p:cNvSpPr>
          <p:nvPr>
            <p:ph type="sldNum" sz="quarter" idx="5"/>
          </p:nvPr>
        </p:nvSpPr>
        <p:spPr bwMode="auto">
          <a:noFill/>
          <a:ln>
            <a:miter lim="800000"/>
          </a:ln>
        </p:spPr>
        <p:txBody>
          <a:bodyPr/>
          <a:lstStyle/>
          <a:p>
            <a:fld id="{9251B4F8-C10C-42F7-9F7A-0C5E80EB766D}" type="slidenum">
              <a:rPr lang="zh-CN" altLang="en-US"/>
              <a:pPr/>
              <a:t>93</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345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3460" name="灯片编号占位符 3"/>
          <p:cNvSpPr>
            <a:spLocks noGrp="1" noChangeArrowheads="1"/>
          </p:cNvSpPr>
          <p:nvPr>
            <p:ph type="sldNum" sz="quarter" idx="5"/>
          </p:nvPr>
        </p:nvSpPr>
        <p:spPr bwMode="auto">
          <a:noFill/>
          <a:ln>
            <a:miter lim="800000"/>
          </a:ln>
        </p:spPr>
        <p:txBody>
          <a:bodyPr/>
          <a:lstStyle/>
          <a:p>
            <a:fld id="{9B305003-EC26-4ECC-A7CE-2CB885B05E13}" type="slidenum">
              <a:rPr lang="zh-CN" altLang="en-US"/>
              <a:pPr/>
              <a:t>94</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448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4484" name="灯片编号占位符 3"/>
          <p:cNvSpPr>
            <a:spLocks noGrp="1" noChangeArrowheads="1"/>
          </p:cNvSpPr>
          <p:nvPr>
            <p:ph type="sldNum" sz="quarter" idx="5"/>
          </p:nvPr>
        </p:nvSpPr>
        <p:spPr bwMode="auto">
          <a:noFill/>
          <a:ln>
            <a:miter lim="800000"/>
          </a:ln>
        </p:spPr>
        <p:txBody>
          <a:bodyPr/>
          <a:lstStyle/>
          <a:p>
            <a:fld id="{3980619F-1F50-45F3-B29F-76A18F7E6C3D}" type="slidenum">
              <a:rPr lang="zh-CN" altLang="en-US"/>
              <a:pPr/>
              <a:t>98</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550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5508" name="灯片编号占位符 3"/>
          <p:cNvSpPr>
            <a:spLocks noGrp="1" noChangeArrowheads="1"/>
          </p:cNvSpPr>
          <p:nvPr>
            <p:ph type="sldNum" sz="quarter" idx="5"/>
          </p:nvPr>
        </p:nvSpPr>
        <p:spPr bwMode="auto">
          <a:noFill/>
          <a:ln>
            <a:miter lim="800000"/>
          </a:ln>
        </p:spPr>
        <p:txBody>
          <a:bodyPr/>
          <a:lstStyle/>
          <a:p>
            <a:fld id="{3E13AA53-F6BD-4981-AD2C-5D584B7A9511}" type="slidenum">
              <a:rPr lang="zh-CN" altLang="en-US"/>
              <a:pPr/>
              <a:t>99</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653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6532" name="灯片编号占位符 3"/>
          <p:cNvSpPr>
            <a:spLocks noGrp="1" noChangeArrowheads="1"/>
          </p:cNvSpPr>
          <p:nvPr>
            <p:ph type="sldNum" sz="quarter" idx="5"/>
          </p:nvPr>
        </p:nvSpPr>
        <p:spPr bwMode="auto">
          <a:noFill/>
          <a:ln>
            <a:miter lim="800000"/>
          </a:ln>
        </p:spPr>
        <p:txBody>
          <a:bodyPr/>
          <a:lstStyle/>
          <a:p>
            <a:fld id="{81343340-0189-4876-858C-21F1A5098211}" type="slidenum">
              <a:rPr lang="zh-CN" altLang="en-US"/>
              <a:pPr/>
              <a:t>100</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755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7556" name="灯片编号占位符 3"/>
          <p:cNvSpPr>
            <a:spLocks noGrp="1" noChangeArrowheads="1"/>
          </p:cNvSpPr>
          <p:nvPr>
            <p:ph type="sldNum" sz="quarter" idx="5"/>
          </p:nvPr>
        </p:nvSpPr>
        <p:spPr bwMode="auto">
          <a:noFill/>
          <a:ln>
            <a:miter lim="800000"/>
          </a:ln>
        </p:spPr>
        <p:txBody>
          <a:bodyPr/>
          <a:lstStyle/>
          <a:p>
            <a:fld id="{203C9C82-7025-4AF8-9C09-3290054554B8}" type="slidenum">
              <a:rPr lang="zh-CN" altLang="en-US"/>
              <a:pPr/>
              <a:t>102</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857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08580" name="灯片编号占位符 3"/>
          <p:cNvSpPr>
            <a:spLocks noGrp="1" noChangeArrowheads="1"/>
          </p:cNvSpPr>
          <p:nvPr>
            <p:ph type="sldNum" sz="quarter" idx="5"/>
          </p:nvPr>
        </p:nvSpPr>
        <p:spPr bwMode="auto">
          <a:noFill/>
          <a:ln>
            <a:miter lim="800000"/>
          </a:ln>
        </p:spPr>
        <p:txBody>
          <a:bodyPr/>
          <a:lstStyle/>
          <a:p>
            <a:fld id="{E905141B-602A-484A-8BE0-483BAB6BEB9E}" type="slidenum">
              <a:rPr lang="zh-CN" altLang="en-US"/>
              <a:pPr/>
              <a:t>104</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409603" name="备注占位符 2"/>
          <p:cNvSpPr>
            <a:spLocks noGrp="1" noChangeArrowheads="1"/>
          </p:cNvSpPr>
          <p:nvPr>
            <p:ph type="body" idx="4294967295"/>
          </p:nvPr>
        </p:nvSpPr>
        <p:spPr bwMode="auto">
          <a:noFill/>
        </p:spPr>
        <p:txBody>
          <a:bodyPr wrap="square" numCol="1" anchor="t" anchorCtr="0" compatLnSpc="1">
            <a:prstTxWarp prst="textNoShape">
              <a:avLst/>
            </a:prstTxWarp>
          </a:bodyPr>
          <a:lstStyle/>
          <a:p>
            <a:endParaRPr lang="zh-CN" altLang="en-US"/>
          </a:p>
        </p:txBody>
      </p:sp>
      <p:sp>
        <p:nvSpPr>
          <p:cNvPr id="409604" name="灯片编号占位符 3"/>
          <p:cNvSpPr>
            <a:spLocks noGrp="1" noChangeArrowheads="1"/>
          </p:cNvSpPr>
          <p:nvPr>
            <p:ph type="sldNum" sz="quarter" idx="5"/>
          </p:nvPr>
        </p:nvSpPr>
        <p:spPr bwMode="auto">
          <a:noFill/>
          <a:ln>
            <a:miter lim="800000"/>
            <a:headEnd/>
            <a:tailEnd/>
          </a:ln>
        </p:spPr>
        <p:txBody>
          <a:bodyPr/>
          <a:lstStyle/>
          <a:p>
            <a:fld id="{D197AFE1-2124-473A-B8D8-7E540C5B33B4}" type="slidenum">
              <a:rPr lang="zh-CN" altLang="en-US"/>
              <a:pPr/>
              <a:t>105</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165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11652" name="灯片编号占位符 3"/>
          <p:cNvSpPr>
            <a:spLocks noGrp="1" noChangeArrowheads="1"/>
          </p:cNvSpPr>
          <p:nvPr>
            <p:ph type="sldNum" sz="quarter" idx="5"/>
          </p:nvPr>
        </p:nvSpPr>
        <p:spPr bwMode="auto">
          <a:noFill/>
          <a:ln>
            <a:miter lim="800000"/>
          </a:ln>
        </p:spPr>
        <p:txBody>
          <a:bodyPr/>
          <a:lstStyle/>
          <a:p>
            <a:fld id="{F6E9121C-38DE-48B0-BB5C-6B8F5AC5716E}" type="slidenum">
              <a:rPr lang="zh-CN" altLang="en-US"/>
              <a:pPr/>
              <a:t>107</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267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12676" name="灯片编号占位符 3"/>
          <p:cNvSpPr>
            <a:spLocks noGrp="1" noChangeArrowheads="1"/>
          </p:cNvSpPr>
          <p:nvPr>
            <p:ph type="sldNum" sz="quarter" idx="5"/>
          </p:nvPr>
        </p:nvSpPr>
        <p:spPr bwMode="auto">
          <a:noFill/>
          <a:ln>
            <a:miter lim="800000"/>
          </a:ln>
        </p:spPr>
        <p:txBody>
          <a:bodyPr/>
          <a:lstStyle/>
          <a:p>
            <a:fld id="{8B777D16-1CFA-4D66-91B7-7C60664E51BC}" type="slidenum">
              <a:rPr lang="zh-CN" altLang="en-US"/>
              <a:pPr/>
              <a:t>108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8771" name="备注占位符 2"/>
          <p:cNvSpPr>
            <a:spLocks noGrp="1" noChangeArrowheads="1"/>
          </p:cNvSpPr>
          <p:nvPr>
            <p:ph type="body" idx="4294967295"/>
          </p:nvPr>
        </p:nvSpPr>
        <p:spPr bwMode="auto">
          <a:noFill/>
        </p:spPr>
        <p:txBody>
          <a:bodyPr wrap="square" numCol="1" anchor="t" anchorCtr="0" compatLnSpc="1"/>
          <a:lstStyle/>
          <a:p>
            <a:endParaRPr lang="zh-CN" altLang="en-US" dirty="0"/>
          </a:p>
        </p:txBody>
      </p:sp>
      <p:sp>
        <p:nvSpPr>
          <p:cNvPr id="288772" name="灯片编号占位符 3"/>
          <p:cNvSpPr>
            <a:spLocks noGrp="1" noChangeArrowheads="1"/>
          </p:cNvSpPr>
          <p:nvPr>
            <p:ph type="sldNum" sz="quarter" idx="5"/>
          </p:nvPr>
        </p:nvSpPr>
        <p:spPr bwMode="auto">
          <a:noFill/>
          <a:ln>
            <a:miter lim="800000"/>
          </a:ln>
        </p:spPr>
        <p:txBody>
          <a:bodyPr/>
          <a:lstStyle/>
          <a:p>
            <a:fld id="{00C4772D-9371-4F54-8C1B-C9C561DF4B5B}" type="slidenum">
              <a:rPr lang="zh-CN" altLang="en-US"/>
              <a:pPr/>
              <a:t>22</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369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13700" name="灯片编号占位符 3"/>
          <p:cNvSpPr>
            <a:spLocks noGrp="1" noChangeArrowheads="1"/>
          </p:cNvSpPr>
          <p:nvPr>
            <p:ph type="sldNum" sz="quarter" idx="5"/>
          </p:nvPr>
        </p:nvSpPr>
        <p:spPr bwMode="auto">
          <a:noFill/>
          <a:ln>
            <a:miter lim="800000"/>
          </a:ln>
        </p:spPr>
        <p:txBody>
          <a:bodyPr/>
          <a:lstStyle/>
          <a:p>
            <a:fld id="{E8A567EB-1440-46EF-915B-B55C18799423}" type="slidenum">
              <a:rPr lang="zh-CN" altLang="en-US"/>
              <a:pPr/>
              <a:t>109</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472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14724" name="灯片编号占位符 3"/>
          <p:cNvSpPr>
            <a:spLocks noGrp="1" noChangeArrowheads="1"/>
          </p:cNvSpPr>
          <p:nvPr>
            <p:ph type="sldNum" sz="quarter" idx="5"/>
          </p:nvPr>
        </p:nvSpPr>
        <p:spPr bwMode="auto">
          <a:noFill/>
          <a:ln>
            <a:miter lim="800000"/>
          </a:ln>
        </p:spPr>
        <p:txBody>
          <a:bodyPr/>
          <a:lstStyle/>
          <a:p>
            <a:fld id="{11A01E44-A89D-4F50-94A2-1099A0F57935}" type="slidenum">
              <a:rPr lang="zh-CN" altLang="en-US"/>
              <a:pPr/>
              <a:t>110</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5747" name="备注占位符 2"/>
          <p:cNvSpPr>
            <a:spLocks noGrp="1" noChangeArrowheads="1"/>
          </p:cNvSpPr>
          <p:nvPr>
            <p:ph type="body" idx="4294967295"/>
          </p:nvPr>
        </p:nvSpPr>
        <p:spPr bwMode="auto">
          <a:noFill/>
        </p:spPr>
        <p:txBody>
          <a:bodyPr wrap="square" numCol="1" anchor="t" anchorCtr="0" compatLnSpc="1"/>
          <a:lstStyle/>
          <a:p>
            <a:endParaRPr lang="zh-CN" altLang="en-US" dirty="0"/>
          </a:p>
        </p:txBody>
      </p:sp>
      <p:sp>
        <p:nvSpPr>
          <p:cNvPr id="415748" name="灯片编号占位符 3"/>
          <p:cNvSpPr>
            <a:spLocks noGrp="1" noChangeArrowheads="1"/>
          </p:cNvSpPr>
          <p:nvPr>
            <p:ph type="sldNum" sz="quarter" idx="5"/>
          </p:nvPr>
        </p:nvSpPr>
        <p:spPr bwMode="auto">
          <a:noFill/>
          <a:ln>
            <a:miter lim="800000"/>
          </a:ln>
        </p:spPr>
        <p:txBody>
          <a:bodyPr/>
          <a:lstStyle/>
          <a:p>
            <a:fld id="{CEE0D1BE-1315-4CE1-911D-6C416488297F}" type="slidenum">
              <a:rPr lang="zh-CN" altLang="en-US"/>
              <a:pPr/>
              <a:t>113</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677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16772" name="灯片编号占位符 3"/>
          <p:cNvSpPr>
            <a:spLocks noGrp="1" noChangeArrowheads="1"/>
          </p:cNvSpPr>
          <p:nvPr>
            <p:ph type="sldNum" sz="quarter" idx="5"/>
          </p:nvPr>
        </p:nvSpPr>
        <p:spPr bwMode="auto">
          <a:noFill/>
          <a:ln>
            <a:miter lim="800000"/>
          </a:ln>
        </p:spPr>
        <p:txBody>
          <a:bodyPr/>
          <a:lstStyle/>
          <a:p>
            <a:fld id="{3CAB7223-3F24-4268-93ED-C537345EAA04}" type="slidenum">
              <a:rPr lang="zh-CN" altLang="en-US"/>
              <a:pPr/>
              <a:t>114</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881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18820" name="灯片编号占位符 3"/>
          <p:cNvSpPr>
            <a:spLocks noGrp="1" noChangeArrowheads="1"/>
          </p:cNvSpPr>
          <p:nvPr>
            <p:ph type="sldNum" sz="quarter" idx="5"/>
          </p:nvPr>
        </p:nvSpPr>
        <p:spPr bwMode="auto">
          <a:noFill/>
          <a:ln>
            <a:miter lim="800000"/>
          </a:ln>
        </p:spPr>
        <p:txBody>
          <a:bodyPr/>
          <a:lstStyle/>
          <a:p>
            <a:fld id="{C203AAE0-2772-499A-9CEF-1C4BC3F2BDDE}" type="slidenum">
              <a:rPr lang="zh-CN" altLang="en-US"/>
              <a:pPr/>
              <a:t>115</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2086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20868" name="灯片编号占位符 3"/>
          <p:cNvSpPr>
            <a:spLocks noGrp="1" noChangeArrowheads="1"/>
          </p:cNvSpPr>
          <p:nvPr>
            <p:ph type="sldNum" sz="quarter" idx="5"/>
          </p:nvPr>
        </p:nvSpPr>
        <p:spPr bwMode="auto">
          <a:noFill/>
          <a:ln>
            <a:miter lim="800000"/>
          </a:ln>
        </p:spPr>
        <p:txBody>
          <a:bodyPr/>
          <a:lstStyle/>
          <a:p>
            <a:fld id="{CD5419A7-7A17-482F-838F-C5322C0DBC98}" type="slidenum">
              <a:rPr lang="zh-CN" altLang="en-US"/>
              <a:pPr/>
              <a:t>119</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2189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21892" name="灯片编号占位符 3"/>
          <p:cNvSpPr>
            <a:spLocks noGrp="1" noChangeArrowheads="1"/>
          </p:cNvSpPr>
          <p:nvPr>
            <p:ph type="sldNum" sz="quarter" idx="5"/>
          </p:nvPr>
        </p:nvSpPr>
        <p:spPr bwMode="auto">
          <a:noFill/>
          <a:ln>
            <a:miter lim="800000"/>
          </a:ln>
        </p:spPr>
        <p:txBody>
          <a:bodyPr/>
          <a:lstStyle/>
          <a:p>
            <a:fld id="{4F8100C5-0E23-45C9-8469-8A63E470D1DF}" type="slidenum">
              <a:rPr lang="zh-CN" altLang="en-US"/>
              <a:pPr/>
              <a:t>120</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2393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23940" name="灯片编号占位符 3"/>
          <p:cNvSpPr>
            <a:spLocks noGrp="1" noChangeArrowheads="1"/>
          </p:cNvSpPr>
          <p:nvPr>
            <p:ph type="sldNum" sz="quarter" idx="5"/>
          </p:nvPr>
        </p:nvSpPr>
        <p:spPr bwMode="auto">
          <a:noFill/>
          <a:ln>
            <a:miter lim="800000"/>
          </a:ln>
        </p:spPr>
        <p:txBody>
          <a:bodyPr/>
          <a:lstStyle/>
          <a:p>
            <a:fld id="{BD112499-B262-4D66-8B7F-015B1E6CFB3E}" type="slidenum">
              <a:rPr lang="zh-CN" altLang="en-US"/>
              <a:pPr/>
              <a:t>125</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110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1108" name="灯片编号占位符 3"/>
          <p:cNvSpPr>
            <a:spLocks noGrp="1" noChangeArrowheads="1"/>
          </p:cNvSpPr>
          <p:nvPr>
            <p:ph type="sldNum" sz="quarter" idx="5"/>
          </p:nvPr>
        </p:nvSpPr>
        <p:spPr bwMode="auto">
          <a:noFill/>
          <a:ln>
            <a:miter lim="800000"/>
          </a:ln>
        </p:spPr>
        <p:txBody>
          <a:bodyPr/>
          <a:lstStyle/>
          <a:p>
            <a:fld id="{9C234BB9-9FA0-4452-9548-D0C05EB4C703}" type="slidenum">
              <a:rPr lang="zh-CN" altLang="en-US"/>
              <a:pPr/>
              <a:t>128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213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2132" name="灯片编号占位符 3"/>
          <p:cNvSpPr>
            <a:spLocks noGrp="1" noChangeArrowheads="1"/>
          </p:cNvSpPr>
          <p:nvPr>
            <p:ph type="sldNum" sz="quarter" idx="5"/>
          </p:nvPr>
        </p:nvSpPr>
        <p:spPr bwMode="auto">
          <a:noFill/>
          <a:ln>
            <a:miter lim="800000"/>
          </a:ln>
        </p:spPr>
        <p:txBody>
          <a:bodyPr/>
          <a:lstStyle/>
          <a:p>
            <a:fld id="{9707CC77-8E82-4F15-874D-A9FFCCDE724D}" type="slidenum">
              <a:rPr lang="zh-CN" altLang="en-US"/>
              <a:pPr/>
              <a:t>129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C170A8A1-FBD4-4D96-894D-D98772BAA17D}" type="slidenum">
              <a:rPr lang="zh-CN" altLang="en-US" smtClean="0"/>
              <a:pPr>
                <a:defRPr/>
              </a:pPr>
              <a:t>24</a:t>
            </a:fld>
            <a:endParaRPr lang="zh-CN" altLang="en-US"/>
          </a:p>
        </p:txBody>
      </p:sp>
    </p:spTree>
    <p:extLst>
      <p:ext uri="{BB962C8B-B14F-4D97-AF65-F5344CB8AC3E}">
        <p14:creationId xmlns:p14="http://schemas.microsoft.com/office/powerpoint/2010/main" xmlns="" val="2800266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315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3156" name="灯片编号占位符 3"/>
          <p:cNvSpPr>
            <a:spLocks noGrp="1" noChangeArrowheads="1"/>
          </p:cNvSpPr>
          <p:nvPr>
            <p:ph type="sldNum" sz="quarter" idx="5"/>
          </p:nvPr>
        </p:nvSpPr>
        <p:spPr bwMode="auto">
          <a:noFill/>
          <a:ln>
            <a:miter lim="800000"/>
          </a:ln>
        </p:spPr>
        <p:txBody>
          <a:bodyPr/>
          <a:lstStyle/>
          <a:p>
            <a:fld id="{C0707168-C5AA-4AC8-8271-9D7AC00BC297}" type="slidenum">
              <a:rPr lang="zh-CN" altLang="en-US"/>
              <a:pPr/>
              <a:t>130</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520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5204" name="灯片编号占位符 3"/>
          <p:cNvSpPr>
            <a:spLocks noGrp="1" noChangeArrowheads="1"/>
          </p:cNvSpPr>
          <p:nvPr>
            <p:ph type="sldNum" sz="quarter" idx="5"/>
          </p:nvPr>
        </p:nvSpPr>
        <p:spPr bwMode="auto">
          <a:noFill/>
          <a:ln>
            <a:miter lim="800000"/>
          </a:ln>
        </p:spPr>
        <p:txBody>
          <a:bodyPr/>
          <a:lstStyle/>
          <a:p>
            <a:fld id="{A6393D51-8FFD-4800-BFB2-2D1DD88CE271}" type="slidenum">
              <a:rPr lang="zh-CN" altLang="en-US"/>
              <a:pPr/>
              <a:t>131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417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4180" name="灯片编号占位符 3"/>
          <p:cNvSpPr>
            <a:spLocks noGrp="1" noChangeArrowheads="1"/>
          </p:cNvSpPr>
          <p:nvPr>
            <p:ph type="sldNum" sz="quarter" idx="5"/>
          </p:nvPr>
        </p:nvSpPr>
        <p:spPr bwMode="auto">
          <a:noFill/>
          <a:ln>
            <a:miter lim="800000"/>
          </a:ln>
        </p:spPr>
        <p:txBody>
          <a:bodyPr/>
          <a:lstStyle/>
          <a:p>
            <a:fld id="{8E5914D8-B6EC-4ED6-AC93-440FA4B81B2B}" type="slidenum">
              <a:rPr lang="zh-CN" altLang="en-US"/>
              <a:pPr/>
              <a:t>132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725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7252" name="灯片编号占位符 3"/>
          <p:cNvSpPr>
            <a:spLocks noGrp="1" noChangeArrowheads="1"/>
          </p:cNvSpPr>
          <p:nvPr>
            <p:ph type="sldNum" sz="quarter" idx="5"/>
          </p:nvPr>
        </p:nvSpPr>
        <p:spPr bwMode="auto">
          <a:noFill/>
          <a:ln>
            <a:miter lim="800000"/>
          </a:ln>
        </p:spPr>
        <p:txBody>
          <a:bodyPr/>
          <a:lstStyle/>
          <a:p>
            <a:fld id="{A3DE1173-A38D-460B-9F13-54B68CE0F124}" type="slidenum">
              <a:rPr lang="zh-CN" altLang="en-US"/>
              <a:pPr/>
              <a:t>136</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827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38276" name="灯片编号占位符 3"/>
          <p:cNvSpPr>
            <a:spLocks noGrp="1" noChangeArrowheads="1"/>
          </p:cNvSpPr>
          <p:nvPr>
            <p:ph type="sldNum" sz="quarter" idx="5"/>
          </p:nvPr>
        </p:nvSpPr>
        <p:spPr bwMode="auto">
          <a:noFill/>
          <a:ln>
            <a:miter lim="800000"/>
          </a:ln>
        </p:spPr>
        <p:txBody>
          <a:bodyPr/>
          <a:lstStyle/>
          <a:p>
            <a:fld id="{CF100D32-AEB1-4815-A297-F729EA4E8A75}" type="slidenum">
              <a:rPr lang="zh-CN" altLang="en-US"/>
              <a:pPr/>
              <a:t>137</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032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0324" name="灯片编号占位符 3"/>
          <p:cNvSpPr>
            <a:spLocks noGrp="1" noChangeArrowheads="1"/>
          </p:cNvSpPr>
          <p:nvPr>
            <p:ph type="sldNum" sz="quarter" idx="5"/>
          </p:nvPr>
        </p:nvSpPr>
        <p:spPr bwMode="auto">
          <a:noFill/>
          <a:ln>
            <a:miter lim="800000"/>
          </a:ln>
        </p:spPr>
        <p:txBody>
          <a:bodyPr/>
          <a:lstStyle/>
          <a:p>
            <a:fld id="{69B3E5F3-CE89-4661-BB04-A30B13F37A21}" type="slidenum">
              <a:rPr lang="zh-CN" altLang="en-US"/>
              <a:pPr/>
              <a:t>142</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134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1348" name="灯片编号占位符 3"/>
          <p:cNvSpPr>
            <a:spLocks noGrp="1" noChangeArrowheads="1"/>
          </p:cNvSpPr>
          <p:nvPr>
            <p:ph type="sldNum" sz="quarter" idx="5"/>
          </p:nvPr>
        </p:nvSpPr>
        <p:spPr bwMode="auto">
          <a:noFill/>
          <a:ln>
            <a:miter lim="800000"/>
          </a:ln>
        </p:spPr>
        <p:txBody>
          <a:bodyPr/>
          <a:lstStyle/>
          <a:p>
            <a:fld id="{91AC58A8-1254-4084-BD2C-7FA15E51A70D}" type="slidenum">
              <a:rPr lang="zh-CN" altLang="en-US"/>
              <a:pPr/>
              <a:t>143</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237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2372" name="灯片编号占位符 3"/>
          <p:cNvSpPr>
            <a:spLocks noGrp="1" noChangeArrowheads="1"/>
          </p:cNvSpPr>
          <p:nvPr>
            <p:ph type="sldNum" sz="quarter" idx="5"/>
          </p:nvPr>
        </p:nvSpPr>
        <p:spPr bwMode="auto">
          <a:noFill/>
          <a:ln>
            <a:miter lim="800000"/>
          </a:ln>
        </p:spPr>
        <p:txBody>
          <a:bodyPr/>
          <a:lstStyle/>
          <a:p>
            <a:fld id="{E1A0B36F-59A4-446C-B59A-736D34208A8E}" type="slidenum">
              <a:rPr lang="zh-CN" altLang="en-US"/>
              <a:pPr/>
              <a:t>144</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339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3396" name="灯片编号占位符 3"/>
          <p:cNvSpPr>
            <a:spLocks noGrp="1" noChangeArrowheads="1"/>
          </p:cNvSpPr>
          <p:nvPr>
            <p:ph type="sldNum" sz="quarter" idx="5"/>
          </p:nvPr>
        </p:nvSpPr>
        <p:spPr bwMode="auto">
          <a:noFill/>
          <a:ln>
            <a:miter lim="800000"/>
          </a:ln>
        </p:spPr>
        <p:txBody>
          <a:bodyPr/>
          <a:lstStyle/>
          <a:p>
            <a:fld id="{258CC822-1CC1-4A73-9EDE-4BDA5D2BEA21}" type="slidenum">
              <a:rPr lang="zh-CN" altLang="en-US"/>
              <a:pPr/>
              <a:t>145</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441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4420" name="灯片编号占位符 3"/>
          <p:cNvSpPr>
            <a:spLocks noGrp="1" noChangeArrowheads="1"/>
          </p:cNvSpPr>
          <p:nvPr>
            <p:ph type="sldNum" sz="quarter" idx="5"/>
          </p:nvPr>
        </p:nvSpPr>
        <p:spPr bwMode="auto">
          <a:noFill/>
          <a:ln>
            <a:miter lim="800000"/>
          </a:ln>
        </p:spPr>
        <p:txBody>
          <a:bodyPr/>
          <a:lstStyle/>
          <a:p>
            <a:fld id="{C783AE99-C4D3-4D65-B957-BDD01C35E871}" type="slidenum">
              <a:rPr lang="zh-CN" altLang="en-US"/>
              <a:pPr/>
              <a:t>146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9795"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r>
              <a:rPr lang="zh-CN" altLang="en-US"/>
              <a:t>国有企业采购包括依法招标的项目，这方面国家有相关的法律法规进行规定管理，还有部分采购并不是必须招标的，这部分内容是我们标准的规定范围，而在标准正文中，我们</a:t>
            </a:r>
            <a:r>
              <a:rPr lang="zh-CN" altLang="zh-CN"/>
              <a:t>针对企业项目</a:t>
            </a:r>
            <a:r>
              <a:rPr lang="zh-CN" altLang="en-US"/>
              <a:t>化</a:t>
            </a:r>
            <a:r>
              <a:rPr lang="zh-CN" altLang="zh-CN"/>
              <a:t>采购、经营</a:t>
            </a:r>
            <a:r>
              <a:rPr lang="zh-CN" altLang="en-US"/>
              <a:t>性</a:t>
            </a:r>
            <a:r>
              <a:rPr lang="zh-CN" altLang="zh-CN"/>
              <a:t>采购的共性</a:t>
            </a:r>
            <a:r>
              <a:rPr lang="zh-CN" altLang="en-US"/>
              <a:t>的特点作了一般规定</a:t>
            </a:r>
            <a:r>
              <a:rPr lang="zh-CN" altLang="zh-CN"/>
              <a:t>；</a:t>
            </a:r>
            <a:r>
              <a:rPr lang="zh-CN" altLang="en-US"/>
              <a:t>并在附录中</a:t>
            </a:r>
            <a:r>
              <a:rPr lang="zh-CN" altLang="zh-CN"/>
              <a:t>针对企业项目</a:t>
            </a:r>
            <a:r>
              <a:rPr lang="zh-CN" altLang="en-US"/>
              <a:t>化</a:t>
            </a:r>
            <a:r>
              <a:rPr lang="zh-CN" altLang="zh-CN"/>
              <a:t>采购和经营</a:t>
            </a:r>
            <a:r>
              <a:rPr lang="zh-CN" altLang="en-US"/>
              <a:t>性</a:t>
            </a:r>
            <a:r>
              <a:rPr lang="zh-CN" altLang="zh-CN"/>
              <a:t>采购两类采购活动的</a:t>
            </a:r>
            <a:r>
              <a:rPr lang="zh-CN" altLang="en-US"/>
              <a:t>特点，做了更为详细的规定</a:t>
            </a:r>
            <a:r>
              <a:rPr lang="zh-CN" altLang="zh-CN"/>
              <a:t>。</a:t>
            </a:r>
            <a:endParaRPr lang="zh-CN" altLang="zh-CN" sz="1000"/>
          </a:p>
          <a:p>
            <a:pPr eaLnBrk="1" hangingPunct="1">
              <a:spcBef>
                <a:spcPct val="0"/>
              </a:spcBef>
            </a:pPr>
            <a:endParaRPr lang="zh-CN" altLang="en-US"/>
          </a:p>
        </p:txBody>
      </p:sp>
      <p:sp>
        <p:nvSpPr>
          <p:cNvPr id="289796" name="灯片编号占位符 3"/>
          <p:cNvSpPr>
            <a:spLocks noGrp="1" noChangeArrowheads="1"/>
          </p:cNvSpPr>
          <p:nvPr>
            <p:ph type="sldNum" sz="quarter" idx="5"/>
          </p:nvPr>
        </p:nvSpPr>
        <p:spPr bwMode="auto">
          <a:noFill/>
          <a:ln>
            <a:miter lim="800000"/>
          </a:ln>
        </p:spPr>
        <p:txBody>
          <a:bodyPr/>
          <a:lstStyle/>
          <a:p>
            <a:fld id="{F33B928A-BF33-4B97-BB57-E859F7565B4B}" type="slidenum">
              <a:rPr lang="zh-CN" altLang="en-US"/>
              <a:pPr/>
              <a:t>28</a:t>
            </a:fld>
            <a:endParaRPr lang="zh-CN" altLang="en-US"/>
          </a:p>
        </p:txBody>
      </p:sp>
    </p:spTree>
    <p:extLst>
      <p:ext uri="{BB962C8B-B14F-4D97-AF65-F5344CB8AC3E}">
        <p14:creationId xmlns:p14="http://schemas.microsoft.com/office/powerpoint/2010/main" xmlns="" val="726577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544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5444" name="灯片编号占位符 3"/>
          <p:cNvSpPr>
            <a:spLocks noGrp="1" noChangeArrowheads="1"/>
          </p:cNvSpPr>
          <p:nvPr>
            <p:ph type="sldNum" sz="quarter" idx="5"/>
          </p:nvPr>
        </p:nvSpPr>
        <p:spPr bwMode="auto">
          <a:noFill/>
          <a:ln>
            <a:miter lim="800000"/>
          </a:ln>
        </p:spPr>
        <p:txBody>
          <a:bodyPr/>
          <a:lstStyle/>
          <a:p>
            <a:fld id="{2FAE8ECA-4A93-493B-9F52-C95DFD85B428}" type="slidenum">
              <a:rPr lang="zh-CN" altLang="en-US"/>
              <a:pPr/>
              <a:t>147</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851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8516" name="灯片编号占位符 3"/>
          <p:cNvSpPr>
            <a:spLocks noGrp="1" noChangeArrowheads="1"/>
          </p:cNvSpPr>
          <p:nvPr>
            <p:ph type="sldNum" sz="quarter" idx="5"/>
          </p:nvPr>
        </p:nvSpPr>
        <p:spPr bwMode="auto">
          <a:noFill/>
          <a:ln>
            <a:miter lim="800000"/>
          </a:ln>
        </p:spPr>
        <p:txBody>
          <a:bodyPr/>
          <a:lstStyle/>
          <a:p>
            <a:fld id="{FD3EF082-4CAA-464A-A51D-9BE478D77133}" type="slidenum">
              <a:rPr lang="zh-CN" altLang="en-US"/>
              <a:pPr/>
              <a:t>148</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953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49540" name="灯片编号占位符 3"/>
          <p:cNvSpPr>
            <a:spLocks noGrp="1" noChangeArrowheads="1"/>
          </p:cNvSpPr>
          <p:nvPr>
            <p:ph type="sldNum" sz="quarter" idx="5"/>
          </p:nvPr>
        </p:nvSpPr>
        <p:spPr bwMode="auto">
          <a:noFill/>
          <a:ln>
            <a:miter lim="800000"/>
          </a:ln>
        </p:spPr>
        <p:txBody>
          <a:bodyPr/>
          <a:lstStyle/>
          <a:p>
            <a:fld id="{1617AF44-69BE-4D52-BBEA-7DF93BF52B70}" type="slidenum">
              <a:rPr lang="zh-CN" altLang="en-US"/>
              <a:pPr/>
              <a:t>149</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056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0564" name="灯片编号占位符 3"/>
          <p:cNvSpPr>
            <a:spLocks noGrp="1" noChangeArrowheads="1"/>
          </p:cNvSpPr>
          <p:nvPr>
            <p:ph type="sldNum" sz="quarter" idx="5"/>
          </p:nvPr>
        </p:nvSpPr>
        <p:spPr bwMode="auto">
          <a:noFill/>
          <a:ln>
            <a:miter lim="800000"/>
          </a:ln>
        </p:spPr>
        <p:txBody>
          <a:bodyPr/>
          <a:lstStyle/>
          <a:p>
            <a:fld id="{D805EDAC-276B-4CD8-A825-0B1CBC50EA3A}" type="slidenum">
              <a:rPr lang="zh-CN" altLang="en-US"/>
              <a:pPr/>
              <a:t>150</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158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1588" name="灯片编号占位符 3"/>
          <p:cNvSpPr>
            <a:spLocks noGrp="1" noChangeArrowheads="1"/>
          </p:cNvSpPr>
          <p:nvPr>
            <p:ph type="sldNum" sz="quarter" idx="5"/>
          </p:nvPr>
        </p:nvSpPr>
        <p:spPr bwMode="auto">
          <a:noFill/>
          <a:ln>
            <a:miter lim="800000"/>
          </a:ln>
        </p:spPr>
        <p:txBody>
          <a:bodyPr/>
          <a:lstStyle/>
          <a:p>
            <a:fld id="{0A97D197-4A53-4399-97D1-2531A05B4E31}" type="slidenum">
              <a:rPr lang="zh-CN" altLang="en-US"/>
              <a:pPr/>
              <a:t>151</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261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2612" name="灯片编号占位符 3"/>
          <p:cNvSpPr>
            <a:spLocks noGrp="1" noChangeArrowheads="1"/>
          </p:cNvSpPr>
          <p:nvPr>
            <p:ph type="sldNum" sz="quarter" idx="5"/>
          </p:nvPr>
        </p:nvSpPr>
        <p:spPr bwMode="auto">
          <a:noFill/>
          <a:ln>
            <a:miter lim="800000"/>
          </a:ln>
        </p:spPr>
        <p:txBody>
          <a:bodyPr/>
          <a:lstStyle/>
          <a:p>
            <a:fld id="{B6908BD0-1746-4C94-8BB8-4CFC0CE490FF}" type="slidenum">
              <a:rPr lang="zh-CN" altLang="en-US"/>
              <a:pPr/>
              <a:t>152</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363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3636" name="灯片编号占位符 3"/>
          <p:cNvSpPr>
            <a:spLocks noGrp="1" noChangeArrowheads="1"/>
          </p:cNvSpPr>
          <p:nvPr>
            <p:ph type="sldNum" sz="quarter" idx="5"/>
          </p:nvPr>
        </p:nvSpPr>
        <p:spPr bwMode="auto">
          <a:noFill/>
          <a:ln>
            <a:miter lim="800000"/>
          </a:ln>
        </p:spPr>
        <p:txBody>
          <a:bodyPr/>
          <a:lstStyle/>
          <a:p>
            <a:fld id="{F95A274A-06B4-46C3-849E-DCDBF667B815}" type="slidenum">
              <a:rPr lang="zh-CN" altLang="en-US"/>
              <a:pPr/>
              <a:t>153</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465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4660" name="灯片编号占位符 3"/>
          <p:cNvSpPr>
            <a:spLocks noGrp="1" noChangeArrowheads="1"/>
          </p:cNvSpPr>
          <p:nvPr>
            <p:ph type="sldNum" sz="quarter" idx="5"/>
          </p:nvPr>
        </p:nvSpPr>
        <p:spPr bwMode="auto">
          <a:noFill/>
          <a:ln>
            <a:miter lim="800000"/>
          </a:ln>
        </p:spPr>
        <p:txBody>
          <a:bodyPr/>
          <a:lstStyle/>
          <a:p>
            <a:fld id="{BDBA397B-D921-403E-B493-9D8E3F6AC509}" type="slidenum">
              <a:rPr lang="zh-CN" altLang="en-US"/>
              <a:pPr/>
              <a:t>155</a:t>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568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5684" name="灯片编号占位符 3"/>
          <p:cNvSpPr>
            <a:spLocks noGrp="1" noChangeArrowheads="1"/>
          </p:cNvSpPr>
          <p:nvPr>
            <p:ph type="sldNum" sz="quarter" idx="5"/>
          </p:nvPr>
        </p:nvSpPr>
        <p:spPr bwMode="auto">
          <a:noFill/>
          <a:ln>
            <a:miter lim="800000"/>
          </a:ln>
        </p:spPr>
        <p:txBody>
          <a:bodyPr/>
          <a:lstStyle/>
          <a:p>
            <a:fld id="{8DF87467-06F3-4D83-B503-46DA29F4A37C}" type="slidenum">
              <a:rPr lang="zh-CN" altLang="en-US"/>
              <a:pPr/>
              <a:t>156</a:t>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670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6708" name="灯片编号占位符 3"/>
          <p:cNvSpPr>
            <a:spLocks noGrp="1" noChangeArrowheads="1"/>
          </p:cNvSpPr>
          <p:nvPr>
            <p:ph type="sldNum" sz="quarter" idx="5"/>
          </p:nvPr>
        </p:nvSpPr>
        <p:spPr bwMode="auto">
          <a:noFill/>
          <a:ln>
            <a:miter lim="800000"/>
          </a:ln>
        </p:spPr>
        <p:txBody>
          <a:bodyPr/>
          <a:lstStyle/>
          <a:p>
            <a:fld id="{DAED0EC5-D9EA-4D76-A693-852C3EB4ADE0}" type="slidenum">
              <a:rPr lang="zh-CN" altLang="en-US"/>
              <a:pPr/>
              <a:t>157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5942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359428" name="灯片编号占位符 3"/>
          <p:cNvSpPr>
            <a:spLocks noGrp="1" noChangeArrowheads="1"/>
          </p:cNvSpPr>
          <p:nvPr>
            <p:ph type="sldNum" sz="quarter" idx="5"/>
          </p:nvPr>
        </p:nvSpPr>
        <p:spPr bwMode="auto">
          <a:noFill/>
          <a:ln>
            <a:miter lim="800000"/>
          </a:ln>
        </p:spPr>
        <p:txBody>
          <a:bodyPr/>
          <a:lstStyle/>
          <a:p>
            <a:fld id="{758D0A94-853D-49F6-A84A-6BC048AFCFEF}" type="slidenum">
              <a:rPr lang="zh-CN" altLang="en-US"/>
              <a:pPr/>
              <a:t>44</a:t>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773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7732" name="灯片编号占位符 3"/>
          <p:cNvSpPr>
            <a:spLocks noGrp="1" noChangeArrowheads="1"/>
          </p:cNvSpPr>
          <p:nvPr>
            <p:ph type="sldNum" sz="quarter" idx="5"/>
          </p:nvPr>
        </p:nvSpPr>
        <p:spPr bwMode="auto">
          <a:noFill/>
          <a:ln>
            <a:miter lim="800000"/>
          </a:ln>
        </p:spPr>
        <p:txBody>
          <a:bodyPr/>
          <a:lstStyle/>
          <a:p>
            <a:fld id="{149F6FAB-70B8-4D4A-A77F-1B687E18D59F}" type="slidenum">
              <a:rPr lang="zh-CN" altLang="en-US"/>
              <a:pPr/>
              <a:t>160</a:t>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875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8756" name="灯片编号占位符 3"/>
          <p:cNvSpPr>
            <a:spLocks noGrp="1" noChangeArrowheads="1"/>
          </p:cNvSpPr>
          <p:nvPr>
            <p:ph type="sldNum" sz="quarter" idx="5"/>
          </p:nvPr>
        </p:nvSpPr>
        <p:spPr bwMode="auto">
          <a:noFill/>
          <a:ln>
            <a:miter lim="800000"/>
          </a:ln>
        </p:spPr>
        <p:txBody>
          <a:bodyPr/>
          <a:lstStyle/>
          <a:p>
            <a:fld id="{EF4B9F89-8042-4CC8-8D74-6EFD2A5597F5}" type="slidenum">
              <a:rPr lang="zh-CN" altLang="en-US"/>
              <a:pPr/>
              <a:t>161</a:t>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5977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59780" name="灯片编号占位符 3"/>
          <p:cNvSpPr>
            <a:spLocks noGrp="1" noChangeArrowheads="1"/>
          </p:cNvSpPr>
          <p:nvPr>
            <p:ph type="sldNum" sz="quarter" idx="5"/>
          </p:nvPr>
        </p:nvSpPr>
        <p:spPr bwMode="auto">
          <a:noFill/>
          <a:ln>
            <a:miter lim="800000"/>
          </a:ln>
        </p:spPr>
        <p:txBody>
          <a:bodyPr/>
          <a:lstStyle/>
          <a:p>
            <a:fld id="{FF719523-DC2A-4BAA-B031-9A5FDBAA90E7}" type="slidenum">
              <a:rPr lang="zh-CN" altLang="en-US"/>
              <a:pPr/>
              <a:t>162</a:t>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182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1828" name="灯片编号占位符 3"/>
          <p:cNvSpPr>
            <a:spLocks noGrp="1" noChangeArrowheads="1"/>
          </p:cNvSpPr>
          <p:nvPr>
            <p:ph type="sldNum" sz="quarter" idx="5"/>
          </p:nvPr>
        </p:nvSpPr>
        <p:spPr bwMode="auto">
          <a:noFill/>
          <a:ln>
            <a:miter lim="800000"/>
          </a:ln>
        </p:spPr>
        <p:txBody>
          <a:bodyPr/>
          <a:lstStyle/>
          <a:p>
            <a:fld id="{2C4C9D41-599F-4830-B975-A3AE480D5EE9}" type="slidenum">
              <a:rPr lang="zh-CN" altLang="en-US"/>
              <a:pPr/>
              <a:t>164</a:t>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285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2852" name="灯片编号占位符 3"/>
          <p:cNvSpPr>
            <a:spLocks noGrp="1" noChangeArrowheads="1"/>
          </p:cNvSpPr>
          <p:nvPr>
            <p:ph type="sldNum" sz="quarter" idx="5"/>
          </p:nvPr>
        </p:nvSpPr>
        <p:spPr bwMode="auto">
          <a:noFill/>
          <a:ln>
            <a:miter lim="800000"/>
          </a:ln>
        </p:spPr>
        <p:txBody>
          <a:bodyPr/>
          <a:lstStyle/>
          <a:p>
            <a:fld id="{3B489DEE-6C98-4FA5-A6AD-3D6A10BED65C}" type="slidenum">
              <a:rPr lang="zh-CN" altLang="en-US"/>
              <a:pPr/>
              <a:t>165</a:t>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489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4900" name="灯片编号占位符 3"/>
          <p:cNvSpPr>
            <a:spLocks noGrp="1" noChangeArrowheads="1"/>
          </p:cNvSpPr>
          <p:nvPr>
            <p:ph type="sldNum" sz="quarter" idx="5"/>
          </p:nvPr>
        </p:nvSpPr>
        <p:spPr bwMode="auto">
          <a:noFill/>
          <a:ln>
            <a:miter lim="800000"/>
          </a:ln>
        </p:spPr>
        <p:txBody>
          <a:bodyPr/>
          <a:lstStyle/>
          <a:p>
            <a:fld id="{46040495-78B0-49DB-8A20-FF2F1E1789F6}" type="slidenum">
              <a:rPr lang="zh-CN" altLang="en-US"/>
              <a:pPr/>
              <a:t>166</a:t>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592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5924" name="灯片编号占位符 3"/>
          <p:cNvSpPr>
            <a:spLocks noGrp="1" noChangeArrowheads="1"/>
          </p:cNvSpPr>
          <p:nvPr>
            <p:ph type="sldNum" sz="quarter" idx="5"/>
          </p:nvPr>
        </p:nvSpPr>
        <p:spPr bwMode="auto">
          <a:noFill/>
          <a:ln>
            <a:miter lim="800000"/>
          </a:ln>
        </p:spPr>
        <p:txBody>
          <a:bodyPr/>
          <a:lstStyle/>
          <a:p>
            <a:fld id="{B2E996D8-8155-47AF-AA11-72BD05983CEC}" type="slidenum">
              <a:rPr lang="zh-CN" altLang="en-US"/>
              <a:pPr/>
              <a:t>167</a:t>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694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6948" name="灯片编号占位符 3"/>
          <p:cNvSpPr>
            <a:spLocks noGrp="1" noChangeArrowheads="1"/>
          </p:cNvSpPr>
          <p:nvPr>
            <p:ph type="sldNum" sz="quarter" idx="5"/>
          </p:nvPr>
        </p:nvSpPr>
        <p:spPr bwMode="auto">
          <a:noFill/>
          <a:ln>
            <a:miter lim="800000"/>
          </a:ln>
        </p:spPr>
        <p:txBody>
          <a:bodyPr/>
          <a:lstStyle/>
          <a:p>
            <a:fld id="{CF4EED44-7DB1-48D2-8A50-05E143DE34CB}" type="slidenum">
              <a:rPr lang="zh-CN" altLang="en-US"/>
              <a:pPr/>
              <a:t>168</a:t>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7971"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7972" name="灯片编号占位符 3"/>
          <p:cNvSpPr>
            <a:spLocks noGrp="1" noChangeArrowheads="1"/>
          </p:cNvSpPr>
          <p:nvPr>
            <p:ph type="sldNum" sz="quarter" idx="5"/>
          </p:nvPr>
        </p:nvSpPr>
        <p:spPr bwMode="auto">
          <a:noFill/>
          <a:ln>
            <a:miter lim="800000"/>
          </a:ln>
        </p:spPr>
        <p:txBody>
          <a:bodyPr/>
          <a:lstStyle/>
          <a:p>
            <a:fld id="{56F805B2-0157-449C-8A81-945A974C76E7}" type="slidenum">
              <a:rPr lang="zh-CN" altLang="en-US"/>
              <a:pPr/>
              <a:t>169</a:t>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8995"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68996" name="灯片编号占位符 3"/>
          <p:cNvSpPr>
            <a:spLocks noGrp="1" noChangeArrowheads="1"/>
          </p:cNvSpPr>
          <p:nvPr>
            <p:ph type="sldNum" sz="quarter" idx="5"/>
          </p:nvPr>
        </p:nvSpPr>
        <p:spPr bwMode="auto">
          <a:noFill/>
          <a:ln>
            <a:miter lim="800000"/>
          </a:ln>
        </p:spPr>
        <p:txBody>
          <a:bodyPr/>
          <a:lstStyle/>
          <a:p>
            <a:fld id="{F1FF7FF4-5B22-471F-B8B3-675A8C4BC34A}" type="slidenum">
              <a:rPr lang="zh-CN" altLang="en-US"/>
              <a:pPr/>
              <a:t>170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0451" name="备注占位符 2"/>
          <p:cNvSpPr>
            <a:spLocks noGrp="1" noChangeArrowheads="1"/>
          </p:cNvSpPr>
          <p:nvPr>
            <p:ph type="body" idx="4294967295"/>
          </p:nvPr>
        </p:nvSpPr>
        <p:spPr bwMode="auto">
          <a:noFill/>
        </p:spPr>
        <p:txBody>
          <a:bodyPr wrap="square" numCol="1" anchor="t" anchorCtr="0" compatLnSpc="1"/>
          <a:lstStyle/>
          <a:p>
            <a:pPr eaLnBrk="1" hangingPunct="1">
              <a:spcBef>
                <a:spcPct val="0"/>
              </a:spcBef>
            </a:pPr>
            <a:endParaRPr lang="zh-CN" altLang="en-US"/>
          </a:p>
        </p:txBody>
      </p:sp>
      <p:sp>
        <p:nvSpPr>
          <p:cNvPr id="360452" name="灯片编号占位符 3"/>
          <p:cNvSpPr>
            <a:spLocks noGrp="1" noChangeArrowheads="1"/>
          </p:cNvSpPr>
          <p:nvPr>
            <p:ph type="sldNum" sz="quarter" idx="5"/>
          </p:nvPr>
        </p:nvSpPr>
        <p:spPr bwMode="auto">
          <a:noFill/>
          <a:ln>
            <a:miter lim="800000"/>
          </a:ln>
        </p:spPr>
        <p:txBody>
          <a:bodyPr/>
          <a:lstStyle/>
          <a:p>
            <a:fld id="{F1B218B6-C4CF-48A5-AABE-E049AC69D1DF}" type="slidenum">
              <a:rPr lang="zh-CN" altLang="en-US"/>
              <a:pPr/>
              <a:t>57</a:t>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001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70020" name="灯片编号占位符 3"/>
          <p:cNvSpPr>
            <a:spLocks noGrp="1" noChangeArrowheads="1"/>
          </p:cNvSpPr>
          <p:nvPr>
            <p:ph type="sldNum" sz="quarter" idx="5"/>
          </p:nvPr>
        </p:nvSpPr>
        <p:spPr bwMode="auto">
          <a:noFill/>
          <a:ln>
            <a:miter lim="800000"/>
          </a:ln>
        </p:spPr>
        <p:txBody>
          <a:bodyPr/>
          <a:lstStyle/>
          <a:p>
            <a:fld id="{9855E127-5C57-4906-B2BF-AE2B41EF0F51}" type="slidenum">
              <a:rPr lang="zh-CN" altLang="en-US"/>
              <a:pPr/>
              <a:t>171</a:t>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1043"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71044" name="灯片编号占位符 3"/>
          <p:cNvSpPr>
            <a:spLocks noGrp="1" noChangeArrowheads="1"/>
          </p:cNvSpPr>
          <p:nvPr>
            <p:ph type="sldNum" sz="quarter" idx="5"/>
          </p:nvPr>
        </p:nvSpPr>
        <p:spPr bwMode="auto">
          <a:noFill/>
          <a:ln>
            <a:miter lim="800000"/>
          </a:ln>
        </p:spPr>
        <p:txBody>
          <a:bodyPr/>
          <a:lstStyle/>
          <a:p>
            <a:fld id="{05C4FEAC-2100-4AA1-A885-7805169DDFCE}" type="slidenum">
              <a:rPr lang="zh-CN" altLang="en-US"/>
              <a:pPr/>
              <a:t>172</a:t>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2067"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472068" name="灯片编号占位符 3"/>
          <p:cNvSpPr>
            <a:spLocks noGrp="1" noChangeArrowheads="1"/>
          </p:cNvSpPr>
          <p:nvPr>
            <p:ph type="sldNum" sz="quarter" idx="5"/>
          </p:nvPr>
        </p:nvSpPr>
        <p:spPr bwMode="auto">
          <a:noFill/>
          <a:ln>
            <a:miter lim="800000"/>
          </a:ln>
        </p:spPr>
        <p:txBody>
          <a:bodyPr/>
          <a:lstStyle/>
          <a:p>
            <a:fld id="{57D8C4E1-F06C-4616-BE32-431D68A39283}" type="slidenum">
              <a:rPr lang="zh-CN" altLang="en-US"/>
              <a:pPr/>
              <a:t>173</a:t>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9235" name="备注占位符 2"/>
          <p:cNvSpPr>
            <a:spLocks noGrp="1" noChangeArrowheads="1"/>
          </p:cNvSpPr>
          <p:nvPr>
            <p:ph type="body" idx="4294967295"/>
          </p:nvPr>
        </p:nvSpPr>
        <p:spPr bwMode="auto">
          <a:noFill/>
        </p:spPr>
        <p:txBody>
          <a:bodyPr wrap="square" numCol="1" anchor="t" anchorCtr="0" compatLnSpc="1"/>
          <a:lstStyle/>
          <a:p>
            <a:endParaRPr lang="zh-CN" altLang="en-US" dirty="0"/>
          </a:p>
        </p:txBody>
      </p:sp>
      <p:sp>
        <p:nvSpPr>
          <p:cNvPr id="479236" name="灯片编号占位符 3"/>
          <p:cNvSpPr>
            <a:spLocks noGrp="1" noChangeArrowheads="1"/>
          </p:cNvSpPr>
          <p:nvPr>
            <p:ph type="sldNum" sz="quarter" idx="5"/>
          </p:nvPr>
        </p:nvSpPr>
        <p:spPr bwMode="auto">
          <a:noFill/>
          <a:ln>
            <a:miter lim="800000"/>
          </a:ln>
        </p:spPr>
        <p:txBody>
          <a:bodyPr/>
          <a:lstStyle/>
          <a:p>
            <a:fld id="{7780DE98-FEE6-4439-8289-D32AC653D822}" type="slidenum">
              <a:rPr lang="zh-CN" altLang="en-US"/>
              <a:pPr/>
              <a:t>175</a:t>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16099" name="备注占位符 2"/>
          <p:cNvSpPr>
            <a:spLocks noGrp="1" noChangeArrowheads="1"/>
          </p:cNvSpPr>
          <p:nvPr>
            <p:ph type="body" idx="4294967295"/>
          </p:nvPr>
        </p:nvSpPr>
        <p:spPr bwMode="auto">
          <a:noFill/>
        </p:spPr>
        <p:txBody>
          <a:bodyPr wrap="square" numCol="1" anchor="t" anchorCtr="0" compatLnSpc="1"/>
          <a:lstStyle/>
          <a:p>
            <a:endParaRPr lang="zh-CN" altLang="en-US"/>
          </a:p>
        </p:txBody>
      </p:sp>
      <p:sp>
        <p:nvSpPr>
          <p:cNvPr id="516100" name="灯片编号占位符 3"/>
          <p:cNvSpPr>
            <a:spLocks noGrp="1" noChangeArrowheads="1"/>
          </p:cNvSpPr>
          <p:nvPr>
            <p:ph type="sldNum" sz="quarter" idx="5"/>
          </p:nvPr>
        </p:nvSpPr>
        <p:spPr bwMode="auto">
          <a:noFill/>
          <a:ln>
            <a:miter lim="800000"/>
          </a:ln>
        </p:spPr>
        <p:txBody>
          <a:bodyPr/>
          <a:lstStyle/>
          <a:p>
            <a:fld id="{A238C7D3-34AB-460C-B4EF-65C78EDA71B0}" type="slidenum">
              <a:rPr lang="zh-CN" altLang="en-US"/>
              <a:pPr/>
              <a:t>177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60726D-678C-462B-9567-1E5AB496CE6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BF66F00-3604-4411-8153-DC78E839B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9348578-C6B1-4377-88F3-E77E677D23C4}"/>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5" name="页脚占位符 4">
            <a:extLst>
              <a:ext uri="{FF2B5EF4-FFF2-40B4-BE49-F238E27FC236}">
                <a16:creationId xmlns:a16="http://schemas.microsoft.com/office/drawing/2014/main" xmlns="" id="{AC8E80EE-95D6-47C3-8582-7AEAE8C179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D49F4D-9385-4E28-9B04-D7163497B0D7}"/>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2797337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C587AF-6A2D-48B7-9210-054A53D42AA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01ACC10-AC88-421C-A239-679C466E56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7A949EA-3363-41F1-8B98-DEF52E691753}"/>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5" name="页脚占位符 4">
            <a:extLst>
              <a:ext uri="{FF2B5EF4-FFF2-40B4-BE49-F238E27FC236}">
                <a16:creationId xmlns:a16="http://schemas.microsoft.com/office/drawing/2014/main" xmlns="" id="{F5516D82-3A78-4C63-BA8B-0F324C58E6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A1EB9F6-A773-4466-9537-8D2D928292D0}"/>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414365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94435CC-1791-4F93-B8FE-78163FABD8B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A2A83DB-9715-4A7E-995F-4325B0E4A10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44CF8FA-2A78-4C3F-A6C6-0A45F2458DD3}"/>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5" name="页脚占位符 4">
            <a:extLst>
              <a:ext uri="{FF2B5EF4-FFF2-40B4-BE49-F238E27FC236}">
                <a16:creationId xmlns:a16="http://schemas.microsoft.com/office/drawing/2014/main" xmlns="" id="{53F1E911-17C3-4A9E-8D41-C783113ED3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7FE171A-38D8-46C4-A763-5EC41A6D5E53}"/>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31035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6"/>
          <p:cNvPicPr>
            <a:picLocks noChangeAspect="1" noChangeArrowheads="1"/>
          </p:cNvPicPr>
          <p:nvPr userDrawn="1"/>
        </p:nvPicPr>
        <p:blipFill>
          <a:blip r:embed="rId2" cstate="print"/>
          <a:srcRect l="4819" t="15567" r="4272"/>
          <a:stretch>
            <a:fillRect/>
          </a:stretch>
        </p:blipFill>
        <p:spPr bwMode="auto">
          <a:xfrm>
            <a:off x="0" y="0"/>
            <a:ext cx="12192000" cy="6858000"/>
          </a:xfrm>
          <a:prstGeom prst="rect">
            <a:avLst/>
          </a:prstGeom>
          <a:noFill/>
          <a:ln w="9525">
            <a:noFill/>
            <a:miter lim="800000"/>
            <a:headEnd/>
            <a:tailEnd/>
          </a:ln>
        </p:spPr>
      </p:pic>
      <p:sp>
        <p:nvSpPr>
          <p:cNvPr id="3" name="矩形 2"/>
          <p:cNvSpPr/>
          <p:nvPr/>
        </p:nvSpPr>
        <p:spPr>
          <a:xfrm>
            <a:off x="0" y="0"/>
            <a:ext cx="12192000" cy="6858000"/>
          </a:xfrm>
          <a:prstGeom prst="rect">
            <a:avLst/>
          </a:prstGeom>
          <a:solidFill>
            <a:schemeClr val="tx1">
              <a:lumMod val="95000"/>
              <a:lumOff val="5000"/>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日期占位符 1"/>
          <p:cNvSpPr>
            <a:spLocks noGrp="1"/>
          </p:cNvSpPr>
          <p:nvPr>
            <p:ph type="dt" sz="half" idx="10"/>
          </p:nvPr>
        </p:nvSpPr>
        <p:spPr/>
        <p:txBody>
          <a:bodyPr/>
          <a:lstStyle>
            <a:lvl1pPr>
              <a:defRPr/>
            </a:lvl1pPr>
          </a:lstStyle>
          <a:p>
            <a:pPr>
              <a:defRPr/>
            </a:pPr>
            <a:fld id="{86743389-9466-4EC8-89CA-85E5ED8BE9D6}" type="datetimeFigureOut">
              <a:rPr lang="zh-CN" altLang="en-US"/>
              <a:pPr>
                <a:defRPr/>
              </a:pPr>
              <a:t>2019/12/6</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smtClean="0"/>
            </a:lvl1pPr>
          </a:lstStyle>
          <a:p>
            <a:pPr>
              <a:defRPr/>
            </a:pPr>
            <a:fld id="{74E505D3-22B1-4BDA-AB89-EE6D596392D7}" type="slidenum">
              <a:rPr lang="zh-CN" altLang="en-US"/>
              <a:pPr>
                <a:defRPr/>
              </a:pPr>
              <a:t>‹#›</a:t>
            </a:fld>
            <a:endParaRPr lang="zh-CN" altLang="en-US"/>
          </a:p>
        </p:txBody>
      </p:sp>
    </p:spTree>
    <p:extLst>
      <p:ext uri="{BB962C8B-B14F-4D97-AF65-F5344CB8AC3E}">
        <p14:creationId xmlns:p14="http://schemas.microsoft.com/office/powerpoint/2010/main" xmlns="" val="1425955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srcRect/>
          <a:stretch>
            <a:fillRect/>
          </a:stretch>
        </p:blipFill>
        <p:spPr bwMode="auto">
          <a:xfrm>
            <a:off x="10902951" y="214313"/>
            <a:ext cx="906463" cy="1041400"/>
          </a:xfrm>
          <a:prstGeom prst="rect">
            <a:avLst/>
          </a:prstGeom>
          <a:noFill/>
          <a:ln w="9525">
            <a:noFill/>
            <a:miter lim="800000"/>
            <a:headEnd/>
            <a:tailEnd/>
          </a:ln>
        </p:spPr>
      </p:pic>
      <p:sp>
        <p:nvSpPr>
          <p:cNvPr id="3" name="日期占位符 1"/>
          <p:cNvSpPr>
            <a:spLocks noGrp="1"/>
          </p:cNvSpPr>
          <p:nvPr>
            <p:ph type="dt" sz="half" idx="10"/>
          </p:nvPr>
        </p:nvSpPr>
        <p:spPr/>
        <p:txBody>
          <a:bodyPr/>
          <a:lstStyle>
            <a:lvl1pPr>
              <a:defRPr/>
            </a:lvl1pPr>
          </a:lstStyle>
          <a:p>
            <a:pPr>
              <a:defRPr/>
            </a:pPr>
            <a:fld id="{876A1214-78FB-4B57-8C25-697252E9A6BA}" type="datetimeFigureOut">
              <a:rPr lang="zh-CN" altLang="en-US"/>
              <a:pPr>
                <a:defRPr/>
              </a:pPr>
              <a:t>2019/12/6</a:t>
            </a:fld>
            <a:endParaRPr lang="zh-CN" altLang="en-US"/>
          </a:p>
        </p:txBody>
      </p:sp>
      <p:sp>
        <p:nvSpPr>
          <p:cNvPr id="4" name="页脚占位符 2"/>
          <p:cNvSpPr>
            <a:spLocks noGrp="1"/>
          </p:cNvSpPr>
          <p:nvPr>
            <p:ph type="ftr" sz="quarter" idx="11"/>
          </p:nvPr>
        </p:nvSpPr>
        <p:spPr/>
        <p:txBody>
          <a:bodyPr/>
          <a:lstStyle>
            <a:lvl1pPr>
              <a:defRPr/>
            </a:lvl1pPr>
          </a:lstStyle>
          <a:p>
            <a:pPr>
              <a:defRPr/>
            </a:pPr>
            <a:endParaRPr lang="zh-CN" altLang="en-US"/>
          </a:p>
        </p:txBody>
      </p:sp>
      <p:sp>
        <p:nvSpPr>
          <p:cNvPr id="5" name="灯片编号占位符 3"/>
          <p:cNvSpPr>
            <a:spLocks noGrp="1"/>
          </p:cNvSpPr>
          <p:nvPr>
            <p:ph type="sldNum" sz="quarter" idx="12"/>
          </p:nvPr>
        </p:nvSpPr>
        <p:spPr/>
        <p:txBody>
          <a:bodyPr/>
          <a:lstStyle>
            <a:lvl1pPr>
              <a:defRPr smtClean="0"/>
            </a:lvl1pPr>
          </a:lstStyle>
          <a:p>
            <a:pPr>
              <a:defRPr/>
            </a:pPr>
            <a:fld id="{525C3328-747D-448A-88F5-B148C1D3C8E2}" type="slidenum">
              <a:rPr lang="zh-CN" altLang="en-US"/>
              <a:pPr>
                <a:defRPr/>
              </a:pPr>
              <a:t>‹#›</a:t>
            </a:fld>
            <a:endParaRPr lang="zh-CN" altLang="en-US"/>
          </a:p>
        </p:txBody>
      </p:sp>
    </p:spTree>
    <p:extLst>
      <p:ext uri="{BB962C8B-B14F-4D97-AF65-F5344CB8AC3E}">
        <p14:creationId xmlns:p14="http://schemas.microsoft.com/office/powerpoint/2010/main" xmlns="" val="413724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FAE6CF3-6D9A-45C6-9344-C20A4D57E3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16A0D3-BA89-4E8B-B81B-D616673A02C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5C480EF-E068-4EED-A467-E4D3F2A0A588}"/>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5" name="页脚占位符 4">
            <a:extLst>
              <a:ext uri="{FF2B5EF4-FFF2-40B4-BE49-F238E27FC236}">
                <a16:creationId xmlns:a16="http://schemas.microsoft.com/office/drawing/2014/main" xmlns="" id="{A8C61703-7A00-4392-8C56-21D9939C0B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EB999D8-1478-4F2C-9296-7252AF5B3DC2}"/>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2408153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A64260-E019-4593-83C7-E552D718E5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8D81B8D-FEBA-4C06-8F1C-7659F420B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0631AF6-117D-48C3-B7E6-B1FD63483FDF}"/>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5" name="页脚占位符 4">
            <a:extLst>
              <a:ext uri="{FF2B5EF4-FFF2-40B4-BE49-F238E27FC236}">
                <a16:creationId xmlns:a16="http://schemas.microsoft.com/office/drawing/2014/main" xmlns="" id="{2733C3B3-C0BC-4BD1-AFCB-F2F2601239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B781F1-D308-466F-8BB0-5B15F01908A8}"/>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3169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A3987A-93F5-423A-8BDD-56935AF08E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340F5EC-5DF1-4673-BBF6-B45B95F8128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53C308D-9316-484F-8465-ED8D68A803F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29E2F59-9564-467D-B742-5EAFD7D7A7E4}"/>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6" name="页脚占位符 5">
            <a:extLst>
              <a:ext uri="{FF2B5EF4-FFF2-40B4-BE49-F238E27FC236}">
                <a16:creationId xmlns:a16="http://schemas.microsoft.com/office/drawing/2014/main" xmlns="" id="{E0C3552B-E7E9-426C-9436-C190617D46A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F5F4F7A-723B-4E9E-9D44-952CA5BC14B9}"/>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314115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4197F81-FF0C-4E24-BDD8-7B5E95A119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7B1DAA7-A961-4F32-9163-D3A66305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B51A113-F0F7-4222-BE9F-718ED2E441F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D1B9932-2C5D-4907-9A90-C65C3D2B5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8A33CB7-2803-43BE-904E-B7B72CA1E3F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4847451-C33A-4375-925E-5912F03C3950}"/>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8" name="页脚占位符 7">
            <a:extLst>
              <a:ext uri="{FF2B5EF4-FFF2-40B4-BE49-F238E27FC236}">
                <a16:creationId xmlns:a16="http://schemas.microsoft.com/office/drawing/2014/main" xmlns="" id="{0A4C5C58-0E97-4E64-A047-6A201271587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5405E07-C3C6-4623-AC09-2D85A016E6CF}"/>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11015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DB642-25B2-4924-A23E-06DC85A84A4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B5786AF-BD51-4C86-91D5-28590F87E0A9}"/>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4" name="页脚占位符 3">
            <a:extLst>
              <a:ext uri="{FF2B5EF4-FFF2-40B4-BE49-F238E27FC236}">
                <a16:creationId xmlns:a16="http://schemas.microsoft.com/office/drawing/2014/main" xmlns="" id="{AC7539E7-D432-44BC-82A9-5E97CDC682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25136DA-9364-457D-A240-6149A6DA9FF6}"/>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104295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CFD95F6-4FD2-4D1E-81EA-E6E38BE24364}"/>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3" name="页脚占位符 2">
            <a:extLst>
              <a:ext uri="{FF2B5EF4-FFF2-40B4-BE49-F238E27FC236}">
                <a16:creationId xmlns:a16="http://schemas.microsoft.com/office/drawing/2014/main" xmlns="" id="{A44B6B69-2691-4A20-9A0D-C4EEB8C047C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29491FB-5D97-4F6B-BD67-7CF8C46909F9}"/>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158960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FB5941-143D-4A75-800A-6904D83C412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FECF9D3-A754-4662-A284-B2CB5BF0C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892E5C45-6A66-4A98-9FAF-A58A9AB0B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8F0CF99-28C2-4A8F-8175-93E310CC73E8}"/>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6" name="页脚占位符 5">
            <a:extLst>
              <a:ext uri="{FF2B5EF4-FFF2-40B4-BE49-F238E27FC236}">
                <a16:creationId xmlns:a16="http://schemas.microsoft.com/office/drawing/2014/main" xmlns="" id="{10BCD4CE-2296-4948-AD01-DCF5D4483A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AD0AEAB-CF2D-4EBF-A85D-F4DECC465893}"/>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1518372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638ED0-CAB4-4822-84A4-65588AF614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4E264C4-8C8D-496F-9F19-7B4FF690E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C45FD91-BAB2-4253-BD58-D7ACF3041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F903996-F43B-4B00-A31E-C635A6750204}"/>
              </a:ext>
            </a:extLst>
          </p:cNvPr>
          <p:cNvSpPr>
            <a:spLocks noGrp="1"/>
          </p:cNvSpPr>
          <p:nvPr>
            <p:ph type="dt" sz="half" idx="10"/>
          </p:nvPr>
        </p:nvSpPr>
        <p:spPr/>
        <p:txBody>
          <a:bodyPr/>
          <a:lstStyle/>
          <a:p>
            <a:fld id="{FCA622AF-9D81-4468-A247-C7A085597CBD}" type="datetimeFigureOut">
              <a:rPr lang="zh-CN" altLang="en-US" smtClean="0"/>
              <a:pPr/>
              <a:t>2019/12/6</a:t>
            </a:fld>
            <a:endParaRPr lang="zh-CN" altLang="en-US"/>
          </a:p>
        </p:txBody>
      </p:sp>
      <p:sp>
        <p:nvSpPr>
          <p:cNvPr id="6" name="页脚占位符 5">
            <a:extLst>
              <a:ext uri="{FF2B5EF4-FFF2-40B4-BE49-F238E27FC236}">
                <a16:creationId xmlns:a16="http://schemas.microsoft.com/office/drawing/2014/main" xmlns="" id="{96277EFC-F40D-4608-A8ED-8FB5E3DB6E3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C417C8A-F341-4D48-81CF-9E6FAD7D8B5A}"/>
              </a:ext>
            </a:extLst>
          </p:cNvPr>
          <p:cNvSpPr>
            <a:spLocks noGrp="1"/>
          </p:cNvSpPr>
          <p:nvPr>
            <p:ph type="sldNum" sz="quarter" idx="12"/>
          </p:nvPr>
        </p:nvSpPr>
        <p:spPr/>
        <p:txBody>
          <a:body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47298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AB00FDA-0FF1-40B7-9922-82AED6AF91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C298A93-F4D6-4640-A03A-9A5DD3715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E352AF6-3EE3-471B-A7B9-70CB2F4505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622AF-9D81-4468-A247-C7A085597CBD}" type="datetimeFigureOut">
              <a:rPr lang="zh-CN" altLang="en-US" smtClean="0"/>
              <a:pPr/>
              <a:t>2019/12/6</a:t>
            </a:fld>
            <a:endParaRPr lang="zh-CN" altLang="en-US"/>
          </a:p>
        </p:txBody>
      </p:sp>
      <p:sp>
        <p:nvSpPr>
          <p:cNvPr id="5" name="页脚占位符 4">
            <a:extLst>
              <a:ext uri="{FF2B5EF4-FFF2-40B4-BE49-F238E27FC236}">
                <a16:creationId xmlns:a16="http://schemas.microsoft.com/office/drawing/2014/main" xmlns="" id="{7CAA134D-8856-489F-AE9D-CAE1FAC25E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A62AF22-3005-418A-8E17-8E74E3984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1426-8106-42A6-AF61-9D023AAC08B4}" type="slidenum">
              <a:rPr lang="zh-CN" altLang="en-US" smtClean="0"/>
              <a:pPr/>
              <a:t>‹#›</a:t>
            </a:fld>
            <a:endParaRPr lang="zh-CN" altLang="en-US"/>
          </a:p>
        </p:txBody>
      </p:sp>
    </p:spTree>
    <p:extLst>
      <p:ext uri="{BB962C8B-B14F-4D97-AF65-F5344CB8AC3E}">
        <p14:creationId xmlns:p14="http://schemas.microsoft.com/office/powerpoint/2010/main" xmlns="" val="2487759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92.jpeg"/><Relationship Id="rId4" Type="http://schemas.openxmlformats.org/officeDocument/2006/relationships/image" Target="../media/image91.tif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61.jpe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tags" Target="../tags/tag5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79.jpe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61.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57.xml"/><Relationship Id="rId5" Type="http://schemas.openxmlformats.org/officeDocument/2006/relationships/slideLayout" Target="../slideLayouts/slideLayout7.xml"/><Relationship Id="rId4" Type="http://schemas.openxmlformats.org/officeDocument/2006/relationships/tags" Target="../tags/tag59.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61.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63.xml"/><Relationship Id="rId5" Type="http://schemas.openxmlformats.org/officeDocument/2006/relationships/slideLayout" Target="../slideLayouts/slideLayout7.xml"/><Relationship Id="rId4" Type="http://schemas.openxmlformats.org/officeDocument/2006/relationships/tags" Target="../tags/tag63.xml"/></Relationships>
</file>

<file path=ppt/slides/_rels/slide1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112.svg"/><Relationship Id="rId4" Type="http://schemas.openxmlformats.org/officeDocument/2006/relationships/image" Target="../media/image110.png"/></Relationships>
</file>

<file path=ppt/slides/_rels/slide13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118.png"/><Relationship Id="rId4" Type="http://schemas.openxmlformats.org/officeDocument/2006/relationships/image" Target="../media/image117.png"/></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20.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123.jpeg"/><Relationship Id="rId4" Type="http://schemas.openxmlformats.org/officeDocument/2006/relationships/image" Target="../media/image122.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27.jpeg"/></Relationships>
</file>

<file path=ppt/slides/_rels/slide15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61.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77.xml"/><Relationship Id="rId5" Type="http://schemas.openxmlformats.org/officeDocument/2006/relationships/slideLayout" Target="../slideLayouts/slideLayout7.xml"/><Relationship Id="rId4" Type="http://schemas.openxmlformats.org/officeDocument/2006/relationships/tags" Target="../tags/tag67.xml"/></Relationships>
</file>

<file path=ppt/slides/_rels/slide1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image.baidu.com/search/detail?ct=503316480&amp;z=0&amp;tn=baiduimagedetail&amp;ipn=d&amp;word=%E8%BF%90%E8%90%A5%E9%87%87%E8%B4%AD%E5%9B%BE%E7%89%87&amp;step_word=&amp;ie=utf-8&amp;in=&amp;cl=2&amp;lm=-1&amp;st=-1&amp;hd=&amp;latest=&amp;copyright=&amp;cs=595366687,2769193213&amp;os=875620542,1582206629&amp;simid=4243550001,790184997&amp;pn=0&amp;rn=1&amp;di=199760&amp;ln=1208&amp;fr=&amp;fmq=1567500337486_R&amp;ic=&amp;s=undefined&amp;se=&amp;sme=&amp;tab=0&amp;width=&amp;height=&amp;face=undefined&amp;is=0,0&amp;istype=2&amp;ist=&amp;jit=&amp;bdtype=0&amp;spn=0&amp;pi=0&amp;gsm=0&amp;hs=2&amp;objurl=http://yzhtml01.book118.com/2016/11/13/10/41869165/4.files/file0001.png&amp;rpstart=0&amp;rpnum=0&amp;adpicid=0&amp;force=undefined"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13.xml"/><Relationship Id="rId5" Type="http://schemas.openxmlformats.org/officeDocument/2006/relationships/image" Target="../media/image92.jpeg"/><Relationship Id="rId4" Type="http://schemas.openxmlformats.org/officeDocument/2006/relationships/image" Target="../media/image91.tiff"/></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14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baidu.com/search/detail?ct=503316480&amp;z=0&amp;tn=baiduimagedetail&amp;ipn=d&amp;word=%E4%BC%81%E4%B8%9A%E6%95%88%E7%9B%8A%E5%9B%BE%E7%89%87&amp;step_word=&amp;ie=utf-8&amp;in=&amp;cl=2&amp;lm=-1&amp;st=-1&amp;hd=&amp;latest=&amp;copyright=&amp;cs=2119828528,1733010675&amp;os=2007476034,3186003168&amp;simid=3426812516,182596859&amp;pn=3&amp;rn=1&amp;di=145970&amp;ln=1236&amp;fr=&amp;fmq=1568629745345_R&amp;ic=&amp;s=undefined&amp;se=&amp;sme=&amp;tab=0&amp;width=&amp;height=&amp;face=undefined&amp;is=0,0&amp;istype=2&amp;ist=&amp;jit=&amp;bdtype=0&amp;spn=0&amp;pi=0&amp;gsm=0&amp;objurl=http://img.redocn.com/sheji/20160112/qiyewenhuaxiaoyizhanbansheji_5739640.jpg&amp;rpstart=0&amp;rpnum=0&amp;adpicid=0&amp;force=undefine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5" Type="http://schemas.openxmlformats.org/officeDocument/2006/relationships/tags" Target="../tags/tag8.xml"/><Relationship Id="rId10" Type="http://schemas.openxmlformats.org/officeDocument/2006/relationships/notesSlide" Target="../notesSlides/notesSlide10.xml"/><Relationship Id="rId4" Type="http://schemas.openxmlformats.org/officeDocument/2006/relationships/tags" Target="../tags/tag7.xml"/><Relationship Id="rId9"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14.xml"/><Relationship Id="rId7" Type="http://schemas.openxmlformats.org/officeDocument/2006/relationships/image" Target="../media/image52.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12.xml"/><Relationship Id="rId5" Type="http://schemas.openxmlformats.org/officeDocument/2006/relationships/slideLayout" Target="../slideLayouts/slideLayout13.xml"/><Relationship Id="rId4" Type="http://schemas.openxmlformats.org/officeDocument/2006/relationships/tags" Target="../tags/tag15.xml"/></Relationships>
</file>

<file path=ppt/slides/_rels/slide6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18.xml"/><Relationship Id="rId7" Type="http://schemas.openxmlformats.org/officeDocument/2006/relationships/notesSlide" Target="../notesSlides/notesSlide1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13.xml"/><Relationship Id="rId5" Type="http://schemas.openxmlformats.org/officeDocument/2006/relationships/tags" Target="../tags/tag20.xml"/><Relationship Id="rId4" Type="http://schemas.openxmlformats.org/officeDocument/2006/relationships/tags" Target="../tags/tag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notesSlide" Target="../notesSlides/notesSlide1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slideLayout" Target="../slideLayouts/slideLayout1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5" Type="http://schemas.openxmlformats.org/officeDocument/2006/relationships/tags" Target="../tags/tag25.xml"/><Relationship Id="rId10" Type="http://schemas.openxmlformats.org/officeDocument/2006/relationships/tags" Target="../tags/tag30.xml"/><Relationship Id="rId4" Type="http://schemas.openxmlformats.org/officeDocument/2006/relationships/tags" Target="../tags/tag24.xml"/><Relationship Id="rId9" Type="http://schemas.openxmlformats.org/officeDocument/2006/relationships/tags" Target="../tags/tag29.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61.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tags" Target="../tags/tag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4.jpeg"/><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31.xml"/><Relationship Id="rId5" Type="http://schemas.openxmlformats.org/officeDocument/2006/relationships/slideLayout" Target="../slideLayouts/slideLayout13.xml"/><Relationship Id="rId4" Type="http://schemas.openxmlformats.org/officeDocument/2006/relationships/tags" Target="../tags/tag39.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0.jpeg"/><Relationship Id="rId4" Type="http://schemas.openxmlformats.org/officeDocument/2006/relationships/notesSlide" Target="../notesSlides/notesSlide3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3.xml"/><Relationship Id="rId4" Type="http://schemas.openxmlformats.org/officeDocument/2006/relationships/image" Target="../media/image73.sv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73.jpeg"/><Relationship Id="rId4" Type="http://schemas.openxmlformats.org/officeDocument/2006/relationships/notesSlide" Target="../notesSlides/notesSlide3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3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35.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88.png"/><Relationship Id="rId4" Type="http://schemas.openxmlformats.org/officeDocument/2006/relationships/image" Target="../media/image87.jpeg"/></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61.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42.xml"/><Relationship Id="rId5" Type="http://schemas.openxmlformats.org/officeDocument/2006/relationships/slideLayout" Target="../slideLayouts/slideLayout7.xml"/><Relationship Id="rId4" Type="http://schemas.openxmlformats.org/officeDocument/2006/relationships/tags" Target="../tags/tag5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txBox="1">
            <a:spLocks noChangeArrowheads="1"/>
          </p:cNvSpPr>
          <p:nvPr/>
        </p:nvSpPr>
        <p:spPr bwMode="auto">
          <a:xfrm>
            <a:off x="925513" y="2679700"/>
            <a:ext cx="10340975" cy="677863"/>
          </a:xfrm>
          <a:prstGeom prst="rect">
            <a:avLst/>
          </a:prstGeom>
          <a:noFill/>
          <a:ln w="9525">
            <a:noFill/>
            <a:miter lim="800000"/>
          </a:ln>
        </p:spPr>
        <p:txBody>
          <a:bodyPr anchor="ctr"/>
          <a:lstStyle/>
          <a:p>
            <a:pPr algn="ctr"/>
            <a:r>
              <a:rPr lang="en-US" altLang="zh-CN" sz="6000" b="1">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6000" b="1">
                <a:solidFill>
                  <a:schemeClr val="bg1"/>
                </a:solidFill>
                <a:latin typeface="Arial" panose="020B0604020202020204" pitchFamily="34" charset="0"/>
                <a:ea typeface="微软雅黑" panose="020B0503020204020204" pitchFamily="34" charset="-122"/>
                <a:sym typeface="Arial" panose="020B0604020202020204" pitchFamily="34" charset="0"/>
              </a:rPr>
              <a:t>国有企业采购操作规范</a:t>
            </a:r>
            <a:r>
              <a:rPr lang="en-US" altLang="zh-CN" sz="6000" b="1">
                <a:solidFill>
                  <a:schemeClr val="bg1"/>
                </a:solidFill>
                <a:latin typeface="Arial" panose="020B0604020202020204" pitchFamily="34" charset="0"/>
                <a:ea typeface="微软雅黑" panose="020B0503020204020204" pitchFamily="34" charset="-122"/>
                <a:sym typeface="Arial" panose="020B0604020202020204" pitchFamily="34" charset="0"/>
              </a:rPr>
              <a:t>》</a:t>
            </a:r>
          </a:p>
        </p:txBody>
      </p:sp>
      <p:sp>
        <p:nvSpPr>
          <p:cNvPr id="13315" name="流程图: 可选过程 23"/>
          <p:cNvSpPr>
            <a:spLocks noChangeArrowheads="1"/>
          </p:cNvSpPr>
          <p:nvPr/>
        </p:nvSpPr>
        <p:spPr bwMode="auto">
          <a:xfrm>
            <a:off x="2316163" y="3698875"/>
            <a:ext cx="7559675" cy="585788"/>
          </a:xfrm>
          <a:prstGeom prst="flowChartAlternateProcess">
            <a:avLst/>
          </a:prstGeom>
          <a:noFill/>
          <a:ln w="9525">
            <a:solidFill>
              <a:srgbClr val="0CF3F4"/>
            </a:solidFill>
            <a:round/>
          </a:ln>
        </p:spPr>
        <p:txBody>
          <a:bodyPr/>
          <a:lstStyle/>
          <a:p>
            <a:pPr>
              <a:buFont typeface="Arial" panose="020B0604020202020204" pitchFamily="34" charset="0"/>
              <a:buNone/>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16" name="TextBox 5"/>
          <p:cNvSpPr txBox="1">
            <a:spLocks noChangeArrowheads="1"/>
          </p:cNvSpPr>
          <p:nvPr/>
        </p:nvSpPr>
        <p:spPr bwMode="auto">
          <a:xfrm>
            <a:off x="3689350" y="3719513"/>
            <a:ext cx="4656138" cy="584200"/>
          </a:xfrm>
          <a:prstGeom prst="rect">
            <a:avLst/>
          </a:prstGeom>
          <a:noFill/>
          <a:ln w="9525">
            <a:noFill/>
            <a:miter lim="800000"/>
          </a:ln>
        </p:spPr>
        <p:txBody>
          <a:bodyPr>
            <a:spAutoFit/>
          </a:bodyPr>
          <a:lstStyle/>
          <a:p>
            <a:pPr algn="ctr"/>
            <a:r>
              <a:rPr lang="zh-CN" altLang="en-US" sz="3200" b="1">
                <a:solidFill>
                  <a:schemeClr val="bg1"/>
                </a:solidFill>
                <a:latin typeface="Arial" panose="020B0604020202020204" pitchFamily="34" charset="0"/>
                <a:ea typeface="微软雅黑" panose="020B0503020204020204" pitchFamily="34" charset="-122"/>
                <a:sym typeface="Arial" panose="020B0604020202020204" pitchFamily="34" charset="0"/>
              </a:rPr>
              <a:t>解  读</a:t>
            </a:r>
            <a:endParaRPr lang="zh-CN" altLang="zh-CN" sz="32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17" name="TextBox 38"/>
          <p:cNvSpPr txBox="1">
            <a:spLocks noChangeArrowheads="1"/>
          </p:cNvSpPr>
          <p:nvPr/>
        </p:nvSpPr>
        <p:spPr bwMode="auto">
          <a:xfrm>
            <a:off x="2882900" y="4837113"/>
            <a:ext cx="6478588" cy="1015663"/>
          </a:xfrm>
          <a:prstGeom prst="rect">
            <a:avLst/>
          </a:prstGeom>
          <a:noFill/>
          <a:ln w="9525">
            <a:noFill/>
            <a:miter lim="800000"/>
          </a:ln>
        </p:spPr>
        <p:txBody>
          <a:bodyPr>
            <a:spAutoFit/>
          </a:bodyPr>
          <a:lstStyle/>
          <a:p>
            <a:pPr marL="900430" indent="-900430" algn="ctr">
              <a:lnSpc>
                <a:spcPct val="150000"/>
              </a:lnSpc>
            </a:pP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中国物流与采购联合会公共采购分会 </a:t>
            </a:r>
            <a:endParaRPr lang="en-US" altLang="zh-CN"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900430" indent="-900430" algn="ctr">
              <a:lnSpc>
                <a:spcPct val="150000"/>
              </a:lnSpc>
            </a:pPr>
            <a:r>
              <a:rPr lang="en-US" altLang="zh-CN" sz="2000" dirty="0">
                <a:solidFill>
                  <a:schemeClr val="bg1"/>
                </a:solidFill>
                <a:latin typeface="Arial" panose="020B0604020202020204" pitchFamily="34" charset="0"/>
                <a:ea typeface="微软雅黑" panose="020B0503020204020204" pitchFamily="34" charset="-122"/>
                <a:sym typeface="Arial" panose="020B0604020202020204" pitchFamily="34" charset="0"/>
              </a:rPr>
              <a:t>2019</a:t>
            </a:r>
            <a:r>
              <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20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12</a:t>
            </a:r>
            <a:r>
              <a:rPr lang="zh-CN" altLang="en-US" sz="2000"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zh-CN" altLang="en-US" sz="2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0" name="图片 29"/>
          <p:cNvPicPr>
            <a:picLocks noChangeAspect="1"/>
          </p:cNvPicPr>
          <p:nvPr/>
        </p:nvPicPr>
        <p:blipFill>
          <a:blip r:embed="rId3" cstate="print">
            <a:duotone>
              <a:prstClr val="black"/>
              <a:schemeClr val="accent4">
                <a:tint val="45000"/>
                <a:satMod val="400000"/>
              </a:schemeClr>
            </a:duotone>
          </a:blip>
          <a:stretch>
            <a:fillRect/>
          </a:stretch>
        </p:blipFill>
        <p:spPr>
          <a:xfrm>
            <a:off x="5435002" y="814169"/>
            <a:ext cx="1164337" cy="13502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8B6F62F-4F71-4DD4-B8B7-22492F73E71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52763" y="1822508"/>
            <a:ext cx="3925396" cy="3212983"/>
          </a:xfrm>
          <a:prstGeom prst="rect">
            <a:avLst/>
          </a:prstGeom>
        </p:spPr>
      </p:pic>
      <p:sp>
        <p:nvSpPr>
          <p:cNvPr id="3" name="内容占位符 2">
            <a:extLst>
              <a:ext uri="{FF2B5EF4-FFF2-40B4-BE49-F238E27FC236}">
                <a16:creationId xmlns:a16="http://schemas.microsoft.com/office/drawing/2014/main" xmlns="" id="{F802AF6C-7C69-47BE-8F64-60CEAE916D5D}"/>
              </a:ext>
            </a:extLst>
          </p:cNvPr>
          <p:cNvSpPr>
            <a:spLocks noGrp="1"/>
          </p:cNvSpPr>
          <p:nvPr>
            <p:ph idx="1"/>
          </p:nvPr>
        </p:nvSpPr>
        <p:spPr>
          <a:xfrm>
            <a:off x="527382" y="855677"/>
            <a:ext cx="7760942" cy="5270488"/>
          </a:xfrm>
        </p:spPr>
        <p:txBody>
          <a:bodyPr>
            <a:normAutofit/>
          </a:bodyPr>
          <a:lstStyle/>
          <a:p>
            <a:r>
              <a:rPr lang="en-US" altLang="zh-CN" dirty="0">
                <a:solidFill>
                  <a:srgbClr val="FF0000"/>
                </a:solidFill>
              </a:rPr>
              <a:t>2</a:t>
            </a:r>
            <a:r>
              <a:rPr lang="zh-CN" altLang="en-US" dirty="0">
                <a:solidFill>
                  <a:srgbClr val="FF0000"/>
                </a:solidFill>
              </a:rPr>
              <a:t>、企业采购是围绕供应链进行，成交的标准是同供应链的匹配性。</a:t>
            </a:r>
          </a:p>
          <a:p>
            <a:r>
              <a:rPr lang="zh-CN" altLang="en-US" dirty="0"/>
              <a:t>企业供应链管理包括供应管理、运营管理和物流管理。企业采购的目标必须和供应链目标保持一致性，通常，在企业采购中获得较低价格并不难，但是如果不能同时注重系统的整体价值，更低的价格可能会意味着质量更糟糕，交付时间难以保证；低质量、低价格的供应商可能是高库存成本的源头。因此，企业供应链采购价值增值的关键是要从整体、全局的视角来审视各类采购决策。</a:t>
            </a:r>
          </a:p>
          <a:p>
            <a:endParaRPr lang="zh-CN" altLang="en-US" dirty="0"/>
          </a:p>
        </p:txBody>
      </p:sp>
    </p:spTree>
    <p:extLst>
      <p:ext uri="{BB962C8B-B14F-4D97-AF65-F5344CB8AC3E}">
        <p14:creationId xmlns:p14="http://schemas.microsoft.com/office/powerpoint/2010/main" xmlns="" val="2974991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txBox="1">
            <a:spLocks noChangeArrowheads="1"/>
          </p:cNvSpPr>
          <p:nvPr/>
        </p:nvSpPr>
        <p:spPr bwMode="auto">
          <a:xfrm>
            <a:off x="323850" y="309563"/>
            <a:ext cx="11545888"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4.2</a:t>
            </a:r>
            <a:r>
              <a:rPr lang="zh-CN" altLang="en-US" sz="2800" b="1">
                <a:solidFill>
                  <a:srgbClr val="666666"/>
                </a:solidFill>
                <a:latin typeface="微软雅黑" panose="020B0503020204020204" pitchFamily="34" charset="-122"/>
                <a:ea typeface="微软雅黑" panose="020B0503020204020204" pitchFamily="34" charset="-122"/>
              </a:rPr>
              <a:t>竞价和询比采购</a:t>
            </a:r>
          </a:p>
        </p:txBody>
      </p:sp>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p:nvSpPr>
        <p:spPr>
          <a:xfrm>
            <a:off x="3086863" y="1578856"/>
            <a:ext cx="7300177" cy="3701390"/>
          </a:xfrm>
          <a:prstGeom prst="rect">
            <a:avLst/>
          </a:prstGeom>
        </p:spPr>
        <p:txBody>
          <a:bodyPr wrap="square" lIns="91432" tIns="45716" rIns="91432" bIns="45716">
            <a:spAutoFit/>
          </a:bodyPr>
          <a:lstStyle/>
          <a:p>
            <a:pPr fontAlgn="auto">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4.2.1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竞价采购方式</a:t>
            </a:r>
          </a:p>
          <a:p>
            <a:pPr fontAlgn="auto">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4.2.1.1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适用条件</a:t>
            </a:r>
          </a:p>
          <a:p>
            <a:pPr fontAlgn="auto">
              <a:spcBef>
                <a:spcPts val="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竞价采购应符合以下条件：</a:t>
            </a:r>
          </a:p>
          <a:p>
            <a:pPr fontAlgn="auto">
              <a:spcBef>
                <a:spcPts val="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采购需求明确、规格型号统一、货源充足、价格稳定或价格形成机制明确的采购。其中，允许一次报价的采购应为</a:t>
            </a:r>
            <a:r>
              <a:rPr lang="zh-CN" altLang="en-US" sz="24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非单独给采购人私人定制</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或提供，且已有固定市场的价值不高、频次不多的</a:t>
            </a:r>
            <a:r>
              <a:rPr lang="zh-CN" altLang="en-US" sz="24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货物</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采购；允许多次报价的采购中也包括为</a:t>
            </a:r>
            <a:r>
              <a:rPr lang="zh-CN" altLang="en-US" sz="24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企业定制</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的具有竞争条件的</a:t>
            </a:r>
            <a:r>
              <a:rPr lang="zh-CN" altLang="en-US" sz="24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货物或服务</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采购。</a:t>
            </a:r>
          </a:p>
          <a:p>
            <a:pPr fontAlgn="auto">
              <a:lnSpc>
                <a:spcPct val="150000"/>
              </a:lnSpc>
              <a:spcBef>
                <a:spcPts val="0"/>
              </a:spcBef>
              <a:spcAft>
                <a:spcPts val="0"/>
              </a:spcAft>
              <a:defRPr/>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4629" name="组 1"/>
          <p:cNvGrpSpPr/>
          <p:nvPr/>
        </p:nvGrpSpPr>
        <p:grpSpPr bwMode="auto">
          <a:xfrm>
            <a:off x="781844" y="958850"/>
            <a:ext cx="10628312" cy="5470525"/>
            <a:chOff x="323850" y="958364"/>
            <a:chExt cx="11598322" cy="5646922"/>
          </a:xfrm>
        </p:grpSpPr>
        <p:sp>
          <p:nvSpPr>
            <p:cNvPr id="6" name="圆角矩形 5"/>
            <p:cNvSpPr/>
            <p:nvPr/>
          </p:nvSpPr>
          <p:spPr>
            <a:xfrm>
              <a:off x="1620090" y="1421255"/>
              <a:ext cx="9218108" cy="4514058"/>
            </a:xfrm>
            <a:prstGeom prst="round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grpSp>
          <p:nvGrpSpPr>
            <p:cNvPr id="154631" name="组合 49"/>
            <p:cNvGrpSpPr/>
            <p:nvPr/>
          </p:nvGrpSpPr>
          <p:grpSpPr bwMode="auto">
            <a:xfrm>
              <a:off x="1026884" y="1260468"/>
              <a:ext cx="1703903" cy="1703903"/>
              <a:chOff x="1677608" y="2996952"/>
              <a:chExt cx="1395643" cy="1395643"/>
            </a:xfrm>
          </p:grpSpPr>
          <p:sp>
            <p:nvSpPr>
              <p:cNvPr id="8" name="Oval 60"/>
              <p:cNvSpPr>
                <a:spLocks noChangeAspect="1"/>
              </p:cNvSpPr>
              <p:nvPr/>
            </p:nvSpPr>
            <p:spPr>
              <a:xfrm>
                <a:off x="1677522" y="2997517"/>
                <a:ext cx="1395217" cy="1395434"/>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latin typeface="微软雅黑" panose="020B0503020204020204" pitchFamily="34" charset="-122"/>
                  <a:ea typeface="微软雅黑" panose="020B0503020204020204" pitchFamily="34" charset="-122"/>
                </a:endParaRPr>
              </a:p>
            </p:txBody>
          </p:sp>
          <p:sp>
            <p:nvSpPr>
              <p:cNvPr id="9" name="Oval 29"/>
              <p:cNvSpPr>
                <a:spLocks noChangeAspect="1"/>
              </p:cNvSpPr>
              <p:nvPr/>
            </p:nvSpPr>
            <p:spPr>
              <a:xfrm>
                <a:off x="1850114" y="3169458"/>
                <a:ext cx="1050630" cy="1050630"/>
              </a:xfrm>
              <a:prstGeom prst="ellipse">
                <a:avLst/>
              </a:prstGeom>
              <a:solidFill>
                <a:srgbClr val="2684E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sp>
          <p:nvSpPr>
            <p:cNvPr id="154632" name="标题 4"/>
            <p:cNvSpPr txBox="1">
              <a:spLocks noChangeArrowheads="1"/>
            </p:cNvSpPr>
            <p:nvPr/>
          </p:nvSpPr>
          <p:spPr bwMode="auto">
            <a:xfrm>
              <a:off x="1338775" y="1928026"/>
              <a:ext cx="1080120" cy="368786"/>
            </a:xfrm>
            <a:prstGeom prst="rect">
              <a:avLst/>
            </a:prstGeom>
            <a:noFill/>
            <a:ln w="9525">
              <a:noFill/>
              <a:miter lim="800000"/>
            </a:ln>
          </p:spPr>
          <p:txBody>
            <a:bodyPr anchor="ctr"/>
            <a:lstStyle/>
            <a:p>
              <a:pPr algn="ctr"/>
              <a:r>
                <a:rPr lang="zh-CN" altLang="en-US" sz="2800" b="1" dirty="0">
                  <a:solidFill>
                    <a:schemeClr val="bg1"/>
                  </a:solidFill>
                  <a:latin typeface="微软雅黑" panose="020B0503020204020204" pitchFamily="34" charset="-122"/>
                  <a:ea typeface="微软雅黑" panose="020B0503020204020204" pitchFamily="34" charset="-122"/>
                </a:rPr>
                <a:t>竞价采购</a:t>
              </a:r>
            </a:p>
          </p:txBody>
        </p:sp>
        <p:sp>
          <p:nvSpPr>
            <p:cNvPr id="11" name="椭圆 10"/>
            <p:cNvSpPr/>
            <p:nvPr/>
          </p:nvSpPr>
          <p:spPr>
            <a:xfrm>
              <a:off x="2328240" y="958364"/>
              <a:ext cx="506317" cy="506395"/>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2" name="椭圆 11"/>
            <p:cNvSpPr/>
            <p:nvPr/>
          </p:nvSpPr>
          <p:spPr>
            <a:xfrm>
              <a:off x="1360285" y="2801227"/>
              <a:ext cx="648992" cy="647351"/>
            </a:xfrm>
            <a:prstGeom prst="ellipse">
              <a:avLst/>
            </a:prstGeom>
            <a:solidFill>
              <a:srgbClr val="0070C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3" name="椭圆 12"/>
            <p:cNvSpPr/>
            <p:nvPr/>
          </p:nvSpPr>
          <p:spPr>
            <a:xfrm>
              <a:off x="323850" y="1859783"/>
              <a:ext cx="506317" cy="506395"/>
            </a:xfrm>
            <a:prstGeom prst="ellipse">
              <a:avLst/>
            </a:prstGeom>
            <a:solidFill>
              <a:srgbClr val="0070C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4" name="椭圆 13"/>
            <p:cNvSpPr/>
            <p:nvPr/>
          </p:nvSpPr>
          <p:spPr>
            <a:xfrm>
              <a:off x="730992" y="2366179"/>
              <a:ext cx="295787" cy="294093"/>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5" name="椭圆 14"/>
            <p:cNvSpPr/>
            <p:nvPr/>
          </p:nvSpPr>
          <p:spPr>
            <a:xfrm>
              <a:off x="844086" y="1624857"/>
              <a:ext cx="173992" cy="174019"/>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8" name="Oval 60"/>
            <p:cNvSpPr>
              <a:spLocks noChangeAspect="1"/>
            </p:cNvSpPr>
            <p:nvPr/>
          </p:nvSpPr>
          <p:spPr>
            <a:xfrm>
              <a:off x="10041316" y="4769450"/>
              <a:ext cx="1605948" cy="1606198"/>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endParaRPr>
            </a:p>
          </p:txBody>
        </p:sp>
        <p:grpSp>
          <p:nvGrpSpPr>
            <p:cNvPr id="154639" name="组合 62"/>
            <p:cNvGrpSpPr/>
            <p:nvPr/>
          </p:nvGrpSpPr>
          <p:grpSpPr bwMode="auto">
            <a:xfrm>
              <a:off x="8505977" y="5265126"/>
              <a:ext cx="1340160" cy="1340160"/>
              <a:chOff x="1677608" y="2996952"/>
              <a:chExt cx="1395643" cy="1395643"/>
            </a:xfrm>
          </p:grpSpPr>
          <p:sp>
            <p:nvSpPr>
              <p:cNvPr id="21" name="Oval 60"/>
              <p:cNvSpPr>
                <a:spLocks noChangeAspect="1"/>
              </p:cNvSpPr>
              <p:nvPr/>
            </p:nvSpPr>
            <p:spPr>
              <a:xfrm>
                <a:off x="1678365" y="2997173"/>
                <a:ext cx="1395206" cy="139542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endParaRPr>
              </a:p>
            </p:txBody>
          </p:sp>
          <p:sp>
            <p:nvSpPr>
              <p:cNvPr id="22" name="Oval 29"/>
              <p:cNvSpPr>
                <a:spLocks noChangeAspect="1"/>
              </p:cNvSpPr>
              <p:nvPr/>
            </p:nvSpPr>
            <p:spPr>
              <a:xfrm>
                <a:off x="1850114" y="3169458"/>
                <a:ext cx="1050630" cy="1050630"/>
              </a:xfrm>
              <a:prstGeom prst="ellipse">
                <a:avLst/>
              </a:prstGeom>
              <a:blipFill>
                <a:blip r:embed="rId3" cstate="print"/>
                <a:srcRect/>
                <a:stretch>
                  <a:fillRect l="-255096" t="-19467" r="-69540" b="-126751"/>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prstClr val="white"/>
                    </a:solidFill>
                    <a:effectLst>
                      <a:outerShdw blurRad="38100" dist="38100" dir="2700000" algn="tl">
                        <a:srgbClr val="000000">
                          <a:alpha val="43137"/>
                        </a:srgbClr>
                      </a:outerShdw>
                    </a:effectLst>
                    <a:latin typeface="DIN-BoldItalic" pitchFamily="50" charset="0"/>
                  </a:rPr>
                  <a:t></a:t>
                </a:r>
              </a:p>
            </p:txBody>
          </p:sp>
        </p:grpSp>
        <p:sp>
          <p:nvSpPr>
            <p:cNvPr id="23" name="椭圆 22"/>
            <p:cNvSpPr/>
            <p:nvPr/>
          </p:nvSpPr>
          <p:spPr>
            <a:xfrm>
              <a:off x="7956889" y="5738670"/>
              <a:ext cx="354944" cy="354999"/>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4" name="椭圆 23"/>
            <p:cNvSpPr/>
            <p:nvPr/>
          </p:nvSpPr>
          <p:spPr>
            <a:xfrm>
              <a:off x="9823826" y="5984038"/>
              <a:ext cx="506317" cy="506395"/>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5" name="椭圆 24"/>
            <p:cNvSpPr/>
            <p:nvPr/>
          </p:nvSpPr>
          <p:spPr>
            <a:xfrm>
              <a:off x="11163566" y="5949234"/>
              <a:ext cx="504577" cy="506395"/>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6" name="椭圆 25"/>
            <p:cNvSpPr/>
            <p:nvPr/>
          </p:nvSpPr>
          <p:spPr>
            <a:xfrm>
              <a:off x="11261002" y="4092449"/>
              <a:ext cx="647251" cy="647351"/>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7" name="椭圆 26"/>
            <p:cNvSpPr/>
            <p:nvPr/>
          </p:nvSpPr>
          <p:spPr>
            <a:xfrm>
              <a:off x="8325752" y="6241586"/>
              <a:ext cx="254029" cy="252327"/>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8" name="椭圆 27"/>
            <p:cNvSpPr/>
            <p:nvPr/>
          </p:nvSpPr>
          <p:spPr>
            <a:xfrm>
              <a:off x="9554137" y="5178329"/>
              <a:ext cx="252289" cy="252328"/>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9" name="椭圆 28"/>
            <p:cNvSpPr/>
            <p:nvPr/>
          </p:nvSpPr>
          <p:spPr>
            <a:xfrm>
              <a:off x="11669883" y="3709607"/>
              <a:ext cx="252289" cy="252328"/>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30" name="椭圆 29"/>
            <p:cNvSpPr/>
            <p:nvPr/>
          </p:nvSpPr>
          <p:spPr>
            <a:xfrm>
              <a:off x="7260920" y="5832641"/>
              <a:ext cx="167033" cy="167058"/>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pic>
          <p:nvPicPr>
            <p:cNvPr id="31" name="图片 30"/>
            <p:cNvPicPr>
              <a:picLocks noChangeAspect="1"/>
            </p:cNvPicPr>
            <p:nvPr/>
          </p:nvPicPr>
          <p:blipFill rotWithShape="1">
            <a:blip r:embed="rId4" cstate="print"/>
            <a:srcRect/>
            <a:stretch>
              <a:fillRect/>
            </a:stretch>
          </p:blipFill>
          <p:spPr>
            <a:xfrm>
              <a:off x="10221097" y="4961611"/>
              <a:ext cx="1266923" cy="1266923"/>
            </a:xfrm>
            <a:prstGeom prst="ellipse">
              <a:avLst/>
            </a:prstGeom>
            <a:blipFill>
              <a:blip r:embed="rId5" cstate="print"/>
              <a:srcRect/>
              <a:stretch>
                <a:fillRect l="-101980" t="-13479" r="-127524" b="-120759"/>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47528" y="447675"/>
            <a:ext cx="8363272" cy="6172200"/>
          </a:xfrm>
        </p:spPr>
        <p:txBody>
          <a:bodyPr/>
          <a:lstStyle/>
          <a:p>
            <a:r>
              <a:rPr lang="zh-CN" altLang="en-US" dirty="0"/>
              <a:t>                                </a:t>
            </a:r>
            <a:r>
              <a:rPr lang="zh-CN" altLang="en-US" sz="2600" dirty="0">
                <a:solidFill>
                  <a:srgbClr val="C00000"/>
                </a:solidFill>
                <a:latin typeface="微软雅黑" panose="020B0503020204020204" pitchFamily="34" charset="-122"/>
                <a:ea typeface="微软雅黑" panose="020B0503020204020204" pitchFamily="34" charset="-122"/>
              </a:rPr>
              <a:t>竞价采购程序</a:t>
            </a:r>
            <a:endParaRPr lang="en-US" altLang="zh-CN" sz="2600" dirty="0">
              <a:solidFill>
                <a:srgbClr val="C00000"/>
              </a:solidFill>
              <a:latin typeface="微软雅黑" panose="020B0503020204020204" pitchFamily="34" charset="-122"/>
              <a:ea typeface="微软雅黑" panose="020B0503020204020204" pitchFamily="34" charset="-122"/>
            </a:endParaRPr>
          </a:p>
          <a:p>
            <a:endParaRPr lang="zh-CN" altLang="en-US" sz="2600" dirty="0">
              <a:latin typeface="宋体" panose="02010600030101010101" pitchFamily="2" charset="-122"/>
              <a:ea typeface="宋体" panose="02010600030101010101" pitchFamily="2" charset="-122"/>
            </a:endParaRPr>
          </a:p>
        </p:txBody>
      </p:sp>
      <p:sp>
        <p:nvSpPr>
          <p:cNvPr id="8" name="圆角矩形 7"/>
          <p:cNvSpPr/>
          <p:nvPr/>
        </p:nvSpPr>
        <p:spPr>
          <a:xfrm>
            <a:off x="1918824" y="1077509"/>
            <a:ext cx="1571500" cy="26479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400" dirty="0">
                <a:solidFill>
                  <a:srgbClr val="C00000"/>
                </a:solidFill>
              </a:rPr>
              <a:t>采购人编制并向</a:t>
            </a:r>
            <a:r>
              <a:rPr lang="en-US" altLang="zh-CN" sz="2400" dirty="0">
                <a:solidFill>
                  <a:srgbClr val="C00000"/>
                </a:solidFill>
              </a:rPr>
              <a:t>3</a:t>
            </a:r>
            <a:r>
              <a:rPr lang="zh-CN" altLang="zh-CN" sz="2400" dirty="0">
                <a:solidFill>
                  <a:srgbClr val="C00000"/>
                </a:solidFill>
              </a:rPr>
              <a:t>家以上供应商发出竞价邀请函或公告。</a:t>
            </a:r>
          </a:p>
        </p:txBody>
      </p:sp>
      <p:sp>
        <p:nvSpPr>
          <p:cNvPr id="9" name="圆角矩形 8"/>
          <p:cNvSpPr/>
          <p:nvPr/>
        </p:nvSpPr>
        <p:spPr>
          <a:xfrm>
            <a:off x="3776732" y="1077511"/>
            <a:ext cx="1671196" cy="264794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C00000"/>
                </a:solidFill>
              </a:rPr>
              <a:t>可</a:t>
            </a:r>
            <a:r>
              <a:rPr lang="zh-CN" altLang="zh-CN" sz="2400" dirty="0">
                <a:solidFill>
                  <a:srgbClr val="C00000"/>
                </a:solidFill>
              </a:rPr>
              <a:t>组建评审小组</a:t>
            </a:r>
            <a:r>
              <a:rPr lang="zh-CN" altLang="en-US" sz="2400" dirty="0">
                <a:solidFill>
                  <a:srgbClr val="C00000"/>
                </a:solidFill>
              </a:rPr>
              <a:t>（无人数和资格要求）</a:t>
            </a:r>
            <a:endParaRPr lang="zh-CN" altLang="zh-CN" sz="2400" dirty="0">
              <a:solidFill>
                <a:srgbClr val="C00000"/>
              </a:solidFill>
            </a:endParaRPr>
          </a:p>
        </p:txBody>
      </p:sp>
      <p:sp>
        <p:nvSpPr>
          <p:cNvPr id="11" name="圆角矩形 10"/>
          <p:cNvSpPr/>
          <p:nvPr/>
        </p:nvSpPr>
        <p:spPr>
          <a:xfrm>
            <a:off x="5753708" y="1077508"/>
            <a:ext cx="4752528" cy="26479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p>
          <a:p>
            <a:r>
              <a:rPr lang="zh-CN" altLang="en-US" sz="2400" dirty="0">
                <a:solidFill>
                  <a:srgbClr val="C00000"/>
                </a:solidFill>
              </a:rPr>
              <a:t>从竞价邀请函或公告发出之日起至供应商提交响应报价截止之日止不得少于</a:t>
            </a:r>
            <a:r>
              <a:rPr lang="en-US" altLang="zh-CN" sz="2400" dirty="0">
                <a:solidFill>
                  <a:srgbClr val="C00000"/>
                </a:solidFill>
              </a:rPr>
              <a:t>3</a:t>
            </a:r>
            <a:r>
              <a:rPr lang="zh-CN" altLang="en-US" sz="2400" dirty="0">
                <a:solidFill>
                  <a:srgbClr val="C00000"/>
                </a:solidFill>
              </a:rPr>
              <a:t>日。</a:t>
            </a:r>
          </a:p>
          <a:p>
            <a:r>
              <a:rPr lang="zh-CN" altLang="en-US" sz="2400" dirty="0">
                <a:solidFill>
                  <a:srgbClr val="C00000"/>
                </a:solidFill>
              </a:rPr>
              <a:t>允许每个供应商在规定的方式和时间内一次报价或多次报价，并在规定截止时间后报出不可更改的价格。</a:t>
            </a:r>
          </a:p>
          <a:p>
            <a:pPr algn="ctr"/>
            <a:endParaRPr lang="zh-CN" altLang="en-US" dirty="0"/>
          </a:p>
        </p:txBody>
      </p:sp>
      <p:sp>
        <p:nvSpPr>
          <p:cNvPr id="12" name="圆角矩形 11"/>
          <p:cNvSpPr/>
          <p:nvPr/>
        </p:nvSpPr>
        <p:spPr>
          <a:xfrm>
            <a:off x="8372260" y="4156179"/>
            <a:ext cx="2133976" cy="226457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C00000"/>
                </a:solidFill>
              </a:rPr>
              <a:t>授予合同</a:t>
            </a:r>
            <a:r>
              <a:rPr lang="en-US" altLang="zh-CN" sz="2400" dirty="0">
                <a:solidFill>
                  <a:srgbClr val="C00000"/>
                </a:solidFill>
              </a:rPr>
              <a:t>;</a:t>
            </a:r>
          </a:p>
          <a:p>
            <a:r>
              <a:rPr lang="zh-CN" altLang="zh-CN" sz="2400" dirty="0">
                <a:solidFill>
                  <a:srgbClr val="C00000"/>
                </a:solidFill>
              </a:rPr>
              <a:t>应按</a:t>
            </a:r>
            <a:r>
              <a:rPr lang="en-US" altLang="zh-CN" sz="2400" dirty="0">
                <a:solidFill>
                  <a:srgbClr val="C00000"/>
                </a:solidFill>
              </a:rPr>
              <a:t>3.9</a:t>
            </a:r>
            <a:r>
              <a:rPr lang="zh-CN" altLang="zh-CN" sz="2400" dirty="0">
                <a:solidFill>
                  <a:srgbClr val="C00000"/>
                </a:solidFill>
              </a:rPr>
              <a:t>规定执行。</a:t>
            </a:r>
          </a:p>
        </p:txBody>
      </p:sp>
      <p:sp>
        <p:nvSpPr>
          <p:cNvPr id="13" name="圆角矩形 12"/>
          <p:cNvSpPr/>
          <p:nvPr/>
        </p:nvSpPr>
        <p:spPr>
          <a:xfrm>
            <a:off x="2098892" y="4240131"/>
            <a:ext cx="2571768" cy="226458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400" dirty="0">
                <a:solidFill>
                  <a:srgbClr val="C00000"/>
                </a:solidFill>
              </a:rPr>
              <a:t>中选报价应当是满足竞价函中列明的采购人需要的最低报价。</a:t>
            </a:r>
          </a:p>
        </p:txBody>
      </p:sp>
      <p:sp>
        <p:nvSpPr>
          <p:cNvPr id="14" name="圆角矩形 13"/>
          <p:cNvSpPr/>
          <p:nvPr/>
        </p:nvSpPr>
        <p:spPr>
          <a:xfrm>
            <a:off x="5514812" y="4199816"/>
            <a:ext cx="2071702" cy="2264580"/>
          </a:xfrm>
          <a:prstGeom prst="roundRect">
            <a:avLst>
              <a:gd name="adj"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C00000"/>
                </a:solidFill>
              </a:rPr>
              <a:t>成交通知</a:t>
            </a:r>
            <a:endParaRPr lang="en-US" altLang="zh-CN" sz="2400" dirty="0">
              <a:solidFill>
                <a:srgbClr val="C00000"/>
              </a:solidFill>
            </a:endParaRPr>
          </a:p>
          <a:p>
            <a:r>
              <a:rPr lang="zh-CN" altLang="zh-CN" sz="2400" dirty="0">
                <a:solidFill>
                  <a:srgbClr val="C00000"/>
                </a:solidFill>
              </a:rPr>
              <a:t>应按</a:t>
            </a:r>
            <a:r>
              <a:rPr lang="en-US" altLang="zh-CN" sz="2400" dirty="0">
                <a:solidFill>
                  <a:srgbClr val="C00000"/>
                </a:solidFill>
              </a:rPr>
              <a:t>3.8</a:t>
            </a:r>
            <a:r>
              <a:rPr lang="zh-CN" altLang="zh-CN" sz="2400" dirty="0">
                <a:solidFill>
                  <a:srgbClr val="C00000"/>
                </a:solidFill>
              </a:rPr>
              <a:t>规定执行。</a:t>
            </a:r>
          </a:p>
        </p:txBody>
      </p:sp>
      <p:sp>
        <p:nvSpPr>
          <p:cNvPr id="15" name="矩形 14"/>
          <p:cNvSpPr/>
          <p:nvPr/>
        </p:nvSpPr>
        <p:spPr>
          <a:xfrm>
            <a:off x="1552092" y="2458642"/>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6" name="矩形 15"/>
          <p:cNvSpPr/>
          <p:nvPr/>
        </p:nvSpPr>
        <p:spPr>
          <a:xfrm>
            <a:off x="3490324" y="2458640"/>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矩形 16"/>
          <p:cNvSpPr/>
          <p:nvPr/>
        </p:nvSpPr>
        <p:spPr>
          <a:xfrm>
            <a:off x="5411924" y="2458642"/>
            <a:ext cx="52920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椭圆 20"/>
          <p:cNvSpPr/>
          <p:nvPr/>
        </p:nvSpPr>
        <p:spPr>
          <a:xfrm>
            <a:off x="2511066" y="971208"/>
            <a:ext cx="432048" cy="398224"/>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22" name="椭圆 21"/>
          <p:cNvSpPr/>
          <p:nvPr/>
        </p:nvSpPr>
        <p:spPr>
          <a:xfrm>
            <a:off x="4368974" y="971208"/>
            <a:ext cx="432048" cy="398224"/>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23" name="椭圆 22"/>
          <p:cNvSpPr/>
          <p:nvPr/>
        </p:nvSpPr>
        <p:spPr>
          <a:xfrm>
            <a:off x="5460504" y="2164552"/>
            <a:ext cx="432048" cy="398224"/>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
        <p:nvSpPr>
          <p:cNvPr id="24" name="椭圆 23"/>
          <p:cNvSpPr/>
          <p:nvPr/>
        </p:nvSpPr>
        <p:spPr>
          <a:xfrm>
            <a:off x="3086851" y="4000699"/>
            <a:ext cx="432048" cy="398224"/>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4</a:t>
            </a:r>
            <a:endParaRPr lang="zh-CN" altLang="en-US" dirty="0">
              <a:solidFill>
                <a:schemeClr val="tx1"/>
              </a:solidFill>
            </a:endParaRPr>
          </a:p>
        </p:txBody>
      </p:sp>
      <p:sp>
        <p:nvSpPr>
          <p:cNvPr id="25" name="椭圆 24"/>
          <p:cNvSpPr/>
          <p:nvPr/>
        </p:nvSpPr>
        <p:spPr>
          <a:xfrm>
            <a:off x="6350398" y="3991181"/>
            <a:ext cx="432048" cy="398224"/>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5</a:t>
            </a:r>
            <a:endParaRPr lang="zh-CN" altLang="en-US" dirty="0">
              <a:solidFill>
                <a:schemeClr val="tx1"/>
              </a:solidFill>
            </a:endParaRPr>
          </a:p>
        </p:txBody>
      </p:sp>
      <p:sp>
        <p:nvSpPr>
          <p:cNvPr id="26" name="椭圆 25"/>
          <p:cNvSpPr/>
          <p:nvPr/>
        </p:nvSpPr>
        <p:spPr>
          <a:xfrm>
            <a:off x="8975140" y="3957067"/>
            <a:ext cx="432048" cy="398224"/>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6</a:t>
            </a:r>
            <a:endParaRPr lang="zh-CN" altLang="en-US" dirty="0">
              <a:solidFill>
                <a:schemeClr val="tx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4.2</a:t>
            </a:r>
            <a:r>
              <a:rPr lang="zh-CN" altLang="en-US" sz="2800" b="1">
                <a:solidFill>
                  <a:srgbClr val="666666"/>
                </a:solidFill>
                <a:latin typeface="微软雅黑" panose="020B0503020204020204" pitchFamily="34" charset="-122"/>
                <a:ea typeface="微软雅黑" panose="020B0503020204020204" pitchFamily="34" charset="-122"/>
              </a:rPr>
              <a:t>竞价和询比采购</a:t>
            </a:r>
          </a:p>
        </p:txBody>
      </p:sp>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2"/>
          <p:cNvGrpSpPr/>
          <p:nvPr/>
        </p:nvGrpSpPr>
        <p:grpSpPr bwMode="auto">
          <a:xfrm rot="-5400000">
            <a:off x="1531461" y="3596693"/>
            <a:ext cx="2952750" cy="831850"/>
            <a:chOff x="9094388" y="3131023"/>
            <a:chExt cx="1220012" cy="566265"/>
          </a:xfrm>
        </p:grpSpPr>
        <p:sp>
          <p:nvSpPr>
            <p:cNvPr id="8" name="Line 128"/>
            <p:cNvSpPr>
              <a:spLocks noChangeShapeType="1"/>
            </p:cNvSpPr>
            <p:nvPr/>
          </p:nvSpPr>
          <p:spPr bwMode="auto">
            <a:xfrm>
              <a:off x="9703082" y="3131023"/>
              <a:ext cx="0" cy="565185"/>
            </a:xfrm>
            <a:prstGeom prst="line">
              <a:avLst/>
            </a:prstGeom>
            <a:noFill/>
            <a:ln w="12700" cap="flat">
              <a:solidFill>
                <a:schemeClr val="bg1">
                  <a:lumMod val="50000"/>
                </a:schemeClr>
              </a:solidFill>
              <a:prstDash val="solid"/>
              <a:miter lim="800000"/>
            </a:ln>
          </p:spPr>
          <p:txBody>
            <a:bodyPr/>
            <a:lstStyle/>
            <a:p>
              <a:pPr fontAlgn="auto">
                <a:spcBef>
                  <a:spcPts val="0"/>
                </a:spcBef>
                <a:spcAft>
                  <a:spcPts val="0"/>
                </a:spcAft>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 name="Line 129"/>
            <p:cNvSpPr>
              <a:spLocks noChangeShapeType="1"/>
            </p:cNvSpPr>
            <p:nvPr/>
          </p:nvSpPr>
          <p:spPr bwMode="auto">
            <a:xfrm flipH="1">
              <a:off x="9094388" y="3491963"/>
              <a:ext cx="1220012" cy="0"/>
            </a:xfrm>
            <a:prstGeom prst="line">
              <a:avLst/>
            </a:prstGeom>
            <a:noFill/>
            <a:ln w="12700" cap="flat">
              <a:solidFill>
                <a:schemeClr val="bg1">
                  <a:lumMod val="50000"/>
                </a:schemeClr>
              </a:solidFill>
              <a:prstDash val="solid"/>
              <a:miter lim="800000"/>
            </a:ln>
          </p:spPr>
          <p:txBody>
            <a:bodyPr/>
            <a:lstStyle/>
            <a:p>
              <a:pPr fontAlgn="auto">
                <a:spcBef>
                  <a:spcPts val="0"/>
                </a:spcBef>
                <a:spcAft>
                  <a:spcPts val="0"/>
                </a:spcAft>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 name="Line 130"/>
            <p:cNvSpPr>
              <a:spLocks noChangeShapeType="1"/>
            </p:cNvSpPr>
            <p:nvPr/>
          </p:nvSpPr>
          <p:spPr bwMode="auto">
            <a:xfrm>
              <a:off x="9094388" y="3487641"/>
              <a:ext cx="0" cy="209648"/>
            </a:xfrm>
            <a:prstGeom prst="line">
              <a:avLst/>
            </a:prstGeom>
            <a:noFill/>
            <a:ln w="12700" cap="flat">
              <a:solidFill>
                <a:schemeClr val="bg1">
                  <a:lumMod val="50000"/>
                </a:schemeClr>
              </a:solidFill>
              <a:prstDash val="solid"/>
              <a:miter lim="800000"/>
            </a:ln>
          </p:spPr>
          <p:txBody>
            <a:bodyPr/>
            <a:lstStyle/>
            <a:p>
              <a:pPr fontAlgn="auto">
                <a:spcBef>
                  <a:spcPts val="0"/>
                </a:spcBef>
                <a:spcAft>
                  <a:spcPts val="0"/>
                </a:spcAft>
                <a:defRPr/>
              </a:pP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 name="Line 131"/>
            <p:cNvSpPr>
              <a:spLocks noChangeShapeType="1"/>
            </p:cNvSpPr>
            <p:nvPr/>
          </p:nvSpPr>
          <p:spPr bwMode="auto">
            <a:xfrm>
              <a:off x="10314400" y="3487641"/>
              <a:ext cx="0" cy="209648"/>
            </a:xfrm>
            <a:prstGeom prst="line">
              <a:avLst/>
            </a:prstGeom>
            <a:noFill/>
            <a:ln w="12700" cap="flat">
              <a:solidFill>
                <a:schemeClr val="bg1">
                  <a:lumMod val="50000"/>
                </a:schemeClr>
              </a:solidFill>
              <a:prstDash val="solid"/>
              <a:miter lim="800000"/>
            </a:ln>
          </p:spPr>
          <p:txBody>
            <a:bodyPr/>
            <a:lstStyle/>
            <a:p>
              <a:pPr fontAlgn="auto">
                <a:spcBef>
                  <a:spcPts val="0"/>
                </a:spcBef>
                <a:spcAft>
                  <a:spcPts val="0"/>
                </a:spcAft>
                <a:defRPr/>
              </a:pP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3" name="组合 17"/>
          <p:cNvGrpSpPr/>
          <p:nvPr/>
        </p:nvGrpSpPr>
        <p:grpSpPr bwMode="auto">
          <a:xfrm>
            <a:off x="784862" y="3034626"/>
            <a:ext cx="1871662" cy="1873250"/>
            <a:chOff x="1677608" y="2996952"/>
            <a:chExt cx="1395643" cy="1395643"/>
          </a:xfrm>
        </p:grpSpPr>
        <p:sp>
          <p:nvSpPr>
            <p:cNvPr id="1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endParaRPr>
            </a:p>
          </p:txBody>
        </p:sp>
        <p:sp>
          <p:nvSpPr>
            <p:cNvPr id="14" name="Oval 29"/>
            <p:cNvSpPr>
              <a:spLocks noChangeAspect="1"/>
            </p:cNvSpPr>
            <p:nvPr/>
          </p:nvSpPr>
          <p:spPr>
            <a:xfrm>
              <a:off x="1850114" y="3169458"/>
              <a:ext cx="1050630" cy="1050630"/>
            </a:xfrm>
            <a:prstGeom prst="ellipse">
              <a:avLst/>
            </a:prstGeom>
            <a:solidFill>
              <a:srgbClr val="0070C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DIN-BoldItalic" pitchFamily="50" charset="0"/>
                </a:rPr>
                <a:t></a:t>
              </a:r>
            </a:p>
          </p:txBody>
        </p:sp>
      </p:grpSp>
      <p:grpSp>
        <p:nvGrpSpPr>
          <p:cNvPr id="4" name="组合 20"/>
          <p:cNvGrpSpPr/>
          <p:nvPr/>
        </p:nvGrpSpPr>
        <p:grpSpPr>
          <a:xfrm>
            <a:off x="1808893" y="3600670"/>
            <a:ext cx="549837" cy="763569"/>
            <a:chOff x="8032306" y="5624901"/>
            <a:chExt cx="429201" cy="596039"/>
          </a:xfrm>
          <a:solidFill>
            <a:schemeClr val="bg1"/>
          </a:solidFill>
        </p:grpSpPr>
        <p:sp>
          <p:nvSpPr>
            <p:cNvPr id="16" name="Freeform 276"/>
            <p:cNvSpPr/>
            <p:nvPr/>
          </p:nvSpPr>
          <p:spPr bwMode="auto">
            <a:xfrm>
              <a:off x="8032306" y="5715047"/>
              <a:ext cx="429201" cy="505893"/>
            </a:xfrm>
            <a:custGeom>
              <a:avLst/>
              <a:gdLst>
                <a:gd name="T0" fmla="*/ 166 w 203"/>
                <a:gd name="T1" fmla="*/ 0 h 239"/>
                <a:gd name="T2" fmla="*/ 166 w 203"/>
                <a:gd name="T3" fmla="*/ 22 h 239"/>
                <a:gd name="T4" fmla="*/ 181 w 203"/>
                <a:gd name="T5" fmla="*/ 37 h 239"/>
                <a:gd name="T6" fmla="*/ 181 w 203"/>
                <a:gd name="T7" fmla="*/ 203 h 239"/>
                <a:gd name="T8" fmla="*/ 166 w 203"/>
                <a:gd name="T9" fmla="*/ 218 h 239"/>
                <a:gd name="T10" fmla="*/ 36 w 203"/>
                <a:gd name="T11" fmla="*/ 218 h 239"/>
                <a:gd name="T12" fmla="*/ 22 w 203"/>
                <a:gd name="T13" fmla="*/ 203 h 239"/>
                <a:gd name="T14" fmla="*/ 22 w 203"/>
                <a:gd name="T15" fmla="*/ 37 h 239"/>
                <a:gd name="T16" fmla="*/ 36 w 203"/>
                <a:gd name="T17" fmla="*/ 22 h 239"/>
                <a:gd name="T18" fmla="*/ 36 w 203"/>
                <a:gd name="T19" fmla="*/ 0 h 239"/>
                <a:gd name="T20" fmla="*/ 0 w 203"/>
                <a:gd name="T21" fmla="*/ 37 h 239"/>
                <a:gd name="T22" fmla="*/ 0 w 203"/>
                <a:gd name="T23" fmla="*/ 203 h 239"/>
                <a:gd name="T24" fmla="*/ 36 w 203"/>
                <a:gd name="T25" fmla="*/ 239 h 239"/>
                <a:gd name="T26" fmla="*/ 166 w 203"/>
                <a:gd name="T27" fmla="*/ 239 h 239"/>
                <a:gd name="T28" fmla="*/ 203 w 203"/>
                <a:gd name="T29" fmla="*/ 203 h 239"/>
                <a:gd name="T30" fmla="*/ 203 w 203"/>
                <a:gd name="T31" fmla="*/ 37 h 239"/>
                <a:gd name="T32" fmla="*/ 166 w 203"/>
                <a:gd name="T3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239">
                  <a:moveTo>
                    <a:pt x="166" y="0"/>
                  </a:moveTo>
                  <a:cubicBezTo>
                    <a:pt x="166" y="22"/>
                    <a:pt x="166" y="22"/>
                    <a:pt x="166" y="22"/>
                  </a:cubicBezTo>
                  <a:cubicBezTo>
                    <a:pt x="174" y="22"/>
                    <a:pt x="181" y="29"/>
                    <a:pt x="181" y="37"/>
                  </a:cubicBezTo>
                  <a:cubicBezTo>
                    <a:pt x="181" y="203"/>
                    <a:pt x="181" y="203"/>
                    <a:pt x="181" y="203"/>
                  </a:cubicBezTo>
                  <a:cubicBezTo>
                    <a:pt x="181" y="211"/>
                    <a:pt x="174" y="218"/>
                    <a:pt x="166" y="218"/>
                  </a:cubicBezTo>
                  <a:cubicBezTo>
                    <a:pt x="36" y="218"/>
                    <a:pt x="36" y="218"/>
                    <a:pt x="36" y="218"/>
                  </a:cubicBezTo>
                  <a:cubicBezTo>
                    <a:pt x="28" y="218"/>
                    <a:pt x="22" y="211"/>
                    <a:pt x="22" y="203"/>
                  </a:cubicBezTo>
                  <a:cubicBezTo>
                    <a:pt x="22" y="37"/>
                    <a:pt x="22" y="37"/>
                    <a:pt x="22" y="37"/>
                  </a:cubicBezTo>
                  <a:cubicBezTo>
                    <a:pt x="22" y="29"/>
                    <a:pt x="28" y="22"/>
                    <a:pt x="36" y="22"/>
                  </a:cubicBezTo>
                  <a:cubicBezTo>
                    <a:pt x="36" y="0"/>
                    <a:pt x="36" y="0"/>
                    <a:pt x="36" y="0"/>
                  </a:cubicBezTo>
                  <a:cubicBezTo>
                    <a:pt x="16" y="0"/>
                    <a:pt x="0" y="17"/>
                    <a:pt x="0" y="37"/>
                  </a:cubicBezTo>
                  <a:cubicBezTo>
                    <a:pt x="0" y="203"/>
                    <a:pt x="0" y="203"/>
                    <a:pt x="0" y="203"/>
                  </a:cubicBezTo>
                  <a:cubicBezTo>
                    <a:pt x="0" y="223"/>
                    <a:pt x="16" y="239"/>
                    <a:pt x="36" y="239"/>
                  </a:cubicBezTo>
                  <a:cubicBezTo>
                    <a:pt x="166" y="239"/>
                    <a:pt x="166" y="239"/>
                    <a:pt x="166" y="239"/>
                  </a:cubicBezTo>
                  <a:cubicBezTo>
                    <a:pt x="186" y="239"/>
                    <a:pt x="203" y="223"/>
                    <a:pt x="203" y="203"/>
                  </a:cubicBezTo>
                  <a:cubicBezTo>
                    <a:pt x="203" y="37"/>
                    <a:pt x="203" y="37"/>
                    <a:pt x="203" y="37"/>
                  </a:cubicBezTo>
                  <a:cubicBezTo>
                    <a:pt x="203" y="17"/>
                    <a:pt x="186" y="0"/>
                    <a:pt x="166" y="0"/>
                  </a:cubicBezTo>
                  <a:close/>
                </a:path>
              </a:pathLst>
            </a:custGeom>
            <a:grpFill/>
            <a:ln>
              <a:noFill/>
            </a:ln>
          </p:spPr>
          <p:txBody>
            <a:bodyPr/>
            <a:lstStyle/>
            <a:p>
              <a:pPr fontAlgn="auto">
                <a:spcBef>
                  <a:spcPts val="0"/>
                </a:spcBef>
                <a:spcAft>
                  <a:spcPts val="0"/>
                </a:spcAft>
                <a:defRPr/>
              </a:pPr>
              <a:endParaRPr lang="en-US">
                <a:solidFill>
                  <a:prstClr val="black"/>
                </a:solidFill>
                <a:latin typeface="+mn-lt"/>
                <a:ea typeface="+mn-ea"/>
              </a:endParaRPr>
            </a:p>
          </p:txBody>
        </p:sp>
        <p:sp>
          <p:nvSpPr>
            <p:cNvPr id="17" name="Freeform 277"/>
            <p:cNvSpPr/>
            <p:nvPr/>
          </p:nvSpPr>
          <p:spPr bwMode="auto">
            <a:xfrm>
              <a:off x="8139943" y="5624901"/>
              <a:ext cx="213928" cy="137237"/>
            </a:xfrm>
            <a:custGeom>
              <a:avLst/>
              <a:gdLst>
                <a:gd name="T0" fmla="*/ 101 w 101"/>
                <a:gd name="T1" fmla="*/ 29 h 65"/>
                <a:gd name="T2" fmla="*/ 79 w 101"/>
                <a:gd name="T3" fmla="*/ 29 h 65"/>
                <a:gd name="T4" fmla="*/ 50 w 101"/>
                <a:gd name="T5" fmla="*/ 0 h 65"/>
                <a:gd name="T6" fmla="*/ 21 w 101"/>
                <a:gd name="T7" fmla="*/ 29 h 65"/>
                <a:gd name="T8" fmla="*/ 0 w 101"/>
                <a:gd name="T9" fmla="*/ 29 h 65"/>
                <a:gd name="T10" fmla="*/ 0 w 101"/>
                <a:gd name="T11" fmla="*/ 65 h 65"/>
                <a:gd name="T12" fmla="*/ 101 w 101"/>
                <a:gd name="T13" fmla="*/ 65 h 65"/>
                <a:gd name="T14" fmla="*/ 101 w 101"/>
                <a:gd name="T15" fmla="*/ 29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65">
                  <a:moveTo>
                    <a:pt x="101" y="29"/>
                  </a:moveTo>
                  <a:cubicBezTo>
                    <a:pt x="79" y="29"/>
                    <a:pt x="79" y="29"/>
                    <a:pt x="79" y="29"/>
                  </a:cubicBezTo>
                  <a:cubicBezTo>
                    <a:pt x="79" y="13"/>
                    <a:pt x="66" y="0"/>
                    <a:pt x="50" y="0"/>
                  </a:cubicBezTo>
                  <a:cubicBezTo>
                    <a:pt x="34" y="0"/>
                    <a:pt x="21" y="13"/>
                    <a:pt x="21" y="29"/>
                  </a:cubicBezTo>
                  <a:cubicBezTo>
                    <a:pt x="0" y="29"/>
                    <a:pt x="0" y="29"/>
                    <a:pt x="0" y="29"/>
                  </a:cubicBezTo>
                  <a:cubicBezTo>
                    <a:pt x="0" y="65"/>
                    <a:pt x="0" y="65"/>
                    <a:pt x="0" y="65"/>
                  </a:cubicBezTo>
                  <a:cubicBezTo>
                    <a:pt x="101" y="65"/>
                    <a:pt x="101" y="65"/>
                    <a:pt x="101" y="65"/>
                  </a:cubicBezTo>
                  <a:lnTo>
                    <a:pt x="101" y="29"/>
                  </a:lnTo>
                  <a:close/>
                </a:path>
              </a:pathLst>
            </a:custGeom>
            <a:grpFill/>
            <a:ln>
              <a:noFill/>
            </a:ln>
          </p:spPr>
          <p:txBody>
            <a:bodyPr/>
            <a:lstStyle/>
            <a:p>
              <a:pPr fontAlgn="auto">
                <a:spcBef>
                  <a:spcPts val="0"/>
                </a:spcBef>
                <a:spcAft>
                  <a:spcPts val="0"/>
                </a:spcAft>
                <a:defRPr/>
              </a:pPr>
              <a:endParaRPr lang="en-US">
                <a:solidFill>
                  <a:prstClr val="black"/>
                </a:solidFill>
                <a:latin typeface="+mn-lt"/>
                <a:ea typeface="+mn-ea"/>
              </a:endParaRPr>
            </a:p>
          </p:txBody>
        </p:sp>
        <p:sp>
          <p:nvSpPr>
            <p:cNvPr id="18" name="Rectangle 278"/>
            <p:cNvSpPr>
              <a:spLocks noChangeArrowheads="1"/>
            </p:cNvSpPr>
            <p:nvPr/>
          </p:nvSpPr>
          <p:spPr bwMode="auto">
            <a:xfrm>
              <a:off x="8123797" y="5837484"/>
              <a:ext cx="244874" cy="32291"/>
            </a:xfrm>
            <a:prstGeom prst="rect">
              <a:avLst/>
            </a:prstGeom>
            <a:grpFill/>
            <a:ln>
              <a:noFill/>
            </a:ln>
          </p:spPr>
          <p:txBody>
            <a:bodyPr/>
            <a:lstStyle/>
            <a:p>
              <a:pPr fontAlgn="auto">
                <a:spcBef>
                  <a:spcPts val="0"/>
                </a:spcBef>
                <a:spcAft>
                  <a:spcPts val="0"/>
                </a:spcAft>
                <a:defRPr/>
              </a:pPr>
              <a:endParaRPr lang="en-US">
                <a:solidFill>
                  <a:prstClr val="black"/>
                </a:solidFill>
                <a:latin typeface="+mn-lt"/>
                <a:ea typeface="+mn-ea"/>
              </a:endParaRPr>
            </a:p>
          </p:txBody>
        </p:sp>
        <p:sp>
          <p:nvSpPr>
            <p:cNvPr id="19" name="Rectangle 279"/>
            <p:cNvSpPr>
              <a:spLocks noChangeArrowheads="1"/>
            </p:cNvSpPr>
            <p:nvPr/>
          </p:nvSpPr>
          <p:spPr bwMode="auto">
            <a:xfrm>
              <a:off x="8123797" y="5914175"/>
              <a:ext cx="244874" cy="32291"/>
            </a:xfrm>
            <a:prstGeom prst="rect">
              <a:avLst/>
            </a:prstGeom>
            <a:grpFill/>
            <a:ln>
              <a:noFill/>
            </a:ln>
          </p:spPr>
          <p:txBody>
            <a:bodyPr/>
            <a:lstStyle/>
            <a:p>
              <a:pPr fontAlgn="auto">
                <a:spcBef>
                  <a:spcPts val="0"/>
                </a:spcBef>
                <a:spcAft>
                  <a:spcPts val="0"/>
                </a:spcAft>
                <a:defRPr/>
              </a:pPr>
              <a:endParaRPr lang="en-US">
                <a:solidFill>
                  <a:prstClr val="black"/>
                </a:solidFill>
                <a:latin typeface="+mn-lt"/>
                <a:ea typeface="+mn-ea"/>
              </a:endParaRPr>
            </a:p>
          </p:txBody>
        </p:sp>
        <p:sp>
          <p:nvSpPr>
            <p:cNvPr id="20" name="Rectangle 280"/>
            <p:cNvSpPr>
              <a:spLocks noChangeArrowheads="1"/>
            </p:cNvSpPr>
            <p:nvPr/>
          </p:nvSpPr>
          <p:spPr bwMode="auto">
            <a:xfrm>
              <a:off x="8123797" y="5992211"/>
              <a:ext cx="244874" cy="29600"/>
            </a:xfrm>
            <a:prstGeom prst="rect">
              <a:avLst/>
            </a:prstGeom>
            <a:grpFill/>
            <a:ln>
              <a:noFill/>
            </a:ln>
          </p:spPr>
          <p:txBody>
            <a:bodyPr/>
            <a:lstStyle/>
            <a:p>
              <a:pPr fontAlgn="auto">
                <a:spcBef>
                  <a:spcPts val="0"/>
                </a:spcBef>
                <a:spcAft>
                  <a:spcPts val="0"/>
                </a:spcAft>
                <a:defRPr/>
              </a:pPr>
              <a:endParaRPr lang="en-US">
                <a:solidFill>
                  <a:prstClr val="black"/>
                </a:solidFill>
                <a:latin typeface="+mn-lt"/>
                <a:ea typeface="+mn-ea"/>
              </a:endParaRPr>
            </a:p>
          </p:txBody>
        </p:sp>
        <p:sp>
          <p:nvSpPr>
            <p:cNvPr id="21" name="Rectangle 281"/>
            <p:cNvSpPr>
              <a:spLocks noChangeArrowheads="1"/>
            </p:cNvSpPr>
            <p:nvPr/>
          </p:nvSpPr>
          <p:spPr bwMode="auto">
            <a:xfrm>
              <a:off x="8123797" y="6068903"/>
              <a:ext cx="244874" cy="29600"/>
            </a:xfrm>
            <a:prstGeom prst="rect">
              <a:avLst/>
            </a:prstGeom>
            <a:grpFill/>
            <a:ln>
              <a:noFill/>
            </a:ln>
          </p:spPr>
          <p:txBody>
            <a:bodyPr/>
            <a:lstStyle/>
            <a:p>
              <a:pPr fontAlgn="auto">
                <a:spcBef>
                  <a:spcPts val="0"/>
                </a:spcBef>
                <a:spcAft>
                  <a:spcPts val="0"/>
                </a:spcAft>
                <a:defRPr/>
              </a:pPr>
              <a:endParaRPr lang="en-US">
                <a:solidFill>
                  <a:prstClr val="black"/>
                </a:solidFill>
                <a:latin typeface="+mn-lt"/>
                <a:ea typeface="+mn-ea"/>
              </a:endParaRPr>
            </a:p>
          </p:txBody>
        </p:sp>
      </p:grpSp>
      <p:grpSp>
        <p:nvGrpSpPr>
          <p:cNvPr id="6" name="组合 27"/>
          <p:cNvGrpSpPr/>
          <p:nvPr/>
        </p:nvGrpSpPr>
        <p:grpSpPr bwMode="auto">
          <a:xfrm>
            <a:off x="3450589" y="1824038"/>
            <a:ext cx="1136650" cy="1136650"/>
            <a:chOff x="1677608" y="2996952"/>
            <a:chExt cx="1395643" cy="1395643"/>
          </a:xfrm>
        </p:grpSpPr>
        <p:sp>
          <p:nvSpPr>
            <p:cNvPr id="2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endParaRPr>
            </a:p>
          </p:txBody>
        </p:sp>
        <p:sp>
          <p:nvSpPr>
            <p:cNvPr id="24" name="Oval 29"/>
            <p:cNvSpPr>
              <a:spLocks noChangeAspect="1"/>
            </p:cNvSpPr>
            <p:nvPr/>
          </p:nvSpPr>
          <p:spPr>
            <a:xfrm>
              <a:off x="1850114" y="3169458"/>
              <a:ext cx="1050630" cy="1050630"/>
            </a:xfrm>
            <a:prstGeom prst="ellipse">
              <a:avLst/>
            </a:prstGeom>
            <a:solidFill>
              <a:srgbClr val="00B0F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DIN-BoldItalic" pitchFamily="50" charset="0"/>
                </a:rPr>
                <a:t></a:t>
              </a:r>
            </a:p>
          </p:txBody>
        </p:sp>
      </p:grpSp>
      <p:sp>
        <p:nvSpPr>
          <p:cNvPr id="25" name="矩形 24"/>
          <p:cNvSpPr>
            <a:spLocks noChangeArrowheads="1"/>
          </p:cNvSpPr>
          <p:nvPr/>
        </p:nvSpPr>
        <p:spPr bwMode="auto">
          <a:xfrm>
            <a:off x="4286250" y="1077913"/>
            <a:ext cx="4754880" cy="461657"/>
          </a:xfrm>
          <a:prstGeom prst="rect">
            <a:avLst/>
          </a:prstGeom>
          <a:noFill/>
          <a:ln w="9525">
            <a:noFill/>
            <a:miter lim="800000"/>
          </a:ln>
        </p:spPr>
        <p:txBody>
          <a:bodyPr wrap="square" lIns="91431" tIns="45716" rIns="91431" bIns="45716">
            <a:spAutoFit/>
          </a:bodyPr>
          <a:lstStyle/>
          <a:p>
            <a:r>
              <a:rPr lang="zh-CN" altLang="en-US" sz="2400" b="1" dirty="0">
                <a:solidFill>
                  <a:srgbClr val="2684E2"/>
                </a:solidFill>
                <a:latin typeface="微软雅黑" panose="020B0503020204020204" pitchFamily="34" charset="-122"/>
                <a:ea typeface="微软雅黑" panose="020B0503020204020204" pitchFamily="34" charset="-122"/>
              </a:rPr>
              <a:t>注意：竞价采购程序的特别规定</a:t>
            </a:r>
          </a:p>
        </p:txBody>
      </p:sp>
      <p:sp>
        <p:nvSpPr>
          <p:cNvPr id="26" name="矩形 47"/>
          <p:cNvSpPr>
            <a:spLocks noChangeArrowheads="1"/>
          </p:cNvSpPr>
          <p:nvPr/>
        </p:nvSpPr>
        <p:spPr bwMode="auto">
          <a:xfrm>
            <a:off x="4747226" y="1574254"/>
            <a:ext cx="6900611" cy="1422946"/>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fontAlgn="auto">
              <a:lnSpc>
                <a:spcPct val="150000"/>
              </a:lnSpc>
              <a:spcAft>
                <a:spcPts val="0"/>
              </a:spcAft>
              <a:buFont typeface="Arial" panose="020B0604020202020204" pitchFamily="34" charset="0"/>
              <a:buNone/>
              <a:defRPr/>
            </a:pPr>
            <a:r>
              <a:rPr lang="zh-CN" altLang="en-US" sz="2000" dirty="0">
                <a:solidFill>
                  <a:schemeClr val="tx1">
                    <a:lumMod val="75000"/>
                    <a:lumOff val="25000"/>
                  </a:schemeClr>
                </a:solidFill>
                <a:latin typeface="宋体" panose="02010600030101010101" pitchFamily="2" charset="-122"/>
                <a:ea typeface="宋体" panose="02010600030101010101" pitchFamily="2" charset="-122"/>
              </a:rPr>
              <a:t>竞价采购程序可以要求供应商一次报出不可更改的价格，也可以规定在同等条件下依规定方式</a:t>
            </a:r>
            <a:r>
              <a:rPr lang="zh-CN" altLang="en-US" sz="2000" dirty="0">
                <a:solidFill>
                  <a:srgbClr val="FF0000"/>
                </a:solidFill>
                <a:latin typeface="宋体" panose="02010600030101010101" pitchFamily="2" charset="-122"/>
                <a:ea typeface="宋体" panose="02010600030101010101" pitchFamily="2" charset="-122"/>
              </a:rPr>
              <a:t>多次报价</a:t>
            </a:r>
            <a:r>
              <a:rPr lang="zh-CN" altLang="en-US" sz="2000" dirty="0">
                <a:solidFill>
                  <a:schemeClr val="tx1">
                    <a:lumMod val="75000"/>
                    <a:lumOff val="25000"/>
                  </a:schemeClr>
                </a:solidFill>
                <a:latin typeface="宋体" panose="02010600030101010101" pitchFamily="2" charset="-122"/>
                <a:ea typeface="宋体" panose="02010600030101010101" pitchFamily="2" charset="-122"/>
              </a:rPr>
              <a:t>竞争。这是同政府采购法规定的竞价采购在程序规则方面的重要修改。</a:t>
            </a:r>
          </a:p>
        </p:txBody>
      </p:sp>
      <p:grpSp>
        <p:nvGrpSpPr>
          <p:cNvPr id="7" name="组合 37"/>
          <p:cNvGrpSpPr/>
          <p:nvPr/>
        </p:nvGrpSpPr>
        <p:grpSpPr bwMode="auto">
          <a:xfrm>
            <a:off x="3422175" y="3484062"/>
            <a:ext cx="1136650" cy="1135062"/>
            <a:chOff x="1677608" y="2996952"/>
            <a:chExt cx="1395643" cy="1395643"/>
          </a:xfrm>
        </p:grpSpPr>
        <p:sp>
          <p:nvSpPr>
            <p:cNvPr id="29"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endParaRPr>
            </a:p>
          </p:txBody>
        </p:sp>
        <p:sp>
          <p:nvSpPr>
            <p:cNvPr id="30" name="Oval 29"/>
            <p:cNvSpPr>
              <a:spLocks noChangeAspect="1"/>
            </p:cNvSpPr>
            <p:nvPr/>
          </p:nvSpPr>
          <p:spPr>
            <a:xfrm>
              <a:off x="1850114" y="3169458"/>
              <a:ext cx="1050630" cy="1050630"/>
            </a:xfrm>
            <a:prstGeom prst="ellipse">
              <a:avLst/>
            </a:prstGeom>
            <a:solidFill>
              <a:srgbClr val="2684E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DIN-BoldItalic" pitchFamily="50" charset="0"/>
                </a:rPr>
                <a:t></a:t>
              </a:r>
            </a:p>
          </p:txBody>
        </p:sp>
      </p:grpSp>
      <p:sp>
        <p:nvSpPr>
          <p:cNvPr id="32" name="矩形 47"/>
          <p:cNvSpPr>
            <a:spLocks noChangeArrowheads="1"/>
          </p:cNvSpPr>
          <p:nvPr/>
        </p:nvSpPr>
        <p:spPr bwMode="auto">
          <a:xfrm>
            <a:off x="4858864" y="3034251"/>
            <a:ext cx="6653367" cy="2346275"/>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fontAlgn="auto">
              <a:lnSpc>
                <a:spcPct val="150000"/>
              </a:lnSpc>
              <a:spcAft>
                <a:spcPts val="0"/>
              </a:spcAft>
              <a:buFont typeface="Arial" panose="020B0604020202020204" pitchFamily="34" charset="0"/>
              <a:buNone/>
              <a:defRPr/>
            </a:pPr>
            <a:r>
              <a:rPr lang="zh-CN" altLang="en-US" sz="2000" dirty="0">
                <a:solidFill>
                  <a:schemeClr val="tx1">
                    <a:lumMod val="75000"/>
                    <a:lumOff val="25000"/>
                  </a:schemeClr>
                </a:solidFill>
                <a:latin typeface="宋体" panose="02010600030101010101" pitchFamily="2" charset="-122"/>
                <a:ea typeface="宋体" panose="02010600030101010101" pitchFamily="2" charset="-122"/>
              </a:rPr>
              <a:t>鉴于采购货物一般价值不高，本着实事求是的原则，该条第一段还规定了在竞价中响应供应商不足三家的处理办法。即采购人应当向</a:t>
            </a:r>
            <a:r>
              <a:rPr lang="en-US" altLang="zh-CN" sz="2000" dirty="0">
                <a:solidFill>
                  <a:schemeClr val="tx1">
                    <a:lumMod val="75000"/>
                    <a:lumOff val="25000"/>
                  </a:schemeClr>
                </a:solidFill>
                <a:latin typeface="宋体" panose="02010600030101010101" pitchFamily="2" charset="-122"/>
                <a:ea typeface="宋体" panose="02010600030101010101" pitchFamily="2" charset="-122"/>
              </a:rPr>
              <a:t>5</a:t>
            </a:r>
            <a:r>
              <a:rPr lang="zh-CN" altLang="en-US" sz="2000" dirty="0">
                <a:solidFill>
                  <a:schemeClr val="tx1">
                    <a:lumMod val="75000"/>
                    <a:lumOff val="25000"/>
                  </a:schemeClr>
                </a:solidFill>
                <a:latin typeface="宋体" panose="02010600030101010101" pitchFamily="2" charset="-122"/>
                <a:ea typeface="宋体" panose="02010600030101010101" pitchFamily="2" charset="-122"/>
              </a:rPr>
              <a:t>人至少</a:t>
            </a:r>
            <a:r>
              <a:rPr lang="en-US" altLang="zh-CN" sz="2000" dirty="0">
                <a:solidFill>
                  <a:schemeClr val="tx1">
                    <a:lumMod val="75000"/>
                    <a:lumOff val="25000"/>
                  </a:schemeClr>
                </a:solidFill>
                <a:latin typeface="宋体" panose="02010600030101010101" pitchFamily="2" charset="-122"/>
                <a:ea typeface="宋体" panose="02010600030101010101" pitchFamily="2" charset="-122"/>
              </a:rPr>
              <a:t>3</a:t>
            </a:r>
            <a:r>
              <a:rPr lang="zh-CN" altLang="en-US" sz="2000" dirty="0">
                <a:solidFill>
                  <a:schemeClr val="tx1">
                    <a:lumMod val="75000"/>
                    <a:lumOff val="25000"/>
                  </a:schemeClr>
                </a:solidFill>
                <a:latin typeface="宋体" panose="02010600030101010101" pitchFamily="2" charset="-122"/>
                <a:ea typeface="宋体" panose="02010600030101010101" pitchFamily="2" charset="-122"/>
              </a:rPr>
              <a:t>人以上发出竞价邀请函。在特殊情形下，</a:t>
            </a:r>
            <a:r>
              <a:rPr lang="zh-CN" altLang="en-US" sz="2000" dirty="0">
                <a:solidFill>
                  <a:srgbClr val="FF0000"/>
                </a:solidFill>
                <a:latin typeface="宋体" panose="02010600030101010101" pitchFamily="2" charset="-122"/>
                <a:ea typeface="宋体" panose="02010600030101010101" pitchFamily="2" charset="-122"/>
              </a:rPr>
              <a:t>当参加竞价的供应商或承包商少于</a:t>
            </a:r>
            <a:r>
              <a:rPr lang="en-US" altLang="zh-CN" sz="2000" dirty="0">
                <a:solidFill>
                  <a:srgbClr val="FF0000"/>
                </a:solidFill>
                <a:latin typeface="宋体" panose="02010600030101010101" pitchFamily="2" charset="-122"/>
                <a:ea typeface="宋体" panose="02010600030101010101" pitchFamily="2" charset="-122"/>
              </a:rPr>
              <a:t>3</a:t>
            </a:r>
            <a:r>
              <a:rPr lang="zh-CN" altLang="en-US" sz="2000" dirty="0">
                <a:solidFill>
                  <a:srgbClr val="FF0000"/>
                </a:solidFill>
                <a:latin typeface="宋体" panose="02010600030101010101" pitchFamily="2" charset="-122"/>
                <a:ea typeface="宋体" panose="02010600030101010101" pitchFamily="2" charset="-122"/>
              </a:rPr>
              <a:t>人时，只要没有超过预算价格，不应当判定采购无效。</a:t>
            </a:r>
          </a:p>
        </p:txBody>
      </p:sp>
      <p:grpSp>
        <p:nvGrpSpPr>
          <p:cNvPr id="12" name="组合 46"/>
          <p:cNvGrpSpPr/>
          <p:nvPr/>
        </p:nvGrpSpPr>
        <p:grpSpPr bwMode="auto">
          <a:xfrm>
            <a:off x="3446144" y="4983956"/>
            <a:ext cx="1136650" cy="1136650"/>
            <a:chOff x="1677608" y="2996952"/>
            <a:chExt cx="1395643" cy="1395643"/>
          </a:xfrm>
        </p:grpSpPr>
        <p:sp>
          <p:nvSpPr>
            <p:cNvPr id="35"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endParaRPr>
            </a:p>
          </p:txBody>
        </p:sp>
        <p:sp>
          <p:nvSpPr>
            <p:cNvPr id="36" name="Oval 29"/>
            <p:cNvSpPr>
              <a:spLocks noChangeAspect="1"/>
            </p:cNvSpPr>
            <p:nvPr/>
          </p:nvSpPr>
          <p:spPr>
            <a:xfrm>
              <a:off x="1850114" y="3169458"/>
              <a:ext cx="1050630" cy="1050630"/>
            </a:xfrm>
            <a:prstGeom prst="ellipse">
              <a:avLst/>
            </a:prstGeom>
            <a:solidFill>
              <a:schemeClr val="tx2">
                <a:lumMod val="60000"/>
                <a:lumOff val="40000"/>
              </a:schemeClr>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DIN-BoldItalic" pitchFamily="50" charset="0"/>
                </a:rPr>
                <a:t></a:t>
              </a:r>
            </a:p>
          </p:txBody>
        </p:sp>
      </p:grpSp>
      <p:sp>
        <p:nvSpPr>
          <p:cNvPr id="38" name="矩形 47"/>
          <p:cNvSpPr>
            <a:spLocks noChangeArrowheads="1"/>
          </p:cNvSpPr>
          <p:nvPr/>
        </p:nvSpPr>
        <p:spPr bwMode="auto">
          <a:xfrm>
            <a:off x="4882833" y="5352878"/>
            <a:ext cx="6653366" cy="961281"/>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fontAlgn="auto">
              <a:lnSpc>
                <a:spcPct val="150000"/>
              </a:lnSpc>
              <a:spcAft>
                <a:spcPts val="0"/>
              </a:spcAft>
              <a:buFont typeface="Arial" panose="020B0604020202020204" pitchFamily="34" charset="0"/>
              <a:buNone/>
              <a:defRPr/>
            </a:pPr>
            <a:r>
              <a:rPr lang="zh-CN" altLang="en-US" sz="2000" dirty="0">
                <a:solidFill>
                  <a:schemeClr val="tx1">
                    <a:lumMod val="75000"/>
                    <a:lumOff val="25000"/>
                  </a:schemeClr>
                </a:solidFill>
                <a:latin typeface="宋体" panose="02010600030101010101" pitchFamily="2" charset="-122"/>
                <a:ea typeface="宋体" panose="02010600030101010101" pitchFamily="2" charset="-122"/>
              </a:rPr>
              <a:t>除非采购人认为缔约合同存在风险，竞价邀请函一般不要求供应商或承包商</a:t>
            </a:r>
            <a:r>
              <a:rPr lang="zh-CN" altLang="en-US" sz="2000" dirty="0">
                <a:solidFill>
                  <a:srgbClr val="FF0000"/>
                </a:solidFill>
                <a:latin typeface="宋体" panose="02010600030101010101" pitchFamily="2" charset="-122"/>
                <a:ea typeface="宋体" panose="02010600030101010101" pitchFamily="2" charset="-122"/>
              </a:rPr>
              <a:t>缴纳保证金。</a:t>
            </a:r>
          </a:p>
        </p:txBody>
      </p:sp>
      <p:sp>
        <p:nvSpPr>
          <p:cNvPr id="39" name="KSO_Shape"/>
          <p:cNvSpPr/>
          <p:nvPr/>
        </p:nvSpPr>
        <p:spPr bwMode="auto">
          <a:xfrm>
            <a:off x="4151313" y="2243138"/>
            <a:ext cx="457200" cy="531812"/>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a:solidFill>
                <a:srgbClr val="FFFFFF"/>
              </a:solidFill>
              <a:latin typeface="+mn-lt"/>
              <a:ea typeface="宋体" panose="02010600030101010101" pitchFamily="2" charset="-122"/>
            </a:endParaRPr>
          </a:p>
        </p:txBody>
      </p:sp>
      <p:sp>
        <p:nvSpPr>
          <p:cNvPr id="40" name="KSO_Shape"/>
          <p:cNvSpPr/>
          <p:nvPr/>
        </p:nvSpPr>
        <p:spPr bwMode="auto">
          <a:xfrm>
            <a:off x="4094163" y="3827463"/>
            <a:ext cx="571500" cy="427037"/>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dirty="0">
              <a:solidFill>
                <a:srgbClr val="FFFFFF"/>
              </a:solidFill>
              <a:latin typeface="+mn-lt"/>
              <a:ea typeface="宋体" panose="02010600030101010101" pitchFamily="2" charset="-122"/>
            </a:endParaRPr>
          </a:p>
        </p:txBody>
      </p:sp>
      <p:sp>
        <p:nvSpPr>
          <p:cNvPr id="41" name="KSO_Shape"/>
          <p:cNvSpPr/>
          <p:nvPr/>
        </p:nvSpPr>
        <p:spPr bwMode="auto">
          <a:xfrm>
            <a:off x="4100513" y="5311775"/>
            <a:ext cx="569912" cy="48101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fontAlgn="auto">
              <a:spcBef>
                <a:spcPts val="0"/>
              </a:spcBef>
              <a:spcAft>
                <a:spcPts val="0"/>
              </a:spcAft>
              <a:defRPr/>
            </a:pPr>
            <a:endParaRPr lang="zh-CN" altLang="en-US">
              <a:solidFill>
                <a:srgbClr val="FFFFFF"/>
              </a:solidFill>
              <a:latin typeface="+mn-lt"/>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2500"/>
                            </p:stCondLst>
                            <p:childTnLst>
                              <p:par>
                                <p:cTn id="32" presetID="26"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290">
                                          <p:stCondLst>
                                            <p:cond delay="0"/>
                                          </p:stCondLst>
                                        </p:cTn>
                                        <p:tgtEl>
                                          <p:spTgt spid="6"/>
                                        </p:tgtEl>
                                      </p:cBhvr>
                                    </p:animEffect>
                                    <p:anim calcmode="lin" valueType="num">
                                      <p:cBhvr>
                                        <p:cTn id="3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0" dur="13">
                                          <p:stCondLst>
                                            <p:cond delay="325"/>
                                          </p:stCondLst>
                                        </p:cTn>
                                        <p:tgtEl>
                                          <p:spTgt spid="6"/>
                                        </p:tgtEl>
                                      </p:cBhvr>
                                      <p:to x="100000" y="60000"/>
                                    </p:animScale>
                                    <p:animScale>
                                      <p:cBhvr>
                                        <p:cTn id="41" dur="83" decel="50000">
                                          <p:stCondLst>
                                            <p:cond delay="338"/>
                                          </p:stCondLst>
                                        </p:cTn>
                                        <p:tgtEl>
                                          <p:spTgt spid="6"/>
                                        </p:tgtEl>
                                      </p:cBhvr>
                                      <p:to x="100000" y="100000"/>
                                    </p:animScale>
                                    <p:animScale>
                                      <p:cBhvr>
                                        <p:cTn id="42" dur="13">
                                          <p:stCondLst>
                                            <p:cond delay="656"/>
                                          </p:stCondLst>
                                        </p:cTn>
                                        <p:tgtEl>
                                          <p:spTgt spid="6"/>
                                        </p:tgtEl>
                                      </p:cBhvr>
                                      <p:to x="100000" y="80000"/>
                                    </p:animScale>
                                    <p:animScale>
                                      <p:cBhvr>
                                        <p:cTn id="43" dur="83" decel="50000">
                                          <p:stCondLst>
                                            <p:cond delay="669"/>
                                          </p:stCondLst>
                                        </p:cTn>
                                        <p:tgtEl>
                                          <p:spTgt spid="6"/>
                                        </p:tgtEl>
                                      </p:cBhvr>
                                      <p:to x="100000" y="100000"/>
                                    </p:animScale>
                                    <p:animScale>
                                      <p:cBhvr>
                                        <p:cTn id="44" dur="13">
                                          <p:stCondLst>
                                            <p:cond delay="821"/>
                                          </p:stCondLst>
                                        </p:cTn>
                                        <p:tgtEl>
                                          <p:spTgt spid="6"/>
                                        </p:tgtEl>
                                      </p:cBhvr>
                                      <p:to x="100000" y="90000"/>
                                    </p:animScale>
                                    <p:animScale>
                                      <p:cBhvr>
                                        <p:cTn id="45" dur="83" decel="50000">
                                          <p:stCondLst>
                                            <p:cond delay="834"/>
                                          </p:stCondLst>
                                        </p:cTn>
                                        <p:tgtEl>
                                          <p:spTgt spid="6"/>
                                        </p:tgtEl>
                                      </p:cBhvr>
                                      <p:to x="100000" y="100000"/>
                                    </p:animScale>
                                    <p:animScale>
                                      <p:cBhvr>
                                        <p:cTn id="46" dur="13">
                                          <p:stCondLst>
                                            <p:cond delay="904"/>
                                          </p:stCondLst>
                                        </p:cTn>
                                        <p:tgtEl>
                                          <p:spTgt spid="6"/>
                                        </p:tgtEl>
                                      </p:cBhvr>
                                      <p:to x="100000" y="95000"/>
                                    </p:animScale>
                                    <p:animScale>
                                      <p:cBhvr>
                                        <p:cTn id="47" dur="83" decel="50000">
                                          <p:stCondLst>
                                            <p:cond delay="917"/>
                                          </p:stCondLst>
                                        </p:cTn>
                                        <p:tgtEl>
                                          <p:spTgt spid="6"/>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down)">
                                      <p:cBhvr>
                                        <p:cTn id="50" dur="290">
                                          <p:stCondLst>
                                            <p:cond delay="0"/>
                                          </p:stCondLst>
                                        </p:cTn>
                                        <p:tgtEl>
                                          <p:spTgt spid="39"/>
                                        </p:tgtEl>
                                      </p:cBhvr>
                                    </p:animEffect>
                                    <p:anim calcmode="lin" valueType="num">
                                      <p:cBhvr>
                                        <p:cTn id="51" dur="911"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39"/>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39"/>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39"/>
                                        </p:tgtEl>
                                        <p:attrNameLst>
                                          <p:attrName>ppt_y</p:attrName>
                                        </p:attrNameLst>
                                      </p:cBhvr>
                                      <p:tavLst>
                                        <p:tav tm="0" fmla="#ppt_y-sin(pi*$)/81">
                                          <p:val>
                                            <p:fltVal val="0"/>
                                          </p:val>
                                        </p:tav>
                                        <p:tav tm="100000">
                                          <p:val>
                                            <p:fltVal val="1"/>
                                          </p:val>
                                        </p:tav>
                                      </p:tavLst>
                                    </p:anim>
                                    <p:animScale>
                                      <p:cBhvr>
                                        <p:cTn id="56" dur="13">
                                          <p:stCondLst>
                                            <p:cond delay="325"/>
                                          </p:stCondLst>
                                        </p:cTn>
                                        <p:tgtEl>
                                          <p:spTgt spid="39"/>
                                        </p:tgtEl>
                                      </p:cBhvr>
                                      <p:to x="100000" y="60000"/>
                                    </p:animScale>
                                    <p:animScale>
                                      <p:cBhvr>
                                        <p:cTn id="57" dur="83" decel="50000">
                                          <p:stCondLst>
                                            <p:cond delay="338"/>
                                          </p:stCondLst>
                                        </p:cTn>
                                        <p:tgtEl>
                                          <p:spTgt spid="39"/>
                                        </p:tgtEl>
                                      </p:cBhvr>
                                      <p:to x="100000" y="100000"/>
                                    </p:animScale>
                                    <p:animScale>
                                      <p:cBhvr>
                                        <p:cTn id="58" dur="13">
                                          <p:stCondLst>
                                            <p:cond delay="656"/>
                                          </p:stCondLst>
                                        </p:cTn>
                                        <p:tgtEl>
                                          <p:spTgt spid="39"/>
                                        </p:tgtEl>
                                      </p:cBhvr>
                                      <p:to x="100000" y="80000"/>
                                    </p:animScale>
                                    <p:animScale>
                                      <p:cBhvr>
                                        <p:cTn id="59" dur="83" decel="50000">
                                          <p:stCondLst>
                                            <p:cond delay="669"/>
                                          </p:stCondLst>
                                        </p:cTn>
                                        <p:tgtEl>
                                          <p:spTgt spid="39"/>
                                        </p:tgtEl>
                                      </p:cBhvr>
                                      <p:to x="100000" y="100000"/>
                                    </p:animScale>
                                    <p:animScale>
                                      <p:cBhvr>
                                        <p:cTn id="60" dur="13">
                                          <p:stCondLst>
                                            <p:cond delay="821"/>
                                          </p:stCondLst>
                                        </p:cTn>
                                        <p:tgtEl>
                                          <p:spTgt spid="39"/>
                                        </p:tgtEl>
                                      </p:cBhvr>
                                      <p:to x="100000" y="90000"/>
                                    </p:animScale>
                                    <p:animScale>
                                      <p:cBhvr>
                                        <p:cTn id="61" dur="83" decel="50000">
                                          <p:stCondLst>
                                            <p:cond delay="834"/>
                                          </p:stCondLst>
                                        </p:cTn>
                                        <p:tgtEl>
                                          <p:spTgt spid="39"/>
                                        </p:tgtEl>
                                      </p:cBhvr>
                                      <p:to x="100000" y="100000"/>
                                    </p:animScale>
                                    <p:animScale>
                                      <p:cBhvr>
                                        <p:cTn id="62" dur="13">
                                          <p:stCondLst>
                                            <p:cond delay="904"/>
                                          </p:stCondLst>
                                        </p:cTn>
                                        <p:tgtEl>
                                          <p:spTgt spid="39"/>
                                        </p:tgtEl>
                                      </p:cBhvr>
                                      <p:to x="100000" y="95000"/>
                                    </p:animScale>
                                    <p:animScale>
                                      <p:cBhvr>
                                        <p:cTn id="63" dur="83" decel="50000">
                                          <p:stCondLst>
                                            <p:cond delay="917"/>
                                          </p:stCondLst>
                                        </p:cTn>
                                        <p:tgtEl>
                                          <p:spTgt spid="39"/>
                                        </p:tgtEl>
                                      </p:cBhvr>
                                      <p:to x="100000" y="100000"/>
                                    </p:animScale>
                                  </p:childTnLst>
                                </p:cTn>
                              </p:par>
                              <p:par>
                                <p:cTn id="64" presetID="2" presetClass="entr" presetSubtype="2" fill="hold" grpId="0" nodeType="withEffect">
                                  <p:stCondLst>
                                    <p:cond delay="50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1+#ppt_w/2"/>
                                          </p:val>
                                        </p:tav>
                                        <p:tav tm="100000">
                                          <p:val>
                                            <p:strVal val="#ppt_x"/>
                                          </p:val>
                                        </p:tav>
                                      </p:tavLst>
                                    </p:anim>
                                    <p:anim calcmode="lin" valueType="num">
                                      <p:cBhvr additive="base">
                                        <p:cTn id="67" dur="500" fill="hold"/>
                                        <p:tgtEl>
                                          <p:spTgt spid="25"/>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50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1+#ppt_w/2"/>
                                          </p:val>
                                        </p:tav>
                                        <p:tav tm="100000">
                                          <p:val>
                                            <p:strVal val="#ppt_x"/>
                                          </p:val>
                                        </p:tav>
                                      </p:tavLst>
                                    </p:anim>
                                    <p:anim calcmode="lin" valueType="num">
                                      <p:cBhvr additive="base">
                                        <p:cTn id="71" dur="500" fill="hold"/>
                                        <p:tgtEl>
                                          <p:spTgt spid="26"/>
                                        </p:tgtEl>
                                        <p:attrNameLst>
                                          <p:attrName>ppt_y</p:attrName>
                                        </p:attrNameLst>
                                      </p:cBhvr>
                                      <p:tavLst>
                                        <p:tav tm="0">
                                          <p:val>
                                            <p:strVal val="#ppt_y"/>
                                          </p:val>
                                        </p:tav>
                                        <p:tav tm="100000">
                                          <p:val>
                                            <p:strVal val="#ppt_y"/>
                                          </p:val>
                                        </p:tav>
                                      </p:tavLst>
                                    </p:anim>
                                  </p:childTnLst>
                                </p:cTn>
                              </p:par>
                            </p:childTnLst>
                          </p:cTn>
                        </p:par>
                        <p:par>
                          <p:cTn id="72" fill="hold">
                            <p:stCondLst>
                              <p:cond delay="3500"/>
                            </p:stCondLst>
                            <p:childTnLst>
                              <p:par>
                                <p:cTn id="73" presetID="26" presetClass="entr" presetSubtype="0"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290">
                                          <p:stCondLst>
                                            <p:cond delay="0"/>
                                          </p:stCondLst>
                                        </p:cTn>
                                        <p:tgtEl>
                                          <p:spTgt spid="7"/>
                                        </p:tgtEl>
                                      </p:cBhvr>
                                    </p:animEffect>
                                    <p:anim calcmode="lin" valueType="num">
                                      <p:cBhvr>
                                        <p:cTn id="7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81" dur="13">
                                          <p:stCondLst>
                                            <p:cond delay="325"/>
                                          </p:stCondLst>
                                        </p:cTn>
                                        <p:tgtEl>
                                          <p:spTgt spid="7"/>
                                        </p:tgtEl>
                                      </p:cBhvr>
                                      <p:to x="100000" y="60000"/>
                                    </p:animScale>
                                    <p:animScale>
                                      <p:cBhvr>
                                        <p:cTn id="82" dur="83" decel="50000">
                                          <p:stCondLst>
                                            <p:cond delay="338"/>
                                          </p:stCondLst>
                                        </p:cTn>
                                        <p:tgtEl>
                                          <p:spTgt spid="7"/>
                                        </p:tgtEl>
                                      </p:cBhvr>
                                      <p:to x="100000" y="100000"/>
                                    </p:animScale>
                                    <p:animScale>
                                      <p:cBhvr>
                                        <p:cTn id="83" dur="13">
                                          <p:stCondLst>
                                            <p:cond delay="656"/>
                                          </p:stCondLst>
                                        </p:cTn>
                                        <p:tgtEl>
                                          <p:spTgt spid="7"/>
                                        </p:tgtEl>
                                      </p:cBhvr>
                                      <p:to x="100000" y="80000"/>
                                    </p:animScale>
                                    <p:animScale>
                                      <p:cBhvr>
                                        <p:cTn id="84" dur="83" decel="50000">
                                          <p:stCondLst>
                                            <p:cond delay="669"/>
                                          </p:stCondLst>
                                        </p:cTn>
                                        <p:tgtEl>
                                          <p:spTgt spid="7"/>
                                        </p:tgtEl>
                                      </p:cBhvr>
                                      <p:to x="100000" y="100000"/>
                                    </p:animScale>
                                    <p:animScale>
                                      <p:cBhvr>
                                        <p:cTn id="85" dur="13">
                                          <p:stCondLst>
                                            <p:cond delay="821"/>
                                          </p:stCondLst>
                                        </p:cTn>
                                        <p:tgtEl>
                                          <p:spTgt spid="7"/>
                                        </p:tgtEl>
                                      </p:cBhvr>
                                      <p:to x="100000" y="90000"/>
                                    </p:animScale>
                                    <p:animScale>
                                      <p:cBhvr>
                                        <p:cTn id="86" dur="83" decel="50000">
                                          <p:stCondLst>
                                            <p:cond delay="834"/>
                                          </p:stCondLst>
                                        </p:cTn>
                                        <p:tgtEl>
                                          <p:spTgt spid="7"/>
                                        </p:tgtEl>
                                      </p:cBhvr>
                                      <p:to x="100000" y="100000"/>
                                    </p:animScale>
                                    <p:animScale>
                                      <p:cBhvr>
                                        <p:cTn id="87" dur="13">
                                          <p:stCondLst>
                                            <p:cond delay="904"/>
                                          </p:stCondLst>
                                        </p:cTn>
                                        <p:tgtEl>
                                          <p:spTgt spid="7"/>
                                        </p:tgtEl>
                                      </p:cBhvr>
                                      <p:to x="100000" y="95000"/>
                                    </p:animScale>
                                    <p:animScale>
                                      <p:cBhvr>
                                        <p:cTn id="88" dur="83" decel="50000">
                                          <p:stCondLst>
                                            <p:cond delay="917"/>
                                          </p:stCondLst>
                                        </p:cTn>
                                        <p:tgtEl>
                                          <p:spTgt spid="7"/>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down)">
                                      <p:cBhvr>
                                        <p:cTn id="91" dur="290">
                                          <p:stCondLst>
                                            <p:cond delay="0"/>
                                          </p:stCondLst>
                                        </p:cTn>
                                        <p:tgtEl>
                                          <p:spTgt spid="40"/>
                                        </p:tgtEl>
                                      </p:cBhvr>
                                    </p:animEffect>
                                    <p:anim calcmode="lin" valueType="num">
                                      <p:cBhvr>
                                        <p:cTn id="92"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3"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94"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95"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96"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97" dur="13">
                                          <p:stCondLst>
                                            <p:cond delay="325"/>
                                          </p:stCondLst>
                                        </p:cTn>
                                        <p:tgtEl>
                                          <p:spTgt spid="40"/>
                                        </p:tgtEl>
                                      </p:cBhvr>
                                      <p:to x="100000" y="60000"/>
                                    </p:animScale>
                                    <p:animScale>
                                      <p:cBhvr>
                                        <p:cTn id="98" dur="83" decel="50000">
                                          <p:stCondLst>
                                            <p:cond delay="338"/>
                                          </p:stCondLst>
                                        </p:cTn>
                                        <p:tgtEl>
                                          <p:spTgt spid="40"/>
                                        </p:tgtEl>
                                      </p:cBhvr>
                                      <p:to x="100000" y="100000"/>
                                    </p:animScale>
                                    <p:animScale>
                                      <p:cBhvr>
                                        <p:cTn id="99" dur="13">
                                          <p:stCondLst>
                                            <p:cond delay="656"/>
                                          </p:stCondLst>
                                        </p:cTn>
                                        <p:tgtEl>
                                          <p:spTgt spid="40"/>
                                        </p:tgtEl>
                                      </p:cBhvr>
                                      <p:to x="100000" y="80000"/>
                                    </p:animScale>
                                    <p:animScale>
                                      <p:cBhvr>
                                        <p:cTn id="100" dur="83" decel="50000">
                                          <p:stCondLst>
                                            <p:cond delay="669"/>
                                          </p:stCondLst>
                                        </p:cTn>
                                        <p:tgtEl>
                                          <p:spTgt spid="40"/>
                                        </p:tgtEl>
                                      </p:cBhvr>
                                      <p:to x="100000" y="100000"/>
                                    </p:animScale>
                                    <p:animScale>
                                      <p:cBhvr>
                                        <p:cTn id="101" dur="13">
                                          <p:stCondLst>
                                            <p:cond delay="821"/>
                                          </p:stCondLst>
                                        </p:cTn>
                                        <p:tgtEl>
                                          <p:spTgt spid="40"/>
                                        </p:tgtEl>
                                      </p:cBhvr>
                                      <p:to x="100000" y="90000"/>
                                    </p:animScale>
                                    <p:animScale>
                                      <p:cBhvr>
                                        <p:cTn id="102" dur="83" decel="50000">
                                          <p:stCondLst>
                                            <p:cond delay="834"/>
                                          </p:stCondLst>
                                        </p:cTn>
                                        <p:tgtEl>
                                          <p:spTgt spid="40"/>
                                        </p:tgtEl>
                                      </p:cBhvr>
                                      <p:to x="100000" y="100000"/>
                                    </p:animScale>
                                    <p:animScale>
                                      <p:cBhvr>
                                        <p:cTn id="103" dur="13">
                                          <p:stCondLst>
                                            <p:cond delay="904"/>
                                          </p:stCondLst>
                                        </p:cTn>
                                        <p:tgtEl>
                                          <p:spTgt spid="40"/>
                                        </p:tgtEl>
                                      </p:cBhvr>
                                      <p:to x="100000" y="95000"/>
                                    </p:animScale>
                                    <p:animScale>
                                      <p:cBhvr>
                                        <p:cTn id="104" dur="83" decel="50000">
                                          <p:stCondLst>
                                            <p:cond delay="917"/>
                                          </p:stCondLst>
                                        </p:cTn>
                                        <p:tgtEl>
                                          <p:spTgt spid="40"/>
                                        </p:tgtEl>
                                      </p:cBhvr>
                                      <p:to x="100000" y="100000"/>
                                    </p:animScale>
                                  </p:childTnLst>
                                </p:cTn>
                              </p:par>
                              <p:par>
                                <p:cTn id="105" presetID="2" presetClass="entr" presetSubtype="2" fill="hold" grpId="0" nodeType="withEffect">
                                  <p:stCondLst>
                                    <p:cond delay="50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1+#ppt_w/2"/>
                                          </p:val>
                                        </p:tav>
                                        <p:tav tm="100000">
                                          <p:val>
                                            <p:strVal val="#ppt_x"/>
                                          </p:val>
                                        </p:tav>
                                      </p:tavLst>
                                    </p:anim>
                                    <p:anim calcmode="lin" valueType="num">
                                      <p:cBhvr additive="base">
                                        <p:cTn id="108" dur="500" fill="hold"/>
                                        <p:tgtEl>
                                          <p:spTgt spid="32"/>
                                        </p:tgtEl>
                                        <p:attrNameLst>
                                          <p:attrName>ppt_y</p:attrName>
                                        </p:attrNameLst>
                                      </p:cBhvr>
                                      <p:tavLst>
                                        <p:tav tm="0">
                                          <p:val>
                                            <p:strVal val="#ppt_y"/>
                                          </p:val>
                                        </p:tav>
                                        <p:tav tm="100000">
                                          <p:val>
                                            <p:strVal val="#ppt_y"/>
                                          </p:val>
                                        </p:tav>
                                      </p:tavLst>
                                    </p:anim>
                                  </p:childTnLst>
                                </p:cTn>
                              </p:par>
                            </p:childTnLst>
                          </p:cTn>
                        </p:par>
                        <p:par>
                          <p:cTn id="109" fill="hold">
                            <p:stCondLst>
                              <p:cond delay="4500"/>
                            </p:stCondLst>
                            <p:childTnLst>
                              <p:par>
                                <p:cTn id="110" presetID="26" presetClass="entr" presetSubtype="0" fill="hold" nodeType="after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wipe(down)">
                                      <p:cBhvr>
                                        <p:cTn id="112" dur="290">
                                          <p:stCondLst>
                                            <p:cond delay="0"/>
                                          </p:stCondLst>
                                        </p:cTn>
                                        <p:tgtEl>
                                          <p:spTgt spid="12"/>
                                        </p:tgtEl>
                                      </p:cBhvr>
                                    </p:animEffect>
                                    <p:anim calcmode="lin" valueType="num">
                                      <p:cBhvr>
                                        <p:cTn id="113"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4"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15"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6"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17"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18" dur="13">
                                          <p:stCondLst>
                                            <p:cond delay="325"/>
                                          </p:stCondLst>
                                        </p:cTn>
                                        <p:tgtEl>
                                          <p:spTgt spid="12"/>
                                        </p:tgtEl>
                                      </p:cBhvr>
                                      <p:to x="100000" y="60000"/>
                                    </p:animScale>
                                    <p:animScale>
                                      <p:cBhvr>
                                        <p:cTn id="119" dur="83" decel="50000">
                                          <p:stCondLst>
                                            <p:cond delay="338"/>
                                          </p:stCondLst>
                                        </p:cTn>
                                        <p:tgtEl>
                                          <p:spTgt spid="12"/>
                                        </p:tgtEl>
                                      </p:cBhvr>
                                      <p:to x="100000" y="100000"/>
                                    </p:animScale>
                                    <p:animScale>
                                      <p:cBhvr>
                                        <p:cTn id="120" dur="13">
                                          <p:stCondLst>
                                            <p:cond delay="656"/>
                                          </p:stCondLst>
                                        </p:cTn>
                                        <p:tgtEl>
                                          <p:spTgt spid="12"/>
                                        </p:tgtEl>
                                      </p:cBhvr>
                                      <p:to x="100000" y="80000"/>
                                    </p:animScale>
                                    <p:animScale>
                                      <p:cBhvr>
                                        <p:cTn id="121" dur="83" decel="50000">
                                          <p:stCondLst>
                                            <p:cond delay="669"/>
                                          </p:stCondLst>
                                        </p:cTn>
                                        <p:tgtEl>
                                          <p:spTgt spid="12"/>
                                        </p:tgtEl>
                                      </p:cBhvr>
                                      <p:to x="100000" y="100000"/>
                                    </p:animScale>
                                    <p:animScale>
                                      <p:cBhvr>
                                        <p:cTn id="122" dur="13">
                                          <p:stCondLst>
                                            <p:cond delay="821"/>
                                          </p:stCondLst>
                                        </p:cTn>
                                        <p:tgtEl>
                                          <p:spTgt spid="12"/>
                                        </p:tgtEl>
                                      </p:cBhvr>
                                      <p:to x="100000" y="90000"/>
                                    </p:animScale>
                                    <p:animScale>
                                      <p:cBhvr>
                                        <p:cTn id="123" dur="83" decel="50000">
                                          <p:stCondLst>
                                            <p:cond delay="834"/>
                                          </p:stCondLst>
                                        </p:cTn>
                                        <p:tgtEl>
                                          <p:spTgt spid="12"/>
                                        </p:tgtEl>
                                      </p:cBhvr>
                                      <p:to x="100000" y="100000"/>
                                    </p:animScale>
                                    <p:animScale>
                                      <p:cBhvr>
                                        <p:cTn id="124" dur="13">
                                          <p:stCondLst>
                                            <p:cond delay="904"/>
                                          </p:stCondLst>
                                        </p:cTn>
                                        <p:tgtEl>
                                          <p:spTgt spid="12"/>
                                        </p:tgtEl>
                                      </p:cBhvr>
                                      <p:to x="100000" y="95000"/>
                                    </p:animScale>
                                    <p:animScale>
                                      <p:cBhvr>
                                        <p:cTn id="125" dur="83" decel="50000">
                                          <p:stCondLst>
                                            <p:cond delay="917"/>
                                          </p:stCondLst>
                                        </p:cTn>
                                        <p:tgtEl>
                                          <p:spTgt spid="12"/>
                                        </p:tgtEl>
                                      </p:cBhvr>
                                      <p:to x="100000" y="100000"/>
                                    </p:animScale>
                                  </p:childTnLst>
                                </p:cTn>
                              </p:par>
                              <p:par>
                                <p:cTn id="126" presetID="26" presetClass="entr" presetSubtype="0"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down)">
                                      <p:cBhvr>
                                        <p:cTn id="128" dur="290">
                                          <p:stCondLst>
                                            <p:cond delay="0"/>
                                          </p:stCondLst>
                                        </p:cTn>
                                        <p:tgtEl>
                                          <p:spTgt spid="41"/>
                                        </p:tgtEl>
                                      </p:cBhvr>
                                    </p:animEffect>
                                    <p:anim calcmode="lin" valueType="num">
                                      <p:cBhvr>
                                        <p:cTn id="129"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0"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1"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132"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133"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134" dur="13">
                                          <p:stCondLst>
                                            <p:cond delay="325"/>
                                          </p:stCondLst>
                                        </p:cTn>
                                        <p:tgtEl>
                                          <p:spTgt spid="41"/>
                                        </p:tgtEl>
                                      </p:cBhvr>
                                      <p:to x="100000" y="60000"/>
                                    </p:animScale>
                                    <p:animScale>
                                      <p:cBhvr>
                                        <p:cTn id="135" dur="83" decel="50000">
                                          <p:stCondLst>
                                            <p:cond delay="338"/>
                                          </p:stCondLst>
                                        </p:cTn>
                                        <p:tgtEl>
                                          <p:spTgt spid="41"/>
                                        </p:tgtEl>
                                      </p:cBhvr>
                                      <p:to x="100000" y="100000"/>
                                    </p:animScale>
                                    <p:animScale>
                                      <p:cBhvr>
                                        <p:cTn id="136" dur="13">
                                          <p:stCondLst>
                                            <p:cond delay="656"/>
                                          </p:stCondLst>
                                        </p:cTn>
                                        <p:tgtEl>
                                          <p:spTgt spid="41"/>
                                        </p:tgtEl>
                                      </p:cBhvr>
                                      <p:to x="100000" y="80000"/>
                                    </p:animScale>
                                    <p:animScale>
                                      <p:cBhvr>
                                        <p:cTn id="137" dur="83" decel="50000">
                                          <p:stCondLst>
                                            <p:cond delay="669"/>
                                          </p:stCondLst>
                                        </p:cTn>
                                        <p:tgtEl>
                                          <p:spTgt spid="41"/>
                                        </p:tgtEl>
                                      </p:cBhvr>
                                      <p:to x="100000" y="100000"/>
                                    </p:animScale>
                                    <p:animScale>
                                      <p:cBhvr>
                                        <p:cTn id="138" dur="13">
                                          <p:stCondLst>
                                            <p:cond delay="821"/>
                                          </p:stCondLst>
                                        </p:cTn>
                                        <p:tgtEl>
                                          <p:spTgt spid="41"/>
                                        </p:tgtEl>
                                      </p:cBhvr>
                                      <p:to x="100000" y="90000"/>
                                    </p:animScale>
                                    <p:animScale>
                                      <p:cBhvr>
                                        <p:cTn id="139" dur="83" decel="50000">
                                          <p:stCondLst>
                                            <p:cond delay="834"/>
                                          </p:stCondLst>
                                        </p:cTn>
                                        <p:tgtEl>
                                          <p:spTgt spid="41"/>
                                        </p:tgtEl>
                                      </p:cBhvr>
                                      <p:to x="100000" y="100000"/>
                                    </p:animScale>
                                    <p:animScale>
                                      <p:cBhvr>
                                        <p:cTn id="140" dur="13">
                                          <p:stCondLst>
                                            <p:cond delay="904"/>
                                          </p:stCondLst>
                                        </p:cTn>
                                        <p:tgtEl>
                                          <p:spTgt spid="41"/>
                                        </p:tgtEl>
                                      </p:cBhvr>
                                      <p:to x="100000" y="95000"/>
                                    </p:animScale>
                                    <p:animScale>
                                      <p:cBhvr>
                                        <p:cTn id="141" dur="83" decel="50000">
                                          <p:stCondLst>
                                            <p:cond delay="917"/>
                                          </p:stCondLst>
                                        </p:cTn>
                                        <p:tgtEl>
                                          <p:spTgt spid="41"/>
                                        </p:tgtEl>
                                      </p:cBhvr>
                                      <p:to x="100000" y="100000"/>
                                    </p:animScale>
                                  </p:childTnLst>
                                </p:cTn>
                              </p:par>
                              <p:par>
                                <p:cTn id="142" presetID="2" presetClass="entr" presetSubtype="2" fill="hold" grpId="0" nodeType="withEffect">
                                  <p:stCondLst>
                                    <p:cond delay="500"/>
                                  </p:stCondLst>
                                  <p:childTnLst>
                                    <p:set>
                                      <p:cBhvr>
                                        <p:cTn id="143" dur="1" fill="hold">
                                          <p:stCondLst>
                                            <p:cond delay="0"/>
                                          </p:stCondLst>
                                        </p:cTn>
                                        <p:tgtEl>
                                          <p:spTgt spid="38"/>
                                        </p:tgtEl>
                                        <p:attrNameLst>
                                          <p:attrName>style.visibility</p:attrName>
                                        </p:attrNameLst>
                                      </p:cBhvr>
                                      <p:to>
                                        <p:strVal val="visible"/>
                                      </p:to>
                                    </p:set>
                                    <p:anim calcmode="lin" valueType="num">
                                      <p:cBhvr additive="base">
                                        <p:cTn id="144" dur="500" fill="hold"/>
                                        <p:tgtEl>
                                          <p:spTgt spid="38"/>
                                        </p:tgtEl>
                                        <p:attrNameLst>
                                          <p:attrName>ppt_x</p:attrName>
                                        </p:attrNameLst>
                                      </p:cBhvr>
                                      <p:tavLst>
                                        <p:tav tm="0">
                                          <p:val>
                                            <p:strVal val="1+#ppt_w/2"/>
                                          </p:val>
                                        </p:tav>
                                        <p:tav tm="100000">
                                          <p:val>
                                            <p:strVal val="#ppt_x"/>
                                          </p:val>
                                        </p:tav>
                                      </p:tavLst>
                                    </p:anim>
                                    <p:anim calcmode="lin" valueType="num">
                                      <p:cBhvr additive="base">
                                        <p:cTn id="145"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2" grpId="0"/>
      <p:bldP spid="3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5CA23-2541-46A4-B0C1-B11A5D9B58A2}"/>
              </a:ext>
            </a:extLst>
          </p:cNvPr>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微软雅黑" panose="020B0503020204020204" pitchFamily="34" charset="-122"/>
                <a:ea typeface="微软雅黑" panose="020B0503020204020204" pitchFamily="34" charset="-122"/>
              </a:rPr>
              <a:t>  </a:t>
            </a:r>
            <a:r>
              <a:rPr lang="en-US" altLang="zh-CN" sz="2800" b="1" dirty="0">
                <a:solidFill>
                  <a:srgbClr val="666666"/>
                </a:solidFill>
                <a:latin typeface="微软雅黑" panose="020B0503020204020204" pitchFamily="34" charset="-122"/>
                <a:ea typeface="微软雅黑" panose="020B0503020204020204" pitchFamily="34" charset="-122"/>
              </a:rPr>
              <a:t>4.2</a:t>
            </a:r>
            <a:r>
              <a:rPr lang="zh-CN" altLang="en-US" sz="2800" b="1" dirty="0">
                <a:solidFill>
                  <a:srgbClr val="666666"/>
                </a:solidFill>
                <a:latin typeface="微软雅黑" panose="020B0503020204020204" pitchFamily="34" charset="-122"/>
                <a:ea typeface="微软雅黑" panose="020B0503020204020204" pitchFamily="34" charset="-122"/>
              </a:rPr>
              <a:t>竞价和询比采购</a:t>
            </a:r>
          </a:p>
        </p:txBody>
      </p:sp>
      <p:sp>
        <p:nvSpPr>
          <p:cNvPr id="3" name="矩形 2">
            <a:extLst>
              <a:ext uri="{FF2B5EF4-FFF2-40B4-BE49-F238E27FC236}">
                <a16:creationId xmlns:a16="http://schemas.microsoft.com/office/drawing/2014/main" xmlns="" id="{E56ADDE2-CCF7-40E0-8818-00D1158EA747}"/>
              </a:ext>
            </a:extLst>
          </p:cNvPr>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3">
            <a:extLst>
              <a:ext uri="{FF2B5EF4-FFF2-40B4-BE49-F238E27FC236}">
                <a16:creationId xmlns:a16="http://schemas.microsoft.com/office/drawing/2014/main" xmlns="" id="{AEC19298-42F7-4067-9AD9-8C8416A66B6D}"/>
              </a:ext>
            </a:extLst>
          </p:cNvPr>
          <p:cNvSpPr/>
          <p:nvPr/>
        </p:nvSpPr>
        <p:spPr>
          <a:xfrm>
            <a:off x="665527" y="1397675"/>
            <a:ext cx="6096000" cy="3693319"/>
          </a:xfrm>
          <a:prstGeom prst="rect">
            <a:avLst/>
          </a:prstGeom>
        </p:spPr>
        <p:txBody>
          <a:bodyPr>
            <a:spAutoFit/>
          </a:bodyPr>
          <a:lstStyle/>
          <a:p>
            <a:pPr marL="461010" indent="266700" algn="just">
              <a:spcAft>
                <a:spcPts val="0"/>
              </a:spcAft>
            </a:pPr>
            <a:r>
              <a:rPr lang="zh-CN" altLang="en-US" sz="2400" dirty="0">
                <a:latin typeface="宋体" panose="02010600030101010101" pitchFamily="2" charset="-122"/>
                <a:ea typeface="宋体" panose="02010600030101010101" pitchFamily="2" charset="-122"/>
                <a:cs typeface="Times New Roman" panose="02020603050405020304" pitchFamily="18" charset="0"/>
              </a:rPr>
              <a:t>允许一次报价的项目</a:t>
            </a:r>
            <a:r>
              <a:rPr lang="zh-CN" altLang="zh-CN" sz="2400" dirty="0">
                <a:latin typeface="宋体" panose="02010600030101010101" pitchFamily="2" charset="-122"/>
                <a:ea typeface="宋体" panose="02010600030101010101" pitchFamily="2" charset="-122"/>
                <a:cs typeface="Times New Roman" panose="02020603050405020304" pitchFamily="18" charset="0"/>
              </a:rPr>
              <a:t>采购人在可行的范围内向尽可能多的供应商通过竞价的方式采购相对低价值的采购项目；响应供应商宜不少</a:t>
            </a:r>
            <a:r>
              <a:rPr lang="en-US" altLang="zh-CN" sz="2400" dirty="0">
                <a:latin typeface="宋体" panose="02010600030101010101" pitchFamily="2" charset="-122"/>
                <a:ea typeface="宋体" panose="02010600030101010101" pitchFamily="2" charset="-122"/>
                <a:cs typeface="Times New Roman" panose="02020603050405020304" pitchFamily="18" charset="0"/>
              </a:rPr>
              <a:t>3</a:t>
            </a:r>
            <a:r>
              <a:rPr lang="zh-CN" altLang="zh-CN" sz="2400" dirty="0">
                <a:latin typeface="宋体" panose="02010600030101010101" pitchFamily="2" charset="-122"/>
                <a:ea typeface="宋体" panose="02010600030101010101" pitchFamily="2" charset="-122"/>
                <a:cs typeface="Times New Roman" panose="02020603050405020304" pitchFamily="18" charset="0"/>
              </a:rPr>
              <a:t>家，在没有超过采购预算的情况下，只收到一份或两份报价，不能视为采购无效；允许多次报价的项目，</a:t>
            </a:r>
            <a:r>
              <a:rPr lang="zh-CN" altLang="zh-CN" sz="24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可参照示范法规定的电子逆向拍卖方式程序在电子采购平台进行</a:t>
            </a:r>
            <a:r>
              <a:rPr lang="zh-CN" altLang="en-US" sz="24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，其采购价值不要求</a:t>
            </a:r>
            <a:r>
              <a:rPr lang="zh-CN" altLang="zh-CN" sz="2400" dirty="0">
                <a:solidFill>
                  <a:srgbClr val="000000"/>
                </a:solidFill>
                <a:latin typeface="宋体" panose="02010600030101010101" pitchFamily="2" charset="-122"/>
                <a:ea typeface="宋体" panose="02010600030101010101" pitchFamily="2" charset="-122"/>
                <a:cs typeface="Times New Roman" panose="02020603050405020304" pitchFamily="18" charset="0"/>
              </a:rPr>
              <a:t>。</a:t>
            </a:r>
            <a:endParaRPr lang="zh-CN" altLang="zh-CN" sz="2400" dirty="0">
              <a:latin typeface="宋体" panose="02010600030101010101" pitchFamily="2" charset="-122"/>
              <a:ea typeface="宋体" panose="02010600030101010101" pitchFamily="2" charset="-122"/>
              <a:cs typeface="Times New Roman" panose="02020603050405020304" pitchFamily="18" charset="0"/>
            </a:endParaRPr>
          </a:p>
          <a:p>
            <a:pPr indent="266700" algn="just">
              <a:spcAft>
                <a:spcPts val="0"/>
              </a:spcAft>
              <a:tabLst>
                <a:tab pos="2667635" algn="ctr"/>
                <a:tab pos="5904230" algn="r"/>
              </a:tabLst>
            </a:pPr>
            <a:r>
              <a:rPr lang="en-US" altLang="zh-CN"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endParaRPr lang="zh-CN" altLang="zh-CN" dirty="0">
              <a:latin typeface="宋体" panose="02010600030101010101" pitchFamily="2" charset="-122"/>
              <a:ea typeface="宋体" panose="02010600030101010101" pitchFamily="2" charset="-122"/>
              <a:cs typeface="Times New Roman" panose="02020603050405020304" pitchFamily="18" charset="0"/>
            </a:endParaRPr>
          </a:p>
        </p:txBody>
      </p:sp>
      <p:sp>
        <p:nvSpPr>
          <p:cNvPr id="5" name="矩形 4">
            <a:extLst>
              <a:ext uri="{FF2B5EF4-FFF2-40B4-BE49-F238E27FC236}">
                <a16:creationId xmlns:a16="http://schemas.microsoft.com/office/drawing/2014/main" xmlns="" id="{21341356-6969-4121-B4EC-3BB1BED194A8}"/>
              </a:ext>
            </a:extLst>
          </p:cNvPr>
          <p:cNvSpPr/>
          <p:nvPr/>
        </p:nvSpPr>
        <p:spPr>
          <a:xfrm>
            <a:off x="7608814" y="1397675"/>
            <a:ext cx="3514987" cy="3795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大宗钢材竞价平台：</a:t>
            </a:r>
            <a:endParaRPr lang="en-US" altLang="zh-CN" sz="2400" dirty="0"/>
          </a:p>
          <a:p>
            <a:pPr algn="ctr"/>
            <a:r>
              <a:rPr lang="zh-CN" altLang="en-US" sz="2400" dirty="0"/>
              <a:t>兰格钢铁</a:t>
            </a:r>
            <a:endParaRPr lang="en-US" altLang="zh-CN" sz="2400" dirty="0"/>
          </a:p>
          <a:p>
            <a:pPr algn="ctr"/>
            <a:r>
              <a:rPr lang="zh-CN" altLang="en-US" sz="2400" dirty="0"/>
              <a:t>兰格指数</a:t>
            </a:r>
            <a:endParaRPr lang="en-US" altLang="zh-CN" sz="2400" dirty="0"/>
          </a:p>
          <a:p>
            <a:pPr algn="ctr"/>
            <a:endParaRPr lang="en-US" altLang="zh-CN" sz="2400" dirty="0"/>
          </a:p>
          <a:p>
            <a:pPr algn="ctr"/>
            <a:r>
              <a:rPr lang="zh-CN" altLang="en-US" sz="2400" dirty="0"/>
              <a:t>中山大学</a:t>
            </a:r>
            <a:r>
              <a:rPr lang="en-US" altLang="zh-CN" sz="2400" dirty="0"/>
              <a:t>20</a:t>
            </a:r>
            <a:r>
              <a:rPr lang="zh-CN" altLang="en-US" sz="2400" dirty="0"/>
              <a:t>万以下</a:t>
            </a:r>
            <a:endParaRPr lang="en-US" altLang="zh-CN" sz="2400" dirty="0"/>
          </a:p>
          <a:p>
            <a:pPr algn="ctr"/>
            <a:r>
              <a:rPr lang="zh-CN" altLang="en-US" sz="2400" dirty="0"/>
              <a:t>行政采购竞价平台</a:t>
            </a:r>
            <a:endParaRPr lang="en-US" altLang="zh-CN" sz="2400" dirty="0"/>
          </a:p>
          <a:p>
            <a:pPr algn="ctr"/>
            <a:endParaRPr lang="en-US" altLang="zh-CN" sz="2400" dirty="0"/>
          </a:p>
          <a:p>
            <a:pPr algn="ctr"/>
            <a:r>
              <a:rPr lang="zh-CN" altLang="en-US" sz="2400" dirty="0"/>
              <a:t>北京筑龙电子竞价平台</a:t>
            </a:r>
            <a:endParaRPr lang="en-US" altLang="zh-CN" sz="2400" dirty="0"/>
          </a:p>
          <a:p>
            <a:pPr algn="ctr"/>
            <a:r>
              <a:rPr lang="zh-CN" altLang="en-US" sz="2400" dirty="0"/>
              <a:t>（土地拍卖）</a:t>
            </a:r>
          </a:p>
        </p:txBody>
      </p:sp>
      <p:pic>
        <p:nvPicPr>
          <p:cNvPr id="7" name="图片 6">
            <a:extLst>
              <a:ext uri="{FF2B5EF4-FFF2-40B4-BE49-F238E27FC236}">
                <a16:creationId xmlns:a16="http://schemas.microsoft.com/office/drawing/2014/main" xmlns="" id="{1974E5BB-4783-4289-8FC2-8E1AEE90076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09958" y="4721662"/>
            <a:ext cx="2657312" cy="1647094"/>
          </a:xfrm>
          <a:prstGeom prst="rect">
            <a:avLst/>
          </a:prstGeom>
        </p:spPr>
      </p:pic>
    </p:spTree>
    <p:extLst>
      <p:ext uri="{BB962C8B-B14F-4D97-AF65-F5344CB8AC3E}">
        <p14:creationId xmlns:p14="http://schemas.microsoft.com/office/powerpoint/2010/main" xmlns="" val="5126054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667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微软雅黑" panose="020B0503020204020204" pitchFamily="34" charset="-122"/>
                <a:ea typeface="微软雅黑" panose="020B0503020204020204" pitchFamily="34" charset="-122"/>
              </a:rPr>
              <a:t>  </a:t>
            </a:r>
            <a:r>
              <a:rPr lang="en-US" altLang="zh-CN" sz="2800" b="1" dirty="0">
                <a:solidFill>
                  <a:srgbClr val="666666"/>
                </a:solidFill>
                <a:latin typeface="微软雅黑" panose="020B0503020204020204" pitchFamily="34" charset="-122"/>
                <a:ea typeface="微软雅黑" panose="020B0503020204020204" pitchFamily="34" charset="-122"/>
              </a:rPr>
              <a:t>4.2</a:t>
            </a:r>
            <a:r>
              <a:rPr lang="zh-CN" altLang="en-US" sz="2800" b="1" dirty="0">
                <a:solidFill>
                  <a:srgbClr val="666666"/>
                </a:solidFill>
                <a:latin typeface="微软雅黑" panose="020B0503020204020204" pitchFamily="34" charset="-122"/>
                <a:ea typeface="微软雅黑" panose="020B0503020204020204" pitchFamily="34" charset="-122"/>
              </a:rPr>
              <a:t>竞价和询比采购</a:t>
            </a:r>
          </a:p>
        </p:txBody>
      </p:sp>
      <p:grpSp>
        <p:nvGrpSpPr>
          <p:cNvPr id="156676" name="组 26"/>
          <p:cNvGrpSpPr/>
          <p:nvPr/>
        </p:nvGrpSpPr>
        <p:grpSpPr bwMode="auto">
          <a:xfrm>
            <a:off x="704850" y="1973263"/>
            <a:ext cx="3994150" cy="3525837"/>
            <a:chOff x="1928006" y="4077174"/>
            <a:chExt cx="3204238" cy="1997467"/>
          </a:xfrm>
        </p:grpSpPr>
        <p:sp>
          <p:nvSpPr>
            <p:cNvPr id="10" name="圆角矩形 9"/>
            <p:cNvSpPr/>
            <p:nvPr/>
          </p:nvSpPr>
          <p:spPr>
            <a:xfrm>
              <a:off x="1928006" y="4077174"/>
              <a:ext cx="3204238" cy="1997467"/>
            </a:xfrm>
            <a:prstGeom prst="roundRect">
              <a:avLst>
                <a:gd name="adj" fmla="val 12288"/>
              </a:avLst>
            </a:prstGeom>
            <a:blipFill>
              <a:blip r:embed="rId3" cstate="print"/>
              <a:srcRect/>
              <a:stretch>
                <a:fillRect l="-23149" t="-10736" r="-20732" b="-75244"/>
              </a:stretch>
            </a:blipFill>
            <a:ln>
              <a:noFill/>
            </a:ln>
            <a:effectLst>
              <a:outerShdw blurRad="2667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2684E2"/>
                </a:solidFill>
              </a:endParaRPr>
            </a:p>
          </p:txBody>
        </p:sp>
        <p:sp>
          <p:nvSpPr>
            <p:cNvPr id="11" name="圆角矩形 10"/>
            <p:cNvSpPr/>
            <p:nvPr/>
          </p:nvSpPr>
          <p:spPr>
            <a:xfrm>
              <a:off x="1928006" y="5685879"/>
              <a:ext cx="3204238" cy="388762"/>
            </a:xfrm>
            <a:prstGeom prst="roundRect">
              <a:avLst>
                <a:gd name="adj" fmla="val 50000"/>
              </a:avLst>
            </a:prstGeom>
            <a:gradFill>
              <a:gsLst>
                <a:gs pos="0">
                  <a:srgbClr val="D6D6D6"/>
                </a:gs>
                <a:gs pos="100000">
                  <a:srgbClr val="F7F7F7"/>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2684E2"/>
                </a:solidFill>
              </a:endParaRPr>
            </a:p>
          </p:txBody>
        </p:sp>
        <p:sp>
          <p:nvSpPr>
            <p:cNvPr id="156688" name="文本框 9"/>
            <p:cNvSpPr txBox="1">
              <a:spLocks noChangeArrowheads="1"/>
            </p:cNvSpPr>
            <p:nvPr/>
          </p:nvSpPr>
          <p:spPr bwMode="auto">
            <a:xfrm>
              <a:off x="2057610" y="5749235"/>
              <a:ext cx="2945029" cy="262048"/>
            </a:xfrm>
            <a:prstGeom prst="rect">
              <a:avLst/>
            </a:prstGeom>
            <a:noFill/>
            <a:ln w="9525">
              <a:noFill/>
              <a:miter lim="800000"/>
            </a:ln>
          </p:spPr>
          <p:txBody>
            <a:bodyPr lIns="68580" tIns="34290" rIns="68580" bIns="34290">
              <a:spAutoFit/>
            </a:bodyPr>
            <a:lstStyle/>
            <a:p>
              <a:pPr marL="0" lvl="1" algn="ctr"/>
              <a:r>
                <a:rPr lang="en-US" altLang="zh-CN" sz="2800">
                  <a:solidFill>
                    <a:srgbClr val="2684E2"/>
                  </a:solidFill>
                  <a:latin typeface="微软雅黑" panose="020B0503020204020204" pitchFamily="34" charset="-122"/>
                  <a:ea typeface="微软雅黑" panose="020B0503020204020204" pitchFamily="34" charset="-122"/>
                </a:rPr>
                <a:t>4.2.2   </a:t>
              </a:r>
              <a:r>
                <a:rPr lang="zh-CN" altLang="en-US" sz="2800">
                  <a:solidFill>
                    <a:srgbClr val="2684E2"/>
                  </a:solidFill>
                  <a:latin typeface="微软雅黑" panose="020B0503020204020204" pitchFamily="34" charset="-122"/>
                  <a:ea typeface="微软雅黑" panose="020B0503020204020204" pitchFamily="34" charset="-122"/>
                </a:rPr>
                <a:t>询比采购方式</a:t>
              </a:r>
            </a:p>
          </p:txBody>
        </p:sp>
      </p:grpSp>
      <p:grpSp>
        <p:nvGrpSpPr>
          <p:cNvPr id="156677" name="组合 34"/>
          <p:cNvGrpSpPr/>
          <p:nvPr/>
        </p:nvGrpSpPr>
        <p:grpSpPr bwMode="auto">
          <a:xfrm>
            <a:off x="4863916" y="3429000"/>
            <a:ext cx="614362" cy="1266825"/>
            <a:chOff x="5300664" y="2555875"/>
            <a:chExt cx="165100" cy="339727"/>
          </a:xfrm>
        </p:grpSpPr>
        <p:sp>
          <p:nvSpPr>
            <p:cNvPr id="25" name="Oval 19"/>
            <p:cNvSpPr>
              <a:spLocks noChangeArrowheads="1"/>
            </p:cNvSpPr>
            <p:nvPr/>
          </p:nvSpPr>
          <p:spPr bwMode="auto">
            <a:xfrm>
              <a:off x="5353138" y="2555875"/>
              <a:ext cx="63566" cy="60453"/>
            </a:xfrm>
            <a:prstGeom prst="ellipse">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2684E2"/>
                </a:solidFill>
              </a:endParaRPr>
            </a:p>
          </p:txBody>
        </p:sp>
        <p:sp>
          <p:nvSpPr>
            <p:cNvPr id="26" name="Freeform 20"/>
            <p:cNvSpPr>
              <a:spLocks noEditPoints="1"/>
            </p:cNvSpPr>
            <p:nvPr/>
          </p:nvSpPr>
          <p:spPr bwMode="auto">
            <a:xfrm>
              <a:off x="5300664" y="2566944"/>
              <a:ext cx="165100" cy="328658"/>
            </a:xfrm>
            <a:custGeom>
              <a:avLst/>
              <a:gdLst>
                <a:gd name="T0" fmla="*/ 38 w 44"/>
                <a:gd name="T1" fmla="*/ 10 h 87"/>
                <a:gd name="T2" fmla="*/ 37 w 44"/>
                <a:gd name="T3" fmla="*/ 10 h 87"/>
                <a:gd name="T4" fmla="*/ 37 w 44"/>
                <a:gd name="T5" fmla="*/ 2 h 87"/>
                <a:gd name="T6" fmla="*/ 33 w 44"/>
                <a:gd name="T7" fmla="*/ 0 h 87"/>
                <a:gd name="T8" fmla="*/ 31 w 44"/>
                <a:gd name="T9" fmla="*/ 10 h 87"/>
                <a:gd name="T10" fmla="*/ 35 w 44"/>
                <a:gd name="T11" fmla="*/ 12 h 87"/>
                <a:gd name="T12" fmla="*/ 36 w 44"/>
                <a:gd name="T13" fmla="*/ 12 h 87"/>
                <a:gd name="T14" fmla="*/ 36 w 44"/>
                <a:gd name="T15" fmla="*/ 18 h 87"/>
                <a:gd name="T16" fmla="*/ 30 w 44"/>
                <a:gd name="T17" fmla="*/ 14 h 87"/>
                <a:gd name="T18" fmla="*/ 16 w 44"/>
                <a:gd name="T19" fmla="*/ 14 h 87"/>
                <a:gd name="T20" fmla="*/ 12 w 44"/>
                <a:gd name="T21" fmla="*/ 16 h 87"/>
                <a:gd name="T22" fmla="*/ 0 w 44"/>
                <a:gd name="T23" fmla="*/ 47 h 87"/>
                <a:gd name="T24" fmla="*/ 7 w 44"/>
                <a:gd name="T25" fmla="*/ 49 h 87"/>
                <a:gd name="T26" fmla="*/ 12 w 44"/>
                <a:gd name="T27" fmla="*/ 45 h 87"/>
                <a:gd name="T28" fmla="*/ 13 w 44"/>
                <a:gd name="T29" fmla="*/ 83 h 87"/>
                <a:gd name="T30" fmla="*/ 21 w 44"/>
                <a:gd name="T31" fmla="*/ 83 h 87"/>
                <a:gd name="T32" fmla="*/ 24 w 44"/>
                <a:gd name="T33" fmla="*/ 49 h 87"/>
                <a:gd name="T34" fmla="*/ 28 w 44"/>
                <a:gd name="T35" fmla="*/ 87 h 87"/>
                <a:gd name="T36" fmla="*/ 32 w 44"/>
                <a:gd name="T37" fmla="*/ 47 h 87"/>
                <a:gd name="T38" fmla="*/ 33 w 44"/>
                <a:gd name="T39" fmla="*/ 25 h 87"/>
                <a:gd name="T40" fmla="*/ 41 w 44"/>
                <a:gd name="T41" fmla="*/ 30 h 87"/>
                <a:gd name="T42" fmla="*/ 42 w 44"/>
                <a:gd name="T43" fmla="*/ 13 h 87"/>
                <a:gd name="T44" fmla="*/ 35 w 44"/>
                <a:gd name="T45" fmla="*/ 1 h 87"/>
                <a:gd name="T46" fmla="*/ 35 w 44"/>
                <a:gd name="T47" fmla="*/ 1 h 87"/>
                <a:gd name="T48" fmla="*/ 34 w 44"/>
                <a:gd name="T49" fmla="*/ 0 h 87"/>
                <a:gd name="T50" fmla="*/ 34 w 44"/>
                <a:gd name="T51" fmla="*/ 1 h 87"/>
                <a:gd name="T52" fmla="*/ 34 w 44"/>
                <a:gd name="T53" fmla="*/ 0 h 87"/>
                <a:gd name="T54" fmla="*/ 34 w 44"/>
                <a:gd name="T55" fmla="*/ 1 h 87"/>
                <a:gd name="T56" fmla="*/ 34 w 44"/>
                <a:gd name="T57" fmla="*/ 1 h 87"/>
                <a:gd name="T58" fmla="*/ 36 w 44"/>
                <a:gd name="T59" fmla="*/ 10 h 87"/>
                <a:gd name="T60" fmla="*/ 33 w 44"/>
                <a:gd name="T61" fmla="*/ 11 h 87"/>
                <a:gd name="T62" fmla="*/ 33 w 44"/>
                <a:gd name="T63" fmla="*/ 10 h 87"/>
                <a:gd name="T64" fmla="*/ 35 w 44"/>
                <a:gd name="T65" fmla="*/ 9 h 87"/>
                <a:gd name="T66" fmla="*/ 36 w 44"/>
                <a:gd name="T67" fmla="*/ 7 h 87"/>
                <a:gd name="T68" fmla="*/ 33 w 44"/>
                <a:gd name="T69" fmla="*/ 8 h 87"/>
                <a:gd name="T70" fmla="*/ 32 w 44"/>
                <a:gd name="T71" fmla="*/ 3 h 87"/>
                <a:gd name="T72" fmla="*/ 35 w 44"/>
                <a:gd name="T73" fmla="*/ 1 h 87"/>
                <a:gd name="T74" fmla="*/ 36 w 44"/>
                <a:gd name="T75" fmla="*/ 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 h="87">
                  <a:moveTo>
                    <a:pt x="42" y="13"/>
                  </a:moveTo>
                  <a:cubicBezTo>
                    <a:pt x="42" y="11"/>
                    <a:pt x="40" y="10"/>
                    <a:pt x="38" y="10"/>
                  </a:cubicBezTo>
                  <a:cubicBezTo>
                    <a:pt x="38" y="10"/>
                    <a:pt x="38" y="10"/>
                    <a:pt x="38" y="10"/>
                  </a:cubicBezTo>
                  <a:cubicBezTo>
                    <a:pt x="37" y="10"/>
                    <a:pt x="37" y="10"/>
                    <a:pt x="37" y="10"/>
                  </a:cubicBezTo>
                  <a:cubicBezTo>
                    <a:pt x="37" y="10"/>
                    <a:pt x="37" y="10"/>
                    <a:pt x="37" y="10"/>
                  </a:cubicBezTo>
                  <a:cubicBezTo>
                    <a:pt x="37" y="2"/>
                    <a:pt x="37" y="2"/>
                    <a:pt x="37" y="2"/>
                  </a:cubicBezTo>
                  <a:cubicBezTo>
                    <a:pt x="37" y="1"/>
                    <a:pt x="37" y="0"/>
                    <a:pt x="35" y="0"/>
                  </a:cubicBezTo>
                  <a:cubicBezTo>
                    <a:pt x="33" y="0"/>
                    <a:pt x="33" y="0"/>
                    <a:pt x="33" y="0"/>
                  </a:cubicBezTo>
                  <a:cubicBezTo>
                    <a:pt x="32" y="0"/>
                    <a:pt x="31" y="1"/>
                    <a:pt x="31" y="2"/>
                  </a:cubicBezTo>
                  <a:cubicBezTo>
                    <a:pt x="31" y="10"/>
                    <a:pt x="31" y="10"/>
                    <a:pt x="31" y="10"/>
                  </a:cubicBezTo>
                  <a:cubicBezTo>
                    <a:pt x="31" y="11"/>
                    <a:pt x="32" y="12"/>
                    <a:pt x="33" y="12"/>
                  </a:cubicBezTo>
                  <a:cubicBezTo>
                    <a:pt x="35" y="12"/>
                    <a:pt x="35" y="12"/>
                    <a:pt x="35" y="12"/>
                  </a:cubicBezTo>
                  <a:cubicBezTo>
                    <a:pt x="35" y="12"/>
                    <a:pt x="35" y="12"/>
                    <a:pt x="36" y="12"/>
                  </a:cubicBezTo>
                  <a:cubicBezTo>
                    <a:pt x="36" y="12"/>
                    <a:pt x="36" y="12"/>
                    <a:pt x="36" y="12"/>
                  </a:cubicBezTo>
                  <a:cubicBezTo>
                    <a:pt x="35" y="12"/>
                    <a:pt x="35" y="13"/>
                    <a:pt x="35" y="14"/>
                  </a:cubicBezTo>
                  <a:cubicBezTo>
                    <a:pt x="36" y="18"/>
                    <a:pt x="36" y="18"/>
                    <a:pt x="36" y="18"/>
                  </a:cubicBezTo>
                  <a:cubicBezTo>
                    <a:pt x="33" y="15"/>
                    <a:pt x="33" y="15"/>
                    <a:pt x="33" y="15"/>
                  </a:cubicBezTo>
                  <a:cubicBezTo>
                    <a:pt x="32" y="15"/>
                    <a:pt x="31" y="14"/>
                    <a:pt x="30" y="14"/>
                  </a:cubicBezTo>
                  <a:cubicBezTo>
                    <a:pt x="30" y="14"/>
                    <a:pt x="30" y="14"/>
                    <a:pt x="29" y="14"/>
                  </a:cubicBezTo>
                  <a:cubicBezTo>
                    <a:pt x="16" y="14"/>
                    <a:pt x="16" y="14"/>
                    <a:pt x="16" y="14"/>
                  </a:cubicBezTo>
                  <a:cubicBezTo>
                    <a:pt x="15" y="14"/>
                    <a:pt x="15" y="14"/>
                    <a:pt x="15" y="14"/>
                  </a:cubicBezTo>
                  <a:cubicBezTo>
                    <a:pt x="13" y="15"/>
                    <a:pt x="13" y="15"/>
                    <a:pt x="12" y="16"/>
                  </a:cubicBezTo>
                  <a:cubicBezTo>
                    <a:pt x="12" y="17"/>
                    <a:pt x="11" y="17"/>
                    <a:pt x="11" y="18"/>
                  </a:cubicBezTo>
                  <a:cubicBezTo>
                    <a:pt x="0" y="47"/>
                    <a:pt x="0" y="47"/>
                    <a:pt x="0" y="47"/>
                  </a:cubicBezTo>
                  <a:cubicBezTo>
                    <a:pt x="0" y="48"/>
                    <a:pt x="0" y="50"/>
                    <a:pt x="2" y="51"/>
                  </a:cubicBezTo>
                  <a:cubicBezTo>
                    <a:pt x="4" y="52"/>
                    <a:pt x="6" y="51"/>
                    <a:pt x="7" y="49"/>
                  </a:cubicBezTo>
                  <a:cubicBezTo>
                    <a:pt x="12" y="36"/>
                    <a:pt x="12" y="36"/>
                    <a:pt x="12" y="36"/>
                  </a:cubicBezTo>
                  <a:cubicBezTo>
                    <a:pt x="12" y="45"/>
                    <a:pt x="12" y="45"/>
                    <a:pt x="12" y="45"/>
                  </a:cubicBezTo>
                  <a:cubicBezTo>
                    <a:pt x="12" y="46"/>
                    <a:pt x="12" y="47"/>
                    <a:pt x="13" y="47"/>
                  </a:cubicBezTo>
                  <a:cubicBezTo>
                    <a:pt x="13" y="83"/>
                    <a:pt x="13" y="83"/>
                    <a:pt x="13" y="83"/>
                  </a:cubicBezTo>
                  <a:cubicBezTo>
                    <a:pt x="13" y="85"/>
                    <a:pt x="15" y="87"/>
                    <a:pt x="17" y="87"/>
                  </a:cubicBezTo>
                  <a:cubicBezTo>
                    <a:pt x="19" y="87"/>
                    <a:pt x="21" y="85"/>
                    <a:pt x="21" y="83"/>
                  </a:cubicBezTo>
                  <a:cubicBezTo>
                    <a:pt x="21" y="49"/>
                    <a:pt x="21" y="49"/>
                    <a:pt x="21" y="49"/>
                  </a:cubicBezTo>
                  <a:cubicBezTo>
                    <a:pt x="24" y="49"/>
                    <a:pt x="24" y="49"/>
                    <a:pt x="24" y="49"/>
                  </a:cubicBezTo>
                  <a:cubicBezTo>
                    <a:pt x="24" y="83"/>
                    <a:pt x="24" y="83"/>
                    <a:pt x="24" y="83"/>
                  </a:cubicBezTo>
                  <a:cubicBezTo>
                    <a:pt x="24" y="85"/>
                    <a:pt x="26" y="87"/>
                    <a:pt x="28" y="87"/>
                  </a:cubicBezTo>
                  <a:cubicBezTo>
                    <a:pt x="30" y="87"/>
                    <a:pt x="32" y="85"/>
                    <a:pt x="32" y="83"/>
                  </a:cubicBezTo>
                  <a:cubicBezTo>
                    <a:pt x="32" y="47"/>
                    <a:pt x="32" y="47"/>
                    <a:pt x="32" y="47"/>
                  </a:cubicBezTo>
                  <a:cubicBezTo>
                    <a:pt x="32" y="47"/>
                    <a:pt x="33" y="46"/>
                    <a:pt x="33" y="45"/>
                  </a:cubicBezTo>
                  <a:cubicBezTo>
                    <a:pt x="33" y="25"/>
                    <a:pt x="33" y="25"/>
                    <a:pt x="33" y="25"/>
                  </a:cubicBezTo>
                  <a:cubicBezTo>
                    <a:pt x="38" y="29"/>
                    <a:pt x="38" y="29"/>
                    <a:pt x="38" y="29"/>
                  </a:cubicBezTo>
                  <a:cubicBezTo>
                    <a:pt x="39" y="30"/>
                    <a:pt x="40" y="30"/>
                    <a:pt x="41" y="30"/>
                  </a:cubicBezTo>
                  <a:cubicBezTo>
                    <a:pt x="43" y="30"/>
                    <a:pt x="44" y="28"/>
                    <a:pt x="44" y="26"/>
                  </a:cubicBezTo>
                  <a:lnTo>
                    <a:pt x="42" y="13"/>
                  </a:lnTo>
                  <a:close/>
                  <a:moveTo>
                    <a:pt x="35" y="0"/>
                  </a:moveTo>
                  <a:cubicBezTo>
                    <a:pt x="35" y="0"/>
                    <a:pt x="35" y="1"/>
                    <a:pt x="35" y="1"/>
                  </a:cubicBezTo>
                  <a:cubicBezTo>
                    <a:pt x="35" y="1"/>
                    <a:pt x="35" y="1"/>
                    <a:pt x="35" y="1"/>
                  </a:cubicBezTo>
                  <a:cubicBezTo>
                    <a:pt x="35" y="1"/>
                    <a:pt x="35" y="1"/>
                    <a:pt x="35" y="1"/>
                  </a:cubicBezTo>
                  <a:cubicBezTo>
                    <a:pt x="35" y="1"/>
                    <a:pt x="35" y="0"/>
                    <a:pt x="35"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4" y="0"/>
                  </a:moveTo>
                  <a:cubicBezTo>
                    <a:pt x="34" y="0"/>
                    <a:pt x="34" y="1"/>
                    <a:pt x="34" y="1"/>
                  </a:cubicBezTo>
                  <a:cubicBezTo>
                    <a:pt x="34" y="1"/>
                    <a:pt x="34" y="1"/>
                    <a:pt x="34" y="1"/>
                  </a:cubicBezTo>
                  <a:cubicBezTo>
                    <a:pt x="34" y="1"/>
                    <a:pt x="34" y="1"/>
                    <a:pt x="34" y="1"/>
                  </a:cubicBezTo>
                  <a:cubicBezTo>
                    <a:pt x="34" y="1"/>
                    <a:pt x="34" y="0"/>
                    <a:pt x="34" y="0"/>
                  </a:cubicBezTo>
                  <a:close/>
                  <a:moveTo>
                    <a:pt x="36" y="10"/>
                  </a:moveTo>
                  <a:cubicBezTo>
                    <a:pt x="36" y="11"/>
                    <a:pt x="35" y="11"/>
                    <a:pt x="35" y="11"/>
                  </a:cubicBezTo>
                  <a:cubicBezTo>
                    <a:pt x="33" y="11"/>
                    <a:pt x="33" y="11"/>
                    <a:pt x="33" y="11"/>
                  </a:cubicBezTo>
                  <a:cubicBezTo>
                    <a:pt x="33" y="11"/>
                    <a:pt x="33" y="11"/>
                    <a:pt x="33" y="10"/>
                  </a:cubicBezTo>
                  <a:cubicBezTo>
                    <a:pt x="33" y="10"/>
                    <a:pt x="33" y="10"/>
                    <a:pt x="33" y="10"/>
                  </a:cubicBezTo>
                  <a:cubicBezTo>
                    <a:pt x="33" y="10"/>
                    <a:pt x="33" y="9"/>
                    <a:pt x="33" y="9"/>
                  </a:cubicBezTo>
                  <a:cubicBezTo>
                    <a:pt x="35" y="9"/>
                    <a:pt x="35" y="9"/>
                    <a:pt x="35" y="9"/>
                  </a:cubicBezTo>
                  <a:cubicBezTo>
                    <a:pt x="35" y="9"/>
                    <a:pt x="36" y="10"/>
                    <a:pt x="36" y="10"/>
                  </a:cubicBezTo>
                  <a:close/>
                  <a:moveTo>
                    <a:pt x="36" y="7"/>
                  </a:moveTo>
                  <a:cubicBezTo>
                    <a:pt x="36" y="8"/>
                    <a:pt x="36" y="8"/>
                    <a:pt x="35" y="8"/>
                  </a:cubicBezTo>
                  <a:cubicBezTo>
                    <a:pt x="33" y="8"/>
                    <a:pt x="33" y="8"/>
                    <a:pt x="33" y="8"/>
                  </a:cubicBezTo>
                  <a:cubicBezTo>
                    <a:pt x="33" y="8"/>
                    <a:pt x="32" y="8"/>
                    <a:pt x="32" y="7"/>
                  </a:cubicBezTo>
                  <a:cubicBezTo>
                    <a:pt x="32" y="3"/>
                    <a:pt x="32" y="3"/>
                    <a:pt x="32" y="3"/>
                  </a:cubicBezTo>
                  <a:cubicBezTo>
                    <a:pt x="32" y="2"/>
                    <a:pt x="33" y="1"/>
                    <a:pt x="33" y="1"/>
                  </a:cubicBezTo>
                  <a:cubicBezTo>
                    <a:pt x="35" y="1"/>
                    <a:pt x="35" y="1"/>
                    <a:pt x="35" y="1"/>
                  </a:cubicBezTo>
                  <a:cubicBezTo>
                    <a:pt x="36" y="1"/>
                    <a:pt x="36" y="2"/>
                    <a:pt x="36" y="3"/>
                  </a:cubicBezTo>
                  <a:lnTo>
                    <a:pt x="36" y="7"/>
                  </a:lnTo>
                  <a:close/>
                </a:path>
              </a:pathLst>
            </a:cu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2684E2"/>
                </a:solidFill>
              </a:endParaRPr>
            </a:p>
          </p:txBody>
        </p:sp>
      </p:grpSp>
      <p:sp>
        <p:nvSpPr>
          <p:cNvPr id="156678" name="文本框 31"/>
          <p:cNvSpPr txBox="1">
            <a:spLocks noChangeArrowheads="1"/>
          </p:cNvSpPr>
          <p:nvPr/>
        </p:nvSpPr>
        <p:spPr bwMode="auto">
          <a:xfrm>
            <a:off x="5490984" y="1346200"/>
            <a:ext cx="5834612" cy="4613892"/>
          </a:xfrm>
          <a:prstGeom prst="rect">
            <a:avLst/>
          </a:prstGeom>
          <a:noFill/>
          <a:ln w="9525">
            <a:noFill/>
            <a:miter lim="800000"/>
          </a:ln>
        </p:spPr>
        <p:txBody>
          <a:bodyPr wrap="square">
            <a:spAutoFit/>
          </a:bodyPr>
          <a:lstStyle/>
          <a:p>
            <a:pPr marL="285750" indent="-285750">
              <a:lnSpc>
                <a:spcPct val="150000"/>
              </a:lnSpc>
              <a:buFont typeface="Arial" panose="020B0604020202020204" pitchFamily="34" charset="0"/>
              <a:buChar char="•"/>
            </a:pPr>
            <a:r>
              <a:rPr lang="zh-CN" altLang="en-US" dirty="0">
                <a:solidFill>
                  <a:srgbClr val="404040"/>
                </a:solidFill>
                <a:latin typeface="宋体" panose="02010600030101010101" pitchFamily="2" charset="-122"/>
                <a:ea typeface="宋体" panose="02010600030101010101" pitchFamily="2" charset="-122"/>
              </a:rPr>
              <a:t>询比采购方式的实质是通过规定程序“比价”，即所谓议标采购或竞标采购。和招标采购程序的最大不同是在询比采购中供应商</a:t>
            </a:r>
            <a:r>
              <a:rPr lang="zh-CN" altLang="en-US" dirty="0">
                <a:solidFill>
                  <a:srgbClr val="FF0000"/>
                </a:solidFill>
                <a:latin typeface="宋体" panose="02010600030101010101" pitchFamily="2" charset="-122"/>
                <a:ea typeface="宋体" panose="02010600030101010101" pitchFamily="2" charset="-122"/>
              </a:rPr>
              <a:t>可以不止一次报价。</a:t>
            </a:r>
          </a:p>
          <a:p>
            <a:pPr marL="285750" indent="-285750">
              <a:lnSpc>
                <a:spcPct val="150000"/>
              </a:lnSpc>
              <a:buFont typeface="Arial" panose="020B0604020202020204" pitchFamily="34" charset="0"/>
              <a:buChar char="•"/>
            </a:pPr>
            <a:r>
              <a:rPr lang="zh-CN" altLang="en-US" dirty="0">
                <a:solidFill>
                  <a:srgbClr val="404040"/>
                </a:solidFill>
                <a:latin typeface="宋体" panose="02010600030101010101" pitchFamily="2" charset="-122"/>
                <a:ea typeface="宋体" panose="02010600030101010101" pitchFamily="2" charset="-122"/>
              </a:rPr>
              <a:t>询比采购程序有以下优点：一是询比的程序有一定的灵活性；二是询比具有一定的竞争性；三是询比的程序简单高效；四是询比方式可以澄清条款，降低标价或优化标书条件。</a:t>
            </a:r>
          </a:p>
          <a:p>
            <a:pPr marL="285750" indent="-285750">
              <a:lnSpc>
                <a:spcPct val="150000"/>
              </a:lnSpc>
              <a:buFont typeface="Arial" panose="020B0604020202020204" pitchFamily="34" charset="0"/>
              <a:buChar char="•"/>
            </a:pPr>
            <a:r>
              <a:rPr lang="zh-CN" altLang="en-US" dirty="0">
                <a:solidFill>
                  <a:srgbClr val="404040"/>
                </a:solidFill>
                <a:latin typeface="宋体" panose="02010600030101010101" pitchFamily="2" charset="-122"/>
                <a:ea typeface="宋体" panose="02010600030101010101" pitchFamily="2" charset="-122"/>
              </a:rPr>
              <a:t>采购人通过“比价”竞争，可以实现自身利益最大化，而该最大化的成果也不是单方面做出，而是</a:t>
            </a:r>
            <a:r>
              <a:rPr lang="zh-CN" altLang="en-US" dirty="0">
                <a:solidFill>
                  <a:srgbClr val="FF0000"/>
                </a:solidFill>
                <a:latin typeface="宋体" panose="02010600030101010101" pitchFamily="2" charset="-122"/>
                <a:ea typeface="宋体" panose="02010600030101010101" pitchFamily="2" charset="-122"/>
              </a:rPr>
              <a:t>和投标人反复谈判妥协的结果</a:t>
            </a:r>
            <a:r>
              <a:rPr lang="zh-CN" altLang="en-US" dirty="0">
                <a:solidFill>
                  <a:srgbClr val="404040"/>
                </a:solidFill>
                <a:latin typeface="宋体" panose="02010600030101010101" pitchFamily="2" charset="-122"/>
                <a:ea typeface="宋体" panose="02010600030101010101" pitchFamily="2" charset="-122"/>
              </a:rPr>
              <a:t>，反映了当事人的意思自治，体现了机会公平，从程序上保障了结果的公平性。</a:t>
            </a:r>
          </a:p>
        </p:txBody>
      </p:sp>
      <p:sp>
        <p:nvSpPr>
          <p:cNvPr id="156679" name="任意多边形 151"/>
          <p:cNvSpPr>
            <a:spLocks noChangeArrowheads="1"/>
          </p:cNvSpPr>
          <p:nvPr/>
        </p:nvSpPr>
        <p:spPr bwMode="auto">
          <a:xfrm>
            <a:off x="4860554" y="1346200"/>
            <a:ext cx="6836146" cy="4894879"/>
          </a:xfrm>
          <a:custGeom>
            <a:avLst/>
            <a:gdLst>
              <a:gd name="T0" fmla="*/ 0 w 3090"/>
              <a:gd name="T1" fmla="*/ 504 h 1665"/>
              <a:gd name="T2" fmla="*/ 0 w 3090"/>
              <a:gd name="T3" fmla="*/ 278 h 1665"/>
              <a:gd name="T4" fmla="*/ 278 w 3090"/>
              <a:gd name="T5" fmla="*/ 0 h 1665"/>
              <a:gd name="T6" fmla="*/ 2812 w 3090"/>
              <a:gd name="T7" fmla="*/ 0 h 1665"/>
              <a:gd name="T8" fmla="*/ 3090 w 3090"/>
              <a:gd name="T9" fmla="*/ 278 h 1665"/>
              <a:gd name="T10" fmla="*/ 3090 w 3090"/>
              <a:gd name="T11" fmla="*/ 1387 h 1665"/>
              <a:gd name="T12" fmla="*/ 2812 w 3090"/>
              <a:gd name="T13" fmla="*/ 1665 h 1665"/>
              <a:gd name="T14" fmla="*/ 278 w 3090"/>
              <a:gd name="T15" fmla="*/ 1665 h 1665"/>
              <a:gd name="T16" fmla="*/ 0 w 3090"/>
              <a:gd name="T17" fmla="*/ 1387 h 1665"/>
              <a:gd name="T18" fmla="*/ 0 w 3090"/>
              <a:gd name="T19" fmla="*/ 1134 h 16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90"/>
              <a:gd name="T31" fmla="*/ 0 h 1665"/>
              <a:gd name="T32" fmla="*/ 3090 w 3090"/>
              <a:gd name="T33" fmla="*/ 1665 h 16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90" h="1665">
                <a:moveTo>
                  <a:pt x="0" y="504"/>
                </a:moveTo>
                <a:lnTo>
                  <a:pt x="0" y="278"/>
                </a:lnTo>
                <a:cubicBezTo>
                  <a:pt x="0" y="124"/>
                  <a:pt x="124" y="0"/>
                  <a:pt x="278" y="0"/>
                </a:cubicBezTo>
                <a:lnTo>
                  <a:pt x="2812" y="0"/>
                </a:lnTo>
                <a:cubicBezTo>
                  <a:pt x="2966" y="0"/>
                  <a:pt x="3090" y="124"/>
                  <a:pt x="3090" y="278"/>
                </a:cubicBezTo>
                <a:lnTo>
                  <a:pt x="3090" y="1387"/>
                </a:lnTo>
                <a:cubicBezTo>
                  <a:pt x="3090" y="1541"/>
                  <a:pt x="2966" y="1665"/>
                  <a:pt x="2812" y="1665"/>
                </a:cubicBezTo>
                <a:lnTo>
                  <a:pt x="278" y="1665"/>
                </a:lnTo>
                <a:cubicBezTo>
                  <a:pt x="124" y="1665"/>
                  <a:pt x="0" y="1541"/>
                  <a:pt x="0" y="1387"/>
                </a:cubicBezTo>
                <a:lnTo>
                  <a:pt x="0" y="1134"/>
                </a:lnTo>
              </a:path>
            </a:pathLst>
          </a:custGeom>
          <a:noFill/>
          <a:ln w="6350">
            <a:solidFill>
              <a:srgbClr val="0070C0"/>
            </a:solidFill>
            <a:prstDash val="sysDash"/>
            <a:round/>
          </a:ln>
        </p:spPr>
        <p:txBody>
          <a:bodyPr/>
          <a:lstStyle/>
          <a:p>
            <a:endParaRPr lang="zh-CN" alt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7699" name="Title 1"/>
          <p:cNvSpPr txBox="1">
            <a:spLocks noChangeArrowheads="1"/>
          </p:cNvSpPr>
          <p:nvPr/>
        </p:nvSpPr>
        <p:spPr bwMode="auto">
          <a:xfrm>
            <a:off x="323850" y="309563"/>
            <a:ext cx="6238875" cy="755650"/>
          </a:xfrm>
          <a:prstGeom prst="rect">
            <a:avLst/>
          </a:prstGeom>
          <a:noFill/>
          <a:ln w="9525">
            <a:noFill/>
            <a:miter lim="800000"/>
            <a:headEnd/>
            <a:tailEnd/>
          </a:ln>
        </p:spPr>
        <p:txBody>
          <a:bodyPr lIns="0" tIns="0" rIns="0" bIns="0" anchor="ctr"/>
          <a:lstStyle/>
          <a:p>
            <a:pPr defTabSz="1087438"/>
            <a:r>
              <a:rPr lang="zh-CN" altLang="en-US" sz="2800" b="1" dirty="0">
                <a:solidFill>
                  <a:srgbClr val="666666"/>
                </a:solidFill>
                <a:latin typeface="微软雅黑" pitchFamily="34" charset="-122"/>
                <a:ea typeface="微软雅黑" pitchFamily="34" charset="-122"/>
              </a:rPr>
              <a:t>  </a:t>
            </a:r>
            <a:r>
              <a:rPr lang="en-US" altLang="zh-CN" sz="2800" b="1" dirty="0">
                <a:solidFill>
                  <a:srgbClr val="666666"/>
                </a:solidFill>
                <a:latin typeface="微软雅黑" pitchFamily="34" charset="-122"/>
                <a:ea typeface="微软雅黑" pitchFamily="34" charset="-122"/>
              </a:rPr>
              <a:t>4.2</a:t>
            </a:r>
            <a:r>
              <a:rPr lang="zh-CN" altLang="en-US" sz="2800" b="1" dirty="0">
                <a:solidFill>
                  <a:srgbClr val="666666"/>
                </a:solidFill>
                <a:latin typeface="微软雅黑" pitchFamily="34" charset="-122"/>
                <a:ea typeface="微软雅黑" pitchFamily="34" charset="-122"/>
              </a:rPr>
              <a:t>竞价和询比采购</a:t>
            </a:r>
          </a:p>
        </p:txBody>
      </p:sp>
      <p:sp>
        <p:nvSpPr>
          <p:cNvPr id="100" name="椭圆 99"/>
          <p:cNvSpPr/>
          <p:nvPr/>
        </p:nvSpPr>
        <p:spPr>
          <a:xfrm>
            <a:off x="461601" y="1628875"/>
            <a:ext cx="4135464" cy="4135464"/>
          </a:xfrm>
          <a:prstGeom prst="ellipse">
            <a:avLst/>
          </a:prstGeom>
          <a:solidFill>
            <a:schemeClr val="bg1">
              <a:lumMod val="85000"/>
            </a:schemeClr>
          </a:solidFill>
          <a:ln>
            <a:noFill/>
          </a:ln>
          <a:effectLst>
            <a:innerShdw blurRad="3048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nvGrpSpPr>
          <p:cNvPr id="2" name="组合 14"/>
          <p:cNvGrpSpPr>
            <a:grpSpLocks/>
          </p:cNvGrpSpPr>
          <p:nvPr/>
        </p:nvGrpSpPr>
        <p:grpSpPr bwMode="auto">
          <a:xfrm>
            <a:off x="7885791" y="1307748"/>
            <a:ext cx="3269934" cy="5142777"/>
            <a:chOff x="4832531" y="1500201"/>
            <a:chExt cx="2966869" cy="3501947"/>
          </a:xfrm>
        </p:grpSpPr>
        <p:sp>
          <p:nvSpPr>
            <p:cNvPr id="105"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06" name="任意多边形 16"/>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grpSp>
        <p:nvGrpSpPr>
          <p:cNvPr id="3" name="组合 17"/>
          <p:cNvGrpSpPr>
            <a:grpSpLocks/>
          </p:cNvGrpSpPr>
          <p:nvPr/>
        </p:nvGrpSpPr>
        <p:grpSpPr bwMode="auto">
          <a:xfrm>
            <a:off x="6562724" y="1307748"/>
            <a:ext cx="3152105" cy="5215797"/>
            <a:chOff x="4832531" y="1500201"/>
            <a:chExt cx="2966869" cy="3501947"/>
          </a:xfrm>
        </p:grpSpPr>
        <p:sp>
          <p:nvSpPr>
            <p:cNvPr id="108"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09" name="任意多边形 19"/>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endParaRPr>
            </a:p>
          </p:txBody>
        </p:sp>
      </p:grpSp>
      <p:grpSp>
        <p:nvGrpSpPr>
          <p:cNvPr id="5" name="组合 20"/>
          <p:cNvGrpSpPr>
            <a:grpSpLocks/>
          </p:cNvGrpSpPr>
          <p:nvPr/>
        </p:nvGrpSpPr>
        <p:grpSpPr bwMode="auto">
          <a:xfrm>
            <a:off x="971567" y="1425239"/>
            <a:ext cx="7384406" cy="4810773"/>
            <a:chOff x="4832531" y="1500201"/>
            <a:chExt cx="2966869" cy="3501947"/>
          </a:xfrm>
        </p:grpSpPr>
        <p:sp>
          <p:nvSpPr>
            <p:cNvPr id="111"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2" name="任意多边形 22"/>
            <p:cNvSpPr/>
            <p:nvPr/>
          </p:nvSpPr>
          <p:spPr>
            <a:xfrm>
              <a:off x="5589452" y="1500201"/>
              <a:ext cx="2209948"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rgbClr val="CFCFCF"/>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sp>
        <p:nvSpPr>
          <p:cNvPr id="113" name="任意多边形 23"/>
          <p:cNvSpPr/>
          <p:nvPr/>
        </p:nvSpPr>
        <p:spPr>
          <a:xfrm>
            <a:off x="1957422" y="1661338"/>
            <a:ext cx="1155735" cy="4103001"/>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4" name="任意多边形 24"/>
          <p:cNvSpPr/>
          <p:nvPr/>
        </p:nvSpPr>
        <p:spPr>
          <a:xfrm>
            <a:off x="454258" y="2163440"/>
            <a:ext cx="1271587" cy="3197529"/>
          </a:xfrm>
          <a:custGeom>
            <a:avLst/>
            <a:gdLst>
              <a:gd name="connsiteX0" fmla="*/ 767235 w 1271587"/>
              <a:gd name="connsiteY0" fmla="*/ 0 h 3197529"/>
              <a:gd name="connsiteX1" fmla="*/ 1271587 w 1271587"/>
              <a:gd name="connsiteY1" fmla="*/ 126088 h 3197529"/>
              <a:gd name="connsiteX2" fmla="*/ 1271587 w 1271587"/>
              <a:gd name="connsiteY2" fmla="*/ 3066470 h 3197529"/>
              <a:gd name="connsiteX3" fmla="*/ 747354 w 1271587"/>
              <a:gd name="connsiteY3" fmla="*/ 3197529 h 3197529"/>
              <a:gd name="connsiteX4" fmla="*/ 605625 w 1271587"/>
              <a:gd name="connsiteY4" fmla="*/ 3068717 h 3197529"/>
              <a:gd name="connsiteX5" fmla="*/ 0 w 1271587"/>
              <a:gd name="connsiteY5" fmla="*/ 1606609 h 3197529"/>
              <a:gd name="connsiteX6" fmla="*/ 752463 w 1271587"/>
              <a:gd name="connsiteY6" fmla="*/ 11047 h 31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587" h="3197529">
                <a:moveTo>
                  <a:pt x="767235" y="0"/>
                </a:moveTo>
                <a:lnTo>
                  <a:pt x="1271587" y="126088"/>
                </a:lnTo>
                <a:lnTo>
                  <a:pt x="1271587" y="3066470"/>
                </a:lnTo>
                <a:lnTo>
                  <a:pt x="747354" y="3197529"/>
                </a:lnTo>
                <a:lnTo>
                  <a:pt x="605625" y="3068717"/>
                </a:lnTo>
                <a:cubicBezTo>
                  <a:pt x="231439" y="2694531"/>
                  <a:pt x="0" y="2177598"/>
                  <a:pt x="0" y="1606609"/>
                </a:cubicBezTo>
                <a:cubicBezTo>
                  <a:pt x="0" y="964247"/>
                  <a:pt x="292915" y="390299"/>
                  <a:pt x="752463" y="11047"/>
                </a:cubicBezTo>
                <a:close/>
              </a:path>
            </a:pathLst>
          </a:custGeom>
          <a:solidFill>
            <a:srgbClr val="0070C0"/>
          </a:solidFill>
          <a:ln>
            <a:noFill/>
          </a:ln>
          <a:effectLst>
            <a:innerShdw blurRad="177800" dist="101600" dir="10800000">
              <a:srgbClr val="1F1F1F">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115" name="文本框 3"/>
          <p:cNvSpPr txBox="1">
            <a:spLocks noChangeArrowheads="1"/>
          </p:cNvSpPr>
          <p:nvPr/>
        </p:nvSpPr>
        <p:spPr bwMode="auto">
          <a:xfrm>
            <a:off x="971568" y="2746871"/>
            <a:ext cx="554037" cy="1924050"/>
          </a:xfrm>
          <a:prstGeom prst="rect">
            <a:avLst/>
          </a:prstGeom>
          <a:noFill/>
          <a:ln w="9525">
            <a:noFill/>
            <a:miter lim="800000"/>
            <a:headEnd/>
            <a:tailEnd/>
          </a:ln>
        </p:spPr>
        <p:txBody>
          <a:bodyPr vert="eaVert">
            <a:spAutoFit/>
          </a:bodyPr>
          <a:lstStyle/>
          <a:p>
            <a:pPr algn="ctr"/>
            <a:r>
              <a:rPr lang="zh-CN" altLang="en-US" sz="2400" dirty="0">
                <a:solidFill>
                  <a:srgbClr val="FFFFFF"/>
                </a:solidFill>
                <a:latin typeface="微软雅黑" pitchFamily="34" charset="-122"/>
                <a:ea typeface="微软雅黑" pitchFamily="34" charset="-122"/>
              </a:rPr>
              <a:t>适用条件</a:t>
            </a:r>
          </a:p>
        </p:txBody>
      </p:sp>
      <p:sp>
        <p:nvSpPr>
          <p:cNvPr id="117" name="矩形 116"/>
          <p:cNvSpPr/>
          <p:nvPr/>
        </p:nvSpPr>
        <p:spPr>
          <a:xfrm>
            <a:off x="2186453" y="2163268"/>
            <a:ext cx="635782" cy="88588"/>
          </a:xfrm>
          <a:prstGeom prst="rect">
            <a:avLst/>
          </a:prstGeom>
          <a:solidFill>
            <a:srgbClr val="0070C0"/>
          </a:solidFill>
          <a:ln>
            <a:noFill/>
          </a:ln>
          <a:scene3d>
            <a:camera prst="perspectiveLeft" fov="27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70C0"/>
              </a:solidFill>
            </a:endParaRPr>
          </a:p>
        </p:txBody>
      </p:sp>
      <p:sp>
        <p:nvSpPr>
          <p:cNvPr id="118" name="文本框 29"/>
          <p:cNvSpPr txBox="1"/>
          <p:nvPr/>
        </p:nvSpPr>
        <p:spPr>
          <a:xfrm>
            <a:off x="5238515" y="1738968"/>
            <a:ext cx="835906" cy="523220"/>
          </a:xfrm>
          <a:prstGeom prst="rect">
            <a:avLst/>
          </a:prstGeom>
          <a:noFill/>
          <a:scene3d>
            <a:camera prst="perspectiveLeft"/>
            <a:lightRig rig="threePt" dir="t"/>
          </a:scene3d>
        </p:spPr>
        <p:txBody>
          <a:bodyPr>
            <a:spAutoFit/>
          </a:bodyPr>
          <a:lstStyle/>
          <a:p>
            <a:pPr algn="ctr" fontAlgn="auto">
              <a:spcBef>
                <a:spcPts val="0"/>
              </a:spcBef>
              <a:spcAft>
                <a:spcPts val="0"/>
              </a:spcAft>
              <a:defRPr/>
            </a:pPr>
            <a:r>
              <a:rPr lang="en-US" altLang="zh-CN" sz="2800" b="1" dirty="0">
                <a:solidFill>
                  <a:srgbClr val="2684E2"/>
                </a:solidFill>
                <a:latin typeface="Impact MT Std" pitchFamily="34" charset="0"/>
                <a:ea typeface="方正兰亭黑简体" pitchFamily="2" charset="-122"/>
              </a:rPr>
              <a:t>01</a:t>
            </a:r>
            <a:endParaRPr lang="zh-CN" altLang="en-US" sz="2800" b="1" dirty="0">
              <a:solidFill>
                <a:srgbClr val="2684E2"/>
              </a:solidFill>
              <a:latin typeface="Impact MT Std" pitchFamily="34" charset="0"/>
              <a:ea typeface="方正兰亭黑简体" pitchFamily="2" charset="-122"/>
            </a:endParaRPr>
          </a:p>
        </p:txBody>
      </p:sp>
      <p:sp>
        <p:nvSpPr>
          <p:cNvPr id="119" name="矩形 118"/>
          <p:cNvSpPr/>
          <p:nvPr/>
        </p:nvSpPr>
        <p:spPr>
          <a:xfrm>
            <a:off x="5268188" y="2244665"/>
            <a:ext cx="635778" cy="88588"/>
          </a:xfrm>
          <a:prstGeom prst="rect">
            <a:avLst/>
          </a:prstGeom>
          <a:solidFill>
            <a:srgbClr val="00B0F0"/>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70C0"/>
              </a:solidFill>
            </a:endParaRPr>
          </a:p>
        </p:txBody>
      </p:sp>
      <p:sp>
        <p:nvSpPr>
          <p:cNvPr id="120" name="文本框 31"/>
          <p:cNvSpPr txBox="1"/>
          <p:nvPr/>
        </p:nvSpPr>
        <p:spPr>
          <a:xfrm>
            <a:off x="8644012" y="1537164"/>
            <a:ext cx="835910" cy="523220"/>
          </a:xfrm>
          <a:prstGeom prst="rect">
            <a:avLst/>
          </a:prstGeom>
          <a:noFill/>
          <a:scene3d>
            <a:camera prst="perspectiveLeft"/>
            <a:lightRig rig="threePt" dir="t"/>
          </a:scene3d>
        </p:spPr>
        <p:txBody>
          <a:bodyPr>
            <a:spAutoFit/>
          </a:bodyPr>
          <a:lstStyle/>
          <a:p>
            <a:pPr algn="ctr" fontAlgn="auto">
              <a:spcBef>
                <a:spcPts val="0"/>
              </a:spcBef>
              <a:spcAft>
                <a:spcPts val="0"/>
              </a:spcAft>
              <a:defRPr/>
            </a:pPr>
            <a:r>
              <a:rPr lang="en-US" altLang="zh-CN" sz="2800" b="1" dirty="0">
                <a:solidFill>
                  <a:srgbClr val="2684E2"/>
                </a:solidFill>
                <a:latin typeface="Impact MT Std" pitchFamily="34" charset="0"/>
                <a:ea typeface="方正兰亭黑简体" pitchFamily="2" charset="-122"/>
              </a:rPr>
              <a:t>02</a:t>
            </a:r>
            <a:endParaRPr lang="zh-CN" altLang="en-US" sz="2800" b="1" dirty="0">
              <a:solidFill>
                <a:srgbClr val="2684E2"/>
              </a:solidFill>
              <a:latin typeface="Impact MT Std" pitchFamily="34" charset="0"/>
              <a:ea typeface="方正兰亭黑简体" pitchFamily="2" charset="-122"/>
            </a:endParaRPr>
          </a:p>
        </p:txBody>
      </p:sp>
      <p:sp>
        <p:nvSpPr>
          <p:cNvPr id="121" name="矩形 120"/>
          <p:cNvSpPr/>
          <p:nvPr/>
        </p:nvSpPr>
        <p:spPr>
          <a:xfrm>
            <a:off x="8740664" y="1974021"/>
            <a:ext cx="635781" cy="88588"/>
          </a:xfrm>
          <a:prstGeom prst="rect">
            <a:avLst/>
          </a:prstGeom>
          <a:solidFill>
            <a:srgbClr val="2684E2"/>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70C0"/>
              </a:solidFill>
            </a:endParaRPr>
          </a:p>
        </p:txBody>
      </p:sp>
      <p:sp>
        <p:nvSpPr>
          <p:cNvPr id="122" name="文本框 33"/>
          <p:cNvSpPr txBox="1"/>
          <p:nvPr/>
        </p:nvSpPr>
        <p:spPr>
          <a:xfrm>
            <a:off x="10166958" y="1496696"/>
            <a:ext cx="835906" cy="523220"/>
          </a:xfrm>
          <a:prstGeom prst="rect">
            <a:avLst/>
          </a:prstGeom>
          <a:noFill/>
          <a:scene3d>
            <a:camera prst="perspectiveLeft"/>
            <a:lightRig rig="threePt" dir="t"/>
          </a:scene3d>
        </p:spPr>
        <p:txBody>
          <a:bodyPr>
            <a:spAutoFit/>
          </a:bodyPr>
          <a:lstStyle/>
          <a:p>
            <a:pPr algn="ctr" fontAlgn="auto">
              <a:spcBef>
                <a:spcPts val="0"/>
              </a:spcBef>
              <a:spcAft>
                <a:spcPts val="0"/>
              </a:spcAft>
              <a:defRPr/>
            </a:pPr>
            <a:r>
              <a:rPr lang="en-US" altLang="zh-CN" sz="2800" b="1" dirty="0">
                <a:solidFill>
                  <a:srgbClr val="2684E2"/>
                </a:solidFill>
                <a:latin typeface="Impact MT Std" pitchFamily="34" charset="0"/>
                <a:ea typeface="方正兰亭黑简体" pitchFamily="2" charset="-122"/>
              </a:rPr>
              <a:t>03</a:t>
            </a:r>
            <a:endParaRPr lang="zh-CN" altLang="en-US" sz="2800" b="1" dirty="0">
              <a:solidFill>
                <a:srgbClr val="2684E2"/>
              </a:solidFill>
              <a:latin typeface="Impact MT Std" pitchFamily="34" charset="0"/>
              <a:ea typeface="方正兰亭黑简体" pitchFamily="2" charset="-122"/>
            </a:endParaRPr>
          </a:p>
        </p:txBody>
      </p:sp>
      <p:sp>
        <p:nvSpPr>
          <p:cNvPr id="123" name="矩形 122"/>
          <p:cNvSpPr/>
          <p:nvPr/>
        </p:nvSpPr>
        <p:spPr>
          <a:xfrm>
            <a:off x="10267021" y="1931328"/>
            <a:ext cx="635779" cy="88588"/>
          </a:xfrm>
          <a:prstGeom prst="rect">
            <a:avLst/>
          </a:prstGeom>
          <a:solidFill>
            <a:schemeClr val="tx2">
              <a:lumMod val="60000"/>
              <a:lumOff val="40000"/>
            </a:schemeClr>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70C0"/>
              </a:solidFill>
            </a:endParaRPr>
          </a:p>
        </p:txBody>
      </p:sp>
      <p:sp>
        <p:nvSpPr>
          <p:cNvPr id="142" name="矩形 141"/>
          <p:cNvSpPr/>
          <p:nvPr/>
        </p:nvSpPr>
        <p:spPr>
          <a:xfrm>
            <a:off x="1860098" y="2516164"/>
            <a:ext cx="1175173" cy="2628925"/>
          </a:xfrm>
          <a:prstGeom prst="rect">
            <a:avLst/>
          </a:prstGeom>
        </p:spPr>
        <p:txBody>
          <a:bodyPr wrap="square">
            <a:spAutoFit/>
          </a:bodyPr>
          <a:lstStyle/>
          <a:p>
            <a:pPr algn="ctr" fontAlgn="auto">
              <a:spcBef>
                <a:spcPts val="500"/>
              </a:spcBef>
              <a:spcAft>
                <a:spcPts val="0"/>
              </a:spcAft>
              <a:defRPr/>
            </a:pPr>
            <a:r>
              <a:rPr lang="zh-CN" altLang="en-US"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rPr>
              <a:t>询比</a:t>
            </a:r>
            <a:endParaRPr lang="en-US" altLang="zh-CN"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endParaRPr>
          </a:p>
          <a:p>
            <a:pPr algn="ctr" fontAlgn="auto">
              <a:spcBef>
                <a:spcPts val="500"/>
              </a:spcBef>
              <a:spcAft>
                <a:spcPts val="0"/>
              </a:spcAft>
              <a:defRPr/>
            </a:pPr>
            <a:r>
              <a:rPr lang="zh-CN" altLang="en-US"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rPr>
              <a:t>采购</a:t>
            </a:r>
            <a:endParaRPr lang="en-US" altLang="zh-CN"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endParaRPr>
          </a:p>
          <a:p>
            <a:pPr algn="ctr" fontAlgn="auto">
              <a:spcBef>
                <a:spcPts val="500"/>
              </a:spcBef>
              <a:spcAft>
                <a:spcPts val="0"/>
              </a:spcAft>
              <a:defRPr/>
            </a:pPr>
            <a:r>
              <a:rPr lang="zh-CN" altLang="en-US"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rPr>
              <a:t>符合</a:t>
            </a:r>
            <a:endParaRPr lang="en-US" altLang="zh-CN"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endParaRPr>
          </a:p>
          <a:p>
            <a:pPr algn="ctr" fontAlgn="auto">
              <a:spcBef>
                <a:spcPts val="500"/>
              </a:spcBef>
              <a:spcAft>
                <a:spcPts val="0"/>
              </a:spcAft>
              <a:defRPr/>
            </a:pPr>
            <a:r>
              <a:rPr lang="zh-CN" altLang="en-US"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rPr>
              <a:t>下列</a:t>
            </a:r>
            <a:endParaRPr lang="en-US" altLang="zh-CN"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endParaRPr>
          </a:p>
          <a:p>
            <a:pPr algn="ctr" fontAlgn="auto">
              <a:spcBef>
                <a:spcPts val="500"/>
              </a:spcBef>
              <a:spcAft>
                <a:spcPts val="0"/>
              </a:spcAft>
              <a:defRPr/>
            </a:pPr>
            <a:r>
              <a:rPr lang="zh-CN" altLang="en-US"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rPr>
              <a:t>条件</a:t>
            </a:r>
            <a:endParaRPr lang="en-US" altLang="zh-CN"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endParaRPr>
          </a:p>
          <a:p>
            <a:pPr algn="ctr" fontAlgn="auto">
              <a:spcBef>
                <a:spcPts val="500"/>
              </a:spcBef>
              <a:spcAft>
                <a:spcPts val="0"/>
              </a:spcAft>
              <a:defRPr/>
            </a:pPr>
            <a:r>
              <a:rPr lang="zh-CN" altLang="en-US" sz="2400" b="1" kern="100" dirty="0">
                <a:solidFill>
                  <a:srgbClr val="2684E2"/>
                </a:solidFill>
                <a:latin typeface="楷体" panose="02010609060101010101" pitchFamily="49" charset="-122"/>
                <a:ea typeface="楷体" panose="02010609060101010101" pitchFamily="49" charset="-122"/>
                <a:cs typeface="Times New Roman" panose="02020603050405020304" pitchFamily="18" charset="0"/>
              </a:rPr>
              <a:t>之一</a:t>
            </a:r>
          </a:p>
        </p:txBody>
      </p:sp>
      <p:sp>
        <p:nvSpPr>
          <p:cNvPr id="143" name="矩形 142"/>
          <p:cNvSpPr/>
          <p:nvPr/>
        </p:nvSpPr>
        <p:spPr>
          <a:xfrm>
            <a:off x="3230037" y="2425114"/>
            <a:ext cx="5103755" cy="2811026"/>
          </a:xfrm>
          <a:prstGeom prst="rect">
            <a:avLst/>
          </a:prstGeom>
        </p:spPr>
        <p:txBody>
          <a:bodyPr wrap="square">
            <a:spAutoFit/>
          </a:bodyPr>
          <a:lstStyle/>
          <a:p>
            <a:pPr fontAlgn="auto">
              <a:spcBef>
                <a:spcPts val="500"/>
              </a:spcBef>
              <a:spcAft>
                <a:spcPts val="0"/>
              </a:spcAft>
              <a:defRPr/>
            </a:pP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采购需求明确但不符合招标采购条件的工程、货物和服务项目。包括：</a:t>
            </a:r>
          </a:p>
          <a:p>
            <a:pPr fontAlgn="auto">
              <a:spcBef>
                <a:spcPts val="500"/>
              </a:spcBef>
              <a:spcAft>
                <a:spcPts val="0"/>
              </a:spcAft>
              <a:defRPr/>
            </a:pPr>
            <a:r>
              <a:rPr lang="en-US" altLang="zh-CN"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企业内部非必须招标的中小型项目；</a:t>
            </a:r>
          </a:p>
          <a:p>
            <a:pPr fontAlgn="auto">
              <a:spcBef>
                <a:spcPts val="500"/>
              </a:spcBef>
              <a:spcAft>
                <a:spcPts val="0"/>
              </a:spcAft>
              <a:defRPr/>
            </a:pPr>
            <a:r>
              <a:rPr lang="en-US" altLang="zh-CN"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处于紧急情况或紧迫需求的项目；</a:t>
            </a:r>
          </a:p>
          <a:p>
            <a:pPr fontAlgn="auto">
              <a:spcBef>
                <a:spcPts val="500"/>
              </a:spcBef>
              <a:spcAft>
                <a:spcPts val="0"/>
              </a:spcAft>
              <a:defRPr/>
            </a:pPr>
            <a:r>
              <a:rPr lang="en-US" altLang="zh-CN"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少数保密性较强而不适合公开招标或邀请招标的工程项目；</a:t>
            </a:r>
          </a:p>
          <a:p>
            <a:pPr fontAlgn="auto">
              <a:spcBef>
                <a:spcPts val="500"/>
              </a:spcBef>
              <a:spcAft>
                <a:spcPts val="0"/>
              </a:spcAft>
              <a:defRPr/>
            </a:pPr>
            <a:r>
              <a:rPr lang="en-US" altLang="zh-CN"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工程所在地区偏僻而很少有施工单位前来投标的工程项目。</a:t>
            </a:r>
          </a:p>
        </p:txBody>
      </p:sp>
      <p:sp>
        <p:nvSpPr>
          <p:cNvPr id="144" name="矩形 143"/>
          <p:cNvSpPr/>
          <p:nvPr/>
        </p:nvSpPr>
        <p:spPr>
          <a:xfrm>
            <a:off x="8590880" y="2497241"/>
            <a:ext cx="1123950" cy="2346283"/>
          </a:xfrm>
          <a:prstGeom prst="rect">
            <a:avLst/>
          </a:prstGeom>
        </p:spPr>
        <p:txBody>
          <a:bodyPr>
            <a:spAutoFit/>
          </a:bodyPr>
          <a:lstStyle/>
          <a:p>
            <a:pPr fontAlgn="auto">
              <a:lnSpc>
                <a:spcPct val="150000"/>
              </a:lnSpc>
              <a:spcBef>
                <a:spcPts val="500"/>
              </a:spcBef>
              <a:spcAft>
                <a:spcPts val="0"/>
              </a:spcAft>
              <a:defRPr/>
            </a:pP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招标失败后的中小型简单项目。</a:t>
            </a:r>
          </a:p>
        </p:txBody>
      </p:sp>
      <p:sp>
        <p:nvSpPr>
          <p:cNvPr id="145" name="矩形 144"/>
          <p:cNvSpPr/>
          <p:nvPr/>
        </p:nvSpPr>
        <p:spPr>
          <a:xfrm>
            <a:off x="10044662" y="2304922"/>
            <a:ext cx="1171522" cy="3713517"/>
          </a:xfrm>
          <a:prstGeom prst="rect">
            <a:avLst/>
          </a:prstGeom>
        </p:spPr>
        <p:txBody>
          <a:bodyPr wrap="square">
            <a:spAutoFit/>
          </a:bodyPr>
          <a:lstStyle/>
          <a:p>
            <a:pPr fontAlgn="auto">
              <a:lnSpc>
                <a:spcPct val="150000"/>
              </a:lnSpc>
              <a:spcBef>
                <a:spcPts val="500"/>
              </a:spcBef>
              <a:spcAft>
                <a:spcPts val="0"/>
              </a:spcAft>
              <a:defRPr/>
            </a:pP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必须招标可以不招标的</a:t>
            </a:r>
            <a:r>
              <a:rPr lang="zh-CN" altLang="en-US" sz="2000" kern="1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具有竞争条件的</a:t>
            </a:r>
            <a:r>
              <a:rPr lang="zh-CN" altLang="en-US" sz="20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中小型简单项目</a:t>
            </a:r>
            <a:r>
              <a:rPr lang="zh-CN" altLang="en-US" sz="16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500"/>
                                  </p:stCondLst>
                                  <p:childTnLst>
                                    <p:set>
                                      <p:cBhvr>
                                        <p:cTn id="18" dur="1" fill="hold">
                                          <p:stCondLst>
                                            <p:cond delay="0"/>
                                          </p:stCondLst>
                                        </p:cTn>
                                        <p:tgtEl>
                                          <p:spTgt spid="113"/>
                                        </p:tgtEl>
                                        <p:attrNameLst>
                                          <p:attrName>style.visibility</p:attrName>
                                        </p:attrNameLst>
                                      </p:cBhvr>
                                      <p:to>
                                        <p:strVal val="visible"/>
                                      </p:to>
                                    </p:set>
                                    <p:animEffect transition="in" filter="fade">
                                      <p:cBhvr>
                                        <p:cTn id="19" dur="500"/>
                                        <p:tgtEl>
                                          <p:spTgt spid="113"/>
                                        </p:tgtEl>
                                      </p:cBhvr>
                                    </p:animEffect>
                                  </p:childTnLst>
                                </p:cTn>
                              </p:par>
                              <p:par>
                                <p:cTn id="20" presetID="10" presetClass="entr" presetSubtype="0" fill="hold" nodeType="withEffect">
                                  <p:stCondLst>
                                    <p:cond delay="50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115"/>
                                        </p:tgtEl>
                                        <p:attrNameLst>
                                          <p:attrName>style.visibility</p:attrName>
                                        </p:attrNameLst>
                                      </p:cBhvr>
                                      <p:to>
                                        <p:strVal val="visible"/>
                                      </p:to>
                                    </p:set>
                                    <p:anim calcmode="lin" valueType="num">
                                      <p:cBhvr>
                                        <p:cTn id="26" dur="500" fill="hold"/>
                                        <p:tgtEl>
                                          <p:spTgt spid="115"/>
                                        </p:tgtEl>
                                        <p:attrNameLst>
                                          <p:attrName>ppt_w</p:attrName>
                                        </p:attrNameLst>
                                      </p:cBhvr>
                                      <p:tavLst>
                                        <p:tav tm="0">
                                          <p:val>
                                            <p:fltVal val="0"/>
                                          </p:val>
                                        </p:tav>
                                        <p:tav tm="100000">
                                          <p:val>
                                            <p:strVal val="#ppt_w"/>
                                          </p:val>
                                        </p:tav>
                                      </p:tavLst>
                                    </p:anim>
                                    <p:anim calcmode="lin" valueType="num">
                                      <p:cBhvr>
                                        <p:cTn id="27" dur="500" fill="hold"/>
                                        <p:tgtEl>
                                          <p:spTgt spid="115"/>
                                        </p:tgtEl>
                                        <p:attrNameLst>
                                          <p:attrName>ppt_h</p:attrName>
                                        </p:attrNameLst>
                                      </p:cBhvr>
                                      <p:tavLst>
                                        <p:tav tm="0">
                                          <p:val>
                                            <p:fltVal val="0"/>
                                          </p:val>
                                        </p:tav>
                                        <p:tav tm="100000">
                                          <p:val>
                                            <p:strVal val="#ppt_h"/>
                                          </p:val>
                                        </p:tav>
                                      </p:tavLst>
                                    </p:anim>
                                    <p:animEffect transition="in" filter="fade">
                                      <p:cBhvr>
                                        <p:cTn id="28" dur="500"/>
                                        <p:tgtEl>
                                          <p:spTgt spid="115"/>
                                        </p:tgtEl>
                                      </p:cBhvr>
                                    </p:animEffect>
                                  </p:childTnLst>
                                </p:cTn>
                              </p:par>
                              <p:par>
                                <p:cTn id="29" presetID="53" presetClass="entr" presetSubtype="16" fill="hold" nodeType="withEffect">
                                  <p:stCondLst>
                                    <p:cond delay="500"/>
                                  </p:stCondLst>
                                  <p:childTnLst>
                                    <p:set>
                                      <p:cBhvr>
                                        <p:cTn id="30" dur="1" fill="hold">
                                          <p:stCondLst>
                                            <p:cond delay="0"/>
                                          </p:stCondLst>
                                        </p:cTn>
                                        <p:tgtEl>
                                          <p:spTgt spid="117"/>
                                        </p:tgtEl>
                                        <p:attrNameLst>
                                          <p:attrName>style.visibility</p:attrName>
                                        </p:attrNameLst>
                                      </p:cBhvr>
                                      <p:to>
                                        <p:strVal val="visible"/>
                                      </p:to>
                                    </p:set>
                                    <p:anim calcmode="lin" valueType="num">
                                      <p:cBhvr>
                                        <p:cTn id="31" dur="500" fill="hold"/>
                                        <p:tgtEl>
                                          <p:spTgt spid="117"/>
                                        </p:tgtEl>
                                        <p:attrNameLst>
                                          <p:attrName>ppt_w</p:attrName>
                                        </p:attrNameLst>
                                      </p:cBhvr>
                                      <p:tavLst>
                                        <p:tav tm="0">
                                          <p:val>
                                            <p:fltVal val="0"/>
                                          </p:val>
                                        </p:tav>
                                        <p:tav tm="100000">
                                          <p:val>
                                            <p:strVal val="#ppt_w"/>
                                          </p:val>
                                        </p:tav>
                                      </p:tavLst>
                                    </p:anim>
                                    <p:anim calcmode="lin" valueType="num">
                                      <p:cBhvr>
                                        <p:cTn id="32" dur="500" fill="hold"/>
                                        <p:tgtEl>
                                          <p:spTgt spid="117"/>
                                        </p:tgtEl>
                                        <p:attrNameLst>
                                          <p:attrName>ppt_h</p:attrName>
                                        </p:attrNameLst>
                                      </p:cBhvr>
                                      <p:tavLst>
                                        <p:tav tm="0">
                                          <p:val>
                                            <p:fltVal val="0"/>
                                          </p:val>
                                        </p:tav>
                                        <p:tav tm="100000">
                                          <p:val>
                                            <p:strVal val="#ppt_h"/>
                                          </p:val>
                                        </p:tav>
                                      </p:tavLst>
                                    </p:anim>
                                    <p:animEffect transition="in" filter="fade">
                                      <p:cBhvr>
                                        <p:cTn id="33" dur="500"/>
                                        <p:tgtEl>
                                          <p:spTgt spid="117"/>
                                        </p:tgtEl>
                                      </p:cBhvr>
                                    </p:animEffect>
                                  </p:childTnLst>
                                </p:cTn>
                              </p:par>
                              <p:par>
                                <p:cTn id="34" presetID="53" presetClass="entr" presetSubtype="16" fill="hold" nodeType="withEffect">
                                  <p:stCondLst>
                                    <p:cond delay="500"/>
                                  </p:stCondLst>
                                  <p:childTnLst>
                                    <p:set>
                                      <p:cBhvr>
                                        <p:cTn id="35" dur="1" fill="hold">
                                          <p:stCondLst>
                                            <p:cond delay="0"/>
                                          </p:stCondLst>
                                        </p:cTn>
                                        <p:tgtEl>
                                          <p:spTgt spid="118"/>
                                        </p:tgtEl>
                                        <p:attrNameLst>
                                          <p:attrName>style.visibility</p:attrName>
                                        </p:attrNameLst>
                                      </p:cBhvr>
                                      <p:to>
                                        <p:strVal val="visible"/>
                                      </p:to>
                                    </p:set>
                                    <p:anim calcmode="lin" valueType="num">
                                      <p:cBhvr>
                                        <p:cTn id="36" dur="500" fill="hold"/>
                                        <p:tgtEl>
                                          <p:spTgt spid="118"/>
                                        </p:tgtEl>
                                        <p:attrNameLst>
                                          <p:attrName>ppt_w</p:attrName>
                                        </p:attrNameLst>
                                      </p:cBhvr>
                                      <p:tavLst>
                                        <p:tav tm="0">
                                          <p:val>
                                            <p:fltVal val="0"/>
                                          </p:val>
                                        </p:tav>
                                        <p:tav tm="100000">
                                          <p:val>
                                            <p:strVal val="#ppt_w"/>
                                          </p:val>
                                        </p:tav>
                                      </p:tavLst>
                                    </p:anim>
                                    <p:anim calcmode="lin" valueType="num">
                                      <p:cBhvr>
                                        <p:cTn id="37" dur="500" fill="hold"/>
                                        <p:tgtEl>
                                          <p:spTgt spid="118"/>
                                        </p:tgtEl>
                                        <p:attrNameLst>
                                          <p:attrName>ppt_h</p:attrName>
                                        </p:attrNameLst>
                                      </p:cBhvr>
                                      <p:tavLst>
                                        <p:tav tm="0">
                                          <p:val>
                                            <p:fltVal val="0"/>
                                          </p:val>
                                        </p:tav>
                                        <p:tav tm="100000">
                                          <p:val>
                                            <p:strVal val="#ppt_h"/>
                                          </p:val>
                                        </p:tav>
                                      </p:tavLst>
                                    </p:anim>
                                    <p:animEffect transition="in" filter="fade">
                                      <p:cBhvr>
                                        <p:cTn id="38" dur="500"/>
                                        <p:tgtEl>
                                          <p:spTgt spid="118"/>
                                        </p:tgtEl>
                                      </p:cBhvr>
                                    </p:animEffect>
                                  </p:childTnLst>
                                </p:cTn>
                              </p:par>
                              <p:par>
                                <p:cTn id="39" presetID="53" presetClass="entr" presetSubtype="16" fill="hold" nodeType="withEffect">
                                  <p:stCondLst>
                                    <p:cond delay="500"/>
                                  </p:stCondLst>
                                  <p:childTnLst>
                                    <p:set>
                                      <p:cBhvr>
                                        <p:cTn id="40" dur="1" fill="hold">
                                          <p:stCondLst>
                                            <p:cond delay="0"/>
                                          </p:stCondLst>
                                        </p:cTn>
                                        <p:tgtEl>
                                          <p:spTgt spid="119"/>
                                        </p:tgtEl>
                                        <p:attrNameLst>
                                          <p:attrName>style.visibility</p:attrName>
                                        </p:attrNameLst>
                                      </p:cBhvr>
                                      <p:to>
                                        <p:strVal val="visible"/>
                                      </p:to>
                                    </p:set>
                                    <p:anim calcmode="lin" valueType="num">
                                      <p:cBhvr>
                                        <p:cTn id="41" dur="500" fill="hold"/>
                                        <p:tgtEl>
                                          <p:spTgt spid="119"/>
                                        </p:tgtEl>
                                        <p:attrNameLst>
                                          <p:attrName>ppt_w</p:attrName>
                                        </p:attrNameLst>
                                      </p:cBhvr>
                                      <p:tavLst>
                                        <p:tav tm="0">
                                          <p:val>
                                            <p:fltVal val="0"/>
                                          </p:val>
                                        </p:tav>
                                        <p:tav tm="100000">
                                          <p:val>
                                            <p:strVal val="#ppt_w"/>
                                          </p:val>
                                        </p:tav>
                                      </p:tavLst>
                                    </p:anim>
                                    <p:anim calcmode="lin" valueType="num">
                                      <p:cBhvr>
                                        <p:cTn id="42" dur="500" fill="hold"/>
                                        <p:tgtEl>
                                          <p:spTgt spid="119"/>
                                        </p:tgtEl>
                                        <p:attrNameLst>
                                          <p:attrName>ppt_h</p:attrName>
                                        </p:attrNameLst>
                                      </p:cBhvr>
                                      <p:tavLst>
                                        <p:tav tm="0">
                                          <p:val>
                                            <p:fltVal val="0"/>
                                          </p:val>
                                        </p:tav>
                                        <p:tav tm="100000">
                                          <p:val>
                                            <p:strVal val="#ppt_h"/>
                                          </p:val>
                                        </p:tav>
                                      </p:tavLst>
                                    </p:anim>
                                    <p:animEffect transition="in" filter="fade">
                                      <p:cBhvr>
                                        <p:cTn id="43" dur="500"/>
                                        <p:tgtEl>
                                          <p:spTgt spid="119"/>
                                        </p:tgtEl>
                                      </p:cBhvr>
                                    </p:animEffect>
                                  </p:childTnLst>
                                </p:cTn>
                              </p:par>
                              <p:par>
                                <p:cTn id="44" presetID="53" presetClass="entr" presetSubtype="16" fill="hold" nodeType="withEffect">
                                  <p:stCondLst>
                                    <p:cond delay="500"/>
                                  </p:stCondLst>
                                  <p:childTnLst>
                                    <p:set>
                                      <p:cBhvr>
                                        <p:cTn id="45" dur="1" fill="hold">
                                          <p:stCondLst>
                                            <p:cond delay="0"/>
                                          </p:stCondLst>
                                        </p:cTn>
                                        <p:tgtEl>
                                          <p:spTgt spid="120"/>
                                        </p:tgtEl>
                                        <p:attrNameLst>
                                          <p:attrName>style.visibility</p:attrName>
                                        </p:attrNameLst>
                                      </p:cBhvr>
                                      <p:to>
                                        <p:strVal val="visible"/>
                                      </p:to>
                                    </p:set>
                                    <p:anim calcmode="lin" valueType="num">
                                      <p:cBhvr>
                                        <p:cTn id="46" dur="500" fill="hold"/>
                                        <p:tgtEl>
                                          <p:spTgt spid="120"/>
                                        </p:tgtEl>
                                        <p:attrNameLst>
                                          <p:attrName>ppt_w</p:attrName>
                                        </p:attrNameLst>
                                      </p:cBhvr>
                                      <p:tavLst>
                                        <p:tav tm="0">
                                          <p:val>
                                            <p:fltVal val="0"/>
                                          </p:val>
                                        </p:tav>
                                        <p:tav tm="100000">
                                          <p:val>
                                            <p:strVal val="#ppt_w"/>
                                          </p:val>
                                        </p:tav>
                                      </p:tavLst>
                                    </p:anim>
                                    <p:anim calcmode="lin" valueType="num">
                                      <p:cBhvr>
                                        <p:cTn id="47" dur="500" fill="hold"/>
                                        <p:tgtEl>
                                          <p:spTgt spid="120"/>
                                        </p:tgtEl>
                                        <p:attrNameLst>
                                          <p:attrName>ppt_h</p:attrName>
                                        </p:attrNameLst>
                                      </p:cBhvr>
                                      <p:tavLst>
                                        <p:tav tm="0">
                                          <p:val>
                                            <p:fltVal val="0"/>
                                          </p:val>
                                        </p:tav>
                                        <p:tav tm="100000">
                                          <p:val>
                                            <p:strVal val="#ppt_h"/>
                                          </p:val>
                                        </p:tav>
                                      </p:tavLst>
                                    </p:anim>
                                    <p:animEffect transition="in" filter="fade">
                                      <p:cBhvr>
                                        <p:cTn id="48" dur="500"/>
                                        <p:tgtEl>
                                          <p:spTgt spid="120"/>
                                        </p:tgtEl>
                                      </p:cBhvr>
                                    </p:animEffect>
                                  </p:childTnLst>
                                </p:cTn>
                              </p:par>
                              <p:par>
                                <p:cTn id="49" presetID="53" presetClass="entr" presetSubtype="16" fill="hold" nodeType="withEffect">
                                  <p:stCondLst>
                                    <p:cond delay="500"/>
                                  </p:stCondLst>
                                  <p:childTnLst>
                                    <p:set>
                                      <p:cBhvr>
                                        <p:cTn id="50" dur="1" fill="hold">
                                          <p:stCondLst>
                                            <p:cond delay="0"/>
                                          </p:stCondLst>
                                        </p:cTn>
                                        <p:tgtEl>
                                          <p:spTgt spid="121"/>
                                        </p:tgtEl>
                                        <p:attrNameLst>
                                          <p:attrName>style.visibility</p:attrName>
                                        </p:attrNameLst>
                                      </p:cBhvr>
                                      <p:to>
                                        <p:strVal val="visible"/>
                                      </p:to>
                                    </p:set>
                                    <p:anim calcmode="lin" valueType="num">
                                      <p:cBhvr>
                                        <p:cTn id="51" dur="500" fill="hold"/>
                                        <p:tgtEl>
                                          <p:spTgt spid="121"/>
                                        </p:tgtEl>
                                        <p:attrNameLst>
                                          <p:attrName>ppt_w</p:attrName>
                                        </p:attrNameLst>
                                      </p:cBhvr>
                                      <p:tavLst>
                                        <p:tav tm="0">
                                          <p:val>
                                            <p:fltVal val="0"/>
                                          </p:val>
                                        </p:tav>
                                        <p:tav tm="100000">
                                          <p:val>
                                            <p:strVal val="#ppt_w"/>
                                          </p:val>
                                        </p:tav>
                                      </p:tavLst>
                                    </p:anim>
                                    <p:anim calcmode="lin" valueType="num">
                                      <p:cBhvr>
                                        <p:cTn id="52" dur="500" fill="hold"/>
                                        <p:tgtEl>
                                          <p:spTgt spid="121"/>
                                        </p:tgtEl>
                                        <p:attrNameLst>
                                          <p:attrName>ppt_h</p:attrName>
                                        </p:attrNameLst>
                                      </p:cBhvr>
                                      <p:tavLst>
                                        <p:tav tm="0">
                                          <p:val>
                                            <p:fltVal val="0"/>
                                          </p:val>
                                        </p:tav>
                                        <p:tav tm="100000">
                                          <p:val>
                                            <p:strVal val="#ppt_h"/>
                                          </p:val>
                                        </p:tav>
                                      </p:tavLst>
                                    </p:anim>
                                    <p:animEffect transition="in" filter="fade">
                                      <p:cBhvr>
                                        <p:cTn id="53" dur="500"/>
                                        <p:tgtEl>
                                          <p:spTgt spid="121"/>
                                        </p:tgtEl>
                                      </p:cBhvr>
                                    </p:animEffect>
                                  </p:childTnLst>
                                </p:cTn>
                              </p:par>
                              <p:par>
                                <p:cTn id="54" presetID="53" presetClass="entr" presetSubtype="16" fill="hold" nodeType="withEffect">
                                  <p:stCondLst>
                                    <p:cond delay="500"/>
                                  </p:stCondLst>
                                  <p:childTnLst>
                                    <p:set>
                                      <p:cBhvr>
                                        <p:cTn id="55" dur="1" fill="hold">
                                          <p:stCondLst>
                                            <p:cond delay="0"/>
                                          </p:stCondLst>
                                        </p:cTn>
                                        <p:tgtEl>
                                          <p:spTgt spid="122"/>
                                        </p:tgtEl>
                                        <p:attrNameLst>
                                          <p:attrName>style.visibility</p:attrName>
                                        </p:attrNameLst>
                                      </p:cBhvr>
                                      <p:to>
                                        <p:strVal val="visible"/>
                                      </p:to>
                                    </p:set>
                                    <p:anim calcmode="lin" valueType="num">
                                      <p:cBhvr>
                                        <p:cTn id="56" dur="500" fill="hold"/>
                                        <p:tgtEl>
                                          <p:spTgt spid="122"/>
                                        </p:tgtEl>
                                        <p:attrNameLst>
                                          <p:attrName>ppt_w</p:attrName>
                                        </p:attrNameLst>
                                      </p:cBhvr>
                                      <p:tavLst>
                                        <p:tav tm="0">
                                          <p:val>
                                            <p:fltVal val="0"/>
                                          </p:val>
                                        </p:tav>
                                        <p:tav tm="100000">
                                          <p:val>
                                            <p:strVal val="#ppt_w"/>
                                          </p:val>
                                        </p:tav>
                                      </p:tavLst>
                                    </p:anim>
                                    <p:anim calcmode="lin" valueType="num">
                                      <p:cBhvr>
                                        <p:cTn id="57" dur="500" fill="hold"/>
                                        <p:tgtEl>
                                          <p:spTgt spid="122"/>
                                        </p:tgtEl>
                                        <p:attrNameLst>
                                          <p:attrName>ppt_h</p:attrName>
                                        </p:attrNameLst>
                                      </p:cBhvr>
                                      <p:tavLst>
                                        <p:tav tm="0">
                                          <p:val>
                                            <p:fltVal val="0"/>
                                          </p:val>
                                        </p:tav>
                                        <p:tav tm="100000">
                                          <p:val>
                                            <p:strVal val="#ppt_h"/>
                                          </p:val>
                                        </p:tav>
                                      </p:tavLst>
                                    </p:anim>
                                    <p:animEffect transition="in" filter="fade">
                                      <p:cBhvr>
                                        <p:cTn id="58" dur="500"/>
                                        <p:tgtEl>
                                          <p:spTgt spid="122"/>
                                        </p:tgtEl>
                                      </p:cBhvr>
                                    </p:animEffect>
                                  </p:childTnLst>
                                </p:cTn>
                              </p:par>
                              <p:par>
                                <p:cTn id="59" presetID="53" presetClass="entr" presetSubtype="16" fill="hold" nodeType="withEffect">
                                  <p:stCondLst>
                                    <p:cond delay="500"/>
                                  </p:stCondLst>
                                  <p:childTnLst>
                                    <p:set>
                                      <p:cBhvr>
                                        <p:cTn id="60" dur="1" fill="hold">
                                          <p:stCondLst>
                                            <p:cond delay="0"/>
                                          </p:stCondLst>
                                        </p:cTn>
                                        <p:tgtEl>
                                          <p:spTgt spid="123"/>
                                        </p:tgtEl>
                                        <p:attrNameLst>
                                          <p:attrName>style.visibility</p:attrName>
                                        </p:attrNameLst>
                                      </p:cBhvr>
                                      <p:to>
                                        <p:strVal val="visible"/>
                                      </p:to>
                                    </p:set>
                                    <p:anim calcmode="lin" valueType="num">
                                      <p:cBhvr>
                                        <p:cTn id="61" dur="500" fill="hold"/>
                                        <p:tgtEl>
                                          <p:spTgt spid="123"/>
                                        </p:tgtEl>
                                        <p:attrNameLst>
                                          <p:attrName>ppt_w</p:attrName>
                                        </p:attrNameLst>
                                      </p:cBhvr>
                                      <p:tavLst>
                                        <p:tav tm="0">
                                          <p:val>
                                            <p:fltVal val="0"/>
                                          </p:val>
                                        </p:tav>
                                        <p:tav tm="100000">
                                          <p:val>
                                            <p:strVal val="#ppt_w"/>
                                          </p:val>
                                        </p:tav>
                                      </p:tavLst>
                                    </p:anim>
                                    <p:anim calcmode="lin" valueType="num">
                                      <p:cBhvr>
                                        <p:cTn id="62" dur="500" fill="hold"/>
                                        <p:tgtEl>
                                          <p:spTgt spid="123"/>
                                        </p:tgtEl>
                                        <p:attrNameLst>
                                          <p:attrName>ppt_h</p:attrName>
                                        </p:attrNameLst>
                                      </p:cBhvr>
                                      <p:tavLst>
                                        <p:tav tm="0">
                                          <p:val>
                                            <p:fltVal val="0"/>
                                          </p:val>
                                        </p:tav>
                                        <p:tav tm="100000">
                                          <p:val>
                                            <p:strVal val="#ppt_h"/>
                                          </p:val>
                                        </p:tav>
                                      </p:tavLst>
                                    </p:anim>
                                    <p:animEffect transition="in" filter="fade">
                                      <p:cBhvr>
                                        <p:cTn id="63" dur="500"/>
                                        <p:tgtEl>
                                          <p:spTgt spid="123"/>
                                        </p:tgtEl>
                                      </p:cBhvr>
                                    </p:animEffect>
                                  </p:childTnLst>
                                </p:cTn>
                              </p:par>
                              <p:par>
                                <p:cTn id="64" presetID="22" presetClass="entr" presetSubtype="1" fill="hold" grpId="0" nodeType="withEffect">
                                  <p:stCondLst>
                                    <p:cond delay="250"/>
                                  </p:stCondLst>
                                  <p:childTnLst>
                                    <p:set>
                                      <p:cBhvr>
                                        <p:cTn id="65" dur="1" fill="hold">
                                          <p:stCondLst>
                                            <p:cond delay="0"/>
                                          </p:stCondLst>
                                        </p:cTn>
                                        <p:tgtEl>
                                          <p:spTgt spid="142"/>
                                        </p:tgtEl>
                                        <p:attrNameLst>
                                          <p:attrName>style.visibility</p:attrName>
                                        </p:attrNameLst>
                                      </p:cBhvr>
                                      <p:to>
                                        <p:strVal val="visible"/>
                                      </p:to>
                                    </p:set>
                                    <p:animEffect transition="in" filter="wipe(up)">
                                      <p:cBhvr>
                                        <p:cTn id="66" dur="500"/>
                                        <p:tgtEl>
                                          <p:spTgt spid="142"/>
                                        </p:tgtEl>
                                      </p:cBhvr>
                                    </p:animEffect>
                                  </p:childTnLst>
                                </p:cTn>
                              </p:par>
                              <p:par>
                                <p:cTn id="67" presetID="22" presetClass="entr" presetSubtype="1" fill="hold" grpId="0" nodeType="withEffect">
                                  <p:stCondLst>
                                    <p:cond delay="250"/>
                                  </p:stCondLst>
                                  <p:childTnLst>
                                    <p:set>
                                      <p:cBhvr>
                                        <p:cTn id="68" dur="1" fill="hold">
                                          <p:stCondLst>
                                            <p:cond delay="0"/>
                                          </p:stCondLst>
                                        </p:cTn>
                                        <p:tgtEl>
                                          <p:spTgt spid="143"/>
                                        </p:tgtEl>
                                        <p:attrNameLst>
                                          <p:attrName>style.visibility</p:attrName>
                                        </p:attrNameLst>
                                      </p:cBhvr>
                                      <p:to>
                                        <p:strVal val="visible"/>
                                      </p:to>
                                    </p:set>
                                    <p:animEffect transition="in" filter="wipe(up)">
                                      <p:cBhvr>
                                        <p:cTn id="69" dur="500"/>
                                        <p:tgtEl>
                                          <p:spTgt spid="143"/>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144"/>
                                        </p:tgtEl>
                                        <p:attrNameLst>
                                          <p:attrName>style.visibility</p:attrName>
                                        </p:attrNameLst>
                                      </p:cBhvr>
                                      <p:to>
                                        <p:strVal val="visible"/>
                                      </p:to>
                                    </p:set>
                                    <p:animEffect transition="in" filter="wipe(up)">
                                      <p:cBhvr>
                                        <p:cTn id="72" dur="500"/>
                                        <p:tgtEl>
                                          <p:spTgt spid="144"/>
                                        </p:tgtEl>
                                      </p:cBhvr>
                                    </p:animEffect>
                                  </p:childTnLst>
                                </p:cTn>
                              </p:par>
                              <p:par>
                                <p:cTn id="73" presetID="22" presetClass="entr" presetSubtype="1" fill="hold" grpId="0" nodeType="withEffect">
                                  <p:stCondLst>
                                    <p:cond delay="250"/>
                                  </p:stCondLst>
                                  <p:childTnLst>
                                    <p:set>
                                      <p:cBhvr>
                                        <p:cTn id="74" dur="1" fill="hold">
                                          <p:stCondLst>
                                            <p:cond delay="0"/>
                                          </p:stCondLst>
                                        </p:cTn>
                                        <p:tgtEl>
                                          <p:spTgt spid="145"/>
                                        </p:tgtEl>
                                        <p:attrNameLst>
                                          <p:attrName>style.visibility</p:attrName>
                                        </p:attrNameLst>
                                      </p:cBhvr>
                                      <p:to>
                                        <p:strVal val="visible"/>
                                      </p:to>
                                    </p:set>
                                    <p:animEffect transition="in" filter="wipe(up)">
                                      <p:cBhvr>
                                        <p:cTn id="75"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42" grpId="0"/>
      <p:bldP spid="143" grpId="0"/>
      <p:bldP spid="144" grpId="0"/>
      <p:bldP spid="14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17104" y="390525"/>
            <a:ext cx="8671387" cy="5427772"/>
          </a:xfrm>
        </p:spPr>
        <p:txBody>
          <a:bodyPr/>
          <a:lstStyle/>
          <a:p>
            <a:r>
              <a:rPr lang="zh-CN" altLang="en-US" dirty="0"/>
              <a:t>                       </a:t>
            </a:r>
            <a:r>
              <a:rPr lang="zh-CN" altLang="en-US" sz="2600" dirty="0">
                <a:solidFill>
                  <a:srgbClr val="00B050"/>
                </a:solidFill>
                <a:latin typeface="微软雅黑" panose="020B0503020204020204" pitchFamily="34" charset="-122"/>
                <a:ea typeface="微软雅黑" panose="020B0503020204020204" pitchFamily="34" charset="-122"/>
              </a:rPr>
              <a:t>询比采购程序</a:t>
            </a:r>
            <a:endParaRPr lang="en-US" altLang="zh-CN" sz="2600" dirty="0">
              <a:solidFill>
                <a:srgbClr val="00B050"/>
              </a:solidFill>
              <a:latin typeface="微软雅黑" panose="020B0503020204020204" pitchFamily="34" charset="-122"/>
              <a:ea typeface="微软雅黑" panose="020B0503020204020204" pitchFamily="34" charset="-122"/>
            </a:endParaRPr>
          </a:p>
          <a:p>
            <a:endParaRPr lang="zh-CN" altLang="en-US" sz="2600" dirty="0">
              <a:latin typeface="宋体" panose="02010600030101010101" pitchFamily="2" charset="-122"/>
              <a:ea typeface="宋体" panose="02010600030101010101" pitchFamily="2" charset="-122"/>
            </a:endParaRPr>
          </a:p>
          <a:p>
            <a:endParaRPr lang="zh-CN" altLang="en-US" dirty="0"/>
          </a:p>
        </p:txBody>
      </p:sp>
      <p:sp>
        <p:nvSpPr>
          <p:cNvPr id="4" name="圆角矩形 3"/>
          <p:cNvSpPr/>
          <p:nvPr/>
        </p:nvSpPr>
        <p:spPr>
          <a:xfrm>
            <a:off x="2210735" y="1174716"/>
            <a:ext cx="1080120" cy="108382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公告或邀请</a:t>
            </a:r>
          </a:p>
        </p:txBody>
      </p:sp>
      <p:sp>
        <p:nvSpPr>
          <p:cNvPr id="5" name="圆角矩形 4"/>
          <p:cNvSpPr/>
          <p:nvPr/>
        </p:nvSpPr>
        <p:spPr>
          <a:xfrm>
            <a:off x="3456450" y="1174716"/>
            <a:ext cx="1080120" cy="108382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编制</a:t>
            </a:r>
            <a:endParaRPr lang="en-US" altLang="zh-CN" sz="2000" dirty="0">
              <a:solidFill>
                <a:srgbClr val="C00000"/>
              </a:solidFill>
            </a:endParaRPr>
          </a:p>
          <a:p>
            <a:pPr algn="ctr"/>
            <a:r>
              <a:rPr lang="zh-CN" altLang="en-US" sz="2000" dirty="0">
                <a:solidFill>
                  <a:srgbClr val="C00000"/>
                </a:solidFill>
              </a:rPr>
              <a:t>文件</a:t>
            </a:r>
          </a:p>
        </p:txBody>
      </p:sp>
      <p:sp>
        <p:nvSpPr>
          <p:cNvPr id="6" name="圆角矩形 5"/>
          <p:cNvSpPr/>
          <p:nvPr/>
        </p:nvSpPr>
        <p:spPr>
          <a:xfrm>
            <a:off x="4787736" y="1206955"/>
            <a:ext cx="1152128" cy="108382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发出</a:t>
            </a:r>
            <a:endParaRPr lang="en-US" altLang="zh-CN" sz="2000" dirty="0">
              <a:solidFill>
                <a:srgbClr val="C00000"/>
              </a:solidFill>
            </a:endParaRPr>
          </a:p>
          <a:p>
            <a:pPr algn="ctr"/>
            <a:r>
              <a:rPr lang="zh-CN" altLang="en-US" sz="2000" dirty="0">
                <a:solidFill>
                  <a:srgbClr val="C00000"/>
                </a:solidFill>
              </a:rPr>
              <a:t>文件</a:t>
            </a:r>
          </a:p>
        </p:txBody>
      </p:sp>
      <p:sp>
        <p:nvSpPr>
          <p:cNvPr id="7" name="圆角矩形 6"/>
          <p:cNvSpPr/>
          <p:nvPr/>
        </p:nvSpPr>
        <p:spPr>
          <a:xfrm>
            <a:off x="6574794" y="811460"/>
            <a:ext cx="1651721" cy="161427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组建</a:t>
            </a:r>
            <a:r>
              <a:rPr lang="en-US" altLang="zh-CN" sz="2000" dirty="0">
                <a:solidFill>
                  <a:srgbClr val="C00000"/>
                </a:solidFill>
              </a:rPr>
              <a:t>3</a:t>
            </a:r>
            <a:r>
              <a:rPr lang="zh-CN" altLang="en-US" sz="2000" dirty="0">
                <a:solidFill>
                  <a:srgbClr val="C00000"/>
                </a:solidFill>
              </a:rPr>
              <a:t>人以上评审小组（资格自定）</a:t>
            </a:r>
          </a:p>
        </p:txBody>
      </p:sp>
      <p:sp>
        <p:nvSpPr>
          <p:cNvPr id="8" name="圆角矩形 7"/>
          <p:cNvSpPr/>
          <p:nvPr/>
        </p:nvSpPr>
        <p:spPr>
          <a:xfrm>
            <a:off x="2207668" y="2664566"/>
            <a:ext cx="2520280" cy="165859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rgbClr val="C00000"/>
              </a:solidFill>
            </a:endParaRPr>
          </a:p>
          <a:p>
            <a:pPr algn="ctr"/>
            <a:r>
              <a:rPr lang="zh-CN" altLang="en-US" sz="2000" dirty="0">
                <a:solidFill>
                  <a:srgbClr val="C00000"/>
                </a:solidFill>
              </a:rPr>
              <a:t>从询比文件发出之日起至供应商提交首次响应文件截止之日止应不少于</a:t>
            </a:r>
            <a:r>
              <a:rPr lang="en-US" altLang="zh-CN" sz="2000" dirty="0">
                <a:solidFill>
                  <a:srgbClr val="C00000"/>
                </a:solidFill>
              </a:rPr>
              <a:t>3</a:t>
            </a:r>
            <a:r>
              <a:rPr lang="zh-CN" altLang="en-US" sz="2000" dirty="0">
                <a:solidFill>
                  <a:srgbClr val="C00000"/>
                </a:solidFill>
              </a:rPr>
              <a:t>日。</a:t>
            </a:r>
          </a:p>
          <a:p>
            <a:pPr algn="ctr"/>
            <a:endParaRPr lang="zh-CN" altLang="en-US" dirty="0">
              <a:solidFill>
                <a:srgbClr val="C00000"/>
              </a:solidFill>
            </a:endParaRPr>
          </a:p>
        </p:txBody>
      </p:sp>
      <p:sp>
        <p:nvSpPr>
          <p:cNvPr id="9" name="圆角矩形 8"/>
          <p:cNvSpPr/>
          <p:nvPr/>
        </p:nvSpPr>
        <p:spPr>
          <a:xfrm>
            <a:off x="5222369" y="2676713"/>
            <a:ext cx="2952734" cy="157467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询比采购可以不组织询比开始仪式，但应在企业指定媒介或电子采购平台公示首次报价信息。</a:t>
            </a:r>
          </a:p>
        </p:txBody>
      </p:sp>
      <p:sp>
        <p:nvSpPr>
          <p:cNvPr id="10" name="圆角矩形 9"/>
          <p:cNvSpPr/>
          <p:nvPr/>
        </p:nvSpPr>
        <p:spPr>
          <a:xfrm>
            <a:off x="6195107" y="4483669"/>
            <a:ext cx="4062810" cy="199342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评审结束后供应商报出最终报价。</a:t>
            </a:r>
          </a:p>
          <a:p>
            <a:pPr algn="ctr"/>
            <a:r>
              <a:rPr lang="zh-CN" altLang="en-US" sz="2000" dirty="0">
                <a:solidFill>
                  <a:srgbClr val="C00000"/>
                </a:solidFill>
              </a:rPr>
              <a:t>评审小组依据询比采购文件规定的标准评审并完成成交建议报告。</a:t>
            </a:r>
          </a:p>
        </p:txBody>
      </p:sp>
      <p:sp>
        <p:nvSpPr>
          <p:cNvPr id="11" name="圆角矩形 10"/>
          <p:cNvSpPr/>
          <p:nvPr/>
        </p:nvSpPr>
        <p:spPr>
          <a:xfrm>
            <a:off x="2171564" y="4467175"/>
            <a:ext cx="3564396" cy="203238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solidFill>
                <a:srgbClr val="C00000"/>
              </a:solidFill>
            </a:endParaRPr>
          </a:p>
          <a:p>
            <a:r>
              <a:rPr lang="zh-CN" altLang="zh-CN" sz="2000" dirty="0">
                <a:solidFill>
                  <a:srgbClr val="C00000"/>
                </a:solidFill>
              </a:rPr>
              <a:t>评议</a:t>
            </a:r>
            <a:r>
              <a:rPr lang="zh-CN" altLang="en-US" sz="2000" dirty="0">
                <a:solidFill>
                  <a:srgbClr val="C00000"/>
                </a:solidFill>
              </a:rPr>
              <a:t>中各种采购因素以及内容细节均可予以沟通协商，但不应改变询比采购文件的实质性内容。</a:t>
            </a:r>
          </a:p>
          <a:p>
            <a:r>
              <a:rPr lang="zh-CN" altLang="en-US" sz="2000" dirty="0">
                <a:solidFill>
                  <a:srgbClr val="C00000"/>
                </a:solidFill>
              </a:rPr>
              <a:t>评审沟通的轮次由采购文件约定。</a:t>
            </a:r>
          </a:p>
          <a:p>
            <a:endParaRPr lang="zh-CN" altLang="zh-CN" dirty="0">
              <a:solidFill>
                <a:srgbClr val="C00000"/>
              </a:solidFill>
            </a:endParaRPr>
          </a:p>
        </p:txBody>
      </p:sp>
      <p:sp>
        <p:nvSpPr>
          <p:cNvPr id="13" name="圆角矩形 12"/>
          <p:cNvSpPr/>
          <p:nvPr/>
        </p:nvSpPr>
        <p:spPr>
          <a:xfrm>
            <a:off x="8669524" y="2758713"/>
            <a:ext cx="1440666" cy="140684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授予合同</a:t>
            </a:r>
            <a:r>
              <a:rPr lang="zh-CN" altLang="zh-CN" sz="2000" dirty="0">
                <a:solidFill>
                  <a:srgbClr val="C00000"/>
                </a:solidFill>
              </a:rPr>
              <a:t>应按</a:t>
            </a:r>
            <a:r>
              <a:rPr lang="en-US" altLang="zh-CN" sz="2000" dirty="0">
                <a:solidFill>
                  <a:schemeClr val="tx1"/>
                </a:solidFill>
              </a:rPr>
              <a:t>3.9</a:t>
            </a:r>
            <a:r>
              <a:rPr lang="zh-CN" altLang="zh-CN" sz="2000" dirty="0">
                <a:solidFill>
                  <a:srgbClr val="C00000"/>
                </a:solidFill>
              </a:rPr>
              <a:t>规定执行。</a:t>
            </a:r>
            <a:endParaRPr lang="zh-CN" altLang="en-US" sz="2000" dirty="0">
              <a:solidFill>
                <a:srgbClr val="C00000"/>
              </a:solidFill>
            </a:endParaRPr>
          </a:p>
        </p:txBody>
      </p:sp>
      <p:sp>
        <p:nvSpPr>
          <p:cNvPr id="14" name="圆角矩形 13"/>
          <p:cNvSpPr/>
          <p:nvPr/>
        </p:nvSpPr>
        <p:spPr>
          <a:xfrm>
            <a:off x="8870674" y="824126"/>
            <a:ext cx="1296143" cy="165859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C00000"/>
                </a:solidFill>
              </a:rPr>
              <a:t>成交通知</a:t>
            </a:r>
            <a:r>
              <a:rPr lang="zh-CN" altLang="zh-CN" sz="2000" dirty="0">
                <a:solidFill>
                  <a:srgbClr val="C00000"/>
                </a:solidFill>
              </a:rPr>
              <a:t>应按</a:t>
            </a:r>
            <a:r>
              <a:rPr lang="en-US" altLang="zh-CN" sz="2000" dirty="0">
                <a:solidFill>
                  <a:srgbClr val="C00000"/>
                </a:solidFill>
              </a:rPr>
              <a:t>3.8</a:t>
            </a:r>
            <a:r>
              <a:rPr lang="zh-CN" altLang="zh-CN" sz="2000" dirty="0">
                <a:solidFill>
                  <a:srgbClr val="C00000"/>
                </a:solidFill>
              </a:rPr>
              <a:t>规定执行。</a:t>
            </a:r>
            <a:endParaRPr lang="zh-CN" altLang="en-US" sz="2000" dirty="0">
              <a:solidFill>
                <a:srgbClr val="C00000"/>
              </a:solidFill>
            </a:endParaRPr>
          </a:p>
        </p:txBody>
      </p:sp>
      <p:sp>
        <p:nvSpPr>
          <p:cNvPr id="15" name="矩形 14"/>
          <p:cNvSpPr/>
          <p:nvPr/>
        </p:nvSpPr>
        <p:spPr>
          <a:xfrm>
            <a:off x="1699150" y="2137039"/>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16" name="矩形 15"/>
          <p:cNvSpPr/>
          <p:nvPr/>
        </p:nvSpPr>
        <p:spPr>
          <a:xfrm>
            <a:off x="3143672" y="2097358"/>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17" name="矩形 16"/>
          <p:cNvSpPr/>
          <p:nvPr/>
        </p:nvSpPr>
        <p:spPr>
          <a:xfrm>
            <a:off x="4475920" y="2100883"/>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
        <p:nvSpPr>
          <p:cNvPr id="18" name="矩形 17"/>
          <p:cNvSpPr/>
          <p:nvPr/>
        </p:nvSpPr>
        <p:spPr>
          <a:xfrm>
            <a:off x="6083881" y="2047890"/>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4</a:t>
            </a:r>
            <a:endParaRPr lang="zh-CN" altLang="en-US" dirty="0">
              <a:solidFill>
                <a:schemeClr val="tx1"/>
              </a:solidFill>
            </a:endParaRPr>
          </a:p>
        </p:txBody>
      </p:sp>
      <p:sp>
        <p:nvSpPr>
          <p:cNvPr id="19" name="矩形 18"/>
          <p:cNvSpPr/>
          <p:nvPr/>
        </p:nvSpPr>
        <p:spPr>
          <a:xfrm>
            <a:off x="1775520" y="3372095"/>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5</a:t>
            </a:r>
            <a:endParaRPr lang="zh-CN" altLang="en-US" dirty="0">
              <a:solidFill>
                <a:schemeClr val="tx1"/>
              </a:solidFill>
            </a:endParaRPr>
          </a:p>
        </p:txBody>
      </p:sp>
      <p:sp>
        <p:nvSpPr>
          <p:cNvPr id="20" name="矩形 19"/>
          <p:cNvSpPr/>
          <p:nvPr/>
        </p:nvSpPr>
        <p:spPr>
          <a:xfrm>
            <a:off x="4943872" y="3373970"/>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6</a:t>
            </a:r>
            <a:endParaRPr lang="zh-CN" altLang="en-US" dirty="0">
              <a:solidFill>
                <a:schemeClr val="tx1"/>
              </a:solidFill>
            </a:endParaRPr>
          </a:p>
        </p:txBody>
      </p:sp>
      <p:sp>
        <p:nvSpPr>
          <p:cNvPr id="21" name="矩形 20"/>
          <p:cNvSpPr/>
          <p:nvPr/>
        </p:nvSpPr>
        <p:spPr>
          <a:xfrm>
            <a:off x="1750061" y="4869160"/>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7</a:t>
            </a:r>
            <a:endParaRPr lang="zh-CN" altLang="en-US" dirty="0">
              <a:solidFill>
                <a:schemeClr val="tx1"/>
              </a:solidFill>
            </a:endParaRPr>
          </a:p>
        </p:txBody>
      </p:sp>
      <p:sp>
        <p:nvSpPr>
          <p:cNvPr id="22" name="矩形 21"/>
          <p:cNvSpPr/>
          <p:nvPr/>
        </p:nvSpPr>
        <p:spPr>
          <a:xfrm>
            <a:off x="5737142" y="4869160"/>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8</a:t>
            </a:r>
            <a:endParaRPr lang="zh-CN" altLang="en-US" dirty="0">
              <a:solidFill>
                <a:schemeClr val="tx1"/>
              </a:solidFill>
            </a:endParaRPr>
          </a:p>
        </p:txBody>
      </p:sp>
      <p:sp>
        <p:nvSpPr>
          <p:cNvPr id="23" name="矩形 22"/>
          <p:cNvSpPr/>
          <p:nvPr/>
        </p:nvSpPr>
        <p:spPr>
          <a:xfrm>
            <a:off x="8507862" y="2100883"/>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9</a:t>
            </a:r>
            <a:endParaRPr lang="zh-CN" altLang="en-US" dirty="0">
              <a:solidFill>
                <a:schemeClr val="tx1"/>
              </a:solidFill>
            </a:endParaRPr>
          </a:p>
        </p:txBody>
      </p:sp>
      <p:sp>
        <p:nvSpPr>
          <p:cNvPr id="24" name="矩形 23"/>
          <p:cNvSpPr/>
          <p:nvPr/>
        </p:nvSpPr>
        <p:spPr>
          <a:xfrm>
            <a:off x="8544272" y="3320716"/>
            <a:ext cx="504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10</a:t>
            </a:r>
            <a:endParaRPr lang="zh-CN" altLang="en-US" dirty="0">
              <a:solidFill>
                <a:schemeClr val="tx1"/>
              </a:solidFill>
            </a:endParaRPr>
          </a:p>
        </p:txBody>
      </p:sp>
      <p:sp>
        <p:nvSpPr>
          <p:cNvPr id="26" name="椭圆 25"/>
          <p:cNvSpPr/>
          <p:nvPr/>
        </p:nvSpPr>
        <p:spPr>
          <a:xfrm>
            <a:off x="1771158" y="2078266"/>
            <a:ext cx="400406"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27" name="椭圆 26"/>
          <p:cNvSpPr/>
          <p:nvPr/>
        </p:nvSpPr>
        <p:spPr>
          <a:xfrm>
            <a:off x="3262196" y="2061531"/>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28" name="椭圆 27"/>
          <p:cNvSpPr/>
          <p:nvPr/>
        </p:nvSpPr>
        <p:spPr>
          <a:xfrm>
            <a:off x="4588324" y="2028798"/>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29" name="椭圆 28"/>
          <p:cNvSpPr/>
          <p:nvPr/>
        </p:nvSpPr>
        <p:spPr>
          <a:xfrm>
            <a:off x="6266688" y="2038863"/>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30" name="椭圆 29"/>
          <p:cNvSpPr/>
          <p:nvPr/>
        </p:nvSpPr>
        <p:spPr>
          <a:xfrm>
            <a:off x="8265369" y="3154376"/>
            <a:ext cx="648072" cy="4566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a:t>
            </a:r>
            <a:endParaRPr lang="zh-CN" altLang="en-US" dirty="0"/>
          </a:p>
        </p:txBody>
      </p:sp>
      <p:sp>
        <p:nvSpPr>
          <p:cNvPr id="31" name="椭圆 30"/>
          <p:cNvSpPr/>
          <p:nvPr/>
        </p:nvSpPr>
        <p:spPr>
          <a:xfrm>
            <a:off x="8469025" y="2097358"/>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a:t>
            </a:r>
            <a:endParaRPr lang="zh-CN" altLang="en-US" dirty="0"/>
          </a:p>
        </p:txBody>
      </p:sp>
      <p:sp>
        <p:nvSpPr>
          <p:cNvPr id="32" name="椭圆 31"/>
          <p:cNvSpPr/>
          <p:nvPr/>
        </p:nvSpPr>
        <p:spPr>
          <a:xfrm>
            <a:off x="5920594" y="4869463"/>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a:t>
            </a:r>
            <a:endParaRPr lang="zh-CN" altLang="en-US" dirty="0"/>
          </a:p>
        </p:txBody>
      </p:sp>
      <p:sp>
        <p:nvSpPr>
          <p:cNvPr id="33" name="椭圆 32"/>
          <p:cNvSpPr/>
          <p:nvPr/>
        </p:nvSpPr>
        <p:spPr>
          <a:xfrm>
            <a:off x="1869904" y="4850068"/>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
        <p:nvSpPr>
          <p:cNvPr id="34" name="椭圆 33"/>
          <p:cNvSpPr/>
          <p:nvPr/>
        </p:nvSpPr>
        <p:spPr>
          <a:xfrm>
            <a:off x="4844071" y="3268041"/>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35" name="椭圆 34"/>
          <p:cNvSpPr/>
          <p:nvPr/>
        </p:nvSpPr>
        <p:spPr>
          <a:xfrm>
            <a:off x="1833729" y="3379142"/>
            <a:ext cx="432048" cy="39822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524001" y="0"/>
            <a:ext cx="5010150" cy="6858000"/>
          </a:xfrm>
          <a:prstGeom prst="rect">
            <a:avLst/>
          </a:prstGeom>
          <a:blipFill dpi="0" rotWithShape="1">
            <a:blip r:embed="rId7" cstate="print"/>
            <a:srcRect/>
            <a:stretch>
              <a:fillRect l="-52661" r="-52661"/>
            </a:stretch>
          </a:blipFill>
          <a:ln>
            <a:noFill/>
          </a:ln>
        </p:spPr>
        <p:txBody>
          <a:bodyPr anchor="ctr"/>
          <a:lstStyle/>
          <a:p>
            <a:pPr algn="ctr" fontAlgn="auto">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159749" name="矩形 10"/>
          <p:cNvSpPr>
            <a:spLocks noChangeArrowheads="1"/>
          </p:cNvSpPr>
          <p:nvPr>
            <p:custDataLst>
              <p:tags r:id="rId3"/>
            </p:custDataLst>
          </p:nvPr>
        </p:nvSpPr>
        <p:spPr bwMode="auto">
          <a:xfrm flipH="1">
            <a:off x="1524000" y="1279525"/>
            <a:ext cx="5010150" cy="4389438"/>
          </a:xfrm>
          <a:prstGeom prst="rect">
            <a:avLst/>
          </a:prstGeom>
          <a:solidFill>
            <a:srgbClr val="1F3984">
              <a:alpha val="76077"/>
            </a:srgbClr>
          </a:solidFill>
          <a:ln w="9525">
            <a:noFill/>
            <a:miter lim="800000"/>
          </a:ln>
        </p:spPr>
        <p:txBody>
          <a:bodyPr anchor="ctr"/>
          <a:lstStyle/>
          <a:p>
            <a:pPr algn="ctr">
              <a:lnSpc>
                <a:spcPct val="90000"/>
              </a:lnSpc>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04</a:t>
            </a:r>
          </a:p>
          <a:p>
            <a:pPr algn="ctr">
              <a:lnSpc>
                <a:spcPct val="90000"/>
              </a:lnSpc>
            </a:pPr>
            <a:endPar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endParaRPr>
          </a:p>
          <a:p>
            <a:pPr algn="ctr">
              <a:lnSpc>
                <a:spcPct val="90000"/>
              </a:lnSpc>
            </a:pPr>
            <a:r>
              <a:rPr lang="en-US" altLang="zh-CN" sz="4000">
                <a:solidFill>
                  <a:srgbClr val="FFFFFF"/>
                </a:solidFill>
                <a:latin typeface="Calibri" panose="020F0502020204030204" pitchFamily="34" charset="0"/>
                <a:ea typeface="微软雅黑" panose="020B0503020204020204" pitchFamily="34" charset="-122"/>
                <a:sym typeface="宋体" panose="02010600030101010101" pitchFamily="2" charset="-122"/>
              </a:rPr>
              <a:t>CHAPTER</a:t>
            </a:r>
          </a:p>
          <a:p>
            <a:pPr algn="ctr">
              <a:lnSpc>
                <a:spcPct val="90000"/>
              </a:lnSpc>
            </a:pPr>
            <a:r>
              <a:rPr lang="en-US"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rPr>
              <a:t>03</a:t>
            </a:r>
            <a:endParaRPr lang="zh-CN"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4" name="文本框 3"/>
          <p:cNvSpPr txBox="1"/>
          <p:nvPr>
            <p:custDataLst>
              <p:tags r:id="rId4"/>
            </p:custDataLst>
          </p:nvPr>
        </p:nvSpPr>
        <p:spPr bwMode="auto">
          <a:xfrm>
            <a:off x="6677025" y="1279525"/>
            <a:ext cx="5370513" cy="4389438"/>
          </a:xfrm>
          <a:prstGeom prst="rect">
            <a:avLst/>
          </a:prstGeom>
          <a:solidFill>
            <a:schemeClr val="bg2">
              <a:lumMod val="50000"/>
            </a:schemeClr>
          </a:solidFill>
        </p:spPr>
        <p:txBody>
          <a:bodyPr anchor="ctr">
            <a:normAutofit/>
          </a:bodyPr>
          <a:lstStyle/>
          <a:p>
            <a:pPr fontAlgn="auto">
              <a:lnSpc>
                <a:spcPct val="120000"/>
              </a:lnSpc>
              <a:spcBef>
                <a:spcPts val="0"/>
              </a:spcBef>
              <a:spcAft>
                <a:spcPts val="0"/>
              </a:spcAft>
              <a:defRPr/>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谈判和磋商采购</a:t>
            </a:r>
          </a:p>
          <a:p>
            <a:pPr fontAlgn="auto">
              <a:lnSpc>
                <a:spcPct val="120000"/>
              </a:lnSpc>
              <a:spcBef>
                <a:spcPts val="0"/>
              </a:spcBef>
              <a:spcAft>
                <a:spcPts val="0"/>
              </a:spcAft>
              <a:defRPr/>
            </a:pPr>
            <a:endParaRPr lang="zh-CN" altLang="en-US" sz="20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合作谈判方式</a:t>
            </a: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竞争谈判方式</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竞争磋商方式</a:t>
            </a: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077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160772" name="矩形 6"/>
          <p:cNvSpPr>
            <a:spLocks noChangeArrowheads="1"/>
          </p:cNvSpPr>
          <p:nvPr/>
        </p:nvSpPr>
        <p:spPr bwMode="auto">
          <a:xfrm>
            <a:off x="1035844" y="1522256"/>
            <a:ext cx="809625" cy="808037"/>
          </a:xfrm>
          <a:prstGeom prst="rect">
            <a:avLst/>
          </a:prstGeom>
          <a:solidFill>
            <a:srgbClr val="FFC000">
              <a:alpha val="79999"/>
            </a:srgbClr>
          </a:solidFill>
          <a:ln w="9525">
            <a:noFill/>
            <a:miter lim="800000"/>
          </a:ln>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sp>
        <p:nvSpPr>
          <p:cNvPr id="160773" name="剪去单角的矩形 2"/>
          <p:cNvSpPr>
            <a:spLocks noChangeArrowheads="1"/>
          </p:cNvSpPr>
          <p:nvPr/>
        </p:nvSpPr>
        <p:spPr bwMode="auto">
          <a:xfrm>
            <a:off x="1428750" y="1522256"/>
            <a:ext cx="9207500" cy="4098288"/>
          </a:xfrm>
          <a:custGeom>
            <a:avLst/>
            <a:gdLst>
              <a:gd name="T0" fmla="*/ 0 w 6267450"/>
              <a:gd name="T1" fmla="*/ 0 h 3376613"/>
              <a:gd name="T2" fmla="*/ 5571327 w 6267450"/>
              <a:gd name="T3" fmla="*/ 0 h 3376613"/>
              <a:gd name="T4" fmla="*/ 6267450 w 6267450"/>
              <a:gd name="T5" fmla="*/ 696123 h 3376613"/>
              <a:gd name="T6" fmla="*/ 6267450 w 6267450"/>
              <a:gd name="T7" fmla="*/ 3376613 h 3376613"/>
              <a:gd name="T8" fmla="*/ 0 w 6267450"/>
              <a:gd name="T9" fmla="*/ 3376613 h 3376613"/>
              <a:gd name="T10" fmla="*/ 0 w 6267450"/>
              <a:gd name="T11" fmla="*/ 0 h 3376613"/>
              <a:gd name="T12" fmla="*/ 0 60000 65536"/>
              <a:gd name="T13" fmla="*/ 0 60000 65536"/>
              <a:gd name="T14" fmla="*/ 0 60000 65536"/>
              <a:gd name="T15" fmla="*/ 0 60000 65536"/>
              <a:gd name="T16" fmla="*/ 0 60000 65536"/>
              <a:gd name="T17" fmla="*/ 0 60000 65536"/>
              <a:gd name="T18" fmla="*/ 0 w 6267450"/>
              <a:gd name="T19" fmla="*/ 0 h 3376613"/>
              <a:gd name="T20" fmla="*/ 6267450 w 6267450"/>
              <a:gd name="T21" fmla="*/ 3376613 h 3376613"/>
            </a:gdLst>
            <a:ahLst/>
            <a:cxnLst>
              <a:cxn ang="T12">
                <a:pos x="T0" y="T1"/>
              </a:cxn>
              <a:cxn ang="T13">
                <a:pos x="T2" y="T3"/>
              </a:cxn>
              <a:cxn ang="T14">
                <a:pos x="T4" y="T5"/>
              </a:cxn>
              <a:cxn ang="T15">
                <a:pos x="T6" y="T7"/>
              </a:cxn>
              <a:cxn ang="T16">
                <a:pos x="T8" y="T9"/>
              </a:cxn>
              <a:cxn ang="T17">
                <a:pos x="T10" y="T11"/>
              </a:cxn>
            </a:cxnLst>
            <a:rect l="T18" t="T19" r="T20" b="T21"/>
            <a:pathLst>
              <a:path w="6267450" h="3376613">
                <a:moveTo>
                  <a:pt x="0" y="0"/>
                </a:moveTo>
                <a:lnTo>
                  <a:pt x="5571327" y="0"/>
                </a:lnTo>
                <a:lnTo>
                  <a:pt x="6267450" y="696123"/>
                </a:lnTo>
                <a:lnTo>
                  <a:pt x="6267450" y="3376613"/>
                </a:lnTo>
                <a:lnTo>
                  <a:pt x="0" y="3376613"/>
                </a:lnTo>
                <a:lnTo>
                  <a:pt x="0" y="0"/>
                </a:lnTo>
                <a:close/>
              </a:path>
            </a:pathLst>
          </a:custGeom>
          <a:solidFill>
            <a:srgbClr val="0044A1">
              <a:alpha val="76077"/>
            </a:srgbClr>
          </a:solidFill>
          <a:ln w="9525">
            <a:noFill/>
            <a:round/>
          </a:ln>
        </p:spPr>
        <p:txBody>
          <a:bodyPr/>
          <a:lstStyle/>
          <a:p>
            <a:endParaRPr lang="zh-CN" altLang="en-US"/>
          </a:p>
        </p:txBody>
      </p:sp>
      <p:sp>
        <p:nvSpPr>
          <p:cNvPr id="160774" name="TextBox 15"/>
          <p:cNvSpPr txBox="1">
            <a:spLocks noChangeArrowheads="1"/>
          </p:cNvSpPr>
          <p:nvPr/>
        </p:nvSpPr>
        <p:spPr bwMode="auto">
          <a:xfrm>
            <a:off x="2297112" y="1807527"/>
            <a:ext cx="2292350" cy="461963"/>
          </a:xfrm>
          <a:prstGeom prst="rect">
            <a:avLst/>
          </a:prstGeom>
          <a:noFill/>
          <a:ln w="9525">
            <a:noFill/>
            <a:miter lim="800000"/>
          </a:ln>
        </p:spPr>
        <p:txBody>
          <a:bodyPr>
            <a:spAutoFit/>
          </a:bodyPr>
          <a:lstStyle/>
          <a:p>
            <a:pPr>
              <a:buFont typeface="Arial" panose="020B0604020202020204" pitchFamily="34" charset="0"/>
              <a:buNone/>
            </a:pPr>
            <a:r>
              <a:rPr lang="en-US" altLang="zh-CN" sz="2400" b="1" dirty="0">
                <a:solidFill>
                  <a:srgbClr val="FFFFFF"/>
                </a:solidFill>
                <a:latin typeface="微软雅黑" panose="020B0503020204020204" pitchFamily="34" charset="-122"/>
                <a:ea typeface="微软雅黑" panose="020B0503020204020204" pitchFamily="34" charset="-122"/>
                <a:sym typeface="Gill Sans"/>
              </a:rPr>
              <a:t>【</a:t>
            </a:r>
            <a:r>
              <a:rPr lang="zh-CN" altLang="en-US" sz="2400" b="1" dirty="0">
                <a:solidFill>
                  <a:srgbClr val="FFFFFF"/>
                </a:solidFill>
                <a:latin typeface="微软雅黑" panose="020B0503020204020204" pitchFamily="34" charset="-122"/>
                <a:ea typeface="微软雅黑" panose="020B0503020204020204" pitchFamily="34" charset="-122"/>
                <a:sym typeface="Gill Sans"/>
              </a:rPr>
              <a:t>释义</a:t>
            </a:r>
            <a:r>
              <a:rPr lang="en-US" altLang="zh-CN" sz="2400" b="1" dirty="0">
                <a:solidFill>
                  <a:srgbClr val="FFFFFF"/>
                </a:solidFill>
                <a:latin typeface="微软雅黑" panose="020B0503020204020204" pitchFamily="34" charset="-122"/>
                <a:ea typeface="微软雅黑" panose="020B0503020204020204" pitchFamily="34" charset="-122"/>
                <a:sym typeface="Gill Sans"/>
              </a:rPr>
              <a:t>】</a:t>
            </a:r>
            <a:endParaRPr lang="zh-CN" altLang="zh-CN" sz="2400" b="1" dirty="0">
              <a:solidFill>
                <a:srgbClr val="FFFFFF"/>
              </a:solidFill>
              <a:latin typeface="微软雅黑" panose="020B0503020204020204" pitchFamily="34" charset="-122"/>
              <a:ea typeface="微软雅黑" panose="020B0503020204020204" pitchFamily="34" charset="-122"/>
              <a:sym typeface="Gill Sans"/>
            </a:endParaRPr>
          </a:p>
        </p:txBody>
      </p:sp>
      <p:sp>
        <p:nvSpPr>
          <p:cNvPr id="10" name="TextBox 16"/>
          <p:cNvSpPr txBox="1">
            <a:spLocks noChangeArrowheads="1"/>
          </p:cNvSpPr>
          <p:nvPr/>
        </p:nvSpPr>
        <p:spPr bwMode="auto">
          <a:xfrm>
            <a:off x="1845469" y="2190908"/>
            <a:ext cx="8094663" cy="3269613"/>
          </a:xfrm>
          <a:prstGeom prst="rect">
            <a:avLst/>
          </a:prstGeom>
          <a:noFill/>
          <a:ln>
            <a:noFill/>
          </a:ln>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285750" indent="-285750" fontAlgn="auto">
              <a:lnSpc>
                <a:spcPct val="150000"/>
              </a:lnSpc>
              <a:spcBef>
                <a:spcPct val="0"/>
              </a:spcBef>
              <a:spcAft>
                <a:spcPts val="0"/>
              </a:spcAft>
              <a:buFont typeface="Arial" panose="020B0604020202020204" pitchFamily="34" charset="0"/>
              <a:buChar char="•"/>
              <a:defRPr/>
            </a:pPr>
            <a:r>
              <a:rPr lang="zh-CN" altLang="en-US" sz="2000" dirty="0">
                <a:solidFill>
                  <a:srgbClr val="FFFFFF"/>
                </a:solidFill>
                <a:latin typeface="微软雅黑" panose="020B0503020204020204" pitchFamily="34" charset="-122"/>
                <a:ea typeface="微软雅黑" panose="020B0503020204020204" pitchFamily="34" charset="-122"/>
                <a:sym typeface="Gill Sans" charset="0"/>
              </a:rPr>
              <a:t>本条规定的三种采购方式的共同特点是采购人和供应商需要讨论、对话和谈判。</a:t>
            </a:r>
            <a:r>
              <a:rPr lang="zh-CN" altLang="en-US" sz="2000" dirty="0">
                <a:solidFill>
                  <a:schemeClr val="bg1"/>
                </a:solidFill>
                <a:latin typeface="微软雅黑" panose="020B0503020204020204" pitchFamily="34" charset="-122"/>
                <a:ea typeface="微软雅黑" panose="020B0503020204020204" pitchFamily="34" charset="-122"/>
                <a:sym typeface="Gill Sans" charset="0"/>
              </a:rPr>
              <a:t>合作谈判主要针对建立供应链战略合作伙伴关系的采购；竞争谈判主要针对时间紧迫采购或其他特殊采购；竞争磋商主要针对标的需要讨论补充细化和完善的复杂采购。</a:t>
            </a:r>
            <a:endParaRPr lang="en-US" altLang="zh-CN" sz="2000" dirty="0">
              <a:solidFill>
                <a:schemeClr val="bg1"/>
              </a:solidFill>
              <a:latin typeface="微软雅黑" panose="020B0503020204020204" pitchFamily="34" charset="-122"/>
              <a:ea typeface="微软雅黑" panose="020B0503020204020204" pitchFamily="34" charset="-122"/>
              <a:sym typeface="Gill Sans" charset="0"/>
            </a:endParaRPr>
          </a:p>
          <a:p>
            <a:pPr marL="285750" indent="-285750" fontAlgn="auto">
              <a:lnSpc>
                <a:spcPct val="150000"/>
              </a:lnSpc>
              <a:spcBef>
                <a:spcPct val="0"/>
              </a:spcBef>
              <a:spcAft>
                <a:spcPts val="0"/>
              </a:spcAft>
              <a:buFont typeface="Arial" panose="020B0604020202020204" pitchFamily="34" charset="0"/>
              <a:buChar char="•"/>
              <a:defRPr/>
            </a:pPr>
            <a:endParaRPr lang="zh-CN" altLang="en-US" sz="2000" dirty="0">
              <a:solidFill>
                <a:srgbClr val="FFFFFF"/>
              </a:solidFill>
              <a:latin typeface="微软雅黑" panose="020B0503020204020204" pitchFamily="34" charset="-122"/>
              <a:ea typeface="微软雅黑" panose="020B0503020204020204" pitchFamily="34" charset="-122"/>
              <a:sym typeface="Gill Sans" charset="0"/>
            </a:endParaRPr>
          </a:p>
          <a:p>
            <a:pPr marL="285750" indent="-285750" fontAlgn="auto">
              <a:lnSpc>
                <a:spcPct val="150000"/>
              </a:lnSpc>
              <a:spcBef>
                <a:spcPct val="0"/>
              </a:spcBef>
              <a:spcAft>
                <a:spcPts val="0"/>
              </a:spcAft>
              <a:buFont typeface="Arial" panose="020B0604020202020204" pitchFamily="34" charset="0"/>
              <a:buChar char="•"/>
              <a:defRPr/>
            </a:pPr>
            <a:r>
              <a:rPr lang="zh-CN" altLang="en-US" sz="2000" dirty="0">
                <a:solidFill>
                  <a:srgbClr val="FFFFFF"/>
                </a:solidFill>
                <a:latin typeface="微软雅黑" panose="020B0503020204020204" pitchFamily="34" charset="-122"/>
                <a:ea typeface="微软雅黑" panose="020B0503020204020204" pitchFamily="34" charset="-122"/>
                <a:sym typeface="Gill Sans" charset="0"/>
              </a:rPr>
              <a:t>即，合作谈判主要是为企业战略采购设计的；竞争谈判是主要为紧急采购设计的；竞争磋商是为企业采购模糊、复杂标的设计的采购方法。</a:t>
            </a:r>
          </a:p>
        </p:txBody>
      </p:sp>
      <p:sp>
        <p:nvSpPr>
          <p:cNvPr id="160776" name="矩形 11"/>
          <p:cNvSpPr>
            <a:spLocks noChangeArrowheads="1"/>
          </p:cNvSpPr>
          <p:nvPr/>
        </p:nvSpPr>
        <p:spPr bwMode="auto">
          <a:xfrm>
            <a:off x="10356850" y="5341938"/>
            <a:ext cx="558800" cy="557212"/>
          </a:xfrm>
          <a:prstGeom prst="rect">
            <a:avLst/>
          </a:prstGeom>
          <a:solidFill>
            <a:srgbClr val="FFC000">
              <a:alpha val="50195"/>
            </a:srgbClr>
          </a:solidFill>
          <a:ln w="9525">
            <a:noFill/>
            <a:miter lim="800000"/>
          </a:ln>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sp>
        <p:nvSpPr>
          <p:cNvPr id="160777" name="矩形 12"/>
          <p:cNvSpPr>
            <a:spLocks noChangeArrowheads="1"/>
          </p:cNvSpPr>
          <p:nvPr/>
        </p:nvSpPr>
        <p:spPr bwMode="auto">
          <a:xfrm>
            <a:off x="10753725" y="5167313"/>
            <a:ext cx="347663" cy="347662"/>
          </a:xfrm>
          <a:prstGeom prst="rect">
            <a:avLst/>
          </a:prstGeom>
          <a:solidFill>
            <a:srgbClr val="FFC000">
              <a:alpha val="70195"/>
            </a:srgbClr>
          </a:solidFill>
          <a:ln w="9525">
            <a:noFill/>
            <a:miter lim="800000"/>
          </a:ln>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179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40"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41" name="Freeform 10"/>
          <p:cNvSpPr>
            <a:spLocks noChangeArrowheads="1"/>
          </p:cNvSpPr>
          <p:nvPr/>
        </p:nvSpPr>
        <p:spPr bwMode="auto">
          <a:xfrm>
            <a:off x="690563" y="1385888"/>
            <a:ext cx="6692900"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42"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55" name="TextBox 105"/>
          <p:cNvSpPr txBox="1">
            <a:spLocks noChangeArrowheads="1"/>
          </p:cNvSpPr>
          <p:nvPr/>
        </p:nvSpPr>
        <p:spPr bwMode="auto">
          <a:xfrm>
            <a:off x="2651125" y="1481138"/>
            <a:ext cx="2493963"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a:solidFill>
                  <a:srgbClr val="3C3C3C"/>
                </a:solidFill>
                <a:latin typeface="微软雅黑" panose="020B0503020204020204" pitchFamily="34" charset="-122"/>
                <a:ea typeface="微软雅黑" panose="020B0503020204020204" pitchFamily="34" charset="-122"/>
              </a:rPr>
              <a:t>合作谈判方式</a:t>
            </a:r>
          </a:p>
        </p:txBody>
      </p:sp>
      <p:sp>
        <p:nvSpPr>
          <p:cNvPr id="56" name="TextBox 106"/>
          <p:cNvSpPr txBox="1">
            <a:spLocks noChangeArrowheads="1"/>
          </p:cNvSpPr>
          <p:nvPr/>
        </p:nvSpPr>
        <p:spPr bwMode="auto">
          <a:xfrm>
            <a:off x="1047750" y="1339850"/>
            <a:ext cx="1423988"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4.3.1</a:t>
            </a:r>
            <a:endParaRPr lang="zh-CN" altLang="en-US" sz="4000" b="1">
              <a:solidFill>
                <a:srgbClr val="FFFFFF"/>
              </a:solidFill>
              <a:latin typeface="微软雅黑" panose="020B0503020204020204" pitchFamily="34" charset="-122"/>
              <a:ea typeface="微软雅黑" panose="020B0503020204020204" pitchFamily="34" charset="-122"/>
            </a:endParaRPr>
          </a:p>
        </p:txBody>
      </p:sp>
      <p:sp>
        <p:nvSpPr>
          <p:cNvPr id="65" name="Freeform 5"/>
          <p:cNvSpPr>
            <a:spLocks noChangeArrowheads="1"/>
          </p:cNvSpPr>
          <p:nvPr/>
        </p:nvSpPr>
        <p:spPr bwMode="auto">
          <a:xfrm flipH="1">
            <a:off x="7954963" y="0"/>
            <a:ext cx="4262437" cy="6872288"/>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 name="T10" fmla="*/ 0 60000 65536"/>
              <a:gd name="T11" fmla="*/ 0 60000 65536"/>
              <a:gd name="T12" fmla="*/ 0 60000 65536"/>
              <a:gd name="T13" fmla="*/ 0 60000 65536"/>
              <a:gd name="T14" fmla="*/ 0 60000 65536"/>
              <a:gd name="T15" fmla="*/ 0 w 5566"/>
              <a:gd name="T16" fmla="*/ 0 h 9000"/>
              <a:gd name="T17" fmla="*/ 5566 w 5566"/>
              <a:gd name="T18" fmla="*/ 9000 h 9000"/>
            </a:gdLst>
            <a:ahLst/>
            <a:cxnLst>
              <a:cxn ang="T10">
                <a:pos x="T0" y="T1"/>
              </a:cxn>
              <a:cxn ang="T11">
                <a:pos x="T2" y="T3"/>
              </a:cxn>
              <a:cxn ang="T12">
                <a:pos x="T4" y="T5"/>
              </a:cxn>
              <a:cxn ang="T13">
                <a:pos x="T6" y="T7"/>
              </a:cxn>
              <a:cxn ang="T14">
                <a:pos x="T8" y="T9"/>
              </a:cxn>
            </a:cxnLst>
            <a:rect l="T15" t="T16" r="T17" b="T18"/>
            <a:pathLst>
              <a:path w="5566" h="9000">
                <a:moveTo>
                  <a:pt x="0" y="0"/>
                </a:moveTo>
                <a:lnTo>
                  <a:pt x="4324" y="0"/>
                </a:lnTo>
                <a:lnTo>
                  <a:pt x="5566" y="9000"/>
                </a:lnTo>
                <a:lnTo>
                  <a:pt x="0" y="9000"/>
                </a:lnTo>
                <a:lnTo>
                  <a:pt x="0" y="0"/>
                </a:lnTo>
                <a:close/>
              </a:path>
            </a:pathLst>
          </a:custGeom>
          <a:blipFill dpi="0" rotWithShape="1">
            <a:blip r:embed="rId3" cstate="print"/>
            <a:srcRect/>
            <a:stretch>
              <a:fillRect/>
            </a:stretch>
          </a:blipFill>
          <a:ln w="9525">
            <a:noFill/>
            <a:round/>
          </a:ln>
        </p:spPr>
        <p:txBody>
          <a:bodyPr/>
          <a:lstStyle/>
          <a:p>
            <a:endParaRPr lang="zh-CN" altLang="en-US"/>
          </a:p>
        </p:txBody>
      </p:sp>
      <p:sp>
        <p:nvSpPr>
          <p:cNvPr id="66" name="Freeform 6"/>
          <p:cNvSpPr/>
          <p:nvPr/>
        </p:nvSpPr>
        <p:spPr bwMode="auto">
          <a:xfrm flipH="1">
            <a:off x="7831138" y="0"/>
            <a:ext cx="1092200" cy="6872288"/>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68" name="TextBox 98"/>
          <p:cNvSpPr txBox="1">
            <a:spLocks noChangeArrowheads="1"/>
          </p:cNvSpPr>
          <p:nvPr/>
        </p:nvSpPr>
        <p:spPr bwMode="auto">
          <a:xfrm>
            <a:off x="2801938" y="5978525"/>
            <a:ext cx="903287" cy="523875"/>
          </a:xfrm>
          <a:prstGeom prst="rect">
            <a:avLst/>
          </a:prstGeom>
          <a:noFill/>
          <a:ln w="9525">
            <a:noFill/>
            <a:miter lim="800000"/>
          </a:ln>
        </p:spPr>
        <p:txBody>
          <a:bodyPr wrap="none">
            <a:spAutoFit/>
          </a:bodyPr>
          <a:lstStyle/>
          <a:p>
            <a:pPr>
              <a:buFont typeface="Arial" panose="020B0604020202020204" pitchFamily="34" charset="0"/>
              <a:buNone/>
            </a:pPr>
            <a:r>
              <a:rPr lang="zh-CN" altLang="en-US" sz="2800">
                <a:solidFill>
                  <a:srgbClr val="FFFFFF"/>
                </a:solidFill>
                <a:latin typeface="微软雅黑" panose="020B0503020204020204" pitchFamily="34" charset="-122"/>
                <a:ea typeface="微软雅黑" panose="020B0503020204020204" pitchFamily="34" charset="-122"/>
              </a:rPr>
              <a:t>目录</a:t>
            </a:r>
          </a:p>
        </p:txBody>
      </p:sp>
      <p:sp>
        <p:nvSpPr>
          <p:cNvPr id="69" name="TextBox 104"/>
          <p:cNvSpPr txBox="1">
            <a:spLocks noChangeArrowheads="1"/>
          </p:cNvSpPr>
          <p:nvPr/>
        </p:nvSpPr>
        <p:spPr bwMode="auto">
          <a:xfrm>
            <a:off x="2855913" y="6361113"/>
            <a:ext cx="1181100" cy="369887"/>
          </a:xfrm>
          <a:prstGeom prst="rect">
            <a:avLst/>
          </a:prstGeom>
          <a:noFill/>
          <a:ln w="9525">
            <a:noFill/>
            <a:miter lim="800000"/>
          </a:ln>
        </p:spPr>
        <p:txBody>
          <a:bodyPr wrap="none">
            <a:spAutoFit/>
          </a:bodyPr>
          <a:lstStyle/>
          <a:p>
            <a:pPr>
              <a:buFont typeface="Arial" panose="020B0604020202020204" pitchFamily="34" charset="0"/>
              <a:buNone/>
            </a:pPr>
            <a:r>
              <a:rPr lang="en-US" altLang="zh-CN">
                <a:solidFill>
                  <a:srgbClr val="FFFFFF"/>
                </a:solidFill>
                <a:latin typeface="微软雅黑" panose="020B0503020204020204" pitchFamily="34" charset="-122"/>
                <a:ea typeface="微软雅黑" panose="020B0503020204020204" pitchFamily="34" charset="-122"/>
              </a:rPr>
              <a:t>Contents</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70" name="矩形 69"/>
          <p:cNvSpPr/>
          <p:nvPr/>
        </p:nvSpPr>
        <p:spPr>
          <a:xfrm>
            <a:off x="690563" y="2262650"/>
            <a:ext cx="7140575" cy="4239750"/>
          </a:xfrm>
          <a:prstGeom prst="rect">
            <a:avLst/>
          </a:prstGeom>
        </p:spPr>
        <p:txBody>
          <a:bodyPr wrap="square">
            <a:spAutoFit/>
          </a:bodyPr>
          <a:lstStyle/>
          <a:p>
            <a:pPr algn="just" fontAlgn="auto">
              <a:lnSpc>
                <a:spcPct val="150000"/>
              </a:lnSpc>
              <a:spcBef>
                <a:spcPts val="500"/>
              </a:spcBef>
              <a:spcAft>
                <a:spcPts val="0"/>
              </a:spcAft>
              <a:defRPr/>
            </a:pPr>
            <a:r>
              <a:rPr lang="en-US" altLang="zh-CN" sz="2000" b="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释义</a:t>
            </a:r>
            <a:r>
              <a:rPr lang="en-US" altLang="zh-CN" sz="2000" b="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spcBef>
                <a:spcPts val="500"/>
              </a:spcBef>
              <a:spcAft>
                <a:spcPts val="0"/>
              </a:spcAft>
              <a:defRPr/>
            </a:pPr>
            <a:r>
              <a:rPr lang="zh-CN" altLang="en-US" sz="20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合作谈判的项目目标明确，谈判文件是双方谈判的基础，在谈判中包括合同条件都可以修改。合同价格也是双方不断“讨价还价”（</a:t>
            </a:r>
            <a:r>
              <a:rPr lang="en-US" altLang="zh-CN" sz="20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Bargaining</a:t>
            </a:r>
            <a:r>
              <a:rPr lang="zh-CN" altLang="en-US" sz="20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结果。如涉及瓶颈项目或与唯一供应商的谈判，采购人的地位处于劣势，该类项目主要是防范采购风险。如涉及企业重要原材料的战略采购，某一个供应商获取的合同份额不宜超过全部供货量的三分之一或二分之一。同时应当制定应急预案，积极寻找替代伙伴。</a:t>
            </a:r>
          </a:p>
          <a:p>
            <a:pPr algn="just" fontAlgn="auto">
              <a:lnSpc>
                <a:spcPct val="150000"/>
              </a:lnSpc>
              <a:spcBef>
                <a:spcPts val="500"/>
              </a:spcBef>
              <a:spcAft>
                <a:spcPts val="0"/>
              </a:spcAft>
              <a:defRPr/>
            </a:pP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par>
                                <p:cTn id="8" presetID="22" presetClass="entr" presetSubtype="4"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down)">
                                      <p:cBhvr>
                                        <p:cTn id="10" dur="500"/>
                                        <p:tgtEl>
                                          <p:spTgt spid="66"/>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68"/>
                                        </p:tgtEl>
                                        <p:attrNameLst>
                                          <p:attrName>style.visibility</p:attrName>
                                        </p:attrNameLst>
                                      </p:cBhvr>
                                      <p:to>
                                        <p:strVal val="visible"/>
                                      </p:to>
                                    </p:set>
                                    <p:anim calcmode="lin" valueType="num">
                                      <p:cBhvr>
                                        <p:cTn id="14" dur="500" fill="hold"/>
                                        <p:tgtEl>
                                          <p:spTgt spid="68"/>
                                        </p:tgtEl>
                                        <p:attrNameLst>
                                          <p:attrName>ppt_w</p:attrName>
                                        </p:attrNameLst>
                                      </p:cBhvr>
                                      <p:tavLst>
                                        <p:tav tm="0">
                                          <p:val>
                                            <p:fltVal val="0"/>
                                          </p:val>
                                        </p:tav>
                                        <p:tav tm="100000">
                                          <p:val>
                                            <p:strVal val="#ppt_w"/>
                                          </p:val>
                                        </p:tav>
                                      </p:tavLst>
                                    </p:anim>
                                    <p:anim calcmode="lin" valueType="num">
                                      <p:cBhvr>
                                        <p:cTn id="15" dur="500" fill="hold"/>
                                        <p:tgtEl>
                                          <p:spTgt spid="68"/>
                                        </p:tgtEl>
                                        <p:attrNameLst>
                                          <p:attrName>ppt_h</p:attrName>
                                        </p:attrNameLst>
                                      </p:cBhvr>
                                      <p:tavLst>
                                        <p:tav tm="0">
                                          <p:val>
                                            <p:fltVal val="0"/>
                                          </p:val>
                                        </p:tav>
                                        <p:tav tm="100000">
                                          <p:val>
                                            <p:strVal val="#ppt_h"/>
                                          </p:val>
                                        </p:tav>
                                      </p:tavLst>
                                    </p:anim>
                                    <p:anim calcmode="lin" valueType="num">
                                      <p:cBhvr>
                                        <p:cTn id="16" dur="500" fill="hold"/>
                                        <p:tgtEl>
                                          <p:spTgt spid="68"/>
                                        </p:tgtEl>
                                        <p:attrNameLst>
                                          <p:attrName>style.rotation</p:attrName>
                                        </p:attrNameLst>
                                      </p:cBhvr>
                                      <p:tavLst>
                                        <p:tav tm="0">
                                          <p:val>
                                            <p:fltVal val="90"/>
                                          </p:val>
                                        </p:tav>
                                        <p:tav tm="100000">
                                          <p:val>
                                            <p:fltVal val="0"/>
                                          </p:val>
                                        </p:tav>
                                      </p:tavLst>
                                    </p:anim>
                                    <p:animEffect transition="in" filter="fade">
                                      <p:cBhvr>
                                        <p:cTn id="17" dur="500"/>
                                        <p:tgtEl>
                                          <p:spTgt spid="6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p:cTn id="20" dur="500" fill="hold"/>
                                        <p:tgtEl>
                                          <p:spTgt spid="69"/>
                                        </p:tgtEl>
                                        <p:attrNameLst>
                                          <p:attrName>ppt_w</p:attrName>
                                        </p:attrNameLst>
                                      </p:cBhvr>
                                      <p:tavLst>
                                        <p:tav tm="0">
                                          <p:val>
                                            <p:fltVal val="0"/>
                                          </p:val>
                                        </p:tav>
                                        <p:tav tm="100000">
                                          <p:val>
                                            <p:strVal val="#ppt_w"/>
                                          </p:val>
                                        </p:tav>
                                      </p:tavLst>
                                    </p:anim>
                                    <p:anim calcmode="lin" valueType="num">
                                      <p:cBhvr>
                                        <p:cTn id="21" dur="500" fill="hold"/>
                                        <p:tgtEl>
                                          <p:spTgt spid="69"/>
                                        </p:tgtEl>
                                        <p:attrNameLst>
                                          <p:attrName>ppt_h</p:attrName>
                                        </p:attrNameLst>
                                      </p:cBhvr>
                                      <p:tavLst>
                                        <p:tav tm="0">
                                          <p:val>
                                            <p:fltVal val="0"/>
                                          </p:val>
                                        </p:tav>
                                        <p:tav tm="100000">
                                          <p:val>
                                            <p:strVal val="#ppt_h"/>
                                          </p:val>
                                        </p:tav>
                                      </p:tavLst>
                                    </p:anim>
                                    <p:anim calcmode="lin" valueType="num">
                                      <p:cBhvr>
                                        <p:cTn id="22" dur="500" fill="hold"/>
                                        <p:tgtEl>
                                          <p:spTgt spid="69"/>
                                        </p:tgtEl>
                                        <p:attrNameLst>
                                          <p:attrName>style.rotation</p:attrName>
                                        </p:attrNameLst>
                                      </p:cBhvr>
                                      <p:tavLst>
                                        <p:tav tm="0">
                                          <p:val>
                                            <p:fltVal val="90"/>
                                          </p:val>
                                        </p:tav>
                                        <p:tav tm="100000">
                                          <p:val>
                                            <p:fltVal val="0"/>
                                          </p:val>
                                        </p:tav>
                                      </p:tavLst>
                                    </p:anim>
                                    <p:animEffect transition="in" filter="fade">
                                      <p:cBhvr>
                                        <p:cTn id="23" dur="500"/>
                                        <p:tgtEl>
                                          <p:spTgt spid="69"/>
                                        </p:tgtEl>
                                      </p:cBhvr>
                                    </p:animEffect>
                                  </p:childTnLst>
                                </p:cTn>
                              </p:par>
                            </p:childTnLst>
                          </p:cTn>
                        </p:par>
                        <p:par>
                          <p:cTn id="24" fill="hold">
                            <p:stCondLst>
                              <p:cond delay="1000"/>
                            </p:stCondLst>
                            <p:childTnLst>
                              <p:par>
                                <p:cTn id="25" presetID="2" presetClass="entr" presetSubtype="12"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0-#ppt_w/2"/>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300"/>
                                        <p:tgtEl>
                                          <p:spTgt spid="40"/>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up)">
                                      <p:cBhvr>
                                        <p:cTn id="36" dur="500"/>
                                        <p:tgtEl>
                                          <p:spTgt spid="42"/>
                                        </p:tgtEl>
                                      </p:cBhvr>
                                    </p:animEffect>
                                  </p:childTnLst>
                                </p:cTn>
                              </p:par>
                            </p:childTnLst>
                          </p:cTn>
                        </p:par>
                        <p:par>
                          <p:cTn id="37" fill="hold">
                            <p:stCondLst>
                              <p:cond delay="2500"/>
                            </p:stCondLst>
                            <p:childTnLst>
                              <p:par>
                                <p:cTn id="38" presetID="31" presetClass="entr" presetSubtype="0" fill="hold" grpId="0" nodeType="after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500" fill="hold"/>
                                        <p:tgtEl>
                                          <p:spTgt spid="56"/>
                                        </p:tgtEl>
                                        <p:attrNameLst>
                                          <p:attrName>ppt_w</p:attrName>
                                        </p:attrNameLst>
                                      </p:cBhvr>
                                      <p:tavLst>
                                        <p:tav tm="0">
                                          <p:val>
                                            <p:fltVal val="0"/>
                                          </p:val>
                                        </p:tav>
                                        <p:tav tm="100000">
                                          <p:val>
                                            <p:strVal val="#ppt_w"/>
                                          </p:val>
                                        </p:tav>
                                      </p:tavLst>
                                    </p:anim>
                                    <p:anim calcmode="lin" valueType="num">
                                      <p:cBhvr>
                                        <p:cTn id="41" dur="500" fill="hold"/>
                                        <p:tgtEl>
                                          <p:spTgt spid="56"/>
                                        </p:tgtEl>
                                        <p:attrNameLst>
                                          <p:attrName>ppt_h</p:attrName>
                                        </p:attrNameLst>
                                      </p:cBhvr>
                                      <p:tavLst>
                                        <p:tav tm="0">
                                          <p:val>
                                            <p:fltVal val="0"/>
                                          </p:val>
                                        </p:tav>
                                        <p:tav tm="100000">
                                          <p:val>
                                            <p:strVal val="#ppt_h"/>
                                          </p:val>
                                        </p:tav>
                                      </p:tavLst>
                                    </p:anim>
                                    <p:anim calcmode="lin" valueType="num">
                                      <p:cBhvr>
                                        <p:cTn id="42" dur="500" fill="hold"/>
                                        <p:tgtEl>
                                          <p:spTgt spid="56"/>
                                        </p:tgtEl>
                                        <p:attrNameLst>
                                          <p:attrName>style.rotation</p:attrName>
                                        </p:attrNameLst>
                                      </p:cBhvr>
                                      <p:tavLst>
                                        <p:tav tm="0">
                                          <p:val>
                                            <p:fltVal val="90"/>
                                          </p:val>
                                        </p:tav>
                                        <p:tav tm="100000">
                                          <p:val>
                                            <p:fltVal val="0"/>
                                          </p:val>
                                        </p:tav>
                                      </p:tavLst>
                                    </p:anim>
                                    <p:animEffect transition="in" filter="fade">
                                      <p:cBhvr>
                                        <p:cTn id="43" dur="500"/>
                                        <p:tgtEl>
                                          <p:spTgt spid="56"/>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left)">
                                      <p:cBhvr>
                                        <p:cTn id="47" dur="500"/>
                                        <p:tgtEl>
                                          <p:spTgt spid="55"/>
                                        </p:tgtEl>
                                      </p:cBhvr>
                                    </p:animEffect>
                                  </p:childTnLst>
                                </p:cTn>
                              </p:par>
                              <p:par>
                                <p:cTn id="48" presetID="22" presetClass="entr" presetSubtype="1" fill="hold" grpId="0" nodeType="withEffect">
                                  <p:stCondLst>
                                    <p:cond delay="250"/>
                                  </p:stCondLst>
                                  <p:childTnLst>
                                    <p:set>
                                      <p:cBhvr>
                                        <p:cTn id="49" dur="1" fill="hold">
                                          <p:stCondLst>
                                            <p:cond delay="0"/>
                                          </p:stCondLst>
                                        </p:cTn>
                                        <p:tgtEl>
                                          <p:spTgt spid="70"/>
                                        </p:tgtEl>
                                        <p:attrNameLst>
                                          <p:attrName>style.visibility</p:attrName>
                                        </p:attrNameLst>
                                      </p:cBhvr>
                                      <p:to>
                                        <p:strVal val="visible"/>
                                      </p:to>
                                    </p:set>
                                    <p:animEffect transition="in" filter="wipe(up)">
                                      <p:cBhvr>
                                        <p:cTn id="5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55" grpId="0"/>
      <p:bldP spid="56" grpId="0"/>
      <p:bldP spid="65" grpId="0" animBg="1"/>
      <p:bldP spid="68" grpId="0"/>
      <p:bldP spid="69"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7A5CAA54-A1EC-4235-AC6E-941B19B2A56C}"/>
              </a:ext>
            </a:extLst>
          </p:cNvPr>
          <p:cNvSpPr>
            <a:spLocks noGrp="1"/>
          </p:cNvSpPr>
          <p:nvPr>
            <p:ph idx="1"/>
          </p:nvPr>
        </p:nvSpPr>
        <p:spPr>
          <a:xfrm>
            <a:off x="527382" y="932724"/>
            <a:ext cx="7131768" cy="5193441"/>
          </a:xfrm>
        </p:spPr>
        <p:txBody>
          <a:bodyPr>
            <a:normAutofit/>
          </a:bodyPr>
          <a:lstStyle/>
          <a:p>
            <a:r>
              <a:rPr lang="en-US" altLang="zh-CN" dirty="0"/>
              <a:t>3</a:t>
            </a:r>
            <a:r>
              <a:rPr lang="zh-CN" altLang="zh-CN" dirty="0"/>
              <a:t>、</a:t>
            </a:r>
            <a:r>
              <a:rPr lang="zh-CN" altLang="zh-CN" dirty="0">
                <a:solidFill>
                  <a:srgbClr val="FF0000"/>
                </a:solidFill>
              </a:rPr>
              <a:t>企业采购必须纳入供应管理</a:t>
            </a:r>
            <a:r>
              <a:rPr lang="zh-CN" altLang="zh-CN" dirty="0"/>
              <a:t>，</a:t>
            </a:r>
            <a:r>
              <a:rPr lang="zh-CN" altLang="zh-CN" dirty="0">
                <a:solidFill>
                  <a:srgbClr val="FF0000"/>
                </a:solidFill>
              </a:rPr>
              <a:t>供应短缺是企业采购最大的风险</a:t>
            </a:r>
            <a:r>
              <a:rPr lang="zh-CN" altLang="en-US" dirty="0">
                <a:solidFill>
                  <a:srgbClr val="FF0000"/>
                </a:solidFill>
              </a:rPr>
              <a:t>。</a:t>
            </a:r>
            <a:endParaRPr lang="zh-CN" altLang="zh-CN" dirty="0">
              <a:solidFill>
                <a:srgbClr val="FF0000"/>
              </a:solidFill>
            </a:endParaRPr>
          </a:p>
          <a:p>
            <a:r>
              <a:rPr lang="zh-CN" altLang="zh-CN" dirty="0"/>
              <a:t>和政府采购不同，政府采购一般不会存在供应短缺的问题，但是企业采购在一定情形下可能必须“私人订制”，企业采购的市场既有买方市场，也有卖方市场，采购标的既有市场通用商品又有需要私人定制的商品。因此，采购人确定采购策略不能仅依据己方项目特点和需求闭门造车，还必须应结合供应商的技术垄断性、生产能力、甚至政治环境通盘考虑。在全球供应链的环境下，供应安全甚至比质量还重要。</a:t>
            </a:r>
          </a:p>
          <a:p>
            <a:endParaRPr lang="zh-CN" altLang="en-US" dirty="0"/>
          </a:p>
        </p:txBody>
      </p:sp>
      <p:pic>
        <p:nvPicPr>
          <p:cNvPr id="4" name="图片 3">
            <a:extLst>
              <a:ext uri="{FF2B5EF4-FFF2-40B4-BE49-F238E27FC236}">
                <a16:creationId xmlns:a16="http://schemas.microsoft.com/office/drawing/2014/main" xmlns="" id="{8A94A69E-2C63-433E-8745-51A5E9D6CFE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16493" y="1644592"/>
            <a:ext cx="4048125" cy="4038600"/>
          </a:xfrm>
          <a:prstGeom prst="rect">
            <a:avLst/>
          </a:prstGeom>
        </p:spPr>
      </p:pic>
    </p:spTree>
    <p:extLst>
      <p:ext uri="{BB962C8B-B14F-4D97-AF65-F5344CB8AC3E}">
        <p14:creationId xmlns:p14="http://schemas.microsoft.com/office/powerpoint/2010/main" xmlns="" val="21534472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281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18" name="Rectangle 6"/>
          <p:cNvSpPr>
            <a:spLocks noChangeArrowheads="1"/>
          </p:cNvSpPr>
          <p:nvPr/>
        </p:nvSpPr>
        <p:spPr bwMode="auto">
          <a:xfrm>
            <a:off x="4924427" y="1431131"/>
            <a:ext cx="2751136" cy="1846263"/>
          </a:xfrm>
          <a:prstGeom prst="rect">
            <a:avLst/>
          </a:prstGeom>
          <a:solidFill>
            <a:srgbClr val="0098A8"/>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21" name="Rectangle 9"/>
          <p:cNvSpPr>
            <a:spLocks noChangeArrowheads="1"/>
          </p:cNvSpPr>
          <p:nvPr/>
        </p:nvSpPr>
        <p:spPr bwMode="auto">
          <a:xfrm>
            <a:off x="7727157" y="3273617"/>
            <a:ext cx="3719512" cy="2098674"/>
          </a:xfrm>
          <a:prstGeom prst="rect">
            <a:avLst/>
          </a:prstGeom>
          <a:solidFill>
            <a:srgbClr val="006794"/>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22" name="TextBox 26"/>
          <p:cNvSpPr txBox="1">
            <a:spLocks noChangeArrowheads="1"/>
          </p:cNvSpPr>
          <p:nvPr/>
        </p:nvSpPr>
        <p:spPr bwMode="auto">
          <a:xfrm>
            <a:off x="4939508" y="1485709"/>
            <a:ext cx="1382713" cy="860425"/>
          </a:xfrm>
          <a:prstGeom prst="rect">
            <a:avLst/>
          </a:prstGeom>
          <a:noFill/>
          <a:ln w="9525">
            <a:noFill/>
            <a:miter lim="800000"/>
          </a:ln>
        </p:spPr>
        <p:txBody>
          <a:bodyPr>
            <a:spAutoFit/>
          </a:bodyPr>
          <a:lstStyle/>
          <a:p>
            <a:pPr>
              <a:buFont typeface="Arial" panose="020B0604020202020204" pitchFamily="34" charset="0"/>
              <a:buNone/>
            </a:pPr>
            <a:r>
              <a:rPr lang="en-US" altLang="zh-CN" sz="5000" b="1" dirty="0">
                <a:solidFill>
                  <a:srgbClr val="FFFFFF"/>
                </a:solidFill>
                <a:latin typeface="微软雅黑" panose="020B0503020204020204" pitchFamily="34" charset="-122"/>
                <a:ea typeface="微软雅黑" panose="020B0503020204020204" pitchFamily="34" charset="-122"/>
              </a:rPr>
              <a:t>01</a:t>
            </a:r>
            <a:endParaRPr lang="zh-CN" altLang="en-US" sz="5000" b="1" dirty="0">
              <a:solidFill>
                <a:srgbClr val="FFFFFF"/>
              </a:solidFill>
              <a:latin typeface="微软雅黑" panose="020B0503020204020204" pitchFamily="34" charset="-122"/>
              <a:ea typeface="微软雅黑" panose="020B0503020204020204" pitchFamily="34" charset="-122"/>
            </a:endParaRPr>
          </a:p>
        </p:txBody>
      </p:sp>
      <p:sp>
        <p:nvSpPr>
          <p:cNvPr id="23" name="TextBox 27"/>
          <p:cNvSpPr txBox="1">
            <a:spLocks noChangeArrowheads="1"/>
          </p:cNvSpPr>
          <p:nvPr/>
        </p:nvSpPr>
        <p:spPr bwMode="auto">
          <a:xfrm>
            <a:off x="5068888" y="2499090"/>
            <a:ext cx="2449512" cy="738187"/>
          </a:xfrm>
          <a:prstGeom prst="rect">
            <a:avLst/>
          </a:prstGeom>
          <a:noFill/>
          <a:ln w="9525">
            <a:noFill/>
            <a:miter lim="800000"/>
          </a:ln>
        </p:spPr>
        <p:txBody>
          <a:bodyPr>
            <a:spAutoFit/>
          </a:bodyPr>
          <a:lstStyle/>
          <a:p>
            <a:pPr>
              <a:lnSpc>
                <a:spcPct val="150000"/>
              </a:lnSpc>
              <a:buFont typeface="Arial" panose="020B0604020202020204" pitchFamily="34" charset="0"/>
              <a:buNone/>
            </a:pPr>
            <a:r>
              <a:rPr lang="zh-CN" altLang="en-US" sz="1400" dirty="0">
                <a:solidFill>
                  <a:srgbClr val="FFFFFF"/>
                </a:solidFill>
                <a:latin typeface="微软雅黑" panose="020B0503020204020204" pitchFamily="34" charset="-122"/>
                <a:ea typeface="微软雅黑" panose="020B0503020204020204" pitchFamily="34" charset="-122"/>
              </a:rPr>
              <a:t>示例：企业战略物资、重要原材料等。</a:t>
            </a:r>
          </a:p>
        </p:txBody>
      </p:sp>
      <p:sp>
        <p:nvSpPr>
          <p:cNvPr id="24" name="TextBox 28"/>
          <p:cNvSpPr txBox="1">
            <a:spLocks noChangeArrowheads="1"/>
          </p:cNvSpPr>
          <p:nvPr/>
        </p:nvSpPr>
        <p:spPr bwMode="auto">
          <a:xfrm>
            <a:off x="7727157" y="3419475"/>
            <a:ext cx="1382713" cy="860425"/>
          </a:xfrm>
          <a:prstGeom prst="rect">
            <a:avLst/>
          </a:prstGeom>
          <a:noFill/>
          <a:ln w="9525">
            <a:noFill/>
            <a:miter lim="800000"/>
          </a:ln>
        </p:spPr>
        <p:txBody>
          <a:bodyPr>
            <a:spAutoFit/>
          </a:bodyPr>
          <a:lstStyle/>
          <a:p>
            <a:pPr>
              <a:buFont typeface="Arial" panose="020B0604020202020204" pitchFamily="34" charset="0"/>
              <a:buNone/>
            </a:pPr>
            <a:r>
              <a:rPr lang="en-US" altLang="zh-CN" sz="5000" b="1" dirty="0">
                <a:solidFill>
                  <a:srgbClr val="FFFFFF"/>
                </a:solidFill>
                <a:latin typeface="微软雅黑" panose="020B0503020204020204" pitchFamily="34" charset="-122"/>
                <a:ea typeface="微软雅黑" panose="020B0503020204020204" pitchFamily="34" charset="-122"/>
              </a:rPr>
              <a:t>02</a:t>
            </a:r>
            <a:endParaRPr lang="zh-CN" altLang="en-US" sz="5000" b="1" dirty="0">
              <a:solidFill>
                <a:srgbClr val="FFFFFF"/>
              </a:solidFill>
              <a:latin typeface="微软雅黑" panose="020B0503020204020204" pitchFamily="34" charset="-122"/>
              <a:ea typeface="微软雅黑" panose="020B0503020204020204" pitchFamily="34" charset="-122"/>
            </a:endParaRPr>
          </a:p>
        </p:txBody>
      </p:sp>
      <p:sp>
        <p:nvSpPr>
          <p:cNvPr id="25" name="TextBox 29"/>
          <p:cNvSpPr txBox="1">
            <a:spLocks noChangeArrowheads="1"/>
          </p:cNvSpPr>
          <p:nvPr/>
        </p:nvSpPr>
        <p:spPr bwMode="auto">
          <a:xfrm>
            <a:off x="7827167" y="4190632"/>
            <a:ext cx="3390900" cy="1060450"/>
          </a:xfrm>
          <a:prstGeom prst="rect">
            <a:avLst/>
          </a:prstGeom>
          <a:noFill/>
          <a:ln w="9525">
            <a:noFill/>
            <a:miter lim="800000"/>
          </a:ln>
        </p:spPr>
        <p:txBody>
          <a:bodyPr>
            <a:spAutoFit/>
          </a:bodyPr>
          <a:lstStyle/>
          <a:p>
            <a:pPr>
              <a:lnSpc>
                <a:spcPct val="150000"/>
              </a:lnSpc>
              <a:buFont typeface="Arial" panose="020B0604020202020204" pitchFamily="34" charset="0"/>
              <a:buNone/>
            </a:pPr>
            <a:r>
              <a:rPr lang="zh-CN" altLang="en-US" sz="1400" dirty="0">
                <a:solidFill>
                  <a:srgbClr val="FFFFFF"/>
                </a:solidFill>
                <a:latin typeface="微软雅黑" panose="020B0503020204020204" pitchFamily="34" charset="-122"/>
                <a:ea typeface="微软雅黑" panose="020B0503020204020204" pitchFamily="34" charset="-122"/>
              </a:rPr>
              <a:t>示例：瓶颈物资、或满足供应链需要的物资、特定重要零部件、项目配套、模块或总成的设计或生产分包。</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27" name="TextBox 33"/>
          <p:cNvSpPr txBox="1">
            <a:spLocks noChangeArrowheads="1"/>
          </p:cNvSpPr>
          <p:nvPr/>
        </p:nvSpPr>
        <p:spPr bwMode="auto">
          <a:xfrm>
            <a:off x="323850" y="1295400"/>
            <a:ext cx="4341813" cy="388375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buFont typeface="Arial" panose="020B0604020202020204" pitchFamily="34" charset="0"/>
              <a:buNone/>
              <a:defRPr/>
            </a:pPr>
            <a:r>
              <a:rPr lang="en-US" altLang="zh-CN" sz="2400" b="1" dirty="0">
                <a:solidFill>
                  <a:schemeClr val="tx1">
                    <a:lumMod val="75000"/>
                    <a:lumOff val="25000"/>
                  </a:schemeClr>
                </a:solidFill>
                <a:latin typeface="楷体" panose="02010609060101010101" pitchFamily="49" charset="-122"/>
                <a:ea typeface="楷体" panose="02010609060101010101" pitchFamily="49" charset="-122"/>
              </a:rPr>
              <a:t>4.3.1.1   </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rPr>
              <a:t>适用条件</a:t>
            </a:r>
          </a:p>
          <a:p>
            <a:pPr algn="just" eaLnBrk="1" hangingPunct="1">
              <a:lnSpc>
                <a:spcPct val="150000"/>
              </a:lnSpc>
              <a:buFont typeface="Arial" panose="020B0604020202020204" pitchFamily="34" charset="0"/>
              <a:buNone/>
              <a:defRPr/>
            </a:pPr>
            <a:r>
              <a:rPr lang="zh-CN" altLang="en-US" sz="2400" b="1" dirty="0">
                <a:solidFill>
                  <a:schemeClr val="tx1">
                    <a:lumMod val="75000"/>
                    <a:lumOff val="25000"/>
                  </a:schemeClr>
                </a:solidFill>
                <a:latin typeface="楷体" panose="02010609060101010101" pitchFamily="49" charset="-122"/>
                <a:ea typeface="楷体" panose="02010609060101010101" pitchFamily="49" charset="-122"/>
              </a:rPr>
              <a:t>合作谈判应符合下列条件之一：</a:t>
            </a:r>
            <a:endParaRPr lang="en-US" altLang="zh-CN" sz="2400" b="1" dirty="0">
              <a:solidFill>
                <a:schemeClr val="tx1">
                  <a:lumMod val="75000"/>
                  <a:lumOff val="25000"/>
                </a:schemeClr>
              </a:solidFill>
              <a:latin typeface="楷体" panose="02010609060101010101" pitchFamily="49" charset="-122"/>
              <a:ea typeface="楷体" panose="02010609060101010101" pitchFamily="49" charset="-122"/>
            </a:endParaRPr>
          </a:p>
          <a:p>
            <a:pPr algn="just" eaLnBrk="1" hangingPunct="1">
              <a:lnSpc>
                <a:spcPct val="150000"/>
              </a:lnSpc>
              <a:buFont typeface="Arial" panose="020B0604020202020204" pitchFamily="34" charset="0"/>
              <a:buNone/>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需要长期稳定供应，采用招标或其他采购方式不可能满足需求的采购。</a:t>
            </a:r>
            <a:endParaRPr lang="en-US" altLang="zh-CN" sz="2400" dirty="0">
              <a:solidFill>
                <a:schemeClr val="tx1">
                  <a:lumMod val="75000"/>
                  <a:lumOff val="25000"/>
                </a:schemeClr>
              </a:solidFill>
              <a:latin typeface="楷体" panose="02010609060101010101" pitchFamily="49" charset="-122"/>
              <a:ea typeface="楷体" panose="02010609060101010101" pitchFamily="49" charset="-122"/>
            </a:endParaRPr>
          </a:p>
          <a:p>
            <a:pPr algn="just" eaLnBrk="1" hangingPunct="1">
              <a:lnSpc>
                <a:spcPct val="150000"/>
              </a:lnSpc>
              <a:buFont typeface="Arial" panose="020B0604020202020204" pitchFamily="34" charset="0"/>
              <a:buNone/>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rPr>
              <a:t>---</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需要和特定供应商当面沟通、交流、协商长期合作的采购。</a:t>
            </a:r>
            <a:endParaRPr lang="en-US" altLang="zh-CN" sz="2400" dirty="0">
              <a:solidFill>
                <a:schemeClr val="tx1">
                  <a:lumMod val="75000"/>
                  <a:lumOff val="25000"/>
                </a:schemeClr>
              </a:solidFill>
              <a:latin typeface="楷体" panose="02010609060101010101" pitchFamily="49" charset="-122"/>
              <a:ea typeface="楷体" panose="02010609060101010101" pitchFamily="49" charset="-122"/>
            </a:endParaRPr>
          </a:p>
        </p:txBody>
      </p:sp>
      <p:pic>
        <p:nvPicPr>
          <p:cNvPr id="162827" name="图片 1"/>
          <p:cNvPicPr>
            <a:picLocks noChangeAspect="1" noChangeArrowheads="1"/>
          </p:cNvPicPr>
          <p:nvPr/>
        </p:nvPicPr>
        <p:blipFill>
          <a:blip r:embed="rId3" cstate="print"/>
          <a:srcRect/>
          <a:stretch>
            <a:fillRect/>
          </a:stretch>
        </p:blipFill>
        <p:spPr bwMode="auto">
          <a:xfrm>
            <a:off x="7662861" y="1431924"/>
            <a:ext cx="3719512" cy="1845470"/>
          </a:xfrm>
          <a:prstGeom prst="rect">
            <a:avLst/>
          </a:prstGeom>
          <a:noFill/>
          <a:ln w="9525">
            <a:noFill/>
            <a:miter lim="800000"/>
            <a:headEnd/>
            <a:tailEnd/>
          </a:ln>
        </p:spPr>
      </p:pic>
      <p:pic>
        <p:nvPicPr>
          <p:cNvPr id="162828" name="图片 29"/>
          <p:cNvPicPr>
            <a:picLocks noChangeAspect="1" noChangeArrowheads="1"/>
          </p:cNvPicPr>
          <p:nvPr/>
        </p:nvPicPr>
        <p:blipFill>
          <a:blip r:embed="rId4" cstate="print"/>
          <a:srcRect/>
          <a:stretch>
            <a:fillRect/>
          </a:stretch>
        </p:blipFill>
        <p:spPr bwMode="auto">
          <a:xfrm>
            <a:off x="4924427" y="3273616"/>
            <a:ext cx="2795588" cy="2098675"/>
          </a:xfrm>
          <a:prstGeom prst="rect">
            <a:avLst/>
          </a:prstGeom>
          <a:noFill/>
          <a:ln w="9525">
            <a:noFill/>
            <a:miter lim="800000"/>
            <a:headEnd/>
            <a:tailEnd/>
          </a:ln>
        </p:spPr>
      </p:pic>
      <p:sp>
        <p:nvSpPr>
          <p:cNvPr id="2" name="矩形 1">
            <a:extLst>
              <a:ext uri="{FF2B5EF4-FFF2-40B4-BE49-F238E27FC236}">
                <a16:creationId xmlns:a16="http://schemas.microsoft.com/office/drawing/2014/main" xmlns="" id="{C3A224A6-96AF-494F-90AF-2D641E831AEC}"/>
              </a:ext>
            </a:extLst>
          </p:cNvPr>
          <p:cNvSpPr/>
          <p:nvPr/>
        </p:nvSpPr>
        <p:spPr>
          <a:xfrm>
            <a:off x="323850" y="5595226"/>
            <a:ext cx="11058523"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dirty="0"/>
              <a:t>谈判风格：索取价值、创造价值，案例：分橘子的故事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 calcmode="lin" valueType="num">
                                      <p:cBhvr>
                                        <p:cTn id="22" dur="500" fill="hold"/>
                                        <p:tgtEl>
                                          <p:spTgt spid="22"/>
                                        </p:tgtEl>
                                        <p:attrNameLst>
                                          <p:attrName>style.rotation</p:attrName>
                                        </p:attrNameLst>
                                      </p:cBhvr>
                                      <p:tavLst>
                                        <p:tav tm="0">
                                          <p:val>
                                            <p:fltVal val="90"/>
                                          </p:val>
                                        </p:tav>
                                        <p:tav tm="100000">
                                          <p:val>
                                            <p:fltVal val="0"/>
                                          </p:val>
                                        </p:tav>
                                      </p:tavLst>
                                    </p:anim>
                                    <p:animEffect transition="in" filter="fade">
                                      <p:cBhvr>
                                        <p:cTn id="23" dur="500"/>
                                        <p:tgtEl>
                                          <p:spTgt spid="22"/>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par>
                          <p:cTn id="28" fill="hold">
                            <p:stCondLst>
                              <p:cond delay="2000"/>
                            </p:stCondLst>
                            <p:childTnLst>
                              <p:par>
                                <p:cTn id="29" presetID="3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 calcmode="lin" valueType="num">
                                      <p:cBhvr>
                                        <p:cTn id="33" dur="500" fill="hold"/>
                                        <p:tgtEl>
                                          <p:spTgt spid="24"/>
                                        </p:tgtEl>
                                        <p:attrNameLst>
                                          <p:attrName>style.rotation</p:attrName>
                                        </p:attrNameLst>
                                      </p:cBhvr>
                                      <p:tavLst>
                                        <p:tav tm="0">
                                          <p:val>
                                            <p:fltVal val="90"/>
                                          </p:val>
                                        </p:tav>
                                        <p:tav tm="100000">
                                          <p:val>
                                            <p:fltVal val="0"/>
                                          </p:val>
                                        </p:tav>
                                      </p:tavLst>
                                    </p:anim>
                                    <p:animEffect transition="in" filter="fade">
                                      <p:cBhvr>
                                        <p:cTn id="34" dur="500"/>
                                        <p:tgtEl>
                                          <p:spTgt spid="24"/>
                                        </p:tgtEl>
                                      </p:cBhvr>
                                    </p:animEffect>
                                  </p:childTnLst>
                                </p:cTn>
                              </p:par>
                            </p:childTnLst>
                          </p:cTn>
                        </p:par>
                        <p:par>
                          <p:cTn id="35" fill="hold">
                            <p:stCondLst>
                              <p:cond delay="2500"/>
                            </p:stCondLst>
                            <p:childTnLst>
                              <p:par>
                                <p:cTn id="36" presetID="22" presetClass="entr" presetSubtype="1"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p:bldP spid="24" grpId="0"/>
      <p:bldP spid="25" grpId="0"/>
      <p:bldP spid="2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304FAF75-22BE-4D88-BC70-9F08201FF436}"/>
              </a:ext>
            </a:extLst>
          </p:cNvPr>
          <p:cNvSpPr/>
          <p:nvPr/>
        </p:nvSpPr>
        <p:spPr>
          <a:xfrm>
            <a:off x="966951" y="977462"/>
            <a:ext cx="6611007" cy="1938992"/>
          </a:xfrm>
          <a:prstGeom prst="rect">
            <a:avLst/>
          </a:prstGeom>
        </p:spPr>
        <p:txBody>
          <a:bodyPr wrap="square">
            <a:spAutoFit/>
          </a:bodyPr>
          <a:lstStyle/>
          <a:p>
            <a:r>
              <a:rPr lang="zh-CN" altLang="zh-CN" sz="2400" dirty="0">
                <a:latin typeface="宋体" panose="02010600030101010101" pitchFamily="2" charset="-122"/>
                <a:ea typeface="宋体" panose="02010600030101010101" pitchFamily="2" charset="-122"/>
              </a:rPr>
              <a:t>在谈判双方彼此存在长期合作诚意的前提条件下，我们谈判的步骤应该为申明价值，创造价值和克服障碍三个进程。</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创造价值（</a:t>
            </a:r>
            <a:r>
              <a:rPr lang="en-US" altLang="zh-CN" sz="2400" dirty="0">
                <a:latin typeface="宋体" panose="02010600030101010101" pitchFamily="2" charset="-122"/>
                <a:ea typeface="宋体" panose="02010600030101010101" pitchFamily="2" charset="-122"/>
              </a:rPr>
              <a:t>Creating  Value</a:t>
            </a:r>
            <a:r>
              <a:rPr lang="zh-CN" altLang="en-US"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索取价值（</a:t>
            </a:r>
            <a:r>
              <a:rPr lang="en-US" altLang="zh-CN" sz="2400" dirty="0">
                <a:latin typeface="宋体" panose="02010600030101010101" pitchFamily="2" charset="-122"/>
                <a:ea typeface="宋体" panose="02010600030101010101" pitchFamily="2" charset="-122"/>
              </a:rPr>
              <a:t>Claiming  Value</a:t>
            </a:r>
            <a:r>
              <a:rPr lang="zh-CN" altLang="en-US"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p:txBody>
      </p:sp>
      <p:pic>
        <p:nvPicPr>
          <p:cNvPr id="3" name="图片 2">
            <a:extLst>
              <a:ext uri="{FF2B5EF4-FFF2-40B4-BE49-F238E27FC236}">
                <a16:creationId xmlns:a16="http://schemas.microsoft.com/office/drawing/2014/main" xmlns="" id="{80F5568B-6427-4586-AA97-125D248B9133}"/>
              </a:ext>
            </a:extLst>
          </p:cNvPr>
          <p:cNvPicPr>
            <a:picLocks noChangeAspect="1"/>
          </p:cNvPicPr>
          <p:nvPr/>
        </p:nvPicPr>
        <p:blipFill>
          <a:blip r:embed="rId2" cstate="print"/>
          <a:stretch>
            <a:fillRect/>
          </a:stretch>
        </p:blipFill>
        <p:spPr>
          <a:xfrm>
            <a:off x="0" y="3285786"/>
            <a:ext cx="6181880" cy="3042168"/>
          </a:xfrm>
          <a:prstGeom prst="rect">
            <a:avLst/>
          </a:prstGeom>
        </p:spPr>
      </p:pic>
      <p:pic>
        <p:nvPicPr>
          <p:cNvPr id="4" name="图片 3">
            <a:extLst>
              <a:ext uri="{FF2B5EF4-FFF2-40B4-BE49-F238E27FC236}">
                <a16:creationId xmlns:a16="http://schemas.microsoft.com/office/drawing/2014/main" xmlns="" id="{16F016E7-1FC9-4969-B58B-145B76F380DA}"/>
              </a:ext>
            </a:extLst>
          </p:cNvPr>
          <p:cNvPicPr>
            <a:picLocks noChangeAspect="1"/>
          </p:cNvPicPr>
          <p:nvPr/>
        </p:nvPicPr>
        <p:blipFill>
          <a:blip r:embed="rId3" cstate="print"/>
          <a:stretch>
            <a:fillRect/>
          </a:stretch>
        </p:blipFill>
        <p:spPr>
          <a:xfrm>
            <a:off x="5993195" y="2137081"/>
            <a:ext cx="4401536" cy="3816361"/>
          </a:xfrm>
          <a:prstGeom prst="rect">
            <a:avLst/>
          </a:prstGeom>
        </p:spPr>
      </p:pic>
    </p:spTree>
    <p:extLst>
      <p:ext uri="{BB962C8B-B14F-4D97-AF65-F5344CB8AC3E}">
        <p14:creationId xmlns:p14="http://schemas.microsoft.com/office/powerpoint/2010/main" xmlns="" val="6617594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67862" y="495302"/>
            <a:ext cx="9932942" cy="5972175"/>
          </a:xfrm>
        </p:spPr>
        <p:txBody>
          <a:bodyPr/>
          <a:lstStyle/>
          <a:p>
            <a:r>
              <a:rPr lang="zh-CN" altLang="en-US" dirty="0"/>
              <a:t>                       </a:t>
            </a:r>
            <a:r>
              <a:rPr lang="zh-CN" altLang="en-US" sz="2600" dirty="0">
                <a:solidFill>
                  <a:srgbClr val="7030A0"/>
                </a:solidFill>
                <a:latin typeface="微软雅黑" panose="020B0503020204020204" pitchFamily="34" charset="-122"/>
                <a:ea typeface="微软雅黑" panose="020B0503020204020204" pitchFamily="34" charset="-122"/>
              </a:rPr>
              <a:t>合作谈判程序</a:t>
            </a:r>
            <a:endParaRPr lang="en-US" altLang="zh-CN" sz="2600" dirty="0">
              <a:solidFill>
                <a:srgbClr val="7030A0"/>
              </a:solidFill>
              <a:latin typeface="微软雅黑" panose="020B0503020204020204" pitchFamily="34" charset="-122"/>
              <a:ea typeface="微软雅黑" panose="020B0503020204020204" pitchFamily="34" charset="-122"/>
            </a:endParaRPr>
          </a:p>
          <a:p>
            <a:endParaRPr lang="en-US" altLang="zh-CN" sz="2600" dirty="0">
              <a:latin typeface="宋体" panose="02010600030101010101" pitchFamily="2" charset="-122"/>
              <a:ea typeface="宋体" panose="02010600030101010101" pitchFamily="2" charset="-122"/>
            </a:endParaRPr>
          </a:p>
          <a:p>
            <a:endParaRPr lang="zh-CN" altLang="en-US" sz="2600" dirty="0">
              <a:latin typeface="宋体" panose="02010600030101010101" pitchFamily="2" charset="-122"/>
              <a:ea typeface="宋体" panose="02010600030101010101" pitchFamily="2" charset="-122"/>
            </a:endParaRPr>
          </a:p>
        </p:txBody>
      </p:sp>
      <p:sp>
        <p:nvSpPr>
          <p:cNvPr id="4" name="圆角矩形 3"/>
          <p:cNvSpPr/>
          <p:nvPr/>
        </p:nvSpPr>
        <p:spPr>
          <a:xfrm>
            <a:off x="1320226" y="1184065"/>
            <a:ext cx="2448272" cy="2813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030A0"/>
                </a:solidFill>
              </a:rPr>
              <a:t>组建团队</a:t>
            </a:r>
            <a:endParaRPr lang="en-US" altLang="zh-CN" sz="2400" b="1" dirty="0">
              <a:solidFill>
                <a:srgbClr val="7030A0"/>
              </a:solidFill>
            </a:endParaRPr>
          </a:p>
          <a:p>
            <a:r>
              <a:rPr lang="zh-CN" altLang="en-US" sz="2400" dirty="0">
                <a:solidFill>
                  <a:srgbClr val="7030A0"/>
                </a:solidFill>
              </a:rPr>
              <a:t>团队的结构包括本企业项目相关部门的主要负责人和技术专家</a:t>
            </a:r>
          </a:p>
        </p:txBody>
      </p:sp>
      <p:sp>
        <p:nvSpPr>
          <p:cNvPr id="5" name="圆角矩形 4"/>
          <p:cNvSpPr/>
          <p:nvPr/>
        </p:nvSpPr>
        <p:spPr>
          <a:xfrm>
            <a:off x="4234975" y="1184066"/>
            <a:ext cx="2431065" cy="28132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rgbClr val="C00000"/>
              </a:solidFill>
            </a:endParaRPr>
          </a:p>
          <a:p>
            <a:pPr algn="ctr"/>
            <a:endParaRPr lang="en-US" altLang="zh-CN" sz="2400" dirty="0">
              <a:solidFill>
                <a:srgbClr val="7030A0"/>
              </a:solidFill>
            </a:endParaRPr>
          </a:p>
          <a:p>
            <a:pPr algn="ctr"/>
            <a:r>
              <a:rPr lang="zh-CN" altLang="en-US" sz="2400" dirty="0">
                <a:solidFill>
                  <a:srgbClr val="7030A0"/>
                </a:solidFill>
              </a:rPr>
              <a:t> </a:t>
            </a:r>
            <a:r>
              <a:rPr lang="zh-CN" altLang="en-US" sz="2400" b="1" dirty="0">
                <a:solidFill>
                  <a:srgbClr val="7030A0"/>
                </a:solidFill>
              </a:rPr>
              <a:t>谈判准备</a:t>
            </a:r>
            <a:endParaRPr lang="en-US" altLang="zh-CN" sz="2400" b="1" dirty="0">
              <a:solidFill>
                <a:srgbClr val="7030A0"/>
              </a:solidFill>
            </a:endParaRPr>
          </a:p>
          <a:p>
            <a:pPr algn="ctr"/>
            <a:r>
              <a:rPr lang="en-US" altLang="zh-CN" sz="2400" dirty="0">
                <a:solidFill>
                  <a:srgbClr val="7030A0"/>
                </a:solidFill>
              </a:rPr>
              <a:t>a</a:t>
            </a:r>
            <a:r>
              <a:rPr lang="zh-CN" altLang="en-US" sz="2400" dirty="0">
                <a:solidFill>
                  <a:srgbClr val="7030A0"/>
                </a:solidFill>
              </a:rPr>
              <a:t>）诊断情景分析形势</a:t>
            </a:r>
          </a:p>
          <a:p>
            <a:pPr algn="ctr"/>
            <a:r>
              <a:rPr lang="en-US" altLang="zh-CN" sz="2400" dirty="0">
                <a:solidFill>
                  <a:srgbClr val="7030A0"/>
                </a:solidFill>
              </a:rPr>
              <a:t>b</a:t>
            </a:r>
            <a:r>
              <a:rPr lang="zh-CN" altLang="en-US" sz="2400" dirty="0">
                <a:solidFill>
                  <a:srgbClr val="7030A0"/>
                </a:solidFill>
              </a:rPr>
              <a:t>）选择方案降低风险</a:t>
            </a:r>
            <a:endParaRPr lang="en-US" altLang="zh-CN" sz="2400" dirty="0">
              <a:solidFill>
                <a:srgbClr val="7030A0"/>
              </a:solidFill>
            </a:endParaRPr>
          </a:p>
          <a:p>
            <a:pPr algn="ctr"/>
            <a:endParaRPr lang="zh-CN" altLang="en-US" sz="2400" dirty="0">
              <a:solidFill>
                <a:srgbClr val="7030A0"/>
              </a:solidFill>
            </a:endParaRPr>
          </a:p>
          <a:p>
            <a:pPr algn="ctr"/>
            <a:endParaRPr lang="en-US" altLang="zh-CN" dirty="0">
              <a:solidFill>
                <a:srgbClr val="C00000"/>
              </a:solidFill>
            </a:endParaRPr>
          </a:p>
          <a:p>
            <a:pPr algn="ctr"/>
            <a:endParaRPr lang="zh-CN" altLang="en-US" dirty="0">
              <a:solidFill>
                <a:srgbClr val="C00000"/>
              </a:solidFill>
            </a:endParaRPr>
          </a:p>
        </p:txBody>
      </p:sp>
      <p:sp>
        <p:nvSpPr>
          <p:cNvPr id="6" name="圆角矩形 5"/>
          <p:cNvSpPr/>
          <p:nvPr/>
        </p:nvSpPr>
        <p:spPr>
          <a:xfrm>
            <a:off x="4814052" y="4368643"/>
            <a:ext cx="2470180" cy="19940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030A0"/>
                </a:solidFill>
              </a:rPr>
              <a:t>谈判管理</a:t>
            </a:r>
            <a:endParaRPr lang="en-US" altLang="zh-CN" sz="2400" b="1" dirty="0">
              <a:solidFill>
                <a:srgbClr val="7030A0"/>
              </a:solidFill>
            </a:endParaRPr>
          </a:p>
          <a:p>
            <a:pPr algn="ctr"/>
            <a:r>
              <a:rPr lang="en-US" altLang="zh-CN" sz="2400" dirty="0">
                <a:solidFill>
                  <a:srgbClr val="7030A0"/>
                </a:solidFill>
              </a:rPr>
              <a:t>a</a:t>
            </a:r>
            <a:r>
              <a:rPr lang="zh-CN" altLang="en-US" sz="2400" dirty="0">
                <a:solidFill>
                  <a:srgbClr val="7030A0"/>
                </a:solidFill>
              </a:rPr>
              <a:t>）过程管理</a:t>
            </a:r>
            <a:endParaRPr lang="en-US" altLang="zh-CN" sz="2400" dirty="0">
              <a:solidFill>
                <a:srgbClr val="7030A0"/>
              </a:solidFill>
            </a:endParaRPr>
          </a:p>
          <a:p>
            <a:pPr algn="ctr"/>
            <a:r>
              <a:rPr lang="en-US" altLang="zh-CN" sz="2400" dirty="0">
                <a:solidFill>
                  <a:srgbClr val="7030A0"/>
                </a:solidFill>
              </a:rPr>
              <a:t>b</a:t>
            </a:r>
            <a:r>
              <a:rPr lang="zh-CN" altLang="en-US" sz="2400" dirty="0">
                <a:solidFill>
                  <a:srgbClr val="7030A0"/>
                </a:solidFill>
              </a:rPr>
              <a:t>）评价结果</a:t>
            </a:r>
          </a:p>
        </p:txBody>
      </p:sp>
      <p:sp>
        <p:nvSpPr>
          <p:cNvPr id="7" name="圆角矩形 6"/>
          <p:cNvSpPr/>
          <p:nvPr/>
        </p:nvSpPr>
        <p:spPr>
          <a:xfrm>
            <a:off x="1289309" y="4381955"/>
            <a:ext cx="2844318" cy="20855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030A0"/>
                </a:solidFill>
              </a:rPr>
              <a:t>谈判计划</a:t>
            </a:r>
            <a:endParaRPr lang="en-US" altLang="zh-CN" sz="2400" b="1" dirty="0">
              <a:solidFill>
                <a:srgbClr val="7030A0"/>
              </a:solidFill>
            </a:endParaRPr>
          </a:p>
          <a:p>
            <a:pPr algn="ctr"/>
            <a:r>
              <a:rPr lang="en-US" altLang="zh-CN" sz="2400" dirty="0">
                <a:solidFill>
                  <a:srgbClr val="7030A0"/>
                </a:solidFill>
              </a:rPr>
              <a:t>a</a:t>
            </a:r>
            <a:r>
              <a:rPr lang="zh-CN" altLang="en-US" sz="2400" dirty="0">
                <a:solidFill>
                  <a:srgbClr val="7030A0"/>
                </a:solidFill>
              </a:rPr>
              <a:t>）确定谈判目标</a:t>
            </a:r>
            <a:endParaRPr lang="en-US" altLang="zh-CN" sz="2400" dirty="0">
              <a:solidFill>
                <a:srgbClr val="7030A0"/>
              </a:solidFill>
            </a:endParaRPr>
          </a:p>
          <a:p>
            <a:pPr algn="ctr"/>
            <a:r>
              <a:rPr lang="en-US" altLang="zh-CN" sz="2400" dirty="0">
                <a:solidFill>
                  <a:srgbClr val="7030A0"/>
                </a:solidFill>
              </a:rPr>
              <a:t>b</a:t>
            </a:r>
            <a:r>
              <a:rPr lang="zh-CN" altLang="en-US" sz="2400" dirty="0">
                <a:solidFill>
                  <a:srgbClr val="7030A0"/>
                </a:solidFill>
              </a:rPr>
              <a:t>）确定谈判预案</a:t>
            </a:r>
            <a:endParaRPr lang="en-US" altLang="zh-CN" sz="2400" dirty="0">
              <a:solidFill>
                <a:srgbClr val="7030A0"/>
              </a:solidFill>
            </a:endParaRPr>
          </a:p>
          <a:p>
            <a:pPr algn="ctr"/>
            <a:r>
              <a:rPr lang="en-US" altLang="zh-CN" sz="2400" dirty="0">
                <a:solidFill>
                  <a:srgbClr val="7030A0"/>
                </a:solidFill>
              </a:rPr>
              <a:t>c</a:t>
            </a:r>
            <a:r>
              <a:rPr lang="zh-CN" altLang="en-US" sz="2400" dirty="0">
                <a:solidFill>
                  <a:srgbClr val="7030A0"/>
                </a:solidFill>
              </a:rPr>
              <a:t>）确定决策规则</a:t>
            </a:r>
          </a:p>
        </p:txBody>
      </p:sp>
      <p:sp>
        <p:nvSpPr>
          <p:cNvPr id="8" name="圆角矩形 7"/>
          <p:cNvSpPr/>
          <p:nvPr/>
        </p:nvSpPr>
        <p:spPr>
          <a:xfrm>
            <a:off x="8221824" y="4277177"/>
            <a:ext cx="2376264" cy="20855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7030A0"/>
                </a:solidFill>
              </a:rPr>
              <a:t>签订合同</a:t>
            </a:r>
            <a:endParaRPr lang="en-US" altLang="zh-CN" sz="2400" b="1" dirty="0">
              <a:solidFill>
                <a:srgbClr val="7030A0"/>
              </a:solidFill>
            </a:endParaRPr>
          </a:p>
          <a:p>
            <a:pPr algn="ctr"/>
            <a:r>
              <a:rPr lang="en-US" altLang="zh-CN" sz="2400" dirty="0">
                <a:solidFill>
                  <a:srgbClr val="7030A0"/>
                </a:solidFill>
              </a:rPr>
              <a:t>a</a:t>
            </a:r>
            <a:r>
              <a:rPr lang="zh-CN" altLang="en-US" sz="2400" dirty="0">
                <a:solidFill>
                  <a:srgbClr val="7030A0"/>
                </a:solidFill>
              </a:rPr>
              <a:t>）结束谈判</a:t>
            </a:r>
            <a:endParaRPr lang="en-US" altLang="zh-CN" sz="2400" dirty="0">
              <a:solidFill>
                <a:srgbClr val="7030A0"/>
              </a:solidFill>
            </a:endParaRPr>
          </a:p>
          <a:p>
            <a:pPr algn="ctr"/>
            <a:r>
              <a:rPr lang="en-US" altLang="zh-CN" sz="2400" dirty="0">
                <a:solidFill>
                  <a:srgbClr val="7030A0"/>
                </a:solidFill>
              </a:rPr>
              <a:t>b</a:t>
            </a:r>
            <a:r>
              <a:rPr lang="zh-CN" altLang="en-US" sz="2400" dirty="0">
                <a:solidFill>
                  <a:srgbClr val="7030A0"/>
                </a:solidFill>
              </a:rPr>
              <a:t>）签订合同</a:t>
            </a:r>
          </a:p>
        </p:txBody>
      </p:sp>
      <p:sp>
        <p:nvSpPr>
          <p:cNvPr id="9" name="椭圆 8"/>
          <p:cNvSpPr/>
          <p:nvPr/>
        </p:nvSpPr>
        <p:spPr>
          <a:xfrm>
            <a:off x="919820" y="2404278"/>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1" name="椭圆 10"/>
          <p:cNvSpPr/>
          <p:nvPr/>
        </p:nvSpPr>
        <p:spPr>
          <a:xfrm>
            <a:off x="919820" y="5075359"/>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2" name="椭圆 11"/>
          <p:cNvSpPr/>
          <p:nvPr/>
        </p:nvSpPr>
        <p:spPr>
          <a:xfrm>
            <a:off x="4007343" y="2348874"/>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3" name="椭圆 12"/>
          <p:cNvSpPr/>
          <p:nvPr/>
        </p:nvSpPr>
        <p:spPr>
          <a:xfrm>
            <a:off x="4563360" y="5077319"/>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14" name="椭圆 13"/>
          <p:cNvSpPr/>
          <p:nvPr/>
        </p:nvSpPr>
        <p:spPr>
          <a:xfrm>
            <a:off x="7839714" y="5026489"/>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pic>
        <p:nvPicPr>
          <p:cNvPr id="15" name="图片 14">
            <a:extLst>
              <a:ext uri="{FF2B5EF4-FFF2-40B4-BE49-F238E27FC236}">
                <a16:creationId xmlns:a16="http://schemas.microsoft.com/office/drawing/2014/main" xmlns="" id="{7A3E6670-80B1-43FA-B342-6680CB83BE4E}"/>
              </a:ext>
            </a:extLst>
          </p:cNvPr>
          <p:cNvPicPr>
            <a:picLocks noChangeAspect="1"/>
          </p:cNvPicPr>
          <p:nvPr/>
        </p:nvPicPr>
        <p:blipFill>
          <a:blip r:embed="rId2" cstate="print"/>
          <a:stretch>
            <a:fillRect/>
          </a:stretch>
        </p:blipFill>
        <p:spPr>
          <a:xfrm>
            <a:off x="7284232" y="1357133"/>
            <a:ext cx="3572558" cy="2381705"/>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384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54" name="Freeform 5"/>
          <p:cNvSpPr>
            <a:spLocks noChangeArrowheads="1"/>
          </p:cNvSpPr>
          <p:nvPr/>
        </p:nvSpPr>
        <p:spPr bwMode="auto">
          <a:xfrm>
            <a:off x="7640638" y="0"/>
            <a:ext cx="4583112" cy="5000625"/>
          </a:xfrm>
          <a:custGeom>
            <a:avLst/>
            <a:gdLst>
              <a:gd name="T0" fmla="*/ 17752 w 17752"/>
              <a:gd name="T1" fmla="*/ 18550 h 18550"/>
              <a:gd name="T2" fmla="*/ 16834 w 17752"/>
              <a:gd name="T3" fmla="*/ 18494 h 18550"/>
              <a:gd name="T4" fmla="*/ 15927 w 17752"/>
              <a:gd name="T5" fmla="*/ 18393 h 18550"/>
              <a:gd name="T6" fmla="*/ 15034 w 17752"/>
              <a:gd name="T7" fmla="*/ 18251 h 18550"/>
              <a:gd name="T8" fmla="*/ 14158 w 17752"/>
              <a:gd name="T9" fmla="*/ 18064 h 18550"/>
              <a:gd name="T10" fmla="*/ 13295 w 17752"/>
              <a:gd name="T11" fmla="*/ 17838 h 18550"/>
              <a:gd name="T12" fmla="*/ 12451 w 17752"/>
              <a:gd name="T13" fmla="*/ 17571 h 18550"/>
              <a:gd name="T14" fmla="*/ 11625 w 17752"/>
              <a:gd name="T15" fmla="*/ 17265 h 18550"/>
              <a:gd name="T16" fmla="*/ 10818 w 17752"/>
              <a:gd name="T17" fmla="*/ 16922 h 18550"/>
              <a:gd name="T18" fmla="*/ 10031 w 17752"/>
              <a:gd name="T19" fmla="*/ 16541 h 18550"/>
              <a:gd name="T20" fmla="*/ 9264 w 17752"/>
              <a:gd name="T21" fmla="*/ 16126 h 18550"/>
              <a:gd name="T22" fmla="*/ 8521 w 17752"/>
              <a:gd name="T23" fmla="*/ 15675 h 18550"/>
              <a:gd name="T24" fmla="*/ 7801 w 17752"/>
              <a:gd name="T25" fmla="*/ 15190 h 18550"/>
              <a:gd name="T26" fmla="*/ 7106 w 17752"/>
              <a:gd name="T27" fmla="*/ 14674 h 18550"/>
              <a:gd name="T28" fmla="*/ 6436 w 17752"/>
              <a:gd name="T29" fmla="*/ 14126 h 18550"/>
              <a:gd name="T30" fmla="*/ 5793 w 17752"/>
              <a:gd name="T31" fmla="*/ 13547 h 18550"/>
              <a:gd name="T32" fmla="*/ 5178 w 17752"/>
              <a:gd name="T33" fmla="*/ 12940 h 18550"/>
              <a:gd name="T34" fmla="*/ 4591 w 17752"/>
              <a:gd name="T35" fmla="*/ 12304 h 18550"/>
              <a:gd name="T36" fmla="*/ 4035 w 17752"/>
              <a:gd name="T37" fmla="*/ 11642 h 18550"/>
              <a:gd name="T38" fmla="*/ 3509 w 17752"/>
              <a:gd name="T39" fmla="*/ 10954 h 18550"/>
              <a:gd name="T40" fmla="*/ 3017 w 17752"/>
              <a:gd name="T41" fmla="*/ 10241 h 18550"/>
              <a:gd name="T42" fmla="*/ 2556 w 17752"/>
              <a:gd name="T43" fmla="*/ 9503 h 18550"/>
              <a:gd name="T44" fmla="*/ 2131 w 17752"/>
              <a:gd name="T45" fmla="*/ 8743 h 18550"/>
              <a:gd name="T46" fmla="*/ 1740 w 17752"/>
              <a:gd name="T47" fmla="*/ 7961 h 18550"/>
              <a:gd name="T48" fmla="*/ 1387 w 17752"/>
              <a:gd name="T49" fmla="*/ 7160 h 18550"/>
              <a:gd name="T50" fmla="*/ 1070 w 17752"/>
              <a:gd name="T51" fmla="*/ 6338 h 18550"/>
              <a:gd name="T52" fmla="*/ 793 w 17752"/>
              <a:gd name="T53" fmla="*/ 5499 h 18550"/>
              <a:gd name="T54" fmla="*/ 555 w 17752"/>
              <a:gd name="T55" fmla="*/ 4642 h 18550"/>
              <a:gd name="T56" fmla="*/ 358 w 17752"/>
              <a:gd name="T57" fmla="*/ 3768 h 18550"/>
              <a:gd name="T58" fmla="*/ 203 w 17752"/>
              <a:gd name="T59" fmla="*/ 2880 h 18550"/>
              <a:gd name="T60" fmla="*/ 90 w 17752"/>
              <a:gd name="T61" fmla="*/ 1978 h 18550"/>
              <a:gd name="T62" fmla="*/ 23 w 17752"/>
              <a:gd name="T63" fmla="*/ 1062 h 18550"/>
              <a:gd name="T64" fmla="*/ 0 w 17752"/>
              <a:gd name="T65" fmla="*/ 136 h 18550"/>
              <a:gd name="T66" fmla="*/ 0 w 17752"/>
              <a:gd name="T67" fmla="*/ 101 h 18550"/>
              <a:gd name="T68" fmla="*/ 1 w 17752"/>
              <a:gd name="T69" fmla="*/ 67 h 18550"/>
              <a:gd name="T70" fmla="*/ 1 w 17752"/>
              <a:gd name="T71" fmla="*/ 34 h 18550"/>
              <a:gd name="T72" fmla="*/ 1 w 17752"/>
              <a:gd name="T73" fmla="*/ 0 h 18550"/>
              <a:gd name="T74" fmla="*/ 17752 w 17752"/>
              <a:gd name="T75" fmla="*/ 0 h 18550"/>
              <a:gd name="T76" fmla="*/ 17752 w 17752"/>
              <a:gd name="T77" fmla="*/ 18550 h 185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52"/>
              <a:gd name="T118" fmla="*/ 0 h 18550"/>
              <a:gd name="T119" fmla="*/ 17752 w 17752"/>
              <a:gd name="T120" fmla="*/ 18550 h 185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52" h="18550">
                <a:moveTo>
                  <a:pt x="17752" y="18550"/>
                </a:moveTo>
                <a:lnTo>
                  <a:pt x="16834" y="18494"/>
                </a:lnTo>
                <a:lnTo>
                  <a:pt x="15927" y="18393"/>
                </a:lnTo>
                <a:lnTo>
                  <a:pt x="15034" y="18251"/>
                </a:lnTo>
                <a:lnTo>
                  <a:pt x="14158" y="18064"/>
                </a:lnTo>
                <a:lnTo>
                  <a:pt x="13295" y="17838"/>
                </a:lnTo>
                <a:lnTo>
                  <a:pt x="12451" y="17571"/>
                </a:lnTo>
                <a:lnTo>
                  <a:pt x="11625" y="17265"/>
                </a:lnTo>
                <a:lnTo>
                  <a:pt x="10818" y="16922"/>
                </a:lnTo>
                <a:lnTo>
                  <a:pt x="10031" y="16541"/>
                </a:lnTo>
                <a:lnTo>
                  <a:pt x="9264" y="16126"/>
                </a:lnTo>
                <a:lnTo>
                  <a:pt x="8521" y="15675"/>
                </a:lnTo>
                <a:lnTo>
                  <a:pt x="7801" y="15190"/>
                </a:lnTo>
                <a:lnTo>
                  <a:pt x="7106" y="14674"/>
                </a:lnTo>
                <a:lnTo>
                  <a:pt x="6436" y="14126"/>
                </a:lnTo>
                <a:lnTo>
                  <a:pt x="5793" y="13547"/>
                </a:lnTo>
                <a:lnTo>
                  <a:pt x="5178" y="12940"/>
                </a:lnTo>
                <a:lnTo>
                  <a:pt x="4591" y="12304"/>
                </a:lnTo>
                <a:lnTo>
                  <a:pt x="4035" y="11642"/>
                </a:lnTo>
                <a:lnTo>
                  <a:pt x="3509" y="10954"/>
                </a:lnTo>
                <a:lnTo>
                  <a:pt x="3017" y="10241"/>
                </a:lnTo>
                <a:lnTo>
                  <a:pt x="2556" y="9503"/>
                </a:lnTo>
                <a:lnTo>
                  <a:pt x="2131" y="8743"/>
                </a:lnTo>
                <a:lnTo>
                  <a:pt x="1740" y="7961"/>
                </a:lnTo>
                <a:lnTo>
                  <a:pt x="1387" y="7160"/>
                </a:lnTo>
                <a:lnTo>
                  <a:pt x="1070" y="6338"/>
                </a:lnTo>
                <a:lnTo>
                  <a:pt x="793" y="5499"/>
                </a:lnTo>
                <a:lnTo>
                  <a:pt x="555" y="4642"/>
                </a:lnTo>
                <a:lnTo>
                  <a:pt x="358" y="3768"/>
                </a:lnTo>
                <a:lnTo>
                  <a:pt x="203" y="2880"/>
                </a:lnTo>
                <a:lnTo>
                  <a:pt x="90" y="1978"/>
                </a:lnTo>
                <a:lnTo>
                  <a:pt x="23" y="1062"/>
                </a:lnTo>
                <a:lnTo>
                  <a:pt x="0" y="136"/>
                </a:lnTo>
                <a:lnTo>
                  <a:pt x="0" y="101"/>
                </a:lnTo>
                <a:lnTo>
                  <a:pt x="1" y="67"/>
                </a:lnTo>
                <a:lnTo>
                  <a:pt x="1" y="34"/>
                </a:lnTo>
                <a:lnTo>
                  <a:pt x="1" y="0"/>
                </a:lnTo>
                <a:lnTo>
                  <a:pt x="17752" y="0"/>
                </a:lnTo>
                <a:lnTo>
                  <a:pt x="17752" y="18550"/>
                </a:lnTo>
                <a:close/>
              </a:path>
            </a:pathLst>
          </a:custGeom>
          <a:blipFill dpi="0" rotWithShape="1">
            <a:blip r:embed="rId3" cstate="print"/>
            <a:srcRect/>
            <a:stretch>
              <a:fillRect/>
            </a:stretch>
          </a:blipFill>
          <a:ln w="9525">
            <a:noFill/>
            <a:round/>
          </a:ln>
        </p:spPr>
        <p:txBody>
          <a:bodyPr/>
          <a:lstStyle/>
          <a:p>
            <a:endParaRPr lang="zh-CN" altLang="en-US"/>
          </a:p>
        </p:txBody>
      </p:sp>
      <p:grpSp>
        <p:nvGrpSpPr>
          <p:cNvPr id="2" name="Group 8"/>
          <p:cNvGrpSpPr/>
          <p:nvPr/>
        </p:nvGrpSpPr>
        <p:grpSpPr bwMode="auto">
          <a:xfrm>
            <a:off x="6400800" y="1065213"/>
            <a:ext cx="1500188" cy="1500187"/>
            <a:chOff x="0" y="0"/>
            <a:chExt cx="2101515" cy="2101515"/>
          </a:xfrm>
        </p:grpSpPr>
        <p:sp>
          <p:nvSpPr>
            <p:cNvPr id="56" name="椭圆 55"/>
            <p:cNvSpPr>
              <a:spLocks noChangeArrowheads="1"/>
            </p:cNvSpPr>
            <p:nvPr/>
          </p:nvSpPr>
          <p:spPr bwMode="auto">
            <a:xfrm>
              <a:off x="0" y="0"/>
              <a:ext cx="2101515" cy="2101515"/>
            </a:xfrm>
            <a:prstGeom prst="ellipse">
              <a:avLst/>
            </a:prstGeom>
            <a:solidFill>
              <a:srgbClr val="00679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kern="0">
                <a:solidFill>
                  <a:srgbClr val="FFFFFF"/>
                </a:solidFill>
                <a:latin typeface="宋体" panose="02010600030101010101" pitchFamily="2" charset="-122"/>
                <a:sym typeface="宋体" panose="02010600030101010101" pitchFamily="2" charset="-122"/>
              </a:endParaRPr>
            </a:p>
          </p:txBody>
        </p:sp>
        <p:sp>
          <p:nvSpPr>
            <p:cNvPr id="57" name="同心圆 11"/>
            <p:cNvSpPr/>
            <p:nvPr/>
          </p:nvSpPr>
          <p:spPr bwMode="auto">
            <a:xfrm>
              <a:off x="80058" y="80058"/>
              <a:ext cx="1941400" cy="1941400"/>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206 w 21600"/>
                <a:gd name="T11" fmla="*/ 10800 h 21600"/>
                <a:gd name="T12" fmla="*/ 10800 w 21600"/>
                <a:gd name="T13" fmla="*/ 21394 h 21600"/>
                <a:gd name="T14" fmla="*/ 21394 w 21600"/>
                <a:gd name="T15" fmla="*/ 10800 h 21600"/>
                <a:gd name="T16" fmla="*/ 10800 w 21600"/>
                <a:gd name="T17" fmla="*/ 206 h 21600"/>
                <a:gd name="T18" fmla="*/ 206 w 21600"/>
                <a:gd name="T19" fmla="*/ 10800 h 21600"/>
                <a:gd name="T20" fmla="*/ 3163 w 21600"/>
                <a:gd name="T21" fmla="*/ 3163 h 21600"/>
                <a:gd name="T22" fmla="*/ 18437 w 21600"/>
                <a:gd name="T23" fmla="*/ 1843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rgbClr val="F8F8F8"/>
            </a:solidFill>
            <a:ln>
              <a:noFill/>
            </a:ln>
          </p:spPr>
          <p:txBody>
            <a:bodyPr anchor="ct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grpSp>
      <p:grpSp>
        <p:nvGrpSpPr>
          <p:cNvPr id="3" name="Group 8"/>
          <p:cNvGrpSpPr/>
          <p:nvPr/>
        </p:nvGrpSpPr>
        <p:grpSpPr bwMode="auto">
          <a:xfrm>
            <a:off x="7235825" y="3243263"/>
            <a:ext cx="1501775" cy="1500187"/>
            <a:chOff x="0" y="0"/>
            <a:chExt cx="2101515" cy="2101515"/>
          </a:xfrm>
        </p:grpSpPr>
        <p:sp>
          <p:nvSpPr>
            <p:cNvPr id="59" name="椭圆 3"/>
            <p:cNvSpPr>
              <a:spLocks noChangeArrowheads="1"/>
            </p:cNvSpPr>
            <p:nvPr/>
          </p:nvSpPr>
          <p:spPr bwMode="auto">
            <a:xfrm>
              <a:off x="0" y="0"/>
              <a:ext cx="2101515" cy="2101515"/>
            </a:xfrm>
            <a:prstGeom prst="ellipse">
              <a:avLst/>
            </a:prstGeom>
            <a:solidFill>
              <a:srgbClr val="F0AD1E"/>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kern="0">
                <a:solidFill>
                  <a:srgbClr val="FFFFFF"/>
                </a:solidFill>
                <a:latin typeface="宋体" panose="02010600030101010101" pitchFamily="2" charset="-122"/>
                <a:sym typeface="宋体" panose="02010600030101010101" pitchFamily="2" charset="-122"/>
              </a:endParaRPr>
            </a:p>
          </p:txBody>
        </p:sp>
        <p:sp>
          <p:nvSpPr>
            <p:cNvPr id="60" name="同心圆 11"/>
            <p:cNvSpPr/>
            <p:nvPr/>
          </p:nvSpPr>
          <p:spPr bwMode="auto">
            <a:xfrm>
              <a:off x="79973" y="80058"/>
              <a:ext cx="1941569" cy="1941400"/>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206 w 21600"/>
                <a:gd name="T11" fmla="*/ 10800 h 21600"/>
                <a:gd name="T12" fmla="*/ 10800 w 21600"/>
                <a:gd name="T13" fmla="*/ 21394 h 21600"/>
                <a:gd name="T14" fmla="*/ 21394 w 21600"/>
                <a:gd name="T15" fmla="*/ 10800 h 21600"/>
                <a:gd name="T16" fmla="*/ 10800 w 21600"/>
                <a:gd name="T17" fmla="*/ 206 h 21600"/>
                <a:gd name="T18" fmla="*/ 206 w 21600"/>
                <a:gd name="T19" fmla="*/ 10800 h 21600"/>
                <a:gd name="T20" fmla="*/ 3163 w 21600"/>
                <a:gd name="T21" fmla="*/ 3163 h 21600"/>
                <a:gd name="T22" fmla="*/ 18437 w 21600"/>
                <a:gd name="T23" fmla="*/ 1843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rgbClr val="F8F8F8"/>
            </a:solidFill>
            <a:ln>
              <a:noFill/>
            </a:ln>
          </p:spPr>
          <p:txBody>
            <a:bodyPr anchor="ct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grpSp>
      <p:grpSp>
        <p:nvGrpSpPr>
          <p:cNvPr id="5" name="Group 8"/>
          <p:cNvGrpSpPr/>
          <p:nvPr/>
        </p:nvGrpSpPr>
        <p:grpSpPr bwMode="auto">
          <a:xfrm>
            <a:off x="8915400" y="4957763"/>
            <a:ext cx="1500188" cy="1500187"/>
            <a:chOff x="0" y="0"/>
            <a:chExt cx="2101515" cy="2101515"/>
          </a:xfrm>
        </p:grpSpPr>
        <p:sp>
          <p:nvSpPr>
            <p:cNvPr id="62" name="椭圆 3"/>
            <p:cNvSpPr>
              <a:spLocks noChangeArrowheads="1"/>
            </p:cNvSpPr>
            <p:nvPr/>
          </p:nvSpPr>
          <p:spPr bwMode="auto">
            <a:xfrm>
              <a:off x="0" y="0"/>
              <a:ext cx="2101515" cy="2101515"/>
            </a:xfrm>
            <a:prstGeom prst="ellipse">
              <a:avLst/>
            </a:prstGeom>
            <a:solidFill>
              <a:srgbClr val="0098A8"/>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kern="0">
                <a:solidFill>
                  <a:srgbClr val="FFFFFF"/>
                </a:solidFill>
                <a:latin typeface="宋体" panose="02010600030101010101" pitchFamily="2" charset="-122"/>
                <a:sym typeface="宋体" panose="02010600030101010101" pitchFamily="2" charset="-122"/>
              </a:endParaRPr>
            </a:p>
          </p:txBody>
        </p:sp>
        <p:sp>
          <p:nvSpPr>
            <p:cNvPr id="63" name="同心圆 11"/>
            <p:cNvSpPr/>
            <p:nvPr/>
          </p:nvSpPr>
          <p:spPr bwMode="auto">
            <a:xfrm>
              <a:off x="80058" y="80058"/>
              <a:ext cx="1941400" cy="1941400"/>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206 w 21600"/>
                <a:gd name="T11" fmla="*/ 10800 h 21600"/>
                <a:gd name="T12" fmla="*/ 10800 w 21600"/>
                <a:gd name="T13" fmla="*/ 21394 h 21600"/>
                <a:gd name="T14" fmla="*/ 21394 w 21600"/>
                <a:gd name="T15" fmla="*/ 10800 h 21600"/>
                <a:gd name="T16" fmla="*/ 10800 w 21600"/>
                <a:gd name="T17" fmla="*/ 206 h 21600"/>
                <a:gd name="T18" fmla="*/ 206 w 21600"/>
                <a:gd name="T19" fmla="*/ 10800 h 21600"/>
                <a:gd name="T20" fmla="*/ 3163 w 21600"/>
                <a:gd name="T21" fmla="*/ 3163 h 21600"/>
                <a:gd name="T22" fmla="*/ 18437 w 21600"/>
                <a:gd name="T23" fmla="*/ 1843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solidFill>
              <a:srgbClr val="F8F8F8"/>
            </a:solidFill>
            <a:ln>
              <a:noFill/>
            </a:ln>
          </p:spPr>
          <p:txBody>
            <a:bodyPr anchor="ct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grpSp>
      <p:sp>
        <p:nvSpPr>
          <p:cNvPr id="64" name="弧形 13"/>
          <p:cNvSpPr/>
          <p:nvPr/>
        </p:nvSpPr>
        <p:spPr bwMode="auto">
          <a:xfrm>
            <a:off x="6750050" y="1647825"/>
            <a:ext cx="1655763" cy="1655763"/>
          </a:xfrm>
          <a:custGeom>
            <a:avLst/>
            <a:gdLst>
              <a:gd name="T0" fmla="*/ 686776 w 1656184"/>
              <a:gd name="T1" fmla="*/ 1644037 h 1656184"/>
              <a:gd name="T2" fmla="*/ 126 w 1656184"/>
              <a:gd name="T3" fmla="*/ 842587 h 1656184"/>
              <a:gd name="T4" fmla="*/ 828092 w 1656184"/>
              <a:gd name="T5" fmla="*/ 828092 h 1656184"/>
              <a:gd name="T6" fmla="*/ 686776 w 1656184"/>
              <a:gd name="T7" fmla="*/ 1644037 h 1656184"/>
              <a:gd name="T8" fmla="*/ 686776 w 1656184"/>
              <a:gd name="T9" fmla="*/ 1644037 h 1656184"/>
              <a:gd name="T10" fmla="*/ 126 w 1656184"/>
              <a:gd name="T11" fmla="*/ 842587 h 1656184"/>
            </a:gdLst>
            <a:ahLst/>
            <a:cxnLst>
              <a:cxn ang="0">
                <a:pos x="T0" y="T1"/>
              </a:cxn>
              <a:cxn ang="0">
                <a:pos x="T2" y="T3"/>
              </a:cxn>
              <a:cxn ang="0">
                <a:pos x="T4" y="T5"/>
              </a:cxn>
              <a:cxn ang="0">
                <a:pos x="T6" y="T7"/>
              </a:cxn>
              <a:cxn ang="0">
                <a:pos x="T8" y="T9"/>
              </a:cxn>
              <a:cxn ang="0">
                <a:pos x="T10" y="T11"/>
              </a:cxn>
            </a:cxnLst>
            <a:rect l="0" t="0" r="r" b="b"/>
            <a:pathLst>
              <a:path w="1656184" h="1656184" stroke="0">
                <a:moveTo>
                  <a:pt x="686776" y="1644037"/>
                </a:moveTo>
                <a:cubicBezTo>
                  <a:pt x="295252" y="1576228"/>
                  <a:pt x="7082" y="1239879"/>
                  <a:pt x="126" y="842587"/>
                </a:cubicBezTo>
                <a:lnTo>
                  <a:pt x="828092" y="828092"/>
                </a:lnTo>
                <a:lnTo>
                  <a:pt x="686776" y="1644037"/>
                </a:lnTo>
                <a:close/>
              </a:path>
              <a:path w="1656184" h="1656184" fill="none">
                <a:moveTo>
                  <a:pt x="686776" y="1644037"/>
                </a:moveTo>
                <a:cubicBezTo>
                  <a:pt x="295252" y="1576228"/>
                  <a:pt x="7082" y="1239879"/>
                  <a:pt x="126" y="842587"/>
                </a:cubicBezTo>
              </a:path>
            </a:pathLst>
          </a:custGeom>
          <a:noFill/>
          <a:ln w="12700" cap="flat" cmpd="sng">
            <a:solidFill>
              <a:srgbClr val="777777"/>
            </a:solidFill>
            <a:bevel/>
            <a:headEnd type="triangle" w="med" len="med"/>
          </a:ln>
        </p:spPr>
        <p:txBody>
          <a:bodyP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sp>
        <p:nvSpPr>
          <p:cNvPr id="65" name="弧形 14"/>
          <p:cNvSpPr/>
          <p:nvPr/>
        </p:nvSpPr>
        <p:spPr bwMode="auto">
          <a:xfrm>
            <a:off x="8012113" y="3832225"/>
            <a:ext cx="1655762" cy="1655763"/>
          </a:xfrm>
          <a:custGeom>
            <a:avLst/>
            <a:gdLst>
              <a:gd name="T0" fmla="*/ 823833 w 1656184"/>
              <a:gd name="T1" fmla="*/ 1656173 h 1656184"/>
              <a:gd name="T2" fmla="*/ 24792 w 1656184"/>
              <a:gd name="T3" fmla="*/ 1029202 h 1656184"/>
              <a:gd name="T4" fmla="*/ 828092 w 1656184"/>
              <a:gd name="T5" fmla="*/ 828092 h 1656184"/>
              <a:gd name="T6" fmla="*/ 823833 w 1656184"/>
              <a:gd name="T7" fmla="*/ 1656173 h 1656184"/>
              <a:gd name="T8" fmla="*/ 823833 w 1656184"/>
              <a:gd name="T9" fmla="*/ 1656173 h 1656184"/>
              <a:gd name="T10" fmla="*/ 24792 w 1656184"/>
              <a:gd name="T11" fmla="*/ 1029202 h 1656184"/>
            </a:gdLst>
            <a:ahLst/>
            <a:cxnLst>
              <a:cxn ang="0">
                <a:pos x="T0" y="T1"/>
              </a:cxn>
              <a:cxn ang="0">
                <a:pos x="T2" y="T3"/>
              </a:cxn>
              <a:cxn ang="0">
                <a:pos x="T4" y="T5"/>
              </a:cxn>
              <a:cxn ang="0">
                <a:pos x="T6" y="T7"/>
              </a:cxn>
              <a:cxn ang="0">
                <a:pos x="T8" y="T9"/>
              </a:cxn>
              <a:cxn ang="0">
                <a:pos x="T10" y="T11"/>
              </a:cxn>
            </a:cxnLst>
            <a:rect l="0" t="0" r="r" b="b"/>
            <a:pathLst>
              <a:path w="1656184" h="1656184" stroke="0">
                <a:moveTo>
                  <a:pt x="823833" y="1656173"/>
                </a:moveTo>
                <a:cubicBezTo>
                  <a:pt x="445543" y="1654227"/>
                  <a:pt x="116664" y="1396171"/>
                  <a:pt x="24792" y="1029202"/>
                </a:cubicBezTo>
                <a:lnTo>
                  <a:pt x="828092" y="828092"/>
                </a:lnTo>
                <a:cubicBezTo>
                  <a:pt x="826672" y="1104119"/>
                  <a:pt x="825253" y="1380146"/>
                  <a:pt x="823833" y="1656173"/>
                </a:cubicBezTo>
                <a:close/>
              </a:path>
              <a:path w="1656184" h="1656184" fill="none">
                <a:moveTo>
                  <a:pt x="823833" y="1656173"/>
                </a:moveTo>
                <a:cubicBezTo>
                  <a:pt x="445543" y="1654227"/>
                  <a:pt x="116664" y="1396171"/>
                  <a:pt x="24792" y="1029202"/>
                </a:cubicBezTo>
              </a:path>
            </a:pathLst>
          </a:custGeom>
          <a:noFill/>
          <a:ln w="12700" cap="flat" cmpd="sng">
            <a:solidFill>
              <a:srgbClr val="777777"/>
            </a:solidFill>
            <a:bevel/>
            <a:headEnd type="triangle" w="med" len="med"/>
          </a:ln>
        </p:spPr>
        <p:txBody>
          <a:bodyP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sp>
        <p:nvSpPr>
          <p:cNvPr id="66" name="TextBox 15"/>
          <p:cNvSpPr txBox="1">
            <a:spLocks noChangeArrowheads="1"/>
          </p:cNvSpPr>
          <p:nvPr/>
        </p:nvSpPr>
        <p:spPr bwMode="auto">
          <a:xfrm>
            <a:off x="6553200" y="1622425"/>
            <a:ext cx="1214438" cy="369888"/>
          </a:xfrm>
          <a:prstGeom prst="rect">
            <a:avLst/>
          </a:prstGeom>
          <a:noFill/>
          <a:ln w="9525">
            <a:noFill/>
            <a:miter lim="800000"/>
          </a:ln>
        </p:spPr>
        <p:txBody>
          <a:bodyPr>
            <a:spAutoFit/>
          </a:bodyPr>
          <a:lstStyle/>
          <a:p>
            <a:pPr algn="ctr">
              <a:buFont typeface="Arial" panose="020B0604020202020204" pitchFamily="34" charset="0"/>
              <a:buNone/>
            </a:pPr>
            <a:r>
              <a:rPr lang="zh-CN" altLang="en-US">
                <a:solidFill>
                  <a:srgbClr val="F8F8F8"/>
                </a:solidFill>
                <a:latin typeface="微软雅黑" panose="020B0503020204020204" pitchFamily="34" charset="-122"/>
                <a:ea typeface="微软雅黑" panose="020B0503020204020204" pitchFamily="34" charset="-122"/>
              </a:rPr>
              <a:t>合作谈判</a:t>
            </a:r>
          </a:p>
        </p:txBody>
      </p:sp>
      <p:sp>
        <p:nvSpPr>
          <p:cNvPr id="67" name="TextBox 16"/>
          <p:cNvSpPr txBox="1">
            <a:spLocks noChangeArrowheads="1"/>
          </p:cNvSpPr>
          <p:nvPr/>
        </p:nvSpPr>
        <p:spPr bwMode="auto">
          <a:xfrm>
            <a:off x="7427913" y="3792538"/>
            <a:ext cx="1181100" cy="368300"/>
          </a:xfrm>
          <a:prstGeom prst="rect">
            <a:avLst/>
          </a:prstGeom>
          <a:noFill/>
          <a:ln w="9525">
            <a:noFill/>
            <a:miter lim="800000"/>
          </a:ln>
        </p:spPr>
        <p:txBody>
          <a:bodyPr>
            <a:spAutoFit/>
          </a:bodyPr>
          <a:lstStyle/>
          <a:p>
            <a:pPr algn="ctr">
              <a:buFont typeface="Arial" panose="020B0604020202020204" pitchFamily="34" charset="0"/>
              <a:buNone/>
            </a:pPr>
            <a:r>
              <a:rPr lang="zh-CN" altLang="en-US">
                <a:solidFill>
                  <a:srgbClr val="F8F8F8"/>
                </a:solidFill>
                <a:latin typeface="微软雅黑" panose="020B0503020204020204" pitchFamily="34" charset="-122"/>
                <a:ea typeface="微软雅黑" panose="020B0503020204020204" pitchFamily="34" charset="-122"/>
              </a:rPr>
              <a:t>稳定供应</a:t>
            </a:r>
          </a:p>
        </p:txBody>
      </p:sp>
      <p:sp>
        <p:nvSpPr>
          <p:cNvPr id="68" name="TextBox 17"/>
          <p:cNvSpPr txBox="1">
            <a:spLocks noChangeArrowheads="1"/>
          </p:cNvSpPr>
          <p:nvPr/>
        </p:nvSpPr>
        <p:spPr bwMode="auto">
          <a:xfrm>
            <a:off x="9066213" y="5495925"/>
            <a:ext cx="1200150" cy="368300"/>
          </a:xfrm>
          <a:prstGeom prst="rect">
            <a:avLst/>
          </a:prstGeom>
          <a:noFill/>
          <a:ln w="9525">
            <a:noFill/>
            <a:miter lim="800000"/>
          </a:ln>
        </p:spPr>
        <p:txBody>
          <a:bodyPr>
            <a:spAutoFit/>
          </a:bodyPr>
          <a:lstStyle/>
          <a:p>
            <a:pPr algn="ctr">
              <a:buFont typeface="Arial" panose="020B0604020202020204" pitchFamily="34" charset="0"/>
              <a:buNone/>
            </a:pPr>
            <a:r>
              <a:rPr lang="zh-CN" altLang="en-US">
                <a:solidFill>
                  <a:srgbClr val="F8F8F8"/>
                </a:solidFill>
                <a:latin typeface="微软雅黑" panose="020B0503020204020204" pitchFamily="34" charset="-122"/>
                <a:ea typeface="微软雅黑" panose="020B0503020204020204" pitchFamily="34" charset="-122"/>
              </a:rPr>
              <a:t>当面沟通</a:t>
            </a:r>
          </a:p>
        </p:txBody>
      </p:sp>
      <p:sp>
        <p:nvSpPr>
          <p:cNvPr id="69" name="TextBox 18"/>
          <p:cNvSpPr txBox="1">
            <a:spLocks noChangeArrowheads="1"/>
          </p:cNvSpPr>
          <p:nvPr/>
        </p:nvSpPr>
        <p:spPr bwMode="auto">
          <a:xfrm>
            <a:off x="647700" y="5288251"/>
            <a:ext cx="6645275" cy="96128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二是需要和特定供应商当面沟通、交流、协商长期合作的采购。主要体现协作专业性。</a:t>
            </a:r>
          </a:p>
        </p:txBody>
      </p:sp>
      <p:sp>
        <p:nvSpPr>
          <p:cNvPr id="70" name="TextBox 19"/>
          <p:cNvSpPr txBox="1">
            <a:spLocks noChangeArrowheads="1"/>
          </p:cNvSpPr>
          <p:nvPr/>
        </p:nvSpPr>
        <p:spPr bwMode="auto">
          <a:xfrm>
            <a:off x="533003" y="2488167"/>
            <a:ext cx="6433344" cy="280794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一是企业需要长期稳定供应，合作谈判和单源直接采购也不同，单源直接采购是在市场现有商品供应中由于各种原因的垄断供应所致，合作谈判则有可能需要供应商依据企业生产的需要“私人订制”，合作的范围不仅包括价格机制等商务方面、质量标准等技术方面，甚至包括企业管理的衔接。单源直接采购难以满足该类需求。</a:t>
            </a:r>
          </a:p>
        </p:txBody>
      </p:sp>
      <p:sp>
        <p:nvSpPr>
          <p:cNvPr id="71" name="TextBox 21"/>
          <p:cNvSpPr txBox="1">
            <a:spLocks noChangeArrowheads="1"/>
          </p:cNvSpPr>
          <p:nvPr/>
        </p:nvSpPr>
        <p:spPr bwMode="auto">
          <a:xfrm>
            <a:off x="604838" y="994366"/>
            <a:ext cx="5891212" cy="1422954"/>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None/>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合作谈判是企业战略采购的主要方式。其设计思路来源于卡拉杰克模型，即采购必须和供应构成一个系统才能实现企业目标。适用条件有两个方面：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500"/>
                                        <p:tgtEl>
                                          <p:spTgt spid="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heel(1)">
                                      <p:cBhvr>
                                        <p:cTn id="16" dur="500"/>
                                        <p:tgtEl>
                                          <p:spTgt spid="66"/>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right)">
                                      <p:cBhvr>
                                        <p:cTn id="20" dur="400"/>
                                        <p:tgtEl>
                                          <p:spTgt spid="71"/>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up)">
                                      <p:cBhvr>
                                        <p:cTn id="24" dur="500"/>
                                        <p:tgtEl>
                                          <p:spTgt spid="64"/>
                                        </p:tgtEl>
                                      </p:cBhvr>
                                    </p:animEffect>
                                  </p:childTnLst>
                                </p:cTn>
                              </p:par>
                            </p:childTnLst>
                          </p:cTn>
                        </p:par>
                        <p:par>
                          <p:cTn id="25" fill="hold">
                            <p:stCondLst>
                              <p:cond delay="2500"/>
                            </p:stCondLst>
                            <p:childTnLst>
                              <p:par>
                                <p:cTn id="26" presetID="21" presetClass="entr" presetSubtype="1"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heel(1)">
                                      <p:cBhvr>
                                        <p:cTn id="28" dur="500"/>
                                        <p:tgtEl>
                                          <p:spTgt spid="67"/>
                                        </p:tgtEl>
                                      </p:cBhvr>
                                    </p:animEffect>
                                  </p:childTnLst>
                                </p:cTn>
                              </p:par>
                              <p:par>
                                <p:cTn id="29" presetID="21" presetClass="entr" presetSubtype="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500"/>
                                        <p:tgtEl>
                                          <p:spTgt spid="3"/>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right)">
                                      <p:cBhvr>
                                        <p:cTn id="35" dur="400"/>
                                        <p:tgtEl>
                                          <p:spTgt spid="70"/>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up)">
                                      <p:cBhvr>
                                        <p:cTn id="39" dur="500"/>
                                        <p:tgtEl>
                                          <p:spTgt spid="65"/>
                                        </p:tgtEl>
                                      </p:cBhvr>
                                    </p:animEffect>
                                  </p:childTnLst>
                                </p:cTn>
                              </p:par>
                            </p:childTnLst>
                          </p:cTn>
                        </p:par>
                        <p:par>
                          <p:cTn id="40" fill="hold">
                            <p:stCondLst>
                              <p:cond delay="4000"/>
                            </p:stCondLst>
                            <p:childTnLst>
                              <p:par>
                                <p:cTn id="41" presetID="21" presetClass="entr" presetSubtype="1" fill="hold" grpId="0" nodeType="after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heel(1)">
                                      <p:cBhvr>
                                        <p:cTn id="43" dur="500"/>
                                        <p:tgtEl>
                                          <p:spTgt spid="68"/>
                                        </p:tgtEl>
                                      </p:cBhvr>
                                    </p:animEffect>
                                  </p:childTnLst>
                                </p:cTn>
                              </p:par>
                              <p:par>
                                <p:cTn id="44" presetID="21" presetClass="entr" presetSubtype="1"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heel(1)">
                                      <p:cBhvr>
                                        <p:cTn id="46" dur="500"/>
                                        <p:tgtEl>
                                          <p:spTgt spid="5"/>
                                        </p:tgtEl>
                                      </p:cBhvr>
                                    </p:animEffect>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right)">
                                      <p:cBhvr>
                                        <p:cTn id="50" dur="4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6" grpId="0"/>
      <p:bldP spid="67" grpId="0"/>
      <p:bldP spid="68" grpId="0"/>
      <p:bldP spid="69" grpId="0"/>
      <p:bldP spid="70" grpId="0"/>
      <p:bldP spid="7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486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pic>
        <p:nvPicPr>
          <p:cNvPr id="164868" name="Picture 2" descr="C:\Documents and Settings\Administrator\My Documents\商务图片\11284670_133402348001_2.jpg"/>
          <p:cNvPicPr>
            <a:picLocks noChangeAspect="1" noChangeArrowheads="1"/>
          </p:cNvPicPr>
          <p:nvPr/>
        </p:nvPicPr>
        <p:blipFill>
          <a:blip r:embed="rId3" cstate="print"/>
          <a:srcRect/>
          <a:stretch>
            <a:fillRect/>
          </a:stretch>
        </p:blipFill>
        <p:spPr bwMode="auto">
          <a:xfrm>
            <a:off x="-4763" y="1420813"/>
            <a:ext cx="12196763" cy="4903787"/>
          </a:xfrm>
          <a:prstGeom prst="rect">
            <a:avLst/>
          </a:prstGeom>
          <a:noFill/>
          <a:ln w="9525">
            <a:noFill/>
            <a:miter lim="800000"/>
            <a:headEnd/>
            <a:tailEnd/>
          </a:ln>
        </p:spPr>
      </p:pic>
      <p:sp>
        <p:nvSpPr>
          <p:cNvPr id="11" name="矩形 4"/>
          <p:cNvSpPr>
            <a:spLocks noChangeArrowheads="1"/>
          </p:cNvSpPr>
          <p:nvPr/>
        </p:nvSpPr>
        <p:spPr bwMode="auto">
          <a:xfrm>
            <a:off x="2418694" y="1618593"/>
            <a:ext cx="9773306" cy="4662483"/>
          </a:xfrm>
          <a:prstGeom prst="rect">
            <a:avLst/>
          </a:prstGeom>
          <a:solidFill>
            <a:srgbClr val="0044A1">
              <a:alpha val="76077"/>
            </a:srgbClr>
          </a:solidFill>
          <a:ln w="9525">
            <a:noFill/>
            <a:miter lim="800000"/>
          </a:ln>
        </p:spPr>
        <p:txBody>
          <a:bodyPr anchor="ctr"/>
          <a:lstStyle/>
          <a:p>
            <a:endParaRPr lang="zh-CN" altLang="en-US"/>
          </a:p>
        </p:txBody>
      </p:sp>
      <p:sp>
        <p:nvSpPr>
          <p:cNvPr id="12" name="TextBox 5"/>
          <p:cNvSpPr txBox="1">
            <a:spLocks noChangeArrowheads="1"/>
          </p:cNvSpPr>
          <p:nvPr/>
        </p:nvSpPr>
        <p:spPr bwMode="auto">
          <a:xfrm>
            <a:off x="2813050" y="2033873"/>
            <a:ext cx="3049233" cy="461665"/>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en-US" altLang="zh-CN" sz="2400" b="1" dirty="0">
                <a:solidFill>
                  <a:schemeClr val="accent4"/>
                </a:solidFill>
                <a:latin typeface="微软雅黑" panose="020B0503020204020204" pitchFamily="34" charset="-122"/>
                <a:ea typeface="微软雅黑" panose="020B0503020204020204" pitchFamily="34" charset="-122"/>
              </a:rPr>
              <a:t>4.3.2   </a:t>
            </a:r>
            <a:r>
              <a:rPr lang="zh-CN" altLang="en-US" sz="2400" b="1" dirty="0">
                <a:solidFill>
                  <a:schemeClr val="accent4"/>
                </a:solidFill>
                <a:latin typeface="微软雅黑" panose="020B0503020204020204" pitchFamily="34" charset="-122"/>
                <a:ea typeface="微软雅黑" panose="020B0503020204020204" pitchFamily="34" charset="-122"/>
              </a:rPr>
              <a:t>竞争谈判方式</a:t>
            </a:r>
          </a:p>
        </p:txBody>
      </p:sp>
      <p:sp>
        <p:nvSpPr>
          <p:cNvPr id="13" name="TextBox 6"/>
          <p:cNvSpPr txBox="1">
            <a:spLocks noChangeArrowheads="1"/>
          </p:cNvSpPr>
          <p:nvPr/>
        </p:nvSpPr>
        <p:spPr bwMode="auto">
          <a:xfrm>
            <a:off x="2813050" y="2495538"/>
            <a:ext cx="9086850" cy="3269613"/>
          </a:xfrm>
          <a:prstGeom prst="rect">
            <a:avLst/>
          </a:prstGeom>
          <a:noFill/>
          <a:ln w="9525">
            <a:noFill/>
            <a:miter lim="800000"/>
          </a:ln>
        </p:spPr>
        <p:txBody>
          <a:bodyPr wrap="square">
            <a:spAutoFit/>
          </a:bodyPr>
          <a:lstStyle/>
          <a:p>
            <a:pPr>
              <a:lnSpc>
                <a:spcPct val="150000"/>
              </a:lnSpc>
              <a:buFont typeface="Arial" panose="020B0604020202020204" pitchFamily="34" charset="0"/>
              <a:buNone/>
            </a:pPr>
            <a:r>
              <a:rPr lang="en-US" altLang="zh-CN" sz="2000" dirty="0">
                <a:solidFill>
                  <a:srgbClr val="FFFFFF"/>
                </a:solidFill>
                <a:latin typeface="微软雅黑" panose="020B0503020204020204" pitchFamily="34" charset="-122"/>
                <a:ea typeface="微软雅黑" panose="020B0503020204020204" pitchFamily="34" charset="-122"/>
              </a:rPr>
              <a:t>【</a:t>
            </a:r>
            <a:r>
              <a:rPr lang="zh-CN" altLang="en-US" sz="2000" dirty="0">
                <a:solidFill>
                  <a:srgbClr val="FFFFFF"/>
                </a:solidFill>
                <a:latin typeface="微软雅黑" panose="020B0503020204020204" pitchFamily="34" charset="-122"/>
                <a:ea typeface="微软雅黑" panose="020B0503020204020204" pitchFamily="34" charset="-122"/>
              </a:rPr>
              <a:t>释义</a:t>
            </a:r>
            <a:r>
              <a:rPr lang="en-US" altLang="zh-CN" sz="2000" dirty="0">
                <a:solidFill>
                  <a:srgbClr val="FFFFFF"/>
                </a:solidFill>
                <a:latin typeface="微软雅黑" panose="020B0503020204020204" pitchFamily="34" charset="-122"/>
                <a:ea typeface="微软雅黑" panose="020B0503020204020204" pitchFamily="34" charset="-122"/>
              </a:rPr>
              <a:t>】</a:t>
            </a: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竞争谈判和合作谈判的相同点是采购双方都需要面对面沟通协商交换意见。</a:t>
            </a:r>
          </a:p>
          <a:p>
            <a:pPr>
              <a:lnSpc>
                <a:spcPct val="150000"/>
              </a:lnSpc>
              <a:buFont typeface="Arial" panose="020B0604020202020204" pitchFamily="34" charset="0"/>
              <a:buNone/>
            </a:pPr>
            <a:endParaRPr lang="en-US" altLang="zh-CN" sz="2000" dirty="0">
              <a:solidFill>
                <a:srgbClr val="FFFFFF"/>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竞争谈判和合作谈判的区别在于：</a:t>
            </a: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一是采购的任务目标不同，前者主要解决在采购需求明确具有一定竞争条件</a:t>
            </a:r>
            <a:endParaRPr lang="en-US" altLang="zh-CN" sz="2000" dirty="0">
              <a:solidFill>
                <a:srgbClr val="FFFFFF"/>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下的时间紧迫的问题；后者主要实现企业战略采购目标。</a:t>
            </a: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二是采购程序不同，前者有严格的程序流程，后者没有严格的程序规则。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cBhvr>
                                        <p:cTn id="11" dur="3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12"/>
                                        </p:tgtEl>
                                        <p:attrNameLst>
                                          <p:attrName>ppt_y</p:attrName>
                                        </p:attrNameLst>
                                      </p:cBhvr>
                                      <p:tavLst>
                                        <p:tav tm="0">
                                          <p:val>
                                            <p:strVal val="#ppt_y"/>
                                          </p:val>
                                        </p:tav>
                                        <p:tav tm="100000">
                                          <p:val>
                                            <p:strVal val="#ppt_y"/>
                                          </p:val>
                                        </p:tav>
                                      </p:tavLst>
                                    </p:anim>
                                    <p:anim calcmode="lin" valueType="num">
                                      <p:cBhvr>
                                        <p:cTn id="13" dur="3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12"/>
                                        </p:tgtEl>
                                      </p:cBhvr>
                                    </p:animEffect>
                                  </p:childTnLst>
                                </p:cTn>
                              </p:par>
                            </p:childTnLst>
                          </p:cTn>
                        </p:par>
                        <p:par>
                          <p:cTn id="16" fill="hold">
                            <p:stCondLst>
                              <p:cond delay="169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691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61" name="直角三角形 69"/>
          <p:cNvSpPr/>
          <p:nvPr/>
        </p:nvSpPr>
        <p:spPr>
          <a:xfrm rot="5400000" flipH="1">
            <a:off x="1952922" y="4259508"/>
            <a:ext cx="4084697"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0" name="直角三角形 69"/>
          <p:cNvSpPr/>
          <p:nvPr/>
        </p:nvSpPr>
        <p:spPr>
          <a:xfrm rot="5400000" flipH="1">
            <a:off x="5342603" y="4210849"/>
            <a:ext cx="4084697"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1" name="直角三角形 69"/>
          <p:cNvSpPr/>
          <p:nvPr/>
        </p:nvSpPr>
        <p:spPr>
          <a:xfrm rot="5400000" flipH="1">
            <a:off x="8736000" y="4173439"/>
            <a:ext cx="4084697"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66925" name="组 1"/>
          <p:cNvGrpSpPr/>
          <p:nvPr/>
        </p:nvGrpSpPr>
        <p:grpSpPr bwMode="auto">
          <a:xfrm>
            <a:off x="614539" y="1767073"/>
            <a:ext cx="10472738" cy="4592638"/>
            <a:chOff x="1224240" y="2045248"/>
            <a:chExt cx="7213042" cy="3640382"/>
          </a:xfrm>
        </p:grpSpPr>
        <p:sp>
          <p:nvSpPr>
            <p:cNvPr id="62" name="直角三角形 69"/>
            <p:cNvSpPr/>
            <p:nvPr/>
          </p:nvSpPr>
          <p:spPr>
            <a:xfrm flipH="1" flipV="1">
              <a:off x="1224240" y="5394799"/>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矩形 62"/>
            <p:cNvSpPr/>
            <p:nvPr/>
          </p:nvSpPr>
          <p:spPr>
            <a:xfrm>
              <a:off x="1556533" y="2045248"/>
              <a:ext cx="1854402" cy="3374859"/>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4" name="矩形 63"/>
            <p:cNvSpPr/>
            <p:nvPr/>
          </p:nvSpPr>
          <p:spPr>
            <a:xfrm>
              <a:off x="1556533" y="2045248"/>
              <a:ext cx="1854402" cy="50690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1" name="直角三角形 69"/>
            <p:cNvSpPr/>
            <p:nvPr/>
          </p:nvSpPr>
          <p:spPr>
            <a:xfrm flipH="1" flipV="1">
              <a:off x="3684001" y="5394799"/>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2" name="矩形 81"/>
            <p:cNvSpPr/>
            <p:nvPr/>
          </p:nvSpPr>
          <p:spPr>
            <a:xfrm>
              <a:off x="3878008" y="2045248"/>
              <a:ext cx="1786349" cy="3374859"/>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3" name="矩形 82"/>
            <p:cNvSpPr/>
            <p:nvPr/>
          </p:nvSpPr>
          <p:spPr>
            <a:xfrm>
              <a:off x="3893685" y="2045248"/>
              <a:ext cx="1888140" cy="506908"/>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 name="直角三角形 69"/>
            <p:cNvSpPr/>
            <p:nvPr/>
          </p:nvSpPr>
          <p:spPr>
            <a:xfrm flipH="1" flipV="1">
              <a:off x="6169595" y="5394799"/>
              <a:ext cx="2267687" cy="2908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3" name="矩形 92"/>
            <p:cNvSpPr/>
            <p:nvPr/>
          </p:nvSpPr>
          <p:spPr>
            <a:xfrm>
              <a:off x="6312009" y="2045248"/>
              <a:ext cx="1837668" cy="3374859"/>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4" name="矩形 93"/>
            <p:cNvSpPr/>
            <p:nvPr/>
          </p:nvSpPr>
          <p:spPr>
            <a:xfrm>
              <a:off x="6339600" y="2045248"/>
              <a:ext cx="1810077" cy="506908"/>
            </a:xfrm>
            <a:prstGeom prst="rect">
              <a:avLst/>
            </a:prstGeom>
            <a:solidFill>
              <a:srgbClr val="2684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66926" name="文本框 110"/>
          <p:cNvSpPr txBox="1">
            <a:spLocks noChangeArrowheads="1"/>
          </p:cNvSpPr>
          <p:nvPr/>
        </p:nvSpPr>
        <p:spPr bwMode="auto">
          <a:xfrm>
            <a:off x="8096193" y="2993246"/>
            <a:ext cx="2608320" cy="1938992"/>
          </a:xfrm>
          <a:prstGeom prst="rect">
            <a:avLst/>
          </a:prstGeom>
          <a:noFill/>
          <a:ln w="9525">
            <a:noFill/>
            <a:miter lim="800000"/>
          </a:ln>
        </p:spPr>
        <p:txBody>
          <a:bodyPr wrap="square">
            <a:spAutoFit/>
          </a:bodyPr>
          <a:lstStyle/>
          <a:p>
            <a:r>
              <a:rPr lang="zh-CN" altLang="en-US" sz="2400" dirty="0">
                <a:solidFill>
                  <a:srgbClr val="404040"/>
                </a:solidFill>
                <a:latin typeface="楷体" panose="02010609060101010101" pitchFamily="49" charset="-122"/>
                <a:ea typeface="楷体" panose="02010609060101010101" pitchFamily="49" charset="-122"/>
              </a:rPr>
              <a:t>采购人认定，采用其他采购方式均不适合保护国家基本安全或企业核心利益。</a:t>
            </a:r>
          </a:p>
        </p:txBody>
      </p:sp>
      <p:grpSp>
        <p:nvGrpSpPr>
          <p:cNvPr id="3" name="Group 31"/>
          <p:cNvGrpSpPr>
            <a:grpSpLocks noChangeAspect="1"/>
          </p:cNvGrpSpPr>
          <p:nvPr/>
        </p:nvGrpSpPr>
        <p:grpSpPr bwMode="auto">
          <a:xfrm>
            <a:off x="8596397" y="2427121"/>
            <a:ext cx="294056" cy="378303"/>
            <a:chOff x="5177" y="1058"/>
            <a:chExt cx="363" cy="467"/>
          </a:xfrm>
          <a:solidFill>
            <a:srgbClr val="2684E2"/>
          </a:solidFill>
          <a:effectLst/>
        </p:grpSpPr>
        <p:sp>
          <p:nvSpPr>
            <p:cNvPr id="105" name="Freeform 32"/>
            <p:cNvSpPr/>
            <p:nvPr/>
          </p:nvSpPr>
          <p:spPr bwMode="auto">
            <a:xfrm>
              <a:off x="5305" y="1288"/>
              <a:ext cx="98" cy="237"/>
            </a:xfrm>
            <a:custGeom>
              <a:avLst/>
              <a:gdLst>
                <a:gd name="T0" fmla="*/ 48 w 98"/>
                <a:gd name="T1" fmla="*/ 237 h 237"/>
                <a:gd name="T2" fmla="*/ 45 w 98"/>
                <a:gd name="T3" fmla="*/ 230 h 237"/>
                <a:gd name="T4" fmla="*/ 21 w 98"/>
                <a:gd name="T5" fmla="*/ 184 h 237"/>
                <a:gd name="T6" fmla="*/ 0 w 98"/>
                <a:gd name="T7" fmla="*/ 139 h 237"/>
                <a:gd name="T8" fmla="*/ 0 w 98"/>
                <a:gd name="T9" fmla="*/ 137 h 237"/>
                <a:gd name="T10" fmla="*/ 0 w 98"/>
                <a:gd name="T11" fmla="*/ 134 h 237"/>
                <a:gd name="T12" fmla="*/ 45 w 98"/>
                <a:gd name="T13" fmla="*/ 12 h 237"/>
                <a:gd name="T14" fmla="*/ 48 w 98"/>
                <a:gd name="T15" fmla="*/ 0 h 237"/>
                <a:gd name="T16" fmla="*/ 52 w 98"/>
                <a:gd name="T17" fmla="*/ 12 h 237"/>
                <a:gd name="T18" fmla="*/ 96 w 98"/>
                <a:gd name="T19" fmla="*/ 134 h 237"/>
                <a:gd name="T20" fmla="*/ 98 w 98"/>
                <a:gd name="T21" fmla="*/ 137 h 237"/>
                <a:gd name="T22" fmla="*/ 96 w 98"/>
                <a:gd name="T23" fmla="*/ 139 h 237"/>
                <a:gd name="T24" fmla="*/ 74 w 98"/>
                <a:gd name="T25" fmla="*/ 184 h 237"/>
                <a:gd name="T26" fmla="*/ 52 w 98"/>
                <a:gd name="T27" fmla="*/ 230 h 237"/>
                <a:gd name="T28" fmla="*/ 48 w 98"/>
                <a:gd name="T29" fmla="*/ 237 h 237"/>
                <a:gd name="T30" fmla="*/ 48 w 98"/>
                <a:gd name="T31"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237">
                  <a:moveTo>
                    <a:pt x="48" y="237"/>
                  </a:moveTo>
                  <a:lnTo>
                    <a:pt x="45" y="230"/>
                  </a:lnTo>
                  <a:lnTo>
                    <a:pt x="21" y="184"/>
                  </a:lnTo>
                  <a:lnTo>
                    <a:pt x="0" y="139"/>
                  </a:lnTo>
                  <a:lnTo>
                    <a:pt x="0" y="137"/>
                  </a:lnTo>
                  <a:lnTo>
                    <a:pt x="0" y="134"/>
                  </a:lnTo>
                  <a:lnTo>
                    <a:pt x="45" y="12"/>
                  </a:lnTo>
                  <a:lnTo>
                    <a:pt x="48" y="0"/>
                  </a:lnTo>
                  <a:lnTo>
                    <a:pt x="52" y="12"/>
                  </a:lnTo>
                  <a:lnTo>
                    <a:pt x="96" y="134"/>
                  </a:lnTo>
                  <a:lnTo>
                    <a:pt x="98" y="137"/>
                  </a:lnTo>
                  <a:lnTo>
                    <a:pt x="96" y="139"/>
                  </a:lnTo>
                  <a:lnTo>
                    <a:pt x="74" y="184"/>
                  </a:lnTo>
                  <a:lnTo>
                    <a:pt x="52" y="230"/>
                  </a:lnTo>
                  <a:lnTo>
                    <a:pt x="48" y="237"/>
                  </a:lnTo>
                  <a:lnTo>
                    <a:pt x="48" y="237"/>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106" name="Oval 33"/>
            <p:cNvSpPr>
              <a:spLocks noChangeArrowheads="1"/>
            </p:cNvSpPr>
            <p:nvPr/>
          </p:nvSpPr>
          <p:spPr bwMode="auto">
            <a:xfrm>
              <a:off x="5247" y="1058"/>
              <a:ext cx="212" cy="211"/>
            </a:xfrm>
            <a:prstGeom prst="ellipse">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107" name="Freeform 34"/>
            <p:cNvSpPr/>
            <p:nvPr/>
          </p:nvSpPr>
          <p:spPr bwMode="auto">
            <a:xfrm>
              <a:off x="5386" y="1290"/>
              <a:ext cx="154" cy="235"/>
            </a:xfrm>
            <a:custGeom>
              <a:avLst/>
              <a:gdLst>
                <a:gd name="T0" fmla="*/ 50 w 64"/>
                <a:gd name="T1" fmla="*/ 0 h 98"/>
                <a:gd name="T2" fmla="*/ 37 w 64"/>
                <a:gd name="T3" fmla="*/ 0 h 98"/>
                <a:gd name="T4" fmla="*/ 13 w 64"/>
                <a:gd name="T5" fmla="*/ 62 h 98"/>
                <a:gd name="T6" fmla="*/ 0 w 64"/>
                <a:gd name="T7" fmla="*/ 98 h 98"/>
                <a:gd name="T8" fmla="*/ 50 w 64"/>
                <a:gd name="T9" fmla="*/ 98 h 98"/>
                <a:gd name="T10" fmla="*/ 64 w 64"/>
                <a:gd name="T11" fmla="*/ 84 h 98"/>
                <a:gd name="T12" fmla="*/ 64 w 64"/>
                <a:gd name="T13" fmla="*/ 14 h 98"/>
                <a:gd name="T14" fmla="*/ 50 w 64"/>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8">
                  <a:moveTo>
                    <a:pt x="50" y="0"/>
                  </a:moveTo>
                  <a:cubicBezTo>
                    <a:pt x="37" y="0"/>
                    <a:pt x="37" y="0"/>
                    <a:pt x="37" y="0"/>
                  </a:cubicBezTo>
                  <a:cubicBezTo>
                    <a:pt x="13" y="62"/>
                    <a:pt x="13" y="62"/>
                    <a:pt x="13" y="62"/>
                  </a:cubicBezTo>
                  <a:cubicBezTo>
                    <a:pt x="0" y="98"/>
                    <a:pt x="0" y="98"/>
                    <a:pt x="0" y="98"/>
                  </a:cubicBezTo>
                  <a:cubicBezTo>
                    <a:pt x="50" y="98"/>
                    <a:pt x="50" y="98"/>
                    <a:pt x="50" y="98"/>
                  </a:cubicBezTo>
                  <a:cubicBezTo>
                    <a:pt x="58" y="98"/>
                    <a:pt x="64" y="92"/>
                    <a:pt x="64" y="84"/>
                  </a:cubicBezTo>
                  <a:cubicBezTo>
                    <a:pt x="64" y="14"/>
                    <a:pt x="64" y="14"/>
                    <a:pt x="64" y="14"/>
                  </a:cubicBezTo>
                  <a:cubicBezTo>
                    <a:pt x="64" y="6"/>
                    <a:pt x="58" y="0"/>
                    <a:pt x="50"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108" name="Freeform 35"/>
            <p:cNvSpPr/>
            <p:nvPr/>
          </p:nvSpPr>
          <p:spPr bwMode="auto">
            <a:xfrm>
              <a:off x="5177" y="1290"/>
              <a:ext cx="149" cy="235"/>
            </a:xfrm>
            <a:custGeom>
              <a:avLst/>
              <a:gdLst>
                <a:gd name="T0" fmla="*/ 24 w 62"/>
                <a:gd name="T1" fmla="*/ 0 h 98"/>
                <a:gd name="T2" fmla="*/ 13 w 62"/>
                <a:gd name="T3" fmla="*/ 0 h 98"/>
                <a:gd name="T4" fmla="*/ 0 w 62"/>
                <a:gd name="T5" fmla="*/ 14 h 98"/>
                <a:gd name="T6" fmla="*/ 0 w 62"/>
                <a:gd name="T7" fmla="*/ 84 h 98"/>
                <a:gd name="T8" fmla="*/ 13 w 62"/>
                <a:gd name="T9" fmla="*/ 98 h 98"/>
                <a:gd name="T10" fmla="*/ 62 w 62"/>
                <a:gd name="T11" fmla="*/ 98 h 98"/>
                <a:gd name="T12" fmla="*/ 48 w 62"/>
                <a:gd name="T13" fmla="*/ 62 h 98"/>
                <a:gd name="T14" fmla="*/ 24 w 62"/>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8">
                  <a:moveTo>
                    <a:pt x="24" y="0"/>
                  </a:moveTo>
                  <a:cubicBezTo>
                    <a:pt x="13" y="0"/>
                    <a:pt x="13" y="0"/>
                    <a:pt x="13" y="0"/>
                  </a:cubicBezTo>
                  <a:cubicBezTo>
                    <a:pt x="6" y="0"/>
                    <a:pt x="0" y="6"/>
                    <a:pt x="0" y="14"/>
                  </a:cubicBezTo>
                  <a:cubicBezTo>
                    <a:pt x="0" y="84"/>
                    <a:pt x="0" y="84"/>
                    <a:pt x="0" y="84"/>
                  </a:cubicBezTo>
                  <a:cubicBezTo>
                    <a:pt x="0" y="92"/>
                    <a:pt x="6" y="98"/>
                    <a:pt x="13" y="98"/>
                  </a:cubicBezTo>
                  <a:cubicBezTo>
                    <a:pt x="62" y="98"/>
                    <a:pt x="62" y="98"/>
                    <a:pt x="62" y="98"/>
                  </a:cubicBezTo>
                  <a:cubicBezTo>
                    <a:pt x="48" y="62"/>
                    <a:pt x="48" y="62"/>
                    <a:pt x="48" y="62"/>
                  </a:cubicBezTo>
                  <a:lnTo>
                    <a:pt x="24" y="0"/>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sp>
        <p:nvSpPr>
          <p:cNvPr id="166928" name="文本框 78"/>
          <p:cNvSpPr txBox="1">
            <a:spLocks noChangeArrowheads="1"/>
          </p:cNvSpPr>
          <p:nvPr/>
        </p:nvSpPr>
        <p:spPr bwMode="auto">
          <a:xfrm>
            <a:off x="1170138" y="3032322"/>
            <a:ext cx="2647256" cy="2677656"/>
          </a:xfrm>
          <a:prstGeom prst="rect">
            <a:avLst/>
          </a:prstGeom>
          <a:noFill/>
          <a:ln w="9525">
            <a:noFill/>
            <a:miter lim="800000"/>
          </a:ln>
        </p:spPr>
        <p:txBody>
          <a:bodyPr wrap="square">
            <a:spAutoFit/>
          </a:bodyPr>
          <a:lstStyle/>
          <a:p>
            <a:r>
              <a:rPr lang="zh-CN" altLang="en-US" sz="2400" dirty="0">
                <a:solidFill>
                  <a:srgbClr val="404040"/>
                </a:solidFill>
                <a:latin typeface="楷体" panose="02010609060101010101" pitchFamily="49" charset="-122"/>
                <a:ea typeface="楷体" panose="02010609060101010101" pitchFamily="49" charset="-122"/>
              </a:rPr>
              <a:t>采购标的存在紧迫需要，采用招标或其他采购程序难以满足企业生产运营需要，且该紧急需求非采购人拖延或可以预见所致。</a:t>
            </a:r>
          </a:p>
        </p:txBody>
      </p:sp>
      <p:grpSp>
        <p:nvGrpSpPr>
          <p:cNvPr id="5" name="Group 8"/>
          <p:cNvGrpSpPr>
            <a:grpSpLocks noChangeAspect="1"/>
          </p:cNvGrpSpPr>
          <p:nvPr/>
        </p:nvGrpSpPr>
        <p:grpSpPr bwMode="auto">
          <a:xfrm>
            <a:off x="1509827" y="2387600"/>
            <a:ext cx="404106" cy="408470"/>
            <a:chOff x="4313" y="1262"/>
            <a:chExt cx="463" cy="468"/>
          </a:xfrm>
          <a:solidFill>
            <a:srgbClr val="0070C0"/>
          </a:solidFill>
          <a:effectLst/>
        </p:grpSpPr>
        <p:sp>
          <p:nvSpPr>
            <p:cNvPr id="72" name="Rectangle 9"/>
            <p:cNvSpPr>
              <a:spLocks noChangeArrowheads="1"/>
            </p:cNvSpPr>
            <p:nvPr/>
          </p:nvSpPr>
          <p:spPr bwMode="auto">
            <a:xfrm>
              <a:off x="4603" y="1387"/>
              <a:ext cx="77" cy="343"/>
            </a:xfrm>
            <a:prstGeom prst="rect">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73" name="Rectangle 10"/>
            <p:cNvSpPr>
              <a:spLocks noChangeArrowheads="1"/>
            </p:cNvSpPr>
            <p:nvPr/>
          </p:nvSpPr>
          <p:spPr bwMode="auto">
            <a:xfrm>
              <a:off x="4699" y="1349"/>
              <a:ext cx="77" cy="381"/>
            </a:xfrm>
            <a:prstGeom prst="rect">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74" name="Rectangle 11"/>
            <p:cNvSpPr>
              <a:spLocks noChangeArrowheads="1"/>
            </p:cNvSpPr>
            <p:nvPr/>
          </p:nvSpPr>
          <p:spPr bwMode="auto">
            <a:xfrm>
              <a:off x="4515" y="1447"/>
              <a:ext cx="76" cy="283"/>
            </a:xfrm>
            <a:prstGeom prst="rect">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75" name="Rectangle 12"/>
            <p:cNvSpPr>
              <a:spLocks noChangeArrowheads="1"/>
            </p:cNvSpPr>
            <p:nvPr/>
          </p:nvSpPr>
          <p:spPr bwMode="auto">
            <a:xfrm>
              <a:off x="4423" y="1486"/>
              <a:ext cx="80" cy="244"/>
            </a:xfrm>
            <a:prstGeom prst="rect">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76" name="Rectangle 13"/>
            <p:cNvSpPr>
              <a:spLocks noChangeArrowheads="1"/>
            </p:cNvSpPr>
            <p:nvPr/>
          </p:nvSpPr>
          <p:spPr bwMode="auto">
            <a:xfrm>
              <a:off x="4335" y="1565"/>
              <a:ext cx="76" cy="165"/>
            </a:xfrm>
            <a:prstGeom prst="rect">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77" name="Freeform 14"/>
            <p:cNvSpPr/>
            <p:nvPr/>
          </p:nvSpPr>
          <p:spPr bwMode="auto">
            <a:xfrm>
              <a:off x="4313" y="1277"/>
              <a:ext cx="298" cy="247"/>
            </a:xfrm>
            <a:custGeom>
              <a:avLst/>
              <a:gdLst>
                <a:gd name="T0" fmla="*/ 0 w 298"/>
                <a:gd name="T1" fmla="*/ 240 h 247"/>
                <a:gd name="T2" fmla="*/ 290 w 298"/>
                <a:gd name="T3" fmla="*/ 0 h 247"/>
                <a:gd name="T4" fmla="*/ 298 w 298"/>
                <a:gd name="T5" fmla="*/ 7 h 247"/>
                <a:gd name="T6" fmla="*/ 7 w 298"/>
                <a:gd name="T7" fmla="*/ 247 h 247"/>
                <a:gd name="T8" fmla="*/ 0 w 298"/>
                <a:gd name="T9" fmla="*/ 240 h 247"/>
                <a:gd name="T10" fmla="*/ 0 w 298"/>
                <a:gd name="T11" fmla="*/ 240 h 247"/>
              </a:gdLst>
              <a:ahLst/>
              <a:cxnLst>
                <a:cxn ang="0">
                  <a:pos x="T0" y="T1"/>
                </a:cxn>
                <a:cxn ang="0">
                  <a:pos x="T2" y="T3"/>
                </a:cxn>
                <a:cxn ang="0">
                  <a:pos x="T4" y="T5"/>
                </a:cxn>
                <a:cxn ang="0">
                  <a:pos x="T6" y="T7"/>
                </a:cxn>
                <a:cxn ang="0">
                  <a:pos x="T8" y="T9"/>
                </a:cxn>
                <a:cxn ang="0">
                  <a:pos x="T10" y="T11"/>
                </a:cxn>
              </a:cxnLst>
              <a:rect l="0" t="0" r="r" b="b"/>
              <a:pathLst>
                <a:path w="298" h="247">
                  <a:moveTo>
                    <a:pt x="0" y="240"/>
                  </a:moveTo>
                  <a:lnTo>
                    <a:pt x="290" y="0"/>
                  </a:lnTo>
                  <a:lnTo>
                    <a:pt x="298" y="7"/>
                  </a:lnTo>
                  <a:lnTo>
                    <a:pt x="7" y="247"/>
                  </a:lnTo>
                  <a:lnTo>
                    <a:pt x="0" y="240"/>
                  </a:lnTo>
                  <a:lnTo>
                    <a:pt x="0" y="240"/>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78" name="Freeform 15"/>
            <p:cNvSpPr/>
            <p:nvPr/>
          </p:nvSpPr>
          <p:spPr bwMode="auto">
            <a:xfrm>
              <a:off x="4567" y="1262"/>
              <a:ext cx="65" cy="58"/>
            </a:xfrm>
            <a:custGeom>
              <a:avLst/>
              <a:gdLst>
                <a:gd name="T0" fmla="*/ 0 w 65"/>
                <a:gd name="T1" fmla="*/ 3 h 58"/>
                <a:gd name="T2" fmla="*/ 65 w 65"/>
                <a:gd name="T3" fmla="*/ 0 h 58"/>
                <a:gd name="T4" fmla="*/ 36 w 65"/>
                <a:gd name="T5" fmla="*/ 58 h 58"/>
                <a:gd name="T6" fmla="*/ 0 w 65"/>
                <a:gd name="T7" fmla="*/ 3 h 58"/>
              </a:gdLst>
              <a:ahLst/>
              <a:cxnLst>
                <a:cxn ang="0">
                  <a:pos x="T0" y="T1"/>
                </a:cxn>
                <a:cxn ang="0">
                  <a:pos x="T2" y="T3"/>
                </a:cxn>
                <a:cxn ang="0">
                  <a:pos x="T4" y="T5"/>
                </a:cxn>
                <a:cxn ang="0">
                  <a:pos x="T6" y="T7"/>
                </a:cxn>
              </a:cxnLst>
              <a:rect l="0" t="0" r="r" b="b"/>
              <a:pathLst>
                <a:path w="65" h="58">
                  <a:moveTo>
                    <a:pt x="0" y="3"/>
                  </a:moveTo>
                  <a:lnTo>
                    <a:pt x="65" y="0"/>
                  </a:lnTo>
                  <a:lnTo>
                    <a:pt x="36" y="58"/>
                  </a:lnTo>
                  <a:lnTo>
                    <a:pt x="0" y="3"/>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grpSp>
        <p:nvGrpSpPr>
          <p:cNvPr id="166930" name="组合 16"/>
          <p:cNvGrpSpPr/>
          <p:nvPr/>
        </p:nvGrpSpPr>
        <p:grpSpPr bwMode="auto">
          <a:xfrm>
            <a:off x="2224088" y="1976438"/>
            <a:ext cx="830262" cy="974725"/>
            <a:chOff x="6591300" y="1966752"/>
            <a:chExt cx="830580" cy="975045"/>
          </a:xfrm>
        </p:grpSpPr>
        <p:sp>
          <p:nvSpPr>
            <p:cNvPr id="69" name="任意多边形 20"/>
            <p:cNvSpPr/>
            <p:nvPr/>
          </p:nvSpPr>
          <p:spPr>
            <a:xfrm>
              <a:off x="6591300" y="2484447"/>
              <a:ext cx="830580" cy="45735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0" name="任意多边形 2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166931" name="组合 35"/>
          <p:cNvGrpSpPr/>
          <p:nvPr/>
        </p:nvGrpSpPr>
        <p:grpSpPr bwMode="auto">
          <a:xfrm>
            <a:off x="5729288" y="1939925"/>
            <a:ext cx="830262" cy="974725"/>
            <a:chOff x="6591300" y="1966752"/>
            <a:chExt cx="830580" cy="975045"/>
          </a:xfrm>
        </p:grpSpPr>
        <p:sp>
          <p:nvSpPr>
            <p:cNvPr id="88" name="任意多边形 39"/>
            <p:cNvSpPr/>
            <p:nvPr/>
          </p:nvSpPr>
          <p:spPr>
            <a:xfrm>
              <a:off x="6591300" y="2484447"/>
              <a:ext cx="830580" cy="45735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9" name="任意多边形 40"/>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grpSp>
        <p:nvGrpSpPr>
          <p:cNvPr id="166932" name="组合 46"/>
          <p:cNvGrpSpPr/>
          <p:nvPr/>
        </p:nvGrpSpPr>
        <p:grpSpPr bwMode="auto">
          <a:xfrm>
            <a:off x="9047163" y="1857375"/>
            <a:ext cx="831850" cy="974725"/>
            <a:chOff x="6591300" y="1966752"/>
            <a:chExt cx="830580" cy="975045"/>
          </a:xfrm>
        </p:grpSpPr>
        <p:sp>
          <p:nvSpPr>
            <p:cNvPr id="99" name="任意多边形 50"/>
            <p:cNvSpPr/>
            <p:nvPr/>
          </p:nvSpPr>
          <p:spPr>
            <a:xfrm>
              <a:off x="6591300" y="2484447"/>
              <a:ext cx="830580" cy="45735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0" name="任意多边形 5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166933" name="文本框 98"/>
          <p:cNvSpPr txBox="1">
            <a:spLocks noChangeArrowheads="1"/>
          </p:cNvSpPr>
          <p:nvPr/>
        </p:nvSpPr>
        <p:spPr bwMode="auto">
          <a:xfrm>
            <a:off x="4784352" y="3032322"/>
            <a:ext cx="2133113" cy="2308324"/>
          </a:xfrm>
          <a:prstGeom prst="rect">
            <a:avLst/>
          </a:prstGeom>
          <a:noFill/>
          <a:ln w="9525">
            <a:noFill/>
            <a:miter lim="800000"/>
          </a:ln>
        </p:spPr>
        <p:txBody>
          <a:bodyPr wrap="square">
            <a:spAutoFit/>
          </a:bodyPr>
          <a:lstStyle/>
          <a:p>
            <a:r>
              <a:rPr lang="zh-CN" altLang="en-US" sz="2400" dirty="0">
                <a:solidFill>
                  <a:srgbClr val="404040"/>
                </a:solidFill>
                <a:latin typeface="楷体" panose="02010609060101010101" pitchFamily="49" charset="-122"/>
                <a:ea typeface="楷体" panose="02010609060101010101" pitchFamily="49" charset="-122"/>
              </a:rPr>
              <a:t>发生灾难性事件或有利商机采用招标或其他采购程序难以满足采购人的需要。</a:t>
            </a:r>
          </a:p>
        </p:txBody>
      </p:sp>
      <p:grpSp>
        <p:nvGrpSpPr>
          <p:cNvPr id="9" name="Group 22"/>
          <p:cNvGrpSpPr>
            <a:grpSpLocks noChangeAspect="1"/>
          </p:cNvGrpSpPr>
          <p:nvPr/>
        </p:nvGrpSpPr>
        <p:grpSpPr bwMode="auto">
          <a:xfrm>
            <a:off x="5209567" y="2560891"/>
            <a:ext cx="361292" cy="361292"/>
            <a:chOff x="3617" y="1935"/>
            <a:chExt cx="446" cy="446"/>
          </a:xfrm>
          <a:solidFill>
            <a:srgbClr val="00B0F0"/>
          </a:solidFill>
          <a:effectLst/>
        </p:grpSpPr>
        <p:sp>
          <p:nvSpPr>
            <p:cNvPr id="102" name="Freeform 23"/>
            <p:cNvSpPr>
              <a:spLocks noEditPoints="1"/>
            </p:cNvSpPr>
            <p:nvPr/>
          </p:nvSpPr>
          <p:spPr bwMode="auto">
            <a:xfrm>
              <a:off x="3617" y="1935"/>
              <a:ext cx="446" cy="446"/>
            </a:xfrm>
            <a:custGeom>
              <a:avLst/>
              <a:gdLst>
                <a:gd name="T0" fmla="*/ 93 w 186"/>
                <a:gd name="T1" fmla="*/ 0 h 186"/>
                <a:gd name="T2" fmla="*/ 0 w 186"/>
                <a:gd name="T3" fmla="*/ 93 h 186"/>
                <a:gd name="T4" fmla="*/ 93 w 186"/>
                <a:gd name="T5" fmla="*/ 186 h 186"/>
                <a:gd name="T6" fmla="*/ 186 w 186"/>
                <a:gd name="T7" fmla="*/ 93 h 186"/>
                <a:gd name="T8" fmla="*/ 93 w 186"/>
                <a:gd name="T9" fmla="*/ 0 h 186"/>
                <a:gd name="T10" fmla="*/ 93 w 186"/>
                <a:gd name="T11" fmla="*/ 169 h 186"/>
                <a:gd name="T12" fmla="*/ 18 w 186"/>
                <a:gd name="T13" fmla="*/ 93 h 186"/>
                <a:gd name="T14" fmla="*/ 93 w 186"/>
                <a:gd name="T15" fmla="*/ 18 h 186"/>
                <a:gd name="T16" fmla="*/ 169 w 186"/>
                <a:gd name="T17" fmla="*/ 93 h 186"/>
                <a:gd name="T18" fmla="*/ 93 w 186"/>
                <a:gd name="T19"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86">
                  <a:moveTo>
                    <a:pt x="93" y="0"/>
                  </a:moveTo>
                  <a:cubicBezTo>
                    <a:pt x="42" y="0"/>
                    <a:pt x="0" y="42"/>
                    <a:pt x="0" y="93"/>
                  </a:cubicBezTo>
                  <a:cubicBezTo>
                    <a:pt x="0" y="145"/>
                    <a:pt x="42" y="186"/>
                    <a:pt x="93" y="186"/>
                  </a:cubicBezTo>
                  <a:cubicBezTo>
                    <a:pt x="144" y="186"/>
                    <a:pt x="186" y="145"/>
                    <a:pt x="186" y="93"/>
                  </a:cubicBezTo>
                  <a:cubicBezTo>
                    <a:pt x="186" y="42"/>
                    <a:pt x="144" y="0"/>
                    <a:pt x="93" y="0"/>
                  </a:cubicBezTo>
                  <a:close/>
                  <a:moveTo>
                    <a:pt x="93" y="169"/>
                  </a:moveTo>
                  <a:cubicBezTo>
                    <a:pt x="52" y="169"/>
                    <a:pt x="18" y="135"/>
                    <a:pt x="18" y="93"/>
                  </a:cubicBezTo>
                  <a:cubicBezTo>
                    <a:pt x="18" y="52"/>
                    <a:pt x="52" y="18"/>
                    <a:pt x="93" y="18"/>
                  </a:cubicBezTo>
                  <a:cubicBezTo>
                    <a:pt x="135" y="18"/>
                    <a:pt x="169" y="52"/>
                    <a:pt x="169" y="93"/>
                  </a:cubicBezTo>
                  <a:cubicBezTo>
                    <a:pt x="169" y="135"/>
                    <a:pt x="135" y="169"/>
                    <a:pt x="93" y="169"/>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103" name="Freeform 24"/>
            <p:cNvSpPr/>
            <p:nvPr/>
          </p:nvSpPr>
          <p:spPr bwMode="auto">
            <a:xfrm>
              <a:off x="3823" y="1990"/>
              <a:ext cx="175" cy="184"/>
            </a:xfrm>
            <a:custGeom>
              <a:avLst/>
              <a:gdLst>
                <a:gd name="T0" fmla="*/ 34 w 175"/>
                <a:gd name="T1" fmla="*/ 151 h 184"/>
                <a:gd name="T2" fmla="*/ 34 w 175"/>
                <a:gd name="T3" fmla="*/ 0 h 184"/>
                <a:gd name="T4" fmla="*/ 0 w 175"/>
                <a:gd name="T5" fmla="*/ 0 h 184"/>
                <a:gd name="T6" fmla="*/ 0 w 175"/>
                <a:gd name="T7" fmla="*/ 184 h 184"/>
                <a:gd name="T8" fmla="*/ 22 w 175"/>
                <a:gd name="T9" fmla="*/ 184 h 184"/>
                <a:gd name="T10" fmla="*/ 34 w 175"/>
                <a:gd name="T11" fmla="*/ 184 h 184"/>
                <a:gd name="T12" fmla="*/ 175 w 175"/>
                <a:gd name="T13" fmla="*/ 184 h 184"/>
                <a:gd name="T14" fmla="*/ 175 w 175"/>
                <a:gd name="T15" fmla="*/ 151 h 184"/>
                <a:gd name="T16" fmla="*/ 34 w 175"/>
                <a:gd name="T17" fmla="*/ 15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84">
                  <a:moveTo>
                    <a:pt x="34" y="151"/>
                  </a:moveTo>
                  <a:lnTo>
                    <a:pt x="34" y="0"/>
                  </a:lnTo>
                  <a:lnTo>
                    <a:pt x="0" y="0"/>
                  </a:lnTo>
                  <a:lnTo>
                    <a:pt x="0" y="184"/>
                  </a:lnTo>
                  <a:lnTo>
                    <a:pt x="22" y="184"/>
                  </a:lnTo>
                  <a:lnTo>
                    <a:pt x="34" y="184"/>
                  </a:lnTo>
                  <a:lnTo>
                    <a:pt x="175" y="184"/>
                  </a:lnTo>
                  <a:lnTo>
                    <a:pt x="175" y="151"/>
                  </a:lnTo>
                  <a:lnTo>
                    <a:pt x="34" y="151"/>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sp>
        <p:nvSpPr>
          <p:cNvPr id="166935" name="矩形 108"/>
          <p:cNvSpPr>
            <a:spLocks noChangeArrowheads="1"/>
          </p:cNvSpPr>
          <p:nvPr/>
        </p:nvSpPr>
        <p:spPr bwMode="auto">
          <a:xfrm>
            <a:off x="3606800" y="299304"/>
            <a:ext cx="6096000" cy="1135054"/>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4.3.2.1   </a:t>
            </a:r>
            <a:r>
              <a:rPr lang="zh-CN" altLang="en-US" sz="2400" b="1" dirty="0">
                <a:solidFill>
                  <a:srgbClr val="292929"/>
                </a:solidFill>
                <a:latin typeface="楷体" panose="02010609060101010101" pitchFamily="49" charset="-122"/>
                <a:ea typeface="楷体" panose="02010609060101010101" pitchFamily="49" charset="-122"/>
              </a:rPr>
              <a:t>适用条件</a:t>
            </a:r>
          </a:p>
          <a:p>
            <a:pPr algn="ctr">
              <a:lnSpc>
                <a:spcPct val="150000"/>
              </a:lnSpc>
            </a:pPr>
            <a:r>
              <a:rPr lang="zh-CN" altLang="en-US" sz="2400" b="1" dirty="0">
                <a:solidFill>
                  <a:srgbClr val="292929"/>
                </a:solidFill>
                <a:latin typeface="楷体" panose="02010609060101010101" pitchFamily="49" charset="-122"/>
                <a:ea typeface="楷体" panose="02010609060101010101" pitchFamily="49" charset="-122"/>
              </a:rPr>
              <a:t>竞争谈判应符合以下条件之一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19536" y="419101"/>
            <a:ext cx="8291264" cy="6029324"/>
          </a:xfrm>
        </p:spPr>
        <p:txBody>
          <a:bodyPr/>
          <a:lstStyle/>
          <a:p>
            <a:r>
              <a:rPr lang="zh-CN" altLang="en-US" dirty="0"/>
              <a:t>                             </a:t>
            </a:r>
            <a:r>
              <a:rPr lang="zh-CN" altLang="en-US" sz="2600" dirty="0">
                <a:solidFill>
                  <a:srgbClr val="0070C0"/>
                </a:solidFill>
                <a:latin typeface="微软雅黑" panose="020B0503020204020204" pitchFamily="34" charset="-122"/>
                <a:ea typeface="微软雅黑" panose="020B0503020204020204" pitchFamily="34" charset="-122"/>
              </a:rPr>
              <a:t>竞争谈判程序</a:t>
            </a:r>
            <a:endParaRPr lang="en-US" altLang="zh-CN" sz="2600" dirty="0">
              <a:solidFill>
                <a:srgbClr val="0070C0"/>
              </a:solidFill>
              <a:latin typeface="微软雅黑" panose="020B0503020204020204" pitchFamily="34" charset="-122"/>
              <a:ea typeface="微软雅黑" panose="020B0503020204020204" pitchFamily="34" charset="-122"/>
            </a:endParaRPr>
          </a:p>
          <a:p>
            <a:endParaRPr lang="zh-CN" altLang="en-US" sz="2600" dirty="0">
              <a:solidFill>
                <a:srgbClr val="0070C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611420" y="971167"/>
            <a:ext cx="1604746" cy="12371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400" dirty="0">
                <a:solidFill>
                  <a:srgbClr val="002060"/>
                </a:solidFill>
              </a:rPr>
              <a:t>发出谈判邀请书</a:t>
            </a:r>
            <a:endParaRPr lang="zh-CN" altLang="en-US" sz="2400" dirty="0">
              <a:solidFill>
                <a:srgbClr val="002060"/>
              </a:solidFill>
            </a:endParaRPr>
          </a:p>
        </p:txBody>
      </p:sp>
      <p:sp>
        <p:nvSpPr>
          <p:cNvPr id="5" name="圆角矩形 4"/>
          <p:cNvSpPr/>
          <p:nvPr/>
        </p:nvSpPr>
        <p:spPr>
          <a:xfrm>
            <a:off x="3951333" y="971167"/>
            <a:ext cx="1505460" cy="1225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002060"/>
                </a:solidFill>
              </a:rPr>
              <a:t> </a:t>
            </a:r>
            <a:r>
              <a:rPr lang="zh-CN" altLang="zh-CN" sz="2400" dirty="0">
                <a:solidFill>
                  <a:srgbClr val="002060"/>
                </a:solidFill>
              </a:rPr>
              <a:t>编制谈</a:t>
            </a:r>
            <a:r>
              <a:rPr lang="en-US" altLang="zh-CN" sz="2400" dirty="0">
                <a:solidFill>
                  <a:srgbClr val="002060"/>
                </a:solidFill>
              </a:rPr>
              <a:t>        </a:t>
            </a:r>
            <a:r>
              <a:rPr lang="zh-CN" altLang="zh-CN" sz="2400" dirty="0">
                <a:solidFill>
                  <a:srgbClr val="002060"/>
                </a:solidFill>
              </a:rPr>
              <a:t>判文件</a:t>
            </a:r>
            <a:endParaRPr lang="zh-CN" altLang="en-US" sz="2400" dirty="0">
              <a:solidFill>
                <a:srgbClr val="002060"/>
              </a:solidFill>
            </a:endParaRPr>
          </a:p>
        </p:txBody>
      </p:sp>
      <p:sp>
        <p:nvSpPr>
          <p:cNvPr id="6" name="圆角矩形 5"/>
          <p:cNvSpPr/>
          <p:nvPr/>
        </p:nvSpPr>
        <p:spPr>
          <a:xfrm>
            <a:off x="1569728" y="2714025"/>
            <a:ext cx="2935633" cy="12313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dirty="0">
                <a:solidFill>
                  <a:srgbClr val="002060"/>
                </a:solidFill>
              </a:rPr>
              <a:t>递交初步响应文件</a:t>
            </a:r>
            <a:r>
              <a:rPr lang="zh-CN" altLang="en-US" sz="2400" dirty="0">
                <a:solidFill>
                  <a:srgbClr val="002060"/>
                </a:solidFill>
              </a:rPr>
              <a:t>：</a:t>
            </a:r>
            <a:endParaRPr lang="en-US" altLang="zh-CN" sz="2400" dirty="0">
              <a:solidFill>
                <a:srgbClr val="002060"/>
              </a:solidFill>
            </a:endParaRPr>
          </a:p>
          <a:p>
            <a:r>
              <a:rPr lang="zh-CN" altLang="en-US" sz="2400" dirty="0">
                <a:solidFill>
                  <a:srgbClr val="002060"/>
                </a:solidFill>
              </a:rPr>
              <a:t>供应商</a:t>
            </a:r>
            <a:r>
              <a:rPr lang="en-US" altLang="zh-CN" sz="2400" dirty="0">
                <a:solidFill>
                  <a:srgbClr val="002060"/>
                </a:solidFill>
              </a:rPr>
              <a:t>2</a:t>
            </a:r>
            <a:r>
              <a:rPr lang="zh-CN" altLang="en-US" sz="2400" dirty="0">
                <a:solidFill>
                  <a:srgbClr val="002060"/>
                </a:solidFill>
              </a:rPr>
              <a:t>人以上即可启动谈判程序</a:t>
            </a:r>
          </a:p>
        </p:txBody>
      </p:sp>
      <p:sp>
        <p:nvSpPr>
          <p:cNvPr id="7" name="圆角矩形 6"/>
          <p:cNvSpPr/>
          <p:nvPr/>
        </p:nvSpPr>
        <p:spPr>
          <a:xfrm>
            <a:off x="6036030" y="971169"/>
            <a:ext cx="5525349" cy="14817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002060"/>
                </a:solidFill>
              </a:rPr>
              <a:t>发出谈判文件：</a:t>
            </a:r>
            <a:endParaRPr lang="en-US" altLang="zh-CN" sz="2400" dirty="0">
              <a:solidFill>
                <a:srgbClr val="002060"/>
              </a:solidFill>
            </a:endParaRPr>
          </a:p>
          <a:p>
            <a:r>
              <a:rPr lang="zh-CN" altLang="zh-CN" sz="2400" dirty="0">
                <a:solidFill>
                  <a:srgbClr val="002060"/>
                </a:solidFill>
              </a:rPr>
              <a:t>从谈判文件发出之日起至供应商提交首次响应文件截止之日止不应少于</a:t>
            </a:r>
            <a:r>
              <a:rPr lang="en-US" altLang="zh-CN" sz="2400" dirty="0">
                <a:solidFill>
                  <a:srgbClr val="002060"/>
                </a:solidFill>
              </a:rPr>
              <a:t>3</a:t>
            </a:r>
            <a:r>
              <a:rPr lang="zh-CN" altLang="zh-CN" sz="2400" dirty="0">
                <a:solidFill>
                  <a:srgbClr val="002060"/>
                </a:solidFill>
              </a:rPr>
              <a:t>日。</a:t>
            </a:r>
            <a:endParaRPr lang="zh-CN" altLang="en-US" sz="2400" dirty="0">
              <a:solidFill>
                <a:srgbClr val="002060"/>
              </a:solidFill>
            </a:endParaRPr>
          </a:p>
        </p:txBody>
      </p:sp>
      <p:sp>
        <p:nvSpPr>
          <p:cNvPr id="9" name="圆角矩形 8"/>
          <p:cNvSpPr/>
          <p:nvPr/>
        </p:nvSpPr>
        <p:spPr>
          <a:xfrm>
            <a:off x="6036030" y="2714025"/>
            <a:ext cx="5525349" cy="122281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400" dirty="0">
                <a:solidFill>
                  <a:srgbClr val="002060"/>
                </a:solidFill>
              </a:rPr>
              <a:t>组建谈判小组</a:t>
            </a:r>
            <a:r>
              <a:rPr lang="zh-CN" altLang="en-US" sz="2400" dirty="0">
                <a:solidFill>
                  <a:srgbClr val="002060"/>
                </a:solidFill>
              </a:rPr>
              <a:t>：</a:t>
            </a:r>
            <a:endParaRPr lang="en-US" altLang="zh-CN" sz="2400" dirty="0">
              <a:solidFill>
                <a:srgbClr val="002060"/>
              </a:solidFill>
            </a:endParaRPr>
          </a:p>
          <a:p>
            <a:r>
              <a:rPr lang="en-US" altLang="zh-CN" sz="2400" dirty="0">
                <a:solidFill>
                  <a:srgbClr val="002060"/>
                </a:solidFill>
              </a:rPr>
              <a:t>          </a:t>
            </a:r>
            <a:r>
              <a:rPr lang="zh-CN" altLang="zh-CN" sz="2400" dirty="0">
                <a:solidFill>
                  <a:srgbClr val="002060"/>
                </a:solidFill>
              </a:rPr>
              <a:t>小组成员应为</a:t>
            </a:r>
            <a:r>
              <a:rPr lang="en-US" altLang="zh-CN" sz="2400" dirty="0">
                <a:solidFill>
                  <a:srgbClr val="002060"/>
                </a:solidFill>
              </a:rPr>
              <a:t>3</a:t>
            </a:r>
            <a:r>
              <a:rPr lang="zh-CN" altLang="zh-CN" sz="2400" dirty="0">
                <a:solidFill>
                  <a:srgbClr val="002060"/>
                </a:solidFill>
              </a:rPr>
              <a:t>人以上单数</a:t>
            </a:r>
            <a:endParaRPr lang="en-US" altLang="zh-CN" sz="2400" dirty="0">
              <a:solidFill>
                <a:srgbClr val="002060"/>
              </a:solidFill>
            </a:endParaRPr>
          </a:p>
          <a:p>
            <a:r>
              <a:rPr lang="zh-CN" altLang="en-US" sz="2400" dirty="0">
                <a:solidFill>
                  <a:srgbClr val="002060"/>
                </a:solidFill>
              </a:rPr>
              <a:t>        （</a:t>
            </a:r>
            <a:r>
              <a:rPr lang="zh-CN" altLang="en-US" sz="2400" dirty="0">
                <a:solidFill>
                  <a:srgbClr val="FF0000"/>
                </a:solidFill>
              </a:rPr>
              <a:t>资格自定</a:t>
            </a:r>
            <a:r>
              <a:rPr lang="zh-CN" altLang="en-US" sz="2400" dirty="0">
                <a:solidFill>
                  <a:srgbClr val="002060"/>
                </a:solidFill>
              </a:rPr>
              <a:t>）</a:t>
            </a:r>
          </a:p>
        </p:txBody>
      </p:sp>
      <p:sp>
        <p:nvSpPr>
          <p:cNvPr id="11" name="圆角矩形 10"/>
          <p:cNvSpPr/>
          <p:nvPr/>
        </p:nvSpPr>
        <p:spPr>
          <a:xfrm>
            <a:off x="1638617" y="4261988"/>
            <a:ext cx="3452057" cy="20245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r>
              <a:rPr lang="zh-CN" altLang="en-US" sz="2400" dirty="0">
                <a:solidFill>
                  <a:srgbClr val="002060"/>
                </a:solidFill>
              </a:rPr>
              <a:t>谈判开始：</a:t>
            </a:r>
            <a:r>
              <a:rPr lang="zh-CN" altLang="zh-CN" sz="2400" dirty="0">
                <a:solidFill>
                  <a:srgbClr val="002060"/>
                </a:solidFill>
              </a:rPr>
              <a:t>竞争谈判不举行谈判开始仪式；递交申请时间截止后依照采购文件规定的时间、地点直接进入谈判程序。</a:t>
            </a:r>
          </a:p>
          <a:p>
            <a:pPr algn="ctr"/>
            <a:endParaRPr lang="zh-CN" altLang="en-US" dirty="0"/>
          </a:p>
        </p:txBody>
      </p:sp>
      <p:sp>
        <p:nvSpPr>
          <p:cNvPr id="12" name="圆角矩形 11"/>
          <p:cNvSpPr/>
          <p:nvPr/>
        </p:nvSpPr>
        <p:spPr>
          <a:xfrm>
            <a:off x="6096000" y="4261989"/>
            <a:ext cx="5465379" cy="20245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002060"/>
                </a:solidFill>
              </a:rPr>
              <a:t>进行谈判：</a:t>
            </a:r>
            <a:r>
              <a:rPr lang="zh-CN" altLang="zh-CN" sz="2400" dirty="0">
                <a:solidFill>
                  <a:srgbClr val="002060"/>
                </a:solidFill>
              </a:rPr>
              <a:t>谈判过程中，谈判小组可以根据谈判文件和谈判情况实质性变动</a:t>
            </a:r>
            <a:endParaRPr lang="en-US" altLang="zh-CN" sz="2400" dirty="0">
              <a:solidFill>
                <a:srgbClr val="002060"/>
              </a:solidFill>
            </a:endParaRPr>
          </a:p>
          <a:p>
            <a:r>
              <a:rPr lang="zh-CN" altLang="en-US" sz="2400" dirty="0">
                <a:solidFill>
                  <a:srgbClr val="002060"/>
                </a:solidFill>
              </a:rPr>
              <a:t>在谈判程序中供应商不足</a:t>
            </a:r>
            <a:r>
              <a:rPr lang="en-US" altLang="zh-CN" sz="2400" dirty="0">
                <a:solidFill>
                  <a:srgbClr val="002060"/>
                </a:solidFill>
              </a:rPr>
              <a:t>3</a:t>
            </a:r>
            <a:r>
              <a:rPr lang="zh-CN" altLang="en-US" sz="2400" dirty="0">
                <a:solidFill>
                  <a:srgbClr val="002060"/>
                </a:solidFill>
              </a:rPr>
              <a:t>家不影响谈判的进行。</a:t>
            </a:r>
          </a:p>
        </p:txBody>
      </p:sp>
      <p:sp>
        <p:nvSpPr>
          <p:cNvPr id="15" name="椭圆 14"/>
          <p:cNvSpPr/>
          <p:nvPr/>
        </p:nvSpPr>
        <p:spPr>
          <a:xfrm>
            <a:off x="1207231" y="1384631"/>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6" name="椭圆 15"/>
          <p:cNvSpPr/>
          <p:nvPr/>
        </p:nvSpPr>
        <p:spPr>
          <a:xfrm>
            <a:off x="3612987" y="1363209"/>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7" name="椭圆 16"/>
          <p:cNvSpPr/>
          <p:nvPr/>
        </p:nvSpPr>
        <p:spPr>
          <a:xfrm>
            <a:off x="5608914" y="1384631"/>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8" name="椭圆 17"/>
          <p:cNvSpPr/>
          <p:nvPr/>
        </p:nvSpPr>
        <p:spPr>
          <a:xfrm>
            <a:off x="1180389" y="3122080"/>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19" name="椭圆 18"/>
          <p:cNvSpPr/>
          <p:nvPr/>
        </p:nvSpPr>
        <p:spPr>
          <a:xfrm>
            <a:off x="5635624" y="3154443"/>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20" name="椭圆 19"/>
          <p:cNvSpPr/>
          <p:nvPr/>
        </p:nvSpPr>
        <p:spPr>
          <a:xfrm>
            <a:off x="1238211" y="4924256"/>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
        <p:nvSpPr>
          <p:cNvPr id="21" name="椭圆 20"/>
          <p:cNvSpPr/>
          <p:nvPr/>
        </p:nvSpPr>
        <p:spPr>
          <a:xfrm>
            <a:off x="5706104" y="4986499"/>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525429" y="556911"/>
            <a:ext cx="9836254" cy="28720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solidFill>
                <a:srgbClr val="0070C0"/>
              </a:solidFill>
            </a:endParaRPr>
          </a:p>
          <a:p>
            <a:endParaRPr lang="en-US" altLang="zh-CN" dirty="0">
              <a:solidFill>
                <a:srgbClr val="0070C0"/>
              </a:solidFill>
            </a:endParaRPr>
          </a:p>
          <a:p>
            <a:endParaRPr lang="en-US" altLang="zh-CN" dirty="0">
              <a:solidFill>
                <a:srgbClr val="0070C0"/>
              </a:solidFill>
            </a:endParaRPr>
          </a:p>
          <a:p>
            <a:r>
              <a:rPr lang="zh-CN" altLang="en-US" sz="2400" dirty="0">
                <a:solidFill>
                  <a:srgbClr val="002060"/>
                </a:solidFill>
              </a:rPr>
              <a:t>最终报价：</a:t>
            </a:r>
            <a:endParaRPr lang="en-US" altLang="zh-CN" sz="2400" dirty="0">
              <a:solidFill>
                <a:srgbClr val="002060"/>
              </a:solidFill>
            </a:endParaRPr>
          </a:p>
          <a:p>
            <a:r>
              <a:rPr lang="zh-CN" altLang="zh-CN" sz="2400" dirty="0">
                <a:solidFill>
                  <a:srgbClr val="002060"/>
                </a:solidFill>
              </a:rPr>
              <a:t>在采购文件规定的谈判轮次结束谈判后，采购人应当请仍在程序中的供应商在某一规定日期之前就其响应书的所有方面提交最佳报盘或最终报价。</a:t>
            </a:r>
            <a:endParaRPr lang="en-US" altLang="zh-CN" sz="2400" dirty="0">
              <a:solidFill>
                <a:srgbClr val="002060"/>
              </a:solidFill>
            </a:endParaRPr>
          </a:p>
          <a:p>
            <a:r>
              <a:rPr lang="zh-CN" altLang="en-US" sz="2400" dirty="0">
                <a:solidFill>
                  <a:srgbClr val="002060"/>
                </a:solidFill>
              </a:rPr>
              <a:t>谈判小组对各谈判对象综合评价，并对谈判过程撰写谈判报告。报告应对各最终报价作出评价，或依谈判文件规定打分排队。</a:t>
            </a:r>
          </a:p>
          <a:p>
            <a:r>
              <a:rPr lang="zh-CN" altLang="en-US" sz="2400" dirty="0">
                <a:solidFill>
                  <a:srgbClr val="002060"/>
                </a:solidFill>
              </a:rPr>
              <a:t>采购人不得就供应商提出的最佳报盘和最终报价与其进行谈判。</a:t>
            </a:r>
          </a:p>
          <a:p>
            <a:endParaRPr lang="en-US" altLang="zh-CN" dirty="0">
              <a:solidFill>
                <a:srgbClr val="002060"/>
              </a:solidFill>
            </a:endParaRPr>
          </a:p>
          <a:p>
            <a:endParaRPr lang="zh-CN" altLang="zh-CN" dirty="0"/>
          </a:p>
          <a:p>
            <a:pPr algn="ctr"/>
            <a:endParaRPr lang="zh-CN" altLang="en-US" dirty="0"/>
          </a:p>
        </p:txBody>
      </p:sp>
      <p:sp>
        <p:nvSpPr>
          <p:cNvPr id="6" name="圆角矩形 5"/>
          <p:cNvSpPr/>
          <p:nvPr/>
        </p:nvSpPr>
        <p:spPr>
          <a:xfrm>
            <a:off x="1524384" y="4106338"/>
            <a:ext cx="2376264" cy="21004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002060"/>
                </a:solidFill>
              </a:rPr>
              <a:t>确定成交人：</a:t>
            </a:r>
            <a:endParaRPr lang="en-US" altLang="zh-CN" sz="2400" dirty="0">
              <a:solidFill>
                <a:srgbClr val="002060"/>
              </a:solidFill>
            </a:endParaRPr>
          </a:p>
          <a:p>
            <a:r>
              <a:rPr lang="zh-CN" altLang="zh-CN" sz="2400" dirty="0">
                <a:solidFill>
                  <a:srgbClr val="002060"/>
                </a:solidFill>
              </a:rPr>
              <a:t>提供最符合采购人需要</a:t>
            </a:r>
            <a:r>
              <a:rPr lang="zh-CN" altLang="zh-CN" sz="2400" dirty="0">
                <a:solidFill>
                  <a:srgbClr val="FF0000"/>
                </a:solidFill>
              </a:rPr>
              <a:t>报盘</a:t>
            </a:r>
            <a:r>
              <a:rPr lang="zh-CN" altLang="zh-CN" sz="2400" dirty="0">
                <a:solidFill>
                  <a:srgbClr val="002060"/>
                </a:solidFill>
              </a:rPr>
              <a:t>的供应商为成交人。</a:t>
            </a:r>
            <a:endParaRPr lang="zh-CN" altLang="en-US" sz="2400" dirty="0">
              <a:solidFill>
                <a:srgbClr val="002060"/>
              </a:solidFill>
            </a:endParaRPr>
          </a:p>
        </p:txBody>
      </p:sp>
      <p:sp>
        <p:nvSpPr>
          <p:cNvPr id="7" name="圆角矩形 6"/>
          <p:cNvSpPr/>
          <p:nvPr/>
        </p:nvSpPr>
        <p:spPr>
          <a:xfrm>
            <a:off x="8982213" y="4052611"/>
            <a:ext cx="2379469" cy="21004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002060"/>
                </a:solidFill>
              </a:rPr>
              <a:t>签订合同：</a:t>
            </a:r>
            <a:endParaRPr lang="en-US" altLang="zh-CN" sz="2400" dirty="0">
              <a:solidFill>
                <a:srgbClr val="002060"/>
              </a:solidFill>
            </a:endParaRPr>
          </a:p>
          <a:p>
            <a:pPr algn="ctr"/>
            <a:r>
              <a:rPr lang="zh-CN" altLang="en-US" sz="2400" dirty="0">
                <a:solidFill>
                  <a:srgbClr val="002060"/>
                </a:solidFill>
              </a:rPr>
              <a:t>应按</a:t>
            </a:r>
            <a:r>
              <a:rPr lang="en-US" altLang="zh-CN" sz="2400" dirty="0">
                <a:solidFill>
                  <a:srgbClr val="C00000"/>
                </a:solidFill>
              </a:rPr>
              <a:t>3.9</a:t>
            </a:r>
            <a:r>
              <a:rPr lang="zh-CN" altLang="en-US" sz="2400" dirty="0">
                <a:solidFill>
                  <a:srgbClr val="002060"/>
                </a:solidFill>
              </a:rPr>
              <a:t>规定</a:t>
            </a:r>
            <a:endParaRPr lang="en-US" altLang="zh-CN" sz="2400" dirty="0">
              <a:solidFill>
                <a:srgbClr val="002060"/>
              </a:solidFill>
            </a:endParaRPr>
          </a:p>
          <a:p>
            <a:pPr algn="ctr"/>
            <a:r>
              <a:rPr lang="zh-CN" altLang="en-US" sz="2400" dirty="0">
                <a:solidFill>
                  <a:srgbClr val="002060"/>
                </a:solidFill>
              </a:rPr>
              <a:t>执行。</a:t>
            </a:r>
          </a:p>
        </p:txBody>
      </p:sp>
      <p:sp>
        <p:nvSpPr>
          <p:cNvPr id="8" name="圆角矩形 7"/>
          <p:cNvSpPr/>
          <p:nvPr/>
        </p:nvSpPr>
        <p:spPr>
          <a:xfrm>
            <a:off x="5347375" y="4099074"/>
            <a:ext cx="1825486" cy="21004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002060"/>
                </a:solidFill>
              </a:rPr>
              <a:t> 成交通知：</a:t>
            </a:r>
            <a:endParaRPr lang="en-US" altLang="zh-CN" sz="2400" dirty="0">
              <a:solidFill>
                <a:srgbClr val="002060"/>
              </a:solidFill>
            </a:endParaRPr>
          </a:p>
          <a:p>
            <a:pPr algn="ctr"/>
            <a:r>
              <a:rPr lang="zh-CN" altLang="en-US" sz="2400" dirty="0">
                <a:solidFill>
                  <a:srgbClr val="002060"/>
                </a:solidFill>
              </a:rPr>
              <a:t>应按</a:t>
            </a:r>
            <a:r>
              <a:rPr lang="en-US" altLang="zh-CN" sz="2400" dirty="0">
                <a:solidFill>
                  <a:srgbClr val="002060"/>
                </a:solidFill>
              </a:rPr>
              <a:t>3.8</a:t>
            </a:r>
            <a:r>
              <a:rPr lang="zh-CN" altLang="en-US" sz="2400" dirty="0">
                <a:solidFill>
                  <a:srgbClr val="002060"/>
                </a:solidFill>
              </a:rPr>
              <a:t>规定执行</a:t>
            </a:r>
            <a:r>
              <a:rPr lang="zh-CN" altLang="en-US" dirty="0">
                <a:solidFill>
                  <a:srgbClr val="002060"/>
                </a:solidFill>
              </a:rPr>
              <a:t>。</a:t>
            </a:r>
          </a:p>
        </p:txBody>
      </p:sp>
      <p:sp>
        <p:nvSpPr>
          <p:cNvPr id="10" name="椭圆 9"/>
          <p:cNvSpPr/>
          <p:nvPr/>
        </p:nvSpPr>
        <p:spPr>
          <a:xfrm>
            <a:off x="1125023" y="1701431"/>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a:t>
            </a:r>
            <a:endParaRPr lang="zh-CN" altLang="en-US" dirty="0"/>
          </a:p>
        </p:txBody>
      </p:sp>
      <p:sp>
        <p:nvSpPr>
          <p:cNvPr id="11" name="椭圆 10"/>
          <p:cNvSpPr/>
          <p:nvPr/>
        </p:nvSpPr>
        <p:spPr>
          <a:xfrm>
            <a:off x="1110377" y="4712245"/>
            <a:ext cx="400406" cy="398224"/>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a:t>
            </a:r>
            <a:endParaRPr lang="zh-CN" altLang="en-US" dirty="0"/>
          </a:p>
        </p:txBody>
      </p:sp>
      <p:sp>
        <p:nvSpPr>
          <p:cNvPr id="12" name="椭圆 11"/>
          <p:cNvSpPr/>
          <p:nvPr/>
        </p:nvSpPr>
        <p:spPr>
          <a:xfrm>
            <a:off x="4772168" y="4598785"/>
            <a:ext cx="616430" cy="504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a:t>
            </a:r>
            <a:endParaRPr lang="zh-CN" altLang="en-US" dirty="0"/>
          </a:p>
        </p:txBody>
      </p:sp>
      <p:sp>
        <p:nvSpPr>
          <p:cNvPr id="13" name="椭圆 12"/>
          <p:cNvSpPr/>
          <p:nvPr/>
        </p:nvSpPr>
        <p:spPr>
          <a:xfrm>
            <a:off x="8365784" y="4606413"/>
            <a:ext cx="616430" cy="504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a:t>
            </a:r>
            <a:endParaRPr lang="zh-CN"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EA76F-01A5-4B10-A668-F2B5F20249A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xmlns="" id="{E3DAC89A-E7DB-4C94-94E8-B93A7B84F7A9}"/>
              </a:ext>
            </a:extLst>
          </p:cNvPr>
          <p:cNvSpPr>
            <a:spLocks noGrp="1"/>
          </p:cNvSpPr>
          <p:nvPr>
            <p:ph idx="1"/>
          </p:nvPr>
        </p:nvSpPr>
        <p:spPr/>
        <p:txBody>
          <a:bodyPr/>
          <a:lstStyle/>
          <a:p>
            <a:r>
              <a:rPr lang="zh-CN" altLang="en-US" dirty="0"/>
              <a:t>报盘（</a:t>
            </a:r>
            <a:r>
              <a:rPr lang="en-US" altLang="zh-CN" dirty="0"/>
              <a:t>offer</a:t>
            </a:r>
            <a:r>
              <a:rPr lang="zh-CN" altLang="en-US" dirty="0"/>
              <a:t>），也叫报价，是卖方主动向买方提供商品信息，或者是对询盘的答复，是卖方根据买方的来信，向买方报盘，其内容可包括商品名称、规格、数量、包装条件、价格、付款方式和交货期限等。报盘有两种：</a:t>
            </a:r>
          </a:p>
          <a:p>
            <a:r>
              <a:rPr lang="zh-CN" altLang="en-US" dirty="0"/>
              <a:t>虚盘（</a:t>
            </a:r>
            <a:r>
              <a:rPr lang="en-US" altLang="zh-CN" dirty="0"/>
              <a:t>non-firm offers</a:t>
            </a:r>
            <a:r>
              <a:rPr lang="zh-CN" altLang="en-US" dirty="0"/>
              <a:t>）</a:t>
            </a:r>
            <a:r>
              <a:rPr lang="en-US" altLang="zh-CN" dirty="0"/>
              <a:t>, </a:t>
            </a:r>
            <a:r>
              <a:rPr lang="zh-CN" altLang="en-US" dirty="0"/>
              <a:t>即无约束力的报盘。一般情况下，多数报盘均为虚盘，虚盘不规定报盘的有效日期，并且附有保留条件，如：</a:t>
            </a:r>
            <a:r>
              <a:rPr lang="en-US" altLang="zh-CN" dirty="0"/>
              <a:t>The offer is subject to our final confirmation/prior sale. </a:t>
            </a:r>
            <a:r>
              <a:rPr lang="zh-CN" altLang="en-US" dirty="0"/>
              <a:t>该报盘以我方最后确认</a:t>
            </a:r>
            <a:r>
              <a:rPr lang="en-US" altLang="zh-CN" dirty="0"/>
              <a:t>/</a:t>
            </a:r>
            <a:r>
              <a:rPr lang="zh-CN" altLang="en-US" dirty="0"/>
              <a:t>事先售出为准。</a:t>
            </a:r>
          </a:p>
          <a:p>
            <a:r>
              <a:rPr lang="zh-CN" altLang="en-US" dirty="0"/>
              <a:t>实盘（</a:t>
            </a:r>
            <a:r>
              <a:rPr lang="en-US" altLang="zh-CN" dirty="0"/>
              <a:t>firm offers</a:t>
            </a:r>
            <a:r>
              <a:rPr lang="zh-CN" altLang="en-US" dirty="0"/>
              <a:t>）则规定有效日期，而且实盘一旦被接受，报盘人就不能撤回。</a:t>
            </a:r>
          </a:p>
        </p:txBody>
      </p:sp>
    </p:spTree>
    <p:extLst>
      <p:ext uri="{BB962C8B-B14F-4D97-AF65-F5344CB8AC3E}">
        <p14:creationId xmlns:p14="http://schemas.microsoft.com/office/powerpoint/2010/main" xmlns="" val="34759407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rot="17113113" flipV="1">
            <a:off x="5611813" y="1044575"/>
            <a:ext cx="1144588" cy="3024187"/>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9" name="矩形 58"/>
          <p:cNvSpPr/>
          <p:nvPr/>
        </p:nvSpPr>
        <p:spPr>
          <a:xfrm rot="17113113" flipV="1">
            <a:off x="6698456" y="2599532"/>
            <a:ext cx="1146175" cy="3024188"/>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896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30" name="任意多边形 11"/>
          <p:cNvSpPr/>
          <p:nvPr/>
        </p:nvSpPr>
        <p:spPr>
          <a:xfrm flipH="1">
            <a:off x="3193492" y="3141662"/>
            <a:ext cx="8142841" cy="1269246"/>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椭圆 30"/>
          <p:cNvSpPr>
            <a:spLocks noChangeAspect="1"/>
          </p:cNvSpPr>
          <p:nvPr/>
        </p:nvSpPr>
        <p:spPr>
          <a:xfrm>
            <a:off x="10235008" y="3268615"/>
            <a:ext cx="885534" cy="885535"/>
          </a:xfrm>
          <a:prstGeom prst="ellipse">
            <a:avLst/>
          </a:prstGeom>
          <a:solidFill>
            <a:srgbClr val="00B0F0"/>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DIN-BoldItalic" pitchFamily="50" charset="0"/>
            </a:endParaRPr>
          </a:p>
        </p:txBody>
      </p:sp>
      <p:sp>
        <p:nvSpPr>
          <p:cNvPr id="32" name="文本框 114"/>
          <p:cNvSpPr txBox="1">
            <a:spLocks noChangeArrowheads="1"/>
          </p:cNvSpPr>
          <p:nvPr/>
        </p:nvSpPr>
        <p:spPr bwMode="auto">
          <a:xfrm>
            <a:off x="10383838" y="3440113"/>
            <a:ext cx="557212" cy="523875"/>
          </a:xfrm>
          <a:prstGeom prst="rect">
            <a:avLst/>
          </a:prstGeom>
          <a:noFill/>
          <a:ln w="9525">
            <a:noFill/>
            <a:miter lim="800000"/>
          </a:ln>
        </p:spPr>
        <p:txBody>
          <a:bodyPr wrap="none">
            <a:spAutoFit/>
          </a:bodyPr>
          <a:lstStyle/>
          <a:p>
            <a:r>
              <a:rPr lang="en-US" altLang="zh-CN" sz="2800" b="1">
                <a:solidFill>
                  <a:schemeClr val="bg1"/>
                </a:solidFill>
                <a:latin typeface="Impact MT Std"/>
                <a:ea typeface="方正兰亭黑简体"/>
                <a:cs typeface="方正兰亭黑简体"/>
              </a:rPr>
              <a:t>02</a:t>
            </a:r>
            <a:endParaRPr lang="zh-CN" altLang="en-US" sz="2800" b="1">
              <a:solidFill>
                <a:schemeClr val="bg1"/>
              </a:solidFill>
              <a:latin typeface="Impact MT Std"/>
              <a:ea typeface="方正兰亭黑简体"/>
              <a:cs typeface="方正兰亭黑简体"/>
            </a:endParaRPr>
          </a:p>
        </p:txBody>
      </p:sp>
      <p:sp>
        <p:nvSpPr>
          <p:cNvPr id="34" name="任意多边形 15"/>
          <p:cNvSpPr/>
          <p:nvPr/>
        </p:nvSpPr>
        <p:spPr>
          <a:xfrm flipH="1">
            <a:off x="3193493" y="1324385"/>
            <a:ext cx="7945438" cy="1411908"/>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椭圆 34"/>
          <p:cNvSpPr>
            <a:spLocks noChangeAspect="1"/>
          </p:cNvSpPr>
          <p:nvPr/>
        </p:nvSpPr>
        <p:spPr>
          <a:xfrm>
            <a:off x="10181358" y="1709541"/>
            <a:ext cx="885534" cy="885535"/>
          </a:xfrm>
          <a:prstGeom prst="ellipse">
            <a:avLst/>
          </a:prstGeom>
          <a:solidFill>
            <a:srgbClr val="0070C0"/>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DIN-BoldItalic" pitchFamily="50" charset="0"/>
            </a:endParaRPr>
          </a:p>
        </p:txBody>
      </p:sp>
      <p:sp>
        <p:nvSpPr>
          <p:cNvPr id="36" name="文本框 118"/>
          <p:cNvSpPr txBox="1">
            <a:spLocks noChangeArrowheads="1"/>
          </p:cNvSpPr>
          <p:nvPr/>
        </p:nvSpPr>
        <p:spPr bwMode="auto">
          <a:xfrm>
            <a:off x="10329863" y="1881188"/>
            <a:ext cx="514350" cy="523875"/>
          </a:xfrm>
          <a:prstGeom prst="rect">
            <a:avLst/>
          </a:prstGeom>
          <a:noFill/>
          <a:ln w="9525">
            <a:noFill/>
            <a:miter lim="800000"/>
          </a:ln>
        </p:spPr>
        <p:txBody>
          <a:bodyPr wrap="none">
            <a:spAutoFit/>
          </a:bodyPr>
          <a:lstStyle/>
          <a:p>
            <a:r>
              <a:rPr lang="en-US" altLang="zh-CN" sz="2800" b="1">
                <a:solidFill>
                  <a:schemeClr val="bg1"/>
                </a:solidFill>
                <a:latin typeface="Impact MT Std"/>
                <a:ea typeface="方正兰亭黑简体"/>
                <a:cs typeface="方正兰亭黑简体"/>
              </a:rPr>
              <a:t>01</a:t>
            </a:r>
            <a:endParaRPr lang="zh-CN" altLang="en-US" sz="2800" b="1">
              <a:solidFill>
                <a:schemeClr val="bg1"/>
              </a:solidFill>
              <a:latin typeface="Impact MT Std"/>
              <a:ea typeface="方正兰亭黑简体"/>
              <a:cs typeface="方正兰亭黑简体"/>
            </a:endParaRPr>
          </a:p>
        </p:txBody>
      </p:sp>
      <p:sp>
        <p:nvSpPr>
          <p:cNvPr id="37" name="矩形 36"/>
          <p:cNvSpPr/>
          <p:nvPr/>
        </p:nvSpPr>
        <p:spPr>
          <a:xfrm rot="17113113" flipV="1">
            <a:off x="5376863" y="4367213"/>
            <a:ext cx="1144587" cy="3024187"/>
          </a:xfrm>
          <a:prstGeom prst="rect">
            <a:avLst/>
          </a:prstGeom>
          <a:gradFill>
            <a:gsLst>
              <a:gs pos="0">
                <a:schemeClr val="tx1">
                  <a:alpha val="21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8" name="任意多边形 19"/>
          <p:cNvSpPr/>
          <p:nvPr/>
        </p:nvSpPr>
        <p:spPr>
          <a:xfrm flipH="1">
            <a:off x="495893" y="4647520"/>
            <a:ext cx="10714754" cy="1428750"/>
          </a:xfrm>
          <a:custGeom>
            <a:avLst/>
            <a:gdLst>
              <a:gd name="connsiteX0" fmla="*/ 5061858 w 5061858"/>
              <a:gd name="connsiteY0" fmla="*/ 0 h 1130346"/>
              <a:gd name="connsiteX1" fmla="*/ 565173 w 5061858"/>
              <a:gd name="connsiteY1" fmla="*/ 0 h 1130346"/>
              <a:gd name="connsiteX2" fmla="*/ 562794 w 5061858"/>
              <a:gd name="connsiteY2" fmla="*/ 0 h 1130346"/>
              <a:gd name="connsiteX3" fmla="*/ 562794 w 5061858"/>
              <a:gd name="connsiteY3" fmla="*/ 240 h 1130346"/>
              <a:gd name="connsiteX4" fmla="*/ 451271 w 5061858"/>
              <a:gd name="connsiteY4" fmla="*/ 11482 h 1130346"/>
              <a:gd name="connsiteX5" fmla="*/ 0 w 5061858"/>
              <a:gd name="connsiteY5" fmla="*/ 565173 h 1130346"/>
              <a:gd name="connsiteX6" fmla="*/ 451271 w 5061858"/>
              <a:gd name="connsiteY6" fmla="*/ 1118864 h 1130346"/>
              <a:gd name="connsiteX7" fmla="*/ 562794 w 5061858"/>
              <a:gd name="connsiteY7" fmla="*/ 1130106 h 1130346"/>
              <a:gd name="connsiteX8" fmla="*/ 562794 w 5061858"/>
              <a:gd name="connsiteY8" fmla="*/ 1130345 h 1130346"/>
              <a:gd name="connsiteX9" fmla="*/ 565163 w 5061858"/>
              <a:gd name="connsiteY9" fmla="*/ 1130345 h 1130346"/>
              <a:gd name="connsiteX10" fmla="*/ 565173 w 5061858"/>
              <a:gd name="connsiteY10" fmla="*/ 1130346 h 1130346"/>
              <a:gd name="connsiteX11" fmla="*/ 565183 w 5061858"/>
              <a:gd name="connsiteY11" fmla="*/ 1130345 h 1130346"/>
              <a:gd name="connsiteX12" fmla="*/ 5061858 w 5061858"/>
              <a:gd name="connsiteY12" fmla="*/ 1130345 h 113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1858" h="1130346">
                <a:moveTo>
                  <a:pt x="5061858" y="0"/>
                </a:moveTo>
                <a:lnTo>
                  <a:pt x="565173" y="0"/>
                </a:lnTo>
                <a:lnTo>
                  <a:pt x="562794" y="0"/>
                </a:lnTo>
                <a:lnTo>
                  <a:pt x="562794" y="240"/>
                </a:lnTo>
                <a:lnTo>
                  <a:pt x="451271" y="11482"/>
                </a:lnTo>
                <a:cubicBezTo>
                  <a:pt x="193731" y="64183"/>
                  <a:pt x="0" y="292054"/>
                  <a:pt x="0" y="565173"/>
                </a:cubicBezTo>
                <a:cubicBezTo>
                  <a:pt x="0" y="838292"/>
                  <a:pt x="193731" y="1066163"/>
                  <a:pt x="451271" y="1118864"/>
                </a:cubicBezTo>
                <a:lnTo>
                  <a:pt x="562794" y="1130106"/>
                </a:lnTo>
                <a:lnTo>
                  <a:pt x="562794" y="1130345"/>
                </a:lnTo>
                <a:lnTo>
                  <a:pt x="565163" y="1130345"/>
                </a:lnTo>
                <a:lnTo>
                  <a:pt x="565173" y="1130346"/>
                </a:lnTo>
                <a:lnTo>
                  <a:pt x="565183" y="1130345"/>
                </a:lnTo>
                <a:lnTo>
                  <a:pt x="5061858" y="1130345"/>
                </a:lnTo>
                <a:close/>
              </a:path>
            </a:pathLst>
          </a:custGeom>
          <a:gradFill>
            <a:gsLst>
              <a:gs pos="0">
                <a:srgbClr val="F8F8F8"/>
              </a:gs>
              <a:gs pos="100000">
                <a:srgbClr val="EDEEEF"/>
              </a:gs>
            </a:gsLst>
            <a:lin ang="1800000" scaled="0"/>
          </a:gradFill>
          <a:ln>
            <a:noFill/>
          </a:ln>
          <a:effectLst>
            <a:outerShdw blurRad="1270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9" name="椭圆 38"/>
          <p:cNvSpPr>
            <a:spLocks noChangeAspect="1"/>
          </p:cNvSpPr>
          <p:nvPr/>
        </p:nvSpPr>
        <p:spPr>
          <a:xfrm>
            <a:off x="10291817" y="4896080"/>
            <a:ext cx="885534" cy="885534"/>
          </a:xfrm>
          <a:prstGeom prst="ellipse">
            <a:avLst/>
          </a:prstGeom>
          <a:solidFill>
            <a:srgbClr val="2684E2"/>
          </a:solidFill>
          <a:ln>
            <a:noFill/>
          </a:ln>
          <a:effectLst>
            <a:innerShdw blurRad="1143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DIN-BoldItalic" pitchFamily="50" charset="0"/>
            </a:endParaRPr>
          </a:p>
        </p:txBody>
      </p:sp>
      <p:sp>
        <p:nvSpPr>
          <p:cNvPr id="40" name="文本框 122"/>
          <p:cNvSpPr txBox="1">
            <a:spLocks noChangeArrowheads="1"/>
          </p:cNvSpPr>
          <p:nvPr/>
        </p:nvSpPr>
        <p:spPr bwMode="auto">
          <a:xfrm>
            <a:off x="10440988" y="5068888"/>
            <a:ext cx="568325" cy="522287"/>
          </a:xfrm>
          <a:prstGeom prst="rect">
            <a:avLst/>
          </a:prstGeom>
          <a:noFill/>
          <a:ln w="9525">
            <a:noFill/>
            <a:miter lim="800000"/>
          </a:ln>
        </p:spPr>
        <p:txBody>
          <a:bodyPr wrap="none">
            <a:spAutoFit/>
          </a:bodyPr>
          <a:lstStyle/>
          <a:p>
            <a:r>
              <a:rPr lang="en-US" altLang="zh-CN" sz="2800" b="1">
                <a:solidFill>
                  <a:schemeClr val="bg1"/>
                </a:solidFill>
                <a:latin typeface="Impact MT Std"/>
                <a:ea typeface="方正兰亭黑简体"/>
                <a:cs typeface="方正兰亭黑简体"/>
              </a:rPr>
              <a:t>03</a:t>
            </a:r>
            <a:endParaRPr lang="zh-CN" altLang="en-US" sz="2800" b="1">
              <a:solidFill>
                <a:schemeClr val="bg1"/>
              </a:solidFill>
              <a:latin typeface="Impact MT Std"/>
              <a:ea typeface="方正兰亭黑简体"/>
              <a:cs typeface="方正兰亭黑简体"/>
            </a:endParaRPr>
          </a:p>
        </p:txBody>
      </p:sp>
      <p:grpSp>
        <p:nvGrpSpPr>
          <p:cNvPr id="2" name="组合 22"/>
          <p:cNvGrpSpPr/>
          <p:nvPr/>
        </p:nvGrpSpPr>
        <p:grpSpPr>
          <a:xfrm>
            <a:off x="3395767" y="3505820"/>
            <a:ext cx="385075" cy="317752"/>
            <a:chOff x="2778125" y="844550"/>
            <a:chExt cx="971550" cy="801688"/>
          </a:xfrm>
          <a:solidFill>
            <a:srgbClr val="00B0F0"/>
          </a:solidFill>
        </p:grpSpPr>
        <p:sp>
          <p:nvSpPr>
            <p:cNvPr id="42" name="Freeform 32"/>
            <p:cNvSpPr/>
            <p:nvPr/>
          </p:nvSpPr>
          <p:spPr bwMode="auto">
            <a:xfrm>
              <a:off x="3081338" y="1498600"/>
              <a:ext cx="365125" cy="147638"/>
            </a:xfrm>
            <a:custGeom>
              <a:avLst/>
              <a:gdLst>
                <a:gd name="T0" fmla="*/ 88 w 96"/>
                <a:gd name="T1" fmla="*/ 23 h 39"/>
                <a:gd name="T2" fmla="*/ 56 w 96"/>
                <a:gd name="T3" fmla="*/ 23 h 39"/>
                <a:gd name="T4" fmla="*/ 56 w 96"/>
                <a:gd name="T5" fmla="*/ 8 h 39"/>
                <a:gd name="T6" fmla="*/ 48 w 96"/>
                <a:gd name="T7" fmla="*/ 0 h 39"/>
                <a:gd name="T8" fmla="*/ 40 w 96"/>
                <a:gd name="T9" fmla="*/ 8 h 39"/>
                <a:gd name="T10" fmla="*/ 40 w 96"/>
                <a:gd name="T11" fmla="*/ 23 h 39"/>
                <a:gd name="T12" fmla="*/ 8 w 96"/>
                <a:gd name="T13" fmla="*/ 23 h 39"/>
                <a:gd name="T14" fmla="*/ 0 w 96"/>
                <a:gd name="T15" fmla="*/ 31 h 39"/>
                <a:gd name="T16" fmla="*/ 8 w 96"/>
                <a:gd name="T17" fmla="*/ 39 h 39"/>
                <a:gd name="T18" fmla="*/ 88 w 96"/>
                <a:gd name="T19" fmla="*/ 39 h 39"/>
                <a:gd name="T20" fmla="*/ 96 w 96"/>
                <a:gd name="T21" fmla="*/ 31 h 39"/>
                <a:gd name="T22" fmla="*/ 88 w 96"/>
                <a:gd name="T23"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39">
                  <a:moveTo>
                    <a:pt x="88" y="23"/>
                  </a:moveTo>
                  <a:cubicBezTo>
                    <a:pt x="56" y="23"/>
                    <a:pt x="56" y="23"/>
                    <a:pt x="56" y="23"/>
                  </a:cubicBezTo>
                  <a:cubicBezTo>
                    <a:pt x="56" y="8"/>
                    <a:pt x="56" y="8"/>
                    <a:pt x="56" y="8"/>
                  </a:cubicBezTo>
                  <a:cubicBezTo>
                    <a:pt x="56" y="4"/>
                    <a:pt x="53" y="0"/>
                    <a:pt x="48" y="0"/>
                  </a:cubicBezTo>
                  <a:cubicBezTo>
                    <a:pt x="44" y="0"/>
                    <a:pt x="40" y="4"/>
                    <a:pt x="40" y="8"/>
                  </a:cubicBezTo>
                  <a:cubicBezTo>
                    <a:pt x="40" y="23"/>
                    <a:pt x="40" y="23"/>
                    <a:pt x="40" y="23"/>
                  </a:cubicBezTo>
                  <a:cubicBezTo>
                    <a:pt x="8" y="23"/>
                    <a:pt x="8" y="23"/>
                    <a:pt x="8" y="23"/>
                  </a:cubicBezTo>
                  <a:cubicBezTo>
                    <a:pt x="3" y="23"/>
                    <a:pt x="0" y="26"/>
                    <a:pt x="0" y="31"/>
                  </a:cubicBezTo>
                  <a:cubicBezTo>
                    <a:pt x="0" y="35"/>
                    <a:pt x="3" y="39"/>
                    <a:pt x="8" y="39"/>
                  </a:cubicBezTo>
                  <a:cubicBezTo>
                    <a:pt x="88" y="39"/>
                    <a:pt x="88" y="39"/>
                    <a:pt x="88" y="39"/>
                  </a:cubicBezTo>
                  <a:cubicBezTo>
                    <a:pt x="93" y="39"/>
                    <a:pt x="96" y="35"/>
                    <a:pt x="96" y="31"/>
                  </a:cubicBezTo>
                  <a:cubicBezTo>
                    <a:pt x="96" y="26"/>
                    <a:pt x="93" y="23"/>
                    <a:pt x="88" y="23"/>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3" name="Freeform 33"/>
            <p:cNvSpPr>
              <a:spLocks noEditPoints="1"/>
            </p:cNvSpPr>
            <p:nvPr/>
          </p:nvSpPr>
          <p:spPr bwMode="auto">
            <a:xfrm>
              <a:off x="2778125" y="844550"/>
              <a:ext cx="971550" cy="615950"/>
            </a:xfrm>
            <a:custGeom>
              <a:avLst/>
              <a:gdLst>
                <a:gd name="T0" fmla="*/ 240 w 256"/>
                <a:gd name="T1" fmla="*/ 0 h 162"/>
                <a:gd name="T2" fmla="*/ 16 w 256"/>
                <a:gd name="T3" fmla="*/ 0 h 162"/>
                <a:gd name="T4" fmla="*/ 0 w 256"/>
                <a:gd name="T5" fmla="*/ 16 h 162"/>
                <a:gd name="T6" fmla="*/ 0 w 256"/>
                <a:gd name="T7" fmla="*/ 146 h 162"/>
                <a:gd name="T8" fmla="*/ 16 w 256"/>
                <a:gd name="T9" fmla="*/ 162 h 162"/>
                <a:gd name="T10" fmla="*/ 240 w 256"/>
                <a:gd name="T11" fmla="*/ 162 h 162"/>
                <a:gd name="T12" fmla="*/ 256 w 256"/>
                <a:gd name="T13" fmla="*/ 146 h 162"/>
                <a:gd name="T14" fmla="*/ 256 w 256"/>
                <a:gd name="T15" fmla="*/ 16 h 162"/>
                <a:gd name="T16" fmla="*/ 240 w 256"/>
                <a:gd name="T17" fmla="*/ 0 h 162"/>
                <a:gd name="T18" fmla="*/ 16 w 256"/>
                <a:gd name="T19" fmla="*/ 146 h 162"/>
                <a:gd name="T20" fmla="*/ 16 w 256"/>
                <a:gd name="T21" fmla="*/ 134 h 162"/>
                <a:gd name="T22" fmla="*/ 169 w 256"/>
                <a:gd name="T23" fmla="*/ 134 h 162"/>
                <a:gd name="T24" fmla="*/ 175 w 256"/>
                <a:gd name="T25" fmla="*/ 129 h 162"/>
                <a:gd name="T26" fmla="*/ 169 w 256"/>
                <a:gd name="T27" fmla="*/ 123 h 162"/>
                <a:gd name="T28" fmla="*/ 16 w 256"/>
                <a:gd name="T29" fmla="*/ 123 h 162"/>
                <a:gd name="T30" fmla="*/ 16 w 256"/>
                <a:gd name="T31" fmla="*/ 16 h 162"/>
                <a:gd name="T32" fmla="*/ 240 w 256"/>
                <a:gd name="T33" fmla="*/ 16 h 162"/>
                <a:gd name="T34" fmla="*/ 240 w 256"/>
                <a:gd name="T35" fmla="*/ 123 h 162"/>
                <a:gd name="T36" fmla="*/ 202 w 256"/>
                <a:gd name="T37" fmla="*/ 123 h 162"/>
                <a:gd name="T38" fmla="*/ 197 w 256"/>
                <a:gd name="T39" fmla="*/ 129 h 162"/>
                <a:gd name="T40" fmla="*/ 202 w 256"/>
                <a:gd name="T41" fmla="*/ 134 h 162"/>
                <a:gd name="T42" fmla="*/ 240 w 256"/>
                <a:gd name="T43" fmla="*/ 134 h 162"/>
                <a:gd name="T44" fmla="*/ 240 w 256"/>
                <a:gd name="T45" fmla="*/ 146 h 162"/>
                <a:gd name="T46" fmla="*/ 16 w 256"/>
                <a:gd name="T47"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6" h="162">
                  <a:moveTo>
                    <a:pt x="240" y="0"/>
                  </a:moveTo>
                  <a:cubicBezTo>
                    <a:pt x="16" y="0"/>
                    <a:pt x="16" y="0"/>
                    <a:pt x="16" y="0"/>
                  </a:cubicBezTo>
                  <a:cubicBezTo>
                    <a:pt x="7" y="0"/>
                    <a:pt x="0" y="7"/>
                    <a:pt x="0" y="16"/>
                  </a:cubicBezTo>
                  <a:cubicBezTo>
                    <a:pt x="0" y="146"/>
                    <a:pt x="0" y="146"/>
                    <a:pt x="0" y="146"/>
                  </a:cubicBezTo>
                  <a:cubicBezTo>
                    <a:pt x="0" y="154"/>
                    <a:pt x="7" y="162"/>
                    <a:pt x="16" y="162"/>
                  </a:cubicBezTo>
                  <a:cubicBezTo>
                    <a:pt x="240" y="162"/>
                    <a:pt x="240" y="162"/>
                    <a:pt x="240" y="162"/>
                  </a:cubicBezTo>
                  <a:cubicBezTo>
                    <a:pt x="249" y="162"/>
                    <a:pt x="256" y="154"/>
                    <a:pt x="256" y="146"/>
                  </a:cubicBezTo>
                  <a:cubicBezTo>
                    <a:pt x="256" y="16"/>
                    <a:pt x="256" y="16"/>
                    <a:pt x="256" y="16"/>
                  </a:cubicBezTo>
                  <a:cubicBezTo>
                    <a:pt x="256" y="7"/>
                    <a:pt x="249" y="0"/>
                    <a:pt x="240" y="0"/>
                  </a:cubicBezTo>
                  <a:close/>
                  <a:moveTo>
                    <a:pt x="16" y="146"/>
                  </a:moveTo>
                  <a:cubicBezTo>
                    <a:pt x="16" y="134"/>
                    <a:pt x="16" y="134"/>
                    <a:pt x="16" y="134"/>
                  </a:cubicBezTo>
                  <a:cubicBezTo>
                    <a:pt x="169" y="134"/>
                    <a:pt x="169" y="134"/>
                    <a:pt x="169" y="134"/>
                  </a:cubicBezTo>
                  <a:cubicBezTo>
                    <a:pt x="172" y="134"/>
                    <a:pt x="175" y="132"/>
                    <a:pt x="175" y="129"/>
                  </a:cubicBezTo>
                  <a:cubicBezTo>
                    <a:pt x="175" y="126"/>
                    <a:pt x="172" y="123"/>
                    <a:pt x="169" y="123"/>
                  </a:cubicBezTo>
                  <a:cubicBezTo>
                    <a:pt x="16" y="123"/>
                    <a:pt x="16" y="123"/>
                    <a:pt x="16" y="123"/>
                  </a:cubicBezTo>
                  <a:cubicBezTo>
                    <a:pt x="16" y="16"/>
                    <a:pt x="16" y="16"/>
                    <a:pt x="16" y="16"/>
                  </a:cubicBezTo>
                  <a:cubicBezTo>
                    <a:pt x="240" y="16"/>
                    <a:pt x="240" y="16"/>
                    <a:pt x="240" y="16"/>
                  </a:cubicBezTo>
                  <a:cubicBezTo>
                    <a:pt x="240" y="123"/>
                    <a:pt x="240" y="123"/>
                    <a:pt x="240" y="123"/>
                  </a:cubicBezTo>
                  <a:cubicBezTo>
                    <a:pt x="202" y="123"/>
                    <a:pt x="202" y="123"/>
                    <a:pt x="202" y="123"/>
                  </a:cubicBezTo>
                  <a:cubicBezTo>
                    <a:pt x="199" y="123"/>
                    <a:pt x="197" y="126"/>
                    <a:pt x="197" y="129"/>
                  </a:cubicBezTo>
                  <a:cubicBezTo>
                    <a:pt x="197" y="132"/>
                    <a:pt x="199" y="134"/>
                    <a:pt x="202" y="134"/>
                  </a:cubicBezTo>
                  <a:cubicBezTo>
                    <a:pt x="240" y="134"/>
                    <a:pt x="240" y="134"/>
                    <a:pt x="240" y="134"/>
                  </a:cubicBezTo>
                  <a:cubicBezTo>
                    <a:pt x="240" y="146"/>
                    <a:pt x="240" y="146"/>
                    <a:pt x="240" y="146"/>
                  </a:cubicBezTo>
                  <a:lnTo>
                    <a:pt x="16" y="146"/>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sp>
        <p:nvSpPr>
          <p:cNvPr id="44" name="Freeform 86"/>
          <p:cNvSpPr>
            <a:spLocks noEditPoints="1" noChangeArrowheads="1"/>
          </p:cNvSpPr>
          <p:nvPr/>
        </p:nvSpPr>
        <p:spPr bwMode="auto">
          <a:xfrm>
            <a:off x="3460184" y="1832448"/>
            <a:ext cx="393700" cy="441325"/>
          </a:xfrm>
          <a:custGeom>
            <a:avLst/>
            <a:gdLst>
              <a:gd name="T0" fmla="*/ 119 w 228"/>
              <a:gd name="T1" fmla="*/ 14 h 256"/>
              <a:gd name="T2" fmla="*/ 114 w 228"/>
              <a:gd name="T3" fmla="*/ 0 h 256"/>
              <a:gd name="T4" fmla="*/ 109 w 228"/>
              <a:gd name="T5" fmla="*/ 14 h 256"/>
              <a:gd name="T6" fmla="*/ 109 w 228"/>
              <a:gd name="T7" fmla="*/ 242 h 256"/>
              <a:gd name="T8" fmla="*/ 114 w 228"/>
              <a:gd name="T9" fmla="*/ 256 h 256"/>
              <a:gd name="T10" fmla="*/ 119 w 228"/>
              <a:gd name="T11" fmla="*/ 242 h 256"/>
              <a:gd name="T12" fmla="*/ 206 w 228"/>
              <a:gd name="T13" fmla="*/ 163 h 256"/>
              <a:gd name="T14" fmla="*/ 183 w 228"/>
              <a:gd name="T15" fmla="*/ 128 h 256"/>
              <a:gd name="T16" fmla="*/ 206 w 228"/>
              <a:gd name="T17" fmla="*/ 93 h 256"/>
              <a:gd name="T18" fmla="*/ 206 w 228"/>
              <a:gd name="T19" fmla="*/ 163 h 256"/>
              <a:gd name="T20" fmla="*/ 119 w 228"/>
              <a:gd name="T21" fmla="*/ 226 h 256"/>
              <a:gd name="T22" fmla="*/ 167 w 228"/>
              <a:gd name="T23" fmla="*/ 167 h 256"/>
              <a:gd name="T24" fmla="*/ 61 w 228"/>
              <a:gd name="T25" fmla="*/ 167 h 256"/>
              <a:gd name="T26" fmla="*/ 109 w 228"/>
              <a:gd name="T27" fmla="*/ 226 h 256"/>
              <a:gd name="T28" fmla="*/ 61 w 228"/>
              <a:gd name="T29" fmla="*/ 167 h 256"/>
              <a:gd name="T30" fmla="*/ 58 w 228"/>
              <a:gd name="T31" fmla="*/ 100 h 256"/>
              <a:gd name="T32" fmla="*/ 109 w 228"/>
              <a:gd name="T33" fmla="*/ 154 h 256"/>
              <a:gd name="T34" fmla="*/ 56 w 228"/>
              <a:gd name="T35" fmla="*/ 128 h 256"/>
              <a:gd name="T36" fmla="*/ 119 w 228"/>
              <a:gd name="T37" fmla="*/ 102 h 256"/>
              <a:gd name="T38" fmla="*/ 172 w 228"/>
              <a:gd name="T39" fmla="*/ 128 h 256"/>
              <a:gd name="T40" fmla="*/ 119 w 228"/>
              <a:gd name="T41" fmla="*/ 154 h 256"/>
              <a:gd name="T42" fmla="*/ 69 w 228"/>
              <a:gd name="T43" fmla="*/ 43 h 256"/>
              <a:gd name="T44" fmla="*/ 78 w 228"/>
              <a:gd name="T45" fmla="*/ 50 h 256"/>
              <a:gd name="T46" fmla="*/ 109 w 228"/>
              <a:gd name="T47" fmla="*/ 30 h 256"/>
              <a:gd name="T48" fmla="*/ 114 w 228"/>
              <a:gd name="T49" fmla="*/ 55 h 256"/>
              <a:gd name="T50" fmla="*/ 119 w 228"/>
              <a:gd name="T51" fmla="*/ 30 h 256"/>
              <a:gd name="T52" fmla="*/ 150 w 228"/>
              <a:gd name="T53" fmla="*/ 50 h 256"/>
              <a:gd name="T54" fmla="*/ 158 w 228"/>
              <a:gd name="T55" fmla="*/ 51 h 256"/>
              <a:gd name="T56" fmla="*/ 156 w 228"/>
              <a:gd name="T57" fmla="*/ 39 h 256"/>
              <a:gd name="T58" fmla="*/ 178 w 228"/>
              <a:gd name="T59" fmla="*/ 88 h 256"/>
              <a:gd name="T60" fmla="*/ 164 w 228"/>
              <a:gd name="T61" fmla="*/ 64 h 256"/>
              <a:gd name="T62" fmla="*/ 167 w 228"/>
              <a:gd name="T63" fmla="*/ 89 h 256"/>
              <a:gd name="T64" fmla="*/ 119 w 228"/>
              <a:gd name="T65" fmla="*/ 74 h 256"/>
              <a:gd name="T66" fmla="*/ 109 w 228"/>
              <a:gd name="T67" fmla="*/ 74 h 256"/>
              <a:gd name="T68" fmla="*/ 61 w 228"/>
              <a:gd name="T69" fmla="*/ 89 h 256"/>
              <a:gd name="T70" fmla="*/ 63 w 228"/>
              <a:gd name="T71" fmla="*/ 64 h 256"/>
              <a:gd name="T72" fmla="*/ 50 w 228"/>
              <a:gd name="T73" fmla="*/ 88 h 256"/>
              <a:gd name="T74" fmla="*/ 72 w 228"/>
              <a:gd name="T75" fmla="*/ 39 h 256"/>
              <a:gd name="T76" fmla="*/ 48 w 228"/>
              <a:gd name="T77" fmla="*/ 98 h 256"/>
              <a:gd name="T78" fmla="*/ 48 w 228"/>
              <a:gd name="T79" fmla="*/ 157 h 256"/>
              <a:gd name="T80" fmla="*/ 16 w 228"/>
              <a:gd name="T81" fmla="*/ 128 h 256"/>
              <a:gd name="T82" fmla="*/ 27 w 228"/>
              <a:gd name="T83" fmla="*/ 173 h 256"/>
              <a:gd name="T84" fmla="*/ 73 w 228"/>
              <a:gd name="T85" fmla="*/ 217 h 256"/>
              <a:gd name="T86" fmla="*/ 155 w 228"/>
              <a:gd name="T87" fmla="*/ 217 h 256"/>
              <a:gd name="T88" fmla="*/ 201 w 228"/>
              <a:gd name="T89" fmla="*/ 173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8"/>
              <a:gd name="T136" fmla="*/ 0 h 256"/>
              <a:gd name="T137" fmla="*/ 228 w 228"/>
              <a:gd name="T138" fmla="*/ 256 h 2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8" h="256">
                <a:moveTo>
                  <a:pt x="228" y="128"/>
                </a:moveTo>
                <a:cubicBezTo>
                  <a:pt x="228" y="67"/>
                  <a:pt x="180" y="17"/>
                  <a:pt x="119" y="14"/>
                </a:cubicBezTo>
                <a:cubicBezTo>
                  <a:pt x="119" y="6"/>
                  <a:pt x="119" y="6"/>
                  <a:pt x="119" y="6"/>
                </a:cubicBezTo>
                <a:cubicBezTo>
                  <a:pt x="119" y="3"/>
                  <a:pt x="117" y="0"/>
                  <a:pt x="114" y="0"/>
                </a:cubicBezTo>
                <a:cubicBezTo>
                  <a:pt x="111" y="0"/>
                  <a:pt x="109" y="3"/>
                  <a:pt x="109" y="6"/>
                </a:cubicBezTo>
                <a:cubicBezTo>
                  <a:pt x="109" y="14"/>
                  <a:pt x="109" y="14"/>
                  <a:pt x="109" y="14"/>
                </a:cubicBezTo>
                <a:cubicBezTo>
                  <a:pt x="48" y="17"/>
                  <a:pt x="0" y="67"/>
                  <a:pt x="0" y="128"/>
                </a:cubicBezTo>
                <a:cubicBezTo>
                  <a:pt x="0" y="189"/>
                  <a:pt x="48" y="239"/>
                  <a:pt x="109" y="242"/>
                </a:cubicBezTo>
                <a:cubicBezTo>
                  <a:pt x="109" y="251"/>
                  <a:pt x="109" y="251"/>
                  <a:pt x="109" y="251"/>
                </a:cubicBezTo>
                <a:cubicBezTo>
                  <a:pt x="109" y="254"/>
                  <a:pt x="111" y="256"/>
                  <a:pt x="114" y="256"/>
                </a:cubicBezTo>
                <a:cubicBezTo>
                  <a:pt x="117" y="256"/>
                  <a:pt x="119" y="254"/>
                  <a:pt x="119" y="251"/>
                </a:cubicBezTo>
                <a:cubicBezTo>
                  <a:pt x="119" y="242"/>
                  <a:pt x="119" y="242"/>
                  <a:pt x="119" y="242"/>
                </a:cubicBezTo>
                <a:cubicBezTo>
                  <a:pt x="180" y="239"/>
                  <a:pt x="228" y="189"/>
                  <a:pt x="228" y="128"/>
                </a:cubicBezTo>
                <a:close/>
                <a:moveTo>
                  <a:pt x="206" y="163"/>
                </a:moveTo>
                <a:cubicBezTo>
                  <a:pt x="201" y="161"/>
                  <a:pt x="193" y="159"/>
                  <a:pt x="180" y="157"/>
                </a:cubicBezTo>
                <a:cubicBezTo>
                  <a:pt x="182" y="148"/>
                  <a:pt x="183" y="138"/>
                  <a:pt x="183" y="128"/>
                </a:cubicBezTo>
                <a:cubicBezTo>
                  <a:pt x="183" y="118"/>
                  <a:pt x="182" y="108"/>
                  <a:pt x="180" y="98"/>
                </a:cubicBezTo>
                <a:cubicBezTo>
                  <a:pt x="193" y="97"/>
                  <a:pt x="201" y="95"/>
                  <a:pt x="206" y="93"/>
                </a:cubicBezTo>
                <a:cubicBezTo>
                  <a:pt x="210" y="104"/>
                  <a:pt x="212" y="116"/>
                  <a:pt x="212" y="128"/>
                </a:cubicBezTo>
                <a:cubicBezTo>
                  <a:pt x="212" y="140"/>
                  <a:pt x="210" y="152"/>
                  <a:pt x="206" y="163"/>
                </a:cubicBezTo>
                <a:close/>
                <a:moveTo>
                  <a:pt x="130" y="225"/>
                </a:moveTo>
                <a:cubicBezTo>
                  <a:pt x="127" y="225"/>
                  <a:pt x="123" y="226"/>
                  <a:pt x="119" y="226"/>
                </a:cubicBezTo>
                <a:cubicBezTo>
                  <a:pt x="119" y="165"/>
                  <a:pt x="119" y="165"/>
                  <a:pt x="119" y="165"/>
                </a:cubicBezTo>
                <a:cubicBezTo>
                  <a:pt x="138" y="165"/>
                  <a:pt x="154" y="166"/>
                  <a:pt x="167" y="167"/>
                </a:cubicBezTo>
                <a:cubicBezTo>
                  <a:pt x="161" y="195"/>
                  <a:pt x="147" y="216"/>
                  <a:pt x="130" y="225"/>
                </a:cubicBezTo>
                <a:close/>
                <a:moveTo>
                  <a:pt x="61" y="167"/>
                </a:moveTo>
                <a:cubicBezTo>
                  <a:pt x="74" y="166"/>
                  <a:pt x="90" y="165"/>
                  <a:pt x="109" y="165"/>
                </a:cubicBezTo>
                <a:cubicBezTo>
                  <a:pt x="109" y="226"/>
                  <a:pt x="109" y="226"/>
                  <a:pt x="109" y="226"/>
                </a:cubicBezTo>
                <a:cubicBezTo>
                  <a:pt x="105" y="226"/>
                  <a:pt x="101" y="225"/>
                  <a:pt x="98" y="225"/>
                </a:cubicBezTo>
                <a:cubicBezTo>
                  <a:pt x="81" y="216"/>
                  <a:pt x="67" y="195"/>
                  <a:pt x="61" y="167"/>
                </a:cubicBezTo>
                <a:close/>
                <a:moveTo>
                  <a:pt x="56" y="128"/>
                </a:moveTo>
                <a:cubicBezTo>
                  <a:pt x="56" y="118"/>
                  <a:pt x="57" y="109"/>
                  <a:pt x="58" y="100"/>
                </a:cubicBezTo>
                <a:cubicBezTo>
                  <a:pt x="73" y="101"/>
                  <a:pt x="90" y="102"/>
                  <a:pt x="109" y="102"/>
                </a:cubicBezTo>
                <a:cubicBezTo>
                  <a:pt x="109" y="154"/>
                  <a:pt x="109" y="154"/>
                  <a:pt x="109" y="154"/>
                </a:cubicBezTo>
                <a:cubicBezTo>
                  <a:pt x="90" y="154"/>
                  <a:pt x="73" y="155"/>
                  <a:pt x="58" y="156"/>
                </a:cubicBezTo>
                <a:cubicBezTo>
                  <a:pt x="57" y="147"/>
                  <a:pt x="56" y="138"/>
                  <a:pt x="56" y="128"/>
                </a:cubicBezTo>
                <a:close/>
                <a:moveTo>
                  <a:pt x="119" y="154"/>
                </a:moveTo>
                <a:cubicBezTo>
                  <a:pt x="119" y="102"/>
                  <a:pt x="119" y="102"/>
                  <a:pt x="119" y="102"/>
                </a:cubicBezTo>
                <a:cubicBezTo>
                  <a:pt x="138" y="102"/>
                  <a:pt x="155" y="101"/>
                  <a:pt x="169" y="100"/>
                </a:cubicBezTo>
                <a:cubicBezTo>
                  <a:pt x="171" y="109"/>
                  <a:pt x="172" y="118"/>
                  <a:pt x="172" y="128"/>
                </a:cubicBezTo>
                <a:cubicBezTo>
                  <a:pt x="172" y="138"/>
                  <a:pt x="171" y="147"/>
                  <a:pt x="170" y="156"/>
                </a:cubicBezTo>
                <a:cubicBezTo>
                  <a:pt x="155" y="155"/>
                  <a:pt x="138" y="154"/>
                  <a:pt x="119" y="154"/>
                </a:cubicBezTo>
                <a:close/>
                <a:moveTo>
                  <a:pt x="72" y="39"/>
                </a:moveTo>
                <a:cubicBezTo>
                  <a:pt x="71" y="40"/>
                  <a:pt x="70" y="42"/>
                  <a:pt x="69" y="43"/>
                </a:cubicBezTo>
                <a:cubicBezTo>
                  <a:pt x="67" y="46"/>
                  <a:pt x="68" y="49"/>
                  <a:pt x="70" y="51"/>
                </a:cubicBezTo>
                <a:cubicBezTo>
                  <a:pt x="73" y="52"/>
                  <a:pt x="76" y="52"/>
                  <a:pt x="78" y="50"/>
                </a:cubicBezTo>
                <a:cubicBezTo>
                  <a:pt x="84" y="41"/>
                  <a:pt x="91" y="35"/>
                  <a:pt x="98" y="31"/>
                </a:cubicBezTo>
                <a:cubicBezTo>
                  <a:pt x="102" y="30"/>
                  <a:pt x="105" y="30"/>
                  <a:pt x="109" y="30"/>
                </a:cubicBezTo>
                <a:cubicBezTo>
                  <a:pt x="109" y="50"/>
                  <a:pt x="109" y="50"/>
                  <a:pt x="109" y="50"/>
                </a:cubicBezTo>
                <a:cubicBezTo>
                  <a:pt x="109" y="53"/>
                  <a:pt x="111" y="55"/>
                  <a:pt x="114" y="55"/>
                </a:cubicBezTo>
                <a:cubicBezTo>
                  <a:pt x="117" y="55"/>
                  <a:pt x="119" y="53"/>
                  <a:pt x="119" y="50"/>
                </a:cubicBezTo>
                <a:cubicBezTo>
                  <a:pt x="119" y="30"/>
                  <a:pt x="119" y="30"/>
                  <a:pt x="119" y="30"/>
                </a:cubicBezTo>
                <a:cubicBezTo>
                  <a:pt x="123" y="30"/>
                  <a:pt x="126" y="30"/>
                  <a:pt x="130" y="31"/>
                </a:cubicBezTo>
                <a:cubicBezTo>
                  <a:pt x="137" y="35"/>
                  <a:pt x="144" y="41"/>
                  <a:pt x="150" y="50"/>
                </a:cubicBezTo>
                <a:cubicBezTo>
                  <a:pt x="151" y="51"/>
                  <a:pt x="153" y="52"/>
                  <a:pt x="155" y="52"/>
                </a:cubicBezTo>
                <a:cubicBezTo>
                  <a:pt x="156" y="52"/>
                  <a:pt x="157" y="51"/>
                  <a:pt x="158" y="51"/>
                </a:cubicBezTo>
                <a:cubicBezTo>
                  <a:pt x="160" y="49"/>
                  <a:pt x="161" y="46"/>
                  <a:pt x="159" y="43"/>
                </a:cubicBezTo>
                <a:cubicBezTo>
                  <a:pt x="158" y="42"/>
                  <a:pt x="157" y="40"/>
                  <a:pt x="156" y="39"/>
                </a:cubicBezTo>
                <a:cubicBezTo>
                  <a:pt x="175" y="48"/>
                  <a:pt x="191" y="64"/>
                  <a:pt x="201" y="83"/>
                </a:cubicBezTo>
                <a:cubicBezTo>
                  <a:pt x="199" y="85"/>
                  <a:pt x="190" y="86"/>
                  <a:pt x="178" y="88"/>
                </a:cubicBezTo>
                <a:cubicBezTo>
                  <a:pt x="176" y="81"/>
                  <a:pt x="174" y="73"/>
                  <a:pt x="171" y="67"/>
                </a:cubicBezTo>
                <a:cubicBezTo>
                  <a:pt x="170" y="64"/>
                  <a:pt x="167" y="63"/>
                  <a:pt x="164" y="64"/>
                </a:cubicBezTo>
                <a:cubicBezTo>
                  <a:pt x="162" y="65"/>
                  <a:pt x="160" y="68"/>
                  <a:pt x="162" y="71"/>
                </a:cubicBezTo>
                <a:cubicBezTo>
                  <a:pt x="164" y="76"/>
                  <a:pt x="166" y="83"/>
                  <a:pt x="167" y="89"/>
                </a:cubicBezTo>
                <a:cubicBezTo>
                  <a:pt x="154" y="90"/>
                  <a:pt x="138" y="91"/>
                  <a:pt x="119" y="91"/>
                </a:cubicBezTo>
                <a:cubicBezTo>
                  <a:pt x="119" y="74"/>
                  <a:pt x="119" y="74"/>
                  <a:pt x="119" y="74"/>
                </a:cubicBezTo>
                <a:cubicBezTo>
                  <a:pt x="119" y="71"/>
                  <a:pt x="117" y="68"/>
                  <a:pt x="114" y="68"/>
                </a:cubicBezTo>
                <a:cubicBezTo>
                  <a:pt x="111" y="68"/>
                  <a:pt x="109" y="71"/>
                  <a:pt x="109" y="74"/>
                </a:cubicBezTo>
                <a:cubicBezTo>
                  <a:pt x="109" y="91"/>
                  <a:pt x="109" y="91"/>
                  <a:pt x="109" y="91"/>
                </a:cubicBezTo>
                <a:cubicBezTo>
                  <a:pt x="90" y="91"/>
                  <a:pt x="74" y="90"/>
                  <a:pt x="61" y="89"/>
                </a:cubicBezTo>
                <a:cubicBezTo>
                  <a:pt x="62" y="83"/>
                  <a:pt x="64" y="76"/>
                  <a:pt x="66" y="71"/>
                </a:cubicBezTo>
                <a:cubicBezTo>
                  <a:pt x="68" y="68"/>
                  <a:pt x="66" y="65"/>
                  <a:pt x="63" y="64"/>
                </a:cubicBezTo>
                <a:cubicBezTo>
                  <a:pt x="61" y="63"/>
                  <a:pt x="58" y="64"/>
                  <a:pt x="57" y="67"/>
                </a:cubicBezTo>
                <a:cubicBezTo>
                  <a:pt x="54" y="73"/>
                  <a:pt x="52" y="81"/>
                  <a:pt x="50" y="88"/>
                </a:cubicBezTo>
                <a:cubicBezTo>
                  <a:pt x="37" y="86"/>
                  <a:pt x="29" y="85"/>
                  <a:pt x="27" y="83"/>
                </a:cubicBezTo>
                <a:cubicBezTo>
                  <a:pt x="36" y="64"/>
                  <a:pt x="53" y="48"/>
                  <a:pt x="72" y="39"/>
                </a:cubicBezTo>
                <a:close/>
                <a:moveTo>
                  <a:pt x="22" y="93"/>
                </a:moveTo>
                <a:cubicBezTo>
                  <a:pt x="27" y="95"/>
                  <a:pt x="35" y="97"/>
                  <a:pt x="48" y="98"/>
                </a:cubicBezTo>
                <a:cubicBezTo>
                  <a:pt x="46" y="108"/>
                  <a:pt x="45" y="118"/>
                  <a:pt x="45" y="128"/>
                </a:cubicBezTo>
                <a:cubicBezTo>
                  <a:pt x="45" y="138"/>
                  <a:pt x="46" y="148"/>
                  <a:pt x="48" y="157"/>
                </a:cubicBezTo>
                <a:cubicBezTo>
                  <a:pt x="35" y="159"/>
                  <a:pt x="27" y="161"/>
                  <a:pt x="22" y="163"/>
                </a:cubicBezTo>
                <a:cubicBezTo>
                  <a:pt x="18" y="152"/>
                  <a:pt x="16" y="140"/>
                  <a:pt x="16" y="128"/>
                </a:cubicBezTo>
                <a:cubicBezTo>
                  <a:pt x="16" y="116"/>
                  <a:pt x="18" y="104"/>
                  <a:pt x="22" y="93"/>
                </a:cubicBezTo>
                <a:close/>
                <a:moveTo>
                  <a:pt x="27" y="173"/>
                </a:moveTo>
                <a:cubicBezTo>
                  <a:pt x="29" y="171"/>
                  <a:pt x="37" y="169"/>
                  <a:pt x="50" y="168"/>
                </a:cubicBezTo>
                <a:cubicBezTo>
                  <a:pt x="55" y="188"/>
                  <a:pt x="63" y="205"/>
                  <a:pt x="73" y="217"/>
                </a:cubicBezTo>
                <a:cubicBezTo>
                  <a:pt x="53" y="208"/>
                  <a:pt x="37" y="192"/>
                  <a:pt x="27" y="173"/>
                </a:cubicBezTo>
                <a:close/>
                <a:moveTo>
                  <a:pt x="155" y="217"/>
                </a:moveTo>
                <a:cubicBezTo>
                  <a:pt x="165" y="205"/>
                  <a:pt x="173" y="188"/>
                  <a:pt x="178" y="168"/>
                </a:cubicBezTo>
                <a:cubicBezTo>
                  <a:pt x="190" y="169"/>
                  <a:pt x="199" y="171"/>
                  <a:pt x="201" y="173"/>
                </a:cubicBezTo>
                <a:cubicBezTo>
                  <a:pt x="191" y="192"/>
                  <a:pt x="175" y="208"/>
                  <a:pt x="155" y="217"/>
                </a:cubicBezTo>
                <a:close/>
              </a:path>
            </a:pathLst>
          </a:custGeom>
          <a:solidFill>
            <a:srgbClr val="0070C0"/>
          </a:solidFill>
          <a:ln w="9525">
            <a:noFill/>
            <a:round/>
          </a:ln>
        </p:spPr>
        <p:txBody>
          <a:bodyPr/>
          <a:lstStyle/>
          <a:p>
            <a:endParaRPr lang="zh-CN" altLang="en-US"/>
          </a:p>
        </p:txBody>
      </p:sp>
      <p:grpSp>
        <p:nvGrpSpPr>
          <p:cNvPr id="3" name="组合 26"/>
          <p:cNvGrpSpPr/>
          <p:nvPr/>
        </p:nvGrpSpPr>
        <p:grpSpPr>
          <a:xfrm>
            <a:off x="795487" y="5077598"/>
            <a:ext cx="371731" cy="441746"/>
            <a:chOff x="3386138" y="1465263"/>
            <a:chExt cx="817563" cy="971551"/>
          </a:xfrm>
          <a:solidFill>
            <a:srgbClr val="2684E2"/>
          </a:solidFill>
        </p:grpSpPr>
        <p:sp>
          <p:nvSpPr>
            <p:cNvPr id="46" name="Freeform 94"/>
            <p:cNvSpPr>
              <a:spLocks noEditPoints="1"/>
            </p:cNvSpPr>
            <p:nvPr/>
          </p:nvSpPr>
          <p:spPr bwMode="auto">
            <a:xfrm>
              <a:off x="3560763" y="1465263"/>
              <a:ext cx="468313" cy="466725"/>
            </a:xfrm>
            <a:custGeom>
              <a:avLst/>
              <a:gdLst>
                <a:gd name="T0" fmla="*/ 62 w 123"/>
                <a:gd name="T1" fmla="*/ 123 h 123"/>
                <a:gd name="T2" fmla="*/ 123 w 123"/>
                <a:gd name="T3" fmla="*/ 62 h 123"/>
                <a:gd name="T4" fmla="*/ 62 w 123"/>
                <a:gd name="T5" fmla="*/ 0 h 123"/>
                <a:gd name="T6" fmla="*/ 0 w 123"/>
                <a:gd name="T7" fmla="*/ 62 h 123"/>
                <a:gd name="T8" fmla="*/ 62 w 123"/>
                <a:gd name="T9" fmla="*/ 123 h 123"/>
                <a:gd name="T10" fmla="*/ 62 w 123"/>
                <a:gd name="T11" fmla="*/ 16 h 123"/>
                <a:gd name="T12" fmla="*/ 107 w 123"/>
                <a:gd name="T13" fmla="*/ 62 h 123"/>
                <a:gd name="T14" fmla="*/ 62 w 123"/>
                <a:gd name="T15" fmla="*/ 107 h 123"/>
                <a:gd name="T16" fmla="*/ 16 w 123"/>
                <a:gd name="T17" fmla="*/ 62 h 123"/>
                <a:gd name="T18" fmla="*/ 62 w 123"/>
                <a:gd name="T19"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3">
                  <a:moveTo>
                    <a:pt x="62" y="123"/>
                  </a:moveTo>
                  <a:cubicBezTo>
                    <a:pt x="96" y="123"/>
                    <a:pt x="123" y="96"/>
                    <a:pt x="123" y="62"/>
                  </a:cubicBezTo>
                  <a:cubicBezTo>
                    <a:pt x="123" y="28"/>
                    <a:pt x="96" y="0"/>
                    <a:pt x="62" y="0"/>
                  </a:cubicBezTo>
                  <a:cubicBezTo>
                    <a:pt x="28" y="0"/>
                    <a:pt x="0" y="28"/>
                    <a:pt x="0" y="62"/>
                  </a:cubicBezTo>
                  <a:cubicBezTo>
                    <a:pt x="0" y="96"/>
                    <a:pt x="28" y="123"/>
                    <a:pt x="62" y="123"/>
                  </a:cubicBezTo>
                  <a:close/>
                  <a:moveTo>
                    <a:pt x="62" y="16"/>
                  </a:moveTo>
                  <a:cubicBezTo>
                    <a:pt x="87" y="16"/>
                    <a:pt x="107" y="37"/>
                    <a:pt x="107" y="62"/>
                  </a:cubicBezTo>
                  <a:cubicBezTo>
                    <a:pt x="107" y="87"/>
                    <a:pt x="87" y="107"/>
                    <a:pt x="62" y="107"/>
                  </a:cubicBezTo>
                  <a:cubicBezTo>
                    <a:pt x="37" y="107"/>
                    <a:pt x="16" y="87"/>
                    <a:pt x="16" y="62"/>
                  </a:cubicBezTo>
                  <a:cubicBezTo>
                    <a:pt x="16" y="37"/>
                    <a:pt x="37" y="16"/>
                    <a:pt x="62" y="16"/>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47" name="Freeform 95"/>
            <p:cNvSpPr>
              <a:spLocks noEditPoints="1"/>
            </p:cNvSpPr>
            <p:nvPr/>
          </p:nvSpPr>
          <p:spPr bwMode="auto">
            <a:xfrm>
              <a:off x="3386138" y="1958976"/>
              <a:ext cx="817563" cy="477838"/>
            </a:xfrm>
            <a:custGeom>
              <a:avLst/>
              <a:gdLst>
                <a:gd name="T0" fmla="*/ 214 w 215"/>
                <a:gd name="T1" fmla="*/ 57 h 126"/>
                <a:gd name="T2" fmla="*/ 144 w 215"/>
                <a:gd name="T3" fmla="*/ 1 h 126"/>
                <a:gd name="T4" fmla="*/ 135 w 215"/>
                <a:gd name="T5" fmla="*/ 6 h 126"/>
                <a:gd name="T6" fmla="*/ 108 w 215"/>
                <a:gd name="T7" fmla="*/ 37 h 126"/>
                <a:gd name="T8" fmla="*/ 81 w 215"/>
                <a:gd name="T9" fmla="*/ 6 h 126"/>
                <a:gd name="T10" fmla="*/ 71 w 215"/>
                <a:gd name="T11" fmla="*/ 1 h 126"/>
                <a:gd name="T12" fmla="*/ 2 w 215"/>
                <a:gd name="T13" fmla="*/ 57 h 126"/>
                <a:gd name="T14" fmla="*/ 2 w 215"/>
                <a:gd name="T15" fmla="*/ 65 h 126"/>
                <a:gd name="T16" fmla="*/ 108 w 215"/>
                <a:gd name="T17" fmla="*/ 126 h 126"/>
                <a:gd name="T18" fmla="*/ 214 w 215"/>
                <a:gd name="T19" fmla="*/ 65 h 126"/>
                <a:gd name="T20" fmla="*/ 214 w 215"/>
                <a:gd name="T21" fmla="*/ 57 h 126"/>
                <a:gd name="T22" fmla="*/ 146 w 215"/>
                <a:gd name="T23" fmla="*/ 19 h 126"/>
                <a:gd name="T24" fmla="*/ 159 w 215"/>
                <a:gd name="T25" fmla="*/ 25 h 126"/>
                <a:gd name="T26" fmla="*/ 131 w 215"/>
                <a:gd name="T27" fmla="*/ 60 h 126"/>
                <a:gd name="T28" fmla="*/ 127 w 215"/>
                <a:gd name="T29" fmla="*/ 56 h 126"/>
                <a:gd name="T30" fmla="*/ 118 w 215"/>
                <a:gd name="T31" fmla="*/ 49 h 126"/>
                <a:gd name="T32" fmla="*/ 146 w 215"/>
                <a:gd name="T33" fmla="*/ 19 h 126"/>
                <a:gd name="T34" fmla="*/ 97 w 215"/>
                <a:gd name="T35" fmla="*/ 49 h 126"/>
                <a:gd name="T36" fmla="*/ 88 w 215"/>
                <a:gd name="T37" fmla="*/ 56 h 126"/>
                <a:gd name="T38" fmla="*/ 84 w 215"/>
                <a:gd name="T39" fmla="*/ 60 h 126"/>
                <a:gd name="T40" fmla="*/ 57 w 215"/>
                <a:gd name="T41" fmla="*/ 25 h 126"/>
                <a:gd name="T42" fmla="*/ 70 w 215"/>
                <a:gd name="T43" fmla="*/ 19 h 126"/>
                <a:gd name="T44" fmla="*/ 97 w 215"/>
                <a:gd name="T45" fmla="*/ 49 h 126"/>
                <a:gd name="T46" fmla="*/ 113 w 215"/>
                <a:gd name="T47" fmla="*/ 110 h 126"/>
                <a:gd name="T48" fmla="*/ 113 w 215"/>
                <a:gd name="T49" fmla="*/ 74 h 126"/>
                <a:gd name="T50" fmla="*/ 108 w 215"/>
                <a:gd name="T51" fmla="*/ 69 h 126"/>
                <a:gd name="T52" fmla="*/ 102 w 215"/>
                <a:gd name="T53" fmla="*/ 74 h 126"/>
                <a:gd name="T54" fmla="*/ 102 w 215"/>
                <a:gd name="T55" fmla="*/ 110 h 126"/>
                <a:gd name="T56" fmla="*/ 18 w 215"/>
                <a:gd name="T57" fmla="*/ 61 h 126"/>
                <a:gd name="T58" fmla="*/ 48 w 215"/>
                <a:gd name="T59" fmla="*/ 30 h 126"/>
                <a:gd name="T60" fmla="*/ 81 w 215"/>
                <a:gd name="T61" fmla="*/ 71 h 126"/>
                <a:gd name="T62" fmla="*/ 87 w 215"/>
                <a:gd name="T63" fmla="*/ 71 h 126"/>
                <a:gd name="T64" fmla="*/ 95 w 215"/>
                <a:gd name="T65" fmla="*/ 64 h 126"/>
                <a:gd name="T66" fmla="*/ 108 w 215"/>
                <a:gd name="T67" fmla="*/ 54 h 126"/>
                <a:gd name="T68" fmla="*/ 120 w 215"/>
                <a:gd name="T69" fmla="*/ 64 h 126"/>
                <a:gd name="T70" fmla="*/ 128 w 215"/>
                <a:gd name="T71" fmla="*/ 71 h 126"/>
                <a:gd name="T72" fmla="*/ 131 w 215"/>
                <a:gd name="T73" fmla="*/ 72 h 126"/>
                <a:gd name="T74" fmla="*/ 135 w 215"/>
                <a:gd name="T75" fmla="*/ 71 h 126"/>
                <a:gd name="T76" fmla="*/ 168 w 215"/>
                <a:gd name="T77" fmla="*/ 30 h 126"/>
                <a:gd name="T78" fmla="*/ 197 w 215"/>
                <a:gd name="T79" fmla="*/ 61 h 126"/>
                <a:gd name="T80" fmla="*/ 113 w 215"/>
                <a:gd name="T81" fmla="*/ 1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5" h="126">
                  <a:moveTo>
                    <a:pt x="214" y="57"/>
                  </a:moveTo>
                  <a:cubicBezTo>
                    <a:pt x="198" y="30"/>
                    <a:pt x="174" y="11"/>
                    <a:pt x="144" y="1"/>
                  </a:cubicBezTo>
                  <a:cubicBezTo>
                    <a:pt x="141" y="0"/>
                    <a:pt x="137" y="2"/>
                    <a:pt x="135" y="6"/>
                  </a:cubicBezTo>
                  <a:cubicBezTo>
                    <a:pt x="129" y="18"/>
                    <a:pt x="119" y="29"/>
                    <a:pt x="108" y="37"/>
                  </a:cubicBezTo>
                  <a:cubicBezTo>
                    <a:pt x="96" y="29"/>
                    <a:pt x="87" y="18"/>
                    <a:pt x="81" y="6"/>
                  </a:cubicBezTo>
                  <a:cubicBezTo>
                    <a:pt x="79" y="2"/>
                    <a:pt x="75" y="0"/>
                    <a:pt x="71" y="1"/>
                  </a:cubicBezTo>
                  <a:cubicBezTo>
                    <a:pt x="42" y="11"/>
                    <a:pt x="17" y="30"/>
                    <a:pt x="2" y="57"/>
                  </a:cubicBezTo>
                  <a:cubicBezTo>
                    <a:pt x="0" y="59"/>
                    <a:pt x="0" y="62"/>
                    <a:pt x="2" y="65"/>
                  </a:cubicBezTo>
                  <a:cubicBezTo>
                    <a:pt x="24" y="103"/>
                    <a:pt x="64" y="126"/>
                    <a:pt x="108" y="126"/>
                  </a:cubicBezTo>
                  <a:cubicBezTo>
                    <a:pt x="151" y="126"/>
                    <a:pt x="192" y="103"/>
                    <a:pt x="214" y="65"/>
                  </a:cubicBezTo>
                  <a:cubicBezTo>
                    <a:pt x="215" y="62"/>
                    <a:pt x="215" y="59"/>
                    <a:pt x="214" y="57"/>
                  </a:cubicBezTo>
                  <a:close/>
                  <a:moveTo>
                    <a:pt x="146" y="19"/>
                  </a:moveTo>
                  <a:cubicBezTo>
                    <a:pt x="150" y="21"/>
                    <a:pt x="155" y="23"/>
                    <a:pt x="159" y="25"/>
                  </a:cubicBezTo>
                  <a:cubicBezTo>
                    <a:pt x="152" y="36"/>
                    <a:pt x="143" y="50"/>
                    <a:pt x="131" y="60"/>
                  </a:cubicBezTo>
                  <a:cubicBezTo>
                    <a:pt x="130" y="59"/>
                    <a:pt x="129" y="58"/>
                    <a:pt x="127" y="56"/>
                  </a:cubicBezTo>
                  <a:cubicBezTo>
                    <a:pt x="124" y="54"/>
                    <a:pt x="121" y="51"/>
                    <a:pt x="118" y="49"/>
                  </a:cubicBezTo>
                  <a:cubicBezTo>
                    <a:pt x="130" y="41"/>
                    <a:pt x="139" y="31"/>
                    <a:pt x="146" y="19"/>
                  </a:cubicBezTo>
                  <a:close/>
                  <a:moveTo>
                    <a:pt x="97" y="49"/>
                  </a:moveTo>
                  <a:cubicBezTo>
                    <a:pt x="94" y="51"/>
                    <a:pt x="91" y="54"/>
                    <a:pt x="88" y="56"/>
                  </a:cubicBezTo>
                  <a:cubicBezTo>
                    <a:pt x="87" y="58"/>
                    <a:pt x="85" y="59"/>
                    <a:pt x="84" y="60"/>
                  </a:cubicBezTo>
                  <a:cubicBezTo>
                    <a:pt x="72" y="50"/>
                    <a:pt x="63" y="36"/>
                    <a:pt x="57" y="25"/>
                  </a:cubicBezTo>
                  <a:cubicBezTo>
                    <a:pt x="61" y="23"/>
                    <a:pt x="65" y="21"/>
                    <a:pt x="70" y="19"/>
                  </a:cubicBezTo>
                  <a:cubicBezTo>
                    <a:pt x="76" y="31"/>
                    <a:pt x="86" y="41"/>
                    <a:pt x="97" y="49"/>
                  </a:cubicBezTo>
                  <a:close/>
                  <a:moveTo>
                    <a:pt x="113" y="110"/>
                  </a:moveTo>
                  <a:cubicBezTo>
                    <a:pt x="113" y="74"/>
                    <a:pt x="113" y="74"/>
                    <a:pt x="113" y="74"/>
                  </a:cubicBezTo>
                  <a:cubicBezTo>
                    <a:pt x="113" y="72"/>
                    <a:pt x="111" y="69"/>
                    <a:pt x="108" y="69"/>
                  </a:cubicBezTo>
                  <a:cubicBezTo>
                    <a:pt x="105" y="69"/>
                    <a:pt x="102" y="72"/>
                    <a:pt x="102" y="74"/>
                  </a:cubicBezTo>
                  <a:cubicBezTo>
                    <a:pt x="102" y="110"/>
                    <a:pt x="102" y="110"/>
                    <a:pt x="102" y="110"/>
                  </a:cubicBezTo>
                  <a:cubicBezTo>
                    <a:pt x="68" y="108"/>
                    <a:pt x="37" y="90"/>
                    <a:pt x="18" y="61"/>
                  </a:cubicBezTo>
                  <a:cubicBezTo>
                    <a:pt x="26" y="49"/>
                    <a:pt x="36" y="38"/>
                    <a:pt x="48" y="30"/>
                  </a:cubicBezTo>
                  <a:cubicBezTo>
                    <a:pt x="55" y="44"/>
                    <a:pt x="66" y="59"/>
                    <a:pt x="81" y="71"/>
                  </a:cubicBezTo>
                  <a:cubicBezTo>
                    <a:pt x="83" y="73"/>
                    <a:pt x="85" y="73"/>
                    <a:pt x="87" y="71"/>
                  </a:cubicBezTo>
                  <a:cubicBezTo>
                    <a:pt x="90" y="69"/>
                    <a:pt x="93" y="67"/>
                    <a:pt x="95" y="64"/>
                  </a:cubicBezTo>
                  <a:cubicBezTo>
                    <a:pt x="99" y="61"/>
                    <a:pt x="104" y="57"/>
                    <a:pt x="108" y="54"/>
                  </a:cubicBezTo>
                  <a:cubicBezTo>
                    <a:pt x="112" y="57"/>
                    <a:pt x="116" y="61"/>
                    <a:pt x="120" y="64"/>
                  </a:cubicBezTo>
                  <a:cubicBezTo>
                    <a:pt x="123" y="67"/>
                    <a:pt x="125" y="69"/>
                    <a:pt x="128" y="71"/>
                  </a:cubicBezTo>
                  <a:cubicBezTo>
                    <a:pt x="129" y="72"/>
                    <a:pt x="130" y="72"/>
                    <a:pt x="131" y="72"/>
                  </a:cubicBezTo>
                  <a:cubicBezTo>
                    <a:pt x="133" y="72"/>
                    <a:pt x="134" y="72"/>
                    <a:pt x="135" y="71"/>
                  </a:cubicBezTo>
                  <a:cubicBezTo>
                    <a:pt x="149" y="59"/>
                    <a:pt x="160" y="44"/>
                    <a:pt x="168" y="30"/>
                  </a:cubicBezTo>
                  <a:cubicBezTo>
                    <a:pt x="180" y="38"/>
                    <a:pt x="190" y="49"/>
                    <a:pt x="197" y="61"/>
                  </a:cubicBezTo>
                  <a:cubicBezTo>
                    <a:pt x="179" y="90"/>
                    <a:pt x="147" y="108"/>
                    <a:pt x="113" y="11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sp>
        <p:nvSpPr>
          <p:cNvPr id="48" name="矩形 47"/>
          <p:cNvSpPr/>
          <p:nvPr/>
        </p:nvSpPr>
        <p:spPr>
          <a:xfrm>
            <a:off x="3933158" y="1371123"/>
            <a:ext cx="6194814" cy="1289905"/>
          </a:xfrm>
          <a:prstGeom prst="rect">
            <a:avLst/>
          </a:prstGeom>
          <a:noFill/>
        </p:spPr>
        <p:txBody>
          <a:bodyPr wrap="square">
            <a:spAutoFit/>
          </a:bodyPr>
          <a:lstStyle/>
          <a:p>
            <a:pPr algn="just" fontAlgn="auto">
              <a:lnSpc>
                <a:spcPct val="150000"/>
              </a:lnSpc>
              <a:spcBef>
                <a:spcPts val="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竞争磋商用于进行较为专业或较为复杂采购的方法。本标准规定的竞争磋商方式是</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示范法</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中两阶段招标、通过对话征求意见书和通过顺序谈判征求意见书三种采购方式的综合。</a:t>
            </a:r>
          </a:p>
        </p:txBody>
      </p:sp>
      <p:sp>
        <p:nvSpPr>
          <p:cNvPr id="50" name="矩形 49"/>
          <p:cNvSpPr/>
          <p:nvPr/>
        </p:nvSpPr>
        <p:spPr>
          <a:xfrm>
            <a:off x="4068407" y="3167063"/>
            <a:ext cx="6118581" cy="1289905"/>
          </a:xfrm>
          <a:prstGeom prst="rect">
            <a:avLst/>
          </a:prstGeom>
          <a:noFill/>
        </p:spPr>
        <p:txBody>
          <a:bodyPr wrap="square">
            <a:spAutoFit/>
          </a:bodyPr>
          <a:lstStyle/>
          <a:p>
            <a:pPr algn="just" fontAlgn="auto">
              <a:lnSpc>
                <a:spcPct val="150000"/>
              </a:lnSpc>
              <a:spcBef>
                <a:spcPts val="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竞争磋商的采购目标明确，也有一定竞争性。但是采购文件包括合同可以通过讨论、对话和谈判全面修改。因此报价也是双方博弈的结果。</a:t>
            </a:r>
          </a:p>
        </p:txBody>
      </p:sp>
      <p:sp>
        <p:nvSpPr>
          <p:cNvPr id="52" name="矩形 51"/>
          <p:cNvSpPr/>
          <p:nvPr/>
        </p:nvSpPr>
        <p:spPr>
          <a:xfrm>
            <a:off x="1546212" y="4635499"/>
            <a:ext cx="8577568" cy="1422954"/>
          </a:xfrm>
          <a:prstGeom prst="rect">
            <a:avLst/>
          </a:prstGeom>
          <a:noFill/>
        </p:spPr>
        <p:txBody>
          <a:bodyPr wrap="square">
            <a:spAutoFit/>
          </a:bodyPr>
          <a:lstStyle/>
          <a:p>
            <a:pPr algn="just" fontAlgn="auto">
              <a:lnSpc>
                <a:spcPct val="15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其中，讨论指合同双方对价格等财务方面之外的技术、性能、质量等方面进行沟通并可以全面修改；对话指合同双方围绕既定采购需求提出实现其目标的技术和商务建议和方案；谈判指合同双方对确定技术商务方案的价格谈判。</a:t>
            </a:r>
          </a:p>
        </p:txBody>
      </p:sp>
      <p:grpSp>
        <p:nvGrpSpPr>
          <p:cNvPr id="5" name="组合 35"/>
          <p:cNvGrpSpPr/>
          <p:nvPr/>
        </p:nvGrpSpPr>
        <p:grpSpPr bwMode="auto">
          <a:xfrm>
            <a:off x="-388841" y="1137381"/>
            <a:ext cx="3856768" cy="3700182"/>
            <a:chOff x="254728" y="2282797"/>
            <a:chExt cx="3973859" cy="3343304"/>
          </a:xfrm>
        </p:grpSpPr>
        <p:grpSp>
          <p:nvGrpSpPr>
            <p:cNvPr id="168990" name="组合 36"/>
            <p:cNvGrpSpPr/>
            <p:nvPr/>
          </p:nvGrpSpPr>
          <p:grpSpPr bwMode="auto">
            <a:xfrm>
              <a:off x="254728" y="2282797"/>
              <a:ext cx="3973859" cy="3343304"/>
              <a:chOff x="254728" y="2282797"/>
              <a:chExt cx="3973859" cy="3343304"/>
            </a:xfrm>
          </p:grpSpPr>
          <p:pic>
            <p:nvPicPr>
              <p:cNvPr id="168992" name="Picture 5" descr="ipad.png"/>
              <p:cNvPicPr>
                <a:picLocks noChangeAspect="1" noChangeArrowheads="1"/>
              </p:cNvPicPr>
              <p:nvPr/>
            </p:nvPicPr>
            <p:blipFill>
              <a:blip r:embed="rId3" cstate="print"/>
              <a:srcRect b="12250"/>
              <a:stretch>
                <a:fillRect/>
              </a:stretch>
            </p:blipFill>
            <p:spPr bwMode="auto">
              <a:xfrm>
                <a:off x="254728" y="2282797"/>
                <a:ext cx="3973859" cy="3343304"/>
              </a:xfrm>
              <a:prstGeom prst="rect">
                <a:avLst/>
              </a:prstGeom>
              <a:noFill/>
              <a:ln w="9525">
                <a:noFill/>
                <a:miter lim="800000"/>
                <a:headEnd/>
                <a:tailEnd/>
              </a:ln>
            </p:spPr>
          </p:pic>
          <p:pic>
            <p:nvPicPr>
              <p:cNvPr id="168993" name="Picture 7" descr="ipad-light.png"/>
              <p:cNvPicPr>
                <a:picLocks noChangeAspect="1" noChangeArrowheads="1"/>
              </p:cNvPicPr>
              <p:nvPr/>
            </p:nvPicPr>
            <p:blipFill>
              <a:blip r:embed="rId4" cstate="print"/>
              <a:srcRect/>
              <a:stretch>
                <a:fillRect/>
              </a:stretch>
            </p:blipFill>
            <p:spPr bwMode="auto">
              <a:xfrm flipH="1">
                <a:off x="2106494" y="2366788"/>
                <a:ext cx="1220616" cy="2762237"/>
              </a:xfrm>
              <a:prstGeom prst="rect">
                <a:avLst/>
              </a:prstGeom>
              <a:noFill/>
              <a:ln w="9525">
                <a:noFill/>
                <a:miter lim="800000"/>
                <a:headEnd/>
                <a:tailEnd/>
              </a:ln>
            </p:spPr>
          </p:pic>
        </p:grpSp>
        <p:pic>
          <p:nvPicPr>
            <p:cNvPr id="168991" name="图片 55"/>
            <p:cNvPicPr>
              <a:picLocks noChangeAspect="1" noChangeArrowheads="1"/>
            </p:cNvPicPr>
            <p:nvPr/>
          </p:nvPicPr>
          <p:blipFill>
            <a:blip r:embed="rId5" cstate="print"/>
            <a:srcRect/>
            <a:stretch>
              <a:fillRect/>
            </a:stretch>
          </p:blipFill>
          <p:spPr bwMode="auto">
            <a:xfrm>
              <a:off x="1166322" y="2589832"/>
              <a:ext cx="2058741" cy="2484288"/>
            </a:xfrm>
            <a:prstGeom prst="rect">
              <a:avLst/>
            </a:prstGeom>
            <a:blipFill dpi="0" rotWithShape="1">
              <a:blip r:embed="rId6" cstate="print"/>
              <a:srcRect/>
              <a:stretch>
                <a:fillRect/>
              </a:stretch>
            </a:blipFill>
            <a:ln w="9525">
              <a:noFill/>
              <a:miter lim="800000"/>
              <a:headEnd/>
              <a:tailEnd/>
            </a:ln>
          </p:spPr>
        </p:pic>
      </p:grpSp>
      <p:sp>
        <p:nvSpPr>
          <p:cNvPr id="168989" name="矩形 59"/>
          <p:cNvSpPr>
            <a:spLocks noChangeArrowheads="1"/>
          </p:cNvSpPr>
          <p:nvPr/>
        </p:nvSpPr>
        <p:spPr bwMode="auto">
          <a:xfrm>
            <a:off x="3467927" y="614398"/>
            <a:ext cx="6096000" cy="598562"/>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微软雅黑" panose="020B0503020204020204" pitchFamily="34" charset="-122"/>
              </a:rPr>
              <a:t>4.3.3   </a:t>
            </a:r>
            <a:r>
              <a:rPr lang="zh-CN" altLang="en-US" sz="2400" b="1" dirty="0">
                <a:solidFill>
                  <a:srgbClr val="292929"/>
                </a:solidFill>
                <a:latin typeface="微软雅黑" panose="020B0503020204020204" pitchFamily="34" charset="-122"/>
                <a:ea typeface="微软雅黑" panose="020B0503020204020204" pitchFamily="34" charset="-122"/>
              </a:rPr>
              <a:t>竞争磋商方式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50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50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ppt_x"/>
                                          </p:val>
                                        </p:tav>
                                        <p:tav tm="100000">
                                          <p:val>
                                            <p:strVal val="#ppt_x"/>
                                          </p:val>
                                        </p:tav>
                                      </p:tavLst>
                                    </p:anim>
                                    <p:anim calcmode="lin" valueType="num">
                                      <p:cBhvr additive="base">
                                        <p:cTn id="21" dur="500" fill="hold"/>
                                        <p:tgtEl>
                                          <p:spTgt spid="3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50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500" fill="hold"/>
                                        <p:tgtEl>
                                          <p:spTgt spid="48"/>
                                        </p:tgtEl>
                                        <p:attrNameLst>
                                          <p:attrName>ppt_x</p:attrName>
                                        </p:attrNameLst>
                                      </p:cBhvr>
                                      <p:tavLst>
                                        <p:tav tm="0">
                                          <p:val>
                                            <p:strVal val="#ppt_x"/>
                                          </p:val>
                                        </p:tav>
                                        <p:tav tm="100000">
                                          <p:val>
                                            <p:strVal val="#ppt_x"/>
                                          </p:val>
                                        </p:tav>
                                      </p:tavLst>
                                    </p:anim>
                                    <p:anim calcmode="lin" valueType="num">
                                      <p:cBhvr additive="base">
                                        <p:cTn id="29" dur="500" fill="hold"/>
                                        <p:tgtEl>
                                          <p:spTgt spid="4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ppt_x"/>
                                          </p:val>
                                        </p:tav>
                                        <p:tav tm="100000">
                                          <p:val>
                                            <p:strVal val="#ppt_x"/>
                                          </p:val>
                                        </p:tav>
                                      </p:tavLst>
                                    </p:anim>
                                    <p:anim calcmode="lin" valueType="num">
                                      <p:cBhvr additive="base">
                                        <p:cTn id="33" dur="500" fill="hold"/>
                                        <p:tgtEl>
                                          <p:spTgt spid="3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100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10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ppt_x"/>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100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100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ppt_x"/>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150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ppt_x"/>
                                          </p:val>
                                        </p:tav>
                                        <p:tav tm="100000">
                                          <p:val>
                                            <p:strVal val="#ppt_x"/>
                                          </p:val>
                                        </p:tav>
                                      </p:tavLst>
                                    </p:anim>
                                    <p:anim calcmode="lin" valueType="num">
                                      <p:cBhvr additive="base">
                                        <p:cTn id="57" dur="500" fill="hold"/>
                                        <p:tgtEl>
                                          <p:spTgt spid="3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150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500" fill="hold"/>
                                        <p:tgtEl>
                                          <p:spTgt spid="39"/>
                                        </p:tgtEl>
                                        <p:attrNameLst>
                                          <p:attrName>ppt_x</p:attrName>
                                        </p:attrNameLst>
                                      </p:cBhvr>
                                      <p:tavLst>
                                        <p:tav tm="0">
                                          <p:val>
                                            <p:strVal val="#ppt_x"/>
                                          </p:val>
                                        </p:tav>
                                        <p:tav tm="100000">
                                          <p:val>
                                            <p:strVal val="#ppt_x"/>
                                          </p:val>
                                        </p:tav>
                                      </p:tavLst>
                                    </p:anim>
                                    <p:anim calcmode="lin" valueType="num">
                                      <p:cBhvr additive="base">
                                        <p:cTn id="61" dur="500" fill="hold"/>
                                        <p:tgtEl>
                                          <p:spTgt spid="39"/>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150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500" fill="hold"/>
                                        <p:tgtEl>
                                          <p:spTgt spid="40"/>
                                        </p:tgtEl>
                                        <p:attrNameLst>
                                          <p:attrName>ppt_x</p:attrName>
                                        </p:attrNameLst>
                                      </p:cBhvr>
                                      <p:tavLst>
                                        <p:tav tm="0">
                                          <p:val>
                                            <p:strVal val="#ppt_x"/>
                                          </p:val>
                                        </p:tav>
                                        <p:tav tm="100000">
                                          <p:val>
                                            <p:strVal val="#ppt_x"/>
                                          </p:val>
                                        </p:tav>
                                      </p:tavLst>
                                    </p:anim>
                                    <p:anim calcmode="lin" valueType="num">
                                      <p:cBhvr additive="base">
                                        <p:cTn id="65" dur="500" fill="hold"/>
                                        <p:tgtEl>
                                          <p:spTgt spid="40"/>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150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ppt_x"/>
                                          </p:val>
                                        </p:tav>
                                        <p:tav tm="100000">
                                          <p:val>
                                            <p:strVal val="#ppt_x"/>
                                          </p:val>
                                        </p:tav>
                                      </p:tavLst>
                                    </p:anim>
                                    <p:anim calcmode="lin" valueType="num">
                                      <p:cBhvr additive="base">
                                        <p:cTn id="69" dur="500" fill="hold"/>
                                        <p:tgtEl>
                                          <p:spTgt spid="3"/>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1500"/>
                                  </p:stCondLst>
                                  <p:childTnLst>
                                    <p:set>
                                      <p:cBhvr>
                                        <p:cTn id="71" dur="1" fill="hold">
                                          <p:stCondLst>
                                            <p:cond delay="0"/>
                                          </p:stCondLst>
                                        </p:cTn>
                                        <p:tgtEl>
                                          <p:spTgt spid="52"/>
                                        </p:tgtEl>
                                        <p:attrNameLst>
                                          <p:attrName>style.visibility</p:attrName>
                                        </p:attrNameLst>
                                      </p:cBhvr>
                                      <p:to>
                                        <p:strVal val="visible"/>
                                      </p:to>
                                    </p:set>
                                    <p:anim calcmode="lin" valueType="num">
                                      <p:cBhvr additive="base">
                                        <p:cTn id="72" dur="500" fill="hold"/>
                                        <p:tgtEl>
                                          <p:spTgt spid="52"/>
                                        </p:tgtEl>
                                        <p:attrNameLst>
                                          <p:attrName>ppt_x</p:attrName>
                                        </p:attrNameLst>
                                      </p:cBhvr>
                                      <p:tavLst>
                                        <p:tav tm="0">
                                          <p:val>
                                            <p:strVal val="#ppt_x"/>
                                          </p:val>
                                        </p:tav>
                                        <p:tav tm="100000">
                                          <p:val>
                                            <p:strVal val="#ppt_x"/>
                                          </p:val>
                                        </p:tav>
                                      </p:tavLst>
                                    </p:anim>
                                    <p:anim calcmode="lin" valueType="num">
                                      <p:cBhvr additive="base">
                                        <p:cTn id="73" dur="500" fill="hold"/>
                                        <p:tgtEl>
                                          <p:spTgt spid="5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150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ppt_x"/>
                                          </p:val>
                                        </p:tav>
                                        <p:tav tm="100000">
                                          <p:val>
                                            <p:strVal val="#ppt_x"/>
                                          </p:val>
                                        </p:tav>
                                      </p:tavLst>
                                    </p:anim>
                                    <p:anim calcmode="lin" valueType="num">
                                      <p:cBhvr additive="base">
                                        <p:cTn id="77" dur="500" fill="hold"/>
                                        <p:tgtEl>
                                          <p:spTgt spid="37"/>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500"/>
                                  </p:stCondLst>
                                  <p:childTnLst>
                                    <p:set>
                                      <p:cBhvr>
                                        <p:cTn id="79" dur="1" fill="hold">
                                          <p:stCondLst>
                                            <p:cond delay="0"/>
                                          </p:stCondLst>
                                        </p:cTn>
                                        <p:tgtEl>
                                          <p:spTgt spid="59"/>
                                        </p:tgtEl>
                                        <p:attrNameLst>
                                          <p:attrName>style.visibility</p:attrName>
                                        </p:attrNameLst>
                                      </p:cBhvr>
                                      <p:to>
                                        <p:strVal val="visible"/>
                                      </p:to>
                                    </p:set>
                                    <p:anim calcmode="lin" valueType="num">
                                      <p:cBhvr additive="base">
                                        <p:cTn id="80" dur="500" fill="hold"/>
                                        <p:tgtEl>
                                          <p:spTgt spid="59"/>
                                        </p:tgtEl>
                                        <p:attrNameLst>
                                          <p:attrName>ppt_x</p:attrName>
                                        </p:attrNameLst>
                                      </p:cBhvr>
                                      <p:tavLst>
                                        <p:tav tm="0">
                                          <p:val>
                                            <p:strVal val="#ppt_x"/>
                                          </p:val>
                                        </p:tav>
                                        <p:tav tm="100000">
                                          <p:val>
                                            <p:strVal val="#ppt_x"/>
                                          </p:val>
                                        </p:tav>
                                      </p:tavLst>
                                    </p:anim>
                                    <p:anim calcmode="lin" valueType="num">
                                      <p:cBhvr additive="base">
                                        <p:cTn id="8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9" grpId="0" animBg="1"/>
      <p:bldP spid="32" grpId="0"/>
      <p:bldP spid="36" grpId="0"/>
      <p:bldP spid="37" grpId="0" animBg="1"/>
      <p:bldP spid="40" grpId="0"/>
      <p:bldP spid="44" grpId="0" animBg="1"/>
      <p:bldP spid="48" grpId="0"/>
      <p:bldP spid="50"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F3EA42B7-38B8-496B-B659-8E21916205C6}"/>
              </a:ext>
            </a:extLst>
          </p:cNvPr>
          <p:cNvSpPr>
            <a:spLocks noGrp="1"/>
          </p:cNvSpPr>
          <p:nvPr>
            <p:ph idx="1"/>
          </p:nvPr>
        </p:nvSpPr>
        <p:spPr>
          <a:xfrm>
            <a:off x="911424" y="740702"/>
            <a:ext cx="5856651" cy="5673495"/>
          </a:xfrm>
        </p:spPr>
        <p:txBody>
          <a:bodyPr>
            <a:normAutofit/>
          </a:bodyPr>
          <a:lstStyle/>
          <a:p>
            <a:r>
              <a:rPr lang="en-US" altLang="zh-CN" dirty="0"/>
              <a:t>4</a:t>
            </a:r>
            <a:r>
              <a:rPr lang="zh-CN" altLang="zh-CN" dirty="0"/>
              <a:t>、</a:t>
            </a:r>
            <a:r>
              <a:rPr lang="zh-CN" altLang="zh-CN" dirty="0">
                <a:solidFill>
                  <a:srgbClr val="FF0000"/>
                </a:solidFill>
              </a:rPr>
              <a:t>国有企业承担社会政策目标的特殊性</a:t>
            </a:r>
          </a:p>
          <a:p>
            <a:r>
              <a:rPr lang="zh-CN" altLang="zh-CN" dirty="0"/>
              <a:t>国有企业使用国有资金经营，因此国有企业也有承担社会责任的义务。但是其表现形式和政府采购不同，国有企业承担的社会责任除了严格保护社会环境、生产绿色产品外，还有安置特定人员就业的义务（如安置转业军人），但是在采购活动中没有对中小企业优惠的义务。</a:t>
            </a:r>
          </a:p>
          <a:p>
            <a:endParaRPr lang="zh-CN" altLang="en-US" dirty="0"/>
          </a:p>
        </p:txBody>
      </p:sp>
      <p:pic>
        <p:nvPicPr>
          <p:cNvPr id="5" name="图片 4">
            <a:extLst>
              <a:ext uri="{FF2B5EF4-FFF2-40B4-BE49-F238E27FC236}">
                <a16:creationId xmlns:a16="http://schemas.microsoft.com/office/drawing/2014/main" xmlns="" id="{A0EDD4DF-AE19-41DD-A882-35DB687DE5D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64086" y="1786899"/>
            <a:ext cx="4916471" cy="3284203"/>
          </a:xfrm>
          <a:prstGeom prst="rect">
            <a:avLst/>
          </a:prstGeom>
        </p:spPr>
      </p:pic>
    </p:spTree>
    <p:extLst>
      <p:ext uri="{BB962C8B-B14F-4D97-AF65-F5344CB8AC3E}">
        <p14:creationId xmlns:p14="http://schemas.microsoft.com/office/powerpoint/2010/main" xmlns="" val="26032651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998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4.3</a:t>
            </a:r>
            <a:r>
              <a:rPr lang="zh-CN" altLang="en-US" sz="2800" b="1">
                <a:solidFill>
                  <a:srgbClr val="666666"/>
                </a:solidFill>
                <a:latin typeface="微软雅黑" panose="020B0503020204020204" pitchFamily="34" charset="-122"/>
                <a:ea typeface="微软雅黑" panose="020B0503020204020204" pitchFamily="34" charset="-122"/>
              </a:rPr>
              <a:t>谈判和磋商采购</a:t>
            </a:r>
          </a:p>
        </p:txBody>
      </p:sp>
      <p:sp>
        <p:nvSpPr>
          <p:cNvPr id="40" name="任意多边形 41"/>
          <p:cNvSpPr/>
          <p:nvPr/>
        </p:nvSpPr>
        <p:spPr>
          <a:xfrm rot="18900000" flipH="1" flipV="1">
            <a:off x="6787874" y="2953646"/>
            <a:ext cx="1797409" cy="3600026"/>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ysClr val="windowText" lastClr="000000">
                  <a:alpha val="10000"/>
                </a:sysClr>
              </a:gs>
              <a:gs pos="0">
                <a:srgbClr val="3C2246">
                  <a:alpha val="33000"/>
                </a:srgbClr>
              </a:gs>
              <a:gs pos="100000">
                <a:sysClr val="window" lastClr="FFFFFF">
                  <a:alpha val="0"/>
                </a:sysClr>
              </a:gs>
            </a:gsLst>
            <a:path path="circle">
              <a:fillToRect l="50000" t="50000" r="50000" b="50000"/>
            </a:path>
            <a:tileRect/>
          </a:gradFill>
          <a:ln w="25400" cap="flat" cmpd="sng" algn="ctr">
            <a:noFill/>
            <a:prstDash val="solid"/>
          </a:ln>
          <a:effectLst>
            <a:softEdge rad="215900"/>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1" name="任意多边形 42"/>
          <p:cNvSpPr/>
          <p:nvPr/>
        </p:nvSpPr>
        <p:spPr>
          <a:xfrm rot="2700000" flipV="1">
            <a:off x="3727050" y="2951907"/>
            <a:ext cx="1797409" cy="3600026"/>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ysClr val="windowText" lastClr="000000">
                  <a:alpha val="10000"/>
                </a:sysClr>
              </a:gs>
              <a:gs pos="0">
                <a:srgbClr val="3C2246">
                  <a:alpha val="33000"/>
                </a:srgbClr>
              </a:gs>
              <a:gs pos="100000">
                <a:sysClr val="window" lastClr="FFFFFF">
                  <a:alpha val="0"/>
                </a:sysClr>
              </a:gs>
            </a:gsLst>
            <a:path path="circle">
              <a:fillToRect l="50000" t="50000" r="50000" b="50000"/>
            </a:path>
            <a:tileRect/>
          </a:gradFill>
          <a:ln w="25400" cap="flat" cmpd="sng" algn="ctr">
            <a:noFill/>
            <a:prstDash val="solid"/>
          </a:ln>
          <a:effectLst>
            <a:softEdge rad="215900"/>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2" name="矩形 41"/>
          <p:cNvSpPr/>
          <p:nvPr/>
        </p:nvSpPr>
        <p:spPr>
          <a:xfrm>
            <a:off x="5213350" y="4586288"/>
            <a:ext cx="1981200" cy="571500"/>
          </a:xfrm>
          <a:prstGeom prst="rect">
            <a:avLst/>
          </a:prstGeom>
          <a:gradFill>
            <a:gsLst>
              <a:gs pos="21000">
                <a:sysClr val="windowText" lastClr="000000">
                  <a:alpha val="40000"/>
                </a:sysClr>
              </a:gs>
              <a:gs pos="0">
                <a:sysClr val="windowText" lastClr="000000">
                  <a:alpha val="63000"/>
                </a:sysClr>
              </a:gs>
              <a:gs pos="68000">
                <a:sysClr val="window" lastClr="FFFFFF">
                  <a:alpha val="0"/>
                </a:sysClr>
              </a:gs>
            </a:gsLst>
            <a:lin ang="5400000" scaled="0"/>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3" name="任意多边形 44"/>
          <p:cNvSpPr/>
          <p:nvPr/>
        </p:nvSpPr>
        <p:spPr>
          <a:xfrm rot="2700000" flipV="1">
            <a:off x="3523250" y="3614232"/>
            <a:ext cx="3558578" cy="1520825"/>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2684E2"/>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4" name="任意多边形 45"/>
          <p:cNvSpPr/>
          <p:nvPr/>
        </p:nvSpPr>
        <p:spPr>
          <a:xfrm rot="2700000" flipH="1">
            <a:off x="5329162" y="2811515"/>
            <a:ext cx="3548316" cy="1520825"/>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00B0F0"/>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5" name="矩形 44"/>
          <p:cNvSpPr/>
          <p:nvPr/>
        </p:nvSpPr>
        <p:spPr>
          <a:xfrm rot="2700000" flipH="1" flipV="1">
            <a:off x="6872288" y="3476625"/>
            <a:ext cx="1003300" cy="168275"/>
          </a:xfrm>
          <a:prstGeom prst="rect">
            <a:avLst/>
          </a:prstGeom>
          <a:gradFill>
            <a:gsLst>
              <a:gs pos="63000">
                <a:srgbClr val="000000">
                  <a:alpha val="5000"/>
                </a:srgbClr>
              </a:gs>
              <a:gs pos="17000">
                <a:sysClr val="windowText" lastClr="000000">
                  <a:alpha val="20000"/>
                </a:sysClr>
              </a:gs>
              <a:gs pos="0">
                <a:sysClr val="windowText" lastClr="000000">
                  <a:alpha val="44000"/>
                </a:sysClr>
              </a:gs>
              <a:gs pos="100000">
                <a:sysClr val="windowText" lastClr="000000">
                  <a:alpha val="0"/>
                </a:sysClr>
              </a:gs>
            </a:gsLst>
            <a:lin ang="5400000" scaled="0"/>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6" name="任意多边形 47"/>
          <p:cNvSpPr/>
          <p:nvPr/>
        </p:nvSpPr>
        <p:spPr>
          <a:xfrm rot="18900000">
            <a:off x="3609403" y="2779457"/>
            <a:ext cx="3457643" cy="1520825"/>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0070C0"/>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7" name="任意多边形 48"/>
          <p:cNvSpPr/>
          <p:nvPr/>
        </p:nvSpPr>
        <p:spPr>
          <a:xfrm rot="18900000" flipH="1" flipV="1">
            <a:off x="5321195" y="3606293"/>
            <a:ext cx="3582623" cy="1520825"/>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1F497D">
              <a:lumMod val="60000"/>
              <a:lumOff val="40000"/>
            </a:srgbClr>
          </a:soli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sp>
        <p:nvSpPr>
          <p:cNvPr id="48" name="矩形 47"/>
          <p:cNvSpPr/>
          <p:nvPr/>
        </p:nvSpPr>
        <p:spPr>
          <a:xfrm rot="2700000">
            <a:off x="4529932" y="4304506"/>
            <a:ext cx="1003300" cy="169863"/>
          </a:xfrm>
          <a:prstGeom prst="rect">
            <a:avLst/>
          </a:prstGeom>
          <a:gradFill>
            <a:gsLst>
              <a:gs pos="74000">
                <a:srgbClr val="000000">
                  <a:alpha val="5000"/>
                </a:srgbClr>
              </a:gs>
              <a:gs pos="27000">
                <a:sysClr val="windowText" lastClr="000000">
                  <a:alpha val="25000"/>
                </a:sysClr>
              </a:gs>
              <a:gs pos="0">
                <a:sysClr val="windowText" lastClr="000000">
                  <a:alpha val="50000"/>
                </a:sysClr>
              </a:gs>
              <a:gs pos="100000">
                <a:sysClr val="windowText" lastClr="000000">
                  <a:alpha val="0"/>
                </a:sysClr>
              </a:gs>
            </a:gsLst>
            <a:lin ang="5400000" scaled="0"/>
          </a:gradFill>
          <a:ln w="25400" cap="flat" cmpd="sng" algn="ctr">
            <a:noFill/>
            <a:prstDash val="solid"/>
          </a:ln>
          <a:effectLst/>
        </p:spPr>
        <p:txBody>
          <a:bodyPr anchor="ctr"/>
          <a:lstStyle/>
          <a:p>
            <a:pPr algn="ctr" fontAlgn="auto">
              <a:spcBef>
                <a:spcPts val="0"/>
              </a:spcBef>
              <a:spcAft>
                <a:spcPts val="0"/>
              </a:spcAft>
              <a:defRPr/>
            </a:pPr>
            <a:endParaRPr lang="zh-CN" altLang="en-US" kern="0">
              <a:solidFill>
                <a:prstClr val="white"/>
              </a:solidFill>
              <a:latin typeface="Calibri" panose="020F0502020204030204"/>
              <a:ea typeface="宋体" panose="02010600030101010101" pitchFamily="2" charset="-122"/>
            </a:endParaRPr>
          </a:p>
        </p:txBody>
      </p:sp>
      <p:grpSp>
        <p:nvGrpSpPr>
          <p:cNvPr id="2" name="Group 4"/>
          <p:cNvGrpSpPr>
            <a:grpSpLocks noChangeAspect="1"/>
          </p:cNvGrpSpPr>
          <p:nvPr/>
        </p:nvGrpSpPr>
        <p:grpSpPr bwMode="auto">
          <a:xfrm>
            <a:off x="8741629" y="1749843"/>
            <a:ext cx="411321" cy="318057"/>
            <a:chOff x="3494" y="1896"/>
            <a:chExt cx="688" cy="532"/>
          </a:xfrm>
          <a:solidFill>
            <a:srgbClr val="00B0F0"/>
          </a:solidFill>
        </p:grpSpPr>
        <p:sp>
          <p:nvSpPr>
            <p:cNvPr id="54" name="Rectangle 5"/>
            <p:cNvSpPr>
              <a:spLocks noChangeArrowheads="1"/>
            </p:cNvSpPr>
            <p:nvPr/>
          </p:nvSpPr>
          <p:spPr bwMode="auto">
            <a:xfrm>
              <a:off x="4124" y="2007"/>
              <a:ext cx="58" cy="421"/>
            </a:xfrm>
            <a:prstGeom prst="rect">
              <a:avLst/>
            </a:prstGeom>
            <a:grpFill/>
            <a:ln>
              <a:noFill/>
            </a:ln>
          </p:spPr>
          <p:txBody>
            <a:bodyPr/>
            <a:lstStyle/>
            <a:p>
              <a:pPr fontAlgn="auto">
                <a:spcBef>
                  <a:spcPts val="0"/>
                </a:spcBef>
                <a:spcAft>
                  <a:spcPts val="0"/>
                </a:spcAft>
                <a:defRPr/>
              </a:pPr>
              <a:endParaRPr lang="zh-CN" altLang="en-US">
                <a:solidFill>
                  <a:prstClr val="black"/>
                </a:solidFill>
                <a:latin typeface="Calibri" panose="020F0502020204030204"/>
                <a:ea typeface="宋体" panose="02010600030101010101" pitchFamily="2" charset="-122"/>
              </a:endParaRPr>
            </a:p>
          </p:txBody>
        </p:sp>
        <p:sp>
          <p:nvSpPr>
            <p:cNvPr id="55" name="Freeform 6"/>
            <p:cNvSpPr>
              <a:spLocks noEditPoints="1"/>
            </p:cNvSpPr>
            <p:nvPr/>
          </p:nvSpPr>
          <p:spPr bwMode="auto">
            <a:xfrm>
              <a:off x="3608" y="1896"/>
              <a:ext cx="459" cy="532"/>
            </a:xfrm>
            <a:custGeom>
              <a:avLst/>
              <a:gdLst>
                <a:gd name="T0" fmla="*/ 176 w 192"/>
                <a:gd name="T1" fmla="*/ 46 h 222"/>
                <a:gd name="T2" fmla="*/ 132 w 192"/>
                <a:gd name="T3" fmla="*/ 0 h 222"/>
                <a:gd name="T4" fmla="*/ 60 w 192"/>
                <a:gd name="T5" fmla="*/ 0 h 222"/>
                <a:gd name="T6" fmla="*/ 18 w 192"/>
                <a:gd name="T7" fmla="*/ 46 h 222"/>
                <a:gd name="T8" fmla="*/ 0 w 192"/>
                <a:gd name="T9" fmla="*/ 46 h 222"/>
                <a:gd name="T10" fmla="*/ 0 w 192"/>
                <a:gd name="T11" fmla="*/ 222 h 222"/>
                <a:gd name="T12" fmla="*/ 192 w 192"/>
                <a:gd name="T13" fmla="*/ 222 h 222"/>
                <a:gd name="T14" fmla="*/ 192 w 192"/>
                <a:gd name="T15" fmla="*/ 46 h 222"/>
                <a:gd name="T16" fmla="*/ 176 w 192"/>
                <a:gd name="T17" fmla="*/ 46 h 222"/>
                <a:gd name="T18" fmla="*/ 113 w 192"/>
                <a:gd name="T19" fmla="*/ 42 h 222"/>
                <a:gd name="T20" fmla="*/ 77 w 192"/>
                <a:gd name="T21" fmla="*/ 42 h 222"/>
                <a:gd name="T22" fmla="*/ 67 w 192"/>
                <a:gd name="T23" fmla="*/ 31 h 222"/>
                <a:gd name="T24" fmla="*/ 77 w 192"/>
                <a:gd name="T25" fmla="*/ 20 h 222"/>
                <a:gd name="T26" fmla="*/ 113 w 192"/>
                <a:gd name="T27" fmla="*/ 20 h 222"/>
                <a:gd name="T28" fmla="*/ 124 w 192"/>
                <a:gd name="T29" fmla="*/ 31 h 222"/>
                <a:gd name="T30" fmla="*/ 113 w 192"/>
                <a:gd name="T31"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222">
                  <a:moveTo>
                    <a:pt x="176" y="46"/>
                  </a:moveTo>
                  <a:cubicBezTo>
                    <a:pt x="166" y="26"/>
                    <a:pt x="148" y="0"/>
                    <a:pt x="132" y="0"/>
                  </a:cubicBezTo>
                  <a:cubicBezTo>
                    <a:pt x="60" y="0"/>
                    <a:pt x="60" y="0"/>
                    <a:pt x="60" y="0"/>
                  </a:cubicBezTo>
                  <a:cubicBezTo>
                    <a:pt x="45" y="0"/>
                    <a:pt x="29" y="25"/>
                    <a:pt x="18" y="46"/>
                  </a:cubicBezTo>
                  <a:cubicBezTo>
                    <a:pt x="0" y="46"/>
                    <a:pt x="0" y="46"/>
                    <a:pt x="0" y="46"/>
                  </a:cubicBezTo>
                  <a:cubicBezTo>
                    <a:pt x="0" y="222"/>
                    <a:pt x="0" y="222"/>
                    <a:pt x="0" y="222"/>
                  </a:cubicBezTo>
                  <a:cubicBezTo>
                    <a:pt x="192" y="222"/>
                    <a:pt x="192" y="222"/>
                    <a:pt x="192" y="222"/>
                  </a:cubicBezTo>
                  <a:cubicBezTo>
                    <a:pt x="192" y="46"/>
                    <a:pt x="192" y="46"/>
                    <a:pt x="192" y="46"/>
                  </a:cubicBezTo>
                  <a:lnTo>
                    <a:pt x="176" y="46"/>
                  </a:lnTo>
                  <a:close/>
                  <a:moveTo>
                    <a:pt x="113" y="42"/>
                  </a:moveTo>
                  <a:cubicBezTo>
                    <a:pt x="77" y="42"/>
                    <a:pt x="77" y="42"/>
                    <a:pt x="77" y="42"/>
                  </a:cubicBezTo>
                  <a:cubicBezTo>
                    <a:pt x="72" y="42"/>
                    <a:pt x="67" y="37"/>
                    <a:pt x="67" y="31"/>
                  </a:cubicBezTo>
                  <a:cubicBezTo>
                    <a:pt x="67" y="25"/>
                    <a:pt x="72" y="20"/>
                    <a:pt x="77" y="20"/>
                  </a:cubicBezTo>
                  <a:cubicBezTo>
                    <a:pt x="113" y="20"/>
                    <a:pt x="113" y="20"/>
                    <a:pt x="113" y="20"/>
                  </a:cubicBezTo>
                  <a:cubicBezTo>
                    <a:pt x="119" y="20"/>
                    <a:pt x="124" y="25"/>
                    <a:pt x="124" y="31"/>
                  </a:cubicBezTo>
                  <a:cubicBezTo>
                    <a:pt x="124" y="37"/>
                    <a:pt x="119" y="42"/>
                    <a:pt x="113" y="42"/>
                  </a:cubicBezTo>
                  <a:close/>
                </a:path>
              </a:pathLst>
            </a:custGeom>
            <a:grpFill/>
            <a:ln>
              <a:noFill/>
            </a:ln>
          </p:spPr>
          <p:txBody>
            <a:bodyPr/>
            <a:lstStyle/>
            <a:p>
              <a:pPr fontAlgn="auto">
                <a:spcBef>
                  <a:spcPts val="0"/>
                </a:spcBef>
                <a:spcAft>
                  <a:spcPts val="0"/>
                </a:spcAft>
                <a:defRPr/>
              </a:pPr>
              <a:endParaRPr lang="zh-CN" altLang="en-US">
                <a:solidFill>
                  <a:prstClr val="black"/>
                </a:solidFill>
                <a:latin typeface="Calibri" panose="020F0502020204030204"/>
                <a:ea typeface="宋体" panose="02010600030101010101" pitchFamily="2" charset="-122"/>
              </a:endParaRPr>
            </a:p>
          </p:txBody>
        </p:sp>
        <p:sp>
          <p:nvSpPr>
            <p:cNvPr id="56" name="Rectangle 7"/>
            <p:cNvSpPr>
              <a:spLocks noChangeArrowheads="1"/>
            </p:cNvSpPr>
            <p:nvPr/>
          </p:nvSpPr>
          <p:spPr bwMode="auto">
            <a:xfrm>
              <a:off x="3494" y="2007"/>
              <a:ext cx="57" cy="421"/>
            </a:xfrm>
            <a:prstGeom prst="rect">
              <a:avLst/>
            </a:prstGeom>
            <a:grpFill/>
            <a:ln>
              <a:noFill/>
            </a:ln>
          </p:spPr>
          <p:txBody>
            <a:bodyPr/>
            <a:lstStyle/>
            <a:p>
              <a:pPr fontAlgn="auto">
                <a:spcBef>
                  <a:spcPts val="0"/>
                </a:spcBef>
                <a:spcAft>
                  <a:spcPts val="0"/>
                </a:spcAft>
                <a:defRPr/>
              </a:pPr>
              <a:endParaRPr lang="zh-CN" altLang="en-US">
                <a:solidFill>
                  <a:prstClr val="black"/>
                </a:solidFill>
                <a:latin typeface="Calibri" panose="020F0502020204030204"/>
                <a:ea typeface="宋体" panose="02010600030101010101" pitchFamily="2" charset="-122"/>
              </a:endParaRPr>
            </a:p>
          </p:txBody>
        </p:sp>
      </p:grpSp>
      <p:grpSp>
        <p:nvGrpSpPr>
          <p:cNvPr id="3" name="组合 58"/>
          <p:cNvGrpSpPr/>
          <p:nvPr/>
        </p:nvGrpSpPr>
        <p:grpSpPr>
          <a:xfrm>
            <a:off x="8896268" y="4095350"/>
            <a:ext cx="352508" cy="353539"/>
            <a:chOff x="458010" y="4063526"/>
            <a:chExt cx="1087437" cy="1090612"/>
          </a:xfrm>
          <a:solidFill>
            <a:srgbClr val="1F497D">
              <a:lumMod val="60000"/>
              <a:lumOff val="40000"/>
            </a:srgbClr>
          </a:solidFill>
        </p:grpSpPr>
        <p:sp>
          <p:nvSpPr>
            <p:cNvPr id="58" name="Freeform 11"/>
            <p:cNvSpPr>
              <a:spLocks noEditPoints="1"/>
            </p:cNvSpPr>
            <p:nvPr/>
          </p:nvSpPr>
          <p:spPr bwMode="auto">
            <a:xfrm>
              <a:off x="458010" y="4063526"/>
              <a:ext cx="1087437" cy="1090612"/>
            </a:xfrm>
            <a:custGeom>
              <a:avLst/>
              <a:gdLst>
                <a:gd name="T0" fmla="*/ 0 w 685"/>
                <a:gd name="T1" fmla="*/ 0 h 687"/>
                <a:gd name="T2" fmla="*/ 0 w 685"/>
                <a:gd name="T3" fmla="*/ 687 h 687"/>
                <a:gd name="T4" fmla="*/ 685 w 685"/>
                <a:gd name="T5" fmla="*/ 687 h 687"/>
                <a:gd name="T6" fmla="*/ 685 w 685"/>
                <a:gd name="T7" fmla="*/ 0 h 687"/>
                <a:gd name="T8" fmla="*/ 0 w 685"/>
                <a:gd name="T9" fmla="*/ 0 h 687"/>
                <a:gd name="T10" fmla="*/ 58 w 685"/>
                <a:gd name="T11" fmla="*/ 57 h 687"/>
                <a:gd name="T12" fmla="*/ 628 w 685"/>
                <a:gd name="T13" fmla="*/ 57 h 687"/>
                <a:gd name="T14" fmla="*/ 628 w 685"/>
                <a:gd name="T15" fmla="*/ 441 h 687"/>
                <a:gd name="T16" fmla="*/ 442 w 685"/>
                <a:gd name="T17" fmla="*/ 630 h 687"/>
                <a:gd name="T18" fmla="*/ 58 w 685"/>
                <a:gd name="T19" fmla="*/ 630 h 687"/>
                <a:gd name="T20" fmla="*/ 58 w 685"/>
                <a:gd name="T21" fmla="*/ 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687">
                  <a:moveTo>
                    <a:pt x="0" y="0"/>
                  </a:moveTo>
                  <a:lnTo>
                    <a:pt x="0" y="687"/>
                  </a:lnTo>
                  <a:lnTo>
                    <a:pt x="685" y="687"/>
                  </a:lnTo>
                  <a:lnTo>
                    <a:pt x="685" y="0"/>
                  </a:lnTo>
                  <a:lnTo>
                    <a:pt x="0" y="0"/>
                  </a:lnTo>
                  <a:close/>
                  <a:moveTo>
                    <a:pt x="58" y="57"/>
                  </a:moveTo>
                  <a:lnTo>
                    <a:pt x="628" y="57"/>
                  </a:lnTo>
                  <a:lnTo>
                    <a:pt x="628" y="441"/>
                  </a:lnTo>
                  <a:lnTo>
                    <a:pt x="442" y="630"/>
                  </a:lnTo>
                  <a:lnTo>
                    <a:pt x="58" y="630"/>
                  </a:lnTo>
                  <a:lnTo>
                    <a:pt x="58" y="57"/>
                  </a:lnTo>
                  <a:close/>
                </a:path>
              </a:pathLst>
            </a:custGeom>
            <a:grpFill/>
            <a:ln>
              <a:noFill/>
            </a:ln>
          </p:spPr>
          <p:txBody>
            <a:bodyPr/>
            <a:lstStyle/>
            <a:p>
              <a:pPr fontAlgn="auto">
                <a:spcBef>
                  <a:spcPts val="0"/>
                </a:spcBef>
                <a:spcAft>
                  <a:spcPts val="0"/>
                </a:spcAft>
                <a:defRPr/>
              </a:pPr>
              <a:endParaRPr lang="zh-CN" altLang="en-US" kern="0">
                <a:solidFill>
                  <a:prstClr val="black"/>
                </a:solidFill>
                <a:latin typeface="Calibri" panose="020F0502020204030204"/>
                <a:ea typeface="宋体" panose="02010600030101010101" pitchFamily="2" charset="-122"/>
              </a:endParaRPr>
            </a:p>
          </p:txBody>
        </p:sp>
        <p:sp>
          <p:nvSpPr>
            <p:cNvPr id="59" name="Rectangle 12"/>
            <p:cNvSpPr>
              <a:spLocks noChangeArrowheads="1"/>
            </p:cNvSpPr>
            <p:nvPr/>
          </p:nvSpPr>
          <p:spPr bwMode="auto">
            <a:xfrm>
              <a:off x="682625" y="4338638"/>
              <a:ext cx="636587" cy="71437"/>
            </a:xfrm>
            <a:prstGeom prst="rect">
              <a:avLst/>
            </a:prstGeom>
            <a:grpFill/>
            <a:ln>
              <a:noFill/>
            </a:ln>
          </p:spPr>
          <p:txBody>
            <a:bodyPr/>
            <a:lstStyle/>
            <a:p>
              <a:pPr fontAlgn="auto">
                <a:spcBef>
                  <a:spcPts val="0"/>
                </a:spcBef>
                <a:spcAft>
                  <a:spcPts val="0"/>
                </a:spcAft>
                <a:defRPr/>
              </a:pPr>
              <a:endParaRPr lang="zh-CN" altLang="en-US" kern="0">
                <a:solidFill>
                  <a:prstClr val="black"/>
                </a:solidFill>
                <a:latin typeface="Calibri" panose="020F0502020204030204"/>
                <a:ea typeface="宋体" panose="02010600030101010101" pitchFamily="2" charset="-122"/>
              </a:endParaRPr>
            </a:p>
          </p:txBody>
        </p:sp>
        <p:sp>
          <p:nvSpPr>
            <p:cNvPr id="60" name="Rectangle 13"/>
            <p:cNvSpPr>
              <a:spLocks noChangeArrowheads="1"/>
            </p:cNvSpPr>
            <p:nvPr/>
          </p:nvSpPr>
          <p:spPr bwMode="auto">
            <a:xfrm>
              <a:off x="682625" y="4562475"/>
              <a:ext cx="636587" cy="71437"/>
            </a:xfrm>
            <a:prstGeom prst="rect">
              <a:avLst/>
            </a:prstGeom>
            <a:grpFill/>
            <a:ln>
              <a:noFill/>
            </a:ln>
          </p:spPr>
          <p:txBody>
            <a:bodyPr/>
            <a:lstStyle/>
            <a:p>
              <a:pPr fontAlgn="auto">
                <a:spcBef>
                  <a:spcPts val="0"/>
                </a:spcBef>
                <a:spcAft>
                  <a:spcPts val="0"/>
                </a:spcAft>
                <a:defRPr/>
              </a:pPr>
              <a:endParaRPr lang="zh-CN" altLang="en-US" kern="0">
                <a:solidFill>
                  <a:prstClr val="black"/>
                </a:solidFill>
                <a:latin typeface="Calibri" panose="020F0502020204030204"/>
                <a:ea typeface="宋体" panose="02010600030101010101" pitchFamily="2" charset="-122"/>
              </a:endParaRPr>
            </a:p>
          </p:txBody>
        </p:sp>
        <p:sp>
          <p:nvSpPr>
            <p:cNvPr id="61" name="Rectangle 14"/>
            <p:cNvSpPr>
              <a:spLocks noChangeArrowheads="1"/>
            </p:cNvSpPr>
            <p:nvPr/>
          </p:nvSpPr>
          <p:spPr bwMode="auto">
            <a:xfrm>
              <a:off x="682625" y="4786313"/>
              <a:ext cx="382587" cy="71437"/>
            </a:xfrm>
            <a:prstGeom prst="rect">
              <a:avLst/>
            </a:prstGeom>
            <a:grpFill/>
            <a:ln>
              <a:noFill/>
            </a:ln>
          </p:spPr>
          <p:txBody>
            <a:bodyPr/>
            <a:lstStyle/>
            <a:p>
              <a:pPr fontAlgn="auto">
                <a:spcBef>
                  <a:spcPts val="0"/>
                </a:spcBef>
                <a:spcAft>
                  <a:spcPts val="0"/>
                </a:spcAft>
                <a:defRPr/>
              </a:pPr>
              <a:endParaRPr lang="zh-CN" altLang="en-US" kern="0">
                <a:solidFill>
                  <a:prstClr val="black"/>
                </a:solidFill>
                <a:latin typeface="Calibri" panose="020F0502020204030204"/>
                <a:ea typeface="宋体" panose="02010600030101010101" pitchFamily="2" charset="-122"/>
              </a:endParaRPr>
            </a:p>
          </p:txBody>
        </p:sp>
      </p:grpSp>
      <p:grpSp>
        <p:nvGrpSpPr>
          <p:cNvPr id="5" name="Group 17"/>
          <p:cNvGrpSpPr>
            <a:grpSpLocks noChangeAspect="1"/>
          </p:cNvGrpSpPr>
          <p:nvPr/>
        </p:nvGrpSpPr>
        <p:grpSpPr bwMode="auto">
          <a:xfrm>
            <a:off x="1116353" y="3947271"/>
            <a:ext cx="424652" cy="455838"/>
            <a:chOff x="231" y="1205"/>
            <a:chExt cx="640" cy="687"/>
          </a:xfrm>
          <a:solidFill>
            <a:srgbClr val="2684E2"/>
          </a:solidFill>
        </p:grpSpPr>
        <p:sp>
          <p:nvSpPr>
            <p:cNvPr id="63"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p:spPr>
          <p:txBody>
            <a:bodyPr/>
            <a:lstStyle/>
            <a:p>
              <a:pPr fontAlgn="auto">
                <a:spcBef>
                  <a:spcPts val="0"/>
                </a:spcBef>
                <a:spcAft>
                  <a:spcPts val="0"/>
                </a:spcAft>
                <a:defRPr/>
              </a:pPr>
              <a:endParaRPr lang="zh-CN" altLang="en-US">
                <a:solidFill>
                  <a:prstClr val="black"/>
                </a:solidFill>
                <a:latin typeface="Calibri" panose="020F0502020204030204"/>
                <a:ea typeface="宋体" panose="02010600030101010101" pitchFamily="2" charset="-122"/>
              </a:endParaRPr>
            </a:p>
          </p:txBody>
        </p:sp>
        <p:sp>
          <p:nvSpPr>
            <p:cNvPr id="64"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p:spPr>
          <p:txBody>
            <a:bodyPr/>
            <a:lstStyle/>
            <a:p>
              <a:pPr fontAlgn="auto">
                <a:spcBef>
                  <a:spcPts val="0"/>
                </a:spcBef>
                <a:spcAft>
                  <a:spcPts val="0"/>
                </a:spcAft>
                <a:defRPr/>
              </a:pPr>
              <a:endParaRPr lang="zh-CN" altLang="en-US">
                <a:solidFill>
                  <a:prstClr val="black"/>
                </a:solidFill>
                <a:latin typeface="Calibri" panose="020F0502020204030204"/>
                <a:ea typeface="宋体" panose="02010600030101010101" pitchFamily="2" charset="-122"/>
              </a:endParaRPr>
            </a:p>
          </p:txBody>
        </p:sp>
      </p:grpSp>
      <p:sp>
        <p:nvSpPr>
          <p:cNvPr id="65" name="Freeform 310"/>
          <p:cNvSpPr>
            <a:spLocks noEditPoints="1" noChangeArrowheads="1"/>
          </p:cNvSpPr>
          <p:nvPr/>
        </p:nvSpPr>
        <p:spPr bwMode="auto">
          <a:xfrm>
            <a:off x="1185720" y="1713234"/>
            <a:ext cx="419100" cy="414337"/>
          </a:xfrm>
          <a:custGeom>
            <a:avLst/>
            <a:gdLst>
              <a:gd name="T0" fmla="*/ 31 w 32"/>
              <a:gd name="T1" fmla="*/ 13 h 31"/>
              <a:gd name="T2" fmla="*/ 28 w 32"/>
              <a:gd name="T3" fmla="*/ 13 h 31"/>
              <a:gd name="T4" fmla="*/ 26 w 32"/>
              <a:gd name="T5" fmla="*/ 9 h 31"/>
              <a:gd name="T6" fmla="*/ 28 w 32"/>
              <a:gd name="T7" fmla="*/ 7 h 31"/>
              <a:gd name="T8" fmla="*/ 28 w 32"/>
              <a:gd name="T9" fmla="*/ 6 h 31"/>
              <a:gd name="T10" fmla="*/ 26 w 32"/>
              <a:gd name="T11" fmla="*/ 3 h 31"/>
              <a:gd name="T12" fmla="*/ 25 w 32"/>
              <a:gd name="T13" fmla="*/ 3 h 31"/>
              <a:gd name="T14" fmla="*/ 22 w 32"/>
              <a:gd name="T15" fmla="*/ 6 h 31"/>
              <a:gd name="T16" fmla="*/ 19 w 32"/>
              <a:gd name="T17" fmla="*/ 4 h 31"/>
              <a:gd name="T18" fmla="*/ 19 w 32"/>
              <a:gd name="T19" fmla="*/ 1 h 31"/>
              <a:gd name="T20" fmla="*/ 18 w 32"/>
              <a:gd name="T21" fmla="*/ 0 h 31"/>
              <a:gd name="T22" fmla="*/ 14 w 32"/>
              <a:gd name="T23" fmla="*/ 0 h 31"/>
              <a:gd name="T24" fmla="*/ 13 w 32"/>
              <a:gd name="T25" fmla="*/ 1 h 31"/>
              <a:gd name="T26" fmla="*/ 13 w 32"/>
              <a:gd name="T27" fmla="*/ 4 h 31"/>
              <a:gd name="T28" fmla="*/ 10 w 32"/>
              <a:gd name="T29" fmla="*/ 6 h 31"/>
              <a:gd name="T30" fmla="*/ 8 w 32"/>
              <a:gd name="T31" fmla="*/ 3 h 31"/>
              <a:gd name="T32" fmla="*/ 6 w 32"/>
              <a:gd name="T33" fmla="*/ 3 h 31"/>
              <a:gd name="T34" fmla="*/ 4 w 32"/>
              <a:gd name="T35" fmla="*/ 6 h 31"/>
              <a:gd name="T36" fmla="*/ 4 w 32"/>
              <a:gd name="T37" fmla="*/ 7 h 31"/>
              <a:gd name="T38" fmla="*/ 6 w 32"/>
              <a:gd name="T39" fmla="*/ 9 h 31"/>
              <a:gd name="T40" fmla="*/ 5 w 32"/>
              <a:gd name="T41" fmla="*/ 13 h 31"/>
              <a:gd name="T42" fmla="*/ 1 w 32"/>
              <a:gd name="T43" fmla="*/ 13 h 31"/>
              <a:gd name="T44" fmla="*/ 0 w 32"/>
              <a:gd name="T45" fmla="*/ 14 h 31"/>
              <a:gd name="T46" fmla="*/ 0 w 32"/>
              <a:gd name="T47" fmla="*/ 17 h 31"/>
              <a:gd name="T48" fmla="*/ 1 w 32"/>
              <a:gd name="T49" fmla="*/ 18 h 31"/>
              <a:gd name="T50" fmla="*/ 5 w 32"/>
              <a:gd name="T51" fmla="*/ 18 h 31"/>
              <a:gd name="T52" fmla="*/ 6 w 32"/>
              <a:gd name="T53" fmla="*/ 22 h 31"/>
              <a:gd name="T54" fmla="*/ 4 w 32"/>
              <a:gd name="T55" fmla="*/ 24 h 31"/>
              <a:gd name="T56" fmla="*/ 4 w 32"/>
              <a:gd name="T57" fmla="*/ 25 h 31"/>
              <a:gd name="T58" fmla="*/ 6 w 32"/>
              <a:gd name="T59" fmla="*/ 28 h 31"/>
              <a:gd name="T60" fmla="*/ 8 w 32"/>
              <a:gd name="T61" fmla="*/ 28 h 31"/>
              <a:gd name="T62" fmla="*/ 10 w 32"/>
              <a:gd name="T63" fmla="*/ 26 h 31"/>
              <a:gd name="T64" fmla="*/ 13 w 32"/>
              <a:gd name="T65" fmla="*/ 27 h 31"/>
              <a:gd name="T66" fmla="*/ 13 w 32"/>
              <a:gd name="T67" fmla="*/ 30 h 31"/>
              <a:gd name="T68" fmla="*/ 14 w 32"/>
              <a:gd name="T69" fmla="*/ 31 h 31"/>
              <a:gd name="T70" fmla="*/ 18 w 32"/>
              <a:gd name="T71" fmla="*/ 31 h 31"/>
              <a:gd name="T72" fmla="*/ 19 w 32"/>
              <a:gd name="T73" fmla="*/ 30 h 31"/>
              <a:gd name="T74" fmla="*/ 19 w 32"/>
              <a:gd name="T75" fmla="*/ 27 h 31"/>
              <a:gd name="T76" fmla="*/ 22 w 32"/>
              <a:gd name="T77" fmla="*/ 26 h 31"/>
              <a:gd name="T78" fmla="*/ 25 w 32"/>
              <a:gd name="T79" fmla="*/ 28 h 31"/>
              <a:gd name="T80" fmla="*/ 26 w 32"/>
              <a:gd name="T81" fmla="*/ 28 h 31"/>
              <a:gd name="T82" fmla="*/ 28 w 32"/>
              <a:gd name="T83" fmla="*/ 25 h 31"/>
              <a:gd name="T84" fmla="*/ 28 w 32"/>
              <a:gd name="T85" fmla="*/ 24 h 31"/>
              <a:gd name="T86" fmla="*/ 26 w 32"/>
              <a:gd name="T87" fmla="*/ 22 h 31"/>
              <a:gd name="T88" fmla="*/ 28 w 32"/>
              <a:gd name="T89" fmla="*/ 18 h 31"/>
              <a:gd name="T90" fmla="*/ 31 w 32"/>
              <a:gd name="T91" fmla="*/ 18 h 31"/>
              <a:gd name="T92" fmla="*/ 32 w 32"/>
              <a:gd name="T93" fmla="*/ 17 h 31"/>
              <a:gd name="T94" fmla="*/ 32 w 32"/>
              <a:gd name="T95" fmla="*/ 14 h 31"/>
              <a:gd name="T96" fmla="*/ 31 w 32"/>
              <a:gd name="T97" fmla="*/ 13 h 31"/>
              <a:gd name="T98" fmla="*/ 16 w 32"/>
              <a:gd name="T99" fmla="*/ 23 h 31"/>
              <a:gd name="T100" fmla="*/ 9 w 32"/>
              <a:gd name="T101" fmla="*/ 16 h 31"/>
              <a:gd name="T102" fmla="*/ 16 w 32"/>
              <a:gd name="T103" fmla="*/ 9 h 31"/>
              <a:gd name="T104" fmla="*/ 23 w 32"/>
              <a:gd name="T105" fmla="*/ 16 h 31"/>
              <a:gd name="T106" fmla="*/ 16 w 32"/>
              <a:gd name="T107" fmla="*/ 23 h 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
              <a:gd name="T163" fmla="*/ 0 h 31"/>
              <a:gd name="T164" fmla="*/ 32 w 32"/>
              <a:gd name="T165" fmla="*/ 31 h 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 h="31">
                <a:moveTo>
                  <a:pt x="31" y="13"/>
                </a:moveTo>
                <a:cubicBezTo>
                  <a:pt x="28" y="13"/>
                  <a:pt x="28" y="13"/>
                  <a:pt x="28" y="13"/>
                </a:cubicBezTo>
                <a:cubicBezTo>
                  <a:pt x="27" y="12"/>
                  <a:pt x="27" y="10"/>
                  <a:pt x="26" y="9"/>
                </a:cubicBezTo>
                <a:cubicBezTo>
                  <a:pt x="28" y="7"/>
                  <a:pt x="28" y="7"/>
                  <a:pt x="28" y="7"/>
                </a:cubicBezTo>
                <a:cubicBezTo>
                  <a:pt x="29" y="7"/>
                  <a:pt x="29" y="6"/>
                  <a:pt x="28" y="6"/>
                </a:cubicBezTo>
                <a:cubicBezTo>
                  <a:pt x="26" y="3"/>
                  <a:pt x="26" y="3"/>
                  <a:pt x="26" y="3"/>
                </a:cubicBezTo>
                <a:cubicBezTo>
                  <a:pt x="26" y="3"/>
                  <a:pt x="25" y="3"/>
                  <a:pt x="25" y="3"/>
                </a:cubicBezTo>
                <a:cubicBezTo>
                  <a:pt x="22" y="6"/>
                  <a:pt x="22" y="6"/>
                  <a:pt x="22" y="6"/>
                </a:cubicBezTo>
                <a:cubicBezTo>
                  <a:pt x="21" y="5"/>
                  <a:pt x="20" y="4"/>
                  <a:pt x="19" y="4"/>
                </a:cubicBezTo>
                <a:cubicBezTo>
                  <a:pt x="19" y="1"/>
                  <a:pt x="19" y="1"/>
                  <a:pt x="19" y="1"/>
                </a:cubicBezTo>
                <a:cubicBezTo>
                  <a:pt x="19" y="0"/>
                  <a:pt x="18" y="0"/>
                  <a:pt x="18" y="0"/>
                </a:cubicBezTo>
                <a:cubicBezTo>
                  <a:pt x="14" y="0"/>
                  <a:pt x="14" y="0"/>
                  <a:pt x="14" y="0"/>
                </a:cubicBezTo>
                <a:cubicBezTo>
                  <a:pt x="14" y="0"/>
                  <a:pt x="13" y="0"/>
                  <a:pt x="13" y="1"/>
                </a:cubicBezTo>
                <a:cubicBezTo>
                  <a:pt x="13" y="4"/>
                  <a:pt x="13" y="4"/>
                  <a:pt x="13" y="4"/>
                </a:cubicBezTo>
                <a:cubicBezTo>
                  <a:pt x="12" y="4"/>
                  <a:pt x="11" y="5"/>
                  <a:pt x="10" y="6"/>
                </a:cubicBezTo>
                <a:cubicBezTo>
                  <a:pt x="8" y="3"/>
                  <a:pt x="8" y="3"/>
                  <a:pt x="8" y="3"/>
                </a:cubicBezTo>
                <a:cubicBezTo>
                  <a:pt x="7" y="3"/>
                  <a:pt x="7" y="3"/>
                  <a:pt x="6" y="3"/>
                </a:cubicBezTo>
                <a:cubicBezTo>
                  <a:pt x="4" y="6"/>
                  <a:pt x="4" y="6"/>
                  <a:pt x="4" y="6"/>
                </a:cubicBezTo>
                <a:cubicBezTo>
                  <a:pt x="3" y="6"/>
                  <a:pt x="3" y="7"/>
                  <a:pt x="4" y="7"/>
                </a:cubicBezTo>
                <a:cubicBezTo>
                  <a:pt x="6" y="9"/>
                  <a:pt x="6" y="9"/>
                  <a:pt x="6" y="9"/>
                </a:cubicBezTo>
                <a:cubicBezTo>
                  <a:pt x="5" y="10"/>
                  <a:pt x="5" y="12"/>
                  <a:pt x="5" y="13"/>
                </a:cubicBezTo>
                <a:cubicBezTo>
                  <a:pt x="1" y="13"/>
                  <a:pt x="1" y="13"/>
                  <a:pt x="1" y="13"/>
                </a:cubicBezTo>
                <a:cubicBezTo>
                  <a:pt x="1" y="13"/>
                  <a:pt x="0" y="13"/>
                  <a:pt x="0" y="14"/>
                </a:cubicBezTo>
                <a:cubicBezTo>
                  <a:pt x="0" y="17"/>
                  <a:pt x="0" y="17"/>
                  <a:pt x="0" y="17"/>
                </a:cubicBezTo>
                <a:cubicBezTo>
                  <a:pt x="0" y="18"/>
                  <a:pt x="1" y="18"/>
                  <a:pt x="1" y="18"/>
                </a:cubicBezTo>
                <a:cubicBezTo>
                  <a:pt x="5" y="18"/>
                  <a:pt x="5" y="18"/>
                  <a:pt x="5" y="18"/>
                </a:cubicBezTo>
                <a:cubicBezTo>
                  <a:pt x="5" y="20"/>
                  <a:pt x="5" y="21"/>
                  <a:pt x="6" y="22"/>
                </a:cubicBezTo>
                <a:cubicBezTo>
                  <a:pt x="4" y="24"/>
                  <a:pt x="4" y="24"/>
                  <a:pt x="4" y="24"/>
                </a:cubicBezTo>
                <a:cubicBezTo>
                  <a:pt x="3" y="25"/>
                  <a:pt x="3" y="25"/>
                  <a:pt x="4" y="25"/>
                </a:cubicBezTo>
                <a:cubicBezTo>
                  <a:pt x="6" y="28"/>
                  <a:pt x="6" y="28"/>
                  <a:pt x="6" y="28"/>
                </a:cubicBezTo>
                <a:cubicBezTo>
                  <a:pt x="7" y="28"/>
                  <a:pt x="7" y="28"/>
                  <a:pt x="8" y="28"/>
                </a:cubicBezTo>
                <a:cubicBezTo>
                  <a:pt x="10" y="26"/>
                  <a:pt x="10" y="26"/>
                  <a:pt x="10" y="26"/>
                </a:cubicBezTo>
                <a:cubicBezTo>
                  <a:pt x="11" y="26"/>
                  <a:pt x="12" y="27"/>
                  <a:pt x="13" y="27"/>
                </a:cubicBezTo>
                <a:cubicBezTo>
                  <a:pt x="13" y="30"/>
                  <a:pt x="13" y="30"/>
                  <a:pt x="13" y="30"/>
                </a:cubicBezTo>
                <a:cubicBezTo>
                  <a:pt x="13" y="31"/>
                  <a:pt x="14" y="31"/>
                  <a:pt x="14" y="31"/>
                </a:cubicBezTo>
                <a:cubicBezTo>
                  <a:pt x="18" y="31"/>
                  <a:pt x="18" y="31"/>
                  <a:pt x="18" y="31"/>
                </a:cubicBezTo>
                <a:cubicBezTo>
                  <a:pt x="18" y="31"/>
                  <a:pt x="19" y="31"/>
                  <a:pt x="19" y="30"/>
                </a:cubicBezTo>
                <a:cubicBezTo>
                  <a:pt x="19" y="27"/>
                  <a:pt x="19" y="27"/>
                  <a:pt x="19" y="27"/>
                </a:cubicBezTo>
                <a:cubicBezTo>
                  <a:pt x="20" y="27"/>
                  <a:pt x="21" y="26"/>
                  <a:pt x="22" y="26"/>
                </a:cubicBezTo>
                <a:cubicBezTo>
                  <a:pt x="25" y="28"/>
                  <a:pt x="25" y="28"/>
                  <a:pt x="25" y="28"/>
                </a:cubicBezTo>
                <a:cubicBezTo>
                  <a:pt x="25" y="28"/>
                  <a:pt x="26" y="28"/>
                  <a:pt x="26" y="28"/>
                </a:cubicBezTo>
                <a:cubicBezTo>
                  <a:pt x="28" y="25"/>
                  <a:pt x="28" y="25"/>
                  <a:pt x="28" y="25"/>
                </a:cubicBezTo>
                <a:cubicBezTo>
                  <a:pt x="29" y="25"/>
                  <a:pt x="29" y="25"/>
                  <a:pt x="28" y="24"/>
                </a:cubicBezTo>
                <a:cubicBezTo>
                  <a:pt x="26" y="22"/>
                  <a:pt x="26" y="22"/>
                  <a:pt x="26" y="22"/>
                </a:cubicBezTo>
                <a:cubicBezTo>
                  <a:pt x="27" y="21"/>
                  <a:pt x="27" y="20"/>
                  <a:pt x="28" y="18"/>
                </a:cubicBezTo>
                <a:cubicBezTo>
                  <a:pt x="31" y="18"/>
                  <a:pt x="31" y="18"/>
                  <a:pt x="31" y="18"/>
                </a:cubicBezTo>
                <a:cubicBezTo>
                  <a:pt x="31" y="18"/>
                  <a:pt x="32" y="18"/>
                  <a:pt x="32" y="17"/>
                </a:cubicBezTo>
                <a:cubicBezTo>
                  <a:pt x="32" y="14"/>
                  <a:pt x="32" y="14"/>
                  <a:pt x="32" y="14"/>
                </a:cubicBezTo>
                <a:cubicBezTo>
                  <a:pt x="32" y="13"/>
                  <a:pt x="31" y="13"/>
                  <a:pt x="31" y="13"/>
                </a:cubicBezTo>
                <a:close/>
                <a:moveTo>
                  <a:pt x="16" y="23"/>
                </a:moveTo>
                <a:cubicBezTo>
                  <a:pt x="12" y="23"/>
                  <a:pt x="9" y="19"/>
                  <a:pt x="9" y="16"/>
                </a:cubicBezTo>
                <a:cubicBezTo>
                  <a:pt x="9" y="12"/>
                  <a:pt x="12" y="9"/>
                  <a:pt x="16" y="9"/>
                </a:cubicBezTo>
                <a:cubicBezTo>
                  <a:pt x="20" y="9"/>
                  <a:pt x="23" y="12"/>
                  <a:pt x="23" y="16"/>
                </a:cubicBezTo>
                <a:cubicBezTo>
                  <a:pt x="23" y="19"/>
                  <a:pt x="20" y="23"/>
                  <a:pt x="16" y="23"/>
                </a:cubicBezTo>
                <a:close/>
              </a:path>
            </a:pathLst>
          </a:custGeom>
          <a:solidFill>
            <a:srgbClr val="0070C0"/>
          </a:solidFill>
          <a:ln w="9525">
            <a:noFill/>
            <a:round/>
          </a:ln>
        </p:spPr>
        <p:txBody>
          <a:bodyPr/>
          <a:lstStyle/>
          <a:p>
            <a:endParaRPr lang="zh-CN" altLang="en-US"/>
          </a:p>
        </p:txBody>
      </p:sp>
      <p:sp>
        <p:nvSpPr>
          <p:cNvPr id="67" name="文本框 36"/>
          <p:cNvSpPr txBox="1">
            <a:spLocks noChangeArrowheads="1"/>
          </p:cNvSpPr>
          <p:nvPr/>
        </p:nvSpPr>
        <p:spPr bwMode="auto">
          <a:xfrm>
            <a:off x="660074" y="2246112"/>
            <a:ext cx="2976890" cy="1653786"/>
          </a:xfrm>
          <a:prstGeom prst="rect">
            <a:avLst/>
          </a:prstGeom>
          <a:noFill/>
          <a:ln w="9525">
            <a:noFill/>
            <a:miter lim="800000"/>
          </a:ln>
        </p:spPr>
        <p:txBody>
          <a:bodyPr wrap="square">
            <a:spAutoFit/>
          </a:bodyPr>
          <a:lstStyle/>
          <a:p>
            <a:pPr>
              <a:lnSpc>
                <a:spcPct val="130000"/>
              </a:lnSpc>
            </a:pPr>
            <a:r>
              <a:rPr lang="zh-CN" altLang="en-US" sz="2000" dirty="0">
                <a:solidFill>
                  <a:srgbClr val="404040"/>
                </a:solidFill>
                <a:latin typeface="楷体" panose="02010609060101010101" pitchFamily="49" charset="-122"/>
                <a:ea typeface="楷体" panose="02010609060101010101" pitchFamily="49" charset="-122"/>
              </a:rPr>
              <a:t>采购需求只能提出功能性指标或相对宽泛的技术规格，需要和供应商讨论的项目采购。</a:t>
            </a:r>
          </a:p>
        </p:txBody>
      </p:sp>
      <p:sp>
        <p:nvSpPr>
          <p:cNvPr id="69" name="文本框 38"/>
          <p:cNvSpPr txBox="1">
            <a:spLocks noChangeArrowheads="1"/>
          </p:cNvSpPr>
          <p:nvPr/>
        </p:nvSpPr>
        <p:spPr bwMode="auto">
          <a:xfrm>
            <a:off x="463109" y="4512330"/>
            <a:ext cx="3845796" cy="2053896"/>
          </a:xfrm>
          <a:prstGeom prst="rect">
            <a:avLst/>
          </a:prstGeom>
          <a:noFill/>
          <a:ln w="9525">
            <a:noFill/>
            <a:miter lim="800000"/>
          </a:ln>
        </p:spPr>
        <p:txBody>
          <a:bodyPr wrap="square">
            <a:spAutoFit/>
          </a:bodyPr>
          <a:lstStyle/>
          <a:p>
            <a:pPr>
              <a:lnSpc>
                <a:spcPct val="130000"/>
              </a:lnSpc>
            </a:pPr>
            <a:r>
              <a:rPr lang="zh-CN" altLang="en-US" sz="2000" dirty="0">
                <a:solidFill>
                  <a:srgbClr val="404040"/>
                </a:solidFill>
                <a:latin typeface="楷体" panose="02010609060101010101" pitchFamily="49" charset="-122"/>
                <a:ea typeface="楷体" panose="02010609060101010101" pitchFamily="49" charset="-122"/>
              </a:rPr>
              <a:t>采购目标总体明确但可以有不同路径和方案实现，采购人需要和供应商通过对话确定最优采购路径方案并选择最符合采购人需要的项目采购。</a:t>
            </a:r>
          </a:p>
        </p:txBody>
      </p:sp>
      <p:sp>
        <p:nvSpPr>
          <p:cNvPr id="71" name="文本框 40"/>
          <p:cNvSpPr txBox="1">
            <a:spLocks noChangeArrowheads="1"/>
          </p:cNvSpPr>
          <p:nvPr/>
        </p:nvSpPr>
        <p:spPr bwMode="auto">
          <a:xfrm>
            <a:off x="9155389" y="1994065"/>
            <a:ext cx="1976437" cy="1653786"/>
          </a:xfrm>
          <a:prstGeom prst="rect">
            <a:avLst/>
          </a:prstGeom>
          <a:noFill/>
          <a:ln w="9525">
            <a:noFill/>
            <a:miter lim="800000"/>
          </a:ln>
        </p:spPr>
        <p:txBody>
          <a:bodyPr>
            <a:spAutoFit/>
          </a:bodyPr>
          <a:lstStyle/>
          <a:p>
            <a:pPr>
              <a:lnSpc>
                <a:spcPct val="130000"/>
              </a:lnSpc>
            </a:pPr>
            <a:r>
              <a:rPr lang="zh-CN" altLang="en-US" sz="2000" dirty="0">
                <a:solidFill>
                  <a:srgbClr val="404040"/>
                </a:solidFill>
                <a:latin typeface="楷体" panose="02010609060101010101" pitchFamily="49" charset="-122"/>
                <a:ea typeface="楷体" panose="02010609060101010101" pitchFamily="49" charset="-122"/>
              </a:rPr>
              <a:t>大型复杂项目确定采购方案后需要对财务指标谈判的项目采购。</a:t>
            </a:r>
          </a:p>
        </p:txBody>
      </p:sp>
      <p:sp>
        <p:nvSpPr>
          <p:cNvPr id="73" name="文本框 42"/>
          <p:cNvSpPr txBox="1">
            <a:spLocks noChangeArrowheads="1"/>
          </p:cNvSpPr>
          <p:nvPr/>
        </p:nvSpPr>
        <p:spPr bwMode="auto">
          <a:xfrm>
            <a:off x="9127670" y="4273880"/>
            <a:ext cx="2133600" cy="1235916"/>
          </a:xfrm>
          <a:prstGeom prst="rect">
            <a:avLst/>
          </a:prstGeom>
          <a:noFill/>
          <a:ln w="9525">
            <a:noFill/>
            <a:miter lim="800000"/>
          </a:ln>
        </p:spPr>
        <p:txBody>
          <a:bodyPr wrap="square">
            <a:spAutoFit/>
          </a:bodyPr>
          <a:lstStyle/>
          <a:p>
            <a:pPr>
              <a:lnSpc>
                <a:spcPct val="130000"/>
              </a:lnSpc>
            </a:pPr>
            <a:r>
              <a:rPr lang="zh-CN" altLang="en-US" sz="2000" dirty="0">
                <a:solidFill>
                  <a:srgbClr val="404040"/>
                </a:solidFill>
                <a:latin typeface="楷体" panose="02010609060101010101" pitchFamily="49" charset="-122"/>
                <a:ea typeface="楷体" panose="02010609060101010101" pitchFamily="49" charset="-122"/>
              </a:rPr>
              <a:t>招标失败合同金额较大的大型复杂项目采购。</a:t>
            </a:r>
          </a:p>
        </p:txBody>
      </p:sp>
      <p:sp>
        <p:nvSpPr>
          <p:cNvPr id="170015" name="矩形 73"/>
          <p:cNvSpPr>
            <a:spLocks noChangeArrowheads="1"/>
          </p:cNvSpPr>
          <p:nvPr/>
        </p:nvSpPr>
        <p:spPr bwMode="auto">
          <a:xfrm>
            <a:off x="3021013" y="857250"/>
            <a:ext cx="6096000" cy="1135054"/>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4.3.1   </a:t>
            </a:r>
            <a:r>
              <a:rPr lang="zh-CN" altLang="en-US" sz="2400" b="1" dirty="0">
                <a:solidFill>
                  <a:srgbClr val="292929"/>
                </a:solidFill>
                <a:latin typeface="楷体" panose="02010609060101010101" pitchFamily="49" charset="-122"/>
                <a:ea typeface="楷体" panose="02010609060101010101" pitchFamily="49" charset="-122"/>
              </a:rPr>
              <a:t>适用条件</a:t>
            </a:r>
          </a:p>
          <a:p>
            <a:pPr algn="ctr">
              <a:lnSpc>
                <a:spcPct val="150000"/>
              </a:lnSpc>
            </a:pPr>
            <a:r>
              <a:rPr lang="zh-CN" altLang="en-US" sz="2400" b="1" dirty="0">
                <a:solidFill>
                  <a:srgbClr val="292929"/>
                </a:solidFill>
                <a:latin typeface="楷体" panose="02010609060101010101" pitchFamily="49" charset="-122"/>
                <a:ea typeface="楷体" panose="02010609060101010101" pitchFamily="49" charset="-122"/>
              </a:rPr>
              <a:t>竞争磋商应符合下列条件之一：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00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00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00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par>
                                <p:cTn id="41" presetID="2" presetClass="entr" presetSubtype="8" fill="hold" grpId="0" nodeType="withEffect">
                                  <p:stCondLst>
                                    <p:cond delay="225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0-#ppt_w/2"/>
                                          </p:val>
                                        </p:tav>
                                        <p:tav tm="100000">
                                          <p:val>
                                            <p:strVal val="#ppt_x"/>
                                          </p:val>
                                        </p:tav>
                                      </p:tavLst>
                                    </p:anim>
                                    <p:anim calcmode="lin" valueType="num">
                                      <p:cBhvr additive="base">
                                        <p:cTn id="44" dur="500" fill="hold"/>
                                        <p:tgtEl>
                                          <p:spTgt spid="6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2250"/>
                                  </p:stCondLst>
                                  <p:childTnLst>
                                    <p:set>
                                      <p:cBhvr>
                                        <p:cTn id="46" dur="1" fill="hold">
                                          <p:stCondLst>
                                            <p:cond delay="0"/>
                                          </p:stCondLst>
                                        </p:cTn>
                                        <p:tgtEl>
                                          <p:spTgt spid="67"/>
                                        </p:tgtEl>
                                        <p:attrNameLst>
                                          <p:attrName>style.visibility</p:attrName>
                                        </p:attrNameLst>
                                      </p:cBhvr>
                                      <p:to>
                                        <p:strVal val="visible"/>
                                      </p:to>
                                    </p:set>
                                    <p:anim calcmode="lin" valueType="num">
                                      <p:cBhvr additive="base">
                                        <p:cTn id="47" dur="500" fill="hold"/>
                                        <p:tgtEl>
                                          <p:spTgt spid="67"/>
                                        </p:tgtEl>
                                        <p:attrNameLst>
                                          <p:attrName>ppt_x</p:attrName>
                                        </p:attrNameLst>
                                      </p:cBhvr>
                                      <p:tavLst>
                                        <p:tav tm="0">
                                          <p:val>
                                            <p:strVal val="0-#ppt_w/2"/>
                                          </p:val>
                                        </p:tav>
                                        <p:tav tm="100000">
                                          <p:val>
                                            <p:strVal val="#ppt_x"/>
                                          </p:val>
                                        </p:tav>
                                      </p:tavLst>
                                    </p:anim>
                                    <p:anim calcmode="lin" valueType="num">
                                      <p:cBhvr additive="base">
                                        <p:cTn id="48" dur="500" fill="hold"/>
                                        <p:tgtEl>
                                          <p:spTgt spid="67"/>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275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0-#ppt_w/2"/>
                                          </p:val>
                                        </p:tav>
                                        <p:tav tm="100000">
                                          <p:val>
                                            <p:strVal val="#ppt_x"/>
                                          </p:val>
                                        </p:tav>
                                      </p:tavLst>
                                    </p:anim>
                                    <p:anim calcmode="lin" valueType="num">
                                      <p:cBhvr additive="base">
                                        <p:cTn id="52" dur="500" fill="hold"/>
                                        <p:tgtEl>
                                          <p:spTgt spid="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2750"/>
                                  </p:stCondLst>
                                  <p:childTnLst>
                                    <p:set>
                                      <p:cBhvr>
                                        <p:cTn id="54" dur="1" fill="hold">
                                          <p:stCondLst>
                                            <p:cond delay="0"/>
                                          </p:stCondLst>
                                        </p:cTn>
                                        <p:tgtEl>
                                          <p:spTgt spid="69"/>
                                        </p:tgtEl>
                                        <p:attrNameLst>
                                          <p:attrName>style.visibility</p:attrName>
                                        </p:attrNameLst>
                                      </p:cBhvr>
                                      <p:to>
                                        <p:strVal val="visible"/>
                                      </p:to>
                                    </p:set>
                                    <p:anim calcmode="lin" valueType="num">
                                      <p:cBhvr additive="base">
                                        <p:cTn id="55" dur="500" fill="hold"/>
                                        <p:tgtEl>
                                          <p:spTgt spid="69"/>
                                        </p:tgtEl>
                                        <p:attrNameLst>
                                          <p:attrName>ppt_x</p:attrName>
                                        </p:attrNameLst>
                                      </p:cBhvr>
                                      <p:tavLst>
                                        <p:tav tm="0">
                                          <p:val>
                                            <p:strVal val="0-#ppt_w/2"/>
                                          </p:val>
                                        </p:tav>
                                        <p:tav tm="100000">
                                          <p:val>
                                            <p:strVal val="#ppt_x"/>
                                          </p:val>
                                        </p:tav>
                                      </p:tavLst>
                                    </p:anim>
                                    <p:anim calcmode="lin" valueType="num">
                                      <p:cBhvr additive="base">
                                        <p:cTn id="56" dur="500" fill="hold"/>
                                        <p:tgtEl>
                                          <p:spTgt spid="69"/>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325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1+#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325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500" fill="hold"/>
                                        <p:tgtEl>
                                          <p:spTgt spid="71"/>
                                        </p:tgtEl>
                                        <p:attrNameLst>
                                          <p:attrName>ppt_x</p:attrName>
                                        </p:attrNameLst>
                                      </p:cBhvr>
                                      <p:tavLst>
                                        <p:tav tm="0">
                                          <p:val>
                                            <p:strVal val="1+#ppt_w/2"/>
                                          </p:val>
                                        </p:tav>
                                        <p:tav tm="100000">
                                          <p:val>
                                            <p:strVal val="#ppt_x"/>
                                          </p:val>
                                        </p:tav>
                                      </p:tavLst>
                                    </p:anim>
                                    <p:anim calcmode="lin" valueType="num">
                                      <p:cBhvr additive="base">
                                        <p:cTn id="64" dur="500" fill="hold"/>
                                        <p:tgtEl>
                                          <p:spTgt spid="71"/>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375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1+#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3750"/>
                                  </p:stCondLst>
                                  <p:childTnLst>
                                    <p:set>
                                      <p:cBhvr>
                                        <p:cTn id="70" dur="1" fill="hold">
                                          <p:stCondLst>
                                            <p:cond delay="0"/>
                                          </p:stCondLst>
                                        </p:cTn>
                                        <p:tgtEl>
                                          <p:spTgt spid="73"/>
                                        </p:tgtEl>
                                        <p:attrNameLst>
                                          <p:attrName>style.visibility</p:attrName>
                                        </p:attrNameLst>
                                      </p:cBhvr>
                                      <p:to>
                                        <p:strVal val="visible"/>
                                      </p:to>
                                    </p:set>
                                    <p:anim calcmode="lin" valueType="num">
                                      <p:cBhvr additive="base">
                                        <p:cTn id="71" dur="500" fill="hold"/>
                                        <p:tgtEl>
                                          <p:spTgt spid="73"/>
                                        </p:tgtEl>
                                        <p:attrNameLst>
                                          <p:attrName>ppt_x</p:attrName>
                                        </p:attrNameLst>
                                      </p:cBhvr>
                                      <p:tavLst>
                                        <p:tav tm="0">
                                          <p:val>
                                            <p:strVal val="1+#ppt_w/2"/>
                                          </p:val>
                                        </p:tav>
                                        <p:tav tm="100000">
                                          <p:val>
                                            <p:strVal val="#ppt_x"/>
                                          </p:val>
                                        </p:tav>
                                      </p:tavLst>
                                    </p:anim>
                                    <p:anim calcmode="lin" valueType="num">
                                      <p:cBhvr additive="base">
                                        <p:cTn id="72"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p:bldP spid="69" grpId="0"/>
      <p:bldP spid="71" grpId="0"/>
      <p:bldP spid="7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991544" y="352425"/>
            <a:ext cx="8352928" cy="6343650"/>
          </a:xfrm>
        </p:spPr>
        <p:txBody>
          <a:bodyPr/>
          <a:lstStyle/>
          <a:p>
            <a:r>
              <a:rPr lang="zh-CN" altLang="en-US" dirty="0"/>
              <a:t>                          </a:t>
            </a:r>
            <a:r>
              <a:rPr lang="zh-CN" altLang="en-US" sz="2600" dirty="0">
                <a:solidFill>
                  <a:schemeClr val="accent6"/>
                </a:solidFill>
                <a:latin typeface="微软雅黑" panose="020B0503020204020204" pitchFamily="34" charset="-122"/>
                <a:ea typeface="微软雅黑" panose="020B0503020204020204" pitchFamily="34" charset="-122"/>
              </a:rPr>
              <a:t>竞争磋商程序</a:t>
            </a:r>
          </a:p>
        </p:txBody>
      </p:sp>
      <p:sp>
        <p:nvSpPr>
          <p:cNvPr id="4" name="圆角矩形 3"/>
          <p:cNvSpPr/>
          <p:nvPr/>
        </p:nvSpPr>
        <p:spPr>
          <a:xfrm>
            <a:off x="1770670" y="966325"/>
            <a:ext cx="1385799" cy="157240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dirty="0">
                <a:solidFill>
                  <a:schemeClr val="accent6">
                    <a:lumMod val="50000"/>
                  </a:schemeClr>
                </a:solidFill>
              </a:rPr>
              <a:t>发出</a:t>
            </a:r>
            <a:r>
              <a:rPr lang="zh-CN" altLang="en-US" sz="2400" dirty="0">
                <a:solidFill>
                  <a:schemeClr val="accent6">
                    <a:lumMod val="50000"/>
                  </a:schemeClr>
                </a:solidFill>
              </a:rPr>
              <a:t>公告或</a:t>
            </a:r>
            <a:r>
              <a:rPr lang="zh-CN" altLang="zh-CN" sz="2400" dirty="0">
                <a:solidFill>
                  <a:schemeClr val="accent6">
                    <a:lumMod val="50000"/>
                  </a:schemeClr>
                </a:solidFill>
              </a:rPr>
              <a:t>邀请书</a:t>
            </a:r>
            <a:endParaRPr lang="zh-CN" altLang="en-US" sz="2400" dirty="0">
              <a:solidFill>
                <a:schemeClr val="accent6">
                  <a:lumMod val="50000"/>
                </a:schemeClr>
              </a:solidFill>
            </a:endParaRPr>
          </a:p>
        </p:txBody>
      </p:sp>
      <p:sp>
        <p:nvSpPr>
          <p:cNvPr id="5" name="圆角矩形 4"/>
          <p:cNvSpPr/>
          <p:nvPr/>
        </p:nvSpPr>
        <p:spPr>
          <a:xfrm>
            <a:off x="3937148" y="1054165"/>
            <a:ext cx="1385799" cy="158425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accent6">
                    <a:lumMod val="50000"/>
                  </a:schemeClr>
                </a:solidFill>
              </a:rPr>
              <a:t>编制磋商文件</a:t>
            </a:r>
          </a:p>
        </p:txBody>
      </p:sp>
      <p:sp>
        <p:nvSpPr>
          <p:cNvPr id="6" name="圆角矩形 5"/>
          <p:cNvSpPr/>
          <p:nvPr/>
        </p:nvSpPr>
        <p:spPr>
          <a:xfrm>
            <a:off x="6008170" y="1054165"/>
            <a:ext cx="4966909" cy="158426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accent6"/>
              </a:solidFill>
            </a:endParaRPr>
          </a:p>
          <a:p>
            <a:r>
              <a:rPr lang="zh-CN" altLang="en-US" sz="2400" dirty="0">
                <a:solidFill>
                  <a:schemeClr val="accent6">
                    <a:lumMod val="50000"/>
                  </a:schemeClr>
                </a:solidFill>
              </a:rPr>
              <a:t>发售文件：</a:t>
            </a:r>
            <a:endParaRPr lang="en-US" altLang="zh-CN" sz="2400" dirty="0">
              <a:solidFill>
                <a:schemeClr val="accent6">
                  <a:lumMod val="50000"/>
                </a:schemeClr>
              </a:solidFill>
            </a:endParaRPr>
          </a:p>
          <a:p>
            <a:r>
              <a:rPr lang="zh-CN" altLang="en-US" sz="2400" dirty="0">
                <a:solidFill>
                  <a:schemeClr val="accent6">
                    <a:lumMod val="50000"/>
                  </a:schemeClr>
                </a:solidFill>
              </a:rPr>
              <a:t>发售时间不得少于</a:t>
            </a:r>
            <a:r>
              <a:rPr lang="en-US" altLang="zh-CN" sz="2400" dirty="0">
                <a:solidFill>
                  <a:schemeClr val="accent6">
                    <a:lumMod val="50000"/>
                  </a:schemeClr>
                </a:solidFill>
              </a:rPr>
              <a:t>5</a:t>
            </a:r>
            <a:r>
              <a:rPr lang="zh-CN" altLang="en-US" sz="2400" dirty="0">
                <a:solidFill>
                  <a:schemeClr val="accent6">
                    <a:lumMod val="50000"/>
                  </a:schemeClr>
                </a:solidFill>
              </a:rPr>
              <a:t>日；首次磋商响应文件至截止之日止不得少于</a:t>
            </a:r>
            <a:r>
              <a:rPr lang="en-US" altLang="zh-CN" sz="2400" dirty="0">
                <a:solidFill>
                  <a:schemeClr val="accent6">
                    <a:lumMod val="50000"/>
                  </a:schemeClr>
                </a:solidFill>
              </a:rPr>
              <a:t>10</a:t>
            </a:r>
            <a:r>
              <a:rPr lang="zh-CN" altLang="en-US" sz="2400" dirty="0">
                <a:solidFill>
                  <a:schemeClr val="accent6">
                    <a:lumMod val="50000"/>
                  </a:schemeClr>
                </a:solidFill>
              </a:rPr>
              <a:t>日。</a:t>
            </a:r>
            <a:endParaRPr lang="en-US" altLang="zh-CN" sz="2400" dirty="0">
              <a:solidFill>
                <a:schemeClr val="accent6">
                  <a:lumMod val="50000"/>
                </a:schemeClr>
              </a:solidFill>
            </a:endParaRPr>
          </a:p>
          <a:p>
            <a:pPr algn="ctr"/>
            <a:endParaRPr lang="en-US" altLang="zh-CN" dirty="0">
              <a:solidFill>
                <a:schemeClr val="accent6"/>
              </a:solidFill>
            </a:endParaRPr>
          </a:p>
        </p:txBody>
      </p:sp>
      <p:sp>
        <p:nvSpPr>
          <p:cNvPr id="7" name="圆角矩形 6"/>
          <p:cNvSpPr/>
          <p:nvPr/>
        </p:nvSpPr>
        <p:spPr>
          <a:xfrm>
            <a:off x="5087887" y="2811646"/>
            <a:ext cx="5926953" cy="213646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accent6"/>
              </a:solidFill>
            </a:endParaRPr>
          </a:p>
          <a:p>
            <a:r>
              <a:rPr lang="zh-CN" altLang="en-US" sz="2400" dirty="0">
                <a:solidFill>
                  <a:schemeClr val="accent6">
                    <a:lumMod val="50000"/>
                  </a:schemeClr>
                </a:solidFill>
              </a:rPr>
              <a:t>组建磋商小组</a:t>
            </a:r>
            <a:endParaRPr lang="en-US" altLang="zh-CN" sz="2400" dirty="0">
              <a:solidFill>
                <a:schemeClr val="accent6">
                  <a:lumMod val="50000"/>
                </a:schemeClr>
              </a:solidFill>
            </a:endParaRPr>
          </a:p>
          <a:p>
            <a:r>
              <a:rPr lang="zh-CN" altLang="en-US" sz="2400" dirty="0">
                <a:solidFill>
                  <a:schemeClr val="accent6">
                    <a:lumMod val="50000"/>
                  </a:schemeClr>
                </a:solidFill>
              </a:rPr>
              <a:t>磋商小组应由熟悉采购标的商务和技术并具备专业谈判能力的</a:t>
            </a:r>
            <a:r>
              <a:rPr lang="en-US" altLang="zh-CN" sz="2400" dirty="0">
                <a:solidFill>
                  <a:schemeClr val="accent6">
                    <a:lumMod val="50000"/>
                  </a:schemeClr>
                </a:solidFill>
              </a:rPr>
              <a:t>5</a:t>
            </a:r>
            <a:r>
              <a:rPr lang="zh-CN" altLang="en-US" sz="2400" dirty="0">
                <a:solidFill>
                  <a:schemeClr val="accent6">
                    <a:lumMod val="50000"/>
                  </a:schemeClr>
                </a:solidFill>
              </a:rPr>
              <a:t>人以上单数的专家组成。专家聘请方式由采购人决定，报企业采购管理部门备案。</a:t>
            </a:r>
            <a:endParaRPr lang="en-US" altLang="zh-CN" sz="2400" dirty="0">
              <a:solidFill>
                <a:schemeClr val="accent6">
                  <a:lumMod val="50000"/>
                </a:schemeClr>
              </a:solidFill>
            </a:endParaRPr>
          </a:p>
          <a:p>
            <a:pPr algn="ctr"/>
            <a:endParaRPr lang="zh-CN" altLang="en-US" dirty="0">
              <a:solidFill>
                <a:schemeClr val="accent6"/>
              </a:solidFill>
            </a:endParaRPr>
          </a:p>
        </p:txBody>
      </p:sp>
      <p:sp>
        <p:nvSpPr>
          <p:cNvPr id="8" name="圆角矩形 7"/>
          <p:cNvSpPr/>
          <p:nvPr/>
        </p:nvSpPr>
        <p:spPr>
          <a:xfrm>
            <a:off x="1770670" y="2811646"/>
            <a:ext cx="2859378" cy="208991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accent6">
                    <a:lumMod val="50000"/>
                  </a:schemeClr>
                </a:solidFill>
              </a:rPr>
              <a:t>递交初步响应文件：递交申请文件的供应商</a:t>
            </a:r>
            <a:r>
              <a:rPr lang="en-US" altLang="zh-CN" sz="2400" dirty="0">
                <a:solidFill>
                  <a:schemeClr val="accent6">
                    <a:lumMod val="50000"/>
                  </a:schemeClr>
                </a:solidFill>
              </a:rPr>
              <a:t>2</a:t>
            </a:r>
            <a:r>
              <a:rPr lang="zh-CN" altLang="en-US" sz="2400" dirty="0">
                <a:solidFill>
                  <a:schemeClr val="accent6">
                    <a:lumMod val="50000"/>
                  </a:schemeClr>
                </a:solidFill>
              </a:rPr>
              <a:t>人以上即可启动磋商程序。</a:t>
            </a:r>
          </a:p>
        </p:txBody>
      </p:sp>
      <p:sp>
        <p:nvSpPr>
          <p:cNvPr id="9" name="圆角矩形 8"/>
          <p:cNvSpPr/>
          <p:nvPr/>
        </p:nvSpPr>
        <p:spPr>
          <a:xfrm>
            <a:off x="1770670" y="5221027"/>
            <a:ext cx="9244171" cy="120213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accent6">
                    <a:lumMod val="50000"/>
                  </a:schemeClr>
                </a:solidFill>
              </a:rPr>
              <a:t>磋商开始：竞争磋商不举行磋商开始仪式，但应在企业指定媒介或电子采购平台公示各供应商首次报价的信息。</a:t>
            </a:r>
          </a:p>
        </p:txBody>
      </p:sp>
      <p:sp>
        <p:nvSpPr>
          <p:cNvPr id="12" name="椭圆 11"/>
          <p:cNvSpPr/>
          <p:nvPr/>
        </p:nvSpPr>
        <p:spPr>
          <a:xfrm>
            <a:off x="1396096" y="1383078"/>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3" name="椭圆 12"/>
          <p:cNvSpPr/>
          <p:nvPr/>
        </p:nvSpPr>
        <p:spPr>
          <a:xfrm>
            <a:off x="3626508" y="1558221"/>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4" name="椭圆 13"/>
          <p:cNvSpPr/>
          <p:nvPr/>
        </p:nvSpPr>
        <p:spPr>
          <a:xfrm>
            <a:off x="5695594" y="1558221"/>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5" name="椭圆 14"/>
          <p:cNvSpPr/>
          <p:nvPr/>
        </p:nvSpPr>
        <p:spPr>
          <a:xfrm>
            <a:off x="1370264" y="3517920"/>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16" name="椭圆 15"/>
          <p:cNvSpPr/>
          <p:nvPr/>
        </p:nvSpPr>
        <p:spPr>
          <a:xfrm>
            <a:off x="4775312" y="3517920"/>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sp>
        <p:nvSpPr>
          <p:cNvPr id="17" name="椭圆 16"/>
          <p:cNvSpPr/>
          <p:nvPr/>
        </p:nvSpPr>
        <p:spPr>
          <a:xfrm>
            <a:off x="1353907" y="5423870"/>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zh-CN"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06958" y="238128"/>
            <a:ext cx="8403842" cy="6448425"/>
          </a:xfrm>
        </p:spPr>
        <p:txBody>
          <a:bodyPr/>
          <a:lstStyle/>
          <a:p>
            <a:endParaRPr lang="en-US" altLang="zh-CN" dirty="0"/>
          </a:p>
          <a:p>
            <a:r>
              <a:rPr lang="en-US" altLang="zh-CN" dirty="0"/>
              <a:t>  </a:t>
            </a:r>
            <a:endParaRPr lang="zh-CN" altLang="en-US" dirty="0"/>
          </a:p>
        </p:txBody>
      </p:sp>
      <p:sp>
        <p:nvSpPr>
          <p:cNvPr id="5" name="圆角矩形 4"/>
          <p:cNvSpPr/>
          <p:nvPr/>
        </p:nvSpPr>
        <p:spPr>
          <a:xfrm>
            <a:off x="1286204" y="295275"/>
            <a:ext cx="10019997" cy="403860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accent6"/>
              </a:solidFill>
            </a:endParaRPr>
          </a:p>
          <a:p>
            <a:pPr algn="ctr"/>
            <a:endParaRPr lang="en-US" altLang="zh-CN" dirty="0">
              <a:solidFill>
                <a:schemeClr val="accent6"/>
              </a:solidFill>
            </a:endParaRPr>
          </a:p>
          <a:p>
            <a:r>
              <a:rPr lang="zh-CN" altLang="en-US" sz="2400" dirty="0">
                <a:solidFill>
                  <a:srgbClr val="FF0000"/>
                </a:solidFill>
              </a:rPr>
              <a:t>进行磋商</a:t>
            </a:r>
            <a:r>
              <a:rPr lang="zh-CN" altLang="en-US" sz="2400" dirty="0">
                <a:solidFill>
                  <a:schemeClr val="accent6">
                    <a:lumMod val="50000"/>
                  </a:schemeClr>
                </a:solidFill>
              </a:rPr>
              <a:t>：</a:t>
            </a:r>
            <a:endParaRPr lang="en-US" altLang="zh-CN" sz="2400" dirty="0">
              <a:solidFill>
                <a:schemeClr val="accent6">
                  <a:lumMod val="50000"/>
                </a:schemeClr>
              </a:solidFill>
            </a:endParaRPr>
          </a:p>
          <a:p>
            <a:r>
              <a:rPr lang="zh-CN" altLang="en-US" sz="2400" dirty="0">
                <a:solidFill>
                  <a:schemeClr val="accent6">
                    <a:lumMod val="50000"/>
                  </a:schemeClr>
                </a:solidFill>
              </a:rPr>
              <a:t>磋商过程中，供应商可以修改采购需求中的技术、服务要求以及合同草案条款，但须经采购人代表确认；或提出实现采购目标的不同路径，供采购人选择；也可对确定方案进行价格初步谈判。</a:t>
            </a:r>
          </a:p>
          <a:p>
            <a:r>
              <a:rPr lang="zh-CN" altLang="en-US" sz="2400" dirty="0">
                <a:solidFill>
                  <a:schemeClr val="accent6">
                    <a:lumMod val="50000"/>
                  </a:schemeClr>
                </a:solidFill>
              </a:rPr>
              <a:t>      特殊情形时，只要没有超过预算，磋商过程中的供应商不足</a:t>
            </a:r>
            <a:r>
              <a:rPr lang="en-US" altLang="zh-CN" sz="2400" dirty="0">
                <a:solidFill>
                  <a:schemeClr val="accent6">
                    <a:lumMod val="50000"/>
                  </a:schemeClr>
                </a:solidFill>
              </a:rPr>
              <a:t>3</a:t>
            </a:r>
            <a:r>
              <a:rPr lang="zh-CN" altLang="en-US" sz="2400" dirty="0">
                <a:solidFill>
                  <a:schemeClr val="accent6">
                    <a:lumMod val="50000"/>
                  </a:schemeClr>
                </a:solidFill>
              </a:rPr>
              <a:t>人不影响磋商活动的进行。</a:t>
            </a:r>
          </a:p>
          <a:p>
            <a:r>
              <a:rPr lang="zh-CN" altLang="en-US" sz="2400" dirty="0">
                <a:solidFill>
                  <a:schemeClr val="accent6">
                    <a:lumMod val="50000"/>
                  </a:schemeClr>
                </a:solidFill>
              </a:rPr>
              <a:t>       磋商小组依据磋商采购文件规定的标准对该申请文件的技术和商务条件进行综合评估。经采购人同意确定最终采购方案。</a:t>
            </a:r>
          </a:p>
          <a:p>
            <a:r>
              <a:rPr lang="zh-CN" altLang="en-US" sz="2400" dirty="0">
                <a:solidFill>
                  <a:schemeClr val="accent6">
                    <a:lumMod val="50000"/>
                  </a:schemeClr>
                </a:solidFill>
              </a:rPr>
              <a:t>供应商针对确定方案报价并提交采购人。采购人应对提交的最新价格进行保密。</a:t>
            </a:r>
          </a:p>
          <a:p>
            <a:pPr algn="ctr"/>
            <a:endParaRPr lang="en-US" altLang="zh-CN" dirty="0">
              <a:solidFill>
                <a:schemeClr val="accent6"/>
              </a:solidFill>
            </a:endParaRPr>
          </a:p>
          <a:p>
            <a:pPr algn="ctr"/>
            <a:endParaRPr lang="zh-CN" altLang="en-US" dirty="0">
              <a:solidFill>
                <a:schemeClr val="accent6"/>
              </a:solidFill>
            </a:endParaRPr>
          </a:p>
        </p:txBody>
      </p:sp>
      <p:sp>
        <p:nvSpPr>
          <p:cNvPr id="6" name="圆角矩形 5"/>
          <p:cNvSpPr/>
          <p:nvPr/>
        </p:nvSpPr>
        <p:spPr>
          <a:xfrm>
            <a:off x="1286203" y="4505328"/>
            <a:ext cx="10019997" cy="2057397"/>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FF0000"/>
                </a:solidFill>
              </a:rPr>
              <a:t>方案评审</a:t>
            </a:r>
            <a:r>
              <a:rPr lang="zh-CN" altLang="en-US" sz="2400" dirty="0">
                <a:solidFill>
                  <a:schemeClr val="accent6">
                    <a:lumMod val="50000"/>
                  </a:schemeClr>
                </a:solidFill>
              </a:rPr>
              <a:t>：</a:t>
            </a:r>
            <a:endParaRPr lang="en-US" altLang="zh-CN" sz="2400" dirty="0">
              <a:solidFill>
                <a:schemeClr val="accent6">
                  <a:lumMod val="50000"/>
                </a:schemeClr>
              </a:solidFill>
            </a:endParaRPr>
          </a:p>
          <a:p>
            <a:r>
              <a:rPr lang="zh-CN" altLang="zh-CN" sz="2400" dirty="0">
                <a:solidFill>
                  <a:schemeClr val="accent6">
                    <a:lumMod val="50000"/>
                  </a:schemeClr>
                </a:solidFill>
              </a:rPr>
              <a:t>在确定采购方案和合同文件后，磋商小组对所有还在程序内的申请文件评审。</a:t>
            </a:r>
          </a:p>
          <a:p>
            <a:r>
              <a:rPr lang="zh-CN" altLang="zh-CN" sz="2400" dirty="0">
                <a:solidFill>
                  <a:schemeClr val="accent6">
                    <a:lumMod val="50000"/>
                  </a:schemeClr>
                </a:solidFill>
              </a:rPr>
              <a:t>评审可以采用排队的方式、打分的方式，也可采用简短评语的方式向采购人提交评审报告，排序标准由磋商文件约定。</a:t>
            </a:r>
            <a:endParaRPr lang="zh-CN" altLang="en-US" sz="2400" dirty="0">
              <a:solidFill>
                <a:schemeClr val="accent6">
                  <a:lumMod val="50000"/>
                </a:schemeClr>
              </a:solidFill>
            </a:endParaRPr>
          </a:p>
        </p:txBody>
      </p:sp>
      <p:sp>
        <p:nvSpPr>
          <p:cNvPr id="7" name="椭圆 6"/>
          <p:cNvSpPr/>
          <p:nvPr/>
        </p:nvSpPr>
        <p:spPr>
          <a:xfrm>
            <a:off x="885798" y="2000434"/>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7</a:t>
            </a:r>
            <a:endParaRPr lang="zh-CN" altLang="en-US" dirty="0"/>
          </a:p>
        </p:txBody>
      </p:sp>
      <p:sp>
        <p:nvSpPr>
          <p:cNvPr id="8" name="椭圆 7"/>
          <p:cNvSpPr/>
          <p:nvPr/>
        </p:nvSpPr>
        <p:spPr>
          <a:xfrm>
            <a:off x="885798" y="5102371"/>
            <a:ext cx="400406" cy="39822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8</a:t>
            </a:r>
            <a:endParaRPr lang="zh-CN"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1433127" y="666753"/>
            <a:ext cx="9623756" cy="222885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zh-CN" altLang="zh-CN" sz="2400" dirty="0">
                <a:solidFill>
                  <a:srgbClr val="FF0000"/>
                </a:solidFill>
              </a:rPr>
              <a:t>财务谈判</a:t>
            </a:r>
            <a:r>
              <a:rPr lang="zh-CN" altLang="en-US" sz="2400" dirty="0">
                <a:solidFill>
                  <a:srgbClr val="FF0000"/>
                </a:solidFill>
              </a:rPr>
              <a:t>：</a:t>
            </a:r>
            <a:endParaRPr lang="en-US" altLang="zh-CN" sz="2400" dirty="0">
              <a:solidFill>
                <a:srgbClr val="FF0000"/>
              </a:solidFill>
            </a:endParaRPr>
          </a:p>
          <a:p>
            <a:r>
              <a:rPr lang="zh-CN" altLang="en-US" sz="2400" dirty="0">
                <a:solidFill>
                  <a:schemeClr val="accent6">
                    <a:lumMod val="50000"/>
                  </a:schemeClr>
                </a:solidFill>
              </a:rPr>
              <a:t>采购人依据磋商小组提交的咨询报告和顺序名单依次和仍在程序中的供应商针对确定的采购方案和合同条款进行财务谈判。</a:t>
            </a:r>
          </a:p>
          <a:p>
            <a:r>
              <a:rPr lang="zh-CN" altLang="en-US" sz="2400" dirty="0">
                <a:solidFill>
                  <a:schemeClr val="accent6">
                    <a:lumMod val="50000"/>
                  </a:schemeClr>
                </a:solidFill>
              </a:rPr>
              <a:t>财务谈判不应涉及项目合同中的核心条款，不应与排序在前但已终止谈判的供应商进行重复谈判。</a:t>
            </a:r>
          </a:p>
        </p:txBody>
      </p:sp>
      <p:sp>
        <p:nvSpPr>
          <p:cNvPr id="5" name="圆角矩形 4"/>
          <p:cNvSpPr/>
          <p:nvPr/>
        </p:nvSpPr>
        <p:spPr>
          <a:xfrm>
            <a:off x="1592969" y="3209925"/>
            <a:ext cx="2959981" cy="249555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accent6">
                    <a:lumMod val="50000"/>
                  </a:schemeClr>
                </a:solidFill>
              </a:rPr>
              <a:t>确定成交人：</a:t>
            </a:r>
            <a:endParaRPr lang="en-US" altLang="zh-CN" sz="2400" dirty="0">
              <a:solidFill>
                <a:schemeClr val="accent6">
                  <a:lumMod val="50000"/>
                </a:schemeClr>
              </a:solidFill>
            </a:endParaRPr>
          </a:p>
          <a:p>
            <a:pPr algn="ctr"/>
            <a:r>
              <a:rPr lang="zh-CN" altLang="en-US" sz="2400" dirty="0">
                <a:solidFill>
                  <a:schemeClr val="accent6">
                    <a:lumMod val="50000"/>
                  </a:schemeClr>
                </a:solidFill>
              </a:rPr>
              <a:t>最先和采购人达成合同协议的供应商为成交人</a:t>
            </a:r>
            <a:r>
              <a:rPr lang="zh-CN" altLang="en-US" sz="2400" dirty="0">
                <a:solidFill>
                  <a:schemeClr val="accent6"/>
                </a:solidFill>
              </a:rPr>
              <a:t>。</a:t>
            </a:r>
          </a:p>
        </p:txBody>
      </p:sp>
      <p:sp>
        <p:nvSpPr>
          <p:cNvPr id="6" name="圆角矩形 5"/>
          <p:cNvSpPr/>
          <p:nvPr/>
        </p:nvSpPr>
        <p:spPr>
          <a:xfrm>
            <a:off x="5577695" y="3305572"/>
            <a:ext cx="2189449" cy="234848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accent6"/>
                </a:solidFill>
              </a:rPr>
              <a:t>  </a:t>
            </a:r>
            <a:r>
              <a:rPr lang="zh-CN" altLang="zh-CN" sz="2400" dirty="0">
                <a:solidFill>
                  <a:schemeClr val="accent6">
                    <a:lumMod val="50000"/>
                  </a:schemeClr>
                </a:solidFill>
              </a:rPr>
              <a:t>成交通知</a:t>
            </a:r>
            <a:r>
              <a:rPr lang="zh-CN" altLang="en-US" sz="2400" dirty="0">
                <a:solidFill>
                  <a:schemeClr val="accent6">
                    <a:lumMod val="50000"/>
                  </a:schemeClr>
                </a:solidFill>
              </a:rPr>
              <a:t>：</a:t>
            </a:r>
            <a:endParaRPr lang="en-US" altLang="zh-CN" sz="2400" dirty="0">
              <a:solidFill>
                <a:schemeClr val="accent6">
                  <a:lumMod val="50000"/>
                </a:schemeClr>
              </a:solidFill>
            </a:endParaRPr>
          </a:p>
          <a:p>
            <a:pPr algn="ctr"/>
            <a:r>
              <a:rPr lang="zh-CN" altLang="zh-CN" sz="2400" dirty="0">
                <a:solidFill>
                  <a:schemeClr val="accent6">
                    <a:lumMod val="50000"/>
                  </a:schemeClr>
                </a:solidFill>
              </a:rPr>
              <a:t>应按</a:t>
            </a:r>
            <a:r>
              <a:rPr lang="en-US" altLang="zh-CN" sz="2400" dirty="0">
                <a:solidFill>
                  <a:schemeClr val="accent6">
                    <a:lumMod val="50000"/>
                  </a:schemeClr>
                </a:solidFill>
              </a:rPr>
              <a:t>3.8</a:t>
            </a:r>
            <a:r>
              <a:rPr lang="zh-CN" altLang="zh-CN" sz="2400" dirty="0">
                <a:solidFill>
                  <a:schemeClr val="accent6">
                    <a:lumMod val="50000"/>
                  </a:schemeClr>
                </a:solidFill>
              </a:rPr>
              <a:t>规定执行。</a:t>
            </a:r>
            <a:endParaRPr lang="zh-CN" altLang="en-US" sz="2400" dirty="0">
              <a:solidFill>
                <a:schemeClr val="accent6">
                  <a:lumMod val="50000"/>
                </a:schemeClr>
              </a:solidFill>
            </a:endParaRPr>
          </a:p>
        </p:txBody>
      </p:sp>
      <p:sp>
        <p:nvSpPr>
          <p:cNvPr id="7" name="圆角矩形 6"/>
          <p:cNvSpPr/>
          <p:nvPr/>
        </p:nvSpPr>
        <p:spPr>
          <a:xfrm>
            <a:off x="8872124" y="3305572"/>
            <a:ext cx="2157674" cy="234848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accent6">
                    <a:lumMod val="50000"/>
                  </a:schemeClr>
                </a:solidFill>
              </a:rPr>
              <a:t>  </a:t>
            </a:r>
            <a:r>
              <a:rPr lang="zh-CN" altLang="en-US" sz="2400" dirty="0">
                <a:solidFill>
                  <a:schemeClr val="accent6">
                    <a:lumMod val="50000"/>
                  </a:schemeClr>
                </a:solidFill>
              </a:rPr>
              <a:t>签订合同：</a:t>
            </a:r>
            <a:endParaRPr lang="en-US" altLang="zh-CN" sz="2400" dirty="0">
              <a:solidFill>
                <a:schemeClr val="accent6">
                  <a:lumMod val="50000"/>
                </a:schemeClr>
              </a:solidFill>
            </a:endParaRPr>
          </a:p>
          <a:p>
            <a:pPr algn="ctr"/>
            <a:r>
              <a:rPr lang="zh-CN" altLang="en-US" sz="2400" dirty="0">
                <a:solidFill>
                  <a:schemeClr val="accent6">
                    <a:lumMod val="50000"/>
                  </a:schemeClr>
                </a:solidFill>
              </a:rPr>
              <a:t>应按</a:t>
            </a:r>
            <a:r>
              <a:rPr lang="en-US" altLang="zh-CN" sz="2400" dirty="0">
                <a:solidFill>
                  <a:schemeClr val="tx1"/>
                </a:solidFill>
              </a:rPr>
              <a:t>3.9</a:t>
            </a:r>
            <a:r>
              <a:rPr lang="zh-CN" altLang="en-US" sz="2400" dirty="0">
                <a:solidFill>
                  <a:schemeClr val="accent6">
                    <a:lumMod val="50000"/>
                  </a:schemeClr>
                </a:solidFill>
              </a:rPr>
              <a:t>规定执行</a:t>
            </a:r>
            <a:endParaRPr lang="en-US" altLang="zh-CN" sz="2400" dirty="0">
              <a:solidFill>
                <a:schemeClr val="accent6">
                  <a:lumMod val="50000"/>
                </a:schemeClr>
              </a:solidFill>
            </a:endParaRPr>
          </a:p>
        </p:txBody>
      </p:sp>
      <p:sp>
        <p:nvSpPr>
          <p:cNvPr id="8" name="椭圆 7"/>
          <p:cNvSpPr/>
          <p:nvPr/>
        </p:nvSpPr>
        <p:spPr>
          <a:xfrm>
            <a:off x="756849" y="1486812"/>
            <a:ext cx="676278" cy="5100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a:t>
            </a:r>
            <a:endParaRPr lang="zh-CN" altLang="en-US" dirty="0"/>
          </a:p>
        </p:txBody>
      </p:sp>
      <p:sp>
        <p:nvSpPr>
          <p:cNvPr id="9" name="椭圆 8"/>
          <p:cNvSpPr/>
          <p:nvPr/>
        </p:nvSpPr>
        <p:spPr>
          <a:xfrm>
            <a:off x="4907220" y="3998540"/>
            <a:ext cx="644015" cy="57606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a:t>
            </a:r>
            <a:endParaRPr lang="zh-CN" altLang="en-US" dirty="0"/>
          </a:p>
        </p:txBody>
      </p:sp>
      <p:sp>
        <p:nvSpPr>
          <p:cNvPr id="11" name="椭圆 10"/>
          <p:cNvSpPr/>
          <p:nvPr/>
        </p:nvSpPr>
        <p:spPr>
          <a:xfrm>
            <a:off x="8265635" y="4030071"/>
            <a:ext cx="606489" cy="57606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12</a:t>
            </a:r>
            <a:endParaRPr lang="zh-CN" altLang="en-US" dirty="0"/>
          </a:p>
        </p:txBody>
      </p:sp>
      <p:sp>
        <p:nvSpPr>
          <p:cNvPr id="10" name="椭圆 9"/>
          <p:cNvSpPr/>
          <p:nvPr/>
        </p:nvSpPr>
        <p:spPr>
          <a:xfrm>
            <a:off x="916691" y="4092475"/>
            <a:ext cx="676278" cy="5100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a:t>
            </a:r>
            <a:endParaRPr lang="zh-CN"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39D72623-F2A3-4628-B999-2DEE7A67DCB6}"/>
              </a:ext>
            </a:extLst>
          </p:cNvPr>
          <p:cNvSpPr>
            <a:spLocks noGrp="1"/>
          </p:cNvSpPr>
          <p:nvPr>
            <p:ph idx="1"/>
          </p:nvPr>
        </p:nvSpPr>
        <p:spPr>
          <a:xfrm>
            <a:off x="670420" y="877669"/>
            <a:ext cx="10515600" cy="4351338"/>
          </a:xfrm>
        </p:spPr>
        <p:txBody>
          <a:bodyPr/>
          <a:lstStyle/>
          <a:p>
            <a:r>
              <a:rPr lang="zh-CN" altLang="en-US" b="1" dirty="0"/>
              <a:t>财务谈判（谈判财务问题）</a:t>
            </a:r>
            <a:endParaRPr lang="zh-CN" altLang="en-US" dirty="0"/>
          </a:p>
          <a:p>
            <a:r>
              <a:rPr lang="en-US" altLang="zh-CN" dirty="0"/>
              <a:t>1</a:t>
            </a:r>
            <a:r>
              <a:rPr lang="zh-CN" altLang="en-US" dirty="0"/>
              <a:t>、执行合同的金额确认，如合同金额中运费、保险费由哪方负担的确认，</a:t>
            </a:r>
          </a:p>
          <a:p>
            <a:r>
              <a:rPr lang="en-US" altLang="zh-CN" dirty="0"/>
              <a:t>2</a:t>
            </a:r>
            <a:r>
              <a:rPr lang="zh-CN" altLang="en-US" dirty="0"/>
              <a:t>、违约金、定金的条款。如计算违约金计算办法，该金额是否合理，如果违约，具体交货与付款时间是否明确，是否合理等</a:t>
            </a:r>
          </a:p>
          <a:p>
            <a:r>
              <a:rPr lang="en-US" altLang="zh-CN" dirty="0"/>
              <a:t>3</a:t>
            </a:r>
            <a:r>
              <a:rPr lang="zh-CN" altLang="en-US" dirty="0"/>
              <a:t>、交易行为中支付货款的时间、批次及每次付款额度</a:t>
            </a:r>
          </a:p>
          <a:p>
            <a:r>
              <a:rPr lang="en-US" altLang="zh-CN" dirty="0"/>
              <a:t>4</a:t>
            </a:r>
            <a:r>
              <a:rPr lang="zh-CN" altLang="en-US" dirty="0"/>
              <a:t>、发票开具的时间，是否分批开票。</a:t>
            </a:r>
          </a:p>
          <a:p>
            <a:r>
              <a:rPr lang="en-US" altLang="zh-CN" dirty="0"/>
              <a:t>5</a:t>
            </a:r>
            <a:r>
              <a:rPr lang="zh-CN" altLang="en-US" dirty="0"/>
              <a:t>、质保金的周期，退还条款。  </a:t>
            </a:r>
          </a:p>
        </p:txBody>
      </p:sp>
    </p:spTree>
    <p:extLst>
      <p:ext uri="{BB962C8B-B14F-4D97-AF65-F5344CB8AC3E}">
        <p14:creationId xmlns:p14="http://schemas.microsoft.com/office/powerpoint/2010/main" xmlns="" val="9466348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524001" y="0"/>
            <a:ext cx="5010150" cy="6858000"/>
          </a:xfrm>
          <a:prstGeom prst="rect">
            <a:avLst/>
          </a:prstGeom>
          <a:blipFill dpi="0" rotWithShape="1">
            <a:blip r:embed="rId7" cstate="print"/>
            <a:srcRect/>
            <a:stretch>
              <a:fillRect l="-52661" r="-52661"/>
            </a:stretch>
          </a:blipFill>
          <a:ln>
            <a:noFill/>
          </a:ln>
        </p:spPr>
        <p:txBody>
          <a:bodyPr anchor="ctr"/>
          <a:lstStyle/>
          <a:p>
            <a:pPr algn="ctr" fontAlgn="auto">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172037" name="矩形 10"/>
          <p:cNvSpPr>
            <a:spLocks noChangeArrowheads="1"/>
          </p:cNvSpPr>
          <p:nvPr>
            <p:custDataLst>
              <p:tags r:id="rId3"/>
            </p:custDataLst>
          </p:nvPr>
        </p:nvSpPr>
        <p:spPr bwMode="auto">
          <a:xfrm flipH="1">
            <a:off x="1524000" y="1279525"/>
            <a:ext cx="5010150" cy="4389438"/>
          </a:xfrm>
          <a:prstGeom prst="rect">
            <a:avLst/>
          </a:prstGeom>
          <a:solidFill>
            <a:srgbClr val="1F3984">
              <a:alpha val="76077"/>
            </a:srgbClr>
          </a:solidFill>
          <a:ln w="9525">
            <a:noFill/>
            <a:miter lim="800000"/>
          </a:ln>
        </p:spPr>
        <p:txBody>
          <a:bodyPr anchor="ctr"/>
          <a:lstStyle/>
          <a:p>
            <a:pPr algn="ctr">
              <a:lnSpc>
                <a:spcPct val="90000"/>
              </a:lnSpc>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04</a:t>
            </a:r>
          </a:p>
          <a:p>
            <a:pPr algn="ctr">
              <a:lnSpc>
                <a:spcPct val="90000"/>
              </a:lnSpc>
            </a:pPr>
            <a:endPar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endParaRPr>
          </a:p>
          <a:p>
            <a:pPr algn="ctr">
              <a:lnSpc>
                <a:spcPct val="90000"/>
              </a:lnSpc>
            </a:pPr>
            <a:r>
              <a:rPr lang="en-US" altLang="zh-CN" sz="4000">
                <a:solidFill>
                  <a:srgbClr val="FFFFFF"/>
                </a:solidFill>
                <a:latin typeface="Calibri" panose="020F0502020204030204" pitchFamily="34" charset="0"/>
                <a:ea typeface="微软雅黑" panose="020B0503020204020204" pitchFamily="34" charset="-122"/>
                <a:sym typeface="宋体" panose="02010600030101010101" pitchFamily="2" charset="-122"/>
              </a:rPr>
              <a:t>CHAPTER</a:t>
            </a:r>
          </a:p>
          <a:p>
            <a:pPr algn="ctr">
              <a:lnSpc>
                <a:spcPct val="90000"/>
              </a:lnSpc>
            </a:pPr>
            <a:r>
              <a:rPr lang="en-US"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rPr>
              <a:t>04</a:t>
            </a:r>
            <a:endParaRPr lang="zh-CN"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4" name="文本框 3"/>
          <p:cNvSpPr txBox="1"/>
          <p:nvPr>
            <p:custDataLst>
              <p:tags r:id="rId4"/>
            </p:custDataLst>
          </p:nvPr>
        </p:nvSpPr>
        <p:spPr bwMode="auto">
          <a:xfrm>
            <a:off x="6677025" y="1279525"/>
            <a:ext cx="5370513" cy="4389438"/>
          </a:xfrm>
          <a:prstGeom prst="rect">
            <a:avLst/>
          </a:prstGeom>
          <a:solidFill>
            <a:schemeClr val="bg2">
              <a:lumMod val="50000"/>
            </a:schemeClr>
          </a:solidFill>
        </p:spPr>
        <p:txBody>
          <a:bodyPr anchor="ctr">
            <a:normAutofit/>
          </a:bodyPr>
          <a:lstStyle/>
          <a:p>
            <a:pPr fontAlgn="auto">
              <a:lnSpc>
                <a:spcPct val="120000"/>
              </a:lnSpc>
              <a:spcBef>
                <a:spcPts val="0"/>
              </a:spcBef>
              <a:spcAft>
                <a:spcPts val="0"/>
              </a:spcAft>
              <a:defRPr/>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单源和多源直接采购</a:t>
            </a:r>
          </a:p>
          <a:p>
            <a:pPr fontAlgn="auto">
              <a:lnSpc>
                <a:spcPct val="120000"/>
              </a:lnSpc>
              <a:spcBef>
                <a:spcPts val="0"/>
              </a:spcBef>
              <a:spcAft>
                <a:spcPts val="0"/>
              </a:spcAft>
              <a:defRPr/>
            </a:pPr>
            <a:endParaRPr lang="zh-CN" altLang="en-US" sz="20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单源直接采购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多源直接采购</a:t>
            </a:r>
          </a:p>
        </p:txBody>
      </p:sp>
    </p:spTree>
    <p:custDataLst>
      <p:tags r:id="rId1"/>
    </p:custData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27E1AA0-F798-4463-B61E-250229E6BD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2456" y="0"/>
            <a:ext cx="11298622" cy="6858000"/>
          </a:xfrm>
          <a:prstGeom prst="rect">
            <a:avLst/>
          </a:prstGeom>
        </p:spPr>
      </p:pic>
      <p:sp>
        <p:nvSpPr>
          <p:cNvPr id="2" name="矩形 1">
            <a:extLst>
              <a:ext uri="{FF2B5EF4-FFF2-40B4-BE49-F238E27FC236}">
                <a16:creationId xmlns:a16="http://schemas.microsoft.com/office/drawing/2014/main" xmlns="" id="{664D5091-090C-4E62-8EE4-A48A67C41926}"/>
              </a:ext>
            </a:extLst>
          </p:cNvPr>
          <p:cNvSpPr/>
          <p:nvPr/>
        </p:nvSpPr>
        <p:spPr>
          <a:xfrm>
            <a:off x="5617779" y="1654466"/>
            <a:ext cx="6096000" cy="4511620"/>
          </a:xfrm>
          <a:prstGeom prst="rect">
            <a:avLst/>
          </a:prstGeom>
        </p:spPr>
        <p:txBody>
          <a:bodyPr>
            <a:spAutoFit/>
          </a:bodyPr>
          <a:lstStyle/>
          <a:p>
            <a:pPr>
              <a:lnSpc>
                <a:spcPct val="11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采购标的只能从某供应商获得，或者某供应商拥有与采购标的相关的专属权，不存在其他合理选择或替代物，也不可能使用其他任何采购方式。</a:t>
            </a:r>
          </a:p>
          <a:p>
            <a:pPr>
              <a:lnSpc>
                <a:spcPct val="110000"/>
              </a:lnSpc>
            </a:pPr>
            <a:r>
              <a:rPr lang="zh-CN" altLang="en-US" sz="2400" dirty="0">
                <a:latin typeface="黑体" panose="02010609060101010101" pitchFamily="49" charset="-122"/>
                <a:ea typeface="黑体" panose="02010609060101010101" pitchFamily="49" charset="-122"/>
              </a:rPr>
              <a:t>示例：</a:t>
            </a:r>
            <a:r>
              <a:rPr lang="zh-CN" altLang="en-US" sz="2400" dirty="0">
                <a:latin typeface="楷体" panose="02010609060101010101" pitchFamily="49" charset="-122"/>
                <a:ea typeface="楷体" panose="02010609060101010101" pitchFamily="49" charset="-122"/>
              </a:rPr>
              <a:t>同一产品项目由于生产计划调整需要追加采购同种物资的跟踪采购；生产过程中无法保障对企业正常供应的求援、短缺物资采购。</a:t>
            </a:r>
          </a:p>
          <a:p>
            <a:pPr>
              <a:lnSpc>
                <a:spcPct val="11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生产经营发生了不可预见的紧急情况，不能采用其他方式且只能从某特定供应商采购。</a:t>
            </a:r>
          </a:p>
        </p:txBody>
      </p:sp>
      <p:sp>
        <p:nvSpPr>
          <p:cNvPr id="3" name="矩形 2">
            <a:extLst>
              <a:ext uri="{FF2B5EF4-FFF2-40B4-BE49-F238E27FC236}">
                <a16:creationId xmlns:a16="http://schemas.microsoft.com/office/drawing/2014/main" xmlns="" id="{EA36A0BF-C4B2-4E64-988A-8D23693D2DAC}"/>
              </a:ext>
            </a:extLst>
          </p:cNvPr>
          <p:cNvSpPr/>
          <p:nvPr/>
        </p:nvSpPr>
        <p:spPr>
          <a:xfrm>
            <a:off x="147145" y="696614"/>
            <a:ext cx="5948855" cy="855234"/>
          </a:xfrm>
          <a:prstGeom prst="rect">
            <a:avLst/>
          </a:prstGeom>
          <a:solidFill>
            <a:srgbClr val="00FF00"/>
          </a:solidFill>
        </p:spPr>
        <p:txBody>
          <a:bodyPr wrap="square">
            <a:spAutoFit/>
          </a:bodyPr>
          <a:lstStyle/>
          <a:p>
            <a:pPr>
              <a:lnSpc>
                <a:spcPct val="110000"/>
              </a:lnSpc>
            </a:pPr>
            <a:r>
              <a:rPr lang="en-US" altLang="zh-CN" sz="2400" dirty="0">
                <a:latin typeface="楷体" panose="02010609060101010101" pitchFamily="49" charset="-122"/>
                <a:ea typeface="楷体" panose="02010609060101010101" pitchFamily="49" charset="-122"/>
              </a:rPr>
              <a:t>4.4.1.1   </a:t>
            </a:r>
            <a:r>
              <a:rPr lang="zh-CN" altLang="en-US" sz="2400" dirty="0">
                <a:latin typeface="楷体" panose="02010609060101010101" pitchFamily="49" charset="-122"/>
                <a:ea typeface="楷体" panose="02010609060101010101" pitchFamily="49" charset="-122"/>
              </a:rPr>
              <a:t>适用条件</a:t>
            </a:r>
          </a:p>
          <a:p>
            <a:pPr>
              <a:lnSpc>
                <a:spcPct val="110000"/>
              </a:lnSpc>
            </a:pPr>
            <a:r>
              <a:rPr lang="zh-CN" altLang="en-US" sz="2400" dirty="0">
                <a:latin typeface="楷体" panose="02010609060101010101" pitchFamily="49" charset="-122"/>
                <a:ea typeface="楷体" panose="02010609060101010101" pitchFamily="49" charset="-122"/>
              </a:rPr>
              <a:t>单源直接采购应符合下列条件之一：</a:t>
            </a:r>
          </a:p>
        </p:txBody>
      </p:sp>
    </p:spTree>
    <p:extLst>
      <p:ext uri="{BB962C8B-B14F-4D97-AF65-F5344CB8AC3E}">
        <p14:creationId xmlns:p14="http://schemas.microsoft.com/office/powerpoint/2010/main" xmlns="" val="11405184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9C4B889B-545E-4748-B8CB-F2602CF51B8E}"/>
              </a:ext>
            </a:extLst>
          </p:cNvPr>
          <p:cNvSpPr/>
          <p:nvPr/>
        </p:nvSpPr>
        <p:spPr>
          <a:xfrm>
            <a:off x="735725" y="563216"/>
            <a:ext cx="7704082" cy="5795048"/>
          </a:xfrm>
          <a:prstGeom prst="rect">
            <a:avLst/>
          </a:prstGeom>
        </p:spPr>
        <p:txBody>
          <a:bodyPr wrap="square">
            <a:spAutoFit/>
          </a:bodyPr>
          <a:lstStyle/>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采购人原先向某供应商采购货物、设备、技术或服务的，需要与现有货物、设备、技术或服务配套。</a:t>
            </a:r>
          </a:p>
          <a:p>
            <a:pPr>
              <a:lnSpc>
                <a:spcPct val="120000"/>
              </a:lnSpc>
            </a:pPr>
            <a:r>
              <a:rPr lang="zh-CN" altLang="en-US" sz="2400" dirty="0">
                <a:latin typeface="黑体" panose="02010609060101010101" pitchFamily="49" charset="-122"/>
                <a:ea typeface="黑体" panose="02010609060101010101" pitchFamily="49" charset="-122"/>
              </a:rPr>
              <a:t>示例</a:t>
            </a:r>
            <a:r>
              <a:rPr lang="zh-CN" altLang="en-US" sz="2400" dirty="0">
                <a:latin typeface="楷体" panose="02010609060101010101" pitchFamily="49" charset="-122"/>
                <a:ea typeface="楷体" panose="02010609060101010101" pitchFamily="49" charset="-122"/>
              </a:rPr>
              <a:t>：为满足特定软件的升级维护服务须向原开发服务商采购的项目。</a:t>
            </a: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向某供应商采购符合保护国家基本安全利益或企业核心利益；或者有利于实现国家社会经济政策的采购。</a:t>
            </a:r>
          </a:p>
          <a:p>
            <a:pPr>
              <a:lnSpc>
                <a:spcPct val="120000"/>
              </a:lnSpc>
            </a:pPr>
            <a:r>
              <a:rPr lang="zh-CN" altLang="en-US" sz="2400" dirty="0">
                <a:latin typeface="黑体" panose="02010609060101010101" pitchFamily="49" charset="-122"/>
                <a:ea typeface="黑体" panose="02010609060101010101" pitchFamily="49" charset="-122"/>
              </a:rPr>
              <a:t>示例</a:t>
            </a:r>
            <a:r>
              <a:rPr lang="zh-CN" altLang="en-US" sz="2400" dirty="0">
                <a:latin typeface="楷体" panose="02010609060101010101" pitchFamily="49" charset="-122"/>
                <a:ea typeface="楷体" panose="02010609060101010101" pitchFamily="49" charset="-122"/>
              </a:rPr>
              <a:t>：涉及国家秘密或企业秘密不适宜进行竞争性采购的项目；供应商与采购人存在控股、管理关系且依法有资格能力提供相关工程、货物和服务的采购项目；为振兴国内制造业或提高重大装备国产化水平等国家政策需要的项目。</a:t>
            </a:r>
          </a:p>
          <a:p>
            <a:pPr>
              <a:lnSpc>
                <a:spcPct val="120000"/>
              </a:lnSpc>
            </a:pP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采购金额小，需求技术规格简单通用，市场价格透明和竞争度高，可以直接比较和判断选择的采购项目。</a:t>
            </a:r>
          </a:p>
        </p:txBody>
      </p:sp>
      <p:pic>
        <p:nvPicPr>
          <p:cNvPr id="5" name="图片 4">
            <a:extLst>
              <a:ext uri="{FF2B5EF4-FFF2-40B4-BE49-F238E27FC236}">
                <a16:creationId xmlns:a16="http://schemas.microsoft.com/office/drawing/2014/main" xmlns="" id="{ED03A015-F603-42B6-A31D-EEBFD1FD023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97461" y="0"/>
            <a:ext cx="3594539" cy="6858000"/>
          </a:xfrm>
          <a:prstGeom prst="rect">
            <a:avLst/>
          </a:prstGeom>
        </p:spPr>
      </p:pic>
    </p:spTree>
    <p:extLst>
      <p:ext uri="{BB962C8B-B14F-4D97-AF65-F5344CB8AC3E}">
        <p14:creationId xmlns:p14="http://schemas.microsoft.com/office/powerpoint/2010/main" xmlns="" val="3932818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内容占位符 2"/>
          <p:cNvSpPr>
            <a:spLocks noGrp="1" noChangeArrowheads="1"/>
          </p:cNvSpPr>
          <p:nvPr>
            <p:ph idx="1"/>
          </p:nvPr>
        </p:nvSpPr>
        <p:spPr>
          <a:xfrm>
            <a:off x="431800" y="447675"/>
            <a:ext cx="11328400" cy="5286375"/>
          </a:xfrm>
        </p:spPr>
        <p:txBody>
          <a:bodyPr/>
          <a:lstStyle/>
          <a:p>
            <a:pPr eaLnBrk="1" hangingPunct="1"/>
            <a:r>
              <a:rPr lang="en-US" altLang="zh-CN" sz="2400" dirty="0"/>
              <a:t>                          </a:t>
            </a:r>
            <a:r>
              <a:rPr lang="zh-CN" altLang="en-US" sz="2400" dirty="0">
                <a:latin typeface="微软雅黑" panose="020B0503020204020204" pitchFamily="34" charset="-122"/>
                <a:ea typeface="微软雅黑" panose="020B0503020204020204" pitchFamily="34" charset="-122"/>
              </a:rPr>
              <a:t>单源直接采购的流程</a:t>
            </a:r>
            <a:endParaRPr lang="en-US" altLang="zh-CN" sz="2400" dirty="0">
              <a:latin typeface="微软雅黑" panose="020B0503020204020204" pitchFamily="34" charset="-122"/>
              <a:ea typeface="微软雅黑" panose="020B0503020204020204" pitchFamily="34" charset="-122"/>
            </a:endParaRPr>
          </a:p>
          <a:p>
            <a:pPr eaLnBrk="1" hangingPunct="1"/>
            <a:endParaRPr lang="zh-CN" altLang="en-US" sz="2400" dirty="0">
              <a:latin typeface="微软雅黑" panose="020B0503020204020204" pitchFamily="34" charset="-122"/>
              <a:ea typeface="微软雅黑" panose="020B0503020204020204" pitchFamily="34" charset="-122"/>
            </a:endParaRPr>
          </a:p>
        </p:txBody>
      </p:sp>
      <p:sp>
        <p:nvSpPr>
          <p:cNvPr id="4" name="圆角矩形 3"/>
          <p:cNvSpPr/>
          <p:nvPr/>
        </p:nvSpPr>
        <p:spPr>
          <a:xfrm>
            <a:off x="1095375" y="1112838"/>
            <a:ext cx="1925638" cy="14938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zh-CN" altLang="en-US" sz="2400" dirty="0">
                <a:solidFill>
                  <a:schemeClr val="tx1"/>
                </a:solidFill>
              </a:rPr>
              <a:t>确定邀请</a:t>
            </a:r>
            <a:endParaRPr lang="en-US" altLang="zh-CN" sz="2400" dirty="0">
              <a:solidFill>
                <a:schemeClr val="tx1"/>
              </a:solidFill>
            </a:endParaRPr>
          </a:p>
          <a:p>
            <a:pPr eaLnBrk="0" hangingPunct="0">
              <a:defRPr/>
            </a:pPr>
            <a:r>
              <a:rPr lang="zh-CN" altLang="en-US" sz="2400" dirty="0">
                <a:solidFill>
                  <a:schemeClr val="tx1"/>
                </a:solidFill>
              </a:rPr>
              <a:t>方式</a:t>
            </a:r>
          </a:p>
        </p:txBody>
      </p:sp>
      <p:sp>
        <p:nvSpPr>
          <p:cNvPr id="5" name="圆角矩形 4"/>
          <p:cNvSpPr/>
          <p:nvPr/>
        </p:nvSpPr>
        <p:spPr>
          <a:xfrm>
            <a:off x="3535363" y="1157288"/>
            <a:ext cx="1927225" cy="1449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400" dirty="0">
                <a:solidFill>
                  <a:schemeClr val="tx1"/>
                </a:solidFill>
              </a:rPr>
              <a:t>采购</a:t>
            </a:r>
            <a:endParaRPr lang="en-US" altLang="zh-CN" sz="2400" dirty="0">
              <a:solidFill>
                <a:schemeClr val="tx1"/>
              </a:solidFill>
            </a:endParaRPr>
          </a:p>
          <a:p>
            <a:pPr algn="ctr" eaLnBrk="0" hangingPunct="0">
              <a:defRPr/>
            </a:pPr>
            <a:r>
              <a:rPr lang="zh-CN" altLang="en-US" sz="2400" dirty="0">
                <a:solidFill>
                  <a:schemeClr val="tx1"/>
                </a:solidFill>
              </a:rPr>
              <a:t>准备</a:t>
            </a:r>
          </a:p>
        </p:txBody>
      </p:sp>
      <p:sp>
        <p:nvSpPr>
          <p:cNvPr id="6" name="圆角矩形 5"/>
          <p:cNvSpPr/>
          <p:nvPr/>
        </p:nvSpPr>
        <p:spPr>
          <a:xfrm>
            <a:off x="1062038" y="2849563"/>
            <a:ext cx="10034587" cy="19669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ltLang="zh-CN" sz="2000" dirty="0">
              <a:solidFill>
                <a:schemeClr val="tx1"/>
              </a:solidFill>
            </a:endParaRPr>
          </a:p>
          <a:p>
            <a:pPr eaLnBrk="0" hangingPunct="0">
              <a:defRPr/>
            </a:pPr>
            <a:r>
              <a:rPr lang="zh-CN" altLang="en-US" sz="2400" dirty="0">
                <a:solidFill>
                  <a:schemeClr val="tx1"/>
                </a:solidFill>
              </a:rPr>
              <a:t>采购小组：采用订单直接单源采购的采购机构和程序由企业制度规定。</a:t>
            </a:r>
          </a:p>
          <a:p>
            <a:pPr eaLnBrk="0" hangingPunct="0">
              <a:defRPr/>
            </a:pPr>
            <a:r>
              <a:rPr lang="zh-CN" altLang="en-US" sz="2400" dirty="0">
                <a:solidFill>
                  <a:schemeClr val="tx1"/>
                </a:solidFill>
              </a:rPr>
              <a:t>采用邀请书方式单源直接采购的采购小组由采购人依据企业制度规定组建，采购人可</a:t>
            </a:r>
            <a:r>
              <a:rPr lang="zh-CN" altLang="en-US" sz="2400" dirty="0">
                <a:solidFill>
                  <a:srgbClr val="FF0000"/>
                </a:solidFill>
              </a:rPr>
              <a:t>根据需要</a:t>
            </a:r>
            <a:r>
              <a:rPr lang="zh-CN" altLang="en-US" sz="2400" dirty="0">
                <a:solidFill>
                  <a:schemeClr val="tx1"/>
                </a:solidFill>
              </a:rPr>
              <a:t>决定是否聘请有经验的咨询专家参加采购小组。</a:t>
            </a:r>
          </a:p>
          <a:p>
            <a:pPr algn="ctr" eaLnBrk="0" hangingPunct="0">
              <a:defRPr/>
            </a:pPr>
            <a:endParaRPr lang="zh-CN" altLang="en-US" sz="2000" dirty="0">
              <a:solidFill>
                <a:schemeClr val="tx1"/>
              </a:solidFill>
            </a:endParaRPr>
          </a:p>
        </p:txBody>
      </p:sp>
      <p:sp>
        <p:nvSpPr>
          <p:cNvPr id="7" name="圆角矩形 6"/>
          <p:cNvSpPr/>
          <p:nvPr/>
        </p:nvSpPr>
        <p:spPr>
          <a:xfrm>
            <a:off x="5992813" y="1157288"/>
            <a:ext cx="5048250" cy="1449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400" dirty="0">
                <a:solidFill>
                  <a:schemeClr val="tx1"/>
                </a:solidFill>
              </a:rPr>
              <a:t>发出订单或采购邀请</a:t>
            </a:r>
            <a:endParaRPr lang="en-US" altLang="zh-CN" sz="2400" dirty="0">
              <a:solidFill>
                <a:schemeClr val="tx1"/>
              </a:solidFill>
            </a:endParaRPr>
          </a:p>
          <a:p>
            <a:pPr eaLnBrk="0" hangingPunct="0">
              <a:defRPr/>
            </a:pPr>
            <a:r>
              <a:rPr lang="zh-CN" altLang="en-US" sz="2400" dirty="0">
                <a:solidFill>
                  <a:schemeClr val="tx1"/>
                </a:solidFill>
              </a:rPr>
              <a:t>采购信息宜通过企业指定媒介发出</a:t>
            </a:r>
          </a:p>
        </p:txBody>
      </p:sp>
      <p:sp>
        <p:nvSpPr>
          <p:cNvPr id="8" name="圆角矩形 7"/>
          <p:cNvSpPr/>
          <p:nvPr/>
        </p:nvSpPr>
        <p:spPr>
          <a:xfrm>
            <a:off x="1119188" y="5005388"/>
            <a:ext cx="5803900" cy="130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zh-CN" altLang="en-US" sz="2400" dirty="0">
                <a:solidFill>
                  <a:schemeClr val="tx1"/>
                </a:solidFill>
              </a:rPr>
              <a:t>采购协商：采用邀请书方式单源直接采购的采购小组应当编写</a:t>
            </a:r>
            <a:r>
              <a:rPr lang="zh-CN" altLang="en-US" sz="2400" dirty="0">
                <a:solidFill>
                  <a:srgbClr val="FF0000"/>
                </a:solidFill>
              </a:rPr>
              <a:t>协商情况记录</a:t>
            </a:r>
            <a:r>
              <a:rPr lang="zh-CN" altLang="en-US" sz="2400" dirty="0">
                <a:solidFill>
                  <a:schemeClr val="tx1"/>
                </a:solidFill>
              </a:rPr>
              <a:t>。</a:t>
            </a:r>
          </a:p>
        </p:txBody>
      </p:sp>
      <p:sp>
        <p:nvSpPr>
          <p:cNvPr id="9" name="圆角矩形 8"/>
          <p:cNvSpPr/>
          <p:nvPr/>
        </p:nvSpPr>
        <p:spPr>
          <a:xfrm>
            <a:off x="8124825" y="5005388"/>
            <a:ext cx="2916238" cy="1304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  </a:t>
            </a:r>
            <a:r>
              <a:rPr lang="zh-CN" altLang="en-US" sz="2400" dirty="0">
                <a:solidFill>
                  <a:schemeClr val="tx1"/>
                </a:solidFill>
              </a:rPr>
              <a:t>签订合同：应按</a:t>
            </a:r>
            <a:r>
              <a:rPr lang="en-US" altLang="zh-CN" sz="2400" dirty="0">
                <a:solidFill>
                  <a:srgbClr val="C00000"/>
                </a:solidFill>
              </a:rPr>
              <a:t>3.9</a:t>
            </a:r>
            <a:r>
              <a:rPr lang="zh-CN" altLang="en-US" sz="2400" dirty="0">
                <a:solidFill>
                  <a:schemeClr val="tx1"/>
                </a:solidFill>
              </a:rPr>
              <a:t>规定执行。</a:t>
            </a:r>
          </a:p>
        </p:txBody>
      </p:sp>
      <p:sp>
        <p:nvSpPr>
          <p:cNvPr id="10" name="椭圆 9"/>
          <p:cNvSpPr/>
          <p:nvPr/>
        </p:nvSpPr>
        <p:spPr>
          <a:xfrm>
            <a:off x="627063" y="1549400"/>
            <a:ext cx="534987" cy="3984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000" dirty="0"/>
              <a:t>1</a:t>
            </a:r>
            <a:endParaRPr lang="zh-CN" altLang="en-US" sz="2000" dirty="0"/>
          </a:p>
        </p:txBody>
      </p:sp>
      <p:sp>
        <p:nvSpPr>
          <p:cNvPr id="11" name="椭圆 10"/>
          <p:cNvSpPr/>
          <p:nvPr/>
        </p:nvSpPr>
        <p:spPr>
          <a:xfrm>
            <a:off x="7623175" y="5335588"/>
            <a:ext cx="533400" cy="39687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000" dirty="0"/>
              <a:t>6</a:t>
            </a:r>
            <a:endParaRPr lang="zh-CN" altLang="en-US" sz="2000" dirty="0"/>
          </a:p>
        </p:txBody>
      </p:sp>
      <p:sp>
        <p:nvSpPr>
          <p:cNvPr id="12" name="椭圆 11"/>
          <p:cNvSpPr/>
          <p:nvPr/>
        </p:nvSpPr>
        <p:spPr>
          <a:xfrm>
            <a:off x="5584825" y="1543050"/>
            <a:ext cx="533400" cy="34925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000" dirty="0"/>
              <a:t>3</a:t>
            </a:r>
            <a:endParaRPr lang="zh-CN" altLang="en-US" sz="2000" dirty="0"/>
          </a:p>
        </p:txBody>
      </p:sp>
      <p:sp>
        <p:nvSpPr>
          <p:cNvPr id="13" name="椭圆 12"/>
          <p:cNvSpPr/>
          <p:nvPr/>
        </p:nvSpPr>
        <p:spPr>
          <a:xfrm>
            <a:off x="636588" y="3470275"/>
            <a:ext cx="533400" cy="3984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000" dirty="0"/>
              <a:t>4</a:t>
            </a:r>
            <a:endParaRPr lang="zh-CN" altLang="en-US" sz="2000" dirty="0"/>
          </a:p>
        </p:txBody>
      </p:sp>
      <p:sp>
        <p:nvSpPr>
          <p:cNvPr id="14" name="椭圆 13"/>
          <p:cNvSpPr/>
          <p:nvPr/>
        </p:nvSpPr>
        <p:spPr>
          <a:xfrm>
            <a:off x="627063" y="5349875"/>
            <a:ext cx="534987" cy="3984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000" dirty="0"/>
              <a:t>5</a:t>
            </a:r>
            <a:endParaRPr lang="zh-CN" altLang="en-US" sz="2000" dirty="0"/>
          </a:p>
        </p:txBody>
      </p:sp>
      <p:sp>
        <p:nvSpPr>
          <p:cNvPr id="15" name="椭圆 14"/>
          <p:cNvSpPr/>
          <p:nvPr/>
        </p:nvSpPr>
        <p:spPr>
          <a:xfrm>
            <a:off x="3222625" y="1528763"/>
            <a:ext cx="533400" cy="39846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sz="2000" dirty="0"/>
              <a:t>2</a:t>
            </a:r>
            <a:endParaRPr lang="zh-CN" altLang="en-US" sz="20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022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4.4</a:t>
            </a:r>
            <a:r>
              <a:rPr lang="zh-CN" altLang="en-US" sz="2800" b="1">
                <a:solidFill>
                  <a:srgbClr val="666666"/>
                </a:solidFill>
                <a:latin typeface="微软雅黑" panose="020B0503020204020204" pitchFamily="34" charset="-122"/>
                <a:ea typeface="微软雅黑" panose="020B0503020204020204" pitchFamily="34" charset="-122"/>
              </a:rPr>
              <a:t>单源和多源直接采购</a:t>
            </a:r>
          </a:p>
        </p:txBody>
      </p:sp>
      <p:grpSp>
        <p:nvGrpSpPr>
          <p:cNvPr id="2" name="组合 11"/>
          <p:cNvGrpSpPr/>
          <p:nvPr/>
        </p:nvGrpSpPr>
        <p:grpSpPr bwMode="auto">
          <a:xfrm>
            <a:off x="8141456" y="2827338"/>
            <a:ext cx="3271838" cy="3173418"/>
            <a:chOff x="8067840" y="2466305"/>
            <a:chExt cx="2564474" cy="2487489"/>
          </a:xfrm>
        </p:grpSpPr>
        <p:sp>
          <p:nvSpPr>
            <p:cNvPr id="13" name="圆角矩形 12"/>
            <p:cNvSpPr/>
            <p:nvPr/>
          </p:nvSpPr>
          <p:spPr>
            <a:xfrm>
              <a:off x="8067840" y="2466305"/>
              <a:ext cx="2564474" cy="2487489"/>
            </a:xfrm>
            <a:prstGeom prst="roundRect">
              <a:avLst/>
            </a:prstGeom>
            <a:solidFill>
              <a:schemeClr val="bg1"/>
            </a:solidFill>
            <a:ln>
              <a:solidFill>
                <a:srgbClr val="5BC4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35"/>
            <p:cNvSpPr txBox="1"/>
            <p:nvPr/>
          </p:nvSpPr>
          <p:spPr>
            <a:xfrm>
              <a:off x="8093247" y="2720292"/>
              <a:ext cx="2458084" cy="1375131"/>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spcBef>
                  <a:spcPts val="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在该采购方式中，采购人处于相对弱势地位，对采购标的没有选择权，因此该类采购中应注意尽可能增加采购透明度，加强采购方式选用合理性和过程公开性的监督。</a:t>
              </a:r>
            </a:p>
          </p:txBody>
        </p:sp>
      </p:grpSp>
      <p:grpSp>
        <p:nvGrpSpPr>
          <p:cNvPr id="3" name="组合 14"/>
          <p:cNvGrpSpPr/>
          <p:nvPr/>
        </p:nvGrpSpPr>
        <p:grpSpPr bwMode="auto">
          <a:xfrm>
            <a:off x="4214813" y="2976563"/>
            <a:ext cx="3271838" cy="2921000"/>
            <a:chOff x="4819530" y="2434107"/>
            <a:chExt cx="2889263" cy="2438354"/>
          </a:xfrm>
        </p:grpSpPr>
        <p:sp>
          <p:nvSpPr>
            <p:cNvPr id="16" name="圆角矩形 15"/>
            <p:cNvSpPr/>
            <p:nvPr/>
          </p:nvSpPr>
          <p:spPr>
            <a:xfrm>
              <a:off x="4819530" y="2434107"/>
              <a:ext cx="2889263" cy="2438354"/>
            </a:xfrm>
            <a:prstGeom prst="roundRect">
              <a:avLst/>
            </a:prstGeom>
            <a:solidFill>
              <a:schemeClr val="bg1"/>
            </a:solidFill>
            <a:ln>
              <a:solidFill>
                <a:srgbClr val="5BC4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35"/>
            <p:cNvSpPr txBox="1"/>
            <p:nvPr/>
          </p:nvSpPr>
          <p:spPr>
            <a:xfrm>
              <a:off x="4933519" y="2560017"/>
              <a:ext cx="2635446" cy="1926912"/>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spcBef>
                  <a:spcPts val="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政府采购关于单一来源采购中“添购”的比例不超过</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；本标准对此没有规定，企业可以通过制度规定添购的比例。添购合同金额依据企业生产运营的需要确定。企业称之为跟单采购或跟标采购。</a:t>
              </a:r>
            </a:p>
          </p:txBody>
        </p:sp>
      </p:grpSp>
      <p:grpSp>
        <p:nvGrpSpPr>
          <p:cNvPr id="5" name="组合 17"/>
          <p:cNvGrpSpPr/>
          <p:nvPr/>
        </p:nvGrpSpPr>
        <p:grpSpPr bwMode="auto">
          <a:xfrm>
            <a:off x="815045" y="2628917"/>
            <a:ext cx="2740031" cy="3339186"/>
            <a:chOff x="1321729" y="1901335"/>
            <a:chExt cx="2374508" cy="2919812"/>
          </a:xfrm>
        </p:grpSpPr>
        <p:sp>
          <p:nvSpPr>
            <p:cNvPr id="19" name="圆角矩形 18"/>
            <p:cNvSpPr/>
            <p:nvPr/>
          </p:nvSpPr>
          <p:spPr>
            <a:xfrm>
              <a:off x="1321729" y="1901335"/>
              <a:ext cx="2374508" cy="2919812"/>
            </a:xfrm>
            <a:prstGeom prst="roundRect">
              <a:avLst/>
            </a:prstGeom>
            <a:solidFill>
              <a:schemeClr val="bg1"/>
            </a:solidFill>
            <a:ln>
              <a:solidFill>
                <a:srgbClr val="5BC4D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50000"/>
                </a:lnSpc>
                <a:spcBef>
                  <a:spcPts val="0"/>
                </a:spcBef>
                <a:spcAft>
                  <a:spcPts val="0"/>
                </a:spcAft>
                <a:defRPr/>
              </a:pP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TextBox 35"/>
            <p:cNvSpPr txBox="1"/>
            <p:nvPr/>
          </p:nvSpPr>
          <p:spPr>
            <a:xfrm>
              <a:off x="1453469" y="2183795"/>
              <a:ext cx="2111026" cy="2018418"/>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spcBef>
                  <a:spcPts val="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政府采购采用单一来源方式需要进行公示程序；考虑到企业采购效率，企业实行单源采购由管理部门批准，“标的”在企业允许单源采购的目录内，则可以进行采购；</a:t>
              </a:r>
            </a:p>
          </p:txBody>
        </p:sp>
      </p:grpSp>
      <p:sp>
        <p:nvSpPr>
          <p:cNvPr id="21" name="弧形 20"/>
          <p:cNvSpPr/>
          <p:nvPr/>
        </p:nvSpPr>
        <p:spPr>
          <a:xfrm rot="9435473">
            <a:off x="3415473" y="4333771"/>
            <a:ext cx="1492312" cy="1653964"/>
          </a:xfrm>
          <a:prstGeom prst="arc">
            <a:avLst>
              <a:gd name="adj1" fmla="val 15746681"/>
              <a:gd name="adj2" fmla="val 20795771"/>
            </a:avLst>
          </a:prstGeom>
          <a:ln w="28575">
            <a:solidFill>
              <a:srgbClr val="5BC4D9"/>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2" name="弧形 21"/>
          <p:cNvSpPr/>
          <p:nvPr/>
        </p:nvSpPr>
        <p:spPr>
          <a:xfrm rot="19934442">
            <a:off x="6855321" y="2093929"/>
            <a:ext cx="1520825" cy="1438275"/>
          </a:xfrm>
          <a:prstGeom prst="arc">
            <a:avLst>
              <a:gd name="adj1" fmla="val 11695090"/>
              <a:gd name="adj2" fmla="val 2335884"/>
            </a:avLst>
          </a:prstGeom>
          <a:ln w="28575">
            <a:solidFill>
              <a:srgbClr val="7AB03A"/>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180233" name="矩形 31"/>
          <p:cNvSpPr>
            <a:spLocks noChangeArrowheads="1"/>
          </p:cNvSpPr>
          <p:nvPr/>
        </p:nvSpPr>
        <p:spPr bwMode="auto">
          <a:xfrm>
            <a:off x="1270000" y="850542"/>
            <a:ext cx="9652000" cy="1689052"/>
          </a:xfrm>
          <a:prstGeom prst="rect">
            <a:avLst/>
          </a:prstGeom>
          <a:noFill/>
          <a:ln w="9525">
            <a:noFill/>
            <a:miter lim="800000"/>
          </a:ln>
        </p:spPr>
        <p:txBody>
          <a:bodyPr>
            <a:spAutoFit/>
          </a:bodyPr>
          <a:lstStyle/>
          <a:p>
            <a:pPr>
              <a:lnSpc>
                <a:spcPct val="150000"/>
              </a:lnSpc>
            </a:pPr>
            <a:r>
              <a:rPr lang="zh-CN" altLang="en-US" sz="2400" b="1" dirty="0">
                <a:solidFill>
                  <a:srgbClr val="292929"/>
                </a:solidFill>
                <a:latin typeface="微软雅黑" panose="020B0503020204020204" pitchFamily="34" charset="-122"/>
                <a:ea typeface="微软雅黑" panose="020B0503020204020204" pitchFamily="34" charset="-122"/>
              </a:rPr>
              <a:t>注意：</a:t>
            </a:r>
          </a:p>
          <a:p>
            <a:pPr algn="ctr">
              <a:lnSpc>
                <a:spcPct val="150000"/>
              </a:lnSpc>
            </a:pPr>
            <a:r>
              <a:rPr lang="zh-CN" altLang="en-US" sz="2400" b="1" dirty="0">
                <a:solidFill>
                  <a:srgbClr val="292929"/>
                </a:solidFill>
                <a:latin typeface="微软雅黑" panose="020B0503020204020204" pitchFamily="34" charset="-122"/>
                <a:ea typeface="微软雅黑" panose="020B0503020204020204" pitchFamily="34" charset="-122"/>
              </a:rPr>
              <a:t>“单源采购” 的适用范围和程序与</a:t>
            </a:r>
            <a:r>
              <a:rPr lang="en-US" altLang="zh-CN" sz="2400" b="1" dirty="0">
                <a:solidFill>
                  <a:srgbClr val="292929"/>
                </a:solidFill>
                <a:latin typeface="微软雅黑" panose="020B0503020204020204" pitchFamily="34" charset="-122"/>
                <a:ea typeface="微软雅黑" panose="020B0503020204020204" pitchFamily="34" charset="-122"/>
              </a:rPr>
              <a:t>《</a:t>
            </a:r>
            <a:r>
              <a:rPr lang="zh-CN" altLang="en-US" sz="2400" b="1" dirty="0">
                <a:solidFill>
                  <a:srgbClr val="292929"/>
                </a:solidFill>
                <a:latin typeface="微软雅黑" panose="020B0503020204020204" pitchFamily="34" charset="-122"/>
                <a:ea typeface="微软雅黑" panose="020B0503020204020204" pitchFamily="34" charset="-122"/>
              </a:rPr>
              <a:t>政府采购法</a:t>
            </a:r>
            <a:r>
              <a:rPr lang="en-US" altLang="zh-CN" sz="2400" b="1" dirty="0">
                <a:solidFill>
                  <a:srgbClr val="292929"/>
                </a:solidFill>
                <a:latin typeface="微软雅黑" panose="020B0503020204020204" pitchFamily="34" charset="-122"/>
                <a:ea typeface="微软雅黑" panose="020B0503020204020204" pitchFamily="34" charset="-122"/>
              </a:rPr>
              <a:t>》</a:t>
            </a:r>
            <a:r>
              <a:rPr lang="zh-CN" altLang="en-US" sz="2400" b="1" dirty="0">
                <a:solidFill>
                  <a:srgbClr val="292929"/>
                </a:solidFill>
                <a:latin typeface="微软雅黑" panose="020B0503020204020204" pitchFamily="34" charset="-122"/>
                <a:ea typeface="微软雅黑" panose="020B0503020204020204" pitchFamily="34" charset="-122"/>
              </a:rPr>
              <a:t>“单一来源谈判” 的区别：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3066BBC6-7ACA-4560-BE4D-A1765BA7C5DD}"/>
              </a:ext>
            </a:extLst>
          </p:cNvPr>
          <p:cNvSpPr>
            <a:spLocks noGrp="1"/>
          </p:cNvSpPr>
          <p:nvPr>
            <p:ph idx="1"/>
          </p:nvPr>
        </p:nvSpPr>
        <p:spPr>
          <a:xfrm>
            <a:off x="32446" y="1182256"/>
            <a:ext cx="4800533" cy="4905409"/>
          </a:xfrm>
        </p:spPr>
        <p:txBody>
          <a:bodyPr>
            <a:normAutofit/>
          </a:bodyPr>
          <a:lstStyle/>
          <a:p>
            <a:pPr>
              <a:lnSpc>
                <a:spcPct val="80000"/>
              </a:lnSpc>
            </a:pPr>
            <a:r>
              <a:rPr lang="zh-CN" altLang="en-US" sz="3733" b="1" dirty="0">
                <a:solidFill>
                  <a:srgbClr val="FF0000"/>
                </a:solidFill>
                <a:latin typeface="微软雅黑" panose="020B0503020204020204" pitchFamily="34" charset="-122"/>
                <a:ea typeface="微软雅黑" panose="020B0503020204020204" pitchFamily="34" charset="-122"/>
              </a:rPr>
              <a:t> </a:t>
            </a:r>
            <a:endParaRPr lang="en-US" altLang="zh-CN" sz="3733" b="1" dirty="0">
              <a:solidFill>
                <a:srgbClr val="FF0000"/>
              </a:solidFill>
              <a:latin typeface="微软雅黑" panose="020B0503020204020204" pitchFamily="34" charset="-122"/>
              <a:ea typeface="微软雅黑" panose="020B0503020204020204" pitchFamily="34" charset="-122"/>
            </a:endParaRPr>
          </a:p>
          <a:p>
            <a:r>
              <a:rPr lang="zh-CN" altLang="zh-CN" sz="3000" dirty="0"/>
              <a:t>采购是企业和供应商之间的桥梁，在管理供应商和供应链管理中处于独特的位置。</a:t>
            </a:r>
          </a:p>
          <a:p>
            <a:r>
              <a:rPr lang="zh-CN" altLang="zh-CN" sz="3000" dirty="0"/>
              <a:t>企业管理分为项目管理和运营管理。因此作为管理工作的一部分，企业采购也分为项目采购和运营采购。</a:t>
            </a:r>
          </a:p>
          <a:p>
            <a:pPr>
              <a:lnSpc>
                <a:spcPct val="80000"/>
              </a:lnSpc>
            </a:pPr>
            <a:endParaRPr lang="en-US" altLang="zh-CN" sz="3733" b="1" dirty="0">
              <a:solidFill>
                <a:srgbClr val="FF0000"/>
              </a:solidFill>
              <a:latin typeface="微软雅黑" panose="020B0503020204020204" pitchFamily="34" charset="-122"/>
              <a:ea typeface="微软雅黑" panose="020B0503020204020204" pitchFamily="34" charset="-122"/>
            </a:endParaRPr>
          </a:p>
          <a:p>
            <a:pPr>
              <a:lnSpc>
                <a:spcPct val="80000"/>
              </a:lnSpc>
            </a:pPr>
            <a:endParaRPr lang="zh-CN" altLang="en-US" sz="3733" b="1" dirty="0">
              <a:solidFill>
                <a:srgbClr val="FF0000"/>
              </a:solidFill>
              <a:latin typeface="微软雅黑" panose="020B0503020204020204" pitchFamily="34" charset="-122"/>
              <a:ea typeface="微软雅黑" panose="020B0503020204020204" pitchFamily="34" charset="-122"/>
            </a:endParaRPr>
          </a:p>
        </p:txBody>
      </p:sp>
      <p:sp>
        <p:nvSpPr>
          <p:cNvPr id="5" name="Rectangle 1">
            <a:extLst>
              <a:ext uri="{FF2B5EF4-FFF2-40B4-BE49-F238E27FC236}">
                <a16:creationId xmlns:a16="http://schemas.microsoft.com/office/drawing/2014/main" xmlns="" id="{337C1669-54FF-433C-BAF5-670A6D0918B0}"/>
              </a:ext>
            </a:extLst>
          </p:cNvPr>
          <p:cNvSpPr>
            <a:spLocks noChangeArrowheads="1"/>
          </p:cNvSpPr>
          <p:nvPr/>
        </p:nvSpPr>
        <p:spPr bwMode="auto">
          <a:xfrm>
            <a:off x="11251817" y="1464293"/>
            <a:ext cx="7818807" cy="54167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219170"/>
            <a:r>
              <a:rPr lang="zh-CN" altLang="zh-CN" sz="1200">
                <a:solidFill>
                  <a:srgbClr val="000000"/>
                </a:solidFill>
                <a:latin typeface="Tahoma" panose="020B0604030504040204" pitchFamily="34" charset="0"/>
                <a:cs typeface="Tahoma" panose="020B0604030504040204" pitchFamily="34" charset="0"/>
              </a:rPr>
              <a:t>                        </a:t>
            </a:r>
            <a:r>
              <a:rPr lang="zh-CN" altLang="zh-CN" sz="1200" b="1">
                <a:solidFill>
                  <a:srgbClr val="000000"/>
                </a:solidFill>
                <a:latin typeface="Tahoma" panose="020B0604030504040204" pitchFamily="34" charset="0"/>
                <a:cs typeface="Tahoma" panose="020B0604030504040204" pitchFamily="34" charset="0"/>
              </a:rPr>
              <a:t>规划采购：输入、工具与技术和输出</a:t>
            </a:r>
            <a:endParaRPr lang="zh-CN" altLang="zh-CN" sz="800"/>
          </a:p>
          <a:p>
            <a:pPr algn="ctr" defTabSz="1219170"/>
            <a:r>
              <a:rPr lang="zh-CN" altLang="zh-CN" sz="1200" b="1">
                <a:solidFill>
                  <a:srgbClr val="000000"/>
                </a:solidFill>
                <a:latin typeface="Tahoma" panose="020B0604030504040204" pitchFamily="34" charset="0"/>
                <a:cs typeface="Tahoma" panose="020B0604030504040204" pitchFamily="34" charset="0"/>
              </a:rPr>
              <a:t>  </a:t>
            </a:r>
            <a:r>
              <a:rPr lang="zh-CN" altLang="zh-CN" sz="33199" b="1">
                <a:solidFill>
                  <a:srgbClr val="000000"/>
                </a:solidFill>
                <a:latin typeface="Tahoma" panose="020B0604030504040204" pitchFamily="34" charset="0"/>
                <a:cs typeface="Tahoma" panose="020B0604030504040204" pitchFamily="34" charset="0"/>
              </a:rPr>
              <a:t>      </a:t>
            </a:r>
            <a:endParaRPr lang="zh-CN" altLang="zh-CN" sz="2400"/>
          </a:p>
        </p:txBody>
      </p:sp>
      <p:pic>
        <p:nvPicPr>
          <p:cNvPr id="1026" name="Picture 2">
            <a:extLst>
              <a:ext uri="{FF2B5EF4-FFF2-40B4-BE49-F238E27FC236}">
                <a16:creationId xmlns:a16="http://schemas.microsoft.com/office/drawing/2014/main" xmlns="" id="{DA05EAFE-1551-4F40-8411-7BAED2B432E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32979" y="1164993"/>
            <a:ext cx="7150101" cy="5270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778C4D33-51EA-4E1D-874A-2411187E4710}"/>
              </a:ext>
            </a:extLst>
          </p:cNvPr>
          <p:cNvSpPr/>
          <p:nvPr/>
        </p:nvSpPr>
        <p:spPr>
          <a:xfrm>
            <a:off x="431371" y="260648"/>
            <a:ext cx="6816756" cy="76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三、企业项目采购和运营采购的区别</a:t>
            </a:r>
            <a:endParaRPr lang="zh-CN" altLang="en-US" sz="2800" dirty="0">
              <a:solidFill>
                <a:schemeClr val="bg1"/>
              </a:solidFill>
            </a:endParaRPr>
          </a:p>
        </p:txBody>
      </p:sp>
    </p:spTree>
    <p:extLst>
      <p:ext uri="{BB962C8B-B14F-4D97-AF65-F5344CB8AC3E}">
        <p14:creationId xmlns:p14="http://schemas.microsoft.com/office/powerpoint/2010/main" xmlns="" val="24499549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125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4.4</a:t>
            </a:r>
            <a:r>
              <a:rPr lang="zh-CN" altLang="en-US" sz="2800" b="1">
                <a:solidFill>
                  <a:srgbClr val="666666"/>
                </a:solidFill>
                <a:latin typeface="微软雅黑" panose="020B0503020204020204" pitchFamily="34" charset="-122"/>
                <a:ea typeface="微软雅黑" panose="020B0503020204020204" pitchFamily="34" charset="-122"/>
              </a:rPr>
              <a:t>单源和多源直接采购</a:t>
            </a:r>
          </a:p>
        </p:txBody>
      </p:sp>
      <p:grpSp>
        <p:nvGrpSpPr>
          <p:cNvPr id="181252" name="组 1"/>
          <p:cNvGrpSpPr/>
          <p:nvPr/>
        </p:nvGrpSpPr>
        <p:grpSpPr bwMode="auto">
          <a:xfrm>
            <a:off x="1051560" y="1490663"/>
            <a:ext cx="10126980" cy="4578667"/>
            <a:chOff x="1098550" y="1058863"/>
            <a:chExt cx="6293906" cy="3103562"/>
          </a:xfrm>
        </p:grpSpPr>
        <p:sp>
          <p:nvSpPr>
            <p:cNvPr id="6" name="圆角矩形 10"/>
            <p:cNvSpPr>
              <a:spLocks noChangeArrowheads="1"/>
            </p:cNvSpPr>
            <p:nvPr/>
          </p:nvSpPr>
          <p:spPr bwMode="auto">
            <a:xfrm>
              <a:off x="1098550" y="1126743"/>
              <a:ext cx="5589513" cy="3035682"/>
            </a:xfrm>
            <a:prstGeom prst="roundRect">
              <a:avLst>
                <a:gd name="adj" fmla="val 2759"/>
              </a:avLst>
            </a:prstGeom>
            <a:solidFill>
              <a:schemeClr val="bg1">
                <a:alpha val="30980"/>
              </a:schemeClr>
            </a:solidFill>
            <a:ln w="1270">
              <a:solidFill>
                <a:schemeClr val="tx1"/>
              </a:solidFill>
              <a:round/>
            </a:ln>
            <a:effectLst>
              <a:outerShdw blurRad="63500" dist="25401"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grpSp>
          <p:nvGrpSpPr>
            <p:cNvPr id="181254" name="组合 11"/>
            <p:cNvGrpSpPr/>
            <p:nvPr/>
          </p:nvGrpSpPr>
          <p:grpSpPr bwMode="auto">
            <a:xfrm flipH="1">
              <a:off x="6583363" y="1058863"/>
              <a:ext cx="809093" cy="1054100"/>
              <a:chOff x="137207" y="0"/>
              <a:chExt cx="809981" cy="1052975"/>
            </a:xfrm>
          </p:grpSpPr>
          <p:grpSp>
            <p:nvGrpSpPr>
              <p:cNvPr id="181257" name="组合 13"/>
              <p:cNvGrpSpPr/>
              <p:nvPr/>
            </p:nvGrpSpPr>
            <p:grpSpPr bwMode="auto">
              <a:xfrm>
                <a:off x="137207" y="0"/>
                <a:ext cx="809981" cy="1052975"/>
                <a:chOff x="0" y="0"/>
                <a:chExt cx="720080" cy="936104"/>
              </a:xfrm>
            </p:grpSpPr>
            <p:grpSp>
              <p:nvGrpSpPr>
                <p:cNvPr id="181259" name="组合 15"/>
                <p:cNvGrpSpPr/>
                <p:nvPr/>
              </p:nvGrpSpPr>
              <p:grpSpPr bwMode="auto">
                <a:xfrm>
                  <a:off x="0" y="0"/>
                  <a:ext cx="576064" cy="936104"/>
                  <a:chOff x="0" y="0"/>
                  <a:chExt cx="576064" cy="936104"/>
                </a:xfrm>
              </p:grpSpPr>
              <p:sp>
                <p:nvSpPr>
                  <p:cNvPr id="14" name="圆角矩形 19"/>
                  <p:cNvSpPr>
                    <a:spLocks noChangeArrowheads="1"/>
                  </p:cNvSpPr>
                  <p:nvPr/>
                </p:nvSpPr>
                <p:spPr bwMode="auto">
                  <a:xfrm>
                    <a:off x="0" y="0"/>
                    <a:ext cx="576390" cy="935845"/>
                  </a:xfrm>
                  <a:prstGeom prst="roundRect">
                    <a:avLst>
                      <a:gd name="adj" fmla="val 16667"/>
                    </a:avLst>
                  </a:prstGeom>
                  <a:solidFill>
                    <a:schemeClr val="accent1"/>
                  </a:solidFill>
                  <a:ln>
                    <a:noFill/>
                  </a:ln>
                  <a:effectLst>
                    <a:outerShdw blurRad="63500" dist="38100"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sp>
                <p:nvSpPr>
                  <p:cNvPr id="181264" name="圆角矩形 10"/>
                  <p:cNvSpPr>
                    <a:spLocks noChangeArrowheads="1"/>
                  </p:cNvSpPr>
                  <p:nvPr/>
                </p:nvSpPr>
                <p:spPr bwMode="auto">
                  <a:xfrm>
                    <a:off x="13321" y="9525"/>
                    <a:ext cx="540517" cy="849176"/>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 name="T14" fmla="*/ 0 60000 65536"/>
                      <a:gd name="T15" fmla="*/ 0 60000 65536"/>
                      <a:gd name="T16" fmla="*/ 0 60000 65536"/>
                      <a:gd name="T17" fmla="*/ 0 60000 65536"/>
                      <a:gd name="T18" fmla="*/ 0 60000 65536"/>
                      <a:gd name="T19" fmla="*/ 0 60000 65536"/>
                      <a:gd name="T20" fmla="*/ 0 60000 65536"/>
                      <a:gd name="T21" fmla="*/ 0 w 567277"/>
                      <a:gd name="T22" fmla="*/ 0 h 849176"/>
                      <a:gd name="T23" fmla="*/ 567277 w 567277"/>
                      <a:gd name="T24" fmla="*/ 849176 h 849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8"/>
                        </a:schemeClr>
                      </a:gs>
                      <a:gs pos="100000">
                        <a:schemeClr val="tx2"/>
                      </a:gs>
                    </a:gsLst>
                    <a:lin ang="1200000"/>
                  </a:gradFill>
                  <a:ln w="9525">
                    <a:noFill/>
                    <a:round/>
                  </a:ln>
                </p:spPr>
                <p:txBody>
                  <a:bodyPr/>
                  <a:lstStyle/>
                  <a:p>
                    <a:endParaRPr lang="zh-CN" altLang="en-US"/>
                  </a:p>
                </p:txBody>
              </p:sp>
            </p:grpSp>
            <p:pic>
              <p:nvPicPr>
                <p:cNvPr id="181260" name="图片 16"/>
                <p:cNvPicPr>
                  <a:picLocks noChangeAspect="1" noChangeArrowheads="1"/>
                </p:cNvPicPr>
                <p:nvPr/>
              </p:nvPicPr>
              <p:blipFill>
                <a:blip r:embed="rId3" cstate="print"/>
                <a:srcRect/>
                <a:stretch>
                  <a:fillRect/>
                </a:stretch>
              </p:blipFill>
              <p:spPr bwMode="auto">
                <a:xfrm flipH="1">
                  <a:off x="401133" y="144017"/>
                  <a:ext cx="318947" cy="123230"/>
                </a:xfrm>
                <a:prstGeom prst="rect">
                  <a:avLst/>
                </a:prstGeom>
                <a:noFill/>
                <a:ln w="9525">
                  <a:noFill/>
                  <a:miter lim="800000"/>
                  <a:headEnd/>
                  <a:tailEnd/>
                </a:ln>
              </p:spPr>
            </p:pic>
            <p:pic>
              <p:nvPicPr>
                <p:cNvPr id="181261" name="图片 17"/>
                <p:cNvPicPr>
                  <a:picLocks noChangeAspect="1" noChangeArrowheads="1"/>
                </p:cNvPicPr>
                <p:nvPr/>
              </p:nvPicPr>
              <p:blipFill>
                <a:blip r:embed="rId3" cstate="print"/>
                <a:srcRect/>
                <a:stretch>
                  <a:fillRect/>
                </a:stretch>
              </p:blipFill>
              <p:spPr bwMode="auto">
                <a:xfrm flipH="1">
                  <a:off x="401133" y="396045"/>
                  <a:ext cx="318947" cy="123230"/>
                </a:xfrm>
                <a:prstGeom prst="rect">
                  <a:avLst/>
                </a:prstGeom>
                <a:noFill/>
                <a:ln w="9525">
                  <a:noFill/>
                  <a:miter lim="800000"/>
                  <a:headEnd/>
                  <a:tailEnd/>
                </a:ln>
              </p:spPr>
            </p:pic>
            <p:pic>
              <p:nvPicPr>
                <p:cNvPr id="181262" name="图片 18"/>
                <p:cNvPicPr>
                  <a:picLocks noChangeAspect="1" noChangeArrowheads="1"/>
                </p:cNvPicPr>
                <p:nvPr/>
              </p:nvPicPr>
              <p:blipFill>
                <a:blip r:embed="rId3" cstate="print"/>
                <a:srcRect/>
                <a:stretch>
                  <a:fillRect/>
                </a:stretch>
              </p:blipFill>
              <p:spPr bwMode="auto">
                <a:xfrm flipH="1">
                  <a:off x="401133" y="648072"/>
                  <a:ext cx="318947" cy="123230"/>
                </a:xfrm>
                <a:prstGeom prst="rect">
                  <a:avLst/>
                </a:prstGeom>
                <a:noFill/>
                <a:ln w="9525">
                  <a:noFill/>
                  <a:miter lim="800000"/>
                  <a:headEnd/>
                  <a:tailEnd/>
                </a:ln>
              </p:spPr>
            </p:pic>
          </p:grpSp>
          <p:sp>
            <p:nvSpPr>
              <p:cNvPr id="9" name="矩形 2"/>
              <p:cNvSpPr>
                <a:spLocks noChangeArrowheads="1"/>
              </p:cNvSpPr>
              <p:nvPr/>
            </p:nvSpPr>
            <p:spPr bwMode="auto">
              <a:xfrm>
                <a:off x="145005" y="164517"/>
                <a:ext cx="544748" cy="624719"/>
              </a:xfrm>
              <a:prstGeom prst="rect">
                <a:avLst/>
              </a:prstGeom>
              <a:noFill/>
              <a:ln>
                <a:noFill/>
              </a:ln>
              <a:effectLst>
                <a:outerShdw blurRad="63500" dist="25401" dir="2700000" algn="ctr" rotWithShape="0">
                  <a:srgbClr val="000000">
                    <a:alpha val="39000"/>
                  </a:srgbClr>
                </a:outerShdw>
              </a:effec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600" b="1" dirty="0">
                    <a:solidFill>
                      <a:schemeClr val="bg1"/>
                    </a:solidFill>
                    <a:latin typeface="微软雅黑" panose="020B0503020204020204" pitchFamily="34" charset="-122"/>
                    <a:ea typeface="微软雅黑" panose="020B0503020204020204" pitchFamily="34" charset="-122"/>
                  </a:rPr>
                  <a:t>采购</a:t>
                </a:r>
                <a:endParaRPr lang="en-US" altLang="zh-CN" sz="2600" b="1" dirty="0">
                  <a:solidFill>
                    <a:schemeClr val="bg1"/>
                  </a:solidFill>
                  <a:latin typeface="微软雅黑" panose="020B0503020204020204" pitchFamily="34" charset="-122"/>
                  <a:ea typeface="微软雅黑" panose="020B0503020204020204" pitchFamily="34" charset="-122"/>
                </a:endParaRPr>
              </a:p>
            </p:txBody>
          </p:sp>
        </p:grpSp>
        <p:sp>
          <p:nvSpPr>
            <p:cNvPr id="16" name="矩形 21"/>
            <p:cNvSpPr>
              <a:spLocks noChangeArrowheads="1"/>
            </p:cNvSpPr>
            <p:nvPr/>
          </p:nvSpPr>
          <p:spPr bwMode="auto">
            <a:xfrm>
              <a:off x="1451867" y="1747719"/>
              <a:ext cx="5236196" cy="1903314"/>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fontAlgn="auto" hangingPunct="1">
                <a:lnSpc>
                  <a:spcPct val="15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多源直接采购是在企业采购中特有的一种方式，是在缺乏竞争要素的买方条件下邀请多家供应商提供产品的货物采购。</a:t>
              </a:r>
              <a:r>
                <a:rPr lang="zh-CN" altLang="en-US" sz="2000" dirty="0">
                  <a:solidFill>
                    <a:srgbClr val="FF0000"/>
                  </a:solidFill>
                  <a:latin typeface="微软雅黑" panose="020B0503020204020204" pitchFamily="34" charset="-122"/>
                  <a:ea typeface="微软雅黑" panose="020B0503020204020204" pitchFamily="34" charset="-122"/>
                </a:rPr>
                <a:t>所谓缺乏竞争要素指由于采购人需求较大，任何一个供应商都难以满足采购人的采购数量要求，必须多家供应</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；各供应商之间不存在你死我活的竞争关系。而且该类采购的货物一般在市场上价格透明，只要质量能满足要求即可。因此，多源直接采购是所有采购方法均已证明不合适的情况下最后采用的方法。</a:t>
              </a:r>
            </a:p>
          </p:txBody>
        </p:sp>
        <p:sp>
          <p:nvSpPr>
            <p:cNvPr id="181256" name="TextBox 22"/>
            <p:cNvSpPr txBox="1">
              <a:spLocks noChangeArrowheads="1"/>
            </p:cNvSpPr>
            <p:nvPr/>
          </p:nvSpPr>
          <p:spPr bwMode="auto">
            <a:xfrm>
              <a:off x="1451867" y="1424107"/>
              <a:ext cx="2403714" cy="323612"/>
            </a:xfrm>
            <a:prstGeom prst="rect">
              <a:avLst/>
            </a:prstGeom>
            <a:noFill/>
            <a:ln w="9525">
              <a:noFill/>
              <a:miter lim="800000"/>
            </a:ln>
          </p:spPr>
          <p:txBody>
            <a:bodyPr wrap="none">
              <a:spAutoFit/>
            </a:bodyPr>
            <a:lstStyle/>
            <a:p>
              <a:r>
                <a:rPr lang="hr-HR" altLang="zh-CN" sz="2400">
                  <a:latin typeface="微软雅黑" panose="020B0503020204020204" pitchFamily="34" charset="-122"/>
                  <a:ea typeface="微软雅黑" panose="020B0503020204020204" pitchFamily="34" charset="-122"/>
                </a:rPr>
                <a:t>4.4.2</a:t>
              </a:r>
              <a:r>
                <a:rPr lang="en-US" altLang="zh-CN" sz="24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多源直接采购方式</a:t>
              </a:r>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329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4.4</a:t>
            </a:r>
            <a:r>
              <a:rPr lang="zh-CN" altLang="en-US" sz="2800" b="1">
                <a:solidFill>
                  <a:srgbClr val="666666"/>
                </a:solidFill>
                <a:latin typeface="微软雅黑" panose="020B0503020204020204" pitchFamily="34" charset="-122"/>
                <a:ea typeface="微软雅黑" panose="020B0503020204020204" pitchFamily="34" charset="-122"/>
              </a:rPr>
              <a:t>单源和多源直接采购</a:t>
            </a:r>
          </a:p>
        </p:txBody>
      </p:sp>
      <p:sp>
        <p:nvSpPr>
          <p:cNvPr id="7" name="直角三角形 69"/>
          <p:cNvSpPr/>
          <p:nvPr/>
        </p:nvSpPr>
        <p:spPr>
          <a:xfrm rot="5400000" flipH="1">
            <a:off x="3524256" y="4253375"/>
            <a:ext cx="4084709"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直角三角形 69"/>
          <p:cNvSpPr/>
          <p:nvPr/>
        </p:nvSpPr>
        <p:spPr>
          <a:xfrm flipH="1" flipV="1">
            <a:off x="1831391" y="6115386"/>
            <a:ext cx="4113476" cy="290830"/>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矩形 8"/>
          <p:cNvSpPr/>
          <p:nvPr/>
        </p:nvSpPr>
        <p:spPr>
          <a:xfrm>
            <a:off x="2433638" y="2765425"/>
            <a:ext cx="2989262" cy="3375025"/>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矩形 9"/>
          <p:cNvSpPr/>
          <p:nvPr/>
        </p:nvSpPr>
        <p:spPr>
          <a:xfrm>
            <a:off x="2433638" y="2765425"/>
            <a:ext cx="2989262" cy="506413"/>
          </a:xfrm>
          <a:prstGeom prst="rect">
            <a:avLst/>
          </a:prstGeom>
          <a:solidFill>
            <a:srgbClr val="2684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83308" name="组合 46"/>
          <p:cNvGrpSpPr/>
          <p:nvPr/>
        </p:nvGrpSpPr>
        <p:grpSpPr bwMode="auto">
          <a:xfrm>
            <a:off x="3498850" y="2239963"/>
            <a:ext cx="830263" cy="974725"/>
            <a:chOff x="6591300" y="1966752"/>
            <a:chExt cx="830580" cy="975045"/>
          </a:xfrm>
        </p:grpSpPr>
        <p:sp>
          <p:nvSpPr>
            <p:cNvPr id="15" name="任意多边形 50"/>
            <p:cNvSpPr/>
            <p:nvPr/>
          </p:nvSpPr>
          <p:spPr>
            <a:xfrm>
              <a:off x="6591300" y="2484447"/>
              <a:ext cx="830580" cy="45735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任意多边形 5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183309" name="文本框 110"/>
          <p:cNvSpPr txBox="1">
            <a:spLocks noChangeArrowheads="1"/>
          </p:cNvSpPr>
          <p:nvPr/>
        </p:nvSpPr>
        <p:spPr bwMode="auto">
          <a:xfrm>
            <a:off x="2530572" y="3310148"/>
            <a:ext cx="2785877" cy="2790187"/>
          </a:xfrm>
          <a:prstGeom prst="rect">
            <a:avLst/>
          </a:prstGeom>
          <a:noFill/>
          <a:ln w="9525">
            <a:noFill/>
            <a:miter lim="800000"/>
          </a:ln>
        </p:spPr>
        <p:txBody>
          <a:bodyPr wrap="square">
            <a:spAutoFit/>
          </a:bodyPr>
          <a:lstStyle/>
          <a:p>
            <a:pPr>
              <a:lnSpc>
                <a:spcPct val="150000"/>
              </a:lnSpc>
            </a:pPr>
            <a:r>
              <a:rPr lang="zh-CN" altLang="en-US" sz="2000" dirty="0">
                <a:solidFill>
                  <a:srgbClr val="404040"/>
                </a:solidFill>
                <a:latin typeface="楷体" panose="02010609060101010101" pitchFamily="49" charset="-122"/>
                <a:ea typeface="楷体" panose="02010609060101010101" pitchFamily="49" charset="-122"/>
              </a:rPr>
              <a:t>企业生产需要、有多家供应商可以提供且不符合招标或其他竞争条件，采购人进行价格要约，多家供应商承诺并签订合同的采购。</a:t>
            </a:r>
          </a:p>
        </p:txBody>
      </p:sp>
      <p:sp>
        <p:nvSpPr>
          <p:cNvPr id="18" name="直角三角形 69"/>
          <p:cNvSpPr/>
          <p:nvPr/>
        </p:nvSpPr>
        <p:spPr>
          <a:xfrm rot="5400000" flipH="1">
            <a:off x="7457594" y="4253375"/>
            <a:ext cx="4084715"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直角三角形 69"/>
          <p:cNvSpPr/>
          <p:nvPr/>
        </p:nvSpPr>
        <p:spPr>
          <a:xfrm flipH="1" flipV="1">
            <a:off x="5751026" y="6115386"/>
            <a:ext cx="4113476" cy="290830"/>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矩形 19"/>
          <p:cNvSpPr/>
          <p:nvPr/>
        </p:nvSpPr>
        <p:spPr>
          <a:xfrm>
            <a:off x="6353175" y="2765425"/>
            <a:ext cx="2989263" cy="3375025"/>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20"/>
          <p:cNvSpPr/>
          <p:nvPr/>
        </p:nvSpPr>
        <p:spPr>
          <a:xfrm>
            <a:off x="6353173" y="2815199"/>
            <a:ext cx="2989263" cy="506413"/>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83318" name="组合 57"/>
          <p:cNvGrpSpPr/>
          <p:nvPr/>
        </p:nvGrpSpPr>
        <p:grpSpPr bwMode="auto">
          <a:xfrm>
            <a:off x="7432675" y="2239963"/>
            <a:ext cx="830263" cy="974725"/>
            <a:chOff x="6591300" y="1966752"/>
            <a:chExt cx="830580" cy="975045"/>
          </a:xfrm>
        </p:grpSpPr>
        <p:sp>
          <p:nvSpPr>
            <p:cNvPr id="26" name="任意多边形 61"/>
            <p:cNvSpPr/>
            <p:nvPr/>
          </p:nvSpPr>
          <p:spPr>
            <a:xfrm>
              <a:off x="6591300" y="2484447"/>
              <a:ext cx="830580" cy="45735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任意多边形 62"/>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183319" name="文本框 122"/>
          <p:cNvSpPr txBox="1">
            <a:spLocks noChangeArrowheads="1"/>
          </p:cNvSpPr>
          <p:nvPr/>
        </p:nvSpPr>
        <p:spPr bwMode="auto">
          <a:xfrm>
            <a:off x="6448069" y="3357242"/>
            <a:ext cx="2989263" cy="2790187"/>
          </a:xfrm>
          <a:prstGeom prst="rect">
            <a:avLst/>
          </a:prstGeom>
          <a:noFill/>
          <a:ln w="9525">
            <a:noFill/>
            <a:miter lim="800000"/>
          </a:ln>
        </p:spPr>
        <p:txBody>
          <a:bodyPr wrap="square">
            <a:spAutoFit/>
          </a:bodyPr>
          <a:lstStyle/>
          <a:p>
            <a:pPr>
              <a:lnSpc>
                <a:spcPct val="150000"/>
              </a:lnSpc>
            </a:pPr>
            <a:r>
              <a:rPr lang="zh-CN" altLang="en-US" sz="2000" dirty="0">
                <a:solidFill>
                  <a:srgbClr val="404040"/>
                </a:solidFill>
                <a:latin typeface="楷体" panose="02010609060101010101" pitchFamily="49" charset="-122"/>
                <a:ea typeface="楷体" panose="02010609060101010101" pitchFamily="49" charset="-122"/>
              </a:rPr>
              <a:t>货源质量经评估，采购人依质量等级确定价格，采购人和众多供应商签订合同的采购。</a:t>
            </a:r>
          </a:p>
          <a:p>
            <a:pPr>
              <a:lnSpc>
                <a:spcPct val="150000"/>
              </a:lnSpc>
            </a:pPr>
            <a:r>
              <a:rPr lang="zh-CN" altLang="en-US" sz="2000" dirty="0">
                <a:solidFill>
                  <a:srgbClr val="404040"/>
                </a:solidFill>
                <a:latin typeface="楷体" panose="02010609060101010101" pitchFamily="49" charset="-122"/>
                <a:ea typeface="楷体" panose="02010609060101010101" pitchFamily="49" charset="-122"/>
              </a:rPr>
              <a:t>示例：奶制品生产企业实行的原奶质量计价法采购。</a:t>
            </a:r>
          </a:p>
        </p:txBody>
      </p:sp>
      <p:sp>
        <p:nvSpPr>
          <p:cNvPr id="28" name="Freeform 19"/>
          <p:cNvSpPr/>
          <p:nvPr/>
        </p:nvSpPr>
        <p:spPr bwMode="auto">
          <a:xfrm>
            <a:off x="9056678" y="2952006"/>
            <a:ext cx="230188" cy="447675"/>
          </a:xfrm>
          <a:custGeom>
            <a:avLst/>
            <a:gdLst>
              <a:gd name="T0" fmla="*/ 38 w 96"/>
              <a:gd name="T1" fmla="*/ 191 h 191"/>
              <a:gd name="T2" fmla="*/ 38 w 96"/>
              <a:gd name="T3" fmla="*/ 168 h 191"/>
              <a:gd name="T4" fmla="*/ 0 w 96"/>
              <a:gd name="T5" fmla="*/ 158 h 191"/>
              <a:gd name="T6" fmla="*/ 6 w 96"/>
              <a:gd name="T7" fmla="*/ 136 h 191"/>
              <a:gd name="T8" fmla="*/ 43 w 96"/>
              <a:gd name="T9" fmla="*/ 146 h 191"/>
              <a:gd name="T10" fmla="*/ 67 w 96"/>
              <a:gd name="T11" fmla="*/ 128 h 191"/>
              <a:gd name="T12" fmla="*/ 42 w 96"/>
              <a:gd name="T13" fmla="*/ 104 h 191"/>
              <a:gd name="T14" fmla="*/ 2 w 96"/>
              <a:gd name="T15" fmla="*/ 63 h 191"/>
              <a:gd name="T16" fmla="*/ 39 w 96"/>
              <a:gd name="T17" fmla="*/ 23 h 191"/>
              <a:gd name="T18" fmla="*/ 39 w 96"/>
              <a:gd name="T19" fmla="*/ 0 h 191"/>
              <a:gd name="T20" fmla="*/ 58 w 96"/>
              <a:gd name="T21" fmla="*/ 0 h 191"/>
              <a:gd name="T22" fmla="*/ 58 w 96"/>
              <a:gd name="T23" fmla="*/ 22 h 191"/>
              <a:gd name="T24" fmla="*/ 90 w 96"/>
              <a:gd name="T25" fmla="*/ 30 h 191"/>
              <a:gd name="T26" fmla="*/ 84 w 96"/>
              <a:gd name="T27" fmla="*/ 51 h 191"/>
              <a:gd name="T28" fmla="*/ 52 w 96"/>
              <a:gd name="T29" fmla="*/ 43 h 191"/>
              <a:gd name="T30" fmla="*/ 30 w 96"/>
              <a:gd name="T31" fmla="*/ 59 h 191"/>
              <a:gd name="T32" fmla="*/ 59 w 96"/>
              <a:gd name="T33" fmla="*/ 82 h 191"/>
              <a:gd name="T34" fmla="*/ 96 w 96"/>
              <a:gd name="T35" fmla="*/ 125 h 191"/>
              <a:gd name="T36" fmla="*/ 57 w 96"/>
              <a:gd name="T37" fmla="*/ 167 h 191"/>
              <a:gd name="T38" fmla="*/ 57 w 96"/>
              <a:gd name="T39" fmla="*/ 191 h 191"/>
              <a:gd name="T40" fmla="*/ 38 w 96"/>
              <a:gd name="T41"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91">
                <a:moveTo>
                  <a:pt x="38" y="191"/>
                </a:moveTo>
                <a:cubicBezTo>
                  <a:pt x="38" y="168"/>
                  <a:pt x="38" y="168"/>
                  <a:pt x="38" y="168"/>
                </a:cubicBezTo>
                <a:cubicBezTo>
                  <a:pt x="23" y="168"/>
                  <a:pt x="9" y="163"/>
                  <a:pt x="0" y="158"/>
                </a:cubicBezTo>
                <a:cubicBezTo>
                  <a:pt x="6" y="136"/>
                  <a:pt x="6" y="136"/>
                  <a:pt x="6" y="136"/>
                </a:cubicBezTo>
                <a:cubicBezTo>
                  <a:pt x="16" y="141"/>
                  <a:pt x="29" y="146"/>
                  <a:pt x="43" y="146"/>
                </a:cubicBezTo>
                <a:cubicBezTo>
                  <a:pt x="57" y="146"/>
                  <a:pt x="67" y="139"/>
                  <a:pt x="67" y="128"/>
                </a:cubicBezTo>
                <a:cubicBezTo>
                  <a:pt x="67" y="117"/>
                  <a:pt x="59" y="111"/>
                  <a:pt x="42" y="104"/>
                </a:cubicBezTo>
                <a:cubicBezTo>
                  <a:pt x="18" y="95"/>
                  <a:pt x="2" y="84"/>
                  <a:pt x="2" y="63"/>
                </a:cubicBezTo>
                <a:cubicBezTo>
                  <a:pt x="2" y="43"/>
                  <a:pt x="16" y="27"/>
                  <a:pt x="39" y="23"/>
                </a:cubicBezTo>
                <a:cubicBezTo>
                  <a:pt x="39" y="0"/>
                  <a:pt x="39" y="0"/>
                  <a:pt x="39" y="0"/>
                </a:cubicBezTo>
                <a:cubicBezTo>
                  <a:pt x="58" y="0"/>
                  <a:pt x="58" y="0"/>
                  <a:pt x="58" y="0"/>
                </a:cubicBezTo>
                <a:cubicBezTo>
                  <a:pt x="58" y="22"/>
                  <a:pt x="58" y="22"/>
                  <a:pt x="58" y="22"/>
                </a:cubicBezTo>
                <a:cubicBezTo>
                  <a:pt x="73" y="22"/>
                  <a:pt x="83" y="26"/>
                  <a:pt x="90" y="30"/>
                </a:cubicBezTo>
                <a:cubicBezTo>
                  <a:pt x="84" y="51"/>
                  <a:pt x="84" y="51"/>
                  <a:pt x="84" y="51"/>
                </a:cubicBezTo>
                <a:cubicBezTo>
                  <a:pt x="79" y="49"/>
                  <a:pt x="68" y="43"/>
                  <a:pt x="52" y="43"/>
                </a:cubicBezTo>
                <a:cubicBezTo>
                  <a:pt x="36" y="43"/>
                  <a:pt x="30" y="52"/>
                  <a:pt x="30" y="59"/>
                </a:cubicBezTo>
                <a:cubicBezTo>
                  <a:pt x="30" y="69"/>
                  <a:pt x="39" y="74"/>
                  <a:pt x="59" y="82"/>
                </a:cubicBezTo>
                <a:cubicBezTo>
                  <a:pt x="85" y="92"/>
                  <a:pt x="96" y="105"/>
                  <a:pt x="96" y="125"/>
                </a:cubicBezTo>
                <a:cubicBezTo>
                  <a:pt x="96" y="145"/>
                  <a:pt x="83" y="162"/>
                  <a:pt x="57" y="167"/>
                </a:cubicBezTo>
                <a:cubicBezTo>
                  <a:pt x="57" y="191"/>
                  <a:pt x="57" y="191"/>
                  <a:pt x="57" y="191"/>
                </a:cubicBezTo>
                <a:lnTo>
                  <a:pt x="38" y="191"/>
                </a:lnTo>
                <a:close/>
              </a:path>
            </a:pathLst>
          </a:custGeom>
          <a:solidFill>
            <a:schemeClr val="tx2">
              <a:lumMod val="60000"/>
              <a:lumOff val="40000"/>
            </a:schemeClr>
          </a:solidFill>
          <a:ln>
            <a:noFill/>
          </a:ln>
          <a:effectLst/>
        </p:spPr>
        <p:txBody>
          <a:bodyPr/>
          <a:lstStyle/>
          <a:p>
            <a:pPr fontAlgn="auto">
              <a:spcBef>
                <a:spcPts val="0"/>
              </a:spcBef>
              <a:spcAft>
                <a:spcPts val="0"/>
              </a:spcAft>
              <a:defRPr/>
            </a:pPr>
            <a:endParaRPr lang="zh-CN" altLang="en-US">
              <a:latin typeface="+mn-lt"/>
              <a:ea typeface="+mn-ea"/>
            </a:endParaRPr>
          </a:p>
        </p:txBody>
      </p:sp>
      <p:grpSp>
        <p:nvGrpSpPr>
          <p:cNvPr id="5" name="Group 31"/>
          <p:cNvGrpSpPr>
            <a:grpSpLocks noChangeAspect="1"/>
          </p:cNvGrpSpPr>
          <p:nvPr/>
        </p:nvGrpSpPr>
        <p:grpSpPr bwMode="auto">
          <a:xfrm>
            <a:off x="2066470" y="2893535"/>
            <a:ext cx="294056" cy="378303"/>
            <a:chOff x="5177" y="1058"/>
            <a:chExt cx="363" cy="467"/>
          </a:xfrm>
          <a:solidFill>
            <a:srgbClr val="2684E2"/>
          </a:solidFill>
          <a:effectLst/>
        </p:grpSpPr>
        <p:sp>
          <p:nvSpPr>
            <p:cNvPr id="30" name="Freeform 32"/>
            <p:cNvSpPr/>
            <p:nvPr/>
          </p:nvSpPr>
          <p:spPr bwMode="auto">
            <a:xfrm>
              <a:off x="5305" y="1288"/>
              <a:ext cx="98" cy="237"/>
            </a:xfrm>
            <a:custGeom>
              <a:avLst/>
              <a:gdLst>
                <a:gd name="T0" fmla="*/ 48 w 98"/>
                <a:gd name="T1" fmla="*/ 237 h 237"/>
                <a:gd name="T2" fmla="*/ 45 w 98"/>
                <a:gd name="T3" fmla="*/ 230 h 237"/>
                <a:gd name="T4" fmla="*/ 21 w 98"/>
                <a:gd name="T5" fmla="*/ 184 h 237"/>
                <a:gd name="T6" fmla="*/ 0 w 98"/>
                <a:gd name="T7" fmla="*/ 139 h 237"/>
                <a:gd name="T8" fmla="*/ 0 w 98"/>
                <a:gd name="T9" fmla="*/ 137 h 237"/>
                <a:gd name="T10" fmla="*/ 0 w 98"/>
                <a:gd name="T11" fmla="*/ 134 h 237"/>
                <a:gd name="T12" fmla="*/ 45 w 98"/>
                <a:gd name="T13" fmla="*/ 12 h 237"/>
                <a:gd name="T14" fmla="*/ 48 w 98"/>
                <a:gd name="T15" fmla="*/ 0 h 237"/>
                <a:gd name="T16" fmla="*/ 52 w 98"/>
                <a:gd name="T17" fmla="*/ 12 h 237"/>
                <a:gd name="T18" fmla="*/ 96 w 98"/>
                <a:gd name="T19" fmla="*/ 134 h 237"/>
                <a:gd name="T20" fmla="*/ 98 w 98"/>
                <a:gd name="T21" fmla="*/ 137 h 237"/>
                <a:gd name="T22" fmla="*/ 96 w 98"/>
                <a:gd name="T23" fmla="*/ 139 h 237"/>
                <a:gd name="T24" fmla="*/ 74 w 98"/>
                <a:gd name="T25" fmla="*/ 184 h 237"/>
                <a:gd name="T26" fmla="*/ 52 w 98"/>
                <a:gd name="T27" fmla="*/ 230 h 237"/>
                <a:gd name="T28" fmla="*/ 48 w 98"/>
                <a:gd name="T29" fmla="*/ 237 h 237"/>
                <a:gd name="T30" fmla="*/ 48 w 98"/>
                <a:gd name="T31"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237">
                  <a:moveTo>
                    <a:pt x="48" y="237"/>
                  </a:moveTo>
                  <a:lnTo>
                    <a:pt x="45" y="230"/>
                  </a:lnTo>
                  <a:lnTo>
                    <a:pt x="21" y="184"/>
                  </a:lnTo>
                  <a:lnTo>
                    <a:pt x="0" y="139"/>
                  </a:lnTo>
                  <a:lnTo>
                    <a:pt x="0" y="137"/>
                  </a:lnTo>
                  <a:lnTo>
                    <a:pt x="0" y="134"/>
                  </a:lnTo>
                  <a:lnTo>
                    <a:pt x="45" y="12"/>
                  </a:lnTo>
                  <a:lnTo>
                    <a:pt x="48" y="0"/>
                  </a:lnTo>
                  <a:lnTo>
                    <a:pt x="52" y="12"/>
                  </a:lnTo>
                  <a:lnTo>
                    <a:pt x="96" y="134"/>
                  </a:lnTo>
                  <a:lnTo>
                    <a:pt x="98" y="137"/>
                  </a:lnTo>
                  <a:lnTo>
                    <a:pt x="96" y="139"/>
                  </a:lnTo>
                  <a:lnTo>
                    <a:pt x="74" y="184"/>
                  </a:lnTo>
                  <a:lnTo>
                    <a:pt x="52" y="230"/>
                  </a:lnTo>
                  <a:lnTo>
                    <a:pt x="48" y="237"/>
                  </a:lnTo>
                  <a:lnTo>
                    <a:pt x="48" y="237"/>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1" name="Oval 33"/>
            <p:cNvSpPr>
              <a:spLocks noChangeArrowheads="1"/>
            </p:cNvSpPr>
            <p:nvPr/>
          </p:nvSpPr>
          <p:spPr bwMode="auto">
            <a:xfrm>
              <a:off x="5247" y="1058"/>
              <a:ext cx="212" cy="211"/>
            </a:xfrm>
            <a:prstGeom prst="ellipse">
              <a:avLst/>
            </a:prstGeom>
            <a:grpFill/>
            <a:ln>
              <a:noFill/>
            </a:ln>
          </p:spPr>
          <p:txBody>
            <a:bodyPr/>
            <a:lstStyle/>
            <a:p>
              <a:pPr fontAlgn="auto">
                <a:spcBef>
                  <a:spcPts val="0"/>
                </a:spcBef>
                <a:spcAft>
                  <a:spcPts val="0"/>
                </a:spcAft>
                <a:defRPr/>
              </a:pPr>
              <a:endParaRPr lang="zh-CN" altLang="en-US">
                <a:latin typeface="+mn-lt"/>
                <a:ea typeface="+mn-ea"/>
              </a:endParaRPr>
            </a:p>
          </p:txBody>
        </p:sp>
        <p:sp>
          <p:nvSpPr>
            <p:cNvPr id="32" name="Freeform 34"/>
            <p:cNvSpPr/>
            <p:nvPr/>
          </p:nvSpPr>
          <p:spPr bwMode="auto">
            <a:xfrm>
              <a:off x="5386" y="1290"/>
              <a:ext cx="154" cy="235"/>
            </a:xfrm>
            <a:custGeom>
              <a:avLst/>
              <a:gdLst>
                <a:gd name="T0" fmla="*/ 50 w 64"/>
                <a:gd name="T1" fmla="*/ 0 h 98"/>
                <a:gd name="T2" fmla="*/ 37 w 64"/>
                <a:gd name="T3" fmla="*/ 0 h 98"/>
                <a:gd name="T4" fmla="*/ 13 w 64"/>
                <a:gd name="T5" fmla="*/ 62 h 98"/>
                <a:gd name="T6" fmla="*/ 0 w 64"/>
                <a:gd name="T7" fmla="*/ 98 h 98"/>
                <a:gd name="T8" fmla="*/ 50 w 64"/>
                <a:gd name="T9" fmla="*/ 98 h 98"/>
                <a:gd name="T10" fmla="*/ 64 w 64"/>
                <a:gd name="T11" fmla="*/ 84 h 98"/>
                <a:gd name="T12" fmla="*/ 64 w 64"/>
                <a:gd name="T13" fmla="*/ 14 h 98"/>
                <a:gd name="T14" fmla="*/ 50 w 64"/>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8">
                  <a:moveTo>
                    <a:pt x="50" y="0"/>
                  </a:moveTo>
                  <a:cubicBezTo>
                    <a:pt x="37" y="0"/>
                    <a:pt x="37" y="0"/>
                    <a:pt x="37" y="0"/>
                  </a:cubicBezTo>
                  <a:cubicBezTo>
                    <a:pt x="13" y="62"/>
                    <a:pt x="13" y="62"/>
                    <a:pt x="13" y="62"/>
                  </a:cubicBezTo>
                  <a:cubicBezTo>
                    <a:pt x="0" y="98"/>
                    <a:pt x="0" y="98"/>
                    <a:pt x="0" y="98"/>
                  </a:cubicBezTo>
                  <a:cubicBezTo>
                    <a:pt x="50" y="98"/>
                    <a:pt x="50" y="98"/>
                    <a:pt x="50" y="98"/>
                  </a:cubicBezTo>
                  <a:cubicBezTo>
                    <a:pt x="58" y="98"/>
                    <a:pt x="64" y="92"/>
                    <a:pt x="64" y="84"/>
                  </a:cubicBezTo>
                  <a:cubicBezTo>
                    <a:pt x="64" y="14"/>
                    <a:pt x="64" y="14"/>
                    <a:pt x="64" y="14"/>
                  </a:cubicBezTo>
                  <a:cubicBezTo>
                    <a:pt x="64" y="6"/>
                    <a:pt x="58" y="0"/>
                    <a:pt x="50" y="0"/>
                  </a:cubicBez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sp>
          <p:nvSpPr>
            <p:cNvPr id="33" name="Freeform 35"/>
            <p:cNvSpPr/>
            <p:nvPr/>
          </p:nvSpPr>
          <p:spPr bwMode="auto">
            <a:xfrm>
              <a:off x="5177" y="1290"/>
              <a:ext cx="149" cy="235"/>
            </a:xfrm>
            <a:custGeom>
              <a:avLst/>
              <a:gdLst>
                <a:gd name="T0" fmla="*/ 24 w 62"/>
                <a:gd name="T1" fmla="*/ 0 h 98"/>
                <a:gd name="T2" fmla="*/ 13 w 62"/>
                <a:gd name="T3" fmla="*/ 0 h 98"/>
                <a:gd name="T4" fmla="*/ 0 w 62"/>
                <a:gd name="T5" fmla="*/ 14 h 98"/>
                <a:gd name="T6" fmla="*/ 0 w 62"/>
                <a:gd name="T7" fmla="*/ 84 h 98"/>
                <a:gd name="T8" fmla="*/ 13 w 62"/>
                <a:gd name="T9" fmla="*/ 98 h 98"/>
                <a:gd name="T10" fmla="*/ 62 w 62"/>
                <a:gd name="T11" fmla="*/ 98 h 98"/>
                <a:gd name="T12" fmla="*/ 48 w 62"/>
                <a:gd name="T13" fmla="*/ 62 h 98"/>
                <a:gd name="T14" fmla="*/ 24 w 62"/>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98">
                  <a:moveTo>
                    <a:pt x="24" y="0"/>
                  </a:moveTo>
                  <a:cubicBezTo>
                    <a:pt x="13" y="0"/>
                    <a:pt x="13" y="0"/>
                    <a:pt x="13" y="0"/>
                  </a:cubicBezTo>
                  <a:cubicBezTo>
                    <a:pt x="6" y="0"/>
                    <a:pt x="0" y="6"/>
                    <a:pt x="0" y="14"/>
                  </a:cubicBezTo>
                  <a:cubicBezTo>
                    <a:pt x="0" y="84"/>
                    <a:pt x="0" y="84"/>
                    <a:pt x="0" y="84"/>
                  </a:cubicBezTo>
                  <a:cubicBezTo>
                    <a:pt x="0" y="92"/>
                    <a:pt x="6" y="98"/>
                    <a:pt x="13" y="98"/>
                  </a:cubicBezTo>
                  <a:cubicBezTo>
                    <a:pt x="62" y="98"/>
                    <a:pt x="62" y="98"/>
                    <a:pt x="62" y="98"/>
                  </a:cubicBezTo>
                  <a:cubicBezTo>
                    <a:pt x="48" y="62"/>
                    <a:pt x="48" y="62"/>
                    <a:pt x="48" y="62"/>
                  </a:cubicBezTo>
                  <a:lnTo>
                    <a:pt x="24" y="0"/>
                  </a:lnTo>
                  <a:close/>
                </a:path>
              </a:pathLst>
            </a:custGeom>
            <a:grpFill/>
            <a:ln>
              <a:noFill/>
            </a:ln>
          </p:spPr>
          <p:txBody>
            <a:bodyPr/>
            <a:lstStyle/>
            <a:p>
              <a:pPr fontAlgn="auto">
                <a:spcBef>
                  <a:spcPts val="0"/>
                </a:spcBef>
                <a:spcAft>
                  <a:spcPts val="0"/>
                </a:spcAft>
                <a:defRPr/>
              </a:pPr>
              <a:endParaRPr lang="zh-CN" altLang="en-US">
                <a:latin typeface="+mn-lt"/>
                <a:ea typeface="+mn-ea"/>
              </a:endParaRPr>
            </a:p>
          </p:txBody>
        </p:sp>
      </p:grpSp>
      <p:sp>
        <p:nvSpPr>
          <p:cNvPr id="183322" name="矩形 34"/>
          <p:cNvSpPr>
            <a:spLocks noChangeArrowheads="1"/>
          </p:cNvSpPr>
          <p:nvPr/>
        </p:nvSpPr>
        <p:spPr bwMode="auto">
          <a:xfrm>
            <a:off x="3011488" y="1125538"/>
            <a:ext cx="6096000" cy="830997"/>
          </a:xfrm>
          <a:prstGeom prst="rect">
            <a:avLst/>
          </a:prstGeom>
          <a:noFill/>
          <a:ln w="9525">
            <a:noFill/>
            <a:miter lim="800000"/>
          </a:ln>
        </p:spPr>
        <p:txBody>
          <a:bodyPr>
            <a:spAutoFit/>
          </a:bodyPr>
          <a:lstStyle/>
          <a:p>
            <a:pPr algn="ctr"/>
            <a:r>
              <a:rPr lang="en-US" altLang="zh-CN" sz="2400" b="1" dirty="0">
                <a:solidFill>
                  <a:srgbClr val="292929"/>
                </a:solidFill>
                <a:latin typeface="楷体" panose="02010609060101010101" pitchFamily="49" charset="-122"/>
                <a:ea typeface="楷体" panose="02010609060101010101" pitchFamily="49" charset="-122"/>
              </a:rPr>
              <a:t>4.4.2.1   </a:t>
            </a:r>
            <a:r>
              <a:rPr lang="zh-CN" altLang="en-US" sz="2400" b="1" dirty="0">
                <a:solidFill>
                  <a:srgbClr val="292929"/>
                </a:solidFill>
                <a:latin typeface="楷体" panose="02010609060101010101" pitchFamily="49" charset="-122"/>
                <a:ea typeface="楷体" panose="02010609060101010101" pitchFamily="49" charset="-122"/>
              </a:rPr>
              <a:t>适用条件</a:t>
            </a:r>
          </a:p>
          <a:p>
            <a:pPr algn="ctr"/>
            <a:r>
              <a:rPr lang="zh-CN" altLang="en-US" sz="2400" b="1" dirty="0">
                <a:solidFill>
                  <a:srgbClr val="292929"/>
                </a:solidFill>
                <a:latin typeface="楷体" panose="02010609060101010101" pitchFamily="49" charset="-122"/>
                <a:ea typeface="楷体" panose="02010609060101010101" pitchFamily="49" charset="-122"/>
              </a:rPr>
              <a:t>多源直接采购应符合下列条件之一：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227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4.4</a:t>
            </a:r>
            <a:r>
              <a:rPr lang="zh-CN" altLang="en-US" sz="2800" b="1">
                <a:solidFill>
                  <a:srgbClr val="666666"/>
                </a:solidFill>
                <a:latin typeface="微软雅黑" panose="020B0503020204020204" pitchFamily="34" charset="-122"/>
                <a:ea typeface="微软雅黑" panose="020B0503020204020204" pitchFamily="34" charset="-122"/>
              </a:rPr>
              <a:t>单源和多源直接采购</a:t>
            </a:r>
          </a:p>
        </p:txBody>
      </p:sp>
      <p:sp>
        <p:nvSpPr>
          <p:cNvPr id="11" name="文本框 10"/>
          <p:cNvSpPr txBox="1"/>
          <p:nvPr/>
        </p:nvSpPr>
        <p:spPr>
          <a:xfrm>
            <a:off x="2217738" y="1443038"/>
            <a:ext cx="2146300" cy="2431050"/>
          </a:xfrm>
          <a:prstGeom prst="rect">
            <a:avLst/>
          </a:prstGeom>
          <a:noFill/>
        </p:spPr>
        <p:txBody>
          <a:bodyPr>
            <a:spAutoFit/>
          </a:bodyPr>
          <a:lstStyle/>
          <a:p>
            <a:pPr algn="just" fontAlgn="auto">
              <a:lnSpc>
                <a:spcPct val="120000"/>
              </a:lnSpc>
              <a:spcBef>
                <a:spcPts val="0"/>
              </a:spcBef>
              <a:spcAft>
                <a:spcPts val="0"/>
              </a:spcAft>
              <a:defRPr/>
            </a:pPr>
            <a:r>
              <a:rPr lang="zh-CN" altLang="en-US" sz="160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多源直接采购和框架协议组织方式都可以和不止一个供应商签订合同， 所不同的是框架协议一般只规定了价格，数量和供货期不定，其协议属于预约合同；</a:t>
            </a:r>
          </a:p>
        </p:txBody>
      </p:sp>
      <p:sp>
        <p:nvSpPr>
          <p:cNvPr id="16" name="文本框 15"/>
          <p:cNvSpPr txBox="1"/>
          <p:nvPr/>
        </p:nvSpPr>
        <p:spPr>
          <a:xfrm>
            <a:off x="4336325" y="3439621"/>
            <a:ext cx="1949450" cy="1544654"/>
          </a:xfrm>
          <a:prstGeom prst="rect">
            <a:avLst/>
          </a:prstGeom>
          <a:noFill/>
        </p:spPr>
        <p:txBody>
          <a:bodyPr>
            <a:spAutoFit/>
          </a:bodyPr>
          <a:lstStyle/>
          <a:p>
            <a:pPr algn="just" fontAlgn="auto">
              <a:lnSpc>
                <a:spcPct val="120000"/>
              </a:lnSpc>
              <a:spcBef>
                <a:spcPts val="0"/>
              </a:spcBef>
              <a:spcAft>
                <a:spcPts val="0"/>
              </a:spcAft>
              <a:defRPr/>
            </a:pPr>
            <a:r>
              <a:rPr lang="zh-CN" altLang="en-US" sz="160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多源直接采购方式不适用产品价格不稳定或“标的”升级换代较快的采购活动。</a:t>
            </a:r>
          </a:p>
        </p:txBody>
      </p:sp>
      <p:pic>
        <p:nvPicPr>
          <p:cNvPr id="30" name="Picture 2" descr="C:\Documents and Settings\Administrator\My Documents\商务图片\Nipic_2457331_20110113224908934001.png"/>
          <p:cNvPicPr>
            <a:picLocks noChangeAspect="1" noChangeArrowheads="1"/>
          </p:cNvPicPr>
          <p:nvPr/>
        </p:nvPicPr>
        <p:blipFill>
          <a:blip r:embed="rId3" cstate="print"/>
          <a:srcRect/>
          <a:stretch>
            <a:fillRect/>
          </a:stretch>
        </p:blipFill>
        <p:spPr bwMode="auto">
          <a:xfrm>
            <a:off x="6648450" y="1070350"/>
            <a:ext cx="4131128" cy="5123708"/>
          </a:xfrm>
          <a:prstGeom prst="rect">
            <a:avLst/>
          </a:prstGeom>
          <a:noFill/>
          <a:ln w="9525">
            <a:noFill/>
            <a:miter lim="800000"/>
            <a:headEnd/>
            <a:tailEnd/>
          </a:ln>
        </p:spPr>
      </p:pic>
      <p:sp>
        <p:nvSpPr>
          <p:cNvPr id="31" name="Freeform 7"/>
          <p:cNvSpPr/>
          <p:nvPr/>
        </p:nvSpPr>
        <p:spPr bwMode="auto">
          <a:xfrm rot="21028880">
            <a:off x="3682184" y="2725485"/>
            <a:ext cx="3233405" cy="3049560"/>
          </a:xfrm>
          <a:custGeom>
            <a:avLst/>
            <a:gdLst>
              <a:gd name="T0" fmla="*/ 2687 w 4137"/>
              <a:gd name="T1" fmla="*/ 148 h 3776"/>
              <a:gd name="T2" fmla="*/ 3629 w 4137"/>
              <a:gd name="T3" fmla="*/ 2303 h 3776"/>
              <a:gd name="T4" fmla="*/ 1466 w 4137"/>
              <a:gd name="T5" fmla="*/ 3265 h 3776"/>
              <a:gd name="T6" fmla="*/ 496 w 4137"/>
              <a:gd name="T7" fmla="*/ 1123 h 3776"/>
              <a:gd name="T8" fmla="*/ 348 w 4137"/>
              <a:gd name="T9" fmla="*/ 1066 h 3776"/>
              <a:gd name="T10" fmla="*/ 1409 w 4137"/>
              <a:gd name="T11" fmla="*/ 3413 h 3776"/>
              <a:gd name="T12" fmla="*/ 3777 w 4137"/>
              <a:gd name="T13" fmla="*/ 2360 h 3776"/>
              <a:gd name="T14" fmla="*/ 2744 w 4137"/>
              <a:gd name="T15" fmla="*/ 0 h 3776"/>
              <a:gd name="T16" fmla="*/ 2687 w 4137"/>
              <a:gd name="T17" fmla="*/ 148 h 3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7" h="3776">
                <a:moveTo>
                  <a:pt x="2687" y="148"/>
                </a:moveTo>
                <a:cubicBezTo>
                  <a:pt x="3536" y="487"/>
                  <a:pt x="3958" y="1447"/>
                  <a:pt x="3629" y="2303"/>
                </a:cubicBezTo>
                <a:cubicBezTo>
                  <a:pt x="3297" y="3166"/>
                  <a:pt x="2328" y="3597"/>
                  <a:pt x="1466" y="3265"/>
                </a:cubicBezTo>
                <a:cubicBezTo>
                  <a:pt x="610" y="2936"/>
                  <a:pt x="179" y="1980"/>
                  <a:pt x="496" y="1123"/>
                </a:cubicBezTo>
                <a:lnTo>
                  <a:pt x="348" y="1066"/>
                </a:lnTo>
                <a:cubicBezTo>
                  <a:pt x="0" y="2005"/>
                  <a:pt x="471" y="3053"/>
                  <a:pt x="1409" y="3413"/>
                </a:cubicBezTo>
                <a:cubicBezTo>
                  <a:pt x="2353" y="3776"/>
                  <a:pt x="3414" y="3305"/>
                  <a:pt x="3777" y="2360"/>
                </a:cubicBezTo>
                <a:cubicBezTo>
                  <a:pt x="4137" y="1422"/>
                  <a:pt x="3675" y="371"/>
                  <a:pt x="2744" y="0"/>
                </a:cubicBezTo>
                <a:lnTo>
                  <a:pt x="2687" y="148"/>
                </a:lnTo>
                <a:close/>
              </a:path>
            </a:pathLst>
          </a:custGeom>
          <a:solidFill>
            <a:srgbClr val="777777"/>
          </a:solidFill>
          <a:ln>
            <a:noFill/>
          </a:ln>
        </p:spPr>
        <p:txBody>
          <a:bodyP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sp>
        <p:nvSpPr>
          <p:cNvPr id="32" name="Freeform 8"/>
          <p:cNvSpPr/>
          <p:nvPr/>
        </p:nvSpPr>
        <p:spPr bwMode="auto">
          <a:xfrm>
            <a:off x="1081088" y="3908425"/>
            <a:ext cx="3095625" cy="2619375"/>
          </a:xfrm>
          <a:custGeom>
            <a:avLst/>
            <a:gdLst>
              <a:gd name="T0" fmla="*/ 3119 w 4122"/>
              <a:gd name="T1" fmla="*/ 125 h 3487"/>
              <a:gd name="T2" fmla="*/ 3374 w 4122"/>
              <a:gd name="T3" fmla="*/ 2463 h 3487"/>
              <a:gd name="T4" fmla="*/ 1022 w 4122"/>
              <a:gd name="T5" fmla="*/ 2734 h 3487"/>
              <a:gd name="T6" fmla="*/ 737 w 4122"/>
              <a:gd name="T7" fmla="*/ 399 h 3487"/>
              <a:gd name="T8" fmla="*/ 613 w 4122"/>
              <a:gd name="T9" fmla="*/ 301 h 3487"/>
              <a:gd name="T10" fmla="*/ 923 w 4122"/>
              <a:gd name="T11" fmla="*/ 2858 h 3487"/>
              <a:gd name="T12" fmla="*/ 3498 w 4122"/>
              <a:gd name="T13" fmla="*/ 2561 h 3487"/>
              <a:gd name="T14" fmla="*/ 3218 w 4122"/>
              <a:gd name="T15" fmla="*/ 0 h 3487"/>
              <a:gd name="T16" fmla="*/ 3119 w 4122"/>
              <a:gd name="T17" fmla="*/ 125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2" h="3487">
                <a:moveTo>
                  <a:pt x="3119" y="125"/>
                </a:moveTo>
                <a:cubicBezTo>
                  <a:pt x="3828" y="702"/>
                  <a:pt x="3944" y="1744"/>
                  <a:pt x="3374" y="2463"/>
                </a:cubicBezTo>
                <a:cubicBezTo>
                  <a:pt x="2799" y="3187"/>
                  <a:pt x="1746" y="3308"/>
                  <a:pt x="1022" y="2734"/>
                </a:cubicBezTo>
                <a:cubicBezTo>
                  <a:pt x="303" y="2164"/>
                  <a:pt x="178" y="1123"/>
                  <a:pt x="737" y="399"/>
                </a:cubicBezTo>
                <a:lnTo>
                  <a:pt x="613" y="301"/>
                </a:lnTo>
                <a:cubicBezTo>
                  <a:pt x="0" y="1093"/>
                  <a:pt x="136" y="2234"/>
                  <a:pt x="923" y="2858"/>
                </a:cubicBezTo>
                <a:cubicBezTo>
                  <a:pt x="1716" y="3487"/>
                  <a:pt x="2869" y="3354"/>
                  <a:pt x="3498" y="2561"/>
                </a:cubicBezTo>
                <a:cubicBezTo>
                  <a:pt x="4122" y="1774"/>
                  <a:pt x="3996" y="632"/>
                  <a:pt x="3218" y="0"/>
                </a:cubicBezTo>
                <a:lnTo>
                  <a:pt x="3119" y="125"/>
                </a:lnTo>
                <a:close/>
              </a:path>
            </a:pathLst>
          </a:custGeom>
          <a:solidFill>
            <a:srgbClr val="777777"/>
          </a:solidFill>
          <a:ln>
            <a:noFill/>
          </a:ln>
        </p:spPr>
        <p:txBody>
          <a:bodyP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sp>
        <p:nvSpPr>
          <p:cNvPr id="33" name="Freeform 9"/>
          <p:cNvSpPr/>
          <p:nvPr/>
        </p:nvSpPr>
        <p:spPr bwMode="auto">
          <a:xfrm>
            <a:off x="1482725" y="871538"/>
            <a:ext cx="3368675" cy="3243262"/>
          </a:xfrm>
          <a:custGeom>
            <a:avLst/>
            <a:gdLst>
              <a:gd name="T0" fmla="*/ 1687 w 3919"/>
              <a:gd name="T1" fmla="*/ 3617 h 3773"/>
              <a:gd name="T2" fmla="*/ 309 w 3919"/>
              <a:gd name="T3" fmla="*/ 1711 h 3773"/>
              <a:gd name="T4" fmla="*/ 2219 w 3919"/>
              <a:gd name="T5" fmla="*/ 311 h 3773"/>
              <a:gd name="T6" fmla="*/ 3622 w 3919"/>
              <a:gd name="T7" fmla="*/ 2199 h 3773"/>
              <a:gd name="T8" fmla="*/ 3778 w 3919"/>
              <a:gd name="T9" fmla="*/ 2223 h 3773"/>
              <a:gd name="T10" fmla="*/ 2243 w 3919"/>
              <a:gd name="T11" fmla="*/ 155 h 3773"/>
              <a:gd name="T12" fmla="*/ 153 w 3919"/>
              <a:gd name="T13" fmla="*/ 1687 h 3773"/>
              <a:gd name="T14" fmla="*/ 1663 w 3919"/>
              <a:gd name="T15" fmla="*/ 3773 h 3773"/>
              <a:gd name="T16" fmla="*/ 1687 w 3919"/>
              <a:gd name="T17" fmla="*/ 3617 h 3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9" h="3773">
                <a:moveTo>
                  <a:pt x="1687" y="3617"/>
                </a:moveTo>
                <a:cubicBezTo>
                  <a:pt x="785" y="3466"/>
                  <a:pt x="170" y="2617"/>
                  <a:pt x="309" y="1711"/>
                </a:cubicBezTo>
                <a:cubicBezTo>
                  <a:pt x="450" y="797"/>
                  <a:pt x="1305" y="171"/>
                  <a:pt x="2219" y="311"/>
                </a:cubicBezTo>
                <a:cubicBezTo>
                  <a:pt x="3125" y="451"/>
                  <a:pt x="3749" y="1294"/>
                  <a:pt x="3622" y="2199"/>
                </a:cubicBezTo>
                <a:lnTo>
                  <a:pt x="3778" y="2223"/>
                </a:lnTo>
                <a:cubicBezTo>
                  <a:pt x="3919" y="1231"/>
                  <a:pt x="3236" y="308"/>
                  <a:pt x="2243" y="155"/>
                </a:cubicBezTo>
                <a:cubicBezTo>
                  <a:pt x="1243" y="0"/>
                  <a:pt x="307" y="687"/>
                  <a:pt x="153" y="1687"/>
                </a:cubicBezTo>
                <a:cubicBezTo>
                  <a:pt x="0" y="2680"/>
                  <a:pt x="675" y="3609"/>
                  <a:pt x="1663" y="3773"/>
                </a:cubicBezTo>
                <a:lnTo>
                  <a:pt x="1687" y="3617"/>
                </a:lnTo>
                <a:close/>
              </a:path>
            </a:pathLst>
          </a:custGeom>
          <a:solidFill>
            <a:srgbClr val="777777"/>
          </a:solidFill>
          <a:ln>
            <a:noFill/>
          </a:ln>
        </p:spPr>
        <p:txBody>
          <a:bodyPr/>
          <a:lstStyle/>
          <a:p>
            <a:pPr>
              <a:buFont typeface="Arial" panose="020B0604020202020204" pitchFamily="34" charset="0"/>
              <a:buNone/>
              <a:defRPr/>
            </a:pPr>
            <a:endParaRPr lang="zh-CN" altLang="en-US" kern="0">
              <a:solidFill>
                <a:srgbClr val="006794"/>
              </a:solidFill>
              <a:latin typeface="Arial" panose="020B0604020202020204" pitchFamily="34" charset="0"/>
              <a:ea typeface="宋体" panose="02010600030101010101" pitchFamily="2" charset="-122"/>
            </a:endParaRPr>
          </a:p>
        </p:txBody>
      </p:sp>
      <p:sp>
        <p:nvSpPr>
          <p:cNvPr id="34" name="Oval 10"/>
          <p:cNvSpPr>
            <a:spLocks noChangeArrowheads="1"/>
          </p:cNvSpPr>
          <p:nvPr/>
        </p:nvSpPr>
        <p:spPr bwMode="auto">
          <a:xfrm>
            <a:off x="1258888" y="1401763"/>
            <a:ext cx="873125" cy="871537"/>
          </a:xfrm>
          <a:prstGeom prst="ellipse">
            <a:avLst/>
          </a:prstGeom>
          <a:solidFill>
            <a:srgbClr val="006794"/>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35" name="Oval 11"/>
          <p:cNvSpPr>
            <a:spLocks noChangeArrowheads="1"/>
          </p:cNvSpPr>
          <p:nvPr/>
        </p:nvSpPr>
        <p:spPr bwMode="auto">
          <a:xfrm>
            <a:off x="2855119" y="5947585"/>
            <a:ext cx="871538" cy="871538"/>
          </a:xfrm>
          <a:prstGeom prst="ellipse">
            <a:avLst/>
          </a:prstGeom>
          <a:solidFill>
            <a:srgbClr val="0098A8"/>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36" name="Oval 12"/>
          <p:cNvSpPr>
            <a:spLocks noChangeArrowheads="1"/>
          </p:cNvSpPr>
          <p:nvPr/>
        </p:nvSpPr>
        <p:spPr bwMode="auto">
          <a:xfrm>
            <a:off x="6348071" y="4150519"/>
            <a:ext cx="871537" cy="871538"/>
          </a:xfrm>
          <a:prstGeom prst="ellipse">
            <a:avLst/>
          </a:prstGeom>
          <a:solidFill>
            <a:srgbClr val="D44318"/>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43" name="文本框 42"/>
          <p:cNvSpPr txBox="1"/>
          <p:nvPr/>
        </p:nvSpPr>
        <p:spPr>
          <a:xfrm>
            <a:off x="1504950" y="4476750"/>
            <a:ext cx="2325688" cy="1544654"/>
          </a:xfrm>
          <a:prstGeom prst="rect">
            <a:avLst/>
          </a:prstGeom>
          <a:noFill/>
        </p:spPr>
        <p:txBody>
          <a:bodyPr>
            <a:spAutoFit/>
          </a:bodyPr>
          <a:lstStyle/>
          <a:p>
            <a:pPr algn="just" fontAlgn="auto">
              <a:lnSpc>
                <a:spcPct val="120000"/>
              </a:lnSpc>
              <a:spcBef>
                <a:spcPts val="0"/>
              </a:spcBef>
              <a:spcAft>
                <a:spcPts val="0"/>
              </a:spcAft>
              <a:defRPr/>
            </a:pPr>
            <a:r>
              <a:rPr lang="zh-CN" altLang="en-US" sz="1600" spc="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多源直接采购的合同包括合同的全部要素，是价格、质量和数量都有规定的本约合同。合同性质不同。</a:t>
            </a:r>
          </a:p>
        </p:txBody>
      </p:sp>
      <p:sp>
        <p:nvSpPr>
          <p:cNvPr id="2" name="矩形 1">
            <a:extLst>
              <a:ext uri="{FF2B5EF4-FFF2-40B4-BE49-F238E27FC236}">
                <a16:creationId xmlns:a16="http://schemas.microsoft.com/office/drawing/2014/main" xmlns="" id="{95C2FBCD-FD24-48B7-86D1-FEA4A1DA7293}"/>
              </a:ext>
            </a:extLst>
          </p:cNvPr>
          <p:cNvSpPr/>
          <p:nvPr/>
        </p:nvSpPr>
        <p:spPr>
          <a:xfrm>
            <a:off x="6648450" y="958850"/>
            <a:ext cx="133457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FF0000"/>
                </a:solidFill>
              </a:rPr>
              <a:t>注意：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90"/>
                                          </p:val>
                                        </p:tav>
                                        <p:tav tm="100000">
                                          <p:val>
                                            <p:fltVal val="0"/>
                                          </p:val>
                                        </p:tav>
                                      </p:tavLst>
                                    </p:anim>
                                    <p:animEffect transition="in" filter="fade">
                                      <p:cBhvr>
                                        <p:cTn id="10" dur="500"/>
                                        <p:tgtEl>
                                          <p:spTgt spid="33"/>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 calcmode="lin" valueType="num">
                                      <p:cBhvr>
                                        <p:cTn id="15" dur="500" fill="hold"/>
                                        <p:tgtEl>
                                          <p:spTgt spid="31"/>
                                        </p:tgtEl>
                                        <p:attrNameLst>
                                          <p:attrName>style.rotation</p:attrName>
                                        </p:attrNameLst>
                                      </p:cBhvr>
                                      <p:tavLst>
                                        <p:tav tm="0">
                                          <p:val>
                                            <p:fltVal val="90"/>
                                          </p:val>
                                        </p:tav>
                                        <p:tav tm="100000">
                                          <p:val>
                                            <p:fltVal val="0"/>
                                          </p:val>
                                        </p:tav>
                                      </p:tavLst>
                                    </p:anim>
                                    <p:animEffect transition="in" filter="fade">
                                      <p:cBhvr>
                                        <p:cTn id="16" dur="5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 calcmode="lin" valueType="num">
                                      <p:cBhvr>
                                        <p:cTn id="21" dur="500" fill="hold"/>
                                        <p:tgtEl>
                                          <p:spTgt spid="32"/>
                                        </p:tgtEl>
                                        <p:attrNameLst>
                                          <p:attrName>style.rotation</p:attrName>
                                        </p:attrNameLst>
                                      </p:cBhvr>
                                      <p:tavLst>
                                        <p:tav tm="0">
                                          <p:val>
                                            <p:fltVal val="90"/>
                                          </p:val>
                                        </p:tav>
                                        <p:tav tm="100000">
                                          <p:val>
                                            <p:fltVal val="0"/>
                                          </p:val>
                                        </p:tav>
                                      </p:tavLst>
                                    </p:anim>
                                    <p:animEffect transition="in" filter="fade">
                                      <p:cBhvr>
                                        <p:cTn id="22" dur="500"/>
                                        <p:tgtEl>
                                          <p:spTgt spid="32"/>
                                        </p:tgtEl>
                                      </p:cBhvr>
                                    </p:animEffect>
                                  </p:childTnLst>
                                </p:cTn>
                              </p:par>
                            </p:childTnLst>
                          </p:cTn>
                        </p:par>
                        <p:par>
                          <p:cTn id="23" fill="hold">
                            <p:stCondLst>
                              <p:cond delay="500"/>
                            </p:stCondLst>
                            <p:childTnLst>
                              <p:par>
                                <p:cTn id="24" presetID="52" presetClass="entr" presetSubtype="0" fill="hold" grpId="0" nodeType="afterEffect">
                                  <p:stCondLst>
                                    <p:cond delay="0"/>
                                  </p:stCondLst>
                                  <p:childTnLst>
                                    <p:set>
                                      <p:cBhvr>
                                        <p:cTn id="25" dur="1" fill="hold">
                                          <p:stCondLst>
                                            <p:cond delay="0"/>
                                          </p:stCondLst>
                                        </p:cTn>
                                        <p:tgtEl>
                                          <p:spTgt spid="34"/>
                                        </p:tgtEl>
                                        <p:attrNameLst>
                                          <p:attrName>style.visibility</p:attrName>
                                        </p:attrNameLst>
                                      </p:cBhvr>
                                      <p:to>
                                        <p:strVal val="visible"/>
                                      </p:to>
                                    </p:set>
                                    <p:animScale>
                                      <p:cBhvr>
                                        <p:cTn id="26"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7" dur="1000" decel="50000" fill="hold">
                                          <p:stCondLst>
                                            <p:cond delay="0"/>
                                          </p:stCondLst>
                                        </p:cTn>
                                        <p:tgtEl>
                                          <p:spTgt spid="34"/>
                                        </p:tgtEl>
                                        <p:attrNameLst>
                                          <p:attrName>ppt_x</p:attrName>
                                          <p:attrName>ppt_y</p:attrName>
                                        </p:attrNameLst>
                                      </p:cBhvr>
                                      <p:rCtr x="0" y="0"/>
                                    </p:animMotion>
                                    <p:animEffect transition="in" filter="fade">
                                      <p:cBhvr>
                                        <p:cTn id="28" dur="1000"/>
                                        <p:tgtEl>
                                          <p:spTgt spid="34"/>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Scale>
                                      <p:cBhvr>
                                        <p:cTn id="31"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2" dur="1000" decel="50000" fill="hold">
                                          <p:stCondLst>
                                            <p:cond delay="0"/>
                                          </p:stCondLst>
                                        </p:cTn>
                                        <p:tgtEl>
                                          <p:spTgt spid="36"/>
                                        </p:tgtEl>
                                        <p:attrNameLst>
                                          <p:attrName>ppt_x</p:attrName>
                                          <p:attrName>ppt_y</p:attrName>
                                        </p:attrNameLst>
                                      </p:cBhvr>
                                      <p:rCtr x="0" y="0"/>
                                    </p:animMotion>
                                    <p:animEffect transition="in" filter="fade">
                                      <p:cBhvr>
                                        <p:cTn id="33" dur="1000"/>
                                        <p:tgtEl>
                                          <p:spTgt spid="36"/>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Scale>
                                      <p:cBhvr>
                                        <p:cTn id="36"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7" dur="1000" decel="50000" fill="hold">
                                          <p:stCondLst>
                                            <p:cond delay="0"/>
                                          </p:stCondLst>
                                        </p:cTn>
                                        <p:tgtEl>
                                          <p:spTgt spid="35"/>
                                        </p:tgtEl>
                                        <p:attrNameLst>
                                          <p:attrName>ppt_x</p:attrName>
                                          <p:attrName>ppt_y</p:attrName>
                                        </p:attrNameLst>
                                      </p:cBhvr>
                                      <p:rCtr x="0" y="0"/>
                                    </p:animMotion>
                                    <p:animEffect transition="in" filter="fade">
                                      <p:cBhvr>
                                        <p:cTn id="38" dur="1000"/>
                                        <p:tgtEl>
                                          <p:spTgt spid="35"/>
                                        </p:tgtEl>
                                      </p:cBhvr>
                                    </p:animEffect>
                                  </p:childTnLst>
                                </p:cTn>
                              </p:par>
                            </p:childTnLst>
                          </p:cTn>
                        </p:par>
                        <p:par>
                          <p:cTn id="39" fill="hold">
                            <p:stCondLst>
                              <p:cond delay="1500"/>
                            </p:stCondLst>
                            <p:childTnLst>
                              <p:par>
                                <p:cTn id="40" presetID="42" presetClass="entr" presetSubtype="0"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31870" y="502920"/>
            <a:ext cx="5081046" cy="523220"/>
          </a:xfrm>
          <a:prstGeom prst="rect">
            <a:avLst/>
          </a:prstGeom>
          <a:solidFill>
            <a:srgbClr val="00B050">
              <a:alpha val="52000"/>
            </a:srgbClr>
          </a:solidFill>
        </p:spPr>
        <p:txBody>
          <a:bodyPr wrap="square">
            <a:spAutoFit/>
          </a:bodyPr>
          <a:lstStyle/>
          <a:p>
            <a:r>
              <a:rPr lang="zh-CN" altLang="en-US" sz="2800" dirty="0"/>
              <a:t>标准采购方法逻辑关系示意图</a:t>
            </a:r>
          </a:p>
        </p:txBody>
      </p:sp>
      <p:pic>
        <p:nvPicPr>
          <p:cNvPr id="3" name="图片 2"/>
          <p:cNvPicPr>
            <a:picLocks noChangeAspect="1"/>
          </p:cNvPicPr>
          <p:nvPr/>
        </p:nvPicPr>
        <p:blipFill>
          <a:blip r:embed="rId2" cstate="print"/>
          <a:stretch>
            <a:fillRect/>
          </a:stretch>
        </p:blipFill>
        <p:spPr>
          <a:xfrm>
            <a:off x="944433" y="1048305"/>
            <a:ext cx="10303133" cy="4761389"/>
          </a:xfrm>
          <a:prstGeom prst="rect">
            <a:avLst/>
          </a:prstGeom>
        </p:spPr>
      </p:pic>
      <p:sp>
        <p:nvSpPr>
          <p:cNvPr id="4" name="矩形: 圆角 3">
            <a:extLst>
              <a:ext uri="{FF2B5EF4-FFF2-40B4-BE49-F238E27FC236}">
                <a16:creationId xmlns:a16="http://schemas.microsoft.com/office/drawing/2014/main" xmlns="" id="{0AC094C6-13DA-479A-84DB-D9E5D24B3DD8}"/>
              </a:ext>
            </a:extLst>
          </p:cNvPr>
          <p:cNvSpPr/>
          <p:nvPr/>
        </p:nvSpPr>
        <p:spPr>
          <a:xfrm>
            <a:off x="8960787" y="1828801"/>
            <a:ext cx="1763536" cy="12423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采购需求明确</a:t>
            </a:r>
            <a:endParaRPr lang="en-US" altLang="zh-CN" dirty="0">
              <a:solidFill>
                <a:schemeClr val="tx1"/>
              </a:solidFill>
            </a:endParaRPr>
          </a:p>
          <a:p>
            <a:pPr algn="ctr"/>
            <a:r>
              <a:rPr lang="zh-CN" altLang="en-US" dirty="0">
                <a:solidFill>
                  <a:schemeClr val="tx1"/>
                </a:solidFill>
              </a:rPr>
              <a:t>具有竞争条件</a:t>
            </a:r>
            <a:endParaRPr lang="en-US" altLang="zh-CN" dirty="0">
              <a:solidFill>
                <a:schemeClr val="tx1"/>
              </a:solidFill>
            </a:endParaRPr>
          </a:p>
          <a:p>
            <a:pPr algn="ctr"/>
            <a:r>
              <a:rPr lang="zh-CN" altLang="en-US" dirty="0">
                <a:solidFill>
                  <a:schemeClr val="tx1"/>
                </a:solidFill>
              </a:rPr>
              <a:t>采购时间允许</a:t>
            </a:r>
            <a:endParaRPr lang="en-US" altLang="zh-CN" dirty="0">
              <a:solidFill>
                <a:schemeClr val="tx1"/>
              </a:solidFill>
            </a:endParaRPr>
          </a:p>
          <a:p>
            <a:pPr algn="ctr"/>
            <a:r>
              <a:rPr lang="zh-CN" altLang="en-US" dirty="0">
                <a:solidFill>
                  <a:schemeClr val="tx1"/>
                </a:solidFill>
              </a:rPr>
              <a:t>交易成本合理</a:t>
            </a:r>
          </a:p>
        </p:txBody>
      </p:sp>
    </p:spTree>
    <p:extLst>
      <p:ext uri="{BB962C8B-B14F-4D97-AF65-F5344CB8AC3E}">
        <p14:creationId xmlns:p14="http://schemas.microsoft.com/office/powerpoint/2010/main" xmlns="" val="5878988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F6584A4-FBA4-451D-9776-4F947B9739FA}"/>
              </a:ext>
            </a:extLst>
          </p:cNvPr>
          <p:cNvPicPr>
            <a:picLocks noChangeAspect="1"/>
          </p:cNvPicPr>
          <p:nvPr/>
        </p:nvPicPr>
        <p:blipFill>
          <a:blip r:embed="rId2" cstate="print"/>
          <a:stretch>
            <a:fillRect/>
          </a:stretch>
        </p:blipFill>
        <p:spPr>
          <a:xfrm>
            <a:off x="1923393" y="196361"/>
            <a:ext cx="8113986" cy="854673"/>
          </a:xfrm>
          <a:prstGeom prst="rect">
            <a:avLst/>
          </a:prstGeom>
        </p:spPr>
      </p:pic>
      <p:graphicFrame>
        <p:nvGraphicFramePr>
          <p:cNvPr id="4" name="表格 3">
            <a:extLst>
              <a:ext uri="{FF2B5EF4-FFF2-40B4-BE49-F238E27FC236}">
                <a16:creationId xmlns:a16="http://schemas.microsoft.com/office/drawing/2014/main" xmlns="" id="{1B8EA937-4045-4D3A-BFEF-421E63150804}"/>
              </a:ext>
            </a:extLst>
          </p:cNvPr>
          <p:cNvGraphicFramePr>
            <a:graphicFrameLocks noGrp="1"/>
          </p:cNvGraphicFramePr>
          <p:nvPr>
            <p:extLst>
              <p:ext uri="{D42A27DB-BD31-4B8C-83A1-F6EECF244321}">
                <p14:modId xmlns:p14="http://schemas.microsoft.com/office/powerpoint/2010/main" xmlns="" val="2746869536"/>
              </p:ext>
            </p:extLst>
          </p:nvPr>
        </p:nvGraphicFramePr>
        <p:xfrm>
          <a:off x="315311" y="1261745"/>
          <a:ext cx="11571889" cy="4841878"/>
        </p:xfrm>
        <a:graphic>
          <a:graphicData uri="http://schemas.openxmlformats.org/drawingml/2006/table">
            <a:tbl>
              <a:tblPr firstRow="1" firstCol="1" bandRow="1"/>
              <a:tblGrid>
                <a:gridCol w="1525239">
                  <a:extLst>
                    <a:ext uri="{9D8B030D-6E8A-4147-A177-3AD203B41FA5}">
                      <a16:colId xmlns:a16="http://schemas.microsoft.com/office/drawing/2014/main" xmlns="" val="3255348722"/>
                    </a:ext>
                  </a:extLst>
                </a:gridCol>
                <a:gridCol w="2185345">
                  <a:extLst>
                    <a:ext uri="{9D8B030D-6E8A-4147-A177-3AD203B41FA5}">
                      <a16:colId xmlns:a16="http://schemas.microsoft.com/office/drawing/2014/main" xmlns="" val="1282208023"/>
                    </a:ext>
                  </a:extLst>
                </a:gridCol>
                <a:gridCol w="1565623">
                  <a:extLst>
                    <a:ext uri="{9D8B030D-6E8A-4147-A177-3AD203B41FA5}">
                      <a16:colId xmlns:a16="http://schemas.microsoft.com/office/drawing/2014/main" xmlns="" val="3684166579"/>
                    </a:ext>
                  </a:extLst>
                </a:gridCol>
                <a:gridCol w="1815896">
                  <a:extLst>
                    <a:ext uri="{9D8B030D-6E8A-4147-A177-3AD203B41FA5}">
                      <a16:colId xmlns:a16="http://schemas.microsoft.com/office/drawing/2014/main" xmlns="" val="2410976700"/>
                    </a:ext>
                  </a:extLst>
                </a:gridCol>
                <a:gridCol w="1363866">
                  <a:extLst>
                    <a:ext uri="{9D8B030D-6E8A-4147-A177-3AD203B41FA5}">
                      <a16:colId xmlns:a16="http://schemas.microsoft.com/office/drawing/2014/main" xmlns="" val="2903705311"/>
                    </a:ext>
                  </a:extLst>
                </a:gridCol>
                <a:gridCol w="1282277">
                  <a:extLst>
                    <a:ext uri="{9D8B030D-6E8A-4147-A177-3AD203B41FA5}">
                      <a16:colId xmlns:a16="http://schemas.microsoft.com/office/drawing/2014/main" xmlns="" val="3124123334"/>
                    </a:ext>
                  </a:extLst>
                </a:gridCol>
                <a:gridCol w="1833643">
                  <a:extLst>
                    <a:ext uri="{9D8B030D-6E8A-4147-A177-3AD203B41FA5}">
                      <a16:colId xmlns:a16="http://schemas.microsoft.com/office/drawing/2014/main" xmlns="" val="3483629628"/>
                    </a:ext>
                  </a:extLst>
                </a:gridCol>
              </a:tblGrid>
              <a:tr h="581904">
                <a:tc>
                  <a:txBody>
                    <a:bodyPr/>
                    <a:lstStyle/>
                    <a:p>
                      <a:pPr algn="just">
                        <a:spcAft>
                          <a:spcPts val="0"/>
                        </a:spcAft>
                      </a:pPr>
                      <a:r>
                        <a:rPr lang="en-US"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 </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alt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   </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适用项目</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采购特点</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114300"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招标方式</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采购文件</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（合同）</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报价形式</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alt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   </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采购标的</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290143425"/>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公开招标</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符合四项条件</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竞争性强</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招标公告</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不能修改</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一次报价</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625597939"/>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邀请招标</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符合特定条件</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有竞争性</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邀请书</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不能修改</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一次报价</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1605607"/>
                  </a:ext>
                </a:extLst>
              </a:tr>
              <a:tr h="649072">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竞价采购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简单</a:t>
                      </a:r>
                      <a:r>
                        <a:rPr lang="zh-CN" sz="1800" kern="100" dirty="0">
                          <a:solidFill>
                            <a:srgbClr val="C00000"/>
                          </a:solidFill>
                          <a:effectLst/>
                          <a:latin typeface="等线" panose="02010600030101010101" pitchFamily="2" charset="-122"/>
                          <a:ea typeface="宋体" panose="02010600030101010101" pitchFamily="2" charset="-122"/>
                          <a:cs typeface="Times New Roman" panose="02020603050405020304" pitchFamily="18" charset="0"/>
                        </a:rPr>
                        <a:t>竞价</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项目</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竞争性强</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邀请函</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不能修改</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一次</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或</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多次报价</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t>
                      </a:r>
                      <a:r>
                        <a:rPr lang="en-US" sz="1800" kern="100" dirty="0">
                          <a:solidFill>
                            <a:srgbClr val="FF0000"/>
                          </a:solidFill>
                          <a:effectLst/>
                          <a:latin typeface="宋体" panose="02010600030101010101" pitchFamily="2" charset="-122"/>
                          <a:ea typeface="等线" panose="02010600030101010101" pitchFamily="2" charset="-122"/>
                          <a:cs typeface="Times New Roman" panose="02020603050405020304" pitchFamily="18" charset="0"/>
                        </a:rPr>
                        <a:t>B</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31969124"/>
                  </a:ext>
                </a:extLst>
              </a:tr>
              <a:tr h="58190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询比采购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简单</a:t>
                      </a:r>
                      <a:r>
                        <a:rPr lang="zh-CN" sz="1800" kern="100" dirty="0">
                          <a:solidFill>
                            <a:srgbClr val="C00000"/>
                          </a:solidFill>
                          <a:effectLst/>
                          <a:latin typeface="等线" panose="02010600030101010101" pitchFamily="2" charset="-122"/>
                          <a:ea typeface="宋体" panose="02010600030101010101" pitchFamily="2" charset="-122"/>
                          <a:cs typeface="Times New Roman" panose="02020603050405020304" pitchFamily="18" charset="0"/>
                        </a:rPr>
                        <a:t>竞标</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项目</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有竞争性</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alt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公告或</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邀请书</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可修改非</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实质内容</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多次报价</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837651833"/>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合作谈判</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战略采购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长期合作</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邀请书</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可以修改</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多次报价</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825760296"/>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竞争谈判</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紧急采购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沟通</a:t>
                      </a:r>
                      <a:r>
                        <a:rPr lang="zh-CN" sz="1800" kern="100" dirty="0">
                          <a:solidFill>
                            <a:srgbClr val="C00000"/>
                          </a:solidFill>
                          <a:effectLst/>
                          <a:latin typeface="等线" panose="02010600030101010101" pitchFamily="2" charset="-122"/>
                          <a:ea typeface="宋体" panose="02010600030101010101" pitchFamily="2" charset="-122"/>
                          <a:cs typeface="Times New Roman" panose="02020603050405020304" pitchFamily="18" charset="0"/>
                        </a:rPr>
                        <a:t>方案</a:t>
                      </a:r>
                      <a:endParaRPr lang="zh-CN" sz="18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公告或邀请书</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可以修改</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多次报价</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194209398"/>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竞争磋商</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复杂采购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沟通</a:t>
                      </a:r>
                      <a:r>
                        <a:rPr lang="zh-CN" sz="1800" kern="100" dirty="0">
                          <a:solidFill>
                            <a:srgbClr val="C00000"/>
                          </a:solidFill>
                          <a:effectLst/>
                          <a:latin typeface="等线" panose="02010600030101010101" pitchFamily="2" charset="-122"/>
                          <a:ea typeface="宋体" panose="02010600030101010101" pitchFamily="2" charset="-122"/>
                          <a:cs typeface="Times New Roman" panose="02020603050405020304" pitchFamily="18" charset="0"/>
                        </a:rPr>
                        <a:t>需求</a:t>
                      </a:r>
                      <a:endParaRPr lang="zh-CN" sz="1800" kern="100" dirty="0">
                        <a:solidFill>
                          <a:srgbClr val="C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公告或邀请书</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可以修改</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多次报价</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A</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258923908"/>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单源采购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供应异常项目</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缺乏竞争</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邀请书或订单</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不能修改</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协商报价</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B</a:t>
                      </a:r>
                      <a:r>
                        <a:rPr lang="zh-CN"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a:t>
                      </a:r>
                      <a:r>
                        <a:rPr lang="en-US" sz="1800" kern="100" dirty="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252105006"/>
                  </a:ext>
                </a:extLst>
              </a:tr>
              <a:tr h="432714">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多源采购</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供应特殊项目</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缺乏竞争</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邀请书或订单</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dirty="0">
                          <a:solidFill>
                            <a:srgbClr val="FF0000"/>
                          </a:solidFill>
                          <a:effectLst/>
                          <a:latin typeface="等线" panose="02010600030101010101" pitchFamily="2" charset="-122"/>
                          <a:ea typeface="宋体" panose="02010600030101010101" pitchFamily="2" charset="-122"/>
                          <a:cs typeface="Times New Roman" panose="02020603050405020304" pitchFamily="18" charset="0"/>
                        </a:rPr>
                        <a:t>不能修改</a:t>
                      </a:r>
                      <a:endParaRPr lang="zh-CN" sz="18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zh-CN" sz="1800" kern="100">
                          <a:solidFill>
                            <a:schemeClr val="tx1"/>
                          </a:solidFill>
                          <a:effectLst/>
                          <a:latin typeface="等线" panose="02010600030101010101" pitchFamily="2" charset="-122"/>
                          <a:ea typeface="宋体" panose="02010600030101010101" pitchFamily="2" charset="-122"/>
                          <a:cs typeface="Times New Roman" panose="02020603050405020304" pitchFamily="18" charset="0"/>
                        </a:rPr>
                        <a:t>协商报价</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  B</a:t>
                      </a:r>
                      <a:r>
                        <a:rPr lang="zh-CN" altLang="en-US"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a:t>
                      </a:r>
                      <a:r>
                        <a:rPr lang="en-US" altLang="zh-CN" sz="1800" kern="100" dirty="0">
                          <a:solidFill>
                            <a:schemeClr val="tx1"/>
                          </a:solidFill>
                          <a:effectLst/>
                          <a:latin typeface="宋体" panose="02010600030101010101" pitchFamily="2" charset="-122"/>
                          <a:ea typeface="等线" panose="02010600030101010101" pitchFamily="2" charset="-122"/>
                          <a:cs typeface="Times New Roman" panose="02020603050405020304" pitchFamily="18" charset="0"/>
                        </a:rPr>
                        <a:t>C</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530693255"/>
                  </a:ext>
                </a:extLst>
              </a:tr>
            </a:tbl>
          </a:graphicData>
        </a:graphic>
      </p:graphicFrame>
      <p:sp>
        <p:nvSpPr>
          <p:cNvPr id="5" name="矩形 4">
            <a:extLst>
              <a:ext uri="{FF2B5EF4-FFF2-40B4-BE49-F238E27FC236}">
                <a16:creationId xmlns:a16="http://schemas.microsoft.com/office/drawing/2014/main" xmlns="" id="{FCD85E3A-CFAE-4B60-A064-02ABB1B2D334}"/>
              </a:ext>
            </a:extLst>
          </p:cNvPr>
          <p:cNvSpPr/>
          <p:nvPr/>
        </p:nvSpPr>
        <p:spPr>
          <a:xfrm>
            <a:off x="7794691" y="6173358"/>
            <a:ext cx="3257623" cy="369332"/>
          </a:xfrm>
          <a:prstGeom prst="rect">
            <a:avLst/>
          </a:prstGeom>
        </p:spPr>
        <p:txBody>
          <a:bodyPr wrap="none">
            <a:spAutoFit/>
          </a:bodyPr>
          <a:lstStyle/>
          <a:p>
            <a:pPr indent="114300" algn="just">
              <a:spcAft>
                <a:spcPts val="0"/>
              </a:spcAft>
            </a:pPr>
            <a:r>
              <a:rPr lang="en-US" altLang="zh-CN" kern="100" dirty="0">
                <a:solidFill>
                  <a:schemeClr val="bg1"/>
                </a:solidFill>
                <a:latin typeface="等线" panose="02010600030101010101" pitchFamily="2" charset="-122"/>
                <a:cs typeface="Times New Roman" panose="02020603050405020304" pitchFamily="18" charset="0"/>
              </a:rPr>
              <a:t>A</a:t>
            </a:r>
            <a:r>
              <a:rPr lang="zh-CN" altLang="zh-CN" kern="100" dirty="0">
                <a:solidFill>
                  <a:schemeClr val="bg1"/>
                </a:solidFill>
                <a:latin typeface="等线" panose="02010600030101010101" pitchFamily="2" charset="-122"/>
                <a:cs typeface="Times New Roman" panose="02020603050405020304" pitchFamily="18" charset="0"/>
              </a:rPr>
              <a:t>：工程；</a:t>
            </a:r>
            <a:r>
              <a:rPr lang="en-US" altLang="zh-CN" kern="100" dirty="0">
                <a:solidFill>
                  <a:schemeClr val="bg1"/>
                </a:solidFill>
                <a:latin typeface="等线" panose="02010600030101010101" pitchFamily="2" charset="-122"/>
                <a:cs typeface="Times New Roman" panose="02020603050405020304" pitchFamily="18" charset="0"/>
              </a:rPr>
              <a:t>B</a:t>
            </a:r>
            <a:r>
              <a:rPr lang="zh-CN" altLang="zh-CN" kern="100" dirty="0">
                <a:solidFill>
                  <a:schemeClr val="bg1"/>
                </a:solidFill>
                <a:latin typeface="等线" panose="02010600030101010101" pitchFamily="2" charset="-122"/>
                <a:cs typeface="Times New Roman" panose="02020603050405020304" pitchFamily="18" charset="0"/>
              </a:rPr>
              <a:t>：货物；</a:t>
            </a:r>
            <a:r>
              <a:rPr lang="en-US" altLang="zh-CN" kern="100" dirty="0">
                <a:solidFill>
                  <a:schemeClr val="bg1"/>
                </a:solidFill>
                <a:latin typeface="等线" panose="02010600030101010101" pitchFamily="2" charset="-122"/>
                <a:cs typeface="Times New Roman" panose="02020603050405020304" pitchFamily="18" charset="0"/>
              </a:rPr>
              <a:t>C</a:t>
            </a:r>
            <a:r>
              <a:rPr lang="zh-CN" altLang="zh-CN" kern="100" dirty="0">
                <a:solidFill>
                  <a:schemeClr val="bg1"/>
                </a:solidFill>
                <a:latin typeface="等线" panose="02010600030101010101" pitchFamily="2" charset="-122"/>
                <a:cs typeface="Times New Roman" panose="02020603050405020304" pitchFamily="18" charset="0"/>
              </a:rPr>
              <a:t>：服务</a:t>
            </a:r>
            <a:endParaRPr lang="zh-CN" altLang="zh-CN" sz="2400" kern="100" dirty="0">
              <a:solidFill>
                <a:schemeClr val="bg1"/>
              </a:solidFill>
              <a:latin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xmlns="" val="40910381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3"/>
          <p:cNvGraphicFramePr/>
          <p:nvPr/>
        </p:nvGraphicFramePr>
        <p:xfrm>
          <a:off x="617220" y="628650"/>
          <a:ext cx="10587990" cy="5842630"/>
        </p:xfrm>
        <a:graphic>
          <a:graphicData uri="http://schemas.openxmlformats.org/drawingml/2006/table">
            <a:tbl>
              <a:tblPr firstRow="1" firstCol="1" bandRow="1"/>
              <a:tblGrid>
                <a:gridCol w="378143">
                  <a:extLst>
                    <a:ext uri="{9D8B030D-6E8A-4147-A177-3AD203B41FA5}">
                      <a16:colId xmlns:a16="http://schemas.microsoft.com/office/drawing/2014/main" xmlns="" val="20000"/>
                    </a:ext>
                  </a:extLst>
                </a:gridCol>
                <a:gridCol w="4733173">
                  <a:extLst>
                    <a:ext uri="{9D8B030D-6E8A-4147-A177-3AD203B41FA5}">
                      <a16:colId xmlns:a16="http://schemas.microsoft.com/office/drawing/2014/main" xmlns="" val="20001"/>
                    </a:ext>
                  </a:extLst>
                </a:gridCol>
                <a:gridCol w="5035767">
                  <a:extLst>
                    <a:ext uri="{9D8B030D-6E8A-4147-A177-3AD203B41FA5}">
                      <a16:colId xmlns:a16="http://schemas.microsoft.com/office/drawing/2014/main" xmlns="" val="20002"/>
                    </a:ext>
                  </a:extLst>
                </a:gridCol>
                <a:gridCol w="440907">
                  <a:extLst>
                    <a:ext uri="{9D8B030D-6E8A-4147-A177-3AD203B41FA5}">
                      <a16:colId xmlns:a16="http://schemas.microsoft.com/office/drawing/2014/main" xmlns="" val="20003"/>
                    </a:ext>
                  </a:extLst>
                </a:gridCol>
              </a:tblGrid>
              <a:tr h="378850">
                <a:tc>
                  <a:txBody>
                    <a:bodyPr/>
                    <a:lstStyle/>
                    <a:p>
                      <a:pPr indent="133350"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algn="just">
                        <a:spcBef>
                          <a:spcPts val="0"/>
                        </a:spcBef>
                        <a:spcAft>
                          <a:spcPts val="0"/>
                        </a:spcAft>
                      </a:pPr>
                      <a:r>
                        <a:rPr lang="en-US" altLang="zh-CN" sz="2400" kern="100" spc="-100" baseline="0" dirty="0">
                          <a:solidFill>
                            <a:schemeClr val="bg1"/>
                          </a:solidFill>
                          <a:effectLst/>
                          <a:latin typeface="Calibri" panose="020F0502020204030204"/>
                          <a:ea typeface="宋体" panose="02010600030101010101" pitchFamily="2" charset="-122"/>
                          <a:cs typeface="Times New Roman" panose="02020603050405020304"/>
                        </a:rPr>
                        <a:t>《</a:t>
                      </a:r>
                      <a:r>
                        <a:rPr lang="zh-CN" altLang="en-US" sz="2400" kern="100" spc="-100" baseline="0" dirty="0">
                          <a:solidFill>
                            <a:schemeClr val="bg1"/>
                          </a:solidFill>
                          <a:effectLst/>
                          <a:latin typeface="Calibri" panose="020F0502020204030204"/>
                          <a:ea typeface="宋体" panose="02010600030101010101" pitchFamily="2" charset="-122"/>
                          <a:cs typeface="Times New Roman" panose="02020603050405020304"/>
                        </a:rPr>
                        <a:t>非招标方式采购代理服务规范</a:t>
                      </a:r>
                      <a:r>
                        <a:rPr lang="en-US" altLang="zh-CN" sz="2400" kern="100" spc="-100" baseline="0" dirty="0">
                          <a:solidFill>
                            <a:schemeClr val="bg1"/>
                          </a:solidFill>
                          <a:effectLst/>
                          <a:latin typeface="Calibri" panose="020F0502020204030204"/>
                          <a:ea typeface="宋体" panose="02010600030101010101" pitchFamily="2" charset="-122"/>
                          <a:cs typeface="Times New Roman" panose="02020603050405020304"/>
                        </a:rPr>
                        <a:t>》</a:t>
                      </a:r>
                      <a:endParaRPr lang="zh-CN" sz="2400" kern="100" spc="-100" baseline="0" dirty="0">
                        <a:solidFill>
                          <a:schemeClr val="bg1"/>
                        </a:solidFill>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indent="133350" algn="just">
                        <a:spcAft>
                          <a:spcPts val="0"/>
                        </a:spcAft>
                      </a:pPr>
                      <a:r>
                        <a:rPr lang="en-US" altLang="zh-CN" sz="2400" kern="100" baseline="0" dirty="0">
                          <a:effectLst/>
                          <a:latin typeface="Calibri" panose="020F0502020204030204"/>
                          <a:ea typeface="宋体" panose="02010600030101010101" pitchFamily="2" charset="-122"/>
                          <a:cs typeface="Times New Roman" panose="02020603050405020304"/>
                        </a:rPr>
                        <a:t>      </a:t>
                      </a:r>
                      <a:r>
                        <a:rPr lang="zh-CN" sz="2400" kern="100" baseline="0" dirty="0">
                          <a:solidFill>
                            <a:schemeClr val="bg1"/>
                          </a:solidFill>
                          <a:effectLst/>
                          <a:latin typeface="Calibri" panose="020F0502020204030204"/>
                          <a:ea typeface="宋体" panose="02010600030101010101" pitchFamily="2" charset="-122"/>
                          <a:cs typeface="Times New Roman" panose="02020603050405020304"/>
                        </a:rPr>
                        <a:t>《国有企业采购操作规范》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en-US" sz="1050" kern="100">
                          <a:effectLst/>
                          <a:latin typeface="Calibri" panose="020F0502020204030204"/>
                          <a:ea typeface="宋体" panose="02010600030101010101" pitchFamily="2" charset="-122"/>
                          <a:cs typeface="Times New Roman" panose="02020603050405020304"/>
                        </a:rPr>
                        <a:t> </a:t>
                      </a:r>
                      <a:endParaRPr lang="zh-CN" sz="1050" kern="10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90270">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en-US" sz="2400" kern="100" dirty="0">
                          <a:effectLst/>
                          <a:latin typeface="Calibri" panose="020F0502020204030204"/>
                          <a:ea typeface="宋体" panose="02010600030101010101" pitchFamily="2" charset="-122"/>
                          <a:cs typeface="Times New Roman" panose="02020603050405020304"/>
                        </a:rPr>
                        <a:t> </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effectLst/>
                          <a:latin typeface="Calibri" panose="020F0502020204030204"/>
                          <a:ea typeface="宋体" panose="02010600030101010101" pitchFamily="2" charset="-122"/>
                          <a:cs typeface="Times New Roman" panose="02020603050405020304"/>
                        </a:rPr>
                        <a:t>企业自愿公开招标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51000"/>
                      </a:schemeClr>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1</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390270">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en-US" sz="2400" kern="100" dirty="0">
                          <a:effectLst/>
                          <a:latin typeface="Calibri" panose="020F0502020204030204"/>
                          <a:ea typeface="宋体" panose="02010600030101010101" pitchFamily="2" charset="-122"/>
                          <a:cs typeface="Times New Roman" panose="02020603050405020304"/>
                        </a:rPr>
                        <a:t> </a:t>
                      </a:r>
                      <a:endParaRPr lang="zh-CN" sz="24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effectLst/>
                          <a:latin typeface="Calibri" panose="020F0502020204030204"/>
                          <a:ea typeface="宋体" panose="02010600030101010101" pitchFamily="2" charset="-122"/>
                          <a:cs typeface="Times New Roman" panose="02020603050405020304"/>
                        </a:rPr>
                        <a:t>企业自愿邀请招标</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23000"/>
                      </a:schemeClr>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2</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2"/>
                  </a:ext>
                </a:extLst>
              </a:tr>
              <a:tr h="390270">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1</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询比</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询比（竞争</a:t>
                      </a:r>
                      <a:r>
                        <a:rPr lang="zh-CN" altLang="en-US" sz="2400" kern="100" dirty="0">
                          <a:solidFill>
                            <a:schemeClr val="bg1"/>
                          </a:solidFill>
                          <a:effectLst/>
                          <a:latin typeface="Calibri" panose="020F0502020204030204"/>
                          <a:ea typeface="宋体" panose="02010600030101010101" pitchFamily="2" charset="-122"/>
                          <a:cs typeface="Times New Roman" panose="02020603050405020304"/>
                        </a:rPr>
                        <a:t>的</a:t>
                      </a:r>
                      <a:r>
                        <a:rPr lang="zh-CN" sz="2400" kern="100" dirty="0">
                          <a:solidFill>
                            <a:schemeClr val="bg1"/>
                          </a:solidFill>
                          <a:effectLst/>
                          <a:latin typeface="Calibri" panose="020F0502020204030204"/>
                          <a:ea typeface="宋体" panose="02010600030101010101" pitchFamily="2" charset="-122"/>
                          <a:cs typeface="Times New Roman" panose="02020603050405020304"/>
                        </a:rPr>
                        <a:t>简单</a:t>
                      </a:r>
                      <a:r>
                        <a:rPr lang="zh-CN" altLang="en-US" sz="2400" kern="100" dirty="0">
                          <a:solidFill>
                            <a:schemeClr val="bg1"/>
                          </a:solidFill>
                          <a:effectLst/>
                          <a:latin typeface="Calibri" panose="020F0502020204030204"/>
                          <a:ea typeface="宋体" panose="02010600030101010101" pitchFamily="2" charset="-122"/>
                          <a:cs typeface="Times New Roman" panose="02020603050405020304"/>
                        </a:rPr>
                        <a:t>项目</a:t>
                      </a:r>
                      <a:r>
                        <a:rPr lang="zh-CN" sz="2400" kern="100" dirty="0">
                          <a:solidFill>
                            <a:schemeClr val="bg1"/>
                          </a:solidFill>
                          <a:effectLst/>
                          <a:latin typeface="Calibri" panose="020F0502020204030204"/>
                          <a:ea typeface="宋体" panose="02010600030101010101" pitchFamily="2" charset="-122"/>
                          <a:cs typeface="Times New Roman" panose="02020603050405020304"/>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3</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3"/>
                  </a:ext>
                </a:extLst>
              </a:tr>
              <a:tr h="390270">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2</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竞价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altLang="en-US" sz="2400" kern="100" dirty="0">
                          <a:solidFill>
                            <a:schemeClr val="bg1"/>
                          </a:solidFill>
                          <a:effectLst/>
                          <a:latin typeface="Calibri" panose="020F0502020204030204"/>
                          <a:ea typeface="宋体" panose="02010600030101010101" pitchFamily="2" charset="-122"/>
                          <a:cs typeface="Times New Roman" panose="02020603050405020304"/>
                        </a:rPr>
                        <a:t>竞价</a:t>
                      </a:r>
                      <a:r>
                        <a:rPr lang="zh-CN" sz="2400" kern="100" dirty="0">
                          <a:solidFill>
                            <a:schemeClr val="bg1"/>
                          </a:solidFill>
                          <a:effectLst/>
                          <a:latin typeface="Calibri" panose="020F0502020204030204"/>
                          <a:ea typeface="宋体" panose="02010600030101010101" pitchFamily="2" charset="-122"/>
                          <a:cs typeface="Times New Roman" panose="02020603050405020304"/>
                        </a:rPr>
                        <a:t>（竞争</a:t>
                      </a:r>
                      <a:r>
                        <a:rPr lang="zh-CN" altLang="en-US" sz="2400" kern="100" dirty="0">
                          <a:solidFill>
                            <a:schemeClr val="bg1"/>
                          </a:solidFill>
                          <a:effectLst/>
                          <a:latin typeface="Calibri" panose="020F0502020204030204"/>
                          <a:ea typeface="宋体" panose="02010600030101010101" pitchFamily="2" charset="-122"/>
                          <a:cs typeface="Times New Roman" panose="02020603050405020304"/>
                        </a:rPr>
                        <a:t>的</a:t>
                      </a:r>
                      <a:r>
                        <a:rPr lang="zh-CN" sz="2400" kern="100" dirty="0">
                          <a:solidFill>
                            <a:schemeClr val="bg1"/>
                          </a:solidFill>
                          <a:effectLst/>
                          <a:latin typeface="Calibri" panose="020F0502020204030204"/>
                          <a:ea typeface="宋体" panose="02010600030101010101" pitchFamily="2" charset="-122"/>
                          <a:cs typeface="Times New Roman" panose="02020603050405020304"/>
                        </a:rPr>
                        <a:t>简单</a:t>
                      </a:r>
                      <a:r>
                        <a:rPr lang="zh-CN" altLang="en-US" sz="2400" kern="100" dirty="0">
                          <a:solidFill>
                            <a:schemeClr val="bg1"/>
                          </a:solidFill>
                          <a:effectLst/>
                          <a:latin typeface="Calibri" panose="020F0502020204030204"/>
                          <a:ea typeface="宋体" panose="02010600030101010101" pitchFamily="2" charset="-122"/>
                          <a:cs typeface="Times New Roman" panose="02020603050405020304"/>
                        </a:rPr>
                        <a:t>项目</a:t>
                      </a:r>
                      <a:r>
                        <a:rPr lang="zh-CN" sz="2400" kern="100" dirty="0">
                          <a:solidFill>
                            <a:schemeClr val="bg1"/>
                          </a:solidFill>
                          <a:effectLst/>
                          <a:latin typeface="Calibri" panose="020F0502020204030204"/>
                          <a:ea typeface="宋体" panose="02010600030101010101" pitchFamily="2" charset="-122"/>
                          <a:cs typeface="Times New Roman" panose="02020603050405020304"/>
                        </a:rPr>
                        <a:t>、标准、低值）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4</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4"/>
                  </a:ext>
                </a:extLst>
              </a:tr>
              <a:tr h="390270">
                <a:tc rowSpan="3">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 </a:t>
                      </a:r>
                      <a:endParaRPr lang="zh-CN" sz="1600" kern="100" dirty="0">
                        <a:effectLst/>
                        <a:latin typeface="Calibri" panose="020F0502020204030204"/>
                        <a:ea typeface="宋体" panose="02010600030101010101" pitchFamily="2" charset="-122"/>
                        <a:cs typeface="Times New Roman" panose="02020603050405020304"/>
                      </a:endParaRPr>
                    </a:p>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3</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rowSpan="3">
                  <a:txBody>
                    <a:bodyPr/>
                    <a:lstStyle/>
                    <a:p>
                      <a:pPr algn="just">
                        <a:spcAft>
                          <a:spcPts val="0"/>
                        </a:spcAft>
                      </a:pPr>
                      <a:r>
                        <a:rPr lang="en-US" sz="2400" kern="100" dirty="0">
                          <a:solidFill>
                            <a:schemeClr val="bg1"/>
                          </a:solidFill>
                          <a:effectLst/>
                          <a:latin typeface="Calibri" panose="020F0502020204030204"/>
                          <a:ea typeface="宋体" panose="02010600030101010101" pitchFamily="2" charset="-122"/>
                          <a:cs typeface="Times New Roman" panose="02020603050405020304"/>
                        </a:rPr>
                        <a:t> </a:t>
                      </a:r>
                      <a:endParaRPr lang="zh-CN" sz="2400" kern="100" dirty="0">
                        <a:solidFill>
                          <a:schemeClr val="bg1"/>
                        </a:solidFill>
                        <a:effectLst/>
                        <a:latin typeface="Calibri" panose="020F0502020204030204"/>
                        <a:ea typeface="宋体" panose="02010600030101010101" pitchFamily="2" charset="-122"/>
                        <a:cs typeface="Times New Roman" panose="02020603050405020304"/>
                      </a:endParaRPr>
                    </a:p>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竞争谈判（复杂项目</a:t>
                      </a:r>
                      <a:r>
                        <a:rPr lang="zh-CN" altLang="en-US" sz="2400" kern="100" dirty="0">
                          <a:solidFill>
                            <a:schemeClr val="bg1"/>
                          </a:solidFill>
                          <a:effectLst/>
                          <a:latin typeface="Calibri" panose="020F0502020204030204"/>
                          <a:ea typeface="宋体" panose="02010600030101010101" pitchFamily="2" charset="-122"/>
                          <a:cs typeface="Times New Roman" panose="02020603050405020304"/>
                        </a:rPr>
                        <a:t>、人数有限</a:t>
                      </a:r>
                      <a:r>
                        <a:rPr lang="zh-CN" sz="2400" kern="100" dirty="0">
                          <a:solidFill>
                            <a:schemeClr val="bg1"/>
                          </a:solidFill>
                          <a:effectLst/>
                          <a:latin typeface="Calibri" panose="020F0502020204030204"/>
                          <a:ea typeface="宋体" panose="02010600030101010101" pitchFamily="2" charset="-122"/>
                          <a:cs typeface="Times New Roman" panose="02020603050405020304"/>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effectLst/>
                          <a:latin typeface="Calibri" panose="020F0502020204030204"/>
                          <a:ea typeface="宋体" panose="02010600030101010101" pitchFamily="2" charset="-122"/>
                          <a:cs typeface="Times New Roman" panose="02020603050405020304"/>
                        </a:rPr>
                        <a:t>合作谈判（战略采购）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50000"/>
                      </a:schemeClr>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5</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5"/>
                  </a:ext>
                </a:extLst>
              </a:tr>
              <a:tr h="390270">
                <a:tc vMerge="1">
                  <a:txBody>
                    <a:bodyPr/>
                    <a:lstStyle/>
                    <a:p>
                      <a:endParaRPr lang="zh-CN"/>
                    </a:p>
                  </a:txBody>
                  <a:tcPr/>
                </a:tc>
                <a:tc vMerge="1">
                  <a:txBody>
                    <a:bodyPr/>
                    <a:lstStyle/>
                    <a:p>
                      <a:endParaRPr lang="zh-CN"/>
                    </a:p>
                  </a:txBody>
                  <a:tcPr/>
                </a:tc>
                <a:tc>
                  <a:txBody>
                    <a:bodyPr/>
                    <a:lstStyle/>
                    <a:p>
                      <a:pPr algn="just">
                        <a:spcAft>
                          <a:spcPts val="0"/>
                        </a:spcAft>
                      </a:pPr>
                      <a:r>
                        <a:rPr lang="zh-CN" sz="2400" kern="100" dirty="0">
                          <a:effectLst/>
                          <a:latin typeface="Calibri" panose="020F0502020204030204"/>
                          <a:ea typeface="宋体" panose="02010600030101010101" pitchFamily="2" charset="-122"/>
                          <a:cs typeface="Times New Roman" panose="02020603050405020304"/>
                        </a:rPr>
                        <a:t>竞争谈判（紧急采购）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31000"/>
                      </a:schemeClr>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6</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6"/>
                  </a:ext>
                </a:extLst>
              </a:tr>
              <a:tr h="390270">
                <a:tc vMerge="1">
                  <a:txBody>
                    <a:bodyPr/>
                    <a:lstStyle/>
                    <a:p>
                      <a:endParaRPr lang="zh-CN"/>
                    </a:p>
                  </a:txBody>
                  <a:tcPr/>
                </a:tc>
                <a:tc vMerge="1">
                  <a:txBody>
                    <a:bodyPr/>
                    <a:lstStyle/>
                    <a:p>
                      <a:endParaRPr lang="zh-CN"/>
                    </a:p>
                  </a:txBody>
                  <a:tcPr/>
                </a:tc>
                <a:tc>
                  <a:txBody>
                    <a:bodyPr/>
                    <a:lstStyle/>
                    <a:p>
                      <a:pPr algn="just">
                        <a:spcAft>
                          <a:spcPts val="0"/>
                        </a:spcAft>
                      </a:pPr>
                      <a:r>
                        <a:rPr lang="zh-CN" sz="2400" kern="100" dirty="0">
                          <a:effectLst/>
                          <a:latin typeface="Calibri" panose="020F0502020204030204"/>
                          <a:ea typeface="宋体" panose="02010600030101010101" pitchFamily="2" charset="-122"/>
                          <a:cs typeface="Times New Roman" panose="02020603050405020304"/>
                        </a:rPr>
                        <a:t>竞争磋商（复杂采购）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10000"/>
                      </a:schemeClr>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7</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7"/>
                  </a:ext>
                </a:extLst>
              </a:tr>
              <a:tr h="780540">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4</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直接采购（单购、急购、配购、政策、核心利益）</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effectLst/>
                          <a:latin typeface="Calibri" panose="020F0502020204030204"/>
                          <a:ea typeface="宋体" panose="02010600030101010101" pitchFamily="2" charset="-122"/>
                          <a:cs typeface="Times New Roman" panose="02020603050405020304"/>
                        </a:rPr>
                        <a:t>单源直接采购（单购、急购、配购、政策、核心利益</a:t>
                      </a:r>
                      <a:r>
                        <a:rPr lang="zh-CN" altLang="en-US" sz="2400" kern="100" dirty="0">
                          <a:effectLst/>
                          <a:latin typeface="Calibri" panose="020F0502020204030204"/>
                          <a:ea typeface="宋体" panose="02010600030101010101" pitchFamily="2" charset="-122"/>
                          <a:cs typeface="Times New Roman" panose="02020603050405020304"/>
                        </a:rPr>
                        <a:t>、</a:t>
                      </a:r>
                      <a:r>
                        <a:rPr lang="zh-CN" altLang="en-US" sz="2400" kern="100" dirty="0">
                          <a:solidFill>
                            <a:srgbClr val="00BDA8"/>
                          </a:solidFill>
                          <a:effectLst/>
                          <a:latin typeface="Calibri" panose="020F0502020204030204"/>
                          <a:ea typeface="宋体" panose="02010600030101010101" pitchFamily="2" charset="-122"/>
                          <a:cs typeface="Times New Roman" panose="02020603050405020304"/>
                        </a:rPr>
                        <a:t>简单小额</a:t>
                      </a:r>
                      <a:r>
                        <a:rPr lang="zh-CN" sz="2400" kern="100" dirty="0">
                          <a:effectLst/>
                          <a:latin typeface="Calibri" panose="020F0502020204030204"/>
                          <a:ea typeface="宋体" panose="02010600030101010101" pitchFamily="2" charset="-122"/>
                          <a:cs typeface="Times New Roman" panose="02020603050405020304"/>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8</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8"/>
                  </a:ext>
                </a:extLst>
              </a:tr>
              <a:tr h="390270">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en-US" sz="2400" kern="100" dirty="0">
                          <a:solidFill>
                            <a:schemeClr val="bg1"/>
                          </a:solidFill>
                          <a:effectLst/>
                          <a:latin typeface="Calibri" panose="020F0502020204030204"/>
                          <a:ea typeface="宋体" panose="02010600030101010101" pitchFamily="2" charset="-122"/>
                          <a:cs typeface="Times New Roman" panose="02020603050405020304"/>
                        </a:rPr>
                        <a:t> </a:t>
                      </a:r>
                      <a:endParaRPr lang="zh-CN" sz="2400" kern="100" dirty="0">
                        <a:solidFill>
                          <a:schemeClr val="bg1"/>
                        </a:solidFill>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tx1"/>
                          </a:solidFill>
                          <a:effectLst/>
                          <a:latin typeface="Calibri" panose="020F0502020204030204"/>
                          <a:ea typeface="宋体" panose="02010600030101010101" pitchFamily="2" charset="-122"/>
                          <a:cs typeface="Times New Roman" panose="02020603050405020304"/>
                        </a:rPr>
                        <a:t>多源直接采购（原料供应）</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alpha val="41000"/>
                      </a:schemeClr>
                    </a:solidFill>
                  </a:tcPr>
                </a:tc>
                <a:tc>
                  <a:txBody>
                    <a:bodyPr/>
                    <a:lstStyle/>
                    <a:p>
                      <a:pPr algn="just">
                        <a:spcAft>
                          <a:spcPts val="0"/>
                        </a:spcAft>
                      </a:pPr>
                      <a:r>
                        <a:rPr lang="en-US" sz="1600" kern="100" dirty="0">
                          <a:effectLst/>
                          <a:latin typeface="Calibri" panose="020F0502020204030204"/>
                          <a:ea typeface="宋体" panose="02010600030101010101" pitchFamily="2" charset="-122"/>
                          <a:cs typeface="Times New Roman" panose="02020603050405020304"/>
                        </a:rPr>
                        <a:t>9</a:t>
                      </a:r>
                      <a:endParaRPr lang="zh-CN" sz="160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9"/>
                  </a:ext>
                </a:extLst>
              </a:tr>
              <a:tr h="780540">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集中采购组织形式（批量集中货物或供应商）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集中采购组织形式</a:t>
                      </a:r>
                    </a:p>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（批量集中和</a:t>
                      </a:r>
                      <a:r>
                        <a:rPr lang="zh-CN" sz="2400" kern="100" dirty="0">
                          <a:solidFill>
                            <a:srgbClr val="00BDA8"/>
                          </a:solidFill>
                          <a:effectLst/>
                          <a:latin typeface="Calibri" panose="020F0502020204030204"/>
                          <a:ea typeface="宋体" panose="02010600030101010101" pitchFamily="2" charset="-122"/>
                          <a:cs typeface="Times New Roman" panose="02020603050405020304"/>
                        </a:rPr>
                        <a:t>关联集中采购）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10"/>
                  </a:ext>
                </a:extLst>
              </a:tr>
              <a:tr h="780540">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框架协议组织形式（封闭式、第二阶段竞争）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spcAft>
                          <a:spcPts val="0"/>
                        </a:spcAft>
                      </a:pPr>
                      <a:r>
                        <a:rPr lang="zh-CN" sz="2400" kern="100" dirty="0">
                          <a:solidFill>
                            <a:schemeClr val="bg1"/>
                          </a:solidFill>
                          <a:effectLst/>
                          <a:latin typeface="Calibri" panose="020F0502020204030204"/>
                          <a:ea typeface="宋体" panose="02010600030101010101" pitchFamily="2" charset="-122"/>
                          <a:cs typeface="Times New Roman" panose="02020603050405020304"/>
                        </a:rPr>
                        <a:t>框架协议组织形式（封闭式、开放式）第二阶段</a:t>
                      </a:r>
                      <a:r>
                        <a:rPr lang="zh-CN" sz="2400" kern="100" dirty="0">
                          <a:solidFill>
                            <a:srgbClr val="00BDA8"/>
                          </a:solidFill>
                          <a:effectLst/>
                          <a:latin typeface="Calibri" panose="020F0502020204030204"/>
                          <a:ea typeface="宋体" panose="02010600030101010101" pitchFamily="2" charset="-122"/>
                          <a:cs typeface="Times New Roman" panose="02020603050405020304"/>
                        </a:rPr>
                        <a:t>竞争或不竞争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just">
                        <a:spcAft>
                          <a:spcPts val="0"/>
                        </a:spcAft>
                      </a:pPr>
                      <a:r>
                        <a:rPr lang="en-US" sz="1050" kern="100" dirty="0">
                          <a:effectLst/>
                          <a:latin typeface="Calibri" panose="020F0502020204030204"/>
                          <a:ea typeface="宋体" panose="02010600030101010101" pitchFamily="2" charset="-122"/>
                          <a:cs typeface="Times New Roman" panose="02020603050405020304"/>
                        </a:rPr>
                        <a:t> </a:t>
                      </a:r>
                      <a:endParaRPr lang="zh-CN" sz="1050" kern="100" dirty="0">
                        <a:effectLst/>
                        <a:latin typeface="Calibri" panose="020F0502020204030204"/>
                        <a:ea typeface="宋体" panose="02010600030101010101" pitchFamily="2"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xmlns="" val="17424034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524001" y="0"/>
            <a:ext cx="5010150" cy="6858000"/>
          </a:xfrm>
          <a:prstGeom prst="rect">
            <a:avLst/>
          </a:prstGeom>
          <a:blipFill dpi="0" rotWithShape="1">
            <a:blip r:embed="rId7" cstate="print"/>
            <a:srcRect/>
            <a:stretch>
              <a:fillRect l="-52661" r="-52661"/>
            </a:stretch>
          </a:blipFill>
          <a:ln>
            <a:noFill/>
          </a:ln>
        </p:spPr>
        <p:txBody>
          <a:bodyPr anchor="ctr"/>
          <a:lstStyle/>
          <a:p>
            <a:pPr algn="ctr" fontAlgn="auto">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185349" name="矩形 10"/>
          <p:cNvSpPr>
            <a:spLocks noChangeArrowheads="1"/>
          </p:cNvSpPr>
          <p:nvPr>
            <p:custDataLst>
              <p:tags r:id="rId3"/>
            </p:custDataLst>
          </p:nvPr>
        </p:nvSpPr>
        <p:spPr bwMode="auto">
          <a:xfrm flipH="1">
            <a:off x="1524000" y="1279525"/>
            <a:ext cx="5010150" cy="4389438"/>
          </a:xfrm>
          <a:prstGeom prst="rect">
            <a:avLst/>
          </a:prstGeom>
          <a:solidFill>
            <a:srgbClr val="1F3984">
              <a:alpha val="76077"/>
            </a:srgbClr>
          </a:solidFill>
          <a:ln w="9525">
            <a:noFill/>
            <a:miter lim="800000"/>
          </a:ln>
        </p:spPr>
        <p:txBody>
          <a:bodyPr anchor="ctr"/>
          <a:lstStyle/>
          <a:p>
            <a:pPr algn="ctr">
              <a:lnSpc>
                <a:spcPct val="90000"/>
              </a:lnSpc>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04</a:t>
            </a:r>
          </a:p>
          <a:p>
            <a:pPr algn="ctr">
              <a:lnSpc>
                <a:spcPct val="90000"/>
              </a:lnSpc>
            </a:pPr>
            <a:endPar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endParaRPr>
          </a:p>
          <a:p>
            <a:pPr algn="ctr">
              <a:lnSpc>
                <a:spcPct val="90000"/>
              </a:lnSpc>
            </a:pPr>
            <a:r>
              <a:rPr lang="en-US" altLang="zh-CN" sz="4000">
                <a:solidFill>
                  <a:srgbClr val="FFFFFF"/>
                </a:solidFill>
                <a:latin typeface="Calibri" panose="020F0502020204030204" pitchFamily="34" charset="0"/>
                <a:ea typeface="微软雅黑" panose="020B0503020204020204" pitchFamily="34" charset="-122"/>
                <a:sym typeface="宋体" panose="02010600030101010101" pitchFamily="2" charset="-122"/>
              </a:rPr>
              <a:t>CHAPTER</a:t>
            </a:r>
          </a:p>
          <a:p>
            <a:pPr algn="ctr">
              <a:lnSpc>
                <a:spcPct val="90000"/>
              </a:lnSpc>
            </a:pPr>
            <a:r>
              <a:rPr lang="en-US"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rPr>
              <a:t>05</a:t>
            </a:r>
            <a:endParaRPr lang="zh-CN"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4" name="文本框 3"/>
          <p:cNvSpPr txBox="1"/>
          <p:nvPr>
            <p:custDataLst>
              <p:tags r:id="rId4"/>
            </p:custDataLst>
          </p:nvPr>
        </p:nvSpPr>
        <p:spPr bwMode="auto">
          <a:xfrm>
            <a:off x="6677025" y="1279525"/>
            <a:ext cx="5370513" cy="4389438"/>
          </a:xfrm>
          <a:prstGeom prst="rect">
            <a:avLst/>
          </a:prstGeom>
          <a:solidFill>
            <a:schemeClr val="bg2">
              <a:lumMod val="50000"/>
            </a:schemeClr>
          </a:solidFill>
        </p:spPr>
        <p:txBody>
          <a:bodyPr anchor="ctr">
            <a:normAutofit/>
          </a:bodyPr>
          <a:lstStyle/>
          <a:p>
            <a:pPr fontAlgn="auto">
              <a:lnSpc>
                <a:spcPct val="120000"/>
              </a:lnSpc>
              <a:spcBef>
                <a:spcPts val="0"/>
              </a:spcBef>
              <a:spcAft>
                <a:spcPts val="0"/>
              </a:spcAft>
              <a:defRPr/>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企业项目采购方式指南</a:t>
            </a:r>
          </a:p>
          <a:p>
            <a:pPr fontAlgn="auto">
              <a:lnSpc>
                <a:spcPct val="120000"/>
              </a:lnSpc>
              <a:spcBef>
                <a:spcPts val="0"/>
              </a:spcBef>
              <a:spcAft>
                <a:spcPts val="0"/>
              </a:spcAft>
              <a:defRPr/>
            </a:pPr>
            <a:endParaRPr lang="en-US" altLang="zh-CN" sz="20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企业工程项目</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企业技术改造项目</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企业生产设备设施项目采购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企业生产维护项目采购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必须招标项目失败后的采购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缺乏竞争条件的项目</a:t>
            </a:r>
          </a:p>
        </p:txBody>
      </p:sp>
    </p:spTree>
    <p:custDataLst>
      <p:tags r:id="rId1"/>
    </p:custData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637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grpSp>
        <p:nvGrpSpPr>
          <p:cNvPr id="186372" name="组 6"/>
          <p:cNvGrpSpPr/>
          <p:nvPr/>
        </p:nvGrpSpPr>
        <p:grpSpPr bwMode="auto">
          <a:xfrm>
            <a:off x="1469211" y="1490663"/>
            <a:ext cx="9025752" cy="4330698"/>
            <a:chOff x="1065708" y="1058863"/>
            <a:chExt cx="6326748" cy="3035682"/>
          </a:xfrm>
        </p:grpSpPr>
        <p:sp>
          <p:nvSpPr>
            <p:cNvPr id="8" name="圆角矩形 10"/>
            <p:cNvSpPr>
              <a:spLocks noChangeArrowheads="1"/>
            </p:cNvSpPr>
            <p:nvPr/>
          </p:nvSpPr>
          <p:spPr bwMode="auto">
            <a:xfrm>
              <a:off x="1065708" y="1058863"/>
              <a:ext cx="5589513" cy="3035682"/>
            </a:xfrm>
            <a:prstGeom prst="roundRect">
              <a:avLst>
                <a:gd name="adj" fmla="val 2759"/>
              </a:avLst>
            </a:prstGeom>
            <a:solidFill>
              <a:schemeClr val="bg1">
                <a:alpha val="30980"/>
              </a:schemeClr>
            </a:solidFill>
            <a:ln w="1270">
              <a:solidFill>
                <a:schemeClr val="tx1"/>
              </a:solidFill>
              <a:round/>
            </a:ln>
            <a:effectLst>
              <a:outerShdw blurRad="63500" dist="25401"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grpSp>
          <p:nvGrpSpPr>
            <p:cNvPr id="186374" name="组合 11"/>
            <p:cNvGrpSpPr/>
            <p:nvPr/>
          </p:nvGrpSpPr>
          <p:grpSpPr bwMode="auto">
            <a:xfrm flipH="1">
              <a:off x="6565627" y="1058863"/>
              <a:ext cx="826829" cy="1054100"/>
              <a:chOff x="137207" y="0"/>
              <a:chExt cx="827736" cy="1052975"/>
            </a:xfrm>
          </p:grpSpPr>
          <p:grpSp>
            <p:nvGrpSpPr>
              <p:cNvPr id="186377" name="组合 13"/>
              <p:cNvGrpSpPr/>
              <p:nvPr/>
            </p:nvGrpSpPr>
            <p:grpSpPr bwMode="auto">
              <a:xfrm>
                <a:off x="137207" y="0"/>
                <a:ext cx="827736" cy="1052975"/>
                <a:chOff x="0" y="0"/>
                <a:chExt cx="735864" cy="936104"/>
              </a:xfrm>
            </p:grpSpPr>
            <p:grpSp>
              <p:nvGrpSpPr>
                <p:cNvPr id="186379" name="组合 15"/>
                <p:cNvGrpSpPr/>
                <p:nvPr/>
              </p:nvGrpSpPr>
              <p:grpSpPr bwMode="auto">
                <a:xfrm>
                  <a:off x="0" y="0"/>
                  <a:ext cx="576064" cy="936104"/>
                  <a:chOff x="0" y="0"/>
                  <a:chExt cx="576064" cy="936104"/>
                </a:xfrm>
              </p:grpSpPr>
              <p:sp>
                <p:nvSpPr>
                  <p:cNvPr id="18" name="圆角矩形 19"/>
                  <p:cNvSpPr>
                    <a:spLocks noChangeArrowheads="1"/>
                  </p:cNvSpPr>
                  <p:nvPr/>
                </p:nvSpPr>
                <p:spPr bwMode="auto">
                  <a:xfrm>
                    <a:off x="0" y="0"/>
                    <a:ext cx="576390" cy="935845"/>
                  </a:xfrm>
                  <a:prstGeom prst="roundRect">
                    <a:avLst>
                      <a:gd name="adj" fmla="val 16667"/>
                    </a:avLst>
                  </a:prstGeom>
                  <a:solidFill>
                    <a:schemeClr val="accent1"/>
                  </a:solidFill>
                  <a:ln>
                    <a:noFill/>
                  </a:ln>
                  <a:effectLst>
                    <a:outerShdw blurRad="63500" dist="38100"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sp>
                <p:nvSpPr>
                  <p:cNvPr id="186384" name="圆角矩形 10"/>
                  <p:cNvSpPr>
                    <a:spLocks noChangeArrowheads="1"/>
                  </p:cNvSpPr>
                  <p:nvPr/>
                </p:nvSpPr>
                <p:spPr bwMode="auto">
                  <a:xfrm>
                    <a:off x="13321" y="9525"/>
                    <a:ext cx="540517" cy="849176"/>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 name="T14" fmla="*/ 0 60000 65536"/>
                      <a:gd name="T15" fmla="*/ 0 60000 65536"/>
                      <a:gd name="T16" fmla="*/ 0 60000 65536"/>
                      <a:gd name="T17" fmla="*/ 0 60000 65536"/>
                      <a:gd name="T18" fmla="*/ 0 60000 65536"/>
                      <a:gd name="T19" fmla="*/ 0 60000 65536"/>
                      <a:gd name="T20" fmla="*/ 0 60000 65536"/>
                      <a:gd name="T21" fmla="*/ 0 w 567277"/>
                      <a:gd name="T22" fmla="*/ 0 h 849176"/>
                      <a:gd name="T23" fmla="*/ 567277 w 567277"/>
                      <a:gd name="T24" fmla="*/ 849176 h 849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8"/>
                        </a:schemeClr>
                      </a:gs>
                      <a:gs pos="100000">
                        <a:schemeClr val="tx2"/>
                      </a:gs>
                    </a:gsLst>
                    <a:lin ang="1200000"/>
                  </a:gradFill>
                  <a:ln w="9525">
                    <a:noFill/>
                    <a:round/>
                  </a:ln>
                </p:spPr>
                <p:txBody>
                  <a:bodyPr/>
                  <a:lstStyle/>
                  <a:p>
                    <a:endParaRPr lang="zh-CN" altLang="en-US"/>
                  </a:p>
                </p:txBody>
              </p:sp>
            </p:grpSp>
            <p:pic>
              <p:nvPicPr>
                <p:cNvPr id="186380" name="图片 16"/>
                <p:cNvPicPr>
                  <a:picLocks noChangeAspect="1" noChangeArrowheads="1"/>
                </p:cNvPicPr>
                <p:nvPr/>
              </p:nvPicPr>
              <p:blipFill>
                <a:blip r:embed="rId3" cstate="print"/>
                <a:srcRect/>
                <a:stretch>
                  <a:fillRect/>
                </a:stretch>
              </p:blipFill>
              <p:spPr bwMode="auto">
                <a:xfrm flipH="1">
                  <a:off x="416917" y="115986"/>
                  <a:ext cx="318947" cy="123230"/>
                </a:xfrm>
                <a:prstGeom prst="rect">
                  <a:avLst/>
                </a:prstGeom>
                <a:noFill/>
                <a:ln w="9525">
                  <a:noFill/>
                  <a:miter lim="800000"/>
                  <a:headEnd/>
                  <a:tailEnd/>
                </a:ln>
              </p:spPr>
            </p:pic>
            <p:pic>
              <p:nvPicPr>
                <p:cNvPr id="186381" name="图片 17"/>
                <p:cNvPicPr>
                  <a:picLocks noChangeAspect="1" noChangeArrowheads="1"/>
                </p:cNvPicPr>
                <p:nvPr/>
              </p:nvPicPr>
              <p:blipFill>
                <a:blip r:embed="rId3" cstate="print"/>
                <a:srcRect/>
                <a:stretch>
                  <a:fillRect/>
                </a:stretch>
              </p:blipFill>
              <p:spPr bwMode="auto">
                <a:xfrm flipH="1">
                  <a:off x="401133" y="396045"/>
                  <a:ext cx="318947" cy="123230"/>
                </a:xfrm>
                <a:prstGeom prst="rect">
                  <a:avLst/>
                </a:prstGeom>
                <a:noFill/>
                <a:ln w="9525">
                  <a:noFill/>
                  <a:miter lim="800000"/>
                  <a:headEnd/>
                  <a:tailEnd/>
                </a:ln>
              </p:spPr>
            </p:pic>
            <p:pic>
              <p:nvPicPr>
                <p:cNvPr id="186382" name="图片 18"/>
                <p:cNvPicPr>
                  <a:picLocks noChangeAspect="1" noChangeArrowheads="1"/>
                </p:cNvPicPr>
                <p:nvPr/>
              </p:nvPicPr>
              <p:blipFill>
                <a:blip r:embed="rId3" cstate="print"/>
                <a:srcRect/>
                <a:stretch>
                  <a:fillRect/>
                </a:stretch>
              </p:blipFill>
              <p:spPr bwMode="auto">
                <a:xfrm flipH="1">
                  <a:off x="401133" y="648072"/>
                  <a:ext cx="318947" cy="123230"/>
                </a:xfrm>
                <a:prstGeom prst="rect">
                  <a:avLst/>
                </a:prstGeom>
                <a:noFill/>
                <a:ln w="9525">
                  <a:noFill/>
                  <a:miter lim="800000"/>
                  <a:headEnd/>
                  <a:tailEnd/>
                </a:ln>
              </p:spPr>
            </p:pic>
          </p:grpSp>
          <p:sp>
            <p:nvSpPr>
              <p:cNvPr id="13" name="矩形 2"/>
              <p:cNvSpPr>
                <a:spLocks noChangeArrowheads="1"/>
              </p:cNvSpPr>
              <p:nvPr/>
            </p:nvSpPr>
            <p:spPr bwMode="auto">
              <a:xfrm>
                <a:off x="145005" y="164517"/>
                <a:ext cx="578170" cy="624983"/>
              </a:xfrm>
              <a:prstGeom prst="rect">
                <a:avLst/>
              </a:prstGeom>
              <a:noFill/>
              <a:ln>
                <a:noFill/>
              </a:ln>
              <a:effectLst>
                <a:outerShdw blurRad="63500" dist="25401" dir="2700000" algn="ctr" rotWithShape="0">
                  <a:srgbClr val="000000">
                    <a:alpha val="39000"/>
                  </a:srgbClr>
                </a:outerShdw>
              </a:effec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600" b="1" dirty="0">
                    <a:solidFill>
                      <a:schemeClr val="bg1"/>
                    </a:solidFill>
                    <a:latin typeface="微软雅黑" panose="020B0503020204020204" pitchFamily="34" charset="-122"/>
                    <a:ea typeface="微软雅黑" panose="020B0503020204020204" pitchFamily="34" charset="-122"/>
                  </a:rPr>
                  <a:t>采购</a:t>
                </a:r>
                <a:endParaRPr lang="en-US" altLang="zh-CN" sz="2600" b="1" dirty="0">
                  <a:solidFill>
                    <a:schemeClr val="bg1"/>
                  </a:solidFill>
                  <a:latin typeface="微软雅黑" panose="020B0503020204020204" pitchFamily="34" charset="-122"/>
                  <a:ea typeface="微软雅黑" panose="020B0503020204020204" pitchFamily="34" charset="-122"/>
                </a:endParaRPr>
              </a:p>
            </p:txBody>
          </p:sp>
        </p:grpSp>
        <p:sp>
          <p:nvSpPr>
            <p:cNvPr id="10" name="矩形 21"/>
            <p:cNvSpPr>
              <a:spLocks noChangeArrowheads="1"/>
            </p:cNvSpPr>
            <p:nvPr/>
          </p:nvSpPr>
          <p:spPr bwMode="auto">
            <a:xfrm>
              <a:off x="1217618" y="1736016"/>
              <a:ext cx="4448966" cy="1876952"/>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fontAlgn="auto" hangingPunct="1">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rPr>
                <a:t>A</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a:t>
              </a:r>
              <a:r>
                <a:rPr lang="en-US" altLang="zh-CN" sz="2400" dirty="0">
                  <a:solidFill>
                    <a:schemeClr val="tx1">
                      <a:lumMod val="75000"/>
                      <a:lumOff val="25000"/>
                    </a:schemeClr>
                  </a:solidFill>
                  <a:latin typeface="楷体" panose="02010609060101010101" pitchFamily="49" charset="-122"/>
                  <a:ea typeface="楷体" panose="02010609060101010101" pitchFamily="49" charset="-122"/>
                </a:rPr>
                <a:t>1.1.1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项目内容</a:t>
              </a:r>
            </a:p>
            <a:p>
              <a:pPr algn="just" eaLnBrk="1" fontAlgn="auto" hangingPunct="1">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rPr>
                <a:t>a)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在依法必须招标的总承包项目中，凡是作为工程总价的子目</a:t>
              </a:r>
              <a:r>
                <a:rPr lang="zh-CN" altLang="en-US" sz="2400" dirty="0">
                  <a:solidFill>
                    <a:srgbClr val="FF0000"/>
                  </a:solidFill>
                  <a:latin typeface="楷体" panose="02010609060101010101" pitchFamily="49" charset="-122"/>
                  <a:ea typeface="楷体" panose="02010609060101010101" pitchFamily="49" charset="-122"/>
                </a:rPr>
                <a:t>参与竞争</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的勘察、设计、施工、监理以及与工程建设有关的重要设备、材料等依法分包采购，应在投标文件中</a:t>
              </a:r>
              <a:r>
                <a:rPr lang="zh-CN" altLang="en-US" sz="2400" dirty="0">
                  <a:solidFill>
                    <a:srgbClr val="FF0000"/>
                  </a:solidFill>
                  <a:latin typeface="楷体" panose="02010609060101010101" pitchFamily="49" charset="-122"/>
                  <a:ea typeface="楷体" panose="02010609060101010101" pitchFamily="49" charset="-122"/>
                </a:rPr>
                <a:t>载明</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。可以不再必须招标采购，采购人可选用本标准规定的方式采购。</a:t>
              </a:r>
            </a:p>
          </p:txBody>
        </p:sp>
        <p:sp>
          <p:nvSpPr>
            <p:cNvPr id="186376" name="TextBox 22"/>
            <p:cNvSpPr txBox="1">
              <a:spLocks noChangeArrowheads="1"/>
            </p:cNvSpPr>
            <p:nvPr/>
          </p:nvSpPr>
          <p:spPr bwMode="auto">
            <a:xfrm>
              <a:off x="1399002" y="1412405"/>
              <a:ext cx="2394725" cy="323612"/>
            </a:xfrm>
            <a:prstGeom prst="rect">
              <a:avLst/>
            </a:prstGeom>
            <a:noFill/>
            <a:ln w="9525">
              <a:noFill/>
              <a:miter lim="800000"/>
            </a:ln>
          </p:spPr>
          <p:txBody>
            <a:bodyPr wrap="none">
              <a:spAutoFit/>
            </a:bodyPr>
            <a:lstStyle/>
            <a:p>
              <a:r>
                <a:rPr lang="en-US" altLang="zh-CN" sz="2400" dirty="0">
                  <a:latin typeface="楷体" panose="02010609060101010101" pitchFamily="49" charset="-122"/>
                  <a:ea typeface="楷体" panose="02010609060101010101" pitchFamily="49" charset="-122"/>
                </a:rPr>
                <a:t>A</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1.1   </a:t>
              </a:r>
              <a:r>
                <a:rPr lang="zh-CN" altLang="en-US" sz="2400" dirty="0">
                  <a:latin typeface="楷体" panose="02010609060101010101" pitchFamily="49" charset="-122"/>
                  <a:ea typeface="楷体" panose="02010609060101010101" pitchFamily="49" charset="-122"/>
                </a:rPr>
                <a:t>企业工程项目</a:t>
              </a:r>
            </a:p>
          </p:txBody>
        </p:sp>
      </p:grpSp>
      <p:pic>
        <p:nvPicPr>
          <p:cNvPr id="3" name="图形 2" descr="越野滑雪">
            <a:extLst>
              <a:ext uri="{FF2B5EF4-FFF2-40B4-BE49-F238E27FC236}">
                <a16:creationId xmlns:a16="http://schemas.microsoft.com/office/drawing/2014/main" xmlns="" id="{7215993D-D96A-4DDA-9CC6-820EAEFAFC0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9784759" y="4492164"/>
            <a:ext cx="1377702" cy="1377702"/>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0" y="0"/>
            <a:ext cx="6858000" cy="6858000"/>
          </a:xfrm>
          <a:prstGeom prst="rect">
            <a:avLst/>
          </a:prstGeom>
        </p:spPr>
      </p:pic>
      <p:sp>
        <p:nvSpPr>
          <p:cNvPr id="2" name="矩形 1"/>
          <p:cNvSpPr/>
          <p:nvPr/>
        </p:nvSpPr>
        <p:spPr>
          <a:xfrm>
            <a:off x="626769" y="1388818"/>
            <a:ext cx="6892290" cy="4401205"/>
          </a:xfrm>
          <a:prstGeom prst="rect">
            <a:avLst/>
          </a:prstGeom>
        </p:spPr>
        <p:txBody>
          <a:bodyPr wrap="square">
            <a:spAutoFit/>
          </a:bodyPr>
          <a:lstStyle/>
          <a:p>
            <a:r>
              <a:rPr lang="zh-CN" altLang="en-US" sz="2800" dirty="0"/>
              <a:t>①条例第二十九条： </a:t>
            </a:r>
            <a:r>
              <a:rPr lang="zh-CN" altLang="en-US" sz="2800" dirty="0">
                <a:latin typeface="仿宋" panose="02010609060101010101" pitchFamily="49" charset="-122"/>
                <a:ea typeface="仿宋" panose="02010609060101010101" pitchFamily="49" charset="-122"/>
              </a:rPr>
              <a:t>招标人可以依法对工程以及与工程建设有关的货物、服务全部或者部分</a:t>
            </a:r>
            <a:r>
              <a:rPr lang="zh-CN" altLang="en-US" sz="2800" dirty="0">
                <a:solidFill>
                  <a:srgbClr val="C00000"/>
                </a:solidFill>
                <a:latin typeface="仿宋" panose="02010609060101010101" pitchFamily="49" charset="-122"/>
                <a:ea typeface="仿宋" panose="02010609060101010101" pitchFamily="49" charset="-122"/>
              </a:rPr>
              <a:t>实行总承包招标</a:t>
            </a:r>
            <a:r>
              <a:rPr lang="zh-CN" altLang="en-US" sz="2800" dirty="0">
                <a:latin typeface="仿宋" panose="02010609060101010101" pitchFamily="49" charset="-122"/>
                <a:ea typeface="仿宋" panose="02010609060101010101" pitchFamily="49" charset="-122"/>
              </a:rPr>
              <a:t>。以暂估价形式包括在总承包范围内的工程、货物、服务属于依法必须进行招标的项目范围且达到国家规定规模标准的，应当依法进行招标。</a:t>
            </a:r>
          </a:p>
          <a:p>
            <a:r>
              <a:rPr lang="zh-CN" altLang="en-US" sz="2800" dirty="0">
                <a:latin typeface="仿宋" panose="02010609060101010101" pitchFamily="49" charset="-122"/>
                <a:ea typeface="仿宋" panose="02010609060101010101" pitchFamily="49" charset="-122"/>
              </a:rPr>
              <a:t>  前款所称暂估价，是指总承包招标时不能确定价格而由招标人在招标文件中暂时估定的工程、货物、服务的金额。</a:t>
            </a:r>
            <a:endParaRPr lang="en-US" altLang="zh-CN" sz="2800" dirty="0">
              <a:latin typeface="仿宋" panose="02010609060101010101" pitchFamily="49" charset="-122"/>
              <a:ea typeface="仿宋" panose="02010609060101010101" pitchFamily="49" charset="-122"/>
            </a:endParaRPr>
          </a:p>
          <a:p>
            <a:endParaRPr lang="en-US" altLang="zh-CN" sz="2800" dirty="0">
              <a:latin typeface="仿宋" panose="02010609060101010101" pitchFamily="49" charset="-122"/>
              <a:ea typeface="仿宋" panose="02010609060101010101" pitchFamily="49" charset="-122"/>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36370" y="831265"/>
            <a:ext cx="6096000" cy="954107"/>
          </a:xfrm>
          <a:prstGeom prst="rect">
            <a:avLst/>
          </a:prstGeom>
        </p:spPr>
        <p:txBody>
          <a:bodyPr>
            <a:spAutoFit/>
          </a:bodyPr>
          <a:lstStyle/>
          <a:p>
            <a:r>
              <a:rPr lang="zh-CN" altLang="en-US" sz="2800" dirty="0"/>
              <a:t>国务院办公厅关于促进建筑业持续健康发展的意见国办发</a:t>
            </a:r>
            <a:r>
              <a:rPr lang="en-US" altLang="zh-CN" sz="2800" dirty="0"/>
              <a:t>[2017]19</a:t>
            </a:r>
            <a:r>
              <a:rPr lang="zh-CN" altLang="en-US" sz="2800" dirty="0"/>
              <a:t>号</a:t>
            </a:r>
          </a:p>
        </p:txBody>
      </p:sp>
      <p:sp>
        <p:nvSpPr>
          <p:cNvPr id="3" name="矩形 2"/>
          <p:cNvSpPr/>
          <p:nvPr/>
        </p:nvSpPr>
        <p:spPr>
          <a:xfrm>
            <a:off x="933974" y="1785372"/>
            <a:ext cx="6934682" cy="3847207"/>
          </a:xfrm>
          <a:prstGeom prst="rect">
            <a:avLst/>
          </a:prstGeom>
        </p:spPr>
        <p:txBody>
          <a:bodyPr wrap="square">
            <a:spAutoFit/>
          </a:bodyPr>
          <a:lstStyle/>
          <a:p>
            <a:r>
              <a:rPr lang="zh-CN" altLang="en-US" sz="2400" dirty="0">
                <a:latin typeface="宋体" panose="02010600030101010101" pitchFamily="2" charset="-122"/>
                <a:ea typeface="宋体" panose="02010600030101010101" pitchFamily="2" charset="-122"/>
              </a:rPr>
              <a:t>三、完善工程建设组织模式</a:t>
            </a:r>
          </a:p>
          <a:p>
            <a:r>
              <a:rPr lang="zh-CN" altLang="en-US" sz="2400" dirty="0">
                <a:latin typeface="宋体" panose="02010600030101010101" pitchFamily="2" charset="-122"/>
                <a:ea typeface="宋体" panose="02010600030101010101" pitchFamily="2" charset="-122"/>
              </a:rPr>
              <a:t>　　（三）加快推行工程总承包。装配式建筑原则上应采用工程总承包模式。政府投资工程应完善建设管理模式，带头推行工程总承包。加快完善工程总承包相关的招标投标、施工许可、竣工验收等制度规定。按照总承包负总责的原则，落实工程总承包单位在工程质量安全、进度控制、成本管理等方面的责任。除以暂估价形式包括在工程总承包范围内且依法必须进行招标的项目外，</a:t>
            </a:r>
            <a:r>
              <a:rPr lang="zh-CN" altLang="en-US" sz="2400" dirty="0">
                <a:solidFill>
                  <a:srgbClr val="FF0000"/>
                </a:solidFill>
                <a:latin typeface="宋体" panose="02010600030101010101" pitchFamily="2" charset="-122"/>
                <a:ea typeface="宋体" panose="02010600030101010101" pitchFamily="2" charset="-122"/>
              </a:rPr>
              <a:t>工程总承包单位可以直接发包总承包合同中涵盖的其他专业业务</a:t>
            </a:r>
            <a:r>
              <a:rPr lang="zh-CN" altLang="en-US" sz="2800" dirty="0">
                <a:solidFill>
                  <a:srgbClr val="FF0000"/>
                </a:solidFill>
                <a:latin typeface="宋体" panose="02010600030101010101" pitchFamily="2" charset="-122"/>
                <a:ea typeface="宋体" panose="02010600030101010101" pitchFamily="2" charset="-122"/>
              </a:rPr>
              <a:t>。</a:t>
            </a:r>
          </a:p>
        </p:txBody>
      </p:sp>
      <p:pic>
        <p:nvPicPr>
          <p:cNvPr id="5" name="图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14031" y="3213382"/>
            <a:ext cx="4103722" cy="22976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992A4177-0037-438B-9F00-03D3A3A8C313}"/>
              </a:ext>
            </a:extLst>
          </p:cNvPr>
          <p:cNvSpPr>
            <a:spLocks noGrp="1"/>
          </p:cNvSpPr>
          <p:nvPr>
            <p:ph idx="1"/>
          </p:nvPr>
        </p:nvSpPr>
        <p:spPr>
          <a:xfrm>
            <a:off x="3749879" y="617307"/>
            <a:ext cx="7753289" cy="6240693"/>
          </a:xfrm>
        </p:spPr>
        <p:txBody>
          <a:bodyPr>
            <a:normAutofit/>
          </a:bodyPr>
          <a:lstStyle/>
          <a:p>
            <a:r>
              <a:rPr lang="zh-CN" altLang="en-US" dirty="0"/>
              <a:t>（一）项目采购特点对采购活动的要求</a:t>
            </a:r>
          </a:p>
          <a:p>
            <a:r>
              <a:rPr lang="zh-CN" altLang="en-US" dirty="0"/>
              <a:t>    所谓项目就是指一系列独特的、复杂的并相互关联的活动，这些活动有着一个明确的目标或目的，必须在特定的时间、预算、资源限定内，依据规范完成。</a:t>
            </a:r>
          </a:p>
          <a:p>
            <a:r>
              <a:rPr lang="zh-CN" altLang="en-US" dirty="0"/>
              <a:t>我国企业项目管理中的采购管理包括必须招标项目和非必须招标的项目。必须招标的项目严格执行</a:t>
            </a:r>
            <a:r>
              <a:rPr lang="en-US" altLang="zh-CN" dirty="0"/>
              <a:t>《</a:t>
            </a:r>
            <a:r>
              <a:rPr lang="zh-CN" altLang="en-US" dirty="0"/>
              <a:t>招标投标法</a:t>
            </a:r>
            <a:r>
              <a:rPr lang="en-US" altLang="zh-CN" dirty="0"/>
              <a:t>》</a:t>
            </a:r>
            <a:r>
              <a:rPr lang="zh-CN" altLang="en-US" dirty="0"/>
              <a:t>，包括项目范围规模和程序要求。非必须招标的项目可执行已经颁布的</a:t>
            </a:r>
            <a:r>
              <a:rPr lang="en-US" altLang="zh-CN" dirty="0"/>
              <a:t>《</a:t>
            </a:r>
            <a:r>
              <a:rPr lang="zh-CN" altLang="en-US" dirty="0"/>
              <a:t>国有企业采购操作规范</a:t>
            </a:r>
            <a:r>
              <a:rPr lang="en-US" altLang="zh-CN" dirty="0"/>
              <a:t>》</a:t>
            </a:r>
            <a:r>
              <a:rPr lang="zh-CN" altLang="en-US" dirty="0"/>
              <a:t>。工程项目的特点表现为生产要素表现为流动性一次性。因此企业项目采购采用招标方式一般可以达到预期目标。采购结果一般形成企业固定资产。 </a:t>
            </a:r>
          </a:p>
          <a:p>
            <a:endParaRPr lang="zh-CN" altLang="en-US" dirty="0"/>
          </a:p>
        </p:txBody>
      </p:sp>
      <p:pic>
        <p:nvPicPr>
          <p:cNvPr id="4" name="图片 3">
            <a:extLst>
              <a:ext uri="{FF2B5EF4-FFF2-40B4-BE49-F238E27FC236}">
                <a16:creationId xmlns:a16="http://schemas.microsoft.com/office/drawing/2014/main" xmlns="" id="{2AF51B15-F27E-4CB6-8200-E3328664AF6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2434" y="1386762"/>
            <a:ext cx="3147445" cy="3953191"/>
          </a:xfrm>
          <a:prstGeom prst="rect">
            <a:avLst/>
          </a:prstGeom>
        </p:spPr>
      </p:pic>
    </p:spTree>
    <p:extLst>
      <p:ext uri="{BB962C8B-B14F-4D97-AF65-F5344CB8AC3E}">
        <p14:creationId xmlns:p14="http://schemas.microsoft.com/office/powerpoint/2010/main" xmlns="" val="17356264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7200" y="366623"/>
            <a:ext cx="7955280" cy="6124754"/>
          </a:xfrm>
          <a:prstGeom prst="rect">
            <a:avLst/>
          </a:prstGeom>
        </p:spPr>
        <p:txBody>
          <a:bodyPr wrap="square">
            <a:spAutoFit/>
          </a:bodyPr>
          <a:lstStyle/>
          <a:p>
            <a:r>
              <a:rPr lang="zh-CN" altLang="zh-CN" sz="2800" dirty="0">
                <a:latin typeface="宋体" panose="02010600030101010101" pitchFamily="2" charset="-122"/>
                <a:ea typeface="宋体" panose="02010600030101010101" pitchFamily="2" charset="-122"/>
              </a:rPr>
              <a:t>《工程建设项目施工招标投标办法》（</a:t>
            </a:r>
            <a:r>
              <a:rPr lang="en-US" altLang="zh-CN" sz="2800" dirty="0">
                <a:latin typeface="宋体" panose="02010600030101010101" pitchFamily="2" charset="-122"/>
                <a:ea typeface="宋体" panose="02010600030101010101" pitchFamily="2" charset="-122"/>
              </a:rPr>
              <a:t>30</a:t>
            </a:r>
            <a:r>
              <a:rPr lang="zh-CN" altLang="zh-CN" sz="2800" dirty="0">
                <a:latin typeface="宋体" panose="02010600030101010101" pitchFamily="2" charset="-122"/>
                <a:ea typeface="宋体" panose="02010600030101010101" pitchFamily="2" charset="-122"/>
              </a:rPr>
              <a:t>号令）第三十六条第三款规定：“</a:t>
            </a:r>
            <a:r>
              <a:rPr lang="zh-CN" altLang="zh-CN" sz="2800" dirty="0">
                <a:latin typeface="华文仿宋" panose="02010600040101010101" pitchFamily="2" charset="-122"/>
                <a:ea typeface="华文仿宋" panose="02010600040101010101" pitchFamily="2" charset="-122"/>
              </a:rPr>
              <a:t>投标人根据招标文件载明的项目实际情况，拟在中标后将中标项目的部分非主体、非关键性工作进行分包的，</a:t>
            </a:r>
            <a:r>
              <a:rPr lang="zh-CN" altLang="zh-CN" sz="2800" dirty="0">
                <a:solidFill>
                  <a:srgbClr val="FF0000"/>
                </a:solidFill>
                <a:latin typeface="华文仿宋" panose="02010600040101010101" pitchFamily="2" charset="-122"/>
                <a:ea typeface="华文仿宋" panose="02010600040101010101" pitchFamily="2" charset="-122"/>
              </a:rPr>
              <a:t>应当在投标文件中载明。</a:t>
            </a:r>
            <a:r>
              <a:rPr lang="zh-CN" altLang="zh-CN" sz="2800" dirty="0">
                <a:solidFill>
                  <a:srgbClr val="FF0000"/>
                </a:solidFill>
                <a:latin typeface="宋体" panose="02010600030101010101" pitchFamily="2" charset="-122"/>
                <a:ea typeface="宋体" panose="02010600030101010101" pitchFamily="2" charset="-122"/>
              </a:rPr>
              <a:t>”</a:t>
            </a:r>
          </a:p>
          <a:p>
            <a:r>
              <a:rPr lang="zh-CN" altLang="zh-CN" sz="2800" dirty="0">
                <a:latin typeface="宋体" panose="02010600030101010101" pitchFamily="2" charset="-122"/>
                <a:ea typeface="宋体" panose="02010600030101010101" pitchFamily="2" charset="-122"/>
              </a:rPr>
              <a:t>上述条款中“应当在投标文件中载明”的规定表明法律要求在投标文件中对分包的结果载明，没有</a:t>
            </a:r>
            <a:r>
              <a:rPr lang="zh-CN" altLang="zh-CN" sz="2800" dirty="0">
                <a:solidFill>
                  <a:srgbClr val="FF0000"/>
                </a:solidFill>
                <a:latin typeface="宋体" panose="02010600030101010101" pitchFamily="2" charset="-122"/>
                <a:ea typeface="宋体" panose="02010600030101010101" pitchFamily="2" charset="-122"/>
              </a:rPr>
              <a:t>对分包的采购形式做强制规定。</a:t>
            </a:r>
            <a:r>
              <a:rPr lang="zh-CN" altLang="zh-CN" sz="2800" dirty="0">
                <a:latin typeface="宋体" panose="02010600030101010101" pitchFamily="2" charset="-122"/>
                <a:ea typeface="宋体" panose="02010600030101010101" pitchFamily="2" charset="-122"/>
              </a:rPr>
              <a:t>如何确定分包采购方式属于招标人的自由裁量权。即总承包人在投标前已经通过竞争方式选取分包伙伴，其总价包含的分包参与了项目竞争的不属于强制招标范围。在这种情况下，企业制度要求通过招标方式选择分包商应按照自愿招标项目的规定进行管理。</a:t>
            </a:r>
          </a:p>
        </p:txBody>
      </p:sp>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65886" y="1501775"/>
            <a:ext cx="2940314" cy="385445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2960" y="628650"/>
            <a:ext cx="5829300" cy="5693866"/>
          </a:xfrm>
          <a:prstGeom prst="rect">
            <a:avLst/>
          </a:prstGeom>
        </p:spPr>
        <p:txBody>
          <a:bodyPr wrap="square">
            <a:spAutoFit/>
          </a:bodyPr>
          <a:lstStyle/>
          <a:p>
            <a:r>
              <a:rPr lang="zh-CN" altLang="zh-CN" sz="2800" dirty="0">
                <a:latin typeface="宋体" panose="02010600030101010101" pitchFamily="2" charset="-122"/>
                <a:ea typeface="宋体" panose="02010600030101010101" pitchFamily="2" charset="-122"/>
              </a:rPr>
              <a:t>依据《工程建设项目货物招标投标办法》（</a:t>
            </a:r>
            <a:r>
              <a:rPr lang="en-US" altLang="zh-CN" sz="2800" dirty="0">
                <a:latin typeface="宋体" panose="02010600030101010101" pitchFamily="2" charset="-122"/>
                <a:ea typeface="宋体" panose="02010600030101010101" pitchFamily="2" charset="-122"/>
              </a:rPr>
              <a:t>27</a:t>
            </a:r>
            <a:r>
              <a:rPr lang="zh-CN" altLang="zh-CN" sz="2800" dirty="0">
                <a:latin typeface="宋体" panose="02010600030101010101" pitchFamily="2" charset="-122"/>
                <a:ea typeface="宋体" panose="02010600030101010101" pitchFamily="2" charset="-122"/>
              </a:rPr>
              <a:t>号令）第五条第二款规定： “</a:t>
            </a:r>
            <a:r>
              <a:rPr lang="zh-CN" altLang="zh-CN" sz="2800" dirty="0">
                <a:latin typeface="华文仿宋" panose="02010600040101010101" pitchFamily="2" charset="-122"/>
                <a:ea typeface="华文仿宋" panose="02010600040101010101" pitchFamily="2" charset="-122"/>
              </a:rPr>
              <a:t>工程建设项目招标人对项目实行总承包招标时，</a:t>
            </a:r>
            <a:r>
              <a:rPr lang="zh-CN" altLang="zh-CN" sz="2800" dirty="0">
                <a:solidFill>
                  <a:srgbClr val="FF0000"/>
                </a:solidFill>
                <a:latin typeface="华文仿宋" panose="02010600040101010101" pitchFamily="2" charset="-122"/>
                <a:ea typeface="华文仿宋" panose="02010600040101010101" pitchFamily="2" charset="-122"/>
              </a:rPr>
              <a:t>未包括在总承包范围内的货物属于依法必须进行招标的项目范围且达到国家规定规模标准的，应当由工程建设项目招标人依法组织招标。</a:t>
            </a:r>
            <a:r>
              <a:rPr lang="zh-CN" altLang="zh-CN" sz="2800" dirty="0">
                <a:latin typeface="宋体" panose="02010600030101010101" pitchFamily="2" charset="-122"/>
                <a:ea typeface="宋体" panose="02010600030101010101" pitchFamily="2" charset="-122"/>
              </a:rPr>
              <a:t>”据此，已经包含在总包范围内且参与竞争的货物和原材料不属于法律规定的强制招标的范围。企业为进一步降低采购成本采用招标的方式采购属于自愿招标项目，执行程序较为宽泛。</a:t>
            </a:r>
          </a:p>
        </p:txBody>
      </p:sp>
      <p:pic>
        <p:nvPicPr>
          <p:cNvPr id="5" name="图片 4">
            <a:extLst>
              <a:ext uri="{FF2B5EF4-FFF2-40B4-BE49-F238E27FC236}">
                <a16:creationId xmlns:a16="http://schemas.microsoft.com/office/drawing/2014/main" xmlns="" id="{A9F1F8BA-D5E6-4F04-8ADD-65C6FF4CB60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52260" y="1771431"/>
            <a:ext cx="4972707" cy="3315138"/>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841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sp>
        <p:nvSpPr>
          <p:cNvPr id="6" name="直角三角形 5"/>
          <p:cNvSpPr/>
          <p:nvPr/>
        </p:nvSpPr>
        <p:spPr>
          <a:xfrm>
            <a:off x="893763" y="4953000"/>
            <a:ext cx="228600" cy="841375"/>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直角三角形 6"/>
          <p:cNvSpPr/>
          <p:nvPr/>
        </p:nvSpPr>
        <p:spPr>
          <a:xfrm>
            <a:off x="896938" y="3432175"/>
            <a:ext cx="228600" cy="84296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直角三角形 7"/>
          <p:cNvSpPr/>
          <p:nvPr/>
        </p:nvSpPr>
        <p:spPr>
          <a:xfrm>
            <a:off x="893763" y="1924050"/>
            <a:ext cx="228600" cy="841375"/>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椭圆 8"/>
          <p:cNvSpPr/>
          <p:nvPr/>
        </p:nvSpPr>
        <p:spPr>
          <a:xfrm>
            <a:off x="9394825" y="3081338"/>
            <a:ext cx="387350" cy="14287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88424" name="组合 24"/>
          <p:cNvGrpSpPr/>
          <p:nvPr/>
        </p:nvGrpSpPr>
        <p:grpSpPr bwMode="auto">
          <a:xfrm>
            <a:off x="8699500" y="995363"/>
            <a:ext cx="1778000" cy="2160587"/>
            <a:chOff x="6546849" y="1227766"/>
            <a:chExt cx="1778000" cy="2161720"/>
          </a:xfrm>
        </p:grpSpPr>
        <p:sp>
          <p:nvSpPr>
            <p:cNvPr id="17" name="直角三角形 14"/>
            <p:cNvSpPr/>
            <p:nvPr/>
          </p:nvSpPr>
          <p:spPr>
            <a:xfrm>
              <a:off x="6553199" y="1227766"/>
              <a:ext cx="863600" cy="2063243"/>
            </a:xfrm>
            <a:custGeom>
              <a:avLst/>
              <a:gdLst>
                <a:gd name="connsiteX0" fmla="*/ 0 w 882650"/>
                <a:gd name="connsiteY0" fmla="*/ 831850 h 831850"/>
                <a:gd name="connsiteX1" fmla="*/ 0 w 882650"/>
                <a:gd name="connsiteY1" fmla="*/ 0 h 831850"/>
                <a:gd name="connsiteX2" fmla="*/ 882650 w 882650"/>
                <a:gd name="connsiteY2" fmla="*/ 831850 h 831850"/>
                <a:gd name="connsiteX3" fmla="*/ 0 w 882650"/>
                <a:gd name="connsiteY3" fmla="*/ 831850 h 831850"/>
                <a:gd name="connsiteX0-1" fmla="*/ 0 w 863600"/>
                <a:gd name="connsiteY0-2" fmla="*/ 831850 h 2559050"/>
                <a:gd name="connsiteX1-3" fmla="*/ 0 w 863600"/>
                <a:gd name="connsiteY1-4" fmla="*/ 0 h 2559050"/>
                <a:gd name="connsiteX2-5" fmla="*/ 863600 w 863600"/>
                <a:gd name="connsiteY2-6" fmla="*/ 2559050 h 2559050"/>
                <a:gd name="connsiteX3-7" fmla="*/ 0 w 863600"/>
                <a:gd name="connsiteY3-8" fmla="*/ 831850 h 2559050"/>
                <a:gd name="connsiteX0-9" fmla="*/ 0 w 863600"/>
                <a:gd name="connsiteY0-10" fmla="*/ 336550 h 2063750"/>
                <a:gd name="connsiteX1-11" fmla="*/ 311150 w 863600"/>
                <a:gd name="connsiteY1-12" fmla="*/ 0 h 2063750"/>
                <a:gd name="connsiteX2-13" fmla="*/ 863600 w 863600"/>
                <a:gd name="connsiteY2-14" fmla="*/ 2063750 h 2063750"/>
                <a:gd name="connsiteX3-15" fmla="*/ 0 w 863600"/>
                <a:gd name="connsiteY3-16" fmla="*/ 336550 h 2063750"/>
              </a:gdLst>
              <a:ahLst/>
              <a:cxnLst>
                <a:cxn ang="0">
                  <a:pos x="connsiteX0-1" y="connsiteY0-2"/>
                </a:cxn>
                <a:cxn ang="0">
                  <a:pos x="connsiteX1-3" y="connsiteY1-4"/>
                </a:cxn>
                <a:cxn ang="0">
                  <a:pos x="connsiteX2-5" y="connsiteY2-6"/>
                </a:cxn>
                <a:cxn ang="0">
                  <a:pos x="connsiteX3-7" y="connsiteY3-8"/>
                </a:cxn>
              </a:cxnLst>
              <a:rect l="l" t="t" r="r" b="b"/>
              <a:pathLst>
                <a:path w="863600" h="2063750">
                  <a:moveTo>
                    <a:pt x="0" y="336550"/>
                  </a:moveTo>
                  <a:lnTo>
                    <a:pt x="311150" y="0"/>
                  </a:lnTo>
                  <a:lnTo>
                    <a:pt x="863600" y="2063750"/>
                  </a:lnTo>
                  <a:lnTo>
                    <a:pt x="0" y="336550"/>
                  </a:lnTo>
                  <a:close/>
                </a:path>
              </a:pathLst>
            </a:cu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等腰三角形 26"/>
            <p:cNvSpPr/>
            <p:nvPr/>
          </p:nvSpPr>
          <p:spPr>
            <a:xfrm flipV="1">
              <a:off x="6546849" y="1561316"/>
              <a:ext cx="1778000" cy="182817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3" name="组合 49"/>
          <p:cNvGrpSpPr/>
          <p:nvPr/>
        </p:nvGrpSpPr>
        <p:grpSpPr>
          <a:xfrm>
            <a:off x="9338206" y="1578793"/>
            <a:ext cx="562687" cy="618557"/>
            <a:chOff x="7016751" y="4257675"/>
            <a:chExt cx="447675" cy="492125"/>
          </a:xfrm>
          <a:solidFill>
            <a:schemeClr val="bg1"/>
          </a:solidFill>
        </p:grpSpPr>
        <p:sp>
          <p:nvSpPr>
            <p:cNvPr id="13" name="Oval 116"/>
            <p:cNvSpPr>
              <a:spLocks noChangeArrowheads="1"/>
            </p:cNvSpPr>
            <p:nvPr/>
          </p:nvSpPr>
          <p:spPr bwMode="auto">
            <a:xfrm>
              <a:off x="7070726" y="4257675"/>
              <a:ext cx="106363" cy="10636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Oval 117"/>
            <p:cNvSpPr>
              <a:spLocks noChangeArrowheads="1"/>
            </p:cNvSpPr>
            <p:nvPr/>
          </p:nvSpPr>
          <p:spPr bwMode="auto">
            <a:xfrm>
              <a:off x="7245351" y="4257675"/>
              <a:ext cx="104775" cy="10636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Freeform 118"/>
            <p:cNvSpPr/>
            <p:nvPr/>
          </p:nvSpPr>
          <p:spPr bwMode="auto">
            <a:xfrm>
              <a:off x="7331076" y="4683125"/>
              <a:ext cx="55563" cy="66675"/>
            </a:xfrm>
            <a:custGeom>
              <a:avLst/>
              <a:gdLst>
                <a:gd name="T0" fmla="*/ 0 w 26"/>
                <a:gd name="T1" fmla="*/ 0 h 31"/>
                <a:gd name="T2" fmla="*/ 0 w 26"/>
                <a:gd name="T3" fmla="*/ 18 h 31"/>
                <a:gd name="T4" fmla="*/ 13 w 26"/>
                <a:gd name="T5" fmla="*/ 31 h 31"/>
                <a:gd name="T6" fmla="*/ 13 w 26"/>
                <a:gd name="T7" fmla="*/ 31 h 31"/>
                <a:gd name="T8" fmla="*/ 26 w 26"/>
                <a:gd name="T9" fmla="*/ 18 h 31"/>
                <a:gd name="T10" fmla="*/ 26 w 26"/>
                <a:gd name="T11" fmla="*/ 0 h 31"/>
                <a:gd name="T12" fmla="*/ 0 w 2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6" h="31">
                  <a:moveTo>
                    <a:pt x="0" y="0"/>
                  </a:moveTo>
                  <a:cubicBezTo>
                    <a:pt x="0" y="18"/>
                    <a:pt x="0" y="18"/>
                    <a:pt x="0" y="18"/>
                  </a:cubicBezTo>
                  <a:cubicBezTo>
                    <a:pt x="0" y="25"/>
                    <a:pt x="6" y="31"/>
                    <a:pt x="13" y="31"/>
                  </a:cubicBezTo>
                  <a:cubicBezTo>
                    <a:pt x="13" y="31"/>
                    <a:pt x="13" y="31"/>
                    <a:pt x="13" y="31"/>
                  </a:cubicBezTo>
                  <a:cubicBezTo>
                    <a:pt x="21" y="31"/>
                    <a:pt x="26" y="25"/>
                    <a:pt x="26" y="18"/>
                  </a:cubicBezTo>
                  <a:cubicBezTo>
                    <a:pt x="26" y="0"/>
                    <a:pt x="26" y="0"/>
                    <a:pt x="26" y="0"/>
                  </a:cubicBezTo>
                  <a:lnTo>
                    <a:pt x="0" y="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Freeform 119"/>
            <p:cNvSpPr>
              <a:spLocks noEditPoints="1"/>
            </p:cNvSpPr>
            <p:nvPr/>
          </p:nvSpPr>
          <p:spPr bwMode="auto">
            <a:xfrm>
              <a:off x="7016751" y="4360862"/>
              <a:ext cx="447675" cy="388938"/>
            </a:xfrm>
            <a:custGeom>
              <a:avLst/>
              <a:gdLst>
                <a:gd name="T0" fmla="*/ 191 w 209"/>
                <a:gd name="T1" fmla="*/ 93 h 182"/>
                <a:gd name="T2" fmla="*/ 182 w 209"/>
                <a:gd name="T3" fmla="*/ 83 h 182"/>
                <a:gd name="T4" fmla="*/ 182 w 209"/>
                <a:gd name="T5" fmla="*/ 80 h 182"/>
                <a:gd name="T6" fmla="*/ 166 w 209"/>
                <a:gd name="T7" fmla="*/ 15 h 182"/>
                <a:gd name="T8" fmla="*/ 148 w 209"/>
                <a:gd name="T9" fmla="*/ 0 h 182"/>
                <a:gd name="T10" fmla="*/ 148 w 209"/>
                <a:gd name="T11" fmla="*/ 0 h 182"/>
                <a:gd name="T12" fmla="*/ 142 w 209"/>
                <a:gd name="T13" fmla="*/ 1 h 182"/>
                <a:gd name="T14" fmla="*/ 137 w 209"/>
                <a:gd name="T15" fmla="*/ 3 h 182"/>
                <a:gd name="T16" fmla="*/ 124 w 209"/>
                <a:gd name="T17" fmla="*/ 20 h 182"/>
                <a:gd name="T18" fmla="*/ 124 w 209"/>
                <a:gd name="T19" fmla="*/ 21 h 182"/>
                <a:gd name="T20" fmla="*/ 117 w 209"/>
                <a:gd name="T21" fmla="*/ 43 h 182"/>
                <a:gd name="T22" fmla="*/ 90 w 209"/>
                <a:gd name="T23" fmla="*/ 48 h 182"/>
                <a:gd name="T24" fmla="*/ 82 w 209"/>
                <a:gd name="T25" fmla="*/ 53 h 182"/>
                <a:gd name="T26" fmla="*/ 65 w 209"/>
                <a:gd name="T27" fmla="*/ 45 h 182"/>
                <a:gd name="T28" fmla="*/ 58 w 209"/>
                <a:gd name="T29" fmla="*/ 21 h 182"/>
                <a:gd name="T30" fmla="*/ 58 w 209"/>
                <a:gd name="T31" fmla="*/ 20 h 182"/>
                <a:gd name="T32" fmla="*/ 44 w 209"/>
                <a:gd name="T33" fmla="*/ 3 h 182"/>
                <a:gd name="T34" fmla="*/ 39 w 209"/>
                <a:gd name="T35" fmla="*/ 1 h 182"/>
                <a:gd name="T36" fmla="*/ 34 w 209"/>
                <a:gd name="T37" fmla="*/ 0 h 182"/>
                <a:gd name="T38" fmla="*/ 34 w 209"/>
                <a:gd name="T39" fmla="*/ 0 h 182"/>
                <a:gd name="T40" fmla="*/ 13 w 209"/>
                <a:gd name="T41" fmla="*/ 15 h 182"/>
                <a:gd name="T42" fmla="*/ 1 w 209"/>
                <a:gd name="T43" fmla="*/ 69 h 182"/>
                <a:gd name="T44" fmla="*/ 8 w 209"/>
                <a:gd name="T45" fmla="*/ 86 h 182"/>
                <a:gd name="T46" fmla="*/ 8 w 209"/>
                <a:gd name="T47" fmla="*/ 169 h 182"/>
                <a:gd name="T48" fmla="*/ 21 w 209"/>
                <a:gd name="T49" fmla="*/ 182 h 182"/>
                <a:gd name="T50" fmla="*/ 34 w 209"/>
                <a:gd name="T51" fmla="*/ 169 h 182"/>
                <a:gd name="T52" fmla="*/ 34 w 209"/>
                <a:gd name="T53" fmla="*/ 91 h 182"/>
                <a:gd name="T54" fmla="*/ 46 w 209"/>
                <a:gd name="T55" fmla="*/ 78 h 182"/>
                <a:gd name="T56" fmla="*/ 50 w 209"/>
                <a:gd name="T57" fmla="*/ 58 h 182"/>
                <a:gd name="T58" fmla="*/ 89 w 209"/>
                <a:gd name="T59" fmla="*/ 73 h 182"/>
                <a:gd name="T60" fmla="*/ 90 w 209"/>
                <a:gd name="T61" fmla="*/ 73 h 182"/>
                <a:gd name="T62" fmla="*/ 99 w 209"/>
                <a:gd name="T63" fmla="*/ 67 h 182"/>
                <a:gd name="T64" fmla="*/ 131 w 209"/>
                <a:gd name="T65" fmla="*/ 56 h 182"/>
                <a:gd name="T66" fmla="*/ 136 w 209"/>
                <a:gd name="T67" fmla="*/ 78 h 182"/>
                <a:gd name="T68" fmla="*/ 145 w 209"/>
                <a:gd name="T69" fmla="*/ 90 h 182"/>
                <a:gd name="T70" fmla="*/ 151 w 209"/>
                <a:gd name="T71" fmla="*/ 90 h 182"/>
                <a:gd name="T72" fmla="*/ 159 w 209"/>
                <a:gd name="T73" fmla="*/ 81 h 182"/>
                <a:gd name="T74" fmla="*/ 147 w 209"/>
                <a:gd name="T75" fmla="*/ 41 h 182"/>
                <a:gd name="T76" fmla="*/ 150 w 209"/>
                <a:gd name="T77" fmla="*/ 40 h 182"/>
                <a:gd name="T78" fmla="*/ 163 w 209"/>
                <a:gd name="T79" fmla="*/ 83 h 182"/>
                <a:gd name="T80" fmla="*/ 154 w 209"/>
                <a:gd name="T81" fmla="*/ 93 h 182"/>
                <a:gd name="T82" fmla="*/ 135 w 209"/>
                <a:gd name="T83" fmla="*/ 93 h 182"/>
                <a:gd name="T84" fmla="*/ 135 w 209"/>
                <a:gd name="T85" fmla="*/ 147 h 182"/>
                <a:gd name="T86" fmla="*/ 209 w 209"/>
                <a:gd name="T87" fmla="*/ 147 h 182"/>
                <a:gd name="T88" fmla="*/ 209 w 209"/>
                <a:gd name="T89" fmla="*/ 93 h 182"/>
                <a:gd name="T90" fmla="*/ 191 w 209"/>
                <a:gd name="T91" fmla="*/ 93 h 182"/>
                <a:gd name="T92" fmla="*/ 160 w 209"/>
                <a:gd name="T93" fmla="*/ 93 h 182"/>
                <a:gd name="T94" fmla="*/ 165 w 209"/>
                <a:gd name="T95" fmla="*/ 89 h 182"/>
                <a:gd name="T96" fmla="*/ 172 w 209"/>
                <a:gd name="T97" fmla="*/ 92 h 182"/>
                <a:gd name="T98" fmla="*/ 174 w 209"/>
                <a:gd name="T99" fmla="*/ 92 h 182"/>
                <a:gd name="T100" fmla="*/ 179 w 209"/>
                <a:gd name="T101" fmla="*/ 89 h 182"/>
                <a:gd name="T102" fmla="*/ 184 w 209"/>
                <a:gd name="T103" fmla="*/ 93 h 182"/>
                <a:gd name="T104" fmla="*/ 160 w 209"/>
                <a:gd name="T105" fmla="*/ 9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82">
                  <a:moveTo>
                    <a:pt x="191" y="93"/>
                  </a:moveTo>
                  <a:cubicBezTo>
                    <a:pt x="190" y="88"/>
                    <a:pt x="186" y="84"/>
                    <a:pt x="182" y="83"/>
                  </a:cubicBezTo>
                  <a:cubicBezTo>
                    <a:pt x="182" y="82"/>
                    <a:pt x="182" y="81"/>
                    <a:pt x="182" y="80"/>
                  </a:cubicBezTo>
                  <a:cubicBezTo>
                    <a:pt x="181" y="74"/>
                    <a:pt x="166" y="15"/>
                    <a:pt x="166" y="15"/>
                  </a:cubicBezTo>
                  <a:cubicBezTo>
                    <a:pt x="163" y="5"/>
                    <a:pt x="157" y="0"/>
                    <a:pt x="148" y="0"/>
                  </a:cubicBezTo>
                  <a:cubicBezTo>
                    <a:pt x="148" y="0"/>
                    <a:pt x="148" y="0"/>
                    <a:pt x="148" y="0"/>
                  </a:cubicBezTo>
                  <a:cubicBezTo>
                    <a:pt x="148" y="0"/>
                    <a:pt x="145" y="0"/>
                    <a:pt x="142" y="1"/>
                  </a:cubicBezTo>
                  <a:cubicBezTo>
                    <a:pt x="140" y="1"/>
                    <a:pt x="137" y="3"/>
                    <a:pt x="137" y="3"/>
                  </a:cubicBezTo>
                  <a:cubicBezTo>
                    <a:pt x="131" y="6"/>
                    <a:pt x="125" y="12"/>
                    <a:pt x="124" y="20"/>
                  </a:cubicBezTo>
                  <a:cubicBezTo>
                    <a:pt x="124" y="20"/>
                    <a:pt x="124" y="20"/>
                    <a:pt x="124" y="21"/>
                  </a:cubicBezTo>
                  <a:cubicBezTo>
                    <a:pt x="122" y="32"/>
                    <a:pt x="120" y="40"/>
                    <a:pt x="117" y="43"/>
                  </a:cubicBezTo>
                  <a:cubicBezTo>
                    <a:pt x="113" y="47"/>
                    <a:pt x="105" y="48"/>
                    <a:pt x="90" y="48"/>
                  </a:cubicBezTo>
                  <a:cubicBezTo>
                    <a:pt x="86" y="48"/>
                    <a:pt x="83" y="50"/>
                    <a:pt x="82" y="53"/>
                  </a:cubicBezTo>
                  <a:cubicBezTo>
                    <a:pt x="73" y="51"/>
                    <a:pt x="67" y="48"/>
                    <a:pt x="65" y="45"/>
                  </a:cubicBezTo>
                  <a:cubicBezTo>
                    <a:pt x="61" y="41"/>
                    <a:pt x="60" y="33"/>
                    <a:pt x="58" y="21"/>
                  </a:cubicBezTo>
                  <a:cubicBezTo>
                    <a:pt x="58" y="20"/>
                    <a:pt x="58" y="20"/>
                    <a:pt x="58" y="20"/>
                  </a:cubicBezTo>
                  <a:cubicBezTo>
                    <a:pt x="57" y="12"/>
                    <a:pt x="51" y="6"/>
                    <a:pt x="44" y="3"/>
                  </a:cubicBezTo>
                  <a:cubicBezTo>
                    <a:pt x="44" y="3"/>
                    <a:pt x="42" y="1"/>
                    <a:pt x="39" y="1"/>
                  </a:cubicBezTo>
                  <a:cubicBezTo>
                    <a:pt x="37" y="0"/>
                    <a:pt x="34" y="0"/>
                    <a:pt x="34" y="0"/>
                  </a:cubicBezTo>
                  <a:cubicBezTo>
                    <a:pt x="34" y="0"/>
                    <a:pt x="34" y="0"/>
                    <a:pt x="34" y="0"/>
                  </a:cubicBezTo>
                  <a:cubicBezTo>
                    <a:pt x="25" y="0"/>
                    <a:pt x="15" y="5"/>
                    <a:pt x="13" y="15"/>
                  </a:cubicBezTo>
                  <a:cubicBezTo>
                    <a:pt x="1" y="69"/>
                    <a:pt x="1" y="69"/>
                    <a:pt x="1" y="69"/>
                  </a:cubicBezTo>
                  <a:cubicBezTo>
                    <a:pt x="0" y="76"/>
                    <a:pt x="3" y="82"/>
                    <a:pt x="8" y="86"/>
                  </a:cubicBezTo>
                  <a:cubicBezTo>
                    <a:pt x="8" y="169"/>
                    <a:pt x="8" y="169"/>
                    <a:pt x="8" y="169"/>
                  </a:cubicBezTo>
                  <a:cubicBezTo>
                    <a:pt x="8" y="176"/>
                    <a:pt x="14" y="182"/>
                    <a:pt x="21" y="182"/>
                  </a:cubicBezTo>
                  <a:cubicBezTo>
                    <a:pt x="29" y="182"/>
                    <a:pt x="34" y="176"/>
                    <a:pt x="34" y="169"/>
                  </a:cubicBezTo>
                  <a:cubicBezTo>
                    <a:pt x="34" y="91"/>
                    <a:pt x="34" y="91"/>
                    <a:pt x="34" y="91"/>
                  </a:cubicBezTo>
                  <a:cubicBezTo>
                    <a:pt x="40" y="89"/>
                    <a:pt x="44" y="85"/>
                    <a:pt x="46" y="78"/>
                  </a:cubicBezTo>
                  <a:cubicBezTo>
                    <a:pt x="50" y="58"/>
                    <a:pt x="50" y="58"/>
                    <a:pt x="50" y="58"/>
                  </a:cubicBezTo>
                  <a:cubicBezTo>
                    <a:pt x="57" y="66"/>
                    <a:pt x="68" y="70"/>
                    <a:pt x="89" y="73"/>
                  </a:cubicBezTo>
                  <a:cubicBezTo>
                    <a:pt x="89" y="73"/>
                    <a:pt x="90" y="73"/>
                    <a:pt x="90" y="73"/>
                  </a:cubicBezTo>
                  <a:cubicBezTo>
                    <a:pt x="94" y="73"/>
                    <a:pt x="98" y="71"/>
                    <a:pt x="99" y="67"/>
                  </a:cubicBezTo>
                  <a:cubicBezTo>
                    <a:pt x="115" y="66"/>
                    <a:pt x="125" y="63"/>
                    <a:pt x="131" y="56"/>
                  </a:cubicBezTo>
                  <a:cubicBezTo>
                    <a:pt x="136" y="78"/>
                    <a:pt x="136" y="78"/>
                    <a:pt x="136" y="78"/>
                  </a:cubicBezTo>
                  <a:cubicBezTo>
                    <a:pt x="137" y="84"/>
                    <a:pt x="141" y="88"/>
                    <a:pt x="145" y="90"/>
                  </a:cubicBezTo>
                  <a:cubicBezTo>
                    <a:pt x="151" y="90"/>
                    <a:pt x="151" y="90"/>
                    <a:pt x="151" y="90"/>
                  </a:cubicBezTo>
                  <a:cubicBezTo>
                    <a:pt x="153" y="86"/>
                    <a:pt x="155" y="83"/>
                    <a:pt x="159" y="81"/>
                  </a:cubicBezTo>
                  <a:cubicBezTo>
                    <a:pt x="156" y="66"/>
                    <a:pt x="151" y="50"/>
                    <a:pt x="147" y="41"/>
                  </a:cubicBezTo>
                  <a:cubicBezTo>
                    <a:pt x="145" y="36"/>
                    <a:pt x="148" y="35"/>
                    <a:pt x="150" y="40"/>
                  </a:cubicBezTo>
                  <a:cubicBezTo>
                    <a:pt x="152" y="45"/>
                    <a:pt x="160" y="68"/>
                    <a:pt x="163" y="83"/>
                  </a:cubicBezTo>
                  <a:cubicBezTo>
                    <a:pt x="158" y="84"/>
                    <a:pt x="155" y="88"/>
                    <a:pt x="154" y="93"/>
                  </a:cubicBezTo>
                  <a:cubicBezTo>
                    <a:pt x="135" y="93"/>
                    <a:pt x="135" y="93"/>
                    <a:pt x="135" y="93"/>
                  </a:cubicBezTo>
                  <a:cubicBezTo>
                    <a:pt x="135" y="147"/>
                    <a:pt x="135" y="147"/>
                    <a:pt x="135" y="147"/>
                  </a:cubicBezTo>
                  <a:cubicBezTo>
                    <a:pt x="209" y="147"/>
                    <a:pt x="209" y="147"/>
                    <a:pt x="209" y="147"/>
                  </a:cubicBezTo>
                  <a:cubicBezTo>
                    <a:pt x="209" y="93"/>
                    <a:pt x="209" y="93"/>
                    <a:pt x="209" y="93"/>
                  </a:cubicBezTo>
                  <a:lnTo>
                    <a:pt x="191" y="93"/>
                  </a:lnTo>
                  <a:close/>
                  <a:moveTo>
                    <a:pt x="160" y="93"/>
                  </a:moveTo>
                  <a:cubicBezTo>
                    <a:pt x="161" y="91"/>
                    <a:pt x="163" y="89"/>
                    <a:pt x="165" y="89"/>
                  </a:cubicBezTo>
                  <a:cubicBezTo>
                    <a:pt x="167" y="91"/>
                    <a:pt x="170" y="92"/>
                    <a:pt x="172" y="92"/>
                  </a:cubicBezTo>
                  <a:cubicBezTo>
                    <a:pt x="173" y="92"/>
                    <a:pt x="174" y="92"/>
                    <a:pt x="174" y="92"/>
                  </a:cubicBezTo>
                  <a:cubicBezTo>
                    <a:pt x="176" y="91"/>
                    <a:pt x="178" y="90"/>
                    <a:pt x="179" y="89"/>
                  </a:cubicBezTo>
                  <a:cubicBezTo>
                    <a:pt x="182" y="89"/>
                    <a:pt x="183" y="91"/>
                    <a:pt x="184" y="93"/>
                  </a:cubicBezTo>
                  <a:lnTo>
                    <a:pt x="160" y="9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cxnSp>
        <p:nvCxnSpPr>
          <p:cNvPr id="19" name="直接连接符 4"/>
          <p:cNvCxnSpPr>
            <a:stCxn id="31" idx="0"/>
            <a:endCxn id="18" idx="0"/>
          </p:cNvCxnSpPr>
          <p:nvPr/>
        </p:nvCxnSpPr>
        <p:spPr>
          <a:xfrm flipH="1">
            <a:off x="7800975" y="3155950"/>
            <a:ext cx="1787525" cy="105568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9"/>
          <p:cNvCxnSpPr>
            <a:stCxn id="18" idx="0"/>
            <a:endCxn id="18" idx="0"/>
          </p:cNvCxnSpPr>
          <p:nvPr/>
        </p:nvCxnSpPr>
        <p:spPr>
          <a:xfrm>
            <a:off x="7800975" y="4211638"/>
            <a:ext cx="2671763" cy="141605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7605713" y="4111625"/>
            <a:ext cx="387350" cy="14287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5" name="组合 74"/>
          <p:cNvGrpSpPr/>
          <p:nvPr/>
        </p:nvGrpSpPr>
        <p:grpSpPr>
          <a:xfrm>
            <a:off x="6912736" y="2049583"/>
            <a:ext cx="1778000" cy="2161720"/>
            <a:chOff x="7084002" y="1651697"/>
            <a:chExt cx="1778000" cy="2161720"/>
          </a:xfrm>
          <a:effectLst>
            <a:outerShdw blurRad="76200" dir="13500000" sy="23000" kx="1200000" algn="br" rotWithShape="0">
              <a:prstClr val="black">
                <a:alpha val="10000"/>
              </a:prstClr>
            </a:outerShdw>
          </a:effectLst>
        </p:grpSpPr>
        <p:sp>
          <p:nvSpPr>
            <p:cNvPr id="23" name="直角三角形 14"/>
            <p:cNvSpPr/>
            <p:nvPr/>
          </p:nvSpPr>
          <p:spPr>
            <a:xfrm>
              <a:off x="7090352" y="1651697"/>
              <a:ext cx="863600" cy="2063750"/>
            </a:xfrm>
            <a:custGeom>
              <a:avLst/>
              <a:gdLst>
                <a:gd name="connsiteX0" fmla="*/ 0 w 882650"/>
                <a:gd name="connsiteY0" fmla="*/ 831850 h 831850"/>
                <a:gd name="connsiteX1" fmla="*/ 0 w 882650"/>
                <a:gd name="connsiteY1" fmla="*/ 0 h 831850"/>
                <a:gd name="connsiteX2" fmla="*/ 882650 w 882650"/>
                <a:gd name="connsiteY2" fmla="*/ 831850 h 831850"/>
                <a:gd name="connsiteX3" fmla="*/ 0 w 882650"/>
                <a:gd name="connsiteY3" fmla="*/ 831850 h 831850"/>
                <a:gd name="connsiteX0-1" fmla="*/ 0 w 863600"/>
                <a:gd name="connsiteY0-2" fmla="*/ 831850 h 2559050"/>
                <a:gd name="connsiteX1-3" fmla="*/ 0 w 863600"/>
                <a:gd name="connsiteY1-4" fmla="*/ 0 h 2559050"/>
                <a:gd name="connsiteX2-5" fmla="*/ 863600 w 863600"/>
                <a:gd name="connsiteY2-6" fmla="*/ 2559050 h 2559050"/>
                <a:gd name="connsiteX3-7" fmla="*/ 0 w 863600"/>
                <a:gd name="connsiteY3-8" fmla="*/ 831850 h 2559050"/>
                <a:gd name="connsiteX0-9" fmla="*/ 0 w 863600"/>
                <a:gd name="connsiteY0-10" fmla="*/ 336550 h 2063750"/>
                <a:gd name="connsiteX1-11" fmla="*/ 311150 w 863600"/>
                <a:gd name="connsiteY1-12" fmla="*/ 0 h 2063750"/>
                <a:gd name="connsiteX2-13" fmla="*/ 863600 w 863600"/>
                <a:gd name="connsiteY2-14" fmla="*/ 2063750 h 2063750"/>
                <a:gd name="connsiteX3-15" fmla="*/ 0 w 863600"/>
                <a:gd name="connsiteY3-16" fmla="*/ 336550 h 2063750"/>
              </a:gdLst>
              <a:ahLst/>
              <a:cxnLst>
                <a:cxn ang="0">
                  <a:pos x="connsiteX0-1" y="connsiteY0-2"/>
                </a:cxn>
                <a:cxn ang="0">
                  <a:pos x="connsiteX1-3" y="connsiteY1-4"/>
                </a:cxn>
                <a:cxn ang="0">
                  <a:pos x="connsiteX2-5" y="connsiteY2-6"/>
                </a:cxn>
                <a:cxn ang="0">
                  <a:pos x="connsiteX3-7" y="connsiteY3-8"/>
                </a:cxn>
              </a:cxnLst>
              <a:rect l="l" t="t" r="r" b="b"/>
              <a:pathLst>
                <a:path w="863600" h="2063750">
                  <a:moveTo>
                    <a:pt x="0" y="336550"/>
                  </a:moveTo>
                  <a:lnTo>
                    <a:pt x="311150" y="0"/>
                  </a:lnTo>
                  <a:lnTo>
                    <a:pt x="863600" y="2063750"/>
                  </a:lnTo>
                  <a:lnTo>
                    <a:pt x="0" y="336550"/>
                  </a:lnTo>
                  <a:close/>
                </a:path>
              </a:pathLst>
            </a:custGeom>
            <a:solidFill>
              <a:srgbClr val="2684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等腰三角形 13"/>
            <p:cNvSpPr/>
            <p:nvPr/>
          </p:nvSpPr>
          <p:spPr>
            <a:xfrm flipV="1">
              <a:off x="7084002" y="1984617"/>
              <a:ext cx="1778000" cy="1828800"/>
            </a:xfrm>
            <a:prstGeom prst="triangle">
              <a:avLst/>
            </a:prstGeom>
            <a:solidFill>
              <a:srgbClr val="2684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88430" name="组合 45"/>
          <p:cNvGrpSpPr/>
          <p:nvPr/>
        </p:nvGrpSpPr>
        <p:grpSpPr bwMode="auto">
          <a:xfrm>
            <a:off x="7448550" y="2676525"/>
            <a:ext cx="612775" cy="611188"/>
            <a:chOff x="11417301" y="2544763"/>
            <a:chExt cx="479425" cy="479425"/>
          </a:xfrm>
        </p:grpSpPr>
        <p:sp>
          <p:nvSpPr>
            <p:cNvPr id="188446" name="Freeform 101"/>
            <p:cNvSpPr>
              <a:spLocks noEditPoints="1" noChangeArrowheads="1"/>
            </p:cNvSpPr>
            <p:nvPr/>
          </p:nvSpPr>
          <p:spPr bwMode="auto">
            <a:xfrm>
              <a:off x="11533188" y="2660650"/>
              <a:ext cx="363538" cy="363538"/>
            </a:xfrm>
            <a:custGeom>
              <a:avLst/>
              <a:gdLst>
                <a:gd name="T0" fmla="*/ 151 w 170"/>
                <a:gd name="T1" fmla="*/ 68 h 170"/>
                <a:gd name="T2" fmla="*/ 143 w 170"/>
                <a:gd name="T3" fmla="*/ 57 h 170"/>
                <a:gd name="T4" fmla="*/ 150 w 170"/>
                <a:gd name="T5" fmla="*/ 44 h 170"/>
                <a:gd name="T6" fmla="*/ 140 w 170"/>
                <a:gd name="T7" fmla="*/ 20 h 170"/>
                <a:gd name="T8" fmla="*/ 125 w 170"/>
                <a:gd name="T9" fmla="*/ 20 h 170"/>
                <a:gd name="T10" fmla="*/ 116 w 170"/>
                <a:gd name="T11" fmla="*/ 28 h 170"/>
                <a:gd name="T12" fmla="*/ 106 w 170"/>
                <a:gd name="T13" fmla="*/ 24 h 170"/>
                <a:gd name="T14" fmla="*/ 102 w 170"/>
                <a:gd name="T15" fmla="*/ 10 h 170"/>
                <a:gd name="T16" fmla="*/ 78 w 170"/>
                <a:gd name="T17" fmla="*/ 0 h 170"/>
                <a:gd name="T18" fmla="*/ 68 w 170"/>
                <a:gd name="T19" fmla="*/ 19 h 170"/>
                <a:gd name="T20" fmla="*/ 57 w 170"/>
                <a:gd name="T21" fmla="*/ 27 h 170"/>
                <a:gd name="T22" fmla="*/ 50 w 170"/>
                <a:gd name="T23" fmla="*/ 26 h 170"/>
                <a:gd name="T24" fmla="*/ 37 w 170"/>
                <a:gd name="T25" fmla="*/ 17 h 170"/>
                <a:gd name="T26" fmla="*/ 20 w 170"/>
                <a:gd name="T27" fmla="*/ 30 h 170"/>
                <a:gd name="T28" fmla="*/ 20 w 170"/>
                <a:gd name="T29" fmla="*/ 44 h 170"/>
                <a:gd name="T30" fmla="*/ 27 w 170"/>
                <a:gd name="T31" fmla="*/ 57 h 170"/>
                <a:gd name="T32" fmla="*/ 19 w 170"/>
                <a:gd name="T33" fmla="*/ 68 h 170"/>
                <a:gd name="T34" fmla="*/ 0 w 170"/>
                <a:gd name="T35" fmla="*/ 78 h 170"/>
                <a:gd name="T36" fmla="*/ 11 w 170"/>
                <a:gd name="T37" fmla="*/ 102 h 170"/>
                <a:gd name="T38" fmla="*/ 24 w 170"/>
                <a:gd name="T39" fmla="*/ 106 h 170"/>
                <a:gd name="T40" fmla="*/ 26 w 170"/>
                <a:gd name="T41" fmla="*/ 120 h 170"/>
                <a:gd name="T42" fmla="*/ 20 w 170"/>
                <a:gd name="T43" fmla="*/ 140 h 170"/>
                <a:gd name="T44" fmla="*/ 37 w 170"/>
                <a:gd name="T45" fmla="*/ 153 h 170"/>
                <a:gd name="T46" fmla="*/ 50 w 170"/>
                <a:gd name="T47" fmla="*/ 144 h 170"/>
                <a:gd name="T48" fmla="*/ 57 w 170"/>
                <a:gd name="T49" fmla="*/ 143 h 170"/>
                <a:gd name="T50" fmla="*/ 68 w 170"/>
                <a:gd name="T51" fmla="*/ 151 h 170"/>
                <a:gd name="T52" fmla="*/ 78 w 170"/>
                <a:gd name="T53" fmla="*/ 170 h 170"/>
                <a:gd name="T54" fmla="*/ 102 w 170"/>
                <a:gd name="T55" fmla="*/ 159 h 170"/>
                <a:gd name="T56" fmla="*/ 106 w 170"/>
                <a:gd name="T57" fmla="*/ 146 h 170"/>
                <a:gd name="T58" fmla="*/ 116 w 170"/>
                <a:gd name="T59" fmla="*/ 142 h 170"/>
                <a:gd name="T60" fmla="*/ 125 w 170"/>
                <a:gd name="T61" fmla="*/ 149 h 170"/>
                <a:gd name="T62" fmla="*/ 140 w 170"/>
                <a:gd name="T63" fmla="*/ 149 h 170"/>
                <a:gd name="T64" fmla="*/ 150 w 170"/>
                <a:gd name="T65" fmla="*/ 125 h 170"/>
                <a:gd name="T66" fmla="*/ 143 w 170"/>
                <a:gd name="T67" fmla="*/ 113 h 170"/>
                <a:gd name="T68" fmla="*/ 151 w 170"/>
                <a:gd name="T69" fmla="*/ 102 h 170"/>
                <a:gd name="T70" fmla="*/ 170 w 170"/>
                <a:gd name="T71" fmla="*/ 92 h 170"/>
                <a:gd name="T72" fmla="*/ 159 w 170"/>
                <a:gd name="T73" fmla="*/ 68 h 170"/>
                <a:gd name="T74" fmla="*/ 85 w 170"/>
                <a:gd name="T75" fmla="*/ 115 h 170"/>
                <a:gd name="T76" fmla="*/ 85 w 170"/>
                <a:gd name="T77" fmla="*/ 54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0"/>
                <a:gd name="T118" fmla="*/ 0 h 170"/>
                <a:gd name="T119" fmla="*/ 170 w 170"/>
                <a:gd name="T120" fmla="*/ 170 h 1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0" h="170">
                  <a:moveTo>
                    <a:pt x="159" y="68"/>
                  </a:moveTo>
                  <a:cubicBezTo>
                    <a:pt x="151" y="68"/>
                    <a:pt x="151" y="68"/>
                    <a:pt x="151" y="68"/>
                  </a:cubicBezTo>
                  <a:cubicBezTo>
                    <a:pt x="149" y="68"/>
                    <a:pt x="146" y="66"/>
                    <a:pt x="146" y="64"/>
                  </a:cubicBezTo>
                  <a:cubicBezTo>
                    <a:pt x="145" y="61"/>
                    <a:pt x="144" y="59"/>
                    <a:pt x="143" y="57"/>
                  </a:cubicBezTo>
                  <a:cubicBezTo>
                    <a:pt x="142" y="55"/>
                    <a:pt x="142" y="52"/>
                    <a:pt x="144" y="50"/>
                  </a:cubicBezTo>
                  <a:cubicBezTo>
                    <a:pt x="150" y="44"/>
                    <a:pt x="150" y="44"/>
                    <a:pt x="150" y="44"/>
                  </a:cubicBezTo>
                  <a:cubicBezTo>
                    <a:pt x="154" y="40"/>
                    <a:pt x="154" y="34"/>
                    <a:pt x="150" y="30"/>
                  </a:cubicBezTo>
                  <a:cubicBezTo>
                    <a:pt x="140" y="20"/>
                    <a:pt x="140" y="20"/>
                    <a:pt x="140" y="20"/>
                  </a:cubicBezTo>
                  <a:cubicBezTo>
                    <a:pt x="138" y="18"/>
                    <a:pt x="136" y="17"/>
                    <a:pt x="133" y="17"/>
                  </a:cubicBezTo>
                  <a:cubicBezTo>
                    <a:pt x="130" y="17"/>
                    <a:pt x="127" y="18"/>
                    <a:pt x="125" y="20"/>
                  </a:cubicBezTo>
                  <a:cubicBezTo>
                    <a:pt x="120" y="26"/>
                    <a:pt x="120" y="26"/>
                    <a:pt x="120" y="26"/>
                  </a:cubicBezTo>
                  <a:cubicBezTo>
                    <a:pt x="119" y="27"/>
                    <a:pt x="117" y="28"/>
                    <a:pt x="116" y="28"/>
                  </a:cubicBezTo>
                  <a:cubicBezTo>
                    <a:pt x="115" y="28"/>
                    <a:pt x="114" y="27"/>
                    <a:pt x="113" y="27"/>
                  </a:cubicBezTo>
                  <a:cubicBezTo>
                    <a:pt x="111" y="26"/>
                    <a:pt x="108" y="25"/>
                    <a:pt x="106" y="24"/>
                  </a:cubicBezTo>
                  <a:cubicBezTo>
                    <a:pt x="104" y="23"/>
                    <a:pt x="102" y="21"/>
                    <a:pt x="102" y="19"/>
                  </a:cubicBezTo>
                  <a:cubicBezTo>
                    <a:pt x="102" y="10"/>
                    <a:pt x="102" y="10"/>
                    <a:pt x="102" y="10"/>
                  </a:cubicBezTo>
                  <a:cubicBezTo>
                    <a:pt x="102" y="5"/>
                    <a:pt x="97" y="0"/>
                    <a:pt x="92" y="0"/>
                  </a:cubicBezTo>
                  <a:cubicBezTo>
                    <a:pt x="78" y="0"/>
                    <a:pt x="78" y="0"/>
                    <a:pt x="78" y="0"/>
                  </a:cubicBezTo>
                  <a:cubicBezTo>
                    <a:pt x="73" y="0"/>
                    <a:pt x="68" y="5"/>
                    <a:pt x="68" y="10"/>
                  </a:cubicBezTo>
                  <a:cubicBezTo>
                    <a:pt x="68" y="19"/>
                    <a:pt x="68" y="19"/>
                    <a:pt x="68" y="19"/>
                  </a:cubicBezTo>
                  <a:cubicBezTo>
                    <a:pt x="68" y="21"/>
                    <a:pt x="66" y="23"/>
                    <a:pt x="64" y="24"/>
                  </a:cubicBezTo>
                  <a:cubicBezTo>
                    <a:pt x="61" y="25"/>
                    <a:pt x="59" y="26"/>
                    <a:pt x="57" y="27"/>
                  </a:cubicBezTo>
                  <a:cubicBezTo>
                    <a:pt x="56" y="27"/>
                    <a:pt x="55" y="28"/>
                    <a:pt x="54" y="28"/>
                  </a:cubicBezTo>
                  <a:cubicBezTo>
                    <a:pt x="53" y="28"/>
                    <a:pt x="51" y="27"/>
                    <a:pt x="50" y="26"/>
                  </a:cubicBezTo>
                  <a:cubicBezTo>
                    <a:pt x="44" y="20"/>
                    <a:pt x="44" y="20"/>
                    <a:pt x="44" y="20"/>
                  </a:cubicBezTo>
                  <a:cubicBezTo>
                    <a:pt x="42" y="18"/>
                    <a:pt x="40" y="17"/>
                    <a:pt x="37" y="17"/>
                  </a:cubicBezTo>
                  <a:cubicBezTo>
                    <a:pt x="34" y="17"/>
                    <a:pt x="32" y="18"/>
                    <a:pt x="30" y="20"/>
                  </a:cubicBezTo>
                  <a:cubicBezTo>
                    <a:pt x="20" y="30"/>
                    <a:pt x="20" y="30"/>
                    <a:pt x="20" y="30"/>
                  </a:cubicBezTo>
                  <a:cubicBezTo>
                    <a:pt x="18" y="32"/>
                    <a:pt x="17" y="34"/>
                    <a:pt x="17" y="37"/>
                  </a:cubicBezTo>
                  <a:cubicBezTo>
                    <a:pt x="17" y="40"/>
                    <a:pt x="18" y="42"/>
                    <a:pt x="20" y="44"/>
                  </a:cubicBezTo>
                  <a:cubicBezTo>
                    <a:pt x="26" y="50"/>
                    <a:pt x="26" y="50"/>
                    <a:pt x="26" y="50"/>
                  </a:cubicBezTo>
                  <a:cubicBezTo>
                    <a:pt x="28" y="52"/>
                    <a:pt x="28" y="55"/>
                    <a:pt x="27" y="57"/>
                  </a:cubicBezTo>
                  <a:cubicBezTo>
                    <a:pt x="26" y="59"/>
                    <a:pt x="25" y="61"/>
                    <a:pt x="24" y="64"/>
                  </a:cubicBezTo>
                  <a:cubicBezTo>
                    <a:pt x="23" y="66"/>
                    <a:pt x="21" y="68"/>
                    <a:pt x="19" y="68"/>
                  </a:cubicBezTo>
                  <a:cubicBezTo>
                    <a:pt x="11" y="68"/>
                    <a:pt x="11" y="68"/>
                    <a:pt x="11" y="68"/>
                  </a:cubicBezTo>
                  <a:cubicBezTo>
                    <a:pt x="5" y="68"/>
                    <a:pt x="0" y="73"/>
                    <a:pt x="0" y="78"/>
                  </a:cubicBezTo>
                  <a:cubicBezTo>
                    <a:pt x="0" y="92"/>
                    <a:pt x="0" y="92"/>
                    <a:pt x="0" y="92"/>
                  </a:cubicBezTo>
                  <a:cubicBezTo>
                    <a:pt x="0" y="97"/>
                    <a:pt x="5" y="102"/>
                    <a:pt x="11" y="102"/>
                  </a:cubicBezTo>
                  <a:cubicBezTo>
                    <a:pt x="19" y="102"/>
                    <a:pt x="19" y="102"/>
                    <a:pt x="19" y="102"/>
                  </a:cubicBezTo>
                  <a:cubicBezTo>
                    <a:pt x="21" y="102"/>
                    <a:pt x="23" y="104"/>
                    <a:pt x="24" y="106"/>
                  </a:cubicBezTo>
                  <a:cubicBezTo>
                    <a:pt x="25" y="108"/>
                    <a:pt x="26" y="111"/>
                    <a:pt x="27" y="113"/>
                  </a:cubicBezTo>
                  <a:cubicBezTo>
                    <a:pt x="28" y="115"/>
                    <a:pt x="28" y="118"/>
                    <a:pt x="26" y="120"/>
                  </a:cubicBezTo>
                  <a:cubicBezTo>
                    <a:pt x="20" y="125"/>
                    <a:pt x="20" y="125"/>
                    <a:pt x="20" y="125"/>
                  </a:cubicBezTo>
                  <a:cubicBezTo>
                    <a:pt x="16" y="129"/>
                    <a:pt x="16" y="136"/>
                    <a:pt x="20" y="140"/>
                  </a:cubicBezTo>
                  <a:cubicBezTo>
                    <a:pt x="30" y="149"/>
                    <a:pt x="30" y="149"/>
                    <a:pt x="30" y="149"/>
                  </a:cubicBezTo>
                  <a:cubicBezTo>
                    <a:pt x="32" y="151"/>
                    <a:pt x="34" y="153"/>
                    <a:pt x="37" y="153"/>
                  </a:cubicBezTo>
                  <a:cubicBezTo>
                    <a:pt x="40" y="153"/>
                    <a:pt x="42" y="151"/>
                    <a:pt x="44" y="149"/>
                  </a:cubicBezTo>
                  <a:cubicBezTo>
                    <a:pt x="50" y="144"/>
                    <a:pt x="50" y="144"/>
                    <a:pt x="50" y="144"/>
                  </a:cubicBezTo>
                  <a:cubicBezTo>
                    <a:pt x="51" y="143"/>
                    <a:pt x="53" y="142"/>
                    <a:pt x="54" y="142"/>
                  </a:cubicBezTo>
                  <a:cubicBezTo>
                    <a:pt x="55" y="142"/>
                    <a:pt x="56" y="142"/>
                    <a:pt x="57" y="143"/>
                  </a:cubicBezTo>
                  <a:cubicBezTo>
                    <a:pt x="59" y="144"/>
                    <a:pt x="61" y="145"/>
                    <a:pt x="64" y="146"/>
                  </a:cubicBezTo>
                  <a:cubicBezTo>
                    <a:pt x="66" y="146"/>
                    <a:pt x="68" y="149"/>
                    <a:pt x="68" y="151"/>
                  </a:cubicBezTo>
                  <a:cubicBezTo>
                    <a:pt x="68" y="159"/>
                    <a:pt x="68" y="159"/>
                    <a:pt x="68" y="159"/>
                  </a:cubicBezTo>
                  <a:cubicBezTo>
                    <a:pt x="68" y="165"/>
                    <a:pt x="73" y="170"/>
                    <a:pt x="78" y="170"/>
                  </a:cubicBezTo>
                  <a:cubicBezTo>
                    <a:pt x="92" y="170"/>
                    <a:pt x="92" y="170"/>
                    <a:pt x="92" y="170"/>
                  </a:cubicBezTo>
                  <a:cubicBezTo>
                    <a:pt x="97" y="170"/>
                    <a:pt x="102" y="165"/>
                    <a:pt x="102" y="159"/>
                  </a:cubicBezTo>
                  <a:cubicBezTo>
                    <a:pt x="102" y="151"/>
                    <a:pt x="102" y="151"/>
                    <a:pt x="102" y="151"/>
                  </a:cubicBezTo>
                  <a:cubicBezTo>
                    <a:pt x="102" y="149"/>
                    <a:pt x="104" y="146"/>
                    <a:pt x="106" y="146"/>
                  </a:cubicBezTo>
                  <a:cubicBezTo>
                    <a:pt x="108" y="145"/>
                    <a:pt x="111" y="144"/>
                    <a:pt x="113" y="143"/>
                  </a:cubicBezTo>
                  <a:cubicBezTo>
                    <a:pt x="114" y="142"/>
                    <a:pt x="115" y="142"/>
                    <a:pt x="116" y="142"/>
                  </a:cubicBezTo>
                  <a:cubicBezTo>
                    <a:pt x="117" y="142"/>
                    <a:pt x="119" y="143"/>
                    <a:pt x="120" y="144"/>
                  </a:cubicBezTo>
                  <a:cubicBezTo>
                    <a:pt x="125" y="149"/>
                    <a:pt x="125" y="149"/>
                    <a:pt x="125" y="149"/>
                  </a:cubicBezTo>
                  <a:cubicBezTo>
                    <a:pt x="127" y="151"/>
                    <a:pt x="130" y="153"/>
                    <a:pt x="133" y="153"/>
                  </a:cubicBezTo>
                  <a:cubicBezTo>
                    <a:pt x="136" y="153"/>
                    <a:pt x="138" y="151"/>
                    <a:pt x="140" y="149"/>
                  </a:cubicBezTo>
                  <a:cubicBezTo>
                    <a:pt x="150" y="140"/>
                    <a:pt x="150" y="140"/>
                    <a:pt x="150" y="140"/>
                  </a:cubicBezTo>
                  <a:cubicBezTo>
                    <a:pt x="154" y="136"/>
                    <a:pt x="154" y="129"/>
                    <a:pt x="150" y="125"/>
                  </a:cubicBezTo>
                  <a:cubicBezTo>
                    <a:pt x="144" y="120"/>
                    <a:pt x="144" y="120"/>
                    <a:pt x="144" y="120"/>
                  </a:cubicBezTo>
                  <a:cubicBezTo>
                    <a:pt x="142" y="118"/>
                    <a:pt x="142" y="115"/>
                    <a:pt x="143" y="113"/>
                  </a:cubicBezTo>
                  <a:cubicBezTo>
                    <a:pt x="144" y="111"/>
                    <a:pt x="145" y="108"/>
                    <a:pt x="146" y="106"/>
                  </a:cubicBezTo>
                  <a:cubicBezTo>
                    <a:pt x="146" y="104"/>
                    <a:pt x="149" y="102"/>
                    <a:pt x="151" y="102"/>
                  </a:cubicBezTo>
                  <a:cubicBezTo>
                    <a:pt x="159" y="102"/>
                    <a:pt x="159" y="102"/>
                    <a:pt x="159" y="102"/>
                  </a:cubicBezTo>
                  <a:cubicBezTo>
                    <a:pt x="165" y="102"/>
                    <a:pt x="170" y="97"/>
                    <a:pt x="170" y="92"/>
                  </a:cubicBezTo>
                  <a:cubicBezTo>
                    <a:pt x="170" y="78"/>
                    <a:pt x="170" y="78"/>
                    <a:pt x="170" y="78"/>
                  </a:cubicBezTo>
                  <a:cubicBezTo>
                    <a:pt x="170" y="73"/>
                    <a:pt x="165" y="68"/>
                    <a:pt x="159" y="68"/>
                  </a:cubicBezTo>
                  <a:moveTo>
                    <a:pt x="115" y="85"/>
                  </a:moveTo>
                  <a:cubicBezTo>
                    <a:pt x="115" y="102"/>
                    <a:pt x="102" y="115"/>
                    <a:pt x="85" y="115"/>
                  </a:cubicBezTo>
                  <a:cubicBezTo>
                    <a:pt x="68" y="115"/>
                    <a:pt x="55" y="102"/>
                    <a:pt x="55" y="85"/>
                  </a:cubicBezTo>
                  <a:cubicBezTo>
                    <a:pt x="55" y="68"/>
                    <a:pt x="68" y="54"/>
                    <a:pt x="85" y="54"/>
                  </a:cubicBezTo>
                  <a:cubicBezTo>
                    <a:pt x="102" y="54"/>
                    <a:pt x="115" y="68"/>
                    <a:pt x="115" y="85"/>
                  </a:cubicBezTo>
                </a:path>
              </a:pathLst>
            </a:custGeom>
            <a:solidFill>
              <a:schemeClr val="bg1"/>
            </a:solidFill>
            <a:ln w="9525">
              <a:noFill/>
              <a:round/>
            </a:ln>
          </p:spPr>
          <p:txBody>
            <a:bodyPr/>
            <a:lstStyle/>
            <a:p>
              <a:endParaRPr lang="zh-CN" altLang="en-US"/>
            </a:p>
          </p:txBody>
        </p:sp>
        <p:sp>
          <p:nvSpPr>
            <p:cNvPr id="188447" name="Freeform 102"/>
            <p:cNvSpPr>
              <a:spLocks noEditPoints="1" noChangeArrowheads="1"/>
            </p:cNvSpPr>
            <p:nvPr/>
          </p:nvSpPr>
          <p:spPr bwMode="auto">
            <a:xfrm>
              <a:off x="11417301" y="2544763"/>
              <a:ext cx="188913" cy="187325"/>
            </a:xfrm>
            <a:custGeom>
              <a:avLst/>
              <a:gdLst>
                <a:gd name="T0" fmla="*/ 77 w 88"/>
                <a:gd name="T1" fmla="*/ 54 h 88"/>
                <a:gd name="T2" fmla="*/ 88 w 88"/>
                <a:gd name="T3" fmla="*/ 47 h 88"/>
                <a:gd name="T4" fmla="*/ 81 w 88"/>
                <a:gd name="T5" fmla="*/ 34 h 88"/>
                <a:gd name="T6" fmla="*/ 76 w 88"/>
                <a:gd name="T7" fmla="*/ 33 h 88"/>
                <a:gd name="T8" fmla="*/ 75 w 88"/>
                <a:gd name="T9" fmla="*/ 28 h 88"/>
                <a:gd name="T10" fmla="*/ 78 w 88"/>
                <a:gd name="T11" fmla="*/ 15 h 88"/>
                <a:gd name="T12" fmla="*/ 68 w 88"/>
                <a:gd name="T13" fmla="*/ 8 h 88"/>
                <a:gd name="T14" fmla="*/ 60 w 88"/>
                <a:gd name="T15" fmla="*/ 13 h 88"/>
                <a:gd name="T16" fmla="*/ 59 w 88"/>
                <a:gd name="T17" fmla="*/ 13 h 88"/>
                <a:gd name="T18" fmla="*/ 54 w 88"/>
                <a:gd name="T19" fmla="*/ 11 h 88"/>
                <a:gd name="T20" fmla="*/ 47 w 88"/>
                <a:gd name="T21" fmla="*/ 0 h 88"/>
                <a:gd name="T22" fmla="*/ 34 w 88"/>
                <a:gd name="T23" fmla="*/ 7 h 88"/>
                <a:gd name="T24" fmla="*/ 33 w 88"/>
                <a:gd name="T25" fmla="*/ 12 h 88"/>
                <a:gd name="T26" fmla="*/ 29 w 88"/>
                <a:gd name="T27" fmla="*/ 14 h 88"/>
                <a:gd name="T28" fmla="*/ 25 w 88"/>
                <a:gd name="T29" fmla="*/ 11 h 88"/>
                <a:gd name="T30" fmla="*/ 15 w 88"/>
                <a:gd name="T31" fmla="*/ 11 h 88"/>
                <a:gd name="T32" fmla="*/ 11 w 88"/>
                <a:gd name="T33" fmla="*/ 25 h 88"/>
                <a:gd name="T34" fmla="*/ 14 w 88"/>
                <a:gd name="T35" fmla="*/ 29 h 88"/>
                <a:gd name="T36" fmla="*/ 11 w 88"/>
                <a:gd name="T37" fmla="*/ 34 h 88"/>
                <a:gd name="T38" fmla="*/ 0 w 88"/>
                <a:gd name="T39" fmla="*/ 41 h 88"/>
                <a:gd name="T40" fmla="*/ 7 w 88"/>
                <a:gd name="T41" fmla="*/ 54 h 88"/>
                <a:gd name="T42" fmla="*/ 12 w 88"/>
                <a:gd name="T43" fmla="*/ 55 h 88"/>
                <a:gd name="T44" fmla="*/ 13 w 88"/>
                <a:gd name="T45" fmla="*/ 60 h 88"/>
                <a:gd name="T46" fmla="*/ 9 w 88"/>
                <a:gd name="T47" fmla="*/ 68 h 88"/>
                <a:gd name="T48" fmla="*/ 15 w 88"/>
                <a:gd name="T49" fmla="*/ 78 h 88"/>
                <a:gd name="T50" fmla="*/ 25 w 88"/>
                <a:gd name="T51" fmla="*/ 78 h 88"/>
                <a:gd name="T52" fmla="*/ 29 w 88"/>
                <a:gd name="T53" fmla="*/ 74 h 88"/>
                <a:gd name="T54" fmla="*/ 33 w 88"/>
                <a:gd name="T55" fmla="*/ 76 h 88"/>
                <a:gd name="T56" fmla="*/ 34 w 88"/>
                <a:gd name="T57" fmla="*/ 81 h 88"/>
                <a:gd name="T58" fmla="*/ 47 w 88"/>
                <a:gd name="T59" fmla="*/ 88 h 88"/>
                <a:gd name="T60" fmla="*/ 54 w 88"/>
                <a:gd name="T61" fmla="*/ 77 h 88"/>
                <a:gd name="T62" fmla="*/ 59 w 88"/>
                <a:gd name="T63" fmla="*/ 75 h 88"/>
                <a:gd name="T64" fmla="*/ 60 w 88"/>
                <a:gd name="T65" fmla="*/ 75 h 88"/>
                <a:gd name="T66" fmla="*/ 68 w 88"/>
                <a:gd name="T67" fmla="*/ 80 h 88"/>
                <a:gd name="T68" fmla="*/ 78 w 88"/>
                <a:gd name="T69" fmla="*/ 73 h 88"/>
                <a:gd name="T70" fmla="*/ 75 w 88"/>
                <a:gd name="T71" fmla="*/ 60 h 88"/>
                <a:gd name="T72" fmla="*/ 76 w 88"/>
                <a:gd name="T73" fmla="*/ 55 h 88"/>
                <a:gd name="T74" fmla="*/ 44 w 88"/>
                <a:gd name="T75" fmla="*/ 58 h 88"/>
                <a:gd name="T76" fmla="*/ 44 w 88"/>
                <a:gd name="T77" fmla="*/ 31 h 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88"/>
                <a:gd name="T119" fmla="*/ 88 w 88"/>
                <a:gd name="T120" fmla="*/ 88 h 8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88">
                  <a:moveTo>
                    <a:pt x="76" y="55"/>
                  </a:moveTo>
                  <a:cubicBezTo>
                    <a:pt x="76" y="55"/>
                    <a:pt x="77" y="54"/>
                    <a:pt x="77" y="54"/>
                  </a:cubicBezTo>
                  <a:cubicBezTo>
                    <a:pt x="81" y="54"/>
                    <a:pt x="81" y="54"/>
                    <a:pt x="81" y="54"/>
                  </a:cubicBezTo>
                  <a:cubicBezTo>
                    <a:pt x="85" y="54"/>
                    <a:pt x="88" y="51"/>
                    <a:pt x="88" y="47"/>
                  </a:cubicBezTo>
                  <a:cubicBezTo>
                    <a:pt x="88" y="41"/>
                    <a:pt x="88" y="41"/>
                    <a:pt x="88" y="41"/>
                  </a:cubicBezTo>
                  <a:cubicBezTo>
                    <a:pt x="88" y="37"/>
                    <a:pt x="85" y="34"/>
                    <a:pt x="81" y="34"/>
                  </a:cubicBezTo>
                  <a:cubicBezTo>
                    <a:pt x="77" y="34"/>
                    <a:pt x="77" y="34"/>
                    <a:pt x="77" y="34"/>
                  </a:cubicBezTo>
                  <a:cubicBezTo>
                    <a:pt x="77" y="34"/>
                    <a:pt x="76" y="33"/>
                    <a:pt x="76" y="33"/>
                  </a:cubicBezTo>
                  <a:cubicBezTo>
                    <a:pt x="76" y="32"/>
                    <a:pt x="75" y="30"/>
                    <a:pt x="75" y="29"/>
                  </a:cubicBezTo>
                  <a:cubicBezTo>
                    <a:pt x="74" y="29"/>
                    <a:pt x="75" y="28"/>
                    <a:pt x="75" y="28"/>
                  </a:cubicBezTo>
                  <a:cubicBezTo>
                    <a:pt x="78" y="25"/>
                    <a:pt x="78" y="25"/>
                    <a:pt x="78" y="25"/>
                  </a:cubicBezTo>
                  <a:cubicBezTo>
                    <a:pt x="80" y="22"/>
                    <a:pt x="80" y="18"/>
                    <a:pt x="78" y="15"/>
                  </a:cubicBezTo>
                  <a:cubicBezTo>
                    <a:pt x="73" y="11"/>
                    <a:pt x="73" y="11"/>
                    <a:pt x="73" y="11"/>
                  </a:cubicBezTo>
                  <a:cubicBezTo>
                    <a:pt x="72" y="9"/>
                    <a:pt x="70" y="8"/>
                    <a:pt x="68" y="8"/>
                  </a:cubicBezTo>
                  <a:cubicBezTo>
                    <a:pt x="66" y="8"/>
                    <a:pt x="64" y="9"/>
                    <a:pt x="63" y="11"/>
                  </a:cubicBezTo>
                  <a:cubicBezTo>
                    <a:pt x="60" y="13"/>
                    <a:pt x="60" y="13"/>
                    <a:pt x="60" y="13"/>
                  </a:cubicBezTo>
                  <a:cubicBezTo>
                    <a:pt x="60" y="13"/>
                    <a:pt x="60" y="14"/>
                    <a:pt x="59" y="14"/>
                  </a:cubicBezTo>
                  <a:cubicBezTo>
                    <a:pt x="59" y="13"/>
                    <a:pt x="59" y="13"/>
                    <a:pt x="59" y="13"/>
                  </a:cubicBezTo>
                  <a:cubicBezTo>
                    <a:pt x="58" y="13"/>
                    <a:pt x="56" y="12"/>
                    <a:pt x="55" y="12"/>
                  </a:cubicBezTo>
                  <a:cubicBezTo>
                    <a:pt x="55" y="12"/>
                    <a:pt x="54" y="11"/>
                    <a:pt x="54" y="11"/>
                  </a:cubicBezTo>
                  <a:cubicBezTo>
                    <a:pt x="54" y="7"/>
                    <a:pt x="54" y="7"/>
                    <a:pt x="54" y="7"/>
                  </a:cubicBezTo>
                  <a:cubicBezTo>
                    <a:pt x="54" y="3"/>
                    <a:pt x="51" y="0"/>
                    <a:pt x="47" y="0"/>
                  </a:cubicBezTo>
                  <a:cubicBezTo>
                    <a:pt x="41" y="0"/>
                    <a:pt x="41" y="0"/>
                    <a:pt x="41" y="0"/>
                  </a:cubicBezTo>
                  <a:cubicBezTo>
                    <a:pt x="37" y="0"/>
                    <a:pt x="34" y="3"/>
                    <a:pt x="34" y="7"/>
                  </a:cubicBezTo>
                  <a:cubicBezTo>
                    <a:pt x="34" y="11"/>
                    <a:pt x="34" y="11"/>
                    <a:pt x="34" y="11"/>
                  </a:cubicBezTo>
                  <a:cubicBezTo>
                    <a:pt x="34" y="11"/>
                    <a:pt x="33" y="12"/>
                    <a:pt x="33" y="12"/>
                  </a:cubicBezTo>
                  <a:cubicBezTo>
                    <a:pt x="32" y="12"/>
                    <a:pt x="31" y="13"/>
                    <a:pt x="29" y="13"/>
                  </a:cubicBezTo>
                  <a:cubicBezTo>
                    <a:pt x="29" y="14"/>
                    <a:pt x="29" y="14"/>
                    <a:pt x="29" y="14"/>
                  </a:cubicBezTo>
                  <a:cubicBezTo>
                    <a:pt x="28" y="14"/>
                    <a:pt x="28" y="13"/>
                    <a:pt x="28" y="13"/>
                  </a:cubicBezTo>
                  <a:cubicBezTo>
                    <a:pt x="25" y="11"/>
                    <a:pt x="25" y="11"/>
                    <a:pt x="25" y="11"/>
                  </a:cubicBezTo>
                  <a:cubicBezTo>
                    <a:pt x="24" y="9"/>
                    <a:pt x="22" y="8"/>
                    <a:pt x="20" y="8"/>
                  </a:cubicBezTo>
                  <a:cubicBezTo>
                    <a:pt x="18" y="8"/>
                    <a:pt x="17" y="9"/>
                    <a:pt x="15" y="11"/>
                  </a:cubicBezTo>
                  <a:cubicBezTo>
                    <a:pt x="11" y="15"/>
                    <a:pt x="11" y="15"/>
                    <a:pt x="11" y="15"/>
                  </a:cubicBezTo>
                  <a:cubicBezTo>
                    <a:pt x="8" y="18"/>
                    <a:pt x="8" y="22"/>
                    <a:pt x="11" y="25"/>
                  </a:cubicBezTo>
                  <a:cubicBezTo>
                    <a:pt x="13" y="28"/>
                    <a:pt x="13" y="28"/>
                    <a:pt x="13" y="28"/>
                  </a:cubicBezTo>
                  <a:cubicBezTo>
                    <a:pt x="14" y="28"/>
                    <a:pt x="14" y="29"/>
                    <a:pt x="14" y="29"/>
                  </a:cubicBezTo>
                  <a:cubicBezTo>
                    <a:pt x="13" y="30"/>
                    <a:pt x="13" y="32"/>
                    <a:pt x="12" y="33"/>
                  </a:cubicBezTo>
                  <a:cubicBezTo>
                    <a:pt x="12" y="33"/>
                    <a:pt x="11" y="34"/>
                    <a:pt x="11" y="34"/>
                  </a:cubicBezTo>
                  <a:cubicBezTo>
                    <a:pt x="7" y="34"/>
                    <a:pt x="7" y="34"/>
                    <a:pt x="7" y="34"/>
                  </a:cubicBezTo>
                  <a:cubicBezTo>
                    <a:pt x="3" y="34"/>
                    <a:pt x="0" y="37"/>
                    <a:pt x="0" y="41"/>
                  </a:cubicBezTo>
                  <a:cubicBezTo>
                    <a:pt x="0" y="47"/>
                    <a:pt x="0" y="47"/>
                    <a:pt x="0" y="47"/>
                  </a:cubicBezTo>
                  <a:cubicBezTo>
                    <a:pt x="0" y="51"/>
                    <a:pt x="3" y="54"/>
                    <a:pt x="7" y="54"/>
                  </a:cubicBezTo>
                  <a:cubicBezTo>
                    <a:pt x="11" y="54"/>
                    <a:pt x="11" y="54"/>
                    <a:pt x="11" y="54"/>
                  </a:cubicBezTo>
                  <a:cubicBezTo>
                    <a:pt x="11" y="54"/>
                    <a:pt x="12" y="55"/>
                    <a:pt x="12" y="55"/>
                  </a:cubicBezTo>
                  <a:cubicBezTo>
                    <a:pt x="13" y="56"/>
                    <a:pt x="13" y="58"/>
                    <a:pt x="14" y="59"/>
                  </a:cubicBezTo>
                  <a:cubicBezTo>
                    <a:pt x="14" y="59"/>
                    <a:pt x="14" y="60"/>
                    <a:pt x="13" y="60"/>
                  </a:cubicBezTo>
                  <a:cubicBezTo>
                    <a:pt x="11" y="63"/>
                    <a:pt x="11" y="63"/>
                    <a:pt x="11" y="63"/>
                  </a:cubicBezTo>
                  <a:cubicBezTo>
                    <a:pt x="9" y="64"/>
                    <a:pt x="9" y="66"/>
                    <a:pt x="9" y="68"/>
                  </a:cubicBezTo>
                  <a:cubicBezTo>
                    <a:pt x="9" y="70"/>
                    <a:pt x="9" y="72"/>
                    <a:pt x="11" y="73"/>
                  </a:cubicBezTo>
                  <a:cubicBezTo>
                    <a:pt x="15" y="78"/>
                    <a:pt x="15" y="78"/>
                    <a:pt x="15" y="78"/>
                  </a:cubicBezTo>
                  <a:cubicBezTo>
                    <a:pt x="17" y="79"/>
                    <a:pt x="18" y="80"/>
                    <a:pt x="20" y="80"/>
                  </a:cubicBezTo>
                  <a:cubicBezTo>
                    <a:pt x="22" y="80"/>
                    <a:pt x="24" y="79"/>
                    <a:pt x="25" y="78"/>
                  </a:cubicBezTo>
                  <a:cubicBezTo>
                    <a:pt x="28" y="75"/>
                    <a:pt x="28" y="75"/>
                    <a:pt x="28" y="75"/>
                  </a:cubicBezTo>
                  <a:cubicBezTo>
                    <a:pt x="28" y="75"/>
                    <a:pt x="28" y="74"/>
                    <a:pt x="29" y="74"/>
                  </a:cubicBezTo>
                  <a:cubicBezTo>
                    <a:pt x="29" y="75"/>
                    <a:pt x="29" y="75"/>
                    <a:pt x="29" y="75"/>
                  </a:cubicBezTo>
                  <a:cubicBezTo>
                    <a:pt x="31" y="75"/>
                    <a:pt x="32" y="76"/>
                    <a:pt x="33" y="76"/>
                  </a:cubicBezTo>
                  <a:cubicBezTo>
                    <a:pt x="33" y="76"/>
                    <a:pt x="34" y="77"/>
                    <a:pt x="34" y="77"/>
                  </a:cubicBezTo>
                  <a:cubicBezTo>
                    <a:pt x="34" y="81"/>
                    <a:pt x="34" y="81"/>
                    <a:pt x="34" y="81"/>
                  </a:cubicBezTo>
                  <a:cubicBezTo>
                    <a:pt x="34" y="85"/>
                    <a:pt x="37" y="88"/>
                    <a:pt x="41" y="88"/>
                  </a:cubicBezTo>
                  <a:cubicBezTo>
                    <a:pt x="47" y="88"/>
                    <a:pt x="47" y="88"/>
                    <a:pt x="47" y="88"/>
                  </a:cubicBezTo>
                  <a:cubicBezTo>
                    <a:pt x="51" y="88"/>
                    <a:pt x="54" y="85"/>
                    <a:pt x="54" y="81"/>
                  </a:cubicBezTo>
                  <a:cubicBezTo>
                    <a:pt x="54" y="77"/>
                    <a:pt x="54" y="77"/>
                    <a:pt x="54" y="77"/>
                  </a:cubicBezTo>
                  <a:cubicBezTo>
                    <a:pt x="54" y="77"/>
                    <a:pt x="55" y="76"/>
                    <a:pt x="55" y="76"/>
                  </a:cubicBezTo>
                  <a:cubicBezTo>
                    <a:pt x="56" y="76"/>
                    <a:pt x="58" y="75"/>
                    <a:pt x="59" y="75"/>
                  </a:cubicBezTo>
                  <a:cubicBezTo>
                    <a:pt x="59" y="74"/>
                    <a:pt x="59" y="74"/>
                    <a:pt x="59" y="74"/>
                  </a:cubicBezTo>
                  <a:cubicBezTo>
                    <a:pt x="60" y="74"/>
                    <a:pt x="60" y="75"/>
                    <a:pt x="60" y="75"/>
                  </a:cubicBezTo>
                  <a:cubicBezTo>
                    <a:pt x="63" y="78"/>
                    <a:pt x="63" y="78"/>
                    <a:pt x="63" y="78"/>
                  </a:cubicBezTo>
                  <a:cubicBezTo>
                    <a:pt x="64" y="79"/>
                    <a:pt x="66" y="80"/>
                    <a:pt x="68" y="80"/>
                  </a:cubicBezTo>
                  <a:cubicBezTo>
                    <a:pt x="70" y="80"/>
                    <a:pt x="72" y="79"/>
                    <a:pt x="73" y="78"/>
                  </a:cubicBezTo>
                  <a:cubicBezTo>
                    <a:pt x="78" y="73"/>
                    <a:pt x="78" y="73"/>
                    <a:pt x="78" y="73"/>
                  </a:cubicBezTo>
                  <a:cubicBezTo>
                    <a:pt x="80" y="70"/>
                    <a:pt x="80" y="66"/>
                    <a:pt x="78" y="63"/>
                  </a:cubicBezTo>
                  <a:cubicBezTo>
                    <a:pt x="75" y="60"/>
                    <a:pt x="75" y="60"/>
                    <a:pt x="75" y="60"/>
                  </a:cubicBezTo>
                  <a:cubicBezTo>
                    <a:pt x="75" y="60"/>
                    <a:pt x="74" y="59"/>
                    <a:pt x="75" y="59"/>
                  </a:cubicBezTo>
                  <a:cubicBezTo>
                    <a:pt x="75" y="58"/>
                    <a:pt x="76" y="56"/>
                    <a:pt x="76" y="55"/>
                  </a:cubicBezTo>
                  <a:close/>
                  <a:moveTo>
                    <a:pt x="58" y="44"/>
                  </a:moveTo>
                  <a:cubicBezTo>
                    <a:pt x="58" y="51"/>
                    <a:pt x="52" y="58"/>
                    <a:pt x="44" y="58"/>
                  </a:cubicBezTo>
                  <a:cubicBezTo>
                    <a:pt x="37" y="58"/>
                    <a:pt x="31" y="51"/>
                    <a:pt x="31" y="44"/>
                  </a:cubicBezTo>
                  <a:cubicBezTo>
                    <a:pt x="31" y="37"/>
                    <a:pt x="37" y="31"/>
                    <a:pt x="44" y="31"/>
                  </a:cubicBezTo>
                  <a:cubicBezTo>
                    <a:pt x="52" y="31"/>
                    <a:pt x="58" y="37"/>
                    <a:pt x="58" y="44"/>
                  </a:cubicBezTo>
                  <a:close/>
                </a:path>
              </a:pathLst>
            </a:custGeom>
            <a:solidFill>
              <a:schemeClr val="bg1"/>
            </a:solidFill>
            <a:ln w="9525">
              <a:noFill/>
              <a:round/>
            </a:ln>
          </p:spPr>
          <p:txBody>
            <a:bodyPr/>
            <a:lstStyle/>
            <a:p>
              <a:endParaRPr lang="zh-CN" altLang="en-US"/>
            </a:p>
          </p:txBody>
        </p:sp>
      </p:grpSp>
      <p:sp>
        <p:nvSpPr>
          <p:cNvPr id="28" name="椭圆 27"/>
          <p:cNvSpPr/>
          <p:nvPr/>
        </p:nvSpPr>
        <p:spPr>
          <a:xfrm>
            <a:off x="10304463" y="5556250"/>
            <a:ext cx="387350" cy="14287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1" name="组合 73"/>
          <p:cNvGrpSpPr/>
          <p:nvPr/>
        </p:nvGrpSpPr>
        <p:grpSpPr>
          <a:xfrm>
            <a:off x="9609262" y="3479037"/>
            <a:ext cx="1778000" cy="2161720"/>
            <a:chOff x="9780529" y="3081150"/>
            <a:chExt cx="1778000" cy="2161720"/>
          </a:xfrm>
          <a:effectLst>
            <a:outerShdw blurRad="76200" dir="13500000" sy="23000" kx="1200000" algn="br" rotWithShape="0">
              <a:prstClr val="black">
                <a:alpha val="15000"/>
              </a:prstClr>
            </a:outerShdw>
          </a:effectLst>
        </p:grpSpPr>
        <p:sp>
          <p:nvSpPr>
            <p:cNvPr id="30" name="直角三角形 14"/>
            <p:cNvSpPr/>
            <p:nvPr/>
          </p:nvSpPr>
          <p:spPr>
            <a:xfrm>
              <a:off x="9786879" y="3081150"/>
              <a:ext cx="863600" cy="2063750"/>
            </a:xfrm>
            <a:custGeom>
              <a:avLst/>
              <a:gdLst>
                <a:gd name="connsiteX0" fmla="*/ 0 w 882650"/>
                <a:gd name="connsiteY0" fmla="*/ 831850 h 831850"/>
                <a:gd name="connsiteX1" fmla="*/ 0 w 882650"/>
                <a:gd name="connsiteY1" fmla="*/ 0 h 831850"/>
                <a:gd name="connsiteX2" fmla="*/ 882650 w 882650"/>
                <a:gd name="connsiteY2" fmla="*/ 831850 h 831850"/>
                <a:gd name="connsiteX3" fmla="*/ 0 w 882650"/>
                <a:gd name="connsiteY3" fmla="*/ 831850 h 831850"/>
                <a:gd name="connsiteX0-1" fmla="*/ 0 w 863600"/>
                <a:gd name="connsiteY0-2" fmla="*/ 831850 h 2559050"/>
                <a:gd name="connsiteX1-3" fmla="*/ 0 w 863600"/>
                <a:gd name="connsiteY1-4" fmla="*/ 0 h 2559050"/>
                <a:gd name="connsiteX2-5" fmla="*/ 863600 w 863600"/>
                <a:gd name="connsiteY2-6" fmla="*/ 2559050 h 2559050"/>
                <a:gd name="connsiteX3-7" fmla="*/ 0 w 863600"/>
                <a:gd name="connsiteY3-8" fmla="*/ 831850 h 2559050"/>
                <a:gd name="connsiteX0-9" fmla="*/ 0 w 863600"/>
                <a:gd name="connsiteY0-10" fmla="*/ 336550 h 2063750"/>
                <a:gd name="connsiteX1-11" fmla="*/ 311150 w 863600"/>
                <a:gd name="connsiteY1-12" fmla="*/ 0 h 2063750"/>
                <a:gd name="connsiteX2-13" fmla="*/ 863600 w 863600"/>
                <a:gd name="connsiteY2-14" fmla="*/ 2063750 h 2063750"/>
                <a:gd name="connsiteX3-15" fmla="*/ 0 w 863600"/>
                <a:gd name="connsiteY3-16" fmla="*/ 336550 h 2063750"/>
              </a:gdLst>
              <a:ahLst/>
              <a:cxnLst>
                <a:cxn ang="0">
                  <a:pos x="connsiteX0-1" y="connsiteY0-2"/>
                </a:cxn>
                <a:cxn ang="0">
                  <a:pos x="connsiteX1-3" y="connsiteY1-4"/>
                </a:cxn>
                <a:cxn ang="0">
                  <a:pos x="connsiteX2-5" y="connsiteY2-6"/>
                </a:cxn>
                <a:cxn ang="0">
                  <a:pos x="connsiteX3-7" y="connsiteY3-8"/>
                </a:cxn>
              </a:cxnLst>
              <a:rect l="l" t="t" r="r" b="b"/>
              <a:pathLst>
                <a:path w="863600" h="2063750">
                  <a:moveTo>
                    <a:pt x="0" y="336550"/>
                  </a:moveTo>
                  <a:lnTo>
                    <a:pt x="311150" y="0"/>
                  </a:lnTo>
                  <a:lnTo>
                    <a:pt x="863600" y="2063750"/>
                  </a:lnTo>
                  <a:lnTo>
                    <a:pt x="0" y="336550"/>
                  </a:lnTo>
                  <a:close/>
                </a:path>
              </a:pathLst>
            </a:cu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等腰三角形 29"/>
            <p:cNvSpPr/>
            <p:nvPr/>
          </p:nvSpPr>
          <p:spPr>
            <a:xfrm flipV="1">
              <a:off x="9780529" y="3414070"/>
              <a:ext cx="1778000" cy="1828800"/>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88433" name="矩形 31"/>
          <p:cNvSpPr>
            <a:spLocks noChangeArrowheads="1"/>
          </p:cNvSpPr>
          <p:nvPr/>
        </p:nvSpPr>
        <p:spPr bwMode="auto">
          <a:xfrm>
            <a:off x="10218738" y="3944938"/>
            <a:ext cx="574675" cy="1016000"/>
          </a:xfrm>
          <a:prstGeom prst="rect">
            <a:avLst/>
          </a:prstGeom>
          <a:noFill/>
          <a:ln w="9525">
            <a:noFill/>
            <a:miter lim="800000"/>
          </a:ln>
        </p:spPr>
        <p:txBody>
          <a:bodyPr wrap="none">
            <a:spAutoFit/>
          </a:bodyPr>
          <a:lstStyle/>
          <a:p>
            <a:pPr eaLnBrk="0" hangingPunct="0"/>
            <a:r>
              <a:rPr lang="zh-CN" altLang="zh-CN" sz="6000">
                <a:solidFill>
                  <a:schemeClr val="bg1"/>
                </a:solidFill>
              </a:rPr>
              <a:t>$</a:t>
            </a:r>
          </a:p>
        </p:txBody>
      </p:sp>
      <p:cxnSp>
        <p:nvCxnSpPr>
          <p:cNvPr id="33" name="直接连接符 64"/>
          <p:cNvCxnSpPr>
            <a:stCxn id="18" idx="0"/>
            <a:endCxn id="18" idx="0"/>
          </p:cNvCxnSpPr>
          <p:nvPr/>
        </p:nvCxnSpPr>
        <p:spPr>
          <a:xfrm flipV="1">
            <a:off x="9725025" y="2795588"/>
            <a:ext cx="1293813" cy="307975"/>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66"/>
          <p:cNvCxnSpPr>
            <a:stCxn id="18" idx="0"/>
            <a:endCxn id="18" idx="0"/>
          </p:cNvCxnSpPr>
          <p:nvPr/>
        </p:nvCxnSpPr>
        <p:spPr>
          <a:xfrm flipH="1">
            <a:off x="9996488" y="5699125"/>
            <a:ext cx="501650" cy="5334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等腰三角形 67"/>
          <p:cNvSpPr/>
          <p:nvPr/>
        </p:nvSpPr>
        <p:spPr>
          <a:xfrm rot="5400000">
            <a:off x="815976" y="1708150"/>
            <a:ext cx="1122362" cy="966787"/>
          </a:xfrm>
          <a:prstGeom prst="triangle">
            <a:avLst/>
          </a:prstGeom>
          <a:solidFill>
            <a:srgbClr val="2684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等腰三角形 68"/>
          <p:cNvSpPr/>
          <p:nvPr/>
        </p:nvSpPr>
        <p:spPr>
          <a:xfrm rot="5400000">
            <a:off x="815975" y="3230563"/>
            <a:ext cx="1122363" cy="966787"/>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7" name="等腰三角形 69"/>
          <p:cNvSpPr/>
          <p:nvPr/>
        </p:nvSpPr>
        <p:spPr>
          <a:xfrm rot="5400000">
            <a:off x="815976" y="4752975"/>
            <a:ext cx="1122362" cy="966787"/>
          </a:xfrm>
          <a:prstGeom prst="triangl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8439" name="文本框 37"/>
          <p:cNvSpPr txBox="1">
            <a:spLocks noChangeArrowheads="1"/>
          </p:cNvSpPr>
          <p:nvPr/>
        </p:nvSpPr>
        <p:spPr bwMode="auto">
          <a:xfrm>
            <a:off x="2019300" y="1241726"/>
            <a:ext cx="4521200" cy="2031325"/>
          </a:xfrm>
          <a:prstGeom prst="rect">
            <a:avLst/>
          </a:prstGeom>
          <a:noFill/>
          <a:ln w="9525">
            <a:noFill/>
            <a:miter lim="800000"/>
          </a:ln>
        </p:spPr>
        <p:txBody>
          <a:bodyPr wrap="square">
            <a:spAutoFit/>
          </a:bodyPr>
          <a:lstStyle/>
          <a:p>
            <a:r>
              <a:rPr lang="en-US" altLang="zh-CN" dirty="0">
                <a:solidFill>
                  <a:srgbClr val="404040"/>
                </a:solidFill>
                <a:latin typeface="微软雅黑" panose="020B0503020204020204" pitchFamily="34" charset="-122"/>
                <a:ea typeface="微软雅黑" panose="020B0503020204020204" pitchFamily="34" charset="-122"/>
              </a:rPr>
              <a:t>b) </a:t>
            </a:r>
            <a:r>
              <a:rPr lang="zh-CN" altLang="en-US" dirty="0">
                <a:solidFill>
                  <a:srgbClr val="404040"/>
                </a:solidFill>
                <a:latin typeface="微软雅黑" panose="020B0503020204020204" pitchFamily="34" charset="-122"/>
                <a:ea typeface="微软雅黑" panose="020B0503020204020204" pitchFamily="34" charset="-122"/>
              </a:rPr>
              <a:t>企业办公用房、生产用房以及其他辅助建筑物，构筑物包括码头、道路、桥梁、管道、电网、水库、烟囱、池、罐、槽、仓、塔、台、站、沟、洞、坝、闸、场、棚等。上述建筑物、构筑物的新建、改建、扩建及其相关的装修、拆除、修缮单项合同</a:t>
            </a:r>
            <a:r>
              <a:rPr lang="en-US" altLang="zh-CN" dirty="0">
                <a:solidFill>
                  <a:srgbClr val="404040"/>
                </a:solidFill>
                <a:latin typeface="微软雅黑" panose="020B0503020204020204" pitchFamily="34" charset="-122"/>
                <a:ea typeface="微软雅黑" panose="020B0503020204020204" pitchFamily="34" charset="-122"/>
              </a:rPr>
              <a:t>400</a:t>
            </a:r>
            <a:r>
              <a:rPr lang="zh-CN" altLang="en-US" dirty="0">
                <a:solidFill>
                  <a:srgbClr val="404040"/>
                </a:solidFill>
                <a:latin typeface="微软雅黑" panose="020B0503020204020204" pitchFamily="34" charset="-122"/>
                <a:ea typeface="微软雅黑" panose="020B0503020204020204" pitchFamily="34" charset="-122"/>
              </a:rPr>
              <a:t>万元人民币以下的项目。</a:t>
            </a:r>
          </a:p>
        </p:txBody>
      </p:sp>
      <p:sp>
        <p:nvSpPr>
          <p:cNvPr id="188440" name="文本框 38"/>
          <p:cNvSpPr txBox="1">
            <a:spLocks noChangeArrowheads="1"/>
          </p:cNvSpPr>
          <p:nvPr/>
        </p:nvSpPr>
        <p:spPr bwMode="auto">
          <a:xfrm>
            <a:off x="2055812" y="3449564"/>
            <a:ext cx="4127501" cy="874407"/>
          </a:xfrm>
          <a:prstGeom prst="rect">
            <a:avLst/>
          </a:prstGeom>
          <a:noFill/>
          <a:ln w="9525">
            <a:noFill/>
            <a:miter lim="800000"/>
          </a:ln>
        </p:spPr>
        <p:txBody>
          <a:bodyPr wrap="square">
            <a:spAutoFit/>
          </a:bodyPr>
          <a:lstStyle/>
          <a:p>
            <a:pPr>
              <a:lnSpc>
                <a:spcPct val="150000"/>
              </a:lnSpc>
            </a:pPr>
            <a:r>
              <a:rPr lang="zh-CN" altLang="en-US" dirty="0">
                <a:solidFill>
                  <a:srgbClr val="404040"/>
                </a:solidFill>
                <a:latin typeface="微软雅黑" panose="020B0503020204020204" pitchFamily="34" charset="-122"/>
                <a:ea typeface="微软雅黑" panose="020B0503020204020204" pitchFamily="34" charset="-122"/>
              </a:rPr>
              <a:t>项目结算价和估算价不一致以估算价为法律适用合规性的判断标准。</a:t>
            </a:r>
          </a:p>
        </p:txBody>
      </p:sp>
      <p:sp>
        <p:nvSpPr>
          <p:cNvPr id="188441" name="文本框 39"/>
          <p:cNvSpPr txBox="1">
            <a:spLocks noChangeArrowheads="1"/>
          </p:cNvSpPr>
          <p:nvPr/>
        </p:nvSpPr>
        <p:spPr bwMode="auto">
          <a:xfrm>
            <a:off x="1997075" y="4681538"/>
            <a:ext cx="4176713" cy="1289905"/>
          </a:xfrm>
          <a:prstGeom prst="rect">
            <a:avLst/>
          </a:prstGeom>
          <a:noFill/>
          <a:ln w="9525">
            <a:noFill/>
            <a:miter lim="800000"/>
          </a:ln>
        </p:spPr>
        <p:txBody>
          <a:bodyPr>
            <a:spAutoFit/>
          </a:bodyPr>
          <a:lstStyle/>
          <a:p>
            <a:pPr>
              <a:lnSpc>
                <a:spcPct val="150000"/>
              </a:lnSpc>
            </a:pPr>
            <a:r>
              <a:rPr lang="zh-CN" altLang="en-US" dirty="0">
                <a:solidFill>
                  <a:srgbClr val="404040"/>
                </a:solidFill>
                <a:latin typeface="微软雅黑" panose="020B0503020204020204" pitchFamily="34" charset="-122"/>
                <a:ea typeface="微软雅黑" panose="020B0503020204020204" pitchFamily="34" charset="-122"/>
              </a:rPr>
              <a:t>示例：新建供气站、扩建热源管网、电网及变电站施工、改建车间运输轨道等单项合同</a:t>
            </a:r>
            <a:r>
              <a:rPr lang="en-US" altLang="zh-CN" dirty="0">
                <a:solidFill>
                  <a:srgbClr val="404040"/>
                </a:solidFill>
                <a:latin typeface="微软雅黑" panose="020B0503020204020204" pitchFamily="34" charset="-122"/>
                <a:ea typeface="微软雅黑" panose="020B0503020204020204" pitchFamily="34" charset="-122"/>
              </a:rPr>
              <a:t>400</a:t>
            </a:r>
            <a:r>
              <a:rPr lang="zh-CN" altLang="en-US" dirty="0">
                <a:solidFill>
                  <a:srgbClr val="404040"/>
                </a:solidFill>
                <a:latin typeface="微软雅黑" panose="020B0503020204020204" pitchFamily="34" charset="-122"/>
                <a:ea typeface="微软雅黑" panose="020B0503020204020204" pitchFamily="34" charset="-122"/>
              </a:rPr>
              <a:t>万元人民币以下的工程。</a:t>
            </a:r>
          </a:p>
        </p:txBody>
      </p:sp>
      <p:sp>
        <p:nvSpPr>
          <p:cNvPr id="188442" name="文本框 40"/>
          <p:cNvSpPr txBox="1">
            <a:spLocks noChangeArrowheads="1"/>
          </p:cNvSpPr>
          <p:nvPr/>
        </p:nvSpPr>
        <p:spPr bwMode="auto">
          <a:xfrm>
            <a:off x="933450" y="1762125"/>
            <a:ext cx="376238" cy="831850"/>
          </a:xfrm>
          <a:prstGeom prst="rect">
            <a:avLst/>
          </a:prstGeom>
          <a:noFill/>
          <a:ln w="9525">
            <a:noFill/>
            <a:miter lim="800000"/>
          </a:ln>
        </p:spPr>
        <p:txBody>
          <a:bodyPr>
            <a:spAutoFit/>
          </a:bodyPr>
          <a:lstStyle/>
          <a:p>
            <a:r>
              <a:rPr lang="en-US" altLang="zh-CN" sz="4800">
                <a:solidFill>
                  <a:schemeClr val="bg1"/>
                </a:solidFill>
              </a:rPr>
              <a:t>1</a:t>
            </a:r>
            <a:endParaRPr lang="zh-CN" altLang="en-US" sz="4800">
              <a:solidFill>
                <a:schemeClr val="bg1"/>
              </a:solidFill>
            </a:endParaRPr>
          </a:p>
        </p:txBody>
      </p:sp>
      <p:sp>
        <p:nvSpPr>
          <p:cNvPr id="188443" name="文本框 41"/>
          <p:cNvSpPr txBox="1">
            <a:spLocks noChangeArrowheads="1"/>
          </p:cNvSpPr>
          <p:nvPr/>
        </p:nvSpPr>
        <p:spPr bwMode="auto">
          <a:xfrm>
            <a:off x="928688" y="3267075"/>
            <a:ext cx="376237" cy="830263"/>
          </a:xfrm>
          <a:prstGeom prst="rect">
            <a:avLst/>
          </a:prstGeom>
          <a:noFill/>
          <a:ln w="9525">
            <a:noFill/>
            <a:miter lim="800000"/>
          </a:ln>
        </p:spPr>
        <p:txBody>
          <a:bodyPr>
            <a:spAutoFit/>
          </a:bodyPr>
          <a:lstStyle/>
          <a:p>
            <a:r>
              <a:rPr lang="en-US" altLang="zh-CN" sz="4800">
                <a:solidFill>
                  <a:schemeClr val="bg1"/>
                </a:solidFill>
              </a:rPr>
              <a:t>2</a:t>
            </a:r>
            <a:endParaRPr lang="zh-CN" altLang="en-US" sz="4800">
              <a:solidFill>
                <a:schemeClr val="bg1"/>
              </a:solidFill>
            </a:endParaRPr>
          </a:p>
        </p:txBody>
      </p:sp>
      <p:sp>
        <p:nvSpPr>
          <p:cNvPr id="188444" name="文本框 42"/>
          <p:cNvSpPr txBox="1">
            <a:spLocks noChangeArrowheads="1"/>
          </p:cNvSpPr>
          <p:nvPr/>
        </p:nvSpPr>
        <p:spPr bwMode="auto">
          <a:xfrm>
            <a:off x="936625" y="4797425"/>
            <a:ext cx="376238" cy="830263"/>
          </a:xfrm>
          <a:prstGeom prst="rect">
            <a:avLst/>
          </a:prstGeom>
          <a:noFill/>
          <a:ln w="9525">
            <a:noFill/>
            <a:miter lim="800000"/>
          </a:ln>
        </p:spPr>
        <p:txBody>
          <a:bodyPr>
            <a:spAutoFit/>
          </a:bodyPr>
          <a:lstStyle/>
          <a:p>
            <a:r>
              <a:rPr lang="en-US" altLang="zh-CN" sz="4800">
                <a:solidFill>
                  <a:schemeClr val="bg1"/>
                </a:solidFill>
              </a:rPr>
              <a:t>3</a:t>
            </a:r>
            <a:endParaRPr lang="zh-CN" altLang="en-US" sz="4800">
              <a:solidFill>
                <a:schemeClr val="bg1"/>
              </a:solidFill>
            </a:endParaRPr>
          </a:p>
        </p:txBody>
      </p:sp>
      <p:sp>
        <p:nvSpPr>
          <p:cNvPr id="44" name="等腰三角形 83"/>
          <p:cNvSpPr/>
          <p:nvPr/>
        </p:nvSpPr>
        <p:spPr>
          <a:xfrm rot="4112675">
            <a:off x="6602413" y="5268912"/>
            <a:ext cx="458788" cy="436563"/>
          </a:xfrm>
          <a:prstGeom prst="triangle">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944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pic>
        <p:nvPicPr>
          <p:cNvPr id="189444" name="图片 3"/>
          <p:cNvPicPr>
            <a:picLocks noChangeAspect="1" noChangeArrowheads="1"/>
          </p:cNvPicPr>
          <p:nvPr/>
        </p:nvPicPr>
        <p:blipFill>
          <a:blip r:embed="rId3" cstate="print"/>
          <a:srcRect/>
          <a:stretch>
            <a:fillRect/>
          </a:stretch>
        </p:blipFill>
        <p:spPr bwMode="auto">
          <a:xfrm>
            <a:off x="1430338" y="1981200"/>
            <a:ext cx="3144837" cy="1998663"/>
          </a:xfrm>
          <a:prstGeom prst="rect">
            <a:avLst/>
          </a:prstGeom>
          <a:noFill/>
          <a:ln w="9525">
            <a:noFill/>
            <a:miter lim="800000"/>
            <a:headEnd/>
            <a:tailEnd/>
          </a:ln>
        </p:spPr>
      </p:pic>
      <p:sp>
        <p:nvSpPr>
          <p:cNvPr id="189445" name="Rectangle 5"/>
          <p:cNvSpPr>
            <a:spLocks noChangeArrowheads="1"/>
          </p:cNvSpPr>
          <p:nvPr/>
        </p:nvSpPr>
        <p:spPr bwMode="auto">
          <a:xfrm>
            <a:off x="4611688" y="1987550"/>
            <a:ext cx="3775075" cy="1992313"/>
          </a:xfrm>
          <a:prstGeom prst="rect">
            <a:avLst/>
          </a:prstGeom>
          <a:solidFill>
            <a:srgbClr val="4886D8"/>
          </a:solidFill>
          <a:ln w="9525">
            <a:noFill/>
            <a:miter lim="800000"/>
          </a:ln>
        </p:spPr>
        <p:txBody>
          <a:bodyPr anchor="ctr"/>
          <a:lstStyle/>
          <a:p>
            <a:pPr algn="ctr"/>
            <a:endParaRPr lang="id-ID" altLang="en-US">
              <a:solidFill>
                <a:srgbClr val="FFFFFF"/>
              </a:solidFill>
              <a:latin typeface="Calibri" panose="020F0502020204030204" pitchFamily="34" charset="0"/>
              <a:ea typeface="宋体" panose="02010600030101010101" pitchFamily="2" charset="-122"/>
            </a:endParaRPr>
          </a:p>
        </p:txBody>
      </p:sp>
      <p:sp>
        <p:nvSpPr>
          <p:cNvPr id="189446" name="Rectangle 6"/>
          <p:cNvSpPr>
            <a:spLocks noChangeArrowheads="1"/>
          </p:cNvSpPr>
          <p:nvPr/>
        </p:nvSpPr>
        <p:spPr bwMode="auto">
          <a:xfrm>
            <a:off x="8478838" y="1987550"/>
            <a:ext cx="2460625" cy="1992313"/>
          </a:xfrm>
          <a:prstGeom prst="rect">
            <a:avLst/>
          </a:prstGeom>
          <a:solidFill>
            <a:srgbClr val="1C4885"/>
          </a:solidFill>
          <a:ln w="9525">
            <a:noFill/>
            <a:miter lim="800000"/>
          </a:ln>
        </p:spPr>
        <p:txBody>
          <a:bodyPr anchor="ctr"/>
          <a:lstStyle/>
          <a:p>
            <a:pPr algn="ctr"/>
            <a:endParaRPr lang="id-ID" altLang="en-US">
              <a:solidFill>
                <a:srgbClr val="FFFFFF"/>
              </a:solidFill>
              <a:latin typeface="Calibri" panose="020F0502020204030204" pitchFamily="34" charset="0"/>
              <a:ea typeface="宋体" panose="02010600030101010101" pitchFamily="2" charset="-122"/>
            </a:endParaRPr>
          </a:p>
        </p:txBody>
      </p:sp>
      <p:sp>
        <p:nvSpPr>
          <p:cNvPr id="189447" name="圆角矩形 6"/>
          <p:cNvSpPr>
            <a:spLocks noChangeArrowheads="1"/>
          </p:cNvSpPr>
          <p:nvPr/>
        </p:nvSpPr>
        <p:spPr bwMode="auto">
          <a:xfrm>
            <a:off x="1419225" y="4391025"/>
            <a:ext cx="2471738" cy="461963"/>
          </a:xfrm>
          <a:prstGeom prst="roundRect">
            <a:avLst>
              <a:gd name="adj" fmla="val 16667"/>
            </a:avLst>
          </a:prstGeom>
          <a:solidFill>
            <a:srgbClr val="1C4885"/>
          </a:solidFill>
          <a:ln w="9525">
            <a:noFill/>
            <a:round/>
          </a:ln>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sp>
        <p:nvSpPr>
          <p:cNvPr id="189448" name="文本框 7"/>
          <p:cNvSpPr txBox="1">
            <a:spLocks noChangeArrowheads="1"/>
          </p:cNvSpPr>
          <p:nvPr/>
        </p:nvSpPr>
        <p:spPr bwMode="auto">
          <a:xfrm>
            <a:off x="1255713" y="4438650"/>
            <a:ext cx="2797175" cy="368300"/>
          </a:xfrm>
          <a:prstGeom prst="rect">
            <a:avLst/>
          </a:prstGeom>
          <a:noFill/>
          <a:ln w="9525">
            <a:noFill/>
            <a:miter lim="800000"/>
          </a:ln>
        </p:spPr>
        <p:txBody>
          <a:bodyPr>
            <a:spAutoFit/>
          </a:bodyPr>
          <a:lstStyle/>
          <a:p>
            <a:pPr algn="ctr" defTabSz="1216025">
              <a:spcBef>
                <a:spcPct val="20000"/>
              </a:spcBef>
            </a:pPr>
            <a:r>
              <a:rPr lang="zh-CN" altLang="en-US" b="1">
                <a:solidFill>
                  <a:schemeClr val="bg1"/>
                </a:solidFill>
                <a:latin typeface="Arial" panose="020B0604020202020204" pitchFamily="34" charset="0"/>
                <a:ea typeface="微软雅黑" panose="020B0503020204020204" pitchFamily="34" charset="-122"/>
                <a:sym typeface="Arial" panose="020B0604020202020204" pitchFamily="34" charset="0"/>
              </a:rPr>
              <a:t>标准</a:t>
            </a:r>
            <a:endParaRPr lang="en-US" altLang="zh-CN"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9449" name="TextBox 13"/>
          <p:cNvSpPr txBox="1">
            <a:spLocks noChangeArrowheads="1"/>
          </p:cNvSpPr>
          <p:nvPr/>
        </p:nvSpPr>
        <p:spPr bwMode="auto">
          <a:xfrm>
            <a:off x="8753475" y="2173288"/>
            <a:ext cx="2044700" cy="1614487"/>
          </a:xfrm>
          <a:prstGeom prst="rect">
            <a:avLst/>
          </a:prstGeom>
          <a:noFill/>
          <a:ln w="9525">
            <a:noFill/>
            <a:miter lim="800000"/>
          </a:ln>
        </p:spPr>
        <p:txBody>
          <a:bodyPr lIns="0" tIns="0" rIns="0" bIns="0">
            <a:spAutoFit/>
          </a:bodyPr>
          <a:lstStyle/>
          <a:p>
            <a:pPr defTabSz="1216025">
              <a:lnSpc>
                <a:spcPct val="150000"/>
              </a:lnSpc>
              <a:spcBef>
                <a:spcPct val="20000"/>
              </a:spcBef>
            </a:pP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）该工程类别单项合同估算金额</a:t>
            </a:r>
            <a:r>
              <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400</a:t>
            </a: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万元人民币以下（包括本数）的项目依法律规定属于非必须招标的项目。</a:t>
            </a:r>
          </a:p>
        </p:txBody>
      </p:sp>
      <p:sp>
        <p:nvSpPr>
          <p:cNvPr id="189450" name="TextBox 13"/>
          <p:cNvSpPr txBox="1">
            <a:spLocks noChangeArrowheads="1"/>
          </p:cNvSpPr>
          <p:nvPr/>
        </p:nvSpPr>
        <p:spPr bwMode="auto">
          <a:xfrm>
            <a:off x="4837113" y="2163763"/>
            <a:ext cx="3451225" cy="1616075"/>
          </a:xfrm>
          <a:prstGeom prst="rect">
            <a:avLst/>
          </a:prstGeom>
          <a:noFill/>
          <a:ln w="9525">
            <a:noFill/>
            <a:miter lim="800000"/>
          </a:ln>
        </p:spPr>
        <p:txBody>
          <a:bodyPr lIns="0" tIns="0" rIns="0" bIns="0">
            <a:spAutoFit/>
          </a:bodyPr>
          <a:lstStyle/>
          <a:p>
            <a:pPr defTabSz="1216025">
              <a:lnSpc>
                <a:spcPct val="150000"/>
              </a:lnSpc>
              <a:spcBef>
                <a:spcPct val="20000"/>
              </a:spcBef>
            </a:pP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本项规定的工程项目属于招标法规规定的建筑物和构筑物。其定义由</a:t>
            </a:r>
            <a:r>
              <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构筑物固定资产分类与代码（房屋、构筑物部分）</a:t>
            </a:r>
            <a:r>
              <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》GB/T 14885-2010</a:t>
            </a: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规定。房屋编号</a:t>
            </a:r>
            <a:r>
              <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1020000</a:t>
            </a: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，构筑物编号</a:t>
            </a:r>
            <a:r>
              <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1030000</a:t>
            </a: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。主要指工程产品。</a:t>
            </a:r>
          </a:p>
        </p:txBody>
      </p:sp>
      <p:sp>
        <p:nvSpPr>
          <p:cNvPr id="189451" name="矩形 13"/>
          <p:cNvSpPr>
            <a:spLocks noChangeArrowheads="1"/>
          </p:cNvSpPr>
          <p:nvPr/>
        </p:nvSpPr>
        <p:spPr bwMode="auto">
          <a:xfrm>
            <a:off x="1419225" y="5078413"/>
            <a:ext cx="9520238" cy="1197572"/>
          </a:xfrm>
          <a:prstGeom prst="rect">
            <a:avLst/>
          </a:prstGeom>
          <a:noFill/>
          <a:ln w="9525">
            <a:noFill/>
            <a:miter lim="800000"/>
          </a:ln>
        </p:spPr>
        <p:txBody>
          <a:bodyPr lIns="0" tIns="0" rIns="0" bIns="0">
            <a:spAutoFit/>
          </a:bodyPr>
          <a:lstStyle/>
          <a:p>
            <a:pPr defTabSz="1216025">
              <a:lnSpc>
                <a:spcPct val="150000"/>
              </a:lnSpc>
              <a:spcBef>
                <a:spcPct val="20000"/>
              </a:spcBef>
            </a:pPr>
            <a:r>
              <a:rPr lang="zh-CN" altLang="en-US"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在工程管理实践中，合同结算价和估算价难免不一致。监督部门判断是否规避招标的标准应当依据</a:t>
            </a:r>
            <a:r>
              <a:rPr lang="en-US" altLang="zh-CN"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必须招标的工程项目规定</a:t>
            </a:r>
            <a:r>
              <a:rPr lang="en-US" altLang="zh-CN"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16</a:t>
            </a:r>
            <a:r>
              <a:rPr lang="zh-CN" altLang="en-US"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号令）的规定以“单项合同估算价”为执法标准。至于结算价超过估算价的原因应当另行研究处理。</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046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sp>
        <p:nvSpPr>
          <p:cNvPr id="190468" name="Oval 10"/>
          <p:cNvSpPr>
            <a:spLocks noChangeAspect="1" noChangeArrowheads="1"/>
          </p:cNvSpPr>
          <p:nvPr/>
        </p:nvSpPr>
        <p:spPr bwMode="auto">
          <a:xfrm>
            <a:off x="844084" y="1551781"/>
            <a:ext cx="574675" cy="576263"/>
          </a:xfrm>
          <a:prstGeom prst="ellipse">
            <a:avLst/>
          </a:prstGeom>
          <a:solidFill>
            <a:srgbClr val="4886D8"/>
          </a:solidFill>
          <a:ln w="9525">
            <a:noFill/>
            <a:round/>
          </a:ln>
        </p:spPr>
        <p:txBody>
          <a:bodyPr anchor="ctr"/>
          <a:lstStyle/>
          <a:p>
            <a:pPr algn="ctr"/>
            <a:endParaRPr lang="en-US" altLang="zh-CN">
              <a:solidFill>
                <a:srgbClr val="FFFFFF"/>
              </a:solidFill>
              <a:latin typeface="Calibri" panose="020F0502020204030204" pitchFamily="34" charset="0"/>
              <a:ea typeface="宋体" panose="02010600030101010101" pitchFamily="2" charset="-122"/>
            </a:endParaRPr>
          </a:p>
        </p:txBody>
      </p:sp>
      <p:sp>
        <p:nvSpPr>
          <p:cNvPr id="190469" name="Oval 13"/>
          <p:cNvSpPr>
            <a:spLocks noChangeAspect="1" noChangeArrowheads="1"/>
          </p:cNvSpPr>
          <p:nvPr/>
        </p:nvSpPr>
        <p:spPr bwMode="auto">
          <a:xfrm>
            <a:off x="814387" y="4153694"/>
            <a:ext cx="574675" cy="576263"/>
          </a:xfrm>
          <a:prstGeom prst="ellipse">
            <a:avLst/>
          </a:prstGeom>
          <a:solidFill>
            <a:srgbClr val="1C4885"/>
          </a:solidFill>
          <a:ln w="9525">
            <a:noFill/>
            <a:round/>
          </a:ln>
        </p:spPr>
        <p:txBody>
          <a:bodyPr anchor="ctr"/>
          <a:lstStyle/>
          <a:p>
            <a:pPr algn="ctr"/>
            <a:endParaRPr lang="en-US" altLang="zh-CN">
              <a:solidFill>
                <a:srgbClr val="FFFFFF"/>
              </a:solidFill>
              <a:latin typeface="Calibri" panose="020F0502020204030204" pitchFamily="34" charset="0"/>
              <a:ea typeface="宋体" panose="02010600030101010101" pitchFamily="2" charset="-122"/>
            </a:endParaRPr>
          </a:p>
        </p:txBody>
      </p:sp>
      <p:pic>
        <p:nvPicPr>
          <p:cNvPr id="190470" name="Picture 14" descr="phone.png"/>
          <p:cNvPicPr>
            <a:picLocks noChangeAspect="1" noChangeArrowheads="1"/>
          </p:cNvPicPr>
          <p:nvPr/>
        </p:nvPicPr>
        <p:blipFill>
          <a:blip r:embed="rId3" cstate="print"/>
          <a:srcRect/>
          <a:stretch>
            <a:fillRect/>
          </a:stretch>
        </p:blipFill>
        <p:spPr bwMode="auto">
          <a:xfrm>
            <a:off x="1244600" y="4187825"/>
            <a:ext cx="290513" cy="288925"/>
          </a:xfrm>
          <a:prstGeom prst="rect">
            <a:avLst/>
          </a:prstGeom>
          <a:noFill/>
          <a:ln w="9525">
            <a:noFill/>
            <a:miter lim="800000"/>
            <a:headEnd/>
            <a:tailEnd/>
          </a:ln>
        </p:spPr>
      </p:pic>
      <p:pic>
        <p:nvPicPr>
          <p:cNvPr id="190471" name="Picture 15" descr="bulb.png"/>
          <p:cNvPicPr>
            <a:picLocks noChangeAspect="1" noChangeArrowheads="1"/>
          </p:cNvPicPr>
          <p:nvPr/>
        </p:nvPicPr>
        <p:blipFill>
          <a:blip r:embed="rId4" cstate="print"/>
          <a:srcRect/>
          <a:stretch>
            <a:fillRect/>
          </a:stretch>
        </p:blipFill>
        <p:spPr bwMode="auto">
          <a:xfrm>
            <a:off x="1244600" y="2614613"/>
            <a:ext cx="288925" cy="290512"/>
          </a:xfrm>
          <a:prstGeom prst="rect">
            <a:avLst/>
          </a:prstGeom>
          <a:noFill/>
          <a:ln w="9525">
            <a:noFill/>
            <a:miter lim="800000"/>
            <a:headEnd/>
            <a:tailEnd/>
          </a:ln>
        </p:spPr>
      </p:pic>
      <p:sp>
        <p:nvSpPr>
          <p:cNvPr id="15" name="矩形 13"/>
          <p:cNvSpPr>
            <a:spLocks noChangeArrowheads="1"/>
          </p:cNvSpPr>
          <p:nvPr/>
        </p:nvSpPr>
        <p:spPr bwMode="auto">
          <a:xfrm>
            <a:off x="1819276" y="1200150"/>
            <a:ext cx="5793104" cy="4623830"/>
          </a:xfrm>
          <a:prstGeom prst="rect">
            <a:avLst/>
          </a:prstGeom>
          <a:noFill/>
          <a:ln>
            <a:noFill/>
          </a:ln>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lnSpc>
                <a:spcPct val="150000"/>
              </a:lnSpc>
              <a:spcBef>
                <a:spcPct val="2000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）上述厂区内建设的超过</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400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万元人民币的工程是否全部都属于必须招标的工程存在争议，本标准没有将其列入标准正文。</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fontAlgn="auto">
              <a:lnSpc>
                <a:spcPct val="150000"/>
              </a:lnSpc>
              <a:spcBef>
                <a:spcPct val="2000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但应当指出，企业在生产厂区扩建厂房、氧气站、铺设交通轨道、输气管道等项目虽然也属于工程项目，但这类项目和在厂区外新建楼堂馆所不同，这些工程不需要重新办理土地等行政手续，其采购方式招标管理监督部门也不予审批核准。因此和这类生产有关的工程项目不应属于管制工程范围，或者说不是招标投标法立法管制的范围。</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5" cstate="print"/>
          <a:stretch>
            <a:fillRect/>
          </a:stretch>
        </p:blipFill>
        <p:spPr>
          <a:xfrm>
            <a:off x="8077198" y="2349889"/>
            <a:ext cx="3562351" cy="2671763"/>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149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sp>
        <p:nvSpPr>
          <p:cNvPr id="191492" name="圆角矩形 3"/>
          <p:cNvSpPr>
            <a:spLocks noChangeArrowheads="1"/>
          </p:cNvSpPr>
          <p:nvPr/>
        </p:nvSpPr>
        <p:spPr bwMode="auto">
          <a:xfrm>
            <a:off x="750889" y="3040381"/>
            <a:ext cx="6238875" cy="3508055"/>
          </a:xfrm>
          <a:prstGeom prst="roundRect">
            <a:avLst>
              <a:gd name="adj" fmla="val 9083"/>
            </a:avLst>
          </a:prstGeom>
          <a:noFill/>
          <a:ln w="12700">
            <a:solidFill>
              <a:srgbClr val="ADBACA"/>
            </a:solidFill>
            <a:round/>
          </a:ln>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sp>
        <p:nvSpPr>
          <p:cNvPr id="7" name="矩形 4"/>
          <p:cNvSpPr>
            <a:spLocks noChangeArrowheads="1"/>
          </p:cNvSpPr>
          <p:nvPr/>
        </p:nvSpPr>
        <p:spPr bwMode="auto">
          <a:xfrm>
            <a:off x="1158875" y="3040381"/>
            <a:ext cx="5403850" cy="3269613"/>
          </a:xfrm>
          <a:prstGeom prst="rect">
            <a:avLst/>
          </a:prstGeom>
          <a:noFill/>
          <a:ln>
            <a:noFill/>
          </a:ln>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lnSpc>
                <a:spcPct val="150000"/>
              </a:lnSpc>
              <a:spcBef>
                <a:spcPct val="2000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确定强制招标的项目范围：一是要考虑项目是否具有公共性。二是要考虑成本因素。即便是具有公共性的项目，也并不意味着一律要进行招标。三是要考虑市场发育程度。对于具有公共性的项目，如果成本、质量、效益、工期等约束机制比较健全，也可以不纳入强制招标范围，发挥市场机制的作用即可。”</a:t>
            </a:r>
          </a:p>
        </p:txBody>
      </p:sp>
      <p:sp>
        <p:nvSpPr>
          <p:cNvPr id="191494" name="Oval 19"/>
          <p:cNvSpPr>
            <a:spLocks noChangeAspect="1" noChangeArrowheads="1"/>
          </p:cNvSpPr>
          <p:nvPr/>
        </p:nvSpPr>
        <p:spPr bwMode="auto">
          <a:xfrm>
            <a:off x="584200" y="2236788"/>
            <a:ext cx="574675" cy="576262"/>
          </a:xfrm>
          <a:prstGeom prst="ellipse">
            <a:avLst/>
          </a:prstGeom>
          <a:solidFill>
            <a:srgbClr val="4886D8"/>
          </a:solidFill>
          <a:ln w="9525">
            <a:noFill/>
            <a:round/>
          </a:ln>
        </p:spPr>
        <p:txBody>
          <a:bodyPr anchor="ctr"/>
          <a:lstStyle/>
          <a:p>
            <a:pPr algn="ctr"/>
            <a:endParaRPr lang="en-US" altLang="zh-CN">
              <a:solidFill>
                <a:srgbClr val="FFFFFF"/>
              </a:solidFill>
              <a:latin typeface="Calibri" panose="020F0502020204030204" pitchFamily="34" charset="0"/>
              <a:ea typeface="宋体" panose="02010600030101010101" pitchFamily="2" charset="-122"/>
            </a:endParaRPr>
          </a:p>
        </p:txBody>
      </p:sp>
      <p:pic>
        <p:nvPicPr>
          <p:cNvPr id="191495" name="Picture 23" descr="cloud.png"/>
          <p:cNvPicPr>
            <a:picLocks noChangeAspect="1" noChangeArrowheads="1"/>
          </p:cNvPicPr>
          <p:nvPr/>
        </p:nvPicPr>
        <p:blipFill>
          <a:blip r:embed="rId3" cstate="print"/>
          <a:srcRect/>
          <a:stretch>
            <a:fillRect/>
          </a:stretch>
        </p:blipFill>
        <p:spPr bwMode="auto">
          <a:xfrm>
            <a:off x="750888" y="2392363"/>
            <a:ext cx="252412" cy="252412"/>
          </a:xfrm>
          <a:prstGeom prst="rect">
            <a:avLst/>
          </a:prstGeom>
          <a:noFill/>
          <a:ln w="9525">
            <a:noFill/>
            <a:miter lim="800000"/>
            <a:headEnd/>
            <a:tailEnd/>
          </a:ln>
        </p:spPr>
      </p:pic>
      <p:sp>
        <p:nvSpPr>
          <p:cNvPr id="17" name="矩形 13"/>
          <p:cNvSpPr>
            <a:spLocks noChangeArrowheads="1"/>
          </p:cNvSpPr>
          <p:nvPr/>
        </p:nvSpPr>
        <p:spPr bwMode="auto">
          <a:xfrm>
            <a:off x="1357312" y="1615827"/>
            <a:ext cx="5567362" cy="1713161"/>
          </a:xfrm>
          <a:prstGeom prst="rect">
            <a:avLst/>
          </a:prstGeom>
          <a:noFill/>
          <a:ln>
            <a:noFill/>
          </a:ln>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lnSpc>
                <a:spcPct val="150000"/>
              </a:lnSpc>
              <a:spcBef>
                <a:spcPct val="2000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由国家发改委法规司、国务院法制办、监察部执法监察局版著的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中华人民共和国招标投标法实施条例</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在关于强制招标的范围释义中指出：</a:t>
            </a:r>
          </a:p>
          <a:p>
            <a:pPr fontAlgn="auto">
              <a:lnSpc>
                <a:spcPct val="150000"/>
              </a:lnSpc>
              <a:spcBef>
                <a:spcPct val="20000"/>
              </a:spcBef>
              <a:spcAft>
                <a:spcPts val="0"/>
              </a:spcAft>
              <a:defRPr/>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97750" y="1281174"/>
            <a:ext cx="3495400" cy="4948176"/>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251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sp>
        <p:nvSpPr>
          <p:cNvPr id="192516" name="矩形 7"/>
          <p:cNvSpPr>
            <a:spLocks noChangeArrowheads="1"/>
          </p:cNvSpPr>
          <p:nvPr/>
        </p:nvSpPr>
        <p:spPr bwMode="auto">
          <a:xfrm>
            <a:off x="931863" y="932053"/>
            <a:ext cx="9946344" cy="961289"/>
          </a:xfrm>
          <a:prstGeom prst="rect">
            <a:avLst/>
          </a:prstGeom>
          <a:noFill/>
          <a:ln w="9525">
            <a:noFill/>
            <a:miter lim="800000"/>
          </a:ln>
        </p:spPr>
        <p:txBody>
          <a:bodyPr wrap="square">
            <a:spAutoFit/>
          </a:bodyPr>
          <a:lstStyle/>
          <a:p>
            <a:pPr>
              <a:lnSpc>
                <a:spcPct val="150000"/>
              </a:lnSpc>
            </a:pPr>
            <a:r>
              <a:rPr lang="zh-CN" altLang="en-US" sz="2000" b="1" dirty="0">
                <a:solidFill>
                  <a:srgbClr val="292929"/>
                </a:solidFill>
                <a:latin typeface="微软雅黑" panose="020B0503020204020204" pitchFamily="34" charset="-122"/>
                <a:ea typeface="微软雅黑" panose="020B0503020204020204" pitchFamily="34" charset="-122"/>
              </a:rPr>
              <a:t>编写组认为，企业在厂区内建设的上述工程项目是否属于法律规定必须招标的工程项目应当区别两类情形分别处理：</a:t>
            </a:r>
          </a:p>
        </p:txBody>
      </p:sp>
      <p:sp>
        <p:nvSpPr>
          <p:cNvPr id="192517" name="막힌 원호 127"/>
          <p:cNvSpPr>
            <a:spLocks noChangeArrowheads="1"/>
          </p:cNvSpPr>
          <p:nvPr/>
        </p:nvSpPr>
        <p:spPr bwMode="auto">
          <a:xfrm rot="-5400000">
            <a:off x="4845844" y="2437607"/>
            <a:ext cx="2370137" cy="2368550"/>
          </a:xfrm>
          <a:custGeom>
            <a:avLst/>
            <a:gdLst>
              <a:gd name="T0" fmla="*/ 0 w 2369150"/>
              <a:gd name="T1" fmla="*/ 1184575 h 2369152"/>
              <a:gd name="T2" fmla="*/ 0 w 2369150"/>
              <a:gd name="T3" fmla="*/ 1184575 h 2369152"/>
              <a:gd name="T4" fmla="*/ 1184575 w 2369150"/>
              <a:gd name="T5" fmla="*/ 0 h 2369152"/>
              <a:gd name="T6" fmla="*/ 2369149 w 2369150"/>
              <a:gd name="T7" fmla="*/ 1184574 h 2369152"/>
              <a:gd name="T8" fmla="*/ 1910080 w 2369150"/>
              <a:gd name="T9" fmla="*/ 1184574 h 2369152"/>
              <a:gd name="T10" fmla="*/ 1910079 w 2369150"/>
              <a:gd name="T11" fmla="*/ 1184574 h 2369152"/>
              <a:gd name="T12" fmla="*/ 1184575 w 2369150"/>
              <a:gd name="T13" fmla="*/ 459070 h 2369152"/>
              <a:gd name="T14" fmla="*/ 459070 w 2369150"/>
              <a:gd name="T15" fmla="*/ 1184575 h 2369152"/>
              <a:gd name="T16" fmla="*/ 0 w 2369150"/>
              <a:gd name="T17" fmla="*/ 1184575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2369152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w="9525">
            <a:noFill/>
            <a:round/>
          </a:ln>
        </p:spPr>
        <p:txBody>
          <a:bodyPr/>
          <a:lstStyle/>
          <a:p>
            <a:endParaRPr lang="zh-CN" altLang="en-US"/>
          </a:p>
        </p:txBody>
      </p:sp>
      <p:sp>
        <p:nvSpPr>
          <p:cNvPr id="192518" name="막힌 원호 225"/>
          <p:cNvSpPr>
            <a:spLocks noChangeArrowheads="1"/>
          </p:cNvSpPr>
          <p:nvPr/>
        </p:nvSpPr>
        <p:spPr bwMode="auto">
          <a:xfrm rot="5400000">
            <a:off x="4830763" y="2328863"/>
            <a:ext cx="2438400" cy="2444750"/>
          </a:xfrm>
          <a:custGeom>
            <a:avLst/>
            <a:gdLst>
              <a:gd name="T0" fmla="*/ 7 w 2436720"/>
              <a:gd name="T1" fmla="*/ 1226349 h 2444258"/>
              <a:gd name="T2" fmla="*/ 7 w 2436720"/>
              <a:gd name="T3" fmla="*/ 1226348 h 2444258"/>
              <a:gd name="T4" fmla="*/ 0 w 2436720"/>
              <a:gd name="T5" fmla="*/ 1222129 h 2444258"/>
              <a:gd name="T6" fmla="*/ 1218360 w 2436720"/>
              <a:gd name="T7" fmla="*/ 0 h 2444258"/>
              <a:gd name="T8" fmla="*/ 2436640 w 2436720"/>
              <a:gd name="T9" fmla="*/ 1208211 h 2444258"/>
              <a:gd name="T10" fmla="*/ 1964582 w 2436720"/>
              <a:gd name="T11" fmla="*/ 1213604 h 2444258"/>
              <a:gd name="T12" fmla="*/ 1964581 w 2436720"/>
              <a:gd name="T13" fmla="*/ 1213604 h 2444258"/>
              <a:gd name="T14" fmla="*/ 1218360 w 2436720"/>
              <a:gd name="T15" fmla="*/ 472090 h 2444258"/>
              <a:gd name="T16" fmla="*/ 472090 w 2436720"/>
              <a:gd name="T17" fmla="*/ 1222129 h 2444258"/>
              <a:gd name="T18" fmla="*/ 472094 w 2436720"/>
              <a:gd name="T19" fmla="*/ 1224714 h 2444258"/>
              <a:gd name="T20" fmla="*/ 7 w 2436720"/>
              <a:gd name="T21" fmla="*/ 1226349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720 w 2436720"/>
              <a:gd name="T36" fmla="*/ 2444258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4886D8"/>
          </a:solidFill>
          <a:ln w="9525">
            <a:noFill/>
            <a:round/>
          </a:ln>
        </p:spPr>
        <p:txBody>
          <a:bodyPr/>
          <a:lstStyle/>
          <a:p>
            <a:endParaRPr lang="zh-CN" altLang="en-US"/>
          </a:p>
        </p:txBody>
      </p:sp>
      <p:sp>
        <p:nvSpPr>
          <p:cNvPr id="192519" name="막힌 원호 224"/>
          <p:cNvSpPr>
            <a:spLocks noChangeArrowheads="1"/>
          </p:cNvSpPr>
          <p:nvPr/>
        </p:nvSpPr>
        <p:spPr bwMode="auto">
          <a:xfrm rot="-5400000">
            <a:off x="4831557" y="2324894"/>
            <a:ext cx="2444750" cy="2446337"/>
          </a:xfrm>
          <a:custGeom>
            <a:avLst/>
            <a:gdLst>
              <a:gd name="T0" fmla="*/ 132 w 2444256"/>
              <a:gd name="T1" fmla="*/ 1240107 h 2444258"/>
              <a:gd name="T2" fmla="*/ 132 w 2444256"/>
              <a:gd name="T3" fmla="*/ 1240106 h 2444258"/>
              <a:gd name="T4" fmla="*/ 0 w 2444256"/>
              <a:gd name="T5" fmla="*/ 1222129 h 2444258"/>
              <a:gd name="T6" fmla="*/ 1222128 w 2444256"/>
              <a:gd name="T7" fmla="*/ 0 h 2444258"/>
              <a:gd name="T8" fmla="*/ 2444243 w 2444256"/>
              <a:gd name="T9" fmla="*/ 1216557 h 2444258"/>
              <a:gd name="T10" fmla="*/ 1971505 w 2444256"/>
              <a:gd name="T11" fmla="*/ 1218713 h 2444258"/>
              <a:gd name="T12" fmla="*/ 1971505 w 2444256"/>
              <a:gd name="T13" fmla="*/ 1218712 h 2444258"/>
              <a:gd name="T14" fmla="*/ 1222129 w 2444256"/>
              <a:gd name="T15" fmla="*/ 472744 h 2444258"/>
              <a:gd name="T16" fmla="*/ 472745 w 2444256"/>
              <a:gd name="T17" fmla="*/ 1222129 h 2444258"/>
              <a:gd name="T18" fmla="*/ 472826 w 2444256"/>
              <a:gd name="T19" fmla="*/ 1233152 h 2444258"/>
              <a:gd name="T20" fmla="*/ 132 w 2444256"/>
              <a:gd name="T21" fmla="*/ 1240107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56 w 2444256"/>
              <a:gd name="T36" fmla="*/ 2444258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1C4885"/>
          </a:solidFill>
          <a:ln w="9525">
            <a:noFill/>
            <a:round/>
          </a:ln>
        </p:spPr>
        <p:txBody>
          <a:bodyPr/>
          <a:lstStyle/>
          <a:p>
            <a:endParaRPr lang="zh-CN" altLang="en-US"/>
          </a:p>
        </p:txBody>
      </p:sp>
      <p:sp>
        <p:nvSpPr>
          <p:cNvPr id="16" name="矩形 11"/>
          <p:cNvSpPr>
            <a:spLocks noChangeArrowheads="1"/>
          </p:cNvSpPr>
          <p:nvPr/>
        </p:nvSpPr>
        <p:spPr bwMode="auto">
          <a:xfrm>
            <a:off x="697231" y="2800032"/>
            <a:ext cx="4046220" cy="2172069"/>
          </a:xfrm>
          <a:prstGeom prst="rect">
            <a:avLst/>
          </a:prstGeom>
          <a:noFill/>
          <a:ln>
            <a:noFill/>
          </a:ln>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lnSpc>
                <a:spcPct val="150000"/>
              </a:lnSpc>
              <a:spcBef>
                <a:spcPct val="20000"/>
              </a:spcBef>
              <a:spcAft>
                <a:spcPts val="0"/>
              </a:spcAft>
              <a:defRPr/>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一是纳入国家政府有关部门审批、核准或备案的企业工程项目，企业该类项目视为扩建、改建项目，需要报送项目可行性研究报告或者资金申请报告、项目申请报告中增加有关招标的内容，企业应依照批复或备案的采购方式采购；</a:t>
            </a:r>
          </a:p>
        </p:txBody>
      </p:sp>
      <p:sp>
        <p:nvSpPr>
          <p:cNvPr id="18" name="矩形 13"/>
          <p:cNvSpPr>
            <a:spLocks noChangeArrowheads="1"/>
          </p:cNvSpPr>
          <p:nvPr/>
        </p:nvSpPr>
        <p:spPr bwMode="auto">
          <a:xfrm>
            <a:off x="7509510" y="2840674"/>
            <a:ext cx="3707765" cy="1612621"/>
          </a:xfrm>
          <a:prstGeom prst="rect">
            <a:avLst/>
          </a:prstGeom>
          <a:noFill/>
          <a:ln>
            <a:noFill/>
          </a:ln>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lnSpc>
                <a:spcPct val="150000"/>
              </a:lnSpc>
              <a:spcBef>
                <a:spcPct val="20000"/>
              </a:spcBef>
              <a:spcAft>
                <a:spcPts val="0"/>
              </a:spcAft>
              <a:defRPr/>
            </a:pPr>
            <a:r>
              <a:rPr lang="zh-CN" altLang="en-US"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二是没有纳入政府有关部门审批、核准和备案的企业工程项目或企业生产过程的工程项目不受规模限制，采购人自行决定采购方式。</a:t>
            </a:r>
          </a:p>
        </p:txBody>
      </p:sp>
      <p:sp>
        <p:nvSpPr>
          <p:cNvPr id="23" name="矩形 13"/>
          <p:cNvSpPr>
            <a:spLocks noChangeArrowheads="1"/>
          </p:cNvSpPr>
          <p:nvPr/>
        </p:nvSpPr>
        <p:spPr bwMode="auto">
          <a:xfrm>
            <a:off x="1428750" y="5259388"/>
            <a:ext cx="9234488" cy="1055687"/>
          </a:xfrm>
          <a:prstGeom prst="rect">
            <a:avLst/>
          </a:prstGeom>
          <a:noFill/>
          <a:ln>
            <a:noFill/>
          </a:ln>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lnSpc>
                <a:spcPct val="150000"/>
              </a:lnSpc>
              <a:spcBef>
                <a:spcPct val="20000"/>
              </a:spcBef>
              <a:spcAft>
                <a:spcPts val="0"/>
              </a:spcAft>
              <a:defRPr/>
            </a:pP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如企业进行的煤改气工程，包括大型天然气储罐的拼装制造及其管网制造安装属于机电工程，机电工程属于工程项目。</a:t>
            </a:r>
          </a:p>
          <a:p>
            <a:pPr fontAlgn="auto">
              <a:lnSpc>
                <a:spcPct val="150000"/>
              </a:lnSpc>
              <a:spcBef>
                <a:spcPct val="20000"/>
              </a:spcBef>
              <a:spcAft>
                <a:spcPts val="0"/>
              </a:spcAft>
              <a:defRPr/>
            </a:pP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1</a:t>
            </a: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）如果该项目经国家有关部门立项批复（一般可能有政府补贴资金），其采购方式按照第一项规定执行。</a:t>
            </a:r>
          </a:p>
          <a:p>
            <a:pPr fontAlgn="auto">
              <a:lnSpc>
                <a:spcPct val="150000"/>
              </a:lnSpc>
              <a:spcBef>
                <a:spcPct val="20000"/>
              </a:spcBef>
              <a:spcAft>
                <a:spcPts val="0"/>
              </a:spcAft>
              <a:defRPr/>
            </a:pP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zh-CN"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2</a:t>
            </a:r>
            <a:r>
              <a:rPr lang="zh-CN" altLang="en-US" sz="14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）如该项目属于企业根据生产需要进行的建设，应视为生产过程的工程项目，其采购方式由企业自行决定。 </a:t>
            </a:r>
          </a:p>
        </p:txBody>
      </p:sp>
      <p:sp>
        <p:nvSpPr>
          <p:cNvPr id="192523" name="圆角矩形 6"/>
          <p:cNvSpPr>
            <a:spLocks noChangeArrowheads="1"/>
          </p:cNvSpPr>
          <p:nvPr/>
        </p:nvSpPr>
        <p:spPr bwMode="auto">
          <a:xfrm>
            <a:off x="1130934" y="2069504"/>
            <a:ext cx="2036763" cy="461962"/>
          </a:xfrm>
          <a:prstGeom prst="roundRect">
            <a:avLst>
              <a:gd name="adj" fmla="val 16667"/>
            </a:avLst>
          </a:prstGeom>
          <a:solidFill>
            <a:srgbClr val="1C4885"/>
          </a:solidFill>
          <a:ln w="9525">
            <a:noFill/>
            <a:round/>
          </a:ln>
        </p:spPr>
        <p:txBody>
          <a:bodyPr anchor="ctr"/>
          <a:lstStyle/>
          <a:p>
            <a:pPr algn="ctr"/>
            <a:r>
              <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rPr>
              <a:t>纳入政府审批</a:t>
            </a:r>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2524" name="圆角矩形 6"/>
          <p:cNvSpPr>
            <a:spLocks noChangeArrowheads="1"/>
          </p:cNvSpPr>
          <p:nvPr/>
        </p:nvSpPr>
        <p:spPr bwMode="auto">
          <a:xfrm>
            <a:off x="7947186" y="2069503"/>
            <a:ext cx="2154238" cy="461963"/>
          </a:xfrm>
          <a:prstGeom prst="roundRect">
            <a:avLst>
              <a:gd name="adj" fmla="val 16667"/>
            </a:avLst>
          </a:prstGeom>
          <a:solidFill>
            <a:srgbClr val="4886D8"/>
          </a:solidFill>
          <a:ln w="9525">
            <a:noFill/>
            <a:round/>
          </a:ln>
        </p:spPr>
        <p:txBody>
          <a:bodyPr anchor="ctr"/>
          <a:lstStyle/>
          <a:p>
            <a:pPr algn="ctr"/>
            <a:r>
              <a:rPr lang="zh-CN" altLang="en-US"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没有纳入政府审批</a:t>
            </a:r>
            <a:endParaRPr lang="en-US" altLang="zh-CN"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2525" name="圆角矩形 3"/>
          <p:cNvSpPr>
            <a:spLocks noChangeArrowheads="1"/>
          </p:cNvSpPr>
          <p:nvPr/>
        </p:nvSpPr>
        <p:spPr bwMode="auto">
          <a:xfrm>
            <a:off x="1314450" y="5148263"/>
            <a:ext cx="9463088" cy="1271587"/>
          </a:xfrm>
          <a:prstGeom prst="roundRect">
            <a:avLst>
              <a:gd name="adj" fmla="val 9083"/>
            </a:avLst>
          </a:prstGeom>
          <a:noFill/>
          <a:ln w="12700">
            <a:solidFill>
              <a:srgbClr val="ADBACA"/>
            </a:solidFill>
            <a:round/>
          </a:ln>
        </p:spPr>
        <p:txBody>
          <a:bodyPr anchor="ctr"/>
          <a:lstStyle/>
          <a:p>
            <a:pPr algn="ctr"/>
            <a:endParaRPr lang="zh-CN" altLang="en-US">
              <a:solidFill>
                <a:srgbClr val="FFFFFF"/>
              </a:solidFill>
              <a:latin typeface="Calibri" panose="020F0502020204030204" pitchFamily="34" charset="0"/>
              <a:ea typeface="宋体" panose="02010600030101010101" pitchFamily="2" charset="-122"/>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353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grpSp>
        <p:nvGrpSpPr>
          <p:cNvPr id="193540" name="组 1"/>
          <p:cNvGrpSpPr/>
          <p:nvPr/>
        </p:nvGrpSpPr>
        <p:grpSpPr bwMode="auto">
          <a:xfrm>
            <a:off x="445770" y="1136563"/>
            <a:ext cx="6949440" cy="5069927"/>
            <a:chOff x="1366838" y="2557463"/>
            <a:chExt cx="5392737" cy="3330552"/>
          </a:xfrm>
        </p:grpSpPr>
        <p:sp>
          <p:nvSpPr>
            <p:cNvPr id="193543" name="矩形 8"/>
            <p:cNvSpPr>
              <a:spLocks noChangeArrowheads="1"/>
            </p:cNvSpPr>
            <p:nvPr/>
          </p:nvSpPr>
          <p:spPr bwMode="auto">
            <a:xfrm>
              <a:off x="1366838" y="2798763"/>
              <a:ext cx="5392737" cy="3089252"/>
            </a:xfrm>
            <a:prstGeom prst="rect">
              <a:avLst/>
            </a:prstGeom>
            <a:solidFill>
              <a:srgbClr val="FFFFFF"/>
            </a:solidFill>
            <a:ln w="25400">
              <a:solidFill>
                <a:srgbClr val="969696"/>
              </a:solidFill>
              <a:miter lim="800000"/>
            </a:ln>
          </p:spPr>
          <p:txBody>
            <a:bodyPr anchor="ctr"/>
            <a:lstStyle/>
            <a:p>
              <a:pPr algn="ctr" defTabSz="1216025"/>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3544" name="矩形 9"/>
            <p:cNvSpPr>
              <a:spLocks noChangeArrowheads="1"/>
            </p:cNvSpPr>
            <p:nvPr/>
          </p:nvSpPr>
          <p:spPr bwMode="auto">
            <a:xfrm>
              <a:off x="2549525" y="2557463"/>
              <a:ext cx="3065463" cy="481012"/>
            </a:xfrm>
            <a:prstGeom prst="rect">
              <a:avLst/>
            </a:prstGeom>
            <a:solidFill>
              <a:srgbClr val="4886D8"/>
            </a:solidFill>
            <a:ln w="9525">
              <a:noFill/>
              <a:miter lim="800000"/>
            </a:ln>
          </p:spPr>
          <p:txBody>
            <a:bodyPr anchor="ctr"/>
            <a:lstStyle/>
            <a:p>
              <a:pPr algn="ctr"/>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3545" name="文本框 11"/>
            <p:cNvSpPr txBox="1">
              <a:spLocks noChangeArrowheads="1"/>
            </p:cNvSpPr>
            <p:nvPr/>
          </p:nvSpPr>
          <p:spPr bwMode="auto">
            <a:xfrm>
              <a:off x="3564627" y="2634679"/>
              <a:ext cx="2190750" cy="265989"/>
            </a:xfrm>
            <a:prstGeom prst="rect">
              <a:avLst/>
            </a:prstGeom>
            <a:noFill/>
            <a:ln w="9525">
              <a:noFill/>
              <a:miter lim="800000"/>
            </a:ln>
          </p:spPr>
          <p:txBody>
            <a:bodyPr>
              <a:spAutoFit/>
            </a:bodyPr>
            <a:lstStyle/>
            <a:p>
              <a:pPr defTabSz="1216025">
                <a:spcBef>
                  <a:spcPct val="20000"/>
                </a:spcBef>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工程项目</a:t>
              </a:r>
              <a:endPar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矩形 12"/>
          <p:cNvSpPr>
            <a:spLocks noChangeArrowheads="1"/>
          </p:cNvSpPr>
          <p:nvPr/>
        </p:nvSpPr>
        <p:spPr bwMode="auto">
          <a:xfrm>
            <a:off x="723899" y="2118560"/>
            <a:ext cx="6305551" cy="3877985"/>
          </a:xfrm>
          <a:prstGeom prst="rect">
            <a:avLst/>
          </a:prstGeom>
          <a:noFill/>
          <a:ln>
            <a:noFill/>
          </a:ln>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auto">
              <a:spcBef>
                <a:spcPct val="20000"/>
              </a:spcBef>
              <a:spcAft>
                <a:spcPts val="0"/>
              </a:spcAft>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 </a:t>
            </a: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rPr>
              <a:t>e)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rPr>
              <a:t>企业新建、改建、扩建无关的装修、拆除和修缮工程项目。</a:t>
            </a:r>
            <a:endPar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endParaRPr>
          </a:p>
          <a:p>
            <a:pPr fontAlgn="auto">
              <a:spcBef>
                <a:spcPct val="2000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rPr>
              <a:t>示例：办公楼粉刷、烟囱拆除、建筑物防水处理等装修、拆除、修缮等工程。</a:t>
            </a:r>
          </a:p>
          <a:p>
            <a:pPr fontAlgn="auto">
              <a:spcBef>
                <a:spcPct val="20000"/>
              </a:spcBef>
              <a:spcAft>
                <a:spcPts val="0"/>
              </a:spcAft>
              <a:defRPr/>
            </a:pP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fontAlgn="auto">
              <a:spcBef>
                <a:spcPct val="2000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上述项目属于工程项目，但它是法律明文规定管制外的工程产品。</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实施条例</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第二条第二款是对管制工程的定义：“前款所称工程，是指建设工程，包括建筑物和构筑物的新建、改建、扩建及其相关的装修、拆除、修缮等；”即所谓工程包括新建、改建、扩建及其相关的装修、拆除、修缮。其中，新、改、扩建的工程没有限制范围，但装修、拆除、修缮工程的范围有限制条件。</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2" name="矩形 1">
            <a:extLst>
              <a:ext uri="{FF2B5EF4-FFF2-40B4-BE49-F238E27FC236}">
                <a16:creationId xmlns:a16="http://schemas.microsoft.com/office/drawing/2014/main" xmlns="" id="{81870A7E-3138-4D02-AD71-0E35EC9C3348}"/>
              </a:ext>
            </a:extLst>
          </p:cNvPr>
          <p:cNvSpPr/>
          <p:nvPr/>
        </p:nvSpPr>
        <p:spPr>
          <a:xfrm>
            <a:off x="8090619" y="1456555"/>
            <a:ext cx="3377482" cy="4154984"/>
          </a:xfrm>
          <a:prstGeom prst="rect">
            <a:avLst/>
          </a:prstGeom>
        </p:spPr>
        <p:txBody>
          <a:bodyPr wrap="square">
            <a:spAutoFit/>
          </a:bodyPr>
          <a:lstStyle/>
          <a:p>
            <a:pPr indent="266700" algn="just">
              <a:spcAft>
                <a:spcPts val="0"/>
              </a:spcAft>
            </a:pP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依据法律规定，国务院法制办公室《对政府采购工程项目法律适用及申领施工许可证问题的答复》（国法密财函）</a:t>
            </a:r>
            <a:r>
              <a:rPr lang="en-US"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[2015]736</a:t>
            </a: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号）明确，“</a:t>
            </a:r>
            <a:r>
              <a:rPr lang="zh-CN" altLang="zh-CN" sz="2400" kern="100" dirty="0">
                <a:solidFill>
                  <a:srgbClr val="000000"/>
                </a:solidFill>
                <a:latin typeface="Calibri" panose="020F0502020204030204" pitchFamily="34" charset="0"/>
                <a:ea typeface="楷体" panose="02010609060101010101" pitchFamily="49" charset="-122"/>
                <a:cs typeface="Times New Roman" panose="02020603050405020304" pitchFamily="18" charset="0"/>
              </a:rPr>
              <a:t>与建筑物和构筑物的新建、改建、扩建无关的单独的装修、拆除和修缮等不属于依法必须招标的项目。”</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661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grpSp>
        <p:nvGrpSpPr>
          <p:cNvPr id="196612" name="组 38"/>
          <p:cNvGrpSpPr/>
          <p:nvPr/>
        </p:nvGrpSpPr>
        <p:grpSpPr bwMode="auto">
          <a:xfrm>
            <a:off x="1565908" y="2284413"/>
            <a:ext cx="8823963" cy="3951287"/>
            <a:chOff x="1870501" y="1205163"/>
            <a:chExt cx="8186945" cy="4754721"/>
          </a:xfrm>
        </p:grpSpPr>
        <p:sp>
          <p:nvSpPr>
            <p:cNvPr id="6" name="矩形 5"/>
            <p:cNvSpPr/>
            <p:nvPr/>
          </p:nvSpPr>
          <p:spPr>
            <a:xfrm>
              <a:off x="1872415" y="1228087"/>
              <a:ext cx="3358060" cy="4731797"/>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6672644" y="1214714"/>
              <a:ext cx="3358060" cy="4731799"/>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矩形 10"/>
            <p:cNvSpPr/>
            <p:nvPr/>
          </p:nvSpPr>
          <p:spPr>
            <a:xfrm>
              <a:off x="6657363" y="1205163"/>
              <a:ext cx="3400083" cy="2095592"/>
            </a:xfrm>
            <a:prstGeom prst="rect">
              <a:avLst/>
            </a:prstGeom>
            <a:blipFill rotWithShape="1">
              <a:blip r:embed="rId3" cstate="prin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1" lang="zh-CN" altLang="en-US"/>
            </a:p>
          </p:txBody>
        </p:sp>
        <p:sp>
          <p:nvSpPr>
            <p:cNvPr id="12" name="矩形 6"/>
            <p:cNvSpPr>
              <a:spLocks noChangeArrowheads="1"/>
            </p:cNvSpPr>
            <p:nvPr/>
          </p:nvSpPr>
          <p:spPr bwMode="auto">
            <a:xfrm>
              <a:off x="2122645" y="3726751"/>
              <a:ext cx="2981759" cy="1111075"/>
            </a:xfrm>
            <a:prstGeom prst="rect">
              <a:avLst/>
            </a:prstGeom>
            <a:noFill/>
            <a:ln>
              <a:noFill/>
            </a:ln>
          </p:spPr>
          <p:txBody>
            <a:bodyPr lIns="0" tIns="0" rIns="0" bIns="0">
              <a:spAutoFit/>
            </a:bodyPr>
            <a:lstStyle/>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技术改造项目生产线、流水线的采购，不包括机电产品国际招标规定范围内项目。</a:t>
              </a:r>
            </a:p>
          </p:txBody>
        </p:sp>
        <p:pic>
          <p:nvPicPr>
            <p:cNvPr id="196618" name="图片 1"/>
            <p:cNvPicPr>
              <a:picLocks noChangeAspect="1" noChangeArrowheads="1"/>
            </p:cNvPicPr>
            <p:nvPr/>
          </p:nvPicPr>
          <p:blipFill>
            <a:blip r:embed="rId4" cstate="print"/>
            <a:srcRect/>
            <a:stretch>
              <a:fillRect/>
            </a:stretch>
          </p:blipFill>
          <p:spPr bwMode="auto">
            <a:xfrm>
              <a:off x="1870504" y="1214283"/>
              <a:ext cx="3359666" cy="2092867"/>
            </a:xfrm>
            <a:prstGeom prst="rect">
              <a:avLst/>
            </a:prstGeom>
            <a:blipFill dpi="0" rotWithShape="1">
              <a:blip r:embed="rId5" cstate="print"/>
              <a:srcRect/>
              <a:stretch>
                <a:fillRect/>
              </a:stretch>
            </a:blipFill>
            <a:ln w="9525">
              <a:noFill/>
              <a:miter lim="800000"/>
              <a:headEnd/>
              <a:tailEnd/>
            </a:ln>
          </p:spPr>
        </p:pic>
        <p:grpSp>
          <p:nvGrpSpPr>
            <p:cNvPr id="196619" name="组合 32"/>
            <p:cNvGrpSpPr/>
            <p:nvPr/>
          </p:nvGrpSpPr>
          <p:grpSpPr bwMode="auto">
            <a:xfrm rot="-5400000">
              <a:off x="6678839" y="5307713"/>
              <a:ext cx="632581" cy="643235"/>
              <a:chOff x="628650" y="640896"/>
              <a:chExt cx="1292679" cy="1314450"/>
            </a:xfrm>
          </p:grpSpPr>
          <p:sp>
            <p:nvSpPr>
              <p:cNvPr id="30" name="矩形 29"/>
              <p:cNvSpPr/>
              <p:nvPr/>
            </p:nvSpPr>
            <p:spPr>
              <a:xfrm>
                <a:off x="665863" y="639122"/>
                <a:ext cx="441118" cy="4371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矩形 30"/>
              <p:cNvSpPr/>
              <p:nvPr/>
            </p:nvSpPr>
            <p:spPr>
              <a:xfrm>
                <a:off x="1044522" y="639122"/>
                <a:ext cx="437213" cy="437182"/>
              </a:xfrm>
              <a:prstGeom prst="rect">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矩形 31"/>
              <p:cNvSpPr/>
              <p:nvPr/>
            </p:nvSpPr>
            <p:spPr>
              <a:xfrm>
                <a:off x="1520770" y="639121"/>
                <a:ext cx="441115" cy="437182"/>
              </a:xfrm>
              <a:prstGeom prst="rect">
                <a:avLst/>
              </a:prstGeom>
              <a:solidFill>
                <a:srgbClr val="0767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矩形 32"/>
              <p:cNvSpPr/>
              <p:nvPr/>
            </p:nvSpPr>
            <p:spPr>
              <a:xfrm>
                <a:off x="665863" y="1076304"/>
                <a:ext cx="441118" cy="4410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矩形 33"/>
              <p:cNvSpPr/>
              <p:nvPr/>
            </p:nvSpPr>
            <p:spPr>
              <a:xfrm>
                <a:off x="665863" y="1517391"/>
                <a:ext cx="441118" cy="4371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矩形 34"/>
              <p:cNvSpPr/>
              <p:nvPr/>
            </p:nvSpPr>
            <p:spPr>
              <a:xfrm>
                <a:off x="1044522" y="1076304"/>
                <a:ext cx="437213" cy="4410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96620" name="组合 18"/>
            <p:cNvGrpSpPr/>
            <p:nvPr/>
          </p:nvGrpSpPr>
          <p:grpSpPr bwMode="auto">
            <a:xfrm rot="-5400000">
              <a:off x="1875828" y="5321973"/>
              <a:ext cx="632581" cy="643235"/>
              <a:chOff x="628650" y="640896"/>
              <a:chExt cx="1292679" cy="1314450"/>
            </a:xfrm>
          </p:grpSpPr>
          <p:sp>
            <p:nvSpPr>
              <p:cNvPr id="16" name="矩形 15"/>
              <p:cNvSpPr/>
              <p:nvPr/>
            </p:nvSpPr>
            <p:spPr>
              <a:xfrm>
                <a:off x="589607" y="640902"/>
                <a:ext cx="437213" cy="4371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nvSpPr>
            <p:spPr>
              <a:xfrm>
                <a:off x="1003398" y="640902"/>
                <a:ext cx="437213" cy="437182"/>
              </a:xfrm>
              <a:prstGeom prst="rect">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nvSpPr>
            <p:spPr>
              <a:xfrm>
                <a:off x="1444513" y="640902"/>
                <a:ext cx="437213" cy="437182"/>
              </a:xfrm>
              <a:prstGeom prst="rect">
                <a:avLst/>
              </a:prstGeom>
              <a:solidFill>
                <a:srgbClr val="0767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矩形 18"/>
              <p:cNvSpPr/>
              <p:nvPr/>
            </p:nvSpPr>
            <p:spPr>
              <a:xfrm>
                <a:off x="589607" y="1078084"/>
                <a:ext cx="437213" cy="4410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 name="矩形 19"/>
              <p:cNvSpPr/>
              <p:nvPr/>
            </p:nvSpPr>
            <p:spPr>
              <a:xfrm>
                <a:off x="589607" y="1519171"/>
                <a:ext cx="437213" cy="4371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矩形 20"/>
              <p:cNvSpPr/>
              <p:nvPr/>
            </p:nvSpPr>
            <p:spPr>
              <a:xfrm>
                <a:off x="1003398" y="1078084"/>
                <a:ext cx="437213" cy="4410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7" name="矩形 6"/>
            <p:cNvSpPr>
              <a:spLocks noChangeArrowheads="1"/>
            </p:cNvSpPr>
            <p:nvPr/>
          </p:nvSpPr>
          <p:spPr bwMode="auto">
            <a:xfrm>
              <a:off x="6861750" y="3696187"/>
              <a:ext cx="2981758" cy="1851792"/>
            </a:xfrm>
            <a:prstGeom prst="rect">
              <a:avLst/>
            </a:prstGeom>
            <a:noFill/>
            <a:ln>
              <a:noFill/>
            </a:ln>
          </p:spPr>
          <p:txBody>
            <a:bodyPr lIns="0" tIns="0" rIns="0" bIns="0">
              <a:spAutoFit/>
            </a:bodyPr>
            <a:lstStyle/>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技术改造项目中的土木工程、建筑工程、线路管道和设备安装工程及装修工程且单项合同</a:t>
              </a: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400</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万元人民币以下的工程项目。</a:t>
              </a:r>
            </a:p>
          </p:txBody>
        </p:sp>
      </p:grpSp>
      <p:sp>
        <p:nvSpPr>
          <p:cNvPr id="196613" name="矩形 37"/>
          <p:cNvSpPr>
            <a:spLocks noChangeArrowheads="1"/>
          </p:cNvSpPr>
          <p:nvPr/>
        </p:nvSpPr>
        <p:spPr bwMode="auto">
          <a:xfrm>
            <a:off x="1136651" y="1125538"/>
            <a:ext cx="9664700" cy="1113766"/>
          </a:xfrm>
          <a:prstGeom prst="rect">
            <a:avLst/>
          </a:prstGeom>
          <a:noFill/>
          <a:ln w="9525">
            <a:noFill/>
            <a:miter lim="800000"/>
          </a:ln>
        </p:spPr>
        <p:txBody>
          <a:bodyPr wrap="square">
            <a:spAutoFit/>
          </a:bodyPr>
          <a:lstStyle/>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A</a:t>
            </a:r>
            <a:r>
              <a:rPr lang="zh-CN" altLang="en-US" sz="2400" b="1" dirty="0">
                <a:solidFill>
                  <a:srgbClr val="292929"/>
                </a:solidFill>
                <a:latin typeface="楷体" panose="02010609060101010101" pitchFamily="49" charset="-122"/>
                <a:ea typeface="楷体" panose="02010609060101010101" pitchFamily="49" charset="-122"/>
              </a:rPr>
              <a:t>．</a:t>
            </a:r>
            <a:r>
              <a:rPr lang="en-US" altLang="zh-CN" sz="2400" b="1" dirty="0">
                <a:solidFill>
                  <a:srgbClr val="292929"/>
                </a:solidFill>
                <a:latin typeface="楷体" panose="02010609060101010101" pitchFamily="49" charset="-122"/>
                <a:ea typeface="楷体" panose="02010609060101010101" pitchFamily="49" charset="-122"/>
              </a:rPr>
              <a:t>1.2   </a:t>
            </a:r>
            <a:r>
              <a:rPr lang="zh-CN" altLang="en-US" sz="2400" b="1" dirty="0">
                <a:solidFill>
                  <a:srgbClr val="292929"/>
                </a:solidFill>
                <a:latin typeface="楷体" panose="02010609060101010101" pitchFamily="49" charset="-122"/>
                <a:ea typeface="楷体" panose="02010609060101010101" pitchFamily="49" charset="-122"/>
              </a:rPr>
              <a:t>企业技术改造项目</a:t>
            </a:r>
          </a:p>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A</a:t>
            </a:r>
            <a:r>
              <a:rPr lang="zh-CN" altLang="en-US" sz="2400" b="1" dirty="0">
                <a:solidFill>
                  <a:srgbClr val="292929"/>
                </a:solidFill>
                <a:latin typeface="楷体" panose="02010609060101010101" pitchFamily="49" charset="-122"/>
                <a:ea typeface="楷体" panose="02010609060101010101" pitchFamily="49" charset="-122"/>
              </a:rPr>
              <a:t>．</a:t>
            </a:r>
            <a:r>
              <a:rPr lang="en-US" altLang="zh-CN" sz="2400" b="1" dirty="0">
                <a:solidFill>
                  <a:srgbClr val="292929"/>
                </a:solidFill>
                <a:latin typeface="楷体" panose="02010609060101010101" pitchFamily="49" charset="-122"/>
                <a:ea typeface="楷体" panose="02010609060101010101" pitchFamily="49" charset="-122"/>
              </a:rPr>
              <a:t>1.2.1 </a:t>
            </a:r>
            <a:r>
              <a:rPr lang="zh-CN" altLang="en-US" sz="2400" b="1" dirty="0">
                <a:solidFill>
                  <a:srgbClr val="292929"/>
                </a:solidFill>
                <a:latin typeface="楷体" panose="02010609060101010101" pitchFamily="49" charset="-122"/>
                <a:ea typeface="楷体" panose="02010609060101010101" pitchFamily="49" charset="-122"/>
              </a:rPr>
              <a:t>项目内容</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763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grpSp>
        <p:nvGrpSpPr>
          <p:cNvPr id="197636" name="组 1"/>
          <p:cNvGrpSpPr/>
          <p:nvPr/>
        </p:nvGrpSpPr>
        <p:grpSpPr bwMode="auto">
          <a:xfrm>
            <a:off x="845820" y="2230438"/>
            <a:ext cx="10287000" cy="4158988"/>
            <a:chOff x="919797" y="975516"/>
            <a:chExt cx="7321859" cy="2978788"/>
          </a:xfrm>
        </p:grpSpPr>
        <p:sp>
          <p:nvSpPr>
            <p:cNvPr id="22" name="矩形 21"/>
            <p:cNvSpPr/>
            <p:nvPr/>
          </p:nvSpPr>
          <p:spPr>
            <a:xfrm flipH="1">
              <a:off x="919797" y="975516"/>
              <a:ext cx="2134016" cy="2978788"/>
            </a:xfrm>
            <a:prstGeom prst="rect">
              <a:avLst/>
            </a:prstGeom>
            <a:noFill/>
            <a:ln w="50800" cap="flat" cmpd="sng" algn="ctr">
              <a:solidFill>
                <a:srgbClr val="3C8DBE"/>
              </a:solidFill>
              <a:prstDash val="solid"/>
            </a:ln>
            <a:effectLst/>
          </p:spPr>
          <p:txBody>
            <a:bodyPr anchor="ctr"/>
            <a:lstStyle/>
            <a:p>
              <a:pPr algn="ctr" fontAlgn="auto">
                <a:lnSpc>
                  <a:spcPct val="150000"/>
                </a:lnSpc>
                <a:spcBef>
                  <a:spcPts val="0"/>
                </a:spcBef>
                <a:spcAft>
                  <a:spcPts val="0"/>
                </a:spcAft>
                <a:defRPr/>
              </a:pPr>
              <a:endParaRPr lang="zh-CN" altLang="en-US" sz="128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矩形 26"/>
            <p:cNvSpPr/>
            <p:nvPr/>
          </p:nvSpPr>
          <p:spPr>
            <a:xfrm flipH="1">
              <a:off x="3514330" y="975516"/>
              <a:ext cx="2132794" cy="2978788"/>
            </a:xfrm>
            <a:prstGeom prst="rect">
              <a:avLst/>
            </a:prstGeom>
            <a:noFill/>
            <a:ln w="50800" cap="flat" cmpd="sng" algn="ctr">
              <a:solidFill>
                <a:srgbClr val="0070C0"/>
              </a:solidFill>
              <a:prstDash val="solid"/>
            </a:ln>
            <a:effectLst/>
          </p:spPr>
          <p:txBody>
            <a:bodyPr anchor="ctr"/>
            <a:lstStyle/>
            <a:p>
              <a:pPr algn="ctr" fontAlgn="auto">
                <a:lnSpc>
                  <a:spcPct val="150000"/>
                </a:lnSpc>
                <a:spcBef>
                  <a:spcPts val="0"/>
                </a:spcBef>
                <a:spcAft>
                  <a:spcPts val="0"/>
                </a:spcAft>
                <a:defRPr/>
              </a:pPr>
              <a:endParaRPr lang="zh-CN" altLang="en-US" sz="128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nvSpPr>
          <p:spPr>
            <a:xfrm flipH="1">
              <a:off x="6107641" y="975516"/>
              <a:ext cx="2134015" cy="2978788"/>
            </a:xfrm>
            <a:prstGeom prst="rect">
              <a:avLst/>
            </a:prstGeom>
            <a:noFill/>
            <a:ln w="50800" cap="flat" cmpd="sng" algn="ctr">
              <a:solidFill>
                <a:srgbClr val="3C8DBE"/>
              </a:solidFill>
              <a:prstDash val="solid"/>
            </a:ln>
            <a:effectLst/>
          </p:spPr>
          <p:txBody>
            <a:bodyPr anchor="ctr"/>
            <a:lstStyle/>
            <a:p>
              <a:pPr algn="ctr" fontAlgn="auto">
                <a:lnSpc>
                  <a:spcPct val="150000"/>
                </a:lnSpc>
                <a:spcBef>
                  <a:spcPts val="0"/>
                </a:spcBef>
                <a:spcAft>
                  <a:spcPts val="0"/>
                </a:spcAft>
                <a:defRPr/>
              </a:pPr>
              <a:endParaRPr lang="zh-CN" altLang="en-US" sz="128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97637" name="矩形 35"/>
          <p:cNvSpPr>
            <a:spLocks noChangeArrowheads="1"/>
          </p:cNvSpPr>
          <p:nvPr/>
        </p:nvSpPr>
        <p:spPr bwMode="auto">
          <a:xfrm>
            <a:off x="1218565" y="921747"/>
            <a:ext cx="9731375" cy="1135054"/>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微软雅黑" panose="020B0503020204020204" pitchFamily="34" charset="-122"/>
                <a:ea typeface="微软雅黑" panose="020B0503020204020204" pitchFamily="34" charset="-122"/>
              </a:rPr>
              <a:t>A</a:t>
            </a:r>
            <a:r>
              <a:rPr lang="zh-CN" altLang="en-US" sz="2400" b="1" dirty="0">
                <a:solidFill>
                  <a:srgbClr val="292929"/>
                </a:solidFill>
                <a:latin typeface="微软雅黑" panose="020B0503020204020204" pitchFamily="34" charset="-122"/>
                <a:ea typeface="微软雅黑" panose="020B0503020204020204" pitchFamily="34" charset="-122"/>
              </a:rPr>
              <a:t>．</a:t>
            </a:r>
            <a:r>
              <a:rPr lang="en-US" altLang="zh-CN" sz="2400" b="1" dirty="0">
                <a:solidFill>
                  <a:srgbClr val="292929"/>
                </a:solidFill>
                <a:latin typeface="微软雅黑" panose="020B0503020204020204" pitchFamily="34" charset="-122"/>
                <a:ea typeface="微软雅黑" panose="020B0503020204020204" pitchFamily="34" charset="-122"/>
              </a:rPr>
              <a:t>1.3  </a:t>
            </a:r>
            <a:r>
              <a:rPr lang="zh-CN" altLang="en-US" sz="2400" b="1" dirty="0">
                <a:solidFill>
                  <a:srgbClr val="292929"/>
                </a:solidFill>
                <a:latin typeface="微软雅黑" panose="020B0503020204020204" pitchFamily="34" charset="-122"/>
                <a:ea typeface="微软雅黑" panose="020B0503020204020204" pitchFamily="34" charset="-122"/>
              </a:rPr>
              <a:t>企业生产设备设施项目采购</a:t>
            </a:r>
          </a:p>
          <a:p>
            <a:pPr algn="ctr">
              <a:lnSpc>
                <a:spcPct val="150000"/>
              </a:lnSpc>
            </a:pPr>
            <a:r>
              <a:rPr lang="en-US" altLang="zh-CN" sz="2400" b="1" dirty="0">
                <a:solidFill>
                  <a:srgbClr val="292929"/>
                </a:solidFill>
                <a:latin typeface="微软雅黑" panose="020B0503020204020204" pitchFamily="34" charset="-122"/>
                <a:ea typeface="微软雅黑" panose="020B0503020204020204" pitchFamily="34" charset="-122"/>
              </a:rPr>
              <a:t>A</a:t>
            </a:r>
            <a:r>
              <a:rPr lang="zh-CN" altLang="en-US" sz="2400" b="1" dirty="0">
                <a:solidFill>
                  <a:srgbClr val="292929"/>
                </a:solidFill>
                <a:latin typeface="微软雅黑" panose="020B0503020204020204" pitchFamily="34" charset="-122"/>
                <a:ea typeface="微软雅黑" panose="020B0503020204020204" pitchFamily="34" charset="-122"/>
              </a:rPr>
              <a:t>．</a:t>
            </a:r>
            <a:r>
              <a:rPr lang="en-US" altLang="zh-CN" sz="2400" b="1" dirty="0">
                <a:solidFill>
                  <a:srgbClr val="292929"/>
                </a:solidFill>
                <a:latin typeface="微软雅黑" panose="020B0503020204020204" pitchFamily="34" charset="-122"/>
                <a:ea typeface="微软雅黑" panose="020B0503020204020204" pitchFamily="34" charset="-122"/>
              </a:rPr>
              <a:t>1.3.1  </a:t>
            </a:r>
            <a:r>
              <a:rPr lang="zh-CN" altLang="en-US" sz="2400" b="1" dirty="0">
                <a:solidFill>
                  <a:srgbClr val="292929"/>
                </a:solidFill>
                <a:latin typeface="微软雅黑" panose="020B0503020204020204" pitchFamily="34" charset="-122"/>
                <a:ea typeface="微软雅黑" panose="020B0503020204020204" pitchFamily="34" charset="-122"/>
              </a:rPr>
              <a:t>项目内容</a:t>
            </a:r>
          </a:p>
        </p:txBody>
      </p:sp>
      <p:sp>
        <p:nvSpPr>
          <p:cNvPr id="37" name="矩形 36"/>
          <p:cNvSpPr>
            <a:spLocks noChangeArrowheads="1"/>
          </p:cNvSpPr>
          <p:nvPr/>
        </p:nvSpPr>
        <p:spPr bwMode="auto">
          <a:xfrm>
            <a:off x="940438" y="2349500"/>
            <a:ext cx="2820031" cy="988060"/>
          </a:xfrm>
          <a:prstGeom prst="rect">
            <a:avLst/>
          </a:prstGeom>
          <a:solidFill>
            <a:srgbClr val="0070C0">
              <a:alpha val="79999"/>
            </a:srgbClr>
          </a:solidFill>
          <a:ln>
            <a:noFill/>
          </a:ln>
        </p:spPr>
        <p:txBody>
          <a:bodyPr anchor="ctr"/>
          <a:lstStyle/>
          <a:p>
            <a:pPr algn="ctr">
              <a:defRPr/>
            </a:pPr>
            <a:r>
              <a:rPr lang="en-US" altLang="zh-CN" sz="2000" dirty="0">
                <a:solidFill>
                  <a:schemeClr val="bg1"/>
                </a:solidFill>
                <a:latin typeface="楷体" panose="02010609060101010101" pitchFamily="49" charset="-122"/>
                <a:ea typeface="楷体" panose="02010609060101010101" pitchFamily="49" charset="-122"/>
              </a:rPr>
              <a:t>-----</a:t>
            </a:r>
            <a:r>
              <a:rPr lang="zh-CN" altLang="en-US" sz="2000" dirty="0">
                <a:solidFill>
                  <a:schemeClr val="bg1"/>
                </a:solidFill>
                <a:latin typeface="楷体" panose="02010609060101010101" pitchFamily="49" charset="-122"/>
                <a:ea typeface="楷体" panose="02010609060101010101" pitchFamily="49" charset="-122"/>
              </a:rPr>
              <a:t>为满足生产需要，</a:t>
            </a:r>
            <a:endParaRPr lang="en-US" altLang="zh-CN" sz="2000" dirty="0">
              <a:solidFill>
                <a:schemeClr val="bg1"/>
              </a:solidFill>
              <a:latin typeface="楷体" panose="02010609060101010101" pitchFamily="49" charset="-122"/>
              <a:ea typeface="楷体" panose="02010609060101010101" pitchFamily="49" charset="-122"/>
            </a:endParaRPr>
          </a:p>
          <a:p>
            <a:pPr algn="ctr">
              <a:defRPr/>
            </a:pPr>
            <a:r>
              <a:rPr lang="zh-CN" altLang="en-US" sz="2000" dirty="0">
                <a:solidFill>
                  <a:schemeClr val="bg1"/>
                </a:solidFill>
                <a:latin typeface="楷体" panose="02010609060101010101" pitchFamily="49" charset="-122"/>
                <a:ea typeface="楷体" panose="02010609060101010101" pitchFamily="49" charset="-122"/>
              </a:rPr>
              <a:t>通用或专用设备的采购。</a:t>
            </a:r>
          </a:p>
        </p:txBody>
      </p:sp>
      <p:sp>
        <p:nvSpPr>
          <p:cNvPr id="38" name="矩形 6"/>
          <p:cNvSpPr>
            <a:spLocks noChangeArrowheads="1"/>
          </p:cNvSpPr>
          <p:nvPr/>
        </p:nvSpPr>
        <p:spPr bwMode="auto">
          <a:xfrm>
            <a:off x="1059180" y="3429000"/>
            <a:ext cx="2568573" cy="2831544"/>
          </a:xfrm>
          <a:prstGeom prst="rect">
            <a:avLst/>
          </a:prstGeom>
          <a:noFill/>
          <a:ln>
            <a:noFill/>
          </a:ln>
        </p:spPr>
        <p:txBody>
          <a:bodyPr wrap="square" lIns="0" tIns="0" rIns="0" bIns="0">
            <a:spAutoFit/>
          </a:bodyPr>
          <a:lstStyle/>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示例：机械设备、电气设备、特种设备、办公设备、运输车辆、发电车辆、检测车辆、仪器仪表、计算机及网络设备等通用设备。</a:t>
            </a:r>
          </a:p>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示例：化工专用设备、航空航天专用设备、企业特种车辆等专用设备。</a:t>
            </a:r>
          </a:p>
        </p:txBody>
      </p:sp>
      <p:sp>
        <p:nvSpPr>
          <p:cNvPr id="39" name="矩形 38"/>
          <p:cNvSpPr>
            <a:spLocks noChangeArrowheads="1"/>
          </p:cNvSpPr>
          <p:nvPr/>
        </p:nvSpPr>
        <p:spPr bwMode="auto">
          <a:xfrm>
            <a:off x="4491064" y="2349500"/>
            <a:ext cx="2996513" cy="1079500"/>
          </a:xfrm>
          <a:prstGeom prst="rect">
            <a:avLst/>
          </a:prstGeom>
          <a:solidFill>
            <a:srgbClr val="0070C0">
              <a:alpha val="79999"/>
            </a:srgbClr>
          </a:solidFill>
          <a:ln>
            <a:noFill/>
          </a:ln>
        </p:spPr>
        <p:txBody>
          <a:bodyPr anchor="ctr"/>
          <a:lstStyle/>
          <a:p>
            <a:pPr algn="ctr">
              <a:defRPr/>
            </a:pPr>
            <a:r>
              <a:rPr lang="en-US" altLang="zh-CN" sz="2000" dirty="0">
                <a:solidFill>
                  <a:schemeClr val="bg1"/>
                </a:solidFill>
                <a:latin typeface="楷体" panose="02010609060101010101" pitchFamily="49" charset="-122"/>
                <a:ea typeface="楷体" panose="02010609060101010101" pitchFamily="49" charset="-122"/>
              </a:rPr>
              <a:t>----</a:t>
            </a:r>
            <a:r>
              <a:rPr lang="zh-CN" altLang="en-US" sz="2000" dirty="0">
                <a:solidFill>
                  <a:schemeClr val="bg1"/>
                </a:solidFill>
                <a:latin typeface="楷体" panose="02010609060101010101" pitchFamily="49" charset="-122"/>
                <a:ea typeface="楷体" panose="02010609060101010101" pitchFamily="49" charset="-122"/>
              </a:rPr>
              <a:t>为满足生产要求，</a:t>
            </a:r>
            <a:endParaRPr lang="en-US" altLang="zh-CN" sz="2000" dirty="0">
              <a:solidFill>
                <a:schemeClr val="bg1"/>
              </a:solidFill>
              <a:latin typeface="楷体" panose="02010609060101010101" pitchFamily="49" charset="-122"/>
              <a:ea typeface="楷体" panose="02010609060101010101" pitchFamily="49" charset="-122"/>
            </a:endParaRPr>
          </a:p>
          <a:p>
            <a:pPr algn="ctr">
              <a:defRPr/>
            </a:pPr>
            <a:r>
              <a:rPr lang="zh-CN" altLang="en-US" sz="2000" dirty="0">
                <a:solidFill>
                  <a:schemeClr val="bg1"/>
                </a:solidFill>
                <a:latin typeface="楷体" panose="02010609060101010101" pitchFamily="49" charset="-122"/>
                <a:ea typeface="楷体" panose="02010609060101010101" pitchFamily="49" charset="-122"/>
              </a:rPr>
              <a:t>通用或专用的工装、</a:t>
            </a:r>
            <a:endParaRPr lang="en-US" altLang="zh-CN" sz="2000" dirty="0">
              <a:solidFill>
                <a:schemeClr val="bg1"/>
              </a:solidFill>
              <a:latin typeface="楷体" panose="02010609060101010101" pitchFamily="49" charset="-122"/>
              <a:ea typeface="楷体" panose="02010609060101010101" pitchFamily="49" charset="-122"/>
            </a:endParaRPr>
          </a:p>
          <a:p>
            <a:pPr algn="ctr">
              <a:defRPr/>
            </a:pPr>
            <a:r>
              <a:rPr lang="zh-CN" altLang="en-US" sz="2000" dirty="0">
                <a:solidFill>
                  <a:schemeClr val="bg1"/>
                </a:solidFill>
                <a:latin typeface="楷体" panose="02010609060101010101" pitchFamily="49" charset="-122"/>
                <a:ea typeface="楷体" panose="02010609060101010101" pitchFamily="49" charset="-122"/>
              </a:rPr>
              <a:t>模具的采购。</a:t>
            </a:r>
          </a:p>
        </p:txBody>
      </p:sp>
      <p:sp>
        <p:nvSpPr>
          <p:cNvPr id="40" name="矩形 6"/>
          <p:cNvSpPr>
            <a:spLocks noChangeArrowheads="1"/>
          </p:cNvSpPr>
          <p:nvPr/>
        </p:nvSpPr>
        <p:spPr bwMode="auto">
          <a:xfrm>
            <a:off x="4757738" y="3663950"/>
            <a:ext cx="2466021" cy="1836080"/>
          </a:xfrm>
          <a:prstGeom prst="rect">
            <a:avLst/>
          </a:prstGeom>
          <a:noFill/>
          <a:ln>
            <a:noFill/>
          </a:ln>
        </p:spPr>
        <p:txBody>
          <a:bodyPr wrap="square" lIns="0" tIns="0" rIns="0" bIns="0">
            <a:spAutoFit/>
          </a:bodyPr>
          <a:lstStyle/>
          <a:p>
            <a:pPr algn="just" defTabSz="1216025" fontAlgn="auto">
              <a:lnSpc>
                <a:spcPct val="150000"/>
              </a:lnSpc>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示例：焊接翻转台等通用工装模具。</a:t>
            </a:r>
          </a:p>
          <a:p>
            <a:pPr algn="just" defTabSz="1216025" fontAlgn="auto">
              <a:lnSpc>
                <a:spcPct val="150000"/>
              </a:lnSpc>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示例：各类特制专用工装模具。</a:t>
            </a:r>
          </a:p>
        </p:txBody>
      </p:sp>
      <p:sp>
        <p:nvSpPr>
          <p:cNvPr id="41" name="矩形 40"/>
          <p:cNvSpPr>
            <a:spLocks noChangeArrowheads="1"/>
          </p:cNvSpPr>
          <p:nvPr/>
        </p:nvSpPr>
        <p:spPr bwMode="auto">
          <a:xfrm>
            <a:off x="8307387" y="2349500"/>
            <a:ext cx="2642553" cy="1079500"/>
          </a:xfrm>
          <a:prstGeom prst="rect">
            <a:avLst/>
          </a:prstGeom>
          <a:solidFill>
            <a:srgbClr val="0070C0">
              <a:alpha val="79999"/>
            </a:srgbClr>
          </a:solidFill>
          <a:ln>
            <a:noFill/>
          </a:ln>
        </p:spPr>
        <p:txBody>
          <a:bodyPr anchor="ctr"/>
          <a:lstStyle/>
          <a:p>
            <a:pPr algn="ctr">
              <a:defRPr/>
            </a:pPr>
            <a:r>
              <a:rPr lang="en-US" altLang="zh-CN" sz="2000" dirty="0">
                <a:solidFill>
                  <a:schemeClr val="bg1"/>
                </a:solidFill>
                <a:latin typeface="楷体" panose="02010609060101010101" pitchFamily="49" charset="-122"/>
                <a:ea typeface="楷体" panose="02010609060101010101" pitchFamily="49" charset="-122"/>
              </a:rPr>
              <a:t>----</a:t>
            </a:r>
            <a:r>
              <a:rPr lang="zh-CN" altLang="en-US" sz="2000" dirty="0">
                <a:solidFill>
                  <a:schemeClr val="bg1"/>
                </a:solidFill>
                <a:latin typeface="楷体" panose="02010609060101010101" pitchFamily="49" charset="-122"/>
                <a:ea typeface="楷体" panose="02010609060101010101" pitchFamily="49" charset="-122"/>
              </a:rPr>
              <a:t>为满足生产需要，</a:t>
            </a:r>
            <a:endParaRPr lang="en-US" altLang="zh-CN" sz="2000" dirty="0">
              <a:solidFill>
                <a:schemeClr val="bg1"/>
              </a:solidFill>
              <a:latin typeface="楷体" panose="02010609060101010101" pitchFamily="49" charset="-122"/>
              <a:ea typeface="楷体" panose="02010609060101010101" pitchFamily="49" charset="-122"/>
            </a:endParaRPr>
          </a:p>
          <a:p>
            <a:pPr algn="ctr">
              <a:defRPr/>
            </a:pPr>
            <a:r>
              <a:rPr lang="zh-CN" altLang="en-US" sz="2000" dirty="0">
                <a:solidFill>
                  <a:schemeClr val="bg1"/>
                </a:solidFill>
                <a:latin typeface="楷体" panose="02010609060101010101" pitchFamily="49" charset="-122"/>
                <a:ea typeface="楷体" panose="02010609060101010101" pitchFamily="49" charset="-122"/>
              </a:rPr>
              <a:t>生产设施的采购。</a:t>
            </a:r>
          </a:p>
        </p:txBody>
      </p:sp>
      <p:sp>
        <p:nvSpPr>
          <p:cNvPr id="42" name="矩形 6"/>
          <p:cNvSpPr>
            <a:spLocks noChangeArrowheads="1"/>
          </p:cNvSpPr>
          <p:nvPr/>
        </p:nvSpPr>
        <p:spPr bwMode="auto">
          <a:xfrm>
            <a:off x="8307388" y="4167393"/>
            <a:ext cx="2560637" cy="389530"/>
          </a:xfrm>
          <a:prstGeom prst="rect">
            <a:avLst/>
          </a:prstGeom>
          <a:noFill/>
          <a:ln>
            <a:noFill/>
          </a:ln>
        </p:spPr>
        <p:txBody>
          <a:bodyPr wrap="square" lIns="0" tIns="0" rIns="0" bIns="0">
            <a:spAutoFit/>
          </a:bodyPr>
          <a:lstStyle/>
          <a:p>
            <a:pPr algn="just" defTabSz="1216025" fontAlgn="auto">
              <a:lnSpc>
                <a:spcPct val="150000"/>
              </a:lnSpc>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示例：产品测试系统。</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6E9A7426-C5AE-4AC9-969E-98F83E829D59}"/>
              </a:ext>
            </a:extLst>
          </p:cNvPr>
          <p:cNvSpPr>
            <a:spLocks noGrp="1"/>
          </p:cNvSpPr>
          <p:nvPr>
            <p:ph idx="1"/>
          </p:nvPr>
        </p:nvSpPr>
        <p:spPr>
          <a:xfrm>
            <a:off x="239349" y="796954"/>
            <a:ext cx="11617291" cy="5512366"/>
          </a:xfrm>
        </p:spPr>
        <p:txBody>
          <a:bodyPr>
            <a:normAutofit/>
          </a:bodyPr>
          <a:lstStyle/>
          <a:p>
            <a:r>
              <a:rPr lang="zh-CN" altLang="en-US" dirty="0"/>
              <a:t>（二）运营采购特点对采购活动的要求</a:t>
            </a:r>
          </a:p>
          <a:p>
            <a:r>
              <a:rPr lang="zh-CN" altLang="en-US" dirty="0"/>
              <a:t>企业运营管理指开发出好产品（产品管理）、以适当的成本生产（供应管理）、卖个好价钱（需求管理）。在专业化协作的模式下，生产、组装主要发生在供应环节，采购是供应管理的主力军。而要做好供应管理，采购得跟设计、营销更紧密地合作，积极影响需求，从更多方面为公司增值。</a:t>
            </a:r>
          </a:p>
          <a:p>
            <a:r>
              <a:rPr lang="zh-CN" altLang="en-US" dirty="0"/>
              <a:t>在运营采购管理中，为满足管理需要的采购可称之为</a:t>
            </a:r>
            <a:r>
              <a:rPr lang="zh-CN" altLang="en-US" dirty="0">
                <a:solidFill>
                  <a:srgbClr val="FF0000"/>
                </a:solidFill>
              </a:rPr>
              <a:t>行政采购</a:t>
            </a:r>
            <a:r>
              <a:rPr lang="zh-CN" altLang="en-US" dirty="0"/>
              <a:t>，行政成本一般构成企业的费用；满足生产需要的采购称之为</a:t>
            </a:r>
            <a:r>
              <a:rPr lang="zh-CN" altLang="en-US" dirty="0">
                <a:solidFill>
                  <a:srgbClr val="FF0000"/>
                </a:solidFill>
              </a:rPr>
              <a:t>生产采购</a:t>
            </a:r>
            <a:r>
              <a:rPr lang="zh-CN" altLang="en-US" dirty="0"/>
              <a:t>。在生产采购中的生产设备、设施构成企业固定资产并通过折旧构成产品成本的一部分；企业生产原材料采购、零部件模块、总成的采购构成企业直接成本，围绕生产的各种技术服务、劳务服务等有些构成企业间接成本。</a:t>
            </a:r>
          </a:p>
        </p:txBody>
      </p:sp>
    </p:spTree>
    <p:extLst>
      <p:ext uri="{BB962C8B-B14F-4D97-AF65-F5344CB8AC3E}">
        <p14:creationId xmlns:p14="http://schemas.microsoft.com/office/powerpoint/2010/main" xmlns="" val="237326479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865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sp>
        <p:nvSpPr>
          <p:cNvPr id="198660" name="矩形 5"/>
          <p:cNvSpPr>
            <a:spLocks noChangeArrowheads="1"/>
          </p:cNvSpPr>
          <p:nvPr/>
        </p:nvSpPr>
        <p:spPr bwMode="auto">
          <a:xfrm>
            <a:off x="1136650" y="1125538"/>
            <a:ext cx="9731375" cy="961289"/>
          </a:xfrm>
          <a:prstGeom prst="rect">
            <a:avLst/>
          </a:prstGeom>
          <a:noFill/>
          <a:ln w="9525">
            <a:noFill/>
            <a:miter lim="800000"/>
          </a:ln>
        </p:spPr>
        <p:txBody>
          <a:bodyPr>
            <a:spAutoFit/>
          </a:bodyPr>
          <a:lstStyle/>
          <a:p>
            <a:pPr algn="ctr">
              <a:lnSpc>
                <a:spcPct val="150000"/>
              </a:lnSpc>
            </a:pPr>
            <a:r>
              <a:rPr lang="en-US" altLang="zh-CN" sz="2000" b="1" dirty="0">
                <a:solidFill>
                  <a:srgbClr val="292929"/>
                </a:solidFill>
                <a:latin typeface="微软雅黑" panose="020B0503020204020204" pitchFamily="34" charset="-122"/>
                <a:ea typeface="微软雅黑" panose="020B0503020204020204" pitchFamily="34" charset="-122"/>
              </a:rPr>
              <a:t>A</a:t>
            </a:r>
            <a:r>
              <a:rPr lang="zh-CN" altLang="en-US" sz="2000" b="1" dirty="0">
                <a:solidFill>
                  <a:srgbClr val="292929"/>
                </a:solidFill>
                <a:latin typeface="微软雅黑" panose="020B0503020204020204" pitchFamily="34" charset="-122"/>
                <a:ea typeface="微软雅黑" panose="020B0503020204020204" pitchFamily="34" charset="-122"/>
              </a:rPr>
              <a:t>．</a:t>
            </a:r>
            <a:r>
              <a:rPr lang="en-US" altLang="zh-CN" sz="2000" b="1" dirty="0">
                <a:solidFill>
                  <a:srgbClr val="292929"/>
                </a:solidFill>
                <a:latin typeface="微软雅黑" panose="020B0503020204020204" pitchFamily="34" charset="-122"/>
                <a:ea typeface="微软雅黑" panose="020B0503020204020204" pitchFamily="34" charset="-122"/>
              </a:rPr>
              <a:t>1.3.2   </a:t>
            </a:r>
            <a:r>
              <a:rPr lang="zh-CN" altLang="en-US" sz="2000" b="1" dirty="0">
                <a:solidFill>
                  <a:srgbClr val="292929"/>
                </a:solidFill>
                <a:latin typeface="微软雅黑" panose="020B0503020204020204" pitchFamily="34" charset="-122"/>
                <a:ea typeface="微软雅黑" panose="020B0503020204020204" pitchFamily="34" charset="-122"/>
              </a:rPr>
              <a:t>采购方式</a:t>
            </a:r>
          </a:p>
          <a:p>
            <a:pPr algn="ctr">
              <a:lnSpc>
                <a:spcPct val="150000"/>
              </a:lnSpc>
            </a:pPr>
            <a:r>
              <a:rPr lang="zh-CN" altLang="en-US" sz="2000" b="1" dirty="0">
                <a:solidFill>
                  <a:srgbClr val="292929"/>
                </a:solidFill>
                <a:latin typeface="微软雅黑" panose="020B0503020204020204" pitchFamily="34" charset="-122"/>
                <a:ea typeface="微软雅黑" panose="020B0503020204020204" pitchFamily="34" charset="-122"/>
              </a:rPr>
              <a:t>企业生产设备设施项目的采购方式，宜采取下列其一：</a:t>
            </a:r>
          </a:p>
        </p:txBody>
      </p:sp>
      <p:grpSp>
        <p:nvGrpSpPr>
          <p:cNvPr id="198661" name="组 113"/>
          <p:cNvGrpSpPr/>
          <p:nvPr/>
        </p:nvGrpSpPr>
        <p:grpSpPr bwMode="auto">
          <a:xfrm>
            <a:off x="1619250" y="2219325"/>
            <a:ext cx="8958263" cy="4200525"/>
            <a:chOff x="1375952" y="2051720"/>
            <a:chExt cx="9984929" cy="4681798"/>
          </a:xfrm>
        </p:grpSpPr>
        <p:grpSp>
          <p:nvGrpSpPr>
            <p:cNvPr id="198662" name="组 112"/>
            <p:cNvGrpSpPr/>
            <p:nvPr/>
          </p:nvGrpSpPr>
          <p:grpSpPr bwMode="auto">
            <a:xfrm>
              <a:off x="1375952" y="2811611"/>
              <a:ext cx="9984929" cy="3921907"/>
              <a:chOff x="1937656" y="2753213"/>
              <a:chExt cx="8533620" cy="3351858"/>
            </a:xfrm>
          </p:grpSpPr>
          <p:grpSp>
            <p:nvGrpSpPr>
              <p:cNvPr id="5" name="Group 41"/>
              <p:cNvGrpSpPr>
                <a:grpSpLocks noChangeAspect="1"/>
              </p:cNvGrpSpPr>
              <p:nvPr/>
            </p:nvGrpSpPr>
            <p:grpSpPr>
              <a:xfrm>
                <a:off x="1937656" y="4292258"/>
                <a:ext cx="2427716" cy="545990"/>
                <a:chOff x="6630561" y="2371884"/>
                <a:chExt cx="3192362" cy="717959"/>
              </a:xfrm>
              <a:solidFill>
                <a:schemeClr val="bg2">
                  <a:lumMod val="75000"/>
                </a:schemeClr>
              </a:solidFill>
            </p:grpSpPr>
            <p:sp>
              <p:nvSpPr>
                <p:cNvPr id="53" name="Freeform 10"/>
                <p:cNvSpPr/>
                <p:nvPr/>
              </p:nvSpPr>
              <p:spPr bwMode="auto">
                <a:xfrm rot="5400000" flipV="1">
                  <a:off x="8023469" y="1277624"/>
                  <a:ext cx="662035" cy="2936872"/>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5">
                    <a:lumMod val="7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54" name="Oval 43"/>
                <p:cNvSpPr/>
                <p:nvPr/>
              </p:nvSpPr>
              <p:spPr>
                <a:xfrm>
                  <a:off x="6630561" y="2371884"/>
                  <a:ext cx="729128" cy="717959"/>
                </a:xfrm>
                <a:prstGeom prst="ellipse">
                  <a:avLst/>
                </a:prstGeom>
                <a:solidFill>
                  <a:schemeClr val="bg1">
                    <a:lumMod val="95000"/>
                  </a:schemeClr>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grpSp>
            <p:nvGrpSpPr>
              <p:cNvPr id="6" name="Group 38"/>
              <p:cNvGrpSpPr>
                <a:grpSpLocks noChangeAspect="1"/>
              </p:cNvGrpSpPr>
              <p:nvPr/>
            </p:nvGrpSpPr>
            <p:grpSpPr>
              <a:xfrm>
                <a:off x="7646528" y="5084587"/>
                <a:ext cx="2824748" cy="736136"/>
                <a:chOff x="3368614" y="2371884"/>
                <a:chExt cx="2754998" cy="717959"/>
              </a:xfrm>
              <a:solidFill>
                <a:schemeClr val="tx1">
                  <a:lumMod val="50000"/>
                  <a:lumOff val="50000"/>
                </a:schemeClr>
              </a:solidFill>
            </p:grpSpPr>
            <p:sp>
              <p:nvSpPr>
                <p:cNvPr id="56" name="Freeform 10"/>
                <p:cNvSpPr/>
                <p:nvPr/>
              </p:nvSpPr>
              <p:spPr bwMode="auto">
                <a:xfrm rot="5400000">
                  <a:off x="4291577" y="1492080"/>
                  <a:ext cx="662035" cy="2507962"/>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5">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57" name="Oval 40"/>
                <p:cNvSpPr/>
                <p:nvPr/>
              </p:nvSpPr>
              <p:spPr>
                <a:xfrm>
                  <a:off x="5394483" y="2371884"/>
                  <a:ext cx="729129" cy="717959"/>
                </a:xfrm>
                <a:prstGeom prst="ellipse">
                  <a:avLst/>
                </a:prstGeom>
                <a:solidFill>
                  <a:schemeClr val="bg2"/>
                </a:solidFill>
                <a:ln w="793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grpSp>
            <p:nvGrpSpPr>
              <p:cNvPr id="7" name="Group 44"/>
              <p:cNvGrpSpPr>
                <a:grpSpLocks noChangeAspect="1"/>
              </p:cNvGrpSpPr>
              <p:nvPr/>
            </p:nvGrpSpPr>
            <p:grpSpPr>
              <a:xfrm>
                <a:off x="7081072" y="3518925"/>
                <a:ext cx="2221574" cy="498859"/>
                <a:chOff x="3368612" y="2371884"/>
                <a:chExt cx="3197297" cy="717959"/>
              </a:xfrm>
              <a:solidFill>
                <a:schemeClr val="bg2">
                  <a:lumMod val="90000"/>
                </a:schemeClr>
              </a:solidFill>
            </p:grpSpPr>
            <p:sp>
              <p:nvSpPr>
                <p:cNvPr id="59" name="Freeform 10"/>
                <p:cNvSpPr/>
                <p:nvPr/>
              </p:nvSpPr>
              <p:spPr bwMode="auto">
                <a:xfrm rot="5400000">
                  <a:off x="4511583" y="1272074"/>
                  <a:ext cx="662034" cy="2947976"/>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5">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60" name="Oval 46"/>
                <p:cNvSpPr/>
                <p:nvPr/>
              </p:nvSpPr>
              <p:spPr>
                <a:xfrm>
                  <a:off x="5836781" y="2371884"/>
                  <a:ext cx="729128" cy="717959"/>
                </a:xfrm>
                <a:prstGeom prst="ellipse">
                  <a:avLst/>
                </a:prstGeom>
                <a:solidFill>
                  <a:schemeClr val="bg1">
                    <a:lumMod val="95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grpSp>
            <p:nvGrpSpPr>
              <p:cNvPr id="8" name="Group 47"/>
              <p:cNvGrpSpPr>
                <a:grpSpLocks noChangeAspect="1"/>
              </p:cNvGrpSpPr>
              <p:nvPr/>
            </p:nvGrpSpPr>
            <p:grpSpPr>
              <a:xfrm>
                <a:off x="3069245" y="2947255"/>
                <a:ext cx="1678416" cy="379671"/>
                <a:chOff x="6630561" y="2371884"/>
                <a:chExt cx="3173892" cy="717959"/>
              </a:xfrm>
              <a:solidFill>
                <a:schemeClr val="accent1">
                  <a:lumMod val="50000"/>
                </a:schemeClr>
              </a:solidFill>
            </p:grpSpPr>
            <p:sp>
              <p:nvSpPr>
                <p:cNvPr id="62" name="Freeform 10"/>
                <p:cNvSpPr/>
                <p:nvPr/>
              </p:nvSpPr>
              <p:spPr bwMode="auto">
                <a:xfrm rot="5400000" flipV="1">
                  <a:off x="8009930" y="1282491"/>
                  <a:ext cx="662038" cy="2927008"/>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5">
                    <a:lumMod val="7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63" name="Oval 49"/>
                <p:cNvSpPr/>
                <p:nvPr/>
              </p:nvSpPr>
              <p:spPr>
                <a:xfrm>
                  <a:off x="6630561" y="2371884"/>
                  <a:ext cx="729128" cy="717959"/>
                </a:xfrm>
                <a:prstGeom prst="ellipse">
                  <a:avLst/>
                </a:prstGeom>
                <a:solidFill>
                  <a:schemeClr val="bg1">
                    <a:lumMod val="95000"/>
                  </a:schemeClr>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grpSp>
            <p:nvGrpSpPr>
              <p:cNvPr id="198679" name="Group 37"/>
              <p:cNvGrpSpPr/>
              <p:nvPr/>
            </p:nvGrpSpPr>
            <p:grpSpPr bwMode="auto">
              <a:xfrm>
                <a:off x="3973399" y="4877715"/>
                <a:ext cx="3673129" cy="1227356"/>
                <a:chOff x="2006724" y="3845890"/>
                <a:chExt cx="3673129" cy="1227356"/>
              </a:xfrm>
            </p:grpSpPr>
            <p:sp>
              <p:nvSpPr>
                <p:cNvPr id="65" name="Oval 36"/>
                <p:cNvSpPr/>
                <p:nvPr/>
              </p:nvSpPr>
              <p:spPr>
                <a:xfrm>
                  <a:off x="2060909" y="4258167"/>
                  <a:ext cx="3482709" cy="677469"/>
                </a:xfrm>
                <a:prstGeom prst="ellipse">
                  <a:avLst/>
                </a:prstGeom>
                <a:solidFill>
                  <a:schemeClr val="tx1">
                    <a:lumMod val="65000"/>
                    <a:lumOff val="35000"/>
                    <a:alpha val="57000"/>
                  </a:schemeClr>
                </a:solidFill>
                <a:ln>
                  <a:noFill/>
                </a:ln>
                <a:effectLst>
                  <a:outerShdw blurRad="685800" sx="119000" sy="119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nvGrpSpPr>
                <p:cNvPr id="198703" name="Group 2"/>
                <p:cNvGrpSpPr/>
                <p:nvPr/>
              </p:nvGrpSpPr>
              <p:grpSpPr bwMode="auto">
                <a:xfrm>
                  <a:off x="2006724" y="3845890"/>
                  <a:ext cx="3673129" cy="1227356"/>
                  <a:chOff x="6213792" y="4114590"/>
                  <a:chExt cx="3394232" cy="818709"/>
                </a:xfrm>
              </p:grpSpPr>
              <p:sp>
                <p:nvSpPr>
                  <p:cNvPr id="67" name="Freeform 23"/>
                  <p:cNvSpPr/>
                  <p:nvPr/>
                </p:nvSpPr>
                <p:spPr bwMode="auto">
                  <a:xfrm>
                    <a:off x="8218861" y="4188864"/>
                    <a:ext cx="674956" cy="534621"/>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tx1">
                      <a:lumMod val="65000"/>
                      <a:lumOff val="3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68" name="Freeform 24"/>
                  <p:cNvSpPr/>
                  <p:nvPr/>
                </p:nvSpPr>
                <p:spPr bwMode="auto">
                  <a:xfrm>
                    <a:off x="6929037" y="4194916"/>
                    <a:ext cx="1289824" cy="570935"/>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bg1">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69" name="Freeform 25"/>
                  <p:cNvSpPr/>
                  <p:nvPr/>
                </p:nvSpPr>
                <p:spPr bwMode="auto">
                  <a:xfrm>
                    <a:off x="6213555" y="4310920"/>
                    <a:ext cx="1389041" cy="619354"/>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5">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70" name="Freeform 26"/>
                  <p:cNvSpPr/>
                  <p:nvPr/>
                </p:nvSpPr>
                <p:spPr bwMode="auto">
                  <a:xfrm>
                    <a:off x="7602596" y="4279649"/>
                    <a:ext cx="2005306" cy="653650"/>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5">
                      <a:lumMod val="75000"/>
                    </a:schemeClr>
                  </a:solidFill>
                  <a:ln>
                    <a:noFill/>
                  </a:ln>
                  <a:effectLst>
                    <a:outerShdw blurRad="50800" dist="38100" algn="l" rotWithShape="0">
                      <a:prstClr val="black">
                        <a:alpha val="40000"/>
                      </a:prstClr>
                    </a:out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71" name="Freeform 27"/>
                  <p:cNvSpPr>
                    <a:spLocks noEditPoints="1"/>
                  </p:cNvSpPr>
                  <p:nvPr/>
                </p:nvSpPr>
                <p:spPr bwMode="auto">
                  <a:xfrm>
                    <a:off x="6213555" y="4114219"/>
                    <a:ext cx="3394346" cy="364148"/>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bg1">
                      <a:lumMod val="6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98709" name="Freeform 28"/>
                  <p:cNvSpPr>
                    <a:spLocks noEditPoints="1" noChangeArrowheads="1"/>
                  </p:cNvSpPr>
                  <p:nvPr/>
                </p:nvSpPr>
                <p:spPr bwMode="auto">
                  <a:xfrm>
                    <a:off x="6213792" y="4114590"/>
                    <a:ext cx="3394232" cy="363572"/>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1"/>
                      <a:gd name="T31" fmla="*/ 0 h 405"/>
                      <a:gd name="T32" fmla="*/ 3781 w 3781"/>
                      <a:gd name="T33" fmla="*/ 405 h 4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w="9525">
                    <a:noFill/>
                    <a:round/>
                  </a:ln>
                </p:spPr>
                <p:txBody>
                  <a:bodyPr/>
                  <a:lstStyle/>
                  <a:p>
                    <a:endParaRPr lang="zh-CN" altLang="en-US"/>
                  </a:p>
                </p:txBody>
              </p:sp>
            </p:grpSp>
          </p:grpSp>
          <p:grpSp>
            <p:nvGrpSpPr>
              <p:cNvPr id="198680" name="Group 3"/>
              <p:cNvGrpSpPr/>
              <p:nvPr/>
            </p:nvGrpSpPr>
            <p:grpSpPr bwMode="auto">
              <a:xfrm>
                <a:off x="4352459" y="4089753"/>
                <a:ext cx="2871721" cy="954744"/>
                <a:chOff x="6213792" y="4114590"/>
                <a:chExt cx="3394232" cy="814592"/>
              </a:xfrm>
            </p:grpSpPr>
            <p:sp>
              <p:nvSpPr>
                <p:cNvPr id="74" name="Freeform 23"/>
                <p:cNvSpPr/>
                <p:nvPr/>
              </p:nvSpPr>
              <p:spPr bwMode="auto">
                <a:xfrm>
                  <a:off x="8219565" y="4189036"/>
                  <a:ext cx="675638" cy="534152"/>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bg1">
                    <a:lumMod val="6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75" name="Freeform 24"/>
                <p:cNvSpPr/>
                <p:nvPr/>
              </p:nvSpPr>
              <p:spPr bwMode="auto">
                <a:xfrm>
                  <a:off x="6929060" y="4194197"/>
                  <a:ext cx="1290505" cy="571568"/>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bg1">
                    <a:lumMod val="7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76" name="Freeform 25"/>
                <p:cNvSpPr/>
                <p:nvPr/>
              </p:nvSpPr>
              <p:spPr bwMode="auto">
                <a:xfrm>
                  <a:off x="6214098" y="4299995"/>
                  <a:ext cx="1388812" cy="620596"/>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5">
                    <a:lumMod val="50000"/>
                  </a:schemeClr>
                </a:solidFill>
                <a:ln>
                  <a:noFill/>
                </a:ln>
                <a:effectLst>
                  <a:outerShdw blurRad="50800" dist="38100" dir="10800000" algn="r" rotWithShape="0">
                    <a:prstClr val="black">
                      <a:alpha val="40000"/>
                    </a:prstClr>
                  </a:out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77" name="Freeform 26"/>
                <p:cNvSpPr/>
                <p:nvPr/>
              </p:nvSpPr>
              <p:spPr bwMode="auto">
                <a:xfrm>
                  <a:off x="7602910" y="4275480"/>
                  <a:ext cx="2005466" cy="654143"/>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5">
                    <a:lumMod val="7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78" name="Freeform 27"/>
                <p:cNvSpPr>
                  <a:spLocks noEditPoints="1"/>
                </p:cNvSpPr>
                <p:nvPr/>
              </p:nvSpPr>
              <p:spPr bwMode="auto">
                <a:xfrm>
                  <a:off x="6214098" y="4114203"/>
                  <a:ext cx="3394278" cy="363843"/>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bg1">
                    <a:lumMod val="8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98701" name="Freeform 28"/>
                <p:cNvSpPr>
                  <a:spLocks noEditPoints="1" noChangeArrowheads="1"/>
                </p:cNvSpPr>
                <p:nvPr/>
              </p:nvSpPr>
              <p:spPr bwMode="auto">
                <a:xfrm>
                  <a:off x="6213792" y="4114590"/>
                  <a:ext cx="3394232" cy="363572"/>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1"/>
                    <a:gd name="T31" fmla="*/ 0 h 405"/>
                    <a:gd name="T32" fmla="*/ 3781 w 3781"/>
                    <a:gd name="T33" fmla="*/ 405 h 4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w="9525">
                  <a:noFill/>
                  <a:round/>
                </a:ln>
              </p:spPr>
              <p:txBody>
                <a:bodyPr/>
                <a:lstStyle/>
                <a:p>
                  <a:endParaRPr lang="zh-CN" altLang="en-US"/>
                </a:p>
              </p:txBody>
            </p:sp>
          </p:grpSp>
          <p:grpSp>
            <p:nvGrpSpPr>
              <p:cNvPr id="198681" name="Group 4"/>
              <p:cNvGrpSpPr/>
              <p:nvPr/>
            </p:nvGrpSpPr>
            <p:grpSpPr bwMode="auto">
              <a:xfrm>
                <a:off x="4538857" y="3347401"/>
                <a:ext cx="2556729" cy="846672"/>
                <a:chOff x="6213792" y="4114590"/>
                <a:chExt cx="3413610" cy="816016"/>
              </a:xfrm>
            </p:grpSpPr>
            <p:sp>
              <p:nvSpPr>
                <p:cNvPr id="81" name="Freeform 23"/>
                <p:cNvSpPr/>
                <p:nvPr/>
              </p:nvSpPr>
              <p:spPr bwMode="auto">
                <a:xfrm>
                  <a:off x="8218556" y="4188347"/>
                  <a:ext cx="676389" cy="534885"/>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bg2">
                    <a:lumMod val="7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82" name="Freeform 24"/>
                <p:cNvSpPr/>
                <p:nvPr/>
              </p:nvSpPr>
              <p:spPr bwMode="auto">
                <a:xfrm>
                  <a:off x="6929265" y="4193426"/>
                  <a:ext cx="1290006" cy="570942"/>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bg1">
                    <a:lumMod val="65000"/>
                  </a:schemeClr>
                </a:solidFill>
                <a:ln>
                  <a:noFill/>
                </a:ln>
                <a:effectLst>
                  <a:innerShdw blurRad="482600" dist="190500">
                    <a:schemeClr val="bg1">
                      <a:lumMod val="95000"/>
                      <a:alpha val="50000"/>
                    </a:schemeClr>
                  </a:inn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83" name="Freeform 25"/>
                <p:cNvSpPr/>
                <p:nvPr/>
              </p:nvSpPr>
              <p:spPr bwMode="auto">
                <a:xfrm>
                  <a:off x="6213614" y="4310773"/>
                  <a:ext cx="1389123" cy="619417"/>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5">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84" name="Freeform 26"/>
                <p:cNvSpPr/>
                <p:nvPr/>
              </p:nvSpPr>
              <p:spPr bwMode="auto">
                <a:xfrm>
                  <a:off x="7602737" y="4274336"/>
                  <a:ext cx="2004942" cy="654397"/>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5">
                    <a:lumMod val="75000"/>
                  </a:schemeClr>
                </a:solidFill>
                <a:ln>
                  <a:noFill/>
                </a:ln>
                <a:effectLst>
                  <a:outerShdw blurRad="50800" dist="38100" algn="l" rotWithShape="0">
                    <a:prstClr val="black">
                      <a:alpha val="40000"/>
                    </a:prstClr>
                  </a:out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85" name="Freeform 27"/>
                <p:cNvSpPr>
                  <a:spLocks noEditPoints="1"/>
                </p:cNvSpPr>
                <p:nvPr/>
              </p:nvSpPr>
              <p:spPr bwMode="auto">
                <a:xfrm>
                  <a:off x="6233805" y="4128591"/>
                  <a:ext cx="3394065" cy="362906"/>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bg1">
                    <a:lumMod val="95000"/>
                  </a:schemeClr>
                </a:solidFill>
                <a:ln w="3175">
                  <a:solidFill>
                    <a:schemeClr val="bg1">
                      <a:lumMod val="85000"/>
                      <a:alpha val="30000"/>
                    </a:schemeClr>
                  </a:solid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98695" name="Freeform 28"/>
                <p:cNvSpPr>
                  <a:spLocks noEditPoints="1" noChangeArrowheads="1"/>
                </p:cNvSpPr>
                <p:nvPr/>
              </p:nvSpPr>
              <p:spPr bwMode="auto">
                <a:xfrm>
                  <a:off x="6213792" y="4114590"/>
                  <a:ext cx="3394232" cy="363572"/>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1"/>
                    <a:gd name="T31" fmla="*/ 0 h 405"/>
                    <a:gd name="T32" fmla="*/ 3781 w 3781"/>
                    <a:gd name="T33" fmla="*/ 405 h 4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w="9525">
                  <a:noFill/>
                  <a:round/>
                </a:ln>
              </p:spPr>
              <p:txBody>
                <a:bodyPr/>
                <a:lstStyle/>
                <a:p>
                  <a:endParaRPr lang="zh-CN" altLang="en-US"/>
                </a:p>
              </p:txBody>
            </p:sp>
          </p:grpSp>
          <p:sp>
            <p:nvSpPr>
              <p:cNvPr id="198682" name="Freeform 28"/>
              <p:cNvSpPr>
                <a:spLocks noEditPoints="1" noChangeArrowheads="1"/>
              </p:cNvSpPr>
              <p:nvPr/>
            </p:nvSpPr>
            <p:spPr bwMode="auto">
              <a:xfrm>
                <a:off x="4696980" y="2755122"/>
                <a:ext cx="2080018" cy="308647"/>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1"/>
                  <a:gd name="T31" fmla="*/ 0 h 405"/>
                  <a:gd name="T32" fmla="*/ 3781 w 3781"/>
                  <a:gd name="T33" fmla="*/ 405 h 4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w="9525">
                <a:noFill/>
                <a:round/>
              </a:ln>
            </p:spPr>
            <p:txBody>
              <a:bodyPr/>
              <a:lstStyle/>
              <a:p>
                <a:endParaRPr lang="zh-CN" altLang="en-US"/>
              </a:p>
            </p:txBody>
          </p:sp>
          <p:grpSp>
            <p:nvGrpSpPr>
              <p:cNvPr id="13" name="Group 6"/>
              <p:cNvGrpSpPr/>
              <p:nvPr/>
            </p:nvGrpSpPr>
            <p:grpSpPr>
              <a:xfrm>
                <a:off x="4748309" y="2753213"/>
                <a:ext cx="2080018" cy="724055"/>
                <a:chOff x="6998409" y="1832696"/>
                <a:chExt cx="2777130" cy="793115"/>
              </a:xfrm>
              <a:solidFill>
                <a:srgbClr val="36648B"/>
              </a:solidFill>
            </p:grpSpPr>
            <p:sp>
              <p:nvSpPr>
                <p:cNvPr id="89" name="Freeform 25"/>
                <p:cNvSpPr/>
                <p:nvPr/>
              </p:nvSpPr>
              <p:spPr bwMode="auto">
                <a:xfrm>
                  <a:off x="6998409" y="2047309"/>
                  <a:ext cx="1136266" cy="575998"/>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5">
                    <a:lumMod val="50000"/>
                  </a:schemeClr>
                </a:solidFill>
                <a:ln>
                  <a:noFill/>
                </a:ln>
                <a:effectLst>
                  <a:outerShdw blurRad="50800" dist="38100" dir="10800000" algn="r" rotWithShape="0">
                    <a:prstClr val="black">
                      <a:alpha val="40000"/>
                    </a:prstClr>
                  </a:out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90" name="Freeform 26"/>
                <p:cNvSpPr/>
                <p:nvPr/>
              </p:nvSpPr>
              <p:spPr bwMode="auto">
                <a:xfrm>
                  <a:off x="8134675" y="2018091"/>
                  <a:ext cx="1640864" cy="607720"/>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5">
                    <a:lumMod val="75000"/>
                  </a:schemeClr>
                </a:solidFill>
                <a:ln>
                  <a:noFill/>
                </a:ln>
                <a:effectLst>
                  <a:innerShdw blurRad="63500" dist="50800" dir="10800000">
                    <a:schemeClr val="bg2">
                      <a:lumMod val="10000"/>
                      <a:alpha val="22000"/>
                    </a:schemeClr>
                  </a:inn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91" name="Freeform 27"/>
                <p:cNvSpPr>
                  <a:spLocks noEditPoints="1"/>
                </p:cNvSpPr>
                <p:nvPr/>
              </p:nvSpPr>
              <p:spPr bwMode="auto">
                <a:xfrm>
                  <a:off x="6998409" y="1832696"/>
                  <a:ext cx="2777130" cy="335185"/>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bg1">
                    <a:lumMod val="85000"/>
                  </a:schemeClr>
                </a:solidFill>
                <a:ln w="3175">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92" name="Freeform 10"/>
                <p:cNvSpPr>
                  <a:spLocks noChangeAspect="1"/>
                </p:cNvSpPr>
                <p:nvPr/>
              </p:nvSpPr>
              <p:spPr>
                <a:xfrm>
                  <a:off x="7453610" y="1881615"/>
                  <a:ext cx="1950722" cy="276036"/>
                </a:xfrm>
                <a:custGeom>
                  <a:avLst/>
                  <a:gdLst>
                    <a:gd name="connsiteX0" fmla="*/ 0 w 1902798"/>
                    <a:gd name="connsiteY0" fmla="*/ 121568 h 274849"/>
                    <a:gd name="connsiteX1" fmla="*/ 655409 w 1902798"/>
                    <a:gd name="connsiteY1" fmla="*/ 274849 h 274849"/>
                    <a:gd name="connsiteX2" fmla="*/ 1115251 w 1902798"/>
                    <a:gd name="connsiteY2" fmla="*/ 232564 h 274849"/>
                    <a:gd name="connsiteX3" fmla="*/ 1902798 w 1902798"/>
                    <a:gd name="connsiteY3" fmla="*/ 126853 h 274849"/>
                    <a:gd name="connsiteX4" fmla="*/ 1501096 w 1902798"/>
                    <a:gd name="connsiteY4" fmla="*/ 52856 h 274849"/>
                    <a:gd name="connsiteX5" fmla="*/ 1157536 w 1902798"/>
                    <a:gd name="connsiteY5" fmla="*/ 0 h 274849"/>
                    <a:gd name="connsiteX6" fmla="*/ 73998 w 1902798"/>
                    <a:gd name="connsiteY6" fmla="*/ 121568 h 274849"/>
                    <a:gd name="connsiteX7" fmla="*/ 0 w 1902798"/>
                    <a:gd name="connsiteY7" fmla="*/ 121568 h 27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2798" h="274849">
                      <a:moveTo>
                        <a:pt x="0" y="121568"/>
                      </a:moveTo>
                      <a:lnTo>
                        <a:pt x="655409" y="274849"/>
                      </a:lnTo>
                      <a:lnTo>
                        <a:pt x="1115251" y="232564"/>
                      </a:lnTo>
                      <a:lnTo>
                        <a:pt x="1902798" y="126853"/>
                      </a:lnTo>
                      <a:lnTo>
                        <a:pt x="1501096" y="52856"/>
                      </a:lnTo>
                      <a:lnTo>
                        <a:pt x="1157536" y="0"/>
                      </a:lnTo>
                      <a:lnTo>
                        <a:pt x="73998" y="121568"/>
                      </a:lnTo>
                      <a:lnTo>
                        <a:pt x="0" y="12156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sp>
            <p:nvSpPr>
              <p:cNvPr id="198684" name="TextBox 46"/>
              <p:cNvSpPr txBox="1">
                <a:spLocks noChangeArrowheads="1"/>
              </p:cNvSpPr>
              <p:nvPr/>
            </p:nvSpPr>
            <p:spPr bwMode="auto">
              <a:xfrm>
                <a:off x="3507370" y="2986901"/>
                <a:ext cx="1138724" cy="316052"/>
              </a:xfrm>
              <a:prstGeom prst="rect">
                <a:avLst/>
              </a:prstGeom>
              <a:noFill/>
              <a:ln w="9525">
                <a:noFill/>
                <a:miter lim="800000"/>
              </a:ln>
            </p:spPr>
            <p:txBody>
              <a:bodyPr>
                <a:spAutoFit/>
              </a:bodyPr>
              <a:lstStyle/>
              <a:p>
                <a:pPr algn="ctr"/>
                <a:r>
                  <a:rPr lang="en-US" altLang="zh-CN" b="1">
                    <a:solidFill>
                      <a:srgbClr val="F2F2F2"/>
                    </a:solidFill>
                    <a:latin typeface="微软雅黑" panose="020B0503020204020204" pitchFamily="34" charset="-122"/>
                    <a:ea typeface="微软雅黑" panose="020B0503020204020204" pitchFamily="34" charset="-122"/>
                  </a:rPr>
                  <a:t>B.</a:t>
                </a:r>
                <a:r>
                  <a:rPr lang="zh-CN" altLang="en-US" b="1">
                    <a:solidFill>
                      <a:srgbClr val="F2F2F2"/>
                    </a:solidFill>
                    <a:latin typeface="微软雅黑" panose="020B0503020204020204" pitchFamily="34" charset="-122"/>
                    <a:ea typeface="微软雅黑" panose="020B0503020204020204" pitchFamily="34" charset="-122"/>
                  </a:rPr>
                  <a:t>询比采购</a:t>
                </a:r>
                <a:endParaRPr lang="id-ID" altLang="zh-CN" b="1">
                  <a:solidFill>
                    <a:srgbClr val="F2F2F2"/>
                  </a:solidFill>
                  <a:latin typeface="微软雅黑" panose="020B0503020204020204" pitchFamily="34" charset="-122"/>
                  <a:ea typeface="微软雅黑" panose="020B0503020204020204" pitchFamily="34" charset="-122"/>
                </a:endParaRPr>
              </a:p>
            </p:txBody>
          </p:sp>
          <p:sp>
            <p:nvSpPr>
              <p:cNvPr id="198685" name="TextBox 47"/>
              <p:cNvSpPr txBox="1">
                <a:spLocks noChangeArrowheads="1"/>
              </p:cNvSpPr>
              <p:nvPr/>
            </p:nvSpPr>
            <p:spPr bwMode="auto">
              <a:xfrm>
                <a:off x="6953785" y="3599345"/>
                <a:ext cx="1999193" cy="352344"/>
              </a:xfrm>
              <a:prstGeom prst="rect">
                <a:avLst/>
              </a:prstGeom>
              <a:noFill/>
              <a:ln w="9525">
                <a:noFill/>
                <a:miter lim="800000"/>
              </a:ln>
            </p:spPr>
            <p:txBody>
              <a:bodyPr>
                <a:spAutoFit/>
              </a:bodyPr>
              <a:lstStyle/>
              <a:p>
                <a:pPr algn="ctr"/>
                <a:r>
                  <a:rPr lang="en-US" altLang="zh-CN" b="1">
                    <a:solidFill>
                      <a:srgbClr val="F2F2F2"/>
                    </a:solidFill>
                    <a:latin typeface="微软雅黑" panose="020B0503020204020204" pitchFamily="34" charset="-122"/>
                    <a:ea typeface="微软雅黑" panose="020B0503020204020204" pitchFamily="34" charset="-122"/>
                  </a:rPr>
                  <a:t>C.</a:t>
                </a:r>
                <a:r>
                  <a:rPr lang="zh-CN" altLang="en-US" b="1">
                    <a:solidFill>
                      <a:srgbClr val="F2F2F2"/>
                    </a:solidFill>
                    <a:latin typeface="微软雅黑" panose="020B0503020204020204" pitchFamily="34" charset="-122"/>
                    <a:ea typeface="微软雅黑" panose="020B0503020204020204" pitchFamily="34" charset="-122"/>
                  </a:rPr>
                  <a:t>竞争谈判采购</a:t>
                </a:r>
                <a:endParaRPr lang="id-ID" altLang="zh-CN" b="1">
                  <a:solidFill>
                    <a:srgbClr val="F2F2F2"/>
                  </a:solidFill>
                  <a:latin typeface="微软雅黑" panose="020B0503020204020204" pitchFamily="34" charset="-122"/>
                  <a:ea typeface="微软雅黑" panose="020B0503020204020204" pitchFamily="34" charset="-122"/>
                </a:endParaRPr>
              </a:p>
            </p:txBody>
          </p:sp>
          <p:sp>
            <p:nvSpPr>
              <p:cNvPr id="198686" name="TextBox 48"/>
              <p:cNvSpPr txBox="1">
                <a:spLocks noChangeArrowheads="1"/>
              </p:cNvSpPr>
              <p:nvPr/>
            </p:nvSpPr>
            <p:spPr bwMode="auto">
              <a:xfrm>
                <a:off x="2397380" y="4388717"/>
                <a:ext cx="1858554" cy="352344"/>
              </a:xfrm>
              <a:prstGeom prst="rect">
                <a:avLst/>
              </a:prstGeom>
              <a:noFill/>
              <a:ln w="9525">
                <a:noFill/>
                <a:miter lim="800000"/>
              </a:ln>
            </p:spPr>
            <p:txBody>
              <a:bodyPr>
                <a:spAutoFit/>
              </a:bodyPr>
              <a:lstStyle/>
              <a:p>
                <a:pPr algn="ctr"/>
                <a:r>
                  <a:rPr lang="en-US" altLang="zh-CN" b="1">
                    <a:solidFill>
                      <a:srgbClr val="F2F2F2"/>
                    </a:solidFill>
                    <a:latin typeface="微软雅黑" panose="020B0503020204020204" pitchFamily="34" charset="-122"/>
                    <a:ea typeface="微软雅黑" panose="020B0503020204020204" pitchFamily="34" charset="-122"/>
                  </a:rPr>
                  <a:t>D.</a:t>
                </a:r>
                <a:r>
                  <a:rPr lang="zh-CN" altLang="en-US" b="1">
                    <a:solidFill>
                      <a:srgbClr val="F2F2F2"/>
                    </a:solidFill>
                    <a:latin typeface="微软雅黑" panose="020B0503020204020204" pitchFamily="34" charset="-122"/>
                    <a:ea typeface="微软雅黑" panose="020B0503020204020204" pitchFamily="34" charset="-122"/>
                  </a:rPr>
                  <a:t>竞争磋商采购</a:t>
                </a:r>
                <a:endParaRPr lang="id-ID" altLang="zh-CN" b="1">
                  <a:solidFill>
                    <a:srgbClr val="F2F2F2"/>
                  </a:solidFill>
                  <a:latin typeface="微软雅黑" panose="020B0503020204020204" pitchFamily="34" charset="-122"/>
                  <a:ea typeface="微软雅黑" panose="020B0503020204020204" pitchFamily="34" charset="-122"/>
                </a:endParaRPr>
              </a:p>
            </p:txBody>
          </p:sp>
          <p:sp>
            <p:nvSpPr>
              <p:cNvPr id="198687" name="TextBox 49"/>
              <p:cNvSpPr txBox="1">
                <a:spLocks noChangeArrowheads="1"/>
              </p:cNvSpPr>
              <p:nvPr/>
            </p:nvSpPr>
            <p:spPr bwMode="auto">
              <a:xfrm>
                <a:off x="7906502" y="5320236"/>
                <a:ext cx="1681621" cy="352344"/>
              </a:xfrm>
              <a:prstGeom prst="rect">
                <a:avLst/>
              </a:prstGeom>
              <a:noFill/>
              <a:ln w="9525">
                <a:noFill/>
                <a:miter lim="800000"/>
              </a:ln>
            </p:spPr>
            <p:txBody>
              <a:bodyPr>
                <a:spAutoFit/>
              </a:bodyPr>
              <a:lstStyle/>
              <a:p>
                <a:pPr algn="ctr"/>
                <a:r>
                  <a:rPr lang="en-US" altLang="zh-CN" b="1">
                    <a:solidFill>
                      <a:srgbClr val="F2F2F2"/>
                    </a:solidFill>
                    <a:latin typeface="微软雅黑" panose="020B0503020204020204" pitchFamily="34" charset="-122"/>
                    <a:ea typeface="微软雅黑" panose="020B0503020204020204" pitchFamily="34" charset="-122"/>
                  </a:rPr>
                  <a:t>E.</a:t>
                </a:r>
                <a:r>
                  <a:rPr lang="zh-CN" altLang="en-US" b="1">
                    <a:solidFill>
                      <a:srgbClr val="F2F2F2"/>
                    </a:solidFill>
                    <a:latin typeface="微软雅黑" panose="020B0503020204020204" pitchFamily="34" charset="-122"/>
                    <a:ea typeface="微软雅黑" panose="020B0503020204020204" pitchFamily="34" charset="-122"/>
                  </a:rPr>
                  <a:t>单源直接采购</a:t>
                </a:r>
                <a:endParaRPr lang="id-ID" altLang="zh-CN" b="1">
                  <a:solidFill>
                    <a:srgbClr val="F2F2F2"/>
                  </a:solidFill>
                  <a:latin typeface="微软雅黑" panose="020B0503020204020204" pitchFamily="34" charset="-122"/>
                  <a:ea typeface="微软雅黑" panose="020B0503020204020204" pitchFamily="34" charset="-122"/>
                </a:endParaRPr>
              </a:p>
            </p:txBody>
          </p:sp>
        </p:grpSp>
        <p:grpSp>
          <p:nvGrpSpPr>
            <p:cNvPr id="198663" name="组 111"/>
            <p:cNvGrpSpPr/>
            <p:nvPr/>
          </p:nvGrpSpPr>
          <p:grpSpPr bwMode="auto">
            <a:xfrm>
              <a:off x="4716902" y="2051720"/>
              <a:ext cx="4332858" cy="770082"/>
              <a:chOff x="4667451" y="1907496"/>
              <a:chExt cx="4763789" cy="846672"/>
            </a:xfrm>
          </p:grpSpPr>
          <p:grpSp>
            <p:nvGrpSpPr>
              <p:cNvPr id="15" name="Group 44"/>
              <p:cNvGrpSpPr>
                <a:grpSpLocks noChangeAspect="1"/>
              </p:cNvGrpSpPr>
              <p:nvPr/>
            </p:nvGrpSpPr>
            <p:grpSpPr>
              <a:xfrm>
                <a:off x="7209666" y="2079020"/>
                <a:ext cx="2221574" cy="498859"/>
                <a:chOff x="3368612" y="2371884"/>
                <a:chExt cx="3197297" cy="717959"/>
              </a:xfrm>
              <a:solidFill>
                <a:schemeClr val="bg2">
                  <a:lumMod val="90000"/>
                </a:schemeClr>
              </a:solidFill>
            </p:grpSpPr>
            <p:sp>
              <p:nvSpPr>
                <p:cNvPr id="102" name="Freeform 10"/>
                <p:cNvSpPr/>
                <p:nvPr/>
              </p:nvSpPr>
              <p:spPr bwMode="auto">
                <a:xfrm rot="5400000">
                  <a:off x="4511583" y="1272074"/>
                  <a:ext cx="662034" cy="2947976"/>
                </a:xfrm>
                <a:custGeom>
                  <a:avLst/>
                  <a:gdLst>
                    <a:gd name="T0" fmla="*/ 0 w 630"/>
                    <a:gd name="T1" fmla="*/ 0 h 2415"/>
                    <a:gd name="T2" fmla="*/ 0 w 630"/>
                    <a:gd name="T3" fmla="*/ 2415 h 2415"/>
                    <a:gd name="T4" fmla="*/ 630 w 630"/>
                    <a:gd name="T5" fmla="*/ 2415 h 2415"/>
                    <a:gd name="T6" fmla="*/ 630 w 630"/>
                    <a:gd name="T7" fmla="*/ 257 h 2415"/>
                    <a:gd name="T8" fmla="*/ 0 w 630"/>
                    <a:gd name="T9" fmla="*/ 0 h 2415"/>
                  </a:gdLst>
                  <a:ahLst/>
                  <a:cxnLst>
                    <a:cxn ang="0">
                      <a:pos x="T0" y="T1"/>
                    </a:cxn>
                    <a:cxn ang="0">
                      <a:pos x="T2" y="T3"/>
                    </a:cxn>
                    <a:cxn ang="0">
                      <a:pos x="T4" y="T5"/>
                    </a:cxn>
                    <a:cxn ang="0">
                      <a:pos x="T6" y="T7"/>
                    </a:cxn>
                    <a:cxn ang="0">
                      <a:pos x="T8" y="T9"/>
                    </a:cxn>
                  </a:cxnLst>
                  <a:rect l="0" t="0" r="r" b="b"/>
                  <a:pathLst>
                    <a:path w="630" h="2415">
                      <a:moveTo>
                        <a:pt x="0" y="0"/>
                      </a:moveTo>
                      <a:lnTo>
                        <a:pt x="0" y="2415"/>
                      </a:lnTo>
                      <a:lnTo>
                        <a:pt x="630" y="2415"/>
                      </a:lnTo>
                      <a:lnTo>
                        <a:pt x="630" y="257"/>
                      </a:lnTo>
                      <a:lnTo>
                        <a:pt x="0" y="0"/>
                      </a:lnTo>
                      <a:close/>
                    </a:path>
                  </a:pathLst>
                </a:custGeom>
                <a:solidFill>
                  <a:schemeClr val="accent5">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03" name="Oval 46"/>
                <p:cNvSpPr/>
                <p:nvPr/>
              </p:nvSpPr>
              <p:spPr>
                <a:xfrm>
                  <a:off x="5836781" y="2371884"/>
                  <a:ext cx="729128" cy="717959"/>
                </a:xfrm>
                <a:prstGeom prst="ellipse">
                  <a:avLst/>
                </a:prstGeom>
                <a:solidFill>
                  <a:schemeClr val="bg1">
                    <a:lumMod val="95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grpSp>
          <p:grpSp>
            <p:nvGrpSpPr>
              <p:cNvPr id="198665" name="Group 4"/>
              <p:cNvGrpSpPr/>
              <p:nvPr/>
            </p:nvGrpSpPr>
            <p:grpSpPr bwMode="auto">
              <a:xfrm>
                <a:off x="4667451" y="1907496"/>
                <a:ext cx="2556729" cy="846672"/>
                <a:chOff x="6213792" y="4114590"/>
                <a:chExt cx="3413610" cy="816016"/>
              </a:xfrm>
            </p:grpSpPr>
            <p:sp>
              <p:nvSpPr>
                <p:cNvPr id="105" name="Freeform 23"/>
                <p:cNvSpPr/>
                <p:nvPr/>
              </p:nvSpPr>
              <p:spPr bwMode="auto">
                <a:xfrm>
                  <a:off x="8218627" y="4189587"/>
                  <a:ext cx="675329" cy="532480"/>
                </a:xfrm>
                <a:custGeom>
                  <a:avLst/>
                  <a:gdLst>
                    <a:gd name="T0" fmla="*/ 752 w 752"/>
                    <a:gd name="T1" fmla="*/ 88 h 595"/>
                    <a:gd name="T2" fmla="*/ 752 w 752"/>
                    <a:gd name="T3" fmla="*/ 595 h 595"/>
                    <a:gd name="T4" fmla="*/ 0 w 752"/>
                    <a:gd name="T5" fmla="*/ 395 h 595"/>
                    <a:gd name="T6" fmla="*/ 0 w 752"/>
                    <a:gd name="T7" fmla="*/ 0 h 595"/>
                    <a:gd name="T8" fmla="*/ 752 w 752"/>
                    <a:gd name="T9" fmla="*/ 88 h 595"/>
                  </a:gdLst>
                  <a:ahLst/>
                  <a:cxnLst>
                    <a:cxn ang="0">
                      <a:pos x="T0" y="T1"/>
                    </a:cxn>
                    <a:cxn ang="0">
                      <a:pos x="T2" y="T3"/>
                    </a:cxn>
                    <a:cxn ang="0">
                      <a:pos x="T4" y="T5"/>
                    </a:cxn>
                    <a:cxn ang="0">
                      <a:pos x="T6" y="T7"/>
                    </a:cxn>
                    <a:cxn ang="0">
                      <a:pos x="T8" y="T9"/>
                    </a:cxn>
                  </a:cxnLst>
                  <a:rect l="0" t="0" r="r" b="b"/>
                  <a:pathLst>
                    <a:path w="752" h="595">
                      <a:moveTo>
                        <a:pt x="752" y="88"/>
                      </a:moveTo>
                      <a:lnTo>
                        <a:pt x="752" y="595"/>
                      </a:lnTo>
                      <a:lnTo>
                        <a:pt x="0" y="395"/>
                      </a:lnTo>
                      <a:lnTo>
                        <a:pt x="0" y="0"/>
                      </a:lnTo>
                      <a:lnTo>
                        <a:pt x="752" y="88"/>
                      </a:lnTo>
                      <a:close/>
                    </a:path>
                  </a:pathLst>
                </a:custGeom>
                <a:solidFill>
                  <a:schemeClr val="bg2">
                    <a:lumMod val="75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06" name="Freeform 24"/>
                <p:cNvSpPr/>
                <p:nvPr/>
              </p:nvSpPr>
              <p:spPr bwMode="auto">
                <a:xfrm>
                  <a:off x="6929265" y="4193426"/>
                  <a:ext cx="1290006" cy="570942"/>
                </a:xfrm>
                <a:custGeom>
                  <a:avLst/>
                  <a:gdLst>
                    <a:gd name="T0" fmla="*/ 1437 w 1437"/>
                    <a:gd name="T1" fmla="*/ 0 h 636"/>
                    <a:gd name="T2" fmla="*/ 1437 w 1437"/>
                    <a:gd name="T3" fmla="*/ 395 h 636"/>
                    <a:gd name="T4" fmla="*/ 0 w 1437"/>
                    <a:gd name="T5" fmla="*/ 636 h 636"/>
                    <a:gd name="T6" fmla="*/ 0 w 1437"/>
                    <a:gd name="T7" fmla="*/ 129 h 636"/>
                    <a:gd name="T8" fmla="*/ 1437 w 1437"/>
                    <a:gd name="T9" fmla="*/ 0 h 636"/>
                  </a:gdLst>
                  <a:ahLst/>
                  <a:cxnLst>
                    <a:cxn ang="0">
                      <a:pos x="T0" y="T1"/>
                    </a:cxn>
                    <a:cxn ang="0">
                      <a:pos x="T2" y="T3"/>
                    </a:cxn>
                    <a:cxn ang="0">
                      <a:pos x="T4" y="T5"/>
                    </a:cxn>
                    <a:cxn ang="0">
                      <a:pos x="T6" y="T7"/>
                    </a:cxn>
                    <a:cxn ang="0">
                      <a:pos x="T8" y="T9"/>
                    </a:cxn>
                  </a:cxnLst>
                  <a:rect l="0" t="0" r="r" b="b"/>
                  <a:pathLst>
                    <a:path w="1437" h="636">
                      <a:moveTo>
                        <a:pt x="1437" y="0"/>
                      </a:moveTo>
                      <a:lnTo>
                        <a:pt x="1437" y="395"/>
                      </a:lnTo>
                      <a:lnTo>
                        <a:pt x="0" y="636"/>
                      </a:lnTo>
                      <a:lnTo>
                        <a:pt x="0" y="129"/>
                      </a:lnTo>
                      <a:lnTo>
                        <a:pt x="1437" y="0"/>
                      </a:lnTo>
                      <a:close/>
                    </a:path>
                  </a:pathLst>
                </a:custGeom>
                <a:solidFill>
                  <a:schemeClr val="bg1">
                    <a:lumMod val="65000"/>
                  </a:schemeClr>
                </a:solidFill>
                <a:ln>
                  <a:noFill/>
                </a:ln>
                <a:effectLst>
                  <a:innerShdw blurRad="482600" dist="190500">
                    <a:schemeClr val="bg1">
                      <a:lumMod val="95000"/>
                      <a:alpha val="50000"/>
                    </a:schemeClr>
                  </a:inn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07" name="Freeform 25"/>
                <p:cNvSpPr/>
                <p:nvPr/>
              </p:nvSpPr>
              <p:spPr bwMode="auto">
                <a:xfrm>
                  <a:off x="6213419" y="4311458"/>
                  <a:ext cx="1389620" cy="618726"/>
                </a:xfrm>
                <a:custGeom>
                  <a:avLst/>
                  <a:gdLst>
                    <a:gd name="T0" fmla="*/ 1547 w 1547"/>
                    <a:gd name="T1" fmla="*/ 183 h 690"/>
                    <a:gd name="T2" fmla="*/ 1547 w 1547"/>
                    <a:gd name="T3" fmla="*/ 690 h 690"/>
                    <a:gd name="T4" fmla="*/ 0 w 1547"/>
                    <a:gd name="T5" fmla="*/ 504 h 690"/>
                    <a:gd name="T6" fmla="*/ 0 w 1547"/>
                    <a:gd name="T7" fmla="*/ 0 h 690"/>
                    <a:gd name="T8" fmla="*/ 1547 w 1547"/>
                    <a:gd name="T9" fmla="*/ 183 h 690"/>
                  </a:gdLst>
                  <a:ahLst/>
                  <a:cxnLst>
                    <a:cxn ang="0">
                      <a:pos x="T0" y="T1"/>
                    </a:cxn>
                    <a:cxn ang="0">
                      <a:pos x="T2" y="T3"/>
                    </a:cxn>
                    <a:cxn ang="0">
                      <a:pos x="T4" y="T5"/>
                    </a:cxn>
                    <a:cxn ang="0">
                      <a:pos x="T6" y="T7"/>
                    </a:cxn>
                    <a:cxn ang="0">
                      <a:pos x="T8" y="T9"/>
                    </a:cxn>
                  </a:cxnLst>
                  <a:rect l="0" t="0" r="r" b="b"/>
                  <a:pathLst>
                    <a:path w="1547" h="690">
                      <a:moveTo>
                        <a:pt x="1547" y="183"/>
                      </a:moveTo>
                      <a:lnTo>
                        <a:pt x="1547" y="690"/>
                      </a:lnTo>
                      <a:lnTo>
                        <a:pt x="0" y="504"/>
                      </a:lnTo>
                      <a:lnTo>
                        <a:pt x="0" y="0"/>
                      </a:lnTo>
                      <a:lnTo>
                        <a:pt x="1547" y="183"/>
                      </a:lnTo>
                      <a:close/>
                    </a:path>
                  </a:pathLst>
                </a:custGeom>
                <a:solidFill>
                  <a:schemeClr val="accent5">
                    <a:lumMod val="50000"/>
                  </a:schemeClr>
                </a:solidFill>
                <a:ln>
                  <a:no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08" name="Freeform 26"/>
                <p:cNvSpPr/>
                <p:nvPr/>
              </p:nvSpPr>
              <p:spPr bwMode="auto">
                <a:xfrm>
                  <a:off x="7603039" y="4275834"/>
                  <a:ext cx="2005208" cy="652475"/>
                </a:xfrm>
                <a:custGeom>
                  <a:avLst/>
                  <a:gdLst>
                    <a:gd name="T0" fmla="*/ 2234 w 2234"/>
                    <a:gd name="T1" fmla="*/ 0 h 728"/>
                    <a:gd name="T2" fmla="*/ 2234 w 2234"/>
                    <a:gd name="T3" fmla="*/ 507 h 728"/>
                    <a:gd name="T4" fmla="*/ 0 w 2234"/>
                    <a:gd name="T5" fmla="*/ 728 h 728"/>
                    <a:gd name="T6" fmla="*/ 0 w 2234"/>
                    <a:gd name="T7" fmla="*/ 221 h 728"/>
                    <a:gd name="T8" fmla="*/ 2234 w 2234"/>
                    <a:gd name="T9" fmla="*/ 0 h 728"/>
                  </a:gdLst>
                  <a:ahLst/>
                  <a:cxnLst>
                    <a:cxn ang="0">
                      <a:pos x="T0" y="T1"/>
                    </a:cxn>
                    <a:cxn ang="0">
                      <a:pos x="T2" y="T3"/>
                    </a:cxn>
                    <a:cxn ang="0">
                      <a:pos x="T4" y="T5"/>
                    </a:cxn>
                    <a:cxn ang="0">
                      <a:pos x="T6" y="T7"/>
                    </a:cxn>
                    <a:cxn ang="0">
                      <a:pos x="T8" y="T9"/>
                    </a:cxn>
                  </a:cxnLst>
                  <a:rect l="0" t="0" r="r" b="b"/>
                  <a:pathLst>
                    <a:path w="2234" h="728">
                      <a:moveTo>
                        <a:pt x="2234" y="0"/>
                      </a:moveTo>
                      <a:lnTo>
                        <a:pt x="2234" y="507"/>
                      </a:lnTo>
                      <a:lnTo>
                        <a:pt x="0" y="728"/>
                      </a:lnTo>
                      <a:lnTo>
                        <a:pt x="0" y="221"/>
                      </a:lnTo>
                      <a:lnTo>
                        <a:pt x="2234" y="0"/>
                      </a:lnTo>
                      <a:close/>
                    </a:path>
                  </a:pathLst>
                </a:custGeom>
                <a:solidFill>
                  <a:schemeClr val="accent5">
                    <a:lumMod val="75000"/>
                  </a:schemeClr>
                </a:solidFill>
                <a:ln>
                  <a:noFill/>
                </a:ln>
                <a:effectLst>
                  <a:outerShdw blurRad="50800" dist="38100" algn="l" rotWithShape="0">
                    <a:prstClr val="black">
                      <a:alpha val="40000"/>
                    </a:prstClr>
                  </a:outerShdw>
                </a:effectLst>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09" name="Freeform 27"/>
                <p:cNvSpPr>
                  <a:spLocks noEditPoints="1"/>
                </p:cNvSpPr>
                <p:nvPr/>
              </p:nvSpPr>
              <p:spPr bwMode="auto">
                <a:xfrm>
                  <a:off x="6231602" y="4127715"/>
                  <a:ext cx="3394827" cy="363736"/>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1" h="405">
                      <a:moveTo>
                        <a:pt x="2236" y="0"/>
                      </a:moveTo>
                      <a:lnTo>
                        <a:pt x="3781" y="184"/>
                      </a:lnTo>
                      <a:lnTo>
                        <a:pt x="1547" y="405"/>
                      </a:lnTo>
                      <a:lnTo>
                        <a:pt x="0" y="222"/>
                      </a:lnTo>
                      <a:lnTo>
                        <a:pt x="2236" y="0"/>
                      </a:lnTo>
                      <a:close/>
                      <a:moveTo>
                        <a:pt x="797" y="222"/>
                      </a:moveTo>
                      <a:lnTo>
                        <a:pt x="1550" y="312"/>
                      </a:lnTo>
                      <a:lnTo>
                        <a:pt x="2986" y="181"/>
                      </a:lnTo>
                      <a:lnTo>
                        <a:pt x="2234" y="93"/>
                      </a:lnTo>
                      <a:lnTo>
                        <a:pt x="797" y="222"/>
                      </a:lnTo>
                      <a:close/>
                    </a:path>
                  </a:pathLst>
                </a:custGeom>
                <a:solidFill>
                  <a:schemeClr val="bg1">
                    <a:lumMod val="95000"/>
                  </a:schemeClr>
                </a:solidFill>
                <a:ln w="3175">
                  <a:solidFill>
                    <a:schemeClr val="bg1">
                      <a:lumMod val="85000"/>
                      <a:alpha val="30000"/>
                    </a:schemeClr>
                  </a:solidFill>
                </a:ln>
              </p:spPr>
              <p:txBody>
                <a:bodyPr lIns="68580" tIns="34290" rIns="68580" bIns="34290"/>
                <a:lstStyle/>
                <a:p>
                  <a:pPr fontAlgn="auto">
                    <a:spcBef>
                      <a:spcPts val="0"/>
                    </a:spcBef>
                    <a:spcAft>
                      <a:spcPts val="0"/>
                    </a:spcAft>
                    <a:defRPr/>
                  </a:pPr>
                  <a:endParaRPr lang="id-ID">
                    <a:latin typeface="微软雅黑" panose="020B0503020204020204" pitchFamily="34" charset="-122"/>
                    <a:ea typeface="微软雅黑" panose="020B0503020204020204" pitchFamily="34" charset="-122"/>
                  </a:endParaRPr>
                </a:p>
              </p:txBody>
            </p:sp>
            <p:sp>
              <p:nvSpPr>
                <p:cNvPr id="198674" name="Freeform 28"/>
                <p:cNvSpPr>
                  <a:spLocks noEditPoints="1" noChangeArrowheads="1"/>
                </p:cNvSpPr>
                <p:nvPr/>
              </p:nvSpPr>
              <p:spPr bwMode="auto">
                <a:xfrm>
                  <a:off x="6213792" y="4114590"/>
                  <a:ext cx="3394232" cy="363572"/>
                </a:xfrm>
                <a:custGeom>
                  <a:avLst/>
                  <a:gdLst>
                    <a:gd name="T0" fmla="*/ 2236 w 3781"/>
                    <a:gd name="T1" fmla="*/ 0 h 405"/>
                    <a:gd name="T2" fmla="*/ 3781 w 3781"/>
                    <a:gd name="T3" fmla="*/ 184 h 405"/>
                    <a:gd name="T4" fmla="*/ 1547 w 3781"/>
                    <a:gd name="T5" fmla="*/ 405 h 405"/>
                    <a:gd name="T6" fmla="*/ 0 w 3781"/>
                    <a:gd name="T7" fmla="*/ 222 h 405"/>
                    <a:gd name="T8" fmla="*/ 2236 w 3781"/>
                    <a:gd name="T9" fmla="*/ 0 h 405"/>
                    <a:gd name="T10" fmla="*/ 797 w 3781"/>
                    <a:gd name="T11" fmla="*/ 222 h 405"/>
                    <a:gd name="T12" fmla="*/ 1550 w 3781"/>
                    <a:gd name="T13" fmla="*/ 312 h 405"/>
                    <a:gd name="T14" fmla="*/ 2986 w 3781"/>
                    <a:gd name="T15" fmla="*/ 181 h 405"/>
                    <a:gd name="T16" fmla="*/ 2234 w 3781"/>
                    <a:gd name="T17" fmla="*/ 93 h 405"/>
                    <a:gd name="T18" fmla="*/ 797 w 3781"/>
                    <a:gd name="T19" fmla="*/ 222 h 4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1"/>
                    <a:gd name="T31" fmla="*/ 0 h 405"/>
                    <a:gd name="T32" fmla="*/ 3781 w 3781"/>
                    <a:gd name="T33" fmla="*/ 405 h 4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1" h="405">
                      <a:moveTo>
                        <a:pt x="2236" y="0"/>
                      </a:moveTo>
                      <a:lnTo>
                        <a:pt x="3781" y="184"/>
                      </a:lnTo>
                      <a:lnTo>
                        <a:pt x="1547" y="405"/>
                      </a:lnTo>
                      <a:lnTo>
                        <a:pt x="0" y="222"/>
                      </a:lnTo>
                      <a:lnTo>
                        <a:pt x="2236" y="0"/>
                      </a:lnTo>
                      <a:moveTo>
                        <a:pt x="797" y="222"/>
                      </a:moveTo>
                      <a:lnTo>
                        <a:pt x="1550" y="312"/>
                      </a:lnTo>
                      <a:lnTo>
                        <a:pt x="2986" y="181"/>
                      </a:lnTo>
                      <a:lnTo>
                        <a:pt x="2234" y="93"/>
                      </a:lnTo>
                      <a:lnTo>
                        <a:pt x="797" y="222"/>
                      </a:lnTo>
                    </a:path>
                  </a:pathLst>
                </a:custGeom>
                <a:noFill/>
                <a:ln w="9525">
                  <a:noFill/>
                  <a:round/>
                </a:ln>
              </p:spPr>
              <p:txBody>
                <a:bodyPr/>
                <a:lstStyle/>
                <a:p>
                  <a:endParaRPr lang="zh-CN" altLang="en-US"/>
                </a:p>
              </p:txBody>
            </p:sp>
          </p:grpSp>
          <p:sp>
            <p:nvSpPr>
              <p:cNvPr id="198666" name="TextBox 47"/>
              <p:cNvSpPr txBox="1">
                <a:spLocks noChangeArrowheads="1"/>
              </p:cNvSpPr>
              <p:nvPr/>
            </p:nvSpPr>
            <p:spPr bwMode="auto">
              <a:xfrm>
                <a:off x="7209834" y="2109814"/>
                <a:ext cx="1680841" cy="453271"/>
              </a:xfrm>
              <a:prstGeom prst="rect">
                <a:avLst/>
              </a:prstGeom>
              <a:noFill/>
              <a:ln w="9525">
                <a:noFill/>
                <a:miter lim="800000"/>
              </a:ln>
            </p:spPr>
            <p:txBody>
              <a:bodyPr>
                <a:spAutoFit/>
              </a:bodyPr>
              <a:lstStyle/>
              <a:p>
                <a:pPr algn="ctr"/>
                <a:r>
                  <a:rPr lang="en-US" altLang="zh-CN" b="1">
                    <a:solidFill>
                      <a:srgbClr val="F2F2F2"/>
                    </a:solidFill>
                    <a:latin typeface="微软雅黑" panose="020B0503020204020204" pitchFamily="34" charset="-122"/>
                    <a:ea typeface="微软雅黑" panose="020B0503020204020204" pitchFamily="34" charset="-122"/>
                  </a:rPr>
                  <a:t>A.</a:t>
                </a:r>
                <a:r>
                  <a:rPr lang="zh-CN" altLang="en-US" b="1">
                    <a:solidFill>
                      <a:srgbClr val="F2F2F2"/>
                    </a:solidFill>
                    <a:latin typeface="微软雅黑" panose="020B0503020204020204" pitchFamily="34" charset="-122"/>
                    <a:ea typeface="微软雅黑" panose="020B0503020204020204" pitchFamily="34" charset="-122"/>
                  </a:rPr>
                  <a:t>招标采购</a:t>
                </a:r>
                <a:endParaRPr lang="id-ID" altLang="zh-CN" b="1">
                  <a:solidFill>
                    <a:srgbClr val="F2F2F2"/>
                  </a:solidFill>
                  <a:latin typeface="微软雅黑" panose="020B0503020204020204" pitchFamily="34" charset="-122"/>
                  <a:ea typeface="微软雅黑" panose="020B0503020204020204" pitchFamily="34" charset="-122"/>
                </a:endParaRPr>
              </a:p>
            </p:txBody>
          </p:sp>
        </p:grpSp>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968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cxnSp>
        <p:nvCxnSpPr>
          <p:cNvPr id="199684" name="直接连接符 6"/>
          <p:cNvCxnSpPr>
            <a:cxnSpLocks noChangeShapeType="1"/>
          </p:cNvCxnSpPr>
          <p:nvPr/>
        </p:nvCxnSpPr>
        <p:spPr bwMode="auto">
          <a:xfrm flipV="1">
            <a:off x="1917700" y="2198688"/>
            <a:ext cx="0" cy="2917825"/>
          </a:xfrm>
          <a:prstGeom prst="line">
            <a:avLst/>
          </a:prstGeom>
          <a:noFill/>
          <a:ln w="9525">
            <a:solidFill>
              <a:schemeClr val="accent1"/>
            </a:solidFill>
            <a:prstDash val="dash"/>
            <a:round/>
            <a:tailEnd type="oval" w="med" len="med"/>
          </a:ln>
        </p:spPr>
      </p:cxnSp>
      <p:cxnSp>
        <p:nvCxnSpPr>
          <p:cNvPr id="199685" name="直接连接符 7"/>
          <p:cNvCxnSpPr>
            <a:cxnSpLocks noChangeShapeType="1"/>
          </p:cNvCxnSpPr>
          <p:nvPr/>
        </p:nvCxnSpPr>
        <p:spPr bwMode="auto">
          <a:xfrm flipV="1">
            <a:off x="6550025" y="3429000"/>
            <a:ext cx="0" cy="1671639"/>
          </a:xfrm>
          <a:prstGeom prst="line">
            <a:avLst/>
          </a:prstGeom>
          <a:noFill/>
          <a:ln w="9525">
            <a:solidFill>
              <a:schemeClr val="accent2"/>
            </a:solidFill>
            <a:prstDash val="dash"/>
            <a:round/>
            <a:tailEnd type="oval" w="med" len="med"/>
          </a:ln>
        </p:spPr>
      </p:cxnSp>
      <p:sp>
        <p:nvSpPr>
          <p:cNvPr id="41" name="Freeform 7"/>
          <p:cNvSpPr/>
          <p:nvPr/>
        </p:nvSpPr>
        <p:spPr bwMode="auto">
          <a:xfrm>
            <a:off x="6592088" y="5347133"/>
            <a:ext cx="4305287" cy="896937"/>
          </a:xfrm>
          <a:custGeom>
            <a:avLst/>
            <a:gdLst>
              <a:gd name="T0" fmla="*/ 2147483647 w 2305"/>
              <a:gd name="T1" fmla="*/ 2147483647 h 732"/>
              <a:gd name="T2" fmla="*/ 0 w 2305"/>
              <a:gd name="T3" fmla="*/ 2147483647 h 732"/>
              <a:gd name="T4" fmla="*/ 2147483647 w 2305"/>
              <a:gd name="T5" fmla="*/ 2147483647 h 732"/>
              <a:gd name="T6" fmla="*/ 0 w 2305"/>
              <a:gd name="T7" fmla="*/ 0 h 732"/>
              <a:gd name="T8" fmla="*/ 2147483647 w 2305"/>
              <a:gd name="T9" fmla="*/ 0 h 732"/>
              <a:gd name="T10" fmla="*/ 2147483647 w 2305"/>
              <a:gd name="T11" fmla="*/ 2147483647 h 732"/>
              <a:gd name="T12" fmla="*/ 2147483647 w 2305"/>
              <a:gd name="T13" fmla="*/ 2147483647 h 732"/>
              <a:gd name="T14" fmla="*/ 0 60000 65536"/>
              <a:gd name="T15" fmla="*/ 0 60000 65536"/>
              <a:gd name="T16" fmla="*/ 0 60000 65536"/>
              <a:gd name="T17" fmla="*/ 0 60000 65536"/>
              <a:gd name="T18" fmla="*/ 0 60000 65536"/>
              <a:gd name="T19" fmla="*/ 0 60000 65536"/>
              <a:gd name="T20" fmla="*/ 0 60000 65536"/>
              <a:gd name="T21" fmla="*/ 0 w 2305"/>
              <a:gd name="T22" fmla="*/ 0 h 732"/>
              <a:gd name="T23" fmla="*/ 2305 w 2305"/>
              <a:gd name="T24" fmla="*/ 732 h 7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732">
                <a:moveTo>
                  <a:pt x="1984" y="732"/>
                </a:moveTo>
                <a:lnTo>
                  <a:pt x="0" y="732"/>
                </a:lnTo>
                <a:lnTo>
                  <a:pt x="321" y="366"/>
                </a:lnTo>
                <a:lnTo>
                  <a:pt x="0" y="0"/>
                </a:lnTo>
                <a:lnTo>
                  <a:pt x="1984" y="0"/>
                </a:lnTo>
                <a:lnTo>
                  <a:pt x="2305" y="366"/>
                </a:lnTo>
                <a:lnTo>
                  <a:pt x="1984" y="732"/>
                </a:lnTo>
                <a:close/>
              </a:path>
            </a:pathLst>
          </a:custGeom>
          <a:solidFill>
            <a:schemeClr val="accent2"/>
          </a:solidFill>
          <a:ln w="9525">
            <a:noFill/>
            <a:round/>
          </a:ln>
        </p:spPr>
        <p:txBody>
          <a:bodyPr/>
          <a:lstStyle/>
          <a:p>
            <a:pPr defTabSz="913765" fontAlgn="auto">
              <a:spcBef>
                <a:spcPts val="0"/>
              </a:spcBef>
              <a:spcAft>
                <a:spcPts val="0"/>
              </a:spcAft>
              <a:defRPr/>
            </a:pPr>
            <a:endParaRPr lang="zh-CN" altLang="en-US" sz="1600" kern="0" dirty="0">
              <a:solidFill>
                <a:schemeClr val="bg1"/>
              </a:solidFill>
              <a:latin typeface="+mn-lt"/>
              <a:ea typeface="+mn-ea"/>
            </a:endParaRPr>
          </a:p>
        </p:txBody>
      </p:sp>
      <p:sp>
        <p:nvSpPr>
          <p:cNvPr id="199687" name="TextBox 56"/>
          <p:cNvSpPr txBox="1">
            <a:spLocks noChangeArrowheads="1"/>
          </p:cNvSpPr>
          <p:nvPr/>
        </p:nvSpPr>
        <p:spPr bwMode="auto">
          <a:xfrm>
            <a:off x="6977326" y="5518619"/>
            <a:ext cx="3877986" cy="400110"/>
          </a:xfrm>
          <a:prstGeom prst="rect">
            <a:avLst/>
          </a:prstGeom>
          <a:noFill/>
          <a:ln w="9525">
            <a:noFill/>
            <a:miter lim="800000"/>
          </a:ln>
        </p:spPr>
        <p:txBody>
          <a:bodyPr wrap="none">
            <a:spAutoFit/>
          </a:bodyPr>
          <a:lstStyle/>
          <a:p>
            <a:pPr algn="ctr">
              <a:spcBef>
                <a:spcPct val="50000"/>
              </a:spcBef>
            </a:pPr>
            <a:r>
              <a:rPr lang="en-US" altLang="zh-CN" sz="2000" dirty="0">
                <a:solidFill>
                  <a:schemeClr val="bg1"/>
                </a:solidFill>
                <a:latin typeface="楷体" panose="02010609060101010101" pitchFamily="49" charset="-122"/>
                <a:ea typeface="楷体" panose="02010609060101010101" pitchFamily="49" charset="-122"/>
                <a:sym typeface="Arial" panose="020B0604020202020204" pitchFamily="34" charset="0"/>
              </a:rPr>
              <a:t>---</a:t>
            </a:r>
            <a:r>
              <a:rPr lang="zh-CN" altLang="en-US" sz="2000" dirty="0">
                <a:solidFill>
                  <a:schemeClr val="bg1"/>
                </a:solidFill>
                <a:latin typeface="楷体" panose="02010609060101010101" pitchFamily="49" charset="-122"/>
                <a:ea typeface="楷体" panose="02010609060101010101" pitchFamily="49" charset="-122"/>
                <a:sym typeface="Arial" panose="020B0604020202020204" pitchFamily="34" charset="0"/>
              </a:rPr>
              <a:t>运行维护中的专业工程项目</a:t>
            </a:r>
            <a:r>
              <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p>
        </p:txBody>
      </p:sp>
      <p:sp>
        <p:nvSpPr>
          <p:cNvPr id="51" name="Freeform 6"/>
          <p:cNvSpPr/>
          <p:nvPr/>
        </p:nvSpPr>
        <p:spPr bwMode="auto">
          <a:xfrm>
            <a:off x="1357522" y="1938983"/>
            <a:ext cx="4510880" cy="896937"/>
          </a:xfrm>
          <a:custGeom>
            <a:avLst/>
            <a:gdLst>
              <a:gd name="T0" fmla="*/ 2147483647 w 2306"/>
              <a:gd name="T1" fmla="*/ 2147483647 h 732"/>
              <a:gd name="T2" fmla="*/ 0 w 2306"/>
              <a:gd name="T3" fmla="*/ 2147483647 h 732"/>
              <a:gd name="T4" fmla="*/ 2147483647 w 2306"/>
              <a:gd name="T5" fmla="*/ 2147483647 h 732"/>
              <a:gd name="T6" fmla="*/ 0 w 2306"/>
              <a:gd name="T7" fmla="*/ 0 h 732"/>
              <a:gd name="T8" fmla="*/ 2147483647 w 2306"/>
              <a:gd name="T9" fmla="*/ 0 h 732"/>
              <a:gd name="T10" fmla="*/ 2147483647 w 2306"/>
              <a:gd name="T11" fmla="*/ 2147483647 h 732"/>
              <a:gd name="T12" fmla="*/ 2147483647 w 2306"/>
              <a:gd name="T13" fmla="*/ 2147483647 h 732"/>
              <a:gd name="T14" fmla="*/ 0 60000 65536"/>
              <a:gd name="T15" fmla="*/ 0 60000 65536"/>
              <a:gd name="T16" fmla="*/ 0 60000 65536"/>
              <a:gd name="T17" fmla="*/ 0 60000 65536"/>
              <a:gd name="T18" fmla="*/ 0 60000 65536"/>
              <a:gd name="T19" fmla="*/ 0 60000 65536"/>
              <a:gd name="T20" fmla="*/ 0 60000 65536"/>
              <a:gd name="T21" fmla="*/ 0 w 2306"/>
              <a:gd name="T22" fmla="*/ 0 h 732"/>
              <a:gd name="T23" fmla="*/ 2306 w 2306"/>
              <a:gd name="T24" fmla="*/ 732 h 7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6" h="732">
                <a:moveTo>
                  <a:pt x="1984" y="732"/>
                </a:moveTo>
                <a:lnTo>
                  <a:pt x="0" y="732"/>
                </a:lnTo>
                <a:lnTo>
                  <a:pt x="321" y="366"/>
                </a:lnTo>
                <a:lnTo>
                  <a:pt x="0" y="0"/>
                </a:lnTo>
                <a:lnTo>
                  <a:pt x="1984" y="0"/>
                </a:lnTo>
                <a:lnTo>
                  <a:pt x="2306" y="366"/>
                </a:lnTo>
                <a:lnTo>
                  <a:pt x="1984" y="732"/>
                </a:lnTo>
                <a:close/>
              </a:path>
            </a:pathLst>
          </a:custGeom>
          <a:solidFill>
            <a:schemeClr val="accent1"/>
          </a:solidFill>
          <a:ln w="9525">
            <a:noFill/>
            <a:round/>
          </a:ln>
        </p:spPr>
        <p:txBody>
          <a:bodyPr/>
          <a:lstStyle/>
          <a:p>
            <a:pPr defTabSz="913765" fontAlgn="auto">
              <a:spcBef>
                <a:spcPts val="0"/>
              </a:spcBef>
              <a:spcAft>
                <a:spcPts val="0"/>
              </a:spcAft>
              <a:defRPr/>
            </a:pPr>
            <a:endParaRPr lang="zh-CN" altLang="en-US" sz="1600" kern="0" dirty="0">
              <a:solidFill>
                <a:schemeClr val="bg1"/>
              </a:solidFill>
              <a:latin typeface="+mn-lt"/>
              <a:ea typeface="+mn-ea"/>
            </a:endParaRPr>
          </a:p>
        </p:txBody>
      </p:sp>
      <p:sp>
        <p:nvSpPr>
          <p:cNvPr id="199689" name="TextBox 72"/>
          <p:cNvSpPr txBox="1">
            <a:spLocks noChangeArrowheads="1"/>
          </p:cNvSpPr>
          <p:nvPr/>
        </p:nvSpPr>
        <p:spPr bwMode="auto">
          <a:xfrm>
            <a:off x="2069476" y="2202785"/>
            <a:ext cx="3647152" cy="400110"/>
          </a:xfrm>
          <a:prstGeom prst="rect">
            <a:avLst/>
          </a:prstGeom>
          <a:noFill/>
          <a:ln w="9525">
            <a:noFill/>
            <a:miter lim="800000"/>
          </a:ln>
        </p:spPr>
        <p:txBody>
          <a:bodyPr wrap="none">
            <a:spAutoFit/>
          </a:bodyPr>
          <a:lstStyle/>
          <a:p>
            <a:pPr algn="ctr">
              <a:spcBef>
                <a:spcPct val="50000"/>
              </a:spcBef>
            </a:pPr>
            <a:r>
              <a:rPr lang="en-US" altLang="zh-CN" sz="2000" dirty="0">
                <a:solidFill>
                  <a:schemeClr val="bg1"/>
                </a:solidFill>
                <a:latin typeface="楷体" panose="02010609060101010101" pitchFamily="49" charset="-122"/>
                <a:ea typeface="楷体" panose="02010609060101010101" pitchFamily="49" charset="-122"/>
                <a:sym typeface="Arial" panose="020B0604020202020204" pitchFamily="34" charset="0"/>
              </a:rPr>
              <a:t>---</a:t>
            </a:r>
            <a:r>
              <a:rPr lang="zh-CN" altLang="en-US" sz="2000" dirty="0">
                <a:solidFill>
                  <a:schemeClr val="bg1"/>
                </a:solidFill>
                <a:latin typeface="楷体" panose="02010609060101010101" pitchFamily="49" charset="-122"/>
                <a:ea typeface="楷体" panose="02010609060101010101" pitchFamily="49" charset="-122"/>
                <a:sym typeface="Arial" panose="020B0604020202020204" pitchFamily="34" charset="0"/>
              </a:rPr>
              <a:t>生产运行中的专业工程项目</a:t>
            </a:r>
            <a:endPar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7" name="矩形 1"/>
          <p:cNvSpPr>
            <a:spLocks noChangeArrowheads="1"/>
          </p:cNvSpPr>
          <p:nvPr/>
        </p:nvSpPr>
        <p:spPr bwMode="auto">
          <a:xfrm>
            <a:off x="6606308" y="2315650"/>
            <a:ext cx="4276849" cy="923330"/>
          </a:xfrm>
          <a:prstGeom prst="rect">
            <a:avLst/>
          </a:prstGeom>
          <a:noFill/>
          <a:ln>
            <a:noFill/>
          </a:ln>
        </p:spPr>
        <p:txBody>
          <a:bodyPr wrap="square" lIns="0" tIns="0" rIns="0" bIns="0">
            <a:spAutoFit/>
          </a:bodyPr>
          <a:lstStyle/>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示例：集团内分工的公路紧急养护、专项养护、流水线控制技术的升级服务等维护项目。</a:t>
            </a:r>
          </a:p>
        </p:txBody>
      </p:sp>
      <p:sp>
        <p:nvSpPr>
          <p:cNvPr id="58" name="矩形 1"/>
          <p:cNvSpPr>
            <a:spLocks noChangeArrowheads="1"/>
          </p:cNvSpPr>
          <p:nvPr/>
        </p:nvSpPr>
        <p:spPr bwMode="auto">
          <a:xfrm>
            <a:off x="1403249" y="5147792"/>
            <a:ext cx="4419426" cy="923330"/>
          </a:xfrm>
          <a:prstGeom prst="rect">
            <a:avLst/>
          </a:prstGeom>
          <a:noFill/>
          <a:ln>
            <a:noFill/>
          </a:ln>
        </p:spPr>
        <p:txBody>
          <a:bodyPr wrap="square" lIns="0" tIns="0" rIns="0" bIns="0">
            <a:spAutoFit/>
          </a:bodyPr>
          <a:lstStyle/>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示例：集团内分工的矿业生产的巷道掘进、土壤剥离工程、工业窑炉的砌筑、物理勘探、钻井等</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199692" name="矩形 58"/>
          <p:cNvSpPr>
            <a:spLocks noChangeArrowheads="1"/>
          </p:cNvSpPr>
          <p:nvPr/>
        </p:nvSpPr>
        <p:spPr bwMode="auto">
          <a:xfrm>
            <a:off x="3520465" y="1125538"/>
            <a:ext cx="7347560" cy="961289"/>
          </a:xfrm>
          <a:prstGeom prst="rect">
            <a:avLst/>
          </a:prstGeom>
          <a:noFill/>
          <a:ln w="9525">
            <a:noFill/>
            <a:miter lim="800000"/>
          </a:ln>
        </p:spPr>
        <p:txBody>
          <a:bodyPr wrap="square">
            <a:spAutoFit/>
          </a:bodyPr>
          <a:lstStyle/>
          <a:p>
            <a:pPr algn="ctr">
              <a:lnSpc>
                <a:spcPct val="150000"/>
              </a:lnSpc>
            </a:pPr>
            <a:r>
              <a:rPr lang="en-US" altLang="zh-CN" sz="2000" b="1" dirty="0">
                <a:solidFill>
                  <a:srgbClr val="292929"/>
                </a:solidFill>
                <a:latin typeface="微软雅黑" panose="020B0503020204020204" pitchFamily="34" charset="-122"/>
                <a:ea typeface="微软雅黑" panose="020B0503020204020204" pitchFamily="34" charset="-122"/>
              </a:rPr>
              <a:t>A</a:t>
            </a:r>
            <a:r>
              <a:rPr lang="zh-CN" altLang="en-US" sz="2000" b="1" dirty="0">
                <a:solidFill>
                  <a:srgbClr val="292929"/>
                </a:solidFill>
                <a:latin typeface="微软雅黑" panose="020B0503020204020204" pitchFamily="34" charset="-122"/>
                <a:ea typeface="微软雅黑" panose="020B0503020204020204" pitchFamily="34" charset="-122"/>
              </a:rPr>
              <a:t>．</a:t>
            </a:r>
            <a:r>
              <a:rPr lang="en-US" altLang="zh-CN" sz="2000" b="1" dirty="0">
                <a:solidFill>
                  <a:srgbClr val="292929"/>
                </a:solidFill>
                <a:latin typeface="微软雅黑" panose="020B0503020204020204" pitchFamily="34" charset="-122"/>
                <a:ea typeface="微软雅黑" panose="020B0503020204020204" pitchFamily="34" charset="-122"/>
              </a:rPr>
              <a:t>1.4   </a:t>
            </a:r>
            <a:r>
              <a:rPr lang="zh-CN" altLang="en-US" sz="2000" b="1" dirty="0">
                <a:solidFill>
                  <a:srgbClr val="292929"/>
                </a:solidFill>
                <a:latin typeface="微软雅黑" panose="020B0503020204020204" pitchFamily="34" charset="-122"/>
                <a:ea typeface="微软雅黑" panose="020B0503020204020204" pitchFamily="34" charset="-122"/>
              </a:rPr>
              <a:t>企业生产维护项目采购</a:t>
            </a:r>
          </a:p>
          <a:p>
            <a:pPr algn="ctr">
              <a:lnSpc>
                <a:spcPct val="150000"/>
              </a:lnSpc>
            </a:pPr>
            <a:r>
              <a:rPr lang="en-US" altLang="zh-CN" sz="2000" b="1" dirty="0">
                <a:solidFill>
                  <a:srgbClr val="292929"/>
                </a:solidFill>
                <a:latin typeface="微软雅黑" panose="020B0503020204020204" pitchFamily="34" charset="-122"/>
                <a:ea typeface="微软雅黑" panose="020B0503020204020204" pitchFamily="34" charset="-122"/>
              </a:rPr>
              <a:t>A</a:t>
            </a:r>
            <a:r>
              <a:rPr lang="zh-CN" altLang="en-US" sz="2000" b="1" dirty="0">
                <a:solidFill>
                  <a:srgbClr val="292929"/>
                </a:solidFill>
                <a:latin typeface="微软雅黑" panose="020B0503020204020204" pitchFamily="34" charset="-122"/>
                <a:ea typeface="微软雅黑" panose="020B0503020204020204" pitchFamily="34" charset="-122"/>
              </a:rPr>
              <a:t>．</a:t>
            </a:r>
            <a:r>
              <a:rPr lang="en-US" altLang="zh-CN" sz="2000" b="1" dirty="0">
                <a:solidFill>
                  <a:srgbClr val="292929"/>
                </a:solidFill>
                <a:latin typeface="微软雅黑" panose="020B0503020204020204" pitchFamily="34" charset="-122"/>
                <a:ea typeface="微软雅黑" panose="020B0503020204020204" pitchFamily="34" charset="-122"/>
              </a:rPr>
              <a:t>1.4.1 </a:t>
            </a:r>
            <a:r>
              <a:rPr lang="zh-CN" altLang="en-US" sz="2000" b="1" dirty="0">
                <a:solidFill>
                  <a:srgbClr val="292929"/>
                </a:solidFill>
                <a:latin typeface="微软雅黑" panose="020B0503020204020204" pitchFamily="34" charset="-122"/>
                <a:ea typeface="微软雅黑" panose="020B0503020204020204" pitchFamily="34" charset="-122"/>
              </a:rPr>
              <a:t>项目内容</a:t>
            </a:r>
          </a:p>
        </p:txBody>
      </p:sp>
      <p:pic>
        <p:nvPicPr>
          <p:cNvPr id="199693" name="图片 60"/>
          <p:cNvPicPr>
            <a:picLocks noChangeAspect="1" noChangeArrowheads="1"/>
          </p:cNvPicPr>
          <p:nvPr/>
        </p:nvPicPr>
        <p:blipFill>
          <a:blip r:embed="rId3" cstate="print"/>
          <a:srcRect/>
          <a:stretch>
            <a:fillRect/>
          </a:stretch>
        </p:blipFill>
        <p:spPr bwMode="auto">
          <a:xfrm>
            <a:off x="1403248" y="2777315"/>
            <a:ext cx="4419427" cy="2339198"/>
          </a:xfrm>
          <a:prstGeom prst="rect">
            <a:avLst/>
          </a:prstGeom>
          <a:noFill/>
          <a:ln w="9525">
            <a:noFill/>
            <a:miter lim="800000"/>
            <a:headEnd/>
            <a:tailEnd/>
          </a:ln>
        </p:spPr>
      </p:pic>
      <p:pic>
        <p:nvPicPr>
          <p:cNvPr id="199694" name="图片 61"/>
          <p:cNvPicPr>
            <a:picLocks noChangeAspect="1" noChangeArrowheads="1"/>
          </p:cNvPicPr>
          <p:nvPr/>
        </p:nvPicPr>
        <p:blipFill>
          <a:blip r:embed="rId4" cstate="print"/>
          <a:srcRect/>
          <a:stretch>
            <a:fillRect/>
          </a:stretch>
        </p:blipFill>
        <p:spPr bwMode="auto">
          <a:xfrm>
            <a:off x="6562725" y="3391333"/>
            <a:ext cx="4305295" cy="19558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070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grpSp>
        <p:nvGrpSpPr>
          <p:cNvPr id="200708" name="Group 6"/>
          <p:cNvGrpSpPr/>
          <p:nvPr/>
        </p:nvGrpSpPr>
        <p:grpSpPr bwMode="auto">
          <a:xfrm>
            <a:off x="4278313" y="4916488"/>
            <a:ext cx="3071812" cy="788987"/>
            <a:chOff x="4475937" y="4698842"/>
            <a:chExt cx="3243170" cy="833335"/>
          </a:xfrm>
        </p:grpSpPr>
        <p:sp>
          <p:nvSpPr>
            <p:cNvPr id="17" name="Oval 7"/>
            <p:cNvSpPr>
              <a:spLocks noChangeArrowheads="1"/>
            </p:cNvSpPr>
            <p:nvPr/>
          </p:nvSpPr>
          <p:spPr bwMode="auto">
            <a:xfrm>
              <a:off x="4475937" y="4698842"/>
              <a:ext cx="3243170" cy="833335"/>
            </a:xfrm>
            <a:prstGeom prst="ellipse">
              <a:avLst/>
            </a:prstGeom>
            <a:solidFill>
              <a:schemeClr val="accent5">
                <a:alpha val="90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8"/>
            <p:cNvSpPr/>
            <p:nvPr/>
          </p:nvSpPr>
          <p:spPr bwMode="auto">
            <a:xfrm>
              <a:off x="4475937" y="5116348"/>
              <a:ext cx="3243170" cy="415829"/>
            </a:xfrm>
            <a:custGeom>
              <a:avLst/>
              <a:gdLst>
                <a:gd name="T0" fmla="*/ 726 w 1452"/>
                <a:gd name="T1" fmla="*/ 142 h 186"/>
                <a:gd name="T2" fmla="*/ 1452 w 1452"/>
                <a:gd name="T3" fmla="*/ 0 h 186"/>
                <a:gd name="T4" fmla="*/ 1452 w 1452"/>
                <a:gd name="T5" fmla="*/ 0 h 186"/>
                <a:gd name="T6" fmla="*/ 726 w 1452"/>
                <a:gd name="T7" fmla="*/ 186 h 186"/>
                <a:gd name="T8" fmla="*/ 0 w 1452"/>
                <a:gd name="T9" fmla="*/ 0 h 186"/>
                <a:gd name="T10" fmla="*/ 0 w 1452"/>
                <a:gd name="T11" fmla="*/ 0 h 186"/>
                <a:gd name="T12" fmla="*/ 726 w 1452"/>
                <a:gd name="T13" fmla="*/ 142 h 186"/>
              </a:gdLst>
              <a:ahLst/>
              <a:cxnLst>
                <a:cxn ang="0">
                  <a:pos x="T0" y="T1"/>
                </a:cxn>
                <a:cxn ang="0">
                  <a:pos x="T2" y="T3"/>
                </a:cxn>
                <a:cxn ang="0">
                  <a:pos x="T4" y="T5"/>
                </a:cxn>
                <a:cxn ang="0">
                  <a:pos x="T6" y="T7"/>
                </a:cxn>
                <a:cxn ang="0">
                  <a:pos x="T8" y="T9"/>
                </a:cxn>
                <a:cxn ang="0">
                  <a:pos x="T10" y="T11"/>
                </a:cxn>
                <a:cxn ang="0">
                  <a:pos x="T12" y="T13"/>
                </a:cxn>
              </a:cxnLst>
              <a:rect l="0" t="0" r="r" b="b"/>
              <a:pathLst>
                <a:path w="1452" h="186">
                  <a:moveTo>
                    <a:pt x="726" y="142"/>
                  </a:moveTo>
                  <a:cubicBezTo>
                    <a:pt x="1078" y="142"/>
                    <a:pt x="1372" y="81"/>
                    <a:pt x="1452" y="0"/>
                  </a:cubicBezTo>
                  <a:cubicBezTo>
                    <a:pt x="1452" y="0"/>
                    <a:pt x="1452" y="0"/>
                    <a:pt x="1452" y="0"/>
                  </a:cubicBezTo>
                  <a:cubicBezTo>
                    <a:pt x="1452" y="103"/>
                    <a:pt x="1127" y="186"/>
                    <a:pt x="726" y="186"/>
                  </a:cubicBezTo>
                  <a:cubicBezTo>
                    <a:pt x="325" y="186"/>
                    <a:pt x="0" y="103"/>
                    <a:pt x="0" y="0"/>
                  </a:cubicBezTo>
                  <a:cubicBezTo>
                    <a:pt x="0" y="0"/>
                    <a:pt x="0" y="0"/>
                    <a:pt x="0" y="0"/>
                  </a:cubicBezTo>
                  <a:cubicBezTo>
                    <a:pt x="79" y="81"/>
                    <a:pt x="374" y="142"/>
                    <a:pt x="726" y="142"/>
                  </a:cubicBezTo>
                  <a:close/>
                </a:path>
              </a:pathLst>
            </a:custGeom>
            <a:solidFill>
              <a:schemeClr val="tx1">
                <a:lumMod val="95000"/>
                <a:lumOff val="5000"/>
                <a:alpha val="15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0709" name="Group 9"/>
          <p:cNvGrpSpPr/>
          <p:nvPr/>
        </p:nvGrpSpPr>
        <p:grpSpPr bwMode="auto">
          <a:xfrm>
            <a:off x="3990975" y="4298950"/>
            <a:ext cx="3646488" cy="925513"/>
            <a:chOff x="4171981" y="4047299"/>
            <a:chExt cx="3851083" cy="975860"/>
          </a:xfrm>
        </p:grpSpPr>
        <p:sp>
          <p:nvSpPr>
            <p:cNvPr id="20" name="Oval 9"/>
            <p:cNvSpPr>
              <a:spLocks noChangeArrowheads="1"/>
            </p:cNvSpPr>
            <p:nvPr/>
          </p:nvSpPr>
          <p:spPr bwMode="auto">
            <a:xfrm>
              <a:off x="4171981" y="4047299"/>
              <a:ext cx="3851083" cy="975860"/>
            </a:xfrm>
            <a:prstGeom prst="ellipse">
              <a:avLst/>
            </a:prstGeom>
            <a:solidFill>
              <a:schemeClr val="accent4">
                <a:alpha val="90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10"/>
            <p:cNvSpPr/>
            <p:nvPr/>
          </p:nvSpPr>
          <p:spPr bwMode="auto">
            <a:xfrm>
              <a:off x="4171981" y="4532718"/>
              <a:ext cx="3851083" cy="490441"/>
            </a:xfrm>
            <a:custGeom>
              <a:avLst/>
              <a:gdLst>
                <a:gd name="T0" fmla="*/ 862 w 1724"/>
                <a:gd name="T1" fmla="*/ 168 h 219"/>
                <a:gd name="T2" fmla="*/ 1724 w 1724"/>
                <a:gd name="T3" fmla="*/ 0 h 219"/>
                <a:gd name="T4" fmla="*/ 1724 w 1724"/>
                <a:gd name="T5" fmla="*/ 1 h 219"/>
                <a:gd name="T6" fmla="*/ 862 w 1724"/>
                <a:gd name="T7" fmla="*/ 219 h 219"/>
                <a:gd name="T8" fmla="*/ 0 w 1724"/>
                <a:gd name="T9" fmla="*/ 1 h 219"/>
                <a:gd name="T10" fmla="*/ 0 w 1724"/>
                <a:gd name="T11" fmla="*/ 0 h 219"/>
                <a:gd name="T12" fmla="*/ 862 w 1724"/>
                <a:gd name="T13" fmla="*/ 168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8"/>
                  </a:moveTo>
                  <a:cubicBezTo>
                    <a:pt x="1280" y="168"/>
                    <a:pt x="1630" y="96"/>
                    <a:pt x="1724" y="0"/>
                  </a:cubicBezTo>
                  <a:cubicBezTo>
                    <a:pt x="1724" y="1"/>
                    <a:pt x="1724" y="1"/>
                    <a:pt x="1724" y="1"/>
                  </a:cubicBezTo>
                  <a:cubicBezTo>
                    <a:pt x="1724" y="121"/>
                    <a:pt x="1338" y="219"/>
                    <a:pt x="862" y="219"/>
                  </a:cubicBezTo>
                  <a:cubicBezTo>
                    <a:pt x="386" y="219"/>
                    <a:pt x="0" y="121"/>
                    <a:pt x="0" y="1"/>
                  </a:cubicBezTo>
                  <a:cubicBezTo>
                    <a:pt x="0" y="1"/>
                    <a:pt x="0" y="1"/>
                    <a:pt x="0" y="0"/>
                  </a:cubicBezTo>
                  <a:cubicBezTo>
                    <a:pt x="94" y="96"/>
                    <a:pt x="444" y="168"/>
                    <a:pt x="862" y="168"/>
                  </a:cubicBezTo>
                  <a:close/>
                </a:path>
              </a:pathLst>
            </a:custGeom>
            <a:solidFill>
              <a:schemeClr val="tx1">
                <a:lumMod val="95000"/>
                <a:lumOff val="5000"/>
                <a:alpha val="15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0710" name="Group 12"/>
          <p:cNvGrpSpPr/>
          <p:nvPr/>
        </p:nvGrpSpPr>
        <p:grpSpPr bwMode="auto">
          <a:xfrm>
            <a:off x="3881438" y="3621088"/>
            <a:ext cx="3863975" cy="1047750"/>
            <a:chOff x="4057088" y="3330311"/>
            <a:chExt cx="4079414" cy="1106751"/>
          </a:xfrm>
        </p:grpSpPr>
        <p:sp>
          <p:nvSpPr>
            <p:cNvPr id="23" name="Oval 11"/>
            <p:cNvSpPr>
              <a:spLocks noChangeArrowheads="1"/>
            </p:cNvSpPr>
            <p:nvPr/>
          </p:nvSpPr>
          <p:spPr bwMode="auto">
            <a:xfrm>
              <a:off x="4057088" y="3330311"/>
              <a:ext cx="4079414" cy="1106751"/>
            </a:xfrm>
            <a:prstGeom prst="ellipse">
              <a:avLst/>
            </a:prstGeom>
            <a:solidFill>
              <a:schemeClr val="accent3">
                <a:alpha val="90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2"/>
            <p:cNvSpPr/>
            <p:nvPr/>
          </p:nvSpPr>
          <p:spPr bwMode="auto">
            <a:xfrm>
              <a:off x="4057088" y="3883687"/>
              <a:ext cx="4079414" cy="553376"/>
            </a:xfrm>
            <a:custGeom>
              <a:avLst/>
              <a:gdLst>
                <a:gd name="T0" fmla="*/ 913 w 1826"/>
                <a:gd name="T1" fmla="*/ 189 h 248"/>
                <a:gd name="T2" fmla="*/ 0 w 1826"/>
                <a:gd name="T3" fmla="*/ 0 h 248"/>
                <a:gd name="T4" fmla="*/ 0 w 1826"/>
                <a:gd name="T5" fmla="*/ 0 h 248"/>
                <a:gd name="T6" fmla="*/ 913 w 1826"/>
                <a:gd name="T7" fmla="*/ 248 h 248"/>
                <a:gd name="T8" fmla="*/ 1826 w 1826"/>
                <a:gd name="T9" fmla="*/ 0 h 248"/>
                <a:gd name="T10" fmla="*/ 1826 w 1826"/>
                <a:gd name="T11" fmla="*/ 0 h 248"/>
                <a:gd name="T12" fmla="*/ 913 w 1826"/>
                <a:gd name="T13" fmla="*/ 189 h 248"/>
              </a:gdLst>
              <a:ahLst/>
              <a:cxnLst>
                <a:cxn ang="0">
                  <a:pos x="T0" y="T1"/>
                </a:cxn>
                <a:cxn ang="0">
                  <a:pos x="T2" y="T3"/>
                </a:cxn>
                <a:cxn ang="0">
                  <a:pos x="T4" y="T5"/>
                </a:cxn>
                <a:cxn ang="0">
                  <a:pos x="T6" y="T7"/>
                </a:cxn>
                <a:cxn ang="0">
                  <a:pos x="T8" y="T9"/>
                </a:cxn>
                <a:cxn ang="0">
                  <a:pos x="T10" y="T11"/>
                </a:cxn>
                <a:cxn ang="0">
                  <a:pos x="T12" y="T13"/>
                </a:cxn>
              </a:cxnLst>
              <a:rect l="0" t="0" r="r" b="b"/>
              <a:pathLst>
                <a:path w="1826" h="248">
                  <a:moveTo>
                    <a:pt x="913" y="189"/>
                  </a:moveTo>
                  <a:cubicBezTo>
                    <a:pt x="471" y="189"/>
                    <a:pt x="100" y="109"/>
                    <a:pt x="0" y="0"/>
                  </a:cubicBezTo>
                  <a:cubicBezTo>
                    <a:pt x="0" y="0"/>
                    <a:pt x="0" y="0"/>
                    <a:pt x="0" y="0"/>
                  </a:cubicBezTo>
                  <a:cubicBezTo>
                    <a:pt x="0" y="137"/>
                    <a:pt x="409" y="248"/>
                    <a:pt x="913" y="248"/>
                  </a:cubicBezTo>
                  <a:cubicBezTo>
                    <a:pt x="1417" y="248"/>
                    <a:pt x="1826" y="137"/>
                    <a:pt x="1826" y="0"/>
                  </a:cubicBezTo>
                  <a:cubicBezTo>
                    <a:pt x="1826" y="0"/>
                    <a:pt x="1826" y="0"/>
                    <a:pt x="1826" y="0"/>
                  </a:cubicBezTo>
                  <a:cubicBezTo>
                    <a:pt x="1726" y="109"/>
                    <a:pt x="1355" y="189"/>
                    <a:pt x="913" y="189"/>
                  </a:cubicBezTo>
                  <a:close/>
                </a:path>
              </a:pathLst>
            </a:custGeom>
            <a:solidFill>
              <a:schemeClr val="tx1">
                <a:lumMod val="95000"/>
                <a:lumOff val="5000"/>
                <a:alpha val="15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0711" name="Group 15"/>
          <p:cNvGrpSpPr/>
          <p:nvPr/>
        </p:nvGrpSpPr>
        <p:grpSpPr bwMode="auto">
          <a:xfrm>
            <a:off x="3990975" y="3106738"/>
            <a:ext cx="3646488" cy="925512"/>
            <a:chOff x="4171981" y="2787843"/>
            <a:chExt cx="3851083" cy="977315"/>
          </a:xfrm>
        </p:grpSpPr>
        <p:sp>
          <p:nvSpPr>
            <p:cNvPr id="26" name="Oval 13"/>
            <p:cNvSpPr>
              <a:spLocks noChangeArrowheads="1"/>
            </p:cNvSpPr>
            <p:nvPr/>
          </p:nvSpPr>
          <p:spPr bwMode="auto">
            <a:xfrm>
              <a:off x="4171981" y="2787843"/>
              <a:ext cx="3851083" cy="977315"/>
            </a:xfrm>
            <a:prstGeom prst="ellipse">
              <a:avLst/>
            </a:prstGeom>
            <a:solidFill>
              <a:schemeClr val="accent2">
                <a:alpha val="90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14"/>
            <p:cNvSpPr/>
            <p:nvPr/>
          </p:nvSpPr>
          <p:spPr bwMode="auto">
            <a:xfrm>
              <a:off x="4171981" y="3277339"/>
              <a:ext cx="3851083" cy="487819"/>
            </a:xfrm>
            <a:custGeom>
              <a:avLst/>
              <a:gdLst>
                <a:gd name="T0" fmla="*/ 862 w 1724"/>
                <a:gd name="T1" fmla="*/ 167 h 219"/>
                <a:gd name="T2" fmla="*/ 0 w 1724"/>
                <a:gd name="T3" fmla="*/ 0 h 219"/>
                <a:gd name="T4" fmla="*/ 0 w 1724"/>
                <a:gd name="T5" fmla="*/ 0 h 219"/>
                <a:gd name="T6" fmla="*/ 862 w 1724"/>
                <a:gd name="T7" fmla="*/ 219 h 219"/>
                <a:gd name="T8" fmla="*/ 1724 w 1724"/>
                <a:gd name="T9" fmla="*/ 0 h 219"/>
                <a:gd name="T10" fmla="*/ 1724 w 1724"/>
                <a:gd name="T11" fmla="*/ 0 h 219"/>
                <a:gd name="T12" fmla="*/ 862 w 1724"/>
                <a:gd name="T13" fmla="*/ 167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7"/>
                  </a:moveTo>
                  <a:cubicBezTo>
                    <a:pt x="444" y="167"/>
                    <a:pt x="94" y="96"/>
                    <a:pt x="0" y="0"/>
                  </a:cubicBezTo>
                  <a:cubicBezTo>
                    <a:pt x="0" y="0"/>
                    <a:pt x="0" y="0"/>
                    <a:pt x="0" y="0"/>
                  </a:cubicBezTo>
                  <a:cubicBezTo>
                    <a:pt x="0" y="121"/>
                    <a:pt x="386" y="219"/>
                    <a:pt x="862" y="219"/>
                  </a:cubicBezTo>
                  <a:cubicBezTo>
                    <a:pt x="1338" y="219"/>
                    <a:pt x="1724" y="121"/>
                    <a:pt x="1724" y="0"/>
                  </a:cubicBezTo>
                  <a:cubicBezTo>
                    <a:pt x="1724" y="0"/>
                    <a:pt x="1724" y="0"/>
                    <a:pt x="1724" y="0"/>
                  </a:cubicBezTo>
                  <a:cubicBezTo>
                    <a:pt x="1630" y="96"/>
                    <a:pt x="1280" y="167"/>
                    <a:pt x="862" y="167"/>
                  </a:cubicBezTo>
                  <a:close/>
                </a:path>
              </a:pathLst>
            </a:custGeom>
            <a:solidFill>
              <a:schemeClr val="tx1">
                <a:lumMod val="95000"/>
                <a:lumOff val="5000"/>
                <a:alpha val="15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0712" name="Group 18"/>
          <p:cNvGrpSpPr/>
          <p:nvPr/>
        </p:nvGrpSpPr>
        <p:grpSpPr bwMode="auto">
          <a:xfrm>
            <a:off x="4278313" y="2624138"/>
            <a:ext cx="3071812" cy="790575"/>
            <a:chOff x="4475937" y="2278826"/>
            <a:chExt cx="3243170" cy="834790"/>
          </a:xfrm>
        </p:grpSpPr>
        <p:sp>
          <p:nvSpPr>
            <p:cNvPr id="29" name="Oval 15"/>
            <p:cNvSpPr>
              <a:spLocks noChangeArrowheads="1"/>
            </p:cNvSpPr>
            <p:nvPr/>
          </p:nvSpPr>
          <p:spPr bwMode="auto">
            <a:xfrm>
              <a:off x="4475937" y="2278826"/>
              <a:ext cx="3243170" cy="834790"/>
            </a:xfrm>
            <a:prstGeom prst="ellipse">
              <a:avLst/>
            </a:prstGeom>
            <a:solidFill>
              <a:schemeClr val="accent1">
                <a:alpha val="90000"/>
              </a:schemeClr>
            </a:solidFill>
            <a:ln>
              <a:noFill/>
            </a:ln>
            <a:effectLst/>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6"/>
            <p:cNvSpPr/>
            <p:nvPr/>
          </p:nvSpPr>
          <p:spPr bwMode="auto">
            <a:xfrm>
              <a:off x="4475937" y="2696220"/>
              <a:ext cx="3243170" cy="417396"/>
            </a:xfrm>
            <a:custGeom>
              <a:avLst/>
              <a:gdLst>
                <a:gd name="T0" fmla="*/ 726 w 1452"/>
                <a:gd name="T1" fmla="*/ 143 h 187"/>
                <a:gd name="T2" fmla="*/ 0 w 1452"/>
                <a:gd name="T3" fmla="*/ 0 h 187"/>
                <a:gd name="T4" fmla="*/ 0 w 1452"/>
                <a:gd name="T5" fmla="*/ 0 h 187"/>
                <a:gd name="T6" fmla="*/ 726 w 1452"/>
                <a:gd name="T7" fmla="*/ 187 h 187"/>
                <a:gd name="T8" fmla="*/ 1452 w 1452"/>
                <a:gd name="T9" fmla="*/ 0 h 187"/>
                <a:gd name="T10" fmla="*/ 1452 w 1452"/>
                <a:gd name="T11" fmla="*/ 0 h 187"/>
                <a:gd name="T12" fmla="*/ 726 w 1452"/>
                <a:gd name="T13" fmla="*/ 143 h 187"/>
              </a:gdLst>
              <a:ahLst/>
              <a:cxnLst>
                <a:cxn ang="0">
                  <a:pos x="T0" y="T1"/>
                </a:cxn>
                <a:cxn ang="0">
                  <a:pos x="T2" y="T3"/>
                </a:cxn>
                <a:cxn ang="0">
                  <a:pos x="T4" y="T5"/>
                </a:cxn>
                <a:cxn ang="0">
                  <a:pos x="T6" y="T7"/>
                </a:cxn>
                <a:cxn ang="0">
                  <a:pos x="T8" y="T9"/>
                </a:cxn>
                <a:cxn ang="0">
                  <a:pos x="T10" y="T11"/>
                </a:cxn>
                <a:cxn ang="0">
                  <a:pos x="T12" y="T13"/>
                </a:cxn>
              </a:cxnLst>
              <a:rect l="0" t="0" r="r" b="b"/>
              <a:pathLst>
                <a:path w="1452" h="187">
                  <a:moveTo>
                    <a:pt x="726" y="143"/>
                  </a:moveTo>
                  <a:cubicBezTo>
                    <a:pt x="374" y="143"/>
                    <a:pt x="79" y="82"/>
                    <a:pt x="0" y="0"/>
                  </a:cubicBezTo>
                  <a:cubicBezTo>
                    <a:pt x="0" y="0"/>
                    <a:pt x="0" y="0"/>
                    <a:pt x="0" y="0"/>
                  </a:cubicBezTo>
                  <a:cubicBezTo>
                    <a:pt x="0" y="103"/>
                    <a:pt x="325" y="187"/>
                    <a:pt x="726" y="187"/>
                  </a:cubicBezTo>
                  <a:cubicBezTo>
                    <a:pt x="1127" y="187"/>
                    <a:pt x="1452" y="103"/>
                    <a:pt x="1452" y="0"/>
                  </a:cubicBezTo>
                  <a:cubicBezTo>
                    <a:pt x="1452" y="0"/>
                    <a:pt x="1452" y="0"/>
                    <a:pt x="1452" y="0"/>
                  </a:cubicBezTo>
                  <a:cubicBezTo>
                    <a:pt x="1372" y="82"/>
                    <a:pt x="1078" y="143"/>
                    <a:pt x="726" y="143"/>
                  </a:cubicBezTo>
                  <a:close/>
                </a:path>
              </a:pathLst>
            </a:custGeom>
            <a:solidFill>
              <a:schemeClr val="tx1">
                <a:lumMod val="95000"/>
                <a:lumOff val="5000"/>
                <a:alpha val="15000"/>
              </a:schemeClr>
            </a:solidFill>
            <a:ln>
              <a:noFill/>
            </a:ln>
          </p:spPr>
          <p:txBody>
            <a:bodyPr lIns="79382" tIns="39691" rIns="79382" bIns="39691"/>
            <a:lstStyle/>
            <a:p>
              <a:pPr algn="just" fontAlgn="auto">
                <a:lnSpc>
                  <a:spcPct val="120000"/>
                </a:lnSpc>
                <a:spcBef>
                  <a:spcPts val="0"/>
                </a:spcBef>
                <a:spcAft>
                  <a:spcPts val="0"/>
                </a:spcAft>
                <a:defRPr/>
              </a:pPr>
              <a:endParaRPr lang="id-ID" sz="5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00713" name="矩形 63"/>
          <p:cNvSpPr>
            <a:spLocks noChangeArrowheads="1"/>
          </p:cNvSpPr>
          <p:nvPr/>
        </p:nvSpPr>
        <p:spPr bwMode="auto">
          <a:xfrm>
            <a:off x="1136650" y="1125538"/>
            <a:ext cx="9731375" cy="559769"/>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A</a:t>
            </a:r>
            <a:r>
              <a:rPr lang="zh-CN" altLang="en-US" sz="2400" b="1" dirty="0">
                <a:solidFill>
                  <a:srgbClr val="292929"/>
                </a:solidFill>
                <a:latin typeface="楷体" panose="02010609060101010101" pitchFamily="49" charset="-122"/>
                <a:ea typeface="楷体" panose="02010609060101010101" pitchFamily="49" charset="-122"/>
              </a:rPr>
              <a:t>．</a:t>
            </a:r>
            <a:r>
              <a:rPr lang="en-US" altLang="zh-CN" sz="2400" b="1" dirty="0">
                <a:solidFill>
                  <a:srgbClr val="292929"/>
                </a:solidFill>
                <a:latin typeface="楷体" panose="02010609060101010101" pitchFamily="49" charset="-122"/>
                <a:ea typeface="楷体" panose="02010609060101010101" pitchFamily="49" charset="-122"/>
              </a:rPr>
              <a:t>1.5   </a:t>
            </a:r>
            <a:r>
              <a:rPr lang="zh-CN" altLang="en-US" sz="2400" b="1" dirty="0">
                <a:solidFill>
                  <a:srgbClr val="292929"/>
                </a:solidFill>
                <a:latin typeface="楷体" panose="02010609060101010101" pitchFamily="49" charset="-122"/>
                <a:ea typeface="楷体" panose="02010609060101010101" pitchFamily="49" charset="-122"/>
              </a:rPr>
              <a:t>必须招标项目失败后的采购</a:t>
            </a:r>
          </a:p>
        </p:txBody>
      </p:sp>
      <p:sp>
        <p:nvSpPr>
          <p:cNvPr id="65" name="矩形 64"/>
          <p:cNvSpPr>
            <a:spLocks noChangeArrowheads="1"/>
          </p:cNvSpPr>
          <p:nvPr/>
        </p:nvSpPr>
        <p:spPr bwMode="auto">
          <a:xfrm>
            <a:off x="8262620" y="3111461"/>
            <a:ext cx="2695893" cy="2400657"/>
          </a:xfrm>
          <a:prstGeom prst="rect">
            <a:avLst/>
          </a:prstGeom>
          <a:noFill/>
          <a:ln>
            <a:noFill/>
          </a:ln>
        </p:spPr>
        <p:txBody>
          <a:bodyPr wrap="square" lIns="0" tIns="0" rIns="0" bIns="0">
            <a:spAutoFit/>
          </a:bodyPr>
          <a:lstStyle/>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必须招标的项目失败后的采购方式，宜采取下列其一：</a:t>
            </a:r>
          </a:p>
          <a:p>
            <a:pPr algn="just" defTabSz="1216025" fontAlgn="auto">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询比采购；</a:t>
            </a:r>
          </a:p>
          <a:p>
            <a:pPr algn="just" defTabSz="1216025" fontAlgn="auto">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b)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竞争谈判采购；</a:t>
            </a:r>
          </a:p>
          <a:p>
            <a:pPr algn="just" defTabSz="1216025" fontAlgn="auto">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c)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竞争磋商采购；</a:t>
            </a:r>
          </a:p>
          <a:p>
            <a:pPr algn="just" defTabSz="1216025" fontAlgn="auto">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d)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单源直接采购；</a:t>
            </a:r>
          </a:p>
        </p:txBody>
      </p:sp>
      <p:sp>
        <p:nvSpPr>
          <p:cNvPr id="66" name="矩形 1"/>
          <p:cNvSpPr>
            <a:spLocks noChangeArrowheads="1"/>
          </p:cNvSpPr>
          <p:nvPr/>
        </p:nvSpPr>
        <p:spPr bwMode="auto">
          <a:xfrm>
            <a:off x="731520" y="3478213"/>
            <a:ext cx="2862580" cy="1836080"/>
          </a:xfrm>
          <a:prstGeom prst="rect">
            <a:avLst/>
          </a:prstGeom>
          <a:noFill/>
          <a:ln>
            <a:noFill/>
          </a:ln>
        </p:spPr>
        <p:txBody>
          <a:bodyPr wrap="square" lIns="0" tIns="0" rIns="0" bIns="0">
            <a:spAutoFit/>
          </a:bodyPr>
          <a:lstStyle/>
          <a:p>
            <a:pPr algn="just" defTabSz="1216025" fontAlgn="auto">
              <a:lnSpc>
                <a:spcPct val="150000"/>
              </a:lnSpc>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必须招标项目</a:t>
            </a:r>
            <a:r>
              <a:rPr lang="zh-CN" altLang="en-US" sz="20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两次招标失败后</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不再招标的采购；</a:t>
            </a:r>
          </a:p>
          <a:p>
            <a:pPr algn="just" defTabSz="1216025" fontAlgn="auto">
              <a:lnSpc>
                <a:spcPct val="150000"/>
              </a:lnSpc>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b)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自愿招标项目</a:t>
            </a:r>
            <a:r>
              <a:rPr lang="zh-CN" altLang="en-US" sz="2000" dirty="0">
                <a:solidFill>
                  <a:srgbClr val="FF0000"/>
                </a:solidFill>
                <a:latin typeface="楷体" panose="02010609060101010101" pitchFamily="49" charset="-122"/>
                <a:ea typeface="楷体" panose="02010609060101010101" pitchFamily="49" charset="-122"/>
                <a:cs typeface="微软雅黑" panose="020B0503020204020204" pitchFamily="34" charset="-122"/>
              </a:rPr>
              <a:t>一次失败后</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不再招标的项目采购。</a:t>
            </a:r>
          </a:p>
        </p:txBody>
      </p:sp>
      <p:sp>
        <p:nvSpPr>
          <p:cNvPr id="200716" name="圆角矩形 68"/>
          <p:cNvSpPr>
            <a:spLocks noChangeArrowheads="1"/>
          </p:cNvSpPr>
          <p:nvPr/>
        </p:nvSpPr>
        <p:spPr bwMode="auto">
          <a:xfrm>
            <a:off x="731520" y="2579688"/>
            <a:ext cx="2695893" cy="642937"/>
          </a:xfrm>
          <a:prstGeom prst="roundRect">
            <a:avLst>
              <a:gd name="adj" fmla="val 6806"/>
            </a:avLst>
          </a:prstGeom>
          <a:solidFill>
            <a:srgbClr val="4886D8"/>
          </a:solidFill>
          <a:ln w="9525">
            <a:noFill/>
            <a:round/>
          </a:ln>
        </p:spPr>
        <p:txBody>
          <a:bodyPr anchor="ctr"/>
          <a:lstStyle/>
          <a:p>
            <a:pPr algn="ctr"/>
            <a:r>
              <a:rPr lang="en-US" altLang="zh-CN" sz="2000" dirty="0">
                <a:solidFill>
                  <a:schemeClr val="bg1"/>
                </a:solidFill>
                <a:latin typeface="楷体" panose="02010609060101010101" pitchFamily="49" charset="-122"/>
                <a:ea typeface="楷体" panose="02010609060101010101" pitchFamily="49" charset="-122"/>
              </a:rPr>
              <a:t>A</a:t>
            </a:r>
            <a:r>
              <a:rPr lang="zh-CN" altLang="en-US" sz="2000" dirty="0">
                <a:solidFill>
                  <a:schemeClr val="bg1"/>
                </a:solidFill>
                <a:latin typeface="楷体" panose="02010609060101010101" pitchFamily="49" charset="-122"/>
                <a:ea typeface="楷体" panose="02010609060101010101" pitchFamily="49" charset="-122"/>
              </a:rPr>
              <a:t>．</a:t>
            </a:r>
            <a:r>
              <a:rPr lang="en-US" altLang="zh-CN" sz="2000" dirty="0">
                <a:solidFill>
                  <a:schemeClr val="bg1"/>
                </a:solidFill>
                <a:latin typeface="楷体" panose="02010609060101010101" pitchFamily="49" charset="-122"/>
                <a:ea typeface="楷体" panose="02010609060101010101" pitchFamily="49" charset="-122"/>
              </a:rPr>
              <a:t>1.5.1   </a:t>
            </a:r>
            <a:r>
              <a:rPr lang="zh-CN" altLang="en-US" sz="2000" dirty="0">
                <a:solidFill>
                  <a:schemeClr val="bg1"/>
                </a:solidFill>
                <a:latin typeface="楷体" panose="02010609060101010101" pitchFamily="49" charset="-122"/>
                <a:ea typeface="楷体" panose="02010609060101010101" pitchFamily="49" charset="-122"/>
              </a:rPr>
              <a:t>项目内容</a:t>
            </a:r>
          </a:p>
        </p:txBody>
      </p:sp>
      <p:sp>
        <p:nvSpPr>
          <p:cNvPr id="70" name="圆角矩形 69"/>
          <p:cNvSpPr/>
          <p:nvPr/>
        </p:nvSpPr>
        <p:spPr>
          <a:xfrm>
            <a:off x="8199438" y="2240537"/>
            <a:ext cx="2750502" cy="644525"/>
          </a:xfrm>
          <a:prstGeom prst="roundRect">
            <a:avLst>
              <a:gd name="adj" fmla="val 6805"/>
            </a:avLst>
          </a:prstGeom>
          <a:solidFill>
            <a:schemeClr val="accent4"/>
          </a:solidFill>
          <a:ln>
            <a:noFill/>
          </a:ln>
        </p:spPr>
        <p:txBody>
          <a:bodyPr anchor="ctr"/>
          <a:lstStyle/>
          <a:p>
            <a:pPr algn="ctr">
              <a:defRPr/>
            </a:pPr>
            <a:r>
              <a:rPr lang="en-US" altLang="zh-CN" sz="2000" noProof="1">
                <a:solidFill>
                  <a:schemeClr val="bg1"/>
                </a:solidFill>
                <a:latin typeface="楷体" panose="02010609060101010101" pitchFamily="49" charset="-122"/>
                <a:ea typeface="楷体" panose="02010609060101010101" pitchFamily="49" charset="-122"/>
                <a:cs typeface="Mangal" panose="02040503050203030202" pitchFamily="18" charset="0"/>
              </a:rPr>
              <a:t>A</a:t>
            </a:r>
            <a:r>
              <a:rPr lang="zh-CN" altLang="en-US" sz="2000" noProof="1">
                <a:solidFill>
                  <a:schemeClr val="bg1"/>
                </a:solidFill>
                <a:latin typeface="楷体" panose="02010609060101010101" pitchFamily="49" charset="-122"/>
                <a:ea typeface="楷体" panose="02010609060101010101" pitchFamily="49" charset="-122"/>
              </a:rPr>
              <a:t>．</a:t>
            </a:r>
            <a:r>
              <a:rPr lang="en-US" altLang="zh-CN" sz="2000" noProof="1">
                <a:solidFill>
                  <a:schemeClr val="bg1"/>
                </a:solidFill>
                <a:latin typeface="楷体" panose="02010609060101010101" pitchFamily="49" charset="-122"/>
                <a:ea typeface="楷体" panose="02010609060101010101" pitchFamily="49" charset="-122"/>
                <a:cs typeface="Mangal" panose="02040503050203030202" pitchFamily="18" charset="0"/>
              </a:rPr>
              <a:t>1.5.2   </a:t>
            </a:r>
            <a:r>
              <a:rPr lang="zh-CN" altLang="en-US" sz="2000" noProof="1">
                <a:solidFill>
                  <a:schemeClr val="bg1"/>
                </a:solidFill>
                <a:latin typeface="楷体" panose="02010609060101010101" pitchFamily="49" charset="-122"/>
                <a:ea typeface="楷体" panose="02010609060101010101" pitchFamily="49" charset="-122"/>
              </a:rPr>
              <a:t>采购方式</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173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5</a:t>
            </a:r>
            <a:r>
              <a:rPr lang="zh-CN" altLang="en-US" sz="2800" b="1">
                <a:solidFill>
                  <a:srgbClr val="666666"/>
                </a:solidFill>
                <a:latin typeface="微软雅黑" panose="020B0503020204020204" pitchFamily="34" charset="-122"/>
                <a:ea typeface="微软雅黑" panose="020B0503020204020204" pitchFamily="34" charset="-122"/>
              </a:rPr>
              <a:t>、企业项目采购方式指南</a:t>
            </a:r>
          </a:p>
        </p:txBody>
      </p:sp>
      <p:sp>
        <p:nvSpPr>
          <p:cNvPr id="201732" name="矩形 193"/>
          <p:cNvSpPr>
            <a:spLocks noChangeArrowheads="1"/>
          </p:cNvSpPr>
          <p:nvPr/>
        </p:nvSpPr>
        <p:spPr bwMode="auto">
          <a:xfrm>
            <a:off x="1136650" y="1125538"/>
            <a:ext cx="9731375" cy="581057"/>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A</a:t>
            </a:r>
            <a:r>
              <a:rPr lang="zh-CN" altLang="en-US" sz="2400" b="1" dirty="0">
                <a:solidFill>
                  <a:srgbClr val="292929"/>
                </a:solidFill>
                <a:latin typeface="楷体" panose="02010609060101010101" pitchFamily="49" charset="-122"/>
                <a:ea typeface="楷体" panose="02010609060101010101" pitchFamily="49" charset="-122"/>
              </a:rPr>
              <a:t>．</a:t>
            </a:r>
            <a:r>
              <a:rPr lang="en-US" altLang="zh-CN" sz="2400" b="1" dirty="0">
                <a:solidFill>
                  <a:srgbClr val="292929"/>
                </a:solidFill>
                <a:latin typeface="楷体" panose="02010609060101010101" pitchFamily="49" charset="-122"/>
                <a:ea typeface="楷体" panose="02010609060101010101" pitchFamily="49" charset="-122"/>
              </a:rPr>
              <a:t>1.6   </a:t>
            </a:r>
            <a:r>
              <a:rPr lang="zh-CN" altLang="en-US" sz="2400" b="1" dirty="0">
                <a:solidFill>
                  <a:srgbClr val="292929"/>
                </a:solidFill>
                <a:latin typeface="楷体" panose="02010609060101010101" pitchFamily="49" charset="-122"/>
                <a:ea typeface="楷体" panose="02010609060101010101" pitchFamily="49" charset="-122"/>
              </a:rPr>
              <a:t>缺乏竞争条件的项目</a:t>
            </a:r>
          </a:p>
        </p:txBody>
      </p:sp>
      <p:sp>
        <p:nvSpPr>
          <p:cNvPr id="174" name="矩形 173"/>
          <p:cNvSpPr/>
          <p:nvPr/>
        </p:nvSpPr>
        <p:spPr>
          <a:xfrm>
            <a:off x="1611313" y="1976438"/>
            <a:ext cx="3614737" cy="4652962"/>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5" name="矩形 174"/>
          <p:cNvSpPr/>
          <p:nvPr/>
        </p:nvSpPr>
        <p:spPr>
          <a:xfrm>
            <a:off x="6781800" y="1962149"/>
            <a:ext cx="3614738" cy="4652961"/>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01735" name="组合 32"/>
          <p:cNvGrpSpPr/>
          <p:nvPr/>
        </p:nvGrpSpPr>
        <p:grpSpPr bwMode="auto">
          <a:xfrm rot="-5400000">
            <a:off x="6835775" y="5986459"/>
            <a:ext cx="584200" cy="692150"/>
            <a:chOff x="628650" y="640896"/>
            <a:chExt cx="1292679" cy="1314450"/>
          </a:xfrm>
        </p:grpSpPr>
        <p:sp>
          <p:nvSpPr>
            <p:cNvPr id="188" name="矩形 187"/>
            <p:cNvSpPr/>
            <p:nvPr/>
          </p:nvSpPr>
          <p:spPr>
            <a:xfrm>
              <a:off x="639189" y="640896"/>
              <a:ext cx="439088" cy="4371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9" name="矩形 188"/>
            <p:cNvSpPr/>
            <p:nvPr/>
          </p:nvSpPr>
          <p:spPr>
            <a:xfrm>
              <a:off x="1029101" y="640897"/>
              <a:ext cx="439090" cy="437144"/>
            </a:xfrm>
            <a:prstGeom prst="rect">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0" name="矩形 189"/>
            <p:cNvSpPr/>
            <p:nvPr/>
          </p:nvSpPr>
          <p:spPr>
            <a:xfrm>
              <a:off x="1492779" y="640897"/>
              <a:ext cx="439090" cy="437144"/>
            </a:xfrm>
            <a:prstGeom prst="rect">
              <a:avLst/>
            </a:prstGeom>
            <a:solidFill>
              <a:srgbClr val="0767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1" name="矩形 190"/>
            <p:cNvSpPr/>
            <p:nvPr/>
          </p:nvSpPr>
          <p:spPr>
            <a:xfrm>
              <a:off x="639189" y="1078040"/>
              <a:ext cx="439088" cy="4401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2" name="矩形 191"/>
            <p:cNvSpPr/>
            <p:nvPr/>
          </p:nvSpPr>
          <p:spPr>
            <a:xfrm>
              <a:off x="639188" y="1518199"/>
              <a:ext cx="439088" cy="437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3" name="矩形 192"/>
            <p:cNvSpPr/>
            <p:nvPr/>
          </p:nvSpPr>
          <p:spPr>
            <a:xfrm>
              <a:off x="1029101" y="1078041"/>
              <a:ext cx="439090" cy="440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201736" name="组合 18"/>
          <p:cNvGrpSpPr/>
          <p:nvPr/>
        </p:nvGrpSpPr>
        <p:grpSpPr bwMode="auto">
          <a:xfrm rot="-5400000">
            <a:off x="1623377" y="6043466"/>
            <a:ext cx="584200" cy="692150"/>
            <a:chOff x="628650" y="640896"/>
            <a:chExt cx="1292679" cy="1314450"/>
          </a:xfrm>
        </p:grpSpPr>
        <p:sp>
          <p:nvSpPr>
            <p:cNvPr id="182" name="矩形 181"/>
            <p:cNvSpPr/>
            <p:nvPr/>
          </p:nvSpPr>
          <p:spPr>
            <a:xfrm>
              <a:off x="663777" y="640896"/>
              <a:ext cx="439088" cy="4371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3" name="矩形 182"/>
            <p:cNvSpPr/>
            <p:nvPr/>
          </p:nvSpPr>
          <p:spPr>
            <a:xfrm>
              <a:off x="1078277" y="640896"/>
              <a:ext cx="439088" cy="437144"/>
            </a:xfrm>
            <a:prstGeom prst="rect">
              <a:avLst/>
            </a:prstGeom>
            <a:solidFill>
              <a:srgbClr val="0549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4" name="矩形 183"/>
            <p:cNvSpPr/>
            <p:nvPr/>
          </p:nvSpPr>
          <p:spPr>
            <a:xfrm>
              <a:off x="1517367" y="640897"/>
              <a:ext cx="439090" cy="437144"/>
            </a:xfrm>
            <a:prstGeom prst="rect">
              <a:avLst/>
            </a:prstGeom>
            <a:solidFill>
              <a:srgbClr val="0767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5" name="矩形 184"/>
            <p:cNvSpPr/>
            <p:nvPr/>
          </p:nvSpPr>
          <p:spPr>
            <a:xfrm>
              <a:off x="663777" y="1078040"/>
              <a:ext cx="439088" cy="4401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6" name="矩形 185"/>
            <p:cNvSpPr/>
            <p:nvPr/>
          </p:nvSpPr>
          <p:spPr>
            <a:xfrm>
              <a:off x="663776" y="1518199"/>
              <a:ext cx="439088" cy="4371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7" name="矩形 186"/>
            <p:cNvSpPr/>
            <p:nvPr/>
          </p:nvSpPr>
          <p:spPr>
            <a:xfrm>
              <a:off x="1078277" y="1078040"/>
              <a:ext cx="439088" cy="4401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pic>
        <p:nvPicPr>
          <p:cNvPr id="201737" name="图片 194"/>
          <p:cNvPicPr>
            <a:picLocks noChangeAspect="1" noChangeArrowheads="1"/>
          </p:cNvPicPr>
          <p:nvPr/>
        </p:nvPicPr>
        <p:blipFill>
          <a:blip r:embed="rId3" cstate="print"/>
          <a:srcRect/>
          <a:stretch>
            <a:fillRect/>
          </a:stretch>
        </p:blipFill>
        <p:spPr bwMode="auto">
          <a:xfrm>
            <a:off x="1608138" y="1952625"/>
            <a:ext cx="3617912" cy="1957388"/>
          </a:xfrm>
          <a:prstGeom prst="rect">
            <a:avLst/>
          </a:prstGeom>
          <a:noFill/>
          <a:ln w="9525">
            <a:noFill/>
            <a:miter lim="800000"/>
            <a:headEnd/>
            <a:tailEnd/>
          </a:ln>
        </p:spPr>
      </p:pic>
      <p:pic>
        <p:nvPicPr>
          <p:cNvPr id="201738" name="图片 195"/>
          <p:cNvPicPr>
            <a:picLocks noChangeAspect="1" noChangeArrowheads="1"/>
          </p:cNvPicPr>
          <p:nvPr/>
        </p:nvPicPr>
        <p:blipFill>
          <a:blip r:embed="rId4" cstate="print"/>
          <a:srcRect/>
          <a:stretch>
            <a:fillRect/>
          </a:stretch>
        </p:blipFill>
        <p:spPr bwMode="auto">
          <a:xfrm>
            <a:off x="6781800" y="1952625"/>
            <a:ext cx="3614738" cy="1957388"/>
          </a:xfrm>
          <a:prstGeom prst="rect">
            <a:avLst/>
          </a:prstGeom>
          <a:noFill/>
          <a:ln w="9525">
            <a:noFill/>
            <a:miter lim="800000"/>
            <a:headEnd/>
            <a:tailEnd/>
          </a:ln>
        </p:spPr>
      </p:pic>
      <p:sp>
        <p:nvSpPr>
          <p:cNvPr id="177" name="矩形 6"/>
          <p:cNvSpPr>
            <a:spLocks noChangeArrowheads="1"/>
          </p:cNvSpPr>
          <p:nvPr/>
        </p:nvSpPr>
        <p:spPr bwMode="auto">
          <a:xfrm>
            <a:off x="2120900" y="3933825"/>
            <a:ext cx="2552700" cy="2215991"/>
          </a:xfrm>
          <a:prstGeom prst="rect">
            <a:avLst/>
          </a:prstGeom>
          <a:noFill/>
          <a:ln>
            <a:noFill/>
          </a:ln>
        </p:spPr>
        <p:txBody>
          <a:bodyPr lIns="0" tIns="0" rIns="0" bIns="0">
            <a:spAutoFit/>
          </a:bodyPr>
          <a:lstStyle/>
          <a:p>
            <a:pPr algn="ctr" defTabSz="1216025" fontAlgn="auto">
              <a:spcBef>
                <a:spcPct val="20000"/>
              </a:spcBef>
              <a:spcAft>
                <a:spcPts val="0"/>
              </a:spcAft>
              <a:buFont typeface="Arial" panose="020B0604020202020204" pitchFamily="34" charset="0"/>
              <a:buNone/>
              <a:defRPr/>
            </a:pPr>
            <a:r>
              <a:rPr lang="en-US" altLang="zh-CN"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a:t>
            </a:r>
            <a:r>
              <a:rPr lang="zh-CN" altLang="en-US"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en-US" altLang="zh-CN"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1.6.1 </a:t>
            </a:r>
            <a:r>
              <a:rPr lang="zh-CN" altLang="en-US"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项目内容</a:t>
            </a:r>
            <a:endPar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endParaRPr>
          </a:p>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供电、供热、供水、供气、消防、企业内部铁路等特定工程项目经有关部门认定应当必须招标但缺乏实质性竞争条件的项目。</a:t>
            </a:r>
          </a:p>
        </p:txBody>
      </p:sp>
      <p:sp>
        <p:nvSpPr>
          <p:cNvPr id="181" name="矩形 6"/>
          <p:cNvSpPr>
            <a:spLocks noChangeArrowheads="1"/>
          </p:cNvSpPr>
          <p:nvPr/>
        </p:nvSpPr>
        <p:spPr bwMode="auto">
          <a:xfrm>
            <a:off x="7011988" y="4237476"/>
            <a:ext cx="3160712" cy="1723549"/>
          </a:xfrm>
          <a:prstGeom prst="rect">
            <a:avLst/>
          </a:prstGeom>
          <a:noFill/>
          <a:ln>
            <a:noFill/>
          </a:ln>
        </p:spPr>
        <p:txBody>
          <a:bodyPr wrap="square" lIns="0" tIns="0" rIns="0" bIns="0">
            <a:spAutoFit/>
          </a:bodyPr>
          <a:lstStyle/>
          <a:p>
            <a:pPr algn="ctr" defTabSz="1216025" fontAlgn="auto">
              <a:spcBef>
                <a:spcPct val="20000"/>
              </a:spcBef>
              <a:spcAft>
                <a:spcPts val="0"/>
              </a:spcAft>
              <a:buFont typeface="Arial" panose="020B0604020202020204" pitchFamily="34" charset="0"/>
              <a:buNone/>
              <a:defRPr/>
            </a:pPr>
            <a:r>
              <a:rPr lang="en-US" altLang="zh-CN"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a:t>
            </a:r>
            <a:r>
              <a:rPr lang="zh-CN" altLang="en-US"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en-US" altLang="zh-CN"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1.6.2  </a:t>
            </a:r>
            <a:r>
              <a:rPr lang="zh-CN" altLang="en-US" sz="20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采购方式</a:t>
            </a:r>
          </a:p>
          <a:p>
            <a:pPr algn="just" defTabSz="1216025" fontAlgn="auto">
              <a:spcBef>
                <a:spcPct val="20000"/>
              </a:spcBef>
              <a:spcAft>
                <a:spcPts val="0"/>
              </a:spcAft>
              <a:buFont typeface="Arial" panose="020B0604020202020204" pitchFamily="34" charset="0"/>
              <a:buNone/>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缺乏竞争条件的项目，宜采取下列采购方式其一：</a:t>
            </a:r>
          </a:p>
          <a:p>
            <a:pPr algn="just" defTabSz="1216025" fontAlgn="auto">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合作谈判采购；</a:t>
            </a:r>
          </a:p>
          <a:p>
            <a:pPr algn="just" defTabSz="1216025" fontAlgn="auto">
              <a:spcBef>
                <a:spcPct val="20000"/>
              </a:spcBef>
              <a:spcAft>
                <a:spcPts val="0"/>
              </a:spcAft>
              <a:buFont typeface="Arial" panose="020B0604020202020204" pitchFamily="34" charset="0"/>
              <a:buNone/>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b) </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单源直接采购；</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1510" y="512905"/>
            <a:ext cx="7609621" cy="5632311"/>
          </a:xfrm>
          <a:prstGeom prst="rect">
            <a:avLst/>
          </a:prstGeom>
        </p:spPr>
        <p:txBody>
          <a:bodyPr wrap="square">
            <a:spAutoFit/>
          </a:bodyPr>
          <a:lstStyle/>
          <a:p>
            <a:pPr algn="just">
              <a:spcAft>
                <a:spcPts val="0"/>
              </a:spcAft>
              <a:tabLst>
                <a:tab pos="2667635" algn="ctr"/>
                <a:tab pos="5904230" algn="r"/>
              </a:tabLst>
            </a:pPr>
            <a:r>
              <a:rPr lang="zh-CN" altLang="zh-CN" sz="2400" kern="0" dirty="0">
                <a:solidFill>
                  <a:srgbClr val="000000"/>
                </a:solidFill>
                <a:latin typeface="Calibri" panose="020F0502020204030204" pitchFamily="34" charset="0"/>
                <a:ea typeface="宋体" panose="02010600030101010101" pitchFamily="2" charset="-122"/>
                <a:cs typeface="Times New Roman" panose="02020603050405020304" pitchFamily="18" charset="0"/>
              </a:rPr>
              <a:t>供电、供热、供水、供气、消防、企业内部铁路等特定工程项目的共同特点是在现有体制下缺乏实质意义上的竞争。上述行业目前一般具有垄断性，相关企业除了商业功能有些还具有行政管理功能，因此在上述工程招标中大都走过场。</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667635" algn="ctr"/>
                <a:tab pos="5904230" algn="r"/>
              </a:tabLst>
            </a:pPr>
            <a:r>
              <a:rPr lang="en-US" altLang="zh-CN" sz="2400" kern="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0" dirty="0">
                <a:solidFill>
                  <a:srgbClr val="000000"/>
                </a:solidFill>
                <a:latin typeface="Calibri" panose="020F0502020204030204" pitchFamily="34" charset="0"/>
                <a:ea typeface="宋体" panose="02010600030101010101" pitchFamily="2" charset="-122"/>
                <a:cs typeface="Times New Roman" panose="02020603050405020304" pitchFamily="18" charset="0"/>
              </a:rPr>
              <a:t>国家发改委颁布的《工程建设项目申报材料增加招标内容和核准招标事项暂行规定》（</a:t>
            </a:r>
            <a:r>
              <a:rPr lang="en-US" altLang="zh-CN" sz="2400" kern="0" dirty="0">
                <a:solidFill>
                  <a:srgbClr val="000000"/>
                </a:solidFill>
                <a:latin typeface="Calibri" panose="020F0502020204030204" pitchFamily="34" charset="0"/>
                <a:ea typeface="宋体" panose="02010600030101010101" pitchFamily="2" charset="-122"/>
                <a:cs typeface="Times New Roman" panose="02020603050405020304" pitchFamily="18" charset="0"/>
              </a:rPr>
              <a:t>9</a:t>
            </a:r>
            <a:r>
              <a:rPr lang="zh-CN" altLang="zh-CN" sz="2400" kern="0" dirty="0">
                <a:solidFill>
                  <a:srgbClr val="000000"/>
                </a:solidFill>
                <a:latin typeface="Calibri" panose="020F0502020204030204" pitchFamily="34" charset="0"/>
                <a:ea typeface="宋体" panose="02010600030101010101" pitchFamily="2" charset="-122"/>
                <a:cs typeface="Times New Roman" panose="02020603050405020304" pitchFamily="18" charset="0"/>
              </a:rPr>
              <a:t>号令）第五条第三项：“</a:t>
            </a:r>
            <a:r>
              <a:rPr lang="zh-CN" altLang="zh-CN" sz="2400" kern="0" dirty="0">
                <a:solidFill>
                  <a:srgbClr val="000000"/>
                </a:solidFill>
                <a:latin typeface="Calibri" panose="020F0502020204030204" pitchFamily="34" charset="0"/>
                <a:ea typeface="仿宋" panose="02010609060101010101" pitchFamily="49" charset="-122"/>
                <a:cs typeface="Times New Roman" panose="02020603050405020304" pitchFamily="18" charset="0"/>
              </a:rPr>
              <a:t>（三）承包商、供应商或者服务提供者少于三家，不能形成有效竞争；”</a:t>
            </a:r>
            <a:r>
              <a:rPr lang="zh-CN" altLang="zh-CN" sz="2400" kern="0" dirty="0">
                <a:solidFill>
                  <a:srgbClr val="000000"/>
                </a:solidFill>
                <a:latin typeface="Calibri" panose="020F0502020204030204" pitchFamily="34" charset="0"/>
                <a:ea typeface="宋体" panose="02010600030101010101" pitchFamily="2" charset="-122"/>
                <a:cs typeface="Times New Roman" panose="02020603050405020304" pitchFamily="18" charset="0"/>
              </a:rPr>
              <a:t> 建设项目可以不进行招标。但在报送可行性研究报告或者资金申请报告、项目申请报告中须提出不招标申请，并说明不招标原因。</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tabLst>
                <a:tab pos="2667635" algn="ctr"/>
                <a:tab pos="5904230" algn="r"/>
              </a:tabLst>
            </a:pPr>
            <a:r>
              <a:rPr lang="en-US" altLang="zh-CN" sz="2400" kern="0" dirty="0">
                <a:solidFill>
                  <a:srgbClr val="000000"/>
                </a:solidFill>
                <a:latin typeface="宋体" panose="02010600030101010101" pitchFamily="2" charset="-122"/>
                <a:ea typeface="宋体" panose="02010600030101010101" pitchFamily="2" charset="-122"/>
                <a:cs typeface="Times New Roman" panose="02020603050405020304" pitchFamily="18" charset="0"/>
              </a:rPr>
              <a:t>    </a:t>
            </a:r>
            <a:r>
              <a:rPr lang="zh-CN" altLang="zh-CN" sz="2400" kern="0" dirty="0">
                <a:solidFill>
                  <a:srgbClr val="000000"/>
                </a:solidFill>
                <a:latin typeface="Calibri" panose="020F0502020204030204" pitchFamily="34" charset="0"/>
                <a:ea typeface="宋体" panose="02010600030101010101" pitchFamily="2" charset="-122"/>
                <a:cs typeface="Times New Roman" panose="02020603050405020304" pitchFamily="18" charset="0"/>
              </a:rPr>
              <a:t>参照上述规定，依据项目特点行业不同规定，凡有国家有关行政部门审核批准的项目依照批准的规定执行；没有国家行政部门审核批准的项目，由采购人的上级部门核准不招标采用本标准规定的办法采购。</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xmlns="" id="{BC31BB5B-D3EB-466A-96FC-0C71B42152D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621995" y="1447092"/>
            <a:ext cx="3142355" cy="4698124"/>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524001" y="0"/>
            <a:ext cx="5010150" cy="6858000"/>
          </a:xfrm>
          <a:prstGeom prst="rect">
            <a:avLst/>
          </a:prstGeom>
          <a:blipFill dpi="0" rotWithShape="1">
            <a:blip r:embed="rId7" cstate="print"/>
            <a:srcRect/>
            <a:stretch>
              <a:fillRect l="-52661" r="-52661"/>
            </a:stretch>
          </a:blipFill>
          <a:ln>
            <a:noFill/>
          </a:ln>
        </p:spPr>
        <p:txBody>
          <a:bodyPr anchor="ctr"/>
          <a:lstStyle/>
          <a:p>
            <a:pPr algn="ctr" fontAlgn="auto">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202757" name="矩形 10"/>
          <p:cNvSpPr>
            <a:spLocks noChangeArrowheads="1"/>
          </p:cNvSpPr>
          <p:nvPr>
            <p:custDataLst>
              <p:tags r:id="rId3"/>
            </p:custDataLst>
          </p:nvPr>
        </p:nvSpPr>
        <p:spPr bwMode="auto">
          <a:xfrm flipH="1">
            <a:off x="1524000" y="1279525"/>
            <a:ext cx="5010150" cy="4389438"/>
          </a:xfrm>
          <a:prstGeom prst="rect">
            <a:avLst/>
          </a:prstGeom>
          <a:solidFill>
            <a:srgbClr val="1F3984">
              <a:alpha val="76077"/>
            </a:srgbClr>
          </a:solidFill>
          <a:ln w="9525">
            <a:noFill/>
            <a:miter lim="800000"/>
          </a:ln>
        </p:spPr>
        <p:txBody>
          <a:bodyPr anchor="ctr"/>
          <a:lstStyle/>
          <a:p>
            <a:pPr algn="ctr">
              <a:lnSpc>
                <a:spcPct val="90000"/>
              </a:lnSpc>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04</a:t>
            </a:r>
          </a:p>
          <a:p>
            <a:pPr algn="ctr">
              <a:lnSpc>
                <a:spcPct val="90000"/>
              </a:lnSpc>
            </a:pPr>
            <a:endPar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endParaRPr>
          </a:p>
          <a:p>
            <a:pPr algn="ctr">
              <a:lnSpc>
                <a:spcPct val="90000"/>
              </a:lnSpc>
            </a:pPr>
            <a:r>
              <a:rPr lang="en-US" altLang="zh-CN" sz="4000">
                <a:solidFill>
                  <a:srgbClr val="FFFFFF"/>
                </a:solidFill>
                <a:latin typeface="Calibri" panose="020F0502020204030204" pitchFamily="34" charset="0"/>
                <a:ea typeface="微软雅黑" panose="020B0503020204020204" pitchFamily="34" charset="-122"/>
                <a:sym typeface="宋体" panose="02010600030101010101" pitchFamily="2" charset="-122"/>
              </a:rPr>
              <a:t>CHAPTER</a:t>
            </a:r>
          </a:p>
          <a:p>
            <a:pPr algn="ctr">
              <a:lnSpc>
                <a:spcPct val="90000"/>
              </a:lnSpc>
            </a:pPr>
            <a:r>
              <a:rPr lang="en-US"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rPr>
              <a:t>06</a:t>
            </a:r>
            <a:endParaRPr lang="zh-CN"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4" name="文本框 3"/>
          <p:cNvSpPr txBox="1"/>
          <p:nvPr>
            <p:custDataLst>
              <p:tags r:id="rId4"/>
            </p:custDataLst>
          </p:nvPr>
        </p:nvSpPr>
        <p:spPr bwMode="auto">
          <a:xfrm>
            <a:off x="6677025" y="1279525"/>
            <a:ext cx="5370513" cy="4389438"/>
          </a:xfrm>
          <a:prstGeom prst="rect">
            <a:avLst/>
          </a:prstGeom>
          <a:solidFill>
            <a:schemeClr val="bg2">
              <a:lumMod val="50000"/>
            </a:schemeClr>
          </a:solidFill>
        </p:spPr>
        <p:txBody>
          <a:bodyPr anchor="ctr">
            <a:normAutofit/>
          </a:bodyPr>
          <a:lstStyle/>
          <a:p>
            <a:pPr fontAlgn="auto">
              <a:lnSpc>
                <a:spcPct val="120000"/>
              </a:lnSpc>
              <a:spcBef>
                <a:spcPts val="0"/>
              </a:spcBef>
              <a:spcAft>
                <a:spcPts val="0"/>
              </a:spcAft>
              <a:defRPr/>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企业运营采购方式指南</a:t>
            </a:r>
          </a:p>
          <a:p>
            <a:pPr fontAlgn="auto">
              <a:lnSpc>
                <a:spcPct val="120000"/>
              </a:lnSpc>
              <a:spcBef>
                <a:spcPts val="0"/>
              </a:spcBef>
              <a:spcAft>
                <a:spcPts val="0"/>
              </a:spcAft>
              <a:defRPr/>
            </a:pPr>
            <a:endParaRPr lang="en-US" altLang="zh-CN" sz="20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企业原材料物资采购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企业生产零件部件模块或总成采购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企业咨询服务采购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企业劳务服务采购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企业产品、运行维护服务采购</a:t>
            </a: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企业物流和仓储服务采购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企业其他服务采购</a:t>
            </a:r>
          </a:p>
        </p:txBody>
      </p:sp>
    </p:spTree>
    <p:custDataLst>
      <p:tags r:id="rId1"/>
    </p:custData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377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grpSp>
        <p:nvGrpSpPr>
          <p:cNvPr id="203780" name="组 19"/>
          <p:cNvGrpSpPr/>
          <p:nvPr/>
        </p:nvGrpSpPr>
        <p:grpSpPr bwMode="auto">
          <a:xfrm>
            <a:off x="1028700" y="1467803"/>
            <a:ext cx="9729153" cy="4670107"/>
            <a:chOff x="1098550" y="1058863"/>
            <a:chExt cx="6293906" cy="3103561"/>
          </a:xfrm>
        </p:grpSpPr>
        <p:sp>
          <p:nvSpPr>
            <p:cNvPr id="21" name="圆角矩形 10"/>
            <p:cNvSpPr>
              <a:spLocks noChangeArrowheads="1"/>
            </p:cNvSpPr>
            <p:nvPr/>
          </p:nvSpPr>
          <p:spPr bwMode="auto">
            <a:xfrm>
              <a:off x="1098550" y="1126743"/>
              <a:ext cx="5589513" cy="3035681"/>
            </a:xfrm>
            <a:prstGeom prst="roundRect">
              <a:avLst>
                <a:gd name="adj" fmla="val 2759"/>
              </a:avLst>
            </a:prstGeom>
            <a:solidFill>
              <a:schemeClr val="bg1">
                <a:alpha val="30980"/>
              </a:schemeClr>
            </a:solidFill>
            <a:ln w="1270">
              <a:solidFill>
                <a:schemeClr val="tx1"/>
              </a:solidFill>
              <a:round/>
            </a:ln>
            <a:effectLst>
              <a:outerShdw blurRad="63500" dist="25401"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grpSp>
          <p:nvGrpSpPr>
            <p:cNvPr id="203782" name="组合 11"/>
            <p:cNvGrpSpPr/>
            <p:nvPr/>
          </p:nvGrpSpPr>
          <p:grpSpPr bwMode="auto">
            <a:xfrm flipH="1">
              <a:off x="6583363" y="1058863"/>
              <a:ext cx="809093" cy="1054100"/>
              <a:chOff x="137207" y="0"/>
              <a:chExt cx="809981" cy="1052975"/>
            </a:xfrm>
          </p:grpSpPr>
          <p:grpSp>
            <p:nvGrpSpPr>
              <p:cNvPr id="203785" name="组合 13"/>
              <p:cNvGrpSpPr/>
              <p:nvPr/>
            </p:nvGrpSpPr>
            <p:grpSpPr bwMode="auto">
              <a:xfrm>
                <a:off x="137207" y="0"/>
                <a:ext cx="809981" cy="1052975"/>
                <a:chOff x="0" y="0"/>
                <a:chExt cx="720080" cy="936104"/>
              </a:xfrm>
            </p:grpSpPr>
            <p:grpSp>
              <p:nvGrpSpPr>
                <p:cNvPr id="203787" name="组合 15"/>
                <p:cNvGrpSpPr/>
                <p:nvPr/>
              </p:nvGrpSpPr>
              <p:grpSpPr bwMode="auto">
                <a:xfrm>
                  <a:off x="0" y="0"/>
                  <a:ext cx="576064" cy="936104"/>
                  <a:chOff x="0" y="0"/>
                  <a:chExt cx="576064" cy="936104"/>
                </a:xfrm>
              </p:grpSpPr>
              <p:sp>
                <p:nvSpPr>
                  <p:cNvPr id="31" name="圆角矩形 19"/>
                  <p:cNvSpPr>
                    <a:spLocks noChangeArrowheads="1"/>
                  </p:cNvSpPr>
                  <p:nvPr/>
                </p:nvSpPr>
                <p:spPr bwMode="auto">
                  <a:xfrm>
                    <a:off x="0" y="0"/>
                    <a:ext cx="576390" cy="935845"/>
                  </a:xfrm>
                  <a:prstGeom prst="roundRect">
                    <a:avLst>
                      <a:gd name="adj" fmla="val 16667"/>
                    </a:avLst>
                  </a:prstGeom>
                  <a:solidFill>
                    <a:schemeClr val="accent1"/>
                  </a:solidFill>
                  <a:ln>
                    <a:noFill/>
                  </a:ln>
                  <a:effectLst>
                    <a:outerShdw blurRad="63500" dist="38100"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sp>
                <p:nvSpPr>
                  <p:cNvPr id="203792" name="圆角矩形 10"/>
                  <p:cNvSpPr>
                    <a:spLocks noChangeArrowheads="1"/>
                  </p:cNvSpPr>
                  <p:nvPr/>
                </p:nvSpPr>
                <p:spPr bwMode="auto">
                  <a:xfrm>
                    <a:off x="13321" y="9525"/>
                    <a:ext cx="540517" cy="849176"/>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 name="T14" fmla="*/ 0 60000 65536"/>
                      <a:gd name="T15" fmla="*/ 0 60000 65536"/>
                      <a:gd name="T16" fmla="*/ 0 60000 65536"/>
                      <a:gd name="T17" fmla="*/ 0 60000 65536"/>
                      <a:gd name="T18" fmla="*/ 0 60000 65536"/>
                      <a:gd name="T19" fmla="*/ 0 60000 65536"/>
                      <a:gd name="T20" fmla="*/ 0 60000 65536"/>
                      <a:gd name="T21" fmla="*/ 0 w 567277"/>
                      <a:gd name="T22" fmla="*/ 0 h 849176"/>
                      <a:gd name="T23" fmla="*/ 567277 w 567277"/>
                      <a:gd name="T24" fmla="*/ 849176 h 849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8"/>
                        </a:schemeClr>
                      </a:gs>
                      <a:gs pos="100000">
                        <a:schemeClr val="tx2"/>
                      </a:gs>
                    </a:gsLst>
                    <a:lin ang="1200000"/>
                  </a:gradFill>
                  <a:ln w="9525">
                    <a:noFill/>
                    <a:round/>
                  </a:ln>
                </p:spPr>
                <p:txBody>
                  <a:bodyPr/>
                  <a:lstStyle/>
                  <a:p>
                    <a:endParaRPr lang="zh-CN" altLang="en-US"/>
                  </a:p>
                </p:txBody>
              </p:sp>
            </p:grpSp>
            <p:pic>
              <p:nvPicPr>
                <p:cNvPr id="203788" name="图片 16"/>
                <p:cNvPicPr>
                  <a:picLocks noChangeAspect="1" noChangeArrowheads="1"/>
                </p:cNvPicPr>
                <p:nvPr/>
              </p:nvPicPr>
              <p:blipFill>
                <a:blip r:embed="rId3" cstate="print"/>
                <a:srcRect/>
                <a:stretch>
                  <a:fillRect/>
                </a:stretch>
              </p:blipFill>
              <p:spPr bwMode="auto">
                <a:xfrm flipH="1">
                  <a:off x="401133" y="144017"/>
                  <a:ext cx="318947" cy="123230"/>
                </a:xfrm>
                <a:prstGeom prst="rect">
                  <a:avLst/>
                </a:prstGeom>
                <a:noFill/>
                <a:ln w="9525">
                  <a:noFill/>
                  <a:miter lim="800000"/>
                  <a:headEnd/>
                  <a:tailEnd/>
                </a:ln>
              </p:spPr>
            </p:pic>
            <p:pic>
              <p:nvPicPr>
                <p:cNvPr id="203789" name="图片 17"/>
                <p:cNvPicPr>
                  <a:picLocks noChangeAspect="1" noChangeArrowheads="1"/>
                </p:cNvPicPr>
                <p:nvPr/>
              </p:nvPicPr>
              <p:blipFill>
                <a:blip r:embed="rId3" cstate="print"/>
                <a:srcRect/>
                <a:stretch>
                  <a:fillRect/>
                </a:stretch>
              </p:blipFill>
              <p:spPr bwMode="auto">
                <a:xfrm flipH="1">
                  <a:off x="401133" y="396045"/>
                  <a:ext cx="318947" cy="123230"/>
                </a:xfrm>
                <a:prstGeom prst="rect">
                  <a:avLst/>
                </a:prstGeom>
                <a:noFill/>
                <a:ln w="9525">
                  <a:noFill/>
                  <a:miter lim="800000"/>
                  <a:headEnd/>
                  <a:tailEnd/>
                </a:ln>
              </p:spPr>
            </p:pic>
            <p:pic>
              <p:nvPicPr>
                <p:cNvPr id="203790" name="图片 18"/>
                <p:cNvPicPr>
                  <a:picLocks noChangeAspect="1" noChangeArrowheads="1"/>
                </p:cNvPicPr>
                <p:nvPr/>
              </p:nvPicPr>
              <p:blipFill>
                <a:blip r:embed="rId3" cstate="print"/>
                <a:srcRect/>
                <a:stretch>
                  <a:fillRect/>
                </a:stretch>
              </p:blipFill>
              <p:spPr bwMode="auto">
                <a:xfrm flipH="1">
                  <a:off x="401133" y="648072"/>
                  <a:ext cx="318947" cy="123230"/>
                </a:xfrm>
                <a:prstGeom prst="rect">
                  <a:avLst/>
                </a:prstGeom>
                <a:noFill/>
                <a:ln w="9525">
                  <a:noFill/>
                  <a:miter lim="800000"/>
                  <a:headEnd/>
                  <a:tailEnd/>
                </a:ln>
              </p:spPr>
            </p:pic>
          </p:grpSp>
          <p:sp>
            <p:nvSpPr>
              <p:cNvPr id="26" name="矩形 2"/>
              <p:cNvSpPr>
                <a:spLocks noChangeArrowheads="1"/>
              </p:cNvSpPr>
              <p:nvPr/>
            </p:nvSpPr>
            <p:spPr bwMode="auto">
              <a:xfrm>
                <a:off x="145005" y="164517"/>
                <a:ext cx="544748" cy="624719"/>
              </a:xfrm>
              <a:prstGeom prst="rect">
                <a:avLst/>
              </a:prstGeom>
              <a:noFill/>
              <a:ln>
                <a:noFill/>
              </a:ln>
              <a:effectLst>
                <a:outerShdw blurRad="63500" dist="25401" dir="2700000" algn="ctr" rotWithShape="0">
                  <a:srgbClr val="000000">
                    <a:alpha val="39000"/>
                  </a:srgbClr>
                </a:outerShdw>
              </a:effec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600" b="1" dirty="0">
                    <a:solidFill>
                      <a:schemeClr val="bg1"/>
                    </a:solidFill>
                    <a:latin typeface="微软雅黑" panose="020B0503020204020204" pitchFamily="34" charset="-122"/>
                    <a:ea typeface="微软雅黑" panose="020B0503020204020204" pitchFamily="34" charset="-122"/>
                  </a:rPr>
                  <a:t>采购</a:t>
                </a:r>
                <a:endParaRPr lang="en-US" altLang="zh-CN" sz="2600" b="1" dirty="0">
                  <a:solidFill>
                    <a:schemeClr val="bg1"/>
                  </a:solidFill>
                  <a:latin typeface="微软雅黑" panose="020B0503020204020204" pitchFamily="34" charset="-122"/>
                  <a:ea typeface="微软雅黑" panose="020B0503020204020204" pitchFamily="34" charset="-122"/>
                </a:endParaRPr>
              </a:p>
            </p:txBody>
          </p:sp>
        </p:grpSp>
        <p:sp>
          <p:nvSpPr>
            <p:cNvPr id="23" name="矩形 21"/>
            <p:cNvSpPr>
              <a:spLocks noChangeArrowheads="1"/>
            </p:cNvSpPr>
            <p:nvPr/>
          </p:nvSpPr>
          <p:spPr bwMode="auto">
            <a:xfrm>
              <a:off x="1225406" y="1712513"/>
              <a:ext cx="5342988" cy="2421916"/>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fontAlgn="auto" hangingPunct="1">
                <a:lnSpc>
                  <a:spcPct val="150000"/>
                </a:lnSpc>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rPr>
                <a:t>B.1.1.1  </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采购办法选用原则</a:t>
              </a:r>
            </a:p>
            <a:p>
              <a:pPr algn="just" eaLnBrk="1" fontAlgn="auto" hangingPunct="1">
                <a:lnSpc>
                  <a:spcPct val="150000"/>
                </a:lnSpc>
                <a:spcBef>
                  <a:spcPts val="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企业可依据物资的不同分类标准</a:t>
              </a:r>
              <a:r>
                <a:rPr lang="zh-CN" altLang="en-US" sz="2400" dirty="0">
                  <a:solidFill>
                    <a:srgbClr val="FF0000"/>
                  </a:solidFill>
                  <a:latin typeface="楷体" panose="02010609060101010101" pitchFamily="49" charset="-122"/>
                  <a:ea typeface="楷体" panose="02010609060101010101" pitchFamily="49" charset="-122"/>
                </a:rPr>
                <a:t>结合市场供应</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rPr>
                <a:t>确定采购方式。</a:t>
              </a:r>
              <a:endParaRPr lang="en-US" altLang="zh-CN" sz="2400" dirty="0">
                <a:solidFill>
                  <a:schemeClr val="tx1">
                    <a:lumMod val="75000"/>
                    <a:lumOff val="25000"/>
                  </a:schemeClr>
                </a:solidFill>
                <a:latin typeface="楷体" panose="02010609060101010101" pitchFamily="49" charset="-122"/>
                <a:ea typeface="楷体" panose="02010609060101010101" pitchFamily="49" charset="-122"/>
              </a:endParaRPr>
            </a:p>
            <a:p>
              <a:pPr algn="just" eaLnBrk="1" fontAlgn="auto" hangingPunct="1">
                <a:lnSpc>
                  <a:spcPct val="150000"/>
                </a:lnSpc>
                <a:spcBef>
                  <a:spcPts val="0"/>
                </a:spcBef>
                <a:spcAft>
                  <a:spcPts val="0"/>
                </a:spcAft>
                <a:defRPr/>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释义</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p>
            <a:p>
              <a:pPr algn="just" eaLnBrk="1" fontAlgn="auto" hangingPunct="1">
                <a:lnSpc>
                  <a:spcPct val="150000"/>
                </a:lnSpc>
                <a:spcBef>
                  <a:spcPts val="0"/>
                </a:spcBef>
                <a:spcAft>
                  <a:spcPts val="0"/>
                </a:spcAft>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企业物资采购管理是企业管理的重要内容，</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1983</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9-10</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月号的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哈佛商业评论</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首次刊载了彼得</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卡拉杰克（</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Peter </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Kraljic</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采购必须纳入供应管理</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Purchasing must become Supply Management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）一文，提出了卡拉杰克矩阵（</a:t>
              </a:r>
              <a:r>
                <a:rPr lang="en-US" altLang="zh-CN" dirty="0" err="1">
                  <a:solidFill>
                    <a:schemeClr val="tx1">
                      <a:lumMod val="75000"/>
                      <a:lumOff val="25000"/>
                    </a:schemeClr>
                  </a:solidFill>
                  <a:latin typeface="微软雅黑" panose="020B0503020204020204" pitchFamily="34" charset="-122"/>
                  <a:ea typeface="微软雅黑" panose="020B0503020204020204" pitchFamily="34" charset="-122"/>
                </a:rPr>
                <a:t>Kraljic</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Matrix</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）通过收益影响和供应风险组成的矩阵将企业采购分为杠杆项目、战略项目、非关键项目、瓶颈项目，并据此提出了采购策略。</a:t>
              </a:r>
            </a:p>
          </p:txBody>
        </p:sp>
        <p:sp>
          <p:nvSpPr>
            <p:cNvPr id="203784" name="TextBox 22"/>
            <p:cNvSpPr txBox="1">
              <a:spLocks noChangeArrowheads="1"/>
            </p:cNvSpPr>
            <p:nvPr/>
          </p:nvSpPr>
          <p:spPr bwMode="auto">
            <a:xfrm>
              <a:off x="1287197" y="1319981"/>
              <a:ext cx="2508715" cy="306804"/>
            </a:xfrm>
            <a:prstGeom prst="rect">
              <a:avLst/>
            </a:prstGeom>
            <a:noFill/>
            <a:ln w="9525">
              <a:noFill/>
              <a:miter lim="800000"/>
            </a:ln>
          </p:spPr>
          <p:txBody>
            <a:bodyPr wrap="none">
              <a:spAutoFit/>
            </a:bodyPr>
            <a:lstStyle/>
            <a:p>
              <a:r>
                <a:rPr lang="en-US" altLang="zh-CN" sz="2400" dirty="0">
                  <a:latin typeface="楷体" panose="02010609060101010101" pitchFamily="49" charset="-122"/>
                  <a:ea typeface="楷体" panose="02010609060101010101" pitchFamily="49" charset="-122"/>
                </a:rPr>
                <a:t>B.1.1 </a:t>
              </a:r>
              <a:r>
                <a:rPr lang="zh-CN" altLang="en-US" sz="2400" dirty="0">
                  <a:latin typeface="楷体" panose="02010609060101010101" pitchFamily="49" charset="-122"/>
                  <a:ea typeface="楷体" panose="02010609060101010101" pitchFamily="49" charset="-122"/>
                </a:rPr>
                <a:t>企业原材料物资采购</a:t>
              </a:r>
            </a:p>
          </p:txBody>
        </p:sp>
      </p:gr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Grp="1" noChangeAspect="1" noChangeArrowheads="1"/>
          </p:cNvPicPr>
          <p:nvPr>
            <p:ph idx="4294967295"/>
          </p:nvPr>
        </p:nvPicPr>
        <p:blipFill>
          <a:blip r:embed="rId3" cstate="print"/>
          <a:srcRect/>
          <a:stretch>
            <a:fillRect/>
          </a:stretch>
        </p:blipFill>
        <p:spPr>
          <a:xfrm>
            <a:off x="1436629" y="392591"/>
            <a:ext cx="7472445" cy="5858164"/>
          </a:xfrm>
        </p:spPr>
      </p:pic>
      <p:sp>
        <p:nvSpPr>
          <p:cNvPr id="3" name="矩形 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4804" name="Title 1"/>
          <p:cNvSpPr txBox="1">
            <a:spLocks noChangeArrowheads="1"/>
          </p:cNvSpPr>
          <p:nvPr/>
        </p:nvSpPr>
        <p:spPr bwMode="auto">
          <a:xfrm>
            <a:off x="3795591" y="323850"/>
            <a:ext cx="6238875"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微软雅黑" panose="020B0503020204020204" pitchFamily="34" charset="-122"/>
                <a:ea typeface="微软雅黑" panose="020B0503020204020204" pitchFamily="34" charset="-122"/>
              </a:rPr>
              <a:t>  </a:t>
            </a:r>
            <a:r>
              <a:rPr lang="en-US" altLang="zh-CN" sz="2800" b="1" dirty="0">
                <a:solidFill>
                  <a:srgbClr val="666666"/>
                </a:solidFill>
                <a:latin typeface="微软雅黑" panose="020B0503020204020204" pitchFamily="34" charset="-122"/>
                <a:ea typeface="微软雅黑" panose="020B0503020204020204" pitchFamily="34" charset="-122"/>
              </a:rPr>
              <a:t>6</a:t>
            </a:r>
            <a:r>
              <a:rPr lang="zh-CN" altLang="en-US" sz="2800" b="1" dirty="0">
                <a:solidFill>
                  <a:srgbClr val="666666"/>
                </a:solidFill>
                <a:latin typeface="微软雅黑" panose="020B0503020204020204" pitchFamily="34" charset="-122"/>
                <a:ea typeface="微软雅黑" panose="020B0503020204020204" pitchFamily="34" charset="-122"/>
              </a:rPr>
              <a:t>、企业运营采购方式指南</a:t>
            </a:r>
          </a:p>
        </p:txBody>
      </p:sp>
      <p:grpSp>
        <p:nvGrpSpPr>
          <p:cNvPr id="204805" name="组 41"/>
          <p:cNvGrpSpPr/>
          <p:nvPr/>
        </p:nvGrpSpPr>
        <p:grpSpPr bwMode="auto">
          <a:xfrm>
            <a:off x="1082674" y="4983480"/>
            <a:ext cx="11490325" cy="1969770"/>
            <a:chOff x="568324" y="4133065"/>
            <a:chExt cx="11424318" cy="2820101"/>
          </a:xfrm>
        </p:grpSpPr>
        <p:sp>
          <p:nvSpPr>
            <p:cNvPr id="9" name="24 Elipse"/>
            <p:cNvSpPr/>
            <p:nvPr/>
          </p:nvSpPr>
          <p:spPr>
            <a:xfrm flipH="1">
              <a:off x="568324" y="6204681"/>
              <a:ext cx="3139282" cy="748485"/>
            </a:xfrm>
            <a:prstGeom prst="ellipse">
              <a:avLst/>
            </a:prstGeom>
            <a:gradFill flip="none" rotWithShape="1">
              <a:gsLst>
                <a:gs pos="0">
                  <a:schemeClr val="tx1">
                    <a:lumMod val="85000"/>
                    <a:lumOff val="15000"/>
                    <a:alpha val="69000"/>
                  </a:schemeClr>
                </a:gs>
                <a:gs pos="100000">
                  <a:schemeClr val="tx1">
                    <a:lumMod val="75000"/>
                    <a:lumOff val="25000"/>
                    <a:alpha val="65000"/>
                  </a:schemeClr>
                </a:gs>
              </a:gsLst>
              <a:lin ang="5400000" scaled="0"/>
              <a:tileRect/>
            </a:gradFill>
            <a:ln>
              <a:noFill/>
            </a:ln>
            <a:effectLst>
              <a:softEdge rad="444500"/>
            </a:effectLst>
          </p:spPr>
          <p:style>
            <a:lnRef idx="2">
              <a:schemeClr val="accent2">
                <a:shade val="50000"/>
              </a:schemeClr>
            </a:lnRef>
            <a:fillRef idx="1">
              <a:schemeClr val="accent2"/>
            </a:fillRef>
            <a:effectRef idx="0">
              <a:schemeClr val="accent2"/>
            </a:effectRef>
            <a:fontRef idx="minor">
              <a:schemeClr val="lt1"/>
            </a:fontRef>
          </p:style>
          <p:txBody>
            <a:bodyPr lIns="89750" tIns="44866" rIns="89750" bIns="44866" anchor="ctr"/>
            <a:lstStyle/>
            <a:p>
              <a:pPr algn="ctr" defTabSz="897890" fontAlgn="auto">
                <a:spcBef>
                  <a:spcPts val="0"/>
                </a:spcBef>
                <a:spcAft>
                  <a:spcPts val="0"/>
                </a:spcAft>
                <a:defRPr/>
              </a:pPr>
              <a:endParaRPr lang="es-MX">
                <a:solidFill>
                  <a:srgbClr val="FFFFFF"/>
                </a:solidFill>
              </a:endParaRPr>
            </a:p>
          </p:txBody>
        </p:sp>
        <p:sp>
          <p:nvSpPr>
            <p:cNvPr id="11" name="24 Elipse"/>
            <p:cNvSpPr/>
            <p:nvPr/>
          </p:nvSpPr>
          <p:spPr>
            <a:xfrm flipH="1">
              <a:off x="8853360" y="6204681"/>
              <a:ext cx="3139282" cy="748485"/>
            </a:xfrm>
            <a:prstGeom prst="ellipse">
              <a:avLst/>
            </a:prstGeom>
            <a:gradFill flip="none" rotWithShape="1">
              <a:gsLst>
                <a:gs pos="0">
                  <a:schemeClr val="tx1">
                    <a:lumMod val="85000"/>
                    <a:lumOff val="15000"/>
                    <a:alpha val="69000"/>
                  </a:schemeClr>
                </a:gs>
                <a:gs pos="100000">
                  <a:schemeClr val="tx1">
                    <a:lumMod val="75000"/>
                    <a:lumOff val="25000"/>
                    <a:alpha val="65000"/>
                  </a:schemeClr>
                </a:gs>
              </a:gsLst>
              <a:lin ang="5400000" scaled="0"/>
              <a:tileRect/>
            </a:gradFill>
            <a:ln>
              <a:noFill/>
            </a:ln>
            <a:effectLst>
              <a:softEdge rad="444500"/>
            </a:effectLst>
          </p:spPr>
          <p:style>
            <a:lnRef idx="2">
              <a:schemeClr val="accent2">
                <a:shade val="50000"/>
              </a:schemeClr>
            </a:lnRef>
            <a:fillRef idx="1">
              <a:schemeClr val="accent2"/>
            </a:fillRef>
            <a:effectRef idx="0">
              <a:schemeClr val="accent2"/>
            </a:effectRef>
            <a:fontRef idx="minor">
              <a:schemeClr val="lt1"/>
            </a:fontRef>
          </p:style>
          <p:txBody>
            <a:bodyPr lIns="89750" tIns="44866" rIns="89750" bIns="44866" anchor="ctr"/>
            <a:lstStyle/>
            <a:p>
              <a:pPr algn="ctr" defTabSz="897890" fontAlgn="auto">
                <a:spcBef>
                  <a:spcPts val="0"/>
                </a:spcBef>
                <a:spcAft>
                  <a:spcPts val="0"/>
                </a:spcAft>
                <a:defRPr/>
              </a:pPr>
              <a:endParaRPr lang="es-MX">
                <a:solidFill>
                  <a:srgbClr val="FFFFFF"/>
                </a:solidFill>
              </a:endParaRPr>
            </a:p>
          </p:txBody>
        </p:sp>
        <p:sp>
          <p:nvSpPr>
            <p:cNvPr id="204812" name="32 Rectángulo"/>
            <p:cNvSpPr>
              <a:spLocks noChangeArrowheads="1"/>
            </p:cNvSpPr>
            <p:nvPr/>
          </p:nvSpPr>
          <p:spPr bwMode="auto">
            <a:xfrm>
              <a:off x="8909211" y="5895938"/>
              <a:ext cx="208766"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4813" name="33 Rectángulo"/>
            <p:cNvSpPr>
              <a:spLocks noChangeArrowheads="1"/>
            </p:cNvSpPr>
            <p:nvPr/>
          </p:nvSpPr>
          <p:spPr bwMode="auto">
            <a:xfrm>
              <a:off x="928560" y="5793700"/>
              <a:ext cx="7645155" cy="124608"/>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4814" name="31 Rectángulo"/>
            <p:cNvSpPr>
              <a:spLocks noChangeArrowheads="1"/>
            </p:cNvSpPr>
            <p:nvPr/>
          </p:nvSpPr>
          <p:spPr bwMode="auto">
            <a:xfrm>
              <a:off x="8573714" y="5402275"/>
              <a:ext cx="1214020" cy="525800"/>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4815" name="Freeform 8873"/>
            <p:cNvSpPr>
              <a:spLocks noChangeArrowheads="1"/>
            </p:cNvSpPr>
            <p:nvPr/>
          </p:nvSpPr>
          <p:spPr bwMode="auto">
            <a:xfrm>
              <a:off x="9117978" y="4133065"/>
              <a:ext cx="2285438" cy="2159028"/>
            </a:xfrm>
            <a:custGeom>
              <a:avLst/>
              <a:gdLst>
                <a:gd name="T0" fmla="*/ 1244532 w 5600392"/>
                <a:gd name="T1" fmla="*/ 0 h 5289263"/>
                <a:gd name="T2" fmla="*/ 1301101 w 5600392"/>
                <a:gd name="T3" fmla="*/ 0 h 5289263"/>
                <a:gd name="T4" fmla="*/ 1461382 w 5600392"/>
                <a:gd name="T5" fmla="*/ 0 h 5289263"/>
                <a:gd name="T6" fmla="*/ 1725373 w 5600392"/>
                <a:gd name="T7" fmla="*/ 0 h 5289263"/>
                <a:gd name="T8" fmla="*/ 2036506 w 5600392"/>
                <a:gd name="T9" fmla="*/ 0 h 5289263"/>
                <a:gd name="T10" fmla="*/ 2375924 w 5600392"/>
                <a:gd name="T11" fmla="*/ 0 h 5289263"/>
                <a:gd name="T12" fmla="*/ 2743626 w 5600392"/>
                <a:gd name="T13" fmla="*/ 0 h 5289263"/>
                <a:gd name="T14" fmla="*/ 3714738 w 5600392"/>
                <a:gd name="T15" fmla="*/ 0 h 5289263"/>
                <a:gd name="T16" fmla="*/ 3950444 w 5600392"/>
                <a:gd name="T17" fmla="*/ 37713 h 5289263"/>
                <a:gd name="T18" fmla="*/ 4139010 w 5600392"/>
                <a:gd name="T19" fmla="*/ 169709 h 5289263"/>
                <a:gd name="T20" fmla="*/ 4318148 w 5600392"/>
                <a:gd name="T21" fmla="*/ 348846 h 5289263"/>
                <a:gd name="T22" fmla="*/ 4469000 w 5600392"/>
                <a:gd name="T23" fmla="*/ 565697 h 5289263"/>
                <a:gd name="T24" fmla="*/ 4610424 w 5600392"/>
                <a:gd name="T25" fmla="*/ 829689 h 5289263"/>
                <a:gd name="T26" fmla="*/ 4723564 w 5600392"/>
                <a:gd name="T27" fmla="*/ 1121965 h 5289263"/>
                <a:gd name="T28" fmla="*/ 4827274 w 5600392"/>
                <a:gd name="T29" fmla="*/ 1395385 h 5289263"/>
                <a:gd name="T30" fmla="*/ 4921556 w 5600392"/>
                <a:gd name="T31" fmla="*/ 1687662 h 5289263"/>
                <a:gd name="T32" fmla="*/ 5015840 w 5600392"/>
                <a:gd name="T33" fmla="*/ 1942225 h 5289263"/>
                <a:gd name="T34" fmla="*/ 5213832 w 5600392"/>
                <a:gd name="T35" fmla="*/ 2583348 h 5289263"/>
                <a:gd name="T36" fmla="*/ 5383542 w 5600392"/>
                <a:gd name="T37" fmla="*/ 3149044 h 5289263"/>
                <a:gd name="T38" fmla="*/ 5506110 w 5600392"/>
                <a:gd name="T39" fmla="*/ 3620458 h 5289263"/>
                <a:gd name="T40" fmla="*/ 5581536 w 5600392"/>
                <a:gd name="T41" fmla="*/ 4025874 h 5289263"/>
                <a:gd name="T42" fmla="*/ 5600392 w 5600392"/>
                <a:gd name="T43" fmla="*/ 4374720 h 5289263"/>
                <a:gd name="T44" fmla="*/ 5562680 w 5600392"/>
                <a:gd name="T45" fmla="*/ 4648140 h 5289263"/>
                <a:gd name="T46" fmla="*/ 5487252 w 5600392"/>
                <a:gd name="T47" fmla="*/ 4864990 h 5289263"/>
                <a:gd name="T48" fmla="*/ 5345828 w 5600392"/>
                <a:gd name="T49" fmla="*/ 5034700 h 5289263"/>
                <a:gd name="T50" fmla="*/ 5157264 w 5600392"/>
                <a:gd name="T51" fmla="*/ 5138410 h 5289263"/>
                <a:gd name="T52" fmla="*/ 4921556 w 5600392"/>
                <a:gd name="T53" fmla="*/ 5232694 h 5289263"/>
                <a:gd name="T54" fmla="*/ 4629280 w 5600392"/>
                <a:gd name="T55" fmla="*/ 5270406 h 5289263"/>
                <a:gd name="T56" fmla="*/ 4280434 w 5600392"/>
                <a:gd name="T57" fmla="*/ 5289263 h 5289263"/>
                <a:gd name="T58" fmla="*/ 3846734 w 5600392"/>
                <a:gd name="T59" fmla="*/ 5289263 h 5289263"/>
                <a:gd name="T60" fmla="*/ 3365892 w 5600392"/>
                <a:gd name="T61" fmla="*/ 5289263 h 5289263"/>
                <a:gd name="T62" fmla="*/ 2856766 w 5600392"/>
                <a:gd name="T63" fmla="*/ 5289263 h 5289263"/>
                <a:gd name="T64" fmla="*/ 895686 w 5600392"/>
                <a:gd name="T65" fmla="*/ 5289263 h 5289263"/>
                <a:gd name="T66" fmla="*/ 527983 w 5600392"/>
                <a:gd name="T67" fmla="*/ 5289263 h 5289263"/>
                <a:gd name="T68" fmla="*/ 235707 w 5600392"/>
                <a:gd name="T69" fmla="*/ 5289263 h 5289263"/>
                <a:gd name="T70" fmla="*/ 0 w 5600392"/>
                <a:gd name="T71" fmla="*/ 5289263 h 5289263"/>
                <a:gd name="T72" fmla="*/ 2988 w 5600392"/>
                <a:gd name="T73" fmla="*/ 5276563 h 5289263"/>
                <a:gd name="T74" fmla="*/ 963477 w 5600392"/>
                <a:gd name="T75" fmla="*/ 5276563 h 5289263"/>
                <a:gd name="T76" fmla="*/ 1206818 w 5600392"/>
                <a:gd name="T77" fmla="*/ 5033222 h 5289263"/>
                <a:gd name="T78" fmla="*/ 1206818 w 5600392"/>
                <a:gd name="T79" fmla="*/ 160285 h 5289263"/>
                <a:gd name="T80" fmla="*/ 1244532 w 5600392"/>
                <a:gd name="T81" fmla="*/ 0 h 5289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0392"/>
                <a:gd name="T124" fmla="*/ 0 h 5289263"/>
                <a:gd name="T125" fmla="*/ 5600392 w 5600392"/>
                <a:gd name="T126" fmla="*/ 5289263 h 5289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0392" h="5289263">
                  <a:moveTo>
                    <a:pt x="1244532" y="0"/>
                  </a:moveTo>
                  <a:lnTo>
                    <a:pt x="1301101" y="0"/>
                  </a:lnTo>
                  <a:lnTo>
                    <a:pt x="1461382" y="0"/>
                  </a:lnTo>
                  <a:lnTo>
                    <a:pt x="1725373" y="0"/>
                  </a:lnTo>
                  <a:lnTo>
                    <a:pt x="2036506" y="0"/>
                  </a:lnTo>
                  <a:lnTo>
                    <a:pt x="2375924" y="0"/>
                  </a:lnTo>
                  <a:lnTo>
                    <a:pt x="2743626" y="0"/>
                  </a:lnTo>
                  <a:lnTo>
                    <a:pt x="3714738" y="0"/>
                  </a:lnTo>
                  <a:lnTo>
                    <a:pt x="3950444" y="37713"/>
                  </a:lnTo>
                  <a:lnTo>
                    <a:pt x="4139010" y="169709"/>
                  </a:lnTo>
                  <a:lnTo>
                    <a:pt x="4318148" y="348846"/>
                  </a:lnTo>
                  <a:lnTo>
                    <a:pt x="4469000" y="565697"/>
                  </a:lnTo>
                  <a:lnTo>
                    <a:pt x="4610424" y="829689"/>
                  </a:lnTo>
                  <a:lnTo>
                    <a:pt x="4723564" y="1121965"/>
                  </a:lnTo>
                  <a:lnTo>
                    <a:pt x="4827274" y="1395385"/>
                  </a:lnTo>
                  <a:lnTo>
                    <a:pt x="4921556" y="1687662"/>
                  </a:lnTo>
                  <a:lnTo>
                    <a:pt x="5015840" y="1942225"/>
                  </a:lnTo>
                  <a:lnTo>
                    <a:pt x="5213832" y="2583348"/>
                  </a:lnTo>
                  <a:lnTo>
                    <a:pt x="5383542" y="3149044"/>
                  </a:lnTo>
                  <a:lnTo>
                    <a:pt x="5506110" y="3620458"/>
                  </a:lnTo>
                  <a:lnTo>
                    <a:pt x="5581536" y="4025874"/>
                  </a:lnTo>
                  <a:lnTo>
                    <a:pt x="5600392" y="4374720"/>
                  </a:lnTo>
                  <a:lnTo>
                    <a:pt x="5562680" y="4648140"/>
                  </a:lnTo>
                  <a:lnTo>
                    <a:pt x="5487252" y="4864990"/>
                  </a:lnTo>
                  <a:lnTo>
                    <a:pt x="5345828" y="5034700"/>
                  </a:lnTo>
                  <a:lnTo>
                    <a:pt x="5157264" y="5138410"/>
                  </a:lnTo>
                  <a:lnTo>
                    <a:pt x="4921556" y="5232694"/>
                  </a:lnTo>
                  <a:lnTo>
                    <a:pt x="4629280" y="5270406"/>
                  </a:lnTo>
                  <a:lnTo>
                    <a:pt x="4280434" y="5289263"/>
                  </a:lnTo>
                  <a:lnTo>
                    <a:pt x="3846734" y="5289263"/>
                  </a:lnTo>
                  <a:lnTo>
                    <a:pt x="3365892" y="5289263"/>
                  </a:lnTo>
                  <a:lnTo>
                    <a:pt x="2856766" y="5289263"/>
                  </a:lnTo>
                  <a:lnTo>
                    <a:pt x="895686" y="5289263"/>
                  </a:lnTo>
                  <a:lnTo>
                    <a:pt x="527983" y="5289263"/>
                  </a:lnTo>
                  <a:lnTo>
                    <a:pt x="235707" y="5289263"/>
                  </a:lnTo>
                  <a:lnTo>
                    <a:pt x="0" y="5289263"/>
                  </a:lnTo>
                  <a:lnTo>
                    <a:pt x="2988" y="5276563"/>
                  </a:lnTo>
                  <a:lnTo>
                    <a:pt x="963477" y="5276563"/>
                  </a:lnTo>
                  <a:cubicBezTo>
                    <a:pt x="1097871" y="5276563"/>
                    <a:pt x="1206818" y="5167616"/>
                    <a:pt x="1206818" y="5033222"/>
                  </a:cubicBezTo>
                  <a:lnTo>
                    <a:pt x="1206818" y="160285"/>
                  </a:lnTo>
                  <a:lnTo>
                    <a:pt x="1244532" y="0"/>
                  </a:lnTo>
                  <a:close/>
                </a:path>
              </a:pathLst>
            </a:custGeom>
            <a:solidFill>
              <a:schemeClr val="accent2"/>
            </a:solidFill>
            <a:ln w="0">
              <a:noFill/>
              <a:round/>
            </a:ln>
          </p:spPr>
          <p:txBody>
            <a:bodyPr/>
            <a:lstStyle/>
            <a:p>
              <a:endParaRPr lang="zh-CN" altLang="en-US"/>
            </a:p>
          </p:txBody>
        </p:sp>
        <p:sp>
          <p:nvSpPr>
            <p:cNvPr id="204816" name="Freeform 8874"/>
            <p:cNvSpPr>
              <a:spLocks noChangeArrowheads="1"/>
            </p:cNvSpPr>
            <p:nvPr/>
          </p:nvSpPr>
          <p:spPr bwMode="auto">
            <a:xfrm>
              <a:off x="9825925" y="4337038"/>
              <a:ext cx="1219671" cy="723524"/>
            </a:xfrm>
            <a:custGeom>
              <a:avLst/>
              <a:gdLst>
                <a:gd name="T0" fmla="*/ 0 w 317"/>
                <a:gd name="T1" fmla="*/ 0 h 188"/>
                <a:gd name="T2" fmla="*/ 78 w 317"/>
                <a:gd name="T3" fmla="*/ 0 h 188"/>
                <a:gd name="T4" fmla="*/ 111 w 317"/>
                <a:gd name="T5" fmla="*/ 0 h 188"/>
                <a:gd name="T6" fmla="*/ 144 w 317"/>
                <a:gd name="T7" fmla="*/ 0 h 188"/>
                <a:gd name="T8" fmla="*/ 200 w 317"/>
                <a:gd name="T9" fmla="*/ 0 h 188"/>
                <a:gd name="T10" fmla="*/ 222 w 317"/>
                <a:gd name="T11" fmla="*/ 5 h 188"/>
                <a:gd name="T12" fmla="*/ 239 w 317"/>
                <a:gd name="T13" fmla="*/ 17 h 188"/>
                <a:gd name="T14" fmla="*/ 253 w 317"/>
                <a:gd name="T15" fmla="*/ 35 h 188"/>
                <a:gd name="T16" fmla="*/ 266 w 317"/>
                <a:gd name="T17" fmla="*/ 58 h 188"/>
                <a:gd name="T18" fmla="*/ 278 w 317"/>
                <a:gd name="T19" fmla="*/ 83 h 188"/>
                <a:gd name="T20" fmla="*/ 288 w 317"/>
                <a:gd name="T21" fmla="*/ 108 h 188"/>
                <a:gd name="T22" fmla="*/ 297 w 317"/>
                <a:gd name="T23" fmla="*/ 135 h 188"/>
                <a:gd name="T24" fmla="*/ 305 w 317"/>
                <a:gd name="T25" fmla="*/ 159 h 188"/>
                <a:gd name="T26" fmla="*/ 311 w 317"/>
                <a:gd name="T27" fmla="*/ 172 h 188"/>
                <a:gd name="T28" fmla="*/ 317 w 317"/>
                <a:gd name="T29" fmla="*/ 188 h 188"/>
                <a:gd name="T30" fmla="*/ 0 w 317"/>
                <a:gd name="T31" fmla="*/ 188 h 188"/>
                <a:gd name="T32" fmla="*/ 0 w 317"/>
                <a:gd name="T33" fmla="*/ 0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7"/>
                <a:gd name="T52" fmla="*/ 0 h 188"/>
                <a:gd name="T53" fmla="*/ 317 w 317"/>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7" h="188">
                  <a:moveTo>
                    <a:pt x="0" y="0"/>
                  </a:moveTo>
                  <a:lnTo>
                    <a:pt x="78" y="0"/>
                  </a:lnTo>
                  <a:lnTo>
                    <a:pt x="111" y="0"/>
                  </a:lnTo>
                  <a:lnTo>
                    <a:pt x="144" y="0"/>
                  </a:lnTo>
                  <a:lnTo>
                    <a:pt x="200" y="0"/>
                  </a:lnTo>
                  <a:lnTo>
                    <a:pt x="222" y="5"/>
                  </a:lnTo>
                  <a:lnTo>
                    <a:pt x="239" y="17"/>
                  </a:lnTo>
                  <a:lnTo>
                    <a:pt x="253" y="35"/>
                  </a:lnTo>
                  <a:lnTo>
                    <a:pt x="266" y="58"/>
                  </a:lnTo>
                  <a:lnTo>
                    <a:pt x="278" y="83"/>
                  </a:lnTo>
                  <a:lnTo>
                    <a:pt x="288" y="108"/>
                  </a:lnTo>
                  <a:lnTo>
                    <a:pt x="297" y="135"/>
                  </a:lnTo>
                  <a:lnTo>
                    <a:pt x="305" y="159"/>
                  </a:lnTo>
                  <a:lnTo>
                    <a:pt x="311" y="172"/>
                  </a:lnTo>
                  <a:lnTo>
                    <a:pt x="317" y="188"/>
                  </a:lnTo>
                  <a:lnTo>
                    <a:pt x="0" y="188"/>
                  </a:lnTo>
                  <a:lnTo>
                    <a:pt x="0" y="0"/>
                  </a:lnTo>
                  <a:close/>
                </a:path>
              </a:pathLst>
            </a:custGeom>
            <a:solidFill>
              <a:srgbClr val="FFFFFF"/>
            </a:solidFill>
            <a:ln w="0">
              <a:noFill/>
              <a:round/>
            </a:ln>
          </p:spPr>
          <p:txBody>
            <a:bodyPr/>
            <a:lstStyle/>
            <a:p>
              <a:endParaRPr lang="zh-CN" altLang="en-US"/>
            </a:p>
          </p:txBody>
        </p:sp>
        <p:sp>
          <p:nvSpPr>
            <p:cNvPr id="18" name="Freeform 8876"/>
            <p:cNvSpPr/>
            <p:nvPr/>
          </p:nvSpPr>
          <p:spPr bwMode="auto">
            <a:xfrm>
              <a:off x="808051" y="6084588"/>
              <a:ext cx="10587656" cy="200075"/>
            </a:xfrm>
            <a:prstGeom prst="round2SameRect">
              <a:avLst>
                <a:gd name="adj1" fmla="val 16667"/>
                <a:gd name="adj2" fmla="val 50000"/>
              </a:avLst>
            </a:prstGeom>
            <a:solidFill>
              <a:schemeClr val="accent2"/>
            </a:solidFill>
            <a:ln w="0">
              <a:noFill/>
              <a:prstDash val="solid"/>
              <a:round/>
            </a:ln>
          </p:spPr>
          <p:txBody>
            <a:bodyPr/>
            <a:lstStyle/>
            <a:p>
              <a:pPr defTabSz="897890" fontAlgn="auto">
                <a:spcBef>
                  <a:spcPts val="0"/>
                </a:spcBef>
                <a:spcAft>
                  <a:spcPts val="0"/>
                </a:spcAft>
                <a:defRPr/>
              </a:pPr>
              <a:endParaRPr lang="es-SV">
                <a:solidFill>
                  <a:srgbClr val="000000"/>
                </a:solidFill>
                <a:latin typeface="+mn-lt"/>
                <a:ea typeface="+mn-ea"/>
              </a:endParaRPr>
            </a:p>
          </p:txBody>
        </p:sp>
        <p:grpSp>
          <p:nvGrpSpPr>
            <p:cNvPr id="204818" name="组 39"/>
            <p:cNvGrpSpPr/>
            <p:nvPr/>
          </p:nvGrpSpPr>
          <p:grpSpPr bwMode="auto">
            <a:xfrm>
              <a:off x="7191923" y="5745601"/>
              <a:ext cx="1069616" cy="1077589"/>
              <a:chOff x="7191923" y="5745601"/>
              <a:chExt cx="1069616" cy="1077589"/>
            </a:xfrm>
          </p:grpSpPr>
          <p:sp>
            <p:nvSpPr>
              <p:cNvPr id="204833" name="Freeform 8877"/>
              <p:cNvSpPr>
                <a:spLocks noChangeArrowheads="1"/>
              </p:cNvSpPr>
              <p:nvPr/>
            </p:nvSpPr>
            <p:spPr bwMode="auto">
              <a:xfrm>
                <a:off x="7191923" y="5745601"/>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4834" name="Freeform 8878"/>
              <p:cNvSpPr>
                <a:spLocks noChangeArrowheads="1"/>
              </p:cNvSpPr>
              <p:nvPr/>
            </p:nvSpPr>
            <p:spPr bwMode="auto">
              <a:xfrm>
                <a:off x="7422775" y="5976513"/>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4835" name="Freeform 8879"/>
              <p:cNvSpPr>
                <a:spLocks noChangeArrowheads="1"/>
              </p:cNvSpPr>
              <p:nvPr/>
            </p:nvSpPr>
            <p:spPr bwMode="auto">
              <a:xfrm>
                <a:off x="7515116" y="6068878"/>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204819" name="组 40"/>
            <p:cNvGrpSpPr/>
            <p:nvPr/>
          </p:nvGrpSpPr>
          <p:grpSpPr bwMode="auto">
            <a:xfrm>
              <a:off x="9902876" y="5745601"/>
              <a:ext cx="1065770" cy="1077589"/>
              <a:chOff x="9902876" y="5745601"/>
              <a:chExt cx="1065770" cy="1077589"/>
            </a:xfrm>
          </p:grpSpPr>
          <p:sp>
            <p:nvSpPr>
              <p:cNvPr id="204830" name="Freeform 8880"/>
              <p:cNvSpPr>
                <a:spLocks noChangeArrowheads="1"/>
              </p:cNvSpPr>
              <p:nvPr/>
            </p:nvSpPr>
            <p:spPr bwMode="auto">
              <a:xfrm>
                <a:off x="9902876" y="5745601"/>
                <a:ext cx="1065770"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4831" name="Freeform 8881"/>
              <p:cNvSpPr>
                <a:spLocks noChangeArrowheads="1"/>
              </p:cNvSpPr>
              <p:nvPr/>
            </p:nvSpPr>
            <p:spPr bwMode="auto">
              <a:xfrm>
                <a:off x="10133728" y="5976513"/>
                <a:ext cx="604065"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4832" name="Freeform 8882"/>
              <p:cNvSpPr>
                <a:spLocks noChangeArrowheads="1"/>
              </p:cNvSpPr>
              <p:nvPr/>
            </p:nvSpPr>
            <p:spPr bwMode="auto">
              <a:xfrm>
                <a:off x="10222220" y="6068878"/>
                <a:ext cx="427078"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204820" name="组 38"/>
            <p:cNvGrpSpPr/>
            <p:nvPr/>
          </p:nvGrpSpPr>
          <p:grpSpPr bwMode="auto">
            <a:xfrm>
              <a:off x="1024416" y="5745601"/>
              <a:ext cx="1069616" cy="1077589"/>
              <a:chOff x="1024416" y="5645539"/>
              <a:chExt cx="1069616" cy="1077589"/>
            </a:xfrm>
          </p:grpSpPr>
          <p:sp>
            <p:nvSpPr>
              <p:cNvPr id="204827" name="Freeform 8877"/>
              <p:cNvSpPr>
                <a:spLocks noChangeArrowheads="1"/>
              </p:cNvSpPr>
              <p:nvPr/>
            </p:nvSpPr>
            <p:spPr bwMode="auto">
              <a:xfrm>
                <a:off x="1024416" y="5645539"/>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4828" name="Freeform 8878"/>
              <p:cNvSpPr>
                <a:spLocks noChangeArrowheads="1"/>
              </p:cNvSpPr>
              <p:nvPr/>
            </p:nvSpPr>
            <p:spPr bwMode="auto">
              <a:xfrm>
                <a:off x="1255268" y="5876451"/>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4829" name="Freeform 8879"/>
              <p:cNvSpPr>
                <a:spLocks noChangeArrowheads="1"/>
              </p:cNvSpPr>
              <p:nvPr/>
            </p:nvSpPr>
            <p:spPr bwMode="auto">
              <a:xfrm>
                <a:off x="1347609" y="5968816"/>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204821" name="组 37"/>
            <p:cNvGrpSpPr/>
            <p:nvPr/>
          </p:nvGrpSpPr>
          <p:grpSpPr bwMode="auto">
            <a:xfrm>
              <a:off x="2150723" y="5745601"/>
              <a:ext cx="1069616" cy="1077589"/>
              <a:chOff x="2150723" y="5687396"/>
              <a:chExt cx="1069616" cy="1077589"/>
            </a:xfrm>
          </p:grpSpPr>
          <p:sp>
            <p:nvSpPr>
              <p:cNvPr id="204824" name="Freeform 8877"/>
              <p:cNvSpPr>
                <a:spLocks noChangeArrowheads="1"/>
              </p:cNvSpPr>
              <p:nvPr/>
            </p:nvSpPr>
            <p:spPr bwMode="auto">
              <a:xfrm>
                <a:off x="2150723" y="5687396"/>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4825" name="Freeform 8878"/>
              <p:cNvSpPr>
                <a:spLocks noChangeArrowheads="1"/>
              </p:cNvSpPr>
              <p:nvPr/>
            </p:nvSpPr>
            <p:spPr bwMode="auto">
              <a:xfrm>
                <a:off x="2381575" y="5918308"/>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4826" name="Freeform 8879"/>
              <p:cNvSpPr>
                <a:spLocks noChangeArrowheads="1"/>
              </p:cNvSpPr>
              <p:nvPr/>
            </p:nvSpPr>
            <p:spPr bwMode="auto">
              <a:xfrm>
                <a:off x="2473916" y="6010672"/>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sp>
          <p:nvSpPr>
            <p:cNvPr id="204822" name="29 Rectángulo"/>
            <p:cNvSpPr>
              <a:spLocks noChangeArrowheads="1"/>
            </p:cNvSpPr>
            <p:nvPr/>
          </p:nvSpPr>
          <p:spPr bwMode="auto">
            <a:xfrm>
              <a:off x="3230684" y="5918308"/>
              <a:ext cx="670992"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4823" name="30 Rectángulo"/>
            <p:cNvSpPr>
              <a:spLocks noChangeArrowheads="1"/>
            </p:cNvSpPr>
            <p:nvPr/>
          </p:nvSpPr>
          <p:spPr bwMode="auto">
            <a:xfrm>
              <a:off x="6320456" y="5918308"/>
              <a:ext cx="670992"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123A861A-8720-4EA1-89F3-32CE136DE8A7}"/>
              </a:ext>
            </a:extLst>
          </p:cNvPr>
          <p:cNvSpPr/>
          <p:nvPr/>
        </p:nvSpPr>
        <p:spPr>
          <a:xfrm>
            <a:off x="784903" y="1074462"/>
            <a:ext cx="10908349" cy="3785652"/>
          </a:xfrm>
          <a:prstGeom prst="rect">
            <a:avLst/>
          </a:prstGeom>
        </p:spPr>
        <p:txBody>
          <a:bodyPr wrap="square">
            <a:spAutoFit/>
          </a:bodyPr>
          <a:lstStyle/>
          <a:p>
            <a:pPr latinLnBrk="1" hangingPunct="0"/>
            <a:r>
              <a:rPr lang="en-US" altLang="zh-CN" sz="2400" dirty="0">
                <a:latin typeface="宋体" panose="02010600030101010101" pitchFamily="2" charset="-122"/>
                <a:ea typeface="宋体" panose="02010600030101010101" pitchFamily="2" charset="-122"/>
              </a:rPr>
              <a:t>C.1.4     </a:t>
            </a:r>
            <a:r>
              <a:rPr lang="zh-CN" altLang="zh-CN" sz="2400" dirty="0">
                <a:latin typeface="宋体" panose="02010600030101010101" pitchFamily="2" charset="-122"/>
                <a:ea typeface="宋体" panose="02010600030101010101" pitchFamily="2" charset="-122"/>
              </a:rPr>
              <a:t>卡拉杰克模型的分组因素</a:t>
            </a:r>
          </a:p>
          <a:p>
            <a:pPr fontAlgn="base" latinLnBrk="1" hangingPunct="0"/>
            <a:r>
              <a:rPr lang="en-US" altLang="zh-CN" sz="2400" dirty="0">
                <a:latin typeface="宋体" panose="02010600030101010101" pitchFamily="2" charset="-122"/>
                <a:ea typeface="宋体" panose="02010600030101010101" pitchFamily="2" charset="-122"/>
              </a:rPr>
              <a:t>C.1.4.1    </a:t>
            </a:r>
            <a:r>
              <a:rPr lang="zh-CN" altLang="zh-CN" sz="2400" dirty="0">
                <a:latin typeface="宋体" panose="02010600030101010101" pitchFamily="2" charset="-122"/>
                <a:ea typeface="宋体" panose="02010600030101010101" pitchFamily="2" charset="-122"/>
              </a:rPr>
              <a:t>采购收益因素</a:t>
            </a:r>
          </a:p>
          <a:p>
            <a:r>
              <a:rPr lang="en-US" altLang="zh-CN" sz="2400" dirty="0">
                <a:highlight>
                  <a:srgbClr val="FFFF00"/>
                </a:highlight>
                <a:latin typeface="宋体" panose="02010600030101010101" pitchFamily="2" charset="-122"/>
                <a:ea typeface="宋体" panose="02010600030101010101" pitchFamily="2" charset="-122"/>
              </a:rPr>
              <a:t>a</a:t>
            </a:r>
            <a:r>
              <a:rPr lang="zh-CN" altLang="zh-CN" sz="2400" dirty="0">
                <a:highlight>
                  <a:srgbClr val="FFFF00"/>
                </a:highlight>
                <a:latin typeface="宋体" panose="02010600030101010101" pitchFamily="2" charset="-122"/>
                <a:ea typeface="宋体" panose="02010600030101010101" pitchFamily="2" charset="-122"/>
              </a:rPr>
              <a:t>）采购收益因素</a:t>
            </a:r>
            <a:r>
              <a:rPr lang="en-US" altLang="zh-CN" sz="2400" dirty="0">
                <a:highlight>
                  <a:srgbClr val="FFFF00"/>
                </a:highlight>
                <a:latin typeface="宋体" panose="02010600030101010101" pitchFamily="2" charset="-122"/>
                <a:ea typeface="宋体" panose="02010600030101010101" pitchFamily="2" charset="-122"/>
              </a:rPr>
              <a:t>Up </a:t>
            </a:r>
            <a:r>
              <a:rPr lang="en-US" altLang="zh-CN" sz="2400" dirty="0">
                <a:latin typeface="宋体" panose="02010600030101010101" pitchFamily="2" charset="-122"/>
                <a:ea typeface="宋体" panose="02010600030101010101" pitchFamily="2" charset="-122"/>
              </a:rPr>
              <a:t>= (Up</a:t>
            </a:r>
            <a:r>
              <a:rPr lang="en-US" altLang="zh-CN" sz="2400" baseline="-25000" dirty="0">
                <a:latin typeface="宋体" panose="02010600030101010101" pitchFamily="2" charset="-122"/>
                <a:ea typeface="宋体" panose="02010600030101010101" pitchFamily="2" charset="-122"/>
              </a:rPr>
              <a:t>1</a:t>
            </a:r>
            <a:r>
              <a:rPr lang="en-US" altLang="zh-CN" sz="2400" dirty="0">
                <a:latin typeface="宋体" panose="02010600030101010101" pitchFamily="2" charset="-122"/>
                <a:ea typeface="宋体" panose="02010600030101010101" pitchFamily="2" charset="-122"/>
              </a:rPr>
              <a:t>,Up</a:t>
            </a:r>
            <a:r>
              <a:rPr lang="en-US" altLang="zh-CN" sz="2400" baseline="-25000" dirty="0">
                <a:latin typeface="宋体" panose="02010600030101010101" pitchFamily="2" charset="-122"/>
                <a:ea typeface="宋体" panose="02010600030101010101" pitchFamily="2" charset="-122"/>
              </a:rPr>
              <a:t>2</a:t>
            </a:r>
            <a:r>
              <a:rPr lang="en-US" altLang="zh-CN" sz="2400" dirty="0">
                <a:latin typeface="宋体" panose="02010600030101010101" pitchFamily="2" charset="-122"/>
                <a:ea typeface="宋体" panose="02010600030101010101" pitchFamily="2" charset="-122"/>
              </a:rPr>
              <a:t>,Up</a:t>
            </a:r>
            <a:r>
              <a:rPr lang="en-US" altLang="zh-CN" sz="2400" baseline="-25000" dirty="0">
                <a:latin typeface="宋体" panose="02010600030101010101" pitchFamily="2" charset="-122"/>
                <a:ea typeface="宋体" panose="02010600030101010101" pitchFamily="2" charset="-122"/>
              </a:rPr>
              <a:t>3</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生产属性，采购属性，库存属性</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a:t>
            </a:r>
          </a:p>
          <a:p>
            <a:r>
              <a:rPr lang="en-US" altLang="zh-CN" sz="2400" dirty="0">
                <a:latin typeface="宋体" panose="02010600030101010101" pitchFamily="2" charset="-122"/>
                <a:ea typeface="宋体" panose="02010600030101010101" pitchFamily="2" charset="-122"/>
              </a:rPr>
              <a:t>b</a:t>
            </a:r>
            <a:r>
              <a:rPr lang="zh-CN" altLang="zh-CN" sz="2400" dirty="0">
                <a:latin typeface="宋体" panose="02010600030101010101" pitchFamily="2" charset="-122"/>
                <a:ea typeface="宋体" panose="02010600030101010101" pitchFamily="2" charset="-122"/>
              </a:rPr>
              <a:t>）生产属性</a:t>
            </a:r>
            <a:r>
              <a:rPr lang="en-US" altLang="zh-CN" sz="2400" dirty="0">
                <a:latin typeface="宋体" panose="02010600030101010101" pitchFamily="2" charset="-122"/>
                <a:ea typeface="宋体" panose="02010600030101010101" pitchFamily="2" charset="-122"/>
              </a:rPr>
              <a:t>UP</a:t>
            </a:r>
            <a:r>
              <a:rPr lang="en-US" altLang="zh-CN" sz="2400" baseline="-25000" dirty="0">
                <a:latin typeface="宋体" panose="02010600030101010101" pitchFamily="2" charset="-122"/>
                <a:ea typeface="宋体" panose="02010600030101010101" pitchFamily="2" charset="-122"/>
              </a:rPr>
              <a:t>1</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战略相关性，生产工艺，质量影响，产量影响，需求数量及频率，安全性，环境影响</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a:t>
            </a:r>
          </a:p>
          <a:p>
            <a:r>
              <a:rPr lang="en-US" altLang="zh-CN" sz="2400" dirty="0">
                <a:latin typeface="宋体" panose="02010600030101010101" pitchFamily="2" charset="-122"/>
                <a:ea typeface="宋体" panose="02010600030101010101" pitchFamily="2" charset="-122"/>
              </a:rPr>
              <a:t>c</a:t>
            </a:r>
            <a:r>
              <a:rPr lang="zh-CN" altLang="zh-CN" sz="2400" dirty="0">
                <a:latin typeface="宋体" panose="02010600030101010101" pitchFamily="2" charset="-122"/>
                <a:ea typeface="宋体" panose="02010600030101010101" pitchFamily="2" charset="-122"/>
              </a:rPr>
              <a:t>）采购属性</a:t>
            </a:r>
            <a:r>
              <a:rPr lang="en-US" altLang="zh-CN" sz="2400" dirty="0">
                <a:latin typeface="宋体" panose="02010600030101010101" pitchFamily="2" charset="-122"/>
                <a:ea typeface="宋体" panose="02010600030101010101" pitchFamily="2" charset="-122"/>
              </a:rPr>
              <a:t>Up</a:t>
            </a:r>
            <a:r>
              <a:rPr lang="en-US" altLang="zh-CN" sz="2400" baseline="-25000" dirty="0">
                <a:latin typeface="宋体" panose="02010600030101010101" pitchFamily="2" charset="-122"/>
                <a:ea typeface="宋体" panose="02010600030101010101" pitchFamily="2" charset="-122"/>
              </a:rPr>
              <a:t>2</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单项采购成本占采购总成本百分比，单项采购成本占企业总成本百分比</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a:t>
            </a:r>
          </a:p>
          <a:p>
            <a:r>
              <a:rPr lang="en-US" altLang="zh-CN" sz="2400" dirty="0">
                <a:latin typeface="宋体" panose="02010600030101010101" pitchFamily="2" charset="-122"/>
                <a:ea typeface="宋体" panose="02010600030101010101" pitchFamily="2" charset="-122"/>
              </a:rPr>
              <a:t>d</a:t>
            </a:r>
            <a:r>
              <a:rPr lang="zh-CN" altLang="zh-CN" sz="2400" dirty="0">
                <a:latin typeface="宋体" panose="02010600030101010101" pitchFamily="2" charset="-122"/>
                <a:ea typeface="宋体" panose="02010600030101010101" pitchFamily="2" charset="-122"/>
              </a:rPr>
              <a:t>）库存属性</a:t>
            </a:r>
            <a:r>
              <a:rPr lang="en-US" altLang="zh-CN" sz="2400" dirty="0">
                <a:latin typeface="宋体" panose="02010600030101010101" pitchFamily="2" charset="-122"/>
                <a:ea typeface="宋体" panose="02010600030101010101" pitchFamily="2" charset="-122"/>
              </a:rPr>
              <a:t>Up</a:t>
            </a:r>
            <a:r>
              <a:rPr lang="en-US" altLang="zh-CN" sz="2400" baseline="-25000" dirty="0">
                <a:latin typeface="宋体" panose="02010600030101010101" pitchFamily="2" charset="-122"/>
                <a:ea typeface="宋体" panose="02010600030101010101" pitchFamily="2" charset="-122"/>
              </a:rPr>
              <a:t>3</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价格，保管和库位成本，风险成本</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a:t>
            </a:r>
          </a:p>
          <a:p>
            <a:pPr fontAlgn="base" latinLnBrk="1" hangingPunct="0"/>
            <a:r>
              <a:rPr lang="en-US" altLang="zh-CN" sz="2400" dirty="0">
                <a:latin typeface="宋体" panose="02010600030101010101" pitchFamily="2" charset="-122"/>
                <a:ea typeface="宋体" panose="02010600030101010101" pitchFamily="2" charset="-122"/>
              </a:rPr>
              <a:t>C.1.4.2    </a:t>
            </a:r>
            <a:r>
              <a:rPr lang="zh-CN" altLang="zh-CN" sz="2400" dirty="0">
                <a:latin typeface="宋体" panose="02010600030101010101" pitchFamily="2" charset="-122"/>
                <a:ea typeface="宋体" panose="02010600030101010101" pitchFamily="2" charset="-122"/>
              </a:rPr>
              <a:t>供应风险因素集</a:t>
            </a:r>
          </a:p>
          <a:p>
            <a:r>
              <a:rPr lang="zh-CN" altLang="zh-CN" sz="2400" dirty="0">
                <a:highlight>
                  <a:srgbClr val="FFFF00"/>
                </a:highlight>
                <a:latin typeface="宋体" panose="02010600030101010101" pitchFamily="2" charset="-122"/>
                <a:ea typeface="宋体" panose="02010600030101010101" pitchFamily="2" charset="-122"/>
              </a:rPr>
              <a:t>供应风险因素</a:t>
            </a:r>
            <a:r>
              <a:rPr lang="en-US" altLang="zh-CN" sz="2400" dirty="0">
                <a:highlight>
                  <a:srgbClr val="FFFF00"/>
                </a:highlight>
                <a:latin typeface="宋体" panose="02010600030101010101" pitchFamily="2" charset="-122"/>
                <a:ea typeface="宋体" panose="02010600030101010101" pitchFamily="2" charset="-122"/>
              </a:rPr>
              <a:t>Us</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稀缺程度，供应敏捷性，质量稳定性，价格稳定性</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a:t>
            </a:r>
          </a:p>
        </p:txBody>
      </p:sp>
      <p:grpSp>
        <p:nvGrpSpPr>
          <p:cNvPr id="3" name="组 5">
            <a:extLst>
              <a:ext uri="{FF2B5EF4-FFF2-40B4-BE49-F238E27FC236}">
                <a16:creationId xmlns:a16="http://schemas.microsoft.com/office/drawing/2014/main" xmlns="" id="{A6DDDEB2-28F6-44DD-9CD2-7AC148A16877}"/>
              </a:ext>
            </a:extLst>
          </p:cNvPr>
          <p:cNvGrpSpPr/>
          <p:nvPr/>
        </p:nvGrpSpPr>
        <p:grpSpPr bwMode="auto">
          <a:xfrm>
            <a:off x="1293538" y="3860581"/>
            <a:ext cx="11423650" cy="2819400"/>
            <a:chOff x="568324" y="4133065"/>
            <a:chExt cx="11424318" cy="2820101"/>
          </a:xfrm>
        </p:grpSpPr>
        <p:sp>
          <p:nvSpPr>
            <p:cNvPr id="4" name="24 Elipse">
              <a:extLst>
                <a:ext uri="{FF2B5EF4-FFF2-40B4-BE49-F238E27FC236}">
                  <a16:creationId xmlns:a16="http://schemas.microsoft.com/office/drawing/2014/main" xmlns="" id="{CDEB696D-034D-4FF9-9522-6C90419E3F19}"/>
                </a:ext>
              </a:extLst>
            </p:cNvPr>
            <p:cNvSpPr/>
            <p:nvPr/>
          </p:nvSpPr>
          <p:spPr>
            <a:xfrm flipH="1">
              <a:off x="568324" y="6204681"/>
              <a:ext cx="3139282" cy="748485"/>
            </a:xfrm>
            <a:prstGeom prst="ellipse">
              <a:avLst/>
            </a:prstGeom>
            <a:gradFill flip="none" rotWithShape="1">
              <a:gsLst>
                <a:gs pos="0">
                  <a:schemeClr val="tx1">
                    <a:lumMod val="85000"/>
                    <a:lumOff val="15000"/>
                    <a:alpha val="69000"/>
                  </a:schemeClr>
                </a:gs>
                <a:gs pos="100000">
                  <a:schemeClr val="tx1">
                    <a:lumMod val="75000"/>
                    <a:lumOff val="25000"/>
                    <a:alpha val="65000"/>
                  </a:schemeClr>
                </a:gs>
              </a:gsLst>
              <a:lin ang="5400000" scaled="0"/>
              <a:tileRect/>
            </a:gradFill>
            <a:ln>
              <a:noFill/>
            </a:ln>
            <a:effectLst>
              <a:softEdge rad="444500"/>
            </a:effectLst>
          </p:spPr>
          <p:style>
            <a:lnRef idx="2">
              <a:schemeClr val="accent2">
                <a:shade val="50000"/>
              </a:schemeClr>
            </a:lnRef>
            <a:fillRef idx="1">
              <a:schemeClr val="accent2"/>
            </a:fillRef>
            <a:effectRef idx="0">
              <a:schemeClr val="accent2"/>
            </a:effectRef>
            <a:fontRef idx="minor">
              <a:schemeClr val="lt1"/>
            </a:fontRef>
          </p:style>
          <p:txBody>
            <a:bodyPr lIns="89750" tIns="44866" rIns="89750" bIns="44866" anchor="ctr"/>
            <a:lstStyle/>
            <a:p>
              <a:pPr algn="ctr" defTabSz="897890" fontAlgn="auto">
                <a:spcBef>
                  <a:spcPts val="0"/>
                </a:spcBef>
                <a:spcAft>
                  <a:spcPts val="0"/>
                </a:spcAft>
                <a:defRPr/>
              </a:pPr>
              <a:endParaRPr lang="es-MX">
                <a:solidFill>
                  <a:srgbClr val="FFFFFF"/>
                </a:solidFill>
              </a:endParaRPr>
            </a:p>
          </p:txBody>
        </p:sp>
        <p:sp>
          <p:nvSpPr>
            <p:cNvPr id="5" name="24 Elipse">
              <a:extLst>
                <a:ext uri="{FF2B5EF4-FFF2-40B4-BE49-F238E27FC236}">
                  <a16:creationId xmlns:a16="http://schemas.microsoft.com/office/drawing/2014/main" xmlns="" id="{4E4CA1F8-3F51-4959-82C3-6284C6C7B235}"/>
                </a:ext>
              </a:extLst>
            </p:cNvPr>
            <p:cNvSpPr/>
            <p:nvPr/>
          </p:nvSpPr>
          <p:spPr>
            <a:xfrm flipH="1">
              <a:off x="8853360" y="6204681"/>
              <a:ext cx="3139282" cy="748485"/>
            </a:xfrm>
            <a:prstGeom prst="ellipse">
              <a:avLst/>
            </a:prstGeom>
            <a:gradFill flip="none" rotWithShape="1">
              <a:gsLst>
                <a:gs pos="0">
                  <a:schemeClr val="tx1">
                    <a:lumMod val="85000"/>
                    <a:lumOff val="15000"/>
                    <a:alpha val="69000"/>
                  </a:schemeClr>
                </a:gs>
                <a:gs pos="100000">
                  <a:schemeClr val="tx1">
                    <a:lumMod val="75000"/>
                    <a:lumOff val="25000"/>
                    <a:alpha val="65000"/>
                  </a:schemeClr>
                </a:gs>
              </a:gsLst>
              <a:lin ang="5400000" scaled="0"/>
              <a:tileRect/>
            </a:gradFill>
            <a:ln>
              <a:noFill/>
            </a:ln>
            <a:effectLst>
              <a:softEdge rad="444500"/>
            </a:effectLst>
          </p:spPr>
          <p:style>
            <a:lnRef idx="2">
              <a:schemeClr val="accent2">
                <a:shade val="50000"/>
              </a:schemeClr>
            </a:lnRef>
            <a:fillRef idx="1">
              <a:schemeClr val="accent2"/>
            </a:fillRef>
            <a:effectRef idx="0">
              <a:schemeClr val="accent2"/>
            </a:effectRef>
            <a:fontRef idx="minor">
              <a:schemeClr val="lt1"/>
            </a:fontRef>
          </p:style>
          <p:txBody>
            <a:bodyPr lIns="89750" tIns="44866" rIns="89750" bIns="44866" anchor="ctr"/>
            <a:lstStyle/>
            <a:p>
              <a:pPr algn="ctr" defTabSz="897890" fontAlgn="auto">
                <a:spcBef>
                  <a:spcPts val="0"/>
                </a:spcBef>
                <a:spcAft>
                  <a:spcPts val="0"/>
                </a:spcAft>
                <a:defRPr/>
              </a:pPr>
              <a:endParaRPr lang="es-MX">
                <a:solidFill>
                  <a:srgbClr val="FFFFFF"/>
                </a:solidFill>
              </a:endParaRPr>
            </a:p>
          </p:txBody>
        </p:sp>
        <p:sp>
          <p:nvSpPr>
            <p:cNvPr id="6" name="32 Rectángulo">
              <a:extLst>
                <a:ext uri="{FF2B5EF4-FFF2-40B4-BE49-F238E27FC236}">
                  <a16:creationId xmlns:a16="http://schemas.microsoft.com/office/drawing/2014/main" xmlns="" id="{5873F1CD-5622-48CC-94BE-436FA363F20D}"/>
                </a:ext>
              </a:extLst>
            </p:cNvPr>
            <p:cNvSpPr>
              <a:spLocks noChangeArrowheads="1"/>
            </p:cNvSpPr>
            <p:nvPr/>
          </p:nvSpPr>
          <p:spPr bwMode="auto">
            <a:xfrm>
              <a:off x="8909211" y="5895938"/>
              <a:ext cx="208766"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7" name="33 Rectángulo">
              <a:extLst>
                <a:ext uri="{FF2B5EF4-FFF2-40B4-BE49-F238E27FC236}">
                  <a16:creationId xmlns:a16="http://schemas.microsoft.com/office/drawing/2014/main" xmlns="" id="{AE84EFB5-4719-4F72-8CB4-B690FABF941F}"/>
                </a:ext>
              </a:extLst>
            </p:cNvPr>
            <p:cNvSpPr>
              <a:spLocks noChangeArrowheads="1"/>
            </p:cNvSpPr>
            <p:nvPr/>
          </p:nvSpPr>
          <p:spPr bwMode="auto">
            <a:xfrm>
              <a:off x="928560" y="5793700"/>
              <a:ext cx="7645155" cy="124608"/>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8" name="31 Rectángulo">
              <a:extLst>
                <a:ext uri="{FF2B5EF4-FFF2-40B4-BE49-F238E27FC236}">
                  <a16:creationId xmlns:a16="http://schemas.microsoft.com/office/drawing/2014/main" xmlns="" id="{E6F06CFA-A53E-4DED-A670-7D8A4F79EEBD}"/>
                </a:ext>
              </a:extLst>
            </p:cNvPr>
            <p:cNvSpPr>
              <a:spLocks noChangeArrowheads="1"/>
            </p:cNvSpPr>
            <p:nvPr/>
          </p:nvSpPr>
          <p:spPr bwMode="auto">
            <a:xfrm>
              <a:off x="8573714" y="5402275"/>
              <a:ext cx="1214020" cy="525800"/>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9" name="Freeform 8873">
              <a:extLst>
                <a:ext uri="{FF2B5EF4-FFF2-40B4-BE49-F238E27FC236}">
                  <a16:creationId xmlns:a16="http://schemas.microsoft.com/office/drawing/2014/main" xmlns="" id="{AAEDE682-6E06-4E8A-92E9-D50177950AC8}"/>
                </a:ext>
              </a:extLst>
            </p:cNvPr>
            <p:cNvSpPr>
              <a:spLocks noChangeArrowheads="1"/>
            </p:cNvSpPr>
            <p:nvPr/>
          </p:nvSpPr>
          <p:spPr bwMode="auto">
            <a:xfrm>
              <a:off x="9117978" y="4133065"/>
              <a:ext cx="2285438" cy="2159028"/>
            </a:xfrm>
            <a:custGeom>
              <a:avLst/>
              <a:gdLst>
                <a:gd name="T0" fmla="*/ 1244532 w 5600392"/>
                <a:gd name="T1" fmla="*/ 0 h 5289263"/>
                <a:gd name="T2" fmla="*/ 1301101 w 5600392"/>
                <a:gd name="T3" fmla="*/ 0 h 5289263"/>
                <a:gd name="T4" fmla="*/ 1461382 w 5600392"/>
                <a:gd name="T5" fmla="*/ 0 h 5289263"/>
                <a:gd name="T6" fmla="*/ 1725373 w 5600392"/>
                <a:gd name="T7" fmla="*/ 0 h 5289263"/>
                <a:gd name="T8" fmla="*/ 2036506 w 5600392"/>
                <a:gd name="T9" fmla="*/ 0 h 5289263"/>
                <a:gd name="T10" fmla="*/ 2375924 w 5600392"/>
                <a:gd name="T11" fmla="*/ 0 h 5289263"/>
                <a:gd name="T12" fmla="*/ 2743626 w 5600392"/>
                <a:gd name="T13" fmla="*/ 0 h 5289263"/>
                <a:gd name="T14" fmla="*/ 3714738 w 5600392"/>
                <a:gd name="T15" fmla="*/ 0 h 5289263"/>
                <a:gd name="T16" fmla="*/ 3950444 w 5600392"/>
                <a:gd name="T17" fmla="*/ 37713 h 5289263"/>
                <a:gd name="T18" fmla="*/ 4139010 w 5600392"/>
                <a:gd name="T19" fmla="*/ 169709 h 5289263"/>
                <a:gd name="T20" fmla="*/ 4318148 w 5600392"/>
                <a:gd name="T21" fmla="*/ 348846 h 5289263"/>
                <a:gd name="T22" fmla="*/ 4469000 w 5600392"/>
                <a:gd name="T23" fmla="*/ 565697 h 5289263"/>
                <a:gd name="T24" fmla="*/ 4610424 w 5600392"/>
                <a:gd name="T25" fmla="*/ 829689 h 5289263"/>
                <a:gd name="T26" fmla="*/ 4723564 w 5600392"/>
                <a:gd name="T27" fmla="*/ 1121965 h 5289263"/>
                <a:gd name="T28" fmla="*/ 4827274 w 5600392"/>
                <a:gd name="T29" fmla="*/ 1395385 h 5289263"/>
                <a:gd name="T30" fmla="*/ 4921556 w 5600392"/>
                <a:gd name="T31" fmla="*/ 1687662 h 5289263"/>
                <a:gd name="T32" fmla="*/ 5015840 w 5600392"/>
                <a:gd name="T33" fmla="*/ 1942225 h 5289263"/>
                <a:gd name="T34" fmla="*/ 5213832 w 5600392"/>
                <a:gd name="T35" fmla="*/ 2583348 h 5289263"/>
                <a:gd name="T36" fmla="*/ 5383542 w 5600392"/>
                <a:gd name="T37" fmla="*/ 3149044 h 5289263"/>
                <a:gd name="T38" fmla="*/ 5506110 w 5600392"/>
                <a:gd name="T39" fmla="*/ 3620458 h 5289263"/>
                <a:gd name="T40" fmla="*/ 5581536 w 5600392"/>
                <a:gd name="T41" fmla="*/ 4025874 h 5289263"/>
                <a:gd name="T42" fmla="*/ 5600392 w 5600392"/>
                <a:gd name="T43" fmla="*/ 4374720 h 5289263"/>
                <a:gd name="T44" fmla="*/ 5562680 w 5600392"/>
                <a:gd name="T45" fmla="*/ 4648140 h 5289263"/>
                <a:gd name="T46" fmla="*/ 5487252 w 5600392"/>
                <a:gd name="T47" fmla="*/ 4864990 h 5289263"/>
                <a:gd name="T48" fmla="*/ 5345828 w 5600392"/>
                <a:gd name="T49" fmla="*/ 5034700 h 5289263"/>
                <a:gd name="T50" fmla="*/ 5157264 w 5600392"/>
                <a:gd name="T51" fmla="*/ 5138410 h 5289263"/>
                <a:gd name="T52" fmla="*/ 4921556 w 5600392"/>
                <a:gd name="T53" fmla="*/ 5232694 h 5289263"/>
                <a:gd name="T54" fmla="*/ 4629280 w 5600392"/>
                <a:gd name="T55" fmla="*/ 5270406 h 5289263"/>
                <a:gd name="T56" fmla="*/ 4280434 w 5600392"/>
                <a:gd name="T57" fmla="*/ 5289263 h 5289263"/>
                <a:gd name="T58" fmla="*/ 3846734 w 5600392"/>
                <a:gd name="T59" fmla="*/ 5289263 h 5289263"/>
                <a:gd name="T60" fmla="*/ 3365892 w 5600392"/>
                <a:gd name="T61" fmla="*/ 5289263 h 5289263"/>
                <a:gd name="T62" fmla="*/ 2856766 w 5600392"/>
                <a:gd name="T63" fmla="*/ 5289263 h 5289263"/>
                <a:gd name="T64" fmla="*/ 895686 w 5600392"/>
                <a:gd name="T65" fmla="*/ 5289263 h 5289263"/>
                <a:gd name="T66" fmla="*/ 527983 w 5600392"/>
                <a:gd name="T67" fmla="*/ 5289263 h 5289263"/>
                <a:gd name="T68" fmla="*/ 235707 w 5600392"/>
                <a:gd name="T69" fmla="*/ 5289263 h 5289263"/>
                <a:gd name="T70" fmla="*/ 0 w 5600392"/>
                <a:gd name="T71" fmla="*/ 5289263 h 5289263"/>
                <a:gd name="T72" fmla="*/ 2988 w 5600392"/>
                <a:gd name="T73" fmla="*/ 5276563 h 5289263"/>
                <a:gd name="T74" fmla="*/ 963477 w 5600392"/>
                <a:gd name="T75" fmla="*/ 5276563 h 5289263"/>
                <a:gd name="T76" fmla="*/ 1206818 w 5600392"/>
                <a:gd name="T77" fmla="*/ 5033222 h 5289263"/>
                <a:gd name="T78" fmla="*/ 1206818 w 5600392"/>
                <a:gd name="T79" fmla="*/ 160285 h 5289263"/>
                <a:gd name="T80" fmla="*/ 1244532 w 5600392"/>
                <a:gd name="T81" fmla="*/ 0 h 5289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0392"/>
                <a:gd name="T124" fmla="*/ 0 h 5289263"/>
                <a:gd name="T125" fmla="*/ 5600392 w 5600392"/>
                <a:gd name="T126" fmla="*/ 5289263 h 5289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0392" h="5289263">
                  <a:moveTo>
                    <a:pt x="1244532" y="0"/>
                  </a:moveTo>
                  <a:lnTo>
                    <a:pt x="1301101" y="0"/>
                  </a:lnTo>
                  <a:lnTo>
                    <a:pt x="1461382" y="0"/>
                  </a:lnTo>
                  <a:lnTo>
                    <a:pt x="1725373" y="0"/>
                  </a:lnTo>
                  <a:lnTo>
                    <a:pt x="2036506" y="0"/>
                  </a:lnTo>
                  <a:lnTo>
                    <a:pt x="2375924" y="0"/>
                  </a:lnTo>
                  <a:lnTo>
                    <a:pt x="2743626" y="0"/>
                  </a:lnTo>
                  <a:lnTo>
                    <a:pt x="3714738" y="0"/>
                  </a:lnTo>
                  <a:lnTo>
                    <a:pt x="3950444" y="37713"/>
                  </a:lnTo>
                  <a:lnTo>
                    <a:pt x="4139010" y="169709"/>
                  </a:lnTo>
                  <a:lnTo>
                    <a:pt x="4318148" y="348846"/>
                  </a:lnTo>
                  <a:lnTo>
                    <a:pt x="4469000" y="565697"/>
                  </a:lnTo>
                  <a:lnTo>
                    <a:pt x="4610424" y="829689"/>
                  </a:lnTo>
                  <a:lnTo>
                    <a:pt x="4723564" y="1121965"/>
                  </a:lnTo>
                  <a:lnTo>
                    <a:pt x="4827274" y="1395385"/>
                  </a:lnTo>
                  <a:lnTo>
                    <a:pt x="4921556" y="1687662"/>
                  </a:lnTo>
                  <a:lnTo>
                    <a:pt x="5015840" y="1942225"/>
                  </a:lnTo>
                  <a:lnTo>
                    <a:pt x="5213832" y="2583348"/>
                  </a:lnTo>
                  <a:lnTo>
                    <a:pt x="5383542" y="3149044"/>
                  </a:lnTo>
                  <a:lnTo>
                    <a:pt x="5506110" y="3620458"/>
                  </a:lnTo>
                  <a:lnTo>
                    <a:pt x="5581536" y="4025874"/>
                  </a:lnTo>
                  <a:lnTo>
                    <a:pt x="5600392" y="4374720"/>
                  </a:lnTo>
                  <a:lnTo>
                    <a:pt x="5562680" y="4648140"/>
                  </a:lnTo>
                  <a:lnTo>
                    <a:pt x="5487252" y="4864990"/>
                  </a:lnTo>
                  <a:lnTo>
                    <a:pt x="5345828" y="5034700"/>
                  </a:lnTo>
                  <a:lnTo>
                    <a:pt x="5157264" y="5138410"/>
                  </a:lnTo>
                  <a:lnTo>
                    <a:pt x="4921556" y="5232694"/>
                  </a:lnTo>
                  <a:lnTo>
                    <a:pt x="4629280" y="5270406"/>
                  </a:lnTo>
                  <a:lnTo>
                    <a:pt x="4280434" y="5289263"/>
                  </a:lnTo>
                  <a:lnTo>
                    <a:pt x="3846734" y="5289263"/>
                  </a:lnTo>
                  <a:lnTo>
                    <a:pt x="3365892" y="5289263"/>
                  </a:lnTo>
                  <a:lnTo>
                    <a:pt x="2856766" y="5289263"/>
                  </a:lnTo>
                  <a:lnTo>
                    <a:pt x="895686" y="5289263"/>
                  </a:lnTo>
                  <a:lnTo>
                    <a:pt x="527983" y="5289263"/>
                  </a:lnTo>
                  <a:lnTo>
                    <a:pt x="235707" y="5289263"/>
                  </a:lnTo>
                  <a:lnTo>
                    <a:pt x="0" y="5289263"/>
                  </a:lnTo>
                  <a:lnTo>
                    <a:pt x="2988" y="5276563"/>
                  </a:lnTo>
                  <a:lnTo>
                    <a:pt x="963477" y="5276563"/>
                  </a:lnTo>
                  <a:cubicBezTo>
                    <a:pt x="1097871" y="5276563"/>
                    <a:pt x="1206818" y="5167616"/>
                    <a:pt x="1206818" y="5033222"/>
                  </a:cubicBezTo>
                  <a:lnTo>
                    <a:pt x="1206818" y="160285"/>
                  </a:lnTo>
                  <a:lnTo>
                    <a:pt x="1244532" y="0"/>
                  </a:lnTo>
                  <a:close/>
                </a:path>
              </a:pathLst>
            </a:custGeom>
            <a:solidFill>
              <a:schemeClr val="accent2"/>
            </a:solidFill>
            <a:ln w="0">
              <a:noFill/>
              <a:round/>
            </a:ln>
          </p:spPr>
          <p:txBody>
            <a:bodyPr/>
            <a:lstStyle/>
            <a:p>
              <a:endParaRPr lang="zh-CN" altLang="en-US"/>
            </a:p>
          </p:txBody>
        </p:sp>
        <p:sp>
          <p:nvSpPr>
            <p:cNvPr id="10" name="Freeform 8874">
              <a:extLst>
                <a:ext uri="{FF2B5EF4-FFF2-40B4-BE49-F238E27FC236}">
                  <a16:creationId xmlns:a16="http://schemas.microsoft.com/office/drawing/2014/main" xmlns="" id="{DB9ABB14-B41A-4F93-AA68-C1D79444F67F}"/>
                </a:ext>
              </a:extLst>
            </p:cNvPr>
            <p:cNvSpPr>
              <a:spLocks noChangeArrowheads="1"/>
            </p:cNvSpPr>
            <p:nvPr/>
          </p:nvSpPr>
          <p:spPr bwMode="auto">
            <a:xfrm>
              <a:off x="9825925" y="4337038"/>
              <a:ext cx="1219671" cy="723524"/>
            </a:xfrm>
            <a:custGeom>
              <a:avLst/>
              <a:gdLst>
                <a:gd name="T0" fmla="*/ 0 w 317"/>
                <a:gd name="T1" fmla="*/ 0 h 188"/>
                <a:gd name="T2" fmla="*/ 78 w 317"/>
                <a:gd name="T3" fmla="*/ 0 h 188"/>
                <a:gd name="T4" fmla="*/ 111 w 317"/>
                <a:gd name="T5" fmla="*/ 0 h 188"/>
                <a:gd name="T6" fmla="*/ 144 w 317"/>
                <a:gd name="T7" fmla="*/ 0 h 188"/>
                <a:gd name="T8" fmla="*/ 200 w 317"/>
                <a:gd name="T9" fmla="*/ 0 h 188"/>
                <a:gd name="T10" fmla="*/ 222 w 317"/>
                <a:gd name="T11" fmla="*/ 5 h 188"/>
                <a:gd name="T12" fmla="*/ 239 w 317"/>
                <a:gd name="T13" fmla="*/ 17 h 188"/>
                <a:gd name="T14" fmla="*/ 253 w 317"/>
                <a:gd name="T15" fmla="*/ 35 h 188"/>
                <a:gd name="T16" fmla="*/ 266 w 317"/>
                <a:gd name="T17" fmla="*/ 58 h 188"/>
                <a:gd name="T18" fmla="*/ 278 w 317"/>
                <a:gd name="T19" fmla="*/ 83 h 188"/>
                <a:gd name="T20" fmla="*/ 288 w 317"/>
                <a:gd name="T21" fmla="*/ 108 h 188"/>
                <a:gd name="T22" fmla="*/ 297 w 317"/>
                <a:gd name="T23" fmla="*/ 135 h 188"/>
                <a:gd name="T24" fmla="*/ 305 w 317"/>
                <a:gd name="T25" fmla="*/ 159 h 188"/>
                <a:gd name="T26" fmla="*/ 311 w 317"/>
                <a:gd name="T27" fmla="*/ 172 h 188"/>
                <a:gd name="T28" fmla="*/ 317 w 317"/>
                <a:gd name="T29" fmla="*/ 188 h 188"/>
                <a:gd name="T30" fmla="*/ 0 w 317"/>
                <a:gd name="T31" fmla="*/ 188 h 188"/>
                <a:gd name="T32" fmla="*/ 0 w 317"/>
                <a:gd name="T33" fmla="*/ 0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7"/>
                <a:gd name="T52" fmla="*/ 0 h 188"/>
                <a:gd name="T53" fmla="*/ 317 w 317"/>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7" h="188">
                  <a:moveTo>
                    <a:pt x="0" y="0"/>
                  </a:moveTo>
                  <a:lnTo>
                    <a:pt x="78" y="0"/>
                  </a:lnTo>
                  <a:lnTo>
                    <a:pt x="111" y="0"/>
                  </a:lnTo>
                  <a:lnTo>
                    <a:pt x="144" y="0"/>
                  </a:lnTo>
                  <a:lnTo>
                    <a:pt x="200" y="0"/>
                  </a:lnTo>
                  <a:lnTo>
                    <a:pt x="222" y="5"/>
                  </a:lnTo>
                  <a:lnTo>
                    <a:pt x="239" y="17"/>
                  </a:lnTo>
                  <a:lnTo>
                    <a:pt x="253" y="35"/>
                  </a:lnTo>
                  <a:lnTo>
                    <a:pt x="266" y="58"/>
                  </a:lnTo>
                  <a:lnTo>
                    <a:pt x="278" y="83"/>
                  </a:lnTo>
                  <a:lnTo>
                    <a:pt x="288" y="108"/>
                  </a:lnTo>
                  <a:lnTo>
                    <a:pt x="297" y="135"/>
                  </a:lnTo>
                  <a:lnTo>
                    <a:pt x="305" y="159"/>
                  </a:lnTo>
                  <a:lnTo>
                    <a:pt x="311" y="172"/>
                  </a:lnTo>
                  <a:lnTo>
                    <a:pt x="317" y="188"/>
                  </a:lnTo>
                  <a:lnTo>
                    <a:pt x="0" y="188"/>
                  </a:lnTo>
                  <a:lnTo>
                    <a:pt x="0" y="0"/>
                  </a:lnTo>
                  <a:close/>
                </a:path>
              </a:pathLst>
            </a:custGeom>
            <a:solidFill>
              <a:srgbClr val="FFFFFF"/>
            </a:solidFill>
            <a:ln w="0">
              <a:noFill/>
              <a:round/>
            </a:ln>
          </p:spPr>
          <p:txBody>
            <a:bodyPr/>
            <a:lstStyle/>
            <a:p>
              <a:endParaRPr lang="zh-CN" altLang="en-US"/>
            </a:p>
          </p:txBody>
        </p:sp>
        <p:sp>
          <p:nvSpPr>
            <p:cNvPr id="11" name="Freeform 8876">
              <a:extLst>
                <a:ext uri="{FF2B5EF4-FFF2-40B4-BE49-F238E27FC236}">
                  <a16:creationId xmlns:a16="http://schemas.microsoft.com/office/drawing/2014/main" xmlns="" id="{C2AF3D0B-F565-4499-8510-770E70ECC9C7}"/>
                </a:ext>
              </a:extLst>
            </p:cNvPr>
            <p:cNvSpPr/>
            <p:nvPr/>
          </p:nvSpPr>
          <p:spPr bwMode="auto">
            <a:xfrm>
              <a:off x="808051" y="6084588"/>
              <a:ext cx="10587656" cy="200075"/>
            </a:xfrm>
            <a:prstGeom prst="round2SameRect">
              <a:avLst>
                <a:gd name="adj1" fmla="val 16667"/>
                <a:gd name="adj2" fmla="val 50000"/>
              </a:avLst>
            </a:prstGeom>
            <a:solidFill>
              <a:schemeClr val="accent2"/>
            </a:solidFill>
            <a:ln w="0">
              <a:noFill/>
              <a:prstDash val="solid"/>
              <a:round/>
            </a:ln>
          </p:spPr>
          <p:txBody>
            <a:bodyPr/>
            <a:lstStyle/>
            <a:p>
              <a:pPr defTabSz="897890" fontAlgn="auto">
                <a:spcBef>
                  <a:spcPts val="0"/>
                </a:spcBef>
                <a:spcAft>
                  <a:spcPts val="0"/>
                </a:spcAft>
                <a:defRPr/>
              </a:pPr>
              <a:endParaRPr lang="es-SV">
                <a:solidFill>
                  <a:srgbClr val="000000"/>
                </a:solidFill>
                <a:latin typeface="+mn-lt"/>
                <a:ea typeface="+mn-ea"/>
              </a:endParaRPr>
            </a:p>
          </p:txBody>
        </p:sp>
        <p:grpSp>
          <p:nvGrpSpPr>
            <p:cNvPr id="12" name="组 14">
              <a:extLst>
                <a:ext uri="{FF2B5EF4-FFF2-40B4-BE49-F238E27FC236}">
                  <a16:creationId xmlns:a16="http://schemas.microsoft.com/office/drawing/2014/main" xmlns="" id="{C6D64F70-C29D-46C3-8B70-F0F688039BE8}"/>
                </a:ext>
              </a:extLst>
            </p:cNvPr>
            <p:cNvGrpSpPr/>
            <p:nvPr/>
          </p:nvGrpSpPr>
          <p:grpSpPr bwMode="auto">
            <a:xfrm>
              <a:off x="7191923" y="5745601"/>
              <a:ext cx="1069616" cy="1077589"/>
              <a:chOff x="7191923" y="5745601"/>
              <a:chExt cx="1069616" cy="1077589"/>
            </a:xfrm>
          </p:grpSpPr>
          <p:sp>
            <p:nvSpPr>
              <p:cNvPr id="27" name="Freeform 8877">
                <a:extLst>
                  <a:ext uri="{FF2B5EF4-FFF2-40B4-BE49-F238E27FC236}">
                    <a16:creationId xmlns:a16="http://schemas.microsoft.com/office/drawing/2014/main" xmlns="" id="{E3A92E04-DB1A-4919-8C8A-5A8B6D3909BA}"/>
                  </a:ext>
                </a:extLst>
              </p:cNvPr>
              <p:cNvSpPr>
                <a:spLocks noChangeArrowheads="1"/>
              </p:cNvSpPr>
              <p:nvPr/>
            </p:nvSpPr>
            <p:spPr bwMode="auto">
              <a:xfrm>
                <a:off x="7191923" y="5745601"/>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8" name="Freeform 8878">
                <a:extLst>
                  <a:ext uri="{FF2B5EF4-FFF2-40B4-BE49-F238E27FC236}">
                    <a16:creationId xmlns:a16="http://schemas.microsoft.com/office/drawing/2014/main" xmlns="" id="{6128D1CC-1541-4993-9B58-AD5DFCF170E0}"/>
                  </a:ext>
                </a:extLst>
              </p:cNvPr>
              <p:cNvSpPr>
                <a:spLocks noChangeArrowheads="1"/>
              </p:cNvSpPr>
              <p:nvPr/>
            </p:nvSpPr>
            <p:spPr bwMode="auto">
              <a:xfrm>
                <a:off x="7422775" y="5976513"/>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9" name="Freeform 8879">
                <a:extLst>
                  <a:ext uri="{FF2B5EF4-FFF2-40B4-BE49-F238E27FC236}">
                    <a16:creationId xmlns:a16="http://schemas.microsoft.com/office/drawing/2014/main" xmlns="" id="{7C2AE8C0-A3A0-49F8-B860-1B28B07D9495}"/>
                  </a:ext>
                </a:extLst>
              </p:cNvPr>
              <p:cNvSpPr>
                <a:spLocks noChangeArrowheads="1"/>
              </p:cNvSpPr>
              <p:nvPr/>
            </p:nvSpPr>
            <p:spPr bwMode="auto">
              <a:xfrm>
                <a:off x="7515116" y="6068878"/>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13" name="组 15">
              <a:extLst>
                <a:ext uri="{FF2B5EF4-FFF2-40B4-BE49-F238E27FC236}">
                  <a16:creationId xmlns:a16="http://schemas.microsoft.com/office/drawing/2014/main" xmlns="" id="{78095900-6DF3-45CF-8EED-FC107C05EB68}"/>
                </a:ext>
              </a:extLst>
            </p:cNvPr>
            <p:cNvGrpSpPr/>
            <p:nvPr/>
          </p:nvGrpSpPr>
          <p:grpSpPr bwMode="auto">
            <a:xfrm>
              <a:off x="9902876" y="5745601"/>
              <a:ext cx="1065770" cy="1077589"/>
              <a:chOff x="9902876" y="5745601"/>
              <a:chExt cx="1065770" cy="1077589"/>
            </a:xfrm>
          </p:grpSpPr>
          <p:sp>
            <p:nvSpPr>
              <p:cNvPr id="24" name="Freeform 8880">
                <a:extLst>
                  <a:ext uri="{FF2B5EF4-FFF2-40B4-BE49-F238E27FC236}">
                    <a16:creationId xmlns:a16="http://schemas.microsoft.com/office/drawing/2014/main" xmlns="" id="{60178A5C-680E-4765-9F71-B53A9B9A2AAD}"/>
                  </a:ext>
                </a:extLst>
              </p:cNvPr>
              <p:cNvSpPr>
                <a:spLocks noChangeArrowheads="1"/>
              </p:cNvSpPr>
              <p:nvPr/>
            </p:nvSpPr>
            <p:spPr bwMode="auto">
              <a:xfrm>
                <a:off x="9902876" y="5745601"/>
                <a:ext cx="1065770"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5" name="Freeform 8881">
                <a:extLst>
                  <a:ext uri="{FF2B5EF4-FFF2-40B4-BE49-F238E27FC236}">
                    <a16:creationId xmlns:a16="http://schemas.microsoft.com/office/drawing/2014/main" xmlns="" id="{F13C073F-EDE8-4972-90F9-FF03F0AE7474}"/>
                  </a:ext>
                </a:extLst>
              </p:cNvPr>
              <p:cNvSpPr>
                <a:spLocks noChangeArrowheads="1"/>
              </p:cNvSpPr>
              <p:nvPr/>
            </p:nvSpPr>
            <p:spPr bwMode="auto">
              <a:xfrm>
                <a:off x="10133728" y="5976513"/>
                <a:ext cx="604065"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6" name="Freeform 8882">
                <a:extLst>
                  <a:ext uri="{FF2B5EF4-FFF2-40B4-BE49-F238E27FC236}">
                    <a16:creationId xmlns:a16="http://schemas.microsoft.com/office/drawing/2014/main" xmlns="" id="{A26D96C6-1FAF-488C-AD24-67AABE7ED2E0}"/>
                  </a:ext>
                </a:extLst>
              </p:cNvPr>
              <p:cNvSpPr>
                <a:spLocks noChangeArrowheads="1"/>
              </p:cNvSpPr>
              <p:nvPr/>
            </p:nvSpPr>
            <p:spPr bwMode="auto">
              <a:xfrm>
                <a:off x="10222220" y="6068878"/>
                <a:ext cx="427078"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14" name="组 16">
              <a:extLst>
                <a:ext uri="{FF2B5EF4-FFF2-40B4-BE49-F238E27FC236}">
                  <a16:creationId xmlns:a16="http://schemas.microsoft.com/office/drawing/2014/main" xmlns="" id="{6454296D-08DE-4515-B29B-D92C59C0061B}"/>
                </a:ext>
              </a:extLst>
            </p:cNvPr>
            <p:cNvGrpSpPr/>
            <p:nvPr/>
          </p:nvGrpSpPr>
          <p:grpSpPr bwMode="auto">
            <a:xfrm>
              <a:off x="1024416" y="5745601"/>
              <a:ext cx="1069616" cy="1077589"/>
              <a:chOff x="1024416" y="5645539"/>
              <a:chExt cx="1069616" cy="1077589"/>
            </a:xfrm>
          </p:grpSpPr>
          <p:sp>
            <p:nvSpPr>
              <p:cNvPr id="21" name="Freeform 8877">
                <a:extLst>
                  <a:ext uri="{FF2B5EF4-FFF2-40B4-BE49-F238E27FC236}">
                    <a16:creationId xmlns:a16="http://schemas.microsoft.com/office/drawing/2014/main" xmlns="" id="{984DF999-86D7-4F5B-BFC2-14E8AF1AFB2E}"/>
                  </a:ext>
                </a:extLst>
              </p:cNvPr>
              <p:cNvSpPr>
                <a:spLocks noChangeArrowheads="1"/>
              </p:cNvSpPr>
              <p:nvPr/>
            </p:nvSpPr>
            <p:spPr bwMode="auto">
              <a:xfrm>
                <a:off x="1024416" y="5645539"/>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2" name="Freeform 8878">
                <a:extLst>
                  <a:ext uri="{FF2B5EF4-FFF2-40B4-BE49-F238E27FC236}">
                    <a16:creationId xmlns:a16="http://schemas.microsoft.com/office/drawing/2014/main" xmlns="" id="{301B6916-F947-4AF5-BC4C-D3D3F3922C95}"/>
                  </a:ext>
                </a:extLst>
              </p:cNvPr>
              <p:cNvSpPr>
                <a:spLocks noChangeArrowheads="1"/>
              </p:cNvSpPr>
              <p:nvPr/>
            </p:nvSpPr>
            <p:spPr bwMode="auto">
              <a:xfrm>
                <a:off x="1255268" y="5876451"/>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3" name="Freeform 8879">
                <a:extLst>
                  <a:ext uri="{FF2B5EF4-FFF2-40B4-BE49-F238E27FC236}">
                    <a16:creationId xmlns:a16="http://schemas.microsoft.com/office/drawing/2014/main" xmlns="" id="{D32A73A0-E889-44FE-9D7D-D2AA8D6FEF4F}"/>
                  </a:ext>
                </a:extLst>
              </p:cNvPr>
              <p:cNvSpPr>
                <a:spLocks noChangeArrowheads="1"/>
              </p:cNvSpPr>
              <p:nvPr/>
            </p:nvSpPr>
            <p:spPr bwMode="auto">
              <a:xfrm>
                <a:off x="1347609" y="5968816"/>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15" name="组 17">
              <a:extLst>
                <a:ext uri="{FF2B5EF4-FFF2-40B4-BE49-F238E27FC236}">
                  <a16:creationId xmlns:a16="http://schemas.microsoft.com/office/drawing/2014/main" xmlns="" id="{CEDEBB1D-8317-43E7-B58A-DFDFBDB8CDAC}"/>
                </a:ext>
              </a:extLst>
            </p:cNvPr>
            <p:cNvGrpSpPr/>
            <p:nvPr/>
          </p:nvGrpSpPr>
          <p:grpSpPr bwMode="auto">
            <a:xfrm>
              <a:off x="2150723" y="5745601"/>
              <a:ext cx="1069616" cy="1077589"/>
              <a:chOff x="2150723" y="5687396"/>
              <a:chExt cx="1069616" cy="1077589"/>
            </a:xfrm>
          </p:grpSpPr>
          <p:sp>
            <p:nvSpPr>
              <p:cNvPr id="18" name="Freeform 8877">
                <a:extLst>
                  <a:ext uri="{FF2B5EF4-FFF2-40B4-BE49-F238E27FC236}">
                    <a16:creationId xmlns:a16="http://schemas.microsoft.com/office/drawing/2014/main" xmlns="" id="{B320055C-59E9-4362-9FC8-CC8B2663F5EF}"/>
                  </a:ext>
                </a:extLst>
              </p:cNvPr>
              <p:cNvSpPr>
                <a:spLocks noChangeArrowheads="1"/>
              </p:cNvSpPr>
              <p:nvPr/>
            </p:nvSpPr>
            <p:spPr bwMode="auto">
              <a:xfrm>
                <a:off x="2150723" y="5687396"/>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19" name="Freeform 8878">
                <a:extLst>
                  <a:ext uri="{FF2B5EF4-FFF2-40B4-BE49-F238E27FC236}">
                    <a16:creationId xmlns:a16="http://schemas.microsoft.com/office/drawing/2014/main" xmlns="" id="{0347FC15-3F5C-4875-8C2C-F7CC3C0DA129}"/>
                  </a:ext>
                </a:extLst>
              </p:cNvPr>
              <p:cNvSpPr>
                <a:spLocks noChangeArrowheads="1"/>
              </p:cNvSpPr>
              <p:nvPr/>
            </p:nvSpPr>
            <p:spPr bwMode="auto">
              <a:xfrm>
                <a:off x="2381575" y="5918308"/>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 name="Freeform 8879">
                <a:extLst>
                  <a:ext uri="{FF2B5EF4-FFF2-40B4-BE49-F238E27FC236}">
                    <a16:creationId xmlns:a16="http://schemas.microsoft.com/office/drawing/2014/main" xmlns="" id="{7586A225-8464-4F1B-86D6-5239DCFE208D}"/>
                  </a:ext>
                </a:extLst>
              </p:cNvPr>
              <p:cNvSpPr>
                <a:spLocks noChangeArrowheads="1"/>
              </p:cNvSpPr>
              <p:nvPr/>
            </p:nvSpPr>
            <p:spPr bwMode="auto">
              <a:xfrm>
                <a:off x="2473916" y="6010672"/>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sp>
          <p:nvSpPr>
            <p:cNvPr id="16" name="29 Rectángulo">
              <a:extLst>
                <a:ext uri="{FF2B5EF4-FFF2-40B4-BE49-F238E27FC236}">
                  <a16:creationId xmlns:a16="http://schemas.microsoft.com/office/drawing/2014/main" xmlns="" id="{38C5A14A-1F31-4589-8F0D-511EA52CBCB1}"/>
                </a:ext>
              </a:extLst>
            </p:cNvPr>
            <p:cNvSpPr>
              <a:spLocks noChangeArrowheads="1"/>
            </p:cNvSpPr>
            <p:nvPr/>
          </p:nvSpPr>
          <p:spPr bwMode="auto">
            <a:xfrm>
              <a:off x="3230684" y="5918308"/>
              <a:ext cx="670992"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17" name="30 Rectángulo">
              <a:extLst>
                <a:ext uri="{FF2B5EF4-FFF2-40B4-BE49-F238E27FC236}">
                  <a16:creationId xmlns:a16="http://schemas.microsoft.com/office/drawing/2014/main" xmlns="" id="{4B11B8E5-BA62-4E69-A6E5-F473E8CFE8B9}"/>
                </a:ext>
              </a:extLst>
            </p:cNvPr>
            <p:cNvSpPr>
              <a:spLocks noChangeArrowheads="1"/>
            </p:cNvSpPr>
            <p:nvPr/>
          </p:nvSpPr>
          <p:spPr bwMode="auto">
            <a:xfrm>
              <a:off x="6320456" y="5918308"/>
              <a:ext cx="670992"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grpSp>
    </p:spTree>
    <p:extLst>
      <p:ext uri="{BB962C8B-B14F-4D97-AF65-F5344CB8AC3E}">
        <p14:creationId xmlns:p14="http://schemas.microsoft.com/office/powerpoint/2010/main" xmlns="" val="1900587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6654" y="291821"/>
            <a:ext cx="6569764" cy="6274357"/>
          </a:xfrm>
        </p:spPr>
        <p:txBody>
          <a:bodyPr>
            <a:normAutofit/>
          </a:bodyPr>
          <a:lstStyle/>
          <a:p>
            <a:r>
              <a:rPr lang="zh-CN" altLang="en-US" dirty="0"/>
              <a:t>案例：</a:t>
            </a:r>
            <a:endParaRPr lang="en-US" altLang="zh-CN" dirty="0"/>
          </a:p>
          <a:p>
            <a:r>
              <a:rPr lang="zh-CN" altLang="en-US" sz="2400" dirty="0">
                <a:latin typeface="宋体" panose="02010600030101010101" pitchFamily="2" charset="-122"/>
                <a:ea typeface="宋体" panose="02010600030101010101" pitchFamily="2" charset="-122"/>
              </a:rPr>
              <a:t>东北某特钢集团通过该采购策略决策系统对原料、燃料、辅助材料及固定资产等采购物资的应用实施，结合</a:t>
            </a:r>
            <a:r>
              <a:rPr lang="en-US" altLang="zh-CN" sz="2400" dirty="0">
                <a:latin typeface="宋体" panose="02010600030101010101" pitchFamily="2" charset="-122"/>
                <a:ea typeface="宋体" panose="02010600030101010101" pitchFamily="2" charset="-122"/>
              </a:rPr>
              <a:t>2007</a:t>
            </a:r>
            <a:r>
              <a:rPr lang="zh-CN" altLang="en-US" sz="2400" dirty="0">
                <a:latin typeface="宋体" panose="02010600030101010101" pitchFamily="2" charset="-122"/>
                <a:ea typeface="宋体" panose="02010600030101010101" pitchFamily="2" charset="-122"/>
              </a:rPr>
              <a:t>年我国的经济形势、原料市场情况，最终得到的采购物资分组情况（按照物资小类进行划分，某些特殊物资与所在小类的物资类别不同，没有进行特殊说明）：</a:t>
            </a:r>
            <a:endParaRPr lang="en-US" altLang="zh-CN" sz="2400" dirty="0">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瓶颈物资</a:t>
            </a:r>
            <a:r>
              <a:rPr lang="zh-CN" altLang="en-US" sz="2400" dirty="0">
                <a:latin typeface="宋体" panose="02010600030101010101" pitchFamily="2" charset="-122"/>
                <a:ea typeface="宋体" panose="02010600030101010101" pitchFamily="2" charset="-122"/>
              </a:rPr>
              <a:t>：有色炉料、萤石；</a:t>
            </a:r>
            <a:endParaRPr lang="en-US" altLang="zh-CN" sz="2400" dirty="0">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战略物资</a:t>
            </a:r>
            <a:r>
              <a:rPr lang="zh-CN" altLang="en-US" sz="2400" dirty="0">
                <a:latin typeface="宋体" panose="02010600030101010101" pitchFamily="2" charset="-122"/>
                <a:ea typeface="宋体" panose="02010600030101010101" pitchFamily="2" charset="-122"/>
              </a:rPr>
              <a:t>：废钢、煤炭、纯金属类；</a:t>
            </a:r>
            <a:endParaRPr lang="en-US" altLang="zh-CN" sz="2400" dirty="0">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非关键物资</a:t>
            </a:r>
            <a:r>
              <a:rPr lang="zh-CN" altLang="en-US" sz="2400" dirty="0">
                <a:latin typeface="宋体" panose="02010600030101010101" pitchFamily="2" charset="-122"/>
                <a:ea typeface="宋体" panose="02010600030101010101" pitchFamily="2" charset="-122"/>
              </a:rPr>
              <a:t>：劳保用品、办公用品、水暖、电杂、耐火材料、五金、工具、化验仪器、电线电缆、杂品；</a:t>
            </a:r>
            <a:endParaRPr lang="en-US" altLang="zh-CN" sz="2400" dirty="0">
              <a:latin typeface="宋体" panose="02010600030101010101" pitchFamily="2" charset="-122"/>
              <a:ea typeface="宋体" panose="02010600030101010101" pitchFamily="2" charset="-122"/>
            </a:endParaRPr>
          </a:p>
          <a:p>
            <a:r>
              <a:rPr lang="zh-CN" altLang="en-US" sz="2400" dirty="0">
                <a:solidFill>
                  <a:srgbClr val="FF0000"/>
                </a:solidFill>
                <a:latin typeface="宋体" panose="02010600030101010101" pitchFamily="2" charset="-122"/>
                <a:ea typeface="宋体" panose="02010600030101010101" pitchFamily="2" charset="-122"/>
              </a:rPr>
              <a:t>杠杆物资</a:t>
            </a:r>
            <a:r>
              <a:rPr lang="zh-CN" altLang="en-US" sz="2400" dirty="0">
                <a:latin typeface="宋体" panose="02010600030101010101" pitchFamily="2" charset="-122"/>
                <a:ea typeface="宋体" panose="02010600030101010101" pitchFamily="2" charset="-122"/>
              </a:rPr>
              <a:t>：纤维制品、橡胶、油脂。</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根据市场和企业实际情况对不同组别采取不同的采购策略，提高采购效率，降低采购成本。</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zh-CN" altLang="en-US" dirty="0"/>
          </a:p>
          <a:p>
            <a:endParaRPr lang="zh-CN" altLang="en-US" dirty="0"/>
          </a:p>
          <a:p>
            <a:endParaRPr lang="zh-CN" altLang="en-US" dirty="0"/>
          </a:p>
        </p:txBody>
      </p:sp>
      <p:pic>
        <p:nvPicPr>
          <p:cNvPr id="4" name="图片 3">
            <a:extLst>
              <a:ext uri="{FF2B5EF4-FFF2-40B4-BE49-F238E27FC236}">
                <a16:creationId xmlns:a16="http://schemas.microsoft.com/office/drawing/2014/main" xmlns="" id="{77F4F87C-12EF-4CB4-B699-153CFDBB50EB}"/>
              </a:ext>
            </a:extLst>
          </p:cNvPr>
          <p:cNvPicPr>
            <a:picLocks noChangeAspect="1"/>
          </p:cNvPicPr>
          <p:nvPr/>
        </p:nvPicPr>
        <p:blipFill>
          <a:blip r:embed="rId2" cstate="print"/>
          <a:stretch>
            <a:fillRect/>
          </a:stretch>
        </p:blipFill>
        <p:spPr>
          <a:xfrm>
            <a:off x="7443413" y="945873"/>
            <a:ext cx="4102542" cy="2930387"/>
          </a:xfrm>
          <a:prstGeom prst="rect">
            <a:avLst/>
          </a:prstGeom>
        </p:spPr>
      </p:pic>
      <p:sp>
        <p:nvSpPr>
          <p:cNvPr id="5" name="矩形 4">
            <a:extLst>
              <a:ext uri="{FF2B5EF4-FFF2-40B4-BE49-F238E27FC236}">
                <a16:creationId xmlns:a16="http://schemas.microsoft.com/office/drawing/2014/main" xmlns="" id="{289101E5-8597-4712-A491-51AC0A61FAF5}"/>
              </a:ext>
            </a:extLst>
          </p:cNvPr>
          <p:cNvSpPr/>
          <p:nvPr/>
        </p:nvSpPr>
        <p:spPr>
          <a:xfrm>
            <a:off x="7443413" y="3876260"/>
            <a:ext cx="4102542" cy="1908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bg1"/>
                </a:solidFill>
                <a:latin typeface="宋体" panose="02010600030101010101" pitchFamily="2" charset="-122"/>
                <a:ea typeface="宋体" panose="02010600030101010101" pitchFamily="2" charset="-122"/>
              </a:rPr>
              <a:t>该系统运行一年多来，采购效率和供应及时性得到显著提高，采购成本比系统运行前降低</a:t>
            </a:r>
            <a:r>
              <a:rPr lang="en-US" altLang="zh-CN" sz="2400" dirty="0">
                <a:solidFill>
                  <a:schemeClr val="bg1"/>
                </a:solidFill>
                <a:latin typeface="宋体" panose="02010600030101010101" pitchFamily="2" charset="-122"/>
                <a:ea typeface="宋体" panose="02010600030101010101" pitchFamily="2" charset="-122"/>
              </a:rPr>
              <a:t>25%</a:t>
            </a:r>
            <a:r>
              <a:rPr lang="zh-CN" altLang="en-US" sz="2400" dirty="0">
                <a:solidFill>
                  <a:schemeClr val="bg1"/>
                </a:solidFill>
                <a:latin typeface="宋体" panose="02010600030101010101" pitchFamily="2" charset="-122"/>
                <a:ea typeface="宋体" panose="02010600030101010101" pitchFamily="2" charset="-122"/>
              </a:rPr>
              <a:t>。</a:t>
            </a:r>
          </a:p>
        </p:txBody>
      </p:sp>
    </p:spTree>
    <p:extLst>
      <p:ext uri="{BB962C8B-B14F-4D97-AF65-F5344CB8AC3E}">
        <p14:creationId xmlns:p14="http://schemas.microsoft.com/office/powerpoint/2010/main" xmlns="" val="2737602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C29ECDA9-008B-4407-B157-62A4DA32E708}"/>
              </a:ext>
            </a:extLst>
          </p:cNvPr>
          <p:cNvSpPr>
            <a:spLocks noGrp="1"/>
          </p:cNvSpPr>
          <p:nvPr>
            <p:ph idx="1"/>
          </p:nvPr>
        </p:nvSpPr>
        <p:spPr>
          <a:xfrm>
            <a:off x="527381" y="4197086"/>
            <a:ext cx="10945216" cy="2208245"/>
          </a:xfrm>
        </p:spPr>
        <p:txBody>
          <a:bodyPr>
            <a:normAutofit/>
          </a:bodyPr>
          <a:lstStyle/>
          <a:p>
            <a:r>
              <a:rPr lang="zh-CN" altLang="en-US" dirty="0"/>
              <a:t>企业运营采购的特点表现为生产要素的</a:t>
            </a:r>
            <a:r>
              <a:rPr lang="zh-CN" altLang="en-US" dirty="0">
                <a:solidFill>
                  <a:srgbClr val="FF0000"/>
                </a:solidFill>
              </a:rPr>
              <a:t>稳定性</a:t>
            </a:r>
            <a:r>
              <a:rPr lang="zh-CN" altLang="en-US" dirty="0"/>
              <a:t>，要求供应商的忠诚。盲目采购招标方式可能适得其反。</a:t>
            </a:r>
          </a:p>
          <a:p>
            <a:r>
              <a:rPr lang="zh-CN" altLang="en-US" dirty="0"/>
              <a:t>国有企业采购的管理模式、组织形式和采购方式应当满足企业运营的需要，必须具有多样性。</a:t>
            </a:r>
          </a:p>
          <a:p>
            <a:endParaRPr lang="zh-CN" altLang="en-US" dirty="0"/>
          </a:p>
        </p:txBody>
      </p:sp>
      <p:pic>
        <p:nvPicPr>
          <p:cNvPr id="2050" name="Picture 2">
            <a:hlinkClick r:id="rId2"/>
            <a:extLst>
              <a:ext uri="{FF2B5EF4-FFF2-40B4-BE49-F238E27FC236}">
                <a16:creationId xmlns:a16="http://schemas.microsoft.com/office/drawing/2014/main" xmlns="" id="{054B0723-1CB4-4FFA-9D62-937CA1DDF91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99456" y="260648"/>
            <a:ext cx="9409045" cy="381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331491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cstate="print"/>
          <a:srcRect/>
          <a:stretch>
            <a:fillRect/>
          </a:stretch>
        </p:blipFill>
        <p:spPr bwMode="auto">
          <a:xfrm>
            <a:off x="278965" y="2476189"/>
            <a:ext cx="9546420" cy="3246438"/>
          </a:xfrm>
          <a:prstGeom prst="rect">
            <a:avLst/>
          </a:prstGeom>
          <a:noFill/>
          <a:ln w="9525">
            <a:noFill/>
            <a:miter lim="800000"/>
            <a:headEnd/>
            <a:tailEnd/>
          </a:ln>
        </p:spPr>
      </p:pic>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5828"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grpSp>
        <p:nvGrpSpPr>
          <p:cNvPr id="205829" name="组 5"/>
          <p:cNvGrpSpPr/>
          <p:nvPr/>
        </p:nvGrpSpPr>
        <p:grpSpPr bwMode="auto">
          <a:xfrm>
            <a:off x="568325" y="4133850"/>
            <a:ext cx="11423650" cy="2819400"/>
            <a:chOff x="568324" y="4133065"/>
            <a:chExt cx="11424318" cy="2820101"/>
          </a:xfrm>
        </p:grpSpPr>
        <p:sp>
          <p:nvSpPr>
            <p:cNvPr id="7" name="24 Elipse"/>
            <p:cNvSpPr/>
            <p:nvPr/>
          </p:nvSpPr>
          <p:spPr>
            <a:xfrm flipH="1">
              <a:off x="568324" y="6204681"/>
              <a:ext cx="3139282" cy="748485"/>
            </a:xfrm>
            <a:prstGeom prst="ellipse">
              <a:avLst/>
            </a:prstGeom>
            <a:gradFill flip="none" rotWithShape="1">
              <a:gsLst>
                <a:gs pos="0">
                  <a:schemeClr val="tx1">
                    <a:lumMod val="85000"/>
                    <a:lumOff val="15000"/>
                    <a:alpha val="69000"/>
                  </a:schemeClr>
                </a:gs>
                <a:gs pos="100000">
                  <a:schemeClr val="tx1">
                    <a:lumMod val="75000"/>
                    <a:lumOff val="25000"/>
                    <a:alpha val="65000"/>
                  </a:schemeClr>
                </a:gs>
              </a:gsLst>
              <a:lin ang="5400000" scaled="0"/>
              <a:tileRect/>
            </a:gradFill>
            <a:ln>
              <a:noFill/>
            </a:ln>
            <a:effectLst>
              <a:softEdge rad="444500"/>
            </a:effectLst>
          </p:spPr>
          <p:style>
            <a:lnRef idx="2">
              <a:schemeClr val="accent2">
                <a:shade val="50000"/>
              </a:schemeClr>
            </a:lnRef>
            <a:fillRef idx="1">
              <a:schemeClr val="accent2"/>
            </a:fillRef>
            <a:effectRef idx="0">
              <a:schemeClr val="accent2"/>
            </a:effectRef>
            <a:fontRef idx="minor">
              <a:schemeClr val="lt1"/>
            </a:fontRef>
          </p:style>
          <p:txBody>
            <a:bodyPr lIns="89750" tIns="44866" rIns="89750" bIns="44866" anchor="ctr"/>
            <a:lstStyle/>
            <a:p>
              <a:pPr algn="ctr" defTabSz="897890" fontAlgn="auto">
                <a:spcBef>
                  <a:spcPts val="0"/>
                </a:spcBef>
                <a:spcAft>
                  <a:spcPts val="0"/>
                </a:spcAft>
                <a:defRPr/>
              </a:pPr>
              <a:endParaRPr lang="es-MX">
                <a:solidFill>
                  <a:srgbClr val="FFFFFF"/>
                </a:solidFill>
              </a:endParaRPr>
            </a:p>
          </p:txBody>
        </p:sp>
        <p:sp>
          <p:nvSpPr>
            <p:cNvPr id="8" name="24 Elipse"/>
            <p:cNvSpPr/>
            <p:nvPr/>
          </p:nvSpPr>
          <p:spPr>
            <a:xfrm flipH="1">
              <a:off x="8853360" y="6204681"/>
              <a:ext cx="3139282" cy="748485"/>
            </a:xfrm>
            <a:prstGeom prst="ellipse">
              <a:avLst/>
            </a:prstGeom>
            <a:gradFill flip="none" rotWithShape="1">
              <a:gsLst>
                <a:gs pos="0">
                  <a:schemeClr val="tx1">
                    <a:lumMod val="85000"/>
                    <a:lumOff val="15000"/>
                    <a:alpha val="69000"/>
                  </a:schemeClr>
                </a:gs>
                <a:gs pos="100000">
                  <a:schemeClr val="tx1">
                    <a:lumMod val="75000"/>
                    <a:lumOff val="25000"/>
                    <a:alpha val="65000"/>
                  </a:schemeClr>
                </a:gs>
              </a:gsLst>
              <a:lin ang="5400000" scaled="0"/>
              <a:tileRect/>
            </a:gradFill>
            <a:ln>
              <a:noFill/>
            </a:ln>
            <a:effectLst>
              <a:softEdge rad="444500"/>
            </a:effectLst>
          </p:spPr>
          <p:style>
            <a:lnRef idx="2">
              <a:schemeClr val="accent2">
                <a:shade val="50000"/>
              </a:schemeClr>
            </a:lnRef>
            <a:fillRef idx="1">
              <a:schemeClr val="accent2"/>
            </a:fillRef>
            <a:effectRef idx="0">
              <a:schemeClr val="accent2"/>
            </a:effectRef>
            <a:fontRef idx="minor">
              <a:schemeClr val="lt1"/>
            </a:fontRef>
          </p:style>
          <p:txBody>
            <a:bodyPr lIns="89750" tIns="44866" rIns="89750" bIns="44866" anchor="ctr"/>
            <a:lstStyle/>
            <a:p>
              <a:pPr algn="ctr" defTabSz="897890" fontAlgn="auto">
                <a:spcBef>
                  <a:spcPts val="0"/>
                </a:spcBef>
                <a:spcAft>
                  <a:spcPts val="0"/>
                </a:spcAft>
                <a:defRPr/>
              </a:pPr>
              <a:endParaRPr lang="es-MX">
                <a:solidFill>
                  <a:srgbClr val="FFFFFF"/>
                </a:solidFill>
              </a:endParaRPr>
            </a:p>
          </p:txBody>
        </p:sp>
        <p:sp>
          <p:nvSpPr>
            <p:cNvPr id="205837" name="32 Rectángulo"/>
            <p:cNvSpPr>
              <a:spLocks noChangeArrowheads="1"/>
            </p:cNvSpPr>
            <p:nvPr/>
          </p:nvSpPr>
          <p:spPr bwMode="auto">
            <a:xfrm>
              <a:off x="8909211" y="5895938"/>
              <a:ext cx="208766"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5838" name="33 Rectángulo"/>
            <p:cNvSpPr>
              <a:spLocks noChangeArrowheads="1"/>
            </p:cNvSpPr>
            <p:nvPr/>
          </p:nvSpPr>
          <p:spPr bwMode="auto">
            <a:xfrm>
              <a:off x="928560" y="5793700"/>
              <a:ext cx="7645155" cy="124608"/>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5839" name="31 Rectángulo"/>
            <p:cNvSpPr>
              <a:spLocks noChangeArrowheads="1"/>
            </p:cNvSpPr>
            <p:nvPr/>
          </p:nvSpPr>
          <p:spPr bwMode="auto">
            <a:xfrm>
              <a:off x="8573714" y="5402275"/>
              <a:ext cx="1214020" cy="525800"/>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5840" name="Freeform 8873"/>
            <p:cNvSpPr>
              <a:spLocks noChangeArrowheads="1"/>
            </p:cNvSpPr>
            <p:nvPr/>
          </p:nvSpPr>
          <p:spPr bwMode="auto">
            <a:xfrm>
              <a:off x="9117978" y="4133065"/>
              <a:ext cx="2285438" cy="2159028"/>
            </a:xfrm>
            <a:custGeom>
              <a:avLst/>
              <a:gdLst>
                <a:gd name="T0" fmla="*/ 1244532 w 5600392"/>
                <a:gd name="T1" fmla="*/ 0 h 5289263"/>
                <a:gd name="T2" fmla="*/ 1301101 w 5600392"/>
                <a:gd name="T3" fmla="*/ 0 h 5289263"/>
                <a:gd name="T4" fmla="*/ 1461382 w 5600392"/>
                <a:gd name="T5" fmla="*/ 0 h 5289263"/>
                <a:gd name="T6" fmla="*/ 1725373 w 5600392"/>
                <a:gd name="T7" fmla="*/ 0 h 5289263"/>
                <a:gd name="T8" fmla="*/ 2036506 w 5600392"/>
                <a:gd name="T9" fmla="*/ 0 h 5289263"/>
                <a:gd name="T10" fmla="*/ 2375924 w 5600392"/>
                <a:gd name="T11" fmla="*/ 0 h 5289263"/>
                <a:gd name="T12" fmla="*/ 2743626 w 5600392"/>
                <a:gd name="T13" fmla="*/ 0 h 5289263"/>
                <a:gd name="T14" fmla="*/ 3714738 w 5600392"/>
                <a:gd name="T15" fmla="*/ 0 h 5289263"/>
                <a:gd name="T16" fmla="*/ 3950444 w 5600392"/>
                <a:gd name="T17" fmla="*/ 37713 h 5289263"/>
                <a:gd name="T18" fmla="*/ 4139010 w 5600392"/>
                <a:gd name="T19" fmla="*/ 169709 h 5289263"/>
                <a:gd name="T20" fmla="*/ 4318148 w 5600392"/>
                <a:gd name="T21" fmla="*/ 348846 h 5289263"/>
                <a:gd name="T22" fmla="*/ 4469000 w 5600392"/>
                <a:gd name="T23" fmla="*/ 565697 h 5289263"/>
                <a:gd name="T24" fmla="*/ 4610424 w 5600392"/>
                <a:gd name="T25" fmla="*/ 829689 h 5289263"/>
                <a:gd name="T26" fmla="*/ 4723564 w 5600392"/>
                <a:gd name="T27" fmla="*/ 1121965 h 5289263"/>
                <a:gd name="T28" fmla="*/ 4827274 w 5600392"/>
                <a:gd name="T29" fmla="*/ 1395385 h 5289263"/>
                <a:gd name="T30" fmla="*/ 4921556 w 5600392"/>
                <a:gd name="T31" fmla="*/ 1687662 h 5289263"/>
                <a:gd name="T32" fmla="*/ 5015840 w 5600392"/>
                <a:gd name="T33" fmla="*/ 1942225 h 5289263"/>
                <a:gd name="T34" fmla="*/ 5213832 w 5600392"/>
                <a:gd name="T35" fmla="*/ 2583348 h 5289263"/>
                <a:gd name="T36" fmla="*/ 5383542 w 5600392"/>
                <a:gd name="T37" fmla="*/ 3149044 h 5289263"/>
                <a:gd name="T38" fmla="*/ 5506110 w 5600392"/>
                <a:gd name="T39" fmla="*/ 3620458 h 5289263"/>
                <a:gd name="T40" fmla="*/ 5581536 w 5600392"/>
                <a:gd name="T41" fmla="*/ 4025874 h 5289263"/>
                <a:gd name="T42" fmla="*/ 5600392 w 5600392"/>
                <a:gd name="T43" fmla="*/ 4374720 h 5289263"/>
                <a:gd name="T44" fmla="*/ 5562680 w 5600392"/>
                <a:gd name="T45" fmla="*/ 4648140 h 5289263"/>
                <a:gd name="T46" fmla="*/ 5487252 w 5600392"/>
                <a:gd name="T47" fmla="*/ 4864990 h 5289263"/>
                <a:gd name="T48" fmla="*/ 5345828 w 5600392"/>
                <a:gd name="T49" fmla="*/ 5034700 h 5289263"/>
                <a:gd name="T50" fmla="*/ 5157264 w 5600392"/>
                <a:gd name="T51" fmla="*/ 5138410 h 5289263"/>
                <a:gd name="T52" fmla="*/ 4921556 w 5600392"/>
                <a:gd name="T53" fmla="*/ 5232694 h 5289263"/>
                <a:gd name="T54" fmla="*/ 4629280 w 5600392"/>
                <a:gd name="T55" fmla="*/ 5270406 h 5289263"/>
                <a:gd name="T56" fmla="*/ 4280434 w 5600392"/>
                <a:gd name="T57" fmla="*/ 5289263 h 5289263"/>
                <a:gd name="T58" fmla="*/ 3846734 w 5600392"/>
                <a:gd name="T59" fmla="*/ 5289263 h 5289263"/>
                <a:gd name="T60" fmla="*/ 3365892 w 5600392"/>
                <a:gd name="T61" fmla="*/ 5289263 h 5289263"/>
                <a:gd name="T62" fmla="*/ 2856766 w 5600392"/>
                <a:gd name="T63" fmla="*/ 5289263 h 5289263"/>
                <a:gd name="T64" fmla="*/ 895686 w 5600392"/>
                <a:gd name="T65" fmla="*/ 5289263 h 5289263"/>
                <a:gd name="T66" fmla="*/ 527983 w 5600392"/>
                <a:gd name="T67" fmla="*/ 5289263 h 5289263"/>
                <a:gd name="T68" fmla="*/ 235707 w 5600392"/>
                <a:gd name="T69" fmla="*/ 5289263 h 5289263"/>
                <a:gd name="T70" fmla="*/ 0 w 5600392"/>
                <a:gd name="T71" fmla="*/ 5289263 h 5289263"/>
                <a:gd name="T72" fmla="*/ 2988 w 5600392"/>
                <a:gd name="T73" fmla="*/ 5276563 h 5289263"/>
                <a:gd name="T74" fmla="*/ 963477 w 5600392"/>
                <a:gd name="T75" fmla="*/ 5276563 h 5289263"/>
                <a:gd name="T76" fmla="*/ 1206818 w 5600392"/>
                <a:gd name="T77" fmla="*/ 5033222 h 5289263"/>
                <a:gd name="T78" fmla="*/ 1206818 w 5600392"/>
                <a:gd name="T79" fmla="*/ 160285 h 5289263"/>
                <a:gd name="T80" fmla="*/ 1244532 w 5600392"/>
                <a:gd name="T81" fmla="*/ 0 h 52892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00392"/>
                <a:gd name="T124" fmla="*/ 0 h 5289263"/>
                <a:gd name="T125" fmla="*/ 5600392 w 5600392"/>
                <a:gd name="T126" fmla="*/ 5289263 h 52892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00392" h="5289263">
                  <a:moveTo>
                    <a:pt x="1244532" y="0"/>
                  </a:moveTo>
                  <a:lnTo>
                    <a:pt x="1301101" y="0"/>
                  </a:lnTo>
                  <a:lnTo>
                    <a:pt x="1461382" y="0"/>
                  </a:lnTo>
                  <a:lnTo>
                    <a:pt x="1725373" y="0"/>
                  </a:lnTo>
                  <a:lnTo>
                    <a:pt x="2036506" y="0"/>
                  </a:lnTo>
                  <a:lnTo>
                    <a:pt x="2375924" y="0"/>
                  </a:lnTo>
                  <a:lnTo>
                    <a:pt x="2743626" y="0"/>
                  </a:lnTo>
                  <a:lnTo>
                    <a:pt x="3714738" y="0"/>
                  </a:lnTo>
                  <a:lnTo>
                    <a:pt x="3950444" y="37713"/>
                  </a:lnTo>
                  <a:lnTo>
                    <a:pt x="4139010" y="169709"/>
                  </a:lnTo>
                  <a:lnTo>
                    <a:pt x="4318148" y="348846"/>
                  </a:lnTo>
                  <a:lnTo>
                    <a:pt x="4469000" y="565697"/>
                  </a:lnTo>
                  <a:lnTo>
                    <a:pt x="4610424" y="829689"/>
                  </a:lnTo>
                  <a:lnTo>
                    <a:pt x="4723564" y="1121965"/>
                  </a:lnTo>
                  <a:lnTo>
                    <a:pt x="4827274" y="1395385"/>
                  </a:lnTo>
                  <a:lnTo>
                    <a:pt x="4921556" y="1687662"/>
                  </a:lnTo>
                  <a:lnTo>
                    <a:pt x="5015840" y="1942225"/>
                  </a:lnTo>
                  <a:lnTo>
                    <a:pt x="5213832" y="2583348"/>
                  </a:lnTo>
                  <a:lnTo>
                    <a:pt x="5383542" y="3149044"/>
                  </a:lnTo>
                  <a:lnTo>
                    <a:pt x="5506110" y="3620458"/>
                  </a:lnTo>
                  <a:lnTo>
                    <a:pt x="5581536" y="4025874"/>
                  </a:lnTo>
                  <a:lnTo>
                    <a:pt x="5600392" y="4374720"/>
                  </a:lnTo>
                  <a:lnTo>
                    <a:pt x="5562680" y="4648140"/>
                  </a:lnTo>
                  <a:lnTo>
                    <a:pt x="5487252" y="4864990"/>
                  </a:lnTo>
                  <a:lnTo>
                    <a:pt x="5345828" y="5034700"/>
                  </a:lnTo>
                  <a:lnTo>
                    <a:pt x="5157264" y="5138410"/>
                  </a:lnTo>
                  <a:lnTo>
                    <a:pt x="4921556" y="5232694"/>
                  </a:lnTo>
                  <a:lnTo>
                    <a:pt x="4629280" y="5270406"/>
                  </a:lnTo>
                  <a:lnTo>
                    <a:pt x="4280434" y="5289263"/>
                  </a:lnTo>
                  <a:lnTo>
                    <a:pt x="3846734" y="5289263"/>
                  </a:lnTo>
                  <a:lnTo>
                    <a:pt x="3365892" y="5289263"/>
                  </a:lnTo>
                  <a:lnTo>
                    <a:pt x="2856766" y="5289263"/>
                  </a:lnTo>
                  <a:lnTo>
                    <a:pt x="895686" y="5289263"/>
                  </a:lnTo>
                  <a:lnTo>
                    <a:pt x="527983" y="5289263"/>
                  </a:lnTo>
                  <a:lnTo>
                    <a:pt x="235707" y="5289263"/>
                  </a:lnTo>
                  <a:lnTo>
                    <a:pt x="0" y="5289263"/>
                  </a:lnTo>
                  <a:lnTo>
                    <a:pt x="2988" y="5276563"/>
                  </a:lnTo>
                  <a:lnTo>
                    <a:pt x="963477" y="5276563"/>
                  </a:lnTo>
                  <a:cubicBezTo>
                    <a:pt x="1097871" y="5276563"/>
                    <a:pt x="1206818" y="5167616"/>
                    <a:pt x="1206818" y="5033222"/>
                  </a:cubicBezTo>
                  <a:lnTo>
                    <a:pt x="1206818" y="160285"/>
                  </a:lnTo>
                  <a:lnTo>
                    <a:pt x="1244532" y="0"/>
                  </a:lnTo>
                  <a:close/>
                </a:path>
              </a:pathLst>
            </a:custGeom>
            <a:solidFill>
              <a:schemeClr val="accent2"/>
            </a:solidFill>
            <a:ln w="0">
              <a:noFill/>
              <a:round/>
            </a:ln>
          </p:spPr>
          <p:txBody>
            <a:bodyPr/>
            <a:lstStyle/>
            <a:p>
              <a:endParaRPr lang="zh-CN" altLang="en-US"/>
            </a:p>
          </p:txBody>
        </p:sp>
        <p:sp>
          <p:nvSpPr>
            <p:cNvPr id="205841" name="Freeform 8874"/>
            <p:cNvSpPr>
              <a:spLocks noChangeArrowheads="1"/>
            </p:cNvSpPr>
            <p:nvPr/>
          </p:nvSpPr>
          <p:spPr bwMode="auto">
            <a:xfrm>
              <a:off x="9825925" y="4337038"/>
              <a:ext cx="1219671" cy="723524"/>
            </a:xfrm>
            <a:custGeom>
              <a:avLst/>
              <a:gdLst>
                <a:gd name="T0" fmla="*/ 0 w 317"/>
                <a:gd name="T1" fmla="*/ 0 h 188"/>
                <a:gd name="T2" fmla="*/ 78 w 317"/>
                <a:gd name="T3" fmla="*/ 0 h 188"/>
                <a:gd name="T4" fmla="*/ 111 w 317"/>
                <a:gd name="T5" fmla="*/ 0 h 188"/>
                <a:gd name="T6" fmla="*/ 144 w 317"/>
                <a:gd name="T7" fmla="*/ 0 h 188"/>
                <a:gd name="T8" fmla="*/ 200 w 317"/>
                <a:gd name="T9" fmla="*/ 0 h 188"/>
                <a:gd name="T10" fmla="*/ 222 w 317"/>
                <a:gd name="T11" fmla="*/ 5 h 188"/>
                <a:gd name="T12" fmla="*/ 239 w 317"/>
                <a:gd name="T13" fmla="*/ 17 h 188"/>
                <a:gd name="T14" fmla="*/ 253 w 317"/>
                <a:gd name="T15" fmla="*/ 35 h 188"/>
                <a:gd name="T16" fmla="*/ 266 w 317"/>
                <a:gd name="T17" fmla="*/ 58 h 188"/>
                <a:gd name="T18" fmla="*/ 278 w 317"/>
                <a:gd name="T19" fmla="*/ 83 h 188"/>
                <a:gd name="T20" fmla="*/ 288 w 317"/>
                <a:gd name="T21" fmla="*/ 108 h 188"/>
                <a:gd name="T22" fmla="*/ 297 w 317"/>
                <a:gd name="T23" fmla="*/ 135 h 188"/>
                <a:gd name="T24" fmla="*/ 305 w 317"/>
                <a:gd name="T25" fmla="*/ 159 h 188"/>
                <a:gd name="T26" fmla="*/ 311 w 317"/>
                <a:gd name="T27" fmla="*/ 172 h 188"/>
                <a:gd name="T28" fmla="*/ 317 w 317"/>
                <a:gd name="T29" fmla="*/ 188 h 188"/>
                <a:gd name="T30" fmla="*/ 0 w 317"/>
                <a:gd name="T31" fmla="*/ 188 h 188"/>
                <a:gd name="T32" fmla="*/ 0 w 317"/>
                <a:gd name="T33" fmla="*/ 0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7"/>
                <a:gd name="T52" fmla="*/ 0 h 188"/>
                <a:gd name="T53" fmla="*/ 317 w 317"/>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7" h="188">
                  <a:moveTo>
                    <a:pt x="0" y="0"/>
                  </a:moveTo>
                  <a:lnTo>
                    <a:pt x="78" y="0"/>
                  </a:lnTo>
                  <a:lnTo>
                    <a:pt x="111" y="0"/>
                  </a:lnTo>
                  <a:lnTo>
                    <a:pt x="144" y="0"/>
                  </a:lnTo>
                  <a:lnTo>
                    <a:pt x="200" y="0"/>
                  </a:lnTo>
                  <a:lnTo>
                    <a:pt x="222" y="5"/>
                  </a:lnTo>
                  <a:lnTo>
                    <a:pt x="239" y="17"/>
                  </a:lnTo>
                  <a:lnTo>
                    <a:pt x="253" y="35"/>
                  </a:lnTo>
                  <a:lnTo>
                    <a:pt x="266" y="58"/>
                  </a:lnTo>
                  <a:lnTo>
                    <a:pt x="278" y="83"/>
                  </a:lnTo>
                  <a:lnTo>
                    <a:pt x="288" y="108"/>
                  </a:lnTo>
                  <a:lnTo>
                    <a:pt x="297" y="135"/>
                  </a:lnTo>
                  <a:lnTo>
                    <a:pt x="305" y="159"/>
                  </a:lnTo>
                  <a:lnTo>
                    <a:pt x="311" y="172"/>
                  </a:lnTo>
                  <a:lnTo>
                    <a:pt x="317" y="188"/>
                  </a:lnTo>
                  <a:lnTo>
                    <a:pt x="0" y="188"/>
                  </a:lnTo>
                  <a:lnTo>
                    <a:pt x="0" y="0"/>
                  </a:lnTo>
                  <a:close/>
                </a:path>
              </a:pathLst>
            </a:custGeom>
            <a:solidFill>
              <a:srgbClr val="FFFFFF"/>
            </a:solidFill>
            <a:ln w="0">
              <a:noFill/>
              <a:round/>
            </a:ln>
          </p:spPr>
          <p:txBody>
            <a:bodyPr/>
            <a:lstStyle/>
            <a:p>
              <a:endParaRPr lang="zh-CN" altLang="en-US"/>
            </a:p>
          </p:txBody>
        </p:sp>
        <p:sp>
          <p:nvSpPr>
            <p:cNvPr id="14" name="Freeform 8876"/>
            <p:cNvSpPr/>
            <p:nvPr/>
          </p:nvSpPr>
          <p:spPr bwMode="auto">
            <a:xfrm>
              <a:off x="808051" y="6084588"/>
              <a:ext cx="10587656" cy="200075"/>
            </a:xfrm>
            <a:prstGeom prst="round2SameRect">
              <a:avLst>
                <a:gd name="adj1" fmla="val 16667"/>
                <a:gd name="adj2" fmla="val 50000"/>
              </a:avLst>
            </a:prstGeom>
            <a:solidFill>
              <a:schemeClr val="accent2"/>
            </a:solidFill>
            <a:ln w="0">
              <a:noFill/>
              <a:prstDash val="solid"/>
              <a:round/>
            </a:ln>
          </p:spPr>
          <p:txBody>
            <a:bodyPr/>
            <a:lstStyle/>
            <a:p>
              <a:pPr defTabSz="897890" fontAlgn="auto">
                <a:spcBef>
                  <a:spcPts val="0"/>
                </a:spcBef>
                <a:spcAft>
                  <a:spcPts val="0"/>
                </a:spcAft>
                <a:defRPr/>
              </a:pPr>
              <a:endParaRPr lang="es-SV">
                <a:solidFill>
                  <a:srgbClr val="000000"/>
                </a:solidFill>
                <a:latin typeface="+mn-lt"/>
                <a:ea typeface="+mn-ea"/>
              </a:endParaRPr>
            </a:p>
          </p:txBody>
        </p:sp>
        <p:grpSp>
          <p:nvGrpSpPr>
            <p:cNvPr id="205843" name="组 14"/>
            <p:cNvGrpSpPr/>
            <p:nvPr/>
          </p:nvGrpSpPr>
          <p:grpSpPr bwMode="auto">
            <a:xfrm>
              <a:off x="7191923" y="5745601"/>
              <a:ext cx="1069616" cy="1077589"/>
              <a:chOff x="7191923" y="5745601"/>
              <a:chExt cx="1069616" cy="1077589"/>
            </a:xfrm>
          </p:grpSpPr>
          <p:sp>
            <p:nvSpPr>
              <p:cNvPr id="205858" name="Freeform 8877"/>
              <p:cNvSpPr>
                <a:spLocks noChangeArrowheads="1"/>
              </p:cNvSpPr>
              <p:nvPr/>
            </p:nvSpPr>
            <p:spPr bwMode="auto">
              <a:xfrm>
                <a:off x="7191923" y="5745601"/>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5859" name="Freeform 8878"/>
              <p:cNvSpPr>
                <a:spLocks noChangeArrowheads="1"/>
              </p:cNvSpPr>
              <p:nvPr/>
            </p:nvSpPr>
            <p:spPr bwMode="auto">
              <a:xfrm>
                <a:off x="7422775" y="5976513"/>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5860" name="Freeform 8879"/>
              <p:cNvSpPr>
                <a:spLocks noChangeArrowheads="1"/>
              </p:cNvSpPr>
              <p:nvPr/>
            </p:nvSpPr>
            <p:spPr bwMode="auto">
              <a:xfrm>
                <a:off x="7515116" y="6068878"/>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205844" name="组 15"/>
            <p:cNvGrpSpPr/>
            <p:nvPr/>
          </p:nvGrpSpPr>
          <p:grpSpPr bwMode="auto">
            <a:xfrm>
              <a:off x="9902876" y="5745601"/>
              <a:ext cx="1065770" cy="1077589"/>
              <a:chOff x="9902876" y="5745601"/>
              <a:chExt cx="1065770" cy="1077589"/>
            </a:xfrm>
          </p:grpSpPr>
          <p:sp>
            <p:nvSpPr>
              <p:cNvPr id="205855" name="Freeform 8880"/>
              <p:cNvSpPr>
                <a:spLocks noChangeArrowheads="1"/>
              </p:cNvSpPr>
              <p:nvPr/>
            </p:nvSpPr>
            <p:spPr bwMode="auto">
              <a:xfrm>
                <a:off x="9902876" y="5745601"/>
                <a:ext cx="1065770"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5856" name="Freeform 8881"/>
              <p:cNvSpPr>
                <a:spLocks noChangeArrowheads="1"/>
              </p:cNvSpPr>
              <p:nvPr/>
            </p:nvSpPr>
            <p:spPr bwMode="auto">
              <a:xfrm>
                <a:off x="10133728" y="5976513"/>
                <a:ext cx="604065"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5857" name="Freeform 8882"/>
              <p:cNvSpPr>
                <a:spLocks noChangeArrowheads="1"/>
              </p:cNvSpPr>
              <p:nvPr/>
            </p:nvSpPr>
            <p:spPr bwMode="auto">
              <a:xfrm>
                <a:off x="10222220" y="6068878"/>
                <a:ext cx="427078"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205845" name="组 16"/>
            <p:cNvGrpSpPr/>
            <p:nvPr/>
          </p:nvGrpSpPr>
          <p:grpSpPr bwMode="auto">
            <a:xfrm>
              <a:off x="1024416" y="5745601"/>
              <a:ext cx="1069616" cy="1077589"/>
              <a:chOff x="1024416" y="5645539"/>
              <a:chExt cx="1069616" cy="1077589"/>
            </a:xfrm>
          </p:grpSpPr>
          <p:sp>
            <p:nvSpPr>
              <p:cNvPr id="205852" name="Freeform 8877"/>
              <p:cNvSpPr>
                <a:spLocks noChangeArrowheads="1"/>
              </p:cNvSpPr>
              <p:nvPr/>
            </p:nvSpPr>
            <p:spPr bwMode="auto">
              <a:xfrm>
                <a:off x="1024416" y="5645539"/>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5853" name="Freeform 8878"/>
              <p:cNvSpPr>
                <a:spLocks noChangeArrowheads="1"/>
              </p:cNvSpPr>
              <p:nvPr/>
            </p:nvSpPr>
            <p:spPr bwMode="auto">
              <a:xfrm>
                <a:off x="1255268" y="5876451"/>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5854" name="Freeform 8879"/>
              <p:cNvSpPr>
                <a:spLocks noChangeArrowheads="1"/>
              </p:cNvSpPr>
              <p:nvPr/>
            </p:nvSpPr>
            <p:spPr bwMode="auto">
              <a:xfrm>
                <a:off x="1347609" y="5968816"/>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grpSp>
          <p:nvGrpSpPr>
            <p:cNvPr id="205846" name="组 17"/>
            <p:cNvGrpSpPr/>
            <p:nvPr/>
          </p:nvGrpSpPr>
          <p:grpSpPr bwMode="auto">
            <a:xfrm>
              <a:off x="2150723" y="5745601"/>
              <a:ext cx="1069616" cy="1077589"/>
              <a:chOff x="2150723" y="5687396"/>
              <a:chExt cx="1069616" cy="1077589"/>
            </a:xfrm>
          </p:grpSpPr>
          <p:sp>
            <p:nvSpPr>
              <p:cNvPr id="205849" name="Freeform 8877"/>
              <p:cNvSpPr>
                <a:spLocks noChangeArrowheads="1"/>
              </p:cNvSpPr>
              <p:nvPr/>
            </p:nvSpPr>
            <p:spPr bwMode="auto">
              <a:xfrm>
                <a:off x="2150723" y="5687396"/>
                <a:ext cx="1069616" cy="1077589"/>
              </a:xfrm>
              <a:prstGeom prst="ellipse">
                <a:avLst/>
              </a:prstGeom>
              <a:solidFill>
                <a:schemeClr val="accent1"/>
              </a:solidFill>
              <a:ln w="0">
                <a:noFill/>
                <a:round/>
              </a:ln>
            </p:spPr>
            <p:txBody>
              <a:bodyPr/>
              <a:lstStyle/>
              <a:p>
                <a:pPr defTabSz="897255"/>
                <a:endParaRPr lang="es-SV" altLang="zh-CN">
                  <a:solidFill>
                    <a:srgbClr val="000000"/>
                  </a:solidFill>
                </a:endParaRPr>
              </a:p>
            </p:txBody>
          </p:sp>
          <p:sp>
            <p:nvSpPr>
              <p:cNvPr id="205850" name="Freeform 8878"/>
              <p:cNvSpPr>
                <a:spLocks noChangeArrowheads="1"/>
              </p:cNvSpPr>
              <p:nvPr/>
            </p:nvSpPr>
            <p:spPr bwMode="auto">
              <a:xfrm>
                <a:off x="2381575" y="5918308"/>
                <a:ext cx="607911" cy="615765"/>
              </a:xfrm>
              <a:prstGeom prst="ellipse">
                <a:avLst/>
              </a:prstGeom>
              <a:solidFill>
                <a:srgbClr val="94A8B6"/>
              </a:solidFill>
              <a:ln w="0">
                <a:noFill/>
                <a:round/>
              </a:ln>
            </p:spPr>
            <p:txBody>
              <a:bodyPr/>
              <a:lstStyle/>
              <a:p>
                <a:pPr defTabSz="897255"/>
                <a:endParaRPr lang="es-SV" altLang="zh-CN">
                  <a:solidFill>
                    <a:srgbClr val="000000"/>
                  </a:solidFill>
                </a:endParaRPr>
              </a:p>
            </p:txBody>
          </p:sp>
          <p:sp>
            <p:nvSpPr>
              <p:cNvPr id="205851" name="Freeform 8879"/>
              <p:cNvSpPr>
                <a:spLocks noChangeArrowheads="1"/>
              </p:cNvSpPr>
              <p:nvPr/>
            </p:nvSpPr>
            <p:spPr bwMode="auto">
              <a:xfrm>
                <a:off x="2473916" y="6010672"/>
                <a:ext cx="423229" cy="431035"/>
              </a:xfrm>
              <a:prstGeom prst="ellipse">
                <a:avLst/>
              </a:prstGeom>
              <a:solidFill>
                <a:srgbClr val="B9CAD1"/>
              </a:solidFill>
              <a:ln w="0">
                <a:noFill/>
                <a:round/>
              </a:ln>
            </p:spPr>
            <p:txBody>
              <a:bodyPr/>
              <a:lstStyle/>
              <a:p>
                <a:pPr defTabSz="897255"/>
                <a:endParaRPr lang="es-SV" altLang="zh-CN">
                  <a:solidFill>
                    <a:srgbClr val="000000"/>
                  </a:solidFill>
                </a:endParaRPr>
              </a:p>
            </p:txBody>
          </p:sp>
        </p:grpSp>
        <p:sp>
          <p:nvSpPr>
            <p:cNvPr id="205847" name="29 Rectángulo"/>
            <p:cNvSpPr>
              <a:spLocks noChangeArrowheads="1"/>
            </p:cNvSpPr>
            <p:nvPr/>
          </p:nvSpPr>
          <p:spPr bwMode="auto">
            <a:xfrm>
              <a:off x="3230684" y="5918308"/>
              <a:ext cx="670992"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sp>
          <p:nvSpPr>
            <p:cNvPr id="205848" name="30 Rectángulo"/>
            <p:cNvSpPr>
              <a:spLocks noChangeArrowheads="1"/>
            </p:cNvSpPr>
            <p:nvPr/>
          </p:nvSpPr>
          <p:spPr bwMode="auto">
            <a:xfrm>
              <a:off x="6320456" y="5918308"/>
              <a:ext cx="670992" cy="229469"/>
            </a:xfrm>
            <a:prstGeom prst="rect">
              <a:avLst/>
            </a:prstGeom>
            <a:solidFill>
              <a:schemeClr val="accent2"/>
            </a:solidFill>
            <a:ln w="0">
              <a:noFill/>
              <a:miter lim="800000"/>
            </a:ln>
          </p:spPr>
          <p:txBody>
            <a:bodyPr/>
            <a:lstStyle/>
            <a:p>
              <a:pPr defTabSz="897255"/>
              <a:endParaRPr lang="es-SV" altLang="zh-CN">
                <a:solidFill>
                  <a:srgbClr val="000000"/>
                </a:solidFill>
              </a:endParaRPr>
            </a:p>
          </p:txBody>
        </p:sp>
      </p:grpSp>
      <p:sp>
        <p:nvSpPr>
          <p:cNvPr id="205830" name="矩形 32"/>
          <p:cNvSpPr>
            <a:spLocks noChangeArrowheads="1"/>
          </p:cNvSpPr>
          <p:nvPr/>
        </p:nvSpPr>
        <p:spPr bwMode="auto">
          <a:xfrm>
            <a:off x="231775" y="1419872"/>
            <a:ext cx="9293302" cy="499624"/>
          </a:xfrm>
          <a:prstGeom prst="rect">
            <a:avLst/>
          </a:prstGeom>
          <a:noFill/>
          <a:ln w="9525">
            <a:noFill/>
            <a:miter lim="800000"/>
          </a:ln>
        </p:spPr>
        <p:txBody>
          <a:bodyPr wrap="square">
            <a:spAutoFit/>
          </a:bodyPr>
          <a:lstStyle/>
          <a:p>
            <a:pPr algn="ctr">
              <a:lnSpc>
                <a:spcPct val="150000"/>
              </a:lnSpc>
            </a:pPr>
            <a:r>
              <a:rPr lang="zh-CN" altLang="en-US" sz="2000" b="1" dirty="0">
                <a:solidFill>
                  <a:srgbClr val="292929"/>
                </a:solidFill>
                <a:latin typeface="微软雅黑" panose="020B0503020204020204" pitchFamily="34" charset="-122"/>
                <a:ea typeface="微软雅黑" panose="020B0503020204020204" pitchFamily="34" charset="-122"/>
              </a:rPr>
              <a:t>在供应商保证供应的前提下，企业采购组织和方式选择的一般原则见附表</a:t>
            </a:r>
            <a:r>
              <a:rPr lang="en-US" altLang="zh-CN" sz="2000" b="1" dirty="0">
                <a:solidFill>
                  <a:srgbClr val="292929"/>
                </a:solidFill>
                <a:latin typeface="微软雅黑" panose="020B0503020204020204" pitchFamily="34" charset="-122"/>
                <a:ea typeface="微软雅黑" panose="020B0503020204020204" pitchFamily="34" charset="-122"/>
              </a:rPr>
              <a:t>B-1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685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grpSp>
        <p:nvGrpSpPr>
          <p:cNvPr id="206852" name="组 5"/>
          <p:cNvGrpSpPr/>
          <p:nvPr/>
        </p:nvGrpSpPr>
        <p:grpSpPr bwMode="auto">
          <a:xfrm>
            <a:off x="948686" y="1314450"/>
            <a:ext cx="9909815" cy="4609376"/>
            <a:chOff x="1508124" y="2149474"/>
            <a:chExt cx="2136777" cy="4067097"/>
          </a:xfrm>
        </p:grpSpPr>
        <p:sp>
          <p:nvSpPr>
            <p:cNvPr id="206853" name="矩形 7"/>
            <p:cNvSpPr>
              <a:spLocks noChangeArrowheads="1"/>
            </p:cNvSpPr>
            <p:nvPr/>
          </p:nvSpPr>
          <p:spPr bwMode="auto">
            <a:xfrm>
              <a:off x="1508124" y="2149474"/>
              <a:ext cx="2136776" cy="4067096"/>
            </a:xfrm>
            <a:prstGeom prst="rect">
              <a:avLst/>
            </a:prstGeom>
            <a:solidFill>
              <a:srgbClr val="FFFFFF"/>
            </a:solidFill>
            <a:ln w="25400">
              <a:solidFill>
                <a:srgbClr val="0070C0"/>
              </a:solidFill>
              <a:miter lim="800000"/>
            </a:ln>
          </p:spPr>
          <p:txBody>
            <a:bodyPr anchor="ctr"/>
            <a:lstStyle/>
            <a:p>
              <a:pPr algn="ctr" defTabSz="1216025">
                <a:buFont typeface="Arial" panose="020B0604020202020204" pitchFamily="34" charset="0"/>
                <a:buNone/>
              </a:pPr>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6854" name="Pentagon 2355"/>
            <p:cNvSpPr>
              <a:spLocks noChangeArrowheads="1"/>
            </p:cNvSpPr>
            <p:nvPr/>
          </p:nvSpPr>
          <p:spPr bwMode="auto">
            <a:xfrm rot="5400000">
              <a:off x="2013221" y="1644379"/>
              <a:ext cx="1126584" cy="2136776"/>
            </a:xfrm>
            <a:prstGeom prst="homePlate">
              <a:avLst>
                <a:gd name="adj" fmla="val 8065"/>
              </a:avLst>
            </a:prstGeom>
            <a:solidFill>
              <a:srgbClr val="0070C0"/>
            </a:solidFill>
            <a:ln w="9525">
              <a:noFill/>
              <a:miter lim="800000"/>
            </a:ln>
          </p:spPr>
          <p:txBody>
            <a:bodyPr anchor="ctr"/>
            <a:lstStyle/>
            <a:p>
              <a:pPr algn="ctr">
                <a:buFont typeface="Arial" panose="020B0604020202020204" pitchFamily="34" charset="0"/>
                <a:buNone/>
              </a:pPr>
              <a:endParaRPr lang="id-ID" altLang="en-US" sz="28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6855" name="文本框 10"/>
            <p:cNvSpPr txBox="1">
              <a:spLocks noChangeArrowheads="1"/>
            </p:cNvSpPr>
            <p:nvPr/>
          </p:nvSpPr>
          <p:spPr bwMode="auto">
            <a:xfrm>
              <a:off x="1925402" y="2340001"/>
              <a:ext cx="1395615" cy="493914"/>
            </a:xfrm>
            <a:prstGeom prst="rect">
              <a:avLst/>
            </a:prstGeom>
            <a:noFill/>
            <a:ln w="9525">
              <a:noFill/>
              <a:miter lim="800000"/>
            </a:ln>
          </p:spPr>
          <p:txBody>
            <a:bodyPr wrap="square">
              <a:spAutoFit/>
            </a:bodyPr>
            <a:lstStyle/>
            <a:p>
              <a:pPr algn="ctr">
                <a:lnSpc>
                  <a:spcPct val="150000"/>
                </a:lnSpc>
                <a:buFont typeface="Arial" panose="020B0604020202020204" pitchFamily="34" charset="0"/>
                <a:buNone/>
              </a:pPr>
              <a:r>
                <a:rPr lang="en-US" altLang="zh-CN" sz="2400" b="1" dirty="0">
                  <a:solidFill>
                    <a:srgbClr val="FFFFFF"/>
                  </a:solidFill>
                  <a:latin typeface="楷体" panose="02010609060101010101" pitchFamily="49" charset="-122"/>
                  <a:ea typeface="楷体" panose="02010609060101010101" pitchFamily="49" charset="-122"/>
                  <a:sym typeface="Arial" panose="020B0604020202020204" pitchFamily="34" charset="0"/>
                </a:rPr>
                <a:t>B.1.2  </a:t>
              </a:r>
              <a:r>
                <a:rPr lang="zh-CN" altLang="en-US" sz="2400" b="1" dirty="0">
                  <a:solidFill>
                    <a:srgbClr val="FFFFFF"/>
                  </a:solidFill>
                  <a:latin typeface="楷体" panose="02010609060101010101" pitchFamily="49" charset="-122"/>
                  <a:ea typeface="楷体" panose="02010609060101010101" pitchFamily="49" charset="-122"/>
                  <a:sym typeface="Arial" panose="020B0604020202020204" pitchFamily="34" charset="0"/>
                </a:rPr>
                <a:t>　企业生产零件部件模块或总成采购</a:t>
              </a:r>
            </a:p>
          </p:txBody>
        </p:sp>
        <p:sp>
          <p:nvSpPr>
            <p:cNvPr id="11" name="TextBox 13"/>
            <p:cNvSpPr txBox="1">
              <a:spLocks noChangeArrowheads="1"/>
            </p:cNvSpPr>
            <p:nvPr/>
          </p:nvSpPr>
          <p:spPr bwMode="auto">
            <a:xfrm>
              <a:off x="1593346" y="3276060"/>
              <a:ext cx="1996247" cy="2940511"/>
            </a:xfrm>
            <a:prstGeom prst="rect">
              <a:avLst/>
            </a:prstGeom>
            <a:noFill/>
            <a:ln>
              <a:noFill/>
            </a:ln>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50000"/>
                </a:lnSpc>
                <a:spcBef>
                  <a:spcPct val="20000"/>
                </a:spcBef>
                <a:spcAft>
                  <a:spcPts val="0"/>
                </a:spcAft>
                <a:buFont typeface="Arial" panose="020B0604020202020204" pitchFamily="34" charset="0"/>
                <a:buNone/>
                <a:defRPr/>
              </a:pPr>
              <a:r>
                <a:rPr lang="en-US" altLang="zh-CN" sz="24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rPr>
                <a:t>B.1.2.1</a:t>
              </a:r>
              <a:r>
                <a:rPr lang="zh-CN" altLang="en-US" sz="2400" b="1"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rPr>
                <a:t>　 采购办法选用原则</a:t>
              </a:r>
            </a:p>
            <a:p>
              <a:pPr algn="just" eaLnBrk="1" fontAlgn="auto" hangingPunct="1">
                <a:lnSpc>
                  <a:spcPct val="150000"/>
                </a:lnSpc>
                <a:spcBef>
                  <a:spcPct val="20000"/>
                </a:spcBef>
                <a:spcAft>
                  <a:spcPts val="0"/>
                </a:spcAft>
                <a:buFont typeface="Arial" panose="020B0604020202020204" pitchFamily="34" charset="0"/>
                <a:buNone/>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sym typeface="Arial" panose="020B0604020202020204" pitchFamily="34" charset="0"/>
                </a:rPr>
                <a:t>生产计划采购的零部件、配件、模块或总成等项目的采购，供应商能够满足生产需要、质量稳定、供货期满足需求，首次采购签订合同后，合同应保持相对稳定，或同其结成伙伴关系；也可在合同约定，在保障分包产品质量和供货期的基础上分包合同在产品生命周期内一直有效。</a:t>
              </a:r>
            </a:p>
          </p:txBody>
        </p:sp>
      </p:gr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787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微软雅黑" panose="020B0503020204020204" pitchFamily="34" charset="-122"/>
                <a:ea typeface="微软雅黑" panose="020B0503020204020204" pitchFamily="34" charset="-122"/>
              </a:rPr>
              <a:t>  </a:t>
            </a:r>
            <a:r>
              <a:rPr lang="en-US" altLang="zh-CN" sz="2800" b="1" dirty="0">
                <a:solidFill>
                  <a:srgbClr val="666666"/>
                </a:solidFill>
                <a:latin typeface="微软雅黑" panose="020B0503020204020204" pitchFamily="34" charset="-122"/>
                <a:ea typeface="微软雅黑" panose="020B0503020204020204" pitchFamily="34" charset="-122"/>
              </a:rPr>
              <a:t>6</a:t>
            </a:r>
            <a:r>
              <a:rPr lang="zh-CN" altLang="en-US" sz="2800" b="1" dirty="0">
                <a:solidFill>
                  <a:srgbClr val="666666"/>
                </a:solidFill>
                <a:latin typeface="微软雅黑" panose="020B0503020204020204" pitchFamily="34" charset="-122"/>
                <a:ea typeface="微软雅黑" panose="020B0503020204020204" pitchFamily="34" charset="-122"/>
              </a:rPr>
              <a:t>、企业运营采购方式指南</a:t>
            </a:r>
          </a:p>
        </p:txBody>
      </p:sp>
      <p:grpSp>
        <p:nvGrpSpPr>
          <p:cNvPr id="207876" name="组 5"/>
          <p:cNvGrpSpPr/>
          <p:nvPr/>
        </p:nvGrpSpPr>
        <p:grpSpPr bwMode="auto">
          <a:xfrm>
            <a:off x="719821" y="1490662"/>
            <a:ext cx="9775142" cy="4873675"/>
            <a:chOff x="1105728" y="1058863"/>
            <a:chExt cx="6286728" cy="3389385"/>
          </a:xfrm>
        </p:grpSpPr>
        <p:sp>
          <p:nvSpPr>
            <p:cNvPr id="7" name="圆角矩形 10"/>
            <p:cNvSpPr>
              <a:spLocks noChangeArrowheads="1"/>
            </p:cNvSpPr>
            <p:nvPr/>
          </p:nvSpPr>
          <p:spPr bwMode="auto">
            <a:xfrm>
              <a:off x="1105728" y="1069589"/>
              <a:ext cx="5631297" cy="3378659"/>
            </a:xfrm>
            <a:prstGeom prst="roundRect">
              <a:avLst>
                <a:gd name="adj" fmla="val 2759"/>
              </a:avLst>
            </a:prstGeom>
            <a:solidFill>
              <a:schemeClr val="bg1">
                <a:alpha val="30980"/>
              </a:schemeClr>
            </a:solidFill>
            <a:ln w="1270">
              <a:solidFill>
                <a:schemeClr val="tx1"/>
              </a:solidFill>
              <a:round/>
            </a:ln>
            <a:effectLst>
              <a:outerShdw blurRad="63500" dist="25401"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grpSp>
          <p:nvGrpSpPr>
            <p:cNvPr id="207878" name="组合 11"/>
            <p:cNvGrpSpPr/>
            <p:nvPr/>
          </p:nvGrpSpPr>
          <p:grpSpPr bwMode="auto">
            <a:xfrm flipH="1">
              <a:off x="6583363" y="1058863"/>
              <a:ext cx="809093" cy="1054100"/>
              <a:chOff x="137207" y="0"/>
              <a:chExt cx="809981" cy="1052975"/>
            </a:xfrm>
          </p:grpSpPr>
          <p:grpSp>
            <p:nvGrpSpPr>
              <p:cNvPr id="207880" name="组合 13"/>
              <p:cNvGrpSpPr/>
              <p:nvPr/>
            </p:nvGrpSpPr>
            <p:grpSpPr bwMode="auto">
              <a:xfrm>
                <a:off x="137207" y="0"/>
                <a:ext cx="809981" cy="1052975"/>
                <a:chOff x="0" y="0"/>
                <a:chExt cx="720080" cy="936104"/>
              </a:xfrm>
            </p:grpSpPr>
            <p:grpSp>
              <p:nvGrpSpPr>
                <p:cNvPr id="207882" name="组合 15"/>
                <p:cNvGrpSpPr/>
                <p:nvPr/>
              </p:nvGrpSpPr>
              <p:grpSpPr bwMode="auto">
                <a:xfrm>
                  <a:off x="0" y="0"/>
                  <a:ext cx="576064" cy="936104"/>
                  <a:chOff x="0" y="0"/>
                  <a:chExt cx="576064" cy="936104"/>
                </a:xfrm>
              </p:grpSpPr>
              <p:sp>
                <p:nvSpPr>
                  <p:cNvPr id="17" name="圆角矩形 19"/>
                  <p:cNvSpPr>
                    <a:spLocks noChangeArrowheads="1"/>
                  </p:cNvSpPr>
                  <p:nvPr/>
                </p:nvSpPr>
                <p:spPr bwMode="auto">
                  <a:xfrm>
                    <a:off x="0" y="0"/>
                    <a:ext cx="576390" cy="935845"/>
                  </a:xfrm>
                  <a:prstGeom prst="roundRect">
                    <a:avLst>
                      <a:gd name="adj" fmla="val 16667"/>
                    </a:avLst>
                  </a:prstGeom>
                  <a:solidFill>
                    <a:schemeClr val="accent1"/>
                  </a:solidFill>
                  <a:ln>
                    <a:noFill/>
                  </a:ln>
                  <a:effectLst>
                    <a:outerShdw blurRad="63500" dist="38100" dir="2700000" algn="ctr" rotWithShape="0">
                      <a:srgbClr val="000000">
                        <a:alpha val="39000"/>
                      </a:srgbClr>
                    </a:outerShdw>
                  </a:effec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endParaRPr lang="zh-CN" altLang="en-US">
                      <a:solidFill>
                        <a:srgbClr val="FFFFFF"/>
                      </a:solidFill>
                    </a:endParaRPr>
                  </a:p>
                </p:txBody>
              </p:sp>
              <p:sp>
                <p:nvSpPr>
                  <p:cNvPr id="207887" name="圆角矩形 10"/>
                  <p:cNvSpPr>
                    <a:spLocks noChangeArrowheads="1"/>
                  </p:cNvSpPr>
                  <p:nvPr/>
                </p:nvSpPr>
                <p:spPr bwMode="auto">
                  <a:xfrm>
                    <a:off x="13321" y="9525"/>
                    <a:ext cx="540517" cy="849176"/>
                  </a:xfrm>
                  <a:custGeom>
                    <a:avLst/>
                    <a:gdLst>
                      <a:gd name="T0" fmla="*/ 96013 w 567277"/>
                      <a:gd name="T1" fmla="*/ 0 h 849176"/>
                      <a:gd name="T2" fmla="*/ 480051 w 567277"/>
                      <a:gd name="T3" fmla="*/ 0 h 849176"/>
                      <a:gd name="T4" fmla="*/ 567277 w 567277"/>
                      <a:gd name="T5" fmla="*/ 56798 h 849176"/>
                      <a:gd name="T6" fmla="*/ 1834 w 567277"/>
                      <a:gd name="T7" fmla="*/ 849176 h 849176"/>
                      <a:gd name="T8" fmla="*/ 0 w 567277"/>
                      <a:gd name="T9" fmla="*/ 840091 h 849176"/>
                      <a:gd name="T10" fmla="*/ 0 w 567277"/>
                      <a:gd name="T11" fmla="*/ 96013 h 849176"/>
                      <a:gd name="T12" fmla="*/ 96013 w 567277"/>
                      <a:gd name="T13" fmla="*/ 0 h 849176"/>
                      <a:gd name="T14" fmla="*/ 0 60000 65536"/>
                      <a:gd name="T15" fmla="*/ 0 60000 65536"/>
                      <a:gd name="T16" fmla="*/ 0 60000 65536"/>
                      <a:gd name="T17" fmla="*/ 0 60000 65536"/>
                      <a:gd name="T18" fmla="*/ 0 60000 65536"/>
                      <a:gd name="T19" fmla="*/ 0 60000 65536"/>
                      <a:gd name="T20" fmla="*/ 0 60000 65536"/>
                      <a:gd name="T21" fmla="*/ 0 w 567277"/>
                      <a:gd name="T22" fmla="*/ 0 h 849176"/>
                      <a:gd name="T23" fmla="*/ 567277 w 567277"/>
                      <a:gd name="T24" fmla="*/ 849176 h 849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277" h="849176">
                        <a:moveTo>
                          <a:pt x="96013" y="0"/>
                        </a:moveTo>
                        <a:lnTo>
                          <a:pt x="480051" y="0"/>
                        </a:lnTo>
                        <a:cubicBezTo>
                          <a:pt x="519045" y="0"/>
                          <a:pt x="552609" y="23245"/>
                          <a:pt x="567277" y="56798"/>
                        </a:cubicBezTo>
                        <a:cubicBezTo>
                          <a:pt x="244152" y="189919"/>
                          <a:pt x="14842" y="493018"/>
                          <a:pt x="1834" y="849176"/>
                        </a:cubicBezTo>
                        <a:cubicBezTo>
                          <a:pt x="148" y="846275"/>
                          <a:pt x="0" y="843200"/>
                          <a:pt x="0" y="840091"/>
                        </a:cubicBezTo>
                        <a:lnTo>
                          <a:pt x="0" y="96013"/>
                        </a:lnTo>
                        <a:cubicBezTo>
                          <a:pt x="0" y="42986"/>
                          <a:pt x="42986" y="0"/>
                          <a:pt x="96013" y="0"/>
                        </a:cubicBezTo>
                        <a:close/>
                      </a:path>
                    </a:pathLst>
                  </a:custGeom>
                  <a:gradFill rotWithShape="0">
                    <a:gsLst>
                      <a:gs pos="0">
                        <a:schemeClr val="bg1">
                          <a:alpha val="34998"/>
                        </a:schemeClr>
                      </a:gs>
                      <a:gs pos="100000">
                        <a:schemeClr val="tx2"/>
                      </a:gs>
                    </a:gsLst>
                    <a:lin ang="1200000"/>
                  </a:gradFill>
                  <a:ln w="9525">
                    <a:noFill/>
                    <a:round/>
                  </a:ln>
                </p:spPr>
                <p:txBody>
                  <a:bodyPr/>
                  <a:lstStyle/>
                  <a:p>
                    <a:endParaRPr lang="zh-CN" altLang="en-US"/>
                  </a:p>
                </p:txBody>
              </p:sp>
            </p:grpSp>
            <p:pic>
              <p:nvPicPr>
                <p:cNvPr id="207883" name="图片 16"/>
                <p:cNvPicPr>
                  <a:picLocks noChangeAspect="1" noChangeArrowheads="1"/>
                </p:cNvPicPr>
                <p:nvPr/>
              </p:nvPicPr>
              <p:blipFill>
                <a:blip r:embed="rId3" cstate="print"/>
                <a:srcRect/>
                <a:stretch>
                  <a:fillRect/>
                </a:stretch>
              </p:blipFill>
              <p:spPr bwMode="auto">
                <a:xfrm flipH="1">
                  <a:off x="401133" y="144017"/>
                  <a:ext cx="318947" cy="123230"/>
                </a:xfrm>
                <a:prstGeom prst="rect">
                  <a:avLst/>
                </a:prstGeom>
                <a:noFill/>
                <a:ln w="9525">
                  <a:noFill/>
                  <a:miter lim="800000"/>
                  <a:headEnd/>
                  <a:tailEnd/>
                </a:ln>
              </p:spPr>
            </p:pic>
            <p:pic>
              <p:nvPicPr>
                <p:cNvPr id="207884" name="图片 17"/>
                <p:cNvPicPr>
                  <a:picLocks noChangeAspect="1" noChangeArrowheads="1"/>
                </p:cNvPicPr>
                <p:nvPr/>
              </p:nvPicPr>
              <p:blipFill>
                <a:blip r:embed="rId3" cstate="print"/>
                <a:srcRect/>
                <a:stretch>
                  <a:fillRect/>
                </a:stretch>
              </p:blipFill>
              <p:spPr bwMode="auto">
                <a:xfrm flipH="1">
                  <a:off x="401133" y="396045"/>
                  <a:ext cx="318947" cy="123230"/>
                </a:xfrm>
                <a:prstGeom prst="rect">
                  <a:avLst/>
                </a:prstGeom>
                <a:noFill/>
                <a:ln w="9525">
                  <a:noFill/>
                  <a:miter lim="800000"/>
                  <a:headEnd/>
                  <a:tailEnd/>
                </a:ln>
              </p:spPr>
            </p:pic>
            <p:pic>
              <p:nvPicPr>
                <p:cNvPr id="207885" name="图片 18"/>
                <p:cNvPicPr>
                  <a:picLocks noChangeAspect="1" noChangeArrowheads="1"/>
                </p:cNvPicPr>
                <p:nvPr/>
              </p:nvPicPr>
              <p:blipFill>
                <a:blip r:embed="rId3" cstate="print"/>
                <a:srcRect/>
                <a:stretch>
                  <a:fillRect/>
                </a:stretch>
              </p:blipFill>
              <p:spPr bwMode="auto">
                <a:xfrm flipH="1">
                  <a:off x="401133" y="648072"/>
                  <a:ext cx="318947" cy="123230"/>
                </a:xfrm>
                <a:prstGeom prst="rect">
                  <a:avLst/>
                </a:prstGeom>
                <a:noFill/>
                <a:ln w="9525">
                  <a:noFill/>
                  <a:miter lim="800000"/>
                  <a:headEnd/>
                  <a:tailEnd/>
                </a:ln>
              </p:spPr>
            </p:pic>
          </p:grpSp>
          <p:sp>
            <p:nvSpPr>
              <p:cNvPr id="12" name="矩形 2"/>
              <p:cNvSpPr>
                <a:spLocks noChangeArrowheads="1"/>
              </p:cNvSpPr>
              <p:nvPr/>
            </p:nvSpPr>
            <p:spPr bwMode="auto">
              <a:xfrm>
                <a:off x="145005" y="164517"/>
                <a:ext cx="544748" cy="624719"/>
              </a:xfrm>
              <a:prstGeom prst="rect">
                <a:avLst/>
              </a:prstGeom>
              <a:noFill/>
              <a:ln>
                <a:noFill/>
              </a:ln>
              <a:effectLst>
                <a:outerShdw blurRad="63500" dist="25401" dir="2700000" algn="ctr" rotWithShape="0">
                  <a:srgbClr val="000000">
                    <a:alpha val="39000"/>
                  </a:srgbClr>
                </a:outerShdw>
              </a:effec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600" b="1" dirty="0">
                    <a:solidFill>
                      <a:schemeClr val="bg1"/>
                    </a:solidFill>
                    <a:latin typeface="微软雅黑" panose="020B0503020204020204" pitchFamily="34" charset="-122"/>
                    <a:ea typeface="微软雅黑" panose="020B0503020204020204" pitchFamily="34" charset="-122"/>
                  </a:rPr>
                  <a:t>释义</a:t>
                </a:r>
                <a:endParaRPr lang="en-US" altLang="zh-CN" sz="2600" b="1" dirty="0">
                  <a:solidFill>
                    <a:schemeClr val="bg1"/>
                  </a:solidFill>
                  <a:latin typeface="微软雅黑" panose="020B0503020204020204" pitchFamily="34" charset="-122"/>
                  <a:ea typeface="微软雅黑" panose="020B0503020204020204" pitchFamily="34" charset="-122"/>
                </a:endParaRPr>
              </a:p>
            </p:txBody>
          </p:sp>
        </p:grpSp>
        <p:sp>
          <p:nvSpPr>
            <p:cNvPr id="9" name="矩形 21"/>
            <p:cNvSpPr>
              <a:spLocks noChangeArrowheads="1"/>
            </p:cNvSpPr>
            <p:nvPr/>
          </p:nvSpPr>
          <p:spPr bwMode="auto">
            <a:xfrm>
              <a:off x="1332755" y="1359797"/>
              <a:ext cx="5023581" cy="2887165"/>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fontAlgn="auto" hangingPunct="1">
                <a:lnSpc>
                  <a:spcPct val="15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生产零部件、配件、模块或总成等物资采购和一般物资采购的区别首先在于其专业性，因此一般需要面对面的交流或技术交底，因此</a:t>
              </a:r>
              <a:r>
                <a:rPr lang="zh-CN" altLang="en-US" sz="2000" dirty="0">
                  <a:solidFill>
                    <a:srgbClr val="FF0000"/>
                  </a:solidFill>
                  <a:latin typeface="微软雅黑" panose="020B0503020204020204" pitchFamily="34" charset="-122"/>
                  <a:ea typeface="微软雅黑" panose="020B0503020204020204" pitchFamily="34" charset="-122"/>
                </a:rPr>
                <a:t>谈判</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是首要采购方式。在这个意义上和战略采购的特点相同；第二该类物资采购大都属于买方市场，采购人</a:t>
              </a:r>
              <a:r>
                <a:rPr lang="zh-CN" altLang="en-US" sz="2000" dirty="0">
                  <a:solidFill>
                    <a:srgbClr val="FF0000"/>
                  </a:solidFill>
                  <a:latin typeface="微软雅黑" panose="020B0503020204020204" pitchFamily="34" charset="-122"/>
                  <a:ea typeface="微软雅黑" panose="020B0503020204020204" pitchFamily="34" charset="-122"/>
                </a:rPr>
                <a:t>一般具有较大</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的选择性；而战略采购情况复杂。第三，这类采购合同应保持</a:t>
              </a:r>
              <a:r>
                <a:rPr lang="zh-CN" altLang="en-US" sz="2000" dirty="0">
                  <a:solidFill>
                    <a:srgbClr val="FF0000"/>
                  </a:solidFill>
                  <a:latin typeface="微软雅黑" panose="020B0503020204020204" pitchFamily="34" charset="-122"/>
                  <a:ea typeface="微软雅黑" panose="020B0503020204020204" pitchFamily="34" charset="-122"/>
                </a:rPr>
                <a:t>相对稳定性</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，通过首次采购确定合作关系外，除非不能满足采购人要求，合同在产品生命周期内应当一直有效。在一些维修项目中，框架协议、集中采购也是优先选择的组织形式。</a:t>
              </a:r>
            </a:p>
            <a:p>
              <a:pPr algn="just" eaLnBrk="1" fontAlgn="auto" hangingPunct="1">
                <a:lnSpc>
                  <a:spcPct val="200000"/>
                </a:lnSpc>
                <a:spcBef>
                  <a:spcPts val="0"/>
                </a:spcBef>
                <a:spcAft>
                  <a:spcPts val="0"/>
                </a:spcAft>
                <a:defRPr/>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3E7B76-B5A9-4753-BB91-D5E3CE613897}"/>
              </a:ext>
            </a:extLst>
          </p:cNvPr>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微软雅黑" panose="020B0503020204020204" pitchFamily="34" charset="-122"/>
                <a:ea typeface="微软雅黑" panose="020B0503020204020204" pitchFamily="34" charset="-122"/>
              </a:rPr>
              <a:t>  </a:t>
            </a:r>
            <a:r>
              <a:rPr lang="en-US" altLang="zh-CN" sz="2800" b="1" dirty="0">
                <a:solidFill>
                  <a:srgbClr val="666666"/>
                </a:solidFill>
                <a:latin typeface="微软雅黑" panose="020B0503020204020204" pitchFamily="34" charset="-122"/>
                <a:ea typeface="微软雅黑" panose="020B0503020204020204" pitchFamily="34" charset="-122"/>
              </a:rPr>
              <a:t>6</a:t>
            </a:r>
            <a:r>
              <a:rPr lang="zh-CN" altLang="en-US" sz="2800" b="1" dirty="0">
                <a:solidFill>
                  <a:srgbClr val="666666"/>
                </a:solidFill>
                <a:latin typeface="微软雅黑" panose="020B0503020204020204" pitchFamily="34" charset="-122"/>
                <a:ea typeface="微软雅黑" panose="020B0503020204020204" pitchFamily="34" charset="-122"/>
              </a:rPr>
              <a:t>、企业运营采购方式指南</a:t>
            </a:r>
          </a:p>
        </p:txBody>
      </p:sp>
      <p:sp>
        <p:nvSpPr>
          <p:cNvPr id="3" name="文本框 2">
            <a:extLst>
              <a:ext uri="{FF2B5EF4-FFF2-40B4-BE49-F238E27FC236}">
                <a16:creationId xmlns:a16="http://schemas.microsoft.com/office/drawing/2014/main" xmlns="" id="{1D020477-4464-4415-B72E-68627AACAD72}"/>
              </a:ext>
            </a:extLst>
          </p:cNvPr>
          <p:cNvSpPr txBox="1"/>
          <p:nvPr/>
        </p:nvSpPr>
        <p:spPr>
          <a:xfrm>
            <a:off x="788276" y="1303283"/>
            <a:ext cx="10562895" cy="4813738"/>
          </a:xfrm>
          <a:prstGeom prst="rect">
            <a:avLst/>
          </a:prstGeom>
          <a:solidFill>
            <a:schemeClr val="bg1">
              <a:lumMod val="95000"/>
            </a:schemeClr>
          </a:solidFill>
        </p:spPr>
        <p:txBody>
          <a:bodyPr wrap="square" rtlCol="0">
            <a:spAutoFit/>
          </a:bodyPr>
          <a:lstStyle/>
          <a:p>
            <a:endParaRPr lang="zh-CN" altLang="en-US" dirty="0"/>
          </a:p>
        </p:txBody>
      </p:sp>
      <p:pic>
        <p:nvPicPr>
          <p:cNvPr id="4" name="图片 3">
            <a:extLst>
              <a:ext uri="{FF2B5EF4-FFF2-40B4-BE49-F238E27FC236}">
                <a16:creationId xmlns:a16="http://schemas.microsoft.com/office/drawing/2014/main" xmlns="" id="{D5405206-7429-4ECA-8670-D92EF0A52BA0}"/>
              </a:ext>
            </a:extLst>
          </p:cNvPr>
          <p:cNvPicPr>
            <a:picLocks noChangeAspect="1"/>
          </p:cNvPicPr>
          <p:nvPr/>
        </p:nvPicPr>
        <p:blipFill>
          <a:blip r:embed="rId2" cstate="print"/>
          <a:stretch>
            <a:fillRect/>
          </a:stretch>
        </p:blipFill>
        <p:spPr>
          <a:xfrm>
            <a:off x="840829" y="1303283"/>
            <a:ext cx="10426261" cy="1135117"/>
          </a:xfrm>
          <a:prstGeom prst="rect">
            <a:avLst/>
          </a:prstGeom>
        </p:spPr>
      </p:pic>
      <p:sp>
        <p:nvSpPr>
          <p:cNvPr id="5" name="矩形 4">
            <a:extLst>
              <a:ext uri="{FF2B5EF4-FFF2-40B4-BE49-F238E27FC236}">
                <a16:creationId xmlns:a16="http://schemas.microsoft.com/office/drawing/2014/main" xmlns="" id="{AD5E4612-E1D0-46F5-A8EB-4CB5AA94C9D8}"/>
              </a:ext>
            </a:extLst>
          </p:cNvPr>
          <p:cNvSpPr/>
          <p:nvPr/>
        </p:nvSpPr>
        <p:spPr>
          <a:xfrm>
            <a:off x="1538638" y="1588968"/>
            <a:ext cx="2975495" cy="559769"/>
          </a:xfrm>
          <a:prstGeom prst="rect">
            <a:avLst/>
          </a:prstGeom>
        </p:spPr>
        <p:txBody>
          <a:bodyPr wrap="none">
            <a:spAutoFit/>
          </a:bodyPr>
          <a:lstStyle/>
          <a:p>
            <a:pPr defTabSz="1216025">
              <a:lnSpc>
                <a:spcPct val="150000"/>
              </a:lnSpc>
              <a:spcBef>
                <a:spcPct val="20000"/>
              </a:spcBef>
              <a:buFont typeface="Arial" panose="020B0604020202020204" pitchFamily="34" charset="0"/>
              <a:buNone/>
            </a:pPr>
            <a:r>
              <a:rPr lang="en-US" altLang="zh-CN" sz="2400" b="1" dirty="0">
                <a:solidFill>
                  <a:schemeClr val="bg1"/>
                </a:solidFill>
                <a:latin typeface="楷体" panose="02010609060101010101" pitchFamily="49" charset="-122"/>
                <a:ea typeface="楷体" panose="02010609060101010101" pitchFamily="49" charset="-122"/>
                <a:sym typeface="Arial" panose="020B0604020202020204" pitchFamily="34" charset="0"/>
              </a:rPr>
              <a:t>B.1.2.2 </a:t>
            </a:r>
            <a:r>
              <a:rPr lang="zh-CN" altLang="en-US" sz="2400" b="1" dirty="0">
                <a:solidFill>
                  <a:schemeClr val="bg1"/>
                </a:solidFill>
                <a:latin typeface="楷体" panose="02010609060101010101" pitchFamily="49" charset="-122"/>
                <a:ea typeface="楷体" panose="02010609060101010101" pitchFamily="49" charset="-122"/>
                <a:sym typeface="Arial" panose="020B0604020202020204" pitchFamily="34" charset="0"/>
              </a:rPr>
              <a:t>　采购内容</a:t>
            </a:r>
          </a:p>
        </p:txBody>
      </p:sp>
      <p:pic>
        <p:nvPicPr>
          <p:cNvPr id="6" name="图片 5">
            <a:extLst>
              <a:ext uri="{FF2B5EF4-FFF2-40B4-BE49-F238E27FC236}">
                <a16:creationId xmlns:a16="http://schemas.microsoft.com/office/drawing/2014/main" xmlns="" id="{7A0CB964-2075-4A4A-A714-01A00ECFEBCE}"/>
              </a:ext>
            </a:extLst>
          </p:cNvPr>
          <p:cNvPicPr>
            <a:picLocks noChangeAspect="1"/>
          </p:cNvPicPr>
          <p:nvPr/>
        </p:nvPicPr>
        <p:blipFill>
          <a:blip r:embed="rId3" cstate="print"/>
          <a:stretch>
            <a:fillRect/>
          </a:stretch>
        </p:blipFill>
        <p:spPr>
          <a:xfrm>
            <a:off x="1538638" y="2448171"/>
            <a:ext cx="8138865" cy="1261981"/>
          </a:xfrm>
          <a:prstGeom prst="rect">
            <a:avLst/>
          </a:prstGeom>
        </p:spPr>
      </p:pic>
      <p:sp>
        <p:nvSpPr>
          <p:cNvPr id="8" name="矩形 7">
            <a:extLst>
              <a:ext uri="{FF2B5EF4-FFF2-40B4-BE49-F238E27FC236}">
                <a16:creationId xmlns:a16="http://schemas.microsoft.com/office/drawing/2014/main" xmlns="" id="{CD31A252-64A3-4E1A-B24A-CEA1BE4E6C4E}"/>
              </a:ext>
            </a:extLst>
          </p:cNvPr>
          <p:cNvSpPr/>
          <p:nvPr/>
        </p:nvSpPr>
        <p:spPr>
          <a:xfrm>
            <a:off x="1024759" y="3710152"/>
            <a:ext cx="10142482" cy="2390783"/>
          </a:xfrm>
          <a:prstGeom prst="rect">
            <a:avLst/>
          </a:prstGeom>
        </p:spPr>
        <p:txBody>
          <a:bodyPr wrap="square">
            <a:spAutoFit/>
          </a:bodyPr>
          <a:lstStyle/>
          <a:p>
            <a:pPr lvl="0" defTabSz="1216025">
              <a:lnSpc>
                <a:spcPct val="150000"/>
              </a:lnSpc>
              <a:spcBef>
                <a:spcPct val="20000"/>
              </a:spcBef>
            </a:pPr>
            <a:r>
              <a:rPr lang="en-US" altLang="zh-CN"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释义</a:t>
            </a:r>
            <a:r>
              <a:rPr lang="en-US" altLang="zh-CN" sz="24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该类物资采购的标的分为两类：</a:t>
            </a:r>
          </a:p>
          <a:p>
            <a:pPr lvl="0" defTabSz="1216025">
              <a:lnSpc>
                <a:spcPct val="150000"/>
              </a:lnSpc>
              <a:spcBef>
                <a:spcPct val="20000"/>
              </a:spcBef>
            </a:pPr>
            <a:r>
              <a:rPr lang="en-US" altLang="zh-CN" sz="2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a:t>
            </a:r>
            <a:r>
              <a:rPr lang="zh-CN" altLang="en-US" sz="2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）类的采购标的是产品，构成企业供应链不可分割的组成部分；</a:t>
            </a:r>
          </a:p>
          <a:p>
            <a:pPr lvl="0" defTabSz="1216025">
              <a:lnSpc>
                <a:spcPct val="150000"/>
              </a:lnSpc>
              <a:spcBef>
                <a:spcPct val="20000"/>
              </a:spcBef>
            </a:pPr>
            <a:r>
              <a:rPr lang="en-US" altLang="zh-CN" sz="2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b</a:t>
            </a:r>
            <a:r>
              <a:rPr lang="zh-CN" altLang="en-US" sz="24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）类的采购标的是企业，例如钢铁企业将耐火材料设计、供应、砌筑、维护、下线整体打包采购，采购确定定点协作企业。</a:t>
            </a:r>
          </a:p>
        </p:txBody>
      </p:sp>
    </p:spTree>
    <p:extLst>
      <p:ext uri="{BB962C8B-B14F-4D97-AF65-F5344CB8AC3E}">
        <p14:creationId xmlns:p14="http://schemas.microsoft.com/office/powerpoint/2010/main" xmlns="" val="324138862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992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209949" name="平行四边形 3"/>
          <p:cNvSpPr>
            <a:spLocks noChangeArrowheads="1"/>
          </p:cNvSpPr>
          <p:nvPr/>
        </p:nvSpPr>
        <p:spPr bwMode="auto">
          <a:xfrm flipH="1">
            <a:off x="6178334" y="27614"/>
            <a:ext cx="6096000" cy="6858000"/>
          </a:xfrm>
          <a:prstGeom prst="parallelogram">
            <a:avLst>
              <a:gd name="adj" fmla="val 53316"/>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09925" name="文本框 5"/>
          <p:cNvSpPr txBox="1">
            <a:spLocks noChangeArrowheads="1"/>
          </p:cNvSpPr>
          <p:nvPr/>
        </p:nvSpPr>
        <p:spPr bwMode="auto">
          <a:xfrm rot="-1696689">
            <a:off x="8214603" y="520224"/>
            <a:ext cx="1652587" cy="5078412"/>
          </a:xfrm>
          <a:prstGeom prst="rect">
            <a:avLst/>
          </a:prstGeom>
          <a:noFill/>
          <a:ln w="9525">
            <a:noFill/>
            <a:miter lim="800000"/>
          </a:ln>
        </p:spPr>
        <p:txBody>
          <a:bodyPr>
            <a:spAutoFit/>
          </a:bodyPr>
          <a:lstStyle/>
          <a:p>
            <a:pPr algn="ctr">
              <a:buFont typeface="Arial" panose="020B0604020202020204" pitchFamily="34" charset="0"/>
              <a:buNone/>
            </a:pPr>
            <a:r>
              <a:rPr lang="en-US" altLang="zh-CN" sz="3600" b="1" dirty="0">
                <a:solidFill>
                  <a:srgbClr val="FFFFFF"/>
                </a:solidFill>
                <a:latin typeface="微软雅黑" panose="020B0503020204020204" pitchFamily="34" charset="-122"/>
                <a:ea typeface="微软雅黑" panose="020B0503020204020204" pitchFamily="34" charset="-122"/>
              </a:rPr>
              <a:t>B.1.3</a:t>
            </a:r>
            <a:r>
              <a:rPr lang="zh-CN" altLang="en-US" sz="3600" b="1" dirty="0">
                <a:solidFill>
                  <a:srgbClr val="FFFFFF"/>
                </a:solidFill>
                <a:latin typeface="微软雅黑" panose="020B0503020204020204" pitchFamily="34" charset="-122"/>
                <a:ea typeface="微软雅黑" panose="020B0503020204020204" pitchFamily="34" charset="-122"/>
              </a:rPr>
              <a:t>　  企</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业</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咨</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询</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服</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务</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采</a:t>
            </a:r>
            <a:endParaRPr lang="en-US" altLang="zh-CN" sz="3600" b="1" dirty="0">
              <a:solidFill>
                <a:srgbClr val="FFFFFF"/>
              </a:solidFill>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sz="3600" b="1" dirty="0">
                <a:solidFill>
                  <a:srgbClr val="FFFFFF"/>
                </a:solidFill>
                <a:latin typeface="微软雅黑" panose="020B0503020204020204" pitchFamily="34" charset="-122"/>
                <a:ea typeface="微软雅黑" panose="020B0503020204020204" pitchFamily="34" charset="-122"/>
              </a:rPr>
              <a:t>购</a:t>
            </a:r>
          </a:p>
        </p:txBody>
      </p:sp>
      <p:grpSp>
        <p:nvGrpSpPr>
          <p:cNvPr id="209926" name="组合 43"/>
          <p:cNvGrpSpPr/>
          <p:nvPr/>
        </p:nvGrpSpPr>
        <p:grpSpPr bwMode="auto">
          <a:xfrm>
            <a:off x="1738738" y="3629405"/>
            <a:ext cx="711618" cy="523875"/>
            <a:chOff x="0" y="22277"/>
            <a:chExt cx="711617" cy="523220"/>
          </a:xfrm>
        </p:grpSpPr>
        <p:grpSp>
          <p:nvGrpSpPr>
            <p:cNvPr id="209944" name="组合 44"/>
            <p:cNvGrpSpPr/>
            <p:nvPr/>
          </p:nvGrpSpPr>
          <p:grpSpPr bwMode="auto">
            <a:xfrm>
              <a:off x="0" y="30570"/>
              <a:ext cx="619124" cy="471567"/>
              <a:chOff x="0" y="0"/>
              <a:chExt cx="877513" cy="643017"/>
            </a:xfrm>
          </p:grpSpPr>
          <p:sp>
            <p:nvSpPr>
              <p:cNvPr id="209946" name="平行四边形 46"/>
              <p:cNvSpPr>
                <a:spLocks noChangeArrowheads="1"/>
              </p:cNvSpPr>
              <p:nvPr/>
            </p:nvSpPr>
            <p:spPr bwMode="auto">
              <a:xfrm>
                <a:off x="31500" y="72900"/>
                <a:ext cx="846013" cy="570760"/>
              </a:xfrm>
              <a:prstGeom prst="parallelogram">
                <a:avLst>
                  <a:gd name="adj" fmla="val 41517"/>
                </a:avLst>
              </a:prstGeom>
              <a:solidFill>
                <a:srgbClr val="40404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09947" name="平行四边形 47"/>
              <p:cNvSpPr>
                <a:spLocks noChangeArrowheads="1"/>
              </p:cNvSpPr>
              <p:nvPr/>
            </p:nvSpPr>
            <p:spPr bwMode="auto">
              <a:xfrm>
                <a:off x="0" y="-607"/>
                <a:ext cx="846013" cy="570760"/>
              </a:xfrm>
              <a:prstGeom prst="parallelogram">
                <a:avLst>
                  <a:gd name="adj" fmla="val 41517"/>
                </a:avLst>
              </a:prstGeom>
              <a:solidFill>
                <a:srgbClr val="0070C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grpSp>
        <p:sp>
          <p:nvSpPr>
            <p:cNvPr id="209945" name="文本框 45"/>
            <p:cNvSpPr txBox="1">
              <a:spLocks noChangeArrowheads="1"/>
            </p:cNvSpPr>
            <p:nvPr/>
          </p:nvSpPr>
          <p:spPr bwMode="auto">
            <a:xfrm>
              <a:off x="80540" y="22277"/>
              <a:ext cx="631077" cy="523220"/>
            </a:xfrm>
            <a:prstGeom prst="rect">
              <a:avLst/>
            </a:prstGeom>
            <a:noFill/>
            <a:ln w="9525">
              <a:noFill/>
              <a:miter lim="800000"/>
            </a:ln>
          </p:spPr>
          <p:txBody>
            <a:bodyPr>
              <a:spAutoFit/>
            </a:bodyPr>
            <a:lstStyle/>
            <a:p>
              <a:pPr>
                <a:buFont typeface="Arial" panose="020B0604020202020204" pitchFamily="34" charset="0"/>
                <a:buNone/>
              </a:pPr>
              <a:r>
                <a:rPr lang="en-US" altLang="zh-CN" sz="2800" b="1" dirty="0">
                  <a:solidFill>
                    <a:srgbClr val="FFFFFF"/>
                  </a:solidFill>
                  <a:latin typeface="微软雅黑" panose="020B0503020204020204" pitchFamily="34" charset="-122"/>
                  <a:ea typeface="微软雅黑" panose="020B0503020204020204" pitchFamily="34" charset="-122"/>
                </a:rPr>
                <a:t>1</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grpSp>
      <p:grpSp>
        <p:nvGrpSpPr>
          <p:cNvPr id="209927" name="组合 48"/>
          <p:cNvGrpSpPr/>
          <p:nvPr/>
        </p:nvGrpSpPr>
        <p:grpSpPr bwMode="auto">
          <a:xfrm>
            <a:off x="1505953" y="4172169"/>
            <a:ext cx="733425" cy="523875"/>
            <a:chOff x="0" y="0"/>
            <a:chExt cx="733424" cy="523220"/>
          </a:xfrm>
        </p:grpSpPr>
        <p:grpSp>
          <p:nvGrpSpPr>
            <p:cNvPr id="209940" name="组合 49"/>
            <p:cNvGrpSpPr/>
            <p:nvPr/>
          </p:nvGrpSpPr>
          <p:grpSpPr bwMode="auto">
            <a:xfrm>
              <a:off x="0" y="30570"/>
              <a:ext cx="619124" cy="471567"/>
              <a:chOff x="0" y="0"/>
              <a:chExt cx="877513" cy="643017"/>
            </a:xfrm>
          </p:grpSpPr>
          <p:sp>
            <p:nvSpPr>
              <p:cNvPr id="209942" name="平行四边形 51"/>
              <p:cNvSpPr>
                <a:spLocks noChangeArrowheads="1"/>
              </p:cNvSpPr>
              <p:nvPr/>
            </p:nvSpPr>
            <p:spPr bwMode="auto">
              <a:xfrm>
                <a:off x="31500" y="72900"/>
                <a:ext cx="846013" cy="570760"/>
              </a:xfrm>
              <a:prstGeom prst="parallelogram">
                <a:avLst>
                  <a:gd name="adj" fmla="val 41517"/>
                </a:avLst>
              </a:prstGeom>
              <a:solidFill>
                <a:srgbClr val="40404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09943" name="平行四边形 52"/>
              <p:cNvSpPr>
                <a:spLocks noChangeArrowheads="1"/>
              </p:cNvSpPr>
              <p:nvPr/>
            </p:nvSpPr>
            <p:spPr bwMode="auto">
              <a:xfrm>
                <a:off x="0" y="-607"/>
                <a:ext cx="846013" cy="570760"/>
              </a:xfrm>
              <a:prstGeom prst="parallelogram">
                <a:avLst>
                  <a:gd name="adj" fmla="val 41517"/>
                </a:avLst>
              </a:prstGeom>
              <a:solidFill>
                <a:srgbClr val="0070C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grpSp>
        <p:sp>
          <p:nvSpPr>
            <p:cNvPr id="209941" name="文本框 50"/>
            <p:cNvSpPr txBox="1">
              <a:spLocks noChangeArrowheads="1"/>
            </p:cNvSpPr>
            <p:nvPr/>
          </p:nvSpPr>
          <p:spPr bwMode="auto">
            <a:xfrm>
              <a:off x="102347" y="0"/>
              <a:ext cx="631077" cy="523220"/>
            </a:xfrm>
            <a:prstGeom prst="rect">
              <a:avLst/>
            </a:prstGeom>
            <a:noFill/>
            <a:ln w="9525">
              <a:noFill/>
              <a:miter lim="800000"/>
            </a:ln>
          </p:spPr>
          <p:txBody>
            <a:bodyPr>
              <a:spAutoFit/>
            </a:bodyPr>
            <a:lstStyle/>
            <a:p>
              <a:pPr>
                <a:buFont typeface="Arial" panose="020B0604020202020204" pitchFamily="34" charset="0"/>
                <a:buNone/>
              </a:pPr>
              <a:r>
                <a:rPr lang="en-US" altLang="zh-CN" sz="2800" b="1">
                  <a:solidFill>
                    <a:srgbClr val="FFFFFF"/>
                  </a:solidFill>
                  <a:latin typeface="微软雅黑" panose="020B0503020204020204" pitchFamily="34" charset="-122"/>
                  <a:ea typeface="微软雅黑" panose="020B0503020204020204" pitchFamily="34" charset="-122"/>
                </a:rPr>
                <a:t>2</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grpSp>
        <p:nvGrpSpPr>
          <p:cNvPr id="209928" name="组合 53"/>
          <p:cNvGrpSpPr/>
          <p:nvPr/>
        </p:nvGrpSpPr>
        <p:grpSpPr bwMode="auto">
          <a:xfrm>
            <a:off x="1325988" y="4763323"/>
            <a:ext cx="733425" cy="523875"/>
            <a:chOff x="0" y="0"/>
            <a:chExt cx="733424" cy="523220"/>
          </a:xfrm>
        </p:grpSpPr>
        <p:grpSp>
          <p:nvGrpSpPr>
            <p:cNvPr id="209936" name="组合 54"/>
            <p:cNvGrpSpPr/>
            <p:nvPr/>
          </p:nvGrpSpPr>
          <p:grpSpPr bwMode="auto">
            <a:xfrm>
              <a:off x="0" y="30570"/>
              <a:ext cx="619124" cy="471567"/>
              <a:chOff x="0" y="0"/>
              <a:chExt cx="877513" cy="643017"/>
            </a:xfrm>
          </p:grpSpPr>
          <p:sp>
            <p:nvSpPr>
              <p:cNvPr id="209938" name="平行四边形 56"/>
              <p:cNvSpPr>
                <a:spLocks noChangeArrowheads="1"/>
              </p:cNvSpPr>
              <p:nvPr/>
            </p:nvSpPr>
            <p:spPr bwMode="auto">
              <a:xfrm>
                <a:off x="31500" y="72900"/>
                <a:ext cx="846013" cy="570760"/>
              </a:xfrm>
              <a:prstGeom prst="parallelogram">
                <a:avLst>
                  <a:gd name="adj" fmla="val 41517"/>
                </a:avLst>
              </a:prstGeom>
              <a:solidFill>
                <a:srgbClr val="40404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09939" name="平行四边形 57"/>
              <p:cNvSpPr>
                <a:spLocks noChangeArrowheads="1"/>
              </p:cNvSpPr>
              <p:nvPr/>
            </p:nvSpPr>
            <p:spPr bwMode="auto">
              <a:xfrm>
                <a:off x="0" y="-607"/>
                <a:ext cx="846013" cy="570760"/>
              </a:xfrm>
              <a:prstGeom prst="parallelogram">
                <a:avLst>
                  <a:gd name="adj" fmla="val 41517"/>
                </a:avLst>
              </a:prstGeom>
              <a:solidFill>
                <a:srgbClr val="0070C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grpSp>
        <p:sp>
          <p:nvSpPr>
            <p:cNvPr id="209937" name="文本框 55"/>
            <p:cNvSpPr txBox="1">
              <a:spLocks noChangeArrowheads="1"/>
            </p:cNvSpPr>
            <p:nvPr/>
          </p:nvSpPr>
          <p:spPr bwMode="auto">
            <a:xfrm>
              <a:off x="102347" y="0"/>
              <a:ext cx="631077" cy="523220"/>
            </a:xfrm>
            <a:prstGeom prst="rect">
              <a:avLst/>
            </a:prstGeom>
            <a:noFill/>
            <a:ln w="9525">
              <a:noFill/>
              <a:miter lim="800000"/>
            </a:ln>
          </p:spPr>
          <p:txBody>
            <a:bodyPr>
              <a:spAutoFit/>
            </a:bodyPr>
            <a:lstStyle/>
            <a:p>
              <a:pPr>
                <a:buFont typeface="Arial" panose="020B0604020202020204" pitchFamily="34" charset="0"/>
                <a:buNone/>
              </a:pPr>
              <a:r>
                <a:rPr lang="en-US" altLang="zh-CN" sz="2800" b="1">
                  <a:solidFill>
                    <a:srgbClr val="FFFFFF"/>
                  </a:solidFill>
                  <a:latin typeface="微软雅黑" panose="020B0503020204020204" pitchFamily="34" charset="-122"/>
                  <a:ea typeface="微软雅黑" panose="020B0503020204020204" pitchFamily="34" charset="-122"/>
                </a:rPr>
                <a:t>3</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sp>
        <p:nvSpPr>
          <p:cNvPr id="209929" name="平行四边形 68"/>
          <p:cNvSpPr>
            <a:spLocks noChangeArrowheads="1"/>
          </p:cNvSpPr>
          <p:nvPr/>
        </p:nvSpPr>
        <p:spPr bwMode="auto">
          <a:xfrm>
            <a:off x="2342675" y="3645566"/>
            <a:ext cx="3116628" cy="387422"/>
          </a:xfrm>
          <a:prstGeom prst="parallelogram">
            <a:avLst>
              <a:gd name="adj" fmla="val 37978"/>
            </a:avLst>
          </a:prstGeom>
          <a:noFill/>
          <a:ln w="9525">
            <a:solidFill>
              <a:srgbClr val="404040"/>
            </a:solidFill>
            <a:miter lim="800000"/>
          </a:ln>
        </p:spPr>
        <p:txBody>
          <a:bodyPr wrap="square">
            <a:spAutoFit/>
          </a:bodyPr>
          <a:lstStyle/>
          <a:p>
            <a:pPr algn="ctr">
              <a:spcBef>
                <a:spcPct val="50000"/>
              </a:spcBef>
              <a:buFont typeface="Arial" panose="020B0604020202020204" pitchFamily="34" charset="0"/>
              <a:buNone/>
            </a:pPr>
            <a:endParaRPr lang="zh-CN" altLang="en-US" sz="1600" b="1">
              <a:solidFill>
                <a:srgbClr val="000000"/>
              </a:solidFill>
              <a:latin typeface="Arial" panose="020B0604020202020204" pitchFamily="34" charset="0"/>
              <a:ea typeface="宋体" panose="02010600030101010101" pitchFamily="2" charset="-122"/>
            </a:endParaRPr>
          </a:p>
        </p:txBody>
      </p:sp>
      <p:sp>
        <p:nvSpPr>
          <p:cNvPr id="209930" name="Rectangle 6"/>
          <p:cNvSpPr>
            <a:spLocks noChangeArrowheads="1"/>
          </p:cNvSpPr>
          <p:nvPr/>
        </p:nvSpPr>
        <p:spPr bwMode="auto">
          <a:xfrm>
            <a:off x="2687528" y="3622557"/>
            <a:ext cx="2771775" cy="400050"/>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无形性与有形性共存</a:t>
            </a:r>
          </a:p>
        </p:txBody>
      </p:sp>
      <p:sp>
        <p:nvSpPr>
          <p:cNvPr id="209931" name="平行四边形 70"/>
          <p:cNvSpPr>
            <a:spLocks noChangeArrowheads="1"/>
          </p:cNvSpPr>
          <p:nvPr/>
        </p:nvSpPr>
        <p:spPr bwMode="auto">
          <a:xfrm>
            <a:off x="2161760" y="4190347"/>
            <a:ext cx="3069917" cy="368301"/>
          </a:xfrm>
          <a:prstGeom prst="parallelogram">
            <a:avLst>
              <a:gd name="adj" fmla="val 37962"/>
            </a:avLst>
          </a:prstGeom>
          <a:noFill/>
          <a:ln w="9525">
            <a:solidFill>
              <a:srgbClr val="404040"/>
            </a:solidFill>
            <a:miter lim="800000"/>
          </a:ln>
        </p:spPr>
        <p:txBody>
          <a:bodyPr wrap="square">
            <a:spAutoFit/>
          </a:bodyPr>
          <a:lstStyle/>
          <a:p>
            <a:pPr algn="ctr">
              <a:spcBef>
                <a:spcPct val="50000"/>
              </a:spcBef>
              <a:buFont typeface="Arial" panose="020B0604020202020204" pitchFamily="34" charset="0"/>
              <a:buNone/>
            </a:pPr>
            <a:endParaRPr lang="zh-CN" altLang="en-US" sz="1600" b="1">
              <a:solidFill>
                <a:srgbClr val="000000"/>
              </a:solidFill>
              <a:latin typeface="Arial" panose="020B0604020202020204" pitchFamily="34" charset="0"/>
              <a:ea typeface="宋体" panose="02010600030101010101" pitchFamily="2" charset="-122"/>
            </a:endParaRPr>
          </a:p>
        </p:txBody>
      </p:sp>
      <p:sp>
        <p:nvSpPr>
          <p:cNvPr id="209932" name="Rectangle 6"/>
          <p:cNvSpPr>
            <a:spLocks noChangeArrowheads="1"/>
          </p:cNvSpPr>
          <p:nvPr/>
        </p:nvSpPr>
        <p:spPr bwMode="auto">
          <a:xfrm>
            <a:off x="2384217" y="4176288"/>
            <a:ext cx="2771775" cy="400050"/>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000" b="1">
                <a:solidFill>
                  <a:srgbClr val="0070C0"/>
                </a:solidFill>
                <a:latin typeface="微软雅黑" panose="020B0503020204020204" pitchFamily="34" charset="-122"/>
                <a:ea typeface="微软雅黑" panose="020B0503020204020204" pitchFamily="34" charset="-122"/>
              </a:rPr>
              <a:t>生产与消费同步发生</a:t>
            </a:r>
          </a:p>
        </p:txBody>
      </p:sp>
      <p:sp>
        <p:nvSpPr>
          <p:cNvPr id="209933" name="平行四边形 72"/>
          <p:cNvSpPr>
            <a:spLocks noChangeArrowheads="1"/>
          </p:cNvSpPr>
          <p:nvPr/>
        </p:nvSpPr>
        <p:spPr bwMode="auto">
          <a:xfrm>
            <a:off x="1812989" y="5398313"/>
            <a:ext cx="2997199" cy="400050"/>
          </a:xfrm>
          <a:prstGeom prst="parallelogram">
            <a:avLst>
              <a:gd name="adj" fmla="val 37977"/>
            </a:avLst>
          </a:prstGeom>
          <a:noFill/>
          <a:ln w="9525">
            <a:solidFill>
              <a:srgbClr val="404040"/>
            </a:solidFill>
            <a:miter lim="800000"/>
          </a:ln>
        </p:spPr>
        <p:txBody>
          <a:bodyPr wrap="square">
            <a:spAutoFit/>
          </a:bodyPr>
          <a:lstStyle/>
          <a:p>
            <a:pPr algn="ctr">
              <a:spcBef>
                <a:spcPct val="50000"/>
              </a:spcBef>
              <a:buFont typeface="Arial" panose="020B0604020202020204" pitchFamily="34" charset="0"/>
              <a:buNone/>
            </a:pPr>
            <a:endParaRPr lang="zh-CN" altLang="en-US" sz="1600" b="1">
              <a:solidFill>
                <a:srgbClr val="000000"/>
              </a:solidFill>
              <a:latin typeface="Arial" panose="020B0604020202020204" pitchFamily="34" charset="0"/>
              <a:ea typeface="宋体" panose="02010600030101010101" pitchFamily="2" charset="-122"/>
            </a:endParaRPr>
          </a:p>
        </p:txBody>
      </p:sp>
      <p:sp>
        <p:nvSpPr>
          <p:cNvPr id="209934" name="Rectangle 6"/>
          <p:cNvSpPr>
            <a:spLocks noChangeArrowheads="1"/>
          </p:cNvSpPr>
          <p:nvPr/>
        </p:nvSpPr>
        <p:spPr bwMode="auto">
          <a:xfrm>
            <a:off x="2161760" y="4830604"/>
            <a:ext cx="2771775" cy="400050"/>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异质性</a:t>
            </a:r>
          </a:p>
        </p:txBody>
      </p:sp>
      <p:sp>
        <p:nvSpPr>
          <p:cNvPr id="84" name="矩形 21"/>
          <p:cNvSpPr>
            <a:spLocks noChangeArrowheads="1"/>
          </p:cNvSpPr>
          <p:nvPr/>
        </p:nvSpPr>
        <p:spPr bwMode="auto">
          <a:xfrm>
            <a:off x="836613" y="1209845"/>
            <a:ext cx="5726112" cy="2246769"/>
          </a:xfrm>
          <a:prstGeom prst="rect">
            <a:avLst/>
          </a:prstGeom>
          <a:noFill/>
          <a:ln>
            <a:noFill/>
          </a:ln>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just" eaLnBrk="1" fontAlgn="auto" hangingPunct="1">
              <a:spcBef>
                <a:spcPts val="0"/>
              </a:spcBef>
              <a:spcAft>
                <a:spcPts val="0"/>
              </a:spcAft>
              <a:defRPr/>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释义</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p>
          <a:p>
            <a:pPr algn="just" eaLnBrk="1" fontAlgn="auto" hangingPunct="1">
              <a:spcBef>
                <a:spcPts val="0"/>
              </a:spcBef>
              <a:spcAft>
                <a:spcPts val="0"/>
              </a:spcAft>
              <a:defRPr/>
            </a:pPr>
            <a:r>
              <a:rPr lang="zh-CN" altLang="en-US" sz="2000" dirty="0">
                <a:solidFill>
                  <a:schemeClr val="tx1">
                    <a:lumMod val="75000"/>
                    <a:lumOff val="25000"/>
                  </a:schemeClr>
                </a:solidFill>
                <a:latin typeface="宋体" panose="02010600030101010101" pitchFamily="2" charset="-122"/>
              </a:rPr>
              <a:t>服务采购是一种特殊的采购，服务有以下属性：</a:t>
            </a:r>
          </a:p>
          <a:p>
            <a:pPr algn="just" eaLnBrk="1" fontAlgn="auto" hangingPunct="1">
              <a:spcBef>
                <a:spcPts val="0"/>
              </a:spcBef>
              <a:spcAft>
                <a:spcPts val="0"/>
              </a:spcAft>
              <a:defRPr/>
            </a:pPr>
            <a:r>
              <a:rPr lang="zh-CN" altLang="en-US" sz="2000" dirty="0">
                <a:solidFill>
                  <a:schemeClr val="tx1">
                    <a:lumMod val="75000"/>
                    <a:lumOff val="25000"/>
                  </a:schemeClr>
                </a:solidFill>
                <a:latin typeface="宋体" panose="02010600030101010101" pitchFamily="2" charset="-122"/>
              </a:rPr>
              <a:t>作为一种特殊的生产劳动过程，服务具有与其他生产活动不同的一些特性；各种服务产品与一般劳动商品之间也存在较大差异。这些特性与差异决定了服务的各项固有特征；各项特征相互组合，形成了各式各样的服务类型。</a:t>
            </a:r>
          </a:p>
        </p:txBody>
      </p:sp>
      <p:sp>
        <p:nvSpPr>
          <p:cNvPr id="30" name="Rectangle 6"/>
          <p:cNvSpPr>
            <a:spLocks noChangeArrowheads="1"/>
          </p:cNvSpPr>
          <p:nvPr/>
        </p:nvSpPr>
        <p:spPr bwMode="auto">
          <a:xfrm>
            <a:off x="2007411" y="5402628"/>
            <a:ext cx="2771775" cy="400050"/>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不可储存性</a:t>
            </a:r>
          </a:p>
        </p:txBody>
      </p:sp>
      <p:sp>
        <p:nvSpPr>
          <p:cNvPr id="31" name="平行四边形 72"/>
          <p:cNvSpPr>
            <a:spLocks noChangeArrowheads="1"/>
          </p:cNvSpPr>
          <p:nvPr/>
        </p:nvSpPr>
        <p:spPr bwMode="auto">
          <a:xfrm>
            <a:off x="2020375" y="4773207"/>
            <a:ext cx="2997199" cy="400050"/>
          </a:xfrm>
          <a:prstGeom prst="parallelogram">
            <a:avLst>
              <a:gd name="adj" fmla="val 37977"/>
            </a:avLst>
          </a:prstGeom>
          <a:noFill/>
          <a:ln w="9525">
            <a:solidFill>
              <a:srgbClr val="404040"/>
            </a:solidFill>
            <a:miter lim="800000"/>
          </a:ln>
        </p:spPr>
        <p:txBody>
          <a:bodyPr wrap="square">
            <a:spAutoFit/>
          </a:bodyPr>
          <a:lstStyle/>
          <a:p>
            <a:pPr algn="ctr">
              <a:spcBef>
                <a:spcPct val="50000"/>
              </a:spcBef>
              <a:buFont typeface="Arial" panose="020B0604020202020204" pitchFamily="34" charset="0"/>
              <a:buNone/>
            </a:pPr>
            <a:endParaRPr lang="zh-CN" altLang="en-US" sz="1600" b="1">
              <a:solidFill>
                <a:srgbClr val="000000"/>
              </a:solidFill>
              <a:latin typeface="Arial" panose="020B0604020202020204" pitchFamily="34" charset="0"/>
              <a:ea typeface="宋体" panose="02010600030101010101" pitchFamily="2" charset="-122"/>
            </a:endParaRPr>
          </a:p>
        </p:txBody>
      </p:sp>
      <p:sp>
        <p:nvSpPr>
          <p:cNvPr id="32" name="平行四边形 72"/>
          <p:cNvSpPr>
            <a:spLocks noChangeArrowheads="1"/>
          </p:cNvSpPr>
          <p:nvPr/>
        </p:nvSpPr>
        <p:spPr bwMode="auto">
          <a:xfrm>
            <a:off x="1649520" y="6047756"/>
            <a:ext cx="2997200" cy="368300"/>
          </a:xfrm>
          <a:prstGeom prst="parallelogram">
            <a:avLst>
              <a:gd name="adj" fmla="val 37977"/>
            </a:avLst>
          </a:prstGeom>
          <a:noFill/>
          <a:ln w="9525">
            <a:solidFill>
              <a:srgbClr val="404040"/>
            </a:solidFill>
            <a:miter lim="800000"/>
          </a:ln>
        </p:spPr>
        <p:txBody>
          <a:bodyPr>
            <a:spAutoFit/>
          </a:bodyPr>
          <a:lstStyle/>
          <a:p>
            <a:pPr algn="ctr">
              <a:spcBef>
                <a:spcPct val="50000"/>
              </a:spcBef>
              <a:buFont typeface="Arial" panose="020B0604020202020204" pitchFamily="34" charset="0"/>
              <a:buNone/>
            </a:pPr>
            <a:endParaRPr lang="zh-CN" altLang="en-US" sz="1600" b="1">
              <a:solidFill>
                <a:srgbClr val="000000"/>
              </a:solidFill>
              <a:latin typeface="Arial" panose="020B0604020202020204" pitchFamily="34" charset="0"/>
              <a:ea typeface="宋体" panose="02010600030101010101" pitchFamily="2" charset="-122"/>
            </a:endParaRPr>
          </a:p>
        </p:txBody>
      </p:sp>
      <p:grpSp>
        <p:nvGrpSpPr>
          <p:cNvPr id="34" name="组合 53"/>
          <p:cNvGrpSpPr/>
          <p:nvPr/>
        </p:nvGrpSpPr>
        <p:grpSpPr bwMode="auto">
          <a:xfrm>
            <a:off x="1171639" y="5315612"/>
            <a:ext cx="733425" cy="523875"/>
            <a:chOff x="0" y="0"/>
            <a:chExt cx="733424" cy="523220"/>
          </a:xfrm>
        </p:grpSpPr>
        <p:grpSp>
          <p:nvGrpSpPr>
            <p:cNvPr id="35" name="组合 54"/>
            <p:cNvGrpSpPr/>
            <p:nvPr/>
          </p:nvGrpSpPr>
          <p:grpSpPr bwMode="auto">
            <a:xfrm>
              <a:off x="0" y="30570"/>
              <a:ext cx="619124" cy="471567"/>
              <a:chOff x="0" y="0"/>
              <a:chExt cx="877513" cy="643017"/>
            </a:xfrm>
          </p:grpSpPr>
          <p:sp>
            <p:nvSpPr>
              <p:cNvPr id="37" name="平行四边形 56"/>
              <p:cNvSpPr>
                <a:spLocks noChangeArrowheads="1"/>
              </p:cNvSpPr>
              <p:nvPr/>
            </p:nvSpPr>
            <p:spPr bwMode="auto">
              <a:xfrm>
                <a:off x="31500" y="72900"/>
                <a:ext cx="846013" cy="570760"/>
              </a:xfrm>
              <a:prstGeom prst="parallelogram">
                <a:avLst>
                  <a:gd name="adj" fmla="val 41517"/>
                </a:avLst>
              </a:prstGeom>
              <a:solidFill>
                <a:srgbClr val="40404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38" name="平行四边形 57"/>
              <p:cNvSpPr>
                <a:spLocks noChangeArrowheads="1"/>
              </p:cNvSpPr>
              <p:nvPr/>
            </p:nvSpPr>
            <p:spPr bwMode="auto">
              <a:xfrm>
                <a:off x="0" y="-607"/>
                <a:ext cx="846013" cy="570760"/>
              </a:xfrm>
              <a:prstGeom prst="parallelogram">
                <a:avLst>
                  <a:gd name="adj" fmla="val 41517"/>
                </a:avLst>
              </a:prstGeom>
              <a:solidFill>
                <a:srgbClr val="0070C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grpSp>
        <p:sp>
          <p:nvSpPr>
            <p:cNvPr id="36" name="文本框 55"/>
            <p:cNvSpPr txBox="1">
              <a:spLocks noChangeArrowheads="1"/>
            </p:cNvSpPr>
            <p:nvPr/>
          </p:nvSpPr>
          <p:spPr bwMode="auto">
            <a:xfrm>
              <a:off x="102347" y="0"/>
              <a:ext cx="631077" cy="523220"/>
            </a:xfrm>
            <a:prstGeom prst="rect">
              <a:avLst/>
            </a:prstGeom>
            <a:noFill/>
            <a:ln w="9525">
              <a:noFill/>
              <a:miter lim="800000"/>
            </a:ln>
          </p:spPr>
          <p:txBody>
            <a:bodyPr>
              <a:spAutoFit/>
            </a:bodyPr>
            <a:lstStyle/>
            <a:p>
              <a:pPr>
                <a:buFont typeface="Arial" panose="020B0604020202020204" pitchFamily="34" charset="0"/>
                <a:buNone/>
              </a:pPr>
              <a:r>
                <a:rPr lang="en-US" altLang="zh-CN" sz="2800" b="1" dirty="0">
                  <a:solidFill>
                    <a:srgbClr val="FFFFFF"/>
                  </a:solidFill>
                  <a:latin typeface="微软雅黑" panose="020B0503020204020204" pitchFamily="34" charset="-122"/>
                  <a:ea typeface="微软雅黑" panose="020B0503020204020204" pitchFamily="34" charset="-122"/>
                </a:rPr>
                <a:t>4</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grpSp>
      <p:grpSp>
        <p:nvGrpSpPr>
          <p:cNvPr id="39" name="组合 53"/>
          <p:cNvGrpSpPr/>
          <p:nvPr/>
        </p:nvGrpSpPr>
        <p:grpSpPr bwMode="auto">
          <a:xfrm>
            <a:off x="944731" y="5958302"/>
            <a:ext cx="823808" cy="552289"/>
            <a:chOff x="0" y="0"/>
            <a:chExt cx="733424" cy="523220"/>
          </a:xfrm>
        </p:grpSpPr>
        <p:grpSp>
          <p:nvGrpSpPr>
            <p:cNvPr id="40" name="组合 54"/>
            <p:cNvGrpSpPr/>
            <p:nvPr/>
          </p:nvGrpSpPr>
          <p:grpSpPr bwMode="auto">
            <a:xfrm>
              <a:off x="0" y="30570"/>
              <a:ext cx="619124" cy="471567"/>
              <a:chOff x="0" y="0"/>
              <a:chExt cx="877513" cy="643017"/>
            </a:xfrm>
          </p:grpSpPr>
          <p:sp>
            <p:nvSpPr>
              <p:cNvPr id="42" name="平行四边形 56"/>
              <p:cNvSpPr>
                <a:spLocks noChangeArrowheads="1"/>
              </p:cNvSpPr>
              <p:nvPr/>
            </p:nvSpPr>
            <p:spPr bwMode="auto">
              <a:xfrm>
                <a:off x="31500" y="72900"/>
                <a:ext cx="846013" cy="570760"/>
              </a:xfrm>
              <a:prstGeom prst="parallelogram">
                <a:avLst>
                  <a:gd name="adj" fmla="val 41517"/>
                </a:avLst>
              </a:prstGeom>
              <a:solidFill>
                <a:srgbClr val="40404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43" name="平行四边形 57"/>
              <p:cNvSpPr>
                <a:spLocks noChangeArrowheads="1"/>
              </p:cNvSpPr>
              <p:nvPr/>
            </p:nvSpPr>
            <p:spPr bwMode="auto">
              <a:xfrm>
                <a:off x="0" y="-607"/>
                <a:ext cx="846013" cy="570760"/>
              </a:xfrm>
              <a:prstGeom prst="parallelogram">
                <a:avLst>
                  <a:gd name="adj" fmla="val 41517"/>
                </a:avLst>
              </a:prstGeom>
              <a:solidFill>
                <a:srgbClr val="0070C0"/>
              </a:solidFill>
              <a:ln w="9525">
                <a:noFill/>
                <a:miter lim="800000"/>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grpSp>
        <p:sp>
          <p:nvSpPr>
            <p:cNvPr id="41" name="文本框 55"/>
            <p:cNvSpPr txBox="1">
              <a:spLocks noChangeArrowheads="1"/>
            </p:cNvSpPr>
            <p:nvPr/>
          </p:nvSpPr>
          <p:spPr bwMode="auto">
            <a:xfrm>
              <a:off x="102347" y="0"/>
              <a:ext cx="631077" cy="523220"/>
            </a:xfrm>
            <a:prstGeom prst="rect">
              <a:avLst/>
            </a:prstGeom>
            <a:noFill/>
            <a:ln w="9525">
              <a:noFill/>
              <a:miter lim="800000"/>
            </a:ln>
          </p:spPr>
          <p:txBody>
            <a:bodyPr>
              <a:spAutoFit/>
            </a:bodyPr>
            <a:lstStyle/>
            <a:p>
              <a:pPr>
                <a:buFont typeface="Arial" panose="020B0604020202020204" pitchFamily="34" charset="0"/>
                <a:buNone/>
              </a:pPr>
              <a:r>
                <a:rPr lang="en-US" altLang="zh-CN" sz="2800" b="1" dirty="0">
                  <a:solidFill>
                    <a:srgbClr val="FFFFFF"/>
                  </a:solidFill>
                  <a:latin typeface="微软雅黑" panose="020B0503020204020204" pitchFamily="34" charset="-122"/>
                  <a:ea typeface="微软雅黑" panose="020B0503020204020204" pitchFamily="34" charset="-122"/>
                </a:rPr>
                <a:t>3</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grpSp>
      <p:sp>
        <p:nvSpPr>
          <p:cNvPr id="44" name="Rectangle 6"/>
          <p:cNvSpPr>
            <a:spLocks noChangeArrowheads="1"/>
          </p:cNvSpPr>
          <p:nvPr/>
        </p:nvSpPr>
        <p:spPr bwMode="auto">
          <a:xfrm>
            <a:off x="1945113" y="6031881"/>
            <a:ext cx="2771775" cy="400050"/>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模糊性</a:t>
            </a:r>
          </a:p>
        </p:txBody>
      </p:sp>
      <p:sp>
        <p:nvSpPr>
          <p:cNvPr id="6" name="梯形 5">
            <a:extLst>
              <a:ext uri="{FF2B5EF4-FFF2-40B4-BE49-F238E27FC236}">
                <a16:creationId xmlns:a16="http://schemas.microsoft.com/office/drawing/2014/main" xmlns="" id="{88A76973-11FC-400D-A65E-FA0039BE7856}"/>
              </a:ext>
            </a:extLst>
          </p:cNvPr>
          <p:cNvSpPr/>
          <p:nvPr/>
        </p:nvSpPr>
        <p:spPr>
          <a:xfrm>
            <a:off x="4880915" y="4665683"/>
            <a:ext cx="5227444" cy="2233990"/>
          </a:xfrm>
          <a:prstGeom prst="trapezoid">
            <a:avLst>
              <a:gd name="adj" fmla="val 3582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t>   注意：</a:t>
            </a:r>
            <a:endParaRPr lang="en-US" altLang="zh-CN" sz="2000" dirty="0"/>
          </a:p>
          <a:p>
            <a:r>
              <a:rPr lang="zh-CN" altLang="en-US" sz="2000" dirty="0"/>
              <a:t>理性选择是招投标制度</a:t>
            </a:r>
            <a:endParaRPr lang="en-US" altLang="zh-CN" sz="2000" dirty="0"/>
          </a:p>
          <a:p>
            <a:r>
              <a:rPr lang="zh-CN" altLang="en-US" sz="2000" dirty="0"/>
              <a:t>收益的基础之一；</a:t>
            </a:r>
            <a:endParaRPr lang="en-US" altLang="zh-CN" sz="2000" dirty="0"/>
          </a:p>
          <a:p>
            <a:r>
              <a:rPr lang="zh-CN" altLang="en-US" sz="2000" dirty="0"/>
              <a:t> 模糊性是服务最主要的特征。</a:t>
            </a:r>
          </a:p>
          <a:p>
            <a:r>
              <a:rPr lang="zh-CN" altLang="en-US" sz="2000" dirty="0"/>
              <a:t> 因此，服务采购如果采用招标</a:t>
            </a:r>
            <a:endParaRPr lang="en-US" altLang="zh-CN" sz="2000" dirty="0"/>
          </a:p>
          <a:p>
            <a:r>
              <a:rPr lang="zh-CN" altLang="en-US" sz="2000" dirty="0"/>
              <a:t>采购会有较大的风险。</a:t>
            </a:r>
          </a:p>
          <a:p>
            <a:pPr algn="ctr"/>
            <a:endParaRPr lang="zh-CN" alt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094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210948" name="Rectangle 10"/>
          <p:cNvSpPr>
            <a:spLocks noChangeArrowheads="1"/>
          </p:cNvSpPr>
          <p:nvPr/>
        </p:nvSpPr>
        <p:spPr bwMode="auto">
          <a:xfrm>
            <a:off x="27861" y="1851025"/>
            <a:ext cx="12136277" cy="5006975"/>
          </a:xfrm>
          <a:prstGeom prst="rect">
            <a:avLst/>
          </a:prstGeom>
          <a:solidFill>
            <a:srgbClr val="0070C0"/>
          </a:solidFill>
          <a:ln w="9525">
            <a:noFill/>
            <a:miter lim="800000"/>
          </a:ln>
        </p:spPr>
        <p:txBody>
          <a:bodyPr lIns="121893" tIns="60946" rIns="121893" bIns="60946" anchor="ctr"/>
          <a:lstStyle/>
          <a:p>
            <a:pPr algn="ctr" defTabSz="913130">
              <a:buFont typeface="Arial" panose="020B0604020202020204" pitchFamily="34" charset="0"/>
              <a:buNone/>
            </a:pPr>
            <a:endParaRPr lang="en-US" altLang="zh-CN" sz="900">
              <a:solidFill>
                <a:srgbClr val="FFFFFF"/>
              </a:solidFill>
              <a:latin typeface="Calibri" panose="020F0502020204030204" pitchFamily="34" charset="0"/>
              <a:ea typeface="宋体" panose="02010600030101010101" pitchFamily="2" charset="-122"/>
            </a:endParaRPr>
          </a:p>
        </p:txBody>
      </p:sp>
      <p:sp>
        <p:nvSpPr>
          <p:cNvPr id="210949" name="TextBox 31"/>
          <p:cNvSpPr txBox="1">
            <a:spLocks noChangeArrowheads="1"/>
          </p:cNvSpPr>
          <p:nvPr/>
        </p:nvSpPr>
        <p:spPr bwMode="auto">
          <a:xfrm>
            <a:off x="4410074" y="2679698"/>
            <a:ext cx="3222625" cy="369332"/>
          </a:xfrm>
          <a:prstGeom prst="rect">
            <a:avLst/>
          </a:prstGeom>
          <a:noFill/>
          <a:ln w="9525">
            <a:noFill/>
            <a:miter lim="800000"/>
          </a:ln>
        </p:spPr>
        <p:txBody>
          <a:bodyPr wrap="square">
            <a:spAutoFit/>
          </a:bodyPr>
          <a:lstStyle/>
          <a:p>
            <a:pPr algn="ctr" defTabSz="949325" eaLnBrk="0" hangingPunct="0">
              <a:buFont typeface="Arial" panose="020B0604020202020204" pitchFamily="34" charset="0"/>
              <a:buNone/>
            </a:pPr>
            <a:r>
              <a:rPr lang="en-US" altLang="zh-CN" b="1" dirty="0">
                <a:solidFill>
                  <a:schemeClr val="bg1"/>
                </a:solidFill>
                <a:latin typeface="楷体" panose="02010609060101010101" pitchFamily="49" charset="-122"/>
                <a:ea typeface="楷体" panose="02010609060101010101" pitchFamily="49" charset="-122"/>
              </a:rPr>
              <a:t>B.1.3.1</a:t>
            </a:r>
            <a:r>
              <a:rPr lang="zh-CN" altLang="en-US" b="1" dirty="0">
                <a:solidFill>
                  <a:schemeClr val="bg1"/>
                </a:solidFill>
                <a:latin typeface="楷体" panose="02010609060101010101" pitchFamily="49" charset="-122"/>
                <a:ea typeface="楷体" panose="02010609060101010101" pitchFamily="49" charset="-122"/>
              </a:rPr>
              <a:t>　 采购办法选用原则</a:t>
            </a:r>
          </a:p>
        </p:txBody>
      </p:sp>
      <p:sp>
        <p:nvSpPr>
          <p:cNvPr id="210950" name="Rounded Rectangle 87"/>
          <p:cNvSpPr>
            <a:spLocks noChangeArrowheads="1"/>
          </p:cNvSpPr>
          <p:nvPr/>
        </p:nvSpPr>
        <p:spPr bwMode="auto">
          <a:xfrm>
            <a:off x="4489450" y="3022123"/>
            <a:ext cx="2833688" cy="45719"/>
          </a:xfrm>
          <a:prstGeom prst="roundRect">
            <a:avLst>
              <a:gd name="adj" fmla="val 50000"/>
            </a:avLst>
          </a:prstGeom>
          <a:solidFill>
            <a:schemeClr val="bg1"/>
          </a:solidFill>
          <a:ln w="9525">
            <a:noFill/>
            <a:round/>
          </a:ln>
        </p:spPr>
        <p:txBody>
          <a:bodyPr lIns="109710" tIns="54855" rIns="109710" bIns="54855" anchor="ctr"/>
          <a:lstStyle/>
          <a:p>
            <a:pPr algn="ctr" defTabSz="913130">
              <a:buFont typeface="Arial" panose="020B0604020202020204" pitchFamily="34" charset="0"/>
              <a:buNone/>
            </a:pPr>
            <a:endParaRPr lang="bg-BG" altLang="en-US" sz="900">
              <a:solidFill>
                <a:srgbClr val="D9D9D9"/>
              </a:solidFill>
              <a:latin typeface="Calibri" panose="020F0502020204030204" pitchFamily="34" charset="0"/>
              <a:ea typeface="宋体" panose="02010600030101010101" pitchFamily="2" charset="-122"/>
            </a:endParaRPr>
          </a:p>
        </p:txBody>
      </p:sp>
      <p:cxnSp>
        <p:nvCxnSpPr>
          <p:cNvPr id="210951" name="Straight Connector 81"/>
          <p:cNvCxnSpPr>
            <a:cxnSpLocks noChangeShapeType="1"/>
          </p:cNvCxnSpPr>
          <p:nvPr/>
        </p:nvCxnSpPr>
        <p:spPr bwMode="auto">
          <a:xfrm>
            <a:off x="7632700" y="2403475"/>
            <a:ext cx="0" cy="2709863"/>
          </a:xfrm>
          <a:prstGeom prst="line">
            <a:avLst/>
          </a:prstGeom>
          <a:noFill/>
          <a:ln w="6350">
            <a:solidFill>
              <a:schemeClr val="bg1"/>
            </a:solidFill>
            <a:prstDash val="sysDot"/>
            <a:round/>
          </a:ln>
        </p:spPr>
      </p:cxnSp>
      <p:sp>
        <p:nvSpPr>
          <p:cNvPr id="210952" name="Freeform 25"/>
          <p:cNvSpPr>
            <a:spLocks noEditPoints="1" noChangeArrowheads="1"/>
          </p:cNvSpPr>
          <p:nvPr/>
        </p:nvSpPr>
        <p:spPr bwMode="auto">
          <a:xfrm>
            <a:off x="5688012" y="1928018"/>
            <a:ext cx="509588" cy="542925"/>
          </a:xfrm>
          <a:custGeom>
            <a:avLst/>
            <a:gdLst>
              <a:gd name="T0" fmla="*/ 1548 w 1548"/>
              <a:gd name="T1" fmla="*/ 1327 h 1648"/>
              <a:gd name="T2" fmla="*/ 1268 w 1548"/>
              <a:gd name="T3" fmla="*/ 1408 h 1648"/>
              <a:gd name="T4" fmla="*/ 1186 w 1548"/>
              <a:gd name="T5" fmla="*/ 1129 h 1648"/>
              <a:gd name="T6" fmla="*/ 1307 w 1548"/>
              <a:gd name="T7" fmla="*/ 1195 h 1648"/>
              <a:gd name="T8" fmla="*/ 1388 w 1548"/>
              <a:gd name="T9" fmla="*/ 893 h 1648"/>
              <a:gd name="T10" fmla="*/ 1018 w 1548"/>
              <a:gd name="T11" fmla="*/ 327 h 1648"/>
              <a:gd name="T12" fmla="*/ 1061 w 1548"/>
              <a:gd name="T13" fmla="*/ 195 h 1648"/>
              <a:gd name="T14" fmla="*/ 1526 w 1548"/>
              <a:gd name="T15" fmla="*/ 893 h 1648"/>
              <a:gd name="T16" fmla="*/ 1428 w 1548"/>
              <a:gd name="T17" fmla="*/ 1261 h 1648"/>
              <a:gd name="T18" fmla="*/ 1548 w 1548"/>
              <a:gd name="T19" fmla="*/ 1327 h 1648"/>
              <a:gd name="T20" fmla="*/ 770 w 1548"/>
              <a:gd name="T21" fmla="*/ 1511 h 1648"/>
              <a:gd name="T22" fmla="*/ 235 w 1548"/>
              <a:gd name="T23" fmla="*/ 1200 h 1648"/>
              <a:gd name="T24" fmla="*/ 357 w 1548"/>
              <a:gd name="T25" fmla="*/ 1130 h 1648"/>
              <a:gd name="T26" fmla="*/ 75 w 1548"/>
              <a:gd name="T27" fmla="*/ 1055 h 1648"/>
              <a:gd name="T28" fmla="*/ 0 w 1548"/>
              <a:gd name="T29" fmla="*/ 1336 h 1648"/>
              <a:gd name="T30" fmla="*/ 116 w 1548"/>
              <a:gd name="T31" fmla="*/ 1269 h 1648"/>
              <a:gd name="T32" fmla="*/ 770 w 1548"/>
              <a:gd name="T33" fmla="*/ 1648 h 1648"/>
              <a:gd name="T34" fmla="*/ 1180 w 1548"/>
              <a:gd name="T35" fmla="*/ 1527 h 1648"/>
              <a:gd name="T36" fmla="*/ 1095 w 1548"/>
              <a:gd name="T37" fmla="*/ 1418 h 1648"/>
              <a:gd name="T38" fmla="*/ 770 w 1548"/>
              <a:gd name="T39" fmla="*/ 1511 h 1648"/>
              <a:gd name="T40" fmla="*/ 153 w 1548"/>
              <a:gd name="T41" fmla="*/ 901 h 1648"/>
              <a:gd name="T42" fmla="*/ 152 w 1548"/>
              <a:gd name="T43" fmla="*/ 893 h 1648"/>
              <a:gd name="T44" fmla="*/ 702 w 1548"/>
              <a:gd name="T45" fmla="*/ 279 h 1648"/>
              <a:gd name="T46" fmla="*/ 702 w 1548"/>
              <a:gd name="T47" fmla="*/ 412 h 1648"/>
              <a:gd name="T48" fmla="*/ 908 w 1548"/>
              <a:gd name="T49" fmla="*/ 206 h 1648"/>
              <a:gd name="T50" fmla="*/ 702 w 1548"/>
              <a:gd name="T51" fmla="*/ 0 h 1648"/>
              <a:gd name="T52" fmla="*/ 702 w 1548"/>
              <a:gd name="T53" fmla="*/ 141 h 1648"/>
              <a:gd name="T54" fmla="*/ 15 w 1548"/>
              <a:gd name="T55" fmla="*/ 893 h 1648"/>
              <a:gd name="T56" fmla="*/ 16 w 1548"/>
              <a:gd name="T57" fmla="*/ 920 h 1648"/>
              <a:gd name="T58" fmla="*/ 153 w 1548"/>
              <a:gd name="T59" fmla="*/ 901 h 1648"/>
              <a:gd name="T60" fmla="*/ 573 w 1548"/>
              <a:gd name="T61" fmla="*/ 862 h 1648"/>
              <a:gd name="T62" fmla="*/ 602 w 1548"/>
              <a:gd name="T63" fmla="*/ 1039 h 1648"/>
              <a:gd name="T64" fmla="*/ 860 w 1548"/>
              <a:gd name="T65" fmla="*/ 830 h 1648"/>
              <a:gd name="T66" fmla="*/ 592 w 1548"/>
              <a:gd name="T67" fmla="*/ 1305 h 1648"/>
              <a:gd name="T68" fmla="*/ 661 w 1548"/>
              <a:gd name="T69" fmla="*/ 1305 h 1648"/>
              <a:gd name="T70" fmla="*/ 695 w 1548"/>
              <a:gd name="T71" fmla="*/ 1103 h 1648"/>
              <a:gd name="T72" fmla="*/ 887 w 1548"/>
              <a:gd name="T73" fmla="*/ 1061 h 1648"/>
              <a:gd name="T74" fmla="*/ 1170 w 1548"/>
              <a:gd name="T75" fmla="*/ 679 h 1648"/>
              <a:gd name="T76" fmla="*/ 573 w 1548"/>
              <a:gd name="T77" fmla="*/ 862 h 16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8"/>
              <a:gd name="T118" fmla="*/ 0 h 1648"/>
              <a:gd name="T119" fmla="*/ 1548 w 1548"/>
              <a:gd name="T120" fmla="*/ 1648 h 16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8" h="1648">
                <a:moveTo>
                  <a:pt x="1548" y="1327"/>
                </a:moveTo>
                <a:cubicBezTo>
                  <a:pt x="1268" y="1408"/>
                  <a:pt x="1268" y="1408"/>
                  <a:pt x="1268" y="1408"/>
                </a:cubicBezTo>
                <a:cubicBezTo>
                  <a:pt x="1186" y="1129"/>
                  <a:pt x="1186" y="1129"/>
                  <a:pt x="1186" y="1129"/>
                </a:cubicBezTo>
                <a:cubicBezTo>
                  <a:pt x="1307" y="1195"/>
                  <a:pt x="1307" y="1195"/>
                  <a:pt x="1307" y="1195"/>
                </a:cubicBezTo>
                <a:cubicBezTo>
                  <a:pt x="1358" y="1105"/>
                  <a:pt x="1388" y="1003"/>
                  <a:pt x="1388" y="893"/>
                </a:cubicBezTo>
                <a:cubicBezTo>
                  <a:pt x="1388" y="640"/>
                  <a:pt x="1236" y="422"/>
                  <a:pt x="1018" y="327"/>
                </a:cubicBezTo>
                <a:cubicBezTo>
                  <a:pt x="1061" y="195"/>
                  <a:pt x="1061" y="195"/>
                  <a:pt x="1061" y="195"/>
                </a:cubicBezTo>
                <a:cubicBezTo>
                  <a:pt x="1334" y="309"/>
                  <a:pt x="1526" y="578"/>
                  <a:pt x="1526" y="893"/>
                </a:cubicBezTo>
                <a:cubicBezTo>
                  <a:pt x="1526" y="1027"/>
                  <a:pt x="1490" y="1152"/>
                  <a:pt x="1428" y="1261"/>
                </a:cubicBezTo>
                <a:lnTo>
                  <a:pt x="1548" y="1327"/>
                </a:lnTo>
                <a:close/>
                <a:moveTo>
                  <a:pt x="770" y="1511"/>
                </a:moveTo>
                <a:cubicBezTo>
                  <a:pt x="542" y="1511"/>
                  <a:pt x="342" y="1385"/>
                  <a:pt x="235" y="1200"/>
                </a:cubicBezTo>
                <a:cubicBezTo>
                  <a:pt x="357" y="1130"/>
                  <a:pt x="357" y="1130"/>
                  <a:pt x="357" y="1130"/>
                </a:cubicBezTo>
                <a:cubicBezTo>
                  <a:pt x="75" y="1055"/>
                  <a:pt x="75" y="1055"/>
                  <a:pt x="75" y="1055"/>
                </a:cubicBezTo>
                <a:cubicBezTo>
                  <a:pt x="0" y="1336"/>
                  <a:pt x="0" y="1336"/>
                  <a:pt x="0" y="1336"/>
                </a:cubicBezTo>
                <a:cubicBezTo>
                  <a:pt x="116" y="1269"/>
                  <a:pt x="116" y="1269"/>
                  <a:pt x="116" y="1269"/>
                </a:cubicBezTo>
                <a:cubicBezTo>
                  <a:pt x="247" y="1495"/>
                  <a:pt x="490" y="1648"/>
                  <a:pt x="770" y="1648"/>
                </a:cubicBezTo>
                <a:cubicBezTo>
                  <a:pt x="922" y="1648"/>
                  <a:pt x="1062" y="1603"/>
                  <a:pt x="1180" y="1527"/>
                </a:cubicBezTo>
                <a:cubicBezTo>
                  <a:pt x="1095" y="1418"/>
                  <a:pt x="1095" y="1418"/>
                  <a:pt x="1095" y="1418"/>
                </a:cubicBezTo>
                <a:cubicBezTo>
                  <a:pt x="1001" y="1476"/>
                  <a:pt x="890" y="1511"/>
                  <a:pt x="770" y="1511"/>
                </a:cubicBezTo>
                <a:close/>
                <a:moveTo>
                  <a:pt x="153" y="901"/>
                </a:moveTo>
                <a:cubicBezTo>
                  <a:pt x="153" y="898"/>
                  <a:pt x="152" y="896"/>
                  <a:pt x="152" y="893"/>
                </a:cubicBezTo>
                <a:cubicBezTo>
                  <a:pt x="152" y="575"/>
                  <a:pt x="393" y="314"/>
                  <a:pt x="702" y="279"/>
                </a:cubicBezTo>
                <a:cubicBezTo>
                  <a:pt x="702" y="412"/>
                  <a:pt x="702" y="412"/>
                  <a:pt x="702" y="412"/>
                </a:cubicBezTo>
                <a:cubicBezTo>
                  <a:pt x="908" y="206"/>
                  <a:pt x="908" y="206"/>
                  <a:pt x="908" y="206"/>
                </a:cubicBezTo>
                <a:cubicBezTo>
                  <a:pt x="702" y="0"/>
                  <a:pt x="702" y="0"/>
                  <a:pt x="702" y="0"/>
                </a:cubicBezTo>
                <a:cubicBezTo>
                  <a:pt x="702" y="141"/>
                  <a:pt x="702" y="141"/>
                  <a:pt x="702" y="141"/>
                </a:cubicBezTo>
                <a:cubicBezTo>
                  <a:pt x="317" y="175"/>
                  <a:pt x="15" y="499"/>
                  <a:pt x="15" y="893"/>
                </a:cubicBezTo>
                <a:cubicBezTo>
                  <a:pt x="15" y="902"/>
                  <a:pt x="16" y="911"/>
                  <a:pt x="16" y="920"/>
                </a:cubicBezTo>
                <a:lnTo>
                  <a:pt x="153" y="901"/>
                </a:lnTo>
                <a:close/>
                <a:moveTo>
                  <a:pt x="573" y="862"/>
                </a:moveTo>
                <a:cubicBezTo>
                  <a:pt x="556" y="922"/>
                  <a:pt x="563" y="984"/>
                  <a:pt x="602" y="1039"/>
                </a:cubicBezTo>
                <a:cubicBezTo>
                  <a:pt x="664" y="947"/>
                  <a:pt x="780" y="849"/>
                  <a:pt x="860" y="830"/>
                </a:cubicBezTo>
                <a:cubicBezTo>
                  <a:pt x="696" y="949"/>
                  <a:pt x="604" y="1116"/>
                  <a:pt x="592" y="1305"/>
                </a:cubicBezTo>
                <a:cubicBezTo>
                  <a:pt x="661" y="1305"/>
                  <a:pt x="661" y="1305"/>
                  <a:pt x="661" y="1305"/>
                </a:cubicBezTo>
                <a:cubicBezTo>
                  <a:pt x="660" y="1233"/>
                  <a:pt x="670" y="1144"/>
                  <a:pt x="695" y="1103"/>
                </a:cubicBezTo>
                <a:cubicBezTo>
                  <a:pt x="758" y="1124"/>
                  <a:pt x="827" y="1112"/>
                  <a:pt x="887" y="1061"/>
                </a:cubicBezTo>
                <a:cubicBezTo>
                  <a:pt x="1006" y="961"/>
                  <a:pt x="961" y="708"/>
                  <a:pt x="1170" y="679"/>
                </a:cubicBezTo>
                <a:cubicBezTo>
                  <a:pt x="890" y="526"/>
                  <a:pt x="624" y="688"/>
                  <a:pt x="573" y="862"/>
                </a:cubicBezTo>
                <a:close/>
              </a:path>
            </a:pathLst>
          </a:custGeom>
          <a:solidFill>
            <a:schemeClr val="bg1"/>
          </a:solidFill>
          <a:ln w="9525">
            <a:noFill/>
            <a:round/>
          </a:ln>
        </p:spPr>
        <p:txBody>
          <a:bodyPr/>
          <a:lstStyle/>
          <a:p>
            <a:endParaRPr lang="zh-CN" altLang="en-US"/>
          </a:p>
        </p:txBody>
      </p:sp>
      <p:sp>
        <p:nvSpPr>
          <p:cNvPr id="210953" name="Freeform 102"/>
          <p:cNvSpPr>
            <a:spLocks noChangeArrowheads="1"/>
          </p:cNvSpPr>
          <p:nvPr/>
        </p:nvSpPr>
        <p:spPr bwMode="auto">
          <a:xfrm>
            <a:off x="9396413" y="1897378"/>
            <a:ext cx="571500" cy="511175"/>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8"/>
              <a:gd name="T160" fmla="*/ 0 h 445"/>
              <a:gd name="T161" fmla="*/ 498 w 498"/>
              <a:gd name="T162" fmla="*/ 445 h 4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w="9525">
            <a:noFill/>
            <a:round/>
          </a:ln>
        </p:spPr>
        <p:txBody>
          <a:bodyPr/>
          <a:lstStyle/>
          <a:p>
            <a:endParaRPr lang="zh-CN" altLang="en-US"/>
          </a:p>
        </p:txBody>
      </p:sp>
      <p:sp>
        <p:nvSpPr>
          <p:cNvPr id="210954" name="Text Placeholder 3"/>
          <p:cNvSpPr txBox="1">
            <a:spLocks noChangeArrowheads="1"/>
          </p:cNvSpPr>
          <p:nvPr/>
        </p:nvSpPr>
        <p:spPr bwMode="auto">
          <a:xfrm>
            <a:off x="4367048" y="3353097"/>
            <a:ext cx="3094198" cy="2843535"/>
          </a:xfrm>
          <a:prstGeom prst="rect">
            <a:avLst/>
          </a:prstGeom>
          <a:noFill/>
          <a:ln w="9525">
            <a:noFill/>
            <a:miter lim="800000"/>
          </a:ln>
        </p:spPr>
        <p:txBody>
          <a:bodyPr wrap="square" lIns="0" tIns="0" rIns="0" bIns="0">
            <a:spAutoFit/>
          </a:bodyPr>
          <a:lstStyle/>
          <a:p>
            <a:pPr algn="just" defTabSz="913130">
              <a:lnSpc>
                <a:spcPct val="150000"/>
              </a:lnSpc>
              <a:buFont typeface="Arial" panose="020B0604020202020204" pitchFamily="34" charset="0"/>
              <a:buNone/>
            </a:pPr>
            <a:r>
              <a:rPr lang="zh-CN" altLang="en-US" dirty="0">
                <a:solidFill>
                  <a:schemeClr val="bg1"/>
                </a:solidFill>
                <a:latin typeface="楷体" panose="02010609060101010101" pitchFamily="49" charset="-122"/>
                <a:ea typeface="楷体" panose="02010609060101010101" pitchFamily="49" charset="-122"/>
                <a:sym typeface="Gill Sans"/>
              </a:rPr>
              <a:t>企业咨询服务在符合招标条件下可采用</a:t>
            </a:r>
            <a:r>
              <a:rPr lang="zh-CN" altLang="en-US" dirty="0">
                <a:solidFill>
                  <a:srgbClr val="FFFF00"/>
                </a:solidFill>
                <a:latin typeface="楷体" panose="02010609060101010101" pitchFamily="49" charset="-122"/>
                <a:ea typeface="楷体" panose="02010609060101010101" pitchFamily="49" charset="-122"/>
                <a:sym typeface="Gill Sans"/>
              </a:rPr>
              <a:t>等额招标办法</a:t>
            </a:r>
            <a:r>
              <a:rPr lang="zh-CN" altLang="en-US" dirty="0">
                <a:solidFill>
                  <a:schemeClr val="bg1"/>
                </a:solidFill>
                <a:latin typeface="楷体" panose="02010609060101010101" pitchFamily="49" charset="-122"/>
                <a:ea typeface="楷体" panose="02010609060101010101" pitchFamily="49" charset="-122"/>
                <a:sym typeface="Gill Sans"/>
              </a:rPr>
              <a:t>采购，该评审办法规定，合同价格固定，主要通过评审质量、工期或其他条件确定中标人；或者依据项目背景的不同，采用竞价、询比、谈判等方式采购。</a:t>
            </a:r>
          </a:p>
        </p:txBody>
      </p:sp>
      <p:sp>
        <p:nvSpPr>
          <p:cNvPr id="210955" name="TextBox 31"/>
          <p:cNvSpPr txBox="1">
            <a:spLocks noChangeArrowheads="1"/>
          </p:cNvSpPr>
          <p:nvPr/>
        </p:nvSpPr>
        <p:spPr bwMode="auto">
          <a:xfrm>
            <a:off x="8599487" y="2684939"/>
            <a:ext cx="2269139" cy="369332"/>
          </a:xfrm>
          <a:prstGeom prst="rect">
            <a:avLst/>
          </a:prstGeom>
          <a:noFill/>
          <a:ln w="9525">
            <a:noFill/>
            <a:miter lim="800000"/>
          </a:ln>
        </p:spPr>
        <p:txBody>
          <a:bodyPr wrap="square">
            <a:spAutoFit/>
          </a:bodyPr>
          <a:lstStyle/>
          <a:p>
            <a:pPr algn="ctr" defTabSz="949325" eaLnBrk="0" hangingPunct="0">
              <a:buFont typeface="Arial" panose="020B0604020202020204" pitchFamily="34" charset="0"/>
              <a:buNone/>
            </a:pPr>
            <a:r>
              <a:rPr lang="en-US" altLang="zh-CN" b="1" dirty="0">
                <a:solidFill>
                  <a:schemeClr val="bg1"/>
                </a:solidFill>
                <a:latin typeface="楷体" panose="02010609060101010101" pitchFamily="49" charset="-122"/>
                <a:ea typeface="楷体" panose="02010609060101010101" pitchFamily="49" charset="-122"/>
              </a:rPr>
              <a:t>B.1.3.2</a:t>
            </a:r>
            <a:r>
              <a:rPr lang="zh-CN" altLang="en-US" b="1" dirty="0">
                <a:solidFill>
                  <a:schemeClr val="bg1"/>
                </a:solidFill>
                <a:latin typeface="楷体" panose="02010609060101010101" pitchFamily="49" charset="-122"/>
                <a:ea typeface="楷体" panose="02010609060101010101" pitchFamily="49" charset="-122"/>
              </a:rPr>
              <a:t>　 采购内容</a:t>
            </a:r>
          </a:p>
        </p:txBody>
      </p:sp>
      <p:sp>
        <p:nvSpPr>
          <p:cNvPr id="210956" name="Text Placeholder 3"/>
          <p:cNvSpPr txBox="1">
            <a:spLocks noChangeArrowheads="1"/>
          </p:cNvSpPr>
          <p:nvPr/>
        </p:nvSpPr>
        <p:spPr bwMode="auto">
          <a:xfrm>
            <a:off x="7934164" y="3308193"/>
            <a:ext cx="3783013" cy="3275064"/>
          </a:xfrm>
          <a:prstGeom prst="rect">
            <a:avLst/>
          </a:prstGeom>
          <a:noFill/>
          <a:ln w="9525">
            <a:noFill/>
            <a:miter lim="800000"/>
          </a:ln>
        </p:spPr>
        <p:txBody>
          <a:bodyPr lIns="0" tIns="0" rIns="0" bIns="0">
            <a:spAutoFit/>
          </a:bodyPr>
          <a:lstStyle/>
          <a:p>
            <a:pPr defTabSz="913130">
              <a:lnSpc>
                <a:spcPct val="150000"/>
              </a:lnSpc>
              <a:buFont typeface="Arial" panose="020B0604020202020204" pitchFamily="34" charset="0"/>
              <a:buNone/>
            </a:pPr>
            <a:r>
              <a:rPr lang="en-US" altLang="zh-CN" dirty="0">
                <a:solidFill>
                  <a:schemeClr val="bg1"/>
                </a:solidFill>
                <a:latin typeface="楷体" panose="02010609060101010101" pitchFamily="49" charset="-122"/>
                <a:ea typeface="楷体" panose="02010609060101010101" pitchFamily="49" charset="-122"/>
                <a:sym typeface="Gill Sans"/>
              </a:rPr>
              <a:t>a) </a:t>
            </a:r>
            <a:r>
              <a:rPr lang="zh-CN" altLang="en-US" dirty="0">
                <a:solidFill>
                  <a:schemeClr val="bg1"/>
                </a:solidFill>
                <a:latin typeface="楷体" panose="02010609060101010101" pitchFamily="49" charset="-122"/>
                <a:ea typeface="楷体" panose="02010609060101010101" pitchFamily="49" charset="-122"/>
                <a:sym typeface="Gill Sans"/>
              </a:rPr>
              <a:t>企业为满足生产需要采购的各类技术服务。</a:t>
            </a:r>
          </a:p>
          <a:p>
            <a:pPr defTabSz="913130">
              <a:lnSpc>
                <a:spcPct val="150000"/>
              </a:lnSpc>
              <a:buFont typeface="Arial" panose="020B0604020202020204" pitchFamily="34" charset="0"/>
              <a:buNone/>
            </a:pPr>
            <a:r>
              <a:rPr lang="zh-CN" altLang="en-US" dirty="0">
                <a:solidFill>
                  <a:schemeClr val="bg1"/>
                </a:solidFill>
                <a:latin typeface="楷体" panose="02010609060101010101" pitchFamily="49" charset="-122"/>
                <a:ea typeface="楷体" panose="02010609060101010101" pitchFamily="49" charset="-122"/>
                <a:sym typeface="Gill Sans"/>
              </a:rPr>
              <a:t>例：技术咨询、检测认证、专项论证报告、管理咨询、电子采购平台采购。</a:t>
            </a:r>
          </a:p>
          <a:p>
            <a:pPr defTabSz="913130">
              <a:lnSpc>
                <a:spcPct val="150000"/>
              </a:lnSpc>
              <a:buFont typeface="Arial" panose="020B0604020202020204" pitchFamily="34" charset="0"/>
              <a:buNone/>
            </a:pPr>
            <a:r>
              <a:rPr lang="en-US" altLang="zh-CN" dirty="0">
                <a:solidFill>
                  <a:schemeClr val="bg1"/>
                </a:solidFill>
                <a:latin typeface="楷体" panose="02010609060101010101" pitchFamily="49" charset="-122"/>
                <a:ea typeface="楷体" panose="02010609060101010101" pitchFamily="49" charset="-122"/>
                <a:sym typeface="Gill Sans"/>
              </a:rPr>
              <a:t>b) </a:t>
            </a:r>
            <a:r>
              <a:rPr lang="zh-CN" altLang="en-US" dirty="0">
                <a:solidFill>
                  <a:schemeClr val="bg1"/>
                </a:solidFill>
                <a:latin typeface="楷体" panose="02010609060101010101" pitchFamily="49" charset="-122"/>
                <a:ea typeface="楷体" panose="02010609060101010101" pitchFamily="49" charset="-122"/>
                <a:sym typeface="Gill Sans"/>
              </a:rPr>
              <a:t>工程建设项目有关的</a:t>
            </a:r>
            <a:r>
              <a:rPr lang="zh-CN" altLang="en-US" dirty="0">
                <a:solidFill>
                  <a:srgbClr val="FFFF00"/>
                </a:solidFill>
                <a:latin typeface="楷体" panose="02010609060101010101" pitchFamily="49" charset="-122"/>
                <a:ea typeface="楷体" panose="02010609060101010101" pitchFamily="49" charset="-122"/>
                <a:sym typeface="Gill Sans"/>
              </a:rPr>
              <a:t>非必须招标的技术服务。</a:t>
            </a:r>
          </a:p>
          <a:p>
            <a:pPr defTabSz="913130">
              <a:lnSpc>
                <a:spcPct val="150000"/>
              </a:lnSpc>
              <a:buFont typeface="Arial" panose="020B0604020202020204" pitchFamily="34" charset="0"/>
              <a:buNone/>
            </a:pPr>
            <a:r>
              <a:rPr lang="zh-CN" altLang="en-US" dirty="0">
                <a:solidFill>
                  <a:schemeClr val="bg1"/>
                </a:solidFill>
                <a:latin typeface="楷体" panose="02010609060101010101" pitchFamily="49" charset="-122"/>
                <a:ea typeface="楷体" panose="02010609060101010101" pitchFamily="49" charset="-122"/>
                <a:sym typeface="Gill Sans"/>
              </a:rPr>
              <a:t>例：项目可行性研究、安全评价、环境评价、无损检测、审计等服务。</a:t>
            </a:r>
          </a:p>
        </p:txBody>
      </p:sp>
      <p:sp>
        <p:nvSpPr>
          <p:cNvPr id="210957" name="Rounded Rectangle 87"/>
          <p:cNvSpPr>
            <a:spLocks noChangeArrowheads="1"/>
          </p:cNvSpPr>
          <p:nvPr/>
        </p:nvSpPr>
        <p:spPr bwMode="auto">
          <a:xfrm>
            <a:off x="8265319" y="3056095"/>
            <a:ext cx="2833687" cy="46037"/>
          </a:xfrm>
          <a:prstGeom prst="roundRect">
            <a:avLst>
              <a:gd name="adj" fmla="val 50000"/>
            </a:avLst>
          </a:prstGeom>
          <a:solidFill>
            <a:schemeClr val="bg1"/>
          </a:solidFill>
          <a:ln w="9525">
            <a:noFill/>
            <a:round/>
          </a:ln>
        </p:spPr>
        <p:txBody>
          <a:bodyPr lIns="109710" tIns="54855" rIns="109710" bIns="54855" anchor="ctr"/>
          <a:lstStyle/>
          <a:p>
            <a:pPr algn="ctr" defTabSz="913130">
              <a:buFont typeface="Arial" panose="020B0604020202020204" pitchFamily="34" charset="0"/>
              <a:buNone/>
            </a:pPr>
            <a:endParaRPr lang="bg-BG" altLang="en-US" sz="900">
              <a:solidFill>
                <a:srgbClr val="D9D9D9"/>
              </a:solidFill>
              <a:latin typeface="Calibri" panose="020F0502020204030204" pitchFamily="34" charset="0"/>
              <a:ea typeface="宋体" panose="02010600030101010101" pitchFamily="2" charset="-122"/>
            </a:endParaRPr>
          </a:p>
        </p:txBody>
      </p:sp>
      <p:pic>
        <p:nvPicPr>
          <p:cNvPr id="210958" name="图片 1"/>
          <p:cNvPicPr>
            <a:picLocks noChangeAspect="1" noChangeArrowheads="1"/>
          </p:cNvPicPr>
          <p:nvPr/>
        </p:nvPicPr>
        <p:blipFill>
          <a:blip r:embed="rId3" cstate="print"/>
          <a:srcRect/>
          <a:stretch>
            <a:fillRect/>
          </a:stretch>
        </p:blipFill>
        <p:spPr bwMode="auto">
          <a:xfrm>
            <a:off x="231775" y="2301875"/>
            <a:ext cx="3833809" cy="3313150"/>
          </a:xfrm>
          <a:prstGeom prst="rect">
            <a:avLst/>
          </a:prstGeom>
          <a:noFill/>
          <a:ln w="9525">
            <a:no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299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212996" name="矩形 5"/>
          <p:cNvSpPr>
            <a:spLocks noChangeArrowheads="1"/>
          </p:cNvSpPr>
          <p:nvPr/>
        </p:nvSpPr>
        <p:spPr bwMode="auto">
          <a:xfrm>
            <a:off x="3011488" y="1125538"/>
            <a:ext cx="6096000" cy="581057"/>
          </a:xfrm>
          <a:prstGeom prst="rect">
            <a:avLst/>
          </a:prstGeom>
          <a:noFill/>
          <a:ln w="9525">
            <a:noFill/>
            <a:miter lim="800000"/>
          </a:ln>
        </p:spPr>
        <p:txBody>
          <a:bodyPr>
            <a:spAutoFit/>
          </a:bodyPr>
          <a:lstStyle/>
          <a:p>
            <a:pPr algn="ctr">
              <a:lnSpc>
                <a:spcPct val="150000"/>
              </a:lnSpc>
            </a:pPr>
            <a:r>
              <a:rPr lang="en-US" altLang="zh-CN" sz="2400" b="1" dirty="0">
                <a:solidFill>
                  <a:srgbClr val="292929"/>
                </a:solidFill>
                <a:latin typeface="楷体" panose="02010609060101010101" pitchFamily="49" charset="-122"/>
                <a:ea typeface="楷体" panose="02010609060101010101" pitchFamily="49" charset="-122"/>
              </a:rPr>
              <a:t>B.1.4</a:t>
            </a:r>
            <a:r>
              <a:rPr lang="zh-CN" altLang="en-US" sz="2400" b="1" dirty="0">
                <a:solidFill>
                  <a:srgbClr val="292929"/>
                </a:solidFill>
                <a:latin typeface="楷体" panose="02010609060101010101" pitchFamily="49" charset="-122"/>
                <a:ea typeface="楷体" panose="02010609060101010101" pitchFamily="49" charset="-122"/>
              </a:rPr>
              <a:t>　  企业劳务服务采购</a:t>
            </a:r>
          </a:p>
        </p:txBody>
      </p:sp>
      <p:grpSp>
        <p:nvGrpSpPr>
          <p:cNvPr id="212997" name="组 6"/>
          <p:cNvGrpSpPr/>
          <p:nvPr/>
        </p:nvGrpSpPr>
        <p:grpSpPr bwMode="auto">
          <a:xfrm>
            <a:off x="1450429" y="1989138"/>
            <a:ext cx="9701048" cy="1951037"/>
            <a:chOff x="1775013" y="1710886"/>
            <a:chExt cx="8377516" cy="2020710"/>
          </a:xfrm>
        </p:grpSpPr>
        <p:sp>
          <p:nvSpPr>
            <p:cNvPr id="8" name="圆角矩形 7"/>
            <p:cNvSpPr/>
            <p:nvPr/>
          </p:nvSpPr>
          <p:spPr>
            <a:xfrm>
              <a:off x="2800572" y="1710886"/>
              <a:ext cx="7351957" cy="2020710"/>
            </a:xfrm>
            <a:prstGeom prst="roundRect">
              <a:avLst>
                <a:gd name="adj" fmla="val 11271"/>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9" name="圆角矩形 8"/>
            <p:cNvSpPr/>
            <p:nvPr/>
          </p:nvSpPr>
          <p:spPr>
            <a:xfrm>
              <a:off x="1775013" y="1836056"/>
              <a:ext cx="7351697" cy="177037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212998" name="组 9"/>
          <p:cNvGrpSpPr/>
          <p:nvPr/>
        </p:nvGrpSpPr>
        <p:grpSpPr bwMode="auto">
          <a:xfrm>
            <a:off x="1450429" y="4339043"/>
            <a:ext cx="9701048" cy="1725612"/>
            <a:chOff x="1775013" y="4095801"/>
            <a:chExt cx="8377516" cy="2020710"/>
          </a:xfrm>
        </p:grpSpPr>
        <p:sp>
          <p:nvSpPr>
            <p:cNvPr id="11" name="圆角矩形 10"/>
            <p:cNvSpPr/>
            <p:nvPr/>
          </p:nvSpPr>
          <p:spPr>
            <a:xfrm>
              <a:off x="2800572" y="4095801"/>
              <a:ext cx="7351957" cy="2020710"/>
            </a:xfrm>
            <a:prstGeom prst="roundRect">
              <a:avLst>
                <a:gd name="adj" fmla="val 11271"/>
              </a:avLst>
            </a:prstGeom>
            <a:solidFill>
              <a:srgbClr val="00B0F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12" name="圆角矩形 11"/>
            <p:cNvSpPr/>
            <p:nvPr/>
          </p:nvSpPr>
          <p:spPr>
            <a:xfrm>
              <a:off x="1775013" y="4220971"/>
              <a:ext cx="7351697" cy="177037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3" name="矩形 12"/>
          <p:cNvSpPr/>
          <p:nvPr/>
        </p:nvSpPr>
        <p:spPr>
          <a:xfrm>
            <a:off x="1943100" y="2194559"/>
            <a:ext cx="7339795" cy="1405193"/>
          </a:xfrm>
          <a:prstGeom prst="rect">
            <a:avLst/>
          </a:prstGeom>
        </p:spPr>
        <p:txBody>
          <a:bodyPr wrap="square">
            <a:spAutoFit/>
          </a:bodyPr>
          <a:lstStyle/>
          <a:p>
            <a:pPr algn="just" fontAlgn="auto">
              <a:lnSpc>
                <a:spcPct val="150000"/>
              </a:lnSpc>
              <a:spcBef>
                <a:spcPts val="0"/>
              </a:spcBef>
              <a:spcAft>
                <a:spcPts val="0"/>
              </a:spcAft>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rPr>
              <a:t>B.1.4.1</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　采购办法选用原则</a:t>
            </a:r>
          </a:p>
          <a:p>
            <a:pPr algn="just" fontAlgn="auto">
              <a:lnSpc>
                <a:spcPct val="150000"/>
              </a:lnSpc>
              <a:spcBef>
                <a:spcPts val="0"/>
              </a:spcBef>
              <a:spcAft>
                <a:spcPts val="0"/>
              </a:spcAft>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劳务服务技术含量较低，采购对象主要通过资质条件或业绩考核其基本服务能力，劳务类合同的对价可采用雇佣、委托等形式。</a:t>
            </a:r>
          </a:p>
        </p:txBody>
      </p:sp>
      <p:sp>
        <p:nvSpPr>
          <p:cNvPr id="14" name="矩形 13"/>
          <p:cNvSpPr/>
          <p:nvPr/>
        </p:nvSpPr>
        <p:spPr>
          <a:xfrm>
            <a:off x="2045969" y="4367820"/>
            <a:ext cx="7236925" cy="1631216"/>
          </a:xfrm>
          <a:prstGeom prst="rect">
            <a:avLst/>
          </a:prstGeom>
        </p:spPr>
        <p:txBody>
          <a:bodyPr wrap="square">
            <a:spAutoFit/>
          </a:bodyPr>
          <a:lstStyle/>
          <a:p>
            <a:pPr algn="just" fontAlgn="auto">
              <a:spcBef>
                <a:spcPts val="0"/>
              </a:spcBef>
              <a:spcAft>
                <a:spcPts val="0"/>
              </a:spcAft>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rPr>
              <a:t>B.1.4.2</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　采购内容</a:t>
            </a:r>
          </a:p>
          <a:p>
            <a:pPr algn="just" fontAlgn="auto">
              <a:spcBef>
                <a:spcPts val="0"/>
              </a:spcBef>
              <a:spcAft>
                <a:spcPts val="0"/>
              </a:spcAft>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企业为满足生产工序外包、企业为保障正常生产秩序和条件的劳务服务活动。</a:t>
            </a:r>
          </a:p>
          <a:p>
            <a:pPr algn="just" fontAlgn="auto">
              <a:spcBef>
                <a:spcPts val="0"/>
              </a:spcBef>
              <a:spcAft>
                <a:spcPts val="0"/>
              </a:spcAft>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示例：为满足生产工序劳务外包的服务类采购。</a:t>
            </a:r>
          </a:p>
          <a:p>
            <a:pPr algn="just" fontAlgn="auto">
              <a:spcBef>
                <a:spcPts val="0"/>
              </a:spcBef>
              <a:spcAft>
                <a:spcPts val="0"/>
              </a:spcAft>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示例：保安、清洁、文印、司机、会议服务等采购。</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401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6" name="矩形 5"/>
          <p:cNvSpPr/>
          <p:nvPr/>
        </p:nvSpPr>
        <p:spPr>
          <a:xfrm>
            <a:off x="2913258" y="2502884"/>
            <a:ext cx="6659822" cy="2677648"/>
          </a:xfrm>
          <a:prstGeom prst="rect">
            <a:avLst/>
          </a:prstGeom>
        </p:spPr>
        <p:txBody>
          <a:bodyPr wrap="square" lIns="91432" tIns="45716" rIns="91432" bIns="45716">
            <a:spAutoFit/>
          </a:bodyPr>
          <a:lstStyle/>
          <a:p>
            <a:pPr fontAlgn="auto">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B.1.5</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　  企业产品、运行维护服务采购</a:t>
            </a:r>
          </a:p>
          <a:p>
            <a:pPr fontAlgn="auto">
              <a:spcBef>
                <a:spcPts val="0"/>
              </a:spcBef>
              <a:spcAft>
                <a:spcPts val="0"/>
              </a:spcAft>
              <a:defRPr/>
            </a:pPr>
            <a:r>
              <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B.1.5.1</a:t>
            </a: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　采购办法选用原则</a:t>
            </a:r>
            <a:endParaRPr lang="en-US" altLang="zh-CN"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endParaRPr>
          </a:p>
          <a:p>
            <a:pPr fontAlgn="auto">
              <a:spcBef>
                <a:spcPts val="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企业产品及运行维护服务可通过谈判邀请原服务提供者进行维护服务，也可在采购合同中对售后服务做出约定。在满足生产需要的情况下，可对服务合同在约定条件下进行跟踪采购，以降低采购成本。</a:t>
            </a:r>
          </a:p>
        </p:txBody>
      </p:sp>
      <p:grpSp>
        <p:nvGrpSpPr>
          <p:cNvPr id="214021" name="组 6"/>
          <p:cNvGrpSpPr/>
          <p:nvPr/>
        </p:nvGrpSpPr>
        <p:grpSpPr bwMode="auto">
          <a:xfrm>
            <a:off x="788988" y="1277938"/>
            <a:ext cx="10582275" cy="5151437"/>
            <a:chOff x="323850" y="958364"/>
            <a:chExt cx="11598322" cy="5646922"/>
          </a:xfrm>
        </p:grpSpPr>
        <p:sp>
          <p:nvSpPr>
            <p:cNvPr id="8" name="圆角矩形 7"/>
            <p:cNvSpPr/>
            <p:nvPr/>
          </p:nvSpPr>
          <p:spPr>
            <a:xfrm>
              <a:off x="1620092" y="1990297"/>
              <a:ext cx="8929281" cy="3945015"/>
            </a:xfrm>
            <a:prstGeom prst="round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grpSp>
          <p:nvGrpSpPr>
            <p:cNvPr id="214023" name="组合 49"/>
            <p:cNvGrpSpPr/>
            <p:nvPr/>
          </p:nvGrpSpPr>
          <p:grpSpPr bwMode="auto">
            <a:xfrm>
              <a:off x="1026884" y="1260468"/>
              <a:ext cx="1703903" cy="1703903"/>
              <a:chOff x="1677608" y="2996952"/>
              <a:chExt cx="1395643" cy="1395643"/>
            </a:xfrm>
          </p:grpSpPr>
          <p:sp>
            <p:nvSpPr>
              <p:cNvPr id="29" name="Oval 60"/>
              <p:cNvSpPr>
                <a:spLocks noChangeAspect="1"/>
              </p:cNvSpPr>
              <p:nvPr/>
            </p:nvSpPr>
            <p:spPr>
              <a:xfrm>
                <a:off x="1677522" y="2997517"/>
                <a:ext cx="1395217" cy="1395434"/>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latin typeface="微软雅黑" panose="020B0503020204020204" pitchFamily="34" charset="-122"/>
                  <a:ea typeface="微软雅黑" panose="020B0503020204020204" pitchFamily="34" charset="-122"/>
                </a:endParaRPr>
              </a:p>
            </p:txBody>
          </p:sp>
          <p:sp>
            <p:nvSpPr>
              <p:cNvPr id="30" name="Oval 29"/>
              <p:cNvSpPr>
                <a:spLocks noChangeAspect="1"/>
              </p:cNvSpPr>
              <p:nvPr/>
            </p:nvSpPr>
            <p:spPr>
              <a:xfrm>
                <a:off x="1850114" y="3169458"/>
                <a:ext cx="1050630" cy="1050630"/>
              </a:xfrm>
              <a:prstGeom prst="ellipse">
                <a:avLst/>
              </a:prstGeom>
              <a:solidFill>
                <a:srgbClr val="2684E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sp>
          <p:nvSpPr>
            <p:cNvPr id="214024" name="标题 4"/>
            <p:cNvSpPr txBox="1">
              <a:spLocks noChangeArrowheads="1"/>
            </p:cNvSpPr>
            <p:nvPr/>
          </p:nvSpPr>
          <p:spPr bwMode="auto">
            <a:xfrm>
              <a:off x="1338775" y="1928026"/>
              <a:ext cx="1080120" cy="368786"/>
            </a:xfrm>
            <a:prstGeom prst="rect">
              <a:avLst/>
            </a:prstGeom>
            <a:noFill/>
            <a:ln w="9525">
              <a:noFill/>
              <a:miter lim="800000"/>
            </a:ln>
          </p:spPr>
          <p:txBody>
            <a:bodyPr anchor="ctr"/>
            <a:lstStyle/>
            <a:p>
              <a:pPr algn="ctr"/>
              <a:r>
                <a:rPr lang="zh-CN" altLang="en-US" sz="2800" b="1">
                  <a:solidFill>
                    <a:schemeClr val="bg1"/>
                  </a:solidFill>
                  <a:latin typeface="微软雅黑" panose="020B0503020204020204" pitchFamily="34" charset="-122"/>
                  <a:ea typeface="微软雅黑" panose="020B0503020204020204" pitchFamily="34" charset="-122"/>
                </a:rPr>
                <a:t>采购</a:t>
              </a:r>
            </a:p>
          </p:txBody>
        </p:sp>
        <p:sp>
          <p:nvSpPr>
            <p:cNvPr id="11" name="椭圆 10"/>
            <p:cNvSpPr/>
            <p:nvPr/>
          </p:nvSpPr>
          <p:spPr>
            <a:xfrm>
              <a:off x="2328240" y="958364"/>
              <a:ext cx="506317" cy="506395"/>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2" name="椭圆 11"/>
            <p:cNvSpPr/>
            <p:nvPr/>
          </p:nvSpPr>
          <p:spPr>
            <a:xfrm>
              <a:off x="2730162" y="1464759"/>
              <a:ext cx="648992" cy="647351"/>
            </a:xfrm>
            <a:prstGeom prst="ellipse">
              <a:avLst/>
            </a:prstGeom>
            <a:solidFill>
              <a:srgbClr val="0070C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3" name="椭圆 12"/>
            <p:cNvSpPr/>
            <p:nvPr/>
          </p:nvSpPr>
          <p:spPr>
            <a:xfrm>
              <a:off x="323850" y="1859783"/>
              <a:ext cx="506317" cy="506395"/>
            </a:xfrm>
            <a:prstGeom prst="ellipse">
              <a:avLst/>
            </a:prstGeom>
            <a:solidFill>
              <a:srgbClr val="0070C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4" name="椭圆 13"/>
            <p:cNvSpPr/>
            <p:nvPr/>
          </p:nvSpPr>
          <p:spPr>
            <a:xfrm>
              <a:off x="730992" y="2366179"/>
              <a:ext cx="295787" cy="294093"/>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5" name="椭圆 14"/>
            <p:cNvSpPr/>
            <p:nvPr/>
          </p:nvSpPr>
          <p:spPr>
            <a:xfrm>
              <a:off x="844086" y="1624857"/>
              <a:ext cx="173992" cy="174019"/>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6" name="Oval 60"/>
            <p:cNvSpPr>
              <a:spLocks noChangeAspect="1"/>
            </p:cNvSpPr>
            <p:nvPr/>
          </p:nvSpPr>
          <p:spPr>
            <a:xfrm>
              <a:off x="9879503" y="4541418"/>
              <a:ext cx="1605948" cy="1606198"/>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endParaRPr>
            </a:p>
          </p:txBody>
        </p:sp>
        <p:grpSp>
          <p:nvGrpSpPr>
            <p:cNvPr id="214031" name="组合 62"/>
            <p:cNvGrpSpPr/>
            <p:nvPr/>
          </p:nvGrpSpPr>
          <p:grpSpPr bwMode="auto">
            <a:xfrm>
              <a:off x="8505977" y="5265126"/>
              <a:ext cx="1340160" cy="1340160"/>
              <a:chOff x="1677608" y="2996952"/>
              <a:chExt cx="1395643" cy="1395643"/>
            </a:xfrm>
          </p:grpSpPr>
          <p:sp>
            <p:nvSpPr>
              <p:cNvPr id="27" name="Oval 60"/>
              <p:cNvSpPr>
                <a:spLocks noChangeAspect="1"/>
              </p:cNvSpPr>
              <p:nvPr/>
            </p:nvSpPr>
            <p:spPr>
              <a:xfrm>
                <a:off x="1678365" y="2997173"/>
                <a:ext cx="1395206" cy="1395422"/>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dirty="0">
                  <a:solidFill>
                    <a:prstClr val="white"/>
                  </a:solidFill>
                </a:endParaRPr>
              </a:p>
            </p:txBody>
          </p:sp>
          <p:sp>
            <p:nvSpPr>
              <p:cNvPr id="28" name="Oval 29"/>
              <p:cNvSpPr>
                <a:spLocks noChangeAspect="1"/>
              </p:cNvSpPr>
              <p:nvPr/>
            </p:nvSpPr>
            <p:spPr>
              <a:xfrm>
                <a:off x="1850114" y="3169458"/>
                <a:ext cx="1050630" cy="1050630"/>
              </a:xfrm>
              <a:prstGeom prst="ellipse">
                <a:avLst/>
              </a:prstGeom>
              <a:blipFill>
                <a:blip r:embed="rId3" cstate="print"/>
                <a:srcRect/>
                <a:stretch>
                  <a:fillRect l="-255096" t="-19467" r="-69540" b="-126751"/>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prstClr val="white"/>
                    </a:solidFill>
                    <a:effectLst>
                      <a:outerShdw blurRad="38100" dist="38100" dir="2700000" algn="tl">
                        <a:srgbClr val="000000">
                          <a:alpha val="43137"/>
                        </a:srgbClr>
                      </a:outerShdw>
                    </a:effectLst>
                    <a:latin typeface="DIN-BoldItalic" pitchFamily="50" charset="0"/>
                  </a:rPr>
                  <a:t></a:t>
                </a:r>
              </a:p>
            </p:txBody>
          </p:sp>
        </p:grpSp>
        <p:sp>
          <p:nvSpPr>
            <p:cNvPr id="18" name="椭圆 17"/>
            <p:cNvSpPr/>
            <p:nvPr/>
          </p:nvSpPr>
          <p:spPr>
            <a:xfrm>
              <a:off x="7956889" y="5738670"/>
              <a:ext cx="354944" cy="354999"/>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19" name="椭圆 18"/>
            <p:cNvSpPr/>
            <p:nvPr/>
          </p:nvSpPr>
          <p:spPr>
            <a:xfrm>
              <a:off x="9823826" y="5984038"/>
              <a:ext cx="506317" cy="506395"/>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0" name="椭圆 19"/>
            <p:cNvSpPr/>
            <p:nvPr/>
          </p:nvSpPr>
          <p:spPr>
            <a:xfrm>
              <a:off x="11163566" y="5949234"/>
              <a:ext cx="504577" cy="506395"/>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1" name="椭圆 20"/>
            <p:cNvSpPr/>
            <p:nvPr/>
          </p:nvSpPr>
          <p:spPr>
            <a:xfrm>
              <a:off x="11261002" y="4092449"/>
              <a:ext cx="647251" cy="647351"/>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2" name="椭圆 21"/>
            <p:cNvSpPr/>
            <p:nvPr/>
          </p:nvSpPr>
          <p:spPr>
            <a:xfrm>
              <a:off x="8325752" y="6241586"/>
              <a:ext cx="254029" cy="252327"/>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3" name="椭圆 22"/>
            <p:cNvSpPr/>
            <p:nvPr/>
          </p:nvSpPr>
          <p:spPr>
            <a:xfrm>
              <a:off x="9554137" y="5178329"/>
              <a:ext cx="252289" cy="252328"/>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4" name="椭圆 23"/>
            <p:cNvSpPr/>
            <p:nvPr/>
          </p:nvSpPr>
          <p:spPr>
            <a:xfrm>
              <a:off x="11669883" y="3709607"/>
              <a:ext cx="252289" cy="252328"/>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sp>
          <p:nvSpPr>
            <p:cNvPr id="25" name="椭圆 24"/>
            <p:cNvSpPr/>
            <p:nvPr/>
          </p:nvSpPr>
          <p:spPr>
            <a:xfrm>
              <a:off x="7260920" y="5832641"/>
              <a:ext cx="167033" cy="167058"/>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600"/>
            </a:p>
          </p:txBody>
        </p:sp>
        <p:pic>
          <p:nvPicPr>
            <p:cNvPr id="26" name="图片 25"/>
            <p:cNvPicPr>
              <a:picLocks noChangeAspect="1"/>
            </p:cNvPicPr>
            <p:nvPr/>
          </p:nvPicPr>
          <p:blipFill rotWithShape="1">
            <a:blip r:embed="rId4" cstate="print"/>
            <a:srcRect/>
            <a:stretch>
              <a:fillRect/>
            </a:stretch>
          </p:blipFill>
          <p:spPr>
            <a:xfrm>
              <a:off x="10055888" y="4705084"/>
              <a:ext cx="1266923" cy="1266923"/>
            </a:xfrm>
            <a:prstGeom prst="ellipse">
              <a:avLst/>
            </a:prstGeom>
            <a:blipFill>
              <a:blip r:embed="rId5" cstate="print"/>
              <a:srcRect/>
              <a:stretch>
                <a:fillRect l="-101980" t="-13479" r="-127524" b="-120759"/>
              </a:stretch>
            </a:blip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504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8" name="矩形 8"/>
          <p:cNvSpPr>
            <a:spLocks noChangeArrowheads="1"/>
          </p:cNvSpPr>
          <p:nvPr/>
        </p:nvSpPr>
        <p:spPr bwMode="auto">
          <a:xfrm>
            <a:off x="697230" y="2049034"/>
            <a:ext cx="4754879" cy="1414875"/>
          </a:xfrm>
          <a:prstGeom prst="rect">
            <a:avLst/>
          </a:prstGeom>
        </p:spPr>
        <p:txBody>
          <a:bodyPr wrap="square">
            <a:spAutoFit/>
          </a:bodyPr>
          <a:lstStyle/>
          <a:p>
            <a:pPr algn="just" fontAlgn="auto">
              <a:lnSpc>
                <a:spcPct val="150000"/>
              </a:lnSpc>
              <a:spcBef>
                <a:spcPts val="0"/>
              </a:spcBef>
              <a:spcAft>
                <a:spcPts val="0"/>
              </a:spcAft>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a</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）企业生产线的日常维修、专用设备的保养等。</a:t>
            </a:r>
          </a:p>
          <a:p>
            <a:pPr algn="just" fontAlgn="auto">
              <a:lnSpc>
                <a:spcPct val="150000"/>
              </a:lnSpc>
              <a:spcBef>
                <a:spcPts val="0"/>
              </a:spcBef>
              <a:spcAft>
                <a:spcPts val="0"/>
              </a:spcAft>
              <a:defRPr/>
            </a:pPr>
            <a:r>
              <a:rPr lang="en-US" altLang="zh-CN" sz="20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b</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）原有电子平台软件升级、维护等</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p>
        </p:txBody>
      </p:sp>
      <p:sp>
        <p:nvSpPr>
          <p:cNvPr id="10" name="矩形 10"/>
          <p:cNvSpPr>
            <a:spLocks noChangeArrowheads="1"/>
          </p:cNvSpPr>
          <p:nvPr/>
        </p:nvSpPr>
        <p:spPr bwMode="auto">
          <a:xfrm>
            <a:off x="487364" y="4318210"/>
            <a:ext cx="5269228" cy="2120902"/>
          </a:xfrm>
          <a:prstGeom prst="rect">
            <a:avLst/>
          </a:prstGeom>
        </p:spPr>
        <p:txBody>
          <a:bodyPr wrap="square">
            <a:spAutoFit/>
          </a:bodyPr>
          <a:lstStyle/>
          <a:p>
            <a:pPr algn="just" fontAlgn="auto">
              <a:lnSpc>
                <a:spcPct val="150000"/>
              </a:lnSpc>
              <a:spcBef>
                <a:spcPts val="0"/>
              </a:spcBef>
              <a:spcAft>
                <a:spcPts val="0"/>
              </a:spcAft>
              <a:defRPr/>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）企业生产线的日常维修、专用设备的保养等。主要体现生产环节，其采购重点应注重</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合同的稳定性</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p>
          <a:p>
            <a:pPr algn="just" fontAlgn="auto">
              <a:lnSpc>
                <a:spcPct val="150000"/>
              </a:lnSpc>
              <a:spcBef>
                <a:spcPts val="0"/>
              </a:spcBef>
              <a:spcAft>
                <a:spcPts val="0"/>
              </a:spcAft>
              <a:defRPr/>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b</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）原有电子平台软件升级、维护等。主要体现专业的必要性，其采购的重点应注重</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需求的满足性</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p>
        </p:txBody>
      </p:sp>
      <p:sp>
        <p:nvSpPr>
          <p:cNvPr id="215046" name="圆角矩形 7"/>
          <p:cNvSpPr>
            <a:spLocks noChangeArrowheads="1"/>
          </p:cNvSpPr>
          <p:nvPr/>
        </p:nvSpPr>
        <p:spPr bwMode="auto">
          <a:xfrm>
            <a:off x="487363" y="1664971"/>
            <a:ext cx="5269228" cy="1764029"/>
          </a:xfrm>
          <a:prstGeom prst="roundRect">
            <a:avLst>
              <a:gd name="adj" fmla="val 9083"/>
            </a:avLst>
          </a:prstGeom>
          <a:noFill/>
          <a:ln w="12700">
            <a:solidFill>
              <a:srgbClr val="ADBACA"/>
            </a:solidFill>
            <a:round/>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15047" name="圆角矩形 11"/>
          <p:cNvSpPr>
            <a:spLocks noChangeArrowheads="1"/>
          </p:cNvSpPr>
          <p:nvPr/>
        </p:nvSpPr>
        <p:spPr bwMode="auto">
          <a:xfrm>
            <a:off x="1214438" y="1365252"/>
            <a:ext cx="3633787" cy="719991"/>
          </a:xfrm>
          <a:prstGeom prst="roundRect">
            <a:avLst>
              <a:gd name="adj" fmla="val 16667"/>
            </a:avLst>
          </a:prstGeom>
          <a:solidFill>
            <a:srgbClr val="00B0F0"/>
          </a:solidFill>
          <a:ln w="9525">
            <a:noFill/>
            <a:round/>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15048" name="圆角矩形 9"/>
          <p:cNvSpPr>
            <a:spLocks noChangeArrowheads="1"/>
          </p:cNvSpPr>
          <p:nvPr/>
        </p:nvSpPr>
        <p:spPr bwMode="auto">
          <a:xfrm>
            <a:off x="487363" y="4164013"/>
            <a:ext cx="5269228" cy="2384424"/>
          </a:xfrm>
          <a:prstGeom prst="roundRect">
            <a:avLst>
              <a:gd name="adj" fmla="val 9083"/>
            </a:avLst>
          </a:prstGeom>
          <a:noFill/>
          <a:ln w="12700">
            <a:solidFill>
              <a:srgbClr val="ADBACA"/>
            </a:solidFill>
            <a:round/>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15049" name="圆角矩形 13"/>
          <p:cNvSpPr>
            <a:spLocks noChangeArrowheads="1"/>
          </p:cNvSpPr>
          <p:nvPr/>
        </p:nvSpPr>
        <p:spPr bwMode="auto">
          <a:xfrm>
            <a:off x="1257775" y="3700560"/>
            <a:ext cx="3633787" cy="617650"/>
          </a:xfrm>
          <a:prstGeom prst="roundRect">
            <a:avLst>
              <a:gd name="adj" fmla="val 16667"/>
            </a:avLst>
          </a:prstGeom>
          <a:solidFill>
            <a:srgbClr val="0070C0"/>
          </a:solidFill>
          <a:ln w="9525">
            <a:noFill/>
            <a:round/>
          </a:ln>
        </p:spPr>
        <p:txBody>
          <a:bodyPr anchor="ctr"/>
          <a:lstStyle/>
          <a:p>
            <a:pPr algn="ctr">
              <a:buFont typeface="Arial" panose="020B0604020202020204" pitchFamily="34" charset="0"/>
              <a:buNone/>
            </a:pPr>
            <a:endParaRPr lang="zh-CN" altLang="en-US">
              <a:solidFill>
                <a:srgbClr val="FFFFFF"/>
              </a:solidFill>
              <a:latin typeface="Calibri" panose="020F0502020204030204" pitchFamily="34" charset="0"/>
              <a:ea typeface="宋体" panose="02010600030101010101" pitchFamily="2" charset="-122"/>
            </a:endParaRPr>
          </a:p>
        </p:txBody>
      </p:sp>
      <p:sp>
        <p:nvSpPr>
          <p:cNvPr id="215050" name="文本框 15"/>
          <p:cNvSpPr txBox="1">
            <a:spLocks noChangeArrowheads="1"/>
          </p:cNvSpPr>
          <p:nvPr/>
        </p:nvSpPr>
        <p:spPr bwMode="auto">
          <a:xfrm>
            <a:off x="1560829" y="3818875"/>
            <a:ext cx="2797175" cy="369332"/>
          </a:xfrm>
          <a:prstGeom prst="rect">
            <a:avLst/>
          </a:prstGeom>
          <a:noFill/>
          <a:ln w="9525">
            <a:noFill/>
            <a:miter lim="800000"/>
          </a:ln>
        </p:spPr>
        <p:txBody>
          <a:bodyPr>
            <a:spAutoFit/>
          </a:bodyPr>
          <a:lstStyle/>
          <a:p>
            <a:pPr algn="ctr" defTabSz="1216025">
              <a:spcBef>
                <a:spcPct val="20000"/>
              </a:spcBef>
              <a:buFont typeface="Arial" panose="020B0604020202020204" pitchFamily="34" charset="0"/>
              <a:buNone/>
            </a:pP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释义</a:t>
            </a: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p>
        </p:txBody>
      </p:sp>
      <p:pic>
        <p:nvPicPr>
          <p:cNvPr id="2" name="图片 1"/>
          <p:cNvPicPr>
            <a:picLocks noChangeAspect="1"/>
          </p:cNvPicPr>
          <p:nvPr/>
        </p:nvPicPr>
        <p:blipFill>
          <a:blip r:embed="rId3" cstate="print"/>
          <a:stretch>
            <a:fillRect/>
          </a:stretch>
        </p:blipFill>
        <p:spPr>
          <a:xfrm>
            <a:off x="6311901" y="1637507"/>
            <a:ext cx="5059361" cy="3977394"/>
          </a:xfrm>
          <a:prstGeom prst="rect">
            <a:avLst/>
          </a:prstGeom>
          <a:noFill/>
          <a:ln>
            <a:noFill/>
          </a:ln>
          <a:effectLst>
            <a:outerShdw blurRad="63500" sx="102000" sy="102000" algn="ctr" rotWithShape="0">
              <a:srgbClr val="000000">
                <a:alpha val="39000"/>
              </a:srgbClr>
            </a:outerShdw>
          </a:effectLst>
        </p:spPr>
      </p:pic>
      <p:sp>
        <p:nvSpPr>
          <p:cNvPr id="215052" name="文本框 12"/>
          <p:cNvSpPr txBox="1">
            <a:spLocks noChangeArrowheads="1"/>
          </p:cNvSpPr>
          <p:nvPr/>
        </p:nvSpPr>
        <p:spPr bwMode="auto">
          <a:xfrm>
            <a:off x="1631949" y="1452081"/>
            <a:ext cx="2797175" cy="461665"/>
          </a:xfrm>
          <a:prstGeom prst="rect">
            <a:avLst/>
          </a:prstGeom>
          <a:noFill/>
          <a:ln w="9525">
            <a:noFill/>
            <a:miter lim="800000"/>
          </a:ln>
        </p:spPr>
        <p:txBody>
          <a:bodyPr>
            <a:spAutoFit/>
          </a:bodyPr>
          <a:lstStyle/>
          <a:p>
            <a:pPr algn="ctr" defTabSz="1216025">
              <a:spcBef>
                <a:spcPct val="20000"/>
              </a:spcBef>
              <a:buFont typeface="Arial" panose="020B0604020202020204" pitchFamily="34" charset="0"/>
              <a:buNone/>
            </a:pPr>
            <a:r>
              <a:rPr lang="en-US" altLang="zh-CN" sz="2400" b="1" dirty="0">
                <a:solidFill>
                  <a:schemeClr val="bg1"/>
                </a:solidFill>
                <a:latin typeface="楷体" panose="02010609060101010101" pitchFamily="49" charset="-122"/>
                <a:ea typeface="楷体" panose="02010609060101010101" pitchFamily="49" charset="-122"/>
                <a:sym typeface="Arial" panose="020B0604020202020204" pitchFamily="34" charset="0"/>
              </a:rPr>
              <a:t>B.1.5.2</a:t>
            </a:r>
            <a:r>
              <a:rPr lang="zh-CN" altLang="en-US" sz="2400" b="1" dirty="0">
                <a:solidFill>
                  <a:schemeClr val="bg1"/>
                </a:solidFill>
                <a:latin typeface="楷体" panose="02010609060101010101" pitchFamily="49" charset="-122"/>
                <a:ea typeface="楷体" panose="02010609060101010101" pitchFamily="49" charset="-122"/>
                <a:sym typeface="Arial" panose="020B0604020202020204" pitchFamily="34" charset="0"/>
              </a:rPr>
              <a:t>　采购内容</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606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9" name="矩形 8"/>
          <p:cNvSpPr/>
          <p:nvPr/>
        </p:nvSpPr>
        <p:spPr>
          <a:xfrm>
            <a:off x="4054475" y="1458119"/>
            <a:ext cx="4057650" cy="2674937"/>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71"/>
          <p:cNvGrpSpPr/>
          <p:nvPr/>
        </p:nvGrpSpPr>
        <p:grpSpPr bwMode="auto">
          <a:xfrm>
            <a:off x="5848350" y="2143125"/>
            <a:ext cx="495300" cy="738188"/>
            <a:chOff x="12828588" y="4776788"/>
            <a:chExt cx="1400175" cy="2084387"/>
          </a:xfrm>
        </p:grpSpPr>
        <p:sp>
          <p:nvSpPr>
            <p:cNvPr id="11" name="Freeform 5"/>
            <p:cNvSpPr/>
            <p:nvPr/>
          </p:nvSpPr>
          <p:spPr bwMode="auto">
            <a:xfrm>
              <a:off x="13331215" y="6690838"/>
              <a:ext cx="394921" cy="170337"/>
            </a:xfrm>
            <a:custGeom>
              <a:avLst/>
              <a:gdLst>
                <a:gd name="T0" fmla="*/ 89 w 104"/>
                <a:gd name="T1" fmla="*/ 0 h 45"/>
                <a:gd name="T2" fmla="*/ 15 w 104"/>
                <a:gd name="T3" fmla="*/ 0 h 45"/>
                <a:gd name="T4" fmla="*/ 0 w 104"/>
                <a:gd name="T5" fmla="*/ 15 h 45"/>
                <a:gd name="T6" fmla="*/ 15 w 104"/>
                <a:gd name="T7" fmla="*/ 30 h 45"/>
                <a:gd name="T8" fmla="*/ 19 w 104"/>
                <a:gd name="T9" fmla="*/ 30 h 45"/>
                <a:gd name="T10" fmla="*/ 34 w 104"/>
                <a:gd name="T11" fmla="*/ 45 h 45"/>
                <a:gd name="T12" fmla="*/ 70 w 104"/>
                <a:gd name="T13" fmla="*/ 45 h 45"/>
                <a:gd name="T14" fmla="*/ 85 w 104"/>
                <a:gd name="T15" fmla="*/ 30 h 45"/>
                <a:gd name="T16" fmla="*/ 89 w 104"/>
                <a:gd name="T17" fmla="*/ 30 h 45"/>
                <a:gd name="T18" fmla="*/ 104 w 104"/>
                <a:gd name="T19" fmla="*/ 15 h 45"/>
                <a:gd name="T20" fmla="*/ 89 w 10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5">
                  <a:moveTo>
                    <a:pt x="89" y="0"/>
                  </a:moveTo>
                  <a:cubicBezTo>
                    <a:pt x="15" y="0"/>
                    <a:pt x="15" y="0"/>
                    <a:pt x="15" y="0"/>
                  </a:cubicBezTo>
                  <a:cubicBezTo>
                    <a:pt x="7" y="0"/>
                    <a:pt x="0" y="7"/>
                    <a:pt x="0" y="15"/>
                  </a:cubicBezTo>
                  <a:cubicBezTo>
                    <a:pt x="0" y="24"/>
                    <a:pt x="7" y="30"/>
                    <a:pt x="15" y="30"/>
                  </a:cubicBezTo>
                  <a:cubicBezTo>
                    <a:pt x="19" y="30"/>
                    <a:pt x="19" y="30"/>
                    <a:pt x="19" y="30"/>
                  </a:cubicBezTo>
                  <a:cubicBezTo>
                    <a:pt x="19" y="39"/>
                    <a:pt x="26" y="45"/>
                    <a:pt x="34" y="45"/>
                  </a:cubicBezTo>
                  <a:cubicBezTo>
                    <a:pt x="70" y="45"/>
                    <a:pt x="70" y="45"/>
                    <a:pt x="70" y="45"/>
                  </a:cubicBezTo>
                  <a:cubicBezTo>
                    <a:pt x="78" y="45"/>
                    <a:pt x="85" y="39"/>
                    <a:pt x="85" y="30"/>
                  </a:cubicBezTo>
                  <a:cubicBezTo>
                    <a:pt x="89" y="30"/>
                    <a:pt x="89" y="30"/>
                    <a:pt x="89" y="30"/>
                  </a:cubicBezTo>
                  <a:cubicBezTo>
                    <a:pt x="97" y="30"/>
                    <a:pt x="104" y="24"/>
                    <a:pt x="104" y="15"/>
                  </a:cubicBezTo>
                  <a:cubicBezTo>
                    <a:pt x="104" y="7"/>
                    <a:pt x="97" y="0"/>
                    <a:pt x="89" y="0"/>
                  </a:cubicBezTo>
                  <a:close/>
                </a:path>
              </a:pathLst>
            </a:custGeom>
            <a:solidFill>
              <a:schemeClr val="bg1">
                <a:lumMod val="95000"/>
              </a:schemeClr>
            </a:solidFill>
            <a:ln>
              <a:noFill/>
            </a:ln>
          </p:spPr>
          <p:txBody>
            <a:bodyPr/>
            <a:lstStyle/>
            <a:p>
              <a:pPr fontAlgn="auto">
                <a:spcBef>
                  <a:spcPts val="0"/>
                </a:spcBef>
                <a:spcAft>
                  <a:spcPts val="0"/>
                </a:spcAft>
                <a:defRPr/>
              </a:pPr>
              <a:endParaRPr lang="zh-CN" altLang="en-US">
                <a:latin typeface="+mn-lt"/>
                <a:ea typeface="+mn-ea"/>
              </a:endParaRPr>
            </a:p>
          </p:txBody>
        </p:sp>
        <p:sp>
          <p:nvSpPr>
            <p:cNvPr id="12" name="Freeform 6"/>
            <p:cNvSpPr/>
            <p:nvPr/>
          </p:nvSpPr>
          <p:spPr bwMode="auto">
            <a:xfrm>
              <a:off x="13331215" y="6507052"/>
              <a:ext cx="394921" cy="112065"/>
            </a:xfrm>
            <a:custGeom>
              <a:avLst/>
              <a:gdLst>
                <a:gd name="T0" fmla="*/ 89 w 104"/>
                <a:gd name="T1" fmla="*/ 0 h 30"/>
                <a:gd name="T2" fmla="*/ 15 w 104"/>
                <a:gd name="T3" fmla="*/ 0 h 30"/>
                <a:gd name="T4" fmla="*/ 0 w 104"/>
                <a:gd name="T5" fmla="*/ 15 h 30"/>
                <a:gd name="T6" fmla="*/ 15 w 104"/>
                <a:gd name="T7" fmla="*/ 30 h 30"/>
                <a:gd name="T8" fmla="*/ 89 w 104"/>
                <a:gd name="T9" fmla="*/ 30 h 30"/>
                <a:gd name="T10" fmla="*/ 104 w 104"/>
                <a:gd name="T11" fmla="*/ 15 h 30"/>
                <a:gd name="T12" fmla="*/ 89 w 10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04" h="30">
                  <a:moveTo>
                    <a:pt x="89" y="0"/>
                  </a:moveTo>
                  <a:cubicBezTo>
                    <a:pt x="15" y="0"/>
                    <a:pt x="15" y="0"/>
                    <a:pt x="15" y="0"/>
                  </a:cubicBezTo>
                  <a:cubicBezTo>
                    <a:pt x="7" y="0"/>
                    <a:pt x="0" y="7"/>
                    <a:pt x="0" y="15"/>
                  </a:cubicBezTo>
                  <a:cubicBezTo>
                    <a:pt x="0" y="23"/>
                    <a:pt x="7" y="30"/>
                    <a:pt x="15" y="30"/>
                  </a:cubicBezTo>
                  <a:cubicBezTo>
                    <a:pt x="89" y="30"/>
                    <a:pt x="89" y="30"/>
                    <a:pt x="89" y="30"/>
                  </a:cubicBezTo>
                  <a:cubicBezTo>
                    <a:pt x="97" y="30"/>
                    <a:pt x="104" y="23"/>
                    <a:pt x="104" y="15"/>
                  </a:cubicBezTo>
                  <a:cubicBezTo>
                    <a:pt x="104" y="7"/>
                    <a:pt x="97" y="0"/>
                    <a:pt x="89" y="0"/>
                  </a:cubicBezTo>
                  <a:close/>
                </a:path>
              </a:pathLst>
            </a:custGeom>
            <a:solidFill>
              <a:schemeClr val="bg1">
                <a:lumMod val="95000"/>
              </a:schemeClr>
            </a:solidFill>
            <a:ln>
              <a:noFill/>
            </a:ln>
          </p:spPr>
          <p:txBody>
            <a:bodyPr/>
            <a:lstStyle/>
            <a:p>
              <a:pPr fontAlgn="auto">
                <a:spcBef>
                  <a:spcPts val="0"/>
                </a:spcBef>
                <a:spcAft>
                  <a:spcPts val="0"/>
                </a:spcAft>
                <a:defRPr/>
              </a:pPr>
              <a:endParaRPr lang="zh-CN" altLang="en-US">
                <a:latin typeface="+mn-lt"/>
                <a:ea typeface="+mn-ea"/>
              </a:endParaRPr>
            </a:p>
          </p:txBody>
        </p:sp>
        <p:sp>
          <p:nvSpPr>
            <p:cNvPr id="13" name="Freeform 7"/>
            <p:cNvSpPr>
              <a:spLocks noEditPoints="1"/>
            </p:cNvSpPr>
            <p:nvPr/>
          </p:nvSpPr>
          <p:spPr bwMode="auto">
            <a:xfrm>
              <a:off x="12828588" y="4776788"/>
              <a:ext cx="1400175" cy="1663027"/>
            </a:xfrm>
            <a:custGeom>
              <a:avLst/>
              <a:gdLst>
                <a:gd name="T0" fmla="*/ 370 w 370"/>
                <a:gd name="T1" fmla="*/ 186 h 441"/>
                <a:gd name="T2" fmla="*/ 188 w 370"/>
                <a:gd name="T3" fmla="*/ 0 h 441"/>
                <a:gd name="T4" fmla="*/ 188 w 370"/>
                <a:gd name="T5" fmla="*/ 0 h 441"/>
                <a:gd name="T6" fmla="*/ 187 w 370"/>
                <a:gd name="T7" fmla="*/ 0 h 441"/>
                <a:gd name="T8" fmla="*/ 185 w 370"/>
                <a:gd name="T9" fmla="*/ 0 h 441"/>
                <a:gd name="T10" fmla="*/ 183 w 370"/>
                <a:gd name="T11" fmla="*/ 0 h 441"/>
                <a:gd name="T12" fmla="*/ 182 w 370"/>
                <a:gd name="T13" fmla="*/ 0 h 441"/>
                <a:gd name="T14" fmla="*/ 182 w 370"/>
                <a:gd name="T15" fmla="*/ 0 h 441"/>
                <a:gd name="T16" fmla="*/ 0 w 370"/>
                <a:gd name="T17" fmla="*/ 186 h 441"/>
                <a:gd name="T18" fmla="*/ 9 w 370"/>
                <a:gd name="T19" fmla="*/ 240 h 441"/>
                <a:gd name="T20" fmla="*/ 8 w 370"/>
                <a:gd name="T21" fmla="*/ 240 h 441"/>
                <a:gd name="T22" fmla="*/ 18 w 370"/>
                <a:gd name="T23" fmla="*/ 264 h 441"/>
                <a:gd name="T24" fmla="*/ 31 w 370"/>
                <a:gd name="T25" fmla="*/ 288 h 441"/>
                <a:gd name="T26" fmla="*/ 66 w 370"/>
                <a:gd name="T27" fmla="*/ 342 h 441"/>
                <a:gd name="T28" fmla="*/ 137 w 370"/>
                <a:gd name="T29" fmla="*/ 440 h 441"/>
                <a:gd name="T30" fmla="*/ 138 w 370"/>
                <a:gd name="T31" fmla="*/ 441 h 441"/>
                <a:gd name="T32" fmla="*/ 149 w 370"/>
                <a:gd name="T33" fmla="*/ 441 h 441"/>
                <a:gd name="T34" fmla="*/ 182 w 370"/>
                <a:gd name="T35" fmla="*/ 441 h 441"/>
                <a:gd name="T36" fmla="*/ 188 w 370"/>
                <a:gd name="T37" fmla="*/ 441 h 441"/>
                <a:gd name="T38" fmla="*/ 221 w 370"/>
                <a:gd name="T39" fmla="*/ 441 h 441"/>
                <a:gd name="T40" fmla="*/ 233 w 370"/>
                <a:gd name="T41" fmla="*/ 440 h 441"/>
                <a:gd name="T42" fmla="*/ 304 w 370"/>
                <a:gd name="T43" fmla="*/ 342 h 441"/>
                <a:gd name="T44" fmla="*/ 339 w 370"/>
                <a:gd name="T45" fmla="*/ 288 h 441"/>
                <a:gd name="T46" fmla="*/ 352 w 370"/>
                <a:gd name="T47" fmla="*/ 264 h 441"/>
                <a:gd name="T48" fmla="*/ 362 w 370"/>
                <a:gd name="T49" fmla="*/ 240 h 441"/>
                <a:gd name="T50" fmla="*/ 361 w 370"/>
                <a:gd name="T51" fmla="*/ 240 h 441"/>
                <a:gd name="T52" fmla="*/ 370 w 370"/>
                <a:gd name="T53" fmla="*/ 186 h 441"/>
                <a:gd name="T54" fmla="*/ 129 w 370"/>
                <a:gd name="T55" fmla="*/ 360 h 441"/>
                <a:gd name="T56" fmla="*/ 107 w 370"/>
                <a:gd name="T57" fmla="*/ 337 h 441"/>
                <a:gd name="T58" fmla="*/ 129 w 370"/>
                <a:gd name="T59" fmla="*/ 315 h 441"/>
                <a:gd name="T60" fmla="*/ 151 w 370"/>
                <a:gd name="T61" fmla="*/ 337 h 441"/>
                <a:gd name="T62" fmla="*/ 129 w 370"/>
                <a:gd name="T63" fmla="*/ 360 h 441"/>
                <a:gd name="T64" fmla="*/ 162 w 370"/>
                <a:gd name="T65" fmla="*/ 77 h 441"/>
                <a:gd name="T66" fmla="*/ 120 w 370"/>
                <a:gd name="T67" fmla="*/ 280 h 441"/>
                <a:gd name="T68" fmla="*/ 85 w 370"/>
                <a:gd name="T69" fmla="*/ 269 h 441"/>
                <a:gd name="T70" fmla="*/ 136 w 370"/>
                <a:gd name="T71" fmla="*/ 60 h 441"/>
                <a:gd name="T72" fmla="*/ 162 w 370"/>
                <a:gd name="T73" fmla="*/ 7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441">
                  <a:moveTo>
                    <a:pt x="370" y="186"/>
                  </a:moveTo>
                  <a:cubicBezTo>
                    <a:pt x="370" y="85"/>
                    <a:pt x="289" y="3"/>
                    <a:pt x="188" y="0"/>
                  </a:cubicBezTo>
                  <a:cubicBezTo>
                    <a:pt x="188" y="0"/>
                    <a:pt x="188" y="0"/>
                    <a:pt x="188" y="0"/>
                  </a:cubicBezTo>
                  <a:cubicBezTo>
                    <a:pt x="188" y="0"/>
                    <a:pt x="187" y="0"/>
                    <a:pt x="187" y="0"/>
                  </a:cubicBezTo>
                  <a:cubicBezTo>
                    <a:pt x="186" y="0"/>
                    <a:pt x="186" y="0"/>
                    <a:pt x="185" y="0"/>
                  </a:cubicBezTo>
                  <a:cubicBezTo>
                    <a:pt x="184" y="0"/>
                    <a:pt x="184" y="0"/>
                    <a:pt x="183" y="0"/>
                  </a:cubicBezTo>
                  <a:cubicBezTo>
                    <a:pt x="183" y="0"/>
                    <a:pt x="182" y="0"/>
                    <a:pt x="182" y="0"/>
                  </a:cubicBezTo>
                  <a:cubicBezTo>
                    <a:pt x="182" y="0"/>
                    <a:pt x="182" y="0"/>
                    <a:pt x="182" y="0"/>
                  </a:cubicBezTo>
                  <a:cubicBezTo>
                    <a:pt x="81" y="3"/>
                    <a:pt x="0" y="85"/>
                    <a:pt x="0" y="186"/>
                  </a:cubicBezTo>
                  <a:cubicBezTo>
                    <a:pt x="0" y="205"/>
                    <a:pt x="3" y="223"/>
                    <a:pt x="9" y="240"/>
                  </a:cubicBezTo>
                  <a:cubicBezTo>
                    <a:pt x="8" y="240"/>
                    <a:pt x="8" y="240"/>
                    <a:pt x="8" y="240"/>
                  </a:cubicBezTo>
                  <a:cubicBezTo>
                    <a:pt x="9" y="246"/>
                    <a:pt x="13" y="255"/>
                    <a:pt x="18" y="264"/>
                  </a:cubicBezTo>
                  <a:cubicBezTo>
                    <a:pt x="21" y="271"/>
                    <a:pt x="26" y="279"/>
                    <a:pt x="31" y="288"/>
                  </a:cubicBezTo>
                  <a:cubicBezTo>
                    <a:pt x="41" y="305"/>
                    <a:pt x="53" y="324"/>
                    <a:pt x="66" y="342"/>
                  </a:cubicBezTo>
                  <a:cubicBezTo>
                    <a:pt x="98" y="388"/>
                    <a:pt x="131" y="432"/>
                    <a:pt x="137" y="440"/>
                  </a:cubicBezTo>
                  <a:cubicBezTo>
                    <a:pt x="138" y="441"/>
                    <a:pt x="138" y="441"/>
                    <a:pt x="138" y="441"/>
                  </a:cubicBezTo>
                  <a:cubicBezTo>
                    <a:pt x="149" y="441"/>
                    <a:pt x="149" y="441"/>
                    <a:pt x="149" y="441"/>
                  </a:cubicBezTo>
                  <a:cubicBezTo>
                    <a:pt x="182" y="441"/>
                    <a:pt x="182" y="441"/>
                    <a:pt x="182" y="441"/>
                  </a:cubicBezTo>
                  <a:cubicBezTo>
                    <a:pt x="188" y="441"/>
                    <a:pt x="188" y="441"/>
                    <a:pt x="188" y="441"/>
                  </a:cubicBezTo>
                  <a:cubicBezTo>
                    <a:pt x="221" y="441"/>
                    <a:pt x="221" y="441"/>
                    <a:pt x="221" y="441"/>
                  </a:cubicBezTo>
                  <a:cubicBezTo>
                    <a:pt x="225" y="441"/>
                    <a:pt x="229" y="440"/>
                    <a:pt x="233" y="440"/>
                  </a:cubicBezTo>
                  <a:cubicBezTo>
                    <a:pt x="239" y="432"/>
                    <a:pt x="272" y="388"/>
                    <a:pt x="304" y="342"/>
                  </a:cubicBezTo>
                  <a:cubicBezTo>
                    <a:pt x="317" y="324"/>
                    <a:pt x="329" y="305"/>
                    <a:pt x="339" y="288"/>
                  </a:cubicBezTo>
                  <a:cubicBezTo>
                    <a:pt x="344" y="279"/>
                    <a:pt x="349" y="271"/>
                    <a:pt x="352" y="264"/>
                  </a:cubicBezTo>
                  <a:cubicBezTo>
                    <a:pt x="357" y="255"/>
                    <a:pt x="361" y="246"/>
                    <a:pt x="362" y="240"/>
                  </a:cubicBezTo>
                  <a:cubicBezTo>
                    <a:pt x="361" y="240"/>
                    <a:pt x="361" y="240"/>
                    <a:pt x="361" y="240"/>
                  </a:cubicBezTo>
                  <a:cubicBezTo>
                    <a:pt x="367" y="223"/>
                    <a:pt x="370" y="205"/>
                    <a:pt x="370" y="186"/>
                  </a:cubicBezTo>
                  <a:close/>
                  <a:moveTo>
                    <a:pt x="129" y="360"/>
                  </a:moveTo>
                  <a:cubicBezTo>
                    <a:pt x="117" y="360"/>
                    <a:pt x="107" y="350"/>
                    <a:pt x="107" y="337"/>
                  </a:cubicBezTo>
                  <a:cubicBezTo>
                    <a:pt x="107" y="325"/>
                    <a:pt x="117" y="315"/>
                    <a:pt x="129" y="315"/>
                  </a:cubicBezTo>
                  <a:cubicBezTo>
                    <a:pt x="141" y="315"/>
                    <a:pt x="151" y="325"/>
                    <a:pt x="151" y="337"/>
                  </a:cubicBezTo>
                  <a:cubicBezTo>
                    <a:pt x="151" y="350"/>
                    <a:pt x="141" y="360"/>
                    <a:pt x="129" y="360"/>
                  </a:cubicBezTo>
                  <a:close/>
                  <a:moveTo>
                    <a:pt x="162" y="77"/>
                  </a:moveTo>
                  <a:cubicBezTo>
                    <a:pt x="70" y="131"/>
                    <a:pt x="120" y="280"/>
                    <a:pt x="120" y="280"/>
                  </a:cubicBezTo>
                  <a:cubicBezTo>
                    <a:pt x="92" y="302"/>
                    <a:pt x="89" y="277"/>
                    <a:pt x="85" y="269"/>
                  </a:cubicBezTo>
                  <a:cubicBezTo>
                    <a:pt x="32" y="150"/>
                    <a:pt x="84" y="83"/>
                    <a:pt x="136" y="60"/>
                  </a:cubicBezTo>
                  <a:cubicBezTo>
                    <a:pt x="180" y="40"/>
                    <a:pt x="168" y="73"/>
                    <a:pt x="162" y="77"/>
                  </a:cubicBezTo>
                  <a:close/>
                </a:path>
              </a:pathLst>
            </a:custGeom>
            <a:solidFill>
              <a:schemeClr val="bg1">
                <a:lumMod val="95000"/>
              </a:schemeClr>
            </a:solidFill>
            <a:ln>
              <a:noFill/>
            </a:ln>
          </p:spPr>
          <p:txBody>
            <a:bodyPr/>
            <a:lstStyle/>
            <a:p>
              <a:pPr fontAlgn="auto">
                <a:spcBef>
                  <a:spcPts val="0"/>
                </a:spcBef>
                <a:spcAft>
                  <a:spcPts val="0"/>
                </a:spcAft>
                <a:defRPr/>
              </a:pPr>
              <a:endParaRPr lang="zh-CN" altLang="en-US">
                <a:latin typeface="+mn-lt"/>
                <a:ea typeface="+mn-ea"/>
              </a:endParaRPr>
            </a:p>
          </p:txBody>
        </p:sp>
      </p:grpSp>
      <p:sp>
        <p:nvSpPr>
          <p:cNvPr id="14" name="TextBox 79"/>
          <p:cNvSpPr txBox="1">
            <a:spLocks noChangeArrowheads="1"/>
          </p:cNvSpPr>
          <p:nvPr/>
        </p:nvSpPr>
        <p:spPr bwMode="auto">
          <a:xfrm>
            <a:off x="4116271" y="3259138"/>
            <a:ext cx="3930883" cy="481863"/>
          </a:xfrm>
          <a:prstGeom prst="rect">
            <a:avLst/>
          </a:prstGeom>
          <a:noFill/>
          <a:ln w="9525">
            <a:noFill/>
            <a:miter lim="800000"/>
          </a:ln>
        </p:spPr>
        <p:txBody>
          <a:bodyPr wrap="none">
            <a:spAutoFit/>
          </a:bodyPr>
          <a:lstStyle/>
          <a:p>
            <a:pPr algn="ctr">
              <a:lnSpc>
                <a:spcPct val="150000"/>
              </a:lnSpc>
            </a:pPr>
            <a:r>
              <a:rPr lang="en-US" altLang="zh-CN" sz="2000" b="1" dirty="0">
                <a:solidFill>
                  <a:schemeClr val="bg1"/>
                </a:solidFill>
                <a:latin typeface="楷体" panose="02010609060101010101" pitchFamily="49" charset="-122"/>
                <a:ea typeface="楷体" panose="02010609060101010101" pitchFamily="49" charset="-122"/>
              </a:rPr>
              <a:t>B.1.6</a:t>
            </a:r>
            <a:r>
              <a:rPr lang="zh-CN" altLang="en-US" sz="2000" b="1" dirty="0">
                <a:solidFill>
                  <a:schemeClr val="bg1"/>
                </a:solidFill>
                <a:latin typeface="楷体" panose="02010609060101010101" pitchFamily="49" charset="-122"/>
                <a:ea typeface="楷体" panose="02010609060101010101" pitchFamily="49" charset="-122"/>
              </a:rPr>
              <a:t>　企业物流和仓储服务采购</a:t>
            </a:r>
          </a:p>
        </p:txBody>
      </p:sp>
      <p:sp>
        <p:nvSpPr>
          <p:cNvPr id="16" name="TextBox 81"/>
          <p:cNvSpPr txBox="1"/>
          <p:nvPr/>
        </p:nvSpPr>
        <p:spPr>
          <a:xfrm>
            <a:off x="4959491" y="936281"/>
            <a:ext cx="5353552" cy="461665"/>
          </a:xfrm>
          <a:prstGeom prst="rect">
            <a:avLst/>
          </a:prstGeom>
          <a:noFill/>
        </p:spPr>
        <p:txBody>
          <a:bodyPr wrap="square">
            <a:spAutoFit/>
          </a:bodyPr>
          <a:lstStyle/>
          <a:p>
            <a:pPr fontAlgn="auto">
              <a:spcBef>
                <a:spcPts val="0"/>
              </a:spcBef>
              <a:spcAft>
                <a:spcPts val="0"/>
              </a:spcAft>
              <a:defRPr/>
            </a:pPr>
            <a:r>
              <a:rPr lang="en-US" altLang="zh-CN" sz="2400" b="1" dirty="0">
                <a:solidFill>
                  <a:schemeClr val="accent5">
                    <a:lumMod val="75000"/>
                  </a:schemeClr>
                </a:solidFill>
                <a:latin typeface="楷体" panose="02010609060101010101" pitchFamily="49" charset="-122"/>
                <a:ea typeface="楷体" panose="02010609060101010101" pitchFamily="49" charset="-122"/>
              </a:rPr>
              <a:t>B.1.6.1</a:t>
            </a:r>
            <a:r>
              <a:rPr lang="zh-CN" altLang="en-US" sz="2400" b="1" dirty="0">
                <a:solidFill>
                  <a:schemeClr val="accent5">
                    <a:lumMod val="75000"/>
                  </a:schemeClr>
                </a:solidFill>
                <a:latin typeface="楷体" panose="02010609060101010101" pitchFamily="49" charset="-122"/>
                <a:ea typeface="楷体" panose="02010609060101010101" pitchFamily="49" charset="-122"/>
              </a:rPr>
              <a:t>　  采购办法选用原则</a:t>
            </a:r>
          </a:p>
        </p:txBody>
      </p:sp>
      <p:sp>
        <p:nvSpPr>
          <p:cNvPr id="17" name="矩形 47"/>
          <p:cNvSpPr>
            <a:spLocks noChangeArrowheads="1"/>
          </p:cNvSpPr>
          <p:nvPr/>
        </p:nvSpPr>
        <p:spPr bwMode="auto">
          <a:xfrm>
            <a:off x="373284" y="4268051"/>
            <a:ext cx="11029950" cy="1884618"/>
          </a:xfrm>
          <a:prstGeom prst="rect">
            <a:avLst/>
          </a:prstGeom>
        </p:spPr>
        <p:txBody>
          <a:bodyPr wrap="square">
            <a:spAutoFit/>
          </a:bodyPr>
          <a:lstStyle/>
          <a:p>
            <a:pPr algn="just" fontAlgn="auto">
              <a:spcBef>
                <a:spcPts val="0"/>
              </a:spcBef>
              <a:spcAft>
                <a:spcPts val="0"/>
              </a:spcAft>
              <a:defRPr/>
            </a:pPr>
            <a:r>
              <a:rPr lang="zh-CN" altLang="en-US" sz="2000" dirty="0">
                <a:solidFill>
                  <a:schemeClr val="tx1">
                    <a:lumMod val="75000"/>
                    <a:lumOff val="25000"/>
                  </a:schemeClr>
                </a:solidFill>
                <a:latin typeface="楷体" panose="02010609060101010101" pitchFamily="49" charset="-122"/>
                <a:ea typeface="楷体" panose="02010609060101010101" pitchFamily="49" charset="-122"/>
              </a:rPr>
              <a:t>企业物流和仓储服务，除了企业必备的物流装备和仓库外，可通过外包的方式进行采购。该类合同签订后应当有相对稳定的服务期限；也可通过结成服务联盟的方式以保证供应链目标利益的最大化。</a:t>
            </a:r>
          </a:p>
          <a:p>
            <a:pPr algn="just" fontAlgn="auto">
              <a:lnSpc>
                <a:spcPct val="150000"/>
              </a:lnSpc>
              <a:spcBef>
                <a:spcPts val="0"/>
              </a:spcBef>
              <a:spcAft>
                <a:spcPts val="0"/>
              </a:spcAft>
              <a:defRPr/>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释义</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p>
          <a:p>
            <a:pPr algn="just" fontAlgn="auto">
              <a:lnSpc>
                <a:spcPct val="15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企业物流采购和仓储服务既是企业采购的随后服务，也是企业产品供应链不可分割的组成部分。</a:t>
            </a:r>
          </a:p>
        </p:txBody>
      </p:sp>
      <p:pic>
        <p:nvPicPr>
          <p:cNvPr id="216076" name="图片 1"/>
          <p:cNvPicPr>
            <a:picLocks noChangeAspect="1" noChangeArrowheads="1"/>
          </p:cNvPicPr>
          <p:nvPr/>
        </p:nvPicPr>
        <p:blipFill>
          <a:blip r:embed="rId3" cstate="print"/>
          <a:srcRect/>
          <a:stretch>
            <a:fillRect/>
          </a:stretch>
        </p:blipFill>
        <p:spPr bwMode="auto">
          <a:xfrm>
            <a:off x="8108950" y="1459928"/>
            <a:ext cx="4083050" cy="2647820"/>
          </a:xfrm>
          <a:prstGeom prst="rect">
            <a:avLst/>
          </a:prstGeom>
          <a:noFill/>
          <a:ln w="9525">
            <a:noFill/>
            <a:miter lim="800000"/>
            <a:headEnd/>
            <a:tailEnd/>
          </a:ln>
        </p:spPr>
      </p:pic>
      <p:pic>
        <p:nvPicPr>
          <p:cNvPr id="216077" name="图片 17"/>
          <p:cNvPicPr>
            <a:picLocks noChangeAspect="1" noChangeArrowheads="1"/>
          </p:cNvPicPr>
          <p:nvPr/>
        </p:nvPicPr>
        <p:blipFill>
          <a:blip r:embed="rId4" cstate="print"/>
          <a:srcRect/>
          <a:stretch>
            <a:fillRect/>
          </a:stretch>
        </p:blipFill>
        <p:spPr bwMode="auto">
          <a:xfrm>
            <a:off x="14288" y="1485900"/>
            <a:ext cx="4054475" cy="2670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1" decel="10000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3500"/>
                            </p:stCondLst>
                            <p:childTnLst>
                              <p:par>
                                <p:cTn id="26" presetID="1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ppt_h*1.125000"/>
                                          </p:val>
                                        </p:tav>
                                        <p:tav tm="100000">
                                          <p:val>
                                            <p:strVal val="#ppt_y"/>
                                          </p:val>
                                        </p:tav>
                                      </p:tavLst>
                                    </p:anim>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0603" y="905339"/>
            <a:ext cx="11329259" cy="5952661"/>
          </a:xfrm>
        </p:spPr>
        <p:txBody>
          <a:bodyPr>
            <a:normAutofit/>
          </a:bodyPr>
          <a:lstStyle/>
          <a:p>
            <a:endParaRPr lang="zh-CN" altLang="en-US" sz="3733" dirty="0">
              <a:solidFill>
                <a:srgbClr val="C00000"/>
              </a:solidFill>
              <a:latin typeface="微软雅黑" panose="020B0503020204020204" pitchFamily="34" charset="-122"/>
              <a:ea typeface="微软雅黑" panose="020B0503020204020204" pitchFamily="34" charset="-122"/>
            </a:endParaRPr>
          </a:p>
          <a:p>
            <a:r>
              <a:rPr lang="en-US" altLang="zh-CN" sz="3000" dirty="0">
                <a:solidFill>
                  <a:srgbClr val="C00000"/>
                </a:solidFill>
                <a:latin typeface="微软雅黑" panose="020B0503020204020204" pitchFamily="34" charset="-122"/>
                <a:ea typeface="微软雅黑" panose="020B0503020204020204" pitchFamily="34" charset="-122"/>
              </a:rPr>
              <a:t>1</a:t>
            </a:r>
            <a:r>
              <a:rPr lang="zh-CN" altLang="en-US" sz="3000" dirty="0">
                <a:solidFill>
                  <a:srgbClr val="C00000"/>
                </a:solidFill>
                <a:latin typeface="微软雅黑" panose="020B0503020204020204" pitchFamily="34" charset="-122"/>
                <a:ea typeface="微软雅黑" panose="020B0503020204020204" pitchFamily="34" charset="-122"/>
              </a:rPr>
              <a:t>、企业采购对效益和品牌的影响</a:t>
            </a:r>
            <a:endParaRPr lang="zh-CN" altLang="zh-CN" sz="3000" dirty="0">
              <a:solidFill>
                <a:srgbClr val="C00000"/>
              </a:solidFill>
              <a:latin typeface="微软雅黑" panose="020B0503020204020204" pitchFamily="34" charset="-122"/>
              <a:ea typeface="微软雅黑" panose="020B0503020204020204" pitchFamily="34" charset="-122"/>
            </a:endParaRPr>
          </a:p>
          <a:p>
            <a:pPr>
              <a:lnSpc>
                <a:spcPct val="100000"/>
              </a:lnSpc>
            </a:pPr>
            <a:r>
              <a:rPr lang="zh-CN" altLang="zh-CN" sz="3000" dirty="0"/>
              <a:t>企业作为一个为实现营利为目标的组织，其管理主要体现在效益管理和品牌管理，其中，效益管理是企业属性本能的表现；品牌管理是实现企业效益的图腾。企业的效益管理和品牌管理都和采购有紧密的关系如图</a:t>
            </a:r>
            <a:r>
              <a:rPr lang="en-US" altLang="zh-CN" sz="3000" dirty="0"/>
              <a:t>1-1</a:t>
            </a:r>
            <a:r>
              <a:rPr lang="zh-CN" altLang="zh-CN" sz="3000" dirty="0"/>
              <a:t>所示</a:t>
            </a:r>
            <a:endParaRPr lang="en-US" altLang="zh-CN" sz="3000" dirty="0"/>
          </a:p>
          <a:p>
            <a:pPr>
              <a:lnSpc>
                <a:spcPct val="100000"/>
              </a:lnSpc>
            </a:pPr>
            <a:r>
              <a:rPr lang="zh-CN" altLang="zh-CN" sz="3000" dirty="0"/>
              <a:t>企业经营性采购发生在科研、设计、供应、销售、服务五个环节；采购方式、评审办法和合同条件直接影响采购结果并对企业效益和产品品牌产生直接和间接影响。</a:t>
            </a:r>
          </a:p>
          <a:p>
            <a:pPr>
              <a:lnSpc>
                <a:spcPct val="150000"/>
              </a:lnSpc>
            </a:pPr>
            <a:endParaRPr lang="zh-CN" altLang="en-US" b="1" dirty="0"/>
          </a:p>
        </p:txBody>
      </p:sp>
      <p:sp>
        <p:nvSpPr>
          <p:cNvPr id="2" name="矩形 1">
            <a:extLst>
              <a:ext uri="{FF2B5EF4-FFF2-40B4-BE49-F238E27FC236}">
                <a16:creationId xmlns:a16="http://schemas.microsoft.com/office/drawing/2014/main" xmlns="" id="{8138C949-CE13-4ADC-916D-AB81E9E15992}"/>
              </a:ext>
            </a:extLst>
          </p:cNvPr>
          <p:cNvSpPr/>
          <p:nvPr/>
        </p:nvSpPr>
        <p:spPr>
          <a:xfrm>
            <a:off x="623392" y="260648"/>
            <a:ext cx="7680853" cy="76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微软雅黑" panose="020B0503020204020204" pitchFamily="34" charset="-122"/>
                <a:ea typeface="微软雅黑" panose="020B0503020204020204" pitchFamily="34" charset="-122"/>
              </a:rPr>
              <a:t>四、企业采购对提高企业效益的重要作用</a:t>
            </a:r>
            <a:endParaRPr lang="zh-CN" altLang="en-US" sz="2800" dirty="0">
              <a:solidFill>
                <a:schemeClr val="bg1"/>
              </a:solidFill>
            </a:endParaRPr>
          </a:p>
        </p:txBody>
      </p:sp>
    </p:spTree>
    <p:extLst>
      <p:ext uri="{BB962C8B-B14F-4D97-AF65-F5344CB8AC3E}">
        <p14:creationId xmlns:p14="http://schemas.microsoft.com/office/powerpoint/2010/main" xmlns="" val="1129171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图片 1"/>
          <p:cNvPicPr>
            <a:picLocks noChangeAspect="1" noChangeArrowheads="1"/>
          </p:cNvPicPr>
          <p:nvPr/>
        </p:nvPicPr>
        <p:blipFill>
          <a:blip r:embed="rId3" cstate="print"/>
          <a:srcRect b="1701"/>
          <a:stretch>
            <a:fillRect/>
          </a:stretch>
        </p:blipFill>
        <p:spPr bwMode="auto">
          <a:xfrm>
            <a:off x="984569" y="814530"/>
            <a:ext cx="3506409" cy="3151017"/>
          </a:xfrm>
          <a:prstGeom prst="rect">
            <a:avLst/>
          </a:prstGeom>
          <a:noFill/>
          <a:ln w="9525">
            <a:noFill/>
            <a:miter lim="800000"/>
            <a:headEnd/>
            <a:tailEnd/>
          </a:ln>
        </p:spPr>
      </p:pic>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7092"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7" name="Rectangle 17"/>
          <p:cNvSpPr/>
          <p:nvPr/>
        </p:nvSpPr>
        <p:spPr bwMode="auto">
          <a:xfrm>
            <a:off x="0" y="4056063"/>
            <a:ext cx="12192000" cy="2370137"/>
          </a:xfrm>
          <a:prstGeom prst="rect">
            <a:avLst/>
          </a:prstGeom>
          <a:solidFill>
            <a:schemeClr val="accent5">
              <a:lumMod val="75000"/>
              <a:alpha val="75000"/>
            </a:schemeClr>
          </a:solidFill>
          <a:ln w="25400" cap="flat" cmpd="sng" algn="ctr">
            <a:noFill/>
            <a:prstDash val="solid"/>
            <a:round/>
            <a:headEnd type="none" w="med" len="med"/>
            <a:tailEnd type="none" w="med" len="med"/>
          </a:ln>
          <a:effectLst/>
        </p:spPr>
        <p:txBody>
          <a:bodyPr lIns="123718" tIns="61859" rIns="123718" bIns="61859"/>
          <a:lstStyle/>
          <a:p>
            <a:pPr algn="ctr" defTabSz="1236980">
              <a:defRPr/>
            </a:pPr>
            <a:endParaRPr lang="en-US" sz="7600" kern="0" dirty="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8" name="Rectangle 5"/>
          <p:cNvSpPr/>
          <p:nvPr/>
        </p:nvSpPr>
        <p:spPr bwMode="auto">
          <a:xfrm>
            <a:off x="5875021" y="2025649"/>
            <a:ext cx="5251768" cy="1569660"/>
          </a:xfrm>
          <a:prstGeom prst="rect">
            <a:avLst/>
          </a:prstGeom>
        </p:spPr>
        <p:txBody>
          <a:bodyPr wrap="square">
            <a:spAutoFit/>
          </a:bodyPr>
          <a:lstStyle/>
          <a:p>
            <a:pPr algn="just" fontAlgn="auto">
              <a:spcBef>
                <a:spcPts val="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sym typeface="Gill Sans" charset="0"/>
              </a:rPr>
              <a:t>企业为满足生产经营活动需要，仓储物流供应链服务的采购。</a:t>
            </a:r>
          </a:p>
          <a:p>
            <a:pPr algn="just" fontAlgn="auto">
              <a:spcBef>
                <a:spcPts val="0"/>
              </a:spcBef>
              <a:spcAft>
                <a:spcPts val="0"/>
              </a:spcAft>
              <a:defRPr/>
            </a:pPr>
            <a:r>
              <a:rPr lang="zh-CN" altLang="en-US" sz="2400" dirty="0">
                <a:solidFill>
                  <a:schemeClr val="tx1">
                    <a:lumMod val="75000"/>
                    <a:lumOff val="25000"/>
                  </a:schemeClr>
                </a:solidFill>
                <a:latin typeface="楷体" panose="02010609060101010101" pitchFamily="49" charset="-122"/>
                <a:ea typeface="楷体" panose="02010609060101010101" pitchFamily="49" charset="-122"/>
                <a:sym typeface="Gill Sans" charset="0"/>
              </a:rPr>
              <a:t>示例：车辆租赁、仓储租赁、物流服务、供应链管理服务等采购。</a:t>
            </a:r>
          </a:p>
        </p:txBody>
      </p:sp>
      <p:sp>
        <p:nvSpPr>
          <p:cNvPr id="9" name="矩形 8"/>
          <p:cNvSpPr/>
          <p:nvPr/>
        </p:nvSpPr>
        <p:spPr>
          <a:xfrm>
            <a:off x="5875021" y="1203538"/>
            <a:ext cx="4464050" cy="585787"/>
          </a:xfrm>
          <a:prstGeom prst="rect">
            <a:avLst/>
          </a:prstGeom>
        </p:spPr>
        <p:txBody>
          <a:bodyPr>
            <a:spAutoFit/>
          </a:bodyPr>
          <a:lstStyle/>
          <a:p>
            <a:pPr algn="ctr" defTabSz="1176655" fontAlgn="auto">
              <a:spcBef>
                <a:spcPts val="0"/>
              </a:spcBef>
              <a:spcAft>
                <a:spcPts val="0"/>
              </a:spcAft>
              <a:defRPr/>
            </a:pPr>
            <a:r>
              <a:rPr lang="en-US" altLang="zh-CN" sz="3200" b="1" spc="100" dirty="0">
                <a:solidFill>
                  <a:schemeClr val="accent5">
                    <a:lumMod val="75000"/>
                  </a:schemeClr>
                </a:solidFill>
                <a:latin typeface="楷体" panose="02010609060101010101" pitchFamily="49" charset="-122"/>
                <a:ea typeface="楷体" panose="02010609060101010101" pitchFamily="49" charset="-122"/>
                <a:cs typeface="Bebas Neue" charset="0"/>
                <a:sym typeface="Bebas Neue" charset="0"/>
              </a:rPr>
              <a:t>B.1.6.2</a:t>
            </a:r>
            <a:r>
              <a:rPr lang="zh-CN" altLang="en-US" sz="3200" b="1" spc="100" dirty="0">
                <a:solidFill>
                  <a:schemeClr val="accent5">
                    <a:lumMod val="75000"/>
                  </a:schemeClr>
                </a:solidFill>
                <a:latin typeface="楷体" panose="02010609060101010101" pitchFamily="49" charset="-122"/>
                <a:ea typeface="楷体" panose="02010609060101010101" pitchFamily="49" charset="-122"/>
                <a:cs typeface="Bebas Neue" charset="0"/>
                <a:sym typeface="Bebas Neue" charset="0"/>
              </a:rPr>
              <a:t>采购内容</a:t>
            </a:r>
          </a:p>
        </p:txBody>
      </p:sp>
      <p:sp>
        <p:nvSpPr>
          <p:cNvPr id="11" name="Rectangle 12"/>
          <p:cNvSpPr/>
          <p:nvPr/>
        </p:nvSpPr>
        <p:spPr bwMode="auto">
          <a:xfrm>
            <a:off x="984569" y="4146591"/>
            <a:ext cx="10142220" cy="1271547"/>
          </a:xfrm>
          <a:prstGeom prst="rect">
            <a:avLst/>
          </a:prstGeom>
          <a:noFill/>
          <a:ln>
            <a:noFill/>
          </a:ln>
        </p:spPr>
        <p:txBody>
          <a:bodyPr lIns="0" tIns="0" rIns="0" bIns="0"/>
          <a:lstStyle/>
          <a:p>
            <a:pPr>
              <a:lnSpc>
                <a:spcPct val="150000"/>
              </a:lnSpc>
              <a:defRPr/>
            </a:pPr>
            <a:r>
              <a:rPr lang="zh-CN" altLang="en-US" kern="0" dirty="0">
                <a:solidFill>
                  <a:srgbClr val="FFFFFF"/>
                </a:solidFill>
                <a:latin typeface="微软雅黑" panose="020B0503020204020204" pitchFamily="34" charset="-122"/>
                <a:ea typeface="微软雅黑" panose="020B0503020204020204" pitchFamily="34" charset="-122"/>
                <a:cs typeface="Lato Light" charset="0"/>
                <a:sym typeface="Lato Light" charset="0"/>
              </a:rPr>
              <a:t>物流、仓储服务的最终对象为物的有形服务，由于作用对象不是消费者本人，消费者难以对服务流程进行全程监控，可能会出现一些陌生感与风险担忧；但这类服务毕竟可触性较强，消费者在选购时可通过各种有形的服务载体与服务设施，逐渐熟悉这类服务的特性；并通过严格的合同条款设置、要求生产者适时提供各种有形、可辨识的阶段性成果等质量管理方式，尽可能规避可能出现的风险，保障自身权益不受损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811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14" name="TextBox 52"/>
          <p:cNvSpPr txBox="1"/>
          <p:nvPr/>
        </p:nvSpPr>
        <p:spPr>
          <a:xfrm>
            <a:off x="871537" y="1984216"/>
            <a:ext cx="5087937" cy="4192943"/>
          </a:xfrm>
          <a:prstGeom prst="rect">
            <a:avLst/>
          </a:prstGeom>
        </p:spPr>
        <p:txBody>
          <a:bodyPr>
            <a:spAutoFit/>
          </a:bodyPr>
          <a:lstStyle>
            <a:defPPr>
              <a:defRPr lang="zh-CN"/>
            </a:defPPr>
            <a:lvl1pPr algn="just">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2000" b="1" spc="100" dirty="0">
                <a:latin typeface="楷体" panose="02010609060101010101" pitchFamily="49" charset="-122"/>
                <a:ea typeface="楷体" panose="02010609060101010101" pitchFamily="49" charset="-122"/>
                <a:cs typeface="Bebas Neue" charset="0"/>
                <a:sym typeface="Bebas Neue" charset="0"/>
              </a:rPr>
              <a:t>B.1.7.1</a:t>
            </a:r>
            <a:r>
              <a:rPr lang="zh-CN" altLang="en-US" sz="2000" b="1" spc="100" dirty="0">
                <a:latin typeface="楷体" panose="02010609060101010101" pitchFamily="49" charset="-122"/>
                <a:ea typeface="楷体" panose="02010609060101010101" pitchFamily="49" charset="-122"/>
                <a:cs typeface="Bebas Neue" charset="0"/>
                <a:sym typeface="Bebas Neue" charset="0"/>
              </a:rPr>
              <a:t>采购办法选用原则</a:t>
            </a:r>
            <a:endParaRPr lang="en-US" altLang="zh-CN" sz="2000" b="1" spc="100" dirty="0">
              <a:latin typeface="楷体" panose="02010609060101010101" pitchFamily="49" charset="-122"/>
              <a:ea typeface="楷体" panose="02010609060101010101" pitchFamily="49" charset="-122"/>
              <a:cs typeface="Bebas Neue" charset="0"/>
              <a:sym typeface="Bebas Neue" charset="0"/>
            </a:endParaRPr>
          </a:p>
          <a:p>
            <a:pPr fontAlgn="auto">
              <a:spcBef>
                <a:spcPts val="0"/>
              </a:spcBef>
              <a:spcAft>
                <a:spcPts val="0"/>
              </a:spcAft>
              <a:defRPr/>
            </a:pPr>
            <a:r>
              <a:rPr lang="zh-CN" altLang="en-US" sz="2000" dirty="0">
                <a:latin typeface="楷体" panose="02010609060101010101" pitchFamily="49" charset="-122"/>
                <a:ea typeface="楷体" panose="02010609060101010101" pitchFamily="49" charset="-122"/>
              </a:rPr>
              <a:t>企业其他服务采购的种类繁杂。其中服务类采购的共同特点是，对服务人员能力素质、服务质量的评价是采购人关注的重点。因此采用和供应商讨论、对话和谈判的方法如竞争谈判、竞争磋商是企业其他服务类采购的常用方法。</a:t>
            </a:r>
            <a:endParaRPr lang="en-US" altLang="zh-CN" sz="2000" dirty="0">
              <a:latin typeface="楷体" panose="02010609060101010101" pitchFamily="49" charset="-122"/>
              <a:ea typeface="楷体" panose="02010609060101010101" pitchFamily="49" charset="-122"/>
            </a:endParaRPr>
          </a:p>
          <a:p>
            <a:pPr fontAlgn="auto">
              <a:spcBef>
                <a:spcPts val="0"/>
              </a:spcBef>
              <a:spcAft>
                <a:spcPts val="0"/>
              </a:spcAft>
              <a:defRPr/>
            </a:pPr>
            <a:r>
              <a:rPr lang="zh-CN" altLang="en-US" sz="2000" dirty="0">
                <a:latin typeface="楷体" panose="02010609060101010101" pitchFamily="49" charset="-122"/>
                <a:ea typeface="楷体" panose="02010609060101010101" pitchFamily="49" charset="-122"/>
              </a:rPr>
              <a:t>其中，标准类采购频次高的采购宜通过在电子商城直接采购或通过定点协作等办法采购。</a:t>
            </a:r>
          </a:p>
        </p:txBody>
      </p:sp>
      <p:sp>
        <p:nvSpPr>
          <p:cNvPr id="17" name="Freeform 12"/>
          <p:cNvSpPr/>
          <p:nvPr/>
        </p:nvSpPr>
        <p:spPr bwMode="auto">
          <a:xfrm>
            <a:off x="607219" y="1737519"/>
            <a:ext cx="528637"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5">
              <a:lumMod val="75000"/>
            </a:schemeClr>
          </a:solidFill>
          <a:ln>
            <a:noFill/>
          </a:ln>
        </p:spPr>
        <p:txBody>
          <a:bodyPr/>
          <a:lstStyle/>
          <a:p>
            <a:pP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8" name="Freeform 12"/>
          <p:cNvSpPr/>
          <p:nvPr/>
        </p:nvSpPr>
        <p:spPr bwMode="auto">
          <a:xfrm flipH="1" flipV="1">
            <a:off x="5695154" y="5832036"/>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5">
              <a:lumMod val="75000"/>
            </a:schemeClr>
          </a:solidFill>
          <a:ln>
            <a:noFill/>
          </a:ln>
        </p:spPr>
        <p:txBody>
          <a:bodyPr/>
          <a:lstStyle/>
          <a:p>
            <a:pPr fontAlgn="auto">
              <a:spcBef>
                <a:spcPts val="0"/>
              </a:spcBef>
              <a:spcAft>
                <a:spcPts val="0"/>
              </a:spcAft>
              <a:defRPr/>
            </a:pPr>
            <a:endParaRPr lang="zh-CN" altLang="en-US">
              <a:solidFill>
                <a:schemeClr val="tx1">
                  <a:lumMod val="50000"/>
                  <a:lumOff val="50000"/>
                </a:schemeClr>
              </a:solidFill>
              <a:latin typeface="+mn-lt"/>
              <a:ea typeface="+mn-ea"/>
            </a:endParaRPr>
          </a:p>
        </p:txBody>
      </p:sp>
      <p:sp>
        <p:nvSpPr>
          <p:cNvPr id="19" name="矩形 18"/>
          <p:cNvSpPr/>
          <p:nvPr/>
        </p:nvSpPr>
        <p:spPr>
          <a:xfrm>
            <a:off x="3998913" y="1476375"/>
            <a:ext cx="5127625" cy="585788"/>
          </a:xfrm>
          <a:prstGeom prst="rect">
            <a:avLst/>
          </a:prstGeom>
        </p:spPr>
        <p:txBody>
          <a:bodyPr>
            <a:spAutoFit/>
          </a:bodyPr>
          <a:lstStyle/>
          <a:p>
            <a:pPr defTabSz="1176655" fontAlgn="auto">
              <a:spcBef>
                <a:spcPts val="0"/>
              </a:spcBef>
              <a:spcAft>
                <a:spcPts val="0"/>
              </a:spcAft>
              <a:defRPr/>
            </a:pPr>
            <a:r>
              <a:rPr lang="en-US" altLang="zh-CN" sz="3200" b="1" spc="100" dirty="0">
                <a:solidFill>
                  <a:schemeClr val="accent5">
                    <a:lumMod val="75000"/>
                  </a:schemeClr>
                </a:solidFill>
                <a:latin typeface="楷体" panose="02010609060101010101" pitchFamily="49" charset="-122"/>
                <a:ea typeface="楷体" panose="02010609060101010101" pitchFamily="49" charset="-122"/>
                <a:cs typeface="Bebas Neue" charset="0"/>
                <a:sym typeface="Bebas Neue" charset="0"/>
              </a:rPr>
              <a:t>B.1.7</a:t>
            </a:r>
            <a:r>
              <a:rPr lang="zh-CN" altLang="en-US" sz="3200" b="1" spc="100" dirty="0">
                <a:solidFill>
                  <a:schemeClr val="accent5">
                    <a:lumMod val="75000"/>
                  </a:schemeClr>
                </a:solidFill>
                <a:latin typeface="楷体" panose="02010609060101010101" pitchFamily="49" charset="-122"/>
                <a:ea typeface="楷体" panose="02010609060101010101" pitchFamily="49" charset="-122"/>
                <a:cs typeface="Bebas Neue" charset="0"/>
                <a:sym typeface="Bebas Neue" charset="0"/>
              </a:rPr>
              <a:t>企业其他服务采购</a:t>
            </a:r>
          </a:p>
        </p:txBody>
      </p:sp>
      <p:pic>
        <p:nvPicPr>
          <p:cNvPr id="218120" name="图片 1"/>
          <p:cNvPicPr>
            <a:picLocks noChangeAspect="1" noChangeArrowheads="1"/>
          </p:cNvPicPr>
          <p:nvPr/>
        </p:nvPicPr>
        <p:blipFill>
          <a:blip r:embed="rId3" cstate="print"/>
          <a:srcRect/>
          <a:stretch>
            <a:fillRect/>
          </a:stretch>
        </p:blipFill>
        <p:spPr bwMode="auto">
          <a:xfrm>
            <a:off x="6662738" y="2536825"/>
            <a:ext cx="5080000" cy="3111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35" presetClass="path" presetSubtype="0" accel="50000" decel="50000" fill="hold" nodeType="withEffect">
                                  <p:stCondLst>
                                    <p:cond delay="0"/>
                                  </p:stCondLst>
                                  <p:childTnLst>
                                    <p:animMotion origin="layout" path="M -3.56836E-6 -3.7037E-7 L 0.36686 0.15278 " pathEditMode="relative" rAng="0" ptsTypes="AA">
                                      <p:cBhvr>
                                        <p:cTn id="8" dur="500" spd="-99900" fill="hold"/>
                                        <p:tgtEl>
                                          <p:spTgt spid="17"/>
                                        </p:tgtEl>
                                        <p:attrNameLst>
                                          <p:attrName>ppt_x</p:attrName>
                                          <p:attrName>ppt_y</p:attrName>
                                        </p:attrNameLst>
                                      </p:cBhvr>
                                      <p:rCtr x="18300" y="7600"/>
                                    </p:animMotion>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35" presetClass="path" presetSubtype="0" accel="50000" decel="50000" fill="hold" nodeType="withEffect">
                                  <p:stCondLst>
                                    <p:cond delay="0"/>
                                  </p:stCondLst>
                                  <p:childTnLst>
                                    <p:animMotion origin="layout" path="M 7.85742E-7 -3.33333E-6 L -0.39495 -0.11018 " pathEditMode="relative" rAng="0" ptsTypes="AA">
                                      <p:cBhvr>
                                        <p:cTn id="12" dur="500" spd="-99900" fill="hold"/>
                                        <p:tgtEl>
                                          <p:spTgt spid="18"/>
                                        </p:tgtEl>
                                        <p:attrNameLst>
                                          <p:attrName>ppt_x</p:attrName>
                                          <p:attrName>ppt_y</p:attrName>
                                        </p:attrNameLst>
                                      </p:cBhvr>
                                      <p:rCtr x="-19700" y="-5500"/>
                                    </p:animMotion>
                                  </p:childTnLst>
                                </p:cTn>
                              </p:par>
                              <p:par>
                                <p:cTn id="13" presetID="18"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upRigh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9139" name="Title 1"/>
          <p:cNvSpPr txBox="1">
            <a:spLocks noChangeArrowheads="1"/>
          </p:cNvSpPr>
          <p:nvPr/>
        </p:nvSpPr>
        <p:spPr bwMode="auto">
          <a:xfrm>
            <a:off x="328286" y="431800"/>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49" name="TextBox 52"/>
          <p:cNvSpPr txBox="1"/>
          <p:nvPr/>
        </p:nvSpPr>
        <p:spPr>
          <a:xfrm>
            <a:off x="617149" y="1187450"/>
            <a:ext cx="5478851" cy="4601644"/>
          </a:xfrm>
          <a:prstGeom prst="rect">
            <a:avLst/>
          </a:prstGeom>
        </p:spPr>
        <p:txBody>
          <a:bodyPr wrap="square">
            <a:spAutoFit/>
          </a:bodyPr>
          <a:lstStyle>
            <a:defPPr>
              <a:defRPr lang="zh-CN"/>
            </a:defPPr>
            <a:lvl1pPr algn="just">
              <a:lnSpc>
                <a:spcPct val="15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fontAlgn="auto">
              <a:lnSpc>
                <a:spcPct val="100000"/>
              </a:lnSpc>
              <a:spcBef>
                <a:spcPts val="0"/>
              </a:spcBef>
              <a:spcAft>
                <a:spcPts val="0"/>
              </a:spcAft>
              <a:defRPr/>
            </a:pPr>
            <a:r>
              <a:rPr lang="en-US" altLang="zh-CN" sz="2400" b="1" spc="100" dirty="0">
                <a:latin typeface="楷体" panose="02010609060101010101" pitchFamily="49" charset="-122"/>
                <a:ea typeface="楷体" panose="02010609060101010101" pitchFamily="49" charset="-122"/>
                <a:cs typeface="Bebas Neue" charset="0"/>
                <a:sym typeface="Bebas Neue" charset="0"/>
              </a:rPr>
              <a:t>B.1.7.2</a:t>
            </a:r>
            <a:r>
              <a:rPr lang="zh-CN" altLang="en-US" sz="2400" b="1" spc="100" dirty="0">
                <a:latin typeface="楷体" panose="02010609060101010101" pitchFamily="49" charset="-122"/>
                <a:ea typeface="楷体" panose="02010609060101010101" pitchFamily="49" charset="-122"/>
                <a:cs typeface="Bebas Neue" charset="0"/>
                <a:sym typeface="Bebas Neue" charset="0"/>
              </a:rPr>
              <a:t>采购内容</a:t>
            </a:r>
          </a:p>
          <a:p>
            <a:pPr fontAlgn="auto">
              <a:lnSpc>
                <a:spcPct val="100000"/>
              </a:lnSpc>
              <a:spcBef>
                <a:spcPts val="0"/>
              </a:spcBef>
              <a:spcAft>
                <a:spcPts val="0"/>
              </a:spcAft>
              <a:defRPr/>
            </a:pPr>
            <a:r>
              <a:rPr lang="en-US" altLang="zh-CN" sz="2400" spc="100" dirty="0">
                <a:latin typeface="楷体" panose="02010609060101010101" pitchFamily="49" charset="-122"/>
                <a:ea typeface="楷体" panose="02010609060101010101" pitchFamily="49" charset="-122"/>
                <a:cs typeface="Bebas Neue" charset="0"/>
                <a:sym typeface="Bebas Neue" charset="0"/>
              </a:rPr>
              <a:t>a) </a:t>
            </a:r>
            <a:r>
              <a:rPr lang="zh-CN" altLang="en-US" sz="2400" spc="100" dirty="0">
                <a:latin typeface="楷体" panose="02010609060101010101" pitchFamily="49" charset="-122"/>
                <a:ea typeface="楷体" panose="02010609060101010101" pitchFamily="49" charset="-122"/>
                <a:cs typeface="Bebas Neue" charset="0"/>
                <a:sym typeface="Bebas Neue" charset="0"/>
              </a:rPr>
              <a:t>企业融资、商业担保、产品商业保险等综合服务采购；</a:t>
            </a:r>
          </a:p>
          <a:p>
            <a:pPr fontAlgn="auto">
              <a:lnSpc>
                <a:spcPct val="100000"/>
              </a:lnSpc>
              <a:spcBef>
                <a:spcPts val="0"/>
              </a:spcBef>
              <a:spcAft>
                <a:spcPts val="0"/>
              </a:spcAft>
              <a:defRPr/>
            </a:pPr>
            <a:r>
              <a:rPr lang="en-US" altLang="zh-CN" sz="2400" spc="100" dirty="0">
                <a:latin typeface="楷体" panose="02010609060101010101" pitchFamily="49" charset="-122"/>
                <a:ea typeface="楷体" panose="02010609060101010101" pitchFamily="49" charset="-122"/>
                <a:cs typeface="Bebas Neue" charset="0"/>
                <a:sym typeface="Bebas Neue" charset="0"/>
              </a:rPr>
              <a:t>b) </a:t>
            </a:r>
            <a:r>
              <a:rPr lang="zh-CN" altLang="en-US" sz="2400" spc="100" dirty="0">
                <a:latin typeface="楷体" panose="02010609060101010101" pitchFamily="49" charset="-122"/>
                <a:ea typeface="楷体" panose="02010609060101010101" pitchFamily="49" charset="-122"/>
                <a:cs typeface="Bebas Neue" charset="0"/>
                <a:sym typeface="Bebas Neue" charset="0"/>
              </a:rPr>
              <a:t>宣传广告、形象设计等专业服务采购；</a:t>
            </a:r>
          </a:p>
          <a:p>
            <a:pPr fontAlgn="auto">
              <a:lnSpc>
                <a:spcPct val="100000"/>
              </a:lnSpc>
              <a:spcBef>
                <a:spcPts val="0"/>
              </a:spcBef>
              <a:spcAft>
                <a:spcPts val="0"/>
              </a:spcAft>
              <a:defRPr/>
            </a:pPr>
            <a:r>
              <a:rPr lang="en-US" altLang="zh-CN" sz="2400" spc="100" dirty="0">
                <a:latin typeface="楷体" panose="02010609060101010101" pitchFamily="49" charset="-122"/>
                <a:ea typeface="楷体" panose="02010609060101010101" pitchFamily="49" charset="-122"/>
                <a:cs typeface="Bebas Neue" charset="0"/>
                <a:sym typeface="Bebas Neue" charset="0"/>
              </a:rPr>
              <a:t>c) </a:t>
            </a:r>
            <a:r>
              <a:rPr lang="zh-CN" altLang="en-US" sz="2400" spc="100" dirty="0">
                <a:latin typeface="楷体" panose="02010609060101010101" pitchFamily="49" charset="-122"/>
                <a:ea typeface="楷体" panose="02010609060101010101" pitchFamily="49" charset="-122"/>
                <a:cs typeface="Bebas Neue" charset="0"/>
                <a:sym typeface="Bebas Neue" charset="0"/>
              </a:rPr>
              <a:t>各种软件数据等信息服务采购；</a:t>
            </a:r>
          </a:p>
          <a:p>
            <a:pPr fontAlgn="auto">
              <a:lnSpc>
                <a:spcPct val="100000"/>
              </a:lnSpc>
              <a:spcBef>
                <a:spcPts val="0"/>
              </a:spcBef>
              <a:spcAft>
                <a:spcPts val="0"/>
              </a:spcAft>
              <a:defRPr/>
            </a:pPr>
            <a:r>
              <a:rPr lang="en-US" altLang="zh-CN" sz="2400" spc="100" dirty="0">
                <a:latin typeface="楷体" panose="02010609060101010101" pitchFamily="49" charset="-122"/>
                <a:ea typeface="楷体" panose="02010609060101010101" pitchFamily="49" charset="-122"/>
                <a:cs typeface="Bebas Neue" charset="0"/>
                <a:sym typeface="Bebas Neue" charset="0"/>
              </a:rPr>
              <a:t>d) </a:t>
            </a:r>
            <a:r>
              <a:rPr lang="zh-CN" altLang="en-US" sz="2400" spc="100" dirty="0">
                <a:latin typeface="楷体" panose="02010609060101010101" pitchFamily="49" charset="-122"/>
                <a:ea typeface="楷体" panose="02010609060101010101" pitchFamily="49" charset="-122"/>
                <a:cs typeface="Bebas Neue" charset="0"/>
                <a:sym typeface="Bebas Neue" charset="0"/>
              </a:rPr>
              <a:t>企业管理需要采购的各类办公用品等物品采购；</a:t>
            </a:r>
          </a:p>
          <a:p>
            <a:pPr fontAlgn="auto">
              <a:lnSpc>
                <a:spcPct val="100000"/>
              </a:lnSpc>
              <a:spcBef>
                <a:spcPts val="0"/>
              </a:spcBef>
              <a:spcAft>
                <a:spcPts val="0"/>
              </a:spcAft>
              <a:defRPr/>
            </a:pPr>
            <a:r>
              <a:rPr lang="en-US" altLang="zh-CN" sz="2400" spc="100" dirty="0">
                <a:latin typeface="楷体" panose="02010609060101010101" pitchFamily="49" charset="-122"/>
                <a:ea typeface="楷体" panose="02010609060101010101" pitchFamily="49" charset="-122"/>
                <a:cs typeface="Bebas Neue" charset="0"/>
                <a:sym typeface="Bebas Neue" charset="0"/>
              </a:rPr>
              <a:t>e) </a:t>
            </a:r>
            <a:r>
              <a:rPr lang="zh-CN" altLang="en-US" sz="2400" spc="100" dirty="0">
                <a:latin typeface="楷体" panose="02010609060101010101" pitchFamily="49" charset="-122"/>
                <a:ea typeface="楷体" panose="02010609060101010101" pitchFamily="49" charset="-122"/>
                <a:cs typeface="Bebas Neue" charset="0"/>
                <a:sym typeface="Bebas Neue" charset="0"/>
              </a:rPr>
              <a:t>其他采购。</a:t>
            </a:r>
          </a:p>
          <a:p>
            <a:pPr fontAlgn="auto">
              <a:lnSpc>
                <a:spcPct val="100000"/>
              </a:lnSpc>
              <a:spcBef>
                <a:spcPts val="0"/>
              </a:spcBef>
              <a:spcAft>
                <a:spcPts val="0"/>
              </a:spcAft>
              <a:defRPr/>
            </a:pPr>
            <a:r>
              <a:rPr lang="en-US" altLang="zh-CN" sz="2400" b="1" spc="100" dirty="0">
                <a:latin typeface="楷体" panose="02010609060101010101" pitchFamily="49" charset="-122"/>
                <a:ea typeface="楷体" panose="02010609060101010101" pitchFamily="49" charset="-122"/>
                <a:cs typeface="Bebas Neue" charset="0"/>
                <a:sym typeface="Bebas Neue" charset="0"/>
              </a:rPr>
              <a:t>B.1.7.3</a:t>
            </a:r>
            <a:r>
              <a:rPr lang="zh-CN" altLang="en-US" sz="2400" b="1" spc="100" dirty="0">
                <a:latin typeface="楷体" panose="02010609060101010101" pitchFamily="49" charset="-122"/>
                <a:ea typeface="楷体" panose="02010609060101010101" pitchFamily="49" charset="-122"/>
                <a:cs typeface="Bebas Neue" charset="0"/>
                <a:sym typeface="Bebas Neue" charset="0"/>
              </a:rPr>
              <a:t>采购方式</a:t>
            </a:r>
          </a:p>
          <a:p>
            <a:pPr fontAlgn="auto">
              <a:lnSpc>
                <a:spcPct val="100000"/>
              </a:lnSpc>
              <a:spcBef>
                <a:spcPts val="0"/>
              </a:spcBef>
              <a:spcAft>
                <a:spcPts val="0"/>
              </a:spcAft>
              <a:defRPr/>
            </a:pPr>
            <a:r>
              <a:rPr lang="zh-CN" altLang="en-US" sz="2400" spc="100" dirty="0">
                <a:latin typeface="楷体" panose="02010609060101010101" pitchFamily="49" charset="-122"/>
                <a:ea typeface="楷体" panose="02010609060101010101" pitchFamily="49" charset="-122"/>
                <a:cs typeface="Bebas Neue" charset="0"/>
                <a:sym typeface="Bebas Neue" charset="0"/>
              </a:rPr>
              <a:t>在本标准规定的所有方式中选择其一。</a:t>
            </a:r>
          </a:p>
          <a:p>
            <a:pPr fontAlgn="auto">
              <a:lnSpc>
                <a:spcPct val="250000"/>
              </a:lnSpc>
              <a:spcBef>
                <a:spcPts val="0"/>
              </a:spcBef>
              <a:spcAft>
                <a:spcPts val="0"/>
              </a:spcAft>
              <a:defRPr/>
            </a:pPr>
            <a:endParaRPr lang="zh-CN" altLang="en-US" spc="100" dirty="0">
              <a:cs typeface="Bebas Neue" charset="0"/>
              <a:sym typeface="Bebas Neue" charset="0"/>
            </a:endParaRPr>
          </a:p>
        </p:txBody>
      </p:sp>
      <p:pic>
        <p:nvPicPr>
          <p:cNvPr id="6" name="图片 5">
            <a:extLst>
              <a:ext uri="{FF2B5EF4-FFF2-40B4-BE49-F238E27FC236}">
                <a16:creationId xmlns:a16="http://schemas.microsoft.com/office/drawing/2014/main" xmlns="" id="{7B14E78C-663D-447E-8D70-C437AAAED81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6024" y="0"/>
            <a:ext cx="386366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upRight)">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016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sp>
        <p:nvSpPr>
          <p:cNvPr id="6" name="Freeform 5"/>
          <p:cNvSpPr>
            <a:spLocks noChangeArrowheads="1"/>
          </p:cNvSpPr>
          <p:nvPr/>
        </p:nvSpPr>
        <p:spPr bwMode="auto">
          <a:xfrm>
            <a:off x="3309938" y="1395413"/>
            <a:ext cx="888682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 name="T10" fmla="*/ 0 60000 65536"/>
              <a:gd name="T11" fmla="*/ 0 60000 65536"/>
              <a:gd name="T12" fmla="*/ 0 60000 65536"/>
              <a:gd name="T13" fmla="*/ 0 60000 65536"/>
              <a:gd name="T14" fmla="*/ 0 60000 65536"/>
              <a:gd name="T15" fmla="*/ 0 w 11567"/>
              <a:gd name="T16" fmla="*/ 0 h 2441"/>
              <a:gd name="T17" fmla="*/ 11567 w 11567"/>
              <a:gd name="T18" fmla="*/ 2441 h 2441"/>
            </a:gdLst>
            <a:ahLst/>
            <a:cxnLst>
              <a:cxn ang="T10">
                <a:pos x="T0" y="T1"/>
              </a:cxn>
              <a:cxn ang="T11">
                <a:pos x="T2" y="T3"/>
              </a:cxn>
              <a:cxn ang="T12">
                <a:pos x="T4" y="T5"/>
              </a:cxn>
              <a:cxn ang="T13">
                <a:pos x="T6" y="T7"/>
              </a:cxn>
              <a:cxn ang="T14">
                <a:pos x="T8" y="T9"/>
              </a:cxn>
            </a:cxnLst>
            <a:rect l="T15" t="T16" r="T17" b="T18"/>
            <a:pathLst>
              <a:path w="11567" h="2441">
                <a:moveTo>
                  <a:pt x="11567" y="2441"/>
                </a:moveTo>
                <a:lnTo>
                  <a:pt x="0" y="2441"/>
                </a:lnTo>
                <a:lnTo>
                  <a:pt x="1542" y="0"/>
                </a:lnTo>
                <a:lnTo>
                  <a:pt x="11567" y="0"/>
                </a:lnTo>
                <a:lnTo>
                  <a:pt x="11567" y="2441"/>
                </a:lnTo>
                <a:close/>
              </a:path>
            </a:pathLst>
          </a:custGeom>
          <a:solidFill>
            <a:srgbClr val="595959"/>
          </a:solidFill>
          <a:ln w="9525">
            <a:noFill/>
            <a:round/>
          </a:ln>
        </p:spPr>
        <p:txBody>
          <a:bodyPr/>
          <a:lstStyle/>
          <a:p>
            <a:endParaRPr lang="zh-CN" altLang="en-US"/>
          </a:p>
        </p:txBody>
      </p:sp>
      <p:sp>
        <p:nvSpPr>
          <p:cNvPr id="7" name="Freeform 6"/>
          <p:cNvSpPr>
            <a:spLocks noChangeArrowheads="1"/>
          </p:cNvSpPr>
          <p:nvPr/>
        </p:nvSpPr>
        <p:spPr bwMode="auto">
          <a:xfrm>
            <a:off x="0" y="4075113"/>
            <a:ext cx="5695950"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 name="T10" fmla="*/ 0 60000 65536"/>
              <a:gd name="T11" fmla="*/ 0 60000 65536"/>
              <a:gd name="T12" fmla="*/ 0 60000 65536"/>
              <a:gd name="T13" fmla="*/ 0 60000 65536"/>
              <a:gd name="T14" fmla="*/ 0 60000 65536"/>
              <a:gd name="T15" fmla="*/ 0 w 7413"/>
              <a:gd name="T16" fmla="*/ 0 h 2222"/>
              <a:gd name="T17" fmla="*/ 7413 w 7413"/>
              <a:gd name="T18" fmla="*/ 2222 h 2222"/>
            </a:gdLst>
            <a:ahLst/>
            <a:cxnLst>
              <a:cxn ang="T10">
                <a:pos x="T0" y="T1"/>
              </a:cxn>
              <a:cxn ang="T11">
                <a:pos x="T2" y="T3"/>
              </a:cxn>
              <a:cxn ang="T12">
                <a:pos x="T4" y="T5"/>
              </a:cxn>
              <a:cxn ang="T13">
                <a:pos x="T6" y="T7"/>
              </a:cxn>
              <a:cxn ang="T14">
                <a:pos x="T8" y="T9"/>
              </a:cxn>
            </a:cxnLst>
            <a:rect l="T15" t="T16" r="T17" b="T18"/>
            <a:pathLst>
              <a:path w="7413" h="2222">
                <a:moveTo>
                  <a:pt x="0" y="0"/>
                </a:moveTo>
                <a:lnTo>
                  <a:pt x="7413" y="0"/>
                </a:lnTo>
                <a:lnTo>
                  <a:pt x="6010" y="2222"/>
                </a:lnTo>
                <a:lnTo>
                  <a:pt x="0" y="2222"/>
                </a:lnTo>
                <a:lnTo>
                  <a:pt x="0" y="0"/>
                </a:lnTo>
                <a:close/>
              </a:path>
            </a:pathLst>
          </a:custGeom>
          <a:solidFill>
            <a:srgbClr val="C9C9C9"/>
          </a:solidFill>
          <a:ln w="9525">
            <a:noFill/>
            <a:round/>
          </a:ln>
        </p:spPr>
        <p:txBody>
          <a:bodyPr/>
          <a:lstStyle/>
          <a:p>
            <a:endParaRPr lang="zh-CN" altLang="en-US"/>
          </a:p>
        </p:txBody>
      </p:sp>
      <p:sp>
        <p:nvSpPr>
          <p:cNvPr id="8" name="Freeform 7"/>
          <p:cNvSpPr>
            <a:spLocks noChangeArrowheads="1"/>
          </p:cNvSpPr>
          <p:nvPr/>
        </p:nvSpPr>
        <p:spPr bwMode="auto">
          <a:xfrm>
            <a:off x="-1" y="1908176"/>
            <a:ext cx="10823575" cy="3879850"/>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 name="T10" fmla="*/ 0 60000 65536"/>
              <a:gd name="T11" fmla="*/ 0 60000 65536"/>
              <a:gd name="T12" fmla="*/ 0 60000 65536"/>
              <a:gd name="T13" fmla="*/ 0 60000 65536"/>
              <a:gd name="T14" fmla="*/ 0 60000 65536"/>
              <a:gd name="T15" fmla="*/ 0 w 13970"/>
              <a:gd name="T16" fmla="*/ 0 h 3869"/>
              <a:gd name="T17" fmla="*/ 13970 w 13970"/>
              <a:gd name="T18" fmla="*/ 3869 h 3869"/>
            </a:gdLst>
            <a:ahLst/>
            <a:cxnLst>
              <a:cxn ang="T10">
                <a:pos x="T0" y="T1"/>
              </a:cxn>
              <a:cxn ang="T11">
                <a:pos x="T2" y="T3"/>
              </a:cxn>
              <a:cxn ang="T12">
                <a:pos x="T4" y="T5"/>
              </a:cxn>
              <a:cxn ang="T13">
                <a:pos x="T6" y="T7"/>
              </a:cxn>
              <a:cxn ang="T14">
                <a:pos x="T8" y="T9"/>
              </a:cxn>
            </a:cxnLst>
            <a:rect l="T15" t="T16" r="T17" b="T18"/>
            <a:pathLst>
              <a:path w="13970" h="3869">
                <a:moveTo>
                  <a:pt x="0" y="0"/>
                </a:moveTo>
                <a:lnTo>
                  <a:pt x="13970" y="0"/>
                </a:lnTo>
                <a:lnTo>
                  <a:pt x="11527" y="3869"/>
                </a:lnTo>
                <a:lnTo>
                  <a:pt x="0" y="3869"/>
                </a:lnTo>
                <a:lnTo>
                  <a:pt x="0" y="0"/>
                </a:lnTo>
                <a:close/>
              </a:path>
            </a:pathLst>
          </a:custGeom>
          <a:solidFill>
            <a:srgbClr val="0044A1">
              <a:alpha val="76077"/>
            </a:srgbClr>
          </a:solidFill>
          <a:ln w="9525">
            <a:noFill/>
            <a:round/>
          </a:ln>
        </p:spPr>
        <p:txBody>
          <a:bodyPr/>
          <a:lstStyle/>
          <a:p>
            <a:endParaRPr lang="zh-CN" altLang="en-US"/>
          </a:p>
        </p:txBody>
      </p:sp>
      <p:sp>
        <p:nvSpPr>
          <p:cNvPr id="9" name="Freeform 8"/>
          <p:cNvSpPr/>
          <p:nvPr/>
        </p:nvSpPr>
        <p:spPr bwMode="auto">
          <a:xfrm>
            <a:off x="11231563" y="1908175"/>
            <a:ext cx="557212"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chemeClr val="accent4"/>
          </a:solidFill>
          <a:ln>
            <a:noFill/>
          </a:ln>
        </p:spPr>
        <p:txBody>
          <a:bodyPr/>
          <a:lstStyle/>
          <a:p>
            <a:pPr>
              <a:buFont typeface="Arial" panose="020B0604020202020204" pitchFamily="34" charset="0"/>
              <a:buNone/>
              <a:defRPr/>
            </a:pPr>
            <a:endParaRPr lang="zh-CN" altLang="en-US">
              <a:solidFill>
                <a:srgbClr val="006794"/>
              </a:solidFill>
              <a:latin typeface="Arial" panose="020B0604020202020204" pitchFamily="34" charset="0"/>
              <a:ea typeface="宋体" panose="02010600030101010101" pitchFamily="2" charset="-122"/>
            </a:endParaRPr>
          </a:p>
        </p:txBody>
      </p:sp>
      <p:sp>
        <p:nvSpPr>
          <p:cNvPr id="10" name="Freeform 9"/>
          <p:cNvSpPr>
            <a:spLocks noChangeArrowheads="1"/>
          </p:cNvSpPr>
          <p:nvPr/>
        </p:nvSpPr>
        <p:spPr bwMode="auto">
          <a:xfrm>
            <a:off x="10591800" y="6049963"/>
            <a:ext cx="1604963"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 name="T10" fmla="*/ 0 60000 65536"/>
              <a:gd name="T11" fmla="*/ 0 60000 65536"/>
              <a:gd name="T12" fmla="*/ 0 60000 65536"/>
              <a:gd name="T13" fmla="*/ 0 60000 65536"/>
              <a:gd name="T14" fmla="*/ 0 60000 65536"/>
              <a:gd name="T15" fmla="*/ 0 w 2088"/>
              <a:gd name="T16" fmla="*/ 0 h 1048"/>
              <a:gd name="T17" fmla="*/ 2088 w 2088"/>
              <a:gd name="T18" fmla="*/ 1048 h 1048"/>
            </a:gdLst>
            <a:ahLst/>
            <a:cxnLst>
              <a:cxn ang="T10">
                <a:pos x="T0" y="T1"/>
              </a:cxn>
              <a:cxn ang="T11">
                <a:pos x="T2" y="T3"/>
              </a:cxn>
              <a:cxn ang="T12">
                <a:pos x="T4" y="T5"/>
              </a:cxn>
              <a:cxn ang="T13">
                <a:pos x="T6" y="T7"/>
              </a:cxn>
              <a:cxn ang="T14">
                <a:pos x="T8" y="T9"/>
              </a:cxn>
            </a:cxnLst>
            <a:rect l="T15" t="T16" r="T17" b="T18"/>
            <a:pathLst>
              <a:path w="2088" h="1048">
                <a:moveTo>
                  <a:pt x="2088" y="0"/>
                </a:moveTo>
                <a:lnTo>
                  <a:pt x="2088" y="1048"/>
                </a:lnTo>
                <a:lnTo>
                  <a:pt x="0" y="1048"/>
                </a:lnTo>
                <a:lnTo>
                  <a:pt x="662" y="0"/>
                </a:lnTo>
                <a:lnTo>
                  <a:pt x="2088" y="0"/>
                </a:lnTo>
                <a:close/>
              </a:path>
            </a:pathLst>
          </a:custGeom>
          <a:solidFill>
            <a:srgbClr val="C1C0C3"/>
          </a:solidFill>
          <a:ln w="9525">
            <a:noFill/>
            <a:round/>
          </a:ln>
        </p:spPr>
        <p:txBody>
          <a:bodyPr/>
          <a:lstStyle/>
          <a:p>
            <a:endParaRPr lang="zh-CN" altLang="en-US"/>
          </a:p>
        </p:txBody>
      </p:sp>
      <p:sp>
        <p:nvSpPr>
          <p:cNvPr id="11" name="Freeform 10"/>
          <p:cNvSpPr>
            <a:spLocks noChangeArrowheads="1"/>
          </p:cNvSpPr>
          <p:nvPr/>
        </p:nvSpPr>
        <p:spPr bwMode="auto">
          <a:xfrm>
            <a:off x="10301288" y="6208713"/>
            <a:ext cx="189547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 name="T10" fmla="*/ 0 60000 65536"/>
              <a:gd name="T11" fmla="*/ 0 60000 65536"/>
              <a:gd name="T12" fmla="*/ 0 60000 65536"/>
              <a:gd name="T13" fmla="*/ 0 60000 65536"/>
              <a:gd name="T14" fmla="*/ 0 60000 65536"/>
              <a:gd name="T15" fmla="*/ 0 w 2467"/>
              <a:gd name="T16" fmla="*/ 0 h 843"/>
              <a:gd name="T17" fmla="*/ 2467 w 2467"/>
              <a:gd name="T18" fmla="*/ 843 h 843"/>
            </a:gdLst>
            <a:ahLst/>
            <a:cxnLst>
              <a:cxn ang="T10">
                <a:pos x="T0" y="T1"/>
              </a:cxn>
              <a:cxn ang="T11">
                <a:pos x="T2" y="T3"/>
              </a:cxn>
              <a:cxn ang="T12">
                <a:pos x="T4" y="T5"/>
              </a:cxn>
              <a:cxn ang="T13">
                <a:pos x="T6" y="T7"/>
              </a:cxn>
              <a:cxn ang="T14">
                <a:pos x="T8" y="T9"/>
              </a:cxn>
            </a:cxnLst>
            <a:rect l="T15" t="T16" r="T17" b="T18"/>
            <a:pathLst>
              <a:path w="2467" h="843">
                <a:moveTo>
                  <a:pt x="2467" y="0"/>
                </a:moveTo>
                <a:lnTo>
                  <a:pt x="2467" y="843"/>
                </a:lnTo>
                <a:lnTo>
                  <a:pt x="0" y="843"/>
                </a:lnTo>
                <a:lnTo>
                  <a:pt x="533" y="0"/>
                </a:lnTo>
                <a:lnTo>
                  <a:pt x="2467" y="0"/>
                </a:lnTo>
                <a:close/>
              </a:path>
            </a:pathLst>
          </a:custGeom>
          <a:solidFill>
            <a:srgbClr val="0044A1">
              <a:alpha val="76077"/>
            </a:srgbClr>
          </a:solidFill>
          <a:ln w="9525">
            <a:noFill/>
            <a:round/>
          </a:ln>
        </p:spPr>
        <p:txBody>
          <a:bodyPr/>
          <a:lstStyle/>
          <a:p>
            <a:endParaRPr lang="zh-CN" altLang="en-US"/>
          </a:p>
        </p:txBody>
      </p:sp>
      <p:sp>
        <p:nvSpPr>
          <p:cNvPr id="12" name="TextBox 1"/>
          <p:cNvSpPr txBox="1">
            <a:spLocks noChangeArrowheads="1"/>
          </p:cNvSpPr>
          <p:nvPr/>
        </p:nvSpPr>
        <p:spPr bwMode="auto">
          <a:xfrm>
            <a:off x="403225" y="1947536"/>
            <a:ext cx="8582025" cy="3731278"/>
          </a:xfrm>
          <a:prstGeom prst="rect">
            <a:avLst/>
          </a:prstGeom>
          <a:noFill/>
          <a:ln w="9525">
            <a:noFill/>
            <a:miter lim="800000"/>
          </a:ln>
        </p:spPr>
        <p:txBody>
          <a:bodyPr wrap="square">
            <a:spAutoFit/>
          </a:bodyPr>
          <a:lstStyle/>
          <a:p>
            <a:pPr>
              <a:lnSpc>
                <a:spcPct val="150000"/>
              </a:lnSpc>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a:t>
            </a:r>
            <a:r>
              <a:rPr lang="zh-CN" altLang="en-US" sz="2000" b="1" dirty="0">
                <a:solidFill>
                  <a:srgbClr val="FFFFFF"/>
                </a:solidFill>
                <a:latin typeface="微软雅黑" panose="020B0503020204020204" pitchFamily="34" charset="-122"/>
                <a:ea typeface="微软雅黑" panose="020B0503020204020204" pitchFamily="34" charset="-122"/>
              </a:rPr>
              <a:t>释义</a:t>
            </a:r>
            <a:r>
              <a:rPr lang="en-US" altLang="zh-CN" sz="2000" b="1" dirty="0">
                <a:solidFill>
                  <a:srgbClr val="FFFFFF"/>
                </a:solidFill>
                <a:latin typeface="微软雅黑" panose="020B0503020204020204" pitchFamily="34" charset="-122"/>
                <a:ea typeface="微软雅黑" panose="020B0503020204020204" pitchFamily="34" charset="-122"/>
              </a:rPr>
              <a:t>】</a:t>
            </a: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鉴于</a:t>
            </a:r>
            <a:r>
              <a:rPr lang="en-US" altLang="zh-CN" sz="2000" dirty="0">
                <a:solidFill>
                  <a:srgbClr val="FFFFFF"/>
                </a:solidFill>
                <a:latin typeface="微软雅黑" panose="020B0503020204020204" pitchFamily="34" charset="-122"/>
                <a:ea typeface="微软雅黑" panose="020B0503020204020204" pitchFamily="34" charset="-122"/>
              </a:rPr>
              <a:t>B.1.7.1</a:t>
            </a:r>
            <a:r>
              <a:rPr lang="zh-CN" altLang="en-US" sz="2000" dirty="0">
                <a:solidFill>
                  <a:srgbClr val="FFFFFF"/>
                </a:solidFill>
                <a:latin typeface="微软雅黑" panose="020B0503020204020204" pitchFamily="34" charset="-122"/>
                <a:ea typeface="微软雅黑" panose="020B0503020204020204" pitchFamily="34" charset="-122"/>
              </a:rPr>
              <a:t>条款所示的原因，企业的其他服务采购应分门别类选用适当的采购方式。</a:t>
            </a:r>
            <a:endParaRPr lang="en-US" altLang="zh-CN" sz="2000" dirty="0">
              <a:solidFill>
                <a:srgbClr val="FFFFFF"/>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pPr>
            <a:endParaRPr lang="zh-CN" altLang="en-US" sz="2000" dirty="0">
              <a:solidFill>
                <a:srgbClr val="FFFFFF"/>
              </a:solidFill>
              <a:latin typeface="微软雅黑" panose="020B0503020204020204" pitchFamily="34" charset="-122"/>
              <a:ea typeface="微软雅黑" panose="020B0503020204020204" pitchFamily="34" charset="-122"/>
            </a:endParaRPr>
          </a:p>
          <a:p>
            <a:pPr>
              <a:lnSpc>
                <a:spcPct val="150000"/>
              </a:lnSpc>
              <a:buFont typeface="Arial" panose="020B0604020202020204" pitchFamily="34" charset="0"/>
              <a:buNone/>
            </a:pPr>
            <a:r>
              <a:rPr lang="zh-CN" altLang="en-US" sz="2000" dirty="0">
                <a:solidFill>
                  <a:srgbClr val="FFFFFF"/>
                </a:solidFill>
                <a:latin typeface="微软雅黑" panose="020B0503020204020204" pitchFamily="34" charset="-122"/>
                <a:ea typeface="微软雅黑" panose="020B0503020204020204" pitchFamily="34" charset="-122"/>
              </a:rPr>
              <a:t>例如，针对标准类采购频次高的采购可采用定点采购包括“定点加油”、“定点印刷”、“定点保险”、“定点维修”、“定点饭店”“定点购票”等，定点服务的采购组织形式是框架协议。也可在网上商城比价采购。　在满足企业需求的前提下，主要是为了节约采购资金并预防腐败。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 fill="hold"/>
                                        <p:tgtEl>
                                          <p:spTgt spid="9"/>
                                        </p:tgtEl>
                                        <p:attrNameLst>
                                          <p:attrName>ppt_w</p:attrName>
                                        </p:attrNameLst>
                                      </p:cBhvr>
                                      <p:tavLst>
                                        <p:tav tm="0">
                                          <p:val>
                                            <p:fltVal val="0"/>
                                          </p:val>
                                        </p:tav>
                                        <p:tav tm="100000">
                                          <p:val>
                                            <p:strVal val="#ppt_w"/>
                                          </p:val>
                                        </p:tav>
                                      </p:tavLst>
                                    </p:anim>
                                    <p:anim calcmode="lin" valueType="num">
                                      <p:cBhvr>
                                        <p:cTn id="20" dur="300" fill="hold"/>
                                        <p:tgtEl>
                                          <p:spTgt spid="9"/>
                                        </p:tgtEl>
                                        <p:attrNameLst>
                                          <p:attrName>ppt_h</p:attrName>
                                        </p:attrNameLst>
                                      </p:cBhvr>
                                      <p:tavLst>
                                        <p:tav tm="0">
                                          <p:val>
                                            <p:fltVal val="0"/>
                                          </p:val>
                                        </p:tav>
                                        <p:tav tm="100000">
                                          <p:val>
                                            <p:strVal val="#ppt_h"/>
                                          </p:val>
                                        </p:tav>
                                      </p:tavLst>
                                    </p:anim>
                                    <p:anim calcmode="lin" valueType="num">
                                      <p:cBhvr>
                                        <p:cTn id="21" dur="300" fill="hold"/>
                                        <p:tgtEl>
                                          <p:spTgt spid="9"/>
                                        </p:tgtEl>
                                        <p:attrNameLst>
                                          <p:attrName>style.rotation</p:attrName>
                                        </p:attrNameLst>
                                      </p:cBhvr>
                                      <p:tavLst>
                                        <p:tav tm="0">
                                          <p:val>
                                            <p:fltVal val="90"/>
                                          </p:val>
                                        </p:tav>
                                        <p:tav tm="100000">
                                          <p:val>
                                            <p:fltVal val="0"/>
                                          </p:val>
                                        </p:tav>
                                      </p:tavLst>
                                    </p:anim>
                                    <p:animEffect transition="in" filter="fade">
                                      <p:cBhvr>
                                        <p:cTn id="22" dur="300"/>
                                        <p:tgtEl>
                                          <p:spTgt spid="9"/>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400"/>
                                        <p:tgtEl>
                                          <p:spTgt spid="10"/>
                                        </p:tgtEl>
                                      </p:cBhvr>
                                    </p:animEffect>
                                    <p:anim calcmode="lin" valueType="num">
                                      <p:cBhvr>
                                        <p:cTn id="27" dur="400" fill="hold"/>
                                        <p:tgtEl>
                                          <p:spTgt spid="10"/>
                                        </p:tgtEl>
                                        <p:attrNameLst>
                                          <p:attrName>ppt_x</p:attrName>
                                        </p:attrNameLst>
                                      </p:cBhvr>
                                      <p:tavLst>
                                        <p:tav tm="0">
                                          <p:val>
                                            <p:strVal val="#ppt_x"/>
                                          </p:val>
                                        </p:tav>
                                        <p:tav tm="100000">
                                          <p:val>
                                            <p:strVal val="#ppt_x"/>
                                          </p:val>
                                        </p:tav>
                                      </p:tavLst>
                                    </p:anim>
                                    <p:anim calcmode="lin" valueType="num">
                                      <p:cBhvr>
                                        <p:cTn id="28" dur="4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400"/>
                                        <p:tgtEl>
                                          <p:spTgt spid="11"/>
                                        </p:tgtEl>
                                      </p:cBhvr>
                                    </p:animEffect>
                                    <p:anim calcmode="lin" valueType="num">
                                      <p:cBhvr>
                                        <p:cTn id="32" dur="400" fill="hold"/>
                                        <p:tgtEl>
                                          <p:spTgt spid="11"/>
                                        </p:tgtEl>
                                        <p:attrNameLst>
                                          <p:attrName>ppt_x</p:attrName>
                                        </p:attrNameLst>
                                      </p:cBhvr>
                                      <p:tavLst>
                                        <p:tav tm="0">
                                          <p:val>
                                            <p:strVal val="#ppt_x"/>
                                          </p:val>
                                        </p:tav>
                                        <p:tav tm="100000">
                                          <p:val>
                                            <p:strVal val="#ppt_x"/>
                                          </p:val>
                                        </p:tav>
                                      </p:tavLst>
                                    </p:anim>
                                    <p:anim calcmode="lin" valueType="num">
                                      <p:cBhvr>
                                        <p:cTn id="33" dur="4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26DBC0-F0AF-43BF-A121-282552A490EA}"/>
              </a:ext>
            </a:extLst>
          </p:cNvPr>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微软雅黑" panose="020B0503020204020204" pitchFamily="34" charset="-122"/>
                <a:ea typeface="微软雅黑" panose="020B0503020204020204" pitchFamily="34" charset="-122"/>
              </a:rPr>
              <a:t>  </a:t>
            </a:r>
            <a:r>
              <a:rPr lang="en-US" altLang="zh-CN" sz="2800" b="1" dirty="0">
                <a:solidFill>
                  <a:srgbClr val="666666"/>
                </a:solidFill>
                <a:latin typeface="微软雅黑" panose="020B0503020204020204" pitchFamily="34" charset="-122"/>
                <a:ea typeface="微软雅黑" panose="020B0503020204020204" pitchFamily="34" charset="-122"/>
              </a:rPr>
              <a:t>6</a:t>
            </a:r>
            <a:r>
              <a:rPr lang="zh-CN" altLang="en-US" sz="2800" b="1" dirty="0">
                <a:solidFill>
                  <a:srgbClr val="666666"/>
                </a:solidFill>
                <a:latin typeface="微软雅黑" panose="020B0503020204020204" pitchFamily="34" charset="-122"/>
                <a:ea typeface="微软雅黑" panose="020B0503020204020204" pitchFamily="34" charset="-122"/>
              </a:rPr>
              <a:t>、企业运营采购方式指南</a:t>
            </a:r>
          </a:p>
        </p:txBody>
      </p:sp>
      <p:sp>
        <p:nvSpPr>
          <p:cNvPr id="3" name="矩形 2">
            <a:extLst>
              <a:ext uri="{FF2B5EF4-FFF2-40B4-BE49-F238E27FC236}">
                <a16:creationId xmlns:a16="http://schemas.microsoft.com/office/drawing/2014/main" xmlns="" id="{BCB751D4-ABF0-4702-9E77-8315B0D4ED45}"/>
              </a:ext>
            </a:extLst>
          </p:cNvPr>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3">
            <a:extLst>
              <a:ext uri="{FF2B5EF4-FFF2-40B4-BE49-F238E27FC236}">
                <a16:creationId xmlns:a16="http://schemas.microsoft.com/office/drawing/2014/main" xmlns="" id="{B5E98BFA-E13A-4A40-B15A-AECE592C16DD}"/>
              </a:ext>
            </a:extLst>
          </p:cNvPr>
          <p:cNvSpPr/>
          <p:nvPr/>
        </p:nvSpPr>
        <p:spPr>
          <a:xfrm>
            <a:off x="420415" y="1324302"/>
            <a:ext cx="11183006" cy="755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zh-CN" altLang="en-US" kern="0">
                <a:solidFill>
                  <a:schemeClr val="bg1"/>
                </a:solidFill>
                <a:latin typeface="微软雅黑" panose="020B0503020204020204" pitchFamily="34" charset="-122"/>
                <a:ea typeface="微软雅黑" panose="020B0503020204020204" pitchFamily="34" charset="-122"/>
              </a:rPr>
              <a:t>软件采购除了服务产品标准化程度低、可量化程度低的共性问题外，还有以下特点影响采购人采购办法的使用。</a:t>
            </a:r>
            <a:endParaRPr lang="zh-CN" altLang="en-US" kern="0" dirty="0">
              <a:solidFill>
                <a:schemeClr val="bg1"/>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xmlns="" id="{29AAB6B2-8BFB-40BA-9A61-BE96A4145743}"/>
              </a:ext>
            </a:extLst>
          </p:cNvPr>
          <p:cNvSpPr/>
          <p:nvPr/>
        </p:nvSpPr>
        <p:spPr>
          <a:xfrm>
            <a:off x="557049" y="4778048"/>
            <a:ext cx="10909738" cy="1422954"/>
          </a:xfrm>
          <a:prstGeom prst="rect">
            <a:avLst/>
          </a:prstGeom>
        </p:spPr>
        <p:txBody>
          <a:bodyPr wrap="square">
            <a:spAutoFit/>
          </a:bodyPr>
          <a:lstStyle/>
          <a:p>
            <a:pPr algn="just" fontAlgn="auto">
              <a:lnSpc>
                <a:spcPct val="15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因此，软件作为一种特殊的货物采购在尽量扩大竞争范围的条件下应当采用通过讨论、对话和谈判的采购办法竞争采购，同时在缔约阶段一般应当进行样品的演示，在合同履行期间供应商应当对生命周期的服务做出的全面清晰的承诺。</a:t>
            </a:r>
          </a:p>
        </p:txBody>
      </p:sp>
      <p:sp>
        <p:nvSpPr>
          <p:cNvPr id="6" name="矩形 7">
            <a:extLst>
              <a:ext uri="{FF2B5EF4-FFF2-40B4-BE49-F238E27FC236}">
                <a16:creationId xmlns:a16="http://schemas.microsoft.com/office/drawing/2014/main" xmlns="" id="{A77E6B76-97DD-4AD0-A998-885A2CCAD024}"/>
              </a:ext>
            </a:extLst>
          </p:cNvPr>
          <p:cNvSpPr/>
          <p:nvPr/>
        </p:nvSpPr>
        <p:spPr bwMode="auto">
          <a:xfrm rot="10800000" flipH="1" flipV="1">
            <a:off x="420415" y="2684476"/>
            <a:ext cx="2060355" cy="1817395"/>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solidFill>
            <a:schemeClr val="accent2"/>
          </a:solidFill>
          <a:ln w="28575" cap="flat" cmpd="sng" algn="ctr">
            <a:noFill/>
            <a:prstDash val="solid"/>
          </a:ln>
          <a:effectLst/>
        </p:spPr>
        <p:txBody>
          <a:bodyPr anchor="ctr"/>
          <a:lstStyle/>
          <a:p>
            <a:pPr>
              <a:lnSpc>
                <a:spcPct val="150000"/>
              </a:lnSpc>
              <a:defRPr/>
            </a:pPr>
            <a:r>
              <a:rPr lang="en-US" altLang="zh-CN" dirty="0">
                <a:solidFill>
                  <a:schemeClr val="bg1"/>
                </a:solidFill>
                <a:latin typeface="微软雅黑" panose="020B0503020204020204" pitchFamily="34" charset="-122"/>
                <a:ea typeface="微软雅黑" panose="020B0503020204020204" pitchFamily="34" charset="-122"/>
              </a:rPr>
              <a:t>a</a:t>
            </a:r>
            <a:r>
              <a:rPr lang="zh-CN" altLang="en-US" dirty="0">
                <a:solidFill>
                  <a:schemeClr val="bg1"/>
                </a:solidFill>
                <a:latin typeface="微软雅黑" panose="020B0503020204020204" pitchFamily="34" charset="-122"/>
                <a:ea typeface="微软雅黑" panose="020B0503020204020204" pitchFamily="34" charset="-122"/>
              </a:rPr>
              <a:t>）软件成本属于认知成本，致使其价格难以估算；</a:t>
            </a:r>
          </a:p>
          <a:p>
            <a:pPr algn="ctr" fontAlgn="auto">
              <a:lnSpc>
                <a:spcPct val="150000"/>
              </a:lnSpc>
              <a:spcBef>
                <a:spcPts val="0"/>
              </a:spcBef>
              <a:spcAft>
                <a:spcPts val="0"/>
              </a:spcAft>
              <a:defRPr/>
            </a:pPr>
            <a:endParaRPr lang="en-US" sz="1400" kern="0" dirty="0">
              <a:solidFill>
                <a:schemeClr val="accent2"/>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xmlns="" id="{E7CDFBBB-4690-4934-9D89-77B74B828781}"/>
              </a:ext>
            </a:extLst>
          </p:cNvPr>
          <p:cNvSpPr/>
          <p:nvPr/>
        </p:nvSpPr>
        <p:spPr bwMode="auto">
          <a:xfrm rot="10800000" flipH="1" flipV="1">
            <a:off x="3051350" y="2617518"/>
            <a:ext cx="2350358" cy="1968398"/>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solidFill>
            <a:srgbClr val="00FF00"/>
          </a:solidFill>
          <a:ln w="28575" cap="flat" cmpd="sng" algn="ctr">
            <a:noFill/>
            <a:prstDash val="solid"/>
          </a:ln>
          <a:effectLst/>
        </p:spPr>
        <p:txBody>
          <a:bodyPr anchor="ctr"/>
          <a:lstStyle/>
          <a:p>
            <a:pPr fontAlgn="auto">
              <a:lnSpc>
                <a:spcPct val="150000"/>
              </a:lnSpc>
              <a:spcBef>
                <a:spcPts val="0"/>
              </a:spcBef>
              <a:spcAft>
                <a:spcPts val="0"/>
              </a:spcAft>
              <a:defRPr/>
            </a:pPr>
            <a:r>
              <a:rPr lang="en-US" altLang="zh-CN" kern="0" dirty="0">
                <a:solidFill>
                  <a:schemeClr val="accent2"/>
                </a:solidFill>
                <a:latin typeface="微软雅黑" panose="020B0503020204020204" pitchFamily="34" charset="-122"/>
                <a:ea typeface="微软雅黑" panose="020B0503020204020204" pitchFamily="34" charset="-122"/>
              </a:rPr>
              <a:t>B)</a:t>
            </a:r>
            <a:r>
              <a:rPr lang="zh-CN" altLang="en-US" kern="0" dirty="0">
                <a:solidFill>
                  <a:schemeClr val="accent2"/>
                </a:solidFill>
                <a:latin typeface="微软雅黑" panose="020B0503020204020204" pitchFamily="34" charset="-122"/>
                <a:ea typeface="微软雅黑" panose="020B0503020204020204" pitchFamily="34" charset="-122"/>
              </a:rPr>
              <a:t>软件价格有一种价值逐渐趋向为零的趋势，致使其质量难以判断</a:t>
            </a:r>
            <a:endParaRPr lang="en-US" kern="0" dirty="0">
              <a:solidFill>
                <a:schemeClr val="accent2"/>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xmlns="" id="{06C76818-4BA5-4224-BE51-5C27E4BBBED4}"/>
              </a:ext>
            </a:extLst>
          </p:cNvPr>
          <p:cNvSpPr/>
          <p:nvPr/>
        </p:nvSpPr>
        <p:spPr bwMode="auto">
          <a:xfrm rot="10800000" flipH="1" flipV="1">
            <a:off x="6011918" y="2617518"/>
            <a:ext cx="2512378" cy="1968398"/>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solidFill>
            <a:schemeClr val="tx1">
              <a:lumMod val="50000"/>
              <a:lumOff val="50000"/>
            </a:schemeClr>
          </a:solidFill>
          <a:ln w="28575" cap="flat" cmpd="sng" algn="ctr">
            <a:noFill/>
            <a:prstDash val="solid"/>
          </a:ln>
          <a:effectLst/>
        </p:spPr>
        <p:txBody>
          <a:bodyPr anchor="ct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c</a:t>
            </a:r>
            <a:r>
              <a:rPr lang="zh-CN" altLang="en-US" dirty="0">
                <a:solidFill>
                  <a:schemeClr val="bg1"/>
                </a:solidFill>
                <a:latin typeface="微软雅黑" panose="020B0503020204020204" pitchFamily="34" charset="-122"/>
                <a:ea typeface="微软雅黑" panose="020B0503020204020204" pitchFamily="34" charset="-122"/>
              </a:rPr>
              <a:t>）软件的使用具有路径依赖的属性，一旦采购失误更换成本高，所以对采购人采购的专业水平要求高</a:t>
            </a:r>
            <a:r>
              <a:rPr lang="en-US" altLang="zh-CN" dirty="0">
                <a:solidFill>
                  <a:schemeClr val="bg1"/>
                </a:solidFill>
                <a:latin typeface="微软雅黑" panose="020B0503020204020204" pitchFamily="34" charset="-122"/>
                <a:ea typeface="微软雅黑" panose="020B0503020204020204" pitchFamily="34" charset="-122"/>
              </a:rPr>
              <a:t>.</a:t>
            </a:r>
          </a:p>
        </p:txBody>
      </p:sp>
      <p:sp>
        <p:nvSpPr>
          <p:cNvPr id="9" name="矩形 7">
            <a:extLst>
              <a:ext uri="{FF2B5EF4-FFF2-40B4-BE49-F238E27FC236}">
                <a16:creationId xmlns:a16="http://schemas.microsoft.com/office/drawing/2014/main" xmlns="" id="{50B145EC-5CDF-48CF-B766-8D4B20CF4882}"/>
              </a:ext>
            </a:extLst>
          </p:cNvPr>
          <p:cNvSpPr/>
          <p:nvPr/>
        </p:nvSpPr>
        <p:spPr bwMode="auto">
          <a:xfrm rot="10800000" flipH="1" flipV="1">
            <a:off x="9034099" y="2533473"/>
            <a:ext cx="2350358" cy="1968398"/>
          </a:xfrm>
          <a:custGeom>
            <a:avLst/>
            <a:gdLst/>
            <a:ahLst/>
            <a:cxnLst/>
            <a:rect l="l" t="t" r="r" b="b"/>
            <a:pathLst>
              <a:path w="4824536" h="2880320">
                <a:moveTo>
                  <a:pt x="3763347" y="2880320"/>
                </a:moveTo>
                <a:lnTo>
                  <a:pt x="2646548" y="2880320"/>
                </a:lnTo>
                <a:lnTo>
                  <a:pt x="1529749" y="2880320"/>
                </a:lnTo>
                <a:lnTo>
                  <a:pt x="0" y="2880320"/>
                </a:lnTo>
                <a:lnTo>
                  <a:pt x="0" y="1584176"/>
                </a:lnTo>
                <a:lnTo>
                  <a:pt x="0" y="1296144"/>
                </a:lnTo>
                <a:lnTo>
                  <a:pt x="0" y="1061189"/>
                </a:lnTo>
                <a:cubicBezTo>
                  <a:pt x="0" y="475110"/>
                  <a:pt x="475110" y="0"/>
                  <a:pt x="1061189" y="0"/>
                </a:cubicBezTo>
                <a:lnTo>
                  <a:pt x="2177988" y="0"/>
                </a:lnTo>
                <a:lnTo>
                  <a:pt x="3294787" y="0"/>
                </a:lnTo>
                <a:lnTo>
                  <a:pt x="4824536" y="0"/>
                </a:lnTo>
                <a:lnTo>
                  <a:pt x="4824536" y="1296144"/>
                </a:lnTo>
                <a:lnTo>
                  <a:pt x="4824536" y="1584176"/>
                </a:lnTo>
                <a:lnTo>
                  <a:pt x="4824536" y="1819131"/>
                </a:lnTo>
                <a:cubicBezTo>
                  <a:pt x="4824536" y="2405210"/>
                  <a:pt x="4349426" y="2880320"/>
                  <a:pt x="3763347" y="2880320"/>
                </a:cubicBezTo>
                <a:close/>
              </a:path>
            </a:pathLst>
          </a:custGeom>
          <a:solidFill>
            <a:srgbClr val="FFFF00"/>
          </a:solidFill>
          <a:ln w="28575" cap="flat" cmpd="sng" algn="ctr">
            <a:noFill/>
            <a:prstDash val="solid"/>
          </a:ln>
          <a:effectLst/>
        </p:spPr>
        <p:txBody>
          <a:bodyPr anchor="ctr"/>
          <a:lstStyle/>
          <a:p>
            <a:pPr fontAlgn="auto">
              <a:lnSpc>
                <a:spcPct val="150000"/>
              </a:lnSpc>
              <a:spcBef>
                <a:spcPts val="0"/>
              </a:spcBef>
              <a:spcAft>
                <a:spcPts val="0"/>
              </a:spcAft>
              <a:defRPr/>
            </a:pPr>
            <a:r>
              <a:rPr lang="en-US" altLang="zh-CN" kern="0" dirty="0">
                <a:solidFill>
                  <a:schemeClr val="accent2"/>
                </a:solidFill>
                <a:latin typeface="微软雅黑" panose="020B0503020204020204" pitchFamily="34" charset="-122"/>
                <a:ea typeface="微软雅黑" panose="020B0503020204020204" pitchFamily="34" charset="-122"/>
              </a:rPr>
              <a:t>D)</a:t>
            </a:r>
            <a:r>
              <a:rPr lang="zh-CN" altLang="en-US" kern="0" dirty="0">
                <a:solidFill>
                  <a:schemeClr val="accent2"/>
                </a:solidFill>
                <a:latin typeface="微软雅黑" panose="020B0503020204020204" pitchFamily="34" charset="-122"/>
                <a:ea typeface="微软雅黑" panose="020B0503020204020204" pitchFamily="34" charset="-122"/>
              </a:rPr>
              <a:t>平台软件的赢利模式来源其流量而</a:t>
            </a:r>
            <a:r>
              <a:rPr lang="zh-CN" altLang="en-US" kern="0">
                <a:solidFill>
                  <a:schemeClr val="accent2"/>
                </a:solidFill>
                <a:latin typeface="微软雅黑" panose="020B0503020204020204" pitchFamily="34" charset="-122"/>
                <a:ea typeface="微软雅黑" panose="020B0503020204020204" pitchFamily="34" charset="-122"/>
              </a:rPr>
              <a:t>不是信息不对称</a:t>
            </a:r>
            <a:r>
              <a:rPr lang="zh-CN" altLang="en-US" kern="0" dirty="0">
                <a:solidFill>
                  <a:schemeClr val="accent2"/>
                </a:solidFill>
                <a:latin typeface="微软雅黑" panose="020B0503020204020204" pitchFamily="34" charset="-122"/>
                <a:ea typeface="微软雅黑" panose="020B0503020204020204" pitchFamily="34" charset="-122"/>
              </a:rPr>
              <a:t>造成的差价，难以判断要约价格的合理性</a:t>
            </a:r>
            <a:endParaRPr lang="en-US" kern="0" dirty="0">
              <a:solidFill>
                <a:schemeClr val="accent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44884286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31800"/>
            <a:ext cx="231775" cy="512763"/>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2733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6</a:t>
            </a:r>
            <a:r>
              <a:rPr lang="zh-CN" altLang="en-US" sz="2800" b="1">
                <a:solidFill>
                  <a:srgbClr val="666666"/>
                </a:solidFill>
                <a:latin typeface="微软雅黑" panose="020B0503020204020204" pitchFamily="34" charset="-122"/>
                <a:ea typeface="微软雅黑" panose="020B0503020204020204" pitchFamily="34" charset="-122"/>
              </a:rPr>
              <a:t>、企业运营采购方式指南</a:t>
            </a:r>
          </a:p>
        </p:txBody>
      </p:sp>
      <p:pic>
        <p:nvPicPr>
          <p:cNvPr id="227339" name="图片 51"/>
          <p:cNvPicPr>
            <a:picLocks noChangeAspect="1" noChangeArrowheads="1"/>
          </p:cNvPicPr>
          <p:nvPr/>
        </p:nvPicPr>
        <p:blipFill>
          <a:blip r:embed="rId3" cstate="print"/>
          <a:srcRect/>
          <a:stretch>
            <a:fillRect/>
          </a:stretch>
        </p:blipFill>
        <p:spPr bwMode="auto">
          <a:xfrm>
            <a:off x="701675" y="1887538"/>
            <a:ext cx="1420813" cy="1666875"/>
          </a:xfrm>
          <a:prstGeom prst="rect">
            <a:avLst/>
          </a:prstGeom>
          <a:noFill/>
          <a:ln w="9525">
            <a:noFill/>
            <a:miter lim="800000"/>
            <a:headEnd/>
            <a:tailEnd/>
          </a:ln>
        </p:spPr>
      </p:pic>
      <p:pic>
        <p:nvPicPr>
          <p:cNvPr id="227340" name="图片 21"/>
          <p:cNvPicPr>
            <a:picLocks noChangeAspect="1" noChangeArrowheads="1"/>
          </p:cNvPicPr>
          <p:nvPr/>
        </p:nvPicPr>
        <p:blipFill>
          <a:blip r:embed="rId4" cstate="print"/>
          <a:srcRect/>
          <a:stretch>
            <a:fillRect/>
          </a:stretch>
        </p:blipFill>
        <p:spPr bwMode="auto">
          <a:xfrm>
            <a:off x="10601325" y="3394075"/>
            <a:ext cx="942975" cy="2706688"/>
          </a:xfrm>
          <a:prstGeom prst="rect">
            <a:avLst/>
          </a:prstGeom>
          <a:noFill/>
          <a:ln w="9525">
            <a:noFill/>
            <a:miter lim="800000"/>
            <a:headEnd/>
            <a:tailEnd/>
          </a:ln>
        </p:spPr>
      </p:pic>
      <p:sp>
        <p:nvSpPr>
          <p:cNvPr id="16" name="矩形 15"/>
          <p:cNvSpPr/>
          <p:nvPr/>
        </p:nvSpPr>
        <p:spPr>
          <a:xfrm>
            <a:off x="323850" y="1507589"/>
            <a:ext cx="10174388" cy="4192943"/>
          </a:xfrm>
          <a:prstGeom prst="rect">
            <a:avLst/>
          </a:prstGeom>
        </p:spPr>
        <p:txBody>
          <a:bodyPr wrap="square">
            <a:spAutoFit/>
          </a:bodyPr>
          <a:lstStyle/>
          <a:p>
            <a:pPr marL="285750" indent="-285750" algn="just" fontAlgn="auto">
              <a:lnSpc>
                <a:spcPct val="150000"/>
              </a:lnSpc>
              <a:spcBef>
                <a:spcPts val="0"/>
              </a:spcBef>
              <a:spcAft>
                <a:spcPts val="0"/>
              </a:spcAft>
              <a:buFont typeface="Arial" panose="020B0604020202020204" pitchFamily="34" charset="0"/>
              <a:buChar char="•"/>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针对类似于律师、金融服务等法律、金融类等采购。也可以称为不确定性采购。</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fontAlgn="auto">
              <a:lnSpc>
                <a:spcPct val="150000"/>
              </a:lnSpc>
              <a:spcBef>
                <a:spcPts val="0"/>
              </a:spcBef>
              <a:spcAft>
                <a:spcPts val="0"/>
              </a:spcAft>
              <a:buFont typeface="Arial" panose="020B0604020202020204" pitchFamily="34" charset="0"/>
              <a:buChar char="•"/>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以律师咨询为例，因为企业需要处理的案件可能是突发性的不可预知的，难以招标或竞争性谈判的采购方式选择供应商。可是此类服务又不同于软件采购，往往主观性较强，也不能通过竞价的方式进行选择。</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fontAlgn="auto">
              <a:lnSpc>
                <a:spcPct val="150000"/>
              </a:lnSpc>
              <a:spcBef>
                <a:spcPts val="0"/>
              </a:spcBef>
              <a:spcAft>
                <a:spcPts val="0"/>
              </a:spcAft>
              <a:buFont typeface="Arial" panose="020B0604020202020204" pitchFamily="34" charset="0"/>
              <a:buChar char="•"/>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建议采取框架协议采购，即企业每年通过竞争谈判的采购方式选择固定几家律师事务所，分别针对不同类型的律师咨询服务，在签订不确定性采购合同时要说明最高限价（例如律师咨询每小时单价等），并向供应商说明可能订购的最大数量以及最小数量，从而方便供应商提交最优的报价。</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fontAlgn="auto">
              <a:lnSpc>
                <a:spcPct val="150000"/>
              </a:lnSpc>
              <a:spcBef>
                <a:spcPts val="0"/>
              </a:spcBef>
              <a:spcAft>
                <a:spcPts val="0"/>
              </a:spcAft>
              <a:buFont typeface="Arial" panose="020B0604020202020204" pitchFamily="34" charset="0"/>
              <a:buChar char="•"/>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这种模式需要在前期做好遴选工作，确保各部门在不违反合约的前提下满足其内部需求。</a:t>
            </a:r>
          </a:p>
        </p:txBody>
      </p:sp>
      <p:cxnSp>
        <p:nvCxnSpPr>
          <p:cNvPr id="3" name="直接连接符 2"/>
          <p:cNvCxnSpPr/>
          <p:nvPr/>
        </p:nvCxnSpPr>
        <p:spPr>
          <a:xfrm>
            <a:off x="701675" y="1157468"/>
            <a:ext cx="9796563" cy="0"/>
          </a:xfrm>
          <a:prstGeom prst="line">
            <a:avLst/>
          </a:prstGeom>
          <a:ln w="111125">
            <a:solidFill>
              <a:srgbClr val="FFC000"/>
            </a:solidFill>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037958FD-87FB-407E-B7C1-77D28340B57B}"/>
              </a:ext>
            </a:extLst>
          </p:cNvPr>
          <p:cNvSpPr/>
          <p:nvPr/>
        </p:nvSpPr>
        <p:spPr>
          <a:xfrm>
            <a:off x="1895911" y="1667311"/>
            <a:ext cx="7759817" cy="3298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a:t>标准和释义购买：</a:t>
            </a:r>
            <a:endParaRPr lang="en-US" altLang="zh-CN" sz="4000" dirty="0"/>
          </a:p>
          <a:p>
            <a:pPr algn="ctr"/>
            <a:r>
              <a:rPr lang="zh-CN" altLang="en-US" sz="4000" dirty="0"/>
              <a:t>北京市丰台区双营路</a:t>
            </a:r>
            <a:r>
              <a:rPr lang="en-US" altLang="zh-CN" sz="4000" dirty="0"/>
              <a:t>9</a:t>
            </a:r>
            <a:r>
              <a:rPr lang="zh-CN" altLang="en-US" sz="4000" dirty="0"/>
              <a:t>号亿达丽泽中心</a:t>
            </a:r>
            <a:r>
              <a:rPr lang="en-US" altLang="zh-CN" sz="4000" dirty="0"/>
              <a:t>3</a:t>
            </a:r>
            <a:r>
              <a:rPr lang="zh-CN" altLang="en-US" sz="4000" dirty="0"/>
              <a:t>层</a:t>
            </a:r>
            <a:r>
              <a:rPr lang="en-US" altLang="zh-CN" sz="4000" dirty="0"/>
              <a:t>313</a:t>
            </a:r>
            <a:r>
              <a:rPr lang="zh-CN" altLang="en-US" sz="4000" dirty="0"/>
              <a:t>室</a:t>
            </a:r>
            <a:endParaRPr lang="en-US" altLang="zh-CN" sz="4000" dirty="0"/>
          </a:p>
          <a:p>
            <a:pPr algn="ctr"/>
            <a:r>
              <a:rPr lang="zh-CN" altLang="en-US" sz="4000" dirty="0"/>
              <a:t>熊乐琴</a:t>
            </a:r>
            <a:endParaRPr lang="en-US" altLang="zh-CN" sz="4000" dirty="0"/>
          </a:p>
          <a:p>
            <a:pPr algn="ctr"/>
            <a:r>
              <a:rPr lang="en-US" altLang="zh-CN" sz="4000" dirty="0"/>
              <a:t>18519344096</a:t>
            </a:r>
            <a:endParaRPr lang="zh-CN" altLang="en-US" sz="4000" dirty="0"/>
          </a:p>
        </p:txBody>
      </p:sp>
    </p:spTree>
    <p:extLst>
      <p:ext uri="{BB962C8B-B14F-4D97-AF65-F5344CB8AC3E}">
        <p14:creationId xmlns:p14="http://schemas.microsoft.com/office/powerpoint/2010/main" xmlns="" val="31639544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Box 13"/>
          <p:cNvSpPr txBox="1">
            <a:spLocks noChangeArrowheads="1"/>
          </p:cNvSpPr>
          <p:nvPr/>
        </p:nvSpPr>
        <p:spPr bwMode="auto">
          <a:xfrm>
            <a:off x="3508375" y="2828925"/>
            <a:ext cx="5376863" cy="2032000"/>
          </a:xfrm>
          <a:prstGeom prst="rect">
            <a:avLst/>
          </a:prstGeom>
          <a:noFill/>
          <a:ln w="9525">
            <a:noFill/>
            <a:miter lim="800000"/>
          </a:ln>
        </p:spPr>
        <p:txBody>
          <a:bodyPr>
            <a:spAutoFit/>
          </a:bodyPr>
          <a:lstStyle/>
          <a:p>
            <a:pPr algn="dist"/>
            <a:r>
              <a:rPr lang="zh-CN" altLang="en-US" sz="6600" b="1">
                <a:solidFill>
                  <a:schemeClr val="bg1"/>
                </a:solidFill>
                <a:latin typeface="微软雅黑" panose="020B0503020204020204" pitchFamily="34" charset="-122"/>
                <a:ea typeface="微软雅黑" panose="020B0503020204020204" pitchFamily="34" charset="-122"/>
              </a:rPr>
              <a:t>感谢聆听</a:t>
            </a:r>
            <a:endParaRPr lang="en-US" altLang="zh-CN" sz="6600" b="1">
              <a:solidFill>
                <a:schemeClr val="bg1"/>
              </a:solidFill>
              <a:latin typeface="微软雅黑" panose="020B0503020204020204" pitchFamily="34" charset="-122"/>
              <a:ea typeface="微软雅黑" panose="020B0503020204020204" pitchFamily="34" charset="-122"/>
            </a:endParaRPr>
          </a:p>
          <a:p>
            <a:pPr algn="dist"/>
            <a:r>
              <a:rPr lang="en-US" altLang="zh-CN" sz="6000">
                <a:solidFill>
                  <a:schemeClr val="bg1"/>
                </a:solidFill>
                <a:latin typeface="微软雅黑" panose="020B0503020204020204" pitchFamily="34" charset="-122"/>
                <a:ea typeface="微软雅黑" panose="020B0503020204020204" pitchFamily="34" charset="-122"/>
              </a:rPr>
              <a:t>Thank you</a:t>
            </a:r>
            <a:endParaRPr lang="zh-CN" altLang="en-US" sz="6000">
              <a:solidFill>
                <a:schemeClr val="bg1"/>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cstate="print">
            <a:duotone>
              <a:prstClr val="black"/>
              <a:schemeClr val="accent4">
                <a:tint val="45000"/>
                <a:satMod val="400000"/>
              </a:schemeClr>
            </a:duotone>
          </a:blip>
          <a:stretch>
            <a:fillRect/>
          </a:stretch>
        </p:blipFill>
        <p:spPr>
          <a:xfrm>
            <a:off x="5276335" y="676163"/>
            <a:ext cx="1421860" cy="164891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99456" y="309717"/>
            <a:ext cx="9409045" cy="5999604"/>
          </a:xfrm>
          <a:prstGeom prst="rect">
            <a:avLst/>
          </a:prstGeom>
          <a:noFill/>
          <a:ln>
            <a:noFill/>
          </a:ln>
        </p:spPr>
      </p:pic>
    </p:spTree>
    <p:extLst>
      <p:ext uri="{BB962C8B-B14F-4D97-AF65-F5344CB8AC3E}">
        <p14:creationId xmlns:p14="http://schemas.microsoft.com/office/powerpoint/2010/main" xmlns="" val="64549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3228" y="473179"/>
            <a:ext cx="5872463" cy="6144683"/>
          </a:xfrm>
        </p:spPr>
        <p:txBody>
          <a:bodyPr>
            <a:normAutofit/>
          </a:bodyPr>
          <a:lstStyle/>
          <a:p>
            <a:r>
              <a:rPr lang="en-US" altLang="zh-CN" dirty="0">
                <a:solidFill>
                  <a:srgbClr val="C00000"/>
                </a:solidFill>
                <a:latin typeface="微软雅黑" panose="020B0503020204020204" pitchFamily="34" charset="-122"/>
                <a:ea typeface="微软雅黑" panose="020B0503020204020204" pitchFamily="34" charset="-122"/>
              </a:rPr>
              <a:t>2</a:t>
            </a:r>
            <a:r>
              <a:rPr lang="zh-CN" altLang="en-US" dirty="0">
                <a:solidFill>
                  <a:srgbClr val="C00000"/>
                </a:solidFill>
                <a:latin typeface="微软雅黑" panose="020B0503020204020204" pitchFamily="34" charset="-122"/>
                <a:ea typeface="微软雅黑" panose="020B0503020204020204" pitchFamily="34" charset="-122"/>
              </a:rPr>
              <a:t>、采购对效益的杠杆作用</a:t>
            </a:r>
            <a:endParaRPr lang="en-US" altLang="zh-CN" dirty="0">
              <a:solidFill>
                <a:srgbClr val="C00000"/>
              </a:solidFill>
              <a:latin typeface="微软雅黑" panose="020B0503020204020204" pitchFamily="34" charset="-122"/>
              <a:ea typeface="微软雅黑" panose="020B0503020204020204" pitchFamily="34" charset="-122"/>
            </a:endParaRPr>
          </a:p>
          <a:p>
            <a:r>
              <a:rPr lang="zh-CN" altLang="en-US" dirty="0"/>
              <a:t>企业的效益管理和品牌管理是企业管理的核心。企业的天然属性就是营利，其竞争力体现在企业供应链的整体优劣性。在供应链结构中，采购是首要环节，其节约的资金对企业整体营利能力有重要的杠杆作用。</a:t>
            </a:r>
          </a:p>
          <a:p>
            <a:r>
              <a:rPr lang="zh-CN" altLang="en-US" dirty="0"/>
              <a:t>企业采购部门在供应链中具有战略地位，是供给侧改革的重要工具和手段。对企业降耗增效有</a:t>
            </a:r>
            <a:r>
              <a:rPr lang="en-US" altLang="zh-CN" dirty="0"/>
              <a:t>1:4^6</a:t>
            </a:r>
            <a:r>
              <a:rPr lang="zh-CN" altLang="en-US" dirty="0"/>
              <a:t>重要的杠杆作用。</a:t>
            </a:r>
          </a:p>
        </p:txBody>
      </p:sp>
      <p:pic>
        <p:nvPicPr>
          <p:cNvPr id="1026" name="Picture 2">
            <a:hlinkClick r:id="rId2"/>
            <a:extLst>
              <a:ext uri="{FF2B5EF4-FFF2-40B4-BE49-F238E27FC236}">
                <a16:creationId xmlns:a16="http://schemas.microsoft.com/office/drawing/2014/main" xmlns="" id="{5355E05A-0F1E-467D-8938-4C60545CA45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38189" y="1115736"/>
            <a:ext cx="2883218" cy="42322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139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8"/>
          <p:cNvSpPr txBox="1">
            <a:spLocks noChangeArrowheads="1"/>
          </p:cNvSpPr>
          <p:nvPr/>
        </p:nvSpPr>
        <p:spPr bwMode="auto">
          <a:xfrm>
            <a:off x="684213" y="585788"/>
            <a:ext cx="7556500" cy="4659609"/>
          </a:xfrm>
          <a:prstGeom prst="rect">
            <a:avLst/>
          </a:prstGeom>
          <a:noFill/>
          <a:ln w="9525">
            <a:noFill/>
            <a:miter lim="800000"/>
          </a:ln>
        </p:spPr>
        <p:txBody>
          <a:bodyPr>
            <a:spAutoFit/>
          </a:bodyPr>
          <a:lstStyle/>
          <a:p>
            <a:pPr marL="900430" indent="-900430">
              <a:lnSpc>
                <a:spcPct val="150000"/>
              </a:lnSpc>
            </a:pPr>
            <a:r>
              <a:rPr lang="zh-CN" altLang="en-US" sz="4000" b="1" dirty="0">
                <a:solidFill>
                  <a:srgbClr val="642A31"/>
                </a:solidFill>
                <a:latin typeface="Arial" panose="020B0604020202020204" pitchFamily="34" charset="0"/>
                <a:ea typeface="微软雅黑" panose="020B0503020204020204" pitchFamily="34" charset="-122"/>
                <a:sym typeface="Arial" panose="020B0604020202020204" pitchFamily="34" charset="0"/>
              </a:rPr>
              <a:t>陈川生</a:t>
            </a:r>
            <a:endParaRPr lang="en-US" altLang="zh-CN" sz="4000" b="1" dirty="0">
              <a:solidFill>
                <a:srgbClr val="642A31"/>
              </a:solidFill>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endParaRPr lang="en-US" altLang="zh-CN" sz="1600"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zh-CN" altLang="zh-CN" dirty="0">
                <a:latin typeface="Arial" panose="020B0604020202020204" pitchFamily="34" charset="0"/>
                <a:ea typeface="微软雅黑" panose="020B0503020204020204" pitchFamily="34" charset="-122"/>
                <a:sym typeface="Arial" panose="020B0604020202020204" pitchFamily="34" charset="0"/>
              </a:rPr>
              <a:t>原山西省机械设备成套局党组成员、总工程师</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zh-CN" altLang="en-US" dirty="0">
                <a:latin typeface="Arial" panose="020B0604020202020204" pitchFamily="34" charset="0"/>
                <a:ea typeface="微软雅黑" panose="020B0503020204020204" pitchFamily="34" charset="-122"/>
                <a:sym typeface="Arial" panose="020B0604020202020204" pitchFamily="34" charset="0"/>
              </a:rPr>
              <a:t>中国公共采购</a:t>
            </a:r>
            <a:r>
              <a:rPr lang="en-US" altLang="zh-CN" dirty="0">
                <a:latin typeface="Arial" panose="020B0604020202020204" pitchFamily="34" charset="0"/>
                <a:ea typeface="微软雅黑" panose="020B0503020204020204" pitchFamily="34" charset="-122"/>
                <a:sym typeface="Arial" panose="020B0604020202020204" pitchFamily="34" charset="0"/>
              </a:rPr>
              <a:t>2018</a:t>
            </a:r>
            <a:r>
              <a:rPr lang="zh-CN" altLang="en-US" dirty="0">
                <a:latin typeface="Arial" panose="020B0604020202020204" pitchFamily="34" charset="0"/>
                <a:ea typeface="微软雅黑" panose="020B0503020204020204" pitchFamily="34" charset="-122"/>
                <a:sym typeface="Arial" panose="020B0604020202020204" pitchFamily="34" charset="0"/>
              </a:rPr>
              <a:t>年度</a:t>
            </a:r>
            <a:r>
              <a:rPr lang="zh-CN" altLang="en-US" b="1" dirty="0">
                <a:latin typeface="Arial" panose="020B0604020202020204" pitchFamily="34" charset="0"/>
                <a:ea typeface="微软雅黑" panose="020B0503020204020204" pitchFamily="34" charset="-122"/>
                <a:sym typeface="Arial" panose="020B0604020202020204" pitchFamily="34" charset="0"/>
              </a:rPr>
              <a:t>“十大创新人物”</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zh-CN" altLang="en-US" dirty="0">
                <a:latin typeface="Arial" panose="020B0604020202020204" pitchFamily="34" charset="0"/>
                <a:ea typeface="微软雅黑" panose="020B0503020204020204" pitchFamily="34" charset="-122"/>
                <a:sym typeface="Arial" panose="020B0604020202020204" pitchFamily="34" charset="0"/>
              </a:rPr>
              <a:t>中国物流与采购联合会</a:t>
            </a:r>
            <a:r>
              <a:rPr lang="zh-CN" altLang="zh-CN" dirty="0">
                <a:latin typeface="Arial" panose="020B0604020202020204" pitchFamily="34" charset="0"/>
                <a:ea typeface="微软雅黑" panose="020B0503020204020204" pitchFamily="34" charset="-122"/>
                <a:sym typeface="Arial" panose="020B0604020202020204" pitchFamily="34" charset="0"/>
              </a:rPr>
              <a:t>公共采购专家委员会委员</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zh-CN" altLang="en-US" dirty="0">
                <a:latin typeface="Arial" panose="020B0604020202020204" pitchFamily="34" charset="0"/>
                <a:ea typeface="微软雅黑" panose="020B0503020204020204" pitchFamily="34" charset="-122"/>
                <a:sym typeface="Arial" panose="020B0604020202020204" pitchFamily="34" charset="0"/>
              </a:rPr>
              <a:t>北京建筑大学兼职教授</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zh-CN" altLang="en-US" dirty="0">
                <a:latin typeface="Arial" panose="020B0604020202020204" pitchFamily="34" charset="0"/>
                <a:ea typeface="微软雅黑" panose="020B0503020204020204" pitchFamily="34" charset="-122"/>
                <a:sym typeface="Arial" panose="020B0604020202020204" pitchFamily="34" charset="0"/>
              </a:rPr>
              <a:t>“国有企业采购管理与操作规范”</a:t>
            </a:r>
            <a:r>
              <a:rPr lang="zh-CN" altLang="en-US" b="1" dirty="0">
                <a:latin typeface="Arial" panose="020B0604020202020204" pitchFamily="34" charset="0"/>
                <a:ea typeface="微软雅黑" panose="020B0503020204020204" pitchFamily="34" charset="-122"/>
                <a:sym typeface="Arial" panose="020B0604020202020204" pitchFamily="34" charset="0"/>
              </a:rPr>
              <a:t>课题组专家组长</a:t>
            </a:r>
            <a:r>
              <a:rPr lang="zh-CN" altLang="en-US" dirty="0">
                <a:latin typeface="Arial" panose="020B0604020202020204" pitchFamily="34" charset="0"/>
                <a:ea typeface="微软雅黑" panose="020B0503020204020204" pitchFamily="34" charset="-122"/>
                <a:sym typeface="Arial" panose="020B0604020202020204" pitchFamily="34" charset="0"/>
              </a:rPr>
              <a:t>；</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国有企业采购操作规范</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团体标准主要</a:t>
            </a:r>
            <a:r>
              <a:rPr lang="zh-CN" altLang="en-US" b="1" dirty="0">
                <a:latin typeface="Arial" panose="020B0604020202020204" pitchFamily="34" charset="0"/>
                <a:ea typeface="微软雅黑" panose="020B0503020204020204" pitchFamily="34" charset="-122"/>
                <a:sym typeface="Arial" panose="020B0604020202020204" pitchFamily="34" charset="0"/>
              </a:rPr>
              <a:t>起草人；</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900430" indent="-900430">
              <a:lnSpc>
                <a:spcPct val="150000"/>
              </a:lnSpc>
              <a:buFont typeface="Wingdings" panose="05000000000000000000" pitchFamily="2" charset="2"/>
              <a:buChar char="n"/>
            </a:pPr>
            <a:r>
              <a:rPr lang="en-US" altLang="zh-CN" dirty="0">
                <a:latin typeface="Arial" panose="020B0604020202020204" pitchFamily="34" charset="0"/>
                <a:ea typeface="微软雅黑" panose="020B0503020204020204" pitchFamily="34" charset="-122"/>
                <a:sym typeface="Arial" panose="020B0604020202020204" pitchFamily="34" charset="0"/>
              </a:rPr>
              <a:t>《&lt;</a:t>
            </a:r>
            <a:r>
              <a:rPr lang="zh-CN" altLang="en-US" dirty="0">
                <a:latin typeface="Arial" panose="020B0604020202020204" pitchFamily="34" charset="0"/>
                <a:ea typeface="微软雅黑" panose="020B0503020204020204" pitchFamily="34" charset="-122"/>
                <a:sym typeface="Arial" panose="020B0604020202020204" pitchFamily="34" charset="0"/>
              </a:rPr>
              <a:t>国有企业采购操作规范</a:t>
            </a:r>
            <a:r>
              <a:rPr lang="en-US" altLang="zh-CN" dirty="0">
                <a:latin typeface="Arial" panose="020B0604020202020204" pitchFamily="34" charset="0"/>
                <a:ea typeface="微软雅黑" panose="020B0503020204020204" pitchFamily="34" charset="-122"/>
                <a:sym typeface="Arial" panose="020B0604020202020204" pitchFamily="34" charset="0"/>
              </a:rPr>
              <a:t>&gt;</a:t>
            </a:r>
            <a:r>
              <a:rPr lang="zh-CN" altLang="en-US" dirty="0">
                <a:latin typeface="Arial" panose="020B0604020202020204" pitchFamily="34" charset="0"/>
                <a:ea typeface="微软雅黑" panose="020B0503020204020204" pitchFamily="34" charset="-122"/>
                <a:sym typeface="Arial" panose="020B0604020202020204" pitchFamily="34" charset="0"/>
              </a:rPr>
              <a:t>释义</a:t>
            </a:r>
            <a:r>
              <a:rPr lang="en-US" altLang="zh-CN" dirty="0">
                <a:latin typeface="Arial" panose="020B0604020202020204" pitchFamily="34" charset="0"/>
                <a:ea typeface="微软雅黑" panose="020B0503020204020204" pitchFamily="34" charset="-122"/>
                <a:sym typeface="Arial" panose="020B0604020202020204" pitchFamily="34" charset="0"/>
              </a:rPr>
              <a:t>》 </a:t>
            </a:r>
            <a:r>
              <a:rPr lang="zh-CN" altLang="en-US" b="1" dirty="0">
                <a:latin typeface="Arial" panose="020B0604020202020204" pitchFamily="34" charset="0"/>
                <a:ea typeface="微软雅黑" panose="020B0503020204020204" pitchFamily="34" charset="-122"/>
                <a:sym typeface="Arial" panose="020B0604020202020204" pitchFamily="34" charset="0"/>
              </a:rPr>
              <a:t>主编</a:t>
            </a:r>
            <a:r>
              <a:rPr lang="zh-CN" altLang="en-US" dirty="0">
                <a:latin typeface="Arial" panose="020B0604020202020204" pitchFamily="34" charset="0"/>
                <a:ea typeface="微软雅黑" panose="020B0503020204020204" pitchFamily="34" charset="-122"/>
                <a:sym typeface="Arial" panose="020B0604020202020204" pitchFamily="34" charset="0"/>
              </a:rPr>
              <a:t>。   </a:t>
            </a:r>
          </a:p>
        </p:txBody>
      </p:sp>
      <p:sp>
        <p:nvSpPr>
          <p:cNvPr id="17" name="任意多边形: 形状 31"/>
          <p:cNvSpPr/>
          <p:nvPr/>
        </p:nvSpPr>
        <p:spPr>
          <a:xfrm>
            <a:off x="536575" y="1109663"/>
            <a:ext cx="9618663" cy="4864100"/>
          </a:xfrm>
          <a:custGeom>
            <a:avLst/>
            <a:gdLst>
              <a:gd name="connsiteX0" fmla="*/ 1914144 w 9619488"/>
              <a:gd name="connsiteY0" fmla="*/ 0 h 4864608"/>
              <a:gd name="connsiteX1" fmla="*/ 9619488 w 9619488"/>
              <a:gd name="connsiteY1" fmla="*/ 0 h 4864608"/>
              <a:gd name="connsiteX2" fmla="*/ 9619488 w 9619488"/>
              <a:gd name="connsiteY2" fmla="*/ 292608 h 4864608"/>
              <a:gd name="connsiteX3" fmla="*/ 9527636 w 9619488"/>
              <a:gd name="connsiteY3" fmla="*/ 292608 h 4864608"/>
              <a:gd name="connsiteX4" fmla="*/ 9527636 w 9619488"/>
              <a:gd name="connsiteY4" fmla="*/ 79248 h 4864608"/>
              <a:gd name="connsiteX5" fmla="*/ 1914144 w 9619488"/>
              <a:gd name="connsiteY5" fmla="*/ 79248 h 4864608"/>
              <a:gd name="connsiteX6" fmla="*/ 0 w 9619488"/>
              <a:gd name="connsiteY6" fmla="*/ 0 h 4864608"/>
              <a:gd name="connsiteX7" fmla="*/ 147128 w 9619488"/>
              <a:gd name="connsiteY7" fmla="*/ 0 h 4864608"/>
              <a:gd name="connsiteX8" fmla="*/ 147128 w 9619488"/>
              <a:gd name="connsiteY8" fmla="*/ 79248 h 4864608"/>
              <a:gd name="connsiteX9" fmla="*/ 91852 w 9619488"/>
              <a:gd name="connsiteY9" fmla="*/ 79248 h 4864608"/>
              <a:gd name="connsiteX10" fmla="*/ 91852 w 9619488"/>
              <a:gd name="connsiteY10" fmla="*/ 4742688 h 4864608"/>
              <a:gd name="connsiteX11" fmla="*/ 2926080 w 9619488"/>
              <a:gd name="connsiteY11" fmla="*/ 4742688 h 4864608"/>
              <a:gd name="connsiteX12" fmla="*/ 2926080 w 9619488"/>
              <a:gd name="connsiteY12" fmla="*/ 4864608 h 4864608"/>
              <a:gd name="connsiteX13" fmla="*/ 0 w 9619488"/>
              <a:gd name="connsiteY13" fmla="*/ 4864608 h 486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19488" h="4864608">
                <a:moveTo>
                  <a:pt x="1914144" y="0"/>
                </a:moveTo>
                <a:lnTo>
                  <a:pt x="9619488" y="0"/>
                </a:lnTo>
                <a:lnTo>
                  <a:pt x="9619488" y="292608"/>
                </a:lnTo>
                <a:lnTo>
                  <a:pt x="9527636" y="292608"/>
                </a:lnTo>
                <a:lnTo>
                  <a:pt x="9527636" y="79248"/>
                </a:lnTo>
                <a:lnTo>
                  <a:pt x="1914144" y="79248"/>
                </a:lnTo>
                <a:close/>
                <a:moveTo>
                  <a:pt x="0" y="0"/>
                </a:moveTo>
                <a:lnTo>
                  <a:pt x="147128" y="0"/>
                </a:lnTo>
                <a:lnTo>
                  <a:pt x="147128" y="79248"/>
                </a:lnTo>
                <a:lnTo>
                  <a:pt x="91852" y="79248"/>
                </a:lnTo>
                <a:lnTo>
                  <a:pt x="91852" y="4742688"/>
                </a:lnTo>
                <a:lnTo>
                  <a:pt x="2926080" y="4742688"/>
                </a:lnTo>
                <a:lnTo>
                  <a:pt x="2926080" y="4864608"/>
                </a:lnTo>
                <a:lnTo>
                  <a:pt x="0" y="4864608"/>
                </a:lnTo>
                <a:close/>
              </a:path>
            </a:pathLst>
          </a:custGeom>
          <a:solidFill>
            <a:srgbClr val="1F39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20" name="Picture 4" descr="G:\6-公共采购分会\4-全球公共采购论坛\2018全球公共采购论坛\3-年度评选\1-参评报名材料\4、十大创新人物\19、陈川生-专家\微信图片_20181030182317.jpg"/>
          <p:cNvPicPr>
            <a:picLocks noChangeAspect="1" noChangeArrowheads="1"/>
          </p:cNvPicPr>
          <p:nvPr/>
        </p:nvPicPr>
        <p:blipFill>
          <a:blip r:embed="rId3" cstate="print"/>
          <a:srcRect/>
          <a:stretch>
            <a:fillRect/>
          </a:stretch>
        </p:blipFill>
        <p:spPr bwMode="auto">
          <a:xfrm>
            <a:off x="7212330" y="1355338"/>
            <a:ext cx="4175078" cy="389005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5360" y="595618"/>
            <a:ext cx="11425269" cy="6097745"/>
          </a:xfrm>
        </p:spPr>
        <p:txBody>
          <a:bodyPr>
            <a:normAutofit/>
          </a:bodyPr>
          <a:lstStyle/>
          <a:p>
            <a:r>
              <a:rPr lang="zh-CN" altLang="en-US" dirty="0"/>
              <a:t>示例：</a:t>
            </a:r>
            <a:endParaRPr lang="en-US" altLang="zh-CN" dirty="0"/>
          </a:p>
          <a:p>
            <a:r>
              <a:rPr lang="zh-CN" altLang="en-US" dirty="0"/>
              <a:t>如果采购成本占报价的</a:t>
            </a:r>
            <a:r>
              <a:rPr lang="en-US" altLang="zh-CN" dirty="0"/>
              <a:t>60%</a:t>
            </a:r>
            <a:r>
              <a:rPr lang="zh-CN" altLang="en-US" dirty="0"/>
              <a:t>，劳动力占</a:t>
            </a:r>
            <a:r>
              <a:rPr lang="en-US" altLang="zh-CN" dirty="0"/>
              <a:t>12%</a:t>
            </a:r>
            <a:r>
              <a:rPr lang="zh-CN" altLang="en-US" dirty="0"/>
              <a:t>，管理成本占</a:t>
            </a:r>
            <a:r>
              <a:rPr lang="en-US" altLang="zh-CN" dirty="0"/>
              <a:t>18%</a:t>
            </a:r>
            <a:r>
              <a:rPr lang="zh-CN" altLang="en-US" dirty="0"/>
              <a:t>，利润占</a:t>
            </a:r>
            <a:r>
              <a:rPr lang="en-US" altLang="zh-CN" dirty="0"/>
              <a:t>10%</a:t>
            </a:r>
            <a:r>
              <a:rPr lang="zh-CN" altLang="en-US" dirty="0"/>
              <a:t>。</a:t>
            </a:r>
          </a:p>
          <a:p>
            <a:r>
              <a:rPr lang="zh-CN" altLang="en-US" dirty="0"/>
              <a:t>采购成本减低</a:t>
            </a:r>
            <a:r>
              <a:rPr lang="en-US" altLang="zh-CN" dirty="0"/>
              <a:t>10%</a:t>
            </a:r>
            <a:r>
              <a:rPr lang="zh-CN" altLang="en-US" dirty="0"/>
              <a:t>相当总成本的</a:t>
            </a:r>
            <a:r>
              <a:rPr lang="en-US" altLang="zh-CN" dirty="0"/>
              <a:t>6%</a:t>
            </a:r>
            <a:r>
              <a:rPr lang="zh-CN" altLang="en-US" dirty="0"/>
              <a:t>（</a:t>
            </a:r>
            <a:r>
              <a:rPr lang="en-US" altLang="zh-CN" dirty="0"/>
              <a:t>60%×10%</a:t>
            </a:r>
            <a:r>
              <a:rPr lang="zh-CN" altLang="en-US" dirty="0"/>
              <a:t>）；</a:t>
            </a:r>
          </a:p>
          <a:p>
            <a:r>
              <a:rPr lang="zh-CN" altLang="en-US" dirty="0"/>
              <a:t>要做到这一点，劳动力成本需要减少</a:t>
            </a:r>
            <a:r>
              <a:rPr lang="en-US" altLang="zh-CN" dirty="0"/>
              <a:t>50%</a:t>
            </a:r>
            <a:r>
              <a:rPr lang="zh-CN" altLang="en-US" dirty="0"/>
              <a:t>（</a:t>
            </a:r>
            <a:r>
              <a:rPr lang="en-US" altLang="zh-CN" dirty="0"/>
              <a:t>6%/12%</a:t>
            </a:r>
            <a:r>
              <a:rPr lang="zh-CN" altLang="en-US" dirty="0"/>
              <a:t>）</a:t>
            </a:r>
            <a:r>
              <a:rPr lang="en-US" altLang="zh-CN" dirty="0"/>
              <a:t>=50%</a:t>
            </a:r>
          </a:p>
          <a:p>
            <a:r>
              <a:rPr lang="zh-CN" altLang="en-US" dirty="0"/>
              <a:t>管理成本需要降低</a:t>
            </a:r>
            <a:r>
              <a:rPr lang="en-US" altLang="zh-CN" dirty="0"/>
              <a:t>33%</a:t>
            </a:r>
            <a:r>
              <a:rPr lang="zh-CN" altLang="en-US" dirty="0"/>
              <a:t>（</a:t>
            </a:r>
            <a:r>
              <a:rPr lang="en-US" altLang="zh-CN" dirty="0"/>
              <a:t>6%/18%</a:t>
            </a:r>
            <a:r>
              <a:rPr lang="zh-CN" altLang="en-US" dirty="0"/>
              <a:t>）</a:t>
            </a:r>
            <a:r>
              <a:rPr lang="en-US" altLang="zh-CN" dirty="0"/>
              <a:t>=33%</a:t>
            </a:r>
          </a:p>
          <a:p>
            <a:r>
              <a:rPr lang="zh-CN" altLang="en-US" dirty="0"/>
              <a:t>为了需要同样的效益，销售需要增加</a:t>
            </a:r>
            <a:r>
              <a:rPr lang="en-US" altLang="zh-CN" dirty="0"/>
              <a:t>60%</a:t>
            </a:r>
          </a:p>
          <a:p>
            <a:r>
              <a:rPr lang="zh-CN" altLang="en-US" dirty="0"/>
              <a:t>（</a:t>
            </a:r>
            <a:r>
              <a:rPr lang="en-US" altLang="zh-CN" dirty="0"/>
              <a:t>6%/10%</a:t>
            </a:r>
            <a:r>
              <a:rPr lang="zh-CN" altLang="en-US" dirty="0"/>
              <a:t>）</a:t>
            </a:r>
            <a:r>
              <a:rPr lang="en-US" altLang="zh-CN" dirty="0"/>
              <a:t>=60%</a:t>
            </a:r>
          </a:p>
          <a:p>
            <a:r>
              <a:rPr lang="zh-CN" altLang="en-US" dirty="0"/>
              <a:t>采购成本降低</a:t>
            </a:r>
            <a:r>
              <a:rPr lang="en-US" altLang="zh-CN" dirty="0"/>
              <a:t>10%</a:t>
            </a:r>
            <a:r>
              <a:rPr lang="zh-CN" altLang="en-US" dirty="0"/>
              <a:t>，拉动了</a:t>
            </a:r>
            <a:r>
              <a:rPr lang="en-US" altLang="zh-CN" dirty="0"/>
              <a:t>60%</a:t>
            </a:r>
            <a:r>
              <a:rPr lang="zh-CN" altLang="en-US" dirty="0"/>
              <a:t>的利润（杠杆作用）</a:t>
            </a:r>
          </a:p>
          <a:p>
            <a:r>
              <a:rPr lang="zh-CN" altLang="en-US" dirty="0"/>
              <a:t>因此，在企业供应链模式中采购部门不是后勤部门，而是企业第一营利的首要环节或重要岗位。</a:t>
            </a:r>
          </a:p>
        </p:txBody>
      </p:sp>
    </p:spTree>
    <p:extLst>
      <p:ext uri="{BB962C8B-B14F-4D97-AF65-F5344CB8AC3E}">
        <p14:creationId xmlns:p14="http://schemas.microsoft.com/office/powerpoint/2010/main" xmlns="" val="1527650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A3F81023-496A-4F10-B033-28F5B5070479}"/>
              </a:ext>
            </a:extLst>
          </p:cNvPr>
          <p:cNvSpPr/>
          <p:nvPr/>
        </p:nvSpPr>
        <p:spPr>
          <a:xfrm>
            <a:off x="1082180" y="5589033"/>
            <a:ext cx="9404059" cy="100667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l">
              <a:spcAft>
                <a:spcPts val="0"/>
              </a:spcAft>
            </a:pPr>
            <a:r>
              <a:rPr lang="zh-CN" sz="2000" kern="100" dirty="0">
                <a:effectLst/>
                <a:ea typeface="等线" panose="02010600030101010101" pitchFamily="2" charset="-122"/>
                <a:cs typeface="Times New Roman" panose="02020603050405020304" pitchFamily="18" charset="0"/>
              </a:rPr>
              <a:t>通过有效的需求管理、采购寻源和供应商绩效管理能够有效的影响供应链总成本，</a:t>
            </a:r>
            <a:r>
              <a:rPr lang="zh-CN" altLang="en-US" sz="2000" kern="100" dirty="0">
                <a:ea typeface="等线" panose="02010600030101010101" pitchFamily="2" charset="-122"/>
                <a:cs typeface="Times New Roman" panose="02020603050405020304" pitchFamily="18" charset="0"/>
              </a:rPr>
              <a:t>企业采购部门不再是后勤部门将</a:t>
            </a:r>
            <a:r>
              <a:rPr lang="zh-CN" sz="2000" kern="100" dirty="0">
                <a:effectLst/>
                <a:ea typeface="等线" panose="02010600030101010101" pitchFamily="2" charset="-122"/>
                <a:cs typeface="Times New Roman" panose="02020603050405020304" pitchFamily="18" charset="0"/>
              </a:rPr>
              <a:t>成为企业的战略部门</a:t>
            </a:r>
            <a:r>
              <a:rPr lang="zh-CN" altLang="en-US" sz="2000" kern="100" dirty="0">
                <a:effectLst/>
                <a:ea typeface="等线" panose="02010600030101010101" pitchFamily="2" charset="-122"/>
                <a:cs typeface="Times New Roman" panose="02020603050405020304" pitchFamily="18" charset="0"/>
              </a:rPr>
              <a:t>。</a:t>
            </a:r>
            <a:endParaRPr lang="zh-CN" sz="2000" kern="100" dirty="0">
              <a:effectLst/>
              <a:ea typeface="等线"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xmlns="" id="{492B75BF-ACB6-48F5-8B36-1E4E97FD3DCB}"/>
              </a:ext>
            </a:extLst>
          </p:cNvPr>
          <p:cNvPicPr>
            <a:picLocks noChangeAspect="1"/>
          </p:cNvPicPr>
          <p:nvPr/>
        </p:nvPicPr>
        <p:blipFill>
          <a:blip r:embed="rId2" cstate="print"/>
          <a:stretch>
            <a:fillRect/>
          </a:stretch>
        </p:blipFill>
        <p:spPr>
          <a:xfrm>
            <a:off x="1434064" y="580049"/>
            <a:ext cx="8286435" cy="4815988"/>
          </a:xfrm>
          <a:prstGeom prst="rect">
            <a:avLst/>
          </a:prstGeom>
        </p:spPr>
      </p:pic>
      <p:pic>
        <p:nvPicPr>
          <p:cNvPr id="5" name="图片 4">
            <a:extLst>
              <a:ext uri="{FF2B5EF4-FFF2-40B4-BE49-F238E27FC236}">
                <a16:creationId xmlns:a16="http://schemas.microsoft.com/office/drawing/2014/main" xmlns="" id="{52500787-0FEE-43BF-B3CA-ED0B261A4F02}"/>
              </a:ext>
            </a:extLst>
          </p:cNvPr>
          <p:cNvPicPr>
            <a:picLocks noChangeAspect="1"/>
          </p:cNvPicPr>
          <p:nvPr/>
        </p:nvPicPr>
        <p:blipFill>
          <a:blip r:embed="rId3" cstate="print"/>
          <a:stretch>
            <a:fillRect/>
          </a:stretch>
        </p:blipFill>
        <p:spPr>
          <a:xfrm>
            <a:off x="9324035" y="2561732"/>
            <a:ext cx="2552654" cy="2125882"/>
          </a:xfrm>
          <a:prstGeom prst="rect">
            <a:avLst/>
          </a:prstGeom>
        </p:spPr>
      </p:pic>
      <p:sp>
        <p:nvSpPr>
          <p:cNvPr id="6" name="矩形 5">
            <a:extLst>
              <a:ext uri="{FF2B5EF4-FFF2-40B4-BE49-F238E27FC236}">
                <a16:creationId xmlns:a16="http://schemas.microsoft.com/office/drawing/2014/main" xmlns="" id="{4AF92C73-F733-4628-BBE5-044E4C7ADAC9}"/>
              </a:ext>
            </a:extLst>
          </p:cNvPr>
          <p:cNvSpPr/>
          <p:nvPr/>
        </p:nvSpPr>
        <p:spPr>
          <a:xfrm>
            <a:off x="578839" y="142613"/>
            <a:ext cx="6828639" cy="6058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t> </a:t>
            </a:r>
            <a:r>
              <a:rPr lang="zh-CN" altLang="en-US" sz="2800" b="1" dirty="0">
                <a:latin typeface="Microsoft YaHei Light" panose="020B0502040204020203" pitchFamily="34" charset="-122"/>
                <a:ea typeface="Microsoft YaHei Light" panose="020B0502040204020203" pitchFamily="34" charset="-122"/>
              </a:rPr>
              <a:t>五、企业采购在供应链管理中的战略作用</a:t>
            </a:r>
          </a:p>
        </p:txBody>
      </p:sp>
    </p:spTree>
    <p:extLst>
      <p:ext uri="{BB962C8B-B14F-4D97-AF65-F5344CB8AC3E}">
        <p14:creationId xmlns:p14="http://schemas.microsoft.com/office/powerpoint/2010/main" xmlns="" val="346422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矩形 1"/>
          <p:cNvSpPr>
            <a:spLocks noChangeArrowheads="1"/>
          </p:cNvSpPr>
          <p:nvPr/>
        </p:nvSpPr>
        <p:spPr bwMode="auto">
          <a:xfrm>
            <a:off x="-1384300" y="-1752600"/>
            <a:ext cx="14960600" cy="10556875"/>
          </a:xfrm>
          <a:prstGeom prst="rect">
            <a:avLst/>
          </a:prstGeom>
          <a:solidFill>
            <a:schemeClr val="bg2">
              <a:lumMod val="50000"/>
            </a:schemeClr>
          </a:solidFill>
          <a:ln w="9525">
            <a:noFill/>
            <a:miter lim="800000"/>
          </a:ln>
        </p:spPr>
        <p:txBody>
          <a:bodyPr wrap="square">
            <a:spAutoFit/>
          </a:bodyPr>
          <a:lstStyle/>
          <a:p>
            <a:r>
              <a:rPr lang="en-US" altLang="zh-CN" sz="68000" dirty="0">
                <a:solidFill>
                  <a:schemeClr val="bg1"/>
                </a:solidFill>
                <a:latin typeface="Impact" panose="020B0806030902050204" pitchFamily="34" charset="0"/>
                <a:ea typeface="微软雅黑" panose="020B0503020204020204" pitchFamily="34" charset="-122"/>
                <a:sym typeface="Arial" panose="020B0604020202020204" pitchFamily="34" charset="0"/>
              </a:rPr>
              <a:t>02</a:t>
            </a:r>
            <a:endParaRPr lang="zh-CN" altLang="en-US" sz="680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4" name="矩形 3"/>
          <p:cNvSpPr/>
          <p:nvPr/>
        </p:nvSpPr>
        <p:spPr>
          <a:xfrm>
            <a:off x="5546725" y="3525838"/>
            <a:ext cx="6645275" cy="1230312"/>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195263" y="3771900"/>
            <a:ext cx="11088687" cy="1229360"/>
          </a:xfrm>
          <a:prstGeom prst="rect">
            <a:avLst/>
          </a:prstGeom>
          <a:noFill/>
        </p:spPr>
        <p:txBody>
          <a:bodyPr lIns="121960" tIns="60980" rIns="121960" bIns="60980">
            <a:spAutoFit/>
          </a:bodyPr>
          <a:lstStyle/>
          <a:p>
            <a:pPr algn="r" fontAlgn="auto">
              <a:spcBef>
                <a:spcPts val="0"/>
              </a:spcBef>
              <a:spcAft>
                <a:spcPts val="0"/>
              </a:spcAft>
              <a:defRPr/>
            </a:pPr>
            <a:r>
              <a:rPr lang="en-US" altLang="zh-CN"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zh-CN" altLang="en-US"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规范</a:t>
            </a:r>
            <a:r>
              <a:rPr lang="en-US" altLang="zh-CN"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zh-CN" altLang="en-US"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第一章 适用范围</a:t>
            </a:r>
            <a:endParaRPr lang="zh-CN" altLang="zh-CN"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p>
            <a:pPr algn="r" fontAlgn="auto">
              <a:spcBef>
                <a:spcPts val="0"/>
              </a:spcBef>
              <a:spcAft>
                <a:spcPts val="0"/>
              </a:spcAft>
              <a:defRPr/>
            </a:pPr>
            <a:endParaRPr lang="zh-CN" altLang="zh-CN"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矩形 9"/>
          <p:cNvSpPr/>
          <p:nvPr/>
        </p:nvSpPr>
        <p:spPr>
          <a:xfrm>
            <a:off x="182563" y="2717800"/>
            <a:ext cx="10955337" cy="738188"/>
          </a:xfrm>
          <a:prstGeom prst="rect">
            <a:avLst/>
          </a:prstGeom>
          <a:noFill/>
        </p:spPr>
        <p:txBody>
          <a:bodyPr lIns="121960" tIns="60980" rIns="121960" bIns="60980">
            <a:spAutoFit/>
          </a:bodyPr>
          <a:lstStyle/>
          <a:p>
            <a:pPr algn="r" fontAlgn="auto">
              <a:spcBef>
                <a:spcPts val="0"/>
              </a:spcBef>
              <a:spcAft>
                <a:spcPts val="0"/>
              </a:spcAft>
              <a:defRPr/>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TWO</a:t>
            </a:r>
            <a:endParaRPr lang="zh-CN"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 name="文本框 2"/>
          <p:cNvSpPr txBox="1"/>
          <p:nvPr>
            <p:custDataLst>
              <p:tags r:id="rId1"/>
            </p:custDataLst>
          </p:nvPr>
        </p:nvSpPr>
        <p:spPr bwMode="auto">
          <a:xfrm>
            <a:off x="7922895" y="4756150"/>
            <a:ext cx="4269105" cy="1838960"/>
          </a:xfrm>
          <a:prstGeom prst="rect">
            <a:avLst/>
          </a:prstGeom>
          <a:noFill/>
        </p:spPr>
        <p:txBody>
          <a:bodyPr anchor="ctr">
            <a:normAutofit/>
          </a:bodyPr>
          <a:lstStyle/>
          <a:p>
            <a:pPr marL="0" indent="0">
              <a:lnSpc>
                <a:spcPct val="90000"/>
              </a:lnSpc>
              <a:spcBef>
                <a:spcPts val="1000"/>
              </a:spcBef>
              <a:buFont typeface="Arial" panose="020B0604020202020204" pitchFamily="34" charset="0"/>
              <a:buNone/>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一、标准结构框架</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0" indent="0">
              <a:lnSpc>
                <a:spcPct val="90000"/>
              </a:lnSpc>
              <a:spcBef>
                <a:spcPts val="1000"/>
              </a:spcBef>
              <a:buFont typeface="Arial" panose="020B0604020202020204" pitchFamily="34" charset="0"/>
              <a:buNone/>
            </a:pPr>
            <a:r>
              <a:rPr lang="zh-CN" altLang="en-US" sz="2400" dirty="0">
                <a:solidFill>
                  <a:schemeClr val="bg1"/>
                </a:solidFill>
                <a:latin typeface="微软雅黑" panose="020B0503020204020204" pitchFamily="34" charset="-122"/>
                <a:ea typeface="微软雅黑" panose="020B0503020204020204" pitchFamily="34" charset="-122"/>
              </a:rPr>
              <a:t>二、标准适用范围</a:t>
            </a:r>
            <a:endParaRPr lang="en-US" altLang="zh-CN" sz="2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4380" y="1443990"/>
            <a:ext cx="5067935" cy="3970318"/>
          </a:xfrm>
          <a:prstGeom prst="rect">
            <a:avLst/>
          </a:prstGeom>
        </p:spPr>
        <p:txBody>
          <a:bodyPr wrap="square">
            <a:spAutoFit/>
          </a:bodyPr>
          <a:lstStyle/>
          <a:p>
            <a:r>
              <a:rPr lang="en-US" altLang="zh-CN" sz="2800" dirty="0">
                <a:solidFill>
                  <a:srgbClr val="FF0000"/>
                </a:solidFill>
                <a:latin typeface="黑体" panose="02010609060101010101" pitchFamily="49" charset="-122"/>
                <a:ea typeface="黑体" panose="02010609060101010101" pitchFamily="49" charset="-122"/>
              </a:rPr>
              <a:t>1</a:t>
            </a:r>
            <a:r>
              <a:rPr lang="zh-CN" altLang="en-US" sz="2800" dirty="0">
                <a:solidFill>
                  <a:srgbClr val="FF0000"/>
                </a:solidFill>
                <a:latin typeface="黑体" panose="02010609060101010101" pitchFamily="49" charset="-122"/>
                <a:ea typeface="黑体" panose="02010609060101010101" pitchFamily="49" charset="-122"/>
              </a:rPr>
              <a:t>、标准正文</a:t>
            </a:r>
            <a:endParaRPr lang="en-US" altLang="zh-CN" sz="2800" dirty="0">
              <a:solidFill>
                <a:srgbClr val="FF0000"/>
              </a:solidFill>
              <a:latin typeface="黑体" panose="02010609060101010101" pitchFamily="49" charset="-122"/>
              <a:ea typeface="黑体" panose="02010609060101010101" pitchFamily="49" charset="-122"/>
            </a:endParaRPr>
          </a:p>
          <a:p>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标准正文分为四章</a:t>
            </a:r>
            <a:endParaRPr lang="en-US" altLang="zh-CN" sz="2800" dirty="0">
              <a:latin typeface="宋体" panose="02010600030101010101" pitchFamily="2" charset="-122"/>
              <a:ea typeface="宋体" panose="02010600030101010101" pitchFamily="2" charset="-122"/>
            </a:endParaRPr>
          </a:p>
          <a:p>
            <a:r>
              <a:rPr lang="zh-CN" altLang="en-US" sz="2800" dirty="0">
                <a:latin typeface="楷体" panose="02010609060101010101" pitchFamily="49" charset="-122"/>
                <a:ea typeface="楷体" panose="02010609060101010101" pitchFamily="49" charset="-122"/>
              </a:rPr>
              <a:t>第一章：范围</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第二章：定义和术语</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第三章：采购流程和通用要求</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第四章：采购方式</a:t>
            </a:r>
          </a:p>
          <a:p>
            <a:endParaRPr lang="en-US" altLang="zh-CN" sz="2800" dirty="0">
              <a:latin typeface="楷体" panose="02010609060101010101" pitchFamily="49" charset="-122"/>
              <a:ea typeface="楷体" panose="02010609060101010101" pitchFamily="49" charset="-122"/>
            </a:endParaRPr>
          </a:p>
          <a:p>
            <a:r>
              <a:rPr lang="zh-CN" altLang="en-US" sz="2800" dirty="0">
                <a:latin typeface="宋体" panose="02010600030101010101" pitchFamily="2" charset="-122"/>
                <a:ea typeface="宋体" panose="02010600030101010101" pitchFamily="2" charset="-122"/>
              </a:rPr>
              <a:t>其中，主要框架结构见下图</a:t>
            </a:r>
            <a:endParaRPr lang="zh-CN" altLang="en-US" sz="2800" dirty="0"/>
          </a:p>
        </p:txBody>
      </p:sp>
      <p:sp>
        <p:nvSpPr>
          <p:cNvPr id="4" name="矩形 3"/>
          <p:cNvSpPr/>
          <p:nvPr/>
        </p:nvSpPr>
        <p:spPr>
          <a:xfrm>
            <a:off x="983932" y="686434"/>
            <a:ext cx="3027680" cy="478155"/>
          </a:xfrm>
          <a:prstGeom prst="rect">
            <a:avLst/>
          </a:prstGeom>
          <a:noFill/>
        </p:spPr>
        <p:txBody>
          <a:bodyPr wrap="none">
            <a:spAutoFit/>
          </a:bodyPr>
          <a:lstStyle/>
          <a:p>
            <a:pPr marL="0" indent="0">
              <a:lnSpc>
                <a:spcPct val="90000"/>
              </a:lnSpc>
              <a:spcBef>
                <a:spcPts val="1000"/>
              </a:spcBef>
              <a:buFont typeface="Arial" panose="020B0604020202020204" pitchFamily="34" charset="0"/>
              <a:buNone/>
            </a:pPr>
            <a:r>
              <a:rPr lang="zh-CN" altLang="en-US" sz="2800" dirty="0">
                <a:solidFill>
                  <a:srgbClr val="FF0000"/>
                </a:solidFill>
                <a:latin typeface="Arial" panose="020B0604020202020204" pitchFamily="34" charset="0"/>
                <a:ea typeface="微软雅黑" panose="020B0503020204020204" pitchFamily="34" charset="-122"/>
                <a:sym typeface="Arial" panose="020B0604020202020204" pitchFamily="34" charset="0"/>
              </a:rPr>
              <a:t>一、标准结构框架</a:t>
            </a:r>
            <a:endParaRPr lang="en-US" altLang="zh-CN" sz="2800"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14"/>
          <p:cNvGrpSpPr/>
          <p:nvPr/>
        </p:nvGrpSpPr>
        <p:grpSpPr bwMode="auto">
          <a:xfrm>
            <a:off x="6000751" y="1116012"/>
            <a:ext cx="3920490" cy="4625975"/>
            <a:chOff x="865232" y="1286330"/>
            <a:chExt cx="4013321" cy="4966128"/>
          </a:xfrm>
        </p:grpSpPr>
        <p:pic>
          <p:nvPicPr>
            <p:cNvPr id="6" name="Picture 3"/>
            <p:cNvPicPr>
              <a:picLocks noChangeAspect="1" noChangeArrowheads="1"/>
            </p:cNvPicPr>
            <p:nvPr/>
          </p:nvPicPr>
          <p:blipFill>
            <a:blip r:embed="rId2" cstate="print"/>
            <a:srcRect l="5354" t="8440" r="6203" b="10136"/>
            <a:stretch>
              <a:fillRect/>
            </a:stretch>
          </p:blipFill>
          <p:spPr bwMode="auto">
            <a:xfrm>
              <a:off x="865232" y="1286330"/>
              <a:ext cx="4013321" cy="4966128"/>
            </a:xfrm>
            <a:prstGeom prst="rect">
              <a:avLst/>
            </a:prstGeom>
            <a:noFill/>
            <a:ln w="9525">
              <a:noFill/>
              <a:miter lim="800000"/>
              <a:headEnd/>
              <a:tailEnd/>
            </a:ln>
          </p:spPr>
        </p:pic>
        <p:sp>
          <p:nvSpPr>
            <p:cNvPr id="7" name="Rectangle 4"/>
            <p:cNvSpPr/>
            <p:nvPr/>
          </p:nvSpPr>
          <p:spPr>
            <a:xfrm>
              <a:off x="1454929" y="1875864"/>
              <a:ext cx="2838784" cy="3697941"/>
            </a:xfrm>
            <a:prstGeom prst="rect">
              <a:avLst/>
            </a:prstGeom>
            <a:blipFill>
              <a:blip r:embed="rId3" cstate="print"/>
              <a:srcRect/>
              <a:stretch>
                <a:fillRect l="-4200" t="-5259" r="-103674" b="-9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p>
          </p:txBody>
        </p:sp>
      </p:grpSp>
      <p:pic>
        <p:nvPicPr>
          <p:cNvPr id="8" name="图片 7"/>
          <p:cNvPicPr>
            <a:picLocks noChangeAspect="1"/>
          </p:cNvPicPr>
          <p:nvPr/>
        </p:nvPicPr>
        <p:blipFill>
          <a:blip r:embed="rId4" cstate="print"/>
          <a:stretch>
            <a:fillRect/>
          </a:stretch>
        </p:blipFill>
        <p:spPr>
          <a:xfrm>
            <a:off x="6576808" y="1616449"/>
            <a:ext cx="2773121" cy="36477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53C8C75-FEF4-468B-A2D5-0B8A8CCA64B9}"/>
              </a:ext>
            </a:extLst>
          </p:cNvPr>
          <p:cNvSpPr/>
          <p:nvPr/>
        </p:nvSpPr>
        <p:spPr>
          <a:xfrm>
            <a:off x="1037308" y="688259"/>
            <a:ext cx="914400" cy="4713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国</a:t>
            </a:r>
            <a:endParaRPr lang="en-US" altLang="zh-CN" sz="2400" dirty="0"/>
          </a:p>
          <a:p>
            <a:pPr algn="ctr"/>
            <a:r>
              <a:rPr lang="zh-CN" altLang="en-US" sz="2400" dirty="0"/>
              <a:t>有</a:t>
            </a:r>
            <a:endParaRPr lang="en-US" altLang="zh-CN" sz="2400" dirty="0"/>
          </a:p>
          <a:p>
            <a:pPr algn="ctr"/>
            <a:r>
              <a:rPr lang="zh-CN" altLang="en-US" sz="2400" dirty="0"/>
              <a:t>企</a:t>
            </a:r>
            <a:endParaRPr lang="en-US" altLang="zh-CN" sz="2400" dirty="0"/>
          </a:p>
          <a:p>
            <a:pPr algn="ctr"/>
            <a:r>
              <a:rPr lang="zh-CN" altLang="en-US" sz="2400" dirty="0"/>
              <a:t>业</a:t>
            </a:r>
            <a:endParaRPr lang="en-US" altLang="zh-CN" sz="2400" dirty="0"/>
          </a:p>
          <a:p>
            <a:pPr algn="ctr"/>
            <a:r>
              <a:rPr lang="zh-CN" altLang="en-US" sz="2400" dirty="0"/>
              <a:t>采</a:t>
            </a:r>
            <a:endParaRPr lang="en-US" altLang="zh-CN" sz="2400" dirty="0"/>
          </a:p>
          <a:p>
            <a:pPr algn="ctr"/>
            <a:r>
              <a:rPr lang="zh-CN" altLang="en-US" sz="2400" dirty="0"/>
              <a:t>购</a:t>
            </a:r>
            <a:endParaRPr lang="en-US" altLang="zh-CN" sz="2400" dirty="0"/>
          </a:p>
          <a:p>
            <a:pPr algn="ctr"/>
            <a:r>
              <a:rPr lang="zh-CN" altLang="en-US" sz="2400" dirty="0"/>
              <a:t>操</a:t>
            </a:r>
            <a:endParaRPr lang="en-US" altLang="zh-CN" sz="2400" dirty="0"/>
          </a:p>
          <a:p>
            <a:pPr algn="ctr"/>
            <a:r>
              <a:rPr lang="zh-CN" altLang="en-US" sz="2400" dirty="0"/>
              <a:t>作</a:t>
            </a:r>
            <a:endParaRPr lang="en-US" altLang="zh-CN" sz="2400" dirty="0"/>
          </a:p>
          <a:p>
            <a:pPr algn="ctr"/>
            <a:r>
              <a:rPr lang="zh-CN" altLang="en-US" sz="2400" dirty="0"/>
              <a:t>规</a:t>
            </a:r>
            <a:endParaRPr lang="en-US" altLang="zh-CN" sz="2400" dirty="0"/>
          </a:p>
          <a:p>
            <a:pPr algn="ctr"/>
            <a:r>
              <a:rPr lang="zh-CN" altLang="en-US" sz="2400" dirty="0"/>
              <a:t>范</a:t>
            </a:r>
          </a:p>
        </p:txBody>
      </p:sp>
      <p:sp>
        <p:nvSpPr>
          <p:cNvPr id="3" name="矩形 2">
            <a:extLst>
              <a:ext uri="{FF2B5EF4-FFF2-40B4-BE49-F238E27FC236}">
                <a16:creationId xmlns:a16="http://schemas.microsoft.com/office/drawing/2014/main" xmlns="" id="{7B1BBEF7-C308-41D3-A24F-F88DE251598C}"/>
              </a:ext>
            </a:extLst>
          </p:cNvPr>
          <p:cNvSpPr/>
          <p:nvPr/>
        </p:nvSpPr>
        <p:spPr>
          <a:xfrm>
            <a:off x="3362633" y="613286"/>
            <a:ext cx="2792361" cy="715297"/>
          </a:xfrm>
          <a:prstGeom prst="rect">
            <a:avLst/>
          </a:prstGeom>
          <a:solidFill>
            <a:srgbClr val="00B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两类采购管理模式</a:t>
            </a:r>
          </a:p>
        </p:txBody>
      </p:sp>
      <p:sp>
        <p:nvSpPr>
          <p:cNvPr id="4" name="矩形 3">
            <a:extLst>
              <a:ext uri="{FF2B5EF4-FFF2-40B4-BE49-F238E27FC236}">
                <a16:creationId xmlns:a16="http://schemas.microsoft.com/office/drawing/2014/main" xmlns="" id="{630CBA76-BD33-4DB4-93FB-7489C94D14AD}"/>
              </a:ext>
            </a:extLst>
          </p:cNvPr>
          <p:cNvSpPr/>
          <p:nvPr/>
        </p:nvSpPr>
        <p:spPr>
          <a:xfrm>
            <a:off x="3303639" y="2162199"/>
            <a:ext cx="2792361" cy="7152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两种采购组织形式</a:t>
            </a:r>
          </a:p>
        </p:txBody>
      </p:sp>
      <p:sp>
        <p:nvSpPr>
          <p:cNvPr id="5" name="矩形 4">
            <a:extLst>
              <a:ext uri="{FF2B5EF4-FFF2-40B4-BE49-F238E27FC236}">
                <a16:creationId xmlns:a16="http://schemas.microsoft.com/office/drawing/2014/main" xmlns="" id="{DD06EDA5-E36E-4D2A-8C0B-C8645215A5C3}"/>
              </a:ext>
            </a:extLst>
          </p:cNvPr>
          <p:cNvSpPr/>
          <p:nvPr/>
        </p:nvSpPr>
        <p:spPr>
          <a:xfrm>
            <a:off x="3362628" y="4611380"/>
            <a:ext cx="2792361" cy="7152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四组采购方法</a:t>
            </a:r>
          </a:p>
        </p:txBody>
      </p:sp>
      <p:sp>
        <p:nvSpPr>
          <p:cNvPr id="6" name="矩形 5">
            <a:extLst>
              <a:ext uri="{FF2B5EF4-FFF2-40B4-BE49-F238E27FC236}">
                <a16:creationId xmlns:a16="http://schemas.microsoft.com/office/drawing/2014/main" xmlns="" id="{88FF5E14-AF0F-4CF7-B95C-FAC6A1F1B8BD}"/>
              </a:ext>
            </a:extLst>
          </p:cNvPr>
          <p:cNvSpPr/>
          <p:nvPr/>
        </p:nvSpPr>
        <p:spPr>
          <a:xfrm>
            <a:off x="7506923" y="167147"/>
            <a:ext cx="2792361" cy="715297"/>
          </a:xfrm>
          <a:prstGeom prst="rect">
            <a:avLst/>
          </a:prstGeom>
          <a:solidFill>
            <a:srgbClr val="00B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项目采购</a:t>
            </a:r>
          </a:p>
        </p:txBody>
      </p:sp>
      <p:sp>
        <p:nvSpPr>
          <p:cNvPr id="7" name="矩形 6">
            <a:extLst>
              <a:ext uri="{FF2B5EF4-FFF2-40B4-BE49-F238E27FC236}">
                <a16:creationId xmlns:a16="http://schemas.microsoft.com/office/drawing/2014/main" xmlns="" id="{06A9D719-5E01-4291-863E-805E372CB004}"/>
              </a:ext>
            </a:extLst>
          </p:cNvPr>
          <p:cNvSpPr/>
          <p:nvPr/>
        </p:nvSpPr>
        <p:spPr>
          <a:xfrm>
            <a:off x="7506921" y="970935"/>
            <a:ext cx="2792361" cy="715297"/>
          </a:xfrm>
          <a:prstGeom prst="rect">
            <a:avLst/>
          </a:prstGeom>
          <a:solidFill>
            <a:srgbClr val="00BD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运营采购</a:t>
            </a:r>
          </a:p>
        </p:txBody>
      </p:sp>
      <p:sp>
        <p:nvSpPr>
          <p:cNvPr id="8" name="矩形 7">
            <a:extLst>
              <a:ext uri="{FF2B5EF4-FFF2-40B4-BE49-F238E27FC236}">
                <a16:creationId xmlns:a16="http://schemas.microsoft.com/office/drawing/2014/main" xmlns="" id="{E603C66F-664E-43DC-AD42-5945D352FAB3}"/>
              </a:ext>
            </a:extLst>
          </p:cNvPr>
          <p:cNvSpPr/>
          <p:nvPr/>
        </p:nvSpPr>
        <p:spPr>
          <a:xfrm>
            <a:off x="7506919" y="3441955"/>
            <a:ext cx="2792361" cy="7152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招标采购</a:t>
            </a:r>
          </a:p>
        </p:txBody>
      </p:sp>
      <p:sp>
        <p:nvSpPr>
          <p:cNvPr id="9" name="矩形 8">
            <a:extLst>
              <a:ext uri="{FF2B5EF4-FFF2-40B4-BE49-F238E27FC236}">
                <a16:creationId xmlns:a16="http://schemas.microsoft.com/office/drawing/2014/main" xmlns="" id="{03673E42-FCF5-4862-B296-CEAF217CD040}"/>
              </a:ext>
            </a:extLst>
          </p:cNvPr>
          <p:cNvSpPr/>
          <p:nvPr/>
        </p:nvSpPr>
        <p:spPr>
          <a:xfrm>
            <a:off x="7506919" y="4245743"/>
            <a:ext cx="2792361" cy="7152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竞价询比采购</a:t>
            </a:r>
          </a:p>
        </p:txBody>
      </p:sp>
      <p:sp>
        <p:nvSpPr>
          <p:cNvPr id="10" name="矩形 9">
            <a:extLst>
              <a:ext uri="{FF2B5EF4-FFF2-40B4-BE49-F238E27FC236}">
                <a16:creationId xmlns:a16="http://schemas.microsoft.com/office/drawing/2014/main" xmlns="" id="{B6C8A4C1-0E1F-4CBC-9FC3-551D1E2368EA}"/>
              </a:ext>
            </a:extLst>
          </p:cNvPr>
          <p:cNvSpPr/>
          <p:nvPr/>
        </p:nvSpPr>
        <p:spPr>
          <a:xfrm>
            <a:off x="7506920" y="5043966"/>
            <a:ext cx="2792361" cy="7152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谈判磋商采购</a:t>
            </a:r>
          </a:p>
        </p:txBody>
      </p:sp>
      <p:sp>
        <p:nvSpPr>
          <p:cNvPr id="11" name="矩形 10">
            <a:extLst>
              <a:ext uri="{FF2B5EF4-FFF2-40B4-BE49-F238E27FC236}">
                <a16:creationId xmlns:a16="http://schemas.microsoft.com/office/drawing/2014/main" xmlns="" id="{9F515685-5BB8-447D-A169-27ABE5B4EA16}"/>
              </a:ext>
            </a:extLst>
          </p:cNvPr>
          <p:cNvSpPr/>
          <p:nvPr/>
        </p:nvSpPr>
        <p:spPr>
          <a:xfrm>
            <a:off x="7506920" y="5852039"/>
            <a:ext cx="2792361" cy="71529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直接采购</a:t>
            </a:r>
          </a:p>
        </p:txBody>
      </p:sp>
      <p:sp>
        <p:nvSpPr>
          <p:cNvPr id="12" name="矩形 11">
            <a:extLst>
              <a:ext uri="{FF2B5EF4-FFF2-40B4-BE49-F238E27FC236}">
                <a16:creationId xmlns:a16="http://schemas.microsoft.com/office/drawing/2014/main" xmlns="" id="{AD253B18-56EC-402D-A41C-69217D3AB6A8}"/>
              </a:ext>
            </a:extLst>
          </p:cNvPr>
          <p:cNvSpPr/>
          <p:nvPr/>
        </p:nvSpPr>
        <p:spPr>
          <a:xfrm>
            <a:off x="7506918" y="1804551"/>
            <a:ext cx="2792361" cy="7152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集中采购</a:t>
            </a:r>
          </a:p>
        </p:txBody>
      </p:sp>
      <p:sp>
        <p:nvSpPr>
          <p:cNvPr id="13" name="矩形 12">
            <a:extLst>
              <a:ext uri="{FF2B5EF4-FFF2-40B4-BE49-F238E27FC236}">
                <a16:creationId xmlns:a16="http://schemas.microsoft.com/office/drawing/2014/main" xmlns="" id="{358B16C8-09D6-4435-AE8F-31ACE09492AE}"/>
              </a:ext>
            </a:extLst>
          </p:cNvPr>
          <p:cNvSpPr/>
          <p:nvPr/>
        </p:nvSpPr>
        <p:spPr>
          <a:xfrm>
            <a:off x="7506918" y="2602774"/>
            <a:ext cx="2792361" cy="7152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框架协议采购</a:t>
            </a:r>
          </a:p>
        </p:txBody>
      </p:sp>
      <p:cxnSp>
        <p:nvCxnSpPr>
          <p:cNvPr id="15" name="直接连接符 14">
            <a:extLst>
              <a:ext uri="{FF2B5EF4-FFF2-40B4-BE49-F238E27FC236}">
                <a16:creationId xmlns:a16="http://schemas.microsoft.com/office/drawing/2014/main" xmlns="" id="{E537DAD3-4741-4339-A650-3DBC9157500E}"/>
              </a:ext>
            </a:extLst>
          </p:cNvPr>
          <p:cNvCxnSpPr>
            <a:cxnSpLocks/>
          </p:cNvCxnSpPr>
          <p:nvPr/>
        </p:nvCxnSpPr>
        <p:spPr>
          <a:xfrm>
            <a:off x="2615381" y="970935"/>
            <a:ext cx="0" cy="39901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xmlns="" id="{20B96EE5-2BBB-4ADD-8FC8-1E479161B901}"/>
              </a:ext>
            </a:extLst>
          </p:cNvPr>
          <p:cNvCxnSpPr>
            <a:endCxn id="3" idx="1"/>
          </p:cNvCxnSpPr>
          <p:nvPr/>
        </p:nvCxnSpPr>
        <p:spPr>
          <a:xfrm>
            <a:off x="2620537" y="970935"/>
            <a:ext cx="7420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65811E38-3E36-4466-9BEB-96D65195AFFF}"/>
              </a:ext>
            </a:extLst>
          </p:cNvPr>
          <p:cNvCxnSpPr>
            <a:stCxn id="4" idx="1"/>
          </p:cNvCxnSpPr>
          <p:nvPr/>
        </p:nvCxnSpPr>
        <p:spPr>
          <a:xfrm flipH="1">
            <a:off x="2615381" y="2519848"/>
            <a:ext cx="6882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CBA3A899-8788-40D5-9999-31F49D08AB1A}"/>
              </a:ext>
            </a:extLst>
          </p:cNvPr>
          <p:cNvCxnSpPr>
            <a:stCxn id="5" idx="1"/>
          </p:cNvCxnSpPr>
          <p:nvPr/>
        </p:nvCxnSpPr>
        <p:spPr>
          <a:xfrm flipH="1" flipV="1">
            <a:off x="2615381" y="4961040"/>
            <a:ext cx="747247" cy="79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DFD3C176-9014-4931-AC63-28422E1469D8}"/>
              </a:ext>
            </a:extLst>
          </p:cNvPr>
          <p:cNvCxnSpPr>
            <a:cxnSpLocks/>
            <a:stCxn id="2" idx="3"/>
          </p:cNvCxnSpPr>
          <p:nvPr/>
        </p:nvCxnSpPr>
        <p:spPr>
          <a:xfrm>
            <a:off x="1951708" y="3044937"/>
            <a:ext cx="6636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xmlns="" id="{96A3CE4C-0335-49D5-9A1F-64BB24DB1D63}"/>
              </a:ext>
            </a:extLst>
          </p:cNvPr>
          <p:cNvCxnSpPr>
            <a:stCxn id="7" idx="1"/>
          </p:cNvCxnSpPr>
          <p:nvPr/>
        </p:nvCxnSpPr>
        <p:spPr>
          <a:xfrm flipH="1" flipV="1">
            <a:off x="7047571" y="1328583"/>
            <a:ext cx="45935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xmlns="" id="{20ACADD0-6F10-4FE3-B5A6-D239B470A9E3}"/>
              </a:ext>
            </a:extLst>
          </p:cNvPr>
          <p:cNvCxnSpPr>
            <a:stCxn id="6" idx="1"/>
          </p:cNvCxnSpPr>
          <p:nvPr/>
        </p:nvCxnSpPr>
        <p:spPr>
          <a:xfrm flipH="1" flipV="1">
            <a:off x="7047572" y="524107"/>
            <a:ext cx="459351" cy="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6B0C17DC-679F-4EE4-BEDA-E3A795DA77FA}"/>
              </a:ext>
            </a:extLst>
          </p:cNvPr>
          <p:cNvCxnSpPr/>
          <p:nvPr/>
        </p:nvCxnSpPr>
        <p:spPr>
          <a:xfrm>
            <a:off x="7047571" y="524108"/>
            <a:ext cx="0" cy="804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31A097B9-52B6-4959-9258-3C78F8AF8C3F}"/>
              </a:ext>
            </a:extLst>
          </p:cNvPr>
          <p:cNvCxnSpPr>
            <a:stCxn id="3" idx="3"/>
          </p:cNvCxnSpPr>
          <p:nvPr/>
        </p:nvCxnSpPr>
        <p:spPr>
          <a:xfrm>
            <a:off x="6154994" y="970935"/>
            <a:ext cx="892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xmlns="" id="{DD8EB7D2-279A-47E8-9616-9E4130139776}"/>
              </a:ext>
            </a:extLst>
          </p:cNvPr>
          <p:cNvCxnSpPr>
            <a:stCxn id="12" idx="1"/>
          </p:cNvCxnSpPr>
          <p:nvPr/>
        </p:nvCxnSpPr>
        <p:spPr>
          <a:xfrm flipH="1" flipV="1">
            <a:off x="7047571" y="2162199"/>
            <a:ext cx="45934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FC336EBF-CB82-4FDE-B6A4-1EAF1BA0CDA9}"/>
              </a:ext>
            </a:extLst>
          </p:cNvPr>
          <p:cNvCxnSpPr>
            <a:stCxn id="13" idx="1"/>
          </p:cNvCxnSpPr>
          <p:nvPr/>
        </p:nvCxnSpPr>
        <p:spPr>
          <a:xfrm flipH="1">
            <a:off x="7047571" y="2960423"/>
            <a:ext cx="459347" cy="5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xmlns="" id="{4B9AE29A-DF94-4B81-9F11-2C49DD9C3BE9}"/>
              </a:ext>
            </a:extLst>
          </p:cNvPr>
          <p:cNvCxnSpPr>
            <a:cxnSpLocks/>
          </p:cNvCxnSpPr>
          <p:nvPr/>
        </p:nvCxnSpPr>
        <p:spPr>
          <a:xfrm>
            <a:off x="7047571" y="2162199"/>
            <a:ext cx="0" cy="798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xmlns="" id="{8DAA047E-7BF9-47B7-A74B-DDFBE3E21717}"/>
              </a:ext>
            </a:extLst>
          </p:cNvPr>
          <p:cNvCxnSpPr>
            <a:stCxn id="4" idx="3"/>
          </p:cNvCxnSpPr>
          <p:nvPr/>
        </p:nvCxnSpPr>
        <p:spPr>
          <a:xfrm>
            <a:off x="6096000" y="2519848"/>
            <a:ext cx="9515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xmlns="" id="{F21D772F-B1D5-4144-B0E3-E69CB894E227}"/>
              </a:ext>
            </a:extLst>
          </p:cNvPr>
          <p:cNvCxnSpPr>
            <a:cxnSpLocks/>
            <a:stCxn id="8" idx="1"/>
          </p:cNvCxnSpPr>
          <p:nvPr/>
        </p:nvCxnSpPr>
        <p:spPr>
          <a:xfrm flipH="1">
            <a:off x="7047571" y="3799604"/>
            <a:ext cx="4593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xmlns="" id="{F12AAB9C-5F04-42DD-80AD-5E45BAC551C0}"/>
              </a:ext>
            </a:extLst>
          </p:cNvPr>
          <p:cNvCxnSpPr>
            <a:cxnSpLocks/>
            <a:stCxn id="9" idx="1"/>
          </p:cNvCxnSpPr>
          <p:nvPr/>
        </p:nvCxnSpPr>
        <p:spPr>
          <a:xfrm flipH="1">
            <a:off x="7047571" y="4603392"/>
            <a:ext cx="459348" cy="79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xmlns="" id="{5339B1FE-D8C6-4ABD-8C66-80883987AED8}"/>
              </a:ext>
            </a:extLst>
          </p:cNvPr>
          <p:cNvCxnSpPr>
            <a:stCxn id="10" idx="1"/>
          </p:cNvCxnSpPr>
          <p:nvPr/>
        </p:nvCxnSpPr>
        <p:spPr>
          <a:xfrm flipH="1">
            <a:off x="7047571" y="5401615"/>
            <a:ext cx="4593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xmlns="" id="{A0262C91-158B-4C56-B25B-845E97E7019F}"/>
              </a:ext>
            </a:extLst>
          </p:cNvPr>
          <p:cNvCxnSpPr>
            <a:cxnSpLocks/>
            <a:stCxn id="11" idx="1"/>
          </p:cNvCxnSpPr>
          <p:nvPr/>
        </p:nvCxnSpPr>
        <p:spPr>
          <a:xfrm flipH="1">
            <a:off x="7047571" y="6209688"/>
            <a:ext cx="4593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xmlns="" id="{8E97DDEA-76FB-4977-95B5-1896F60AF6A8}"/>
              </a:ext>
            </a:extLst>
          </p:cNvPr>
          <p:cNvCxnSpPr/>
          <p:nvPr/>
        </p:nvCxnSpPr>
        <p:spPr>
          <a:xfrm>
            <a:off x="7047571" y="3799604"/>
            <a:ext cx="0" cy="2389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xmlns="" id="{BFE3CCDE-F61B-4F03-B954-6ED48B403E35}"/>
              </a:ext>
            </a:extLst>
          </p:cNvPr>
          <p:cNvCxnSpPr>
            <a:cxnSpLocks/>
            <a:stCxn id="5" idx="3"/>
          </p:cNvCxnSpPr>
          <p:nvPr/>
        </p:nvCxnSpPr>
        <p:spPr>
          <a:xfrm>
            <a:off x="6154989" y="4969029"/>
            <a:ext cx="8925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82749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520" y="1587500"/>
            <a:ext cx="5055600" cy="3682999"/>
          </a:xfrm>
          <a:prstGeom prst="rect">
            <a:avLst/>
          </a:prstGeom>
        </p:spPr>
      </p:pic>
      <p:sp>
        <p:nvSpPr>
          <p:cNvPr id="4" name="矩形 3"/>
          <p:cNvSpPr/>
          <p:nvPr/>
        </p:nvSpPr>
        <p:spPr>
          <a:xfrm>
            <a:off x="6096000" y="959507"/>
            <a:ext cx="5707326" cy="4831080"/>
          </a:xfrm>
          <a:prstGeom prst="rect">
            <a:avLst/>
          </a:prstGeom>
        </p:spPr>
        <p:txBody>
          <a:bodyPr wrap="square">
            <a:spAutoFit/>
          </a:bodyPr>
          <a:lstStyle/>
          <a:p>
            <a:r>
              <a:rPr lang="en-US" altLang="zh-CN" sz="2800" dirty="0">
                <a:solidFill>
                  <a:srgbClr val="FF0000"/>
                </a:solidFill>
                <a:latin typeface="黑体" panose="02010609060101010101" pitchFamily="49" charset="-122"/>
                <a:ea typeface="黑体" panose="02010609060101010101" pitchFamily="49" charset="-122"/>
              </a:rPr>
              <a:t>2</a:t>
            </a:r>
            <a:r>
              <a:rPr lang="zh-CN" altLang="en-US" sz="2800" dirty="0">
                <a:solidFill>
                  <a:srgbClr val="FF0000"/>
                </a:solidFill>
                <a:latin typeface="黑体" panose="02010609060101010101" pitchFamily="49" charset="-122"/>
                <a:ea typeface="黑体" panose="02010609060101010101" pitchFamily="49" charset="-122"/>
              </a:rPr>
              <a:t>、标准附录</a:t>
            </a:r>
            <a:endParaRPr lang="en-US" altLang="zh-CN" sz="2800" dirty="0">
              <a:solidFill>
                <a:srgbClr val="FF0000"/>
              </a:solidFill>
              <a:latin typeface="黑体" panose="02010609060101010101" pitchFamily="49" charset="-122"/>
              <a:ea typeface="黑体" panose="02010609060101010101" pitchFamily="49" charset="-122"/>
            </a:endParaRPr>
          </a:p>
          <a:p>
            <a:endParaRPr lang="en-US" altLang="zh-CN" sz="2800" dirty="0">
              <a:solidFill>
                <a:srgbClr val="FF0000"/>
              </a:solidFill>
              <a:latin typeface="黑体" panose="02010609060101010101" pitchFamily="49" charset="-122"/>
              <a:ea typeface="黑体" panose="02010609060101010101" pitchFamily="49" charset="-122"/>
            </a:endParaRPr>
          </a:p>
          <a:p>
            <a:r>
              <a:rPr lang="zh-CN" altLang="en-US" sz="2800" dirty="0">
                <a:latin typeface="楷体" panose="02010609060101010101" pitchFamily="49" charset="-122"/>
                <a:ea typeface="楷体" panose="02010609060101010101" pitchFamily="49" charset="-122"/>
              </a:rPr>
              <a:t>附录</a:t>
            </a:r>
            <a:r>
              <a:rPr lang="en-US" altLang="zh-CN" sz="2800" dirty="0">
                <a:latin typeface="楷体" panose="02010609060101010101" pitchFamily="49" charset="-122"/>
                <a:ea typeface="楷体" panose="02010609060101010101" pitchFamily="49" charset="-122"/>
              </a:rPr>
              <a:t>A </a:t>
            </a:r>
            <a:r>
              <a:rPr lang="zh-CN" altLang="zh-CN" sz="2800" dirty="0">
                <a:latin typeface="楷体" panose="02010609060101010101" pitchFamily="49" charset="-122"/>
                <a:ea typeface="楷体" panose="02010609060101010101" pitchFamily="49" charset="-122"/>
              </a:rPr>
              <a:t>企业项目采购方式指南</a:t>
            </a:r>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针对下列采购项目提出参考采购方法</a:t>
            </a:r>
            <a:endParaRPr lang="zh-CN"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A.1.1</a:t>
            </a:r>
            <a:r>
              <a:rPr lang="zh-CN" altLang="en-US" sz="2800" dirty="0">
                <a:latin typeface="楷体" panose="02010609060101010101" pitchFamily="49" charset="-122"/>
                <a:ea typeface="楷体" panose="02010609060101010101" pitchFamily="49" charset="-122"/>
              </a:rPr>
              <a:t>　企业工程项目</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A.1.2</a:t>
            </a:r>
            <a:r>
              <a:rPr lang="zh-CN" altLang="en-US" sz="2800" dirty="0">
                <a:latin typeface="楷体" panose="02010609060101010101" pitchFamily="49" charset="-122"/>
                <a:ea typeface="楷体" panose="02010609060101010101" pitchFamily="49" charset="-122"/>
              </a:rPr>
              <a:t>　企业技术改造项目</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A.1.3</a:t>
            </a:r>
            <a:r>
              <a:rPr lang="zh-CN" altLang="en-US" sz="2800" dirty="0">
                <a:latin typeface="楷体" panose="02010609060101010101" pitchFamily="49" charset="-122"/>
                <a:ea typeface="楷体" panose="02010609060101010101" pitchFamily="49" charset="-122"/>
              </a:rPr>
              <a:t>　企业生产设备设施项目采购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A.1.4</a:t>
            </a:r>
            <a:r>
              <a:rPr lang="zh-CN" altLang="en-US" sz="2800" dirty="0">
                <a:latin typeface="楷体" panose="02010609060101010101" pitchFamily="49" charset="-122"/>
                <a:ea typeface="楷体" panose="02010609060101010101" pitchFamily="49" charset="-122"/>
              </a:rPr>
              <a:t>　企业生产维护项目采购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A.1.5</a:t>
            </a:r>
            <a:r>
              <a:rPr lang="zh-CN" altLang="en-US" sz="2800" dirty="0">
                <a:latin typeface="楷体" panose="02010609060101010101" pitchFamily="49" charset="-122"/>
                <a:ea typeface="楷体" panose="02010609060101010101" pitchFamily="49" charset="-122"/>
              </a:rPr>
              <a:t>　必须招标项目失败后的采购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A.1.6</a:t>
            </a:r>
            <a:r>
              <a:rPr lang="zh-CN" altLang="en-US" sz="2800" dirty="0">
                <a:latin typeface="楷体" panose="02010609060101010101" pitchFamily="49" charset="-122"/>
                <a:ea typeface="楷体" panose="02010609060101010101" pitchFamily="49" charset="-122"/>
              </a:rPr>
              <a:t>　缺乏竞争条件的项目</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97280" y="857250"/>
            <a:ext cx="4640580" cy="5262979"/>
          </a:xfrm>
          <a:prstGeom prst="rect">
            <a:avLst/>
          </a:prstGeom>
        </p:spPr>
        <p:txBody>
          <a:bodyPr wrap="square">
            <a:spAutoFit/>
          </a:bodyPr>
          <a:lstStyle/>
          <a:p>
            <a:r>
              <a:rPr lang="zh-CN" altLang="en-US" sz="2800" dirty="0">
                <a:latin typeface="楷体" panose="02010609060101010101" pitchFamily="49" charset="-122"/>
                <a:ea typeface="楷体" panose="02010609060101010101" pitchFamily="49" charset="-122"/>
              </a:rPr>
              <a:t>附录</a:t>
            </a:r>
            <a:r>
              <a:rPr lang="en-US" altLang="zh-CN" sz="2800" dirty="0">
                <a:latin typeface="楷体" panose="02010609060101010101" pitchFamily="49" charset="-122"/>
                <a:ea typeface="楷体" panose="02010609060101010101" pitchFamily="49" charset="-122"/>
              </a:rPr>
              <a:t>B </a:t>
            </a:r>
            <a:r>
              <a:rPr lang="zh-CN" altLang="zh-CN" sz="2800" dirty="0">
                <a:latin typeface="楷体" panose="02010609060101010101" pitchFamily="49" charset="-122"/>
                <a:ea typeface="楷体" panose="02010609060101010101" pitchFamily="49" charset="-122"/>
              </a:rPr>
              <a:t>企业运营采购方式指南</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B.1.1</a:t>
            </a:r>
            <a:r>
              <a:rPr lang="zh-CN" altLang="en-US" sz="2800" dirty="0">
                <a:latin typeface="楷体" panose="02010609060101010101" pitchFamily="49" charset="-122"/>
                <a:ea typeface="楷体" panose="02010609060101010101" pitchFamily="49" charset="-122"/>
              </a:rPr>
              <a:t>　企业原材料物资采购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B.1.2</a:t>
            </a:r>
            <a:r>
              <a:rPr lang="zh-CN" altLang="en-US" sz="2800" dirty="0">
                <a:latin typeface="楷体" panose="02010609060101010101" pitchFamily="49" charset="-122"/>
                <a:ea typeface="楷体" panose="02010609060101010101" pitchFamily="49" charset="-122"/>
              </a:rPr>
              <a:t>　企业生产零件部件模块或总成采购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B.1.3</a:t>
            </a:r>
            <a:r>
              <a:rPr lang="zh-CN" altLang="en-US" sz="2800" dirty="0">
                <a:latin typeface="楷体" panose="02010609060101010101" pitchFamily="49" charset="-122"/>
                <a:ea typeface="楷体" panose="02010609060101010101" pitchFamily="49" charset="-122"/>
              </a:rPr>
              <a:t>　企业咨询服务采购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B.1.4</a:t>
            </a:r>
            <a:r>
              <a:rPr lang="zh-CN" altLang="en-US" sz="2800" dirty="0">
                <a:latin typeface="楷体" panose="02010609060101010101" pitchFamily="49" charset="-122"/>
                <a:ea typeface="楷体" panose="02010609060101010101" pitchFamily="49" charset="-122"/>
              </a:rPr>
              <a:t>　企业劳务服务采购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B.1.5</a:t>
            </a:r>
            <a:r>
              <a:rPr lang="zh-CN" altLang="en-US" sz="2800" dirty="0">
                <a:latin typeface="楷体" panose="02010609060101010101" pitchFamily="49" charset="-122"/>
                <a:ea typeface="楷体" panose="02010609060101010101" pitchFamily="49" charset="-122"/>
              </a:rPr>
              <a:t>　企业产品、运行维护服务采购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B.1.6</a:t>
            </a:r>
            <a:r>
              <a:rPr lang="zh-CN" altLang="en-US" sz="2800" dirty="0">
                <a:latin typeface="楷体" panose="02010609060101010101" pitchFamily="49" charset="-122"/>
                <a:ea typeface="楷体" panose="02010609060101010101" pitchFamily="49" charset="-122"/>
              </a:rPr>
              <a:t>　企业物流和仓储服务采购</a:t>
            </a:r>
            <a:endParaRPr lang="en-US" altLang="zh-CN" sz="2800" dirty="0">
              <a:latin typeface="楷体" panose="02010609060101010101" pitchFamily="49" charset="-122"/>
              <a:ea typeface="楷体" panose="02010609060101010101" pitchFamily="49" charset="-122"/>
            </a:endParaRPr>
          </a:p>
          <a:p>
            <a:r>
              <a:rPr lang="en-US" altLang="zh-CN" sz="2800" dirty="0">
                <a:latin typeface="楷体" panose="02010609060101010101" pitchFamily="49" charset="-122"/>
                <a:ea typeface="楷体" panose="02010609060101010101" pitchFamily="49" charset="-122"/>
              </a:rPr>
              <a:t>B.1.7</a:t>
            </a:r>
            <a:r>
              <a:rPr lang="zh-CN" altLang="en-US" sz="2800" dirty="0">
                <a:latin typeface="楷体" panose="02010609060101010101" pitchFamily="49" charset="-122"/>
                <a:ea typeface="楷体" panose="02010609060101010101" pitchFamily="49" charset="-122"/>
              </a:rPr>
              <a:t>　企业其他服务采购</a:t>
            </a:r>
            <a:endParaRPr lang="zh-CN" altLang="zh-CN" sz="2800"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66080" y="1098550"/>
            <a:ext cx="6530340" cy="435356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9595" y="903099"/>
            <a:ext cx="11052810" cy="5262245"/>
          </a:xfrm>
          <a:prstGeom prst="rect">
            <a:avLst/>
          </a:prstGeom>
        </p:spPr>
        <p:txBody>
          <a:bodyPr wrap="square">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二、标准的适用范围</a:t>
            </a:r>
          </a:p>
          <a:p>
            <a:endParaRPr lang="en-US" altLang="zh-CN" sz="2800" dirty="0">
              <a:solidFill>
                <a:srgbClr val="FF0000"/>
              </a:solidFill>
              <a:latin typeface="微软雅黑" panose="020B0503020204020204" pitchFamily="34" charset="-122"/>
              <a:ea typeface="微软雅黑" panose="020B0503020204020204" pitchFamily="34" charset="-122"/>
            </a:endParaRPr>
          </a:p>
          <a:p>
            <a:pPr marL="0" indent="0">
              <a:buNone/>
            </a:pPr>
            <a:r>
              <a:rPr lang="zh-CN" altLang="en-US" sz="2800" dirty="0"/>
              <a:t>“</a:t>
            </a:r>
            <a:r>
              <a:rPr lang="en-US" altLang="zh-CN" sz="2800" dirty="0">
                <a:solidFill>
                  <a:srgbClr val="FF0000"/>
                </a:solidFill>
                <a:latin typeface="楷体" panose="02010609060101010101" pitchFamily="49" charset="-122"/>
                <a:ea typeface="楷体" panose="02010609060101010101" pitchFamily="49" charset="-122"/>
              </a:rPr>
              <a:t>1.</a:t>
            </a:r>
            <a:r>
              <a:rPr lang="zh-CN" altLang="en-US" sz="2800" dirty="0">
                <a:solidFill>
                  <a:srgbClr val="FF0000"/>
                </a:solidFill>
                <a:latin typeface="楷体" panose="02010609060101010101" pitchFamily="49" charset="-122"/>
                <a:ea typeface="楷体" panose="02010609060101010101" pitchFamily="49" charset="-122"/>
              </a:rPr>
              <a:t>范围</a:t>
            </a:r>
            <a:endParaRPr lang="en-US" altLang="zh-CN" sz="2800" dirty="0">
              <a:solidFill>
                <a:srgbClr val="FF0000"/>
              </a:solidFill>
              <a:latin typeface="楷体" panose="02010609060101010101" pitchFamily="49" charset="-122"/>
              <a:ea typeface="楷体" panose="02010609060101010101" pitchFamily="49" charset="-122"/>
            </a:endParaRPr>
          </a:p>
          <a:p>
            <a:pPr marL="0" indent="0">
              <a:buNone/>
            </a:pPr>
            <a:r>
              <a:rPr lang="zh-CN" altLang="en-US" sz="2800" dirty="0">
                <a:solidFill>
                  <a:srgbClr val="C00000"/>
                </a:solidFill>
                <a:latin typeface="楷体" panose="02010609060101010101" pitchFamily="49" charset="-122"/>
                <a:ea typeface="楷体" panose="02010609060101010101" pitchFamily="49" charset="-122"/>
              </a:rPr>
              <a:t>本标准规定了国有企业（以下简称企业）的采购流程和通用要求，以及各种采购方式的适用条件和程序规则。</a:t>
            </a:r>
          </a:p>
          <a:p>
            <a:pPr marL="0" indent="0">
              <a:buNone/>
            </a:pPr>
            <a:r>
              <a:rPr lang="zh-CN" altLang="en-US" sz="2800" dirty="0">
                <a:solidFill>
                  <a:srgbClr val="FF0000"/>
                </a:solidFill>
                <a:latin typeface="楷体" panose="02010609060101010101" pitchFamily="49" charset="-122"/>
                <a:ea typeface="楷体" panose="02010609060101010101" pitchFamily="49" charset="-122"/>
              </a:rPr>
              <a:t>  </a:t>
            </a:r>
            <a:r>
              <a:rPr lang="zh-CN" altLang="en-US" sz="2800" dirty="0">
                <a:solidFill>
                  <a:srgbClr val="C00000"/>
                </a:solidFill>
                <a:latin typeface="楷体" panose="02010609060101010101" pitchFamily="49" charset="-122"/>
                <a:ea typeface="楷体" panose="02010609060101010101" pitchFamily="49" charset="-122"/>
              </a:rPr>
              <a:t>本标准适用于国有企业在中国</a:t>
            </a:r>
            <a:r>
              <a:rPr lang="zh-CN" altLang="en-US" sz="2800" dirty="0">
                <a:solidFill>
                  <a:srgbClr val="010101"/>
                </a:solidFill>
                <a:latin typeface="楷体" panose="02010609060101010101" pitchFamily="49" charset="-122"/>
                <a:ea typeface="楷体" panose="02010609060101010101" pitchFamily="49" charset="-122"/>
              </a:rPr>
              <a:t>境内</a:t>
            </a:r>
            <a:r>
              <a:rPr lang="zh-CN" altLang="en-US" sz="2800" dirty="0">
                <a:solidFill>
                  <a:srgbClr val="C00000"/>
                </a:solidFill>
                <a:latin typeface="楷体" panose="02010609060101010101" pitchFamily="49" charset="-122"/>
                <a:ea typeface="楷体" panose="02010609060101010101" pitchFamily="49" charset="-122"/>
              </a:rPr>
              <a:t>开展</a:t>
            </a:r>
            <a:r>
              <a:rPr lang="zh-CN" altLang="en-US" sz="2800" dirty="0">
                <a:solidFill>
                  <a:srgbClr val="FF0000"/>
                </a:solidFill>
                <a:latin typeface="楷体" panose="02010609060101010101" pitchFamily="49" charset="-122"/>
                <a:ea typeface="楷体" panose="02010609060101010101" pitchFamily="49" charset="-122"/>
              </a:rPr>
              <a:t>的非依法必须招标项目</a:t>
            </a:r>
            <a:r>
              <a:rPr lang="zh-CN" altLang="en-US" sz="2800" dirty="0">
                <a:solidFill>
                  <a:srgbClr val="C00000"/>
                </a:solidFill>
                <a:latin typeface="楷体" panose="02010609060101010101" pitchFamily="49" charset="-122"/>
                <a:ea typeface="楷体" panose="02010609060101010101" pitchFamily="49" charset="-122"/>
              </a:rPr>
              <a:t>的采购活动</a:t>
            </a:r>
            <a:r>
              <a:rPr lang="zh-CN" altLang="en-US" sz="2800" dirty="0">
                <a:solidFill>
                  <a:srgbClr val="C00000"/>
                </a:solidFill>
              </a:rPr>
              <a:t>。”</a:t>
            </a:r>
            <a:endParaRPr lang="en-US" altLang="zh-CN" sz="2800" dirty="0">
              <a:solidFill>
                <a:srgbClr val="C00000"/>
              </a:solidFill>
            </a:endParaRPr>
          </a:p>
          <a:p>
            <a:r>
              <a:rPr lang="zh-CN" altLang="en-US" sz="2800" dirty="0">
                <a:latin typeface="宋体" panose="02010600030101010101" pitchFamily="2" charset="-122"/>
                <a:ea typeface="宋体" panose="02010600030101010101" pitchFamily="2" charset="-122"/>
              </a:rPr>
              <a:t>    境外工程项目在国内的采购不属于必须招标的项目。</a:t>
            </a:r>
          </a:p>
          <a:p>
            <a:r>
              <a:rPr lang="zh-CN" altLang="en-US" sz="2800" dirty="0">
                <a:latin typeface="宋体" panose="02010600030101010101" pitchFamily="2" charset="-122"/>
                <a:ea typeface="宋体" panose="02010600030101010101" pitchFamily="2" charset="-122"/>
              </a:rPr>
              <a:t>    鉴于法律规定必须招标的范围是境内审批、核准或备案工程项目，国有企业在国境外实施的工程项目不属于必须招标的范围。该类项目的设备、材料和服务等在国内的采购项目属于非必须招标的项目；符合招标条件的执行本规范相关采购程序。</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3400" y="1978025"/>
            <a:ext cx="1724025" cy="762000"/>
          </a:xfrm>
          <a:prstGeom prst="rect">
            <a:avLst/>
          </a:prstGeom>
          <a:solidFill>
            <a:srgbClr val="1F4E79"/>
          </a:solidFill>
          <a:ln>
            <a:solidFill>
              <a:srgbClr val="1F3984"/>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zh-CN" altLang="en-US" sz="2000" dirty="0">
                <a:latin typeface="Arial" panose="020B0604020202020204" pitchFamily="34" charset="0"/>
                <a:ea typeface="微软雅黑" panose="020B0503020204020204" pitchFamily="34" charset="-122"/>
                <a:sym typeface="Arial" panose="020B0604020202020204" pitchFamily="34" charset="0"/>
              </a:rPr>
              <a:t>国有企业采购</a:t>
            </a:r>
          </a:p>
        </p:txBody>
      </p:sp>
      <p:sp>
        <p:nvSpPr>
          <p:cNvPr id="5" name="矩形 4"/>
          <p:cNvSpPr/>
          <p:nvPr/>
        </p:nvSpPr>
        <p:spPr>
          <a:xfrm>
            <a:off x="2695575" y="1363662"/>
            <a:ext cx="1724025" cy="762000"/>
          </a:xfrm>
          <a:prstGeom prst="rect">
            <a:avLst/>
          </a:prstGeom>
          <a:noFill/>
          <a:ln>
            <a:solidFill>
              <a:srgbClr val="1F3984"/>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依法必须招标项目</a:t>
            </a:r>
          </a:p>
        </p:txBody>
      </p:sp>
      <p:sp>
        <p:nvSpPr>
          <p:cNvPr id="6" name="矩形 5"/>
          <p:cNvSpPr/>
          <p:nvPr/>
        </p:nvSpPr>
        <p:spPr>
          <a:xfrm>
            <a:off x="2690480" y="2658583"/>
            <a:ext cx="1724025" cy="762000"/>
          </a:xfrm>
          <a:prstGeom prst="rect">
            <a:avLst/>
          </a:prstGeom>
          <a:solidFill>
            <a:srgbClr val="1F4E79"/>
          </a:solidFill>
          <a:ln>
            <a:solidFill>
              <a:srgbClr val="1F39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000" dirty="0">
                <a:latin typeface="Arial" panose="020B0604020202020204" pitchFamily="34" charset="0"/>
                <a:ea typeface="微软雅黑" panose="020B0503020204020204" pitchFamily="34" charset="-122"/>
                <a:sym typeface="Arial" panose="020B0604020202020204" pitchFamily="34" charset="0"/>
              </a:rPr>
              <a:t>非依法必须招标的项目</a:t>
            </a:r>
          </a:p>
        </p:txBody>
      </p:sp>
      <p:sp>
        <p:nvSpPr>
          <p:cNvPr id="7" name="矩形 6"/>
          <p:cNvSpPr/>
          <p:nvPr/>
        </p:nvSpPr>
        <p:spPr>
          <a:xfrm>
            <a:off x="4815220" y="2743200"/>
            <a:ext cx="3648075" cy="1009650"/>
          </a:xfrm>
          <a:prstGeom prst="rect">
            <a:avLst/>
          </a:prstGeom>
          <a:solidFill>
            <a:srgbClr val="2E75B6"/>
          </a:solidFill>
          <a:ln>
            <a:solidFill>
              <a:srgbClr val="1F398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dirty="0">
                <a:latin typeface="Arial" panose="020B0604020202020204" pitchFamily="34" charset="0"/>
                <a:ea typeface="微软雅黑" panose="020B0503020204020204" pitchFamily="34" charset="-122"/>
                <a:sym typeface="Arial" panose="020B0604020202020204" pitchFamily="34" charset="0"/>
              </a:rPr>
              <a:t>《</a:t>
            </a:r>
            <a:r>
              <a:rPr lang="zh-CN" altLang="en-US" sz="2000" b="1" dirty="0">
                <a:latin typeface="Arial" panose="020B0604020202020204" pitchFamily="34" charset="0"/>
                <a:ea typeface="微软雅黑" panose="020B0503020204020204" pitchFamily="34" charset="-122"/>
                <a:sym typeface="Arial" panose="020B0604020202020204" pitchFamily="34" charset="0"/>
              </a:rPr>
              <a:t>国有企业采购操作规范</a:t>
            </a:r>
            <a:r>
              <a:rPr lang="en-US" altLang="zh-CN" sz="2000" b="1" dirty="0">
                <a:latin typeface="Arial" panose="020B0604020202020204" pitchFamily="34" charset="0"/>
                <a:ea typeface="微软雅黑" panose="020B0503020204020204" pitchFamily="34" charset="-122"/>
                <a:sym typeface="Arial" panose="020B0604020202020204" pitchFamily="34" charset="0"/>
              </a:rPr>
              <a:t>》</a:t>
            </a:r>
            <a:endParaRPr lang="zh-CN" altLang="en-US" sz="2000" b="1" dirty="0">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4835893" y="965071"/>
            <a:ext cx="3330575" cy="762000"/>
          </a:xfrm>
          <a:prstGeom prst="rect">
            <a:avLst/>
          </a:prstGeom>
          <a:noFill/>
          <a:ln>
            <a:solidFill>
              <a:srgbClr val="1F3984"/>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altLang="zh-CN"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a:t>
            </a:r>
            <a:r>
              <a:rPr lang="zh-CN" altLang="en-US"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招标投标法</a:t>
            </a:r>
            <a:r>
              <a:rPr lang="en-US" altLang="zh-CN"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a:t>
            </a:r>
            <a:r>
              <a:rPr lang="zh-CN" altLang="en-US"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、发改委</a:t>
            </a:r>
            <a:r>
              <a:rPr lang="en-US" altLang="zh-CN"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2018</a:t>
            </a:r>
            <a:r>
              <a:rPr lang="zh-CN" altLang="en-US"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年</a:t>
            </a:r>
            <a:r>
              <a:rPr lang="en-US" altLang="zh-CN"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16</a:t>
            </a:r>
            <a:r>
              <a:rPr lang="zh-CN" altLang="en-US" sz="2000" dirty="0">
                <a:solidFill>
                  <a:schemeClr val="tx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号令等法律法规</a:t>
            </a:r>
          </a:p>
        </p:txBody>
      </p:sp>
      <p:sp>
        <p:nvSpPr>
          <p:cNvPr id="9" name="矩形 8"/>
          <p:cNvSpPr/>
          <p:nvPr/>
        </p:nvSpPr>
        <p:spPr>
          <a:xfrm>
            <a:off x="9264725" y="3589339"/>
            <a:ext cx="2000250" cy="762000"/>
          </a:xfrm>
          <a:prstGeom prst="rect">
            <a:avLst/>
          </a:prstGeom>
          <a:solidFill>
            <a:srgbClr val="2E75B6"/>
          </a:solidFill>
          <a:ln>
            <a:solidFill>
              <a:srgbClr val="1F3984"/>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lang="zh-CN" altLang="en-US" dirty="0">
                <a:latin typeface="Arial" panose="020B0604020202020204" pitchFamily="34" charset="0"/>
                <a:ea typeface="微软雅黑" panose="020B0503020204020204" pitchFamily="34" charset="-122"/>
                <a:sym typeface="Arial" panose="020B0604020202020204" pitchFamily="34" charset="0"/>
              </a:rPr>
              <a:t>企业运营采购</a:t>
            </a:r>
          </a:p>
        </p:txBody>
      </p:sp>
      <p:sp>
        <p:nvSpPr>
          <p:cNvPr id="10" name="矩形 9"/>
          <p:cNvSpPr/>
          <p:nvPr/>
        </p:nvSpPr>
        <p:spPr>
          <a:xfrm>
            <a:off x="9264725" y="2125662"/>
            <a:ext cx="1933575" cy="762000"/>
          </a:xfrm>
          <a:prstGeom prst="rect">
            <a:avLst/>
          </a:prstGeom>
          <a:solidFill>
            <a:srgbClr val="2E75B6"/>
          </a:solidFill>
          <a:ln>
            <a:solidFill>
              <a:srgbClr val="1F3984"/>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zh-CN" altLang="en-US" dirty="0">
                <a:latin typeface="Arial" panose="020B0604020202020204" pitchFamily="34" charset="0"/>
                <a:ea typeface="微软雅黑" panose="020B0503020204020204" pitchFamily="34" charset="-122"/>
                <a:sym typeface="Arial" panose="020B0604020202020204" pitchFamily="34" charset="0"/>
              </a:rPr>
              <a:t>企业项目采购</a:t>
            </a:r>
          </a:p>
        </p:txBody>
      </p:sp>
      <p:sp>
        <p:nvSpPr>
          <p:cNvPr id="11" name="左大括号 10"/>
          <p:cNvSpPr/>
          <p:nvPr/>
        </p:nvSpPr>
        <p:spPr>
          <a:xfrm>
            <a:off x="8502060" y="2359024"/>
            <a:ext cx="723900" cy="1704975"/>
          </a:xfrm>
          <a:prstGeom prst="leftBrace">
            <a:avLst>
              <a:gd name="adj1" fmla="val 25438"/>
              <a:gd name="adj2" fmla="val 43521"/>
            </a:avLst>
          </a:prstGeom>
          <a:ln>
            <a:solidFill>
              <a:srgbClr val="1F3984"/>
            </a:solidFill>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cxnSp>
        <p:nvCxnSpPr>
          <p:cNvPr id="12" name="直接箭头连接符 11"/>
          <p:cNvCxnSpPr/>
          <p:nvPr/>
        </p:nvCxnSpPr>
        <p:spPr>
          <a:xfrm flipV="1">
            <a:off x="4500895" y="1597283"/>
            <a:ext cx="314325" cy="180975"/>
          </a:xfrm>
          <a:prstGeom prst="straightConnector1">
            <a:avLst/>
          </a:prstGeom>
          <a:ln>
            <a:solidFill>
              <a:srgbClr val="1F3984"/>
            </a:solidFill>
            <a:tailEnd type="arrow"/>
          </a:ln>
        </p:spPr>
        <p:style>
          <a:lnRef idx="1">
            <a:schemeClr val="accent2"/>
          </a:lnRef>
          <a:fillRef idx="0">
            <a:schemeClr val="accent2"/>
          </a:fillRef>
          <a:effectRef idx="0">
            <a:schemeClr val="accent2"/>
          </a:effectRef>
          <a:fontRef idx="minor">
            <a:schemeClr val="tx1"/>
          </a:fontRef>
        </p:style>
      </p:cxnSp>
      <p:sp>
        <p:nvSpPr>
          <p:cNvPr id="13" name="左大括号 12"/>
          <p:cNvSpPr/>
          <p:nvPr/>
        </p:nvSpPr>
        <p:spPr>
          <a:xfrm>
            <a:off x="2257425" y="1744662"/>
            <a:ext cx="438150" cy="1228725"/>
          </a:xfrm>
          <a:prstGeom prst="leftBrace">
            <a:avLst/>
          </a:prstGeom>
          <a:ln>
            <a:solidFill>
              <a:srgbClr val="1F3984"/>
            </a:solidFill>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cxnSp>
        <p:nvCxnSpPr>
          <p:cNvPr id="14" name="直接箭头连接符 13"/>
          <p:cNvCxnSpPr>
            <a:endCxn id="7" idx="1"/>
          </p:cNvCxnSpPr>
          <p:nvPr/>
        </p:nvCxnSpPr>
        <p:spPr>
          <a:xfrm>
            <a:off x="4453270" y="3019425"/>
            <a:ext cx="361950" cy="228600"/>
          </a:xfrm>
          <a:prstGeom prst="straightConnector1">
            <a:avLst/>
          </a:prstGeom>
          <a:ln>
            <a:solidFill>
              <a:srgbClr val="1F3984"/>
            </a:solidFill>
            <a:tailEnd type="arrow"/>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15887" y="444500"/>
            <a:ext cx="115888"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878" name="Title 1"/>
          <p:cNvSpPr txBox="1">
            <a:spLocks noChangeArrowheads="1"/>
          </p:cNvSpPr>
          <p:nvPr/>
        </p:nvSpPr>
        <p:spPr bwMode="auto">
          <a:xfrm>
            <a:off x="115887" y="323850"/>
            <a:ext cx="11545888" cy="755650"/>
          </a:xfrm>
          <a:prstGeom prst="rect">
            <a:avLst/>
          </a:prstGeom>
          <a:noFill/>
          <a:ln w="9525">
            <a:noFill/>
            <a:miter lim="800000"/>
          </a:ln>
        </p:spPr>
        <p:txBody>
          <a:bodyPr lIns="0" tIns="0" rIns="0" bIns="0" anchor="ctr"/>
          <a:lstStyle/>
          <a:p>
            <a:pPr defTabSz="1087755"/>
            <a:endParaRPr lang="en-US" altLang="zh-CN" sz="2400" b="1" dirty="0">
              <a:solidFill>
                <a:srgbClr val="666666"/>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p:cNvSpPr txBox="1"/>
          <p:nvPr/>
        </p:nvSpPr>
        <p:spPr>
          <a:xfrm>
            <a:off x="689343" y="4895921"/>
            <a:ext cx="10813313" cy="1568450"/>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项目采购的一次性、生产要素的流动性</a:t>
            </a:r>
            <a:r>
              <a:rPr lang="zh-CN" altLang="en-US" sz="2400" dirty="0">
                <a:solidFill>
                  <a:srgbClr val="FF0000"/>
                </a:solidFill>
                <a:latin typeface="微软雅黑" panose="020B0503020204020204" pitchFamily="34" charset="-122"/>
                <a:ea typeface="微软雅黑" panose="020B0503020204020204" pitchFamily="34" charset="-122"/>
              </a:rPr>
              <a:t>不一定要求供应商的忠诚</a:t>
            </a:r>
            <a:r>
              <a:rPr lang="zh-CN" altLang="en-US" sz="2400" dirty="0">
                <a:latin typeface="微软雅黑" panose="020B0503020204020204" pitchFamily="34" charset="-122"/>
                <a:ea typeface="微软雅黑" panose="020B0503020204020204" pitchFamily="34" charset="-122"/>
              </a:rPr>
              <a:t>，采取竞争性采购效果明显；</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运营采购的重复性、生产要素的稳定性</a:t>
            </a:r>
            <a:r>
              <a:rPr lang="zh-CN" altLang="en-US" sz="2400" dirty="0">
                <a:solidFill>
                  <a:srgbClr val="FF0000"/>
                </a:solidFill>
                <a:latin typeface="微软雅黑" panose="020B0503020204020204" pitchFamily="34" charset="-122"/>
                <a:ea typeface="微软雅黑" panose="020B0503020204020204" pitchFamily="34" charset="-122"/>
              </a:rPr>
              <a:t>要求供应商的忠诚，</a:t>
            </a:r>
            <a:r>
              <a:rPr lang="zh-CN" altLang="en-US" sz="2400" dirty="0">
                <a:latin typeface="微软雅黑" panose="020B0503020204020204" pitchFamily="34" charset="-122"/>
                <a:ea typeface="微软雅黑" panose="020B0503020204020204" pitchFamily="34" charset="-122"/>
              </a:rPr>
              <a:t>采用完全竞争的效果可能适得其反。</a:t>
            </a:r>
          </a:p>
        </p:txBody>
      </p:sp>
    </p:spTree>
    <p:extLst>
      <p:ext uri="{BB962C8B-B14F-4D97-AF65-F5344CB8AC3E}">
        <p14:creationId xmlns:p14="http://schemas.microsoft.com/office/powerpoint/2010/main" xmlns="" val="1304182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2F5CDF78-7D9E-4931-BE1D-48F8A92CE629}"/>
              </a:ext>
            </a:extLst>
          </p:cNvPr>
          <p:cNvSpPr/>
          <p:nvPr/>
        </p:nvSpPr>
        <p:spPr>
          <a:xfrm>
            <a:off x="486136" y="712726"/>
            <a:ext cx="7963383" cy="682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非必须招标的范围包括哪些具体内容？</a:t>
            </a:r>
          </a:p>
        </p:txBody>
      </p:sp>
      <p:sp>
        <p:nvSpPr>
          <p:cNvPr id="3" name="矩形 2">
            <a:extLst>
              <a:ext uri="{FF2B5EF4-FFF2-40B4-BE49-F238E27FC236}">
                <a16:creationId xmlns:a16="http://schemas.microsoft.com/office/drawing/2014/main" xmlns="" id="{48238E6D-3A9F-4D12-80DA-BEFAF1157329}"/>
              </a:ext>
            </a:extLst>
          </p:cNvPr>
          <p:cNvSpPr/>
          <p:nvPr/>
        </p:nvSpPr>
        <p:spPr>
          <a:xfrm>
            <a:off x="486136" y="1620456"/>
            <a:ext cx="10949651" cy="5058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dirty="0">
                <a:solidFill>
                  <a:srgbClr val="C00000"/>
                </a:solidFill>
                <a:latin typeface="宋体" panose="02010600030101010101" pitchFamily="2" charset="-122"/>
                <a:ea typeface="宋体" panose="02010600030101010101" pitchFamily="2" charset="-122"/>
              </a:rPr>
              <a:t>本标准所称“非必须招标项目”指法律规定必须进行招标之外的工程、货物和服务项目。</a:t>
            </a:r>
            <a:endParaRPr lang="en-US" altLang="zh-CN" sz="2800" dirty="0">
              <a:solidFill>
                <a:srgbClr val="C00000"/>
              </a:solidFill>
              <a:latin typeface="宋体" panose="02010600030101010101" pitchFamily="2" charset="-122"/>
              <a:ea typeface="宋体" panose="02010600030101010101" pitchFamily="2" charset="-122"/>
            </a:endParaRPr>
          </a:p>
          <a:p>
            <a:r>
              <a:rPr lang="zh-CN" altLang="zh-CN" sz="2800" dirty="0">
                <a:solidFill>
                  <a:srgbClr val="C00000"/>
                </a:solidFill>
                <a:latin typeface="宋体" panose="02010600030101010101" pitchFamily="2" charset="-122"/>
                <a:ea typeface="宋体" panose="02010600030101010101" pitchFamily="2" charset="-122"/>
              </a:rPr>
              <a:t>包括：</a:t>
            </a:r>
          </a:p>
          <a:p>
            <a:r>
              <a:rPr lang="en-US" altLang="zh-CN" sz="2800" dirty="0">
                <a:solidFill>
                  <a:srgbClr val="C00000"/>
                </a:solidFill>
                <a:latin typeface="宋体" panose="02010600030101010101" pitchFamily="2" charset="-122"/>
                <a:ea typeface="宋体" panose="02010600030101010101" pitchFamily="2" charset="-122"/>
              </a:rPr>
              <a:t>a</a:t>
            </a:r>
            <a:r>
              <a:rPr lang="zh-CN" altLang="zh-CN" sz="2800" dirty="0">
                <a:solidFill>
                  <a:srgbClr val="C00000"/>
                </a:solidFill>
                <a:latin typeface="宋体" panose="02010600030101010101" pitchFamily="2" charset="-122"/>
                <a:ea typeface="宋体" panose="02010600030101010101" pitchFamily="2" charset="-122"/>
              </a:rPr>
              <a:t>）非法律规定必须招标的工程项目；</a:t>
            </a:r>
          </a:p>
          <a:p>
            <a:r>
              <a:rPr lang="en-US" altLang="zh-CN" sz="2800" dirty="0">
                <a:solidFill>
                  <a:srgbClr val="C00000"/>
                </a:solidFill>
                <a:latin typeface="宋体" panose="02010600030101010101" pitchFamily="2" charset="-122"/>
                <a:ea typeface="宋体" panose="02010600030101010101" pitchFamily="2" charset="-122"/>
              </a:rPr>
              <a:t>b</a:t>
            </a:r>
            <a:r>
              <a:rPr lang="zh-CN" altLang="zh-CN" sz="2800" dirty="0">
                <a:solidFill>
                  <a:srgbClr val="C00000"/>
                </a:solidFill>
                <a:latin typeface="宋体" panose="02010600030101010101" pitchFamily="2" charset="-122"/>
                <a:ea typeface="宋体" panose="02010600030101010101" pitchFamily="2" charset="-122"/>
              </a:rPr>
              <a:t>）依法必须招标可以不进行招标的工程项目；</a:t>
            </a:r>
          </a:p>
          <a:p>
            <a:r>
              <a:rPr lang="en-US" altLang="zh-CN" sz="2800" dirty="0">
                <a:solidFill>
                  <a:srgbClr val="C00000"/>
                </a:solidFill>
                <a:latin typeface="宋体" panose="02010600030101010101" pitchFamily="2" charset="-122"/>
                <a:ea typeface="宋体" panose="02010600030101010101" pitchFamily="2" charset="-122"/>
              </a:rPr>
              <a:t>c</a:t>
            </a:r>
            <a:r>
              <a:rPr lang="zh-CN" altLang="zh-CN" sz="2800" dirty="0">
                <a:solidFill>
                  <a:srgbClr val="C00000"/>
                </a:solidFill>
                <a:latin typeface="宋体" panose="02010600030101010101" pitchFamily="2" charset="-122"/>
                <a:ea typeface="宋体" panose="02010600030101010101" pitchFamily="2" charset="-122"/>
              </a:rPr>
              <a:t>）</a:t>
            </a:r>
            <a:r>
              <a:rPr lang="zh-CN" altLang="zh-CN" sz="2800" dirty="0">
                <a:solidFill>
                  <a:srgbClr val="010101"/>
                </a:solidFill>
                <a:latin typeface="宋体" panose="02010600030101010101" pitchFamily="2" charset="-122"/>
                <a:ea typeface="宋体" panose="02010600030101010101" pitchFamily="2" charset="-122"/>
              </a:rPr>
              <a:t>依法必须招标失败后不再进行招标的工程项目；</a:t>
            </a:r>
          </a:p>
          <a:p>
            <a:r>
              <a:rPr lang="en-US" altLang="zh-CN" sz="2800" dirty="0">
                <a:solidFill>
                  <a:srgbClr val="010101"/>
                </a:solidFill>
                <a:latin typeface="宋体" panose="02010600030101010101" pitchFamily="2" charset="-122"/>
                <a:ea typeface="宋体" panose="02010600030101010101" pitchFamily="2" charset="-122"/>
              </a:rPr>
              <a:t>d) </a:t>
            </a:r>
            <a:r>
              <a:rPr lang="zh-CN" altLang="zh-CN" sz="2800" dirty="0">
                <a:solidFill>
                  <a:srgbClr val="010101"/>
                </a:solidFill>
                <a:latin typeface="宋体" panose="02010600030101010101" pitchFamily="2" charset="-122"/>
                <a:ea typeface="宋体" panose="02010600030101010101" pitchFamily="2" charset="-122"/>
              </a:rPr>
              <a:t>非关境外机电产品依法必须进行招标的项目；</a:t>
            </a:r>
          </a:p>
          <a:p>
            <a:r>
              <a:rPr lang="en-US" altLang="zh-CN" sz="2800" dirty="0">
                <a:solidFill>
                  <a:srgbClr val="010101"/>
                </a:solidFill>
                <a:latin typeface="宋体" panose="02010600030101010101" pitchFamily="2" charset="-122"/>
                <a:ea typeface="宋体" panose="02010600030101010101" pitchFamily="2" charset="-122"/>
              </a:rPr>
              <a:t>e) </a:t>
            </a:r>
            <a:r>
              <a:rPr lang="zh-CN" altLang="zh-CN" sz="2800" dirty="0">
                <a:solidFill>
                  <a:srgbClr val="010101"/>
                </a:solidFill>
                <a:latin typeface="宋体" panose="02010600030101010101" pitchFamily="2" charset="-122"/>
                <a:ea typeface="宋体" panose="02010600030101010101" pitchFamily="2" charset="-122"/>
              </a:rPr>
              <a:t>非必须招标采购的其他项目。</a:t>
            </a:r>
          </a:p>
          <a:p>
            <a:r>
              <a:rPr lang="en-US" altLang="zh-CN" sz="2800" dirty="0">
                <a:solidFill>
                  <a:srgbClr val="010101"/>
                </a:solidFill>
                <a:latin typeface="宋体" panose="02010600030101010101" pitchFamily="2" charset="-122"/>
                <a:ea typeface="宋体" panose="02010600030101010101" pitchFamily="2" charset="-122"/>
              </a:rPr>
              <a:t> </a:t>
            </a:r>
            <a:r>
              <a:rPr lang="zh-CN" altLang="zh-CN" sz="2800" dirty="0">
                <a:solidFill>
                  <a:srgbClr val="010101"/>
                </a:solidFill>
                <a:latin typeface="宋体" panose="02010600030101010101" pitchFamily="2" charset="-122"/>
                <a:ea typeface="宋体" panose="02010600030101010101" pitchFamily="2" charset="-122"/>
              </a:rPr>
              <a:t>示例：企业生产物资、服务采购等</a:t>
            </a:r>
            <a:r>
              <a:rPr lang="zh-CN" altLang="zh-CN" sz="2800" dirty="0">
                <a:solidFill>
                  <a:srgbClr val="010101"/>
                </a:solidFill>
                <a:highlight>
                  <a:srgbClr val="00FF00"/>
                </a:highlight>
                <a:latin typeface="宋体" panose="02010600030101010101" pitchFamily="2" charset="-122"/>
                <a:ea typeface="宋体" panose="02010600030101010101" pitchFamily="2" charset="-122"/>
              </a:rPr>
              <a:t>其他项目</a:t>
            </a:r>
            <a:r>
              <a:rPr lang="en-US" altLang="zh-CN" sz="2800" dirty="0">
                <a:solidFill>
                  <a:srgbClr val="010101"/>
                </a:solidFill>
                <a:latin typeface="宋体" panose="02010600030101010101" pitchFamily="2" charset="-122"/>
                <a:ea typeface="宋体" panose="02010600030101010101" pitchFamily="2" charset="-122"/>
              </a:rPr>
              <a:t> </a:t>
            </a:r>
            <a:r>
              <a:rPr lang="zh-CN" altLang="zh-CN" sz="2800" dirty="0">
                <a:solidFill>
                  <a:srgbClr val="010101"/>
                </a:solidFill>
                <a:latin typeface="宋体" panose="02010600030101010101" pitchFamily="2" charset="-122"/>
                <a:ea typeface="宋体" panose="02010600030101010101" pitchFamily="2" charset="-122"/>
              </a:rPr>
              <a:t>。</a:t>
            </a:r>
          </a:p>
          <a:p>
            <a:r>
              <a:rPr lang="en-US" altLang="zh-CN" sz="2800" dirty="0"/>
              <a:t> </a:t>
            </a:r>
            <a:endParaRPr lang="zh-CN" altLang="zh-CN" sz="2800" dirty="0"/>
          </a:p>
          <a:p>
            <a:r>
              <a:rPr lang="en-US" altLang="zh-CN" dirty="0"/>
              <a:t> </a:t>
            </a:r>
            <a:endParaRPr lang="zh-CN" altLang="zh-CN" dirty="0"/>
          </a:p>
          <a:p>
            <a:endParaRPr lang="zh-CN" altLang="zh-CN" dirty="0"/>
          </a:p>
        </p:txBody>
      </p:sp>
      <p:sp>
        <p:nvSpPr>
          <p:cNvPr id="4" name="矩形 3">
            <a:extLst>
              <a:ext uri="{FF2B5EF4-FFF2-40B4-BE49-F238E27FC236}">
                <a16:creationId xmlns:a16="http://schemas.microsoft.com/office/drawing/2014/main" xmlns="" id="{7379C2D1-0EE9-48CE-BA1D-BAFA2FAE2A6C}"/>
              </a:ext>
            </a:extLst>
          </p:cNvPr>
          <p:cNvSpPr/>
          <p:nvPr/>
        </p:nvSpPr>
        <p:spPr>
          <a:xfrm>
            <a:off x="8449519" y="2309148"/>
            <a:ext cx="2824223" cy="3865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注意：</a:t>
            </a:r>
            <a:endParaRPr lang="en-US" altLang="zh-CN" sz="2400" dirty="0"/>
          </a:p>
          <a:p>
            <a:r>
              <a:rPr lang="zh-CN" altLang="en-US" sz="2400" dirty="0">
                <a:highlight>
                  <a:srgbClr val="00FF00"/>
                </a:highlight>
              </a:rPr>
              <a:t>其他项目</a:t>
            </a:r>
            <a:r>
              <a:rPr lang="zh-CN" altLang="en-US" sz="2400" dirty="0"/>
              <a:t>指国家或法律规定的项目，如药品采购、土地使用权、矿产资源勘探权、开采权、企业产权交易、客运公路经营权等。</a:t>
            </a:r>
          </a:p>
        </p:txBody>
      </p:sp>
      <p:sp>
        <p:nvSpPr>
          <p:cNvPr id="5" name="矩形 4">
            <a:extLst>
              <a:ext uri="{FF2B5EF4-FFF2-40B4-BE49-F238E27FC236}">
                <a16:creationId xmlns:a16="http://schemas.microsoft.com/office/drawing/2014/main" xmlns="" id="{7074D33D-B853-44CE-B754-EAB25D7E8E4E}"/>
              </a:ext>
            </a:extLst>
          </p:cNvPr>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60946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765675" y="5840413"/>
            <a:ext cx="2957513" cy="762000"/>
          </a:xfrm>
          <a:prstGeom prst="rect">
            <a:avLst/>
          </a:prstGeom>
          <a:solidFill>
            <a:srgbClr val="1F3984"/>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2019</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月</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ctr" fontAlgn="auto">
              <a:spcBef>
                <a:spcPts val="0"/>
              </a:spcBef>
              <a:spcAft>
                <a:spcPts val="0"/>
              </a:spcAft>
              <a:defRPr/>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《规范》单行本正式发行</a:t>
            </a:r>
          </a:p>
        </p:txBody>
      </p:sp>
      <p:sp>
        <p:nvSpPr>
          <p:cNvPr id="8" name="矩形 7"/>
          <p:cNvSpPr/>
          <p:nvPr/>
        </p:nvSpPr>
        <p:spPr>
          <a:xfrm>
            <a:off x="1241425" y="5840413"/>
            <a:ext cx="2624138" cy="762000"/>
          </a:xfrm>
          <a:prstGeom prst="rect">
            <a:avLst/>
          </a:prstGeom>
          <a:solidFill>
            <a:srgbClr val="1F3984"/>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2019</a:t>
            </a:r>
            <a:r>
              <a:rPr lang="zh-CN" altLang="en-US"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年</a:t>
            </a:r>
            <a:r>
              <a:rPr lang="en-US" altLang="zh-CN"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3</a:t>
            </a:r>
            <a:r>
              <a:rPr lang="zh-CN" altLang="en-US"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月</a:t>
            </a:r>
            <a:r>
              <a:rPr lang="en-US" altLang="zh-CN"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18</a:t>
            </a:r>
            <a:r>
              <a:rPr lang="zh-CN" altLang="en-US"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日</a:t>
            </a:r>
            <a:endParaRPr lang="en-US" altLang="zh-CN"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a:p>
            <a:pPr algn="ctr" fontAlgn="auto">
              <a:spcBef>
                <a:spcPts val="0"/>
              </a:spcBef>
              <a:spcAft>
                <a:spcPts val="0"/>
              </a:spcAft>
              <a:defRPr/>
            </a:pPr>
            <a:r>
              <a:rPr lang="zh-CN" altLang="en-US" sz="1600" dirty="0">
                <a:solidFill>
                  <a:schemeClr val="bg1"/>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rPr>
              <a:t>中物联发布公告</a:t>
            </a:r>
          </a:p>
        </p:txBody>
      </p:sp>
      <p:sp>
        <p:nvSpPr>
          <p:cNvPr id="15" name="矩形 1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533" name="Title 1"/>
          <p:cNvSpPr txBox="1">
            <a:spLocks noChangeArrowheads="1"/>
          </p:cNvSpPr>
          <p:nvPr/>
        </p:nvSpPr>
        <p:spPr bwMode="auto">
          <a:xfrm>
            <a:off x="323850" y="323850"/>
            <a:ext cx="11545888" cy="755650"/>
          </a:xfrm>
          <a:prstGeom prst="rect">
            <a:avLst/>
          </a:prstGeom>
          <a:noFill/>
          <a:ln w="9525">
            <a:noFill/>
            <a:miter lim="800000"/>
          </a:ln>
        </p:spPr>
        <p:txBody>
          <a:bodyPr lIns="0" tIns="0" rIns="0" bIns="0" anchor="ctr"/>
          <a:lstStyle/>
          <a:p>
            <a:pPr defTabSz="1087755"/>
            <a:r>
              <a:rPr lang="zh-CN" altLang="en-US" sz="2800" b="1" dirty="0">
                <a:solidFill>
                  <a:srgbClr val="666666"/>
                </a:solidFill>
                <a:latin typeface="Arial" panose="020B0604020202020204" pitchFamily="34" charset="0"/>
                <a:ea typeface="微软雅黑" panose="020B0503020204020204" pitchFamily="34" charset="-122"/>
                <a:sym typeface="Arial" panose="020B0604020202020204" pitchFamily="34" charset="0"/>
              </a:rPr>
              <a:t>三、 编制发布</a:t>
            </a:r>
            <a:endParaRPr lang="en-US" altLang="zh-CN" sz="2800" b="1" dirty="0">
              <a:solidFill>
                <a:srgbClr val="666666"/>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7" name="图片 16"/>
          <p:cNvPicPr>
            <a:picLocks noChangeAspect="1"/>
          </p:cNvPicPr>
          <p:nvPr/>
        </p:nvPicPr>
        <p:blipFill>
          <a:blip r:embed="rId3" cstate="print"/>
          <a:stretch>
            <a:fillRect/>
          </a:stretch>
        </p:blipFill>
        <p:spPr>
          <a:xfrm>
            <a:off x="1268012" y="1434688"/>
            <a:ext cx="2596852" cy="4146821"/>
          </a:xfrm>
          <a:prstGeom prst="rect">
            <a:avLst/>
          </a:prstGeom>
          <a:ln w="12700" cmpd="sng">
            <a:solidFill>
              <a:schemeClr val="accent1">
                <a:shade val="50000"/>
              </a:schemeClr>
            </a:solidFill>
            <a:prstDash val="solid"/>
          </a:ln>
          <a:effectLst>
            <a:innerShdw blurRad="63500" dist="50800" dir="16200000">
              <a:prstClr val="black">
                <a:alpha val="50000"/>
              </a:prstClr>
            </a:innerShdw>
          </a:effectLst>
        </p:spPr>
      </p:pic>
      <p:pic>
        <p:nvPicPr>
          <p:cNvPr id="22535" name="Picture 2" descr="G:\6-公共采购分会\9-标准编制\1-国有企业采购操作规范\10-标准宣贯\规范的封面.jpg"/>
          <p:cNvPicPr>
            <a:picLocks noChangeAspect="1" noChangeArrowheads="1"/>
          </p:cNvPicPr>
          <p:nvPr/>
        </p:nvPicPr>
        <p:blipFill>
          <a:blip r:embed="rId4" cstate="print"/>
          <a:srcRect/>
          <a:stretch>
            <a:fillRect/>
          </a:stretch>
        </p:blipFill>
        <p:spPr bwMode="auto">
          <a:xfrm>
            <a:off x="4784725" y="1447800"/>
            <a:ext cx="2938463" cy="4140200"/>
          </a:xfrm>
          <a:prstGeom prst="rect">
            <a:avLst/>
          </a:prstGeom>
          <a:noFill/>
          <a:ln w="9525">
            <a:noFill/>
            <a:miter lim="800000"/>
            <a:headEnd/>
            <a:tailEnd/>
          </a:ln>
        </p:spPr>
      </p:pic>
      <p:pic>
        <p:nvPicPr>
          <p:cNvPr id="22536" name="Picture 3" descr="G:\6-公共采购分会\9-标准编制\1-国有企业采购操作规范\10-标准宣贯\释义的封面.jpg"/>
          <p:cNvPicPr>
            <a:picLocks noChangeAspect="1" noChangeArrowheads="1"/>
          </p:cNvPicPr>
          <p:nvPr/>
        </p:nvPicPr>
        <p:blipFill>
          <a:blip r:embed="rId5" cstate="print"/>
          <a:srcRect/>
          <a:stretch>
            <a:fillRect/>
          </a:stretch>
        </p:blipFill>
        <p:spPr bwMode="auto">
          <a:xfrm>
            <a:off x="8483600" y="1447800"/>
            <a:ext cx="2908300" cy="4141788"/>
          </a:xfrm>
          <a:prstGeom prst="rect">
            <a:avLst/>
          </a:prstGeom>
          <a:noFill/>
          <a:ln w="9525">
            <a:noFill/>
            <a:miter lim="800000"/>
            <a:headEnd/>
            <a:tailEnd/>
          </a:ln>
        </p:spPr>
      </p:pic>
      <p:sp>
        <p:nvSpPr>
          <p:cNvPr id="10" name="矩形 9"/>
          <p:cNvSpPr/>
          <p:nvPr/>
        </p:nvSpPr>
        <p:spPr>
          <a:xfrm>
            <a:off x="8483600" y="5840413"/>
            <a:ext cx="3144838" cy="762000"/>
          </a:xfrm>
          <a:prstGeom prst="rect">
            <a:avLst/>
          </a:prstGeom>
          <a:solidFill>
            <a:srgbClr val="1F3984"/>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2019</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年</a:t>
            </a:r>
            <a:r>
              <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月， 《释义》由中国财富出版社出版发行</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2F5CDF78-7D9E-4931-BE1D-48F8A92CE629}"/>
              </a:ext>
            </a:extLst>
          </p:cNvPr>
          <p:cNvSpPr/>
          <p:nvPr/>
        </p:nvSpPr>
        <p:spPr>
          <a:xfrm>
            <a:off x="486136" y="712726"/>
            <a:ext cx="7963383" cy="682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非必须招标的范围包括哪些具体内容？</a:t>
            </a:r>
          </a:p>
        </p:txBody>
      </p:sp>
      <p:sp>
        <p:nvSpPr>
          <p:cNvPr id="3" name="矩形 2">
            <a:extLst>
              <a:ext uri="{FF2B5EF4-FFF2-40B4-BE49-F238E27FC236}">
                <a16:creationId xmlns:a16="http://schemas.microsoft.com/office/drawing/2014/main" xmlns="" id="{48238E6D-3A9F-4D12-80DA-BEFAF1157329}"/>
              </a:ext>
            </a:extLst>
          </p:cNvPr>
          <p:cNvSpPr/>
          <p:nvPr/>
        </p:nvSpPr>
        <p:spPr>
          <a:xfrm>
            <a:off x="486136" y="1620456"/>
            <a:ext cx="10949651" cy="5058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dirty="0">
                <a:solidFill>
                  <a:srgbClr val="C00000"/>
                </a:solidFill>
                <a:latin typeface="宋体" panose="02010600030101010101" pitchFamily="2" charset="-122"/>
                <a:ea typeface="宋体" panose="02010600030101010101" pitchFamily="2" charset="-122"/>
              </a:rPr>
              <a:t>本标准所称“非必须招标项目”指法律规定必须进行招标之外的工程、货物和服务项目。</a:t>
            </a:r>
            <a:endParaRPr lang="en-US" altLang="zh-CN" sz="2800" dirty="0">
              <a:solidFill>
                <a:srgbClr val="C00000"/>
              </a:solidFill>
              <a:latin typeface="宋体" panose="02010600030101010101" pitchFamily="2" charset="-122"/>
              <a:ea typeface="宋体" panose="02010600030101010101" pitchFamily="2" charset="-122"/>
            </a:endParaRPr>
          </a:p>
          <a:p>
            <a:r>
              <a:rPr lang="zh-CN" altLang="zh-CN" sz="2800" dirty="0">
                <a:solidFill>
                  <a:srgbClr val="C00000"/>
                </a:solidFill>
                <a:latin typeface="宋体" panose="02010600030101010101" pitchFamily="2" charset="-122"/>
                <a:ea typeface="宋体" panose="02010600030101010101" pitchFamily="2" charset="-122"/>
              </a:rPr>
              <a:t>包括：</a:t>
            </a:r>
          </a:p>
          <a:p>
            <a:r>
              <a:rPr lang="en-US" altLang="zh-CN" sz="2800" dirty="0">
                <a:solidFill>
                  <a:srgbClr val="C00000"/>
                </a:solidFill>
                <a:latin typeface="宋体" panose="02010600030101010101" pitchFamily="2" charset="-122"/>
                <a:ea typeface="宋体" panose="02010600030101010101" pitchFamily="2" charset="-122"/>
              </a:rPr>
              <a:t>a</a:t>
            </a:r>
            <a:r>
              <a:rPr lang="zh-CN" altLang="zh-CN" sz="2800" dirty="0">
                <a:solidFill>
                  <a:srgbClr val="C00000"/>
                </a:solidFill>
                <a:latin typeface="宋体" panose="02010600030101010101" pitchFamily="2" charset="-122"/>
                <a:ea typeface="宋体" panose="02010600030101010101" pitchFamily="2" charset="-122"/>
              </a:rPr>
              <a:t>）非法律规定必须招标的工程项目；</a:t>
            </a:r>
          </a:p>
          <a:p>
            <a:r>
              <a:rPr lang="en-US" altLang="zh-CN" sz="2800" dirty="0">
                <a:solidFill>
                  <a:srgbClr val="C00000"/>
                </a:solidFill>
                <a:latin typeface="宋体" panose="02010600030101010101" pitchFamily="2" charset="-122"/>
                <a:ea typeface="宋体" panose="02010600030101010101" pitchFamily="2" charset="-122"/>
              </a:rPr>
              <a:t>b</a:t>
            </a:r>
            <a:r>
              <a:rPr lang="zh-CN" altLang="zh-CN" sz="2800" dirty="0">
                <a:solidFill>
                  <a:srgbClr val="C00000"/>
                </a:solidFill>
                <a:latin typeface="宋体" panose="02010600030101010101" pitchFamily="2" charset="-122"/>
                <a:ea typeface="宋体" panose="02010600030101010101" pitchFamily="2" charset="-122"/>
              </a:rPr>
              <a:t>）依法必须招标可以不进行招标的工程项目；</a:t>
            </a:r>
          </a:p>
          <a:p>
            <a:r>
              <a:rPr lang="en-US" altLang="zh-CN" sz="2800" dirty="0">
                <a:solidFill>
                  <a:srgbClr val="C00000"/>
                </a:solidFill>
                <a:latin typeface="宋体" panose="02010600030101010101" pitchFamily="2" charset="-122"/>
                <a:ea typeface="宋体" panose="02010600030101010101" pitchFamily="2" charset="-122"/>
              </a:rPr>
              <a:t>c</a:t>
            </a:r>
            <a:r>
              <a:rPr lang="zh-CN" altLang="zh-CN" sz="2800" dirty="0">
                <a:solidFill>
                  <a:srgbClr val="C00000"/>
                </a:solidFill>
                <a:latin typeface="宋体" panose="02010600030101010101" pitchFamily="2" charset="-122"/>
                <a:ea typeface="宋体" panose="02010600030101010101" pitchFamily="2" charset="-122"/>
              </a:rPr>
              <a:t>）</a:t>
            </a:r>
            <a:r>
              <a:rPr lang="zh-CN" altLang="zh-CN" sz="2800" dirty="0">
                <a:solidFill>
                  <a:srgbClr val="010101"/>
                </a:solidFill>
                <a:latin typeface="宋体" panose="02010600030101010101" pitchFamily="2" charset="-122"/>
                <a:ea typeface="宋体" panose="02010600030101010101" pitchFamily="2" charset="-122"/>
              </a:rPr>
              <a:t>依法必须招标失败后不再进行招标的工程项目；</a:t>
            </a:r>
          </a:p>
          <a:p>
            <a:r>
              <a:rPr lang="en-US" altLang="zh-CN" sz="2800" dirty="0">
                <a:solidFill>
                  <a:srgbClr val="010101"/>
                </a:solidFill>
                <a:latin typeface="宋体" panose="02010600030101010101" pitchFamily="2" charset="-122"/>
                <a:ea typeface="宋体" panose="02010600030101010101" pitchFamily="2" charset="-122"/>
              </a:rPr>
              <a:t>d) </a:t>
            </a:r>
            <a:r>
              <a:rPr lang="zh-CN" altLang="zh-CN" sz="2800" dirty="0">
                <a:solidFill>
                  <a:srgbClr val="010101"/>
                </a:solidFill>
                <a:latin typeface="宋体" panose="02010600030101010101" pitchFamily="2" charset="-122"/>
                <a:ea typeface="宋体" panose="02010600030101010101" pitchFamily="2" charset="-122"/>
              </a:rPr>
              <a:t>非关境外机电产品依法必须进行招标的项目；</a:t>
            </a:r>
          </a:p>
          <a:p>
            <a:r>
              <a:rPr lang="en-US" altLang="zh-CN" sz="2800" dirty="0">
                <a:solidFill>
                  <a:srgbClr val="010101"/>
                </a:solidFill>
                <a:latin typeface="宋体" panose="02010600030101010101" pitchFamily="2" charset="-122"/>
                <a:ea typeface="宋体" panose="02010600030101010101" pitchFamily="2" charset="-122"/>
              </a:rPr>
              <a:t>e) </a:t>
            </a:r>
            <a:r>
              <a:rPr lang="zh-CN" altLang="zh-CN" sz="2800" dirty="0">
                <a:solidFill>
                  <a:srgbClr val="010101"/>
                </a:solidFill>
                <a:latin typeface="宋体" panose="02010600030101010101" pitchFamily="2" charset="-122"/>
                <a:ea typeface="宋体" panose="02010600030101010101" pitchFamily="2" charset="-122"/>
              </a:rPr>
              <a:t>非必须招标采购的其他项目。</a:t>
            </a:r>
          </a:p>
          <a:p>
            <a:r>
              <a:rPr lang="en-US" altLang="zh-CN" sz="2800" dirty="0">
                <a:solidFill>
                  <a:srgbClr val="010101"/>
                </a:solidFill>
                <a:latin typeface="宋体" panose="02010600030101010101" pitchFamily="2" charset="-122"/>
                <a:ea typeface="宋体" panose="02010600030101010101" pitchFamily="2" charset="-122"/>
              </a:rPr>
              <a:t> </a:t>
            </a:r>
            <a:r>
              <a:rPr lang="zh-CN" altLang="zh-CN" sz="2800" dirty="0">
                <a:solidFill>
                  <a:srgbClr val="010101"/>
                </a:solidFill>
                <a:latin typeface="宋体" panose="02010600030101010101" pitchFamily="2" charset="-122"/>
                <a:ea typeface="宋体" panose="02010600030101010101" pitchFamily="2" charset="-122"/>
              </a:rPr>
              <a:t>示例：企业生产物资、服务采购等</a:t>
            </a:r>
            <a:r>
              <a:rPr lang="zh-CN" altLang="zh-CN" sz="2800" dirty="0">
                <a:solidFill>
                  <a:srgbClr val="010101"/>
                </a:solidFill>
                <a:highlight>
                  <a:srgbClr val="00FF00"/>
                </a:highlight>
                <a:latin typeface="宋体" panose="02010600030101010101" pitchFamily="2" charset="-122"/>
                <a:ea typeface="宋体" panose="02010600030101010101" pitchFamily="2" charset="-122"/>
              </a:rPr>
              <a:t>其他项目</a:t>
            </a:r>
            <a:r>
              <a:rPr lang="en-US" altLang="zh-CN" sz="2800" dirty="0">
                <a:solidFill>
                  <a:srgbClr val="010101"/>
                </a:solidFill>
                <a:latin typeface="宋体" panose="02010600030101010101" pitchFamily="2" charset="-122"/>
                <a:ea typeface="宋体" panose="02010600030101010101" pitchFamily="2" charset="-122"/>
              </a:rPr>
              <a:t> </a:t>
            </a:r>
            <a:r>
              <a:rPr lang="zh-CN" altLang="zh-CN" sz="2800" dirty="0">
                <a:solidFill>
                  <a:srgbClr val="010101"/>
                </a:solidFill>
                <a:latin typeface="宋体" panose="02010600030101010101" pitchFamily="2" charset="-122"/>
                <a:ea typeface="宋体" panose="02010600030101010101" pitchFamily="2" charset="-122"/>
              </a:rPr>
              <a:t>。</a:t>
            </a:r>
          </a:p>
          <a:p>
            <a:r>
              <a:rPr lang="en-US" altLang="zh-CN" sz="2800" dirty="0"/>
              <a:t> </a:t>
            </a:r>
            <a:endParaRPr lang="zh-CN" altLang="zh-CN" sz="2800" dirty="0"/>
          </a:p>
          <a:p>
            <a:r>
              <a:rPr lang="en-US" altLang="zh-CN" dirty="0"/>
              <a:t> </a:t>
            </a:r>
            <a:endParaRPr lang="zh-CN" altLang="zh-CN" dirty="0"/>
          </a:p>
          <a:p>
            <a:endParaRPr lang="zh-CN" altLang="zh-CN" dirty="0"/>
          </a:p>
        </p:txBody>
      </p:sp>
      <p:sp>
        <p:nvSpPr>
          <p:cNvPr id="4" name="矩形 3">
            <a:extLst>
              <a:ext uri="{FF2B5EF4-FFF2-40B4-BE49-F238E27FC236}">
                <a16:creationId xmlns:a16="http://schemas.microsoft.com/office/drawing/2014/main" xmlns="" id="{7379C2D1-0EE9-48CE-BA1D-BAFA2FAE2A6C}"/>
              </a:ext>
            </a:extLst>
          </p:cNvPr>
          <p:cNvSpPr/>
          <p:nvPr/>
        </p:nvSpPr>
        <p:spPr>
          <a:xfrm>
            <a:off x="8449519" y="2309148"/>
            <a:ext cx="2824223" cy="3865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注意：</a:t>
            </a:r>
            <a:endParaRPr lang="en-US" altLang="zh-CN" sz="2400" dirty="0"/>
          </a:p>
          <a:p>
            <a:r>
              <a:rPr lang="zh-CN" altLang="en-US" sz="2400" dirty="0">
                <a:highlight>
                  <a:srgbClr val="00FF00"/>
                </a:highlight>
              </a:rPr>
              <a:t>其他项目</a:t>
            </a:r>
            <a:r>
              <a:rPr lang="zh-CN" altLang="en-US" sz="2400" dirty="0"/>
              <a:t>指国家或法律规定的项目，如药品采购、土地使用权、矿产资源勘探权、开采权、企业产权交易、客运公路经营权等。</a:t>
            </a:r>
          </a:p>
        </p:txBody>
      </p:sp>
      <p:sp>
        <p:nvSpPr>
          <p:cNvPr id="5" name="矩形 4">
            <a:extLst>
              <a:ext uri="{FF2B5EF4-FFF2-40B4-BE49-F238E27FC236}">
                <a16:creationId xmlns:a16="http://schemas.microsoft.com/office/drawing/2014/main" xmlns="" id="{7074D33D-B853-44CE-B754-EAB25D7E8E4E}"/>
              </a:ext>
            </a:extLst>
          </p:cNvPr>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4286997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9506D3B-76A6-42EE-8A4E-402F41A5FE59}"/>
              </a:ext>
            </a:extLst>
          </p:cNvPr>
          <p:cNvSpPr/>
          <p:nvPr/>
        </p:nvSpPr>
        <p:spPr>
          <a:xfrm>
            <a:off x="402244" y="655691"/>
            <a:ext cx="6887787" cy="555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（一）</a:t>
            </a:r>
            <a:r>
              <a:rPr lang="en-US" altLang="zh-CN" sz="2400" dirty="0"/>
              <a:t>《</a:t>
            </a:r>
            <a:r>
              <a:rPr lang="zh-CN" altLang="en-US" sz="2400" dirty="0"/>
              <a:t>必须招标的工程项目规定</a:t>
            </a:r>
            <a:r>
              <a:rPr lang="en-US" altLang="zh-CN" sz="2400" dirty="0"/>
              <a:t>》  16</a:t>
            </a:r>
            <a:r>
              <a:rPr lang="zh-CN" altLang="en-US" sz="2400" dirty="0"/>
              <a:t>号令</a:t>
            </a:r>
          </a:p>
        </p:txBody>
      </p:sp>
      <p:sp>
        <p:nvSpPr>
          <p:cNvPr id="3" name="矩形 2">
            <a:extLst>
              <a:ext uri="{FF2B5EF4-FFF2-40B4-BE49-F238E27FC236}">
                <a16:creationId xmlns:a16="http://schemas.microsoft.com/office/drawing/2014/main" xmlns="" id="{F773D30A-B071-4121-ACE1-E1045511FF9E}"/>
              </a:ext>
            </a:extLst>
          </p:cNvPr>
          <p:cNvSpPr/>
          <p:nvPr/>
        </p:nvSpPr>
        <p:spPr>
          <a:xfrm>
            <a:off x="486134" y="1555223"/>
            <a:ext cx="11088549" cy="4893647"/>
          </a:xfrm>
          <a:prstGeom prst="rect">
            <a:avLst/>
          </a:prstGeom>
        </p:spPr>
        <p:txBody>
          <a:bodyPr wrap="square">
            <a:spAutoFit/>
          </a:bodyPr>
          <a:lstStyle/>
          <a:p>
            <a:pPr algn="just">
              <a:spcAft>
                <a:spcPts val="0"/>
              </a:spcAft>
            </a:pPr>
            <a:r>
              <a:rPr lang="zh-CN" altLang="zh-CN" sz="2400" kern="100" dirty="0">
                <a:latin typeface="楷体" panose="02010609060101010101" pitchFamily="49" charset="-122"/>
                <a:ea typeface="楷体" panose="02010609060101010101" pitchFamily="49" charset="-122"/>
                <a:cs typeface="Times New Roman"/>
              </a:rPr>
              <a:t>第一条 为了确定必须招标的工程项目，规范招标投标活动，</a:t>
            </a:r>
            <a:r>
              <a:rPr lang="zh-CN" altLang="zh-CN" sz="2400" kern="100" dirty="0">
                <a:solidFill>
                  <a:srgbClr val="FF0000"/>
                </a:solidFill>
                <a:latin typeface="楷体" panose="02010609060101010101" pitchFamily="49" charset="-122"/>
                <a:ea typeface="楷体" panose="02010609060101010101" pitchFamily="49" charset="-122"/>
                <a:cs typeface="Times New Roman"/>
              </a:rPr>
              <a:t>提高工作效率</a:t>
            </a:r>
            <a:r>
              <a:rPr lang="zh-CN" altLang="zh-CN" sz="2400" kern="100" dirty="0">
                <a:latin typeface="楷体" panose="02010609060101010101" pitchFamily="49" charset="-122"/>
                <a:ea typeface="楷体" panose="02010609060101010101" pitchFamily="49" charset="-122"/>
                <a:cs typeface="Times New Roman"/>
              </a:rPr>
              <a:t>、</a:t>
            </a:r>
            <a:r>
              <a:rPr lang="zh-CN" altLang="zh-CN" sz="2400" kern="100" dirty="0">
                <a:solidFill>
                  <a:srgbClr val="C00000"/>
                </a:solidFill>
                <a:latin typeface="楷体" panose="02010609060101010101" pitchFamily="49" charset="-122"/>
                <a:ea typeface="楷体" panose="02010609060101010101" pitchFamily="49" charset="-122"/>
                <a:cs typeface="Times New Roman"/>
              </a:rPr>
              <a:t>降低企业成本</a:t>
            </a:r>
            <a:r>
              <a:rPr lang="zh-CN" altLang="zh-CN" sz="2400" kern="100" dirty="0">
                <a:latin typeface="楷体" panose="02010609060101010101" pitchFamily="49" charset="-122"/>
                <a:ea typeface="楷体" panose="02010609060101010101" pitchFamily="49" charset="-122"/>
                <a:cs typeface="Times New Roman"/>
              </a:rPr>
              <a:t>、</a:t>
            </a:r>
            <a:r>
              <a:rPr lang="zh-CN" altLang="zh-CN" sz="2400" kern="100" dirty="0">
                <a:solidFill>
                  <a:srgbClr val="00B050"/>
                </a:solidFill>
                <a:latin typeface="楷体" panose="02010609060101010101" pitchFamily="49" charset="-122"/>
                <a:ea typeface="楷体" panose="02010609060101010101" pitchFamily="49" charset="-122"/>
                <a:cs typeface="Times New Roman"/>
              </a:rPr>
              <a:t>预防腐败，</a:t>
            </a:r>
            <a:r>
              <a:rPr lang="zh-CN" altLang="zh-CN" sz="2400" kern="100" dirty="0">
                <a:latin typeface="楷体" panose="02010609060101010101" pitchFamily="49" charset="-122"/>
                <a:ea typeface="楷体" panose="02010609060101010101" pitchFamily="49" charset="-122"/>
                <a:cs typeface="Times New Roman"/>
              </a:rPr>
              <a:t>根据《中华人民共和国招标投标法》第三条的规定，制定本规定。</a:t>
            </a:r>
            <a:endParaRPr lang="en-US" altLang="zh-CN" sz="2400" kern="100" dirty="0">
              <a:latin typeface="楷体" panose="02010609060101010101" pitchFamily="49" charset="-122"/>
              <a:ea typeface="楷体" panose="02010609060101010101" pitchFamily="49" charset="-122"/>
              <a:cs typeface="Times New Roman"/>
            </a:endParaRP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第二条 全部或者部分使用国有资金</a:t>
            </a:r>
            <a:r>
              <a:rPr lang="zh-CN" altLang="en-US" sz="2400" kern="100" dirty="0">
                <a:solidFill>
                  <a:srgbClr val="FF0000"/>
                </a:solidFill>
                <a:latin typeface="楷体" panose="02010609060101010101" pitchFamily="49" charset="-122"/>
                <a:ea typeface="楷体" panose="02010609060101010101" pitchFamily="49" charset="-122"/>
                <a:cs typeface="Times New Roman"/>
              </a:rPr>
              <a:t>投资</a:t>
            </a:r>
            <a:r>
              <a:rPr lang="zh-CN" altLang="en-US" sz="2400" kern="100" dirty="0">
                <a:latin typeface="楷体" panose="02010609060101010101" pitchFamily="49" charset="-122"/>
                <a:ea typeface="楷体" panose="02010609060101010101" pitchFamily="49" charset="-122"/>
                <a:cs typeface="Times New Roman"/>
              </a:rPr>
              <a:t>或者国家</a:t>
            </a:r>
            <a:r>
              <a:rPr lang="zh-CN" altLang="en-US" sz="2400" kern="100" dirty="0">
                <a:solidFill>
                  <a:srgbClr val="FF0000"/>
                </a:solidFill>
                <a:latin typeface="楷体" panose="02010609060101010101" pitchFamily="49" charset="-122"/>
                <a:ea typeface="楷体" panose="02010609060101010101" pitchFamily="49" charset="-122"/>
                <a:cs typeface="Times New Roman"/>
              </a:rPr>
              <a:t>融资</a:t>
            </a:r>
            <a:r>
              <a:rPr lang="zh-CN" altLang="en-US" sz="2400" kern="100" dirty="0">
                <a:latin typeface="楷体" panose="02010609060101010101" pitchFamily="49" charset="-122"/>
                <a:ea typeface="楷体" panose="02010609060101010101" pitchFamily="49" charset="-122"/>
                <a:cs typeface="Times New Roman"/>
              </a:rPr>
              <a:t>的项目包括：</a:t>
            </a: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（一）使用预算资金</a:t>
            </a:r>
            <a:r>
              <a:rPr lang="en-US" altLang="zh-CN" sz="2400" kern="100" dirty="0">
                <a:latin typeface="楷体" panose="02010609060101010101" pitchFamily="49" charset="-122"/>
                <a:ea typeface="楷体" panose="02010609060101010101" pitchFamily="49" charset="-122"/>
                <a:cs typeface="Times New Roman"/>
              </a:rPr>
              <a:t>200</a:t>
            </a:r>
            <a:r>
              <a:rPr lang="zh-CN" altLang="en-US" sz="2400" kern="100" dirty="0">
                <a:latin typeface="楷体" panose="02010609060101010101" pitchFamily="49" charset="-122"/>
                <a:ea typeface="楷体" panose="02010609060101010101" pitchFamily="49" charset="-122"/>
                <a:cs typeface="Times New Roman"/>
              </a:rPr>
              <a:t>万元人民币以上，并且该资金占投资额</a:t>
            </a:r>
            <a:r>
              <a:rPr lang="en-US" altLang="zh-CN" sz="2400" kern="100" dirty="0">
                <a:latin typeface="楷体" panose="02010609060101010101" pitchFamily="49" charset="-122"/>
                <a:ea typeface="楷体" panose="02010609060101010101" pitchFamily="49" charset="-122"/>
                <a:cs typeface="Times New Roman"/>
              </a:rPr>
              <a:t>10%</a:t>
            </a:r>
            <a:r>
              <a:rPr lang="zh-CN" altLang="en-US" sz="2400" kern="100" dirty="0">
                <a:latin typeface="楷体" panose="02010609060101010101" pitchFamily="49" charset="-122"/>
                <a:ea typeface="楷体" panose="02010609060101010101" pitchFamily="49" charset="-122"/>
                <a:cs typeface="Times New Roman"/>
              </a:rPr>
              <a:t>以上的项目；</a:t>
            </a: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（二）使用国有企业事业单位资金，并且该资金占控股或者主导地位的项目。</a:t>
            </a:r>
            <a:endParaRPr lang="en-US" altLang="zh-CN" sz="2400" kern="100" dirty="0">
              <a:latin typeface="楷体" panose="02010609060101010101" pitchFamily="49" charset="-122"/>
              <a:ea typeface="楷体" panose="02010609060101010101" pitchFamily="49" charset="-122"/>
              <a:cs typeface="Times New Roman"/>
            </a:endParaRP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第三条 使用国际组织或者外国政府</a:t>
            </a:r>
            <a:r>
              <a:rPr lang="zh-CN" altLang="en-US" sz="2400" kern="100" dirty="0">
                <a:solidFill>
                  <a:srgbClr val="FF0000"/>
                </a:solidFill>
                <a:latin typeface="楷体" panose="02010609060101010101" pitchFamily="49" charset="-122"/>
                <a:ea typeface="楷体" panose="02010609060101010101" pitchFamily="49" charset="-122"/>
                <a:cs typeface="Times New Roman"/>
              </a:rPr>
              <a:t>贷款</a:t>
            </a:r>
            <a:r>
              <a:rPr lang="zh-CN" altLang="en-US" sz="2400" kern="100" dirty="0">
                <a:latin typeface="楷体" panose="02010609060101010101" pitchFamily="49" charset="-122"/>
                <a:ea typeface="楷体" panose="02010609060101010101" pitchFamily="49" charset="-122"/>
                <a:cs typeface="Times New Roman"/>
              </a:rPr>
              <a:t>、</a:t>
            </a:r>
            <a:r>
              <a:rPr lang="zh-CN" altLang="en-US" sz="2400" kern="100" dirty="0">
                <a:solidFill>
                  <a:srgbClr val="FF0000"/>
                </a:solidFill>
                <a:latin typeface="楷体" panose="02010609060101010101" pitchFamily="49" charset="-122"/>
                <a:ea typeface="楷体" panose="02010609060101010101" pitchFamily="49" charset="-122"/>
                <a:cs typeface="Times New Roman"/>
              </a:rPr>
              <a:t>援助</a:t>
            </a:r>
            <a:r>
              <a:rPr lang="zh-CN" altLang="en-US" sz="2400" kern="100" dirty="0">
                <a:latin typeface="楷体" panose="02010609060101010101" pitchFamily="49" charset="-122"/>
                <a:ea typeface="楷体" panose="02010609060101010101" pitchFamily="49" charset="-122"/>
                <a:cs typeface="Times New Roman"/>
              </a:rPr>
              <a:t>资金的项目包括：</a:t>
            </a: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（一）使用世界银行、亚洲开发银行等国际组织贷款、援助资金的项目；</a:t>
            </a: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（二）使用外国政府及其机构贷款、援助资金的项目。</a:t>
            </a:r>
            <a:endParaRPr lang="en-US" altLang="zh-CN" sz="2400" kern="100" dirty="0">
              <a:latin typeface="楷体" panose="02010609060101010101" pitchFamily="49" charset="-122"/>
              <a:ea typeface="楷体" panose="02010609060101010101" pitchFamily="49" charset="-122"/>
              <a:cs typeface="Times New Roman"/>
            </a:endParaRP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第四条 不属于本规定第二条、第三条规定情形的大型基础设施、公用事业等关系社会公共利益、公众安全的项目，必须招标的具体范围由国务院发展改革部门会同国务院有关部门按照确有必要、严格限定的原则制订，报国务院批准。</a:t>
            </a:r>
          </a:p>
          <a:p>
            <a:pPr algn="just">
              <a:spcAft>
                <a:spcPts val="0"/>
              </a:spcAft>
            </a:pPr>
            <a:endParaRPr lang="zh-CN" altLang="zh-CN" sz="2400" kern="100" dirty="0">
              <a:latin typeface="楷体" panose="02010609060101010101" pitchFamily="49" charset="-122"/>
              <a:ea typeface="楷体" panose="02010609060101010101" pitchFamily="49" charset="-122"/>
              <a:cs typeface="Times New Roman"/>
            </a:endParaRPr>
          </a:p>
        </p:txBody>
      </p:sp>
    </p:spTree>
    <p:extLst>
      <p:ext uri="{BB962C8B-B14F-4D97-AF65-F5344CB8AC3E}">
        <p14:creationId xmlns:p14="http://schemas.microsoft.com/office/powerpoint/2010/main" xmlns="" val="2308078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0067CF0-DFF5-4630-B1A7-8CEDD2DA9F7E}"/>
              </a:ext>
            </a:extLst>
          </p:cNvPr>
          <p:cNvSpPr/>
          <p:nvPr/>
        </p:nvSpPr>
        <p:spPr>
          <a:xfrm>
            <a:off x="532435" y="555587"/>
            <a:ext cx="6447205" cy="555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a:t>（一）</a:t>
            </a:r>
            <a:r>
              <a:rPr lang="en-US" altLang="zh-CN" sz="2400" dirty="0"/>
              <a:t>《</a:t>
            </a:r>
            <a:r>
              <a:rPr lang="zh-CN" altLang="en-US" sz="2400" dirty="0"/>
              <a:t>必须招标的工程项目规定</a:t>
            </a:r>
            <a:r>
              <a:rPr lang="en-US" altLang="zh-CN" sz="2400" dirty="0"/>
              <a:t>》  16</a:t>
            </a:r>
            <a:r>
              <a:rPr lang="zh-CN" altLang="en-US" sz="2400" dirty="0"/>
              <a:t>号令</a:t>
            </a:r>
          </a:p>
        </p:txBody>
      </p:sp>
      <p:sp>
        <p:nvSpPr>
          <p:cNvPr id="3" name="矩形 2">
            <a:extLst>
              <a:ext uri="{FF2B5EF4-FFF2-40B4-BE49-F238E27FC236}">
                <a16:creationId xmlns:a16="http://schemas.microsoft.com/office/drawing/2014/main" xmlns="" id="{5D81C5E7-28DE-4E08-8F27-0608657F2F30}"/>
              </a:ext>
            </a:extLst>
          </p:cNvPr>
          <p:cNvSpPr/>
          <p:nvPr/>
        </p:nvSpPr>
        <p:spPr>
          <a:xfrm>
            <a:off x="532435" y="1408766"/>
            <a:ext cx="8796760" cy="4893647"/>
          </a:xfrm>
          <a:prstGeom prst="rect">
            <a:avLst/>
          </a:prstGeom>
        </p:spPr>
        <p:txBody>
          <a:bodyPr wrap="square">
            <a:spAutoFit/>
          </a:bodyPr>
          <a:lstStyle/>
          <a:p>
            <a:pPr algn="just">
              <a:spcAft>
                <a:spcPts val="0"/>
              </a:spcAft>
            </a:pPr>
            <a:r>
              <a:rPr lang="zh-CN" altLang="zh-CN" sz="2400" kern="100" dirty="0">
                <a:latin typeface="楷体" panose="02010609060101010101" pitchFamily="49" charset="-122"/>
                <a:ea typeface="楷体" panose="02010609060101010101" pitchFamily="49" charset="-122"/>
                <a:cs typeface="Times New Roman"/>
              </a:rPr>
              <a:t>第五条 本规定第二条至第四条规定范围内的项目，其勘察、设计、施工、监理以及与工程建设有关的重要设备、材料等的采购达到下列标准之一的，必须招标：</a:t>
            </a:r>
          </a:p>
          <a:p>
            <a:pPr algn="just">
              <a:spcAft>
                <a:spcPts val="0"/>
              </a:spcAft>
            </a:pPr>
            <a:r>
              <a:rPr lang="zh-CN" altLang="zh-CN" sz="2400" kern="100" dirty="0">
                <a:latin typeface="楷体" panose="02010609060101010101" pitchFamily="49" charset="-122"/>
                <a:ea typeface="楷体" panose="02010609060101010101" pitchFamily="49" charset="-122"/>
                <a:cs typeface="Times New Roman"/>
              </a:rPr>
              <a:t>（一）施工</a:t>
            </a:r>
            <a:r>
              <a:rPr lang="zh-CN" altLang="zh-CN" sz="2400" kern="100" dirty="0">
                <a:solidFill>
                  <a:srgbClr val="C00000"/>
                </a:solidFill>
                <a:latin typeface="楷体" panose="02010609060101010101" pitchFamily="49" charset="-122"/>
                <a:ea typeface="楷体" panose="02010609060101010101" pitchFamily="49" charset="-122"/>
                <a:cs typeface="Times New Roman"/>
              </a:rPr>
              <a:t>单项</a:t>
            </a:r>
            <a:r>
              <a:rPr lang="zh-CN" altLang="zh-CN" sz="2400" kern="100" dirty="0">
                <a:latin typeface="楷体" panose="02010609060101010101" pitchFamily="49" charset="-122"/>
                <a:ea typeface="楷体" panose="02010609060101010101" pitchFamily="49" charset="-122"/>
                <a:cs typeface="Times New Roman"/>
              </a:rPr>
              <a:t>合同估算价在</a:t>
            </a:r>
            <a:r>
              <a:rPr lang="en-US" altLang="zh-CN" sz="2400" b="1" kern="100" dirty="0">
                <a:solidFill>
                  <a:srgbClr val="FF0000"/>
                </a:solidFill>
                <a:latin typeface="楷体" panose="02010609060101010101" pitchFamily="49" charset="-122"/>
                <a:ea typeface="楷体" panose="02010609060101010101" pitchFamily="49" charset="-122"/>
                <a:cs typeface="Times New Roman"/>
              </a:rPr>
              <a:t>400</a:t>
            </a:r>
            <a:r>
              <a:rPr lang="zh-CN" altLang="zh-CN" sz="2400" b="1" kern="100" dirty="0">
                <a:solidFill>
                  <a:srgbClr val="FF0000"/>
                </a:solidFill>
                <a:latin typeface="楷体" panose="02010609060101010101" pitchFamily="49" charset="-122"/>
                <a:ea typeface="楷体" panose="02010609060101010101" pitchFamily="49" charset="-122"/>
                <a:cs typeface="Times New Roman"/>
              </a:rPr>
              <a:t>万元</a:t>
            </a:r>
            <a:r>
              <a:rPr lang="zh-CN" altLang="zh-CN" sz="2400" kern="100" dirty="0">
                <a:latin typeface="楷体" panose="02010609060101010101" pitchFamily="49" charset="-122"/>
                <a:ea typeface="楷体" panose="02010609060101010101" pitchFamily="49" charset="-122"/>
                <a:cs typeface="Times New Roman"/>
              </a:rPr>
              <a:t>人民币以上；</a:t>
            </a:r>
          </a:p>
          <a:p>
            <a:pPr algn="just">
              <a:spcAft>
                <a:spcPts val="0"/>
              </a:spcAft>
            </a:pPr>
            <a:r>
              <a:rPr lang="zh-CN" altLang="zh-CN" sz="2400" kern="100" dirty="0">
                <a:latin typeface="楷体" panose="02010609060101010101" pitchFamily="49" charset="-122"/>
                <a:ea typeface="楷体" panose="02010609060101010101" pitchFamily="49" charset="-122"/>
                <a:cs typeface="Times New Roman"/>
              </a:rPr>
              <a:t>（二）重要设备、材料等货物的采购，</a:t>
            </a:r>
            <a:r>
              <a:rPr lang="zh-CN" altLang="zh-CN" sz="2400" kern="100" dirty="0">
                <a:solidFill>
                  <a:srgbClr val="C00000"/>
                </a:solidFill>
                <a:latin typeface="楷体" panose="02010609060101010101" pitchFamily="49" charset="-122"/>
                <a:ea typeface="楷体" panose="02010609060101010101" pitchFamily="49" charset="-122"/>
                <a:cs typeface="Times New Roman"/>
              </a:rPr>
              <a:t>单项</a:t>
            </a:r>
            <a:r>
              <a:rPr lang="zh-CN" altLang="zh-CN" sz="2400" kern="100" dirty="0">
                <a:latin typeface="楷体" panose="02010609060101010101" pitchFamily="49" charset="-122"/>
                <a:ea typeface="楷体" panose="02010609060101010101" pitchFamily="49" charset="-122"/>
                <a:cs typeface="Times New Roman"/>
              </a:rPr>
              <a:t>合同估算价在</a:t>
            </a:r>
            <a:r>
              <a:rPr lang="en-US" altLang="zh-CN" sz="2400" b="1" kern="100" dirty="0">
                <a:solidFill>
                  <a:srgbClr val="FF0000"/>
                </a:solidFill>
                <a:latin typeface="楷体" panose="02010609060101010101" pitchFamily="49" charset="-122"/>
                <a:ea typeface="楷体" panose="02010609060101010101" pitchFamily="49" charset="-122"/>
                <a:cs typeface="Times New Roman"/>
              </a:rPr>
              <a:t>200</a:t>
            </a:r>
            <a:r>
              <a:rPr lang="zh-CN" altLang="zh-CN" sz="2400" b="1" kern="100" dirty="0">
                <a:solidFill>
                  <a:srgbClr val="FF0000"/>
                </a:solidFill>
                <a:latin typeface="楷体" panose="02010609060101010101" pitchFamily="49" charset="-122"/>
                <a:ea typeface="楷体" panose="02010609060101010101" pitchFamily="49" charset="-122"/>
                <a:cs typeface="Times New Roman"/>
              </a:rPr>
              <a:t>万元</a:t>
            </a:r>
            <a:r>
              <a:rPr lang="zh-CN" altLang="zh-CN" sz="2400" kern="100" dirty="0">
                <a:latin typeface="楷体" panose="02010609060101010101" pitchFamily="49" charset="-122"/>
                <a:ea typeface="楷体" panose="02010609060101010101" pitchFamily="49" charset="-122"/>
                <a:cs typeface="Times New Roman"/>
              </a:rPr>
              <a:t>人民币以上；</a:t>
            </a:r>
          </a:p>
          <a:p>
            <a:pPr algn="just">
              <a:spcAft>
                <a:spcPts val="0"/>
              </a:spcAft>
            </a:pPr>
            <a:r>
              <a:rPr lang="zh-CN" altLang="zh-CN" sz="2400" kern="100" dirty="0">
                <a:latin typeface="楷体" panose="02010609060101010101" pitchFamily="49" charset="-122"/>
                <a:ea typeface="楷体" panose="02010609060101010101" pitchFamily="49" charset="-122"/>
                <a:cs typeface="Times New Roman"/>
              </a:rPr>
              <a:t>（三）勘察、设计、监理等服务的采购，</a:t>
            </a:r>
            <a:r>
              <a:rPr lang="zh-CN" altLang="zh-CN" sz="2400" kern="100" dirty="0">
                <a:solidFill>
                  <a:srgbClr val="C00000"/>
                </a:solidFill>
                <a:latin typeface="楷体" panose="02010609060101010101" pitchFamily="49" charset="-122"/>
                <a:ea typeface="楷体" panose="02010609060101010101" pitchFamily="49" charset="-122"/>
                <a:cs typeface="Times New Roman"/>
              </a:rPr>
              <a:t>单项</a:t>
            </a:r>
            <a:r>
              <a:rPr lang="zh-CN" altLang="zh-CN" sz="2400" kern="100" dirty="0">
                <a:latin typeface="楷体" panose="02010609060101010101" pitchFamily="49" charset="-122"/>
                <a:ea typeface="楷体" panose="02010609060101010101" pitchFamily="49" charset="-122"/>
                <a:cs typeface="Times New Roman"/>
              </a:rPr>
              <a:t>合同估算价在</a:t>
            </a:r>
            <a:r>
              <a:rPr lang="en-US" altLang="zh-CN" sz="2400" b="1" kern="100" dirty="0">
                <a:solidFill>
                  <a:srgbClr val="FF0000"/>
                </a:solidFill>
                <a:latin typeface="楷体" panose="02010609060101010101" pitchFamily="49" charset="-122"/>
                <a:ea typeface="楷体" panose="02010609060101010101" pitchFamily="49" charset="-122"/>
                <a:cs typeface="Times New Roman"/>
              </a:rPr>
              <a:t>100</a:t>
            </a:r>
            <a:r>
              <a:rPr lang="zh-CN" altLang="zh-CN" sz="2400" b="1" kern="100" dirty="0">
                <a:solidFill>
                  <a:srgbClr val="FF0000"/>
                </a:solidFill>
                <a:latin typeface="楷体" panose="02010609060101010101" pitchFamily="49" charset="-122"/>
                <a:ea typeface="楷体" panose="02010609060101010101" pitchFamily="49" charset="-122"/>
                <a:cs typeface="Times New Roman"/>
              </a:rPr>
              <a:t>万元</a:t>
            </a:r>
            <a:r>
              <a:rPr lang="zh-CN" altLang="zh-CN" sz="2400" kern="100" dirty="0">
                <a:latin typeface="楷体" panose="02010609060101010101" pitchFamily="49" charset="-122"/>
                <a:ea typeface="楷体" panose="02010609060101010101" pitchFamily="49" charset="-122"/>
                <a:cs typeface="Times New Roman"/>
              </a:rPr>
              <a:t>人民币以上。</a:t>
            </a:r>
            <a:endParaRPr lang="en-US" altLang="zh-CN" sz="2400" kern="100" dirty="0">
              <a:latin typeface="楷体" panose="02010609060101010101" pitchFamily="49" charset="-122"/>
              <a:ea typeface="楷体" panose="02010609060101010101" pitchFamily="49" charset="-122"/>
              <a:cs typeface="Times New Roman"/>
            </a:endParaRP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同一项目中可以合并进行的勘察、设计、施工、监理以及与工程建设有关的重要设备、材料等的采购，合同估算价合计达到前款规定标准的，必须招标。</a:t>
            </a:r>
            <a:endParaRPr lang="en-US" altLang="zh-CN" sz="2400" kern="100" dirty="0">
              <a:latin typeface="楷体" panose="02010609060101010101" pitchFamily="49" charset="-122"/>
              <a:ea typeface="楷体" panose="02010609060101010101" pitchFamily="49" charset="-122"/>
              <a:cs typeface="Times New Roman"/>
            </a:endParaRPr>
          </a:p>
          <a:p>
            <a:pPr algn="just">
              <a:spcAft>
                <a:spcPts val="0"/>
              </a:spcAft>
            </a:pPr>
            <a:r>
              <a:rPr lang="zh-CN" altLang="en-US" sz="2400" kern="100" dirty="0">
                <a:latin typeface="楷体" panose="02010609060101010101" pitchFamily="49" charset="-122"/>
                <a:ea typeface="楷体" panose="02010609060101010101" pitchFamily="49" charset="-122"/>
                <a:cs typeface="Times New Roman"/>
              </a:rPr>
              <a:t>第六条 本规定自</a:t>
            </a:r>
            <a:r>
              <a:rPr lang="en-US" altLang="zh-CN" sz="2400" kern="100" dirty="0">
                <a:latin typeface="楷体" panose="02010609060101010101" pitchFamily="49" charset="-122"/>
                <a:ea typeface="楷体" panose="02010609060101010101" pitchFamily="49" charset="-122"/>
                <a:cs typeface="Times New Roman"/>
              </a:rPr>
              <a:t>2018</a:t>
            </a:r>
            <a:r>
              <a:rPr lang="zh-CN" altLang="en-US" sz="2400" kern="100" dirty="0">
                <a:latin typeface="楷体" panose="02010609060101010101" pitchFamily="49" charset="-122"/>
                <a:ea typeface="楷体" panose="02010609060101010101" pitchFamily="49" charset="-122"/>
                <a:cs typeface="Times New Roman"/>
              </a:rPr>
              <a:t>年</a:t>
            </a:r>
            <a:r>
              <a:rPr lang="en-US" altLang="zh-CN" sz="2400" kern="100" dirty="0">
                <a:latin typeface="楷体" panose="02010609060101010101" pitchFamily="49" charset="-122"/>
                <a:ea typeface="楷体" panose="02010609060101010101" pitchFamily="49" charset="-122"/>
                <a:cs typeface="Times New Roman"/>
              </a:rPr>
              <a:t>6</a:t>
            </a:r>
            <a:r>
              <a:rPr lang="zh-CN" altLang="en-US" sz="2400" kern="100" dirty="0">
                <a:latin typeface="楷体" panose="02010609060101010101" pitchFamily="49" charset="-122"/>
                <a:ea typeface="楷体" panose="02010609060101010101" pitchFamily="49" charset="-122"/>
                <a:cs typeface="Times New Roman"/>
              </a:rPr>
              <a:t>月</a:t>
            </a:r>
            <a:r>
              <a:rPr lang="en-US" altLang="zh-CN" sz="2400" kern="100" dirty="0">
                <a:latin typeface="楷体" panose="02010609060101010101" pitchFamily="49" charset="-122"/>
                <a:ea typeface="楷体" panose="02010609060101010101" pitchFamily="49" charset="-122"/>
                <a:cs typeface="Times New Roman"/>
              </a:rPr>
              <a:t>1</a:t>
            </a:r>
            <a:r>
              <a:rPr lang="zh-CN" altLang="en-US" sz="2400" kern="100" dirty="0">
                <a:latin typeface="楷体" panose="02010609060101010101" pitchFamily="49" charset="-122"/>
                <a:ea typeface="楷体" panose="02010609060101010101" pitchFamily="49" charset="-122"/>
                <a:cs typeface="Times New Roman"/>
              </a:rPr>
              <a:t>日起施行。</a:t>
            </a:r>
          </a:p>
          <a:p>
            <a:pPr algn="just">
              <a:spcAft>
                <a:spcPts val="0"/>
              </a:spcAft>
            </a:pPr>
            <a:endParaRPr lang="zh-CN" altLang="zh-CN" sz="2400" kern="100" dirty="0">
              <a:latin typeface="楷体" panose="02010609060101010101" pitchFamily="49" charset="-122"/>
              <a:ea typeface="楷体" panose="02010609060101010101" pitchFamily="49" charset="-122"/>
              <a:cs typeface="Times New Roman"/>
            </a:endParaRPr>
          </a:p>
        </p:txBody>
      </p:sp>
      <p:sp>
        <p:nvSpPr>
          <p:cNvPr id="4" name="矩形 3">
            <a:extLst>
              <a:ext uri="{FF2B5EF4-FFF2-40B4-BE49-F238E27FC236}">
                <a16:creationId xmlns:a16="http://schemas.microsoft.com/office/drawing/2014/main" xmlns="" id="{FC871B33-48F0-4CCE-8ACA-C28F01858F96}"/>
              </a:ext>
            </a:extLst>
          </p:cNvPr>
          <p:cNvSpPr/>
          <p:nvPr/>
        </p:nvSpPr>
        <p:spPr>
          <a:xfrm>
            <a:off x="9676435" y="1678330"/>
            <a:ext cx="1983130" cy="3819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注意：</a:t>
            </a:r>
            <a:endParaRPr lang="en-US" altLang="zh-CN" sz="2400" dirty="0"/>
          </a:p>
          <a:p>
            <a:endParaRPr lang="en-US" altLang="zh-CN" sz="2400" dirty="0"/>
          </a:p>
          <a:p>
            <a:r>
              <a:rPr lang="zh-CN" altLang="en-US" sz="2400" dirty="0"/>
              <a:t>先分男女后说年龄。</a:t>
            </a:r>
            <a:endParaRPr lang="en-US" altLang="zh-CN" sz="2400" dirty="0"/>
          </a:p>
          <a:p>
            <a:r>
              <a:rPr lang="zh-CN" altLang="en-US" sz="2400" dirty="0"/>
              <a:t>即先确定范围，在范围内才涉及规模问题。</a:t>
            </a:r>
            <a:endParaRPr lang="en-US" altLang="zh-CN" sz="2400" dirty="0"/>
          </a:p>
          <a:p>
            <a:r>
              <a:rPr lang="zh-CN" altLang="en-US" sz="2400" dirty="0"/>
              <a:t>第二条第一项属于范围问题</a:t>
            </a:r>
            <a:endParaRPr lang="en-US" altLang="zh-CN" sz="2400" dirty="0"/>
          </a:p>
          <a:p>
            <a:endParaRPr lang="en-US" altLang="zh-CN" sz="2400" dirty="0"/>
          </a:p>
          <a:p>
            <a:endParaRPr lang="en-US" altLang="zh-CN" sz="2400" dirty="0"/>
          </a:p>
          <a:p>
            <a:endParaRPr lang="zh-CN" altLang="en-US" sz="2400" dirty="0"/>
          </a:p>
        </p:txBody>
      </p:sp>
    </p:spTree>
    <p:extLst>
      <p:ext uri="{BB962C8B-B14F-4D97-AF65-F5344CB8AC3E}">
        <p14:creationId xmlns:p14="http://schemas.microsoft.com/office/powerpoint/2010/main" xmlns="" val="1274111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0C0CFB6-C04E-4BFB-ABB6-B6E066046D3C}"/>
              </a:ext>
            </a:extLst>
          </p:cNvPr>
          <p:cNvSpPr/>
          <p:nvPr/>
        </p:nvSpPr>
        <p:spPr>
          <a:xfrm>
            <a:off x="532436" y="439841"/>
            <a:ext cx="9757458" cy="1157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a:t>
            </a:r>
            <a:r>
              <a:rPr lang="zh-CN" altLang="en-US" sz="2400" dirty="0"/>
              <a:t>必须招标的基础设施和公用事业项目范围规定</a:t>
            </a:r>
            <a:r>
              <a:rPr lang="en-US" altLang="zh-CN" sz="2400" dirty="0"/>
              <a:t>》</a:t>
            </a:r>
            <a:r>
              <a:rPr lang="zh-CN" altLang="en-US" sz="2400" dirty="0"/>
              <a:t>的通知（发改法规规</a:t>
            </a:r>
            <a:r>
              <a:rPr lang="en-US" altLang="zh-CN" sz="2400" dirty="0"/>
              <a:t>〔2018〕843</a:t>
            </a:r>
            <a:r>
              <a:rPr lang="zh-CN" altLang="en-US" sz="2400" dirty="0"/>
              <a:t>号）规定</a:t>
            </a:r>
          </a:p>
        </p:txBody>
      </p:sp>
      <p:sp>
        <p:nvSpPr>
          <p:cNvPr id="3" name="矩形 2">
            <a:extLst>
              <a:ext uri="{FF2B5EF4-FFF2-40B4-BE49-F238E27FC236}">
                <a16:creationId xmlns:a16="http://schemas.microsoft.com/office/drawing/2014/main" xmlns="" id="{9F50913B-CE9C-40F4-AA74-F29B603E9E0B}"/>
              </a:ext>
            </a:extLst>
          </p:cNvPr>
          <p:cNvSpPr/>
          <p:nvPr/>
        </p:nvSpPr>
        <p:spPr>
          <a:xfrm>
            <a:off x="532436" y="1822632"/>
            <a:ext cx="10787605" cy="5170646"/>
          </a:xfrm>
          <a:prstGeom prst="rect">
            <a:avLst/>
          </a:prstGeom>
        </p:spPr>
        <p:txBody>
          <a:bodyPr wrap="square">
            <a:spAutoFit/>
          </a:bodyPr>
          <a:lstStyle/>
          <a:p>
            <a:r>
              <a:rPr lang="zh-CN" altLang="en-US" dirty="0"/>
              <a:t>“</a:t>
            </a:r>
            <a:r>
              <a:rPr lang="zh-CN" altLang="en-US" sz="2400" dirty="0">
                <a:latin typeface="仿宋" panose="02010609060101010101" pitchFamily="49" charset="-122"/>
                <a:ea typeface="仿宋" panose="02010609060101010101" pitchFamily="49" charset="-122"/>
              </a:rPr>
              <a:t>第一条 为明确必须招标的大型基础设施和公用事业项目范围，根据</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中华人民共和国招标投标法</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和</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必须招标的工程项目规定</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，制定本规定。</a:t>
            </a:r>
          </a:p>
          <a:p>
            <a:r>
              <a:rPr lang="zh-CN" altLang="en-US" sz="2400" dirty="0">
                <a:latin typeface="仿宋" panose="02010609060101010101" pitchFamily="49" charset="-122"/>
                <a:ea typeface="仿宋" panose="02010609060101010101" pitchFamily="49" charset="-122"/>
              </a:rPr>
              <a:t>第二条 不属于</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必须招标的工程项目规定</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第二条、第三条规定情形的大型基础设施、公用事业等关系社会公共利益、公众安全的项目，必须招标的具体范围包括：</a:t>
            </a:r>
            <a:endParaRPr lang="en-US" altLang="zh-CN" sz="2400" dirty="0">
              <a:latin typeface="仿宋" panose="02010609060101010101" pitchFamily="49" charset="-122"/>
              <a:ea typeface="仿宋" panose="02010609060101010101" pitchFamily="49" charset="-122"/>
            </a:endParaRPr>
          </a:p>
          <a:p>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一</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煤炭、石油、天然气、电力、新能源等能源基础设施项目</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二</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铁路、公路、管道、水运，以及公共航空和 </a:t>
            </a:r>
            <a:r>
              <a:rPr lang="en-US" altLang="zh-CN" sz="2400" dirty="0">
                <a:latin typeface="仿宋" panose="02010609060101010101" pitchFamily="49" charset="-122"/>
                <a:ea typeface="仿宋" panose="02010609060101010101" pitchFamily="49" charset="-122"/>
              </a:rPr>
              <a:t>A1 </a:t>
            </a:r>
            <a:r>
              <a:rPr lang="zh-CN" altLang="en-US" sz="2400" dirty="0">
                <a:latin typeface="仿宋" panose="02010609060101010101" pitchFamily="49" charset="-122"/>
                <a:ea typeface="仿宋" panose="02010609060101010101" pitchFamily="49" charset="-122"/>
              </a:rPr>
              <a:t>级通用机场等交通运输基础设施项目</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三</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电信枢纽、通信信息网络等通信基础设施项目</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四</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防洪、灌溉、排涝、引</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供</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水等水利基础设施项目</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五</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城市轨道交通等城建项目。</a:t>
            </a:r>
          </a:p>
          <a:p>
            <a:r>
              <a:rPr lang="zh-CN" altLang="en-US" sz="2400" dirty="0">
                <a:latin typeface="仿宋" panose="02010609060101010101" pitchFamily="49" charset="-122"/>
                <a:ea typeface="仿宋" panose="02010609060101010101" pitchFamily="49" charset="-122"/>
              </a:rPr>
              <a:t>第三条 本规定自</a:t>
            </a:r>
            <a:r>
              <a:rPr lang="en-US" altLang="zh-CN" sz="2400" dirty="0">
                <a:latin typeface="仿宋" panose="02010609060101010101" pitchFamily="49" charset="-122"/>
                <a:ea typeface="仿宋" panose="02010609060101010101" pitchFamily="49" charset="-122"/>
              </a:rPr>
              <a:t>2018 </a:t>
            </a:r>
            <a:r>
              <a:rPr lang="zh-CN" altLang="en-US" sz="2400" dirty="0">
                <a:latin typeface="仿宋" panose="02010609060101010101" pitchFamily="49" charset="-122"/>
                <a:ea typeface="仿宋" panose="02010609060101010101" pitchFamily="49" charset="-122"/>
              </a:rPr>
              <a:t>年</a:t>
            </a:r>
            <a:r>
              <a:rPr lang="en-US" altLang="zh-CN" sz="2400" dirty="0">
                <a:latin typeface="仿宋" panose="02010609060101010101" pitchFamily="49" charset="-122"/>
                <a:ea typeface="仿宋" panose="02010609060101010101" pitchFamily="49" charset="-122"/>
              </a:rPr>
              <a:t>6 </a:t>
            </a:r>
            <a:r>
              <a:rPr lang="zh-CN" altLang="en-US" sz="2400" dirty="0">
                <a:latin typeface="仿宋" panose="02010609060101010101" pitchFamily="49" charset="-122"/>
                <a:ea typeface="仿宋" panose="02010609060101010101" pitchFamily="49" charset="-122"/>
              </a:rPr>
              <a:t>月</a:t>
            </a:r>
            <a:r>
              <a:rPr lang="en-US" altLang="zh-CN" sz="2400" dirty="0">
                <a:latin typeface="仿宋" panose="02010609060101010101" pitchFamily="49" charset="-122"/>
                <a:ea typeface="仿宋" panose="02010609060101010101" pitchFamily="49" charset="-122"/>
              </a:rPr>
              <a:t>6 </a:t>
            </a:r>
            <a:r>
              <a:rPr lang="zh-CN" altLang="en-US" sz="2400" dirty="0">
                <a:latin typeface="仿宋" panose="02010609060101010101" pitchFamily="49" charset="-122"/>
                <a:ea typeface="仿宋" panose="02010609060101010101" pitchFamily="49" charset="-122"/>
              </a:rPr>
              <a:t>日起施行。</a:t>
            </a:r>
            <a:endParaRPr lang="en-US" altLang="zh-CN" sz="2400" dirty="0">
              <a:latin typeface="仿宋" panose="02010609060101010101" pitchFamily="49" charset="-122"/>
              <a:ea typeface="仿宋" panose="02010609060101010101" pitchFamily="49" charset="-122"/>
            </a:endParaRPr>
          </a:p>
          <a:p>
            <a:endParaRPr lang="en-US" altLang="zh-CN" sz="2400" dirty="0">
              <a:latin typeface="仿宋" panose="02010609060101010101" pitchFamily="49" charset="-122"/>
              <a:ea typeface="仿宋" panose="02010609060101010101" pitchFamily="49" charset="-122"/>
            </a:endParaRPr>
          </a:p>
          <a:p>
            <a:endParaRPr lang="zh-CN" altLang="en-US" dirty="0"/>
          </a:p>
        </p:txBody>
      </p:sp>
    </p:spTree>
    <p:extLst>
      <p:ext uri="{BB962C8B-B14F-4D97-AF65-F5344CB8AC3E}">
        <p14:creationId xmlns:p14="http://schemas.microsoft.com/office/powerpoint/2010/main" xmlns="" val="3429516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xmlns="" id="{82F9072A-D952-44A9-B276-58F33FB6787A}"/>
              </a:ext>
            </a:extLst>
          </p:cNvPr>
          <p:cNvGraphicFramePr>
            <a:graphicFrameLocks noGrp="1"/>
          </p:cNvGraphicFramePr>
          <p:nvPr/>
        </p:nvGraphicFramePr>
        <p:xfrm>
          <a:off x="6096000" y="3221374"/>
          <a:ext cx="5134062" cy="3154257"/>
        </p:xfrm>
        <a:graphic>
          <a:graphicData uri="http://schemas.openxmlformats.org/drawingml/2006/table">
            <a:tbl>
              <a:tblPr firstRow="1" firstCol="1" bandRow="1"/>
              <a:tblGrid>
                <a:gridCol w="5134062">
                  <a:extLst>
                    <a:ext uri="{9D8B030D-6E8A-4147-A177-3AD203B41FA5}">
                      <a16:colId xmlns:a16="http://schemas.microsoft.com/office/drawing/2014/main" xmlns="" val="2219569224"/>
                    </a:ext>
                  </a:extLst>
                </a:gridCol>
              </a:tblGrid>
              <a:tr h="751162">
                <a:tc>
                  <a:txBody>
                    <a:bodyPr/>
                    <a:lstStyle/>
                    <a:p>
                      <a:pPr algn="just">
                        <a:spcAft>
                          <a:spcPts val="0"/>
                        </a:spcAft>
                      </a:pPr>
                      <a:r>
                        <a:rPr lang="zh-CN" sz="2400" kern="100" dirty="0">
                          <a:effectLst/>
                          <a:latin typeface="Calibri"/>
                          <a:ea typeface="宋体"/>
                          <a:cs typeface="Times New Roman"/>
                        </a:rPr>
                        <a:t>（一）供水、供电、供气、供热等市政工程项目；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4574001"/>
                  </a:ext>
                </a:extLst>
              </a:tr>
              <a:tr h="480619">
                <a:tc>
                  <a:txBody>
                    <a:bodyPr/>
                    <a:lstStyle/>
                    <a:p>
                      <a:pPr algn="just">
                        <a:spcAft>
                          <a:spcPts val="0"/>
                        </a:spcAft>
                      </a:pPr>
                      <a:r>
                        <a:rPr lang="zh-CN" sz="2400" kern="100" dirty="0">
                          <a:effectLst/>
                          <a:latin typeface="Calibri"/>
                          <a:ea typeface="宋体"/>
                          <a:cs typeface="Times New Roman"/>
                        </a:rPr>
                        <a:t>（二）科技、教育、文化等项目；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35321787"/>
                  </a:ext>
                </a:extLst>
              </a:tr>
              <a:tr h="480619">
                <a:tc>
                  <a:txBody>
                    <a:bodyPr/>
                    <a:lstStyle/>
                    <a:p>
                      <a:pPr algn="just">
                        <a:spcAft>
                          <a:spcPts val="0"/>
                        </a:spcAft>
                      </a:pPr>
                      <a:r>
                        <a:rPr lang="zh-CN" sz="2400" kern="100" dirty="0">
                          <a:effectLst/>
                          <a:latin typeface="Calibri"/>
                          <a:ea typeface="宋体"/>
                          <a:cs typeface="Times New Roman"/>
                        </a:rPr>
                        <a:t>（三）体育、旅游等项目；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7802262"/>
                  </a:ext>
                </a:extLst>
              </a:tr>
              <a:tr h="480619">
                <a:tc>
                  <a:txBody>
                    <a:bodyPr/>
                    <a:lstStyle/>
                    <a:p>
                      <a:pPr algn="just">
                        <a:spcAft>
                          <a:spcPts val="0"/>
                        </a:spcAft>
                      </a:pPr>
                      <a:r>
                        <a:rPr lang="zh-CN" sz="2400" kern="100" dirty="0">
                          <a:effectLst/>
                          <a:latin typeface="Calibri"/>
                          <a:ea typeface="宋体"/>
                          <a:cs typeface="Times New Roman"/>
                        </a:rPr>
                        <a:t>（四）卫生、社会福利等项目；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9763511"/>
                  </a:ext>
                </a:extLst>
              </a:tr>
              <a:tr h="480619">
                <a:tc>
                  <a:txBody>
                    <a:bodyPr/>
                    <a:lstStyle/>
                    <a:p>
                      <a:pPr algn="just">
                        <a:spcAft>
                          <a:spcPts val="0"/>
                        </a:spcAft>
                      </a:pPr>
                      <a:r>
                        <a:rPr lang="zh-CN" sz="2400" kern="100" dirty="0">
                          <a:effectLst/>
                          <a:latin typeface="Calibri"/>
                          <a:ea typeface="宋体"/>
                          <a:cs typeface="Times New Roman"/>
                        </a:rPr>
                        <a:t>（五）商品住宅，包括经济适用住房；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0483076"/>
                  </a:ext>
                </a:extLst>
              </a:tr>
              <a:tr h="480619">
                <a:tc>
                  <a:txBody>
                    <a:bodyPr/>
                    <a:lstStyle/>
                    <a:p>
                      <a:pPr algn="just">
                        <a:spcAft>
                          <a:spcPts val="0"/>
                        </a:spcAft>
                      </a:pPr>
                      <a:r>
                        <a:rPr lang="zh-CN" sz="2400" kern="100" dirty="0">
                          <a:effectLst/>
                          <a:latin typeface="Calibri"/>
                          <a:ea typeface="宋体"/>
                          <a:cs typeface="Times New Roman"/>
                        </a:rPr>
                        <a:t>（六）其他公用事业项目。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450690"/>
                  </a:ext>
                </a:extLst>
              </a:tr>
            </a:tbl>
          </a:graphicData>
        </a:graphic>
      </p:graphicFrame>
      <p:sp>
        <p:nvSpPr>
          <p:cNvPr id="3" name="矩形 2">
            <a:extLst>
              <a:ext uri="{FF2B5EF4-FFF2-40B4-BE49-F238E27FC236}">
                <a16:creationId xmlns:a16="http://schemas.microsoft.com/office/drawing/2014/main" xmlns="" id="{90ADCDF0-136B-4D1A-A3D5-5D24F8EDAB32}"/>
              </a:ext>
            </a:extLst>
          </p:cNvPr>
          <p:cNvSpPr/>
          <p:nvPr/>
        </p:nvSpPr>
        <p:spPr>
          <a:xfrm>
            <a:off x="6084814" y="1855874"/>
            <a:ext cx="5134062" cy="1200329"/>
          </a:xfrm>
          <a:prstGeom prst="rect">
            <a:avLst/>
          </a:prstGeom>
        </p:spPr>
        <p:txBody>
          <a:bodyPr wrap="square">
            <a:spAutoFit/>
          </a:bodyPr>
          <a:lstStyle/>
          <a:p>
            <a:pPr algn="just">
              <a:spcAft>
                <a:spcPts val="0"/>
              </a:spcAft>
            </a:pPr>
            <a:r>
              <a:rPr lang="en-US" altLang="zh-CN" sz="2400" kern="100" dirty="0">
                <a:latin typeface="Calibri"/>
                <a:ea typeface="宋体"/>
                <a:cs typeface="Times New Roman"/>
              </a:rPr>
              <a:t>16</a:t>
            </a:r>
            <a:r>
              <a:rPr lang="zh-CN" altLang="en-US" sz="2400" kern="100" dirty="0">
                <a:latin typeface="Calibri"/>
                <a:ea typeface="宋体"/>
                <a:cs typeface="Times New Roman"/>
              </a:rPr>
              <a:t>号令删除了原</a:t>
            </a:r>
            <a:r>
              <a:rPr lang="en-US" altLang="zh-CN" sz="2400" kern="100" dirty="0">
                <a:latin typeface="Calibri"/>
                <a:ea typeface="宋体"/>
                <a:cs typeface="Times New Roman"/>
              </a:rPr>
              <a:t>3</a:t>
            </a:r>
            <a:r>
              <a:rPr lang="zh-CN" altLang="en-US" sz="2400" kern="100" dirty="0">
                <a:latin typeface="Calibri"/>
                <a:ea typeface="宋体"/>
                <a:cs typeface="Times New Roman"/>
              </a:rPr>
              <a:t>号令</a:t>
            </a:r>
            <a:r>
              <a:rPr lang="zh-CN" altLang="zh-CN" sz="2400" kern="100" dirty="0">
                <a:latin typeface="Calibri"/>
                <a:ea typeface="宋体"/>
                <a:cs typeface="Times New Roman"/>
              </a:rPr>
              <a:t>第三条 关系社会公共利益、公众安全的公用事业项目的范围包括：</a:t>
            </a:r>
          </a:p>
        </p:txBody>
      </p:sp>
      <p:sp>
        <p:nvSpPr>
          <p:cNvPr id="4" name="矩形 3">
            <a:extLst>
              <a:ext uri="{FF2B5EF4-FFF2-40B4-BE49-F238E27FC236}">
                <a16:creationId xmlns:a16="http://schemas.microsoft.com/office/drawing/2014/main" xmlns="" id="{C239A69B-6E2B-4158-8840-EEE50D0817D3}"/>
              </a:ext>
            </a:extLst>
          </p:cNvPr>
          <p:cNvSpPr/>
          <p:nvPr/>
        </p:nvSpPr>
        <p:spPr>
          <a:xfrm>
            <a:off x="713064" y="1855873"/>
            <a:ext cx="5041784" cy="1200329"/>
          </a:xfrm>
          <a:prstGeom prst="rect">
            <a:avLst/>
          </a:prstGeom>
        </p:spPr>
        <p:txBody>
          <a:bodyPr wrap="square">
            <a:spAutoFit/>
          </a:bodyPr>
          <a:lstStyle/>
          <a:p>
            <a:pPr algn="just">
              <a:spcAft>
                <a:spcPts val="0"/>
              </a:spcAft>
            </a:pPr>
            <a:r>
              <a:rPr lang="en-US" altLang="zh-CN" sz="2400" kern="100" dirty="0">
                <a:latin typeface="Calibri"/>
                <a:ea typeface="宋体"/>
                <a:cs typeface="Times New Roman"/>
              </a:rPr>
              <a:t>16</a:t>
            </a:r>
            <a:r>
              <a:rPr lang="zh-CN" altLang="en-US" sz="2400" kern="100" dirty="0">
                <a:latin typeface="Calibri"/>
                <a:ea typeface="宋体"/>
                <a:cs typeface="Times New Roman"/>
              </a:rPr>
              <a:t>号令删除了原</a:t>
            </a:r>
            <a:r>
              <a:rPr lang="en-US" altLang="zh-CN" sz="2400" kern="100" dirty="0">
                <a:latin typeface="Calibri"/>
                <a:ea typeface="宋体"/>
                <a:cs typeface="Times New Roman"/>
              </a:rPr>
              <a:t>3</a:t>
            </a:r>
            <a:r>
              <a:rPr lang="zh-CN" altLang="en-US" sz="2400" kern="100" dirty="0">
                <a:latin typeface="Calibri"/>
                <a:ea typeface="宋体"/>
                <a:cs typeface="Times New Roman"/>
              </a:rPr>
              <a:t>号令</a:t>
            </a:r>
            <a:r>
              <a:rPr lang="zh-CN" altLang="zh-CN" sz="2400" kern="100" dirty="0">
                <a:latin typeface="Calibri"/>
                <a:ea typeface="宋体"/>
                <a:cs typeface="Times New Roman"/>
              </a:rPr>
              <a:t>第</a:t>
            </a:r>
            <a:r>
              <a:rPr lang="zh-CN" altLang="en-US" sz="2400" kern="100" dirty="0">
                <a:latin typeface="Calibri"/>
                <a:ea typeface="宋体"/>
                <a:cs typeface="Times New Roman"/>
              </a:rPr>
              <a:t>二</a:t>
            </a:r>
            <a:r>
              <a:rPr lang="zh-CN" altLang="zh-CN" sz="2400" kern="100" dirty="0">
                <a:latin typeface="Calibri"/>
                <a:ea typeface="宋体"/>
                <a:cs typeface="Times New Roman"/>
              </a:rPr>
              <a:t>条 关系社会公共利益、公众安全的</a:t>
            </a:r>
            <a:r>
              <a:rPr lang="zh-CN" altLang="en-US" sz="2400" kern="100" dirty="0">
                <a:latin typeface="Calibri"/>
                <a:ea typeface="宋体"/>
                <a:cs typeface="Times New Roman"/>
              </a:rPr>
              <a:t>基础设施</a:t>
            </a:r>
            <a:r>
              <a:rPr lang="zh-CN" altLang="zh-CN" sz="2400" kern="100" dirty="0">
                <a:latin typeface="Calibri"/>
                <a:ea typeface="宋体"/>
                <a:cs typeface="Times New Roman"/>
              </a:rPr>
              <a:t>项目的范围包括：</a:t>
            </a:r>
          </a:p>
        </p:txBody>
      </p:sp>
      <p:graphicFrame>
        <p:nvGraphicFramePr>
          <p:cNvPr id="5" name="表格 4">
            <a:extLst>
              <a:ext uri="{FF2B5EF4-FFF2-40B4-BE49-F238E27FC236}">
                <a16:creationId xmlns:a16="http://schemas.microsoft.com/office/drawing/2014/main" xmlns="" id="{C659FB2E-79AC-4FDF-BCA6-9318D952A3C0}"/>
              </a:ext>
            </a:extLst>
          </p:cNvPr>
          <p:cNvGraphicFramePr>
            <a:graphicFrameLocks noGrp="1"/>
          </p:cNvGraphicFramePr>
          <p:nvPr/>
        </p:nvGraphicFramePr>
        <p:xfrm>
          <a:off x="637563" y="3221372"/>
          <a:ext cx="5041784" cy="3154259"/>
        </p:xfrm>
        <a:graphic>
          <a:graphicData uri="http://schemas.openxmlformats.org/drawingml/2006/table">
            <a:tbl>
              <a:tblPr firstRow="1" firstCol="1" bandRow="1"/>
              <a:tblGrid>
                <a:gridCol w="5041784">
                  <a:extLst>
                    <a:ext uri="{9D8B030D-6E8A-4147-A177-3AD203B41FA5}">
                      <a16:colId xmlns:a16="http://schemas.microsoft.com/office/drawing/2014/main" xmlns="" val="2219569224"/>
                    </a:ext>
                  </a:extLst>
                </a:gridCol>
              </a:tblGrid>
              <a:tr h="2136207">
                <a:tc>
                  <a:txBody>
                    <a:bodyPr/>
                    <a:lstStyle/>
                    <a:p>
                      <a:pPr algn="just">
                        <a:spcAft>
                          <a:spcPts val="0"/>
                        </a:spcAft>
                      </a:pPr>
                      <a:r>
                        <a:rPr lang="zh-CN" altLang="en-US" sz="2400" kern="100" dirty="0">
                          <a:effectLst/>
                          <a:latin typeface="Calibri"/>
                          <a:ea typeface="宋体"/>
                          <a:cs typeface="Times New Roman"/>
                        </a:rPr>
                        <a:t>第二条各项删除的项目：</a:t>
                      </a:r>
                      <a:endParaRPr lang="en-US" altLang="zh-CN" sz="2400" kern="100" dirty="0">
                        <a:effectLst/>
                        <a:latin typeface="Calibri"/>
                        <a:ea typeface="宋体"/>
                        <a:cs typeface="Times New Roman"/>
                      </a:endParaRPr>
                    </a:p>
                    <a:p>
                      <a:pPr algn="just">
                        <a:spcAft>
                          <a:spcPts val="0"/>
                        </a:spcAft>
                      </a:pPr>
                      <a:r>
                        <a:rPr lang="zh-CN" altLang="en-US" sz="2400" dirty="0">
                          <a:solidFill>
                            <a:srgbClr val="FF0000"/>
                          </a:solidFill>
                          <a:latin typeface="仿宋" panose="02010609060101010101" pitchFamily="49" charset="-122"/>
                          <a:ea typeface="仿宋" panose="02010609060101010101" pitchFamily="49" charset="-122"/>
                        </a:rPr>
                        <a:t>邮政、</a:t>
                      </a:r>
                      <a:endParaRPr lang="en-US" altLang="zh-CN" sz="2400" dirty="0">
                        <a:solidFill>
                          <a:srgbClr val="FF0000"/>
                        </a:solidFill>
                        <a:latin typeface="仿宋" panose="02010609060101010101" pitchFamily="49" charset="-122"/>
                        <a:ea typeface="仿宋" panose="02010609060101010101" pitchFamily="49" charset="-122"/>
                      </a:endParaRPr>
                    </a:p>
                    <a:p>
                      <a:pPr marL="0" algn="just" defTabSz="914400" rtl="0" eaLnBrk="1" latinLnBrk="0" hangingPunct="1">
                        <a:spcAft>
                          <a:spcPts val="0"/>
                        </a:spcAft>
                      </a:pPr>
                      <a:r>
                        <a:rPr lang="zh-CN" altLang="en-US" sz="2400" kern="1200" dirty="0">
                          <a:solidFill>
                            <a:srgbClr val="FF0000"/>
                          </a:solidFill>
                          <a:latin typeface="仿宋" panose="02010609060101010101" pitchFamily="49" charset="-122"/>
                          <a:ea typeface="仿宋" panose="02010609060101010101" pitchFamily="49" charset="-122"/>
                          <a:cs typeface="+mn-cs"/>
                        </a:rPr>
                        <a:t>滩涂治理、水土保持、水利枢纽</a:t>
                      </a:r>
                      <a:endParaRPr lang="en-US" altLang="zh-CN" sz="2400" kern="1200" dirty="0">
                        <a:solidFill>
                          <a:srgbClr val="FF0000"/>
                        </a:solidFill>
                        <a:latin typeface="仿宋" panose="02010609060101010101" pitchFamily="49" charset="-122"/>
                        <a:ea typeface="仿宋" panose="02010609060101010101" pitchFamily="49" charset="-122"/>
                        <a:cs typeface="+mn-cs"/>
                      </a:endParaRPr>
                    </a:p>
                    <a:p>
                      <a:pPr algn="just">
                        <a:spcAft>
                          <a:spcPts val="0"/>
                        </a:spcAft>
                      </a:pPr>
                      <a:r>
                        <a:rPr lang="zh-CN" altLang="en-US" sz="2400" dirty="0">
                          <a:solidFill>
                            <a:srgbClr val="FF0000"/>
                          </a:solidFill>
                          <a:latin typeface="仿宋" panose="02010609060101010101" pitchFamily="49" charset="-122"/>
                          <a:ea typeface="仿宋" panose="02010609060101010101" pitchFamily="49" charset="-122"/>
                        </a:rPr>
                        <a:t>道路、桥梁、污水排放及处理、垃圾处理、地下管道、公共停车场。</a:t>
                      </a:r>
                      <a:endParaRPr lang="zh-CN" sz="2400" kern="100" dirty="0">
                        <a:effectLst/>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4574001"/>
                  </a:ext>
                </a:extLst>
              </a:tr>
              <a:tr h="433918">
                <a:tc>
                  <a:txBody>
                    <a:bodyPr/>
                    <a:lstStyle/>
                    <a:p>
                      <a:pPr algn="just">
                        <a:spcAft>
                          <a:spcPts val="0"/>
                        </a:spcAft>
                      </a:pPr>
                      <a:r>
                        <a:rPr lang="zh-CN" altLang="en-US" sz="2400" kern="100" dirty="0">
                          <a:effectLst/>
                          <a:latin typeface="Calibri"/>
                          <a:ea typeface="宋体"/>
                          <a:cs typeface="Times New Roman"/>
                        </a:rPr>
                        <a:t>（六）生态环境保护项目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10483076"/>
                  </a:ext>
                </a:extLst>
              </a:tr>
              <a:tr h="584134">
                <a:tc>
                  <a:txBody>
                    <a:bodyPr/>
                    <a:lstStyle/>
                    <a:p>
                      <a:pPr algn="just">
                        <a:spcAft>
                          <a:spcPts val="0"/>
                        </a:spcAft>
                      </a:pPr>
                      <a:r>
                        <a:rPr lang="zh-CN" altLang="en-US" sz="2400" kern="100" dirty="0">
                          <a:solidFill>
                            <a:schemeClr val="tx1"/>
                          </a:solidFill>
                          <a:effectLst/>
                          <a:latin typeface="Calibri"/>
                          <a:ea typeface="宋体"/>
                          <a:cs typeface="Times New Roman"/>
                        </a:rPr>
                        <a:t>（七）其他基础设施项目。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450690"/>
                  </a:ext>
                </a:extLst>
              </a:tr>
            </a:tbl>
          </a:graphicData>
        </a:graphic>
      </p:graphicFrame>
      <p:sp>
        <p:nvSpPr>
          <p:cNvPr id="6" name="矩形 5">
            <a:extLst>
              <a:ext uri="{FF2B5EF4-FFF2-40B4-BE49-F238E27FC236}">
                <a16:creationId xmlns:a16="http://schemas.microsoft.com/office/drawing/2014/main" xmlns="" id="{BDFFAB6A-5764-4113-8C0C-D4BA8DD07F0A}"/>
              </a:ext>
            </a:extLst>
          </p:cNvPr>
          <p:cNvSpPr/>
          <p:nvPr/>
        </p:nvSpPr>
        <p:spPr>
          <a:xfrm>
            <a:off x="528508" y="671119"/>
            <a:ext cx="970606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16</a:t>
            </a:r>
            <a:r>
              <a:rPr lang="zh-CN" altLang="en-US" sz="2400" dirty="0"/>
              <a:t>号令删除了原</a:t>
            </a:r>
            <a:r>
              <a:rPr lang="en-US" altLang="zh-CN" sz="2400" dirty="0"/>
              <a:t>3</a:t>
            </a:r>
            <a:r>
              <a:rPr lang="zh-CN" altLang="en-US" sz="2400" dirty="0"/>
              <a:t>号令规定的</a:t>
            </a:r>
            <a:r>
              <a:rPr lang="en-US" altLang="zh-CN" sz="2400" dirty="0"/>
              <a:t>3000</a:t>
            </a:r>
            <a:r>
              <a:rPr lang="zh-CN" altLang="en-US" sz="2400" dirty="0"/>
              <a:t>万元以上项目必须招标的规定，</a:t>
            </a:r>
            <a:endParaRPr lang="en-US" altLang="zh-CN" sz="2400" dirty="0"/>
          </a:p>
          <a:p>
            <a:pPr algn="ctr"/>
            <a:r>
              <a:rPr lang="zh-CN" altLang="en-US" sz="2400" dirty="0"/>
              <a:t>取消了各省、区、直辖市可以对必须招标范围规模另外规定的授权</a:t>
            </a:r>
          </a:p>
        </p:txBody>
      </p:sp>
    </p:spTree>
    <p:extLst>
      <p:ext uri="{BB962C8B-B14F-4D97-AF65-F5344CB8AC3E}">
        <p14:creationId xmlns:p14="http://schemas.microsoft.com/office/powerpoint/2010/main" xmlns="" val="3713240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E7A80CF-4319-4457-976C-BC04441A0EC2}"/>
              </a:ext>
            </a:extLst>
          </p:cNvPr>
          <p:cNvSpPr/>
          <p:nvPr/>
        </p:nvSpPr>
        <p:spPr>
          <a:xfrm>
            <a:off x="478171" y="455537"/>
            <a:ext cx="4471333" cy="67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必须招标的项目示意图</a:t>
            </a:r>
          </a:p>
        </p:txBody>
      </p:sp>
      <p:sp>
        <p:nvSpPr>
          <p:cNvPr id="4" name="矩形 3">
            <a:extLst>
              <a:ext uri="{FF2B5EF4-FFF2-40B4-BE49-F238E27FC236}">
                <a16:creationId xmlns:a16="http://schemas.microsoft.com/office/drawing/2014/main" xmlns="" id="{E84B8425-0D60-41E0-BCBA-30C132756EC4}"/>
              </a:ext>
            </a:extLst>
          </p:cNvPr>
          <p:cNvSpPr/>
          <p:nvPr/>
        </p:nvSpPr>
        <p:spPr>
          <a:xfrm>
            <a:off x="0" y="444500"/>
            <a:ext cx="238539" cy="679378"/>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a:extLst>
              <a:ext uri="{FF2B5EF4-FFF2-40B4-BE49-F238E27FC236}">
                <a16:creationId xmlns:a16="http://schemas.microsoft.com/office/drawing/2014/main" xmlns="" id="{52FE0658-0B86-4623-8069-27B283234A48}"/>
              </a:ext>
            </a:extLst>
          </p:cNvPr>
          <p:cNvPicPr>
            <a:picLocks noChangeAspect="1"/>
          </p:cNvPicPr>
          <p:nvPr/>
        </p:nvPicPr>
        <p:blipFill>
          <a:blip r:embed="rId2" cstate="print"/>
          <a:stretch>
            <a:fillRect/>
          </a:stretch>
        </p:blipFill>
        <p:spPr>
          <a:xfrm>
            <a:off x="1351722" y="1062376"/>
            <a:ext cx="9312965" cy="5340478"/>
          </a:xfrm>
          <a:prstGeom prst="rect">
            <a:avLst/>
          </a:prstGeom>
        </p:spPr>
      </p:pic>
    </p:spTree>
    <p:extLst>
      <p:ext uri="{BB962C8B-B14F-4D97-AF65-F5344CB8AC3E}">
        <p14:creationId xmlns:p14="http://schemas.microsoft.com/office/powerpoint/2010/main" xmlns="" val="3444232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59D4AB3E-44E4-426D-9825-30DD4B465A49}"/>
              </a:ext>
            </a:extLst>
          </p:cNvPr>
          <p:cNvSpPr/>
          <p:nvPr/>
        </p:nvSpPr>
        <p:spPr>
          <a:xfrm>
            <a:off x="648181" y="1574156"/>
            <a:ext cx="10347767" cy="4524315"/>
          </a:xfrm>
          <a:prstGeom prst="rect">
            <a:avLst/>
          </a:prstGeom>
        </p:spPr>
        <p:txBody>
          <a:bodyPr wrap="square">
            <a:spAutoFit/>
          </a:bodyPr>
          <a:lstStyle/>
          <a:p>
            <a:r>
              <a:rPr lang="en-US" altLang="zh-CN" sz="2400" dirty="0">
                <a:latin typeface="仿宋" panose="02010609060101010101" pitchFamily="49" charset="-122"/>
                <a:ea typeface="仿宋" panose="02010609060101010101" pitchFamily="49" charset="-122"/>
              </a:rPr>
              <a:t>1</a:t>
            </a:r>
            <a:r>
              <a:rPr lang="zh-CN" altLang="en-US" sz="2400" dirty="0">
                <a:latin typeface="仿宋" panose="02010609060101010101" pitchFamily="49" charset="-122"/>
                <a:ea typeface="仿宋" panose="02010609060101010101" pitchFamily="49" charset="-122"/>
              </a:rPr>
              <a:t>、条例第九条</a:t>
            </a:r>
            <a:r>
              <a:rPr lang="en-US" altLang="zh-CN" sz="2400" dirty="0">
                <a:latin typeface="仿宋" panose="02010609060101010101" pitchFamily="49" charset="-122"/>
                <a:ea typeface="仿宋" panose="02010609060101010101" pitchFamily="49" charset="-122"/>
              </a:rPr>
              <a:t>【</a:t>
            </a:r>
            <a:r>
              <a:rPr lang="zh-CN" altLang="en-US" sz="2400" dirty="0">
                <a:latin typeface="仿宋" panose="02010609060101010101" pitchFamily="49" charset="-122"/>
                <a:ea typeface="仿宋" panose="02010609060101010101" pitchFamily="49" charset="-122"/>
              </a:rPr>
              <a:t>可以不招标的项目</a:t>
            </a:r>
            <a:r>
              <a:rPr lang="en-US" altLang="zh-CN" sz="2400" dirty="0">
                <a:latin typeface="仿宋" panose="02010609060101010101" pitchFamily="49" charset="-122"/>
                <a:ea typeface="仿宋" panose="02010609060101010101" pitchFamily="49" charset="-122"/>
              </a:rPr>
              <a:t>】</a:t>
            </a:r>
          </a:p>
          <a:p>
            <a:r>
              <a:rPr lang="en-US" altLang="zh-CN" sz="2400" dirty="0">
                <a:latin typeface="仿宋" panose="02010609060101010101" pitchFamily="49" charset="-122"/>
                <a:ea typeface="仿宋" panose="02010609060101010101" pitchFamily="49" charset="-122"/>
              </a:rPr>
              <a:t>    </a:t>
            </a:r>
            <a:r>
              <a:rPr lang="zh-CN" altLang="en-US" sz="2400" dirty="0">
                <a:latin typeface="仿宋" panose="02010609060101010101" pitchFamily="49" charset="-122"/>
                <a:ea typeface="仿宋" panose="02010609060101010101" pitchFamily="49" charset="-122"/>
              </a:rPr>
              <a:t>除招标投标法第六十六条规定的可以不进行招标的特殊情况外，有下列情形之一的，可以不进行招标：</a:t>
            </a:r>
          </a:p>
          <a:p>
            <a:pPr marL="0" indent="0">
              <a:buNone/>
            </a:pPr>
            <a:r>
              <a:rPr lang="zh-CN" altLang="en-US" sz="2400" dirty="0">
                <a:latin typeface="仿宋" panose="02010609060101010101" pitchFamily="49" charset="-122"/>
                <a:ea typeface="仿宋" panose="02010609060101010101" pitchFamily="49" charset="-122"/>
              </a:rPr>
              <a:t>（一）需要采用不可替代的专利或者专有技术；</a:t>
            </a:r>
          </a:p>
          <a:p>
            <a:pPr marL="0" indent="0">
              <a:buNone/>
            </a:pPr>
            <a:r>
              <a:rPr lang="zh-CN" altLang="en-US" sz="2400" dirty="0">
                <a:latin typeface="仿宋" panose="02010609060101010101" pitchFamily="49" charset="-122"/>
                <a:ea typeface="仿宋" panose="02010609060101010101" pitchFamily="49" charset="-122"/>
              </a:rPr>
              <a:t>（二）</a:t>
            </a:r>
            <a:r>
              <a:rPr lang="zh-CN" altLang="en-US" sz="2400" b="1" dirty="0">
                <a:solidFill>
                  <a:srgbClr val="C00000"/>
                </a:solidFill>
                <a:latin typeface="仿宋" panose="02010609060101010101" pitchFamily="49" charset="-122"/>
                <a:ea typeface="仿宋" panose="02010609060101010101" pitchFamily="49" charset="-122"/>
              </a:rPr>
              <a:t>采购人</a:t>
            </a:r>
            <a:r>
              <a:rPr lang="zh-CN" altLang="en-US" sz="2400" dirty="0">
                <a:latin typeface="仿宋" panose="02010609060101010101" pitchFamily="49" charset="-122"/>
                <a:ea typeface="仿宋" panose="02010609060101010101" pitchFamily="49" charset="-122"/>
              </a:rPr>
              <a:t>依法能够自行建设、生产或者提供；</a:t>
            </a:r>
          </a:p>
          <a:p>
            <a:pPr marL="0" indent="0">
              <a:buNone/>
            </a:pPr>
            <a:r>
              <a:rPr lang="zh-CN" altLang="en-US" sz="2400" dirty="0">
                <a:latin typeface="仿宋" panose="02010609060101010101" pitchFamily="49" charset="-122"/>
                <a:ea typeface="仿宋" panose="02010609060101010101" pitchFamily="49" charset="-122"/>
              </a:rPr>
              <a:t>（三）已通过招标方式选定的特许经营项目</a:t>
            </a:r>
            <a:r>
              <a:rPr lang="zh-CN" altLang="en-US" sz="2400" b="1" dirty="0">
                <a:solidFill>
                  <a:srgbClr val="C00000"/>
                </a:solidFill>
                <a:latin typeface="仿宋" panose="02010609060101010101" pitchFamily="49" charset="-122"/>
                <a:ea typeface="仿宋" panose="02010609060101010101" pitchFamily="49" charset="-122"/>
              </a:rPr>
              <a:t>投资人</a:t>
            </a:r>
            <a:r>
              <a:rPr lang="zh-CN" altLang="en-US" sz="2400" dirty="0">
                <a:latin typeface="仿宋" panose="02010609060101010101" pitchFamily="49" charset="-122"/>
                <a:ea typeface="仿宋" panose="02010609060101010101" pitchFamily="49" charset="-122"/>
              </a:rPr>
              <a:t>能够自行建设、生产或者提供；</a:t>
            </a:r>
            <a:endParaRPr lang="en-US" altLang="zh-CN" sz="2400" dirty="0">
              <a:latin typeface="仿宋" panose="02010609060101010101" pitchFamily="49" charset="-122"/>
              <a:ea typeface="仿宋" panose="02010609060101010101" pitchFamily="49" charset="-122"/>
            </a:endParaRPr>
          </a:p>
          <a:p>
            <a:pPr marL="0" indent="0">
              <a:buNone/>
            </a:pPr>
            <a:r>
              <a:rPr lang="zh-CN" altLang="en-US" sz="2400" dirty="0">
                <a:latin typeface="仿宋" panose="02010609060101010101" pitchFamily="49" charset="-122"/>
                <a:ea typeface="仿宋" panose="02010609060101010101" pitchFamily="49" charset="-122"/>
              </a:rPr>
              <a:t>（四）需要向原中标人采购工程、货物或者服务，否则将影响施工或者功能配套要求；</a:t>
            </a:r>
          </a:p>
          <a:p>
            <a:pPr marL="0" indent="0">
              <a:buNone/>
            </a:pPr>
            <a:r>
              <a:rPr lang="zh-CN" altLang="en-US" sz="2400" dirty="0">
                <a:latin typeface="仿宋" panose="02010609060101010101" pitchFamily="49" charset="-122"/>
                <a:ea typeface="仿宋" panose="02010609060101010101" pitchFamily="49" charset="-122"/>
              </a:rPr>
              <a:t>（五）国家规定的其他特殊情形。</a:t>
            </a:r>
          </a:p>
          <a:p>
            <a:pPr marL="0" indent="0">
              <a:buNone/>
            </a:pPr>
            <a:r>
              <a:rPr lang="zh-CN" altLang="en-US" sz="2400" dirty="0">
                <a:latin typeface="仿宋" panose="02010609060101010101" pitchFamily="49" charset="-122"/>
                <a:ea typeface="仿宋" panose="02010609060101010101" pitchFamily="49" charset="-122"/>
              </a:rPr>
              <a:t>    招标人为适用前款规定弄虚作假的，属于招标投标法第四条规定的规避招标。</a:t>
            </a:r>
          </a:p>
        </p:txBody>
      </p:sp>
      <p:sp>
        <p:nvSpPr>
          <p:cNvPr id="3" name="矩形 2">
            <a:extLst>
              <a:ext uri="{FF2B5EF4-FFF2-40B4-BE49-F238E27FC236}">
                <a16:creationId xmlns:a16="http://schemas.microsoft.com/office/drawing/2014/main" xmlns="" id="{71767943-5511-4EDC-A6D1-A50FB549A0D5}"/>
              </a:ext>
            </a:extLst>
          </p:cNvPr>
          <p:cNvSpPr/>
          <p:nvPr/>
        </p:nvSpPr>
        <p:spPr>
          <a:xfrm>
            <a:off x="532436" y="439842"/>
            <a:ext cx="6087025" cy="643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（二）应当招标可以不招标的项目</a:t>
            </a:r>
          </a:p>
        </p:txBody>
      </p:sp>
    </p:spTree>
    <p:extLst>
      <p:ext uri="{BB962C8B-B14F-4D97-AF65-F5344CB8AC3E}">
        <p14:creationId xmlns:p14="http://schemas.microsoft.com/office/powerpoint/2010/main" xmlns="" val="3050696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60919" y="797947"/>
            <a:ext cx="10959008" cy="4852200"/>
          </a:xfrm>
        </p:spPr>
        <p:txBody>
          <a:bodyPr/>
          <a:lstStyle/>
          <a:p>
            <a:r>
              <a:rPr lang="en-US" altLang="zh-CN" dirty="0"/>
              <a:t>2《</a:t>
            </a:r>
            <a:r>
              <a:rPr lang="zh-CN" altLang="en-US" dirty="0"/>
              <a:t>招标投标法</a:t>
            </a:r>
            <a:r>
              <a:rPr lang="en-US" altLang="zh-CN" dirty="0"/>
              <a:t>》</a:t>
            </a:r>
            <a:r>
              <a:rPr lang="zh-CN" altLang="en-US" dirty="0"/>
              <a:t>第</a:t>
            </a:r>
            <a:r>
              <a:rPr lang="en-US" altLang="zh-CN" dirty="0"/>
              <a:t>66</a:t>
            </a:r>
            <a:r>
              <a:rPr lang="zh-CN" altLang="en-US" dirty="0"/>
              <a:t>条规定，“</a:t>
            </a:r>
            <a:r>
              <a:rPr lang="zh-CN" altLang="en-US" dirty="0">
                <a:latin typeface="楷体" panose="02010609060101010101" pitchFamily="49" charset="-122"/>
                <a:ea typeface="楷体" panose="02010609060101010101" pitchFamily="49" charset="-122"/>
              </a:rPr>
              <a:t>涉及国家安全、国家秘密、抢险救灾或者属于利用扶贫资金实行以工代赈、需要使用农民工等特殊情况，不适宜进行招标的项目，按照国家有关规定可以不进行招标</a:t>
            </a:r>
            <a:r>
              <a:rPr lang="zh-CN" altLang="en-US" dirty="0"/>
              <a:t>”。</a:t>
            </a:r>
            <a:endParaRPr lang="en-US" altLang="zh-CN" dirty="0"/>
          </a:p>
          <a:p>
            <a:r>
              <a:rPr lang="zh-CN" altLang="en-US" sz="3467" dirty="0"/>
              <a:t> </a:t>
            </a: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80918" y="2961848"/>
            <a:ext cx="3965612" cy="26882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0919" y="2542747"/>
            <a:ext cx="3238500" cy="3238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584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99344" y="2961847"/>
            <a:ext cx="3820583" cy="26882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2342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93D69CD-1F9E-4B8B-A0F4-35B195DF4278}"/>
              </a:ext>
            </a:extLst>
          </p:cNvPr>
          <p:cNvSpPr/>
          <p:nvPr/>
        </p:nvSpPr>
        <p:spPr>
          <a:xfrm>
            <a:off x="532436" y="439842"/>
            <a:ext cx="6136722" cy="603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（三）招标投标法的区别规定和分类管理</a:t>
            </a:r>
          </a:p>
        </p:txBody>
      </p:sp>
      <p:sp>
        <p:nvSpPr>
          <p:cNvPr id="3" name="矩形 2">
            <a:extLst>
              <a:ext uri="{FF2B5EF4-FFF2-40B4-BE49-F238E27FC236}">
                <a16:creationId xmlns:a16="http://schemas.microsoft.com/office/drawing/2014/main" xmlns="" id="{0AF8A0DA-02AC-4226-9564-5A8E38045F6C}"/>
              </a:ext>
            </a:extLst>
          </p:cNvPr>
          <p:cNvSpPr/>
          <p:nvPr/>
        </p:nvSpPr>
        <p:spPr>
          <a:xfrm>
            <a:off x="641565" y="1368626"/>
            <a:ext cx="10459915" cy="1130246"/>
          </a:xfrm>
          <a:prstGeom prst="rect">
            <a:avLst/>
          </a:prstGeom>
        </p:spPr>
        <p:txBody>
          <a:bodyPr wrap="none">
            <a:spAutoFit/>
          </a:bodyPr>
          <a:lstStyle/>
          <a:p>
            <a:pPr algn="just">
              <a:lnSpc>
                <a:spcPct val="150000"/>
              </a:lnSpc>
              <a:spcAft>
                <a:spcPts val="0"/>
              </a:spcAft>
            </a:pPr>
            <a:r>
              <a:rPr lang="zh-CN" altLang="zh-CN" sz="2400" kern="100" dirty="0">
                <a:solidFill>
                  <a:srgbClr val="C00000"/>
                </a:solidFill>
                <a:latin typeface="Verdana" panose="020B0604030504040204" pitchFamily="34" charset="0"/>
                <a:ea typeface="宋体" panose="02010600030101010101" pitchFamily="2" charset="-122"/>
              </a:rPr>
              <a:t>招标投标法释义</a:t>
            </a:r>
            <a:endParaRPr lang="en-US" altLang="zh-CN" sz="2400" kern="100" dirty="0">
              <a:solidFill>
                <a:srgbClr val="C00000"/>
              </a:solidFill>
              <a:latin typeface="Verdana" panose="020B0604030504040204" pitchFamily="34" charset="0"/>
              <a:ea typeface="宋体" panose="02010600030101010101" pitchFamily="2" charset="-122"/>
            </a:endParaRPr>
          </a:p>
          <a:p>
            <a:pPr algn="just">
              <a:lnSpc>
                <a:spcPct val="150000"/>
              </a:lnSpc>
              <a:spcAft>
                <a:spcPts val="0"/>
              </a:spcAft>
            </a:pPr>
            <a:r>
              <a:rPr lang="zh-CN" altLang="en-US" sz="2400" kern="100" dirty="0">
                <a:solidFill>
                  <a:srgbClr val="C00000"/>
                </a:solidFill>
                <a:latin typeface="Times New Roman" panose="02020603050405020304" pitchFamily="18" charset="0"/>
                <a:ea typeface="宋体" panose="02010600030101010101" pitchFamily="2" charset="-122"/>
              </a:rPr>
              <a:t>招标投标法第二条 </a:t>
            </a:r>
            <a:r>
              <a:rPr lang="zh-CN" altLang="en-US" sz="2400" kern="100" dirty="0">
                <a:solidFill>
                  <a:srgbClr val="C00000"/>
                </a:solidFill>
                <a:latin typeface="楷体" panose="02010609060101010101" pitchFamily="49" charset="-122"/>
                <a:ea typeface="楷体" panose="02010609060101010101" pitchFamily="49" charset="-122"/>
              </a:rPr>
              <a:t>在中华人民共和国境内进行招标投标活动，适用本法。</a:t>
            </a:r>
            <a:endParaRPr lang="zh-CN" altLang="zh-CN" sz="2400" kern="100" dirty="0">
              <a:solidFill>
                <a:srgbClr val="C00000"/>
              </a:solidFill>
              <a:effectLst/>
              <a:latin typeface="楷体" panose="02010609060101010101" pitchFamily="49" charset="-122"/>
              <a:ea typeface="楷体" panose="02010609060101010101" pitchFamily="49" charset="-122"/>
            </a:endParaRPr>
          </a:p>
        </p:txBody>
      </p:sp>
      <p:sp>
        <p:nvSpPr>
          <p:cNvPr id="4" name="矩形 3">
            <a:extLst>
              <a:ext uri="{FF2B5EF4-FFF2-40B4-BE49-F238E27FC236}">
                <a16:creationId xmlns:a16="http://schemas.microsoft.com/office/drawing/2014/main" xmlns="" id="{9ADB2978-7AAA-4CEA-93F2-B1F63BF54C3A}"/>
              </a:ext>
            </a:extLst>
          </p:cNvPr>
          <p:cNvSpPr/>
          <p:nvPr/>
        </p:nvSpPr>
        <p:spPr>
          <a:xfrm>
            <a:off x="641565" y="2726890"/>
            <a:ext cx="10886820" cy="3046988"/>
          </a:xfrm>
          <a:prstGeom prst="rect">
            <a:avLst/>
          </a:prstGeom>
        </p:spPr>
        <p:txBody>
          <a:bodyPr wrap="square">
            <a:spAutoFit/>
          </a:bodyPr>
          <a:lstStyle/>
          <a:p>
            <a:r>
              <a:rPr lang="zh-CN" altLang="zh-CN" sz="24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第一，《招标投标法》的空间效力。《招标投标法》适用于中华人民共和国全部领域。</a:t>
            </a:r>
            <a:endParaRPr lang="en-US" altLang="zh-CN" sz="2400" kern="100" dirty="0">
              <a:solidFill>
                <a:srgbClr val="000000"/>
              </a:solidFill>
              <a:latin typeface="宋体" panose="02010600030101010101" pitchFamily="2" charset="-122"/>
              <a:ea typeface="宋体" panose="02010600030101010101" pitchFamily="2" charset="-122"/>
              <a:cs typeface="Times New Roman" panose="02020603050405020304" pitchFamily="18" charset="0"/>
            </a:endParaRPr>
          </a:p>
          <a:p>
            <a:r>
              <a:rPr lang="zh-CN" altLang="en-US" sz="2400" dirty="0">
                <a:latin typeface="宋体" panose="02010600030101010101" pitchFamily="2" charset="-122"/>
                <a:ea typeface="宋体" panose="02010600030101010101" pitchFamily="2" charset="-122"/>
              </a:rPr>
              <a:t>第二，</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招标投标法</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的适用对象。</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招标投标法</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的适用对象是招标投标活动，即招标人对货物、工程和服务事先公布采购条件和要求，吸引众多投标人参加竞争，并按规定程序选择交易对象的行为。</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第三，</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招标投标法</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的适用范围。从本条的规定看，</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招标投标法</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适用于在中华人民共和国境内进行的一切招标投标活动。</a:t>
            </a:r>
            <a:r>
              <a:rPr lang="zh-CN" altLang="en-US" sz="2400" dirty="0">
                <a:solidFill>
                  <a:srgbClr val="C00000"/>
                </a:solidFill>
                <a:latin typeface="宋体" panose="02010600030101010101" pitchFamily="2" charset="-122"/>
                <a:ea typeface="宋体" panose="02010600030101010101" pitchFamily="2" charset="-122"/>
              </a:rPr>
              <a:t>不仅包括本法列出必须进行招标的活动，而且包括必须招标以外的所有招标投标活动。</a:t>
            </a:r>
          </a:p>
        </p:txBody>
      </p:sp>
    </p:spTree>
    <p:extLst>
      <p:ext uri="{BB962C8B-B14F-4D97-AF65-F5344CB8AC3E}">
        <p14:creationId xmlns:p14="http://schemas.microsoft.com/office/powerpoint/2010/main" xmlns="" val="173401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nvPr>
        </p:nvGraphicFramePr>
        <p:xfrm>
          <a:off x="1200149" y="695325"/>
          <a:ext cx="9439275" cy="4162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7" name="矩形标注 5"/>
          <p:cNvSpPr>
            <a:spLocks noChangeArrowheads="1"/>
          </p:cNvSpPr>
          <p:nvPr/>
        </p:nvSpPr>
        <p:spPr bwMode="auto">
          <a:xfrm>
            <a:off x="8810644" y="1571613"/>
            <a:ext cx="2795541" cy="2000264"/>
          </a:xfrm>
          <a:prstGeom prst="wedgeRectCallout">
            <a:avLst>
              <a:gd name="adj1" fmla="val -69118"/>
              <a:gd name="adj2" fmla="val -10055"/>
            </a:avLst>
          </a:prstGeom>
          <a:noFill/>
          <a:ln w="15875">
            <a:solidFill>
              <a:srgbClr val="000000"/>
            </a:solidFill>
            <a:prstDash val="sysDash"/>
            <a:miter lim="800000"/>
          </a:ln>
        </p:spPr>
        <p:txBody>
          <a:bodyPr vert="horz" wrap="square" lIns="91440" tIns="45720" rIns="91440" bIns="45720" numCol="1" anchor="ctr" anchorCtr="0" compatLnSpc="1"/>
          <a:lstStyle/>
          <a:p>
            <a:pPr defTabSz="914400"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04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规避招标</a:t>
            </a:r>
            <a:endPar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defTabSz="914400"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06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限制招标</a:t>
            </a:r>
            <a:endPar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defTabSz="914400"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16</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公告媒体</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a:p>
            <a:pPr defTabSz="914400" fontAlgn="base">
              <a:lnSpc>
                <a:spcPts val="1200"/>
              </a:lnSpc>
              <a:spcBef>
                <a:spcPts val="500"/>
              </a:spcBef>
              <a:spcAft>
                <a:spcPts val="500"/>
              </a:spcAft>
            </a:pPr>
            <a:r>
              <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rPr>
              <a:t>条例№</a:t>
            </a:r>
            <a:r>
              <a:rPr lang="en-US" altLang="zh-CN" sz="2000" dirty="0">
                <a:solidFill>
                  <a:srgbClr val="FF0000"/>
                </a:solidFill>
                <a:latin typeface="仿宋" panose="02010609060101010101" pitchFamily="49" charset="-122"/>
                <a:ea typeface="仿宋" panose="02010609060101010101" pitchFamily="49" charset="-122"/>
                <a:cs typeface="宋体" panose="02010600030101010101" pitchFamily="2" charset="-122"/>
              </a:rPr>
              <a:t>08  </a:t>
            </a:r>
            <a:r>
              <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rPr>
              <a:t>邀请招标</a:t>
            </a:r>
          </a:p>
          <a:p>
            <a:pPr defTabSz="914400" fontAlgn="base">
              <a:lnSpc>
                <a:spcPts val="1200"/>
              </a:lnSpc>
              <a:spcBef>
                <a:spcPts val="500"/>
              </a:spcBef>
              <a:spcAft>
                <a:spcPts val="500"/>
              </a:spcAft>
            </a:pPr>
            <a:r>
              <a:rPr lang="zh-CN" altLang="en-US" sz="2000" dirty="0">
                <a:solidFill>
                  <a:srgbClr val="000000"/>
                </a:solidFill>
                <a:latin typeface="仿宋" panose="02010609060101010101" pitchFamily="49" charset="-122"/>
                <a:ea typeface="仿宋" panose="02010609060101010101" pitchFamily="49" charset="-122"/>
                <a:cs typeface="宋体" panose="02010600030101010101" pitchFamily="2" charset="-122"/>
              </a:rPr>
              <a:t>条例№</a:t>
            </a:r>
            <a:r>
              <a:rPr lang="en-US" altLang="zh-CN" sz="2000" dirty="0">
                <a:solidFill>
                  <a:srgbClr val="000000"/>
                </a:solidFill>
                <a:latin typeface="仿宋" panose="02010609060101010101" pitchFamily="49" charset="-122"/>
                <a:ea typeface="仿宋" panose="02010609060101010101" pitchFamily="49" charset="-122"/>
                <a:cs typeface="宋体" panose="02010600030101010101" pitchFamily="2" charset="-122"/>
              </a:rPr>
              <a:t>15 </a:t>
            </a:r>
            <a:r>
              <a:rPr lang="zh-CN" altLang="en-US" sz="2000" dirty="0">
                <a:solidFill>
                  <a:srgbClr val="000000"/>
                </a:solidFill>
                <a:latin typeface="仿宋" panose="02010609060101010101" pitchFamily="49" charset="-122"/>
                <a:ea typeface="仿宋" panose="02010609060101010101" pitchFamily="49" charset="-122"/>
                <a:cs typeface="宋体" panose="02010600030101010101" pitchFamily="2" charset="-122"/>
              </a:rPr>
              <a:t>标准文件</a:t>
            </a:r>
          </a:p>
          <a:p>
            <a:pPr defTabSz="914400" fontAlgn="base">
              <a:lnSpc>
                <a:spcPts val="1200"/>
              </a:lnSpc>
              <a:spcBef>
                <a:spcPts val="500"/>
              </a:spcBef>
              <a:spcAft>
                <a:spcPts val="500"/>
              </a:spcAft>
            </a:pPr>
            <a:r>
              <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rPr>
              <a:t>条例№</a:t>
            </a:r>
            <a:r>
              <a:rPr lang="en-US" altLang="zh-CN" sz="2000" dirty="0">
                <a:solidFill>
                  <a:srgbClr val="FF0000"/>
                </a:solidFill>
                <a:latin typeface="仿宋" panose="02010609060101010101" pitchFamily="49" charset="-122"/>
                <a:ea typeface="仿宋" panose="02010609060101010101" pitchFamily="49" charset="-122"/>
                <a:cs typeface="宋体" panose="02010600030101010101" pitchFamily="2" charset="-122"/>
              </a:rPr>
              <a:t>18  </a:t>
            </a:r>
            <a:r>
              <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rPr>
              <a:t>资格审查</a:t>
            </a:r>
            <a:endParaRPr lang="zh-CN" altLang="en-US" sz="2000" dirty="0">
              <a:latin typeface="Arial" panose="020B0604020202020204" pitchFamily="34" charset="0"/>
              <a:ea typeface="宋体" panose="02010600030101010101" pitchFamily="2" charset="-122"/>
              <a:cs typeface="宋体" panose="02010600030101010101" pitchFamily="2" charset="-122"/>
            </a:endParaRPr>
          </a:p>
        </p:txBody>
      </p:sp>
      <p:sp>
        <p:nvSpPr>
          <p:cNvPr id="3078" name="矩形标注 4"/>
          <p:cNvSpPr>
            <a:spLocks noChangeArrowheads="1"/>
          </p:cNvSpPr>
          <p:nvPr/>
        </p:nvSpPr>
        <p:spPr bwMode="auto">
          <a:xfrm>
            <a:off x="7558095" y="438116"/>
            <a:ext cx="3148005" cy="847744"/>
          </a:xfrm>
          <a:prstGeom prst="wedgeRectCallout">
            <a:avLst>
              <a:gd name="adj1" fmla="val -81375"/>
              <a:gd name="adj2" fmla="val 5115"/>
            </a:avLst>
          </a:prstGeom>
          <a:noFill/>
          <a:ln w="15875">
            <a:solidFill>
              <a:srgbClr val="000000"/>
            </a:solidFill>
            <a:prstDash val="sysDash"/>
            <a:miter lim="800000"/>
          </a:ln>
        </p:spPr>
        <p:txBody>
          <a:bodyPr vert="horz" wrap="square" lIns="91440" tIns="45720" rIns="91440" bIns="45720" numCol="1" anchor="ctr" anchorCtr="0" compatLnSpc="1"/>
          <a:lstStyle/>
          <a:p>
            <a:pPr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条例№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07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项目审批核准</a:t>
            </a:r>
          </a:p>
          <a:p>
            <a:pPr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12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自主招标备案</a:t>
            </a:r>
          </a:p>
        </p:txBody>
      </p:sp>
      <p:sp>
        <p:nvSpPr>
          <p:cNvPr id="3079" name="矩形标注 6"/>
          <p:cNvSpPr>
            <a:spLocks noChangeArrowheads="1"/>
          </p:cNvSpPr>
          <p:nvPr/>
        </p:nvSpPr>
        <p:spPr bwMode="auto">
          <a:xfrm>
            <a:off x="8101029" y="3862384"/>
            <a:ext cx="3709971" cy="995377"/>
          </a:xfrm>
          <a:prstGeom prst="wedgeRectCallout">
            <a:avLst>
              <a:gd name="adj1" fmla="val -64285"/>
              <a:gd name="adj2" fmla="val -17769"/>
            </a:avLst>
          </a:prstGeom>
          <a:noFill/>
          <a:ln w="15875">
            <a:solidFill>
              <a:srgbClr val="000000"/>
            </a:solidFill>
            <a:prstDash val="sysDash"/>
            <a:miter lim="800000"/>
          </a:ln>
        </p:spPr>
        <p:txBody>
          <a:bodyPr vert="horz" wrap="square" lIns="91440" tIns="45720" rIns="91440" bIns="45720" numCol="1" anchor="ctr" anchorCtr="0" compatLnSpc="1"/>
          <a:lstStyle/>
          <a:p>
            <a:pPr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条例№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17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资格预审文件发售期</a:t>
            </a:r>
          </a:p>
          <a:p>
            <a:pPr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 </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24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招标文件等标期</a:t>
            </a:r>
          </a:p>
        </p:txBody>
      </p:sp>
      <p:sp>
        <p:nvSpPr>
          <p:cNvPr id="3080" name="矩形标注 7"/>
          <p:cNvSpPr>
            <a:spLocks noChangeArrowheads="1"/>
          </p:cNvSpPr>
          <p:nvPr/>
        </p:nvSpPr>
        <p:spPr bwMode="auto">
          <a:xfrm>
            <a:off x="904875" y="2867025"/>
            <a:ext cx="2905109" cy="1685925"/>
          </a:xfrm>
          <a:prstGeom prst="wedgeRectCallout">
            <a:avLst>
              <a:gd name="adj1" fmla="val 63992"/>
              <a:gd name="adj2" fmla="val 39107"/>
            </a:avLst>
          </a:prstGeom>
          <a:noFill/>
          <a:ln w="15875">
            <a:solidFill>
              <a:srgbClr val="000000"/>
            </a:solidFill>
            <a:prstDash val="sysDash"/>
            <a:miter lim="800000"/>
          </a:ln>
        </p:spPr>
        <p:txBody>
          <a:bodyPr vert="horz" wrap="square" lIns="91440" tIns="45720" rIns="91440" bIns="45720" numCol="1" anchor="ctr" anchorCtr="0" compatLnSpc="1"/>
          <a:lstStyle/>
          <a:p>
            <a:pPr fontAlgn="base">
              <a:lnSpc>
                <a:spcPts val="1200"/>
              </a:lnSpc>
              <a:spcBef>
                <a:spcPts val="500"/>
              </a:spcBef>
              <a:spcAft>
                <a:spcPts val="500"/>
              </a:spcAft>
            </a:pPr>
            <a:endParaRPr lang="en-US" altLang="zh-CN" sz="1200" dirty="0">
              <a:solidFill>
                <a:srgbClr val="000000"/>
              </a:solidFill>
              <a:latin typeface="Calibri" panose="020F0502020204030204" pitchFamily="34" charset="0"/>
              <a:ea typeface="宋体" panose="02010600030101010101" pitchFamily="2" charset="-122"/>
              <a:cs typeface="宋体" panose="02010600030101010101" pitchFamily="2" charset="-122"/>
            </a:endParaRPr>
          </a:p>
          <a:p>
            <a:pPr fontAlgn="base">
              <a:lnSpc>
                <a:spcPts val="8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37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组建评标委员会、</a:t>
            </a:r>
            <a:endPar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endParaRPr>
          </a:p>
          <a:p>
            <a:pPr fontAlgn="base">
              <a:lnSpc>
                <a:spcPts val="8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聘请方式、回避；</a:t>
            </a:r>
          </a:p>
          <a:p>
            <a:pPr fontAlgn="base">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42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所有投标被否决重新招标</a:t>
            </a:r>
          </a:p>
          <a:p>
            <a:pPr algn="ctr" defTabSz="914400" fontAlgn="base">
              <a:spcBef>
                <a:spcPct val="0"/>
              </a:spcBef>
              <a:spcAft>
                <a:spcPct val="0"/>
              </a:spcAft>
            </a:pPr>
            <a:endParaRPr lang="zh-CN" altLang="en-US" dirty="0">
              <a:latin typeface="Arial" panose="020B0604020202020204" pitchFamily="34" charset="0"/>
              <a:ea typeface="宋体" panose="02010600030101010101" pitchFamily="2" charset="-122"/>
              <a:cs typeface="宋体" panose="02010600030101010101" pitchFamily="2" charset="-122"/>
            </a:endParaRPr>
          </a:p>
        </p:txBody>
      </p:sp>
      <p:sp>
        <p:nvSpPr>
          <p:cNvPr id="3081" name="矩形标注 8"/>
          <p:cNvSpPr>
            <a:spLocks noChangeArrowheads="1"/>
          </p:cNvSpPr>
          <p:nvPr/>
        </p:nvSpPr>
        <p:spPr bwMode="auto">
          <a:xfrm>
            <a:off x="904875" y="609408"/>
            <a:ext cx="2666955" cy="1014403"/>
          </a:xfrm>
          <a:prstGeom prst="wedgeRectCallout">
            <a:avLst>
              <a:gd name="adj1" fmla="val 51280"/>
              <a:gd name="adj2" fmla="val 97999"/>
            </a:avLst>
          </a:prstGeom>
          <a:noFill/>
          <a:ln w="15875">
            <a:solidFill>
              <a:srgbClr val="000000"/>
            </a:solidFill>
            <a:prstDash val="sysDash"/>
            <a:miter lim="800000"/>
          </a:ln>
        </p:spPr>
        <p:txBody>
          <a:bodyPr vert="horz" wrap="square" lIns="91440" tIns="45720" rIns="91440" bIns="45720" numCol="1" anchor="ctr" anchorCtr="0" compatLnSpc="1"/>
          <a:lstStyle/>
          <a:p>
            <a:pPr defTabSz="914400" fontAlgn="base">
              <a:lnSpc>
                <a:spcPts val="1200"/>
              </a:lnSpc>
              <a:spcBef>
                <a:spcPts val="500"/>
              </a:spcBef>
              <a:spcAft>
                <a:spcPts val="500"/>
              </a:spcAft>
            </a:pP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法律№</a:t>
            </a:r>
            <a:r>
              <a:rPr lang="en-US" altLang="zh-CN" sz="2000" dirty="0">
                <a:solidFill>
                  <a:srgbClr val="000000"/>
                </a:solidFill>
                <a:latin typeface="Calibri" panose="020F0502020204030204" pitchFamily="34" charset="0"/>
                <a:ea typeface="宋体" panose="02010600030101010101" pitchFamily="2" charset="-122"/>
                <a:cs typeface="宋体" panose="02010600030101010101" pitchFamily="2" charset="-122"/>
              </a:rPr>
              <a:t>47 </a:t>
            </a:r>
            <a:r>
              <a:rPr lang="zh-CN" altLang="en-US" sz="2000" dirty="0">
                <a:solidFill>
                  <a:srgbClr val="000000"/>
                </a:solidFill>
                <a:latin typeface="Calibri" panose="020F0502020204030204" pitchFamily="34" charset="0"/>
                <a:ea typeface="宋体" panose="02010600030101010101" pitchFamily="2" charset="-122"/>
                <a:cs typeface="宋体" panose="02010600030101010101" pitchFamily="2" charset="-122"/>
              </a:rPr>
              <a:t>书面报告</a:t>
            </a:r>
            <a:endPar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endParaRPr>
          </a:p>
          <a:p>
            <a:pPr algn="ctr" defTabSz="914400" fontAlgn="base">
              <a:lnSpc>
                <a:spcPts val="1200"/>
              </a:lnSpc>
              <a:spcBef>
                <a:spcPts val="500"/>
              </a:spcBef>
              <a:spcAft>
                <a:spcPts val="500"/>
              </a:spcAft>
            </a:pPr>
            <a:r>
              <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rPr>
              <a:t>条例№</a:t>
            </a:r>
            <a:r>
              <a:rPr lang="en-US" altLang="zh-CN" sz="2000" dirty="0">
                <a:solidFill>
                  <a:srgbClr val="FF0000"/>
                </a:solidFill>
                <a:latin typeface="仿宋" panose="02010609060101010101" pitchFamily="49" charset="-122"/>
                <a:ea typeface="仿宋" panose="02010609060101010101" pitchFamily="49" charset="-122"/>
                <a:cs typeface="宋体" panose="02010600030101010101" pitchFamily="2" charset="-122"/>
              </a:rPr>
              <a:t>55 </a:t>
            </a:r>
            <a:r>
              <a:rPr lang="zh-CN" altLang="en-US" sz="2000" dirty="0">
                <a:solidFill>
                  <a:srgbClr val="FF0000"/>
                </a:solidFill>
                <a:latin typeface="仿宋" panose="02010609060101010101" pitchFamily="49" charset="-122"/>
                <a:ea typeface="仿宋" panose="02010609060101010101" pitchFamily="49" charset="-122"/>
                <a:cs typeface="宋体" panose="02010600030101010101" pitchFamily="2" charset="-122"/>
              </a:rPr>
              <a:t>确定中标人</a:t>
            </a:r>
            <a:endPar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pPr algn="ctr" defTabSz="914400" fontAlgn="base">
              <a:lnSpc>
                <a:spcPts val="1200"/>
              </a:lnSpc>
              <a:spcBef>
                <a:spcPts val="500"/>
              </a:spcBef>
              <a:spcAft>
                <a:spcPts val="500"/>
              </a:spcAft>
            </a:pPr>
            <a:r>
              <a:rPr lang="zh-CN" altLang="en-US" sz="2000" dirty="0">
                <a:solidFill>
                  <a:srgbClr val="000000"/>
                </a:solidFill>
                <a:latin typeface="仿宋" panose="02010609060101010101" pitchFamily="49" charset="-122"/>
                <a:ea typeface="仿宋" panose="02010609060101010101" pitchFamily="49" charset="-122"/>
                <a:cs typeface="宋体" panose="02010600030101010101" pitchFamily="2" charset="-122"/>
              </a:rPr>
              <a:t>条例№</a:t>
            </a:r>
            <a:r>
              <a:rPr lang="en-US" altLang="zh-CN" sz="2000" dirty="0">
                <a:solidFill>
                  <a:srgbClr val="000000"/>
                </a:solidFill>
                <a:latin typeface="仿宋" panose="02010609060101010101" pitchFamily="49" charset="-122"/>
                <a:ea typeface="仿宋" panose="02010609060101010101" pitchFamily="49" charset="-122"/>
                <a:cs typeface="宋体" panose="02010600030101010101" pitchFamily="2" charset="-122"/>
              </a:rPr>
              <a:t>07 </a:t>
            </a:r>
            <a:r>
              <a:rPr lang="zh-CN" altLang="en-US" sz="2000" dirty="0">
                <a:solidFill>
                  <a:srgbClr val="000000"/>
                </a:solidFill>
                <a:latin typeface="仿宋" panose="02010609060101010101" pitchFamily="49" charset="-122"/>
                <a:ea typeface="仿宋" panose="02010609060101010101" pitchFamily="49" charset="-122"/>
                <a:cs typeface="宋体" panose="02010600030101010101" pitchFamily="2" charset="-122"/>
              </a:rPr>
              <a:t>公示中标人</a:t>
            </a:r>
            <a:endParaRPr lang="zh-CN" altLang="en-US" sz="2000" dirty="0">
              <a:latin typeface="Arial" panose="020B0604020202020204" pitchFamily="34" charset="0"/>
              <a:ea typeface="宋体" panose="02010600030101010101" pitchFamily="2" charset="-122"/>
              <a:cs typeface="宋体" panose="02010600030101010101" pitchFamily="2" charset="-122"/>
            </a:endParaRPr>
          </a:p>
        </p:txBody>
      </p:sp>
      <p:sp>
        <p:nvSpPr>
          <p:cNvPr id="3082" name="文本框 11"/>
          <p:cNvSpPr txBox="1">
            <a:spLocks noChangeArrowheads="1"/>
          </p:cNvSpPr>
          <p:nvPr/>
        </p:nvSpPr>
        <p:spPr bwMode="auto">
          <a:xfrm>
            <a:off x="1381126" y="4986523"/>
            <a:ext cx="10225060" cy="1233477"/>
          </a:xfrm>
          <a:prstGeom prst="rect">
            <a:avLst/>
          </a:prstGeom>
          <a:solidFill>
            <a:srgbClr val="FFFFFF"/>
          </a:solidFill>
          <a:ln w="6350">
            <a:noFill/>
            <a:miter lim="800000"/>
          </a:ln>
        </p:spPr>
        <p:txBody>
          <a:bodyPr vert="horz" wrap="square" lIns="91440" tIns="45720" rIns="91440" bIns="45720" numCol="1" anchor="t" anchorCtr="0" compatLnSpc="1"/>
          <a:lstStyle/>
          <a:p>
            <a:pPr algn="just" defTabSz="914400" fontAlgn="base">
              <a:spcBef>
                <a:spcPct val="0"/>
              </a:spcBef>
              <a:spcAft>
                <a:spcPct val="0"/>
              </a:spcAft>
            </a:pPr>
            <a:r>
              <a:rPr lang="zh-CN" altLang="en-US" sz="2000" dirty="0">
                <a:latin typeface="宋体" panose="02010600030101010101" pitchFamily="2" charset="-122"/>
                <a:ea typeface="宋体" panose="02010600030101010101" pitchFamily="2" charset="-122"/>
                <a:cs typeface="宋体" panose="02010600030101010101" pitchFamily="2" charset="-122"/>
              </a:rPr>
              <a:t>注</a:t>
            </a:r>
            <a:r>
              <a:rPr lang="en-US" altLang="zh-CN" sz="2000" dirty="0">
                <a:latin typeface="宋体" panose="02010600030101010101" pitchFamily="2" charset="-122"/>
                <a:ea typeface="宋体" panose="02010600030101010101" pitchFamily="2" charset="-122"/>
                <a:cs typeface="宋体" panose="02010600030101010101" pitchFamily="2" charset="-122"/>
              </a:rPr>
              <a:t>1</a:t>
            </a:r>
            <a:r>
              <a:rPr lang="zh-CN" altLang="en-US"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条例№</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08  </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邀请招标、条例№</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18  </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资格审查、条例№</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55 </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确定中标人等三个条款是针对国有资金控股或占主导地位依法必须招标的项目</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a:t>
            </a:r>
          </a:p>
          <a:p>
            <a:pPr algn="just" defTabSz="914400" fontAlgn="base">
              <a:spcBef>
                <a:spcPct val="0"/>
              </a:spcBef>
              <a:spcAft>
                <a:spcPct val="0"/>
              </a:spcAft>
            </a:pP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注</a:t>
            </a: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2</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：招标投标法在责任条款中还有四条针对依法必须招标项目，本图没有标注。</a:t>
            </a:r>
            <a:endPar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just" defTabSz="914400" fontAlgn="base">
              <a:spcBef>
                <a:spcPct val="0"/>
              </a:spcBef>
              <a:spcAft>
                <a:spcPct val="0"/>
              </a:spcAft>
            </a:pP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rPr>
              <a:t>条例中针对依法必须招标项目的责任是对法律适用行为的解释补充，本图也没有标注。</a:t>
            </a:r>
            <a:endParaRPr lang="zh-CN" altLang="en-US" sz="2000" dirty="0">
              <a:latin typeface="Arial" panose="020B0604020202020204" pitchFamily="34" charset="0"/>
              <a:ea typeface="宋体" panose="02010600030101010101" pitchFamily="2" charset="-122"/>
              <a:cs typeface="宋体" panose="02010600030101010101" pitchFamily="2" charset="-122"/>
            </a:endParaRPr>
          </a:p>
        </p:txBody>
      </p:sp>
      <p:sp>
        <p:nvSpPr>
          <p:cNvPr id="15" name="TextBox 14"/>
          <p:cNvSpPr txBox="1"/>
          <p:nvPr/>
        </p:nvSpPr>
        <p:spPr>
          <a:xfrm>
            <a:off x="5105400" y="2152650"/>
            <a:ext cx="1536065" cy="1198880"/>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依法必须招标的专属规定</a:t>
            </a:r>
          </a:p>
        </p:txBody>
      </p:sp>
    </p:spTree>
    <p:extLst>
      <p:ext uri="{BB962C8B-B14F-4D97-AF65-F5344CB8AC3E}">
        <p14:creationId xmlns:p14="http://schemas.microsoft.com/office/powerpoint/2010/main" xmlns="" val="1435978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矩形 1"/>
          <p:cNvSpPr>
            <a:spLocks noChangeArrowheads="1"/>
          </p:cNvSpPr>
          <p:nvPr/>
        </p:nvSpPr>
        <p:spPr bwMode="auto">
          <a:xfrm>
            <a:off x="-1145628" y="-1752600"/>
            <a:ext cx="14721927" cy="10556875"/>
          </a:xfrm>
          <a:prstGeom prst="rect">
            <a:avLst/>
          </a:prstGeom>
          <a:solidFill>
            <a:schemeClr val="bg2">
              <a:lumMod val="50000"/>
            </a:schemeClr>
          </a:solidFill>
          <a:ln w="9525">
            <a:noFill/>
            <a:miter lim="800000"/>
          </a:ln>
        </p:spPr>
        <p:txBody>
          <a:bodyPr wrap="square">
            <a:spAutoFit/>
          </a:bodyPr>
          <a:lstStyle/>
          <a:p>
            <a:r>
              <a:rPr lang="en-US" altLang="zh-CN" sz="68000" dirty="0">
                <a:solidFill>
                  <a:schemeClr val="bg1"/>
                </a:solidFill>
                <a:latin typeface="Impact" panose="020B0806030902050204" pitchFamily="34" charset="0"/>
                <a:sym typeface="Arial" panose="020B0604020202020204" pitchFamily="34" charset="0"/>
              </a:rPr>
              <a:t>01</a:t>
            </a:r>
            <a:endParaRPr lang="zh-CN" altLang="en-US" sz="680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4" name="矩形 3"/>
          <p:cNvSpPr/>
          <p:nvPr/>
        </p:nvSpPr>
        <p:spPr>
          <a:xfrm>
            <a:off x="5546723" y="2862335"/>
            <a:ext cx="7233856" cy="839481"/>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551656" y="2943937"/>
            <a:ext cx="11088687" cy="676275"/>
          </a:xfrm>
          <a:prstGeom prst="rect">
            <a:avLst/>
          </a:prstGeom>
          <a:noFill/>
        </p:spPr>
        <p:txBody>
          <a:bodyPr lIns="121960" tIns="60980" rIns="121960" bIns="60980">
            <a:spAutoFit/>
          </a:bodyPr>
          <a:lstStyle/>
          <a:p>
            <a:pPr fontAlgn="auto">
              <a:spcBef>
                <a:spcPts val="0"/>
              </a:spcBef>
              <a:spcAft>
                <a:spcPts val="0"/>
              </a:spcAft>
              <a:defRPr/>
            </a:pPr>
            <a:r>
              <a:rPr lang="zh-CN" altLang="en-US" sz="36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企业采购特点和管理</a:t>
            </a:r>
            <a:endParaRPr lang="zh-CN" altLang="zh-CN" sz="36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矩形 9"/>
          <p:cNvSpPr/>
          <p:nvPr/>
        </p:nvSpPr>
        <p:spPr>
          <a:xfrm>
            <a:off x="69055" y="1974911"/>
            <a:ext cx="10955337" cy="738188"/>
          </a:xfrm>
          <a:prstGeom prst="rect">
            <a:avLst/>
          </a:prstGeom>
          <a:noFill/>
        </p:spPr>
        <p:txBody>
          <a:bodyPr lIns="121960" tIns="60980" rIns="121960" bIns="60980">
            <a:spAutoFit/>
          </a:bodyPr>
          <a:lstStyle/>
          <a:p>
            <a:pPr algn="r" fontAlgn="auto">
              <a:spcBef>
                <a:spcPts val="0"/>
              </a:spcBef>
              <a:spcAft>
                <a:spcPts val="0"/>
              </a:spcAft>
              <a:defRPr/>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ONE</a:t>
            </a:r>
            <a:endParaRPr lang="zh-CN"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 name="文本框 1"/>
          <p:cNvSpPr txBox="1"/>
          <p:nvPr>
            <p:custDataLst>
              <p:tags r:id="rId1"/>
            </p:custDataLst>
          </p:nvPr>
        </p:nvSpPr>
        <p:spPr bwMode="auto">
          <a:xfrm>
            <a:off x="6731479" y="4025462"/>
            <a:ext cx="5460521" cy="3021724"/>
          </a:xfrm>
          <a:prstGeom prst="rect">
            <a:avLst/>
          </a:prstGeom>
          <a:noFill/>
        </p:spPr>
        <p:txBody>
          <a:bodyPr anchor="ctr">
            <a:normAutofit/>
          </a:bodyPr>
          <a:lstStyle/>
          <a:p>
            <a:pPr fontAlgn="auto">
              <a:lnSpc>
                <a:spcPct val="120000"/>
              </a:lnSpc>
              <a:spcBef>
                <a:spcPts val="0"/>
              </a:spcBef>
              <a:spcAft>
                <a:spcPts val="0"/>
              </a:spcAft>
              <a:defRPr/>
            </a:pPr>
            <a:r>
              <a:rPr lang="zh-CN" altLang="en-US" sz="2400" dirty="0">
                <a:solidFill>
                  <a:schemeClr val="bg1"/>
                </a:solidFill>
                <a:latin typeface="微软雅黑" panose="020B0503020204020204" pitchFamily="34" charset="-122"/>
                <a:ea typeface="微软雅黑" panose="020B0503020204020204" pitchFamily="34" charset="-122"/>
              </a:rPr>
              <a:t>一、采购定义和方式</a:t>
            </a:r>
            <a:endParaRPr lang="en-US" altLang="zh-CN" sz="2400" dirty="0">
              <a:solidFill>
                <a:schemeClr val="bg1"/>
              </a:solidFill>
              <a:latin typeface="微软雅黑" panose="020B0503020204020204" pitchFamily="34" charset="-122"/>
              <a:ea typeface="微软雅黑" panose="020B0503020204020204" pitchFamily="34" charset="-122"/>
            </a:endParaRPr>
          </a:p>
          <a:p>
            <a:pPr algn="l" fontAlgn="auto">
              <a:lnSpc>
                <a:spcPct val="120000"/>
              </a:lnSpc>
              <a:spcBef>
                <a:spcPts val="0"/>
              </a:spcBef>
              <a:spcAft>
                <a:spcPts val="0"/>
              </a:spcAft>
              <a:buClrTx/>
              <a:buSzTx/>
              <a:buFontTx/>
              <a:defRPr/>
            </a:pPr>
            <a:r>
              <a:rPr lang="zh-CN" altLang="en-US" sz="2400" dirty="0">
                <a:solidFill>
                  <a:schemeClr val="bg1"/>
                </a:solidFill>
                <a:latin typeface="微软雅黑" panose="020B0503020204020204" pitchFamily="34" charset="-122"/>
                <a:ea typeface="微软雅黑" panose="020B0503020204020204" pitchFamily="34" charset="-122"/>
              </a:rPr>
              <a:t>二、企业招标的特点</a:t>
            </a:r>
            <a:endParaRPr lang="en-US" altLang="zh-CN" sz="2400" dirty="0">
              <a:solidFill>
                <a:schemeClr val="bg1"/>
              </a:solidFill>
              <a:latin typeface="微软雅黑" panose="020B0503020204020204" pitchFamily="34" charset="-122"/>
              <a:ea typeface="微软雅黑" panose="020B0503020204020204" pitchFamily="34" charset="-122"/>
            </a:endParaRPr>
          </a:p>
          <a:p>
            <a:pPr algn="l" fontAlgn="auto">
              <a:lnSpc>
                <a:spcPct val="120000"/>
              </a:lnSpc>
              <a:spcBef>
                <a:spcPts val="0"/>
              </a:spcBef>
              <a:spcAft>
                <a:spcPts val="0"/>
              </a:spcAft>
              <a:buClrTx/>
              <a:buSzTx/>
              <a:buFontTx/>
              <a:defRPr/>
            </a:pPr>
            <a:r>
              <a:rPr lang="zh-CN" altLang="en-US" sz="2400" dirty="0">
                <a:solidFill>
                  <a:schemeClr val="bg1"/>
                </a:solidFill>
                <a:latin typeface="微软雅黑" panose="020B0503020204020204" pitchFamily="34" charset="-122"/>
                <a:ea typeface="微软雅黑" panose="020B0503020204020204" pitchFamily="34" charset="-122"/>
              </a:rPr>
              <a:t>三、项目采购和运营采购</a:t>
            </a:r>
            <a:endParaRPr lang="en-US" altLang="zh-CN" sz="2400" dirty="0">
              <a:solidFill>
                <a:schemeClr val="bg1"/>
              </a:solidFill>
              <a:latin typeface="微软雅黑" panose="020B0503020204020204" pitchFamily="34" charset="-122"/>
              <a:ea typeface="微软雅黑" panose="020B0503020204020204" pitchFamily="34" charset="-122"/>
            </a:endParaRPr>
          </a:p>
          <a:p>
            <a:pPr algn="l" fontAlgn="auto">
              <a:lnSpc>
                <a:spcPct val="120000"/>
              </a:lnSpc>
              <a:spcBef>
                <a:spcPts val="0"/>
              </a:spcBef>
              <a:spcAft>
                <a:spcPts val="0"/>
              </a:spcAft>
              <a:buClrTx/>
              <a:buSzTx/>
              <a:buFontTx/>
              <a:defRPr/>
            </a:pPr>
            <a:r>
              <a:rPr lang="zh-CN" altLang="en-US" sz="2400" dirty="0">
                <a:solidFill>
                  <a:schemeClr val="bg1"/>
                </a:solidFill>
                <a:latin typeface="微软雅黑" panose="020B0503020204020204" pitchFamily="34" charset="-122"/>
                <a:ea typeface="微软雅黑" panose="020B0503020204020204" pitchFamily="34" charset="-122"/>
              </a:rPr>
              <a:t>四、企业采购对提高效益的重要作用</a:t>
            </a:r>
            <a:endParaRPr lang="en-US" altLang="zh-CN" sz="2400" dirty="0">
              <a:solidFill>
                <a:schemeClr val="bg1"/>
              </a:solidFill>
              <a:latin typeface="微软雅黑" panose="020B0503020204020204" pitchFamily="34" charset="-122"/>
              <a:ea typeface="微软雅黑" panose="020B0503020204020204" pitchFamily="34" charset="-122"/>
            </a:endParaRPr>
          </a:p>
          <a:p>
            <a:pPr algn="l" fontAlgn="auto">
              <a:lnSpc>
                <a:spcPct val="120000"/>
              </a:lnSpc>
              <a:spcBef>
                <a:spcPts val="0"/>
              </a:spcBef>
              <a:spcAft>
                <a:spcPts val="0"/>
              </a:spcAft>
              <a:buClrTx/>
              <a:buSzTx/>
              <a:buFontTx/>
              <a:defRPr/>
            </a:pPr>
            <a:r>
              <a:rPr lang="zh-CN" altLang="en-US" sz="2400" dirty="0">
                <a:solidFill>
                  <a:schemeClr val="bg1"/>
                </a:solidFill>
                <a:latin typeface="微软雅黑" panose="020B0503020204020204" pitchFamily="34" charset="-122"/>
                <a:ea typeface="微软雅黑" panose="020B0503020204020204" pitchFamily="34" charset="-122"/>
              </a:rPr>
              <a:t>五、企业采购在供应链管理中的战略</a:t>
            </a:r>
            <a:endParaRPr lang="en-US" altLang="zh-CN" sz="2400" dirty="0">
              <a:solidFill>
                <a:schemeClr val="bg1"/>
              </a:solidFill>
              <a:latin typeface="微软雅黑" panose="020B0503020204020204" pitchFamily="34" charset="-122"/>
              <a:ea typeface="微软雅黑" panose="020B0503020204020204" pitchFamily="34" charset="-122"/>
            </a:endParaRPr>
          </a:p>
          <a:p>
            <a:pPr algn="l" fontAlgn="auto">
              <a:lnSpc>
                <a:spcPct val="120000"/>
              </a:lnSpc>
              <a:spcBef>
                <a:spcPts val="0"/>
              </a:spcBef>
              <a:spcAft>
                <a:spcPts val="0"/>
              </a:spcAft>
              <a:buClrTx/>
              <a:buSzTx/>
              <a:buFontTx/>
              <a:defRPr/>
            </a:pPr>
            <a:r>
              <a:rPr lang="zh-CN" altLang="en-US" sz="2400" dirty="0">
                <a:solidFill>
                  <a:schemeClr val="bg1"/>
                </a:solidFill>
                <a:latin typeface="微软雅黑" panose="020B0503020204020204" pitchFamily="34" charset="-122"/>
                <a:ea typeface="微软雅黑" panose="020B0503020204020204" pitchFamily="34" charset="-122"/>
              </a:rPr>
              <a:t>      作用</a:t>
            </a:r>
          </a:p>
          <a:p>
            <a:pPr algn="l" fontAlgn="auto">
              <a:lnSpc>
                <a:spcPct val="120000"/>
              </a:lnSpc>
              <a:spcBef>
                <a:spcPts val="0"/>
              </a:spcBef>
              <a:spcAft>
                <a:spcPts val="0"/>
              </a:spcAft>
              <a:buClrTx/>
              <a:buSzTx/>
              <a:buFontTx/>
              <a:defRPr/>
            </a:pP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内容占位符 2"/>
          <p:cNvSpPr>
            <a:spLocks noGrp="1"/>
          </p:cNvSpPr>
          <p:nvPr>
            <p:ph idx="1"/>
          </p:nvPr>
        </p:nvSpPr>
        <p:spPr>
          <a:xfrm>
            <a:off x="622303" y="404813"/>
            <a:ext cx="11137900" cy="6096000"/>
          </a:xfrm>
        </p:spPr>
        <p:txBody>
          <a:bodyPr/>
          <a:lstStyle/>
          <a:p>
            <a:pPr marL="0" indent="0" eaLnBrk="1" hangingPunct="1">
              <a:buNone/>
            </a:pPr>
            <a:endParaRPr lang="zh-CN" altLang="en-US" dirty="0"/>
          </a:p>
          <a:p>
            <a:pPr marL="0" indent="0" eaLnBrk="1" hangingPunct="1">
              <a:buNone/>
            </a:pPr>
            <a:r>
              <a:rPr lang="zh-CN" altLang="en-US" dirty="0">
                <a:solidFill>
                  <a:srgbClr val="00B050"/>
                </a:solidFill>
                <a:latin typeface="微软雅黑" panose="020B0503020204020204" pitchFamily="34" charset="-122"/>
                <a:ea typeface="微软雅黑" panose="020B0503020204020204" pitchFamily="34" charset="-122"/>
              </a:rPr>
              <a:t>区别规定分类管理</a:t>
            </a:r>
          </a:p>
        </p:txBody>
      </p:sp>
      <p:sp>
        <p:nvSpPr>
          <p:cNvPr id="4" name="椭圆 3"/>
          <p:cNvSpPr/>
          <p:nvPr/>
        </p:nvSpPr>
        <p:spPr>
          <a:xfrm>
            <a:off x="3599723" y="995530"/>
            <a:ext cx="5702844" cy="5284623"/>
          </a:xfrm>
          <a:prstGeom prst="ellipse">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椭圆 4"/>
          <p:cNvSpPr/>
          <p:nvPr/>
        </p:nvSpPr>
        <p:spPr>
          <a:xfrm>
            <a:off x="3599722" y="1849732"/>
            <a:ext cx="4126183" cy="3730333"/>
          </a:xfrm>
          <a:prstGeom prst="ellipse">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sp>
        <p:nvSpPr>
          <p:cNvPr id="6" name="椭圆 5"/>
          <p:cNvSpPr/>
          <p:nvPr/>
        </p:nvSpPr>
        <p:spPr>
          <a:xfrm>
            <a:off x="3599723" y="2523332"/>
            <a:ext cx="2918535" cy="2754312"/>
          </a:xfrm>
          <a:prstGeom prst="ellipse">
            <a:avLst/>
          </a:prstGeom>
          <a:gradFill>
            <a:gsLst>
              <a:gs pos="0">
                <a:srgbClr val="FF3399"/>
              </a:gs>
              <a:gs pos="25000">
                <a:srgbClr val="FF6633"/>
              </a:gs>
              <a:gs pos="50000">
                <a:srgbClr val="FFFF00"/>
              </a:gs>
              <a:gs pos="75000">
                <a:srgbClr val="01A78F"/>
              </a:gs>
              <a:gs pos="100000">
                <a:srgbClr val="3366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00"/>
              </a:solidFill>
            </a:endParaRPr>
          </a:p>
        </p:txBody>
      </p:sp>
      <p:sp>
        <p:nvSpPr>
          <p:cNvPr id="7" name="矩形 6"/>
          <p:cNvSpPr/>
          <p:nvPr/>
        </p:nvSpPr>
        <p:spPr>
          <a:xfrm>
            <a:off x="8589437" y="5580066"/>
            <a:ext cx="2849033" cy="700087"/>
          </a:xfrm>
          <a:prstGeom prst="rect">
            <a:avLst/>
          </a:prstGeom>
          <a:noFill/>
          <a:ln>
            <a:noFill/>
          </a:ln>
          <a:extLst>
            <a:ext uri="{909E8E84-426E-40DD-AFC4-6F175D3DCCD1}">
              <a14:hiddenFill xmlns:a14="http://schemas.microsoft.com/office/drawing/2010/main" xmlns="">
                <a:solidFill>
                  <a:srgbClr val="92D05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0000"/>
                </a:solidFill>
                <a:latin typeface="微软雅黑" panose="020B0503020204020204" pitchFamily="34" charset="-122"/>
                <a:ea typeface="微软雅黑" panose="020B0503020204020204" pitchFamily="34" charset="-122"/>
              </a:rPr>
              <a:t>招标投标活动</a:t>
            </a:r>
            <a:endParaRPr lang="en-US" altLang="zh-CN" sz="2400" b="1" dirty="0">
              <a:solidFill>
                <a:srgbClr val="FF0000"/>
              </a:solidFill>
              <a:latin typeface="微软雅黑" panose="020B0503020204020204" pitchFamily="34" charset="-122"/>
              <a:ea typeface="微软雅黑" panose="020B0503020204020204" pitchFamily="34" charset="-122"/>
            </a:endParaRPr>
          </a:p>
          <a:p>
            <a:pPr algn="ctr">
              <a:defRPr/>
            </a:pPr>
            <a:r>
              <a:rPr lang="zh-CN" altLang="en-US" sz="2400" b="1" dirty="0">
                <a:solidFill>
                  <a:srgbClr val="FF0000"/>
                </a:solidFill>
                <a:latin typeface="微软雅黑" panose="020B0503020204020204" pitchFamily="34" charset="-122"/>
                <a:ea typeface="微软雅黑" panose="020B0503020204020204" pitchFamily="34" charset="-122"/>
              </a:rPr>
              <a:t>自愿招标</a:t>
            </a:r>
          </a:p>
        </p:txBody>
      </p:sp>
      <p:sp>
        <p:nvSpPr>
          <p:cNvPr id="8" name="矩形 7"/>
          <p:cNvSpPr/>
          <p:nvPr/>
        </p:nvSpPr>
        <p:spPr>
          <a:xfrm>
            <a:off x="622300" y="2505077"/>
            <a:ext cx="2491317" cy="2784475"/>
          </a:xfrm>
          <a:prstGeom prst="rect">
            <a:avLst/>
          </a:prstGeom>
          <a:noFill/>
          <a:ln>
            <a:noFill/>
          </a:ln>
          <a:extLst>
            <a:ext uri="{909E8E84-426E-40DD-AFC4-6F175D3DCCD1}">
              <a14:hiddenFill xmlns:a14="http://schemas.microsoft.com/office/drawing/2010/main" xmlns="">
                <a:solidFill>
                  <a:schemeClr val="accent2">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0000"/>
                </a:solidFill>
                <a:latin typeface="微软雅黑" panose="020B0503020204020204" pitchFamily="34" charset="-122"/>
                <a:ea typeface="微软雅黑" panose="020B0503020204020204" pitchFamily="34" charset="-122"/>
              </a:rPr>
              <a:t>国有资金占控股和主导地位的</a:t>
            </a:r>
          </a:p>
          <a:p>
            <a:pPr algn="ctr">
              <a:defRPr/>
            </a:pPr>
            <a:r>
              <a:rPr lang="zh-CN" altLang="en-US" sz="2400" b="1" dirty="0">
                <a:solidFill>
                  <a:srgbClr val="FF0000"/>
                </a:solidFill>
                <a:latin typeface="微软雅黑" panose="020B0503020204020204" pitchFamily="34" charset="-122"/>
                <a:ea typeface="微软雅黑" panose="020B0503020204020204" pitchFamily="34" charset="-122"/>
              </a:rPr>
              <a:t>依法必须招标的项目</a:t>
            </a:r>
          </a:p>
        </p:txBody>
      </p:sp>
      <p:sp>
        <p:nvSpPr>
          <p:cNvPr id="15" name="矩形 14"/>
          <p:cNvSpPr/>
          <p:nvPr/>
        </p:nvSpPr>
        <p:spPr>
          <a:xfrm>
            <a:off x="8589435" y="456679"/>
            <a:ext cx="2298368" cy="1071563"/>
          </a:xfrm>
          <a:prstGeom prst="rect">
            <a:avLst/>
          </a:prstGeom>
          <a:noFill/>
          <a:ln>
            <a:noFill/>
          </a:ln>
          <a:extLst>
            <a:ext uri="{909E8E84-426E-40DD-AFC4-6F175D3DCCD1}">
              <a14:hiddenFill xmlns:a14="http://schemas.microsoft.com/office/drawing/2010/main" xmlns="">
                <a:solidFill>
                  <a:schemeClr val="accent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b="1" dirty="0">
                <a:solidFill>
                  <a:srgbClr val="FF0000"/>
                </a:solidFill>
                <a:latin typeface="微软雅黑" panose="020B0503020204020204" pitchFamily="34" charset="-122"/>
                <a:ea typeface="微软雅黑" panose="020B0503020204020204" pitchFamily="34" charset="-122"/>
              </a:rPr>
              <a:t>依法必须招标的项目</a:t>
            </a:r>
          </a:p>
        </p:txBody>
      </p:sp>
      <p:cxnSp>
        <p:nvCxnSpPr>
          <p:cNvPr id="22" name="直接箭头连接符 21"/>
          <p:cNvCxnSpPr>
            <a:stCxn id="15" idx="2"/>
          </p:cNvCxnSpPr>
          <p:nvPr/>
        </p:nvCxnSpPr>
        <p:spPr>
          <a:xfrm flipH="1">
            <a:off x="5713194" y="1528242"/>
            <a:ext cx="4025425" cy="6748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7" idx="1"/>
          </p:cNvCxnSpPr>
          <p:nvPr/>
        </p:nvCxnSpPr>
        <p:spPr>
          <a:xfrm flipH="1" flipV="1">
            <a:off x="7638588" y="4917689"/>
            <a:ext cx="950849" cy="10124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8" idx="3"/>
          </p:cNvCxnSpPr>
          <p:nvPr/>
        </p:nvCxnSpPr>
        <p:spPr>
          <a:xfrm>
            <a:off x="3113617" y="3897314"/>
            <a:ext cx="1354667" cy="6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50910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DF6BCB4D-8583-4841-8B49-0E5F4386A740}"/>
              </a:ext>
            </a:extLst>
          </p:cNvPr>
          <p:cNvSpPr/>
          <p:nvPr/>
        </p:nvSpPr>
        <p:spPr>
          <a:xfrm>
            <a:off x="532436" y="439842"/>
            <a:ext cx="6238754" cy="79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招标投标法关于工程建设项目的定义</a:t>
            </a:r>
          </a:p>
        </p:txBody>
      </p:sp>
      <p:sp>
        <p:nvSpPr>
          <p:cNvPr id="3" name="矩形 2">
            <a:extLst>
              <a:ext uri="{FF2B5EF4-FFF2-40B4-BE49-F238E27FC236}">
                <a16:creationId xmlns:a16="http://schemas.microsoft.com/office/drawing/2014/main" xmlns="" id="{BEADE5DA-4C0A-45D5-9564-0FB3DB832A8E}"/>
              </a:ext>
            </a:extLst>
          </p:cNvPr>
          <p:cNvSpPr/>
          <p:nvPr/>
        </p:nvSpPr>
        <p:spPr>
          <a:xfrm>
            <a:off x="532435" y="1608881"/>
            <a:ext cx="7095281" cy="3785652"/>
          </a:xfrm>
          <a:prstGeom prst="rect">
            <a:avLst/>
          </a:prstGeom>
        </p:spPr>
        <p:txBody>
          <a:bodyPr wrap="square">
            <a:spAutoFit/>
          </a:bodyPr>
          <a:lstStyle/>
          <a:p>
            <a:pPr indent="266700" algn="just">
              <a:spcAft>
                <a:spcPts val="0"/>
              </a:spcAft>
            </a:pP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依据《中华人民共和国招标投标法实施条例》（以下简称招标条例）第二条的规定：“</a:t>
            </a:r>
            <a:r>
              <a:rPr lang="zh-CN" altLang="zh-CN" sz="2400" kern="100" dirty="0">
                <a:solidFill>
                  <a:srgbClr val="000000"/>
                </a:solidFill>
                <a:latin typeface="Calibri" panose="020F0502020204030204" pitchFamily="34" charset="0"/>
                <a:ea typeface="仿宋" panose="02010609060101010101" pitchFamily="49" charset="-122"/>
                <a:cs typeface="Times New Roman" panose="02020603050405020304" pitchFamily="18" charset="0"/>
              </a:rPr>
              <a:t>招标投标法第三条所称工程建设项目，是指工程以及与工程建设有关的货物和服务。</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indent="266700" algn="just">
              <a:spcAft>
                <a:spcPts val="0"/>
              </a:spcAft>
            </a:pPr>
            <a:r>
              <a:rPr lang="zh-CN" altLang="zh-CN" sz="2400" kern="100" dirty="0">
                <a:solidFill>
                  <a:srgbClr val="000000"/>
                </a:solidFill>
                <a:latin typeface="Calibri" panose="020F0502020204030204" pitchFamily="34" charset="0"/>
                <a:ea typeface="仿宋" panose="02010609060101010101" pitchFamily="49" charset="-122"/>
                <a:cs typeface="Times New Roman" panose="02020603050405020304" pitchFamily="18" charset="0"/>
              </a:rPr>
              <a:t>前款所称工程，是指建设工程，包括建筑物和构筑物的新建、改建、扩建及其相关的装修、拆除、修缮等；所称与工程建设有关的货物，是指构成工程不可分割的组成部分，且为实现工程基本功能所必需的设备、材料等；所称与工程建设有关的服务，是指为完成工程所需的勘察、设计、监理等服务。</a:t>
            </a: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矩形 3">
            <a:extLst>
              <a:ext uri="{FF2B5EF4-FFF2-40B4-BE49-F238E27FC236}">
                <a16:creationId xmlns:a16="http://schemas.microsoft.com/office/drawing/2014/main" xmlns="" id="{B95D872D-A5BD-43DA-9132-41CA28AF096F}"/>
              </a:ext>
            </a:extLst>
          </p:cNvPr>
          <p:cNvSpPr/>
          <p:nvPr/>
        </p:nvSpPr>
        <p:spPr>
          <a:xfrm>
            <a:off x="7974957" y="1748835"/>
            <a:ext cx="3684608" cy="3785652"/>
          </a:xfrm>
          <a:prstGeom prst="rect">
            <a:avLst/>
          </a:prstGeom>
        </p:spPr>
        <p:txBody>
          <a:bodyPr wrap="square">
            <a:spAutoFit/>
          </a:bodyPr>
          <a:lstStyle/>
          <a:p>
            <a:pPr indent="266700" algn="just">
              <a:spcAft>
                <a:spcPts val="0"/>
              </a:spcAft>
            </a:pPr>
            <a:r>
              <a:rPr lang="zh-CN" altLang="zh-CN" sz="20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——上述规定对工程的定义不能理解为建设工程仅指建筑物和构筑物，所谓“包括”指建筑物和构筑物是建设工程项目的组成部分并不是全部。由于《实施条例》定义了“工程建设项目” 该定义包括相关的工程设备、材料，也间接包括一定的机电工程内容。但招标投标法规规范的重点是建筑工程和土木工程并据此规定了政府有关部门监督的分工和责任。</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xmlns="" val="1975459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BB4B02F-2D89-4A54-8D36-9F9DDE73BC68}"/>
              </a:ext>
            </a:extLst>
          </p:cNvPr>
          <p:cNvSpPr/>
          <p:nvPr/>
        </p:nvSpPr>
        <p:spPr>
          <a:xfrm>
            <a:off x="474562" y="1051426"/>
            <a:ext cx="8634714" cy="4755148"/>
          </a:xfrm>
          <a:prstGeom prst="rect">
            <a:avLst/>
          </a:prstGeom>
        </p:spPr>
        <p:txBody>
          <a:bodyPr wrap="square">
            <a:spAutoFit/>
          </a:bodyPr>
          <a:lstStyle/>
          <a:p>
            <a:pPr indent="133350" algn="just" latinLnBrk="1" hangingPunct="0">
              <a:spcBef>
                <a:spcPts val="600"/>
              </a:spcBef>
              <a:spcAft>
                <a:spcPts val="600"/>
              </a:spcAft>
              <a:tabLst>
                <a:tab pos="228600" algn="l"/>
              </a:tabLst>
            </a:pPr>
            <a:r>
              <a:rPr lang="zh-CN" altLang="zh-CN" sz="2400" kern="1050" dirty="0">
                <a:solidFill>
                  <a:srgbClr val="000000"/>
                </a:solidFill>
                <a:latin typeface="黑体" panose="02010609060101010101" pitchFamily="49" charset="-122"/>
                <a:ea typeface="宋体" panose="02010600030101010101" pitchFamily="2" charset="-122"/>
                <a:cs typeface="Times New Roman" panose="02020603050405020304" pitchFamily="18" charset="0"/>
              </a:rPr>
              <a:t>（</a:t>
            </a:r>
            <a:r>
              <a:rPr lang="en-US" altLang="zh-CN" sz="2400" kern="105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400" kern="1050" dirty="0">
                <a:solidFill>
                  <a:srgbClr val="000000"/>
                </a:solidFill>
                <a:latin typeface="黑体" panose="02010609060101010101" pitchFamily="49" charset="-122"/>
                <a:ea typeface="宋体" panose="02010600030101010101" pitchFamily="2" charset="-122"/>
                <a:cs typeface="Times New Roman" panose="02020603050405020304" pitchFamily="18" charset="0"/>
              </a:rPr>
              <a:t>）工程建设有关的货物</a:t>
            </a:r>
            <a:endParaRPr lang="zh-CN" altLang="zh-CN" sz="2400" kern="1050" dirty="0">
              <a:latin typeface="黑体" panose="02010609060101010101" pitchFamily="49" charset="-122"/>
              <a:ea typeface="黑体" panose="02010609060101010101" pitchFamily="49" charset="-122"/>
              <a:cs typeface="Times New Roman" panose="02020603050405020304" pitchFamily="18" charset="0"/>
            </a:endParaRPr>
          </a:p>
          <a:p>
            <a:pPr indent="266700" algn="just">
              <a:spcAft>
                <a:spcPts val="0"/>
              </a:spcAft>
            </a:pP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构成与工程建设有关的货物需要同时满足两个要件。一是与工程不可分割。二是为实现工程基本功能所必需。即需要与工程同步整体设计施工的货物属于与工程建设有关的货物。</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indent="133350" algn="just" latinLnBrk="1" hangingPunct="0">
              <a:spcBef>
                <a:spcPts val="600"/>
              </a:spcBef>
              <a:spcAft>
                <a:spcPts val="600"/>
              </a:spcAft>
              <a:tabLst>
                <a:tab pos="228600" algn="l"/>
              </a:tabLst>
            </a:pPr>
            <a:r>
              <a:rPr lang="zh-CN" altLang="zh-CN" sz="2400" kern="1050" dirty="0">
                <a:solidFill>
                  <a:srgbClr val="000000"/>
                </a:solidFill>
                <a:latin typeface="黑体" panose="02010609060101010101" pitchFamily="49" charset="-122"/>
                <a:ea typeface="宋体" panose="02010600030101010101" pitchFamily="2" charset="-122"/>
                <a:cs typeface="Times New Roman" panose="02020603050405020304" pitchFamily="18" charset="0"/>
              </a:rPr>
              <a:t>（</a:t>
            </a:r>
            <a:r>
              <a:rPr lang="en-US" altLang="zh-CN" sz="2400" kern="1050" dirty="0">
                <a:solidFill>
                  <a:srgbClr val="000000"/>
                </a:solidFill>
                <a:latin typeface="黑体" panose="02010609060101010101" pitchFamily="49" charset="-122"/>
                <a:ea typeface="宋体" panose="02010600030101010101" pitchFamily="2" charset="-122"/>
                <a:cs typeface="Times New Roman" panose="02020603050405020304" pitchFamily="18" charset="0"/>
              </a:rPr>
              <a:t>3</a:t>
            </a:r>
            <a:r>
              <a:rPr lang="zh-CN" altLang="zh-CN" sz="2400" kern="1050" dirty="0">
                <a:solidFill>
                  <a:srgbClr val="000000"/>
                </a:solidFill>
                <a:latin typeface="黑体" panose="02010609060101010101" pitchFamily="49" charset="-122"/>
                <a:ea typeface="宋体" panose="02010600030101010101" pitchFamily="2" charset="-122"/>
                <a:cs typeface="Times New Roman" panose="02020603050405020304" pitchFamily="18" charset="0"/>
              </a:rPr>
              <a:t>）工程建设有关的服务</a:t>
            </a:r>
            <a:endParaRPr lang="zh-CN" altLang="zh-CN" sz="2400" kern="1050" dirty="0">
              <a:latin typeface="黑体" panose="02010609060101010101" pitchFamily="49" charset="-122"/>
              <a:ea typeface="黑体" panose="02010609060101010101" pitchFamily="49" charset="-122"/>
              <a:cs typeface="Times New Roman" panose="02020603050405020304" pitchFamily="18" charset="0"/>
            </a:endParaRPr>
          </a:p>
          <a:p>
            <a:pPr indent="266700" algn="just">
              <a:spcAft>
                <a:spcPts val="0"/>
              </a:spcAft>
            </a:pP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实施条例》采用例示性立法技术表述工程建设有关的服务：“勘察、设计、监理等”，这里的“等”表示未尽之意，即和工程有关的服务还有其他，如可行性研究报告、项目管理、招标代理、审计等。但这种扩展性解释只有具有立法权的机关认为需要可以通过立法补充，其他任何人包括行政机关执法时不能对“等”做扩展性解释。</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indent="266700" algn="just">
              <a:spcAft>
                <a:spcPts val="0"/>
              </a:spcAft>
            </a:pPr>
            <a:r>
              <a:rPr lang="zh-CN" altLang="zh-CN" sz="2400"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因此必须招标的服务项目仅包含勘察、设计和监理三项。</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xmlns="" id="{14A9267C-F67F-4B46-B7B7-F3D60F9D8E14}"/>
              </a:ext>
            </a:extLst>
          </p:cNvPr>
          <p:cNvSpPr/>
          <p:nvPr/>
        </p:nvSpPr>
        <p:spPr>
          <a:xfrm>
            <a:off x="9537539" y="1365811"/>
            <a:ext cx="2179899" cy="4352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注意：</a:t>
            </a:r>
            <a:endParaRPr lang="en-US" altLang="zh-CN" sz="2400" dirty="0"/>
          </a:p>
          <a:p>
            <a:r>
              <a:rPr lang="zh-CN" altLang="en-US" sz="2400" dirty="0"/>
              <a:t>同样一台加工中心设备，属于工程建设项目中不可分割的设备采购和由于生产需要单独采购，适用招标法有区别。后者不执行专属规定无法律责任</a:t>
            </a:r>
          </a:p>
        </p:txBody>
      </p:sp>
    </p:spTree>
    <p:extLst>
      <p:ext uri="{BB962C8B-B14F-4D97-AF65-F5344CB8AC3E}">
        <p14:creationId xmlns:p14="http://schemas.microsoft.com/office/powerpoint/2010/main" xmlns="" val="1969149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74050" y="579440"/>
            <a:ext cx="9752734" cy="6046470"/>
          </a:xfrm>
          <a:prstGeom prst="rect">
            <a:avLst/>
          </a:prstGeom>
        </p:spPr>
      </p:pic>
      <p:sp>
        <p:nvSpPr>
          <p:cNvPr id="8" name="矩形 7"/>
          <p:cNvSpPr/>
          <p:nvPr/>
        </p:nvSpPr>
        <p:spPr>
          <a:xfrm>
            <a:off x="502920" y="579440"/>
            <a:ext cx="5424913" cy="60464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 name="文本框 3"/>
          <p:cNvSpPr txBox="1"/>
          <p:nvPr/>
        </p:nvSpPr>
        <p:spPr>
          <a:xfrm>
            <a:off x="765216" y="809657"/>
            <a:ext cx="4903470" cy="1200329"/>
          </a:xfrm>
          <a:prstGeom prst="rect">
            <a:avLst/>
          </a:prstGeom>
          <a:noFill/>
        </p:spPr>
        <p:txBody>
          <a:bodyPr wrap="square" rtlCol="0">
            <a:spAutoFit/>
          </a:bodyPr>
          <a:lstStyle/>
          <a:p>
            <a:r>
              <a:rPr lang="zh-CN" altLang="en-US" sz="2400" dirty="0">
                <a:solidFill>
                  <a:schemeClr val="bg1">
                    <a:lumMod val="95000"/>
                  </a:schemeClr>
                </a:solidFill>
              </a:rPr>
              <a:t>（</a:t>
            </a:r>
            <a:r>
              <a:rPr lang="en-US" altLang="zh-CN" sz="2400" dirty="0">
                <a:solidFill>
                  <a:schemeClr val="bg1">
                    <a:lumMod val="95000"/>
                  </a:schemeClr>
                </a:solidFill>
              </a:rPr>
              <a:t>1</a:t>
            </a:r>
            <a:r>
              <a:rPr lang="zh-CN" altLang="en-US" sz="2400" dirty="0">
                <a:solidFill>
                  <a:schemeClr val="bg1">
                    <a:lumMod val="95000"/>
                  </a:schemeClr>
                </a:solidFill>
              </a:rPr>
              <a:t>）财政投资</a:t>
            </a:r>
            <a:r>
              <a:rPr lang="en-US" altLang="zh-CN" sz="2400" dirty="0">
                <a:solidFill>
                  <a:schemeClr val="bg1">
                    <a:lumMod val="95000"/>
                  </a:schemeClr>
                </a:solidFill>
              </a:rPr>
              <a:t>200</a:t>
            </a:r>
            <a:r>
              <a:rPr lang="zh-CN" altLang="en-US" sz="2400" dirty="0">
                <a:solidFill>
                  <a:schemeClr val="bg1">
                    <a:lumMod val="95000"/>
                  </a:schemeClr>
                </a:solidFill>
              </a:rPr>
              <a:t>万且达到项目预算</a:t>
            </a:r>
            <a:r>
              <a:rPr lang="en-US" altLang="zh-CN" sz="2400" dirty="0">
                <a:solidFill>
                  <a:schemeClr val="bg1">
                    <a:lumMod val="95000"/>
                  </a:schemeClr>
                </a:solidFill>
              </a:rPr>
              <a:t>10%</a:t>
            </a:r>
            <a:r>
              <a:rPr lang="zh-CN" altLang="en-US" sz="2400" dirty="0">
                <a:solidFill>
                  <a:schemeClr val="bg1">
                    <a:lumMod val="95000"/>
                  </a:schemeClr>
                </a:solidFill>
              </a:rPr>
              <a:t>的工程项目是否属于必须招标的项目？</a:t>
            </a:r>
          </a:p>
        </p:txBody>
      </p:sp>
      <p:sp>
        <p:nvSpPr>
          <p:cNvPr id="5" name="文本框 4"/>
          <p:cNvSpPr txBox="1"/>
          <p:nvPr/>
        </p:nvSpPr>
        <p:spPr>
          <a:xfrm>
            <a:off x="765216" y="2090750"/>
            <a:ext cx="4732020" cy="1200329"/>
          </a:xfrm>
          <a:prstGeom prst="rect">
            <a:avLst/>
          </a:prstGeom>
          <a:noFill/>
        </p:spPr>
        <p:txBody>
          <a:bodyPr wrap="square" rtlCol="0">
            <a:spAutoFit/>
          </a:bodyPr>
          <a:lstStyle/>
          <a:p>
            <a:r>
              <a:rPr lang="zh-CN" altLang="en-US" sz="2400" dirty="0">
                <a:solidFill>
                  <a:schemeClr val="bg1"/>
                </a:solidFill>
              </a:rPr>
              <a:t>（</a:t>
            </a:r>
            <a:r>
              <a:rPr lang="en-US" altLang="zh-CN" sz="2400" dirty="0">
                <a:solidFill>
                  <a:schemeClr val="bg1"/>
                </a:solidFill>
              </a:rPr>
              <a:t>2</a:t>
            </a:r>
            <a:r>
              <a:rPr lang="zh-CN" altLang="en-US" sz="2400" dirty="0">
                <a:solidFill>
                  <a:schemeClr val="bg1"/>
                </a:solidFill>
              </a:rPr>
              <a:t>）国有企业购买由于生产需要一台加工中心（</a:t>
            </a:r>
            <a:r>
              <a:rPr lang="en-US" altLang="zh-CN" sz="2400" dirty="0">
                <a:solidFill>
                  <a:schemeClr val="bg1"/>
                </a:solidFill>
              </a:rPr>
              <a:t>500</a:t>
            </a:r>
            <a:r>
              <a:rPr lang="zh-CN" altLang="en-US" sz="2400" dirty="0">
                <a:solidFill>
                  <a:schemeClr val="bg1"/>
                </a:solidFill>
              </a:rPr>
              <a:t>万）是否属于必须招标的项目？</a:t>
            </a:r>
          </a:p>
        </p:txBody>
      </p:sp>
      <p:sp>
        <p:nvSpPr>
          <p:cNvPr id="6" name="文本框 5"/>
          <p:cNvSpPr txBox="1"/>
          <p:nvPr/>
        </p:nvSpPr>
        <p:spPr>
          <a:xfrm>
            <a:off x="765216" y="3158001"/>
            <a:ext cx="4732019" cy="1200329"/>
          </a:xfrm>
          <a:prstGeom prst="rect">
            <a:avLst/>
          </a:prstGeom>
          <a:noFill/>
        </p:spPr>
        <p:txBody>
          <a:bodyPr wrap="square" rtlCol="0">
            <a:spAutoFit/>
          </a:bodyPr>
          <a:lstStyle/>
          <a:p>
            <a:r>
              <a:rPr lang="zh-CN" altLang="en-US" sz="2400" dirty="0">
                <a:solidFill>
                  <a:schemeClr val="bg1"/>
                </a:solidFill>
              </a:rPr>
              <a:t>（</a:t>
            </a:r>
            <a:r>
              <a:rPr lang="en-US" altLang="zh-CN" sz="2400" dirty="0">
                <a:solidFill>
                  <a:schemeClr val="bg1"/>
                </a:solidFill>
              </a:rPr>
              <a:t>3</a:t>
            </a:r>
            <a:r>
              <a:rPr lang="zh-CN" altLang="en-US" sz="2400" dirty="0">
                <a:solidFill>
                  <a:schemeClr val="bg1"/>
                </a:solidFill>
              </a:rPr>
              <a:t>）某高压线路工程变压器采购单项合同估算价</a:t>
            </a:r>
            <a:r>
              <a:rPr lang="en-US" altLang="zh-CN" sz="2400" dirty="0">
                <a:solidFill>
                  <a:schemeClr val="bg1"/>
                </a:solidFill>
              </a:rPr>
              <a:t>230</a:t>
            </a:r>
            <a:r>
              <a:rPr lang="zh-CN" altLang="en-US" sz="2400" dirty="0">
                <a:solidFill>
                  <a:schemeClr val="bg1"/>
                </a:solidFill>
              </a:rPr>
              <a:t>万是否属于必须招标项目？</a:t>
            </a:r>
          </a:p>
        </p:txBody>
      </p:sp>
      <p:sp>
        <p:nvSpPr>
          <p:cNvPr id="7" name="文本框 6"/>
          <p:cNvSpPr txBox="1"/>
          <p:nvPr/>
        </p:nvSpPr>
        <p:spPr>
          <a:xfrm>
            <a:off x="765216" y="4478683"/>
            <a:ext cx="4503420" cy="1938992"/>
          </a:xfrm>
          <a:prstGeom prst="rect">
            <a:avLst/>
          </a:prstGeom>
          <a:noFill/>
        </p:spPr>
        <p:txBody>
          <a:bodyPr wrap="square" rtlCol="0">
            <a:spAutoFit/>
          </a:bodyPr>
          <a:lstStyle/>
          <a:p>
            <a:r>
              <a:rPr lang="zh-CN" altLang="en-US" sz="2400" dirty="0">
                <a:solidFill>
                  <a:schemeClr val="bg1"/>
                </a:solidFill>
              </a:rPr>
              <a:t>（</a:t>
            </a:r>
            <a:r>
              <a:rPr lang="en-US" altLang="zh-CN" sz="2400" dirty="0">
                <a:solidFill>
                  <a:schemeClr val="bg1"/>
                </a:solidFill>
              </a:rPr>
              <a:t>4</a:t>
            </a:r>
            <a:r>
              <a:rPr lang="zh-CN" altLang="en-US" sz="2400" dirty="0">
                <a:solidFill>
                  <a:schemeClr val="bg1"/>
                </a:solidFill>
              </a:rPr>
              <a:t>）某国企投资房屋建筑项目（</a:t>
            </a:r>
            <a:r>
              <a:rPr lang="en-US" altLang="zh-CN" sz="2400" dirty="0">
                <a:solidFill>
                  <a:schemeClr val="bg1"/>
                </a:solidFill>
              </a:rPr>
              <a:t>450</a:t>
            </a:r>
            <a:r>
              <a:rPr lang="zh-CN" altLang="en-US" sz="2400" dirty="0">
                <a:solidFill>
                  <a:schemeClr val="bg1"/>
                </a:solidFill>
              </a:rPr>
              <a:t>万），招标人将工程分解为地基处理（</a:t>
            </a:r>
            <a:r>
              <a:rPr lang="en-US" altLang="zh-CN" sz="2400" dirty="0">
                <a:solidFill>
                  <a:schemeClr val="bg1"/>
                </a:solidFill>
              </a:rPr>
              <a:t>80</a:t>
            </a:r>
            <a:r>
              <a:rPr lang="zh-CN" altLang="en-US" sz="2400" dirty="0">
                <a:solidFill>
                  <a:schemeClr val="bg1"/>
                </a:solidFill>
              </a:rPr>
              <a:t>万）和上层建筑（</a:t>
            </a:r>
            <a:r>
              <a:rPr lang="en-US" altLang="zh-CN" sz="2400" dirty="0">
                <a:solidFill>
                  <a:schemeClr val="bg1"/>
                </a:solidFill>
              </a:rPr>
              <a:t>370</a:t>
            </a:r>
            <a:r>
              <a:rPr lang="zh-CN" altLang="en-US" sz="2400" dirty="0">
                <a:solidFill>
                  <a:schemeClr val="bg1"/>
                </a:solidFill>
              </a:rPr>
              <a:t>万）两个合同是否必须招标项目。是否违法？</a:t>
            </a:r>
          </a:p>
        </p:txBody>
      </p:sp>
      <p:sp>
        <p:nvSpPr>
          <p:cNvPr id="2" name="矩形 1">
            <a:extLst>
              <a:ext uri="{FF2B5EF4-FFF2-40B4-BE49-F238E27FC236}">
                <a16:creationId xmlns:a16="http://schemas.microsoft.com/office/drawing/2014/main" xmlns="" id="{1E785752-8ABF-4F2C-9DEB-F4D8B62EFCD5}"/>
              </a:ext>
            </a:extLst>
          </p:cNvPr>
          <p:cNvSpPr/>
          <p:nvPr/>
        </p:nvSpPr>
        <p:spPr>
          <a:xfrm>
            <a:off x="5668686" y="579440"/>
            <a:ext cx="5758097" cy="14680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zh-CN" altLang="en-US" sz="2400" dirty="0">
                <a:solidFill>
                  <a:schemeClr val="bg1"/>
                </a:solidFill>
              </a:rPr>
              <a:t>（</a:t>
            </a:r>
            <a:r>
              <a:rPr lang="en-US" altLang="zh-CN" sz="2400" dirty="0">
                <a:solidFill>
                  <a:schemeClr val="bg1"/>
                </a:solidFill>
              </a:rPr>
              <a:t>5</a:t>
            </a:r>
            <a:r>
              <a:rPr lang="zh-CN" altLang="en-US" sz="2400" dirty="0">
                <a:solidFill>
                  <a:schemeClr val="bg1"/>
                </a:solidFill>
              </a:rPr>
              <a:t>）某国企建筑工程预算金额</a:t>
            </a:r>
            <a:r>
              <a:rPr lang="en-US" altLang="zh-CN" sz="2400" dirty="0">
                <a:solidFill>
                  <a:schemeClr val="bg1"/>
                </a:solidFill>
              </a:rPr>
              <a:t>390</a:t>
            </a:r>
            <a:r>
              <a:rPr lang="zh-CN" altLang="en-US" sz="2400" dirty="0">
                <a:solidFill>
                  <a:schemeClr val="bg1"/>
                </a:solidFill>
              </a:rPr>
              <a:t>万，其中不可分割的货物单项合同</a:t>
            </a:r>
            <a:r>
              <a:rPr lang="en-US" altLang="zh-CN" sz="2400" dirty="0">
                <a:solidFill>
                  <a:schemeClr val="bg1"/>
                </a:solidFill>
              </a:rPr>
              <a:t>210</a:t>
            </a:r>
            <a:r>
              <a:rPr lang="zh-CN" altLang="en-US" sz="2400" dirty="0">
                <a:solidFill>
                  <a:schemeClr val="bg1"/>
                </a:solidFill>
              </a:rPr>
              <a:t>万，该货物是否属于依法必须招标的项目。</a:t>
            </a:r>
          </a:p>
        </p:txBody>
      </p:sp>
      <p:sp>
        <p:nvSpPr>
          <p:cNvPr id="9" name="矩形 8">
            <a:extLst>
              <a:ext uri="{FF2B5EF4-FFF2-40B4-BE49-F238E27FC236}">
                <a16:creationId xmlns:a16="http://schemas.microsoft.com/office/drawing/2014/main" xmlns="" id="{ACA82355-2FF0-4410-8C08-C1A4521985B2}"/>
              </a:ext>
            </a:extLst>
          </p:cNvPr>
          <p:cNvSpPr/>
          <p:nvPr/>
        </p:nvSpPr>
        <p:spPr>
          <a:xfrm>
            <a:off x="9827172" y="2009986"/>
            <a:ext cx="1599611" cy="461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注意</a:t>
            </a:r>
            <a:endParaRPr lang="en-US" altLang="zh-CN" sz="2400" dirty="0"/>
          </a:p>
          <a:p>
            <a:pPr algn="ctr"/>
            <a:r>
              <a:rPr lang="zh-CN" altLang="en-US" sz="2400" dirty="0"/>
              <a:t>判断标准：先分男女（范围）后说年龄（规模）</a:t>
            </a:r>
            <a:endParaRPr lang="en-US" altLang="zh-CN" sz="2400" dirty="0"/>
          </a:p>
          <a:p>
            <a:pPr algn="ctr"/>
            <a:endParaRPr lang="en-US" altLang="zh-CN" sz="2400" dirty="0"/>
          </a:p>
          <a:p>
            <a:pPr algn="ctr"/>
            <a:endParaRPr lang="en-US" altLang="zh-CN" sz="2400" dirty="0"/>
          </a:p>
          <a:p>
            <a:pPr algn="ctr"/>
            <a:endParaRPr lang="en-US" altLang="zh-CN" sz="2400" dirty="0"/>
          </a:p>
          <a:p>
            <a:pPr algn="ctr"/>
            <a:endParaRPr lang="zh-CN" alt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6498" name="矩形 1"/>
          <p:cNvSpPr>
            <a:spLocks noChangeArrowheads="1"/>
          </p:cNvSpPr>
          <p:nvPr/>
        </p:nvSpPr>
        <p:spPr bwMode="auto">
          <a:xfrm>
            <a:off x="-1384300" y="-1752600"/>
            <a:ext cx="14960600" cy="10556875"/>
          </a:xfrm>
          <a:prstGeom prst="rect">
            <a:avLst/>
          </a:prstGeom>
          <a:noFill/>
          <a:ln w="9525">
            <a:noFill/>
            <a:miter lim="800000"/>
          </a:ln>
        </p:spPr>
        <p:txBody>
          <a:bodyPr>
            <a:spAutoFit/>
          </a:bodyPr>
          <a:lstStyle/>
          <a:p>
            <a:r>
              <a:rPr lang="en-US" altLang="zh-CN" sz="68000" dirty="0">
                <a:solidFill>
                  <a:schemeClr val="bg1"/>
                </a:solidFill>
                <a:latin typeface="Impact" panose="020B0806030902050204" pitchFamily="34" charset="0"/>
                <a:ea typeface="微软雅黑" panose="020B0503020204020204" pitchFamily="34" charset="-122"/>
                <a:sym typeface="Arial" panose="020B0604020202020204" pitchFamily="34" charset="0"/>
              </a:rPr>
              <a:t>03</a:t>
            </a:r>
            <a:endParaRPr lang="zh-CN" altLang="en-US" sz="680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4" name="矩形 3"/>
          <p:cNvSpPr/>
          <p:nvPr/>
        </p:nvSpPr>
        <p:spPr>
          <a:xfrm>
            <a:off x="5546725" y="3525838"/>
            <a:ext cx="6645275" cy="1230312"/>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195263" y="3771900"/>
            <a:ext cx="11088687" cy="676275"/>
          </a:xfrm>
          <a:prstGeom prst="rect">
            <a:avLst/>
          </a:prstGeom>
          <a:noFill/>
        </p:spPr>
        <p:txBody>
          <a:bodyPr lIns="121960" tIns="60980" rIns="121960" bIns="60980">
            <a:spAutoFit/>
          </a:bodyPr>
          <a:lstStyle/>
          <a:p>
            <a:pPr algn="r" fontAlgn="auto">
              <a:spcBef>
                <a:spcPts val="0"/>
              </a:spcBef>
              <a:spcAft>
                <a:spcPts val="0"/>
              </a:spcAft>
              <a:defRPr/>
            </a:pPr>
            <a:r>
              <a:rPr lang="en-US" altLang="zh-CN"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zh-CN" altLang="en-US"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规范</a:t>
            </a:r>
            <a:r>
              <a:rPr lang="en-US" altLang="zh-CN"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zh-CN" altLang="en-US"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第二章和第三章</a:t>
            </a:r>
          </a:p>
        </p:txBody>
      </p:sp>
      <p:sp>
        <p:nvSpPr>
          <p:cNvPr id="10" name="矩形 9"/>
          <p:cNvSpPr/>
          <p:nvPr/>
        </p:nvSpPr>
        <p:spPr>
          <a:xfrm>
            <a:off x="182563" y="2717800"/>
            <a:ext cx="10955337" cy="738188"/>
          </a:xfrm>
          <a:prstGeom prst="rect">
            <a:avLst/>
          </a:prstGeom>
          <a:noFill/>
        </p:spPr>
        <p:txBody>
          <a:bodyPr lIns="121960" tIns="60980" rIns="121960" bIns="60980">
            <a:spAutoFit/>
          </a:bodyPr>
          <a:lstStyle/>
          <a:p>
            <a:pPr algn="r" fontAlgn="auto">
              <a:spcBef>
                <a:spcPts val="0"/>
              </a:spcBef>
              <a:spcAft>
                <a:spcPts val="0"/>
              </a:spcAft>
              <a:defRPr/>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THREE</a:t>
            </a:r>
            <a:endParaRPr lang="zh-CN"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 name="文本框 1"/>
          <p:cNvSpPr txBox="1"/>
          <p:nvPr>
            <p:custDataLst>
              <p:tags r:id="rId1"/>
            </p:custDataLst>
          </p:nvPr>
        </p:nvSpPr>
        <p:spPr bwMode="auto">
          <a:xfrm>
            <a:off x="7682230" y="4996815"/>
            <a:ext cx="4707890" cy="1676400"/>
          </a:xfrm>
          <a:prstGeom prst="rect">
            <a:avLst/>
          </a:prstGeom>
          <a:noFill/>
        </p:spPr>
        <p:txBody>
          <a:bodyPr anchor="ctr">
            <a:normAutofit/>
          </a:bodyPr>
          <a:lstStyle/>
          <a:p>
            <a:pPr algn="l">
              <a:lnSpc>
                <a:spcPct val="90000"/>
              </a:lnSpc>
              <a:spcBef>
                <a:spcPts val="1000"/>
              </a:spcBef>
              <a:buClrTx/>
              <a:buSzTx/>
              <a:buFont typeface="Arial" panose="020B0604020202020204" pitchFamily="34" charset="0"/>
            </a:pPr>
            <a:r>
              <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第二章  术语和定义</a:t>
            </a:r>
          </a:p>
          <a:p>
            <a:pPr algn="l">
              <a:lnSpc>
                <a:spcPct val="90000"/>
              </a:lnSpc>
              <a:spcBef>
                <a:spcPts val="1000"/>
              </a:spcBef>
              <a:buClrTx/>
              <a:buSzTx/>
              <a:buFont typeface="Arial" panose="020B0604020202020204" pitchFamily="34" charset="0"/>
            </a:pPr>
            <a:r>
              <a:rPr lang="zh-CN" altLang="en-US" sz="2400" dirty="0">
                <a:solidFill>
                  <a:schemeClr val="bg1"/>
                </a:solidFill>
                <a:latin typeface="微软雅黑" panose="020B0503020204020204" pitchFamily="34" charset="-122"/>
                <a:ea typeface="微软雅黑" panose="020B0503020204020204" pitchFamily="34" charset="-122"/>
              </a:rPr>
              <a:t>第三章　采购流程和通用要求</a:t>
            </a:r>
          </a:p>
          <a:p>
            <a:pPr algn="l">
              <a:lnSpc>
                <a:spcPct val="90000"/>
              </a:lnSpc>
              <a:spcBef>
                <a:spcPts val="1000"/>
              </a:spcBef>
              <a:buClrTx/>
              <a:buSzTx/>
              <a:buFont typeface="Arial" panose="020B0604020202020204" pitchFamily="34" charset="0"/>
            </a:pPr>
            <a:r>
              <a:rPr lang="zh-CN" altLang="en-US" sz="2400" dirty="0">
                <a:solidFill>
                  <a:schemeClr val="bg1"/>
                </a:solidFill>
                <a:latin typeface="微软雅黑" panose="020B0503020204020204" pitchFamily="34" charset="-122"/>
                <a:ea typeface="微软雅黑" panose="020B0503020204020204" pitchFamily="34" charset="-122"/>
              </a:rPr>
              <a:t>（序号使用标准序号）</a:t>
            </a:r>
            <a:endParaRPr lang="zh-CN" altLang="en-US" sz="2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1510" y="765810"/>
            <a:ext cx="10847070" cy="1383665"/>
          </a:xfrm>
          <a:prstGeom prst="rect">
            <a:avLst/>
          </a:prstGeom>
        </p:spPr>
        <p:txBody>
          <a:bodyPr wrap="square">
            <a:spAutoFit/>
          </a:bodyPr>
          <a:lstStyle/>
          <a:p>
            <a:endParaRPr lang="zh-CN" altLang="zh-CN" sz="2800" dirty="0">
              <a:latin typeface="楷体" panose="02010609060101010101" pitchFamily="49" charset="-122"/>
              <a:ea typeface="楷体" panose="02010609060101010101" pitchFamily="49" charset="-122"/>
            </a:endParaRPr>
          </a:p>
          <a:p>
            <a:pPr latinLnBrk="1" hangingPunct="0"/>
            <a:r>
              <a:rPr lang="zh-CN" altLang="zh-CN" sz="2800" dirty="0">
                <a:solidFill>
                  <a:srgbClr val="FF0000"/>
                </a:solidFill>
                <a:latin typeface="楷体" panose="02010609060101010101" pitchFamily="49" charset="-122"/>
                <a:ea typeface="楷体" panose="02010609060101010101" pitchFamily="49" charset="-122"/>
              </a:rPr>
              <a:t>下列术语和定义适用于本文件。</a:t>
            </a:r>
          </a:p>
          <a:p>
            <a:endParaRPr lang="en-US" altLang="zh-CN" sz="2800" dirty="0"/>
          </a:p>
        </p:txBody>
      </p:sp>
      <p:sp>
        <p:nvSpPr>
          <p:cNvPr id="3" name="矩形 2"/>
          <p:cNvSpPr/>
          <p:nvPr/>
        </p:nvSpPr>
        <p:spPr>
          <a:xfrm>
            <a:off x="651510" y="2015966"/>
            <a:ext cx="5783580" cy="3539430"/>
          </a:xfrm>
          <a:prstGeom prst="rect">
            <a:avLst/>
          </a:prstGeom>
        </p:spPr>
        <p:txBody>
          <a:bodyPr wrap="square">
            <a:spAutoFit/>
          </a:bodyPr>
          <a:lstStyle/>
          <a:p>
            <a:r>
              <a:rPr lang="en-US" altLang="zh-CN" sz="2800" dirty="0">
                <a:latin typeface="楷体" panose="02010609060101010101" pitchFamily="49" charset="-122"/>
                <a:ea typeface="楷体" panose="02010609060101010101" pitchFamily="49" charset="-122"/>
              </a:rPr>
              <a:t>2.1</a:t>
            </a:r>
          </a:p>
          <a:p>
            <a:r>
              <a:rPr lang="zh-CN" altLang="en-US" sz="2800" dirty="0">
                <a:latin typeface="楷体" panose="02010609060101010101" pitchFamily="49" charset="-122"/>
                <a:ea typeface="楷体" panose="02010609060101010101" pitchFamily="49" charset="-122"/>
              </a:rPr>
              <a:t>非依法必须招标项目  </a:t>
            </a:r>
            <a:r>
              <a:rPr lang="en-US" altLang="zh-CN" sz="2800" dirty="0">
                <a:latin typeface="楷体" panose="02010609060101010101" pitchFamily="49" charset="-122"/>
                <a:ea typeface="楷体" panose="02010609060101010101" pitchFamily="49" charset="-122"/>
              </a:rPr>
              <a:t>not subject to tender according to law project</a:t>
            </a:r>
          </a:p>
          <a:p>
            <a:r>
              <a:rPr lang="zh-CN" altLang="en-US" sz="2800" dirty="0">
                <a:latin typeface="楷体" panose="02010609060101010101" pitchFamily="49" charset="-122"/>
                <a:ea typeface="楷体" panose="02010609060101010101" pitchFamily="49" charset="-122"/>
              </a:rPr>
              <a:t>法律规定必须进行招标之外，可采用招标方式进行，执行法律一般性条款；也可采用其他采购方式进行的采购项目。</a:t>
            </a:r>
            <a:endParaRPr lang="en-US" altLang="zh-CN" sz="28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2" cstate="print"/>
          <a:stretch>
            <a:fillRect/>
          </a:stretch>
        </p:blipFill>
        <p:spPr>
          <a:xfrm>
            <a:off x="6972915" y="2004536"/>
            <a:ext cx="3389670" cy="3395766"/>
          </a:xfrm>
          <a:prstGeom prst="rect">
            <a:avLst/>
          </a:prstGeom>
        </p:spPr>
      </p:pic>
      <p:sp>
        <p:nvSpPr>
          <p:cNvPr id="15" name="矩形 1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533" name="Title 1"/>
          <p:cNvSpPr txBox="1">
            <a:spLocks noChangeArrowheads="1"/>
          </p:cNvSpPr>
          <p:nvPr/>
        </p:nvSpPr>
        <p:spPr bwMode="auto">
          <a:xfrm>
            <a:off x="652145" y="323850"/>
            <a:ext cx="11217910" cy="755650"/>
          </a:xfrm>
          <a:prstGeom prst="rect">
            <a:avLst/>
          </a:prstGeom>
          <a:noFill/>
          <a:ln w="9525">
            <a:noFill/>
            <a:miter lim="800000"/>
          </a:ln>
        </p:spPr>
        <p:txBody>
          <a:bodyPr lIns="0" tIns="0" rIns="0" bIns="0" anchor="ctr"/>
          <a:lstStyle/>
          <a:p>
            <a:pPr algn="l" defTabSz="1087755">
              <a:buClrTx/>
              <a:buSzTx/>
              <a:buFontTx/>
            </a:pPr>
            <a:r>
              <a:rPr lang="zh-CN" altLang="en-US" sz="2800" b="1" dirty="0">
                <a:solidFill>
                  <a:srgbClr val="666666"/>
                </a:solidFill>
                <a:latin typeface="Arial" panose="020B0604020202020204" pitchFamily="34" charset="0"/>
                <a:ea typeface="微软雅黑" panose="020B0503020204020204" pitchFamily="34" charset="-122"/>
                <a:sym typeface="+mn-ea"/>
              </a:rPr>
              <a:t>第二章 术语和定义</a:t>
            </a:r>
            <a:endParaRPr lang="zh-CN" altLang="en-US" sz="2800" b="1" dirty="0">
              <a:solidFill>
                <a:srgbClr val="666666"/>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0070" y="1211580"/>
            <a:ext cx="5897880" cy="4401205"/>
          </a:xfrm>
          <a:prstGeom prst="rect">
            <a:avLst/>
          </a:prstGeom>
        </p:spPr>
        <p:txBody>
          <a:bodyPr wrap="square">
            <a:spAutoFit/>
          </a:bodyPr>
          <a:lstStyle/>
          <a:p>
            <a:r>
              <a:rPr lang="en-US" altLang="zh-CN" sz="2800" dirty="0">
                <a:latin typeface="楷体" panose="02010609060101010101" pitchFamily="49" charset="-122"/>
                <a:ea typeface="楷体" panose="02010609060101010101" pitchFamily="49" charset="-122"/>
              </a:rPr>
              <a:t>2.2</a:t>
            </a:r>
          </a:p>
          <a:p>
            <a:r>
              <a:rPr lang="zh-CN" altLang="en-US" sz="2800" dirty="0">
                <a:latin typeface="楷体" panose="02010609060101010101" pitchFamily="49" charset="-122"/>
                <a:ea typeface="楷体" panose="02010609060101010101" pitchFamily="49" charset="-122"/>
              </a:rPr>
              <a:t>采购人</a:t>
            </a:r>
            <a:r>
              <a:rPr lang="en-US" altLang="zh-CN" sz="2800" dirty="0">
                <a:latin typeface="楷体" panose="02010609060101010101" pitchFamily="49" charset="-122"/>
                <a:ea typeface="楷体" panose="02010609060101010101" pitchFamily="49" charset="-122"/>
              </a:rPr>
              <a:t>procurement person</a:t>
            </a:r>
          </a:p>
          <a:p>
            <a:r>
              <a:rPr lang="zh-CN" altLang="en-US" sz="2800" dirty="0">
                <a:latin typeface="楷体" panose="02010609060101010101" pitchFamily="49" charset="-122"/>
                <a:ea typeface="楷体" panose="02010609060101010101" pitchFamily="49" charset="-122"/>
              </a:rPr>
              <a:t>企业依据职能分工承担采购任务的</a:t>
            </a:r>
            <a:r>
              <a:rPr lang="zh-CN" altLang="en-US" sz="2800" dirty="0">
                <a:solidFill>
                  <a:srgbClr val="FF0000"/>
                </a:solidFill>
                <a:latin typeface="楷体" panose="02010609060101010101" pitchFamily="49" charset="-122"/>
                <a:ea typeface="楷体" panose="02010609060101010101" pitchFamily="49" charset="-122"/>
              </a:rPr>
              <a:t>机构或部门</a:t>
            </a:r>
            <a:r>
              <a:rPr lang="zh-CN" altLang="en-US" sz="2800" dirty="0">
                <a:latin typeface="楷体" panose="02010609060101010101" pitchFamily="49" charset="-122"/>
                <a:ea typeface="楷体" panose="02010609060101010101" pitchFamily="49" charset="-122"/>
              </a:rPr>
              <a:t>，在招标投标活动中称为招标人。</a:t>
            </a:r>
          </a:p>
          <a:p>
            <a:r>
              <a:rPr lang="en-US" altLang="zh-CN" sz="2800" dirty="0">
                <a:latin typeface="楷体" panose="02010609060101010101" pitchFamily="49" charset="-122"/>
                <a:ea typeface="楷体" panose="02010609060101010101" pitchFamily="49" charset="-122"/>
              </a:rPr>
              <a:t>2.3</a:t>
            </a:r>
          </a:p>
          <a:p>
            <a:r>
              <a:rPr lang="zh-CN" altLang="en-US" sz="2800" dirty="0">
                <a:latin typeface="楷体" panose="02010609060101010101" pitchFamily="49" charset="-122"/>
                <a:ea typeface="楷体" panose="02010609060101010101" pitchFamily="49" charset="-122"/>
              </a:rPr>
              <a:t>供应商 </a:t>
            </a:r>
            <a:r>
              <a:rPr lang="en-US" altLang="zh-CN" sz="2800" dirty="0">
                <a:latin typeface="楷体" panose="02010609060101010101" pitchFamily="49" charset="-122"/>
                <a:ea typeface="楷体" panose="02010609060101010101" pitchFamily="49" charset="-122"/>
              </a:rPr>
              <a:t>supplier</a:t>
            </a:r>
          </a:p>
          <a:p>
            <a:r>
              <a:rPr lang="zh-CN" altLang="en-US" sz="2800" dirty="0">
                <a:latin typeface="楷体" panose="02010609060101010101" pitchFamily="49" charset="-122"/>
                <a:ea typeface="楷体" panose="02010609060101010101" pitchFamily="49" charset="-122"/>
              </a:rPr>
              <a:t>为采购人提供工程、货物和服务的</a:t>
            </a:r>
            <a:r>
              <a:rPr lang="zh-CN" altLang="en-US" sz="2800" dirty="0">
                <a:solidFill>
                  <a:srgbClr val="FF0000"/>
                </a:solidFill>
                <a:latin typeface="楷体" panose="02010609060101010101" pitchFamily="49" charset="-122"/>
                <a:ea typeface="楷体" panose="02010609060101010101" pitchFamily="49" charset="-122"/>
              </a:rPr>
              <a:t>承包商、供货商和服务商</a:t>
            </a:r>
            <a:r>
              <a:rPr lang="zh-CN" altLang="en-US" sz="2800" dirty="0">
                <a:latin typeface="楷体" panose="02010609060101010101" pitchFamily="49" charset="-122"/>
                <a:ea typeface="楷体" panose="02010609060101010101" pitchFamily="49" charset="-122"/>
              </a:rPr>
              <a:t>，在招标投标活动中称为投标人。</a:t>
            </a:r>
          </a:p>
        </p:txBody>
      </p:sp>
      <p:pic>
        <p:nvPicPr>
          <p:cNvPr id="3" name="图片 2"/>
          <p:cNvPicPr>
            <a:picLocks noChangeAspect="1"/>
          </p:cNvPicPr>
          <p:nvPr/>
        </p:nvPicPr>
        <p:blipFill>
          <a:blip r:embed="rId2" cstate="print"/>
          <a:stretch>
            <a:fillRect/>
          </a:stretch>
        </p:blipFill>
        <p:spPr>
          <a:xfrm>
            <a:off x="6732270" y="1892320"/>
            <a:ext cx="4762500" cy="35718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4420" y="348526"/>
            <a:ext cx="4061460" cy="2677656"/>
          </a:xfrm>
          <a:prstGeom prst="rect">
            <a:avLst/>
          </a:prstGeom>
        </p:spPr>
        <p:txBody>
          <a:bodyPr wrap="square">
            <a:spAutoFit/>
          </a:bodyPr>
          <a:lstStyle/>
          <a:p>
            <a:r>
              <a:rPr lang="en-US" altLang="zh-CN" sz="2800" dirty="0">
                <a:latin typeface="楷体" panose="02010609060101010101" pitchFamily="49" charset="-122"/>
                <a:ea typeface="楷体" panose="02010609060101010101" pitchFamily="49" charset="-122"/>
              </a:rPr>
              <a:t>2.4</a:t>
            </a:r>
          </a:p>
          <a:p>
            <a:r>
              <a:rPr lang="zh-CN" altLang="en-US" sz="2800" dirty="0">
                <a:latin typeface="楷体" panose="02010609060101010101" pitchFamily="49" charset="-122"/>
                <a:ea typeface="楷体" panose="02010609060101010101" pitchFamily="49" charset="-122"/>
              </a:rPr>
              <a:t>寻源  </a:t>
            </a:r>
            <a:r>
              <a:rPr lang="en-US" altLang="zh-CN" sz="2800" dirty="0">
                <a:latin typeface="楷体" panose="02010609060101010101" pitchFamily="49" charset="-122"/>
                <a:ea typeface="楷体" panose="02010609060101010101" pitchFamily="49" charset="-122"/>
              </a:rPr>
              <a:t>sourcing </a:t>
            </a:r>
          </a:p>
          <a:p>
            <a:r>
              <a:rPr lang="zh-CN" altLang="en-US" sz="2800" dirty="0">
                <a:latin typeface="楷体" panose="02010609060101010101" pitchFamily="49" charset="-122"/>
                <a:ea typeface="楷体" panose="02010609060101010101" pitchFamily="49" charset="-122"/>
              </a:rPr>
              <a:t>通过各种媒介、展览会、博览会、互联网等途径寻找到合格</a:t>
            </a:r>
            <a:r>
              <a:rPr lang="zh-CN" altLang="en-US" sz="2800" dirty="0">
                <a:solidFill>
                  <a:srgbClr val="FF0000"/>
                </a:solidFill>
                <a:latin typeface="楷体" panose="02010609060101010101" pitchFamily="49" charset="-122"/>
                <a:ea typeface="楷体" panose="02010609060101010101" pitchFamily="49" charset="-122"/>
              </a:rPr>
              <a:t>供应商及其相关信息</a:t>
            </a:r>
            <a:r>
              <a:rPr lang="zh-CN" altLang="en-US" sz="2800" dirty="0">
                <a:latin typeface="楷体" panose="02010609060101010101" pitchFamily="49" charset="-122"/>
                <a:ea typeface="楷体" panose="02010609060101010101" pitchFamily="49" charset="-122"/>
              </a:rPr>
              <a:t>的过程。</a:t>
            </a:r>
          </a:p>
        </p:txBody>
      </p:sp>
      <p:sp>
        <p:nvSpPr>
          <p:cNvPr id="3" name="矩形 2"/>
          <p:cNvSpPr/>
          <p:nvPr/>
        </p:nvSpPr>
        <p:spPr>
          <a:xfrm>
            <a:off x="1074420" y="3210422"/>
            <a:ext cx="4366260" cy="3108543"/>
          </a:xfrm>
          <a:prstGeom prst="rect">
            <a:avLst/>
          </a:prstGeom>
        </p:spPr>
        <p:txBody>
          <a:bodyPr wrap="square">
            <a:spAutoFit/>
          </a:bodyPr>
          <a:lstStyle/>
          <a:p>
            <a:r>
              <a:rPr lang="en-US" altLang="zh-CN" sz="2800" dirty="0">
                <a:latin typeface="楷体" panose="02010609060101010101" pitchFamily="49" charset="-122"/>
                <a:ea typeface="楷体" panose="02010609060101010101" pitchFamily="49" charset="-122"/>
              </a:rPr>
              <a:t>2.5</a:t>
            </a:r>
          </a:p>
          <a:p>
            <a:r>
              <a:rPr lang="zh-CN" altLang="en-US" sz="2800" dirty="0">
                <a:latin typeface="楷体" panose="02010609060101010101" pitchFamily="49" charset="-122"/>
                <a:ea typeface="楷体" panose="02010609060101010101" pitchFamily="49" charset="-122"/>
              </a:rPr>
              <a:t>供应资源库 </a:t>
            </a:r>
            <a:r>
              <a:rPr lang="en-US" altLang="zh-CN" sz="2800" dirty="0">
                <a:latin typeface="楷体" panose="02010609060101010101" pitchFamily="49" charset="-122"/>
                <a:ea typeface="楷体" panose="02010609060101010101" pitchFamily="49" charset="-122"/>
              </a:rPr>
              <a:t>supplier base</a:t>
            </a:r>
          </a:p>
          <a:p>
            <a:r>
              <a:rPr lang="zh-CN" altLang="en-US" sz="2800" dirty="0">
                <a:latin typeface="楷体" panose="02010609060101010101" pitchFamily="49" charset="-122"/>
                <a:ea typeface="楷体" panose="02010609060101010101" pitchFamily="49" charset="-122"/>
              </a:rPr>
              <a:t>通过采购寻源建立的和本企业生产经营有关的</a:t>
            </a:r>
            <a:r>
              <a:rPr lang="zh-CN" altLang="en-US" sz="2800" dirty="0">
                <a:solidFill>
                  <a:srgbClr val="FF0000"/>
                </a:solidFill>
                <a:latin typeface="楷体" panose="02010609060101010101" pitchFamily="49" charset="-122"/>
                <a:ea typeface="楷体" panose="02010609060101010101" pitchFamily="49" charset="-122"/>
              </a:rPr>
              <a:t>供应商名单</a:t>
            </a:r>
            <a:r>
              <a:rPr lang="zh-CN" altLang="en-US" sz="2800" dirty="0">
                <a:latin typeface="楷体" panose="02010609060101010101" pitchFamily="49" charset="-122"/>
                <a:ea typeface="楷体" panose="02010609060101010101" pitchFamily="49" charset="-122"/>
              </a:rPr>
              <a:t>及其相关</a:t>
            </a:r>
            <a:r>
              <a:rPr lang="zh-CN" altLang="en-US" sz="2800" dirty="0">
                <a:solidFill>
                  <a:srgbClr val="FF0000"/>
                </a:solidFill>
                <a:latin typeface="楷体" panose="02010609060101010101" pitchFamily="49" charset="-122"/>
                <a:ea typeface="楷体" panose="02010609060101010101" pitchFamily="49" charset="-122"/>
              </a:rPr>
              <a:t>产品信息</a:t>
            </a:r>
            <a:r>
              <a:rPr lang="zh-CN" altLang="en-US" sz="2800" dirty="0">
                <a:latin typeface="楷体" panose="02010609060101010101" pitchFamily="49" charset="-122"/>
                <a:ea typeface="楷体" panose="02010609060101010101" pitchFamily="49" charset="-122"/>
              </a:rPr>
              <a:t>的商业信息数据的总称。</a:t>
            </a:r>
          </a:p>
        </p:txBody>
      </p:sp>
      <p:pic>
        <p:nvPicPr>
          <p:cNvPr id="5" name="图片 4"/>
          <p:cNvPicPr>
            <a:picLocks noChangeAspect="1"/>
          </p:cNvPicPr>
          <p:nvPr/>
        </p:nvPicPr>
        <p:blipFill>
          <a:blip r:embed="rId2" cstate="print"/>
          <a:stretch>
            <a:fillRect/>
          </a:stretch>
        </p:blipFill>
        <p:spPr>
          <a:xfrm>
            <a:off x="5870574" y="2885575"/>
            <a:ext cx="3959226" cy="375823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70573" y="459134"/>
            <a:ext cx="3959227" cy="242644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0" y="1371601"/>
            <a:ext cx="8426540" cy="4709159"/>
          </a:xfrm>
          <a:prstGeom prst="rect">
            <a:avLst/>
          </a:prstGeom>
        </p:spPr>
      </p:pic>
      <p:sp>
        <p:nvSpPr>
          <p:cNvPr id="3" name="矩形 2"/>
          <p:cNvSpPr/>
          <p:nvPr/>
        </p:nvSpPr>
        <p:spPr>
          <a:xfrm>
            <a:off x="7745730" y="1287481"/>
            <a:ext cx="3752850" cy="3970318"/>
          </a:xfrm>
          <a:prstGeom prst="rect">
            <a:avLst/>
          </a:prstGeom>
        </p:spPr>
        <p:txBody>
          <a:bodyPr wrap="square">
            <a:spAutoFit/>
          </a:bodyPr>
          <a:lstStyle/>
          <a:p>
            <a:pPr lvl="0"/>
            <a:r>
              <a:rPr lang="en-US" altLang="zh-CN" sz="2800" dirty="0">
                <a:solidFill>
                  <a:prstClr val="black"/>
                </a:solidFill>
                <a:latin typeface="楷体" panose="02010609060101010101" pitchFamily="49" charset="-122"/>
                <a:ea typeface="楷体" panose="02010609060101010101" pitchFamily="49" charset="-122"/>
              </a:rPr>
              <a:t>2.6</a:t>
            </a:r>
          </a:p>
          <a:p>
            <a:pPr lvl="0"/>
            <a:r>
              <a:rPr lang="zh-CN" altLang="en-US" sz="2800" dirty="0">
                <a:solidFill>
                  <a:prstClr val="black"/>
                </a:solidFill>
                <a:latin typeface="楷体" panose="02010609060101010101" pitchFamily="49" charset="-122"/>
                <a:ea typeface="楷体" panose="02010609060101010101" pitchFamily="49" charset="-122"/>
              </a:rPr>
              <a:t>电子采购平台</a:t>
            </a:r>
            <a:r>
              <a:rPr lang="en-US" altLang="zh-CN" sz="2800" dirty="0">
                <a:solidFill>
                  <a:prstClr val="black"/>
                </a:solidFill>
                <a:latin typeface="楷体" panose="02010609060101010101" pitchFamily="49" charset="-122"/>
                <a:ea typeface="楷体" panose="02010609060101010101" pitchFamily="49" charset="-122"/>
              </a:rPr>
              <a:t>electronic procurement platform</a:t>
            </a:r>
          </a:p>
          <a:p>
            <a:pPr lvl="0"/>
            <a:r>
              <a:rPr lang="zh-CN" altLang="en-US" sz="2800" dirty="0">
                <a:solidFill>
                  <a:prstClr val="black"/>
                </a:solidFill>
                <a:latin typeface="楷体" panose="02010609060101010101" pitchFamily="49" charset="-122"/>
                <a:ea typeface="楷体" panose="02010609060101010101" pitchFamily="49" charset="-122"/>
              </a:rPr>
              <a:t>通过网络技术进行信息交换与传递，并为企业采购管理、交易、监督提供软件系统支撑的电子商务系统。</a:t>
            </a:r>
          </a:p>
        </p:txBody>
      </p:sp>
      <p:pic>
        <p:nvPicPr>
          <p:cNvPr id="7" name="图片 36"/>
          <p:cNvPicPr>
            <a:picLocks noChangeAspect="1" noChangeArrowheads="1"/>
          </p:cNvPicPr>
          <p:nvPr/>
        </p:nvPicPr>
        <p:blipFill>
          <a:blip r:embed="rId3" cstate="print"/>
          <a:srcRect/>
          <a:stretch>
            <a:fillRect/>
          </a:stretch>
        </p:blipFill>
        <p:spPr bwMode="auto">
          <a:xfrm>
            <a:off x="1914681" y="2006600"/>
            <a:ext cx="4597177" cy="2844800"/>
          </a:xfrm>
          <a:prstGeom prst="rect">
            <a:avLst/>
          </a:prstGeom>
          <a:noFill/>
          <a:ln w="9525">
            <a:noFill/>
            <a:miter lim="800000"/>
            <a:headEnd/>
            <a:tailEnd/>
          </a:ln>
        </p:spPr>
      </p:pic>
      <p:pic>
        <p:nvPicPr>
          <p:cNvPr id="5" name="图片 4">
            <a:extLst>
              <a:ext uri="{FF2B5EF4-FFF2-40B4-BE49-F238E27FC236}">
                <a16:creationId xmlns:a16="http://schemas.microsoft.com/office/drawing/2014/main" xmlns="" id="{C49DD39E-1BA1-4996-87DF-189BA1E38C91}"/>
              </a:ext>
            </a:extLst>
          </p:cNvPr>
          <p:cNvPicPr>
            <a:picLocks noChangeAspect="1"/>
          </p:cNvPicPr>
          <p:nvPr/>
        </p:nvPicPr>
        <p:blipFill>
          <a:blip r:embed="rId4" cstate="print"/>
          <a:stretch>
            <a:fillRect/>
          </a:stretch>
        </p:blipFill>
        <p:spPr>
          <a:xfrm>
            <a:off x="2932998" y="2349870"/>
            <a:ext cx="2560542" cy="74987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7381" y="777239"/>
            <a:ext cx="6432715" cy="5436069"/>
          </a:xfrm>
        </p:spPr>
        <p:txBody>
          <a:bodyPr>
            <a:normAutofit/>
          </a:bodyPr>
          <a:lstStyle/>
          <a:p>
            <a:r>
              <a:rPr lang="en-US" altLang="zh-CN" dirty="0">
                <a:latin typeface="楷体" panose="02010609060101010101" pitchFamily="49" charset="-122"/>
                <a:ea typeface="楷体" panose="02010609060101010101" pitchFamily="49" charset="-122"/>
              </a:rPr>
              <a:t>2.7</a:t>
            </a:r>
          </a:p>
          <a:p>
            <a:r>
              <a:rPr lang="zh-CN" altLang="en-US" dirty="0">
                <a:latin typeface="楷体" panose="02010609060101010101" pitchFamily="49" charset="-122"/>
                <a:ea typeface="楷体" panose="02010609060101010101" pitchFamily="49" charset="-122"/>
              </a:rPr>
              <a:t>集中采购 </a:t>
            </a:r>
            <a:r>
              <a:rPr lang="en-US" altLang="zh-CN" dirty="0">
                <a:latin typeface="楷体" panose="02010609060101010101" pitchFamily="49" charset="-122"/>
                <a:ea typeface="楷体" panose="02010609060101010101" pitchFamily="49" charset="-122"/>
              </a:rPr>
              <a:t>centralized sourcing</a:t>
            </a:r>
          </a:p>
          <a:p>
            <a:r>
              <a:rPr lang="zh-CN" altLang="en-US" dirty="0">
                <a:latin typeface="楷体" panose="02010609060101010101" pitchFamily="49" charset="-122"/>
                <a:ea typeface="楷体" panose="02010609060101010101" pitchFamily="49" charset="-122"/>
              </a:rPr>
              <a:t>区别分散采购，针对</a:t>
            </a:r>
            <a:r>
              <a:rPr lang="zh-CN" altLang="en-US" dirty="0">
                <a:solidFill>
                  <a:srgbClr val="FF0000"/>
                </a:solidFill>
                <a:latin typeface="楷体" panose="02010609060101010101" pitchFamily="49" charset="-122"/>
                <a:ea typeface="楷体" panose="02010609060101010101" pitchFamily="49" charset="-122"/>
              </a:rPr>
              <a:t>同类、功能相近</a:t>
            </a:r>
            <a:r>
              <a:rPr lang="zh-CN" altLang="en-US" dirty="0">
                <a:latin typeface="楷体" panose="02010609060101010101" pitchFamily="49" charset="-122"/>
                <a:ea typeface="楷体" panose="02010609060101010101" pitchFamily="49" charset="-122"/>
              </a:rPr>
              <a:t>或</a:t>
            </a:r>
            <a:r>
              <a:rPr lang="zh-CN" altLang="en-US" dirty="0">
                <a:solidFill>
                  <a:srgbClr val="FF0000"/>
                </a:solidFill>
                <a:latin typeface="楷体" panose="02010609060101010101" pitchFamily="49" charset="-122"/>
                <a:ea typeface="楷体" panose="02010609060101010101" pitchFamily="49" charset="-122"/>
              </a:rPr>
              <a:t>关联项目</a:t>
            </a:r>
            <a:r>
              <a:rPr lang="zh-CN" altLang="en-US" dirty="0">
                <a:latin typeface="楷体" panose="02010609060101010101" pitchFamily="49" charset="-122"/>
                <a:ea typeface="楷体" panose="02010609060101010101" pitchFamily="49" charset="-122"/>
              </a:rPr>
              <a:t>“标的”，进行集中采购的组织管理形式。</a:t>
            </a:r>
          </a:p>
          <a:p>
            <a:r>
              <a:rPr lang="en-US" altLang="zh-CN" dirty="0">
                <a:latin typeface="楷体" panose="02010609060101010101" pitchFamily="49" charset="-122"/>
                <a:ea typeface="楷体" panose="02010609060101010101" pitchFamily="49" charset="-122"/>
              </a:rPr>
              <a:t>2.8</a:t>
            </a:r>
          </a:p>
          <a:p>
            <a:r>
              <a:rPr lang="zh-CN" altLang="en-US" dirty="0">
                <a:latin typeface="楷体" panose="02010609060101010101" pitchFamily="49" charset="-122"/>
                <a:ea typeface="楷体" panose="02010609060101010101" pitchFamily="49" charset="-122"/>
              </a:rPr>
              <a:t>框架协议采购 </a:t>
            </a:r>
            <a:r>
              <a:rPr lang="en-US" altLang="zh-CN" dirty="0">
                <a:latin typeface="楷体" panose="02010609060101010101" pitchFamily="49" charset="-122"/>
                <a:ea typeface="楷体" panose="02010609060101010101" pitchFamily="49" charset="-122"/>
              </a:rPr>
              <a:t>framework agreement procurement</a:t>
            </a:r>
          </a:p>
          <a:p>
            <a:r>
              <a:rPr lang="zh-CN" altLang="en-US" dirty="0">
                <a:latin typeface="楷体" panose="02010609060101010101" pitchFamily="49" charset="-122"/>
                <a:ea typeface="楷体" panose="02010609060101010101" pitchFamily="49" charset="-122"/>
              </a:rPr>
              <a:t>针对</a:t>
            </a:r>
            <a:r>
              <a:rPr lang="zh-CN" altLang="en-US" dirty="0">
                <a:solidFill>
                  <a:srgbClr val="FF0000"/>
                </a:solidFill>
                <a:latin typeface="楷体" panose="02010609060101010101" pitchFamily="49" charset="-122"/>
                <a:ea typeface="楷体" panose="02010609060101010101" pitchFamily="49" charset="-122"/>
              </a:rPr>
              <a:t>重复性</a:t>
            </a:r>
            <a:r>
              <a:rPr lang="zh-CN" altLang="en-US" dirty="0">
                <a:latin typeface="楷体" panose="02010609060101010101" pitchFamily="49" charset="-122"/>
                <a:ea typeface="楷体" panose="02010609060101010101" pitchFamily="49" charset="-122"/>
              </a:rPr>
              <a:t>采购，采购人</a:t>
            </a:r>
            <a:r>
              <a:rPr lang="zh-CN" altLang="en-US" dirty="0">
                <a:solidFill>
                  <a:srgbClr val="FF0000"/>
                </a:solidFill>
                <a:latin typeface="楷体" panose="02010609060101010101" pitchFamily="49" charset="-122"/>
                <a:ea typeface="楷体" panose="02010609060101010101" pitchFamily="49" charset="-122"/>
              </a:rPr>
              <a:t>分阶段缔约</a:t>
            </a:r>
            <a:r>
              <a:rPr lang="zh-CN" altLang="en-US" dirty="0">
                <a:latin typeface="楷体" panose="02010609060101010101" pitchFamily="49" charset="-122"/>
                <a:ea typeface="楷体" panose="02010609060101010101" pitchFamily="49" charset="-122"/>
              </a:rPr>
              <a:t>和</a:t>
            </a:r>
            <a:r>
              <a:rPr lang="zh-CN" altLang="en-US" dirty="0">
                <a:solidFill>
                  <a:srgbClr val="FF0000"/>
                </a:solidFill>
                <a:latin typeface="楷体" panose="02010609060101010101" pitchFamily="49" charset="-122"/>
                <a:ea typeface="楷体" panose="02010609060101010101" pitchFamily="49" charset="-122"/>
              </a:rPr>
              <a:t>履约</a:t>
            </a:r>
            <a:r>
              <a:rPr lang="zh-CN" altLang="en-US" dirty="0">
                <a:latin typeface="楷体" panose="02010609060101010101" pitchFamily="49" charset="-122"/>
                <a:ea typeface="楷体" panose="02010609060101010101" pitchFamily="49" charset="-122"/>
              </a:rPr>
              <a:t>的采购组织管理形式。</a:t>
            </a:r>
          </a:p>
          <a:p>
            <a:endParaRPr lang="zh-CN" altLang="en-US" dirty="0">
              <a:latin typeface="楷体" panose="02010609060101010101" pitchFamily="49" charset="-122"/>
              <a:ea typeface="楷体" panose="02010609060101010101" pitchFamily="49" charset="-122"/>
            </a:endParaRPr>
          </a:p>
          <a:p>
            <a:endParaRPr lang="zh-CN" alt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64606" y="1432951"/>
            <a:ext cx="3942259" cy="38019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45966" y="1684956"/>
            <a:ext cx="6971451" cy="5088565"/>
          </a:xfrm>
        </p:spPr>
        <p:txBody>
          <a:bodyPr/>
          <a:lstStyle/>
          <a:p>
            <a:r>
              <a:rPr lang="en-US" altLang="zh-CN" b="1" dirty="0">
                <a:latin typeface="微软雅黑" panose="020B0503020204020204" pitchFamily="34" charset="-122"/>
                <a:ea typeface="微软雅黑" panose="020B0503020204020204" pitchFamily="34" charset="-122"/>
              </a:rPr>
              <a:t>1</a:t>
            </a:r>
            <a:r>
              <a:rPr lang="zh-CN" altLang="zh-CN" b="1" dirty="0">
                <a:latin typeface="微软雅黑" panose="020B0503020204020204" pitchFamily="34" charset="-122"/>
                <a:ea typeface="微软雅黑" panose="020B0503020204020204" pitchFamily="34" charset="-122"/>
              </a:rPr>
              <a:t>、采购的定义</a:t>
            </a:r>
          </a:p>
          <a:p>
            <a:r>
              <a:rPr lang="zh-CN" altLang="zh-CN" dirty="0"/>
              <a:t>采购又称购买、采买或采办，是指采购人或采购实体基于生产、转售、消费等目的，购买商品或劳务的行为。采购是市场经济条件下社会产品交换的一种必然过程，是社会消费的前置环节。</a:t>
            </a:r>
          </a:p>
          <a:p>
            <a:r>
              <a:rPr lang="zh-CN" altLang="zh-CN" dirty="0"/>
              <a:t>采购除了以购买的方式占有货物或服务外，还可以通过租赁、借贷、交换</a:t>
            </a:r>
            <a:r>
              <a:rPr lang="zh-CN" altLang="en-US" dirty="0"/>
              <a:t>、雇佣</a:t>
            </a:r>
            <a:r>
              <a:rPr lang="zh-CN" altLang="zh-CN" dirty="0"/>
              <a:t>等途径取得标的物之使用权，达到满足需求的目的。</a:t>
            </a:r>
          </a:p>
          <a:p>
            <a:endParaRPr lang="en-US" altLang="zh-CN" b="1" dirty="0"/>
          </a:p>
          <a:p>
            <a:endParaRPr lang="zh-CN" altLang="en-US" b="1" dirty="0"/>
          </a:p>
        </p:txBody>
      </p:sp>
      <p:sp>
        <p:nvSpPr>
          <p:cNvPr id="2" name="矩形 1">
            <a:extLst>
              <a:ext uri="{FF2B5EF4-FFF2-40B4-BE49-F238E27FC236}">
                <a16:creationId xmlns:a16="http://schemas.microsoft.com/office/drawing/2014/main" xmlns="" id="{36463237-329C-472F-9A30-4CC350587650}"/>
              </a:ext>
            </a:extLst>
          </p:cNvPr>
          <p:cNvSpPr/>
          <p:nvPr/>
        </p:nvSpPr>
        <p:spPr>
          <a:xfrm>
            <a:off x="719403" y="452669"/>
            <a:ext cx="4992555" cy="864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一、采购的定义和方式</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xmlns="" id="{B60F6C38-E5FC-45A3-9BDD-BFB38B50F23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8210" y="2265028"/>
            <a:ext cx="3894065" cy="3239862"/>
          </a:xfrm>
          <a:prstGeom prst="rect">
            <a:avLst/>
          </a:prstGeom>
        </p:spPr>
      </p:pic>
    </p:spTree>
    <p:extLst>
      <p:ext uri="{BB962C8B-B14F-4D97-AF65-F5344CB8AC3E}">
        <p14:creationId xmlns:p14="http://schemas.microsoft.com/office/powerpoint/2010/main" xmlns="" val="2221395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576053" y="628650"/>
            <a:ext cx="5184576" cy="5872692"/>
          </a:xfrm>
        </p:spPr>
        <p:txBody>
          <a:bodyPr>
            <a:normAutofit/>
          </a:bodyPr>
          <a:lstStyle/>
          <a:p>
            <a:r>
              <a:rPr lang="en-US" altLang="zh-CN" dirty="0">
                <a:latin typeface="楷体" panose="02010609060101010101" pitchFamily="49" charset="-122"/>
                <a:ea typeface="楷体" panose="02010609060101010101" pitchFamily="49" charset="-122"/>
              </a:rPr>
              <a:t>2.9</a:t>
            </a:r>
          </a:p>
          <a:p>
            <a:r>
              <a:rPr lang="zh-CN" altLang="en-US" dirty="0">
                <a:latin typeface="楷体" panose="02010609060101010101" pitchFamily="49" charset="-122"/>
                <a:ea typeface="楷体" panose="02010609060101010101" pitchFamily="49" charset="-122"/>
              </a:rPr>
              <a:t>项目采购 </a:t>
            </a:r>
            <a:r>
              <a:rPr lang="en-US" altLang="zh-CN" dirty="0">
                <a:latin typeface="楷体" panose="02010609060101010101" pitchFamily="49" charset="-122"/>
                <a:ea typeface="楷体" panose="02010609060101010101" pitchFamily="49" charset="-122"/>
              </a:rPr>
              <a:t>enterprise project procurement</a:t>
            </a:r>
          </a:p>
          <a:p>
            <a:r>
              <a:rPr lang="zh-CN" altLang="en-US" dirty="0">
                <a:latin typeface="楷体" panose="02010609060101010101" pitchFamily="49" charset="-122"/>
                <a:ea typeface="楷体" panose="02010609060101010101" pitchFamily="49" charset="-122"/>
              </a:rPr>
              <a:t>为实现项目管理目标，对项目进行采购的活动。</a:t>
            </a:r>
            <a:endParaRPr lang="en-US" altLang="zh-CN" dirty="0">
              <a:latin typeface="楷体" panose="02010609060101010101" pitchFamily="49" charset="-122"/>
              <a:ea typeface="楷体" panose="02010609060101010101" pitchFamily="49" charset="-122"/>
            </a:endParaRPr>
          </a:p>
          <a:p>
            <a:r>
              <a:rPr lang="en-US" altLang="zh-CN" dirty="0">
                <a:latin typeface="楷体" panose="02010609060101010101" pitchFamily="49" charset="-122"/>
                <a:ea typeface="楷体" panose="02010609060101010101" pitchFamily="49" charset="-122"/>
              </a:rPr>
              <a:t>2.10</a:t>
            </a:r>
          </a:p>
          <a:p>
            <a:r>
              <a:rPr lang="zh-CN" altLang="en-US" dirty="0">
                <a:latin typeface="楷体" panose="02010609060101010101" pitchFamily="49" charset="-122"/>
                <a:ea typeface="楷体" panose="02010609060101010101" pitchFamily="49" charset="-122"/>
              </a:rPr>
              <a:t>运营采购 </a:t>
            </a:r>
            <a:r>
              <a:rPr lang="en-US" altLang="zh-CN" dirty="0">
                <a:latin typeface="楷体" panose="02010609060101010101" pitchFamily="49" charset="-122"/>
                <a:ea typeface="楷体" panose="02010609060101010101" pitchFamily="49" charset="-122"/>
              </a:rPr>
              <a:t>enterprise operation procurement</a:t>
            </a:r>
          </a:p>
          <a:p>
            <a:r>
              <a:rPr lang="zh-CN" altLang="en-US" dirty="0">
                <a:latin typeface="楷体" panose="02010609060101010101" pitchFamily="49" charset="-122"/>
                <a:ea typeface="楷体" panose="02010609060101010101" pitchFamily="49" charset="-122"/>
              </a:rPr>
              <a:t>为实现运营管理目标、维持日常经营活动实施的重复性采购活动。</a:t>
            </a:r>
          </a:p>
          <a:p>
            <a:endParaRPr lang="zh-CN" altLang="en-US"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4241" y="3214158"/>
            <a:ext cx="5561759" cy="33425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51963" y="356658"/>
            <a:ext cx="4810125" cy="28575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31371" y="765810"/>
            <a:ext cx="5952661" cy="5735531"/>
          </a:xfrm>
        </p:spPr>
        <p:txBody>
          <a:bodyPr>
            <a:normAutofit/>
          </a:bodyPr>
          <a:lstStyle/>
          <a:p>
            <a:r>
              <a:rPr lang="en-US" altLang="zh-CN" dirty="0">
                <a:latin typeface="楷体" panose="02010609060101010101" pitchFamily="49" charset="-122"/>
                <a:ea typeface="楷体" panose="02010609060101010101" pitchFamily="49" charset="-122"/>
              </a:rPr>
              <a:t>2.11</a:t>
            </a:r>
          </a:p>
          <a:p>
            <a:r>
              <a:rPr lang="zh-CN" altLang="en-US" dirty="0">
                <a:latin typeface="楷体" panose="02010609060101010101" pitchFamily="49" charset="-122"/>
                <a:ea typeface="楷体" panose="02010609060101010101" pitchFamily="49" charset="-122"/>
              </a:rPr>
              <a:t>公开招标 </a:t>
            </a:r>
            <a:r>
              <a:rPr lang="en-US" altLang="zh-CN" dirty="0">
                <a:latin typeface="楷体" panose="02010609060101010101" pitchFamily="49" charset="-122"/>
                <a:ea typeface="楷体" panose="02010609060101010101" pitchFamily="49" charset="-122"/>
              </a:rPr>
              <a:t>open tendering</a:t>
            </a:r>
          </a:p>
          <a:p>
            <a:r>
              <a:rPr lang="zh-CN" altLang="en-US" dirty="0">
                <a:latin typeface="楷体" panose="02010609060101010101" pitchFamily="49" charset="-122"/>
                <a:ea typeface="楷体" panose="02010609060101010101" pitchFamily="49" charset="-122"/>
              </a:rPr>
              <a:t>采购人自愿以招标公告的形式邀请不特定的潜在投标人投标，完成非依法必须招标项目的采购方式。</a:t>
            </a:r>
          </a:p>
          <a:p>
            <a:r>
              <a:rPr lang="en-US" altLang="zh-CN" dirty="0">
                <a:latin typeface="楷体" panose="02010609060101010101" pitchFamily="49" charset="-122"/>
                <a:ea typeface="楷体" panose="02010609060101010101" pitchFamily="49" charset="-122"/>
              </a:rPr>
              <a:t>2.12</a:t>
            </a:r>
          </a:p>
          <a:p>
            <a:r>
              <a:rPr lang="zh-CN" altLang="en-US" dirty="0">
                <a:latin typeface="楷体" panose="02010609060101010101" pitchFamily="49" charset="-122"/>
                <a:ea typeface="楷体" panose="02010609060101010101" pitchFamily="49" charset="-122"/>
              </a:rPr>
              <a:t>邀请招标 </a:t>
            </a:r>
            <a:r>
              <a:rPr lang="en-US" altLang="zh-CN" dirty="0">
                <a:latin typeface="楷体" panose="02010609060101010101" pitchFamily="49" charset="-122"/>
                <a:ea typeface="楷体" panose="02010609060101010101" pitchFamily="49" charset="-122"/>
              </a:rPr>
              <a:t>selective tendering</a:t>
            </a:r>
          </a:p>
          <a:p>
            <a:r>
              <a:rPr lang="zh-CN" altLang="en-US" dirty="0">
                <a:latin typeface="楷体" panose="02010609060101010101" pitchFamily="49" charset="-122"/>
                <a:ea typeface="楷体" panose="02010609060101010101" pitchFamily="49" charset="-122"/>
              </a:rPr>
              <a:t>采购人自愿以投标邀请书的形式邀请特定的投标人投标，完成非依法必须招标项目的采购方式。</a:t>
            </a:r>
          </a:p>
          <a:p>
            <a:pPr marL="0" indent="0">
              <a:buNone/>
            </a:pPr>
            <a:endParaRPr lang="zh-CN"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60097" y="1412776"/>
            <a:ext cx="4530700" cy="38189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43872" y="644691"/>
            <a:ext cx="6926560" cy="5760639"/>
          </a:xfrm>
        </p:spPr>
        <p:txBody>
          <a:bodyPr>
            <a:normAutofit/>
          </a:bodyPr>
          <a:lstStyle/>
          <a:p>
            <a:r>
              <a:rPr lang="en-US" altLang="zh-CN" dirty="0">
                <a:latin typeface="楷体" panose="02010609060101010101" pitchFamily="49" charset="-122"/>
                <a:ea typeface="楷体" panose="02010609060101010101" pitchFamily="49" charset="-122"/>
              </a:rPr>
              <a:t>2.13</a:t>
            </a:r>
          </a:p>
          <a:p>
            <a:r>
              <a:rPr lang="zh-CN" altLang="en-US" dirty="0">
                <a:latin typeface="楷体" panose="02010609060101010101" pitchFamily="49" charset="-122"/>
                <a:ea typeface="楷体" panose="02010609060101010101" pitchFamily="49" charset="-122"/>
              </a:rPr>
              <a:t>竞价采购 </a:t>
            </a:r>
            <a:r>
              <a:rPr lang="en-US" altLang="zh-CN" dirty="0">
                <a:latin typeface="楷体" panose="02010609060101010101" pitchFamily="49" charset="-122"/>
                <a:ea typeface="楷体" panose="02010609060101010101" pitchFamily="49" charset="-122"/>
              </a:rPr>
              <a:t>Bidding sourcing</a:t>
            </a:r>
          </a:p>
          <a:p>
            <a:r>
              <a:rPr lang="zh-CN" altLang="en-US" dirty="0">
                <a:latin typeface="楷体" panose="02010609060101010101" pitchFamily="49" charset="-122"/>
                <a:ea typeface="楷体" panose="02010609060101010101" pitchFamily="49" charset="-122"/>
              </a:rPr>
              <a:t>采购需求明确，采购人依照既定规则和方式一次或多次比价最终确定合同相对人的采购方式。</a:t>
            </a:r>
          </a:p>
          <a:p>
            <a:r>
              <a:rPr lang="en-US" altLang="zh-CN" dirty="0">
                <a:latin typeface="楷体" panose="02010609060101010101" pitchFamily="49" charset="-122"/>
                <a:ea typeface="楷体" panose="02010609060101010101" pitchFamily="49" charset="-122"/>
              </a:rPr>
              <a:t>2.14</a:t>
            </a:r>
          </a:p>
          <a:p>
            <a:r>
              <a:rPr lang="zh-CN" altLang="en-US" dirty="0">
                <a:latin typeface="楷体" panose="02010609060101010101" pitchFamily="49" charset="-122"/>
                <a:ea typeface="楷体" panose="02010609060101010101" pitchFamily="49" charset="-122"/>
              </a:rPr>
              <a:t>询比采购 </a:t>
            </a:r>
            <a:r>
              <a:rPr lang="en-US" altLang="zh-CN" dirty="0">
                <a:latin typeface="楷体" panose="02010609060101010101" pitchFamily="49" charset="-122"/>
                <a:ea typeface="楷体" panose="02010609060101010101" pitchFamily="49" charset="-122"/>
              </a:rPr>
              <a:t>inquiry and  comparison </a:t>
            </a:r>
          </a:p>
          <a:p>
            <a:r>
              <a:rPr lang="zh-CN" altLang="en-US" dirty="0">
                <a:latin typeface="楷体" panose="02010609060101010101" pitchFamily="49" charset="-122"/>
                <a:ea typeface="楷体" panose="02010609060101010101" pitchFamily="49" charset="-122"/>
              </a:rPr>
              <a:t>采购需求明确，采购人依照既定程序允许投标人多次报价并经评议最终确定合同相对人的采购方式。</a:t>
            </a:r>
            <a:endParaRPr lang="en-US" altLang="zh-CN" dirty="0">
              <a:latin typeface="楷体" panose="02010609060101010101" pitchFamily="49" charset="-122"/>
              <a:ea typeface="楷体" panose="02010609060101010101" pitchFamily="49" charset="-122"/>
            </a:endParaRPr>
          </a:p>
          <a:p>
            <a:pPr marL="0" indent="0">
              <a:buNone/>
            </a:pPr>
            <a:endParaRPr lang="zh-CN" altLang="en-US" dirty="0"/>
          </a:p>
          <a:p>
            <a:endParaRPr lang="zh-CN" alt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1702" y="1234827"/>
            <a:ext cx="3861029" cy="35264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08660" y="388620"/>
            <a:ext cx="10447020" cy="1908809"/>
          </a:xfrm>
        </p:spPr>
        <p:txBody>
          <a:bodyPr/>
          <a:lstStyle/>
          <a:p>
            <a:pPr marL="0" indent="0">
              <a:buNone/>
            </a:pPr>
            <a:r>
              <a:rPr lang="en-US" altLang="zh-CN" dirty="0">
                <a:latin typeface="楷体" panose="02010609060101010101" pitchFamily="49" charset="-122"/>
                <a:ea typeface="楷体" panose="02010609060101010101" pitchFamily="49" charset="-122"/>
              </a:rPr>
              <a:t>2.15</a:t>
            </a:r>
          </a:p>
          <a:p>
            <a:pPr marL="0" indent="0">
              <a:buNone/>
            </a:pPr>
            <a:r>
              <a:rPr lang="zh-CN" altLang="en-US" dirty="0">
                <a:latin typeface="楷体" panose="02010609060101010101" pitchFamily="49" charset="-122"/>
                <a:ea typeface="楷体" panose="02010609060101010101" pitchFamily="49" charset="-122"/>
              </a:rPr>
              <a:t>合作谈判</a:t>
            </a:r>
            <a:r>
              <a:rPr lang="en-US" altLang="zh-CN" dirty="0">
                <a:latin typeface="楷体" panose="02010609060101010101" pitchFamily="49" charset="-122"/>
                <a:ea typeface="楷体" panose="02010609060101010101" pitchFamily="49" charset="-122"/>
              </a:rPr>
              <a:t>cooperative negotiation</a:t>
            </a:r>
          </a:p>
          <a:p>
            <a:pPr marL="0" indent="0">
              <a:buNone/>
            </a:pPr>
            <a:r>
              <a:rPr lang="zh-CN" altLang="en-US" dirty="0">
                <a:latin typeface="楷体" panose="02010609060101010101" pitchFamily="49" charset="-122"/>
                <a:ea typeface="楷体" panose="02010609060101010101" pitchFamily="49" charset="-122"/>
              </a:rPr>
              <a:t>采购</a:t>
            </a:r>
            <a:r>
              <a:rPr lang="zh-CN" altLang="en-US" dirty="0">
                <a:solidFill>
                  <a:srgbClr val="FF0000"/>
                </a:solidFill>
                <a:latin typeface="楷体" panose="02010609060101010101" pitchFamily="49" charset="-122"/>
                <a:ea typeface="楷体" panose="02010609060101010101" pitchFamily="49" charset="-122"/>
              </a:rPr>
              <a:t>目标</a:t>
            </a:r>
            <a:r>
              <a:rPr lang="zh-CN" altLang="en-US" dirty="0">
                <a:solidFill>
                  <a:srgbClr val="C00000"/>
                </a:solidFill>
                <a:latin typeface="楷体" panose="02010609060101010101" pitchFamily="49" charset="-122"/>
                <a:ea typeface="楷体" panose="02010609060101010101" pitchFamily="49" charset="-122"/>
              </a:rPr>
              <a:t>需求</a:t>
            </a:r>
            <a:r>
              <a:rPr lang="zh-CN" altLang="en-US" dirty="0">
                <a:latin typeface="楷体" panose="02010609060101010101" pitchFamily="49" charset="-122"/>
                <a:ea typeface="楷体" panose="02010609060101010101" pitchFamily="49" charset="-122"/>
              </a:rPr>
              <a:t>明确但不具备招标条件，只能通过谈判的方式同供应商签订货物或服务合同并建立战略合作伙伴关系的采购方式。</a:t>
            </a:r>
          </a:p>
          <a:p>
            <a:endParaRPr lang="zh-CN" altLang="en-US" dirty="0"/>
          </a:p>
        </p:txBody>
      </p:sp>
      <p:sp>
        <p:nvSpPr>
          <p:cNvPr id="7" name="矩形 6"/>
          <p:cNvSpPr/>
          <p:nvPr/>
        </p:nvSpPr>
        <p:spPr>
          <a:xfrm>
            <a:off x="708660" y="2297429"/>
            <a:ext cx="6016231" cy="3839000"/>
          </a:xfrm>
          <a:prstGeom prst="rect">
            <a:avLst/>
          </a:prstGeom>
        </p:spPr>
        <p:txBody>
          <a:bodyPr wrap="square">
            <a:spAutoFit/>
          </a:bodyPr>
          <a:lstStyle/>
          <a:p>
            <a:pPr eaLnBrk="0" hangingPunct="0">
              <a:lnSpc>
                <a:spcPct val="90000"/>
              </a:lnSpc>
              <a:spcBef>
                <a:spcPts val="1000"/>
              </a:spcBef>
            </a:pPr>
            <a:r>
              <a:rPr lang="en-US" altLang="zh-CN" sz="2800" dirty="0">
                <a:latin typeface="楷体" panose="02010609060101010101" pitchFamily="49" charset="-122"/>
                <a:ea typeface="楷体" panose="02010609060101010101" pitchFamily="49" charset="-122"/>
              </a:rPr>
              <a:t>2.16</a:t>
            </a:r>
          </a:p>
          <a:p>
            <a:pPr eaLnBrk="0" hangingPunct="0">
              <a:lnSpc>
                <a:spcPct val="90000"/>
              </a:lnSpc>
              <a:spcBef>
                <a:spcPts val="1000"/>
              </a:spcBef>
            </a:pPr>
            <a:r>
              <a:rPr lang="zh-CN" altLang="en-US" sz="2800" dirty="0">
                <a:latin typeface="楷体" panose="02010609060101010101" pitchFamily="49" charset="-122"/>
                <a:ea typeface="楷体" panose="02010609060101010101" pitchFamily="49" charset="-122"/>
              </a:rPr>
              <a:t>竞争谈判 </a:t>
            </a:r>
            <a:r>
              <a:rPr lang="en-US" altLang="zh-CN" sz="2800" dirty="0">
                <a:latin typeface="楷体" panose="02010609060101010101" pitchFamily="49" charset="-122"/>
                <a:ea typeface="楷体" panose="02010609060101010101" pitchFamily="49" charset="-122"/>
              </a:rPr>
              <a:t>competitive negotiation</a:t>
            </a:r>
          </a:p>
          <a:p>
            <a:pPr eaLnBrk="0" hangingPunct="0">
              <a:lnSpc>
                <a:spcPct val="90000"/>
              </a:lnSpc>
              <a:spcBef>
                <a:spcPts val="1000"/>
              </a:spcBef>
            </a:pPr>
            <a:r>
              <a:rPr lang="zh-CN" altLang="en-US" sz="2800" dirty="0">
                <a:latin typeface="楷体" panose="02010609060101010101" pitchFamily="49" charset="-122"/>
                <a:ea typeface="楷体" panose="02010609060101010101" pitchFamily="49" charset="-122"/>
              </a:rPr>
              <a:t>采购功能需求明确且具备一定竞争条件，采购人与符合资格条件的供应商就采购工程、货物或服务事宜进行谈判，供应商按照谈判文件的要求提交响应文件和最后报价，采购人从谈判小组提出的成交候选人中确定成交人的采购方式。</a:t>
            </a:r>
          </a:p>
        </p:txBody>
      </p:sp>
      <p:pic>
        <p:nvPicPr>
          <p:cNvPr id="8" name="图片 7"/>
          <p:cNvPicPr>
            <a:picLocks noChangeAspect="1"/>
          </p:cNvPicPr>
          <p:nvPr/>
        </p:nvPicPr>
        <p:blipFill>
          <a:blip r:embed="rId2" cstate="print"/>
          <a:stretch>
            <a:fillRect/>
          </a:stretch>
        </p:blipFill>
        <p:spPr>
          <a:xfrm>
            <a:off x="6953893" y="2805804"/>
            <a:ext cx="4408505" cy="293524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24500" y="657225"/>
            <a:ext cx="5772150" cy="5962649"/>
          </a:xfrm>
        </p:spPr>
        <p:txBody>
          <a:bodyPr>
            <a:normAutofit/>
          </a:bodyPr>
          <a:lstStyle/>
          <a:p>
            <a:pPr marL="0" indent="0">
              <a:buNone/>
            </a:pPr>
            <a:r>
              <a:rPr lang="en-US" altLang="zh-CN" dirty="0">
                <a:latin typeface="楷体" panose="02010609060101010101" pitchFamily="49" charset="-122"/>
                <a:ea typeface="楷体" panose="02010609060101010101" pitchFamily="49" charset="-122"/>
              </a:rPr>
              <a:t>2.17</a:t>
            </a:r>
          </a:p>
          <a:p>
            <a:pPr marL="0" indent="0">
              <a:buNone/>
            </a:pPr>
            <a:r>
              <a:rPr lang="zh-CN" altLang="en-US" dirty="0">
                <a:latin typeface="楷体" panose="02010609060101010101" pitchFamily="49" charset="-122"/>
                <a:ea typeface="楷体" panose="02010609060101010101" pitchFamily="49" charset="-122"/>
              </a:rPr>
              <a:t>竞争磋商 </a:t>
            </a:r>
            <a:r>
              <a:rPr lang="en-US" altLang="zh-CN" dirty="0">
                <a:latin typeface="楷体" panose="02010609060101010101" pitchFamily="49" charset="-122"/>
                <a:ea typeface="楷体" panose="02010609060101010101" pitchFamily="49" charset="-122"/>
              </a:rPr>
              <a:t>competitive consultations</a:t>
            </a:r>
          </a:p>
          <a:p>
            <a:pPr marL="0" indent="0">
              <a:buNone/>
            </a:pPr>
            <a:r>
              <a:rPr lang="zh-CN" altLang="en-US" dirty="0">
                <a:latin typeface="楷体" panose="02010609060101010101" pitchFamily="49" charset="-122"/>
                <a:ea typeface="楷体" panose="02010609060101010101" pitchFamily="49" charset="-122"/>
              </a:rPr>
              <a:t>采购</a:t>
            </a:r>
            <a:r>
              <a:rPr lang="zh-CN" altLang="en-US" dirty="0">
                <a:solidFill>
                  <a:srgbClr val="C00000"/>
                </a:solidFill>
                <a:latin typeface="楷体" panose="02010609060101010101" pitchFamily="49" charset="-122"/>
                <a:ea typeface="楷体" panose="02010609060101010101" pitchFamily="49" charset="-122"/>
              </a:rPr>
              <a:t>需求模糊</a:t>
            </a:r>
            <a:r>
              <a:rPr lang="zh-CN" altLang="en-US" dirty="0">
                <a:latin typeface="楷体" panose="02010609060101010101" pitchFamily="49" charset="-122"/>
                <a:ea typeface="楷体" panose="02010609060101010101" pitchFamily="49" charset="-122"/>
              </a:rPr>
              <a:t>或需要征求供应商意见的复杂项目且具备一定竞争条件，采购人与符合条件的供应商就采购工程、货物和服务事宜进行讨论对话、谈判磋商，最终完善、确定采购文件和合同条款，采购人依据磋商小组评审后提交的磋商报告和谈判顺序，与供应商依次进行财务谈判，最先达成协议的供应商为成交人的采购方式。</a:t>
            </a:r>
          </a:p>
          <a:p>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5350" y="1468437"/>
            <a:ext cx="4095750" cy="3802063"/>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5840" y="914401"/>
            <a:ext cx="7214592" cy="5298908"/>
          </a:xfrm>
        </p:spPr>
        <p:txBody>
          <a:bodyPr>
            <a:normAutofit/>
          </a:bodyPr>
          <a:lstStyle/>
          <a:p>
            <a:r>
              <a:rPr lang="en-US" altLang="zh-CN" dirty="0">
                <a:latin typeface="楷体" panose="02010609060101010101" pitchFamily="49" charset="-122"/>
                <a:ea typeface="楷体" panose="02010609060101010101" pitchFamily="49" charset="-122"/>
              </a:rPr>
              <a:t>2.18</a:t>
            </a:r>
          </a:p>
          <a:p>
            <a:r>
              <a:rPr lang="zh-CN" altLang="en-US" dirty="0">
                <a:latin typeface="楷体" panose="02010609060101010101" pitchFamily="49" charset="-122"/>
                <a:ea typeface="楷体" panose="02010609060101010101" pitchFamily="49" charset="-122"/>
              </a:rPr>
              <a:t>单源直接采购 </a:t>
            </a:r>
            <a:r>
              <a:rPr lang="en-US" altLang="zh-CN" dirty="0">
                <a:latin typeface="楷体" panose="02010609060101010101" pitchFamily="49" charset="-122"/>
                <a:ea typeface="楷体" panose="02010609060101010101" pitchFamily="49" charset="-122"/>
              </a:rPr>
              <a:t>single-source procurement </a:t>
            </a:r>
          </a:p>
          <a:p>
            <a:r>
              <a:rPr lang="zh-CN" altLang="en-US" dirty="0">
                <a:latin typeface="楷体" panose="02010609060101010101" pitchFamily="49" charset="-122"/>
                <a:ea typeface="楷体" panose="02010609060101010101" pitchFamily="49" charset="-122"/>
              </a:rPr>
              <a:t>在卖方市场条件下，向单一供应商征求建议或报价的采购工程、货物或服务的采购方式。</a:t>
            </a:r>
          </a:p>
          <a:p>
            <a:r>
              <a:rPr lang="en-US" altLang="zh-CN" dirty="0">
                <a:latin typeface="楷体" panose="02010609060101010101" pitchFamily="49" charset="-122"/>
                <a:ea typeface="楷体" panose="02010609060101010101" pitchFamily="49" charset="-122"/>
              </a:rPr>
              <a:t>2.19 </a:t>
            </a:r>
          </a:p>
          <a:p>
            <a:r>
              <a:rPr lang="zh-CN" altLang="en-US" dirty="0">
                <a:latin typeface="楷体" panose="02010609060101010101" pitchFamily="49" charset="-122"/>
                <a:ea typeface="楷体" panose="02010609060101010101" pitchFamily="49" charset="-122"/>
              </a:rPr>
              <a:t>多源直接采购 </a:t>
            </a:r>
            <a:r>
              <a:rPr lang="en-US" altLang="zh-CN" dirty="0">
                <a:latin typeface="楷体" panose="02010609060101010101" pitchFamily="49" charset="-122"/>
                <a:ea typeface="楷体" panose="02010609060101010101" pitchFamily="49" charset="-122"/>
              </a:rPr>
              <a:t>multi-source procurement</a:t>
            </a:r>
          </a:p>
          <a:p>
            <a:r>
              <a:rPr lang="zh-CN" altLang="en-US" dirty="0">
                <a:latin typeface="楷体" panose="02010609060101010101" pitchFamily="49" charset="-122"/>
                <a:ea typeface="楷体" panose="02010609060101010101" pitchFamily="49" charset="-122"/>
              </a:rPr>
              <a:t>在不具备竞争要素的买方市场条件下，向多家供应商征求建议或报价的采购工程、货物和服务的采购方式。</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7025" y="1314449"/>
            <a:ext cx="3667805" cy="3711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52145" y="1524635"/>
            <a:ext cx="10642600" cy="4721225"/>
          </a:xfrm>
        </p:spPr>
        <p:txBody>
          <a:bodyPr/>
          <a:lstStyle/>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3.1</a:t>
            </a:r>
            <a:r>
              <a:rPr lang="zh-CN" altLang="en-US" dirty="0">
                <a:solidFill>
                  <a:prstClr val="black"/>
                </a:solidFill>
                <a:latin typeface="楷体" panose="02010609060101010101" pitchFamily="49" charset="-122"/>
                <a:ea typeface="楷体" panose="02010609060101010101" pitchFamily="49" charset="-122"/>
              </a:rPr>
              <a:t>　采购寻源</a:t>
            </a:r>
            <a:endParaRPr lang="en-US" altLang="zh-CN" dirty="0">
              <a:solidFill>
                <a:prstClr val="black"/>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3.2</a:t>
            </a:r>
            <a:r>
              <a:rPr lang="zh-CN" altLang="en-US" dirty="0">
                <a:solidFill>
                  <a:prstClr val="black"/>
                </a:solidFill>
                <a:latin typeface="楷体" panose="02010609060101010101" pitchFamily="49" charset="-122"/>
                <a:ea typeface="楷体" panose="02010609060101010101" pitchFamily="49" charset="-122"/>
              </a:rPr>
              <a:t>　采购咨询</a:t>
            </a:r>
            <a:endParaRPr lang="en-US" altLang="zh-CN" dirty="0">
              <a:solidFill>
                <a:prstClr val="black"/>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3.3</a:t>
            </a:r>
            <a:r>
              <a:rPr lang="zh-CN" altLang="en-US" dirty="0">
                <a:solidFill>
                  <a:prstClr val="black"/>
                </a:solidFill>
                <a:latin typeface="楷体" panose="02010609060101010101" pitchFamily="49" charset="-122"/>
                <a:ea typeface="楷体" panose="02010609060101010101" pitchFamily="49" charset="-122"/>
              </a:rPr>
              <a:t>　选择采购平台</a:t>
            </a:r>
            <a:endParaRPr lang="en-US" altLang="zh-CN" dirty="0">
              <a:solidFill>
                <a:prstClr val="black"/>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3.4</a:t>
            </a:r>
            <a:r>
              <a:rPr lang="zh-CN" altLang="en-US" dirty="0">
                <a:solidFill>
                  <a:prstClr val="black"/>
                </a:solidFill>
                <a:latin typeface="楷体" panose="02010609060101010101" pitchFamily="49" charset="-122"/>
                <a:ea typeface="楷体" panose="02010609060101010101" pitchFamily="49" charset="-122"/>
              </a:rPr>
              <a:t>　采购需求计划</a:t>
            </a:r>
            <a:endParaRPr lang="en-US" altLang="zh-CN" dirty="0">
              <a:solidFill>
                <a:prstClr val="black"/>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srgbClr val="FF0000"/>
                </a:solidFill>
                <a:latin typeface="楷体" panose="02010609060101010101" pitchFamily="49" charset="-122"/>
                <a:ea typeface="楷体" panose="02010609060101010101" pitchFamily="49" charset="-122"/>
              </a:rPr>
              <a:t>3.5</a:t>
            </a:r>
            <a:r>
              <a:rPr lang="zh-CN" altLang="en-US" dirty="0">
                <a:solidFill>
                  <a:srgbClr val="FF0000"/>
                </a:solidFill>
                <a:latin typeface="楷体" panose="02010609060101010101" pitchFamily="49" charset="-122"/>
                <a:ea typeface="楷体" panose="02010609060101010101" pitchFamily="49" charset="-122"/>
              </a:rPr>
              <a:t>　确定组织形式和采购方式</a:t>
            </a:r>
            <a:endParaRPr lang="en-US" altLang="zh-CN" dirty="0">
              <a:solidFill>
                <a:srgbClr val="FF0000"/>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3.6</a:t>
            </a:r>
            <a:r>
              <a:rPr lang="zh-CN" altLang="en-US" dirty="0">
                <a:solidFill>
                  <a:prstClr val="black"/>
                </a:solidFill>
                <a:latin typeface="楷体" panose="02010609060101010101" pitchFamily="49" charset="-122"/>
                <a:ea typeface="楷体" panose="02010609060101010101" pitchFamily="49" charset="-122"/>
              </a:rPr>
              <a:t>　采购文件</a:t>
            </a:r>
            <a:endParaRPr lang="en-US" altLang="zh-CN" dirty="0">
              <a:solidFill>
                <a:prstClr val="black"/>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3.7</a:t>
            </a:r>
            <a:r>
              <a:rPr lang="zh-CN" altLang="en-US" dirty="0">
                <a:solidFill>
                  <a:prstClr val="black"/>
                </a:solidFill>
                <a:latin typeface="楷体" panose="02010609060101010101" pitchFamily="49" charset="-122"/>
                <a:ea typeface="楷体" panose="02010609060101010101" pitchFamily="49" charset="-122"/>
              </a:rPr>
              <a:t>　执行采购程序</a:t>
            </a: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3.8</a:t>
            </a:r>
            <a:r>
              <a:rPr lang="zh-CN" altLang="en-US" dirty="0">
                <a:solidFill>
                  <a:prstClr val="black"/>
                </a:solidFill>
                <a:latin typeface="楷体" panose="02010609060101010101" pitchFamily="49" charset="-122"/>
                <a:ea typeface="楷体" panose="02010609060101010101" pitchFamily="49" charset="-122"/>
              </a:rPr>
              <a:t>　确定成交供应商</a:t>
            </a:r>
            <a:endParaRPr lang="en-US" altLang="zh-CN" dirty="0">
              <a:solidFill>
                <a:prstClr val="black"/>
              </a:solidFill>
              <a:latin typeface="楷体" panose="02010609060101010101" pitchFamily="49" charset="-122"/>
              <a:ea typeface="楷体" panose="02010609060101010101" pitchFamily="49" charset="-122"/>
            </a:endParaRPr>
          </a:p>
          <a:p>
            <a:pPr marL="342900" lvl="0" indent="-342900" eaLnBrk="1" fontAlgn="auto" hangingPunct="1">
              <a:spcBef>
                <a:spcPct val="20000"/>
              </a:spcBef>
              <a:spcAft>
                <a:spcPts val="0"/>
              </a:spcAft>
            </a:pPr>
            <a:r>
              <a:rPr lang="en-US" altLang="zh-CN" dirty="0">
                <a:solidFill>
                  <a:prstClr val="black"/>
                </a:solidFill>
                <a:latin typeface="楷体" panose="02010609060101010101" pitchFamily="49" charset="-122"/>
                <a:ea typeface="楷体" panose="02010609060101010101" pitchFamily="49" charset="-122"/>
              </a:rPr>
              <a:t>3.9</a:t>
            </a:r>
            <a:r>
              <a:rPr lang="zh-CN" altLang="en-US" dirty="0">
                <a:solidFill>
                  <a:prstClr val="black"/>
                </a:solidFill>
                <a:latin typeface="楷体" panose="02010609060101010101" pitchFamily="49" charset="-122"/>
                <a:ea typeface="楷体" panose="02010609060101010101" pitchFamily="49" charset="-122"/>
              </a:rPr>
              <a:t>　采购合同管理</a:t>
            </a:r>
          </a:p>
          <a:p>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35725" y="1622425"/>
            <a:ext cx="3937000" cy="3937000"/>
          </a:xfrm>
          <a:prstGeom prst="rect">
            <a:avLst/>
          </a:prstGeom>
        </p:spPr>
      </p:pic>
      <p:sp>
        <p:nvSpPr>
          <p:cNvPr id="15" name="矩形 1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533" name="Title 1"/>
          <p:cNvSpPr txBox="1">
            <a:spLocks noChangeArrowheads="1"/>
          </p:cNvSpPr>
          <p:nvPr/>
        </p:nvSpPr>
        <p:spPr bwMode="auto">
          <a:xfrm>
            <a:off x="652145" y="323850"/>
            <a:ext cx="11217910" cy="755650"/>
          </a:xfrm>
          <a:prstGeom prst="rect">
            <a:avLst/>
          </a:prstGeom>
          <a:noFill/>
          <a:ln w="9525">
            <a:noFill/>
            <a:miter lim="800000"/>
          </a:ln>
        </p:spPr>
        <p:txBody>
          <a:bodyPr lIns="0" tIns="0" rIns="0" bIns="0" anchor="ctr"/>
          <a:lstStyle/>
          <a:p>
            <a:pPr algn="l" defTabSz="1087755">
              <a:buClrTx/>
              <a:buSzTx/>
              <a:buFontTx/>
            </a:pPr>
            <a:r>
              <a:rPr lang="zh-CN" altLang="en-US" sz="2800" b="1" dirty="0">
                <a:solidFill>
                  <a:srgbClr val="666666"/>
                </a:solidFill>
                <a:latin typeface="Arial" panose="020B0604020202020204" pitchFamily="34" charset="0"/>
                <a:ea typeface="微软雅黑" panose="020B0503020204020204" pitchFamily="34" charset="-122"/>
                <a:sym typeface="+mn-ea"/>
              </a:rPr>
              <a:t>第三章  采购流程和通用要求</a:t>
            </a:r>
            <a:endParaRPr lang="zh-CN" altLang="en-US" sz="2800" b="1" dirty="0">
              <a:solidFill>
                <a:srgbClr val="666666"/>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752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4"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5" name="Freeform 10"/>
          <p:cNvSpPr>
            <a:spLocks noChangeArrowheads="1"/>
          </p:cNvSpPr>
          <p:nvPr/>
        </p:nvSpPr>
        <p:spPr bwMode="auto">
          <a:xfrm>
            <a:off x="690563" y="1385888"/>
            <a:ext cx="6692900"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6"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7" name="TextBox 105"/>
          <p:cNvSpPr txBox="1">
            <a:spLocks noChangeArrowheads="1"/>
          </p:cNvSpPr>
          <p:nvPr/>
        </p:nvSpPr>
        <p:spPr bwMode="auto">
          <a:xfrm>
            <a:off x="2651125" y="1481138"/>
            <a:ext cx="4032250"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dirty="0">
                <a:solidFill>
                  <a:srgbClr val="3C3C3C"/>
                </a:solidFill>
                <a:latin typeface="楷体" panose="02010609060101010101" pitchFamily="49" charset="-122"/>
                <a:ea typeface="楷体" panose="02010609060101010101" pitchFamily="49" charset="-122"/>
              </a:rPr>
              <a:t>确定采购组织形式原则</a:t>
            </a:r>
          </a:p>
        </p:txBody>
      </p:sp>
      <p:sp>
        <p:nvSpPr>
          <p:cNvPr id="8" name="TextBox 106"/>
          <p:cNvSpPr txBox="1">
            <a:spLocks noChangeArrowheads="1"/>
          </p:cNvSpPr>
          <p:nvPr/>
        </p:nvSpPr>
        <p:spPr bwMode="auto">
          <a:xfrm>
            <a:off x="1047750" y="1339850"/>
            <a:ext cx="1576388"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3.5.1 </a:t>
            </a:r>
            <a:endParaRPr lang="zh-CN" altLang="en-US" sz="4000" b="1">
              <a:solidFill>
                <a:srgbClr val="FFFFFF"/>
              </a:solidFill>
              <a:latin typeface="微软雅黑" panose="020B0503020204020204" pitchFamily="34" charset="-122"/>
              <a:ea typeface="微软雅黑" panose="020B0503020204020204" pitchFamily="34" charset="-122"/>
            </a:endParaRPr>
          </a:p>
        </p:txBody>
      </p:sp>
      <p:sp>
        <p:nvSpPr>
          <p:cNvPr id="9" name="TextBox 98"/>
          <p:cNvSpPr txBox="1">
            <a:spLocks noChangeArrowheads="1"/>
          </p:cNvSpPr>
          <p:nvPr/>
        </p:nvSpPr>
        <p:spPr bwMode="auto">
          <a:xfrm>
            <a:off x="2801938" y="5978525"/>
            <a:ext cx="903287" cy="523875"/>
          </a:xfrm>
          <a:prstGeom prst="rect">
            <a:avLst/>
          </a:prstGeom>
          <a:noFill/>
          <a:ln w="9525">
            <a:noFill/>
            <a:miter lim="800000"/>
          </a:ln>
        </p:spPr>
        <p:txBody>
          <a:bodyPr wrap="none">
            <a:spAutoFit/>
          </a:bodyPr>
          <a:lstStyle/>
          <a:p>
            <a:pPr>
              <a:buFont typeface="Arial" panose="020B0604020202020204" pitchFamily="34" charset="0"/>
              <a:buNone/>
            </a:pPr>
            <a:r>
              <a:rPr lang="zh-CN" altLang="en-US" sz="2800">
                <a:solidFill>
                  <a:srgbClr val="FFFFFF"/>
                </a:solidFill>
                <a:latin typeface="微软雅黑" panose="020B0503020204020204" pitchFamily="34" charset="-122"/>
                <a:ea typeface="微软雅黑" panose="020B0503020204020204" pitchFamily="34" charset="-122"/>
              </a:rPr>
              <a:t>目录</a:t>
            </a:r>
          </a:p>
        </p:txBody>
      </p:sp>
      <p:sp>
        <p:nvSpPr>
          <p:cNvPr id="10" name="矩形 9"/>
          <p:cNvSpPr/>
          <p:nvPr/>
        </p:nvSpPr>
        <p:spPr>
          <a:xfrm>
            <a:off x="4127500" y="2298700"/>
            <a:ext cx="7239000" cy="4367991"/>
          </a:xfrm>
          <a:prstGeom prst="rect">
            <a:avLst/>
          </a:prstGeom>
        </p:spPr>
        <p:txBody>
          <a:bodyPr wrap="square">
            <a:spAutoFit/>
          </a:bodyPr>
          <a:lstStyle/>
          <a:p>
            <a:pPr algn="just" fontAlgn="auto">
              <a:lnSpc>
                <a:spcPct val="150000"/>
              </a:lnSpc>
              <a:spcBef>
                <a:spcPts val="500"/>
              </a:spcBef>
              <a:spcAft>
                <a:spcPts val="0"/>
              </a:spcAft>
              <a:defRPr/>
            </a:pPr>
            <a:r>
              <a:rPr lang="zh-CN" altLang="en-US" sz="24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应依据采购项目的特点选择集中采购、框架协议采购或企业制度规定的其它组织形式。</a:t>
            </a:r>
          </a:p>
          <a:p>
            <a:pPr algn="just" fontAlgn="auto">
              <a:lnSpc>
                <a:spcPct val="150000"/>
              </a:lnSpc>
              <a:spcBef>
                <a:spcPts val="500"/>
              </a:spcBef>
              <a:spcAft>
                <a:spcPts val="0"/>
              </a:spcAft>
              <a:defRPr/>
            </a:pPr>
            <a:r>
              <a:rPr lang="en-US" altLang="zh-CN"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释义</a:t>
            </a:r>
            <a:r>
              <a:rPr lang="en-US" altLang="zh-CN" sz="1600" b="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gn="just" fontAlgn="auto">
              <a:lnSpc>
                <a:spcPct val="150000"/>
              </a:lnSpc>
              <a:spcBef>
                <a:spcPts val="500"/>
              </a:spcBef>
              <a:spcAft>
                <a:spcPts val="0"/>
              </a:spcAft>
              <a:defRPr/>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从执行采购职能的形式划分：企业采购组织包括分散采购、集中采购或混合采购，本标准重点规定了集中采购的使用规则；</a:t>
            </a:r>
          </a:p>
          <a:p>
            <a:pPr algn="just" fontAlgn="auto">
              <a:lnSpc>
                <a:spcPct val="150000"/>
              </a:lnSpc>
              <a:spcBef>
                <a:spcPts val="500"/>
              </a:spcBef>
              <a:spcAft>
                <a:spcPts val="0"/>
              </a:spcAft>
              <a:defRPr/>
            </a:pP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企业在制订采购计划评估或计划书中应确定采购组织形式及其配套采购方式。其中，符合企业集中采购目录的应由制度规定的采购主体和批量实施集中采购，符合企业框架协议目录内的采购采用框架协议采购，在一定条件下两者也可以结合通过集中采购签订框架协议合同。</a:t>
            </a:r>
          </a:p>
          <a:p>
            <a:pPr algn="just" fontAlgn="auto">
              <a:lnSpc>
                <a:spcPct val="150000"/>
              </a:lnSpc>
              <a:spcBef>
                <a:spcPts val="500"/>
              </a:spcBef>
              <a:spcAft>
                <a:spcPts val="0"/>
              </a:spcAft>
              <a:defRPr/>
            </a:pPr>
            <a:endPar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7531" name="organization_296962"/>
          <p:cNvSpPr>
            <a:spLocks noChangeAspect="1" noChangeArrowheads="1"/>
          </p:cNvSpPr>
          <p:nvPr/>
        </p:nvSpPr>
        <p:spPr bwMode="auto">
          <a:xfrm>
            <a:off x="1104900" y="2679700"/>
            <a:ext cx="2733675" cy="2838450"/>
          </a:xfrm>
          <a:custGeom>
            <a:avLst/>
            <a:gdLst>
              <a:gd name="T0" fmla="*/ 474840 w 584493"/>
              <a:gd name="T1" fmla="*/ 522211 h 606722"/>
              <a:gd name="T2" fmla="*/ 544059 w 584493"/>
              <a:gd name="T3" fmla="*/ 522211 h 606722"/>
              <a:gd name="T4" fmla="*/ 499930 w 584493"/>
              <a:gd name="T5" fmla="*/ 478152 h 606722"/>
              <a:gd name="T6" fmla="*/ 292201 w 584493"/>
              <a:gd name="T7" fmla="*/ 566359 h 606722"/>
              <a:gd name="T8" fmla="*/ 292201 w 584493"/>
              <a:gd name="T9" fmla="*/ 497250 h 606722"/>
              <a:gd name="T10" fmla="*/ 292201 w 584493"/>
              <a:gd name="T11" fmla="*/ 478152 h 606722"/>
              <a:gd name="T12" fmla="*/ 59437 w 584493"/>
              <a:gd name="T13" fmla="*/ 522211 h 606722"/>
              <a:gd name="T14" fmla="*/ 128711 w 584493"/>
              <a:gd name="T15" fmla="*/ 522211 h 606722"/>
              <a:gd name="T16" fmla="*/ 84546 w 584493"/>
              <a:gd name="T17" fmla="*/ 478152 h 606722"/>
              <a:gd name="T18" fmla="*/ 499921 w 584493"/>
              <a:gd name="T19" fmla="*/ 587616 h 606722"/>
              <a:gd name="T20" fmla="*/ 292202 w 584493"/>
              <a:gd name="T21" fmla="*/ 456894 h 606722"/>
              <a:gd name="T22" fmla="*/ 357600 w 584493"/>
              <a:gd name="T23" fmla="*/ 522211 h 606722"/>
              <a:gd name="T24" fmla="*/ 19132 w 584493"/>
              <a:gd name="T25" fmla="*/ 522211 h 606722"/>
              <a:gd name="T26" fmla="*/ 84537 w 584493"/>
              <a:gd name="T27" fmla="*/ 456894 h 606722"/>
              <a:gd name="T28" fmla="*/ 499921 w 584493"/>
              <a:gd name="T29" fmla="*/ 606722 h 606722"/>
              <a:gd name="T30" fmla="*/ 292202 w 584493"/>
              <a:gd name="T31" fmla="*/ 437788 h 606722"/>
              <a:gd name="T32" fmla="*/ 207674 w 584493"/>
              <a:gd name="T33" fmla="*/ 522211 h 606722"/>
              <a:gd name="T34" fmla="*/ 169075 w 584493"/>
              <a:gd name="T35" fmla="*/ 522211 h 606722"/>
              <a:gd name="T36" fmla="*/ 84537 w 584493"/>
              <a:gd name="T37" fmla="*/ 437788 h 606722"/>
              <a:gd name="T38" fmla="*/ 509482 w 584493"/>
              <a:gd name="T39" fmla="*/ 418595 h 606722"/>
              <a:gd name="T40" fmla="*/ 321002 w 584493"/>
              <a:gd name="T41" fmla="*/ 382087 h 606722"/>
              <a:gd name="T42" fmla="*/ 263350 w 584493"/>
              <a:gd name="T43" fmla="*/ 362989 h 606722"/>
              <a:gd name="T44" fmla="*/ 94074 w 584493"/>
              <a:gd name="T45" fmla="*/ 418595 h 606722"/>
              <a:gd name="T46" fmla="*/ 282685 w 584493"/>
              <a:gd name="T47" fmla="*/ 326436 h 606722"/>
              <a:gd name="T48" fmla="*/ 282685 w 584493"/>
              <a:gd name="T49" fmla="*/ 418595 h 606722"/>
              <a:gd name="T50" fmla="*/ 221151 w 584493"/>
              <a:gd name="T51" fmla="*/ 267887 h 606722"/>
              <a:gd name="T52" fmla="*/ 267166 w 584493"/>
              <a:gd name="T53" fmla="*/ 257310 h 606722"/>
              <a:gd name="T54" fmla="*/ 317275 w 584493"/>
              <a:gd name="T55" fmla="*/ 285752 h 606722"/>
              <a:gd name="T56" fmla="*/ 336410 w 584493"/>
              <a:gd name="T57" fmla="*/ 280686 h 606722"/>
              <a:gd name="T58" fmla="*/ 292176 w 584493"/>
              <a:gd name="T59" fmla="*/ 255532 h 606722"/>
              <a:gd name="T60" fmla="*/ 265030 w 584493"/>
              <a:gd name="T61" fmla="*/ 189583 h 606722"/>
              <a:gd name="T62" fmla="*/ 314337 w 584493"/>
              <a:gd name="T63" fmla="*/ 186739 h 606722"/>
              <a:gd name="T64" fmla="*/ 373009 w 584493"/>
              <a:gd name="T65" fmla="*/ 138308 h 606722"/>
              <a:gd name="T66" fmla="*/ 373009 w 584493"/>
              <a:gd name="T67" fmla="*/ 157361 h 606722"/>
              <a:gd name="T68" fmla="*/ 211485 w 584493"/>
              <a:gd name="T69" fmla="*/ 138308 h 606722"/>
              <a:gd name="T70" fmla="*/ 188410 w 584493"/>
              <a:gd name="T71" fmla="*/ 138308 h 606722"/>
              <a:gd name="T72" fmla="*/ 261381 w 584493"/>
              <a:gd name="T73" fmla="*/ 142031 h 606722"/>
              <a:gd name="T74" fmla="*/ 292176 w 584493"/>
              <a:gd name="T75" fmla="*/ 172873 h 606722"/>
              <a:gd name="T76" fmla="*/ 323060 w 584493"/>
              <a:gd name="T77" fmla="*/ 128255 h 606722"/>
              <a:gd name="T78" fmla="*/ 261381 w 584493"/>
              <a:gd name="T79" fmla="*/ 69771 h 606722"/>
              <a:gd name="T80" fmla="*/ 301788 w 584493"/>
              <a:gd name="T81" fmla="*/ 101057 h 606722"/>
              <a:gd name="T82" fmla="*/ 292176 w 584493"/>
              <a:gd name="T83" fmla="*/ 53684 h 606722"/>
              <a:gd name="T84" fmla="*/ 217235 w 584493"/>
              <a:gd name="T85" fmla="*/ 74927 h 606722"/>
              <a:gd name="T86" fmla="*/ 157514 w 584493"/>
              <a:gd name="T87" fmla="*/ 153586 h 606722"/>
              <a:gd name="T88" fmla="*/ 253905 w 584493"/>
              <a:gd name="T89" fmla="*/ 174029 h 606722"/>
              <a:gd name="T90" fmla="*/ 243224 w 584493"/>
              <a:gd name="T91" fmla="*/ 62928 h 606722"/>
              <a:gd name="T92" fmla="*/ 342195 w 584493"/>
              <a:gd name="T93" fmla="*/ 64883 h 606722"/>
              <a:gd name="T94" fmla="*/ 338902 w 584493"/>
              <a:gd name="T95" fmla="*/ 179895 h 606722"/>
              <a:gd name="T96" fmla="*/ 412953 w 584493"/>
              <a:gd name="T97" fmla="*/ 94036 h 606722"/>
              <a:gd name="T98" fmla="*/ 401382 w 584493"/>
              <a:gd name="T99" fmla="*/ 74927 h 606722"/>
              <a:gd name="T100" fmla="*/ 427193 w 584493"/>
              <a:gd name="T101" fmla="*/ 79815 h 606722"/>
              <a:gd name="T102" fmla="*/ 378331 w 584493"/>
              <a:gd name="T103" fmla="*/ 280863 h 606722"/>
              <a:gd name="T104" fmla="*/ 255329 w 584493"/>
              <a:gd name="T105" fmla="*/ 302728 h 606722"/>
              <a:gd name="T106" fmla="*/ 157247 w 584493"/>
              <a:gd name="T107" fmla="*/ 79904 h 6067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84493"/>
              <a:gd name="T163" fmla="*/ 0 h 606722"/>
              <a:gd name="T164" fmla="*/ 584493 w 584493"/>
              <a:gd name="T165" fmla="*/ 606722 h 6067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84493" h="606722">
                <a:moveTo>
                  <a:pt x="499930" y="478152"/>
                </a:moveTo>
                <a:lnTo>
                  <a:pt x="499930" y="497250"/>
                </a:lnTo>
                <a:cubicBezTo>
                  <a:pt x="486139" y="497250"/>
                  <a:pt x="474840" y="508443"/>
                  <a:pt x="474840" y="522211"/>
                </a:cubicBezTo>
                <a:cubicBezTo>
                  <a:pt x="474840" y="536068"/>
                  <a:pt x="486139" y="547261"/>
                  <a:pt x="499930" y="547261"/>
                </a:cubicBezTo>
                <a:cubicBezTo>
                  <a:pt x="513720" y="547261"/>
                  <a:pt x="524931" y="536068"/>
                  <a:pt x="524931" y="522211"/>
                </a:cubicBezTo>
                <a:lnTo>
                  <a:pt x="544059" y="522211"/>
                </a:lnTo>
                <a:cubicBezTo>
                  <a:pt x="544059" y="546550"/>
                  <a:pt x="524308" y="566359"/>
                  <a:pt x="499930" y="566359"/>
                </a:cubicBezTo>
                <a:cubicBezTo>
                  <a:pt x="475552" y="566359"/>
                  <a:pt x="455711" y="546550"/>
                  <a:pt x="455711" y="522211"/>
                </a:cubicBezTo>
                <a:cubicBezTo>
                  <a:pt x="455711" y="497961"/>
                  <a:pt x="475552" y="478152"/>
                  <a:pt x="499930" y="478152"/>
                </a:cubicBezTo>
                <a:close/>
                <a:moveTo>
                  <a:pt x="292201" y="478152"/>
                </a:moveTo>
                <a:cubicBezTo>
                  <a:pt x="316599" y="478152"/>
                  <a:pt x="336455" y="497961"/>
                  <a:pt x="336455" y="522211"/>
                </a:cubicBezTo>
                <a:cubicBezTo>
                  <a:pt x="336455" y="546550"/>
                  <a:pt x="316599" y="566359"/>
                  <a:pt x="292201" y="566359"/>
                </a:cubicBezTo>
                <a:lnTo>
                  <a:pt x="292201" y="547261"/>
                </a:lnTo>
                <a:cubicBezTo>
                  <a:pt x="306003" y="547261"/>
                  <a:pt x="317311" y="536068"/>
                  <a:pt x="317311" y="522211"/>
                </a:cubicBezTo>
                <a:cubicBezTo>
                  <a:pt x="317311" y="508443"/>
                  <a:pt x="306003" y="497250"/>
                  <a:pt x="292201" y="497250"/>
                </a:cubicBezTo>
                <a:cubicBezTo>
                  <a:pt x="278400" y="497250"/>
                  <a:pt x="267181" y="508443"/>
                  <a:pt x="267181" y="522211"/>
                </a:cubicBezTo>
                <a:lnTo>
                  <a:pt x="248037" y="522211"/>
                </a:lnTo>
                <a:cubicBezTo>
                  <a:pt x="248037" y="497961"/>
                  <a:pt x="267893" y="478152"/>
                  <a:pt x="292201" y="478152"/>
                </a:cubicBezTo>
                <a:close/>
                <a:moveTo>
                  <a:pt x="84546" y="478152"/>
                </a:moveTo>
                <a:lnTo>
                  <a:pt x="84546" y="497250"/>
                </a:lnTo>
                <a:cubicBezTo>
                  <a:pt x="70745" y="497250"/>
                  <a:pt x="59437" y="508443"/>
                  <a:pt x="59437" y="522211"/>
                </a:cubicBezTo>
                <a:cubicBezTo>
                  <a:pt x="59437" y="536068"/>
                  <a:pt x="70745" y="547261"/>
                  <a:pt x="84546" y="547261"/>
                </a:cubicBezTo>
                <a:cubicBezTo>
                  <a:pt x="98348" y="547261"/>
                  <a:pt x="109567" y="536068"/>
                  <a:pt x="109567" y="522211"/>
                </a:cubicBezTo>
                <a:lnTo>
                  <a:pt x="128711" y="522211"/>
                </a:lnTo>
                <a:cubicBezTo>
                  <a:pt x="128711" y="546550"/>
                  <a:pt x="108944" y="566359"/>
                  <a:pt x="84546" y="566359"/>
                </a:cubicBezTo>
                <a:cubicBezTo>
                  <a:pt x="60149" y="566359"/>
                  <a:pt x="40293" y="546550"/>
                  <a:pt x="40293" y="522211"/>
                </a:cubicBezTo>
                <a:cubicBezTo>
                  <a:pt x="40293" y="497961"/>
                  <a:pt x="60149" y="478152"/>
                  <a:pt x="84546" y="478152"/>
                </a:cubicBezTo>
                <a:close/>
                <a:moveTo>
                  <a:pt x="499921" y="456894"/>
                </a:moveTo>
                <a:cubicBezTo>
                  <a:pt x="463777" y="456894"/>
                  <a:pt x="434488" y="486220"/>
                  <a:pt x="434488" y="522211"/>
                </a:cubicBezTo>
                <a:cubicBezTo>
                  <a:pt x="434488" y="558290"/>
                  <a:pt x="463777" y="587616"/>
                  <a:pt x="499921" y="587616"/>
                </a:cubicBezTo>
                <a:cubicBezTo>
                  <a:pt x="535975" y="587616"/>
                  <a:pt x="565353" y="558290"/>
                  <a:pt x="565353" y="522211"/>
                </a:cubicBezTo>
                <a:cubicBezTo>
                  <a:pt x="565353" y="486220"/>
                  <a:pt x="535975" y="456894"/>
                  <a:pt x="499921" y="456894"/>
                </a:cubicBezTo>
                <a:close/>
                <a:moveTo>
                  <a:pt x="292202" y="456894"/>
                </a:moveTo>
                <a:cubicBezTo>
                  <a:pt x="256166" y="456894"/>
                  <a:pt x="226804" y="486220"/>
                  <a:pt x="226804" y="522211"/>
                </a:cubicBezTo>
                <a:cubicBezTo>
                  <a:pt x="226804" y="558290"/>
                  <a:pt x="256166" y="587616"/>
                  <a:pt x="292202" y="587616"/>
                </a:cubicBezTo>
                <a:cubicBezTo>
                  <a:pt x="328326" y="587616"/>
                  <a:pt x="357600" y="558290"/>
                  <a:pt x="357600" y="522211"/>
                </a:cubicBezTo>
                <a:cubicBezTo>
                  <a:pt x="357600" y="486220"/>
                  <a:pt x="328326" y="456894"/>
                  <a:pt x="292202" y="456894"/>
                </a:cubicBezTo>
                <a:close/>
                <a:moveTo>
                  <a:pt x="84537" y="456894"/>
                </a:moveTo>
                <a:cubicBezTo>
                  <a:pt x="48498" y="456894"/>
                  <a:pt x="19132" y="486220"/>
                  <a:pt x="19132" y="522211"/>
                </a:cubicBezTo>
                <a:cubicBezTo>
                  <a:pt x="19132" y="558290"/>
                  <a:pt x="48409" y="587616"/>
                  <a:pt x="84537" y="587616"/>
                </a:cubicBezTo>
                <a:cubicBezTo>
                  <a:pt x="120577" y="587616"/>
                  <a:pt x="149943" y="558290"/>
                  <a:pt x="149943" y="522211"/>
                </a:cubicBezTo>
                <a:cubicBezTo>
                  <a:pt x="149943" y="486220"/>
                  <a:pt x="120577" y="456894"/>
                  <a:pt x="84537" y="456894"/>
                </a:cubicBezTo>
                <a:close/>
                <a:moveTo>
                  <a:pt x="499921" y="437788"/>
                </a:moveTo>
                <a:cubicBezTo>
                  <a:pt x="546569" y="437788"/>
                  <a:pt x="584493" y="475734"/>
                  <a:pt x="584493" y="522211"/>
                </a:cubicBezTo>
                <a:cubicBezTo>
                  <a:pt x="584493" y="568776"/>
                  <a:pt x="546569" y="606722"/>
                  <a:pt x="499921" y="606722"/>
                </a:cubicBezTo>
                <a:cubicBezTo>
                  <a:pt x="453272" y="606722"/>
                  <a:pt x="415348" y="568776"/>
                  <a:pt x="415348" y="522211"/>
                </a:cubicBezTo>
                <a:cubicBezTo>
                  <a:pt x="415348" y="475734"/>
                  <a:pt x="453272" y="437788"/>
                  <a:pt x="499921" y="437788"/>
                </a:cubicBezTo>
                <a:close/>
                <a:moveTo>
                  <a:pt x="292202" y="437788"/>
                </a:moveTo>
                <a:cubicBezTo>
                  <a:pt x="338826" y="437788"/>
                  <a:pt x="376819" y="475734"/>
                  <a:pt x="376819" y="522211"/>
                </a:cubicBezTo>
                <a:cubicBezTo>
                  <a:pt x="376819" y="568776"/>
                  <a:pt x="338826" y="606722"/>
                  <a:pt x="292202" y="606722"/>
                </a:cubicBezTo>
                <a:cubicBezTo>
                  <a:pt x="245578" y="606722"/>
                  <a:pt x="207674" y="568776"/>
                  <a:pt x="207674" y="522211"/>
                </a:cubicBezTo>
                <a:cubicBezTo>
                  <a:pt x="207674" y="475734"/>
                  <a:pt x="245578" y="437788"/>
                  <a:pt x="292202" y="437788"/>
                </a:cubicBezTo>
                <a:close/>
                <a:moveTo>
                  <a:pt x="84537" y="437788"/>
                </a:moveTo>
                <a:cubicBezTo>
                  <a:pt x="131166" y="437788"/>
                  <a:pt x="169075" y="475734"/>
                  <a:pt x="169075" y="522211"/>
                </a:cubicBezTo>
                <a:cubicBezTo>
                  <a:pt x="169075" y="568776"/>
                  <a:pt x="131166" y="606722"/>
                  <a:pt x="84537" y="606722"/>
                </a:cubicBezTo>
                <a:cubicBezTo>
                  <a:pt x="37908" y="606722"/>
                  <a:pt x="0" y="568776"/>
                  <a:pt x="0" y="522211"/>
                </a:cubicBezTo>
                <a:cubicBezTo>
                  <a:pt x="0" y="475734"/>
                  <a:pt x="37908" y="437788"/>
                  <a:pt x="84537" y="437788"/>
                </a:cubicBezTo>
                <a:close/>
                <a:moveTo>
                  <a:pt x="321002" y="362989"/>
                </a:moveTo>
                <a:lnTo>
                  <a:pt x="509482" y="362989"/>
                </a:lnTo>
                <a:lnTo>
                  <a:pt x="509482" y="418595"/>
                </a:lnTo>
                <a:lnTo>
                  <a:pt x="490340" y="418595"/>
                </a:lnTo>
                <a:lnTo>
                  <a:pt x="490340" y="382087"/>
                </a:lnTo>
                <a:lnTo>
                  <a:pt x="321002" y="382087"/>
                </a:lnTo>
                <a:lnTo>
                  <a:pt x="321002" y="362989"/>
                </a:lnTo>
                <a:close/>
                <a:moveTo>
                  <a:pt x="74940" y="362989"/>
                </a:moveTo>
                <a:lnTo>
                  <a:pt x="263350" y="362989"/>
                </a:lnTo>
                <a:lnTo>
                  <a:pt x="263350" y="382087"/>
                </a:lnTo>
                <a:lnTo>
                  <a:pt x="94074" y="382087"/>
                </a:lnTo>
                <a:lnTo>
                  <a:pt x="94074" y="418595"/>
                </a:lnTo>
                <a:lnTo>
                  <a:pt x="74940" y="418595"/>
                </a:lnTo>
                <a:lnTo>
                  <a:pt x="74940" y="362989"/>
                </a:lnTo>
                <a:close/>
                <a:moveTo>
                  <a:pt x="282685" y="326436"/>
                </a:moveTo>
                <a:lnTo>
                  <a:pt x="301808" y="326436"/>
                </a:lnTo>
                <a:lnTo>
                  <a:pt x="301808" y="418595"/>
                </a:lnTo>
                <a:lnTo>
                  <a:pt x="282685" y="418595"/>
                </a:lnTo>
                <a:lnTo>
                  <a:pt x="282685" y="326436"/>
                </a:lnTo>
                <a:close/>
                <a:moveTo>
                  <a:pt x="249988" y="201315"/>
                </a:moveTo>
                <a:cubicBezTo>
                  <a:pt x="236460" y="214469"/>
                  <a:pt x="222932" y="235534"/>
                  <a:pt x="221151" y="267887"/>
                </a:cubicBezTo>
                <a:cubicBezTo>
                  <a:pt x="229696" y="273131"/>
                  <a:pt x="238596" y="277397"/>
                  <a:pt x="248030" y="280686"/>
                </a:cubicBezTo>
                <a:lnTo>
                  <a:pt x="248030" y="257310"/>
                </a:lnTo>
                <a:lnTo>
                  <a:pt x="267166" y="257310"/>
                </a:lnTo>
                <a:lnTo>
                  <a:pt x="267166" y="285752"/>
                </a:lnTo>
                <a:cubicBezTo>
                  <a:pt x="275532" y="287263"/>
                  <a:pt x="283898" y="288063"/>
                  <a:pt x="292176" y="288063"/>
                </a:cubicBezTo>
                <a:cubicBezTo>
                  <a:pt x="300453" y="288063"/>
                  <a:pt x="308908" y="287263"/>
                  <a:pt x="317275" y="285752"/>
                </a:cubicBezTo>
                <a:lnTo>
                  <a:pt x="317275" y="257310"/>
                </a:lnTo>
                <a:lnTo>
                  <a:pt x="336410" y="257310"/>
                </a:lnTo>
                <a:lnTo>
                  <a:pt x="336410" y="280686"/>
                </a:lnTo>
                <a:cubicBezTo>
                  <a:pt x="345755" y="277397"/>
                  <a:pt x="354745" y="273131"/>
                  <a:pt x="363200" y="267887"/>
                </a:cubicBezTo>
                <a:cubicBezTo>
                  <a:pt x="361509" y="235534"/>
                  <a:pt x="347981" y="214469"/>
                  <a:pt x="334452" y="201315"/>
                </a:cubicBezTo>
                <a:lnTo>
                  <a:pt x="292176" y="255532"/>
                </a:lnTo>
                <a:lnTo>
                  <a:pt x="249988" y="201315"/>
                </a:lnTo>
                <a:close/>
                <a:moveTo>
                  <a:pt x="270103" y="186739"/>
                </a:moveTo>
                <a:cubicBezTo>
                  <a:pt x="268768" y="187450"/>
                  <a:pt x="267077" y="188338"/>
                  <a:pt x="265030" y="189583"/>
                </a:cubicBezTo>
                <a:lnTo>
                  <a:pt x="292176" y="224424"/>
                </a:lnTo>
                <a:lnTo>
                  <a:pt x="319322" y="189583"/>
                </a:lnTo>
                <a:cubicBezTo>
                  <a:pt x="317364" y="188338"/>
                  <a:pt x="315673" y="187450"/>
                  <a:pt x="314337" y="186739"/>
                </a:cubicBezTo>
                <a:cubicBezTo>
                  <a:pt x="307484" y="190116"/>
                  <a:pt x="300008" y="191983"/>
                  <a:pt x="292176" y="191983"/>
                </a:cubicBezTo>
                <a:cubicBezTo>
                  <a:pt x="284433" y="191983"/>
                  <a:pt x="276867" y="190116"/>
                  <a:pt x="270103" y="186739"/>
                </a:cubicBezTo>
                <a:close/>
                <a:moveTo>
                  <a:pt x="373009" y="138308"/>
                </a:moveTo>
                <a:lnTo>
                  <a:pt x="396084" y="138308"/>
                </a:lnTo>
                <a:lnTo>
                  <a:pt x="396084" y="157361"/>
                </a:lnTo>
                <a:lnTo>
                  <a:pt x="373009" y="157361"/>
                </a:lnTo>
                <a:lnTo>
                  <a:pt x="373009" y="138308"/>
                </a:lnTo>
                <a:close/>
                <a:moveTo>
                  <a:pt x="188410" y="138308"/>
                </a:moveTo>
                <a:lnTo>
                  <a:pt x="211485" y="138308"/>
                </a:lnTo>
                <a:lnTo>
                  <a:pt x="211485" y="157361"/>
                </a:lnTo>
                <a:lnTo>
                  <a:pt x="188410" y="157361"/>
                </a:lnTo>
                <a:lnTo>
                  <a:pt x="188410" y="138308"/>
                </a:lnTo>
                <a:close/>
                <a:moveTo>
                  <a:pt x="287548" y="114123"/>
                </a:moveTo>
                <a:lnTo>
                  <a:pt x="261381" y="125322"/>
                </a:lnTo>
                <a:lnTo>
                  <a:pt x="261381" y="142031"/>
                </a:lnTo>
                <a:cubicBezTo>
                  <a:pt x="261381" y="150209"/>
                  <a:pt x="264496" y="157763"/>
                  <a:pt x="270192" y="163452"/>
                </a:cubicBezTo>
                <a:lnTo>
                  <a:pt x="275532" y="167896"/>
                </a:lnTo>
                <a:cubicBezTo>
                  <a:pt x="280516" y="171096"/>
                  <a:pt x="286213" y="172873"/>
                  <a:pt x="292176" y="172873"/>
                </a:cubicBezTo>
                <a:cubicBezTo>
                  <a:pt x="298317" y="172873"/>
                  <a:pt x="304191" y="171007"/>
                  <a:pt x="309264" y="167629"/>
                </a:cubicBezTo>
                <a:cubicBezTo>
                  <a:pt x="317898" y="161852"/>
                  <a:pt x="323060" y="152342"/>
                  <a:pt x="323060" y="142031"/>
                </a:cubicBezTo>
                <a:lnTo>
                  <a:pt x="323060" y="128255"/>
                </a:lnTo>
                <a:cubicBezTo>
                  <a:pt x="302678" y="126744"/>
                  <a:pt x="292532" y="120256"/>
                  <a:pt x="287548" y="114123"/>
                </a:cubicBezTo>
                <a:close/>
                <a:moveTo>
                  <a:pt x="292176" y="53684"/>
                </a:moveTo>
                <a:cubicBezTo>
                  <a:pt x="273752" y="53684"/>
                  <a:pt x="264318" y="65327"/>
                  <a:pt x="261381" y="69771"/>
                </a:cubicBezTo>
                <a:lnTo>
                  <a:pt x="261381" y="104524"/>
                </a:lnTo>
                <a:lnTo>
                  <a:pt x="301788" y="87281"/>
                </a:lnTo>
                <a:lnTo>
                  <a:pt x="301788" y="101057"/>
                </a:lnTo>
                <a:cubicBezTo>
                  <a:pt x="302500" y="103102"/>
                  <a:pt x="307751" y="107635"/>
                  <a:pt x="323060" y="109057"/>
                </a:cubicBezTo>
                <a:lnTo>
                  <a:pt x="323060" y="69771"/>
                </a:lnTo>
                <a:cubicBezTo>
                  <a:pt x="320123" y="65327"/>
                  <a:pt x="310599" y="53684"/>
                  <a:pt x="292176" y="53684"/>
                </a:cubicBezTo>
                <a:close/>
                <a:moveTo>
                  <a:pt x="292176" y="19109"/>
                </a:moveTo>
                <a:cubicBezTo>
                  <a:pt x="248742" y="19109"/>
                  <a:pt x="208246" y="40174"/>
                  <a:pt x="183058" y="74927"/>
                </a:cubicBezTo>
                <a:lnTo>
                  <a:pt x="217235" y="74927"/>
                </a:lnTo>
                <a:lnTo>
                  <a:pt x="217235" y="94036"/>
                </a:lnTo>
                <a:lnTo>
                  <a:pt x="171488" y="94036"/>
                </a:lnTo>
                <a:cubicBezTo>
                  <a:pt x="162321" y="112523"/>
                  <a:pt x="157514" y="132966"/>
                  <a:pt x="157514" y="153586"/>
                </a:cubicBezTo>
                <a:cubicBezTo>
                  <a:pt x="157514" y="192516"/>
                  <a:pt x="174336" y="229135"/>
                  <a:pt x="203262" y="254555"/>
                </a:cubicBezTo>
                <a:cubicBezTo>
                  <a:pt x="208602" y="216514"/>
                  <a:pt x="228450" y="193227"/>
                  <a:pt x="245449" y="179984"/>
                </a:cubicBezTo>
                <a:cubicBezTo>
                  <a:pt x="248475" y="177584"/>
                  <a:pt x="251323" y="175628"/>
                  <a:pt x="253905" y="174029"/>
                </a:cubicBezTo>
                <a:cubicBezTo>
                  <a:pt x="246339" y="165141"/>
                  <a:pt x="242245" y="153942"/>
                  <a:pt x="242245" y="142031"/>
                </a:cubicBezTo>
                <a:lnTo>
                  <a:pt x="242245" y="64883"/>
                </a:lnTo>
                <a:lnTo>
                  <a:pt x="243224" y="62928"/>
                </a:lnTo>
                <a:cubicBezTo>
                  <a:pt x="243847" y="61772"/>
                  <a:pt x="257821" y="34575"/>
                  <a:pt x="292176" y="34575"/>
                </a:cubicBezTo>
                <a:cubicBezTo>
                  <a:pt x="326531" y="34575"/>
                  <a:pt x="340593" y="61772"/>
                  <a:pt x="341127" y="62928"/>
                </a:cubicBezTo>
                <a:lnTo>
                  <a:pt x="342195" y="64883"/>
                </a:lnTo>
                <a:lnTo>
                  <a:pt x="342195" y="142031"/>
                </a:lnTo>
                <a:cubicBezTo>
                  <a:pt x="342195" y="153942"/>
                  <a:pt x="337923" y="165141"/>
                  <a:pt x="330536" y="174029"/>
                </a:cubicBezTo>
                <a:cubicBezTo>
                  <a:pt x="333117" y="175628"/>
                  <a:pt x="335965" y="177584"/>
                  <a:pt x="338902" y="179895"/>
                </a:cubicBezTo>
                <a:cubicBezTo>
                  <a:pt x="355902" y="193227"/>
                  <a:pt x="375838" y="216602"/>
                  <a:pt x="381179" y="254555"/>
                </a:cubicBezTo>
                <a:cubicBezTo>
                  <a:pt x="410016" y="229135"/>
                  <a:pt x="426837" y="192516"/>
                  <a:pt x="426837" y="153586"/>
                </a:cubicBezTo>
                <a:cubicBezTo>
                  <a:pt x="426837" y="132966"/>
                  <a:pt x="422031" y="112523"/>
                  <a:pt x="412953" y="94036"/>
                </a:cubicBezTo>
                <a:lnTo>
                  <a:pt x="367205" y="94036"/>
                </a:lnTo>
                <a:lnTo>
                  <a:pt x="367205" y="74927"/>
                </a:lnTo>
                <a:lnTo>
                  <a:pt x="401382" y="74927"/>
                </a:lnTo>
                <a:cubicBezTo>
                  <a:pt x="376194" y="40174"/>
                  <a:pt x="335698" y="19109"/>
                  <a:pt x="292176" y="19109"/>
                </a:cubicBezTo>
                <a:close/>
                <a:moveTo>
                  <a:pt x="292176" y="0"/>
                </a:moveTo>
                <a:cubicBezTo>
                  <a:pt x="348337" y="0"/>
                  <a:pt x="400047" y="30575"/>
                  <a:pt x="427193" y="79815"/>
                </a:cubicBezTo>
                <a:lnTo>
                  <a:pt x="427193" y="79904"/>
                </a:lnTo>
                <a:cubicBezTo>
                  <a:pt x="439476" y="102480"/>
                  <a:pt x="445973" y="127899"/>
                  <a:pt x="445973" y="153586"/>
                </a:cubicBezTo>
                <a:cubicBezTo>
                  <a:pt x="445973" y="204604"/>
                  <a:pt x="420696" y="252155"/>
                  <a:pt x="378331" y="280863"/>
                </a:cubicBezTo>
                <a:cubicBezTo>
                  <a:pt x="363289" y="290996"/>
                  <a:pt x="346735" y="298373"/>
                  <a:pt x="329112" y="302728"/>
                </a:cubicBezTo>
                <a:cubicBezTo>
                  <a:pt x="316830" y="305661"/>
                  <a:pt x="304458" y="307172"/>
                  <a:pt x="292176" y="307172"/>
                </a:cubicBezTo>
                <a:cubicBezTo>
                  <a:pt x="279982" y="307172"/>
                  <a:pt x="267611" y="305661"/>
                  <a:pt x="255329" y="302728"/>
                </a:cubicBezTo>
                <a:cubicBezTo>
                  <a:pt x="237706" y="298373"/>
                  <a:pt x="221151" y="290996"/>
                  <a:pt x="206110" y="280863"/>
                </a:cubicBezTo>
                <a:cubicBezTo>
                  <a:pt x="163656" y="252155"/>
                  <a:pt x="138379" y="204604"/>
                  <a:pt x="138379" y="153586"/>
                </a:cubicBezTo>
                <a:cubicBezTo>
                  <a:pt x="138379" y="127899"/>
                  <a:pt x="144876" y="102480"/>
                  <a:pt x="157247" y="79904"/>
                </a:cubicBezTo>
                <a:cubicBezTo>
                  <a:pt x="184393" y="30575"/>
                  <a:pt x="236104" y="0"/>
                  <a:pt x="292176" y="0"/>
                </a:cubicBezTo>
                <a:close/>
              </a:path>
            </a:pathLst>
          </a:custGeom>
          <a:solidFill>
            <a:schemeClr val="accent1"/>
          </a:solidFill>
          <a:ln w="9525">
            <a:noFill/>
            <a:rou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 presetClass="entr" presetSubtype="1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300"/>
                                        <p:tgtEl>
                                          <p:spTgt spid="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90"/>
                                          </p:val>
                                        </p:tav>
                                        <p:tav tm="100000">
                                          <p:val>
                                            <p:fltVal val="0"/>
                                          </p:val>
                                        </p:tav>
                                      </p:tavLst>
                                    </p:anim>
                                    <p:animEffect transition="in" filter="fade">
                                      <p:cBhvr>
                                        <p:cTn id="30" dur="500"/>
                                        <p:tgtEl>
                                          <p:spTgt spid="8"/>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1" fill="hold" grpId="0" nodeType="with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854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6" name="MH_Other_1"/>
          <p:cNvSpPr>
            <a:spLocks noChangeArrowheads="1"/>
          </p:cNvSpPr>
          <p:nvPr>
            <p:custDataLst>
              <p:tags r:id="rId1"/>
            </p:custDataLst>
          </p:nvPr>
        </p:nvSpPr>
        <p:spPr bwMode="auto">
          <a:xfrm rot="10800000" flipV="1">
            <a:off x="3340100" y="5449888"/>
            <a:ext cx="2722563" cy="574675"/>
          </a:xfrm>
          <a:prstGeom prst="ellipse">
            <a:avLst/>
          </a:prstGeom>
          <a:gradFill rotWithShape="1">
            <a:gsLst>
              <a:gs pos="0">
                <a:schemeClr val="bg1">
                  <a:lumMod val="65000"/>
                </a:schemeClr>
              </a:gs>
              <a:gs pos="100000">
                <a:srgbClr val="EEECE1">
                  <a:alpha val="0"/>
                </a:srgbClr>
              </a:gs>
            </a:gsLst>
            <a:path path="shape">
              <a:fillToRect l="50000" t="50000" r="50000" b="50000"/>
            </a:path>
          </a:gradFill>
          <a:ln w="9525">
            <a:noFill/>
            <a:round/>
          </a:ln>
          <a:effectLst/>
        </p:spPr>
        <p:txBody>
          <a:bodyPr wrap="none" anchor="ctr"/>
          <a:lstStyle/>
          <a:p>
            <a:pPr fontAlgn="auto">
              <a:spcBef>
                <a:spcPts val="0"/>
              </a:spcBef>
              <a:spcAft>
                <a:spcPts val="0"/>
              </a:spcAft>
              <a:defRPr/>
            </a:pPr>
            <a:endParaRPr lang="zh-CN" altLang="en-US" sz="1350" kern="0">
              <a:solidFill>
                <a:sysClr val="windowText" lastClr="000000"/>
              </a:solidFill>
              <a:latin typeface="+mn-lt"/>
              <a:ea typeface="宋体" panose="02010600030101010101" pitchFamily="2" charset="-122"/>
            </a:endParaRPr>
          </a:p>
        </p:txBody>
      </p:sp>
      <p:sp>
        <p:nvSpPr>
          <p:cNvPr id="7" name="MH_Other_2"/>
          <p:cNvSpPr/>
          <p:nvPr>
            <p:custDataLst>
              <p:tags r:id="rId2"/>
            </p:custDataLst>
          </p:nvPr>
        </p:nvSpPr>
        <p:spPr>
          <a:xfrm>
            <a:off x="1405890" y="2368579"/>
            <a:ext cx="4270156" cy="4015106"/>
          </a:xfrm>
          <a:prstGeom prst="ellipse">
            <a:avLst/>
          </a:prstGeom>
          <a:solidFill>
            <a:schemeClr val="accent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200" fontAlgn="auto">
              <a:lnSpc>
                <a:spcPct val="150000"/>
              </a:lnSpc>
              <a:spcBef>
                <a:spcPts val="0"/>
              </a:spcBef>
              <a:spcAft>
                <a:spcPts val="0"/>
              </a:spcAft>
              <a:defRPr/>
            </a:pPr>
            <a:endParaRPr lang="zh-CN" altLang="en-US">
              <a:solidFill>
                <a:schemeClr val="bg1">
                  <a:lumMod val="50000"/>
                </a:schemeClr>
              </a:solidFill>
              <a:latin typeface="微软雅黑" panose="020B0503020204020204" pitchFamily="34" charset="-122"/>
            </a:endParaRPr>
          </a:p>
        </p:txBody>
      </p:sp>
      <p:sp>
        <p:nvSpPr>
          <p:cNvPr id="8" name="MH_Other_3"/>
          <p:cNvSpPr/>
          <p:nvPr>
            <p:custDataLst>
              <p:tags r:id="rId3"/>
            </p:custDataLst>
          </p:nvPr>
        </p:nvSpPr>
        <p:spPr>
          <a:xfrm>
            <a:off x="1705769" y="2372399"/>
            <a:ext cx="990600" cy="987425"/>
          </a:xfrm>
          <a:prstGeom prst="ellipse">
            <a:avLst/>
          </a:prstGeom>
          <a:solidFill>
            <a:schemeClr val="accent2"/>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216000" anchor="ctr"/>
          <a:lstStyle/>
          <a:p>
            <a:pPr algn="ctr" fontAlgn="auto">
              <a:lnSpc>
                <a:spcPct val="150000"/>
              </a:lnSpc>
              <a:spcBef>
                <a:spcPts val="0"/>
              </a:spcBef>
              <a:spcAft>
                <a:spcPts val="0"/>
              </a:spcAft>
              <a:defRPr/>
            </a:pPr>
            <a:r>
              <a:rPr lang="en-US" altLang="zh-CN" sz="3200" dirty="0">
                <a:solidFill>
                  <a:srgbClr val="FFFFFF"/>
                </a:solidFill>
                <a:latin typeface="Berlin Sans FB" pitchFamily="34" charset="0"/>
              </a:rPr>
              <a:t>01</a:t>
            </a:r>
            <a:endParaRPr lang="zh-CN" altLang="en-US" sz="3200" dirty="0">
              <a:solidFill>
                <a:srgbClr val="FFFFFF"/>
              </a:solidFill>
              <a:latin typeface="Berlin Sans FB" pitchFamily="34" charset="0"/>
            </a:endParaRPr>
          </a:p>
        </p:txBody>
      </p:sp>
      <p:sp>
        <p:nvSpPr>
          <p:cNvPr id="9" name="MH_SubTitle_1"/>
          <p:cNvSpPr/>
          <p:nvPr>
            <p:custDataLst>
              <p:tags r:id="rId4"/>
            </p:custDataLst>
          </p:nvPr>
        </p:nvSpPr>
        <p:spPr>
          <a:xfrm>
            <a:off x="1956739" y="2903220"/>
            <a:ext cx="3152471" cy="2930859"/>
          </a:xfrm>
          <a:prstGeom prst="ellipse">
            <a:avLst/>
          </a:prstGeom>
          <a:solidFill>
            <a:srgbClr val="FFFFFF"/>
          </a:solidFill>
          <a:ln w="254000">
            <a:noFill/>
          </a:ln>
          <a:effectLst>
            <a:innerShdw blurRad="63500" dist="25400" dir="18900000">
              <a:prstClr val="black">
                <a:alpha val="15000"/>
              </a:prstClr>
            </a:innerShdw>
          </a:effectLst>
        </p:spPr>
        <p:style>
          <a:lnRef idx="2">
            <a:schemeClr val="accent3"/>
          </a:lnRef>
          <a:fillRef idx="1">
            <a:schemeClr val="lt1"/>
          </a:fillRef>
          <a:effectRef idx="0">
            <a:schemeClr val="accent3"/>
          </a:effectRef>
          <a:fontRef idx="minor">
            <a:schemeClr val="dk1"/>
          </a:fontRef>
        </p:style>
        <p:txBody>
          <a:bodyPr lIns="0" tIns="0" rIns="0" bIns="0" anchor="ctr">
            <a:normAutofit/>
          </a:bodyPr>
          <a:lstStyle/>
          <a:p>
            <a:pPr fontAlgn="auto">
              <a:lnSpc>
                <a:spcPct val="130000"/>
              </a:lnSpc>
              <a:spcBef>
                <a:spcPts val="0"/>
              </a:spcBef>
              <a:spcAft>
                <a:spcPts val="0"/>
              </a:spcAft>
              <a:defRPr/>
            </a:pPr>
            <a:r>
              <a:rPr lang="zh-CN" altLang="en-US" sz="2000" dirty="0">
                <a:solidFill>
                  <a:srgbClr val="383838"/>
                </a:solidFill>
                <a:latin typeface="楷体" panose="02010609060101010101" pitchFamily="49" charset="-122"/>
                <a:ea typeface="楷体" panose="02010609060101010101" pitchFamily="49" charset="-122"/>
              </a:rPr>
              <a:t>集中采购宜和第</a:t>
            </a:r>
            <a:r>
              <a:rPr lang="en-US" altLang="zh-CN" sz="2000" dirty="0">
                <a:solidFill>
                  <a:srgbClr val="383838"/>
                </a:solidFill>
                <a:latin typeface="楷体" panose="02010609060101010101" pitchFamily="49" charset="-122"/>
                <a:ea typeface="楷体" panose="02010609060101010101" pitchFamily="49" charset="-122"/>
              </a:rPr>
              <a:t>4</a:t>
            </a:r>
            <a:r>
              <a:rPr lang="zh-CN" altLang="en-US" sz="2000" dirty="0">
                <a:solidFill>
                  <a:srgbClr val="383838"/>
                </a:solidFill>
                <a:latin typeface="楷体" panose="02010609060101010101" pitchFamily="49" charset="-122"/>
                <a:ea typeface="楷体" panose="02010609060101010101" pitchFamily="49" charset="-122"/>
              </a:rPr>
              <a:t>章规定的采购方式（单源或多源直接采购除外）组合使用；</a:t>
            </a:r>
          </a:p>
        </p:txBody>
      </p:sp>
      <p:sp>
        <p:nvSpPr>
          <p:cNvPr id="10" name="MH_Other_4"/>
          <p:cNvSpPr>
            <a:spLocks noChangeArrowheads="1"/>
          </p:cNvSpPr>
          <p:nvPr>
            <p:custDataLst>
              <p:tags r:id="rId5"/>
            </p:custDataLst>
          </p:nvPr>
        </p:nvSpPr>
        <p:spPr bwMode="auto">
          <a:xfrm rot="10800000" flipV="1">
            <a:off x="7456488" y="5449888"/>
            <a:ext cx="2724150" cy="574675"/>
          </a:xfrm>
          <a:prstGeom prst="ellipse">
            <a:avLst/>
          </a:prstGeom>
          <a:gradFill rotWithShape="1">
            <a:gsLst>
              <a:gs pos="0">
                <a:schemeClr val="bg1">
                  <a:lumMod val="65000"/>
                </a:schemeClr>
              </a:gs>
              <a:gs pos="100000">
                <a:srgbClr val="EEECE1">
                  <a:alpha val="0"/>
                </a:srgbClr>
              </a:gs>
            </a:gsLst>
            <a:path path="shape">
              <a:fillToRect l="50000" t="50000" r="50000" b="50000"/>
            </a:path>
          </a:gradFill>
          <a:ln w="9525">
            <a:noFill/>
            <a:round/>
          </a:ln>
          <a:effectLst/>
        </p:spPr>
        <p:txBody>
          <a:bodyPr wrap="none" anchor="ctr"/>
          <a:lstStyle/>
          <a:p>
            <a:pPr fontAlgn="auto">
              <a:spcBef>
                <a:spcPts val="0"/>
              </a:spcBef>
              <a:spcAft>
                <a:spcPts val="0"/>
              </a:spcAft>
              <a:defRPr/>
            </a:pPr>
            <a:endParaRPr lang="zh-CN" altLang="en-US" sz="1350" kern="0">
              <a:solidFill>
                <a:sysClr val="windowText" lastClr="000000"/>
              </a:solidFill>
              <a:latin typeface="+mn-lt"/>
              <a:ea typeface="宋体" panose="02010600030101010101" pitchFamily="2" charset="-122"/>
            </a:endParaRPr>
          </a:p>
        </p:txBody>
      </p:sp>
      <p:sp>
        <p:nvSpPr>
          <p:cNvPr id="11" name="MH_Other_5"/>
          <p:cNvSpPr/>
          <p:nvPr>
            <p:custDataLst>
              <p:tags r:id="rId6"/>
            </p:custDataLst>
          </p:nvPr>
        </p:nvSpPr>
        <p:spPr>
          <a:xfrm>
            <a:off x="6129339" y="2296954"/>
            <a:ext cx="4105921" cy="4015106"/>
          </a:xfrm>
          <a:prstGeom prst="ellipse">
            <a:avLst/>
          </a:prstGeom>
          <a:solidFill>
            <a:schemeClr val="accent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200" fontAlgn="auto">
              <a:lnSpc>
                <a:spcPct val="150000"/>
              </a:lnSpc>
              <a:spcBef>
                <a:spcPts val="0"/>
              </a:spcBef>
              <a:spcAft>
                <a:spcPts val="0"/>
              </a:spcAft>
              <a:defRPr/>
            </a:pPr>
            <a:endParaRPr lang="zh-CN" altLang="en-US">
              <a:solidFill>
                <a:schemeClr val="bg1">
                  <a:lumMod val="50000"/>
                </a:schemeClr>
              </a:solidFill>
              <a:latin typeface="微软雅黑" panose="020B0503020204020204" pitchFamily="34" charset="-122"/>
            </a:endParaRPr>
          </a:p>
        </p:txBody>
      </p:sp>
      <p:sp>
        <p:nvSpPr>
          <p:cNvPr id="12" name="MH_Other_6"/>
          <p:cNvSpPr/>
          <p:nvPr>
            <p:custDataLst>
              <p:tags r:id="rId7"/>
            </p:custDataLst>
          </p:nvPr>
        </p:nvSpPr>
        <p:spPr>
          <a:xfrm>
            <a:off x="9265382" y="2296954"/>
            <a:ext cx="987425" cy="987425"/>
          </a:xfrm>
          <a:prstGeom prst="ellipse">
            <a:avLst/>
          </a:prstGeom>
          <a:solidFill>
            <a:schemeClr val="accent2"/>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216000" anchor="ctr"/>
          <a:lstStyle/>
          <a:p>
            <a:pPr algn="ctr" fontAlgn="auto">
              <a:lnSpc>
                <a:spcPct val="150000"/>
              </a:lnSpc>
              <a:spcBef>
                <a:spcPts val="0"/>
              </a:spcBef>
              <a:spcAft>
                <a:spcPts val="0"/>
              </a:spcAft>
              <a:defRPr/>
            </a:pPr>
            <a:r>
              <a:rPr lang="en-US" altLang="zh-CN" sz="3200" dirty="0">
                <a:solidFill>
                  <a:srgbClr val="FFFFFF"/>
                </a:solidFill>
                <a:latin typeface="Berlin Sans FB" pitchFamily="34" charset="0"/>
              </a:rPr>
              <a:t>02</a:t>
            </a:r>
            <a:endParaRPr lang="zh-CN" altLang="en-US" sz="3200" dirty="0">
              <a:solidFill>
                <a:srgbClr val="FFFFFF"/>
              </a:solidFill>
              <a:latin typeface="Berlin Sans FB" pitchFamily="34" charset="0"/>
            </a:endParaRPr>
          </a:p>
        </p:txBody>
      </p:sp>
      <p:sp>
        <p:nvSpPr>
          <p:cNvPr id="13" name="MH_SubTitle_2"/>
          <p:cNvSpPr/>
          <p:nvPr>
            <p:custDataLst>
              <p:tags r:id="rId8"/>
            </p:custDataLst>
          </p:nvPr>
        </p:nvSpPr>
        <p:spPr>
          <a:xfrm>
            <a:off x="6576949" y="2821023"/>
            <a:ext cx="3182145" cy="2936244"/>
          </a:xfrm>
          <a:prstGeom prst="ellipse">
            <a:avLst/>
          </a:prstGeom>
          <a:solidFill>
            <a:srgbClr val="FFFFFF"/>
          </a:solidFill>
          <a:ln w="254000">
            <a:noFill/>
          </a:ln>
          <a:effectLst>
            <a:innerShdw blurRad="63500" dist="25400" dir="18900000">
              <a:prstClr val="black">
                <a:alpha val="15000"/>
              </a:prstClr>
            </a:innerShdw>
          </a:effectLst>
        </p:spPr>
        <p:style>
          <a:lnRef idx="2">
            <a:schemeClr val="accent3"/>
          </a:lnRef>
          <a:fillRef idx="1">
            <a:schemeClr val="lt1"/>
          </a:fillRef>
          <a:effectRef idx="0">
            <a:schemeClr val="accent3"/>
          </a:effectRef>
          <a:fontRef idx="minor">
            <a:schemeClr val="dk1"/>
          </a:fontRef>
        </p:style>
        <p:txBody>
          <a:bodyPr lIns="0" tIns="0" rIns="0" bIns="0" anchor="ctr">
            <a:noAutofit/>
          </a:bodyPr>
          <a:lstStyle/>
          <a:p>
            <a:pPr fontAlgn="auto">
              <a:lnSpc>
                <a:spcPct val="130000"/>
              </a:lnSpc>
              <a:spcBef>
                <a:spcPts val="0"/>
              </a:spcBef>
              <a:spcAft>
                <a:spcPts val="0"/>
              </a:spcAft>
              <a:defRPr/>
            </a:pPr>
            <a:r>
              <a:rPr lang="zh-CN" altLang="en-US" sz="2000" dirty="0">
                <a:solidFill>
                  <a:srgbClr val="383838"/>
                </a:solidFill>
                <a:latin typeface="楷体" panose="02010609060101010101" pitchFamily="49" charset="-122"/>
                <a:ea typeface="楷体" panose="02010609060101010101" pitchFamily="49" charset="-122"/>
              </a:rPr>
              <a:t>集中采购合同形式包括商业合同、特许经营合同，以及连锁经营、代工生产、售后维护服务等合同。</a:t>
            </a:r>
          </a:p>
        </p:txBody>
      </p:sp>
      <p:sp>
        <p:nvSpPr>
          <p:cNvPr id="108560" name="矩形 1"/>
          <p:cNvSpPr>
            <a:spLocks noChangeArrowheads="1"/>
          </p:cNvSpPr>
          <p:nvPr/>
        </p:nvSpPr>
        <p:spPr bwMode="auto">
          <a:xfrm>
            <a:off x="5767928" y="1224432"/>
            <a:ext cx="4059125" cy="461665"/>
          </a:xfrm>
          <a:prstGeom prst="rect">
            <a:avLst/>
          </a:prstGeom>
          <a:solidFill>
            <a:srgbClr val="1F3984"/>
          </a:solidFill>
          <a:ln w="9525">
            <a:noFill/>
            <a:miter lim="800000"/>
          </a:ln>
        </p:spPr>
        <p:txBody>
          <a:bodyPr wrap="none">
            <a:spAutoFit/>
          </a:bodyPr>
          <a:lstStyle/>
          <a:p>
            <a:r>
              <a:rPr lang="en-US" altLang="zh-CN" sz="2400" b="1" dirty="0">
                <a:solidFill>
                  <a:schemeClr val="bg1"/>
                </a:solidFill>
                <a:latin typeface="楷体" panose="02010609060101010101" pitchFamily="49" charset="-122"/>
                <a:ea typeface="楷体" panose="02010609060101010101" pitchFamily="49" charset="-122"/>
                <a:sym typeface="Arial" panose="020B0604020202020204" pitchFamily="34" charset="0"/>
              </a:rPr>
              <a:t>3.5.2.1  </a:t>
            </a:r>
            <a:r>
              <a:rPr lang="zh-CN" altLang="en-US" sz="2400" b="1" dirty="0">
                <a:solidFill>
                  <a:schemeClr val="bg1"/>
                </a:solidFill>
                <a:latin typeface="楷体" panose="02010609060101010101" pitchFamily="49" charset="-122"/>
                <a:ea typeface="楷体" panose="02010609060101010101" pitchFamily="49" charset="-122"/>
                <a:sym typeface="Arial" panose="020B0604020202020204" pitchFamily="34" charset="0"/>
              </a:rPr>
              <a:t>集中采购使用规则</a:t>
            </a:r>
          </a:p>
        </p:txBody>
      </p:sp>
      <p:sp>
        <p:nvSpPr>
          <p:cNvPr id="14"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15" name="Freeform 10"/>
          <p:cNvSpPr>
            <a:spLocks noChangeArrowheads="1"/>
          </p:cNvSpPr>
          <p:nvPr/>
        </p:nvSpPr>
        <p:spPr bwMode="auto">
          <a:xfrm>
            <a:off x="652463" y="1166813"/>
            <a:ext cx="3919537"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16" name="Rectangle 12"/>
          <p:cNvSpPr>
            <a:spLocks noChangeArrowheads="1"/>
          </p:cNvSpPr>
          <p:nvPr/>
        </p:nvSpPr>
        <p:spPr bwMode="auto">
          <a:xfrm>
            <a:off x="939800" y="1130300"/>
            <a:ext cx="1531938" cy="738188"/>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17" name="TextBox 105"/>
          <p:cNvSpPr txBox="1">
            <a:spLocks noChangeArrowheads="1"/>
          </p:cNvSpPr>
          <p:nvPr/>
        </p:nvSpPr>
        <p:spPr bwMode="auto">
          <a:xfrm>
            <a:off x="2573338" y="1211263"/>
            <a:ext cx="1724025"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dirty="0">
                <a:solidFill>
                  <a:srgbClr val="3C3C3C"/>
                </a:solidFill>
                <a:latin typeface="楷体" panose="02010609060101010101" pitchFamily="49" charset="-122"/>
                <a:ea typeface="楷体" panose="02010609060101010101" pitchFamily="49" charset="-122"/>
              </a:rPr>
              <a:t>集中采购</a:t>
            </a:r>
          </a:p>
        </p:txBody>
      </p:sp>
      <p:sp>
        <p:nvSpPr>
          <p:cNvPr id="18" name="TextBox 106"/>
          <p:cNvSpPr txBox="1">
            <a:spLocks noChangeArrowheads="1"/>
          </p:cNvSpPr>
          <p:nvPr/>
        </p:nvSpPr>
        <p:spPr bwMode="auto">
          <a:xfrm>
            <a:off x="957263" y="1158875"/>
            <a:ext cx="1576387"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3.5.2 </a:t>
            </a:r>
            <a:endParaRPr lang="zh-CN" altLang="en-US" sz="4000" b="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300"/>
                                        <p:tgtEl>
                                          <p:spTgt spid="14"/>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9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9"/>
          <p:cNvSpPr>
            <a:spLocks noChangeArrowheads="1"/>
          </p:cNvSpPr>
          <p:nvPr/>
        </p:nvSpPr>
        <p:spPr bwMode="auto">
          <a:xfrm>
            <a:off x="7776865" y="1839264"/>
            <a:ext cx="3720369" cy="1667333"/>
          </a:xfrm>
          <a:prstGeom prst="rect">
            <a:avLst/>
          </a:prstGeom>
          <a:blipFill>
            <a:blip r:embed="rId3" cstate="print"/>
            <a:stretch>
              <a:fillRect t="-19997" b="-19694"/>
            </a:stretch>
          </a:blipFill>
          <a:ln>
            <a:solidFill>
              <a:srgbClr val="1F3984"/>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3" name="内容占位符 2"/>
          <p:cNvSpPr>
            <a:spLocks noGrp="1"/>
          </p:cNvSpPr>
          <p:nvPr>
            <p:ph idx="4294967295"/>
          </p:nvPr>
        </p:nvSpPr>
        <p:spPr>
          <a:xfrm>
            <a:off x="694766" y="2263774"/>
            <a:ext cx="3943910" cy="3478214"/>
          </a:xfrm>
        </p:spPr>
        <p:txBody>
          <a:bodyPr rtlCol="0">
            <a:normAutofit fontScale="90000" lnSpcReduction="10000"/>
          </a:bodyPr>
          <a:lstStyle/>
          <a:p>
            <a:pPr marL="0" indent="0" algn="just" eaLnBrk="1" hangingPunct="1">
              <a:lnSpc>
                <a:spcPct val="150000"/>
              </a:lnSpc>
              <a:spcBef>
                <a:spcPct val="0"/>
              </a:spcBef>
              <a:buNone/>
              <a:defRPr/>
            </a:pPr>
            <a:r>
              <a:rPr lang="en-US" altLang="zh-CN" sz="27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a:t>
            </a:r>
            <a:r>
              <a:rPr lang="zh-CN" altLang="en-US" sz="27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企业集团或跨国公司中能够形成一定规模优势的大宗、批量且标准化程度高的同类货物或服务；</a:t>
            </a:r>
          </a:p>
          <a:p>
            <a:pPr marL="0" indent="0" algn="just" eaLnBrk="1" hangingPunct="1">
              <a:lnSpc>
                <a:spcPct val="150000"/>
              </a:lnSpc>
              <a:spcBef>
                <a:spcPct val="0"/>
              </a:spcBef>
              <a:buNone/>
              <a:defRPr/>
            </a:pPr>
            <a:r>
              <a:rPr lang="en-US" altLang="zh-CN" sz="27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a:t>
            </a:r>
            <a:r>
              <a:rPr lang="zh-CN" altLang="en-US" sz="2700" dirty="0">
                <a:solidFill>
                  <a:schemeClr val="tx1">
                    <a:lumMod val="75000"/>
                    <a:lumOff val="25000"/>
                  </a:schemeClr>
                </a:solidFill>
                <a:latin typeface="楷体" panose="02010609060101010101" pitchFamily="49" charset="-122"/>
                <a:ea typeface="楷体" panose="02010609060101010101" pitchFamily="49" charset="-122"/>
                <a:sym typeface="Arial" panose="020B0604020202020204" pitchFamily="34" charset="0"/>
              </a:rPr>
              <a:t>企业采购中的内部关联项目。</a:t>
            </a:r>
          </a:p>
          <a:p>
            <a:pPr marL="0" indent="0" eaLnBrk="1" fontAlgn="auto" hangingPunct="1">
              <a:spcAft>
                <a:spcPts val="0"/>
              </a:spcAft>
              <a:buNone/>
              <a:defRPr/>
            </a:pPr>
            <a:r>
              <a:rPr lang="zh-CN" altLang="en-US" sz="1600" dirty="0">
                <a:latin typeface="Arial" panose="020B0604020202020204" pitchFamily="34" charset="0"/>
                <a:ea typeface="微软雅黑" panose="020B0503020204020204" pitchFamily="34" charset="-122"/>
                <a:sym typeface="Arial" panose="020B0604020202020204" pitchFamily="34" charset="0"/>
              </a:rPr>
              <a:t>    </a:t>
            </a:r>
          </a:p>
        </p:txBody>
      </p:sp>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957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109576" name="矩形 6"/>
          <p:cNvSpPr>
            <a:spLocks noChangeArrowheads="1"/>
          </p:cNvSpPr>
          <p:nvPr/>
        </p:nvSpPr>
        <p:spPr bwMode="auto">
          <a:xfrm>
            <a:off x="1074420" y="1439214"/>
            <a:ext cx="3024188" cy="461665"/>
          </a:xfrm>
          <a:prstGeom prst="rect">
            <a:avLst/>
          </a:prstGeom>
          <a:solidFill>
            <a:srgbClr val="1F3984"/>
          </a:solidFill>
          <a:ln w="9525">
            <a:noFill/>
            <a:miter lim="800000"/>
          </a:ln>
        </p:spPr>
        <p:txBody>
          <a:bodyPr wrap="square">
            <a:spAutoFit/>
          </a:bodyPr>
          <a:lstStyle/>
          <a:p>
            <a:r>
              <a:rPr lang="en-US" altLang="zh-CN" sz="2400" b="1" dirty="0">
                <a:solidFill>
                  <a:schemeClr val="bg1"/>
                </a:solidFill>
                <a:latin typeface="楷体" panose="02010609060101010101" pitchFamily="49" charset="-122"/>
                <a:ea typeface="楷体" panose="02010609060101010101" pitchFamily="49" charset="-122"/>
                <a:sym typeface="Arial" panose="020B0604020202020204" pitchFamily="34" charset="0"/>
              </a:rPr>
              <a:t>3.5.2.2   </a:t>
            </a:r>
            <a:r>
              <a:rPr lang="zh-CN" altLang="en-US" sz="2400" b="1" dirty="0">
                <a:solidFill>
                  <a:schemeClr val="bg1"/>
                </a:solidFill>
                <a:latin typeface="楷体" panose="02010609060101010101" pitchFamily="49" charset="-122"/>
                <a:ea typeface="楷体" panose="02010609060101010101" pitchFamily="49" charset="-122"/>
                <a:sym typeface="Arial" panose="020B0604020202020204" pitchFamily="34" charset="0"/>
              </a:rPr>
              <a:t>适用条件</a:t>
            </a:r>
          </a:p>
        </p:txBody>
      </p:sp>
      <p:sp>
        <p:nvSpPr>
          <p:cNvPr id="8" name="Rectangle 6"/>
          <p:cNvSpPr>
            <a:spLocks noChangeArrowheads="1"/>
          </p:cNvSpPr>
          <p:nvPr/>
        </p:nvSpPr>
        <p:spPr bwMode="auto">
          <a:xfrm>
            <a:off x="4879975" y="1839913"/>
            <a:ext cx="2795588" cy="1682750"/>
          </a:xfrm>
          <a:prstGeom prst="rect">
            <a:avLst/>
          </a:prstGeom>
          <a:solidFill>
            <a:srgbClr val="0098A8"/>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9" name="Rectangle 9"/>
          <p:cNvSpPr>
            <a:spLocks noChangeArrowheads="1"/>
          </p:cNvSpPr>
          <p:nvPr/>
        </p:nvSpPr>
        <p:spPr bwMode="auto">
          <a:xfrm>
            <a:off x="7777163" y="3643313"/>
            <a:ext cx="3719512" cy="2098675"/>
          </a:xfrm>
          <a:prstGeom prst="rect">
            <a:avLst/>
          </a:prstGeom>
          <a:solidFill>
            <a:srgbClr val="006794"/>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006794"/>
              </a:solidFill>
            </a:endParaRPr>
          </a:p>
        </p:txBody>
      </p:sp>
      <p:sp>
        <p:nvSpPr>
          <p:cNvPr id="10" name="TextBox 26"/>
          <p:cNvSpPr txBox="1">
            <a:spLocks noChangeArrowheads="1"/>
          </p:cNvSpPr>
          <p:nvPr/>
        </p:nvSpPr>
        <p:spPr bwMode="auto">
          <a:xfrm>
            <a:off x="5080000" y="1901825"/>
            <a:ext cx="1382713" cy="860425"/>
          </a:xfrm>
          <a:prstGeom prst="rect">
            <a:avLst/>
          </a:prstGeom>
          <a:noFill/>
          <a:ln w="9525">
            <a:noFill/>
            <a:miter lim="800000"/>
          </a:ln>
        </p:spPr>
        <p:txBody>
          <a:bodyPr>
            <a:spAutoFit/>
          </a:bodyPr>
          <a:lstStyle/>
          <a:p>
            <a:pPr>
              <a:buFont typeface="Arial" panose="020B0604020202020204" pitchFamily="34" charset="0"/>
              <a:buNone/>
            </a:pPr>
            <a:r>
              <a:rPr lang="en-US" altLang="zh-CN" sz="5000" b="1">
                <a:solidFill>
                  <a:srgbClr val="FFFFFF"/>
                </a:solidFill>
                <a:latin typeface="微软雅黑" panose="020B0503020204020204" pitchFamily="34" charset="-122"/>
                <a:ea typeface="微软雅黑" panose="020B0503020204020204" pitchFamily="34" charset="-122"/>
              </a:rPr>
              <a:t>1</a:t>
            </a:r>
            <a:endParaRPr lang="zh-CN" altLang="en-US" sz="5000" b="1">
              <a:solidFill>
                <a:srgbClr val="FFFFFF"/>
              </a:solidFill>
              <a:latin typeface="微软雅黑" panose="020B0503020204020204" pitchFamily="34" charset="-122"/>
              <a:ea typeface="微软雅黑" panose="020B0503020204020204" pitchFamily="34" charset="-122"/>
            </a:endParaRPr>
          </a:p>
        </p:txBody>
      </p:sp>
      <p:sp>
        <p:nvSpPr>
          <p:cNvPr id="11" name="TextBox 27"/>
          <p:cNvSpPr txBox="1">
            <a:spLocks noChangeArrowheads="1"/>
          </p:cNvSpPr>
          <p:nvPr/>
        </p:nvSpPr>
        <p:spPr bwMode="auto">
          <a:xfrm>
            <a:off x="5068888" y="2681288"/>
            <a:ext cx="2833687" cy="522287"/>
          </a:xfrm>
          <a:prstGeom prst="rect">
            <a:avLst/>
          </a:prstGeom>
          <a:noFill/>
          <a:ln w="9525">
            <a:noFill/>
            <a:miter lim="800000"/>
          </a:ln>
        </p:spPr>
        <p:txBody>
          <a:bodyPr>
            <a:spAutoFit/>
          </a:bodyPr>
          <a:lstStyle/>
          <a:p>
            <a:pPr>
              <a:buFont typeface="Arial" panose="020B0604020202020204" pitchFamily="34" charset="0"/>
              <a:buNone/>
            </a:pPr>
            <a:r>
              <a:rPr lang="zh-CN" altLang="en-US" sz="1400">
                <a:solidFill>
                  <a:srgbClr val="FFFFFF"/>
                </a:solidFill>
                <a:latin typeface="微软雅黑" panose="020B0503020204020204" pitchFamily="34" charset="-122"/>
                <a:ea typeface="微软雅黑" panose="020B0503020204020204" pitchFamily="34" charset="-122"/>
              </a:rPr>
              <a:t>示例：大批量生产零部件、大宗生产原材料或战略物资储备等。 </a:t>
            </a:r>
          </a:p>
        </p:txBody>
      </p:sp>
      <p:sp>
        <p:nvSpPr>
          <p:cNvPr id="12" name="TextBox 28"/>
          <p:cNvSpPr txBox="1">
            <a:spLocks noChangeArrowheads="1"/>
          </p:cNvSpPr>
          <p:nvPr/>
        </p:nvSpPr>
        <p:spPr bwMode="auto">
          <a:xfrm>
            <a:off x="7902575" y="3746500"/>
            <a:ext cx="1382713" cy="860425"/>
          </a:xfrm>
          <a:prstGeom prst="rect">
            <a:avLst/>
          </a:prstGeom>
          <a:noFill/>
          <a:ln w="9525">
            <a:noFill/>
            <a:miter lim="800000"/>
          </a:ln>
        </p:spPr>
        <p:txBody>
          <a:bodyPr>
            <a:spAutoFit/>
          </a:bodyPr>
          <a:lstStyle/>
          <a:p>
            <a:pPr>
              <a:buFont typeface="Arial" panose="020B0604020202020204" pitchFamily="34" charset="0"/>
              <a:buNone/>
            </a:pPr>
            <a:r>
              <a:rPr lang="en-US" altLang="zh-CN" sz="5000" b="1">
                <a:solidFill>
                  <a:srgbClr val="FFFFFF"/>
                </a:solidFill>
                <a:latin typeface="微软雅黑" panose="020B0503020204020204" pitchFamily="34" charset="-122"/>
                <a:ea typeface="微软雅黑" panose="020B0503020204020204" pitchFamily="34" charset="-122"/>
              </a:rPr>
              <a:t>2</a:t>
            </a:r>
            <a:endParaRPr lang="zh-CN" altLang="en-US" sz="5000" b="1">
              <a:solidFill>
                <a:srgbClr val="FFFFFF"/>
              </a:solidFill>
              <a:latin typeface="微软雅黑" panose="020B0503020204020204" pitchFamily="34" charset="-122"/>
              <a:ea typeface="微软雅黑" panose="020B0503020204020204" pitchFamily="34" charset="-122"/>
            </a:endParaRPr>
          </a:p>
        </p:txBody>
      </p:sp>
      <p:sp>
        <p:nvSpPr>
          <p:cNvPr id="13" name="TextBox 29"/>
          <p:cNvSpPr txBox="1">
            <a:spLocks noChangeArrowheads="1"/>
          </p:cNvSpPr>
          <p:nvPr/>
        </p:nvSpPr>
        <p:spPr bwMode="auto">
          <a:xfrm>
            <a:off x="7891463" y="4525963"/>
            <a:ext cx="3390900" cy="954087"/>
          </a:xfrm>
          <a:prstGeom prst="rect">
            <a:avLst/>
          </a:prstGeom>
          <a:noFill/>
          <a:ln w="9525">
            <a:noFill/>
            <a:miter lim="800000"/>
          </a:ln>
        </p:spPr>
        <p:txBody>
          <a:bodyPr>
            <a:spAutoFit/>
          </a:bodyPr>
          <a:lstStyle/>
          <a:p>
            <a:pPr>
              <a:buFont typeface="Arial" panose="020B0604020202020204" pitchFamily="34" charset="0"/>
              <a:buNone/>
            </a:pPr>
            <a:r>
              <a:rPr lang="zh-CN" altLang="en-US" sz="1400">
                <a:solidFill>
                  <a:srgbClr val="FFFFFF"/>
                </a:solidFill>
                <a:latin typeface="微软雅黑" panose="020B0503020204020204" pitchFamily="34" charset="-122"/>
                <a:ea typeface="微软雅黑" panose="020B0503020204020204" pitchFamily="34" charset="-122"/>
              </a:rPr>
              <a:t>示例：企业“电教”项目，既有“网络工程”项目，也有电视、电脑等物资采购，对此无需再拆分或细化成“工程”项目与“商品采购”项目，应打包委托集中采购。</a:t>
            </a:r>
          </a:p>
        </p:txBody>
      </p:sp>
      <p:pic>
        <p:nvPicPr>
          <p:cNvPr id="109583" name="图片 19"/>
          <p:cNvPicPr>
            <a:picLocks noChangeAspect="1" noChangeArrowheads="1"/>
          </p:cNvPicPr>
          <p:nvPr/>
        </p:nvPicPr>
        <p:blipFill>
          <a:blip r:embed="rId4" cstate="print"/>
          <a:srcRect/>
          <a:stretch>
            <a:fillRect/>
          </a:stretch>
        </p:blipFill>
        <p:spPr bwMode="auto">
          <a:xfrm>
            <a:off x="4852988" y="3643313"/>
            <a:ext cx="2795587" cy="2098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 calcmode="lin" valueType="num">
                                      <p:cBhvr>
                                        <p:cTn id="18" dur="500" fill="hold"/>
                                        <p:tgtEl>
                                          <p:spTgt spid="10"/>
                                        </p:tgtEl>
                                        <p:attrNameLst>
                                          <p:attrName>style.rotation</p:attrName>
                                        </p:attrNameLst>
                                      </p:cBhvr>
                                      <p:tavLst>
                                        <p:tav tm="0">
                                          <p:val>
                                            <p:fltVal val="90"/>
                                          </p:val>
                                        </p:tav>
                                        <p:tav tm="100000">
                                          <p:val>
                                            <p:fltVal val="0"/>
                                          </p:val>
                                        </p:tav>
                                      </p:tavLst>
                                    </p:anim>
                                    <p:animEffect transition="in" filter="fade">
                                      <p:cBhvr>
                                        <p:cTn id="19" dur="500"/>
                                        <p:tgtEl>
                                          <p:spTgt spid="1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1500"/>
                            </p:stCondLst>
                            <p:childTnLst>
                              <p:par>
                                <p:cTn id="25" presetID="3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 presetClass="entr" presetSubtype="8"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l"/>
            <a:r>
              <a:rPr lang="en-US" altLang="zh-CN" sz="2800" b="1" dirty="0">
                <a:latin typeface="微软雅黑" panose="020B0503020204020204" pitchFamily="34" charset="-122"/>
                <a:ea typeface="微软雅黑" panose="020B0503020204020204" pitchFamily="34" charset="-122"/>
              </a:rPr>
              <a:t>2</a:t>
            </a:r>
            <a:r>
              <a:rPr lang="zh-CN" altLang="en-US" sz="2800" b="1" dirty="0">
                <a:latin typeface="微软雅黑" panose="020B0503020204020204" pitchFamily="34" charset="-122"/>
                <a:ea typeface="微软雅黑" panose="020B0503020204020204" pitchFamily="34" charset="-122"/>
              </a:rPr>
              <a:t>、采购方式</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02" y="1340769"/>
            <a:ext cx="13183521" cy="4912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2849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内容占位符 2"/>
          <p:cNvSpPr>
            <a:spLocks noGrp="1" noChangeArrowheads="1"/>
          </p:cNvSpPr>
          <p:nvPr>
            <p:ph idx="4294967295"/>
          </p:nvPr>
        </p:nvSpPr>
        <p:spPr>
          <a:xfrm>
            <a:off x="2503488" y="1357313"/>
            <a:ext cx="4940300" cy="973137"/>
          </a:xfrm>
        </p:spPr>
        <p:txBody>
          <a:bodyPr/>
          <a:lstStyle/>
          <a:p>
            <a:pPr marL="0" indent="0" eaLnBrk="1" hangingPunct="1">
              <a:buFont typeface="Arial" panose="020B0604020202020204" pitchFamily="34" charset="0"/>
              <a:buNone/>
            </a:pPr>
            <a:r>
              <a:rPr lang="zh-CN" altLang="en-US" sz="2400" dirty="0">
                <a:latin typeface="Arial" panose="020B0604020202020204" pitchFamily="34" charset="0"/>
                <a:ea typeface="微软雅黑" panose="020B0503020204020204" pitchFamily="34" charset="-122"/>
                <a:sym typeface="Arial" panose="020B0604020202020204" pitchFamily="34" charset="0"/>
              </a:rPr>
              <a:t>本条规定了集中采购的适用条件：</a:t>
            </a:r>
          </a:p>
          <a:p>
            <a:pPr marL="0" indent="0" eaLnBrk="1" hangingPunct="1">
              <a:buFont typeface="Arial" panose="020B0604020202020204" pitchFamily="34" charset="0"/>
              <a:buNone/>
            </a:pPr>
            <a:endParaRPr lang="zh-CN" altLang="en-US" sz="2400" dirty="0">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0596"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8" name="MH_Text_1"/>
          <p:cNvSpPr>
            <a:spLocks noChangeArrowheads="1"/>
          </p:cNvSpPr>
          <p:nvPr>
            <p:custDataLst>
              <p:tags r:id="rId1"/>
            </p:custDataLst>
          </p:nvPr>
        </p:nvSpPr>
        <p:spPr bwMode="auto">
          <a:xfrm>
            <a:off x="5981700" y="2019300"/>
            <a:ext cx="4813300" cy="1960563"/>
          </a:xfrm>
          <a:prstGeom prst="rect">
            <a:avLst/>
          </a:prstGeom>
          <a:noFill/>
          <a:ln>
            <a:noFill/>
          </a:ln>
        </p:spPr>
        <p:txBody>
          <a:bodyPr>
            <a:normAutofit/>
          </a:bodyPr>
          <a:lstStyle>
            <a:lvl1pPr marL="285750" indent="-285750">
              <a:spcBef>
                <a:spcPct val="20000"/>
              </a:spcBef>
              <a:buFont typeface="Arial" panose="020B0604020202020204" pitchFamily="34" charset="0"/>
              <a:buChar char="•"/>
              <a:defRPr sz="3200">
                <a:solidFill>
                  <a:schemeClr val="tx1"/>
                </a:solidFill>
                <a:latin typeface="Arial Narrow"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itchFamily="34" charset="0"/>
                <a:ea typeface="微软雅黑" panose="020B0503020204020204" pitchFamily="34" charset="-122"/>
              </a:defRPr>
            </a:lvl9pPr>
          </a:lstStyle>
          <a:p>
            <a:pPr algn="just" fontAlgn="auto">
              <a:lnSpc>
                <a:spcPct val="150000"/>
              </a:lnSpc>
              <a:spcBef>
                <a:spcPct val="0"/>
              </a:spcBef>
              <a:spcAft>
                <a:spcPts val="600"/>
              </a:spcAft>
              <a:buFont typeface="Wingdings" panose="05000000000000000000" pitchFamily="2" charset="2"/>
              <a:buChar char="Ø"/>
              <a:defRPr/>
            </a:pPr>
            <a:r>
              <a:rPr lang="zh-CN" altLang="en-US" sz="2000" b="1" dirty="0">
                <a:solidFill>
                  <a:srgbClr val="1F3984"/>
                </a:solidFill>
                <a:latin typeface="微软雅黑" panose="020B0503020204020204" pitchFamily="34" charset="-122"/>
              </a:rPr>
              <a:t>第一项是批量项目的集中采购</a:t>
            </a:r>
            <a:r>
              <a:rPr lang="zh-CN" altLang="en-US" sz="2000" dirty="0">
                <a:solidFill>
                  <a:schemeClr val="tx1">
                    <a:lumMod val="75000"/>
                    <a:lumOff val="25000"/>
                  </a:schemeClr>
                </a:solidFill>
                <a:latin typeface="微软雅黑" panose="020B0503020204020204" pitchFamily="34" charset="-122"/>
              </a:rPr>
              <a:t>，批量集中采购的要件一是应有规模数量要求，二是同类采购标准化程度较高；一般采购的标的是</a:t>
            </a:r>
            <a:r>
              <a:rPr lang="zh-CN" altLang="en-US" sz="2000" dirty="0">
                <a:solidFill>
                  <a:schemeClr val="tx1">
                    <a:lumMod val="75000"/>
                    <a:lumOff val="25000"/>
                  </a:schemeClr>
                </a:solidFill>
                <a:highlight>
                  <a:srgbClr val="00FF00"/>
                </a:highlight>
                <a:latin typeface="微软雅黑" panose="020B0503020204020204" pitchFamily="34" charset="-122"/>
              </a:rPr>
              <a:t>货物或服务。</a:t>
            </a:r>
          </a:p>
        </p:txBody>
      </p:sp>
      <p:sp>
        <p:nvSpPr>
          <p:cNvPr id="9" name="MH_Text_2"/>
          <p:cNvSpPr>
            <a:spLocks noChangeArrowheads="1"/>
          </p:cNvSpPr>
          <p:nvPr>
            <p:custDataLst>
              <p:tags r:id="rId2"/>
            </p:custDataLst>
          </p:nvPr>
        </p:nvSpPr>
        <p:spPr bwMode="auto">
          <a:xfrm>
            <a:off x="1737360" y="4384676"/>
            <a:ext cx="4599940" cy="1846262"/>
          </a:xfrm>
          <a:prstGeom prst="rect">
            <a:avLst/>
          </a:prstGeom>
          <a:noFill/>
          <a:ln>
            <a:noFill/>
          </a:ln>
        </p:spPr>
        <p:txBody>
          <a:bodyPr>
            <a:noAutofit/>
          </a:bodyPr>
          <a:lstStyle/>
          <a:p>
            <a:pPr marL="285750" indent="-285750" algn="just" fontAlgn="auto">
              <a:lnSpc>
                <a:spcPct val="150000"/>
              </a:lnSpc>
              <a:spcBef>
                <a:spcPts val="0"/>
              </a:spcBef>
              <a:spcAft>
                <a:spcPts val="600"/>
              </a:spcAft>
              <a:buFont typeface="Wingdings" panose="05000000000000000000" pitchFamily="2" charset="2"/>
              <a:buChar char="Ø"/>
              <a:defRPr/>
            </a:pPr>
            <a:r>
              <a:rPr lang="zh-CN" altLang="en-US" sz="2000" b="1" dirty="0">
                <a:solidFill>
                  <a:srgbClr val="1F3984"/>
                </a:solidFill>
                <a:latin typeface="微软雅黑" panose="020B0503020204020204" pitchFamily="34" charset="-122"/>
                <a:ea typeface="微软雅黑" panose="020B0503020204020204" pitchFamily="34" charset="-122"/>
              </a:rPr>
              <a:t>第二项是关联项目的集中采购</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，关联项目采购不同类别，标准化要求不高；但有一定工程或技术属性相关的项目，采购标的除了</a:t>
            </a:r>
            <a:r>
              <a:rPr lang="zh-CN" altLang="en-US" sz="2000" dirty="0">
                <a:solidFill>
                  <a:schemeClr val="tx1">
                    <a:lumMod val="75000"/>
                    <a:lumOff val="25000"/>
                  </a:schemeClr>
                </a:solidFill>
                <a:highlight>
                  <a:srgbClr val="00FF00"/>
                </a:highlight>
                <a:latin typeface="微软雅黑" panose="020B0503020204020204" pitchFamily="34" charset="-122"/>
                <a:ea typeface="微软雅黑" panose="020B0503020204020204" pitchFamily="34" charset="-122"/>
              </a:rPr>
              <a:t>货物、服务还包括工程</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10" name="MH_Picture_1"/>
          <p:cNvSpPr/>
          <p:nvPr>
            <p:custDataLst>
              <p:tags r:id="rId3"/>
            </p:custDataLst>
          </p:nvPr>
        </p:nvSpPr>
        <p:spPr bwMode="auto">
          <a:xfrm>
            <a:off x="2262188" y="2184400"/>
            <a:ext cx="3040062" cy="1795463"/>
          </a:xfrm>
          <a:custGeom>
            <a:avLst/>
            <a:gdLst>
              <a:gd name="T0" fmla="*/ 299250 w 3040062"/>
              <a:gd name="T1" fmla="*/ 0 h 1795463"/>
              <a:gd name="T2" fmla="*/ 3040062 w 3040062"/>
              <a:gd name="T3" fmla="*/ 0 h 1795463"/>
              <a:gd name="T4" fmla="*/ 3040062 w 3040062"/>
              <a:gd name="T5" fmla="*/ 1496213 h 1795463"/>
              <a:gd name="T6" fmla="*/ 2740812 w 3040062"/>
              <a:gd name="T7" fmla="*/ 1795463 h 1795463"/>
              <a:gd name="T8" fmla="*/ 0 w 3040062"/>
              <a:gd name="T9" fmla="*/ 1795463 h 1795463"/>
              <a:gd name="T10" fmla="*/ 0 w 3040062"/>
              <a:gd name="T11" fmla="*/ 299250 h 1795463"/>
              <a:gd name="T12" fmla="*/ 299250 w 3040062"/>
              <a:gd name="T13" fmla="*/ 0 h 17954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40062" h="1795463">
                <a:moveTo>
                  <a:pt x="299250" y="0"/>
                </a:moveTo>
                <a:lnTo>
                  <a:pt x="3040062" y="0"/>
                </a:lnTo>
                <a:lnTo>
                  <a:pt x="3040062" y="1496213"/>
                </a:lnTo>
                <a:cubicBezTo>
                  <a:pt x="3040062" y="1661484"/>
                  <a:pt x="2906083" y="1795463"/>
                  <a:pt x="2740812" y="1795463"/>
                </a:cubicBezTo>
                <a:lnTo>
                  <a:pt x="0" y="1795463"/>
                </a:lnTo>
                <a:lnTo>
                  <a:pt x="0" y="299250"/>
                </a:lnTo>
                <a:cubicBezTo>
                  <a:pt x="0" y="133979"/>
                  <a:pt x="133979" y="0"/>
                  <a:pt x="299250" y="0"/>
                </a:cubicBezTo>
                <a:close/>
              </a:path>
            </a:pathLst>
          </a:custGeom>
          <a:blipFill dpi="0" rotWithShape="1">
            <a:blip r:embed="rId7" cstate="print"/>
            <a:srcRect/>
            <a:stretch>
              <a:fillRect t="-5242" b="-5168"/>
            </a:stretch>
          </a:blipFill>
          <a:ln w="38100" cap="flat" cmpd="sng">
            <a:solidFill>
              <a:srgbClr val="FAFAFA"/>
            </a:solidFill>
            <a:miter lim="800000"/>
          </a:ln>
          <a:effectLst>
            <a:outerShdw sx="102000" sy="102000" algn="ctr" rotWithShape="0">
              <a:srgbClr val="000000">
                <a:alpha val="12000"/>
              </a:srgbClr>
            </a:outerShdw>
          </a:effectLst>
        </p:spPr>
        <p:txBody>
          <a:bodyPr anchor="ctr"/>
          <a:lstStyle/>
          <a:p>
            <a:pPr fontAlgn="auto">
              <a:spcBef>
                <a:spcPts val="0"/>
              </a:spcBef>
              <a:spcAft>
                <a:spcPts val="0"/>
              </a:spcAft>
              <a:defRPr/>
            </a:pPr>
            <a:endParaRPr lang="zh-CN" altLang="en-US">
              <a:latin typeface="+mn-lt"/>
              <a:ea typeface="+mn-ea"/>
            </a:endParaRPr>
          </a:p>
        </p:txBody>
      </p:sp>
      <p:sp>
        <p:nvSpPr>
          <p:cNvPr id="11" name="MH_Picture_2"/>
          <p:cNvSpPr/>
          <p:nvPr>
            <p:custDataLst>
              <p:tags r:id="rId4"/>
            </p:custDataLst>
          </p:nvPr>
        </p:nvSpPr>
        <p:spPr bwMode="auto">
          <a:xfrm>
            <a:off x="7089776" y="4384676"/>
            <a:ext cx="3121025" cy="1797050"/>
          </a:xfrm>
          <a:custGeom>
            <a:avLst/>
            <a:gdLst>
              <a:gd name="T0" fmla="*/ 299514 w 3121025"/>
              <a:gd name="T1" fmla="*/ 0 h 1797050"/>
              <a:gd name="T2" fmla="*/ 3121025 w 3121025"/>
              <a:gd name="T3" fmla="*/ 0 h 1797050"/>
              <a:gd name="T4" fmla="*/ 3121025 w 3121025"/>
              <a:gd name="T5" fmla="*/ 1497536 h 1797050"/>
              <a:gd name="T6" fmla="*/ 2821511 w 3121025"/>
              <a:gd name="T7" fmla="*/ 1797050 h 1797050"/>
              <a:gd name="T8" fmla="*/ 0 w 3121025"/>
              <a:gd name="T9" fmla="*/ 1797050 h 1797050"/>
              <a:gd name="T10" fmla="*/ 0 w 3121025"/>
              <a:gd name="T11" fmla="*/ 299514 h 1797050"/>
              <a:gd name="T12" fmla="*/ 299514 w 3121025"/>
              <a:gd name="T13" fmla="*/ 0 h 17970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21025" h="1797050">
                <a:moveTo>
                  <a:pt x="299514" y="0"/>
                </a:moveTo>
                <a:lnTo>
                  <a:pt x="3121025" y="0"/>
                </a:lnTo>
                <a:lnTo>
                  <a:pt x="3121025" y="1497536"/>
                </a:lnTo>
                <a:cubicBezTo>
                  <a:pt x="3121025" y="1662953"/>
                  <a:pt x="2986928" y="1797050"/>
                  <a:pt x="2821511" y="1797050"/>
                </a:cubicBezTo>
                <a:lnTo>
                  <a:pt x="0" y="1797050"/>
                </a:lnTo>
                <a:lnTo>
                  <a:pt x="0" y="299514"/>
                </a:lnTo>
                <a:cubicBezTo>
                  <a:pt x="0" y="134097"/>
                  <a:pt x="134097" y="0"/>
                  <a:pt x="299514" y="0"/>
                </a:cubicBezTo>
                <a:close/>
              </a:path>
            </a:pathLst>
          </a:custGeom>
          <a:blipFill dpi="0" rotWithShape="1">
            <a:blip r:embed="rId8" cstate="print"/>
            <a:srcRect/>
            <a:stretch>
              <a:fillRect t="-7946" b="-7837"/>
            </a:stretch>
          </a:blipFill>
          <a:ln w="38100" cap="flat" cmpd="sng">
            <a:solidFill>
              <a:srgbClr val="FAFAFA"/>
            </a:solidFill>
            <a:miter lim="800000"/>
          </a:ln>
          <a:effectLst>
            <a:outerShdw sx="102000" sy="102000" algn="ctr" rotWithShape="0">
              <a:srgbClr val="000000">
                <a:alpha val="12000"/>
              </a:srgbClr>
            </a:outerShdw>
          </a:effectLst>
        </p:spPr>
        <p:txBody>
          <a:bodyPr anchor="ctr"/>
          <a:lstStyle/>
          <a:p>
            <a:pPr fontAlgn="auto">
              <a:spcBef>
                <a:spcPts val="0"/>
              </a:spcBef>
              <a:spcAft>
                <a:spcPts val="0"/>
              </a:spcAft>
              <a:defRPr/>
            </a:pPr>
            <a:endParaRPr lang="zh-CN" altLang="en-US">
              <a:latin typeface="+mn-lt"/>
              <a:ea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366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6" name="MH_Other_1"/>
          <p:cNvSpPr/>
          <p:nvPr>
            <p:custDataLst>
              <p:tags r:id="rId1"/>
            </p:custDataLst>
          </p:nvPr>
        </p:nvSpPr>
        <p:spPr>
          <a:xfrm>
            <a:off x="7488238" y="1617663"/>
            <a:ext cx="3024187" cy="2160587"/>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MH_Picture_1"/>
          <p:cNvSpPr/>
          <p:nvPr>
            <p:custDataLst>
              <p:tags r:id="rId2"/>
            </p:custDataLst>
          </p:nvPr>
        </p:nvSpPr>
        <p:spPr>
          <a:xfrm>
            <a:off x="7488238" y="3981119"/>
            <a:ext cx="3024187" cy="2009720"/>
          </a:xfrm>
          <a:prstGeom prst="rect">
            <a:avLst/>
          </a:prstGeom>
          <a:blipFill dpi="0" rotWithShape="1">
            <a:blip r:embed="rId8" cstate="print"/>
            <a:srcRect/>
            <a:stretch>
              <a:fillRect l="-478" r="-4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MH_Other_3"/>
          <p:cNvSpPr/>
          <p:nvPr>
            <p:custDataLst>
              <p:tags r:id="rId3"/>
            </p:custDataLst>
          </p:nvPr>
        </p:nvSpPr>
        <p:spPr>
          <a:xfrm>
            <a:off x="7488238" y="1419225"/>
            <a:ext cx="3024188" cy="21590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sz="2000" dirty="0"/>
              <a:t>集中采购可以降低合同成本，但牺牲响应速度；</a:t>
            </a:r>
            <a:endParaRPr lang="en-US" altLang="zh-CN" sz="2000" dirty="0"/>
          </a:p>
          <a:p>
            <a:pPr fontAlgn="auto">
              <a:spcBef>
                <a:spcPts val="0"/>
              </a:spcBef>
              <a:spcAft>
                <a:spcPts val="0"/>
              </a:spcAft>
              <a:defRPr/>
            </a:pPr>
            <a:r>
              <a:rPr lang="zh-CN" altLang="en-US" sz="2000" dirty="0"/>
              <a:t>因此科技企业和要求响应速度的企业采购应实行分散采购或混合采购制度。</a:t>
            </a:r>
          </a:p>
        </p:txBody>
      </p:sp>
      <p:sp>
        <p:nvSpPr>
          <p:cNvPr id="12" name="MH_SubTitle_1"/>
          <p:cNvSpPr/>
          <p:nvPr>
            <p:custDataLst>
              <p:tags r:id="rId4"/>
            </p:custDataLst>
          </p:nvPr>
        </p:nvSpPr>
        <p:spPr>
          <a:xfrm>
            <a:off x="2235835" y="711200"/>
            <a:ext cx="4051300" cy="708025"/>
          </a:xfrm>
          <a:prstGeom prst="rect">
            <a:avLst/>
          </a:prstGeom>
        </p:spPr>
        <p:txBody>
          <a:bodyPr lIns="0" tIns="0" rIns="0" bIns="0" anchor="ctr">
            <a:normAutofit/>
          </a:bodyPr>
          <a:lstStyle/>
          <a:p>
            <a:pPr fontAlgn="auto">
              <a:lnSpc>
                <a:spcPct val="140000"/>
              </a:lnSpc>
              <a:spcBef>
                <a:spcPts val="1200"/>
              </a:spcBef>
              <a:spcAft>
                <a:spcPts val="600"/>
              </a:spcAft>
              <a:defRPr/>
            </a:pPr>
            <a:r>
              <a:rPr lang="zh-CN" altLang="en-US" sz="2400" b="1" dirty="0">
                <a:solidFill>
                  <a:schemeClr val="accent1">
                    <a:lumMod val="75000"/>
                  </a:schemeClr>
                </a:solidFill>
                <a:latin typeface="+mn-lt"/>
                <a:ea typeface="+mn-ea"/>
              </a:rPr>
              <a:t>注意：</a:t>
            </a:r>
          </a:p>
        </p:txBody>
      </p:sp>
      <p:sp>
        <p:nvSpPr>
          <p:cNvPr id="113679" name="MH_Text_1"/>
          <p:cNvSpPr txBox="1">
            <a:spLocks noChangeArrowheads="1"/>
          </p:cNvSpPr>
          <p:nvPr>
            <p:custDataLst>
              <p:tags r:id="rId5"/>
            </p:custDataLst>
          </p:nvPr>
        </p:nvSpPr>
        <p:spPr bwMode="auto">
          <a:xfrm>
            <a:off x="830816" y="1419226"/>
            <a:ext cx="5949398" cy="4743450"/>
          </a:xfrm>
          <a:prstGeom prst="rect">
            <a:avLst/>
          </a:prstGeom>
          <a:noFill/>
          <a:ln w="9525">
            <a:noFill/>
            <a:miter lim="800000"/>
          </a:ln>
        </p:spPr>
        <p:txBody>
          <a:bodyPr lIns="0" tIns="0" rIns="0" bIns="0"/>
          <a:lstStyle/>
          <a:p>
            <a:pPr algn="just">
              <a:lnSpc>
                <a:spcPct val="150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）集中采购不适用于小额分散、采购频次较高的全局性资源采购，该类采购可以选用竞争谈判等方式通过定点服务和协议供货的合同方式。确定定点协作单位或供应商，在满足规模效应的同时提高采购的时效性。</a:t>
            </a:r>
          </a:p>
          <a:p>
            <a:pPr algn="just">
              <a:lnSpc>
                <a:spcPct val="150000"/>
              </a:lnSpc>
              <a:spcBef>
                <a:spcPts val="600"/>
              </a:spcBef>
              <a:spcAft>
                <a:spcPts val="600"/>
              </a:spcAft>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批次集中采购和关联集中采购都属于集中采购，但是采购中应当注意适用条件的区别，批次集中采购的主要目的是降低合同成本，关联集中采购主要目的是降低管理成本。当管理成本的增加超过合同的节约成本，应采用关联集中采购的方式，如企业的模块、总成的采购也属于集中采购。</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469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4"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5" name="Freeform 10"/>
          <p:cNvSpPr>
            <a:spLocks noChangeArrowheads="1"/>
          </p:cNvSpPr>
          <p:nvPr/>
        </p:nvSpPr>
        <p:spPr bwMode="auto">
          <a:xfrm>
            <a:off x="690563" y="1385888"/>
            <a:ext cx="4808537"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6"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7" name="TextBox 105"/>
          <p:cNvSpPr txBox="1">
            <a:spLocks noChangeArrowheads="1"/>
          </p:cNvSpPr>
          <p:nvPr/>
        </p:nvSpPr>
        <p:spPr bwMode="auto">
          <a:xfrm>
            <a:off x="2651125" y="1481138"/>
            <a:ext cx="2493963"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dirty="0">
                <a:solidFill>
                  <a:srgbClr val="3C3C3C"/>
                </a:solidFill>
                <a:latin typeface="楷体" panose="02010609060101010101" pitchFamily="49" charset="-122"/>
                <a:ea typeface="楷体" panose="02010609060101010101" pitchFamily="49" charset="-122"/>
              </a:rPr>
              <a:t>框架协议采购</a:t>
            </a:r>
          </a:p>
        </p:txBody>
      </p:sp>
      <p:sp>
        <p:nvSpPr>
          <p:cNvPr id="8" name="TextBox 106"/>
          <p:cNvSpPr txBox="1">
            <a:spLocks noChangeArrowheads="1"/>
          </p:cNvSpPr>
          <p:nvPr/>
        </p:nvSpPr>
        <p:spPr bwMode="auto">
          <a:xfrm>
            <a:off x="1047750" y="1339850"/>
            <a:ext cx="1576388"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3.5.3 </a:t>
            </a:r>
            <a:endParaRPr lang="zh-CN" altLang="en-US" sz="4000" b="1">
              <a:solidFill>
                <a:srgbClr val="FFFFFF"/>
              </a:solidFill>
              <a:latin typeface="微软雅黑" panose="020B0503020204020204" pitchFamily="34" charset="-122"/>
              <a:ea typeface="微软雅黑" panose="020B0503020204020204" pitchFamily="34" charset="-122"/>
            </a:endParaRPr>
          </a:p>
        </p:txBody>
      </p:sp>
      <p:sp>
        <p:nvSpPr>
          <p:cNvPr id="9" name="TextBox 98"/>
          <p:cNvSpPr txBox="1">
            <a:spLocks noChangeArrowheads="1"/>
          </p:cNvSpPr>
          <p:nvPr/>
        </p:nvSpPr>
        <p:spPr bwMode="auto">
          <a:xfrm>
            <a:off x="2801938" y="5978525"/>
            <a:ext cx="903287" cy="523875"/>
          </a:xfrm>
          <a:prstGeom prst="rect">
            <a:avLst/>
          </a:prstGeom>
          <a:noFill/>
          <a:ln w="9525">
            <a:noFill/>
            <a:miter lim="800000"/>
          </a:ln>
        </p:spPr>
        <p:txBody>
          <a:bodyPr wrap="none">
            <a:spAutoFit/>
          </a:bodyPr>
          <a:lstStyle/>
          <a:p>
            <a:pPr>
              <a:buFont typeface="Arial" panose="020B0604020202020204" pitchFamily="34" charset="0"/>
              <a:buNone/>
            </a:pPr>
            <a:r>
              <a:rPr lang="zh-CN" altLang="en-US" sz="2800">
                <a:solidFill>
                  <a:srgbClr val="FFFFFF"/>
                </a:solidFill>
                <a:latin typeface="微软雅黑" panose="020B0503020204020204" pitchFamily="34" charset="-122"/>
                <a:ea typeface="微软雅黑" panose="020B0503020204020204" pitchFamily="34" charset="-122"/>
              </a:rPr>
              <a:t>目录</a:t>
            </a:r>
          </a:p>
        </p:txBody>
      </p:sp>
      <p:sp>
        <p:nvSpPr>
          <p:cNvPr id="10" name="矩形 9"/>
          <p:cNvSpPr/>
          <p:nvPr/>
        </p:nvSpPr>
        <p:spPr>
          <a:xfrm>
            <a:off x="3705226" y="2130425"/>
            <a:ext cx="8033384" cy="4042132"/>
          </a:xfrm>
          <a:prstGeom prst="rect">
            <a:avLst/>
          </a:prstGeom>
        </p:spPr>
        <p:txBody>
          <a:bodyPr wrap="square">
            <a:spAutoFit/>
          </a:bodyPr>
          <a:lstStyle/>
          <a:p>
            <a:pPr algn="just" fontAlgn="auto">
              <a:spcBef>
                <a:spcPts val="500"/>
              </a:spcBef>
              <a:spcAft>
                <a:spcPts val="0"/>
              </a:spcAft>
              <a:defRPr/>
            </a:pPr>
            <a:r>
              <a:rPr lang="en-US" altLang="zh-CN" sz="2400" b="1"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3.5.3.1  </a:t>
            </a:r>
            <a:r>
              <a:rPr lang="zh-CN" altLang="en-US" sz="2400" b="1"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适用规则</a:t>
            </a:r>
          </a:p>
          <a:p>
            <a:pPr algn="just" fontAlgn="auto">
              <a:spcBef>
                <a:spcPts val="500"/>
              </a:spcBef>
              <a:spcAft>
                <a:spcPts val="0"/>
              </a:spcAft>
              <a:defRPr/>
            </a:pPr>
            <a:r>
              <a:rPr lang="zh-CN" altLang="en-US" sz="2400" b="1"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框架协议采购适用规则如下：</a:t>
            </a:r>
          </a:p>
          <a:p>
            <a:pPr algn="just" fontAlgn="auto">
              <a:spcBef>
                <a:spcPts val="500"/>
              </a:spcBef>
              <a:spcAft>
                <a:spcPts val="0"/>
              </a:spcAft>
              <a:defRPr/>
            </a:pPr>
            <a:r>
              <a:rPr lang="en-US" altLang="zh-CN" sz="24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4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框架协议采购宜和第四章规定的采购方式（单源或多源直接采购方式除外）组合使用；</a:t>
            </a:r>
          </a:p>
          <a:p>
            <a:pPr algn="just" fontAlgn="auto">
              <a:spcBef>
                <a:spcPts val="500"/>
              </a:spcBef>
              <a:spcAft>
                <a:spcPts val="0"/>
              </a:spcAft>
              <a:defRPr/>
            </a:pPr>
            <a:r>
              <a:rPr lang="en-US" altLang="zh-CN" sz="24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a:t>
            </a:r>
            <a:r>
              <a:rPr lang="zh-CN" altLang="en-US" sz="24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框架协议合同形式包括供货安排、交付期不定或交付量不定的合同、任务订单、目录合同、总括合同、依程序签订定点服务和协议供货合同等。</a:t>
            </a:r>
          </a:p>
          <a:p>
            <a:pPr algn="just" fontAlgn="auto">
              <a:spcBef>
                <a:spcPts val="500"/>
              </a:spcBef>
              <a:spcAft>
                <a:spcPts val="0"/>
              </a:spcAft>
              <a:defRPr/>
            </a:pPr>
            <a:r>
              <a:rPr lang="zh-CN" altLang="en-US" sz="2400" kern="100" dirty="0">
                <a:solidFill>
                  <a:schemeClr val="tx1">
                    <a:lumMod val="75000"/>
                    <a:lumOff val="25000"/>
                  </a:schemeClr>
                </a:solidFill>
                <a:latin typeface="楷体" panose="02010609060101010101" pitchFamily="49" charset="-122"/>
                <a:ea typeface="楷体" panose="02010609060101010101" pitchFamily="49" charset="-122"/>
                <a:cs typeface="微软雅黑" panose="020B0503020204020204" pitchFamily="34" charset="-122"/>
              </a:rPr>
              <a:t>框架协议采购在示范法中称之为制度安排，本标准将其列为组织形式，第二段列举的合同形式体现了这种组织形式应用的广泛性。</a:t>
            </a:r>
          </a:p>
        </p:txBody>
      </p:sp>
      <p:sp>
        <p:nvSpPr>
          <p:cNvPr id="114699" name="contract_307325"/>
          <p:cNvSpPr>
            <a:spLocks noChangeAspect="1" noChangeArrowheads="1"/>
          </p:cNvSpPr>
          <p:nvPr/>
        </p:nvSpPr>
        <p:spPr bwMode="auto">
          <a:xfrm>
            <a:off x="963612" y="3260725"/>
            <a:ext cx="2479675" cy="2520950"/>
          </a:xfrm>
          <a:custGeom>
            <a:avLst/>
            <a:gdLst>
              <a:gd name="T0" fmla="*/ 104231 w 596441"/>
              <a:gd name="T1" fmla="*/ 560509 h 606722"/>
              <a:gd name="T2" fmla="*/ 46196 w 596441"/>
              <a:gd name="T3" fmla="*/ 502565 h 606722"/>
              <a:gd name="T4" fmla="*/ 283229 w 596441"/>
              <a:gd name="T5" fmla="*/ 511008 h 606722"/>
              <a:gd name="T6" fmla="*/ 285722 w 596441"/>
              <a:gd name="T7" fmla="*/ 469328 h 606722"/>
              <a:gd name="T8" fmla="*/ 213109 w 596441"/>
              <a:gd name="T9" fmla="*/ 253895 h 606722"/>
              <a:gd name="T10" fmla="*/ 213109 w 596441"/>
              <a:gd name="T11" fmla="*/ 280922 h 606722"/>
              <a:gd name="T12" fmla="*/ 194125 w 596441"/>
              <a:gd name="T13" fmla="*/ 267409 h 606722"/>
              <a:gd name="T14" fmla="*/ 75786 w 596441"/>
              <a:gd name="T15" fmla="*/ 253895 h 606722"/>
              <a:gd name="T16" fmla="*/ 174226 w 596441"/>
              <a:gd name="T17" fmla="*/ 267409 h 606722"/>
              <a:gd name="T18" fmla="*/ 75786 w 596441"/>
              <a:gd name="T19" fmla="*/ 280922 h 606722"/>
              <a:gd name="T20" fmla="*/ 75786 w 596441"/>
              <a:gd name="T21" fmla="*/ 253895 h 606722"/>
              <a:gd name="T22" fmla="*/ 364701 w 596441"/>
              <a:gd name="T23" fmla="*/ 199771 h 606722"/>
              <a:gd name="T24" fmla="*/ 364701 w 596441"/>
              <a:gd name="T25" fmla="*/ 226868 h 606722"/>
              <a:gd name="T26" fmla="*/ 62168 w 596441"/>
              <a:gd name="T27" fmla="*/ 213275 h 606722"/>
              <a:gd name="T28" fmla="*/ 75786 w 596441"/>
              <a:gd name="T29" fmla="*/ 145718 h 606722"/>
              <a:gd name="T30" fmla="*/ 378230 w 596441"/>
              <a:gd name="T31" fmla="*/ 159232 h 606722"/>
              <a:gd name="T32" fmla="*/ 75786 w 596441"/>
              <a:gd name="T33" fmla="*/ 172745 h 606722"/>
              <a:gd name="T34" fmla="*/ 75786 w 596441"/>
              <a:gd name="T35" fmla="*/ 145718 h 606722"/>
              <a:gd name="T36" fmla="*/ 292041 w 596441"/>
              <a:gd name="T37" fmla="*/ 441778 h 606722"/>
              <a:gd name="T38" fmla="*/ 338949 w 596441"/>
              <a:gd name="T39" fmla="*/ 468795 h 606722"/>
              <a:gd name="T40" fmla="*/ 464631 w 596441"/>
              <a:gd name="T41" fmla="*/ 143260 h 606722"/>
              <a:gd name="T42" fmla="*/ 364702 w 596441"/>
              <a:gd name="T43" fmla="*/ 91735 h 606722"/>
              <a:gd name="T44" fmla="*/ 364702 w 596441"/>
              <a:gd name="T45" fmla="*/ 118762 h 606722"/>
              <a:gd name="T46" fmla="*/ 119044 w 596441"/>
              <a:gd name="T47" fmla="*/ 105249 h 606722"/>
              <a:gd name="T48" fmla="*/ 75766 w 596441"/>
              <a:gd name="T49" fmla="*/ 91735 h 606722"/>
              <a:gd name="T50" fmla="*/ 92652 w 596441"/>
              <a:gd name="T51" fmla="*/ 105249 h 606722"/>
              <a:gd name="T52" fmla="*/ 75766 w 596441"/>
              <a:gd name="T53" fmla="*/ 118762 h 606722"/>
              <a:gd name="T54" fmla="*/ 75766 w 596441"/>
              <a:gd name="T55" fmla="*/ 91735 h 606722"/>
              <a:gd name="T56" fmla="*/ 478161 w 596441"/>
              <a:gd name="T57" fmla="*/ 119798 h 606722"/>
              <a:gd name="T58" fmla="*/ 541981 w 596441"/>
              <a:gd name="T59" fmla="*/ 117577 h 606722"/>
              <a:gd name="T60" fmla="*/ 535227 w 596441"/>
              <a:gd name="T61" fmla="*/ 37026 h 606722"/>
              <a:gd name="T62" fmla="*/ 508602 w 596441"/>
              <a:gd name="T63" fmla="*/ 67187 h 606722"/>
              <a:gd name="T64" fmla="*/ 565657 w 596441"/>
              <a:gd name="T65" fmla="*/ 76607 h 606722"/>
              <a:gd name="T66" fmla="*/ 555777 w 596441"/>
              <a:gd name="T67" fmla="*/ 39726 h 606722"/>
              <a:gd name="T68" fmla="*/ 27059 w 596441"/>
              <a:gd name="T69" fmla="*/ 27017 h 606722"/>
              <a:gd name="T70" fmla="*/ 117760 w 596441"/>
              <a:gd name="T71" fmla="*/ 475549 h 606722"/>
              <a:gd name="T72" fmla="*/ 131290 w 596441"/>
              <a:gd name="T73" fmla="*/ 579617 h 606722"/>
              <a:gd name="T74" fmla="*/ 413273 w 596441"/>
              <a:gd name="T75" fmla="*/ 394232 h 606722"/>
              <a:gd name="T76" fmla="*/ 351411 w 596441"/>
              <a:gd name="T77" fmla="*/ 498477 h 606722"/>
              <a:gd name="T78" fmla="*/ 313137 w 596441"/>
              <a:gd name="T79" fmla="*/ 523717 h 606722"/>
              <a:gd name="T80" fmla="*/ 379894 w 596441"/>
              <a:gd name="T81" fmla="*/ 537225 h 606722"/>
              <a:gd name="T82" fmla="*/ 266852 w 596441"/>
              <a:gd name="T83" fmla="*/ 550645 h 606722"/>
              <a:gd name="T84" fmla="*/ 254568 w 596441"/>
              <a:gd name="T85" fmla="*/ 536425 h 606722"/>
              <a:gd name="T86" fmla="*/ 259998 w 596441"/>
              <a:gd name="T87" fmla="*/ 445777 h 606722"/>
              <a:gd name="T88" fmla="*/ 291240 w 596441"/>
              <a:gd name="T89" fmla="*/ 389077 h 606722"/>
              <a:gd name="T90" fmla="*/ 62129 w 596441"/>
              <a:gd name="T91" fmla="*/ 375569 h 606722"/>
              <a:gd name="T92" fmla="*/ 306817 w 596441"/>
              <a:gd name="T93" fmla="*/ 362060 h 606722"/>
              <a:gd name="T94" fmla="*/ 75747 w 596441"/>
              <a:gd name="T95" fmla="*/ 334955 h 606722"/>
              <a:gd name="T96" fmla="*/ 75747 w 596441"/>
              <a:gd name="T97" fmla="*/ 307938 h 606722"/>
              <a:gd name="T98" fmla="*/ 353725 w 596441"/>
              <a:gd name="T99" fmla="*/ 280921 h 606722"/>
              <a:gd name="T100" fmla="*/ 247981 w 596441"/>
              <a:gd name="T101" fmla="*/ 267413 h 606722"/>
              <a:gd name="T102" fmla="*/ 369391 w 596441"/>
              <a:gd name="T103" fmla="*/ 253905 h 606722"/>
              <a:gd name="T104" fmla="*/ 413273 w 596441"/>
              <a:gd name="T105" fmla="*/ 27017 h 606722"/>
              <a:gd name="T106" fmla="*/ 13530 w 596441"/>
              <a:gd name="T107" fmla="*/ 0 h 606722"/>
              <a:gd name="T108" fmla="*/ 440332 w 596441"/>
              <a:gd name="T109" fmla="*/ 13509 h 606722"/>
              <a:gd name="T110" fmla="*/ 495340 w 596441"/>
              <a:gd name="T111" fmla="*/ 36082 h 606722"/>
              <a:gd name="T112" fmla="*/ 594586 w 596441"/>
              <a:gd name="T113" fmla="*/ 49146 h 606722"/>
              <a:gd name="T114" fmla="*/ 440332 w 596441"/>
              <a:gd name="T115" fmla="*/ 347397 h 606722"/>
              <a:gd name="T116" fmla="*/ 426802 w 596441"/>
              <a:gd name="T117" fmla="*/ 606722 h 606722"/>
              <a:gd name="T118" fmla="*/ 108236 w 596441"/>
              <a:gd name="T119" fmla="*/ 602723 h 606722"/>
              <a:gd name="T120" fmla="*/ 0 w 596441"/>
              <a:gd name="T121" fmla="*/ 489057 h 606722"/>
              <a:gd name="T122" fmla="*/ 13530 w 596441"/>
              <a:gd name="T123" fmla="*/ 0 h 6067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6441"/>
              <a:gd name="T187" fmla="*/ 0 h 606722"/>
              <a:gd name="T188" fmla="*/ 596441 w 596441"/>
              <a:gd name="T189" fmla="*/ 606722 h 6067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6441" h="606722">
                <a:moveTo>
                  <a:pt x="46196" y="502565"/>
                </a:moveTo>
                <a:lnTo>
                  <a:pt x="104231" y="560509"/>
                </a:lnTo>
                <a:lnTo>
                  <a:pt x="104231" y="502565"/>
                </a:lnTo>
                <a:lnTo>
                  <a:pt x="46196" y="502565"/>
                </a:lnTo>
                <a:close/>
                <a:moveTo>
                  <a:pt x="285722" y="469328"/>
                </a:moveTo>
                <a:lnTo>
                  <a:pt x="283229" y="511008"/>
                </a:lnTo>
                <a:lnTo>
                  <a:pt x="318121" y="487991"/>
                </a:lnTo>
                <a:lnTo>
                  <a:pt x="285722" y="469328"/>
                </a:lnTo>
                <a:close/>
                <a:moveTo>
                  <a:pt x="207761" y="253895"/>
                </a:moveTo>
                <a:lnTo>
                  <a:pt x="213109" y="253895"/>
                </a:lnTo>
                <a:cubicBezTo>
                  <a:pt x="220595" y="253895"/>
                  <a:pt x="226656" y="259941"/>
                  <a:pt x="226656" y="267409"/>
                </a:cubicBezTo>
                <a:cubicBezTo>
                  <a:pt x="226656" y="274877"/>
                  <a:pt x="220595" y="280922"/>
                  <a:pt x="213109" y="280922"/>
                </a:cubicBezTo>
                <a:lnTo>
                  <a:pt x="207761" y="280922"/>
                </a:lnTo>
                <a:cubicBezTo>
                  <a:pt x="200275" y="280922"/>
                  <a:pt x="194125" y="274877"/>
                  <a:pt x="194125" y="267409"/>
                </a:cubicBezTo>
                <a:cubicBezTo>
                  <a:pt x="194125" y="259941"/>
                  <a:pt x="200275" y="253895"/>
                  <a:pt x="207761" y="253895"/>
                </a:cubicBezTo>
                <a:close/>
                <a:moveTo>
                  <a:pt x="75786" y="253895"/>
                </a:moveTo>
                <a:lnTo>
                  <a:pt x="160697" y="253895"/>
                </a:lnTo>
                <a:cubicBezTo>
                  <a:pt x="168174" y="253895"/>
                  <a:pt x="174226" y="259941"/>
                  <a:pt x="174226" y="267409"/>
                </a:cubicBezTo>
                <a:cubicBezTo>
                  <a:pt x="174226" y="274877"/>
                  <a:pt x="168174" y="280922"/>
                  <a:pt x="160697" y="280922"/>
                </a:cubicBezTo>
                <a:lnTo>
                  <a:pt x="75786" y="280922"/>
                </a:lnTo>
                <a:cubicBezTo>
                  <a:pt x="68309" y="280922"/>
                  <a:pt x="62168" y="274877"/>
                  <a:pt x="62168" y="267409"/>
                </a:cubicBezTo>
                <a:cubicBezTo>
                  <a:pt x="62168" y="259941"/>
                  <a:pt x="68309" y="253895"/>
                  <a:pt x="75786" y="253895"/>
                </a:cubicBezTo>
                <a:close/>
                <a:moveTo>
                  <a:pt x="75786" y="199771"/>
                </a:moveTo>
                <a:lnTo>
                  <a:pt x="364701" y="199771"/>
                </a:lnTo>
                <a:cubicBezTo>
                  <a:pt x="372178" y="199771"/>
                  <a:pt x="378230" y="205813"/>
                  <a:pt x="378230" y="213275"/>
                </a:cubicBezTo>
                <a:cubicBezTo>
                  <a:pt x="378230" y="220738"/>
                  <a:pt x="372178" y="226868"/>
                  <a:pt x="364701" y="226868"/>
                </a:cubicBezTo>
                <a:lnTo>
                  <a:pt x="75786" y="226868"/>
                </a:lnTo>
                <a:cubicBezTo>
                  <a:pt x="68310" y="226868"/>
                  <a:pt x="62168" y="220738"/>
                  <a:pt x="62168" y="213275"/>
                </a:cubicBezTo>
                <a:cubicBezTo>
                  <a:pt x="62168" y="205813"/>
                  <a:pt x="68310" y="199771"/>
                  <a:pt x="75786" y="199771"/>
                </a:cubicBezTo>
                <a:close/>
                <a:moveTo>
                  <a:pt x="75786" y="145718"/>
                </a:moveTo>
                <a:lnTo>
                  <a:pt x="364701" y="145718"/>
                </a:lnTo>
                <a:cubicBezTo>
                  <a:pt x="372178" y="145718"/>
                  <a:pt x="378230" y="151764"/>
                  <a:pt x="378230" y="159232"/>
                </a:cubicBezTo>
                <a:cubicBezTo>
                  <a:pt x="378230" y="166700"/>
                  <a:pt x="372178" y="172745"/>
                  <a:pt x="364701" y="172745"/>
                </a:cubicBezTo>
                <a:lnTo>
                  <a:pt x="75786" y="172745"/>
                </a:lnTo>
                <a:cubicBezTo>
                  <a:pt x="68310" y="172745"/>
                  <a:pt x="62168" y="166700"/>
                  <a:pt x="62168" y="159232"/>
                </a:cubicBezTo>
                <a:cubicBezTo>
                  <a:pt x="62168" y="151764"/>
                  <a:pt x="68310" y="145718"/>
                  <a:pt x="75786" y="145718"/>
                </a:cubicBezTo>
                <a:close/>
                <a:moveTo>
                  <a:pt x="464631" y="143260"/>
                </a:moveTo>
                <a:lnTo>
                  <a:pt x="292041" y="441778"/>
                </a:lnTo>
                <a:lnTo>
                  <a:pt x="315451" y="455286"/>
                </a:lnTo>
                <a:lnTo>
                  <a:pt x="338949" y="468795"/>
                </a:lnTo>
                <a:lnTo>
                  <a:pt x="511540" y="170277"/>
                </a:lnTo>
                <a:lnTo>
                  <a:pt x="464631" y="143260"/>
                </a:lnTo>
                <a:close/>
                <a:moveTo>
                  <a:pt x="132573" y="91735"/>
                </a:moveTo>
                <a:lnTo>
                  <a:pt x="364702" y="91735"/>
                </a:lnTo>
                <a:cubicBezTo>
                  <a:pt x="372179" y="91735"/>
                  <a:pt x="378231" y="97781"/>
                  <a:pt x="378231" y="105249"/>
                </a:cubicBezTo>
                <a:cubicBezTo>
                  <a:pt x="378231" y="112717"/>
                  <a:pt x="372179" y="118762"/>
                  <a:pt x="364702" y="118762"/>
                </a:cubicBezTo>
                <a:lnTo>
                  <a:pt x="132573" y="118762"/>
                </a:lnTo>
                <a:cubicBezTo>
                  <a:pt x="125097" y="118762"/>
                  <a:pt x="119044" y="112717"/>
                  <a:pt x="119044" y="105249"/>
                </a:cubicBezTo>
                <a:cubicBezTo>
                  <a:pt x="119044" y="97781"/>
                  <a:pt x="125097" y="91735"/>
                  <a:pt x="132573" y="91735"/>
                </a:cubicBezTo>
                <a:close/>
                <a:moveTo>
                  <a:pt x="75766" y="91735"/>
                </a:moveTo>
                <a:lnTo>
                  <a:pt x="79143" y="91735"/>
                </a:lnTo>
                <a:cubicBezTo>
                  <a:pt x="86609" y="91735"/>
                  <a:pt x="92652" y="97781"/>
                  <a:pt x="92652" y="105249"/>
                </a:cubicBezTo>
                <a:cubicBezTo>
                  <a:pt x="92652" y="112717"/>
                  <a:pt x="86609" y="118762"/>
                  <a:pt x="79143" y="118762"/>
                </a:cubicBezTo>
                <a:lnTo>
                  <a:pt x="75766" y="118762"/>
                </a:lnTo>
                <a:cubicBezTo>
                  <a:pt x="68300" y="118762"/>
                  <a:pt x="62168" y="112717"/>
                  <a:pt x="62168" y="105249"/>
                </a:cubicBezTo>
                <a:cubicBezTo>
                  <a:pt x="62168" y="97781"/>
                  <a:pt x="68300" y="91735"/>
                  <a:pt x="75766" y="91735"/>
                </a:cubicBezTo>
                <a:close/>
                <a:moveTo>
                  <a:pt x="495073" y="90560"/>
                </a:moveTo>
                <a:lnTo>
                  <a:pt x="478161" y="119798"/>
                </a:lnTo>
                <a:lnTo>
                  <a:pt x="525069" y="146904"/>
                </a:lnTo>
                <a:lnTo>
                  <a:pt x="541981" y="117577"/>
                </a:lnTo>
                <a:lnTo>
                  <a:pt x="495073" y="90560"/>
                </a:lnTo>
                <a:close/>
                <a:moveTo>
                  <a:pt x="535227" y="37026"/>
                </a:moveTo>
                <a:cubicBezTo>
                  <a:pt x="528518" y="38815"/>
                  <a:pt x="522488" y="43147"/>
                  <a:pt x="518749" y="49590"/>
                </a:cubicBezTo>
                <a:lnTo>
                  <a:pt x="508602" y="67187"/>
                </a:lnTo>
                <a:lnTo>
                  <a:pt x="555510" y="94203"/>
                </a:lnTo>
                <a:lnTo>
                  <a:pt x="565657" y="76607"/>
                </a:lnTo>
                <a:cubicBezTo>
                  <a:pt x="569307" y="70386"/>
                  <a:pt x="570286" y="63099"/>
                  <a:pt x="568417" y="56078"/>
                </a:cubicBezTo>
                <a:cubicBezTo>
                  <a:pt x="566548" y="49146"/>
                  <a:pt x="562008" y="43280"/>
                  <a:pt x="555777" y="39726"/>
                </a:cubicBezTo>
                <a:cubicBezTo>
                  <a:pt x="549324" y="35993"/>
                  <a:pt x="541936" y="35238"/>
                  <a:pt x="535227" y="37026"/>
                </a:cubicBezTo>
                <a:close/>
                <a:moveTo>
                  <a:pt x="27059" y="27017"/>
                </a:moveTo>
                <a:lnTo>
                  <a:pt x="27059" y="475549"/>
                </a:lnTo>
                <a:lnTo>
                  <a:pt x="117760" y="475549"/>
                </a:lnTo>
                <a:cubicBezTo>
                  <a:pt x="125237" y="475549"/>
                  <a:pt x="131290" y="481592"/>
                  <a:pt x="131290" y="489057"/>
                </a:cubicBezTo>
                <a:lnTo>
                  <a:pt x="131290" y="579617"/>
                </a:lnTo>
                <a:lnTo>
                  <a:pt x="413273" y="579617"/>
                </a:lnTo>
                <a:lnTo>
                  <a:pt x="413273" y="394232"/>
                </a:lnTo>
                <a:lnTo>
                  <a:pt x="355594" y="494034"/>
                </a:lnTo>
                <a:cubicBezTo>
                  <a:pt x="354526" y="495811"/>
                  <a:pt x="353102" y="497322"/>
                  <a:pt x="351411" y="498477"/>
                </a:cubicBezTo>
                <a:cubicBezTo>
                  <a:pt x="351411" y="498477"/>
                  <a:pt x="351322" y="498477"/>
                  <a:pt x="351322" y="498566"/>
                </a:cubicBezTo>
                <a:lnTo>
                  <a:pt x="313137" y="523717"/>
                </a:lnTo>
                <a:lnTo>
                  <a:pt x="366364" y="523717"/>
                </a:lnTo>
                <a:cubicBezTo>
                  <a:pt x="373841" y="523717"/>
                  <a:pt x="379894" y="529760"/>
                  <a:pt x="379894" y="537225"/>
                </a:cubicBezTo>
                <a:cubicBezTo>
                  <a:pt x="379894" y="544690"/>
                  <a:pt x="373841" y="550734"/>
                  <a:pt x="366364" y="550734"/>
                </a:cubicBezTo>
                <a:cubicBezTo>
                  <a:pt x="366364" y="550734"/>
                  <a:pt x="267208" y="550734"/>
                  <a:pt x="266852" y="550645"/>
                </a:cubicBezTo>
                <a:cubicBezTo>
                  <a:pt x="264982" y="550467"/>
                  <a:pt x="263024" y="549934"/>
                  <a:pt x="261333" y="548956"/>
                </a:cubicBezTo>
                <a:cubicBezTo>
                  <a:pt x="256882" y="546379"/>
                  <a:pt x="254301" y="541491"/>
                  <a:pt x="254568" y="536425"/>
                </a:cubicBezTo>
                <a:lnTo>
                  <a:pt x="259998" y="445866"/>
                </a:lnTo>
                <a:cubicBezTo>
                  <a:pt x="259998" y="445866"/>
                  <a:pt x="259998" y="445866"/>
                  <a:pt x="259998" y="445777"/>
                </a:cubicBezTo>
                <a:cubicBezTo>
                  <a:pt x="260176" y="443822"/>
                  <a:pt x="260710" y="441778"/>
                  <a:pt x="261778" y="439911"/>
                </a:cubicBezTo>
                <a:lnTo>
                  <a:pt x="291240" y="389077"/>
                </a:lnTo>
                <a:lnTo>
                  <a:pt x="75747" y="389077"/>
                </a:lnTo>
                <a:cubicBezTo>
                  <a:pt x="68182" y="389077"/>
                  <a:pt x="62129" y="383034"/>
                  <a:pt x="62129" y="375569"/>
                </a:cubicBezTo>
                <a:cubicBezTo>
                  <a:pt x="62129" y="368104"/>
                  <a:pt x="68271" y="362060"/>
                  <a:pt x="75747" y="362060"/>
                </a:cubicBezTo>
                <a:lnTo>
                  <a:pt x="306817" y="362060"/>
                </a:lnTo>
                <a:lnTo>
                  <a:pt x="322483" y="334955"/>
                </a:lnTo>
                <a:lnTo>
                  <a:pt x="75747" y="334955"/>
                </a:lnTo>
                <a:cubicBezTo>
                  <a:pt x="68182" y="334955"/>
                  <a:pt x="62129" y="328912"/>
                  <a:pt x="62129" y="321446"/>
                </a:cubicBezTo>
                <a:cubicBezTo>
                  <a:pt x="62129" y="313981"/>
                  <a:pt x="68271" y="307938"/>
                  <a:pt x="75747" y="307938"/>
                </a:cubicBezTo>
                <a:lnTo>
                  <a:pt x="338148" y="307938"/>
                </a:lnTo>
                <a:lnTo>
                  <a:pt x="353725" y="280921"/>
                </a:lnTo>
                <a:lnTo>
                  <a:pt x="261511" y="280921"/>
                </a:lnTo>
                <a:cubicBezTo>
                  <a:pt x="254034" y="280921"/>
                  <a:pt x="247981" y="274878"/>
                  <a:pt x="247981" y="267413"/>
                </a:cubicBezTo>
                <a:cubicBezTo>
                  <a:pt x="247981" y="259948"/>
                  <a:pt x="254034" y="253905"/>
                  <a:pt x="261511" y="253905"/>
                </a:cubicBezTo>
                <a:lnTo>
                  <a:pt x="369391" y="253905"/>
                </a:lnTo>
                <a:lnTo>
                  <a:pt x="413273" y="178009"/>
                </a:lnTo>
                <a:lnTo>
                  <a:pt x="413273" y="27017"/>
                </a:lnTo>
                <a:lnTo>
                  <a:pt x="27059" y="27017"/>
                </a:lnTo>
                <a:close/>
                <a:moveTo>
                  <a:pt x="13530" y="0"/>
                </a:moveTo>
                <a:lnTo>
                  <a:pt x="426802" y="0"/>
                </a:lnTo>
                <a:cubicBezTo>
                  <a:pt x="434279" y="0"/>
                  <a:pt x="440332" y="6043"/>
                  <a:pt x="440332" y="13509"/>
                </a:cubicBezTo>
                <a:lnTo>
                  <a:pt x="440332" y="131174"/>
                </a:lnTo>
                <a:lnTo>
                  <a:pt x="495340" y="36082"/>
                </a:lnTo>
                <a:cubicBezTo>
                  <a:pt x="510293" y="10220"/>
                  <a:pt x="543494" y="1333"/>
                  <a:pt x="569307" y="16264"/>
                </a:cubicBezTo>
                <a:cubicBezTo>
                  <a:pt x="581857" y="23462"/>
                  <a:pt x="590847" y="35193"/>
                  <a:pt x="594586" y="49146"/>
                </a:cubicBezTo>
                <a:cubicBezTo>
                  <a:pt x="598324" y="63099"/>
                  <a:pt x="596366" y="77673"/>
                  <a:pt x="589156" y="90115"/>
                </a:cubicBezTo>
                <a:lnTo>
                  <a:pt x="440332" y="347397"/>
                </a:lnTo>
                <a:lnTo>
                  <a:pt x="440332" y="593214"/>
                </a:lnTo>
                <a:cubicBezTo>
                  <a:pt x="440332" y="600679"/>
                  <a:pt x="434279" y="606722"/>
                  <a:pt x="426802" y="606722"/>
                </a:cubicBezTo>
                <a:lnTo>
                  <a:pt x="117760" y="606722"/>
                </a:lnTo>
                <a:cubicBezTo>
                  <a:pt x="114200" y="606722"/>
                  <a:pt x="110728" y="605300"/>
                  <a:pt x="108236" y="602723"/>
                </a:cubicBezTo>
                <a:lnTo>
                  <a:pt x="4006" y="498655"/>
                </a:lnTo>
                <a:cubicBezTo>
                  <a:pt x="1424" y="496078"/>
                  <a:pt x="0" y="492701"/>
                  <a:pt x="0" y="489057"/>
                </a:cubicBezTo>
                <a:lnTo>
                  <a:pt x="0" y="13509"/>
                </a:lnTo>
                <a:cubicBezTo>
                  <a:pt x="0" y="6043"/>
                  <a:pt x="6053" y="0"/>
                  <a:pt x="13530" y="0"/>
                </a:cubicBezTo>
                <a:close/>
              </a:path>
            </a:pathLst>
          </a:custGeom>
          <a:solidFill>
            <a:schemeClr val="accent1"/>
          </a:solidFill>
          <a:ln w="9525">
            <a:noFill/>
            <a:rou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 presetClass="entr" presetSubtype="1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300"/>
                                        <p:tgtEl>
                                          <p:spTgt spid="4"/>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90"/>
                                          </p:val>
                                        </p:tav>
                                        <p:tav tm="100000">
                                          <p:val>
                                            <p:fltVal val="0"/>
                                          </p:val>
                                        </p:tav>
                                      </p:tavLst>
                                    </p:anim>
                                    <p:animEffect transition="in" filter="fade">
                                      <p:cBhvr>
                                        <p:cTn id="30" dur="500"/>
                                        <p:tgtEl>
                                          <p:spTgt spid="8"/>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1" fill="hold" grpId="0" nodeType="with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内容占位符 2"/>
          <p:cNvSpPr>
            <a:spLocks noGrp="1" noChangeArrowheads="1"/>
          </p:cNvSpPr>
          <p:nvPr>
            <p:ph idx="4294967295"/>
          </p:nvPr>
        </p:nvSpPr>
        <p:spPr>
          <a:xfrm>
            <a:off x="1139826" y="1100119"/>
            <a:ext cx="8923337" cy="877887"/>
          </a:xfrm>
        </p:spPr>
        <p:txBody>
          <a:bodyPr/>
          <a:lstStyle/>
          <a:p>
            <a:pPr marL="0" indent="0" eaLnBrk="1" hangingPunct="1">
              <a:buFont typeface="Arial" panose="020B0604020202020204" pitchFamily="34" charset="0"/>
              <a:buNone/>
            </a:pPr>
            <a:r>
              <a:rPr lang="en-US" altLang="zh-CN" sz="2400" b="1" dirty="0">
                <a:solidFill>
                  <a:srgbClr val="1F3984"/>
                </a:solidFill>
                <a:latin typeface="楷体" panose="02010609060101010101" pitchFamily="49" charset="-122"/>
                <a:ea typeface="楷体" panose="02010609060101010101" pitchFamily="49" charset="-122"/>
                <a:sym typeface="Arial" panose="020B0604020202020204" pitchFamily="34" charset="0"/>
              </a:rPr>
              <a:t>3.5.3.2   </a:t>
            </a:r>
            <a:r>
              <a:rPr lang="zh-CN" altLang="en-US" sz="2400" b="1" dirty="0">
                <a:solidFill>
                  <a:srgbClr val="1F3984"/>
                </a:solidFill>
                <a:latin typeface="楷体" panose="02010609060101010101" pitchFamily="49" charset="-122"/>
                <a:ea typeface="楷体" panose="02010609060101010101" pitchFamily="49" charset="-122"/>
                <a:sym typeface="Arial" panose="020B0604020202020204" pitchFamily="34" charset="0"/>
              </a:rPr>
              <a:t>适用条件</a:t>
            </a:r>
          </a:p>
          <a:p>
            <a:pPr marL="0" indent="0" eaLnBrk="1" hangingPunct="1">
              <a:buFont typeface="Arial" panose="020B0604020202020204" pitchFamily="34" charset="0"/>
              <a:buNone/>
            </a:pPr>
            <a:r>
              <a:rPr lang="zh-CN" altLang="en-US" sz="2400" b="1" dirty="0">
                <a:solidFill>
                  <a:srgbClr val="1F3984"/>
                </a:solidFill>
                <a:latin typeface="楷体" panose="02010609060101010101" pitchFamily="49" charset="-122"/>
                <a:ea typeface="楷体" panose="02010609060101010101" pitchFamily="49" charset="-122"/>
                <a:sym typeface="Arial" panose="020B0604020202020204" pitchFamily="34" charset="0"/>
              </a:rPr>
              <a:t>框架协议采购的适用条件如下：</a:t>
            </a:r>
          </a:p>
        </p:txBody>
      </p:sp>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5716"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6" name="íŝḷiḓe"/>
          <p:cNvSpPr/>
          <p:nvPr/>
        </p:nvSpPr>
        <p:spPr>
          <a:xfrm>
            <a:off x="0" y="2205506"/>
            <a:ext cx="12192000" cy="1570008"/>
          </a:xfrm>
          <a:prstGeom prst="rect">
            <a:avLst/>
          </a:prstGeom>
          <a:blipFill>
            <a:blip r:embed="rId3" cstate="print"/>
            <a:stretch>
              <a:fillRect t="-210541" b="-207164"/>
            </a:stretch>
          </a:blip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lang="zh-CN" altLang="en-US" dirty="0"/>
          </a:p>
        </p:txBody>
      </p:sp>
      <p:grpSp>
        <p:nvGrpSpPr>
          <p:cNvPr id="115720" name="iṣḷïḍé"/>
          <p:cNvGrpSpPr/>
          <p:nvPr/>
        </p:nvGrpSpPr>
        <p:grpSpPr bwMode="auto">
          <a:xfrm>
            <a:off x="285819" y="2205506"/>
            <a:ext cx="3636966" cy="4277042"/>
            <a:chOff x="2076353" y="1949570"/>
            <a:chExt cx="2936684" cy="4184529"/>
          </a:xfrm>
        </p:grpSpPr>
        <p:sp>
          <p:nvSpPr>
            <p:cNvPr id="8" name="íSḻiḑè"/>
            <p:cNvSpPr/>
            <p:nvPr/>
          </p:nvSpPr>
          <p:spPr>
            <a:xfrm>
              <a:off x="2363639" y="1949570"/>
              <a:ext cx="2449902" cy="1570007"/>
            </a:xfrm>
            <a:prstGeom prst="rect">
              <a:avLst/>
            </a:prstGeom>
            <a:blipFill>
              <a:blip r:embed="rId4" cstate="print"/>
              <a:stretch>
                <a:fillRect t="-12175" b="-11978"/>
              </a:stretch>
            </a:bli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342900" indent="-342900" algn="ctr" fontAlgn="auto">
                <a:spcBef>
                  <a:spcPts val="0"/>
                </a:spcBef>
                <a:spcAft>
                  <a:spcPts val="0"/>
                </a:spcAft>
                <a:buFont typeface="Arial" panose="020B0604020202020204" pitchFamily="34" charset="0"/>
                <a:buChar char="•"/>
                <a:defRPr/>
              </a:pPr>
              <a:r>
                <a:rPr lang="en-US" altLang="zh-CN" sz="2000" b="1" dirty="0"/>
                <a:t>1</a:t>
              </a:r>
              <a:endParaRPr lang="id-ID" altLang="zh-CN" sz="2000" b="1" dirty="0"/>
            </a:p>
          </p:txBody>
        </p:sp>
        <p:sp>
          <p:nvSpPr>
            <p:cNvPr id="115736" name="ïṩľîḋè"/>
            <p:cNvSpPr>
              <a:spLocks noChangeArrowheads="1"/>
            </p:cNvSpPr>
            <p:nvPr/>
          </p:nvSpPr>
          <p:spPr bwMode="auto">
            <a:xfrm>
              <a:off x="2076353" y="3519576"/>
              <a:ext cx="2936684" cy="2614523"/>
            </a:xfrm>
            <a:prstGeom prst="rect">
              <a:avLst/>
            </a:prstGeom>
            <a:noFill/>
            <a:ln w="9525">
              <a:noFill/>
              <a:miter lim="800000"/>
            </a:ln>
          </p:spPr>
          <p:txBody>
            <a:bodyPr/>
            <a:lstStyle/>
            <a:p>
              <a:pPr marL="285750" indent="-285750">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sym typeface="Arial" panose="020B0604020202020204" pitchFamily="34" charset="0"/>
                </a:rPr>
                <a:t>对采购“标的”的需求预计将在某一特定时期内</a:t>
              </a:r>
              <a:r>
                <a:rPr lang="zh-CN" altLang="en-US" sz="2000" dirty="0">
                  <a:solidFill>
                    <a:srgbClr val="FF0000"/>
                  </a:solidFill>
                  <a:latin typeface="楷体" panose="02010609060101010101" pitchFamily="49" charset="-122"/>
                  <a:ea typeface="楷体" panose="02010609060101010101" pitchFamily="49" charset="-122"/>
                  <a:sym typeface="Arial" panose="020B0604020202020204" pitchFamily="34" charset="0"/>
                </a:rPr>
                <a:t>不定期</a:t>
              </a:r>
              <a:r>
                <a:rPr lang="zh-CN" altLang="en-US" sz="2000" dirty="0">
                  <a:latin typeface="楷体" panose="02010609060101010101" pitchFamily="49" charset="-122"/>
                  <a:ea typeface="楷体" panose="02010609060101010101" pitchFamily="49" charset="-122"/>
                  <a:sym typeface="Arial" panose="020B0604020202020204" pitchFamily="34" charset="0"/>
                </a:rPr>
                <a:t>出现</a:t>
              </a:r>
              <a:r>
                <a:rPr lang="zh-CN" altLang="en-US" sz="2000" dirty="0">
                  <a:solidFill>
                    <a:srgbClr val="FF0000"/>
                  </a:solidFill>
                  <a:latin typeface="楷体" panose="02010609060101010101" pitchFamily="49" charset="-122"/>
                  <a:ea typeface="楷体" panose="02010609060101010101" pitchFamily="49" charset="-122"/>
                  <a:sym typeface="Arial" panose="020B0604020202020204" pitchFamily="34" charset="0"/>
                </a:rPr>
                <a:t>或重复</a:t>
              </a:r>
              <a:r>
                <a:rPr lang="zh-CN" altLang="en-US" sz="2000" dirty="0">
                  <a:latin typeface="楷体" panose="02010609060101010101" pitchFamily="49" charset="-122"/>
                  <a:ea typeface="楷体" panose="02010609060101010101" pitchFamily="49" charset="-122"/>
                  <a:sym typeface="Arial" panose="020B0604020202020204" pitchFamily="34" charset="0"/>
                </a:rPr>
                <a:t>出现；不定期是指不清楚需要的程度、时间和数量，及采购频次。</a:t>
              </a:r>
              <a:endParaRPr lang="en-US" altLang="zh-CN" sz="2000" dirty="0">
                <a:latin typeface="楷体" panose="02010609060101010101" pitchFamily="49" charset="-122"/>
                <a:ea typeface="楷体" panose="02010609060101010101" pitchFamily="49" charset="-122"/>
                <a:sym typeface="Arial" panose="020B0604020202020204" pitchFamily="34" charset="0"/>
              </a:endParaRPr>
            </a:p>
            <a:p>
              <a:r>
                <a:rPr lang="zh-CN" altLang="en-US" sz="2000" dirty="0">
                  <a:latin typeface="楷体" panose="02010609060101010101" pitchFamily="49" charset="-122"/>
                  <a:ea typeface="楷体" panose="02010609060101010101" pitchFamily="49" charset="-122"/>
                  <a:sym typeface="Arial" panose="020B0604020202020204" pitchFamily="34" charset="0"/>
                </a:rPr>
                <a:t>示例：不定期出现如办公用品、房屋维修合同等；重复采购如能源供应、教科书等</a:t>
              </a:r>
              <a:r>
                <a:rPr lang="zh-CN" altLang="en-US" dirty="0">
                  <a:latin typeface="楷体" panose="02010609060101010101" pitchFamily="49" charset="-122"/>
                  <a:ea typeface="楷体" panose="02010609060101010101" pitchFamily="49" charset="-122"/>
                  <a:sym typeface="Arial" panose="020B0604020202020204" pitchFamily="34" charset="0"/>
                </a:rPr>
                <a:t>。</a:t>
              </a:r>
            </a:p>
          </p:txBody>
        </p:sp>
      </p:grpSp>
      <p:grpSp>
        <p:nvGrpSpPr>
          <p:cNvPr id="115721" name="iṣḻîḋe"/>
          <p:cNvGrpSpPr/>
          <p:nvPr/>
        </p:nvGrpSpPr>
        <p:grpSpPr bwMode="auto">
          <a:xfrm>
            <a:off x="8377250" y="2205506"/>
            <a:ext cx="3135628" cy="4184650"/>
            <a:chOff x="2186482" y="1949570"/>
            <a:chExt cx="2627059" cy="4184529"/>
          </a:xfrm>
        </p:grpSpPr>
        <p:sp>
          <p:nvSpPr>
            <p:cNvPr id="11" name="íşļiḍè"/>
            <p:cNvSpPr/>
            <p:nvPr/>
          </p:nvSpPr>
          <p:spPr>
            <a:xfrm>
              <a:off x="2363639" y="1949570"/>
              <a:ext cx="2449902" cy="1570007"/>
            </a:xfrm>
            <a:prstGeom prst="rect">
              <a:avLst/>
            </a:prstGeom>
            <a:blipFill>
              <a:blip r:embed="rId5" cstate="print"/>
              <a:stretch>
                <a:fillRect t="-12199" b="-12002"/>
              </a:stretch>
            </a:bli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342900" indent="-342900" algn="ctr" fontAlgn="auto">
                <a:spcBef>
                  <a:spcPts val="0"/>
                </a:spcBef>
                <a:spcAft>
                  <a:spcPts val="0"/>
                </a:spcAft>
                <a:buFont typeface="Arial" panose="020B0604020202020204" pitchFamily="34" charset="0"/>
                <a:buChar char="•"/>
                <a:defRPr/>
              </a:pPr>
              <a:r>
                <a:rPr lang="en-US" altLang="zh-CN" sz="2000" b="1" dirty="0"/>
                <a:t>3</a:t>
              </a:r>
              <a:endParaRPr lang="id-ID" altLang="zh-CN" sz="2000" b="1" dirty="0"/>
            </a:p>
          </p:txBody>
        </p:sp>
        <p:sp>
          <p:nvSpPr>
            <p:cNvPr id="115732" name="ïṡḻïḓe"/>
            <p:cNvSpPr>
              <a:spLocks noChangeArrowheads="1"/>
            </p:cNvSpPr>
            <p:nvPr/>
          </p:nvSpPr>
          <p:spPr bwMode="auto">
            <a:xfrm>
              <a:off x="2186482" y="3519576"/>
              <a:ext cx="2627059" cy="2614523"/>
            </a:xfrm>
            <a:prstGeom prst="rect">
              <a:avLst/>
            </a:prstGeom>
            <a:noFill/>
            <a:ln w="9525">
              <a:noFill/>
              <a:miter lim="800000"/>
            </a:ln>
          </p:spPr>
          <p:txBody>
            <a:bodyPr/>
            <a:lstStyle/>
            <a:p>
              <a:pPr marL="285750" indent="-285750">
                <a:buFont typeface="Arial" panose="020B0604020202020204" pitchFamily="34" charset="0"/>
                <a:buChar char="•"/>
              </a:pPr>
              <a:r>
                <a:rPr lang="zh-CN" altLang="en-US" sz="2000" dirty="0">
                  <a:solidFill>
                    <a:srgbClr val="FF0000"/>
                  </a:solidFill>
                  <a:latin typeface="楷体" panose="02010609060101010101" pitchFamily="49" charset="-122"/>
                  <a:ea typeface="楷体" panose="02010609060101010101" pitchFamily="49" charset="-122"/>
                  <a:sym typeface="Arial" panose="020B0604020202020204" pitchFamily="34" charset="0"/>
                </a:rPr>
                <a:t>不止一个</a:t>
              </a:r>
              <a:r>
                <a:rPr lang="zh-CN" altLang="en-US" sz="2000" dirty="0">
                  <a:latin typeface="楷体" panose="02010609060101010101" pitchFamily="49" charset="-122"/>
                  <a:ea typeface="楷体" panose="02010609060101010101" pitchFamily="49" charset="-122"/>
                  <a:sym typeface="Arial" panose="020B0604020202020204" pitchFamily="34" charset="0"/>
                </a:rPr>
                <a:t>供应来源“标的”的采购；也适合估计今后</a:t>
              </a:r>
              <a:r>
                <a:rPr lang="zh-CN" altLang="en-US" sz="2000" dirty="0">
                  <a:solidFill>
                    <a:srgbClr val="FF0000"/>
                  </a:solidFill>
                  <a:latin typeface="楷体" panose="02010609060101010101" pitchFamily="49" charset="-122"/>
                  <a:ea typeface="楷体" panose="02010609060101010101" pitchFamily="49" charset="-122"/>
                  <a:sym typeface="Arial" panose="020B0604020202020204" pitchFamily="34" charset="0"/>
                </a:rPr>
                <a:t>可能会紧急需要</a:t>
              </a:r>
              <a:r>
                <a:rPr lang="zh-CN" altLang="en-US" sz="2000" dirty="0">
                  <a:latin typeface="楷体" panose="02010609060101010101" pitchFamily="49" charset="-122"/>
                  <a:ea typeface="楷体" panose="02010609060101010101" pitchFamily="49" charset="-122"/>
                  <a:sym typeface="Arial" panose="020B0604020202020204" pitchFamily="34" charset="0"/>
                </a:rPr>
                <a:t>“标的”的采购。</a:t>
              </a:r>
              <a:endParaRPr lang="en-US" altLang="zh-CN" sz="2000" dirty="0">
                <a:latin typeface="楷体" panose="02010609060101010101" pitchFamily="49" charset="-122"/>
                <a:ea typeface="楷体" panose="02010609060101010101" pitchFamily="49" charset="-122"/>
                <a:sym typeface="Arial" panose="020B0604020202020204" pitchFamily="34" charset="0"/>
              </a:endParaRPr>
            </a:p>
            <a:p>
              <a:r>
                <a:rPr lang="zh-CN" altLang="en-US" sz="2000" dirty="0">
                  <a:latin typeface="楷体" panose="02010609060101010101" pitchFamily="49" charset="-122"/>
                  <a:ea typeface="楷体" panose="02010609060101010101" pitchFamily="49" charset="-122"/>
                  <a:sym typeface="Arial" panose="020B0604020202020204" pitchFamily="34" charset="0"/>
                </a:rPr>
                <a:t>示例：紧急需要“标的”的采购：如药品，避免使用单源直接采购而导致价格过高或质量低劣的</a:t>
              </a:r>
            </a:p>
            <a:p>
              <a:pPr marL="285750" indent="-285750">
                <a:buFont typeface="Arial" panose="020B0604020202020204" pitchFamily="34" charset="0"/>
                <a:buChar char="•"/>
              </a:pP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grpSp>
      <p:cxnSp>
        <p:nvCxnSpPr>
          <p:cNvPr id="13" name="直接连接符 12"/>
          <p:cNvCxnSpPr/>
          <p:nvPr/>
        </p:nvCxnSpPr>
        <p:spPr>
          <a:xfrm>
            <a:off x="4113213" y="4071938"/>
            <a:ext cx="0" cy="247650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115723" name="ï$ľíḍè"/>
          <p:cNvGrpSpPr/>
          <p:nvPr/>
        </p:nvGrpSpPr>
        <p:grpSpPr bwMode="auto">
          <a:xfrm>
            <a:off x="4564396" y="2205506"/>
            <a:ext cx="2924175" cy="4184650"/>
            <a:chOff x="2363639" y="1949570"/>
            <a:chExt cx="2449902" cy="4184529"/>
          </a:xfrm>
        </p:grpSpPr>
        <p:sp>
          <p:nvSpPr>
            <p:cNvPr id="15" name="ïṧḷïḍè"/>
            <p:cNvSpPr/>
            <p:nvPr/>
          </p:nvSpPr>
          <p:spPr>
            <a:xfrm>
              <a:off x="2363639" y="1949570"/>
              <a:ext cx="2449902" cy="1570007"/>
            </a:xfrm>
            <a:prstGeom prst="rect">
              <a:avLst/>
            </a:prstGeom>
            <a:blipFill>
              <a:blip r:embed="rId6" cstate="print"/>
              <a:stretch>
                <a:fillRect t="-12492" b="-12292"/>
              </a:stretch>
            </a:blip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342900" indent="-342900" algn="ctr" fontAlgn="auto">
                <a:spcBef>
                  <a:spcPts val="0"/>
                </a:spcBef>
                <a:spcAft>
                  <a:spcPts val="0"/>
                </a:spcAft>
                <a:buFont typeface="Arial" panose="020B0604020202020204" pitchFamily="34" charset="0"/>
                <a:buChar char="•"/>
                <a:defRPr/>
              </a:pPr>
              <a:r>
                <a:rPr lang="en-US" altLang="zh-CN" sz="2000" b="1" dirty="0"/>
                <a:t>2</a:t>
              </a:r>
              <a:endParaRPr lang="id-ID" altLang="zh-CN" sz="2000" b="1" dirty="0"/>
            </a:p>
          </p:txBody>
        </p:sp>
        <p:sp>
          <p:nvSpPr>
            <p:cNvPr id="115728" name="iṥ1ïḑé"/>
            <p:cNvSpPr>
              <a:spLocks noChangeArrowheads="1"/>
            </p:cNvSpPr>
            <p:nvPr/>
          </p:nvSpPr>
          <p:spPr bwMode="auto">
            <a:xfrm>
              <a:off x="2363639" y="3519576"/>
              <a:ext cx="2449902" cy="2614523"/>
            </a:xfrm>
            <a:prstGeom prst="rect">
              <a:avLst/>
            </a:prstGeom>
            <a:noFill/>
            <a:ln w="9525">
              <a:noFill/>
              <a:miter lim="800000"/>
            </a:ln>
          </p:spPr>
          <p:txBody>
            <a:bodyPr/>
            <a:lstStyle/>
            <a:p>
              <a:pPr marL="285750" indent="-285750">
                <a:buFont typeface="Arial" panose="020B0604020202020204" pitchFamily="34" charset="0"/>
                <a:buChar char="•"/>
              </a:pPr>
              <a:r>
                <a:rPr lang="zh-CN" altLang="en-US" sz="2000" dirty="0">
                  <a:latin typeface="楷体" panose="02010609060101010101" pitchFamily="49" charset="-122"/>
                  <a:ea typeface="楷体" panose="02010609060101010101" pitchFamily="49" charset="-122"/>
                  <a:sym typeface="Arial" panose="020B0604020202020204" pitchFamily="34" charset="0"/>
                </a:rPr>
                <a:t>市场竞争激烈的需要</a:t>
              </a:r>
              <a:r>
                <a:rPr lang="zh-CN" altLang="en-US" sz="2000" dirty="0">
                  <a:solidFill>
                    <a:srgbClr val="FF0000"/>
                  </a:solidFill>
                  <a:latin typeface="楷体" panose="02010609060101010101" pitchFamily="49" charset="-122"/>
                  <a:ea typeface="楷体" panose="02010609060101010101" pitchFamily="49" charset="-122"/>
                  <a:sym typeface="Arial" panose="020B0604020202020204" pitchFamily="34" charset="0"/>
                </a:rPr>
                <a:t>定期</a:t>
              </a:r>
              <a:r>
                <a:rPr lang="zh-CN" altLang="en-US" sz="2000" dirty="0">
                  <a:latin typeface="楷体" panose="02010609060101010101" pitchFamily="49" charset="-122"/>
                  <a:ea typeface="楷体" panose="02010609060101010101" pitchFamily="49" charset="-122"/>
                  <a:sym typeface="Arial" panose="020B0604020202020204" pitchFamily="34" charset="0"/>
                </a:rPr>
                <a:t>或</a:t>
              </a:r>
              <a:r>
                <a:rPr lang="zh-CN" altLang="en-US" sz="2000" dirty="0">
                  <a:solidFill>
                    <a:srgbClr val="FF0000"/>
                  </a:solidFill>
                  <a:latin typeface="楷体" panose="02010609060101010101" pitchFamily="49" charset="-122"/>
                  <a:ea typeface="楷体" panose="02010609060101010101" pitchFamily="49" charset="-122"/>
                  <a:sym typeface="Arial" panose="020B0604020202020204" pitchFamily="34" charset="0"/>
                </a:rPr>
                <a:t>重复</a:t>
              </a:r>
              <a:r>
                <a:rPr lang="zh-CN" altLang="en-US" sz="2000" dirty="0">
                  <a:latin typeface="楷体" panose="02010609060101010101" pitchFamily="49" charset="-122"/>
                  <a:ea typeface="楷体" panose="02010609060101010101" pitchFamily="49" charset="-122"/>
                  <a:sym typeface="Arial" panose="020B0604020202020204" pitchFamily="34" charset="0"/>
                </a:rPr>
                <a:t>采购但数量不定的商品类采购。</a:t>
              </a:r>
              <a:endParaRPr lang="en-US" altLang="zh-CN" sz="2000" dirty="0">
                <a:latin typeface="楷体" panose="02010609060101010101" pitchFamily="49" charset="-122"/>
                <a:ea typeface="楷体" panose="02010609060101010101" pitchFamily="49" charset="-122"/>
                <a:sym typeface="Arial" panose="020B0604020202020204" pitchFamily="34" charset="0"/>
              </a:endParaRPr>
            </a:p>
            <a:p>
              <a:pPr marL="285750" indent="-285750">
                <a:buFont typeface="Arial" panose="020B0604020202020204" pitchFamily="34" charset="0"/>
                <a:buChar char="•"/>
              </a:pPr>
              <a:endParaRPr lang="zh-CN" altLang="en-US" sz="2000" dirty="0">
                <a:latin typeface="楷体" panose="02010609060101010101" pitchFamily="49" charset="-122"/>
                <a:ea typeface="楷体" panose="02010609060101010101" pitchFamily="49" charset="-122"/>
                <a:sym typeface="Arial" panose="020B0604020202020204" pitchFamily="34" charset="0"/>
              </a:endParaRPr>
            </a:p>
          </p:txBody>
        </p:sp>
      </p:grpSp>
      <p:cxnSp>
        <p:nvCxnSpPr>
          <p:cNvPr id="17" name="直接连接符 16"/>
          <p:cNvCxnSpPr/>
          <p:nvPr/>
        </p:nvCxnSpPr>
        <p:spPr>
          <a:xfrm>
            <a:off x="8078788" y="4071938"/>
            <a:ext cx="0" cy="247650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内容占位符 2"/>
          <p:cNvSpPr>
            <a:spLocks noGrp="1" noChangeArrowheads="1"/>
          </p:cNvSpPr>
          <p:nvPr>
            <p:ph idx="4294967295"/>
          </p:nvPr>
        </p:nvSpPr>
        <p:spPr>
          <a:xfrm>
            <a:off x="537210" y="2000250"/>
            <a:ext cx="7808004" cy="4381500"/>
          </a:xfrm>
        </p:spPr>
        <p:txBody>
          <a:bodyPr>
            <a:normAutofit lnSpcReduction="10000"/>
          </a:bodyPr>
          <a:lstStyle/>
          <a:p>
            <a:pPr eaLnBrk="1" hangingPunct="1"/>
            <a:r>
              <a:rPr lang="zh-CN" altLang="en-US" sz="2400" dirty="0">
                <a:latin typeface="楷体" panose="02010609060101010101" pitchFamily="49" charset="-122"/>
                <a:ea typeface="楷体" panose="02010609060101010101" pitchFamily="49" charset="-122"/>
              </a:rPr>
              <a:t>实施框架协议采购时，应提前明确是否属于封闭式或开放式框架协议。如采用封闭协议，则供应商可在第一阶段的公告有效期内随时提出加入框架协议供应商库的申请，且提交书为最后提交书，在采购第二阶段，供应商之间</a:t>
            </a:r>
            <a:r>
              <a:rPr lang="zh-CN" altLang="en-US" sz="2400" dirty="0">
                <a:solidFill>
                  <a:srgbClr val="FF0000"/>
                </a:solidFill>
                <a:latin typeface="楷体" panose="02010609060101010101" pitchFamily="49" charset="-122"/>
                <a:ea typeface="楷体" panose="02010609060101010101" pitchFamily="49" charset="-122"/>
              </a:rPr>
              <a:t>可</a:t>
            </a:r>
            <a:r>
              <a:rPr lang="zh-CN" altLang="en-US" sz="2400" dirty="0">
                <a:latin typeface="楷体" panose="02010609060101010101" pitchFamily="49" charset="-122"/>
                <a:ea typeface="楷体" panose="02010609060101010101" pitchFamily="49" charset="-122"/>
              </a:rPr>
              <a:t>没有进一步竞争。如采用开放协议，则供应商第一阶段的提交书为“临时”提交书，并应在第二阶段进行另一轮竞争。</a:t>
            </a:r>
          </a:p>
          <a:p>
            <a:pPr eaLnBrk="1" hangingPunct="1"/>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释义</a:t>
            </a:r>
            <a:r>
              <a:rPr lang="en-US" altLang="zh-CN" sz="2000" dirty="0">
                <a:latin typeface="宋体" panose="02010600030101010101" pitchFamily="2" charset="-122"/>
                <a:ea typeface="宋体" panose="02010600030101010101" pitchFamily="2" charset="-122"/>
              </a:rPr>
              <a:t>】</a:t>
            </a:r>
          </a:p>
          <a:p>
            <a:pPr eaLnBrk="1" hangingPunct="1"/>
            <a:r>
              <a:rPr lang="zh-CN" altLang="en-US" sz="2000" dirty="0">
                <a:latin typeface="宋体" panose="02010600030101010101" pitchFamily="2" charset="-122"/>
                <a:ea typeface="宋体" panose="02010600030101010101" pitchFamily="2" charset="-122"/>
              </a:rPr>
              <a:t>框架协议采购在示范法中称之为“制度安排”，分为两类三种形式。即开放式和封闭式两类。其中封闭式又分为第二阶段不再竞争和竞争两种形式。</a:t>
            </a:r>
          </a:p>
          <a:p>
            <a:pPr eaLnBrk="1" hangingPunct="1"/>
            <a:r>
              <a:rPr lang="zh-CN" altLang="en-US" sz="2000" dirty="0">
                <a:latin typeface="宋体" panose="02010600030101010101" pitchFamily="2" charset="-122"/>
                <a:ea typeface="宋体" panose="02010600030101010101" pitchFamily="2" charset="-122"/>
              </a:rPr>
              <a:t>本标准归纳为封闭式和开放式框架协议形式两类，涵盖了示范法中的三种形式。</a:t>
            </a:r>
          </a:p>
          <a:p>
            <a:pPr eaLnBrk="1" hangingPunct="1"/>
            <a:endParaRPr lang="zh-CN" altLang="en-US" sz="1800" dirty="0"/>
          </a:p>
        </p:txBody>
      </p:sp>
      <p:sp>
        <p:nvSpPr>
          <p:cNvPr id="3" name="矩形 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7764"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117765" name="矩形 6"/>
          <p:cNvSpPr>
            <a:spLocks noChangeArrowheads="1"/>
          </p:cNvSpPr>
          <p:nvPr/>
        </p:nvSpPr>
        <p:spPr bwMode="auto">
          <a:xfrm>
            <a:off x="1406805" y="1202255"/>
            <a:ext cx="3749744" cy="461665"/>
          </a:xfrm>
          <a:prstGeom prst="rect">
            <a:avLst/>
          </a:prstGeom>
          <a:solidFill>
            <a:srgbClr val="1F3984"/>
          </a:solidFill>
          <a:ln w="9525">
            <a:noFill/>
            <a:miter lim="800000"/>
          </a:ln>
        </p:spPr>
        <p:txBody>
          <a:bodyPr wrap="none">
            <a:spAutoFit/>
          </a:bodyPr>
          <a:lstStyle/>
          <a:p>
            <a:r>
              <a:rPr lang="en-US" altLang="zh-CN" sz="2400" b="1" dirty="0">
                <a:solidFill>
                  <a:schemeClr val="bg1"/>
                </a:solidFill>
                <a:latin typeface="楷体" panose="02010609060101010101" pitchFamily="49" charset="-122"/>
                <a:ea typeface="楷体" panose="02010609060101010101" pitchFamily="49" charset="-122"/>
                <a:sym typeface="Arial" panose="020B0604020202020204" pitchFamily="34" charset="0"/>
              </a:rPr>
              <a:t>3.5.3.3  </a:t>
            </a:r>
            <a:r>
              <a:rPr lang="zh-CN" altLang="en-US" sz="2400" b="1" dirty="0">
                <a:solidFill>
                  <a:schemeClr val="bg1"/>
                </a:solidFill>
                <a:latin typeface="楷体" panose="02010609060101010101" pitchFamily="49" charset="-122"/>
                <a:ea typeface="楷体" panose="02010609060101010101" pitchFamily="49" charset="-122"/>
                <a:sym typeface="Arial" panose="020B0604020202020204" pitchFamily="34" charset="0"/>
              </a:rPr>
              <a:t>框架协议的形式</a:t>
            </a:r>
          </a:p>
        </p:txBody>
      </p:sp>
      <p:sp>
        <p:nvSpPr>
          <p:cNvPr id="163" name="Freeform 5"/>
          <p:cNvSpPr/>
          <p:nvPr/>
        </p:nvSpPr>
        <p:spPr bwMode="auto">
          <a:xfrm flipH="1">
            <a:off x="8467654" y="0"/>
            <a:ext cx="3749744" cy="6872287"/>
          </a:xfrm>
          <a:custGeom>
            <a:avLst/>
            <a:gdLst>
              <a:gd name="T0" fmla="*/ 0 w 5566"/>
              <a:gd name="T1" fmla="*/ 0 h 9000"/>
              <a:gd name="T2" fmla="*/ 2147483647 w 5566"/>
              <a:gd name="T3" fmla="*/ 0 h 9000"/>
              <a:gd name="T4" fmla="*/ 2147483647 w 5566"/>
              <a:gd name="T5" fmla="*/ 2147483647 h 9000"/>
              <a:gd name="T6" fmla="*/ 0 w 5566"/>
              <a:gd name="T7" fmla="*/ 2147483647 h 9000"/>
              <a:gd name="T8" fmla="*/ 0 w 5566"/>
              <a:gd name="T9" fmla="*/ 0 h 9000"/>
              <a:gd name="T10" fmla="*/ 0 60000 65536"/>
              <a:gd name="T11" fmla="*/ 0 60000 65536"/>
              <a:gd name="T12" fmla="*/ 0 60000 65536"/>
              <a:gd name="T13" fmla="*/ 0 60000 65536"/>
              <a:gd name="T14" fmla="*/ 0 60000 65536"/>
              <a:gd name="T15" fmla="*/ 0 w 5566"/>
              <a:gd name="T16" fmla="*/ 0 h 9000"/>
              <a:gd name="T17" fmla="*/ 5566 w 5566"/>
              <a:gd name="T18" fmla="*/ 9000 h 9000"/>
            </a:gdLst>
            <a:ahLst/>
            <a:cxnLst>
              <a:cxn ang="T10">
                <a:pos x="T0" y="T1"/>
              </a:cxn>
              <a:cxn ang="T11">
                <a:pos x="T2" y="T3"/>
              </a:cxn>
              <a:cxn ang="T12">
                <a:pos x="T4" y="T5"/>
              </a:cxn>
              <a:cxn ang="T13">
                <a:pos x="T6" y="T7"/>
              </a:cxn>
              <a:cxn ang="T14">
                <a:pos x="T8" y="T9"/>
              </a:cxn>
            </a:cxnLst>
            <a:rect l="T15" t="T16" r="T17" b="T18"/>
            <a:pathLst>
              <a:path w="5566" h="9000">
                <a:moveTo>
                  <a:pt x="0" y="0"/>
                </a:moveTo>
                <a:lnTo>
                  <a:pt x="4324" y="0"/>
                </a:lnTo>
                <a:lnTo>
                  <a:pt x="5566" y="9000"/>
                </a:lnTo>
                <a:lnTo>
                  <a:pt x="0" y="9000"/>
                </a:lnTo>
                <a:lnTo>
                  <a:pt x="0" y="0"/>
                </a:lnTo>
                <a:close/>
              </a:path>
            </a:pathLst>
          </a:custGeom>
          <a:blipFill dpi="0" rotWithShape="1">
            <a:blip r:embed="rId3" cstate="print"/>
            <a:srcRect/>
            <a:stretch>
              <a:fillRect l="-71133" r="-70711"/>
            </a:stretch>
          </a:blipFill>
          <a:ln>
            <a:noFill/>
          </a:ln>
        </p:spPr>
        <p:txBody>
          <a:bodyPr/>
          <a:lstStyle/>
          <a:p>
            <a:pPr eaLnBrk="0" hangingPunct="0">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wipe(up)">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4294967295"/>
          </p:nvPr>
        </p:nvGraphicFramePr>
        <p:xfrm>
          <a:off x="231775" y="1555286"/>
          <a:ext cx="11522075"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8788"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673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6" name="MH_Other_1"/>
          <p:cNvSpPr/>
          <p:nvPr>
            <p:custDataLst>
              <p:tags r:id="rId1"/>
            </p:custDataLst>
          </p:nvPr>
        </p:nvSpPr>
        <p:spPr>
          <a:xfrm>
            <a:off x="960124" y="2343150"/>
            <a:ext cx="2670490" cy="27089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endParaRPr lang="zh-HK" altLang="en-US">
              <a:solidFill>
                <a:srgbClr val="FFFFFF"/>
              </a:solidFill>
              <a:ea typeface="PMingLiU" panose="02020500000000000000" pitchFamily="18" charset="-120"/>
            </a:endParaRPr>
          </a:p>
        </p:txBody>
      </p:sp>
      <p:cxnSp>
        <p:nvCxnSpPr>
          <p:cNvPr id="8" name="MH_Other_3"/>
          <p:cNvCxnSpPr/>
          <p:nvPr>
            <p:custDataLst>
              <p:tags r:id="rId2"/>
            </p:custDataLst>
          </p:nvPr>
        </p:nvCxnSpPr>
        <p:spPr>
          <a:xfrm>
            <a:off x="4135438" y="1511300"/>
            <a:ext cx="0" cy="3708400"/>
          </a:xfrm>
          <a:prstGeom prst="line">
            <a:avLst/>
          </a:prstGeom>
          <a:solidFill>
            <a:schemeClr val="accent1"/>
          </a:solid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MH_Other_4"/>
          <p:cNvSpPr/>
          <p:nvPr>
            <p:custDataLst>
              <p:tags r:id="rId3"/>
            </p:custDataLst>
          </p:nvPr>
        </p:nvSpPr>
        <p:spPr>
          <a:xfrm>
            <a:off x="4025900" y="4318000"/>
            <a:ext cx="220663" cy="220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endParaRPr lang="zh-HK" altLang="en-US" sz="2800">
              <a:solidFill>
                <a:srgbClr val="FFFFFF"/>
              </a:solidFill>
              <a:ea typeface="PMingLiU" panose="02020500000000000000" pitchFamily="18" charset="-120"/>
            </a:endParaRPr>
          </a:p>
        </p:txBody>
      </p:sp>
      <p:sp>
        <p:nvSpPr>
          <p:cNvPr id="10" name="MH_Text_3"/>
          <p:cNvSpPr>
            <a:spLocks noChangeArrowheads="1"/>
          </p:cNvSpPr>
          <p:nvPr>
            <p:custDataLst>
              <p:tags r:id="rId4"/>
            </p:custDataLst>
          </p:nvPr>
        </p:nvSpPr>
        <p:spPr bwMode="auto">
          <a:xfrm>
            <a:off x="4371975" y="4605338"/>
            <a:ext cx="7069138" cy="609600"/>
          </a:xfrm>
          <a:prstGeom prst="rect">
            <a:avLst/>
          </a:prstGeom>
          <a:noFill/>
          <a:ln>
            <a:noFill/>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lnSpc>
                <a:spcPct val="120000"/>
              </a:lnSpc>
              <a:spcBef>
                <a:spcPts val="0"/>
              </a:spcBef>
              <a:spcAft>
                <a:spcPts val="0"/>
              </a:spcAft>
              <a:defRPr/>
            </a:pPr>
            <a:r>
              <a:rPr lang="en-US" altLang="zh-CN" sz="2000" dirty="0">
                <a:latin typeface="+mn-lt"/>
                <a:ea typeface="+mn-ea"/>
              </a:rPr>
              <a:t>——</a:t>
            </a:r>
            <a:r>
              <a:rPr lang="zh-CN" altLang="en-US" sz="2000" dirty="0">
                <a:latin typeface="+mn-lt"/>
                <a:ea typeface="+mn-ea"/>
              </a:rPr>
              <a:t>集中采购订立的合同签订后成立并生效，供应商风险较小；</a:t>
            </a:r>
          </a:p>
          <a:p>
            <a:pPr algn="just" fontAlgn="auto">
              <a:lnSpc>
                <a:spcPct val="120000"/>
              </a:lnSpc>
              <a:spcBef>
                <a:spcPts val="0"/>
              </a:spcBef>
              <a:spcAft>
                <a:spcPts val="0"/>
              </a:spcAft>
              <a:defRPr/>
            </a:pPr>
            <a:r>
              <a:rPr lang="en-US" altLang="zh-CN" sz="2000" dirty="0">
                <a:latin typeface="+mn-lt"/>
                <a:ea typeface="+mn-ea"/>
              </a:rPr>
              <a:t>——</a:t>
            </a:r>
            <a:r>
              <a:rPr lang="zh-CN" altLang="en-US" sz="2000" dirty="0">
                <a:latin typeface="+mn-lt"/>
                <a:ea typeface="+mn-ea"/>
              </a:rPr>
              <a:t>框架协议订立的协议是预约合同，供应商有一定风险。</a:t>
            </a:r>
          </a:p>
        </p:txBody>
      </p:sp>
      <p:sp>
        <p:nvSpPr>
          <p:cNvPr id="11" name="MH_SubTitle_3"/>
          <p:cNvSpPr txBox="1">
            <a:spLocks noChangeArrowheads="1"/>
          </p:cNvSpPr>
          <p:nvPr>
            <p:custDataLst>
              <p:tags r:id="rId5"/>
            </p:custDataLst>
          </p:nvPr>
        </p:nvSpPr>
        <p:spPr bwMode="auto">
          <a:xfrm>
            <a:off x="4546600" y="4049713"/>
            <a:ext cx="3430588" cy="369887"/>
          </a:xfrm>
          <a:prstGeom prst="rect">
            <a:avLst/>
          </a:prstGeom>
          <a:noFill/>
          <a:ln>
            <a:noFill/>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defRPr/>
            </a:pPr>
            <a:r>
              <a:rPr lang="zh-CN" altLang="en-US" sz="2800" b="1" dirty="0">
                <a:solidFill>
                  <a:schemeClr val="accent1">
                    <a:lumMod val="75000"/>
                  </a:schemeClr>
                </a:solidFill>
                <a:latin typeface="+mn-lt"/>
                <a:ea typeface="+mn-ea"/>
              </a:rPr>
              <a:t>合同性质不同</a:t>
            </a:r>
            <a:endParaRPr lang="zh-HK" altLang="en-US" sz="2800" b="1" dirty="0">
              <a:solidFill>
                <a:schemeClr val="accent1">
                  <a:lumMod val="75000"/>
                </a:schemeClr>
              </a:solidFill>
              <a:latin typeface="+mn-lt"/>
              <a:ea typeface="+mn-ea"/>
            </a:endParaRPr>
          </a:p>
        </p:txBody>
      </p:sp>
      <p:sp>
        <p:nvSpPr>
          <p:cNvPr id="12" name="MH_Other_5"/>
          <p:cNvSpPr/>
          <p:nvPr>
            <p:custDataLst>
              <p:tags r:id="rId6"/>
            </p:custDataLst>
          </p:nvPr>
        </p:nvSpPr>
        <p:spPr>
          <a:xfrm>
            <a:off x="4025900" y="3135313"/>
            <a:ext cx="220663" cy="220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endParaRPr lang="zh-HK" altLang="en-US" sz="2800">
              <a:solidFill>
                <a:srgbClr val="FFFFFF"/>
              </a:solidFill>
              <a:ea typeface="PMingLiU" panose="02020500000000000000" pitchFamily="18" charset="-120"/>
            </a:endParaRPr>
          </a:p>
        </p:txBody>
      </p:sp>
      <p:sp>
        <p:nvSpPr>
          <p:cNvPr id="13" name="MH_Text_2"/>
          <p:cNvSpPr>
            <a:spLocks noChangeArrowheads="1"/>
          </p:cNvSpPr>
          <p:nvPr>
            <p:custDataLst>
              <p:tags r:id="rId7"/>
            </p:custDataLst>
          </p:nvPr>
        </p:nvSpPr>
        <p:spPr bwMode="auto">
          <a:xfrm>
            <a:off x="4546600" y="3254375"/>
            <a:ext cx="6894513" cy="609600"/>
          </a:xfrm>
          <a:prstGeom prst="rect">
            <a:avLst/>
          </a:prstGeom>
          <a:noFill/>
          <a:ln>
            <a:noFill/>
          </a:ln>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lnSpc>
                <a:spcPct val="120000"/>
              </a:lnSpc>
              <a:spcBef>
                <a:spcPts val="0"/>
              </a:spcBef>
              <a:spcAft>
                <a:spcPts val="0"/>
              </a:spcAft>
              <a:defRPr/>
            </a:pPr>
            <a:r>
              <a:rPr lang="en-US" altLang="zh-CN" sz="2000" dirty="0">
                <a:latin typeface="+mn-lt"/>
                <a:ea typeface="+mn-ea"/>
              </a:rPr>
              <a:t>——</a:t>
            </a:r>
            <a:r>
              <a:rPr lang="zh-CN" altLang="en-US" sz="2000" dirty="0">
                <a:latin typeface="+mn-lt"/>
                <a:ea typeface="+mn-ea"/>
              </a:rPr>
              <a:t>集中采购时效性差，不适用采购频次高的采购；</a:t>
            </a:r>
          </a:p>
          <a:p>
            <a:pPr algn="just" fontAlgn="auto">
              <a:lnSpc>
                <a:spcPct val="120000"/>
              </a:lnSpc>
              <a:spcBef>
                <a:spcPts val="0"/>
              </a:spcBef>
              <a:spcAft>
                <a:spcPts val="0"/>
              </a:spcAft>
              <a:defRPr/>
            </a:pPr>
            <a:r>
              <a:rPr lang="en-US" altLang="zh-CN" sz="2000" dirty="0">
                <a:latin typeface="+mn-lt"/>
                <a:ea typeface="+mn-ea"/>
              </a:rPr>
              <a:t>——</a:t>
            </a:r>
            <a:r>
              <a:rPr lang="zh-CN" altLang="en-US" sz="2000" dirty="0">
                <a:latin typeface="+mn-lt"/>
                <a:ea typeface="+mn-ea"/>
              </a:rPr>
              <a:t>框架协议主要针对重复采购和紧急采购。</a:t>
            </a:r>
          </a:p>
        </p:txBody>
      </p:sp>
      <p:sp>
        <p:nvSpPr>
          <p:cNvPr id="14" name="MH_SubTitle_2"/>
          <p:cNvSpPr txBox="1">
            <a:spLocks noChangeArrowheads="1"/>
          </p:cNvSpPr>
          <p:nvPr>
            <p:custDataLst>
              <p:tags r:id="rId8"/>
            </p:custDataLst>
          </p:nvPr>
        </p:nvSpPr>
        <p:spPr bwMode="auto">
          <a:xfrm>
            <a:off x="4563268" y="2786062"/>
            <a:ext cx="3430588" cy="368300"/>
          </a:xfrm>
          <a:prstGeom prst="rect">
            <a:avLst/>
          </a:prstGeom>
          <a:noFill/>
          <a:ln>
            <a:noFill/>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defRPr/>
            </a:pPr>
            <a:r>
              <a:rPr lang="zh-CN" altLang="en-US" sz="2800" b="1" dirty="0">
                <a:solidFill>
                  <a:schemeClr val="accent1">
                    <a:lumMod val="75000"/>
                  </a:schemeClr>
                </a:solidFill>
                <a:latin typeface="+mn-lt"/>
                <a:ea typeface="+mn-ea"/>
              </a:rPr>
              <a:t>适用条件不同</a:t>
            </a:r>
          </a:p>
        </p:txBody>
      </p:sp>
      <p:sp>
        <p:nvSpPr>
          <p:cNvPr id="15" name="MH_Other_6"/>
          <p:cNvSpPr/>
          <p:nvPr>
            <p:custDataLst>
              <p:tags r:id="rId9"/>
            </p:custDataLst>
          </p:nvPr>
        </p:nvSpPr>
        <p:spPr>
          <a:xfrm>
            <a:off x="4035108" y="1613854"/>
            <a:ext cx="220663" cy="2222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auto">
              <a:spcBef>
                <a:spcPts val="0"/>
              </a:spcBef>
              <a:spcAft>
                <a:spcPts val="0"/>
              </a:spcAft>
              <a:defRPr/>
            </a:pPr>
            <a:endParaRPr lang="zh-HK" altLang="en-US" sz="2800">
              <a:solidFill>
                <a:srgbClr val="FFFFFF"/>
              </a:solidFill>
              <a:ea typeface="PMingLiU" panose="02020500000000000000" pitchFamily="18" charset="-120"/>
            </a:endParaRPr>
          </a:p>
        </p:txBody>
      </p:sp>
      <p:sp>
        <p:nvSpPr>
          <p:cNvPr id="16" name="MH_Text_1"/>
          <p:cNvSpPr>
            <a:spLocks noChangeArrowheads="1"/>
          </p:cNvSpPr>
          <p:nvPr>
            <p:custDataLst>
              <p:tags r:id="rId10"/>
            </p:custDataLst>
          </p:nvPr>
        </p:nvSpPr>
        <p:spPr bwMode="auto">
          <a:xfrm>
            <a:off x="4546600" y="1969294"/>
            <a:ext cx="7069138" cy="609600"/>
          </a:xfrm>
          <a:prstGeom prst="rect">
            <a:avLst/>
          </a:prstGeom>
          <a:noFill/>
          <a:ln>
            <a:noFill/>
          </a:ln>
        </p:spPr>
        <p:txBody>
          <a:bodyPr>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fontAlgn="auto">
              <a:lnSpc>
                <a:spcPct val="120000"/>
              </a:lnSpc>
              <a:spcBef>
                <a:spcPts val="0"/>
              </a:spcBef>
              <a:spcAft>
                <a:spcPts val="0"/>
              </a:spcAft>
              <a:defRPr/>
            </a:pPr>
            <a:r>
              <a:rPr lang="en-US" altLang="zh-CN" sz="2000" dirty="0">
                <a:latin typeface="+mn-lt"/>
                <a:ea typeface="+mn-ea"/>
              </a:rPr>
              <a:t>——</a:t>
            </a:r>
            <a:r>
              <a:rPr lang="zh-CN" altLang="en-US" sz="2000" dirty="0">
                <a:latin typeface="+mn-lt"/>
                <a:ea typeface="+mn-ea"/>
              </a:rPr>
              <a:t>集中采购的目标效应主要是降低合同成本；</a:t>
            </a:r>
          </a:p>
          <a:p>
            <a:pPr algn="just" fontAlgn="auto">
              <a:lnSpc>
                <a:spcPct val="120000"/>
              </a:lnSpc>
              <a:spcBef>
                <a:spcPts val="0"/>
              </a:spcBef>
              <a:spcAft>
                <a:spcPts val="0"/>
              </a:spcAft>
              <a:defRPr/>
            </a:pPr>
            <a:r>
              <a:rPr lang="en-US" altLang="zh-CN" sz="2000" dirty="0">
                <a:latin typeface="+mn-lt"/>
                <a:ea typeface="+mn-ea"/>
              </a:rPr>
              <a:t>——</a:t>
            </a:r>
            <a:r>
              <a:rPr lang="zh-CN" altLang="en-US" sz="2000" dirty="0">
                <a:latin typeface="+mn-lt"/>
                <a:ea typeface="+mn-ea"/>
              </a:rPr>
              <a:t>框架协议的目标效应主要是降低交易成本。</a:t>
            </a:r>
          </a:p>
        </p:txBody>
      </p:sp>
      <p:sp>
        <p:nvSpPr>
          <p:cNvPr id="17" name="MH_SubTitle_1"/>
          <p:cNvSpPr txBox="1">
            <a:spLocks noChangeArrowheads="1"/>
          </p:cNvSpPr>
          <p:nvPr>
            <p:custDataLst>
              <p:tags r:id="rId11"/>
            </p:custDataLst>
          </p:nvPr>
        </p:nvSpPr>
        <p:spPr bwMode="auto">
          <a:xfrm>
            <a:off x="4546600" y="1438276"/>
            <a:ext cx="3430588" cy="368300"/>
          </a:xfrm>
          <a:prstGeom prst="rect">
            <a:avLst/>
          </a:prstGeom>
          <a:noFill/>
          <a:ln>
            <a:noFill/>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auto">
              <a:spcBef>
                <a:spcPts val="0"/>
              </a:spcBef>
              <a:spcAft>
                <a:spcPts val="0"/>
              </a:spcAft>
              <a:defRPr/>
            </a:pPr>
            <a:r>
              <a:rPr lang="zh-CN" altLang="en-US" sz="2800" b="1" dirty="0">
                <a:solidFill>
                  <a:schemeClr val="accent1">
                    <a:lumMod val="75000"/>
                  </a:schemeClr>
                </a:solidFill>
                <a:latin typeface="+mn-lt"/>
                <a:ea typeface="+mn-ea"/>
              </a:rPr>
              <a:t>目标效应不同</a:t>
            </a:r>
            <a:endParaRPr lang="zh-HK" altLang="en-US" sz="2800" b="1" dirty="0">
              <a:solidFill>
                <a:schemeClr val="accent1">
                  <a:lumMod val="75000"/>
                </a:schemeClr>
              </a:solidFill>
              <a:latin typeface="+mn-lt"/>
              <a:ea typeface="+mn-ea"/>
            </a:endParaRPr>
          </a:p>
        </p:txBody>
      </p:sp>
      <p:sp>
        <p:nvSpPr>
          <p:cNvPr id="116751" name="内容占位符 2"/>
          <p:cNvSpPr>
            <a:spLocks noGrp="1" noChangeArrowheads="1"/>
          </p:cNvSpPr>
          <p:nvPr>
            <p:ph idx="4294967295"/>
          </p:nvPr>
        </p:nvSpPr>
        <p:spPr>
          <a:xfrm>
            <a:off x="1371600" y="2786062"/>
            <a:ext cx="1828800" cy="1819276"/>
          </a:xfrm>
        </p:spPr>
        <p:txBody>
          <a:bodyPr>
            <a:normAutofit lnSpcReduction="10000"/>
          </a:bodyPr>
          <a:lstStyle/>
          <a:p>
            <a:pPr marL="0" indent="0" eaLnBrk="1" hangingPunct="1">
              <a:lnSpc>
                <a:spcPct val="100000"/>
              </a:lnSpc>
              <a:buFont typeface="Arial" panose="020B0604020202020204" pitchFamily="34" charset="0"/>
              <a:buNone/>
            </a:pPr>
            <a:r>
              <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集中采购和框架协议组织形式的目标效应、适用条件和合同性质完全不同</a:t>
            </a:r>
            <a:r>
              <a:rPr lang="zh-CN" altLang="en-US" sz="16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内容占位符 2"/>
          <p:cNvSpPr>
            <a:spLocks noGrp="1" noChangeArrowheads="1"/>
          </p:cNvSpPr>
          <p:nvPr>
            <p:ph idx="4294967295"/>
          </p:nvPr>
        </p:nvSpPr>
        <p:spPr>
          <a:xfrm>
            <a:off x="4786148" y="1164939"/>
            <a:ext cx="6617576" cy="5288411"/>
          </a:xfrm>
        </p:spPr>
        <p:txBody>
          <a:bodyPr>
            <a:normAutofit lnSpcReduction="10000"/>
          </a:bodyPr>
          <a:lstStyle/>
          <a:p>
            <a:pPr eaLnBrk="1" latinLnBrk="1">
              <a:lnSpc>
                <a:spcPct val="100000"/>
              </a:lnSpc>
            </a:pPr>
            <a:r>
              <a:rPr lang="zh-CN" altLang="en-US" sz="1800" dirty="0">
                <a:latin typeface="微软雅黑" panose="020B0503020204020204" pitchFamily="34" charset="-122"/>
                <a:ea typeface="微软雅黑" panose="020B0503020204020204" pitchFamily="34" charset="-122"/>
              </a:rPr>
              <a:t>注意：</a:t>
            </a:r>
          </a:p>
          <a:p>
            <a:pPr>
              <a:lnSpc>
                <a:spcPct val="100000"/>
              </a:lnSpc>
            </a:pPr>
            <a:r>
              <a:rPr lang="zh-CN" altLang="en-US" sz="2000" dirty="0">
                <a:latin typeface="宋体" panose="02010600030101010101" pitchFamily="2" charset="-122"/>
                <a:ea typeface="宋体" panose="02010600030101010101" pitchFamily="2" charset="-122"/>
              </a:rPr>
              <a:t>依据</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示范法</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对采购实体的解释，</a:t>
            </a:r>
            <a:r>
              <a:rPr lang="zh-CN" altLang="en-US" sz="2000" dirty="0">
                <a:solidFill>
                  <a:srgbClr val="FF0000"/>
                </a:solidFill>
                <a:latin typeface="宋体" panose="02010600030101010101" pitchFamily="2" charset="-122"/>
                <a:ea typeface="宋体" panose="02010600030101010101" pitchFamily="2" charset="-122"/>
              </a:rPr>
              <a:t>可以允许不止一个采购人适用已经生效的框架协议。</a:t>
            </a:r>
          </a:p>
          <a:p>
            <a:pPr>
              <a:lnSpc>
                <a:spcPct val="100000"/>
              </a:lnSpc>
            </a:pPr>
            <a:r>
              <a:rPr lang="zh-CN" altLang="en-US" sz="2000" dirty="0">
                <a:solidFill>
                  <a:srgbClr val="FF0000"/>
                </a:solidFill>
                <a:latin typeface="宋体" panose="02010600030101010101" pitchFamily="2" charset="-122"/>
                <a:ea typeface="宋体" panose="02010600030101010101" pitchFamily="2" charset="-122"/>
              </a:rPr>
              <a:t>如在同一集团公司内，有子公司已经采用招标或其他竞争方式签订框架协议。其他子公司采购同类采购项目，且采购“标的”的型号及技术参数同已经签订的框架协议的标的型号、技术参数一致。在使用质量和售后服务良好的前提下，可不再重新招标，直接共享其他子公司框架协议结果。</a:t>
            </a:r>
          </a:p>
          <a:p>
            <a:pPr eaLnBrk="1" hangingPunct="1">
              <a:lnSpc>
                <a:spcPct val="100000"/>
              </a:lnSpc>
            </a:pPr>
            <a:r>
              <a:rPr lang="zh-CN" altLang="en-US" sz="2000" dirty="0">
                <a:latin typeface="宋体" panose="02010600030101010101" pitchFamily="2" charset="-122"/>
                <a:ea typeface="宋体" panose="02010600030101010101" pitchFamily="2" charset="-122"/>
              </a:rPr>
              <a:t>框架协议组织的招标采购中，中标人可以不止一个，即只确定单价、规格型号，不确定数量。实践中如果缺乏有效监督，在实际签订供货合同时，合同签订方随意性很大，约束管理可能流于形式。</a:t>
            </a:r>
          </a:p>
          <a:p>
            <a:pPr eaLnBrk="1" hangingPunct="1">
              <a:lnSpc>
                <a:spcPct val="100000"/>
              </a:lnSpc>
            </a:pPr>
            <a:r>
              <a:rPr lang="zh-CN" altLang="en-US" sz="2000" dirty="0">
                <a:latin typeface="宋体" panose="02010600030101010101" pitchFamily="2" charset="-122"/>
                <a:ea typeface="宋体" panose="02010600030101010101" pitchFamily="2" charset="-122"/>
              </a:rPr>
              <a:t>因此，采购人在选用该方式中应通过制度保证采购不同岗位的权利制衡</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防止职务犯罪、保证采购质量。</a:t>
            </a:r>
            <a:endParaRPr lang="en-US" altLang="zh-CN" sz="2000" dirty="0">
              <a:latin typeface="宋体" panose="02010600030101010101" pitchFamily="2" charset="-122"/>
              <a:ea typeface="宋体" panose="02010600030101010101" pitchFamily="2" charset="-122"/>
            </a:endParaRPr>
          </a:p>
          <a:p>
            <a:pPr eaLnBrk="1" hangingPunct="1">
              <a:lnSpc>
                <a:spcPct val="100000"/>
              </a:lnSpc>
            </a:pPr>
            <a:r>
              <a:rPr lang="zh-CN" altLang="en-US" sz="2000" dirty="0">
                <a:latin typeface="宋体" panose="02010600030101010101" pitchFamily="2" charset="-122"/>
                <a:ea typeface="宋体" panose="02010600030101010101" pitchFamily="2" charset="-122"/>
              </a:rPr>
              <a:t> </a:t>
            </a:r>
          </a:p>
          <a:p>
            <a:pPr eaLnBrk="1" hangingPunct="1">
              <a:lnSpc>
                <a:spcPct val="100000"/>
              </a:lnSpc>
            </a:pPr>
            <a:endParaRPr lang="zh-CN" altLang="en-US" sz="1800" dirty="0">
              <a:latin typeface="微软雅黑" panose="020B0503020204020204" pitchFamily="34" charset="-122"/>
              <a:ea typeface="微软雅黑" panose="020B0503020204020204" pitchFamily="34" charset="-122"/>
            </a:endParaRPr>
          </a:p>
        </p:txBody>
      </p:sp>
      <p:sp>
        <p:nvSpPr>
          <p:cNvPr id="3" name="矩形 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3908"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3.5</a:t>
            </a:r>
            <a:r>
              <a:rPr lang="zh-CN" altLang="en-US" sz="2800" b="1">
                <a:solidFill>
                  <a:srgbClr val="666666"/>
                </a:solidFill>
                <a:latin typeface="微软雅黑" panose="020B0503020204020204" pitchFamily="34" charset="-122"/>
                <a:ea typeface="微软雅黑" panose="020B0503020204020204" pitchFamily="34" charset="-122"/>
              </a:rPr>
              <a:t>、确定组织形式和采购方式</a:t>
            </a:r>
          </a:p>
        </p:txBody>
      </p:sp>
      <p:sp>
        <p:nvSpPr>
          <p:cNvPr id="5" name="矩形 4"/>
          <p:cNvSpPr/>
          <p:nvPr/>
        </p:nvSpPr>
        <p:spPr>
          <a:xfrm flipH="1">
            <a:off x="971440" y="1506319"/>
            <a:ext cx="3527502" cy="4305031"/>
          </a:xfrm>
          <a:prstGeom prst="rect">
            <a:avLst/>
          </a:prstGeom>
          <a:blipFill>
            <a:blip r:embed="rId3" cstate="print"/>
            <a:stretch>
              <a:fillRect t="-11489" b="-114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矩形 1"/>
          <p:cNvSpPr>
            <a:spLocks noChangeArrowheads="1"/>
          </p:cNvSpPr>
          <p:nvPr/>
        </p:nvSpPr>
        <p:spPr bwMode="auto">
          <a:xfrm>
            <a:off x="-1384300" y="-1752918"/>
            <a:ext cx="14960600" cy="10556875"/>
          </a:xfrm>
          <a:prstGeom prst="rect">
            <a:avLst/>
          </a:prstGeom>
          <a:solidFill>
            <a:schemeClr val="bg2">
              <a:lumMod val="50000"/>
            </a:schemeClr>
          </a:solidFill>
          <a:ln w="9525">
            <a:noFill/>
            <a:miter lim="800000"/>
          </a:ln>
        </p:spPr>
        <p:txBody>
          <a:bodyPr>
            <a:spAutoFit/>
          </a:bodyPr>
          <a:lstStyle/>
          <a:p>
            <a:r>
              <a:rPr lang="en-US" altLang="zh-CN" sz="68000" dirty="0">
                <a:solidFill>
                  <a:schemeClr val="bg1"/>
                </a:solidFill>
                <a:latin typeface="Impact" panose="020B0806030902050204" pitchFamily="34" charset="0"/>
                <a:ea typeface="微软雅黑" panose="020B0503020204020204" pitchFamily="34" charset="-122"/>
                <a:sym typeface="Arial" panose="020B0604020202020204" pitchFamily="34" charset="0"/>
              </a:rPr>
              <a:t>04</a:t>
            </a:r>
            <a:endParaRPr lang="zh-CN" altLang="en-US" sz="68000" dirty="0">
              <a:solidFill>
                <a:schemeClr val="bg1"/>
              </a:solidFill>
              <a:latin typeface="Impact" panose="020B0806030902050204" pitchFamily="34" charset="0"/>
              <a:ea typeface="微软雅黑" panose="020B0503020204020204" pitchFamily="34" charset="-122"/>
              <a:sym typeface="Arial" panose="020B0604020202020204" pitchFamily="34" charset="0"/>
            </a:endParaRPr>
          </a:p>
        </p:txBody>
      </p:sp>
      <p:sp>
        <p:nvSpPr>
          <p:cNvPr id="4" name="矩形 3"/>
          <p:cNvSpPr/>
          <p:nvPr/>
        </p:nvSpPr>
        <p:spPr>
          <a:xfrm>
            <a:off x="7087477" y="3277235"/>
            <a:ext cx="5306410" cy="1229995"/>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p:cNvSpPr/>
          <p:nvPr/>
        </p:nvSpPr>
        <p:spPr>
          <a:xfrm>
            <a:off x="7023363" y="3580766"/>
            <a:ext cx="5168637" cy="677149"/>
          </a:xfrm>
          <a:prstGeom prst="rect">
            <a:avLst/>
          </a:prstGeom>
          <a:noFill/>
        </p:spPr>
        <p:txBody>
          <a:bodyPr wrap="square" lIns="121960" tIns="60980" rIns="121960" bIns="60980">
            <a:spAutoFit/>
          </a:bodyPr>
          <a:lstStyle/>
          <a:p>
            <a:pPr algn="r" fontAlgn="auto">
              <a:spcBef>
                <a:spcPts val="0"/>
              </a:spcBef>
              <a:spcAft>
                <a:spcPts val="0"/>
              </a:spcAft>
              <a:defRPr/>
            </a:pPr>
            <a:r>
              <a:rPr lang="zh-CN" altLang="en-US" sz="3600" b="1" kern="100"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《规范》 第四章和附录</a:t>
            </a:r>
          </a:p>
        </p:txBody>
      </p:sp>
      <p:sp>
        <p:nvSpPr>
          <p:cNvPr id="10" name="矩形 9"/>
          <p:cNvSpPr/>
          <p:nvPr/>
        </p:nvSpPr>
        <p:spPr>
          <a:xfrm>
            <a:off x="256136" y="2539047"/>
            <a:ext cx="10955337" cy="738188"/>
          </a:xfrm>
          <a:prstGeom prst="rect">
            <a:avLst/>
          </a:prstGeom>
          <a:noFill/>
        </p:spPr>
        <p:txBody>
          <a:bodyPr lIns="121960" tIns="60980" rIns="121960" bIns="60980">
            <a:spAutoFit/>
          </a:bodyPr>
          <a:lstStyle/>
          <a:p>
            <a:pPr algn="r" fontAlgn="auto">
              <a:spcBef>
                <a:spcPts val="0"/>
              </a:spcBef>
              <a:spcAft>
                <a:spcPts val="0"/>
              </a:spcAft>
              <a:defRPr/>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FOUR</a:t>
            </a:r>
            <a:endParaRPr lang="zh-CN"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4934" name="内容占位符 2"/>
          <p:cNvSpPr txBox="1">
            <a:spLocks noChangeArrowheads="1"/>
          </p:cNvSpPr>
          <p:nvPr/>
        </p:nvSpPr>
        <p:spPr bwMode="auto">
          <a:xfrm>
            <a:off x="8265795" y="5003800"/>
            <a:ext cx="3659188" cy="1749425"/>
          </a:xfrm>
          <a:prstGeom prst="rect">
            <a:avLst/>
          </a:prstGeom>
          <a:noFill/>
          <a:ln w="9525">
            <a:noFill/>
            <a:miter lim="800000"/>
          </a:ln>
        </p:spPr>
        <p:txBody>
          <a:bodyPr/>
          <a:lstStyle/>
          <a:p>
            <a:pPr marL="0" indent="0">
              <a:lnSpc>
                <a:spcPct val="90000"/>
              </a:lnSpc>
              <a:spcBef>
                <a:spcPts val="1000"/>
              </a:spcBef>
              <a:buFont typeface="Arial" panose="020B0604020202020204" pitchFamily="34" charset="0"/>
              <a:buNone/>
            </a:pPr>
            <a:r>
              <a:rPr lang="zh-CN" altLang="en-US" sz="2800" dirty="0">
                <a:solidFill>
                  <a:schemeClr val="bg1"/>
                </a:solidFill>
                <a:latin typeface="Arial" panose="020B0604020202020204" pitchFamily="34" charset="0"/>
                <a:ea typeface="微软雅黑" panose="020B0503020204020204" pitchFamily="34" charset="-122"/>
                <a:sym typeface="Arial" panose="020B0604020202020204" pitchFamily="34" charset="0"/>
              </a:rPr>
              <a:t>第四章 采购方式</a:t>
            </a:r>
            <a:endParaRPr lang="en-US" altLang="zh-CN" sz="2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marL="0" indent="0">
              <a:lnSpc>
                <a:spcPct val="90000"/>
              </a:lnSpc>
              <a:spcBef>
                <a:spcPts val="1000"/>
              </a:spcBef>
              <a:buFont typeface="Arial" panose="020B0604020202020204" pitchFamily="34" charset="0"/>
              <a:buNone/>
            </a:pPr>
            <a:r>
              <a:rPr lang="zh-CN" altLang="en-US" sz="2800" dirty="0">
                <a:solidFill>
                  <a:schemeClr val="bg1"/>
                </a:solidFill>
                <a:latin typeface="Arial" panose="020B0604020202020204" pitchFamily="34" charset="0"/>
                <a:ea typeface="微软雅黑" panose="020B0503020204020204" pitchFamily="34" charset="-122"/>
                <a:sym typeface="Arial" panose="020B0604020202020204" pitchFamily="34" charset="0"/>
              </a:rPr>
              <a:t>附录</a:t>
            </a:r>
            <a:r>
              <a:rPr lang="en-US" altLang="zh-CN" sz="2800" dirty="0">
                <a:solidFill>
                  <a:schemeClr val="bg1"/>
                </a:solidFill>
                <a:latin typeface="Arial" panose="020B0604020202020204" pitchFamily="34" charset="0"/>
                <a:ea typeface="微软雅黑" panose="020B0503020204020204" pitchFamily="34" charset="-122"/>
                <a:sym typeface="Arial" panose="020B0604020202020204" pitchFamily="34" charset="0"/>
              </a:rPr>
              <a:t>A</a:t>
            </a:r>
          </a:p>
          <a:p>
            <a:pPr marL="0" indent="0">
              <a:lnSpc>
                <a:spcPct val="90000"/>
              </a:lnSpc>
              <a:spcBef>
                <a:spcPts val="1000"/>
              </a:spcBef>
              <a:buFont typeface="Arial" panose="020B0604020202020204" pitchFamily="34" charset="0"/>
              <a:buNone/>
            </a:pPr>
            <a:r>
              <a:rPr lang="zh-CN" altLang="en-US" sz="2800" dirty="0">
                <a:solidFill>
                  <a:schemeClr val="bg1"/>
                </a:solidFill>
                <a:latin typeface="Arial" panose="020B0604020202020204" pitchFamily="34" charset="0"/>
                <a:ea typeface="微软雅黑" panose="020B0503020204020204" pitchFamily="34" charset="-122"/>
                <a:sym typeface="Arial" panose="020B0604020202020204" pitchFamily="34" charset="0"/>
              </a:rPr>
              <a:t>附录</a:t>
            </a:r>
            <a:r>
              <a:rPr lang="en-US" altLang="zh-CN" sz="2800" dirty="0">
                <a:solidFill>
                  <a:schemeClr val="bg1"/>
                </a:solidFill>
                <a:latin typeface="Arial" panose="020B0604020202020204" pitchFamily="34" charset="0"/>
                <a:ea typeface="微软雅黑" panose="020B0503020204020204" pitchFamily="34" charset="-122"/>
                <a:sym typeface="Arial" panose="020B0604020202020204" pitchFamily="34" charset="0"/>
              </a:rPr>
              <a:t>B</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131505" y="-94594"/>
            <a:ext cx="5010150" cy="6858000"/>
          </a:xfrm>
          <a:prstGeom prst="rect">
            <a:avLst/>
          </a:prstGeom>
          <a:blipFill dpi="0" rotWithShape="1">
            <a:blip r:embed="rId7" cstate="print"/>
            <a:srcRect/>
            <a:stretch>
              <a:fillRect l="-52661" r="-52661"/>
            </a:stretch>
          </a:blipFill>
          <a:ln>
            <a:noFill/>
          </a:ln>
        </p:spPr>
        <p:txBody>
          <a:bodyPr anchor="ctr"/>
          <a:lstStyle/>
          <a:p>
            <a:pPr algn="ctr" fontAlgn="auto">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125957" name="矩形 10"/>
          <p:cNvSpPr>
            <a:spLocks noChangeArrowheads="1"/>
          </p:cNvSpPr>
          <p:nvPr>
            <p:custDataLst>
              <p:tags r:id="rId3"/>
            </p:custDataLst>
          </p:nvPr>
        </p:nvSpPr>
        <p:spPr bwMode="auto">
          <a:xfrm flipH="1">
            <a:off x="1131505" y="1234281"/>
            <a:ext cx="5010150" cy="4389438"/>
          </a:xfrm>
          <a:prstGeom prst="rect">
            <a:avLst/>
          </a:prstGeom>
          <a:solidFill>
            <a:schemeClr val="accent1">
              <a:lumMod val="75000"/>
              <a:alpha val="76077"/>
            </a:schemeClr>
          </a:solidFill>
          <a:ln w="9525">
            <a:noFill/>
            <a:miter lim="800000"/>
          </a:ln>
        </p:spPr>
        <p:txBody>
          <a:bodyPr anchor="ctr"/>
          <a:lstStyle/>
          <a:p>
            <a:pPr algn="ctr">
              <a:lnSpc>
                <a:spcPct val="90000"/>
              </a:lnSpc>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04</a:t>
            </a:r>
          </a:p>
          <a:p>
            <a:pPr algn="ctr">
              <a:lnSpc>
                <a:spcPct val="90000"/>
              </a:lnSpc>
            </a:pPr>
            <a:endPar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endParaRPr>
          </a:p>
          <a:p>
            <a:pPr algn="ctr">
              <a:lnSpc>
                <a:spcPct val="90000"/>
              </a:lnSpc>
            </a:pPr>
            <a:r>
              <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rPr>
              <a:t>CHAPTER</a:t>
            </a:r>
          </a:p>
          <a:p>
            <a:pPr algn="ctr">
              <a:lnSpc>
                <a:spcPct val="90000"/>
              </a:lnSpc>
            </a:pPr>
            <a:r>
              <a:rPr lang="en-US"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rPr>
              <a:t>01</a:t>
            </a:r>
            <a:endParaRPr lang="zh-CN" altLang="zh-CN" sz="16600" dirty="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4" name="文本框 3"/>
          <p:cNvSpPr txBox="1"/>
          <p:nvPr>
            <p:custDataLst>
              <p:tags r:id="rId4"/>
            </p:custDataLst>
          </p:nvPr>
        </p:nvSpPr>
        <p:spPr bwMode="auto">
          <a:xfrm>
            <a:off x="6534150" y="1279525"/>
            <a:ext cx="5657849" cy="4389438"/>
          </a:xfrm>
          <a:prstGeom prst="rect">
            <a:avLst/>
          </a:prstGeom>
          <a:solidFill>
            <a:schemeClr val="tx2">
              <a:lumMod val="75000"/>
            </a:schemeClr>
          </a:solidFill>
        </p:spPr>
        <p:txBody>
          <a:bodyPr anchor="ctr">
            <a:normAutofit/>
          </a:bodyPr>
          <a:lstStyle/>
          <a:p>
            <a:pPr fontAlgn="auto">
              <a:lnSpc>
                <a:spcPct val="120000"/>
              </a:lnSpc>
              <a:spcBef>
                <a:spcPts val="0"/>
              </a:spcBef>
              <a:spcAft>
                <a:spcPts val="0"/>
              </a:spcAft>
              <a:defRPr/>
            </a:pPr>
            <a:r>
              <a:rPr lang="zh-CN" altLang="en-US" sz="2800" b="1" dirty="0">
                <a:solidFill>
                  <a:srgbClr val="4472C4"/>
                </a:solidFill>
                <a:latin typeface="微软雅黑" panose="020B0503020204020204" pitchFamily="34" charset="-122"/>
                <a:ea typeface="微软雅黑" panose="020B0503020204020204" pitchFamily="34" charset="-122"/>
                <a:cs typeface="Arial" panose="020B0604020202020204" pitchFamily="34" charset="0"/>
              </a:rPr>
              <a:t>公开招标和邀请招标</a:t>
            </a:r>
          </a:p>
          <a:p>
            <a:pPr fontAlgn="auto">
              <a:lnSpc>
                <a:spcPct val="120000"/>
              </a:lnSpc>
              <a:spcBef>
                <a:spcPts val="0"/>
              </a:spcBef>
              <a:spcAft>
                <a:spcPts val="0"/>
              </a:spcAft>
              <a:defRPr/>
            </a:pPr>
            <a:endParaRPr lang="en-US" altLang="zh-CN" sz="20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  公开招标方式</a:t>
            </a: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  招标阶段</a:t>
            </a: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  投标阶段</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  开标阶段</a:t>
            </a: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  评标阶段</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  定标阶段</a:t>
            </a: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B6ACF462-1BAD-4540-9B99-A45B1CEAFEE8}"/>
              </a:ext>
            </a:extLst>
          </p:cNvPr>
          <p:cNvSpPr>
            <a:spLocks noGrp="1"/>
          </p:cNvSpPr>
          <p:nvPr>
            <p:ph idx="1"/>
          </p:nvPr>
        </p:nvSpPr>
        <p:spPr>
          <a:xfrm>
            <a:off x="143339" y="1619075"/>
            <a:ext cx="11713301" cy="5074288"/>
          </a:xfrm>
        </p:spPr>
        <p:txBody>
          <a:bodyPr>
            <a:normAutofit/>
          </a:bodyPr>
          <a:lstStyle/>
          <a:p>
            <a:r>
              <a:rPr lang="en-US" altLang="zh-CN" sz="3000" dirty="0"/>
              <a:t>1</a:t>
            </a:r>
            <a:r>
              <a:rPr lang="zh-CN" altLang="zh-CN" sz="3000" dirty="0"/>
              <a:t>、</a:t>
            </a:r>
            <a:r>
              <a:rPr lang="en-US" altLang="zh-CN" sz="3000" dirty="0">
                <a:solidFill>
                  <a:srgbClr val="FF0000"/>
                </a:solidFill>
              </a:rPr>
              <a:t>	</a:t>
            </a:r>
            <a:r>
              <a:rPr lang="zh-CN" altLang="zh-CN" sz="3000" dirty="0">
                <a:solidFill>
                  <a:srgbClr val="FF0000"/>
                </a:solidFill>
              </a:rPr>
              <a:t>采购项目规则的合理性是国有企业确定采购方式的灵魂</a:t>
            </a:r>
          </a:p>
          <a:p>
            <a:r>
              <a:rPr lang="zh-CN" altLang="zh-CN" sz="3000" dirty="0"/>
              <a:t>国有企业采购的目的是为了满足生产需要并实现“营利”。因此，采购项目规则的合理性是其确定采购方式的主要依据。在企业运营采购中，并不是竞争越激烈合同价格越低。有学者对美国通用公司和日本丰田公司进行长期研究表明，美国对供应商采取“猎人模式” ，每次招标采购，注重短期效益由于合同结果的不确定性造成供应商高价位竞争。日本采取</a:t>
            </a:r>
            <a:r>
              <a:rPr lang="en-US" altLang="zh-CN" sz="3000" dirty="0"/>
              <a:t>“</a:t>
            </a:r>
            <a:r>
              <a:rPr lang="zh-CN" altLang="zh-CN" sz="3000" dirty="0"/>
              <a:t>牧人模式</a:t>
            </a:r>
            <a:r>
              <a:rPr lang="en-US" altLang="zh-CN" sz="3000" dirty="0"/>
              <a:t>” </a:t>
            </a:r>
            <a:r>
              <a:rPr lang="zh-CN" altLang="zh-CN" sz="3000" dirty="0"/>
              <a:t>只要能满足要求长期合作，订单采购；库存和物流成本可以做到最低，虽然竞争性差但合同价格很低。因此，企业采购的方式必须依据采购项目的特点决定。</a:t>
            </a:r>
          </a:p>
          <a:p>
            <a:endParaRPr lang="zh-CN" altLang="en-US" dirty="0"/>
          </a:p>
        </p:txBody>
      </p:sp>
      <p:sp>
        <p:nvSpPr>
          <p:cNvPr id="2" name="矩形 1">
            <a:extLst>
              <a:ext uri="{FF2B5EF4-FFF2-40B4-BE49-F238E27FC236}">
                <a16:creationId xmlns:a16="http://schemas.microsoft.com/office/drawing/2014/main" xmlns="" id="{9E33A69E-BBC8-4445-8087-FA1A0CD6EE9A}"/>
              </a:ext>
            </a:extLst>
          </p:cNvPr>
          <p:cNvSpPr/>
          <p:nvPr/>
        </p:nvSpPr>
        <p:spPr>
          <a:xfrm>
            <a:off x="467734" y="537485"/>
            <a:ext cx="4128459" cy="7680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二、企业采购的特点</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909316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697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6"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7" name="Freeform 10"/>
          <p:cNvSpPr>
            <a:spLocks noChangeArrowheads="1"/>
          </p:cNvSpPr>
          <p:nvPr/>
        </p:nvSpPr>
        <p:spPr bwMode="auto">
          <a:xfrm>
            <a:off x="690563" y="1385888"/>
            <a:ext cx="4808537"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8"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9" name="TextBox 105"/>
          <p:cNvSpPr txBox="1">
            <a:spLocks noChangeArrowheads="1"/>
          </p:cNvSpPr>
          <p:nvPr/>
        </p:nvSpPr>
        <p:spPr bwMode="auto">
          <a:xfrm>
            <a:off x="2651125" y="1481138"/>
            <a:ext cx="2493963"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a:solidFill>
                  <a:srgbClr val="3C3C3C"/>
                </a:solidFill>
                <a:latin typeface="微软雅黑" panose="020B0503020204020204" pitchFamily="34" charset="-122"/>
                <a:ea typeface="微软雅黑" panose="020B0503020204020204" pitchFamily="34" charset="-122"/>
              </a:rPr>
              <a:t>公开招标方式</a:t>
            </a:r>
          </a:p>
        </p:txBody>
      </p:sp>
      <p:sp>
        <p:nvSpPr>
          <p:cNvPr id="10" name="TextBox 106"/>
          <p:cNvSpPr txBox="1">
            <a:spLocks noChangeArrowheads="1"/>
          </p:cNvSpPr>
          <p:nvPr/>
        </p:nvSpPr>
        <p:spPr bwMode="auto">
          <a:xfrm>
            <a:off x="1047750" y="1339850"/>
            <a:ext cx="2184400"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4.1.1	 </a:t>
            </a:r>
            <a:endParaRPr lang="zh-CN" altLang="en-US" sz="4000" b="1">
              <a:solidFill>
                <a:srgbClr val="FFFFFF"/>
              </a:solidFill>
              <a:latin typeface="微软雅黑" panose="020B0503020204020204" pitchFamily="34" charset="-122"/>
              <a:ea typeface="微软雅黑" panose="020B0503020204020204" pitchFamily="34" charset="-122"/>
            </a:endParaRPr>
          </a:p>
        </p:txBody>
      </p:sp>
      <p:sp>
        <p:nvSpPr>
          <p:cNvPr id="11" name="íṩlïḋê"/>
          <p:cNvSpPr/>
          <p:nvPr/>
        </p:nvSpPr>
        <p:spPr bwMode="auto">
          <a:xfrm flipV="1">
            <a:off x="5376863" y="2870200"/>
            <a:ext cx="1752600" cy="1436688"/>
          </a:xfrm>
          <a:custGeom>
            <a:avLst/>
            <a:gdLst>
              <a:gd name="connsiteX0" fmla="*/ 0 w 1697038"/>
              <a:gd name="connsiteY0" fmla="*/ 0 h 1391226"/>
              <a:gd name="connsiteX1" fmla="*/ 94280 w 1697038"/>
              <a:gd name="connsiteY1" fmla="*/ 150997 h 1391226"/>
              <a:gd name="connsiteX2" fmla="*/ 763667 w 1697038"/>
              <a:gd name="connsiteY2" fmla="*/ 585112 h 1391226"/>
              <a:gd name="connsiteX3" fmla="*/ 942799 w 1697038"/>
              <a:gd name="connsiteY3" fmla="*/ 585112 h 1391226"/>
              <a:gd name="connsiteX4" fmla="*/ 1602758 w 1697038"/>
              <a:gd name="connsiteY4" fmla="*/ 150997 h 1391226"/>
              <a:gd name="connsiteX5" fmla="*/ 1697038 w 1697038"/>
              <a:gd name="connsiteY5" fmla="*/ 0 h 1391226"/>
              <a:gd name="connsiteX6" fmla="*/ 1697038 w 1697038"/>
              <a:gd name="connsiteY6" fmla="*/ 92634 h 1391226"/>
              <a:gd name="connsiteX7" fmla="*/ 1697038 w 1697038"/>
              <a:gd name="connsiteY7" fmla="*/ 784912 h 1391226"/>
              <a:gd name="connsiteX8" fmla="*/ 1602758 w 1697038"/>
              <a:gd name="connsiteY8" fmla="*/ 926464 h 1391226"/>
              <a:gd name="connsiteX9" fmla="*/ 942799 w 1697038"/>
              <a:gd name="connsiteY9" fmla="*/ 1369994 h 1391226"/>
              <a:gd name="connsiteX10" fmla="*/ 763667 w 1697038"/>
              <a:gd name="connsiteY10" fmla="*/ 1369994 h 1391226"/>
              <a:gd name="connsiteX11" fmla="*/ 94280 w 1697038"/>
              <a:gd name="connsiteY11" fmla="*/ 926464 h 1391226"/>
              <a:gd name="connsiteX12" fmla="*/ 0 w 1697038"/>
              <a:gd name="connsiteY12" fmla="*/ 784912 h 1391226"/>
              <a:gd name="connsiteX13" fmla="*/ 0 w 1697038"/>
              <a:gd name="connsiteY13" fmla="*/ 92634 h 139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38" h="1391226">
                <a:moveTo>
                  <a:pt x="0" y="0"/>
                </a:moveTo>
                <a:cubicBezTo>
                  <a:pt x="0" y="66061"/>
                  <a:pt x="28284" y="103810"/>
                  <a:pt x="94280" y="150997"/>
                </a:cubicBezTo>
                <a:cubicBezTo>
                  <a:pt x="160276" y="188746"/>
                  <a:pt x="763667" y="585112"/>
                  <a:pt x="763667" y="585112"/>
                </a:cubicBezTo>
                <a:cubicBezTo>
                  <a:pt x="810807" y="622861"/>
                  <a:pt x="895659" y="622861"/>
                  <a:pt x="942799" y="585112"/>
                </a:cubicBezTo>
                <a:cubicBezTo>
                  <a:pt x="942799" y="585112"/>
                  <a:pt x="1536762" y="188746"/>
                  <a:pt x="1602758" y="150997"/>
                </a:cubicBezTo>
                <a:cubicBezTo>
                  <a:pt x="1668754" y="103810"/>
                  <a:pt x="1697038" y="66061"/>
                  <a:pt x="1697038" y="0"/>
                </a:cubicBezTo>
                <a:lnTo>
                  <a:pt x="1697038" y="92634"/>
                </a:lnTo>
                <a:cubicBezTo>
                  <a:pt x="1697038" y="371314"/>
                  <a:pt x="1697038" y="749524"/>
                  <a:pt x="1697038" y="784912"/>
                </a:cubicBezTo>
                <a:cubicBezTo>
                  <a:pt x="1697038" y="841533"/>
                  <a:pt x="1668754" y="888717"/>
                  <a:pt x="1602758" y="926464"/>
                </a:cubicBezTo>
                <a:cubicBezTo>
                  <a:pt x="1536762" y="973648"/>
                  <a:pt x="942799" y="1369994"/>
                  <a:pt x="942799" y="1369994"/>
                </a:cubicBezTo>
                <a:cubicBezTo>
                  <a:pt x="895659" y="1398304"/>
                  <a:pt x="810807" y="1398304"/>
                  <a:pt x="763667" y="1369994"/>
                </a:cubicBezTo>
                <a:cubicBezTo>
                  <a:pt x="763667" y="1369994"/>
                  <a:pt x="160276" y="973648"/>
                  <a:pt x="94280" y="926464"/>
                </a:cubicBezTo>
                <a:cubicBezTo>
                  <a:pt x="28284" y="888717"/>
                  <a:pt x="0" y="841533"/>
                  <a:pt x="0" y="784912"/>
                </a:cubicBezTo>
                <a:cubicBezTo>
                  <a:pt x="0" y="749524"/>
                  <a:pt x="0" y="371314"/>
                  <a:pt x="0" y="92634"/>
                </a:cubicBezTo>
                <a:close/>
              </a:path>
            </a:pathLst>
          </a:cu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2" name="îş1ïḍê"/>
          <p:cNvSpPr/>
          <p:nvPr/>
        </p:nvSpPr>
        <p:spPr bwMode="auto">
          <a:xfrm flipV="1">
            <a:off x="5376863" y="3748088"/>
            <a:ext cx="1752600" cy="1433512"/>
          </a:xfrm>
          <a:custGeom>
            <a:avLst/>
            <a:gdLst>
              <a:gd name="connsiteX0" fmla="*/ 0 w 1697038"/>
              <a:gd name="connsiteY0" fmla="*/ 0 h 1387717"/>
              <a:gd name="connsiteX1" fmla="*/ 94280 w 1697038"/>
              <a:gd name="connsiteY1" fmla="*/ 141691 h 1387717"/>
              <a:gd name="connsiteX2" fmla="*/ 763667 w 1697038"/>
              <a:gd name="connsiteY2" fmla="*/ 576210 h 1387717"/>
              <a:gd name="connsiteX3" fmla="*/ 942799 w 1697038"/>
              <a:gd name="connsiteY3" fmla="*/ 576210 h 1387717"/>
              <a:gd name="connsiteX4" fmla="*/ 1602758 w 1697038"/>
              <a:gd name="connsiteY4" fmla="*/ 141691 h 1387717"/>
              <a:gd name="connsiteX5" fmla="*/ 1697038 w 1697038"/>
              <a:gd name="connsiteY5" fmla="*/ 0 h 1387717"/>
              <a:gd name="connsiteX6" fmla="*/ 1697038 w 1697038"/>
              <a:gd name="connsiteY6" fmla="*/ 9048 h 1387717"/>
              <a:gd name="connsiteX7" fmla="*/ 1697038 w 1697038"/>
              <a:gd name="connsiteY7" fmla="*/ 774294 h 1387717"/>
              <a:gd name="connsiteX8" fmla="*/ 1602758 w 1697038"/>
              <a:gd name="connsiteY8" fmla="*/ 925291 h 1387717"/>
              <a:gd name="connsiteX9" fmla="*/ 942799 w 1697038"/>
              <a:gd name="connsiteY9" fmla="*/ 1359406 h 1387717"/>
              <a:gd name="connsiteX10" fmla="*/ 763667 w 1697038"/>
              <a:gd name="connsiteY10" fmla="*/ 1359406 h 1387717"/>
              <a:gd name="connsiteX11" fmla="*/ 94280 w 1697038"/>
              <a:gd name="connsiteY11" fmla="*/ 925291 h 1387717"/>
              <a:gd name="connsiteX12" fmla="*/ 0 w 1697038"/>
              <a:gd name="connsiteY12" fmla="*/ 774294 h 1387717"/>
              <a:gd name="connsiteX13" fmla="*/ 0 w 1697038"/>
              <a:gd name="connsiteY13" fmla="*/ 9048 h 138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38" h="1387717">
                <a:moveTo>
                  <a:pt x="0" y="0"/>
                </a:moveTo>
                <a:cubicBezTo>
                  <a:pt x="0" y="56676"/>
                  <a:pt x="28284" y="94461"/>
                  <a:pt x="94280" y="141691"/>
                </a:cubicBezTo>
                <a:cubicBezTo>
                  <a:pt x="160276" y="188921"/>
                  <a:pt x="763667" y="576210"/>
                  <a:pt x="763667" y="576210"/>
                </a:cubicBezTo>
                <a:cubicBezTo>
                  <a:pt x="810807" y="613994"/>
                  <a:pt x="895659" y="613994"/>
                  <a:pt x="942799" y="576210"/>
                </a:cubicBezTo>
                <a:cubicBezTo>
                  <a:pt x="942799" y="576210"/>
                  <a:pt x="1536762" y="188921"/>
                  <a:pt x="1602758" y="141691"/>
                </a:cubicBezTo>
                <a:cubicBezTo>
                  <a:pt x="1668754" y="94461"/>
                  <a:pt x="1697038" y="56676"/>
                  <a:pt x="1697038" y="0"/>
                </a:cubicBezTo>
                <a:lnTo>
                  <a:pt x="1697038" y="9048"/>
                </a:lnTo>
                <a:cubicBezTo>
                  <a:pt x="1697038" y="286061"/>
                  <a:pt x="1697038" y="735365"/>
                  <a:pt x="1697038" y="774294"/>
                </a:cubicBezTo>
                <a:cubicBezTo>
                  <a:pt x="1697038" y="840355"/>
                  <a:pt x="1668754" y="878104"/>
                  <a:pt x="1602758" y="925291"/>
                </a:cubicBezTo>
                <a:cubicBezTo>
                  <a:pt x="1536762" y="963040"/>
                  <a:pt x="942799" y="1359406"/>
                  <a:pt x="942799" y="1359406"/>
                </a:cubicBezTo>
                <a:cubicBezTo>
                  <a:pt x="895659" y="1397155"/>
                  <a:pt x="810807" y="1397155"/>
                  <a:pt x="763667" y="1359406"/>
                </a:cubicBezTo>
                <a:cubicBezTo>
                  <a:pt x="763667" y="1359406"/>
                  <a:pt x="160276" y="963040"/>
                  <a:pt x="94280" y="925291"/>
                </a:cubicBezTo>
                <a:cubicBezTo>
                  <a:pt x="28284" y="878104"/>
                  <a:pt x="0" y="840355"/>
                  <a:pt x="0" y="774294"/>
                </a:cubicBezTo>
                <a:cubicBezTo>
                  <a:pt x="0" y="735365"/>
                  <a:pt x="0" y="286061"/>
                  <a:pt x="0" y="9048"/>
                </a:cubicBezTo>
                <a:close/>
              </a:path>
            </a:pathLst>
          </a:cu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3" name="íṩlïďé"/>
          <p:cNvSpPr/>
          <p:nvPr/>
        </p:nvSpPr>
        <p:spPr bwMode="auto">
          <a:xfrm flipV="1">
            <a:off x="5376863" y="1955800"/>
            <a:ext cx="1752600" cy="1473200"/>
          </a:xfrm>
          <a:custGeom>
            <a:avLst/>
            <a:gdLst>
              <a:gd name="connsiteX0" fmla="*/ 0 w 1697038"/>
              <a:gd name="connsiteY0" fmla="*/ 0 h 1426306"/>
              <a:gd name="connsiteX1" fmla="*/ 94280 w 1697038"/>
              <a:gd name="connsiteY1" fmla="*/ 141552 h 1426306"/>
              <a:gd name="connsiteX2" fmla="*/ 763667 w 1697038"/>
              <a:gd name="connsiteY2" fmla="*/ 585082 h 1426306"/>
              <a:gd name="connsiteX3" fmla="*/ 942799 w 1697038"/>
              <a:gd name="connsiteY3" fmla="*/ 585082 h 1426306"/>
              <a:gd name="connsiteX4" fmla="*/ 1602758 w 1697038"/>
              <a:gd name="connsiteY4" fmla="*/ 141552 h 1426306"/>
              <a:gd name="connsiteX5" fmla="*/ 1697038 w 1697038"/>
              <a:gd name="connsiteY5" fmla="*/ 0 h 1426306"/>
              <a:gd name="connsiteX6" fmla="*/ 1697038 w 1697038"/>
              <a:gd name="connsiteY6" fmla="*/ 126439 h 1426306"/>
              <a:gd name="connsiteX7" fmla="*/ 1697038 w 1697038"/>
              <a:gd name="connsiteY7" fmla="*/ 819397 h 1426306"/>
              <a:gd name="connsiteX8" fmla="*/ 1602758 w 1697038"/>
              <a:gd name="connsiteY8" fmla="*/ 961088 h 1426306"/>
              <a:gd name="connsiteX9" fmla="*/ 942799 w 1697038"/>
              <a:gd name="connsiteY9" fmla="*/ 1405053 h 1426306"/>
              <a:gd name="connsiteX10" fmla="*/ 763667 w 1697038"/>
              <a:gd name="connsiteY10" fmla="*/ 1405053 h 1426306"/>
              <a:gd name="connsiteX11" fmla="*/ 94280 w 1697038"/>
              <a:gd name="connsiteY11" fmla="*/ 961088 h 1426306"/>
              <a:gd name="connsiteX12" fmla="*/ 0 w 1697038"/>
              <a:gd name="connsiteY12" fmla="*/ 819397 h 1426306"/>
              <a:gd name="connsiteX13" fmla="*/ 0 w 1697038"/>
              <a:gd name="connsiteY13" fmla="*/ 126439 h 14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38" h="1426306">
                <a:moveTo>
                  <a:pt x="0" y="0"/>
                </a:moveTo>
                <a:cubicBezTo>
                  <a:pt x="0" y="56621"/>
                  <a:pt x="28284" y="103805"/>
                  <a:pt x="94280" y="141552"/>
                </a:cubicBezTo>
                <a:cubicBezTo>
                  <a:pt x="160276" y="188736"/>
                  <a:pt x="763667" y="585082"/>
                  <a:pt x="763667" y="585082"/>
                </a:cubicBezTo>
                <a:cubicBezTo>
                  <a:pt x="810807" y="613392"/>
                  <a:pt x="895659" y="613392"/>
                  <a:pt x="942799" y="585082"/>
                </a:cubicBezTo>
                <a:cubicBezTo>
                  <a:pt x="942799" y="585082"/>
                  <a:pt x="1536762" y="188736"/>
                  <a:pt x="1602758" y="141552"/>
                </a:cubicBezTo>
                <a:cubicBezTo>
                  <a:pt x="1668754" y="103805"/>
                  <a:pt x="1697038" y="56621"/>
                  <a:pt x="1697038" y="0"/>
                </a:cubicBezTo>
                <a:lnTo>
                  <a:pt x="1697038" y="126439"/>
                </a:lnTo>
                <a:cubicBezTo>
                  <a:pt x="1697038" y="405394"/>
                  <a:pt x="1697038" y="783974"/>
                  <a:pt x="1697038" y="819397"/>
                </a:cubicBezTo>
                <a:cubicBezTo>
                  <a:pt x="1697038" y="876073"/>
                  <a:pt x="1668754" y="913858"/>
                  <a:pt x="1602758" y="961088"/>
                </a:cubicBezTo>
                <a:cubicBezTo>
                  <a:pt x="1536762" y="1008318"/>
                  <a:pt x="942799" y="1405053"/>
                  <a:pt x="942799" y="1405053"/>
                </a:cubicBezTo>
                <a:cubicBezTo>
                  <a:pt x="895659" y="1433391"/>
                  <a:pt x="810807" y="1433391"/>
                  <a:pt x="763667" y="1405053"/>
                </a:cubicBezTo>
                <a:cubicBezTo>
                  <a:pt x="763667" y="1405053"/>
                  <a:pt x="160276" y="1008318"/>
                  <a:pt x="94280" y="961088"/>
                </a:cubicBezTo>
                <a:cubicBezTo>
                  <a:pt x="28284" y="913858"/>
                  <a:pt x="0" y="876073"/>
                  <a:pt x="0" y="819397"/>
                </a:cubicBezTo>
                <a:cubicBezTo>
                  <a:pt x="0" y="783974"/>
                  <a:pt x="0" y="405394"/>
                  <a:pt x="0" y="126439"/>
                </a:cubicBezTo>
                <a:close/>
              </a:path>
            </a:pathLst>
          </a:cu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4" name="îş1íḓe"/>
          <p:cNvSpPr/>
          <p:nvPr/>
        </p:nvSpPr>
        <p:spPr bwMode="auto">
          <a:xfrm flipV="1">
            <a:off x="5376863" y="4622800"/>
            <a:ext cx="1752600" cy="1765300"/>
          </a:xfrm>
          <a:custGeom>
            <a:avLst/>
            <a:gdLst>
              <a:gd name="T0" fmla="*/ 168 w 180"/>
              <a:gd name="T1" fmla="*/ 0 h 181"/>
              <a:gd name="T2" fmla="*/ 180 w 180"/>
              <a:gd name="T3" fmla="*/ 11 h 181"/>
              <a:gd name="T4" fmla="*/ 180 w 180"/>
              <a:gd name="T5" fmla="*/ 116 h 181"/>
              <a:gd name="T6" fmla="*/ 170 w 180"/>
              <a:gd name="T7" fmla="*/ 131 h 181"/>
              <a:gd name="T8" fmla="*/ 100 w 180"/>
              <a:gd name="T9" fmla="*/ 177 h 181"/>
              <a:gd name="T10" fmla="*/ 81 w 180"/>
              <a:gd name="T11" fmla="*/ 177 h 181"/>
              <a:gd name="T12" fmla="*/ 10 w 180"/>
              <a:gd name="T13" fmla="*/ 131 h 181"/>
              <a:gd name="T14" fmla="*/ 0 w 180"/>
              <a:gd name="T15" fmla="*/ 116 h 181"/>
              <a:gd name="T16" fmla="*/ 0 w 180"/>
              <a:gd name="T17" fmla="*/ 11 h 181"/>
              <a:gd name="T18" fmla="*/ 12 w 180"/>
              <a:gd name="T19" fmla="*/ 0 h 181"/>
              <a:gd name="T20" fmla="*/ 168 w 180"/>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81">
                <a:moveTo>
                  <a:pt x="168" y="0"/>
                </a:moveTo>
                <a:cubicBezTo>
                  <a:pt x="175" y="0"/>
                  <a:pt x="180" y="5"/>
                  <a:pt x="180" y="11"/>
                </a:cubicBezTo>
                <a:cubicBezTo>
                  <a:pt x="180" y="11"/>
                  <a:pt x="180" y="109"/>
                  <a:pt x="180" y="116"/>
                </a:cubicBezTo>
                <a:cubicBezTo>
                  <a:pt x="180" y="122"/>
                  <a:pt x="177" y="126"/>
                  <a:pt x="170" y="131"/>
                </a:cubicBezTo>
                <a:cubicBezTo>
                  <a:pt x="163" y="136"/>
                  <a:pt x="100" y="177"/>
                  <a:pt x="100" y="177"/>
                </a:cubicBezTo>
                <a:cubicBezTo>
                  <a:pt x="95" y="181"/>
                  <a:pt x="86" y="181"/>
                  <a:pt x="81" y="177"/>
                </a:cubicBezTo>
                <a:cubicBezTo>
                  <a:pt x="81" y="177"/>
                  <a:pt x="17" y="136"/>
                  <a:pt x="10" y="131"/>
                </a:cubicBezTo>
                <a:cubicBezTo>
                  <a:pt x="3" y="126"/>
                  <a:pt x="0" y="122"/>
                  <a:pt x="0" y="116"/>
                </a:cubicBezTo>
                <a:cubicBezTo>
                  <a:pt x="0" y="109"/>
                  <a:pt x="0" y="11"/>
                  <a:pt x="0" y="11"/>
                </a:cubicBezTo>
                <a:cubicBezTo>
                  <a:pt x="0" y="5"/>
                  <a:pt x="6" y="0"/>
                  <a:pt x="12" y="0"/>
                </a:cubicBezTo>
                <a:lnTo>
                  <a:pt x="168" y="0"/>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5" name="iśļîďe"/>
          <p:cNvSpPr/>
          <p:nvPr/>
        </p:nvSpPr>
        <p:spPr bwMode="auto">
          <a:xfrm flipV="1">
            <a:off x="5264150" y="1800225"/>
            <a:ext cx="1976438" cy="4745038"/>
          </a:xfrm>
          <a:custGeom>
            <a:avLst/>
            <a:gdLst>
              <a:gd name="connsiteX0" fmla="*/ 113136 w 1697038"/>
              <a:gd name="connsiteY0" fmla="*/ 0 h 4015641"/>
              <a:gd name="connsiteX1" fmla="*/ 1583902 w 1697038"/>
              <a:gd name="connsiteY1" fmla="*/ 0 h 4015641"/>
              <a:gd name="connsiteX2" fmla="*/ 1697038 w 1697038"/>
              <a:gd name="connsiteY2" fmla="*/ 103907 h 4015641"/>
              <a:gd name="connsiteX3" fmla="*/ 1697038 w 1697038"/>
              <a:gd name="connsiteY3" fmla="*/ 752863 h 4015641"/>
              <a:gd name="connsiteX4" fmla="*/ 1697038 w 1697038"/>
              <a:gd name="connsiteY4" fmla="*/ 878510 h 4015641"/>
              <a:gd name="connsiteX5" fmla="*/ 1697038 w 1697038"/>
              <a:gd name="connsiteY5" fmla="*/ 894590 h 4015641"/>
              <a:gd name="connsiteX6" fmla="*/ 1697038 w 1697038"/>
              <a:gd name="connsiteY6" fmla="*/ 912874 h 4015641"/>
              <a:gd name="connsiteX7" fmla="*/ 1697038 w 1697038"/>
              <a:gd name="connsiteY7" fmla="*/ 939409 h 4015641"/>
              <a:gd name="connsiteX8" fmla="*/ 1697038 w 1697038"/>
              <a:gd name="connsiteY8" fmla="*/ 1007836 h 4015641"/>
              <a:gd name="connsiteX9" fmla="*/ 1697038 w 1697038"/>
              <a:gd name="connsiteY9" fmla="*/ 1034141 h 4015641"/>
              <a:gd name="connsiteX10" fmla="*/ 1697038 w 1697038"/>
              <a:gd name="connsiteY10" fmla="*/ 1073708 h 4015641"/>
              <a:gd name="connsiteX11" fmla="*/ 1697038 w 1697038"/>
              <a:gd name="connsiteY11" fmla="*/ 1094743 h 4015641"/>
              <a:gd name="connsiteX12" fmla="*/ 1697038 w 1697038"/>
              <a:gd name="connsiteY12" fmla="*/ 1095744 h 4015641"/>
              <a:gd name="connsiteX13" fmla="*/ 1697038 w 1697038"/>
              <a:gd name="connsiteY13" fmla="*/ 1303474 h 4015641"/>
              <a:gd name="connsiteX14" fmla="*/ 1697038 w 1697038"/>
              <a:gd name="connsiteY14" fmla="*/ 1524559 h 4015641"/>
              <a:gd name="connsiteX15" fmla="*/ 1697038 w 1697038"/>
              <a:gd name="connsiteY15" fmla="*/ 1643768 h 4015641"/>
              <a:gd name="connsiteX16" fmla="*/ 1697038 w 1697038"/>
              <a:gd name="connsiteY16" fmla="*/ 1660010 h 4015641"/>
              <a:gd name="connsiteX17" fmla="*/ 1697038 w 1697038"/>
              <a:gd name="connsiteY17" fmla="*/ 1682744 h 4015641"/>
              <a:gd name="connsiteX18" fmla="*/ 1697038 w 1697038"/>
              <a:gd name="connsiteY18" fmla="*/ 1705282 h 4015641"/>
              <a:gd name="connsiteX19" fmla="*/ 1697038 w 1697038"/>
              <a:gd name="connsiteY19" fmla="*/ 1748386 h 4015641"/>
              <a:gd name="connsiteX20" fmla="*/ 1697038 w 1697038"/>
              <a:gd name="connsiteY20" fmla="*/ 1774399 h 4015641"/>
              <a:gd name="connsiteX21" fmla="*/ 1697038 w 1697038"/>
              <a:gd name="connsiteY21" fmla="*/ 1801558 h 4015641"/>
              <a:gd name="connsiteX22" fmla="*/ 1697038 w 1697038"/>
              <a:gd name="connsiteY22" fmla="*/ 1839635 h 4015641"/>
              <a:gd name="connsiteX23" fmla="*/ 1697038 w 1697038"/>
              <a:gd name="connsiteY23" fmla="*/ 1859988 h 4015641"/>
              <a:gd name="connsiteX24" fmla="*/ 1697038 w 1697038"/>
              <a:gd name="connsiteY24" fmla="*/ 1862178 h 4015641"/>
              <a:gd name="connsiteX25" fmla="*/ 1697038 w 1697038"/>
              <a:gd name="connsiteY25" fmla="*/ 2296235 h 4015641"/>
              <a:gd name="connsiteX26" fmla="*/ 1697038 w 1697038"/>
              <a:gd name="connsiteY26" fmla="*/ 2416895 h 4015641"/>
              <a:gd name="connsiteX27" fmla="*/ 1697038 w 1697038"/>
              <a:gd name="connsiteY27" fmla="*/ 2427411 h 4015641"/>
              <a:gd name="connsiteX28" fmla="*/ 1697038 w 1697038"/>
              <a:gd name="connsiteY28" fmla="*/ 2455923 h 4015641"/>
              <a:gd name="connsiteX29" fmla="*/ 1697038 w 1697038"/>
              <a:gd name="connsiteY29" fmla="*/ 2457188 h 4015641"/>
              <a:gd name="connsiteX30" fmla="*/ 1697038 w 1697038"/>
              <a:gd name="connsiteY30" fmla="*/ 2503570 h 4015641"/>
              <a:gd name="connsiteX31" fmla="*/ 1697038 w 1697038"/>
              <a:gd name="connsiteY31" fmla="*/ 2522165 h 4015641"/>
              <a:gd name="connsiteX32" fmla="*/ 1697038 w 1697038"/>
              <a:gd name="connsiteY32" fmla="*/ 2563899 h 4015641"/>
              <a:gd name="connsiteX33" fmla="*/ 1697038 w 1697038"/>
              <a:gd name="connsiteY33" fmla="*/ 2575800 h 4015641"/>
              <a:gd name="connsiteX34" fmla="*/ 1697038 w 1697038"/>
              <a:gd name="connsiteY34" fmla="*/ 2614174 h 4015641"/>
              <a:gd name="connsiteX35" fmla="*/ 1697038 w 1697038"/>
              <a:gd name="connsiteY35" fmla="*/ 2634633 h 4015641"/>
              <a:gd name="connsiteX36" fmla="*/ 1697038 w 1697038"/>
              <a:gd name="connsiteY36" fmla="*/ 2635520 h 4015641"/>
              <a:gd name="connsiteX37" fmla="*/ 1697038 w 1697038"/>
              <a:gd name="connsiteY37" fmla="*/ 3408732 h 4015641"/>
              <a:gd name="connsiteX38" fmla="*/ 1602758 w 1697038"/>
              <a:gd name="connsiteY38" fmla="*/ 3550423 h 4015641"/>
              <a:gd name="connsiteX39" fmla="*/ 942799 w 1697038"/>
              <a:gd name="connsiteY39" fmla="*/ 3994388 h 4015641"/>
              <a:gd name="connsiteX40" fmla="*/ 763667 w 1697038"/>
              <a:gd name="connsiteY40" fmla="*/ 3994388 h 4015641"/>
              <a:gd name="connsiteX41" fmla="*/ 94280 w 1697038"/>
              <a:gd name="connsiteY41" fmla="*/ 3550423 h 4015641"/>
              <a:gd name="connsiteX42" fmla="*/ 0 w 1697038"/>
              <a:gd name="connsiteY42" fmla="*/ 3408732 h 4015641"/>
              <a:gd name="connsiteX43" fmla="*/ 0 w 1697038"/>
              <a:gd name="connsiteY43" fmla="*/ 2635520 h 4015641"/>
              <a:gd name="connsiteX44" fmla="*/ 0 w 1697038"/>
              <a:gd name="connsiteY44" fmla="*/ 2634633 h 4015641"/>
              <a:gd name="connsiteX45" fmla="*/ 0 w 1697038"/>
              <a:gd name="connsiteY45" fmla="*/ 2614174 h 4015641"/>
              <a:gd name="connsiteX46" fmla="*/ 0 w 1697038"/>
              <a:gd name="connsiteY46" fmla="*/ 2575800 h 4015641"/>
              <a:gd name="connsiteX47" fmla="*/ 0 w 1697038"/>
              <a:gd name="connsiteY47" fmla="*/ 2563899 h 4015641"/>
              <a:gd name="connsiteX48" fmla="*/ 0 w 1697038"/>
              <a:gd name="connsiteY48" fmla="*/ 2522165 h 4015641"/>
              <a:gd name="connsiteX49" fmla="*/ 0 w 1697038"/>
              <a:gd name="connsiteY49" fmla="*/ 2503570 h 4015641"/>
              <a:gd name="connsiteX50" fmla="*/ 0 w 1697038"/>
              <a:gd name="connsiteY50" fmla="*/ 2457188 h 4015641"/>
              <a:gd name="connsiteX51" fmla="*/ 0 w 1697038"/>
              <a:gd name="connsiteY51" fmla="*/ 2455923 h 4015641"/>
              <a:gd name="connsiteX52" fmla="*/ 0 w 1697038"/>
              <a:gd name="connsiteY52" fmla="*/ 2427411 h 4015641"/>
              <a:gd name="connsiteX53" fmla="*/ 0 w 1697038"/>
              <a:gd name="connsiteY53" fmla="*/ 2416895 h 4015641"/>
              <a:gd name="connsiteX54" fmla="*/ 0 w 1697038"/>
              <a:gd name="connsiteY54" fmla="*/ 2296235 h 4015641"/>
              <a:gd name="connsiteX55" fmla="*/ 0 w 1697038"/>
              <a:gd name="connsiteY55" fmla="*/ 1862178 h 4015641"/>
              <a:gd name="connsiteX56" fmla="*/ 0 w 1697038"/>
              <a:gd name="connsiteY56" fmla="*/ 1859988 h 4015641"/>
              <a:gd name="connsiteX57" fmla="*/ 0 w 1697038"/>
              <a:gd name="connsiteY57" fmla="*/ 1839635 h 4015641"/>
              <a:gd name="connsiteX58" fmla="*/ 0 w 1697038"/>
              <a:gd name="connsiteY58" fmla="*/ 1801558 h 4015641"/>
              <a:gd name="connsiteX59" fmla="*/ 0 w 1697038"/>
              <a:gd name="connsiteY59" fmla="*/ 1774399 h 4015641"/>
              <a:gd name="connsiteX60" fmla="*/ 0 w 1697038"/>
              <a:gd name="connsiteY60" fmla="*/ 1748386 h 4015641"/>
              <a:gd name="connsiteX61" fmla="*/ 0 w 1697038"/>
              <a:gd name="connsiteY61" fmla="*/ 1705282 h 4015641"/>
              <a:gd name="connsiteX62" fmla="*/ 0 w 1697038"/>
              <a:gd name="connsiteY62" fmla="*/ 1682744 h 4015641"/>
              <a:gd name="connsiteX63" fmla="*/ 0 w 1697038"/>
              <a:gd name="connsiteY63" fmla="*/ 1660010 h 4015641"/>
              <a:gd name="connsiteX64" fmla="*/ 0 w 1697038"/>
              <a:gd name="connsiteY64" fmla="*/ 1643768 h 4015641"/>
              <a:gd name="connsiteX65" fmla="*/ 0 w 1697038"/>
              <a:gd name="connsiteY65" fmla="*/ 1524559 h 4015641"/>
              <a:gd name="connsiteX66" fmla="*/ 0 w 1697038"/>
              <a:gd name="connsiteY66" fmla="*/ 1303474 h 4015641"/>
              <a:gd name="connsiteX67" fmla="*/ 0 w 1697038"/>
              <a:gd name="connsiteY67" fmla="*/ 1095744 h 4015641"/>
              <a:gd name="connsiteX68" fmla="*/ 0 w 1697038"/>
              <a:gd name="connsiteY68" fmla="*/ 1094743 h 4015641"/>
              <a:gd name="connsiteX69" fmla="*/ 0 w 1697038"/>
              <a:gd name="connsiteY69" fmla="*/ 1073708 h 4015641"/>
              <a:gd name="connsiteX70" fmla="*/ 0 w 1697038"/>
              <a:gd name="connsiteY70" fmla="*/ 1034141 h 4015641"/>
              <a:gd name="connsiteX71" fmla="*/ 0 w 1697038"/>
              <a:gd name="connsiteY71" fmla="*/ 1007836 h 4015641"/>
              <a:gd name="connsiteX72" fmla="*/ 0 w 1697038"/>
              <a:gd name="connsiteY72" fmla="*/ 939409 h 4015641"/>
              <a:gd name="connsiteX73" fmla="*/ 0 w 1697038"/>
              <a:gd name="connsiteY73" fmla="*/ 912874 h 4015641"/>
              <a:gd name="connsiteX74" fmla="*/ 0 w 1697038"/>
              <a:gd name="connsiteY74" fmla="*/ 894590 h 4015641"/>
              <a:gd name="connsiteX75" fmla="*/ 0 w 1697038"/>
              <a:gd name="connsiteY75" fmla="*/ 878510 h 4015641"/>
              <a:gd name="connsiteX76" fmla="*/ 0 w 1697038"/>
              <a:gd name="connsiteY76" fmla="*/ 752863 h 4015641"/>
              <a:gd name="connsiteX77" fmla="*/ 0 w 1697038"/>
              <a:gd name="connsiteY77" fmla="*/ 103907 h 4015641"/>
              <a:gd name="connsiteX78" fmla="*/ 113136 w 1697038"/>
              <a:gd name="connsiteY78" fmla="*/ 0 h 401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97038" h="4015641">
                <a:moveTo>
                  <a:pt x="113136" y="0"/>
                </a:moveTo>
                <a:lnTo>
                  <a:pt x="1583902" y="0"/>
                </a:lnTo>
                <a:cubicBezTo>
                  <a:pt x="1649898" y="0"/>
                  <a:pt x="1697038" y="47230"/>
                  <a:pt x="1697038" y="103907"/>
                </a:cubicBezTo>
                <a:cubicBezTo>
                  <a:pt x="1697038" y="103907"/>
                  <a:pt x="1697038" y="465514"/>
                  <a:pt x="1697038" y="752863"/>
                </a:cubicBezTo>
                <a:lnTo>
                  <a:pt x="1697038" y="878510"/>
                </a:lnTo>
                <a:cubicBezTo>
                  <a:pt x="1697038" y="878510"/>
                  <a:pt x="1697038" y="884155"/>
                  <a:pt x="1697038" y="894590"/>
                </a:cubicBezTo>
                <a:lnTo>
                  <a:pt x="1697038" y="912874"/>
                </a:lnTo>
                <a:lnTo>
                  <a:pt x="1697038" y="939409"/>
                </a:lnTo>
                <a:cubicBezTo>
                  <a:pt x="1697038" y="958568"/>
                  <a:pt x="1697038" y="981662"/>
                  <a:pt x="1697038" y="1007836"/>
                </a:cubicBezTo>
                <a:lnTo>
                  <a:pt x="1697038" y="1034141"/>
                </a:lnTo>
                <a:lnTo>
                  <a:pt x="1697038" y="1073708"/>
                </a:lnTo>
                <a:lnTo>
                  <a:pt x="1697038" y="1094743"/>
                </a:lnTo>
                <a:lnTo>
                  <a:pt x="1697038" y="1095744"/>
                </a:lnTo>
                <a:lnTo>
                  <a:pt x="1697038" y="1303474"/>
                </a:lnTo>
                <a:cubicBezTo>
                  <a:pt x="1697038" y="1377390"/>
                  <a:pt x="1697038" y="1453365"/>
                  <a:pt x="1697038" y="1524559"/>
                </a:cubicBezTo>
                <a:lnTo>
                  <a:pt x="1697038" y="1643768"/>
                </a:lnTo>
                <a:cubicBezTo>
                  <a:pt x="1697038" y="1643768"/>
                  <a:pt x="1697038" y="1649470"/>
                  <a:pt x="1697038" y="1660010"/>
                </a:cubicBezTo>
                <a:lnTo>
                  <a:pt x="1697038" y="1682744"/>
                </a:lnTo>
                <a:lnTo>
                  <a:pt x="1697038" y="1705282"/>
                </a:lnTo>
                <a:lnTo>
                  <a:pt x="1697038" y="1748386"/>
                </a:lnTo>
                <a:lnTo>
                  <a:pt x="1697038" y="1774399"/>
                </a:lnTo>
                <a:lnTo>
                  <a:pt x="1697038" y="1801558"/>
                </a:lnTo>
                <a:lnTo>
                  <a:pt x="1697038" y="1839635"/>
                </a:lnTo>
                <a:lnTo>
                  <a:pt x="1697038" y="1859988"/>
                </a:lnTo>
                <a:lnTo>
                  <a:pt x="1697038" y="1862178"/>
                </a:lnTo>
                <a:cubicBezTo>
                  <a:pt x="1697038" y="1989354"/>
                  <a:pt x="1697038" y="2152471"/>
                  <a:pt x="1697038" y="2296235"/>
                </a:cubicBezTo>
                <a:lnTo>
                  <a:pt x="1697038" y="2416895"/>
                </a:lnTo>
                <a:cubicBezTo>
                  <a:pt x="1697038" y="2416895"/>
                  <a:pt x="1697038" y="2420548"/>
                  <a:pt x="1697038" y="2427411"/>
                </a:cubicBezTo>
                <a:lnTo>
                  <a:pt x="1697038" y="2455923"/>
                </a:lnTo>
                <a:lnTo>
                  <a:pt x="1697038" y="2457188"/>
                </a:lnTo>
                <a:cubicBezTo>
                  <a:pt x="1697038" y="2470029"/>
                  <a:pt x="1697038" y="2485637"/>
                  <a:pt x="1697038" y="2503570"/>
                </a:cubicBezTo>
                <a:lnTo>
                  <a:pt x="1697038" y="2522165"/>
                </a:lnTo>
                <a:lnTo>
                  <a:pt x="1697038" y="2563899"/>
                </a:lnTo>
                <a:lnTo>
                  <a:pt x="1697038" y="2575800"/>
                </a:lnTo>
                <a:lnTo>
                  <a:pt x="1697038" y="2614174"/>
                </a:lnTo>
                <a:lnTo>
                  <a:pt x="1697038" y="2634633"/>
                </a:lnTo>
                <a:lnTo>
                  <a:pt x="1697038" y="2635520"/>
                </a:lnTo>
                <a:cubicBezTo>
                  <a:pt x="1697038" y="2915581"/>
                  <a:pt x="1697038" y="3369767"/>
                  <a:pt x="1697038" y="3408732"/>
                </a:cubicBezTo>
                <a:cubicBezTo>
                  <a:pt x="1697038" y="3465408"/>
                  <a:pt x="1668754" y="3503193"/>
                  <a:pt x="1602758" y="3550423"/>
                </a:cubicBezTo>
                <a:cubicBezTo>
                  <a:pt x="1536762" y="3597653"/>
                  <a:pt x="942799" y="3994388"/>
                  <a:pt x="942799" y="3994388"/>
                </a:cubicBezTo>
                <a:cubicBezTo>
                  <a:pt x="895659" y="4022726"/>
                  <a:pt x="810807" y="4022726"/>
                  <a:pt x="763667" y="3994388"/>
                </a:cubicBezTo>
                <a:cubicBezTo>
                  <a:pt x="763667" y="3994388"/>
                  <a:pt x="160276" y="3597653"/>
                  <a:pt x="94280" y="3550423"/>
                </a:cubicBezTo>
                <a:cubicBezTo>
                  <a:pt x="28284" y="3503193"/>
                  <a:pt x="0" y="3465408"/>
                  <a:pt x="0" y="3408732"/>
                </a:cubicBezTo>
                <a:cubicBezTo>
                  <a:pt x="0" y="3369767"/>
                  <a:pt x="0" y="2915581"/>
                  <a:pt x="0" y="2635520"/>
                </a:cubicBezTo>
                <a:lnTo>
                  <a:pt x="0" y="2634633"/>
                </a:lnTo>
                <a:lnTo>
                  <a:pt x="0" y="2614174"/>
                </a:lnTo>
                <a:lnTo>
                  <a:pt x="0" y="2575800"/>
                </a:lnTo>
                <a:lnTo>
                  <a:pt x="0" y="2563899"/>
                </a:lnTo>
                <a:lnTo>
                  <a:pt x="0" y="2522165"/>
                </a:lnTo>
                <a:lnTo>
                  <a:pt x="0" y="2503570"/>
                </a:lnTo>
                <a:cubicBezTo>
                  <a:pt x="0" y="2485637"/>
                  <a:pt x="0" y="2470029"/>
                  <a:pt x="0" y="2457188"/>
                </a:cubicBezTo>
                <a:lnTo>
                  <a:pt x="0" y="2455923"/>
                </a:lnTo>
                <a:lnTo>
                  <a:pt x="0" y="2427411"/>
                </a:lnTo>
                <a:cubicBezTo>
                  <a:pt x="0" y="2420548"/>
                  <a:pt x="0" y="2416895"/>
                  <a:pt x="0" y="2416895"/>
                </a:cubicBezTo>
                <a:lnTo>
                  <a:pt x="0" y="2296235"/>
                </a:lnTo>
                <a:cubicBezTo>
                  <a:pt x="0" y="2152471"/>
                  <a:pt x="0" y="1989354"/>
                  <a:pt x="0" y="1862178"/>
                </a:cubicBezTo>
                <a:lnTo>
                  <a:pt x="0" y="1859988"/>
                </a:lnTo>
                <a:lnTo>
                  <a:pt x="0" y="1839635"/>
                </a:lnTo>
                <a:lnTo>
                  <a:pt x="0" y="1801558"/>
                </a:lnTo>
                <a:lnTo>
                  <a:pt x="0" y="1774399"/>
                </a:lnTo>
                <a:lnTo>
                  <a:pt x="0" y="1748386"/>
                </a:lnTo>
                <a:lnTo>
                  <a:pt x="0" y="1705282"/>
                </a:lnTo>
                <a:lnTo>
                  <a:pt x="0" y="1682744"/>
                </a:lnTo>
                <a:lnTo>
                  <a:pt x="0" y="1660010"/>
                </a:lnTo>
                <a:cubicBezTo>
                  <a:pt x="0" y="1649470"/>
                  <a:pt x="0" y="1643768"/>
                  <a:pt x="0" y="1643768"/>
                </a:cubicBezTo>
                <a:lnTo>
                  <a:pt x="0" y="1524559"/>
                </a:lnTo>
                <a:cubicBezTo>
                  <a:pt x="0" y="1453365"/>
                  <a:pt x="0" y="1377390"/>
                  <a:pt x="0" y="1303474"/>
                </a:cubicBezTo>
                <a:lnTo>
                  <a:pt x="0" y="1095744"/>
                </a:lnTo>
                <a:lnTo>
                  <a:pt x="0" y="1094743"/>
                </a:lnTo>
                <a:lnTo>
                  <a:pt x="0" y="1073708"/>
                </a:lnTo>
                <a:lnTo>
                  <a:pt x="0" y="1034141"/>
                </a:lnTo>
                <a:lnTo>
                  <a:pt x="0" y="1007836"/>
                </a:lnTo>
                <a:cubicBezTo>
                  <a:pt x="0" y="981662"/>
                  <a:pt x="0" y="958568"/>
                  <a:pt x="0" y="939409"/>
                </a:cubicBezTo>
                <a:lnTo>
                  <a:pt x="0" y="912874"/>
                </a:lnTo>
                <a:lnTo>
                  <a:pt x="0" y="894590"/>
                </a:lnTo>
                <a:cubicBezTo>
                  <a:pt x="0" y="884155"/>
                  <a:pt x="0" y="878510"/>
                  <a:pt x="0" y="878510"/>
                </a:cubicBezTo>
                <a:lnTo>
                  <a:pt x="0" y="752863"/>
                </a:lnTo>
                <a:cubicBezTo>
                  <a:pt x="0" y="465514"/>
                  <a:pt x="0" y="103907"/>
                  <a:pt x="0" y="103907"/>
                </a:cubicBezTo>
                <a:cubicBezTo>
                  <a:pt x="0" y="47230"/>
                  <a:pt x="56568" y="0"/>
                  <a:pt x="113136" y="0"/>
                </a:cubicBezTo>
                <a:close/>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6" name="iš1îḑe"/>
          <p:cNvSpPr/>
          <p:nvPr/>
        </p:nvSpPr>
        <p:spPr>
          <a:xfrm>
            <a:off x="5932488" y="4352925"/>
            <a:ext cx="639762" cy="639763"/>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fontAlgn="auto">
              <a:spcBef>
                <a:spcPts val="0"/>
              </a:spcBef>
              <a:spcAft>
                <a:spcPts val="0"/>
              </a:spcAft>
              <a:defRPr/>
            </a:pPr>
            <a:endParaRPr dirty="0"/>
          </a:p>
        </p:txBody>
      </p:sp>
      <p:sp>
        <p:nvSpPr>
          <p:cNvPr id="17" name="ísľïḋè"/>
          <p:cNvSpPr/>
          <p:nvPr/>
        </p:nvSpPr>
        <p:spPr>
          <a:xfrm>
            <a:off x="5932488" y="3476625"/>
            <a:ext cx="639762" cy="639763"/>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8" name="î$lidê"/>
          <p:cNvSpPr/>
          <p:nvPr/>
        </p:nvSpPr>
        <p:spPr>
          <a:xfrm>
            <a:off x="5932488" y="2581275"/>
            <a:ext cx="639762" cy="638175"/>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19" name="ïşlîḓè"/>
          <p:cNvSpPr/>
          <p:nvPr/>
        </p:nvSpPr>
        <p:spPr>
          <a:xfrm>
            <a:off x="5932488" y="5394325"/>
            <a:ext cx="639762" cy="639763"/>
          </a:xfrm>
          <a:prstGeom prst="ellipse">
            <a:avLst/>
          </a:prstGeom>
          <a:solidFill>
            <a:schemeClr val="bg1"/>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p>
            <a:pPr algn="ctr" fontAlgn="auto">
              <a:spcBef>
                <a:spcPts val="0"/>
              </a:spcBef>
              <a:spcAft>
                <a:spcPts val="0"/>
              </a:spcAft>
              <a:defRPr/>
            </a:pPr>
            <a:endParaRPr/>
          </a:p>
        </p:txBody>
      </p:sp>
      <p:sp>
        <p:nvSpPr>
          <p:cNvPr id="20" name="iş1ïḓé"/>
          <p:cNvSpPr txBox="1"/>
          <p:nvPr/>
        </p:nvSpPr>
        <p:spPr bwMode="auto">
          <a:xfrm>
            <a:off x="7353300" y="2936875"/>
            <a:ext cx="4465638" cy="387350"/>
          </a:xfrm>
          <a:prstGeom prst="rect">
            <a:avLst/>
          </a:prstGeom>
          <a:noFill/>
          <a:ln>
            <a:noFill/>
          </a:ln>
        </p:spPr>
        <p:txBody>
          <a:bodyPr anchor="b">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spcAft>
                <a:spcPts val="0"/>
              </a:spcAft>
              <a:defRPr/>
            </a:pPr>
            <a:r>
              <a:rPr lang="zh-CN" altLang="en-US" sz="2800" b="1" dirty="0">
                <a:latin typeface="楷体" panose="02010609060101010101" pitchFamily="49" charset="-122"/>
                <a:ea typeface="楷体" panose="02010609060101010101" pitchFamily="49" charset="-122"/>
              </a:rPr>
              <a:t>采购需求明确</a:t>
            </a:r>
            <a:r>
              <a:rPr lang="zh-CN" altLang="en-US" sz="2000" b="1" dirty="0">
                <a:latin typeface="楷体" panose="02010609060101010101" pitchFamily="49" charset="-122"/>
                <a:ea typeface="楷体" panose="02010609060101010101" pitchFamily="49" charset="-122"/>
              </a:rPr>
              <a:t>；</a:t>
            </a:r>
          </a:p>
        </p:txBody>
      </p:sp>
      <p:sp>
        <p:nvSpPr>
          <p:cNvPr id="21" name="íṧļîḓé"/>
          <p:cNvSpPr txBox="1"/>
          <p:nvPr/>
        </p:nvSpPr>
        <p:spPr bwMode="auto">
          <a:xfrm>
            <a:off x="7336963" y="3647031"/>
            <a:ext cx="4465638" cy="387350"/>
          </a:xfrm>
          <a:prstGeom prst="rect">
            <a:avLst/>
          </a:prstGeom>
          <a:noFill/>
          <a:ln>
            <a:noFill/>
          </a:ln>
        </p:spPr>
        <p:txBody>
          <a:bodyPr anchor="b">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spcAft>
                <a:spcPts val="0"/>
              </a:spcAft>
              <a:defRPr/>
            </a:pPr>
            <a:r>
              <a:rPr lang="zh-CN" altLang="en-US" sz="2800" b="1" dirty="0">
                <a:latin typeface="楷体" panose="02010609060101010101" pitchFamily="49" charset="-122"/>
                <a:ea typeface="楷体" panose="02010609060101010101" pitchFamily="49" charset="-122"/>
              </a:rPr>
              <a:t>具有竞争条件；</a:t>
            </a:r>
            <a:endParaRPr lang="en-US" altLang="zh-CN" sz="2800" b="1" dirty="0">
              <a:latin typeface="楷体" panose="02010609060101010101" pitchFamily="49" charset="-122"/>
              <a:ea typeface="楷体" panose="02010609060101010101" pitchFamily="49" charset="-122"/>
            </a:endParaRPr>
          </a:p>
        </p:txBody>
      </p:sp>
      <p:sp>
        <p:nvSpPr>
          <p:cNvPr id="22" name="ïṩlîḋé"/>
          <p:cNvSpPr txBox="1"/>
          <p:nvPr/>
        </p:nvSpPr>
        <p:spPr bwMode="auto">
          <a:xfrm>
            <a:off x="7336963" y="4359994"/>
            <a:ext cx="4465638" cy="387350"/>
          </a:xfrm>
          <a:prstGeom prst="rect">
            <a:avLst/>
          </a:prstGeom>
          <a:noFill/>
          <a:ln>
            <a:noFill/>
          </a:ln>
        </p:spPr>
        <p:txBody>
          <a:bodyPr anchor="b">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spcAft>
                <a:spcPts val="0"/>
              </a:spcAft>
              <a:defRPr/>
            </a:pPr>
            <a:r>
              <a:rPr lang="zh-CN" altLang="en-US" sz="2800" b="1" dirty="0">
                <a:latin typeface="楷体" panose="02010609060101010101" pitchFamily="49" charset="-122"/>
                <a:ea typeface="楷体" panose="02010609060101010101" pitchFamily="49" charset="-122"/>
              </a:rPr>
              <a:t>采购时间允许</a:t>
            </a:r>
            <a:r>
              <a:rPr lang="zh-CN" altLang="en-US" sz="2800" b="1" dirty="0">
                <a:latin typeface="+mn-lt"/>
                <a:ea typeface="+mn-ea"/>
              </a:rPr>
              <a:t>；</a:t>
            </a:r>
            <a:endParaRPr lang="en-US" altLang="zh-CN" sz="2800" b="1" dirty="0">
              <a:latin typeface="+mn-lt"/>
              <a:ea typeface="+mn-ea"/>
            </a:endParaRPr>
          </a:p>
        </p:txBody>
      </p:sp>
      <p:sp>
        <p:nvSpPr>
          <p:cNvPr id="23" name="íṣľïḍè"/>
          <p:cNvSpPr txBox="1"/>
          <p:nvPr/>
        </p:nvSpPr>
        <p:spPr bwMode="auto">
          <a:xfrm>
            <a:off x="7290925" y="5006975"/>
            <a:ext cx="4465638" cy="387350"/>
          </a:xfrm>
          <a:prstGeom prst="rect">
            <a:avLst/>
          </a:prstGeom>
          <a:noFill/>
          <a:ln>
            <a:noFill/>
          </a:ln>
        </p:spPr>
        <p:txBody>
          <a:bodyPr anchor="b">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spcAft>
                <a:spcPts val="0"/>
              </a:spcAft>
              <a:defRPr/>
            </a:pPr>
            <a:r>
              <a:rPr lang="zh-CN" altLang="en-US" sz="2800" b="1" dirty="0">
                <a:latin typeface="楷体" panose="02010609060101010101" pitchFamily="49" charset="-122"/>
                <a:ea typeface="楷体" panose="02010609060101010101" pitchFamily="49" charset="-122"/>
              </a:rPr>
              <a:t>采购成本合理</a:t>
            </a:r>
            <a:r>
              <a:rPr lang="zh-CN" altLang="en-US" sz="2800" b="1" dirty="0">
                <a:latin typeface="+mn-lt"/>
                <a:ea typeface="+mn-ea"/>
              </a:rPr>
              <a:t>。</a:t>
            </a:r>
          </a:p>
        </p:txBody>
      </p:sp>
      <p:cxnSp>
        <p:nvCxnSpPr>
          <p:cNvPr id="24" name="直接连接符 23"/>
          <p:cNvCxnSpPr/>
          <p:nvPr/>
        </p:nvCxnSpPr>
        <p:spPr>
          <a:xfrm>
            <a:off x="7541068" y="3331572"/>
            <a:ext cx="43735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336963" y="4065540"/>
            <a:ext cx="43735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240588" y="4770419"/>
            <a:ext cx="43735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ïṧľíḋê"/>
          <p:cNvSpPr/>
          <p:nvPr/>
        </p:nvSpPr>
        <p:spPr bwMode="auto">
          <a:xfrm>
            <a:off x="6102350" y="4529138"/>
            <a:ext cx="300038" cy="288925"/>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tx1">
              <a:lumMod val="50000"/>
              <a:lumOff val="50000"/>
            </a:schemeClr>
          </a:solidFill>
          <a:ln>
            <a:noFill/>
          </a:ln>
        </p:spPr>
        <p:txBody>
          <a:bodyPr/>
          <a:lstStyle/>
          <a:p>
            <a:pPr fontAlgn="auto">
              <a:spcBef>
                <a:spcPts val="0"/>
              </a:spcBef>
              <a:spcAft>
                <a:spcPts val="0"/>
              </a:spcAft>
              <a:defRPr/>
            </a:pPr>
            <a:endParaRPr lang="zh-CN" altLang="en-US">
              <a:latin typeface="+mn-lt"/>
              <a:ea typeface="+mn-ea"/>
            </a:endParaRPr>
          </a:p>
        </p:txBody>
      </p:sp>
      <p:sp>
        <p:nvSpPr>
          <p:cNvPr id="28" name="ïŝliḍé"/>
          <p:cNvSpPr/>
          <p:nvPr/>
        </p:nvSpPr>
        <p:spPr bwMode="auto">
          <a:xfrm>
            <a:off x="6102350" y="3640138"/>
            <a:ext cx="300038" cy="298450"/>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tx1">
              <a:lumMod val="50000"/>
              <a:lumOff val="50000"/>
            </a:schemeClr>
          </a:solidFill>
          <a:ln>
            <a:noFill/>
          </a:ln>
        </p:spPr>
        <p:txBody>
          <a:bodyPr>
            <a:normAutofit fontScale="85000" lnSpcReduction="10000"/>
          </a:bodyPr>
          <a:lstStyle/>
          <a:p>
            <a:pPr fontAlgn="auto">
              <a:spcBef>
                <a:spcPts val="0"/>
              </a:spcBef>
              <a:spcAft>
                <a:spcPts val="0"/>
              </a:spcAft>
              <a:defRPr/>
            </a:pPr>
            <a:endParaRPr lang="zh-CN" altLang="en-US">
              <a:latin typeface="+mn-lt"/>
              <a:ea typeface="+mn-ea"/>
            </a:endParaRPr>
          </a:p>
        </p:txBody>
      </p:sp>
      <p:sp>
        <p:nvSpPr>
          <p:cNvPr id="29" name="ïṡ1idè"/>
          <p:cNvSpPr/>
          <p:nvPr/>
        </p:nvSpPr>
        <p:spPr bwMode="auto">
          <a:xfrm>
            <a:off x="6102350" y="2755900"/>
            <a:ext cx="300038" cy="288925"/>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tx1">
              <a:lumMod val="50000"/>
              <a:lumOff val="50000"/>
            </a:schemeClr>
          </a:solidFill>
          <a:ln>
            <a:noFill/>
          </a:ln>
        </p:spPr>
        <p:txBody>
          <a:bodyPr/>
          <a:lstStyle/>
          <a:p>
            <a:pPr fontAlgn="auto">
              <a:spcBef>
                <a:spcPts val="0"/>
              </a:spcBef>
              <a:spcAft>
                <a:spcPts val="0"/>
              </a:spcAft>
              <a:defRPr/>
            </a:pPr>
            <a:endParaRPr lang="zh-CN" altLang="en-US">
              <a:latin typeface="+mn-lt"/>
              <a:ea typeface="+mn-ea"/>
            </a:endParaRPr>
          </a:p>
        </p:txBody>
      </p:sp>
      <p:sp>
        <p:nvSpPr>
          <p:cNvPr id="30" name="íSľiḑè"/>
          <p:cNvSpPr/>
          <p:nvPr/>
        </p:nvSpPr>
        <p:spPr bwMode="auto">
          <a:xfrm>
            <a:off x="6084888" y="5576888"/>
            <a:ext cx="336550" cy="273050"/>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accent1"/>
          </a:solidFill>
          <a:ln>
            <a:noFill/>
          </a:ln>
        </p:spPr>
        <p:txBody>
          <a:bodyPr>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spcBef>
                <a:spcPts val="0"/>
              </a:spcBef>
              <a:spcAft>
                <a:spcPts val="0"/>
              </a:spcAft>
              <a:defRPr/>
            </a:pPr>
            <a:endParaRPr lang="id-ID">
              <a:latin typeface="+mn-lt"/>
              <a:ea typeface="+mn-ea"/>
            </a:endParaRPr>
          </a:p>
        </p:txBody>
      </p:sp>
      <p:sp>
        <p:nvSpPr>
          <p:cNvPr id="127005" name="íş1iḋe"/>
          <p:cNvSpPr txBox="1">
            <a:spLocks noChangeArrowheads="1"/>
          </p:cNvSpPr>
          <p:nvPr/>
        </p:nvSpPr>
        <p:spPr bwMode="auto">
          <a:xfrm>
            <a:off x="673100" y="2770188"/>
            <a:ext cx="4178300" cy="850900"/>
          </a:xfrm>
          <a:prstGeom prst="rect">
            <a:avLst/>
          </a:prstGeom>
          <a:noFill/>
          <a:ln w="9525">
            <a:noFill/>
            <a:miter lim="800000"/>
          </a:ln>
        </p:spPr>
        <p:txBody>
          <a:bodyPr lIns="90000" tIns="46800" rIns="90000" bIns="46800" anchor="b"/>
          <a:lstStyle/>
          <a:p>
            <a:pPr>
              <a:buSzPct val="25000"/>
            </a:pPr>
            <a:r>
              <a:rPr lang="en-US" altLang="zh-CN" sz="2000" b="1"/>
              <a:t>【</a:t>
            </a:r>
            <a:r>
              <a:rPr lang="zh-CN" altLang="en-US" sz="2000" b="1"/>
              <a:t>释义</a:t>
            </a:r>
            <a:r>
              <a:rPr lang="en-US" altLang="zh-CN" sz="2000" b="1"/>
              <a:t>】</a:t>
            </a:r>
          </a:p>
        </p:txBody>
      </p:sp>
      <p:sp>
        <p:nvSpPr>
          <p:cNvPr id="127006" name="íSḷïďe"/>
          <p:cNvSpPr txBox="1">
            <a:spLocks noChangeArrowheads="1"/>
          </p:cNvSpPr>
          <p:nvPr/>
        </p:nvSpPr>
        <p:spPr bwMode="auto">
          <a:xfrm>
            <a:off x="690563" y="3740151"/>
            <a:ext cx="4271962" cy="2293938"/>
          </a:xfrm>
          <a:prstGeom prst="rect">
            <a:avLst/>
          </a:prstGeom>
          <a:noFill/>
          <a:ln w="9525">
            <a:noFill/>
            <a:miter lim="800000"/>
          </a:ln>
        </p:spPr>
        <p:txBody>
          <a:bodyPr lIns="90000" tIns="46800" rIns="90000" bIns="46800" anchor="ctr"/>
          <a:lstStyle/>
          <a:p>
            <a:pPr>
              <a:lnSpc>
                <a:spcPct val="150000"/>
              </a:lnSpc>
              <a:buSzPct val="25000"/>
            </a:pPr>
            <a:r>
              <a:rPr lang="zh-CN" altLang="en-US" sz="2000" dirty="0"/>
              <a:t>公开招标和邀请招标两种采购方式的相同点都是在采购需求明确的条件下，通过竞争性程序确定中标人在符合适用条件的基础上，企业应优先选用招标采购方式</a:t>
            </a:r>
            <a:endParaRPr lang="en-US" altLang="zh-CN" sz="2000" dirty="0"/>
          </a:p>
        </p:txBody>
      </p:sp>
      <p:sp>
        <p:nvSpPr>
          <p:cNvPr id="127007" name="矩形 32"/>
          <p:cNvSpPr>
            <a:spLocks noChangeArrowheads="1"/>
          </p:cNvSpPr>
          <p:nvPr/>
        </p:nvSpPr>
        <p:spPr bwMode="auto">
          <a:xfrm>
            <a:off x="7070727" y="1708040"/>
            <a:ext cx="5121273" cy="523220"/>
          </a:xfrm>
          <a:prstGeom prst="rect">
            <a:avLst/>
          </a:prstGeom>
          <a:solidFill>
            <a:srgbClr val="1F3984"/>
          </a:solidFill>
          <a:ln w="9525">
            <a:noFill/>
            <a:miter lim="800000"/>
          </a:ln>
        </p:spPr>
        <p:txBody>
          <a:bodyPr wrap="square">
            <a:spAutoFit/>
          </a:bodyPr>
          <a:lstStyle/>
          <a:p>
            <a:r>
              <a:rPr lang="zh-CN" altLang="en-US" sz="2800" b="1" dirty="0">
                <a:solidFill>
                  <a:schemeClr val="bg1"/>
                </a:solidFill>
                <a:latin typeface="楷体" panose="02010609060101010101" pitchFamily="49" charset="-122"/>
                <a:ea typeface="楷体" panose="02010609060101010101" pitchFamily="49" charset="-122"/>
                <a:sym typeface="Arial" panose="020B0604020202020204" pitchFamily="34" charset="0"/>
              </a:rPr>
              <a:t>公开招标应同时具备以下条件：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300"/>
                                        <p:tgtEl>
                                          <p:spTgt spid="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90"/>
                                          </p:val>
                                        </p:tav>
                                        <p:tav tm="100000">
                                          <p:val>
                                            <p:fltVal val="0"/>
                                          </p:val>
                                        </p:tav>
                                      </p:tavLst>
                                    </p:anim>
                                    <p:animEffect transition="in" filter="fade">
                                      <p:cBhvr>
                                        <p:cTn id="23" dur="500"/>
                                        <p:tgtEl>
                                          <p:spTgt spid="1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xmlns="" id="{F4F1DF0F-AF2C-46EA-93FA-AA61ABCA833C}"/>
              </a:ext>
            </a:extLst>
          </p:cNvPr>
          <p:cNvGraphicFramePr/>
          <p:nvPr/>
        </p:nvGraphicFramePr>
        <p:xfrm>
          <a:off x="682920" y="2175431"/>
          <a:ext cx="3237440" cy="297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xmlns="" id="{28736432-949C-4C36-83C9-C435B03E4EFB}"/>
              </a:ext>
            </a:extLst>
          </p:cNvPr>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dirty="0">
                <a:solidFill>
                  <a:srgbClr val="666666"/>
                </a:solidFill>
                <a:latin typeface="微软雅黑" panose="020B0503020204020204" pitchFamily="34" charset="-122"/>
                <a:ea typeface="微软雅黑" panose="020B0503020204020204" pitchFamily="34" charset="-122"/>
              </a:rPr>
              <a:t>4.1</a:t>
            </a:r>
            <a:r>
              <a:rPr lang="zh-CN" altLang="en-US" sz="2800" b="1" dirty="0">
                <a:solidFill>
                  <a:srgbClr val="666666"/>
                </a:solidFill>
                <a:latin typeface="微软雅黑" panose="020B0503020204020204" pitchFamily="34" charset="-122"/>
                <a:ea typeface="微软雅黑" panose="020B0503020204020204" pitchFamily="34" charset="-122"/>
              </a:rPr>
              <a:t>、公开招标和邀请招标</a:t>
            </a:r>
          </a:p>
        </p:txBody>
      </p:sp>
      <p:grpSp>
        <p:nvGrpSpPr>
          <p:cNvPr id="4" name="îṥḻíḓe">
            <a:extLst>
              <a:ext uri="{FF2B5EF4-FFF2-40B4-BE49-F238E27FC236}">
                <a16:creationId xmlns:a16="http://schemas.microsoft.com/office/drawing/2014/main" xmlns="" id="{E456D3E4-76B1-4CC7-A735-E9FCA2CFAA03}"/>
              </a:ext>
            </a:extLst>
          </p:cNvPr>
          <p:cNvGrpSpPr/>
          <p:nvPr/>
        </p:nvGrpSpPr>
        <p:grpSpPr bwMode="auto">
          <a:xfrm>
            <a:off x="4559597" y="797000"/>
            <a:ext cx="3932761" cy="4172217"/>
            <a:chOff x="5993449" y="3109129"/>
            <a:chExt cx="3202933" cy="3103908"/>
          </a:xfrm>
        </p:grpSpPr>
        <p:sp>
          <p:nvSpPr>
            <p:cNvPr id="5" name="ïŝḷiḑe">
              <a:extLst>
                <a:ext uri="{FF2B5EF4-FFF2-40B4-BE49-F238E27FC236}">
                  <a16:creationId xmlns:a16="http://schemas.microsoft.com/office/drawing/2014/main" xmlns="" id="{B30F9F51-050C-4ED9-B94C-894CB984072E}"/>
                </a:ext>
              </a:extLst>
            </p:cNvPr>
            <p:cNvSpPr txBox="1">
              <a:spLocks noChangeArrowheads="1"/>
            </p:cNvSpPr>
            <p:nvPr/>
          </p:nvSpPr>
          <p:spPr bwMode="auto">
            <a:xfrm>
              <a:off x="5993449" y="3747946"/>
              <a:ext cx="3202933" cy="2465091"/>
            </a:xfrm>
            <a:prstGeom prst="rect">
              <a:avLst/>
            </a:prstGeom>
            <a:noFill/>
            <a:ln w="9525">
              <a:noFill/>
              <a:miter lim="800000"/>
            </a:ln>
          </p:spPr>
          <p:txBody>
            <a:bodyPr anchor="ctr"/>
            <a:lstStyle/>
            <a:p>
              <a:r>
                <a:rPr lang="zh-CN" altLang="en-US" sz="2400" dirty="0">
                  <a:latin typeface="宋体" panose="02010600030101010101" pitchFamily="2" charset="-122"/>
                  <a:ea typeface="宋体" panose="02010600030101010101" pitchFamily="2" charset="-122"/>
                </a:rPr>
                <a:t>采购文件列示的采购技术要求一般应达到定量的要求，个别难以定量表示的可以通过定位、定序、定距表述。只有采购需求明确，供应商才有可能精准要约。否则不适用招标方式采购。如，某采购文件采用招标方式采购养老院，标准是让老年人满意。供应商就无法投标。</a:t>
              </a:r>
            </a:p>
          </p:txBody>
        </p:sp>
        <p:sp>
          <p:nvSpPr>
            <p:cNvPr id="6" name="ïṥlîḑè">
              <a:extLst>
                <a:ext uri="{FF2B5EF4-FFF2-40B4-BE49-F238E27FC236}">
                  <a16:creationId xmlns:a16="http://schemas.microsoft.com/office/drawing/2014/main" xmlns="" id="{0F9FDABA-8650-4D36-AFCC-7829154D53A5}"/>
                </a:ext>
              </a:extLst>
            </p:cNvPr>
            <p:cNvSpPr>
              <a:spLocks noChangeArrowheads="1"/>
            </p:cNvSpPr>
            <p:nvPr/>
          </p:nvSpPr>
          <p:spPr bwMode="auto">
            <a:xfrm>
              <a:off x="6088350" y="3109129"/>
              <a:ext cx="612668" cy="461665"/>
            </a:xfrm>
            <a:prstGeom prst="rect">
              <a:avLst/>
            </a:prstGeom>
            <a:noFill/>
            <a:ln w="9525">
              <a:noFill/>
              <a:miter lim="800000"/>
            </a:ln>
          </p:spPr>
          <p:txBody>
            <a:bodyPr anchor="ctr"/>
            <a:lstStyle/>
            <a:p>
              <a:r>
                <a:rPr lang="en-US" altLang="zh-CN" sz="2400" b="1" dirty="0">
                  <a:solidFill>
                    <a:schemeClr val="accent1"/>
                  </a:solidFill>
                </a:rPr>
                <a:t>01</a:t>
              </a:r>
              <a:r>
                <a:rPr lang="en-US" altLang="zh-CN" sz="2000" b="1" dirty="0">
                  <a:solidFill>
                    <a:schemeClr val="accent1"/>
                  </a:solidFill>
                </a:rPr>
                <a:t>.</a:t>
              </a:r>
              <a:endParaRPr lang="zh-CN" altLang="en-US" sz="2000" b="1" dirty="0">
                <a:solidFill>
                  <a:schemeClr val="accent1"/>
                </a:solidFill>
              </a:endParaRPr>
            </a:p>
          </p:txBody>
        </p:sp>
      </p:grpSp>
      <p:sp>
        <p:nvSpPr>
          <p:cNvPr id="7" name="íṡľîḓê">
            <a:extLst>
              <a:ext uri="{FF2B5EF4-FFF2-40B4-BE49-F238E27FC236}">
                <a16:creationId xmlns:a16="http://schemas.microsoft.com/office/drawing/2014/main" xmlns="" id="{0EE25496-4C45-46F8-AB25-49C8C82BC2CB}"/>
              </a:ext>
            </a:extLst>
          </p:cNvPr>
          <p:cNvSpPr txBox="1">
            <a:spLocks noChangeArrowheads="1"/>
          </p:cNvSpPr>
          <p:nvPr/>
        </p:nvSpPr>
        <p:spPr bwMode="auto">
          <a:xfrm>
            <a:off x="8815093" y="1415153"/>
            <a:ext cx="2693988" cy="4027693"/>
          </a:xfrm>
          <a:prstGeom prst="rect">
            <a:avLst/>
          </a:prstGeom>
          <a:noFill/>
          <a:ln w="9525">
            <a:noFill/>
            <a:miter lim="800000"/>
          </a:ln>
        </p:spPr>
        <p:txBody>
          <a:bodyPr/>
          <a:lstStyle/>
          <a:p>
            <a:r>
              <a:rPr lang="zh-CN" altLang="en-US" sz="2400" dirty="0">
                <a:latin typeface="宋体" panose="02010600030101010101" pitchFamily="2" charset="-122"/>
                <a:ea typeface="宋体" panose="02010600030101010101" pitchFamily="2" charset="-122"/>
              </a:rPr>
              <a:t>特殊项目的采购需求推荐第三方评估：采购需求的合理性包括了采购需求分析、采购需求量化、需求和要求的逻辑关系匹配、要求指标量化、收益性价比分析、市场测试修正等内容</a:t>
            </a:r>
            <a:endParaRPr lang="en-US" altLang="zh-CN" sz="2400" dirty="0">
              <a:latin typeface="宋体" panose="02010600030101010101" pitchFamily="2" charset="-122"/>
              <a:ea typeface="宋体" panose="02010600030101010101" pitchFamily="2" charset="-122"/>
            </a:endParaRPr>
          </a:p>
        </p:txBody>
      </p:sp>
      <p:sp>
        <p:nvSpPr>
          <p:cNvPr id="8" name="íṡľíḑê">
            <a:extLst>
              <a:ext uri="{FF2B5EF4-FFF2-40B4-BE49-F238E27FC236}">
                <a16:creationId xmlns:a16="http://schemas.microsoft.com/office/drawing/2014/main" xmlns="" id="{6F1E22F7-C683-4097-AEDB-553D84F7C42D}"/>
              </a:ext>
            </a:extLst>
          </p:cNvPr>
          <p:cNvSpPr>
            <a:spLocks noChangeArrowheads="1"/>
          </p:cNvSpPr>
          <p:nvPr/>
        </p:nvSpPr>
        <p:spPr bwMode="auto">
          <a:xfrm>
            <a:off x="8815093" y="764990"/>
            <a:ext cx="709375" cy="600446"/>
          </a:xfrm>
          <a:prstGeom prst="rect">
            <a:avLst/>
          </a:prstGeom>
          <a:noFill/>
          <a:ln w="9525">
            <a:noFill/>
            <a:miter lim="800000"/>
          </a:ln>
        </p:spPr>
        <p:txBody>
          <a:bodyPr anchor="ctr"/>
          <a:lstStyle/>
          <a:p>
            <a:r>
              <a:rPr lang="en-US" altLang="zh-CN" sz="2400" b="1" dirty="0">
                <a:solidFill>
                  <a:schemeClr val="accent1"/>
                </a:solidFill>
              </a:rPr>
              <a:t>02.</a:t>
            </a:r>
            <a:endParaRPr lang="zh-CN" altLang="en-US" sz="2400" b="1" dirty="0">
              <a:solidFill>
                <a:schemeClr val="accent1"/>
              </a:solidFill>
            </a:endParaRPr>
          </a:p>
        </p:txBody>
      </p:sp>
      <p:sp>
        <p:nvSpPr>
          <p:cNvPr id="10" name="矩形 9">
            <a:extLst>
              <a:ext uri="{FF2B5EF4-FFF2-40B4-BE49-F238E27FC236}">
                <a16:creationId xmlns:a16="http://schemas.microsoft.com/office/drawing/2014/main" xmlns="" id="{EE23F6C1-DC32-4346-9B35-2B07E4CAEA23}"/>
              </a:ext>
            </a:extLst>
          </p:cNvPr>
          <p:cNvSpPr/>
          <p:nvPr/>
        </p:nvSpPr>
        <p:spPr>
          <a:xfrm>
            <a:off x="682921" y="1554870"/>
            <a:ext cx="3237439" cy="620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需求明确</a:t>
            </a:r>
          </a:p>
        </p:txBody>
      </p:sp>
      <p:sp>
        <p:nvSpPr>
          <p:cNvPr id="11" name="箭头: 右 10">
            <a:extLst>
              <a:ext uri="{FF2B5EF4-FFF2-40B4-BE49-F238E27FC236}">
                <a16:creationId xmlns:a16="http://schemas.microsoft.com/office/drawing/2014/main" xmlns="" id="{48E61AEE-28A9-4B51-BA3F-3B7C3F03683D}"/>
              </a:ext>
            </a:extLst>
          </p:cNvPr>
          <p:cNvSpPr/>
          <p:nvPr/>
        </p:nvSpPr>
        <p:spPr>
          <a:xfrm>
            <a:off x="682918" y="5212157"/>
            <a:ext cx="5644309" cy="13362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t>  </a:t>
            </a:r>
            <a:r>
              <a:rPr lang="zh-CN" altLang="en-US" sz="2800" dirty="0"/>
              <a:t>定位</a:t>
            </a:r>
            <a:r>
              <a:rPr lang="en-US" altLang="zh-CN" sz="2800" dirty="0"/>
              <a:t>---</a:t>
            </a:r>
            <a:r>
              <a:rPr lang="zh-CN" altLang="en-US" sz="2800" dirty="0"/>
              <a:t>定序</a:t>
            </a:r>
            <a:r>
              <a:rPr lang="en-US" altLang="zh-CN" sz="2800" dirty="0"/>
              <a:t>---</a:t>
            </a:r>
            <a:r>
              <a:rPr lang="zh-CN" altLang="en-US" sz="2800" dirty="0"/>
              <a:t>定距</a:t>
            </a:r>
            <a:r>
              <a:rPr lang="en-US" altLang="zh-CN" sz="2800" dirty="0"/>
              <a:t>---</a:t>
            </a:r>
            <a:r>
              <a:rPr lang="zh-CN" altLang="en-US" sz="2800" dirty="0"/>
              <a:t>定量</a:t>
            </a:r>
          </a:p>
        </p:txBody>
      </p:sp>
    </p:spTree>
    <p:extLst>
      <p:ext uri="{BB962C8B-B14F-4D97-AF65-F5344CB8AC3E}">
        <p14:creationId xmlns:p14="http://schemas.microsoft.com/office/powerpoint/2010/main" xmlns="" val="1494042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03763" y="1774825"/>
            <a:ext cx="2784475" cy="652463"/>
          </a:xfrm>
          <a:prstGeom prst="rect">
            <a:avLst/>
          </a:prstGeom>
          <a:solidFill>
            <a:srgbClr val="1F3984">
              <a:alpha val="68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400" b="1" dirty="0">
                <a:solidFill>
                  <a:schemeClr val="bg1"/>
                </a:solidFill>
                <a:latin typeface="微软雅黑" panose="020B0503020204020204" pitchFamily="34" charset="-122"/>
                <a:ea typeface="微软雅黑" panose="020B0503020204020204" pitchFamily="34" charset="-122"/>
              </a:rPr>
              <a:t>需求的合理性</a:t>
            </a:r>
          </a:p>
        </p:txBody>
      </p:sp>
      <p:sp>
        <p:nvSpPr>
          <p:cNvPr id="5" name="矩形 4"/>
          <p:cNvSpPr/>
          <p:nvPr/>
        </p:nvSpPr>
        <p:spPr>
          <a:xfrm>
            <a:off x="1765300" y="2873375"/>
            <a:ext cx="865188" cy="310197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采购需求分析和整合</a:t>
            </a:r>
          </a:p>
        </p:txBody>
      </p:sp>
      <p:sp>
        <p:nvSpPr>
          <p:cNvPr id="19" name="矩形 18"/>
          <p:cNvSpPr/>
          <p:nvPr/>
        </p:nvSpPr>
        <p:spPr>
          <a:xfrm>
            <a:off x="3206750" y="2855913"/>
            <a:ext cx="863600" cy="3101975"/>
          </a:xfrm>
          <a:prstGeom prst="rect">
            <a:avLst/>
          </a:prstGeom>
          <a:solidFill>
            <a:srgbClr val="7030A0">
              <a:alpha val="69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采购需求量化</a:t>
            </a:r>
          </a:p>
        </p:txBody>
      </p:sp>
      <p:sp>
        <p:nvSpPr>
          <p:cNvPr id="20" name="矩形 19"/>
          <p:cNvSpPr/>
          <p:nvPr/>
        </p:nvSpPr>
        <p:spPr>
          <a:xfrm>
            <a:off x="4700588" y="2854325"/>
            <a:ext cx="865187" cy="3103563"/>
          </a:xfrm>
          <a:prstGeom prst="rect">
            <a:avLst/>
          </a:prstGeom>
          <a:solidFill>
            <a:srgbClr val="FFC000">
              <a:alpha val="7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需求和要求逻辑匹配</a:t>
            </a:r>
          </a:p>
        </p:txBody>
      </p:sp>
      <p:sp>
        <p:nvSpPr>
          <p:cNvPr id="21" name="矩形 20"/>
          <p:cNvSpPr/>
          <p:nvPr/>
        </p:nvSpPr>
        <p:spPr>
          <a:xfrm>
            <a:off x="6373813" y="2843213"/>
            <a:ext cx="865187" cy="3132137"/>
          </a:xfrm>
          <a:prstGeom prst="rect">
            <a:avLst/>
          </a:prstGeom>
          <a:solidFill>
            <a:schemeClr val="accent1">
              <a:alpha val="64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要求指标量化</a:t>
            </a:r>
          </a:p>
        </p:txBody>
      </p:sp>
      <p:sp>
        <p:nvSpPr>
          <p:cNvPr id="22" name="矩形 21"/>
          <p:cNvSpPr/>
          <p:nvPr/>
        </p:nvSpPr>
        <p:spPr>
          <a:xfrm>
            <a:off x="8170863" y="2854325"/>
            <a:ext cx="865187" cy="310356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收益性价比分析</a:t>
            </a:r>
          </a:p>
        </p:txBody>
      </p:sp>
      <p:sp>
        <p:nvSpPr>
          <p:cNvPr id="23" name="矩形 22"/>
          <p:cNvSpPr/>
          <p:nvPr/>
        </p:nvSpPr>
        <p:spPr>
          <a:xfrm>
            <a:off x="9858375" y="2873375"/>
            <a:ext cx="863600" cy="3084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CN" altLang="en-US" sz="2000" dirty="0">
                <a:solidFill>
                  <a:schemeClr val="tx1"/>
                </a:solidFill>
              </a:rPr>
              <a:t>市场预测修正整合</a:t>
            </a:r>
          </a:p>
        </p:txBody>
      </p:sp>
      <p:cxnSp>
        <p:nvCxnSpPr>
          <p:cNvPr id="25" name="直接连接符 24"/>
          <p:cNvCxnSpPr/>
          <p:nvPr/>
        </p:nvCxnSpPr>
        <p:spPr>
          <a:xfrm>
            <a:off x="2198688" y="2563813"/>
            <a:ext cx="8091487" cy="0"/>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p:cNvCxnSpPr/>
          <p:nvPr/>
        </p:nvCxnSpPr>
        <p:spPr>
          <a:xfrm>
            <a:off x="2198688" y="2581275"/>
            <a:ext cx="0" cy="261938"/>
          </a:xfrm>
          <a:prstGeom prst="line">
            <a:avLst/>
          </a:prstGeom>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a:off x="3638550" y="2581275"/>
            <a:ext cx="0" cy="261938"/>
          </a:xfrm>
          <a:prstGeom prst="line">
            <a:avLst/>
          </a:prstGeom>
        </p:spPr>
        <p:style>
          <a:lnRef idx="1">
            <a:schemeClr val="dk1"/>
          </a:lnRef>
          <a:fillRef idx="0">
            <a:schemeClr val="dk1"/>
          </a:fillRef>
          <a:effectRef idx="0">
            <a:schemeClr val="dk1"/>
          </a:effectRef>
          <a:fontRef idx="minor">
            <a:schemeClr val="tx1"/>
          </a:fontRef>
        </p:style>
      </p:cxnSp>
      <p:cxnSp>
        <p:nvCxnSpPr>
          <p:cNvPr id="32" name="直接连接符 31"/>
          <p:cNvCxnSpPr>
            <a:endCxn id="20" idx="0"/>
          </p:cNvCxnSpPr>
          <p:nvPr/>
        </p:nvCxnSpPr>
        <p:spPr>
          <a:xfrm>
            <a:off x="5132388" y="2563813"/>
            <a:ext cx="0" cy="290512"/>
          </a:xfrm>
          <a:prstGeom prst="line">
            <a:avLst/>
          </a:prstGeom>
        </p:spPr>
        <p:style>
          <a:lnRef idx="1">
            <a:schemeClr val="dk1"/>
          </a:lnRef>
          <a:fillRef idx="0">
            <a:schemeClr val="dk1"/>
          </a:fillRef>
          <a:effectRef idx="0">
            <a:schemeClr val="dk1"/>
          </a:effectRef>
          <a:fontRef idx="minor">
            <a:schemeClr val="tx1"/>
          </a:fontRef>
        </p:style>
      </p:cxnSp>
      <p:cxnSp>
        <p:nvCxnSpPr>
          <p:cNvPr id="34" name="直接连接符 33"/>
          <p:cNvCxnSpPr>
            <a:endCxn id="20" idx="0"/>
          </p:cNvCxnSpPr>
          <p:nvPr/>
        </p:nvCxnSpPr>
        <p:spPr>
          <a:xfrm>
            <a:off x="6807200" y="2563813"/>
            <a:ext cx="0" cy="279400"/>
          </a:xfrm>
          <a:prstGeom prst="line">
            <a:avLst/>
          </a:prstGeom>
        </p:spPr>
        <p:style>
          <a:lnRef idx="1">
            <a:schemeClr val="dk1"/>
          </a:lnRef>
          <a:fillRef idx="0">
            <a:schemeClr val="dk1"/>
          </a:fillRef>
          <a:effectRef idx="0">
            <a:schemeClr val="dk1"/>
          </a:effectRef>
          <a:fontRef idx="minor">
            <a:schemeClr val="tx1"/>
          </a:fontRef>
        </p:style>
      </p:cxnSp>
      <p:cxnSp>
        <p:nvCxnSpPr>
          <p:cNvPr id="36" name="直接连接符 35"/>
          <p:cNvCxnSpPr>
            <a:endCxn id="20" idx="0"/>
          </p:cNvCxnSpPr>
          <p:nvPr/>
        </p:nvCxnSpPr>
        <p:spPr>
          <a:xfrm>
            <a:off x="8602663" y="2563813"/>
            <a:ext cx="0" cy="279400"/>
          </a:xfrm>
          <a:prstGeom prst="line">
            <a:avLst/>
          </a:prstGeom>
        </p:spPr>
        <p:style>
          <a:lnRef idx="1">
            <a:schemeClr val="dk1"/>
          </a:lnRef>
          <a:fillRef idx="0">
            <a:schemeClr val="dk1"/>
          </a:fillRef>
          <a:effectRef idx="0">
            <a:schemeClr val="dk1"/>
          </a:effectRef>
          <a:fontRef idx="minor">
            <a:schemeClr val="tx1"/>
          </a:fontRef>
        </p:style>
      </p:cxnSp>
      <p:cxnSp>
        <p:nvCxnSpPr>
          <p:cNvPr id="38" name="直接连接符 37"/>
          <p:cNvCxnSpPr>
            <a:endCxn id="20" idx="0"/>
          </p:cNvCxnSpPr>
          <p:nvPr/>
        </p:nvCxnSpPr>
        <p:spPr>
          <a:xfrm>
            <a:off x="10290175" y="2581275"/>
            <a:ext cx="0" cy="273050"/>
          </a:xfrm>
          <a:prstGeom prst="line">
            <a:avLst/>
          </a:prstGeom>
        </p:spPr>
        <p:style>
          <a:lnRef idx="1">
            <a:schemeClr val="dk1"/>
          </a:lnRef>
          <a:fillRef idx="0">
            <a:schemeClr val="dk1"/>
          </a:fillRef>
          <a:effectRef idx="0">
            <a:schemeClr val="dk1"/>
          </a:effectRef>
          <a:fontRef idx="minor">
            <a:schemeClr val="tx1"/>
          </a:fontRef>
        </p:style>
      </p:cxnSp>
      <p:cxnSp>
        <p:nvCxnSpPr>
          <p:cNvPr id="42" name="直接连接符 41"/>
          <p:cNvCxnSpPr>
            <a:endCxn id="4" idx="2"/>
          </p:cNvCxnSpPr>
          <p:nvPr/>
        </p:nvCxnSpPr>
        <p:spPr>
          <a:xfrm flipH="1" flipV="1">
            <a:off x="6096000" y="2427288"/>
            <a:ext cx="6350" cy="139700"/>
          </a:xfrm>
          <a:prstGeom prst="line">
            <a:avLst/>
          </a:prstGeom>
        </p:spPr>
        <p:style>
          <a:lnRef idx="1">
            <a:schemeClr val="dk1"/>
          </a:lnRef>
          <a:fillRef idx="0">
            <a:schemeClr val="dk1"/>
          </a:fillRef>
          <a:effectRef idx="0">
            <a:schemeClr val="dk1"/>
          </a:effectRef>
          <a:fontRef idx="minor">
            <a:schemeClr val="tx1"/>
          </a:fontRef>
        </p:style>
      </p:cxnSp>
      <p:sp>
        <p:nvSpPr>
          <p:cNvPr id="17" name="矩形 16"/>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0066"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0050" y="640080"/>
            <a:ext cx="10915650" cy="5693866"/>
          </a:xfrm>
          <a:prstGeom prst="rect">
            <a:avLst/>
          </a:prstGeom>
        </p:spPr>
        <p:txBody>
          <a:bodyPr wrap="square">
            <a:spAutoFit/>
          </a:bodyPr>
          <a:lstStyle/>
          <a:p>
            <a:r>
              <a:rPr lang="zh-CN" altLang="en-US" sz="2800" dirty="0"/>
              <a:t>案例：</a:t>
            </a:r>
            <a:endParaRPr lang="en-US" altLang="zh-CN" sz="2800" dirty="0"/>
          </a:p>
          <a:p>
            <a:r>
              <a:rPr lang="zh-CN" altLang="en-US" sz="2800" dirty="0">
                <a:latin typeface="宋体" panose="02010600030101010101" pitchFamily="2" charset="-122"/>
                <a:ea typeface="宋体" panose="02010600030101010101" pitchFamily="2" charset="-122"/>
              </a:rPr>
              <a:t>美国迪尔公司年销售额百亿美元。很多采购由工厂分散采购，采用统一合同，统一供应商很困难。</a:t>
            </a:r>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为整合需求。采购部门派专人走遍集团下属</a:t>
            </a:r>
            <a:r>
              <a:rPr lang="en-US" altLang="zh-CN" sz="2800" dirty="0">
                <a:latin typeface="宋体" panose="02010600030101010101" pitchFamily="2" charset="-122"/>
                <a:ea typeface="宋体" panose="02010600030101010101" pitchFamily="2" charset="-122"/>
              </a:rPr>
              <a:t>16</a:t>
            </a:r>
            <a:r>
              <a:rPr lang="zh-CN" altLang="en-US" sz="2800" dirty="0">
                <a:latin typeface="宋体" panose="02010600030101010101" pitchFamily="2" charset="-122"/>
                <a:ea typeface="宋体" panose="02010600030101010101" pitchFamily="2" charset="-122"/>
              </a:rPr>
              <a:t>个工厂，就其中普遍使用的手套为典型。发现各工厂使用的手套有</a:t>
            </a:r>
            <a:r>
              <a:rPr lang="en-US" altLang="zh-CN" sz="2800" dirty="0">
                <a:latin typeface="宋体" panose="02010600030101010101" pitchFamily="2" charset="-122"/>
                <a:ea typeface="宋体" panose="02010600030101010101" pitchFamily="2" charset="-122"/>
              </a:rPr>
              <a:t>424</a:t>
            </a:r>
            <a:r>
              <a:rPr lang="zh-CN" altLang="en-US" sz="2800" dirty="0">
                <a:latin typeface="宋体" panose="02010600030101010101" pitchFamily="2" charset="-122"/>
                <a:ea typeface="宋体" panose="02010600030101010101" pitchFamily="2" charset="-122"/>
              </a:rPr>
              <a:t>个品种和规格，由</a:t>
            </a:r>
            <a:r>
              <a:rPr lang="en-US" altLang="zh-CN" sz="2800" dirty="0">
                <a:latin typeface="宋体" panose="02010600030101010101" pitchFamily="2" charset="-122"/>
                <a:ea typeface="宋体" panose="02010600030101010101" pitchFamily="2" charset="-122"/>
              </a:rPr>
              <a:t>6</a:t>
            </a:r>
            <a:r>
              <a:rPr lang="zh-CN" altLang="en-US" sz="2800" dirty="0">
                <a:latin typeface="宋体" panose="02010600030101010101" pitchFamily="2" charset="-122"/>
                <a:ea typeface="宋体" panose="02010600030101010101" pitchFamily="2" charset="-122"/>
              </a:rPr>
              <a:t>家供应商供应，即使是同一个供应商，同一种品种，各工厂采购的价格也不同。</a:t>
            </a:r>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采购部门对手套采购需求进行整合，把</a:t>
            </a:r>
            <a:r>
              <a:rPr lang="en-US" altLang="zh-CN" sz="2800" dirty="0">
                <a:latin typeface="宋体" panose="02010600030101010101" pitchFamily="2" charset="-122"/>
                <a:ea typeface="宋体" panose="02010600030101010101" pitchFamily="2" charset="-122"/>
              </a:rPr>
              <a:t>424</a:t>
            </a:r>
            <a:r>
              <a:rPr lang="zh-CN" altLang="en-US" sz="2800" dirty="0">
                <a:latin typeface="宋体" panose="02010600030101010101" pitchFamily="2" charset="-122"/>
                <a:ea typeface="宋体" panose="02010600030101010101" pitchFamily="2" charset="-122"/>
              </a:rPr>
              <a:t>种手套请各厂长参观，大家一致认为</a:t>
            </a:r>
            <a:r>
              <a:rPr lang="en-US" altLang="zh-CN" sz="2800" dirty="0">
                <a:latin typeface="宋体" panose="02010600030101010101" pitchFamily="2" charset="-122"/>
                <a:ea typeface="宋体" panose="02010600030101010101" pitchFamily="2" charset="-122"/>
              </a:rPr>
              <a:t>424</a:t>
            </a:r>
            <a:r>
              <a:rPr lang="zh-CN" altLang="en-US" sz="2800" dirty="0">
                <a:latin typeface="宋体" panose="02010600030101010101" pitchFamily="2" charset="-122"/>
                <a:ea typeface="宋体" panose="02010600030101010101" pitchFamily="2" charset="-122"/>
              </a:rPr>
              <a:t>种手套可以合并为</a:t>
            </a:r>
            <a:r>
              <a:rPr lang="en-US" altLang="zh-CN" sz="2800" dirty="0">
                <a:latin typeface="宋体" panose="02010600030101010101" pitchFamily="2" charset="-122"/>
                <a:ea typeface="宋体" panose="02010600030101010101" pitchFamily="2" charset="-122"/>
              </a:rPr>
              <a:t>24</a:t>
            </a:r>
            <a:r>
              <a:rPr lang="zh-CN" altLang="en-US" sz="2800" dirty="0">
                <a:latin typeface="宋体" panose="02010600030101010101" pitchFamily="2" charset="-122"/>
                <a:ea typeface="宋体" panose="02010600030101010101" pitchFamily="2" charset="-122"/>
              </a:rPr>
              <a:t>种。</a:t>
            </a:r>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形成共识后，采购部门整合供应商，</a:t>
            </a:r>
            <a:r>
              <a:rPr lang="en-US" altLang="zh-CN" sz="2800" dirty="0">
                <a:latin typeface="宋体" panose="02010600030101010101" pitchFamily="2" charset="-122"/>
                <a:ea typeface="宋体" panose="02010600030101010101" pitchFamily="2" charset="-122"/>
              </a:rPr>
              <a:t>6</a:t>
            </a:r>
            <a:r>
              <a:rPr lang="zh-CN" altLang="en-US" sz="2800" dirty="0">
                <a:latin typeface="宋体" panose="02010600030101010101" pitchFamily="2" charset="-122"/>
                <a:ea typeface="宋体" panose="02010600030101010101" pitchFamily="2" charset="-122"/>
              </a:rPr>
              <a:t>个供应商整合为一个。采购批量增加</a:t>
            </a:r>
            <a:r>
              <a:rPr lang="en-US" altLang="zh-CN" sz="2800" dirty="0">
                <a:latin typeface="宋体" panose="02010600030101010101" pitchFamily="2" charset="-122"/>
                <a:ea typeface="宋体" panose="02010600030101010101" pitchFamily="2" charset="-122"/>
              </a:rPr>
              <a:t>6</a:t>
            </a:r>
            <a:r>
              <a:rPr lang="zh-CN" altLang="en-US" sz="2800" dirty="0">
                <a:latin typeface="宋体" panose="02010600030101010101" pitchFamily="2" charset="-122"/>
                <a:ea typeface="宋体" panose="02010600030101010101" pitchFamily="2" charset="-122"/>
              </a:rPr>
              <a:t>倍。通过招标竞争，手套采购合同价格减半。</a:t>
            </a:r>
            <a:endParaRPr lang="en-US" altLang="zh-CN" sz="2800" dirty="0">
              <a:latin typeface="宋体" panose="02010600030101010101" pitchFamily="2" charset="-122"/>
              <a:ea typeface="宋体" panose="02010600030101010101" pitchFamily="2" charset="-122"/>
            </a:endParaRPr>
          </a:p>
          <a:p>
            <a:r>
              <a:rPr lang="zh-CN" altLang="en-US" sz="2800" dirty="0">
                <a:latin typeface="宋体" panose="02010600030101010101" pitchFamily="2" charset="-122"/>
                <a:ea typeface="宋体" panose="02010600030101010101" pitchFamily="2" charset="-122"/>
              </a:rPr>
              <a:t>这个项目采购之所以能够成功，是采购部门通过直观形象让决策部门认识到问题所在并付诸于实际行动。</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800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grpSp>
        <p:nvGrpSpPr>
          <p:cNvPr id="128004" name="26476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nvGrpSpPr>
        <p:grpSpPr bwMode="auto">
          <a:xfrm>
            <a:off x="2513013" y="431800"/>
            <a:ext cx="7291387" cy="5781675"/>
            <a:chOff x="583224" y="703658"/>
            <a:chExt cx="7291629" cy="5781075"/>
          </a:xfrm>
        </p:grpSpPr>
        <p:sp>
          <p:nvSpPr>
            <p:cNvPr id="14" name="íślîḓé"/>
            <p:cNvSpPr/>
            <p:nvPr/>
          </p:nvSpPr>
          <p:spPr bwMode="auto">
            <a:xfrm>
              <a:off x="583224" y="2905292"/>
              <a:ext cx="1385933" cy="1388918"/>
            </a:xfrm>
            <a:prstGeom prst="ellipse">
              <a:avLst/>
            </a:prstGeom>
            <a:solidFill>
              <a:srgbClr val="1F3984"/>
            </a:solidFill>
            <a:ln w="12700">
              <a:solidFill>
                <a:schemeClr val="bg1">
                  <a:lumMod val="95000"/>
                </a:schemeClr>
              </a:solidFill>
            </a:ln>
          </p:spPr>
          <p:txBody>
            <a:bodyPr anchor="ctr">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rPr>
                <a:t>招标人</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15" name="iş1îďê"/>
            <p:cNvSpPr/>
            <p:nvPr/>
          </p:nvSpPr>
          <p:spPr bwMode="auto">
            <a:xfrm>
              <a:off x="5982789" y="2786454"/>
              <a:ext cx="1892064" cy="1895410"/>
            </a:xfrm>
            <a:prstGeom prst="ellipse">
              <a:avLst/>
            </a:prstGeom>
            <a:blipFill>
              <a:blip r:embed="rId3" cstate="print"/>
              <a:stretch>
                <a:fillRect l="-25302" r="-24963"/>
              </a:stretch>
            </a:blipFill>
            <a:ln w="12700" cap="flat" cmpd="sng" algn="ctr">
              <a:solidFill>
                <a:schemeClr val="bg1">
                  <a:lumMod val="9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ko-KR" altLang="en-US"/>
            </a:p>
          </p:txBody>
        </p:sp>
        <p:sp>
          <p:nvSpPr>
            <p:cNvPr id="16" name="ïsḷíďè"/>
            <p:cNvSpPr/>
            <p:nvPr/>
          </p:nvSpPr>
          <p:spPr bwMode="auto">
            <a:xfrm>
              <a:off x="4538043" y="4547993"/>
              <a:ext cx="1933321" cy="1936740"/>
            </a:xfrm>
            <a:prstGeom prst="ellipse">
              <a:avLst/>
            </a:prstGeom>
            <a:blipFill>
              <a:blip r:embed="rId4" cstate="print"/>
              <a:stretch>
                <a:fillRect l="-16895" r="-16674"/>
              </a:stretch>
            </a:blipFill>
            <a:ln w="12700" cap="flat" cmpd="sng" algn="ctr">
              <a:solidFill>
                <a:schemeClr val="bg1">
                  <a:lumMod val="9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ko-KR" altLang="en-US"/>
            </a:p>
          </p:txBody>
        </p:sp>
        <p:sp>
          <p:nvSpPr>
            <p:cNvPr id="17" name="ïṧ1ïḓe"/>
            <p:cNvSpPr/>
            <p:nvPr/>
          </p:nvSpPr>
          <p:spPr bwMode="auto">
            <a:xfrm>
              <a:off x="4538043" y="703658"/>
              <a:ext cx="2009197" cy="2012750"/>
            </a:xfrm>
            <a:prstGeom prst="ellipse">
              <a:avLst/>
            </a:prstGeom>
            <a:blipFill>
              <a:blip r:embed="rId5" cstate="print"/>
              <a:stretch>
                <a:fillRect l="-25439" r="-24885"/>
              </a:stretch>
            </a:blipFill>
            <a:ln w="12700" cap="flat" cmpd="sng" algn="ctr">
              <a:solidFill>
                <a:schemeClr val="bg1">
                  <a:lumMod val="9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0" hangingPunct="0">
                <a:defRPr/>
              </a:pPr>
              <a:endParaRPr lang="ko-KR" altLang="en-US" dirty="0"/>
            </a:p>
          </p:txBody>
        </p:sp>
        <p:sp>
          <p:nvSpPr>
            <p:cNvPr id="18" name="ïsľïḋè"/>
            <p:cNvSpPr/>
            <p:nvPr/>
          </p:nvSpPr>
          <p:spPr>
            <a:xfrm>
              <a:off x="2835961" y="2864022"/>
              <a:ext cx="1535164" cy="1534953"/>
            </a:xfrm>
            <a:prstGeom prst="ellipse">
              <a:avLst/>
            </a:prstGeom>
            <a:solidFill>
              <a:srgbClr val="FFFFFF"/>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endParaRPr lang="en-US" dirty="0"/>
            </a:p>
          </p:txBody>
        </p:sp>
        <p:sp>
          <p:nvSpPr>
            <p:cNvPr id="19" name="î$ḻîde"/>
            <p:cNvSpPr/>
            <p:nvPr/>
          </p:nvSpPr>
          <p:spPr bwMode="auto">
            <a:xfrm>
              <a:off x="2046948" y="3475145"/>
              <a:ext cx="1084298" cy="314292"/>
            </a:xfrm>
            <a:custGeom>
              <a:avLst/>
              <a:gdLst>
                <a:gd name="T0" fmla="*/ 881 w 881"/>
                <a:gd name="T1" fmla="*/ 129 h 257"/>
                <a:gd name="T2" fmla="*/ 831 w 881"/>
                <a:gd name="T3" fmla="*/ 79 h 257"/>
                <a:gd name="T4" fmla="*/ 170 w 881"/>
                <a:gd name="T5" fmla="*/ 79 h 257"/>
                <a:gd name="T6" fmla="*/ 170 w 881"/>
                <a:gd name="T7" fmla="*/ 0 h 257"/>
                <a:gd name="T8" fmla="*/ 0 w 881"/>
                <a:gd name="T9" fmla="*/ 129 h 257"/>
                <a:gd name="T10" fmla="*/ 170 w 881"/>
                <a:gd name="T11" fmla="*/ 257 h 257"/>
                <a:gd name="T12" fmla="*/ 170 w 881"/>
                <a:gd name="T13" fmla="*/ 178 h 257"/>
                <a:gd name="T14" fmla="*/ 831 w 881"/>
                <a:gd name="T15" fmla="*/ 178 h 257"/>
                <a:gd name="T16" fmla="*/ 881 w 881"/>
                <a:gd name="T17" fmla="*/ 1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1" h="257">
                  <a:moveTo>
                    <a:pt x="881" y="129"/>
                  </a:moveTo>
                  <a:cubicBezTo>
                    <a:pt x="881" y="100"/>
                    <a:pt x="860" y="79"/>
                    <a:pt x="831" y="79"/>
                  </a:cubicBezTo>
                  <a:cubicBezTo>
                    <a:pt x="170" y="79"/>
                    <a:pt x="170" y="79"/>
                    <a:pt x="170" y="79"/>
                  </a:cubicBezTo>
                  <a:cubicBezTo>
                    <a:pt x="170" y="0"/>
                    <a:pt x="170" y="0"/>
                    <a:pt x="170" y="0"/>
                  </a:cubicBezTo>
                  <a:cubicBezTo>
                    <a:pt x="0" y="129"/>
                    <a:pt x="0" y="129"/>
                    <a:pt x="0" y="129"/>
                  </a:cubicBezTo>
                  <a:cubicBezTo>
                    <a:pt x="170" y="257"/>
                    <a:pt x="170" y="257"/>
                    <a:pt x="170" y="257"/>
                  </a:cubicBezTo>
                  <a:cubicBezTo>
                    <a:pt x="170" y="178"/>
                    <a:pt x="170" y="178"/>
                    <a:pt x="170" y="178"/>
                  </a:cubicBezTo>
                  <a:cubicBezTo>
                    <a:pt x="831" y="178"/>
                    <a:pt x="831" y="178"/>
                    <a:pt x="831" y="178"/>
                  </a:cubicBezTo>
                  <a:cubicBezTo>
                    <a:pt x="861" y="178"/>
                    <a:pt x="881" y="153"/>
                    <a:pt x="881" y="129"/>
                  </a:cubicBezTo>
                  <a:close/>
                </a:path>
              </a:pathLst>
            </a:custGeom>
            <a:solidFill>
              <a:schemeClr val="accent1"/>
            </a:solidFill>
            <a:ln w="38100">
              <a:solidFill>
                <a:schemeClr val="bg1"/>
              </a:solidFill>
              <a:round/>
            </a:ln>
          </p:spPr>
          <p:txBody>
            <a:bodyPr>
              <a:normAutofit fontScale="925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endParaRPr lang="en-US" dirty="0"/>
            </a:p>
          </p:txBody>
        </p:sp>
        <p:sp>
          <p:nvSpPr>
            <p:cNvPr id="20" name="íSlíḓé"/>
            <p:cNvSpPr/>
            <p:nvPr/>
          </p:nvSpPr>
          <p:spPr bwMode="auto">
            <a:xfrm>
              <a:off x="4075840" y="3475145"/>
              <a:ext cx="1085886" cy="314292"/>
            </a:xfrm>
            <a:custGeom>
              <a:avLst/>
              <a:gdLst>
                <a:gd name="T0" fmla="*/ 881 w 881"/>
                <a:gd name="T1" fmla="*/ 129 h 257"/>
                <a:gd name="T2" fmla="*/ 711 w 881"/>
                <a:gd name="T3" fmla="*/ 0 h 257"/>
                <a:gd name="T4" fmla="*/ 711 w 881"/>
                <a:gd name="T5" fmla="*/ 79 h 257"/>
                <a:gd name="T6" fmla="*/ 50 w 881"/>
                <a:gd name="T7" fmla="*/ 79 h 257"/>
                <a:gd name="T8" fmla="*/ 0 w 881"/>
                <a:gd name="T9" fmla="*/ 129 h 257"/>
                <a:gd name="T10" fmla="*/ 50 w 881"/>
                <a:gd name="T11" fmla="*/ 178 h 257"/>
                <a:gd name="T12" fmla="*/ 711 w 881"/>
                <a:gd name="T13" fmla="*/ 178 h 257"/>
                <a:gd name="T14" fmla="*/ 711 w 881"/>
                <a:gd name="T15" fmla="*/ 257 h 257"/>
                <a:gd name="T16" fmla="*/ 881 w 881"/>
                <a:gd name="T17" fmla="*/ 1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1" h="257">
                  <a:moveTo>
                    <a:pt x="881" y="129"/>
                  </a:moveTo>
                  <a:cubicBezTo>
                    <a:pt x="711" y="0"/>
                    <a:pt x="711" y="0"/>
                    <a:pt x="711" y="0"/>
                  </a:cubicBezTo>
                  <a:cubicBezTo>
                    <a:pt x="711" y="79"/>
                    <a:pt x="711" y="79"/>
                    <a:pt x="711" y="79"/>
                  </a:cubicBezTo>
                  <a:cubicBezTo>
                    <a:pt x="50" y="79"/>
                    <a:pt x="50" y="79"/>
                    <a:pt x="50" y="79"/>
                  </a:cubicBezTo>
                  <a:cubicBezTo>
                    <a:pt x="21" y="79"/>
                    <a:pt x="0" y="100"/>
                    <a:pt x="0" y="129"/>
                  </a:cubicBezTo>
                  <a:cubicBezTo>
                    <a:pt x="0" y="153"/>
                    <a:pt x="20" y="178"/>
                    <a:pt x="50" y="178"/>
                  </a:cubicBezTo>
                  <a:cubicBezTo>
                    <a:pt x="711" y="178"/>
                    <a:pt x="711" y="178"/>
                    <a:pt x="711" y="178"/>
                  </a:cubicBezTo>
                  <a:cubicBezTo>
                    <a:pt x="711" y="257"/>
                    <a:pt x="711" y="257"/>
                    <a:pt x="711" y="257"/>
                  </a:cubicBezTo>
                  <a:lnTo>
                    <a:pt x="881" y="129"/>
                  </a:lnTo>
                  <a:close/>
                </a:path>
              </a:pathLst>
            </a:custGeom>
            <a:solidFill>
              <a:schemeClr val="accent1"/>
            </a:solidFill>
            <a:ln w="38100">
              <a:solidFill>
                <a:schemeClr val="bg1"/>
              </a:solidFill>
              <a:round/>
            </a:ln>
          </p:spPr>
          <p:txBody>
            <a:bodyPr>
              <a:normAutofit fontScale="92500" lnSpcReduction="20000"/>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endParaRPr lang="en-US" dirty="0"/>
            </a:p>
          </p:txBody>
        </p:sp>
        <p:sp>
          <p:nvSpPr>
            <p:cNvPr id="128019" name="ïṧ1iḋé"/>
            <p:cNvSpPr>
              <a:spLocks noChangeArrowheads="1"/>
            </p:cNvSpPr>
            <p:nvPr/>
          </p:nvSpPr>
          <p:spPr bwMode="auto">
            <a:xfrm>
              <a:off x="3934743" y="4040818"/>
              <a:ext cx="513650" cy="507176"/>
            </a:xfrm>
            <a:custGeom>
              <a:avLst/>
              <a:gdLst>
                <a:gd name="T0" fmla="*/ 330 w 417"/>
                <a:gd name="T1" fmla="*/ 259 h 413"/>
                <a:gd name="T2" fmla="*/ 87 w 417"/>
                <a:gd name="T3" fmla="*/ 20 h 413"/>
                <a:gd name="T4" fmla="*/ 16 w 417"/>
                <a:gd name="T5" fmla="*/ 20 h 413"/>
                <a:gd name="T6" fmla="*/ 0 w 417"/>
                <a:gd name="T7" fmla="*/ 52 h 413"/>
                <a:gd name="T8" fmla="*/ 16 w 417"/>
                <a:gd name="T9" fmla="*/ 91 h 413"/>
                <a:gd name="T10" fmla="*/ 258 w 417"/>
                <a:gd name="T11" fmla="*/ 329 h 413"/>
                <a:gd name="T12" fmla="*/ 204 w 417"/>
                <a:gd name="T13" fmla="*/ 383 h 413"/>
                <a:gd name="T14" fmla="*/ 417 w 417"/>
                <a:gd name="T15" fmla="*/ 413 h 413"/>
                <a:gd name="T16" fmla="*/ 387 w 417"/>
                <a:gd name="T17" fmla="*/ 203 h 413"/>
                <a:gd name="T18" fmla="*/ 330 w 417"/>
                <a:gd name="T19" fmla="*/ 259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7"/>
                <a:gd name="T31" fmla="*/ 0 h 413"/>
                <a:gd name="T32" fmla="*/ 417 w 417"/>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7" h="413">
                  <a:moveTo>
                    <a:pt x="330" y="259"/>
                  </a:moveTo>
                  <a:cubicBezTo>
                    <a:pt x="87" y="20"/>
                    <a:pt x="87" y="20"/>
                    <a:pt x="87" y="20"/>
                  </a:cubicBezTo>
                  <a:cubicBezTo>
                    <a:pt x="66" y="0"/>
                    <a:pt x="37" y="0"/>
                    <a:pt x="16" y="20"/>
                  </a:cubicBezTo>
                  <a:cubicBezTo>
                    <a:pt x="7" y="27"/>
                    <a:pt x="1" y="39"/>
                    <a:pt x="0" y="52"/>
                  </a:cubicBezTo>
                  <a:cubicBezTo>
                    <a:pt x="0" y="66"/>
                    <a:pt x="5" y="80"/>
                    <a:pt x="16" y="91"/>
                  </a:cubicBezTo>
                  <a:cubicBezTo>
                    <a:pt x="258" y="329"/>
                    <a:pt x="258" y="329"/>
                    <a:pt x="258" y="329"/>
                  </a:cubicBezTo>
                  <a:cubicBezTo>
                    <a:pt x="204" y="383"/>
                    <a:pt x="204" y="383"/>
                    <a:pt x="204" y="383"/>
                  </a:cubicBezTo>
                  <a:cubicBezTo>
                    <a:pt x="417" y="413"/>
                    <a:pt x="417" y="413"/>
                    <a:pt x="417" y="413"/>
                  </a:cubicBezTo>
                  <a:cubicBezTo>
                    <a:pt x="387" y="203"/>
                    <a:pt x="387" y="203"/>
                    <a:pt x="387" y="203"/>
                  </a:cubicBezTo>
                  <a:lnTo>
                    <a:pt x="330" y="259"/>
                  </a:lnTo>
                  <a:close/>
                </a:path>
              </a:pathLst>
            </a:custGeom>
            <a:solidFill>
              <a:schemeClr val="accent1"/>
            </a:solidFill>
            <a:ln w="38100">
              <a:solidFill>
                <a:schemeClr val="bg1"/>
              </a:solidFill>
              <a:round/>
            </a:ln>
          </p:spPr>
          <p:txBody>
            <a:bodyPr/>
            <a:lstStyle/>
            <a:p>
              <a:endParaRPr lang="zh-CN" altLang="en-US"/>
            </a:p>
          </p:txBody>
        </p:sp>
        <p:sp>
          <p:nvSpPr>
            <p:cNvPr id="128020" name="íṩḻíḋè"/>
            <p:cNvSpPr>
              <a:spLocks noChangeArrowheads="1"/>
            </p:cNvSpPr>
            <p:nvPr/>
          </p:nvSpPr>
          <p:spPr bwMode="auto">
            <a:xfrm>
              <a:off x="3934743" y="2716407"/>
              <a:ext cx="513650" cy="507176"/>
            </a:xfrm>
            <a:custGeom>
              <a:avLst/>
              <a:gdLst>
                <a:gd name="T0" fmla="*/ 50 w 417"/>
                <a:gd name="T1" fmla="*/ 411 h 411"/>
                <a:gd name="T2" fmla="*/ 87 w 417"/>
                <a:gd name="T3" fmla="*/ 398 h 411"/>
                <a:gd name="T4" fmla="*/ 330 w 417"/>
                <a:gd name="T5" fmla="*/ 157 h 411"/>
                <a:gd name="T6" fmla="*/ 387 w 417"/>
                <a:gd name="T7" fmla="*/ 210 h 411"/>
                <a:gd name="T8" fmla="*/ 417 w 417"/>
                <a:gd name="T9" fmla="*/ 0 h 411"/>
                <a:gd name="T10" fmla="*/ 205 w 417"/>
                <a:gd name="T11" fmla="*/ 30 h 411"/>
                <a:gd name="T12" fmla="*/ 259 w 417"/>
                <a:gd name="T13" fmla="*/ 86 h 411"/>
                <a:gd name="T14" fmla="*/ 16 w 417"/>
                <a:gd name="T15" fmla="*/ 327 h 411"/>
                <a:gd name="T16" fmla="*/ 0 w 417"/>
                <a:gd name="T17" fmla="*/ 363 h 411"/>
                <a:gd name="T18" fmla="*/ 16 w 417"/>
                <a:gd name="T19" fmla="*/ 398 h 411"/>
                <a:gd name="T20" fmla="*/ 50 w 417"/>
                <a:gd name="T21" fmla="*/ 411 h 4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11"/>
                <a:gd name="T35" fmla="*/ 417 w 417"/>
                <a:gd name="T36" fmla="*/ 411 h 4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11">
                  <a:moveTo>
                    <a:pt x="50" y="411"/>
                  </a:moveTo>
                  <a:cubicBezTo>
                    <a:pt x="66" y="411"/>
                    <a:pt x="78" y="407"/>
                    <a:pt x="87" y="398"/>
                  </a:cubicBezTo>
                  <a:cubicBezTo>
                    <a:pt x="330" y="157"/>
                    <a:pt x="330" y="157"/>
                    <a:pt x="330" y="157"/>
                  </a:cubicBezTo>
                  <a:cubicBezTo>
                    <a:pt x="387" y="210"/>
                    <a:pt x="387" y="210"/>
                    <a:pt x="387" y="210"/>
                  </a:cubicBezTo>
                  <a:cubicBezTo>
                    <a:pt x="417" y="0"/>
                    <a:pt x="417" y="0"/>
                    <a:pt x="417" y="0"/>
                  </a:cubicBezTo>
                  <a:cubicBezTo>
                    <a:pt x="205" y="30"/>
                    <a:pt x="205" y="30"/>
                    <a:pt x="205" y="30"/>
                  </a:cubicBezTo>
                  <a:cubicBezTo>
                    <a:pt x="259" y="86"/>
                    <a:pt x="259" y="86"/>
                    <a:pt x="259" y="86"/>
                  </a:cubicBezTo>
                  <a:cubicBezTo>
                    <a:pt x="16" y="327"/>
                    <a:pt x="16" y="327"/>
                    <a:pt x="16" y="327"/>
                  </a:cubicBezTo>
                  <a:cubicBezTo>
                    <a:pt x="6" y="337"/>
                    <a:pt x="0" y="350"/>
                    <a:pt x="0" y="363"/>
                  </a:cubicBezTo>
                  <a:cubicBezTo>
                    <a:pt x="0" y="376"/>
                    <a:pt x="6" y="388"/>
                    <a:pt x="16" y="398"/>
                  </a:cubicBezTo>
                  <a:cubicBezTo>
                    <a:pt x="24" y="406"/>
                    <a:pt x="37" y="411"/>
                    <a:pt x="50" y="411"/>
                  </a:cubicBezTo>
                  <a:close/>
                </a:path>
              </a:pathLst>
            </a:custGeom>
            <a:solidFill>
              <a:schemeClr val="accent1"/>
            </a:solidFill>
            <a:ln w="38100">
              <a:solidFill>
                <a:schemeClr val="bg1"/>
              </a:solidFill>
              <a:round/>
            </a:ln>
          </p:spPr>
          <p:txBody>
            <a:bodyPr/>
            <a:lstStyle/>
            <a:p>
              <a:endParaRPr lang="zh-CN" altLang="en-US"/>
            </a:p>
          </p:txBody>
        </p:sp>
        <p:sp>
          <p:nvSpPr>
            <p:cNvPr id="23" name="îṡļiďé"/>
            <p:cNvSpPr/>
            <p:nvPr/>
          </p:nvSpPr>
          <p:spPr bwMode="auto">
            <a:xfrm>
              <a:off x="3216973" y="3337048"/>
              <a:ext cx="773139" cy="590489"/>
            </a:xfrm>
            <a:custGeom>
              <a:avLst/>
              <a:gdLst>
                <a:gd name="connsiteX0" fmla="*/ 361794 w 551492"/>
                <a:gd name="connsiteY0" fmla="*/ 308363 h 421851"/>
                <a:gd name="connsiteX1" fmla="*/ 530845 w 551492"/>
                <a:gd name="connsiteY1" fmla="*/ 308363 h 421851"/>
                <a:gd name="connsiteX2" fmla="*/ 551492 w 551492"/>
                <a:gd name="connsiteY2" fmla="*/ 329044 h 421851"/>
                <a:gd name="connsiteX3" fmla="*/ 551492 w 551492"/>
                <a:gd name="connsiteY3" fmla="*/ 362650 h 421851"/>
                <a:gd name="connsiteX4" fmla="*/ 530845 w 551492"/>
                <a:gd name="connsiteY4" fmla="*/ 383331 h 421851"/>
                <a:gd name="connsiteX5" fmla="*/ 378570 w 551492"/>
                <a:gd name="connsiteY5" fmla="*/ 383331 h 421851"/>
                <a:gd name="connsiteX6" fmla="*/ 378570 w 551492"/>
                <a:gd name="connsiteY6" fmla="*/ 369113 h 421851"/>
                <a:gd name="connsiteX7" fmla="*/ 361794 w 551492"/>
                <a:gd name="connsiteY7" fmla="*/ 308363 h 421851"/>
                <a:gd name="connsiteX8" fmla="*/ 313904 w 551492"/>
                <a:gd name="connsiteY8" fmla="*/ 172924 h 421851"/>
                <a:gd name="connsiteX9" fmla="*/ 530832 w 551492"/>
                <a:gd name="connsiteY9" fmla="*/ 172924 h 421851"/>
                <a:gd name="connsiteX10" fmla="*/ 551492 w 551492"/>
                <a:gd name="connsiteY10" fmla="*/ 193548 h 421851"/>
                <a:gd name="connsiteX11" fmla="*/ 551492 w 551492"/>
                <a:gd name="connsiteY11" fmla="*/ 225772 h 421851"/>
                <a:gd name="connsiteX12" fmla="*/ 530832 w 551492"/>
                <a:gd name="connsiteY12" fmla="*/ 247685 h 421851"/>
                <a:gd name="connsiteX13" fmla="*/ 271293 w 551492"/>
                <a:gd name="connsiteY13" fmla="*/ 247685 h 421851"/>
                <a:gd name="connsiteX14" fmla="*/ 271293 w 551492"/>
                <a:gd name="connsiteY14" fmla="*/ 227061 h 421851"/>
                <a:gd name="connsiteX15" fmla="*/ 272584 w 551492"/>
                <a:gd name="connsiteY15" fmla="*/ 224483 h 421851"/>
                <a:gd name="connsiteX16" fmla="*/ 313904 w 551492"/>
                <a:gd name="connsiteY16" fmla="*/ 172924 h 421851"/>
                <a:gd name="connsiteX17" fmla="*/ 281648 w 551492"/>
                <a:gd name="connsiteY17" fmla="*/ 36241 h 421851"/>
                <a:gd name="connsiteX18" fmla="*/ 530834 w 551492"/>
                <a:gd name="connsiteY18" fmla="*/ 36241 h 421851"/>
                <a:gd name="connsiteX19" fmla="*/ 551492 w 551492"/>
                <a:gd name="connsiteY19" fmla="*/ 58154 h 421851"/>
                <a:gd name="connsiteX20" fmla="*/ 551492 w 551492"/>
                <a:gd name="connsiteY20" fmla="*/ 90378 h 421851"/>
                <a:gd name="connsiteX21" fmla="*/ 530834 w 551492"/>
                <a:gd name="connsiteY21" fmla="*/ 111002 h 421851"/>
                <a:gd name="connsiteX22" fmla="*/ 308761 w 551492"/>
                <a:gd name="connsiteY22" fmla="*/ 111002 h 421851"/>
                <a:gd name="connsiteX23" fmla="*/ 295850 w 551492"/>
                <a:gd name="connsiteY23" fmla="*/ 96823 h 421851"/>
                <a:gd name="connsiteX24" fmla="*/ 281648 w 551492"/>
                <a:gd name="connsiteY24" fmla="*/ 36241 h 421851"/>
                <a:gd name="connsiteX25" fmla="*/ 176987 w 551492"/>
                <a:gd name="connsiteY25" fmla="*/ 0 h 421851"/>
                <a:gd name="connsiteX26" fmla="*/ 271294 w 551492"/>
                <a:gd name="connsiteY26" fmla="*/ 117396 h 421851"/>
                <a:gd name="connsiteX27" fmla="*/ 276461 w 551492"/>
                <a:gd name="connsiteY27" fmla="*/ 117396 h 421851"/>
                <a:gd name="connsiteX28" fmla="*/ 290672 w 551492"/>
                <a:gd name="connsiteY28" fmla="*/ 152228 h 421851"/>
                <a:gd name="connsiteX29" fmla="*/ 262251 w 551492"/>
                <a:gd name="connsiteY29" fmla="*/ 199960 h 421851"/>
                <a:gd name="connsiteX30" fmla="*/ 257083 w 551492"/>
                <a:gd name="connsiteY30" fmla="*/ 197380 h 421851"/>
                <a:gd name="connsiteX31" fmla="*/ 224786 w 551492"/>
                <a:gd name="connsiteY31" fmla="*/ 247692 h 421851"/>
                <a:gd name="connsiteX32" fmla="*/ 219619 w 551492"/>
                <a:gd name="connsiteY32" fmla="*/ 259303 h 421851"/>
                <a:gd name="connsiteX33" fmla="*/ 241581 w 551492"/>
                <a:gd name="connsiteY33" fmla="*/ 279944 h 421851"/>
                <a:gd name="connsiteX34" fmla="*/ 263543 w 551492"/>
                <a:gd name="connsiteY34" fmla="*/ 279944 h 421851"/>
                <a:gd name="connsiteX35" fmla="*/ 352682 w 551492"/>
                <a:gd name="connsiteY35" fmla="*/ 368958 h 421851"/>
                <a:gd name="connsiteX36" fmla="*/ 352682 w 551492"/>
                <a:gd name="connsiteY36" fmla="*/ 393470 h 421851"/>
                <a:gd name="connsiteX37" fmla="*/ 325553 w 551492"/>
                <a:gd name="connsiteY37" fmla="*/ 421851 h 421851"/>
                <a:gd name="connsiteX38" fmla="*/ 28421 w 551492"/>
                <a:gd name="connsiteY38" fmla="*/ 421851 h 421851"/>
                <a:gd name="connsiteX39" fmla="*/ 0 w 551492"/>
                <a:gd name="connsiteY39" fmla="*/ 393470 h 421851"/>
                <a:gd name="connsiteX40" fmla="*/ 0 w 551492"/>
                <a:gd name="connsiteY40" fmla="*/ 368958 h 421851"/>
                <a:gd name="connsiteX41" fmla="*/ 89139 w 551492"/>
                <a:gd name="connsiteY41" fmla="*/ 279944 h 421851"/>
                <a:gd name="connsiteX42" fmla="*/ 112393 w 551492"/>
                <a:gd name="connsiteY42" fmla="*/ 279944 h 421851"/>
                <a:gd name="connsiteX43" fmla="*/ 133063 w 551492"/>
                <a:gd name="connsiteY43" fmla="*/ 259303 h 421851"/>
                <a:gd name="connsiteX44" fmla="*/ 127896 w 551492"/>
                <a:gd name="connsiteY44" fmla="*/ 247692 h 421851"/>
                <a:gd name="connsiteX45" fmla="*/ 95599 w 551492"/>
                <a:gd name="connsiteY45" fmla="*/ 198670 h 421851"/>
                <a:gd name="connsiteX46" fmla="*/ 91723 w 551492"/>
                <a:gd name="connsiteY46" fmla="*/ 199960 h 421851"/>
                <a:gd name="connsiteX47" fmla="*/ 63302 w 551492"/>
                <a:gd name="connsiteY47" fmla="*/ 152228 h 421851"/>
                <a:gd name="connsiteX48" fmla="*/ 78804 w 551492"/>
                <a:gd name="connsiteY48" fmla="*/ 117396 h 421851"/>
                <a:gd name="connsiteX49" fmla="*/ 81388 w 551492"/>
                <a:gd name="connsiteY49" fmla="*/ 117396 h 421851"/>
                <a:gd name="connsiteX50" fmla="*/ 176987 w 551492"/>
                <a:gd name="connsiteY50" fmla="*/ 0 h 4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1492" h="421851">
                  <a:moveTo>
                    <a:pt x="361794" y="308363"/>
                  </a:moveTo>
                  <a:lnTo>
                    <a:pt x="530845" y="308363"/>
                  </a:lnTo>
                  <a:cubicBezTo>
                    <a:pt x="541168" y="308363"/>
                    <a:pt x="551492" y="317411"/>
                    <a:pt x="551492" y="329044"/>
                  </a:cubicBezTo>
                  <a:lnTo>
                    <a:pt x="551492" y="362650"/>
                  </a:lnTo>
                  <a:cubicBezTo>
                    <a:pt x="551492" y="374283"/>
                    <a:pt x="541168" y="383331"/>
                    <a:pt x="530845" y="383331"/>
                  </a:cubicBezTo>
                  <a:lnTo>
                    <a:pt x="378570" y="383331"/>
                  </a:lnTo>
                  <a:lnTo>
                    <a:pt x="378570" y="369113"/>
                  </a:lnTo>
                  <a:cubicBezTo>
                    <a:pt x="378570" y="347140"/>
                    <a:pt x="372118" y="326459"/>
                    <a:pt x="361794" y="308363"/>
                  </a:cubicBezTo>
                  <a:close/>
                  <a:moveTo>
                    <a:pt x="313904" y="172924"/>
                  </a:moveTo>
                  <a:lnTo>
                    <a:pt x="530832" y="172924"/>
                  </a:lnTo>
                  <a:cubicBezTo>
                    <a:pt x="541162" y="172924"/>
                    <a:pt x="551492" y="181947"/>
                    <a:pt x="551492" y="193548"/>
                  </a:cubicBezTo>
                  <a:lnTo>
                    <a:pt x="551492" y="225772"/>
                  </a:lnTo>
                  <a:cubicBezTo>
                    <a:pt x="551492" y="237373"/>
                    <a:pt x="541162" y="247685"/>
                    <a:pt x="530832" y="247685"/>
                  </a:cubicBezTo>
                  <a:lnTo>
                    <a:pt x="271293" y="247685"/>
                  </a:lnTo>
                  <a:lnTo>
                    <a:pt x="271293" y="227061"/>
                  </a:lnTo>
                  <a:cubicBezTo>
                    <a:pt x="271293" y="225772"/>
                    <a:pt x="272584" y="225772"/>
                    <a:pt x="272584" y="224483"/>
                  </a:cubicBezTo>
                  <a:cubicBezTo>
                    <a:pt x="293244" y="218038"/>
                    <a:pt x="307448" y="194837"/>
                    <a:pt x="313904" y="172924"/>
                  </a:cubicBezTo>
                  <a:close/>
                  <a:moveTo>
                    <a:pt x="281648" y="36241"/>
                  </a:moveTo>
                  <a:lnTo>
                    <a:pt x="530834" y="36241"/>
                  </a:lnTo>
                  <a:cubicBezTo>
                    <a:pt x="541163" y="36241"/>
                    <a:pt x="551492" y="46553"/>
                    <a:pt x="551492" y="58154"/>
                  </a:cubicBezTo>
                  <a:lnTo>
                    <a:pt x="551492" y="90378"/>
                  </a:lnTo>
                  <a:cubicBezTo>
                    <a:pt x="551492" y="101979"/>
                    <a:pt x="541163" y="111002"/>
                    <a:pt x="530834" y="111002"/>
                  </a:cubicBezTo>
                  <a:lnTo>
                    <a:pt x="308761" y="111002"/>
                  </a:lnTo>
                  <a:cubicBezTo>
                    <a:pt x="304888" y="104557"/>
                    <a:pt x="301015" y="99401"/>
                    <a:pt x="295850" y="96823"/>
                  </a:cubicBezTo>
                  <a:cubicBezTo>
                    <a:pt x="293268" y="72333"/>
                    <a:pt x="288104" y="52998"/>
                    <a:pt x="281648" y="36241"/>
                  </a:cubicBezTo>
                  <a:close/>
                  <a:moveTo>
                    <a:pt x="176987" y="0"/>
                  </a:moveTo>
                  <a:cubicBezTo>
                    <a:pt x="257083" y="0"/>
                    <a:pt x="270002" y="64503"/>
                    <a:pt x="271294" y="117396"/>
                  </a:cubicBezTo>
                  <a:cubicBezTo>
                    <a:pt x="272586" y="117396"/>
                    <a:pt x="273878" y="117396"/>
                    <a:pt x="276461" y="117396"/>
                  </a:cubicBezTo>
                  <a:cubicBezTo>
                    <a:pt x="289380" y="117396"/>
                    <a:pt x="290672" y="132877"/>
                    <a:pt x="290672" y="152228"/>
                  </a:cubicBezTo>
                  <a:cubicBezTo>
                    <a:pt x="290672" y="171579"/>
                    <a:pt x="275169" y="199960"/>
                    <a:pt x="262251" y="199960"/>
                  </a:cubicBezTo>
                  <a:cubicBezTo>
                    <a:pt x="260959" y="199960"/>
                    <a:pt x="258375" y="198670"/>
                    <a:pt x="257083" y="197380"/>
                  </a:cubicBezTo>
                  <a:cubicBezTo>
                    <a:pt x="249332" y="216731"/>
                    <a:pt x="237705" y="233502"/>
                    <a:pt x="224786" y="247692"/>
                  </a:cubicBezTo>
                  <a:cubicBezTo>
                    <a:pt x="220911" y="250272"/>
                    <a:pt x="219619" y="254143"/>
                    <a:pt x="219619" y="259303"/>
                  </a:cubicBezTo>
                  <a:cubicBezTo>
                    <a:pt x="219619" y="270913"/>
                    <a:pt x="228662" y="279944"/>
                    <a:pt x="241581" y="279944"/>
                  </a:cubicBezTo>
                  <a:lnTo>
                    <a:pt x="263543" y="279944"/>
                  </a:lnTo>
                  <a:cubicBezTo>
                    <a:pt x="312634" y="279944"/>
                    <a:pt x="352682" y="319936"/>
                    <a:pt x="352682" y="368958"/>
                  </a:cubicBezTo>
                  <a:lnTo>
                    <a:pt x="352682" y="393470"/>
                  </a:lnTo>
                  <a:cubicBezTo>
                    <a:pt x="352682" y="408950"/>
                    <a:pt x="341055" y="421851"/>
                    <a:pt x="325553" y="421851"/>
                  </a:cubicBezTo>
                  <a:lnTo>
                    <a:pt x="28421" y="421851"/>
                  </a:lnTo>
                  <a:cubicBezTo>
                    <a:pt x="12919" y="421851"/>
                    <a:pt x="0" y="408950"/>
                    <a:pt x="0" y="393470"/>
                  </a:cubicBezTo>
                  <a:lnTo>
                    <a:pt x="0" y="368958"/>
                  </a:lnTo>
                  <a:cubicBezTo>
                    <a:pt x="0" y="319936"/>
                    <a:pt x="40048" y="279944"/>
                    <a:pt x="89139" y="279944"/>
                  </a:cubicBezTo>
                  <a:lnTo>
                    <a:pt x="112393" y="279944"/>
                  </a:lnTo>
                  <a:cubicBezTo>
                    <a:pt x="124020" y="279944"/>
                    <a:pt x="133063" y="270913"/>
                    <a:pt x="133063" y="259303"/>
                  </a:cubicBezTo>
                  <a:cubicBezTo>
                    <a:pt x="133063" y="254143"/>
                    <a:pt x="131771" y="250272"/>
                    <a:pt x="127896" y="247692"/>
                  </a:cubicBezTo>
                  <a:cubicBezTo>
                    <a:pt x="114977" y="234792"/>
                    <a:pt x="104642" y="216731"/>
                    <a:pt x="95599" y="198670"/>
                  </a:cubicBezTo>
                  <a:cubicBezTo>
                    <a:pt x="94307" y="199960"/>
                    <a:pt x="93015" y="199960"/>
                    <a:pt x="91723" y="199960"/>
                  </a:cubicBezTo>
                  <a:cubicBezTo>
                    <a:pt x="78804" y="199960"/>
                    <a:pt x="63302" y="171579"/>
                    <a:pt x="63302" y="152228"/>
                  </a:cubicBezTo>
                  <a:cubicBezTo>
                    <a:pt x="63302" y="132877"/>
                    <a:pt x="65886" y="117396"/>
                    <a:pt x="78804" y="117396"/>
                  </a:cubicBezTo>
                  <a:cubicBezTo>
                    <a:pt x="80096" y="117396"/>
                    <a:pt x="80096" y="117396"/>
                    <a:pt x="81388" y="117396"/>
                  </a:cubicBezTo>
                  <a:cubicBezTo>
                    <a:pt x="82680" y="64503"/>
                    <a:pt x="93015" y="0"/>
                    <a:pt x="176987" y="0"/>
                  </a:cubicBezTo>
                  <a:close/>
                </a:path>
              </a:pathLst>
            </a:custGeom>
            <a:solidFill>
              <a:schemeClr val="tx1">
                <a:lumMod val="50000"/>
                <a:lumOff val="50000"/>
              </a:schemeClr>
            </a:solidFill>
            <a:ln>
              <a:noFill/>
            </a:ln>
          </p:spPr>
          <p:txBody>
            <a:bodyP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fontAlgn="auto">
                <a:spcBef>
                  <a:spcPts val="0"/>
                </a:spcBef>
                <a:spcAft>
                  <a:spcPts val="0"/>
                </a:spcAft>
                <a:defRPr/>
              </a:pPr>
              <a:endParaRPr lang="ko-KR" altLang="en-US"/>
            </a:p>
          </p:txBody>
        </p:sp>
      </p:grpSp>
      <p:sp>
        <p:nvSpPr>
          <p:cNvPr id="87042" name="内容占位符 2"/>
          <p:cNvSpPr>
            <a:spLocks noGrp="1"/>
          </p:cNvSpPr>
          <p:nvPr>
            <p:ph idx="4294967295"/>
          </p:nvPr>
        </p:nvSpPr>
        <p:spPr>
          <a:xfrm>
            <a:off x="8653145" y="4995862"/>
            <a:ext cx="2811145" cy="1217613"/>
          </a:xfrm>
        </p:spPr>
        <p:txBody>
          <a:bodyPr/>
          <a:lstStyle/>
          <a:p>
            <a:pPr eaLnBrk="1" hangingPunct="1">
              <a:defRPr/>
            </a:pPr>
            <a:r>
              <a:rPr lang="zh-CN" altLang="en-US" sz="2000" noProof="1">
                <a:latin typeface="微软雅黑" panose="020B0503020204020204" pitchFamily="34" charset="-122"/>
                <a:ea typeface="微软雅黑" panose="020B0503020204020204" pitchFamily="34" charset="-122"/>
                <a:sym typeface="Arial" panose="020B0604020202020204" pitchFamily="34" charset="0"/>
              </a:rPr>
              <a:t>想买马，买成了驴</a:t>
            </a:r>
          </a:p>
          <a:p>
            <a:pPr marL="0" indent="0" eaLnBrk="1" hangingPunct="1">
              <a:buFont typeface="Arial" panose="020B0604020202020204" pitchFamily="34" charset="0"/>
              <a:buNone/>
              <a:defRPr/>
            </a:pPr>
            <a:r>
              <a:rPr lang="en-US" altLang="zh-CN" sz="2000" noProof="1">
                <a:latin typeface="微软雅黑" panose="020B0503020204020204" pitchFamily="34" charset="-122"/>
                <a:ea typeface="微软雅黑" panose="020B0503020204020204" pitchFamily="34" charset="-122"/>
                <a:sym typeface="Arial" panose="020B0604020202020204" pitchFamily="34" charset="0"/>
              </a:rPr>
              <a:t>—— </a:t>
            </a:r>
            <a:r>
              <a:rPr lang="zh-CN" altLang="en-US" sz="2000" noProof="1">
                <a:latin typeface="微软雅黑" panose="020B0503020204020204" pitchFamily="34" charset="-122"/>
                <a:ea typeface="微软雅黑" panose="020B0503020204020204" pitchFamily="34" charset="-122"/>
                <a:sym typeface="Arial" panose="020B0604020202020204" pitchFamily="34" charset="0"/>
              </a:rPr>
              <a:t>采购需求不明确</a:t>
            </a:r>
          </a:p>
          <a:p>
            <a:pPr marL="0" indent="0" eaLnBrk="1" hangingPunct="1">
              <a:buFont typeface="Arial" panose="020B0604020202020204" pitchFamily="34" charset="0"/>
              <a:buNone/>
              <a:defRPr/>
            </a:pPr>
            <a:endParaRPr lang="zh-CN" altLang="en-US" sz="2400" noProof="1">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内容占位符 2"/>
          <p:cNvSpPr txBox="1"/>
          <p:nvPr/>
        </p:nvSpPr>
        <p:spPr bwMode="auto">
          <a:xfrm>
            <a:off x="1737361" y="5045868"/>
            <a:ext cx="3586798" cy="1217613"/>
          </a:xfrm>
          <a:prstGeom prst="rect">
            <a:avLst/>
          </a:prstGeom>
          <a:noFill/>
          <a:ln w="9525">
            <a:noFill/>
            <a:miter lim="800000"/>
          </a:ln>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defRPr/>
            </a:pPr>
            <a:r>
              <a:rPr lang="zh-CN" altLang="en-US" sz="2000" noProof="1">
                <a:latin typeface="微软雅黑" panose="020B0503020204020204" pitchFamily="34" charset="-122"/>
                <a:ea typeface="微软雅黑" panose="020B0503020204020204" pitchFamily="34" charset="-122"/>
                <a:sym typeface="Arial" panose="020B0604020202020204" pitchFamily="34" charset="0"/>
              </a:rPr>
              <a:t>招标条件：</a:t>
            </a:r>
            <a:endParaRPr lang="en-US" altLang="zh-CN" sz="2000" noProof="1">
              <a:latin typeface="微软雅黑" panose="020B0503020204020204" pitchFamily="34" charset="-122"/>
              <a:ea typeface="微软雅黑" panose="020B0503020204020204" pitchFamily="34" charset="-122"/>
              <a:sym typeface="Arial" panose="020B0604020202020204" pitchFamily="34" charset="0"/>
            </a:endParaRPr>
          </a:p>
          <a:p>
            <a:pPr eaLnBrk="1" hangingPunct="1">
              <a:defRPr/>
            </a:pPr>
            <a:r>
              <a:rPr lang="zh-CN" altLang="en-US" sz="2000" noProof="1">
                <a:latin typeface="微软雅黑" panose="020B0503020204020204" pitchFamily="34" charset="-122"/>
                <a:ea typeface="微软雅黑" panose="020B0503020204020204" pitchFamily="34" charset="-122"/>
                <a:sym typeface="Arial" panose="020B0604020202020204" pitchFamily="34" charset="0"/>
              </a:rPr>
              <a:t>能负重、四条腿、吃草料</a:t>
            </a:r>
            <a:endParaRPr lang="zh-CN" altLang="en-US" sz="2400" noProof="1">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cstate="print"/>
          <a:srcRect/>
          <a:stretch>
            <a:fillRect/>
          </a:stretch>
        </p:blipFill>
        <p:spPr bwMode="auto">
          <a:xfrm>
            <a:off x="5948932" y="1112168"/>
            <a:ext cx="4507998" cy="2515831"/>
          </a:xfrm>
          <a:prstGeom prst="rect">
            <a:avLst/>
          </a:prstGeom>
          <a:noFill/>
          <a:ln w="9525">
            <a:noFill/>
            <a:miter lim="800000"/>
            <a:headEnd/>
            <a:tailEnd/>
          </a:ln>
        </p:spPr>
      </p:pic>
      <p:sp>
        <p:nvSpPr>
          <p:cNvPr id="131075" name="内容占位符 2"/>
          <p:cNvSpPr>
            <a:spLocks noGrp="1" noChangeArrowheads="1"/>
          </p:cNvSpPr>
          <p:nvPr>
            <p:ph idx="4294967295"/>
          </p:nvPr>
        </p:nvSpPr>
        <p:spPr>
          <a:xfrm>
            <a:off x="685800" y="2322514"/>
            <a:ext cx="4689475" cy="4070350"/>
          </a:xfrm>
        </p:spPr>
        <p:txBody>
          <a:bodyPr/>
          <a:lstStyle/>
          <a:p>
            <a:pPr eaLnBrk="1" hangingPunct="1">
              <a:lnSpc>
                <a:spcPct val="100000"/>
              </a:lnSpc>
            </a:pPr>
            <a:r>
              <a:rPr lang="zh-CN" altLang="zh-CN" sz="2400" dirty="0">
                <a:latin typeface="宋体" panose="02010600030101010101" pitchFamily="2" charset="-122"/>
                <a:ea typeface="宋体" panose="02010600030101010101" pitchFamily="2" charset="-122"/>
              </a:rPr>
              <a:t>竞争是招标方式的基本属性。因此也只有在买方市场条件下才有可能采用招标方式。所谓竞争条件指有众多供应商愿意在公平条件下竞争。其竞争的要素归根结底是“标的”在满足采购人质量、工期的基础上价格的竞争，其中价格是和社会平均价格的竞争。</a:t>
            </a:r>
          </a:p>
        </p:txBody>
      </p:sp>
      <p:sp>
        <p:nvSpPr>
          <p:cNvPr id="131076" name="矩形 3"/>
          <p:cNvSpPr>
            <a:spLocks noChangeArrowheads="1"/>
          </p:cNvSpPr>
          <p:nvPr/>
        </p:nvSpPr>
        <p:spPr bwMode="auto">
          <a:xfrm>
            <a:off x="1207770" y="1626545"/>
            <a:ext cx="2781300" cy="461665"/>
          </a:xfrm>
          <a:prstGeom prst="rect">
            <a:avLst/>
          </a:prstGeom>
          <a:solidFill>
            <a:srgbClr val="1F3984"/>
          </a:solid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具有竞争条件</a:t>
            </a:r>
            <a:endParaRPr lang="zh-CN" altLang="en-US" sz="2400" b="1" dirty="0">
              <a:solidFill>
                <a:schemeClr val="bg1"/>
              </a:solidFill>
            </a:endParaRPr>
          </a:p>
        </p:txBody>
      </p:sp>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1078"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pic>
        <p:nvPicPr>
          <p:cNvPr id="6" name="图片 5">
            <a:extLst>
              <a:ext uri="{FF2B5EF4-FFF2-40B4-BE49-F238E27FC236}">
                <a16:creationId xmlns:a16="http://schemas.microsoft.com/office/drawing/2014/main" xmlns="" id="{E870ED07-0426-4FF9-B693-929539DAF0E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20954" y="3429000"/>
            <a:ext cx="4163953" cy="276486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内容占位符 2"/>
          <p:cNvSpPr>
            <a:spLocks noGrp="1" noChangeArrowheads="1"/>
          </p:cNvSpPr>
          <p:nvPr>
            <p:ph idx="4294967295"/>
          </p:nvPr>
        </p:nvSpPr>
        <p:spPr>
          <a:xfrm>
            <a:off x="4674870" y="1611631"/>
            <a:ext cx="5550218" cy="4776470"/>
          </a:xfrm>
        </p:spPr>
        <p:txBody>
          <a:bodyPr/>
          <a:lstStyle/>
          <a:p>
            <a:pPr eaLnBrk="1" hangingPunct="1">
              <a:lnSpc>
                <a:spcPct val="100000"/>
              </a:lnSpc>
            </a:pPr>
            <a:r>
              <a:rPr lang="zh-CN" altLang="zh-CN" sz="2400" dirty="0">
                <a:latin typeface="宋体" panose="02010600030101010101" pitchFamily="2" charset="-122"/>
                <a:ea typeface="宋体" panose="02010600030101010101" pitchFamily="2" charset="-122"/>
              </a:rPr>
              <a:t>为保证公平竞争、科学择优，招标投标活动包括了制定招标方案、编制招标文件、执行招标程序、完成中标合同四项内容。做好每次招标采购工作都需要一定的时间准备，在执行程序环节，依法必须招标的项目依法规要求，从发招标公告开始到签订书面合同，假设无投诉，最短的时间是</a:t>
            </a:r>
            <a:r>
              <a:rPr lang="en-US" altLang="zh-CN" sz="2400" dirty="0">
                <a:latin typeface="宋体" panose="02010600030101010101" pitchFamily="2" charset="-122"/>
                <a:ea typeface="宋体" panose="02010600030101010101" pitchFamily="2" charset="-122"/>
              </a:rPr>
              <a:t>25</a:t>
            </a:r>
            <a:r>
              <a:rPr lang="zh-CN" altLang="zh-CN" sz="2400" dirty="0">
                <a:latin typeface="宋体" panose="02010600030101010101" pitchFamily="2" charset="-122"/>
                <a:ea typeface="宋体" panose="02010600030101010101" pitchFamily="2" charset="-122"/>
              </a:rPr>
              <a:t>天。（等标期</a:t>
            </a:r>
            <a:r>
              <a:rPr lang="en-US" altLang="zh-CN" sz="2400" dirty="0">
                <a:latin typeface="宋体" panose="02010600030101010101" pitchFamily="2" charset="-122"/>
                <a:ea typeface="宋体" panose="02010600030101010101" pitchFamily="2" charset="-122"/>
              </a:rPr>
              <a:t>20</a:t>
            </a:r>
            <a:r>
              <a:rPr lang="zh-CN" altLang="zh-CN" sz="2400" dirty="0">
                <a:latin typeface="宋体" panose="02010600030101010101" pitchFamily="2" charset="-122"/>
                <a:ea typeface="宋体" panose="02010600030101010101" pitchFamily="2" charset="-122"/>
              </a:rPr>
              <a:t>天</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投标、开标、评标</a:t>
            </a:r>
            <a:r>
              <a:rPr lang="en-US" altLang="zh-CN" sz="2400" dirty="0">
                <a:latin typeface="宋体" panose="02010600030101010101" pitchFamily="2" charset="-122"/>
                <a:ea typeface="宋体" panose="02010600030101010101" pitchFamily="2" charset="-122"/>
              </a:rPr>
              <a:t>1</a:t>
            </a:r>
            <a:r>
              <a:rPr lang="zh-CN" altLang="zh-CN" sz="2400" dirty="0">
                <a:latin typeface="宋体" panose="02010600030101010101" pitchFamily="2" charset="-122"/>
                <a:ea typeface="宋体" panose="02010600030101010101" pitchFamily="2" charset="-122"/>
              </a:rPr>
              <a:t>天</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公示</a:t>
            </a:r>
            <a:r>
              <a:rPr lang="en-US" altLang="zh-CN" sz="2400" dirty="0">
                <a:latin typeface="宋体" panose="02010600030101010101" pitchFamily="2" charset="-122"/>
                <a:ea typeface="宋体" panose="02010600030101010101" pitchFamily="2" charset="-122"/>
              </a:rPr>
              <a:t>3</a:t>
            </a:r>
            <a:r>
              <a:rPr lang="zh-CN" altLang="zh-CN" sz="2400" dirty="0">
                <a:latin typeface="宋体" panose="02010600030101010101" pitchFamily="2" charset="-122"/>
                <a:ea typeface="宋体" panose="02010600030101010101" pitchFamily="2" charset="-122"/>
              </a:rPr>
              <a:t>天</a:t>
            </a:r>
            <a:r>
              <a:rPr lang="en-US" altLang="zh-CN" sz="2400" dirty="0">
                <a:latin typeface="宋体" panose="02010600030101010101" pitchFamily="2" charset="-122"/>
                <a:ea typeface="宋体" panose="02010600030101010101" pitchFamily="2" charset="-122"/>
              </a:rPr>
              <a:t>+</a:t>
            </a:r>
            <a:r>
              <a:rPr lang="zh-CN" altLang="zh-CN" sz="2400" dirty="0">
                <a:latin typeface="宋体" panose="02010600030101010101" pitchFamily="2" charset="-122"/>
                <a:ea typeface="宋体" panose="02010600030101010101" pitchFamily="2" charset="-122"/>
              </a:rPr>
              <a:t>定标并签订合同</a:t>
            </a:r>
            <a:r>
              <a:rPr lang="en-US" altLang="zh-CN" sz="2400" dirty="0">
                <a:latin typeface="宋体" panose="02010600030101010101" pitchFamily="2" charset="-122"/>
                <a:ea typeface="宋体" panose="02010600030101010101" pitchFamily="2" charset="-122"/>
              </a:rPr>
              <a:t>1</a:t>
            </a:r>
            <a:r>
              <a:rPr lang="zh-CN" altLang="zh-CN" sz="2400" dirty="0">
                <a:latin typeface="宋体" panose="02010600030101010101" pitchFamily="2" charset="-122"/>
                <a:ea typeface="宋体" panose="02010600030101010101" pitchFamily="2" charset="-122"/>
              </a:rPr>
              <a:t>天</a:t>
            </a:r>
            <a:r>
              <a:rPr lang="en-US" altLang="zh-CN" sz="2400" dirty="0">
                <a:latin typeface="宋体" panose="02010600030101010101" pitchFamily="2" charset="-122"/>
                <a:ea typeface="宋体" panose="02010600030101010101" pitchFamily="2" charset="-122"/>
              </a:rPr>
              <a:t>=25</a:t>
            </a:r>
            <a:r>
              <a:rPr lang="zh-CN" altLang="zh-CN" sz="2400" dirty="0">
                <a:latin typeface="宋体" panose="02010600030101010101" pitchFamily="2" charset="-122"/>
                <a:ea typeface="宋体" panose="02010600030101010101" pitchFamily="2" charset="-122"/>
              </a:rPr>
              <a:t>天）因此，紧急采购不适用招标方式采购，</a:t>
            </a:r>
          </a:p>
          <a:p>
            <a:pPr eaLnBrk="1" hangingPunct="1">
              <a:lnSpc>
                <a:spcPct val="100000"/>
              </a:lnSpc>
            </a:pPr>
            <a:endParaRPr lang="zh-CN" altLang="en-US" sz="2000" dirty="0">
              <a:latin typeface="微软雅黑" panose="020B0503020204020204" pitchFamily="34" charset="-122"/>
              <a:ea typeface="微软雅黑" panose="020B0503020204020204" pitchFamily="34" charset="-122"/>
            </a:endParaRPr>
          </a:p>
        </p:txBody>
      </p:sp>
      <p:pic>
        <p:nvPicPr>
          <p:cNvPr id="132099" name="Picture 3"/>
          <p:cNvPicPr>
            <a:picLocks noChangeAspect="1" noChangeArrowheads="1"/>
          </p:cNvPicPr>
          <p:nvPr/>
        </p:nvPicPr>
        <p:blipFill>
          <a:blip r:embed="rId3" cstate="print"/>
          <a:srcRect/>
          <a:stretch>
            <a:fillRect/>
          </a:stretch>
        </p:blipFill>
        <p:spPr bwMode="auto">
          <a:xfrm>
            <a:off x="977900" y="2384425"/>
            <a:ext cx="3127375" cy="3578225"/>
          </a:xfrm>
          <a:prstGeom prst="rect">
            <a:avLst/>
          </a:prstGeom>
          <a:noFill/>
          <a:ln w="9525">
            <a:noFill/>
            <a:miter lim="800000"/>
            <a:headEnd/>
            <a:tailEnd/>
          </a:ln>
        </p:spPr>
      </p:pic>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210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32102" name="矩形 3"/>
          <p:cNvSpPr>
            <a:spLocks noChangeArrowheads="1"/>
          </p:cNvSpPr>
          <p:nvPr/>
        </p:nvSpPr>
        <p:spPr bwMode="auto">
          <a:xfrm>
            <a:off x="1219200" y="1787525"/>
            <a:ext cx="2055813" cy="400050"/>
          </a:xfrm>
          <a:prstGeom prst="rect">
            <a:avLst/>
          </a:prstGeom>
          <a:solidFill>
            <a:srgbClr val="1F3984"/>
          </a:solidFill>
          <a:ln w="9525">
            <a:noFill/>
            <a:miter lim="800000"/>
          </a:ln>
        </p:spPr>
        <p:txBody>
          <a:bodyPr>
            <a:spAutoFit/>
          </a:bodyPr>
          <a:lstStyle/>
          <a:p>
            <a:r>
              <a:rPr lang="en-US" altLang="zh-CN" sz="2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2000" b="1">
                <a:solidFill>
                  <a:schemeClr val="bg1"/>
                </a:solidFill>
                <a:latin typeface="微软雅黑" panose="020B0503020204020204" pitchFamily="34" charset="-122"/>
                <a:ea typeface="微软雅黑" panose="020B0503020204020204" pitchFamily="34" charset="-122"/>
                <a:sym typeface="Arial" panose="020B0604020202020204" pitchFamily="34" charset="0"/>
              </a:rPr>
              <a:t>采购时间允许</a:t>
            </a:r>
            <a:endParaRPr lang="zh-CN" altLang="en-US" sz="2000" b="1">
              <a:solidFill>
                <a:schemeClr val="bg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内容占位符 2"/>
          <p:cNvSpPr>
            <a:spLocks noGrp="1"/>
          </p:cNvSpPr>
          <p:nvPr>
            <p:ph idx="4294967295"/>
          </p:nvPr>
        </p:nvSpPr>
        <p:spPr>
          <a:xfrm>
            <a:off x="673100" y="1879600"/>
            <a:ext cx="5219700" cy="4468813"/>
          </a:xfrm>
        </p:spPr>
        <p:txBody>
          <a:bodyPr/>
          <a:lstStyle/>
          <a:p>
            <a:pPr eaLnBrk="1" hangingPunct="1">
              <a:lnSpc>
                <a:spcPct val="100000"/>
              </a:lnSpc>
              <a:defRPr/>
            </a:pPr>
            <a:r>
              <a:rPr lang="zh-CN" altLang="en-US" sz="2400" noProof="1">
                <a:latin typeface="宋体" panose="02010600030101010101" pitchFamily="2" charset="-122"/>
                <a:ea typeface="宋体" panose="02010600030101010101" pitchFamily="2" charset="-122"/>
              </a:rPr>
              <a:t>采购活动都有采购成本，采购总成本</a:t>
            </a:r>
            <a:r>
              <a:rPr lang="en-US" altLang="zh-CN" sz="2400" noProof="1">
                <a:latin typeface="宋体" panose="02010600030101010101" pitchFamily="2" charset="-122"/>
                <a:ea typeface="宋体" panose="02010600030101010101" pitchFamily="2" charset="-122"/>
              </a:rPr>
              <a:t>=</a:t>
            </a:r>
            <a:r>
              <a:rPr lang="zh-CN" altLang="en-US" sz="2400" noProof="1">
                <a:latin typeface="宋体" panose="02010600030101010101" pitchFamily="2" charset="-122"/>
                <a:ea typeface="宋体" panose="02010600030101010101" pitchFamily="2" charset="-122"/>
              </a:rPr>
              <a:t>交易成本</a:t>
            </a:r>
            <a:r>
              <a:rPr lang="en-US" altLang="zh-CN" sz="2400" noProof="1">
                <a:latin typeface="宋体" panose="02010600030101010101" pitchFamily="2" charset="-122"/>
                <a:ea typeface="宋体" panose="02010600030101010101" pitchFamily="2" charset="-122"/>
              </a:rPr>
              <a:t>+</a:t>
            </a:r>
            <a:r>
              <a:rPr lang="zh-CN" altLang="en-US" sz="2400" noProof="1">
                <a:latin typeface="宋体" panose="02010600030101010101" pitchFamily="2" charset="-122"/>
                <a:ea typeface="宋体" panose="02010600030101010101" pitchFamily="2" charset="-122"/>
              </a:rPr>
              <a:t>合同成本。鉴于招标采购活动的程序规定和复杂性，如果招标标的金额不高，经过招标后节约的资金超过交易成本也不适用招标方式采购。</a:t>
            </a:r>
          </a:p>
          <a:p>
            <a:pPr marL="0" indent="0" eaLnBrk="1" hangingPunct="1">
              <a:lnSpc>
                <a:spcPct val="100000"/>
              </a:lnSpc>
              <a:buFont typeface="Arial" panose="020B0604020202020204" pitchFamily="34" charset="0"/>
              <a:buNone/>
              <a:defRPr/>
            </a:pPr>
            <a:endParaRPr lang="zh-CN" altLang="en-US" sz="2400" noProof="1">
              <a:latin typeface="宋体" panose="02010600030101010101" pitchFamily="2" charset="-122"/>
              <a:ea typeface="宋体" panose="02010600030101010101" pitchFamily="2" charset="-122"/>
            </a:endParaRPr>
          </a:p>
          <a:p>
            <a:pPr marL="0" indent="0" eaLnBrk="1" hangingPunct="1">
              <a:lnSpc>
                <a:spcPct val="100000"/>
              </a:lnSpc>
              <a:buFont typeface="Arial" panose="020B0604020202020204" pitchFamily="34" charset="0"/>
              <a:buNone/>
              <a:defRPr/>
            </a:pPr>
            <a:r>
              <a:rPr lang="zh-CN" altLang="en-US" sz="2400" noProof="1">
                <a:latin typeface="宋体" panose="02010600030101010101" pitchFamily="2" charset="-122"/>
                <a:ea typeface="宋体" panose="02010600030101010101" pitchFamily="2" charset="-122"/>
              </a:rPr>
              <a:t>案例：一个标的金额为</a:t>
            </a:r>
            <a:r>
              <a:rPr lang="en-US" altLang="zh-CN" sz="2400" noProof="1">
                <a:latin typeface="宋体" panose="02010600030101010101" pitchFamily="2" charset="-122"/>
                <a:ea typeface="宋体" panose="02010600030101010101" pitchFamily="2" charset="-122"/>
              </a:rPr>
              <a:t>10</a:t>
            </a:r>
            <a:r>
              <a:rPr lang="zh-CN" altLang="en-US" sz="2400" noProof="1">
                <a:latin typeface="宋体" panose="02010600030101010101" pitchFamily="2" charset="-122"/>
                <a:ea typeface="宋体" panose="02010600030101010101" pitchFamily="2" charset="-122"/>
              </a:rPr>
              <a:t>万元的项目，预算准确的情况下一般可以节约</a:t>
            </a:r>
            <a:r>
              <a:rPr lang="en-US" altLang="zh-CN" sz="2400" noProof="1">
                <a:latin typeface="宋体" panose="02010600030101010101" pitchFamily="2" charset="-122"/>
                <a:ea typeface="宋体" panose="02010600030101010101" pitchFamily="2" charset="-122"/>
              </a:rPr>
              <a:t>5%-10%</a:t>
            </a:r>
            <a:r>
              <a:rPr lang="zh-CN" altLang="en-US" sz="2400" noProof="1">
                <a:latin typeface="宋体" panose="02010600030101010101" pitchFamily="2" charset="-122"/>
                <a:ea typeface="宋体" panose="02010600030101010101" pitchFamily="2" charset="-122"/>
              </a:rPr>
              <a:t>；招标投标活动费用</a:t>
            </a:r>
            <a:r>
              <a:rPr lang="en-US" altLang="zh-CN" sz="2400" noProof="1">
                <a:latin typeface="宋体" panose="02010600030101010101" pitchFamily="2" charset="-122"/>
                <a:ea typeface="宋体" panose="02010600030101010101" pitchFamily="2" charset="-122"/>
              </a:rPr>
              <a:t>1.5</a:t>
            </a:r>
            <a:r>
              <a:rPr lang="zh-CN" altLang="en-US" sz="2400" noProof="1">
                <a:latin typeface="宋体" panose="02010600030101010101" pitchFamily="2" charset="-122"/>
                <a:ea typeface="宋体" panose="02010600030101010101" pitchFamily="2" charset="-122"/>
              </a:rPr>
              <a:t>万元，则不适用招标方式。</a:t>
            </a:r>
          </a:p>
          <a:p>
            <a:pPr eaLnBrk="1" hangingPunct="1">
              <a:lnSpc>
                <a:spcPct val="100000"/>
              </a:lnSpc>
              <a:defRPr/>
            </a:pPr>
            <a:endParaRPr lang="zh-CN" altLang="en-US" sz="2000" noProof="1">
              <a:latin typeface="微软雅黑" panose="020B0503020204020204" pitchFamily="34" charset="-122"/>
              <a:ea typeface="微软雅黑" panose="020B0503020204020204" pitchFamily="34" charset="-122"/>
            </a:endParaRPr>
          </a:p>
        </p:txBody>
      </p:sp>
      <p:pic>
        <p:nvPicPr>
          <p:cNvPr id="133123" name="Picture 2"/>
          <p:cNvPicPr>
            <a:picLocks noChangeAspect="1" noChangeArrowheads="1"/>
          </p:cNvPicPr>
          <p:nvPr/>
        </p:nvPicPr>
        <p:blipFill>
          <a:blip r:embed="rId3" cstate="print"/>
          <a:srcRect/>
          <a:stretch>
            <a:fillRect/>
          </a:stretch>
        </p:blipFill>
        <p:spPr bwMode="auto">
          <a:xfrm>
            <a:off x="5953125" y="2089150"/>
            <a:ext cx="5892798" cy="3537188"/>
          </a:xfrm>
          <a:prstGeom prst="rect">
            <a:avLst/>
          </a:prstGeom>
          <a:noFill/>
          <a:ln w="9525">
            <a:noFill/>
            <a:miter lim="800000"/>
            <a:headEnd/>
            <a:tailEnd/>
          </a:ln>
        </p:spPr>
      </p:pic>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312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33126" name="矩形 3"/>
          <p:cNvSpPr>
            <a:spLocks noChangeArrowheads="1"/>
          </p:cNvSpPr>
          <p:nvPr/>
        </p:nvSpPr>
        <p:spPr bwMode="auto">
          <a:xfrm>
            <a:off x="1384300" y="1327299"/>
            <a:ext cx="2870200" cy="461665"/>
          </a:xfrm>
          <a:prstGeom prst="rect">
            <a:avLst/>
          </a:prstGeom>
          <a:solidFill>
            <a:srgbClr val="1F3984"/>
          </a:solid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4. </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交易成本合理</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内容占位符 2"/>
          <p:cNvSpPr>
            <a:spLocks noGrp="1" noChangeArrowheads="1"/>
          </p:cNvSpPr>
          <p:nvPr>
            <p:ph idx="4294967295"/>
          </p:nvPr>
        </p:nvSpPr>
        <p:spPr>
          <a:xfrm>
            <a:off x="1057275" y="2581275"/>
            <a:ext cx="4435475" cy="2576513"/>
          </a:xfrm>
        </p:spPr>
        <p:txBody>
          <a:bodyPr/>
          <a:lstStyle/>
          <a:p>
            <a:pPr eaLnBrk="1" hangingPunct="1"/>
            <a:r>
              <a:rPr lang="zh-CN" altLang="zh-CN" sz="2400" dirty="0">
                <a:latin typeface="宋体" panose="02010600030101010101" pitchFamily="2" charset="-122"/>
                <a:ea typeface="宋体" panose="02010600030101010101" pitchFamily="2" charset="-122"/>
              </a:rPr>
              <a:t>在招标准备阶段，法律法规对依法必须招标的项目审批、核准以及招标人自主招标实行备案事宜作了规定。</a:t>
            </a:r>
          </a:p>
          <a:p>
            <a:pPr eaLnBrk="1" hangingPunct="1"/>
            <a:r>
              <a:rPr lang="zh-CN" altLang="zh-CN" sz="2400" dirty="0">
                <a:latin typeface="宋体" panose="02010600030101010101" pitchFamily="2" charset="-122"/>
                <a:ea typeface="宋体" panose="02010600030101010101" pitchFamily="2" charset="-122"/>
              </a:rPr>
              <a:t>本程序从资格审查阶段开始，划分为</a:t>
            </a:r>
            <a:r>
              <a:rPr lang="en-US" altLang="zh-CN" sz="2400" dirty="0">
                <a:latin typeface="宋体" panose="02010600030101010101" pitchFamily="2" charset="-122"/>
                <a:ea typeface="宋体" panose="02010600030101010101" pitchFamily="2" charset="-122"/>
              </a:rPr>
              <a:t>7</a:t>
            </a:r>
            <a:r>
              <a:rPr lang="zh-CN" altLang="zh-CN" sz="2400" dirty="0">
                <a:latin typeface="宋体" panose="02010600030101010101" pitchFamily="2" charset="-122"/>
                <a:ea typeface="宋体" panose="02010600030101010101" pitchFamily="2" charset="-122"/>
              </a:rPr>
              <a:t>个阶段。</a:t>
            </a:r>
          </a:p>
          <a:p>
            <a:pPr eaLnBrk="1" hangingPunct="1"/>
            <a:endParaRPr lang="zh-CN" altLang="en-US" sz="2000" dirty="0">
              <a:latin typeface="微软雅黑" panose="020B0503020204020204" pitchFamily="34" charset="-122"/>
              <a:ea typeface="微软雅黑" panose="020B0503020204020204" pitchFamily="34" charset="-122"/>
            </a:endParaRPr>
          </a:p>
          <a:p>
            <a:pPr eaLnBrk="1" hangingPunct="1"/>
            <a:endParaRPr lang="zh-CN" altLang="en-US" sz="2000" dirty="0">
              <a:latin typeface="微软雅黑" panose="020B0503020204020204" pitchFamily="34" charset="-122"/>
              <a:ea typeface="微软雅黑" panose="020B0503020204020204" pitchFamily="34" charset="-122"/>
            </a:endParaRPr>
          </a:p>
        </p:txBody>
      </p:sp>
      <p:sp>
        <p:nvSpPr>
          <p:cNvPr id="2" name="五边形 1"/>
          <p:cNvSpPr/>
          <p:nvPr/>
        </p:nvSpPr>
        <p:spPr>
          <a:xfrm>
            <a:off x="6288088" y="1268413"/>
            <a:ext cx="3852862" cy="484187"/>
          </a:xfrm>
          <a:prstGeom prst="homePlat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1</a:t>
            </a:r>
            <a:r>
              <a:rPr lang="zh-CN" altLang="zh-CN" sz="2400" dirty="0">
                <a:solidFill>
                  <a:schemeClr val="tx1"/>
                </a:solidFill>
              </a:rPr>
              <a:t>．资格预审阶段</a:t>
            </a:r>
            <a:endParaRPr lang="zh-CN" altLang="zh-CN" sz="2400" b="1" dirty="0">
              <a:solidFill>
                <a:schemeClr val="tx1"/>
              </a:solidFill>
            </a:endParaRPr>
          </a:p>
        </p:txBody>
      </p:sp>
      <p:sp>
        <p:nvSpPr>
          <p:cNvPr id="4" name="五边形 3"/>
          <p:cNvSpPr/>
          <p:nvPr/>
        </p:nvSpPr>
        <p:spPr>
          <a:xfrm>
            <a:off x="6288088" y="1916113"/>
            <a:ext cx="3852862" cy="485775"/>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2</a:t>
            </a:r>
            <a:r>
              <a:rPr lang="zh-CN" altLang="zh-CN" sz="2400" dirty="0">
                <a:solidFill>
                  <a:schemeClr val="tx1"/>
                </a:solidFill>
              </a:rPr>
              <a:t>．</a:t>
            </a:r>
            <a:r>
              <a:rPr lang="zh-CN" altLang="en-US" sz="2400" dirty="0">
                <a:solidFill>
                  <a:schemeClr val="tx1"/>
                </a:solidFill>
              </a:rPr>
              <a:t>招标</a:t>
            </a:r>
            <a:r>
              <a:rPr lang="zh-CN" altLang="zh-CN" sz="2400" dirty="0">
                <a:solidFill>
                  <a:schemeClr val="tx1"/>
                </a:solidFill>
              </a:rPr>
              <a:t>阶段</a:t>
            </a:r>
            <a:endParaRPr lang="zh-CN" altLang="zh-CN" sz="2400" b="1" dirty="0">
              <a:solidFill>
                <a:schemeClr val="tx1"/>
              </a:solidFill>
            </a:endParaRPr>
          </a:p>
        </p:txBody>
      </p:sp>
      <p:sp>
        <p:nvSpPr>
          <p:cNvPr id="5" name="五边形 4"/>
          <p:cNvSpPr/>
          <p:nvPr/>
        </p:nvSpPr>
        <p:spPr>
          <a:xfrm>
            <a:off x="6288088" y="2565400"/>
            <a:ext cx="3852862" cy="484188"/>
          </a:xfrm>
          <a:prstGeom prst="homePlate">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3</a:t>
            </a:r>
            <a:r>
              <a:rPr lang="zh-CN" altLang="zh-CN" sz="2400" dirty="0">
                <a:solidFill>
                  <a:schemeClr val="tx1"/>
                </a:solidFill>
              </a:rPr>
              <a:t>．</a:t>
            </a:r>
            <a:r>
              <a:rPr lang="zh-CN" altLang="en-US" sz="2400" dirty="0">
                <a:solidFill>
                  <a:schemeClr val="tx1"/>
                </a:solidFill>
              </a:rPr>
              <a:t>投标阶段</a:t>
            </a:r>
            <a:r>
              <a:rPr lang="zh-CN" altLang="zh-CN" sz="2400" dirty="0">
                <a:solidFill>
                  <a:schemeClr val="tx1"/>
                </a:solidFill>
              </a:rPr>
              <a:t>阶段</a:t>
            </a:r>
            <a:endParaRPr lang="zh-CN" altLang="zh-CN" sz="2400" b="1" dirty="0">
              <a:solidFill>
                <a:schemeClr val="tx1"/>
              </a:solidFill>
            </a:endParaRPr>
          </a:p>
        </p:txBody>
      </p:sp>
      <p:sp>
        <p:nvSpPr>
          <p:cNvPr id="6" name="五边形 5"/>
          <p:cNvSpPr/>
          <p:nvPr/>
        </p:nvSpPr>
        <p:spPr>
          <a:xfrm>
            <a:off x="6327775" y="3213100"/>
            <a:ext cx="3813175" cy="484188"/>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4</a:t>
            </a:r>
            <a:r>
              <a:rPr lang="zh-CN" altLang="zh-CN" sz="2400" dirty="0">
                <a:solidFill>
                  <a:schemeClr val="tx1"/>
                </a:solidFill>
              </a:rPr>
              <a:t>．</a:t>
            </a:r>
            <a:r>
              <a:rPr lang="zh-CN" altLang="en-US" sz="2400" dirty="0">
                <a:solidFill>
                  <a:schemeClr val="tx1"/>
                </a:solidFill>
              </a:rPr>
              <a:t>开标阶段</a:t>
            </a:r>
            <a:r>
              <a:rPr lang="zh-CN" altLang="zh-CN" sz="2400" dirty="0">
                <a:solidFill>
                  <a:schemeClr val="tx1"/>
                </a:solidFill>
              </a:rPr>
              <a:t>阶段</a:t>
            </a:r>
            <a:endParaRPr lang="zh-CN" altLang="zh-CN" sz="2400" b="1" dirty="0">
              <a:solidFill>
                <a:schemeClr val="tx1"/>
              </a:solidFill>
            </a:endParaRPr>
          </a:p>
        </p:txBody>
      </p:sp>
      <p:sp>
        <p:nvSpPr>
          <p:cNvPr id="7" name="五边形 6"/>
          <p:cNvSpPr/>
          <p:nvPr/>
        </p:nvSpPr>
        <p:spPr>
          <a:xfrm>
            <a:off x="6327775" y="3863975"/>
            <a:ext cx="3813175" cy="485775"/>
          </a:xfrm>
          <a:prstGeom prst="homePlate">
            <a:avLst/>
          </a:prstGeom>
          <a:solidFill>
            <a:srgbClr val="C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5</a:t>
            </a:r>
            <a:r>
              <a:rPr lang="zh-CN" altLang="zh-CN" sz="2400" dirty="0">
                <a:solidFill>
                  <a:schemeClr val="tx1"/>
                </a:solidFill>
              </a:rPr>
              <a:t>．</a:t>
            </a:r>
            <a:r>
              <a:rPr lang="zh-CN" altLang="en-US" sz="2400" dirty="0">
                <a:solidFill>
                  <a:schemeClr val="tx1"/>
                </a:solidFill>
              </a:rPr>
              <a:t>评标</a:t>
            </a:r>
            <a:r>
              <a:rPr lang="zh-CN" altLang="zh-CN" sz="2400" dirty="0">
                <a:solidFill>
                  <a:schemeClr val="tx1"/>
                </a:solidFill>
              </a:rPr>
              <a:t>阶段</a:t>
            </a:r>
            <a:endParaRPr lang="zh-CN" altLang="zh-CN" sz="2400" b="1" dirty="0">
              <a:solidFill>
                <a:schemeClr val="tx1"/>
              </a:solidFill>
            </a:endParaRPr>
          </a:p>
        </p:txBody>
      </p:sp>
      <p:sp>
        <p:nvSpPr>
          <p:cNvPr id="8" name="五边形 7"/>
          <p:cNvSpPr/>
          <p:nvPr/>
        </p:nvSpPr>
        <p:spPr>
          <a:xfrm>
            <a:off x="6327775" y="4508500"/>
            <a:ext cx="3813175" cy="485775"/>
          </a:xfrm>
          <a:prstGeom prst="homePlat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6.  </a:t>
            </a:r>
            <a:r>
              <a:rPr lang="zh-CN" altLang="en-US" sz="2400" dirty="0">
                <a:solidFill>
                  <a:schemeClr val="tx1"/>
                </a:solidFill>
              </a:rPr>
              <a:t>定标阶段</a:t>
            </a:r>
            <a:endParaRPr lang="zh-CN" altLang="zh-CN" sz="2400" b="1" dirty="0">
              <a:solidFill>
                <a:schemeClr val="tx1"/>
              </a:solidFill>
            </a:endParaRPr>
          </a:p>
        </p:txBody>
      </p:sp>
      <p:sp>
        <p:nvSpPr>
          <p:cNvPr id="9" name="五边形 8"/>
          <p:cNvSpPr/>
          <p:nvPr/>
        </p:nvSpPr>
        <p:spPr>
          <a:xfrm>
            <a:off x="6327775" y="5157788"/>
            <a:ext cx="3813175" cy="48418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400" dirty="0">
                <a:solidFill>
                  <a:schemeClr val="tx1"/>
                </a:solidFill>
              </a:rPr>
              <a:t>7.  </a:t>
            </a:r>
            <a:r>
              <a:rPr lang="zh-CN" altLang="en-US" sz="2400" dirty="0">
                <a:solidFill>
                  <a:schemeClr val="tx1"/>
                </a:solidFill>
              </a:rPr>
              <a:t>签订合同</a:t>
            </a:r>
            <a:endParaRPr lang="zh-CN" altLang="zh-CN" sz="2400" b="1" dirty="0">
              <a:solidFill>
                <a:schemeClr val="tx1"/>
              </a:solidFill>
            </a:endParaRPr>
          </a:p>
        </p:txBody>
      </p:sp>
      <p:sp>
        <p:nvSpPr>
          <p:cNvPr id="10" name="矩形 9"/>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415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34156" name="矩形 3"/>
          <p:cNvSpPr>
            <a:spLocks noChangeArrowheads="1"/>
          </p:cNvSpPr>
          <p:nvPr/>
        </p:nvSpPr>
        <p:spPr bwMode="auto">
          <a:xfrm>
            <a:off x="1219200" y="1787525"/>
            <a:ext cx="2882900" cy="461665"/>
          </a:xfrm>
          <a:prstGeom prst="rect">
            <a:avLst/>
          </a:prstGeom>
          <a:solidFill>
            <a:srgbClr val="1F3984"/>
          </a:solidFill>
          <a:ln w="9525">
            <a:noFill/>
            <a:miter lim="800000"/>
          </a:ln>
        </p:spPr>
        <p:txBody>
          <a:bodyPr wrap="square">
            <a:spAutoFit/>
          </a:bodyPr>
          <a:lstStyle/>
          <a:p>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5. </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企业招标程序</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35171" name="内容占位符 2"/>
          <p:cNvSpPr>
            <a:spLocks noGrp="1" noChangeArrowheads="1"/>
          </p:cNvSpPr>
          <p:nvPr>
            <p:ph idx="4294967295"/>
          </p:nvPr>
        </p:nvSpPr>
        <p:spPr>
          <a:xfrm>
            <a:off x="323850" y="1347788"/>
            <a:ext cx="7312025" cy="787400"/>
          </a:xfrm>
        </p:spPr>
        <p:txBody>
          <a:bodyPr/>
          <a:lstStyle/>
          <a:p>
            <a:pPr eaLnBrk="1" hangingPunct="1"/>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、企业招标程序</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资格预审</a:t>
            </a:r>
            <a:endParaRPr lang="en-US" altLang="zh-CN" dirty="0">
              <a:latin typeface="黑体" panose="02010609060101010101" pitchFamily="49" charset="-122"/>
              <a:ea typeface="黑体" panose="02010609060101010101" pitchFamily="49" charset="-122"/>
            </a:endParaRPr>
          </a:p>
          <a:p>
            <a:pPr eaLnBrk="1" hangingPunct="1"/>
            <a:endParaRPr lang="en-US" altLang="zh-CN" dirty="0">
              <a:latin typeface="黑体" panose="02010609060101010101" pitchFamily="49" charset="-122"/>
              <a:ea typeface="黑体" panose="02010609060101010101" pitchFamily="49" charset="-122"/>
            </a:endParaRPr>
          </a:p>
          <a:p>
            <a:pPr eaLnBrk="1" hangingPunct="1"/>
            <a:endParaRPr lang="zh-CN" altLang="en-US" dirty="0"/>
          </a:p>
        </p:txBody>
      </p:sp>
      <p:sp>
        <p:nvSpPr>
          <p:cNvPr id="4" name="圆角矩形 3"/>
          <p:cNvSpPr/>
          <p:nvPr/>
        </p:nvSpPr>
        <p:spPr>
          <a:xfrm>
            <a:off x="1138238" y="2046288"/>
            <a:ext cx="10034587" cy="14573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000" dirty="0">
                <a:solidFill>
                  <a:schemeClr val="tx2"/>
                </a:solidFill>
                <a:latin typeface="微软雅黑" panose="020B0503020204020204" pitchFamily="34" charset="-122"/>
                <a:ea typeface="微软雅黑" panose="020B0503020204020204" pitchFamily="34" charset="-122"/>
              </a:rPr>
              <a:t>a</a:t>
            </a:r>
            <a:r>
              <a:rPr lang="zh-CN" altLang="en-US" sz="2000" dirty="0">
                <a:solidFill>
                  <a:schemeClr val="tx2"/>
                </a:solidFill>
                <a:latin typeface="微软雅黑" panose="020B0503020204020204" pitchFamily="34" charset="-122"/>
                <a:ea typeface="微软雅黑" panose="020B0503020204020204" pitchFamily="34" charset="-122"/>
              </a:rPr>
              <a:t>）发布资格预审公告和编制资格预审文件</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r>
              <a:rPr lang="zh-CN" altLang="en-US" sz="2000" dirty="0">
                <a:solidFill>
                  <a:srgbClr val="FF0000"/>
                </a:solidFill>
                <a:latin typeface="微软雅黑" panose="020B0503020204020204" pitchFamily="34" charset="-122"/>
                <a:ea typeface="微软雅黑" panose="020B0503020204020204" pitchFamily="34" charset="-122"/>
              </a:rPr>
              <a:t>媒介</a:t>
            </a:r>
            <a:r>
              <a:rPr lang="zh-CN" altLang="en-US" sz="2000" dirty="0">
                <a:solidFill>
                  <a:schemeClr val="tx2"/>
                </a:solidFill>
                <a:latin typeface="微软雅黑" panose="020B0503020204020204" pitchFamily="34" charset="-122"/>
                <a:ea typeface="微软雅黑" panose="020B0503020204020204" pitchFamily="34" charset="-122"/>
              </a:rPr>
              <a:t>：国家或企业指定媒介；</a:t>
            </a:r>
            <a:r>
              <a:rPr lang="zh-CN" altLang="en-US" sz="2000" dirty="0">
                <a:solidFill>
                  <a:srgbClr val="FF0000"/>
                </a:solidFill>
                <a:latin typeface="微软雅黑" panose="020B0503020204020204" pitchFamily="34" charset="-122"/>
                <a:ea typeface="微软雅黑" panose="020B0503020204020204" pitchFamily="34" charset="-122"/>
              </a:rPr>
              <a:t>内容</a:t>
            </a:r>
            <a:r>
              <a:rPr lang="zh-CN" altLang="en-US" sz="2000" dirty="0">
                <a:solidFill>
                  <a:schemeClr val="tx2"/>
                </a:solidFill>
                <a:latin typeface="微软雅黑" panose="020B0503020204020204" pitchFamily="34" charset="-122"/>
                <a:ea typeface="微软雅黑" panose="020B0503020204020204" pitchFamily="34" charset="-122"/>
              </a:rPr>
              <a:t>：参照标准文件；</a:t>
            </a:r>
            <a:r>
              <a:rPr lang="zh-CN" altLang="en-US" sz="2000" dirty="0">
                <a:solidFill>
                  <a:srgbClr val="FF0000"/>
                </a:solidFill>
                <a:latin typeface="微软雅黑" panose="020B0503020204020204" pitchFamily="34" charset="-122"/>
                <a:ea typeface="微软雅黑" panose="020B0503020204020204" pitchFamily="34" charset="-122"/>
              </a:rPr>
              <a:t>公示</a:t>
            </a:r>
            <a:r>
              <a:rPr lang="zh-CN" altLang="en-US" sz="2000" dirty="0">
                <a:solidFill>
                  <a:schemeClr val="tx2"/>
                </a:solidFill>
                <a:latin typeface="微软雅黑" panose="020B0503020204020204" pitchFamily="34" charset="-122"/>
                <a:ea typeface="微软雅黑" panose="020B0503020204020204" pitchFamily="34" charset="-122"/>
              </a:rPr>
              <a:t>：重要项目资格预审文件；</a:t>
            </a:r>
            <a:r>
              <a:rPr lang="zh-CN" altLang="en-US" sz="2000" dirty="0">
                <a:solidFill>
                  <a:srgbClr val="FF0000"/>
                </a:solidFill>
                <a:latin typeface="微软雅黑" panose="020B0503020204020204" pitchFamily="34" charset="-122"/>
                <a:ea typeface="微软雅黑" panose="020B0503020204020204" pitchFamily="34" charset="-122"/>
              </a:rPr>
              <a:t>期限</a:t>
            </a:r>
            <a:r>
              <a:rPr lang="zh-CN" altLang="en-US" sz="2000" dirty="0">
                <a:solidFill>
                  <a:schemeClr val="tx2"/>
                </a:solidFill>
                <a:latin typeface="微软雅黑" panose="020B0503020204020204" pitchFamily="34" charset="-122"/>
                <a:ea typeface="微软雅黑" panose="020B0503020204020204" pitchFamily="34" charset="-122"/>
              </a:rPr>
              <a:t>：发售期不得少于</a:t>
            </a:r>
            <a:r>
              <a:rPr lang="en-US" altLang="zh-CN" sz="2000" dirty="0">
                <a:solidFill>
                  <a:schemeClr val="tx2"/>
                </a:solidFill>
                <a:latin typeface="微软雅黑" panose="020B0503020204020204" pitchFamily="34" charset="-122"/>
                <a:ea typeface="微软雅黑" panose="020B0503020204020204" pitchFamily="34" charset="-122"/>
              </a:rPr>
              <a:t>5</a:t>
            </a:r>
            <a:r>
              <a:rPr lang="zh-CN" altLang="en-US" sz="2000" dirty="0">
                <a:solidFill>
                  <a:schemeClr val="tx2"/>
                </a:solidFill>
                <a:latin typeface="微软雅黑" panose="020B0503020204020204" pitchFamily="34" charset="-122"/>
                <a:ea typeface="微软雅黑" panose="020B0503020204020204" pitchFamily="34" charset="-122"/>
              </a:rPr>
              <a:t>日；</a:t>
            </a:r>
            <a:r>
              <a:rPr lang="zh-CN" altLang="en-US" sz="2000" dirty="0">
                <a:solidFill>
                  <a:srgbClr val="FF0000"/>
                </a:solidFill>
                <a:latin typeface="微软雅黑" panose="020B0503020204020204" pitchFamily="34" charset="-122"/>
                <a:ea typeface="微软雅黑" panose="020B0503020204020204" pitchFamily="34" charset="-122"/>
              </a:rPr>
              <a:t>截止</a:t>
            </a:r>
            <a:r>
              <a:rPr lang="zh-CN" altLang="en-US" sz="2000" dirty="0">
                <a:solidFill>
                  <a:schemeClr val="tx2"/>
                </a:solidFill>
                <a:latin typeface="微软雅黑" panose="020B0503020204020204" pitchFamily="34" charset="-122"/>
                <a:ea typeface="微软雅黑" panose="020B0503020204020204" pitchFamily="34" charset="-122"/>
              </a:rPr>
              <a:t>：文件停止发售之日起</a:t>
            </a:r>
            <a:r>
              <a:rPr lang="en-US" altLang="zh-CN" sz="2000" dirty="0">
                <a:solidFill>
                  <a:srgbClr val="FF0000"/>
                </a:solidFill>
                <a:latin typeface="微软雅黑" panose="020B0503020204020204" pitchFamily="34" charset="-122"/>
                <a:ea typeface="微软雅黑" panose="020B0503020204020204" pitchFamily="34" charset="-122"/>
              </a:rPr>
              <a:t>3</a:t>
            </a:r>
            <a:r>
              <a:rPr lang="zh-CN" altLang="en-US" sz="2000" dirty="0">
                <a:solidFill>
                  <a:schemeClr val="tx2"/>
                </a:solidFill>
                <a:latin typeface="微软雅黑" panose="020B0503020204020204" pitchFamily="34" charset="-122"/>
                <a:ea typeface="微软雅黑" panose="020B0503020204020204" pitchFamily="34" charset="-122"/>
              </a:rPr>
              <a:t>日</a:t>
            </a:r>
          </a:p>
        </p:txBody>
      </p:sp>
      <p:sp>
        <p:nvSpPr>
          <p:cNvPr id="5" name="圆角矩形 4"/>
          <p:cNvSpPr/>
          <p:nvPr/>
        </p:nvSpPr>
        <p:spPr>
          <a:xfrm>
            <a:off x="6132513" y="5049838"/>
            <a:ext cx="5040312" cy="12731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000" dirty="0">
                <a:solidFill>
                  <a:schemeClr val="tx2"/>
                </a:solidFill>
                <a:latin typeface="微软雅黑" panose="020B0503020204020204" pitchFamily="34" charset="-122"/>
                <a:ea typeface="微软雅黑" panose="020B0503020204020204" pitchFamily="34" charset="-122"/>
              </a:rPr>
              <a:t>e</a:t>
            </a:r>
            <a:r>
              <a:rPr lang="zh-CN" altLang="en-US" sz="2000" dirty="0">
                <a:solidFill>
                  <a:schemeClr val="tx2"/>
                </a:solidFill>
                <a:latin typeface="微软雅黑" panose="020B0503020204020204" pitchFamily="34" charset="-122"/>
                <a:ea typeface="微软雅黑" panose="020B0503020204020204" pitchFamily="34" charset="-122"/>
              </a:rPr>
              <a:t>）处理结果</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r>
              <a:rPr lang="zh-CN" altLang="en-US" sz="2000" dirty="0">
                <a:solidFill>
                  <a:schemeClr val="tx2"/>
                </a:solidFill>
                <a:latin typeface="微软雅黑" panose="020B0503020204020204" pitchFamily="34" charset="-122"/>
                <a:ea typeface="微软雅黑" panose="020B0503020204020204" pitchFamily="34" charset="-122"/>
              </a:rPr>
              <a:t>招标人撰写资格评审报告</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r>
              <a:rPr lang="zh-CN" altLang="en-US" sz="2000" dirty="0">
                <a:solidFill>
                  <a:schemeClr val="tx2"/>
                </a:solidFill>
                <a:latin typeface="微软雅黑" panose="020B0503020204020204" pitchFamily="34" charset="-122"/>
                <a:ea typeface="微软雅黑" panose="020B0503020204020204" pitchFamily="34" charset="-122"/>
              </a:rPr>
              <a:t>向合格和未合格供应商发出通知</a:t>
            </a:r>
          </a:p>
        </p:txBody>
      </p:sp>
      <p:sp>
        <p:nvSpPr>
          <p:cNvPr id="6" name="圆角矩形 5"/>
          <p:cNvSpPr/>
          <p:nvPr/>
        </p:nvSpPr>
        <p:spPr>
          <a:xfrm>
            <a:off x="1184275" y="5087938"/>
            <a:ext cx="4149725" cy="1211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000" dirty="0">
                <a:solidFill>
                  <a:schemeClr val="tx2"/>
                </a:solidFill>
                <a:latin typeface="微软雅黑" panose="020B0503020204020204" pitchFamily="34" charset="-122"/>
                <a:ea typeface="微软雅黑" panose="020B0503020204020204" pitchFamily="34" charset="-122"/>
              </a:rPr>
              <a:t>c</a:t>
            </a:r>
            <a:r>
              <a:rPr lang="zh-CN" altLang="en-US" sz="2000" dirty="0">
                <a:solidFill>
                  <a:schemeClr val="tx2"/>
                </a:solidFill>
                <a:latin typeface="微软雅黑" panose="020B0503020204020204" pitchFamily="34" charset="-122"/>
                <a:ea typeface="微软雅黑" panose="020B0503020204020204" pitchFamily="34" charset="-122"/>
              </a:rPr>
              <a:t>）评审文件</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r>
              <a:rPr lang="zh-CN" altLang="en-US" sz="2000" dirty="0">
                <a:solidFill>
                  <a:srgbClr val="FF0000"/>
                </a:solidFill>
                <a:latin typeface="微软雅黑" panose="020B0503020204020204" pitchFamily="34" charset="-122"/>
                <a:ea typeface="微软雅黑" panose="020B0503020204020204" pitchFamily="34" charset="-122"/>
              </a:rPr>
              <a:t>招标人</a:t>
            </a:r>
            <a:r>
              <a:rPr lang="zh-CN" altLang="en-US" sz="2000" dirty="0">
                <a:solidFill>
                  <a:schemeClr val="tx2"/>
                </a:solidFill>
                <a:latin typeface="微软雅黑" panose="020B0503020204020204" pitchFamily="34" charset="-122"/>
                <a:ea typeface="微软雅黑" panose="020B0503020204020204" pitchFamily="34" charset="-122"/>
              </a:rPr>
              <a:t>负责审查申请文件。</a:t>
            </a:r>
            <a:endParaRPr lang="en-US" altLang="zh-CN" sz="2000" dirty="0">
              <a:solidFill>
                <a:schemeClr val="tx2"/>
              </a:solidFill>
              <a:latin typeface="微软雅黑" panose="020B0503020204020204" pitchFamily="34" charset="-122"/>
              <a:ea typeface="微软雅黑" panose="020B0503020204020204" pitchFamily="34" charset="-122"/>
            </a:endParaRPr>
          </a:p>
        </p:txBody>
      </p:sp>
      <p:sp>
        <p:nvSpPr>
          <p:cNvPr id="7" name="圆角矩形 6"/>
          <p:cNvSpPr/>
          <p:nvPr/>
        </p:nvSpPr>
        <p:spPr>
          <a:xfrm>
            <a:off x="1146175" y="3621088"/>
            <a:ext cx="4273550" cy="1350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CN" sz="2000" dirty="0">
                <a:solidFill>
                  <a:schemeClr val="tx2"/>
                </a:solidFill>
                <a:latin typeface="微软雅黑" panose="020B0503020204020204" pitchFamily="34" charset="-122"/>
                <a:ea typeface="微软雅黑" panose="020B0503020204020204" pitchFamily="34" charset="-122"/>
              </a:rPr>
              <a:t>b</a:t>
            </a:r>
            <a:r>
              <a:rPr lang="zh-CN" altLang="zh-CN" sz="2000" dirty="0">
                <a:solidFill>
                  <a:schemeClr val="tx2"/>
                </a:solidFill>
                <a:latin typeface="微软雅黑" panose="020B0503020204020204" pitchFamily="34" charset="-122"/>
                <a:ea typeface="微软雅黑" panose="020B0503020204020204" pitchFamily="34" charset="-122"/>
              </a:rPr>
              <a:t>）递交资格预审申请文件</a:t>
            </a:r>
            <a:r>
              <a:rPr lang="zh-CN" altLang="en-US" sz="2000" dirty="0">
                <a:solidFill>
                  <a:schemeClr val="tx2"/>
                </a:solidFill>
                <a:latin typeface="微软雅黑" panose="020B0503020204020204" pitchFamily="34" charset="-122"/>
                <a:ea typeface="微软雅黑" panose="020B0503020204020204" pitchFamily="34" charset="-122"/>
              </a:rPr>
              <a:t>潜在投标人领取资格预审文件。</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r>
              <a:rPr lang="zh-CN" altLang="en-US" sz="2000" dirty="0">
                <a:solidFill>
                  <a:schemeClr val="tx2"/>
                </a:solidFill>
                <a:latin typeface="微软雅黑" panose="020B0503020204020204" pitchFamily="34" charset="-122"/>
                <a:ea typeface="微软雅黑" panose="020B0503020204020204" pitchFamily="34" charset="-122"/>
              </a:rPr>
              <a:t>资格申请人以约定递交申请书</a:t>
            </a:r>
          </a:p>
        </p:txBody>
      </p:sp>
      <p:sp>
        <p:nvSpPr>
          <p:cNvPr id="8" name="圆角矩形 7"/>
          <p:cNvSpPr/>
          <p:nvPr/>
        </p:nvSpPr>
        <p:spPr>
          <a:xfrm>
            <a:off x="6170613" y="3565525"/>
            <a:ext cx="5002212" cy="1406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endParaRPr lang="en-US" altLang="zh-CN" dirty="0">
              <a:solidFill>
                <a:schemeClr val="tx2"/>
              </a:solidFill>
              <a:latin typeface="微软雅黑" panose="020B0503020204020204" pitchFamily="34" charset="-122"/>
              <a:ea typeface="微软雅黑" panose="020B0503020204020204" pitchFamily="34" charset="-122"/>
            </a:endParaRPr>
          </a:p>
          <a:p>
            <a:pPr eaLnBrk="0" hangingPunct="0">
              <a:defRPr/>
            </a:pPr>
            <a:r>
              <a:rPr lang="en-US" altLang="zh-CN" sz="2000" dirty="0">
                <a:solidFill>
                  <a:schemeClr val="tx2"/>
                </a:solidFill>
                <a:latin typeface="微软雅黑" panose="020B0503020204020204" pitchFamily="34" charset="-122"/>
                <a:ea typeface="微软雅黑" panose="020B0503020204020204" pitchFamily="34" charset="-122"/>
              </a:rPr>
              <a:t>d</a:t>
            </a:r>
            <a:r>
              <a:rPr lang="zh-CN" altLang="en-US" sz="2000" dirty="0">
                <a:solidFill>
                  <a:schemeClr val="tx2"/>
                </a:solidFill>
                <a:latin typeface="微软雅黑" panose="020B0503020204020204" pitchFamily="34" charset="-122"/>
                <a:ea typeface="微软雅黑" panose="020B0503020204020204" pitchFamily="34" charset="-122"/>
              </a:rPr>
              <a:t>）审查核实</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r>
              <a:rPr lang="zh-CN" altLang="en-US" sz="2000" dirty="0">
                <a:solidFill>
                  <a:schemeClr val="tx2"/>
                </a:solidFill>
                <a:latin typeface="微软雅黑" panose="020B0503020204020204" pitchFamily="34" charset="-122"/>
                <a:ea typeface="微软雅黑" panose="020B0503020204020204" pitchFamily="34" charset="-122"/>
              </a:rPr>
              <a:t>采购人享有在招标期间对供应商资格审核的权利</a:t>
            </a:r>
            <a:r>
              <a:rPr lang="zh-CN" altLang="en-US" sz="2000" dirty="0">
                <a:solidFill>
                  <a:srgbClr val="FF0000"/>
                </a:solidFill>
                <a:latin typeface="微软雅黑" panose="020B0503020204020204" pitchFamily="34" charset="-122"/>
                <a:ea typeface="微软雅黑" panose="020B0503020204020204" pitchFamily="34" charset="-122"/>
              </a:rPr>
              <a:t>（特别规定</a:t>
            </a:r>
            <a:r>
              <a:rPr lang="zh-CN" altLang="en-US" sz="2000" dirty="0">
                <a:solidFill>
                  <a:schemeClr val="tx2"/>
                </a:solidFill>
                <a:latin typeface="微软雅黑" panose="020B0503020204020204" pitchFamily="34" charset="-122"/>
                <a:ea typeface="微软雅黑" panose="020B0503020204020204" pitchFamily="34" charset="-122"/>
              </a:rPr>
              <a:t>）</a:t>
            </a:r>
            <a:endParaRPr lang="en-US" altLang="zh-CN" sz="2000" dirty="0">
              <a:solidFill>
                <a:schemeClr val="tx2"/>
              </a:solidFill>
              <a:latin typeface="微软雅黑" panose="020B0503020204020204" pitchFamily="34" charset="-122"/>
              <a:ea typeface="微软雅黑" panose="020B0503020204020204" pitchFamily="34" charset="-122"/>
            </a:endParaRPr>
          </a:p>
          <a:p>
            <a:pPr eaLnBrk="0" hangingPunct="0">
              <a:defRPr/>
            </a:pPr>
            <a:endParaRPr lang="zh-CN" altLang="en-US" dirty="0">
              <a:solidFill>
                <a:schemeClr val="tx2"/>
              </a:solidFill>
              <a:latin typeface="微软雅黑" panose="020B0503020204020204" pitchFamily="34" charset="-122"/>
              <a:ea typeface="微软雅黑" panose="020B0503020204020204" pitchFamily="34" charset="-122"/>
            </a:endParaRPr>
          </a:p>
        </p:txBody>
      </p:sp>
      <p:sp>
        <p:nvSpPr>
          <p:cNvPr id="9" name="椭圆 8"/>
          <p:cNvSpPr/>
          <p:nvPr/>
        </p:nvSpPr>
        <p:spPr>
          <a:xfrm>
            <a:off x="514350" y="2351088"/>
            <a:ext cx="468313" cy="3508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10" name="椭圆 9"/>
          <p:cNvSpPr/>
          <p:nvPr/>
        </p:nvSpPr>
        <p:spPr>
          <a:xfrm>
            <a:off x="546100" y="3810000"/>
            <a:ext cx="469900" cy="3508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11" name="椭圆 10"/>
          <p:cNvSpPr/>
          <p:nvPr/>
        </p:nvSpPr>
        <p:spPr>
          <a:xfrm>
            <a:off x="508000" y="5638800"/>
            <a:ext cx="469900" cy="3508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sp>
        <p:nvSpPr>
          <p:cNvPr id="12" name="椭圆 11"/>
          <p:cNvSpPr/>
          <p:nvPr/>
        </p:nvSpPr>
        <p:spPr>
          <a:xfrm>
            <a:off x="5637213" y="4019550"/>
            <a:ext cx="469900" cy="3508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sp>
        <p:nvSpPr>
          <p:cNvPr id="13" name="椭圆 12"/>
          <p:cNvSpPr/>
          <p:nvPr/>
        </p:nvSpPr>
        <p:spPr>
          <a:xfrm>
            <a:off x="5648325" y="5597525"/>
            <a:ext cx="468313" cy="3508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dirty="0">
                <a:latin typeface="微软雅黑" panose="020B0503020204020204" pitchFamily="34" charset="-122"/>
                <a:ea typeface="微软雅黑" panose="020B0503020204020204" pitchFamily="34" charset="-122"/>
              </a:rPr>
              <a:t>5</a:t>
            </a:r>
            <a:endParaRPr lang="zh-CN" altLang="en-US" dirty="0">
              <a:latin typeface="微软雅黑" panose="020B0503020204020204" pitchFamily="34" charset="-122"/>
              <a:ea typeface="微软雅黑" panose="020B0503020204020204" pitchFamily="34" charset="-122"/>
            </a:endParaRPr>
          </a:p>
        </p:txBody>
      </p:sp>
      <p:sp>
        <p:nvSpPr>
          <p:cNvPr id="14" name="矩形 1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57006" y="513021"/>
            <a:ext cx="2724149" cy="1913860"/>
          </a:xfrm>
          <a:prstGeom prst="rect">
            <a:avLst/>
          </a:prstGeom>
        </p:spPr>
      </p:pic>
      <p:pic>
        <p:nvPicPr>
          <p:cNvPr id="3" name="图片 2"/>
          <p:cNvPicPr>
            <a:picLocks noChangeAspect="1"/>
          </p:cNvPicPr>
          <p:nvPr/>
        </p:nvPicPr>
        <p:blipFill>
          <a:blip r:embed="rId3" cstate="print"/>
          <a:stretch>
            <a:fillRect/>
          </a:stretch>
        </p:blipFill>
        <p:spPr>
          <a:xfrm>
            <a:off x="7634178" y="467833"/>
            <a:ext cx="3157871" cy="4072271"/>
          </a:xfrm>
          <a:prstGeom prst="rect">
            <a:avLst/>
          </a:prstGeom>
        </p:spPr>
      </p:pic>
      <p:pic>
        <p:nvPicPr>
          <p:cNvPr id="4" name="图片 3"/>
          <p:cNvPicPr>
            <a:picLocks noChangeAspect="1"/>
          </p:cNvPicPr>
          <p:nvPr/>
        </p:nvPicPr>
        <p:blipFill>
          <a:blip r:embed="rId4" cstate="print"/>
          <a:stretch>
            <a:fillRect/>
          </a:stretch>
        </p:blipFill>
        <p:spPr>
          <a:xfrm>
            <a:off x="3868112" y="513021"/>
            <a:ext cx="3236728" cy="2303471"/>
          </a:xfrm>
          <a:prstGeom prst="rect">
            <a:avLst/>
          </a:prstGeom>
        </p:spPr>
      </p:pic>
      <p:sp>
        <p:nvSpPr>
          <p:cNvPr id="5" name="文本框 4"/>
          <p:cNvSpPr txBox="1"/>
          <p:nvPr/>
        </p:nvSpPr>
        <p:spPr>
          <a:xfrm>
            <a:off x="678271" y="2567219"/>
            <a:ext cx="2681619" cy="2677656"/>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男女青年初次见面后到了吃饭时间</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男：我请你去北京饭店吃饭，好吧。</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女：好啊。</a:t>
            </a:r>
            <a:endParaRPr lang="en-US" altLang="zh-CN" sz="2400" dirty="0">
              <a:latin typeface="宋体" panose="02010600030101010101" pitchFamily="2" charset="-122"/>
              <a:ea typeface="宋体" panose="02010600030101010101" pitchFamily="2" charset="-122"/>
            </a:endParaRPr>
          </a:p>
          <a:p>
            <a:r>
              <a:rPr lang="zh-CN" altLang="en-US" sz="2400" dirty="0"/>
              <a:t>（</a:t>
            </a:r>
            <a:r>
              <a:rPr lang="zh-CN" altLang="en-US" sz="2400" dirty="0">
                <a:latin typeface="仿宋" panose="02010609060101010101" pitchFamily="49" charset="-122"/>
                <a:ea typeface="仿宋" panose="02010609060101010101" pitchFamily="49" charset="-122"/>
              </a:rPr>
              <a:t>是否签订合同不确定，合同成本高</a:t>
            </a:r>
            <a:r>
              <a:rPr lang="zh-CN" altLang="en-US" sz="2400" dirty="0"/>
              <a:t>）</a:t>
            </a:r>
          </a:p>
        </p:txBody>
      </p:sp>
      <p:sp>
        <p:nvSpPr>
          <p:cNvPr id="6" name="文本框 5"/>
          <p:cNvSpPr txBox="1"/>
          <p:nvPr/>
        </p:nvSpPr>
        <p:spPr>
          <a:xfrm rot="10800000" flipV="1">
            <a:off x="3857404" y="2951939"/>
            <a:ext cx="3236729" cy="3046988"/>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双方确定恋爱关系后到了吃饭时间</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男：咱们去北京饭店吃饭吧</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女：不要啦，到烤鸭店吧。</a:t>
            </a:r>
            <a:endParaRPr lang="en-US" altLang="zh-CN" sz="2400" dirty="0">
              <a:latin typeface="宋体" panose="02010600030101010101" pitchFamily="2" charset="-122"/>
              <a:ea typeface="宋体" panose="02010600030101010101" pitchFamily="2" charset="-122"/>
            </a:endParaRPr>
          </a:p>
          <a:p>
            <a:r>
              <a:rPr lang="zh-CN" altLang="en-US" sz="2400" dirty="0"/>
              <a:t>（</a:t>
            </a:r>
            <a:r>
              <a:rPr lang="zh-CN" altLang="en-US" sz="2400" dirty="0">
                <a:latin typeface="仿宋" panose="02010609060101010101" pitchFamily="49" charset="-122"/>
                <a:ea typeface="仿宋" panose="02010609060101010101" pitchFamily="49" charset="-122"/>
              </a:rPr>
              <a:t>已经签订预约合同，合同成本降低</a:t>
            </a:r>
            <a:r>
              <a:rPr lang="zh-CN" altLang="en-US" sz="2400" dirty="0"/>
              <a:t>）</a:t>
            </a:r>
          </a:p>
        </p:txBody>
      </p:sp>
      <p:sp>
        <p:nvSpPr>
          <p:cNvPr id="7" name="文本框 6"/>
          <p:cNvSpPr txBox="1"/>
          <p:nvPr/>
        </p:nvSpPr>
        <p:spPr>
          <a:xfrm>
            <a:off x="7590313" y="4671652"/>
            <a:ext cx="4178595" cy="1569660"/>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结婚后到了吃饭时间</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男</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咱们出去吃吧</a:t>
            </a:r>
            <a:endParaRPr lang="en-US" altLang="zh-CN" sz="2400" dirty="0">
              <a:latin typeface="宋体" panose="02010600030101010101" pitchFamily="2" charset="-122"/>
              <a:ea typeface="宋体" panose="02010600030101010101" pitchFamily="2" charset="-122"/>
            </a:endParaRPr>
          </a:p>
          <a:p>
            <a:r>
              <a:rPr lang="zh-CN" altLang="en-US" sz="2400" dirty="0">
                <a:latin typeface="宋体" panose="02010600030101010101" pitchFamily="2" charset="-122"/>
                <a:ea typeface="宋体" panose="02010600030101010101" pitchFamily="2" charset="-122"/>
              </a:rPr>
              <a:t>女：不用，在家吃我给你做吧</a:t>
            </a:r>
            <a:endParaRPr lang="en-US" altLang="zh-CN" sz="2400" dirty="0">
              <a:latin typeface="宋体" panose="02010600030101010101" pitchFamily="2" charset="-122"/>
              <a:ea typeface="宋体" panose="02010600030101010101" pitchFamily="2" charset="-122"/>
            </a:endParaRPr>
          </a:p>
          <a:p>
            <a:r>
              <a:rPr lang="zh-CN" altLang="en-US" sz="2400" dirty="0"/>
              <a:t>（</a:t>
            </a:r>
            <a:r>
              <a:rPr lang="zh-CN" altLang="en-US" sz="2400" dirty="0">
                <a:latin typeface="仿宋" panose="02010609060101010101" pitchFamily="49" charset="-122"/>
                <a:ea typeface="仿宋" panose="02010609060101010101" pitchFamily="49" charset="-122"/>
              </a:rPr>
              <a:t>签订合同成本最低</a:t>
            </a:r>
            <a:r>
              <a:rPr lang="zh-CN" altLang="en-US" sz="2400" dirty="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内容占位符 2"/>
          <p:cNvSpPr>
            <a:spLocks noGrp="1" noChangeArrowheads="1"/>
          </p:cNvSpPr>
          <p:nvPr>
            <p:ph idx="4294967295"/>
          </p:nvPr>
        </p:nvSpPr>
        <p:spPr>
          <a:xfrm>
            <a:off x="4338638" y="1349375"/>
            <a:ext cx="7470775" cy="4962525"/>
          </a:xfrm>
        </p:spPr>
        <p:txBody>
          <a:bodyPr/>
          <a:lstStyle/>
          <a:p>
            <a:pPr eaLnBrk="1" hangingPunct="1">
              <a:lnSpc>
                <a:spcPct val="100000"/>
              </a:lnSpc>
            </a:pPr>
            <a:r>
              <a:rPr lang="zh-CN" altLang="en-US" sz="2000" dirty="0">
                <a:latin typeface="宋体" panose="02010600030101010101" pitchFamily="2" charset="-122"/>
                <a:ea typeface="宋体" panose="02010600030101010101" pitchFamily="2" charset="-122"/>
              </a:rPr>
              <a:t>企业公开招标的采购程序和强制招标的不同点</a:t>
            </a:r>
            <a:endParaRPr lang="en-US" altLang="zh-CN" sz="2000" dirty="0">
              <a:latin typeface="宋体" panose="02010600030101010101" pitchFamily="2" charset="-122"/>
              <a:ea typeface="宋体" panose="02010600030101010101" pitchFamily="2" charset="-122"/>
            </a:endParaRPr>
          </a:p>
          <a:p>
            <a:pPr eaLnBrk="1" hangingPunct="1">
              <a:lnSpc>
                <a:spcPct val="100000"/>
              </a:lnSpc>
            </a:pP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1</a:t>
            </a:r>
            <a:r>
              <a:rPr lang="zh-CN" altLang="en-US" sz="2000" dirty="0">
                <a:latin typeface="宋体" panose="02010600030101010101" pitchFamily="2" charset="-122"/>
                <a:ea typeface="宋体" panose="02010600030101010101" pitchFamily="2" charset="-122"/>
              </a:rPr>
              <a:t>）关于资格预审时间的规定</a:t>
            </a:r>
          </a:p>
          <a:p>
            <a:pPr eaLnBrk="1" hangingPunct="1">
              <a:lnSpc>
                <a:spcPct val="100000"/>
              </a:lnSpc>
            </a:pP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实施条例</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第十五条第三款规定：“</a:t>
            </a:r>
            <a:r>
              <a:rPr lang="zh-CN" altLang="en-US" sz="2000" dirty="0">
                <a:solidFill>
                  <a:srgbClr val="FF0000"/>
                </a:solidFill>
                <a:latin typeface="仿宋" panose="02010609060101010101" pitchFamily="49" charset="-122"/>
                <a:ea typeface="仿宋" panose="02010609060101010101" pitchFamily="49" charset="-122"/>
              </a:rPr>
              <a:t>依法必须进行招标的项目</a:t>
            </a:r>
            <a:r>
              <a:rPr lang="zh-CN" altLang="en-US" sz="2000" dirty="0">
                <a:latin typeface="仿宋" panose="02010609060101010101" pitchFamily="49" charset="-122"/>
                <a:ea typeface="仿宋" panose="02010609060101010101" pitchFamily="49" charset="-122"/>
              </a:rPr>
              <a:t>的资格预审公告和招标公告，应当在国务院发展改革部门依法指定的媒介发布。</a:t>
            </a:r>
            <a:r>
              <a:rPr lang="zh-CN" altLang="en-US" sz="2000" dirty="0">
                <a:latin typeface="宋体" panose="02010600030101010101" pitchFamily="2" charset="-122"/>
                <a:ea typeface="宋体" panose="02010600030101010101" pitchFamily="2" charset="-122"/>
              </a:rPr>
              <a:t>”因此，本标准规定采购人应在国家指定媒体或企业指定媒体发布资格预审公告。公告的内容符合国家有关规定。</a:t>
            </a:r>
          </a:p>
          <a:p>
            <a:pPr eaLnBrk="1" hangingPunct="1">
              <a:lnSpc>
                <a:spcPct val="100000"/>
              </a:lnSpc>
            </a:pP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实施条例</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第十六条规定：“</a:t>
            </a:r>
            <a:r>
              <a:rPr lang="zh-CN" altLang="en-US" sz="2000" dirty="0">
                <a:solidFill>
                  <a:srgbClr val="FF0000"/>
                </a:solidFill>
                <a:highlight>
                  <a:srgbClr val="00FF00"/>
                </a:highlight>
                <a:latin typeface="仿宋" panose="02010609060101010101" pitchFamily="49" charset="-122"/>
                <a:ea typeface="仿宋" panose="02010609060101010101" pitchFamily="49" charset="-122"/>
              </a:rPr>
              <a:t>资格预审文件或者招标文件的发售期不得少于</a:t>
            </a:r>
            <a:r>
              <a:rPr lang="en-US" altLang="zh-CN" sz="2000" dirty="0">
                <a:solidFill>
                  <a:srgbClr val="FF0000"/>
                </a:solidFill>
                <a:highlight>
                  <a:srgbClr val="00FF00"/>
                </a:highlight>
                <a:latin typeface="仿宋" panose="02010609060101010101" pitchFamily="49" charset="-122"/>
                <a:ea typeface="仿宋" panose="02010609060101010101" pitchFamily="49" charset="-122"/>
              </a:rPr>
              <a:t>5</a:t>
            </a:r>
            <a:r>
              <a:rPr lang="zh-CN" altLang="en-US" sz="2000" dirty="0">
                <a:solidFill>
                  <a:srgbClr val="FF0000"/>
                </a:solidFill>
                <a:highlight>
                  <a:srgbClr val="00FF00"/>
                </a:highlight>
                <a:latin typeface="仿宋" panose="02010609060101010101" pitchFamily="49" charset="-122"/>
                <a:ea typeface="仿宋" panose="02010609060101010101" pitchFamily="49" charset="-122"/>
              </a:rPr>
              <a:t>日。</a:t>
            </a:r>
            <a:r>
              <a:rPr lang="zh-CN" altLang="en-US" sz="2000" dirty="0">
                <a:highlight>
                  <a:srgbClr val="00FF00"/>
                </a:highlight>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是针对</a:t>
            </a:r>
            <a:r>
              <a:rPr lang="zh-CN" altLang="en-US" sz="2000" dirty="0">
                <a:solidFill>
                  <a:srgbClr val="FF0000"/>
                </a:solidFill>
                <a:latin typeface="宋体" panose="02010600030101010101" pitchFamily="2" charset="-122"/>
                <a:ea typeface="宋体" panose="02010600030101010101" pitchFamily="2" charset="-122"/>
              </a:rPr>
              <a:t>所有</a:t>
            </a:r>
            <a:r>
              <a:rPr lang="zh-CN" altLang="en-US" sz="2000" dirty="0">
                <a:latin typeface="宋体" panose="02010600030101010101" pitchFamily="2" charset="-122"/>
                <a:ea typeface="宋体" panose="02010600030101010101" pitchFamily="2" charset="-122"/>
              </a:rPr>
              <a:t>招标投标活动的，因此，本标准规定发售期为</a:t>
            </a:r>
            <a:r>
              <a:rPr lang="en-US" altLang="zh-CN" sz="2000" dirty="0">
                <a:latin typeface="宋体" panose="02010600030101010101" pitchFamily="2" charset="-122"/>
                <a:ea typeface="宋体" panose="02010600030101010101" pitchFamily="2" charset="-122"/>
              </a:rPr>
              <a:t>5</a:t>
            </a:r>
            <a:r>
              <a:rPr lang="zh-CN" altLang="en-US" sz="2000" dirty="0">
                <a:latin typeface="宋体" panose="02010600030101010101" pitchFamily="2" charset="-122"/>
                <a:ea typeface="宋体" panose="02010600030101010101" pitchFamily="2" charset="-122"/>
              </a:rPr>
              <a:t>日。</a:t>
            </a:r>
          </a:p>
          <a:p>
            <a:pPr eaLnBrk="1" hangingPunct="1">
              <a:lnSpc>
                <a:spcPct val="100000"/>
              </a:lnSpc>
            </a:pP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实施条例</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第十七条规定：“</a:t>
            </a:r>
            <a:r>
              <a:rPr lang="zh-CN" altLang="en-US" sz="2000" dirty="0">
                <a:latin typeface="仿宋" panose="02010609060101010101" pitchFamily="49" charset="-122"/>
                <a:ea typeface="仿宋" panose="02010609060101010101" pitchFamily="49" charset="-122"/>
              </a:rPr>
              <a:t>招标人应当</a:t>
            </a:r>
            <a:r>
              <a:rPr lang="zh-CN" altLang="en-US" sz="2000" dirty="0">
                <a:solidFill>
                  <a:srgbClr val="FF0000"/>
                </a:solidFill>
                <a:latin typeface="仿宋" panose="02010609060101010101" pitchFamily="49" charset="-122"/>
                <a:ea typeface="仿宋" panose="02010609060101010101" pitchFamily="49" charset="-122"/>
              </a:rPr>
              <a:t>合理确定</a:t>
            </a:r>
            <a:r>
              <a:rPr lang="zh-CN" altLang="en-US" sz="2000" dirty="0">
                <a:latin typeface="仿宋" panose="02010609060101010101" pitchFamily="49" charset="-122"/>
                <a:ea typeface="仿宋" panose="02010609060101010101" pitchFamily="49" charset="-122"/>
              </a:rPr>
              <a:t>提交资格预审申请文件的时间。</a:t>
            </a:r>
            <a:r>
              <a:rPr lang="zh-CN" altLang="en-US" sz="2000" dirty="0">
                <a:solidFill>
                  <a:srgbClr val="FF0000"/>
                </a:solidFill>
                <a:latin typeface="仿宋" panose="02010609060101010101" pitchFamily="49" charset="-122"/>
                <a:ea typeface="仿宋" panose="02010609060101010101" pitchFamily="49" charset="-122"/>
              </a:rPr>
              <a:t>依法必须进行招标的</a:t>
            </a:r>
            <a:r>
              <a:rPr lang="zh-CN" altLang="en-US" sz="2000" dirty="0">
                <a:latin typeface="仿宋" panose="02010609060101010101" pitchFamily="49" charset="-122"/>
                <a:ea typeface="仿宋" panose="02010609060101010101" pitchFamily="49" charset="-122"/>
              </a:rPr>
              <a:t>项目提交资格预审申请文件的时间，自资格预审文件停止发售之日起不得少于</a:t>
            </a:r>
            <a:r>
              <a:rPr lang="en-US" altLang="zh-CN" sz="2000" dirty="0">
                <a:latin typeface="仿宋" panose="02010609060101010101" pitchFamily="49" charset="-122"/>
                <a:ea typeface="仿宋" panose="02010609060101010101" pitchFamily="49" charset="-122"/>
              </a:rPr>
              <a:t>5</a:t>
            </a:r>
            <a:r>
              <a:rPr lang="zh-CN" altLang="en-US" sz="2000" dirty="0">
                <a:latin typeface="仿宋" panose="02010609060101010101" pitchFamily="49" charset="-122"/>
                <a:ea typeface="仿宋" panose="02010609060101010101" pitchFamily="49" charset="-122"/>
              </a:rPr>
              <a:t>日。</a:t>
            </a:r>
            <a:r>
              <a:rPr lang="zh-CN" altLang="en-US" sz="2000" dirty="0">
                <a:latin typeface="宋体" panose="02010600030101010101" pitchFamily="2" charset="-122"/>
                <a:ea typeface="宋体" panose="02010600030101010101" pitchFamily="2" charset="-122"/>
              </a:rPr>
              <a:t>”本标准将合理时间规定为</a:t>
            </a:r>
            <a:r>
              <a:rPr lang="en-US" altLang="zh-CN" sz="2000" dirty="0">
                <a:latin typeface="宋体" panose="02010600030101010101" pitchFamily="2" charset="-122"/>
                <a:ea typeface="宋体" panose="02010600030101010101" pitchFamily="2" charset="-122"/>
              </a:rPr>
              <a:t>3</a:t>
            </a:r>
            <a:r>
              <a:rPr lang="zh-CN" altLang="en-US" sz="2000" dirty="0">
                <a:latin typeface="宋体" panose="02010600030101010101" pitchFamily="2" charset="-122"/>
                <a:ea typeface="宋体" panose="02010600030101010101" pitchFamily="2" charset="-122"/>
              </a:rPr>
              <a:t>日。</a:t>
            </a:r>
          </a:p>
          <a:p>
            <a:pPr eaLnBrk="1" hangingPunct="1">
              <a:lnSpc>
                <a:spcPct val="100000"/>
              </a:lnSpc>
            </a:pPr>
            <a:endParaRPr lang="zh-CN" altLang="en-US" sz="2000" dirty="0"/>
          </a:p>
        </p:txBody>
      </p:sp>
      <p:sp>
        <p:nvSpPr>
          <p:cNvPr id="3" name="矩形 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6196"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pic>
        <p:nvPicPr>
          <p:cNvPr id="6" name="图片 5">
            <a:extLst>
              <a:ext uri="{FF2B5EF4-FFF2-40B4-BE49-F238E27FC236}">
                <a16:creationId xmlns:a16="http://schemas.microsoft.com/office/drawing/2014/main" xmlns="" id="{FE8F0443-8BBD-43FB-871C-9DE389146DB6}"/>
              </a:ext>
            </a:extLst>
          </p:cNvPr>
          <p:cNvPicPr>
            <a:picLocks noChangeAspect="1"/>
          </p:cNvPicPr>
          <p:nvPr/>
        </p:nvPicPr>
        <p:blipFill>
          <a:blip r:embed="rId3" cstate="print"/>
          <a:stretch>
            <a:fillRect/>
          </a:stretch>
        </p:blipFill>
        <p:spPr>
          <a:xfrm>
            <a:off x="609762" y="1950890"/>
            <a:ext cx="3513546" cy="3759493"/>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SubTitle_2"/>
          <p:cNvSpPr/>
          <p:nvPr>
            <p:custDataLst>
              <p:tags r:id="rId1"/>
            </p:custDataLst>
          </p:nvPr>
        </p:nvSpPr>
        <p:spPr>
          <a:xfrm>
            <a:off x="6407150" y="2039938"/>
            <a:ext cx="5397500" cy="3475037"/>
          </a:xfrm>
          <a:prstGeom prst="rect">
            <a:avLst/>
          </a:prstGeom>
          <a:solidFill>
            <a:srgbClr val="FEFFFF"/>
          </a:solid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ormAutofit/>
          </a:bodyPr>
          <a:lstStyle/>
          <a:p>
            <a:pPr fontAlgn="auto">
              <a:lnSpc>
                <a:spcPct val="130000"/>
              </a:lnSpc>
              <a:spcBef>
                <a:spcPts val="0"/>
              </a:spcBef>
              <a:spcAft>
                <a:spcPts val="0"/>
              </a:spcAft>
              <a:defRPr/>
            </a:pPr>
            <a:endParaRPr lang="zh-CN" altLang="en-US" sz="2000" dirty="0">
              <a:solidFill>
                <a:srgbClr val="1C1C1C"/>
              </a:solidFill>
            </a:endParaRPr>
          </a:p>
        </p:txBody>
      </p:sp>
      <p:sp>
        <p:nvSpPr>
          <p:cNvPr id="10" name="MH_Other_4"/>
          <p:cNvSpPr/>
          <p:nvPr>
            <p:custDataLst>
              <p:tags r:id="rId2"/>
            </p:custDataLst>
          </p:nvPr>
        </p:nvSpPr>
        <p:spPr>
          <a:xfrm rot="16200000">
            <a:off x="11509375" y="5213350"/>
            <a:ext cx="301625" cy="301625"/>
          </a:xfrm>
          <a:prstGeom prst="rtTriangl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MH_SubTitle_2"/>
          <p:cNvSpPr/>
          <p:nvPr>
            <p:custDataLst>
              <p:tags r:id="rId3"/>
            </p:custDataLst>
          </p:nvPr>
        </p:nvSpPr>
        <p:spPr>
          <a:xfrm>
            <a:off x="881063" y="2039938"/>
            <a:ext cx="5397500" cy="3475037"/>
          </a:xfrm>
          <a:prstGeom prst="rect">
            <a:avLst/>
          </a:prstGeom>
          <a:solidFill>
            <a:srgbClr val="FEFFFF"/>
          </a:solid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ormAutofit/>
          </a:bodyPr>
          <a:lstStyle/>
          <a:p>
            <a:pPr fontAlgn="auto">
              <a:lnSpc>
                <a:spcPct val="130000"/>
              </a:lnSpc>
              <a:spcBef>
                <a:spcPts val="0"/>
              </a:spcBef>
              <a:spcAft>
                <a:spcPts val="0"/>
              </a:spcAft>
              <a:defRPr/>
            </a:pPr>
            <a:endParaRPr lang="zh-CN" altLang="en-US" sz="2000" dirty="0">
              <a:solidFill>
                <a:srgbClr val="1C1C1C"/>
              </a:solidFill>
            </a:endParaRPr>
          </a:p>
        </p:txBody>
      </p:sp>
      <p:sp>
        <p:nvSpPr>
          <p:cNvPr id="137221" name="内容占位符 2"/>
          <p:cNvSpPr>
            <a:spLocks noGrp="1" noChangeArrowheads="1"/>
          </p:cNvSpPr>
          <p:nvPr>
            <p:ph idx="4294967295"/>
          </p:nvPr>
        </p:nvSpPr>
        <p:spPr>
          <a:xfrm>
            <a:off x="1011238" y="1628775"/>
            <a:ext cx="5267325" cy="4381500"/>
          </a:xfrm>
        </p:spPr>
        <p:txBody>
          <a:bodyPr/>
          <a:lstStyle/>
          <a:p>
            <a:pPr marL="0" indent="0" eaLnBrk="1" hangingPunct="1">
              <a:lnSpc>
                <a:spcPct val="100000"/>
              </a:lnSpc>
              <a:buFont typeface="Arial" panose="020B0604020202020204" pitchFamily="34" charset="0"/>
              <a:buNone/>
            </a:pPr>
            <a:endParaRPr lang="en-US" altLang="zh-CN" sz="1800" dirty="0">
              <a:latin typeface="微软雅黑" panose="020B0503020204020204" pitchFamily="34" charset="-122"/>
              <a:ea typeface="微软雅黑" panose="020B0503020204020204" pitchFamily="34" charset="-122"/>
              <a:sym typeface="Arial" panose="020B0604020202020204" pitchFamily="34" charset="0"/>
            </a:endParaRPr>
          </a:p>
          <a:p>
            <a:pPr marL="0" indent="0" eaLnBrk="1" hangingPunct="1">
              <a:lnSpc>
                <a:spcPct val="100000"/>
              </a:lnSpc>
              <a:buFont typeface="Arial" panose="020B0604020202020204" pitchFamily="34" charset="0"/>
              <a:buNone/>
            </a:pPr>
            <a:r>
              <a:rPr lang="en-US" altLang="zh-CN" sz="18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招标投标法</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第十八条规定：</a:t>
            </a:r>
            <a:r>
              <a:rPr lang="zh-CN" altLang="en-US" sz="1800" dirty="0">
                <a:latin typeface="楷体" panose="02010609060101010101" pitchFamily="49" charset="-122"/>
                <a:ea typeface="楷体" panose="02010609060101010101" pitchFamily="49" charset="-122"/>
                <a:sym typeface="Arial" panose="020B0604020202020204" pitchFamily="34" charset="0"/>
              </a:rPr>
              <a:t>“</a:t>
            </a:r>
            <a:r>
              <a:rPr lang="zh-CN" altLang="en-US" sz="1800" dirty="0">
                <a:solidFill>
                  <a:srgbClr val="FF6600"/>
                </a:solidFill>
                <a:latin typeface="楷体" panose="02010609060101010101" pitchFamily="49" charset="-122"/>
                <a:ea typeface="楷体" panose="02010609060101010101" pitchFamily="49" charset="-122"/>
                <a:sym typeface="Arial" panose="020B0604020202020204" pitchFamily="34" charset="0"/>
              </a:rPr>
              <a:t>招标人</a:t>
            </a:r>
            <a:r>
              <a:rPr lang="zh-CN" altLang="en-US" sz="1800" dirty="0">
                <a:latin typeface="楷体" panose="02010609060101010101" pitchFamily="49" charset="-122"/>
                <a:ea typeface="楷体" panose="02010609060101010101" pitchFamily="49" charset="-122"/>
                <a:sym typeface="Arial" panose="020B0604020202020204" pitchFamily="34" charset="0"/>
              </a:rPr>
              <a:t>可以根据招标项目本身的要求，在招标公告或者投标邀请书中，要求潜在投标人提供有关资质证明文件和业绩情况，并对潜在投标人进行资格审查；国家对投标人的资格条件有规定的，依照其规定。</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a:t>
            </a:r>
          </a:p>
          <a:p>
            <a:pPr marL="0" indent="0" eaLnBrk="1" hangingPunct="1">
              <a:lnSpc>
                <a:spcPct val="100000"/>
              </a:lnSpc>
              <a:buFont typeface="Arial" panose="020B0604020202020204" pitchFamily="34" charset="0"/>
              <a:buNone/>
            </a:pPr>
            <a:r>
              <a:rPr lang="en-US" altLang="zh-CN" sz="18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实施条例</a:t>
            </a:r>
            <a:r>
              <a:rPr lang="en-US" altLang="zh-CN" sz="18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第十八条规定：“</a:t>
            </a:r>
            <a:r>
              <a:rPr lang="zh-CN" altLang="en-US" sz="1800" dirty="0">
                <a:latin typeface="楷体" panose="02010609060101010101" pitchFamily="49" charset="-122"/>
                <a:ea typeface="楷体" panose="02010609060101010101" pitchFamily="49" charset="-122"/>
                <a:sym typeface="Arial" panose="020B0604020202020204" pitchFamily="34" charset="0"/>
              </a:rPr>
              <a:t>国有资金占控股或者主导地位的</a:t>
            </a:r>
            <a:r>
              <a:rPr lang="zh-CN" altLang="en-US" sz="1800" dirty="0">
                <a:solidFill>
                  <a:srgbClr val="FF0000"/>
                </a:solidFill>
                <a:latin typeface="楷体" panose="02010609060101010101" pitchFamily="49" charset="-122"/>
                <a:ea typeface="楷体" panose="02010609060101010101" pitchFamily="49" charset="-122"/>
                <a:sym typeface="Arial" panose="020B0604020202020204" pitchFamily="34" charset="0"/>
              </a:rPr>
              <a:t>依法必须进行招标</a:t>
            </a:r>
            <a:r>
              <a:rPr lang="zh-CN" altLang="en-US" sz="1800" dirty="0">
                <a:latin typeface="楷体" panose="02010609060101010101" pitchFamily="49" charset="-122"/>
                <a:ea typeface="楷体" panose="02010609060101010101" pitchFamily="49" charset="-122"/>
                <a:sym typeface="Arial" panose="020B0604020202020204" pitchFamily="34" charset="0"/>
              </a:rPr>
              <a:t>的项目</a:t>
            </a:r>
            <a:r>
              <a:rPr lang="en-US" altLang="zh-CN" sz="1800" dirty="0">
                <a:latin typeface="楷体" panose="02010609060101010101" pitchFamily="49" charset="-122"/>
                <a:ea typeface="楷体" panose="02010609060101010101" pitchFamily="49" charset="-122"/>
                <a:sym typeface="Arial" panose="020B0604020202020204" pitchFamily="34" charset="0"/>
              </a:rPr>
              <a:t>,</a:t>
            </a:r>
            <a:r>
              <a:rPr lang="zh-CN" altLang="en-US" sz="1800" dirty="0">
                <a:latin typeface="楷体" panose="02010609060101010101" pitchFamily="49" charset="-122"/>
                <a:ea typeface="楷体" panose="02010609060101010101" pitchFamily="49" charset="-122"/>
                <a:sym typeface="Arial" panose="020B0604020202020204" pitchFamily="34" charset="0"/>
              </a:rPr>
              <a:t>招标人应当组建资格审查委员会审查资格预审申请文件。</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 </a:t>
            </a:r>
          </a:p>
          <a:p>
            <a:pPr marL="0" indent="0" eaLnBrk="1" hangingPunct="1">
              <a:lnSpc>
                <a:spcPct val="100000"/>
              </a:lnSpc>
              <a:buFont typeface="Arial" panose="020B0604020202020204" pitchFamily="34" charset="0"/>
              <a:buNone/>
            </a:pPr>
            <a:r>
              <a:rPr lang="zh-CN" altLang="en-US" sz="1800" dirty="0">
                <a:latin typeface="微软雅黑" panose="020B0503020204020204" pitchFamily="34" charset="-122"/>
                <a:ea typeface="微软雅黑" panose="020B0503020204020204" pitchFamily="34" charset="-122"/>
                <a:sym typeface="Arial" panose="020B0604020202020204" pitchFamily="34" charset="0"/>
              </a:rPr>
              <a:t>鉴于本标准规范的项目性质，</a:t>
            </a:r>
            <a:r>
              <a:rPr lang="zh-CN" altLang="en-US" sz="1800" dirty="0">
                <a:solidFill>
                  <a:srgbClr val="FF6600"/>
                </a:solidFill>
                <a:latin typeface="微软雅黑" panose="020B0503020204020204" pitchFamily="34" charset="-122"/>
                <a:ea typeface="微软雅黑" panose="020B0503020204020204" pitchFamily="34" charset="-122"/>
                <a:sym typeface="Arial" panose="020B0604020202020204" pitchFamily="34" charset="0"/>
              </a:rPr>
              <a:t>标准规定资格审查的主体是采购人或其委托的代理机构</a:t>
            </a:r>
            <a:r>
              <a:rPr lang="zh-CN" altLang="en-US" sz="1800" dirty="0">
                <a:latin typeface="微软雅黑" panose="020B0503020204020204" pitchFamily="34" charset="-122"/>
                <a:ea typeface="微软雅黑" panose="020B0503020204020204" pitchFamily="34" charset="-122"/>
                <a:sym typeface="Arial" panose="020B0604020202020204" pitchFamily="34" charset="0"/>
              </a:rPr>
              <a:t>。并规定了提交审查报告的义务。</a:t>
            </a:r>
          </a:p>
        </p:txBody>
      </p:sp>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722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37224" name="内容占位符 2"/>
          <p:cNvSpPr txBox="1">
            <a:spLocks noChangeArrowheads="1"/>
          </p:cNvSpPr>
          <p:nvPr/>
        </p:nvSpPr>
        <p:spPr bwMode="auto">
          <a:xfrm>
            <a:off x="6530975" y="1628775"/>
            <a:ext cx="4649788" cy="3735388"/>
          </a:xfrm>
          <a:prstGeom prst="rect">
            <a:avLst/>
          </a:prstGeom>
          <a:noFill/>
          <a:ln w="9525">
            <a:noFill/>
            <a:miter lim="800000"/>
          </a:ln>
        </p:spPr>
        <p:txBody>
          <a:bodyPr/>
          <a:lstStyle/>
          <a:p>
            <a:pPr>
              <a:spcBef>
                <a:spcPts val="1000"/>
              </a:spcBef>
              <a:buFont typeface="Arial" panose="020B0604020202020204" pitchFamily="34" charset="0"/>
              <a:buNone/>
            </a:pPr>
            <a:endParaRPr lang="en-US" altLang="zh-CN">
              <a:latin typeface="微软雅黑" panose="020B0503020204020204" pitchFamily="34" charset="-122"/>
              <a:ea typeface="微软雅黑" panose="020B0503020204020204" pitchFamily="34" charset="-122"/>
              <a:sym typeface="Arial" panose="020B0604020202020204" pitchFamily="34" charset="0"/>
            </a:endParaRPr>
          </a:p>
          <a:p>
            <a:pPr>
              <a:spcBef>
                <a:spcPts val="1000"/>
              </a:spcBef>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Arial" panose="020B0604020202020204" pitchFamily="34" charset="0"/>
              </a:rPr>
              <a:t>对于申请人资格的再审查，我国的招标投标制度对此没有规定。为降低采购风险，</a:t>
            </a:r>
            <a:r>
              <a:rPr lang="en-US" altLang="zh-CN">
                <a:latin typeface="微软雅黑" panose="020B0503020204020204" pitchFamily="34" charset="-122"/>
                <a:ea typeface="微软雅黑" panose="020B0503020204020204" pitchFamily="34" charset="-122"/>
                <a:sym typeface="Arial" panose="020B0604020202020204" pitchFamily="34" charset="0"/>
              </a:rPr>
              <a:t>《</a:t>
            </a:r>
            <a:r>
              <a:rPr lang="zh-CN" altLang="en-US">
                <a:latin typeface="微软雅黑" panose="020B0503020204020204" pitchFamily="34" charset="-122"/>
                <a:ea typeface="微软雅黑" panose="020B0503020204020204" pitchFamily="34" charset="-122"/>
                <a:sym typeface="Arial" panose="020B0604020202020204" pitchFamily="34" charset="0"/>
              </a:rPr>
              <a:t>示范法</a:t>
            </a:r>
            <a:r>
              <a:rPr lang="en-US" altLang="zh-CN">
                <a:latin typeface="微软雅黑" panose="020B0503020204020204" pitchFamily="34" charset="-122"/>
                <a:ea typeface="微软雅黑" panose="020B0503020204020204" pitchFamily="34" charset="-122"/>
                <a:sym typeface="Arial" panose="020B0604020202020204" pitchFamily="34" charset="0"/>
              </a:rPr>
              <a:t>》</a:t>
            </a:r>
            <a:r>
              <a:rPr lang="zh-CN" altLang="en-US">
                <a:latin typeface="微软雅黑" panose="020B0503020204020204" pitchFamily="34" charset="-122"/>
                <a:ea typeface="微软雅黑" panose="020B0503020204020204" pitchFamily="34" charset="-122"/>
                <a:sym typeface="Arial" panose="020B0604020202020204" pitchFamily="34" charset="0"/>
              </a:rPr>
              <a:t>第三章公开招标、第三节投标书的评审、第</a:t>
            </a:r>
            <a:r>
              <a:rPr lang="en-US" altLang="zh-CN">
                <a:latin typeface="微软雅黑" panose="020B0503020204020204" pitchFamily="34" charset="-122"/>
                <a:ea typeface="微软雅黑" panose="020B0503020204020204" pitchFamily="34" charset="-122"/>
                <a:sym typeface="Arial" panose="020B0604020202020204" pitchFamily="34" charset="0"/>
              </a:rPr>
              <a:t>43</a:t>
            </a:r>
            <a:r>
              <a:rPr lang="zh-CN" altLang="en-US">
                <a:latin typeface="微软雅黑" panose="020B0503020204020204" pitchFamily="34" charset="-122"/>
                <a:ea typeface="微软雅黑" panose="020B0503020204020204" pitchFamily="34" charset="-122"/>
                <a:sym typeface="Arial" panose="020B0604020202020204" pitchFamily="34" charset="0"/>
              </a:rPr>
              <a:t>条投标书的审查第</a:t>
            </a:r>
            <a:r>
              <a:rPr lang="en-US" altLang="zh-CN">
                <a:latin typeface="微软雅黑" panose="020B0503020204020204" pitchFamily="34" charset="-122"/>
                <a:ea typeface="微软雅黑" panose="020B0503020204020204" pitchFamily="34" charset="-122"/>
                <a:sym typeface="Arial" panose="020B0604020202020204" pitchFamily="34" charset="0"/>
              </a:rPr>
              <a:t>5</a:t>
            </a:r>
            <a:r>
              <a:rPr lang="zh-CN" altLang="en-US">
                <a:latin typeface="微软雅黑" panose="020B0503020204020204" pitchFamily="34" charset="-122"/>
                <a:ea typeface="微软雅黑" panose="020B0503020204020204" pitchFamily="34" charset="-122"/>
                <a:sym typeface="Arial" panose="020B0604020202020204" pitchFamily="34" charset="0"/>
              </a:rPr>
              <a:t>款规定，</a:t>
            </a:r>
            <a:r>
              <a:rPr lang="zh-CN" altLang="en-US">
                <a:latin typeface="楷体" panose="02010609060101010101" pitchFamily="49" charset="-122"/>
                <a:ea typeface="楷体" panose="02010609060101010101" pitchFamily="49" charset="-122"/>
                <a:sym typeface="Arial" panose="020B0604020202020204" pitchFamily="34" charset="0"/>
              </a:rPr>
              <a:t>采购人可以对中标候选人的资格再次进行核实，第</a:t>
            </a:r>
            <a:r>
              <a:rPr lang="en-US" altLang="zh-CN">
                <a:latin typeface="楷体" panose="02010609060101010101" pitchFamily="49" charset="-122"/>
                <a:ea typeface="楷体" panose="02010609060101010101" pitchFamily="49" charset="-122"/>
                <a:sym typeface="Arial" panose="020B0604020202020204" pitchFamily="34" charset="0"/>
              </a:rPr>
              <a:t>6</a:t>
            </a:r>
            <a:r>
              <a:rPr lang="zh-CN" altLang="en-US">
                <a:latin typeface="楷体" panose="02010609060101010101" pitchFamily="49" charset="-122"/>
                <a:ea typeface="楷体" panose="02010609060101010101" pitchFamily="49" charset="-122"/>
                <a:sym typeface="Arial" panose="020B0604020202020204" pitchFamily="34" charset="0"/>
              </a:rPr>
              <a:t>款规定了如果再次核实不符合要求取消其中标资格。</a:t>
            </a:r>
          </a:p>
          <a:p>
            <a:pPr>
              <a:spcBef>
                <a:spcPts val="1000"/>
              </a:spcBef>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Arial" panose="020B0604020202020204" pitchFamily="34" charset="0"/>
              </a:rPr>
              <a:t>鉴于我国目前市场存在大量挂靠等弄虚作假行为，为防范采购风险，参照示范法的规定本标准规定了采购人可以再次核查投标人资格的程序。</a:t>
            </a:r>
          </a:p>
          <a:p>
            <a:pPr>
              <a:spcBef>
                <a:spcPts val="1000"/>
              </a:spcBef>
              <a:buFont typeface="Arial" panose="020B0604020202020204" pitchFamily="34" charset="0"/>
              <a:buNone/>
            </a:pPr>
            <a:endParaRPr lang="zh-CN" altLang="en-US">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MH_Other_4"/>
          <p:cNvSpPr/>
          <p:nvPr>
            <p:custDataLst>
              <p:tags r:id="rId4"/>
            </p:custDataLst>
          </p:nvPr>
        </p:nvSpPr>
        <p:spPr>
          <a:xfrm rot="16200000">
            <a:off x="5981700" y="5213350"/>
            <a:ext cx="301625" cy="301625"/>
          </a:xfrm>
          <a:prstGeom prst="rtTriangl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7226" name="矩形 1"/>
          <p:cNvSpPr>
            <a:spLocks noChangeArrowheads="1"/>
          </p:cNvSpPr>
          <p:nvPr/>
        </p:nvSpPr>
        <p:spPr bwMode="auto">
          <a:xfrm>
            <a:off x="6407150" y="1519238"/>
            <a:ext cx="4021138" cy="369887"/>
          </a:xfrm>
          <a:prstGeom prst="rect">
            <a:avLst/>
          </a:prstGeom>
          <a:solidFill>
            <a:srgbClr val="1F3984"/>
          </a:solidFill>
          <a:ln w="9525">
            <a:noFill/>
            <a:miter lim="800000"/>
          </a:ln>
        </p:spPr>
        <p:txBody>
          <a:bodyPr wrap="none">
            <a:spAutoFit/>
          </a:bodyPr>
          <a:lstStyle/>
          <a:p>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b="1">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）关于再次核查供应商资格的权利</a:t>
            </a:r>
          </a:p>
        </p:txBody>
      </p:sp>
      <p:sp>
        <p:nvSpPr>
          <p:cNvPr id="137227" name="矩形 10"/>
          <p:cNvSpPr>
            <a:spLocks noChangeArrowheads="1"/>
          </p:cNvSpPr>
          <p:nvPr/>
        </p:nvSpPr>
        <p:spPr bwMode="auto">
          <a:xfrm>
            <a:off x="979488" y="1519238"/>
            <a:ext cx="3321050" cy="369887"/>
          </a:xfrm>
          <a:prstGeom prst="rect">
            <a:avLst/>
          </a:prstGeom>
          <a:solidFill>
            <a:srgbClr val="1F3984"/>
          </a:solidFill>
          <a:ln w="9525">
            <a:noFill/>
            <a:miter lim="800000"/>
          </a:ln>
        </p:spPr>
        <p:txBody>
          <a:bodyPr wrap="none">
            <a:spAutoFit/>
          </a:bodyPr>
          <a:lstStyle/>
          <a:p>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b="1">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）关于资格预审主体的规定</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8243"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6"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7" name="Freeform 10"/>
          <p:cNvSpPr>
            <a:spLocks noChangeArrowheads="1"/>
          </p:cNvSpPr>
          <p:nvPr/>
        </p:nvSpPr>
        <p:spPr bwMode="auto">
          <a:xfrm>
            <a:off x="690563" y="1385888"/>
            <a:ext cx="4808537"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8"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9" name="TextBox 105"/>
          <p:cNvSpPr txBox="1">
            <a:spLocks noChangeArrowheads="1"/>
          </p:cNvSpPr>
          <p:nvPr/>
        </p:nvSpPr>
        <p:spPr bwMode="auto">
          <a:xfrm>
            <a:off x="2651125" y="1481138"/>
            <a:ext cx="1724025"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a:solidFill>
                  <a:srgbClr val="3C3C3C"/>
                </a:solidFill>
                <a:latin typeface="微软雅黑" panose="020B0503020204020204" pitchFamily="34" charset="-122"/>
                <a:ea typeface="微软雅黑" panose="020B0503020204020204" pitchFamily="34" charset="-122"/>
              </a:rPr>
              <a:t>招标阶段</a:t>
            </a:r>
          </a:p>
        </p:txBody>
      </p:sp>
      <p:sp>
        <p:nvSpPr>
          <p:cNvPr id="10" name="TextBox 106"/>
          <p:cNvSpPr txBox="1">
            <a:spLocks noChangeArrowheads="1"/>
          </p:cNvSpPr>
          <p:nvPr/>
        </p:nvSpPr>
        <p:spPr bwMode="auto">
          <a:xfrm>
            <a:off x="1047750" y="1339850"/>
            <a:ext cx="2184400"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4.1.2	 </a:t>
            </a:r>
            <a:endParaRPr lang="zh-CN" altLang="en-US" sz="4000" b="1">
              <a:solidFill>
                <a:srgbClr val="FFFFFF"/>
              </a:solidFill>
              <a:latin typeface="微软雅黑" panose="020B0503020204020204" pitchFamily="34" charset="-122"/>
              <a:ea typeface="微软雅黑" panose="020B0503020204020204" pitchFamily="34" charset="-122"/>
            </a:endParaRPr>
          </a:p>
        </p:txBody>
      </p:sp>
      <p:sp>
        <p:nvSpPr>
          <p:cNvPr id="11" name="MH_SubTitle_2"/>
          <p:cNvSpPr/>
          <p:nvPr>
            <p:custDataLst>
              <p:tags r:id="rId1"/>
            </p:custDataLst>
          </p:nvPr>
        </p:nvSpPr>
        <p:spPr>
          <a:xfrm>
            <a:off x="939800" y="2930525"/>
            <a:ext cx="5594350" cy="2359025"/>
          </a:xfrm>
          <a:prstGeom prst="rect">
            <a:avLst/>
          </a:prstGeom>
          <a:solidFill>
            <a:srgbClr val="FEFFFF"/>
          </a:solid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ormAutofit/>
          </a:bodyPr>
          <a:lstStyle/>
          <a:p>
            <a:pPr fontAlgn="auto">
              <a:lnSpc>
                <a:spcPct val="130000"/>
              </a:lnSpc>
              <a:spcBef>
                <a:spcPts val="0"/>
              </a:spcBef>
              <a:spcAft>
                <a:spcPts val="0"/>
              </a:spcAft>
              <a:defRPr/>
            </a:pPr>
            <a:endParaRPr lang="zh-CN" altLang="en-US" sz="2000" dirty="0">
              <a:solidFill>
                <a:srgbClr val="1C1C1C"/>
              </a:solidFill>
            </a:endParaRPr>
          </a:p>
        </p:txBody>
      </p:sp>
      <p:sp>
        <p:nvSpPr>
          <p:cNvPr id="12" name="MH_Other_4"/>
          <p:cNvSpPr/>
          <p:nvPr>
            <p:custDataLst>
              <p:tags r:id="rId2"/>
            </p:custDataLst>
          </p:nvPr>
        </p:nvSpPr>
        <p:spPr>
          <a:xfrm rot="16200000">
            <a:off x="6232525" y="4987925"/>
            <a:ext cx="301625" cy="301625"/>
          </a:xfrm>
          <a:prstGeom prst="rtTriangl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8251" name="内容占位符 2"/>
          <p:cNvSpPr txBox="1">
            <a:spLocks noChangeArrowheads="1"/>
          </p:cNvSpPr>
          <p:nvPr/>
        </p:nvSpPr>
        <p:spPr bwMode="auto">
          <a:xfrm>
            <a:off x="1108075" y="3081338"/>
            <a:ext cx="5395913" cy="3021012"/>
          </a:xfrm>
          <a:prstGeom prst="rect">
            <a:avLst/>
          </a:prstGeom>
          <a:noFill/>
          <a:ln w="9525">
            <a:noFill/>
            <a:miter lim="800000"/>
          </a:ln>
        </p:spPr>
        <p:txBody>
          <a:bodyPr/>
          <a:lstStyle/>
          <a:p>
            <a:pPr>
              <a:spcBef>
                <a:spcPts val="1000"/>
              </a:spcBef>
              <a:buFont typeface="Arial" panose="020B0604020202020204" pitchFamily="34" charset="0"/>
              <a:buNone/>
            </a:pPr>
            <a:r>
              <a:rPr lang="zh-CN" altLang="en-US" sz="2000" dirty="0">
                <a:latin typeface="宋体" panose="02010600030101010101" pitchFamily="2" charset="-122"/>
                <a:ea typeface="宋体" panose="02010600030101010101" pitchFamily="2" charset="-122"/>
                <a:sym typeface="Arial" panose="020B0604020202020204" pitchFamily="34" charset="0"/>
              </a:rPr>
              <a:t>法律规定依法必须招标的项目应当使用国家发改委等部门编制的标准文本。</a:t>
            </a:r>
            <a:r>
              <a:rPr lang="en-US" altLang="zh-CN" sz="2000" dirty="0">
                <a:latin typeface="宋体" panose="02010600030101010101" pitchFamily="2" charset="-122"/>
                <a:ea typeface="宋体" panose="02010600030101010101" pitchFamily="2" charset="-122"/>
                <a:sym typeface="Arial" panose="020B0604020202020204" pitchFamily="34" charset="0"/>
              </a:rPr>
              <a:t>3.6.1.1</a:t>
            </a:r>
            <a:r>
              <a:rPr lang="zh-CN" altLang="en-US" sz="2000" dirty="0">
                <a:latin typeface="宋体" panose="02010600030101010101" pitchFamily="2" charset="-122"/>
                <a:ea typeface="宋体" panose="02010600030101010101" pitchFamily="2" charset="-122"/>
                <a:sym typeface="Arial" panose="020B0604020202020204" pitchFamily="34" charset="0"/>
              </a:rPr>
              <a:t>和</a:t>
            </a:r>
            <a:r>
              <a:rPr lang="en-US" altLang="zh-CN" sz="2000" dirty="0">
                <a:latin typeface="宋体" panose="02010600030101010101" pitchFamily="2" charset="-122"/>
                <a:ea typeface="宋体" panose="02010600030101010101" pitchFamily="2" charset="-122"/>
                <a:sym typeface="Arial" panose="020B0604020202020204" pitchFamily="34" charset="0"/>
              </a:rPr>
              <a:t>3.6.1.2</a:t>
            </a:r>
            <a:r>
              <a:rPr lang="zh-CN" altLang="en-US" sz="2000" dirty="0">
                <a:latin typeface="宋体" panose="02010600030101010101" pitchFamily="2" charset="-122"/>
                <a:ea typeface="宋体" panose="02010600030101010101" pitchFamily="2" charset="-122"/>
                <a:sym typeface="Arial" panose="020B0604020202020204" pitchFamily="34" charset="0"/>
              </a:rPr>
              <a:t>条款依照招标投标法的一般规定，没有强制企业在非必须招标的活动中采用标准文本，特别是关于评审办法的设定，各类项目性质复杂不能一刀切，应依据行业特点由企业制度规定。</a:t>
            </a:r>
          </a:p>
        </p:txBody>
      </p:sp>
      <p:sp>
        <p:nvSpPr>
          <p:cNvPr id="138252" name="矩形 13"/>
          <p:cNvSpPr>
            <a:spLocks noChangeArrowheads="1"/>
          </p:cNvSpPr>
          <p:nvPr/>
        </p:nvSpPr>
        <p:spPr bwMode="auto">
          <a:xfrm>
            <a:off x="939800" y="2409825"/>
            <a:ext cx="4021138" cy="368300"/>
          </a:xfrm>
          <a:prstGeom prst="rect">
            <a:avLst/>
          </a:prstGeom>
          <a:solidFill>
            <a:srgbClr val="1F3984"/>
          </a:solidFill>
          <a:ln w="9525">
            <a:noFill/>
            <a:miter lim="800000"/>
          </a:ln>
        </p:spPr>
        <p:txBody>
          <a:bodyPr wrap="none">
            <a:spAutoFit/>
          </a:bodyPr>
          <a:lstStyle/>
          <a:p>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b="1">
                <a:solidFill>
                  <a:schemeClr val="bg1"/>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）关于招标公告和招标文件的规定</a:t>
            </a:r>
          </a:p>
        </p:txBody>
      </p:sp>
      <p:sp>
        <p:nvSpPr>
          <p:cNvPr id="16" name="iṥḷídé"/>
          <p:cNvSpPr/>
          <p:nvPr/>
        </p:nvSpPr>
        <p:spPr>
          <a:xfrm>
            <a:off x="7323384" y="2675627"/>
            <a:ext cx="4064872" cy="2576259"/>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fontAlgn="auto">
              <a:spcBef>
                <a:spcPts val="0"/>
              </a:spcBef>
              <a:spcAft>
                <a:spcPts val="0"/>
              </a:spcAft>
              <a:defRPr/>
            </a:pPr>
            <a:endParaRPr lang="en-US" sz="1090"/>
          </a:p>
        </p:txBody>
      </p:sp>
      <p:sp>
        <p:nvSpPr>
          <p:cNvPr id="17" name="ísḻidê"/>
          <p:cNvSpPr/>
          <p:nvPr/>
        </p:nvSpPr>
        <p:spPr>
          <a:xfrm>
            <a:off x="7332967" y="2686892"/>
            <a:ext cx="4045706" cy="2553728"/>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chemeClr val="tx1"/>
          </a:solidFill>
          <a:ln>
            <a:noFill/>
          </a:ln>
          <a:effectLst/>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fontAlgn="auto">
              <a:spcBef>
                <a:spcPts val="0"/>
              </a:spcBef>
              <a:spcAft>
                <a:spcPts val="0"/>
              </a:spcAft>
              <a:defRPr/>
            </a:pPr>
            <a:endParaRPr lang="en-US" sz="1090" dirty="0"/>
          </a:p>
        </p:txBody>
      </p:sp>
      <p:sp>
        <p:nvSpPr>
          <p:cNvPr id="18" name="íşḷïḋe"/>
          <p:cNvSpPr/>
          <p:nvPr/>
        </p:nvSpPr>
        <p:spPr>
          <a:xfrm>
            <a:off x="9316350" y="2731276"/>
            <a:ext cx="78940" cy="78940"/>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fontAlgn="auto">
              <a:spcBef>
                <a:spcPts val="0"/>
              </a:spcBef>
              <a:spcAft>
                <a:spcPts val="0"/>
              </a:spcAft>
              <a:defRPr/>
            </a:pPr>
            <a:endParaRPr lang="en-US" sz="1090"/>
          </a:p>
        </p:txBody>
      </p:sp>
      <p:grpSp>
        <p:nvGrpSpPr>
          <p:cNvPr id="2" name="ï$ľïḍé"/>
          <p:cNvGrpSpPr/>
          <p:nvPr/>
        </p:nvGrpSpPr>
        <p:grpSpPr>
          <a:xfrm>
            <a:off x="6790249" y="5218155"/>
            <a:ext cx="5131139" cy="102790"/>
            <a:chOff x="-1348120" y="5777968"/>
            <a:chExt cx="9361040" cy="187524"/>
          </a:xfrm>
          <a:scene3d>
            <a:camera prst="perspectiveRight"/>
            <a:lightRig rig="threePt" dir="t"/>
          </a:scene3d>
        </p:grpSpPr>
        <p:sp>
          <p:nvSpPr>
            <p:cNvPr id="20" name="îśļíḓe"/>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fontAlgn="auto">
                <a:spcBef>
                  <a:spcPts val="0"/>
                </a:spcBef>
                <a:spcAft>
                  <a:spcPts val="0"/>
                </a:spcAft>
                <a:defRPr/>
              </a:pPr>
              <a:endParaRPr lang="en-US" sz="1090"/>
            </a:p>
          </p:txBody>
        </p:sp>
        <p:sp>
          <p:nvSpPr>
            <p:cNvPr id="21" name="îṩľiḓé"/>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fontAlgn="auto">
                <a:spcBef>
                  <a:spcPts val="0"/>
                </a:spcBef>
                <a:spcAft>
                  <a:spcPts val="0"/>
                </a:spcAft>
                <a:defRPr/>
              </a:pPr>
              <a:endParaRPr lang="en-US" sz="1090"/>
            </a:p>
          </p:txBody>
        </p:sp>
      </p:grpSp>
      <p:sp>
        <p:nvSpPr>
          <p:cNvPr id="22" name="išļïḑe"/>
          <p:cNvSpPr/>
          <p:nvPr/>
        </p:nvSpPr>
        <p:spPr>
          <a:xfrm>
            <a:off x="10001131" y="2662770"/>
            <a:ext cx="1387126" cy="2576259"/>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a:scene3d>
            <a:camera prst="perspectiveRight"/>
            <a:lightRig rig="threePt" dir="t"/>
          </a:scene3d>
        </p:spPr>
        <p:style>
          <a:lnRef idx="1">
            <a:schemeClr val="accent1"/>
          </a:lnRef>
          <a:fillRef idx="3">
            <a:schemeClr val="accent1"/>
          </a:fillRef>
          <a:effectRef idx="2">
            <a:schemeClr val="accent1"/>
          </a:effectRef>
          <a:fontRef idx="minor">
            <a:schemeClr val="lt1"/>
          </a:fontRef>
        </p:style>
        <p:txBody>
          <a:bodyPr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fontAlgn="auto">
              <a:spcBef>
                <a:spcPts val="0"/>
              </a:spcBef>
              <a:spcAft>
                <a:spcPts val="0"/>
              </a:spcAft>
              <a:defRPr/>
            </a:pPr>
            <a:endParaRPr lang="en-US" sz="1090" dirty="0"/>
          </a:p>
        </p:txBody>
      </p:sp>
      <p:pic>
        <p:nvPicPr>
          <p:cNvPr id="14" name="图片 13">
            <a:extLst>
              <a:ext uri="{FF2B5EF4-FFF2-40B4-BE49-F238E27FC236}">
                <a16:creationId xmlns:a16="http://schemas.microsoft.com/office/drawing/2014/main" xmlns="" id="{1A41E449-42EF-4179-95C2-6BD9B6917F8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91468" y="1971358"/>
            <a:ext cx="4387205" cy="3228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300"/>
                                        <p:tgtEl>
                                          <p:spTgt spid="6"/>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90"/>
                                          </p:val>
                                        </p:tav>
                                        <p:tav tm="100000">
                                          <p:val>
                                            <p:fltVal val="0"/>
                                          </p:val>
                                        </p:tav>
                                      </p:tavLst>
                                    </p:anim>
                                    <p:animEffect transition="in" filter="fade">
                                      <p:cBhvr>
                                        <p:cTn id="23" dur="500"/>
                                        <p:tgtEl>
                                          <p:spTgt spid="1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0120" y="845820"/>
            <a:ext cx="8183880" cy="4529125"/>
          </a:xfrm>
          <a:prstGeom prst="rect">
            <a:avLst/>
          </a:prstGeom>
        </p:spPr>
        <p:txBody>
          <a:bodyPr wrap="square">
            <a:spAutoFit/>
          </a:bodyPr>
          <a:lstStyle/>
          <a:p>
            <a:pPr marL="0" indent="0">
              <a:lnSpc>
                <a:spcPts val="3500"/>
              </a:lnSpc>
              <a:buNone/>
            </a:pPr>
            <a:r>
              <a:rPr lang="zh-CN" altLang="en-US" sz="2800" dirty="0">
                <a:latin typeface="微软雅黑" panose="020B0503020204020204" pitchFamily="34" charset="-122"/>
                <a:ea typeface="微软雅黑" panose="020B0503020204020204" pitchFamily="34" charset="-122"/>
              </a:rPr>
              <a:t>什么是标准招标文件？</a:t>
            </a:r>
            <a:endParaRPr lang="en-US" altLang="zh-CN" sz="2800" dirty="0">
              <a:latin typeface="微软雅黑" panose="020B0503020204020204" pitchFamily="34" charset="-122"/>
              <a:ea typeface="微软雅黑" panose="020B0503020204020204" pitchFamily="34" charset="-122"/>
            </a:endParaRPr>
          </a:p>
          <a:p>
            <a:pPr marL="0" indent="0">
              <a:lnSpc>
                <a:spcPts val="3500"/>
              </a:lnSpc>
              <a:buNone/>
            </a:pPr>
            <a:r>
              <a:rPr lang="zh-CN" altLang="en-US" sz="2800" dirty="0">
                <a:latin typeface="宋体" panose="02010600030101010101" pitchFamily="2" charset="-122"/>
                <a:ea typeface="宋体" panose="02010600030101010101" pitchFamily="2" charset="-122"/>
              </a:rPr>
              <a:t>问题：招标人对项目的进度很关注</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zh-CN" altLang="en-US" sz="2800" dirty="0">
                <a:latin typeface="宋体" panose="02010600030101010101" pitchFamily="2" charset="-122"/>
                <a:ea typeface="宋体" panose="02010600030101010101" pitchFamily="2" charset="-122"/>
              </a:rPr>
              <a:t>你在招标文件的哪一部分体现</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zh-CN" altLang="en-US" sz="2800" dirty="0">
                <a:latin typeface="宋体" panose="02010600030101010101" pitchFamily="2" charset="-122"/>
                <a:ea typeface="宋体" panose="02010600030101010101" pitchFamily="2" charset="-122"/>
              </a:rPr>
              <a:t>招标人意图？</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en-US" altLang="zh-CN" sz="2800" dirty="0">
                <a:latin typeface="宋体" panose="02010600030101010101" pitchFamily="2" charset="-122"/>
                <a:ea typeface="宋体" panose="02010600030101010101" pitchFamily="2" charset="-122"/>
              </a:rPr>
              <a:t>1</a:t>
            </a:r>
            <a:r>
              <a:rPr lang="zh-CN" altLang="en-US" sz="2800" dirty="0">
                <a:latin typeface="宋体" panose="02010600030101010101" pitchFamily="2" charset="-122"/>
                <a:ea typeface="宋体" panose="02010600030101010101" pitchFamily="2" charset="-122"/>
              </a:rPr>
              <a:t>、招标公告或邀请书</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en-US" altLang="zh-CN" sz="2800" dirty="0">
                <a:latin typeface="宋体" panose="02010600030101010101" pitchFamily="2" charset="-122"/>
                <a:ea typeface="宋体" panose="02010600030101010101" pitchFamily="2" charset="-122"/>
              </a:rPr>
              <a:t>2</a:t>
            </a:r>
            <a:r>
              <a:rPr lang="zh-CN" altLang="en-US" sz="2800" dirty="0">
                <a:latin typeface="宋体" panose="02010600030101010101" pitchFamily="2" charset="-122"/>
                <a:ea typeface="宋体" panose="02010600030101010101" pitchFamily="2" charset="-122"/>
              </a:rPr>
              <a:t>、投标人须知</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en-US" altLang="zh-CN" sz="2800" dirty="0">
                <a:latin typeface="宋体" panose="02010600030101010101" pitchFamily="2" charset="-122"/>
                <a:ea typeface="宋体" panose="02010600030101010101" pitchFamily="2" charset="-122"/>
              </a:rPr>
              <a:t>3</a:t>
            </a:r>
            <a:r>
              <a:rPr lang="zh-CN" altLang="en-US" sz="2800" dirty="0">
                <a:latin typeface="宋体" panose="02010600030101010101" pitchFamily="2" charset="-122"/>
                <a:ea typeface="宋体" panose="02010600030101010101" pitchFamily="2" charset="-122"/>
              </a:rPr>
              <a:t>、</a:t>
            </a:r>
            <a:r>
              <a:rPr lang="zh-CN" altLang="en-US" sz="2800" dirty="0">
                <a:solidFill>
                  <a:srgbClr val="FF0000"/>
                </a:solidFill>
                <a:latin typeface="宋体" panose="02010600030101010101" pitchFamily="2" charset="-122"/>
                <a:ea typeface="宋体" panose="02010600030101010101" pitchFamily="2" charset="-122"/>
              </a:rPr>
              <a:t>评标办法</a:t>
            </a:r>
            <a:endParaRPr lang="en-US" altLang="zh-CN" sz="2800" dirty="0">
              <a:solidFill>
                <a:srgbClr val="FF0000"/>
              </a:solidFill>
              <a:latin typeface="宋体" panose="02010600030101010101" pitchFamily="2" charset="-122"/>
              <a:ea typeface="宋体" panose="02010600030101010101" pitchFamily="2" charset="-122"/>
            </a:endParaRPr>
          </a:p>
          <a:p>
            <a:pPr marL="0" indent="0">
              <a:lnSpc>
                <a:spcPts val="3500"/>
              </a:lnSpc>
              <a:buNone/>
            </a:pPr>
            <a:r>
              <a:rPr lang="en-US" altLang="zh-CN" sz="2800" dirty="0">
                <a:latin typeface="宋体" panose="02010600030101010101" pitchFamily="2" charset="-122"/>
                <a:ea typeface="宋体" panose="02010600030101010101" pitchFamily="2" charset="-122"/>
              </a:rPr>
              <a:t>4</a:t>
            </a:r>
            <a:r>
              <a:rPr lang="zh-CN" altLang="en-US" sz="2800" dirty="0">
                <a:latin typeface="宋体" panose="02010600030101010101" pitchFamily="2" charset="-122"/>
                <a:ea typeface="宋体" panose="02010600030101010101" pitchFamily="2" charset="-122"/>
              </a:rPr>
              <a:t>、合同条款</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en-US" altLang="zh-CN" sz="2800" dirty="0">
                <a:latin typeface="宋体" panose="02010600030101010101" pitchFamily="2" charset="-122"/>
                <a:ea typeface="宋体" panose="02010600030101010101" pitchFamily="2" charset="-122"/>
              </a:rPr>
              <a:t>5</a:t>
            </a:r>
            <a:r>
              <a:rPr lang="zh-CN" altLang="en-US" sz="2800" dirty="0">
                <a:latin typeface="宋体" panose="02010600030101010101" pitchFamily="2" charset="-122"/>
                <a:ea typeface="宋体" panose="02010600030101010101" pitchFamily="2" charset="-122"/>
              </a:rPr>
              <a:t>、技术要求</a:t>
            </a:r>
            <a:endParaRPr lang="en-US" altLang="zh-CN" sz="2800" dirty="0">
              <a:latin typeface="宋体" panose="02010600030101010101" pitchFamily="2" charset="-122"/>
              <a:ea typeface="宋体" panose="02010600030101010101" pitchFamily="2" charset="-122"/>
            </a:endParaRPr>
          </a:p>
          <a:p>
            <a:pPr marL="0" indent="0">
              <a:lnSpc>
                <a:spcPts val="3500"/>
              </a:lnSpc>
              <a:buNone/>
            </a:pPr>
            <a:r>
              <a:rPr lang="en-US" altLang="zh-CN" sz="2800" dirty="0">
                <a:latin typeface="宋体" panose="02010600030101010101" pitchFamily="2" charset="-122"/>
                <a:ea typeface="宋体" panose="02010600030101010101" pitchFamily="2" charset="-122"/>
              </a:rPr>
              <a:t>6</a:t>
            </a:r>
            <a:r>
              <a:rPr lang="zh-CN" altLang="en-US" sz="2800" dirty="0">
                <a:latin typeface="宋体" panose="02010600030101010101" pitchFamily="2" charset="-122"/>
                <a:ea typeface="宋体" panose="02010600030101010101" pitchFamily="2" charset="-122"/>
              </a:rPr>
              <a:t>、格式文本</a:t>
            </a:r>
            <a:endParaRPr lang="en-US" altLang="zh-CN" sz="2800" dirty="0">
              <a:latin typeface="宋体" panose="02010600030101010101" pitchFamily="2" charset="-122"/>
              <a:ea typeface="宋体" panose="02010600030101010101" pitchFamily="2" charset="-122"/>
            </a:endParaRPr>
          </a:p>
        </p:txBody>
      </p:sp>
      <p:pic>
        <p:nvPicPr>
          <p:cNvPr id="7" name="图片 6">
            <a:extLst>
              <a:ext uri="{FF2B5EF4-FFF2-40B4-BE49-F238E27FC236}">
                <a16:creationId xmlns:a16="http://schemas.microsoft.com/office/drawing/2014/main" xmlns="" id="{5861BF29-B208-4F43-951F-E64ADAEE80E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21298" y="730994"/>
            <a:ext cx="3773434" cy="5396011"/>
          </a:xfrm>
          <a:prstGeom prst="rect">
            <a:avLst/>
          </a:prstGeom>
        </p:spPr>
      </p:pic>
      <p:pic>
        <p:nvPicPr>
          <p:cNvPr id="9" name="图形 8" descr="显微镜">
            <a:extLst>
              <a:ext uri="{FF2B5EF4-FFF2-40B4-BE49-F238E27FC236}">
                <a16:creationId xmlns:a16="http://schemas.microsoft.com/office/drawing/2014/main" xmlns="" id="{FEC39C88-1CBC-4E6C-8B43-5D2CDFA6FFC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755931" y="3623441"/>
            <a:ext cx="914400" cy="9144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9267"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7" name="MH_SubTitle_2"/>
          <p:cNvSpPr/>
          <p:nvPr>
            <p:custDataLst>
              <p:tags r:id="rId1"/>
            </p:custDataLst>
          </p:nvPr>
        </p:nvSpPr>
        <p:spPr>
          <a:xfrm>
            <a:off x="965676" y="2430482"/>
            <a:ext cx="6402388" cy="3533925"/>
          </a:xfrm>
          <a:prstGeom prst="rect">
            <a:avLst/>
          </a:prstGeom>
          <a:solidFill>
            <a:srgbClr val="FEFFFF"/>
          </a:solid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ormAutofit/>
          </a:bodyPr>
          <a:lstStyle/>
          <a:p>
            <a:pPr fontAlgn="auto">
              <a:lnSpc>
                <a:spcPct val="130000"/>
              </a:lnSpc>
              <a:spcBef>
                <a:spcPts val="0"/>
              </a:spcBef>
              <a:spcAft>
                <a:spcPts val="0"/>
              </a:spcAft>
              <a:defRPr/>
            </a:pPr>
            <a:endParaRPr lang="zh-CN" altLang="en-US" sz="2000" dirty="0">
              <a:solidFill>
                <a:srgbClr val="1C1C1C"/>
              </a:solidFill>
            </a:endParaRPr>
          </a:p>
        </p:txBody>
      </p:sp>
      <p:sp>
        <p:nvSpPr>
          <p:cNvPr id="8" name="MH_Other_4"/>
          <p:cNvSpPr/>
          <p:nvPr>
            <p:custDataLst>
              <p:tags r:id="rId2"/>
            </p:custDataLst>
          </p:nvPr>
        </p:nvSpPr>
        <p:spPr>
          <a:xfrm rot="16200000">
            <a:off x="7066439" y="5963603"/>
            <a:ext cx="301625" cy="301625"/>
          </a:xfrm>
          <a:prstGeom prst="rtTriangl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9270" name="矩形 8"/>
          <p:cNvSpPr>
            <a:spLocks noChangeArrowheads="1"/>
          </p:cNvSpPr>
          <p:nvPr/>
        </p:nvSpPr>
        <p:spPr bwMode="auto">
          <a:xfrm>
            <a:off x="1264480" y="1517015"/>
            <a:ext cx="5298245" cy="461665"/>
          </a:xfrm>
          <a:prstGeom prst="rect">
            <a:avLst/>
          </a:prstGeom>
          <a:solidFill>
            <a:srgbClr val="1F3984"/>
          </a:solidFill>
          <a:ln w="9525">
            <a:noFill/>
            <a:miter lim="800000"/>
          </a:ln>
        </p:spPr>
        <p:txBody>
          <a:bodyPr wrap="none">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）关于发布和出售文件时间的规定</a:t>
            </a:r>
          </a:p>
        </p:txBody>
      </p:sp>
      <p:sp>
        <p:nvSpPr>
          <p:cNvPr id="139271" name="内容占位符 2"/>
          <p:cNvSpPr>
            <a:spLocks noGrp="1" noChangeArrowheads="1"/>
          </p:cNvSpPr>
          <p:nvPr>
            <p:ph idx="4294967295"/>
          </p:nvPr>
        </p:nvSpPr>
        <p:spPr>
          <a:xfrm>
            <a:off x="1282816" y="2665412"/>
            <a:ext cx="5939314" cy="3298190"/>
          </a:xfrm>
        </p:spPr>
        <p:txBody>
          <a:bodyPr/>
          <a:lstStyle/>
          <a:p>
            <a:pPr marL="0" indent="0" eaLnBrk="1" hangingPunct="1">
              <a:lnSpc>
                <a:spcPct val="100000"/>
              </a:lnSpc>
              <a:buFont typeface="Arial" panose="020B0604020202020204" pitchFamily="34" charset="0"/>
              <a:buNone/>
            </a:pPr>
            <a:r>
              <a:rPr lang="zh-CN" altLang="en-US" sz="2400" dirty="0">
                <a:latin typeface="Arial" panose="020B0604020202020204" pitchFamily="34" charset="0"/>
                <a:ea typeface="微软雅黑" panose="020B0503020204020204" pitchFamily="34" charset="-122"/>
                <a:sym typeface="Arial" panose="020B0604020202020204" pitchFamily="34" charset="0"/>
              </a:rPr>
              <a:t>依据</a:t>
            </a:r>
            <a:r>
              <a:rPr lang="en-US" altLang="zh-CN" sz="24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实施条例</a:t>
            </a:r>
            <a:r>
              <a:rPr lang="en-US" altLang="zh-CN" sz="24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第十六条的规定，招标文件发售时间不得少于</a:t>
            </a:r>
            <a:r>
              <a:rPr lang="en-US" altLang="zh-CN" sz="2400" dirty="0">
                <a:latin typeface="Arial" panose="020B0604020202020204" pitchFamily="34" charset="0"/>
                <a:ea typeface="微软雅黑" panose="020B0503020204020204" pitchFamily="34" charset="-122"/>
                <a:sym typeface="Arial" panose="020B0604020202020204" pitchFamily="34" charset="0"/>
              </a:rPr>
              <a:t>5</a:t>
            </a:r>
            <a:r>
              <a:rPr lang="zh-CN" altLang="en-US" sz="2400" dirty="0">
                <a:latin typeface="Arial" panose="020B0604020202020204" pitchFamily="34" charset="0"/>
                <a:ea typeface="微软雅黑" panose="020B0503020204020204" pitchFamily="34" charset="-122"/>
                <a:sym typeface="Arial" panose="020B0604020202020204" pitchFamily="34" charset="0"/>
              </a:rPr>
              <a:t>日。</a:t>
            </a:r>
          </a:p>
          <a:p>
            <a:pPr marL="0" indent="0" eaLnBrk="1" hangingPunct="1">
              <a:lnSpc>
                <a:spcPct val="100000"/>
              </a:lnSpc>
              <a:buFont typeface="Arial" panose="020B0604020202020204" pitchFamily="34" charset="0"/>
              <a:buNone/>
            </a:pPr>
            <a:r>
              <a:rPr lang="zh-CN" altLang="en-US" sz="2400" dirty="0">
                <a:latin typeface="Arial" panose="020B0604020202020204" pitchFamily="34" charset="0"/>
                <a:ea typeface="微软雅黑" panose="020B0503020204020204" pitchFamily="34" charset="-122"/>
                <a:sym typeface="Arial" panose="020B0604020202020204" pitchFamily="34" charset="0"/>
              </a:rPr>
              <a:t>依据</a:t>
            </a:r>
            <a:r>
              <a:rPr lang="en-US" altLang="zh-CN" sz="24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实施条例</a:t>
            </a:r>
            <a:r>
              <a:rPr lang="en-US" altLang="zh-CN" sz="2400" dirty="0">
                <a:latin typeface="Arial" panose="020B0604020202020204" pitchFamily="34" charset="0"/>
                <a:ea typeface="微软雅黑" panose="020B0503020204020204" pitchFamily="34" charset="-122"/>
                <a:sym typeface="Arial" panose="020B0604020202020204" pitchFamily="34" charset="0"/>
              </a:rPr>
              <a:t>》</a:t>
            </a:r>
            <a:r>
              <a:rPr lang="zh-CN" altLang="en-US" sz="2400" dirty="0">
                <a:latin typeface="Arial" panose="020B0604020202020204" pitchFamily="34" charset="0"/>
                <a:ea typeface="微软雅黑" panose="020B0503020204020204" pitchFamily="34" charset="-122"/>
                <a:sym typeface="Arial" panose="020B0604020202020204" pitchFamily="34" charset="0"/>
              </a:rPr>
              <a:t>第十七条的规定，其中投标截止的合理时间，</a:t>
            </a:r>
            <a:r>
              <a:rPr lang="zh-CN" altLang="en-US" sz="2400" dirty="0">
                <a:solidFill>
                  <a:srgbClr val="FF6600"/>
                </a:solidFill>
                <a:latin typeface="Arial" panose="020B0604020202020204" pitchFamily="34" charset="0"/>
                <a:ea typeface="微软雅黑" panose="020B0503020204020204" pitchFamily="34" charset="-122"/>
                <a:sym typeface="Arial" panose="020B0604020202020204" pitchFamily="34" charset="0"/>
              </a:rPr>
              <a:t>本规范规定一般应不少于</a:t>
            </a:r>
            <a:r>
              <a:rPr lang="en-US" altLang="zh-CN" sz="2400" dirty="0">
                <a:solidFill>
                  <a:srgbClr val="FF6600"/>
                </a:solidFill>
                <a:latin typeface="Arial" panose="020B0604020202020204" pitchFamily="34" charset="0"/>
                <a:ea typeface="微软雅黑" panose="020B0503020204020204" pitchFamily="34" charset="-122"/>
                <a:sym typeface="Arial" panose="020B0604020202020204" pitchFamily="34" charset="0"/>
              </a:rPr>
              <a:t>7</a:t>
            </a:r>
            <a:r>
              <a:rPr lang="zh-CN" altLang="en-US" sz="2400" dirty="0">
                <a:solidFill>
                  <a:srgbClr val="FF6600"/>
                </a:solidFill>
                <a:latin typeface="Arial" panose="020B0604020202020204" pitchFamily="34" charset="0"/>
                <a:ea typeface="微软雅黑" panose="020B0503020204020204" pitchFamily="34" charset="-122"/>
                <a:sym typeface="Arial" panose="020B0604020202020204" pitchFamily="34" charset="0"/>
              </a:rPr>
              <a:t>日。</a:t>
            </a:r>
            <a:r>
              <a:rPr lang="zh-CN" altLang="en-US" sz="2400" dirty="0">
                <a:latin typeface="Arial" panose="020B0604020202020204" pitchFamily="34" charset="0"/>
                <a:ea typeface="微软雅黑" panose="020B0503020204020204" pitchFamily="34" charset="-122"/>
                <a:sym typeface="Arial" panose="020B0604020202020204" pitchFamily="34" charset="0"/>
              </a:rPr>
              <a:t>但最少不能少于</a:t>
            </a:r>
            <a:r>
              <a:rPr lang="en-US" altLang="zh-CN" sz="2400" dirty="0">
                <a:latin typeface="Arial" panose="020B0604020202020204" pitchFamily="34" charset="0"/>
                <a:ea typeface="微软雅黑" panose="020B0503020204020204" pitchFamily="34" charset="-122"/>
                <a:sym typeface="Arial" panose="020B0604020202020204" pitchFamily="34" charset="0"/>
              </a:rPr>
              <a:t>6</a:t>
            </a:r>
            <a:r>
              <a:rPr lang="zh-CN" altLang="en-US" sz="2400" dirty="0">
                <a:latin typeface="Arial" panose="020B0604020202020204" pitchFamily="34" charset="0"/>
                <a:ea typeface="微软雅黑" panose="020B0503020204020204" pitchFamily="34" charset="-122"/>
                <a:sym typeface="Arial" panose="020B0604020202020204" pitchFamily="34" charset="0"/>
              </a:rPr>
              <a:t>日，这是由于法律关于文件出售的时间不得少于</a:t>
            </a:r>
            <a:r>
              <a:rPr lang="en-US" altLang="zh-CN" sz="2400" dirty="0">
                <a:latin typeface="Arial" panose="020B0604020202020204" pitchFamily="34" charset="0"/>
                <a:ea typeface="微软雅黑" panose="020B0503020204020204" pitchFamily="34" charset="-122"/>
                <a:sym typeface="Arial" panose="020B0604020202020204" pitchFamily="34" charset="0"/>
              </a:rPr>
              <a:t>5</a:t>
            </a:r>
            <a:r>
              <a:rPr lang="zh-CN" altLang="en-US" sz="2400" dirty="0">
                <a:latin typeface="Arial" panose="020B0604020202020204" pitchFamily="34" charset="0"/>
                <a:ea typeface="微软雅黑" panose="020B0503020204020204" pitchFamily="34" charset="-122"/>
                <a:sym typeface="Arial" panose="020B0604020202020204" pitchFamily="34" charset="0"/>
              </a:rPr>
              <a:t>日属于法律一般规定，针对所有招标活动。</a:t>
            </a:r>
          </a:p>
          <a:p>
            <a:pPr marL="0" indent="0" eaLnBrk="1" hangingPunct="1">
              <a:lnSpc>
                <a:spcPct val="100000"/>
              </a:lnSpc>
              <a:buFont typeface="Arial" panose="020B0604020202020204" pitchFamily="34" charset="0"/>
              <a:buNone/>
            </a:pPr>
            <a:endParaRPr lang="zh-CN" altLang="en-US"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5"/>
          <p:cNvSpPr/>
          <p:nvPr/>
        </p:nvSpPr>
        <p:spPr bwMode="auto">
          <a:xfrm flipH="1">
            <a:off x="7955615" y="0"/>
            <a:ext cx="4262438" cy="6872287"/>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Lst>
            <a:ahLst/>
            <a:cxnLst>
              <a:cxn ang="0">
                <a:pos x="T0" y="T1"/>
              </a:cxn>
              <a:cxn ang="0">
                <a:pos x="T2" y="T3"/>
              </a:cxn>
              <a:cxn ang="0">
                <a:pos x="T4" y="T5"/>
              </a:cxn>
              <a:cxn ang="0">
                <a:pos x="T6" y="T7"/>
              </a:cxn>
              <a:cxn ang="0">
                <a:pos x="T8" y="T9"/>
              </a:cxn>
            </a:cxnLst>
            <a:rect l="0" t="0" r="r" b="b"/>
            <a:pathLst>
              <a:path w="5566" h="9000">
                <a:moveTo>
                  <a:pt x="0" y="0"/>
                </a:moveTo>
                <a:lnTo>
                  <a:pt x="4324" y="0"/>
                </a:lnTo>
                <a:lnTo>
                  <a:pt x="5566" y="9000"/>
                </a:lnTo>
                <a:lnTo>
                  <a:pt x="0" y="9000"/>
                </a:lnTo>
                <a:lnTo>
                  <a:pt x="0" y="0"/>
                </a:lnTo>
                <a:close/>
              </a:path>
            </a:pathLst>
          </a:custGeom>
          <a:blipFill dpi="0" rotWithShape="1">
            <a:blip r:embed="rId5" cstate="print"/>
            <a:srcRect/>
            <a:stretch>
              <a:fillRect l="-70922" r="-70922"/>
            </a:stretch>
          </a:blipFill>
          <a:ln>
            <a:noFill/>
          </a:ln>
        </p:spPr>
        <p:txBody>
          <a:bodyPr/>
          <a:lstStyle/>
          <a:p>
            <a:pPr>
              <a:buFont typeface="Arial" panose="020B0604020202020204" pitchFamily="34" charset="0"/>
              <a:buNone/>
              <a:defRPr/>
            </a:pPr>
            <a:endParaRPr lang="zh-CN" altLang="en-US">
              <a:solidFill>
                <a:srgbClr val="006794"/>
              </a:solidFill>
              <a:latin typeface="Arial" panose="020B0604020202020204" pitchFamily="34" charset="0"/>
              <a:ea typeface="宋体" panose="02010600030101010101" pitchFamily="2" charset="-122"/>
            </a:endParaRPr>
          </a:p>
        </p:txBody>
      </p:sp>
      <p:sp>
        <p:nvSpPr>
          <p:cNvPr id="19" name="Freeform 6"/>
          <p:cNvSpPr/>
          <p:nvPr/>
        </p:nvSpPr>
        <p:spPr bwMode="auto">
          <a:xfrm flipH="1">
            <a:off x="7831138" y="0"/>
            <a:ext cx="1092200" cy="6872288"/>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0291"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4" name="MH_SubTitle_2"/>
          <p:cNvSpPr/>
          <p:nvPr>
            <p:custDataLst>
              <p:tags r:id="rId1"/>
            </p:custDataLst>
          </p:nvPr>
        </p:nvSpPr>
        <p:spPr>
          <a:xfrm>
            <a:off x="1249363" y="1784349"/>
            <a:ext cx="9583419" cy="4764087"/>
          </a:xfrm>
          <a:prstGeom prst="rect">
            <a:avLst/>
          </a:prstGeom>
          <a:solidFill>
            <a:srgbClr val="FEFFFF"/>
          </a:solid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ormAutofit/>
          </a:bodyPr>
          <a:lstStyle/>
          <a:p>
            <a:pPr fontAlgn="auto">
              <a:lnSpc>
                <a:spcPct val="130000"/>
              </a:lnSpc>
              <a:spcBef>
                <a:spcPts val="0"/>
              </a:spcBef>
              <a:spcAft>
                <a:spcPts val="0"/>
              </a:spcAft>
              <a:defRPr/>
            </a:pPr>
            <a:endParaRPr lang="zh-CN" altLang="en-US" sz="2000" dirty="0">
              <a:solidFill>
                <a:srgbClr val="1C1C1C"/>
              </a:solidFill>
            </a:endParaRPr>
          </a:p>
        </p:txBody>
      </p:sp>
      <p:sp>
        <p:nvSpPr>
          <p:cNvPr id="15" name="MH_Other_4"/>
          <p:cNvSpPr/>
          <p:nvPr>
            <p:custDataLst>
              <p:tags r:id="rId2"/>
            </p:custDataLst>
          </p:nvPr>
        </p:nvSpPr>
        <p:spPr>
          <a:xfrm rot="16200000">
            <a:off x="10271286" y="5985508"/>
            <a:ext cx="477202" cy="628647"/>
          </a:xfrm>
          <a:prstGeom prst="rtTriangl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0294" name="矩形 15"/>
          <p:cNvSpPr>
            <a:spLocks noChangeArrowheads="1"/>
          </p:cNvSpPr>
          <p:nvPr/>
        </p:nvSpPr>
        <p:spPr bwMode="auto">
          <a:xfrm>
            <a:off x="1249363" y="1195070"/>
            <a:ext cx="4054157" cy="461665"/>
          </a:xfrm>
          <a:prstGeom prst="rect">
            <a:avLst/>
          </a:prstGeom>
          <a:solidFill>
            <a:srgbClr val="1F3984"/>
          </a:solidFill>
          <a:ln w="9525">
            <a:noFill/>
            <a:miter lim="800000"/>
          </a:ln>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）关于澄清质疑的规定</a:t>
            </a:r>
          </a:p>
        </p:txBody>
      </p:sp>
      <p:sp>
        <p:nvSpPr>
          <p:cNvPr id="140295" name="内容占位符 2"/>
          <p:cNvSpPr txBox="1">
            <a:spLocks noChangeArrowheads="1"/>
          </p:cNvSpPr>
          <p:nvPr/>
        </p:nvSpPr>
        <p:spPr bwMode="auto">
          <a:xfrm>
            <a:off x="1404938" y="1784349"/>
            <a:ext cx="9419272" cy="3141981"/>
          </a:xfrm>
          <a:prstGeom prst="rect">
            <a:avLst/>
          </a:prstGeom>
          <a:noFill/>
          <a:ln w="9525">
            <a:noFill/>
            <a:miter lim="800000"/>
          </a:ln>
        </p:spPr>
        <p:txBody>
          <a:bodyPr/>
          <a:lstStyle/>
          <a:p>
            <a:pPr>
              <a:lnSpc>
                <a:spcPct val="120000"/>
              </a:lnSpc>
              <a:spcBef>
                <a:spcPts val="1000"/>
              </a:spcBef>
              <a:buFont typeface="Arial" panose="020B0604020202020204" pitchFamily="34" charset="0"/>
              <a:buNone/>
            </a:pPr>
            <a:r>
              <a:rPr lang="zh-CN" altLang="en-US" sz="2400" dirty="0">
                <a:latin typeface="Arial" panose="020B0604020202020204" pitchFamily="34" charset="0"/>
                <a:ea typeface="微软雅黑" panose="020B0503020204020204" pitchFamily="34" charset="-122"/>
                <a:sym typeface="Arial" panose="020B0604020202020204" pitchFamily="34" charset="0"/>
              </a:rPr>
              <a:t>法律规定了招标人澄清招标文件的时间投标截止前</a:t>
            </a:r>
            <a:r>
              <a:rPr lang="en-US" altLang="zh-CN" sz="2400" dirty="0">
                <a:latin typeface="Arial" panose="020B0604020202020204" pitchFamily="34" charset="0"/>
                <a:ea typeface="微软雅黑" panose="020B0503020204020204" pitchFamily="34" charset="-122"/>
                <a:sym typeface="Arial" panose="020B0604020202020204" pitchFamily="34" charset="0"/>
              </a:rPr>
              <a:t>15</a:t>
            </a:r>
            <a:r>
              <a:rPr lang="zh-CN" altLang="en-US" sz="2400" dirty="0">
                <a:latin typeface="Arial" panose="020B0604020202020204" pitchFamily="34" charset="0"/>
                <a:ea typeface="微软雅黑" panose="020B0503020204020204" pitchFamily="34" charset="-122"/>
                <a:sym typeface="Arial" panose="020B0604020202020204" pitchFamily="34" charset="0"/>
              </a:rPr>
              <a:t>日前，是基于截止时间</a:t>
            </a:r>
            <a:r>
              <a:rPr lang="en-US" altLang="zh-CN" sz="2400" dirty="0">
                <a:latin typeface="Arial" panose="020B0604020202020204" pitchFamily="34" charset="0"/>
                <a:ea typeface="微软雅黑" panose="020B0503020204020204" pitchFamily="34" charset="-122"/>
                <a:sym typeface="Arial" panose="020B0604020202020204" pitchFamily="34" charset="0"/>
              </a:rPr>
              <a:t>20</a:t>
            </a:r>
            <a:r>
              <a:rPr lang="zh-CN" altLang="en-US" sz="2400" dirty="0">
                <a:latin typeface="Arial" panose="020B0604020202020204" pitchFamily="34" charset="0"/>
                <a:ea typeface="微软雅黑" panose="020B0503020204020204" pitchFamily="34" charset="-122"/>
                <a:sym typeface="Arial" panose="020B0604020202020204" pitchFamily="34" charset="0"/>
              </a:rPr>
              <a:t>日的前提下，</a:t>
            </a:r>
            <a:r>
              <a:rPr lang="zh-CN" altLang="en-US" sz="2400" dirty="0">
                <a:solidFill>
                  <a:srgbClr val="FF6600"/>
                </a:solidFill>
                <a:latin typeface="Arial" panose="020B0604020202020204" pitchFamily="34" charset="0"/>
                <a:ea typeface="微软雅黑" panose="020B0503020204020204" pitchFamily="34" charset="-122"/>
                <a:sym typeface="Arial" panose="020B0604020202020204" pitchFamily="34" charset="0"/>
              </a:rPr>
              <a:t>即截止时间的规定是针对依法必须招标的</a:t>
            </a:r>
            <a:r>
              <a:rPr lang="zh-CN" altLang="en-US" sz="2400" dirty="0">
                <a:latin typeface="Arial" panose="020B0604020202020204" pitchFamily="34" charset="0"/>
                <a:ea typeface="微软雅黑" panose="020B0503020204020204" pitchFamily="34" charset="-122"/>
                <a:sym typeface="Arial" panose="020B0604020202020204" pitchFamily="34" charset="0"/>
              </a:rPr>
              <a:t>，因此标准没有规定招标人修改澄清文件的时间，可由企业制度规定。</a:t>
            </a:r>
          </a:p>
          <a:p>
            <a:pPr>
              <a:lnSpc>
                <a:spcPct val="120000"/>
              </a:lnSpc>
              <a:spcBef>
                <a:spcPts val="1000"/>
              </a:spcBef>
              <a:buFont typeface="Arial" panose="020B0604020202020204" pitchFamily="34" charset="0"/>
              <a:buNone/>
            </a:pPr>
            <a:r>
              <a:rPr lang="zh-CN" altLang="en-US" sz="2400" dirty="0">
                <a:latin typeface="Arial" panose="020B0604020202020204" pitchFamily="34" charset="0"/>
                <a:ea typeface="微软雅黑" panose="020B0503020204020204" pitchFamily="34" charset="-122"/>
                <a:sym typeface="Arial" panose="020B0604020202020204" pitchFamily="34" charset="0"/>
              </a:rPr>
              <a:t>法律规定了投标人对招标文件的异议在投标截止前</a:t>
            </a:r>
            <a:r>
              <a:rPr lang="en-US" altLang="zh-CN" sz="2400" dirty="0">
                <a:latin typeface="Arial" panose="020B0604020202020204" pitchFamily="34" charset="0"/>
                <a:ea typeface="微软雅黑" panose="020B0503020204020204" pitchFamily="34" charset="-122"/>
                <a:sym typeface="Arial" panose="020B0604020202020204" pitchFamily="34" charset="0"/>
              </a:rPr>
              <a:t>10</a:t>
            </a:r>
            <a:r>
              <a:rPr lang="zh-CN" altLang="en-US" sz="2400" dirty="0">
                <a:latin typeface="Arial" panose="020B0604020202020204" pitchFamily="34" charset="0"/>
                <a:ea typeface="微软雅黑" panose="020B0503020204020204" pitchFamily="34" charset="-122"/>
                <a:sym typeface="Arial" panose="020B0604020202020204" pitchFamily="34" charset="0"/>
              </a:rPr>
              <a:t>日提出，招标人</a:t>
            </a:r>
            <a:r>
              <a:rPr lang="en-US" altLang="zh-CN" sz="2400" dirty="0">
                <a:latin typeface="Arial" panose="020B0604020202020204" pitchFamily="34" charset="0"/>
                <a:ea typeface="微软雅黑" panose="020B0503020204020204" pitchFamily="34" charset="-122"/>
                <a:sym typeface="Arial" panose="020B0604020202020204" pitchFamily="34" charset="0"/>
              </a:rPr>
              <a:t>3</a:t>
            </a:r>
            <a:r>
              <a:rPr lang="zh-CN" altLang="en-US" sz="2400" dirty="0">
                <a:latin typeface="Arial" panose="020B0604020202020204" pitchFamily="34" charset="0"/>
                <a:ea typeface="微软雅黑" panose="020B0503020204020204" pitchFamily="34" charset="-122"/>
                <a:sym typeface="Arial" panose="020B0604020202020204" pitchFamily="34" charset="0"/>
              </a:rPr>
              <a:t>日内答复。同样基于截止时间</a:t>
            </a:r>
            <a:r>
              <a:rPr lang="en-US" altLang="zh-CN" sz="2400" dirty="0">
                <a:latin typeface="Arial" panose="020B0604020202020204" pitchFamily="34" charset="0"/>
                <a:ea typeface="微软雅黑" panose="020B0503020204020204" pitchFamily="34" charset="-122"/>
                <a:sym typeface="Arial" panose="020B0604020202020204" pitchFamily="34" charset="0"/>
              </a:rPr>
              <a:t>20</a:t>
            </a:r>
            <a:r>
              <a:rPr lang="zh-CN" altLang="en-US" sz="2400" dirty="0">
                <a:latin typeface="Arial" panose="020B0604020202020204" pitchFamily="34" charset="0"/>
                <a:ea typeface="微软雅黑" panose="020B0503020204020204" pitchFamily="34" charset="-122"/>
                <a:sym typeface="Arial" panose="020B0604020202020204" pitchFamily="34" charset="0"/>
              </a:rPr>
              <a:t>日的前提下，是针对依法必须招标的项目。考虑到本标准规定的投标截止期一般不少于</a:t>
            </a:r>
            <a:r>
              <a:rPr lang="en-US" altLang="zh-CN" sz="2400" dirty="0">
                <a:latin typeface="Arial" panose="020B0604020202020204" pitchFamily="34" charset="0"/>
                <a:ea typeface="微软雅黑" panose="020B0503020204020204" pitchFamily="34" charset="-122"/>
                <a:sym typeface="Arial" panose="020B0604020202020204" pitchFamily="34" charset="0"/>
              </a:rPr>
              <a:t>7</a:t>
            </a:r>
            <a:r>
              <a:rPr lang="zh-CN" altLang="en-US" sz="2400" dirty="0">
                <a:latin typeface="Arial" panose="020B0604020202020204" pitchFamily="34" charset="0"/>
                <a:ea typeface="微软雅黑" panose="020B0503020204020204" pitchFamily="34" charset="-122"/>
                <a:sym typeface="Arial" panose="020B0604020202020204" pitchFamily="34" charset="0"/>
              </a:rPr>
              <a:t>日以及尽可能提高采购效率，本规范规定：“</a:t>
            </a:r>
            <a:r>
              <a:rPr lang="zh-CN" altLang="en-US" sz="2400" dirty="0">
                <a:solidFill>
                  <a:srgbClr val="FF0000"/>
                </a:solidFill>
                <a:latin typeface="楷体" panose="02010609060101010101" pitchFamily="49" charset="-122"/>
                <a:ea typeface="楷体" panose="02010609060101010101" pitchFamily="49" charset="-122"/>
                <a:sym typeface="Arial" panose="020B0604020202020204" pitchFamily="34" charset="0"/>
              </a:rPr>
              <a:t>潜在投标人对招标文件有异议的，应在投标截止前</a:t>
            </a:r>
            <a:r>
              <a:rPr lang="en-US" altLang="zh-CN" sz="2400" dirty="0">
                <a:solidFill>
                  <a:srgbClr val="FF0000"/>
                </a:solidFill>
                <a:latin typeface="楷体" panose="02010609060101010101" pitchFamily="49" charset="-122"/>
                <a:ea typeface="楷体" panose="02010609060101010101" pitchFamily="49" charset="-122"/>
                <a:sym typeface="Arial" panose="020B0604020202020204" pitchFamily="34" charset="0"/>
              </a:rPr>
              <a:t>2</a:t>
            </a:r>
            <a:r>
              <a:rPr lang="zh-CN" altLang="en-US" sz="2400" dirty="0">
                <a:solidFill>
                  <a:srgbClr val="FF0000"/>
                </a:solidFill>
                <a:latin typeface="楷体" panose="02010609060101010101" pitchFamily="49" charset="-122"/>
                <a:ea typeface="楷体" panose="02010609060101010101" pitchFamily="49" charset="-122"/>
                <a:sym typeface="Arial" panose="020B0604020202020204" pitchFamily="34" charset="0"/>
              </a:rPr>
              <a:t>日内提出，采购人应在收到异议后</a:t>
            </a:r>
            <a:r>
              <a:rPr lang="en-US" altLang="zh-CN" sz="2400" dirty="0">
                <a:solidFill>
                  <a:srgbClr val="FF0000"/>
                </a:solidFill>
                <a:latin typeface="楷体" panose="02010609060101010101" pitchFamily="49" charset="-122"/>
                <a:ea typeface="楷体" panose="02010609060101010101" pitchFamily="49" charset="-122"/>
                <a:sym typeface="Arial" panose="020B0604020202020204" pitchFamily="34" charset="0"/>
              </a:rPr>
              <a:t>1</a:t>
            </a:r>
            <a:r>
              <a:rPr lang="zh-CN" altLang="en-US" sz="2400" dirty="0">
                <a:solidFill>
                  <a:srgbClr val="FF0000"/>
                </a:solidFill>
                <a:latin typeface="楷体" panose="02010609060101010101" pitchFamily="49" charset="-122"/>
                <a:ea typeface="楷体" panose="02010609060101010101" pitchFamily="49" charset="-122"/>
                <a:sym typeface="Arial" panose="020B0604020202020204" pitchFamily="34" charset="0"/>
              </a:rPr>
              <a:t>日内答复，</a:t>
            </a:r>
            <a:r>
              <a:rPr lang="zh-CN" altLang="en-US" sz="2400" dirty="0">
                <a:latin typeface="Arial" panose="020B0604020202020204" pitchFamily="34" charset="0"/>
                <a:ea typeface="微软雅黑" panose="020B0503020204020204" pitchFamily="34" charset="-122"/>
                <a:sym typeface="Arial" panose="020B0604020202020204" pitchFamily="34" charset="0"/>
              </a:rPr>
              <a:t>”同时规定了顺延的条件。其中“可能影响”的判断由双方协商，属于民事行为。</a:t>
            </a:r>
          </a:p>
          <a:p>
            <a:pPr>
              <a:lnSpc>
                <a:spcPct val="120000"/>
              </a:lnSpc>
              <a:spcBef>
                <a:spcPts val="1000"/>
              </a:spcBef>
              <a:buFont typeface="Arial" panose="020B0604020202020204" pitchFamily="34" charset="0"/>
              <a:buNone/>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131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6" name="MH_SubTitle_2"/>
          <p:cNvSpPr/>
          <p:nvPr>
            <p:custDataLst>
              <p:tags r:id="rId1"/>
            </p:custDataLst>
          </p:nvPr>
        </p:nvSpPr>
        <p:spPr>
          <a:xfrm>
            <a:off x="536028" y="1950084"/>
            <a:ext cx="10825655" cy="4370706"/>
          </a:xfrm>
          <a:prstGeom prst="rect">
            <a:avLst/>
          </a:prstGeom>
          <a:solidFill>
            <a:srgbClr val="FEFFFF"/>
          </a:solid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normAutofit/>
          </a:bodyPr>
          <a:lstStyle/>
          <a:p>
            <a:pPr fontAlgn="auto">
              <a:lnSpc>
                <a:spcPct val="130000"/>
              </a:lnSpc>
              <a:spcBef>
                <a:spcPts val="0"/>
              </a:spcBef>
              <a:spcAft>
                <a:spcPts val="0"/>
              </a:spcAft>
              <a:defRPr/>
            </a:pPr>
            <a:endParaRPr lang="zh-CN" altLang="en-US" sz="2000" dirty="0">
              <a:solidFill>
                <a:srgbClr val="1C1C1C"/>
              </a:solidFill>
            </a:endParaRPr>
          </a:p>
        </p:txBody>
      </p:sp>
      <p:sp>
        <p:nvSpPr>
          <p:cNvPr id="7" name="MH_Other_4"/>
          <p:cNvSpPr/>
          <p:nvPr>
            <p:custDataLst>
              <p:tags r:id="rId2"/>
            </p:custDataLst>
          </p:nvPr>
        </p:nvSpPr>
        <p:spPr>
          <a:xfrm rot="16200000">
            <a:off x="8894444" y="5445125"/>
            <a:ext cx="301625" cy="301625"/>
          </a:xfrm>
          <a:prstGeom prst="rtTriangl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1318" name="矩形 7"/>
          <p:cNvSpPr>
            <a:spLocks noChangeArrowheads="1"/>
          </p:cNvSpPr>
          <p:nvPr/>
        </p:nvSpPr>
        <p:spPr bwMode="auto">
          <a:xfrm>
            <a:off x="1249363" y="1279841"/>
            <a:ext cx="3162617" cy="461665"/>
          </a:xfrm>
          <a:prstGeom prst="rect">
            <a:avLst/>
          </a:prstGeom>
          <a:solidFill>
            <a:srgbClr val="1F3984"/>
          </a:solidFill>
          <a:ln w="9525">
            <a:noFill/>
            <a:miter lim="800000"/>
          </a:ln>
        </p:spPr>
        <p:txBody>
          <a:bodyPr wrap="square">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2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）关于电子招标</a:t>
            </a:r>
          </a:p>
        </p:txBody>
      </p:sp>
      <p:sp>
        <p:nvSpPr>
          <p:cNvPr id="141319" name="内容占位符 2"/>
          <p:cNvSpPr>
            <a:spLocks noGrp="1" noChangeArrowheads="1"/>
          </p:cNvSpPr>
          <p:nvPr>
            <p:ph idx="4294967295"/>
          </p:nvPr>
        </p:nvSpPr>
        <p:spPr>
          <a:xfrm>
            <a:off x="1455420" y="1950084"/>
            <a:ext cx="8397240" cy="3700463"/>
          </a:xfrm>
        </p:spPr>
        <p:txBody>
          <a:bodyPr>
            <a:normAutofit fontScale="92500"/>
          </a:bodyPr>
          <a:lstStyle/>
          <a:p>
            <a:pPr marL="0" indent="0" eaLnBrk="1" hangingPunct="1">
              <a:lnSpc>
                <a:spcPct val="100000"/>
              </a:lnSpc>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招标人采用电子采购平台招标采购应执行国家发改委等部委颁布的</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电子招标投标办法的规定</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20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号令）。其中针对依法必须招标的专属规定有：</a:t>
            </a:r>
          </a:p>
          <a:p>
            <a:pPr marL="0" indent="0" eaLnBrk="1" hangingPunct="1">
              <a:lnSpc>
                <a:spcPct val="100000"/>
              </a:lnSpc>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第十七条：</a:t>
            </a:r>
            <a:r>
              <a:rPr lang="zh-CN" altLang="en-US" sz="2400" dirty="0">
                <a:solidFill>
                  <a:srgbClr val="FF0000"/>
                </a:solidFill>
                <a:latin typeface="楷体" panose="02010609060101010101" pitchFamily="49" charset="-122"/>
                <a:ea typeface="楷体" panose="02010609060101010101" pitchFamily="49" charset="-122"/>
                <a:sym typeface="Arial" panose="020B0604020202020204" pitchFamily="34" charset="0"/>
              </a:rPr>
              <a:t>依法必须进行公开招标</a:t>
            </a:r>
            <a:r>
              <a:rPr lang="zh-CN" altLang="en-US" sz="2400" dirty="0">
                <a:latin typeface="楷体" panose="02010609060101010101" pitchFamily="49" charset="-122"/>
                <a:ea typeface="楷体" panose="02010609060101010101" pitchFamily="49" charset="-122"/>
                <a:sym typeface="Arial" panose="020B0604020202020204" pitchFamily="34" charset="0"/>
              </a:rPr>
              <a:t>项目的上述相关公告应当在电子招标投标交易平台和国家指定的招标公告媒介同步发布。</a:t>
            </a:r>
          </a:p>
          <a:p>
            <a:pPr marL="0" indent="0" eaLnBrk="1" hangingPunct="1">
              <a:lnSpc>
                <a:spcPct val="100000"/>
              </a:lnSpc>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第三十五条 </a:t>
            </a:r>
            <a:r>
              <a:rPr lang="zh-CN" altLang="en-US" sz="2400" dirty="0">
                <a:solidFill>
                  <a:srgbClr val="FF0000"/>
                </a:solidFill>
                <a:latin typeface="楷体" panose="02010609060101010101" pitchFamily="49" charset="-122"/>
                <a:ea typeface="楷体" panose="02010609060101010101" pitchFamily="49" charset="-122"/>
                <a:sym typeface="Arial" panose="020B0604020202020204" pitchFamily="34" charset="0"/>
              </a:rPr>
              <a:t>依法必须进行招标的</a:t>
            </a:r>
            <a:r>
              <a:rPr lang="zh-CN" altLang="en-US" sz="2400" dirty="0">
                <a:latin typeface="楷体" panose="02010609060101010101" pitchFamily="49" charset="-122"/>
                <a:ea typeface="楷体" panose="02010609060101010101" pitchFamily="49" charset="-122"/>
                <a:sym typeface="Arial" panose="020B0604020202020204" pitchFamily="34" charset="0"/>
              </a:rPr>
              <a:t>项目中标候选人和中标结果应当在电子招标投标交易平台进行公示和公布。</a:t>
            </a:r>
          </a:p>
          <a:p>
            <a:pPr marL="0" indent="0" eaLnBrk="1" hangingPunct="1">
              <a:lnSpc>
                <a:spcPct val="100000"/>
              </a:lnSpc>
              <a:buFont typeface="Arial" panose="020B0604020202020204" pitchFamily="34" charset="0"/>
              <a:buNone/>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除此之外，非必须招标项目采用电子招标时应当执行</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电子招标投标办法的规定</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20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号令）的其他一般规定。</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039BA8-E831-405E-B327-21C326E6860E}"/>
              </a:ext>
            </a:extLst>
          </p:cNvPr>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dirty="0">
                <a:solidFill>
                  <a:srgbClr val="666666"/>
                </a:solidFill>
                <a:latin typeface="微软雅黑" panose="020B0503020204020204" pitchFamily="34" charset="-122"/>
                <a:ea typeface="微软雅黑" panose="020B0503020204020204" pitchFamily="34" charset="-122"/>
              </a:rPr>
              <a:t>4.1</a:t>
            </a:r>
            <a:r>
              <a:rPr lang="zh-CN" altLang="en-US" sz="2800" b="1" dirty="0">
                <a:solidFill>
                  <a:srgbClr val="666666"/>
                </a:solidFill>
                <a:latin typeface="微软雅黑" panose="020B0503020204020204" pitchFamily="34" charset="-122"/>
                <a:ea typeface="微软雅黑" panose="020B0503020204020204" pitchFamily="34" charset="-122"/>
              </a:rPr>
              <a:t>、公开招标和邀请招标</a:t>
            </a:r>
          </a:p>
        </p:txBody>
      </p:sp>
      <p:sp>
        <p:nvSpPr>
          <p:cNvPr id="6" name="TextBox 106">
            <a:extLst>
              <a:ext uri="{FF2B5EF4-FFF2-40B4-BE49-F238E27FC236}">
                <a16:creationId xmlns:a16="http://schemas.microsoft.com/office/drawing/2014/main" xmlns="" id="{EE13FAD9-3D2A-43F5-9E46-33625632DCCB}"/>
              </a:ext>
            </a:extLst>
          </p:cNvPr>
          <p:cNvSpPr txBox="1">
            <a:spLocks noChangeArrowheads="1"/>
          </p:cNvSpPr>
          <p:nvPr/>
        </p:nvSpPr>
        <p:spPr bwMode="auto">
          <a:xfrm>
            <a:off x="1047750" y="1339850"/>
            <a:ext cx="2184400"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dirty="0">
                <a:solidFill>
                  <a:srgbClr val="FFFFFF"/>
                </a:solidFill>
                <a:latin typeface="微软雅黑" panose="020B0503020204020204" pitchFamily="34" charset="-122"/>
                <a:ea typeface="微软雅黑" panose="020B0503020204020204" pitchFamily="34" charset="-122"/>
              </a:rPr>
              <a:t>4.1.3-4	 </a:t>
            </a:r>
            <a:endParaRPr lang="zh-CN" altLang="en-US" sz="4000" b="1" dirty="0">
              <a:solidFill>
                <a:srgbClr val="FFFFFF"/>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xmlns="" id="{FD182A6F-A657-4E9A-9B6F-031842BEC0ED}"/>
              </a:ext>
            </a:extLst>
          </p:cNvPr>
          <p:cNvPicPr>
            <a:picLocks noChangeAspect="1"/>
          </p:cNvPicPr>
          <p:nvPr/>
        </p:nvPicPr>
        <p:blipFill>
          <a:blip r:embed="rId2" cstate="print"/>
          <a:stretch>
            <a:fillRect/>
          </a:stretch>
        </p:blipFill>
        <p:spPr>
          <a:xfrm>
            <a:off x="486016" y="1227259"/>
            <a:ext cx="10452060" cy="5059834"/>
          </a:xfrm>
          <a:prstGeom prst="rect">
            <a:avLst/>
          </a:prstGeom>
        </p:spPr>
      </p:pic>
    </p:spTree>
    <p:extLst>
      <p:ext uri="{BB962C8B-B14F-4D97-AF65-F5344CB8AC3E}">
        <p14:creationId xmlns:p14="http://schemas.microsoft.com/office/powerpoint/2010/main" xmlns="" val="168218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24A483F-0475-4E36-A952-5A14A7C4C7BA}"/>
              </a:ext>
            </a:extLst>
          </p:cNvPr>
          <p:cNvPicPr>
            <a:picLocks noChangeAspect="1"/>
          </p:cNvPicPr>
          <p:nvPr/>
        </p:nvPicPr>
        <p:blipFill>
          <a:blip r:embed="rId2" cstate="print"/>
          <a:stretch>
            <a:fillRect/>
          </a:stretch>
        </p:blipFill>
        <p:spPr>
          <a:xfrm>
            <a:off x="313055" y="472908"/>
            <a:ext cx="4505334" cy="749873"/>
          </a:xfrm>
          <a:prstGeom prst="rect">
            <a:avLst/>
          </a:prstGeom>
        </p:spPr>
      </p:pic>
      <p:pic>
        <p:nvPicPr>
          <p:cNvPr id="5" name="图片 4">
            <a:extLst>
              <a:ext uri="{FF2B5EF4-FFF2-40B4-BE49-F238E27FC236}">
                <a16:creationId xmlns:a16="http://schemas.microsoft.com/office/drawing/2014/main" xmlns="" id="{38645E3C-169B-43F7-8DB2-4BA3B7587BF0}"/>
              </a:ext>
            </a:extLst>
          </p:cNvPr>
          <p:cNvPicPr>
            <a:picLocks noChangeAspect="1"/>
          </p:cNvPicPr>
          <p:nvPr/>
        </p:nvPicPr>
        <p:blipFill>
          <a:blip r:embed="rId3" cstate="print"/>
          <a:stretch>
            <a:fillRect/>
          </a:stretch>
        </p:blipFill>
        <p:spPr>
          <a:xfrm>
            <a:off x="974004" y="1222781"/>
            <a:ext cx="9721003" cy="5476165"/>
          </a:xfrm>
          <a:prstGeom prst="rect">
            <a:avLst/>
          </a:prstGeom>
        </p:spPr>
      </p:pic>
    </p:spTree>
    <p:extLst>
      <p:ext uri="{BB962C8B-B14F-4D97-AF65-F5344CB8AC3E}">
        <p14:creationId xmlns:p14="http://schemas.microsoft.com/office/powerpoint/2010/main" xmlns="" val="1580244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组 61"/>
          <p:cNvGrpSpPr/>
          <p:nvPr/>
        </p:nvGrpSpPr>
        <p:grpSpPr bwMode="auto">
          <a:xfrm>
            <a:off x="239714" y="2220913"/>
            <a:ext cx="3523034" cy="3201987"/>
            <a:chOff x="240502" y="1560104"/>
            <a:chExt cx="5497045" cy="4624796"/>
          </a:xfrm>
        </p:grpSpPr>
        <p:grpSp>
          <p:nvGrpSpPr>
            <p:cNvPr id="144407" name="组合 35"/>
            <p:cNvGrpSpPr/>
            <p:nvPr/>
          </p:nvGrpSpPr>
          <p:grpSpPr bwMode="auto">
            <a:xfrm>
              <a:off x="240502" y="1560104"/>
              <a:ext cx="5497045" cy="4624796"/>
              <a:chOff x="254728" y="2282797"/>
              <a:chExt cx="3973859" cy="3343304"/>
            </a:xfrm>
          </p:grpSpPr>
          <p:grpSp>
            <p:nvGrpSpPr>
              <p:cNvPr id="144411" name="组合 36"/>
              <p:cNvGrpSpPr/>
              <p:nvPr/>
            </p:nvGrpSpPr>
            <p:grpSpPr bwMode="auto">
              <a:xfrm>
                <a:off x="254728" y="2282797"/>
                <a:ext cx="3973859" cy="3343304"/>
                <a:chOff x="254728" y="2282797"/>
                <a:chExt cx="3973859" cy="3343304"/>
              </a:xfrm>
            </p:grpSpPr>
            <p:pic>
              <p:nvPicPr>
                <p:cNvPr id="144413" name="Picture 5" descr="ipad.png"/>
                <p:cNvPicPr>
                  <a:picLocks noChangeAspect="1" noChangeArrowheads="1"/>
                </p:cNvPicPr>
                <p:nvPr/>
              </p:nvPicPr>
              <p:blipFill>
                <a:blip r:embed="rId3" cstate="print"/>
                <a:srcRect b="12250"/>
                <a:stretch>
                  <a:fillRect/>
                </a:stretch>
              </p:blipFill>
              <p:spPr bwMode="auto">
                <a:xfrm>
                  <a:off x="254728" y="2282797"/>
                  <a:ext cx="3973859" cy="3343304"/>
                </a:xfrm>
                <a:prstGeom prst="rect">
                  <a:avLst/>
                </a:prstGeom>
                <a:noFill/>
                <a:ln w="9525">
                  <a:noFill/>
                  <a:miter lim="800000"/>
                  <a:headEnd/>
                  <a:tailEnd/>
                </a:ln>
              </p:spPr>
            </p:pic>
            <p:pic>
              <p:nvPicPr>
                <p:cNvPr id="144414" name="Picture 7" descr="ipad-light.png"/>
                <p:cNvPicPr>
                  <a:picLocks noChangeAspect="1" noChangeArrowheads="1"/>
                </p:cNvPicPr>
                <p:nvPr/>
              </p:nvPicPr>
              <p:blipFill>
                <a:blip r:embed="rId4" cstate="print"/>
                <a:srcRect/>
                <a:stretch>
                  <a:fillRect/>
                </a:stretch>
              </p:blipFill>
              <p:spPr bwMode="auto">
                <a:xfrm flipH="1">
                  <a:off x="2106494" y="2366788"/>
                  <a:ext cx="1220616" cy="2762237"/>
                </a:xfrm>
                <a:prstGeom prst="rect">
                  <a:avLst/>
                </a:prstGeom>
                <a:noFill/>
                <a:ln w="9525">
                  <a:noFill/>
                  <a:miter lim="800000"/>
                  <a:headEnd/>
                  <a:tailEnd/>
                </a:ln>
              </p:spPr>
            </p:pic>
          </p:grpSp>
          <p:pic>
            <p:nvPicPr>
              <p:cNvPr id="144412" name="图片 34"/>
              <p:cNvPicPr>
                <a:picLocks noChangeAspect="1" noChangeArrowheads="1"/>
              </p:cNvPicPr>
              <p:nvPr/>
            </p:nvPicPr>
            <p:blipFill>
              <a:blip r:embed="rId5" cstate="print"/>
              <a:srcRect/>
              <a:stretch>
                <a:fillRect/>
              </a:stretch>
            </p:blipFill>
            <p:spPr bwMode="auto">
              <a:xfrm>
                <a:off x="1166322" y="2589832"/>
                <a:ext cx="2058741" cy="2484288"/>
              </a:xfrm>
              <a:prstGeom prst="rect">
                <a:avLst/>
              </a:prstGeom>
              <a:blipFill dpi="0" rotWithShape="1">
                <a:blip r:embed="rId6" cstate="print"/>
                <a:srcRect/>
                <a:stretch>
                  <a:fillRect/>
                </a:stretch>
              </a:blipFill>
              <a:ln w="9525">
                <a:noFill/>
                <a:miter lim="800000"/>
                <a:headEnd/>
                <a:tailEnd/>
              </a:ln>
            </p:spPr>
          </p:pic>
        </p:grpSp>
        <p:grpSp>
          <p:nvGrpSpPr>
            <p:cNvPr id="144408" name="组 39"/>
            <p:cNvGrpSpPr/>
            <p:nvPr/>
          </p:nvGrpSpPr>
          <p:grpSpPr bwMode="auto">
            <a:xfrm>
              <a:off x="1501512" y="1984827"/>
              <a:ext cx="2847858" cy="3436518"/>
              <a:chOff x="1501512" y="1984827"/>
              <a:chExt cx="2847858" cy="3436518"/>
            </a:xfrm>
          </p:grpSpPr>
          <p:pic>
            <p:nvPicPr>
              <p:cNvPr id="144409" name="图片 37"/>
              <p:cNvPicPr>
                <a:picLocks noChangeAspect="1" noChangeArrowheads="1"/>
              </p:cNvPicPr>
              <p:nvPr/>
            </p:nvPicPr>
            <p:blipFill>
              <a:blip r:embed="rId7" cstate="print"/>
              <a:srcRect/>
              <a:stretch>
                <a:fillRect/>
              </a:stretch>
            </p:blipFill>
            <p:spPr bwMode="auto">
              <a:xfrm>
                <a:off x="1501512" y="1984827"/>
                <a:ext cx="2847858" cy="3436518"/>
              </a:xfrm>
              <a:prstGeom prst="rect">
                <a:avLst/>
              </a:prstGeom>
              <a:noFill/>
              <a:ln w="9525">
                <a:noFill/>
                <a:miter lim="800000"/>
                <a:headEnd/>
                <a:tailEnd/>
              </a:ln>
            </p:spPr>
          </p:pic>
          <p:pic>
            <p:nvPicPr>
              <p:cNvPr id="144410" name="图片 38"/>
              <p:cNvPicPr>
                <a:picLocks noChangeAspect="1" noChangeArrowheads="1"/>
              </p:cNvPicPr>
              <p:nvPr/>
            </p:nvPicPr>
            <p:blipFill>
              <a:blip r:embed="rId8" cstate="print"/>
              <a:srcRect/>
              <a:stretch>
                <a:fillRect/>
              </a:stretch>
            </p:blipFill>
            <p:spPr bwMode="auto">
              <a:xfrm>
                <a:off x="1555039" y="5021169"/>
                <a:ext cx="698500" cy="292100"/>
              </a:xfrm>
              <a:prstGeom prst="rect">
                <a:avLst/>
              </a:prstGeom>
              <a:noFill/>
              <a:ln w="9525">
                <a:noFill/>
                <a:miter lim="800000"/>
                <a:headEnd/>
                <a:tailEnd/>
              </a:ln>
            </p:spPr>
          </p:pic>
        </p:grpSp>
      </p:grpSp>
      <p:sp>
        <p:nvSpPr>
          <p:cNvPr id="42" name="矩形 41"/>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4" name="直角三角形 69"/>
          <p:cNvSpPr/>
          <p:nvPr/>
        </p:nvSpPr>
        <p:spPr>
          <a:xfrm rot="5400000" flipH="1">
            <a:off x="5860174" y="3513813"/>
            <a:ext cx="4084709" cy="31623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 name="connsiteX0-17" fmla="*/ 174418 w 2267687"/>
              <a:gd name="connsiteY0-18" fmla="*/ 303531 h 303531"/>
              <a:gd name="connsiteX1-19" fmla="*/ 0 w 2267687"/>
              <a:gd name="connsiteY1-20" fmla="*/ 0 h 303531"/>
              <a:gd name="connsiteX2-21" fmla="*/ 2267687 w 2267687"/>
              <a:gd name="connsiteY2-22" fmla="*/ 290831 h 303531"/>
              <a:gd name="connsiteX3-23" fmla="*/ 174418 w 2267687"/>
              <a:gd name="connsiteY3-24" fmla="*/ 303531 h 303531"/>
              <a:gd name="connsiteX0-25" fmla="*/ 172657 w 2265926"/>
              <a:gd name="connsiteY0-26" fmla="*/ 316231 h 316231"/>
              <a:gd name="connsiteX1-27" fmla="*/ 0 w 2265926"/>
              <a:gd name="connsiteY1-28" fmla="*/ 0 h 316231"/>
              <a:gd name="connsiteX2-29" fmla="*/ 2265926 w 2265926"/>
              <a:gd name="connsiteY2-30" fmla="*/ 303531 h 316231"/>
              <a:gd name="connsiteX3-31" fmla="*/ 172657 w 2265926"/>
              <a:gd name="connsiteY3-32" fmla="*/ 316231 h 316231"/>
            </a:gdLst>
            <a:ahLst/>
            <a:cxnLst>
              <a:cxn ang="0">
                <a:pos x="connsiteX0-1" y="connsiteY0-2"/>
              </a:cxn>
              <a:cxn ang="0">
                <a:pos x="connsiteX1-3" y="connsiteY1-4"/>
              </a:cxn>
              <a:cxn ang="0">
                <a:pos x="connsiteX2-5" y="connsiteY2-6"/>
              </a:cxn>
              <a:cxn ang="0">
                <a:pos x="connsiteX3-7" y="connsiteY3-8"/>
              </a:cxn>
            </a:cxnLst>
            <a:rect l="l" t="t" r="r" b="b"/>
            <a:pathLst>
              <a:path w="2265926" h="316231">
                <a:moveTo>
                  <a:pt x="172657" y="316231"/>
                </a:moveTo>
                <a:lnTo>
                  <a:pt x="0" y="0"/>
                </a:lnTo>
                <a:lnTo>
                  <a:pt x="2265926" y="303531"/>
                </a:lnTo>
                <a:lnTo>
                  <a:pt x="172657" y="3162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44391" name="组 63"/>
          <p:cNvGrpSpPr/>
          <p:nvPr/>
        </p:nvGrpSpPr>
        <p:grpSpPr bwMode="auto">
          <a:xfrm>
            <a:off x="3762747" y="1143718"/>
            <a:ext cx="8106991" cy="5242796"/>
            <a:chOff x="5791074" y="2026272"/>
            <a:chExt cx="3083985" cy="4950808"/>
          </a:xfrm>
        </p:grpSpPr>
        <p:sp>
          <p:nvSpPr>
            <p:cNvPr id="45" name="直角三角形 69"/>
            <p:cNvSpPr/>
            <p:nvPr/>
          </p:nvSpPr>
          <p:spPr>
            <a:xfrm flipH="1" flipV="1">
              <a:off x="5791074" y="6581559"/>
              <a:ext cx="3083985" cy="395521"/>
            </a:xfrm>
            <a:custGeom>
              <a:avLst/>
              <a:gdLst>
                <a:gd name="connsiteX0" fmla="*/ 0 w 1994637"/>
                <a:gd name="connsiteY0" fmla="*/ 328931 h 328931"/>
                <a:gd name="connsiteX1" fmla="*/ 0 w 1994637"/>
                <a:gd name="connsiteY1" fmla="*/ 0 h 328931"/>
                <a:gd name="connsiteX2" fmla="*/ 1994637 w 1994637"/>
                <a:gd name="connsiteY2" fmla="*/ 328931 h 328931"/>
                <a:gd name="connsiteX3" fmla="*/ 0 w 1994637"/>
                <a:gd name="connsiteY3" fmla="*/ 328931 h 328931"/>
                <a:gd name="connsiteX0-1" fmla="*/ 196850 w 2191487"/>
                <a:gd name="connsiteY0-2" fmla="*/ 278131 h 278131"/>
                <a:gd name="connsiteX1-3" fmla="*/ 0 w 2191487"/>
                <a:gd name="connsiteY1-4" fmla="*/ 0 h 278131"/>
                <a:gd name="connsiteX2-5" fmla="*/ 2191487 w 2191487"/>
                <a:gd name="connsiteY2-6" fmla="*/ 278131 h 278131"/>
                <a:gd name="connsiteX3-7" fmla="*/ 196850 w 2191487"/>
                <a:gd name="connsiteY3-8" fmla="*/ 278131 h 278131"/>
                <a:gd name="connsiteX0-9" fmla="*/ 273050 w 2267687"/>
                <a:gd name="connsiteY0-10" fmla="*/ 290831 h 290831"/>
                <a:gd name="connsiteX1-11" fmla="*/ 0 w 2267687"/>
                <a:gd name="connsiteY1-12" fmla="*/ 0 h 290831"/>
                <a:gd name="connsiteX2-13" fmla="*/ 2267687 w 2267687"/>
                <a:gd name="connsiteY2-14" fmla="*/ 290831 h 290831"/>
                <a:gd name="connsiteX3-15" fmla="*/ 273050 w 2267687"/>
                <a:gd name="connsiteY3-16" fmla="*/ 290831 h 290831"/>
              </a:gdLst>
              <a:ahLst/>
              <a:cxnLst>
                <a:cxn ang="0">
                  <a:pos x="connsiteX0-1" y="connsiteY0-2"/>
                </a:cxn>
                <a:cxn ang="0">
                  <a:pos x="connsiteX1-3" y="connsiteY1-4"/>
                </a:cxn>
                <a:cxn ang="0">
                  <a:pos x="connsiteX2-5" y="connsiteY2-6"/>
                </a:cxn>
                <a:cxn ang="0">
                  <a:pos x="connsiteX3-7" y="connsiteY3-8"/>
                </a:cxn>
              </a:cxnLst>
              <a:rect l="l" t="t" r="r" b="b"/>
              <a:pathLst>
                <a:path w="2267687" h="290831">
                  <a:moveTo>
                    <a:pt x="273050" y="290831"/>
                  </a:moveTo>
                  <a:lnTo>
                    <a:pt x="0" y="0"/>
                  </a:lnTo>
                  <a:lnTo>
                    <a:pt x="2267687" y="290831"/>
                  </a:lnTo>
                  <a:lnTo>
                    <a:pt x="273050" y="290831"/>
                  </a:lnTo>
                  <a:close/>
                </a:path>
              </a:pathLst>
            </a:custGeom>
            <a:gradFill>
              <a:gsLst>
                <a:gs pos="100000">
                  <a:schemeClr val="bg1">
                    <a:lumMod val="50000"/>
                    <a:alpha val="44000"/>
                  </a:schemeClr>
                </a:gs>
                <a:gs pos="0">
                  <a:srgbClr val="F3F3F3">
                    <a:alpha val="12000"/>
                  </a:srgb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6" name="矩形 45"/>
            <p:cNvSpPr/>
            <p:nvPr/>
          </p:nvSpPr>
          <p:spPr>
            <a:xfrm>
              <a:off x="6242133" y="2026272"/>
              <a:ext cx="2242183" cy="4590658"/>
            </a:xfrm>
            <a:prstGeom prst="rect">
              <a:avLst/>
            </a:prstGeom>
            <a:solidFill>
              <a:srgbClr val="F7F7F7"/>
            </a:solidFill>
            <a:ln>
              <a:noFill/>
            </a:ln>
            <a:effectLst>
              <a:outerShdw blurRad="762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7" name="矩形 46"/>
            <p:cNvSpPr/>
            <p:nvPr/>
          </p:nvSpPr>
          <p:spPr>
            <a:xfrm>
              <a:off x="5791074" y="2026272"/>
              <a:ext cx="2693242" cy="688765"/>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44392" name="组合 17"/>
          <p:cNvGrpSpPr/>
          <p:nvPr/>
        </p:nvGrpSpPr>
        <p:grpSpPr bwMode="auto">
          <a:xfrm>
            <a:off x="3505200" y="1895057"/>
            <a:ext cx="8106991" cy="4363450"/>
            <a:chOff x="-87091" y="1856887"/>
            <a:chExt cx="1888727" cy="8386425"/>
          </a:xfrm>
        </p:grpSpPr>
        <p:sp>
          <p:nvSpPr>
            <p:cNvPr id="144400" name="文本框 77"/>
            <p:cNvSpPr txBox="1">
              <a:spLocks noChangeArrowheads="1"/>
            </p:cNvSpPr>
            <p:nvPr/>
          </p:nvSpPr>
          <p:spPr bwMode="auto">
            <a:xfrm>
              <a:off x="15268" y="1856887"/>
              <a:ext cx="1585887" cy="599743"/>
            </a:xfrm>
            <a:prstGeom prst="rect">
              <a:avLst/>
            </a:prstGeom>
            <a:noFill/>
            <a:ln w="9525">
              <a:noFill/>
              <a:miter lim="800000"/>
            </a:ln>
          </p:spPr>
          <p:txBody>
            <a:bodyPr>
              <a:spAutoFit/>
            </a:bodyPr>
            <a:lstStyle/>
            <a:p>
              <a:pPr algn="ctr"/>
              <a:r>
                <a:rPr lang="zh-CN" altLang="en-US" sz="2000" b="1" dirty="0">
                  <a:solidFill>
                    <a:srgbClr val="2684E2"/>
                  </a:solidFill>
                  <a:latin typeface="微软雅黑" panose="020B0503020204020204" pitchFamily="34" charset="-122"/>
                  <a:ea typeface="微软雅黑" panose="020B0503020204020204" pitchFamily="34" charset="-122"/>
                </a:rPr>
                <a:t>评标阶段</a:t>
              </a:r>
            </a:p>
          </p:txBody>
        </p:sp>
        <p:sp>
          <p:nvSpPr>
            <p:cNvPr id="144401" name="文本框 78"/>
            <p:cNvSpPr txBox="1">
              <a:spLocks noChangeArrowheads="1"/>
            </p:cNvSpPr>
            <p:nvPr/>
          </p:nvSpPr>
          <p:spPr bwMode="auto">
            <a:xfrm>
              <a:off x="-87091" y="2574304"/>
              <a:ext cx="1888727" cy="7669008"/>
            </a:xfrm>
            <a:prstGeom prst="rect">
              <a:avLst/>
            </a:prstGeom>
            <a:noFill/>
            <a:ln w="9525">
              <a:noFill/>
              <a:miter lim="800000"/>
            </a:ln>
          </p:spPr>
          <p:txBody>
            <a:bodyPr wrap="square">
              <a:spAutoFit/>
            </a:bodyPr>
            <a:lstStyle/>
            <a:p>
              <a:pPr>
                <a:lnSpc>
                  <a:spcPct val="150000"/>
                </a:lnSpc>
              </a:pPr>
              <a:r>
                <a:rPr lang="zh-CN" altLang="en-US" sz="2000" dirty="0">
                  <a:solidFill>
                    <a:srgbClr val="404040"/>
                  </a:solidFill>
                  <a:latin typeface="微软雅黑" panose="020B0503020204020204" pitchFamily="34" charset="-122"/>
                  <a:ea typeface="微软雅黑" panose="020B0503020204020204" pitchFamily="34" charset="-122"/>
                </a:rPr>
                <a:t>（</a:t>
              </a:r>
              <a:r>
                <a:rPr lang="en-US" altLang="zh-CN" sz="2000" dirty="0">
                  <a:solidFill>
                    <a:srgbClr val="404040"/>
                  </a:solidFill>
                  <a:latin typeface="微软雅黑" panose="020B0503020204020204" pitchFamily="34" charset="-122"/>
                  <a:ea typeface="微软雅黑" panose="020B0503020204020204" pitchFamily="34" charset="-122"/>
                </a:rPr>
                <a:t>1</a:t>
              </a:r>
              <a:r>
                <a:rPr lang="zh-CN" altLang="en-US" sz="2000" dirty="0">
                  <a:solidFill>
                    <a:srgbClr val="404040"/>
                  </a:solidFill>
                  <a:latin typeface="微软雅黑" panose="020B0503020204020204" pitchFamily="34" charset="-122"/>
                  <a:ea typeface="微软雅黑" panose="020B0503020204020204" pitchFamily="34" charset="-122"/>
                </a:rPr>
                <a:t>）</a:t>
              </a:r>
              <a:r>
                <a:rPr lang="en-US" altLang="zh-CN" sz="2000" dirty="0">
                  <a:solidFill>
                    <a:srgbClr val="404040"/>
                  </a:solidFill>
                  <a:latin typeface="微软雅黑" panose="020B0503020204020204" pitchFamily="34" charset="-122"/>
                  <a:ea typeface="微软雅黑" panose="020B0503020204020204" pitchFamily="34" charset="-122"/>
                </a:rPr>
                <a:t>《</a:t>
              </a:r>
              <a:r>
                <a:rPr lang="zh-CN" altLang="en-US" sz="2000" dirty="0">
                  <a:solidFill>
                    <a:srgbClr val="404040"/>
                  </a:solidFill>
                  <a:latin typeface="微软雅黑" panose="020B0503020204020204" pitchFamily="34" charset="-122"/>
                  <a:ea typeface="微软雅黑" panose="020B0503020204020204" pitchFamily="34" charset="-122"/>
                </a:rPr>
                <a:t>招标投标法</a:t>
              </a:r>
              <a:r>
                <a:rPr lang="en-US" altLang="zh-CN" sz="2000" dirty="0">
                  <a:solidFill>
                    <a:srgbClr val="404040"/>
                  </a:solidFill>
                  <a:latin typeface="微软雅黑" panose="020B0503020204020204" pitchFamily="34" charset="-122"/>
                  <a:ea typeface="微软雅黑" panose="020B0503020204020204" pitchFamily="34" charset="-122"/>
                </a:rPr>
                <a:t>》</a:t>
              </a:r>
              <a:r>
                <a:rPr lang="zh-CN" altLang="en-US" sz="2000" dirty="0">
                  <a:solidFill>
                    <a:srgbClr val="404040"/>
                  </a:solidFill>
                  <a:latin typeface="微软雅黑" panose="020B0503020204020204" pitchFamily="34" charset="-122"/>
                  <a:ea typeface="微软雅黑" panose="020B0503020204020204" pitchFamily="34" charset="-122"/>
                </a:rPr>
                <a:t>第三十七条第一款规定：</a:t>
              </a:r>
              <a:r>
                <a:rPr lang="zh-CN" altLang="en-US" sz="2000" dirty="0">
                  <a:solidFill>
                    <a:srgbClr val="404040"/>
                  </a:solidFill>
                  <a:latin typeface="楷体" panose="02010609060101010101" pitchFamily="49" charset="-122"/>
                  <a:ea typeface="楷体" panose="02010609060101010101" pitchFamily="49" charset="-122"/>
                </a:rPr>
                <a:t>“评标由招标人依法组建的评标委员会负责。”</a:t>
              </a:r>
              <a:endParaRPr lang="en-US" altLang="zh-CN" sz="2000" dirty="0">
                <a:solidFill>
                  <a:srgbClr val="404040"/>
                </a:solidFill>
                <a:latin typeface="楷体" panose="02010609060101010101" pitchFamily="49" charset="-122"/>
                <a:ea typeface="楷体" panose="02010609060101010101" pitchFamily="49" charset="-122"/>
              </a:endParaRPr>
            </a:p>
            <a:p>
              <a:pPr>
                <a:lnSpc>
                  <a:spcPct val="150000"/>
                </a:lnSpc>
              </a:pPr>
              <a:r>
                <a:rPr lang="zh-CN" altLang="en-US" sz="2000" dirty="0">
                  <a:solidFill>
                    <a:srgbClr val="404040"/>
                  </a:solidFill>
                  <a:latin typeface="微软雅黑" panose="020B0503020204020204" pitchFamily="34" charset="-122"/>
                  <a:ea typeface="微软雅黑" panose="020B0503020204020204" pitchFamily="34" charset="-122"/>
                </a:rPr>
                <a:t>据此，标准规定，</a:t>
              </a:r>
              <a:r>
                <a:rPr lang="zh-CN" altLang="en-US" sz="2000" dirty="0">
                  <a:solidFill>
                    <a:srgbClr val="404040"/>
                  </a:solidFill>
                  <a:latin typeface="楷体" panose="02010609060101010101" pitchFamily="49" charset="-122"/>
                  <a:ea typeface="楷体" panose="02010609060101010101" pitchFamily="49" charset="-122"/>
                </a:rPr>
                <a:t>“评标委员会组成人员的构成、专家资格等应由</a:t>
              </a:r>
              <a:r>
                <a:rPr lang="zh-CN" altLang="en-US" sz="2000" dirty="0">
                  <a:solidFill>
                    <a:srgbClr val="FF0000"/>
                  </a:solidFill>
                  <a:latin typeface="楷体" panose="02010609060101010101" pitchFamily="49" charset="-122"/>
                  <a:ea typeface="楷体" panose="02010609060101010101" pitchFamily="49" charset="-122"/>
                </a:rPr>
                <a:t>企业制度</a:t>
              </a:r>
              <a:r>
                <a:rPr lang="zh-CN" altLang="en-US" sz="2000" dirty="0">
                  <a:solidFill>
                    <a:srgbClr val="404040"/>
                  </a:solidFill>
                  <a:latin typeface="楷体" panose="02010609060101010101" pitchFamily="49" charset="-122"/>
                  <a:ea typeface="楷体" panose="02010609060101010101" pitchFamily="49" charset="-122"/>
                </a:rPr>
                <a:t>规定。</a:t>
              </a:r>
              <a:r>
                <a:rPr lang="zh-CN" altLang="en-US" sz="2000" dirty="0">
                  <a:solidFill>
                    <a:srgbClr val="FF0000"/>
                  </a:solidFill>
                  <a:latin typeface="楷体" panose="02010609060101010101" pitchFamily="49" charset="-122"/>
                  <a:ea typeface="楷体" panose="02010609060101010101" pitchFamily="49" charset="-122"/>
                </a:rPr>
                <a:t>采购人</a:t>
              </a:r>
              <a:r>
                <a:rPr lang="zh-CN" altLang="en-US" sz="2000" dirty="0">
                  <a:solidFill>
                    <a:srgbClr val="404040"/>
                  </a:solidFill>
                  <a:latin typeface="楷体" panose="02010609060101010101" pitchFamily="49" charset="-122"/>
                  <a:ea typeface="楷体" panose="02010609060101010101" pitchFamily="49" charset="-122"/>
                </a:rPr>
                <a:t>认为项目技术复杂或随机抽取不能满足评审需要时可</a:t>
              </a:r>
              <a:r>
                <a:rPr lang="zh-CN" altLang="en-US" sz="2000" dirty="0">
                  <a:solidFill>
                    <a:srgbClr val="FF0000"/>
                  </a:solidFill>
                  <a:latin typeface="楷体" panose="02010609060101010101" pitchFamily="49" charset="-122"/>
                  <a:ea typeface="楷体" panose="02010609060101010101" pitchFamily="49" charset="-122"/>
                </a:rPr>
                <a:t>直接指定部分</a:t>
              </a:r>
              <a:r>
                <a:rPr lang="zh-CN" altLang="en-US" sz="2000" dirty="0">
                  <a:solidFill>
                    <a:srgbClr val="404040"/>
                  </a:solidFill>
                  <a:latin typeface="楷体" panose="02010609060101010101" pitchFamily="49" charset="-122"/>
                  <a:ea typeface="楷体" panose="02010609060101010101" pitchFamily="49" charset="-122"/>
                </a:rPr>
                <a:t>专家或</a:t>
              </a:r>
              <a:r>
                <a:rPr lang="zh-CN" altLang="en-US" sz="2000" dirty="0">
                  <a:solidFill>
                    <a:srgbClr val="FF0000"/>
                  </a:solidFill>
                  <a:latin typeface="楷体" panose="02010609060101010101" pitchFamily="49" charset="-122"/>
                  <a:ea typeface="楷体" panose="02010609060101010101" pitchFamily="49" charset="-122"/>
                </a:rPr>
                <a:t>全部</a:t>
              </a:r>
              <a:r>
                <a:rPr lang="zh-CN" altLang="en-US" sz="2000" dirty="0">
                  <a:solidFill>
                    <a:srgbClr val="404040"/>
                  </a:solidFill>
                  <a:latin typeface="楷体" panose="02010609060101010101" pitchFamily="49" charset="-122"/>
                  <a:ea typeface="楷体" panose="02010609060101010101" pitchFamily="49" charset="-122"/>
                </a:rPr>
                <a:t>专家，指定的范围不限于企业咨询专家委员会的名单；指定</a:t>
              </a:r>
              <a:r>
                <a:rPr lang="zh-CN" altLang="en-US" sz="2000" dirty="0">
                  <a:solidFill>
                    <a:srgbClr val="FF0000"/>
                  </a:solidFill>
                  <a:latin typeface="楷体" panose="02010609060101010101" pitchFamily="49" charset="-122"/>
                  <a:ea typeface="楷体" panose="02010609060101010101" pitchFamily="49" charset="-122"/>
                </a:rPr>
                <a:t>专家的理由</a:t>
              </a:r>
              <a:r>
                <a:rPr lang="zh-CN" altLang="en-US" sz="2000" dirty="0">
                  <a:solidFill>
                    <a:srgbClr val="404040"/>
                  </a:solidFill>
                  <a:latin typeface="楷体" panose="02010609060101010101" pitchFamily="49" charset="-122"/>
                  <a:ea typeface="楷体" panose="02010609060101010101" pitchFamily="49" charset="-122"/>
                </a:rPr>
                <a:t>应当在中标</a:t>
              </a:r>
              <a:r>
                <a:rPr lang="zh-CN" altLang="en-US" sz="2000" dirty="0">
                  <a:solidFill>
                    <a:srgbClr val="FF0000"/>
                  </a:solidFill>
                  <a:latin typeface="楷体" panose="02010609060101010101" pitchFamily="49" charset="-122"/>
                  <a:ea typeface="楷体" panose="02010609060101010101" pitchFamily="49" charset="-122"/>
                </a:rPr>
                <a:t>结果</a:t>
              </a:r>
              <a:r>
                <a:rPr lang="zh-CN" altLang="en-US" sz="2000" dirty="0">
                  <a:solidFill>
                    <a:srgbClr val="404040"/>
                  </a:solidFill>
                  <a:latin typeface="楷体" panose="02010609060101010101" pitchFamily="49" charset="-122"/>
                  <a:ea typeface="楷体" panose="02010609060101010101" pitchFamily="49" charset="-122"/>
                </a:rPr>
                <a:t>公示中或在招标投标情况书面</a:t>
              </a:r>
              <a:r>
                <a:rPr lang="zh-CN" altLang="en-US" sz="2000" dirty="0">
                  <a:solidFill>
                    <a:srgbClr val="FF0000"/>
                  </a:solidFill>
                  <a:latin typeface="楷体" panose="02010609060101010101" pitchFamily="49" charset="-122"/>
                  <a:ea typeface="楷体" panose="02010609060101010101" pitchFamily="49" charset="-122"/>
                </a:rPr>
                <a:t>报告</a:t>
              </a:r>
              <a:r>
                <a:rPr lang="zh-CN" altLang="en-US" sz="2000" dirty="0">
                  <a:solidFill>
                    <a:srgbClr val="404040"/>
                  </a:solidFill>
                  <a:latin typeface="楷体" panose="02010609060101010101" pitchFamily="49" charset="-122"/>
                  <a:ea typeface="楷体" panose="02010609060101010101" pitchFamily="49" charset="-122"/>
                </a:rPr>
                <a:t>中说明。”</a:t>
              </a:r>
              <a:r>
                <a:rPr lang="zh-CN" altLang="en-US" sz="2000" dirty="0">
                  <a:solidFill>
                    <a:srgbClr val="404040"/>
                  </a:solidFill>
                  <a:latin typeface="微软雅黑" panose="020B0503020204020204" pitchFamily="34" charset="-122"/>
                  <a:ea typeface="微软雅黑" panose="020B0503020204020204" pitchFamily="34" charset="-122"/>
                </a:rPr>
                <a:t>即给予采购人更大的自由裁量权，可以全部指定专家组成评审委员会。在扩权的同时规定了报告指定专家理由的义务。</a:t>
              </a:r>
            </a:p>
          </p:txBody>
        </p:sp>
      </p:grpSp>
      <p:grpSp>
        <p:nvGrpSpPr>
          <p:cNvPr id="144393" name="组合 16"/>
          <p:cNvGrpSpPr/>
          <p:nvPr/>
        </p:nvGrpSpPr>
        <p:grpSpPr bwMode="auto">
          <a:xfrm>
            <a:off x="6728433" y="567486"/>
            <a:ext cx="830262" cy="974725"/>
            <a:chOff x="6591300" y="1966752"/>
            <a:chExt cx="830580" cy="975045"/>
          </a:xfrm>
        </p:grpSpPr>
        <p:sp>
          <p:nvSpPr>
            <p:cNvPr id="52" name="任意多边形 20"/>
            <p:cNvSpPr/>
            <p:nvPr/>
          </p:nvSpPr>
          <p:spPr>
            <a:xfrm>
              <a:off x="6591300" y="2484447"/>
              <a:ext cx="830580" cy="45735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3" name="任意多边形 21"/>
            <p:cNvSpPr/>
            <p:nvPr/>
          </p:nvSpPr>
          <p:spPr>
            <a:xfrm>
              <a:off x="6790111" y="1966752"/>
              <a:ext cx="432956" cy="938372"/>
            </a:xfrm>
            <a:custGeom>
              <a:avLst/>
              <a:gdLst>
                <a:gd name="connsiteX0" fmla="*/ 216478 w 432956"/>
                <a:gd name="connsiteY0" fmla="*/ 0 h 938372"/>
                <a:gd name="connsiteX1" fmla="*/ 432956 w 432956"/>
                <a:gd name="connsiteY1" fmla="*/ 152400 h 938372"/>
                <a:gd name="connsiteX2" fmla="*/ 369551 w 432956"/>
                <a:gd name="connsiteY2" fmla="*/ 260163 h 938372"/>
                <a:gd name="connsiteX3" fmla="*/ 309290 w 432956"/>
                <a:gd name="connsiteY3" fmla="*/ 288766 h 938372"/>
                <a:gd name="connsiteX4" fmla="*/ 318874 w 432956"/>
                <a:gd name="connsiteY4" fmla="*/ 390981 h 938372"/>
                <a:gd name="connsiteX5" fmla="*/ 391740 w 432956"/>
                <a:gd name="connsiteY5" fmla="*/ 938372 h 938372"/>
                <a:gd name="connsiteX6" fmla="*/ 41218 w 432956"/>
                <a:gd name="connsiteY6" fmla="*/ 938372 h 938372"/>
                <a:gd name="connsiteX7" fmla="*/ 113192 w 432956"/>
                <a:gd name="connsiteY7" fmla="*/ 391428 h 938372"/>
                <a:gd name="connsiteX8" fmla="*/ 123385 w 432956"/>
                <a:gd name="connsiteY8" fmla="*/ 288632 h 938372"/>
                <a:gd name="connsiteX9" fmla="*/ 63405 w 432956"/>
                <a:gd name="connsiteY9" fmla="*/ 260163 h 938372"/>
                <a:gd name="connsiteX10" fmla="*/ 0 w 432956"/>
                <a:gd name="connsiteY10" fmla="*/ 152400 h 938372"/>
                <a:gd name="connsiteX11" fmla="*/ 216478 w 432956"/>
                <a:gd name="connsiteY11" fmla="*/ 0 h 938372"/>
                <a:gd name="connsiteX0-1" fmla="*/ 216478 w 432956"/>
                <a:gd name="connsiteY0-2" fmla="*/ 0 h 938372"/>
                <a:gd name="connsiteX1-3" fmla="*/ 432956 w 432956"/>
                <a:gd name="connsiteY1-4" fmla="*/ 152400 h 938372"/>
                <a:gd name="connsiteX2-5" fmla="*/ 369551 w 432956"/>
                <a:gd name="connsiteY2-6" fmla="*/ 260163 h 938372"/>
                <a:gd name="connsiteX3-7" fmla="*/ 309290 w 432956"/>
                <a:gd name="connsiteY3-8" fmla="*/ 288766 h 938372"/>
                <a:gd name="connsiteX4-9" fmla="*/ 318874 w 432956"/>
                <a:gd name="connsiteY4-10" fmla="*/ 390981 h 938372"/>
                <a:gd name="connsiteX5-11" fmla="*/ 391740 w 432956"/>
                <a:gd name="connsiteY5-12" fmla="*/ 938372 h 938372"/>
                <a:gd name="connsiteX6-13" fmla="*/ 41218 w 432956"/>
                <a:gd name="connsiteY6-14" fmla="*/ 938372 h 938372"/>
                <a:gd name="connsiteX7-15" fmla="*/ 113192 w 432956"/>
                <a:gd name="connsiteY7-16" fmla="*/ 391428 h 938372"/>
                <a:gd name="connsiteX8-17" fmla="*/ 63405 w 432956"/>
                <a:gd name="connsiteY8-18" fmla="*/ 260163 h 938372"/>
                <a:gd name="connsiteX9-19" fmla="*/ 0 w 432956"/>
                <a:gd name="connsiteY9-20" fmla="*/ 152400 h 938372"/>
                <a:gd name="connsiteX10-21" fmla="*/ 216478 w 432956"/>
                <a:gd name="connsiteY10-22" fmla="*/ 0 h 938372"/>
                <a:gd name="connsiteX0-23" fmla="*/ 216478 w 432956"/>
                <a:gd name="connsiteY0-24" fmla="*/ 0 h 938372"/>
                <a:gd name="connsiteX1-25" fmla="*/ 432956 w 432956"/>
                <a:gd name="connsiteY1-26" fmla="*/ 152400 h 938372"/>
                <a:gd name="connsiteX2-27" fmla="*/ 369551 w 432956"/>
                <a:gd name="connsiteY2-28" fmla="*/ 260163 h 938372"/>
                <a:gd name="connsiteX3-29" fmla="*/ 309290 w 432956"/>
                <a:gd name="connsiteY3-30" fmla="*/ 288766 h 938372"/>
                <a:gd name="connsiteX4-31" fmla="*/ 318874 w 432956"/>
                <a:gd name="connsiteY4-32" fmla="*/ 390981 h 938372"/>
                <a:gd name="connsiteX5-33" fmla="*/ 391740 w 432956"/>
                <a:gd name="connsiteY5-34" fmla="*/ 938372 h 938372"/>
                <a:gd name="connsiteX6-35" fmla="*/ 41218 w 432956"/>
                <a:gd name="connsiteY6-36" fmla="*/ 938372 h 938372"/>
                <a:gd name="connsiteX7-37" fmla="*/ 113192 w 432956"/>
                <a:gd name="connsiteY7-38" fmla="*/ 391428 h 938372"/>
                <a:gd name="connsiteX8-39" fmla="*/ 63405 w 432956"/>
                <a:gd name="connsiteY8-40" fmla="*/ 260163 h 938372"/>
                <a:gd name="connsiteX9-41" fmla="*/ 0 w 432956"/>
                <a:gd name="connsiteY9-42" fmla="*/ 152400 h 938372"/>
                <a:gd name="connsiteX10-43" fmla="*/ 216478 w 432956"/>
                <a:gd name="connsiteY10-44" fmla="*/ 0 h 938372"/>
                <a:gd name="connsiteX0-45" fmla="*/ 216478 w 432956"/>
                <a:gd name="connsiteY0-46" fmla="*/ 0 h 938372"/>
                <a:gd name="connsiteX1-47" fmla="*/ 432956 w 432956"/>
                <a:gd name="connsiteY1-48" fmla="*/ 152400 h 938372"/>
                <a:gd name="connsiteX2-49" fmla="*/ 369551 w 432956"/>
                <a:gd name="connsiteY2-50" fmla="*/ 260163 h 938372"/>
                <a:gd name="connsiteX3-51" fmla="*/ 309290 w 432956"/>
                <a:gd name="connsiteY3-52" fmla="*/ 288766 h 938372"/>
                <a:gd name="connsiteX4-53" fmla="*/ 318874 w 432956"/>
                <a:gd name="connsiteY4-54" fmla="*/ 390981 h 938372"/>
                <a:gd name="connsiteX5-55" fmla="*/ 391740 w 432956"/>
                <a:gd name="connsiteY5-56" fmla="*/ 938372 h 938372"/>
                <a:gd name="connsiteX6-57" fmla="*/ 41218 w 432956"/>
                <a:gd name="connsiteY6-58" fmla="*/ 938372 h 938372"/>
                <a:gd name="connsiteX7-59" fmla="*/ 110017 w 432956"/>
                <a:gd name="connsiteY7-60" fmla="*/ 429528 h 938372"/>
                <a:gd name="connsiteX8-61" fmla="*/ 63405 w 432956"/>
                <a:gd name="connsiteY8-62" fmla="*/ 260163 h 938372"/>
                <a:gd name="connsiteX9-63" fmla="*/ 0 w 432956"/>
                <a:gd name="connsiteY9-64" fmla="*/ 152400 h 938372"/>
                <a:gd name="connsiteX10-65" fmla="*/ 216478 w 432956"/>
                <a:gd name="connsiteY10-66" fmla="*/ 0 h 938372"/>
                <a:gd name="connsiteX0-67" fmla="*/ 216478 w 432956"/>
                <a:gd name="connsiteY0-68" fmla="*/ 0 h 938372"/>
                <a:gd name="connsiteX1-69" fmla="*/ 432956 w 432956"/>
                <a:gd name="connsiteY1-70" fmla="*/ 152400 h 938372"/>
                <a:gd name="connsiteX2-71" fmla="*/ 369551 w 432956"/>
                <a:gd name="connsiteY2-72" fmla="*/ 260163 h 938372"/>
                <a:gd name="connsiteX3-73" fmla="*/ 309290 w 432956"/>
                <a:gd name="connsiteY3-74" fmla="*/ 288766 h 938372"/>
                <a:gd name="connsiteX4-75" fmla="*/ 318874 w 432956"/>
                <a:gd name="connsiteY4-76" fmla="*/ 390981 h 938372"/>
                <a:gd name="connsiteX5-77" fmla="*/ 391740 w 432956"/>
                <a:gd name="connsiteY5-78" fmla="*/ 938372 h 938372"/>
                <a:gd name="connsiteX6-79" fmla="*/ 41218 w 432956"/>
                <a:gd name="connsiteY6-80" fmla="*/ 938372 h 938372"/>
                <a:gd name="connsiteX7-81" fmla="*/ 110017 w 432956"/>
                <a:gd name="connsiteY7-82" fmla="*/ 429528 h 938372"/>
                <a:gd name="connsiteX8-83" fmla="*/ 63405 w 432956"/>
                <a:gd name="connsiteY8-84" fmla="*/ 260163 h 938372"/>
                <a:gd name="connsiteX9-85" fmla="*/ 0 w 432956"/>
                <a:gd name="connsiteY9-86" fmla="*/ 152400 h 938372"/>
                <a:gd name="connsiteX10-87" fmla="*/ 216478 w 432956"/>
                <a:gd name="connsiteY10-88" fmla="*/ 0 h 938372"/>
                <a:gd name="connsiteX0-89" fmla="*/ 216478 w 432956"/>
                <a:gd name="connsiteY0-90" fmla="*/ 0 h 938372"/>
                <a:gd name="connsiteX1-91" fmla="*/ 432956 w 432956"/>
                <a:gd name="connsiteY1-92" fmla="*/ 152400 h 938372"/>
                <a:gd name="connsiteX2-93" fmla="*/ 369551 w 432956"/>
                <a:gd name="connsiteY2-94" fmla="*/ 260163 h 938372"/>
                <a:gd name="connsiteX3-95" fmla="*/ 309290 w 432956"/>
                <a:gd name="connsiteY3-96" fmla="*/ 288766 h 938372"/>
                <a:gd name="connsiteX4-97" fmla="*/ 318874 w 432956"/>
                <a:gd name="connsiteY4-98" fmla="*/ 390981 h 938372"/>
                <a:gd name="connsiteX5-99" fmla="*/ 391740 w 432956"/>
                <a:gd name="connsiteY5-100" fmla="*/ 938372 h 938372"/>
                <a:gd name="connsiteX6-101" fmla="*/ 41218 w 432956"/>
                <a:gd name="connsiteY6-102" fmla="*/ 938372 h 938372"/>
                <a:gd name="connsiteX7-103" fmla="*/ 110017 w 432956"/>
                <a:gd name="connsiteY7-104" fmla="*/ 429528 h 938372"/>
                <a:gd name="connsiteX8-105" fmla="*/ 63405 w 432956"/>
                <a:gd name="connsiteY8-106" fmla="*/ 260163 h 938372"/>
                <a:gd name="connsiteX9-107" fmla="*/ 0 w 432956"/>
                <a:gd name="connsiteY9-108" fmla="*/ 152400 h 938372"/>
                <a:gd name="connsiteX10-109" fmla="*/ 216478 w 432956"/>
                <a:gd name="connsiteY10-110" fmla="*/ 0 h 938372"/>
                <a:gd name="connsiteX0-111" fmla="*/ 216478 w 432956"/>
                <a:gd name="connsiteY0-112" fmla="*/ 0 h 938372"/>
                <a:gd name="connsiteX1-113" fmla="*/ 432956 w 432956"/>
                <a:gd name="connsiteY1-114" fmla="*/ 152400 h 938372"/>
                <a:gd name="connsiteX2-115" fmla="*/ 369551 w 432956"/>
                <a:gd name="connsiteY2-116" fmla="*/ 260163 h 938372"/>
                <a:gd name="connsiteX3-117" fmla="*/ 309290 w 432956"/>
                <a:gd name="connsiteY3-118" fmla="*/ 288766 h 938372"/>
                <a:gd name="connsiteX4-119" fmla="*/ 318874 w 432956"/>
                <a:gd name="connsiteY4-120" fmla="*/ 390981 h 938372"/>
                <a:gd name="connsiteX5-121" fmla="*/ 391740 w 432956"/>
                <a:gd name="connsiteY5-122" fmla="*/ 938372 h 938372"/>
                <a:gd name="connsiteX6-123" fmla="*/ 41218 w 432956"/>
                <a:gd name="connsiteY6-124" fmla="*/ 938372 h 938372"/>
                <a:gd name="connsiteX7-125" fmla="*/ 110017 w 432956"/>
                <a:gd name="connsiteY7-126" fmla="*/ 454928 h 938372"/>
                <a:gd name="connsiteX8-127" fmla="*/ 63405 w 432956"/>
                <a:gd name="connsiteY8-128" fmla="*/ 260163 h 938372"/>
                <a:gd name="connsiteX9-129" fmla="*/ 0 w 432956"/>
                <a:gd name="connsiteY9-130" fmla="*/ 152400 h 938372"/>
                <a:gd name="connsiteX10-131" fmla="*/ 216478 w 432956"/>
                <a:gd name="connsiteY10-132" fmla="*/ 0 h 938372"/>
                <a:gd name="connsiteX0-133" fmla="*/ 216478 w 432956"/>
                <a:gd name="connsiteY0-134" fmla="*/ 0 h 938372"/>
                <a:gd name="connsiteX1-135" fmla="*/ 432956 w 432956"/>
                <a:gd name="connsiteY1-136" fmla="*/ 152400 h 938372"/>
                <a:gd name="connsiteX2-137" fmla="*/ 369551 w 432956"/>
                <a:gd name="connsiteY2-138" fmla="*/ 260163 h 938372"/>
                <a:gd name="connsiteX3-139" fmla="*/ 309290 w 432956"/>
                <a:gd name="connsiteY3-140" fmla="*/ 288766 h 938372"/>
                <a:gd name="connsiteX4-141" fmla="*/ 318874 w 432956"/>
                <a:gd name="connsiteY4-142" fmla="*/ 390981 h 938372"/>
                <a:gd name="connsiteX5-143" fmla="*/ 391740 w 432956"/>
                <a:gd name="connsiteY5-144" fmla="*/ 938372 h 938372"/>
                <a:gd name="connsiteX6-145" fmla="*/ 41218 w 432956"/>
                <a:gd name="connsiteY6-146" fmla="*/ 938372 h 938372"/>
                <a:gd name="connsiteX7-147" fmla="*/ 110017 w 432956"/>
                <a:gd name="connsiteY7-148" fmla="*/ 454928 h 938372"/>
                <a:gd name="connsiteX8-149" fmla="*/ 63405 w 432956"/>
                <a:gd name="connsiteY8-150" fmla="*/ 260163 h 938372"/>
                <a:gd name="connsiteX9-151" fmla="*/ 0 w 432956"/>
                <a:gd name="connsiteY9-152" fmla="*/ 152400 h 938372"/>
                <a:gd name="connsiteX10-153" fmla="*/ 216478 w 432956"/>
                <a:gd name="connsiteY10-154" fmla="*/ 0 h 938372"/>
                <a:gd name="connsiteX0-155" fmla="*/ 216478 w 432956"/>
                <a:gd name="connsiteY0-156" fmla="*/ 0 h 938372"/>
                <a:gd name="connsiteX1-157" fmla="*/ 432956 w 432956"/>
                <a:gd name="connsiteY1-158" fmla="*/ 152400 h 938372"/>
                <a:gd name="connsiteX2-159" fmla="*/ 369551 w 432956"/>
                <a:gd name="connsiteY2-160" fmla="*/ 260163 h 938372"/>
                <a:gd name="connsiteX3-161" fmla="*/ 309290 w 432956"/>
                <a:gd name="connsiteY3-162" fmla="*/ 288766 h 938372"/>
                <a:gd name="connsiteX4-163" fmla="*/ 318874 w 432956"/>
                <a:gd name="connsiteY4-164" fmla="*/ 390981 h 938372"/>
                <a:gd name="connsiteX5-165" fmla="*/ 391740 w 432956"/>
                <a:gd name="connsiteY5-166" fmla="*/ 938372 h 938372"/>
                <a:gd name="connsiteX6-167" fmla="*/ 41218 w 432956"/>
                <a:gd name="connsiteY6-168" fmla="*/ 938372 h 938372"/>
                <a:gd name="connsiteX7-169" fmla="*/ 110017 w 432956"/>
                <a:gd name="connsiteY7-170" fmla="*/ 454928 h 938372"/>
                <a:gd name="connsiteX8-171" fmla="*/ 63405 w 432956"/>
                <a:gd name="connsiteY8-172" fmla="*/ 260163 h 938372"/>
                <a:gd name="connsiteX9-173" fmla="*/ 0 w 432956"/>
                <a:gd name="connsiteY9-174" fmla="*/ 152400 h 938372"/>
                <a:gd name="connsiteX10-175" fmla="*/ 216478 w 432956"/>
                <a:gd name="connsiteY10-176" fmla="*/ 0 h 938372"/>
                <a:gd name="connsiteX0-177" fmla="*/ 216478 w 432956"/>
                <a:gd name="connsiteY0-178" fmla="*/ 0 h 938372"/>
                <a:gd name="connsiteX1-179" fmla="*/ 432956 w 432956"/>
                <a:gd name="connsiteY1-180" fmla="*/ 152400 h 938372"/>
                <a:gd name="connsiteX2-181" fmla="*/ 369551 w 432956"/>
                <a:gd name="connsiteY2-182" fmla="*/ 260163 h 938372"/>
                <a:gd name="connsiteX3-183" fmla="*/ 309290 w 432956"/>
                <a:gd name="connsiteY3-184" fmla="*/ 288766 h 938372"/>
                <a:gd name="connsiteX4-185" fmla="*/ 318874 w 432956"/>
                <a:gd name="connsiteY4-186" fmla="*/ 390981 h 938372"/>
                <a:gd name="connsiteX5-187" fmla="*/ 391740 w 432956"/>
                <a:gd name="connsiteY5-188" fmla="*/ 938372 h 938372"/>
                <a:gd name="connsiteX6-189" fmla="*/ 41218 w 432956"/>
                <a:gd name="connsiteY6-190" fmla="*/ 938372 h 938372"/>
                <a:gd name="connsiteX7-191" fmla="*/ 122717 w 432956"/>
                <a:gd name="connsiteY7-192" fmla="*/ 458103 h 938372"/>
                <a:gd name="connsiteX8-193" fmla="*/ 63405 w 432956"/>
                <a:gd name="connsiteY8-194" fmla="*/ 260163 h 938372"/>
                <a:gd name="connsiteX9-195" fmla="*/ 0 w 432956"/>
                <a:gd name="connsiteY9-196" fmla="*/ 152400 h 938372"/>
                <a:gd name="connsiteX10-197" fmla="*/ 216478 w 432956"/>
                <a:gd name="connsiteY10-198" fmla="*/ 0 h 938372"/>
                <a:gd name="connsiteX0-199" fmla="*/ 216478 w 432956"/>
                <a:gd name="connsiteY0-200" fmla="*/ 0 h 938372"/>
                <a:gd name="connsiteX1-201" fmla="*/ 432956 w 432956"/>
                <a:gd name="connsiteY1-202" fmla="*/ 152400 h 938372"/>
                <a:gd name="connsiteX2-203" fmla="*/ 369551 w 432956"/>
                <a:gd name="connsiteY2-204" fmla="*/ 260163 h 938372"/>
                <a:gd name="connsiteX3-205" fmla="*/ 309290 w 432956"/>
                <a:gd name="connsiteY3-206" fmla="*/ 288766 h 938372"/>
                <a:gd name="connsiteX4-207" fmla="*/ 318874 w 432956"/>
                <a:gd name="connsiteY4-208" fmla="*/ 390981 h 938372"/>
                <a:gd name="connsiteX5-209" fmla="*/ 391740 w 432956"/>
                <a:gd name="connsiteY5-210" fmla="*/ 938372 h 938372"/>
                <a:gd name="connsiteX6-211" fmla="*/ 41218 w 432956"/>
                <a:gd name="connsiteY6-212" fmla="*/ 938372 h 938372"/>
                <a:gd name="connsiteX7-213" fmla="*/ 122717 w 432956"/>
                <a:gd name="connsiteY7-214" fmla="*/ 458103 h 938372"/>
                <a:gd name="connsiteX8-215" fmla="*/ 63405 w 432956"/>
                <a:gd name="connsiteY8-216" fmla="*/ 260163 h 938372"/>
                <a:gd name="connsiteX9-217" fmla="*/ 0 w 432956"/>
                <a:gd name="connsiteY9-218" fmla="*/ 152400 h 938372"/>
                <a:gd name="connsiteX10-219" fmla="*/ 216478 w 432956"/>
                <a:gd name="connsiteY10-220" fmla="*/ 0 h 938372"/>
                <a:gd name="connsiteX0-221" fmla="*/ 216478 w 432956"/>
                <a:gd name="connsiteY0-222" fmla="*/ 0 h 938372"/>
                <a:gd name="connsiteX1-223" fmla="*/ 432956 w 432956"/>
                <a:gd name="connsiteY1-224" fmla="*/ 152400 h 938372"/>
                <a:gd name="connsiteX2-225" fmla="*/ 369551 w 432956"/>
                <a:gd name="connsiteY2-226" fmla="*/ 260163 h 938372"/>
                <a:gd name="connsiteX3-227" fmla="*/ 309290 w 432956"/>
                <a:gd name="connsiteY3-228" fmla="*/ 288766 h 938372"/>
                <a:gd name="connsiteX4-229" fmla="*/ 318874 w 432956"/>
                <a:gd name="connsiteY4-230" fmla="*/ 390981 h 938372"/>
                <a:gd name="connsiteX5-231" fmla="*/ 391740 w 432956"/>
                <a:gd name="connsiteY5-232" fmla="*/ 938372 h 938372"/>
                <a:gd name="connsiteX6-233" fmla="*/ 41218 w 432956"/>
                <a:gd name="connsiteY6-234" fmla="*/ 938372 h 938372"/>
                <a:gd name="connsiteX7-235" fmla="*/ 122717 w 432956"/>
                <a:gd name="connsiteY7-236" fmla="*/ 458103 h 938372"/>
                <a:gd name="connsiteX8-237" fmla="*/ 63405 w 432956"/>
                <a:gd name="connsiteY8-238" fmla="*/ 260163 h 938372"/>
                <a:gd name="connsiteX9-239" fmla="*/ 0 w 432956"/>
                <a:gd name="connsiteY9-240" fmla="*/ 152400 h 938372"/>
                <a:gd name="connsiteX10-241" fmla="*/ 216478 w 432956"/>
                <a:gd name="connsiteY10-242" fmla="*/ 0 h 938372"/>
                <a:gd name="connsiteX0-243" fmla="*/ 216478 w 432956"/>
                <a:gd name="connsiteY0-244" fmla="*/ 0 h 938372"/>
                <a:gd name="connsiteX1-245" fmla="*/ 432956 w 432956"/>
                <a:gd name="connsiteY1-246" fmla="*/ 152400 h 938372"/>
                <a:gd name="connsiteX2-247" fmla="*/ 369551 w 432956"/>
                <a:gd name="connsiteY2-248" fmla="*/ 260163 h 938372"/>
                <a:gd name="connsiteX3-249" fmla="*/ 309290 w 432956"/>
                <a:gd name="connsiteY3-250" fmla="*/ 288766 h 938372"/>
                <a:gd name="connsiteX4-251" fmla="*/ 318874 w 432956"/>
                <a:gd name="connsiteY4-252" fmla="*/ 390981 h 938372"/>
                <a:gd name="connsiteX5-253" fmla="*/ 391740 w 432956"/>
                <a:gd name="connsiteY5-254" fmla="*/ 938372 h 938372"/>
                <a:gd name="connsiteX6-255" fmla="*/ 41218 w 432956"/>
                <a:gd name="connsiteY6-256" fmla="*/ 938372 h 938372"/>
                <a:gd name="connsiteX7-257" fmla="*/ 122717 w 432956"/>
                <a:gd name="connsiteY7-258" fmla="*/ 458103 h 938372"/>
                <a:gd name="connsiteX8-259" fmla="*/ 63405 w 432956"/>
                <a:gd name="connsiteY8-260" fmla="*/ 260163 h 938372"/>
                <a:gd name="connsiteX9-261" fmla="*/ 0 w 432956"/>
                <a:gd name="connsiteY9-262" fmla="*/ 152400 h 938372"/>
                <a:gd name="connsiteX10-263" fmla="*/ 216478 w 432956"/>
                <a:gd name="connsiteY10-264" fmla="*/ 0 h 938372"/>
                <a:gd name="connsiteX0-265" fmla="*/ 216478 w 432956"/>
                <a:gd name="connsiteY0-266" fmla="*/ 0 h 938372"/>
                <a:gd name="connsiteX1-267" fmla="*/ 432956 w 432956"/>
                <a:gd name="connsiteY1-268" fmla="*/ 152400 h 938372"/>
                <a:gd name="connsiteX2-269" fmla="*/ 369551 w 432956"/>
                <a:gd name="connsiteY2-270" fmla="*/ 260163 h 938372"/>
                <a:gd name="connsiteX3-271" fmla="*/ 309290 w 432956"/>
                <a:gd name="connsiteY3-272" fmla="*/ 288766 h 938372"/>
                <a:gd name="connsiteX4-273" fmla="*/ 318874 w 432956"/>
                <a:gd name="connsiteY4-274" fmla="*/ 390981 h 938372"/>
                <a:gd name="connsiteX5-275" fmla="*/ 391740 w 432956"/>
                <a:gd name="connsiteY5-276" fmla="*/ 938372 h 938372"/>
                <a:gd name="connsiteX6-277" fmla="*/ 41218 w 432956"/>
                <a:gd name="connsiteY6-278" fmla="*/ 938372 h 938372"/>
                <a:gd name="connsiteX7-279" fmla="*/ 122717 w 432956"/>
                <a:gd name="connsiteY7-280" fmla="*/ 458103 h 938372"/>
                <a:gd name="connsiteX8-281" fmla="*/ 63405 w 432956"/>
                <a:gd name="connsiteY8-282" fmla="*/ 260163 h 938372"/>
                <a:gd name="connsiteX9-283" fmla="*/ 0 w 432956"/>
                <a:gd name="connsiteY9-284" fmla="*/ 152400 h 938372"/>
                <a:gd name="connsiteX10-285" fmla="*/ 216478 w 432956"/>
                <a:gd name="connsiteY10-286" fmla="*/ 0 h 938372"/>
                <a:gd name="connsiteX0-287" fmla="*/ 216478 w 432956"/>
                <a:gd name="connsiteY0-288" fmla="*/ 0 h 938372"/>
                <a:gd name="connsiteX1-289" fmla="*/ 432956 w 432956"/>
                <a:gd name="connsiteY1-290" fmla="*/ 152400 h 938372"/>
                <a:gd name="connsiteX2-291" fmla="*/ 369551 w 432956"/>
                <a:gd name="connsiteY2-292" fmla="*/ 260163 h 938372"/>
                <a:gd name="connsiteX3-293" fmla="*/ 309290 w 432956"/>
                <a:gd name="connsiteY3-294" fmla="*/ 288766 h 938372"/>
                <a:gd name="connsiteX4-295" fmla="*/ 318874 w 432956"/>
                <a:gd name="connsiteY4-296" fmla="*/ 390981 h 938372"/>
                <a:gd name="connsiteX5-297" fmla="*/ 391740 w 432956"/>
                <a:gd name="connsiteY5-298" fmla="*/ 938372 h 938372"/>
                <a:gd name="connsiteX6-299" fmla="*/ 41218 w 432956"/>
                <a:gd name="connsiteY6-300" fmla="*/ 938372 h 938372"/>
                <a:gd name="connsiteX7-301" fmla="*/ 138592 w 432956"/>
                <a:gd name="connsiteY7-302" fmla="*/ 458103 h 938372"/>
                <a:gd name="connsiteX8-303" fmla="*/ 63405 w 432956"/>
                <a:gd name="connsiteY8-304" fmla="*/ 260163 h 938372"/>
                <a:gd name="connsiteX9-305" fmla="*/ 0 w 432956"/>
                <a:gd name="connsiteY9-306" fmla="*/ 152400 h 938372"/>
                <a:gd name="connsiteX10-307" fmla="*/ 216478 w 432956"/>
                <a:gd name="connsiteY10-308" fmla="*/ 0 h 938372"/>
                <a:gd name="connsiteX0-309" fmla="*/ 216478 w 432956"/>
                <a:gd name="connsiteY0-310" fmla="*/ 0 h 938372"/>
                <a:gd name="connsiteX1-311" fmla="*/ 432956 w 432956"/>
                <a:gd name="connsiteY1-312" fmla="*/ 152400 h 938372"/>
                <a:gd name="connsiteX2-313" fmla="*/ 369551 w 432956"/>
                <a:gd name="connsiteY2-314" fmla="*/ 260163 h 938372"/>
                <a:gd name="connsiteX3-315" fmla="*/ 309290 w 432956"/>
                <a:gd name="connsiteY3-316" fmla="*/ 288766 h 938372"/>
                <a:gd name="connsiteX4-317" fmla="*/ 318874 w 432956"/>
                <a:gd name="connsiteY4-318" fmla="*/ 390981 h 938372"/>
                <a:gd name="connsiteX5-319" fmla="*/ 391740 w 432956"/>
                <a:gd name="connsiteY5-320" fmla="*/ 938372 h 938372"/>
                <a:gd name="connsiteX6-321" fmla="*/ 41218 w 432956"/>
                <a:gd name="connsiteY6-322" fmla="*/ 938372 h 938372"/>
                <a:gd name="connsiteX7-323" fmla="*/ 138592 w 432956"/>
                <a:gd name="connsiteY7-324" fmla="*/ 458103 h 938372"/>
                <a:gd name="connsiteX8-325" fmla="*/ 63405 w 432956"/>
                <a:gd name="connsiteY8-326" fmla="*/ 260163 h 938372"/>
                <a:gd name="connsiteX9-327" fmla="*/ 0 w 432956"/>
                <a:gd name="connsiteY9-328" fmla="*/ 152400 h 938372"/>
                <a:gd name="connsiteX10-329" fmla="*/ 216478 w 432956"/>
                <a:gd name="connsiteY10-330" fmla="*/ 0 h 938372"/>
                <a:gd name="connsiteX0-331" fmla="*/ 216478 w 432956"/>
                <a:gd name="connsiteY0-332" fmla="*/ 0 h 938372"/>
                <a:gd name="connsiteX1-333" fmla="*/ 432956 w 432956"/>
                <a:gd name="connsiteY1-334" fmla="*/ 152400 h 938372"/>
                <a:gd name="connsiteX2-335" fmla="*/ 369551 w 432956"/>
                <a:gd name="connsiteY2-336" fmla="*/ 260163 h 938372"/>
                <a:gd name="connsiteX3-337" fmla="*/ 309290 w 432956"/>
                <a:gd name="connsiteY3-338" fmla="*/ 288766 h 938372"/>
                <a:gd name="connsiteX4-339" fmla="*/ 318874 w 432956"/>
                <a:gd name="connsiteY4-340" fmla="*/ 390981 h 938372"/>
                <a:gd name="connsiteX5-341" fmla="*/ 391740 w 432956"/>
                <a:gd name="connsiteY5-342" fmla="*/ 938372 h 938372"/>
                <a:gd name="connsiteX6-343" fmla="*/ 41218 w 432956"/>
                <a:gd name="connsiteY6-344" fmla="*/ 938372 h 938372"/>
                <a:gd name="connsiteX7-345" fmla="*/ 138592 w 432956"/>
                <a:gd name="connsiteY7-346" fmla="*/ 458103 h 938372"/>
                <a:gd name="connsiteX8-347" fmla="*/ 63405 w 432956"/>
                <a:gd name="connsiteY8-348" fmla="*/ 260163 h 938372"/>
                <a:gd name="connsiteX9-349" fmla="*/ 0 w 432956"/>
                <a:gd name="connsiteY9-350" fmla="*/ 152400 h 938372"/>
                <a:gd name="connsiteX10-351" fmla="*/ 216478 w 432956"/>
                <a:gd name="connsiteY10-352" fmla="*/ 0 h 938372"/>
                <a:gd name="connsiteX0-353" fmla="*/ 216478 w 432956"/>
                <a:gd name="connsiteY0-354" fmla="*/ 0 h 938372"/>
                <a:gd name="connsiteX1-355" fmla="*/ 432956 w 432956"/>
                <a:gd name="connsiteY1-356" fmla="*/ 152400 h 938372"/>
                <a:gd name="connsiteX2-357" fmla="*/ 369551 w 432956"/>
                <a:gd name="connsiteY2-358" fmla="*/ 260163 h 938372"/>
                <a:gd name="connsiteX3-359" fmla="*/ 309290 w 432956"/>
                <a:gd name="connsiteY3-360" fmla="*/ 288766 h 938372"/>
                <a:gd name="connsiteX4-361" fmla="*/ 322049 w 432956"/>
                <a:gd name="connsiteY4-362" fmla="*/ 457656 h 938372"/>
                <a:gd name="connsiteX5-363" fmla="*/ 391740 w 432956"/>
                <a:gd name="connsiteY5-364" fmla="*/ 938372 h 938372"/>
                <a:gd name="connsiteX6-365" fmla="*/ 41218 w 432956"/>
                <a:gd name="connsiteY6-366" fmla="*/ 938372 h 938372"/>
                <a:gd name="connsiteX7-367" fmla="*/ 138592 w 432956"/>
                <a:gd name="connsiteY7-368" fmla="*/ 458103 h 938372"/>
                <a:gd name="connsiteX8-369" fmla="*/ 63405 w 432956"/>
                <a:gd name="connsiteY8-370" fmla="*/ 260163 h 938372"/>
                <a:gd name="connsiteX9-371" fmla="*/ 0 w 432956"/>
                <a:gd name="connsiteY9-372" fmla="*/ 152400 h 938372"/>
                <a:gd name="connsiteX10-373" fmla="*/ 216478 w 432956"/>
                <a:gd name="connsiteY10-374" fmla="*/ 0 h 938372"/>
                <a:gd name="connsiteX0-375" fmla="*/ 216478 w 432956"/>
                <a:gd name="connsiteY0-376" fmla="*/ 0 h 938372"/>
                <a:gd name="connsiteX1-377" fmla="*/ 432956 w 432956"/>
                <a:gd name="connsiteY1-378" fmla="*/ 152400 h 938372"/>
                <a:gd name="connsiteX2-379" fmla="*/ 369551 w 432956"/>
                <a:gd name="connsiteY2-380" fmla="*/ 260163 h 938372"/>
                <a:gd name="connsiteX3-381" fmla="*/ 309290 w 432956"/>
                <a:gd name="connsiteY3-382" fmla="*/ 288766 h 938372"/>
                <a:gd name="connsiteX4-383" fmla="*/ 322049 w 432956"/>
                <a:gd name="connsiteY4-384" fmla="*/ 457656 h 938372"/>
                <a:gd name="connsiteX5-385" fmla="*/ 391740 w 432956"/>
                <a:gd name="connsiteY5-386" fmla="*/ 938372 h 938372"/>
                <a:gd name="connsiteX6-387" fmla="*/ 41218 w 432956"/>
                <a:gd name="connsiteY6-388" fmla="*/ 938372 h 938372"/>
                <a:gd name="connsiteX7-389" fmla="*/ 138592 w 432956"/>
                <a:gd name="connsiteY7-390" fmla="*/ 458103 h 938372"/>
                <a:gd name="connsiteX8-391" fmla="*/ 63405 w 432956"/>
                <a:gd name="connsiteY8-392" fmla="*/ 260163 h 938372"/>
                <a:gd name="connsiteX9-393" fmla="*/ 0 w 432956"/>
                <a:gd name="connsiteY9-394" fmla="*/ 152400 h 938372"/>
                <a:gd name="connsiteX10-395" fmla="*/ 216478 w 432956"/>
                <a:gd name="connsiteY10-396" fmla="*/ 0 h 938372"/>
                <a:gd name="connsiteX0-397" fmla="*/ 216478 w 432956"/>
                <a:gd name="connsiteY0-398" fmla="*/ 0 h 938372"/>
                <a:gd name="connsiteX1-399" fmla="*/ 432956 w 432956"/>
                <a:gd name="connsiteY1-400" fmla="*/ 152400 h 938372"/>
                <a:gd name="connsiteX2-401" fmla="*/ 369551 w 432956"/>
                <a:gd name="connsiteY2-402" fmla="*/ 260163 h 938372"/>
                <a:gd name="connsiteX3-403" fmla="*/ 309290 w 432956"/>
                <a:gd name="connsiteY3-404" fmla="*/ 285591 h 938372"/>
                <a:gd name="connsiteX4-405" fmla="*/ 322049 w 432956"/>
                <a:gd name="connsiteY4-406" fmla="*/ 457656 h 938372"/>
                <a:gd name="connsiteX5-407" fmla="*/ 391740 w 432956"/>
                <a:gd name="connsiteY5-408" fmla="*/ 938372 h 938372"/>
                <a:gd name="connsiteX6-409" fmla="*/ 41218 w 432956"/>
                <a:gd name="connsiteY6-410" fmla="*/ 938372 h 938372"/>
                <a:gd name="connsiteX7-411" fmla="*/ 138592 w 432956"/>
                <a:gd name="connsiteY7-412" fmla="*/ 458103 h 938372"/>
                <a:gd name="connsiteX8-413" fmla="*/ 63405 w 432956"/>
                <a:gd name="connsiteY8-414" fmla="*/ 260163 h 938372"/>
                <a:gd name="connsiteX9-415" fmla="*/ 0 w 432956"/>
                <a:gd name="connsiteY9-416" fmla="*/ 152400 h 938372"/>
                <a:gd name="connsiteX10-417" fmla="*/ 216478 w 432956"/>
                <a:gd name="connsiteY10-418" fmla="*/ 0 h 938372"/>
                <a:gd name="connsiteX0-419" fmla="*/ 216478 w 432956"/>
                <a:gd name="connsiteY0-420" fmla="*/ 0 h 938372"/>
                <a:gd name="connsiteX1-421" fmla="*/ 432956 w 432956"/>
                <a:gd name="connsiteY1-422" fmla="*/ 152400 h 938372"/>
                <a:gd name="connsiteX2-423" fmla="*/ 369551 w 432956"/>
                <a:gd name="connsiteY2-424" fmla="*/ 260163 h 938372"/>
                <a:gd name="connsiteX3-425" fmla="*/ 309290 w 432956"/>
                <a:gd name="connsiteY3-426" fmla="*/ 285591 h 938372"/>
                <a:gd name="connsiteX4-427" fmla="*/ 322049 w 432956"/>
                <a:gd name="connsiteY4-428" fmla="*/ 457656 h 938372"/>
                <a:gd name="connsiteX5-429" fmla="*/ 391740 w 432956"/>
                <a:gd name="connsiteY5-430" fmla="*/ 938372 h 938372"/>
                <a:gd name="connsiteX6-431" fmla="*/ 41218 w 432956"/>
                <a:gd name="connsiteY6-432" fmla="*/ 938372 h 938372"/>
                <a:gd name="connsiteX7-433" fmla="*/ 138592 w 432956"/>
                <a:gd name="connsiteY7-434" fmla="*/ 458103 h 938372"/>
                <a:gd name="connsiteX8-435" fmla="*/ 63405 w 432956"/>
                <a:gd name="connsiteY8-436" fmla="*/ 260163 h 938372"/>
                <a:gd name="connsiteX9-437" fmla="*/ 0 w 432956"/>
                <a:gd name="connsiteY9-438" fmla="*/ 152400 h 938372"/>
                <a:gd name="connsiteX10-439" fmla="*/ 216478 w 432956"/>
                <a:gd name="connsiteY10-440" fmla="*/ 0 h 938372"/>
                <a:gd name="connsiteX0-441" fmla="*/ 216478 w 432956"/>
                <a:gd name="connsiteY0-442" fmla="*/ 0 h 938372"/>
                <a:gd name="connsiteX1-443" fmla="*/ 432956 w 432956"/>
                <a:gd name="connsiteY1-444" fmla="*/ 152400 h 938372"/>
                <a:gd name="connsiteX2-445" fmla="*/ 369551 w 432956"/>
                <a:gd name="connsiteY2-446" fmla="*/ 260163 h 938372"/>
                <a:gd name="connsiteX3-447" fmla="*/ 322049 w 432956"/>
                <a:gd name="connsiteY3-448" fmla="*/ 457656 h 938372"/>
                <a:gd name="connsiteX4-449" fmla="*/ 391740 w 432956"/>
                <a:gd name="connsiteY4-450" fmla="*/ 938372 h 938372"/>
                <a:gd name="connsiteX5-451" fmla="*/ 41218 w 432956"/>
                <a:gd name="connsiteY5-452" fmla="*/ 938372 h 938372"/>
                <a:gd name="connsiteX6-453" fmla="*/ 138592 w 432956"/>
                <a:gd name="connsiteY6-454" fmla="*/ 458103 h 938372"/>
                <a:gd name="connsiteX7-455" fmla="*/ 63405 w 432956"/>
                <a:gd name="connsiteY7-456" fmla="*/ 260163 h 938372"/>
                <a:gd name="connsiteX8-457" fmla="*/ 0 w 432956"/>
                <a:gd name="connsiteY8-458" fmla="*/ 152400 h 938372"/>
                <a:gd name="connsiteX9-459" fmla="*/ 216478 w 432956"/>
                <a:gd name="connsiteY9-460" fmla="*/ 0 h 938372"/>
                <a:gd name="connsiteX0-461" fmla="*/ 216478 w 432956"/>
                <a:gd name="connsiteY0-462" fmla="*/ 0 h 938372"/>
                <a:gd name="connsiteX1-463" fmla="*/ 432956 w 432956"/>
                <a:gd name="connsiteY1-464" fmla="*/ 152400 h 938372"/>
                <a:gd name="connsiteX2-465" fmla="*/ 369551 w 432956"/>
                <a:gd name="connsiteY2-466" fmla="*/ 260163 h 938372"/>
                <a:gd name="connsiteX3-467" fmla="*/ 322049 w 432956"/>
                <a:gd name="connsiteY3-468" fmla="*/ 457656 h 938372"/>
                <a:gd name="connsiteX4-469" fmla="*/ 391740 w 432956"/>
                <a:gd name="connsiteY4-470" fmla="*/ 938372 h 938372"/>
                <a:gd name="connsiteX5-471" fmla="*/ 41218 w 432956"/>
                <a:gd name="connsiteY5-472" fmla="*/ 938372 h 938372"/>
                <a:gd name="connsiteX6-473" fmla="*/ 138592 w 432956"/>
                <a:gd name="connsiteY6-474" fmla="*/ 458103 h 938372"/>
                <a:gd name="connsiteX7-475" fmla="*/ 63405 w 432956"/>
                <a:gd name="connsiteY7-476" fmla="*/ 260163 h 938372"/>
                <a:gd name="connsiteX8-477" fmla="*/ 0 w 432956"/>
                <a:gd name="connsiteY8-478" fmla="*/ 152400 h 938372"/>
                <a:gd name="connsiteX9-479" fmla="*/ 216478 w 432956"/>
                <a:gd name="connsiteY9-480" fmla="*/ 0 h 938372"/>
                <a:gd name="connsiteX0-481" fmla="*/ 216478 w 432956"/>
                <a:gd name="connsiteY0-482" fmla="*/ 0 h 938372"/>
                <a:gd name="connsiteX1-483" fmla="*/ 432956 w 432956"/>
                <a:gd name="connsiteY1-484" fmla="*/ 152400 h 938372"/>
                <a:gd name="connsiteX2-485" fmla="*/ 369551 w 432956"/>
                <a:gd name="connsiteY2-486" fmla="*/ 260163 h 938372"/>
                <a:gd name="connsiteX3-487" fmla="*/ 322049 w 432956"/>
                <a:gd name="connsiteY3-488" fmla="*/ 457656 h 938372"/>
                <a:gd name="connsiteX4-489" fmla="*/ 391740 w 432956"/>
                <a:gd name="connsiteY4-490" fmla="*/ 938372 h 938372"/>
                <a:gd name="connsiteX5-491" fmla="*/ 41218 w 432956"/>
                <a:gd name="connsiteY5-492" fmla="*/ 938372 h 938372"/>
                <a:gd name="connsiteX6-493" fmla="*/ 138592 w 432956"/>
                <a:gd name="connsiteY6-494" fmla="*/ 458103 h 938372"/>
                <a:gd name="connsiteX7-495" fmla="*/ 63405 w 432956"/>
                <a:gd name="connsiteY7-496" fmla="*/ 260163 h 938372"/>
                <a:gd name="connsiteX8-497" fmla="*/ 0 w 432956"/>
                <a:gd name="connsiteY8-498" fmla="*/ 152400 h 938372"/>
                <a:gd name="connsiteX9-499" fmla="*/ 216478 w 432956"/>
                <a:gd name="connsiteY9-500" fmla="*/ 0 h 938372"/>
                <a:gd name="connsiteX0-501" fmla="*/ 216478 w 432956"/>
                <a:gd name="connsiteY0-502" fmla="*/ 0 h 938372"/>
                <a:gd name="connsiteX1-503" fmla="*/ 432956 w 432956"/>
                <a:gd name="connsiteY1-504" fmla="*/ 152400 h 938372"/>
                <a:gd name="connsiteX2-505" fmla="*/ 369551 w 432956"/>
                <a:gd name="connsiteY2-506" fmla="*/ 260163 h 938372"/>
                <a:gd name="connsiteX3-507" fmla="*/ 322049 w 432956"/>
                <a:gd name="connsiteY3-508" fmla="*/ 457656 h 938372"/>
                <a:gd name="connsiteX4-509" fmla="*/ 391740 w 432956"/>
                <a:gd name="connsiteY4-510" fmla="*/ 938372 h 938372"/>
                <a:gd name="connsiteX5-511" fmla="*/ 41218 w 432956"/>
                <a:gd name="connsiteY5-512" fmla="*/ 938372 h 938372"/>
                <a:gd name="connsiteX6-513" fmla="*/ 138592 w 432956"/>
                <a:gd name="connsiteY6-514" fmla="*/ 458103 h 938372"/>
                <a:gd name="connsiteX7-515" fmla="*/ 63405 w 432956"/>
                <a:gd name="connsiteY7-516" fmla="*/ 260163 h 938372"/>
                <a:gd name="connsiteX8-517" fmla="*/ 0 w 432956"/>
                <a:gd name="connsiteY8-518" fmla="*/ 152400 h 938372"/>
                <a:gd name="connsiteX9-519" fmla="*/ 216478 w 432956"/>
                <a:gd name="connsiteY9-520" fmla="*/ 0 h 938372"/>
                <a:gd name="connsiteX0-521" fmla="*/ 216478 w 432956"/>
                <a:gd name="connsiteY0-522" fmla="*/ 0 h 938372"/>
                <a:gd name="connsiteX1-523" fmla="*/ 432956 w 432956"/>
                <a:gd name="connsiteY1-524" fmla="*/ 152400 h 938372"/>
                <a:gd name="connsiteX2-525" fmla="*/ 369551 w 432956"/>
                <a:gd name="connsiteY2-526" fmla="*/ 260163 h 938372"/>
                <a:gd name="connsiteX3-527" fmla="*/ 322049 w 432956"/>
                <a:gd name="connsiteY3-528" fmla="*/ 470356 h 938372"/>
                <a:gd name="connsiteX4-529" fmla="*/ 391740 w 432956"/>
                <a:gd name="connsiteY4-530" fmla="*/ 938372 h 938372"/>
                <a:gd name="connsiteX5-531" fmla="*/ 41218 w 432956"/>
                <a:gd name="connsiteY5-532" fmla="*/ 938372 h 938372"/>
                <a:gd name="connsiteX6-533" fmla="*/ 138592 w 432956"/>
                <a:gd name="connsiteY6-534" fmla="*/ 458103 h 938372"/>
                <a:gd name="connsiteX7-535" fmla="*/ 63405 w 432956"/>
                <a:gd name="connsiteY7-536" fmla="*/ 260163 h 938372"/>
                <a:gd name="connsiteX8-537" fmla="*/ 0 w 432956"/>
                <a:gd name="connsiteY8-538" fmla="*/ 152400 h 938372"/>
                <a:gd name="connsiteX9-539" fmla="*/ 216478 w 432956"/>
                <a:gd name="connsiteY9-540" fmla="*/ 0 h 938372"/>
                <a:gd name="connsiteX0-541" fmla="*/ 216478 w 432956"/>
                <a:gd name="connsiteY0-542" fmla="*/ 0 h 938372"/>
                <a:gd name="connsiteX1-543" fmla="*/ 432956 w 432956"/>
                <a:gd name="connsiteY1-544" fmla="*/ 152400 h 938372"/>
                <a:gd name="connsiteX2-545" fmla="*/ 369551 w 432956"/>
                <a:gd name="connsiteY2-546" fmla="*/ 260163 h 938372"/>
                <a:gd name="connsiteX3-547" fmla="*/ 322049 w 432956"/>
                <a:gd name="connsiteY3-548" fmla="*/ 470356 h 938372"/>
                <a:gd name="connsiteX4-549" fmla="*/ 391740 w 432956"/>
                <a:gd name="connsiteY4-550" fmla="*/ 938372 h 938372"/>
                <a:gd name="connsiteX5-551" fmla="*/ 41218 w 432956"/>
                <a:gd name="connsiteY5-552" fmla="*/ 938372 h 938372"/>
                <a:gd name="connsiteX6-553" fmla="*/ 138592 w 432956"/>
                <a:gd name="connsiteY6-554" fmla="*/ 458103 h 938372"/>
                <a:gd name="connsiteX7-555" fmla="*/ 63405 w 432956"/>
                <a:gd name="connsiteY7-556" fmla="*/ 260163 h 938372"/>
                <a:gd name="connsiteX8-557" fmla="*/ 0 w 432956"/>
                <a:gd name="connsiteY8-558" fmla="*/ 152400 h 938372"/>
                <a:gd name="connsiteX9-559" fmla="*/ 216478 w 432956"/>
                <a:gd name="connsiteY9-560" fmla="*/ 0 h 938372"/>
                <a:gd name="connsiteX0-561" fmla="*/ 216478 w 432956"/>
                <a:gd name="connsiteY0-562" fmla="*/ 0 h 938372"/>
                <a:gd name="connsiteX1-563" fmla="*/ 432956 w 432956"/>
                <a:gd name="connsiteY1-564" fmla="*/ 152400 h 938372"/>
                <a:gd name="connsiteX2-565" fmla="*/ 369551 w 432956"/>
                <a:gd name="connsiteY2-566" fmla="*/ 260163 h 938372"/>
                <a:gd name="connsiteX3-567" fmla="*/ 318874 w 432956"/>
                <a:gd name="connsiteY3-568" fmla="*/ 454481 h 938372"/>
                <a:gd name="connsiteX4-569" fmla="*/ 391740 w 432956"/>
                <a:gd name="connsiteY4-570" fmla="*/ 938372 h 938372"/>
                <a:gd name="connsiteX5-571" fmla="*/ 41218 w 432956"/>
                <a:gd name="connsiteY5-572" fmla="*/ 938372 h 938372"/>
                <a:gd name="connsiteX6-573" fmla="*/ 138592 w 432956"/>
                <a:gd name="connsiteY6-574" fmla="*/ 458103 h 938372"/>
                <a:gd name="connsiteX7-575" fmla="*/ 63405 w 432956"/>
                <a:gd name="connsiteY7-576" fmla="*/ 260163 h 938372"/>
                <a:gd name="connsiteX8-577" fmla="*/ 0 w 432956"/>
                <a:gd name="connsiteY8-578" fmla="*/ 152400 h 938372"/>
                <a:gd name="connsiteX9-579" fmla="*/ 216478 w 432956"/>
                <a:gd name="connsiteY9-580" fmla="*/ 0 h 938372"/>
                <a:gd name="connsiteX0-581" fmla="*/ 216478 w 432956"/>
                <a:gd name="connsiteY0-582" fmla="*/ 0 h 938372"/>
                <a:gd name="connsiteX1-583" fmla="*/ 432956 w 432956"/>
                <a:gd name="connsiteY1-584" fmla="*/ 152400 h 938372"/>
                <a:gd name="connsiteX2-585" fmla="*/ 369551 w 432956"/>
                <a:gd name="connsiteY2-586" fmla="*/ 260163 h 938372"/>
                <a:gd name="connsiteX3-587" fmla="*/ 318874 w 432956"/>
                <a:gd name="connsiteY3-588" fmla="*/ 454481 h 938372"/>
                <a:gd name="connsiteX4-589" fmla="*/ 391740 w 432956"/>
                <a:gd name="connsiteY4-590" fmla="*/ 938372 h 938372"/>
                <a:gd name="connsiteX5-591" fmla="*/ 41218 w 432956"/>
                <a:gd name="connsiteY5-592" fmla="*/ 938372 h 938372"/>
                <a:gd name="connsiteX6-593" fmla="*/ 138592 w 432956"/>
                <a:gd name="connsiteY6-594" fmla="*/ 458103 h 938372"/>
                <a:gd name="connsiteX7-595" fmla="*/ 63405 w 432956"/>
                <a:gd name="connsiteY7-596" fmla="*/ 260163 h 938372"/>
                <a:gd name="connsiteX8-597" fmla="*/ 0 w 432956"/>
                <a:gd name="connsiteY8-598" fmla="*/ 152400 h 938372"/>
                <a:gd name="connsiteX9-599" fmla="*/ 216478 w 432956"/>
                <a:gd name="connsiteY9-600" fmla="*/ 0 h 938372"/>
                <a:gd name="connsiteX0-601" fmla="*/ 216478 w 432956"/>
                <a:gd name="connsiteY0-602" fmla="*/ 0 h 938372"/>
                <a:gd name="connsiteX1-603" fmla="*/ 432956 w 432956"/>
                <a:gd name="connsiteY1-604" fmla="*/ 152400 h 938372"/>
                <a:gd name="connsiteX2-605" fmla="*/ 369551 w 432956"/>
                <a:gd name="connsiteY2-606" fmla="*/ 260163 h 938372"/>
                <a:gd name="connsiteX3-607" fmla="*/ 318874 w 432956"/>
                <a:gd name="connsiteY3-608" fmla="*/ 454481 h 938372"/>
                <a:gd name="connsiteX4-609" fmla="*/ 391740 w 432956"/>
                <a:gd name="connsiteY4-610" fmla="*/ 938372 h 938372"/>
                <a:gd name="connsiteX5-611" fmla="*/ 41218 w 432956"/>
                <a:gd name="connsiteY5-612" fmla="*/ 938372 h 938372"/>
                <a:gd name="connsiteX6-613" fmla="*/ 138592 w 432956"/>
                <a:gd name="connsiteY6-614" fmla="*/ 458103 h 938372"/>
                <a:gd name="connsiteX7-615" fmla="*/ 63405 w 432956"/>
                <a:gd name="connsiteY7-616" fmla="*/ 260163 h 938372"/>
                <a:gd name="connsiteX8-617" fmla="*/ 0 w 432956"/>
                <a:gd name="connsiteY8-618" fmla="*/ 152400 h 938372"/>
                <a:gd name="connsiteX9-619" fmla="*/ 216478 w 432956"/>
                <a:gd name="connsiteY9-620" fmla="*/ 0 h 938372"/>
                <a:gd name="connsiteX0-621" fmla="*/ 216478 w 432956"/>
                <a:gd name="connsiteY0-622" fmla="*/ 0 h 938372"/>
                <a:gd name="connsiteX1-623" fmla="*/ 432956 w 432956"/>
                <a:gd name="connsiteY1-624" fmla="*/ 152400 h 938372"/>
                <a:gd name="connsiteX2-625" fmla="*/ 369551 w 432956"/>
                <a:gd name="connsiteY2-626" fmla="*/ 260163 h 938372"/>
                <a:gd name="connsiteX3-627" fmla="*/ 318874 w 432956"/>
                <a:gd name="connsiteY3-628" fmla="*/ 454481 h 938372"/>
                <a:gd name="connsiteX4-629" fmla="*/ 391740 w 432956"/>
                <a:gd name="connsiteY4-630" fmla="*/ 938372 h 938372"/>
                <a:gd name="connsiteX5-631" fmla="*/ 41218 w 432956"/>
                <a:gd name="connsiteY5-632" fmla="*/ 938372 h 938372"/>
                <a:gd name="connsiteX6-633" fmla="*/ 138592 w 432956"/>
                <a:gd name="connsiteY6-634" fmla="*/ 458103 h 938372"/>
                <a:gd name="connsiteX7-635" fmla="*/ 63405 w 432956"/>
                <a:gd name="connsiteY7-636" fmla="*/ 260163 h 938372"/>
                <a:gd name="connsiteX8-637" fmla="*/ 0 w 432956"/>
                <a:gd name="connsiteY8-638" fmla="*/ 152400 h 938372"/>
                <a:gd name="connsiteX9-639" fmla="*/ 216478 w 432956"/>
                <a:gd name="connsiteY9-640" fmla="*/ 0 h 938372"/>
                <a:gd name="connsiteX0-641" fmla="*/ 216478 w 432956"/>
                <a:gd name="connsiteY0-642" fmla="*/ 0 h 938372"/>
                <a:gd name="connsiteX1-643" fmla="*/ 432956 w 432956"/>
                <a:gd name="connsiteY1-644" fmla="*/ 152400 h 938372"/>
                <a:gd name="connsiteX2-645" fmla="*/ 369551 w 432956"/>
                <a:gd name="connsiteY2-646" fmla="*/ 260163 h 938372"/>
                <a:gd name="connsiteX3-647" fmla="*/ 318874 w 432956"/>
                <a:gd name="connsiteY3-648" fmla="*/ 454481 h 938372"/>
                <a:gd name="connsiteX4-649" fmla="*/ 391740 w 432956"/>
                <a:gd name="connsiteY4-650" fmla="*/ 938372 h 938372"/>
                <a:gd name="connsiteX5-651" fmla="*/ 41218 w 432956"/>
                <a:gd name="connsiteY5-652" fmla="*/ 938372 h 938372"/>
                <a:gd name="connsiteX6-653" fmla="*/ 138592 w 432956"/>
                <a:gd name="connsiteY6-654" fmla="*/ 458103 h 938372"/>
                <a:gd name="connsiteX7-655" fmla="*/ 63405 w 432956"/>
                <a:gd name="connsiteY7-656" fmla="*/ 260163 h 938372"/>
                <a:gd name="connsiteX8-657" fmla="*/ 0 w 432956"/>
                <a:gd name="connsiteY8-658" fmla="*/ 152400 h 938372"/>
                <a:gd name="connsiteX9-659" fmla="*/ 216478 w 432956"/>
                <a:gd name="connsiteY9-660" fmla="*/ 0 h 938372"/>
                <a:gd name="connsiteX0-661" fmla="*/ 216478 w 432956"/>
                <a:gd name="connsiteY0-662" fmla="*/ 0 h 938372"/>
                <a:gd name="connsiteX1-663" fmla="*/ 432956 w 432956"/>
                <a:gd name="connsiteY1-664" fmla="*/ 152400 h 938372"/>
                <a:gd name="connsiteX2-665" fmla="*/ 369551 w 432956"/>
                <a:gd name="connsiteY2-666" fmla="*/ 260163 h 938372"/>
                <a:gd name="connsiteX3-667" fmla="*/ 318874 w 432956"/>
                <a:gd name="connsiteY3-668" fmla="*/ 457656 h 938372"/>
                <a:gd name="connsiteX4-669" fmla="*/ 391740 w 432956"/>
                <a:gd name="connsiteY4-670" fmla="*/ 938372 h 938372"/>
                <a:gd name="connsiteX5-671" fmla="*/ 41218 w 432956"/>
                <a:gd name="connsiteY5-672" fmla="*/ 938372 h 938372"/>
                <a:gd name="connsiteX6-673" fmla="*/ 138592 w 432956"/>
                <a:gd name="connsiteY6-674" fmla="*/ 458103 h 938372"/>
                <a:gd name="connsiteX7-675" fmla="*/ 63405 w 432956"/>
                <a:gd name="connsiteY7-676" fmla="*/ 260163 h 938372"/>
                <a:gd name="connsiteX8-677" fmla="*/ 0 w 432956"/>
                <a:gd name="connsiteY8-678" fmla="*/ 152400 h 938372"/>
                <a:gd name="connsiteX9-679" fmla="*/ 216478 w 432956"/>
                <a:gd name="connsiteY9-680" fmla="*/ 0 h 938372"/>
                <a:gd name="connsiteX0-681" fmla="*/ 216478 w 432956"/>
                <a:gd name="connsiteY0-682" fmla="*/ 0 h 938372"/>
                <a:gd name="connsiteX1-683" fmla="*/ 432956 w 432956"/>
                <a:gd name="connsiteY1-684" fmla="*/ 152400 h 938372"/>
                <a:gd name="connsiteX2-685" fmla="*/ 369551 w 432956"/>
                <a:gd name="connsiteY2-686" fmla="*/ 260163 h 938372"/>
                <a:gd name="connsiteX3-687" fmla="*/ 318874 w 432956"/>
                <a:gd name="connsiteY3-688" fmla="*/ 457656 h 938372"/>
                <a:gd name="connsiteX4-689" fmla="*/ 391740 w 432956"/>
                <a:gd name="connsiteY4-690" fmla="*/ 938372 h 938372"/>
                <a:gd name="connsiteX5-691" fmla="*/ 41218 w 432956"/>
                <a:gd name="connsiteY5-692" fmla="*/ 938372 h 938372"/>
                <a:gd name="connsiteX6-693" fmla="*/ 138592 w 432956"/>
                <a:gd name="connsiteY6-694" fmla="*/ 458103 h 938372"/>
                <a:gd name="connsiteX7-695" fmla="*/ 63405 w 432956"/>
                <a:gd name="connsiteY7-696" fmla="*/ 260163 h 938372"/>
                <a:gd name="connsiteX8-697" fmla="*/ 0 w 432956"/>
                <a:gd name="connsiteY8-698" fmla="*/ 152400 h 938372"/>
                <a:gd name="connsiteX9-699" fmla="*/ 216478 w 432956"/>
                <a:gd name="connsiteY9-700" fmla="*/ 0 h 938372"/>
                <a:gd name="connsiteX0-701" fmla="*/ 216478 w 432956"/>
                <a:gd name="connsiteY0-702" fmla="*/ 0 h 938372"/>
                <a:gd name="connsiteX1-703" fmla="*/ 432956 w 432956"/>
                <a:gd name="connsiteY1-704" fmla="*/ 152400 h 938372"/>
                <a:gd name="connsiteX2-705" fmla="*/ 369551 w 432956"/>
                <a:gd name="connsiteY2-706" fmla="*/ 260163 h 938372"/>
                <a:gd name="connsiteX3-707" fmla="*/ 318874 w 432956"/>
                <a:gd name="connsiteY3-708" fmla="*/ 457656 h 938372"/>
                <a:gd name="connsiteX4-709" fmla="*/ 391740 w 432956"/>
                <a:gd name="connsiteY4-710" fmla="*/ 938372 h 938372"/>
                <a:gd name="connsiteX5-711" fmla="*/ 41218 w 432956"/>
                <a:gd name="connsiteY5-712" fmla="*/ 938372 h 938372"/>
                <a:gd name="connsiteX6-713" fmla="*/ 138592 w 432956"/>
                <a:gd name="connsiteY6-714" fmla="*/ 458103 h 938372"/>
                <a:gd name="connsiteX7-715" fmla="*/ 63405 w 432956"/>
                <a:gd name="connsiteY7-716" fmla="*/ 260163 h 938372"/>
                <a:gd name="connsiteX8-717" fmla="*/ 0 w 432956"/>
                <a:gd name="connsiteY8-718" fmla="*/ 152400 h 938372"/>
                <a:gd name="connsiteX9-719" fmla="*/ 216478 w 432956"/>
                <a:gd name="connsiteY9-720" fmla="*/ 0 h 938372"/>
                <a:gd name="connsiteX0-721" fmla="*/ 391740 w 483180"/>
                <a:gd name="connsiteY0-722" fmla="*/ 938372 h 1029812"/>
                <a:gd name="connsiteX1-723" fmla="*/ 41218 w 483180"/>
                <a:gd name="connsiteY1-724" fmla="*/ 938372 h 1029812"/>
                <a:gd name="connsiteX2-725" fmla="*/ 138592 w 483180"/>
                <a:gd name="connsiteY2-726" fmla="*/ 458103 h 1029812"/>
                <a:gd name="connsiteX3-727" fmla="*/ 63405 w 483180"/>
                <a:gd name="connsiteY3-728" fmla="*/ 260163 h 1029812"/>
                <a:gd name="connsiteX4-729" fmla="*/ 0 w 483180"/>
                <a:gd name="connsiteY4-730" fmla="*/ 152400 h 1029812"/>
                <a:gd name="connsiteX5-731" fmla="*/ 216478 w 483180"/>
                <a:gd name="connsiteY5-732" fmla="*/ 0 h 1029812"/>
                <a:gd name="connsiteX6-733" fmla="*/ 432956 w 483180"/>
                <a:gd name="connsiteY6-734" fmla="*/ 152400 h 1029812"/>
                <a:gd name="connsiteX7-735" fmla="*/ 369551 w 483180"/>
                <a:gd name="connsiteY7-736" fmla="*/ 260163 h 1029812"/>
                <a:gd name="connsiteX8-737" fmla="*/ 318874 w 483180"/>
                <a:gd name="connsiteY8-738" fmla="*/ 457656 h 1029812"/>
                <a:gd name="connsiteX9-739" fmla="*/ 483180 w 483180"/>
                <a:gd name="connsiteY9-740" fmla="*/ 1029812 h 1029812"/>
                <a:gd name="connsiteX0-741" fmla="*/ 41218 w 483180"/>
                <a:gd name="connsiteY0-742" fmla="*/ 938372 h 1029812"/>
                <a:gd name="connsiteX1-743" fmla="*/ 138592 w 483180"/>
                <a:gd name="connsiteY1-744" fmla="*/ 458103 h 1029812"/>
                <a:gd name="connsiteX2-745" fmla="*/ 63405 w 483180"/>
                <a:gd name="connsiteY2-746" fmla="*/ 260163 h 1029812"/>
                <a:gd name="connsiteX3-747" fmla="*/ 0 w 483180"/>
                <a:gd name="connsiteY3-748" fmla="*/ 152400 h 1029812"/>
                <a:gd name="connsiteX4-749" fmla="*/ 216478 w 483180"/>
                <a:gd name="connsiteY4-750" fmla="*/ 0 h 1029812"/>
                <a:gd name="connsiteX5-751" fmla="*/ 432956 w 483180"/>
                <a:gd name="connsiteY5-752" fmla="*/ 152400 h 1029812"/>
                <a:gd name="connsiteX6-753" fmla="*/ 369551 w 483180"/>
                <a:gd name="connsiteY6-754" fmla="*/ 260163 h 1029812"/>
                <a:gd name="connsiteX7-755" fmla="*/ 318874 w 483180"/>
                <a:gd name="connsiteY7-756" fmla="*/ 457656 h 1029812"/>
                <a:gd name="connsiteX8-757" fmla="*/ 483180 w 483180"/>
                <a:gd name="connsiteY8-758" fmla="*/ 1029812 h 1029812"/>
                <a:gd name="connsiteX0-759" fmla="*/ 41218 w 432956"/>
                <a:gd name="connsiteY0-760" fmla="*/ 938372 h 938372"/>
                <a:gd name="connsiteX1-761" fmla="*/ 138592 w 432956"/>
                <a:gd name="connsiteY1-762" fmla="*/ 458103 h 938372"/>
                <a:gd name="connsiteX2-763" fmla="*/ 63405 w 432956"/>
                <a:gd name="connsiteY2-764" fmla="*/ 260163 h 938372"/>
                <a:gd name="connsiteX3-765" fmla="*/ 0 w 432956"/>
                <a:gd name="connsiteY3-766" fmla="*/ 152400 h 938372"/>
                <a:gd name="connsiteX4-767" fmla="*/ 216478 w 432956"/>
                <a:gd name="connsiteY4-768" fmla="*/ 0 h 938372"/>
                <a:gd name="connsiteX5-769" fmla="*/ 432956 w 432956"/>
                <a:gd name="connsiteY5-770" fmla="*/ 152400 h 938372"/>
                <a:gd name="connsiteX6-771" fmla="*/ 369551 w 432956"/>
                <a:gd name="connsiteY6-772" fmla="*/ 260163 h 938372"/>
                <a:gd name="connsiteX7-773" fmla="*/ 318874 w 432956"/>
                <a:gd name="connsiteY7-774" fmla="*/ 457656 h 938372"/>
                <a:gd name="connsiteX8-775" fmla="*/ 422855 w 432956"/>
                <a:gd name="connsiteY8-776" fmla="*/ 925037 h 938372"/>
                <a:gd name="connsiteX0-777" fmla="*/ 41218 w 432956"/>
                <a:gd name="connsiteY0-778" fmla="*/ 938372 h 938372"/>
                <a:gd name="connsiteX1-779" fmla="*/ 138592 w 432956"/>
                <a:gd name="connsiteY1-780" fmla="*/ 458103 h 938372"/>
                <a:gd name="connsiteX2-781" fmla="*/ 63405 w 432956"/>
                <a:gd name="connsiteY2-782" fmla="*/ 260163 h 938372"/>
                <a:gd name="connsiteX3-783" fmla="*/ 0 w 432956"/>
                <a:gd name="connsiteY3-784" fmla="*/ 152400 h 938372"/>
                <a:gd name="connsiteX4-785" fmla="*/ 216478 w 432956"/>
                <a:gd name="connsiteY4-786" fmla="*/ 0 h 938372"/>
                <a:gd name="connsiteX5-787" fmla="*/ 432956 w 432956"/>
                <a:gd name="connsiteY5-788" fmla="*/ 152400 h 938372"/>
                <a:gd name="connsiteX6-789" fmla="*/ 369551 w 432956"/>
                <a:gd name="connsiteY6-790" fmla="*/ 260163 h 938372"/>
                <a:gd name="connsiteX7-791" fmla="*/ 318874 w 432956"/>
                <a:gd name="connsiteY7-792" fmla="*/ 457656 h 938372"/>
                <a:gd name="connsiteX8-793" fmla="*/ 422855 w 432956"/>
                <a:gd name="connsiteY8-794" fmla="*/ 925037 h 938372"/>
                <a:gd name="connsiteX0-795" fmla="*/ 41218 w 432956"/>
                <a:gd name="connsiteY0-796" fmla="*/ 938372 h 938372"/>
                <a:gd name="connsiteX1-797" fmla="*/ 138592 w 432956"/>
                <a:gd name="connsiteY1-798" fmla="*/ 458103 h 938372"/>
                <a:gd name="connsiteX2-799" fmla="*/ 63405 w 432956"/>
                <a:gd name="connsiteY2-800" fmla="*/ 260163 h 938372"/>
                <a:gd name="connsiteX3-801" fmla="*/ 0 w 432956"/>
                <a:gd name="connsiteY3-802" fmla="*/ 152400 h 938372"/>
                <a:gd name="connsiteX4-803" fmla="*/ 216478 w 432956"/>
                <a:gd name="connsiteY4-804" fmla="*/ 0 h 938372"/>
                <a:gd name="connsiteX5-805" fmla="*/ 432956 w 432956"/>
                <a:gd name="connsiteY5-806" fmla="*/ 152400 h 938372"/>
                <a:gd name="connsiteX6-807" fmla="*/ 369551 w 432956"/>
                <a:gd name="connsiteY6-808" fmla="*/ 260163 h 938372"/>
                <a:gd name="connsiteX7-809" fmla="*/ 318874 w 432956"/>
                <a:gd name="connsiteY7-810" fmla="*/ 457656 h 938372"/>
                <a:gd name="connsiteX8-811" fmla="*/ 400630 w 432956"/>
                <a:gd name="connsiteY8-812" fmla="*/ 925037 h 938372"/>
                <a:gd name="connsiteX0-813" fmla="*/ 41218 w 432956"/>
                <a:gd name="connsiteY0-814" fmla="*/ 938372 h 938372"/>
                <a:gd name="connsiteX1-815" fmla="*/ 138592 w 432956"/>
                <a:gd name="connsiteY1-816" fmla="*/ 458103 h 938372"/>
                <a:gd name="connsiteX2-817" fmla="*/ 63405 w 432956"/>
                <a:gd name="connsiteY2-818" fmla="*/ 260163 h 938372"/>
                <a:gd name="connsiteX3-819" fmla="*/ 0 w 432956"/>
                <a:gd name="connsiteY3-820" fmla="*/ 152400 h 938372"/>
                <a:gd name="connsiteX4-821" fmla="*/ 216478 w 432956"/>
                <a:gd name="connsiteY4-822" fmla="*/ 0 h 938372"/>
                <a:gd name="connsiteX5-823" fmla="*/ 432956 w 432956"/>
                <a:gd name="connsiteY5-824" fmla="*/ 152400 h 938372"/>
                <a:gd name="connsiteX6-825" fmla="*/ 369551 w 432956"/>
                <a:gd name="connsiteY6-826" fmla="*/ 260163 h 938372"/>
                <a:gd name="connsiteX7-827" fmla="*/ 318874 w 432956"/>
                <a:gd name="connsiteY7-828" fmla="*/ 457656 h 938372"/>
                <a:gd name="connsiteX8-829" fmla="*/ 400630 w 432956"/>
                <a:gd name="connsiteY8-830" fmla="*/ 925037 h 938372"/>
                <a:gd name="connsiteX0-831" fmla="*/ 41218 w 432956"/>
                <a:gd name="connsiteY0-832" fmla="*/ 938372 h 938372"/>
                <a:gd name="connsiteX1-833" fmla="*/ 138592 w 432956"/>
                <a:gd name="connsiteY1-834" fmla="*/ 458103 h 938372"/>
                <a:gd name="connsiteX2-835" fmla="*/ 63405 w 432956"/>
                <a:gd name="connsiteY2-836" fmla="*/ 260163 h 938372"/>
                <a:gd name="connsiteX3-837" fmla="*/ 0 w 432956"/>
                <a:gd name="connsiteY3-838" fmla="*/ 152400 h 938372"/>
                <a:gd name="connsiteX4-839" fmla="*/ 216478 w 432956"/>
                <a:gd name="connsiteY4-840" fmla="*/ 0 h 938372"/>
                <a:gd name="connsiteX5-841" fmla="*/ 432956 w 432956"/>
                <a:gd name="connsiteY5-842" fmla="*/ 152400 h 938372"/>
                <a:gd name="connsiteX6-843" fmla="*/ 369551 w 432956"/>
                <a:gd name="connsiteY6-844" fmla="*/ 260163 h 938372"/>
                <a:gd name="connsiteX7-845" fmla="*/ 318874 w 432956"/>
                <a:gd name="connsiteY7-846" fmla="*/ 454481 h 938372"/>
                <a:gd name="connsiteX8-847" fmla="*/ 400630 w 432956"/>
                <a:gd name="connsiteY8-848" fmla="*/ 925037 h 938372"/>
                <a:gd name="connsiteX0-849" fmla="*/ 41218 w 432956"/>
                <a:gd name="connsiteY0-850" fmla="*/ 938372 h 938372"/>
                <a:gd name="connsiteX1-851" fmla="*/ 138592 w 432956"/>
                <a:gd name="connsiteY1-852" fmla="*/ 458103 h 938372"/>
                <a:gd name="connsiteX2-853" fmla="*/ 63405 w 432956"/>
                <a:gd name="connsiteY2-854" fmla="*/ 260163 h 938372"/>
                <a:gd name="connsiteX3-855" fmla="*/ 0 w 432956"/>
                <a:gd name="connsiteY3-856" fmla="*/ 152400 h 938372"/>
                <a:gd name="connsiteX4-857" fmla="*/ 216478 w 432956"/>
                <a:gd name="connsiteY4-858" fmla="*/ 0 h 938372"/>
                <a:gd name="connsiteX5-859" fmla="*/ 432956 w 432956"/>
                <a:gd name="connsiteY5-860" fmla="*/ 152400 h 938372"/>
                <a:gd name="connsiteX6-861" fmla="*/ 369551 w 432956"/>
                <a:gd name="connsiteY6-862" fmla="*/ 260163 h 938372"/>
                <a:gd name="connsiteX7-863" fmla="*/ 318874 w 432956"/>
                <a:gd name="connsiteY7-864" fmla="*/ 454481 h 938372"/>
                <a:gd name="connsiteX8-865" fmla="*/ 400630 w 432956"/>
                <a:gd name="connsiteY8-866" fmla="*/ 925037 h 938372"/>
                <a:gd name="connsiteX0-867" fmla="*/ 41218 w 432956"/>
                <a:gd name="connsiteY0-868" fmla="*/ 938372 h 938372"/>
                <a:gd name="connsiteX1-869" fmla="*/ 138592 w 432956"/>
                <a:gd name="connsiteY1-870" fmla="*/ 458103 h 938372"/>
                <a:gd name="connsiteX2-871" fmla="*/ 63405 w 432956"/>
                <a:gd name="connsiteY2-872" fmla="*/ 260163 h 938372"/>
                <a:gd name="connsiteX3-873" fmla="*/ 0 w 432956"/>
                <a:gd name="connsiteY3-874" fmla="*/ 152400 h 938372"/>
                <a:gd name="connsiteX4-875" fmla="*/ 216478 w 432956"/>
                <a:gd name="connsiteY4-876" fmla="*/ 0 h 938372"/>
                <a:gd name="connsiteX5-877" fmla="*/ 432956 w 432956"/>
                <a:gd name="connsiteY5-878" fmla="*/ 152400 h 938372"/>
                <a:gd name="connsiteX6-879" fmla="*/ 369551 w 432956"/>
                <a:gd name="connsiteY6-880" fmla="*/ 260163 h 938372"/>
                <a:gd name="connsiteX7-881" fmla="*/ 318874 w 432956"/>
                <a:gd name="connsiteY7-882" fmla="*/ 454481 h 938372"/>
                <a:gd name="connsiteX8-883" fmla="*/ 400630 w 432956"/>
                <a:gd name="connsiteY8-884" fmla="*/ 925037 h 938372"/>
                <a:gd name="connsiteX0-885" fmla="*/ 41218 w 432956"/>
                <a:gd name="connsiteY0-886" fmla="*/ 938372 h 938372"/>
                <a:gd name="connsiteX1-887" fmla="*/ 138592 w 432956"/>
                <a:gd name="connsiteY1-888" fmla="*/ 458103 h 938372"/>
                <a:gd name="connsiteX2-889" fmla="*/ 63405 w 432956"/>
                <a:gd name="connsiteY2-890" fmla="*/ 260163 h 938372"/>
                <a:gd name="connsiteX3-891" fmla="*/ 0 w 432956"/>
                <a:gd name="connsiteY3-892" fmla="*/ 152400 h 938372"/>
                <a:gd name="connsiteX4-893" fmla="*/ 216478 w 432956"/>
                <a:gd name="connsiteY4-894" fmla="*/ 0 h 938372"/>
                <a:gd name="connsiteX5-895" fmla="*/ 432956 w 432956"/>
                <a:gd name="connsiteY5-896" fmla="*/ 152400 h 938372"/>
                <a:gd name="connsiteX6-897" fmla="*/ 369551 w 432956"/>
                <a:gd name="connsiteY6-898" fmla="*/ 260163 h 938372"/>
                <a:gd name="connsiteX7-899" fmla="*/ 318874 w 432956"/>
                <a:gd name="connsiteY7-900" fmla="*/ 454481 h 938372"/>
                <a:gd name="connsiteX8-901" fmla="*/ 400630 w 432956"/>
                <a:gd name="connsiteY8-902" fmla="*/ 925037 h 938372"/>
                <a:gd name="connsiteX0-903" fmla="*/ 41218 w 432956"/>
                <a:gd name="connsiteY0-904" fmla="*/ 938372 h 938372"/>
                <a:gd name="connsiteX1-905" fmla="*/ 138592 w 432956"/>
                <a:gd name="connsiteY1-906" fmla="*/ 458103 h 938372"/>
                <a:gd name="connsiteX2-907" fmla="*/ 63405 w 432956"/>
                <a:gd name="connsiteY2-908" fmla="*/ 260163 h 938372"/>
                <a:gd name="connsiteX3-909" fmla="*/ 0 w 432956"/>
                <a:gd name="connsiteY3-910" fmla="*/ 152400 h 938372"/>
                <a:gd name="connsiteX4-911" fmla="*/ 216478 w 432956"/>
                <a:gd name="connsiteY4-912" fmla="*/ 0 h 938372"/>
                <a:gd name="connsiteX5-913" fmla="*/ 432956 w 432956"/>
                <a:gd name="connsiteY5-914" fmla="*/ 152400 h 938372"/>
                <a:gd name="connsiteX6-915" fmla="*/ 369551 w 432956"/>
                <a:gd name="connsiteY6-916" fmla="*/ 260163 h 938372"/>
                <a:gd name="connsiteX7-917" fmla="*/ 315699 w 432956"/>
                <a:gd name="connsiteY7-918" fmla="*/ 454481 h 938372"/>
                <a:gd name="connsiteX8-919" fmla="*/ 400630 w 432956"/>
                <a:gd name="connsiteY8-920" fmla="*/ 925037 h 938372"/>
                <a:gd name="connsiteX0-921" fmla="*/ 41218 w 432956"/>
                <a:gd name="connsiteY0-922" fmla="*/ 938372 h 938372"/>
                <a:gd name="connsiteX1-923" fmla="*/ 138592 w 432956"/>
                <a:gd name="connsiteY1-924" fmla="*/ 458103 h 938372"/>
                <a:gd name="connsiteX2-925" fmla="*/ 63405 w 432956"/>
                <a:gd name="connsiteY2-926" fmla="*/ 260163 h 938372"/>
                <a:gd name="connsiteX3-927" fmla="*/ 0 w 432956"/>
                <a:gd name="connsiteY3-928" fmla="*/ 152400 h 938372"/>
                <a:gd name="connsiteX4-929" fmla="*/ 216478 w 432956"/>
                <a:gd name="connsiteY4-930" fmla="*/ 0 h 938372"/>
                <a:gd name="connsiteX5-931" fmla="*/ 432956 w 432956"/>
                <a:gd name="connsiteY5-932" fmla="*/ 152400 h 938372"/>
                <a:gd name="connsiteX6-933" fmla="*/ 369551 w 432956"/>
                <a:gd name="connsiteY6-934" fmla="*/ 260163 h 938372"/>
                <a:gd name="connsiteX7-935" fmla="*/ 315699 w 432956"/>
                <a:gd name="connsiteY7-936" fmla="*/ 454481 h 938372"/>
                <a:gd name="connsiteX8-937" fmla="*/ 400630 w 432956"/>
                <a:gd name="connsiteY8-938" fmla="*/ 925037 h 938372"/>
                <a:gd name="connsiteX0-939" fmla="*/ 41218 w 432956"/>
                <a:gd name="connsiteY0-940" fmla="*/ 938372 h 938372"/>
                <a:gd name="connsiteX1-941" fmla="*/ 138592 w 432956"/>
                <a:gd name="connsiteY1-942" fmla="*/ 458103 h 938372"/>
                <a:gd name="connsiteX2-943" fmla="*/ 63405 w 432956"/>
                <a:gd name="connsiteY2-944" fmla="*/ 260163 h 938372"/>
                <a:gd name="connsiteX3-945" fmla="*/ 0 w 432956"/>
                <a:gd name="connsiteY3-946" fmla="*/ 152400 h 938372"/>
                <a:gd name="connsiteX4-947" fmla="*/ 216478 w 432956"/>
                <a:gd name="connsiteY4-948" fmla="*/ 0 h 938372"/>
                <a:gd name="connsiteX5-949" fmla="*/ 432956 w 432956"/>
                <a:gd name="connsiteY5-950" fmla="*/ 152400 h 938372"/>
                <a:gd name="connsiteX6-951" fmla="*/ 369551 w 432956"/>
                <a:gd name="connsiteY6-952" fmla="*/ 260163 h 938372"/>
                <a:gd name="connsiteX7-953" fmla="*/ 315699 w 432956"/>
                <a:gd name="connsiteY7-954" fmla="*/ 454481 h 938372"/>
                <a:gd name="connsiteX8-955" fmla="*/ 400630 w 432956"/>
                <a:gd name="connsiteY8-956" fmla="*/ 925037 h 938372"/>
                <a:gd name="connsiteX0-957" fmla="*/ 41218 w 432956"/>
                <a:gd name="connsiteY0-958" fmla="*/ 938372 h 938372"/>
                <a:gd name="connsiteX1-959" fmla="*/ 138592 w 432956"/>
                <a:gd name="connsiteY1-960" fmla="*/ 458103 h 938372"/>
                <a:gd name="connsiteX2-961" fmla="*/ 63405 w 432956"/>
                <a:gd name="connsiteY2-962" fmla="*/ 260163 h 938372"/>
                <a:gd name="connsiteX3-963" fmla="*/ 0 w 432956"/>
                <a:gd name="connsiteY3-964" fmla="*/ 152400 h 938372"/>
                <a:gd name="connsiteX4-965" fmla="*/ 216478 w 432956"/>
                <a:gd name="connsiteY4-966" fmla="*/ 0 h 938372"/>
                <a:gd name="connsiteX5-967" fmla="*/ 432956 w 432956"/>
                <a:gd name="connsiteY5-968" fmla="*/ 152400 h 938372"/>
                <a:gd name="connsiteX6-969" fmla="*/ 369551 w 432956"/>
                <a:gd name="connsiteY6-970" fmla="*/ 260163 h 938372"/>
                <a:gd name="connsiteX7-971" fmla="*/ 315699 w 432956"/>
                <a:gd name="connsiteY7-972" fmla="*/ 454481 h 938372"/>
                <a:gd name="connsiteX8-973" fmla="*/ 400630 w 432956"/>
                <a:gd name="connsiteY8-974" fmla="*/ 925037 h 938372"/>
                <a:gd name="connsiteX0-975" fmla="*/ 41218 w 432956"/>
                <a:gd name="connsiteY0-976" fmla="*/ 938372 h 938372"/>
                <a:gd name="connsiteX1-977" fmla="*/ 138592 w 432956"/>
                <a:gd name="connsiteY1-978" fmla="*/ 458103 h 938372"/>
                <a:gd name="connsiteX2-979" fmla="*/ 63405 w 432956"/>
                <a:gd name="connsiteY2-980" fmla="*/ 260163 h 938372"/>
                <a:gd name="connsiteX3-981" fmla="*/ 0 w 432956"/>
                <a:gd name="connsiteY3-982" fmla="*/ 152400 h 938372"/>
                <a:gd name="connsiteX4-983" fmla="*/ 216478 w 432956"/>
                <a:gd name="connsiteY4-984" fmla="*/ 0 h 938372"/>
                <a:gd name="connsiteX5-985" fmla="*/ 432956 w 432956"/>
                <a:gd name="connsiteY5-986" fmla="*/ 152400 h 938372"/>
                <a:gd name="connsiteX6-987" fmla="*/ 369551 w 432956"/>
                <a:gd name="connsiteY6-988" fmla="*/ 260163 h 938372"/>
                <a:gd name="connsiteX7-989" fmla="*/ 315699 w 432956"/>
                <a:gd name="connsiteY7-990" fmla="*/ 454481 h 938372"/>
                <a:gd name="connsiteX8-991" fmla="*/ 394280 w 432956"/>
                <a:gd name="connsiteY8-992" fmla="*/ 928212 h 9383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32956" h="938372">
                  <a:moveTo>
                    <a:pt x="41218" y="938372"/>
                  </a:moveTo>
                  <a:cubicBezTo>
                    <a:pt x="109163" y="674053"/>
                    <a:pt x="139668" y="603893"/>
                    <a:pt x="138592" y="458103"/>
                  </a:cubicBezTo>
                  <a:cubicBezTo>
                    <a:pt x="137871" y="360373"/>
                    <a:pt x="146676" y="307093"/>
                    <a:pt x="63405" y="260163"/>
                  </a:cubicBezTo>
                  <a:cubicBezTo>
                    <a:pt x="24230" y="232584"/>
                    <a:pt x="0" y="194484"/>
                    <a:pt x="0" y="152400"/>
                  </a:cubicBezTo>
                  <a:cubicBezTo>
                    <a:pt x="0" y="68232"/>
                    <a:pt x="96921" y="0"/>
                    <a:pt x="216478" y="0"/>
                  </a:cubicBezTo>
                  <a:cubicBezTo>
                    <a:pt x="336035" y="0"/>
                    <a:pt x="432956" y="68232"/>
                    <a:pt x="432956" y="152400"/>
                  </a:cubicBezTo>
                  <a:cubicBezTo>
                    <a:pt x="432956" y="194484"/>
                    <a:pt x="408726" y="232584"/>
                    <a:pt x="369551" y="260163"/>
                  </a:cubicBezTo>
                  <a:cubicBezTo>
                    <a:pt x="299742" y="303769"/>
                    <a:pt x="318833" y="363250"/>
                    <a:pt x="315699" y="454481"/>
                  </a:cubicBezTo>
                  <a:cubicBezTo>
                    <a:pt x="325700" y="599440"/>
                    <a:pt x="322208" y="722472"/>
                    <a:pt x="394280" y="928212"/>
                  </a:cubicBezTo>
                </a:path>
              </a:pathLst>
            </a:custGeom>
            <a:noFill/>
            <a:ln>
              <a:gradFill>
                <a:gsLst>
                  <a:gs pos="0">
                    <a:schemeClr val="bg1">
                      <a:lumMod val="50000"/>
                    </a:schemeClr>
                  </a:gs>
                  <a:gs pos="69000">
                    <a:schemeClr val="bg1">
                      <a:lumMod val="85000"/>
                    </a:schemeClr>
                  </a:gs>
                  <a:gs pos="35000">
                    <a:srgbClr val="C9C9C9"/>
                  </a:gs>
                  <a:gs pos="56000">
                    <a:schemeClr val="bg1">
                      <a:lumMod val="50000"/>
                    </a:schemeClr>
                  </a:gs>
                  <a:gs pos="22000">
                    <a:schemeClr val="bg1">
                      <a:lumMod val="50000"/>
                    </a:schemeClr>
                  </a:gs>
                  <a:gs pos="84000">
                    <a:schemeClr val="bg1">
                      <a:lumMod val="5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26" name="矩形 25"/>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4395"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cstate="print"/>
          <a:stretch>
            <a:fillRect/>
          </a:stretch>
        </p:blipFill>
        <p:spPr>
          <a:xfrm>
            <a:off x="1132238" y="327991"/>
            <a:ext cx="9522511" cy="5848972"/>
          </a:xfrm>
          <a:prstGeom prst="rect">
            <a:avLst/>
          </a:prstGeom>
        </p:spPr>
      </p:pic>
      <p:sp>
        <p:nvSpPr>
          <p:cNvPr id="2" name="文本框 1"/>
          <p:cNvSpPr txBox="1"/>
          <p:nvPr/>
        </p:nvSpPr>
        <p:spPr>
          <a:xfrm>
            <a:off x="3466214" y="776179"/>
            <a:ext cx="3604439" cy="461665"/>
          </a:xfrm>
          <a:prstGeom prst="rect">
            <a:avLst/>
          </a:prstGeom>
          <a:noFill/>
        </p:spPr>
        <p:txBody>
          <a:bodyPr wrap="square" rtlCol="0">
            <a:spAutoFit/>
          </a:bodyPr>
          <a:lstStyle/>
          <a:p>
            <a:r>
              <a:rPr lang="zh-CN" altLang="en-US" sz="2400" dirty="0">
                <a:solidFill>
                  <a:srgbClr val="FF0000"/>
                </a:solidFill>
              </a:rPr>
              <a:t>药品竞争采购的恶果</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2" name="组合 11"/>
          <p:cNvGrpSpPr/>
          <p:nvPr/>
        </p:nvGrpSpPr>
        <p:grpSpPr bwMode="auto">
          <a:xfrm>
            <a:off x="4646613" y="2033588"/>
            <a:ext cx="1395412" cy="1395412"/>
            <a:chOff x="1677608" y="2996952"/>
            <a:chExt cx="1395643" cy="1395643"/>
          </a:xfrm>
        </p:grpSpPr>
        <p:sp>
          <p:nvSpPr>
            <p:cNvPr id="7"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微软雅黑" panose="020B0503020204020204" pitchFamily="34" charset="-122"/>
                <a:ea typeface="微软雅黑" panose="020B0503020204020204" pitchFamily="34" charset="-122"/>
              </a:endParaRPr>
            </a:p>
          </p:txBody>
        </p:sp>
        <p:sp>
          <p:nvSpPr>
            <p:cNvPr id="8" name="Oval 29"/>
            <p:cNvSpPr>
              <a:spLocks noChangeAspect="1"/>
            </p:cNvSpPr>
            <p:nvPr/>
          </p:nvSpPr>
          <p:spPr>
            <a:xfrm>
              <a:off x="1850114" y="3169458"/>
              <a:ext cx="1050630" cy="1050630"/>
            </a:xfrm>
            <a:prstGeom prst="ellipse">
              <a:avLst/>
            </a:prstGeom>
            <a:solidFill>
              <a:srgbClr val="00B0F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grpSp>
        <p:nvGrpSpPr>
          <p:cNvPr id="3" name="组合 14"/>
          <p:cNvGrpSpPr/>
          <p:nvPr/>
        </p:nvGrpSpPr>
        <p:grpSpPr bwMode="auto">
          <a:xfrm>
            <a:off x="6115050" y="2033588"/>
            <a:ext cx="1395413" cy="1395412"/>
            <a:chOff x="1677608" y="2996952"/>
            <a:chExt cx="1395643" cy="1395643"/>
          </a:xfrm>
        </p:grpSpPr>
        <p:sp>
          <p:nvSpPr>
            <p:cNvPr id="10"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微软雅黑" panose="020B0503020204020204" pitchFamily="34" charset="-122"/>
                <a:ea typeface="微软雅黑" panose="020B0503020204020204" pitchFamily="34" charset="-122"/>
              </a:endParaRPr>
            </a:p>
          </p:txBody>
        </p:sp>
        <p:sp>
          <p:nvSpPr>
            <p:cNvPr id="11" name="Oval 29"/>
            <p:cNvSpPr>
              <a:spLocks noChangeAspect="1"/>
            </p:cNvSpPr>
            <p:nvPr/>
          </p:nvSpPr>
          <p:spPr>
            <a:xfrm>
              <a:off x="1850114" y="3169458"/>
              <a:ext cx="1050630" cy="1050630"/>
            </a:xfrm>
            <a:prstGeom prst="ellipse">
              <a:avLst/>
            </a:prstGeom>
            <a:solidFill>
              <a:srgbClr val="2684E2"/>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grpSp>
        <p:nvGrpSpPr>
          <p:cNvPr id="4" name="组合 17"/>
          <p:cNvGrpSpPr/>
          <p:nvPr/>
        </p:nvGrpSpPr>
        <p:grpSpPr bwMode="auto">
          <a:xfrm>
            <a:off x="7581900" y="2033588"/>
            <a:ext cx="1395413" cy="1395412"/>
            <a:chOff x="1677608" y="2996952"/>
            <a:chExt cx="1395643" cy="1395643"/>
          </a:xfrm>
        </p:grpSpPr>
        <p:sp>
          <p:nvSpPr>
            <p:cNvPr id="1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微软雅黑" panose="020B0503020204020204" pitchFamily="34" charset="-122"/>
                <a:ea typeface="微软雅黑" panose="020B0503020204020204" pitchFamily="34" charset="-122"/>
              </a:endParaRPr>
            </a:p>
          </p:txBody>
        </p:sp>
        <p:sp>
          <p:nvSpPr>
            <p:cNvPr id="14" name="Oval 29"/>
            <p:cNvSpPr>
              <a:spLocks noChangeAspect="1"/>
            </p:cNvSpPr>
            <p:nvPr/>
          </p:nvSpPr>
          <p:spPr>
            <a:xfrm>
              <a:off x="1850114" y="3169458"/>
              <a:ext cx="1050630" cy="1050630"/>
            </a:xfrm>
            <a:prstGeom prst="ellipse">
              <a:avLst/>
            </a:prstGeom>
            <a:solidFill>
              <a:schemeClr val="tx2">
                <a:lumMod val="60000"/>
                <a:lumOff val="40000"/>
              </a:schemeClr>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grpSp>
        <p:nvGrpSpPr>
          <p:cNvPr id="6" name="组合 20"/>
          <p:cNvGrpSpPr/>
          <p:nvPr/>
        </p:nvGrpSpPr>
        <p:grpSpPr bwMode="auto">
          <a:xfrm>
            <a:off x="3194050" y="2008188"/>
            <a:ext cx="1395413" cy="1395412"/>
            <a:chOff x="1677608" y="2996952"/>
            <a:chExt cx="1395643" cy="1395643"/>
          </a:xfrm>
        </p:grpSpPr>
        <p:sp>
          <p:nvSpPr>
            <p:cNvPr id="16"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prstClr val="white"/>
                </a:solidFill>
                <a:latin typeface="微软雅黑" panose="020B0503020204020204" pitchFamily="34" charset="-122"/>
                <a:ea typeface="微软雅黑" panose="020B0503020204020204" pitchFamily="34" charset="-122"/>
              </a:endParaRPr>
            </a:p>
          </p:txBody>
        </p:sp>
        <p:sp>
          <p:nvSpPr>
            <p:cNvPr id="17" name="Oval 29"/>
            <p:cNvSpPr>
              <a:spLocks noChangeAspect="1"/>
            </p:cNvSpPr>
            <p:nvPr/>
          </p:nvSpPr>
          <p:spPr>
            <a:xfrm>
              <a:off x="1850114" y="3169458"/>
              <a:ext cx="1050630" cy="1050630"/>
            </a:xfrm>
            <a:prstGeom prst="ellipse">
              <a:avLst/>
            </a:prstGeom>
            <a:solidFill>
              <a:srgbClr val="0070C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sp>
        <p:nvSpPr>
          <p:cNvPr id="18" name="TextBox 23"/>
          <p:cNvSpPr txBox="1">
            <a:spLocks noChangeArrowheads="1"/>
          </p:cNvSpPr>
          <p:nvPr/>
        </p:nvSpPr>
        <p:spPr bwMode="auto">
          <a:xfrm flipH="1">
            <a:off x="3738563" y="2371725"/>
            <a:ext cx="360362" cy="769938"/>
          </a:xfrm>
          <a:prstGeom prst="rect">
            <a:avLst/>
          </a:prstGeom>
          <a:noFill/>
          <a:ln w="9525">
            <a:noFill/>
            <a:miter lim="800000"/>
          </a:ln>
        </p:spPr>
        <p:txBody>
          <a:bodyPr>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rPr>
              <a:t>依</a:t>
            </a:r>
            <a:endParaRPr lang="id-ID" altLang="zh-CN" sz="4400" b="1">
              <a:solidFill>
                <a:schemeClr val="bg1"/>
              </a:solidFill>
              <a:latin typeface="微软雅黑" panose="020B0503020204020204" pitchFamily="34" charset="-122"/>
              <a:ea typeface="微软雅黑" panose="020B0503020204020204" pitchFamily="34" charset="-122"/>
            </a:endParaRPr>
          </a:p>
        </p:txBody>
      </p:sp>
      <p:sp>
        <p:nvSpPr>
          <p:cNvPr id="19" name="TextBox 24"/>
          <p:cNvSpPr txBox="1">
            <a:spLocks noChangeArrowheads="1"/>
          </p:cNvSpPr>
          <p:nvPr/>
        </p:nvSpPr>
        <p:spPr bwMode="auto">
          <a:xfrm flipH="1">
            <a:off x="5138738" y="2371725"/>
            <a:ext cx="358775" cy="769938"/>
          </a:xfrm>
          <a:prstGeom prst="rect">
            <a:avLst/>
          </a:prstGeom>
          <a:noFill/>
          <a:ln w="9525">
            <a:noFill/>
            <a:miter lim="800000"/>
          </a:ln>
        </p:spPr>
        <p:txBody>
          <a:bodyPr>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rPr>
              <a:t>法</a:t>
            </a:r>
            <a:endParaRPr lang="id-ID" altLang="zh-CN" sz="4400" b="1">
              <a:solidFill>
                <a:schemeClr val="bg1"/>
              </a:solidFill>
              <a:latin typeface="微软雅黑" panose="020B0503020204020204" pitchFamily="34" charset="-122"/>
              <a:ea typeface="微软雅黑" panose="020B0503020204020204" pitchFamily="34" charset="-122"/>
            </a:endParaRPr>
          </a:p>
        </p:txBody>
      </p:sp>
      <p:sp>
        <p:nvSpPr>
          <p:cNvPr id="20" name="TextBox 25"/>
          <p:cNvSpPr txBox="1">
            <a:spLocks noChangeArrowheads="1"/>
          </p:cNvSpPr>
          <p:nvPr/>
        </p:nvSpPr>
        <p:spPr bwMode="auto">
          <a:xfrm flipH="1">
            <a:off x="6604000" y="2371725"/>
            <a:ext cx="360363" cy="769938"/>
          </a:xfrm>
          <a:prstGeom prst="rect">
            <a:avLst/>
          </a:prstGeom>
          <a:noFill/>
          <a:ln w="9525">
            <a:noFill/>
            <a:miter lim="800000"/>
          </a:ln>
        </p:spPr>
        <p:txBody>
          <a:bodyPr>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rPr>
              <a:t>评</a:t>
            </a:r>
            <a:endParaRPr lang="id-ID" altLang="zh-CN" sz="4400" b="1">
              <a:solidFill>
                <a:schemeClr val="bg1"/>
              </a:solidFill>
              <a:latin typeface="微软雅黑" panose="020B0503020204020204" pitchFamily="34" charset="-122"/>
              <a:ea typeface="微软雅黑" panose="020B0503020204020204" pitchFamily="34" charset="-122"/>
            </a:endParaRPr>
          </a:p>
        </p:txBody>
      </p:sp>
      <p:sp>
        <p:nvSpPr>
          <p:cNvPr id="21" name="TextBox 26"/>
          <p:cNvSpPr txBox="1">
            <a:spLocks noChangeArrowheads="1"/>
          </p:cNvSpPr>
          <p:nvPr/>
        </p:nvSpPr>
        <p:spPr bwMode="auto">
          <a:xfrm flipH="1">
            <a:off x="8058150" y="2371725"/>
            <a:ext cx="360363" cy="769938"/>
          </a:xfrm>
          <a:prstGeom prst="rect">
            <a:avLst/>
          </a:prstGeom>
          <a:noFill/>
          <a:ln w="9525">
            <a:noFill/>
            <a:miter lim="800000"/>
          </a:ln>
        </p:spPr>
        <p:txBody>
          <a:bodyPr>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rPr>
              <a:t>标</a:t>
            </a:r>
            <a:endParaRPr lang="id-ID" altLang="zh-CN" sz="4400" b="1">
              <a:solidFill>
                <a:schemeClr val="bg1"/>
              </a:solidFill>
              <a:latin typeface="微软雅黑" panose="020B0503020204020204" pitchFamily="34" charset="-122"/>
              <a:ea typeface="微软雅黑" panose="020B0503020204020204" pitchFamily="34" charset="-122"/>
            </a:endParaRPr>
          </a:p>
        </p:txBody>
      </p:sp>
      <p:sp>
        <p:nvSpPr>
          <p:cNvPr id="22" name="矩形 90"/>
          <p:cNvSpPr/>
          <p:nvPr/>
        </p:nvSpPr>
        <p:spPr>
          <a:xfrm>
            <a:off x="2716213" y="4292600"/>
            <a:ext cx="6854825" cy="2216150"/>
          </a:xfrm>
          <a:custGeom>
            <a:avLst/>
            <a:gdLst>
              <a:gd name="connsiteX0" fmla="*/ 0 w 12254953"/>
              <a:gd name="connsiteY0" fmla="*/ 0 h 2183753"/>
              <a:gd name="connsiteX1" fmla="*/ 12254953 w 12254953"/>
              <a:gd name="connsiteY1" fmla="*/ 0 h 2183753"/>
              <a:gd name="connsiteX2" fmla="*/ 12254953 w 12254953"/>
              <a:gd name="connsiteY2" fmla="*/ 2183753 h 2183753"/>
              <a:gd name="connsiteX3" fmla="*/ 0 w 12254953"/>
              <a:gd name="connsiteY3" fmla="*/ 2183753 h 2183753"/>
              <a:gd name="connsiteX4" fmla="*/ 0 w 12254953"/>
              <a:gd name="connsiteY4" fmla="*/ 0 h 2183753"/>
              <a:gd name="connsiteX0-1" fmla="*/ 0 w 12254953"/>
              <a:gd name="connsiteY0-2" fmla="*/ 0 h 2183753"/>
              <a:gd name="connsiteX1-3" fmla="*/ 5904086 w 12254953"/>
              <a:gd name="connsiteY1-4" fmla="*/ 998 h 2183753"/>
              <a:gd name="connsiteX2-5" fmla="*/ 12254953 w 12254953"/>
              <a:gd name="connsiteY2-6" fmla="*/ 0 h 2183753"/>
              <a:gd name="connsiteX3-7" fmla="*/ 12254953 w 12254953"/>
              <a:gd name="connsiteY3-8" fmla="*/ 2183753 h 2183753"/>
              <a:gd name="connsiteX4-9" fmla="*/ 0 w 12254953"/>
              <a:gd name="connsiteY4-10" fmla="*/ 2183753 h 2183753"/>
              <a:gd name="connsiteX5" fmla="*/ 0 w 12254953"/>
              <a:gd name="connsiteY5" fmla="*/ 0 h 2183753"/>
              <a:gd name="connsiteX0-11" fmla="*/ 0 w 12254953"/>
              <a:gd name="connsiteY0-12" fmla="*/ 2631 h 2186384"/>
              <a:gd name="connsiteX1-13" fmla="*/ 5904086 w 12254953"/>
              <a:gd name="connsiteY1-14" fmla="*/ 3629 h 2186384"/>
              <a:gd name="connsiteX2-15" fmla="*/ 6346772 w 12254953"/>
              <a:gd name="connsiteY2-16" fmla="*/ 0 h 2186384"/>
              <a:gd name="connsiteX3-17" fmla="*/ 12254953 w 12254953"/>
              <a:gd name="connsiteY3-18" fmla="*/ 2631 h 2186384"/>
              <a:gd name="connsiteX4-19" fmla="*/ 12254953 w 12254953"/>
              <a:gd name="connsiteY4-20" fmla="*/ 2186384 h 2186384"/>
              <a:gd name="connsiteX5-21" fmla="*/ 0 w 12254953"/>
              <a:gd name="connsiteY5-22" fmla="*/ 2186384 h 2186384"/>
              <a:gd name="connsiteX6" fmla="*/ 0 w 12254953"/>
              <a:gd name="connsiteY6" fmla="*/ 2631 h 2186384"/>
              <a:gd name="connsiteX0-23" fmla="*/ 0 w 12254953"/>
              <a:gd name="connsiteY0-24" fmla="*/ 2631 h 2186384"/>
              <a:gd name="connsiteX1-25" fmla="*/ 5904086 w 12254953"/>
              <a:gd name="connsiteY1-26" fmla="*/ 3629 h 2186384"/>
              <a:gd name="connsiteX2-27" fmla="*/ 6118172 w 12254953"/>
              <a:gd name="connsiteY2-28" fmla="*/ 0 h 2186384"/>
              <a:gd name="connsiteX3-29" fmla="*/ 6346772 w 12254953"/>
              <a:gd name="connsiteY3-30" fmla="*/ 0 h 2186384"/>
              <a:gd name="connsiteX4-31" fmla="*/ 12254953 w 12254953"/>
              <a:gd name="connsiteY4-32" fmla="*/ 2631 h 2186384"/>
              <a:gd name="connsiteX5-33" fmla="*/ 12254953 w 12254953"/>
              <a:gd name="connsiteY5-34" fmla="*/ 2186384 h 2186384"/>
              <a:gd name="connsiteX6-35" fmla="*/ 0 w 12254953"/>
              <a:gd name="connsiteY6-36" fmla="*/ 2186384 h 2186384"/>
              <a:gd name="connsiteX7" fmla="*/ 0 w 12254953"/>
              <a:gd name="connsiteY7" fmla="*/ 2631 h 2186384"/>
              <a:gd name="connsiteX0-37" fmla="*/ 0 w 12254953"/>
              <a:gd name="connsiteY0-38" fmla="*/ 2631 h 2186384"/>
              <a:gd name="connsiteX1-39" fmla="*/ 5904086 w 12254953"/>
              <a:gd name="connsiteY1-40" fmla="*/ 3629 h 2186384"/>
              <a:gd name="connsiteX2-41" fmla="*/ 6132686 w 12254953"/>
              <a:gd name="connsiteY2-42" fmla="*/ 399143 h 2186384"/>
              <a:gd name="connsiteX3-43" fmla="*/ 6346772 w 12254953"/>
              <a:gd name="connsiteY3-44" fmla="*/ 0 h 2186384"/>
              <a:gd name="connsiteX4-45" fmla="*/ 12254953 w 12254953"/>
              <a:gd name="connsiteY4-46" fmla="*/ 2631 h 2186384"/>
              <a:gd name="connsiteX5-47" fmla="*/ 12254953 w 12254953"/>
              <a:gd name="connsiteY5-48" fmla="*/ 2186384 h 2186384"/>
              <a:gd name="connsiteX6-49" fmla="*/ 0 w 12254953"/>
              <a:gd name="connsiteY6-50" fmla="*/ 2186384 h 2186384"/>
              <a:gd name="connsiteX7-51" fmla="*/ 0 w 12254953"/>
              <a:gd name="connsiteY7-52" fmla="*/ 2631 h 2186384"/>
              <a:gd name="connsiteX0-53" fmla="*/ 0 w 12254953"/>
              <a:gd name="connsiteY0-54" fmla="*/ 2631 h 2186384"/>
              <a:gd name="connsiteX1-55" fmla="*/ 5904086 w 12254953"/>
              <a:gd name="connsiteY1-56" fmla="*/ 3629 h 2186384"/>
              <a:gd name="connsiteX2-57" fmla="*/ 6132686 w 12254953"/>
              <a:gd name="connsiteY2-58" fmla="*/ 320054 h 2186384"/>
              <a:gd name="connsiteX3-59" fmla="*/ 6346772 w 12254953"/>
              <a:gd name="connsiteY3-60" fmla="*/ 0 h 2186384"/>
              <a:gd name="connsiteX4-61" fmla="*/ 12254953 w 12254953"/>
              <a:gd name="connsiteY4-62" fmla="*/ 2631 h 2186384"/>
              <a:gd name="connsiteX5-63" fmla="*/ 12254953 w 12254953"/>
              <a:gd name="connsiteY5-64" fmla="*/ 2186384 h 2186384"/>
              <a:gd name="connsiteX6-65" fmla="*/ 0 w 12254953"/>
              <a:gd name="connsiteY6-66" fmla="*/ 2186384 h 2186384"/>
              <a:gd name="connsiteX7-67" fmla="*/ 0 w 12254953"/>
              <a:gd name="connsiteY7-68" fmla="*/ 2631 h 21863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12254953" h="2186384">
                <a:moveTo>
                  <a:pt x="0" y="2631"/>
                </a:moveTo>
                <a:lnTo>
                  <a:pt x="5904086" y="3629"/>
                </a:lnTo>
                <a:lnTo>
                  <a:pt x="6132686" y="320054"/>
                </a:lnTo>
                <a:lnTo>
                  <a:pt x="6346772" y="0"/>
                </a:lnTo>
                <a:lnTo>
                  <a:pt x="12254953" y="2631"/>
                </a:lnTo>
                <a:lnTo>
                  <a:pt x="12254953" y="2186384"/>
                </a:lnTo>
                <a:lnTo>
                  <a:pt x="0" y="2186384"/>
                </a:lnTo>
                <a:lnTo>
                  <a:pt x="0" y="2631"/>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 name="TextBox 32"/>
          <p:cNvSpPr txBox="1">
            <a:spLocks noChangeArrowheads="1"/>
          </p:cNvSpPr>
          <p:nvPr/>
        </p:nvSpPr>
        <p:spPr bwMode="auto">
          <a:xfrm>
            <a:off x="2985294" y="4292600"/>
            <a:ext cx="6585744" cy="1884618"/>
          </a:xfrm>
          <a:prstGeom prst="rect">
            <a:avLst/>
          </a:prstGeom>
          <a:noFill/>
          <a:ln w="9525">
            <a:noFill/>
            <a:miter lim="800000"/>
          </a:ln>
        </p:spPr>
        <p:txBody>
          <a:bodyPr wrap="square">
            <a:spAutoFit/>
          </a:bodyPr>
          <a:lstStyle/>
          <a:p>
            <a:pPr algn="just">
              <a:lnSpc>
                <a:spcPct val="150000"/>
              </a:lnSpc>
            </a:pPr>
            <a:r>
              <a:rPr lang="zh-CN" altLang="zh-CN" sz="2000" dirty="0">
                <a:solidFill>
                  <a:srgbClr val="404040"/>
                </a:solidFill>
                <a:latin typeface="微软雅黑" panose="020B0503020204020204" pitchFamily="34" charset="-122"/>
                <a:ea typeface="微软雅黑" panose="020B0503020204020204" pitchFamily="34" charset="-122"/>
              </a:rPr>
              <a:t>《招标投标法》第四十条第一款规定：</a:t>
            </a:r>
            <a:r>
              <a:rPr lang="zh-CN" altLang="zh-CN" sz="2000" dirty="0">
                <a:solidFill>
                  <a:srgbClr val="404040"/>
                </a:solidFill>
                <a:latin typeface="楷体" panose="02010609060101010101" pitchFamily="49" charset="-122"/>
                <a:ea typeface="楷体" panose="02010609060101010101" pitchFamily="49" charset="-122"/>
              </a:rPr>
              <a:t>“┈评标委员会完成评标后，应当向招标人提出书面评标报告，并推荐合格的中标候选人。”</a:t>
            </a:r>
            <a:r>
              <a:rPr lang="zh-CN" altLang="zh-CN" sz="2000" dirty="0">
                <a:solidFill>
                  <a:srgbClr val="404040"/>
                </a:solidFill>
                <a:latin typeface="微软雅黑" panose="020B0503020204020204" pitchFamily="34" charset="-122"/>
                <a:ea typeface="微软雅黑" panose="020B0503020204020204" pitchFamily="34" charset="-122"/>
              </a:rPr>
              <a:t>没有规定必须对投标人进行排队，因此，本标准规定：</a:t>
            </a:r>
            <a:r>
              <a:rPr lang="zh-CN" altLang="zh-CN" sz="2000" dirty="0">
                <a:solidFill>
                  <a:srgbClr val="FF0000"/>
                </a:solidFill>
                <a:latin typeface="微软雅黑" panose="020B0503020204020204" pitchFamily="34" charset="-122"/>
                <a:ea typeface="微软雅黑" panose="020B0503020204020204" pitchFamily="34" charset="-122"/>
              </a:rPr>
              <a:t>“中标候选人是否排序由招标文件约定。”</a:t>
            </a:r>
          </a:p>
        </p:txBody>
      </p:sp>
      <p:sp>
        <p:nvSpPr>
          <p:cNvPr id="25" name="椭圆 24"/>
          <p:cNvSpPr/>
          <p:nvPr/>
        </p:nvSpPr>
        <p:spPr>
          <a:xfrm>
            <a:off x="4586288" y="1473200"/>
            <a:ext cx="504825" cy="504825"/>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椭圆 25"/>
          <p:cNvSpPr/>
          <p:nvPr/>
        </p:nvSpPr>
        <p:spPr>
          <a:xfrm>
            <a:off x="2316163" y="2816225"/>
            <a:ext cx="506412" cy="506413"/>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椭圆 26"/>
          <p:cNvSpPr/>
          <p:nvPr/>
        </p:nvSpPr>
        <p:spPr>
          <a:xfrm>
            <a:off x="6026150" y="3463925"/>
            <a:ext cx="504825" cy="506413"/>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椭圆 27"/>
          <p:cNvSpPr/>
          <p:nvPr/>
        </p:nvSpPr>
        <p:spPr>
          <a:xfrm>
            <a:off x="7585075" y="1593850"/>
            <a:ext cx="506413" cy="506413"/>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椭圆 28"/>
          <p:cNvSpPr/>
          <p:nvPr/>
        </p:nvSpPr>
        <p:spPr>
          <a:xfrm>
            <a:off x="9571038" y="3068638"/>
            <a:ext cx="647700" cy="649287"/>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椭圆 29"/>
          <p:cNvSpPr/>
          <p:nvPr/>
        </p:nvSpPr>
        <p:spPr>
          <a:xfrm>
            <a:off x="8113713" y="3587750"/>
            <a:ext cx="415925" cy="417513"/>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椭圆 30"/>
          <p:cNvSpPr/>
          <p:nvPr/>
        </p:nvSpPr>
        <p:spPr>
          <a:xfrm>
            <a:off x="4859338" y="3300413"/>
            <a:ext cx="288925" cy="287337"/>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椭圆 31"/>
          <p:cNvSpPr/>
          <p:nvPr/>
        </p:nvSpPr>
        <p:spPr>
          <a:xfrm>
            <a:off x="1524000" y="2816225"/>
            <a:ext cx="252413" cy="252413"/>
          </a:xfrm>
          <a:prstGeom prst="ellipse">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椭圆 32"/>
          <p:cNvSpPr/>
          <p:nvPr/>
        </p:nvSpPr>
        <p:spPr>
          <a:xfrm>
            <a:off x="3571875" y="1700213"/>
            <a:ext cx="252413" cy="254000"/>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4" name="椭圆 33"/>
          <p:cNvSpPr/>
          <p:nvPr/>
        </p:nvSpPr>
        <p:spPr>
          <a:xfrm>
            <a:off x="10741025" y="2943225"/>
            <a:ext cx="252413" cy="252413"/>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椭圆 34"/>
          <p:cNvSpPr/>
          <p:nvPr/>
        </p:nvSpPr>
        <p:spPr>
          <a:xfrm>
            <a:off x="7791450" y="3389313"/>
            <a:ext cx="185738" cy="185737"/>
          </a:xfrm>
          <a:prstGeom prst="ellipse">
            <a:avLst/>
          </a:prstGeom>
          <a:solidFill>
            <a:srgbClr val="2684E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6456" name="Title 1"/>
          <p:cNvSpPr txBox="1">
            <a:spLocks noChangeArrowheads="1"/>
          </p:cNvSpPr>
          <p:nvPr/>
        </p:nvSpPr>
        <p:spPr bwMode="auto">
          <a:xfrm>
            <a:off x="1104900" y="1517650"/>
            <a:ext cx="666750" cy="2919413"/>
          </a:xfrm>
          <a:prstGeom prst="rect">
            <a:avLst/>
          </a:prstGeom>
          <a:solidFill>
            <a:srgbClr val="1F3984"/>
          </a:solidFill>
          <a:ln w="9525">
            <a:noFill/>
            <a:miter lim="800000"/>
          </a:ln>
        </p:spPr>
        <p:txBody>
          <a:bodyPr vert="eaVert" lIns="0" tIns="0" rIns="0" bIns="0" anchor="ctr"/>
          <a:lstStyle/>
          <a:p>
            <a:pPr algn="ctr" defTabSz="1087755"/>
            <a:r>
              <a:rPr lang="en-US" altLang="zh-CN" sz="2800" b="1">
                <a:solidFill>
                  <a:schemeClr val="bg1"/>
                </a:solidFill>
                <a:latin typeface="微软雅黑" panose="020B0503020204020204" pitchFamily="34" charset="-122"/>
                <a:ea typeface="微软雅黑" panose="020B0503020204020204" pitchFamily="34" charset="-122"/>
              </a:rPr>
              <a:t>4.1.5</a:t>
            </a:r>
            <a:r>
              <a:rPr lang="zh-CN" altLang="en-US" sz="2800" b="1">
                <a:solidFill>
                  <a:schemeClr val="bg1"/>
                </a:solidFill>
                <a:latin typeface="微软雅黑" panose="020B0503020204020204" pitchFamily="34" charset="-122"/>
                <a:ea typeface="微软雅黑" panose="020B0503020204020204" pitchFamily="34" charset="-122"/>
              </a:rPr>
              <a:t>、评标阶段</a:t>
            </a:r>
          </a:p>
        </p:txBody>
      </p:sp>
      <p:sp>
        <p:nvSpPr>
          <p:cNvPr id="37" name="矩形 36"/>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8" name="矩形 37"/>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9" name="矩形 38"/>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6460"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1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290">
                                          <p:stCondLst>
                                            <p:cond delay="0"/>
                                          </p:stCondLst>
                                        </p:cTn>
                                        <p:tgtEl>
                                          <p:spTgt spid="2"/>
                                        </p:tgtEl>
                                      </p:cBhvr>
                                    </p:animEffect>
                                    <p:anim calcmode="lin" valueType="num">
                                      <p:cBhvr>
                                        <p:cTn id="25"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0" dur="13">
                                          <p:stCondLst>
                                            <p:cond delay="325"/>
                                          </p:stCondLst>
                                        </p:cTn>
                                        <p:tgtEl>
                                          <p:spTgt spid="2"/>
                                        </p:tgtEl>
                                      </p:cBhvr>
                                      <p:to x="100000" y="60000"/>
                                    </p:animScale>
                                    <p:animScale>
                                      <p:cBhvr>
                                        <p:cTn id="31" dur="83" decel="50000">
                                          <p:stCondLst>
                                            <p:cond delay="338"/>
                                          </p:stCondLst>
                                        </p:cTn>
                                        <p:tgtEl>
                                          <p:spTgt spid="2"/>
                                        </p:tgtEl>
                                      </p:cBhvr>
                                      <p:to x="100000" y="100000"/>
                                    </p:animScale>
                                    <p:animScale>
                                      <p:cBhvr>
                                        <p:cTn id="32" dur="13">
                                          <p:stCondLst>
                                            <p:cond delay="656"/>
                                          </p:stCondLst>
                                        </p:cTn>
                                        <p:tgtEl>
                                          <p:spTgt spid="2"/>
                                        </p:tgtEl>
                                      </p:cBhvr>
                                      <p:to x="100000" y="80000"/>
                                    </p:animScale>
                                    <p:animScale>
                                      <p:cBhvr>
                                        <p:cTn id="33" dur="83" decel="50000">
                                          <p:stCondLst>
                                            <p:cond delay="669"/>
                                          </p:stCondLst>
                                        </p:cTn>
                                        <p:tgtEl>
                                          <p:spTgt spid="2"/>
                                        </p:tgtEl>
                                      </p:cBhvr>
                                      <p:to x="100000" y="100000"/>
                                    </p:animScale>
                                    <p:animScale>
                                      <p:cBhvr>
                                        <p:cTn id="34" dur="13">
                                          <p:stCondLst>
                                            <p:cond delay="821"/>
                                          </p:stCondLst>
                                        </p:cTn>
                                        <p:tgtEl>
                                          <p:spTgt spid="2"/>
                                        </p:tgtEl>
                                      </p:cBhvr>
                                      <p:to x="100000" y="90000"/>
                                    </p:animScale>
                                    <p:animScale>
                                      <p:cBhvr>
                                        <p:cTn id="35" dur="83" decel="50000">
                                          <p:stCondLst>
                                            <p:cond delay="834"/>
                                          </p:stCondLst>
                                        </p:cTn>
                                        <p:tgtEl>
                                          <p:spTgt spid="2"/>
                                        </p:tgtEl>
                                      </p:cBhvr>
                                      <p:to x="100000" y="100000"/>
                                    </p:animScale>
                                    <p:animScale>
                                      <p:cBhvr>
                                        <p:cTn id="36" dur="13">
                                          <p:stCondLst>
                                            <p:cond delay="904"/>
                                          </p:stCondLst>
                                        </p:cTn>
                                        <p:tgtEl>
                                          <p:spTgt spid="2"/>
                                        </p:tgtEl>
                                      </p:cBhvr>
                                      <p:to x="100000" y="95000"/>
                                    </p:animScale>
                                    <p:animScale>
                                      <p:cBhvr>
                                        <p:cTn id="37" dur="83" decel="50000">
                                          <p:stCondLst>
                                            <p:cond delay="917"/>
                                          </p:stCondLst>
                                        </p:cTn>
                                        <p:tgtEl>
                                          <p:spTgt spid="2"/>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290">
                                          <p:stCondLst>
                                            <p:cond delay="0"/>
                                          </p:stCondLst>
                                        </p:cTn>
                                        <p:tgtEl>
                                          <p:spTgt spid="3"/>
                                        </p:tgtEl>
                                      </p:cBhvr>
                                    </p:animEffect>
                                    <p:anim calcmode="lin" valueType="num">
                                      <p:cBhvr>
                                        <p:cTn id="4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7" dur="13">
                                          <p:stCondLst>
                                            <p:cond delay="325"/>
                                          </p:stCondLst>
                                        </p:cTn>
                                        <p:tgtEl>
                                          <p:spTgt spid="3"/>
                                        </p:tgtEl>
                                      </p:cBhvr>
                                      <p:to x="100000" y="60000"/>
                                    </p:animScale>
                                    <p:animScale>
                                      <p:cBhvr>
                                        <p:cTn id="48" dur="83" decel="50000">
                                          <p:stCondLst>
                                            <p:cond delay="338"/>
                                          </p:stCondLst>
                                        </p:cTn>
                                        <p:tgtEl>
                                          <p:spTgt spid="3"/>
                                        </p:tgtEl>
                                      </p:cBhvr>
                                      <p:to x="100000" y="100000"/>
                                    </p:animScale>
                                    <p:animScale>
                                      <p:cBhvr>
                                        <p:cTn id="49" dur="13">
                                          <p:stCondLst>
                                            <p:cond delay="656"/>
                                          </p:stCondLst>
                                        </p:cTn>
                                        <p:tgtEl>
                                          <p:spTgt spid="3"/>
                                        </p:tgtEl>
                                      </p:cBhvr>
                                      <p:to x="100000" y="80000"/>
                                    </p:animScale>
                                    <p:animScale>
                                      <p:cBhvr>
                                        <p:cTn id="50" dur="83" decel="50000">
                                          <p:stCondLst>
                                            <p:cond delay="669"/>
                                          </p:stCondLst>
                                        </p:cTn>
                                        <p:tgtEl>
                                          <p:spTgt spid="3"/>
                                        </p:tgtEl>
                                      </p:cBhvr>
                                      <p:to x="100000" y="100000"/>
                                    </p:animScale>
                                    <p:animScale>
                                      <p:cBhvr>
                                        <p:cTn id="51" dur="13">
                                          <p:stCondLst>
                                            <p:cond delay="821"/>
                                          </p:stCondLst>
                                        </p:cTn>
                                        <p:tgtEl>
                                          <p:spTgt spid="3"/>
                                        </p:tgtEl>
                                      </p:cBhvr>
                                      <p:to x="100000" y="90000"/>
                                    </p:animScale>
                                    <p:animScale>
                                      <p:cBhvr>
                                        <p:cTn id="52" dur="83" decel="50000">
                                          <p:stCondLst>
                                            <p:cond delay="834"/>
                                          </p:stCondLst>
                                        </p:cTn>
                                        <p:tgtEl>
                                          <p:spTgt spid="3"/>
                                        </p:tgtEl>
                                      </p:cBhvr>
                                      <p:to x="100000" y="100000"/>
                                    </p:animScale>
                                    <p:animScale>
                                      <p:cBhvr>
                                        <p:cTn id="53" dur="13">
                                          <p:stCondLst>
                                            <p:cond delay="904"/>
                                          </p:stCondLst>
                                        </p:cTn>
                                        <p:tgtEl>
                                          <p:spTgt spid="3"/>
                                        </p:tgtEl>
                                      </p:cBhvr>
                                      <p:to x="100000" y="95000"/>
                                    </p:animScale>
                                    <p:animScale>
                                      <p:cBhvr>
                                        <p:cTn id="54" dur="83" decel="50000">
                                          <p:stCondLst>
                                            <p:cond delay="917"/>
                                          </p:stCondLst>
                                        </p:cTn>
                                        <p:tgtEl>
                                          <p:spTgt spid="3"/>
                                        </p:tgtEl>
                                      </p:cBhvr>
                                      <p:to x="100000" y="100000"/>
                                    </p:animScale>
                                  </p:childTnLst>
                                </p:cTn>
                              </p:par>
                            </p:childTnLst>
                          </p:cTn>
                        </p:par>
                        <p:par>
                          <p:cTn id="55" fill="hold">
                            <p:stCondLst>
                              <p:cond delay="3000"/>
                            </p:stCondLst>
                            <p:childTnLst>
                              <p:par>
                                <p:cTn id="56" presetID="26"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290">
                                          <p:stCondLst>
                                            <p:cond delay="0"/>
                                          </p:stCondLst>
                                        </p:cTn>
                                        <p:tgtEl>
                                          <p:spTgt spid="4"/>
                                        </p:tgtEl>
                                      </p:cBhvr>
                                    </p:animEffect>
                                    <p:anim calcmode="lin" valueType="num">
                                      <p:cBhvr>
                                        <p:cTn id="59"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4" dur="13">
                                          <p:stCondLst>
                                            <p:cond delay="325"/>
                                          </p:stCondLst>
                                        </p:cTn>
                                        <p:tgtEl>
                                          <p:spTgt spid="4"/>
                                        </p:tgtEl>
                                      </p:cBhvr>
                                      <p:to x="100000" y="60000"/>
                                    </p:animScale>
                                    <p:animScale>
                                      <p:cBhvr>
                                        <p:cTn id="65" dur="83" decel="50000">
                                          <p:stCondLst>
                                            <p:cond delay="338"/>
                                          </p:stCondLst>
                                        </p:cTn>
                                        <p:tgtEl>
                                          <p:spTgt spid="4"/>
                                        </p:tgtEl>
                                      </p:cBhvr>
                                      <p:to x="100000" y="100000"/>
                                    </p:animScale>
                                    <p:animScale>
                                      <p:cBhvr>
                                        <p:cTn id="66" dur="13">
                                          <p:stCondLst>
                                            <p:cond delay="656"/>
                                          </p:stCondLst>
                                        </p:cTn>
                                        <p:tgtEl>
                                          <p:spTgt spid="4"/>
                                        </p:tgtEl>
                                      </p:cBhvr>
                                      <p:to x="100000" y="80000"/>
                                    </p:animScale>
                                    <p:animScale>
                                      <p:cBhvr>
                                        <p:cTn id="67" dur="83" decel="50000">
                                          <p:stCondLst>
                                            <p:cond delay="669"/>
                                          </p:stCondLst>
                                        </p:cTn>
                                        <p:tgtEl>
                                          <p:spTgt spid="4"/>
                                        </p:tgtEl>
                                      </p:cBhvr>
                                      <p:to x="100000" y="100000"/>
                                    </p:animScale>
                                    <p:animScale>
                                      <p:cBhvr>
                                        <p:cTn id="68" dur="13">
                                          <p:stCondLst>
                                            <p:cond delay="821"/>
                                          </p:stCondLst>
                                        </p:cTn>
                                        <p:tgtEl>
                                          <p:spTgt spid="4"/>
                                        </p:tgtEl>
                                      </p:cBhvr>
                                      <p:to x="100000" y="90000"/>
                                    </p:animScale>
                                    <p:animScale>
                                      <p:cBhvr>
                                        <p:cTn id="69" dur="83" decel="50000">
                                          <p:stCondLst>
                                            <p:cond delay="834"/>
                                          </p:stCondLst>
                                        </p:cTn>
                                        <p:tgtEl>
                                          <p:spTgt spid="4"/>
                                        </p:tgtEl>
                                      </p:cBhvr>
                                      <p:to x="100000" y="100000"/>
                                    </p:animScale>
                                    <p:animScale>
                                      <p:cBhvr>
                                        <p:cTn id="70" dur="13">
                                          <p:stCondLst>
                                            <p:cond delay="904"/>
                                          </p:stCondLst>
                                        </p:cTn>
                                        <p:tgtEl>
                                          <p:spTgt spid="4"/>
                                        </p:tgtEl>
                                      </p:cBhvr>
                                      <p:to x="100000" y="95000"/>
                                    </p:animScale>
                                    <p:animScale>
                                      <p:cBhvr>
                                        <p:cTn id="71" dur="83" decel="50000">
                                          <p:stCondLst>
                                            <p:cond delay="917"/>
                                          </p:stCondLst>
                                        </p:cTn>
                                        <p:tgtEl>
                                          <p:spTgt spid="4"/>
                                        </p:tgtEl>
                                      </p:cBhvr>
                                      <p:to x="100000" y="100000"/>
                                    </p:animScale>
                                  </p:childTnLst>
                                </p:cTn>
                              </p:par>
                              <p:par>
                                <p:cTn id="72" presetID="42" presetClass="entr" presetSubtype="0" fill="hold" grpId="0" nodeType="withEffect">
                                  <p:stCondLst>
                                    <p:cond delay="100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100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100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par>
                                <p:cTn id="92" presetID="53" presetClass="entr" presetSubtype="16" fill="hold" grpId="0" nodeType="withEffect">
                                  <p:stCondLst>
                                    <p:cond delay="50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par>
                                <p:cTn id="97" presetID="53" presetClass="entr" presetSubtype="16" fill="hold" grpId="0" nodeType="withEffect">
                                  <p:stCondLst>
                                    <p:cond delay="500"/>
                                  </p:stCondLst>
                                  <p:childTnLst>
                                    <p:set>
                                      <p:cBhvr>
                                        <p:cTn id="98" dur="1" fill="hold">
                                          <p:stCondLst>
                                            <p:cond delay="0"/>
                                          </p:stCondLst>
                                        </p:cTn>
                                        <p:tgtEl>
                                          <p:spTgt spid="32"/>
                                        </p:tgtEl>
                                        <p:attrNameLst>
                                          <p:attrName>style.visibility</p:attrName>
                                        </p:attrNameLst>
                                      </p:cBhvr>
                                      <p:to>
                                        <p:strVal val="visible"/>
                                      </p:to>
                                    </p:set>
                                    <p:anim calcmode="lin" valueType="num">
                                      <p:cBhvr>
                                        <p:cTn id="99" dur="500" fill="hold"/>
                                        <p:tgtEl>
                                          <p:spTgt spid="32"/>
                                        </p:tgtEl>
                                        <p:attrNameLst>
                                          <p:attrName>ppt_w</p:attrName>
                                        </p:attrNameLst>
                                      </p:cBhvr>
                                      <p:tavLst>
                                        <p:tav tm="0">
                                          <p:val>
                                            <p:fltVal val="0"/>
                                          </p:val>
                                        </p:tav>
                                        <p:tav tm="100000">
                                          <p:val>
                                            <p:strVal val="#ppt_w"/>
                                          </p:val>
                                        </p:tav>
                                      </p:tavLst>
                                    </p:anim>
                                    <p:anim calcmode="lin" valueType="num">
                                      <p:cBhvr>
                                        <p:cTn id="100" dur="500" fill="hold"/>
                                        <p:tgtEl>
                                          <p:spTgt spid="32"/>
                                        </p:tgtEl>
                                        <p:attrNameLst>
                                          <p:attrName>ppt_h</p:attrName>
                                        </p:attrNameLst>
                                      </p:cBhvr>
                                      <p:tavLst>
                                        <p:tav tm="0">
                                          <p:val>
                                            <p:fltVal val="0"/>
                                          </p:val>
                                        </p:tav>
                                        <p:tav tm="100000">
                                          <p:val>
                                            <p:strVal val="#ppt_h"/>
                                          </p:val>
                                        </p:tav>
                                      </p:tavLst>
                                    </p:anim>
                                    <p:animEffect transition="in" filter="fade">
                                      <p:cBhvr>
                                        <p:cTn id="101" dur="500"/>
                                        <p:tgtEl>
                                          <p:spTgt spid="32"/>
                                        </p:tgtEl>
                                      </p:cBhvr>
                                    </p:animEffect>
                                  </p:childTnLst>
                                </p:cTn>
                              </p:par>
                              <p:par>
                                <p:cTn id="102" presetID="53" presetClass="entr" presetSubtype="16" fill="hold" grpId="0" nodeType="withEffect">
                                  <p:stCondLst>
                                    <p:cond delay="500"/>
                                  </p:stCondLst>
                                  <p:childTnLst>
                                    <p:set>
                                      <p:cBhvr>
                                        <p:cTn id="103" dur="1" fill="hold">
                                          <p:stCondLst>
                                            <p:cond delay="0"/>
                                          </p:stCondLst>
                                        </p:cTn>
                                        <p:tgtEl>
                                          <p:spTgt spid="25"/>
                                        </p:tgtEl>
                                        <p:attrNameLst>
                                          <p:attrName>style.visibility</p:attrName>
                                        </p:attrNameLst>
                                      </p:cBhvr>
                                      <p:to>
                                        <p:strVal val="visible"/>
                                      </p:to>
                                    </p:set>
                                    <p:anim calcmode="lin" valueType="num">
                                      <p:cBhvr>
                                        <p:cTn id="104" dur="500" fill="hold"/>
                                        <p:tgtEl>
                                          <p:spTgt spid="25"/>
                                        </p:tgtEl>
                                        <p:attrNameLst>
                                          <p:attrName>ppt_w</p:attrName>
                                        </p:attrNameLst>
                                      </p:cBhvr>
                                      <p:tavLst>
                                        <p:tav tm="0">
                                          <p:val>
                                            <p:fltVal val="0"/>
                                          </p:val>
                                        </p:tav>
                                        <p:tav tm="100000">
                                          <p:val>
                                            <p:strVal val="#ppt_w"/>
                                          </p:val>
                                        </p:tav>
                                      </p:tavLst>
                                    </p:anim>
                                    <p:anim calcmode="lin" valueType="num">
                                      <p:cBhvr>
                                        <p:cTn id="105" dur="500" fill="hold"/>
                                        <p:tgtEl>
                                          <p:spTgt spid="25"/>
                                        </p:tgtEl>
                                        <p:attrNameLst>
                                          <p:attrName>ppt_h</p:attrName>
                                        </p:attrNameLst>
                                      </p:cBhvr>
                                      <p:tavLst>
                                        <p:tav tm="0">
                                          <p:val>
                                            <p:fltVal val="0"/>
                                          </p:val>
                                        </p:tav>
                                        <p:tav tm="100000">
                                          <p:val>
                                            <p:strVal val="#ppt_h"/>
                                          </p:val>
                                        </p:tav>
                                      </p:tavLst>
                                    </p:anim>
                                    <p:animEffect transition="in" filter="fade">
                                      <p:cBhvr>
                                        <p:cTn id="106" dur="500"/>
                                        <p:tgtEl>
                                          <p:spTgt spid="25"/>
                                        </p:tgtEl>
                                      </p:cBhvr>
                                    </p:animEffect>
                                  </p:childTnLst>
                                </p:cTn>
                              </p:par>
                              <p:par>
                                <p:cTn id="107" presetID="53" presetClass="entr" presetSubtype="16" fill="hold" grpId="0" nodeType="withEffect">
                                  <p:stCondLst>
                                    <p:cond delay="5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fltVal val="0"/>
                                          </p:val>
                                        </p:tav>
                                        <p:tav tm="100000">
                                          <p:val>
                                            <p:strVal val="#ppt_w"/>
                                          </p:val>
                                        </p:tav>
                                      </p:tavLst>
                                    </p:anim>
                                    <p:anim calcmode="lin" valueType="num">
                                      <p:cBhvr>
                                        <p:cTn id="110" dur="500" fill="hold"/>
                                        <p:tgtEl>
                                          <p:spTgt spid="33"/>
                                        </p:tgtEl>
                                        <p:attrNameLst>
                                          <p:attrName>ppt_h</p:attrName>
                                        </p:attrNameLst>
                                      </p:cBhvr>
                                      <p:tavLst>
                                        <p:tav tm="0">
                                          <p:val>
                                            <p:fltVal val="0"/>
                                          </p:val>
                                        </p:tav>
                                        <p:tav tm="100000">
                                          <p:val>
                                            <p:strVal val="#ppt_h"/>
                                          </p:val>
                                        </p:tav>
                                      </p:tavLst>
                                    </p:anim>
                                    <p:animEffect transition="in" filter="fade">
                                      <p:cBhvr>
                                        <p:cTn id="111" dur="500"/>
                                        <p:tgtEl>
                                          <p:spTgt spid="33"/>
                                        </p:tgtEl>
                                      </p:cBhvr>
                                    </p:animEffect>
                                  </p:childTnLst>
                                </p:cTn>
                              </p:par>
                              <p:par>
                                <p:cTn id="112" presetID="53" presetClass="entr" presetSubtype="16" fill="hold" grpId="0" nodeType="withEffect">
                                  <p:stCondLst>
                                    <p:cond delay="50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ppt_w</p:attrName>
                                        </p:attrNameLst>
                                      </p:cBhvr>
                                      <p:tavLst>
                                        <p:tav tm="0">
                                          <p:val>
                                            <p:fltVal val="0"/>
                                          </p:val>
                                        </p:tav>
                                        <p:tav tm="100000">
                                          <p:val>
                                            <p:strVal val="#ppt_w"/>
                                          </p:val>
                                        </p:tav>
                                      </p:tavLst>
                                    </p:anim>
                                    <p:anim calcmode="lin" valueType="num">
                                      <p:cBhvr>
                                        <p:cTn id="115" dur="500" fill="hold"/>
                                        <p:tgtEl>
                                          <p:spTgt spid="28"/>
                                        </p:tgtEl>
                                        <p:attrNameLst>
                                          <p:attrName>ppt_h</p:attrName>
                                        </p:attrNameLst>
                                      </p:cBhvr>
                                      <p:tavLst>
                                        <p:tav tm="0">
                                          <p:val>
                                            <p:fltVal val="0"/>
                                          </p:val>
                                        </p:tav>
                                        <p:tav tm="100000">
                                          <p:val>
                                            <p:strVal val="#ppt_h"/>
                                          </p:val>
                                        </p:tav>
                                      </p:tavLst>
                                    </p:anim>
                                    <p:animEffect transition="in" filter="fade">
                                      <p:cBhvr>
                                        <p:cTn id="116" dur="500"/>
                                        <p:tgtEl>
                                          <p:spTgt spid="28"/>
                                        </p:tgtEl>
                                      </p:cBhvr>
                                    </p:animEffect>
                                  </p:childTnLst>
                                </p:cTn>
                              </p:par>
                              <p:par>
                                <p:cTn id="117" presetID="53" presetClass="entr" presetSubtype="16" fill="hold" grpId="0" nodeType="withEffect">
                                  <p:stCondLst>
                                    <p:cond delay="500"/>
                                  </p:stCondLst>
                                  <p:childTnLst>
                                    <p:set>
                                      <p:cBhvr>
                                        <p:cTn id="118" dur="1" fill="hold">
                                          <p:stCondLst>
                                            <p:cond delay="0"/>
                                          </p:stCondLst>
                                        </p:cTn>
                                        <p:tgtEl>
                                          <p:spTgt spid="27"/>
                                        </p:tgtEl>
                                        <p:attrNameLst>
                                          <p:attrName>style.visibility</p:attrName>
                                        </p:attrNameLst>
                                      </p:cBhvr>
                                      <p:to>
                                        <p:strVal val="visible"/>
                                      </p:to>
                                    </p:set>
                                    <p:anim calcmode="lin" valueType="num">
                                      <p:cBhvr>
                                        <p:cTn id="119" dur="500" fill="hold"/>
                                        <p:tgtEl>
                                          <p:spTgt spid="27"/>
                                        </p:tgtEl>
                                        <p:attrNameLst>
                                          <p:attrName>ppt_w</p:attrName>
                                        </p:attrNameLst>
                                      </p:cBhvr>
                                      <p:tavLst>
                                        <p:tav tm="0">
                                          <p:val>
                                            <p:fltVal val="0"/>
                                          </p:val>
                                        </p:tav>
                                        <p:tav tm="100000">
                                          <p:val>
                                            <p:strVal val="#ppt_w"/>
                                          </p:val>
                                        </p:tav>
                                      </p:tavLst>
                                    </p:anim>
                                    <p:anim calcmode="lin" valueType="num">
                                      <p:cBhvr>
                                        <p:cTn id="120" dur="500" fill="hold"/>
                                        <p:tgtEl>
                                          <p:spTgt spid="27"/>
                                        </p:tgtEl>
                                        <p:attrNameLst>
                                          <p:attrName>ppt_h</p:attrName>
                                        </p:attrNameLst>
                                      </p:cBhvr>
                                      <p:tavLst>
                                        <p:tav tm="0">
                                          <p:val>
                                            <p:fltVal val="0"/>
                                          </p:val>
                                        </p:tav>
                                        <p:tav tm="100000">
                                          <p:val>
                                            <p:strVal val="#ppt_h"/>
                                          </p:val>
                                        </p:tav>
                                      </p:tavLst>
                                    </p:anim>
                                    <p:animEffect transition="in" filter="fade">
                                      <p:cBhvr>
                                        <p:cTn id="121" dur="500"/>
                                        <p:tgtEl>
                                          <p:spTgt spid="27"/>
                                        </p:tgtEl>
                                      </p:cBhvr>
                                    </p:animEffect>
                                  </p:childTnLst>
                                </p:cTn>
                              </p:par>
                              <p:par>
                                <p:cTn id="122" presetID="53" presetClass="entr" presetSubtype="16" fill="hold" grpId="0" nodeType="withEffect">
                                  <p:stCondLst>
                                    <p:cond delay="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53" presetClass="entr" presetSubtype="16" fill="hold" grpId="0" nodeType="withEffect">
                                  <p:stCondLst>
                                    <p:cond delay="500"/>
                                  </p:stCondLst>
                                  <p:childTnLst>
                                    <p:set>
                                      <p:cBhvr>
                                        <p:cTn id="128" dur="1" fill="hold">
                                          <p:stCondLst>
                                            <p:cond delay="0"/>
                                          </p:stCondLst>
                                        </p:cTn>
                                        <p:tgtEl>
                                          <p:spTgt spid="31"/>
                                        </p:tgtEl>
                                        <p:attrNameLst>
                                          <p:attrName>style.visibility</p:attrName>
                                        </p:attrNameLst>
                                      </p:cBhvr>
                                      <p:to>
                                        <p:strVal val="visible"/>
                                      </p:to>
                                    </p:set>
                                    <p:anim calcmode="lin" valueType="num">
                                      <p:cBhvr>
                                        <p:cTn id="129" dur="500" fill="hold"/>
                                        <p:tgtEl>
                                          <p:spTgt spid="31"/>
                                        </p:tgtEl>
                                        <p:attrNameLst>
                                          <p:attrName>ppt_w</p:attrName>
                                        </p:attrNameLst>
                                      </p:cBhvr>
                                      <p:tavLst>
                                        <p:tav tm="0">
                                          <p:val>
                                            <p:fltVal val="0"/>
                                          </p:val>
                                        </p:tav>
                                        <p:tav tm="100000">
                                          <p:val>
                                            <p:strVal val="#ppt_w"/>
                                          </p:val>
                                        </p:tav>
                                      </p:tavLst>
                                    </p:anim>
                                    <p:anim calcmode="lin" valueType="num">
                                      <p:cBhvr>
                                        <p:cTn id="130" dur="500" fill="hold"/>
                                        <p:tgtEl>
                                          <p:spTgt spid="31"/>
                                        </p:tgtEl>
                                        <p:attrNameLst>
                                          <p:attrName>ppt_h</p:attrName>
                                        </p:attrNameLst>
                                      </p:cBhvr>
                                      <p:tavLst>
                                        <p:tav tm="0">
                                          <p:val>
                                            <p:fltVal val="0"/>
                                          </p:val>
                                        </p:tav>
                                        <p:tav tm="100000">
                                          <p:val>
                                            <p:strVal val="#ppt_h"/>
                                          </p:val>
                                        </p:tav>
                                      </p:tavLst>
                                    </p:anim>
                                    <p:animEffect transition="in" filter="fade">
                                      <p:cBhvr>
                                        <p:cTn id="131" dur="500"/>
                                        <p:tgtEl>
                                          <p:spTgt spid="31"/>
                                        </p:tgtEl>
                                      </p:cBhvr>
                                    </p:animEffect>
                                  </p:childTnLst>
                                </p:cTn>
                              </p:par>
                              <p:par>
                                <p:cTn id="132" presetID="53" presetClass="entr" presetSubtype="16" fill="hold" grpId="0" nodeType="withEffect">
                                  <p:stCondLst>
                                    <p:cond delay="500"/>
                                  </p:stCondLst>
                                  <p:childTnLst>
                                    <p:set>
                                      <p:cBhvr>
                                        <p:cTn id="133" dur="1" fill="hold">
                                          <p:stCondLst>
                                            <p:cond delay="0"/>
                                          </p:stCondLst>
                                        </p:cTn>
                                        <p:tgtEl>
                                          <p:spTgt spid="35"/>
                                        </p:tgtEl>
                                        <p:attrNameLst>
                                          <p:attrName>style.visibility</p:attrName>
                                        </p:attrNameLst>
                                      </p:cBhvr>
                                      <p:to>
                                        <p:strVal val="visible"/>
                                      </p:to>
                                    </p:set>
                                    <p:anim calcmode="lin" valueType="num">
                                      <p:cBhvr>
                                        <p:cTn id="134" dur="500" fill="hold"/>
                                        <p:tgtEl>
                                          <p:spTgt spid="35"/>
                                        </p:tgtEl>
                                        <p:attrNameLst>
                                          <p:attrName>ppt_w</p:attrName>
                                        </p:attrNameLst>
                                      </p:cBhvr>
                                      <p:tavLst>
                                        <p:tav tm="0">
                                          <p:val>
                                            <p:fltVal val="0"/>
                                          </p:val>
                                        </p:tav>
                                        <p:tav tm="100000">
                                          <p:val>
                                            <p:strVal val="#ppt_w"/>
                                          </p:val>
                                        </p:tav>
                                      </p:tavLst>
                                    </p:anim>
                                    <p:anim calcmode="lin" valueType="num">
                                      <p:cBhvr>
                                        <p:cTn id="135" dur="500" fill="hold"/>
                                        <p:tgtEl>
                                          <p:spTgt spid="35"/>
                                        </p:tgtEl>
                                        <p:attrNameLst>
                                          <p:attrName>ppt_h</p:attrName>
                                        </p:attrNameLst>
                                      </p:cBhvr>
                                      <p:tavLst>
                                        <p:tav tm="0">
                                          <p:val>
                                            <p:fltVal val="0"/>
                                          </p:val>
                                        </p:tav>
                                        <p:tav tm="100000">
                                          <p:val>
                                            <p:strVal val="#ppt_h"/>
                                          </p:val>
                                        </p:tav>
                                      </p:tavLst>
                                    </p:anim>
                                    <p:animEffect transition="in" filter="fade">
                                      <p:cBhvr>
                                        <p:cTn id="136" dur="500"/>
                                        <p:tgtEl>
                                          <p:spTgt spid="35"/>
                                        </p:tgtEl>
                                      </p:cBhvr>
                                    </p:animEffect>
                                  </p:childTnLst>
                                </p:cTn>
                              </p:par>
                              <p:par>
                                <p:cTn id="137" presetID="53" presetClass="entr" presetSubtype="16" fill="hold" grpId="0" nodeType="withEffect">
                                  <p:stCondLst>
                                    <p:cond delay="500"/>
                                  </p:stCondLst>
                                  <p:childTnLst>
                                    <p:set>
                                      <p:cBhvr>
                                        <p:cTn id="138" dur="1" fill="hold">
                                          <p:stCondLst>
                                            <p:cond delay="0"/>
                                          </p:stCondLst>
                                        </p:cTn>
                                        <p:tgtEl>
                                          <p:spTgt spid="29"/>
                                        </p:tgtEl>
                                        <p:attrNameLst>
                                          <p:attrName>style.visibility</p:attrName>
                                        </p:attrNameLst>
                                      </p:cBhvr>
                                      <p:to>
                                        <p:strVal val="visible"/>
                                      </p:to>
                                    </p:set>
                                    <p:anim calcmode="lin" valueType="num">
                                      <p:cBhvr>
                                        <p:cTn id="139" dur="500" fill="hold"/>
                                        <p:tgtEl>
                                          <p:spTgt spid="29"/>
                                        </p:tgtEl>
                                        <p:attrNameLst>
                                          <p:attrName>ppt_w</p:attrName>
                                        </p:attrNameLst>
                                      </p:cBhvr>
                                      <p:tavLst>
                                        <p:tav tm="0">
                                          <p:val>
                                            <p:fltVal val="0"/>
                                          </p:val>
                                        </p:tav>
                                        <p:tav tm="100000">
                                          <p:val>
                                            <p:strVal val="#ppt_w"/>
                                          </p:val>
                                        </p:tav>
                                      </p:tavLst>
                                    </p:anim>
                                    <p:anim calcmode="lin" valueType="num">
                                      <p:cBhvr>
                                        <p:cTn id="140" dur="500" fill="hold"/>
                                        <p:tgtEl>
                                          <p:spTgt spid="29"/>
                                        </p:tgtEl>
                                        <p:attrNameLst>
                                          <p:attrName>ppt_h</p:attrName>
                                        </p:attrNameLst>
                                      </p:cBhvr>
                                      <p:tavLst>
                                        <p:tav tm="0">
                                          <p:val>
                                            <p:fltVal val="0"/>
                                          </p:val>
                                        </p:tav>
                                        <p:tav tm="100000">
                                          <p:val>
                                            <p:strVal val="#ppt_h"/>
                                          </p:val>
                                        </p:tav>
                                      </p:tavLst>
                                    </p:anim>
                                    <p:animEffect transition="in" filter="fade">
                                      <p:cBhvr>
                                        <p:cTn id="141" dur="500"/>
                                        <p:tgtEl>
                                          <p:spTgt spid="29"/>
                                        </p:tgtEl>
                                      </p:cBhvr>
                                    </p:animEffect>
                                  </p:childTnLst>
                                </p:cTn>
                              </p:par>
                              <p:par>
                                <p:cTn id="142" presetID="53" presetClass="entr" presetSubtype="16" fill="hold" grpId="0" nodeType="withEffect">
                                  <p:stCondLst>
                                    <p:cond delay="500"/>
                                  </p:stCondLst>
                                  <p:childTnLst>
                                    <p:set>
                                      <p:cBhvr>
                                        <p:cTn id="143" dur="1" fill="hold">
                                          <p:stCondLst>
                                            <p:cond delay="0"/>
                                          </p:stCondLst>
                                        </p:cTn>
                                        <p:tgtEl>
                                          <p:spTgt spid="34"/>
                                        </p:tgtEl>
                                        <p:attrNameLst>
                                          <p:attrName>style.visibility</p:attrName>
                                        </p:attrNameLst>
                                      </p:cBhvr>
                                      <p:to>
                                        <p:strVal val="visible"/>
                                      </p:to>
                                    </p:set>
                                    <p:anim calcmode="lin" valueType="num">
                                      <p:cBhvr>
                                        <p:cTn id="144" dur="500" fill="hold"/>
                                        <p:tgtEl>
                                          <p:spTgt spid="34"/>
                                        </p:tgtEl>
                                        <p:attrNameLst>
                                          <p:attrName>ppt_w</p:attrName>
                                        </p:attrNameLst>
                                      </p:cBhvr>
                                      <p:tavLst>
                                        <p:tav tm="0">
                                          <p:val>
                                            <p:fltVal val="0"/>
                                          </p:val>
                                        </p:tav>
                                        <p:tav tm="100000">
                                          <p:val>
                                            <p:strVal val="#ppt_w"/>
                                          </p:val>
                                        </p:tav>
                                      </p:tavLst>
                                    </p:anim>
                                    <p:anim calcmode="lin" valueType="num">
                                      <p:cBhvr>
                                        <p:cTn id="145" dur="500" fill="hold"/>
                                        <p:tgtEl>
                                          <p:spTgt spid="34"/>
                                        </p:tgtEl>
                                        <p:attrNameLst>
                                          <p:attrName>ppt_h</p:attrName>
                                        </p:attrNameLst>
                                      </p:cBhvr>
                                      <p:tavLst>
                                        <p:tav tm="0">
                                          <p:val>
                                            <p:fltVal val="0"/>
                                          </p:val>
                                        </p:tav>
                                        <p:tav tm="100000">
                                          <p:val>
                                            <p:strVal val="#ppt_h"/>
                                          </p:val>
                                        </p:tav>
                                      </p:tavLst>
                                    </p:anim>
                                    <p:animEffect transition="in" filter="fade">
                                      <p:cBhvr>
                                        <p:cTn id="146" dur="500"/>
                                        <p:tgtEl>
                                          <p:spTgt spid="34"/>
                                        </p:tgtEl>
                                      </p:cBhvr>
                                    </p:animEffect>
                                  </p:childTnLst>
                                </p:cTn>
                              </p:par>
                            </p:childTnLst>
                          </p:cTn>
                        </p:par>
                        <p:par>
                          <p:cTn id="147" fill="hold">
                            <p:stCondLst>
                              <p:cond delay="4000"/>
                            </p:stCondLst>
                            <p:childTnLst>
                              <p:par>
                                <p:cTn id="148" presetID="42" presetClass="entr" presetSubtype="0" fill="hold" nodeType="afterEffect">
                                  <p:stCondLst>
                                    <p:cond delay="0"/>
                                  </p:stCondLst>
                                  <p:childTnLst>
                                    <p:set>
                                      <p:cBhvr>
                                        <p:cTn id="149" dur="1" fill="hold">
                                          <p:stCondLst>
                                            <p:cond delay="0"/>
                                          </p:stCondLst>
                                        </p:cTn>
                                        <p:tgtEl>
                                          <p:spTgt spid="22"/>
                                        </p:tgtEl>
                                        <p:attrNameLst>
                                          <p:attrName>style.visibility</p:attrName>
                                        </p:attrNameLst>
                                      </p:cBhvr>
                                      <p:to>
                                        <p:strVal val="visible"/>
                                      </p:to>
                                    </p:set>
                                    <p:animEffect transition="in" filter="fade">
                                      <p:cBhvr>
                                        <p:cTn id="150" dur="1000"/>
                                        <p:tgtEl>
                                          <p:spTgt spid="22"/>
                                        </p:tgtEl>
                                      </p:cBhvr>
                                    </p:animEffect>
                                    <p:anim calcmode="lin" valueType="num">
                                      <p:cBhvr>
                                        <p:cTn id="151" dur="1000" fill="hold"/>
                                        <p:tgtEl>
                                          <p:spTgt spid="22"/>
                                        </p:tgtEl>
                                        <p:attrNameLst>
                                          <p:attrName>ppt_x</p:attrName>
                                        </p:attrNameLst>
                                      </p:cBhvr>
                                      <p:tavLst>
                                        <p:tav tm="0">
                                          <p:val>
                                            <p:strVal val="#ppt_x"/>
                                          </p:val>
                                        </p:tav>
                                        <p:tav tm="100000">
                                          <p:val>
                                            <p:strVal val="#ppt_x"/>
                                          </p:val>
                                        </p:tav>
                                      </p:tavLst>
                                    </p:anim>
                                    <p:anim calcmode="lin" valueType="num">
                                      <p:cBhvr>
                                        <p:cTn id="152" dur="1000" fill="hold"/>
                                        <p:tgtEl>
                                          <p:spTgt spid="22"/>
                                        </p:tgtEl>
                                        <p:attrNameLst>
                                          <p:attrName>ppt_y</p:attrName>
                                        </p:attrNameLst>
                                      </p:cBhvr>
                                      <p:tavLst>
                                        <p:tav tm="0">
                                          <p:val>
                                            <p:strVal val="#ppt_y+.1"/>
                                          </p:val>
                                        </p:tav>
                                        <p:tav tm="100000">
                                          <p:val>
                                            <p:strVal val="#ppt_y"/>
                                          </p:val>
                                        </p:tav>
                                      </p:tavLst>
                                    </p:anim>
                                  </p:childTnLst>
                                </p:cTn>
                              </p:par>
                            </p:childTnLst>
                          </p:cTn>
                        </p:par>
                        <p:par>
                          <p:cTn id="153" fill="hold">
                            <p:stCondLst>
                              <p:cond delay="5000"/>
                            </p:stCondLst>
                            <p:childTnLst>
                              <p:par>
                                <p:cTn id="154" presetID="41" presetClass="entr" presetSubtype="0" fill="hold" grpId="0" nodeType="afterEffect">
                                  <p:stCondLst>
                                    <p:cond delay="0"/>
                                  </p:stCondLst>
                                  <p:iterate type="lt">
                                    <p:tmPct val="10000"/>
                                  </p:iterate>
                                  <p:childTnLst>
                                    <p:set>
                                      <p:cBhvr>
                                        <p:cTn id="155" dur="1" fill="hold">
                                          <p:stCondLst>
                                            <p:cond delay="0"/>
                                          </p:stCondLst>
                                        </p:cTn>
                                        <p:tgtEl>
                                          <p:spTgt spid="23"/>
                                        </p:tgtEl>
                                        <p:attrNameLst>
                                          <p:attrName>style.visibility</p:attrName>
                                        </p:attrNameLst>
                                      </p:cBhvr>
                                      <p:to>
                                        <p:strVal val="visible"/>
                                      </p:to>
                                    </p:set>
                                    <p:anim calcmode="lin" valueType="num">
                                      <p:cBhvr>
                                        <p:cTn id="156"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57" dur="500" fill="hold"/>
                                        <p:tgtEl>
                                          <p:spTgt spid="23"/>
                                        </p:tgtEl>
                                        <p:attrNameLst>
                                          <p:attrName>ppt_y</p:attrName>
                                        </p:attrNameLst>
                                      </p:cBhvr>
                                      <p:tavLst>
                                        <p:tav tm="0">
                                          <p:val>
                                            <p:strVal val="#ppt_y"/>
                                          </p:val>
                                        </p:tav>
                                        <p:tav tm="100000">
                                          <p:val>
                                            <p:strVal val="#ppt_y"/>
                                          </p:val>
                                        </p:tav>
                                      </p:tavLst>
                                    </p:anim>
                                    <p:anim calcmode="lin" valueType="num">
                                      <p:cBhvr>
                                        <p:cTn id="158"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59"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60"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内容占位符 2"/>
          <p:cNvSpPr>
            <a:spLocks noGrp="1" noChangeArrowheads="1"/>
          </p:cNvSpPr>
          <p:nvPr>
            <p:ph idx="4294967295"/>
          </p:nvPr>
        </p:nvSpPr>
        <p:spPr>
          <a:xfrm>
            <a:off x="623888" y="1471612"/>
            <a:ext cx="5472112" cy="4852987"/>
          </a:xfrm>
        </p:spPr>
        <p:txBody>
          <a:bodyPr/>
          <a:lstStyle/>
          <a:p>
            <a:pPr eaLnBrk="1" hangingPunct="1">
              <a:lnSpc>
                <a:spcPct val="100000"/>
              </a:lnSpc>
            </a:pPr>
            <a:r>
              <a:rPr lang="zh-CN" altLang="en-US" sz="2400" dirty="0">
                <a:latin typeface="微软雅黑" panose="020B0503020204020204" pitchFamily="34" charset="-122"/>
                <a:ea typeface="微软雅黑" panose="020B0503020204020204" pitchFamily="34" charset="-122"/>
              </a:rPr>
              <a:t>招标制度规定了依法必须招标的项目一般应当通过随机抽取的办法聘请专家，试图通过程序的公正达到结果公平的目的。但是和建筑工程项目技术的相对通用性不同，工业项目的技术涉及的学科及其广泛，产品知识结构的复杂性和专家专业知识的相对性造成抽取评标专家经常不能胜任评审工作。因此标准作了上述规定。</a:t>
            </a:r>
          </a:p>
          <a:p>
            <a:pPr eaLnBrk="1" hangingPunct="1">
              <a:lnSpc>
                <a:spcPct val="100000"/>
              </a:lnSpc>
            </a:pPr>
            <a:r>
              <a:rPr lang="zh-CN" altLang="en-US" sz="2400" dirty="0">
                <a:latin typeface="微软雅黑" panose="020B0503020204020204" pitchFamily="34" charset="-122"/>
                <a:ea typeface="微软雅黑" panose="020B0503020204020204" pitchFamily="34" charset="-122"/>
              </a:rPr>
              <a:t>标准没有规定采购人指定专家是否需要批准或批准程序，应当由企业制度规定。</a:t>
            </a:r>
          </a:p>
          <a:p>
            <a:pPr eaLnBrk="1" hangingPunct="1">
              <a:lnSpc>
                <a:spcPct val="100000"/>
              </a:lnSpc>
            </a:pPr>
            <a:endParaRPr lang="zh-CN" altLang="en-US" sz="2000" dirty="0">
              <a:latin typeface="微软雅黑" panose="020B0503020204020204" pitchFamily="34" charset="-122"/>
              <a:ea typeface="微软雅黑" panose="020B0503020204020204" pitchFamily="34" charset="-122"/>
            </a:endParaRPr>
          </a:p>
        </p:txBody>
      </p:sp>
      <p:pic>
        <p:nvPicPr>
          <p:cNvPr id="148483" name="图片 1"/>
          <p:cNvPicPr>
            <a:picLocks noChangeAspect="1" noChangeArrowheads="1"/>
          </p:cNvPicPr>
          <p:nvPr/>
        </p:nvPicPr>
        <p:blipFill>
          <a:blip r:embed="rId3" cstate="print"/>
          <a:srcRect/>
          <a:stretch>
            <a:fillRect/>
          </a:stretch>
        </p:blipFill>
        <p:spPr bwMode="auto">
          <a:xfrm>
            <a:off x="6562725" y="1471613"/>
            <a:ext cx="3835400" cy="2162175"/>
          </a:xfrm>
          <a:prstGeom prst="rect">
            <a:avLst/>
          </a:prstGeom>
          <a:noFill/>
          <a:ln w="9525">
            <a:noFill/>
            <a:miter lim="800000"/>
            <a:headEnd/>
            <a:tailEnd/>
          </a:ln>
        </p:spPr>
      </p:pic>
      <p:pic>
        <p:nvPicPr>
          <p:cNvPr id="148484" name="图片 3"/>
          <p:cNvPicPr>
            <a:picLocks noChangeAspect="1" noChangeArrowheads="1"/>
          </p:cNvPicPr>
          <p:nvPr/>
        </p:nvPicPr>
        <p:blipFill>
          <a:blip r:embed="rId4" cstate="print"/>
          <a:srcRect/>
          <a:stretch>
            <a:fillRect/>
          </a:stretch>
        </p:blipFill>
        <p:spPr bwMode="auto">
          <a:xfrm>
            <a:off x="6719888" y="3633788"/>
            <a:ext cx="3678237" cy="2260600"/>
          </a:xfrm>
          <a:prstGeom prst="rect">
            <a:avLst/>
          </a:prstGeom>
          <a:noFill/>
          <a:ln w="9525">
            <a:noFill/>
            <a:miter lim="800000"/>
            <a:headEnd/>
            <a:tailEnd/>
          </a:ln>
        </p:spPr>
      </p:pic>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矩形 6"/>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848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3" name="内容占位符 2"/>
          <p:cNvSpPr>
            <a:spLocks noGrp="1"/>
          </p:cNvSpPr>
          <p:nvPr>
            <p:ph idx="4294967295"/>
          </p:nvPr>
        </p:nvSpPr>
        <p:spPr>
          <a:xfrm>
            <a:off x="650875" y="1331913"/>
            <a:ext cx="3810000" cy="692150"/>
          </a:xfrm>
        </p:spPr>
        <p:txBody>
          <a:bodyPr/>
          <a:lstStyle/>
          <a:p>
            <a:pPr marL="0" indent="0" eaLnBrk="1" hangingPunct="1">
              <a:buFont typeface="Arial" panose="020B0604020202020204" pitchFamily="34" charset="0"/>
              <a:buNone/>
              <a:defRPr/>
            </a:pPr>
            <a:r>
              <a:rPr lang="en-US" altLang="zh-CN" sz="2600" dirty="0">
                <a:latin typeface="黑体" panose="02010609060101010101" pitchFamily="49" charset="-122"/>
                <a:ea typeface="黑体" panose="02010609060101010101" pitchFamily="49" charset="-122"/>
              </a:rPr>
              <a:t>5</a:t>
            </a:r>
            <a:r>
              <a:rPr lang="zh-CN" altLang="en-US" sz="2600" dirty="0">
                <a:latin typeface="黑体" panose="02010609060101010101" pitchFamily="49" charset="-122"/>
                <a:ea typeface="黑体" panose="02010609060101010101" pitchFamily="49" charset="-122"/>
              </a:rPr>
              <a:t>．评标阶段</a:t>
            </a:r>
            <a:r>
              <a:rPr lang="en-US" altLang="zh-CN" sz="2600" dirty="0">
                <a:latin typeface="黑体" panose="02010609060101010101" pitchFamily="49" charset="-122"/>
                <a:ea typeface="黑体" panose="02010609060101010101" pitchFamily="49" charset="-122"/>
              </a:rPr>
              <a:t>—</a:t>
            </a:r>
            <a:r>
              <a:rPr lang="zh-CN" altLang="en-US" sz="2600" dirty="0">
                <a:latin typeface="黑体" panose="02010609060101010101" pitchFamily="49" charset="-122"/>
                <a:ea typeface="黑体" panose="02010609060101010101" pitchFamily="49" charset="-122"/>
              </a:rPr>
              <a:t>依法评标</a:t>
            </a:r>
            <a:endParaRPr lang="en-US" altLang="zh-CN" sz="2600" dirty="0">
              <a:latin typeface="黑体" panose="02010609060101010101" pitchFamily="49" charset="-122"/>
              <a:ea typeface="黑体" panose="02010609060101010101" pitchFamily="49" charset="-122"/>
            </a:endParaRPr>
          </a:p>
          <a:p>
            <a:pPr eaLnBrk="1" hangingPunct="1">
              <a:defRPr/>
            </a:pPr>
            <a:endParaRPr lang="zh-CN" altLang="en-US" dirty="0"/>
          </a:p>
        </p:txBody>
      </p:sp>
      <p:sp>
        <p:nvSpPr>
          <p:cNvPr id="4" name="内容占位符 3"/>
          <p:cNvSpPr txBox="1"/>
          <p:nvPr/>
        </p:nvSpPr>
        <p:spPr>
          <a:xfrm>
            <a:off x="5559425" y="873125"/>
            <a:ext cx="5761038" cy="158273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defRPr/>
            </a:pPr>
            <a:r>
              <a:rPr lang="zh-CN" altLang="en-US" sz="2400" dirty="0">
                <a:solidFill>
                  <a:schemeClr val="tx1"/>
                </a:solidFill>
              </a:rPr>
              <a:t>评标委员会应依照法律和招标文件规定的评标办法进行评审；</a:t>
            </a:r>
          </a:p>
        </p:txBody>
      </p:sp>
      <p:sp>
        <p:nvSpPr>
          <p:cNvPr id="5" name="内容占位符 3"/>
          <p:cNvSpPr txBox="1"/>
          <p:nvPr/>
        </p:nvSpPr>
        <p:spPr>
          <a:xfrm>
            <a:off x="5559425" y="2597150"/>
            <a:ext cx="5973763" cy="220662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defRPr/>
            </a:pPr>
            <a:r>
              <a:rPr lang="zh-CN" altLang="en-US" sz="2400" dirty="0">
                <a:solidFill>
                  <a:schemeClr val="tx1"/>
                </a:solidFill>
              </a:rPr>
              <a:t>评标委员会应撰写评标报告并向采购人推荐</a:t>
            </a:r>
            <a:r>
              <a:rPr lang="zh-CN" altLang="en-US" sz="2400" dirty="0">
                <a:solidFill>
                  <a:srgbClr val="FF0000"/>
                </a:solidFill>
              </a:rPr>
              <a:t>合格的中标候选人</a:t>
            </a:r>
            <a:r>
              <a:rPr lang="zh-CN" altLang="en-US" sz="2400" dirty="0">
                <a:solidFill>
                  <a:schemeClr val="tx1"/>
                </a:solidFill>
              </a:rPr>
              <a:t>，在电子采购平台自动生成评审报告的，评标委员成员应审核并在线签字或签章；。</a:t>
            </a:r>
          </a:p>
        </p:txBody>
      </p:sp>
      <p:sp>
        <p:nvSpPr>
          <p:cNvPr id="6" name="内容占位符 3"/>
          <p:cNvSpPr txBox="1"/>
          <p:nvPr/>
        </p:nvSpPr>
        <p:spPr>
          <a:xfrm>
            <a:off x="1062038" y="4984750"/>
            <a:ext cx="10464800" cy="100012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defRPr/>
            </a:pPr>
            <a:r>
              <a:rPr lang="zh-CN" altLang="en-US" sz="2400" dirty="0">
                <a:solidFill>
                  <a:schemeClr val="tx1"/>
                </a:solidFill>
              </a:rPr>
              <a:t>公告中标候选人应不超过</a:t>
            </a:r>
            <a:r>
              <a:rPr lang="en-US" altLang="zh-CN" sz="2400" dirty="0">
                <a:solidFill>
                  <a:schemeClr val="tx1"/>
                </a:solidFill>
              </a:rPr>
              <a:t>3</a:t>
            </a:r>
            <a:r>
              <a:rPr lang="zh-CN" altLang="en-US" sz="2400" dirty="0">
                <a:solidFill>
                  <a:schemeClr val="tx1"/>
                </a:solidFill>
              </a:rPr>
              <a:t>家（进行资格招标的中标候选人按实际数量公告），中标候选人</a:t>
            </a:r>
            <a:r>
              <a:rPr lang="zh-CN" altLang="en-US" sz="2400" dirty="0">
                <a:solidFill>
                  <a:srgbClr val="FF0000"/>
                </a:solidFill>
              </a:rPr>
              <a:t>是否排序</a:t>
            </a:r>
            <a:r>
              <a:rPr lang="zh-CN" altLang="en-US" sz="2400" dirty="0">
                <a:solidFill>
                  <a:schemeClr val="tx1"/>
                </a:solidFill>
              </a:rPr>
              <a:t>由招标文件约定。</a:t>
            </a:r>
          </a:p>
        </p:txBody>
      </p:sp>
      <p:pic>
        <p:nvPicPr>
          <p:cNvPr id="149511" name="Picture 2"/>
          <p:cNvPicPr>
            <a:picLocks noChangeAspect="1" noChangeArrowheads="1"/>
          </p:cNvPicPr>
          <p:nvPr/>
        </p:nvPicPr>
        <p:blipFill>
          <a:blip r:embed="rId3" cstate="print"/>
          <a:srcRect/>
          <a:stretch>
            <a:fillRect/>
          </a:stretch>
        </p:blipFill>
        <p:spPr bwMode="auto">
          <a:xfrm>
            <a:off x="650875" y="2024063"/>
            <a:ext cx="4241800" cy="1944687"/>
          </a:xfrm>
          <a:prstGeom prst="rect">
            <a:avLst/>
          </a:prstGeom>
          <a:noFill/>
          <a:ln w="9525">
            <a:noFill/>
            <a:miter lim="800000"/>
            <a:headEnd/>
            <a:tailEnd/>
          </a:ln>
        </p:spPr>
      </p:pic>
      <p:sp>
        <p:nvSpPr>
          <p:cNvPr id="8" name="椭圆 7"/>
          <p:cNvSpPr/>
          <p:nvPr/>
        </p:nvSpPr>
        <p:spPr>
          <a:xfrm>
            <a:off x="5030788" y="1431925"/>
            <a:ext cx="534987" cy="398463"/>
          </a:xfrm>
          <a:prstGeom prst="ellipse">
            <a:avLst/>
          </a:prstGeom>
          <a:solidFill>
            <a:srgbClr val="1F398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b="1" dirty="0">
                <a:solidFill>
                  <a:schemeClr val="bg1"/>
                </a:solidFill>
              </a:rPr>
              <a:t>1</a:t>
            </a:r>
            <a:endParaRPr lang="zh-CN" altLang="en-US" b="1" dirty="0">
              <a:solidFill>
                <a:schemeClr val="bg1"/>
              </a:solidFill>
            </a:endParaRPr>
          </a:p>
        </p:txBody>
      </p:sp>
      <p:sp>
        <p:nvSpPr>
          <p:cNvPr id="9" name="椭圆 8"/>
          <p:cNvSpPr/>
          <p:nvPr/>
        </p:nvSpPr>
        <p:spPr>
          <a:xfrm>
            <a:off x="5041900" y="3328988"/>
            <a:ext cx="533400" cy="396875"/>
          </a:xfrm>
          <a:prstGeom prst="ellipse">
            <a:avLst/>
          </a:prstGeom>
          <a:solidFill>
            <a:srgbClr val="1F398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b="1" dirty="0">
                <a:solidFill>
                  <a:schemeClr val="bg1"/>
                </a:solidFill>
              </a:rPr>
              <a:t>2</a:t>
            </a:r>
            <a:endParaRPr lang="zh-CN" altLang="en-US" b="1" dirty="0">
              <a:solidFill>
                <a:schemeClr val="bg1"/>
              </a:solidFill>
            </a:endParaRPr>
          </a:p>
        </p:txBody>
      </p:sp>
      <p:sp>
        <p:nvSpPr>
          <p:cNvPr id="10" name="椭圆 9"/>
          <p:cNvSpPr/>
          <p:nvPr/>
        </p:nvSpPr>
        <p:spPr>
          <a:xfrm>
            <a:off x="500063" y="5284788"/>
            <a:ext cx="534987" cy="398462"/>
          </a:xfrm>
          <a:prstGeom prst="ellipse">
            <a:avLst/>
          </a:prstGeom>
          <a:solidFill>
            <a:srgbClr val="1F398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altLang="zh-CN" b="1" dirty="0">
                <a:solidFill>
                  <a:schemeClr val="bg1"/>
                </a:solidFill>
              </a:rPr>
              <a:t>3</a:t>
            </a:r>
            <a:endParaRPr lang="zh-CN" altLang="en-US" b="1" dirty="0">
              <a:solidFill>
                <a:schemeClr val="bg1"/>
              </a:solidFill>
            </a:endParaRPr>
          </a:p>
        </p:txBody>
      </p:sp>
      <p:sp>
        <p:nvSpPr>
          <p:cNvPr id="11" name="矩形 10"/>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矩形 11"/>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150531" name="Picture 3" descr="C:\Users\Administrator\Desktop\iMac_resource.png"/>
          <p:cNvPicPr>
            <a:picLocks noChangeAspect="1" noChangeArrowheads="1"/>
          </p:cNvPicPr>
          <p:nvPr/>
        </p:nvPicPr>
        <p:blipFill>
          <a:blip r:embed="rId3" cstate="print"/>
          <a:srcRect/>
          <a:stretch>
            <a:fillRect/>
          </a:stretch>
        </p:blipFill>
        <p:spPr bwMode="auto">
          <a:xfrm>
            <a:off x="534988" y="2217738"/>
            <a:ext cx="4391025" cy="3325812"/>
          </a:xfrm>
          <a:prstGeom prst="rect">
            <a:avLst/>
          </a:prstGeom>
          <a:noFill/>
          <a:ln w="9525">
            <a:noFill/>
            <a:miter lim="800000"/>
            <a:headEnd/>
            <a:tailEnd/>
          </a:ln>
        </p:spPr>
      </p:pic>
      <p:grpSp>
        <p:nvGrpSpPr>
          <p:cNvPr id="2" name="组合 20"/>
          <p:cNvGrpSpPr/>
          <p:nvPr/>
        </p:nvGrpSpPr>
        <p:grpSpPr bwMode="auto">
          <a:xfrm>
            <a:off x="5105400" y="1758156"/>
            <a:ext cx="825500" cy="827087"/>
            <a:chOff x="5964839" y="2742182"/>
            <a:chExt cx="825350" cy="827192"/>
          </a:xfrm>
        </p:grpSpPr>
        <p:sp>
          <p:nvSpPr>
            <p:cNvPr id="16" name="橢圓 3"/>
            <p:cNvSpPr/>
            <p:nvPr/>
          </p:nvSpPr>
          <p:spPr>
            <a:xfrm>
              <a:off x="5964839" y="2742182"/>
              <a:ext cx="825350" cy="827192"/>
            </a:xfrm>
            <a:prstGeom prst="ellipse">
              <a:avLst/>
            </a:prstGeom>
            <a:gradFill>
              <a:gsLst>
                <a:gs pos="0">
                  <a:srgbClr val="0070C0"/>
                </a:gs>
                <a:gs pos="100000">
                  <a:srgbClr val="00B0F0"/>
                </a:gs>
              </a:gsLst>
              <a:lin ang="5400000" scaled="1"/>
            </a:gra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2800">
                <a:solidFill>
                  <a:schemeClr val="bg1"/>
                </a:solidFill>
                <a:effectLst>
                  <a:outerShdw blurRad="38100" dist="38100" dir="2700000" algn="tl">
                    <a:srgbClr val="000000">
                      <a:alpha val="43137"/>
                    </a:srgbClr>
                  </a:outerShdw>
                </a:effectLst>
                <a:latin typeface="DIN-BoldItalic" pitchFamily="50" charset="0"/>
              </a:endParaRPr>
            </a:p>
          </p:txBody>
        </p:sp>
        <p:sp>
          <p:nvSpPr>
            <p:cNvPr id="150557" name="Freeform 453"/>
            <p:cNvSpPr>
              <a:spLocks noEditPoints="1" noChangeArrowheads="1"/>
            </p:cNvSpPr>
            <p:nvPr/>
          </p:nvSpPr>
          <p:spPr bwMode="auto">
            <a:xfrm>
              <a:off x="6209990" y="3025613"/>
              <a:ext cx="333203" cy="308290"/>
            </a:xfrm>
            <a:custGeom>
              <a:avLst/>
              <a:gdLst>
                <a:gd name="T0" fmla="*/ 45 w 45"/>
                <a:gd name="T1" fmla="*/ 13 h 42"/>
                <a:gd name="T2" fmla="*/ 30 w 45"/>
                <a:gd name="T3" fmla="*/ 24 h 42"/>
                <a:gd name="T4" fmla="*/ 28 w 45"/>
                <a:gd name="T5" fmla="*/ 27 h 42"/>
                <a:gd name="T6" fmla="*/ 26 w 45"/>
                <a:gd name="T7" fmla="*/ 31 h 42"/>
                <a:gd name="T8" fmla="*/ 29 w 45"/>
                <a:gd name="T9" fmla="*/ 35 h 42"/>
                <a:gd name="T10" fmla="*/ 35 w 45"/>
                <a:gd name="T11" fmla="*/ 39 h 42"/>
                <a:gd name="T12" fmla="*/ 35 w 45"/>
                <a:gd name="T13" fmla="*/ 41 h 42"/>
                <a:gd name="T14" fmla="*/ 34 w 45"/>
                <a:gd name="T15" fmla="*/ 42 h 42"/>
                <a:gd name="T16" fmla="*/ 11 w 45"/>
                <a:gd name="T17" fmla="*/ 42 h 42"/>
                <a:gd name="T18" fmla="*/ 11 w 45"/>
                <a:gd name="T19" fmla="*/ 41 h 42"/>
                <a:gd name="T20" fmla="*/ 11 w 45"/>
                <a:gd name="T21" fmla="*/ 39 h 42"/>
                <a:gd name="T22" fmla="*/ 16 w 45"/>
                <a:gd name="T23" fmla="*/ 35 h 42"/>
                <a:gd name="T24" fmla="*/ 19 w 45"/>
                <a:gd name="T25" fmla="*/ 31 h 42"/>
                <a:gd name="T26" fmla="*/ 17 w 45"/>
                <a:gd name="T27" fmla="*/ 27 h 42"/>
                <a:gd name="T28" fmla="*/ 15 w 45"/>
                <a:gd name="T29" fmla="*/ 24 h 42"/>
                <a:gd name="T30" fmla="*/ 0 w 45"/>
                <a:gd name="T31" fmla="*/ 13 h 42"/>
                <a:gd name="T32" fmla="*/ 0 w 45"/>
                <a:gd name="T33" fmla="*/ 10 h 42"/>
                <a:gd name="T34" fmla="*/ 3 w 45"/>
                <a:gd name="T35" fmla="*/ 7 h 42"/>
                <a:gd name="T36" fmla="*/ 11 w 45"/>
                <a:gd name="T37" fmla="*/ 7 h 42"/>
                <a:gd name="T38" fmla="*/ 11 w 45"/>
                <a:gd name="T39" fmla="*/ 5 h 42"/>
                <a:gd name="T40" fmla="*/ 15 w 45"/>
                <a:gd name="T41" fmla="*/ 0 h 42"/>
                <a:gd name="T42" fmla="*/ 30 w 45"/>
                <a:gd name="T43" fmla="*/ 0 h 42"/>
                <a:gd name="T44" fmla="*/ 35 w 45"/>
                <a:gd name="T45" fmla="*/ 5 h 42"/>
                <a:gd name="T46" fmla="*/ 35 w 45"/>
                <a:gd name="T47" fmla="*/ 7 h 42"/>
                <a:gd name="T48" fmla="*/ 42 w 45"/>
                <a:gd name="T49" fmla="*/ 7 h 42"/>
                <a:gd name="T50" fmla="*/ 45 w 45"/>
                <a:gd name="T51" fmla="*/ 10 h 42"/>
                <a:gd name="T52" fmla="*/ 45 w 45"/>
                <a:gd name="T53" fmla="*/ 13 h 42"/>
                <a:gd name="T54" fmla="*/ 11 w 45"/>
                <a:gd name="T55" fmla="*/ 11 h 42"/>
                <a:gd name="T56" fmla="*/ 4 w 45"/>
                <a:gd name="T57" fmla="*/ 11 h 42"/>
                <a:gd name="T58" fmla="*/ 4 w 45"/>
                <a:gd name="T59" fmla="*/ 13 h 42"/>
                <a:gd name="T60" fmla="*/ 13 w 45"/>
                <a:gd name="T61" fmla="*/ 21 h 42"/>
                <a:gd name="T62" fmla="*/ 11 w 45"/>
                <a:gd name="T63" fmla="*/ 11 h 42"/>
                <a:gd name="T64" fmla="*/ 41 w 45"/>
                <a:gd name="T65" fmla="*/ 11 h 42"/>
                <a:gd name="T66" fmla="*/ 35 w 45"/>
                <a:gd name="T67" fmla="*/ 11 h 42"/>
                <a:gd name="T68" fmla="*/ 33 w 45"/>
                <a:gd name="T69" fmla="*/ 21 h 42"/>
                <a:gd name="T70" fmla="*/ 41 w 45"/>
                <a:gd name="T71" fmla="*/ 13 h 42"/>
                <a:gd name="T72" fmla="*/ 41 w 45"/>
                <a:gd name="T73" fmla="*/ 11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
                <a:gd name="T112" fmla="*/ 0 h 42"/>
                <a:gd name="T113" fmla="*/ 45 w 4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 h="42">
                  <a:moveTo>
                    <a:pt x="45" y="13"/>
                  </a:moveTo>
                  <a:cubicBezTo>
                    <a:pt x="45" y="18"/>
                    <a:pt x="39" y="24"/>
                    <a:pt x="30" y="24"/>
                  </a:cubicBezTo>
                  <a:cubicBezTo>
                    <a:pt x="29" y="26"/>
                    <a:pt x="28" y="27"/>
                    <a:pt x="28" y="27"/>
                  </a:cubicBezTo>
                  <a:cubicBezTo>
                    <a:pt x="26" y="28"/>
                    <a:pt x="26" y="30"/>
                    <a:pt x="26" y="31"/>
                  </a:cubicBezTo>
                  <a:cubicBezTo>
                    <a:pt x="26" y="33"/>
                    <a:pt x="27" y="35"/>
                    <a:pt x="29" y="35"/>
                  </a:cubicBezTo>
                  <a:cubicBezTo>
                    <a:pt x="32" y="35"/>
                    <a:pt x="35" y="36"/>
                    <a:pt x="35" y="39"/>
                  </a:cubicBezTo>
                  <a:cubicBezTo>
                    <a:pt x="35" y="41"/>
                    <a:pt x="35" y="41"/>
                    <a:pt x="35" y="41"/>
                  </a:cubicBezTo>
                  <a:cubicBezTo>
                    <a:pt x="35" y="41"/>
                    <a:pt x="34" y="42"/>
                    <a:pt x="34" y="42"/>
                  </a:cubicBezTo>
                  <a:cubicBezTo>
                    <a:pt x="11" y="42"/>
                    <a:pt x="11" y="42"/>
                    <a:pt x="11" y="42"/>
                  </a:cubicBezTo>
                  <a:cubicBezTo>
                    <a:pt x="11" y="42"/>
                    <a:pt x="11" y="41"/>
                    <a:pt x="11" y="41"/>
                  </a:cubicBezTo>
                  <a:cubicBezTo>
                    <a:pt x="11" y="39"/>
                    <a:pt x="11" y="39"/>
                    <a:pt x="11" y="39"/>
                  </a:cubicBezTo>
                  <a:cubicBezTo>
                    <a:pt x="11" y="36"/>
                    <a:pt x="13" y="35"/>
                    <a:pt x="16" y="35"/>
                  </a:cubicBezTo>
                  <a:cubicBezTo>
                    <a:pt x="18" y="35"/>
                    <a:pt x="19" y="33"/>
                    <a:pt x="19" y="31"/>
                  </a:cubicBezTo>
                  <a:cubicBezTo>
                    <a:pt x="19" y="30"/>
                    <a:pt x="19" y="28"/>
                    <a:pt x="17" y="27"/>
                  </a:cubicBezTo>
                  <a:cubicBezTo>
                    <a:pt x="17" y="27"/>
                    <a:pt x="16" y="26"/>
                    <a:pt x="15" y="24"/>
                  </a:cubicBezTo>
                  <a:cubicBezTo>
                    <a:pt x="6" y="24"/>
                    <a:pt x="0" y="18"/>
                    <a:pt x="0" y="13"/>
                  </a:cubicBezTo>
                  <a:cubicBezTo>
                    <a:pt x="0" y="10"/>
                    <a:pt x="0" y="10"/>
                    <a:pt x="0" y="10"/>
                  </a:cubicBezTo>
                  <a:cubicBezTo>
                    <a:pt x="0" y="8"/>
                    <a:pt x="1" y="7"/>
                    <a:pt x="3" y="7"/>
                  </a:cubicBezTo>
                  <a:cubicBezTo>
                    <a:pt x="11" y="7"/>
                    <a:pt x="11" y="7"/>
                    <a:pt x="11" y="7"/>
                  </a:cubicBezTo>
                  <a:cubicBezTo>
                    <a:pt x="11" y="5"/>
                    <a:pt x="11" y="5"/>
                    <a:pt x="11" y="5"/>
                  </a:cubicBezTo>
                  <a:cubicBezTo>
                    <a:pt x="11" y="2"/>
                    <a:pt x="12" y="0"/>
                    <a:pt x="15" y="0"/>
                  </a:cubicBezTo>
                  <a:cubicBezTo>
                    <a:pt x="30" y="0"/>
                    <a:pt x="30" y="0"/>
                    <a:pt x="30" y="0"/>
                  </a:cubicBezTo>
                  <a:cubicBezTo>
                    <a:pt x="33" y="0"/>
                    <a:pt x="35" y="2"/>
                    <a:pt x="35" y="5"/>
                  </a:cubicBezTo>
                  <a:cubicBezTo>
                    <a:pt x="35" y="7"/>
                    <a:pt x="35" y="7"/>
                    <a:pt x="35" y="7"/>
                  </a:cubicBezTo>
                  <a:cubicBezTo>
                    <a:pt x="42" y="7"/>
                    <a:pt x="42" y="7"/>
                    <a:pt x="42" y="7"/>
                  </a:cubicBezTo>
                  <a:cubicBezTo>
                    <a:pt x="44" y="7"/>
                    <a:pt x="45" y="8"/>
                    <a:pt x="45" y="10"/>
                  </a:cubicBezTo>
                  <a:lnTo>
                    <a:pt x="45" y="13"/>
                  </a:lnTo>
                  <a:close/>
                  <a:moveTo>
                    <a:pt x="11" y="11"/>
                  </a:moveTo>
                  <a:cubicBezTo>
                    <a:pt x="4" y="11"/>
                    <a:pt x="4" y="11"/>
                    <a:pt x="4" y="11"/>
                  </a:cubicBezTo>
                  <a:cubicBezTo>
                    <a:pt x="4" y="13"/>
                    <a:pt x="4" y="13"/>
                    <a:pt x="4" y="13"/>
                  </a:cubicBezTo>
                  <a:cubicBezTo>
                    <a:pt x="4" y="16"/>
                    <a:pt x="7" y="20"/>
                    <a:pt x="13" y="21"/>
                  </a:cubicBezTo>
                  <a:cubicBezTo>
                    <a:pt x="11" y="18"/>
                    <a:pt x="11" y="15"/>
                    <a:pt x="11" y="11"/>
                  </a:cubicBezTo>
                  <a:close/>
                  <a:moveTo>
                    <a:pt x="41" y="11"/>
                  </a:moveTo>
                  <a:cubicBezTo>
                    <a:pt x="35" y="11"/>
                    <a:pt x="35" y="11"/>
                    <a:pt x="35" y="11"/>
                  </a:cubicBezTo>
                  <a:cubicBezTo>
                    <a:pt x="35" y="15"/>
                    <a:pt x="34" y="18"/>
                    <a:pt x="33" y="21"/>
                  </a:cubicBezTo>
                  <a:cubicBezTo>
                    <a:pt x="38" y="20"/>
                    <a:pt x="41" y="16"/>
                    <a:pt x="41" y="13"/>
                  </a:cubicBezTo>
                  <a:lnTo>
                    <a:pt x="41" y="11"/>
                  </a:lnTo>
                  <a:close/>
                </a:path>
              </a:pathLst>
            </a:custGeom>
            <a:solidFill>
              <a:schemeClr val="bg1"/>
            </a:solidFill>
            <a:ln w="9525">
              <a:noFill/>
              <a:round/>
            </a:ln>
          </p:spPr>
          <p:txBody>
            <a:bodyPr/>
            <a:lstStyle/>
            <a:p>
              <a:endParaRPr lang="zh-CN" altLang="en-US"/>
            </a:p>
          </p:txBody>
        </p:sp>
      </p:grpSp>
      <p:grpSp>
        <p:nvGrpSpPr>
          <p:cNvPr id="3" name="组合 26"/>
          <p:cNvGrpSpPr/>
          <p:nvPr/>
        </p:nvGrpSpPr>
        <p:grpSpPr bwMode="auto">
          <a:xfrm>
            <a:off x="5105400" y="4375942"/>
            <a:ext cx="825500" cy="827088"/>
            <a:chOff x="5998101" y="4834056"/>
            <a:chExt cx="825350" cy="827192"/>
          </a:xfrm>
        </p:grpSpPr>
        <p:sp>
          <p:nvSpPr>
            <p:cNvPr id="22" name="橢圓 3"/>
            <p:cNvSpPr/>
            <p:nvPr/>
          </p:nvSpPr>
          <p:spPr>
            <a:xfrm>
              <a:off x="5998101" y="4834056"/>
              <a:ext cx="825350" cy="827192"/>
            </a:xfrm>
            <a:prstGeom prst="ellipse">
              <a:avLst/>
            </a:prstGeom>
            <a:solidFill>
              <a:schemeClr val="tx2">
                <a:lumMod val="60000"/>
                <a:lumOff val="40000"/>
              </a:schemeClr>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TW" altLang="en-US" sz="2800">
                <a:solidFill>
                  <a:schemeClr val="bg1"/>
                </a:solidFill>
                <a:effectLst>
                  <a:outerShdw blurRad="38100" dist="38100" dir="2700000" algn="tl">
                    <a:srgbClr val="000000">
                      <a:alpha val="43137"/>
                    </a:srgbClr>
                  </a:outerShdw>
                </a:effectLst>
                <a:latin typeface="DIN-BoldItalic" pitchFamily="50" charset="0"/>
              </a:endParaRPr>
            </a:p>
          </p:txBody>
        </p:sp>
        <p:sp>
          <p:nvSpPr>
            <p:cNvPr id="150553" name="Freeform 436"/>
            <p:cNvSpPr>
              <a:spLocks noEditPoints="1" noChangeArrowheads="1"/>
            </p:cNvSpPr>
            <p:nvPr/>
          </p:nvSpPr>
          <p:spPr bwMode="auto">
            <a:xfrm>
              <a:off x="6284501" y="5090290"/>
              <a:ext cx="252549" cy="369927"/>
            </a:xfrm>
            <a:custGeom>
              <a:avLst/>
              <a:gdLst>
                <a:gd name="T0" fmla="*/ 29 w 30"/>
                <a:gd name="T1" fmla="*/ 31 h 44"/>
                <a:gd name="T2" fmla="*/ 17 w 30"/>
                <a:gd name="T3" fmla="*/ 31 h 44"/>
                <a:gd name="T4" fmla="*/ 16 w 30"/>
                <a:gd name="T5" fmla="*/ 43 h 44"/>
                <a:gd name="T6" fmla="*/ 15 w 30"/>
                <a:gd name="T7" fmla="*/ 44 h 44"/>
                <a:gd name="T8" fmla="*/ 15 w 30"/>
                <a:gd name="T9" fmla="*/ 44 h 44"/>
                <a:gd name="T10" fmla="*/ 14 w 30"/>
                <a:gd name="T11" fmla="*/ 44 h 44"/>
                <a:gd name="T12" fmla="*/ 12 w 30"/>
                <a:gd name="T13" fmla="*/ 31 h 44"/>
                <a:gd name="T14" fmla="*/ 1 w 30"/>
                <a:gd name="T15" fmla="*/ 31 h 44"/>
                <a:gd name="T16" fmla="*/ 0 w 30"/>
                <a:gd name="T17" fmla="*/ 29 h 44"/>
                <a:gd name="T18" fmla="*/ 6 w 30"/>
                <a:gd name="T19" fmla="*/ 20 h 44"/>
                <a:gd name="T20" fmla="*/ 6 w 30"/>
                <a:gd name="T21" fmla="*/ 7 h 44"/>
                <a:gd name="T22" fmla="*/ 3 w 30"/>
                <a:gd name="T23" fmla="*/ 3 h 44"/>
                <a:gd name="T24" fmla="*/ 6 w 30"/>
                <a:gd name="T25" fmla="*/ 0 h 44"/>
                <a:gd name="T26" fmla="*/ 24 w 30"/>
                <a:gd name="T27" fmla="*/ 0 h 44"/>
                <a:gd name="T28" fmla="*/ 27 w 30"/>
                <a:gd name="T29" fmla="*/ 3 h 44"/>
                <a:gd name="T30" fmla="*/ 24 w 30"/>
                <a:gd name="T31" fmla="*/ 7 h 44"/>
                <a:gd name="T32" fmla="*/ 24 w 30"/>
                <a:gd name="T33" fmla="*/ 20 h 44"/>
                <a:gd name="T34" fmla="*/ 30 w 30"/>
                <a:gd name="T35" fmla="*/ 29 h 44"/>
                <a:gd name="T36" fmla="*/ 29 w 30"/>
                <a:gd name="T37" fmla="*/ 31 h 44"/>
                <a:gd name="T38" fmla="*/ 12 w 30"/>
                <a:gd name="T39" fmla="*/ 7 h 44"/>
                <a:gd name="T40" fmla="*/ 12 w 30"/>
                <a:gd name="T41" fmla="*/ 7 h 44"/>
                <a:gd name="T42" fmla="*/ 11 w 30"/>
                <a:gd name="T43" fmla="*/ 7 h 44"/>
                <a:gd name="T44" fmla="*/ 11 w 30"/>
                <a:gd name="T45" fmla="*/ 19 h 44"/>
                <a:gd name="T46" fmla="*/ 12 w 30"/>
                <a:gd name="T47" fmla="*/ 20 h 44"/>
                <a:gd name="T48" fmla="*/ 12 w 30"/>
                <a:gd name="T49" fmla="*/ 19 h 44"/>
                <a:gd name="T50" fmla="*/ 12 w 30"/>
                <a:gd name="T51" fmla="*/ 7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
                <a:gd name="T79" fmla="*/ 0 h 44"/>
                <a:gd name="T80" fmla="*/ 30 w 30"/>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 h="44">
                  <a:moveTo>
                    <a:pt x="29" y="31"/>
                  </a:moveTo>
                  <a:cubicBezTo>
                    <a:pt x="17" y="31"/>
                    <a:pt x="17" y="31"/>
                    <a:pt x="17" y="31"/>
                  </a:cubicBezTo>
                  <a:cubicBezTo>
                    <a:pt x="16" y="43"/>
                    <a:pt x="16" y="43"/>
                    <a:pt x="16" y="43"/>
                  </a:cubicBezTo>
                  <a:cubicBezTo>
                    <a:pt x="16" y="44"/>
                    <a:pt x="15" y="44"/>
                    <a:pt x="15" y="44"/>
                  </a:cubicBezTo>
                  <a:cubicBezTo>
                    <a:pt x="15" y="44"/>
                    <a:pt x="15" y="44"/>
                    <a:pt x="15" y="44"/>
                  </a:cubicBezTo>
                  <a:cubicBezTo>
                    <a:pt x="15" y="44"/>
                    <a:pt x="14" y="44"/>
                    <a:pt x="14" y="44"/>
                  </a:cubicBezTo>
                  <a:cubicBezTo>
                    <a:pt x="12" y="31"/>
                    <a:pt x="12" y="31"/>
                    <a:pt x="12" y="31"/>
                  </a:cubicBezTo>
                  <a:cubicBezTo>
                    <a:pt x="1" y="31"/>
                    <a:pt x="1" y="31"/>
                    <a:pt x="1" y="31"/>
                  </a:cubicBezTo>
                  <a:cubicBezTo>
                    <a:pt x="0" y="31"/>
                    <a:pt x="0" y="30"/>
                    <a:pt x="0" y="29"/>
                  </a:cubicBezTo>
                  <a:cubicBezTo>
                    <a:pt x="0" y="24"/>
                    <a:pt x="3" y="20"/>
                    <a:pt x="6" y="20"/>
                  </a:cubicBezTo>
                  <a:cubicBezTo>
                    <a:pt x="6" y="7"/>
                    <a:pt x="6" y="7"/>
                    <a:pt x="6" y="7"/>
                  </a:cubicBezTo>
                  <a:cubicBezTo>
                    <a:pt x="5" y="7"/>
                    <a:pt x="3" y="5"/>
                    <a:pt x="3" y="3"/>
                  </a:cubicBezTo>
                  <a:cubicBezTo>
                    <a:pt x="3" y="1"/>
                    <a:pt x="5" y="0"/>
                    <a:pt x="6" y="0"/>
                  </a:cubicBezTo>
                  <a:cubicBezTo>
                    <a:pt x="24" y="0"/>
                    <a:pt x="24" y="0"/>
                    <a:pt x="24" y="0"/>
                  </a:cubicBezTo>
                  <a:cubicBezTo>
                    <a:pt x="25" y="0"/>
                    <a:pt x="27" y="1"/>
                    <a:pt x="27" y="3"/>
                  </a:cubicBezTo>
                  <a:cubicBezTo>
                    <a:pt x="27" y="5"/>
                    <a:pt x="25" y="7"/>
                    <a:pt x="24" y="7"/>
                  </a:cubicBezTo>
                  <a:cubicBezTo>
                    <a:pt x="24" y="20"/>
                    <a:pt x="24" y="20"/>
                    <a:pt x="24" y="20"/>
                  </a:cubicBezTo>
                  <a:cubicBezTo>
                    <a:pt x="27" y="20"/>
                    <a:pt x="30" y="24"/>
                    <a:pt x="30" y="29"/>
                  </a:cubicBezTo>
                  <a:cubicBezTo>
                    <a:pt x="30" y="30"/>
                    <a:pt x="30" y="31"/>
                    <a:pt x="29" y="31"/>
                  </a:cubicBezTo>
                  <a:close/>
                  <a:moveTo>
                    <a:pt x="12" y="7"/>
                  </a:moveTo>
                  <a:cubicBezTo>
                    <a:pt x="12" y="7"/>
                    <a:pt x="12" y="7"/>
                    <a:pt x="12" y="7"/>
                  </a:cubicBezTo>
                  <a:cubicBezTo>
                    <a:pt x="11" y="7"/>
                    <a:pt x="11" y="7"/>
                    <a:pt x="11" y="7"/>
                  </a:cubicBezTo>
                  <a:cubicBezTo>
                    <a:pt x="11" y="19"/>
                    <a:pt x="11" y="19"/>
                    <a:pt x="11" y="19"/>
                  </a:cubicBezTo>
                  <a:cubicBezTo>
                    <a:pt x="11" y="20"/>
                    <a:pt x="11" y="20"/>
                    <a:pt x="12" y="20"/>
                  </a:cubicBezTo>
                  <a:cubicBezTo>
                    <a:pt x="12" y="20"/>
                    <a:pt x="12" y="20"/>
                    <a:pt x="12" y="19"/>
                  </a:cubicBezTo>
                  <a:lnTo>
                    <a:pt x="12" y="7"/>
                  </a:lnTo>
                  <a:close/>
                </a:path>
              </a:pathLst>
            </a:custGeom>
            <a:solidFill>
              <a:schemeClr val="bg1"/>
            </a:solidFill>
            <a:ln w="9525">
              <a:noFill/>
              <a:round/>
            </a:ln>
          </p:spPr>
          <p:txBody>
            <a:bodyPr/>
            <a:lstStyle/>
            <a:p>
              <a:endParaRPr lang="zh-CN" altLang="en-US"/>
            </a:p>
          </p:txBody>
        </p:sp>
      </p:grpSp>
      <p:sp>
        <p:nvSpPr>
          <p:cNvPr id="26" name="矩形 25"/>
          <p:cNvSpPr/>
          <p:nvPr/>
        </p:nvSpPr>
        <p:spPr>
          <a:xfrm>
            <a:off x="6176096" y="1445798"/>
            <a:ext cx="5017367" cy="1631216"/>
          </a:xfrm>
          <a:prstGeom prst="rect">
            <a:avLst/>
          </a:prstGeom>
        </p:spPr>
        <p:txBody>
          <a:bodyPr wrap="square" anchor="ctr">
            <a:spAutoFit/>
          </a:bodyPr>
          <a:lstStyle/>
          <a:p>
            <a:pPr fontAlgn="auto">
              <a:spcBef>
                <a:spcPts val="0"/>
              </a:spcBef>
              <a:spcAft>
                <a:spcPts val="0"/>
              </a:spcAft>
              <a:defRPr/>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招标投标法</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第四十条第二款规定：</a:t>
            </a:r>
            <a:r>
              <a:rPr lang="zh-CN" altLang="en-US" sz="2000" dirty="0">
                <a:solidFill>
                  <a:schemeClr val="tx1">
                    <a:lumMod val="75000"/>
                    <a:lumOff val="25000"/>
                  </a:schemeClr>
                </a:solidFill>
                <a:latin typeface="楷体" panose="02010609060101010101" pitchFamily="49" charset="-122"/>
                <a:ea typeface="楷体" panose="02010609060101010101" pitchFamily="49" charset="-122"/>
                <a:cs typeface="楷体" panose="02010609060101010101" pitchFamily="49" charset="-122"/>
              </a:rPr>
              <a:t>“招标人根据评标委员会提出的书面评标报告和推荐的中标候选人确定中标人。招标人也可以授权评标委员会直接确定中标人。”</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没有规定必须排队或必须依名次确定中标人。</a:t>
            </a:r>
          </a:p>
        </p:txBody>
      </p:sp>
      <p:sp>
        <p:nvSpPr>
          <p:cNvPr id="29" name="矩形 28"/>
          <p:cNvSpPr/>
          <p:nvPr/>
        </p:nvSpPr>
        <p:spPr>
          <a:xfrm>
            <a:off x="6261102" y="3273662"/>
            <a:ext cx="5017367" cy="2554545"/>
          </a:xfrm>
          <a:prstGeom prst="rect">
            <a:avLst/>
          </a:prstGeom>
        </p:spPr>
        <p:txBody>
          <a:bodyPr wrap="square" anchor="ctr">
            <a:spAutoFit/>
          </a:bodyPr>
          <a:lstStyle/>
          <a:p>
            <a:pPr fontAlgn="auto">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本标准援引</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招标投标法</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的规定。如果招标文件约定排序，一般情况下，采购人应当确定排名第一的中标候选人为中标人。但是遇到特殊情形，例如排名第一的中标候选人分高价格也高，或从企业供应链合作的战略考虑等</a:t>
            </a:r>
            <a:r>
              <a:rPr lang="zh-CN" altLang="en-US" sz="2000" dirty="0">
                <a:solidFill>
                  <a:srgbClr val="FF0000"/>
                </a:solidFill>
                <a:latin typeface="微软雅黑" panose="020B0503020204020204" pitchFamily="34" charset="-122"/>
                <a:ea typeface="微软雅黑" panose="020B0503020204020204" pitchFamily="34" charset="-122"/>
                <a:cs typeface="Segoe UI" panose="020B0502040204020203" pitchFamily="34" charset="0"/>
              </a:rPr>
              <a:t>也可确定推荐的其他候选人</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，为防止采购人权利滥用，标准规定了</a:t>
            </a:r>
            <a:r>
              <a:rPr lang="zh-CN" altLang="en-US" sz="2000" dirty="0">
                <a:solidFill>
                  <a:srgbClr val="FF0000"/>
                </a:solidFill>
                <a:latin typeface="微软雅黑" panose="020B0503020204020204" pitchFamily="34" charset="-122"/>
                <a:ea typeface="微软雅黑" panose="020B0503020204020204" pitchFamily="34" charset="-122"/>
                <a:cs typeface="Segoe UI" panose="020B0502040204020203" pitchFamily="34" charset="0"/>
              </a:rPr>
              <a:t>公示和报告</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Segoe UI" panose="020B0502040204020203" pitchFamily="34" charset="0"/>
              </a:rPr>
              <a:t>程序，以接受社会和监督部门的监督。</a:t>
            </a:r>
          </a:p>
        </p:txBody>
      </p:sp>
      <p:pic>
        <p:nvPicPr>
          <p:cNvPr id="150536" name="图片 35"/>
          <p:cNvPicPr>
            <a:picLocks noChangeAspect="1" noChangeArrowheads="1"/>
          </p:cNvPicPr>
          <p:nvPr/>
        </p:nvPicPr>
        <p:blipFill>
          <a:blip r:embed="rId4" cstate="print"/>
          <a:srcRect t="9192" b="5032"/>
          <a:stretch>
            <a:fillRect/>
          </a:stretch>
        </p:blipFill>
        <p:spPr bwMode="auto">
          <a:xfrm>
            <a:off x="998538" y="2517775"/>
            <a:ext cx="3484562" cy="1933575"/>
          </a:xfrm>
          <a:prstGeom prst="rect">
            <a:avLst/>
          </a:prstGeom>
          <a:noFill/>
          <a:ln w="9525">
            <a:noFill/>
            <a:miter lim="800000"/>
            <a:headEnd/>
            <a:tailEnd/>
          </a:ln>
        </p:spPr>
      </p:pic>
      <p:grpSp>
        <p:nvGrpSpPr>
          <p:cNvPr id="4" name="组合 14"/>
          <p:cNvGrpSpPr/>
          <p:nvPr/>
        </p:nvGrpSpPr>
        <p:grpSpPr bwMode="auto">
          <a:xfrm>
            <a:off x="3198813" y="3683000"/>
            <a:ext cx="1944687" cy="2406650"/>
            <a:chOff x="865232" y="1286330"/>
            <a:chExt cx="4013321" cy="4966128"/>
          </a:xfrm>
        </p:grpSpPr>
        <p:pic>
          <p:nvPicPr>
            <p:cNvPr id="150546" name="Picture 3"/>
            <p:cNvPicPr>
              <a:picLocks noChangeAspect="1" noChangeArrowheads="1"/>
            </p:cNvPicPr>
            <p:nvPr/>
          </p:nvPicPr>
          <p:blipFill>
            <a:blip r:embed="rId5" cstate="print"/>
            <a:srcRect/>
            <a:stretch>
              <a:fillRect/>
            </a:stretch>
          </p:blipFill>
          <p:spPr bwMode="auto">
            <a:xfrm>
              <a:off x="865232" y="1286330"/>
              <a:ext cx="4013321" cy="4966128"/>
            </a:xfrm>
            <a:prstGeom prst="rect">
              <a:avLst/>
            </a:prstGeom>
            <a:noFill/>
            <a:ln w="9525">
              <a:noFill/>
              <a:miter lim="800000"/>
              <a:headEnd/>
              <a:tailEnd/>
            </a:ln>
          </p:spPr>
        </p:pic>
        <p:sp>
          <p:nvSpPr>
            <p:cNvPr id="11" name="Rectangle 4"/>
            <p:cNvSpPr/>
            <p:nvPr/>
          </p:nvSpPr>
          <p:spPr>
            <a:xfrm>
              <a:off x="1454929" y="1875864"/>
              <a:ext cx="2838784" cy="3697941"/>
            </a:xfrm>
            <a:prstGeom prst="rect">
              <a:avLst/>
            </a:prstGeom>
            <a:blipFill>
              <a:blip r:embed="rId6" cstate="print"/>
              <a:srcRect/>
              <a:stretch>
                <a:fillRect l="-4200" t="-5259" r="-103674" b="-9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p>
          </p:txBody>
        </p:sp>
      </p:grpSp>
      <p:sp>
        <p:nvSpPr>
          <p:cNvPr id="18" name="矩形 17"/>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9" name="矩形 18"/>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0540"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24"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25" name="Freeform 10"/>
          <p:cNvSpPr>
            <a:spLocks noChangeArrowheads="1"/>
          </p:cNvSpPr>
          <p:nvPr/>
        </p:nvSpPr>
        <p:spPr bwMode="auto">
          <a:xfrm>
            <a:off x="690563" y="1385888"/>
            <a:ext cx="4048125"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27"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28" name="TextBox 105"/>
          <p:cNvSpPr txBox="1">
            <a:spLocks noChangeArrowheads="1"/>
          </p:cNvSpPr>
          <p:nvPr/>
        </p:nvSpPr>
        <p:spPr bwMode="auto">
          <a:xfrm>
            <a:off x="2651125" y="1481138"/>
            <a:ext cx="1724025"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a:solidFill>
                  <a:srgbClr val="3C3C3C"/>
                </a:solidFill>
                <a:latin typeface="微软雅黑" panose="020B0503020204020204" pitchFamily="34" charset="-122"/>
                <a:ea typeface="微软雅黑" panose="020B0503020204020204" pitchFamily="34" charset="-122"/>
              </a:rPr>
              <a:t>定标阶段</a:t>
            </a:r>
          </a:p>
        </p:txBody>
      </p:sp>
      <p:sp>
        <p:nvSpPr>
          <p:cNvPr id="30" name="TextBox 106"/>
          <p:cNvSpPr txBox="1">
            <a:spLocks noChangeArrowheads="1"/>
          </p:cNvSpPr>
          <p:nvPr/>
        </p:nvSpPr>
        <p:spPr bwMode="auto">
          <a:xfrm>
            <a:off x="1047750" y="1339850"/>
            <a:ext cx="2184400"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4.1.6	 </a:t>
            </a:r>
            <a:endParaRPr lang="zh-CN" altLang="en-US" sz="4000" b="1">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20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12"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300"/>
                                        <p:tgtEl>
                                          <p:spTgt spid="24"/>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2500"/>
                            </p:stCondLst>
                            <p:childTnLst>
                              <p:par>
                                <p:cTn id="32" presetID="3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 calcmode="lin" valueType="num">
                                      <p:cBhvr>
                                        <p:cTn id="36" dur="500" fill="hold"/>
                                        <p:tgtEl>
                                          <p:spTgt spid="30"/>
                                        </p:tgtEl>
                                        <p:attrNameLst>
                                          <p:attrName>style.rotation</p:attrName>
                                        </p:attrNameLst>
                                      </p:cBhvr>
                                      <p:tavLst>
                                        <p:tav tm="0">
                                          <p:val>
                                            <p:fltVal val="90"/>
                                          </p:val>
                                        </p:tav>
                                        <p:tav tm="100000">
                                          <p:val>
                                            <p:fltVal val="0"/>
                                          </p:val>
                                        </p:tav>
                                      </p:tavLst>
                                    </p:anim>
                                    <p:animEffect transition="in" filter="fade">
                                      <p:cBhvr>
                                        <p:cTn id="37" dur="500"/>
                                        <p:tgtEl>
                                          <p:spTgt spid="30"/>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内容占位符 2"/>
          <p:cNvSpPr>
            <a:spLocks noGrp="1" noChangeArrowheads="1"/>
          </p:cNvSpPr>
          <p:nvPr>
            <p:ph idx="4294967295"/>
          </p:nvPr>
        </p:nvSpPr>
        <p:spPr>
          <a:xfrm>
            <a:off x="539749" y="2266950"/>
            <a:ext cx="6733409" cy="3854450"/>
          </a:xfrm>
        </p:spPr>
        <p:txBody>
          <a:bodyPr>
            <a:normAutofit/>
          </a:bodyPr>
          <a:lstStyle/>
          <a:p>
            <a:pPr eaLnBrk="1" hangingPunct="1"/>
            <a:r>
              <a:rPr lang="en-US" altLang="zh-CN" sz="2000" dirty="0">
                <a:latin typeface="楷体" panose="02010609060101010101" pitchFamily="49" charset="-122"/>
                <a:ea typeface="楷体" panose="02010609060101010101" pitchFamily="49" charset="-122"/>
              </a:rPr>
              <a:t>3.9.2</a:t>
            </a:r>
            <a:r>
              <a:rPr lang="zh-CN" altLang="en-US" sz="2000" dirty="0">
                <a:latin typeface="楷体" panose="02010609060101010101" pitchFamily="49" charset="-122"/>
                <a:ea typeface="楷体" panose="02010609060101010101" pitchFamily="49" charset="-122"/>
              </a:rPr>
              <a:t>　签订合同</a:t>
            </a:r>
          </a:p>
          <a:p>
            <a:pPr eaLnBrk="1" hangingPunct="1"/>
            <a:r>
              <a:rPr lang="zh-CN" altLang="en-US" sz="2000" dirty="0">
                <a:latin typeface="楷体" panose="02010609060101010101" pitchFamily="49" charset="-122"/>
                <a:ea typeface="楷体" panose="02010609060101010101" pitchFamily="49" charset="-122"/>
              </a:rPr>
              <a:t>采购人和成交供应商应在双方约定的期限内签订合同，并向企业主管部门备案、报告。其中，招标采购项目应在发出中标通知书</a:t>
            </a:r>
            <a:r>
              <a:rPr lang="en-US" altLang="zh-CN" sz="2000" dirty="0">
                <a:latin typeface="楷体" panose="02010609060101010101" pitchFamily="49" charset="-122"/>
                <a:ea typeface="楷体" panose="02010609060101010101" pitchFamily="49" charset="-122"/>
              </a:rPr>
              <a:t>30</a:t>
            </a:r>
            <a:r>
              <a:rPr lang="zh-CN" altLang="en-US" sz="2000" dirty="0">
                <a:latin typeface="楷体" panose="02010609060101010101" pitchFamily="49" charset="-122"/>
                <a:ea typeface="楷体" panose="02010609060101010101" pitchFamily="49" charset="-122"/>
              </a:rPr>
              <a:t>日内签订合同。由于成交人拒绝签订合同，未按照采购文件规定的形式、金额、递交时间等要求提交履约保证金或其他原因导致在规定期限内合同无法签订的，采购人应及时采取补救措施。</a:t>
            </a:r>
          </a:p>
          <a:p>
            <a:pPr eaLnBrk="1" hangingPunct="1"/>
            <a:r>
              <a:rPr lang="en-US" altLang="zh-CN" sz="2000" dirty="0">
                <a:latin typeface="楷体" panose="02010609060101010101" pitchFamily="49" charset="-122"/>
                <a:ea typeface="楷体" panose="02010609060101010101" pitchFamily="49" charset="-122"/>
              </a:rPr>
              <a:t>3.9.3</a:t>
            </a:r>
            <a:r>
              <a:rPr lang="zh-CN" altLang="en-US" sz="2000" dirty="0">
                <a:latin typeface="楷体" panose="02010609060101010101" pitchFamily="49" charset="-122"/>
                <a:ea typeface="楷体" panose="02010609060101010101" pitchFamily="49" charset="-122"/>
              </a:rPr>
              <a:t>　退还采购保证金</a:t>
            </a:r>
          </a:p>
          <a:p>
            <a:pPr eaLnBrk="1" hangingPunct="1"/>
            <a:r>
              <a:rPr lang="en-US" altLang="zh-CN" sz="2000" dirty="0">
                <a:latin typeface="楷体" panose="02010609060101010101" pitchFamily="49" charset="-122"/>
                <a:ea typeface="楷体" panose="02010609060101010101" pitchFamily="49" charset="-122"/>
              </a:rPr>
              <a:t>3.9.3.1</a:t>
            </a:r>
            <a:r>
              <a:rPr lang="zh-CN" altLang="en-US" sz="2000" dirty="0">
                <a:latin typeface="楷体" panose="02010609060101010101" pitchFamily="49" charset="-122"/>
                <a:ea typeface="楷体" panose="02010609060101010101" pitchFamily="49" charset="-122"/>
              </a:rPr>
              <a:t>采购文件要求缴纳采购保证金的，采购人应尽快退还供应商的采购保证金本金和利息。供应商发生违反法律和采购文件约定的事项，采购保证金可不予退还。</a:t>
            </a:r>
          </a:p>
          <a:p>
            <a:pPr eaLnBrk="1" hangingPunct="1"/>
            <a:endParaRPr lang="zh-CN" altLang="en-US" sz="2000" dirty="0">
              <a:latin typeface="楷体" panose="02010609060101010101" pitchFamily="49" charset="-122"/>
              <a:ea typeface="楷体" panose="02010609060101010101" pitchFamily="49" charset="-122"/>
            </a:endParaRPr>
          </a:p>
        </p:txBody>
      </p:sp>
      <p:sp>
        <p:nvSpPr>
          <p:cNvPr id="3" name="矩形 2"/>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 name="矩形 3"/>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4"/>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1559" name="Title 1"/>
          <p:cNvSpPr txBox="1">
            <a:spLocks noChangeArrowheads="1"/>
          </p:cNvSpPr>
          <p:nvPr/>
        </p:nvSpPr>
        <p:spPr bwMode="auto">
          <a:xfrm>
            <a:off x="323850" y="309563"/>
            <a:ext cx="6238875" cy="755650"/>
          </a:xfrm>
          <a:prstGeom prst="rect">
            <a:avLst/>
          </a:prstGeom>
          <a:noFill/>
          <a:ln w="9525">
            <a:noFill/>
            <a:miter lim="800000"/>
          </a:ln>
        </p:spPr>
        <p:txBody>
          <a:bodyPr lIns="0" tIns="0" rIns="0" bIns="0" anchor="ctr"/>
          <a:lstStyle/>
          <a:p>
            <a:pPr defTabSz="1087755"/>
            <a:r>
              <a:rPr lang="en-US" altLang="zh-CN" sz="2800" b="1">
                <a:solidFill>
                  <a:srgbClr val="666666"/>
                </a:solidFill>
                <a:latin typeface="微软雅黑" panose="020B0503020204020204" pitchFamily="34" charset="-122"/>
                <a:ea typeface="微软雅黑" panose="020B0503020204020204" pitchFamily="34" charset="-122"/>
              </a:rPr>
              <a:t>4.1</a:t>
            </a:r>
            <a:r>
              <a:rPr lang="zh-CN" altLang="en-US" sz="2800" b="1">
                <a:solidFill>
                  <a:srgbClr val="666666"/>
                </a:solidFill>
                <a:latin typeface="微软雅黑" panose="020B0503020204020204" pitchFamily="34" charset="-122"/>
                <a:ea typeface="微软雅黑" panose="020B0503020204020204" pitchFamily="34" charset="-122"/>
              </a:rPr>
              <a:t>、公开招标和邀请招标</a:t>
            </a:r>
          </a:p>
        </p:txBody>
      </p:sp>
      <p:sp>
        <p:nvSpPr>
          <p:cNvPr id="10" name="Freeform 11"/>
          <p:cNvSpPr/>
          <p:nvPr/>
        </p:nvSpPr>
        <p:spPr bwMode="auto">
          <a:xfrm>
            <a:off x="854075" y="1296988"/>
            <a:ext cx="892175" cy="112712"/>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11" name="Freeform 10"/>
          <p:cNvSpPr>
            <a:spLocks noChangeArrowheads="1"/>
          </p:cNvSpPr>
          <p:nvPr/>
        </p:nvSpPr>
        <p:spPr bwMode="auto">
          <a:xfrm>
            <a:off x="690563" y="1385888"/>
            <a:ext cx="4048125" cy="701675"/>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76"/>
              <a:gd name="T28" fmla="*/ 0 h 884"/>
              <a:gd name="T29" fmla="*/ 8676 w 8676"/>
              <a:gd name="T30" fmla="*/ 884 h 8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a:solidFill>
              <a:srgbClr val="A8A9AD"/>
            </a:solidFill>
            <a:round/>
          </a:ln>
        </p:spPr>
        <p:txBody>
          <a:bodyPr/>
          <a:lstStyle/>
          <a:p>
            <a:endParaRPr lang="zh-CN" altLang="en-US"/>
          </a:p>
        </p:txBody>
      </p:sp>
      <p:sp>
        <p:nvSpPr>
          <p:cNvPr id="12" name="Rectangle 12"/>
          <p:cNvSpPr>
            <a:spLocks noChangeArrowheads="1"/>
          </p:cNvSpPr>
          <p:nvPr/>
        </p:nvSpPr>
        <p:spPr bwMode="auto">
          <a:xfrm>
            <a:off x="939800" y="1296988"/>
            <a:ext cx="1531938" cy="738187"/>
          </a:xfrm>
          <a:prstGeom prst="rect">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13" name="TextBox 105"/>
          <p:cNvSpPr txBox="1">
            <a:spLocks noChangeArrowheads="1"/>
          </p:cNvSpPr>
          <p:nvPr/>
        </p:nvSpPr>
        <p:spPr bwMode="auto">
          <a:xfrm>
            <a:off x="2651125" y="1481138"/>
            <a:ext cx="1724025" cy="554037"/>
          </a:xfrm>
          <a:prstGeom prst="rect">
            <a:avLst/>
          </a:prstGeom>
          <a:noFill/>
          <a:ln w="9525">
            <a:noFill/>
            <a:miter lim="800000"/>
          </a:ln>
        </p:spPr>
        <p:txBody>
          <a:bodyPr wrap="none">
            <a:spAutoFit/>
          </a:bodyPr>
          <a:lstStyle/>
          <a:p>
            <a:pPr>
              <a:buFont typeface="Arial" panose="020B0604020202020204" pitchFamily="34" charset="0"/>
              <a:buNone/>
            </a:pPr>
            <a:r>
              <a:rPr lang="zh-CN" altLang="en-US" sz="3000" b="1">
                <a:solidFill>
                  <a:srgbClr val="3C3C3C"/>
                </a:solidFill>
                <a:latin typeface="微软雅黑" panose="020B0503020204020204" pitchFamily="34" charset="-122"/>
                <a:ea typeface="微软雅黑" panose="020B0503020204020204" pitchFamily="34" charset="-122"/>
              </a:rPr>
              <a:t>签订合同</a:t>
            </a:r>
          </a:p>
        </p:txBody>
      </p:sp>
      <p:sp>
        <p:nvSpPr>
          <p:cNvPr id="14" name="TextBox 106"/>
          <p:cNvSpPr txBox="1">
            <a:spLocks noChangeArrowheads="1"/>
          </p:cNvSpPr>
          <p:nvPr/>
        </p:nvSpPr>
        <p:spPr bwMode="auto">
          <a:xfrm>
            <a:off x="1047750" y="1339850"/>
            <a:ext cx="2184400" cy="708025"/>
          </a:xfrm>
          <a:prstGeom prst="rect">
            <a:avLst/>
          </a:prstGeom>
          <a:noFill/>
          <a:ln w="9525">
            <a:noFill/>
            <a:miter lim="800000"/>
          </a:ln>
        </p:spPr>
        <p:txBody>
          <a:bodyPr wrap="none">
            <a:spAutoFit/>
          </a:bodyPr>
          <a:lstStyle/>
          <a:p>
            <a:pPr>
              <a:buFont typeface="Arial" panose="020B0604020202020204" pitchFamily="34" charset="0"/>
              <a:buNone/>
            </a:pPr>
            <a:r>
              <a:rPr lang="en-US" altLang="zh-CN" sz="4000" b="1">
                <a:solidFill>
                  <a:srgbClr val="FFFFFF"/>
                </a:solidFill>
                <a:latin typeface="微软雅黑" panose="020B0503020204020204" pitchFamily="34" charset="-122"/>
                <a:ea typeface="微软雅黑" panose="020B0503020204020204" pitchFamily="34" charset="-122"/>
              </a:rPr>
              <a:t>4.1.7	 </a:t>
            </a:r>
            <a:endParaRPr lang="zh-CN" altLang="en-US" sz="4000" b="1">
              <a:solidFill>
                <a:srgbClr val="FFFFFF"/>
              </a:solidFill>
              <a:latin typeface="微软雅黑" panose="020B0503020204020204" pitchFamily="34" charset="-122"/>
              <a:ea typeface="微软雅黑" panose="020B0503020204020204" pitchFamily="34" charset="-122"/>
            </a:endParaRPr>
          </a:p>
        </p:txBody>
      </p:sp>
      <p:sp>
        <p:nvSpPr>
          <p:cNvPr id="2" name="矩形 1"/>
          <p:cNvSpPr/>
          <p:nvPr/>
        </p:nvSpPr>
        <p:spPr>
          <a:xfrm>
            <a:off x="7672551" y="1666081"/>
            <a:ext cx="3326907" cy="4225817"/>
          </a:xfrm>
          <a:prstGeom prst="rect">
            <a:avLst/>
          </a:prstGeom>
          <a:blipFill>
            <a:blip r:embed="rId3" cstate="print"/>
            <a:stretch>
              <a:fillRect l="-50553" r="-502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300"/>
                                        <p:tgtEl>
                                          <p:spTgt spid="1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style.rotation</p:attrName>
                                        </p:attrNameLst>
                                      </p:cBhvr>
                                      <p:tavLst>
                                        <p:tav tm="0">
                                          <p:val>
                                            <p:fltVal val="90"/>
                                          </p:val>
                                        </p:tav>
                                        <p:tav tm="100000">
                                          <p:val>
                                            <p:fltVal val="0"/>
                                          </p:val>
                                        </p:tav>
                                      </p:tavLst>
                                    </p:anim>
                                    <p:animEffect transition="in" filter="fade">
                                      <p:cBhvr>
                                        <p:cTn id="23" dur="500"/>
                                        <p:tgtEl>
                                          <p:spTgt spid="14"/>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079C1439-4A04-416F-BD32-9D16D4E5C19C}"/>
              </a:ext>
            </a:extLst>
          </p:cNvPr>
          <p:cNvSpPr>
            <a:spLocks noGrp="1"/>
          </p:cNvSpPr>
          <p:nvPr>
            <p:ph idx="1"/>
          </p:nvPr>
        </p:nvSpPr>
        <p:spPr>
          <a:xfrm>
            <a:off x="503339" y="1191237"/>
            <a:ext cx="11174136" cy="5230536"/>
          </a:xfrm>
        </p:spPr>
        <p:txBody>
          <a:bodyPr>
            <a:normAutofit fontScale="92500" lnSpcReduction="10000"/>
          </a:bodyPr>
          <a:lstStyle/>
          <a:p>
            <a:r>
              <a:rPr lang="en-US" altLang="zh-CN" dirty="0"/>
              <a:t>2019</a:t>
            </a:r>
            <a:r>
              <a:rPr lang="zh-CN" altLang="en-US" dirty="0"/>
              <a:t>年</a:t>
            </a:r>
            <a:r>
              <a:rPr lang="en-US" altLang="zh-CN" dirty="0"/>
              <a:t>9</a:t>
            </a:r>
            <a:r>
              <a:rPr lang="zh-CN" altLang="en-US" dirty="0"/>
              <a:t>月</a:t>
            </a:r>
            <a:r>
              <a:rPr lang="en-US" altLang="zh-CN" dirty="0"/>
              <a:t>30</a:t>
            </a:r>
            <a:r>
              <a:rPr lang="zh-CN" altLang="en-US" dirty="0"/>
              <a:t>日，住房和城乡建设部办公厅征求</a:t>
            </a:r>
            <a:r>
              <a:rPr lang="en-US" altLang="zh-CN" dirty="0"/>
              <a:t>《</a:t>
            </a:r>
            <a:r>
              <a:rPr lang="zh-CN" altLang="en-US" dirty="0"/>
              <a:t>关于进一步加强房屋建筑和市政基础设施工程招标投标监管的指导意见（征求意见稿）</a:t>
            </a:r>
            <a:r>
              <a:rPr lang="en-US" altLang="zh-CN" dirty="0"/>
              <a:t>》</a:t>
            </a:r>
            <a:r>
              <a:rPr lang="zh-CN" altLang="en-US" dirty="0"/>
              <a:t>意见的函。其中主要内容，</a:t>
            </a:r>
            <a:endParaRPr lang="en-US" altLang="zh-CN" dirty="0"/>
          </a:p>
          <a:p>
            <a:r>
              <a:rPr lang="zh-CN" altLang="en-US" dirty="0"/>
              <a:t>一、夯实招标人的权责</a:t>
            </a:r>
            <a:endParaRPr lang="en-US" altLang="zh-CN" dirty="0"/>
          </a:p>
          <a:p>
            <a:r>
              <a:rPr lang="zh-CN" altLang="en-US" dirty="0"/>
              <a:t>（一）落实招标人首要责任。工程招标投标活动依法应由招标人负责，招标人自主决定发起招标，自主选择工程建设项目招标代理机构、</a:t>
            </a:r>
            <a:r>
              <a:rPr lang="zh-CN" altLang="en-US" dirty="0">
                <a:solidFill>
                  <a:srgbClr val="FF0000"/>
                </a:solidFill>
              </a:rPr>
              <a:t>资格审查方式</a:t>
            </a:r>
            <a:r>
              <a:rPr lang="zh-CN" altLang="en-US" dirty="0"/>
              <a:t>、招标人代表和评标方法。</a:t>
            </a:r>
            <a:endParaRPr lang="en-US" altLang="zh-CN" dirty="0"/>
          </a:p>
          <a:p>
            <a:r>
              <a:rPr lang="zh-CN" altLang="en-US" dirty="0"/>
              <a:t>二、优化评标方法</a:t>
            </a:r>
          </a:p>
          <a:p>
            <a:r>
              <a:rPr lang="zh-CN" altLang="en-US" dirty="0"/>
              <a:t>（三）缩小招标投标范围。社会投资的房屋建筑工程，建设单位自主决定发包方式，社会投资的市政基础设施工程依法决定发包方式。政府投资工程鼓励采用全过程咨询、工程总承包方式，</a:t>
            </a:r>
            <a:r>
              <a:rPr lang="zh-CN" altLang="en-US" dirty="0">
                <a:solidFill>
                  <a:srgbClr val="FF0000"/>
                </a:solidFill>
              </a:rPr>
              <a:t>减少招标投标层级，</a:t>
            </a:r>
            <a:r>
              <a:rPr lang="zh-CN" altLang="en-US" dirty="0"/>
              <a:t>依据合同约定或经招标人同意，</a:t>
            </a:r>
            <a:r>
              <a:rPr lang="zh-CN" altLang="en-US" dirty="0">
                <a:solidFill>
                  <a:srgbClr val="FF0000"/>
                </a:solidFill>
              </a:rPr>
              <a:t>由总承包单位自主决定专业分包</a:t>
            </a:r>
            <a:r>
              <a:rPr lang="zh-CN" altLang="en-US" dirty="0"/>
              <a:t>，招标人不得指定分包或肢解工程。</a:t>
            </a:r>
          </a:p>
          <a:p>
            <a:endParaRPr lang="en-US" altLang="zh-CN" dirty="0"/>
          </a:p>
        </p:txBody>
      </p:sp>
      <p:sp>
        <p:nvSpPr>
          <p:cNvPr id="4" name="矩形 3">
            <a:extLst>
              <a:ext uri="{FF2B5EF4-FFF2-40B4-BE49-F238E27FC236}">
                <a16:creationId xmlns:a16="http://schemas.microsoft.com/office/drawing/2014/main" xmlns="" id="{563B99E9-92A9-42A7-B9B6-D9000E986200}"/>
              </a:ext>
            </a:extLst>
          </p:cNvPr>
          <p:cNvSpPr/>
          <p:nvPr/>
        </p:nvSpPr>
        <p:spPr>
          <a:xfrm>
            <a:off x="671119" y="436227"/>
            <a:ext cx="6501468" cy="562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标准的出台是对修改招标投标法的呼唤</a:t>
            </a:r>
          </a:p>
        </p:txBody>
      </p:sp>
    </p:spTree>
    <p:extLst>
      <p:ext uri="{BB962C8B-B14F-4D97-AF65-F5344CB8AC3E}">
        <p14:creationId xmlns:p14="http://schemas.microsoft.com/office/powerpoint/2010/main" xmlns="" val="42599526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22F5F07F-0994-499D-95AF-0EF86E2ADD3E}"/>
              </a:ext>
            </a:extLst>
          </p:cNvPr>
          <p:cNvSpPr>
            <a:spLocks noGrp="1"/>
          </p:cNvSpPr>
          <p:nvPr>
            <p:ph idx="1"/>
          </p:nvPr>
        </p:nvSpPr>
        <p:spPr>
          <a:xfrm>
            <a:off x="419451" y="1157681"/>
            <a:ext cx="11274802" cy="5019281"/>
          </a:xfrm>
        </p:spPr>
        <p:txBody>
          <a:bodyPr/>
          <a:lstStyle/>
          <a:p>
            <a:pPr>
              <a:lnSpc>
                <a:spcPct val="80000"/>
              </a:lnSpc>
            </a:pPr>
            <a:r>
              <a:rPr lang="zh-CN" altLang="en-US" sz="2600" dirty="0"/>
              <a:t>（四）</a:t>
            </a:r>
            <a:r>
              <a:rPr lang="zh-CN" altLang="en-US" sz="2600" dirty="0">
                <a:solidFill>
                  <a:srgbClr val="FF0000"/>
                </a:solidFill>
              </a:rPr>
              <a:t>探索推进评定分离方法。</a:t>
            </a:r>
            <a:r>
              <a:rPr lang="zh-CN" altLang="en-US" sz="2600" dirty="0"/>
              <a:t>招标人应科学制定评标定标方法，决定评标委员会，通过资格预审强化对投标人的信用状况和履约能力审查，围绕高质量发展要求优先考虑创新、绿色等评审因素，评标委员会对投标文件的技术、质量、安全、工期的控制能力等因素提供技术咨询建议，向招标人推荐</a:t>
            </a:r>
            <a:r>
              <a:rPr lang="en-US" altLang="zh-CN" sz="2600" dirty="0"/>
              <a:t>3</a:t>
            </a:r>
            <a:r>
              <a:rPr lang="zh-CN" altLang="en-US" sz="2600" dirty="0"/>
              <a:t>至</a:t>
            </a:r>
            <a:r>
              <a:rPr lang="en-US" altLang="zh-CN" sz="2600" dirty="0"/>
              <a:t>5</a:t>
            </a:r>
            <a:r>
              <a:rPr lang="zh-CN" altLang="en-US" sz="2600" dirty="0"/>
              <a:t>家</a:t>
            </a:r>
            <a:r>
              <a:rPr lang="zh-CN" altLang="en-US" sz="2600" dirty="0">
                <a:solidFill>
                  <a:srgbClr val="FF0000"/>
                </a:solidFill>
              </a:rPr>
              <a:t>不排序</a:t>
            </a:r>
            <a:r>
              <a:rPr lang="zh-CN" altLang="en-US" sz="2600" dirty="0"/>
              <a:t>的候选人。由招标人按照科学、民主决策原则，建立健全</a:t>
            </a:r>
            <a:r>
              <a:rPr lang="zh-CN" altLang="en-US" sz="2600" dirty="0">
                <a:solidFill>
                  <a:srgbClr val="FF0000"/>
                </a:solidFill>
              </a:rPr>
              <a:t>内部程序控制和决策约束机制</a:t>
            </a:r>
            <a:r>
              <a:rPr lang="zh-CN" altLang="en-US" sz="2600" dirty="0"/>
              <a:t>，根据报价情况和技术咨询建议，</a:t>
            </a:r>
            <a:r>
              <a:rPr lang="zh-CN" altLang="en-US" sz="2600" dirty="0">
                <a:solidFill>
                  <a:srgbClr val="FF0000"/>
                </a:solidFill>
              </a:rPr>
              <a:t>择优确定中标人</a:t>
            </a:r>
            <a:r>
              <a:rPr lang="zh-CN" altLang="en-US" sz="2600" dirty="0"/>
              <a:t>，实现招标投标过程的规范透明，结果的合法公正，依法依规接受监督。</a:t>
            </a:r>
            <a:endParaRPr lang="en-US" altLang="zh-CN" sz="2600" dirty="0"/>
          </a:p>
          <a:p>
            <a:pPr>
              <a:lnSpc>
                <a:spcPct val="80000"/>
              </a:lnSpc>
            </a:pPr>
            <a:r>
              <a:rPr lang="zh-CN" altLang="en-US" sz="2600" dirty="0"/>
              <a:t>（五）全面推行电子招标投标。全面推行招标投标交易全过程电子化和异地远程评标，实现招标投标活动信息公开。积极创新电子化行政监督，招标投标交易平台应当与本区域电子行政监督平台实现数据对接，加快推动交易、监管数据互联共享，加大全国建筑市场监管公共服务平台工程项目数据信息的归集和共享力度。</a:t>
            </a:r>
          </a:p>
        </p:txBody>
      </p:sp>
    </p:spTree>
    <p:extLst>
      <p:ext uri="{BB962C8B-B14F-4D97-AF65-F5344CB8AC3E}">
        <p14:creationId xmlns:p14="http://schemas.microsoft.com/office/powerpoint/2010/main" xmlns="" val="38858995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xmlns="" id="{BB011809-2AAC-4890-A8EF-3BAB5AE5A8CF}"/>
              </a:ext>
            </a:extLst>
          </p:cNvPr>
          <p:cNvSpPr>
            <a:spLocks noGrp="1"/>
          </p:cNvSpPr>
          <p:nvPr>
            <p:ph idx="1"/>
          </p:nvPr>
        </p:nvSpPr>
        <p:spPr>
          <a:xfrm>
            <a:off x="637563" y="746620"/>
            <a:ext cx="11174136" cy="5430343"/>
          </a:xfrm>
        </p:spPr>
        <p:txBody>
          <a:bodyPr>
            <a:normAutofit fontScale="92500" lnSpcReduction="10000"/>
          </a:bodyPr>
          <a:lstStyle/>
          <a:p>
            <a:r>
              <a:rPr lang="zh-CN" altLang="en-US" dirty="0"/>
              <a:t>四、优化招标投标市场环境</a:t>
            </a:r>
          </a:p>
          <a:p>
            <a:pPr marL="0" indent="0">
              <a:buNone/>
            </a:pPr>
            <a:r>
              <a:rPr lang="zh-CN" altLang="en-US" dirty="0"/>
              <a:t>（十一）加快推行工程担保制度。</a:t>
            </a:r>
            <a:r>
              <a:rPr lang="zh-CN" altLang="en-US" dirty="0">
                <a:solidFill>
                  <a:srgbClr val="FF0000"/>
                </a:solidFill>
              </a:rPr>
              <a:t>推行银行保函制度</a:t>
            </a:r>
            <a:r>
              <a:rPr lang="zh-CN" altLang="en-US" dirty="0"/>
              <a:t>，在有条件的地区推行工程担保公司保函和工程保证保险。招标人要求中标人提供履约担保的，招标人应当同时向中标人提供工程款支付担保。</a:t>
            </a:r>
            <a:r>
              <a:rPr lang="zh-CN" altLang="en-US" dirty="0">
                <a:solidFill>
                  <a:srgbClr val="FF0000"/>
                </a:solidFill>
              </a:rPr>
              <a:t>对采用合理最低价中标的探索实行高保额履约担保。</a:t>
            </a:r>
          </a:p>
          <a:p>
            <a:pPr marL="0" indent="0">
              <a:buNone/>
            </a:pPr>
            <a:r>
              <a:rPr lang="zh-CN" altLang="en-US" dirty="0"/>
              <a:t>（十二）加大信息公开力度。压缩招标公示时间，公开招标的项目信息，包括但不限于资格预审公告、招标公告、评审委员会评审信息、资格审查不合格名单、评标结果、中标候选人、定标方法、受理投诉的联系方式等内容，应在招标公告发布的交易平台和电子招投标行政监督平台向社会公开，接受社会公众的监督。</a:t>
            </a:r>
            <a:endParaRPr lang="en-US" altLang="zh-CN" dirty="0"/>
          </a:p>
          <a:p>
            <a:pPr marL="0" indent="0">
              <a:buNone/>
            </a:pPr>
            <a:r>
              <a:rPr lang="zh-CN" altLang="en-US" dirty="0"/>
              <a:t>（十三）完善建筑市场</a:t>
            </a:r>
            <a:r>
              <a:rPr lang="zh-CN" altLang="en-US" dirty="0">
                <a:solidFill>
                  <a:srgbClr val="FF0000"/>
                </a:solidFill>
              </a:rPr>
              <a:t>信用评价机制</a:t>
            </a:r>
            <a:r>
              <a:rPr lang="zh-CN" altLang="en-US" dirty="0"/>
              <a:t>。积极开展建筑市场信用评价，健全招标人、投标人、招标代理机构及从业人员等市场主体信用档案，完善信用信息的</a:t>
            </a:r>
            <a:r>
              <a:rPr lang="zh-CN" altLang="en-US" dirty="0">
                <a:solidFill>
                  <a:srgbClr val="FF0000"/>
                </a:solidFill>
              </a:rPr>
              <a:t>分级管理制度</a:t>
            </a:r>
            <a:r>
              <a:rPr lang="zh-CN" altLang="en-US" dirty="0"/>
              <a:t>，对于存在严重失信行为的市场主体予以惩戒，推动建筑市场信用评价结果在招标投标活动中的规范应用，严禁假借信用评价实行地方保护。</a:t>
            </a:r>
          </a:p>
          <a:p>
            <a:endParaRPr lang="zh-CN" altLang="en-US" dirty="0"/>
          </a:p>
        </p:txBody>
      </p:sp>
    </p:spTree>
    <p:extLst>
      <p:ext uri="{BB962C8B-B14F-4D97-AF65-F5344CB8AC3E}">
        <p14:creationId xmlns:p14="http://schemas.microsoft.com/office/powerpoint/2010/main" xmlns="" val="22290827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a:spLocks noChangeArrowheads="1"/>
          </p:cNvSpPr>
          <p:nvPr>
            <p:custDataLst>
              <p:tags r:id="rId2"/>
            </p:custDataLst>
          </p:nvPr>
        </p:nvSpPr>
        <p:spPr bwMode="auto">
          <a:xfrm>
            <a:off x="1524001" y="0"/>
            <a:ext cx="5010150" cy="6858000"/>
          </a:xfrm>
          <a:prstGeom prst="rect">
            <a:avLst/>
          </a:prstGeom>
          <a:blipFill dpi="0" rotWithShape="1">
            <a:blip r:embed="rId7" cstate="print"/>
            <a:srcRect/>
            <a:stretch>
              <a:fillRect l="-52661" r="-52661"/>
            </a:stretch>
          </a:blipFill>
          <a:ln>
            <a:noFill/>
          </a:ln>
        </p:spPr>
        <p:txBody>
          <a:bodyPr anchor="ctr"/>
          <a:lstStyle/>
          <a:p>
            <a:pPr algn="ctr" fontAlgn="auto">
              <a:spcBef>
                <a:spcPts val="0"/>
              </a:spcBef>
              <a:spcAft>
                <a:spcPts val="0"/>
              </a:spcAft>
              <a:defRPr/>
            </a:pPr>
            <a:endParaRPr lang="zh-CN" altLang="zh-CN">
              <a:solidFill>
                <a:srgbClr val="FFFFFF"/>
              </a:solidFill>
              <a:latin typeface="宋体" panose="02010600030101010101" pitchFamily="2" charset="-122"/>
              <a:ea typeface="+mn-ea"/>
              <a:sym typeface="宋体" panose="02010600030101010101" pitchFamily="2" charset="-122"/>
            </a:endParaRPr>
          </a:p>
        </p:txBody>
      </p:sp>
      <p:sp>
        <p:nvSpPr>
          <p:cNvPr id="152581" name="矩形 10"/>
          <p:cNvSpPr>
            <a:spLocks noChangeArrowheads="1"/>
          </p:cNvSpPr>
          <p:nvPr>
            <p:custDataLst>
              <p:tags r:id="rId3"/>
            </p:custDataLst>
          </p:nvPr>
        </p:nvSpPr>
        <p:spPr bwMode="auto">
          <a:xfrm flipH="1">
            <a:off x="1524000" y="1279525"/>
            <a:ext cx="5010150" cy="4389438"/>
          </a:xfrm>
          <a:prstGeom prst="rect">
            <a:avLst/>
          </a:prstGeom>
          <a:solidFill>
            <a:srgbClr val="1F3984">
              <a:alpha val="76077"/>
            </a:srgbClr>
          </a:solidFill>
          <a:ln w="9525">
            <a:noFill/>
            <a:miter lim="800000"/>
          </a:ln>
        </p:spPr>
        <p:txBody>
          <a:bodyPr anchor="ctr"/>
          <a:lstStyle/>
          <a:p>
            <a:pPr algn="ctr">
              <a:lnSpc>
                <a:spcPct val="90000"/>
              </a:lnSpc>
            </a:pPr>
            <a:r>
              <a:rPr lang="en-US" altLang="zh-CN" sz="4000" b="1" kern="100" dirty="0">
                <a:solidFill>
                  <a:srgbClr val="F4F1F2"/>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 04</a:t>
            </a:r>
          </a:p>
          <a:p>
            <a:pPr algn="ctr">
              <a:lnSpc>
                <a:spcPct val="90000"/>
              </a:lnSpc>
            </a:pPr>
            <a:endParaRPr lang="en-US" altLang="zh-CN" sz="4000" dirty="0">
              <a:solidFill>
                <a:srgbClr val="FFFFFF"/>
              </a:solidFill>
              <a:latin typeface="Calibri" panose="020F0502020204030204" pitchFamily="34" charset="0"/>
              <a:ea typeface="微软雅黑" panose="020B0503020204020204" pitchFamily="34" charset="-122"/>
              <a:sym typeface="宋体" panose="02010600030101010101" pitchFamily="2" charset="-122"/>
            </a:endParaRPr>
          </a:p>
          <a:p>
            <a:pPr algn="ctr">
              <a:lnSpc>
                <a:spcPct val="90000"/>
              </a:lnSpc>
            </a:pPr>
            <a:r>
              <a:rPr lang="en-US" altLang="zh-CN" sz="4000">
                <a:solidFill>
                  <a:srgbClr val="FFFFFF"/>
                </a:solidFill>
                <a:latin typeface="Calibri" panose="020F0502020204030204" pitchFamily="34" charset="0"/>
                <a:ea typeface="微软雅黑" panose="020B0503020204020204" pitchFamily="34" charset="-122"/>
                <a:sym typeface="宋体" panose="02010600030101010101" pitchFamily="2" charset="-122"/>
              </a:rPr>
              <a:t>CHAPTER</a:t>
            </a:r>
          </a:p>
          <a:p>
            <a:pPr algn="ctr">
              <a:lnSpc>
                <a:spcPct val="90000"/>
              </a:lnSpc>
            </a:pPr>
            <a:r>
              <a:rPr lang="en-US"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rPr>
              <a:t>02</a:t>
            </a:r>
            <a:endParaRPr lang="zh-CN" altLang="zh-CN" sz="16600">
              <a:solidFill>
                <a:srgbClr val="FFFFFF"/>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4" name="文本框 3"/>
          <p:cNvSpPr txBox="1"/>
          <p:nvPr>
            <p:custDataLst>
              <p:tags r:id="rId4"/>
            </p:custDataLst>
          </p:nvPr>
        </p:nvSpPr>
        <p:spPr bwMode="auto">
          <a:xfrm>
            <a:off x="6677025" y="1279525"/>
            <a:ext cx="5370513" cy="4389438"/>
          </a:xfrm>
          <a:prstGeom prst="rect">
            <a:avLst/>
          </a:prstGeom>
          <a:solidFill>
            <a:schemeClr val="bg2">
              <a:lumMod val="50000"/>
            </a:schemeClr>
          </a:solidFill>
        </p:spPr>
        <p:txBody>
          <a:bodyPr anchor="ctr">
            <a:normAutofit/>
          </a:bodyPr>
          <a:lstStyle/>
          <a:p>
            <a:pPr fontAlgn="auto">
              <a:lnSpc>
                <a:spcPct val="120000"/>
              </a:lnSpc>
              <a:spcBef>
                <a:spcPts val="0"/>
              </a:spcBef>
              <a:spcAft>
                <a:spcPts val="0"/>
              </a:spcAft>
              <a:defRPr/>
            </a:pP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竞价和询比采购</a:t>
            </a:r>
          </a:p>
          <a:p>
            <a:pPr fontAlgn="auto">
              <a:lnSpc>
                <a:spcPct val="120000"/>
              </a:lnSpc>
              <a:spcBef>
                <a:spcPts val="0"/>
              </a:spcBef>
              <a:spcAft>
                <a:spcPts val="0"/>
              </a:spcAft>
              <a:defRPr/>
            </a:pPr>
            <a:endParaRPr lang="zh-CN" altLang="en-US" sz="20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竞价采购</a:t>
            </a:r>
            <a:endParaRPr lang="en-US" altLang="zh-CN" sz="2400" dirty="0">
              <a:solidFill>
                <a:schemeClr val="bg1"/>
              </a:solidFill>
              <a:latin typeface="+mn-lt"/>
              <a:ea typeface="+mn-ea"/>
            </a:endParaRPr>
          </a:p>
          <a:p>
            <a:pPr marL="457200" indent="-457200" fontAlgn="auto">
              <a:lnSpc>
                <a:spcPct val="120000"/>
              </a:lnSpc>
              <a:spcBef>
                <a:spcPts val="0"/>
              </a:spcBef>
              <a:spcAft>
                <a:spcPts val="0"/>
              </a:spcAft>
              <a:buFont typeface="+mj-lt"/>
              <a:buAutoNum type="arabicPeriod"/>
              <a:defRPr/>
            </a:pPr>
            <a:r>
              <a:rPr lang="zh-CN" altLang="en-US" sz="2400" dirty="0">
                <a:solidFill>
                  <a:schemeClr val="bg1"/>
                </a:solidFill>
                <a:latin typeface="+mn-lt"/>
                <a:ea typeface="+mn-ea"/>
              </a:rPr>
              <a:t>询比采购</a:t>
            </a:r>
          </a:p>
        </p:txBody>
      </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p:cNvGrpSpPr/>
          <p:nvPr/>
        </p:nvGrpSpPr>
        <p:grpSpPr bwMode="auto">
          <a:xfrm>
            <a:off x="2441575" y="5041108"/>
            <a:ext cx="6443663" cy="2163762"/>
            <a:chOff x="1685647" y="3197027"/>
            <a:chExt cx="8577897" cy="3167382"/>
          </a:xfrm>
        </p:grpSpPr>
        <p:sp>
          <p:nvSpPr>
            <p:cNvPr id="5" name="梯形 1037"/>
            <p:cNvSpPr/>
            <p:nvPr/>
          </p:nvSpPr>
          <p:spPr>
            <a:xfrm>
              <a:off x="1685647" y="4670719"/>
              <a:ext cx="8577897" cy="1693690"/>
            </a:xfrm>
            <a:custGeom>
              <a:avLst/>
              <a:gdLst>
                <a:gd name="connsiteX0" fmla="*/ 0 w 8663676"/>
                <a:gd name="connsiteY0" fmla="*/ 1863059 h 1863059"/>
                <a:gd name="connsiteX1" fmla="*/ 966909 w 8663676"/>
                <a:gd name="connsiteY1" fmla="*/ 0 h 1863059"/>
                <a:gd name="connsiteX2" fmla="*/ 7696767 w 8663676"/>
                <a:gd name="connsiteY2" fmla="*/ 0 h 1863059"/>
                <a:gd name="connsiteX3" fmla="*/ 8663676 w 8663676"/>
                <a:gd name="connsiteY3" fmla="*/ 1863059 h 1863059"/>
                <a:gd name="connsiteX4" fmla="*/ 0 w 8663676"/>
                <a:gd name="connsiteY4" fmla="*/ 1863059 h 1863059"/>
                <a:gd name="connsiteX0-1" fmla="*/ 0 w 8663676"/>
                <a:gd name="connsiteY0-2" fmla="*/ 1863059 h 1863059"/>
                <a:gd name="connsiteX1-3" fmla="*/ 966909 w 8663676"/>
                <a:gd name="connsiteY1-4" fmla="*/ 0 h 1863059"/>
                <a:gd name="connsiteX2-5" fmla="*/ 7696767 w 8663676"/>
                <a:gd name="connsiteY2-6" fmla="*/ 0 h 1863059"/>
                <a:gd name="connsiteX3-7" fmla="*/ 8663676 w 8663676"/>
                <a:gd name="connsiteY3-8" fmla="*/ 1863059 h 1863059"/>
                <a:gd name="connsiteX4-9" fmla="*/ 0 w 8663676"/>
                <a:gd name="connsiteY4-10" fmla="*/ 1863059 h 1863059"/>
                <a:gd name="connsiteX0-11" fmla="*/ 0 w 8663676"/>
                <a:gd name="connsiteY0-12" fmla="*/ 1863059 h 1863059"/>
                <a:gd name="connsiteX1-13" fmla="*/ 966909 w 8663676"/>
                <a:gd name="connsiteY1-14" fmla="*/ 0 h 1863059"/>
                <a:gd name="connsiteX2-15" fmla="*/ 7696767 w 8663676"/>
                <a:gd name="connsiteY2-16" fmla="*/ 0 h 1863059"/>
                <a:gd name="connsiteX3-17" fmla="*/ 8663676 w 8663676"/>
                <a:gd name="connsiteY3-18" fmla="*/ 1863059 h 1863059"/>
                <a:gd name="connsiteX4-19" fmla="*/ 0 w 8663676"/>
                <a:gd name="connsiteY4-20" fmla="*/ 1863059 h 1863059"/>
                <a:gd name="connsiteX0-21" fmla="*/ 0 w 8663676"/>
                <a:gd name="connsiteY0-22" fmla="*/ 1863059 h 1863059"/>
                <a:gd name="connsiteX1-23" fmla="*/ 966909 w 8663676"/>
                <a:gd name="connsiteY1-24" fmla="*/ 0 h 1863059"/>
                <a:gd name="connsiteX2-25" fmla="*/ 7696767 w 8663676"/>
                <a:gd name="connsiteY2-26" fmla="*/ 0 h 1863059"/>
                <a:gd name="connsiteX3-27" fmla="*/ 8663676 w 8663676"/>
                <a:gd name="connsiteY3-28" fmla="*/ 1863059 h 1863059"/>
                <a:gd name="connsiteX4-29" fmla="*/ 0 w 8663676"/>
                <a:gd name="connsiteY4-30" fmla="*/ 1863059 h 1863059"/>
                <a:gd name="connsiteX0-31" fmla="*/ 0 w 8663676"/>
                <a:gd name="connsiteY0-32" fmla="*/ 1863059 h 1863059"/>
                <a:gd name="connsiteX1-33" fmla="*/ 966909 w 8663676"/>
                <a:gd name="connsiteY1-34" fmla="*/ 0 h 1863059"/>
                <a:gd name="connsiteX2-35" fmla="*/ 7696767 w 8663676"/>
                <a:gd name="connsiteY2-36" fmla="*/ 0 h 1863059"/>
                <a:gd name="connsiteX3-37" fmla="*/ 8663676 w 8663676"/>
                <a:gd name="connsiteY3-38" fmla="*/ 1863059 h 1863059"/>
                <a:gd name="connsiteX4-39" fmla="*/ 0 w 8663676"/>
                <a:gd name="connsiteY4-40" fmla="*/ 1863059 h 18630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663676" h="1863059">
                  <a:moveTo>
                    <a:pt x="0" y="1863059"/>
                  </a:moveTo>
                  <a:lnTo>
                    <a:pt x="966909" y="0"/>
                  </a:lnTo>
                  <a:lnTo>
                    <a:pt x="7696767" y="0"/>
                  </a:lnTo>
                  <a:lnTo>
                    <a:pt x="8663676" y="1863059"/>
                  </a:lnTo>
                  <a:cubicBezTo>
                    <a:pt x="5631800" y="1614997"/>
                    <a:pt x="3200936" y="1608399"/>
                    <a:pt x="0" y="1863059"/>
                  </a:cubicBezTo>
                  <a:close/>
                </a:path>
              </a:pathLst>
            </a:custGeom>
            <a:gradFill flip="none" rotWithShape="1">
              <a:gsLst>
                <a:gs pos="0">
                  <a:schemeClr val="tx1">
                    <a:alpha val="27000"/>
                  </a:schemeClr>
                </a:gs>
                <a:gs pos="100000">
                  <a:srgbClr val="B2B2B2">
                    <a:alpha val="41000"/>
                  </a:srgbClr>
                </a:gs>
                <a:gs pos="58000">
                  <a:srgbClr val="777777">
                    <a:alpha val="29000"/>
                  </a:srgbClr>
                </a:gs>
              </a:gsLst>
              <a:path path="shape">
                <a:fillToRect l="50000" t="50000" r="50000" b="50000"/>
              </a:path>
              <a:tileRect/>
            </a:gradFill>
            <a:ln>
              <a:solidFill>
                <a:schemeClr val="accent1"/>
              </a:solid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53615" name="Group 26"/>
            <p:cNvGrpSpPr>
              <a:grpSpLocks noChangeAspect="1"/>
            </p:cNvGrpSpPr>
            <p:nvPr/>
          </p:nvGrpSpPr>
          <p:grpSpPr bwMode="auto">
            <a:xfrm>
              <a:off x="2133872" y="3197027"/>
              <a:ext cx="7924257" cy="2195757"/>
              <a:chOff x="-40" y="982"/>
              <a:chExt cx="7747" cy="2356"/>
            </a:xfrm>
          </p:grpSpPr>
          <p:sp>
            <p:nvSpPr>
              <p:cNvPr id="7" name="Freeform 27"/>
              <p:cNvSpPr/>
              <p:nvPr/>
            </p:nvSpPr>
            <p:spPr bwMode="auto">
              <a:xfrm>
                <a:off x="-7" y="2540"/>
                <a:ext cx="7692" cy="798"/>
              </a:xfrm>
              <a:custGeom>
                <a:avLst/>
                <a:gdLst>
                  <a:gd name="T0" fmla="*/ 3249 w 3253"/>
                  <a:gd name="T1" fmla="*/ 290 h 337"/>
                  <a:gd name="T2" fmla="*/ 3230 w 3253"/>
                  <a:gd name="T3" fmla="*/ 253 h 337"/>
                  <a:gd name="T4" fmla="*/ 3236 w 3253"/>
                  <a:gd name="T5" fmla="*/ 150 h 337"/>
                  <a:gd name="T6" fmla="*/ 3229 w 3253"/>
                  <a:gd name="T7" fmla="*/ 131 h 337"/>
                  <a:gd name="T8" fmla="*/ 3222 w 3253"/>
                  <a:gd name="T9" fmla="*/ 109 h 337"/>
                  <a:gd name="T10" fmla="*/ 2814 w 3253"/>
                  <a:gd name="T11" fmla="*/ 62 h 337"/>
                  <a:gd name="T12" fmla="*/ 1816 w 3253"/>
                  <a:gd name="T13" fmla="*/ 67 h 337"/>
                  <a:gd name="T14" fmla="*/ 1634 w 3253"/>
                  <a:gd name="T15" fmla="*/ 118 h 337"/>
                  <a:gd name="T16" fmla="*/ 1080 w 3253"/>
                  <a:gd name="T17" fmla="*/ 46 h 337"/>
                  <a:gd name="T18" fmla="*/ 414 w 3253"/>
                  <a:gd name="T19" fmla="*/ 80 h 337"/>
                  <a:gd name="T20" fmla="*/ 72 w 3253"/>
                  <a:gd name="T21" fmla="*/ 92 h 337"/>
                  <a:gd name="T22" fmla="*/ 26 w 3253"/>
                  <a:gd name="T23" fmla="*/ 101 h 337"/>
                  <a:gd name="T24" fmla="*/ 11 w 3253"/>
                  <a:gd name="T25" fmla="*/ 127 h 337"/>
                  <a:gd name="T26" fmla="*/ 6 w 3253"/>
                  <a:gd name="T27" fmla="*/ 206 h 337"/>
                  <a:gd name="T28" fmla="*/ 9 w 3253"/>
                  <a:gd name="T29" fmla="*/ 209 h 337"/>
                  <a:gd name="T30" fmla="*/ 9 w 3253"/>
                  <a:gd name="T31" fmla="*/ 314 h 337"/>
                  <a:gd name="T32" fmla="*/ 27 w 3253"/>
                  <a:gd name="T33" fmla="*/ 328 h 337"/>
                  <a:gd name="T34" fmla="*/ 56 w 3253"/>
                  <a:gd name="T35" fmla="*/ 327 h 337"/>
                  <a:gd name="T36" fmla="*/ 222 w 3253"/>
                  <a:gd name="T37" fmla="*/ 328 h 337"/>
                  <a:gd name="T38" fmla="*/ 353 w 3253"/>
                  <a:gd name="T39" fmla="*/ 329 h 337"/>
                  <a:gd name="T40" fmla="*/ 481 w 3253"/>
                  <a:gd name="T41" fmla="*/ 332 h 337"/>
                  <a:gd name="T42" fmla="*/ 511 w 3253"/>
                  <a:gd name="T43" fmla="*/ 330 h 337"/>
                  <a:gd name="T44" fmla="*/ 568 w 3253"/>
                  <a:gd name="T45" fmla="*/ 326 h 337"/>
                  <a:gd name="T46" fmla="*/ 652 w 3253"/>
                  <a:gd name="T47" fmla="*/ 328 h 337"/>
                  <a:gd name="T48" fmla="*/ 717 w 3253"/>
                  <a:gd name="T49" fmla="*/ 328 h 337"/>
                  <a:gd name="T50" fmla="*/ 762 w 3253"/>
                  <a:gd name="T51" fmla="*/ 331 h 337"/>
                  <a:gd name="T52" fmla="*/ 806 w 3253"/>
                  <a:gd name="T53" fmla="*/ 331 h 337"/>
                  <a:gd name="T54" fmla="*/ 1589 w 3253"/>
                  <a:gd name="T55" fmla="*/ 337 h 337"/>
                  <a:gd name="T56" fmla="*/ 1607 w 3253"/>
                  <a:gd name="T57" fmla="*/ 317 h 337"/>
                  <a:gd name="T58" fmla="*/ 1617 w 3253"/>
                  <a:gd name="T59" fmla="*/ 159 h 337"/>
                  <a:gd name="T60" fmla="*/ 1623 w 3253"/>
                  <a:gd name="T61" fmla="*/ 148 h 337"/>
                  <a:gd name="T62" fmla="*/ 1628 w 3253"/>
                  <a:gd name="T63" fmla="*/ 141 h 337"/>
                  <a:gd name="T64" fmla="*/ 1636 w 3253"/>
                  <a:gd name="T65" fmla="*/ 128 h 337"/>
                  <a:gd name="T66" fmla="*/ 1649 w 3253"/>
                  <a:gd name="T67" fmla="*/ 162 h 337"/>
                  <a:gd name="T68" fmla="*/ 1648 w 3253"/>
                  <a:gd name="T69" fmla="*/ 207 h 337"/>
                  <a:gd name="T70" fmla="*/ 1639 w 3253"/>
                  <a:gd name="T71" fmla="*/ 273 h 337"/>
                  <a:gd name="T72" fmla="*/ 1649 w 3253"/>
                  <a:gd name="T73" fmla="*/ 276 h 337"/>
                  <a:gd name="T74" fmla="*/ 1654 w 3253"/>
                  <a:gd name="T75" fmla="*/ 276 h 337"/>
                  <a:gd name="T76" fmla="*/ 1654 w 3253"/>
                  <a:gd name="T77" fmla="*/ 289 h 337"/>
                  <a:gd name="T78" fmla="*/ 1665 w 3253"/>
                  <a:gd name="T79" fmla="*/ 291 h 337"/>
                  <a:gd name="T80" fmla="*/ 1664 w 3253"/>
                  <a:gd name="T81" fmla="*/ 316 h 337"/>
                  <a:gd name="T82" fmla="*/ 1690 w 3253"/>
                  <a:gd name="T83" fmla="*/ 324 h 337"/>
                  <a:gd name="T84" fmla="*/ 3200 w 3253"/>
                  <a:gd name="T85" fmla="*/ 325 h 337"/>
                  <a:gd name="T86" fmla="*/ 3249 w 3253"/>
                  <a:gd name="T87" fmla="*/ 29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53" h="337">
                    <a:moveTo>
                      <a:pt x="3249" y="290"/>
                    </a:moveTo>
                    <a:cubicBezTo>
                      <a:pt x="3246" y="277"/>
                      <a:pt x="3230" y="253"/>
                      <a:pt x="3230" y="253"/>
                    </a:cubicBezTo>
                    <a:cubicBezTo>
                      <a:pt x="3236" y="150"/>
                      <a:pt x="3236" y="150"/>
                      <a:pt x="3236" y="150"/>
                    </a:cubicBezTo>
                    <a:cubicBezTo>
                      <a:pt x="3236" y="150"/>
                      <a:pt x="3238" y="141"/>
                      <a:pt x="3229" y="131"/>
                    </a:cubicBezTo>
                    <a:cubicBezTo>
                      <a:pt x="3221" y="116"/>
                      <a:pt x="3222" y="109"/>
                      <a:pt x="3222" y="109"/>
                    </a:cubicBezTo>
                    <a:cubicBezTo>
                      <a:pt x="3222" y="109"/>
                      <a:pt x="2992" y="77"/>
                      <a:pt x="2814" y="62"/>
                    </a:cubicBezTo>
                    <a:cubicBezTo>
                      <a:pt x="2625" y="46"/>
                      <a:pt x="2150" y="0"/>
                      <a:pt x="1816" y="67"/>
                    </a:cubicBezTo>
                    <a:cubicBezTo>
                      <a:pt x="1816" y="67"/>
                      <a:pt x="1700" y="97"/>
                      <a:pt x="1634" y="118"/>
                    </a:cubicBezTo>
                    <a:cubicBezTo>
                      <a:pt x="1387" y="41"/>
                      <a:pt x="1145" y="48"/>
                      <a:pt x="1080" y="46"/>
                    </a:cubicBezTo>
                    <a:cubicBezTo>
                      <a:pt x="961" y="47"/>
                      <a:pt x="467" y="77"/>
                      <a:pt x="414" y="80"/>
                    </a:cubicBezTo>
                    <a:cubicBezTo>
                      <a:pt x="361" y="82"/>
                      <a:pt x="108" y="95"/>
                      <a:pt x="72" y="92"/>
                    </a:cubicBezTo>
                    <a:cubicBezTo>
                      <a:pt x="33" y="93"/>
                      <a:pt x="26" y="101"/>
                      <a:pt x="26" y="101"/>
                    </a:cubicBezTo>
                    <a:cubicBezTo>
                      <a:pt x="8" y="122"/>
                      <a:pt x="11" y="121"/>
                      <a:pt x="11" y="127"/>
                    </a:cubicBezTo>
                    <a:cubicBezTo>
                      <a:pt x="1" y="178"/>
                      <a:pt x="6" y="206"/>
                      <a:pt x="6" y="206"/>
                    </a:cubicBezTo>
                    <a:cubicBezTo>
                      <a:pt x="6" y="206"/>
                      <a:pt x="6" y="206"/>
                      <a:pt x="9" y="209"/>
                    </a:cubicBezTo>
                    <a:cubicBezTo>
                      <a:pt x="0" y="249"/>
                      <a:pt x="6" y="299"/>
                      <a:pt x="9" y="314"/>
                    </a:cubicBezTo>
                    <a:cubicBezTo>
                      <a:pt x="11" y="329"/>
                      <a:pt x="27" y="328"/>
                      <a:pt x="27" y="328"/>
                    </a:cubicBezTo>
                    <a:cubicBezTo>
                      <a:pt x="27" y="328"/>
                      <a:pt x="35" y="328"/>
                      <a:pt x="56" y="327"/>
                    </a:cubicBezTo>
                    <a:cubicBezTo>
                      <a:pt x="86" y="324"/>
                      <a:pt x="110" y="326"/>
                      <a:pt x="222" y="328"/>
                    </a:cubicBezTo>
                    <a:cubicBezTo>
                      <a:pt x="254" y="326"/>
                      <a:pt x="320" y="327"/>
                      <a:pt x="353" y="329"/>
                    </a:cubicBezTo>
                    <a:cubicBezTo>
                      <a:pt x="369" y="331"/>
                      <a:pt x="472" y="331"/>
                      <a:pt x="481" y="332"/>
                    </a:cubicBezTo>
                    <a:cubicBezTo>
                      <a:pt x="490" y="332"/>
                      <a:pt x="511" y="330"/>
                      <a:pt x="511" y="330"/>
                    </a:cubicBezTo>
                    <a:cubicBezTo>
                      <a:pt x="511" y="330"/>
                      <a:pt x="511" y="330"/>
                      <a:pt x="568" y="326"/>
                    </a:cubicBezTo>
                    <a:cubicBezTo>
                      <a:pt x="631" y="328"/>
                      <a:pt x="652" y="328"/>
                      <a:pt x="652" y="328"/>
                    </a:cubicBezTo>
                    <a:cubicBezTo>
                      <a:pt x="652" y="328"/>
                      <a:pt x="699" y="328"/>
                      <a:pt x="717" y="328"/>
                    </a:cubicBezTo>
                    <a:cubicBezTo>
                      <a:pt x="735" y="328"/>
                      <a:pt x="745" y="331"/>
                      <a:pt x="762" y="331"/>
                    </a:cubicBezTo>
                    <a:cubicBezTo>
                      <a:pt x="777" y="329"/>
                      <a:pt x="806" y="331"/>
                      <a:pt x="806" y="331"/>
                    </a:cubicBezTo>
                    <a:cubicBezTo>
                      <a:pt x="806" y="331"/>
                      <a:pt x="1306" y="336"/>
                      <a:pt x="1589" y="337"/>
                    </a:cubicBezTo>
                    <a:cubicBezTo>
                      <a:pt x="1611" y="336"/>
                      <a:pt x="1607" y="317"/>
                      <a:pt x="1607" y="317"/>
                    </a:cubicBezTo>
                    <a:cubicBezTo>
                      <a:pt x="1607" y="317"/>
                      <a:pt x="1617" y="163"/>
                      <a:pt x="1617" y="159"/>
                    </a:cubicBezTo>
                    <a:cubicBezTo>
                      <a:pt x="1617" y="155"/>
                      <a:pt x="1623" y="148"/>
                      <a:pt x="1623" y="148"/>
                    </a:cubicBezTo>
                    <a:cubicBezTo>
                      <a:pt x="1623" y="148"/>
                      <a:pt x="1628" y="145"/>
                      <a:pt x="1628" y="141"/>
                    </a:cubicBezTo>
                    <a:cubicBezTo>
                      <a:pt x="1629" y="139"/>
                      <a:pt x="1633" y="133"/>
                      <a:pt x="1636" y="128"/>
                    </a:cubicBezTo>
                    <a:cubicBezTo>
                      <a:pt x="1640" y="132"/>
                      <a:pt x="1649" y="146"/>
                      <a:pt x="1649" y="162"/>
                    </a:cubicBezTo>
                    <a:cubicBezTo>
                      <a:pt x="1649" y="182"/>
                      <a:pt x="1654" y="179"/>
                      <a:pt x="1648" y="207"/>
                    </a:cubicBezTo>
                    <a:cubicBezTo>
                      <a:pt x="1644" y="237"/>
                      <a:pt x="1639" y="273"/>
                      <a:pt x="1639" y="273"/>
                    </a:cubicBezTo>
                    <a:cubicBezTo>
                      <a:pt x="1649" y="276"/>
                      <a:pt x="1649" y="276"/>
                      <a:pt x="1649" y="276"/>
                    </a:cubicBezTo>
                    <a:cubicBezTo>
                      <a:pt x="1654" y="276"/>
                      <a:pt x="1654" y="276"/>
                      <a:pt x="1654" y="276"/>
                    </a:cubicBezTo>
                    <a:cubicBezTo>
                      <a:pt x="1654" y="289"/>
                      <a:pt x="1654" y="289"/>
                      <a:pt x="1654" y="289"/>
                    </a:cubicBezTo>
                    <a:cubicBezTo>
                      <a:pt x="1654" y="289"/>
                      <a:pt x="1657" y="292"/>
                      <a:pt x="1665" y="291"/>
                    </a:cubicBezTo>
                    <a:cubicBezTo>
                      <a:pt x="1664" y="316"/>
                      <a:pt x="1664" y="316"/>
                      <a:pt x="1664" y="316"/>
                    </a:cubicBezTo>
                    <a:cubicBezTo>
                      <a:pt x="1664" y="316"/>
                      <a:pt x="1677" y="323"/>
                      <a:pt x="1690" y="324"/>
                    </a:cubicBezTo>
                    <a:cubicBezTo>
                      <a:pt x="1702" y="324"/>
                      <a:pt x="3200" y="325"/>
                      <a:pt x="3200" y="325"/>
                    </a:cubicBezTo>
                    <a:cubicBezTo>
                      <a:pt x="3200" y="325"/>
                      <a:pt x="3253" y="333"/>
                      <a:pt x="3249" y="290"/>
                    </a:cubicBezTo>
                    <a:close/>
                  </a:path>
                </a:pathLst>
              </a:custGeom>
              <a:solidFill>
                <a:schemeClr val="tx1">
                  <a:lumMod val="50000"/>
                  <a:lumOff val="50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8" name="Freeform 28"/>
              <p:cNvSpPr/>
              <p:nvPr/>
            </p:nvSpPr>
            <p:spPr bwMode="auto">
              <a:xfrm>
                <a:off x="22" y="1755"/>
                <a:ext cx="3820" cy="1067"/>
              </a:xfrm>
              <a:custGeom>
                <a:avLst/>
                <a:gdLst>
                  <a:gd name="T0" fmla="*/ 1616 w 1616"/>
                  <a:gd name="T1" fmla="*/ 450 h 450"/>
                  <a:gd name="T2" fmla="*/ 1607 w 1616"/>
                  <a:gd name="T3" fmla="*/ 446 h 450"/>
                  <a:gd name="T4" fmla="*/ 1055 w 1616"/>
                  <a:gd name="T5" fmla="*/ 369 h 450"/>
                  <a:gd name="T6" fmla="*/ 388 w 1616"/>
                  <a:gd name="T7" fmla="*/ 402 h 450"/>
                  <a:gd name="T8" fmla="*/ 47 w 1616"/>
                  <a:gd name="T9" fmla="*/ 415 h 450"/>
                  <a:gd name="T10" fmla="*/ 0 w 1616"/>
                  <a:gd name="T11" fmla="*/ 424 h 450"/>
                  <a:gd name="T12" fmla="*/ 95 w 1616"/>
                  <a:gd name="T13" fmla="*/ 292 h 450"/>
                  <a:gd name="T14" fmla="*/ 277 w 1616"/>
                  <a:gd name="T15" fmla="*/ 0 h 450"/>
                  <a:gd name="T16" fmla="*/ 284 w 1616"/>
                  <a:gd name="T17" fmla="*/ 1 h 450"/>
                  <a:gd name="T18" fmla="*/ 45 w 1616"/>
                  <a:gd name="T19" fmla="*/ 386 h 450"/>
                  <a:gd name="T20" fmla="*/ 451 w 1616"/>
                  <a:gd name="T21" fmla="*/ 361 h 450"/>
                  <a:gd name="T22" fmla="*/ 1239 w 1616"/>
                  <a:gd name="T23" fmla="*/ 353 h 450"/>
                  <a:gd name="T24" fmla="*/ 1616 w 1616"/>
                  <a:gd name="T25"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6" h="450">
                    <a:moveTo>
                      <a:pt x="1616" y="450"/>
                    </a:moveTo>
                    <a:cubicBezTo>
                      <a:pt x="1607" y="446"/>
                      <a:pt x="1607" y="446"/>
                      <a:pt x="1607" y="446"/>
                    </a:cubicBezTo>
                    <a:cubicBezTo>
                      <a:pt x="1360" y="370"/>
                      <a:pt x="1120" y="371"/>
                      <a:pt x="1055" y="369"/>
                    </a:cubicBezTo>
                    <a:cubicBezTo>
                      <a:pt x="936" y="370"/>
                      <a:pt x="441" y="400"/>
                      <a:pt x="388" y="402"/>
                    </a:cubicBezTo>
                    <a:cubicBezTo>
                      <a:pt x="335" y="405"/>
                      <a:pt x="82" y="417"/>
                      <a:pt x="47" y="415"/>
                    </a:cubicBezTo>
                    <a:cubicBezTo>
                      <a:pt x="8" y="416"/>
                      <a:pt x="0" y="424"/>
                      <a:pt x="0" y="424"/>
                    </a:cubicBezTo>
                    <a:cubicBezTo>
                      <a:pt x="0" y="424"/>
                      <a:pt x="62" y="348"/>
                      <a:pt x="95" y="292"/>
                    </a:cubicBezTo>
                    <a:cubicBezTo>
                      <a:pt x="277" y="0"/>
                      <a:pt x="277" y="0"/>
                      <a:pt x="277" y="0"/>
                    </a:cubicBezTo>
                    <a:cubicBezTo>
                      <a:pt x="284" y="1"/>
                      <a:pt x="284" y="1"/>
                      <a:pt x="284" y="1"/>
                    </a:cubicBezTo>
                    <a:cubicBezTo>
                      <a:pt x="45" y="386"/>
                      <a:pt x="45" y="386"/>
                      <a:pt x="45" y="386"/>
                    </a:cubicBezTo>
                    <a:cubicBezTo>
                      <a:pt x="45" y="386"/>
                      <a:pt x="358" y="367"/>
                      <a:pt x="451" y="361"/>
                    </a:cubicBezTo>
                    <a:cubicBezTo>
                      <a:pt x="547" y="355"/>
                      <a:pt x="1008" y="317"/>
                      <a:pt x="1239" y="353"/>
                    </a:cubicBezTo>
                    <a:cubicBezTo>
                      <a:pt x="1287" y="360"/>
                      <a:pt x="1473" y="385"/>
                      <a:pt x="1616" y="450"/>
                    </a:cubicBezTo>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53618" name="Freeform 29"/>
              <p:cNvSpPr>
                <a:spLocks noChangeArrowheads="1"/>
              </p:cNvSpPr>
              <p:nvPr/>
            </p:nvSpPr>
            <p:spPr bwMode="auto">
              <a:xfrm>
                <a:off x="3845" y="1801"/>
                <a:ext cx="3679" cy="1021"/>
              </a:xfrm>
              <a:custGeom>
                <a:avLst/>
                <a:gdLst>
                  <a:gd name="T0" fmla="*/ 9 w 1556"/>
                  <a:gd name="T1" fmla="*/ 424 h 431"/>
                  <a:gd name="T2" fmla="*/ 39 w 1556"/>
                  <a:gd name="T3" fmla="*/ 402 h 431"/>
                  <a:gd name="T4" fmla="*/ 162 w 1556"/>
                  <a:gd name="T5" fmla="*/ 307 h 431"/>
                  <a:gd name="T6" fmla="*/ 481 w 1556"/>
                  <a:gd name="T7" fmla="*/ 164 h 431"/>
                  <a:gd name="T8" fmla="*/ 1212 w 1556"/>
                  <a:gd name="T9" fmla="*/ 0 h 431"/>
                  <a:gd name="T10" fmla="*/ 1214 w 1556"/>
                  <a:gd name="T11" fmla="*/ 2 h 431"/>
                  <a:gd name="T12" fmla="*/ 1340 w 1556"/>
                  <a:gd name="T13" fmla="*/ 140 h 431"/>
                  <a:gd name="T14" fmla="*/ 1556 w 1556"/>
                  <a:gd name="T15" fmla="*/ 388 h 431"/>
                  <a:gd name="T16" fmla="*/ 1549 w 1556"/>
                  <a:gd name="T17" fmla="*/ 390 h 431"/>
                  <a:gd name="T18" fmla="*/ 1129 w 1556"/>
                  <a:gd name="T19" fmla="*/ 332 h 431"/>
                  <a:gd name="T20" fmla="*/ 641 w 1556"/>
                  <a:gd name="T21" fmla="*/ 302 h 431"/>
                  <a:gd name="T22" fmla="*/ 145 w 1556"/>
                  <a:gd name="T23" fmla="*/ 376 h 431"/>
                  <a:gd name="T24" fmla="*/ 19 w 1556"/>
                  <a:gd name="T25" fmla="*/ 426 h 431"/>
                  <a:gd name="T26" fmla="*/ 2 w 1556"/>
                  <a:gd name="T27" fmla="*/ 431 h 431"/>
                  <a:gd name="T28" fmla="*/ 0 w 1556"/>
                  <a:gd name="T29" fmla="*/ 430 h 431"/>
                  <a:gd name="T30" fmla="*/ 10 w 1556"/>
                  <a:gd name="T31" fmla="*/ 423 h 4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56"/>
                  <a:gd name="T49" fmla="*/ 0 h 431"/>
                  <a:gd name="T50" fmla="*/ 1556 w 1556"/>
                  <a:gd name="T51" fmla="*/ 431 h 4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56" h="431">
                    <a:moveTo>
                      <a:pt x="9" y="424"/>
                    </a:moveTo>
                    <a:cubicBezTo>
                      <a:pt x="9" y="424"/>
                      <a:pt x="12" y="422"/>
                      <a:pt x="39" y="402"/>
                    </a:cubicBezTo>
                    <a:cubicBezTo>
                      <a:pt x="98" y="346"/>
                      <a:pt x="162" y="307"/>
                      <a:pt x="162" y="307"/>
                    </a:cubicBezTo>
                    <a:cubicBezTo>
                      <a:pt x="310" y="218"/>
                      <a:pt x="434" y="179"/>
                      <a:pt x="481" y="164"/>
                    </a:cubicBezTo>
                    <a:cubicBezTo>
                      <a:pt x="914" y="30"/>
                      <a:pt x="1212" y="0"/>
                      <a:pt x="1212" y="0"/>
                    </a:cubicBezTo>
                    <a:cubicBezTo>
                      <a:pt x="1212" y="0"/>
                      <a:pt x="1212" y="0"/>
                      <a:pt x="1214" y="2"/>
                    </a:cubicBezTo>
                    <a:cubicBezTo>
                      <a:pt x="1214" y="2"/>
                      <a:pt x="1222" y="17"/>
                      <a:pt x="1340" y="140"/>
                    </a:cubicBezTo>
                    <a:cubicBezTo>
                      <a:pt x="1459" y="251"/>
                      <a:pt x="1552" y="378"/>
                      <a:pt x="1556" y="388"/>
                    </a:cubicBezTo>
                    <a:cubicBezTo>
                      <a:pt x="1556" y="392"/>
                      <a:pt x="1549" y="390"/>
                      <a:pt x="1549" y="390"/>
                    </a:cubicBezTo>
                    <a:cubicBezTo>
                      <a:pt x="1489" y="375"/>
                      <a:pt x="1129" y="332"/>
                      <a:pt x="1129" y="332"/>
                    </a:cubicBezTo>
                    <a:cubicBezTo>
                      <a:pt x="912" y="306"/>
                      <a:pt x="731" y="300"/>
                      <a:pt x="641" y="302"/>
                    </a:cubicBezTo>
                    <a:cubicBezTo>
                      <a:pt x="324" y="306"/>
                      <a:pt x="172" y="366"/>
                      <a:pt x="145" y="376"/>
                    </a:cubicBezTo>
                    <a:cubicBezTo>
                      <a:pt x="109" y="388"/>
                      <a:pt x="19" y="426"/>
                      <a:pt x="19" y="426"/>
                    </a:cubicBezTo>
                    <a:cubicBezTo>
                      <a:pt x="2" y="431"/>
                      <a:pt x="2" y="431"/>
                      <a:pt x="2" y="431"/>
                    </a:cubicBezTo>
                    <a:cubicBezTo>
                      <a:pt x="0" y="430"/>
                      <a:pt x="0" y="430"/>
                      <a:pt x="0" y="430"/>
                    </a:cubicBezTo>
                    <a:cubicBezTo>
                      <a:pt x="10" y="423"/>
                      <a:pt x="10" y="423"/>
                      <a:pt x="10" y="423"/>
                    </a:cubicBezTo>
                  </a:path>
                </a:pathLst>
              </a:custGeom>
              <a:solidFill>
                <a:srgbClr val="FBFBFB"/>
              </a:solidFill>
              <a:ln w="9525">
                <a:solidFill>
                  <a:srgbClr val="000000"/>
                </a:solidFill>
                <a:round/>
              </a:ln>
            </p:spPr>
            <p:txBody>
              <a:bodyPr/>
              <a:lstStyle/>
              <a:p>
                <a:endParaRPr lang="zh-CN" altLang="en-US"/>
              </a:p>
            </p:txBody>
          </p:sp>
          <p:sp>
            <p:nvSpPr>
              <p:cNvPr id="153619" name="Freeform 30"/>
              <p:cNvSpPr>
                <a:spLocks noChangeArrowheads="1"/>
              </p:cNvSpPr>
              <p:nvPr/>
            </p:nvSpPr>
            <p:spPr bwMode="auto">
              <a:xfrm>
                <a:off x="130" y="1761"/>
                <a:ext cx="3736" cy="1061"/>
              </a:xfrm>
              <a:custGeom>
                <a:avLst/>
                <a:gdLst>
                  <a:gd name="T0" fmla="*/ 0 w 1580"/>
                  <a:gd name="T1" fmla="*/ 384 h 448"/>
                  <a:gd name="T2" fmla="*/ 237 w 1580"/>
                  <a:gd name="T3" fmla="*/ 0 h 448"/>
                  <a:gd name="T4" fmla="*/ 1235 w 1580"/>
                  <a:gd name="T5" fmla="*/ 244 h 448"/>
                  <a:gd name="T6" fmla="*/ 1580 w 1580"/>
                  <a:gd name="T7" fmla="*/ 441 h 448"/>
                  <a:gd name="T8" fmla="*/ 1570 w 1580"/>
                  <a:gd name="T9" fmla="*/ 448 h 448"/>
                  <a:gd name="T10" fmla="*/ 1285 w 1580"/>
                  <a:gd name="T11" fmla="*/ 366 h 448"/>
                  <a:gd name="T12" fmla="*/ 580 w 1580"/>
                  <a:gd name="T13" fmla="*/ 347 h 448"/>
                  <a:gd name="T14" fmla="*/ 0 w 1580"/>
                  <a:gd name="T15" fmla="*/ 384 h 448"/>
                  <a:gd name="T16" fmla="*/ 0 60000 65536"/>
                  <a:gd name="T17" fmla="*/ 0 60000 65536"/>
                  <a:gd name="T18" fmla="*/ 0 60000 65536"/>
                  <a:gd name="T19" fmla="*/ 0 60000 65536"/>
                  <a:gd name="T20" fmla="*/ 0 60000 65536"/>
                  <a:gd name="T21" fmla="*/ 0 60000 65536"/>
                  <a:gd name="T22" fmla="*/ 0 60000 65536"/>
                  <a:gd name="T23" fmla="*/ 0 60000 65536"/>
                  <a:gd name="T24" fmla="*/ 0 w 1580"/>
                  <a:gd name="T25" fmla="*/ 0 h 448"/>
                  <a:gd name="T26" fmla="*/ 1580 w 1580"/>
                  <a:gd name="T27" fmla="*/ 448 h 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0" h="448">
                    <a:moveTo>
                      <a:pt x="0" y="384"/>
                    </a:moveTo>
                    <a:cubicBezTo>
                      <a:pt x="237" y="0"/>
                      <a:pt x="237" y="0"/>
                      <a:pt x="237" y="0"/>
                    </a:cubicBezTo>
                    <a:cubicBezTo>
                      <a:pt x="237" y="0"/>
                      <a:pt x="993" y="132"/>
                      <a:pt x="1235" y="244"/>
                    </a:cubicBezTo>
                    <a:cubicBezTo>
                      <a:pt x="1358" y="293"/>
                      <a:pt x="1489" y="351"/>
                      <a:pt x="1580" y="441"/>
                    </a:cubicBezTo>
                    <a:cubicBezTo>
                      <a:pt x="1570" y="448"/>
                      <a:pt x="1570" y="448"/>
                      <a:pt x="1570" y="448"/>
                    </a:cubicBezTo>
                    <a:cubicBezTo>
                      <a:pt x="1570" y="448"/>
                      <a:pt x="1445" y="392"/>
                      <a:pt x="1285" y="366"/>
                    </a:cubicBezTo>
                    <a:cubicBezTo>
                      <a:pt x="1208" y="353"/>
                      <a:pt x="1062" y="318"/>
                      <a:pt x="580" y="347"/>
                    </a:cubicBezTo>
                    <a:cubicBezTo>
                      <a:pt x="103" y="382"/>
                      <a:pt x="0" y="384"/>
                      <a:pt x="0" y="384"/>
                    </a:cubicBezTo>
                    <a:close/>
                  </a:path>
                </a:pathLst>
              </a:custGeom>
              <a:solidFill>
                <a:srgbClr val="FBFBFB"/>
              </a:solidFill>
              <a:ln w="9525">
                <a:solidFill>
                  <a:srgbClr val="000000"/>
                </a:solidFill>
                <a:round/>
              </a:ln>
            </p:spPr>
            <p:txBody>
              <a:bodyPr/>
              <a:lstStyle/>
              <a:p>
                <a:endParaRPr lang="zh-CN" altLang="en-US"/>
              </a:p>
            </p:txBody>
          </p:sp>
          <p:sp>
            <p:nvSpPr>
              <p:cNvPr id="153620" name="Freeform 31"/>
              <p:cNvSpPr>
                <a:spLocks noChangeArrowheads="1"/>
              </p:cNvSpPr>
              <p:nvPr/>
            </p:nvSpPr>
            <p:spPr bwMode="auto">
              <a:xfrm>
                <a:off x="-40" y="2630"/>
                <a:ext cx="3882" cy="689"/>
              </a:xfrm>
              <a:custGeom>
                <a:avLst/>
                <a:gdLst>
                  <a:gd name="T0" fmla="*/ 1633 w 1642"/>
                  <a:gd name="T1" fmla="*/ 77 h 291"/>
                  <a:gd name="T2" fmla="*/ 1081 w 1642"/>
                  <a:gd name="T3" fmla="*/ 0 h 291"/>
                  <a:gd name="T4" fmla="*/ 414 w 1642"/>
                  <a:gd name="T5" fmla="*/ 33 h 291"/>
                  <a:gd name="T6" fmla="*/ 73 w 1642"/>
                  <a:gd name="T7" fmla="*/ 46 h 291"/>
                  <a:gd name="T8" fmla="*/ 26 w 1642"/>
                  <a:gd name="T9" fmla="*/ 55 h 291"/>
                  <a:gd name="T10" fmla="*/ 11 w 1642"/>
                  <a:gd name="T11" fmla="*/ 80 h 291"/>
                  <a:gd name="T12" fmla="*/ 7 w 1642"/>
                  <a:gd name="T13" fmla="*/ 159 h 291"/>
                  <a:gd name="T14" fmla="*/ 9 w 1642"/>
                  <a:gd name="T15" fmla="*/ 163 h 291"/>
                  <a:gd name="T16" fmla="*/ 9 w 1642"/>
                  <a:gd name="T17" fmla="*/ 268 h 291"/>
                  <a:gd name="T18" fmla="*/ 28 w 1642"/>
                  <a:gd name="T19" fmla="*/ 281 h 291"/>
                  <a:gd name="T20" fmla="*/ 57 w 1642"/>
                  <a:gd name="T21" fmla="*/ 281 h 291"/>
                  <a:gd name="T22" fmla="*/ 223 w 1642"/>
                  <a:gd name="T23" fmla="*/ 281 h 291"/>
                  <a:gd name="T24" fmla="*/ 354 w 1642"/>
                  <a:gd name="T25" fmla="*/ 282 h 291"/>
                  <a:gd name="T26" fmla="*/ 482 w 1642"/>
                  <a:gd name="T27" fmla="*/ 285 h 291"/>
                  <a:gd name="T28" fmla="*/ 512 w 1642"/>
                  <a:gd name="T29" fmla="*/ 283 h 291"/>
                  <a:gd name="T30" fmla="*/ 568 w 1642"/>
                  <a:gd name="T31" fmla="*/ 280 h 291"/>
                  <a:gd name="T32" fmla="*/ 653 w 1642"/>
                  <a:gd name="T33" fmla="*/ 281 h 291"/>
                  <a:gd name="T34" fmla="*/ 718 w 1642"/>
                  <a:gd name="T35" fmla="*/ 281 h 291"/>
                  <a:gd name="T36" fmla="*/ 762 w 1642"/>
                  <a:gd name="T37" fmla="*/ 284 h 291"/>
                  <a:gd name="T38" fmla="*/ 806 w 1642"/>
                  <a:gd name="T39" fmla="*/ 285 h 291"/>
                  <a:gd name="T40" fmla="*/ 1590 w 1642"/>
                  <a:gd name="T41" fmla="*/ 291 h 291"/>
                  <a:gd name="T42" fmla="*/ 1608 w 1642"/>
                  <a:gd name="T43" fmla="*/ 271 h 291"/>
                  <a:gd name="T44" fmla="*/ 1618 w 1642"/>
                  <a:gd name="T45" fmla="*/ 113 h 291"/>
                  <a:gd name="T46" fmla="*/ 1624 w 1642"/>
                  <a:gd name="T47" fmla="*/ 102 h 291"/>
                  <a:gd name="T48" fmla="*/ 1629 w 1642"/>
                  <a:gd name="T49" fmla="*/ 95 h 291"/>
                  <a:gd name="T50" fmla="*/ 1642 w 1642"/>
                  <a:gd name="T51" fmla="*/ 81 h 291"/>
                  <a:gd name="T52" fmla="*/ 1633 w 1642"/>
                  <a:gd name="T53" fmla="*/ 77 h 2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42"/>
                  <a:gd name="T82" fmla="*/ 0 h 291"/>
                  <a:gd name="T83" fmla="*/ 1642 w 1642"/>
                  <a:gd name="T84" fmla="*/ 291 h 2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42" h="291">
                    <a:moveTo>
                      <a:pt x="1633" y="77"/>
                    </a:moveTo>
                    <a:cubicBezTo>
                      <a:pt x="1386" y="1"/>
                      <a:pt x="1146" y="2"/>
                      <a:pt x="1081" y="0"/>
                    </a:cubicBezTo>
                    <a:cubicBezTo>
                      <a:pt x="962" y="1"/>
                      <a:pt x="467" y="31"/>
                      <a:pt x="414" y="33"/>
                    </a:cubicBezTo>
                    <a:cubicBezTo>
                      <a:pt x="361" y="36"/>
                      <a:pt x="108" y="48"/>
                      <a:pt x="73" y="46"/>
                    </a:cubicBezTo>
                    <a:cubicBezTo>
                      <a:pt x="34" y="47"/>
                      <a:pt x="26" y="55"/>
                      <a:pt x="26" y="55"/>
                    </a:cubicBezTo>
                    <a:cubicBezTo>
                      <a:pt x="9" y="75"/>
                      <a:pt x="12" y="75"/>
                      <a:pt x="11" y="80"/>
                    </a:cubicBezTo>
                    <a:cubicBezTo>
                      <a:pt x="2" y="132"/>
                      <a:pt x="7" y="159"/>
                      <a:pt x="7" y="159"/>
                    </a:cubicBezTo>
                    <a:cubicBezTo>
                      <a:pt x="7" y="159"/>
                      <a:pt x="7" y="159"/>
                      <a:pt x="9" y="163"/>
                    </a:cubicBezTo>
                    <a:cubicBezTo>
                      <a:pt x="0" y="203"/>
                      <a:pt x="7" y="253"/>
                      <a:pt x="9" y="268"/>
                    </a:cubicBezTo>
                    <a:cubicBezTo>
                      <a:pt x="12" y="282"/>
                      <a:pt x="28" y="281"/>
                      <a:pt x="28" y="281"/>
                    </a:cubicBezTo>
                    <a:cubicBezTo>
                      <a:pt x="28" y="281"/>
                      <a:pt x="36" y="282"/>
                      <a:pt x="57" y="281"/>
                    </a:cubicBezTo>
                    <a:cubicBezTo>
                      <a:pt x="87" y="278"/>
                      <a:pt x="110" y="280"/>
                      <a:pt x="223" y="281"/>
                    </a:cubicBezTo>
                    <a:cubicBezTo>
                      <a:pt x="255" y="280"/>
                      <a:pt x="320" y="281"/>
                      <a:pt x="354" y="282"/>
                    </a:cubicBezTo>
                    <a:cubicBezTo>
                      <a:pt x="370" y="285"/>
                      <a:pt x="472" y="285"/>
                      <a:pt x="482" y="285"/>
                    </a:cubicBezTo>
                    <a:cubicBezTo>
                      <a:pt x="491" y="286"/>
                      <a:pt x="512" y="283"/>
                      <a:pt x="512" y="283"/>
                    </a:cubicBezTo>
                    <a:cubicBezTo>
                      <a:pt x="512" y="283"/>
                      <a:pt x="512" y="283"/>
                      <a:pt x="568" y="280"/>
                    </a:cubicBezTo>
                    <a:cubicBezTo>
                      <a:pt x="631" y="282"/>
                      <a:pt x="653" y="281"/>
                      <a:pt x="653" y="281"/>
                    </a:cubicBezTo>
                    <a:cubicBezTo>
                      <a:pt x="653" y="281"/>
                      <a:pt x="699" y="281"/>
                      <a:pt x="718" y="281"/>
                    </a:cubicBezTo>
                    <a:cubicBezTo>
                      <a:pt x="736" y="281"/>
                      <a:pt x="746" y="284"/>
                      <a:pt x="762" y="284"/>
                    </a:cubicBezTo>
                    <a:cubicBezTo>
                      <a:pt x="777" y="283"/>
                      <a:pt x="806" y="285"/>
                      <a:pt x="806" y="285"/>
                    </a:cubicBezTo>
                    <a:cubicBezTo>
                      <a:pt x="806" y="285"/>
                      <a:pt x="1306" y="290"/>
                      <a:pt x="1590" y="291"/>
                    </a:cubicBezTo>
                    <a:cubicBezTo>
                      <a:pt x="1611" y="290"/>
                      <a:pt x="1608" y="271"/>
                      <a:pt x="1608" y="271"/>
                    </a:cubicBezTo>
                    <a:cubicBezTo>
                      <a:pt x="1608" y="271"/>
                      <a:pt x="1618" y="117"/>
                      <a:pt x="1618" y="113"/>
                    </a:cubicBezTo>
                    <a:cubicBezTo>
                      <a:pt x="1618" y="109"/>
                      <a:pt x="1624" y="102"/>
                      <a:pt x="1624" y="102"/>
                    </a:cubicBezTo>
                    <a:cubicBezTo>
                      <a:pt x="1624" y="102"/>
                      <a:pt x="1628" y="99"/>
                      <a:pt x="1629" y="95"/>
                    </a:cubicBezTo>
                    <a:cubicBezTo>
                      <a:pt x="1630" y="90"/>
                      <a:pt x="1642" y="81"/>
                      <a:pt x="1642" y="81"/>
                    </a:cubicBezTo>
                    <a:lnTo>
                      <a:pt x="1633" y="77"/>
                    </a:lnTo>
                    <a:close/>
                  </a:path>
                </a:pathLst>
              </a:custGeom>
              <a:solidFill>
                <a:srgbClr val="FBFBFB"/>
              </a:solidFill>
              <a:ln w="9525">
                <a:solidFill>
                  <a:srgbClr val="000000"/>
                </a:solidFill>
                <a:round/>
              </a:ln>
            </p:spPr>
            <p:txBody>
              <a:bodyPr/>
              <a:lstStyle/>
              <a:p>
                <a:endParaRPr lang="zh-CN" altLang="en-US"/>
              </a:p>
            </p:txBody>
          </p:sp>
          <p:sp>
            <p:nvSpPr>
              <p:cNvPr id="12" name="Freeform 32"/>
              <p:cNvSpPr/>
              <p:nvPr/>
            </p:nvSpPr>
            <p:spPr bwMode="auto">
              <a:xfrm>
                <a:off x="3889" y="1802"/>
                <a:ext cx="3758" cy="1007"/>
              </a:xfrm>
              <a:custGeom>
                <a:avLst/>
                <a:gdLst>
                  <a:gd name="T0" fmla="*/ 312 w 1589"/>
                  <a:gd name="T1" fmla="*/ 327 h 426"/>
                  <a:gd name="T2" fmla="*/ 925 w 1589"/>
                  <a:gd name="T3" fmla="*/ 313 h 426"/>
                  <a:gd name="T4" fmla="*/ 1535 w 1589"/>
                  <a:gd name="T5" fmla="*/ 391 h 426"/>
                  <a:gd name="T6" fmla="*/ 1415 w 1589"/>
                  <a:gd name="T7" fmla="*/ 237 h 426"/>
                  <a:gd name="T8" fmla="*/ 1193 w 1589"/>
                  <a:gd name="T9" fmla="*/ 0 h 426"/>
                  <a:gd name="T10" fmla="*/ 1557 w 1589"/>
                  <a:gd name="T11" fmla="*/ 375 h 426"/>
                  <a:gd name="T12" fmla="*/ 1585 w 1589"/>
                  <a:gd name="T13" fmla="*/ 416 h 426"/>
                  <a:gd name="T14" fmla="*/ 1179 w 1589"/>
                  <a:gd name="T15" fmla="*/ 370 h 426"/>
                  <a:gd name="T16" fmla="*/ 181 w 1589"/>
                  <a:gd name="T17" fmla="*/ 375 h 426"/>
                  <a:gd name="T18" fmla="*/ 0 w 1589"/>
                  <a:gd name="T19" fmla="*/ 426 h 426"/>
                  <a:gd name="T20" fmla="*/ 312 w 1589"/>
                  <a:gd name="T21" fmla="*/ 32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9" h="426">
                    <a:moveTo>
                      <a:pt x="312" y="327"/>
                    </a:moveTo>
                    <a:cubicBezTo>
                      <a:pt x="635" y="280"/>
                      <a:pt x="833" y="307"/>
                      <a:pt x="925" y="313"/>
                    </a:cubicBezTo>
                    <a:cubicBezTo>
                      <a:pt x="1255" y="341"/>
                      <a:pt x="1523" y="388"/>
                      <a:pt x="1535" y="391"/>
                    </a:cubicBezTo>
                    <a:cubicBezTo>
                      <a:pt x="1543" y="370"/>
                      <a:pt x="1415" y="237"/>
                      <a:pt x="1415" y="237"/>
                    </a:cubicBezTo>
                    <a:cubicBezTo>
                      <a:pt x="1415" y="237"/>
                      <a:pt x="1415" y="237"/>
                      <a:pt x="1193" y="0"/>
                    </a:cubicBezTo>
                    <a:cubicBezTo>
                      <a:pt x="1199" y="13"/>
                      <a:pt x="1526" y="341"/>
                      <a:pt x="1557" y="375"/>
                    </a:cubicBezTo>
                    <a:cubicBezTo>
                      <a:pt x="1589" y="409"/>
                      <a:pt x="1585" y="416"/>
                      <a:pt x="1585" y="416"/>
                    </a:cubicBezTo>
                    <a:cubicBezTo>
                      <a:pt x="1558" y="413"/>
                      <a:pt x="1346" y="384"/>
                      <a:pt x="1179" y="370"/>
                    </a:cubicBezTo>
                    <a:cubicBezTo>
                      <a:pt x="991" y="354"/>
                      <a:pt x="516" y="308"/>
                      <a:pt x="181" y="375"/>
                    </a:cubicBezTo>
                    <a:cubicBezTo>
                      <a:pt x="181" y="375"/>
                      <a:pt x="65" y="405"/>
                      <a:pt x="0" y="426"/>
                    </a:cubicBezTo>
                    <a:cubicBezTo>
                      <a:pt x="0" y="426"/>
                      <a:pt x="169" y="346"/>
                      <a:pt x="312" y="327"/>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53622" name="Freeform 33"/>
              <p:cNvSpPr>
                <a:spLocks noChangeArrowheads="1"/>
              </p:cNvSpPr>
              <p:nvPr/>
            </p:nvSpPr>
            <p:spPr bwMode="auto">
              <a:xfrm>
                <a:off x="3879" y="2526"/>
                <a:ext cx="3828" cy="788"/>
              </a:xfrm>
              <a:custGeom>
                <a:avLst/>
                <a:gdLst>
                  <a:gd name="T0" fmla="*/ 0 w 1619"/>
                  <a:gd name="T1" fmla="*/ 118 h 333"/>
                  <a:gd name="T2" fmla="*/ 1 w 1619"/>
                  <a:gd name="T3" fmla="*/ 126 h 333"/>
                  <a:gd name="T4" fmla="*/ 14 w 1619"/>
                  <a:gd name="T5" fmla="*/ 162 h 333"/>
                  <a:gd name="T6" fmla="*/ 13 w 1619"/>
                  <a:gd name="T7" fmla="*/ 207 h 333"/>
                  <a:gd name="T8" fmla="*/ 5 w 1619"/>
                  <a:gd name="T9" fmla="*/ 273 h 333"/>
                  <a:gd name="T10" fmla="*/ 15 w 1619"/>
                  <a:gd name="T11" fmla="*/ 276 h 333"/>
                  <a:gd name="T12" fmla="*/ 20 w 1619"/>
                  <a:gd name="T13" fmla="*/ 276 h 333"/>
                  <a:gd name="T14" fmla="*/ 19 w 1619"/>
                  <a:gd name="T15" fmla="*/ 289 h 333"/>
                  <a:gd name="T16" fmla="*/ 30 w 1619"/>
                  <a:gd name="T17" fmla="*/ 291 h 333"/>
                  <a:gd name="T18" fmla="*/ 29 w 1619"/>
                  <a:gd name="T19" fmla="*/ 316 h 333"/>
                  <a:gd name="T20" fmla="*/ 55 w 1619"/>
                  <a:gd name="T21" fmla="*/ 324 h 333"/>
                  <a:gd name="T22" fmla="*/ 1566 w 1619"/>
                  <a:gd name="T23" fmla="*/ 325 h 333"/>
                  <a:gd name="T24" fmla="*/ 1614 w 1619"/>
                  <a:gd name="T25" fmla="*/ 290 h 333"/>
                  <a:gd name="T26" fmla="*/ 1596 w 1619"/>
                  <a:gd name="T27" fmla="*/ 253 h 333"/>
                  <a:gd name="T28" fmla="*/ 1602 w 1619"/>
                  <a:gd name="T29" fmla="*/ 150 h 333"/>
                  <a:gd name="T30" fmla="*/ 1595 w 1619"/>
                  <a:gd name="T31" fmla="*/ 131 h 333"/>
                  <a:gd name="T32" fmla="*/ 1587 w 1619"/>
                  <a:gd name="T33" fmla="*/ 109 h 333"/>
                  <a:gd name="T34" fmla="*/ 1179 w 1619"/>
                  <a:gd name="T35" fmla="*/ 62 h 333"/>
                  <a:gd name="T36" fmla="*/ 181 w 1619"/>
                  <a:gd name="T37" fmla="*/ 67 h 333"/>
                  <a:gd name="T38" fmla="*/ 0 w 1619"/>
                  <a:gd name="T39" fmla="*/ 118 h 3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19"/>
                  <a:gd name="T61" fmla="*/ 0 h 333"/>
                  <a:gd name="T62" fmla="*/ 1619 w 1619"/>
                  <a:gd name="T63" fmla="*/ 333 h 3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19" h="333">
                    <a:moveTo>
                      <a:pt x="0" y="118"/>
                    </a:moveTo>
                    <a:cubicBezTo>
                      <a:pt x="1" y="126"/>
                      <a:pt x="1" y="126"/>
                      <a:pt x="1" y="126"/>
                    </a:cubicBezTo>
                    <a:cubicBezTo>
                      <a:pt x="1" y="126"/>
                      <a:pt x="14" y="142"/>
                      <a:pt x="14" y="162"/>
                    </a:cubicBezTo>
                    <a:cubicBezTo>
                      <a:pt x="14" y="183"/>
                      <a:pt x="20" y="179"/>
                      <a:pt x="13" y="207"/>
                    </a:cubicBezTo>
                    <a:cubicBezTo>
                      <a:pt x="9" y="237"/>
                      <a:pt x="5" y="273"/>
                      <a:pt x="5" y="273"/>
                    </a:cubicBezTo>
                    <a:cubicBezTo>
                      <a:pt x="15" y="276"/>
                      <a:pt x="15" y="276"/>
                      <a:pt x="15" y="276"/>
                    </a:cubicBezTo>
                    <a:cubicBezTo>
                      <a:pt x="20" y="276"/>
                      <a:pt x="20" y="276"/>
                      <a:pt x="20" y="276"/>
                    </a:cubicBezTo>
                    <a:cubicBezTo>
                      <a:pt x="19" y="289"/>
                      <a:pt x="19" y="289"/>
                      <a:pt x="19" y="289"/>
                    </a:cubicBezTo>
                    <a:cubicBezTo>
                      <a:pt x="19" y="289"/>
                      <a:pt x="22" y="292"/>
                      <a:pt x="30" y="291"/>
                    </a:cubicBezTo>
                    <a:cubicBezTo>
                      <a:pt x="29" y="316"/>
                      <a:pt x="29" y="316"/>
                      <a:pt x="29" y="316"/>
                    </a:cubicBezTo>
                    <a:cubicBezTo>
                      <a:pt x="29" y="316"/>
                      <a:pt x="43" y="323"/>
                      <a:pt x="55" y="324"/>
                    </a:cubicBezTo>
                    <a:cubicBezTo>
                      <a:pt x="68" y="324"/>
                      <a:pt x="1566" y="325"/>
                      <a:pt x="1566" y="325"/>
                    </a:cubicBezTo>
                    <a:cubicBezTo>
                      <a:pt x="1566" y="325"/>
                      <a:pt x="1619" y="333"/>
                      <a:pt x="1614" y="290"/>
                    </a:cubicBezTo>
                    <a:cubicBezTo>
                      <a:pt x="1612" y="277"/>
                      <a:pt x="1596" y="253"/>
                      <a:pt x="1596" y="253"/>
                    </a:cubicBezTo>
                    <a:cubicBezTo>
                      <a:pt x="1602" y="150"/>
                      <a:pt x="1602" y="150"/>
                      <a:pt x="1602" y="150"/>
                    </a:cubicBezTo>
                    <a:cubicBezTo>
                      <a:pt x="1602" y="150"/>
                      <a:pt x="1603" y="141"/>
                      <a:pt x="1595" y="131"/>
                    </a:cubicBezTo>
                    <a:cubicBezTo>
                      <a:pt x="1587" y="116"/>
                      <a:pt x="1587" y="109"/>
                      <a:pt x="1587" y="109"/>
                    </a:cubicBezTo>
                    <a:cubicBezTo>
                      <a:pt x="1587" y="109"/>
                      <a:pt x="1357" y="77"/>
                      <a:pt x="1179" y="62"/>
                    </a:cubicBezTo>
                    <a:cubicBezTo>
                      <a:pt x="991" y="46"/>
                      <a:pt x="516" y="0"/>
                      <a:pt x="181" y="67"/>
                    </a:cubicBezTo>
                    <a:cubicBezTo>
                      <a:pt x="181" y="67"/>
                      <a:pt x="65" y="97"/>
                      <a:pt x="0" y="118"/>
                    </a:cubicBezTo>
                    <a:close/>
                  </a:path>
                </a:pathLst>
              </a:custGeom>
              <a:solidFill>
                <a:srgbClr val="FBFBFB"/>
              </a:solidFill>
              <a:ln w="9525">
                <a:solidFill>
                  <a:srgbClr val="000000"/>
                </a:solidFill>
                <a:round/>
              </a:ln>
            </p:spPr>
            <p:txBody>
              <a:bodyPr/>
              <a:lstStyle/>
              <a:p>
                <a:endParaRPr lang="zh-CN" altLang="en-US"/>
              </a:p>
            </p:txBody>
          </p:sp>
          <p:sp>
            <p:nvSpPr>
              <p:cNvPr id="14" name="Freeform 34"/>
              <p:cNvSpPr/>
              <p:nvPr/>
            </p:nvSpPr>
            <p:spPr bwMode="auto">
              <a:xfrm>
                <a:off x="317" y="2648"/>
                <a:ext cx="3456" cy="160"/>
              </a:xfrm>
              <a:custGeom>
                <a:avLst/>
                <a:gdLst>
                  <a:gd name="T0" fmla="*/ 1462 w 1462"/>
                  <a:gd name="T1" fmla="*/ 68 h 68"/>
                  <a:gd name="T2" fmla="*/ 980 w 1462"/>
                  <a:gd name="T3" fmla="*/ 1 h 68"/>
                  <a:gd name="T4" fmla="*/ 594 w 1462"/>
                  <a:gd name="T5" fmla="*/ 10 h 68"/>
                  <a:gd name="T6" fmla="*/ 58 w 1462"/>
                  <a:gd name="T7" fmla="*/ 38 h 68"/>
                  <a:gd name="T8" fmla="*/ 0 w 1462"/>
                  <a:gd name="T9" fmla="*/ 40 h 68"/>
                  <a:gd name="T10" fmla="*/ 263 w 1462"/>
                  <a:gd name="T11" fmla="*/ 34 h 68"/>
                  <a:gd name="T12" fmla="*/ 820 w 1462"/>
                  <a:gd name="T13" fmla="*/ 10 h 68"/>
                  <a:gd name="T14" fmla="*/ 1330 w 1462"/>
                  <a:gd name="T15" fmla="*/ 41 h 68"/>
                  <a:gd name="T16" fmla="*/ 1462 w 1462"/>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2" h="68">
                    <a:moveTo>
                      <a:pt x="1462" y="68"/>
                    </a:moveTo>
                    <a:cubicBezTo>
                      <a:pt x="1462" y="68"/>
                      <a:pt x="1277" y="8"/>
                      <a:pt x="980" y="1"/>
                    </a:cubicBezTo>
                    <a:cubicBezTo>
                      <a:pt x="940" y="0"/>
                      <a:pt x="774" y="0"/>
                      <a:pt x="594" y="10"/>
                    </a:cubicBezTo>
                    <a:cubicBezTo>
                      <a:pt x="413" y="21"/>
                      <a:pt x="58" y="38"/>
                      <a:pt x="58" y="38"/>
                    </a:cubicBezTo>
                    <a:cubicBezTo>
                      <a:pt x="0" y="40"/>
                      <a:pt x="0" y="40"/>
                      <a:pt x="0" y="40"/>
                    </a:cubicBezTo>
                    <a:cubicBezTo>
                      <a:pt x="263" y="34"/>
                      <a:pt x="263" y="34"/>
                      <a:pt x="263" y="34"/>
                    </a:cubicBezTo>
                    <a:cubicBezTo>
                      <a:pt x="263" y="34"/>
                      <a:pt x="729" y="10"/>
                      <a:pt x="820" y="10"/>
                    </a:cubicBezTo>
                    <a:cubicBezTo>
                      <a:pt x="912" y="9"/>
                      <a:pt x="1031" y="5"/>
                      <a:pt x="1330" y="41"/>
                    </a:cubicBezTo>
                    <a:cubicBezTo>
                      <a:pt x="1358" y="45"/>
                      <a:pt x="1451" y="62"/>
                      <a:pt x="1462" y="68"/>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5" name="Freeform 35"/>
              <p:cNvSpPr/>
              <p:nvPr/>
            </p:nvSpPr>
            <p:spPr bwMode="auto">
              <a:xfrm>
                <a:off x="697" y="2665"/>
                <a:ext cx="3031" cy="140"/>
              </a:xfrm>
              <a:custGeom>
                <a:avLst/>
                <a:gdLst>
                  <a:gd name="T0" fmla="*/ 1282 w 1282"/>
                  <a:gd name="T1" fmla="*/ 59 h 59"/>
                  <a:gd name="T2" fmla="*/ 750 w 1282"/>
                  <a:gd name="T3" fmla="*/ 9 h 59"/>
                  <a:gd name="T4" fmla="*/ 315 w 1282"/>
                  <a:gd name="T5" fmla="*/ 21 h 59"/>
                  <a:gd name="T6" fmla="*/ 0 w 1282"/>
                  <a:gd name="T7" fmla="*/ 33 h 59"/>
                  <a:gd name="T8" fmla="*/ 441 w 1282"/>
                  <a:gd name="T9" fmla="*/ 18 h 59"/>
                  <a:gd name="T10" fmla="*/ 998 w 1282"/>
                  <a:gd name="T11" fmla="*/ 23 h 59"/>
                  <a:gd name="T12" fmla="*/ 1282 w 128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1282" h="59">
                    <a:moveTo>
                      <a:pt x="1282" y="59"/>
                    </a:moveTo>
                    <a:cubicBezTo>
                      <a:pt x="1282" y="59"/>
                      <a:pt x="1105" y="17"/>
                      <a:pt x="750" y="9"/>
                    </a:cubicBezTo>
                    <a:cubicBezTo>
                      <a:pt x="716" y="8"/>
                      <a:pt x="495" y="12"/>
                      <a:pt x="315" y="21"/>
                    </a:cubicBezTo>
                    <a:cubicBezTo>
                      <a:pt x="107" y="30"/>
                      <a:pt x="0" y="33"/>
                      <a:pt x="0" y="33"/>
                    </a:cubicBezTo>
                    <a:cubicBezTo>
                      <a:pt x="441" y="18"/>
                      <a:pt x="441" y="18"/>
                      <a:pt x="441" y="18"/>
                    </a:cubicBezTo>
                    <a:cubicBezTo>
                      <a:pt x="441" y="18"/>
                      <a:pt x="761" y="0"/>
                      <a:pt x="998" y="23"/>
                    </a:cubicBezTo>
                    <a:cubicBezTo>
                      <a:pt x="1149" y="39"/>
                      <a:pt x="1241" y="51"/>
                      <a:pt x="1282" y="59"/>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6" name="Freeform 36"/>
              <p:cNvSpPr/>
              <p:nvPr/>
            </p:nvSpPr>
            <p:spPr bwMode="auto">
              <a:xfrm>
                <a:off x="854" y="2695"/>
                <a:ext cx="2593" cy="87"/>
              </a:xfrm>
              <a:custGeom>
                <a:avLst/>
                <a:gdLst>
                  <a:gd name="T0" fmla="*/ 1097 w 1097"/>
                  <a:gd name="T1" fmla="*/ 37 h 37"/>
                  <a:gd name="T2" fmla="*/ 524 w 1097"/>
                  <a:gd name="T3" fmla="*/ 14 h 37"/>
                  <a:gd name="T4" fmla="*/ 0 w 1097"/>
                  <a:gd name="T5" fmla="*/ 30 h 37"/>
                  <a:gd name="T6" fmla="*/ 504 w 1097"/>
                  <a:gd name="T7" fmla="*/ 17 h 37"/>
                  <a:gd name="T8" fmla="*/ 1097 w 1097"/>
                  <a:gd name="T9" fmla="*/ 37 h 37"/>
                </a:gdLst>
                <a:ahLst/>
                <a:cxnLst>
                  <a:cxn ang="0">
                    <a:pos x="T0" y="T1"/>
                  </a:cxn>
                  <a:cxn ang="0">
                    <a:pos x="T2" y="T3"/>
                  </a:cxn>
                  <a:cxn ang="0">
                    <a:pos x="T4" y="T5"/>
                  </a:cxn>
                  <a:cxn ang="0">
                    <a:pos x="T6" y="T7"/>
                  </a:cxn>
                  <a:cxn ang="0">
                    <a:pos x="T8" y="T9"/>
                  </a:cxn>
                </a:cxnLst>
                <a:rect l="0" t="0" r="r" b="b"/>
                <a:pathLst>
                  <a:path w="1097" h="37">
                    <a:moveTo>
                      <a:pt x="1097" y="37"/>
                    </a:moveTo>
                    <a:cubicBezTo>
                      <a:pt x="1097" y="37"/>
                      <a:pt x="852" y="0"/>
                      <a:pt x="524" y="14"/>
                    </a:cubicBezTo>
                    <a:cubicBezTo>
                      <a:pt x="401" y="17"/>
                      <a:pt x="0" y="30"/>
                      <a:pt x="0" y="30"/>
                    </a:cubicBezTo>
                    <a:cubicBezTo>
                      <a:pt x="504" y="17"/>
                      <a:pt x="504" y="17"/>
                      <a:pt x="504" y="17"/>
                    </a:cubicBezTo>
                    <a:cubicBezTo>
                      <a:pt x="504" y="17"/>
                      <a:pt x="928" y="7"/>
                      <a:pt x="1097" y="37"/>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7" name="Freeform 37"/>
              <p:cNvSpPr/>
              <p:nvPr/>
            </p:nvSpPr>
            <p:spPr bwMode="auto">
              <a:xfrm>
                <a:off x="73" y="2740"/>
                <a:ext cx="3657" cy="117"/>
              </a:xfrm>
              <a:custGeom>
                <a:avLst/>
                <a:gdLst>
                  <a:gd name="T0" fmla="*/ 0 w 1547"/>
                  <a:gd name="T1" fmla="*/ 27 h 50"/>
                  <a:gd name="T2" fmla="*/ 514 w 1547"/>
                  <a:gd name="T3" fmla="*/ 23 h 50"/>
                  <a:gd name="T4" fmla="*/ 1484 w 1547"/>
                  <a:gd name="T5" fmla="*/ 40 h 50"/>
                  <a:gd name="T6" fmla="*/ 1547 w 1547"/>
                  <a:gd name="T7" fmla="*/ 50 h 50"/>
                  <a:gd name="T8" fmla="*/ 1069 w 1547"/>
                  <a:gd name="T9" fmla="*/ 25 h 50"/>
                  <a:gd name="T10" fmla="*/ 604 w 1547"/>
                  <a:gd name="T11" fmla="*/ 28 h 50"/>
                  <a:gd name="T12" fmla="*/ 0 w 1547"/>
                  <a:gd name="T13" fmla="*/ 27 h 50"/>
                </a:gdLst>
                <a:ahLst/>
                <a:cxnLst>
                  <a:cxn ang="0">
                    <a:pos x="T0" y="T1"/>
                  </a:cxn>
                  <a:cxn ang="0">
                    <a:pos x="T2" y="T3"/>
                  </a:cxn>
                  <a:cxn ang="0">
                    <a:pos x="T4" y="T5"/>
                  </a:cxn>
                  <a:cxn ang="0">
                    <a:pos x="T6" y="T7"/>
                  </a:cxn>
                  <a:cxn ang="0">
                    <a:pos x="T8" y="T9"/>
                  </a:cxn>
                  <a:cxn ang="0">
                    <a:pos x="T10" y="T11"/>
                  </a:cxn>
                  <a:cxn ang="0">
                    <a:pos x="T12" y="T13"/>
                  </a:cxn>
                </a:cxnLst>
                <a:rect l="0" t="0" r="r" b="b"/>
                <a:pathLst>
                  <a:path w="1547" h="50">
                    <a:moveTo>
                      <a:pt x="0" y="27"/>
                    </a:moveTo>
                    <a:cubicBezTo>
                      <a:pt x="0" y="27"/>
                      <a:pt x="306" y="31"/>
                      <a:pt x="514" y="23"/>
                    </a:cubicBezTo>
                    <a:cubicBezTo>
                      <a:pt x="722" y="19"/>
                      <a:pt x="1088" y="0"/>
                      <a:pt x="1484" y="40"/>
                    </a:cubicBezTo>
                    <a:cubicBezTo>
                      <a:pt x="1547" y="50"/>
                      <a:pt x="1547" y="50"/>
                      <a:pt x="1547" y="50"/>
                    </a:cubicBezTo>
                    <a:cubicBezTo>
                      <a:pt x="1547" y="50"/>
                      <a:pt x="1416" y="26"/>
                      <a:pt x="1069" y="25"/>
                    </a:cubicBezTo>
                    <a:cubicBezTo>
                      <a:pt x="604" y="28"/>
                      <a:pt x="604" y="28"/>
                      <a:pt x="604" y="28"/>
                    </a:cubicBezTo>
                    <a:cubicBezTo>
                      <a:pt x="604" y="28"/>
                      <a:pt x="30" y="35"/>
                      <a:pt x="0" y="27"/>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8" name="Freeform 38"/>
              <p:cNvSpPr/>
              <p:nvPr/>
            </p:nvSpPr>
            <p:spPr bwMode="auto">
              <a:xfrm>
                <a:off x="3968" y="2623"/>
                <a:ext cx="3370" cy="175"/>
              </a:xfrm>
              <a:custGeom>
                <a:avLst/>
                <a:gdLst>
                  <a:gd name="T0" fmla="*/ 0 w 1425"/>
                  <a:gd name="T1" fmla="*/ 74 h 74"/>
                  <a:gd name="T2" fmla="*/ 751 w 1425"/>
                  <a:gd name="T3" fmla="*/ 20 h 74"/>
                  <a:gd name="T4" fmla="*/ 1425 w 1425"/>
                  <a:gd name="T5" fmla="*/ 55 h 74"/>
                  <a:gd name="T6" fmla="*/ 664 w 1425"/>
                  <a:gd name="T7" fmla="*/ 27 h 74"/>
                  <a:gd name="T8" fmla="*/ 0 w 1425"/>
                  <a:gd name="T9" fmla="*/ 74 h 74"/>
                </a:gdLst>
                <a:ahLst/>
                <a:cxnLst>
                  <a:cxn ang="0">
                    <a:pos x="T0" y="T1"/>
                  </a:cxn>
                  <a:cxn ang="0">
                    <a:pos x="T2" y="T3"/>
                  </a:cxn>
                  <a:cxn ang="0">
                    <a:pos x="T4" y="T5"/>
                  </a:cxn>
                  <a:cxn ang="0">
                    <a:pos x="T6" y="T7"/>
                  </a:cxn>
                  <a:cxn ang="0">
                    <a:pos x="T8" y="T9"/>
                  </a:cxn>
                </a:cxnLst>
                <a:rect l="0" t="0" r="r" b="b"/>
                <a:pathLst>
                  <a:path w="1425" h="74">
                    <a:moveTo>
                      <a:pt x="0" y="74"/>
                    </a:moveTo>
                    <a:cubicBezTo>
                      <a:pt x="0" y="74"/>
                      <a:pt x="266" y="0"/>
                      <a:pt x="751" y="20"/>
                    </a:cubicBezTo>
                    <a:cubicBezTo>
                      <a:pt x="1084" y="35"/>
                      <a:pt x="1425" y="55"/>
                      <a:pt x="1425" y="55"/>
                    </a:cubicBezTo>
                    <a:cubicBezTo>
                      <a:pt x="1425" y="55"/>
                      <a:pt x="808" y="27"/>
                      <a:pt x="664" y="27"/>
                    </a:cubicBezTo>
                    <a:cubicBezTo>
                      <a:pt x="517" y="27"/>
                      <a:pt x="294" y="19"/>
                      <a:pt x="0" y="74"/>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9" name="Freeform 39"/>
              <p:cNvSpPr/>
              <p:nvPr/>
            </p:nvSpPr>
            <p:spPr bwMode="auto">
              <a:xfrm>
                <a:off x="4096" y="2688"/>
                <a:ext cx="3244" cy="92"/>
              </a:xfrm>
              <a:custGeom>
                <a:avLst/>
                <a:gdLst>
                  <a:gd name="T0" fmla="*/ 0 w 1372"/>
                  <a:gd name="T1" fmla="*/ 39 h 39"/>
                  <a:gd name="T2" fmla="*/ 448 w 1372"/>
                  <a:gd name="T3" fmla="*/ 10 h 39"/>
                  <a:gd name="T4" fmla="*/ 1087 w 1372"/>
                  <a:gd name="T5" fmla="*/ 24 h 39"/>
                  <a:gd name="T6" fmla="*/ 1306 w 1372"/>
                  <a:gd name="T7" fmla="*/ 30 h 39"/>
                  <a:gd name="T8" fmla="*/ 1372 w 1372"/>
                  <a:gd name="T9" fmla="*/ 31 h 39"/>
                  <a:gd name="T10" fmla="*/ 719 w 1372"/>
                  <a:gd name="T11" fmla="*/ 17 h 39"/>
                  <a:gd name="T12" fmla="*/ 0 w 137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372" h="39">
                    <a:moveTo>
                      <a:pt x="0" y="39"/>
                    </a:moveTo>
                    <a:cubicBezTo>
                      <a:pt x="0" y="39"/>
                      <a:pt x="214" y="8"/>
                      <a:pt x="448" y="10"/>
                    </a:cubicBezTo>
                    <a:cubicBezTo>
                      <a:pt x="688" y="11"/>
                      <a:pt x="1087" y="24"/>
                      <a:pt x="1087" y="24"/>
                    </a:cubicBezTo>
                    <a:cubicBezTo>
                      <a:pt x="1306" y="30"/>
                      <a:pt x="1306" y="30"/>
                      <a:pt x="1306" y="30"/>
                    </a:cubicBezTo>
                    <a:cubicBezTo>
                      <a:pt x="1372" y="31"/>
                      <a:pt x="1372" y="31"/>
                      <a:pt x="1372" y="31"/>
                    </a:cubicBezTo>
                    <a:cubicBezTo>
                      <a:pt x="719" y="17"/>
                      <a:pt x="719" y="17"/>
                      <a:pt x="719" y="17"/>
                    </a:cubicBezTo>
                    <a:cubicBezTo>
                      <a:pt x="719" y="17"/>
                      <a:pt x="365" y="0"/>
                      <a:pt x="0" y="39"/>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20" name="Freeform 40"/>
              <p:cNvSpPr/>
              <p:nvPr/>
            </p:nvSpPr>
            <p:spPr bwMode="auto">
              <a:xfrm>
                <a:off x="4311" y="2730"/>
                <a:ext cx="2611" cy="37"/>
              </a:xfrm>
              <a:custGeom>
                <a:avLst/>
                <a:gdLst>
                  <a:gd name="T0" fmla="*/ 0 w 1105"/>
                  <a:gd name="T1" fmla="*/ 16 h 16"/>
                  <a:gd name="T2" fmla="*/ 392 w 1105"/>
                  <a:gd name="T3" fmla="*/ 2 h 16"/>
                  <a:gd name="T4" fmla="*/ 1105 w 1105"/>
                  <a:gd name="T5" fmla="*/ 13 h 16"/>
                  <a:gd name="T6" fmla="*/ 372 w 1105"/>
                  <a:gd name="T7" fmla="*/ 7 h 16"/>
                  <a:gd name="T8" fmla="*/ 0 w 1105"/>
                  <a:gd name="T9" fmla="*/ 16 h 16"/>
                </a:gdLst>
                <a:ahLst/>
                <a:cxnLst>
                  <a:cxn ang="0">
                    <a:pos x="T0" y="T1"/>
                  </a:cxn>
                  <a:cxn ang="0">
                    <a:pos x="T2" y="T3"/>
                  </a:cxn>
                  <a:cxn ang="0">
                    <a:pos x="T4" y="T5"/>
                  </a:cxn>
                  <a:cxn ang="0">
                    <a:pos x="T6" y="T7"/>
                  </a:cxn>
                  <a:cxn ang="0">
                    <a:pos x="T8" y="T9"/>
                  </a:cxn>
                </a:cxnLst>
                <a:rect l="0" t="0" r="r" b="b"/>
                <a:pathLst>
                  <a:path w="1105" h="16">
                    <a:moveTo>
                      <a:pt x="0" y="16"/>
                    </a:moveTo>
                    <a:cubicBezTo>
                      <a:pt x="0" y="16"/>
                      <a:pt x="207" y="0"/>
                      <a:pt x="392" y="2"/>
                    </a:cubicBezTo>
                    <a:cubicBezTo>
                      <a:pt x="577" y="3"/>
                      <a:pt x="1105" y="13"/>
                      <a:pt x="1105" y="13"/>
                    </a:cubicBezTo>
                    <a:cubicBezTo>
                      <a:pt x="372" y="7"/>
                      <a:pt x="372" y="7"/>
                      <a:pt x="372" y="7"/>
                    </a:cubicBezTo>
                    <a:cubicBezTo>
                      <a:pt x="372" y="7"/>
                      <a:pt x="48" y="9"/>
                      <a:pt x="0" y="16"/>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21" name="Freeform 41"/>
              <p:cNvSpPr/>
              <p:nvPr/>
            </p:nvSpPr>
            <p:spPr bwMode="auto">
              <a:xfrm>
                <a:off x="4007" y="2777"/>
                <a:ext cx="2990" cy="85"/>
              </a:xfrm>
              <a:custGeom>
                <a:avLst/>
                <a:gdLst>
                  <a:gd name="T0" fmla="*/ 0 w 1265"/>
                  <a:gd name="T1" fmla="*/ 36 h 36"/>
                  <a:gd name="T2" fmla="*/ 1265 w 1265"/>
                  <a:gd name="T3" fmla="*/ 22 h 36"/>
                  <a:gd name="T4" fmla="*/ 912 w 1265"/>
                  <a:gd name="T5" fmla="*/ 25 h 36"/>
                  <a:gd name="T6" fmla="*/ 315 w 1265"/>
                  <a:gd name="T7" fmla="*/ 28 h 36"/>
                  <a:gd name="T8" fmla="*/ 0 w 1265"/>
                  <a:gd name="T9" fmla="*/ 36 h 36"/>
                </a:gdLst>
                <a:ahLst/>
                <a:cxnLst>
                  <a:cxn ang="0">
                    <a:pos x="T0" y="T1"/>
                  </a:cxn>
                  <a:cxn ang="0">
                    <a:pos x="T2" y="T3"/>
                  </a:cxn>
                  <a:cxn ang="0">
                    <a:pos x="T4" y="T5"/>
                  </a:cxn>
                  <a:cxn ang="0">
                    <a:pos x="T6" y="T7"/>
                  </a:cxn>
                  <a:cxn ang="0">
                    <a:pos x="T8" y="T9"/>
                  </a:cxn>
                </a:cxnLst>
                <a:rect l="0" t="0" r="r" b="b"/>
                <a:pathLst>
                  <a:path w="1265" h="36">
                    <a:moveTo>
                      <a:pt x="0" y="36"/>
                    </a:moveTo>
                    <a:cubicBezTo>
                      <a:pt x="0" y="36"/>
                      <a:pt x="445" y="0"/>
                      <a:pt x="1265" y="22"/>
                    </a:cubicBezTo>
                    <a:cubicBezTo>
                      <a:pt x="912" y="25"/>
                      <a:pt x="912" y="25"/>
                      <a:pt x="912" y="25"/>
                    </a:cubicBezTo>
                    <a:cubicBezTo>
                      <a:pt x="315" y="28"/>
                      <a:pt x="315" y="28"/>
                      <a:pt x="315" y="28"/>
                    </a:cubicBezTo>
                    <a:lnTo>
                      <a:pt x="0" y="36"/>
                    </a:ln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22" name="Freeform 42"/>
              <p:cNvSpPr/>
              <p:nvPr/>
            </p:nvSpPr>
            <p:spPr bwMode="auto">
              <a:xfrm>
                <a:off x="3867" y="1770"/>
                <a:ext cx="3359" cy="1037"/>
              </a:xfrm>
              <a:custGeom>
                <a:avLst/>
                <a:gdLst>
                  <a:gd name="T0" fmla="*/ 0 w 1421"/>
                  <a:gd name="T1" fmla="*/ 437 h 438"/>
                  <a:gd name="T2" fmla="*/ 8 w 1421"/>
                  <a:gd name="T3" fmla="*/ 431 h 438"/>
                  <a:gd name="T4" fmla="*/ 11 w 1421"/>
                  <a:gd name="T5" fmla="*/ 429 h 438"/>
                  <a:gd name="T6" fmla="*/ 28 w 1421"/>
                  <a:gd name="T7" fmla="*/ 416 h 438"/>
                  <a:gd name="T8" fmla="*/ 66 w 1421"/>
                  <a:gd name="T9" fmla="*/ 383 h 438"/>
                  <a:gd name="T10" fmla="*/ 95 w 1421"/>
                  <a:gd name="T11" fmla="*/ 360 h 438"/>
                  <a:gd name="T12" fmla="*/ 355 w 1421"/>
                  <a:gd name="T13" fmla="*/ 220 h 438"/>
                  <a:gd name="T14" fmla="*/ 913 w 1421"/>
                  <a:gd name="T15" fmla="*/ 66 h 438"/>
                  <a:gd name="T16" fmla="*/ 1377 w 1421"/>
                  <a:gd name="T17" fmla="*/ 0 h 438"/>
                  <a:gd name="T18" fmla="*/ 1421 w 1421"/>
                  <a:gd name="T19" fmla="*/ 52 h 438"/>
                  <a:gd name="T20" fmla="*/ 1 w 1421"/>
                  <a:gd name="T21"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1" h="438">
                    <a:moveTo>
                      <a:pt x="0" y="437"/>
                    </a:moveTo>
                    <a:cubicBezTo>
                      <a:pt x="0" y="438"/>
                      <a:pt x="5" y="433"/>
                      <a:pt x="8" y="431"/>
                    </a:cubicBezTo>
                    <a:cubicBezTo>
                      <a:pt x="11" y="429"/>
                      <a:pt x="11" y="429"/>
                      <a:pt x="11" y="429"/>
                    </a:cubicBezTo>
                    <a:cubicBezTo>
                      <a:pt x="23" y="420"/>
                      <a:pt x="28" y="416"/>
                      <a:pt x="28" y="416"/>
                    </a:cubicBezTo>
                    <a:cubicBezTo>
                      <a:pt x="66" y="383"/>
                      <a:pt x="66" y="383"/>
                      <a:pt x="66" y="383"/>
                    </a:cubicBezTo>
                    <a:cubicBezTo>
                      <a:pt x="95" y="360"/>
                      <a:pt x="95" y="360"/>
                      <a:pt x="95" y="360"/>
                    </a:cubicBezTo>
                    <a:cubicBezTo>
                      <a:pt x="179" y="296"/>
                      <a:pt x="299" y="243"/>
                      <a:pt x="355" y="220"/>
                    </a:cubicBezTo>
                    <a:cubicBezTo>
                      <a:pt x="536" y="149"/>
                      <a:pt x="689" y="114"/>
                      <a:pt x="913" y="66"/>
                    </a:cubicBezTo>
                    <a:cubicBezTo>
                      <a:pt x="1137" y="18"/>
                      <a:pt x="1377" y="0"/>
                      <a:pt x="1377" y="0"/>
                    </a:cubicBezTo>
                    <a:cubicBezTo>
                      <a:pt x="1421" y="52"/>
                      <a:pt x="1421" y="52"/>
                      <a:pt x="1421" y="52"/>
                    </a:cubicBezTo>
                    <a:cubicBezTo>
                      <a:pt x="1421" y="52"/>
                      <a:pt x="502" y="55"/>
                      <a:pt x="1" y="437"/>
                    </a:cubicBezTo>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23" name="Freeform 43"/>
              <p:cNvSpPr/>
              <p:nvPr/>
            </p:nvSpPr>
            <p:spPr bwMode="auto">
              <a:xfrm>
                <a:off x="513" y="1738"/>
                <a:ext cx="3353" cy="1067"/>
              </a:xfrm>
              <a:custGeom>
                <a:avLst/>
                <a:gdLst>
                  <a:gd name="T0" fmla="*/ 42 w 1418"/>
                  <a:gd name="T1" fmla="*/ 0 h 451"/>
                  <a:gd name="T2" fmla="*/ 0 w 1418"/>
                  <a:gd name="T3" fmla="*/ 57 h 451"/>
                  <a:gd name="T4" fmla="*/ 1418 w 1418"/>
                  <a:gd name="T5" fmla="*/ 451 h 451"/>
                  <a:gd name="T6" fmla="*/ 42 w 1418"/>
                  <a:gd name="T7" fmla="*/ 0 h 451"/>
                </a:gdLst>
                <a:ahLst/>
                <a:cxnLst>
                  <a:cxn ang="0">
                    <a:pos x="T0" y="T1"/>
                  </a:cxn>
                  <a:cxn ang="0">
                    <a:pos x="T2" y="T3"/>
                  </a:cxn>
                  <a:cxn ang="0">
                    <a:pos x="T4" y="T5"/>
                  </a:cxn>
                  <a:cxn ang="0">
                    <a:pos x="T6" y="T7"/>
                  </a:cxn>
                </a:cxnLst>
                <a:rect l="0" t="0" r="r" b="b"/>
                <a:pathLst>
                  <a:path w="1418" h="451">
                    <a:moveTo>
                      <a:pt x="42" y="0"/>
                    </a:moveTo>
                    <a:cubicBezTo>
                      <a:pt x="0" y="57"/>
                      <a:pt x="0" y="57"/>
                      <a:pt x="0" y="57"/>
                    </a:cubicBezTo>
                    <a:cubicBezTo>
                      <a:pt x="0" y="57"/>
                      <a:pt x="930" y="155"/>
                      <a:pt x="1418" y="451"/>
                    </a:cubicBezTo>
                    <a:cubicBezTo>
                      <a:pt x="1375" y="410"/>
                      <a:pt x="1156" y="166"/>
                      <a:pt x="42" y="0"/>
                    </a:cubicBezTo>
                    <a:close/>
                  </a:path>
                </a:pathLst>
              </a:custGeom>
              <a:solidFill>
                <a:schemeClr val="bg1">
                  <a:lumMod val="85000"/>
                </a:schemeClr>
              </a:solidFill>
              <a:ln w="9525">
                <a:solidFill>
                  <a:srgbClr val="000000"/>
                </a:solidFill>
                <a:round/>
              </a:ln>
            </p:spPr>
            <p:txBody>
              <a:bodyPr/>
              <a:lstStyle/>
              <a:p>
                <a:pPr fontAlgn="auto">
                  <a:spcBef>
                    <a:spcPts val="0"/>
                  </a:spcBef>
                  <a:spcAft>
                    <a:spcPts val="0"/>
                  </a:spcAft>
                  <a:defRPr/>
                </a:pPr>
                <a:endParaRPr lang="zh-CN" altLang="en-US">
                  <a:latin typeface="+mn-lt"/>
                  <a:ea typeface="+mn-ea"/>
                </a:endParaRPr>
              </a:p>
            </p:txBody>
          </p:sp>
          <p:sp>
            <p:nvSpPr>
              <p:cNvPr id="153633" name="Freeform 44"/>
              <p:cNvSpPr>
                <a:spLocks noChangeArrowheads="1"/>
              </p:cNvSpPr>
              <p:nvPr/>
            </p:nvSpPr>
            <p:spPr bwMode="auto">
              <a:xfrm>
                <a:off x="553" y="982"/>
                <a:ext cx="3323" cy="1823"/>
              </a:xfrm>
              <a:custGeom>
                <a:avLst/>
                <a:gdLst>
                  <a:gd name="T0" fmla="*/ 1335 w 1405"/>
                  <a:gd name="T1" fmla="*/ 454 h 770"/>
                  <a:gd name="T2" fmla="*/ 180 w 1405"/>
                  <a:gd name="T3" fmla="*/ 0 h 770"/>
                  <a:gd name="T4" fmla="*/ 136 w 1405"/>
                  <a:gd name="T5" fmla="*/ 86 h 770"/>
                  <a:gd name="T6" fmla="*/ 0 w 1405"/>
                  <a:gd name="T7" fmla="*/ 317 h 770"/>
                  <a:gd name="T8" fmla="*/ 526 w 1405"/>
                  <a:gd name="T9" fmla="*/ 423 h 770"/>
                  <a:gd name="T10" fmla="*/ 1094 w 1405"/>
                  <a:gd name="T11" fmla="*/ 588 h 770"/>
                  <a:gd name="T12" fmla="*/ 1402 w 1405"/>
                  <a:gd name="T13" fmla="*/ 770 h 770"/>
                  <a:gd name="T14" fmla="*/ 1335 w 1405"/>
                  <a:gd name="T15" fmla="*/ 454 h 770"/>
                  <a:gd name="T16" fmla="*/ 0 60000 65536"/>
                  <a:gd name="T17" fmla="*/ 0 60000 65536"/>
                  <a:gd name="T18" fmla="*/ 0 60000 65536"/>
                  <a:gd name="T19" fmla="*/ 0 60000 65536"/>
                  <a:gd name="T20" fmla="*/ 0 60000 65536"/>
                  <a:gd name="T21" fmla="*/ 0 60000 65536"/>
                  <a:gd name="T22" fmla="*/ 0 60000 65536"/>
                  <a:gd name="T23" fmla="*/ 0 60000 65536"/>
                  <a:gd name="T24" fmla="*/ 0 w 1405"/>
                  <a:gd name="T25" fmla="*/ 0 h 770"/>
                  <a:gd name="T26" fmla="*/ 1405 w 1405"/>
                  <a:gd name="T27" fmla="*/ 770 h 7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5" h="770">
                    <a:moveTo>
                      <a:pt x="1335" y="454"/>
                    </a:moveTo>
                    <a:cubicBezTo>
                      <a:pt x="1105" y="16"/>
                      <a:pt x="180" y="0"/>
                      <a:pt x="180" y="0"/>
                    </a:cubicBezTo>
                    <a:cubicBezTo>
                      <a:pt x="136" y="86"/>
                      <a:pt x="136" y="86"/>
                      <a:pt x="136" y="86"/>
                    </a:cubicBezTo>
                    <a:cubicBezTo>
                      <a:pt x="0" y="317"/>
                      <a:pt x="0" y="317"/>
                      <a:pt x="0" y="317"/>
                    </a:cubicBezTo>
                    <a:cubicBezTo>
                      <a:pt x="0" y="317"/>
                      <a:pt x="442" y="405"/>
                      <a:pt x="526" y="423"/>
                    </a:cubicBezTo>
                    <a:cubicBezTo>
                      <a:pt x="585" y="436"/>
                      <a:pt x="857" y="493"/>
                      <a:pt x="1094" y="588"/>
                    </a:cubicBezTo>
                    <a:cubicBezTo>
                      <a:pt x="1318" y="693"/>
                      <a:pt x="1402" y="770"/>
                      <a:pt x="1402" y="770"/>
                    </a:cubicBezTo>
                    <a:cubicBezTo>
                      <a:pt x="1402" y="770"/>
                      <a:pt x="1405" y="744"/>
                      <a:pt x="1335" y="454"/>
                    </a:cubicBezTo>
                    <a:close/>
                  </a:path>
                </a:pathLst>
              </a:custGeom>
              <a:solidFill>
                <a:srgbClr val="FBFBFB"/>
              </a:solidFill>
              <a:ln w="9525">
                <a:solidFill>
                  <a:srgbClr val="000000"/>
                </a:solidFill>
                <a:round/>
              </a:ln>
            </p:spPr>
            <p:txBody>
              <a:bodyPr/>
              <a:lstStyle/>
              <a:p>
                <a:endParaRPr lang="zh-CN" altLang="en-US"/>
              </a:p>
            </p:txBody>
          </p:sp>
          <p:sp>
            <p:nvSpPr>
              <p:cNvPr id="153634" name="Freeform 45"/>
              <p:cNvSpPr>
                <a:spLocks noChangeArrowheads="1"/>
              </p:cNvSpPr>
              <p:nvPr/>
            </p:nvSpPr>
            <p:spPr bwMode="auto">
              <a:xfrm>
                <a:off x="3696" y="1043"/>
                <a:ext cx="3516" cy="1765"/>
              </a:xfrm>
              <a:custGeom>
                <a:avLst/>
                <a:gdLst>
                  <a:gd name="T0" fmla="*/ 1480 w 1487"/>
                  <a:gd name="T1" fmla="*/ 309 h 745"/>
                  <a:gd name="T2" fmla="*/ 1486 w 1487"/>
                  <a:gd name="T3" fmla="*/ 302 h 745"/>
                  <a:gd name="T4" fmla="*/ 1464 w 1487"/>
                  <a:gd name="T5" fmla="*/ 277 h 745"/>
                  <a:gd name="T6" fmla="*/ 1466 w 1487"/>
                  <a:gd name="T7" fmla="*/ 277 h 745"/>
                  <a:gd name="T8" fmla="*/ 1448 w 1487"/>
                  <a:gd name="T9" fmla="*/ 263 h 745"/>
                  <a:gd name="T10" fmla="*/ 1403 w 1487"/>
                  <a:gd name="T11" fmla="*/ 225 h 745"/>
                  <a:gd name="T12" fmla="*/ 1402 w 1487"/>
                  <a:gd name="T13" fmla="*/ 226 h 745"/>
                  <a:gd name="T14" fmla="*/ 1117 w 1487"/>
                  <a:gd name="T15" fmla="*/ 0 h 745"/>
                  <a:gd name="T16" fmla="*/ 0 w 1487"/>
                  <a:gd name="T17" fmla="*/ 417 h 745"/>
                  <a:gd name="T18" fmla="*/ 72 w 1487"/>
                  <a:gd name="T19" fmla="*/ 744 h 745"/>
                  <a:gd name="T20" fmla="*/ 80 w 1487"/>
                  <a:gd name="T21" fmla="*/ 738 h 745"/>
                  <a:gd name="T22" fmla="*/ 83 w 1487"/>
                  <a:gd name="T23" fmla="*/ 736 h 745"/>
                  <a:gd name="T24" fmla="*/ 100 w 1487"/>
                  <a:gd name="T25" fmla="*/ 723 h 745"/>
                  <a:gd name="T26" fmla="*/ 138 w 1487"/>
                  <a:gd name="T27" fmla="*/ 690 h 745"/>
                  <a:gd name="T28" fmla="*/ 167 w 1487"/>
                  <a:gd name="T29" fmla="*/ 667 h 745"/>
                  <a:gd name="T30" fmla="*/ 427 w 1487"/>
                  <a:gd name="T31" fmla="*/ 527 h 745"/>
                  <a:gd name="T32" fmla="*/ 985 w 1487"/>
                  <a:gd name="T33" fmla="*/ 373 h 745"/>
                  <a:gd name="T34" fmla="*/ 1480 w 1487"/>
                  <a:gd name="T35" fmla="*/ 309 h 7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7"/>
                  <a:gd name="T55" fmla="*/ 0 h 745"/>
                  <a:gd name="T56" fmla="*/ 1487 w 1487"/>
                  <a:gd name="T57" fmla="*/ 745 h 74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7" h="745">
                    <a:moveTo>
                      <a:pt x="1480" y="309"/>
                    </a:moveTo>
                    <a:cubicBezTo>
                      <a:pt x="1485" y="309"/>
                      <a:pt x="1487" y="307"/>
                      <a:pt x="1486" y="302"/>
                    </a:cubicBezTo>
                    <a:cubicBezTo>
                      <a:pt x="1482" y="295"/>
                      <a:pt x="1473" y="287"/>
                      <a:pt x="1464" y="277"/>
                    </a:cubicBezTo>
                    <a:cubicBezTo>
                      <a:pt x="1465" y="277"/>
                      <a:pt x="1466" y="277"/>
                      <a:pt x="1466" y="277"/>
                    </a:cubicBezTo>
                    <a:cubicBezTo>
                      <a:pt x="1466" y="277"/>
                      <a:pt x="1466" y="277"/>
                      <a:pt x="1448" y="263"/>
                    </a:cubicBezTo>
                    <a:cubicBezTo>
                      <a:pt x="1426" y="243"/>
                      <a:pt x="1403" y="225"/>
                      <a:pt x="1403" y="225"/>
                    </a:cubicBezTo>
                    <a:cubicBezTo>
                      <a:pt x="1403" y="225"/>
                      <a:pt x="1403" y="225"/>
                      <a:pt x="1402" y="226"/>
                    </a:cubicBezTo>
                    <a:cubicBezTo>
                      <a:pt x="1356" y="188"/>
                      <a:pt x="1253" y="110"/>
                      <a:pt x="1117" y="0"/>
                    </a:cubicBezTo>
                    <a:cubicBezTo>
                      <a:pt x="73" y="22"/>
                      <a:pt x="0" y="417"/>
                      <a:pt x="0" y="417"/>
                    </a:cubicBezTo>
                    <a:cubicBezTo>
                      <a:pt x="0" y="417"/>
                      <a:pt x="7" y="422"/>
                      <a:pt x="72" y="744"/>
                    </a:cubicBezTo>
                    <a:cubicBezTo>
                      <a:pt x="72" y="745"/>
                      <a:pt x="77" y="740"/>
                      <a:pt x="80" y="738"/>
                    </a:cubicBezTo>
                    <a:cubicBezTo>
                      <a:pt x="83" y="736"/>
                      <a:pt x="83" y="736"/>
                      <a:pt x="83" y="736"/>
                    </a:cubicBezTo>
                    <a:cubicBezTo>
                      <a:pt x="95" y="727"/>
                      <a:pt x="100" y="723"/>
                      <a:pt x="100" y="723"/>
                    </a:cubicBezTo>
                    <a:cubicBezTo>
                      <a:pt x="138" y="690"/>
                      <a:pt x="138" y="690"/>
                      <a:pt x="138" y="690"/>
                    </a:cubicBezTo>
                    <a:cubicBezTo>
                      <a:pt x="167" y="667"/>
                      <a:pt x="167" y="667"/>
                      <a:pt x="167" y="667"/>
                    </a:cubicBezTo>
                    <a:cubicBezTo>
                      <a:pt x="251" y="603"/>
                      <a:pt x="371" y="550"/>
                      <a:pt x="427" y="527"/>
                    </a:cubicBezTo>
                    <a:cubicBezTo>
                      <a:pt x="608" y="456"/>
                      <a:pt x="761" y="421"/>
                      <a:pt x="985" y="373"/>
                    </a:cubicBezTo>
                    <a:cubicBezTo>
                      <a:pt x="1209" y="325"/>
                      <a:pt x="1480" y="309"/>
                      <a:pt x="1480" y="309"/>
                    </a:cubicBezTo>
                  </a:path>
                </a:pathLst>
              </a:custGeom>
              <a:solidFill>
                <a:srgbClr val="FBFBFB"/>
              </a:solidFill>
              <a:ln w="9525">
                <a:solidFill>
                  <a:srgbClr val="000000"/>
                </a:solidFill>
                <a:round/>
              </a:ln>
            </p:spPr>
            <p:txBody>
              <a:bodyPr/>
              <a:lstStyle/>
              <a:p>
                <a:endParaRPr lang="zh-CN" altLang="en-US"/>
              </a:p>
            </p:txBody>
          </p:sp>
        </p:grpSp>
      </p:grpSp>
      <p:sp>
        <p:nvSpPr>
          <p:cNvPr id="26" name="文本框 9"/>
          <p:cNvSpPr txBox="1">
            <a:spLocks noChangeArrowheads="1"/>
          </p:cNvSpPr>
          <p:nvPr/>
        </p:nvSpPr>
        <p:spPr bwMode="auto">
          <a:xfrm>
            <a:off x="1039018" y="4318502"/>
            <a:ext cx="10113963" cy="639470"/>
          </a:xfrm>
          <a:prstGeom prst="rect">
            <a:avLst/>
          </a:prstGeom>
          <a:noFill/>
          <a:ln w="9525">
            <a:noFill/>
            <a:miter lim="800000"/>
          </a:ln>
        </p:spPr>
        <p:txBody>
          <a:bodyPr lIns="68580" tIns="34290" rIns="68580" bIns="34290">
            <a:spAutoFit/>
          </a:bodyPr>
          <a:lstStyle/>
          <a:p>
            <a:pPr algn="ctr">
              <a:lnSpc>
                <a:spcPct val="150000"/>
              </a:lnSpc>
            </a:pPr>
            <a:r>
              <a:rPr lang="zh-CN" altLang="en-US" sz="2800" dirty="0">
                <a:solidFill>
                  <a:srgbClr val="404040"/>
                </a:solidFill>
                <a:latin typeface="微软雅黑" panose="020B0503020204020204" pitchFamily="34" charset="-122"/>
                <a:ea typeface="微软雅黑" panose="020B0503020204020204" pitchFamily="34" charset="-122"/>
              </a:rPr>
              <a:t>本条规范的采购方式包括</a:t>
            </a:r>
            <a:r>
              <a:rPr lang="zh-CN" altLang="en-US" sz="2800" b="1" dirty="0">
                <a:solidFill>
                  <a:srgbClr val="FF0000"/>
                </a:solidFill>
                <a:latin typeface="微软雅黑" panose="020B0503020204020204" pitchFamily="34" charset="-122"/>
                <a:ea typeface="微软雅黑" panose="020B0503020204020204" pitchFamily="34" charset="-122"/>
              </a:rPr>
              <a:t>竞价</a:t>
            </a:r>
            <a:r>
              <a:rPr lang="zh-CN" altLang="en-US" sz="2800" b="1" dirty="0">
                <a:solidFill>
                  <a:srgbClr val="404040"/>
                </a:solidFill>
                <a:latin typeface="微软雅黑" panose="020B0503020204020204" pitchFamily="34" charset="-122"/>
                <a:ea typeface="微软雅黑" panose="020B0503020204020204" pitchFamily="34" charset="-122"/>
              </a:rPr>
              <a:t>采购</a:t>
            </a:r>
            <a:r>
              <a:rPr lang="zh-CN" altLang="en-US" sz="2800" dirty="0">
                <a:solidFill>
                  <a:srgbClr val="404040"/>
                </a:solidFill>
                <a:latin typeface="微软雅黑" panose="020B0503020204020204" pitchFamily="34" charset="-122"/>
                <a:ea typeface="微软雅黑" panose="020B0503020204020204" pitchFamily="34" charset="-122"/>
              </a:rPr>
              <a:t>和</a:t>
            </a:r>
            <a:r>
              <a:rPr lang="zh-CN" altLang="en-US" sz="2800" b="1" dirty="0">
                <a:solidFill>
                  <a:srgbClr val="FF0000"/>
                </a:solidFill>
                <a:latin typeface="微软雅黑" panose="020B0503020204020204" pitchFamily="34" charset="-122"/>
                <a:ea typeface="微软雅黑" panose="020B0503020204020204" pitchFamily="34" charset="-122"/>
              </a:rPr>
              <a:t>询比</a:t>
            </a:r>
            <a:r>
              <a:rPr lang="zh-CN" altLang="en-US" sz="2800" b="1" dirty="0">
                <a:solidFill>
                  <a:srgbClr val="404040"/>
                </a:solidFill>
                <a:latin typeface="微软雅黑" panose="020B0503020204020204" pitchFamily="34" charset="-122"/>
                <a:ea typeface="微软雅黑" panose="020B0503020204020204" pitchFamily="34" charset="-122"/>
              </a:rPr>
              <a:t>采购</a:t>
            </a:r>
            <a:r>
              <a:rPr lang="zh-CN" altLang="en-US" sz="2800" dirty="0">
                <a:solidFill>
                  <a:srgbClr val="404040"/>
                </a:solidFill>
                <a:latin typeface="微软雅黑" panose="020B0503020204020204" pitchFamily="34" charset="-122"/>
                <a:ea typeface="微软雅黑" panose="020B0503020204020204" pitchFamily="34" charset="-122"/>
              </a:rPr>
              <a:t>两种方式。</a:t>
            </a:r>
          </a:p>
        </p:txBody>
      </p:sp>
      <p:sp>
        <p:nvSpPr>
          <p:cNvPr id="153604" name="Title 1"/>
          <p:cNvSpPr txBox="1">
            <a:spLocks noChangeArrowheads="1"/>
          </p:cNvSpPr>
          <p:nvPr/>
        </p:nvSpPr>
        <p:spPr bwMode="auto">
          <a:xfrm>
            <a:off x="323850" y="309563"/>
            <a:ext cx="11545888" cy="755650"/>
          </a:xfrm>
          <a:prstGeom prst="rect">
            <a:avLst/>
          </a:prstGeom>
          <a:noFill/>
          <a:ln w="9525">
            <a:noFill/>
            <a:miter lim="800000"/>
          </a:ln>
        </p:spPr>
        <p:txBody>
          <a:bodyPr lIns="0" tIns="0" rIns="0" bIns="0" anchor="ctr"/>
          <a:lstStyle/>
          <a:p>
            <a:pPr defTabSz="1087755"/>
            <a:r>
              <a:rPr lang="zh-CN" altLang="en-US" sz="2800" b="1">
                <a:solidFill>
                  <a:srgbClr val="666666"/>
                </a:solidFill>
                <a:latin typeface="微软雅黑" panose="020B0503020204020204" pitchFamily="34" charset="-122"/>
                <a:ea typeface="微软雅黑" panose="020B0503020204020204" pitchFamily="34" charset="-122"/>
              </a:rPr>
              <a:t>  </a:t>
            </a:r>
            <a:r>
              <a:rPr lang="en-US" altLang="zh-CN" sz="2800" b="1">
                <a:solidFill>
                  <a:srgbClr val="666666"/>
                </a:solidFill>
                <a:latin typeface="微软雅黑" panose="020B0503020204020204" pitchFamily="34" charset="-122"/>
                <a:ea typeface="微软雅黑" panose="020B0503020204020204" pitchFamily="34" charset="-122"/>
              </a:rPr>
              <a:t>4.2</a:t>
            </a:r>
            <a:r>
              <a:rPr lang="zh-CN" altLang="en-US" sz="2800" b="1">
                <a:solidFill>
                  <a:srgbClr val="666666"/>
                </a:solidFill>
                <a:latin typeface="微软雅黑" panose="020B0503020204020204" pitchFamily="34" charset="-122"/>
                <a:ea typeface="微软雅黑" panose="020B0503020204020204" pitchFamily="34" charset="-122"/>
              </a:rPr>
              <a:t> 竞价和询比采购</a:t>
            </a:r>
          </a:p>
        </p:txBody>
      </p:sp>
      <p:sp>
        <p:nvSpPr>
          <p:cNvPr id="28" name="矩形 27"/>
          <p:cNvSpPr/>
          <p:nvPr/>
        </p:nvSpPr>
        <p:spPr>
          <a:xfrm>
            <a:off x="0" y="444500"/>
            <a:ext cx="231775" cy="514350"/>
          </a:xfrm>
          <a:prstGeom prst="rect">
            <a:avLst/>
          </a:prstGeom>
          <a:solidFill>
            <a:srgbClr val="1F398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153606" name="组 29"/>
          <p:cNvGrpSpPr/>
          <p:nvPr/>
        </p:nvGrpSpPr>
        <p:grpSpPr bwMode="auto">
          <a:xfrm>
            <a:off x="685268" y="1323310"/>
            <a:ext cx="10045700" cy="2912056"/>
            <a:chOff x="1775013" y="1710886"/>
            <a:chExt cx="8377516" cy="2020710"/>
          </a:xfrm>
        </p:grpSpPr>
        <p:sp>
          <p:nvSpPr>
            <p:cNvPr id="31" name="圆角矩形 30"/>
            <p:cNvSpPr/>
            <p:nvPr/>
          </p:nvSpPr>
          <p:spPr>
            <a:xfrm>
              <a:off x="2801020" y="1710886"/>
              <a:ext cx="7351509" cy="2020710"/>
            </a:xfrm>
            <a:prstGeom prst="roundRect">
              <a:avLst>
                <a:gd name="adj" fmla="val 11271"/>
              </a:avLst>
            </a:prstGeom>
            <a:solidFill>
              <a:srgbClr val="0070C0"/>
            </a:soli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00B0F0"/>
                </a:solidFill>
              </a:endParaRPr>
            </a:p>
          </p:txBody>
        </p:sp>
        <p:sp>
          <p:nvSpPr>
            <p:cNvPr id="32" name="圆角矩形 31"/>
            <p:cNvSpPr/>
            <p:nvPr/>
          </p:nvSpPr>
          <p:spPr>
            <a:xfrm>
              <a:off x="1775013" y="1836056"/>
              <a:ext cx="7351697" cy="177037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3" name="矩形 32"/>
          <p:cNvSpPr/>
          <p:nvPr/>
        </p:nvSpPr>
        <p:spPr>
          <a:xfrm>
            <a:off x="404020" y="1502985"/>
            <a:ext cx="8815388" cy="3193567"/>
          </a:xfrm>
          <a:prstGeom prst="rect">
            <a:avLst/>
          </a:prstGeom>
        </p:spPr>
        <p:txBody>
          <a:bodyPr wrap="square">
            <a:spAutoFit/>
          </a:bodyPr>
          <a:lstStyle/>
          <a:p>
            <a:pPr marL="285750" indent="-285750">
              <a:lnSpc>
                <a:spcPct val="150000"/>
              </a:lnSpc>
              <a:buFont typeface="Arial" panose="020B0604020202020204" pitchFamily="34" charset="0"/>
              <a:buChar cha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竞价和询比采购方式主要是为标的标准化、项目相对简单或低值的采购项目设计的。</a:t>
            </a:r>
          </a:p>
          <a:p>
            <a:pPr marL="285750" indent="-285750" fontAlgn="auto">
              <a:lnSpc>
                <a:spcPct val="150000"/>
              </a:lnSpc>
              <a:spcBef>
                <a:spcPts val="0"/>
              </a:spcBef>
              <a:spcAft>
                <a:spcPts val="0"/>
              </a:spcAft>
              <a:buFont typeface="Arial" panose="020B0604020202020204" pitchFamily="34" charset="0"/>
              <a:buChar char="•"/>
              <a:defRPr/>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两种采购方式的共同特点是采购标的都具有竞争条件同时供应商可以多次报价；不同的是竞价采购“标的”是</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标准化程度较高和频次不高</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的低值</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货物</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询比采购“标的”的</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标准化程度较低且复杂</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，采购标的包括</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货物和服务</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；竞价方式的竞争是在已知能够满足需求的前提下价格的竞争；询比采购的竞争是需要经过对话比较在最佳方案的基础上价格的竞争。</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spcBef>
                <a:spcPts val="0"/>
              </a:spcBef>
              <a:spcAft>
                <a:spcPts val="0"/>
              </a:spcAft>
              <a:defRPr/>
            </a:pP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spcBef>
                <a:spcPts val="0"/>
              </a:spcBef>
              <a:spcAft>
                <a:spcPts val="0"/>
              </a:spcAft>
              <a:defRPr/>
            </a:pP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10.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Other"/>
  <p:tag name="MH_ORDER" val="6"/>
</p:tagLst>
</file>

<file path=ppt/tags/tag11.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90517210110"/>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90517210110"/>
  <p:tag name="MH_LIBRARY" val="GRAPHIC"/>
  <p:tag name="MH_TYPE" val="Text"/>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90517210110"/>
  <p:tag name="MH_LIBRARY" val="GRAPHIC"/>
  <p:tag name="MH_TYPE" val="Pictur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90517210110"/>
  <p:tag name="MH_LIBRARY" val="GRAPHIC"/>
  <p:tag name="MH_TYPE" val="Picture"/>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90517210923"/>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90517210923"/>
  <p:tag name="MH_LIBRARY" val="GRAPHIC"/>
  <p:tag name="MH_TYPE" val="Pictur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90517210923"/>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9051721092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20.xml><?xml version="1.0" encoding="utf-8"?>
<p:tagLst xmlns:a="http://schemas.openxmlformats.org/drawingml/2006/main" xmlns:r="http://schemas.openxmlformats.org/officeDocument/2006/relationships" xmlns:p="http://schemas.openxmlformats.org/presentationml/2006/main">
  <p:tag name="MH" val="20190517210923"/>
  <p:tag name="MH_LIBRARY" val="GRAPHIC"/>
  <p:tag name="MH_TYPE" val="Text"/>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Other"/>
  <p:tag name="MH_ORDER" val="3"/>
</p:tagLst>
</file>

<file path=ppt/tags/tag23.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Text"/>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SubTitle"/>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Other"/>
  <p:tag name="MH_ORDER" val="5"/>
</p:tagLst>
</file>

<file path=ppt/tags/tag27.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Text"/>
  <p:tag name="MH_ORDER" val="2"/>
</p:tagLst>
</file>

<file path=ppt/tags/tag28.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30.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Text"/>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90517202307"/>
  <p:tag name="MH_LIBRARY" val="GRAPHIC"/>
  <p:tag name="MH_TYPE" val="SubTitle"/>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_TYPE" val="#NeiR#"/>
  <p:tag name="MH" val="20190517092737"/>
  <p:tag name="MH_LIBRARY" val="GRAPHIC"/>
</p:tagLst>
</file>

<file path=ppt/tags/tag33.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9"/>
</p:tagLst>
</file>

<file path=ppt/tags/tag34.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10"/>
</p:tagLst>
</file>

<file path=ppt/tags/tag35.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36.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SubTitle"/>
  <p:tag name="MH_ORDER" val="2"/>
</p:tagLst>
</file>

<file path=ppt/tags/tag37.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Other"/>
  <p:tag name="MH_ORDER" val="4"/>
</p:tagLst>
</file>

<file path=ppt/tags/tag38.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SubTitle"/>
  <p:tag name="MH_ORDER" val="2"/>
</p:tagLst>
</file>

<file path=ppt/tags/tag39.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SubTitle"/>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Other"/>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SubTitle"/>
  <p:tag name="MH_ORDER" val="2"/>
</p:tagLst>
</file>

<file path=ppt/tags/tag43.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Other"/>
  <p:tag name="MH_ORDER" val="4"/>
</p:tagLst>
</file>

<file path=ppt/tags/tag44.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SubTitle"/>
  <p:tag name="MH_ORDER" val="2"/>
</p:tagLst>
</file>

<file path=ppt/tags/tag45.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SubTitle"/>
  <p:tag name="MH_ORDER" val="2"/>
</p:tagLst>
</file>

<file path=ppt/tags/tag47.xml><?xml version="1.0" encoding="utf-8"?>
<p:tagLst xmlns:a="http://schemas.openxmlformats.org/drawingml/2006/main" xmlns:r="http://schemas.openxmlformats.org/officeDocument/2006/relationships" xmlns:p="http://schemas.openxmlformats.org/presentationml/2006/main">
  <p:tag name="MH" val="20190517141831"/>
  <p:tag name="MH_LIBRARY" val="GRAPHIC"/>
  <p:tag name="MH_TYPE" val="Other"/>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_TYPE" val="#NeiR#"/>
  <p:tag name="MH" val="20190517092737"/>
  <p:tag name="MH_LIBRARY" val="GRAPHIC"/>
</p:tagLst>
</file>

<file path=ppt/tags/tag49.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9"/>
</p:tagLst>
</file>

<file path=ppt/tags/tag5.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10"/>
</p:tagLst>
</file>

<file path=ppt/tags/tag51.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52.xml><?xml version="1.0" encoding="utf-8"?>
<p:tagLst xmlns:a="http://schemas.openxmlformats.org/drawingml/2006/main" xmlns:r="http://schemas.openxmlformats.org/officeDocument/2006/relationships" xmlns:p="http://schemas.openxmlformats.org/presentationml/2006/main">
  <p:tag name="MH_TYPE" val="#NeiR#"/>
  <p:tag name="MH" val="20190517092737"/>
  <p:tag name="MH_LIBRARY" val="GRAPHIC"/>
</p:tagLst>
</file>

<file path=ppt/tags/tag53.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9"/>
</p:tagLst>
</file>

<file path=ppt/tags/tag54.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10"/>
</p:tagLst>
</file>

<file path=ppt/tags/tag55.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56.xml><?xml version="1.0" encoding="utf-8"?>
<p:tagLst xmlns:a="http://schemas.openxmlformats.org/drawingml/2006/main" xmlns:r="http://schemas.openxmlformats.org/officeDocument/2006/relationships" xmlns:p="http://schemas.openxmlformats.org/presentationml/2006/main">
  <p:tag name="MH_TYPE" val="#NeiR#"/>
  <p:tag name="MH" val="20190517092737"/>
  <p:tag name="MH_LIBRARY" val="GRAPHIC"/>
</p:tagLst>
</file>

<file path=ppt/tags/tag57.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9"/>
</p:tagLst>
</file>

<file path=ppt/tags/tag58.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10"/>
</p:tagLst>
</file>

<file path=ppt/tags/tag59.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6.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Other"/>
  <p:tag name="MH_ORDER" val="3"/>
</p:tagLst>
</file>

<file path=ppt/tags/tag60.xml><?xml version="1.0" encoding="utf-8"?>
<p:tagLst xmlns:a="http://schemas.openxmlformats.org/drawingml/2006/main" xmlns:r="http://schemas.openxmlformats.org/officeDocument/2006/relationships" xmlns:p="http://schemas.openxmlformats.org/presentationml/2006/main">
  <p:tag name="MH_TYPE" val="#NeiR#"/>
  <p:tag name="MH" val="20190517092737"/>
  <p:tag name="MH_LIBRARY" val="GRAPHIC"/>
</p:tagLst>
</file>

<file path=ppt/tags/tag61.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9"/>
</p:tagLst>
</file>

<file path=ppt/tags/tag62.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10"/>
</p:tagLst>
</file>

<file path=ppt/tags/tag63.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64.xml><?xml version="1.0" encoding="utf-8"?>
<p:tagLst xmlns:a="http://schemas.openxmlformats.org/drawingml/2006/main" xmlns:r="http://schemas.openxmlformats.org/officeDocument/2006/relationships" xmlns:p="http://schemas.openxmlformats.org/presentationml/2006/main">
  <p:tag name="MH_TYPE" val="#NeiR#"/>
  <p:tag name="MH" val="20190517092737"/>
  <p:tag name="MH_LIBRARY" val="GRAPHIC"/>
</p:tagLst>
</file>

<file path=ppt/tags/tag65.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9"/>
</p:tagLst>
</file>

<file path=ppt/tags/tag66.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矩形 10"/>
</p:tagLst>
</file>

<file path=ppt/tags/tag67.xml><?xml version="1.0" encoding="utf-8"?>
<p:tagLst xmlns:a="http://schemas.openxmlformats.org/drawingml/2006/main" xmlns:r="http://schemas.openxmlformats.org/officeDocument/2006/relationships" xmlns:p="http://schemas.openxmlformats.org/presentationml/2006/main">
  <p:tag name="MH" val="20190517092737"/>
  <p:tag name="MH_LIBRARY" val="GRAPHIC"/>
  <p:tag name="MH_ORDER" val="TextBox 3"/>
</p:tagLst>
</file>

<file path=ppt/tags/tag7.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90517202936"/>
  <p:tag name="MH_LIBRARY" val="GRAPHIC"/>
  <p:tag name="MH_TYPE" val="Other"/>
  <p:tag name="MH_ORDER" val="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18634</Words>
  <Application>Microsoft Office PowerPoint</Application>
  <PresentationFormat>自定义</PresentationFormat>
  <Paragraphs>1534</Paragraphs>
  <Slides>177</Slides>
  <Notes>94</Notes>
  <HiddenSlides>0</HiddenSlides>
  <MMClips>0</MMClips>
  <ScaleCrop>false</ScaleCrop>
  <HeadingPairs>
    <vt:vector size="4" baseType="variant">
      <vt:variant>
        <vt:lpstr>主题</vt:lpstr>
      </vt:variant>
      <vt:variant>
        <vt:i4>1</vt:i4>
      </vt:variant>
      <vt:variant>
        <vt:lpstr>幻灯片标题</vt:lpstr>
      </vt:variant>
      <vt:variant>
        <vt:i4>177</vt:i4>
      </vt:variant>
    </vt:vector>
  </HeadingPairs>
  <TitlesOfParts>
    <vt:vector size="178" baseType="lpstr">
      <vt:lpstr>Office 主题​​</vt:lpstr>
      <vt:lpstr>幻灯片 1</vt:lpstr>
      <vt:lpstr>幻灯片 2</vt:lpstr>
      <vt:lpstr>幻灯片 3</vt:lpstr>
      <vt:lpstr>幻灯片 4</vt:lpstr>
      <vt:lpstr>幻灯片 5</vt:lpstr>
      <vt:lpstr>2、采购方式</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lpstr>幻灯片 150</vt:lpstr>
      <vt:lpstr>幻灯片 151</vt:lpstr>
      <vt:lpstr>幻灯片 152</vt:lpstr>
      <vt:lpstr>幻灯片 153</vt:lpstr>
      <vt:lpstr>幻灯片 154</vt:lpstr>
      <vt:lpstr>幻灯片 155</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lpstr>幻灯片 172</vt:lpstr>
      <vt:lpstr>幻灯片 173</vt:lpstr>
      <vt:lpstr>幻灯片 174</vt:lpstr>
      <vt:lpstr>幻灯片 175</vt:lpstr>
      <vt:lpstr>幻灯片 176</vt:lpstr>
      <vt:lpstr>幻灯片 177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12052</dc:creator>
  <cp:lastModifiedBy>think</cp:lastModifiedBy>
  <cp:revision>9</cp:revision>
  <dcterms:created xsi:type="dcterms:W3CDTF">2019-10-12T06:57:21Z</dcterms:created>
  <dcterms:modified xsi:type="dcterms:W3CDTF">2019-12-06T08:48:40Z</dcterms:modified>
</cp:coreProperties>
</file>