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99.xml" ContentType="application/vnd.openxmlformats-officedocument.presentationml.slide+xml"/>
  <Override PartName="/ppt/slides/slide118.xml" ContentType="application/vnd.openxmlformats-officedocument.presentationml.slide+xml"/>
  <Override PartName="/ppt/diagrams/layout1.xml" ContentType="application/vnd.openxmlformats-officedocument.drawingml.diagramLayout+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diagrams/quickStyle1.xml" ContentType="application/vnd.openxmlformats-officedocument.drawingml.diagramStyl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9"/>
  </p:notesMasterIdLst>
  <p:sldIdLst>
    <p:sldId id="288" r:id="rId2"/>
    <p:sldId id="2245" r:id="rId3"/>
    <p:sldId id="2246" r:id="rId4"/>
    <p:sldId id="2618" r:id="rId5"/>
    <p:sldId id="2248" r:id="rId6"/>
    <p:sldId id="2249" r:id="rId7"/>
    <p:sldId id="2250" r:id="rId8"/>
    <p:sldId id="2617" r:id="rId9"/>
    <p:sldId id="2253" r:id="rId10"/>
    <p:sldId id="2254" r:id="rId11"/>
    <p:sldId id="2255" r:id="rId12"/>
    <p:sldId id="2619" r:id="rId13"/>
    <p:sldId id="2620" r:id="rId14"/>
    <p:sldId id="2227" r:id="rId15"/>
    <p:sldId id="2228" r:id="rId16"/>
    <p:sldId id="2229" r:id="rId17"/>
    <p:sldId id="2230" r:id="rId18"/>
    <p:sldId id="2231" r:id="rId19"/>
    <p:sldId id="2232" r:id="rId20"/>
    <p:sldId id="2233" r:id="rId21"/>
    <p:sldId id="2251" r:id="rId22"/>
    <p:sldId id="2252" r:id="rId23"/>
    <p:sldId id="2462" r:id="rId24"/>
    <p:sldId id="2234" r:id="rId25"/>
    <p:sldId id="2235" r:id="rId26"/>
    <p:sldId id="2236" r:id="rId27"/>
    <p:sldId id="2237" r:id="rId28"/>
    <p:sldId id="2482" r:id="rId29"/>
    <p:sldId id="2256" r:id="rId30"/>
    <p:sldId id="2257" r:id="rId31"/>
    <p:sldId id="2258" r:id="rId32"/>
    <p:sldId id="2238" r:id="rId33"/>
    <p:sldId id="2239" r:id="rId34"/>
    <p:sldId id="2240" r:id="rId35"/>
    <p:sldId id="2241" r:id="rId36"/>
    <p:sldId id="2242" r:id="rId37"/>
    <p:sldId id="2600" r:id="rId38"/>
    <p:sldId id="2630" r:id="rId39"/>
    <p:sldId id="2640" r:id="rId40"/>
    <p:sldId id="2631" r:id="rId41"/>
    <p:sldId id="2632" r:id="rId42"/>
    <p:sldId id="2636" r:id="rId43"/>
    <p:sldId id="2637" r:id="rId44"/>
    <p:sldId id="2638" r:id="rId45"/>
    <p:sldId id="2639" r:id="rId46"/>
    <p:sldId id="2633" r:id="rId47"/>
    <p:sldId id="2634" r:id="rId48"/>
    <p:sldId id="2635" r:id="rId49"/>
    <p:sldId id="2601" r:id="rId50"/>
    <p:sldId id="2395" r:id="rId51"/>
    <p:sldId id="2396" r:id="rId52"/>
    <p:sldId id="2397" r:id="rId53"/>
    <p:sldId id="2402" r:id="rId54"/>
    <p:sldId id="2403" r:id="rId55"/>
    <p:sldId id="2404" r:id="rId56"/>
    <p:sldId id="2412" r:id="rId57"/>
    <p:sldId id="2480" r:id="rId58"/>
    <p:sldId id="2413" r:id="rId59"/>
    <p:sldId id="2414" r:id="rId60"/>
    <p:sldId id="2481" r:id="rId61"/>
    <p:sldId id="2416" r:id="rId62"/>
    <p:sldId id="2484" r:id="rId63"/>
    <p:sldId id="2415" r:id="rId64"/>
    <p:sldId id="2471" r:id="rId65"/>
    <p:sldId id="2435" r:id="rId66"/>
    <p:sldId id="2473" r:id="rId67"/>
    <p:sldId id="2474" r:id="rId68"/>
    <p:sldId id="2629" r:id="rId69"/>
    <p:sldId id="2628" r:id="rId70"/>
    <p:sldId id="2625" r:id="rId71"/>
    <p:sldId id="2626" r:id="rId72"/>
    <p:sldId id="2622" r:id="rId73"/>
    <p:sldId id="2623" r:id="rId74"/>
    <p:sldId id="2624" r:id="rId75"/>
    <p:sldId id="2444" r:id="rId76"/>
    <p:sldId id="2611" r:id="rId77"/>
    <p:sldId id="2612" r:id="rId78"/>
    <p:sldId id="2610" r:id="rId79"/>
    <p:sldId id="2508" r:id="rId80"/>
    <p:sldId id="2486" r:id="rId81"/>
    <p:sldId id="2485" r:id="rId82"/>
    <p:sldId id="2487" r:id="rId83"/>
    <p:sldId id="2488" r:id="rId84"/>
    <p:sldId id="2489" r:id="rId85"/>
    <p:sldId id="2033" r:id="rId86"/>
    <p:sldId id="2034" r:id="rId87"/>
    <p:sldId id="2046" r:id="rId88"/>
    <p:sldId id="2047" r:id="rId89"/>
    <p:sldId id="2048" r:id="rId90"/>
    <p:sldId id="2049" r:id="rId91"/>
    <p:sldId id="2050" r:id="rId92"/>
    <p:sldId id="2051" r:id="rId93"/>
    <p:sldId id="2052" r:id="rId94"/>
    <p:sldId id="2053" r:id="rId95"/>
    <p:sldId id="2054" r:id="rId96"/>
    <p:sldId id="2055" r:id="rId97"/>
    <p:sldId id="2056" r:id="rId98"/>
    <p:sldId id="2068" r:id="rId99"/>
    <p:sldId id="2621" r:id="rId100"/>
    <p:sldId id="2057" r:id="rId101"/>
    <p:sldId id="2058" r:id="rId102"/>
    <p:sldId id="2059" r:id="rId103"/>
    <p:sldId id="2060" r:id="rId104"/>
    <p:sldId id="2061" r:id="rId105"/>
    <p:sldId id="2062" r:id="rId106"/>
    <p:sldId id="2063" r:id="rId107"/>
    <p:sldId id="2064" r:id="rId108"/>
    <p:sldId id="2066" r:id="rId109"/>
    <p:sldId id="2627" r:id="rId110"/>
    <p:sldId id="2211" r:id="rId111"/>
    <p:sldId id="2212" r:id="rId112"/>
    <p:sldId id="2213" r:id="rId113"/>
    <p:sldId id="2214" r:id="rId114"/>
    <p:sldId id="2215" r:id="rId115"/>
    <p:sldId id="2216" r:id="rId116"/>
    <p:sldId id="2217" r:id="rId117"/>
    <p:sldId id="2218" r:id="rId118"/>
    <p:sldId id="2219" r:id="rId119"/>
    <p:sldId id="2220" r:id="rId120"/>
    <p:sldId id="2221" r:id="rId121"/>
    <p:sldId id="2602" r:id="rId122"/>
    <p:sldId id="2222" r:id="rId123"/>
    <p:sldId id="2223" r:id="rId124"/>
    <p:sldId id="2224" r:id="rId125"/>
    <p:sldId id="2225" r:id="rId126"/>
    <p:sldId id="2226" r:id="rId127"/>
    <p:sldId id="1130" r:id="rId128"/>
  </p:sldIdLst>
  <p:sldSz cx="9144000" cy="6858000" type="screen4x3"/>
  <p:notesSz cx="6858000" cy="9144000"/>
  <p:custDataLst>
    <p:tags r:id="rId130"/>
  </p:custDataLst>
  <p:defaultTextStyle>
    <a:defPPr>
      <a:defRPr lang="en-US"/>
    </a:defPPr>
    <a:lvl1pPr algn="l" rtl="0" fontAlgn="base">
      <a:lnSpc>
        <a:spcPct val="90000"/>
      </a:lnSpc>
      <a:spcBef>
        <a:spcPct val="20000"/>
      </a:spcBef>
      <a:spcAft>
        <a:spcPct val="0"/>
      </a:spcAft>
      <a:buClr>
        <a:schemeClr val="hlink"/>
      </a:buClr>
      <a:buFont typeface="Wingdings" panose="05000000000000000000" pitchFamily="2" charset="2"/>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lnSpc>
        <a:spcPct val="90000"/>
      </a:lnSpc>
      <a:spcBef>
        <a:spcPct val="20000"/>
      </a:spcBef>
      <a:spcAft>
        <a:spcPct val="0"/>
      </a:spcAft>
      <a:buClr>
        <a:schemeClr val="hlink"/>
      </a:buClr>
      <a:buFont typeface="Wingdings" panose="05000000000000000000" pitchFamily="2" charset="2"/>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lnSpc>
        <a:spcPct val="90000"/>
      </a:lnSpc>
      <a:spcBef>
        <a:spcPct val="20000"/>
      </a:spcBef>
      <a:spcAft>
        <a:spcPct val="0"/>
      </a:spcAft>
      <a:buClr>
        <a:schemeClr val="hlink"/>
      </a:buClr>
      <a:buFont typeface="Wingdings" panose="05000000000000000000" pitchFamily="2" charset="2"/>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lnSpc>
        <a:spcPct val="90000"/>
      </a:lnSpc>
      <a:spcBef>
        <a:spcPct val="20000"/>
      </a:spcBef>
      <a:spcAft>
        <a:spcPct val="0"/>
      </a:spcAft>
      <a:buClr>
        <a:schemeClr val="hlink"/>
      </a:buClr>
      <a:buFont typeface="Wingdings" panose="05000000000000000000" pitchFamily="2" charset="2"/>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lnSpc>
        <a:spcPct val="90000"/>
      </a:lnSpc>
      <a:spcBef>
        <a:spcPct val="20000"/>
      </a:spcBef>
      <a:spcAft>
        <a:spcPct val="0"/>
      </a:spcAft>
      <a:buClr>
        <a:schemeClr val="hlink"/>
      </a:buClr>
      <a:buFont typeface="Wingdings" panose="05000000000000000000" pitchFamily="2" charset="2"/>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333300"/>
    <a:srgbClr val="FF0000"/>
    <a:srgbClr val="FF99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0" autoAdjust="0"/>
    <p:restoredTop sz="86410" autoAdjust="0"/>
  </p:normalViewPr>
  <p:slideViewPr>
    <p:cSldViewPr>
      <p:cViewPr varScale="1">
        <p:scale>
          <a:sx n="67" d="100"/>
          <a:sy n="67" d="100"/>
        </p:scale>
        <p:origin x="-1140" y="-96"/>
      </p:cViewPr>
      <p:guideLst>
        <p:guide orient="horz" pos="2155"/>
        <p:guide pos="285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4460"/>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ags" Target="tags/tag1.xml"/><Relationship Id="rId13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commentAuthors" Target="commentAuthor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colorful5#1">
  <dgm:title val=""/>
  <dgm:desc val=""/>
  <dgm:catLst>
    <dgm:cat type="colorful" pri="10500"/>
  </dgm:catLst>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627C782E-2637-4784-8A8B-FA09885C07ED}" type="doc">
      <dgm:prSet loTypeId="urn:microsoft.com/office/officeart/2005/8/layout/venn1" loCatId="relationship" qsTypeId="urn:microsoft.com/office/officeart/2005/8/quickstyle/simple1#1" qsCatId="simple" csTypeId="urn:microsoft.com/office/officeart/2005/8/colors/colorful5#1" csCatId="colorful" phldr="1"/>
      <dgm:spPr/>
    </dgm:pt>
    <dgm:pt modelId="{3E837D8D-92F4-4563-87AF-5F17F97E842D}">
      <dgm:prSet phldrT="[文本]"/>
      <dgm:spPr>
        <a:solidFill>
          <a:schemeClr val="accent2">
            <a:lumMod val="20000"/>
            <a:lumOff val="80000"/>
          </a:schemeClr>
        </a:solidFill>
      </dgm:spPr>
      <dgm:t>
        <a:bodyPr/>
        <a:lstStyle/>
        <a:p>
          <a:pPr algn="l"/>
          <a:r>
            <a:rPr lang="zh-CN" altLang="en-US" b="1" dirty="0" smtClean="0">
              <a:solidFill>
                <a:schemeClr val="tx2">
                  <a:lumMod val="95000"/>
                  <a:lumOff val="5000"/>
                </a:schemeClr>
              </a:solidFill>
              <a:effectLst/>
            </a:rPr>
            <a:t>政府招标采购与工程无关的货物和服务</a:t>
          </a:r>
          <a:endParaRPr lang="en-US" altLang="zh-CN" b="1" dirty="0" smtClean="0">
            <a:solidFill>
              <a:schemeClr val="tx2">
                <a:lumMod val="95000"/>
                <a:lumOff val="5000"/>
              </a:schemeClr>
            </a:solidFill>
            <a:effectLst/>
          </a:endParaRPr>
        </a:p>
        <a:p>
          <a:pPr algn="l"/>
          <a:r>
            <a:rPr lang="zh-CN" altLang="en-US" b="1" dirty="0" smtClean="0">
              <a:solidFill>
                <a:schemeClr val="accent4">
                  <a:lumMod val="75000"/>
                </a:schemeClr>
              </a:solidFill>
              <a:effectLst/>
            </a:rPr>
            <a:t>政府非招标采购工程货物和服务</a:t>
          </a:r>
          <a:endParaRPr lang="zh-CN" altLang="en-US" b="1" dirty="0">
            <a:solidFill>
              <a:schemeClr val="accent4">
                <a:lumMod val="75000"/>
              </a:schemeClr>
            </a:solidFill>
            <a:effectLst/>
          </a:endParaRPr>
        </a:p>
      </dgm:t>
    </dgm:pt>
    <dgm:pt modelId="{6471D466-4A68-4CC4-A0FE-7BEE71E31CC5}" type="parTrans" cxnId="{34645878-8200-4753-9DD0-BEA5D4B8A796}">
      <dgm:prSet/>
      <dgm:spPr/>
      <dgm:t>
        <a:bodyPr/>
        <a:lstStyle/>
        <a:p>
          <a:endParaRPr lang="zh-CN" altLang="en-US"/>
        </a:p>
      </dgm:t>
    </dgm:pt>
    <dgm:pt modelId="{0D8AFD20-3E6B-4F17-ABAE-295230133199}" type="sibTrans" cxnId="{34645878-8200-4753-9DD0-BEA5D4B8A796}">
      <dgm:prSet/>
      <dgm:spPr/>
      <dgm:t>
        <a:bodyPr/>
        <a:lstStyle/>
        <a:p>
          <a:endParaRPr lang="zh-CN" altLang="en-US"/>
        </a:p>
      </dgm:t>
    </dgm:pt>
    <dgm:pt modelId="{D29638AF-4376-48D6-B0EC-F47C0A882E68}">
      <dgm:prSet phldrT="[文本]"/>
      <dgm:spPr>
        <a:solidFill>
          <a:schemeClr val="accent1">
            <a:lumMod val="20000"/>
            <a:lumOff val="80000"/>
            <a:alpha val="50000"/>
          </a:schemeClr>
        </a:solidFill>
      </dgm:spPr>
      <dgm:t>
        <a:bodyPr/>
        <a:lstStyle/>
        <a:p>
          <a:pPr algn="l"/>
          <a:r>
            <a:rPr lang="zh-CN" altLang="en-US" b="1" dirty="0" smtClean="0">
              <a:solidFill>
                <a:srgbClr val="333300"/>
              </a:solidFill>
              <a:effectLst/>
            </a:rPr>
            <a:t>企业招标采购工程货物和服务</a:t>
          </a:r>
          <a:endParaRPr lang="zh-CN" altLang="en-US" b="1" dirty="0">
            <a:solidFill>
              <a:srgbClr val="333300"/>
            </a:solidFill>
            <a:effectLst/>
          </a:endParaRPr>
        </a:p>
      </dgm:t>
    </dgm:pt>
    <dgm:pt modelId="{9D5AFF99-F722-4082-9DE6-6A919A958124}" type="parTrans" cxnId="{6E982D1E-3EE3-49E0-A09E-970642E5AFB9}">
      <dgm:prSet/>
      <dgm:spPr/>
      <dgm:t>
        <a:bodyPr/>
        <a:lstStyle/>
        <a:p>
          <a:endParaRPr lang="zh-CN" altLang="en-US"/>
        </a:p>
      </dgm:t>
    </dgm:pt>
    <dgm:pt modelId="{884D51E4-B86B-4EED-8402-F2D75DD7C31C}" type="sibTrans" cxnId="{6E982D1E-3EE3-49E0-A09E-970642E5AFB9}">
      <dgm:prSet/>
      <dgm:spPr/>
      <dgm:t>
        <a:bodyPr/>
        <a:lstStyle/>
        <a:p>
          <a:endParaRPr lang="zh-CN" altLang="en-US"/>
        </a:p>
      </dgm:t>
    </dgm:pt>
    <dgm:pt modelId="{BB33AD0D-F754-4062-86BA-2258AC3CE86A}" type="pres">
      <dgm:prSet presAssocID="{627C782E-2637-4784-8A8B-FA09885C07ED}" presName="compositeShape" presStyleCnt="0">
        <dgm:presLayoutVars>
          <dgm:chMax val="7"/>
          <dgm:dir/>
          <dgm:resizeHandles val="exact"/>
        </dgm:presLayoutVars>
      </dgm:prSet>
      <dgm:spPr/>
    </dgm:pt>
    <dgm:pt modelId="{E7B2F1A9-C17A-4D6E-9B0E-BE723A5A1B9F}" type="pres">
      <dgm:prSet presAssocID="{3E837D8D-92F4-4563-87AF-5F17F97E842D}" presName="circ1" presStyleLbl="vennNode1" presStyleIdx="0" presStyleCnt="2"/>
      <dgm:spPr/>
      <dgm:t>
        <a:bodyPr/>
        <a:lstStyle/>
        <a:p>
          <a:endParaRPr lang="zh-CN" altLang="en-US"/>
        </a:p>
      </dgm:t>
    </dgm:pt>
    <dgm:pt modelId="{29D61585-8672-429A-AD03-6DA4C9F4A7EF}" type="pres">
      <dgm:prSet presAssocID="{3E837D8D-92F4-4563-87AF-5F17F97E842D}" presName="circ1Tx" presStyleLbl="revTx" presStyleIdx="0" presStyleCnt="0">
        <dgm:presLayoutVars>
          <dgm:chMax val="0"/>
          <dgm:chPref val="0"/>
          <dgm:bulletEnabled val="1"/>
        </dgm:presLayoutVars>
      </dgm:prSet>
      <dgm:spPr/>
      <dgm:t>
        <a:bodyPr/>
        <a:lstStyle/>
        <a:p>
          <a:endParaRPr lang="zh-CN" altLang="en-US"/>
        </a:p>
      </dgm:t>
    </dgm:pt>
    <dgm:pt modelId="{6B282D16-F544-40AF-8E1A-127A145CDC28}" type="pres">
      <dgm:prSet presAssocID="{D29638AF-4376-48D6-B0EC-F47C0A882E68}" presName="circ2" presStyleLbl="vennNode1" presStyleIdx="1" presStyleCnt="2"/>
      <dgm:spPr/>
      <dgm:t>
        <a:bodyPr/>
        <a:lstStyle/>
        <a:p>
          <a:endParaRPr lang="zh-CN" altLang="en-US"/>
        </a:p>
      </dgm:t>
    </dgm:pt>
    <dgm:pt modelId="{703173C9-A476-43BD-A914-0017460D85AD}" type="pres">
      <dgm:prSet presAssocID="{D29638AF-4376-48D6-B0EC-F47C0A882E68}" presName="circ2Tx" presStyleLbl="revTx" presStyleIdx="0" presStyleCnt="0">
        <dgm:presLayoutVars>
          <dgm:chMax val="0"/>
          <dgm:chPref val="0"/>
          <dgm:bulletEnabled val="1"/>
        </dgm:presLayoutVars>
      </dgm:prSet>
      <dgm:spPr/>
      <dgm:t>
        <a:bodyPr/>
        <a:lstStyle/>
        <a:p>
          <a:endParaRPr lang="zh-CN" altLang="en-US"/>
        </a:p>
      </dgm:t>
    </dgm:pt>
  </dgm:ptLst>
  <dgm:cxnLst>
    <dgm:cxn modelId="{A1917CFF-15CE-4E42-863D-EC3D796D3CA3}" type="presOf" srcId="{D29638AF-4376-48D6-B0EC-F47C0A882E68}" destId="{703173C9-A476-43BD-A914-0017460D85AD}" srcOrd="1" destOrd="0" presId="urn:microsoft.com/office/officeart/2005/8/layout/venn1"/>
    <dgm:cxn modelId="{C30359AB-F04E-437E-BB4E-242E40E799E7}" type="presOf" srcId="{627C782E-2637-4784-8A8B-FA09885C07ED}" destId="{BB33AD0D-F754-4062-86BA-2258AC3CE86A}" srcOrd="0" destOrd="0" presId="urn:microsoft.com/office/officeart/2005/8/layout/venn1"/>
    <dgm:cxn modelId="{95E9932F-A1E2-498F-B4D4-C34CC2FDBD08}" type="presOf" srcId="{3E837D8D-92F4-4563-87AF-5F17F97E842D}" destId="{E7B2F1A9-C17A-4D6E-9B0E-BE723A5A1B9F}" srcOrd="0" destOrd="0" presId="urn:microsoft.com/office/officeart/2005/8/layout/venn1"/>
    <dgm:cxn modelId="{61E59D9A-1AC4-4905-ACD2-70CDC886257C}" type="presOf" srcId="{3E837D8D-92F4-4563-87AF-5F17F97E842D}" destId="{29D61585-8672-429A-AD03-6DA4C9F4A7EF}" srcOrd="1" destOrd="0" presId="urn:microsoft.com/office/officeart/2005/8/layout/venn1"/>
    <dgm:cxn modelId="{6E982D1E-3EE3-49E0-A09E-970642E5AFB9}" srcId="{627C782E-2637-4784-8A8B-FA09885C07ED}" destId="{D29638AF-4376-48D6-B0EC-F47C0A882E68}" srcOrd="1" destOrd="0" parTransId="{9D5AFF99-F722-4082-9DE6-6A919A958124}" sibTransId="{884D51E4-B86B-4EED-8402-F2D75DD7C31C}"/>
    <dgm:cxn modelId="{F7777C03-B58F-4773-B342-DBB682374669}" type="presOf" srcId="{D29638AF-4376-48D6-B0EC-F47C0A882E68}" destId="{6B282D16-F544-40AF-8E1A-127A145CDC28}" srcOrd="0" destOrd="0" presId="urn:microsoft.com/office/officeart/2005/8/layout/venn1"/>
    <dgm:cxn modelId="{34645878-8200-4753-9DD0-BEA5D4B8A796}" srcId="{627C782E-2637-4784-8A8B-FA09885C07ED}" destId="{3E837D8D-92F4-4563-87AF-5F17F97E842D}" srcOrd="0" destOrd="0" parTransId="{6471D466-4A68-4CC4-A0FE-7BEE71E31CC5}" sibTransId="{0D8AFD20-3E6B-4F17-ABAE-295230133199}"/>
    <dgm:cxn modelId="{2AA9C526-A4FF-4B7B-B073-ECD7CBB20B07}" type="presParOf" srcId="{BB33AD0D-F754-4062-86BA-2258AC3CE86A}" destId="{E7B2F1A9-C17A-4D6E-9B0E-BE723A5A1B9F}" srcOrd="0" destOrd="0" presId="urn:microsoft.com/office/officeart/2005/8/layout/venn1"/>
    <dgm:cxn modelId="{EBA20429-324C-46CB-AB23-25848177378A}" type="presParOf" srcId="{BB33AD0D-F754-4062-86BA-2258AC3CE86A}" destId="{29D61585-8672-429A-AD03-6DA4C9F4A7EF}" srcOrd="1" destOrd="0" presId="urn:microsoft.com/office/officeart/2005/8/layout/venn1"/>
    <dgm:cxn modelId="{94378EBE-18BA-4320-9748-AFE23DF2C960}" type="presParOf" srcId="{BB33AD0D-F754-4062-86BA-2258AC3CE86A}" destId="{6B282D16-F544-40AF-8E1A-127A145CDC28}" srcOrd="2" destOrd="0" presId="urn:microsoft.com/office/officeart/2005/8/layout/venn1"/>
    <dgm:cxn modelId="{C0A1CC57-EE49-4B30-98AA-E946E14230DC}" type="presParOf" srcId="{BB33AD0D-F754-4062-86BA-2258AC3CE86A}" destId="{703173C9-A476-43BD-A914-0017460D85AD}" srcOrd="3"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7B2F1A9-C17A-4D6E-9B0E-BE723A5A1B9F}">
      <dsp:nvSpPr>
        <dsp:cNvPr id="0" name=""/>
        <dsp:cNvSpPr/>
      </dsp:nvSpPr>
      <dsp:spPr>
        <a:xfrm>
          <a:off x="142020" y="316417"/>
          <a:ext cx="3503173" cy="3503173"/>
        </a:xfrm>
        <a:prstGeom prst="ellipse">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l" defTabSz="1155700">
            <a:lnSpc>
              <a:spcPct val="90000"/>
            </a:lnSpc>
            <a:spcBef>
              <a:spcPct val="0"/>
            </a:spcBef>
            <a:spcAft>
              <a:spcPct val="35000"/>
            </a:spcAft>
          </a:pPr>
          <a:r>
            <a:rPr lang="zh-CN" altLang="en-US" sz="2600" b="1" kern="1200" dirty="0" smtClean="0">
              <a:solidFill>
                <a:schemeClr val="tx2">
                  <a:lumMod val="95000"/>
                  <a:lumOff val="5000"/>
                </a:schemeClr>
              </a:solidFill>
              <a:effectLst/>
            </a:rPr>
            <a:t>政府招标采购与工程无关的货物和服务</a:t>
          </a:r>
          <a:endParaRPr lang="en-US" altLang="zh-CN" sz="2600" b="1" kern="1200" dirty="0" smtClean="0">
            <a:solidFill>
              <a:schemeClr val="tx2">
                <a:lumMod val="95000"/>
                <a:lumOff val="5000"/>
              </a:schemeClr>
            </a:solidFill>
            <a:effectLst/>
          </a:endParaRPr>
        </a:p>
        <a:p>
          <a:pPr lvl="0" algn="l" defTabSz="1155700">
            <a:lnSpc>
              <a:spcPct val="90000"/>
            </a:lnSpc>
            <a:spcBef>
              <a:spcPct val="0"/>
            </a:spcBef>
            <a:spcAft>
              <a:spcPct val="35000"/>
            </a:spcAft>
          </a:pPr>
          <a:r>
            <a:rPr lang="zh-CN" altLang="en-US" sz="2600" b="1" kern="1200" dirty="0" smtClean="0">
              <a:solidFill>
                <a:schemeClr val="accent4">
                  <a:lumMod val="75000"/>
                </a:schemeClr>
              </a:solidFill>
              <a:effectLst/>
            </a:rPr>
            <a:t>政府非招标采购工程货物和服务</a:t>
          </a:r>
          <a:endParaRPr lang="zh-CN" altLang="en-US" sz="2600" b="1" kern="1200" dirty="0">
            <a:solidFill>
              <a:schemeClr val="accent4">
                <a:lumMod val="75000"/>
              </a:schemeClr>
            </a:solidFill>
            <a:effectLst/>
          </a:endParaRPr>
        </a:p>
      </dsp:txBody>
      <dsp:txXfrm>
        <a:off x="631202" y="729516"/>
        <a:ext cx="2019847" cy="2676974"/>
      </dsp:txXfrm>
    </dsp:sp>
    <dsp:sp modelId="{6B282D16-F544-40AF-8E1A-127A145CDC28}">
      <dsp:nvSpPr>
        <dsp:cNvPr id="0" name=""/>
        <dsp:cNvSpPr/>
      </dsp:nvSpPr>
      <dsp:spPr>
        <a:xfrm>
          <a:off x="2666830" y="316417"/>
          <a:ext cx="3503173" cy="3503173"/>
        </a:xfrm>
        <a:prstGeom prst="ellipse">
          <a:avLst/>
        </a:prstGeom>
        <a:solidFill>
          <a:schemeClr val="accent1">
            <a:lumMod val="20000"/>
            <a:lumOff val="8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l" defTabSz="1155700">
            <a:lnSpc>
              <a:spcPct val="90000"/>
            </a:lnSpc>
            <a:spcBef>
              <a:spcPct val="0"/>
            </a:spcBef>
            <a:spcAft>
              <a:spcPct val="35000"/>
            </a:spcAft>
          </a:pPr>
          <a:r>
            <a:rPr lang="zh-CN" altLang="en-US" sz="2600" b="1" kern="1200" dirty="0" smtClean="0">
              <a:solidFill>
                <a:srgbClr val="333300"/>
              </a:solidFill>
              <a:effectLst/>
            </a:rPr>
            <a:t>企业招标采购工程货物和服务</a:t>
          </a:r>
          <a:endParaRPr lang="zh-CN" altLang="en-US" sz="2600" b="1" kern="1200" dirty="0">
            <a:solidFill>
              <a:srgbClr val="333300"/>
            </a:solidFill>
            <a:effectLst/>
          </a:endParaRPr>
        </a:p>
      </dsp:txBody>
      <dsp:txXfrm>
        <a:off x="3660973" y="729516"/>
        <a:ext cx="2019847" cy="2676974"/>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lnSpc>
                <a:spcPct val="100000"/>
              </a:lnSpc>
              <a:spcBef>
                <a:spcPct val="0"/>
              </a:spcBef>
              <a:buClrTx/>
              <a:buFontTx/>
              <a:buNone/>
              <a:defRPr sz="1200">
                <a:latin typeface="Arial" panose="020B0604020202020204" pitchFamily="34" charset="0"/>
                <a:ea typeface="宋体" panose="02010600030101010101" pitchFamily="2" charset="-122"/>
              </a:defRPr>
            </a:lvl1pPr>
          </a:lstStyle>
          <a:p>
            <a:pPr>
              <a:defRPr/>
            </a:pPr>
            <a:endParaRPr lang="zh-CN" altLang="en-US"/>
          </a:p>
        </p:txBody>
      </p:sp>
      <p:sp>
        <p:nvSpPr>
          <p:cNvPr id="103427"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lnSpc>
                <a:spcPct val="100000"/>
              </a:lnSpc>
              <a:spcBef>
                <a:spcPct val="0"/>
              </a:spcBef>
              <a:buClrTx/>
              <a:buFontTx/>
              <a:buNone/>
              <a:defRPr sz="1200">
                <a:latin typeface="Arial" panose="020B0604020202020204" pitchFamily="34" charset="0"/>
                <a:ea typeface="宋体" panose="02010600030101010101" pitchFamily="2" charset="-122"/>
              </a:defRPr>
            </a:lvl1pPr>
          </a:lstStyle>
          <a:p>
            <a:pPr>
              <a:defRPr/>
            </a:pPr>
            <a:endParaRPr lang="en-US" altLang="zh-CN"/>
          </a:p>
        </p:txBody>
      </p:sp>
      <p:sp>
        <p:nvSpPr>
          <p:cNvPr id="2140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ln>
        </p:spPr>
      </p:sp>
      <p:sp>
        <p:nvSpPr>
          <p:cNvPr id="103429"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103430"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lnSpc>
                <a:spcPct val="100000"/>
              </a:lnSpc>
              <a:spcBef>
                <a:spcPct val="0"/>
              </a:spcBef>
              <a:buClrTx/>
              <a:buFontTx/>
              <a:buNone/>
              <a:defRPr sz="1200">
                <a:latin typeface="Arial" panose="020B0604020202020204" pitchFamily="34" charset="0"/>
                <a:ea typeface="宋体" panose="02010600030101010101" pitchFamily="2" charset="-122"/>
              </a:defRPr>
            </a:lvl1pPr>
          </a:lstStyle>
          <a:p>
            <a:pPr>
              <a:defRPr/>
            </a:pPr>
            <a:endParaRPr lang="en-US" altLang="zh-CN"/>
          </a:p>
        </p:txBody>
      </p:sp>
      <p:sp>
        <p:nvSpPr>
          <p:cNvPr id="103431"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lvl1pPr algn="r">
              <a:lnSpc>
                <a:spcPct val="100000"/>
              </a:lnSpc>
              <a:spcBef>
                <a:spcPct val="0"/>
              </a:spcBef>
              <a:buClrTx/>
              <a:buFontTx/>
              <a:buNone/>
              <a:defRPr sz="1200">
                <a:latin typeface="Arial" panose="020B0604020202020204" pitchFamily="34" charset="0"/>
                <a:ea typeface="宋体" panose="02010600030101010101" pitchFamily="2" charset="-122"/>
              </a:defRPr>
            </a:lvl1pPr>
          </a:lstStyle>
          <a:p>
            <a:pPr>
              <a:defRPr/>
            </a:pPr>
            <a:fld id="{50D4C041-5953-40F0-AB04-60F50A6CF362}"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7"/>
          <p:cNvSpPr>
            <a:spLocks noGrp="1" noChangeArrowheads="1"/>
          </p:cNvSpPr>
          <p:nvPr>
            <p:ph type="sldNum" sz="quarter" idx="5"/>
          </p:nvPr>
        </p:nvSpPr>
        <p:spPr>
          <a:noFill/>
        </p:spPr>
        <p:txBody>
          <a:bodyPr/>
          <a:lstStyle/>
          <a:p>
            <a:fld id="{1235B903-DEAC-44D6-B3AC-91DA260DCBB2}" type="slidenum">
              <a:rPr lang="zh-CN" altLang="en-US" smtClean="0">
                <a:latin typeface="Arial" panose="020B0604020202020204" pitchFamily="34" charset="0"/>
              </a:rPr>
              <a:pPr/>
              <a:t>6</a:t>
            </a:fld>
            <a:endParaRPr lang="en-US" altLang="zh-CN" smtClean="0">
              <a:latin typeface="Arial" panose="020B0604020202020204" pitchFamily="34" charset="0"/>
            </a:endParaRPr>
          </a:p>
        </p:txBody>
      </p:sp>
      <p:sp>
        <p:nvSpPr>
          <p:cNvPr id="219139" name="Rectangle 2"/>
          <p:cNvSpPr>
            <a:spLocks noGrp="1" noRot="1" noChangeAspect="1" noChangeArrowheads="1" noTextEdit="1"/>
          </p:cNvSpPr>
          <p:nvPr>
            <p:ph type="sldImg"/>
          </p:nvPr>
        </p:nvSpPr>
        <p:spPr>
          <a:xfrm>
            <a:off x="1144588" y="533400"/>
            <a:ext cx="4572000" cy="3429000"/>
          </a:xfrm>
        </p:spPr>
      </p:sp>
      <p:sp>
        <p:nvSpPr>
          <p:cNvPr id="219140" name="Rectangle 3"/>
          <p:cNvSpPr>
            <a:spLocks noGrp="1" noChangeArrowheads="1"/>
          </p:cNvSpPr>
          <p:nvPr>
            <p:ph type="body" idx="1"/>
          </p:nvPr>
        </p:nvSpPr>
        <p:spPr>
          <a:noFill/>
        </p:spPr>
        <p:txBody>
          <a:bodyPr/>
          <a:lstStyle/>
          <a:p>
            <a:pPr eaLnBrk="1" hangingPunct="1"/>
            <a:endParaRPr lang="zh-CN" altLang="en-US" smtClean="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7"/>
          <p:cNvSpPr>
            <a:spLocks noGrp="1" noChangeArrowheads="1"/>
          </p:cNvSpPr>
          <p:nvPr>
            <p:ph type="sldNum" sz="quarter" idx="5"/>
          </p:nvPr>
        </p:nvSpPr>
        <p:spPr>
          <a:noFill/>
        </p:spPr>
        <p:txBody>
          <a:bodyPr/>
          <a:lstStyle/>
          <a:p>
            <a:fld id="{830BF717-48D1-4F19-9500-ACF1CAEF2E19}" type="slidenum">
              <a:rPr lang="zh-CN" altLang="en-US" smtClean="0">
                <a:latin typeface="Arial" panose="020B0604020202020204" pitchFamily="34" charset="0"/>
              </a:rPr>
              <a:pPr/>
              <a:t>60</a:t>
            </a:fld>
            <a:endParaRPr lang="en-US" altLang="zh-CN" smtClean="0">
              <a:latin typeface="Arial" panose="020B0604020202020204" pitchFamily="34" charset="0"/>
            </a:endParaRPr>
          </a:p>
        </p:txBody>
      </p:sp>
      <p:sp>
        <p:nvSpPr>
          <p:cNvPr id="229379" name="Rectangle 2"/>
          <p:cNvSpPr>
            <a:spLocks noGrp="1" noRot="1" noChangeAspect="1" noChangeArrowheads="1" noTextEdit="1"/>
          </p:cNvSpPr>
          <p:nvPr>
            <p:ph type="sldImg"/>
          </p:nvPr>
        </p:nvSpPr>
        <p:spPr>
          <a:xfrm>
            <a:off x="1144588" y="685800"/>
            <a:ext cx="4572000" cy="3429000"/>
          </a:xfrm>
        </p:spPr>
      </p:sp>
      <p:sp>
        <p:nvSpPr>
          <p:cNvPr id="229380" name="Rectangle 3"/>
          <p:cNvSpPr>
            <a:spLocks noGrp="1" noChangeArrowheads="1"/>
          </p:cNvSpPr>
          <p:nvPr>
            <p:ph type="body" idx="1"/>
          </p:nvPr>
        </p:nvSpPr>
        <p:spPr>
          <a:xfrm>
            <a:off x="914400" y="4343400"/>
            <a:ext cx="5029200" cy="4114800"/>
          </a:xfrm>
          <a:noFill/>
        </p:spPr>
        <p:txBody>
          <a:bodyPr/>
          <a:lstStyle/>
          <a:p>
            <a:pPr eaLnBrk="1" hangingPunct="1">
              <a:spcBef>
                <a:spcPct val="50000"/>
              </a:spcBef>
            </a:pPr>
            <a:endParaRPr lang="zh-CN" altLang="en-US" smtClean="0">
              <a:solidFill>
                <a:srgbClr val="FFFFFF"/>
              </a:solidFill>
              <a:latin typeface="Arial" panose="020B0604020202020204" pitchFamily="34" charset="0"/>
            </a:endParaRPr>
          </a:p>
          <a:p>
            <a:pPr eaLnBrk="1" hangingPunct="1">
              <a:spcBef>
                <a:spcPct val="50000"/>
              </a:spcBef>
            </a:pPr>
            <a:endParaRPr lang="zh-CN" altLang="en-US" smtClean="0">
              <a:solidFill>
                <a:srgbClr val="FFFFFF"/>
              </a:solidFill>
              <a:latin typeface="Arial" panose="020B0604020202020204" pitchFamily="34" charset="0"/>
            </a:endParaRPr>
          </a:p>
          <a:p>
            <a:pPr eaLnBrk="1" hangingPunct="1">
              <a:spcBef>
                <a:spcPct val="50000"/>
              </a:spcBef>
            </a:pPr>
            <a:endParaRPr lang="zh-CN" altLang="en-US" smtClean="0">
              <a:solidFill>
                <a:srgbClr val="FFFFFF"/>
              </a:solidFill>
              <a:latin typeface="Arial" panose="020B0604020202020204" pitchFamily="34" charset="0"/>
            </a:endParaRPr>
          </a:p>
          <a:p>
            <a:pPr eaLnBrk="1" hangingPunct="1">
              <a:spcBef>
                <a:spcPct val="50000"/>
              </a:spcBef>
            </a:pPr>
            <a:endParaRPr lang="zh-CN" altLang="en-US" smtClean="0">
              <a:solidFill>
                <a:srgbClr val="FFFFFF"/>
              </a:solidFill>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ctr" eaLnBrk="0" hangingPunct="0">
              <a:lnSpc>
                <a:spcPct val="90000"/>
              </a:lnSpc>
              <a:spcBef>
                <a:spcPct val="20000"/>
              </a:spcBef>
              <a:buClr>
                <a:schemeClr val="accent1"/>
              </a:buClr>
              <a:buSzPct val="75000"/>
              <a:buFont typeface="Wingdings" panose="05000000000000000000" pitchFamily="2" charset="2"/>
              <a:defRPr sz="2400">
                <a:solidFill>
                  <a:schemeClr val="bg1"/>
                </a:solidFill>
                <a:latin typeface="Times New Roman" panose="02020603050405020304" pitchFamily="18" charset="0"/>
                <a:ea typeface="宋体" panose="02010600030101010101" pitchFamily="2" charset="-122"/>
              </a:defRPr>
            </a:lvl1pPr>
            <a:lvl2pPr marL="742950" indent="-285750" algn="ctr" eaLnBrk="0" hangingPunct="0">
              <a:lnSpc>
                <a:spcPct val="90000"/>
              </a:lnSpc>
              <a:spcBef>
                <a:spcPct val="20000"/>
              </a:spcBef>
              <a:buClr>
                <a:schemeClr val="accent1"/>
              </a:buClr>
              <a:buSzPct val="75000"/>
              <a:buFont typeface="Wingdings" panose="05000000000000000000" pitchFamily="2" charset="2"/>
              <a:defRPr sz="2400">
                <a:solidFill>
                  <a:schemeClr val="bg1"/>
                </a:solidFill>
                <a:latin typeface="Times New Roman" panose="02020603050405020304" pitchFamily="18" charset="0"/>
                <a:ea typeface="宋体" panose="02010600030101010101" pitchFamily="2" charset="-122"/>
              </a:defRPr>
            </a:lvl2pPr>
            <a:lvl3pPr marL="1143000" indent="-228600" algn="ctr" eaLnBrk="0" hangingPunct="0">
              <a:lnSpc>
                <a:spcPct val="90000"/>
              </a:lnSpc>
              <a:spcBef>
                <a:spcPct val="20000"/>
              </a:spcBef>
              <a:buClr>
                <a:schemeClr val="accent1"/>
              </a:buClr>
              <a:buSzPct val="75000"/>
              <a:buFont typeface="Wingdings" panose="05000000000000000000" pitchFamily="2" charset="2"/>
              <a:defRPr sz="2400">
                <a:solidFill>
                  <a:schemeClr val="bg1"/>
                </a:solidFill>
                <a:latin typeface="Times New Roman" panose="02020603050405020304" pitchFamily="18" charset="0"/>
                <a:ea typeface="宋体" panose="02010600030101010101" pitchFamily="2" charset="-122"/>
              </a:defRPr>
            </a:lvl3pPr>
            <a:lvl4pPr marL="1600200" indent="-228600" algn="ctr" eaLnBrk="0" hangingPunct="0">
              <a:lnSpc>
                <a:spcPct val="90000"/>
              </a:lnSpc>
              <a:spcBef>
                <a:spcPct val="20000"/>
              </a:spcBef>
              <a:buClr>
                <a:schemeClr val="accent1"/>
              </a:buClr>
              <a:buSzPct val="75000"/>
              <a:buFont typeface="Wingdings" panose="05000000000000000000" pitchFamily="2" charset="2"/>
              <a:defRPr sz="2400">
                <a:solidFill>
                  <a:schemeClr val="bg1"/>
                </a:solidFill>
                <a:latin typeface="Times New Roman" panose="02020603050405020304" pitchFamily="18" charset="0"/>
                <a:ea typeface="宋体" panose="02010600030101010101" pitchFamily="2" charset="-122"/>
              </a:defRPr>
            </a:lvl4pPr>
            <a:lvl5pPr marL="2057400" indent="-228600" algn="ctr" eaLnBrk="0" hangingPunct="0">
              <a:lnSpc>
                <a:spcPct val="90000"/>
              </a:lnSpc>
              <a:spcBef>
                <a:spcPct val="20000"/>
              </a:spcBef>
              <a:buClr>
                <a:schemeClr val="accent1"/>
              </a:buClr>
              <a:buSzPct val="75000"/>
              <a:buFont typeface="Wingdings" panose="05000000000000000000" pitchFamily="2" charset="2"/>
              <a:defRPr sz="2400">
                <a:solidFill>
                  <a:schemeClr val="bg1"/>
                </a:solidFill>
                <a:latin typeface="Times New Roman" panose="02020603050405020304" pitchFamily="18" charset="0"/>
                <a:ea typeface="宋体" panose="02010600030101010101" pitchFamily="2" charset="-122"/>
              </a:defRPr>
            </a:lvl5pPr>
            <a:lvl6pPr marL="2514600" indent="-228600" algn="ctr" eaLnBrk="0" fontAlgn="base" hangingPunct="0">
              <a:lnSpc>
                <a:spcPct val="90000"/>
              </a:lnSpc>
              <a:spcBef>
                <a:spcPct val="20000"/>
              </a:spcBef>
              <a:spcAft>
                <a:spcPct val="0"/>
              </a:spcAft>
              <a:buClr>
                <a:schemeClr val="accent1"/>
              </a:buClr>
              <a:buSzPct val="75000"/>
              <a:buFont typeface="Wingdings" panose="05000000000000000000" pitchFamily="2" charset="2"/>
              <a:defRPr sz="2400">
                <a:solidFill>
                  <a:schemeClr val="bg1"/>
                </a:solidFill>
                <a:latin typeface="Times New Roman" panose="02020603050405020304" pitchFamily="18" charset="0"/>
                <a:ea typeface="宋体" panose="02010600030101010101" pitchFamily="2" charset="-122"/>
              </a:defRPr>
            </a:lvl6pPr>
            <a:lvl7pPr marL="2971800" indent="-228600" algn="ctr" eaLnBrk="0" fontAlgn="base" hangingPunct="0">
              <a:lnSpc>
                <a:spcPct val="90000"/>
              </a:lnSpc>
              <a:spcBef>
                <a:spcPct val="20000"/>
              </a:spcBef>
              <a:spcAft>
                <a:spcPct val="0"/>
              </a:spcAft>
              <a:buClr>
                <a:schemeClr val="accent1"/>
              </a:buClr>
              <a:buSzPct val="75000"/>
              <a:buFont typeface="Wingdings" panose="05000000000000000000" pitchFamily="2" charset="2"/>
              <a:defRPr sz="2400">
                <a:solidFill>
                  <a:schemeClr val="bg1"/>
                </a:solidFill>
                <a:latin typeface="Times New Roman" panose="02020603050405020304" pitchFamily="18" charset="0"/>
                <a:ea typeface="宋体" panose="02010600030101010101" pitchFamily="2" charset="-122"/>
              </a:defRPr>
            </a:lvl7pPr>
            <a:lvl8pPr marL="3429000" indent="-228600" algn="ctr" eaLnBrk="0" fontAlgn="base" hangingPunct="0">
              <a:lnSpc>
                <a:spcPct val="90000"/>
              </a:lnSpc>
              <a:spcBef>
                <a:spcPct val="20000"/>
              </a:spcBef>
              <a:spcAft>
                <a:spcPct val="0"/>
              </a:spcAft>
              <a:buClr>
                <a:schemeClr val="accent1"/>
              </a:buClr>
              <a:buSzPct val="75000"/>
              <a:buFont typeface="Wingdings" panose="05000000000000000000" pitchFamily="2" charset="2"/>
              <a:defRPr sz="2400">
                <a:solidFill>
                  <a:schemeClr val="bg1"/>
                </a:solidFill>
                <a:latin typeface="Times New Roman" panose="02020603050405020304" pitchFamily="18" charset="0"/>
                <a:ea typeface="宋体" panose="02010600030101010101" pitchFamily="2" charset="-122"/>
              </a:defRPr>
            </a:lvl8pPr>
            <a:lvl9pPr marL="3886200" indent="-228600" algn="ctr" eaLnBrk="0" fontAlgn="base" hangingPunct="0">
              <a:lnSpc>
                <a:spcPct val="90000"/>
              </a:lnSpc>
              <a:spcBef>
                <a:spcPct val="20000"/>
              </a:spcBef>
              <a:spcAft>
                <a:spcPct val="0"/>
              </a:spcAft>
              <a:buClr>
                <a:schemeClr val="accent1"/>
              </a:buClr>
              <a:buSzPct val="75000"/>
              <a:buFont typeface="Wingdings" panose="05000000000000000000" pitchFamily="2" charset="2"/>
              <a:defRPr sz="2400">
                <a:solidFill>
                  <a:schemeClr val="bg1"/>
                </a:solidFill>
                <a:latin typeface="Times New Roman" panose="02020603050405020304" pitchFamily="18" charset="0"/>
                <a:ea typeface="宋体" panose="02010600030101010101" pitchFamily="2" charset="-122"/>
              </a:defRPr>
            </a:lvl9pPr>
          </a:lstStyle>
          <a:p>
            <a:pPr algn="r" eaLnBrk="1" hangingPunct="1">
              <a:lnSpc>
                <a:spcPct val="100000"/>
              </a:lnSpc>
              <a:spcBef>
                <a:spcPct val="0"/>
              </a:spcBef>
              <a:buClrTx/>
              <a:buSzTx/>
              <a:buFontTx/>
              <a:buNone/>
            </a:pPr>
            <a:fld id="{BAADC296-365C-4B79-9121-022027CC7385}" type="slidenum">
              <a:rPr lang="zh-CN" altLang="en-US" sz="1200" smtClean="0">
                <a:solidFill>
                  <a:schemeClr val="tx1"/>
                </a:solidFill>
                <a:latin typeface="Arial" panose="020B0604020202020204" pitchFamily="34" charset="0"/>
              </a:rPr>
              <a:pPr algn="r" eaLnBrk="1" hangingPunct="1">
                <a:lnSpc>
                  <a:spcPct val="100000"/>
                </a:lnSpc>
                <a:spcBef>
                  <a:spcPct val="0"/>
                </a:spcBef>
                <a:buClrTx/>
                <a:buSzTx/>
                <a:buFontTx/>
                <a:buNone/>
              </a:pPr>
              <a:t>66</a:t>
            </a:fld>
            <a:endParaRPr lang="en-US" altLang="zh-CN" sz="1200" smtClean="0">
              <a:solidFill>
                <a:schemeClr val="tx1"/>
              </a:solidFill>
              <a:latin typeface="Arial" panose="020B0604020202020204" pitchFamily="34" charset="0"/>
            </a:endParaRPr>
          </a:p>
        </p:txBody>
      </p:sp>
      <p:sp>
        <p:nvSpPr>
          <p:cNvPr id="119810" name="Rectangle 2"/>
          <p:cNvSpPr>
            <a:spLocks noGrp="1" noRot="1" noChangeAspect="1" noChangeArrowheads="1" noTextEdit="1"/>
          </p:cNvSpPr>
          <p:nvPr>
            <p:ph type="sldImg"/>
          </p:nvPr>
        </p:nvSpPr>
        <p:spPr>
          <a:xfrm>
            <a:off x="1144588" y="685800"/>
            <a:ext cx="4572000" cy="3429000"/>
          </a:xfrm>
        </p:spPr>
      </p:sp>
      <p:sp>
        <p:nvSpPr>
          <p:cNvPr id="119811"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zh-CN" altLang="en-US" smtClean="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ctr" eaLnBrk="0" hangingPunct="0">
              <a:lnSpc>
                <a:spcPct val="90000"/>
              </a:lnSpc>
              <a:spcBef>
                <a:spcPct val="20000"/>
              </a:spcBef>
              <a:buClr>
                <a:schemeClr val="accent1"/>
              </a:buClr>
              <a:buSzPct val="75000"/>
              <a:buFont typeface="Wingdings" panose="05000000000000000000" pitchFamily="2" charset="2"/>
              <a:defRPr sz="2400">
                <a:solidFill>
                  <a:schemeClr val="bg1"/>
                </a:solidFill>
                <a:latin typeface="Times New Roman" panose="02020603050405020304" pitchFamily="18" charset="0"/>
                <a:ea typeface="宋体" panose="02010600030101010101" pitchFamily="2" charset="-122"/>
              </a:defRPr>
            </a:lvl1pPr>
            <a:lvl2pPr marL="742950" indent="-285750" algn="ctr" eaLnBrk="0" hangingPunct="0">
              <a:lnSpc>
                <a:spcPct val="90000"/>
              </a:lnSpc>
              <a:spcBef>
                <a:spcPct val="20000"/>
              </a:spcBef>
              <a:buClr>
                <a:schemeClr val="accent1"/>
              </a:buClr>
              <a:buSzPct val="75000"/>
              <a:buFont typeface="Wingdings" panose="05000000000000000000" pitchFamily="2" charset="2"/>
              <a:defRPr sz="2400">
                <a:solidFill>
                  <a:schemeClr val="bg1"/>
                </a:solidFill>
                <a:latin typeface="Times New Roman" panose="02020603050405020304" pitchFamily="18" charset="0"/>
                <a:ea typeface="宋体" panose="02010600030101010101" pitchFamily="2" charset="-122"/>
              </a:defRPr>
            </a:lvl2pPr>
            <a:lvl3pPr marL="1143000" indent="-228600" algn="ctr" eaLnBrk="0" hangingPunct="0">
              <a:lnSpc>
                <a:spcPct val="90000"/>
              </a:lnSpc>
              <a:spcBef>
                <a:spcPct val="20000"/>
              </a:spcBef>
              <a:buClr>
                <a:schemeClr val="accent1"/>
              </a:buClr>
              <a:buSzPct val="75000"/>
              <a:buFont typeface="Wingdings" panose="05000000000000000000" pitchFamily="2" charset="2"/>
              <a:defRPr sz="2400">
                <a:solidFill>
                  <a:schemeClr val="bg1"/>
                </a:solidFill>
                <a:latin typeface="Times New Roman" panose="02020603050405020304" pitchFamily="18" charset="0"/>
                <a:ea typeface="宋体" panose="02010600030101010101" pitchFamily="2" charset="-122"/>
              </a:defRPr>
            </a:lvl3pPr>
            <a:lvl4pPr marL="1600200" indent="-228600" algn="ctr" eaLnBrk="0" hangingPunct="0">
              <a:lnSpc>
                <a:spcPct val="90000"/>
              </a:lnSpc>
              <a:spcBef>
                <a:spcPct val="20000"/>
              </a:spcBef>
              <a:buClr>
                <a:schemeClr val="accent1"/>
              </a:buClr>
              <a:buSzPct val="75000"/>
              <a:buFont typeface="Wingdings" panose="05000000000000000000" pitchFamily="2" charset="2"/>
              <a:defRPr sz="2400">
                <a:solidFill>
                  <a:schemeClr val="bg1"/>
                </a:solidFill>
                <a:latin typeface="Times New Roman" panose="02020603050405020304" pitchFamily="18" charset="0"/>
                <a:ea typeface="宋体" panose="02010600030101010101" pitchFamily="2" charset="-122"/>
              </a:defRPr>
            </a:lvl4pPr>
            <a:lvl5pPr marL="2057400" indent="-228600" algn="ctr" eaLnBrk="0" hangingPunct="0">
              <a:lnSpc>
                <a:spcPct val="90000"/>
              </a:lnSpc>
              <a:spcBef>
                <a:spcPct val="20000"/>
              </a:spcBef>
              <a:buClr>
                <a:schemeClr val="accent1"/>
              </a:buClr>
              <a:buSzPct val="75000"/>
              <a:buFont typeface="Wingdings" panose="05000000000000000000" pitchFamily="2" charset="2"/>
              <a:defRPr sz="2400">
                <a:solidFill>
                  <a:schemeClr val="bg1"/>
                </a:solidFill>
                <a:latin typeface="Times New Roman" panose="02020603050405020304" pitchFamily="18" charset="0"/>
                <a:ea typeface="宋体" panose="02010600030101010101" pitchFamily="2" charset="-122"/>
              </a:defRPr>
            </a:lvl5pPr>
            <a:lvl6pPr marL="2514600" indent="-228600" algn="ctr" eaLnBrk="0" fontAlgn="base" hangingPunct="0">
              <a:lnSpc>
                <a:spcPct val="90000"/>
              </a:lnSpc>
              <a:spcBef>
                <a:spcPct val="20000"/>
              </a:spcBef>
              <a:spcAft>
                <a:spcPct val="0"/>
              </a:spcAft>
              <a:buClr>
                <a:schemeClr val="accent1"/>
              </a:buClr>
              <a:buSzPct val="75000"/>
              <a:buFont typeface="Wingdings" panose="05000000000000000000" pitchFamily="2" charset="2"/>
              <a:defRPr sz="2400">
                <a:solidFill>
                  <a:schemeClr val="bg1"/>
                </a:solidFill>
                <a:latin typeface="Times New Roman" panose="02020603050405020304" pitchFamily="18" charset="0"/>
                <a:ea typeface="宋体" panose="02010600030101010101" pitchFamily="2" charset="-122"/>
              </a:defRPr>
            </a:lvl6pPr>
            <a:lvl7pPr marL="2971800" indent="-228600" algn="ctr" eaLnBrk="0" fontAlgn="base" hangingPunct="0">
              <a:lnSpc>
                <a:spcPct val="90000"/>
              </a:lnSpc>
              <a:spcBef>
                <a:spcPct val="20000"/>
              </a:spcBef>
              <a:spcAft>
                <a:spcPct val="0"/>
              </a:spcAft>
              <a:buClr>
                <a:schemeClr val="accent1"/>
              </a:buClr>
              <a:buSzPct val="75000"/>
              <a:buFont typeface="Wingdings" panose="05000000000000000000" pitchFamily="2" charset="2"/>
              <a:defRPr sz="2400">
                <a:solidFill>
                  <a:schemeClr val="bg1"/>
                </a:solidFill>
                <a:latin typeface="Times New Roman" panose="02020603050405020304" pitchFamily="18" charset="0"/>
                <a:ea typeface="宋体" panose="02010600030101010101" pitchFamily="2" charset="-122"/>
              </a:defRPr>
            </a:lvl7pPr>
            <a:lvl8pPr marL="3429000" indent="-228600" algn="ctr" eaLnBrk="0" fontAlgn="base" hangingPunct="0">
              <a:lnSpc>
                <a:spcPct val="90000"/>
              </a:lnSpc>
              <a:spcBef>
                <a:spcPct val="20000"/>
              </a:spcBef>
              <a:spcAft>
                <a:spcPct val="0"/>
              </a:spcAft>
              <a:buClr>
                <a:schemeClr val="accent1"/>
              </a:buClr>
              <a:buSzPct val="75000"/>
              <a:buFont typeface="Wingdings" panose="05000000000000000000" pitchFamily="2" charset="2"/>
              <a:defRPr sz="2400">
                <a:solidFill>
                  <a:schemeClr val="bg1"/>
                </a:solidFill>
                <a:latin typeface="Times New Roman" panose="02020603050405020304" pitchFamily="18" charset="0"/>
                <a:ea typeface="宋体" panose="02010600030101010101" pitchFamily="2" charset="-122"/>
              </a:defRPr>
            </a:lvl8pPr>
            <a:lvl9pPr marL="3886200" indent="-228600" algn="ctr" eaLnBrk="0" fontAlgn="base" hangingPunct="0">
              <a:lnSpc>
                <a:spcPct val="90000"/>
              </a:lnSpc>
              <a:spcBef>
                <a:spcPct val="20000"/>
              </a:spcBef>
              <a:spcAft>
                <a:spcPct val="0"/>
              </a:spcAft>
              <a:buClr>
                <a:schemeClr val="accent1"/>
              </a:buClr>
              <a:buSzPct val="75000"/>
              <a:buFont typeface="Wingdings" panose="05000000000000000000" pitchFamily="2" charset="2"/>
              <a:defRPr sz="2400">
                <a:solidFill>
                  <a:schemeClr val="bg1"/>
                </a:solidFill>
                <a:latin typeface="Times New Roman" panose="02020603050405020304" pitchFamily="18" charset="0"/>
                <a:ea typeface="宋体" panose="02010600030101010101" pitchFamily="2" charset="-122"/>
              </a:defRPr>
            </a:lvl9pPr>
          </a:lstStyle>
          <a:p>
            <a:pPr algn="r" eaLnBrk="1" hangingPunct="1">
              <a:lnSpc>
                <a:spcPct val="100000"/>
              </a:lnSpc>
              <a:spcBef>
                <a:spcPct val="0"/>
              </a:spcBef>
              <a:buClrTx/>
              <a:buSzTx/>
              <a:buFontTx/>
              <a:buNone/>
            </a:pPr>
            <a:fld id="{6BADFB3F-22E8-4CF5-9441-92025A646659}" type="slidenum">
              <a:rPr lang="zh-CN" altLang="en-US" sz="1200" smtClean="0">
                <a:solidFill>
                  <a:schemeClr val="tx1"/>
                </a:solidFill>
                <a:latin typeface="Arial" panose="020B0604020202020204" pitchFamily="34" charset="0"/>
              </a:rPr>
              <a:pPr algn="r" eaLnBrk="1" hangingPunct="1">
                <a:lnSpc>
                  <a:spcPct val="100000"/>
                </a:lnSpc>
                <a:spcBef>
                  <a:spcPct val="0"/>
                </a:spcBef>
                <a:buClrTx/>
                <a:buSzTx/>
                <a:buFontTx/>
                <a:buNone/>
              </a:pPr>
              <a:t>67</a:t>
            </a:fld>
            <a:endParaRPr lang="en-US" altLang="zh-CN" sz="1200" smtClean="0">
              <a:solidFill>
                <a:schemeClr val="tx1"/>
              </a:solidFill>
              <a:latin typeface="Arial" panose="020B0604020202020204" pitchFamily="34" charset="0"/>
            </a:endParaRPr>
          </a:p>
        </p:txBody>
      </p:sp>
      <p:sp>
        <p:nvSpPr>
          <p:cNvPr id="121858" name="Rectangle 2"/>
          <p:cNvSpPr>
            <a:spLocks noGrp="1" noRot="1" noChangeAspect="1" noChangeArrowheads="1" noTextEdit="1"/>
          </p:cNvSpPr>
          <p:nvPr>
            <p:ph type="sldImg"/>
          </p:nvPr>
        </p:nvSpPr>
        <p:spPr>
          <a:xfrm>
            <a:off x="1144588" y="685800"/>
            <a:ext cx="4572000" cy="3429000"/>
          </a:xfrm>
        </p:spPr>
      </p:sp>
      <p:sp>
        <p:nvSpPr>
          <p:cNvPr id="121859"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zh-CN" altLang="en-US" smtClean="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2E998F17-A477-4439-91A2-CA21861FF5C0}" type="slidenum">
              <a:rPr lang="zh-CN" altLang="en-US" smtClean="0">
                <a:latin typeface="Arial" panose="020B0604020202020204" pitchFamily="34" charset="0"/>
              </a:rPr>
              <a:pPr/>
              <a:t>68</a:t>
            </a:fld>
            <a:endParaRPr lang="en-US" altLang="zh-CN" smtClean="0">
              <a:latin typeface="Arial" panose="020B0604020202020204" pitchFamily="34" charset="0"/>
            </a:endParaRPr>
          </a:p>
        </p:txBody>
      </p:sp>
      <p:sp>
        <p:nvSpPr>
          <p:cNvPr id="256003" name="Rectangle 2"/>
          <p:cNvSpPr>
            <a:spLocks noGrp="1" noRot="1" noChangeAspect="1" noChangeArrowheads="1" noTextEdit="1"/>
          </p:cNvSpPr>
          <p:nvPr>
            <p:ph type="sldImg"/>
          </p:nvPr>
        </p:nvSpPr>
        <p:spPr>
          <a:xfrm>
            <a:off x="1146175" y="685800"/>
            <a:ext cx="4572000" cy="3429000"/>
          </a:xfrm>
        </p:spPr>
      </p:sp>
      <p:sp>
        <p:nvSpPr>
          <p:cNvPr id="256004" name="Rectangle 3"/>
          <p:cNvSpPr>
            <a:spLocks noGrp="1" noChangeArrowheads="1"/>
          </p:cNvSpPr>
          <p:nvPr>
            <p:ph type="body" idx="1"/>
          </p:nvPr>
        </p:nvSpPr>
        <p:spPr>
          <a:xfrm>
            <a:off x="914400" y="4343400"/>
            <a:ext cx="5029200" cy="4114800"/>
          </a:xfrm>
          <a:noFill/>
        </p:spPr>
        <p:txBody>
          <a:bodyPr/>
          <a:lstStyle/>
          <a:p>
            <a:pPr marL="228600" indent="-228600" eaLnBrk="1" hangingPunct="1">
              <a:spcBef>
                <a:spcPct val="50000"/>
              </a:spcBef>
              <a:buFont typeface="Wingdings" panose="05000000000000000000" pitchFamily="2" charset="2"/>
              <a:buNone/>
            </a:pPr>
            <a:endParaRPr lang="zh-CN" altLang="en-US" smtClean="0">
              <a:latin typeface="Arial" panose="020B0604020202020204" pitchFamily="34" charset="0"/>
            </a:endParaRPr>
          </a:p>
          <a:p>
            <a:pPr marL="228600" indent="-228600" eaLnBrk="1" hangingPunct="1">
              <a:spcBef>
                <a:spcPct val="50000"/>
              </a:spcBef>
              <a:buFont typeface="Wingdings" panose="05000000000000000000" pitchFamily="2" charset="2"/>
              <a:buNone/>
            </a:pPr>
            <a:r>
              <a:rPr lang="en-US" altLang="zh-CN" smtClean="0">
                <a:latin typeface="Arial" panose="020B0604020202020204" pitchFamily="34" charset="0"/>
              </a:rPr>
              <a:t>Father of PR was Edward Bernays, turns out he was Freud’s nephew! Value of some good brand publicity/movie placements:</a:t>
            </a:r>
          </a:p>
          <a:p>
            <a:pPr marL="228600" indent="-228600" eaLnBrk="1" hangingPunct="1"/>
            <a:r>
              <a:rPr lang="en-US" altLang="zh-CN" smtClean="0">
                <a:latin typeface="Arial" panose="020B0604020202020204" pitchFamily="34" charset="0"/>
              </a:rPr>
              <a:t>SPECIAL EVENTS:</a:t>
            </a:r>
          </a:p>
          <a:p>
            <a:pPr marL="228600" indent="-228600" eaLnBrk="1" hangingPunct="1"/>
            <a:r>
              <a:rPr lang="en-US" altLang="zh-CN" smtClean="0">
                <a:latin typeface="Arial" panose="020B0604020202020204" pitchFamily="34" charset="0"/>
              </a:rPr>
              <a:t>Reeses Pieces sales jumped 85% after E.T.</a:t>
            </a:r>
          </a:p>
          <a:p>
            <a:pPr marL="228600" indent="-228600" eaLnBrk="1" hangingPunct="1"/>
            <a:r>
              <a:rPr lang="en-US" altLang="zh-CN" smtClean="0">
                <a:latin typeface="Arial" panose="020B0604020202020204" pitchFamily="34" charset="0"/>
              </a:rPr>
              <a:t>Mumford High sold $1M in school shirts after </a:t>
            </a:r>
          </a:p>
          <a:p>
            <a:pPr marL="228600" indent="-228600" eaLnBrk="1" hangingPunct="1"/>
            <a:r>
              <a:rPr lang="en-US" altLang="zh-CN" smtClean="0">
                <a:latin typeface="Arial" panose="020B0604020202020204" pitchFamily="34" charset="0"/>
              </a:rPr>
              <a:t>Beverly Hills Cop</a:t>
            </a:r>
          </a:p>
          <a:p>
            <a:pPr marL="228600" indent="-228600" eaLnBrk="1" hangingPunct="1"/>
            <a:r>
              <a:rPr lang="en-US" altLang="zh-CN" smtClean="0">
                <a:latin typeface="Arial" panose="020B0604020202020204" pitchFamily="34" charset="0"/>
              </a:rPr>
              <a:t>CA. Raisin Board paid $25K for bus-stop sign and raisin eating scene in Back to the future. </a:t>
            </a:r>
          </a:p>
          <a:p>
            <a:pPr marL="228600" indent="-228600" eaLnBrk="1" hangingPunct="1"/>
            <a:r>
              <a:rPr lang="en-US" altLang="zh-CN" smtClean="0">
                <a:latin typeface="Arial" panose="020B0604020202020204" pitchFamily="34" charset="0"/>
              </a:rPr>
              <a:t>Coke and Pepsi scout out roles full time.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幻灯片图像占位符 1"/>
          <p:cNvSpPr>
            <a:spLocks noGrp="1" noRot="1" noChangeAspect="1" noTextEdit="1"/>
          </p:cNvSpPr>
          <p:nvPr>
            <p:ph type="sldImg"/>
          </p:nvPr>
        </p:nvSpPr>
        <p:spPr/>
      </p:sp>
      <p:sp>
        <p:nvSpPr>
          <p:cNvPr id="158722" name="备注占位符 2"/>
          <p:cNvSpPr>
            <a:spLocks noGrp="1"/>
          </p:cNvSpPr>
          <p:nvPr>
            <p:ph type="body" idx="1"/>
          </p:nvPr>
        </p:nvSpPr>
        <p:spPr>
          <a:noFill/>
        </p:spPr>
        <p:txBody>
          <a:bodyPr/>
          <a:lstStyle/>
          <a:p>
            <a:r>
              <a:rPr lang="zh-CN" altLang="en-US" smtClean="0">
                <a:latin typeface="Arial" panose="020B0604020202020204" pitchFamily="34" charset="0"/>
              </a:rPr>
              <a:t>。（</a:t>
            </a:r>
            <a:r>
              <a:rPr lang="zh-CN" altLang="en-US" smtClean="0">
                <a:solidFill>
                  <a:srgbClr val="333300"/>
                </a:solidFill>
                <a:latin typeface="Arial" panose="020B0604020202020204" pitchFamily="34" charset="0"/>
              </a:rPr>
              <a:t>其他情形：招标程序违法、签订合同违法、合同履行违法； 串通投标；虚假投标等。</a:t>
            </a:r>
            <a:r>
              <a:rPr lang="zh-CN" altLang="en-US" smtClean="0">
                <a:latin typeface="Arial" panose="020B0604020202020204" pitchFamily="34" charset="0"/>
              </a:rPr>
              <a:t>）</a:t>
            </a:r>
          </a:p>
        </p:txBody>
      </p:sp>
      <p:sp>
        <p:nvSpPr>
          <p:cNvPr id="158723" name="灯片编号占位符 3"/>
          <p:cNvSpPr txBox="1">
            <a:spLocks noGrp="1"/>
          </p:cNvSpPr>
          <p:nvPr/>
        </p:nvSpPr>
        <p:spPr bwMode="auto">
          <a:xfrm>
            <a:off x="3884613" y="8685213"/>
            <a:ext cx="2971800" cy="457200"/>
          </a:xfrm>
          <a:prstGeom prst="rect">
            <a:avLst/>
          </a:prstGeom>
          <a:noFill/>
          <a:ln w="9525">
            <a:noFill/>
            <a:miter lim="800000"/>
          </a:ln>
        </p:spPr>
        <p:txBody>
          <a:bodyPr anchor="b"/>
          <a:lstStyle/>
          <a:p>
            <a:pPr algn="r"/>
            <a:fld id="{8B4536A5-E53F-411E-96EB-C2DEC3E3848F}" type="slidenum">
              <a:rPr lang="zh-CN" altLang="en-US" sz="1200">
                <a:solidFill>
                  <a:schemeClr val="tx1"/>
                </a:solidFill>
                <a:latin typeface="Arial" panose="020B0604020202020204" pitchFamily="34" charset="0"/>
              </a:rPr>
              <a:pPr algn="r"/>
              <a:t>94</a:t>
            </a:fld>
            <a:endParaRPr lang="en-US" altLang="zh-CN" sz="1200">
              <a:solidFill>
                <a:schemeClr val="tx1"/>
              </a:solidFill>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18"/>
          <p:cNvSpPr>
            <a:spLocks noChangeArrowheads="1"/>
          </p:cNvSpPr>
          <p:nvPr/>
        </p:nvSpPr>
        <p:spPr bwMode="ltGray">
          <a:xfrm>
            <a:off x="0" y="6611938"/>
            <a:ext cx="9144000" cy="260350"/>
          </a:xfrm>
          <a:prstGeom prst="rect">
            <a:avLst/>
          </a:prstGeom>
          <a:solidFill>
            <a:schemeClr val="accent2"/>
          </a:solidFill>
          <a:ln w="9525">
            <a:noFill/>
            <a:miter lim="800000"/>
          </a:ln>
          <a:effectLst/>
        </p:spPr>
        <p:txBody>
          <a:bodyPr wrap="none" anchor="ctr"/>
          <a:lstStyle/>
          <a:p>
            <a:pPr>
              <a:defRPr/>
            </a:pPr>
            <a:endParaRPr lang="zh-CN" altLang="en-US">
              <a:latin typeface="Arial" panose="020B0604020202020204" pitchFamily="34" charset="0"/>
            </a:endParaRPr>
          </a:p>
        </p:txBody>
      </p:sp>
      <p:pic>
        <p:nvPicPr>
          <p:cNvPr id="5" name="Picture 20"/>
          <p:cNvPicPr>
            <a:picLocks noChangeAspect="1" noChangeArrowheads="1"/>
          </p:cNvPicPr>
          <p:nvPr/>
        </p:nvPicPr>
        <p:blipFill>
          <a:blip r:embed="rId2" cstate="print"/>
          <a:srcRect/>
          <a:stretch>
            <a:fillRect/>
          </a:stretch>
        </p:blipFill>
        <p:spPr bwMode="auto">
          <a:xfrm>
            <a:off x="0" y="0"/>
            <a:ext cx="9144000" cy="5373688"/>
          </a:xfrm>
          <a:prstGeom prst="rect">
            <a:avLst/>
          </a:prstGeom>
          <a:noFill/>
          <a:ln w="9525">
            <a:noFill/>
            <a:miter lim="800000"/>
            <a:headEnd/>
            <a:tailEnd/>
          </a:ln>
        </p:spPr>
      </p:pic>
      <p:sp>
        <p:nvSpPr>
          <p:cNvPr id="3075" name="Rectangle 3"/>
          <p:cNvSpPr>
            <a:spLocks noGrp="1" noChangeArrowheads="1"/>
          </p:cNvSpPr>
          <p:nvPr>
            <p:ph type="subTitle" idx="1"/>
          </p:nvPr>
        </p:nvSpPr>
        <p:spPr bwMode="gray">
          <a:xfrm>
            <a:off x="1371600" y="5867400"/>
            <a:ext cx="6553200" cy="533400"/>
          </a:xfrm>
        </p:spPr>
        <p:txBody>
          <a:bodyPr/>
          <a:lstStyle>
            <a:lvl1pPr marL="0" indent="0" algn="ctr">
              <a:buFont typeface="Wingdings" panose="05000000000000000000" pitchFamily="2" charset="2"/>
              <a:buNone/>
              <a:defRPr sz="1600" b="1">
                <a:solidFill>
                  <a:schemeClr val="tx2"/>
                </a:solidFill>
                <a:latin typeface="Verdana" panose="020B0604030504040204" pitchFamily="34" charset="0"/>
              </a:defRPr>
            </a:lvl1pPr>
          </a:lstStyle>
          <a:p>
            <a:r>
              <a:rPr lang="en-US" altLang="zh-CN"/>
              <a:t>Click to edit Master subtitle style</a:t>
            </a:r>
          </a:p>
        </p:txBody>
      </p:sp>
      <p:sp>
        <p:nvSpPr>
          <p:cNvPr id="3093" name="Rectangle 21"/>
          <p:cNvSpPr>
            <a:spLocks noGrp="1" noChangeArrowheads="1"/>
          </p:cNvSpPr>
          <p:nvPr>
            <p:ph type="ctrTitle" sz="quarter" hasCustomPrompt="1"/>
          </p:nvPr>
        </p:nvSpPr>
        <p:spPr bwMode="gray">
          <a:xfrm>
            <a:off x="0" y="4868863"/>
            <a:ext cx="9144000" cy="720725"/>
          </a:xfrm>
          <a:gradFill rotWithShape="1">
            <a:gsLst>
              <a:gs pos="0">
                <a:schemeClr val="tx1">
                  <a:gamma/>
                  <a:shade val="46275"/>
                  <a:invGamma/>
                </a:schemeClr>
              </a:gs>
              <a:gs pos="50000">
                <a:schemeClr val="tx1"/>
              </a:gs>
              <a:gs pos="100000">
                <a:schemeClr val="tx1">
                  <a:gamma/>
                  <a:shade val="46275"/>
                  <a:invGamma/>
                </a:schemeClr>
              </a:gs>
            </a:gsLst>
            <a:lin ang="0" scaled="1"/>
          </a:gradFill>
        </p:spPr>
        <p:txBody>
          <a:bodyPr/>
          <a:lstStyle>
            <a:lvl1pPr>
              <a:defRPr sz="4400"/>
            </a:lvl1pPr>
          </a:lstStyle>
          <a:p>
            <a:r>
              <a:rPr lang="en-US" altLang="ko-KR"/>
              <a:t>Click to edit Master title</a:t>
            </a:r>
            <a:br>
              <a:rPr lang="en-US" altLang="ko-KR"/>
            </a:br>
            <a:r>
              <a:rPr lang="en-US" altLang="ko-KR"/>
              <a:t>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p:txBody>
          <a:bodyPr/>
          <a:lstStyle>
            <a:lvl1pPr>
              <a:defRPr/>
            </a:lvl1pPr>
          </a:lstStyle>
          <a:p>
            <a:pPr>
              <a:defRPr/>
            </a:pPr>
            <a:r>
              <a:rPr lang="en-US" altLang="zh-CN" dirty="0" err="1" smtClean="0"/>
              <a:t>Martin_Eden</a:t>
            </a:r>
            <a:endParaRPr lang="en-US" altLang="zh-CN" dirty="0"/>
          </a:p>
        </p:txBody>
      </p:sp>
      <p:sp>
        <p:nvSpPr>
          <p:cNvPr id="5" name="Rectangle 6"/>
          <p:cNvSpPr>
            <a:spLocks noGrp="1" noChangeArrowheads="1"/>
          </p:cNvSpPr>
          <p:nvPr>
            <p:ph type="sldNum" sz="quarter" idx="11"/>
          </p:nvPr>
        </p:nvSpPr>
        <p:spPr/>
        <p:txBody>
          <a:bodyPr/>
          <a:lstStyle>
            <a:lvl1pPr>
              <a:defRPr/>
            </a:lvl1pPr>
          </a:lstStyle>
          <a:p>
            <a:pPr>
              <a:defRPr/>
            </a:pPr>
            <a:fld id="{6DA26064-D089-44CB-A1E7-A2823E2D65A9}" type="slidenum">
              <a:rPr lang="zh-CN" altLang="en-US"/>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48450" y="152400"/>
            <a:ext cx="2114550" cy="6248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04800" y="152400"/>
            <a:ext cx="6191250" cy="62484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p:txBody>
          <a:bodyPr/>
          <a:lstStyle>
            <a:lvl1pPr>
              <a:defRPr/>
            </a:lvl1pPr>
          </a:lstStyle>
          <a:p>
            <a:pPr>
              <a:defRPr/>
            </a:pPr>
            <a:r>
              <a:rPr lang="en-US" altLang="zh-CN" dirty="0" err="1" smtClean="0"/>
              <a:t>Martin_Eden</a:t>
            </a:r>
            <a:endParaRPr lang="en-US" altLang="zh-CN" dirty="0"/>
          </a:p>
        </p:txBody>
      </p:sp>
      <p:sp>
        <p:nvSpPr>
          <p:cNvPr id="5" name="Rectangle 6"/>
          <p:cNvSpPr>
            <a:spLocks noGrp="1" noChangeArrowheads="1"/>
          </p:cNvSpPr>
          <p:nvPr>
            <p:ph type="sldNum" sz="quarter" idx="11"/>
          </p:nvPr>
        </p:nvSpPr>
        <p:spPr/>
        <p:txBody>
          <a:bodyPr/>
          <a:lstStyle>
            <a:lvl1pPr>
              <a:defRPr/>
            </a:lvl1pPr>
          </a:lstStyle>
          <a:p>
            <a:pPr>
              <a:defRPr/>
            </a:pPr>
            <a:fld id="{F699899D-0EFA-4A25-AC24-CA69DBA477BF}" type="slidenum">
              <a:rPr lang="zh-CN" altLang="en-US"/>
              <a:pPr>
                <a:defRPr/>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304800" y="152400"/>
            <a:ext cx="8458200" cy="563563"/>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152525"/>
            <a:ext cx="8229600" cy="5248275"/>
          </a:xfrm>
        </p:spPr>
        <p:txBody>
          <a:bodyPr/>
          <a:lstStyle/>
          <a:p>
            <a:pPr lvl="0"/>
            <a:endParaRPr lang="zh-CN" altLang="en-US" noProof="0" smtClean="0"/>
          </a:p>
        </p:txBody>
      </p:sp>
      <p:sp>
        <p:nvSpPr>
          <p:cNvPr id="4" name="Rectangle 5"/>
          <p:cNvSpPr>
            <a:spLocks noGrp="1" noChangeArrowheads="1"/>
          </p:cNvSpPr>
          <p:nvPr>
            <p:ph type="ftr" sz="quarter" idx="10"/>
          </p:nvPr>
        </p:nvSpPr>
        <p:spPr/>
        <p:txBody>
          <a:bodyPr/>
          <a:lstStyle>
            <a:lvl1pPr>
              <a:defRPr/>
            </a:lvl1pPr>
          </a:lstStyle>
          <a:p>
            <a:pPr>
              <a:defRPr/>
            </a:pPr>
            <a:r>
              <a:rPr lang="en-US" altLang="zh-CN" dirty="0" err="1" smtClean="0"/>
              <a:t>Martin_Eden</a:t>
            </a:r>
            <a:endParaRPr lang="en-US" altLang="zh-CN" dirty="0"/>
          </a:p>
        </p:txBody>
      </p:sp>
      <p:sp>
        <p:nvSpPr>
          <p:cNvPr id="5" name="Rectangle 6"/>
          <p:cNvSpPr>
            <a:spLocks noGrp="1" noChangeArrowheads="1"/>
          </p:cNvSpPr>
          <p:nvPr>
            <p:ph type="sldNum" sz="quarter" idx="11"/>
          </p:nvPr>
        </p:nvSpPr>
        <p:spPr/>
        <p:txBody>
          <a:bodyPr/>
          <a:lstStyle>
            <a:lvl1pPr>
              <a:defRPr/>
            </a:lvl1pPr>
          </a:lstStyle>
          <a:p>
            <a:pPr>
              <a:defRPr/>
            </a:pPr>
            <a:fld id="{746B3784-39C7-4BF5-A219-CE93D44C46F2}" type="slidenum">
              <a:rPr lang="zh-CN" altLang="en-US"/>
              <a:pPr>
                <a:defRPr/>
              </a:pPr>
              <a:t>‹#›</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标题，剪贴画与文本">
    <p:spTree>
      <p:nvGrpSpPr>
        <p:cNvPr id="1" name=""/>
        <p:cNvGrpSpPr/>
        <p:nvPr/>
      </p:nvGrpSpPr>
      <p:grpSpPr>
        <a:xfrm>
          <a:off x="0" y="0"/>
          <a:ext cx="0" cy="0"/>
          <a:chOff x="0" y="0"/>
          <a:chExt cx="0" cy="0"/>
        </a:xfrm>
      </p:grpSpPr>
      <p:sp>
        <p:nvSpPr>
          <p:cNvPr id="2" name="标题 1"/>
          <p:cNvSpPr>
            <a:spLocks noGrp="1"/>
          </p:cNvSpPr>
          <p:nvPr>
            <p:ph type="title"/>
          </p:nvPr>
        </p:nvSpPr>
        <p:spPr>
          <a:xfrm>
            <a:off x="304800" y="152400"/>
            <a:ext cx="8458200" cy="563563"/>
          </a:xfrm>
        </p:spPr>
        <p:txBody>
          <a:bodyPr/>
          <a:lstStyle/>
          <a:p>
            <a:r>
              <a:rPr lang="zh-CN" altLang="en-US" smtClean="0"/>
              <a:t>单击此处编辑母版标题样式</a:t>
            </a:r>
            <a:endParaRPr lang="zh-CN" altLang="en-US"/>
          </a:p>
        </p:txBody>
      </p:sp>
      <p:sp>
        <p:nvSpPr>
          <p:cNvPr id="3" name="剪贴画占位符 2"/>
          <p:cNvSpPr>
            <a:spLocks noGrp="1"/>
          </p:cNvSpPr>
          <p:nvPr>
            <p:ph type="clipArt" sz="half" idx="1"/>
          </p:nvPr>
        </p:nvSpPr>
        <p:spPr>
          <a:xfrm>
            <a:off x="457200" y="1152525"/>
            <a:ext cx="4038600" cy="5248275"/>
          </a:xfrm>
        </p:spPr>
        <p:txBody>
          <a:bodyPr/>
          <a:lstStyle/>
          <a:p>
            <a:pPr lvl="0"/>
            <a:endParaRPr lang="zh-CN" altLang="en-US" noProof="0" smtClean="0"/>
          </a:p>
        </p:txBody>
      </p:sp>
      <p:sp>
        <p:nvSpPr>
          <p:cNvPr id="4" name="文本占位符 3"/>
          <p:cNvSpPr>
            <a:spLocks noGrp="1"/>
          </p:cNvSpPr>
          <p:nvPr>
            <p:ph type="body" sz="half" idx="2"/>
          </p:nvPr>
        </p:nvSpPr>
        <p:spPr>
          <a:xfrm>
            <a:off x="4648200" y="1152525"/>
            <a:ext cx="4038600" cy="524827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5"/>
          <p:cNvSpPr>
            <a:spLocks noGrp="1" noChangeArrowheads="1"/>
          </p:cNvSpPr>
          <p:nvPr>
            <p:ph type="ftr" sz="quarter" idx="10"/>
          </p:nvPr>
        </p:nvSpPr>
        <p:spPr/>
        <p:txBody>
          <a:bodyPr/>
          <a:lstStyle>
            <a:lvl1pPr>
              <a:defRPr/>
            </a:lvl1pPr>
          </a:lstStyle>
          <a:p>
            <a:pPr>
              <a:defRPr/>
            </a:pPr>
            <a:r>
              <a:rPr lang="en-US" altLang="zh-CN" dirty="0" err="1" smtClean="0"/>
              <a:t>Martin_Eden</a:t>
            </a:r>
            <a:endParaRPr lang="en-US" altLang="zh-CN" dirty="0"/>
          </a:p>
        </p:txBody>
      </p:sp>
      <p:sp>
        <p:nvSpPr>
          <p:cNvPr id="6" name="Rectangle 6"/>
          <p:cNvSpPr>
            <a:spLocks noGrp="1" noChangeArrowheads="1"/>
          </p:cNvSpPr>
          <p:nvPr>
            <p:ph type="sldNum" sz="quarter" idx="11"/>
          </p:nvPr>
        </p:nvSpPr>
        <p:spPr/>
        <p:txBody>
          <a:bodyPr/>
          <a:lstStyle>
            <a:lvl1pPr>
              <a:defRPr/>
            </a:lvl1pPr>
          </a:lstStyle>
          <a:p>
            <a:pPr>
              <a:defRPr/>
            </a:pPr>
            <a:fld id="{6DA1D0D6-561B-4BA7-B988-5C16666B1ECB}" type="slidenum">
              <a:rPr lang="zh-CN" altLang="en-US"/>
              <a:pPr>
                <a:defRPr/>
              </a:pPr>
              <a:t>‹#›</a:t>
            </a:fld>
            <a:endParaRPr lang="en-US"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reserve="1">
  <p:cSld name="标题，文本与剪贴画">
    <p:spTree>
      <p:nvGrpSpPr>
        <p:cNvPr id="1" name=""/>
        <p:cNvGrpSpPr/>
        <p:nvPr/>
      </p:nvGrpSpPr>
      <p:grpSpPr>
        <a:xfrm>
          <a:off x="0" y="0"/>
          <a:ext cx="0" cy="0"/>
          <a:chOff x="0" y="0"/>
          <a:chExt cx="0" cy="0"/>
        </a:xfrm>
      </p:grpSpPr>
      <p:sp>
        <p:nvSpPr>
          <p:cNvPr id="2" name="标题 1"/>
          <p:cNvSpPr>
            <a:spLocks noGrp="1"/>
          </p:cNvSpPr>
          <p:nvPr>
            <p:ph type="title"/>
          </p:nvPr>
        </p:nvSpPr>
        <p:spPr>
          <a:xfrm>
            <a:off x="304800" y="152400"/>
            <a:ext cx="8458200" cy="563563"/>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152525"/>
            <a:ext cx="4038600" cy="524827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剪贴画占位符 3"/>
          <p:cNvSpPr>
            <a:spLocks noGrp="1"/>
          </p:cNvSpPr>
          <p:nvPr>
            <p:ph type="clipArt" sz="half" idx="2"/>
          </p:nvPr>
        </p:nvSpPr>
        <p:spPr>
          <a:xfrm>
            <a:off x="4648200" y="1152525"/>
            <a:ext cx="4038600" cy="5248275"/>
          </a:xfrm>
        </p:spPr>
        <p:txBody>
          <a:bodyPr/>
          <a:lstStyle/>
          <a:p>
            <a:pPr lvl="0"/>
            <a:endParaRPr lang="zh-CN" altLang="en-US" noProof="0" smtClean="0"/>
          </a:p>
        </p:txBody>
      </p:sp>
      <p:sp>
        <p:nvSpPr>
          <p:cNvPr id="5" name="Rectangle 5"/>
          <p:cNvSpPr>
            <a:spLocks noGrp="1" noChangeArrowheads="1"/>
          </p:cNvSpPr>
          <p:nvPr>
            <p:ph type="ftr" sz="quarter" idx="10"/>
          </p:nvPr>
        </p:nvSpPr>
        <p:spPr/>
        <p:txBody>
          <a:bodyPr/>
          <a:lstStyle>
            <a:lvl1pPr>
              <a:defRPr/>
            </a:lvl1pPr>
          </a:lstStyle>
          <a:p>
            <a:pPr>
              <a:defRPr/>
            </a:pPr>
            <a:r>
              <a:rPr lang="en-US" altLang="zh-CN" dirty="0" err="1" smtClean="0"/>
              <a:t>Martin_Eden</a:t>
            </a:r>
            <a:endParaRPr lang="en-US" altLang="zh-CN" dirty="0"/>
          </a:p>
        </p:txBody>
      </p:sp>
      <p:sp>
        <p:nvSpPr>
          <p:cNvPr id="6" name="Rectangle 6"/>
          <p:cNvSpPr>
            <a:spLocks noGrp="1" noChangeArrowheads="1"/>
          </p:cNvSpPr>
          <p:nvPr>
            <p:ph type="sldNum" sz="quarter" idx="11"/>
          </p:nvPr>
        </p:nvSpPr>
        <p:spPr/>
        <p:txBody>
          <a:bodyPr/>
          <a:lstStyle>
            <a:lvl1pPr>
              <a:defRPr/>
            </a:lvl1pPr>
          </a:lstStyle>
          <a:p>
            <a:pPr>
              <a:defRPr/>
            </a:pPr>
            <a:fld id="{44E43EC4-CC11-4E99-B00B-D76883775007}" type="slidenum">
              <a:rPr lang="zh-CN" altLang="en-US"/>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p:txBody>
          <a:bodyPr/>
          <a:lstStyle>
            <a:lvl1pPr>
              <a:defRPr/>
            </a:lvl1pPr>
          </a:lstStyle>
          <a:p>
            <a:pPr>
              <a:defRPr/>
            </a:pPr>
            <a:r>
              <a:rPr lang="en-US" altLang="zh-CN" dirty="0" err="1" smtClean="0"/>
              <a:t>Martin_Eden</a:t>
            </a:r>
            <a:endParaRPr lang="en-US" altLang="zh-CN" dirty="0"/>
          </a:p>
        </p:txBody>
      </p:sp>
      <p:sp>
        <p:nvSpPr>
          <p:cNvPr id="5" name="Rectangle 6"/>
          <p:cNvSpPr>
            <a:spLocks noGrp="1" noChangeArrowheads="1"/>
          </p:cNvSpPr>
          <p:nvPr>
            <p:ph type="sldNum" sz="quarter" idx="11"/>
          </p:nvPr>
        </p:nvSpPr>
        <p:spPr/>
        <p:txBody>
          <a:bodyPr/>
          <a:lstStyle>
            <a:lvl1pPr>
              <a:defRPr/>
            </a:lvl1pPr>
          </a:lstStyle>
          <a:p>
            <a:pPr>
              <a:defRPr/>
            </a:pPr>
            <a:fld id="{7B5E963B-A21C-4C26-BCEB-A1435FD73D32}" type="slidenum">
              <a:rPr lang="zh-CN" altLang="en-US"/>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5"/>
          <p:cNvSpPr>
            <a:spLocks noGrp="1" noChangeArrowheads="1"/>
          </p:cNvSpPr>
          <p:nvPr>
            <p:ph type="ftr" sz="quarter" idx="10"/>
          </p:nvPr>
        </p:nvSpPr>
        <p:spPr/>
        <p:txBody>
          <a:bodyPr/>
          <a:lstStyle>
            <a:lvl1pPr>
              <a:defRPr/>
            </a:lvl1pPr>
          </a:lstStyle>
          <a:p>
            <a:pPr>
              <a:defRPr/>
            </a:pPr>
            <a:r>
              <a:rPr lang="en-US" altLang="zh-CN" dirty="0" err="1" smtClean="0"/>
              <a:t>Martin_Eden</a:t>
            </a:r>
            <a:endParaRPr lang="en-US" altLang="zh-CN" dirty="0"/>
          </a:p>
        </p:txBody>
      </p:sp>
      <p:sp>
        <p:nvSpPr>
          <p:cNvPr id="5" name="Rectangle 6"/>
          <p:cNvSpPr>
            <a:spLocks noGrp="1" noChangeArrowheads="1"/>
          </p:cNvSpPr>
          <p:nvPr>
            <p:ph type="sldNum" sz="quarter" idx="11"/>
          </p:nvPr>
        </p:nvSpPr>
        <p:spPr/>
        <p:txBody>
          <a:bodyPr/>
          <a:lstStyle>
            <a:lvl1pPr>
              <a:defRPr/>
            </a:lvl1pPr>
          </a:lstStyle>
          <a:p>
            <a:pPr>
              <a:defRPr/>
            </a:pPr>
            <a:fld id="{40986C6D-AAFC-48CF-8358-EFBD7074FB21}" type="slidenum">
              <a:rPr lang="zh-CN" altLang="en-US"/>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1525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1525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5"/>
          <p:cNvSpPr>
            <a:spLocks noGrp="1" noChangeArrowheads="1"/>
          </p:cNvSpPr>
          <p:nvPr>
            <p:ph type="ftr" sz="quarter" idx="10"/>
          </p:nvPr>
        </p:nvSpPr>
        <p:spPr/>
        <p:txBody>
          <a:bodyPr/>
          <a:lstStyle>
            <a:lvl1pPr>
              <a:defRPr/>
            </a:lvl1pPr>
          </a:lstStyle>
          <a:p>
            <a:pPr>
              <a:defRPr/>
            </a:pPr>
            <a:r>
              <a:rPr lang="en-US" altLang="zh-CN" dirty="0" err="1" smtClean="0"/>
              <a:t>Martin_Eden</a:t>
            </a:r>
            <a:endParaRPr lang="en-US" altLang="zh-CN" dirty="0"/>
          </a:p>
        </p:txBody>
      </p:sp>
      <p:sp>
        <p:nvSpPr>
          <p:cNvPr id="6" name="Rectangle 6"/>
          <p:cNvSpPr>
            <a:spLocks noGrp="1" noChangeArrowheads="1"/>
          </p:cNvSpPr>
          <p:nvPr>
            <p:ph type="sldNum" sz="quarter" idx="11"/>
          </p:nvPr>
        </p:nvSpPr>
        <p:spPr/>
        <p:txBody>
          <a:bodyPr/>
          <a:lstStyle>
            <a:lvl1pPr>
              <a:defRPr/>
            </a:lvl1pPr>
          </a:lstStyle>
          <a:p>
            <a:pPr>
              <a:defRPr/>
            </a:pPr>
            <a:fld id="{AC368E89-0B2C-4EE4-86CA-573B8341BADF}" type="slidenum">
              <a:rPr lang="zh-CN" altLang="en-US"/>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5"/>
          <p:cNvSpPr>
            <a:spLocks noGrp="1" noChangeArrowheads="1"/>
          </p:cNvSpPr>
          <p:nvPr>
            <p:ph type="ftr" sz="quarter" idx="10"/>
          </p:nvPr>
        </p:nvSpPr>
        <p:spPr/>
        <p:txBody>
          <a:bodyPr/>
          <a:lstStyle>
            <a:lvl1pPr>
              <a:defRPr/>
            </a:lvl1pPr>
          </a:lstStyle>
          <a:p>
            <a:pPr>
              <a:defRPr/>
            </a:pPr>
            <a:r>
              <a:rPr lang="en-US" altLang="zh-CN" dirty="0" err="1" smtClean="0"/>
              <a:t>Martin_Eden</a:t>
            </a:r>
            <a:endParaRPr lang="en-US" altLang="zh-CN" dirty="0"/>
          </a:p>
        </p:txBody>
      </p:sp>
      <p:sp>
        <p:nvSpPr>
          <p:cNvPr id="8" name="Rectangle 6"/>
          <p:cNvSpPr>
            <a:spLocks noGrp="1" noChangeArrowheads="1"/>
          </p:cNvSpPr>
          <p:nvPr>
            <p:ph type="sldNum" sz="quarter" idx="11"/>
          </p:nvPr>
        </p:nvSpPr>
        <p:spPr/>
        <p:txBody>
          <a:bodyPr/>
          <a:lstStyle>
            <a:lvl1pPr>
              <a:defRPr/>
            </a:lvl1pPr>
          </a:lstStyle>
          <a:p>
            <a:pPr>
              <a:defRPr/>
            </a:pPr>
            <a:fld id="{96173282-0A58-4DCA-ABE8-74280804DCB5}" type="slidenum">
              <a:rPr lang="zh-CN" altLang="en-US"/>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5"/>
          <p:cNvSpPr>
            <a:spLocks noGrp="1" noChangeArrowheads="1"/>
          </p:cNvSpPr>
          <p:nvPr>
            <p:ph type="ftr" sz="quarter" idx="10"/>
          </p:nvPr>
        </p:nvSpPr>
        <p:spPr/>
        <p:txBody>
          <a:bodyPr/>
          <a:lstStyle>
            <a:lvl1pPr>
              <a:defRPr/>
            </a:lvl1pPr>
          </a:lstStyle>
          <a:p>
            <a:pPr>
              <a:defRPr/>
            </a:pPr>
            <a:r>
              <a:rPr lang="en-US" altLang="zh-CN" dirty="0" err="1" smtClean="0"/>
              <a:t>Martin_Eden</a:t>
            </a:r>
            <a:endParaRPr lang="en-US" altLang="zh-CN" dirty="0"/>
          </a:p>
        </p:txBody>
      </p:sp>
      <p:sp>
        <p:nvSpPr>
          <p:cNvPr id="4" name="Rectangle 6"/>
          <p:cNvSpPr>
            <a:spLocks noGrp="1" noChangeArrowheads="1"/>
          </p:cNvSpPr>
          <p:nvPr>
            <p:ph type="sldNum" sz="quarter" idx="11"/>
          </p:nvPr>
        </p:nvSpPr>
        <p:spPr/>
        <p:txBody>
          <a:bodyPr/>
          <a:lstStyle>
            <a:lvl1pPr>
              <a:defRPr/>
            </a:lvl1pPr>
          </a:lstStyle>
          <a:p>
            <a:pPr>
              <a:defRPr/>
            </a:pPr>
            <a:fld id="{B1293517-1A35-48CC-91E9-8178D25DC958}" type="slidenum">
              <a:rPr lang="zh-CN" altLang="en-US"/>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r>
              <a:rPr lang="en-US" altLang="zh-CN" dirty="0" err="1" smtClean="0"/>
              <a:t>Martin_Eden</a:t>
            </a:r>
            <a:endParaRPr lang="en-US" altLang="zh-CN" dirty="0"/>
          </a:p>
        </p:txBody>
      </p:sp>
      <p:sp>
        <p:nvSpPr>
          <p:cNvPr id="3" name="Rectangle 6"/>
          <p:cNvSpPr>
            <a:spLocks noGrp="1" noChangeArrowheads="1"/>
          </p:cNvSpPr>
          <p:nvPr>
            <p:ph type="sldNum" sz="quarter" idx="11"/>
          </p:nvPr>
        </p:nvSpPr>
        <p:spPr/>
        <p:txBody>
          <a:bodyPr/>
          <a:lstStyle>
            <a:lvl1pPr>
              <a:defRPr/>
            </a:lvl1pPr>
          </a:lstStyle>
          <a:p>
            <a:pPr>
              <a:defRPr/>
            </a:pPr>
            <a:fld id="{7E29AA40-CD3F-4370-BAEB-471C79F77D29}" type="slidenum">
              <a:rPr lang="zh-CN" altLang="en-US"/>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ftr" sz="quarter" idx="10"/>
          </p:nvPr>
        </p:nvSpPr>
        <p:spPr/>
        <p:txBody>
          <a:bodyPr/>
          <a:lstStyle>
            <a:lvl1pPr>
              <a:defRPr/>
            </a:lvl1pPr>
          </a:lstStyle>
          <a:p>
            <a:pPr>
              <a:defRPr/>
            </a:pPr>
            <a:r>
              <a:rPr lang="en-US" altLang="zh-CN" dirty="0" err="1" smtClean="0"/>
              <a:t>Martin_Eden</a:t>
            </a:r>
            <a:endParaRPr lang="en-US" altLang="zh-CN" dirty="0"/>
          </a:p>
        </p:txBody>
      </p:sp>
      <p:sp>
        <p:nvSpPr>
          <p:cNvPr id="6" name="Rectangle 6"/>
          <p:cNvSpPr>
            <a:spLocks noGrp="1" noChangeArrowheads="1"/>
          </p:cNvSpPr>
          <p:nvPr>
            <p:ph type="sldNum" sz="quarter" idx="11"/>
          </p:nvPr>
        </p:nvSpPr>
        <p:spPr/>
        <p:txBody>
          <a:bodyPr/>
          <a:lstStyle>
            <a:lvl1pPr>
              <a:defRPr/>
            </a:lvl1pPr>
          </a:lstStyle>
          <a:p>
            <a:pPr>
              <a:defRPr/>
            </a:pPr>
            <a:fld id="{A5BB118D-00C3-4DEB-ACEB-E92A9BDA5EBE}" type="slidenum">
              <a:rPr lang="zh-CN" altLang="en-US"/>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ftr" sz="quarter" idx="10"/>
          </p:nvPr>
        </p:nvSpPr>
        <p:spPr/>
        <p:txBody>
          <a:bodyPr/>
          <a:lstStyle>
            <a:lvl1pPr>
              <a:defRPr/>
            </a:lvl1pPr>
          </a:lstStyle>
          <a:p>
            <a:pPr>
              <a:defRPr/>
            </a:pPr>
            <a:r>
              <a:rPr lang="en-US" altLang="zh-CN" dirty="0" err="1" smtClean="0"/>
              <a:t>Martin_Eden</a:t>
            </a:r>
            <a:endParaRPr lang="en-US" altLang="zh-CN" dirty="0"/>
          </a:p>
        </p:txBody>
      </p:sp>
      <p:sp>
        <p:nvSpPr>
          <p:cNvPr id="6" name="Rectangle 6"/>
          <p:cNvSpPr>
            <a:spLocks noGrp="1" noChangeArrowheads="1"/>
          </p:cNvSpPr>
          <p:nvPr>
            <p:ph type="sldNum" sz="quarter" idx="11"/>
          </p:nvPr>
        </p:nvSpPr>
        <p:spPr/>
        <p:txBody>
          <a:bodyPr/>
          <a:lstStyle>
            <a:lvl1pPr>
              <a:defRPr/>
            </a:lvl1pPr>
          </a:lstStyle>
          <a:p>
            <a:pPr>
              <a:defRPr/>
            </a:pPr>
            <a:fld id="{206CD9F4-11EA-4039-A09D-1ABAD3BCD3F0}" type="slidenum">
              <a:rPr lang="zh-CN" altLang="en-US"/>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ltGray">
          <a:xfrm>
            <a:off x="0" y="0"/>
            <a:ext cx="9144000" cy="836613"/>
          </a:xfrm>
          <a:prstGeom prst="rect">
            <a:avLst/>
          </a:prstGeom>
          <a:gradFill rotWithShape="1">
            <a:gsLst>
              <a:gs pos="0">
                <a:schemeClr val="tx1">
                  <a:gamma/>
                  <a:shade val="46275"/>
                  <a:invGamma/>
                </a:schemeClr>
              </a:gs>
              <a:gs pos="50000">
                <a:schemeClr val="tx1"/>
              </a:gs>
              <a:gs pos="100000">
                <a:schemeClr val="tx1">
                  <a:gamma/>
                  <a:shade val="46275"/>
                  <a:invGamma/>
                </a:schemeClr>
              </a:gs>
            </a:gsLst>
            <a:lin ang="0" scaled="1"/>
          </a:gradFill>
          <a:ln w="9525">
            <a:noFill/>
            <a:miter lim="800000"/>
          </a:ln>
          <a:effectLst/>
        </p:spPr>
        <p:txBody>
          <a:bodyPr wrap="none" anchor="ctr"/>
          <a:lstStyle/>
          <a:p>
            <a:pPr>
              <a:defRPr/>
            </a:pPr>
            <a:endParaRPr lang="zh-CN" altLang="en-US">
              <a:latin typeface="Arial" panose="020B0604020202020204" pitchFamily="34" charset="0"/>
            </a:endParaRPr>
          </a:p>
        </p:txBody>
      </p:sp>
      <p:sp>
        <p:nvSpPr>
          <p:cNvPr id="14339" name="Rectangle 3"/>
          <p:cNvSpPr>
            <a:spLocks noGrp="1" noChangeArrowheads="1"/>
          </p:cNvSpPr>
          <p:nvPr>
            <p:ph type="body" idx="1"/>
          </p:nvPr>
        </p:nvSpPr>
        <p:spPr bwMode="auto">
          <a:xfrm>
            <a:off x="457200" y="1152525"/>
            <a:ext cx="8229600" cy="5248275"/>
          </a:xfrm>
          <a:prstGeom prst="rect">
            <a:avLst/>
          </a:prstGeom>
          <a:noFill/>
          <a:ln w="9525">
            <a:noFill/>
            <a:miter lim="800000"/>
          </a:ln>
        </p:spPr>
        <p:txBody>
          <a:bodyPr vert="horz" wrap="square" lIns="91440" tIns="45720" rIns="91440" bIns="45720" numCol="1" anchor="t" anchorCtr="0" compatLnSpc="1"/>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9" name="Rectangle 5"/>
          <p:cNvSpPr>
            <a:spLocks noGrp="1" noChangeArrowheads="1"/>
          </p:cNvSpPr>
          <p:nvPr>
            <p:ph type="ftr" sz="quarter" idx="3"/>
          </p:nvPr>
        </p:nvSpPr>
        <p:spPr bwMode="auto">
          <a:xfrm>
            <a:off x="5867400" y="6461125"/>
            <a:ext cx="2895600" cy="320675"/>
          </a:xfrm>
          <a:prstGeom prst="rect">
            <a:avLst/>
          </a:prstGeom>
          <a:noFill/>
          <a:ln w="9525">
            <a:noFill/>
            <a:miter lim="800000"/>
          </a:ln>
          <a:effectLst/>
        </p:spPr>
        <p:txBody>
          <a:bodyPr vert="horz" wrap="square" lIns="91440" tIns="45720" rIns="91440" bIns="45720" numCol="1" anchor="t" anchorCtr="0" compatLnSpc="1"/>
          <a:lstStyle>
            <a:lvl1pPr algn="r">
              <a:lnSpc>
                <a:spcPct val="100000"/>
              </a:lnSpc>
              <a:spcBef>
                <a:spcPct val="0"/>
              </a:spcBef>
              <a:buClrTx/>
              <a:buFontTx/>
              <a:buNone/>
              <a:defRPr sz="1200" b="1">
                <a:latin typeface="+mj-lt"/>
                <a:ea typeface="宋体" panose="02010600030101010101" pitchFamily="2" charset="-122"/>
              </a:defRPr>
            </a:lvl1pPr>
          </a:lstStyle>
          <a:p>
            <a:pPr>
              <a:defRPr/>
            </a:pPr>
            <a:r>
              <a:rPr lang="en-US" altLang="zh-CN" dirty="0" err="1" smtClean="0"/>
              <a:t>Martin_Eden</a:t>
            </a:r>
            <a:endParaRPr lang="en-US" altLang="zh-CN" dirty="0"/>
          </a:p>
        </p:txBody>
      </p:sp>
      <p:sp>
        <p:nvSpPr>
          <p:cNvPr id="1030" name="Rectangle 6"/>
          <p:cNvSpPr>
            <a:spLocks noGrp="1" noChangeArrowheads="1"/>
          </p:cNvSpPr>
          <p:nvPr>
            <p:ph type="sldNum" sz="quarter" idx="4"/>
          </p:nvPr>
        </p:nvSpPr>
        <p:spPr bwMode="auto">
          <a:xfrm>
            <a:off x="3505200" y="6461125"/>
            <a:ext cx="2133600" cy="320675"/>
          </a:xfrm>
          <a:prstGeom prst="rect">
            <a:avLst/>
          </a:prstGeom>
          <a:noFill/>
          <a:ln w="9525">
            <a:noFill/>
            <a:miter lim="800000"/>
          </a:ln>
          <a:effectLst/>
        </p:spPr>
        <p:txBody>
          <a:bodyPr vert="horz" wrap="square" lIns="91440" tIns="45720" rIns="91440" bIns="45720" numCol="1" anchor="t" anchorCtr="0" compatLnSpc="1"/>
          <a:lstStyle>
            <a:lvl1pPr algn="ctr">
              <a:lnSpc>
                <a:spcPct val="100000"/>
              </a:lnSpc>
              <a:spcBef>
                <a:spcPct val="0"/>
              </a:spcBef>
              <a:buClrTx/>
              <a:buFontTx/>
              <a:buNone/>
              <a:defRPr sz="1200">
                <a:latin typeface="+mj-lt"/>
                <a:ea typeface="宋体" panose="02010600030101010101" pitchFamily="2" charset="-122"/>
              </a:defRPr>
            </a:lvl1pPr>
          </a:lstStyle>
          <a:p>
            <a:pPr>
              <a:defRPr/>
            </a:pPr>
            <a:fld id="{BD8D826E-680C-4326-A134-0C0644253274}" type="slidenum">
              <a:rPr lang="zh-CN" altLang="en-US"/>
              <a:pPr>
                <a:defRPr/>
              </a:pPr>
              <a:t>‹#›</a:t>
            </a:fld>
            <a:endParaRPr lang="en-US" altLang="zh-CN"/>
          </a:p>
        </p:txBody>
      </p:sp>
      <p:sp>
        <p:nvSpPr>
          <p:cNvPr id="14342" name="Rectangle 2"/>
          <p:cNvSpPr>
            <a:spLocks noGrp="1" noChangeArrowheads="1"/>
          </p:cNvSpPr>
          <p:nvPr>
            <p:ph type="title"/>
          </p:nvPr>
        </p:nvSpPr>
        <p:spPr bwMode="white">
          <a:xfrm>
            <a:off x="304800" y="152400"/>
            <a:ext cx="8458200" cy="563563"/>
          </a:xfrm>
          <a:prstGeom prst="rect">
            <a:avLst/>
          </a:prstGeom>
          <a:noFill/>
          <a:ln w="9525">
            <a:noFill/>
            <a:miter lim="800000"/>
          </a:ln>
        </p:spPr>
        <p:txBody>
          <a:bodyPr vert="horz" wrap="square" lIns="91440" tIns="45720" rIns="91440" bIns="45720" numCol="1" anchor="ctr" anchorCtr="0" compatLnSpc="1"/>
          <a:lstStyle/>
          <a:p>
            <a:pPr lvl="0"/>
            <a:r>
              <a:rPr lang="en-US" altLang="zh-CN" smtClean="0"/>
              <a:t>Click to edit Master title style</a:t>
            </a:r>
          </a:p>
        </p:txBody>
      </p:sp>
      <p:sp>
        <p:nvSpPr>
          <p:cNvPr id="1040" name="Text Box 16"/>
          <p:cNvSpPr txBox="1">
            <a:spLocks noChangeArrowheads="1"/>
          </p:cNvSpPr>
          <p:nvPr/>
        </p:nvSpPr>
        <p:spPr bwMode="gray">
          <a:xfrm>
            <a:off x="0" y="838200"/>
            <a:ext cx="9144000" cy="244475"/>
          </a:xfrm>
          <a:prstGeom prst="rect">
            <a:avLst/>
          </a:prstGeom>
          <a:solidFill>
            <a:schemeClr val="accent2"/>
          </a:solidFill>
          <a:ln w="9525">
            <a:noFill/>
            <a:miter lim="800000"/>
          </a:ln>
          <a:effectLst/>
        </p:spPr>
        <p:txBody>
          <a:bodyPr>
            <a:spAutoFit/>
          </a:bodyPr>
          <a:lstStyle/>
          <a:p>
            <a:pPr>
              <a:lnSpc>
                <a:spcPct val="100000"/>
              </a:lnSpc>
              <a:spcBef>
                <a:spcPct val="50000"/>
              </a:spcBef>
              <a:buClrTx/>
              <a:buFontTx/>
              <a:buNone/>
              <a:defRPr/>
            </a:pPr>
            <a:endParaRPr lang="zh-CN" altLang="en-US" sz="1000" b="1">
              <a:solidFill>
                <a:schemeClr val="bg1"/>
              </a:solidFill>
              <a:latin typeface="Verdan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dt="0"/>
  <p:txStyles>
    <p:titleStyle>
      <a:lvl1pPr algn="ctr" rtl="0" eaLnBrk="0" fontAlgn="base" hangingPunct="0">
        <a:spcBef>
          <a:spcPct val="0"/>
        </a:spcBef>
        <a:spcAft>
          <a:spcPct val="0"/>
        </a:spcAft>
        <a:defRPr sz="3600" b="1">
          <a:solidFill>
            <a:schemeClr val="bg1"/>
          </a:solidFill>
          <a:latin typeface="+mj-lt"/>
          <a:ea typeface="+mj-ea"/>
          <a:cs typeface="+mj-cs"/>
        </a:defRPr>
      </a:lvl1pPr>
      <a:lvl2pPr algn="ctr" rtl="0" eaLnBrk="0" fontAlgn="base" hangingPunct="0">
        <a:spcBef>
          <a:spcPct val="0"/>
        </a:spcBef>
        <a:spcAft>
          <a:spcPct val="0"/>
        </a:spcAft>
        <a:defRPr sz="3600" b="1">
          <a:solidFill>
            <a:schemeClr val="bg1"/>
          </a:solidFill>
          <a:latin typeface="Verdana" panose="020B0604030504040204" pitchFamily="34" charset="0"/>
        </a:defRPr>
      </a:lvl2pPr>
      <a:lvl3pPr algn="ctr" rtl="0" eaLnBrk="0" fontAlgn="base" hangingPunct="0">
        <a:spcBef>
          <a:spcPct val="0"/>
        </a:spcBef>
        <a:spcAft>
          <a:spcPct val="0"/>
        </a:spcAft>
        <a:defRPr sz="3600" b="1">
          <a:solidFill>
            <a:schemeClr val="bg1"/>
          </a:solidFill>
          <a:latin typeface="Verdana" panose="020B0604030504040204" pitchFamily="34" charset="0"/>
        </a:defRPr>
      </a:lvl3pPr>
      <a:lvl4pPr algn="ctr" rtl="0" eaLnBrk="0" fontAlgn="base" hangingPunct="0">
        <a:spcBef>
          <a:spcPct val="0"/>
        </a:spcBef>
        <a:spcAft>
          <a:spcPct val="0"/>
        </a:spcAft>
        <a:defRPr sz="3600" b="1">
          <a:solidFill>
            <a:schemeClr val="bg1"/>
          </a:solidFill>
          <a:latin typeface="Verdana" panose="020B0604030504040204" pitchFamily="34" charset="0"/>
        </a:defRPr>
      </a:lvl4pPr>
      <a:lvl5pPr algn="ctr" rtl="0" eaLnBrk="0" fontAlgn="base" hangingPunct="0">
        <a:spcBef>
          <a:spcPct val="0"/>
        </a:spcBef>
        <a:spcAft>
          <a:spcPct val="0"/>
        </a:spcAft>
        <a:defRPr sz="3600" b="1">
          <a:solidFill>
            <a:schemeClr val="bg1"/>
          </a:solidFill>
          <a:latin typeface="Verdana" panose="020B0604030504040204" pitchFamily="34" charset="0"/>
        </a:defRPr>
      </a:lvl5pPr>
      <a:lvl6pPr marL="457200" algn="ctr" rtl="0" fontAlgn="base">
        <a:spcBef>
          <a:spcPct val="0"/>
        </a:spcBef>
        <a:spcAft>
          <a:spcPct val="0"/>
        </a:spcAft>
        <a:defRPr sz="3600" b="1">
          <a:solidFill>
            <a:schemeClr val="bg1"/>
          </a:solidFill>
          <a:latin typeface="Verdana" panose="020B0604030504040204" pitchFamily="34" charset="0"/>
        </a:defRPr>
      </a:lvl6pPr>
      <a:lvl7pPr marL="914400" algn="ctr" rtl="0" fontAlgn="base">
        <a:spcBef>
          <a:spcPct val="0"/>
        </a:spcBef>
        <a:spcAft>
          <a:spcPct val="0"/>
        </a:spcAft>
        <a:defRPr sz="3600" b="1">
          <a:solidFill>
            <a:schemeClr val="bg1"/>
          </a:solidFill>
          <a:latin typeface="Verdana" panose="020B0604030504040204" pitchFamily="34" charset="0"/>
        </a:defRPr>
      </a:lvl7pPr>
      <a:lvl8pPr marL="1371600" algn="ctr" rtl="0" fontAlgn="base">
        <a:spcBef>
          <a:spcPct val="0"/>
        </a:spcBef>
        <a:spcAft>
          <a:spcPct val="0"/>
        </a:spcAft>
        <a:defRPr sz="3600" b="1">
          <a:solidFill>
            <a:schemeClr val="bg1"/>
          </a:solidFill>
          <a:latin typeface="Verdana" panose="020B0604030504040204" pitchFamily="34" charset="0"/>
        </a:defRPr>
      </a:lvl8pPr>
      <a:lvl9pPr marL="1828800" algn="ctr" rtl="0" fontAlgn="base">
        <a:spcBef>
          <a:spcPct val="0"/>
        </a:spcBef>
        <a:spcAft>
          <a:spcPct val="0"/>
        </a:spcAft>
        <a:defRPr sz="3600" b="1">
          <a:solidFill>
            <a:schemeClr val="bg1"/>
          </a:solidFill>
          <a:latin typeface="Verdana" panose="020B0604030504040204"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file:///C:\Users\Administrator\Desktop\&#37325;&#24198;&#24066;&#31454;&#20105;&#24615;&#35848;&#21028;&#25991;&#20214;201006.doc"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file:///C:\Users\Administrator\Desktop\&#25104;&#37117;&#24066;&#35810;&#20215;&#25991;&#20214;.doc"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ctrTitle"/>
          </p:nvPr>
        </p:nvSpPr>
        <p:spPr>
          <a:xfrm>
            <a:off x="0" y="4922853"/>
            <a:ext cx="9144000" cy="720725"/>
          </a:xfrm>
        </p:spPr>
        <p:txBody>
          <a:bodyPr/>
          <a:lstStyle/>
          <a:p>
            <a:pPr algn="dist" eaLnBrk="1" hangingPunct="1">
              <a:defRPr/>
            </a:pPr>
            <a:r>
              <a:rPr lang="zh-CN" altLang="en-US" sz="4000" dirty="0" smtClean="0">
                <a:latin typeface="微软雅黑" panose="020B0503020204020204" pitchFamily="34" charset="-122"/>
                <a:ea typeface="微软雅黑" panose="020B0503020204020204" pitchFamily="34" charset="-122"/>
              </a:rPr>
              <a:t>政府采购法律法规解读及操作实务</a:t>
            </a:r>
            <a:endParaRPr lang="zh-CN" altLang="en-US" sz="4000" spc="-300" dirty="0" smtClean="0">
              <a:solidFill>
                <a:schemeClr val="bg1"/>
              </a:solidFill>
              <a:effectLst>
                <a:glow rad="63500">
                  <a:schemeClr val="accent1">
                    <a:satMod val="175000"/>
                    <a:alpha val="40000"/>
                  </a:schemeClr>
                </a:glow>
              </a:effectLst>
              <a:uFillTx/>
              <a:latin typeface="微软雅黑" panose="020B0503020204020204" pitchFamily="34" charset="-122"/>
              <a:ea typeface="微软雅黑" panose="020B0503020204020204" pitchFamily="34" charset="-122"/>
            </a:endParaRPr>
          </a:p>
        </p:txBody>
      </p:sp>
      <p:sp>
        <p:nvSpPr>
          <p:cNvPr id="16387" name="Rectangle 3"/>
          <p:cNvSpPr>
            <a:spLocks noGrp="1" noChangeArrowheads="1"/>
          </p:cNvSpPr>
          <p:nvPr>
            <p:ph type="subTitle" idx="1"/>
          </p:nvPr>
        </p:nvSpPr>
        <p:spPr/>
        <p:txBody>
          <a:bodyPr/>
          <a:lstStyle/>
          <a:p>
            <a:pPr eaLnBrk="1" hangingPunct="1"/>
            <a:r>
              <a:rPr lang="zh-CN" altLang="en-US" sz="2800" dirty="0" smtClean="0">
                <a:latin typeface="方正兰亭超细黑简体" panose="02000000000000000000" pitchFamily="2" charset="-122"/>
                <a:ea typeface="方正兰亭超细黑简体" panose="02000000000000000000" pitchFamily="2" charset="-122"/>
              </a:rPr>
              <a:t>作者：杜静</a:t>
            </a:r>
          </a:p>
        </p:txBody>
      </p:sp>
      <p:pic>
        <p:nvPicPr>
          <p:cNvPr id="4" name="图片 3" descr="微信公众号二维码.jpg"/>
          <p:cNvPicPr>
            <a:picLocks noChangeAspect="1"/>
          </p:cNvPicPr>
          <p:nvPr/>
        </p:nvPicPr>
        <p:blipFill>
          <a:blip r:embed="rId2" cstate="print"/>
          <a:stretch>
            <a:fillRect/>
          </a:stretch>
        </p:blipFill>
        <p:spPr>
          <a:xfrm>
            <a:off x="6253480" y="598170"/>
            <a:ext cx="2030095" cy="2030095"/>
          </a:xfrm>
          <a:prstGeom prst="rect">
            <a:avLst/>
          </a:prstGeom>
        </p:spPr>
      </p:pic>
      <p:pic>
        <p:nvPicPr>
          <p:cNvPr id="5" name="图片 4" descr="课件.jpg"/>
          <p:cNvPicPr>
            <a:picLocks noChangeAspect="1"/>
          </p:cNvPicPr>
          <p:nvPr/>
        </p:nvPicPr>
        <p:blipFill>
          <a:blip r:embed="rId3" cstate="print"/>
          <a:stretch>
            <a:fillRect/>
          </a:stretch>
        </p:blipFill>
        <p:spPr>
          <a:xfrm>
            <a:off x="0" y="1187"/>
            <a:ext cx="9144000" cy="6855626"/>
          </a:xfrm>
          <a:prstGeom prst="rect">
            <a:avLst/>
          </a:prstGeom>
        </p:spPr>
      </p:pic>
      <p:sp>
        <p:nvSpPr>
          <p:cNvPr id="6" name="Text Box 5"/>
          <p:cNvSpPr txBox="1">
            <a:spLocks noChangeArrowheads="1"/>
          </p:cNvSpPr>
          <p:nvPr/>
        </p:nvSpPr>
        <p:spPr bwMode="auto">
          <a:xfrm>
            <a:off x="642910" y="1958958"/>
            <a:ext cx="8001056" cy="1446550"/>
          </a:xfrm>
          <a:prstGeom prst="rect">
            <a:avLst/>
          </a:prstGeom>
          <a:noFill/>
          <a:ln w="9525">
            <a:noFill/>
            <a:miter lim="800000"/>
          </a:ln>
        </p:spPr>
        <p:txBody>
          <a:bodyPr wrap="square">
            <a:spAutoFit/>
          </a:bodyPr>
          <a:lstStyle/>
          <a:p>
            <a:pPr algn="ctr">
              <a:lnSpc>
                <a:spcPct val="100000"/>
              </a:lnSpc>
            </a:pPr>
            <a:r>
              <a:rPr lang="zh-CN" altLang="en-US" sz="4400" dirty="0" smtClean="0">
                <a:solidFill>
                  <a:srgbClr val="FF0000"/>
                </a:solidFill>
                <a:latin typeface="黑体" panose="02010609060101010101" charset="-122"/>
                <a:ea typeface="黑体" panose="02010609060101010101" charset="-122"/>
              </a:rPr>
              <a:t>深化政府采购制度改革环境下政府采购操作实务</a:t>
            </a:r>
            <a:endParaRPr lang="zh-CN" altLang="en-US" sz="4200" dirty="0">
              <a:solidFill>
                <a:srgbClr val="FF0000"/>
              </a:solidFill>
              <a:latin typeface="黑体" panose="02010609060101010101" charset="-122"/>
              <a:ea typeface="黑体" panose="02010609060101010101" charset="-122"/>
            </a:endParaRPr>
          </a:p>
        </p:txBody>
      </p:sp>
      <p:sp>
        <p:nvSpPr>
          <p:cNvPr id="7" name="Text Box 6"/>
          <p:cNvSpPr txBox="1">
            <a:spLocks noChangeArrowheads="1"/>
          </p:cNvSpPr>
          <p:nvPr/>
        </p:nvSpPr>
        <p:spPr bwMode="auto">
          <a:xfrm>
            <a:off x="3428992" y="3861048"/>
            <a:ext cx="2224268" cy="424732"/>
          </a:xfrm>
          <a:prstGeom prst="rect">
            <a:avLst/>
          </a:prstGeom>
          <a:noFill/>
          <a:ln w="9525">
            <a:noFill/>
            <a:miter lim="800000"/>
          </a:ln>
        </p:spPr>
        <p:txBody>
          <a:bodyPr wrap="square">
            <a:spAutoFit/>
          </a:bodyPr>
          <a:lstStyle/>
          <a:p>
            <a:pPr>
              <a:defRPr/>
            </a:pPr>
            <a:r>
              <a:rPr lang="zh-CN" altLang="en-US" sz="1600" b="1" dirty="0" smtClean="0">
                <a:solidFill>
                  <a:schemeClr val="tx1">
                    <a:lumMod val="85000"/>
                    <a:lumOff val="15000"/>
                  </a:schemeClr>
                </a:solidFill>
              </a:rPr>
              <a:t>  </a:t>
            </a:r>
            <a:r>
              <a:rPr lang="zh-CN" altLang="en-US" sz="2400" b="1" dirty="0" smtClean="0">
                <a:solidFill>
                  <a:schemeClr val="tx1">
                    <a:lumMod val="85000"/>
                    <a:lumOff val="15000"/>
                  </a:schemeClr>
                </a:solidFill>
              </a:rPr>
              <a:t>主讲人：杜静</a:t>
            </a:r>
            <a:endParaRPr lang="zh-CN" altLang="en-US" sz="2400" b="1" dirty="0">
              <a:solidFill>
                <a:schemeClr val="tx1">
                  <a:lumMod val="85000"/>
                  <a:lumOff val="15000"/>
                </a:schemeClr>
              </a:solidFill>
            </a:endParaRPr>
          </a:p>
        </p:txBody>
      </p:sp>
      <p:sp>
        <p:nvSpPr>
          <p:cNvPr id="8" name="TextBox 7"/>
          <p:cNvSpPr txBox="1">
            <a:spLocks noChangeArrowheads="1"/>
          </p:cNvSpPr>
          <p:nvPr/>
        </p:nvSpPr>
        <p:spPr bwMode="auto">
          <a:xfrm>
            <a:off x="2699792" y="4797152"/>
            <a:ext cx="3500438" cy="369332"/>
          </a:xfrm>
          <a:prstGeom prst="rect">
            <a:avLst/>
          </a:prstGeom>
          <a:noFill/>
          <a:ln w="9525">
            <a:noFill/>
            <a:miter lim="800000"/>
          </a:ln>
        </p:spPr>
        <p:txBody>
          <a:bodyPr wrap="square">
            <a:spAutoFit/>
          </a:bodyPr>
          <a:lstStyle/>
          <a:p>
            <a:r>
              <a:rPr lang="en-US" altLang="zh-CN" sz="2000" dirty="0">
                <a:solidFill>
                  <a:srgbClr val="002060"/>
                </a:solidFill>
              </a:rPr>
              <a:t>                  </a:t>
            </a:r>
            <a:r>
              <a:rPr lang="en-US" altLang="zh-CN" sz="2000" dirty="0" smtClean="0">
                <a:solidFill>
                  <a:srgbClr val="002060"/>
                </a:solidFill>
              </a:rPr>
              <a:t>2019</a:t>
            </a:r>
            <a:r>
              <a:rPr lang="zh-CN" altLang="en-US" sz="2000" dirty="0" smtClean="0">
                <a:solidFill>
                  <a:srgbClr val="002060"/>
                </a:solidFill>
              </a:rPr>
              <a:t>年</a:t>
            </a:r>
            <a:r>
              <a:rPr lang="en-US" altLang="zh-CN" dirty="0" smtClean="0">
                <a:solidFill>
                  <a:srgbClr val="002060"/>
                </a:solidFill>
              </a:rPr>
              <a:t>12</a:t>
            </a:r>
            <a:r>
              <a:rPr lang="zh-CN" altLang="en-US" sz="2000" dirty="0" smtClean="0">
                <a:solidFill>
                  <a:srgbClr val="002060"/>
                </a:solidFill>
              </a:rPr>
              <a:t>月 </a:t>
            </a:r>
            <a:endParaRPr lang="zh-CN" altLang="en-US" sz="2000" dirty="0">
              <a:solidFill>
                <a:srgbClr val="002060"/>
              </a:solidFill>
              <a:latin typeface="黑体" panose="02010609060101010101" charset="-122"/>
              <a:ea typeface="黑体" panose="02010609060101010101" charset="-122"/>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4800" y="293669"/>
            <a:ext cx="8458200" cy="563563"/>
          </a:xfrm>
        </p:spPr>
        <p:txBody>
          <a:bodyPr/>
          <a:lstStyle/>
          <a:p>
            <a:r>
              <a:rPr lang="en-US" altLang="zh-CN" dirty="0" smtClean="0"/>
              <a:t>《</a:t>
            </a:r>
            <a:r>
              <a:rPr lang="zh-CN" altLang="en-US" dirty="0" smtClean="0"/>
              <a:t>政府采购法</a:t>
            </a:r>
            <a:r>
              <a:rPr lang="en-US" altLang="zh-CN" dirty="0" smtClean="0"/>
              <a:t>》</a:t>
            </a:r>
            <a:br>
              <a:rPr lang="en-US" altLang="zh-CN" dirty="0" smtClean="0"/>
            </a:br>
            <a:r>
              <a:rPr lang="en-US" altLang="zh-CN" sz="2400" dirty="0" smtClean="0"/>
              <a:t>——</a:t>
            </a:r>
            <a:r>
              <a:rPr lang="zh-CN" altLang="en-US" sz="2400" dirty="0" smtClean="0"/>
              <a:t>重新招标</a:t>
            </a:r>
            <a:endParaRPr lang="zh-CN" altLang="en-US" sz="2400" dirty="0"/>
          </a:p>
        </p:txBody>
      </p:sp>
      <p:sp>
        <p:nvSpPr>
          <p:cNvPr id="3" name="内容占位符 2"/>
          <p:cNvSpPr>
            <a:spLocks noGrp="1"/>
          </p:cNvSpPr>
          <p:nvPr>
            <p:ph idx="1"/>
          </p:nvPr>
        </p:nvSpPr>
        <p:spPr>
          <a:xfrm>
            <a:off x="395536" y="1349077"/>
            <a:ext cx="8507288" cy="5248275"/>
          </a:xfrm>
        </p:spPr>
        <p:txBody>
          <a:bodyPr/>
          <a:lstStyle/>
          <a:p>
            <a:pPr marL="0" indent="0">
              <a:buNone/>
            </a:pPr>
            <a:r>
              <a:rPr lang="zh-CN" altLang="zh-CN" sz="2400" b="1" dirty="0"/>
              <a:t>第三十六条 </a:t>
            </a:r>
            <a:r>
              <a:rPr lang="zh-CN" altLang="zh-CN" sz="2400" dirty="0"/>
              <a:t>在招标采购中，出现下列情形之一的，应予废标：</a:t>
            </a:r>
          </a:p>
          <a:p>
            <a:pPr marL="0" indent="0">
              <a:buNone/>
            </a:pPr>
            <a:r>
              <a:rPr lang="zh-CN" altLang="zh-CN" sz="2400" dirty="0" smtClean="0"/>
              <a:t>（</a:t>
            </a:r>
            <a:r>
              <a:rPr lang="zh-CN" altLang="zh-CN" sz="2400" dirty="0"/>
              <a:t>一）符合专业条件的供应商或者对招标文件作实质响应的供应商不足三家的；</a:t>
            </a:r>
          </a:p>
          <a:p>
            <a:pPr marL="0" indent="0">
              <a:buNone/>
            </a:pPr>
            <a:r>
              <a:rPr lang="zh-CN" altLang="zh-CN" sz="2400" dirty="0" smtClean="0"/>
              <a:t>（</a:t>
            </a:r>
            <a:r>
              <a:rPr lang="zh-CN" altLang="zh-CN" sz="2400" dirty="0"/>
              <a:t>二）出现影响采购公正的违法、违规行为的；</a:t>
            </a:r>
          </a:p>
          <a:p>
            <a:pPr marL="0" indent="0">
              <a:buNone/>
            </a:pPr>
            <a:r>
              <a:rPr lang="zh-CN" altLang="zh-CN" sz="2400" dirty="0" smtClean="0"/>
              <a:t>（</a:t>
            </a:r>
            <a:r>
              <a:rPr lang="zh-CN" altLang="zh-CN" sz="2400" dirty="0"/>
              <a:t>三）投标人的报价均超过了采购预算，采购人不能支付的；</a:t>
            </a:r>
          </a:p>
          <a:p>
            <a:pPr marL="0" indent="0">
              <a:buNone/>
            </a:pPr>
            <a:r>
              <a:rPr lang="zh-CN" altLang="zh-CN" sz="2400" dirty="0" smtClean="0"/>
              <a:t>（</a:t>
            </a:r>
            <a:r>
              <a:rPr lang="zh-CN" altLang="zh-CN" sz="2400" dirty="0"/>
              <a:t>四）因重大变故，采购任务取消的。</a:t>
            </a:r>
          </a:p>
          <a:p>
            <a:pPr marL="0" indent="0">
              <a:buNone/>
            </a:pPr>
            <a:r>
              <a:rPr lang="zh-CN" altLang="zh-CN" sz="2400" dirty="0"/>
              <a:t>　　废标后，采购人应当将废标理由通知所有投标人</a:t>
            </a:r>
            <a:r>
              <a:rPr lang="zh-CN" altLang="zh-CN" sz="2400" dirty="0" smtClean="0"/>
              <a:t>。</a:t>
            </a:r>
            <a:endParaRPr lang="en-US" altLang="zh-CN" sz="2400" dirty="0" smtClean="0"/>
          </a:p>
          <a:p>
            <a:pPr marL="0" indent="0">
              <a:buNone/>
            </a:pPr>
            <a:endParaRPr lang="zh-CN" altLang="zh-CN" sz="2400" dirty="0"/>
          </a:p>
          <a:p>
            <a:pPr marL="0" indent="0">
              <a:buNone/>
            </a:pPr>
            <a:r>
              <a:rPr lang="zh-CN" altLang="zh-CN" sz="2400" b="1" dirty="0" smtClean="0"/>
              <a:t>第三十七</a:t>
            </a:r>
            <a:r>
              <a:rPr lang="zh-CN" altLang="zh-CN" sz="2400" b="1" dirty="0"/>
              <a:t>条 </a:t>
            </a:r>
            <a:r>
              <a:rPr lang="zh-CN" altLang="zh-CN" sz="2400" dirty="0"/>
              <a:t>废标后，除采购任务取消情形外，应当重新组织招标；需要采取其他方式采购的，应当在采购活动开始前获得设区的市、自治州以上人民政府采购监督管理部门或者政府有关部门批准。</a:t>
            </a:r>
          </a:p>
          <a:p>
            <a:pPr marL="0" indent="0">
              <a:buNone/>
            </a:pPr>
            <a:endParaRPr lang="zh-CN" altLang="en-US" sz="2400"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标题 1"/>
          <p:cNvSpPr>
            <a:spLocks noGrp="1"/>
          </p:cNvSpPr>
          <p:nvPr>
            <p:ph type="title" idx="4294967295"/>
          </p:nvPr>
        </p:nvSpPr>
        <p:spPr>
          <a:xfrm>
            <a:off x="304800" y="168275"/>
            <a:ext cx="8458200" cy="835025"/>
          </a:xfrm>
        </p:spPr>
        <p:txBody>
          <a:bodyPr/>
          <a:lstStyle/>
          <a:p>
            <a:r>
              <a:rPr lang="zh-CN" altLang="zh-CN" smtClean="0">
                <a:ea typeface="宋体" panose="02010600030101010101" pitchFamily="2" charset="-122"/>
              </a:rPr>
              <a:t>政府采购</a:t>
            </a:r>
            <a:r>
              <a:rPr lang="zh-CN" altLang="en-US" smtClean="0">
                <a:ea typeface="宋体" panose="02010600030101010101" pitchFamily="2" charset="-122"/>
              </a:rPr>
              <a:t>投诉书内容</a:t>
            </a:r>
            <a:br>
              <a:rPr lang="zh-CN" altLang="en-US" smtClean="0">
                <a:ea typeface="宋体" panose="02010600030101010101" pitchFamily="2" charset="-122"/>
              </a:rPr>
            </a:br>
            <a:r>
              <a:rPr lang="en-US" altLang="zh-CN" sz="2800" smtClean="0">
                <a:latin typeface="宋体" panose="02010600030101010101" pitchFamily="2" charset="-122"/>
                <a:ea typeface="宋体" panose="02010600030101010101" pitchFamily="2" charset="-122"/>
                <a:sym typeface="+mn-ea"/>
              </a:rPr>
              <a:t>《</a:t>
            </a:r>
            <a:r>
              <a:rPr lang="zh-CN" altLang="en-US" sz="2800" smtClean="0">
                <a:latin typeface="宋体" panose="02010600030101010101" pitchFamily="2" charset="-122"/>
                <a:ea typeface="宋体" panose="02010600030101010101" pitchFamily="2" charset="-122"/>
                <a:sym typeface="+mn-ea"/>
              </a:rPr>
              <a:t>政府采购质疑和投诉办法</a:t>
            </a:r>
            <a:r>
              <a:rPr lang="en-US" altLang="zh-CN" sz="2800" smtClean="0">
                <a:latin typeface="宋体" panose="02010600030101010101" pitchFamily="2" charset="-122"/>
                <a:ea typeface="宋体" panose="02010600030101010101" pitchFamily="2" charset="-122"/>
                <a:sym typeface="+mn-ea"/>
              </a:rPr>
              <a:t>》</a:t>
            </a:r>
            <a:endParaRPr lang="zh-CN" altLang="en-US" smtClean="0">
              <a:ea typeface="宋体" panose="02010600030101010101" pitchFamily="2" charset="-122"/>
            </a:endParaRPr>
          </a:p>
        </p:txBody>
      </p:sp>
      <p:sp>
        <p:nvSpPr>
          <p:cNvPr id="162818" name="内容占位符 2"/>
          <p:cNvSpPr>
            <a:spLocks noGrp="1"/>
          </p:cNvSpPr>
          <p:nvPr>
            <p:ph idx="4294967295"/>
          </p:nvPr>
        </p:nvSpPr>
        <p:spPr>
          <a:xfrm>
            <a:off x="198438" y="1071563"/>
            <a:ext cx="8851900" cy="5500687"/>
          </a:xfrm>
        </p:spPr>
        <p:txBody>
          <a:bodyPr/>
          <a:lstStyle/>
          <a:p>
            <a:pPr marL="0" indent="0">
              <a:lnSpc>
                <a:spcPct val="90000"/>
              </a:lnSpc>
              <a:spcBef>
                <a:spcPct val="0"/>
              </a:spcBef>
              <a:buFont typeface="Wingdings" panose="05000000000000000000" pitchFamily="2" charset="2"/>
              <a:buNone/>
            </a:pPr>
            <a:r>
              <a:rPr lang="zh-CN" altLang="en-US" sz="2400" b="1" dirty="0" smtClean="0">
                <a:ea typeface="宋体" panose="02010600030101010101" pitchFamily="2" charset="-122"/>
              </a:rPr>
              <a:t>第十八条</a:t>
            </a:r>
            <a:r>
              <a:rPr lang="zh-CN" altLang="en-US" sz="2400" dirty="0" smtClean="0">
                <a:ea typeface="宋体" panose="02010600030101010101" pitchFamily="2" charset="-122"/>
              </a:rPr>
              <a:t> 投诉人投诉时,应当提交投诉书和必要的证明材料，并按照被投诉采购人、采购代理机构（以下简称被投诉人）和与投诉事项有关的供应商数量提供投诉书的副本。投诉书应当包括下列内容：</a:t>
            </a:r>
          </a:p>
          <a:p>
            <a:pPr marL="0" indent="0">
              <a:lnSpc>
                <a:spcPct val="90000"/>
              </a:lnSpc>
              <a:spcBef>
                <a:spcPct val="0"/>
              </a:spcBef>
              <a:buFont typeface="Wingdings" panose="05000000000000000000" pitchFamily="2" charset="2"/>
              <a:buNone/>
            </a:pPr>
            <a:r>
              <a:rPr lang="zh-CN" altLang="en-US" sz="2400" dirty="0" smtClean="0">
                <a:ea typeface="宋体" panose="02010600030101010101" pitchFamily="2" charset="-122"/>
              </a:rPr>
              <a:t>　　（一）投诉人和被投诉人的姓名或者名称、通讯地址、邮编、联系人及联系电话；</a:t>
            </a:r>
          </a:p>
          <a:p>
            <a:pPr marL="0" indent="0">
              <a:lnSpc>
                <a:spcPct val="90000"/>
              </a:lnSpc>
              <a:spcBef>
                <a:spcPct val="0"/>
              </a:spcBef>
              <a:buFont typeface="Wingdings" panose="05000000000000000000" pitchFamily="2" charset="2"/>
              <a:buNone/>
            </a:pPr>
            <a:r>
              <a:rPr lang="zh-CN" altLang="en-US" sz="2400" dirty="0" smtClean="0">
                <a:ea typeface="宋体" panose="02010600030101010101" pitchFamily="2" charset="-122"/>
              </a:rPr>
              <a:t>　　（二）质疑和质疑答复情况说明及相关证明材料；</a:t>
            </a:r>
          </a:p>
          <a:p>
            <a:pPr marL="0" indent="0">
              <a:lnSpc>
                <a:spcPct val="90000"/>
              </a:lnSpc>
              <a:spcBef>
                <a:spcPct val="0"/>
              </a:spcBef>
              <a:buFont typeface="Wingdings" panose="05000000000000000000" pitchFamily="2" charset="2"/>
              <a:buNone/>
            </a:pPr>
            <a:r>
              <a:rPr lang="zh-CN" altLang="en-US" sz="2400" dirty="0" smtClean="0">
                <a:ea typeface="宋体" panose="02010600030101010101" pitchFamily="2" charset="-122"/>
              </a:rPr>
              <a:t>　　（三）具体、明确的投诉事项和与投诉事项相关的投诉请求；</a:t>
            </a:r>
          </a:p>
          <a:p>
            <a:pPr marL="0" indent="0">
              <a:lnSpc>
                <a:spcPct val="90000"/>
              </a:lnSpc>
              <a:spcBef>
                <a:spcPct val="0"/>
              </a:spcBef>
              <a:buFont typeface="Wingdings" panose="05000000000000000000" pitchFamily="2" charset="2"/>
              <a:buNone/>
            </a:pPr>
            <a:r>
              <a:rPr lang="zh-CN" altLang="en-US" sz="2400" dirty="0" smtClean="0">
                <a:ea typeface="宋体" panose="02010600030101010101" pitchFamily="2" charset="-122"/>
              </a:rPr>
              <a:t>　　（四）事实依据；</a:t>
            </a:r>
          </a:p>
          <a:p>
            <a:pPr marL="0" indent="0">
              <a:lnSpc>
                <a:spcPct val="90000"/>
              </a:lnSpc>
              <a:spcBef>
                <a:spcPct val="0"/>
              </a:spcBef>
              <a:buFont typeface="Wingdings" panose="05000000000000000000" pitchFamily="2" charset="2"/>
              <a:buNone/>
            </a:pPr>
            <a:r>
              <a:rPr lang="zh-CN" altLang="en-US" sz="2400" dirty="0" smtClean="0">
                <a:ea typeface="宋体" panose="02010600030101010101" pitchFamily="2" charset="-122"/>
              </a:rPr>
              <a:t>　　（五）法律依据；</a:t>
            </a:r>
          </a:p>
          <a:p>
            <a:pPr marL="0" indent="0">
              <a:lnSpc>
                <a:spcPct val="90000"/>
              </a:lnSpc>
              <a:spcBef>
                <a:spcPct val="0"/>
              </a:spcBef>
              <a:buFont typeface="Wingdings" panose="05000000000000000000" pitchFamily="2" charset="2"/>
              <a:buNone/>
            </a:pPr>
            <a:r>
              <a:rPr lang="zh-CN" altLang="en-US" sz="2400" dirty="0" smtClean="0">
                <a:ea typeface="宋体" panose="02010600030101010101" pitchFamily="2" charset="-122"/>
              </a:rPr>
              <a:t>　　（六）提起投诉的日期。</a:t>
            </a:r>
          </a:p>
          <a:p>
            <a:pPr marL="0" indent="0">
              <a:lnSpc>
                <a:spcPct val="90000"/>
              </a:lnSpc>
              <a:spcBef>
                <a:spcPct val="0"/>
              </a:spcBef>
              <a:buFont typeface="Wingdings" panose="05000000000000000000" pitchFamily="2" charset="2"/>
              <a:buNone/>
            </a:pPr>
            <a:r>
              <a:rPr lang="zh-CN" altLang="en-US" sz="2400" dirty="0" smtClean="0">
                <a:ea typeface="宋体" panose="02010600030101010101" pitchFamily="2" charset="-122"/>
              </a:rPr>
              <a:t>　</a:t>
            </a:r>
            <a:r>
              <a:rPr lang="zh-CN" altLang="en-US" sz="2400" dirty="0" smtClean="0">
                <a:latin typeface="楷体" panose="02010609060101010101" pitchFamily="49" charset="-122"/>
                <a:ea typeface="楷体" panose="02010609060101010101" pitchFamily="49" charset="-122"/>
              </a:rPr>
              <a:t>　投诉人为自然人的，应当由本人签字；投诉人为法人或者其他组织的，应当由法定代表人、主要负责人，或者其授权代表签字或者盖章，并加盖公章。</a:t>
            </a: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Line 2"/>
          <p:cNvSpPr>
            <a:spLocks noChangeShapeType="1"/>
          </p:cNvSpPr>
          <p:nvPr/>
        </p:nvSpPr>
        <p:spPr bwMode="auto">
          <a:xfrm>
            <a:off x="4157663" y="1331913"/>
            <a:ext cx="0" cy="0"/>
          </a:xfrm>
          <a:prstGeom prst="line">
            <a:avLst/>
          </a:prstGeom>
          <a:noFill/>
          <a:ln w="12700" cap="rnd">
            <a:solidFill>
              <a:srgbClr val="000000"/>
            </a:solidFill>
            <a:round/>
          </a:ln>
        </p:spPr>
        <p:txBody>
          <a:bodyPr/>
          <a:lstStyle/>
          <a:p>
            <a:endParaRPr lang="zh-CN" altLang="en-US"/>
          </a:p>
        </p:txBody>
      </p:sp>
      <p:sp>
        <p:nvSpPr>
          <p:cNvPr id="163843" name="Line 3"/>
          <p:cNvSpPr>
            <a:spLocks noChangeShapeType="1"/>
          </p:cNvSpPr>
          <p:nvPr/>
        </p:nvSpPr>
        <p:spPr bwMode="auto">
          <a:xfrm>
            <a:off x="4157663" y="1574800"/>
            <a:ext cx="0" cy="0"/>
          </a:xfrm>
          <a:prstGeom prst="line">
            <a:avLst/>
          </a:prstGeom>
          <a:noFill/>
          <a:ln w="12700" cap="rnd">
            <a:solidFill>
              <a:srgbClr val="000000"/>
            </a:solidFill>
            <a:round/>
          </a:ln>
        </p:spPr>
        <p:txBody>
          <a:bodyPr/>
          <a:lstStyle/>
          <a:p>
            <a:endParaRPr lang="zh-CN" altLang="en-US"/>
          </a:p>
        </p:txBody>
      </p:sp>
      <p:sp>
        <p:nvSpPr>
          <p:cNvPr id="163844" name="Line 4"/>
          <p:cNvSpPr>
            <a:spLocks noChangeShapeType="1"/>
          </p:cNvSpPr>
          <p:nvPr/>
        </p:nvSpPr>
        <p:spPr bwMode="auto">
          <a:xfrm>
            <a:off x="4157663" y="2546350"/>
            <a:ext cx="0" cy="0"/>
          </a:xfrm>
          <a:prstGeom prst="line">
            <a:avLst/>
          </a:prstGeom>
          <a:noFill/>
          <a:ln w="12700" cap="rnd">
            <a:solidFill>
              <a:srgbClr val="000000"/>
            </a:solidFill>
            <a:round/>
          </a:ln>
        </p:spPr>
        <p:txBody>
          <a:bodyPr/>
          <a:lstStyle/>
          <a:p>
            <a:endParaRPr lang="zh-CN" altLang="en-US"/>
          </a:p>
        </p:txBody>
      </p:sp>
      <p:sp>
        <p:nvSpPr>
          <p:cNvPr id="163845" name="Text Box 85"/>
          <p:cNvSpPr txBox="1">
            <a:spLocks noChangeArrowheads="1"/>
          </p:cNvSpPr>
          <p:nvPr/>
        </p:nvSpPr>
        <p:spPr bwMode="auto">
          <a:xfrm>
            <a:off x="1835150" y="188913"/>
            <a:ext cx="5256213" cy="582612"/>
          </a:xfrm>
          <a:prstGeom prst="rect">
            <a:avLst/>
          </a:prstGeom>
          <a:noFill/>
          <a:ln w="12700" algn="ctr">
            <a:noFill/>
            <a:miter lim="800000"/>
          </a:ln>
        </p:spPr>
        <p:txBody>
          <a:bodyPr lIns="90488" tIns="44450" rIns="90488" bIns="44450">
            <a:spAutoFit/>
          </a:bodyPr>
          <a:lstStyle/>
          <a:p>
            <a:pPr marL="609600" indent="-609600" algn="ctr">
              <a:lnSpc>
                <a:spcPct val="90000"/>
              </a:lnSpc>
              <a:spcBef>
                <a:spcPct val="50000"/>
              </a:spcBef>
              <a:buClr>
                <a:schemeClr val="hlink"/>
              </a:buClr>
              <a:buFont typeface="Wingdings" panose="05000000000000000000" pitchFamily="2" charset="2"/>
              <a:buNone/>
            </a:pPr>
            <a:r>
              <a:rPr lang="zh-CN" altLang="en-US" sz="3600" b="1">
                <a:solidFill>
                  <a:schemeClr val="bg1"/>
                </a:solidFill>
              </a:rPr>
              <a:t>政府采购投诉书范本</a:t>
            </a:r>
          </a:p>
        </p:txBody>
      </p:sp>
      <p:sp>
        <p:nvSpPr>
          <p:cNvPr id="163846" name="Rectangle 7"/>
          <p:cNvSpPr>
            <a:spLocks noChangeArrowheads="1"/>
          </p:cNvSpPr>
          <p:nvPr/>
        </p:nvSpPr>
        <p:spPr bwMode="auto">
          <a:xfrm>
            <a:off x="1042988" y="1137603"/>
            <a:ext cx="7127875" cy="5690870"/>
          </a:xfrm>
          <a:prstGeom prst="rect">
            <a:avLst/>
          </a:prstGeom>
          <a:noFill/>
          <a:ln w="9525">
            <a:noFill/>
            <a:miter lim="800000"/>
          </a:ln>
        </p:spPr>
        <p:txBody>
          <a:bodyPr anchor="ctr">
            <a:spAutoFit/>
          </a:bodyPr>
          <a:lstStyle/>
          <a:p>
            <a:pPr indent="406400">
              <a:lnSpc>
                <a:spcPct val="80000"/>
              </a:lnSpc>
              <a:tabLst>
                <a:tab pos="4133850" algn="l"/>
              </a:tabLst>
            </a:pPr>
            <a:r>
              <a:rPr lang="zh-CN" altLang="en-US" sz="1600">
                <a:solidFill>
                  <a:schemeClr val="tx1"/>
                </a:solidFill>
                <a:latin typeface="宋体" panose="02010600030101010101" pitchFamily="2" charset="-122"/>
              </a:rPr>
              <a:t>一、投诉相关主体基本情况</a:t>
            </a:r>
          </a:p>
          <a:p>
            <a:pPr indent="406400">
              <a:lnSpc>
                <a:spcPct val="80000"/>
              </a:lnSpc>
              <a:tabLst>
                <a:tab pos="4133850" algn="l"/>
              </a:tabLst>
            </a:pPr>
            <a:r>
              <a:rPr lang="zh-CN" altLang="en-US" sz="1600">
                <a:solidFill>
                  <a:schemeClr val="tx1"/>
                </a:solidFill>
                <a:latin typeface="宋体" panose="02010600030101010101" pitchFamily="2" charset="-122"/>
              </a:rPr>
              <a:t>投诉人：</a:t>
            </a: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lnSpc>
                <a:spcPct val="80000"/>
              </a:lnSpc>
              <a:tabLst>
                <a:tab pos="4133850" algn="l"/>
              </a:tabLst>
            </a:pPr>
            <a:r>
              <a:rPr lang="zh-CN" altLang="en-US" sz="1600">
                <a:solidFill>
                  <a:schemeClr val="tx1"/>
                </a:solidFill>
                <a:latin typeface="宋体" panose="02010600030101010101" pitchFamily="2" charset="-122"/>
              </a:rPr>
              <a:t>地     址：</a:t>
            </a:r>
            <a:r>
              <a:rPr lang="zh-CN" altLang="en-US" sz="1600" u="sng">
                <a:solidFill>
                  <a:schemeClr val="tx1"/>
                </a:solidFill>
                <a:latin typeface="宋体" panose="02010600030101010101" pitchFamily="2" charset="-122"/>
              </a:rPr>
              <a:t>                             </a:t>
            </a:r>
            <a:r>
              <a:rPr lang="zh-CN" altLang="en-US" sz="1600">
                <a:solidFill>
                  <a:schemeClr val="tx1"/>
                </a:solidFill>
                <a:latin typeface="宋体" panose="02010600030101010101" pitchFamily="2" charset="-122"/>
              </a:rPr>
              <a:t>邮编：</a:t>
            </a: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lnSpc>
                <a:spcPct val="80000"/>
              </a:lnSpc>
              <a:tabLst>
                <a:tab pos="4133850" algn="l"/>
              </a:tabLst>
            </a:pPr>
            <a:r>
              <a:rPr lang="zh-CN" altLang="en-US" sz="1600">
                <a:solidFill>
                  <a:schemeClr val="tx1"/>
                </a:solidFill>
                <a:latin typeface="宋体" panose="02010600030101010101" pitchFamily="2" charset="-122"/>
              </a:rPr>
              <a:t>法定代表人</a:t>
            </a:r>
            <a:r>
              <a:rPr lang="en-US" altLang="zh-CN" sz="1600">
                <a:solidFill>
                  <a:schemeClr val="tx1"/>
                </a:solidFill>
                <a:latin typeface="宋体" panose="02010600030101010101" pitchFamily="2" charset="-122"/>
              </a:rPr>
              <a:t>/</a:t>
            </a:r>
            <a:r>
              <a:rPr lang="zh-CN" altLang="en-US" sz="1600">
                <a:solidFill>
                  <a:schemeClr val="tx1"/>
                </a:solidFill>
                <a:latin typeface="宋体" panose="02010600030101010101" pitchFamily="2" charset="-122"/>
              </a:rPr>
              <a:t>主要负责人：</a:t>
            </a:r>
            <a:r>
              <a:rPr lang="zh-CN" altLang="en-US" sz="1600" u="sng">
                <a:solidFill>
                  <a:schemeClr val="tx1"/>
                </a:solidFill>
                <a:latin typeface="宋体" panose="02010600030101010101" pitchFamily="2" charset="-122"/>
              </a:rPr>
              <a:t>                                   </a:t>
            </a:r>
            <a:r>
              <a:rPr lang="zh-CN" altLang="en-US" sz="1600">
                <a:solidFill>
                  <a:schemeClr val="tx1"/>
                </a:solidFill>
                <a:latin typeface="宋体" panose="02010600030101010101" pitchFamily="2" charset="-122"/>
              </a:rPr>
              <a:t>  </a:t>
            </a:r>
          </a:p>
          <a:p>
            <a:pPr indent="406400">
              <a:lnSpc>
                <a:spcPct val="80000"/>
              </a:lnSpc>
              <a:tabLst>
                <a:tab pos="4133850" algn="l"/>
              </a:tabLst>
            </a:pPr>
            <a:r>
              <a:rPr lang="zh-CN" altLang="en-US" sz="1600">
                <a:solidFill>
                  <a:schemeClr val="tx1"/>
                </a:solidFill>
                <a:latin typeface="宋体" panose="02010600030101010101" pitchFamily="2" charset="-122"/>
              </a:rPr>
              <a:t>联系电话：</a:t>
            </a: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lnSpc>
                <a:spcPct val="80000"/>
              </a:lnSpc>
              <a:tabLst>
                <a:tab pos="4133850" algn="l"/>
              </a:tabLst>
            </a:pPr>
            <a:r>
              <a:rPr lang="zh-CN" altLang="en-US" sz="1600">
                <a:solidFill>
                  <a:schemeClr val="tx1"/>
                </a:solidFill>
                <a:latin typeface="宋体" panose="02010600030101010101" pitchFamily="2" charset="-122"/>
              </a:rPr>
              <a:t>授权代表：</a:t>
            </a:r>
            <a:r>
              <a:rPr lang="zh-CN" altLang="en-US" sz="1600" u="sng">
                <a:solidFill>
                  <a:schemeClr val="tx1"/>
                </a:solidFill>
                <a:latin typeface="宋体" panose="02010600030101010101" pitchFamily="2" charset="-122"/>
              </a:rPr>
              <a:t>             </a:t>
            </a:r>
            <a:r>
              <a:rPr lang="zh-CN" altLang="en-US" sz="1600">
                <a:solidFill>
                  <a:schemeClr val="tx1"/>
                </a:solidFill>
                <a:latin typeface="宋体" panose="02010600030101010101" pitchFamily="2" charset="-122"/>
              </a:rPr>
              <a:t>联系电话</a:t>
            </a: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lnSpc>
                <a:spcPct val="80000"/>
              </a:lnSpc>
              <a:tabLst>
                <a:tab pos="4133850" algn="l"/>
              </a:tabLst>
            </a:pPr>
            <a:r>
              <a:rPr lang="zh-CN" altLang="en-US" sz="1600">
                <a:solidFill>
                  <a:schemeClr val="tx1"/>
                </a:solidFill>
                <a:latin typeface="宋体" panose="02010600030101010101" pitchFamily="2" charset="-122"/>
              </a:rPr>
              <a:t>地     址：</a:t>
            </a:r>
            <a:r>
              <a:rPr lang="zh-CN" altLang="en-US" sz="1600" u="sng">
                <a:solidFill>
                  <a:schemeClr val="tx1"/>
                </a:solidFill>
                <a:latin typeface="宋体" panose="02010600030101010101" pitchFamily="2" charset="-122"/>
              </a:rPr>
              <a:t>                             </a:t>
            </a:r>
            <a:r>
              <a:rPr lang="zh-CN" altLang="en-US" sz="1600">
                <a:solidFill>
                  <a:schemeClr val="tx1"/>
                </a:solidFill>
                <a:latin typeface="宋体" panose="02010600030101010101" pitchFamily="2" charset="-122"/>
              </a:rPr>
              <a:t>邮编：</a:t>
            </a: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lnSpc>
                <a:spcPct val="80000"/>
              </a:lnSpc>
              <a:tabLst>
                <a:tab pos="4133850" algn="l"/>
              </a:tabLst>
            </a:pPr>
            <a:r>
              <a:rPr lang="zh-CN" altLang="en-US" sz="1600">
                <a:solidFill>
                  <a:schemeClr val="tx1"/>
                </a:solidFill>
                <a:latin typeface="宋体" panose="02010600030101010101" pitchFamily="2" charset="-122"/>
              </a:rPr>
              <a:t>被投诉人</a:t>
            </a:r>
            <a:r>
              <a:rPr lang="en-US" altLang="zh-CN" sz="1600">
                <a:solidFill>
                  <a:schemeClr val="tx1"/>
                </a:solidFill>
                <a:latin typeface="宋体" panose="02010600030101010101" pitchFamily="2" charset="-122"/>
              </a:rPr>
              <a:t>1</a:t>
            </a:r>
            <a:r>
              <a:rPr lang="zh-CN" altLang="en-US" sz="1600">
                <a:solidFill>
                  <a:schemeClr val="tx1"/>
                </a:solidFill>
                <a:latin typeface="宋体" panose="02010600030101010101" pitchFamily="2" charset="-122"/>
              </a:rPr>
              <a:t>：</a:t>
            </a: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lnSpc>
                <a:spcPct val="80000"/>
              </a:lnSpc>
              <a:tabLst>
                <a:tab pos="4133850" algn="l"/>
              </a:tabLst>
            </a:pPr>
            <a:r>
              <a:rPr lang="zh-CN" altLang="en-US" sz="1600">
                <a:solidFill>
                  <a:schemeClr val="tx1"/>
                </a:solidFill>
                <a:latin typeface="宋体" panose="02010600030101010101" pitchFamily="2" charset="-122"/>
              </a:rPr>
              <a:t>地     址：</a:t>
            </a:r>
            <a:r>
              <a:rPr lang="zh-CN" altLang="en-US" sz="1600" u="sng">
                <a:solidFill>
                  <a:schemeClr val="tx1"/>
                </a:solidFill>
                <a:latin typeface="宋体" panose="02010600030101010101" pitchFamily="2" charset="-122"/>
              </a:rPr>
              <a:t>                             </a:t>
            </a:r>
            <a:r>
              <a:rPr lang="zh-CN" altLang="en-US" sz="1600">
                <a:solidFill>
                  <a:schemeClr val="tx1"/>
                </a:solidFill>
                <a:latin typeface="宋体" panose="02010600030101010101" pitchFamily="2" charset="-122"/>
              </a:rPr>
              <a:t>邮编：</a:t>
            </a: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lnSpc>
                <a:spcPct val="80000"/>
              </a:lnSpc>
              <a:tabLst>
                <a:tab pos="4133850" algn="l"/>
              </a:tabLst>
            </a:pPr>
            <a:r>
              <a:rPr lang="zh-CN" altLang="en-US" sz="1600">
                <a:solidFill>
                  <a:schemeClr val="tx1"/>
                </a:solidFill>
                <a:latin typeface="宋体" panose="02010600030101010101" pitchFamily="2" charset="-122"/>
              </a:rPr>
              <a:t>联系人：</a:t>
            </a:r>
            <a:r>
              <a:rPr lang="zh-CN" altLang="en-US" sz="1600" u="sng">
                <a:solidFill>
                  <a:schemeClr val="tx1"/>
                </a:solidFill>
                <a:latin typeface="宋体" panose="02010600030101010101" pitchFamily="2" charset="-122"/>
              </a:rPr>
              <a:t>               </a:t>
            </a:r>
            <a:r>
              <a:rPr lang="zh-CN" altLang="en-US" sz="1600">
                <a:solidFill>
                  <a:schemeClr val="tx1"/>
                </a:solidFill>
                <a:latin typeface="宋体" panose="02010600030101010101" pitchFamily="2" charset="-122"/>
              </a:rPr>
              <a:t>联系电话：</a:t>
            </a: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lnSpc>
                <a:spcPct val="80000"/>
              </a:lnSpc>
              <a:tabLst>
                <a:tab pos="4133850" algn="l"/>
              </a:tabLst>
            </a:pPr>
            <a:r>
              <a:rPr lang="zh-CN" altLang="en-US" sz="1600">
                <a:solidFill>
                  <a:schemeClr val="tx1"/>
                </a:solidFill>
                <a:latin typeface="宋体" panose="02010600030101010101" pitchFamily="2" charset="-122"/>
              </a:rPr>
              <a:t>被投诉人</a:t>
            </a:r>
            <a:r>
              <a:rPr lang="en-US" altLang="zh-CN" sz="1600">
                <a:solidFill>
                  <a:schemeClr val="tx1"/>
                </a:solidFill>
                <a:latin typeface="宋体" panose="02010600030101010101" pitchFamily="2" charset="-122"/>
              </a:rPr>
              <a:t>2</a:t>
            </a:r>
          </a:p>
          <a:p>
            <a:pPr indent="406400">
              <a:lnSpc>
                <a:spcPct val="80000"/>
              </a:lnSpc>
              <a:tabLst>
                <a:tab pos="4133850" algn="l"/>
              </a:tabLst>
            </a:pPr>
            <a:r>
              <a:rPr lang="en-US" altLang="zh-CN" sz="1600">
                <a:solidFill>
                  <a:schemeClr val="tx1"/>
                </a:solidFill>
                <a:latin typeface="宋体" panose="02010600030101010101" pitchFamily="2" charset="-122"/>
              </a:rPr>
              <a:t>……</a:t>
            </a:r>
          </a:p>
          <a:p>
            <a:pPr indent="406400">
              <a:lnSpc>
                <a:spcPct val="80000"/>
              </a:lnSpc>
              <a:tabLst>
                <a:tab pos="4133850" algn="l"/>
              </a:tabLst>
            </a:pPr>
            <a:r>
              <a:rPr lang="zh-CN" altLang="en-US" sz="1600">
                <a:solidFill>
                  <a:schemeClr val="tx1"/>
                </a:solidFill>
                <a:latin typeface="宋体" panose="02010600030101010101" pitchFamily="2" charset="-122"/>
              </a:rPr>
              <a:t>相关供应商：</a:t>
            </a: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lnSpc>
                <a:spcPct val="80000"/>
              </a:lnSpc>
              <a:tabLst>
                <a:tab pos="4133850" algn="l"/>
              </a:tabLst>
            </a:pPr>
            <a:r>
              <a:rPr lang="zh-CN" altLang="en-US" sz="1600">
                <a:solidFill>
                  <a:schemeClr val="tx1"/>
                </a:solidFill>
                <a:latin typeface="宋体" panose="02010600030101010101" pitchFamily="2" charset="-122"/>
              </a:rPr>
              <a:t>地     址：</a:t>
            </a:r>
            <a:r>
              <a:rPr lang="zh-CN" altLang="en-US" sz="1600" u="sng">
                <a:solidFill>
                  <a:schemeClr val="tx1"/>
                </a:solidFill>
                <a:latin typeface="宋体" panose="02010600030101010101" pitchFamily="2" charset="-122"/>
              </a:rPr>
              <a:t>                             </a:t>
            </a:r>
            <a:r>
              <a:rPr lang="zh-CN" altLang="en-US" sz="1600">
                <a:solidFill>
                  <a:schemeClr val="tx1"/>
                </a:solidFill>
                <a:latin typeface="宋体" panose="02010600030101010101" pitchFamily="2" charset="-122"/>
              </a:rPr>
              <a:t>邮编：</a:t>
            </a: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lnSpc>
                <a:spcPct val="80000"/>
              </a:lnSpc>
              <a:tabLst>
                <a:tab pos="4133850" algn="l"/>
              </a:tabLst>
            </a:pPr>
            <a:r>
              <a:rPr lang="zh-CN" altLang="en-US" sz="1600">
                <a:solidFill>
                  <a:schemeClr val="tx1"/>
                </a:solidFill>
                <a:latin typeface="宋体" panose="02010600030101010101" pitchFamily="2" charset="-122"/>
              </a:rPr>
              <a:t>联系人：</a:t>
            </a:r>
            <a:r>
              <a:rPr lang="zh-CN" altLang="en-US" sz="1600" u="sng">
                <a:solidFill>
                  <a:schemeClr val="tx1"/>
                </a:solidFill>
                <a:latin typeface="宋体" panose="02010600030101010101" pitchFamily="2" charset="-122"/>
              </a:rPr>
              <a:t>               </a:t>
            </a:r>
            <a:r>
              <a:rPr lang="zh-CN" altLang="en-US" sz="1600">
                <a:solidFill>
                  <a:schemeClr val="tx1"/>
                </a:solidFill>
                <a:latin typeface="宋体" panose="02010600030101010101" pitchFamily="2" charset="-122"/>
              </a:rPr>
              <a:t>联系电话：</a:t>
            </a:r>
            <a:r>
              <a:rPr lang="zh-CN" altLang="en-US" sz="1600" u="sng">
                <a:solidFill>
                  <a:schemeClr val="tx1"/>
                </a:solidFill>
                <a:latin typeface="宋体" panose="02010600030101010101" pitchFamily="2" charset="-122"/>
              </a:rPr>
              <a:t>  </a:t>
            </a:r>
          </a:p>
          <a:p>
            <a:pPr indent="406400">
              <a:lnSpc>
                <a:spcPct val="80000"/>
              </a:lnSpc>
              <a:tabLst>
                <a:tab pos="4133850" algn="l"/>
              </a:tabLst>
            </a:pP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lnSpc>
                <a:spcPct val="80000"/>
              </a:lnSpc>
              <a:tabLst>
                <a:tab pos="4133850" algn="l"/>
              </a:tabLst>
            </a:pPr>
            <a:r>
              <a:rPr lang="zh-CN" altLang="en-US" sz="1600">
                <a:solidFill>
                  <a:schemeClr val="tx1"/>
                </a:solidFill>
                <a:latin typeface="宋体" panose="02010600030101010101" pitchFamily="2" charset="-122"/>
              </a:rPr>
              <a:t>二、投诉项目基本情况</a:t>
            </a:r>
          </a:p>
          <a:p>
            <a:pPr indent="406400">
              <a:lnSpc>
                <a:spcPct val="80000"/>
              </a:lnSpc>
              <a:tabLst>
                <a:tab pos="4133850" algn="l"/>
              </a:tabLst>
            </a:pPr>
            <a:r>
              <a:rPr lang="zh-CN" altLang="en-US" sz="1600">
                <a:solidFill>
                  <a:schemeClr val="tx1"/>
                </a:solidFill>
                <a:latin typeface="宋体" panose="02010600030101010101" pitchFamily="2" charset="-122"/>
              </a:rPr>
              <a:t>采购项目名称：</a:t>
            </a: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lnSpc>
                <a:spcPct val="80000"/>
              </a:lnSpc>
              <a:tabLst>
                <a:tab pos="4133850" algn="l"/>
              </a:tabLst>
            </a:pPr>
            <a:r>
              <a:rPr lang="zh-CN" altLang="en-US" sz="1600">
                <a:solidFill>
                  <a:schemeClr val="tx1"/>
                </a:solidFill>
                <a:latin typeface="宋体" panose="02010600030101010101" pitchFamily="2" charset="-122"/>
              </a:rPr>
              <a:t>采购项目编号：</a:t>
            </a:r>
            <a:r>
              <a:rPr lang="zh-CN" altLang="en-US" sz="1600" u="sng">
                <a:solidFill>
                  <a:schemeClr val="tx1"/>
                </a:solidFill>
                <a:latin typeface="宋体" panose="02010600030101010101" pitchFamily="2" charset="-122"/>
              </a:rPr>
              <a:t>                 </a:t>
            </a:r>
            <a:r>
              <a:rPr lang="zh-CN" altLang="en-US" sz="1600">
                <a:solidFill>
                  <a:schemeClr val="tx1"/>
                </a:solidFill>
                <a:latin typeface="宋体" panose="02010600030101010101" pitchFamily="2" charset="-122"/>
              </a:rPr>
              <a:t>包号：</a:t>
            </a: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lnSpc>
                <a:spcPct val="80000"/>
              </a:lnSpc>
              <a:tabLst>
                <a:tab pos="4133850" algn="l"/>
              </a:tabLst>
            </a:pPr>
            <a:r>
              <a:rPr lang="zh-CN" altLang="en-US" sz="1600">
                <a:solidFill>
                  <a:schemeClr val="tx1"/>
                </a:solidFill>
                <a:latin typeface="宋体" panose="02010600030101010101" pitchFamily="2" charset="-122"/>
              </a:rPr>
              <a:t>采购人名称：</a:t>
            </a: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lnSpc>
                <a:spcPct val="80000"/>
              </a:lnSpc>
              <a:tabLst>
                <a:tab pos="4133850" algn="l"/>
              </a:tabLst>
            </a:pPr>
            <a:r>
              <a:rPr lang="zh-CN" altLang="en-US" sz="1600">
                <a:solidFill>
                  <a:schemeClr val="tx1"/>
                </a:solidFill>
                <a:latin typeface="宋体" panose="02010600030101010101" pitchFamily="2" charset="-122"/>
              </a:rPr>
              <a:t>代理机构名称：</a:t>
            </a: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lnSpc>
                <a:spcPct val="80000"/>
              </a:lnSpc>
              <a:tabLst>
                <a:tab pos="4133850" algn="l"/>
              </a:tabLst>
            </a:pPr>
            <a:r>
              <a:rPr lang="zh-CN" altLang="en-US" sz="1600">
                <a:solidFill>
                  <a:schemeClr val="tx1"/>
                </a:solidFill>
                <a:latin typeface="宋体" panose="02010600030101010101" pitchFamily="2" charset="-122"/>
              </a:rPr>
              <a:t>采购文件公告</a:t>
            </a:r>
            <a:r>
              <a:rPr lang="en-US" altLang="zh-CN" sz="1600">
                <a:solidFill>
                  <a:schemeClr val="tx1"/>
                </a:solidFill>
                <a:latin typeface="宋体" panose="02010600030101010101" pitchFamily="2" charset="-122"/>
              </a:rPr>
              <a:t>:</a:t>
            </a:r>
            <a:r>
              <a:rPr lang="zh-CN" altLang="en-US" sz="1600" u="sng">
                <a:solidFill>
                  <a:schemeClr val="tx1"/>
                </a:solidFill>
                <a:latin typeface="宋体" panose="02010600030101010101" pitchFamily="2" charset="-122"/>
              </a:rPr>
              <a:t>是</a:t>
            </a:r>
            <a:r>
              <a:rPr lang="en-US" altLang="zh-CN" sz="1600" u="sng">
                <a:solidFill>
                  <a:schemeClr val="tx1"/>
                </a:solidFill>
                <a:latin typeface="宋体" panose="02010600030101010101" pitchFamily="2" charset="-122"/>
              </a:rPr>
              <a:t>/</a:t>
            </a:r>
            <a:r>
              <a:rPr lang="zh-CN" altLang="en-US" sz="1600" u="sng">
                <a:solidFill>
                  <a:schemeClr val="tx1"/>
                </a:solidFill>
                <a:latin typeface="宋体" panose="02010600030101010101" pitchFamily="2" charset="-122"/>
              </a:rPr>
              <a:t>否 </a:t>
            </a:r>
            <a:r>
              <a:rPr lang="zh-CN" altLang="en-US" sz="1600">
                <a:solidFill>
                  <a:schemeClr val="tx1"/>
                </a:solidFill>
                <a:latin typeface="宋体" panose="02010600030101010101" pitchFamily="2" charset="-122"/>
              </a:rPr>
              <a:t>公告期限：</a:t>
            </a: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lnSpc>
                <a:spcPct val="80000"/>
              </a:lnSpc>
              <a:tabLst>
                <a:tab pos="4133850" algn="l"/>
              </a:tabLst>
            </a:pPr>
            <a:r>
              <a:rPr lang="zh-CN" altLang="en-US" sz="1600">
                <a:solidFill>
                  <a:schemeClr val="tx1"/>
                </a:solidFill>
                <a:latin typeface="宋体" panose="02010600030101010101" pitchFamily="2" charset="-122"/>
              </a:rPr>
              <a:t>采购结果公告</a:t>
            </a:r>
            <a:r>
              <a:rPr lang="en-US" altLang="zh-CN" sz="1600">
                <a:solidFill>
                  <a:schemeClr val="tx1"/>
                </a:solidFill>
                <a:latin typeface="宋体" panose="02010600030101010101" pitchFamily="2" charset="-122"/>
              </a:rPr>
              <a:t>:</a:t>
            </a:r>
            <a:r>
              <a:rPr lang="zh-CN" altLang="en-US" sz="1600" u="sng">
                <a:solidFill>
                  <a:schemeClr val="tx1"/>
                </a:solidFill>
                <a:latin typeface="宋体" panose="02010600030101010101" pitchFamily="2" charset="-122"/>
              </a:rPr>
              <a:t>是</a:t>
            </a:r>
            <a:r>
              <a:rPr lang="en-US" altLang="zh-CN" sz="1600" u="sng">
                <a:solidFill>
                  <a:schemeClr val="tx1"/>
                </a:solidFill>
                <a:latin typeface="宋体" panose="02010600030101010101" pitchFamily="2" charset="-122"/>
              </a:rPr>
              <a:t>/</a:t>
            </a:r>
            <a:r>
              <a:rPr lang="zh-CN" altLang="en-US" sz="1600" u="sng">
                <a:solidFill>
                  <a:schemeClr val="tx1"/>
                </a:solidFill>
                <a:latin typeface="宋体" panose="02010600030101010101" pitchFamily="2" charset="-122"/>
              </a:rPr>
              <a:t>否 </a:t>
            </a:r>
            <a:r>
              <a:rPr lang="zh-CN" altLang="en-US" sz="1600">
                <a:solidFill>
                  <a:schemeClr val="tx1"/>
                </a:solidFill>
                <a:latin typeface="宋体" panose="02010600030101010101" pitchFamily="2" charset="-122"/>
              </a:rPr>
              <a:t>公告期限：</a:t>
            </a: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Line 2"/>
          <p:cNvSpPr>
            <a:spLocks noChangeShapeType="1"/>
          </p:cNvSpPr>
          <p:nvPr/>
        </p:nvSpPr>
        <p:spPr bwMode="auto">
          <a:xfrm>
            <a:off x="4157663" y="1331913"/>
            <a:ext cx="0" cy="0"/>
          </a:xfrm>
          <a:prstGeom prst="line">
            <a:avLst/>
          </a:prstGeom>
          <a:noFill/>
          <a:ln w="12700" cap="rnd">
            <a:solidFill>
              <a:srgbClr val="000000"/>
            </a:solidFill>
            <a:round/>
          </a:ln>
        </p:spPr>
        <p:txBody>
          <a:bodyPr/>
          <a:lstStyle/>
          <a:p>
            <a:endParaRPr lang="zh-CN" altLang="en-US"/>
          </a:p>
        </p:txBody>
      </p:sp>
      <p:sp>
        <p:nvSpPr>
          <p:cNvPr id="164867" name="Line 3"/>
          <p:cNvSpPr>
            <a:spLocks noChangeShapeType="1"/>
          </p:cNvSpPr>
          <p:nvPr/>
        </p:nvSpPr>
        <p:spPr bwMode="auto">
          <a:xfrm>
            <a:off x="4157663" y="1574800"/>
            <a:ext cx="0" cy="0"/>
          </a:xfrm>
          <a:prstGeom prst="line">
            <a:avLst/>
          </a:prstGeom>
          <a:noFill/>
          <a:ln w="12700" cap="rnd">
            <a:solidFill>
              <a:srgbClr val="000000"/>
            </a:solidFill>
            <a:round/>
          </a:ln>
        </p:spPr>
        <p:txBody>
          <a:bodyPr/>
          <a:lstStyle/>
          <a:p>
            <a:endParaRPr lang="zh-CN" altLang="en-US"/>
          </a:p>
        </p:txBody>
      </p:sp>
      <p:sp>
        <p:nvSpPr>
          <p:cNvPr id="164868" name="Line 4"/>
          <p:cNvSpPr>
            <a:spLocks noChangeShapeType="1"/>
          </p:cNvSpPr>
          <p:nvPr/>
        </p:nvSpPr>
        <p:spPr bwMode="auto">
          <a:xfrm>
            <a:off x="4157663" y="2546350"/>
            <a:ext cx="0" cy="0"/>
          </a:xfrm>
          <a:prstGeom prst="line">
            <a:avLst/>
          </a:prstGeom>
          <a:noFill/>
          <a:ln w="12700" cap="rnd">
            <a:solidFill>
              <a:srgbClr val="000000"/>
            </a:solidFill>
            <a:round/>
          </a:ln>
        </p:spPr>
        <p:txBody>
          <a:bodyPr/>
          <a:lstStyle/>
          <a:p>
            <a:endParaRPr lang="zh-CN" altLang="en-US"/>
          </a:p>
        </p:txBody>
      </p:sp>
      <p:sp>
        <p:nvSpPr>
          <p:cNvPr id="164870" name="Rectangle 7"/>
          <p:cNvSpPr>
            <a:spLocks noChangeArrowheads="1"/>
          </p:cNvSpPr>
          <p:nvPr/>
        </p:nvSpPr>
        <p:spPr bwMode="auto">
          <a:xfrm>
            <a:off x="468313" y="1455738"/>
            <a:ext cx="8208962" cy="4737100"/>
          </a:xfrm>
          <a:prstGeom prst="rect">
            <a:avLst/>
          </a:prstGeom>
          <a:noFill/>
          <a:ln w="9525">
            <a:noFill/>
            <a:miter lim="800000"/>
          </a:ln>
        </p:spPr>
        <p:txBody>
          <a:bodyPr anchor="ctr">
            <a:spAutoFit/>
          </a:bodyPr>
          <a:lstStyle/>
          <a:p>
            <a:pPr indent="406400">
              <a:tabLst>
                <a:tab pos="4133850" algn="l"/>
              </a:tabLst>
            </a:pPr>
            <a:r>
              <a:rPr lang="zh-CN" altLang="en-US" sz="1600">
                <a:solidFill>
                  <a:schemeClr val="tx1"/>
                </a:solidFill>
                <a:latin typeface="宋体" panose="02010600030101010101" pitchFamily="2" charset="-122"/>
              </a:rPr>
              <a:t>三、质疑基本情况</a:t>
            </a:r>
          </a:p>
          <a:p>
            <a:pPr indent="406400">
              <a:tabLst>
                <a:tab pos="4133850" algn="l"/>
              </a:tabLst>
            </a:pPr>
            <a:r>
              <a:rPr lang="zh-CN" altLang="en-US" sz="1600">
                <a:solidFill>
                  <a:schemeClr val="tx1"/>
                </a:solidFill>
                <a:latin typeface="宋体" panose="02010600030101010101" pitchFamily="2" charset="-122"/>
              </a:rPr>
              <a:t>投诉人于</a:t>
            </a:r>
            <a:r>
              <a:rPr lang="zh-CN" altLang="en-US" sz="1600" u="sng">
                <a:solidFill>
                  <a:schemeClr val="tx1"/>
                </a:solidFill>
                <a:latin typeface="宋体" panose="02010600030101010101" pitchFamily="2" charset="-122"/>
              </a:rPr>
              <a:t>   </a:t>
            </a:r>
            <a:r>
              <a:rPr lang="zh-CN" altLang="en-US" sz="1600">
                <a:solidFill>
                  <a:schemeClr val="tx1"/>
                </a:solidFill>
                <a:latin typeface="宋体" panose="02010600030101010101" pitchFamily="2" charset="-122"/>
              </a:rPr>
              <a:t>年</a:t>
            </a:r>
            <a:r>
              <a:rPr lang="zh-CN" altLang="en-US" sz="1600" u="sng">
                <a:solidFill>
                  <a:schemeClr val="tx1"/>
                </a:solidFill>
                <a:latin typeface="宋体" panose="02010600030101010101" pitchFamily="2" charset="-122"/>
              </a:rPr>
              <a:t>   </a:t>
            </a:r>
            <a:r>
              <a:rPr lang="zh-CN" altLang="en-US" sz="1600">
                <a:solidFill>
                  <a:schemeClr val="tx1"/>
                </a:solidFill>
                <a:latin typeface="宋体" panose="02010600030101010101" pitchFamily="2" charset="-122"/>
              </a:rPr>
              <a:t>月</a:t>
            </a:r>
            <a:r>
              <a:rPr lang="zh-CN" altLang="en-US" sz="1600" u="sng">
                <a:solidFill>
                  <a:schemeClr val="tx1"/>
                </a:solidFill>
                <a:latin typeface="宋体" panose="02010600030101010101" pitchFamily="2" charset="-122"/>
              </a:rPr>
              <a:t>  </a:t>
            </a:r>
            <a:r>
              <a:rPr lang="zh-CN" altLang="en-US" sz="1600">
                <a:solidFill>
                  <a:schemeClr val="tx1"/>
                </a:solidFill>
                <a:latin typeface="宋体" panose="02010600030101010101" pitchFamily="2" charset="-122"/>
              </a:rPr>
              <a:t>日</a:t>
            </a:r>
            <a:r>
              <a:rPr lang="en-US" altLang="zh-CN" sz="1600">
                <a:solidFill>
                  <a:schemeClr val="tx1"/>
                </a:solidFill>
                <a:latin typeface="宋体" panose="02010600030101010101" pitchFamily="2" charset="-122"/>
              </a:rPr>
              <a:t>,</a:t>
            </a:r>
            <a:r>
              <a:rPr lang="zh-CN" altLang="en-US" sz="1600">
                <a:solidFill>
                  <a:schemeClr val="tx1"/>
                </a:solidFill>
                <a:latin typeface="宋体" panose="02010600030101010101" pitchFamily="2" charset="-122"/>
              </a:rPr>
              <a:t>向</a:t>
            </a:r>
            <a:r>
              <a:rPr lang="zh-CN" altLang="en-US" sz="1600" u="sng">
                <a:solidFill>
                  <a:schemeClr val="tx1"/>
                </a:solidFill>
                <a:latin typeface="宋体" panose="02010600030101010101" pitchFamily="2" charset="-122"/>
              </a:rPr>
              <a:t>                   </a:t>
            </a:r>
            <a:r>
              <a:rPr lang="zh-CN" altLang="en-US" sz="1600">
                <a:solidFill>
                  <a:schemeClr val="tx1"/>
                </a:solidFill>
                <a:latin typeface="宋体" panose="02010600030101010101" pitchFamily="2" charset="-122"/>
              </a:rPr>
              <a:t>提出质疑，质疑事项为：</a:t>
            </a: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tabLst>
                <a:tab pos="4133850" algn="l"/>
              </a:tabLst>
            </a:pPr>
            <a:r>
              <a:rPr lang="zh-CN" altLang="en-US" sz="1600" u="sng">
                <a:solidFill>
                  <a:schemeClr val="tx1"/>
                </a:solidFill>
                <a:latin typeface="宋体" panose="02010600030101010101" pitchFamily="2" charset="-122"/>
              </a:rPr>
              <a:t>                                                     </a:t>
            </a:r>
            <a:r>
              <a:rPr lang="zh-CN" altLang="en-US" sz="1600">
                <a:solidFill>
                  <a:schemeClr val="tx1"/>
                </a:solidFill>
                <a:latin typeface="宋体" panose="02010600030101010101" pitchFamily="2" charset="-122"/>
              </a:rPr>
              <a:t>  </a:t>
            </a:r>
          </a:p>
          <a:p>
            <a:pPr indent="406400">
              <a:tabLst>
                <a:tab pos="4133850" algn="l"/>
              </a:tabLst>
            </a:pPr>
            <a:r>
              <a:rPr lang="zh-CN" altLang="en-US" sz="1600" u="sng">
                <a:solidFill>
                  <a:schemeClr val="tx1"/>
                </a:solidFill>
                <a:latin typeface="宋体" panose="02010600030101010101" pitchFamily="2" charset="-122"/>
              </a:rPr>
              <a:t>采购人</a:t>
            </a:r>
            <a:r>
              <a:rPr lang="en-US" altLang="zh-CN" sz="1600" u="sng">
                <a:solidFill>
                  <a:schemeClr val="tx1"/>
                </a:solidFill>
                <a:latin typeface="宋体" panose="02010600030101010101" pitchFamily="2" charset="-122"/>
              </a:rPr>
              <a:t>/</a:t>
            </a:r>
            <a:r>
              <a:rPr lang="zh-CN" altLang="en-US" sz="1600" u="sng">
                <a:solidFill>
                  <a:schemeClr val="tx1"/>
                </a:solidFill>
                <a:latin typeface="宋体" panose="02010600030101010101" pitchFamily="2" charset="-122"/>
              </a:rPr>
              <a:t>代理机构</a:t>
            </a:r>
            <a:r>
              <a:rPr lang="zh-CN" altLang="en-US" sz="1600">
                <a:solidFill>
                  <a:schemeClr val="tx1"/>
                </a:solidFill>
                <a:latin typeface="宋体" panose="02010600030101010101" pitchFamily="2" charset="-122"/>
              </a:rPr>
              <a:t>于</a:t>
            </a:r>
            <a:r>
              <a:rPr lang="zh-CN" altLang="en-US" sz="1600" u="sng">
                <a:solidFill>
                  <a:schemeClr val="tx1"/>
                </a:solidFill>
                <a:latin typeface="宋体" panose="02010600030101010101" pitchFamily="2" charset="-122"/>
              </a:rPr>
              <a:t>   </a:t>
            </a:r>
            <a:r>
              <a:rPr lang="zh-CN" altLang="en-US" sz="1600">
                <a:solidFill>
                  <a:schemeClr val="tx1"/>
                </a:solidFill>
                <a:latin typeface="宋体" panose="02010600030101010101" pitchFamily="2" charset="-122"/>
              </a:rPr>
              <a:t>年</a:t>
            </a:r>
            <a:r>
              <a:rPr lang="zh-CN" altLang="en-US" sz="1600" u="sng">
                <a:solidFill>
                  <a:schemeClr val="tx1"/>
                </a:solidFill>
                <a:latin typeface="宋体" panose="02010600030101010101" pitchFamily="2" charset="-122"/>
              </a:rPr>
              <a:t>   </a:t>
            </a:r>
            <a:r>
              <a:rPr lang="zh-CN" altLang="en-US" sz="1600">
                <a:solidFill>
                  <a:schemeClr val="tx1"/>
                </a:solidFill>
                <a:latin typeface="宋体" panose="02010600030101010101" pitchFamily="2" charset="-122"/>
              </a:rPr>
              <a:t>月</a:t>
            </a:r>
            <a:r>
              <a:rPr lang="zh-CN" altLang="en-US" sz="1600" u="sng">
                <a:solidFill>
                  <a:schemeClr val="tx1"/>
                </a:solidFill>
                <a:latin typeface="宋体" panose="02010600030101010101" pitchFamily="2" charset="-122"/>
              </a:rPr>
              <a:t>   </a:t>
            </a:r>
            <a:r>
              <a:rPr lang="zh-CN" altLang="en-US" sz="1600">
                <a:solidFill>
                  <a:schemeClr val="tx1"/>
                </a:solidFill>
                <a:latin typeface="宋体" panose="02010600030101010101" pitchFamily="2" charset="-122"/>
              </a:rPr>
              <a:t>日</a:t>
            </a:r>
            <a:r>
              <a:rPr lang="en-US" altLang="zh-CN" sz="1600">
                <a:solidFill>
                  <a:schemeClr val="tx1"/>
                </a:solidFill>
                <a:latin typeface="宋体" panose="02010600030101010101" pitchFamily="2" charset="-122"/>
              </a:rPr>
              <a:t>,</a:t>
            </a:r>
            <a:r>
              <a:rPr lang="zh-CN" altLang="en-US" sz="1600">
                <a:solidFill>
                  <a:schemeClr val="tx1"/>
                </a:solidFill>
                <a:latin typeface="宋体" panose="02010600030101010101" pitchFamily="2" charset="-122"/>
              </a:rPr>
              <a:t>就质疑事项作出了答复</a:t>
            </a:r>
            <a:r>
              <a:rPr lang="en-US" altLang="zh-CN" sz="1600">
                <a:solidFill>
                  <a:schemeClr val="tx1"/>
                </a:solidFill>
                <a:latin typeface="宋体" panose="02010600030101010101" pitchFamily="2" charset="-122"/>
              </a:rPr>
              <a:t>/</a:t>
            </a:r>
            <a:r>
              <a:rPr lang="zh-CN" altLang="en-US" sz="1600">
                <a:solidFill>
                  <a:schemeClr val="tx1"/>
                </a:solidFill>
                <a:latin typeface="宋体" panose="02010600030101010101" pitchFamily="2" charset="-122"/>
              </a:rPr>
              <a:t>没有在法定期限内作出答复。</a:t>
            </a:r>
          </a:p>
          <a:p>
            <a:pPr indent="406400">
              <a:tabLst>
                <a:tab pos="4133850" algn="l"/>
              </a:tabLst>
            </a:pPr>
            <a:endParaRPr lang="zh-CN" altLang="en-US" sz="1600">
              <a:solidFill>
                <a:schemeClr val="tx1"/>
              </a:solidFill>
              <a:latin typeface="宋体" panose="02010600030101010101" pitchFamily="2" charset="-122"/>
            </a:endParaRPr>
          </a:p>
          <a:p>
            <a:pPr indent="406400">
              <a:tabLst>
                <a:tab pos="4133850" algn="l"/>
              </a:tabLst>
            </a:pPr>
            <a:r>
              <a:rPr lang="zh-CN" altLang="en-US" sz="1600">
                <a:solidFill>
                  <a:schemeClr val="tx1"/>
                </a:solidFill>
                <a:latin typeface="宋体" panose="02010600030101010101" pitchFamily="2" charset="-122"/>
              </a:rPr>
              <a:t>四、投诉事项具体内容</a:t>
            </a:r>
          </a:p>
          <a:p>
            <a:pPr indent="406400">
              <a:tabLst>
                <a:tab pos="4133850" algn="l"/>
              </a:tabLst>
            </a:pPr>
            <a:r>
              <a:rPr lang="zh-CN" altLang="en-US" sz="1600">
                <a:solidFill>
                  <a:schemeClr val="tx1"/>
                </a:solidFill>
                <a:latin typeface="宋体" panose="02010600030101010101" pitchFamily="2" charset="-122"/>
              </a:rPr>
              <a:t>投诉事项 </a:t>
            </a:r>
            <a:r>
              <a:rPr lang="en-US" altLang="zh-CN" sz="1600">
                <a:solidFill>
                  <a:schemeClr val="tx1"/>
                </a:solidFill>
                <a:latin typeface="宋体" panose="02010600030101010101" pitchFamily="2" charset="-122"/>
              </a:rPr>
              <a:t>1</a:t>
            </a:r>
            <a:r>
              <a:rPr lang="zh-CN" altLang="en-US" sz="1600">
                <a:solidFill>
                  <a:schemeClr val="tx1"/>
                </a:solidFill>
                <a:latin typeface="宋体" panose="02010600030101010101" pitchFamily="2" charset="-122"/>
              </a:rPr>
              <a:t>：</a:t>
            </a: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tabLst>
                <a:tab pos="4133850" algn="l"/>
              </a:tabLst>
            </a:pPr>
            <a:r>
              <a:rPr lang="zh-CN" altLang="en-US" sz="1600">
                <a:solidFill>
                  <a:schemeClr val="tx1"/>
                </a:solidFill>
                <a:latin typeface="宋体" panose="02010600030101010101" pitchFamily="2" charset="-122"/>
              </a:rPr>
              <a:t>事实依据：</a:t>
            </a: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tabLst>
                <a:tab pos="4133850" algn="l"/>
              </a:tabLst>
            </a:pP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tabLst>
                <a:tab pos="4133850" algn="l"/>
              </a:tabLst>
            </a:pPr>
            <a:r>
              <a:rPr lang="zh-CN" altLang="en-US" sz="1600">
                <a:solidFill>
                  <a:schemeClr val="tx1"/>
                </a:solidFill>
                <a:latin typeface="宋体" panose="02010600030101010101" pitchFamily="2" charset="-122"/>
              </a:rPr>
              <a:t>法律依据：</a:t>
            </a: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tabLst>
                <a:tab pos="4133850" algn="l"/>
              </a:tabLst>
            </a:pPr>
            <a:r>
              <a:rPr lang="zh-CN" altLang="en-US" sz="1600" u="sng">
                <a:solidFill>
                  <a:schemeClr val="tx1"/>
                </a:solidFill>
                <a:latin typeface="宋体" panose="02010600030101010101" pitchFamily="2" charset="-122"/>
              </a:rPr>
              <a:t>                                                      </a:t>
            </a:r>
            <a:endParaRPr lang="zh-CN" altLang="en-US" sz="1600">
              <a:solidFill>
                <a:schemeClr val="tx1"/>
              </a:solidFill>
              <a:latin typeface="宋体" panose="02010600030101010101" pitchFamily="2" charset="-122"/>
            </a:endParaRPr>
          </a:p>
          <a:p>
            <a:pPr indent="406400">
              <a:tabLst>
                <a:tab pos="4133850" algn="l"/>
              </a:tabLst>
            </a:pPr>
            <a:r>
              <a:rPr lang="zh-CN" altLang="en-US" sz="1600">
                <a:solidFill>
                  <a:schemeClr val="tx1"/>
                </a:solidFill>
                <a:latin typeface="宋体" panose="02010600030101010101" pitchFamily="2" charset="-122"/>
              </a:rPr>
              <a:t>投诉事项</a:t>
            </a:r>
            <a:r>
              <a:rPr lang="en-US" altLang="zh-CN" sz="1600">
                <a:solidFill>
                  <a:schemeClr val="tx1"/>
                </a:solidFill>
                <a:latin typeface="宋体" panose="02010600030101010101" pitchFamily="2" charset="-122"/>
              </a:rPr>
              <a:t>2</a:t>
            </a:r>
          </a:p>
          <a:p>
            <a:pPr indent="406400">
              <a:tabLst>
                <a:tab pos="4133850" algn="l"/>
              </a:tabLst>
            </a:pPr>
            <a:r>
              <a:rPr lang="en-US" altLang="zh-CN" sz="1600">
                <a:solidFill>
                  <a:schemeClr val="tx1"/>
                </a:solidFill>
                <a:latin typeface="宋体" panose="02010600030101010101" pitchFamily="2" charset="-122"/>
              </a:rPr>
              <a:t>……</a:t>
            </a:r>
          </a:p>
          <a:p>
            <a:pPr indent="406400">
              <a:tabLst>
                <a:tab pos="4133850" algn="l"/>
              </a:tabLst>
            </a:pPr>
            <a:endParaRPr lang="en-US" altLang="zh-CN" sz="1600">
              <a:solidFill>
                <a:schemeClr val="tx1"/>
              </a:solidFill>
              <a:latin typeface="宋体" panose="02010600030101010101" pitchFamily="2" charset="-122"/>
            </a:endParaRPr>
          </a:p>
          <a:p>
            <a:pPr indent="406400">
              <a:tabLst>
                <a:tab pos="4133850" algn="l"/>
              </a:tabLst>
            </a:pPr>
            <a:r>
              <a:rPr lang="zh-CN" altLang="en-US" sz="1600">
                <a:solidFill>
                  <a:schemeClr val="tx1"/>
                </a:solidFill>
                <a:latin typeface="宋体" panose="02010600030101010101" pitchFamily="2" charset="-122"/>
              </a:rPr>
              <a:t>五、与投诉事项相关的投诉请求</a:t>
            </a:r>
          </a:p>
          <a:p>
            <a:pPr indent="406400">
              <a:tabLst>
                <a:tab pos="4133850" algn="l"/>
              </a:tabLst>
            </a:pPr>
            <a:r>
              <a:rPr lang="zh-CN" altLang="en-US" sz="1600">
                <a:solidFill>
                  <a:schemeClr val="tx1"/>
                </a:solidFill>
                <a:latin typeface="宋体" panose="02010600030101010101" pitchFamily="2" charset="-122"/>
              </a:rPr>
              <a:t>请求：</a:t>
            </a:r>
            <a:r>
              <a:rPr lang="zh-CN" altLang="en-US" sz="1600" u="sng">
                <a:solidFill>
                  <a:schemeClr val="tx1"/>
                </a:solidFill>
                <a:latin typeface="宋体" panose="02010600030101010101" pitchFamily="2" charset="-122"/>
              </a:rPr>
              <a:t>                                              </a:t>
            </a:r>
            <a:r>
              <a:rPr lang="zh-CN" altLang="en-US" sz="1600">
                <a:solidFill>
                  <a:schemeClr val="tx1"/>
                </a:solidFill>
                <a:latin typeface="宋体" panose="02010600030101010101" pitchFamily="2" charset="-122"/>
              </a:rPr>
              <a:t> </a:t>
            </a:r>
          </a:p>
          <a:p>
            <a:pPr indent="406400">
              <a:tabLst>
                <a:tab pos="4133850" algn="l"/>
              </a:tabLst>
            </a:pPr>
            <a:r>
              <a:rPr lang="zh-CN" altLang="en-US" sz="1600">
                <a:solidFill>
                  <a:schemeClr val="tx1"/>
                </a:solidFill>
                <a:latin typeface="宋体" panose="02010600030101010101" pitchFamily="2" charset="-122"/>
              </a:rPr>
              <a:t>                                                                                                    </a:t>
            </a:r>
          </a:p>
          <a:p>
            <a:pPr indent="406400">
              <a:tabLst>
                <a:tab pos="4133850" algn="l"/>
              </a:tabLst>
            </a:pPr>
            <a:r>
              <a:rPr lang="zh-CN" altLang="en-US" sz="1600">
                <a:solidFill>
                  <a:schemeClr val="tx1"/>
                </a:solidFill>
                <a:latin typeface="宋体" panose="02010600030101010101" pitchFamily="2" charset="-122"/>
              </a:rPr>
              <a:t>签字</a:t>
            </a:r>
            <a:r>
              <a:rPr lang="en-US" altLang="zh-CN" sz="1600">
                <a:solidFill>
                  <a:schemeClr val="tx1"/>
                </a:solidFill>
                <a:latin typeface="宋体" panose="02010600030101010101" pitchFamily="2" charset="-122"/>
              </a:rPr>
              <a:t>(</a:t>
            </a:r>
            <a:r>
              <a:rPr lang="zh-CN" altLang="en-US" sz="1600">
                <a:solidFill>
                  <a:schemeClr val="tx1"/>
                </a:solidFill>
                <a:latin typeface="宋体" panose="02010600030101010101" pitchFamily="2" charset="-122"/>
              </a:rPr>
              <a:t>签章</a:t>
            </a:r>
            <a:r>
              <a:rPr lang="en-US" altLang="zh-CN" sz="1600">
                <a:solidFill>
                  <a:schemeClr val="tx1"/>
                </a:solidFill>
                <a:latin typeface="宋体" panose="02010600030101010101" pitchFamily="2" charset="-122"/>
              </a:rPr>
              <a:t>)</a:t>
            </a:r>
            <a:r>
              <a:rPr lang="zh-CN" altLang="en-US" sz="1600">
                <a:solidFill>
                  <a:schemeClr val="tx1"/>
                </a:solidFill>
                <a:latin typeface="宋体" panose="02010600030101010101" pitchFamily="2" charset="-122"/>
              </a:rPr>
              <a:t>：                   公章：                      </a:t>
            </a:r>
          </a:p>
          <a:p>
            <a:pPr indent="406400">
              <a:tabLst>
                <a:tab pos="4133850" algn="l"/>
              </a:tabLst>
            </a:pPr>
            <a:r>
              <a:rPr lang="zh-CN" altLang="en-US" sz="1600">
                <a:solidFill>
                  <a:schemeClr val="tx1"/>
                </a:solidFill>
                <a:latin typeface="宋体" panose="02010600030101010101" pitchFamily="2" charset="-122"/>
              </a:rPr>
              <a:t>日期：</a:t>
            </a:r>
          </a:p>
        </p:txBody>
      </p:sp>
      <p:sp>
        <p:nvSpPr>
          <p:cNvPr id="163845" name="Text Box 85"/>
          <p:cNvSpPr txBox="1">
            <a:spLocks noChangeArrowheads="1"/>
          </p:cNvSpPr>
          <p:nvPr/>
        </p:nvSpPr>
        <p:spPr bwMode="auto">
          <a:xfrm>
            <a:off x="1835150" y="188913"/>
            <a:ext cx="5256213" cy="582612"/>
          </a:xfrm>
          <a:prstGeom prst="rect">
            <a:avLst/>
          </a:prstGeom>
          <a:noFill/>
          <a:ln w="12700" algn="ctr">
            <a:noFill/>
            <a:miter lim="800000"/>
          </a:ln>
        </p:spPr>
        <p:txBody>
          <a:bodyPr lIns="90488" tIns="44450" rIns="90488" bIns="44450">
            <a:spAutoFit/>
          </a:bodyPr>
          <a:lstStyle/>
          <a:p>
            <a:pPr marL="609600" indent="-609600" algn="ctr">
              <a:lnSpc>
                <a:spcPct val="90000"/>
              </a:lnSpc>
              <a:spcBef>
                <a:spcPct val="50000"/>
              </a:spcBef>
              <a:buClr>
                <a:schemeClr val="hlink"/>
              </a:buClr>
              <a:buFont typeface="Wingdings" panose="05000000000000000000" pitchFamily="2" charset="2"/>
              <a:buNone/>
            </a:pPr>
            <a:r>
              <a:rPr lang="zh-CN" altLang="en-US" sz="3600" b="1">
                <a:solidFill>
                  <a:schemeClr val="bg1"/>
                </a:solidFill>
              </a:rPr>
              <a:t>政府采购投诉书范本</a:t>
            </a: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Line 2"/>
          <p:cNvSpPr>
            <a:spLocks noChangeShapeType="1"/>
          </p:cNvSpPr>
          <p:nvPr/>
        </p:nvSpPr>
        <p:spPr bwMode="auto">
          <a:xfrm>
            <a:off x="4157663" y="1331913"/>
            <a:ext cx="0" cy="0"/>
          </a:xfrm>
          <a:prstGeom prst="line">
            <a:avLst/>
          </a:prstGeom>
          <a:noFill/>
          <a:ln w="12700" cap="rnd">
            <a:solidFill>
              <a:srgbClr val="000000"/>
            </a:solidFill>
            <a:round/>
          </a:ln>
        </p:spPr>
        <p:txBody>
          <a:bodyPr/>
          <a:lstStyle/>
          <a:p>
            <a:endParaRPr lang="zh-CN" altLang="en-US"/>
          </a:p>
        </p:txBody>
      </p:sp>
      <p:sp>
        <p:nvSpPr>
          <p:cNvPr id="165891" name="Line 3"/>
          <p:cNvSpPr>
            <a:spLocks noChangeShapeType="1"/>
          </p:cNvSpPr>
          <p:nvPr/>
        </p:nvSpPr>
        <p:spPr bwMode="auto">
          <a:xfrm>
            <a:off x="4157663" y="1574800"/>
            <a:ext cx="0" cy="0"/>
          </a:xfrm>
          <a:prstGeom prst="line">
            <a:avLst/>
          </a:prstGeom>
          <a:noFill/>
          <a:ln w="12700" cap="rnd">
            <a:solidFill>
              <a:srgbClr val="000000"/>
            </a:solidFill>
            <a:round/>
          </a:ln>
        </p:spPr>
        <p:txBody>
          <a:bodyPr/>
          <a:lstStyle/>
          <a:p>
            <a:endParaRPr lang="zh-CN" altLang="en-US"/>
          </a:p>
        </p:txBody>
      </p:sp>
      <p:sp>
        <p:nvSpPr>
          <p:cNvPr id="165892" name="Line 4"/>
          <p:cNvSpPr>
            <a:spLocks noChangeShapeType="1"/>
          </p:cNvSpPr>
          <p:nvPr/>
        </p:nvSpPr>
        <p:spPr bwMode="auto">
          <a:xfrm>
            <a:off x="4157663" y="2546350"/>
            <a:ext cx="0" cy="0"/>
          </a:xfrm>
          <a:prstGeom prst="line">
            <a:avLst/>
          </a:prstGeom>
          <a:noFill/>
          <a:ln w="12700" cap="rnd">
            <a:solidFill>
              <a:srgbClr val="000000"/>
            </a:solidFill>
            <a:round/>
          </a:ln>
        </p:spPr>
        <p:txBody>
          <a:bodyPr/>
          <a:lstStyle/>
          <a:p>
            <a:endParaRPr lang="zh-CN" altLang="en-US"/>
          </a:p>
        </p:txBody>
      </p:sp>
      <p:sp>
        <p:nvSpPr>
          <p:cNvPr id="165894" name="Rectangle 7"/>
          <p:cNvSpPr>
            <a:spLocks noChangeArrowheads="1"/>
          </p:cNvSpPr>
          <p:nvPr/>
        </p:nvSpPr>
        <p:spPr bwMode="auto">
          <a:xfrm>
            <a:off x="0" y="1196975"/>
            <a:ext cx="9144000" cy="5483225"/>
          </a:xfrm>
          <a:prstGeom prst="rect">
            <a:avLst/>
          </a:prstGeom>
          <a:noFill/>
          <a:ln w="9525">
            <a:noFill/>
            <a:miter lim="800000"/>
          </a:ln>
        </p:spPr>
        <p:txBody>
          <a:bodyPr anchor="ctr"/>
          <a:lstStyle/>
          <a:p>
            <a:pPr indent="406400">
              <a:lnSpc>
                <a:spcPct val="80000"/>
              </a:lnSpc>
              <a:tabLst>
                <a:tab pos="4133850" algn="l"/>
              </a:tabLst>
            </a:pPr>
            <a:r>
              <a:rPr lang="zh-CN" altLang="en-US" sz="2400" b="1">
                <a:solidFill>
                  <a:schemeClr val="tx1"/>
                </a:solidFill>
              </a:rPr>
              <a:t>投诉书制作说明：</a:t>
            </a:r>
            <a:endParaRPr lang="zh-CN" altLang="en-US" sz="2400">
              <a:solidFill>
                <a:schemeClr val="tx1"/>
              </a:solidFill>
            </a:endParaRPr>
          </a:p>
          <a:p>
            <a:pPr indent="406400">
              <a:lnSpc>
                <a:spcPct val="80000"/>
              </a:lnSpc>
              <a:tabLst>
                <a:tab pos="4133850" algn="l"/>
              </a:tabLst>
            </a:pPr>
            <a:r>
              <a:rPr lang="en-US" altLang="zh-CN" sz="2400">
                <a:solidFill>
                  <a:schemeClr val="tx1"/>
                </a:solidFill>
              </a:rPr>
              <a:t>1.</a:t>
            </a:r>
            <a:r>
              <a:rPr lang="zh-CN" altLang="en-US" sz="2400">
                <a:solidFill>
                  <a:schemeClr val="tx1"/>
                </a:solidFill>
              </a:rPr>
              <a:t>投诉人提起投诉时，应当提交投诉书和必要的证明材料，并按照被投诉人和与投诉事项有关的供应商数量提供投诉书副本。</a:t>
            </a:r>
          </a:p>
          <a:p>
            <a:pPr indent="406400">
              <a:lnSpc>
                <a:spcPct val="80000"/>
              </a:lnSpc>
              <a:tabLst>
                <a:tab pos="4133850" algn="l"/>
              </a:tabLst>
            </a:pPr>
            <a:r>
              <a:rPr lang="en-US" altLang="zh-CN" sz="2400">
                <a:solidFill>
                  <a:schemeClr val="tx1"/>
                </a:solidFill>
              </a:rPr>
              <a:t>2.</a:t>
            </a:r>
            <a:r>
              <a:rPr lang="zh-CN" altLang="en-US" sz="2400">
                <a:solidFill>
                  <a:schemeClr val="tx1"/>
                </a:solidFill>
              </a:rPr>
              <a:t>投诉人若委托代理人进行投诉的，投诉书应按照要求列明“授权代表”的有关内容，并在附件中提交由投诉人签署的授权委托书。授权委托书应当载明代理人的姓名或者名称、代理事项、具体权限、期限和相关事项。</a:t>
            </a:r>
          </a:p>
          <a:p>
            <a:pPr indent="406400">
              <a:lnSpc>
                <a:spcPct val="80000"/>
              </a:lnSpc>
              <a:tabLst>
                <a:tab pos="4133850" algn="l"/>
              </a:tabLst>
            </a:pPr>
            <a:r>
              <a:rPr lang="en-US" altLang="zh-CN" sz="2400">
                <a:solidFill>
                  <a:schemeClr val="tx1"/>
                </a:solidFill>
              </a:rPr>
              <a:t>3.</a:t>
            </a:r>
            <a:r>
              <a:rPr lang="zh-CN" altLang="en-US" sz="2400">
                <a:solidFill>
                  <a:schemeClr val="tx1"/>
                </a:solidFill>
              </a:rPr>
              <a:t>投诉人若对项目的某一分包进行投诉，投诉书应列明具体分包号。</a:t>
            </a:r>
          </a:p>
          <a:p>
            <a:pPr indent="406400">
              <a:lnSpc>
                <a:spcPct val="80000"/>
              </a:lnSpc>
              <a:tabLst>
                <a:tab pos="4133850" algn="l"/>
              </a:tabLst>
            </a:pPr>
            <a:r>
              <a:rPr lang="en-US" altLang="zh-CN" sz="2400">
                <a:solidFill>
                  <a:schemeClr val="tx1"/>
                </a:solidFill>
              </a:rPr>
              <a:t>4.</a:t>
            </a:r>
            <a:r>
              <a:rPr lang="zh-CN" altLang="en-US" sz="2400">
                <a:solidFill>
                  <a:schemeClr val="tx1"/>
                </a:solidFill>
              </a:rPr>
              <a:t>投诉书应简要列明质疑事项，质疑函、质疑答复等作为附件材料提供。</a:t>
            </a:r>
          </a:p>
          <a:p>
            <a:pPr indent="406400">
              <a:lnSpc>
                <a:spcPct val="80000"/>
              </a:lnSpc>
              <a:tabLst>
                <a:tab pos="4133850" algn="l"/>
              </a:tabLst>
            </a:pPr>
            <a:r>
              <a:rPr lang="en-US" altLang="zh-CN" sz="2400">
                <a:solidFill>
                  <a:schemeClr val="tx1"/>
                </a:solidFill>
              </a:rPr>
              <a:t>5.</a:t>
            </a:r>
            <a:r>
              <a:rPr lang="zh-CN" altLang="en-US" sz="2400">
                <a:solidFill>
                  <a:schemeClr val="tx1"/>
                </a:solidFill>
              </a:rPr>
              <a:t>投诉书的投诉事项应具体、明确，并有必要的事实依据和法律依据。</a:t>
            </a:r>
          </a:p>
          <a:p>
            <a:pPr indent="406400">
              <a:lnSpc>
                <a:spcPct val="80000"/>
              </a:lnSpc>
              <a:tabLst>
                <a:tab pos="4133850" algn="l"/>
              </a:tabLst>
            </a:pPr>
            <a:r>
              <a:rPr lang="en-US" altLang="zh-CN" sz="2400">
                <a:solidFill>
                  <a:schemeClr val="tx1"/>
                </a:solidFill>
              </a:rPr>
              <a:t>6.</a:t>
            </a:r>
            <a:r>
              <a:rPr lang="zh-CN" altLang="en-US" sz="2400">
                <a:solidFill>
                  <a:schemeClr val="tx1"/>
                </a:solidFill>
              </a:rPr>
              <a:t>投诉书的投诉请求应与投诉事项相关。</a:t>
            </a:r>
          </a:p>
          <a:p>
            <a:pPr indent="406400">
              <a:lnSpc>
                <a:spcPct val="80000"/>
              </a:lnSpc>
              <a:tabLst>
                <a:tab pos="4133850" algn="l"/>
              </a:tabLst>
            </a:pPr>
            <a:r>
              <a:rPr lang="en-US" altLang="zh-CN" sz="2400">
                <a:solidFill>
                  <a:schemeClr val="tx1"/>
                </a:solidFill>
              </a:rPr>
              <a:t>7.</a:t>
            </a:r>
            <a:r>
              <a:rPr lang="zh-CN" altLang="en-US" sz="2400">
                <a:solidFill>
                  <a:schemeClr val="tx1"/>
                </a:solidFill>
              </a:rPr>
              <a:t>投诉人为自然人的，投诉书应当由本人签字；投诉人为法人或者其他组织的，投诉书应当由法定代表人、主要负责人，或者其授权代表签字或者盖章，并加盖公章。</a:t>
            </a:r>
          </a:p>
        </p:txBody>
      </p:sp>
      <p:sp>
        <p:nvSpPr>
          <p:cNvPr id="163845" name="Text Box 85"/>
          <p:cNvSpPr txBox="1">
            <a:spLocks noChangeArrowheads="1"/>
          </p:cNvSpPr>
          <p:nvPr/>
        </p:nvSpPr>
        <p:spPr bwMode="auto">
          <a:xfrm>
            <a:off x="1835150" y="188913"/>
            <a:ext cx="5256213" cy="582612"/>
          </a:xfrm>
          <a:prstGeom prst="rect">
            <a:avLst/>
          </a:prstGeom>
          <a:noFill/>
          <a:ln w="12700" algn="ctr">
            <a:noFill/>
            <a:miter lim="800000"/>
          </a:ln>
        </p:spPr>
        <p:txBody>
          <a:bodyPr lIns="90488" tIns="44450" rIns="90488" bIns="44450">
            <a:spAutoFit/>
          </a:bodyPr>
          <a:lstStyle/>
          <a:p>
            <a:pPr marL="609600" indent="-609600" algn="ctr">
              <a:lnSpc>
                <a:spcPct val="90000"/>
              </a:lnSpc>
              <a:spcBef>
                <a:spcPct val="50000"/>
              </a:spcBef>
              <a:buClr>
                <a:schemeClr val="hlink"/>
              </a:buClr>
              <a:buFont typeface="Wingdings" panose="05000000000000000000" pitchFamily="2" charset="2"/>
              <a:buNone/>
            </a:pPr>
            <a:r>
              <a:rPr lang="zh-CN" altLang="en-US" sz="3600" b="1">
                <a:solidFill>
                  <a:schemeClr val="bg1"/>
                </a:solidFill>
              </a:rPr>
              <a:t>政府采购投诉书范本</a:t>
            </a: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idx="4294967295"/>
          </p:nvPr>
        </p:nvSpPr>
        <p:spPr>
          <a:xfrm>
            <a:off x="304800" y="152400"/>
            <a:ext cx="8458200" cy="919163"/>
          </a:xfrm>
        </p:spPr>
        <p:txBody>
          <a:bodyPr/>
          <a:lstStyle/>
          <a:p>
            <a:pPr eaLnBrk="1" hangingPunct="1"/>
            <a:r>
              <a:rPr lang="zh-CN" altLang="en-US" smtClean="0">
                <a:latin typeface="宋体" panose="02010600030101010101" pitchFamily="2" charset="-122"/>
                <a:ea typeface="宋体" panose="02010600030101010101" pitchFamily="2" charset="-122"/>
              </a:rPr>
              <a:t>政府采购投诉受理条件</a:t>
            </a:r>
            <a:r>
              <a:rPr lang="en-US" altLang="zh-CN" smtClean="0">
                <a:latin typeface="宋体" panose="02010600030101010101" pitchFamily="2" charset="-122"/>
                <a:ea typeface="宋体" panose="02010600030101010101" pitchFamily="2" charset="-122"/>
              </a:rPr>
              <a:t/>
            </a:r>
            <a:br>
              <a:rPr lang="en-US" altLang="zh-CN" smtClean="0">
                <a:latin typeface="宋体" panose="02010600030101010101" pitchFamily="2" charset="-122"/>
                <a:ea typeface="宋体" panose="02010600030101010101" pitchFamily="2" charset="-122"/>
              </a:rPr>
            </a:br>
            <a:r>
              <a:rPr lang="en-US" altLang="zh-CN" sz="2800" smtClean="0">
                <a:latin typeface="宋体" panose="02010600030101010101" pitchFamily="2" charset="-122"/>
                <a:ea typeface="宋体" panose="02010600030101010101" pitchFamily="2" charset="-122"/>
              </a:rPr>
              <a:t>《</a:t>
            </a:r>
            <a:r>
              <a:rPr lang="zh-CN" altLang="en-US" sz="2800" smtClean="0">
                <a:latin typeface="宋体" panose="02010600030101010101" pitchFamily="2" charset="-122"/>
                <a:ea typeface="宋体" panose="02010600030101010101" pitchFamily="2" charset="-122"/>
              </a:rPr>
              <a:t>政府采购质疑和投诉办法</a:t>
            </a:r>
            <a:r>
              <a:rPr lang="en-US" altLang="zh-CN" sz="2800" smtClean="0">
                <a:latin typeface="宋体" panose="02010600030101010101" pitchFamily="2" charset="-122"/>
                <a:ea typeface="宋体" panose="02010600030101010101" pitchFamily="2" charset="-122"/>
              </a:rPr>
              <a:t>》</a:t>
            </a:r>
            <a:endParaRPr lang="zh-CN" altLang="en-US" sz="2800" smtClean="0">
              <a:latin typeface="宋体" panose="02010600030101010101" pitchFamily="2" charset="-122"/>
              <a:ea typeface="宋体" panose="02010600030101010101" pitchFamily="2" charset="-122"/>
            </a:endParaRPr>
          </a:p>
        </p:txBody>
      </p:sp>
      <p:sp>
        <p:nvSpPr>
          <p:cNvPr id="166915" name="Rectangle 3"/>
          <p:cNvSpPr>
            <a:spLocks noGrp="1" noChangeArrowheads="1"/>
          </p:cNvSpPr>
          <p:nvPr>
            <p:ph type="body" idx="4294967295"/>
          </p:nvPr>
        </p:nvSpPr>
        <p:spPr>
          <a:xfrm>
            <a:off x="293688" y="1143000"/>
            <a:ext cx="8612187" cy="5495925"/>
          </a:xfrm>
        </p:spPr>
        <p:txBody>
          <a:bodyPr/>
          <a:lstStyle/>
          <a:p>
            <a:pPr marL="0" lvl="1" indent="0" eaLnBrk="1" hangingPunct="1">
              <a:spcBef>
                <a:spcPts val="900"/>
              </a:spcBef>
              <a:buFont typeface="Wingdings" panose="05000000000000000000" pitchFamily="2" charset="2"/>
              <a:buNone/>
            </a:pPr>
            <a:r>
              <a:rPr lang="zh-CN" altLang="en-US" smtClean="0">
                <a:latin typeface="宋体" panose="02010600030101010101" pitchFamily="2" charset="-122"/>
                <a:ea typeface="宋体" panose="02010600030101010101" pitchFamily="2" charset="-122"/>
              </a:rPr>
              <a:t>（一）提起投诉前已依法进行质疑；</a:t>
            </a:r>
          </a:p>
          <a:p>
            <a:pPr marL="0" lvl="1" indent="0" eaLnBrk="1" hangingPunct="1">
              <a:spcBef>
                <a:spcPts val="900"/>
              </a:spcBef>
              <a:buFont typeface="Wingdings" panose="05000000000000000000" pitchFamily="2" charset="2"/>
              <a:buNone/>
            </a:pPr>
            <a:r>
              <a:rPr lang="zh-CN" altLang="en-US" smtClean="0">
                <a:latin typeface="宋体" panose="02010600030101010101" pitchFamily="2" charset="-122"/>
                <a:ea typeface="宋体" panose="02010600030101010101" pitchFamily="2" charset="-122"/>
              </a:rPr>
              <a:t>（二）投诉书内容符合本办法的规定；</a:t>
            </a:r>
          </a:p>
          <a:p>
            <a:pPr marL="0" lvl="1" indent="0" eaLnBrk="1" hangingPunct="1">
              <a:spcBef>
                <a:spcPts val="900"/>
              </a:spcBef>
              <a:buFont typeface="Wingdings" panose="05000000000000000000" pitchFamily="2" charset="2"/>
              <a:buNone/>
            </a:pPr>
            <a:r>
              <a:rPr lang="zh-CN" altLang="en-US" smtClean="0">
                <a:latin typeface="宋体" panose="02010600030101010101" pitchFamily="2" charset="-122"/>
                <a:ea typeface="宋体" panose="02010600030101010101" pitchFamily="2" charset="-122"/>
              </a:rPr>
              <a:t>（三）在投诉有效期限内提起投诉；</a:t>
            </a:r>
          </a:p>
          <a:p>
            <a:pPr marL="0" lvl="1" indent="0" eaLnBrk="1" hangingPunct="1">
              <a:spcBef>
                <a:spcPts val="900"/>
              </a:spcBef>
              <a:buFont typeface="Wingdings" panose="05000000000000000000" pitchFamily="2" charset="2"/>
              <a:buNone/>
            </a:pPr>
            <a:r>
              <a:rPr lang="zh-CN" altLang="en-US" smtClean="0">
                <a:latin typeface="宋体" panose="02010600030101010101" pitchFamily="2" charset="-122"/>
                <a:ea typeface="宋体" panose="02010600030101010101" pitchFamily="2" charset="-122"/>
              </a:rPr>
              <a:t>（四）同一投诉事项未经财政部门投诉处理；</a:t>
            </a:r>
          </a:p>
          <a:p>
            <a:pPr marL="0" lvl="1" indent="0" eaLnBrk="1" hangingPunct="1">
              <a:spcBef>
                <a:spcPts val="900"/>
              </a:spcBef>
              <a:buFont typeface="Wingdings" panose="05000000000000000000" pitchFamily="2" charset="2"/>
              <a:buNone/>
            </a:pPr>
            <a:r>
              <a:rPr lang="zh-CN" altLang="en-US" smtClean="0">
                <a:latin typeface="宋体" panose="02010600030101010101" pitchFamily="2" charset="-122"/>
                <a:ea typeface="宋体" panose="02010600030101010101" pitchFamily="2" charset="-122"/>
              </a:rPr>
              <a:t>（五）财政部规定的其他条件。</a:t>
            </a:r>
          </a:p>
          <a:p>
            <a:pPr marL="0" lvl="1" indent="0" eaLnBrk="1" hangingPunct="1">
              <a:spcBef>
                <a:spcPts val="900"/>
              </a:spcBef>
              <a:buFont typeface="Wingdings" panose="05000000000000000000" pitchFamily="2" charset="2"/>
              <a:buNone/>
            </a:pPr>
            <a:r>
              <a:rPr lang="zh-CN" altLang="en-US" b="1" smtClean="0">
                <a:latin typeface="楷体" panose="02010609060101010101" pitchFamily="49" charset="-122"/>
                <a:ea typeface="楷体" panose="02010609060101010101" pitchFamily="49" charset="-122"/>
              </a:rPr>
              <a:t>第二十条</a:t>
            </a:r>
            <a:r>
              <a:rPr lang="zh-CN" altLang="en-US" smtClean="0">
                <a:latin typeface="楷体" panose="02010609060101010101" pitchFamily="49" charset="-122"/>
                <a:ea typeface="楷体" panose="02010609060101010101" pitchFamily="49" charset="-122"/>
              </a:rPr>
              <a:t> 供应商投诉的事项不得超出已质疑事项的范围，但基于质疑答复内容提出的投诉事项除外。</a:t>
            </a:r>
          </a:p>
          <a:p>
            <a:pPr marL="0" lvl="1" indent="0" eaLnBrk="1" hangingPunct="1">
              <a:spcBef>
                <a:spcPts val="900"/>
              </a:spcBef>
              <a:buFont typeface="Wingdings" panose="05000000000000000000" pitchFamily="2" charset="2"/>
              <a:buNone/>
            </a:pPr>
            <a:r>
              <a:rPr lang="zh-CN" altLang="en-US" b="1" smtClean="0">
                <a:latin typeface="楷体" panose="02010609060101010101" pitchFamily="49" charset="-122"/>
                <a:ea typeface="楷体" panose="02010609060101010101" pitchFamily="49" charset="-122"/>
              </a:rPr>
              <a:t>第三十条</a:t>
            </a:r>
            <a:r>
              <a:rPr lang="zh-CN" altLang="en-US" smtClean="0">
                <a:latin typeface="楷体" panose="02010609060101010101" pitchFamily="49" charset="-122"/>
                <a:ea typeface="楷体" panose="02010609060101010101" pitchFamily="49" charset="-122"/>
              </a:rPr>
              <a:t> 财政部门受理投诉后,投诉人书面申请撤回投诉的，财政部门应当终止投诉处理程序，并书面告知相关当事人。</a:t>
            </a:r>
          </a:p>
          <a:p>
            <a:pPr marL="0" lvl="1" indent="0" eaLnBrk="1" hangingPunct="1">
              <a:spcBef>
                <a:spcPts val="900"/>
              </a:spcBef>
              <a:buFont typeface="Wingdings" panose="05000000000000000000" pitchFamily="2" charset="2"/>
              <a:buNone/>
            </a:pPr>
            <a:r>
              <a:rPr lang="zh-CN" altLang="en-US" b="1" smtClean="0">
                <a:latin typeface="楷体" panose="02010609060101010101" pitchFamily="49" charset="-122"/>
                <a:ea typeface="楷体" panose="02010609060101010101" pitchFamily="49" charset="-122"/>
              </a:rPr>
              <a:t>第二十五条</a:t>
            </a:r>
            <a:r>
              <a:rPr lang="zh-CN" altLang="en-US" smtClean="0">
                <a:latin typeface="楷体" panose="02010609060101010101" pitchFamily="49" charset="-122"/>
                <a:ea typeface="楷体" panose="02010609060101010101" pitchFamily="49" charset="-122"/>
              </a:rPr>
              <a:t> 应当由投诉人承担举证责任的投诉事项，投诉人未提供相关证据、依据和其他有关材料的，视为该投诉事项不成立；被投诉人未按照投诉答复通知书要求提交相关证据、依据和其他有关材料的，视同其放弃说明权利，依法承担不利后果。</a:t>
            </a: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标题 1"/>
          <p:cNvSpPr>
            <a:spLocks noGrp="1"/>
          </p:cNvSpPr>
          <p:nvPr>
            <p:ph type="title" idx="4294967295"/>
          </p:nvPr>
        </p:nvSpPr>
        <p:spPr/>
        <p:txBody>
          <a:bodyPr/>
          <a:lstStyle/>
          <a:p>
            <a:r>
              <a:rPr lang="zh-CN" altLang="en-US" smtClean="0">
                <a:ea typeface="宋体" panose="02010600030101010101" pitchFamily="2" charset="-122"/>
              </a:rPr>
              <a:t>政府采购投诉的处理</a:t>
            </a:r>
          </a:p>
        </p:txBody>
      </p:sp>
      <p:sp>
        <p:nvSpPr>
          <p:cNvPr id="167938" name="内容占位符 2"/>
          <p:cNvSpPr>
            <a:spLocks noGrp="1"/>
          </p:cNvSpPr>
          <p:nvPr>
            <p:ph idx="4294967295"/>
          </p:nvPr>
        </p:nvSpPr>
        <p:spPr>
          <a:xfrm>
            <a:off x="68263" y="1127125"/>
            <a:ext cx="9070975" cy="5581650"/>
          </a:xfrm>
        </p:spPr>
        <p:txBody>
          <a:bodyPr/>
          <a:lstStyle/>
          <a:p>
            <a:pPr marL="0" indent="0">
              <a:lnSpc>
                <a:spcPct val="90000"/>
              </a:lnSpc>
              <a:spcBef>
                <a:spcPts val="600"/>
              </a:spcBef>
              <a:buFont typeface="Wingdings" panose="05000000000000000000" pitchFamily="2" charset="2"/>
              <a:buNone/>
            </a:pPr>
            <a:r>
              <a:rPr lang="zh-CN" altLang="en-US" sz="2400" b="1" smtClean="0">
                <a:ea typeface="宋体" panose="02010600030101010101" pitchFamily="2" charset="-122"/>
              </a:rPr>
              <a:t>第二十一条</a:t>
            </a:r>
            <a:r>
              <a:rPr lang="zh-CN" altLang="en-US" sz="2400" smtClean="0">
                <a:ea typeface="宋体" panose="02010600030101010101" pitchFamily="2" charset="-122"/>
              </a:rPr>
              <a:t> 财政部门收到投诉书后，应当在5个工作日内进行审查，审查后按照下列情况处理：</a:t>
            </a:r>
          </a:p>
          <a:p>
            <a:pPr marL="0" indent="0">
              <a:lnSpc>
                <a:spcPct val="90000"/>
              </a:lnSpc>
              <a:spcBef>
                <a:spcPts val="600"/>
              </a:spcBef>
              <a:buFont typeface="Wingdings" panose="05000000000000000000" pitchFamily="2" charset="2"/>
              <a:buNone/>
            </a:pPr>
            <a:r>
              <a:rPr lang="zh-CN" altLang="en-US" sz="2400" smtClean="0">
                <a:ea typeface="宋体" panose="02010600030101010101" pitchFamily="2" charset="-122"/>
              </a:rPr>
              <a:t>（一）投诉书内容不符合本办法第十八条规定的，应当在收到投诉书5个工作日内一次性书面通知投诉人补正。补正通知应当载明需要补正的事项和合理的补正期限。未按照补正期限进行补正或者补正后仍不符合规定的，不予受理。</a:t>
            </a:r>
          </a:p>
          <a:p>
            <a:pPr marL="0" indent="0">
              <a:lnSpc>
                <a:spcPct val="90000"/>
              </a:lnSpc>
              <a:spcBef>
                <a:spcPts val="600"/>
              </a:spcBef>
              <a:buFont typeface="Wingdings" panose="05000000000000000000" pitchFamily="2" charset="2"/>
              <a:buNone/>
            </a:pPr>
            <a:r>
              <a:rPr lang="zh-CN" altLang="en-US" sz="2400" smtClean="0">
                <a:ea typeface="宋体" panose="02010600030101010101" pitchFamily="2" charset="-122"/>
              </a:rPr>
              <a:t>（二）投诉不符合本办法第十九条规定条件的，应当在3个工作日内书面告知投诉人不予受理，并说明理由。</a:t>
            </a:r>
          </a:p>
          <a:p>
            <a:pPr marL="0" indent="0">
              <a:lnSpc>
                <a:spcPct val="90000"/>
              </a:lnSpc>
              <a:spcBef>
                <a:spcPts val="600"/>
              </a:spcBef>
              <a:buFont typeface="Wingdings" panose="05000000000000000000" pitchFamily="2" charset="2"/>
              <a:buNone/>
            </a:pPr>
            <a:r>
              <a:rPr lang="zh-CN" altLang="en-US" sz="2400" smtClean="0">
                <a:ea typeface="宋体" panose="02010600030101010101" pitchFamily="2" charset="-122"/>
              </a:rPr>
              <a:t>（三）投诉不属于本部门管辖的，应当在3个工作日内书面告知投诉人向有管辖权的部门提起投诉。</a:t>
            </a:r>
          </a:p>
          <a:p>
            <a:pPr marL="0" indent="0">
              <a:lnSpc>
                <a:spcPct val="90000"/>
              </a:lnSpc>
              <a:spcBef>
                <a:spcPts val="600"/>
              </a:spcBef>
              <a:buFont typeface="Wingdings" panose="05000000000000000000" pitchFamily="2" charset="2"/>
              <a:buNone/>
            </a:pPr>
            <a:r>
              <a:rPr lang="zh-CN" altLang="en-US" sz="2400" smtClean="0">
                <a:ea typeface="宋体" panose="02010600030101010101" pitchFamily="2" charset="-122"/>
              </a:rPr>
              <a:t>（四）投诉符合本办法第十八条、第十九条规定的，自收到投诉书之日起即为受理，并在收到投诉后8个工作日内向被投诉人和其他与投诉事项有关的当事人发出投诉答复通知书及投诉书副本。</a:t>
            </a:r>
          </a:p>
          <a:p>
            <a:pPr marL="0" indent="0">
              <a:lnSpc>
                <a:spcPct val="90000"/>
              </a:lnSpc>
              <a:spcBef>
                <a:spcPts val="600"/>
              </a:spcBef>
              <a:buFont typeface="Wingdings" panose="05000000000000000000" pitchFamily="2" charset="2"/>
              <a:buNone/>
            </a:pPr>
            <a:r>
              <a:rPr lang="zh-CN" altLang="en-US" sz="2400" b="1" smtClean="0">
                <a:ea typeface="宋体" panose="02010600030101010101" pitchFamily="2" charset="-122"/>
              </a:rPr>
              <a:t>第二十二条</a:t>
            </a:r>
            <a:r>
              <a:rPr lang="zh-CN" altLang="en-US" sz="2400" smtClean="0">
                <a:ea typeface="宋体" panose="02010600030101010101" pitchFamily="2" charset="-122"/>
              </a:rPr>
              <a:t> 被投诉人和其他与投诉事项有关的当事人应当在收到投诉答复通知书及投诉书副本之日起5个工作日内，以书面形式向财政部门作出说明，并提交相关证据、依据和其他有关材料。</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Rectangle 2"/>
          <p:cNvSpPr>
            <a:spLocks noGrp="1" noChangeArrowheads="1"/>
          </p:cNvSpPr>
          <p:nvPr>
            <p:ph type="title" idx="4294967295"/>
          </p:nvPr>
        </p:nvSpPr>
        <p:spPr>
          <a:xfrm>
            <a:off x="304800" y="152400"/>
            <a:ext cx="8458200" cy="919163"/>
          </a:xfrm>
        </p:spPr>
        <p:txBody>
          <a:bodyPr/>
          <a:lstStyle/>
          <a:p>
            <a:r>
              <a:rPr lang="zh-CN" altLang="zh-CN" smtClean="0">
                <a:ea typeface="宋体" panose="02010600030101010101" pitchFamily="2" charset="-122"/>
              </a:rPr>
              <a:t>政府采购投诉的</a:t>
            </a:r>
            <a:r>
              <a:rPr lang="zh-CN" altLang="en-US" smtClean="0">
                <a:ea typeface="宋体" panose="02010600030101010101" pitchFamily="2" charset="-122"/>
              </a:rPr>
              <a:t>处理结果</a:t>
            </a:r>
            <a:r>
              <a:rPr lang="en-US" altLang="zh-CN" smtClean="0">
                <a:ea typeface="宋体" panose="02010600030101010101" pitchFamily="2" charset="-122"/>
              </a:rPr>
              <a:t/>
            </a:r>
            <a:br>
              <a:rPr lang="en-US" altLang="zh-CN" smtClean="0">
                <a:ea typeface="宋体" panose="02010600030101010101" pitchFamily="2" charset="-122"/>
              </a:rPr>
            </a:br>
            <a:r>
              <a:rPr lang="en-US" altLang="zh-CN" sz="2800" smtClean="0">
                <a:latin typeface="宋体" panose="02010600030101010101" pitchFamily="2" charset="-122"/>
                <a:ea typeface="宋体" panose="02010600030101010101" pitchFamily="2" charset="-122"/>
              </a:rPr>
              <a:t>《</a:t>
            </a:r>
            <a:r>
              <a:rPr lang="zh-CN" altLang="en-US" sz="2800" smtClean="0">
                <a:latin typeface="宋体" panose="02010600030101010101" pitchFamily="2" charset="-122"/>
                <a:ea typeface="宋体" panose="02010600030101010101" pitchFamily="2" charset="-122"/>
              </a:rPr>
              <a:t>政府采购</a:t>
            </a:r>
            <a:r>
              <a:rPr lang="zh-CN" altLang="en-US" sz="2800" smtClean="0">
                <a:ea typeface="宋体" panose="02010600030101010101" pitchFamily="2" charset="-122"/>
                <a:sym typeface="+mn-ea"/>
              </a:rPr>
              <a:t>质疑和投诉办法</a:t>
            </a:r>
            <a:r>
              <a:rPr lang="en-US" altLang="zh-CN" sz="2800" smtClean="0">
                <a:latin typeface="宋体" panose="02010600030101010101" pitchFamily="2" charset="-122"/>
                <a:ea typeface="宋体" panose="02010600030101010101" pitchFamily="2" charset="-122"/>
              </a:rPr>
              <a:t>》</a:t>
            </a:r>
            <a:endParaRPr lang="zh-CN" altLang="en-US" sz="2800" smtClean="0">
              <a:ea typeface="宋体" panose="02010600030101010101" pitchFamily="2" charset="-122"/>
            </a:endParaRPr>
          </a:p>
        </p:txBody>
      </p:sp>
      <p:sp>
        <p:nvSpPr>
          <p:cNvPr id="168962" name="Rectangle 3"/>
          <p:cNvSpPr>
            <a:spLocks noGrp="1" noChangeArrowheads="1"/>
          </p:cNvSpPr>
          <p:nvPr>
            <p:ph type="body" idx="4294967295"/>
          </p:nvPr>
        </p:nvSpPr>
        <p:spPr>
          <a:xfrm>
            <a:off x="571500" y="1216025"/>
            <a:ext cx="8023225" cy="4870450"/>
          </a:xfrm>
        </p:spPr>
        <p:txBody>
          <a:bodyPr/>
          <a:lstStyle/>
          <a:p>
            <a:pPr marL="0" indent="0">
              <a:spcBef>
                <a:spcPts val="1200"/>
              </a:spcBef>
              <a:buFont typeface="Wingdings" panose="05000000000000000000" pitchFamily="2" charset="2"/>
              <a:buNone/>
            </a:pPr>
            <a:r>
              <a:rPr lang="zh-CN" altLang="zh-CN" sz="2400" b="1" smtClean="0">
                <a:ea typeface="宋体" panose="02010600030101010101" pitchFamily="2" charset="-122"/>
              </a:rPr>
              <a:t>第三十一条</a:t>
            </a:r>
            <a:r>
              <a:rPr lang="zh-CN" altLang="zh-CN" sz="2400" smtClean="0">
                <a:ea typeface="宋体" panose="02010600030101010101" pitchFamily="2" charset="-122"/>
              </a:rPr>
              <a:t> 投诉人对采购文件提起的投诉事项，财政部门经查证属实的，应当认定投诉事项成立。经认定成立的投诉事项不影响采购结果的，继续开展采购活动；影响或者可能影响采购结果的，财政部门按照下列情况处理：</a:t>
            </a:r>
          </a:p>
          <a:p>
            <a:pPr marL="0" indent="0">
              <a:spcBef>
                <a:spcPts val="1200"/>
              </a:spcBef>
              <a:buFont typeface="Wingdings" panose="05000000000000000000" pitchFamily="2" charset="2"/>
              <a:buNone/>
            </a:pPr>
            <a:r>
              <a:rPr lang="zh-CN" altLang="zh-CN" sz="2400" smtClean="0">
                <a:ea typeface="宋体" panose="02010600030101010101" pitchFamily="2" charset="-122"/>
              </a:rPr>
              <a:t>（一）未确定中标或者成交供应商的，责令重新开展采购活动。</a:t>
            </a:r>
          </a:p>
          <a:p>
            <a:pPr marL="0" indent="0">
              <a:spcBef>
                <a:spcPts val="1200"/>
              </a:spcBef>
              <a:buFont typeface="Wingdings" panose="05000000000000000000" pitchFamily="2" charset="2"/>
              <a:buNone/>
            </a:pPr>
            <a:r>
              <a:rPr lang="zh-CN" altLang="zh-CN" sz="2400" smtClean="0">
                <a:ea typeface="宋体" panose="02010600030101010101" pitchFamily="2" charset="-122"/>
              </a:rPr>
              <a:t>（二）已确定中标或者成交供应商但尚未签订政府采购合同的，认定中标或者成交结果无效，责令重新开展采购活动。</a:t>
            </a:r>
          </a:p>
          <a:p>
            <a:pPr marL="0" indent="0">
              <a:spcBef>
                <a:spcPts val="1200"/>
              </a:spcBef>
              <a:buFont typeface="Wingdings" panose="05000000000000000000" pitchFamily="2" charset="2"/>
              <a:buNone/>
            </a:pPr>
            <a:r>
              <a:rPr lang="zh-CN" altLang="zh-CN" sz="2400" smtClean="0">
                <a:ea typeface="宋体" panose="02010600030101010101" pitchFamily="2" charset="-122"/>
              </a:rPr>
              <a:t>（三）政府采购合同已经签订但尚未履行的，撤销合同，责令重新开展采购活动。</a:t>
            </a:r>
          </a:p>
          <a:p>
            <a:pPr marL="0" indent="0">
              <a:spcBef>
                <a:spcPts val="1200"/>
              </a:spcBef>
              <a:buFont typeface="Wingdings" panose="05000000000000000000" pitchFamily="2" charset="2"/>
              <a:buNone/>
            </a:pPr>
            <a:r>
              <a:rPr lang="zh-CN" altLang="zh-CN" sz="2400" smtClean="0">
                <a:ea typeface="宋体" panose="02010600030101010101" pitchFamily="2" charset="-122"/>
              </a:rPr>
              <a:t>（四）政府采购合同已经履行，给他人造成损失的，相关当事人可依法提起诉讼，由责任人承担赔偿责任。</a:t>
            </a: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Rectangle 2"/>
          <p:cNvSpPr>
            <a:spLocks noGrp="1" noChangeArrowheads="1"/>
          </p:cNvSpPr>
          <p:nvPr>
            <p:ph type="title" idx="4294967295"/>
          </p:nvPr>
        </p:nvSpPr>
        <p:spPr>
          <a:xfrm>
            <a:off x="304800" y="152400"/>
            <a:ext cx="8458200" cy="919163"/>
          </a:xfrm>
        </p:spPr>
        <p:txBody>
          <a:bodyPr/>
          <a:lstStyle/>
          <a:p>
            <a:r>
              <a:rPr lang="zh-CN" altLang="zh-CN" smtClean="0">
                <a:ea typeface="宋体" panose="02010600030101010101" pitchFamily="2" charset="-122"/>
              </a:rPr>
              <a:t>政府采购投诉的</a:t>
            </a:r>
            <a:r>
              <a:rPr lang="zh-CN" altLang="en-US" smtClean="0">
                <a:ea typeface="宋体" panose="02010600030101010101" pitchFamily="2" charset="-122"/>
              </a:rPr>
              <a:t>处理结果</a:t>
            </a:r>
            <a:r>
              <a:rPr lang="en-US" altLang="zh-CN" smtClean="0">
                <a:ea typeface="宋体" panose="02010600030101010101" pitchFamily="2" charset="-122"/>
              </a:rPr>
              <a:t/>
            </a:r>
            <a:br>
              <a:rPr lang="en-US" altLang="zh-CN" smtClean="0">
                <a:ea typeface="宋体" panose="02010600030101010101" pitchFamily="2" charset="-122"/>
              </a:rPr>
            </a:br>
            <a:r>
              <a:rPr lang="en-US" altLang="zh-CN" sz="2800" smtClean="0">
                <a:latin typeface="宋体" panose="02010600030101010101" pitchFamily="2" charset="-122"/>
                <a:ea typeface="宋体" panose="02010600030101010101" pitchFamily="2" charset="-122"/>
              </a:rPr>
              <a:t>《</a:t>
            </a:r>
            <a:r>
              <a:rPr lang="zh-CN" altLang="en-US" sz="2800" smtClean="0">
                <a:latin typeface="宋体" panose="02010600030101010101" pitchFamily="2" charset="-122"/>
                <a:ea typeface="宋体" panose="02010600030101010101" pitchFamily="2" charset="-122"/>
              </a:rPr>
              <a:t>政府采购</a:t>
            </a:r>
            <a:r>
              <a:rPr lang="zh-CN" altLang="en-US" sz="2800" smtClean="0">
                <a:ea typeface="宋体" panose="02010600030101010101" pitchFamily="2" charset="-122"/>
                <a:sym typeface="+mn-ea"/>
              </a:rPr>
              <a:t>质疑和投诉办法</a:t>
            </a:r>
            <a:r>
              <a:rPr lang="en-US" altLang="zh-CN" sz="2800" smtClean="0">
                <a:latin typeface="宋体" panose="02010600030101010101" pitchFamily="2" charset="-122"/>
                <a:ea typeface="宋体" panose="02010600030101010101" pitchFamily="2" charset="-122"/>
              </a:rPr>
              <a:t>》</a:t>
            </a:r>
            <a:endParaRPr lang="zh-CN" altLang="en-US" sz="2800" smtClean="0">
              <a:ea typeface="宋体" panose="02010600030101010101" pitchFamily="2" charset="-122"/>
            </a:endParaRPr>
          </a:p>
        </p:txBody>
      </p:sp>
      <p:sp>
        <p:nvSpPr>
          <p:cNvPr id="169986" name="Rectangle 3"/>
          <p:cNvSpPr>
            <a:spLocks noGrp="1" noChangeArrowheads="1"/>
          </p:cNvSpPr>
          <p:nvPr>
            <p:ph type="body" idx="4294967295"/>
          </p:nvPr>
        </p:nvSpPr>
        <p:spPr>
          <a:xfrm>
            <a:off x="171450" y="1214438"/>
            <a:ext cx="8734425" cy="5753100"/>
          </a:xfrm>
        </p:spPr>
        <p:txBody>
          <a:bodyPr/>
          <a:lstStyle/>
          <a:p>
            <a:pPr marL="0" indent="0">
              <a:lnSpc>
                <a:spcPct val="85000"/>
              </a:lnSpc>
              <a:spcBef>
                <a:spcPct val="0"/>
              </a:spcBef>
              <a:buFont typeface="Wingdings" panose="05000000000000000000" pitchFamily="2" charset="2"/>
              <a:buNone/>
            </a:pPr>
            <a:r>
              <a:rPr lang="zh-CN" altLang="zh-CN" sz="2400" b="1" smtClean="0">
                <a:ea typeface="宋体" panose="02010600030101010101" pitchFamily="2" charset="-122"/>
              </a:rPr>
              <a:t>第三十二条</a:t>
            </a:r>
            <a:r>
              <a:rPr lang="zh-CN" altLang="zh-CN" sz="2400" smtClean="0">
                <a:ea typeface="宋体" panose="02010600030101010101" pitchFamily="2" charset="-122"/>
              </a:rPr>
              <a:t> 投诉人对采购过程或者采购结果提起的投诉事项，财政部门经查证属实的，应当认定投诉事项成立。经认定成立的投诉事项不影响采购结果的，继续开展采购活动；影响或者可能影响采购结果的，财政部门按照下列情况处理：</a:t>
            </a:r>
          </a:p>
          <a:p>
            <a:pPr marL="0" indent="0">
              <a:lnSpc>
                <a:spcPct val="85000"/>
              </a:lnSpc>
              <a:spcBef>
                <a:spcPct val="0"/>
              </a:spcBef>
              <a:buFont typeface="Wingdings" panose="05000000000000000000" pitchFamily="2" charset="2"/>
              <a:buNone/>
            </a:pPr>
            <a:r>
              <a:rPr lang="zh-CN" altLang="zh-CN" sz="2400" smtClean="0">
                <a:ea typeface="宋体" panose="02010600030101010101" pitchFamily="2" charset="-122"/>
              </a:rPr>
              <a:t>（一）未确定中标或者成交供应商的，责令重新开展采购活动。</a:t>
            </a:r>
          </a:p>
          <a:p>
            <a:pPr marL="0" indent="0">
              <a:lnSpc>
                <a:spcPct val="85000"/>
              </a:lnSpc>
              <a:spcBef>
                <a:spcPct val="0"/>
              </a:spcBef>
              <a:buFont typeface="Wingdings" panose="05000000000000000000" pitchFamily="2" charset="2"/>
              <a:buNone/>
            </a:pPr>
            <a:r>
              <a:rPr lang="zh-CN" altLang="zh-CN" sz="2400" smtClean="0">
                <a:ea typeface="宋体" panose="02010600030101010101" pitchFamily="2" charset="-122"/>
              </a:rPr>
              <a:t>（二）已确定中标或者成交供应商但尚未签订政府采购合同的，认定中标或者成交结果无效。合格供应商符合法定数量时，可以从合格的中标或者成交候选人中另行确定中标或者成交供应商的，应当要求采购人依法另行确定中标、成交供应商；否则责令重新开展采购活动。</a:t>
            </a:r>
          </a:p>
          <a:p>
            <a:pPr marL="0" indent="0">
              <a:lnSpc>
                <a:spcPct val="85000"/>
              </a:lnSpc>
              <a:spcBef>
                <a:spcPct val="0"/>
              </a:spcBef>
              <a:buFont typeface="Wingdings" panose="05000000000000000000" pitchFamily="2" charset="2"/>
              <a:buNone/>
            </a:pPr>
            <a:r>
              <a:rPr lang="zh-CN" altLang="zh-CN" sz="2400" smtClean="0">
                <a:ea typeface="宋体" panose="02010600030101010101" pitchFamily="2" charset="-122"/>
              </a:rPr>
              <a:t>（三）政府采购合同已经签订但尚未履行的，撤销合同。合格供应商符合法定数量时，可以从合格的中标或者成交候选人中另行确定中标或者成交供应商的，应当要求采购人依法另行确定中标、成交供应商；否则责令重新开展采购活动。</a:t>
            </a:r>
          </a:p>
          <a:p>
            <a:pPr marL="0" indent="0">
              <a:lnSpc>
                <a:spcPct val="85000"/>
              </a:lnSpc>
              <a:spcBef>
                <a:spcPct val="0"/>
              </a:spcBef>
              <a:buFont typeface="Wingdings" panose="05000000000000000000" pitchFamily="2" charset="2"/>
              <a:buNone/>
            </a:pPr>
            <a:r>
              <a:rPr lang="zh-CN" altLang="zh-CN" sz="2400" smtClean="0">
                <a:ea typeface="宋体" panose="02010600030101010101" pitchFamily="2" charset="-122"/>
              </a:rPr>
              <a:t>（四）政府采购合同已经履行，给他人造成损失的，相关当事人可依法提起诉讼,由责任人承担赔偿责任。</a:t>
            </a:r>
          </a:p>
          <a:p>
            <a:pPr marL="0" indent="0">
              <a:lnSpc>
                <a:spcPct val="85000"/>
              </a:lnSpc>
              <a:spcBef>
                <a:spcPct val="0"/>
              </a:spcBef>
              <a:buFont typeface="Wingdings" panose="05000000000000000000" pitchFamily="2" charset="2"/>
              <a:buNone/>
            </a:pPr>
            <a:r>
              <a:rPr lang="zh-CN" altLang="zh-CN" sz="2400" smtClean="0">
                <a:ea typeface="宋体" panose="02010600030101010101" pitchFamily="2" charset="-122"/>
              </a:rPr>
              <a:t>    投诉人对废标行为提起的投诉事项成立的，财政部门应当认定废标行为无效。</a:t>
            </a: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idx="4294967295"/>
          </p:nvPr>
        </p:nvSpPr>
        <p:spPr>
          <a:xfrm>
            <a:off x="304800" y="295275"/>
            <a:ext cx="8458200" cy="563563"/>
          </a:xfrm>
        </p:spPr>
        <p:txBody>
          <a:bodyPr/>
          <a:lstStyle/>
          <a:p>
            <a:pPr eaLnBrk="1" hangingPunct="1"/>
            <a:r>
              <a:rPr lang="zh-CN" altLang="zh-CN" smtClean="0">
                <a:ea typeface="宋体" panose="02010600030101010101" pitchFamily="2" charset="-122"/>
              </a:rPr>
              <a:t>政府采购</a:t>
            </a:r>
            <a:r>
              <a:rPr lang="zh-CN" altLang="en-US" smtClean="0">
                <a:ea typeface="宋体" panose="02010600030101010101" pitchFamily="2" charset="-122"/>
              </a:rPr>
              <a:t>的</a:t>
            </a:r>
            <a:r>
              <a:rPr lang="zh-CN" altLang="zh-CN" smtClean="0">
                <a:ea typeface="宋体" panose="02010600030101010101" pitchFamily="2" charset="-122"/>
              </a:rPr>
              <a:t>投诉</a:t>
            </a:r>
            <a:r>
              <a:rPr lang="zh-CN" altLang="en-US" smtClean="0">
                <a:ea typeface="宋体" panose="02010600030101010101" pitchFamily="2" charset="-122"/>
              </a:rPr>
              <a:t>人的法律责任</a:t>
            </a:r>
            <a:br>
              <a:rPr lang="zh-CN" altLang="en-US" smtClean="0">
                <a:ea typeface="宋体" panose="02010600030101010101" pitchFamily="2" charset="-122"/>
              </a:rPr>
            </a:br>
            <a:r>
              <a:rPr lang="zh-CN" altLang="en-US" sz="2800" smtClean="0">
                <a:ea typeface="宋体" panose="02010600030101010101" pitchFamily="2" charset="-122"/>
              </a:rPr>
              <a:t>《政府采购质疑和投诉办法》</a:t>
            </a:r>
            <a:endParaRPr lang="en-US" altLang="zh-CN" sz="2800" smtClean="0">
              <a:ea typeface="宋体" panose="02010600030101010101" pitchFamily="2" charset="-122"/>
            </a:endParaRPr>
          </a:p>
        </p:txBody>
      </p:sp>
      <p:sp>
        <p:nvSpPr>
          <p:cNvPr id="172035" name="Rectangle 3"/>
          <p:cNvSpPr>
            <a:spLocks noGrp="1" noChangeArrowheads="1"/>
          </p:cNvSpPr>
          <p:nvPr>
            <p:ph type="body" idx="4294967295"/>
          </p:nvPr>
        </p:nvSpPr>
        <p:spPr>
          <a:xfrm>
            <a:off x="401638" y="1120775"/>
            <a:ext cx="8385175" cy="5222875"/>
          </a:xfrm>
        </p:spPr>
        <p:txBody>
          <a:bodyPr/>
          <a:lstStyle/>
          <a:p>
            <a:pPr marL="0" indent="0" eaLnBrk="1" hangingPunct="1">
              <a:lnSpc>
                <a:spcPct val="120000"/>
              </a:lnSpc>
              <a:spcBef>
                <a:spcPct val="50000"/>
              </a:spcBef>
              <a:buFont typeface="Wingdings" panose="05000000000000000000" pitchFamily="2" charset="2"/>
              <a:buNone/>
            </a:pPr>
            <a:r>
              <a:rPr lang="zh-CN" altLang="en-US" sz="2400" b="1" smtClean="0">
                <a:ea typeface="宋体" panose="02010600030101010101" pitchFamily="2" charset="-122"/>
              </a:rPr>
              <a:t>第三十七条 </a:t>
            </a:r>
            <a:r>
              <a:rPr lang="zh-CN" altLang="en-US" sz="2400" smtClean="0">
                <a:ea typeface="宋体" panose="02010600030101010101" pitchFamily="2" charset="-122"/>
              </a:rPr>
              <a:t>投诉人在全国范围12个月内三次以上投诉查无实据的，由财政部门列入不良行为记录名单。</a:t>
            </a:r>
          </a:p>
          <a:p>
            <a:pPr marL="0" indent="0" eaLnBrk="1" hangingPunct="1">
              <a:lnSpc>
                <a:spcPct val="120000"/>
              </a:lnSpc>
              <a:spcBef>
                <a:spcPct val="50000"/>
              </a:spcBef>
              <a:buFont typeface="Wingdings" panose="05000000000000000000" pitchFamily="2" charset="2"/>
              <a:buNone/>
            </a:pPr>
            <a:r>
              <a:rPr lang="zh-CN" altLang="en-US" sz="2400" smtClean="0">
                <a:ea typeface="宋体" panose="02010600030101010101" pitchFamily="2" charset="-122"/>
              </a:rPr>
              <a:t>投诉人有下列行为之一的，属于虚假、恶意投诉，由财政部门列入不良行为记录名单，禁止其1至3年内参加政府采购活动：</a:t>
            </a:r>
          </a:p>
          <a:p>
            <a:pPr marL="0" indent="0" eaLnBrk="1" hangingPunct="1">
              <a:lnSpc>
                <a:spcPct val="120000"/>
              </a:lnSpc>
              <a:spcBef>
                <a:spcPct val="50000"/>
              </a:spcBef>
              <a:buFont typeface="Wingdings" panose="05000000000000000000" pitchFamily="2" charset="2"/>
              <a:buNone/>
            </a:pPr>
            <a:r>
              <a:rPr lang="zh-CN" altLang="en-US" sz="2400" smtClean="0">
                <a:ea typeface="宋体" panose="02010600030101010101" pitchFamily="2" charset="-122"/>
              </a:rPr>
              <a:t>（一）捏造事实;</a:t>
            </a:r>
          </a:p>
          <a:p>
            <a:pPr marL="0" indent="0" eaLnBrk="1" hangingPunct="1">
              <a:lnSpc>
                <a:spcPct val="120000"/>
              </a:lnSpc>
              <a:spcBef>
                <a:spcPct val="50000"/>
              </a:spcBef>
              <a:buFont typeface="Wingdings" panose="05000000000000000000" pitchFamily="2" charset="2"/>
              <a:buNone/>
            </a:pPr>
            <a:r>
              <a:rPr lang="zh-CN" altLang="en-US" sz="2400" smtClean="0">
                <a:ea typeface="宋体" panose="02010600030101010101" pitchFamily="2" charset="-122"/>
              </a:rPr>
              <a:t>（二）提供虚假材料;</a:t>
            </a:r>
          </a:p>
          <a:p>
            <a:pPr marL="0" indent="0" eaLnBrk="1" hangingPunct="1">
              <a:lnSpc>
                <a:spcPct val="120000"/>
              </a:lnSpc>
              <a:spcBef>
                <a:spcPct val="50000"/>
              </a:spcBef>
              <a:buFont typeface="Wingdings" panose="05000000000000000000" pitchFamily="2" charset="2"/>
              <a:buNone/>
            </a:pPr>
            <a:r>
              <a:rPr lang="zh-CN" altLang="en-US" sz="2400" smtClean="0">
                <a:ea typeface="宋体" panose="02010600030101010101" pitchFamily="2" charset="-122"/>
              </a:rPr>
              <a:t>（三）以非法手段取得证明材料。证据来源的合法性存在明显疑问，投诉人无法证明其取得方式合法的，视为以非法手段取得证明材料。</a:t>
            </a: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页脚占位符 1"/>
          <p:cNvSpPr>
            <a:spLocks noGrp="1"/>
          </p:cNvSpPr>
          <p:nvPr>
            <p:ph type="ftr" sz="quarter" idx="10"/>
          </p:nvPr>
        </p:nvSpPr>
        <p:spPr/>
        <p:txBody>
          <a:bodyPr/>
          <a:lstStyle/>
          <a:p>
            <a:pPr>
              <a:defRPr/>
            </a:pPr>
            <a:r>
              <a:rPr lang="en-US" altLang="zh-CN" smtClean="0"/>
              <a:t>Martin_Eden</a:t>
            </a:r>
            <a:endParaRPr lang="en-US" altLang="zh-CN" dirty="0"/>
          </a:p>
        </p:txBody>
      </p:sp>
      <p:graphicFrame>
        <p:nvGraphicFramePr>
          <p:cNvPr id="3" name="表格 2"/>
          <p:cNvGraphicFramePr>
            <a:graphicFrameLocks noGrp="1"/>
          </p:cNvGraphicFramePr>
          <p:nvPr/>
        </p:nvGraphicFramePr>
        <p:xfrm>
          <a:off x="-1" y="-24"/>
          <a:ext cx="9144000" cy="6803256"/>
        </p:xfrm>
        <a:graphic>
          <a:graphicData uri="http://schemas.openxmlformats.org/drawingml/2006/table">
            <a:tbl>
              <a:tblPr/>
              <a:tblGrid>
                <a:gridCol w="357159"/>
                <a:gridCol w="1071570"/>
                <a:gridCol w="1571636"/>
                <a:gridCol w="214314"/>
                <a:gridCol w="785818"/>
                <a:gridCol w="2130417"/>
                <a:gridCol w="461406"/>
                <a:gridCol w="230703"/>
                <a:gridCol w="749374"/>
                <a:gridCol w="428628"/>
                <a:gridCol w="500066"/>
                <a:gridCol w="642909"/>
              </a:tblGrid>
              <a:tr h="428600">
                <a:tc rowSpan="8">
                  <a:txBody>
                    <a:bodyPr/>
                    <a:lstStyle/>
                    <a:p>
                      <a:pPr algn="ctr">
                        <a:spcAft>
                          <a:spcPts val="0"/>
                        </a:spcAft>
                      </a:pPr>
                      <a:r>
                        <a:rPr lang="zh-CN" sz="2000" kern="100" dirty="0">
                          <a:solidFill>
                            <a:schemeClr val="tx1"/>
                          </a:solidFill>
                          <a:latin typeface="Times New Roman"/>
                          <a:ea typeface="宋体"/>
                          <a:cs typeface="Times New Roman"/>
                        </a:rPr>
                        <a:t> 招标情况</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CN" sz="2000" kern="100">
                          <a:solidFill>
                            <a:schemeClr val="tx1"/>
                          </a:solidFill>
                          <a:latin typeface="Times New Roman"/>
                          <a:ea typeface="宋体"/>
                          <a:cs typeface="Times New Roman"/>
                        </a:rPr>
                        <a:t>项目名称</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10">
                  <a:txBody>
                    <a:bodyPr/>
                    <a:lstStyle/>
                    <a:p>
                      <a:pPr algn="ctr">
                        <a:spcAft>
                          <a:spcPts val="0"/>
                        </a:spcAft>
                      </a:pPr>
                      <a:r>
                        <a:rPr lang="zh-CN" sz="2000" b="1" kern="100" dirty="0">
                          <a:solidFill>
                            <a:schemeClr val="tx1"/>
                          </a:solidFill>
                          <a:latin typeface="Times New Roman"/>
                          <a:ea typeface="宋体"/>
                          <a:cs typeface="Times New Roman"/>
                        </a:rPr>
                        <a:t>永州市本级电子政务外网网络平台扩容改造及运维外包采购项目</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08092">
                <a:tc vMerge="1">
                  <a:txBody>
                    <a:bodyPr/>
                    <a:lstStyle/>
                    <a:p>
                      <a:endParaRPr lang="zh-CN" altLang="en-US"/>
                    </a:p>
                  </a:txBody>
                  <a:tcPr/>
                </a:tc>
                <a:tc>
                  <a:txBody>
                    <a:bodyPr/>
                    <a:lstStyle/>
                    <a:p>
                      <a:pPr algn="ctr">
                        <a:spcAft>
                          <a:spcPts val="0"/>
                        </a:spcAft>
                      </a:pPr>
                      <a:r>
                        <a:rPr lang="zh-CN" sz="2000" kern="100">
                          <a:solidFill>
                            <a:schemeClr val="tx1"/>
                          </a:solidFill>
                          <a:latin typeface="Times New Roman"/>
                          <a:ea typeface="宋体"/>
                          <a:cs typeface="Times New Roman"/>
                        </a:rPr>
                        <a:t>采购单位</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10">
                  <a:txBody>
                    <a:bodyPr/>
                    <a:lstStyle/>
                    <a:p>
                      <a:pPr algn="ctr">
                        <a:spcAft>
                          <a:spcPts val="0"/>
                        </a:spcAft>
                      </a:pPr>
                      <a:r>
                        <a:rPr lang="zh-CN" sz="2000" kern="50" dirty="0">
                          <a:solidFill>
                            <a:schemeClr val="tx1"/>
                          </a:solidFill>
                          <a:latin typeface="Times New Roman"/>
                          <a:ea typeface="宋体"/>
                          <a:cs typeface="Times New Roman"/>
                        </a:rPr>
                        <a:t>永州市政务服务中心</a:t>
                      </a:r>
                      <a:endParaRPr lang="zh-CN" sz="2000" kern="100" dirty="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08092">
                <a:tc vMerge="1">
                  <a:txBody>
                    <a:bodyPr/>
                    <a:lstStyle/>
                    <a:p>
                      <a:endParaRPr lang="zh-CN" altLang="en-US"/>
                    </a:p>
                  </a:txBody>
                  <a:tcPr/>
                </a:tc>
                <a:tc>
                  <a:txBody>
                    <a:bodyPr/>
                    <a:lstStyle/>
                    <a:p>
                      <a:pPr algn="ctr">
                        <a:spcAft>
                          <a:spcPts val="0"/>
                        </a:spcAft>
                      </a:pPr>
                      <a:r>
                        <a:rPr lang="zh-CN" sz="2000" kern="100">
                          <a:solidFill>
                            <a:schemeClr val="tx1"/>
                          </a:solidFill>
                          <a:latin typeface="Times New Roman"/>
                          <a:ea typeface="宋体"/>
                          <a:cs typeface="Times New Roman"/>
                        </a:rPr>
                        <a:t>采购计划</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10">
                  <a:txBody>
                    <a:bodyPr/>
                    <a:lstStyle/>
                    <a:p>
                      <a:pPr algn="ctr">
                        <a:spcAft>
                          <a:spcPts val="0"/>
                        </a:spcAft>
                      </a:pPr>
                      <a:r>
                        <a:rPr lang="zh-CN" sz="2000" kern="50">
                          <a:solidFill>
                            <a:schemeClr val="tx1"/>
                          </a:solidFill>
                          <a:latin typeface="Times New Roman"/>
                          <a:ea typeface="宋体"/>
                          <a:cs typeface="宋体"/>
                        </a:rPr>
                        <a:t>永财购计</a:t>
                      </a:r>
                      <a:r>
                        <a:rPr lang="en-US" sz="2000" kern="50">
                          <a:solidFill>
                            <a:schemeClr val="tx1"/>
                          </a:solidFill>
                          <a:latin typeface="Times New Roman"/>
                          <a:ea typeface="宋体"/>
                          <a:cs typeface="宋体"/>
                        </a:rPr>
                        <a:t>[2018]021</a:t>
                      </a:r>
                      <a:r>
                        <a:rPr lang="zh-CN" sz="2000" kern="50">
                          <a:solidFill>
                            <a:schemeClr val="tx1"/>
                          </a:solidFill>
                          <a:latin typeface="Times New Roman"/>
                          <a:ea typeface="宋体"/>
                          <a:cs typeface="宋体"/>
                        </a:rPr>
                        <a:t>号</a:t>
                      </a:r>
                      <a:endParaRPr lang="zh-CN" sz="2000" kern="10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08092">
                <a:tc vMerge="1">
                  <a:txBody>
                    <a:bodyPr/>
                    <a:lstStyle/>
                    <a:p>
                      <a:endParaRPr lang="zh-CN" altLang="en-US"/>
                    </a:p>
                  </a:txBody>
                  <a:tcPr/>
                </a:tc>
                <a:tc>
                  <a:txBody>
                    <a:bodyPr/>
                    <a:lstStyle/>
                    <a:p>
                      <a:pPr algn="ctr">
                        <a:spcAft>
                          <a:spcPts val="0"/>
                        </a:spcAft>
                      </a:pPr>
                      <a:r>
                        <a:rPr lang="zh-CN" sz="2000" kern="100">
                          <a:solidFill>
                            <a:schemeClr val="tx1"/>
                          </a:solidFill>
                          <a:latin typeface="Times New Roman"/>
                          <a:ea typeface="宋体"/>
                          <a:cs typeface="Times New Roman"/>
                        </a:rPr>
                        <a:t>采购预算</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10">
                  <a:txBody>
                    <a:bodyPr/>
                    <a:lstStyle/>
                    <a:p>
                      <a:pPr algn="ctr">
                        <a:spcAft>
                          <a:spcPts val="0"/>
                        </a:spcAft>
                      </a:pPr>
                      <a:r>
                        <a:rPr lang="zh-CN" sz="2000" kern="50" dirty="0">
                          <a:solidFill>
                            <a:schemeClr val="tx1"/>
                          </a:solidFill>
                          <a:latin typeface="Times New Roman"/>
                          <a:ea typeface="宋体"/>
                          <a:cs typeface="Times New Roman"/>
                        </a:rPr>
                        <a:t>人民币</a:t>
                      </a:r>
                      <a:r>
                        <a:rPr lang="en-US" sz="2000" kern="0" dirty="0">
                          <a:solidFill>
                            <a:schemeClr val="tx1"/>
                          </a:solidFill>
                          <a:latin typeface="宋体"/>
                          <a:ea typeface="宋体"/>
                          <a:cs typeface="宋体"/>
                        </a:rPr>
                        <a:t>1450.6</a:t>
                      </a:r>
                      <a:r>
                        <a:rPr lang="zh-CN" sz="2000" kern="50" dirty="0">
                          <a:solidFill>
                            <a:schemeClr val="tx1"/>
                          </a:solidFill>
                          <a:latin typeface="Times New Roman"/>
                          <a:ea typeface="宋体"/>
                          <a:cs typeface="Times New Roman"/>
                        </a:rPr>
                        <a:t>万</a:t>
                      </a:r>
                      <a:r>
                        <a:rPr lang="zh-CN" sz="2000" kern="50" dirty="0" smtClean="0">
                          <a:solidFill>
                            <a:schemeClr val="tx1"/>
                          </a:solidFill>
                          <a:latin typeface="Times New Roman"/>
                          <a:ea typeface="宋体"/>
                          <a:cs typeface="Times New Roman"/>
                        </a:rPr>
                        <a:t>元</a:t>
                      </a:r>
                      <a:endParaRPr lang="zh-CN" sz="2000" kern="100" dirty="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08092">
                <a:tc vMerge="1">
                  <a:txBody>
                    <a:bodyPr/>
                    <a:lstStyle/>
                    <a:p>
                      <a:endParaRPr lang="zh-CN" altLang="en-US"/>
                    </a:p>
                  </a:txBody>
                  <a:tcPr/>
                </a:tc>
                <a:tc>
                  <a:txBody>
                    <a:bodyPr/>
                    <a:lstStyle/>
                    <a:p>
                      <a:pPr algn="ctr">
                        <a:spcAft>
                          <a:spcPts val="0"/>
                        </a:spcAft>
                      </a:pPr>
                      <a:r>
                        <a:rPr lang="zh-CN" sz="2000" kern="100">
                          <a:solidFill>
                            <a:schemeClr val="tx1"/>
                          </a:solidFill>
                          <a:latin typeface="Times New Roman"/>
                          <a:ea typeface="宋体"/>
                          <a:cs typeface="Times New Roman"/>
                        </a:rPr>
                        <a:t>采购方式</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3">
                  <a:txBody>
                    <a:bodyPr/>
                    <a:lstStyle/>
                    <a:p>
                      <a:pPr algn="ctr">
                        <a:spcAft>
                          <a:spcPts val="0"/>
                        </a:spcAft>
                      </a:pPr>
                      <a:r>
                        <a:rPr lang="zh-CN" sz="2000" kern="100" dirty="0">
                          <a:solidFill>
                            <a:schemeClr val="tx1"/>
                          </a:solidFill>
                          <a:latin typeface="Times New Roman"/>
                          <a:ea typeface="宋体"/>
                          <a:cs typeface="Times New Roman"/>
                        </a:rPr>
                        <a:t>公开招标</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gridSpan="3">
                  <a:txBody>
                    <a:bodyPr/>
                    <a:lstStyle/>
                    <a:p>
                      <a:pPr algn="ctr">
                        <a:spcAft>
                          <a:spcPts val="0"/>
                        </a:spcAft>
                      </a:pPr>
                      <a:r>
                        <a:rPr lang="zh-CN" sz="2000" kern="100" dirty="0">
                          <a:solidFill>
                            <a:schemeClr val="tx1"/>
                          </a:solidFill>
                          <a:latin typeface="Times New Roman"/>
                          <a:ea typeface="宋体"/>
                          <a:cs typeface="Times New Roman"/>
                        </a:rPr>
                        <a:t>采购文件编号</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gridSpan="4">
                  <a:txBody>
                    <a:bodyPr/>
                    <a:lstStyle/>
                    <a:p>
                      <a:pPr indent="266700" algn="just">
                        <a:spcAft>
                          <a:spcPts val="0"/>
                        </a:spcAft>
                      </a:pPr>
                      <a:r>
                        <a:rPr lang="en-US" sz="2000" kern="50" dirty="0">
                          <a:solidFill>
                            <a:schemeClr val="tx1"/>
                          </a:solidFill>
                          <a:latin typeface="宋体"/>
                          <a:ea typeface="宋体"/>
                          <a:cs typeface="宋体"/>
                        </a:rPr>
                        <a:t>YZGZ-2018CGZB015</a:t>
                      </a:r>
                      <a:endParaRPr lang="zh-CN" sz="2000" kern="100" dirty="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08092">
                <a:tc vMerge="1">
                  <a:txBody>
                    <a:bodyPr/>
                    <a:lstStyle/>
                    <a:p>
                      <a:endParaRPr lang="zh-CN" altLang="en-US"/>
                    </a:p>
                  </a:txBody>
                  <a:tcPr/>
                </a:tc>
                <a:tc>
                  <a:txBody>
                    <a:bodyPr/>
                    <a:lstStyle/>
                    <a:p>
                      <a:pPr algn="ctr">
                        <a:spcAft>
                          <a:spcPts val="0"/>
                        </a:spcAft>
                      </a:pPr>
                      <a:r>
                        <a:rPr lang="zh-CN" sz="2000" kern="100" dirty="0">
                          <a:solidFill>
                            <a:schemeClr val="tx1"/>
                          </a:solidFill>
                          <a:latin typeface="Times New Roman"/>
                          <a:ea typeface="宋体"/>
                          <a:cs typeface="Times New Roman"/>
                        </a:rPr>
                        <a:t>招标实施</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CN" sz="2000" kern="100">
                          <a:solidFill>
                            <a:schemeClr val="tx1"/>
                          </a:solidFill>
                          <a:latin typeface="Times New Roman"/>
                          <a:ea typeface="宋体"/>
                          <a:cs typeface="Times New Roman"/>
                        </a:rPr>
                        <a:t>标书制作</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ctr">
                        <a:spcAft>
                          <a:spcPts val="0"/>
                        </a:spcAft>
                      </a:pPr>
                      <a:r>
                        <a:rPr lang="zh-CN" sz="2000" kern="100">
                          <a:solidFill>
                            <a:schemeClr val="tx1"/>
                          </a:solidFill>
                          <a:latin typeface="Times New Roman"/>
                          <a:ea typeface="宋体"/>
                          <a:cs typeface="Times New Roman"/>
                        </a:rPr>
                        <a:t>蒋频波</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a:txBody>
                    <a:bodyPr/>
                    <a:lstStyle/>
                    <a:p>
                      <a:pPr algn="ctr">
                        <a:spcAft>
                          <a:spcPts val="0"/>
                        </a:spcAft>
                      </a:pPr>
                      <a:r>
                        <a:rPr lang="zh-CN" sz="2000" kern="100">
                          <a:solidFill>
                            <a:schemeClr val="tx1"/>
                          </a:solidFill>
                          <a:latin typeface="Times New Roman"/>
                          <a:ea typeface="宋体"/>
                          <a:cs typeface="Times New Roman"/>
                        </a:rPr>
                        <a:t>审核</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ctr">
                        <a:spcAft>
                          <a:spcPts val="0"/>
                        </a:spcAft>
                      </a:pPr>
                      <a:r>
                        <a:rPr lang="zh-CN" sz="2000" kern="100">
                          <a:solidFill>
                            <a:schemeClr val="tx1"/>
                          </a:solidFill>
                          <a:latin typeface="Times New Roman"/>
                          <a:ea typeface="宋体"/>
                          <a:cs typeface="Times New Roman"/>
                        </a:rPr>
                        <a:t>王堃</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gridSpan="2">
                  <a:txBody>
                    <a:bodyPr/>
                    <a:lstStyle/>
                    <a:p>
                      <a:pPr algn="ctr">
                        <a:spcAft>
                          <a:spcPts val="0"/>
                        </a:spcAft>
                      </a:pPr>
                      <a:r>
                        <a:rPr lang="zh-CN" sz="2000" kern="100">
                          <a:solidFill>
                            <a:schemeClr val="tx1"/>
                          </a:solidFill>
                          <a:latin typeface="Times New Roman"/>
                          <a:ea typeface="宋体"/>
                          <a:cs typeface="Times New Roman"/>
                        </a:rPr>
                        <a:t>开评标</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gridSpan="2">
                  <a:txBody>
                    <a:bodyPr/>
                    <a:lstStyle/>
                    <a:p>
                      <a:pPr algn="ctr">
                        <a:spcAft>
                          <a:spcPts val="0"/>
                        </a:spcAft>
                      </a:pPr>
                      <a:r>
                        <a:rPr lang="zh-CN" sz="2000" kern="100" dirty="0">
                          <a:solidFill>
                            <a:schemeClr val="tx1"/>
                          </a:solidFill>
                          <a:latin typeface="Times New Roman"/>
                          <a:ea typeface="宋体"/>
                          <a:cs typeface="Times New Roman"/>
                        </a:rPr>
                        <a:t>张立沛</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r>
              <a:tr h="317715">
                <a:tc vMerge="1">
                  <a:txBody>
                    <a:bodyPr/>
                    <a:lstStyle/>
                    <a:p>
                      <a:endParaRPr lang="zh-CN" altLang="en-US"/>
                    </a:p>
                  </a:txBody>
                  <a:tcPr/>
                </a:tc>
                <a:tc>
                  <a:txBody>
                    <a:bodyPr/>
                    <a:lstStyle/>
                    <a:p>
                      <a:pPr algn="ctr">
                        <a:spcAft>
                          <a:spcPts val="0"/>
                        </a:spcAft>
                      </a:pPr>
                      <a:r>
                        <a:rPr lang="zh-CN" sz="2000" kern="100" dirty="0">
                          <a:solidFill>
                            <a:schemeClr val="tx1"/>
                          </a:solidFill>
                          <a:latin typeface="Times New Roman"/>
                          <a:ea typeface="宋体"/>
                          <a:cs typeface="Times New Roman"/>
                        </a:rPr>
                        <a:t>公告情况</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10">
                  <a:txBody>
                    <a:bodyPr/>
                    <a:lstStyle/>
                    <a:p>
                      <a:pPr algn="just">
                        <a:spcAft>
                          <a:spcPts val="0"/>
                        </a:spcAft>
                      </a:pPr>
                      <a:r>
                        <a:rPr lang="en-US" sz="2000" kern="100" dirty="0" err="1">
                          <a:solidFill>
                            <a:schemeClr val="tx1"/>
                          </a:solidFill>
                          <a:latin typeface="宋体"/>
                          <a:ea typeface="宋体"/>
                          <a:cs typeface="Times New Roman"/>
                        </a:rPr>
                        <a:t>在湖南政府采购网、</a:t>
                      </a:r>
                      <a:r>
                        <a:rPr lang="en-US" sz="2000" kern="100" dirty="0" err="1" smtClean="0">
                          <a:solidFill>
                            <a:schemeClr val="tx1"/>
                          </a:solidFill>
                          <a:latin typeface="宋体"/>
                          <a:ea typeface="宋体"/>
                          <a:cs typeface="Times New Roman"/>
                        </a:rPr>
                        <a:t>永州市公共资源交易网上发布</a:t>
                      </a:r>
                      <a:r>
                        <a:rPr lang="en-US" sz="2000" kern="100" dirty="0" smtClean="0">
                          <a:solidFill>
                            <a:schemeClr val="tx1"/>
                          </a:solidFill>
                          <a:latin typeface="宋体"/>
                          <a:ea typeface="宋体"/>
                          <a:cs typeface="Times New Roman"/>
                        </a:rPr>
                        <a:t>              </a:t>
                      </a:r>
                      <a:endParaRPr lang="en-US" sz="2000" kern="100" dirty="0">
                        <a:solidFill>
                          <a:schemeClr val="tx1"/>
                        </a:solidFill>
                        <a:latin typeface="宋体"/>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17715">
                <a:tc vMerge="1">
                  <a:txBody>
                    <a:bodyPr/>
                    <a:lstStyle/>
                    <a:p>
                      <a:pPr algn="ctr">
                        <a:spcAft>
                          <a:spcPts val="0"/>
                        </a:spcAft>
                      </a:pPr>
                      <a:endParaRPr lang="zh-CN" sz="2000" kern="100" dirty="0">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CN" altLang="en-US" sz="2000" kern="1200" dirty="0" smtClean="0">
                          <a:solidFill>
                            <a:schemeClr val="tx1"/>
                          </a:solidFill>
                          <a:latin typeface="+mn-lt"/>
                          <a:ea typeface="+mn-ea"/>
                          <a:cs typeface="+mn-cs"/>
                        </a:rPr>
                        <a:t>投标资格</a:t>
                      </a:r>
                      <a:endParaRPr lang="zh-CN" sz="2000" kern="100" dirty="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10">
                  <a:txBody>
                    <a:bodyPr/>
                    <a:lstStyle/>
                    <a:p>
                      <a:pPr algn="just">
                        <a:spcAft>
                          <a:spcPts val="0"/>
                        </a:spcAft>
                      </a:pPr>
                      <a:r>
                        <a:rPr lang="zh-CN" altLang="en-US" sz="2000" kern="100" dirty="0" smtClean="0">
                          <a:solidFill>
                            <a:schemeClr val="tx1"/>
                          </a:solidFill>
                          <a:latin typeface="宋体"/>
                          <a:ea typeface="宋体"/>
                          <a:cs typeface="Times New Roman"/>
                        </a:rPr>
                        <a:t>（略）</a:t>
                      </a:r>
                      <a:endParaRPr lang="en-US" sz="2000" kern="100" dirty="0">
                        <a:solidFill>
                          <a:schemeClr val="tx1"/>
                        </a:solidFill>
                        <a:latin typeface="宋体"/>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649887">
                <a:tc rowSpan="11">
                  <a:txBody>
                    <a:bodyPr/>
                    <a:lstStyle/>
                    <a:p>
                      <a:pPr algn="just">
                        <a:spcAft>
                          <a:spcPts val="0"/>
                        </a:spcAft>
                      </a:pPr>
                      <a:r>
                        <a:rPr lang="zh-CN" sz="2000" kern="100" dirty="0">
                          <a:solidFill>
                            <a:schemeClr val="tx1"/>
                          </a:solidFill>
                          <a:latin typeface="Times New Roman"/>
                          <a:ea typeface="宋体"/>
                          <a:cs typeface="Times New Roman"/>
                        </a:rPr>
                        <a:t>开标评标定标情况</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r>
                        <a:rPr lang="zh-CN" sz="2000" kern="100">
                          <a:solidFill>
                            <a:schemeClr val="tx1"/>
                          </a:solidFill>
                          <a:latin typeface="Times New Roman"/>
                          <a:ea typeface="宋体"/>
                          <a:cs typeface="Times New Roman"/>
                        </a:rPr>
                        <a:t>投标单位</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10">
                  <a:txBody>
                    <a:bodyPr/>
                    <a:lstStyle/>
                    <a:p>
                      <a:pPr marL="0" indent="0" algn="l">
                        <a:spcAft>
                          <a:spcPts val="0"/>
                        </a:spcAft>
                      </a:pPr>
                      <a:r>
                        <a:rPr lang="en-US" altLang="zh-CN" sz="2000" kern="100" dirty="0" smtClean="0">
                          <a:solidFill>
                            <a:schemeClr val="tx1"/>
                          </a:solidFill>
                          <a:latin typeface="Times New Roman"/>
                          <a:ea typeface="宋体"/>
                          <a:cs typeface="Times New Roman"/>
                        </a:rPr>
                        <a:t>1</a:t>
                      </a:r>
                      <a:r>
                        <a:rPr lang="zh-CN" altLang="en-US" sz="2000" kern="100" dirty="0" smtClean="0">
                          <a:solidFill>
                            <a:schemeClr val="tx1"/>
                          </a:solidFill>
                          <a:latin typeface="Times New Roman"/>
                          <a:ea typeface="宋体"/>
                          <a:cs typeface="Times New Roman"/>
                        </a:rPr>
                        <a:t>、中国电信股份有限公司永州分公司</a:t>
                      </a:r>
                      <a:r>
                        <a:rPr lang="en-US" altLang="zh-CN" sz="2000" kern="100" dirty="0" smtClean="0">
                          <a:solidFill>
                            <a:schemeClr val="tx1"/>
                          </a:solidFill>
                          <a:latin typeface="Times New Roman"/>
                          <a:ea typeface="宋体"/>
                          <a:cs typeface="Times New Roman"/>
                        </a:rPr>
                        <a:t>2</a:t>
                      </a:r>
                      <a:r>
                        <a:rPr lang="zh-CN" altLang="en-US" sz="2000" kern="100" dirty="0" smtClean="0">
                          <a:solidFill>
                            <a:schemeClr val="tx1"/>
                          </a:solidFill>
                          <a:latin typeface="Times New Roman"/>
                          <a:ea typeface="宋体"/>
                          <a:cs typeface="Times New Roman"/>
                        </a:rPr>
                        <a:t>、中国联合网络通信有限公司永州市分公司</a:t>
                      </a:r>
                      <a:r>
                        <a:rPr lang="en-US" altLang="zh-CN" sz="2000" kern="100" dirty="0" smtClean="0">
                          <a:solidFill>
                            <a:schemeClr val="tx1"/>
                          </a:solidFill>
                          <a:latin typeface="Times New Roman"/>
                          <a:ea typeface="宋体"/>
                          <a:cs typeface="Times New Roman"/>
                        </a:rPr>
                        <a:t>3</a:t>
                      </a:r>
                      <a:r>
                        <a:rPr lang="zh-CN" altLang="en-US" sz="2000" kern="100" dirty="0" smtClean="0">
                          <a:solidFill>
                            <a:schemeClr val="tx1"/>
                          </a:solidFill>
                          <a:latin typeface="Times New Roman"/>
                          <a:ea typeface="宋体"/>
                          <a:cs typeface="Times New Roman"/>
                        </a:rPr>
                        <a:t>、中国移动通信集团湖南有限公司                      共 </a:t>
                      </a:r>
                      <a:r>
                        <a:rPr lang="en-US" altLang="zh-CN" sz="2000" kern="100" dirty="0" smtClean="0">
                          <a:solidFill>
                            <a:schemeClr val="tx1"/>
                          </a:solidFill>
                          <a:latin typeface="Times New Roman"/>
                          <a:ea typeface="宋体"/>
                          <a:cs typeface="Times New Roman"/>
                        </a:rPr>
                        <a:t>3 </a:t>
                      </a:r>
                      <a:r>
                        <a:rPr lang="zh-CN" altLang="en-US" sz="2000" kern="100" dirty="0" smtClean="0">
                          <a:solidFill>
                            <a:schemeClr val="tx1"/>
                          </a:solidFill>
                          <a:latin typeface="Times New Roman"/>
                          <a:ea typeface="宋体"/>
                          <a:cs typeface="Times New Roman"/>
                        </a:rPr>
                        <a:t>家 </a:t>
                      </a:r>
                      <a:endParaRPr lang="zh-CN" sz="2000" kern="100" dirty="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08092">
                <a:tc vMerge="1">
                  <a:txBody>
                    <a:bodyPr/>
                    <a:lstStyle/>
                    <a:p>
                      <a:endParaRPr lang="zh-CN" altLang="en-US"/>
                    </a:p>
                  </a:txBody>
                  <a:tcPr/>
                </a:tc>
                <a:tc>
                  <a:txBody>
                    <a:bodyPr/>
                    <a:lstStyle/>
                    <a:p>
                      <a:pPr algn="ctr">
                        <a:spcAft>
                          <a:spcPts val="0"/>
                        </a:spcAft>
                      </a:pPr>
                      <a:r>
                        <a:rPr lang="zh-CN" sz="2000" kern="100">
                          <a:solidFill>
                            <a:schemeClr val="tx1"/>
                          </a:solidFill>
                          <a:latin typeface="Times New Roman"/>
                          <a:ea typeface="宋体"/>
                          <a:cs typeface="Times New Roman"/>
                        </a:rPr>
                        <a:t>时间地点</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10">
                  <a:txBody>
                    <a:bodyPr/>
                    <a:lstStyle/>
                    <a:p>
                      <a:pPr algn="l">
                        <a:spcAft>
                          <a:spcPts val="0"/>
                        </a:spcAft>
                      </a:pPr>
                      <a:r>
                        <a:rPr lang="en-US" sz="2000" kern="100">
                          <a:solidFill>
                            <a:schemeClr val="tx1"/>
                          </a:solidFill>
                          <a:latin typeface="宋体"/>
                          <a:ea typeface="宋体"/>
                          <a:cs typeface="Times New Roman"/>
                        </a:rPr>
                        <a:t>15:00市公共资源交易中心三楼开标室二、评标二室。</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08092">
                <a:tc vMerge="1">
                  <a:txBody>
                    <a:bodyPr/>
                    <a:lstStyle/>
                    <a:p>
                      <a:endParaRPr lang="zh-CN" altLang="en-US"/>
                    </a:p>
                  </a:txBody>
                  <a:tcPr/>
                </a:tc>
                <a:tc>
                  <a:txBody>
                    <a:bodyPr/>
                    <a:lstStyle/>
                    <a:p>
                      <a:pPr algn="ctr">
                        <a:spcAft>
                          <a:spcPts val="0"/>
                        </a:spcAft>
                      </a:pPr>
                      <a:r>
                        <a:rPr lang="zh-CN" sz="2000" kern="50">
                          <a:solidFill>
                            <a:schemeClr val="tx1"/>
                          </a:solidFill>
                          <a:latin typeface="Times New Roman"/>
                          <a:ea typeface="宋体"/>
                          <a:cs typeface="Times New Roman"/>
                        </a:rPr>
                        <a:t>监管人员</a:t>
                      </a:r>
                      <a:endParaRPr lang="zh-CN" sz="2000" kern="10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indent="130810" algn="l">
                        <a:spcAft>
                          <a:spcPts val="0"/>
                        </a:spcAft>
                      </a:pPr>
                      <a:r>
                        <a:rPr lang="zh-CN" sz="2000" kern="50">
                          <a:solidFill>
                            <a:schemeClr val="tx1"/>
                          </a:solidFill>
                          <a:latin typeface="Times New Roman"/>
                          <a:ea typeface="宋体"/>
                          <a:cs typeface="Times New Roman"/>
                        </a:rPr>
                        <a:t>采购单位</a:t>
                      </a:r>
                      <a:endParaRPr lang="zh-CN" sz="2000" kern="10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gridSpan="8">
                  <a:txBody>
                    <a:bodyPr/>
                    <a:lstStyle/>
                    <a:p>
                      <a:pPr indent="457200" algn="l">
                        <a:spcAft>
                          <a:spcPts val="0"/>
                        </a:spcAft>
                      </a:pPr>
                      <a:r>
                        <a:rPr lang="zh-CN" sz="2000" kern="50" dirty="0">
                          <a:solidFill>
                            <a:schemeClr val="tx1"/>
                          </a:solidFill>
                          <a:latin typeface="Times New Roman"/>
                          <a:ea typeface="宋体"/>
                          <a:cs typeface="Times New Roman"/>
                        </a:rPr>
                        <a:t>姜晓阳</a:t>
                      </a:r>
                      <a:endParaRPr lang="zh-CN" sz="2000" kern="100" dirty="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08092">
                <a:tc vMerge="1">
                  <a:txBody>
                    <a:bodyPr/>
                    <a:lstStyle/>
                    <a:p>
                      <a:endParaRPr lang="zh-CN" altLang="en-US"/>
                    </a:p>
                  </a:txBody>
                  <a:tcPr/>
                </a:tc>
                <a:tc rowSpan="2">
                  <a:txBody>
                    <a:bodyPr/>
                    <a:lstStyle/>
                    <a:p>
                      <a:pPr algn="ctr">
                        <a:spcAft>
                          <a:spcPts val="0"/>
                        </a:spcAft>
                      </a:pPr>
                      <a:r>
                        <a:rPr lang="zh-CN" sz="2000" kern="50" dirty="0">
                          <a:solidFill>
                            <a:schemeClr val="tx1"/>
                          </a:solidFill>
                          <a:latin typeface="Times New Roman"/>
                          <a:ea typeface="宋体"/>
                          <a:cs typeface="Times New Roman"/>
                        </a:rPr>
                        <a:t>评审委员会</a:t>
                      </a:r>
                      <a:endParaRPr lang="zh-CN" sz="2000" kern="100" dirty="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CN" sz="2000" kern="50" dirty="0">
                          <a:solidFill>
                            <a:schemeClr val="tx1"/>
                          </a:solidFill>
                          <a:latin typeface="Times New Roman"/>
                          <a:ea typeface="宋体"/>
                          <a:cs typeface="Times New Roman"/>
                        </a:rPr>
                        <a:t>姓名</a:t>
                      </a:r>
                      <a:endParaRPr lang="zh-CN" sz="2000" kern="100" dirty="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4">
                  <a:txBody>
                    <a:bodyPr/>
                    <a:lstStyle/>
                    <a:p>
                      <a:pPr algn="ctr">
                        <a:spcAft>
                          <a:spcPts val="0"/>
                        </a:spcAft>
                      </a:pPr>
                      <a:r>
                        <a:rPr lang="zh-CN" sz="2000" kern="50" dirty="0">
                          <a:solidFill>
                            <a:schemeClr val="tx1"/>
                          </a:solidFill>
                          <a:latin typeface="Times New Roman"/>
                          <a:ea typeface="宋体"/>
                          <a:cs typeface="Times New Roman"/>
                        </a:rPr>
                        <a:t>单位</a:t>
                      </a:r>
                      <a:endParaRPr lang="zh-CN" sz="2000" kern="100" dirty="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pPr algn="ctr">
                        <a:spcAft>
                          <a:spcPts val="0"/>
                        </a:spcAft>
                      </a:pPr>
                      <a:endParaRPr lang="zh-CN" sz="2000" kern="100" dirty="0">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gridSpan="3">
                  <a:txBody>
                    <a:bodyPr/>
                    <a:lstStyle/>
                    <a:p>
                      <a:pPr algn="ctr">
                        <a:spcAft>
                          <a:spcPts val="0"/>
                        </a:spcAft>
                      </a:pPr>
                      <a:r>
                        <a:rPr lang="zh-CN" sz="2000" kern="50">
                          <a:solidFill>
                            <a:schemeClr val="tx1"/>
                          </a:solidFill>
                          <a:latin typeface="Times New Roman"/>
                          <a:ea typeface="宋体"/>
                          <a:cs typeface="Times New Roman"/>
                        </a:rPr>
                        <a:t>职称（职务）</a:t>
                      </a:r>
                      <a:endParaRPr lang="zh-CN" sz="2000" kern="10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gridSpan="2">
                  <a:txBody>
                    <a:bodyPr/>
                    <a:lstStyle/>
                    <a:p>
                      <a:pPr algn="ctr">
                        <a:spcAft>
                          <a:spcPts val="0"/>
                        </a:spcAft>
                      </a:pPr>
                      <a:r>
                        <a:rPr lang="zh-CN" sz="2000" kern="50" dirty="0">
                          <a:solidFill>
                            <a:schemeClr val="tx1"/>
                          </a:solidFill>
                          <a:latin typeface="Times New Roman"/>
                          <a:ea typeface="宋体"/>
                          <a:cs typeface="Times New Roman"/>
                        </a:rPr>
                        <a:t>备注</a:t>
                      </a:r>
                      <a:endParaRPr lang="zh-CN" sz="2000" kern="100" dirty="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r>
              <a:tr h="308092">
                <a:tc vMerge="1">
                  <a:txBody>
                    <a:bodyPr/>
                    <a:lstStyle/>
                    <a:p>
                      <a:endParaRPr lang="zh-CN" altLang="en-US"/>
                    </a:p>
                  </a:txBody>
                  <a:tcPr/>
                </a:tc>
                <a:tc vMerge="1">
                  <a:txBody>
                    <a:bodyPr/>
                    <a:lstStyle/>
                    <a:p>
                      <a:endParaRPr lang="zh-CN" altLang="en-US"/>
                    </a:p>
                  </a:txBody>
                  <a:tcPr/>
                </a:tc>
                <a:tc gridSpan="10">
                  <a:txBody>
                    <a:bodyPr/>
                    <a:lstStyle/>
                    <a:p>
                      <a:pPr algn="l">
                        <a:spcAft>
                          <a:spcPts val="0"/>
                        </a:spcAft>
                      </a:pPr>
                      <a:r>
                        <a:rPr lang="en-US" altLang="zh-CN" sz="2000" kern="100" dirty="0" smtClean="0">
                          <a:solidFill>
                            <a:schemeClr val="tx1"/>
                          </a:solidFill>
                          <a:latin typeface="Times New Roman"/>
                          <a:ea typeface="宋体"/>
                          <a:cs typeface="Times New Roman"/>
                        </a:rPr>
                        <a:t>7</a:t>
                      </a:r>
                      <a:r>
                        <a:rPr lang="zh-CN" altLang="en-US" sz="2000" kern="100" dirty="0" smtClean="0">
                          <a:solidFill>
                            <a:schemeClr val="tx1"/>
                          </a:solidFill>
                          <a:latin typeface="Times New Roman"/>
                          <a:ea typeface="宋体"/>
                          <a:cs typeface="Times New Roman"/>
                        </a:rPr>
                        <a:t>个评委名单（略）</a:t>
                      </a:r>
                      <a:r>
                        <a:rPr lang="en-US" altLang="zh-CN" sz="2000" kern="100" dirty="0" smtClean="0">
                          <a:solidFill>
                            <a:schemeClr val="tx1"/>
                          </a:solidFill>
                          <a:latin typeface="Times New Roman"/>
                          <a:ea typeface="宋体"/>
                          <a:cs typeface="Times New Roman"/>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pPr algn="ctr">
                        <a:spcAft>
                          <a:spcPts val="0"/>
                        </a:spcAft>
                      </a:pPr>
                      <a:endParaRPr lang="zh-CN" sz="2000" kern="100">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pPr algn="ctr">
                        <a:spcAft>
                          <a:spcPts val="0"/>
                        </a:spcAft>
                      </a:pPr>
                      <a:endParaRPr lang="zh-CN" sz="2000" kern="100">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pPr algn="ctr">
                        <a:spcAft>
                          <a:spcPts val="0"/>
                        </a:spcAft>
                      </a:pPr>
                      <a:endParaRPr lang="zh-CN" sz="2000" kern="100">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pPr algn="ctr">
                        <a:spcAft>
                          <a:spcPts val="0"/>
                        </a:spcAft>
                      </a:pPr>
                      <a:endParaRPr lang="zh-CN" sz="2000" kern="100">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r>
              <a:tr h="308092">
                <a:tc vMerge="1">
                  <a:txBody>
                    <a:bodyPr/>
                    <a:lstStyle/>
                    <a:p>
                      <a:endParaRPr lang="zh-CN" altLang="en-US"/>
                    </a:p>
                  </a:txBody>
                  <a:tcPr/>
                </a:tc>
                <a:tc>
                  <a:txBody>
                    <a:bodyPr/>
                    <a:lstStyle/>
                    <a:p>
                      <a:pPr algn="ctr">
                        <a:spcAft>
                          <a:spcPts val="0"/>
                        </a:spcAft>
                      </a:pPr>
                      <a:r>
                        <a:rPr lang="zh-CN" sz="2000" kern="50" dirty="0">
                          <a:solidFill>
                            <a:schemeClr val="tx1"/>
                          </a:solidFill>
                          <a:latin typeface="Times New Roman"/>
                          <a:ea typeface="宋体"/>
                          <a:cs typeface="Times New Roman"/>
                        </a:rPr>
                        <a:t>评标办法</a:t>
                      </a:r>
                      <a:endParaRPr lang="zh-CN" sz="2000" kern="100" dirty="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10">
                  <a:txBody>
                    <a:bodyPr/>
                    <a:lstStyle/>
                    <a:p>
                      <a:pPr algn="ctr">
                        <a:spcAft>
                          <a:spcPts val="0"/>
                        </a:spcAft>
                      </a:pPr>
                      <a:r>
                        <a:rPr lang="zh-CN" sz="2000" kern="50" dirty="0">
                          <a:solidFill>
                            <a:schemeClr val="tx1"/>
                          </a:solidFill>
                          <a:latin typeface="Times New Roman"/>
                          <a:ea typeface="宋体"/>
                          <a:cs typeface="Times New Roman"/>
                        </a:rPr>
                        <a:t>综合评分</a:t>
                      </a:r>
                      <a:r>
                        <a:rPr lang="zh-CN" sz="2000" kern="50" dirty="0" smtClean="0">
                          <a:solidFill>
                            <a:schemeClr val="tx1"/>
                          </a:solidFill>
                          <a:latin typeface="Times New Roman"/>
                          <a:ea typeface="宋体"/>
                          <a:cs typeface="Times New Roman"/>
                        </a:rPr>
                        <a:t>法</a:t>
                      </a:r>
                      <a:endParaRPr lang="zh-CN" sz="2000" kern="100" dirty="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53875">
                <a:tc vMerge="1">
                  <a:txBody>
                    <a:bodyPr/>
                    <a:lstStyle/>
                    <a:p>
                      <a:endParaRPr lang="zh-CN" altLang="en-US"/>
                    </a:p>
                  </a:txBody>
                  <a:tcPr/>
                </a:tc>
                <a:tc rowSpan="4">
                  <a:txBody>
                    <a:bodyPr/>
                    <a:lstStyle/>
                    <a:p>
                      <a:pPr algn="ctr">
                        <a:spcAft>
                          <a:spcPts val="0"/>
                        </a:spcAft>
                      </a:pPr>
                      <a:r>
                        <a:rPr lang="zh-CN" sz="2000" kern="50">
                          <a:solidFill>
                            <a:schemeClr val="tx1"/>
                          </a:solidFill>
                          <a:latin typeface="Times New Roman"/>
                          <a:ea typeface="宋体"/>
                          <a:cs typeface="Times New Roman"/>
                        </a:rPr>
                        <a:t>开标评</a:t>
                      </a:r>
                      <a:r>
                        <a:rPr lang="en-US" sz="2000" kern="50">
                          <a:solidFill>
                            <a:schemeClr val="tx1"/>
                          </a:solidFill>
                          <a:latin typeface="Times New Roman"/>
                          <a:ea typeface="宋体"/>
                          <a:cs typeface="Times New Roman"/>
                        </a:rPr>
                        <a:t>   </a:t>
                      </a:r>
                      <a:r>
                        <a:rPr lang="zh-CN" sz="2000" kern="50">
                          <a:solidFill>
                            <a:schemeClr val="tx1"/>
                          </a:solidFill>
                          <a:latin typeface="Times New Roman"/>
                          <a:ea typeface="宋体"/>
                          <a:cs typeface="Times New Roman"/>
                        </a:rPr>
                        <a:t>标情况</a:t>
                      </a:r>
                      <a:endParaRPr lang="zh-CN" sz="2000" kern="10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4">
                  <a:txBody>
                    <a:bodyPr/>
                    <a:lstStyle/>
                    <a:p>
                      <a:pPr algn="ctr">
                        <a:spcAft>
                          <a:spcPts val="0"/>
                        </a:spcAft>
                      </a:pPr>
                      <a:r>
                        <a:rPr lang="zh-CN" sz="2000" kern="50" dirty="0">
                          <a:solidFill>
                            <a:schemeClr val="tx1"/>
                          </a:solidFill>
                          <a:latin typeface="Times New Roman"/>
                          <a:ea typeface="宋体"/>
                          <a:cs typeface="Times New Roman"/>
                        </a:rPr>
                        <a:t>投标单位</a:t>
                      </a:r>
                      <a:endParaRPr lang="zh-CN" sz="2000" kern="100" dirty="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3">
                  <a:txBody>
                    <a:bodyPr/>
                    <a:lstStyle/>
                    <a:p>
                      <a:pPr algn="ctr">
                        <a:spcAft>
                          <a:spcPts val="0"/>
                        </a:spcAft>
                      </a:pPr>
                      <a:r>
                        <a:rPr lang="zh-CN" sz="2000" kern="50" dirty="0">
                          <a:solidFill>
                            <a:schemeClr val="tx1"/>
                          </a:solidFill>
                          <a:latin typeface="Times New Roman"/>
                          <a:ea typeface="宋体"/>
                          <a:cs typeface="Times New Roman"/>
                        </a:rPr>
                        <a:t>报价（元）</a:t>
                      </a:r>
                      <a:endParaRPr lang="zh-CN" sz="2000" kern="100" dirty="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pPr algn="ctr">
                        <a:spcAft>
                          <a:spcPts val="0"/>
                        </a:spcAft>
                      </a:pPr>
                      <a:endParaRPr lang="zh-CN" sz="2000" kern="100">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ctr">
                        <a:spcAft>
                          <a:spcPts val="0"/>
                        </a:spcAft>
                      </a:pPr>
                      <a:r>
                        <a:rPr lang="zh-CN" sz="2000" kern="50" dirty="0">
                          <a:solidFill>
                            <a:schemeClr val="tx1"/>
                          </a:solidFill>
                          <a:latin typeface="Times New Roman"/>
                          <a:ea typeface="宋体"/>
                          <a:cs typeface="Times New Roman"/>
                        </a:rPr>
                        <a:t>得分</a:t>
                      </a:r>
                      <a:endParaRPr lang="zh-CN" sz="2000" kern="100" dirty="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a:txBody>
                    <a:bodyPr/>
                    <a:lstStyle/>
                    <a:p>
                      <a:pPr algn="ctr">
                        <a:spcAft>
                          <a:spcPts val="0"/>
                        </a:spcAft>
                      </a:pPr>
                      <a:r>
                        <a:rPr lang="zh-CN" sz="2000" kern="50">
                          <a:solidFill>
                            <a:schemeClr val="tx1"/>
                          </a:solidFill>
                          <a:latin typeface="Times New Roman"/>
                          <a:ea typeface="宋体"/>
                          <a:cs typeface="Times New Roman"/>
                        </a:rPr>
                        <a:t>排序</a:t>
                      </a:r>
                      <a:endParaRPr lang="zh-CN" sz="2000" kern="10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42791">
                <a:tc vMerge="1">
                  <a:txBody>
                    <a:bodyPr/>
                    <a:lstStyle/>
                    <a:p>
                      <a:endParaRPr lang="zh-CN" altLang="en-US"/>
                    </a:p>
                  </a:txBody>
                  <a:tcPr/>
                </a:tc>
                <a:tc vMerge="1">
                  <a:txBody>
                    <a:bodyPr/>
                    <a:lstStyle/>
                    <a:p>
                      <a:endParaRPr lang="zh-CN" altLang="en-US"/>
                    </a:p>
                  </a:txBody>
                  <a:tcPr/>
                </a:tc>
                <a:tc gridSpan="4">
                  <a:txBody>
                    <a:bodyPr/>
                    <a:lstStyle/>
                    <a:p>
                      <a:pPr algn="ctr">
                        <a:spcAft>
                          <a:spcPts val="0"/>
                        </a:spcAft>
                      </a:pPr>
                      <a:r>
                        <a:rPr lang="zh-CN" sz="2000" kern="100" dirty="0">
                          <a:solidFill>
                            <a:schemeClr val="tx1"/>
                          </a:solidFill>
                          <a:latin typeface="Times New Roman"/>
                          <a:ea typeface="宋体"/>
                          <a:cs typeface="Times New Roman"/>
                        </a:rPr>
                        <a:t>中国电信股份有限公司永州分公司</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3">
                  <a:txBody>
                    <a:bodyPr/>
                    <a:lstStyle/>
                    <a:p>
                      <a:pPr algn="ctr">
                        <a:spcAft>
                          <a:spcPts val="0"/>
                        </a:spcAft>
                      </a:pPr>
                      <a:r>
                        <a:rPr lang="en-US" sz="2000" kern="100">
                          <a:solidFill>
                            <a:schemeClr val="tx1"/>
                          </a:solidFill>
                          <a:latin typeface="宋体"/>
                          <a:ea typeface="宋体"/>
                          <a:cs typeface="Times New Roman"/>
                        </a:rPr>
                        <a:t>12350913.00</a:t>
                      </a:r>
                      <a:endParaRPr lang="zh-CN" sz="2000" kern="10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pPr algn="ctr">
                        <a:spcAft>
                          <a:spcPts val="0"/>
                        </a:spcAft>
                      </a:pPr>
                      <a:endParaRPr lang="zh-CN" sz="2000" kern="100">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ctr">
                        <a:spcAft>
                          <a:spcPts val="0"/>
                        </a:spcAft>
                      </a:pPr>
                      <a:r>
                        <a:rPr lang="en-US" sz="2000" kern="100" dirty="0">
                          <a:solidFill>
                            <a:schemeClr val="tx1"/>
                          </a:solidFill>
                          <a:latin typeface="宋体"/>
                          <a:ea typeface="宋体"/>
                          <a:cs typeface="Times New Roman"/>
                        </a:rPr>
                        <a:t>580.35</a:t>
                      </a:r>
                      <a:endParaRPr lang="zh-CN" sz="2000" kern="100" dirty="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a:txBody>
                    <a:bodyPr/>
                    <a:lstStyle/>
                    <a:p>
                      <a:pPr algn="ctr">
                        <a:spcAft>
                          <a:spcPts val="0"/>
                        </a:spcAft>
                      </a:pPr>
                      <a:r>
                        <a:rPr lang="en-US" sz="2000" kern="50" dirty="0">
                          <a:solidFill>
                            <a:schemeClr val="tx1"/>
                          </a:solidFill>
                          <a:latin typeface="Times New Roman"/>
                          <a:ea typeface="宋体"/>
                          <a:cs typeface="Times New Roman"/>
                        </a:rPr>
                        <a:t>2</a:t>
                      </a:r>
                      <a:endParaRPr lang="zh-CN" sz="2000" kern="100" dirty="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34520">
                <a:tc vMerge="1">
                  <a:txBody>
                    <a:bodyPr/>
                    <a:lstStyle/>
                    <a:p>
                      <a:endParaRPr lang="zh-CN" altLang="en-US"/>
                    </a:p>
                  </a:txBody>
                  <a:tcPr/>
                </a:tc>
                <a:tc vMerge="1">
                  <a:txBody>
                    <a:bodyPr/>
                    <a:lstStyle/>
                    <a:p>
                      <a:endParaRPr lang="zh-CN" altLang="en-US"/>
                    </a:p>
                  </a:txBody>
                  <a:tcPr/>
                </a:tc>
                <a:tc gridSpan="4">
                  <a:txBody>
                    <a:bodyPr/>
                    <a:lstStyle/>
                    <a:p>
                      <a:pPr algn="ctr">
                        <a:spcAft>
                          <a:spcPts val="0"/>
                        </a:spcAft>
                      </a:pPr>
                      <a:r>
                        <a:rPr lang="zh-CN" sz="2000" kern="100" dirty="0">
                          <a:solidFill>
                            <a:schemeClr val="tx1"/>
                          </a:solidFill>
                          <a:latin typeface="Times New Roman"/>
                          <a:ea typeface="宋体"/>
                          <a:cs typeface="Times New Roman"/>
                        </a:rPr>
                        <a:t>中国联合网络通信有限公司永州市分公司</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3">
                  <a:txBody>
                    <a:bodyPr/>
                    <a:lstStyle/>
                    <a:p>
                      <a:pPr algn="ctr">
                        <a:spcAft>
                          <a:spcPts val="0"/>
                        </a:spcAft>
                      </a:pPr>
                      <a:r>
                        <a:rPr lang="en-US" sz="2000" kern="100">
                          <a:solidFill>
                            <a:schemeClr val="tx1"/>
                          </a:solidFill>
                          <a:latin typeface="宋体"/>
                          <a:ea typeface="宋体"/>
                          <a:cs typeface="Times New Roman"/>
                        </a:rPr>
                        <a:t>12895678.00</a:t>
                      </a:r>
                      <a:endParaRPr lang="zh-CN" sz="2000" kern="10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pPr algn="ctr">
                        <a:spcAft>
                          <a:spcPts val="0"/>
                        </a:spcAft>
                      </a:pPr>
                      <a:endParaRPr lang="zh-CN" sz="2000" kern="100">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ctr">
                        <a:spcAft>
                          <a:spcPts val="0"/>
                        </a:spcAft>
                      </a:pPr>
                      <a:r>
                        <a:rPr lang="en-US" sz="2000" kern="100" dirty="0">
                          <a:solidFill>
                            <a:schemeClr val="tx1"/>
                          </a:solidFill>
                          <a:latin typeface="宋体"/>
                          <a:ea typeface="宋体"/>
                          <a:cs typeface="Times New Roman"/>
                        </a:rPr>
                        <a:t>258.76</a:t>
                      </a:r>
                      <a:endParaRPr lang="zh-CN" sz="2000" kern="100" dirty="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a:txBody>
                    <a:bodyPr/>
                    <a:lstStyle/>
                    <a:p>
                      <a:pPr algn="ctr">
                        <a:spcAft>
                          <a:spcPts val="0"/>
                        </a:spcAft>
                      </a:pPr>
                      <a:r>
                        <a:rPr lang="en-US" sz="2000" kern="50" dirty="0">
                          <a:solidFill>
                            <a:schemeClr val="tx1"/>
                          </a:solidFill>
                          <a:latin typeface="Times New Roman"/>
                          <a:ea typeface="宋体"/>
                          <a:cs typeface="Times New Roman"/>
                        </a:rPr>
                        <a:t>3</a:t>
                      </a:r>
                      <a:endParaRPr lang="zh-CN" sz="2000" kern="100" dirty="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61048">
                <a:tc vMerge="1">
                  <a:txBody>
                    <a:bodyPr/>
                    <a:lstStyle/>
                    <a:p>
                      <a:endParaRPr lang="zh-CN" altLang="en-US"/>
                    </a:p>
                  </a:txBody>
                  <a:tcPr/>
                </a:tc>
                <a:tc vMerge="1">
                  <a:txBody>
                    <a:bodyPr/>
                    <a:lstStyle/>
                    <a:p>
                      <a:endParaRPr lang="zh-CN" altLang="en-US"/>
                    </a:p>
                  </a:txBody>
                  <a:tcPr/>
                </a:tc>
                <a:tc gridSpan="4">
                  <a:txBody>
                    <a:bodyPr/>
                    <a:lstStyle/>
                    <a:p>
                      <a:pPr algn="ctr">
                        <a:spcAft>
                          <a:spcPts val="0"/>
                        </a:spcAft>
                      </a:pPr>
                      <a:r>
                        <a:rPr lang="zh-CN" sz="2000" kern="100" dirty="0">
                          <a:solidFill>
                            <a:schemeClr val="tx1"/>
                          </a:solidFill>
                          <a:latin typeface="Times New Roman"/>
                          <a:ea typeface="宋体"/>
                          <a:cs typeface="Times New Roman"/>
                        </a:rPr>
                        <a:t>中国移动通信集团湖南有限公司</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3">
                  <a:txBody>
                    <a:bodyPr/>
                    <a:lstStyle/>
                    <a:p>
                      <a:pPr algn="ctr">
                        <a:spcAft>
                          <a:spcPts val="0"/>
                        </a:spcAft>
                      </a:pPr>
                      <a:r>
                        <a:rPr lang="en-US" sz="2000" kern="100">
                          <a:solidFill>
                            <a:schemeClr val="tx1"/>
                          </a:solidFill>
                          <a:latin typeface="宋体"/>
                          <a:ea typeface="宋体"/>
                          <a:cs typeface="Times New Roman"/>
                        </a:rPr>
                        <a:t>3975800.00</a:t>
                      </a:r>
                      <a:endParaRPr lang="zh-CN" sz="2000" kern="10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c hMerge="1">
                  <a:txBody>
                    <a:bodyPr/>
                    <a:lstStyle/>
                    <a:p>
                      <a:endParaRPr lang="zh-CN" altLang="en-US"/>
                    </a:p>
                  </a:txBody>
                  <a:tcPr/>
                </a:tc>
                <a:tc hMerge="1">
                  <a:txBody>
                    <a:bodyPr/>
                    <a:lstStyle/>
                    <a:p>
                      <a:pPr algn="ctr">
                        <a:spcAft>
                          <a:spcPts val="0"/>
                        </a:spcAft>
                      </a:pPr>
                      <a:endParaRPr lang="zh-CN" sz="2000" kern="100">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c gridSpan="2">
                  <a:txBody>
                    <a:bodyPr/>
                    <a:lstStyle/>
                    <a:p>
                      <a:pPr algn="ctr">
                        <a:spcAft>
                          <a:spcPts val="0"/>
                        </a:spcAft>
                      </a:pPr>
                      <a:r>
                        <a:rPr lang="en-US" sz="2000" kern="100">
                          <a:solidFill>
                            <a:schemeClr val="tx1"/>
                          </a:solidFill>
                          <a:latin typeface="宋体"/>
                          <a:ea typeface="宋体"/>
                          <a:cs typeface="Times New Roman"/>
                        </a:rPr>
                        <a:t>635</a:t>
                      </a:r>
                      <a:endParaRPr lang="zh-CN" sz="2000" kern="10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c hMerge="1">
                  <a:txBody>
                    <a:bodyPr/>
                    <a:lstStyle/>
                    <a:p>
                      <a:endParaRPr lang="zh-CN" altLang="en-US"/>
                    </a:p>
                  </a:txBody>
                  <a:tcPr/>
                </a:tc>
                <a:tc>
                  <a:txBody>
                    <a:bodyPr/>
                    <a:lstStyle/>
                    <a:p>
                      <a:pPr algn="ctr">
                        <a:spcAft>
                          <a:spcPts val="0"/>
                        </a:spcAft>
                      </a:pPr>
                      <a:r>
                        <a:rPr lang="en-US" sz="2000" kern="50" dirty="0">
                          <a:solidFill>
                            <a:schemeClr val="tx1"/>
                          </a:solidFill>
                          <a:latin typeface="Times New Roman"/>
                          <a:ea typeface="宋体"/>
                          <a:cs typeface="Times New Roman"/>
                        </a:rPr>
                        <a:t>1</a:t>
                      </a:r>
                      <a:endParaRPr lang="zh-CN" sz="2000" kern="100" dirty="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r>
              <a:tr h="616185">
                <a:tc vMerge="1">
                  <a:txBody>
                    <a:bodyPr/>
                    <a:lstStyle/>
                    <a:p>
                      <a:endParaRPr lang="zh-CN" altLang="en-US"/>
                    </a:p>
                  </a:txBody>
                  <a:tcPr/>
                </a:tc>
                <a:tc>
                  <a:txBody>
                    <a:bodyPr/>
                    <a:lstStyle/>
                    <a:p>
                      <a:pPr algn="ctr">
                        <a:spcAft>
                          <a:spcPts val="0"/>
                        </a:spcAft>
                      </a:pPr>
                      <a:r>
                        <a:rPr lang="zh-CN" sz="2000" kern="100">
                          <a:solidFill>
                            <a:schemeClr val="tx1"/>
                          </a:solidFill>
                          <a:latin typeface="Times New Roman"/>
                          <a:ea typeface="宋体"/>
                          <a:cs typeface="Times New Roman"/>
                        </a:rPr>
                        <a:t>定　标</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10">
                  <a:txBody>
                    <a:bodyPr/>
                    <a:lstStyle/>
                    <a:p>
                      <a:pPr algn="l">
                        <a:spcAft>
                          <a:spcPts val="0"/>
                        </a:spcAft>
                      </a:pPr>
                      <a:r>
                        <a:rPr lang="zh-CN" sz="2000" kern="100" dirty="0">
                          <a:solidFill>
                            <a:schemeClr val="tx1"/>
                          </a:solidFill>
                          <a:latin typeface="Times New Roman"/>
                          <a:ea typeface="宋体"/>
                          <a:cs typeface="Times New Roman"/>
                        </a:rPr>
                        <a:t>经综合评定中国移动通信集团湖南有限公司被确定为中标单位，中标金额为人民币叁佰玖拾柒万伍仟捌佰元整（</a:t>
                      </a:r>
                      <a:r>
                        <a:rPr lang="en-US" sz="2000" kern="100" dirty="0">
                          <a:solidFill>
                            <a:schemeClr val="tx1"/>
                          </a:solidFill>
                          <a:latin typeface="Times New Roman"/>
                          <a:ea typeface="宋体"/>
                          <a:cs typeface="Times New Roman"/>
                        </a:rPr>
                        <a:t>¥3975800.00</a:t>
                      </a:r>
                      <a:r>
                        <a:rPr lang="zh-CN" sz="2000" kern="100" dirty="0" smtClean="0">
                          <a:solidFill>
                            <a:schemeClr val="tx1"/>
                          </a:solidFill>
                          <a:latin typeface="Times New Roman"/>
                          <a:ea typeface="宋体"/>
                          <a:cs typeface="Times New Roman"/>
                        </a:rPr>
                        <a:t>）</a:t>
                      </a:r>
                      <a:endParaRPr lang="zh-CN" sz="2000" kern="100" dirty="0">
                        <a:solidFill>
                          <a:schemeClr val="tx1"/>
                        </a:solidFill>
                        <a:latin typeface="Times New Roman"/>
                        <a:ea typeface="宋体"/>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标题 1"/>
          <p:cNvSpPr>
            <a:spLocks noGrp="1"/>
          </p:cNvSpPr>
          <p:nvPr>
            <p:ph type="title" idx="4294967295"/>
          </p:nvPr>
        </p:nvSpPr>
        <p:spPr>
          <a:xfrm>
            <a:off x="635" y="347345"/>
            <a:ext cx="9144000" cy="554355"/>
          </a:xfrm>
        </p:spPr>
        <p:txBody>
          <a:bodyPr/>
          <a:lstStyle/>
          <a:p>
            <a:r>
              <a:rPr lang="en-US" altLang="zh-CN" dirty="0" smtClean="0">
                <a:ea typeface="宋体" panose="02010600030101010101" pitchFamily="2" charset="-122"/>
              </a:rPr>
              <a:t>《</a:t>
            </a:r>
            <a:r>
              <a:rPr lang="zh-CN" altLang="en-US" dirty="0" smtClean="0">
                <a:ea typeface="宋体" panose="02010600030101010101" pitchFamily="2" charset="-122"/>
              </a:rPr>
              <a:t>政府采购货物和服务招标投标管理办法</a:t>
            </a:r>
            <a:r>
              <a:rPr lang="en-US" altLang="zh-CN" dirty="0" smtClean="0">
                <a:ea typeface="宋体" panose="02010600030101010101" pitchFamily="2" charset="-122"/>
              </a:rPr>
              <a:t>》</a:t>
            </a:r>
            <a:br>
              <a:rPr lang="en-US" altLang="zh-CN" dirty="0" smtClean="0">
                <a:ea typeface="宋体" panose="02010600030101010101" pitchFamily="2" charset="-122"/>
              </a:rPr>
            </a:br>
            <a:r>
              <a:rPr lang="en-US" altLang="zh-CN" sz="2400" dirty="0" smtClean="0">
                <a:sym typeface="+mn-ea"/>
              </a:rPr>
              <a:t>——</a:t>
            </a:r>
            <a:r>
              <a:rPr lang="zh-CN" altLang="en-US" sz="2400" dirty="0" smtClean="0">
                <a:sym typeface="+mn-ea"/>
              </a:rPr>
              <a:t>重新招标</a:t>
            </a:r>
            <a:endParaRPr lang="zh-CN" altLang="en-US" sz="2400" dirty="0" smtClean="0">
              <a:ea typeface="宋体" panose="02010600030101010101" pitchFamily="2" charset="-122"/>
            </a:endParaRPr>
          </a:p>
        </p:txBody>
      </p:sp>
      <p:sp>
        <p:nvSpPr>
          <p:cNvPr id="293891" name="内容占位符 2"/>
          <p:cNvSpPr>
            <a:spLocks noGrp="1"/>
          </p:cNvSpPr>
          <p:nvPr>
            <p:ph idx="4294967295"/>
          </p:nvPr>
        </p:nvSpPr>
        <p:spPr>
          <a:xfrm>
            <a:off x="642938" y="1571625"/>
            <a:ext cx="7858125" cy="4357688"/>
          </a:xfrm>
        </p:spPr>
        <p:txBody>
          <a:bodyPr/>
          <a:lstStyle/>
          <a:p>
            <a:pPr>
              <a:spcBef>
                <a:spcPts val="1200"/>
              </a:spcBef>
              <a:buFont typeface="Wingdings" panose="05000000000000000000" pitchFamily="2" charset="2"/>
              <a:buNone/>
            </a:pPr>
            <a:r>
              <a:rPr lang="zh-CN" altLang="en-US" sz="2400" b="1" smtClean="0">
                <a:ea typeface="宋体" panose="02010600030101010101" pitchFamily="2" charset="-122"/>
              </a:rPr>
              <a:t>第四十三条</a:t>
            </a:r>
            <a:r>
              <a:rPr lang="zh-CN" altLang="en-US" sz="2400" smtClean="0">
                <a:ea typeface="宋体" panose="02010600030101010101" pitchFamily="2" charset="-122"/>
              </a:rPr>
              <a:t>公开招标数额标准以上的采购项目，投标截止后投标人不足</a:t>
            </a:r>
            <a:r>
              <a:rPr lang="en-US" altLang="zh-CN" sz="2400" smtClean="0">
                <a:ea typeface="宋体" panose="02010600030101010101" pitchFamily="2" charset="-122"/>
              </a:rPr>
              <a:t>3</a:t>
            </a:r>
            <a:r>
              <a:rPr lang="zh-CN" altLang="en-US" sz="2400" smtClean="0">
                <a:ea typeface="宋体" panose="02010600030101010101" pitchFamily="2" charset="-122"/>
              </a:rPr>
              <a:t>家或者通过资格审查或符合性审查的投标人不足</a:t>
            </a:r>
            <a:r>
              <a:rPr lang="en-US" altLang="zh-CN" sz="2400" smtClean="0">
                <a:ea typeface="宋体" panose="02010600030101010101" pitchFamily="2" charset="-122"/>
              </a:rPr>
              <a:t>3</a:t>
            </a:r>
            <a:r>
              <a:rPr lang="zh-CN" altLang="en-US" sz="2400" smtClean="0">
                <a:ea typeface="宋体" panose="02010600030101010101" pitchFamily="2" charset="-122"/>
              </a:rPr>
              <a:t>家的，除采购任务取消情形外，按照以下方式处理： </a:t>
            </a:r>
          </a:p>
          <a:p>
            <a:pPr>
              <a:spcBef>
                <a:spcPts val="1200"/>
              </a:spcBef>
              <a:buFont typeface="Wingdings" panose="05000000000000000000" pitchFamily="2" charset="2"/>
              <a:buNone/>
            </a:pPr>
            <a:r>
              <a:rPr lang="zh-CN" altLang="en-US" sz="2400" smtClean="0">
                <a:ea typeface="宋体" panose="02010600030101010101" pitchFamily="2" charset="-122"/>
              </a:rPr>
              <a:t>（一）招标文件存在不合理条款或者招标程序不符合规定的，采购人、采购代理机构改正后依法重新招标； </a:t>
            </a:r>
          </a:p>
          <a:p>
            <a:pPr>
              <a:spcBef>
                <a:spcPts val="1200"/>
              </a:spcBef>
              <a:buFont typeface="Wingdings" panose="05000000000000000000" pitchFamily="2" charset="2"/>
              <a:buNone/>
            </a:pPr>
            <a:r>
              <a:rPr lang="zh-CN" altLang="en-US" sz="2400" smtClean="0">
                <a:ea typeface="宋体" panose="02010600030101010101" pitchFamily="2" charset="-122"/>
              </a:rPr>
              <a:t>（二）招标文件没有不合理条款、招标程序符合规定，需要采用其他采购方式采购的，采购人应当依法报财政部门批准。</a:t>
            </a:r>
          </a:p>
          <a:p>
            <a:pPr>
              <a:buFont typeface="Wingdings" panose="05000000000000000000" pitchFamily="2" charset="2"/>
              <a:buNone/>
            </a:pPr>
            <a:r>
              <a:rPr lang="zh-CN" altLang="en-US" sz="2400" smtClean="0">
                <a:ea typeface="宋体" panose="02010600030101010101" pitchFamily="2" charset="-122"/>
              </a:rPr>
              <a:t/>
            </a:r>
            <a:br>
              <a:rPr lang="zh-CN" altLang="en-US" sz="2400" smtClean="0">
                <a:ea typeface="宋体" panose="02010600030101010101" pitchFamily="2" charset="-122"/>
              </a:rPr>
            </a:br>
            <a:r>
              <a:rPr lang="zh-CN" altLang="en-US" sz="2400" smtClean="0">
                <a:ea typeface="宋体" panose="02010600030101010101" pitchFamily="2" charset="-122"/>
              </a:rPr>
              <a:t>  </a:t>
            </a:r>
          </a:p>
          <a:p>
            <a:pPr>
              <a:buFont typeface="Wingdings" panose="05000000000000000000" pitchFamily="2" charset="2"/>
              <a:buNone/>
            </a:pPr>
            <a:endParaRPr lang="zh-CN" altLang="en-US" sz="2400"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标题 1"/>
          <p:cNvSpPr>
            <a:spLocks noGrp="1"/>
          </p:cNvSpPr>
          <p:nvPr>
            <p:ph type="title" idx="4294967295"/>
          </p:nvPr>
        </p:nvSpPr>
        <p:spPr/>
        <p:txBody>
          <a:bodyPr/>
          <a:lstStyle/>
          <a:p>
            <a:r>
              <a:rPr lang="zh-CN" altLang="en-US" smtClean="0">
                <a:ea typeface="宋体" panose="02010600030101010101" pitchFamily="2" charset="-122"/>
              </a:rPr>
              <a:t>案例：</a:t>
            </a:r>
            <a:r>
              <a:rPr lang="zh-CN" altLang="en-US" smtClean="0">
                <a:ea typeface="宋体" panose="02010600030101010101" pitchFamily="2" charset="-122"/>
                <a:sym typeface="+mn-ea"/>
              </a:rPr>
              <a:t>永州市电子政务外网项目</a:t>
            </a:r>
          </a:p>
        </p:txBody>
      </p:sp>
      <p:sp>
        <p:nvSpPr>
          <p:cNvPr id="173058" name="内容占位符 2"/>
          <p:cNvSpPr>
            <a:spLocks noGrp="1"/>
          </p:cNvSpPr>
          <p:nvPr>
            <p:ph idx="4294967295"/>
          </p:nvPr>
        </p:nvSpPr>
        <p:spPr>
          <a:xfrm>
            <a:off x="0" y="1223010"/>
            <a:ext cx="9144000" cy="5494655"/>
          </a:xfrm>
        </p:spPr>
        <p:txBody>
          <a:bodyPr/>
          <a:lstStyle/>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我公司于2018年3月20日参与《关于永州市本级电子政务外网网络平台扩容改造及运维外包采购项目》竞标且在当场公布了成绩，我公司综合成绩排名第一，电信排名第二，联通排名第三。</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永州市公共资源交易中心于2018年3月23日在网上公布了中标结果，但是在公示期内，电信和联通公司均提出了质疑，根据2018年3月29日永州市政务服务中心及永州市公共资源交易中心给我司提交的《关于永州市本级电子政务外网网络平台扩容改造及运维外包采购项目招标采购质疑问题进行说明和澄清的函》，有投标供应商提出的两点质疑，主要为一是你公司存在低于成本报价投标，质疑人认为你公司投标报价远低于成本，存在明显的恶性竞争、扰乱市场秩序的行为。二是你公司存在虚假投标的嫌疑，质疑人认为你公司不具备项目相关实施条件及相关数据对接。详情见附件（永州市公共资源中心/永州市政务服务中心）所示。</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基于此，我公司针对这2点于2018年3月30日进行了回复澄清及诚信履约承诺书，针对成本分析及网络覆盖、平台对接等情况做了相关澄清，澄清内容见3月30日的澄清附件所示。永州市政务服务中心/永州市公共资源交易中心收到我公司澄清材料后于2018年4月2日组织原评标委员会成员及采购方相关责任人进行会审，期间我公司相关人员在会议室外候场，随机准备现场答疑。会审到结束历时4个小时，期间未让我公司进行现场答疑。我公司询问会审结果，未得到明确答复，让我方等通知。</a:t>
            </a: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标题 1"/>
          <p:cNvSpPr>
            <a:spLocks noGrp="1"/>
          </p:cNvSpPr>
          <p:nvPr>
            <p:ph type="title" idx="4294967295"/>
          </p:nvPr>
        </p:nvSpPr>
        <p:spPr/>
        <p:txBody>
          <a:bodyPr/>
          <a:lstStyle/>
          <a:p>
            <a:r>
              <a:rPr lang="zh-CN" altLang="en-US" smtClean="0">
                <a:ea typeface="宋体" panose="02010600030101010101" pitchFamily="2" charset="-122"/>
              </a:rPr>
              <a:t>案例：</a:t>
            </a:r>
            <a:r>
              <a:rPr lang="zh-CN" altLang="en-US" smtClean="0">
                <a:ea typeface="宋体" panose="02010600030101010101" pitchFamily="2" charset="-122"/>
                <a:sym typeface="+mn-ea"/>
              </a:rPr>
              <a:t>永州市电子政务外网项目</a:t>
            </a:r>
          </a:p>
        </p:txBody>
      </p:sp>
      <p:sp>
        <p:nvSpPr>
          <p:cNvPr id="173058" name="内容占位符 2"/>
          <p:cNvSpPr>
            <a:spLocks noGrp="1"/>
          </p:cNvSpPr>
          <p:nvPr>
            <p:ph idx="4294967295"/>
          </p:nvPr>
        </p:nvSpPr>
        <p:spPr>
          <a:xfrm>
            <a:off x="161290" y="1253490"/>
            <a:ext cx="8839200" cy="5146040"/>
          </a:xfrm>
        </p:spPr>
        <p:txBody>
          <a:bodyPr/>
          <a:lstStyle/>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然后于2018年4月3日由永州市政务服务中心再次给我公司来函：经评标委员会讨论，认为你公司的澄清说明不能完全证明我公司的投标报价没有低于成本价，为此，请你公司提供投标成本的详细的情况说明及相关证明材料，以证明你公司投标报价中网络线路租赁及组成部分报价的合理性，没有低于网络线路租赁及组成部分成本。</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我公司于2018年4月8日再次提交了澄清材料，主要对我公司网络成本做出解释，但由于网络具体成本（到具体单位）涉及到我公司商业机密，我公司办公会决议后没有对所以单位及其他线路进行详细成本罗列，但提供了相对详细的说明。</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永州市政务服务中心/永州市公共资源交易中心收到我公司澄清材料后于2018年4月10日再次召集评审委员会进行会审，我公司在场外候场答疑，期间评标委员会对我公司提出了成本的提问，我公司对成本进行了解释和答疑，评标委员会认为我公司提供的成本不够具体、没有具体到每一个接入单位，但我公司对每个单位的接入情况做了解释说明。会审结束后没有当场宣布结果。</a:t>
            </a: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标题 1"/>
          <p:cNvSpPr>
            <a:spLocks noGrp="1"/>
          </p:cNvSpPr>
          <p:nvPr>
            <p:ph type="title" idx="4294967295"/>
          </p:nvPr>
        </p:nvSpPr>
        <p:spPr/>
        <p:txBody>
          <a:bodyPr/>
          <a:lstStyle/>
          <a:p>
            <a:r>
              <a:rPr lang="zh-CN" altLang="en-US" smtClean="0">
                <a:ea typeface="宋体" panose="02010600030101010101" pitchFamily="2" charset="-122"/>
              </a:rPr>
              <a:t>案例：</a:t>
            </a:r>
            <a:r>
              <a:rPr lang="zh-CN" altLang="en-US" smtClean="0">
                <a:ea typeface="宋体" panose="02010600030101010101" pitchFamily="2" charset="-122"/>
                <a:sym typeface="+mn-ea"/>
              </a:rPr>
              <a:t>永州市电子政务外网项目</a:t>
            </a:r>
          </a:p>
        </p:txBody>
      </p:sp>
      <p:sp>
        <p:nvSpPr>
          <p:cNvPr id="173058" name="内容占位符 2"/>
          <p:cNvSpPr>
            <a:spLocks noGrp="1"/>
          </p:cNvSpPr>
          <p:nvPr>
            <p:ph idx="4294967295"/>
          </p:nvPr>
        </p:nvSpPr>
        <p:spPr>
          <a:xfrm>
            <a:off x="0" y="1007745"/>
            <a:ext cx="9144000" cy="5805488"/>
          </a:xfrm>
        </p:spPr>
        <p:txBody>
          <a:bodyPr/>
          <a:lstStyle/>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4月中旬，我公司通过相关渠道打听到评标委员会和采购人准备做废标处理，因此我公司紧急召开相关会议讨论，尽管涉及到我公司商业秘密，我公司仍决定向评标委员会及采购人/采购代理机构提供我公司的成本明细组成。于是我公司于2018年4月26日向采购代理机构及采购人提交项目补充说明，但是采购代理机构拒收，反馈我方未让你提供材料，你可以向采购人提交；我方向采购人提交时，采购人也未接受，已需要2份原件为由据收。在我公司准备2份原件时，已得到废标通知。</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永州市政务服务中心/永州市公共资源交易中心于5月2日在网上发布废标结果，同时给我公司发了《关于永州市本级电子政务外网网络平台扩容改造及运维外包采购项目废标的决定》函件，详情见附件。</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我公司根据废标结果，我公司认为这一“决定”影响了我公司合法利益，并于2018年5月7日依据相关流程向永州市政务服务中心提交了质疑函和项目的补充资料，主要对我公司成本做进一步地分析和补充，并对要求我公司提供的详细成本组成等材料涉及到商业机密，不符合财政部94号令相关规定提出质疑。永州市政务服务中心于2018年5月15日给我公司回函，告知我公司该项目保持之前的废标决定，如有问题可向当地财政部门进行投诉。</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我公司于2018年6月4日向财政局提交了政府采购投诉书，由于未提供详细的事实依据和必要的法律依据，财政局给我司来函告知需补充相关材料。</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我公司于6月7日提交了最终的政府采购投诉书，且财政局已正式受理该投诉。</a:t>
            </a: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标题 1"/>
          <p:cNvSpPr>
            <a:spLocks noGrp="1"/>
          </p:cNvSpPr>
          <p:nvPr>
            <p:ph type="title" idx="4294967295"/>
          </p:nvPr>
        </p:nvSpPr>
        <p:spPr/>
        <p:txBody>
          <a:bodyPr/>
          <a:lstStyle/>
          <a:p>
            <a:r>
              <a:rPr lang="zh-CN" altLang="en-US" smtClean="0">
                <a:ea typeface="宋体" panose="02010600030101010101" pitchFamily="2" charset="-122"/>
              </a:rPr>
              <a:t>案例：</a:t>
            </a:r>
            <a:r>
              <a:rPr lang="zh-CN" altLang="en-US" smtClean="0">
                <a:ea typeface="宋体" panose="02010600030101010101" pitchFamily="2" charset="-122"/>
                <a:sym typeface="+mn-ea"/>
              </a:rPr>
              <a:t>永州市电子政务外网项目投诉书</a:t>
            </a:r>
          </a:p>
        </p:txBody>
      </p:sp>
      <p:sp>
        <p:nvSpPr>
          <p:cNvPr id="173058" name="内容占位符 2"/>
          <p:cNvSpPr>
            <a:spLocks noGrp="1"/>
          </p:cNvSpPr>
          <p:nvPr>
            <p:ph idx="4294967295"/>
          </p:nvPr>
        </p:nvSpPr>
        <p:spPr>
          <a:xfrm>
            <a:off x="0" y="1007745"/>
            <a:ext cx="9144000" cy="5805488"/>
          </a:xfrm>
        </p:spPr>
        <p:txBody>
          <a:bodyPr/>
          <a:lstStyle/>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一、投诉相关主体基本情况</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投诉人：中国移动通信集团湖南有限公司</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地址：湖南省长沙市芙蓉区车站北路489号 邮编：410000</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法定代表人：姓名：黄立伟　</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联系电话：0746-83922980</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委托代表：王琳  联系电话：13974609911  </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工作单位：中国移动通信集团湖南有限公司永州分公司</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地址：湖南省永州市冷水滩区育才路1号　邮编：425000 </a:t>
            </a:r>
          </a:p>
          <a:p>
            <a:pPr marL="0" indent="0">
              <a:lnSpc>
                <a:spcPct val="95000"/>
              </a:lnSpc>
              <a:spcBef>
                <a:spcPts val="600"/>
              </a:spcBef>
              <a:buFont typeface="Wingdings" panose="05000000000000000000" pitchFamily="2" charset="2"/>
              <a:buNone/>
            </a:pPr>
            <a:endParaRPr lang="zh-CN" altLang="en-US" sz="2000" smtClean="0">
              <a:ea typeface="宋体" panose="02010600030101010101" pitchFamily="2" charset="-122"/>
            </a:endParaRP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被投诉人1：永州市公共资源交易中心		</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地址：永州市冷水滩区逸云路1号　  邮编：425000</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联系人：张立沛   联系电话：0746-8368212</a:t>
            </a:r>
          </a:p>
          <a:p>
            <a:pPr marL="0" indent="0">
              <a:lnSpc>
                <a:spcPct val="95000"/>
              </a:lnSpc>
              <a:spcBef>
                <a:spcPts val="600"/>
              </a:spcBef>
              <a:buFont typeface="Wingdings" panose="05000000000000000000" pitchFamily="2" charset="2"/>
              <a:buNone/>
            </a:pPr>
            <a:endParaRPr lang="zh-CN" altLang="en-US" sz="2000" smtClean="0">
              <a:ea typeface="宋体" panose="02010600030101010101" pitchFamily="2" charset="-122"/>
            </a:endParaRP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被投诉人2：永州市政务服务中心		</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地址：永州市冷水滩区逸云路1号　  邮编：425000</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联系人：刘逸    联系电话：0746-8369686</a:t>
            </a: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标题 1"/>
          <p:cNvSpPr>
            <a:spLocks noGrp="1"/>
          </p:cNvSpPr>
          <p:nvPr>
            <p:ph type="title" idx="4294967295"/>
          </p:nvPr>
        </p:nvSpPr>
        <p:spPr/>
        <p:txBody>
          <a:bodyPr/>
          <a:lstStyle/>
          <a:p>
            <a:r>
              <a:rPr lang="zh-CN" altLang="en-US" smtClean="0">
                <a:ea typeface="宋体" panose="02010600030101010101" pitchFamily="2" charset="-122"/>
              </a:rPr>
              <a:t>案例：</a:t>
            </a:r>
            <a:r>
              <a:rPr lang="zh-CN" altLang="en-US" smtClean="0">
                <a:ea typeface="宋体" panose="02010600030101010101" pitchFamily="2" charset="-122"/>
                <a:sym typeface="+mn-ea"/>
              </a:rPr>
              <a:t>永州市电子政务外网项目投诉书</a:t>
            </a:r>
          </a:p>
        </p:txBody>
      </p:sp>
      <p:sp>
        <p:nvSpPr>
          <p:cNvPr id="173058" name="内容占位符 2"/>
          <p:cNvSpPr>
            <a:spLocks noGrp="1"/>
          </p:cNvSpPr>
          <p:nvPr>
            <p:ph idx="4294967295"/>
          </p:nvPr>
        </p:nvSpPr>
        <p:spPr>
          <a:xfrm>
            <a:off x="0" y="1104900"/>
            <a:ext cx="9144000" cy="5708650"/>
          </a:xfrm>
        </p:spPr>
        <p:txBody>
          <a:bodyPr/>
          <a:lstStyle/>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二、投诉项目基本情况</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采购项目名称：关于永州市本级电子政务外网网络平台扩容改造及运维外包采购项目</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采购项目编号：YZGZ-2018CGZB015          包号：/  </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采购人名称：永州市政务服务中心</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代理机构名称：永州市公共资源交易中心	</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采购文件公告： 是     公告期限：2018年3月6日 17:00</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采购结果公告： 是     公告期限：（中标公告）2018年3月23日</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                              （废标公告）2018年5月2日挂网</a:t>
            </a:r>
          </a:p>
          <a:p>
            <a:pPr marL="0" indent="0">
              <a:lnSpc>
                <a:spcPct val="95000"/>
              </a:lnSpc>
              <a:spcBef>
                <a:spcPts val="600"/>
              </a:spcBef>
              <a:buFont typeface="Wingdings" panose="05000000000000000000" pitchFamily="2" charset="2"/>
              <a:buNone/>
            </a:pPr>
            <a:endParaRPr lang="zh-CN" altLang="en-US" sz="2000" smtClean="0">
              <a:ea typeface="宋体" panose="02010600030101010101" pitchFamily="2" charset="-122"/>
            </a:endParaRP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三、质疑基本情况</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    投诉人于 2018 年 5 月 7 日，向永州市政务服务中心              提出质疑，质疑事项为  质疑澄清答复要求我公司提供的详细成本组成等材料涉及到商业机密，不符合财政部94号令相关规定。         </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    采购人于2018 年 5 月 15 日，就质疑事项作出了答复。</a:t>
            </a: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标题 1"/>
          <p:cNvSpPr>
            <a:spLocks noGrp="1"/>
          </p:cNvSpPr>
          <p:nvPr>
            <p:ph type="title" idx="4294967295"/>
          </p:nvPr>
        </p:nvSpPr>
        <p:spPr/>
        <p:txBody>
          <a:bodyPr/>
          <a:lstStyle/>
          <a:p>
            <a:r>
              <a:rPr lang="zh-CN" altLang="en-US" smtClean="0">
                <a:ea typeface="宋体" panose="02010600030101010101" pitchFamily="2" charset="-122"/>
              </a:rPr>
              <a:t>案例：</a:t>
            </a:r>
            <a:r>
              <a:rPr lang="zh-CN" altLang="en-US" smtClean="0">
                <a:ea typeface="宋体" panose="02010600030101010101" pitchFamily="2" charset="-122"/>
                <a:sym typeface="+mn-ea"/>
              </a:rPr>
              <a:t>永州市电子政务外网项目投诉书</a:t>
            </a:r>
          </a:p>
        </p:txBody>
      </p:sp>
      <p:sp>
        <p:nvSpPr>
          <p:cNvPr id="173058" name="内容占位符 2"/>
          <p:cNvSpPr>
            <a:spLocks noGrp="1"/>
          </p:cNvSpPr>
          <p:nvPr>
            <p:ph idx="4294967295"/>
          </p:nvPr>
        </p:nvSpPr>
        <p:spPr>
          <a:xfrm>
            <a:off x="0" y="1104900"/>
            <a:ext cx="9144000" cy="5708650"/>
          </a:xfrm>
        </p:spPr>
        <p:txBody>
          <a:bodyPr/>
          <a:lstStyle/>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四、投诉事项具体内容</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投诉事项1： </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质疑澄清答复要求我公司澄清我公司的具体成本组成，这涉及到我公司的商业机密，而评标委员会在没有查清该项目的行业价，也没有证实我公司的报价低于行业价和我司成本价就对该项目做废标处理。</a:t>
            </a:r>
          </a:p>
          <a:p>
            <a:pPr marL="0" indent="0">
              <a:lnSpc>
                <a:spcPct val="95000"/>
              </a:lnSpc>
              <a:spcBef>
                <a:spcPts val="600"/>
              </a:spcBef>
              <a:buFont typeface="Wingdings" panose="05000000000000000000" pitchFamily="2" charset="2"/>
              <a:buNone/>
            </a:pPr>
            <a:endParaRPr lang="zh-CN" altLang="en-US" sz="2000" smtClean="0">
              <a:ea typeface="宋体" panose="02010600030101010101" pitchFamily="2" charset="-122"/>
            </a:endParaRP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事实依据：</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1、永州市公共资源交易中心于2018年3月20日组织了永州市本级电子政务外网网络平台扩容改造及运维外包采购项目（采购编号：YZGZ-2018CGZB015）招标，中标结果公示后，我公司排名为第一名。后由于在公示期内中国电信股份有限公司永州分公司（以下简称电信公司）和中国联合网络通信集团有限公司永州分公司（以下简称联通公司）提出了质疑，永州市公共资源交易中心/永州市政务服务中心于2018年3月29日及2018年4月2日给我公司来函要求我公司对质疑项进行澄清，要求澄清我公司的具体成本组成，我公司认为详细的成本组成已涉及到我公司商业机密，尽管如此，我公司在答疑时进行了现场解答，并在短期内提供了详细的成本报价和成本明细组成。而采购人及原评标委员会认为我公司不能提供详细成本组成，无法证明我公司的报价不低于成本价，对该项目做废标处理。</a:t>
            </a: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标题 1"/>
          <p:cNvSpPr>
            <a:spLocks noGrp="1"/>
          </p:cNvSpPr>
          <p:nvPr>
            <p:ph type="title" idx="4294967295"/>
          </p:nvPr>
        </p:nvSpPr>
        <p:spPr/>
        <p:txBody>
          <a:bodyPr/>
          <a:lstStyle/>
          <a:p>
            <a:r>
              <a:rPr lang="zh-CN" altLang="en-US" smtClean="0">
                <a:ea typeface="宋体" panose="02010600030101010101" pitchFamily="2" charset="-122"/>
              </a:rPr>
              <a:t>案例：</a:t>
            </a:r>
            <a:r>
              <a:rPr lang="zh-CN" altLang="en-US" smtClean="0">
                <a:ea typeface="宋体" panose="02010600030101010101" pitchFamily="2" charset="-122"/>
                <a:sym typeface="+mn-ea"/>
              </a:rPr>
              <a:t>永州市电子政务外网项目投诉书</a:t>
            </a:r>
          </a:p>
        </p:txBody>
      </p:sp>
      <p:sp>
        <p:nvSpPr>
          <p:cNvPr id="173058" name="内容占位符 2"/>
          <p:cNvSpPr>
            <a:spLocks noGrp="1"/>
          </p:cNvSpPr>
          <p:nvPr>
            <p:ph idx="4294967295"/>
          </p:nvPr>
        </p:nvSpPr>
        <p:spPr>
          <a:xfrm>
            <a:off x="0" y="1104900"/>
            <a:ext cx="9144000" cy="5708650"/>
          </a:xfrm>
        </p:spPr>
        <p:txBody>
          <a:bodyPr/>
          <a:lstStyle/>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我公司认为该项目的“废标决定”是错误的。第一该项目没有标底；第二投标成本价是投标人为完成投标项目所需支出的个别成本，只要投标人的报价不低于自身的个别成本，即使是低于行业平均成本，也是完全可以的。第三评标委员会在没有查清该项目的行业价也没有证据证实我公司的投标报价低于行业价及个别成本价的情况下，仅仅以电信公司和联通公司的报价作为参考来说明我公司低于成本价，而他们的报价既不是行业价，也不是企业的个别成本。</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2、我公司的成本组成是不为人知的，一是成本核算过程与产品工艺流程密切相关，而工艺流程、生产方法可作为商业秘密是为世人所公认、受法律保护的, 这就从客观上对成本资料提出了保密要求。二是成本资料直接关系到企业的市场策略。竞争是市场经济下企业发展的外部推动力, 竞争是无情的, 它要求社会主义企业在满足人民群众物质文化需要的生产目的、遵纪守法的前提下, 采用灵活多样的市场定位、市场占领策略, 作出正确的产品组合、产品定价政策,而诸如此类的市场策略, 其制订无不以成本资料为基础。市场策略往往是企业“商战” 中的重要商业秘密, 它无疑也对保守企业成本资料提出要求。三是先进的成本管理方法本身也可能成为商业秘密。基于此，我公司的施工工艺、产品组合、定价政策等作为商业秘密是成本核算的重要部分，因此我公司的具体成本组成是商业秘密，且符合相关法律规定（具体见法律依据）。</a:t>
            </a: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标题 1"/>
          <p:cNvSpPr>
            <a:spLocks noGrp="1"/>
          </p:cNvSpPr>
          <p:nvPr>
            <p:ph type="title" idx="4294967295"/>
          </p:nvPr>
        </p:nvSpPr>
        <p:spPr/>
        <p:txBody>
          <a:bodyPr/>
          <a:lstStyle/>
          <a:p>
            <a:r>
              <a:rPr lang="zh-CN" altLang="en-US" smtClean="0">
                <a:ea typeface="宋体" panose="02010600030101010101" pitchFamily="2" charset="-122"/>
              </a:rPr>
              <a:t>案例：</a:t>
            </a:r>
            <a:r>
              <a:rPr lang="zh-CN" altLang="en-US" smtClean="0">
                <a:ea typeface="宋体" panose="02010600030101010101" pitchFamily="2" charset="-122"/>
                <a:sym typeface="+mn-ea"/>
              </a:rPr>
              <a:t>永州市电子政务外网项目投诉书</a:t>
            </a:r>
          </a:p>
        </p:txBody>
      </p:sp>
      <p:sp>
        <p:nvSpPr>
          <p:cNvPr id="173058" name="内容占位符 2"/>
          <p:cNvSpPr>
            <a:spLocks noGrp="1"/>
          </p:cNvSpPr>
          <p:nvPr>
            <p:ph idx="4294967295"/>
          </p:nvPr>
        </p:nvSpPr>
        <p:spPr>
          <a:xfrm>
            <a:off x="0" y="1033145"/>
            <a:ext cx="9144000" cy="5708650"/>
          </a:xfrm>
        </p:spPr>
        <p:txBody>
          <a:bodyPr/>
          <a:lstStyle/>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3、在评标现场，评标委员会并没有对我公司报价提出质疑或异议，也当场公布了评标结果（我公司为第一名）。评标委员会不能因为其他供应商提出质疑而对我公司报价与成本进行质疑。与政府招投标法（中华人民共和国财政部令第87号）第六十条不符。</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4、我公司于2018年5月7日向永州市政务服务中心及永州市公共资源交易中心进行质疑，但永州市公共资源交易中心接收后拒绝签字，也没有回复；永州市政务服务中心虽然接收了，但也未正面回复我公司质疑，仅回复了告知函，告知我公司该项目已做废标处理，若我公司有异议可以向财政部门依法进行投诉。</a:t>
            </a:r>
          </a:p>
          <a:p>
            <a:pPr marL="0" indent="0">
              <a:lnSpc>
                <a:spcPct val="95000"/>
              </a:lnSpc>
              <a:spcBef>
                <a:spcPts val="600"/>
              </a:spcBef>
              <a:buFont typeface="Wingdings" panose="05000000000000000000" pitchFamily="2" charset="2"/>
              <a:buNone/>
            </a:pPr>
            <a:endParaRPr lang="zh-CN" altLang="en-US" sz="2000" smtClean="0">
              <a:ea typeface="宋体" panose="02010600030101010101" pitchFamily="2" charset="-122"/>
            </a:endParaRP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法律依据：</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1、《政府采购质疑和投诉办法》（中华人民共和国财政部令第94号）第十五条，质疑答复应当包括下列内容：（一）质疑供应商的姓名或者名称；（二）收到质疑函的日期、质疑项目名称及编号；（三）质疑事项、质疑答复的具体内容、事实依据和法律依据；（四）告知质疑供应商依法投诉的权利；（五）质疑答复人名称；（六）答复质疑的日期。质疑答复的内容不得涉及商业秘密。</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2、根据国家工商行政管理局发布的《关于禁止侵犯商业秘密行为的若干规定》第二条：商业秘密，是指不为公众所知悉、能为权利人带来经济利益、具有实用性并经权利人采取保密措施的技术信息和经营信息。本规定所称不为公众所知悉</a:t>
            </a: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标题 1"/>
          <p:cNvSpPr>
            <a:spLocks noGrp="1"/>
          </p:cNvSpPr>
          <p:nvPr>
            <p:ph type="title" idx="4294967295"/>
          </p:nvPr>
        </p:nvSpPr>
        <p:spPr/>
        <p:txBody>
          <a:bodyPr/>
          <a:lstStyle/>
          <a:p>
            <a:r>
              <a:rPr lang="zh-CN" altLang="en-US" smtClean="0">
                <a:ea typeface="宋体" panose="02010600030101010101" pitchFamily="2" charset="-122"/>
              </a:rPr>
              <a:t>案例：</a:t>
            </a:r>
            <a:r>
              <a:rPr lang="zh-CN" altLang="en-US" smtClean="0">
                <a:ea typeface="宋体" panose="02010600030101010101" pitchFamily="2" charset="-122"/>
                <a:sym typeface="+mn-ea"/>
              </a:rPr>
              <a:t>永州市电子政务外网项目投诉书</a:t>
            </a:r>
          </a:p>
        </p:txBody>
      </p:sp>
      <p:sp>
        <p:nvSpPr>
          <p:cNvPr id="173058" name="内容占位符 2"/>
          <p:cNvSpPr>
            <a:spLocks noGrp="1"/>
          </p:cNvSpPr>
          <p:nvPr>
            <p:ph idx="4294967295"/>
          </p:nvPr>
        </p:nvSpPr>
        <p:spPr>
          <a:xfrm>
            <a:off x="0" y="1104900"/>
            <a:ext cx="9144000" cy="5708650"/>
          </a:xfrm>
        </p:spPr>
        <p:txBody>
          <a:bodyPr/>
          <a:lstStyle/>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是指该信息是不能从公开渠道直接获取的。本规定所称能为权利人带来经济利益、具有实用性，是指该信息具有确定的可应用性，能为权利人带来现实的或者潜在的经济利益或者竞争优势。本规定所称权利人采取保密措施，包括订立保密协议，建立保密制度及采取其他合理的保密措施。本规定所称技术信息和经营信息，包括设计、程序、产品配方、制作工艺、制作方法、管理诀窍、客户名单、货源情报、产销策略、招投标中的标底及标书内容等信息。</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《中华人民共和国反不正当竞争法》第九条：经营者不得实施下列侵犯商业秘密的行为：</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（一）以盗窃、贿赂、欺诈、胁迫或者其他不正当手段获取权利人的商业秘密；　　</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（二）披露、使用或者允许他人使用以前项手段获取的权利人的商业秘密；</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（三）违反约定或者违反权利人有关保守商业秘密的要求，披露、使用或者允许他人使用其所掌握的商业秘密。</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第三人明知或者应知商业秘密权利人的员工、前员工或者其他单位、个人实施前款所列违法行为，仍获取、披露、使用或者允许他人使用该商业秘密的，视为侵犯商业秘密。</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本法所称的商业秘密，是指不为公众所知悉、具有商业价值并经权利人采取相应保密措施的技术信息和经营信息。</a:t>
            </a:r>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标题 1"/>
          <p:cNvSpPr>
            <a:spLocks noGrp="1"/>
          </p:cNvSpPr>
          <p:nvPr>
            <p:ph type="title" idx="4294967295"/>
          </p:nvPr>
        </p:nvSpPr>
        <p:spPr/>
        <p:txBody>
          <a:bodyPr/>
          <a:lstStyle/>
          <a:p>
            <a:r>
              <a:rPr lang="zh-CN" altLang="en-US" smtClean="0">
                <a:ea typeface="宋体" panose="02010600030101010101" pitchFamily="2" charset="-122"/>
              </a:rPr>
              <a:t>案例：</a:t>
            </a:r>
            <a:r>
              <a:rPr lang="zh-CN" altLang="en-US" smtClean="0">
                <a:ea typeface="宋体" panose="02010600030101010101" pitchFamily="2" charset="-122"/>
                <a:sym typeface="+mn-ea"/>
              </a:rPr>
              <a:t>永州市电子政务外网项目投诉书</a:t>
            </a:r>
          </a:p>
        </p:txBody>
      </p:sp>
      <p:sp>
        <p:nvSpPr>
          <p:cNvPr id="173058" name="内容占位符 2"/>
          <p:cNvSpPr>
            <a:spLocks noGrp="1"/>
          </p:cNvSpPr>
          <p:nvPr>
            <p:ph idx="4294967295"/>
          </p:nvPr>
        </p:nvSpPr>
        <p:spPr>
          <a:xfrm>
            <a:off x="0" y="1104900"/>
            <a:ext cx="9144000" cy="5708650"/>
          </a:xfrm>
        </p:spPr>
        <p:txBody>
          <a:bodyPr/>
          <a:lstStyle/>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3、《政府采购货物和服务招标投标管理办法》（中华人民共和国财政部令第87号）第六十条：</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评标委员会认为投标人的报价明显低于其他通过符合性审查投标人的报价，有可能影响产品质量或者不能诚信履约的，应当要求其在评标现场合理的时间内提供书面说明，必要时提交相关证明材料；投标人不能证明其报价合理性的，评标委员会应当将其作为无效投标处理。</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4、《政府采购质疑和投诉办法》</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第三十六条 采购人、采购代理机构有下列情形之一的，由财政部门责令限期整改；情节严重的，给予警告，对直接负责人的主管人员和其他直接责任人员，由其性质主管部门或者有关机关给予处分，并予通报：</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（一）拒收质疑供应商在法定质疑期内发出的质疑函</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（二）对质疑不予答复或者答复与事实明显不符，并不能作出合理说明；</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（三）拒绝配合财政部门处理投诉事宜</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标题 1"/>
          <p:cNvSpPr>
            <a:spLocks noGrp="1"/>
          </p:cNvSpPr>
          <p:nvPr>
            <p:ph type="title" idx="4294967295"/>
          </p:nvPr>
        </p:nvSpPr>
        <p:spPr>
          <a:xfrm>
            <a:off x="304800" y="71438"/>
            <a:ext cx="8458200" cy="1071562"/>
          </a:xfrm>
        </p:spPr>
        <p:txBody>
          <a:bodyPr/>
          <a:lstStyle/>
          <a:p>
            <a:pPr eaLnBrk="1" hangingPunct="1"/>
            <a:r>
              <a:rPr lang="zh-CN" altLang="en-US" dirty="0" smtClean="0">
                <a:ea typeface="宋体" panose="02010600030101010101" pitchFamily="2" charset="-122"/>
              </a:rPr>
              <a:t>公开招标失败后选择竞争性谈判</a:t>
            </a:r>
            <a:r>
              <a:rPr lang="en-US" altLang="zh-CN" dirty="0" smtClean="0">
                <a:ea typeface="宋体" panose="02010600030101010101" pitchFamily="2" charset="-122"/>
              </a:rPr>
              <a:t/>
            </a:r>
            <a:br>
              <a:rPr lang="en-US" altLang="zh-CN" dirty="0" smtClean="0">
                <a:ea typeface="宋体" panose="02010600030101010101" pitchFamily="2" charset="-122"/>
              </a:rPr>
            </a:br>
            <a:r>
              <a:rPr lang="en-US" altLang="zh-CN" sz="2400" dirty="0" smtClean="0">
                <a:ea typeface="宋体" panose="02010600030101010101" pitchFamily="2" charset="-122"/>
              </a:rPr>
              <a:t>《</a:t>
            </a:r>
            <a:r>
              <a:rPr lang="zh-CN" altLang="en-US" sz="2400" dirty="0" smtClean="0">
                <a:ea typeface="宋体" panose="02010600030101010101" pitchFamily="2" charset="-122"/>
              </a:rPr>
              <a:t>政府采购非招标采购方式管理办法</a:t>
            </a:r>
            <a:r>
              <a:rPr lang="en-US" altLang="zh-CN" sz="2400" dirty="0" smtClean="0">
                <a:ea typeface="宋体" panose="02010600030101010101" pitchFamily="2" charset="-122"/>
              </a:rPr>
              <a:t>》</a:t>
            </a:r>
            <a:endParaRPr lang="zh-CN" altLang="en-US" sz="2400" dirty="0" smtClean="0">
              <a:ea typeface="宋体" panose="02010600030101010101" pitchFamily="2" charset="-122"/>
            </a:endParaRPr>
          </a:p>
        </p:txBody>
      </p:sp>
      <p:sp>
        <p:nvSpPr>
          <p:cNvPr id="177155" name="内容占位符 2"/>
          <p:cNvSpPr>
            <a:spLocks noGrp="1"/>
          </p:cNvSpPr>
          <p:nvPr>
            <p:ph idx="4294967295"/>
          </p:nvPr>
        </p:nvSpPr>
        <p:spPr>
          <a:xfrm>
            <a:off x="32" y="1357321"/>
            <a:ext cx="9001124" cy="4500571"/>
          </a:xfrm>
        </p:spPr>
        <p:txBody>
          <a:bodyPr/>
          <a:lstStyle/>
          <a:p>
            <a:pPr eaLnBrk="1" hangingPunct="1">
              <a:buNone/>
            </a:pPr>
            <a:r>
              <a:rPr lang="en-US" altLang="zh-CN" sz="2400" b="1" dirty="0" smtClean="0"/>
              <a:t>    </a:t>
            </a:r>
            <a:r>
              <a:rPr lang="zh-CN" altLang="zh-CN" sz="2400" b="1" dirty="0" smtClean="0"/>
              <a:t>第二十七条</a:t>
            </a:r>
            <a:r>
              <a:rPr lang="zh-CN" altLang="zh-CN" sz="2400" dirty="0" smtClean="0"/>
              <a:t>　符合下列情形之一的采购项目，可以采用竞争性谈判方式采购：</a:t>
            </a:r>
            <a:r>
              <a:rPr lang="en-US" altLang="zh-CN" sz="2400" dirty="0" smtClean="0"/>
              <a:t/>
            </a:r>
            <a:br>
              <a:rPr lang="en-US" altLang="zh-CN" sz="2400" dirty="0" smtClean="0"/>
            </a:br>
            <a:r>
              <a:rPr lang="zh-CN" altLang="zh-CN" sz="2400" dirty="0" smtClean="0"/>
              <a:t>　　（一）招标后没有供应商投标或者没有合格标的，或者重新招标未能成立的；</a:t>
            </a:r>
            <a:r>
              <a:rPr lang="en-US" altLang="zh-CN" sz="2400" dirty="0" smtClean="0"/>
              <a:t/>
            </a:r>
            <a:br>
              <a:rPr lang="en-US" altLang="zh-CN" sz="2400" dirty="0" smtClean="0"/>
            </a:br>
            <a:r>
              <a:rPr lang="zh-CN" altLang="zh-CN" sz="2400" dirty="0" smtClean="0"/>
              <a:t>　　（二）技术复杂或者性质特殊，不能确定详细规格或者具体要求的；</a:t>
            </a:r>
            <a:r>
              <a:rPr lang="en-US" altLang="zh-CN" sz="2400" dirty="0" smtClean="0"/>
              <a:t/>
            </a:r>
            <a:br>
              <a:rPr lang="en-US" altLang="zh-CN" sz="2400" dirty="0" smtClean="0"/>
            </a:br>
            <a:r>
              <a:rPr lang="zh-CN" altLang="zh-CN" sz="2400" dirty="0" smtClean="0"/>
              <a:t>　　（三）非采购人所能预见的原因或者非采购人拖延造成采用招标所需时间不能满足用户紧急需要的；</a:t>
            </a:r>
            <a:r>
              <a:rPr lang="en-US" altLang="zh-CN" sz="2400" dirty="0" smtClean="0"/>
              <a:t/>
            </a:r>
            <a:br>
              <a:rPr lang="en-US" altLang="zh-CN" sz="2400" dirty="0" smtClean="0"/>
            </a:br>
            <a:r>
              <a:rPr lang="zh-CN" altLang="zh-CN" sz="2400" dirty="0" smtClean="0"/>
              <a:t>　　（四）因艺术品采购、专利、专有技术或者服务的时间、数量事先不能确定等原因不能事先计算出价格总额的。</a:t>
            </a:r>
            <a:r>
              <a:rPr lang="en-US" altLang="zh-CN" sz="2400" dirty="0" smtClean="0"/>
              <a:t/>
            </a:r>
            <a:br>
              <a:rPr lang="en-US" altLang="zh-CN" sz="2400" dirty="0" smtClean="0"/>
            </a:br>
            <a:r>
              <a:rPr lang="zh-CN" altLang="zh-CN" sz="2400" dirty="0" smtClean="0"/>
              <a:t>　　公开招标的货物、服务采购项目，招标过程中提交投标文件或者经评审实质性响应招标文件要求的供应商只有两家时，采购人、采购代理机构按照本办法第四条经本级财政部门批准后可以</a:t>
            </a:r>
            <a:r>
              <a:rPr lang="zh-CN" altLang="zh-CN" sz="2400" b="1" dirty="0" smtClean="0"/>
              <a:t>与该两家供应商进行竞争性谈判采购</a:t>
            </a:r>
            <a:r>
              <a:rPr lang="zh-CN" altLang="en-US" sz="2400" dirty="0" smtClean="0"/>
              <a:t>。。。</a:t>
            </a:r>
            <a:endParaRPr lang="zh-CN" altLang="en-US" sz="1800" dirty="0" smtClean="0">
              <a:latin typeface="楷体_GB2312"/>
              <a:ea typeface="楷体_GB2312"/>
              <a:cs typeface="楷体_GB2312"/>
            </a:endParaRP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标题 1"/>
          <p:cNvSpPr>
            <a:spLocks noGrp="1"/>
          </p:cNvSpPr>
          <p:nvPr>
            <p:ph type="title" idx="4294967295"/>
          </p:nvPr>
        </p:nvSpPr>
        <p:spPr/>
        <p:txBody>
          <a:bodyPr/>
          <a:lstStyle/>
          <a:p>
            <a:r>
              <a:rPr lang="zh-CN" altLang="en-US" smtClean="0">
                <a:ea typeface="宋体" panose="02010600030101010101" pitchFamily="2" charset="-122"/>
              </a:rPr>
              <a:t>案例：</a:t>
            </a:r>
            <a:r>
              <a:rPr lang="zh-CN" altLang="en-US" smtClean="0">
                <a:ea typeface="宋体" panose="02010600030101010101" pitchFamily="2" charset="-122"/>
                <a:sym typeface="+mn-ea"/>
              </a:rPr>
              <a:t>永州市电子政务外网项目投诉书</a:t>
            </a:r>
          </a:p>
        </p:txBody>
      </p:sp>
      <p:sp>
        <p:nvSpPr>
          <p:cNvPr id="173058" name="内容占位符 2"/>
          <p:cNvSpPr>
            <a:spLocks noGrp="1"/>
          </p:cNvSpPr>
          <p:nvPr>
            <p:ph idx="4294967295"/>
          </p:nvPr>
        </p:nvSpPr>
        <p:spPr>
          <a:xfrm>
            <a:off x="0" y="1104900"/>
            <a:ext cx="9144000" cy="5708650"/>
          </a:xfrm>
        </p:spPr>
        <p:txBody>
          <a:bodyPr/>
          <a:lstStyle/>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五、与投诉事项相关的投诉请求</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请求：</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根据《中华人民共和国政府采购法》、《政府采购货物和服务招投标管理办法》（财政部第87号令）、《中华人民共和国政府采购法实施条例》、《政府采购质疑和投诉办法》（财政部第94号令）的规定，我公司请求如下：</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一是撤销对“永州市本级电子政务外网网络平台扩容改造及运维外包采购项目”的废标决定。</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二是决定我公司为该项目的合法中标人。</a:t>
            </a:r>
          </a:p>
          <a:p>
            <a:pPr marL="0" indent="0">
              <a:lnSpc>
                <a:spcPct val="95000"/>
              </a:lnSpc>
              <a:spcBef>
                <a:spcPts val="600"/>
              </a:spcBef>
              <a:buFont typeface="Wingdings" panose="05000000000000000000" pitchFamily="2" charset="2"/>
              <a:buNone/>
            </a:pPr>
            <a:endParaRPr lang="zh-CN" altLang="en-US" sz="2000" smtClean="0">
              <a:ea typeface="宋体" panose="02010600030101010101" pitchFamily="2" charset="-122"/>
            </a:endParaRPr>
          </a:p>
          <a:p>
            <a:pPr marL="0" indent="0">
              <a:lnSpc>
                <a:spcPct val="95000"/>
              </a:lnSpc>
              <a:spcBef>
                <a:spcPts val="600"/>
              </a:spcBef>
              <a:buFont typeface="Wingdings" panose="05000000000000000000" pitchFamily="2" charset="2"/>
              <a:buNone/>
            </a:pPr>
            <a:endParaRPr lang="zh-CN" altLang="en-US" sz="2000" smtClean="0">
              <a:ea typeface="宋体" panose="02010600030101010101" pitchFamily="2" charset="-122"/>
            </a:endParaRP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签字（签章）：                公章：</a:t>
            </a: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日期：2018年6月11日</a:t>
            </a:r>
          </a:p>
          <a:p>
            <a:pPr marL="0" indent="0">
              <a:lnSpc>
                <a:spcPct val="95000"/>
              </a:lnSpc>
              <a:spcBef>
                <a:spcPts val="600"/>
              </a:spcBef>
              <a:buFont typeface="Wingdings" panose="05000000000000000000" pitchFamily="2" charset="2"/>
              <a:buNone/>
            </a:pPr>
            <a:endParaRPr lang="zh-CN" altLang="en-US" sz="2000" smtClean="0">
              <a:ea typeface="宋体" panose="02010600030101010101" pitchFamily="2" charset="-122"/>
            </a:endParaRPr>
          </a:p>
          <a:p>
            <a:pPr marL="0" indent="0">
              <a:lnSpc>
                <a:spcPct val="95000"/>
              </a:lnSpc>
              <a:spcBef>
                <a:spcPts val="600"/>
              </a:spcBef>
              <a:buFont typeface="Wingdings" panose="05000000000000000000" pitchFamily="2" charset="2"/>
              <a:buNone/>
            </a:pPr>
            <a:r>
              <a:rPr lang="zh-CN" altLang="en-US" sz="2000" smtClean="0">
                <a:ea typeface="宋体" panose="02010600030101010101" pitchFamily="2" charset="-122"/>
              </a:rPr>
              <a:t>附：本投诉书1份。授权委托书 1份。永州市公共资源交易中心/永州市政务服务中心函件 4 份。永州市财政局投诉修改补正通知书 1 份。我公司澄清材料 2 份。我公司补充证明材料  1  份。我公司质疑材料 1份。</a:t>
            </a: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5" name="Rectangle 2"/>
          <p:cNvSpPr>
            <a:spLocks noGrp="1" noChangeArrowheads="1"/>
          </p:cNvSpPr>
          <p:nvPr>
            <p:ph type="title"/>
          </p:nvPr>
        </p:nvSpPr>
        <p:spPr/>
        <p:txBody>
          <a:bodyPr/>
          <a:lstStyle/>
          <a:p>
            <a:pPr eaLnBrk="1" hangingPunct="1"/>
            <a:r>
              <a:rPr lang="zh-CN" altLang="en-US" smtClean="0">
                <a:ea typeface="宋体" panose="02010600030101010101" pitchFamily="2" charset="-122"/>
              </a:rPr>
              <a:t>行政处罚</a:t>
            </a:r>
          </a:p>
        </p:txBody>
      </p:sp>
      <p:sp>
        <p:nvSpPr>
          <p:cNvPr id="182276" name="Rectangle 3"/>
          <p:cNvSpPr>
            <a:spLocks noGrp="1" noChangeArrowheads="1"/>
          </p:cNvSpPr>
          <p:nvPr>
            <p:ph type="body" idx="1"/>
          </p:nvPr>
        </p:nvSpPr>
        <p:spPr>
          <a:xfrm>
            <a:off x="684214" y="1700214"/>
            <a:ext cx="7561263" cy="4537075"/>
          </a:xfrm>
        </p:spPr>
        <p:txBody>
          <a:bodyPr/>
          <a:lstStyle/>
          <a:p>
            <a:pPr eaLnBrk="1" hangingPunct="1">
              <a:spcBef>
                <a:spcPct val="50000"/>
              </a:spcBef>
            </a:pPr>
            <a:r>
              <a:rPr lang="zh-CN" altLang="en-US" sz="2400" smtClean="0">
                <a:ea typeface="宋体" panose="02010600030101010101" pitchFamily="2" charset="-122"/>
              </a:rPr>
              <a:t>行政处罚是指行政主体为了维护公共利益和社会秩序，保护公民、法人或者其他组织的合法权益，对行政相对人违反行政管理秩序但尚未构成犯罪的违法行为依法给予相应法律制裁的具体行政行为。在招标投标争议中，行政相对人（包括招标人、招标代理机构、投标人以及相关自然人）也有可能违反招标投标相关管理秩序，此时，招标投标监督机构有权对其进行行政处罚。</a:t>
            </a:r>
          </a:p>
          <a:p>
            <a:pPr eaLnBrk="1" hangingPunct="1">
              <a:spcBef>
                <a:spcPct val="50000"/>
              </a:spcBef>
            </a:pPr>
            <a:r>
              <a:rPr lang="zh-CN" altLang="en-US" sz="2400" smtClean="0">
                <a:ea typeface="宋体" panose="02010600030101010101" pitchFamily="2" charset="-122"/>
              </a:rPr>
              <a:t>行政处罚的种类有：</a:t>
            </a:r>
            <a:r>
              <a:rPr lang="zh-CN" altLang="en-US" sz="2400" b="1" smtClean="0">
                <a:ea typeface="宋体" panose="02010600030101010101" pitchFamily="2" charset="-122"/>
              </a:rPr>
              <a:t>警告</a:t>
            </a:r>
            <a:r>
              <a:rPr lang="zh-CN" altLang="en-US" sz="2400" smtClean="0">
                <a:ea typeface="宋体" panose="02010600030101010101" pitchFamily="2" charset="-122"/>
              </a:rPr>
              <a:t>；</a:t>
            </a:r>
            <a:r>
              <a:rPr lang="zh-CN" altLang="en-US" sz="2400" b="1" smtClean="0">
                <a:ea typeface="宋体" panose="02010600030101010101" pitchFamily="2" charset="-122"/>
              </a:rPr>
              <a:t>罚款</a:t>
            </a:r>
            <a:r>
              <a:rPr lang="zh-CN" altLang="en-US" sz="2400" smtClean="0">
                <a:ea typeface="宋体" panose="02010600030101010101" pitchFamily="2" charset="-122"/>
              </a:rPr>
              <a:t>；</a:t>
            </a:r>
            <a:r>
              <a:rPr lang="zh-CN" altLang="en-US" sz="2400" b="1" smtClean="0">
                <a:ea typeface="宋体" panose="02010600030101010101" pitchFamily="2" charset="-122"/>
              </a:rPr>
              <a:t>没收违法所得、没收非法财物</a:t>
            </a:r>
            <a:r>
              <a:rPr lang="zh-CN" altLang="en-US" sz="2400" smtClean="0">
                <a:ea typeface="宋体" panose="02010600030101010101" pitchFamily="2" charset="-122"/>
              </a:rPr>
              <a:t>；</a:t>
            </a:r>
            <a:r>
              <a:rPr lang="zh-CN" altLang="en-US" sz="2400" b="1" smtClean="0">
                <a:ea typeface="宋体" panose="02010600030101010101" pitchFamily="2" charset="-122"/>
              </a:rPr>
              <a:t>责令停产停业</a:t>
            </a:r>
            <a:r>
              <a:rPr lang="zh-CN" altLang="en-US" sz="2400" smtClean="0">
                <a:ea typeface="宋体" panose="02010600030101010101" pitchFamily="2" charset="-122"/>
              </a:rPr>
              <a:t>；</a:t>
            </a:r>
            <a:r>
              <a:rPr lang="zh-CN" altLang="en-US" sz="2400" b="1" smtClean="0">
                <a:ea typeface="宋体" panose="02010600030101010101" pitchFamily="2" charset="-122"/>
              </a:rPr>
              <a:t>暂扣或者吊销许可证、暂扣或者吊销执照</a:t>
            </a:r>
            <a:r>
              <a:rPr lang="zh-CN" altLang="en-US" sz="2400" smtClean="0">
                <a:ea typeface="宋体" panose="02010600030101010101" pitchFamily="2" charset="-122"/>
              </a:rPr>
              <a:t>；</a:t>
            </a:r>
            <a:r>
              <a:rPr lang="zh-CN" altLang="en-US" sz="2400" b="1" smtClean="0">
                <a:ea typeface="宋体" panose="02010600030101010101" pitchFamily="2" charset="-122"/>
              </a:rPr>
              <a:t>行政拘留</a:t>
            </a:r>
            <a:r>
              <a:rPr lang="zh-CN" altLang="en-US" sz="2400" smtClean="0">
                <a:ea typeface="宋体" panose="02010600030101010101" pitchFamily="2" charset="-122"/>
              </a:rPr>
              <a:t>；</a:t>
            </a:r>
            <a:r>
              <a:rPr lang="zh-CN" altLang="en-US" sz="2400" b="1" smtClean="0">
                <a:ea typeface="宋体" panose="02010600030101010101" pitchFamily="2" charset="-122"/>
              </a:rPr>
              <a:t>法律、行政法规规定的其他行政处罚</a:t>
            </a:r>
            <a:r>
              <a:rPr lang="zh-CN" altLang="en-US" sz="2400" smtClean="0">
                <a:ea typeface="宋体" panose="02010600030101010101" pitchFamily="2" charset="-122"/>
              </a:rPr>
              <a:t>。</a:t>
            </a:r>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9" name="Rectangle 2"/>
          <p:cNvSpPr>
            <a:spLocks noGrp="1" noChangeArrowheads="1"/>
          </p:cNvSpPr>
          <p:nvPr>
            <p:ph type="title"/>
          </p:nvPr>
        </p:nvSpPr>
        <p:spPr>
          <a:xfrm>
            <a:off x="395288" y="177801"/>
            <a:ext cx="8458200" cy="658813"/>
          </a:xfrm>
        </p:spPr>
        <p:txBody>
          <a:bodyPr/>
          <a:lstStyle/>
          <a:p>
            <a:pPr eaLnBrk="1" hangingPunct="1"/>
            <a:r>
              <a:rPr lang="zh-CN" altLang="en-US" smtClean="0">
                <a:ea typeface="宋体" panose="02010600030101010101" pitchFamily="2" charset="-122"/>
              </a:rPr>
              <a:t>招标投标行政争议的解决</a:t>
            </a:r>
          </a:p>
        </p:txBody>
      </p:sp>
      <p:sp>
        <p:nvSpPr>
          <p:cNvPr id="183300" name="Rectangle 3"/>
          <p:cNvSpPr>
            <a:spLocks noGrp="1" noChangeArrowheads="1"/>
          </p:cNvSpPr>
          <p:nvPr>
            <p:ph type="body" idx="1"/>
          </p:nvPr>
        </p:nvSpPr>
        <p:spPr>
          <a:xfrm>
            <a:off x="1522414" y="1622426"/>
            <a:ext cx="6403975" cy="4778375"/>
          </a:xfrm>
        </p:spPr>
        <p:txBody>
          <a:bodyPr/>
          <a:lstStyle/>
          <a:p>
            <a:pPr eaLnBrk="1" hangingPunct="1">
              <a:lnSpc>
                <a:spcPct val="80000"/>
              </a:lnSpc>
              <a:buFont typeface="Wingdings" panose="05000000000000000000" pitchFamily="2" charset="2"/>
              <a:buNone/>
            </a:pPr>
            <a:endParaRPr lang="zh-CN" altLang="en-US" smtClean="0">
              <a:ea typeface="宋体" panose="02010600030101010101" pitchFamily="2" charset="-122"/>
            </a:endParaRPr>
          </a:p>
          <a:p>
            <a:pPr eaLnBrk="1" hangingPunct="1">
              <a:lnSpc>
                <a:spcPct val="80000"/>
              </a:lnSpc>
              <a:buFont typeface="Wingdings" panose="05000000000000000000" pitchFamily="2" charset="2"/>
              <a:buNone/>
            </a:pPr>
            <a:r>
              <a:rPr lang="zh-CN" altLang="en-US" b="1" smtClean="0">
                <a:solidFill>
                  <a:schemeClr val="accent2"/>
                </a:solidFill>
                <a:ea typeface="宋体" panose="02010600030101010101" pitchFamily="2" charset="-122"/>
              </a:rPr>
              <a:t>行政复议</a:t>
            </a:r>
          </a:p>
          <a:p>
            <a:pPr eaLnBrk="1" hangingPunct="1">
              <a:lnSpc>
                <a:spcPct val="80000"/>
              </a:lnSpc>
              <a:buFont typeface="Wingdings" panose="05000000000000000000" pitchFamily="2" charset="2"/>
              <a:buNone/>
            </a:pPr>
            <a:r>
              <a:rPr lang="zh-CN" altLang="en-US" smtClean="0">
                <a:latin typeface="隶书" pitchFamily="49" charset="-122"/>
                <a:ea typeface="隶书" pitchFamily="49" charset="-122"/>
              </a:rPr>
              <a:t>处理主体：行政监督部门的本级人民政府或上级主管部门</a:t>
            </a:r>
          </a:p>
          <a:p>
            <a:pPr eaLnBrk="1" hangingPunct="1">
              <a:lnSpc>
                <a:spcPct val="80000"/>
              </a:lnSpc>
              <a:buFont typeface="Wingdings" panose="05000000000000000000" pitchFamily="2" charset="2"/>
              <a:buNone/>
            </a:pPr>
            <a:endParaRPr lang="zh-CN" altLang="en-US" smtClean="0">
              <a:ea typeface="宋体" panose="02010600030101010101" pitchFamily="2" charset="-122"/>
            </a:endParaRPr>
          </a:p>
          <a:p>
            <a:pPr eaLnBrk="1" hangingPunct="1">
              <a:lnSpc>
                <a:spcPct val="80000"/>
              </a:lnSpc>
              <a:buFont typeface="Wingdings" panose="05000000000000000000" pitchFamily="2" charset="2"/>
              <a:buNone/>
            </a:pPr>
            <a:r>
              <a:rPr lang="zh-CN" altLang="en-US" b="1" smtClean="0">
                <a:solidFill>
                  <a:schemeClr val="accent2"/>
                </a:solidFill>
                <a:ea typeface="宋体" panose="02010600030101010101" pitchFamily="2" charset="-122"/>
              </a:rPr>
              <a:t>行政诉讼</a:t>
            </a:r>
          </a:p>
          <a:p>
            <a:pPr eaLnBrk="1" hangingPunct="1">
              <a:lnSpc>
                <a:spcPct val="80000"/>
              </a:lnSpc>
              <a:buFont typeface="Wingdings" panose="05000000000000000000" pitchFamily="2" charset="2"/>
              <a:buNone/>
            </a:pPr>
            <a:r>
              <a:rPr lang="zh-CN" altLang="en-US" smtClean="0">
                <a:latin typeface="隶书" pitchFamily="49" charset="-122"/>
                <a:ea typeface="隶书" pitchFamily="49" charset="-122"/>
              </a:rPr>
              <a:t>处理主体：有管辖权的人民法院</a:t>
            </a:r>
          </a:p>
        </p:txBody>
      </p:sp>
      <p:pic>
        <p:nvPicPr>
          <p:cNvPr id="183301" name="Picture 5" descr="行政司法长官"/>
          <p:cNvPicPr>
            <a:picLocks noChangeAspect="1" noChangeArrowheads="1"/>
          </p:cNvPicPr>
          <p:nvPr/>
        </p:nvPicPr>
        <p:blipFill>
          <a:blip r:embed="rId2" cstate="print"/>
          <a:srcRect/>
          <a:stretch>
            <a:fillRect/>
          </a:stretch>
        </p:blipFill>
        <p:spPr bwMode="auto">
          <a:xfrm>
            <a:off x="6804025" y="4292600"/>
            <a:ext cx="1828800" cy="18288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3" name="Rectangle 2"/>
          <p:cNvSpPr>
            <a:spLocks noGrp="1" noChangeArrowheads="1"/>
          </p:cNvSpPr>
          <p:nvPr>
            <p:ph type="title"/>
          </p:nvPr>
        </p:nvSpPr>
        <p:spPr/>
        <p:txBody>
          <a:bodyPr/>
          <a:lstStyle/>
          <a:p>
            <a:pPr eaLnBrk="1" hangingPunct="1"/>
            <a:r>
              <a:rPr lang="zh-CN" altLang="en-US" smtClean="0">
                <a:ea typeface="宋体" panose="02010600030101010101" pitchFamily="2" charset="-122"/>
              </a:rPr>
              <a:t>行政复议</a:t>
            </a:r>
          </a:p>
        </p:txBody>
      </p:sp>
      <p:sp>
        <p:nvSpPr>
          <p:cNvPr id="184324" name="Rectangle 3"/>
          <p:cNvSpPr>
            <a:spLocks noGrp="1" noChangeArrowheads="1"/>
          </p:cNvSpPr>
          <p:nvPr>
            <p:ph type="body" idx="1"/>
          </p:nvPr>
        </p:nvSpPr>
        <p:spPr>
          <a:xfrm>
            <a:off x="835026" y="1628776"/>
            <a:ext cx="7265988" cy="4772025"/>
          </a:xfrm>
        </p:spPr>
        <p:txBody>
          <a:bodyPr/>
          <a:lstStyle/>
          <a:p>
            <a:pPr eaLnBrk="1" hangingPunct="1">
              <a:buFont typeface="Wingdings" panose="05000000000000000000" pitchFamily="2" charset="2"/>
              <a:buNone/>
            </a:pPr>
            <a:r>
              <a:rPr lang="zh-CN" altLang="en-US" sz="2400" smtClean="0">
                <a:latin typeface="宋体" panose="02010600030101010101" pitchFamily="2" charset="-122"/>
                <a:ea typeface="宋体" panose="02010600030101010101" pitchFamily="2" charset="-122"/>
              </a:rPr>
              <a:t>  招标投标争议的行政复议，是指招标投标的民事主体认为招标投标监督机构的行政行为违法，向行政机关提出要求重新处理的一种制度。</a:t>
            </a:r>
          </a:p>
          <a:p>
            <a:pPr eaLnBrk="1" hangingPunct="1">
              <a:buFont typeface="Wingdings" panose="05000000000000000000" pitchFamily="2" charset="2"/>
              <a:buNone/>
            </a:pPr>
            <a:endParaRPr lang="zh-CN" altLang="en-US" sz="2400" smtClean="0">
              <a:latin typeface="宋体" panose="02010600030101010101" pitchFamily="2" charset="-122"/>
              <a:ea typeface="宋体" panose="02010600030101010101" pitchFamily="2" charset="-122"/>
            </a:endParaRPr>
          </a:p>
          <a:p>
            <a:pPr eaLnBrk="1" hangingPunct="1">
              <a:buFont typeface="Wingdings" panose="05000000000000000000" pitchFamily="2" charset="2"/>
              <a:buNone/>
            </a:pPr>
            <a:r>
              <a:rPr lang="zh-CN" altLang="en-US" sz="2400" smtClean="0">
                <a:latin typeface="宋体" panose="02010600030101010101" pitchFamily="2" charset="-122"/>
                <a:ea typeface="宋体" panose="02010600030101010101" pitchFamily="2" charset="-122"/>
              </a:rPr>
              <a:t>  行政复议的申请人：可能是招标人、投标人，也有可能是被处罚的相关单位直接负责的主管人员和其他直接责任人员。</a:t>
            </a:r>
          </a:p>
          <a:p>
            <a:pPr eaLnBrk="1" hangingPunct="1">
              <a:buFont typeface="Wingdings" panose="05000000000000000000" pitchFamily="2" charset="2"/>
              <a:buNone/>
            </a:pPr>
            <a:endParaRPr lang="zh-CN" altLang="en-US" sz="2400" smtClean="0">
              <a:latin typeface="宋体" panose="02010600030101010101" pitchFamily="2" charset="-122"/>
              <a:ea typeface="宋体" panose="02010600030101010101" pitchFamily="2" charset="-122"/>
            </a:endParaRPr>
          </a:p>
          <a:p>
            <a:pPr eaLnBrk="1" hangingPunct="1">
              <a:buFont typeface="Wingdings" panose="05000000000000000000" pitchFamily="2" charset="2"/>
              <a:buNone/>
            </a:pPr>
            <a:r>
              <a:rPr lang="zh-CN" altLang="en-US" sz="2400" smtClean="0">
                <a:latin typeface="宋体" panose="02010600030101010101" pitchFamily="2" charset="-122"/>
                <a:ea typeface="宋体" panose="02010600030101010101" pitchFamily="2" charset="-122"/>
              </a:rPr>
              <a:t>  行政复议的被申请人：作出具体行政行为的行政机关。</a:t>
            </a:r>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7" name="Rectangle 2"/>
          <p:cNvSpPr>
            <a:spLocks noGrp="1" noChangeArrowheads="1"/>
          </p:cNvSpPr>
          <p:nvPr>
            <p:ph type="title"/>
          </p:nvPr>
        </p:nvSpPr>
        <p:spPr/>
        <p:txBody>
          <a:bodyPr/>
          <a:lstStyle/>
          <a:p>
            <a:pPr eaLnBrk="1" hangingPunct="1"/>
            <a:r>
              <a:rPr lang="zh-CN" altLang="en-US" smtClean="0">
                <a:ea typeface="宋体" panose="02010600030101010101" pitchFamily="2" charset="-122"/>
              </a:rPr>
              <a:t>行政诉讼</a:t>
            </a:r>
          </a:p>
        </p:txBody>
      </p:sp>
      <p:sp>
        <p:nvSpPr>
          <p:cNvPr id="185348" name="Rectangle 3"/>
          <p:cNvSpPr>
            <a:spLocks noGrp="1" noChangeArrowheads="1"/>
          </p:cNvSpPr>
          <p:nvPr>
            <p:ph type="body" idx="1"/>
          </p:nvPr>
        </p:nvSpPr>
        <p:spPr>
          <a:xfrm>
            <a:off x="539751" y="1268414"/>
            <a:ext cx="8208963" cy="5113337"/>
          </a:xfrm>
        </p:spPr>
        <p:txBody>
          <a:bodyPr/>
          <a:lstStyle/>
          <a:p>
            <a:pPr marL="457200" indent="-457200" eaLnBrk="1" hangingPunct="1">
              <a:lnSpc>
                <a:spcPct val="90000"/>
              </a:lnSpc>
              <a:buFont typeface="Wingdings" panose="05000000000000000000" pitchFamily="2" charset="2"/>
              <a:buNone/>
            </a:pPr>
            <a:r>
              <a:rPr lang="zh-CN" altLang="en-US" sz="2400" smtClean="0">
                <a:latin typeface="宋体" panose="02010600030101010101" pitchFamily="2" charset="-122"/>
                <a:ea typeface="宋体" panose="02010600030101010101" pitchFamily="2" charset="-122"/>
              </a:rPr>
              <a:t>招标投标争议的行政诉讼是招标投标中的民事主体认为招标投标监督机构的行政行为违法，向人民法院请求通过审查行政行为合法性的方式，解决争议的一种制度。</a:t>
            </a:r>
          </a:p>
          <a:p>
            <a:pPr marL="457200" indent="-457200" eaLnBrk="1" hangingPunct="1">
              <a:lnSpc>
                <a:spcPct val="90000"/>
              </a:lnSpc>
              <a:buFont typeface="Wingdings" panose="05000000000000000000" pitchFamily="2" charset="2"/>
              <a:buNone/>
            </a:pPr>
            <a:r>
              <a:rPr lang="zh-CN" altLang="en-US" sz="2400" smtClean="0">
                <a:ea typeface="宋体" panose="02010600030101010101" pitchFamily="2" charset="-122"/>
              </a:rPr>
              <a:t>招标投标争议行政诉讼的当事人：</a:t>
            </a:r>
          </a:p>
          <a:p>
            <a:pPr marL="457200" indent="-457200" eaLnBrk="1" hangingPunct="1">
              <a:lnSpc>
                <a:spcPct val="90000"/>
              </a:lnSpc>
              <a:buFont typeface="Monotype Sorts" pitchFamily="2" charset="2"/>
              <a:buAutoNum type="arabicPeriod"/>
            </a:pPr>
            <a:r>
              <a:rPr lang="zh-CN" altLang="en-US" sz="2400" b="1" smtClean="0">
                <a:ea typeface="宋体" panose="02010600030101010101" pitchFamily="2" charset="-122"/>
              </a:rPr>
              <a:t>原告</a:t>
            </a:r>
            <a:r>
              <a:rPr lang="zh-CN" altLang="en-US" sz="2400" smtClean="0">
                <a:ea typeface="宋体" panose="02010600030101010101" pitchFamily="2" charset="-122"/>
              </a:rPr>
              <a:t>。招标投标争议行政诉讼的原告是认为招标投标监督机构和监督机构工作人员的具体行政行为侵犯其合法权益的公民、法人或者其他组织。</a:t>
            </a:r>
          </a:p>
          <a:p>
            <a:pPr marL="457200" indent="-457200" eaLnBrk="1" hangingPunct="1">
              <a:lnSpc>
                <a:spcPct val="90000"/>
              </a:lnSpc>
              <a:buFont typeface="Monotype Sorts" pitchFamily="2" charset="2"/>
              <a:buAutoNum type="arabicPeriod"/>
            </a:pPr>
            <a:r>
              <a:rPr lang="zh-CN" altLang="en-US" sz="2400" b="1" smtClean="0">
                <a:ea typeface="宋体" panose="02010600030101010101" pitchFamily="2" charset="-122"/>
              </a:rPr>
              <a:t>被告</a:t>
            </a:r>
            <a:r>
              <a:rPr lang="zh-CN" altLang="en-US" sz="2400" smtClean="0">
                <a:ea typeface="宋体" panose="02010600030101010101" pitchFamily="2" charset="-122"/>
              </a:rPr>
              <a:t>。未经行政复议直接诉讼的，作出具体行政行为的行政机关是被告。经复议的案件，复议机关决定维持原具体行政行为的，作出原具体行政行为的行政机关是被告；复议机关改变原具体行政行为的，复议机关是被告。</a:t>
            </a:r>
          </a:p>
          <a:p>
            <a:pPr marL="457200" indent="-457200" eaLnBrk="1" hangingPunct="1">
              <a:lnSpc>
                <a:spcPct val="90000"/>
              </a:lnSpc>
              <a:buFont typeface="Monotype Sorts" pitchFamily="2" charset="2"/>
              <a:buAutoNum type="arabicPeriod"/>
            </a:pPr>
            <a:r>
              <a:rPr lang="zh-CN" altLang="en-US" sz="2400" b="1" smtClean="0">
                <a:ea typeface="宋体" panose="02010600030101010101" pitchFamily="2" charset="-122"/>
              </a:rPr>
              <a:t>第三人</a:t>
            </a:r>
            <a:r>
              <a:rPr lang="zh-CN" altLang="en-US" sz="2400" smtClean="0">
                <a:ea typeface="宋体" panose="02010600030101010101" pitchFamily="2" charset="-122"/>
              </a:rPr>
              <a:t>。在招标投标争议行政诉讼中，同提起诉讼的具体行政行为有利害关系的其他公民、法人或者其他组织，可以作为第三人申请参加诉讼，或者由人民法院通知参加诉讼。</a:t>
            </a:r>
          </a:p>
        </p:txBody>
      </p:sp>
      <p:sp>
        <p:nvSpPr>
          <p:cNvPr id="5" name="五角星 4"/>
          <p:cNvSpPr/>
          <p:nvPr/>
        </p:nvSpPr>
        <p:spPr bwMode="auto">
          <a:xfrm>
            <a:off x="357157" y="357166"/>
            <a:ext cx="214315" cy="214314"/>
          </a:xfrm>
          <a:prstGeom prst="star5">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342900" marR="0" indent="-342900" algn="l" defTabSz="914400" rtl="0" eaLnBrk="1" fontAlgn="base" latinLnBrk="0" hangingPunct="1">
              <a:lnSpc>
                <a:spcPct val="90000"/>
              </a:lnSpc>
              <a:spcBef>
                <a:spcPct val="20000"/>
              </a:spcBef>
              <a:spcAft>
                <a:spcPct val="0"/>
              </a:spcAft>
              <a:buClr>
                <a:schemeClr val="hlink"/>
              </a:buClr>
              <a:buSzTx/>
              <a:buFont typeface="Wingdings" panose="05000000000000000000" pitchFamily="2" charset="2"/>
              <a:buNone/>
            </a:pPr>
            <a:endParaRPr kumimoji="0" lang="zh-CN" altLang="en-US" sz="2000" b="0" i="0" u="none" strike="noStrike" cap="none" normalizeH="0" baseline="0" dirty="0" smtClean="0">
              <a:ln>
                <a:noFill/>
              </a:ln>
              <a:solidFill>
                <a:srgbClr val="FF0000"/>
              </a:solidFill>
              <a:effectLst/>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3" name="Rectangle 2"/>
          <p:cNvSpPr>
            <a:spLocks noGrp="1" noChangeArrowheads="1"/>
          </p:cNvSpPr>
          <p:nvPr>
            <p:ph type="title" idx="4294967295"/>
          </p:nvPr>
        </p:nvSpPr>
        <p:spPr/>
        <p:txBody>
          <a:bodyPr/>
          <a:lstStyle/>
          <a:p>
            <a:pPr eaLnBrk="1" hangingPunct="1"/>
            <a:r>
              <a:rPr lang="zh-CN" altLang="zh-CN" smtClean="0">
                <a:ea typeface="宋体" panose="02010600030101010101" pitchFamily="2" charset="-122"/>
              </a:rPr>
              <a:t>案例：格力“落选”起诉广州市财政局</a:t>
            </a:r>
            <a:endParaRPr lang="zh-CN" altLang="en-US" smtClean="0">
              <a:ea typeface="宋体" panose="02010600030101010101" pitchFamily="2" charset="-122"/>
            </a:endParaRPr>
          </a:p>
        </p:txBody>
      </p:sp>
      <p:sp>
        <p:nvSpPr>
          <p:cNvPr id="337924" name="Rectangle 3"/>
          <p:cNvSpPr>
            <a:spLocks noGrp="1" noChangeArrowheads="1"/>
          </p:cNvSpPr>
          <p:nvPr>
            <p:ph type="body" idx="4294967295"/>
          </p:nvPr>
        </p:nvSpPr>
        <p:spPr>
          <a:xfrm>
            <a:off x="539751" y="1268414"/>
            <a:ext cx="8208963" cy="5113337"/>
          </a:xfrm>
        </p:spPr>
        <p:txBody>
          <a:bodyPr/>
          <a:lstStyle/>
          <a:p>
            <a:r>
              <a:rPr lang="zh-CN" altLang="zh-CN" sz="2400" smtClean="0">
                <a:ea typeface="宋体" panose="02010600030101010101" pitchFamily="2" charset="-122"/>
              </a:rPr>
              <a:t>在广州市政府采购中心组织的一次投标中，广州格力空调销售有限公司以最低的出价成为</a:t>
            </a:r>
            <a:r>
              <a:rPr lang="en-US" altLang="zh-CN" sz="2400" dirty="0" smtClean="0">
                <a:ea typeface="宋体" panose="02010600030101010101" pitchFamily="2" charset="-122"/>
              </a:rPr>
              <a:t>“</a:t>
            </a:r>
            <a:r>
              <a:rPr lang="zh-CN" altLang="zh-CN" sz="2400" smtClean="0">
                <a:ea typeface="宋体" panose="02010600030101010101" pitchFamily="2" charset="-122"/>
              </a:rPr>
              <a:t>中标候选供应商</a:t>
            </a:r>
            <a:r>
              <a:rPr lang="en-US" altLang="zh-CN" sz="2400" dirty="0" smtClean="0">
                <a:ea typeface="宋体" panose="02010600030101010101" pitchFamily="2" charset="-122"/>
              </a:rPr>
              <a:t>”</a:t>
            </a:r>
            <a:r>
              <a:rPr lang="zh-CN" altLang="zh-CN" sz="2400" smtClean="0">
                <a:ea typeface="宋体" panose="02010600030101010101" pitchFamily="2" charset="-122"/>
              </a:rPr>
              <a:t>，不料集中采购机构组织评标委员会</a:t>
            </a:r>
            <a:r>
              <a:rPr lang="en-US" altLang="zh-CN" sz="2400" dirty="0" smtClean="0">
                <a:ea typeface="宋体" panose="02010600030101010101" pitchFamily="2" charset="-122"/>
              </a:rPr>
              <a:t>“</a:t>
            </a:r>
            <a:r>
              <a:rPr lang="zh-CN" altLang="zh-CN" sz="2400" smtClean="0">
                <a:ea typeface="宋体" panose="02010600030101010101" pitchFamily="2" charset="-122"/>
              </a:rPr>
              <a:t>复评</a:t>
            </a:r>
            <a:r>
              <a:rPr lang="en-US" altLang="zh-CN" sz="2400" dirty="0" smtClean="0">
                <a:ea typeface="宋体" panose="02010600030101010101" pitchFamily="2" charset="-122"/>
              </a:rPr>
              <a:t>”</a:t>
            </a:r>
            <a:r>
              <a:rPr lang="zh-CN" altLang="zh-CN" sz="2400" smtClean="0">
                <a:ea typeface="宋体" panose="02010600030101010101" pitchFamily="2" charset="-122"/>
              </a:rPr>
              <a:t>，其结果却是一家出价最高的供应商中标。广州格力空调销售有限公司向广州市番禺区财政局投诉两次被驳回，遂将维持其处理决定的广州市财政局告上法庭。广州市天河区法院</a:t>
            </a:r>
            <a:r>
              <a:rPr lang="en-US" altLang="zh-CN" sz="2400" dirty="0" smtClean="0">
                <a:ea typeface="宋体" panose="02010600030101010101" pitchFamily="2" charset="-122"/>
              </a:rPr>
              <a:t>2</a:t>
            </a:r>
            <a:r>
              <a:rPr lang="zh-CN" altLang="zh-CN" sz="2400" smtClean="0">
                <a:ea typeface="宋体" panose="02010600030101010101" pitchFamily="2" charset="-122"/>
              </a:rPr>
              <a:t>日一审开庭审理了此案。</a:t>
            </a:r>
            <a:endParaRPr lang="en-US" altLang="zh-CN" sz="2400" dirty="0" smtClean="0">
              <a:ea typeface="宋体" panose="02010600030101010101" pitchFamily="2" charset="-122"/>
            </a:endParaRPr>
          </a:p>
          <a:p>
            <a:r>
              <a:rPr lang="zh-CN" altLang="zh-CN" sz="2400" smtClean="0">
                <a:ea typeface="宋体" panose="02010600030101010101" pitchFamily="2" charset="-122"/>
              </a:rPr>
              <a:t>原告诉称，</a:t>
            </a:r>
            <a:r>
              <a:rPr lang="en-US" altLang="zh-CN" sz="2400" dirty="0" smtClean="0">
                <a:ea typeface="宋体" panose="02010600030101010101" pitchFamily="2" charset="-122"/>
              </a:rPr>
              <a:t>2008</a:t>
            </a:r>
            <a:r>
              <a:rPr lang="zh-CN" altLang="zh-CN" sz="2400" smtClean="0">
                <a:ea typeface="宋体" panose="02010600030101010101" pitchFamily="2" charset="-122"/>
              </a:rPr>
              <a:t>年</a:t>
            </a:r>
            <a:r>
              <a:rPr lang="en-US" altLang="zh-CN" sz="2400" dirty="0" smtClean="0">
                <a:ea typeface="宋体" panose="02010600030101010101" pitchFamily="2" charset="-122"/>
              </a:rPr>
              <a:t>9</a:t>
            </a:r>
            <a:r>
              <a:rPr lang="zh-CN" altLang="zh-CN" sz="2400" smtClean="0">
                <a:ea typeface="宋体" panose="02010600030101010101" pitchFamily="2" charset="-122"/>
              </a:rPr>
              <a:t>月</a:t>
            </a:r>
            <a:r>
              <a:rPr lang="en-US" altLang="zh-CN" sz="2400" dirty="0" smtClean="0">
                <a:ea typeface="宋体" panose="02010600030101010101" pitchFamily="2" charset="-122"/>
              </a:rPr>
              <a:t>28</a:t>
            </a:r>
            <a:r>
              <a:rPr lang="zh-CN" altLang="zh-CN" sz="2400" smtClean="0">
                <a:ea typeface="宋体" panose="02010600030101010101" pitchFamily="2" charset="-122"/>
              </a:rPr>
              <a:t>日至</a:t>
            </a:r>
            <a:r>
              <a:rPr lang="en-US" altLang="zh-CN" sz="2400" dirty="0" smtClean="0">
                <a:ea typeface="宋体" panose="02010600030101010101" pitchFamily="2" charset="-122"/>
              </a:rPr>
              <a:t>2008</a:t>
            </a:r>
            <a:r>
              <a:rPr lang="zh-CN" altLang="zh-CN" sz="2400" smtClean="0">
                <a:ea typeface="宋体" panose="02010600030101010101" pitchFamily="2" charset="-122"/>
              </a:rPr>
              <a:t>年</a:t>
            </a:r>
            <a:r>
              <a:rPr lang="en-US" altLang="zh-CN" sz="2400" dirty="0" smtClean="0">
                <a:ea typeface="宋体" panose="02010600030101010101" pitchFamily="2" charset="-122"/>
              </a:rPr>
              <a:t>10</a:t>
            </a:r>
            <a:r>
              <a:rPr lang="zh-CN" altLang="zh-CN" sz="2400" smtClean="0">
                <a:ea typeface="宋体" panose="02010600030101010101" pitchFamily="2" charset="-122"/>
              </a:rPr>
              <a:t>月</a:t>
            </a:r>
            <a:r>
              <a:rPr lang="en-US" altLang="zh-CN" sz="2400" dirty="0" smtClean="0">
                <a:ea typeface="宋体" panose="02010600030101010101" pitchFamily="2" charset="-122"/>
              </a:rPr>
              <a:t>29</a:t>
            </a:r>
            <a:r>
              <a:rPr lang="zh-CN" altLang="zh-CN" sz="2400" smtClean="0">
                <a:ea typeface="宋体" panose="02010600030101010101" pitchFamily="2" charset="-122"/>
              </a:rPr>
              <a:t>日期间，广州市政府采购中心对外发布了</a:t>
            </a:r>
            <a:r>
              <a:rPr lang="en-US" altLang="zh-CN" sz="2400" dirty="0" smtClean="0">
                <a:ea typeface="宋体" panose="02010600030101010101" pitchFamily="2" charset="-122"/>
              </a:rPr>
              <a:t>“‘</a:t>
            </a:r>
            <a:r>
              <a:rPr lang="zh-CN" altLang="zh-CN" sz="2400" smtClean="0">
                <a:ea typeface="宋体" panose="02010600030101010101" pitchFamily="2" charset="-122"/>
              </a:rPr>
              <a:t>广州市番禺中心医院空调采购项目</a:t>
            </a:r>
            <a:r>
              <a:rPr lang="en-US" altLang="zh-CN" sz="2400" dirty="0" smtClean="0">
                <a:ea typeface="宋体" panose="02010600030101010101" pitchFamily="2" charset="-122"/>
              </a:rPr>
              <a:t>’</a:t>
            </a:r>
            <a:r>
              <a:rPr lang="zh-CN" altLang="zh-CN" sz="2400" smtClean="0">
                <a:ea typeface="宋体" panose="02010600030101010101" pitchFamily="2" charset="-122"/>
              </a:rPr>
              <a:t>子包二</a:t>
            </a:r>
            <a:r>
              <a:rPr lang="en-US" altLang="zh-CN" sz="2400" dirty="0" smtClean="0">
                <a:ea typeface="宋体" panose="02010600030101010101" pitchFamily="2" charset="-122"/>
              </a:rPr>
              <a:t>”</a:t>
            </a:r>
            <a:r>
              <a:rPr lang="zh-CN" altLang="zh-CN" sz="2400" smtClean="0">
                <a:ea typeface="宋体" panose="02010600030101010101" pitchFamily="2" charset="-122"/>
              </a:rPr>
              <a:t>公开招标的采购公告。</a:t>
            </a:r>
          </a:p>
          <a:p>
            <a:r>
              <a:rPr lang="zh-CN" altLang="zh-CN" sz="2400" smtClean="0">
                <a:ea typeface="宋体" panose="02010600030101010101" pitchFamily="2" charset="-122"/>
              </a:rPr>
              <a:t>评标委员会对包括原告在内</a:t>
            </a:r>
            <a:r>
              <a:rPr lang="en-US" altLang="zh-CN" sz="2400" dirty="0" smtClean="0">
                <a:ea typeface="宋体" panose="02010600030101010101" pitchFamily="2" charset="-122"/>
              </a:rPr>
              <a:t>5</a:t>
            </a:r>
            <a:r>
              <a:rPr lang="zh-CN" altLang="zh-CN" sz="2400" smtClean="0">
                <a:ea typeface="宋体" panose="02010600030101010101" pitchFamily="2" charset="-122"/>
              </a:rPr>
              <a:t>家投标供应商的投标文件进行检查、比较和分析后，一致推荐投标报价为</a:t>
            </a:r>
            <a:r>
              <a:rPr lang="en-US" altLang="zh-CN" sz="2400" dirty="0" smtClean="0">
                <a:ea typeface="宋体" panose="02010600030101010101" pitchFamily="2" charset="-122"/>
              </a:rPr>
              <a:t>1707</a:t>
            </a:r>
            <a:r>
              <a:rPr lang="zh-CN" altLang="zh-CN" sz="2400" smtClean="0">
                <a:ea typeface="宋体" panose="02010600030101010101" pitchFamily="2" charset="-122"/>
              </a:rPr>
              <a:t>万元的原告为排列第一的预中标供应商。</a:t>
            </a:r>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7" name="Rectangle 2"/>
          <p:cNvSpPr>
            <a:spLocks noGrp="1" noChangeArrowheads="1"/>
          </p:cNvSpPr>
          <p:nvPr>
            <p:ph type="title" idx="4294967295"/>
          </p:nvPr>
        </p:nvSpPr>
        <p:spPr/>
        <p:txBody>
          <a:bodyPr/>
          <a:lstStyle/>
          <a:p>
            <a:pPr eaLnBrk="1" hangingPunct="1"/>
            <a:r>
              <a:rPr lang="zh-CN" altLang="zh-CN" smtClean="0">
                <a:ea typeface="宋体" panose="02010600030101010101" pitchFamily="2" charset="-122"/>
              </a:rPr>
              <a:t>案例：格力“落选”起诉广州市财政局</a:t>
            </a:r>
            <a:endParaRPr lang="zh-CN" altLang="en-US" smtClean="0">
              <a:ea typeface="宋体" panose="02010600030101010101" pitchFamily="2" charset="-122"/>
            </a:endParaRPr>
          </a:p>
        </p:txBody>
      </p:sp>
      <p:sp>
        <p:nvSpPr>
          <p:cNvPr id="338948" name="Rectangle 3"/>
          <p:cNvSpPr>
            <a:spLocks noGrp="1" noChangeArrowheads="1"/>
          </p:cNvSpPr>
          <p:nvPr>
            <p:ph type="body" idx="4294967295"/>
          </p:nvPr>
        </p:nvSpPr>
        <p:spPr>
          <a:xfrm>
            <a:off x="539751" y="1268414"/>
            <a:ext cx="8208963" cy="5113337"/>
          </a:xfrm>
        </p:spPr>
        <p:txBody>
          <a:bodyPr/>
          <a:lstStyle/>
          <a:p>
            <a:r>
              <a:rPr lang="en-US" altLang="zh-CN" sz="2400" dirty="0" smtClean="0">
                <a:ea typeface="宋体" panose="02010600030101010101" pitchFamily="2" charset="-122"/>
              </a:rPr>
              <a:t>2008</a:t>
            </a:r>
            <a:r>
              <a:rPr lang="zh-CN" altLang="zh-CN" sz="2400" smtClean="0">
                <a:ea typeface="宋体" panose="02010600030101010101" pitchFamily="2" charset="-122"/>
              </a:rPr>
              <a:t>年</a:t>
            </a:r>
            <a:r>
              <a:rPr lang="en-US" altLang="zh-CN" sz="2400" dirty="0" smtClean="0">
                <a:ea typeface="宋体" panose="02010600030101010101" pitchFamily="2" charset="-122"/>
              </a:rPr>
              <a:t>11</a:t>
            </a:r>
            <a:r>
              <a:rPr lang="zh-CN" altLang="zh-CN" sz="2400" smtClean="0">
                <a:ea typeface="宋体" panose="02010600030101010101" pitchFamily="2" charset="-122"/>
              </a:rPr>
              <a:t>月</a:t>
            </a:r>
            <a:r>
              <a:rPr lang="en-US" altLang="zh-CN" sz="2400" dirty="0" smtClean="0">
                <a:ea typeface="宋体" panose="02010600030101010101" pitchFamily="2" charset="-122"/>
              </a:rPr>
              <a:t>18</a:t>
            </a:r>
            <a:r>
              <a:rPr lang="zh-CN" altLang="zh-CN" sz="2400" smtClean="0">
                <a:ea typeface="宋体" panose="02010600030101010101" pitchFamily="2" charset="-122"/>
              </a:rPr>
              <a:t>日，广州市政府采购中心委托原先的评标专家对该采购项目的投标文件进行第二次评审和比较，并按照第二次评标结果确定中标供应商。同月</a:t>
            </a:r>
            <a:r>
              <a:rPr lang="en-US" altLang="zh-CN" sz="2400" dirty="0" smtClean="0">
                <a:ea typeface="宋体" panose="02010600030101010101" pitchFamily="2" charset="-122"/>
              </a:rPr>
              <a:t>21</a:t>
            </a:r>
            <a:r>
              <a:rPr lang="zh-CN" altLang="zh-CN" sz="2400" smtClean="0">
                <a:ea typeface="宋体" panose="02010600030101010101" pitchFamily="2" charset="-122"/>
              </a:rPr>
              <a:t>日，广州市政府采购中心在其网站上发布消息，报价金额</a:t>
            </a:r>
            <a:r>
              <a:rPr lang="en-US" altLang="zh-CN" sz="2400" dirty="0" smtClean="0">
                <a:ea typeface="宋体" panose="02010600030101010101" pitchFamily="2" charset="-122"/>
              </a:rPr>
              <a:t>2151</a:t>
            </a:r>
            <a:r>
              <a:rPr lang="zh-CN" altLang="zh-CN" sz="2400" smtClean="0">
                <a:ea typeface="宋体" panose="02010600030101010101" pitchFamily="2" charset="-122"/>
              </a:rPr>
              <a:t>万元的广东省石油化工建设集团公司中标。 </a:t>
            </a:r>
          </a:p>
          <a:p>
            <a:r>
              <a:rPr lang="zh-CN" altLang="zh-CN" sz="2400" smtClean="0">
                <a:ea typeface="宋体" panose="02010600030101010101" pitchFamily="2" charset="-122"/>
              </a:rPr>
              <a:t>为此，原告向广州市政府采购中心、番禺区财政局提出质疑和投诉，番禺区财政局驳回了原告的投诉请求。原告不服，向广州市财政局提起行政复议，广州市财政局撤销了番禺区财政局的处理决定，责令其重新作出行政决定。 </a:t>
            </a:r>
          </a:p>
          <a:p>
            <a:r>
              <a:rPr lang="zh-CN" altLang="zh-CN" sz="2400" smtClean="0">
                <a:ea typeface="宋体" panose="02010600030101010101" pitchFamily="2" charset="-122"/>
              </a:rPr>
              <a:t>番禺区财政局于</a:t>
            </a:r>
            <a:r>
              <a:rPr lang="en-US" altLang="zh-CN" sz="2400" dirty="0" smtClean="0">
                <a:ea typeface="宋体" panose="02010600030101010101" pitchFamily="2" charset="-122"/>
              </a:rPr>
              <a:t>2009</a:t>
            </a:r>
            <a:r>
              <a:rPr lang="zh-CN" altLang="zh-CN" sz="2400" smtClean="0">
                <a:ea typeface="宋体" panose="02010600030101010101" pitchFamily="2" charset="-122"/>
              </a:rPr>
              <a:t>年</a:t>
            </a:r>
            <a:r>
              <a:rPr lang="en-US" altLang="zh-CN" sz="2400" dirty="0" smtClean="0">
                <a:ea typeface="宋体" panose="02010600030101010101" pitchFamily="2" charset="-122"/>
              </a:rPr>
              <a:t>6</a:t>
            </a:r>
            <a:r>
              <a:rPr lang="zh-CN" altLang="zh-CN" sz="2400" smtClean="0">
                <a:ea typeface="宋体" panose="02010600030101010101" pitchFamily="2" charset="-122"/>
              </a:rPr>
              <a:t>月</a:t>
            </a:r>
            <a:r>
              <a:rPr lang="en-US" altLang="zh-CN" sz="2400" dirty="0" smtClean="0">
                <a:ea typeface="宋体" panose="02010600030101010101" pitchFamily="2" charset="-122"/>
              </a:rPr>
              <a:t>8</a:t>
            </a:r>
            <a:r>
              <a:rPr lang="zh-CN" altLang="zh-CN" sz="2400" smtClean="0">
                <a:ea typeface="宋体" panose="02010600030101010101" pitchFamily="2" charset="-122"/>
              </a:rPr>
              <a:t>日在政府采购专家库中随机抽取</a:t>
            </a:r>
            <a:r>
              <a:rPr lang="en-US" altLang="zh-CN" sz="2400" dirty="0" smtClean="0">
                <a:ea typeface="宋体" panose="02010600030101010101" pitchFamily="2" charset="-122"/>
              </a:rPr>
              <a:t>7</a:t>
            </a:r>
            <a:r>
              <a:rPr lang="zh-CN" altLang="zh-CN" sz="2400" smtClean="0">
                <a:ea typeface="宋体" panose="02010600030101010101" pitchFamily="2" charset="-122"/>
              </a:rPr>
              <a:t>名专家组成核实小组，其核实结论为</a:t>
            </a:r>
            <a:r>
              <a:rPr lang="en-US" altLang="zh-CN" sz="2400" dirty="0" smtClean="0">
                <a:ea typeface="宋体" panose="02010600030101010101" pitchFamily="2" charset="-122"/>
              </a:rPr>
              <a:t>:</a:t>
            </a:r>
            <a:r>
              <a:rPr lang="zh-CN" altLang="zh-CN" sz="2400" smtClean="0">
                <a:ea typeface="宋体" panose="02010600030101010101" pitchFamily="2" charset="-122"/>
              </a:rPr>
              <a:t>原告的投标文件不符合招标文件中带星号指标的要求，番禺区财政局据此驳回了原告的投诉。原告不服，再次向广州市财政局申请复议，广州市财政局维持了番禺区财政局的决定</a:t>
            </a:r>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2994" name="图片 22" descr="q&amp;a.jpg"/>
          <p:cNvPicPr>
            <a:picLocks noChangeAspect="1"/>
          </p:cNvPicPr>
          <p:nvPr/>
        </p:nvPicPr>
        <p:blipFill>
          <a:blip r:embed="rId2" cstate="print"/>
          <a:srcRect/>
          <a:stretch>
            <a:fillRect/>
          </a:stretch>
        </p:blipFill>
        <p:spPr bwMode="auto">
          <a:xfrm>
            <a:off x="2211423" y="4643446"/>
            <a:ext cx="4718031" cy="2214554"/>
          </a:xfrm>
          <a:prstGeom prst="rect">
            <a:avLst/>
          </a:prstGeom>
          <a:noFill/>
          <a:ln w="9525">
            <a:noFill/>
            <a:miter lim="800000"/>
            <a:headEnd/>
            <a:tailEnd/>
          </a:ln>
        </p:spPr>
      </p:pic>
      <p:sp>
        <p:nvSpPr>
          <p:cNvPr id="212997" name="Rectangle 21"/>
          <p:cNvSpPr>
            <a:spLocks noGrp="1" noChangeArrowheads="1"/>
          </p:cNvSpPr>
          <p:nvPr>
            <p:ph type="title"/>
          </p:nvPr>
        </p:nvSpPr>
        <p:spPr bwMode="gray">
          <a:noFill/>
        </p:spPr>
        <p:txBody>
          <a:bodyPr/>
          <a:lstStyle/>
          <a:p>
            <a:pPr eaLnBrk="1" hangingPunct="1"/>
            <a:r>
              <a:rPr lang="zh-CN" altLang="en-US" smtClean="0">
                <a:ea typeface="宋体" panose="02010600030101010101" pitchFamily="2" charset="-122"/>
              </a:rPr>
              <a:t>课程回顾</a:t>
            </a:r>
          </a:p>
        </p:txBody>
      </p:sp>
      <p:pic>
        <p:nvPicPr>
          <p:cNvPr id="24" name="图片 23" descr="微信公众号二维码.jpg"/>
          <p:cNvPicPr>
            <a:picLocks noChangeAspect="1"/>
          </p:cNvPicPr>
          <p:nvPr/>
        </p:nvPicPr>
        <p:blipFill>
          <a:blip r:embed="rId3" cstate="print"/>
          <a:stretch>
            <a:fillRect/>
          </a:stretch>
        </p:blipFill>
        <p:spPr>
          <a:xfrm>
            <a:off x="2643174" y="1357298"/>
            <a:ext cx="3833825" cy="3833825"/>
          </a:xfrm>
          <a:prstGeom prst="rect">
            <a:avLst/>
          </a:prstGeom>
        </p:spPr>
      </p:pic>
      <p:sp>
        <p:nvSpPr>
          <p:cNvPr id="25" name="TextBox 24"/>
          <p:cNvSpPr txBox="1"/>
          <p:nvPr/>
        </p:nvSpPr>
        <p:spPr>
          <a:xfrm>
            <a:off x="2143108" y="5000636"/>
            <a:ext cx="4857784" cy="424732"/>
          </a:xfrm>
          <a:prstGeom prst="rect">
            <a:avLst/>
          </a:prstGeom>
          <a:noFill/>
        </p:spPr>
        <p:txBody>
          <a:bodyPr wrap="square" rtlCol="0">
            <a:spAutoFit/>
          </a:bodyPr>
          <a:lstStyle/>
          <a:p>
            <a:pPr algn="ctr"/>
            <a:r>
              <a:rPr lang="zh-CN" altLang="en-US" sz="2400" dirty="0" smtClean="0">
                <a:solidFill>
                  <a:schemeClr val="accent4">
                    <a:lumMod val="50000"/>
                  </a:schemeClr>
                </a:solidFill>
                <a:latin typeface="微软雅黑" panose="020B0503020204020204" pitchFamily="34" charset="-122"/>
                <a:ea typeface="微软雅黑" panose="020B0503020204020204" pitchFamily="34" charset="-122"/>
              </a:rPr>
              <a:t>本人微信公众号：</a:t>
            </a:r>
            <a:r>
              <a:rPr lang="en-US" altLang="zh-CN" sz="2400" dirty="0" err="1" smtClean="0">
                <a:solidFill>
                  <a:schemeClr val="accent4">
                    <a:lumMod val="50000"/>
                  </a:schemeClr>
                </a:solidFill>
                <a:latin typeface="微软雅黑" panose="020B0503020204020204" pitchFamily="34" charset="-122"/>
                <a:ea typeface="微软雅黑" panose="020B0503020204020204" pitchFamily="34" charset="-122"/>
              </a:rPr>
              <a:t>chinabidding</a:t>
            </a:r>
            <a:endParaRPr lang="zh-CN" altLang="en-US" sz="2400" dirty="0">
              <a:solidFill>
                <a:schemeClr val="accent4">
                  <a:lumMod val="50000"/>
                </a:schemeClr>
              </a:solidFill>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标题 1"/>
          <p:cNvSpPr>
            <a:spLocks noGrp="1"/>
          </p:cNvSpPr>
          <p:nvPr>
            <p:ph type="title" idx="4294967295"/>
          </p:nvPr>
        </p:nvSpPr>
        <p:spPr>
          <a:xfrm>
            <a:off x="304800" y="71438"/>
            <a:ext cx="8458200" cy="1071562"/>
          </a:xfrm>
        </p:spPr>
        <p:txBody>
          <a:bodyPr/>
          <a:lstStyle/>
          <a:p>
            <a:pPr eaLnBrk="1" hangingPunct="1"/>
            <a:r>
              <a:rPr lang="zh-CN" altLang="en-US" dirty="0" smtClean="0">
                <a:ea typeface="宋体" panose="02010600030101010101" pitchFamily="2" charset="-122"/>
              </a:rPr>
              <a:t>公开招标失败后选择竞争性谈判</a:t>
            </a:r>
            <a:r>
              <a:rPr lang="en-US" altLang="zh-CN" dirty="0" smtClean="0">
                <a:ea typeface="宋体" panose="02010600030101010101" pitchFamily="2" charset="-122"/>
              </a:rPr>
              <a:t/>
            </a:r>
            <a:br>
              <a:rPr lang="en-US" altLang="zh-CN" dirty="0" smtClean="0">
                <a:ea typeface="宋体" panose="02010600030101010101" pitchFamily="2" charset="-122"/>
              </a:rPr>
            </a:br>
            <a:r>
              <a:rPr lang="en-US" altLang="zh-CN" sz="2400" dirty="0" smtClean="0">
                <a:ea typeface="宋体" panose="02010600030101010101" pitchFamily="2" charset="-122"/>
              </a:rPr>
              <a:t>《</a:t>
            </a:r>
            <a:r>
              <a:rPr lang="zh-CN" altLang="en-US" sz="2400" dirty="0" smtClean="0">
                <a:ea typeface="宋体" panose="02010600030101010101" pitchFamily="2" charset="-122"/>
              </a:rPr>
              <a:t>政府采购非招标采购方式管理办法</a:t>
            </a:r>
            <a:r>
              <a:rPr lang="en-US" altLang="zh-CN" sz="2400" dirty="0" smtClean="0">
                <a:ea typeface="宋体" panose="02010600030101010101" pitchFamily="2" charset="-122"/>
              </a:rPr>
              <a:t>》</a:t>
            </a:r>
            <a:endParaRPr lang="zh-CN" altLang="en-US" sz="2400" dirty="0" smtClean="0">
              <a:ea typeface="宋体" panose="02010600030101010101" pitchFamily="2" charset="-122"/>
            </a:endParaRPr>
          </a:p>
        </p:txBody>
      </p:sp>
      <p:sp>
        <p:nvSpPr>
          <p:cNvPr id="177155" name="内容占位符 2"/>
          <p:cNvSpPr>
            <a:spLocks noGrp="1"/>
          </p:cNvSpPr>
          <p:nvPr>
            <p:ph idx="4294967295"/>
          </p:nvPr>
        </p:nvSpPr>
        <p:spPr>
          <a:xfrm>
            <a:off x="0" y="1143008"/>
            <a:ext cx="9144000" cy="5714992"/>
          </a:xfrm>
        </p:spPr>
        <p:txBody>
          <a:bodyPr/>
          <a:lstStyle/>
          <a:p>
            <a:pPr eaLnBrk="1" hangingPunct="1">
              <a:buNone/>
            </a:pPr>
            <a:r>
              <a:rPr lang="en-US" altLang="zh-CN" sz="2400" b="1" dirty="0" smtClean="0"/>
              <a:t>    </a:t>
            </a:r>
            <a:r>
              <a:rPr lang="zh-CN" altLang="zh-CN" sz="2400" b="1" dirty="0" smtClean="0"/>
              <a:t>第二十八条</a:t>
            </a:r>
            <a:r>
              <a:rPr lang="zh-CN" altLang="zh-CN" sz="2400" dirty="0" smtClean="0"/>
              <a:t>　符合本办法第二十七条第一款第一项情形和第二款情形，申请采用竞争性谈判采购方式时，除提交本办法第五条第一至三项规定的材料外，还应当提交下列申请材料：</a:t>
            </a:r>
            <a:r>
              <a:rPr lang="en-US" altLang="zh-CN" sz="2400" dirty="0" smtClean="0"/>
              <a:t/>
            </a:r>
            <a:br>
              <a:rPr lang="en-US" altLang="zh-CN" sz="2400" dirty="0" smtClean="0"/>
            </a:br>
            <a:r>
              <a:rPr lang="zh-CN" altLang="zh-CN" sz="2400" dirty="0" smtClean="0"/>
              <a:t>　　</a:t>
            </a:r>
            <a:r>
              <a:rPr lang="zh-CN" altLang="zh-CN" sz="2400" b="1" dirty="0" smtClean="0"/>
              <a:t>（一）在省级以上财政部门指定的媒体上发布招标公告的证明材料；</a:t>
            </a:r>
            <a:r>
              <a:rPr lang="en-US" altLang="zh-CN" sz="2400" b="1" dirty="0" smtClean="0"/>
              <a:t/>
            </a:r>
            <a:br>
              <a:rPr lang="en-US" altLang="zh-CN" sz="2400" b="1" dirty="0" smtClean="0"/>
            </a:br>
            <a:r>
              <a:rPr lang="zh-CN" altLang="zh-CN" sz="2400" b="1" dirty="0" smtClean="0"/>
              <a:t>　　（二）采购人、采购代理机构出具的对招标文件和招标过程是否有供应商质疑及质疑处理情况的说明；</a:t>
            </a:r>
            <a:r>
              <a:rPr lang="en-US" altLang="zh-CN" sz="2400" b="1" dirty="0" smtClean="0"/>
              <a:t/>
            </a:r>
            <a:br>
              <a:rPr lang="en-US" altLang="zh-CN" sz="2400" b="1" dirty="0" smtClean="0"/>
            </a:br>
            <a:r>
              <a:rPr lang="zh-CN" altLang="zh-CN" sz="2400" b="1" dirty="0" smtClean="0"/>
              <a:t>　　（三）评标委员会或者</a:t>
            </a:r>
            <a:r>
              <a:rPr lang="en-US" altLang="zh-CN" sz="2400" b="1" dirty="0" smtClean="0"/>
              <a:t>3</a:t>
            </a:r>
            <a:r>
              <a:rPr lang="zh-CN" altLang="zh-CN" sz="2400" b="1" dirty="0" smtClean="0"/>
              <a:t>名以上评审专家出具的招标文件没有不合理条款的论证意见。</a:t>
            </a:r>
            <a:endParaRPr lang="en-US" altLang="zh-CN" sz="2400" b="1" dirty="0" smtClean="0"/>
          </a:p>
          <a:p>
            <a:pPr eaLnBrk="1" hangingPunct="1">
              <a:buNone/>
            </a:pPr>
            <a:r>
              <a:rPr lang="en-US" altLang="zh-CN" sz="2400" b="1" dirty="0" smtClean="0"/>
              <a:t>    </a:t>
            </a:r>
            <a:r>
              <a:rPr lang="zh-CN" altLang="zh-CN" sz="2400" b="1" dirty="0" smtClean="0"/>
              <a:t>第五条</a:t>
            </a:r>
            <a:r>
              <a:rPr lang="zh-CN" altLang="zh-CN" sz="2400" dirty="0" smtClean="0"/>
              <a:t>　根据本办法第四条申请采用非招标采购方式采购的，采购人应当向财政部门提交以下材料并对材料的真实性负责：</a:t>
            </a:r>
            <a:r>
              <a:rPr lang="en-US" altLang="zh-CN" sz="2400" dirty="0" smtClean="0"/>
              <a:t/>
            </a:r>
            <a:br>
              <a:rPr lang="en-US" altLang="zh-CN" sz="2400" dirty="0" smtClean="0"/>
            </a:br>
            <a:r>
              <a:rPr lang="zh-CN" altLang="zh-CN" sz="2400" dirty="0" smtClean="0"/>
              <a:t>　　（一）采购人名称、采购项目名称、项目概况等项目基本情况说明；</a:t>
            </a:r>
            <a:r>
              <a:rPr lang="en-US" altLang="zh-CN" sz="2400" dirty="0" smtClean="0"/>
              <a:t/>
            </a:r>
            <a:br>
              <a:rPr lang="en-US" altLang="zh-CN" sz="2400" dirty="0" smtClean="0"/>
            </a:br>
            <a:r>
              <a:rPr lang="zh-CN" altLang="zh-CN" sz="2400" dirty="0" smtClean="0"/>
              <a:t>　　（二）项目预算金额、预算批复文件或者资金来源证明；</a:t>
            </a:r>
            <a:r>
              <a:rPr lang="en-US" altLang="zh-CN" sz="2400" dirty="0" smtClean="0"/>
              <a:t/>
            </a:r>
            <a:br>
              <a:rPr lang="en-US" altLang="zh-CN" sz="2400" dirty="0" smtClean="0"/>
            </a:br>
            <a:r>
              <a:rPr lang="zh-CN" altLang="zh-CN" sz="2400" dirty="0" smtClean="0"/>
              <a:t>　　（三）拟申请采用的采购方式和理由。</a:t>
            </a:r>
            <a:endParaRPr lang="zh-CN" altLang="en-US" sz="1800" dirty="0" smtClean="0">
              <a:latin typeface="楷体_GB2312"/>
              <a:ea typeface="楷体_GB2312"/>
              <a:cs typeface="楷体_GB231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标题 1"/>
          <p:cNvSpPr>
            <a:spLocks noGrp="1"/>
          </p:cNvSpPr>
          <p:nvPr>
            <p:ph type="title"/>
          </p:nvPr>
        </p:nvSpPr>
        <p:spPr>
          <a:xfrm>
            <a:off x="304800" y="71438"/>
            <a:ext cx="8458200" cy="1071562"/>
          </a:xfrm>
        </p:spPr>
        <p:txBody>
          <a:bodyPr/>
          <a:lstStyle/>
          <a:p>
            <a:pPr eaLnBrk="1" hangingPunct="1"/>
            <a:r>
              <a:rPr lang="zh-CN" altLang="en-US" dirty="0" smtClean="0">
                <a:ea typeface="宋体" panose="02010600030101010101" pitchFamily="2" charset="-122"/>
              </a:rPr>
              <a:t>竞争性谈判和比选的选择</a:t>
            </a:r>
            <a:r>
              <a:rPr lang="en-US" altLang="zh-CN" dirty="0" smtClean="0">
                <a:ea typeface="宋体" panose="02010600030101010101" pitchFamily="2" charset="-122"/>
              </a:rPr>
              <a:t/>
            </a:r>
            <a:br>
              <a:rPr lang="en-US" altLang="zh-CN" dirty="0" smtClean="0">
                <a:ea typeface="宋体" panose="02010600030101010101" pitchFamily="2" charset="-122"/>
              </a:rPr>
            </a:br>
            <a:r>
              <a:rPr lang="en-US" altLang="zh-CN" sz="2400" dirty="0" smtClean="0">
                <a:ea typeface="宋体" panose="02010600030101010101" pitchFamily="2" charset="-122"/>
              </a:rPr>
              <a:t>《</a:t>
            </a:r>
            <a:r>
              <a:rPr lang="zh-CN" altLang="en-US" sz="2400" dirty="0" smtClean="0">
                <a:ea typeface="宋体" panose="02010600030101010101" pitchFamily="2" charset="-122"/>
              </a:rPr>
              <a:t>政府采购法</a:t>
            </a:r>
            <a:r>
              <a:rPr lang="en-US" altLang="zh-CN" sz="2400" dirty="0" smtClean="0">
                <a:ea typeface="宋体" panose="02010600030101010101" pitchFamily="2" charset="-122"/>
              </a:rPr>
              <a:t>》</a:t>
            </a:r>
            <a:endParaRPr lang="zh-CN" altLang="en-US" sz="2400" dirty="0" smtClean="0">
              <a:ea typeface="宋体" panose="02010600030101010101" pitchFamily="2" charset="-122"/>
            </a:endParaRPr>
          </a:p>
        </p:txBody>
      </p:sp>
      <p:sp>
        <p:nvSpPr>
          <p:cNvPr id="34818" name="内容占位符 2"/>
          <p:cNvSpPr>
            <a:spLocks noGrp="1"/>
          </p:cNvSpPr>
          <p:nvPr>
            <p:ph idx="1"/>
          </p:nvPr>
        </p:nvSpPr>
        <p:spPr>
          <a:xfrm>
            <a:off x="528638" y="1142984"/>
            <a:ext cx="7972452" cy="5214953"/>
          </a:xfrm>
        </p:spPr>
        <p:txBody>
          <a:bodyPr/>
          <a:lstStyle/>
          <a:p>
            <a:pPr>
              <a:buNone/>
            </a:pPr>
            <a:r>
              <a:rPr lang="zh-CN" altLang="zh-CN" sz="2400" b="1" dirty="0" smtClean="0">
                <a:solidFill>
                  <a:schemeClr val="tx1"/>
                </a:solidFill>
                <a:latin typeface="+mn-lt"/>
                <a:ea typeface="+mn-ea"/>
                <a:cs typeface="+mn-cs"/>
              </a:rPr>
              <a:t>第三十条</a:t>
            </a:r>
            <a:r>
              <a:rPr lang="zh-CN" altLang="zh-CN" sz="2400" dirty="0" smtClean="0">
                <a:solidFill>
                  <a:schemeClr val="tx1"/>
                </a:solidFill>
                <a:latin typeface="+mn-lt"/>
                <a:ea typeface="+mn-ea"/>
                <a:cs typeface="+mn-cs"/>
              </a:rPr>
              <a:t> 符合下列情形之一的货物或者服务，可以依照本法采用竞争性谈判方式采购：</a:t>
            </a:r>
          </a:p>
          <a:p>
            <a:pPr>
              <a:buNone/>
            </a:pPr>
            <a:r>
              <a:rPr lang="zh-CN" altLang="zh-CN" sz="2400" dirty="0" smtClean="0">
                <a:solidFill>
                  <a:schemeClr val="tx1"/>
                </a:solidFill>
                <a:latin typeface="+mn-lt"/>
                <a:ea typeface="+mn-ea"/>
                <a:cs typeface="+mn-cs"/>
              </a:rPr>
              <a:t>（一）招标后没有供应商投标或者没有合格标的或者重新招标未能成立的；</a:t>
            </a:r>
          </a:p>
          <a:p>
            <a:pPr>
              <a:buNone/>
            </a:pPr>
            <a:r>
              <a:rPr lang="zh-CN" altLang="zh-CN" sz="2400" dirty="0" smtClean="0">
                <a:solidFill>
                  <a:schemeClr val="tx1"/>
                </a:solidFill>
                <a:latin typeface="+mn-lt"/>
                <a:ea typeface="+mn-ea"/>
                <a:cs typeface="+mn-cs"/>
              </a:rPr>
              <a:t>（二）技术复杂或者性质特殊，不能确定详细规格或者具体要求的；</a:t>
            </a:r>
          </a:p>
          <a:p>
            <a:pPr>
              <a:buNone/>
            </a:pPr>
            <a:r>
              <a:rPr lang="zh-CN" altLang="zh-CN" sz="2400" dirty="0" smtClean="0">
                <a:solidFill>
                  <a:schemeClr val="tx1"/>
                </a:solidFill>
                <a:latin typeface="+mn-lt"/>
                <a:ea typeface="+mn-ea"/>
                <a:cs typeface="+mn-cs"/>
              </a:rPr>
              <a:t>（三）采用招标所需时间不能满足用户紧急需要的；</a:t>
            </a:r>
          </a:p>
          <a:p>
            <a:pPr>
              <a:buNone/>
            </a:pPr>
            <a:r>
              <a:rPr lang="zh-CN" altLang="zh-CN" sz="2400" dirty="0" smtClean="0">
                <a:solidFill>
                  <a:schemeClr val="tx1"/>
                </a:solidFill>
                <a:latin typeface="+mn-lt"/>
                <a:ea typeface="+mn-ea"/>
                <a:cs typeface="+mn-cs"/>
              </a:rPr>
              <a:t>（四）不能事先计算出价格总额的。</a:t>
            </a:r>
          </a:p>
          <a:p>
            <a:pPr>
              <a:buNone/>
            </a:pPr>
            <a:endParaRPr lang="en-US" altLang="zh-CN" sz="2400" dirty="0" smtClean="0">
              <a:solidFill>
                <a:schemeClr val="tx1"/>
              </a:solidFill>
              <a:latin typeface="+mn-lt"/>
              <a:ea typeface="+mn-ea"/>
              <a:cs typeface="+mn-cs"/>
            </a:endParaRPr>
          </a:p>
          <a:p>
            <a:pPr>
              <a:buNone/>
            </a:pPr>
            <a:r>
              <a:rPr lang="zh-CN" altLang="en-US" sz="2400" b="1" dirty="0" smtClean="0">
                <a:solidFill>
                  <a:schemeClr val="tx1"/>
                </a:solidFill>
                <a:latin typeface="楷体" panose="02010609060101010101" pitchFamily="49" charset="-122"/>
                <a:ea typeface="楷体" panose="02010609060101010101" pitchFamily="49" charset="-122"/>
              </a:rPr>
              <a:t>比选</a:t>
            </a:r>
            <a:r>
              <a:rPr lang="zh-CN" altLang="en-US" sz="2400" dirty="0" smtClean="0">
                <a:solidFill>
                  <a:schemeClr val="tx1"/>
                </a:solidFill>
                <a:latin typeface="楷体" panose="02010609060101010101" pitchFamily="49" charset="-122"/>
                <a:ea typeface="楷体" panose="02010609060101010101" pitchFamily="49" charset="-122"/>
              </a:rPr>
              <a:t>：</a:t>
            </a:r>
            <a:r>
              <a:rPr lang="zh-CN" altLang="zh-CN" sz="2400" dirty="0" smtClean="0">
                <a:solidFill>
                  <a:schemeClr val="tx1"/>
                </a:solidFill>
                <a:latin typeface="楷体" panose="02010609060101010101" pitchFamily="49" charset="-122"/>
                <a:ea typeface="楷体" panose="02010609060101010101" pitchFamily="49" charset="-122"/>
              </a:rPr>
              <a:t>依法必须招标范围以外，采购人对采购的工程、货物或服务能够提出明确的采购标准或技术要求，并且需要按采购文件要求对供应商提供的报价和技术指标或应答方案进行综合评审的，可以采用比选方式进行采购</a:t>
            </a:r>
            <a:r>
              <a:rPr lang="zh-CN" altLang="en-US" sz="2400" dirty="0" smtClean="0">
                <a:solidFill>
                  <a:schemeClr val="tx1"/>
                </a:solidFill>
                <a:latin typeface="楷体" panose="02010609060101010101" pitchFamily="49" charset="-122"/>
                <a:ea typeface="楷体" panose="02010609060101010101" pitchFamily="49" charset="-122"/>
              </a:rPr>
              <a:t>。</a:t>
            </a:r>
            <a:r>
              <a:rPr lang="en-US" altLang="zh-CN" sz="2400" dirty="0" smtClean="0">
                <a:solidFill>
                  <a:schemeClr val="tx1"/>
                </a:solidFill>
                <a:latin typeface="楷体" panose="02010609060101010101" pitchFamily="49" charset="-122"/>
                <a:ea typeface="楷体" panose="02010609060101010101" pitchFamily="49" charset="-122"/>
              </a:rPr>
              <a:t>——</a:t>
            </a:r>
            <a:r>
              <a:rPr lang="zh-CN" altLang="en-US" sz="2400" dirty="0" smtClean="0">
                <a:latin typeface="楷体" panose="02010609060101010101" pitchFamily="49" charset="-122"/>
                <a:ea typeface="楷体" panose="02010609060101010101" pitchFamily="49" charset="-122"/>
              </a:rPr>
              <a:t>中移动</a:t>
            </a:r>
            <a:r>
              <a:rPr lang="en-US" altLang="zh-CN" sz="2400" dirty="0" smtClean="0">
                <a:latin typeface="楷体" panose="02010609060101010101" pitchFamily="49" charset="-122"/>
                <a:ea typeface="楷体" panose="02010609060101010101" pitchFamily="49" charset="-122"/>
              </a:rPr>
              <a:t>《</a:t>
            </a:r>
            <a:r>
              <a:rPr lang="zh-CN" altLang="zh-CN" sz="2400" dirty="0" smtClean="0">
                <a:latin typeface="楷体" panose="02010609060101010101" pitchFamily="49" charset="-122"/>
                <a:ea typeface="楷体" panose="02010609060101010101" pitchFamily="49" charset="-122"/>
              </a:rPr>
              <a:t>各种采购方式的适用要求</a:t>
            </a:r>
            <a:r>
              <a:rPr lang="en-US" altLang="zh-CN" sz="2400" dirty="0" smtClean="0">
                <a:latin typeface="楷体" panose="02010609060101010101" pitchFamily="49" charset="-122"/>
                <a:ea typeface="楷体" panose="02010609060101010101" pitchFamily="49" charset="-122"/>
              </a:rPr>
              <a:t>》</a:t>
            </a:r>
            <a:endParaRPr lang="zh-CN" altLang="zh-CN" sz="2400" dirty="0">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idx="4294967295"/>
          </p:nvPr>
        </p:nvSpPr>
        <p:spPr>
          <a:xfrm>
            <a:off x="304800" y="344805"/>
            <a:ext cx="8458200" cy="563563"/>
          </a:xfrm>
        </p:spPr>
        <p:txBody>
          <a:bodyPr/>
          <a:lstStyle/>
          <a:p>
            <a:pPr eaLnBrk="1" hangingPunct="1"/>
            <a:r>
              <a:rPr lang="zh-CN" altLang="en-US" smtClean="0">
                <a:ea typeface="宋体" panose="02010600030101010101" pitchFamily="2" charset="-122"/>
              </a:rPr>
              <a:t>竞争性谈判采购程序</a:t>
            </a:r>
            <a:br>
              <a:rPr lang="zh-CN" altLang="en-US" smtClean="0">
                <a:ea typeface="宋体" panose="02010600030101010101" pitchFamily="2" charset="-122"/>
              </a:rPr>
            </a:br>
            <a:r>
              <a:rPr lang="en-US" altLang="zh-CN" sz="2400" smtClean="0">
                <a:ea typeface="宋体" panose="02010600030101010101" pitchFamily="2" charset="-122"/>
              </a:rPr>
              <a:t>《</a:t>
            </a:r>
            <a:r>
              <a:rPr lang="zh-CN" altLang="en-US" sz="2400" smtClean="0">
                <a:ea typeface="宋体" panose="02010600030101010101" pitchFamily="2" charset="-122"/>
              </a:rPr>
              <a:t>政府采购法</a:t>
            </a:r>
            <a:r>
              <a:rPr lang="en-US" altLang="zh-CN" sz="2400" smtClean="0">
                <a:ea typeface="宋体" panose="02010600030101010101" pitchFamily="2" charset="-122"/>
              </a:rPr>
              <a:t>》</a:t>
            </a:r>
          </a:p>
        </p:txBody>
      </p:sp>
      <p:sp>
        <p:nvSpPr>
          <p:cNvPr id="172035" name="Rectangle 3"/>
          <p:cNvSpPr>
            <a:spLocks noGrp="1" noChangeArrowheads="1"/>
          </p:cNvSpPr>
          <p:nvPr>
            <p:ph type="body" idx="4294967295"/>
          </p:nvPr>
        </p:nvSpPr>
        <p:spPr>
          <a:xfrm>
            <a:off x="144463" y="1428750"/>
            <a:ext cx="8748712" cy="4876800"/>
          </a:xfrm>
        </p:spPr>
        <p:txBody>
          <a:bodyPr/>
          <a:lstStyle/>
          <a:p>
            <a:pPr marL="609600" indent="-609600" eaLnBrk="1" hangingPunct="1">
              <a:buFont typeface="Wingdings" panose="05000000000000000000" pitchFamily="2" charset="2"/>
              <a:buAutoNum type="circleNumDbPlain"/>
            </a:pPr>
            <a:r>
              <a:rPr lang="zh-CN" altLang="en-US" sz="2400" b="1" smtClean="0">
                <a:ea typeface="宋体" panose="02010600030101010101" pitchFamily="2" charset="-122"/>
              </a:rPr>
              <a:t>成立谈判小组。</a:t>
            </a:r>
            <a:r>
              <a:rPr lang="zh-CN" altLang="en-US" sz="2400" smtClean="0">
                <a:ea typeface="宋体" panose="02010600030101010101" pitchFamily="2" charset="-122"/>
              </a:rPr>
              <a:t>谈判小组由采购人的代表和有关专家共三个以上的单数组成，其中专家的人数不得少于成员总数的三分之二。专家应从财政部门设立的专家库中随机抽取；</a:t>
            </a:r>
          </a:p>
          <a:p>
            <a:pPr marL="609600" indent="-609600" eaLnBrk="1" hangingPunct="1">
              <a:buFont typeface="Wingdings" panose="05000000000000000000" pitchFamily="2" charset="2"/>
              <a:buAutoNum type="circleNumDbPlain"/>
            </a:pPr>
            <a:r>
              <a:rPr lang="zh-CN" altLang="en-US" sz="2400" b="1" smtClean="0">
                <a:ea typeface="宋体" panose="02010600030101010101" pitchFamily="2" charset="-122"/>
              </a:rPr>
              <a:t>制定</a:t>
            </a:r>
            <a:r>
              <a:rPr lang="zh-CN" altLang="en-US" sz="2400" b="1" smtClean="0">
                <a:ea typeface="宋体" panose="02010600030101010101" pitchFamily="2" charset="-122"/>
                <a:hlinkClick r:id="rId2" action="ppaction://hlinkfile"/>
              </a:rPr>
              <a:t>谈判文件</a:t>
            </a:r>
            <a:r>
              <a:rPr lang="zh-CN" altLang="en-US" sz="2400" b="1" smtClean="0">
                <a:ea typeface="宋体" panose="02010600030101010101" pitchFamily="2" charset="-122"/>
              </a:rPr>
              <a:t>。</a:t>
            </a:r>
            <a:r>
              <a:rPr lang="zh-CN" altLang="en-US" sz="2400" smtClean="0">
                <a:ea typeface="宋体" panose="02010600030101010101" pitchFamily="2" charset="-122"/>
              </a:rPr>
              <a:t>谈判文件应明确谈判程序、谈判内容、合同草案的条款、评定成交的标准等事项；</a:t>
            </a:r>
          </a:p>
          <a:p>
            <a:pPr marL="609600" indent="-609600" eaLnBrk="1" hangingPunct="1">
              <a:buFont typeface="Wingdings" panose="05000000000000000000" pitchFamily="2" charset="2"/>
              <a:buAutoNum type="circleNumDbPlain"/>
            </a:pPr>
            <a:r>
              <a:rPr lang="zh-CN" altLang="en-US" sz="2400" b="1" smtClean="0">
                <a:ea typeface="宋体" panose="02010600030101010101" pitchFamily="2" charset="-122"/>
              </a:rPr>
              <a:t>确定邀请参加谈判的供应商名单。</a:t>
            </a:r>
            <a:r>
              <a:rPr lang="zh-CN" altLang="en-US" sz="2400" smtClean="0">
                <a:ea typeface="宋体" panose="02010600030101010101" pitchFamily="2" charset="-122"/>
              </a:rPr>
              <a:t>谈判小组从符合相应资格条件的供应商候选名单中确定不少于三家供应商参加谈判，并向其发出谈判文件； </a:t>
            </a:r>
          </a:p>
          <a:p>
            <a:pPr marL="609600" indent="-609600" eaLnBrk="1" hangingPunct="1">
              <a:buFont typeface="Wingdings" panose="05000000000000000000" pitchFamily="2" charset="2"/>
              <a:buAutoNum type="circleNumDbPlain"/>
            </a:pPr>
            <a:r>
              <a:rPr lang="zh-CN" altLang="en-US" sz="2400" b="1" smtClean="0">
                <a:ea typeface="宋体" panose="02010600030101010101" pitchFamily="2" charset="-122"/>
              </a:rPr>
              <a:t>谈判。</a:t>
            </a:r>
            <a:r>
              <a:rPr lang="zh-CN" altLang="en-US" sz="2400" smtClean="0">
                <a:ea typeface="宋体" panose="02010600030101010101" pitchFamily="2" charset="-122"/>
              </a:rPr>
              <a:t>谈判小组应给供应商合理的时间准备应谈文件和参加谈判。谈判应在谈判文件规定的时间和地点进行。谈判时，全体谈判小组成员集中，逐一与供应商分别谈判。谈判文件有实质性变动的，谈判小组应当以书面形式通知所有参加谈判的供应商；</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idx="4294967295"/>
          </p:nvPr>
        </p:nvSpPr>
        <p:spPr>
          <a:xfrm>
            <a:off x="304800" y="333375"/>
            <a:ext cx="8458200" cy="563563"/>
          </a:xfrm>
        </p:spPr>
        <p:txBody>
          <a:bodyPr/>
          <a:lstStyle/>
          <a:p>
            <a:pPr eaLnBrk="1" hangingPunct="1"/>
            <a:r>
              <a:rPr lang="zh-CN" altLang="en-US" smtClean="0">
                <a:ea typeface="宋体" panose="02010600030101010101" pitchFamily="2" charset="-122"/>
              </a:rPr>
              <a:t>竞争性谈判采购程序</a:t>
            </a:r>
            <a:br>
              <a:rPr lang="zh-CN" altLang="en-US" smtClean="0">
                <a:ea typeface="宋体" panose="02010600030101010101" pitchFamily="2" charset="-122"/>
              </a:rPr>
            </a:br>
            <a:r>
              <a:rPr lang="en-US" altLang="zh-CN" sz="2400" smtClean="0">
                <a:ea typeface="宋体" panose="02010600030101010101" pitchFamily="2" charset="-122"/>
              </a:rPr>
              <a:t>《</a:t>
            </a:r>
            <a:r>
              <a:rPr lang="zh-CN" altLang="en-US" sz="2400" smtClean="0">
                <a:ea typeface="宋体" panose="02010600030101010101" pitchFamily="2" charset="-122"/>
              </a:rPr>
              <a:t>政府采购法</a:t>
            </a:r>
            <a:r>
              <a:rPr lang="en-US" altLang="zh-CN" sz="2400" smtClean="0">
                <a:ea typeface="宋体" panose="02010600030101010101" pitchFamily="2" charset="-122"/>
              </a:rPr>
              <a:t>》</a:t>
            </a:r>
          </a:p>
        </p:txBody>
      </p:sp>
      <p:sp>
        <p:nvSpPr>
          <p:cNvPr id="173059" name="Rectangle 3"/>
          <p:cNvSpPr>
            <a:spLocks noGrp="1" noChangeArrowheads="1"/>
          </p:cNvSpPr>
          <p:nvPr>
            <p:ph type="body" idx="4294967295"/>
          </p:nvPr>
        </p:nvSpPr>
        <p:spPr>
          <a:xfrm>
            <a:off x="457200" y="1700213"/>
            <a:ext cx="8229600" cy="4700587"/>
          </a:xfrm>
        </p:spPr>
        <p:txBody>
          <a:bodyPr/>
          <a:lstStyle/>
          <a:p>
            <a:pPr marL="609600" indent="-609600" eaLnBrk="1" hangingPunct="1">
              <a:buFont typeface="Wingdings" panose="05000000000000000000" pitchFamily="2" charset="2"/>
              <a:buAutoNum type="circleNumDbPlain" startAt="5"/>
            </a:pPr>
            <a:r>
              <a:rPr lang="zh-CN" altLang="en-US" sz="2400" b="1" smtClean="0">
                <a:ea typeface="宋体" panose="02010600030101010101" pitchFamily="2" charset="-122"/>
              </a:rPr>
              <a:t>确定成交供应商。</a:t>
            </a:r>
            <a:r>
              <a:rPr lang="zh-CN" altLang="en-US" sz="2400" smtClean="0">
                <a:ea typeface="宋体" panose="02010600030101010101" pitchFamily="2" charset="-122"/>
              </a:rPr>
              <a:t>谈判结束后，谈判小组要求所有参加谈判的供应商在规定时间内进行最后报价。谈判小组对供应商最后报价由低至高进行排序后向采购人推荐成交候选人。采购人根据符合采购需求、质量和服务相等且报价最低的原则，确定成交供应商；</a:t>
            </a:r>
          </a:p>
          <a:p>
            <a:pPr marL="609600" indent="-609600" eaLnBrk="1" hangingPunct="1">
              <a:buFont typeface="Wingdings" panose="05000000000000000000" pitchFamily="2" charset="2"/>
              <a:buAutoNum type="circleNumDbPlain" startAt="6"/>
            </a:pPr>
            <a:r>
              <a:rPr lang="zh-CN" altLang="en-US" sz="2400" b="1" smtClean="0">
                <a:ea typeface="宋体" panose="02010600030101010101" pitchFamily="2" charset="-122"/>
              </a:rPr>
              <a:t>将成交结果通知所有参加谈判的供应商；</a:t>
            </a:r>
          </a:p>
          <a:p>
            <a:pPr marL="609600" indent="-609600" eaLnBrk="1" hangingPunct="1">
              <a:buFont typeface="Wingdings" panose="05000000000000000000" pitchFamily="2" charset="2"/>
              <a:buAutoNum type="circleNumDbPlain" startAt="7"/>
            </a:pPr>
            <a:r>
              <a:rPr lang="zh-CN" altLang="en-US" sz="2400" b="1" smtClean="0">
                <a:ea typeface="宋体" panose="02010600030101010101" pitchFamily="2" charset="-122"/>
              </a:rPr>
              <a:t>向成交供应商发出成交通知书和签订采购合同。</a:t>
            </a:r>
          </a:p>
        </p:txBody>
      </p:sp>
      <p:sp>
        <p:nvSpPr>
          <p:cNvPr id="173060" name="Text Box 5"/>
          <p:cNvSpPr txBox="1">
            <a:spLocks noChangeArrowheads="1"/>
          </p:cNvSpPr>
          <p:nvPr/>
        </p:nvSpPr>
        <p:spPr bwMode="auto">
          <a:xfrm>
            <a:off x="5580063" y="6653213"/>
            <a:ext cx="3563937" cy="160337"/>
          </a:xfrm>
          <a:prstGeom prst="rect">
            <a:avLst/>
          </a:prstGeom>
          <a:noFill/>
          <a:ln w="12700" algn="ctr">
            <a:noFill/>
            <a:miter lim="800000"/>
          </a:ln>
        </p:spPr>
        <p:txBody>
          <a:bodyPr lIns="0" tIns="0" rIns="0" bIns="0">
            <a:spAutoFit/>
          </a:bodyPr>
          <a:lstStyle/>
          <a:p>
            <a:pPr algn="r">
              <a:spcBef>
                <a:spcPct val="50000"/>
              </a:spcBef>
            </a:pPr>
            <a:r>
              <a:rPr lang="zh-CN" altLang="en-US" sz="1400">
                <a:solidFill>
                  <a:srgbClr val="FFFFFF"/>
                </a:solidFill>
              </a:rPr>
              <a:t>厂家控货怎么办</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idx="4294967295"/>
          </p:nvPr>
        </p:nvSpPr>
        <p:spPr>
          <a:xfrm>
            <a:off x="304800" y="416560"/>
            <a:ext cx="8458200" cy="796925"/>
          </a:xfrm>
        </p:spPr>
        <p:txBody>
          <a:bodyPr/>
          <a:lstStyle/>
          <a:p>
            <a:pPr eaLnBrk="1" hangingPunct="1"/>
            <a:r>
              <a:rPr lang="zh-CN" altLang="en-US" smtClean="0">
                <a:ea typeface="宋体" panose="02010600030101010101" pitchFamily="2" charset="-122"/>
              </a:rPr>
              <a:t>比选采购程序</a:t>
            </a:r>
            <a:br>
              <a:rPr lang="zh-CN" altLang="en-US" smtClean="0">
                <a:ea typeface="宋体" panose="02010600030101010101" pitchFamily="2" charset="-122"/>
              </a:rPr>
            </a:br>
            <a:r>
              <a:rPr lang="zh-CN" altLang="en-US" sz="2800" smtClean="0">
                <a:ea typeface="宋体" panose="02010600030101010101" pitchFamily="2" charset="-122"/>
              </a:rPr>
              <a:t>—</a:t>
            </a:r>
            <a:r>
              <a:rPr lang="en-US" altLang="zh-CN" sz="2800" smtClean="0">
                <a:ea typeface="宋体" panose="02010600030101010101" pitchFamily="2" charset="-122"/>
              </a:rPr>
              <a:t>—</a:t>
            </a:r>
            <a:r>
              <a:rPr lang="zh-CN" altLang="en-US" sz="2800" smtClean="0">
                <a:ea typeface="宋体" panose="02010600030101010101" pitchFamily="2" charset="-122"/>
              </a:rPr>
              <a:t>中移动</a:t>
            </a:r>
            <a:r>
              <a:rPr lang="en-US" altLang="zh-CN" sz="2800" dirty="0" smtClean="0">
                <a:latin typeface="楷体" panose="02010609060101010101" pitchFamily="49" charset="-122"/>
                <a:ea typeface="楷体" panose="02010609060101010101" pitchFamily="49" charset="-122"/>
                <a:sym typeface="+mn-ea"/>
              </a:rPr>
              <a:t>《</a:t>
            </a:r>
            <a:r>
              <a:rPr lang="zh-CN" altLang="zh-CN" sz="2800" dirty="0" smtClean="0">
                <a:latin typeface="楷体" panose="02010609060101010101" pitchFamily="49" charset="-122"/>
                <a:ea typeface="楷体" panose="02010609060101010101" pitchFamily="49" charset="-122"/>
                <a:sym typeface="+mn-ea"/>
              </a:rPr>
              <a:t>各种采购方式的适用要求</a:t>
            </a:r>
            <a:r>
              <a:rPr lang="en-US" altLang="zh-CN" sz="2800" dirty="0" smtClean="0">
                <a:latin typeface="楷体" panose="02010609060101010101" pitchFamily="49" charset="-122"/>
                <a:ea typeface="楷体" panose="02010609060101010101" pitchFamily="49" charset="-122"/>
                <a:sym typeface="+mn-ea"/>
              </a:rPr>
              <a:t>》</a:t>
            </a:r>
            <a:r>
              <a:rPr lang="zh-CN" altLang="zh-CN" dirty="0">
                <a:latin typeface="楷体" panose="02010609060101010101" pitchFamily="49" charset="-122"/>
                <a:ea typeface="楷体" panose="02010609060101010101" pitchFamily="49" charset="-122"/>
              </a:rPr>
              <a:t/>
            </a:r>
            <a:br>
              <a:rPr lang="zh-CN" altLang="zh-CN" dirty="0">
                <a:latin typeface="楷体" panose="02010609060101010101" pitchFamily="49" charset="-122"/>
                <a:ea typeface="楷体" panose="02010609060101010101" pitchFamily="49" charset="-122"/>
              </a:rPr>
            </a:br>
            <a:endParaRPr lang="zh-CN" altLang="en-US" smtClean="0">
              <a:ea typeface="宋体" panose="02010600030101010101" pitchFamily="2" charset="-122"/>
            </a:endParaRPr>
          </a:p>
        </p:txBody>
      </p:sp>
      <p:sp>
        <p:nvSpPr>
          <p:cNvPr id="172035" name="Rectangle 3"/>
          <p:cNvSpPr>
            <a:spLocks noGrp="1" noChangeArrowheads="1"/>
          </p:cNvSpPr>
          <p:nvPr>
            <p:ph type="body" idx="4294967295"/>
          </p:nvPr>
        </p:nvSpPr>
        <p:spPr>
          <a:xfrm>
            <a:off x="216218" y="1069975"/>
            <a:ext cx="8748712" cy="4876800"/>
          </a:xfrm>
        </p:spPr>
        <p:txBody>
          <a:bodyPr/>
          <a:lstStyle/>
          <a:p>
            <a:pPr marL="0" indent="0" eaLnBrk="1" latinLnBrk="0" hangingPunct="1">
              <a:lnSpc>
                <a:spcPct val="100000"/>
              </a:lnSpc>
              <a:spcBef>
                <a:spcPts val="600"/>
              </a:spcBef>
              <a:buFont typeface="Wingdings" panose="05000000000000000000" pitchFamily="2" charset="2"/>
              <a:buNone/>
            </a:pPr>
            <a:r>
              <a:rPr lang="zh-CN" altLang="en-US" sz="2400" smtClean="0">
                <a:ea typeface="宋体" panose="02010600030101010101" pitchFamily="2" charset="-122"/>
              </a:rPr>
              <a:t>（1）成立评审小组：应由五人以上（含五人）单数组成，其中专家不得少于成员总数的三分之二。</a:t>
            </a:r>
          </a:p>
          <a:p>
            <a:pPr marL="0" indent="0" eaLnBrk="1" latinLnBrk="0" hangingPunct="1">
              <a:lnSpc>
                <a:spcPct val="100000"/>
              </a:lnSpc>
              <a:spcBef>
                <a:spcPts val="600"/>
              </a:spcBef>
              <a:buFont typeface="Wingdings" panose="05000000000000000000" pitchFamily="2" charset="2"/>
              <a:buNone/>
            </a:pPr>
            <a:r>
              <a:rPr lang="zh-CN" altLang="en-US" sz="2400" smtClean="0">
                <a:ea typeface="宋体" panose="02010600030101010101" pitchFamily="2" charset="-122"/>
              </a:rPr>
              <a:t>（2）编制采购文件：采购人可以根据项目的特点、需求及有关规定编制采购文件，采购文件应明确采购内容、技术要求、合同条款、评审标准和方法等所有实质性的要求和条件。一般包括：</a:t>
            </a:r>
          </a:p>
          <a:p>
            <a:pPr marL="0" indent="0" eaLnBrk="1" latinLnBrk="0" hangingPunct="1">
              <a:lnSpc>
                <a:spcPct val="100000"/>
              </a:lnSpc>
              <a:spcBef>
                <a:spcPts val="600"/>
              </a:spcBef>
              <a:buFont typeface="Wingdings" panose="05000000000000000000" pitchFamily="2" charset="2"/>
              <a:buNone/>
            </a:pPr>
            <a:r>
              <a:rPr lang="zh-CN" altLang="en-US" sz="2400" smtClean="0">
                <a:ea typeface="宋体" panose="02010600030101010101" pitchFamily="2" charset="-122"/>
              </a:rPr>
              <a:t>①采购公告或采购邀请书；②供应商须知；③应答文件格式；④工程规范或技术规范或服务规范；⑤评审标准和方法；⑥拟签订合同的主要条款；⑦附件及要求应答供应商提供的其他材料。</a:t>
            </a:r>
          </a:p>
          <a:p>
            <a:pPr marL="0" indent="0" eaLnBrk="1" latinLnBrk="0" hangingPunct="1">
              <a:lnSpc>
                <a:spcPct val="100000"/>
              </a:lnSpc>
              <a:spcBef>
                <a:spcPts val="600"/>
              </a:spcBef>
              <a:buFont typeface="Wingdings" panose="05000000000000000000" pitchFamily="2" charset="2"/>
              <a:buNone/>
            </a:pPr>
            <a:r>
              <a:rPr lang="zh-CN" altLang="en-US" sz="2400" smtClean="0">
                <a:ea typeface="宋体" panose="02010600030101010101" pitchFamily="2" charset="-122"/>
                <a:sym typeface="+mn-ea"/>
              </a:rPr>
              <a:t>（3）发布采购信息：采用公开比选方式的，应在中国移动采购与招标网（b2b.10086.cn）公开发布采购公告。采购公告应载明采购人名称和地址，采购内容、数量，获取采购文件的办法及其他需告知潜在供应商的内容等。</a:t>
            </a:r>
            <a:endParaRPr lang="zh-CN" altLang="en-US" sz="2400" smtClean="0">
              <a:ea typeface="宋体" panose="02010600030101010101" pitchFamily="2" charset="-122"/>
            </a:endParaRPr>
          </a:p>
          <a:p>
            <a:pPr marL="0" indent="0" eaLnBrk="1" latinLnBrk="0" hangingPunct="1">
              <a:lnSpc>
                <a:spcPct val="100000"/>
              </a:lnSpc>
              <a:spcBef>
                <a:spcPts val="600"/>
              </a:spcBef>
              <a:buFont typeface="Wingdings" panose="05000000000000000000" pitchFamily="2" charset="2"/>
              <a:buNone/>
            </a:pPr>
            <a:r>
              <a:rPr lang="zh-CN" altLang="en-US" sz="2400" smtClean="0">
                <a:ea typeface="宋体" panose="02010600030101010101" pitchFamily="2" charset="-122"/>
                <a:sym typeface="+mn-ea"/>
              </a:rPr>
              <a:t>采用邀请比选方式时，应同时向三家以上（含三家）具备承担采购项目资格能力的供应商发出采购邀请书。采购邀请书应载明前款规定事项。</a:t>
            </a:r>
            <a:endParaRPr lang="zh-CN" altLang="en-US" sz="2400"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4294967295"/>
          </p:nvPr>
        </p:nvSpPr>
        <p:spPr>
          <a:xfrm>
            <a:off x="288290" y="1412875"/>
            <a:ext cx="8768080" cy="5285740"/>
          </a:xfrm>
        </p:spPr>
        <p:txBody>
          <a:bodyPr/>
          <a:lstStyle/>
          <a:p>
            <a:pPr marL="0" indent="0" eaLnBrk="1" latinLnBrk="0" hangingPunct="1">
              <a:lnSpc>
                <a:spcPct val="85000"/>
              </a:lnSpc>
              <a:spcBef>
                <a:spcPts val="0"/>
              </a:spcBef>
              <a:buFont typeface="Wingdings" panose="05000000000000000000" pitchFamily="2" charset="2"/>
              <a:buNone/>
            </a:pPr>
            <a:r>
              <a:rPr lang="zh-CN" altLang="en-US" sz="2400" smtClean="0">
                <a:ea typeface="宋体" panose="02010600030101010101" pitchFamily="2" charset="-122"/>
              </a:rPr>
              <a:t>（4）发出采购文件：采购人向潜在供应商发出采购文件。</a:t>
            </a:r>
          </a:p>
          <a:p>
            <a:pPr marL="0" indent="0" eaLnBrk="1" latinLnBrk="0" hangingPunct="1">
              <a:lnSpc>
                <a:spcPct val="100000"/>
              </a:lnSpc>
              <a:spcBef>
                <a:spcPts val="1200"/>
              </a:spcBef>
              <a:buFont typeface="Wingdings" panose="05000000000000000000" pitchFamily="2" charset="2"/>
              <a:buNone/>
            </a:pPr>
            <a:r>
              <a:rPr lang="zh-CN" altLang="en-US" sz="2400" smtClean="0">
                <a:ea typeface="宋体" panose="02010600030101010101" pitchFamily="2" charset="-122"/>
              </a:rPr>
              <a:t>（5）比选应答：应答供应商应在采购文件规定的统一应答截止时间前递交应答文件，应答文件应按采购文件要求密封。</a:t>
            </a:r>
          </a:p>
          <a:p>
            <a:pPr marL="0" indent="0" eaLnBrk="1" latinLnBrk="0" hangingPunct="1">
              <a:lnSpc>
                <a:spcPct val="100000"/>
              </a:lnSpc>
              <a:spcBef>
                <a:spcPts val="1200"/>
              </a:spcBef>
              <a:buFont typeface="Wingdings" panose="05000000000000000000" pitchFamily="2" charset="2"/>
              <a:buNone/>
            </a:pPr>
            <a:r>
              <a:rPr lang="zh-CN" altLang="en-US" sz="2400" smtClean="0">
                <a:ea typeface="宋体" panose="02010600030101010101" pitchFamily="2" charset="-122"/>
              </a:rPr>
              <a:t>应答供应商在采购文件要求的应答截止时间前，可以补充、修改或者撤回己提交的应答文件，并书面通知采购人。补充、修改的内容为采购文件的组成部分。</a:t>
            </a:r>
          </a:p>
          <a:p>
            <a:pPr marL="0" indent="0" eaLnBrk="1" latinLnBrk="0" hangingPunct="1">
              <a:lnSpc>
                <a:spcPct val="100000"/>
              </a:lnSpc>
              <a:spcBef>
                <a:spcPts val="1200"/>
              </a:spcBef>
              <a:buFont typeface="Wingdings" panose="05000000000000000000" pitchFamily="2" charset="2"/>
              <a:buNone/>
            </a:pPr>
            <a:r>
              <a:rPr lang="zh-CN" altLang="en-US" sz="2400" smtClean="0">
                <a:ea typeface="宋体" panose="02010600030101010101" pitchFamily="2" charset="-122"/>
                <a:sym typeface="+mn-ea"/>
              </a:rPr>
              <a:t>采用比选方式的，在推荐采购结果建议方案前，供应商只能进行一次报价，比选可以采用电子反向拍卖方式进行报价，但只能通过一次电子反向拍卖进行报价。一次电子反向拍卖，是指按照既定的反拍规则进行一轮或多轮报价，在当次反向拍卖结束后，不能再次实施电子反向拍卖。</a:t>
            </a:r>
            <a:endParaRPr lang="zh-CN" altLang="en-US" sz="2400" smtClean="0">
              <a:ea typeface="宋体" panose="02010600030101010101" pitchFamily="2" charset="-122"/>
            </a:endParaRPr>
          </a:p>
        </p:txBody>
      </p:sp>
      <p:sp>
        <p:nvSpPr>
          <p:cNvPr id="3" name="Rectangle 2"/>
          <p:cNvSpPr>
            <a:spLocks noGrp="1" noChangeArrowheads="1"/>
          </p:cNvSpPr>
          <p:nvPr/>
        </p:nvSpPr>
        <p:spPr>
          <a:xfrm>
            <a:off x="304800" y="416560"/>
            <a:ext cx="8458200" cy="796925"/>
          </a:xfrm>
          <a:prstGeom prst="rect">
            <a:avLst/>
          </a:prstGeom>
          <a:no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3600" b="1">
                <a:solidFill>
                  <a:schemeClr val="bg1"/>
                </a:solidFill>
                <a:latin typeface="+mj-lt"/>
                <a:ea typeface="+mj-ea"/>
                <a:cs typeface="+mj-cs"/>
              </a:defRPr>
            </a:lvl1pPr>
            <a:lvl2pPr algn="ctr" rtl="0" eaLnBrk="0" fontAlgn="base" hangingPunct="0">
              <a:spcBef>
                <a:spcPct val="0"/>
              </a:spcBef>
              <a:spcAft>
                <a:spcPct val="0"/>
              </a:spcAft>
              <a:defRPr sz="3600" b="1">
                <a:solidFill>
                  <a:schemeClr val="bg1"/>
                </a:solidFill>
                <a:latin typeface="Verdana" panose="020B0604030504040204" pitchFamily="34" charset="0"/>
              </a:defRPr>
            </a:lvl2pPr>
            <a:lvl3pPr algn="ctr" rtl="0" eaLnBrk="0" fontAlgn="base" hangingPunct="0">
              <a:spcBef>
                <a:spcPct val="0"/>
              </a:spcBef>
              <a:spcAft>
                <a:spcPct val="0"/>
              </a:spcAft>
              <a:defRPr sz="3600" b="1">
                <a:solidFill>
                  <a:schemeClr val="bg1"/>
                </a:solidFill>
                <a:latin typeface="Verdana" panose="020B0604030504040204" pitchFamily="34" charset="0"/>
              </a:defRPr>
            </a:lvl3pPr>
            <a:lvl4pPr algn="ctr" rtl="0" eaLnBrk="0" fontAlgn="base" hangingPunct="0">
              <a:spcBef>
                <a:spcPct val="0"/>
              </a:spcBef>
              <a:spcAft>
                <a:spcPct val="0"/>
              </a:spcAft>
              <a:defRPr sz="3600" b="1">
                <a:solidFill>
                  <a:schemeClr val="bg1"/>
                </a:solidFill>
                <a:latin typeface="Verdana" panose="020B0604030504040204" pitchFamily="34" charset="0"/>
              </a:defRPr>
            </a:lvl4pPr>
            <a:lvl5pPr algn="ctr" rtl="0" eaLnBrk="0" fontAlgn="base" hangingPunct="0">
              <a:spcBef>
                <a:spcPct val="0"/>
              </a:spcBef>
              <a:spcAft>
                <a:spcPct val="0"/>
              </a:spcAft>
              <a:defRPr sz="3600" b="1">
                <a:solidFill>
                  <a:schemeClr val="bg1"/>
                </a:solidFill>
                <a:latin typeface="Verdana" panose="020B0604030504040204" pitchFamily="34" charset="0"/>
              </a:defRPr>
            </a:lvl5pPr>
            <a:lvl6pPr marL="457200" algn="ctr" rtl="0" fontAlgn="base">
              <a:spcBef>
                <a:spcPct val="0"/>
              </a:spcBef>
              <a:spcAft>
                <a:spcPct val="0"/>
              </a:spcAft>
              <a:defRPr sz="3600" b="1">
                <a:solidFill>
                  <a:schemeClr val="bg1"/>
                </a:solidFill>
                <a:latin typeface="Verdana" panose="020B0604030504040204" pitchFamily="34" charset="0"/>
              </a:defRPr>
            </a:lvl6pPr>
            <a:lvl7pPr marL="914400" algn="ctr" rtl="0" fontAlgn="base">
              <a:spcBef>
                <a:spcPct val="0"/>
              </a:spcBef>
              <a:spcAft>
                <a:spcPct val="0"/>
              </a:spcAft>
              <a:defRPr sz="3600" b="1">
                <a:solidFill>
                  <a:schemeClr val="bg1"/>
                </a:solidFill>
                <a:latin typeface="Verdana" panose="020B0604030504040204" pitchFamily="34" charset="0"/>
              </a:defRPr>
            </a:lvl7pPr>
            <a:lvl8pPr marL="1371600" algn="ctr" rtl="0" fontAlgn="base">
              <a:spcBef>
                <a:spcPct val="0"/>
              </a:spcBef>
              <a:spcAft>
                <a:spcPct val="0"/>
              </a:spcAft>
              <a:defRPr sz="3600" b="1">
                <a:solidFill>
                  <a:schemeClr val="bg1"/>
                </a:solidFill>
                <a:latin typeface="Verdana" panose="020B0604030504040204" pitchFamily="34" charset="0"/>
              </a:defRPr>
            </a:lvl8pPr>
            <a:lvl9pPr marL="1828800" algn="ctr" rtl="0" fontAlgn="base">
              <a:spcBef>
                <a:spcPct val="0"/>
              </a:spcBef>
              <a:spcAft>
                <a:spcPct val="0"/>
              </a:spcAft>
              <a:defRPr sz="3600" b="1">
                <a:solidFill>
                  <a:schemeClr val="bg1"/>
                </a:solidFill>
                <a:latin typeface="Verdana" panose="020B0604030504040204" pitchFamily="34" charset="0"/>
              </a:defRPr>
            </a:lvl9pPr>
          </a:lstStyle>
          <a:p>
            <a:pPr eaLnBrk="1" hangingPunct="1"/>
            <a:r>
              <a:rPr lang="zh-CN" altLang="en-US" smtClean="0">
                <a:ea typeface="宋体" panose="02010600030101010101" pitchFamily="2" charset="-122"/>
              </a:rPr>
              <a:t>比选采购程序</a:t>
            </a:r>
            <a:br>
              <a:rPr lang="zh-CN" altLang="en-US" smtClean="0">
                <a:ea typeface="宋体" panose="02010600030101010101" pitchFamily="2" charset="-122"/>
              </a:rPr>
            </a:br>
            <a:r>
              <a:rPr lang="zh-CN" altLang="en-US" sz="2800" smtClean="0">
                <a:ea typeface="宋体" panose="02010600030101010101" pitchFamily="2" charset="-122"/>
              </a:rPr>
              <a:t>—</a:t>
            </a:r>
            <a:r>
              <a:rPr lang="en-US" altLang="zh-CN" sz="2800" smtClean="0">
                <a:ea typeface="宋体" panose="02010600030101010101" pitchFamily="2" charset="-122"/>
              </a:rPr>
              <a:t>—</a:t>
            </a:r>
            <a:r>
              <a:rPr lang="zh-CN" altLang="en-US" sz="2800" smtClean="0">
                <a:ea typeface="宋体" panose="02010600030101010101" pitchFamily="2" charset="-122"/>
              </a:rPr>
              <a:t>中移动</a:t>
            </a:r>
            <a:r>
              <a:rPr lang="en-US" altLang="zh-CN" sz="2800" dirty="0" smtClean="0">
                <a:latin typeface="楷体" panose="02010609060101010101" pitchFamily="49" charset="-122"/>
                <a:ea typeface="楷体" panose="02010609060101010101" pitchFamily="49" charset="-122"/>
                <a:sym typeface="+mn-ea"/>
              </a:rPr>
              <a:t>《</a:t>
            </a:r>
            <a:r>
              <a:rPr lang="zh-CN" altLang="zh-CN" sz="2800" dirty="0" smtClean="0">
                <a:latin typeface="楷体" panose="02010609060101010101" pitchFamily="49" charset="-122"/>
                <a:ea typeface="楷体" panose="02010609060101010101" pitchFamily="49" charset="-122"/>
                <a:sym typeface="+mn-ea"/>
              </a:rPr>
              <a:t>各种采购方式的适用要求</a:t>
            </a:r>
            <a:r>
              <a:rPr lang="en-US" altLang="zh-CN" sz="2800" dirty="0" smtClean="0">
                <a:latin typeface="楷体" panose="02010609060101010101" pitchFamily="49" charset="-122"/>
                <a:ea typeface="楷体" panose="02010609060101010101" pitchFamily="49" charset="-122"/>
                <a:sym typeface="+mn-ea"/>
              </a:rPr>
              <a:t>》</a:t>
            </a:r>
            <a:r>
              <a:rPr lang="zh-CN" altLang="zh-CN" dirty="0">
                <a:latin typeface="楷体" panose="02010609060101010101" pitchFamily="49" charset="-122"/>
                <a:ea typeface="楷体" panose="02010609060101010101" pitchFamily="49" charset="-122"/>
              </a:rPr>
              <a:t/>
            </a:r>
            <a:br>
              <a:rPr lang="zh-CN" altLang="zh-CN" dirty="0">
                <a:latin typeface="楷体" panose="02010609060101010101" pitchFamily="49" charset="-122"/>
                <a:ea typeface="楷体" panose="02010609060101010101" pitchFamily="49" charset="-122"/>
              </a:rPr>
            </a:br>
            <a:endParaRPr lang="zh-CN" altLang="en-US"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4294967295"/>
          </p:nvPr>
        </p:nvSpPr>
        <p:spPr>
          <a:xfrm>
            <a:off x="144463" y="1069975"/>
            <a:ext cx="8748712" cy="4876800"/>
          </a:xfrm>
        </p:spPr>
        <p:txBody>
          <a:bodyPr/>
          <a:lstStyle/>
          <a:p>
            <a:pPr marL="0" indent="0" eaLnBrk="1" hangingPunct="1">
              <a:buFont typeface="Wingdings" panose="05000000000000000000" pitchFamily="2" charset="2"/>
              <a:buNone/>
            </a:pPr>
            <a:r>
              <a:rPr lang="zh-CN" altLang="en-US" sz="2400" smtClean="0">
                <a:ea typeface="宋体" panose="02010600030101010101" pitchFamily="2" charset="-122"/>
              </a:rPr>
              <a:t>（6）潜在供应商或应答供应商不足三家的情况处理：如因项目特殊、技术复杂等原因，报名参加采购项目的潜在供应商、通过资格预审的潜在供应商及在采购文件规定的应答截止时间前递交应答文件的应答供应商不足三家时，采购人应做如下处理：</a:t>
            </a:r>
          </a:p>
          <a:p>
            <a:pPr marL="0" indent="0" eaLnBrk="1" hangingPunct="1">
              <a:buFont typeface="Wingdings" panose="05000000000000000000" pitchFamily="2" charset="2"/>
              <a:buNone/>
            </a:pPr>
            <a:r>
              <a:rPr lang="zh-CN" altLang="en-US" sz="2400" smtClean="0">
                <a:ea typeface="宋体" panose="02010600030101010101" pitchFamily="2" charset="-122"/>
              </a:rPr>
              <a:t>①潜在供应商或应答供应商仅有一家时，应重新启动比选程序；如重新比选后，仍为一家，应说明具体情况并按照采购人内部规定的审批流程进行审批通过后，可改为采用单一来源方式进行采购。</a:t>
            </a:r>
          </a:p>
          <a:p>
            <a:pPr marL="0" indent="0" eaLnBrk="1" hangingPunct="1">
              <a:buFont typeface="Wingdings" panose="05000000000000000000" pitchFamily="2" charset="2"/>
              <a:buNone/>
            </a:pPr>
            <a:r>
              <a:rPr lang="zh-CN" altLang="en-US" sz="2400" smtClean="0">
                <a:ea typeface="宋体" panose="02010600030101010101" pitchFamily="2" charset="-122"/>
              </a:rPr>
              <a:t>②潜在供应商或应答供应商为两家时，应说明具体情况并按照采购人内部规定的审批流程进行审批通过后，可继续实施后续比选程序或改为采用竞争性谈判方式实施采购。</a:t>
            </a:r>
          </a:p>
          <a:p>
            <a:pPr marL="0" indent="0" eaLnBrk="1" hangingPunct="1">
              <a:buFont typeface="Wingdings" panose="05000000000000000000" pitchFamily="2" charset="2"/>
              <a:buNone/>
            </a:pPr>
            <a:r>
              <a:rPr lang="zh-CN" altLang="en-US" sz="2400" smtClean="0">
                <a:ea typeface="宋体" panose="02010600030101010101" pitchFamily="2" charset="-122"/>
              </a:rPr>
              <a:t>（7）公开唱价：原则上应进行公开唱价，特殊情况下，确因采购的产品直接用于对外销售，不适合对外公布采购价格的，需按采购人内部规定的审批流程进行审批。审批通过后，可不进行公开唱价。采用电子反向拍卖报价方式的，按照反拍规则实施。</a:t>
            </a:r>
          </a:p>
        </p:txBody>
      </p:sp>
      <p:sp>
        <p:nvSpPr>
          <p:cNvPr id="2" name="Rectangle 2"/>
          <p:cNvSpPr>
            <a:spLocks noGrp="1" noChangeArrowheads="1"/>
          </p:cNvSpPr>
          <p:nvPr/>
        </p:nvSpPr>
        <p:spPr>
          <a:xfrm>
            <a:off x="304800" y="416560"/>
            <a:ext cx="8458200" cy="796925"/>
          </a:xfrm>
          <a:prstGeom prst="rect">
            <a:avLst/>
          </a:prstGeom>
          <a:no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3600" b="1">
                <a:solidFill>
                  <a:schemeClr val="bg1"/>
                </a:solidFill>
                <a:latin typeface="+mj-lt"/>
                <a:ea typeface="+mj-ea"/>
                <a:cs typeface="+mj-cs"/>
              </a:defRPr>
            </a:lvl1pPr>
            <a:lvl2pPr algn="ctr" rtl="0" eaLnBrk="0" fontAlgn="base" hangingPunct="0">
              <a:spcBef>
                <a:spcPct val="0"/>
              </a:spcBef>
              <a:spcAft>
                <a:spcPct val="0"/>
              </a:spcAft>
              <a:defRPr sz="3600" b="1">
                <a:solidFill>
                  <a:schemeClr val="bg1"/>
                </a:solidFill>
                <a:latin typeface="Verdana" panose="020B0604030504040204" pitchFamily="34" charset="0"/>
              </a:defRPr>
            </a:lvl2pPr>
            <a:lvl3pPr algn="ctr" rtl="0" eaLnBrk="0" fontAlgn="base" hangingPunct="0">
              <a:spcBef>
                <a:spcPct val="0"/>
              </a:spcBef>
              <a:spcAft>
                <a:spcPct val="0"/>
              </a:spcAft>
              <a:defRPr sz="3600" b="1">
                <a:solidFill>
                  <a:schemeClr val="bg1"/>
                </a:solidFill>
                <a:latin typeface="Verdana" panose="020B0604030504040204" pitchFamily="34" charset="0"/>
              </a:defRPr>
            </a:lvl3pPr>
            <a:lvl4pPr algn="ctr" rtl="0" eaLnBrk="0" fontAlgn="base" hangingPunct="0">
              <a:spcBef>
                <a:spcPct val="0"/>
              </a:spcBef>
              <a:spcAft>
                <a:spcPct val="0"/>
              </a:spcAft>
              <a:defRPr sz="3600" b="1">
                <a:solidFill>
                  <a:schemeClr val="bg1"/>
                </a:solidFill>
                <a:latin typeface="Verdana" panose="020B0604030504040204" pitchFamily="34" charset="0"/>
              </a:defRPr>
            </a:lvl4pPr>
            <a:lvl5pPr algn="ctr" rtl="0" eaLnBrk="0" fontAlgn="base" hangingPunct="0">
              <a:spcBef>
                <a:spcPct val="0"/>
              </a:spcBef>
              <a:spcAft>
                <a:spcPct val="0"/>
              </a:spcAft>
              <a:defRPr sz="3600" b="1">
                <a:solidFill>
                  <a:schemeClr val="bg1"/>
                </a:solidFill>
                <a:latin typeface="Verdana" panose="020B0604030504040204" pitchFamily="34" charset="0"/>
              </a:defRPr>
            </a:lvl5pPr>
            <a:lvl6pPr marL="457200" algn="ctr" rtl="0" fontAlgn="base">
              <a:spcBef>
                <a:spcPct val="0"/>
              </a:spcBef>
              <a:spcAft>
                <a:spcPct val="0"/>
              </a:spcAft>
              <a:defRPr sz="3600" b="1">
                <a:solidFill>
                  <a:schemeClr val="bg1"/>
                </a:solidFill>
                <a:latin typeface="Verdana" panose="020B0604030504040204" pitchFamily="34" charset="0"/>
              </a:defRPr>
            </a:lvl6pPr>
            <a:lvl7pPr marL="914400" algn="ctr" rtl="0" fontAlgn="base">
              <a:spcBef>
                <a:spcPct val="0"/>
              </a:spcBef>
              <a:spcAft>
                <a:spcPct val="0"/>
              </a:spcAft>
              <a:defRPr sz="3600" b="1">
                <a:solidFill>
                  <a:schemeClr val="bg1"/>
                </a:solidFill>
                <a:latin typeface="Verdana" panose="020B0604030504040204" pitchFamily="34" charset="0"/>
              </a:defRPr>
            </a:lvl7pPr>
            <a:lvl8pPr marL="1371600" algn="ctr" rtl="0" fontAlgn="base">
              <a:spcBef>
                <a:spcPct val="0"/>
              </a:spcBef>
              <a:spcAft>
                <a:spcPct val="0"/>
              </a:spcAft>
              <a:defRPr sz="3600" b="1">
                <a:solidFill>
                  <a:schemeClr val="bg1"/>
                </a:solidFill>
                <a:latin typeface="Verdana" panose="020B0604030504040204" pitchFamily="34" charset="0"/>
              </a:defRPr>
            </a:lvl8pPr>
            <a:lvl9pPr marL="1828800" algn="ctr" rtl="0" fontAlgn="base">
              <a:spcBef>
                <a:spcPct val="0"/>
              </a:spcBef>
              <a:spcAft>
                <a:spcPct val="0"/>
              </a:spcAft>
              <a:defRPr sz="3600" b="1">
                <a:solidFill>
                  <a:schemeClr val="bg1"/>
                </a:solidFill>
                <a:latin typeface="Verdana" panose="020B0604030504040204" pitchFamily="34" charset="0"/>
              </a:defRPr>
            </a:lvl9pPr>
          </a:lstStyle>
          <a:p>
            <a:pPr eaLnBrk="1" hangingPunct="1"/>
            <a:r>
              <a:rPr lang="zh-CN" altLang="en-US" smtClean="0">
                <a:ea typeface="宋体" panose="02010600030101010101" pitchFamily="2" charset="-122"/>
              </a:rPr>
              <a:t>比选采购程序</a:t>
            </a:r>
            <a:br>
              <a:rPr lang="zh-CN" altLang="en-US" smtClean="0">
                <a:ea typeface="宋体" panose="02010600030101010101" pitchFamily="2" charset="-122"/>
              </a:rPr>
            </a:br>
            <a:r>
              <a:rPr lang="zh-CN" altLang="en-US" sz="2800" smtClean="0">
                <a:ea typeface="宋体" panose="02010600030101010101" pitchFamily="2" charset="-122"/>
              </a:rPr>
              <a:t>—</a:t>
            </a:r>
            <a:r>
              <a:rPr lang="en-US" altLang="zh-CN" sz="2800" smtClean="0">
                <a:ea typeface="宋体" panose="02010600030101010101" pitchFamily="2" charset="-122"/>
              </a:rPr>
              <a:t>—</a:t>
            </a:r>
            <a:r>
              <a:rPr lang="zh-CN" altLang="en-US" sz="2800" smtClean="0">
                <a:ea typeface="宋体" panose="02010600030101010101" pitchFamily="2" charset="-122"/>
              </a:rPr>
              <a:t>中移动</a:t>
            </a:r>
            <a:r>
              <a:rPr lang="en-US" altLang="zh-CN" sz="2800" dirty="0" smtClean="0">
                <a:latin typeface="楷体" panose="02010609060101010101" pitchFamily="49" charset="-122"/>
                <a:ea typeface="楷体" panose="02010609060101010101" pitchFamily="49" charset="-122"/>
                <a:sym typeface="+mn-ea"/>
              </a:rPr>
              <a:t>《</a:t>
            </a:r>
            <a:r>
              <a:rPr lang="zh-CN" altLang="zh-CN" sz="2800" dirty="0" smtClean="0">
                <a:latin typeface="楷体" panose="02010609060101010101" pitchFamily="49" charset="-122"/>
                <a:ea typeface="楷体" panose="02010609060101010101" pitchFamily="49" charset="-122"/>
                <a:sym typeface="+mn-ea"/>
              </a:rPr>
              <a:t>各种采购方式的适用要求</a:t>
            </a:r>
            <a:r>
              <a:rPr lang="en-US" altLang="zh-CN" sz="2800" dirty="0" smtClean="0">
                <a:latin typeface="楷体" panose="02010609060101010101" pitchFamily="49" charset="-122"/>
                <a:ea typeface="楷体" panose="02010609060101010101" pitchFamily="49" charset="-122"/>
                <a:sym typeface="+mn-ea"/>
              </a:rPr>
              <a:t>》</a:t>
            </a:r>
            <a:r>
              <a:rPr lang="zh-CN" altLang="zh-CN" dirty="0">
                <a:latin typeface="楷体" panose="02010609060101010101" pitchFamily="49" charset="-122"/>
                <a:ea typeface="楷体" panose="02010609060101010101" pitchFamily="49" charset="-122"/>
              </a:rPr>
              <a:t/>
            </a:r>
            <a:br>
              <a:rPr lang="zh-CN" altLang="zh-CN" dirty="0">
                <a:latin typeface="楷体" panose="02010609060101010101" pitchFamily="49" charset="-122"/>
                <a:ea typeface="楷体" panose="02010609060101010101" pitchFamily="49" charset="-122"/>
              </a:rPr>
            </a:br>
            <a:endParaRPr lang="zh-CN" altLang="en-US"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293669"/>
            <a:ext cx="9144000" cy="563563"/>
          </a:xfrm>
        </p:spPr>
        <p:txBody>
          <a:bodyPr/>
          <a:lstStyle/>
          <a:p>
            <a:r>
              <a:rPr lang="en-US" altLang="zh-CN" dirty="0" smtClean="0"/>
              <a:t>《</a:t>
            </a:r>
            <a:r>
              <a:rPr lang="zh-CN" altLang="en-US" dirty="0" smtClean="0"/>
              <a:t>政府采购法</a:t>
            </a:r>
            <a:r>
              <a:rPr lang="en-US" altLang="zh-CN" dirty="0" smtClean="0"/>
              <a:t>》</a:t>
            </a:r>
            <a:r>
              <a:rPr lang="zh-CN" altLang="en-US" dirty="0" smtClean="0"/>
              <a:t>与</a:t>
            </a:r>
            <a:r>
              <a:rPr lang="en-US" altLang="zh-CN" dirty="0"/>
              <a:t>《</a:t>
            </a:r>
            <a:r>
              <a:rPr lang="zh-CN" altLang="en-US" dirty="0"/>
              <a:t>招标投标</a:t>
            </a:r>
            <a:r>
              <a:rPr lang="zh-CN" altLang="en-US" dirty="0" smtClean="0"/>
              <a:t>法</a:t>
            </a:r>
            <a:r>
              <a:rPr lang="en-US" altLang="zh-CN" dirty="0" smtClean="0"/>
              <a:t>》</a:t>
            </a:r>
            <a:br>
              <a:rPr lang="en-US" altLang="zh-CN" dirty="0" smtClean="0"/>
            </a:br>
            <a:r>
              <a:rPr lang="zh-CN" altLang="en-US" dirty="0" smtClean="0"/>
              <a:t>的分工与衔接</a:t>
            </a:r>
            <a:endParaRPr lang="zh-CN" altLang="en-US" dirty="0"/>
          </a:p>
        </p:txBody>
      </p:sp>
      <p:graphicFrame>
        <p:nvGraphicFramePr>
          <p:cNvPr id="6" name="图示 5"/>
          <p:cNvGraphicFramePr/>
          <p:nvPr/>
        </p:nvGraphicFramePr>
        <p:xfrm>
          <a:off x="1331640" y="1744340"/>
          <a:ext cx="6312024" cy="4136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线形标注 2(无边框) 4"/>
          <p:cNvSpPr/>
          <p:nvPr/>
        </p:nvSpPr>
        <p:spPr bwMode="auto">
          <a:xfrm>
            <a:off x="5796136" y="1343844"/>
            <a:ext cx="2808312" cy="1584176"/>
          </a:xfrm>
          <a:prstGeom prst="callout2">
            <a:avLst>
              <a:gd name="adj1" fmla="val 20006"/>
              <a:gd name="adj2" fmla="val -1255"/>
              <a:gd name="adj3" fmla="val 21260"/>
              <a:gd name="adj4" fmla="val -40733"/>
              <a:gd name="adj5" fmla="val 112500"/>
              <a:gd name="adj6" fmla="val -4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27100" rtl="0" eaLnBrk="0" fontAlgn="base" latinLnBrk="0" hangingPunct="0">
              <a:lnSpc>
                <a:spcPct val="90000"/>
              </a:lnSpc>
              <a:spcBef>
                <a:spcPct val="20000"/>
              </a:spcBef>
              <a:spcAft>
                <a:spcPct val="0"/>
              </a:spcAft>
              <a:buClrTx/>
              <a:buSzTx/>
              <a:buFont typeface="Wingdings" panose="05000000000000000000" pitchFamily="2" charset="2"/>
              <a:buNone/>
            </a:pPr>
            <a:r>
              <a:rPr kumimoji="0" lang="zh-CN" altLang="en-US" sz="2400" b="1" i="0" u="none" strike="noStrike" cap="none" normalizeH="0" baseline="0" dirty="0" smtClean="0">
                <a:ln>
                  <a:noFill/>
                </a:ln>
                <a:solidFill>
                  <a:schemeClr val="accent2"/>
                </a:solidFill>
                <a:latin typeface="Times New Roman" panose="02020603050405020304" pitchFamily="18" charset="0"/>
                <a:ea typeface="宋体" panose="02010600030101010101" pitchFamily="2" charset="-122"/>
              </a:rPr>
              <a:t>政府招标采购工程及相关货物和服务</a:t>
            </a:r>
          </a:p>
        </p:txBody>
      </p:sp>
      <p:sp>
        <p:nvSpPr>
          <p:cNvPr id="7" name="对角圆角矩形 6"/>
          <p:cNvSpPr/>
          <p:nvPr/>
        </p:nvSpPr>
        <p:spPr bwMode="auto">
          <a:xfrm>
            <a:off x="1691680" y="5976281"/>
            <a:ext cx="432048" cy="360040"/>
          </a:xfrm>
          <a:prstGeom prst="round2Diag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lstStyle/>
          <a:p>
            <a:pPr marL="0" marR="0" indent="0" algn="ctr" defTabSz="927100" rtl="0" eaLnBrk="0" fontAlgn="base" latinLnBrk="0" hangingPunct="0">
              <a:lnSpc>
                <a:spcPct val="90000"/>
              </a:lnSpc>
              <a:spcBef>
                <a:spcPct val="20000"/>
              </a:spcBef>
              <a:spcAft>
                <a:spcPct val="0"/>
              </a:spcAft>
              <a:buClrTx/>
              <a:buSzTx/>
              <a:buFont typeface="Wingdings" panose="05000000000000000000" pitchFamily="2" charset="2"/>
              <a:buNone/>
            </a:pPr>
            <a:endParaRPr kumimoji="0" lang="zh-CN" altLang="en-US" sz="2800" b="1" i="0" u="none" strike="noStrike" cap="none" normalizeH="0" baseline="0" smtClean="0">
              <a:ln>
                <a:noFill/>
              </a:ln>
              <a:solidFill>
                <a:schemeClr val="accent2"/>
              </a:solidFill>
              <a:effectLst/>
              <a:latin typeface="Times New Roman" panose="02020603050405020304" pitchFamily="18" charset="0"/>
              <a:ea typeface="宋体" panose="02010600030101010101" pitchFamily="2" charset="-122"/>
            </a:endParaRPr>
          </a:p>
        </p:txBody>
      </p:sp>
      <p:sp>
        <p:nvSpPr>
          <p:cNvPr id="9" name="对角圆角矩形 8"/>
          <p:cNvSpPr/>
          <p:nvPr/>
        </p:nvSpPr>
        <p:spPr bwMode="auto">
          <a:xfrm>
            <a:off x="4427984" y="6024364"/>
            <a:ext cx="432048" cy="360040"/>
          </a:xfrm>
          <a:prstGeom prst="round2DiagRect">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lstStyle/>
          <a:p>
            <a:pPr marL="0" marR="0" indent="0" algn="ctr" defTabSz="927100" rtl="0" eaLnBrk="0" fontAlgn="base" latinLnBrk="0" hangingPunct="0">
              <a:lnSpc>
                <a:spcPct val="90000"/>
              </a:lnSpc>
              <a:spcBef>
                <a:spcPct val="20000"/>
              </a:spcBef>
              <a:spcAft>
                <a:spcPct val="0"/>
              </a:spcAft>
              <a:buClrTx/>
              <a:buSzTx/>
              <a:buFont typeface="Wingdings" panose="05000000000000000000" pitchFamily="2" charset="2"/>
              <a:buNone/>
            </a:pPr>
            <a:endParaRPr kumimoji="0" lang="zh-CN" altLang="en-US" sz="2800" b="1" i="0" u="none" strike="noStrike" cap="none" normalizeH="0" baseline="0" smtClean="0">
              <a:ln>
                <a:noFill/>
              </a:ln>
              <a:solidFill>
                <a:schemeClr val="accent2"/>
              </a:solidFill>
              <a:effectLst/>
              <a:latin typeface="Times New Roman" panose="02020603050405020304" pitchFamily="18" charset="0"/>
              <a:ea typeface="宋体" panose="02010600030101010101" pitchFamily="2" charset="-122"/>
            </a:endParaRPr>
          </a:p>
        </p:txBody>
      </p:sp>
      <p:sp>
        <p:nvSpPr>
          <p:cNvPr id="10" name="对角圆角矩形 9"/>
          <p:cNvSpPr/>
          <p:nvPr/>
        </p:nvSpPr>
        <p:spPr bwMode="auto">
          <a:xfrm>
            <a:off x="4644008" y="6024364"/>
            <a:ext cx="432048" cy="360040"/>
          </a:xfrm>
          <a:prstGeom prst="round2Diag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lstStyle/>
          <a:p>
            <a:pPr marL="0" marR="0" indent="0" algn="ctr" defTabSz="927100" rtl="0" eaLnBrk="0" fontAlgn="base" latinLnBrk="0" hangingPunct="0">
              <a:lnSpc>
                <a:spcPct val="90000"/>
              </a:lnSpc>
              <a:spcBef>
                <a:spcPct val="20000"/>
              </a:spcBef>
              <a:spcAft>
                <a:spcPct val="0"/>
              </a:spcAft>
              <a:buClrTx/>
              <a:buSzTx/>
              <a:buFont typeface="Wingdings" panose="05000000000000000000" pitchFamily="2" charset="2"/>
              <a:buNone/>
            </a:pPr>
            <a:endParaRPr kumimoji="0" lang="zh-CN" altLang="en-US" sz="2800" b="1" i="0" u="none" strike="noStrike" cap="none" normalizeH="0" baseline="0" smtClean="0">
              <a:ln>
                <a:noFill/>
              </a:ln>
              <a:solidFill>
                <a:schemeClr val="accent2"/>
              </a:solidFill>
              <a:effectLst/>
              <a:latin typeface="Times New Roman" panose="02020603050405020304" pitchFamily="18" charset="0"/>
              <a:ea typeface="宋体" panose="02010600030101010101" pitchFamily="2" charset="-122"/>
            </a:endParaRPr>
          </a:p>
        </p:txBody>
      </p:sp>
      <p:sp>
        <p:nvSpPr>
          <p:cNvPr id="8" name="TextBox 7"/>
          <p:cNvSpPr txBox="1"/>
          <p:nvPr/>
        </p:nvSpPr>
        <p:spPr>
          <a:xfrm>
            <a:off x="2123728" y="5976281"/>
            <a:ext cx="2016224" cy="480131"/>
          </a:xfrm>
          <a:prstGeom prst="rect">
            <a:avLst/>
          </a:prstGeom>
          <a:noFill/>
        </p:spPr>
        <p:txBody>
          <a:bodyPr wrap="square" rtlCol="0">
            <a:spAutoFit/>
          </a:bodyPr>
          <a:lstStyle/>
          <a:p>
            <a:r>
              <a:rPr lang="zh-CN" altLang="en-US" sz="2800" dirty="0" smtClean="0"/>
              <a:t>政府采购法</a:t>
            </a:r>
            <a:endParaRPr lang="zh-CN" altLang="en-US" sz="2800" dirty="0"/>
          </a:p>
        </p:txBody>
      </p:sp>
      <p:sp>
        <p:nvSpPr>
          <p:cNvPr id="12" name="TextBox 11"/>
          <p:cNvSpPr txBox="1"/>
          <p:nvPr/>
        </p:nvSpPr>
        <p:spPr>
          <a:xfrm>
            <a:off x="5076056" y="6024364"/>
            <a:ext cx="2016224" cy="480131"/>
          </a:xfrm>
          <a:prstGeom prst="rect">
            <a:avLst/>
          </a:prstGeom>
          <a:noFill/>
        </p:spPr>
        <p:txBody>
          <a:bodyPr wrap="square" rtlCol="0">
            <a:spAutoFit/>
          </a:bodyPr>
          <a:lstStyle/>
          <a:p>
            <a:r>
              <a:rPr lang="zh-CN" altLang="en-US" sz="2800" dirty="0" smtClean="0"/>
              <a:t>招标投标法</a:t>
            </a:r>
            <a:endParaRPr lang="zh-CN" altLang="en-US"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4294967295"/>
          </p:nvPr>
        </p:nvSpPr>
        <p:spPr>
          <a:xfrm>
            <a:off x="144463" y="1428750"/>
            <a:ext cx="8748712" cy="4876800"/>
          </a:xfrm>
        </p:spPr>
        <p:txBody>
          <a:bodyPr/>
          <a:lstStyle/>
          <a:p>
            <a:pPr marL="0" indent="0" eaLnBrk="1" hangingPunct="1">
              <a:buFont typeface="Wingdings" panose="05000000000000000000" pitchFamily="2" charset="2"/>
              <a:buNone/>
            </a:pPr>
            <a:r>
              <a:rPr lang="zh-CN" altLang="en-US" sz="2400" smtClean="0">
                <a:ea typeface="宋体" panose="02010600030101010101" pitchFamily="2" charset="-122"/>
              </a:rPr>
              <a:t>（8）应答文件评审：评审小组按采购文件中规定的评审标准、方法进行评审比较，并出具书面评审报告。</a:t>
            </a:r>
          </a:p>
          <a:p>
            <a:pPr marL="0" indent="0" eaLnBrk="1" hangingPunct="1">
              <a:buFont typeface="Wingdings" panose="05000000000000000000" pitchFamily="2" charset="2"/>
              <a:buNone/>
            </a:pPr>
            <a:r>
              <a:rPr lang="zh-CN" altLang="en-US" sz="2400" smtClean="0">
                <a:ea typeface="宋体" panose="02010600030101010101" pitchFamily="2" charset="-122"/>
              </a:rPr>
              <a:t>评审报告由评审小组全体成员签字。对评审结论持有异议的评审小组成员可以书面方式阐述其不同意见和理由。评审小组成员拒绝在评审报告上签字且不陈述其不同意见和理由的，视为同意评审结论。</a:t>
            </a:r>
          </a:p>
          <a:p>
            <a:pPr marL="0" indent="0" eaLnBrk="1" hangingPunct="1">
              <a:buFont typeface="Wingdings" panose="05000000000000000000" pitchFamily="2" charset="2"/>
              <a:buNone/>
            </a:pPr>
            <a:r>
              <a:rPr lang="zh-CN" altLang="en-US" sz="2400" smtClean="0">
                <a:ea typeface="宋体" panose="02010600030101010101" pitchFamily="2" charset="-122"/>
              </a:rPr>
              <a:t>（9）提交采购结果建议方案：评审小组对比选情况和比选应答情况进行总结，向采购人提交评审报告和成交供应商建议方案，并明确相关推荐原则。</a:t>
            </a:r>
          </a:p>
          <a:p>
            <a:pPr marL="0" indent="0" eaLnBrk="1" hangingPunct="1">
              <a:buFont typeface="Wingdings" panose="05000000000000000000" pitchFamily="2" charset="2"/>
              <a:buNone/>
            </a:pPr>
            <a:r>
              <a:rPr lang="zh-CN" altLang="en-US" sz="2400" smtClean="0">
                <a:ea typeface="宋体" panose="02010600030101010101" pitchFamily="2" charset="-122"/>
              </a:rPr>
              <a:t>（10）确定成交供应商：采购人应根据评审小组出具的评审报告及提交的成交供应商建议方案，确定成交供应商。</a:t>
            </a:r>
          </a:p>
          <a:p>
            <a:pPr marL="0" indent="0" eaLnBrk="1" hangingPunct="1">
              <a:buNone/>
            </a:pPr>
            <a:r>
              <a:rPr lang="zh-CN" altLang="en-US" sz="2400" smtClean="0">
                <a:ea typeface="宋体" panose="02010600030101010101" pitchFamily="2" charset="-122"/>
              </a:rPr>
              <a:t>（11）采购结果通知：采购人应将采购结果通知所有应答供应商。</a:t>
            </a:r>
          </a:p>
        </p:txBody>
      </p:sp>
      <p:sp>
        <p:nvSpPr>
          <p:cNvPr id="2" name="Rectangle 2"/>
          <p:cNvSpPr>
            <a:spLocks noGrp="1" noChangeArrowheads="1"/>
          </p:cNvSpPr>
          <p:nvPr/>
        </p:nvSpPr>
        <p:spPr>
          <a:xfrm>
            <a:off x="304800" y="416560"/>
            <a:ext cx="8458200" cy="796925"/>
          </a:xfrm>
          <a:prstGeom prst="rect">
            <a:avLst/>
          </a:prstGeom>
          <a:no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3600" b="1">
                <a:solidFill>
                  <a:schemeClr val="bg1"/>
                </a:solidFill>
                <a:latin typeface="+mj-lt"/>
                <a:ea typeface="+mj-ea"/>
                <a:cs typeface="+mj-cs"/>
              </a:defRPr>
            </a:lvl1pPr>
            <a:lvl2pPr algn="ctr" rtl="0" eaLnBrk="0" fontAlgn="base" hangingPunct="0">
              <a:spcBef>
                <a:spcPct val="0"/>
              </a:spcBef>
              <a:spcAft>
                <a:spcPct val="0"/>
              </a:spcAft>
              <a:defRPr sz="3600" b="1">
                <a:solidFill>
                  <a:schemeClr val="bg1"/>
                </a:solidFill>
                <a:latin typeface="Verdana" panose="020B0604030504040204" pitchFamily="34" charset="0"/>
              </a:defRPr>
            </a:lvl2pPr>
            <a:lvl3pPr algn="ctr" rtl="0" eaLnBrk="0" fontAlgn="base" hangingPunct="0">
              <a:spcBef>
                <a:spcPct val="0"/>
              </a:spcBef>
              <a:spcAft>
                <a:spcPct val="0"/>
              </a:spcAft>
              <a:defRPr sz="3600" b="1">
                <a:solidFill>
                  <a:schemeClr val="bg1"/>
                </a:solidFill>
                <a:latin typeface="Verdana" panose="020B0604030504040204" pitchFamily="34" charset="0"/>
              </a:defRPr>
            </a:lvl3pPr>
            <a:lvl4pPr algn="ctr" rtl="0" eaLnBrk="0" fontAlgn="base" hangingPunct="0">
              <a:spcBef>
                <a:spcPct val="0"/>
              </a:spcBef>
              <a:spcAft>
                <a:spcPct val="0"/>
              </a:spcAft>
              <a:defRPr sz="3600" b="1">
                <a:solidFill>
                  <a:schemeClr val="bg1"/>
                </a:solidFill>
                <a:latin typeface="Verdana" panose="020B0604030504040204" pitchFamily="34" charset="0"/>
              </a:defRPr>
            </a:lvl4pPr>
            <a:lvl5pPr algn="ctr" rtl="0" eaLnBrk="0" fontAlgn="base" hangingPunct="0">
              <a:spcBef>
                <a:spcPct val="0"/>
              </a:spcBef>
              <a:spcAft>
                <a:spcPct val="0"/>
              </a:spcAft>
              <a:defRPr sz="3600" b="1">
                <a:solidFill>
                  <a:schemeClr val="bg1"/>
                </a:solidFill>
                <a:latin typeface="Verdana" panose="020B0604030504040204" pitchFamily="34" charset="0"/>
              </a:defRPr>
            </a:lvl5pPr>
            <a:lvl6pPr marL="457200" algn="ctr" rtl="0" fontAlgn="base">
              <a:spcBef>
                <a:spcPct val="0"/>
              </a:spcBef>
              <a:spcAft>
                <a:spcPct val="0"/>
              </a:spcAft>
              <a:defRPr sz="3600" b="1">
                <a:solidFill>
                  <a:schemeClr val="bg1"/>
                </a:solidFill>
                <a:latin typeface="Verdana" panose="020B0604030504040204" pitchFamily="34" charset="0"/>
              </a:defRPr>
            </a:lvl6pPr>
            <a:lvl7pPr marL="914400" algn="ctr" rtl="0" fontAlgn="base">
              <a:spcBef>
                <a:spcPct val="0"/>
              </a:spcBef>
              <a:spcAft>
                <a:spcPct val="0"/>
              </a:spcAft>
              <a:defRPr sz="3600" b="1">
                <a:solidFill>
                  <a:schemeClr val="bg1"/>
                </a:solidFill>
                <a:latin typeface="Verdana" panose="020B0604030504040204" pitchFamily="34" charset="0"/>
              </a:defRPr>
            </a:lvl7pPr>
            <a:lvl8pPr marL="1371600" algn="ctr" rtl="0" fontAlgn="base">
              <a:spcBef>
                <a:spcPct val="0"/>
              </a:spcBef>
              <a:spcAft>
                <a:spcPct val="0"/>
              </a:spcAft>
              <a:defRPr sz="3600" b="1">
                <a:solidFill>
                  <a:schemeClr val="bg1"/>
                </a:solidFill>
                <a:latin typeface="Verdana" panose="020B0604030504040204" pitchFamily="34" charset="0"/>
              </a:defRPr>
            </a:lvl8pPr>
            <a:lvl9pPr marL="1828800" algn="ctr" rtl="0" fontAlgn="base">
              <a:spcBef>
                <a:spcPct val="0"/>
              </a:spcBef>
              <a:spcAft>
                <a:spcPct val="0"/>
              </a:spcAft>
              <a:defRPr sz="3600" b="1">
                <a:solidFill>
                  <a:schemeClr val="bg1"/>
                </a:solidFill>
                <a:latin typeface="Verdana" panose="020B0604030504040204" pitchFamily="34" charset="0"/>
              </a:defRPr>
            </a:lvl9pPr>
          </a:lstStyle>
          <a:p>
            <a:pPr eaLnBrk="1" hangingPunct="1"/>
            <a:r>
              <a:rPr lang="zh-CN" altLang="en-US" smtClean="0">
                <a:ea typeface="宋体" panose="02010600030101010101" pitchFamily="2" charset="-122"/>
              </a:rPr>
              <a:t>比选采购程序</a:t>
            </a:r>
            <a:br>
              <a:rPr lang="zh-CN" altLang="en-US" smtClean="0">
                <a:ea typeface="宋体" panose="02010600030101010101" pitchFamily="2" charset="-122"/>
              </a:rPr>
            </a:br>
            <a:r>
              <a:rPr lang="zh-CN" altLang="en-US" sz="2800" smtClean="0">
                <a:ea typeface="宋体" panose="02010600030101010101" pitchFamily="2" charset="-122"/>
              </a:rPr>
              <a:t>—</a:t>
            </a:r>
            <a:r>
              <a:rPr lang="en-US" altLang="zh-CN" sz="2800" smtClean="0">
                <a:ea typeface="宋体" panose="02010600030101010101" pitchFamily="2" charset="-122"/>
              </a:rPr>
              <a:t>—</a:t>
            </a:r>
            <a:r>
              <a:rPr lang="zh-CN" altLang="en-US" sz="2800" smtClean="0">
                <a:ea typeface="宋体" panose="02010600030101010101" pitchFamily="2" charset="-122"/>
              </a:rPr>
              <a:t>中移动</a:t>
            </a:r>
            <a:r>
              <a:rPr lang="en-US" altLang="zh-CN" sz="2800" dirty="0" smtClean="0">
                <a:latin typeface="楷体" panose="02010609060101010101" pitchFamily="49" charset="-122"/>
                <a:ea typeface="楷体" panose="02010609060101010101" pitchFamily="49" charset="-122"/>
                <a:sym typeface="+mn-ea"/>
              </a:rPr>
              <a:t>《</a:t>
            </a:r>
            <a:r>
              <a:rPr lang="zh-CN" altLang="zh-CN" sz="2800" dirty="0" smtClean="0">
                <a:latin typeface="楷体" panose="02010609060101010101" pitchFamily="49" charset="-122"/>
                <a:ea typeface="楷体" panose="02010609060101010101" pitchFamily="49" charset="-122"/>
                <a:sym typeface="+mn-ea"/>
              </a:rPr>
              <a:t>各种采购方式的适用要求</a:t>
            </a:r>
            <a:r>
              <a:rPr lang="en-US" altLang="zh-CN" sz="2800" dirty="0" smtClean="0">
                <a:latin typeface="楷体" panose="02010609060101010101" pitchFamily="49" charset="-122"/>
                <a:ea typeface="楷体" panose="02010609060101010101" pitchFamily="49" charset="-122"/>
                <a:sym typeface="+mn-ea"/>
              </a:rPr>
              <a:t>》</a:t>
            </a:r>
            <a:r>
              <a:rPr lang="zh-CN" altLang="zh-CN" dirty="0">
                <a:latin typeface="楷体" panose="02010609060101010101" pitchFamily="49" charset="-122"/>
                <a:ea typeface="楷体" panose="02010609060101010101" pitchFamily="49" charset="-122"/>
              </a:rPr>
              <a:t/>
            </a:r>
            <a:br>
              <a:rPr lang="zh-CN" altLang="zh-CN" dirty="0">
                <a:latin typeface="楷体" panose="02010609060101010101" pitchFamily="49" charset="-122"/>
                <a:ea typeface="楷体" panose="02010609060101010101" pitchFamily="49" charset="-122"/>
              </a:rPr>
            </a:br>
            <a:endParaRPr lang="zh-CN" altLang="en-US"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335" y="365125"/>
            <a:ext cx="9156700" cy="563880"/>
          </a:xfrm>
        </p:spPr>
        <p:txBody>
          <a:bodyPr/>
          <a:lstStyle/>
          <a:p>
            <a:r>
              <a:rPr lang="zh-CN" altLang="en-US" dirty="0" smtClean="0"/>
              <a:t>竞争性磋商</a:t>
            </a:r>
            <a:r>
              <a:rPr lang="en-US" altLang="zh-CN" dirty="0" smtClean="0"/>
              <a:t/>
            </a:r>
            <a:br>
              <a:rPr lang="en-US" altLang="zh-CN" dirty="0" smtClean="0"/>
            </a:br>
            <a:r>
              <a:rPr lang="en-US" altLang="zh-CN" sz="2400" dirty="0" smtClean="0"/>
              <a:t>《</a:t>
            </a:r>
            <a:r>
              <a:rPr lang="zh-CN" altLang="en-US" sz="2400" dirty="0" smtClean="0"/>
              <a:t>政府采购竞争性磋商采购方式管理暂行办法</a:t>
            </a:r>
            <a:r>
              <a:rPr lang="en-US" altLang="zh-CN" sz="2400" dirty="0" smtClean="0"/>
              <a:t>》</a:t>
            </a:r>
            <a:endParaRPr lang="zh-CN" altLang="en-US" sz="2400" dirty="0" smtClean="0"/>
          </a:p>
        </p:txBody>
      </p:sp>
      <p:sp>
        <p:nvSpPr>
          <p:cNvPr id="3" name="内容占位符 2"/>
          <p:cNvSpPr>
            <a:spLocks noGrp="1"/>
          </p:cNvSpPr>
          <p:nvPr>
            <p:ph idx="1"/>
          </p:nvPr>
        </p:nvSpPr>
        <p:spPr>
          <a:xfrm>
            <a:off x="714380" y="1142985"/>
            <a:ext cx="7929586" cy="5357850"/>
          </a:xfrm>
        </p:spPr>
        <p:txBody>
          <a:bodyPr/>
          <a:lstStyle/>
          <a:p>
            <a:pPr>
              <a:spcBef>
                <a:spcPts val="600"/>
              </a:spcBef>
              <a:buNone/>
            </a:pPr>
            <a:r>
              <a:rPr lang="zh-CN" altLang="zh-CN" sz="2400" b="1" dirty="0" smtClean="0"/>
              <a:t>第三条</a:t>
            </a:r>
            <a:r>
              <a:rPr lang="en-US" altLang="zh-CN" sz="2400" b="1" dirty="0" smtClean="0"/>
              <a:t>  </a:t>
            </a:r>
            <a:r>
              <a:rPr lang="zh-CN" altLang="zh-CN" sz="2400" dirty="0" smtClean="0"/>
              <a:t>符合下列情形的项目，可以采用竞争性磋商方式开展采购：</a:t>
            </a:r>
          </a:p>
          <a:p>
            <a:pPr>
              <a:spcBef>
                <a:spcPts val="600"/>
              </a:spcBef>
              <a:buNone/>
            </a:pPr>
            <a:r>
              <a:rPr lang="zh-CN" altLang="zh-CN" sz="2400" dirty="0" smtClean="0"/>
              <a:t>（一）</a:t>
            </a:r>
            <a:r>
              <a:rPr lang="zh-CN" altLang="zh-CN" sz="2400" b="1" dirty="0" smtClean="0"/>
              <a:t>政府购买服务项目</a:t>
            </a:r>
            <a:r>
              <a:rPr lang="zh-CN" altLang="zh-CN" sz="2400" dirty="0" smtClean="0"/>
              <a:t>；</a:t>
            </a:r>
          </a:p>
          <a:p>
            <a:pPr>
              <a:spcBef>
                <a:spcPts val="600"/>
              </a:spcBef>
              <a:buNone/>
            </a:pPr>
            <a:r>
              <a:rPr lang="zh-CN" altLang="zh-CN" sz="2400" dirty="0" smtClean="0"/>
              <a:t>（二）技术复杂或者性质特殊，不能确定详细规格或者具体要求的；</a:t>
            </a:r>
          </a:p>
          <a:p>
            <a:pPr>
              <a:spcBef>
                <a:spcPts val="600"/>
              </a:spcBef>
              <a:buNone/>
            </a:pPr>
            <a:r>
              <a:rPr lang="zh-CN" altLang="zh-CN" sz="2400" dirty="0" smtClean="0"/>
              <a:t>（三）因艺术品采购、专利、专有技术或者服务的时间、数量事先不能确定等原因不能事先计算出价格总额的；</a:t>
            </a:r>
          </a:p>
          <a:p>
            <a:pPr>
              <a:spcBef>
                <a:spcPts val="600"/>
              </a:spcBef>
              <a:buNone/>
            </a:pPr>
            <a:r>
              <a:rPr lang="zh-CN" altLang="zh-CN" sz="2400" dirty="0" smtClean="0"/>
              <a:t>（四）市场竞争不充分的科研项目，以及需要扶持的科技成果转化项目；</a:t>
            </a:r>
          </a:p>
          <a:p>
            <a:pPr>
              <a:spcBef>
                <a:spcPts val="600"/>
              </a:spcBef>
              <a:buNone/>
            </a:pPr>
            <a:r>
              <a:rPr lang="zh-CN" altLang="zh-CN" sz="2400" dirty="0" smtClean="0"/>
              <a:t>（五）</a:t>
            </a:r>
            <a:r>
              <a:rPr lang="zh-CN" altLang="zh-CN" sz="2400" b="1" dirty="0" smtClean="0"/>
              <a:t>按照招标投标法及其实施条例必须进行招标的工程建设项目以外的工程建设项目。</a:t>
            </a:r>
            <a:endParaRPr lang="en-US" altLang="zh-CN" sz="2400" b="1" dirty="0" smtClean="0"/>
          </a:p>
          <a:p>
            <a:pPr>
              <a:spcBef>
                <a:spcPts val="600"/>
              </a:spcBef>
              <a:buNone/>
            </a:pPr>
            <a:r>
              <a:rPr lang="en-US" altLang="zh-CN" sz="2400" b="1" i="1" dirty="0" smtClean="0">
                <a:ea typeface="宋体" panose="02010600030101010101" pitchFamily="2" charset="-122"/>
              </a:rPr>
              <a:t>《</a:t>
            </a:r>
            <a:r>
              <a:rPr lang="zh-CN" altLang="en-US" sz="2400" b="1" i="1" dirty="0" smtClean="0">
                <a:ea typeface="宋体" panose="02010600030101010101" pitchFamily="2" charset="-122"/>
              </a:rPr>
              <a:t>政府采购法实施条例</a:t>
            </a:r>
            <a:r>
              <a:rPr lang="en-US" altLang="zh-CN" sz="2400" b="1" i="1" dirty="0" smtClean="0">
                <a:ea typeface="宋体" panose="02010600030101010101" pitchFamily="2" charset="-122"/>
              </a:rPr>
              <a:t>》</a:t>
            </a:r>
            <a:r>
              <a:rPr lang="zh-CN" altLang="en-US" sz="2400" b="1" i="1" dirty="0" smtClean="0"/>
              <a:t>第二十五条</a:t>
            </a:r>
            <a:r>
              <a:rPr lang="zh-CN" altLang="en-US" sz="2400" i="1" dirty="0" smtClean="0"/>
              <a:t>　政府采购工程依法不进行招标的，应当依照政府采购法和本条例规定的竞争性谈判或者单一来源采购方式采购。</a:t>
            </a:r>
            <a:endParaRPr lang="zh-CN" altLang="zh-CN" sz="2400" b="1" i="1" dirty="0" smtClean="0"/>
          </a:p>
          <a:p>
            <a:pPr>
              <a:spcBef>
                <a:spcPts val="1200"/>
              </a:spcBef>
              <a:buNone/>
            </a:pPr>
            <a:endParaRPr lang="zh-CN" altLang="en-US"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406" y="213973"/>
            <a:ext cx="9053546" cy="563563"/>
          </a:xfrm>
        </p:spPr>
        <p:txBody>
          <a:bodyPr/>
          <a:lstStyle/>
          <a:p>
            <a:r>
              <a:rPr lang="zh-CN" altLang="en-US" dirty="0" smtClean="0"/>
              <a:t>竞争性磋商与竞争性谈判的区别</a:t>
            </a:r>
            <a:endParaRPr lang="zh-CN" altLang="en-US" dirty="0"/>
          </a:p>
        </p:txBody>
      </p:sp>
      <p:sp>
        <p:nvSpPr>
          <p:cNvPr id="3" name="内容占位符 2"/>
          <p:cNvSpPr>
            <a:spLocks noGrp="1"/>
          </p:cNvSpPr>
          <p:nvPr>
            <p:ph idx="1"/>
          </p:nvPr>
        </p:nvSpPr>
        <p:spPr>
          <a:xfrm>
            <a:off x="642910" y="1500174"/>
            <a:ext cx="7758138" cy="4686312"/>
          </a:xfrm>
        </p:spPr>
        <p:txBody>
          <a:bodyPr/>
          <a:lstStyle/>
          <a:p>
            <a:pPr>
              <a:lnSpc>
                <a:spcPct val="150000"/>
              </a:lnSpc>
            </a:pPr>
            <a:r>
              <a:rPr lang="zh-CN" altLang="en-US" sz="2400" dirty="0" smtClean="0"/>
              <a:t>法律依据：属于</a:t>
            </a:r>
            <a:r>
              <a:rPr lang="en-US" altLang="zh-CN" sz="2400" dirty="0" smtClean="0"/>
              <a:t>《</a:t>
            </a:r>
            <a:r>
              <a:rPr lang="zh-CN" altLang="en-US" sz="2400" dirty="0" smtClean="0"/>
              <a:t>政府采购法</a:t>
            </a:r>
            <a:r>
              <a:rPr lang="en-US" altLang="zh-CN" sz="2400" dirty="0" smtClean="0"/>
              <a:t>》</a:t>
            </a:r>
            <a:r>
              <a:rPr lang="zh-CN" altLang="en-US" sz="2400" dirty="0" smtClean="0"/>
              <a:t>第二十六条第一款第六项的其他</a:t>
            </a:r>
            <a:endParaRPr lang="en-US" altLang="zh-CN" sz="2400" dirty="0" smtClean="0"/>
          </a:p>
          <a:p>
            <a:pPr>
              <a:lnSpc>
                <a:spcPct val="150000"/>
              </a:lnSpc>
            </a:pPr>
            <a:r>
              <a:rPr lang="zh-CN" altLang="en-US" sz="2400" dirty="0" smtClean="0"/>
              <a:t>适用范围：主要用于</a:t>
            </a:r>
            <a:r>
              <a:rPr lang="en-US" altLang="zh-CN" sz="2400" dirty="0" smtClean="0"/>
              <a:t>PPP</a:t>
            </a:r>
            <a:r>
              <a:rPr lang="zh-CN" altLang="en-US" sz="2400" dirty="0" smtClean="0"/>
              <a:t>项目和服务采购</a:t>
            </a:r>
            <a:endParaRPr lang="en-US" altLang="zh-CN" sz="2400" dirty="0" smtClean="0"/>
          </a:p>
          <a:p>
            <a:pPr>
              <a:lnSpc>
                <a:spcPct val="150000"/>
              </a:lnSpc>
            </a:pPr>
            <a:r>
              <a:rPr lang="zh-CN" altLang="en-US" sz="2400" dirty="0" smtClean="0"/>
              <a:t>成交原则：抛弃了够用就好的原则，采用综合评价最优</a:t>
            </a:r>
            <a:endParaRPr lang="en-US" altLang="zh-CN" sz="2400" dirty="0" smtClean="0"/>
          </a:p>
          <a:p>
            <a:pPr>
              <a:lnSpc>
                <a:spcPct val="150000"/>
              </a:lnSpc>
            </a:pPr>
            <a:r>
              <a:rPr lang="zh-CN" altLang="en-US" sz="2400" dirty="0" smtClean="0"/>
              <a:t>两家也能磋商</a:t>
            </a:r>
            <a:endParaRPr lang="en-US" altLang="zh-CN" sz="2400" dirty="0" smtClean="0"/>
          </a:p>
          <a:p>
            <a:pPr>
              <a:lnSpc>
                <a:spcPct val="150000"/>
              </a:lnSpc>
            </a:pPr>
            <a:r>
              <a:rPr lang="zh-CN" altLang="en-US" sz="2400" dirty="0" smtClean="0"/>
              <a:t>磋商文件没指定谁写</a:t>
            </a:r>
            <a:endParaRPr lang="en-US" altLang="zh-CN" sz="2400" dirty="0" smtClean="0"/>
          </a:p>
          <a:p>
            <a:pPr>
              <a:lnSpc>
                <a:spcPct val="150000"/>
              </a:lnSpc>
            </a:pPr>
            <a:endParaRPr lang="zh-CN" alt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5288" y="367665"/>
            <a:ext cx="8839200" cy="563563"/>
          </a:xfrm>
        </p:spPr>
        <p:txBody>
          <a:bodyPr/>
          <a:lstStyle/>
          <a:p>
            <a:r>
              <a:rPr lang="en-US" altLang="zh-CN" dirty="0" smtClean="0"/>
              <a:t>PPP</a:t>
            </a:r>
            <a:r>
              <a:rPr lang="zh-CN" altLang="en-US" dirty="0" smtClean="0"/>
              <a:t>项目要不要招标</a:t>
            </a:r>
            <a:br>
              <a:rPr lang="zh-CN" altLang="en-US" dirty="0" smtClean="0"/>
            </a:br>
            <a:r>
              <a:rPr lang="en-US" altLang="zh-CN" sz="2400" dirty="0" smtClean="0">
                <a:sym typeface="+mn-ea"/>
              </a:rPr>
              <a:t>《</a:t>
            </a:r>
            <a:r>
              <a:rPr lang="zh-CN" altLang="en-US" sz="2400" dirty="0" smtClean="0">
                <a:sym typeface="+mn-ea"/>
              </a:rPr>
              <a:t>政府和社会资本合作项目政府采购管理办法</a:t>
            </a:r>
            <a:r>
              <a:rPr lang="en-US" altLang="zh-CN" sz="2400" dirty="0" smtClean="0">
                <a:sym typeface="+mn-ea"/>
              </a:rPr>
              <a:t>》</a:t>
            </a:r>
            <a:endParaRPr lang="zh-CN" altLang="en-US" sz="2400" dirty="0"/>
          </a:p>
        </p:txBody>
      </p:sp>
      <p:sp>
        <p:nvSpPr>
          <p:cNvPr id="3" name="内容占位符 2"/>
          <p:cNvSpPr>
            <a:spLocks noGrp="1"/>
          </p:cNvSpPr>
          <p:nvPr>
            <p:ph idx="1"/>
          </p:nvPr>
        </p:nvSpPr>
        <p:spPr>
          <a:xfrm>
            <a:off x="642910" y="1714488"/>
            <a:ext cx="8072462" cy="4714884"/>
          </a:xfrm>
        </p:spPr>
        <p:txBody>
          <a:bodyPr/>
          <a:lstStyle/>
          <a:p>
            <a:pPr marL="0">
              <a:spcBef>
                <a:spcPts val="0"/>
              </a:spcBef>
            </a:pPr>
            <a:r>
              <a:rPr lang="zh-CN" altLang="zh-CN" sz="2400" b="1" dirty="0" smtClean="0"/>
              <a:t>第四</a:t>
            </a:r>
            <a:r>
              <a:rPr lang="zh-CN" altLang="zh-CN" sz="2400" b="1" dirty="0"/>
              <a:t>条</a:t>
            </a:r>
            <a:r>
              <a:rPr lang="en-US" altLang="zh-CN" sz="2400" dirty="0"/>
              <a:t>  PPP</a:t>
            </a:r>
            <a:r>
              <a:rPr lang="zh-CN" altLang="zh-CN" sz="2400" dirty="0"/>
              <a:t>项目采购方式包括公开招标、邀请招标、竞争性谈判、竞争性磋商和单一来源采购。项目实施机构应当根据</a:t>
            </a:r>
            <a:r>
              <a:rPr lang="en-US" altLang="zh-CN" sz="2400" dirty="0"/>
              <a:t>PPP</a:t>
            </a:r>
            <a:r>
              <a:rPr lang="zh-CN" altLang="zh-CN" sz="2400" dirty="0"/>
              <a:t>项目的采购需求特点，依法选择适当的采购方式。</a:t>
            </a:r>
            <a:r>
              <a:rPr lang="zh-CN" altLang="zh-CN" sz="2400" b="1" dirty="0"/>
              <a:t>公开招标</a:t>
            </a:r>
            <a:r>
              <a:rPr lang="zh-CN" altLang="zh-CN" sz="2400" dirty="0"/>
              <a:t>主要适用于采购需求中核心边界条件和技术经济参数明确、完整、</a:t>
            </a:r>
            <a:r>
              <a:rPr lang="zh-CN" altLang="zh-CN" sz="2400" b="1" dirty="0"/>
              <a:t>符合</a:t>
            </a:r>
            <a:r>
              <a:rPr lang="zh-CN" altLang="zh-CN" sz="2400" dirty="0"/>
              <a:t>国家法律法规及</a:t>
            </a:r>
            <a:r>
              <a:rPr lang="zh-CN" altLang="zh-CN" sz="2400" b="1" dirty="0"/>
              <a:t>政府采购政策</a:t>
            </a:r>
            <a:r>
              <a:rPr lang="zh-CN" altLang="zh-CN" sz="2400" dirty="0"/>
              <a:t>，且采购过程中</a:t>
            </a:r>
            <a:r>
              <a:rPr lang="zh-CN" altLang="zh-CN" sz="2400" b="1" dirty="0"/>
              <a:t>不作更改</a:t>
            </a:r>
            <a:r>
              <a:rPr lang="zh-CN" altLang="zh-CN" sz="2400" dirty="0"/>
              <a:t>的项目</a:t>
            </a:r>
            <a:r>
              <a:rPr lang="zh-CN" altLang="zh-CN" sz="2400" dirty="0" smtClean="0"/>
              <a:t>。</a:t>
            </a:r>
            <a:endParaRPr lang="zh-CN" altLang="en-US" sz="2400" i="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标题 1"/>
          <p:cNvSpPr>
            <a:spLocks noGrp="1"/>
          </p:cNvSpPr>
          <p:nvPr>
            <p:ph type="title"/>
          </p:nvPr>
        </p:nvSpPr>
        <p:spPr>
          <a:xfrm>
            <a:off x="304800" y="71438"/>
            <a:ext cx="8458200" cy="1071562"/>
          </a:xfrm>
        </p:spPr>
        <p:txBody>
          <a:bodyPr/>
          <a:lstStyle/>
          <a:p>
            <a:pPr eaLnBrk="1" hangingPunct="1"/>
            <a:r>
              <a:rPr lang="zh-CN" altLang="en-US" dirty="0" smtClean="0">
                <a:ea typeface="宋体" panose="02010600030101010101" pitchFamily="2" charset="-122"/>
              </a:rPr>
              <a:t>询价和竞价的选择</a:t>
            </a:r>
            <a:r>
              <a:rPr lang="en-US" altLang="zh-CN" dirty="0" smtClean="0">
                <a:ea typeface="宋体" panose="02010600030101010101" pitchFamily="2" charset="-122"/>
              </a:rPr>
              <a:t/>
            </a:r>
            <a:br>
              <a:rPr lang="en-US" altLang="zh-CN" dirty="0" smtClean="0">
                <a:ea typeface="宋体" panose="02010600030101010101" pitchFamily="2" charset="-122"/>
              </a:rPr>
            </a:br>
            <a:r>
              <a:rPr lang="en-US" altLang="zh-CN" sz="2400" dirty="0" smtClean="0">
                <a:ea typeface="宋体" panose="02010600030101010101" pitchFamily="2" charset="-122"/>
              </a:rPr>
              <a:t>《</a:t>
            </a:r>
            <a:r>
              <a:rPr lang="zh-CN" altLang="zh-CN" sz="2400" dirty="0" smtClean="0"/>
              <a:t>政府采购法</a:t>
            </a:r>
            <a:r>
              <a:rPr lang="en-US" altLang="zh-CN" sz="2400" dirty="0" smtClean="0">
                <a:ea typeface="宋体" panose="02010600030101010101" pitchFamily="2" charset="-122"/>
              </a:rPr>
              <a:t>》</a:t>
            </a:r>
            <a:endParaRPr lang="zh-CN" altLang="en-US" sz="2400" dirty="0" smtClean="0">
              <a:ea typeface="宋体" panose="02010600030101010101" pitchFamily="2" charset="-122"/>
            </a:endParaRPr>
          </a:p>
        </p:txBody>
      </p:sp>
      <p:sp>
        <p:nvSpPr>
          <p:cNvPr id="34818" name="内容占位符 2"/>
          <p:cNvSpPr>
            <a:spLocks noGrp="1"/>
          </p:cNvSpPr>
          <p:nvPr>
            <p:ph idx="1"/>
          </p:nvPr>
        </p:nvSpPr>
        <p:spPr>
          <a:xfrm>
            <a:off x="671514" y="1857364"/>
            <a:ext cx="7758138" cy="4572011"/>
          </a:xfrm>
        </p:spPr>
        <p:txBody>
          <a:bodyPr/>
          <a:lstStyle/>
          <a:p>
            <a:pPr>
              <a:buNone/>
            </a:pPr>
            <a:r>
              <a:rPr lang="zh-CN" altLang="zh-CN" sz="2400" b="1" dirty="0" smtClean="0">
                <a:solidFill>
                  <a:schemeClr val="tx1"/>
                </a:solidFill>
                <a:latin typeface="+mn-lt"/>
                <a:ea typeface="+mn-ea"/>
                <a:cs typeface="+mn-cs"/>
              </a:rPr>
              <a:t>第三十二条</a:t>
            </a:r>
            <a:r>
              <a:rPr lang="zh-CN" altLang="zh-CN" sz="2400" dirty="0" smtClean="0">
                <a:solidFill>
                  <a:schemeClr val="tx1"/>
                </a:solidFill>
                <a:latin typeface="+mn-lt"/>
                <a:ea typeface="+mn-ea"/>
                <a:cs typeface="+mn-cs"/>
              </a:rPr>
              <a:t> 采购的货物规格、标准统一、现货货源充足且价格变化幅度小的政府采购项目，可以依照本法采用询价方式采购。</a:t>
            </a:r>
          </a:p>
          <a:p>
            <a:pPr>
              <a:buNone/>
            </a:pPr>
            <a:endParaRPr lang="en-US" altLang="zh-CN" sz="2400" dirty="0" smtClean="0">
              <a:solidFill>
                <a:schemeClr val="tx1"/>
              </a:solidFill>
              <a:latin typeface="+mn-lt"/>
              <a:ea typeface="+mn-ea"/>
              <a:cs typeface="+mn-cs"/>
            </a:endParaRPr>
          </a:p>
          <a:p>
            <a:pPr>
              <a:buNone/>
            </a:pPr>
            <a:endParaRPr lang="en-US" altLang="zh-CN" sz="2400" dirty="0" smtClean="0"/>
          </a:p>
          <a:p>
            <a:pPr>
              <a:buNone/>
            </a:pPr>
            <a:r>
              <a:rPr lang="zh-CN" altLang="en-US" sz="2400" b="1" dirty="0" smtClean="0">
                <a:latin typeface="楷体" panose="02010609060101010101" pitchFamily="49" charset="-122"/>
                <a:ea typeface="楷体" panose="02010609060101010101" pitchFamily="49" charset="-122"/>
              </a:rPr>
              <a:t>竞价</a:t>
            </a:r>
            <a:r>
              <a:rPr lang="zh-CN" altLang="en-US" sz="2400" dirty="0" smtClean="0">
                <a:latin typeface="楷体" panose="02010609060101010101" pitchFamily="49" charset="-122"/>
                <a:ea typeface="楷体" panose="02010609060101010101" pitchFamily="49" charset="-122"/>
              </a:rPr>
              <a:t>：</a:t>
            </a:r>
            <a:r>
              <a:rPr lang="zh-CN" altLang="zh-CN" sz="2400" dirty="0" smtClean="0">
                <a:solidFill>
                  <a:schemeClr val="tx1"/>
                </a:solidFill>
                <a:latin typeface="楷体" panose="02010609060101010101" pitchFamily="49" charset="-122"/>
                <a:ea typeface="楷体" panose="02010609060101010101" pitchFamily="49" charset="-122"/>
              </a:rPr>
              <a:t>采购的货物规格、标准统一，现货货源充足且价格变化幅度小的，</a:t>
            </a:r>
            <a:r>
              <a:rPr lang="zh-CN" altLang="en-US" sz="2400" b="1" dirty="0" smtClean="0">
                <a:solidFill>
                  <a:schemeClr val="tx1"/>
                </a:solidFill>
                <a:latin typeface="楷体" panose="02010609060101010101" pitchFamily="49" charset="-122"/>
                <a:ea typeface="楷体" panose="02010609060101010101" pitchFamily="49" charset="-122"/>
              </a:rPr>
              <a:t>在对质量要求不高的时候</a:t>
            </a:r>
            <a:r>
              <a:rPr lang="zh-CN" altLang="en-US" sz="2400" dirty="0" smtClean="0">
                <a:solidFill>
                  <a:schemeClr val="tx1"/>
                </a:solidFill>
                <a:latin typeface="楷体" panose="02010609060101010101" pitchFamily="49" charset="-122"/>
                <a:ea typeface="楷体" panose="02010609060101010101" pitchFamily="49" charset="-122"/>
              </a:rPr>
              <a:t>，也可以采取</a:t>
            </a:r>
            <a:r>
              <a:rPr lang="zh-CN" altLang="en-US" sz="2400" b="1" dirty="0" smtClean="0">
                <a:solidFill>
                  <a:schemeClr val="tx1"/>
                </a:solidFill>
                <a:latin typeface="楷体" panose="02010609060101010101" pitchFamily="49" charset="-122"/>
                <a:ea typeface="楷体" panose="02010609060101010101" pitchFamily="49" charset="-122"/>
              </a:rPr>
              <a:t>竞价</a:t>
            </a:r>
            <a:r>
              <a:rPr lang="zh-CN" altLang="en-US" sz="2400" dirty="0" smtClean="0">
                <a:solidFill>
                  <a:schemeClr val="tx1"/>
                </a:solidFill>
                <a:latin typeface="楷体" panose="02010609060101010101" pitchFamily="49" charset="-122"/>
                <a:ea typeface="楷体" panose="02010609060101010101" pitchFamily="49" charset="-122"/>
              </a:rPr>
              <a:t>的方式采购。</a:t>
            </a:r>
            <a:endParaRPr lang="zh-CN" altLang="zh-CN" sz="2400" dirty="0">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idx="4294967295"/>
          </p:nvPr>
        </p:nvSpPr>
        <p:spPr>
          <a:xfrm>
            <a:off x="304800" y="344805"/>
            <a:ext cx="8458200" cy="563563"/>
          </a:xfrm>
        </p:spPr>
        <p:txBody>
          <a:bodyPr/>
          <a:lstStyle/>
          <a:p>
            <a:pPr eaLnBrk="1" hangingPunct="1"/>
            <a:r>
              <a:rPr lang="zh-CN" altLang="en-US" smtClean="0">
                <a:ea typeface="宋体" panose="02010600030101010101" pitchFamily="2" charset="-122"/>
              </a:rPr>
              <a:t>询价采购程序</a:t>
            </a:r>
            <a:br>
              <a:rPr lang="zh-CN" altLang="en-US" smtClean="0">
                <a:ea typeface="宋体" panose="02010600030101010101" pitchFamily="2" charset="-122"/>
              </a:rPr>
            </a:br>
            <a:r>
              <a:rPr lang="en-US" altLang="zh-CN" sz="2400" smtClean="0">
                <a:ea typeface="宋体" panose="02010600030101010101" pitchFamily="2" charset="-122"/>
              </a:rPr>
              <a:t>《</a:t>
            </a:r>
            <a:r>
              <a:rPr lang="zh-CN" altLang="en-US" sz="2400" smtClean="0">
                <a:ea typeface="宋体" panose="02010600030101010101" pitchFamily="2" charset="-122"/>
              </a:rPr>
              <a:t>政府采购法</a:t>
            </a:r>
            <a:r>
              <a:rPr lang="en-US" altLang="zh-CN" sz="2400" smtClean="0">
                <a:ea typeface="宋体" panose="02010600030101010101" pitchFamily="2" charset="-122"/>
              </a:rPr>
              <a:t>》</a:t>
            </a:r>
            <a:endParaRPr lang="zh-CN" altLang="en-US" sz="2400" smtClean="0">
              <a:ea typeface="宋体" panose="02010600030101010101" pitchFamily="2" charset="-122"/>
            </a:endParaRPr>
          </a:p>
        </p:txBody>
      </p:sp>
      <p:sp>
        <p:nvSpPr>
          <p:cNvPr id="174083" name="Rectangle 3"/>
          <p:cNvSpPr>
            <a:spLocks noGrp="1" noChangeArrowheads="1"/>
          </p:cNvSpPr>
          <p:nvPr>
            <p:ph type="body" idx="4294967295"/>
          </p:nvPr>
        </p:nvSpPr>
        <p:spPr>
          <a:xfrm>
            <a:off x="323850" y="1550988"/>
            <a:ext cx="8458200" cy="4876800"/>
          </a:xfrm>
        </p:spPr>
        <p:txBody>
          <a:bodyPr/>
          <a:lstStyle/>
          <a:p>
            <a:pPr eaLnBrk="1" hangingPunct="1">
              <a:buClr>
                <a:schemeClr val="tx1"/>
              </a:buClr>
              <a:buFont typeface="Monotype Sorts"/>
              <a:buNone/>
            </a:pPr>
            <a:r>
              <a:rPr lang="zh-CN" altLang="en-US" sz="2400" dirty="0" smtClean="0">
                <a:ea typeface="宋体" panose="02010600030101010101" pitchFamily="2" charset="-122"/>
              </a:rPr>
              <a:t>采购人及其采购代理机构在进行询价前应根据采购特点和需求选好符合相应资格条件的候选供应商。具体程序与竞争性谈判完全相同。然后，进入询价程序。</a:t>
            </a:r>
          </a:p>
          <a:p>
            <a:pPr eaLnBrk="1" hangingPunct="1">
              <a:buClr>
                <a:schemeClr val="tx1"/>
              </a:buClr>
              <a:buFont typeface="Monotype Sorts"/>
              <a:buNone/>
            </a:pPr>
            <a:r>
              <a:rPr lang="zh-CN" altLang="en-US" sz="2400" dirty="0" smtClean="0">
                <a:ea typeface="宋体" panose="02010600030101010101" pitchFamily="2" charset="-122"/>
              </a:rPr>
              <a:t> </a:t>
            </a:r>
            <a:r>
              <a:rPr lang="zh-CN" altLang="en-US" sz="2400" b="1" dirty="0" smtClean="0">
                <a:ea typeface="宋体" panose="02010600030101010101" pitchFamily="2" charset="-122"/>
              </a:rPr>
              <a:t>①成立询价小组。</a:t>
            </a:r>
            <a:r>
              <a:rPr lang="zh-CN" altLang="en-US" sz="2400" dirty="0" smtClean="0">
                <a:ea typeface="宋体" panose="02010600030101010101" pitchFamily="2" charset="-122"/>
              </a:rPr>
              <a:t>询价小组由采购人的代表和有关专家共三个以上的单数组成，其中专家的人数不得少于成员总数的三分之二。专家应从财政部门设立的专家库中随机抽取；</a:t>
            </a:r>
          </a:p>
          <a:p>
            <a:pPr eaLnBrk="1" hangingPunct="1">
              <a:buClr>
                <a:schemeClr val="tx1"/>
              </a:buClr>
              <a:buFont typeface="Monotype Sorts"/>
              <a:buNone/>
            </a:pPr>
            <a:r>
              <a:rPr lang="zh-CN" altLang="en-US" sz="2400" b="1" dirty="0" smtClean="0">
                <a:ea typeface="宋体" panose="02010600030101010101" pitchFamily="2" charset="-122"/>
              </a:rPr>
              <a:t>②准备</a:t>
            </a:r>
            <a:r>
              <a:rPr lang="zh-CN" altLang="en-US" sz="2400" b="1" dirty="0" smtClean="0">
                <a:ea typeface="宋体" panose="02010600030101010101" pitchFamily="2" charset="-122"/>
                <a:hlinkClick r:id="rId2" action="ppaction://hlinkfile"/>
              </a:rPr>
              <a:t>询价文件</a:t>
            </a:r>
            <a:r>
              <a:rPr lang="zh-CN" altLang="en-US" sz="2400" b="1" dirty="0" smtClean="0">
                <a:ea typeface="宋体" panose="02010600030101010101" pitchFamily="2" charset="-122"/>
              </a:rPr>
              <a:t>或询价通知书。</a:t>
            </a:r>
            <a:r>
              <a:rPr lang="zh-CN" altLang="en-US" sz="2400" dirty="0" smtClean="0">
                <a:ea typeface="宋体" panose="02010600030101010101" pitchFamily="2" charset="-122"/>
              </a:rPr>
              <a:t>准备询价文件或询价通知书应对采购项目的价格构成、报价要求和评定成交的标准等事项作出规定；</a:t>
            </a:r>
          </a:p>
          <a:p>
            <a:pPr eaLnBrk="1" hangingPunct="1">
              <a:buClr>
                <a:schemeClr val="tx1"/>
              </a:buClr>
              <a:buFont typeface="Monotype Sorts"/>
              <a:buNone/>
            </a:pPr>
            <a:r>
              <a:rPr lang="zh-CN" altLang="en-US" sz="2400" b="1" dirty="0" smtClean="0">
                <a:ea typeface="宋体" panose="02010600030101010101" pitchFamily="2" charset="-122"/>
              </a:rPr>
              <a:t>③确定被询价的供应商名单。</a:t>
            </a:r>
            <a:r>
              <a:rPr lang="zh-CN" altLang="en-US" sz="2400" dirty="0" smtClean="0">
                <a:ea typeface="宋体" panose="02010600030101010101" pitchFamily="2" charset="-122"/>
              </a:rPr>
              <a:t>询价小组从符合相应资格条件的供应商候选名单中确定不少于三家供应商参加询价；</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idx="4294967295"/>
          </p:nvPr>
        </p:nvSpPr>
        <p:spPr>
          <a:xfrm>
            <a:off x="304800" y="344805"/>
            <a:ext cx="8458200" cy="563563"/>
          </a:xfrm>
        </p:spPr>
        <p:txBody>
          <a:bodyPr/>
          <a:lstStyle/>
          <a:p>
            <a:pPr eaLnBrk="1" hangingPunct="1"/>
            <a:r>
              <a:rPr lang="zh-CN" altLang="en-US" smtClean="0">
                <a:ea typeface="宋体" panose="02010600030101010101" pitchFamily="2" charset="-122"/>
              </a:rPr>
              <a:t>询价采购程序</a:t>
            </a:r>
            <a:br>
              <a:rPr lang="zh-CN" altLang="en-US" smtClean="0">
                <a:ea typeface="宋体" panose="02010600030101010101" pitchFamily="2" charset="-122"/>
              </a:rPr>
            </a:br>
            <a:r>
              <a:rPr lang="zh-CN" altLang="en-US" sz="2400" smtClean="0">
                <a:ea typeface="宋体" panose="02010600030101010101" pitchFamily="2" charset="-122"/>
              </a:rPr>
              <a:t> </a:t>
            </a:r>
            <a:r>
              <a:rPr lang="en-US" altLang="zh-CN" sz="2400" smtClean="0">
                <a:ea typeface="宋体" panose="02010600030101010101" pitchFamily="2" charset="-122"/>
              </a:rPr>
              <a:t>《</a:t>
            </a:r>
            <a:r>
              <a:rPr lang="zh-CN" altLang="en-US" sz="2400" smtClean="0">
                <a:ea typeface="宋体" panose="02010600030101010101" pitchFamily="2" charset="-122"/>
              </a:rPr>
              <a:t>政府采购法</a:t>
            </a:r>
            <a:r>
              <a:rPr lang="en-US" altLang="zh-CN" sz="2400" smtClean="0">
                <a:ea typeface="宋体" panose="02010600030101010101" pitchFamily="2" charset="-122"/>
              </a:rPr>
              <a:t>》</a:t>
            </a:r>
            <a:endParaRPr lang="zh-CN" altLang="en-US" sz="2400" smtClean="0">
              <a:ea typeface="宋体" panose="02010600030101010101" pitchFamily="2" charset="-122"/>
            </a:endParaRPr>
          </a:p>
        </p:txBody>
      </p:sp>
      <p:sp>
        <p:nvSpPr>
          <p:cNvPr id="175107" name="Rectangle 3"/>
          <p:cNvSpPr>
            <a:spLocks noGrp="1" noChangeArrowheads="1"/>
          </p:cNvSpPr>
          <p:nvPr>
            <p:ph type="body" idx="4294967295"/>
          </p:nvPr>
        </p:nvSpPr>
        <p:spPr>
          <a:xfrm>
            <a:off x="468313" y="1506538"/>
            <a:ext cx="8207375" cy="4876800"/>
          </a:xfrm>
        </p:spPr>
        <p:txBody>
          <a:bodyPr/>
          <a:lstStyle/>
          <a:p>
            <a:pPr eaLnBrk="1" hangingPunct="1">
              <a:lnSpc>
                <a:spcPct val="80000"/>
              </a:lnSpc>
              <a:spcBef>
                <a:spcPct val="50000"/>
              </a:spcBef>
              <a:buClr>
                <a:schemeClr val="tx1"/>
              </a:buClr>
              <a:buFont typeface="Monotype Sorts"/>
              <a:buNone/>
            </a:pPr>
            <a:r>
              <a:rPr lang="zh-CN" altLang="en-US" sz="2400" b="1" dirty="0" smtClean="0">
                <a:ea typeface="宋体" panose="02010600030101010101" pitchFamily="2" charset="-122"/>
              </a:rPr>
              <a:t>④询价。</a:t>
            </a:r>
            <a:r>
              <a:rPr lang="zh-CN" altLang="en-US" sz="2400" dirty="0" smtClean="0">
                <a:ea typeface="宋体" panose="02010600030101010101" pitchFamily="2" charset="-122"/>
              </a:rPr>
              <a:t>询价小组向确定被询价的供应商发出询价文件或询价通知书，要求其报价；询价小组应给供应商合理的时间准备报价；</a:t>
            </a:r>
          </a:p>
          <a:p>
            <a:pPr eaLnBrk="1" hangingPunct="1">
              <a:lnSpc>
                <a:spcPct val="80000"/>
              </a:lnSpc>
              <a:spcBef>
                <a:spcPct val="50000"/>
              </a:spcBef>
              <a:buClr>
                <a:schemeClr val="tx1"/>
              </a:buClr>
              <a:buFont typeface="Monotype Sorts"/>
              <a:buNone/>
            </a:pPr>
            <a:r>
              <a:rPr lang="zh-CN" altLang="en-US" sz="2400" b="1" dirty="0" smtClean="0">
                <a:ea typeface="宋体" panose="02010600030101010101" pitchFamily="2" charset="-122"/>
              </a:rPr>
              <a:t>⑤报价。</a:t>
            </a:r>
            <a:r>
              <a:rPr lang="zh-CN" altLang="en-US" sz="2400" dirty="0" smtClean="0">
                <a:ea typeface="宋体" panose="02010600030101010101" pitchFamily="2" charset="-122"/>
              </a:rPr>
              <a:t>供应商提交报价文件或报价书，价格一次报出，不得更改；</a:t>
            </a:r>
          </a:p>
          <a:p>
            <a:pPr eaLnBrk="1" hangingPunct="1">
              <a:lnSpc>
                <a:spcPct val="80000"/>
              </a:lnSpc>
              <a:spcBef>
                <a:spcPct val="50000"/>
              </a:spcBef>
              <a:buClr>
                <a:schemeClr val="tx1"/>
              </a:buClr>
              <a:buFont typeface="Monotype Sorts"/>
              <a:buNone/>
            </a:pPr>
            <a:r>
              <a:rPr lang="zh-CN" altLang="en-US" sz="2400" b="1" dirty="0" smtClean="0">
                <a:ea typeface="宋体" panose="02010600030101010101" pitchFamily="2" charset="-122"/>
              </a:rPr>
              <a:t>⑥确定成交供应商。</a:t>
            </a:r>
            <a:r>
              <a:rPr lang="zh-CN" altLang="en-US" sz="2400" dirty="0" smtClean="0">
                <a:ea typeface="宋体" panose="02010600030101010101" pitchFamily="2" charset="-122"/>
              </a:rPr>
              <a:t>询价小组对供应商报价由低至高进行排序后向采购人推荐成交候选人。采购人根据符合采购需求、质量和服务相等且报价最低的原则，确定成交供应商。</a:t>
            </a:r>
          </a:p>
          <a:p>
            <a:pPr eaLnBrk="1" hangingPunct="1">
              <a:lnSpc>
                <a:spcPct val="80000"/>
              </a:lnSpc>
              <a:spcBef>
                <a:spcPct val="50000"/>
              </a:spcBef>
              <a:buClr>
                <a:schemeClr val="tx1"/>
              </a:buClr>
              <a:buFont typeface="Monotype Sorts"/>
              <a:buNone/>
            </a:pPr>
            <a:r>
              <a:rPr lang="zh-CN" altLang="en-US" sz="2400" b="1" dirty="0" smtClean="0">
                <a:ea typeface="宋体" panose="02010600030101010101" pitchFamily="2" charset="-122"/>
              </a:rPr>
              <a:t>⑦将成交结果通知所有被询价的供应商；</a:t>
            </a:r>
          </a:p>
          <a:p>
            <a:pPr eaLnBrk="1" hangingPunct="1">
              <a:lnSpc>
                <a:spcPct val="80000"/>
              </a:lnSpc>
              <a:spcBef>
                <a:spcPct val="50000"/>
              </a:spcBef>
              <a:buClr>
                <a:schemeClr val="tx1"/>
              </a:buClr>
              <a:buFont typeface="Monotype Sorts"/>
              <a:buNone/>
            </a:pPr>
            <a:r>
              <a:rPr lang="zh-CN" altLang="en-US" sz="2400" b="1" dirty="0" smtClean="0">
                <a:ea typeface="宋体" panose="02010600030101010101" pitchFamily="2" charset="-122"/>
              </a:rPr>
              <a:t>⑧向成交供应商发出成交通知书，签订采购合同。</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idx="4294967295"/>
          </p:nvPr>
        </p:nvSpPr>
        <p:spPr>
          <a:xfrm>
            <a:off x="304800" y="273050"/>
            <a:ext cx="8458200" cy="563563"/>
          </a:xfrm>
        </p:spPr>
        <p:txBody>
          <a:bodyPr/>
          <a:lstStyle/>
          <a:p>
            <a:pPr eaLnBrk="1" hangingPunct="1"/>
            <a:r>
              <a:rPr lang="zh-CN" altLang="en-US" dirty="0" smtClean="0">
                <a:ea typeface="宋体" panose="02010600030101010101" pitchFamily="2" charset="-122"/>
              </a:rPr>
              <a:t>电子竞价程序</a:t>
            </a:r>
          </a:p>
        </p:txBody>
      </p:sp>
      <p:sp>
        <p:nvSpPr>
          <p:cNvPr id="175107" name="Rectangle 3"/>
          <p:cNvSpPr>
            <a:spLocks noGrp="1" noChangeArrowheads="1"/>
          </p:cNvSpPr>
          <p:nvPr>
            <p:ph type="body" idx="4294967295"/>
          </p:nvPr>
        </p:nvSpPr>
        <p:spPr>
          <a:xfrm>
            <a:off x="468313" y="1428736"/>
            <a:ext cx="8104215" cy="5208610"/>
          </a:xfrm>
        </p:spPr>
        <p:txBody>
          <a:bodyPr/>
          <a:lstStyle/>
          <a:p>
            <a:pPr eaLnBrk="1" hangingPunct="1">
              <a:lnSpc>
                <a:spcPct val="80000"/>
              </a:lnSpc>
              <a:spcBef>
                <a:spcPct val="50000"/>
              </a:spcBef>
              <a:buClr>
                <a:schemeClr val="tx1"/>
              </a:buClr>
              <a:buFont typeface="Monotype Sorts"/>
              <a:buNone/>
            </a:pPr>
            <a:r>
              <a:rPr lang="zh-CN" altLang="en-US" sz="2400" b="1" dirty="0" smtClean="0">
                <a:ea typeface="宋体" panose="02010600030101010101" pitchFamily="2" charset="-122"/>
              </a:rPr>
              <a:t>①发布电子竞价公告。</a:t>
            </a:r>
            <a:r>
              <a:rPr lang="zh-CN" altLang="en-US" sz="2400" dirty="0" smtClean="0">
                <a:ea typeface="宋体" panose="02010600030101010101" pitchFamily="2" charset="-122"/>
              </a:rPr>
              <a:t>采购人在媒体发布电子竞价公告，征集供应商。明确参加竞价的供应商资格和接受供应商报名的时间和方式。</a:t>
            </a:r>
            <a:endParaRPr lang="en-US" altLang="zh-CN" sz="2400" dirty="0" smtClean="0">
              <a:ea typeface="宋体" panose="02010600030101010101" pitchFamily="2" charset="-122"/>
            </a:endParaRPr>
          </a:p>
          <a:p>
            <a:pPr eaLnBrk="1" hangingPunct="1">
              <a:lnSpc>
                <a:spcPct val="80000"/>
              </a:lnSpc>
              <a:spcBef>
                <a:spcPct val="50000"/>
              </a:spcBef>
              <a:buClr>
                <a:schemeClr val="tx1"/>
              </a:buClr>
              <a:buFont typeface="Monotype Sorts"/>
              <a:buNone/>
            </a:pPr>
            <a:r>
              <a:rPr lang="zh-CN" altLang="en-US" sz="2400" b="1" dirty="0" smtClean="0">
                <a:ea typeface="宋体" panose="02010600030101010101" pitchFamily="2" charset="-122"/>
              </a:rPr>
              <a:t>②供应商资格审查。</a:t>
            </a:r>
            <a:r>
              <a:rPr lang="zh-CN" altLang="en-US" sz="2400" dirty="0" smtClean="0">
                <a:ea typeface="宋体" panose="02010600030101010101" pitchFamily="2" charset="-122"/>
              </a:rPr>
              <a:t>采购人可以在电子竞价公告中要求供应商报名时提交初步报价并对初步报价进行审查。</a:t>
            </a:r>
            <a:endParaRPr lang="en-US" altLang="zh-CN" sz="2400" dirty="0" smtClean="0">
              <a:ea typeface="宋体" panose="02010600030101010101" pitchFamily="2" charset="-122"/>
            </a:endParaRPr>
          </a:p>
          <a:p>
            <a:pPr eaLnBrk="1" hangingPunct="1">
              <a:lnSpc>
                <a:spcPct val="80000"/>
              </a:lnSpc>
              <a:spcBef>
                <a:spcPct val="50000"/>
              </a:spcBef>
              <a:buClr>
                <a:schemeClr val="tx1"/>
              </a:buClr>
              <a:buFont typeface="Monotype Sorts"/>
              <a:buNone/>
            </a:pPr>
            <a:r>
              <a:rPr lang="zh-CN" altLang="en-US" sz="2400" b="1" dirty="0" smtClean="0">
                <a:ea typeface="宋体" panose="02010600030101010101" pitchFamily="2" charset="-122"/>
              </a:rPr>
              <a:t>③通知审查结果。</a:t>
            </a:r>
            <a:r>
              <a:rPr lang="zh-CN" altLang="en-US" sz="2400" dirty="0" smtClean="0">
                <a:ea typeface="宋体" panose="02010600030101010101" pitchFamily="2" charset="-122"/>
              </a:rPr>
              <a:t>采购人向资格审查或初步出价审查合格供应商发出竞价邀请书，向资格审查或初步出价审查未通过供应商发出竞价资格审查结果通知书。竞价邀请书应该包括所有需要竞价供应商了解的采购需求等信息。</a:t>
            </a:r>
            <a:endParaRPr lang="en-US" altLang="zh-CN" sz="2400" dirty="0" smtClean="0">
              <a:ea typeface="宋体" panose="02010600030101010101" pitchFamily="2" charset="-122"/>
            </a:endParaRPr>
          </a:p>
          <a:p>
            <a:pPr eaLnBrk="1" hangingPunct="1">
              <a:lnSpc>
                <a:spcPct val="80000"/>
              </a:lnSpc>
              <a:spcBef>
                <a:spcPct val="50000"/>
              </a:spcBef>
              <a:buClr>
                <a:schemeClr val="tx1"/>
              </a:buClr>
              <a:buFont typeface="Monotype Sorts"/>
              <a:buNone/>
            </a:pPr>
            <a:r>
              <a:rPr lang="zh-CN" altLang="en-US" sz="2400" b="1" dirty="0" smtClean="0">
                <a:ea typeface="宋体" panose="02010600030101010101" pitchFamily="2" charset="-122"/>
              </a:rPr>
              <a:t>④竞价。</a:t>
            </a:r>
            <a:r>
              <a:rPr lang="zh-CN" altLang="en-US" sz="2400" dirty="0" smtClean="0">
                <a:ea typeface="宋体" panose="02010600030101010101" pitchFamily="2" charset="-122"/>
              </a:rPr>
              <a:t>供应商应当有同等的、连续的出价机会。后一次出价必须低于前一次出价。可以放弃本轮次出价机会。</a:t>
            </a:r>
            <a:endParaRPr lang="en-US" altLang="zh-CN" sz="2400" dirty="0" smtClean="0">
              <a:ea typeface="宋体" panose="02010600030101010101" pitchFamily="2" charset="-122"/>
            </a:endParaRPr>
          </a:p>
          <a:p>
            <a:pPr eaLnBrk="1" hangingPunct="1">
              <a:lnSpc>
                <a:spcPct val="80000"/>
              </a:lnSpc>
              <a:spcBef>
                <a:spcPct val="50000"/>
              </a:spcBef>
              <a:buClr>
                <a:schemeClr val="tx1"/>
              </a:buClr>
              <a:buFont typeface="Monotype Sorts"/>
              <a:buNone/>
            </a:pPr>
            <a:r>
              <a:rPr lang="zh-CN" altLang="en-US" sz="2400" b="1" dirty="0" smtClean="0">
                <a:ea typeface="宋体" panose="02010600030101010101" pitchFamily="2" charset="-122"/>
              </a:rPr>
              <a:t>⑤停止出价。</a:t>
            </a:r>
            <a:r>
              <a:rPr lang="zh-CN" altLang="en-US" sz="2400" dirty="0" smtClean="0">
                <a:ea typeface="宋体" panose="02010600030101010101" pitchFamily="2" charset="-122"/>
              </a:rPr>
              <a:t>电子竞价系统在规定的时间内停止接受报价。</a:t>
            </a:r>
            <a:endParaRPr lang="en-US" altLang="zh-CN" sz="2400" dirty="0" smtClean="0">
              <a:ea typeface="宋体" panose="02010600030101010101" pitchFamily="2" charset="-122"/>
            </a:endParaRPr>
          </a:p>
          <a:p>
            <a:pPr eaLnBrk="1" hangingPunct="1">
              <a:lnSpc>
                <a:spcPct val="80000"/>
              </a:lnSpc>
              <a:spcBef>
                <a:spcPct val="50000"/>
              </a:spcBef>
              <a:buClr>
                <a:schemeClr val="tx1"/>
              </a:buClr>
              <a:buFont typeface="Monotype Sorts"/>
              <a:buNone/>
            </a:pPr>
            <a:r>
              <a:rPr lang="zh-CN" altLang="en-US" sz="2400" b="1" dirty="0" smtClean="0">
                <a:ea typeface="宋体" panose="02010600030101010101" pitchFamily="2" charset="-122"/>
              </a:rPr>
              <a:t>⑥确定成交。</a:t>
            </a:r>
            <a:r>
              <a:rPr lang="zh-CN" altLang="en-US" sz="2400" dirty="0" smtClean="0">
                <a:ea typeface="宋体" panose="02010600030101010101" pitchFamily="2" charset="-122"/>
              </a:rPr>
              <a:t>电子竞价确定成交标准为电子竞价结束时的最低出价供应商为成交供应商，成交价即为其最低出价。</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框架协议</a:t>
            </a:r>
            <a:r>
              <a:rPr lang="zh-CN" altLang="en-US" dirty="0" smtClean="0"/>
              <a:t>采购</a:t>
            </a:r>
            <a:endParaRPr lang="zh-CN" altLang="en-US" dirty="0"/>
          </a:p>
        </p:txBody>
      </p:sp>
      <p:sp>
        <p:nvSpPr>
          <p:cNvPr id="3" name="内容占位符 2"/>
          <p:cNvSpPr>
            <a:spLocks noGrp="1"/>
          </p:cNvSpPr>
          <p:nvPr>
            <p:ph idx="1"/>
          </p:nvPr>
        </p:nvSpPr>
        <p:spPr/>
        <p:txBody>
          <a:bodyPr/>
          <a:lstStyle/>
          <a:p>
            <a:r>
              <a:rPr lang="zh-CN" altLang="zh-CN" sz="2400" dirty="0" smtClean="0"/>
              <a:t>主要</a:t>
            </a:r>
            <a:r>
              <a:rPr lang="zh-CN" altLang="zh-CN" sz="2400" dirty="0"/>
              <a:t>适合于企业集团或政府</a:t>
            </a:r>
            <a:r>
              <a:rPr lang="zh-CN" altLang="zh-CN" sz="2400" dirty="0" smtClean="0"/>
              <a:t>采购</a:t>
            </a:r>
            <a:r>
              <a:rPr lang="zh-CN" altLang="en-US" sz="2400" dirty="0"/>
              <a:t>采购</a:t>
            </a:r>
            <a:r>
              <a:rPr lang="zh-CN" altLang="zh-CN" sz="2400" dirty="0" smtClean="0"/>
              <a:t>人</a:t>
            </a:r>
            <a:r>
              <a:rPr lang="zh-CN" altLang="zh-CN" sz="2400" dirty="0"/>
              <a:t>采用集中一次</a:t>
            </a:r>
            <a:r>
              <a:rPr lang="zh-CN" altLang="zh-CN" sz="2400" dirty="0" smtClean="0"/>
              <a:t>组织</a:t>
            </a:r>
            <a:r>
              <a:rPr lang="zh-CN" altLang="en-US" sz="2400" dirty="0"/>
              <a:t>采购</a:t>
            </a:r>
            <a:r>
              <a:rPr lang="zh-CN" altLang="zh-CN" sz="2400" dirty="0" smtClean="0"/>
              <a:t>，</a:t>
            </a:r>
            <a:r>
              <a:rPr lang="zh-CN" altLang="zh-CN" sz="2400" dirty="0"/>
              <a:t>为下属多个实施主体在一定时期内因零星、应急或重复需要分批次采购技术标准、规格和要求相同的货物或同一类型的服务</a:t>
            </a:r>
            <a:r>
              <a:rPr lang="zh-CN" altLang="zh-CN" sz="2400" dirty="0" smtClean="0"/>
              <a:t>。</a:t>
            </a:r>
            <a:endParaRPr lang="en-US" altLang="zh-CN" sz="2400" dirty="0" smtClean="0"/>
          </a:p>
          <a:p>
            <a:r>
              <a:rPr lang="zh-CN" altLang="en-US" sz="2400" dirty="0"/>
              <a:t>采购</a:t>
            </a:r>
            <a:r>
              <a:rPr lang="zh-CN" altLang="zh-CN" sz="2400" dirty="0" smtClean="0"/>
              <a:t>人</a:t>
            </a:r>
            <a:r>
              <a:rPr lang="zh-CN" altLang="zh-CN" sz="2400" dirty="0"/>
              <a:t>通过</a:t>
            </a:r>
            <a:r>
              <a:rPr lang="zh-CN" altLang="zh-CN" sz="2400" dirty="0" smtClean="0"/>
              <a:t>招标</a:t>
            </a:r>
            <a:r>
              <a:rPr lang="zh-CN" altLang="en-US" sz="2400" dirty="0" smtClean="0"/>
              <a:t>、谈判、询价等方式</a:t>
            </a:r>
            <a:r>
              <a:rPr lang="zh-CN" altLang="zh-CN" sz="2400" dirty="0" smtClean="0"/>
              <a:t>，与</a:t>
            </a:r>
            <a:r>
              <a:rPr lang="zh-CN" altLang="en-US" sz="2400" dirty="0"/>
              <a:t>供应商</a:t>
            </a:r>
            <a:r>
              <a:rPr lang="zh-CN" altLang="zh-CN" sz="2400" dirty="0" smtClean="0"/>
              <a:t>形成</a:t>
            </a:r>
            <a:r>
              <a:rPr lang="zh-CN" altLang="zh-CN" sz="2400" dirty="0"/>
              <a:t>货物或服务统一采购框架协议，协议中一般只约定有效期内采购货物和服务的技术标准、规格和要求及其合同单价，不约定或大致约定采购标的数量和合同总价，各采购实施主体按照采购框架协议分别与一个或几</a:t>
            </a:r>
            <a:r>
              <a:rPr lang="zh-CN" altLang="zh-CN" sz="2400" dirty="0" smtClean="0"/>
              <a:t>个</a:t>
            </a:r>
            <a:r>
              <a:rPr lang="zh-CN" altLang="en-US" sz="2400" dirty="0"/>
              <a:t>供应商</a:t>
            </a:r>
            <a:r>
              <a:rPr lang="zh-CN" altLang="zh-CN" sz="2400" dirty="0" smtClean="0"/>
              <a:t>分</a:t>
            </a:r>
            <a:r>
              <a:rPr lang="zh-CN" altLang="zh-CN" sz="2400" dirty="0"/>
              <a:t>批次签订和履行采购合同协议。为了适应有效期内货物和服务产生的价格波动，框架协议中可以选择确定一个价格联动指数，适时调整框架协议确定的货物和服务合同单价，也可以采用定期更新补充框架</a:t>
            </a:r>
            <a:r>
              <a:rPr lang="zh-CN" altLang="zh-CN" sz="2400" dirty="0" smtClean="0"/>
              <a:t>协议</a:t>
            </a:r>
            <a:r>
              <a:rPr lang="zh-CN" altLang="en-US" sz="2400" dirty="0" smtClean="0"/>
              <a:t>供应商</a:t>
            </a:r>
            <a:r>
              <a:rPr lang="zh-CN" altLang="zh-CN" sz="2400" dirty="0" smtClean="0"/>
              <a:t>数量及其</a:t>
            </a:r>
            <a:r>
              <a:rPr lang="zh-CN" altLang="en-US" sz="2400" dirty="0"/>
              <a:t>供应</a:t>
            </a:r>
            <a:r>
              <a:rPr lang="zh-CN" altLang="zh-CN" sz="2400" dirty="0" smtClean="0"/>
              <a:t>单价</a:t>
            </a:r>
            <a:r>
              <a:rPr lang="zh-CN" altLang="zh-CN" sz="2400" dirty="0"/>
              <a:t>的动态调整办法</a:t>
            </a:r>
            <a:r>
              <a:rPr lang="zh-CN" altLang="zh-CN" sz="2400" dirty="0" smtClean="0"/>
              <a:t>。</a:t>
            </a:r>
            <a:endParaRPr lang="zh-CN" altLang="en-US"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标题 1"/>
          <p:cNvSpPr>
            <a:spLocks noGrp="1"/>
          </p:cNvSpPr>
          <p:nvPr>
            <p:ph type="title" idx="4294967295"/>
          </p:nvPr>
        </p:nvSpPr>
        <p:spPr>
          <a:xfrm>
            <a:off x="304800" y="71438"/>
            <a:ext cx="8458200" cy="1071562"/>
          </a:xfrm>
        </p:spPr>
        <p:txBody>
          <a:bodyPr/>
          <a:lstStyle/>
          <a:p>
            <a:pPr eaLnBrk="1" hangingPunct="1"/>
            <a:r>
              <a:rPr lang="zh-CN" altLang="en-US" smtClean="0">
                <a:ea typeface="宋体" panose="02010600030101010101" pitchFamily="2" charset="-122"/>
              </a:rPr>
              <a:t>竞争性谈判与询价的评审专家</a:t>
            </a:r>
            <a:r>
              <a:rPr lang="en-US" altLang="zh-CN" smtClean="0">
                <a:ea typeface="宋体" panose="02010600030101010101" pitchFamily="2" charset="-122"/>
              </a:rPr>
              <a:t/>
            </a:r>
            <a:br>
              <a:rPr lang="en-US" altLang="zh-CN" smtClean="0">
                <a:ea typeface="宋体" panose="02010600030101010101" pitchFamily="2" charset="-122"/>
              </a:rPr>
            </a:br>
            <a:r>
              <a:rPr lang="en-US" altLang="zh-CN" sz="2400" smtClean="0">
                <a:ea typeface="宋体" panose="02010600030101010101" pitchFamily="2" charset="-122"/>
              </a:rPr>
              <a:t>《</a:t>
            </a:r>
            <a:r>
              <a:rPr lang="zh-CN" altLang="en-US" sz="2400" smtClean="0">
                <a:ea typeface="宋体" panose="02010600030101010101" pitchFamily="2" charset="-122"/>
              </a:rPr>
              <a:t>政府采购非招标采购方式管理办法</a:t>
            </a:r>
            <a:r>
              <a:rPr lang="en-US" altLang="zh-CN" sz="2400" smtClean="0">
                <a:ea typeface="宋体" panose="02010600030101010101" pitchFamily="2" charset="-122"/>
              </a:rPr>
              <a:t>》</a:t>
            </a:r>
            <a:endParaRPr lang="zh-CN" altLang="en-US" sz="2400" smtClean="0">
              <a:ea typeface="宋体" panose="02010600030101010101" pitchFamily="2" charset="-122"/>
            </a:endParaRPr>
          </a:p>
        </p:txBody>
      </p:sp>
      <p:sp>
        <p:nvSpPr>
          <p:cNvPr id="176131" name="内容占位符 2"/>
          <p:cNvSpPr>
            <a:spLocks noGrp="1"/>
          </p:cNvSpPr>
          <p:nvPr>
            <p:ph idx="4294967295"/>
          </p:nvPr>
        </p:nvSpPr>
        <p:spPr>
          <a:xfrm>
            <a:off x="457200" y="1181100"/>
            <a:ext cx="8229600" cy="5248275"/>
          </a:xfrm>
        </p:spPr>
        <p:txBody>
          <a:bodyPr/>
          <a:lstStyle/>
          <a:p>
            <a:pPr eaLnBrk="1" hangingPunct="1">
              <a:buFont typeface="Wingdings" panose="05000000000000000000" pitchFamily="2" charset="2"/>
              <a:buNone/>
            </a:pPr>
            <a:r>
              <a:rPr lang="zh-CN" sz="2400" b="1" smtClean="0">
                <a:ea typeface="宋体" panose="02010600030101010101" pitchFamily="2" charset="-122"/>
              </a:rPr>
              <a:t>第七条</a:t>
            </a:r>
            <a:r>
              <a:rPr lang="zh-CN" sz="2400" smtClean="0">
                <a:ea typeface="宋体" panose="02010600030101010101" pitchFamily="2" charset="-122"/>
              </a:rPr>
              <a:t>　竞争性谈判小组或者询价小组由采购人代表和评审专家共</a:t>
            </a:r>
            <a:r>
              <a:rPr lang="en-US" altLang="zh-CN" sz="2400" smtClean="0">
                <a:ea typeface="宋体" panose="02010600030101010101" pitchFamily="2" charset="-122"/>
              </a:rPr>
              <a:t>3</a:t>
            </a:r>
            <a:r>
              <a:rPr lang="zh-CN" sz="2400" smtClean="0">
                <a:ea typeface="宋体" panose="02010600030101010101" pitchFamily="2" charset="-122"/>
              </a:rPr>
              <a:t>人以上单数组成，其中评审专家人数不得少于竞争性谈判小组或者询价小组成员总数的</a:t>
            </a:r>
            <a:r>
              <a:rPr lang="en-US" altLang="zh-CN" sz="2400" smtClean="0">
                <a:ea typeface="宋体" panose="02010600030101010101" pitchFamily="2" charset="-122"/>
              </a:rPr>
              <a:t>2/3</a:t>
            </a:r>
            <a:r>
              <a:rPr lang="zh-CN" sz="2400" smtClean="0">
                <a:ea typeface="宋体" panose="02010600030101010101" pitchFamily="2" charset="-122"/>
              </a:rPr>
              <a:t>。采购人不得以评审专家身份参加本部门或本单位采购项目的评审。采购代理机构人员不得参加本机构代理的采购项目的评审。</a:t>
            </a:r>
            <a:endParaRPr lang="en-US" altLang="zh-CN" sz="2400" smtClean="0">
              <a:ea typeface="宋体" panose="02010600030101010101" pitchFamily="2" charset="-122"/>
            </a:endParaRPr>
          </a:p>
          <a:p>
            <a:pPr eaLnBrk="1" hangingPunct="1">
              <a:buFont typeface="Wingdings" panose="05000000000000000000" pitchFamily="2" charset="2"/>
              <a:buNone/>
            </a:pPr>
            <a:r>
              <a:rPr lang="zh-CN" sz="2400" smtClean="0">
                <a:ea typeface="宋体" panose="02010600030101010101" pitchFamily="2" charset="-122"/>
              </a:rPr>
              <a:t>　　达到公开招标数额标准的货物或者服务采购项目，或者达到招标规模标准的政府采购工程，竞争性谈判小组或者询价小组应当由</a:t>
            </a:r>
            <a:r>
              <a:rPr lang="en-US" altLang="zh-CN" sz="2400" smtClean="0">
                <a:ea typeface="宋体" panose="02010600030101010101" pitchFamily="2" charset="-122"/>
              </a:rPr>
              <a:t>5</a:t>
            </a:r>
            <a:r>
              <a:rPr lang="zh-CN" sz="2400" smtClean="0">
                <a:ea typeface="宋体" panose="02010600030101010101" pitchFamily="2" charset="-122"/>
              </a:rPr>
              <a:t>人以上单数组成。</a:t>
            </a:r>
            <a:endParaRPr lang="en-US" altLang="zh-CN" sz="2400" smtClean="0">
              <a:ea typeface="宋体" panose="02010600030101010101" pitchFamily="2" charset="-122"/>
            </a:endParaRPr>
          </a:p>
          <a:p>
            <a:pPr eaLnBrk="1" hangingPunct="1">
              <a:buFont typeface="Wingdings" panose="05000000000000000000" pitchFamily="2" charset="2"/>
              <a:buNone/>
            </a:pPr>
            <a:r>
              <a:rPr lang="zh-CN" sz="2400" smtClean="0">
                <a:ea typeface="宋体" panose="02010600030101010101" pitchFamily="2" charset="-122"/>
              </a:rPr>
              <a:t>　　采用竞争性谈判、询价方式采购的政府采购项目，评审专家应当从政府采购评审专家库内相关专业的专家名单中随机抽取。技术复杂、专业性强的竞争性谈判采购项目，通过随机方式难以确定合适的评审专家的，经主管预算单位同意，可以自行选定评审专家。技术复杂、专业性强的竞争性谈判采购项目，评审专家中应当包含</a:t>
            </a:r>
            <a:r>
              <a:rPr lang="en-US" altLang="zh-CN" sz="2400" smtClean="0">
                <a:ea typeface="宋体" panose="02010600030101010101" pitchFamily="2" charset="-122"/>
              </a:rPr>
              <a:t>1</a:t>
            </a:r>
            <a:r>
              <a:rPr lang="zh-CN" sz="2400" smtClean="0">
                <a:ea typeface="宋体" panose="02010600030101010101" pitchFamily="2" charset="-122"/>
              </a:rPr>
              <a:t>名法律专家。</a:t>
            </a:r>
            <a:endParaRPr lang="zh-CN" altLang="en-US" sz="2400"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标题 1"/>
          <p:cNvSpPr>
            <a:spLocks noGrp="1"/>
          </p:cNvSpPr>
          <p:nvPr>
            <p:ph type="title"/>
          </p:nvPr>
        </p:nvSpPr>
        <p:spPr/>
        <p:txBody>
          <a:bodyPr/>
          <a:lstStyle/>
          <a:p>
            <a:pPr eaLnBrk="1" hangingPunct="1"/>
            <a:r>
              <a:rPr lang="zh-CN" altLang="en-US" smtClean="0">
                <a:ea typeface="宋体" panose="02010600030101010101" pitchFamily="2" charset="-122"/>
              </a:rPr>
              <a:t>两法分工衔接的相关法律规定</a:t>
            </a:r>
          </a:p>
        </p:txBody>
      </p:sp>
      <p:sp>
        <p:nvSpPr>
          <p:cNvPr id="26626" name="内容占位符 2"/>
          <p:cNvSpPr>
            <a:spLocks noGrp="1"/>
          </p:cNvSpPr>
          <p:nvPr>
            <p:ph idx="1"/>
          </p:nvPr>
        </p:nvSpPr>
        <p:spPr>
          <a:xfrm>
            <a:off x="385445" y="1367790"/>
            <a:ext cx="8229600" cy="4180205"/>
          </a:xfrm>
        </p:spPr>
        <p:txBody>
          <a:bodyPr/>
          <a:lstStyle/>
          <a:p>
            <a:pPr indent="0" eaLnBrk="1" fontAlgn="t" latinLnBrk="0" hangingPunct="1">
              <a:spcBef>
                <a:spcPts val="1200"/>
              </a:spcBef>
            </a:pPr>
            <a:r>
              <a:rPr lang="en-US" altLang="zh-CN" sz="2400" b="1" dirty="0" smtClean="0">
                <a:ea typeface="宋体" panose="02010600030101010101" pitchFamily="2" charset="-122"/>
                <a:sym typeface="+mn-ea"/>
              </a:rPr>
              <a:t>《</a:t>
            </a:r>
            <a:r>
              <a:rPr lang="zh-CN" altLang="en-US" sz="2400" b="1" dirty="0" smtClean="0">
                <a:ea typeface="宋体" panose="02010600030101010101" pitchFamily="2" charset="-122"/>
                <a:sym typeface="+mn-ea"/>
              </a:rPr>
              <a:t>政府采购法实施条例</a:t>
            </a:r>
            <a:r>
              <a:rPr lang="en-US" altLang="zh-CN" sz="2400" b="1" dirty="0" smtClean="0">
                <a:ea typeface="宋体" panose="02010600030101010101" pitchFamily="2" charset="-122"/>
                <a:sym typeface="+mn-ea"/>
              </a:rPr>
              <a:t>》</a:t>
            </a:r>
            <a:r>
              <a:rPr lang="zh-CN" sz="2400" b="1" dirty="0" smtClean="0">
                <a:ea typeface="宋体" panose="02010600030101010101" pitchFamily="2" charset="-122"/>
              </a:rPr>
              <a:t>第七条</a:t>
            </a:r>
            <a:r>
              <a:rPr lang="zh-CN" sz="2400" dirty="0" smtClean="0">
                <a:ea typeface="宋体" panose="02010600030101010101" pitchFamily="2" charset="-122"/>
              </a:rPr>
              <a:t>　政府采购工程以及与工程建设有关的货物、服务，采用招标方式采购的，适用</a:t>
            </a:r>
            <a:r>
              <a:rPr lang="zh-CN" altLang="zh-CN" sz="2400" dirty="0" smtClean="0">
                <a:ea typeface="宋体" panose="02010600030101010101" pitchFamily="2" charset="-122"/>
              </a:rPr>
              <a:t>《</a:t>
            </a:r>
            <a:r>
              <a:rPr lang="zh-CN" sz="2400" dirty="0" smtClean="0">
                <a:ea typeface="宋体" panose="02010600030101010101" pitchFamily="2" charset="-122"/>
              </a:rPr>
              <a:t>中华人民共和国招标投标法</a:t>
            </a:r>
            <a:r>
              <a:rPr lang="zh-CN" altLang="zh-CN" sz="2400" dirty="0" smtClean="0">
                <a:ea typeface="宋体" panose="02010600030101010101" pitchFamily="2" charset="-122"/>
              </a:rPr>
              <a:t>》</a:t>
            </a:r>
            <a:r>
              <a:rPr lang="zh-CN" sz="2400" dirty="0" smtClean="0">
                <a:ea typeface="宋体" panose="02010600030101010101" pitchFamily="2" charset="-122"/>
              </a:rPr>
              <a:t>及其实施条例；采用其他方式采购的，适用政府采购法及本条例。</a:t>
            </a:r>
          </a:p>
          <a:p>
            <a:pPr indent="0" eaLnBrk="1" fontAlgn="t" latinLnBrk="0" hangingPunct="1">
              <a:spcBef>
                <a:spcPts val="1200"/>
              </a:spcBef>
              <a:buNone/>
            </a:pPr>
            <a:r>
              <a:rPr lang="zh-CN" sz="2400" dirty="0" smtClean="0">
                <a:ea typeface="宋体" panose="02010600030101010101" pitchFamily="2" charset="-122"/>
              </a:rPr>
              <a:t>政府采购工程以及与工程建设有关的货物、服务， 应当执行政府采购政策。</a:t>
            </a:r>
            <a:endParaRPr lang="en-US" altLang="zh-CN" sz="2400" dirty="0" smtClean="0">
              <a:ea typeface="宋体" panose="02010600030101010101" pitchFamily="2" charset="-122"/>
            </a:endParaRPr>
          </a:p>
          <a:p>
            <a:pPr indent="0" eaLnBrk="1" fontAlgn="t" latinLnBrk="0" hangingPunct="1">
              <a:spcBef>
                <a:spcPts val="1200"/>
              </a:spcBef>
            </a:pPr>
            <a:r>
              <a:rPr lang="en-US" altLang="zh-CN" sz="2400" b="1" dirty="0" smtClean="0">
                <a:ea typeface="宋体" panose="02010600030101010101" pitchFamily="2" charset="-122"/>
              </a:rPr>
              <a:t>《</a:t>
            </a:r>
            <a:r>
              <a:rPr lang="zh-CN" altLang="en-US" sz="2400" b="1" dirty="0" smtClean="0">
                <a:ea typeface="宋体" panose="02010600030101010101" pitchFamily="2" charset="-122"/>
              </a:rPr>
              <a:t>招标投标法实施条例</a:t>
            </a:r>
            <a:r>
              <a:rPr lang="en-US" altLang="zh-CN" sz="2400" b="1" dirty="0" smtClean="0">
                <a:ea typeface="宋体" panose="02010600030101010101" pitchFamily="2" charset="-122"/>
              </a:rPr>
              <a:t>》</a:t>
            </a:r>
            <a:r>
              <a:rPr lang="zh-CN" sz="2400" b="1" dirty="0" smtClean="0">
                <a:ea typeface="宋体" panose="02010600030101010101" pitchFamily="2" charset="-122"/>
              </a:rPr>
              <a:t>第四条</a:t>
            </a:r>
            <a:r>
              <a:rPr lang="zh-CN" sz="2400" dirty="0" smtClean="0">
                <a:ea typeface="宋体" panose="02010600030101010101" pitchFamily="2" charset="-122"/>
              </a:rPr>
              <a:t>　财政部门依法对实行招标投标的政府采购工程建设项目的</a:t>
            </a:r>
            <a:r>
              <a:rPr lang="zh-CN" sz="2400" dirty="0" smtClean="0">
                <a:solidFill>
                  <a:schemeClr val="bg1"/>
                </a:solidFill>
                <a:effectLst>
                  <a:outerShdw blurRad="38100" dist="38100" dir="2700000" algn="tl">
                    <a:srgbClr val="000000">
                      <a:alpha val="43137"/>
                    </a:srgbClr>
                  </a:outerShdw>
                </a:effectLst>
                <a:ea typeface="宋体" panose="02010600030101010101" pitchFamily="2" charset="-122"/>
              </a:rPr>
              <a:t>预算执行情况和</a:t>
            </a:r>
            <a:r>
              <a:rPr lang="zh-CN" altLang="en-US" sz="2400" dirty="0" smtClean="0">
                <a:solidFill>
                  <a:srgbClr val="FF0000"/>
                </a:solidFill>
                <a:ea typeface="宋体" panose="02010600030101010101" pitchFamily="2" charset="-122"/>
              </a:rPr>
              <a:t>（</a:t>
            </a:r>
            <a:r>
              <a:rPr lang="zh-CN" altLang="en-US" sz="2400" smtClean="0">
                <a:solidFill>
                  <a:srgbClr val="FF0000"/>
                </a:solidFill>
                <a:ea typeface="宋体" panose="02010600030101010101" pitchFamily="2" charset="-122"/>
              </a:rPr>
              <a:t>刚删掉这几个字）</a:t>
            </a:r>
            <a:r>
              <a:rPr lang="zh-CN" sz="2400" dirty="0" smtClean="0">
                <a:ea typeface="宋体" panose="02010600030101010101" pitchFamily="2" charset="-122"/>
              </a:rPr>
              <a:t>政府采购政策执行情况实施监督。</a:t>
            </a:r>
            <a:endParaRPr lang="zh-CN" altLang="en-US" sz="2400" dirty="0" smtClean="0">
              <a:ea typeface="宋体" panose="02010600030101010101" pitchFamily="2" charset="-122"/>
            </a:endParaRPr>
          </a:p>
        </p:txBody>
      </p:sp>
      <p:sp>
        <p:nvSpPr>
          <p:cNvPr id="2" name="矩形 1"/>
          <p:cNvSpPr/>
          <p:nvPr/>
        </p:nvSpPr>
        <p:spPr>
          <a:xfrm>
            <a:off x="483870" y="5279390"/>
            <a:ext cx="8265795" cy="1287780"/>
          </a:xfrm>
          <a:prstGeom prst="rect">
            <a:avLst/>
          </a:prstGeom>
          <a:solidFill>
            <a:srgbClr val="00B050"/>
          </a:solidFill>
          <a:ln w="9525" cap="flat" cmpd="sng" algn="ctr">
            <a:noFill/>
            <a:prstDash val="solid"/>
            <a:round/>
            <a:headEnd type="none" w="med" len="med"/>
            <a:tailEnd type="none" w="med" len="med"/>
          </a:ln>
        </p:spPr>
        <p:txBody>
          <a:bodyPr vert="horz" wrap="square" lIns="91440" tIns="45720" rIns="91440" bIns="45720" numCol="1" anchor="t" anchorCtr="0" compatLnSpc="1"/>
          <a:lstStyle/>
          <a:p>
            <a:pPr marL="0" marR="0" indent="0" algn="l" defTabSz="914400" rtl="0" eaLnBrk="1" latinLnBrk="0" hangingPunct="1">
              <a:lnSpc>
                <a:spcPct val="100000"/>
              </a:lnSpc>
              <a:spcBef>
                <a:spcPts val="0"/>
              </a:spcBef>
              <a:spcAft>
                <a:spcPct val="0"/>
              </a:spcAft>
              <a:buClr>
                <a:schemeClr val="hlink"/>
              </a:buClr>
              <a:buSzTx/>
              <a:buFont typeface="Wingdings" panose="05000000000000000000" pitchFamily="2" charset="2"/>
              <a:buNone/>
            </a:pPr>
            <a:r>
              <a:rPr lang="zh-CN" altLang="en-US" sz="2400" b="1" smtClean="0">
                <a:solidFill>
                  <a:schemeClr val="bg1"/>
                </a:solidFill>
                <a:effectLst>
                  <a:outerShdw blurRad="38100" dist="38100" dir="2700000" algn="tl">
                    <a:srgbClr val="000000">
                      <a:alpha val="43137"/>
                    </a:srgbClr>
                  </a:outerShdw>
                </a:effectLst>
                <a:sym typeface="+mn-ea"/>
              </a:rPr>
              <a:t>与</a:t>
            </a:r>
            <a:r>
              <a:rPr lang="en-US" altLang="zh-CN" sz="2400" b="1" smtClean="0">
                <a:solidFill>
                  <a:schemeClr val="bg1"/>
                </a:solidFill>
                <a:effectLst>
                  <a:outerShdw blurRad="38100" dist="38100" dir="2700000" algn="tl">
                    <a:srgbClr val="000000">
                      <a:alpha val="43137"/>
                    </a:srgbClr>
                  </a:outerShdw>
                </a:effectLst>
                <a:sym typeface="+mn-ea"/>
              </a:rPr>
              <a:t>《</a:t>
            </a:r>
            <a:r>
              <a:rPr lang="zh-CN" altLang="en-US" sz="2400" b="1" smtClean="0">
                <a:solidFill>
                  <a:schemeClr val="bg1"/>
                </a:solidFill>
                <a:effectLst>
                  <a:outerShdw blurRad="38100" dist="38100" dir="2700000" algn="tl">
                    <a:srgbClr val="000000">
                      <a:alpha val="43137"/>
                    </a:srgbClr>
                  </a:outerShdw>
                </a:effectLst>
                <a:sym typeface="+mn-ea"/>
              </a:rPr>
              <a:t>招标投标法</a:t>
            </a:r>
            <a:r>
              <a:rPr lang="en-US" altLang="zh-CN" sz="2400" b="1" smtClean="0">
                <a:solidFill>
                  <a:schemeClr val="bg1"/>
                </a:solidFill>
                <a:effectLst>
                  <a:outerShdw blurRad="38100" dist="38100" dir="2700000" algn="tl">
                    <a:srgbClr val="000000">
                      <a:alpha val="43137"/>
                    </a:srgbClr>
                  </a:outerShdw>
                </a:effectLst>
                <a:sym typeface="+mn-ea"/>
              </a:rPr>
              <a:t>》</a:t>
            </a:r>
            <a:r>
              <a:rPr lang="zh-CN" altLang="en-US" sz="2400" b="1" smtClean="0">
                <a:solidFill>
                  <a:schemeClr val="bg1"/>
                </a:solidFill>
                <a:effectLst>
                  <a:outerShdw blurRad="38100" dist="38100" dir="2700000" algn="tl">
                    <a:srgbClr val="000000">
                      <a:alpha val="43137"/>
                    </a:srgbClr>
                  </a:outerShdw>
                </a:effectLst>
                <a:sym typeface="+mn-ea"/>
              </a:rPr>
              <a:t>相比，</a:t>
            </a:r>
            <a:r>
              <a:rPr lang="en-US" altLang="zh-CN" sz="2400" b="1" smtClean="0">
                <a:solidFill>
                  <a:schemeClr val="bg1"/>
                </a:solidFill>
                <a:effectLst>
                  <a:outerShdw blurRad="38100" dist="38100" dir="2700000" algn="tl">
                    <a:srgbClr val="000000">
                      <a:alpha val="43137"/>
                    </a:srgbClr>
                  </a:outerShdw>
                </a:effectLst>
                <a:sym typeface="+mn-ea"/>
              </a:rPr>
              <a:t>《</a:t>
            </a:r>
            <a:r>
              <a:rPr lang="zh-CN" altLang="en-US" sz="2400" b="1" smtClean="0">
                <a:solidFill>
                  <a:schemeClr val="bg1"/>
                </a:solidFill>
                <a:effectLst>
                  <a:outerShdw blurRad="38100" dist="38100" dir="2700000" algn="tl">
                    <a:srgbClr val="000000">
                      <a:alpha val="43137"/>
                    </a:srgbClr>
                  </a:outerShdw>
                </a:effectLst>
                <a:sym typeface="+mn-ea"/>
              </a:rPr>
              <a:t>政府采购法</a:t>
            </a:r>
            <a:r>
              <a:rPr lang="en-US" altLang="zh-CN" sz="2400" b="1" smtClean="0">
                <a:solidFill>
                  <a:schemeClr val="bg1"/>
                </a:solidFill>
                <a:effectLst>
                  <a:outerShdw blurRad="38100" dist="38100" dir="2700000" algn="tl">
                    <a:srgbClr val="000000">
                      <a:alpha val="43137"/>
                    </a:srgbClr>
                  </a:outerShdw>
                </a:effectLst>
                <a:sym typeface="+mn-ea"/>
              </a:rPr>
              <a:t>》</a:t>
            </a:r>
            <a:r>
              <a:rPr lang="zh-CN" altLang="en-US" sz="2400" b="1" smtClean="0">
                <a:solidFill>
                  <a:schemeClr val="bg1"/>
                </a:solidFill>
                <a:effectLst>
                  <a:outerShdw blurRad="38100" dist="38100" dir="2700000" algn="tl">
                    <a:srgbClr val="000000">
                      <a:alpha val="43137"/>
                    </a:srgbClr>
                  </a:outerShdw>
                </a:effectLst>
                <a:sym typeface="+mn-ea"/>
              </a:rPr>
              <a:t>注重的是不仅是采购本身的因素，还包括保护环境、扶持不发达地区、促进本国经济和中小企业发展等经济和社会发展政策目标。</a:t>
            </a:r>
            <a:endParaRPr kumimoji="0" lang="zh-CN" altLang="en-US" sz="24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sym typeface="+mn-ea"/>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标题 1"/>
          <p:cNvSpPr>
            <a:spLocks noGrp="1"/>
          </p:cNvSpPr>
          <p:nvPr>
            <p:ph type="title" idx="4294967295"/>
          </p:nvPr>
        </p:nvSpPr>
        <p:spPr>
          <a:xfrm>
            <a:off x="304800" y="71438"/>
            <a:ext cx="8458200" cy="1071562"/>
          </a:xfrm>
        </p:spPr>
        <p:txBody>
          <a:bodyPr/>
          <a:lstStyle/>
          <a:p>
            <a:pPr eaLnBrk="1" hangingPunct="1"/>
            <a:r>
              <a:rPr lang="zh-CN" altLang="en-US" dirty="0" smtClean="0">
                <a:ea typeface="宋体" panose="02010600030101010101" pitchFamily="2" charset="-122"/>
              </a:rPr>
              <a:t>竞争性谈判与询价的受邀供应商</a:t>
            </a:r>
            <a:r>
              <a:rPr lang="en-US" altLang="zh-CN" dirty="0" smtClean="0">
                <a:ea typeface="宋体" panose="02010600030101010101" pitchFamily="2" charset="-122"/>
              </a:rPr>
              <a:t/>
            </a:r>
            <a:br>
              <a:rPr lang="en-US" altLang="zh-CN" dirty="0" smtClean="0">
                <a:ea typeface="宋体" panose="02010600030101010101" pitchFamily="2" charset="-122"/>
              </a:rPr>
            </a:br>
            <a:r>
              <a:rPr lang="en-US" altLang="zh-CN" sz="2400" dirty="0" smtClean="0">
                <a:ea typeface="宋体" panose="02010600030101010101" pitchFamily="2" charset="-122"/>
              </a:rPr>
              <a:t>《</a:t>
            </a:r>
            <a:r>
              <a:rPr lang="zh-CN" altLang="en-US" sz="2400" dirty="0" smtClean="0">
                <a:ea typeface="宋体" panose="02010600030101010101" pitchFamily="2" charset="-122"/>
              </a:rPr>
              <a:t>政府采购非招标采购方式管理办法</a:t>
            </a:r>
            <a:r>
              <a:rPr lang="en-US" altLang="zh-CN" sz="2400" dirty="0" smtClean="0">
                <a:ea typeface="宋体" panose="02010600030101010101" pitchFamily="2" charset="-122"/>
              </a:rPr>
              <a:t>》</a:t>
            </a:r>
            <a:endParaRPr lang="zh-CN" altLang="en-US" sz="2400" dirty="0" smtClean="0">
              <a:ea typeface="宋体" panose="02010600030101010101" pitchFamily="2" charset="-122"/>
            </a:endParaRPr>
          </a:p>
        </p:txBody>
      </p:sp>
      <p:sp>
        <p:nvSpPr>
          <p:cNvPr id="177155" name="内容占位符 2"/>
          <p:cNvSpPr>
            <a:spLocks noGrp="1"/>
          </p:cNvSpPr>
          <p:nvPr>
            <p:ph idx="4294967295"/>
          </p:nvPr>
        </p:nvSpPr>
        <p:spPr>
          <a:xfrm>
            <a:off x="285750" y="1143000"/>
            <a:ext cx="8501063" cy="5572125"/>
          </a:xfrm>
        </p:spPr>
        <p:txBody>
          <a:bodyPr/>
          <a:lstStyle/>
          <a:p>
            <a:pPr eaLnBrk="1" hangingPunct="1">
              <a:buFont typeface="Wingdings" panose="05000000000000000000" pitchFamily="2" charset="2"/>
              <a:buNone/>
            </a:pPr>
            <a:r>
              <a:rPr lang="zh-CN" sz="2400" b="1" dirty="0" smtClean="0">
                <a:ea typeface="宋体" panose="02010600030101010101" pitchFamily="2" charset="-122"/>
              </a:rPr>
              <a:t>第十二条</a:t>
            </a:r>
            <a:r>
              <a:rPr lang="zh-CN" sz="2400" dirty="0" smtClean="0">
                <a:ea typeface="宋体" panose="02010600030101010101" pitchFamily="2" charset="-122"/>
              </a:rPr>
              <a:t>　采购人、采购代理机构应当通过发布公告、从省级以上财政部门建立的供应商库中随机抽取或者采购人和评审专家分别书面推荐的方式邀请不少于</a:t>
            </a:r>
            <a:r>
              <a:rPr lang="en-US" altLang="zh-CN" sz="2400" dirty="0" smtClean="0">
                <a:ea typeface="宋体" panose="02010600030101010101" pitchFamily="2" charset="-122"/>
              </a:rPr>
              <a:t>3</a:t>
            </a:r>
            <a:r>
              <a:rPr lang="zh-CN" sz="2400" dirty="0" smtClean="0">
                <a:ea typeface="宋体" panose="02010600030101010101" pitchFamily="2" charset="-122"/>
              </a:rPr>
              <a:t>家符合相应资格条件的供应商参与竞争性谈判或者询价采购活动。</a:t>
            </a:r>
            <a:endParaRPr lang="en-US" altLang="zh-CN" sz="2400" dirty="0" smtClean="0">
              <a:ea typeface="宋体" panose="02010600030101010101" pitchFamily="2" charset="-122"/>
            </a:endParaRPr>
          </a:p>
          <a:p>
            <a:pPr eaLnBrk="1" hangingPunct="1">
              <a:buFont typeface="Wingdings" panose="05000000000000000000" pitchFamily="2" charset="2"/>
              <a:buNone/>
            </a:pPr>
            <a:r>
              <a:rPr lang="zh-CN" sz="2400" dirty="0" smtClean="0">
                <a:ea typeface="宋体" panose="02010600030101010101" pitchFamily="2" charset="-122"/>
              </a:rPr>
              <a:t>　　符合政府采购法第二十二条第一款规定条件的供应商可以在采购活动开始前加入供应商库。财政部门不得对供应商申请入库收取任何费用，不得利用供应商库进行地区和行业封锁。</a:t>
            </a:r>
            <a:endParaRPr lang="en-US" altLang="zh-CN" sz="2400" dirty="0" smtClean="0">
              <a:ea typeface="宋体" panose="02010600030101010101" pitchFamily="2" charset="-122"/>
            </a:endParaRPr>
          </a:p>
          <a:p>
            <a:pPr eaLnBrk="1" hangingPunct="1">
              <a:buFont typeface="Wingdings" panose="05000000000000000000" pitchFamily="2" charset="2"/>
              <a:buNone/>
            </a:pPr>
            <a:r>
              <a:rPr lang="zh-CN" sz="2400" dirty="0" smtClean="0">
                <a:ea typeface="宋体" panose="02010600030101010101" pitchFamily="2" charset="-122"/>
              </a:rPr>
              <a:t>　　采取采购人和评审专家书面推荐方式选择供应商的，采购人和评审专家应当各自出具书面推荐意见。采购人推荐供应商的比例不得高于推荐供应商总数的</a:t>
            </a:r>
            <a:r>
              <a:rPr lang="en-US" altLang="zh-CN" sz="2400" dirty="0" smtClean="0">
                <a:ea typeface="宋体" panose="02010600030101010101" pitchFamily="2" charset="-122"/>
              </a:rPr>
              <a:t>50%</a:t>
            </a:r>
            <a:r>
              <a:rPr lang="zh-CN" sz="2400" dirty="0" smtClean="0">
                <a:ea typeface="宋体" panose="02010600030101010101" pitchFamily="2" charset="-122"/>
              </a:rPr>
              <a:t>。</a:t>
            </a:r>
            <a:endParaRPr lang="zh-CN" altLang="en-US" sz="1800" dirty="0" smtClean="0">
              <a:latin typeface="楷体_GB2312"/>
              <a:ea typeface="楷体_GB2312"/>
              <a:cs typeface="楷体_GB2312"/>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标题 1"/>
          <p:cNvSpPr>
            <a:spLocks noGrp="1"/>
          </p:cNvSpPr>
          <p:nvPr>
            <p:ph type="title" idx="4294967295"/>
          </p:nvPr>
        </p:nvSpPr>
        <p:spPr>
          <a:xfrm>
            <a:off x="304800" y="71438"/>
            <a:ext cx="8458200" cy="1071562"/>
          </a:xfrm>
        </p:spPr>
        <p:txBody>
          <a:bodyPr/>
          <a:lstStyle/>
          <a:p>
            <a:pPr eaLnBrk="1" hangingPunct="1"/>
            <a:r>
              <a:rPr lang="zh-CN" altLang="en-US" smtClean="0">
                <a:ea typeface="宋体" panose="02010600030101010101" pitchFamily="2" charset="-122"/>
              </a:rPr>
              <a:t>竞争性谈判</a:t>
            </a:r>
            <a:r>
              <a:rPr lang="en-US" altLang="zh-CN" smtClean="0">
                <a:ea typeface="宋体" panose="02010600030101010101" pitchFamily="2" charset="-122"/>
              </a:rPr>
              <a:t>/</a:t>
            </a:r>
            <a:r>
              <a:rPr lang="zh-CN" altLang="en-US" smtClean="0">
                <a:ea typeface="宋体" panose="02010600030101010101" pitchFamily="2" charset="-122"/>
              </a:rPr>
              <a:t>询价的成交对象</a:t>
            </a:r>
            <a:r>
              <a:rPr lang="en-US" altLang="zh-CN" smtClean="0">
                <a:ea typeface="宋体" panose="02010600030101010101" pitchFamily="2" charset="-122"/>
              </a:rPr>
              <a:t/>
            </a:r>
            <a:br>
              <a:rPr lang="en-US" altLang="zh-CN" smtClean="0">
                <a:ea typeface="宋体" panose="02010600030101010101" pitchFamily="2" charset="-122"/>
              </a:rPr>
            </a:br>
            <a:r>
              <a:rPr lang="en-US" altLang="zh-CN" sz="2400" smtClean="0">
                <a:ea typeface="宋体" panose="02010600030101010101" pitchFamily="2" charset="-122"/>
              </a:rPr>
              <a:t>《</a:t>
            </a:r>
            <a:r>
              <a:rPr lang="zh-CN" altLang="en-US" sz="2400" smtClean="0">
                <a:ea typeface="宋体" panose="02010600030101010101" pitchFamily="2" charset="-122"/>
              </a:rPr>
              <a:t>政府采购非招标采购方式管理办法</a:t>
            </a:r>
            <a:r>
              <a:rPr lang="en-US" altLang="zh-CN" sz="2400" smtClean="0">
                <a:ea typeface="宋体" panose="02010600030101010101" pitchFamily="2" charset="-122"/>
              </a:rPr>
              <a:t>》</a:t>
            </a:r>
            <a:endParaRPr lang="zh-CN" altLang="en-US" sz="2400" smtClean="0">
              <a:ea typeface="宋体" panose="02010600030101010101" pitchFamily="2" charset="-122"/>
            </a:endParaRPr>
          </a:p>
        </p:txBody>
      </p:sp>
      <p:sp>
        <p:nvSpPr>
          <p:cNvPr id="178179" name="内容占位符 2"/>
          <p:cNvSpPr>
            <a:spLocks noGrp="1"/>
          </p:cNvSpPr>
          <p:nvPr>
            <p:ph idx="4294967295"/>
          </p:nvPr>
        </p:nvSpPr>
        <p:spPr>
          <a:xfrm>
            <a:off x="457200" y="1181100"/>
            <a:ext cx="8229600" cy="5248275"/>
          </a:xfrm>
        </p:spPr>
        <p:txBody>
          <a:bodyPr/>
          <a:lstStyle/>
          <a:p>
            <a:pPr eaLnBrk="1" hangingPunct="1">
              <a:buFont typeface="Wingdings" panose="05000000000000000000" pitchFamily="2" charset="2"/>
              <a:buNone/>
            </a:pPr>
            <a:r>
              <a:rPr lang="zh-CN" sz="2400" b="1" smtClean="0">
                <a:ea typeface="宋体" panose="02010600030101010101" pitchFamily="2" charset="-122"/>
              </a:rPr>
              <a:t>第三十五条</a:t>
            </a:r>
            <a:r>
              <a:rPr lang="en-US" altLang="zh-CN" sz="2400" b="1" smtClean="0">
                <a:ea typeface="宋体" panose="02010600030101010101" pitchFamily="2" charset="-122"/>
              </a:rPr>
              <a:t>/</a:t>
            </a:r>
            <a:r>
              <a:rPr lang="zh-CN" sz="2400" b="1" smtClean="0">
                <a:ea typeface="宋体" panose="02010600030101010101" pitchFamily="2" charset="-122"/>
              </a:rPr>
              <a:t>第四十八条</a:t>
            </a:r>
            <a:r>
              <a:rPr lang="zh-CN" sz="2400" smtClean="0">
                <a:ea typeface="宋体" panose="02010600030101010101" pitchFamily="2" charset="-122"/>
              </a:rPr>
              <a:t>　谈判小组</a:t>
            </a:r>
            <a:r>
              <a:rPr lang="en-US" altLang="zh-CN" sz="2400" smtClean="0">
                <a:ea typeface="宋体" panose="02010600030101010101" pitchFamily="2" charset="-122"/>
              </a:rPr>
              <a:t>/</a:t>
            </a:r>
            <a:r>
              <a:rPr lang="zh-CN" altLang="en-US" sz="2400" smtClean="0">
                <a:ea typeface="宋体" panose="02010600030101010101" pitchFamily="2" charset="-122"/>
              </a:rPr>
              <a:t>询价小组</a:t>
            </a:r>
            <a:r>
              <a:rPr lang="zh-CN" sz="2400" smtClean="0">
                <a:ea typeface="宋体" panose="02010600030101010101" pitchFamily="2" charset="-122"/>
              </a:rPr>
              <a:t>应当从质量和服务均能满足采购文件实质性响应要求的供应商中，按照最后报价由低到高的顺序提出</a:t>
            </a:r>
            <a:r>
              <a:rPr lang="en-US" altLang="zh-CN" sz="2400" smtClean="0">
                <a:ea typeface="宋体" panose="02010600030101010101" pitchFamily="2" charset="-122"/>
              </a:rPr>
              <a:t>3</a:t>
            </a:r>
            <a:r>
              <a:rPr lang="zh-CN" sz="2400" smtClean="0">
                <a:ea typeface="宋体" panose="02010600030101010101" pitchFamily="2" charset="-122"/>
              </a:rPr>
              <a:t>名以上成交候选人，并编写评审报告。</a:t>
            </a:r>
            <a:endParaRPr lang="en-US" altLang="zh-CN" sz="2400" smtClean="0">
              <a:ea typeface="宋体" panose="02010600030101010101" pitchFamily="2" charset="-122"/>
            </a:endParaRPr>
          </a:p>
          <a:p>
            <a:pPr eaLnBrk="1" hangingPunct="1">
              <a:buFont typeface="Wingdings" panose="05000000000000000000" pitchFamily="2" charset="2"/>
              <a:buNone/>
            </a:pPr>
            <a:r>
              <a:rPr lang="zh-CN" sz="2400" b="1" smtClean="0">
                <a:ea typeface="宋体" panose="02010600030101010101" pitchFamily="2" charset="-122"/>
              </a:rPr>
              <a:t>第三十六条</a:t>
            </a:r>
            <a:r>
              <a:rPr lang="en-US" altLang="zh-CN" sz="2400" b="1" smtClean="0">
                <a:ea typeface="宋体" panose="02010600030101010101" pitchFamily="2" charset="-122"/>
              </a:rPr>
              <a:t>/</a:t>
            </a:r>
            <a:r>
              <a:rPr lang="zh-CN" sz="2400" b="1" smtClean="0">
                <a:ea typeface="宋体" panose="02010600030101010101" pitchFamily="2" charset="-122"/>
              </a:rPr>
              <a:t>第四十九条</a:t>
            </a:r>
            <a:r>
              <a:rPr lang="zh-CN" sz="2400" smtClean="0">
                <a:ea typeface="宋体" panose="02010600030101010101" pitchFamily="2" charset="-122"/>
              </a:rPr>
              <a:t>　采购代理机构应当在评审结束后</a:t>
            </a:r>
            <a:r>
              <a:rPr lang="en-US" altLang="zh-CN" sz="2400" smtClean="0">
                <a:ea typeface="宋体" panose="02010600030101010101" pitchFamily="2" charset="-122"/>
              </a:rPr>
              <a:t>2</a:t>
            </a:r>
            <a:r>
              <a:rPr lang="zh-CN" sz="2400" smtClean="0">
                <a:ea typeface="宋体" panose="02010600030101010101" pitchFamily="2" charset="-122"/>
              </a:rPr>
              <a:t>个工作日内将评审报告送采购人确认。</a:t>
            </a:r>
            <a:r>
              <a:rPr lang="zh-CN" altLang="en-US" sz="2400" smtClean="0">
                <a:ea typeface="宋体" panose="02010600030101010101" pitchFamily="2" charset="-122"/>
              </a:rPr>
              <a:t/>
            </a:r>
            <a:br>
              <a:rPr lang="zh-CN" altLang="en-US" sz="2400" smtClean="0">
                <a:ea typeface="宋体" panose="02010600030101010101" pitchFamily="2" charset="-122"/>
              </a:rPr>
            </a:br>
            <a:r>
              <a:rPr lang="zh-CN" sz="2400" smtClean="0">
                <a:ea typeface="宋体" panose="02010600030101010101" pitchFamily="2" charset="-122"/>
              </a:rPr>
              <a:t>　　采购人应当在收到评审报告后</a:t>
            </a:r>
            <a:r>
              <a:rPr lang="en-US" altLang="zh-CN" sz="2400" smtClean="0">
                <a:ea typeface="宋体" panose="02010600030101010101" pitchFamily="2" charset="-122"/>
              </a:rPr>
              <a:t>5</a:t>
            </a:r>
            <a:r>
              <a:rPr lang="zh-CN" sz="2400" smtClean="0">
                <a:ea typeface="宋体" panose="02010600030101010101" pitchFamily="2" charset="-122"/>
              </a:rPr>
              <a:t>个工作日内，从评审报告提出的成交候选人中，根据质量和服务均能满足采购文件实质性响应要求且最后报价最低的原则确定成交供应商，也可以书面授权谈判小组直接确定成交供应商。采购人逾期未确定成交供应商且不提出异议的，视为确定评审报告提出的最后报价最低的供应商为成交供应商。</a:t>
            </a:r>
            <a:endParaRPr lang="en-US" altLang="zh-CN" sz="2400" smtClean="0">
              <a:ea typeface="宋体" panose="02010600030101010101" pitchFamily="2" charset="-122"/>
            </a:endParaRPr>
          </a:p>
          <a:p>
            <a:pPr eaLnBrk="1" hangingPunct="1">
              <a:buFont typeface="Wingdings" panose="05000000000000000000" pitchFamily="2" charset="2"/>
              <a:buNone/>
            </a:pPr>
            <a:r>
              <a:rPr lang="zh-CN" altLang="en-US" sz="2400" smtClean="0">
                <a:ea typeface="宋体" panose="02010600030101010101" pitchFamily="2" charset="-122"/>
              </a:rPr>
              <a:t/>
            </a:r>
            <a:br>
              <a:rPr lang="zh-CN" altLang="en-US" sz="2400" smtClean="0">
                <a:ea typeface="宋体" panose="02010600030101010101" pitchFamily="2" charset="-122"/>
              </a:rPr>
            </a:br>
            <a:endParaRPr lang="en-US" altLang="zh-CN" sz="2400"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标题 1"/>
          <p:cNvSpPr>
            <a:spLocks noGrp="1"/>
          </p:cNvSpPr>
          <p:nvPr>
            <p:ph type="title"/>
          </p:nvPr>
        </p:nvSpPr>
        <p:spPr>
          <a:xfrm>
            <a:off x="304800" y="71438"/>
            <a:ext cx="8458200" cy="1071562"/>
          </a:xfrm>
        </p:spPr>
        <p:txBody>
          <a:bodyPr/>
          <a:lstStyle/>
          <a:p>
            <a:pPr eaLnBrk="1" hangingPunct="1"/>
            <a:r>
              <a:rPr lang="zh-CN" altLang="en-US" dirty="0" smtClean="0">
                <a:ea typeface="宋体" panose="02010600030101010101" pitchFamily="2" charset="-122"/>
              </a:rPr>
              <a:t>单一来源采购的选择</a:t>
            </a:r>
            <a:r>
              <a:rPr lang="en-US" altLang="zh-CN" dirty="0" smtClean="0">
                <a:ea typeface="宋体" panose="02010600030101010101" pitchFamily="2" charset="-122"/>
              </a:rPr>
              <a:t/>
            </a:r>
            <a:br>
              <a:rPr lang="en-US" altLang="zh-CN" dirty="0" smtClean="0">
                <a:ea typeface="宋体" panose="02010600030101010101" pitchFamily="2" charset="-122"/>
              </a:rPr>
            </a:br>
            <a:r>
              <a:rPr lang="en-US" altLang="zh-CN" sz="2400" dirty="0" smtClean="0">
                <a:ea typeface="宋体" panose="02010600030101010101" pitchFamily="2" charset="-122"/>
              </a:rPr>
              <a:t>《</a:t>
            </a:r>
            <a:r>
              <a:rPr lang="zh-CN" altLang="zh-CN" sz="2400" dirty="0" smtClean="0"/>
              <a:t>政府采购法</a:t>
            </a:r>
            <a:r>
              <a:rPr lang="en-US" altLang="zh-CN" sz="2400" dirty="0" smtClean="0">
                <a:ea typeface="宋体" panose="02010600030101010101" pitchFamily="2" charset="-122"/>
              </a:rPr>
              <a:t>》</a:t>
            </a:r>
            <a:endParaRPr lang="zh-CN" altLang="en-US" sz="2400" dirty="0" smtClean="0">
              <a:ea typeface="宋体" panose="02010600030101010101" pitchFamily="2" charset="-122"/>
            </a:endParaRPr>
          </a:p>
        </p:txBody>
      </p:sp>
      <p:sp>
        <p:nvSpPr>
          <p:cNvPr id="34818" name="内容占位符 2"/>
          <p:cNvSpPr>
            <a:spLocks noGrp="1"/>
          </p:cNvSpPr>
          <p:nvPr>
            <p:ph idx="1"/>
          </p:nvPr>
        </p:nvSpPr>
        <p:spPr>
          <a:xfrm>
            <a:off x="814705" y="1571625"/>
            <a:ext cx="7512050" cy="4857750"/>
          </a:xfrm>
        </p:spPr>
        <p:txBody>
          <a:bodyPr/>
          <a:lstStyle/>
          <a:p>
            <a:pPr latinLnBrk="0">
              <a:spcBef>
                <a:spcPts val="1200"/>
              </a:spcBef>
              <a:buNone/>
            </a:pPr>
            <a:r>
              <a:rPr lang="zh-CN" altLang="zh-CN" sz="2400" b="1" dirty="0" smtClean="0">
                <a:solidFill>
                  <a:schemeClr val="tx1"/>
                </a:solidFill>
                <a:latin typeface="+mn-lt"/>
                <a:ea typeface="+mn-ea"/>
                <a:cs typeface="+mn-cs"/>
              </a:rPr>
              <a:t>第三十一条</a:t>
            </a:r>
            <a:r>
              <a:rPr lang="zh-CN" altLang="zh-CN" sz="2400" dirty="0" smtClean="0">
                <a:solidFill>
                  <a:schemeClr val="tx1"/>
                </a:solidFill>
                <a:latin typeface="+mn-lt"/>
                <a:ea typeface="+mn-ea"/>
                <a:cs typeface="+mn-cs"/>
              </a:rPr>
              <a:t> 符合下列情形之一的货物或者服务，可以依照本法采用单一来源方式采购：</a:t>
            </a:r>
          </a:p>
          <a:p>
            <a:pPr latinLnBrk="0">
              <a:spcBef>
                <a:spcPts val="1200"/>
              </a:spcBef>
              <a:buNone/>
            </a:pPr>
            <a:r>
              <a:rPr lang="zh-CN" altLang="zh-CN" sz="2400" dirty="0" smtClean="0">
                <a:solidFill>
                  <a:schemeClr val="tx1"/>
                </a:solidFill>
                <a:latin typeface="+mn-lt"/>
                <a:ea typeface="+mn-ea"/>
                <a:cs typeface="+mn-cs"/>
              </a:rPr>
              <a:t>（一）只能从唯一供应商处采购的；</a:t>
            </a:r>
          </a:p>
          <a:p>
            <a:pPr latinLnBrk="0">
              <a:spcBef>
                <a:spcPts val="1200"/>
              </a:spcBef>
              <a:buNone/>
            </a:pPr>
            <a:r>
              <a:rPr lang="zh-CN" altLang="zh-CN" sz="2400" dirty="0" smtClean="0">
                <a:solidFill>
                  <a:schemeClr val="tx1"/>
                </a:solidFill>
                <a:latin typeface="+mn-lt"/>
                <a:ea typeface="+mn-ea"/>
                <a:cs typeface="+mn-cs"/>
              </a:rPr>
              <a:t>（二）发生了不可预见的紧急情况不能从其他供应商处采购的；</a:t>
            </a:r>
          </a:p>
          <a:p>
            <a:pPr latinLnBrk="0">
              <a:spcBef>
                <a:spcPts val="1200"/>
              </a:spcBef>
              <a:buNone/>
            </a:pPr>
            <a:r>
              <a:rPr lang="zh-CN" altLang="zh-CN" sz="2400" dirty="0" smtClean="0">
                <a:solidFill>
                  <a:schemeClr val="tx1"/>
                </a:solidFill>
                <a:latin typeface="+mn-lt"/>
                <a:ea typeface="+mn-ea"/>
                <a:cs typeface="+mn-cs"/>
              </a:rPr>
              <a:t>（三）必须保证原有采购项目一致性或者服务配套的要求，需要继续从原供应商处添购，且添购资金总额不超过原合同采购金额百分之十的。</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标题 1"/>
          <p:cNvSpPr>
            <a:spLocks noGrp="1"/>
          </p:cNvSpPr>
          <p:nvPr>
            <p:ph type="title" idx="4294967295"/>
          </p:nvPr>
        </p:nvSpPr>
        <p:spPr>
          <a:xfrm>
            <a:off x="304800" y="71438"/>
            <a:ext cx="8458200" cy="1071562"/>
          </a:xfrm>
        </p:spPr>
        <p:txBody>
          <a:bodyPr/>
          <a:lstStyle/>
          <a:p>
            <a:pPr eaLnBrk="1" hangingPunct="1"/>
            <a:r>
              <a:rPr lang="zh-CN" altLang="en-US" smtClean="0">
                <a:ea typeface="宋体" panose="02010600030101010101" pitchFamily="2" charset="-122"/>
              </a:rPr>
              <a:t>单一来源采购的公示</a:t>
            </a:r>
            <a:r>
              <a:rPr lang="en-US" altLang="zh-CN" smtClean="0">
                <a:ea typeface="宋体" panose="02010600030101010101" pitchFamily="2" charset="-122"/>
              </a:rPr>
              <a:t/>
            </a:r>
            <a:br>
              <a:rPr lang="en-US" altLang="zh-CN" smtClean="0">
                <a:ea typeface="宋体" panose="02010600030101010101" pitchFamily="2" charset="-122"/>
              </a:rPr>
            </a:br>
            <a:r>
              <a:rPr lang="en-US" altLang="zh-CN" sz="2400" smtClean="0">
                <a:ea typeface="宋体" panose="02010600030101010101" pitchFamily="2" charset="-122"/>
              </a:rPr>
              <a:t>《</a:t>
            </a:r>
            <a:r>
              <a:rPr lang="zh-CN" altLang="en-US" sz="2400" smtClean="0">
                <a:ea typeface="宋体" panose="02010600030101010101" pitchFamily="2" charset="-122"/>
              </a:rPr>
              <a:t>政府采购非招标采购方式管理办法</a:t>
            </a:r>
            <a:r>
              <a:rPr lang="en-US" altLang="zh-CN" sz="2400" smtClean="0">
                <a:ea typeface="宋体" panose="02010600030101010101" pitchFamily="2" charset="-122"/>
              </a:rPr>
              <a:t>》</a:t>
            </a:r>
            <a:endParaRPr lang="zh-CN" altLang="en-US" sz="2400" smtClean="0">
              <a:ea typeface="宋体" panose="02010600030101010101" pitchFamily="2" charset="-122"/>
            </a:endParaRPr>
          </a:p>
        </p:txBody>
      </p:sp>
      <p:sp>
        <p:nvSpPr>
          <p:cNvPr id="179203" name="内容占位符 2"/>
          <p:cNvSpPr>
            <a:spLocks noGrp="1"/>
          </p:cNvSpPr>
          <p:nvPr>
            <p:ph idx="4294967295"/>
          </p:nvPr>
        </p:nvSpPr>
        <p:spPr>
          <a:xfrm>
            <a:off x="0" y="1071563"/>
            <a:ext cx="9144000" cy="5786437"/>
          </a:xfrm>
        </p:spPr>
        <p:txBody>
          <a:bodyPr/>
          <a:lstStyle/>
          <a:p>
            <a:pPr eaLnBrk="1" hangingPunct="1">
              <a:spcBef>
                <a:spcPct val="0"/>
              </a:spcBef>
              <a:buFont typeface="Wingdings" panose="05000000000000000000" pitchFamily="2" charset="2"/>
              <a:buNone/>
            </a:pPr>
            <a:r>
              <a:rPr lang="zh-CN" sz="2400" b="1" dirty="0" smtClean="0">
                <a:ea typeface="宋体" panose="02010600030101010101" pitchFamily="2" charset="-122"/>
              </a:rPr>
              <a:t>第三十八条</a:t>
            </a:r>
            <a:r>
              <a:rPr lang="zh-CN" sz="2400" dirty="0" smtClean="0">
                <a:ea typeface="宋体" panose="02010600030101010101" pitchFamily="2" charset="-122"/>
              </a:rPr>
              <a:t>　属于政府采购法第三十一条第一项情形，且达到公开招标数额的货物、服务项目，拟采用单一来源采购方式的，采购人、采购代理机构在按照本办法第四条报财政部门批准之前，应当在省级以上财政部门指定媒体上公示，并将公示情况一并报财政部门。公示期不得少于</a:t>
            </a:r>
            <a:r>
              <a:rPr lang="en-US" altLang="zh-CN" sz="2400" dirty="0" smtClean="0">
                <a:ea typeface="宋体" panose="02010600030101010101" pitchFamily="2" charset="-122"/>
              </a:rPr>
              <a:t>5</a:t>
            </a:r>
            <a:r>
              <a:rPr lang="zh-CN" sz="2400" dirty="0" smtClean="0">
                <a:ea typeface="宋体" panose="02010600030101010101" pitchFamily="2" charset="-122"/>
              </a:rPr>
              <a:t>个工作日，公示内容应当包括：</a:t>
            </a:r>
            <a:r>
              <a:rPr lang="zh-CN" altLang="en-US" sz="2400" dirty="0" smtClean="0">
                <a:ea typeface="宋体" panose="02010600030101010101" pitchFamily="2" charset="-122"/>
              </a:rPr>
              <a:t/>
            </a:r>
            <a:br>
              <a:rPr lang="zh-CN" altLang="en-US" sz="2400" dirty="0" smtClean="0">
                <a:ea typeface="宋体" panose="02010600030101010101" pitchFamily="2" charset="-122"/>
              </a:rPr>
            </a:br>
            <a:r>
              <a:rPr lang="zh-CN" sz="2400" dirty="0" smtClean="0">
                <a:ea typeface="宋体" panose="02010600030101010101" pitchFamily="2" charset="-122"/>
              </a:rPr>
              <a:t>（一）采购人、采购项目名称和内容；</a:t>
            </a:r>
            <a:r>
              <a:rPr lang="zh-CN" altLang="en-US" sz="2400" dirty="0" smtClean="0">
                <a:ea typeface="宋体" panose="02010600030101010101" pitchFamily="2" charset="-122"/>
              </a:rPr>
              <a:t/>
            </a:r>
            <a:br>
              <a:rPr lang="zh-CN" altLang="en-US" sz="2400" dirty="0" smtClean="0">
                <a:ea typeface="宋体" panose="02010600030101010101" pitchFamily="2" charset="-122"/>
              </a:rPr>
            </a:br>
            <a:r>
              <a:rPr lang="zh-CN" sz="2400" dirty="0" smtClean="0">
                <a:ea typeface="宋体" panose="02010600030101010101" pitchFamily="2" charset="-122"/>
              </a:rPr>
              <a:t>（二）拟采购的货物或者服务的说明；</a:t>
            </a:r>
            <a:r>
              <a:rPr lang="zh-CN" altLang="en-US" sz="2400" dirty="0" smtClean="0">
                <a:ea typeface="宋体" panose="02010600030101010101" pitchFamily="2" charset="-122"/>
              </a:rPr>
              <a:t/>
            </a:r>
            <a:br>
              <a:rPr lang="zh-CN" altLang="en-US" sz="2400" dirty="0" smtClean="0">
                <a:ea typeface="宋体" panose="02010600030101010101" pitchFamily="2" charset="-122"/>
              </a:rPr>
            </a:br>
            <a:r>
              <a:rPr lang="zh-CN" sz="2400" dirty="0" smtClean="0">
                <a:ea typeface="宋体" panose="02010600030101010101" pitchFamily="2" charset="-122"/>
              </a:rPr>
              <a:t>（三）采用单一来源采购方式的原因及相关说明；</a:t>
            </a:r>
            <a:r>
              <a:rPr lang="zh-CN" altLang="en-US" sz="2400" dirty="0" smtClean="0">
                <a:ea typeface="宋体" panose="02010600030101010101" pitchFamily="2" charset="-122"/>
              </a:rPr>
              <a:t/>
            </a:r>
            <a:br>
              <a:rPr lang="zh-CN" altLang="en-US" sz="2400" dirty="0" smtClean="0">
                <a:ea typeface="宋体" panose="02010600030101010101" pitchFamily="2" charset="-122"/>
              </a:rPr>
            </a:br>
            <a:r>
              <a:rPr lang="zh-CN" sz="2400" dirty="0" smtClean="0">
                <a:ea typeface="宋体" panose="02010600030101010101" pitchFamily="2" charset="-122"/>
              </a:rPr>
              <a:t>（四）拟定的唯一供应商名称、地址；</a:t>
            </a:r>
            <a:r>
              <a:rPr lang="zh-CN" altLang="en-US" sz="2400" dirty="0" smtClean="0">
                <a:ea typeface="宋体" panose="02010600030101010101" pitchFamily="2" charset="-122"/>
              </a:rPr>
              <a:t/>
            </a:r>
            <a:br>
              <a:rPr lang="zh-CN" altLang="en-US" sz="2400" dirty="0" smtClean="0">
                <a:ea typeface="宋体" panose="02010600030101010101" pitchFamily="2" charset="-122"/>
              </a:rPr>
            </a:br>
            <a:r>
              <a:rPr lang="zh-CN" sz="2400" dirty="0" smtClean="0">
                <a:ea typeface="宋体" panose="02010600030101010101" pitchFamily="2" charset="-122"/>
              </a:rPr>
              <a:t>（五）专业人员对相关供应商因专利、专有技术等原因具有唯一性的具体论证意见，以及专业人员的姓名、工作单位和职称；</a:t>
            </a:r>
            <a:r>
              <a:rPr lang="zh-CN" altLang="en-US" sz="2400" dirty="0" smtClean="0">
                <a:ea typeface="宋体" panose="02010600030101010101" pitchFamily="2" charset="-122"/>
              </a:rPr>
              <a:t/>
            </a:r>
            <a:br>
              <a:rPr lang="zh-CN" altLang="en-US" sz="2400" dirty="0" smtClean="0">
                <a:ea typeface="宋体" panose="02010600030101010101" pitchFamily="2" charset="-122"/>
              </a:rPr>
            </a:br>
            <a:r>
              <a:rPr lang="zh-CN" sz="2400" dirty="0" smtClean="0">
                <a:ea typeface="宋体" panose="02010600030101010101" pitchFamily="2" charset="-122"/>
              </a:rPr>
              <a:t>（六）公示的期限；</a:t>
            </a:r>
            <a:r>
              <a:rPr lang="zh-CN" altLang="en-US" sz="2400" dirty="0" smtClean="0">
                <a:ea typeface="宋体" panose="02010600030101010101" pitchFamily="2" charset="-122"/>
              </a:rPr>
              <a:t/>
            </a:r>
            <a:br>
              <a:rPr lang="zh-CN" altLang="en-US" sz="2400" dirty="0" smtClean="0">
                <a:ea typeface="宋体" panose="02010600030101010101" pitchFamily="2" charset="-122"/>
              </a:rPr>
            </a:br>
            <a:r>
              <a:rPr lang="zh-CN" sz="2400" dirty="0" smtClean="0">
                <a:ea typeface="宋体" panose="02010600030101010101" pitchFamily="2" charset="-122"/>
              </a:rPr>
              <a:t>（七）采购人、采购代理机构、财政部门的联系地址、联系人和联系电话。</a:t>
            </a:r>
            <a:endParaRPr lang="en-US" altLang="zh-CN" sz="2400" dirty="0" smtClean="0">
              <a:ea typeface="宋体" panose="02010600030101010101" pitchFamily="2" charset="-122"/>
            </a:endParaRPr>
          </a:p>
          <a:p>
            <a:pPr eaLnBrk="1" hangingPunct="1">
              <a:spcBef>
                <a:spcPct val="0"/>
              </a:spcBef>
              <a:buFont typeface="Wingdings" panose="05000000000000000000" pitchFamily="2" charset="2"/>
              <a:buNone/>
            </a:pPr>
            <a:r>
              <a:rPr lang="zh-CN" altLang="en-US" sz="1800" dirty="0" smtClean="0">
                <a:latin typeface="楷体_GB2312"/>
                <a:ea typeface="楷体_GB2312"/>
                <a:cs typeface="楷体_GB2312"/>
              </a:rPr>
              <a:t>注：</a:t>
            </a:r>
            <a:r>
              <a:rPr lang="en-US" altLang="zh-CN" sz="1800" dirty="0" smtClean="0">
                <a:latin typeface="楷体_GB2312"/>
                <a:ea typeface="楷体_GB2312"/>
                <a:cs typeface="楷体_GB2312"/>
              </a:rPr>
              <a:t>《</a:t>
            </a:r>
            <a:r>
              <a:rPr lang="zh-CN" altLang="en-US" sz="1800" dirty="0" smtClean="0">
                <a:latin typeface="楷体_GB2312"/>
                <a:ea typeface="楷体_GB2312"/>
                <a:cs typeface="楷体_GB2312"/>
              </a:rPr>
              <a:t>政府采购法</a:t>
            </a:r>
            <a:r>
              <a:rPr lang="en-US" altLang="zh-CN" sz="1800" dirty="0" smtClean="0">
                <a:latin typeface="楷体_GB2312"/>
                <a:ea typeface="楷体_GB2312"/>
                <a:cs typeface="楷体_GB2312"/>
              </a:rPr>
              <a:t>》</a:t>
            </a:r>
            <a:r>
              <a:rPr lang="zh-CN" sz="1800" dirty="0" smtClean="0">
                <a:latin typeface="楷体_GB2312"/>
                <a:ea typeface="楷体_GB2312"/>
                <a:cs typeface="楷体_GB2312"/>
              </a:rPr>
              <a:t>第</a:t>
            </a:r>
            <a:r>
              <a:rPr lang="zh-CN" altLang="en-US" sz="1800" dirty="0" smtClean="0">
                <a:latin typeface="楷体_GB2312"/>
                <a:ea typeface="楷体_GB2312"/>
                <a:cs typeface="楷体_GB2312"/>
              </a:rPr>
              <a:t>三十一</a:t>
            </a:r>
            <a:r>
              <a:rPr lang="zh-CN" sz="1800" dirty="0" smtClean="0">
                <a:latin typeface="楷体_GB2312"/>
                <a:ea typeface="楷体_GB2312"/>
                <a:cs typeface="楷体_GB2312"/>
              </a:rPr>
              <a:t>条</a:t>
            </a:r>
            <a:r>
              <a:rPr lang="zh-CN" altLang="en-US" sz="1800" dirty="0" smtClean="0">
                <a:latin typeface="楷体_GB2312"/>
                <a:ea typeface="楷体_GB2312"/>
                <a:cs typeface="楷体_GB2312"/>
              </a:rPr>
              <a:t>第一项：</a:t>
            </a:r>
            <a:r>
              <a:rPr lang="zh-CN" sz="1800" dirty="0" smtClean="0">
                <a:latin typeface="楷体_GB2312"/>
                <a:ea typeface="楷体_GB2312"/>
                <a:cs typeface="楷体_GB2312"/>
              </a:rPr>
              <a:t>符合下列情形之一的货物或者服务，可以依照本法采用单一来源方式采购：（一）只能从唯一供应商处采购的；</a:t>
            </a:r>
          </a:p>
          <a:p>
            <a:pPr eaLnBrk="1" hangingPunct="1">
              <a:spcBef>
                <a:spcPct val="0"/>
              </a:spcBef>
              <a:buFont typeface="Wingdings" panose="05000000000000000000" pitchFamily="2" charset="2"/>
              <a:buNone/>
            </a:pPr>
            <a:endParaRPr lang="zh-CN" altLang="en-US" sz="1800" dirty="0" smtClean="0">
              <a:latin typeface="楷体_GB2312"/>
              <a:ea typeface="楷体_GB2312"/>
              <a:cs typeface="楷体_GB2312"/>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zh-CN" altLang="en-US" sz="4000" smtClean="0">
                <a:ea typeface="宋体" panose="02010600030101010101" pitchFamily="2" charset="-122"/>
              </a:rPr>
              <a:t>如何为单一来源采购引入竞争？</a:t>
            </a:r>
          </a:p>
        </p:txBody>
      </p:sp>
      <p:sp>
        <p:nvSpPr>
          <p:cNvPr id="30723" name="Rectangle 3"/>
          <p:cNvSpPr>
            <a:spLocks noGrp="1" noChangeArrowheads="1"/>
          </p:cNvSpPr>
          <p:nvPr>
            <p:ph type="body" idx="1"/>
          </p:nvPr>
        </p:nvSpPr>
        <p:spPr>
          <a:xfrm>
            <a:off x="785786" y="1357298"/>
            <a:ext cx="7458075" cy="4167187"/>
          </a:xfrm>
        </p:spPr>
        <p:txBody>
          <a:bodyPr/>
          <a:lstStyle/>
          <a:p>
            <a:pPr eaLnBrk="1" hangingPunct="1">
              <a:lnSpc>
                <a:spcPct val="150000"/>
              </a:lnSpc>
              <a:spcBef>
                <a:spcPts val="1200"/>
              </a:spcBef>
              <a:buFont typeface="Monotype Sorts" pitchFamily="2" charset="2"/>
              <a:buNone/>
            </a:pPr>
            <a:r>
              <a:rPr lang="en-US" altLang="zh-CN" sz="2400" dirty="0" smtClean="0">
                <a:ea typeface="宋体" panose="02010600030101010101" pitchFamily="2" charset="-122"/>
              </a:rPr>
              <a:t>    “</a:t>
            </a:r>
            <a:r>
              <a:rPr lang="zh-CN" altLang="zh-CN" sz="2400" dirty="0" smtClean="0">
                <a:ea typeface="宋体" panose="02010600030101010101" pitchFamily="2" charset="-122"/>
              </a:rPr>
              <a:t>最初在建设系统集成项目时，我们与供应商签订的是建设加一年维修的打包合同。合同到期后，供应商依仗自己建设的项目只有自己才能维修的优势心理提出了许多苛刻的要求。为了让已投入了几千万元建设的系统工程能够保质保量地运转，我们也只能无条件</a:t>
            </a:r>
            <a:r>
              <a:rPr lang="en-US" altLang="zh-CN" sz="2400" dirty="0" smtClean="0">
                <a:ea typeface="宋体" panose="02010600030101010101" pitchFamily="2" charset="-122"/>
              </a:rPr>
              <a:t>‘</a:t>
            </a:r>
            <a:r>
              <a:rPr lang="zh-CN" altLang="zh-CN" sz="2400" dirty="0" smtClean="0">
                <a:ea typeface="宋体" panose="02010600030101010101" pitchFamily="2" charset="-122"/>
              </a:rPr>
              <a:t>就范</a:t>
            </a:r>
            <a:r>
              <a:rPr lang="en-US" altLang="zh-CN" sz="2400" dirty="0" smtClean="0">
                <a:ea typeface="宋体" panose="02010600030101010101" pitchFamily="2" charset="-122"/>
              </a:rPr>
              <a:t>’……”</a:t>
            </a:r>
            <a:br>
              <a:rPr lang="en-US" altLang="zh-CN" sz="2400" dirty="0" smtClean="0">
                <a:ea typeface="宋体" panose="02010600030101010101" pitchFamily="2" charset="-122"/>
              </a:rPr>
            </a:br>
            <a:endParaRPr lang="zh-CN" altLang="en-US" sz="2400" b="1" dirty="0" smtClean="0">
              <a:ea typeface="宋体" panose="02010600030101010101" pitchFamily="2" charset="-122"/>
            </a:endParaRPr>
          </a:p>
        </p:txBody>
      </p:sp>
      <p:sp>
        <p:nvSpPr>
          <p:cNvPr id="30724" name="Text Box 5"/>
          <p:cNvSpPr txBox="1">
            <a:spLocks noChangeArrowheads="1"/>
          </p:cNvSpPr>
          <p:nvPr/>
        </p:nvSpPr>
        <p:spPr bwMode="auto">
          <a:xfrm>
            <a:off x="6300788" y="6581775"/>
            <a:ext cx="2771775" cy="160338"/>
          </a:xfrm>
          <a:prstGeom prst="rect">
            <a:avLst/>
          </a:prstGeom>
          <a:noFill/>
          <a:ln w="12700" algn="ctr">
            <a:noFill/>
            <a:miter lim="800000"/>
          </a:ln>
        </p:spPr>
        <p:txBody>
          <a:bodyPr lIns="0" tIns="0" rIns="0" bIns="0">
            <a:spAutoFit/>
          </a:bodyPr>
          <a:lstStyle/>
          <a:p>
            <a:pPr algn="r">
              <a:spcBef>
                <a:spcPct val="50000"/>
              </a:spcBef>
            </a:pPr>
            <a:r>
              <a:rPr lang="zh-CN" altLang="en-US" sz="1400">
                <a:solidFill>
                  <a:srgbClr val="FFFFFF"/>
                </a:solidFill>
              </a:rPr>
              <a:t>   研讨</a:t>
            </a:r>
          </a:p>
        </p:txBody>
      </p:sp>
      <p:pic>
        <p:nvPicPr>
          <p:cNvPr id="5" name="Picture 4" descr="BD04956_"/>
          <p:cNvPicPr>
            <a:picLocks noChangeAspect="1" noChangeArrowheads="1"/>
          </p:cNvPicPr>
          <p:nvPr/>
        </p:nvPicPr>
        <p:blipFill>
          <a:blip r:embed="rId2" cstate="print"/>
          <a:srcRect/>
          <a:stretch>
            <a:fillRect/>
          </a:stretch>
        </p:blipFill>
        <p:spPr bwMode="auto">
          <a:xfrm>
            <a:off x="4357686" y="4286256"/>
            <a:ext cx="3307642" cy="2247648"/>
          </a:xfrm>
          <a:prstGeom prst="rect">
            <a:avLst/>
          </a:prstGeom>
          <a:noFill/>
        </p:spPr>
      </p:pic>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标题 1"/>
          <p:cNvSpPr>
            <a:spLocks noGrp="1"/>
          </p:cNvSpPr>
          <p:nvPr>
            <p:ph type="title"/>
          </p:nvPr>
        </p:nvSpPr>
        <p:spPr/>
        <p:txBody>
          <a:bodyPr/>
          <a:lstStyle/>
          <a:p>
            <a:r>
              <a:rPr lang="zh-CN" altLang="zh-CN" smtClean="0">
                <a:ea typeface="宋体" panose="02010600030101010101" pitchFamily="2" charset="-122"/>
              </a:rPr>
              <a:t>案例：洛克维尔参与克莱斯勒产品设计</a:t>
            </a:r>
            <a:endParaRPr lang="zh-CN" altLang="en-US" smtClean="0">
              <a:ea typeface="宋体" panose="02010600030101010101" pitchFamily="2" charset="-122"/>
            </a:endParaRPr>
          </a:p>
        </p:txBody>
      </p:sp>
      <p:sp>
        <p:nvSpPr>
          <p:cNvPr id="31747" name="内容占位符 2"/>
          <p:cNvSpPr>
            <a:spLocks noGrp="1"/>
          </p:cNvSpPr>
          <p:nvPr>
            <p:ph idx="1"/>
          </p:nvPr>
        </p:nvSpPr>
        <p:spPr/>
        <p:txBody>
          <a:bodyPr/>
          <a:lstStyle/>
          <a:p>
            <a:pPr latinLnBrk="1">
              <a:spcBef>
                <a:spcPts val="1200"/>
              </a:spcBef>
            </a:pPr>
            <a:r>
              <a:rPr lang="zh-CN" altLang="zh-CN" sz="2000" smtClean="0">
                <a:ea typeface="宋体" panose="02010600030101010101" pitchFamily="2" charset="-122"/>
              </a:rPr>
              <a:t>美国克莱斯勒公司与洛克维尔公司达成一项协议，两家公司将在汽车的设计阶段进行紧密合作。洛克维尔公司负责总装厂与零部件厂的计算机控制部分的设计。</a:t>
            </a:r>
          </a:p>
          <a:p>
            <a:pPr latinLnBrk="1">
              <a:spcBef>
                <a:spcPts val="1200"/>
              </a:spcBef>
            </a:pPr>
            <a:r>
              <a:rPr lang="zh-CN" altLang="zh-CN" sz="2000" smtClean="0">
                <a:ea typeface="宋体" panose="02010600030101010101" pitchFamily="2" charset="-122"/>
              </a:rPr>
              <a:t>如果计算机控制与汽车的设计不匹配，就会影响到汽车的质量和汽车进入市场的时间。根据协议，洛克维尔公司成为克莱斯勒公司的总装、冲压、焊接和电力设备等部门设计计算机控制的独家供应商。</a:t>
            </a:r>
          </a:p>
          <a:p>
            <a:pPr latinLnBrk="1">
              <a:spcBef>
                <a:spcPts val="1200"/>
              </a:spcBef>
            </a:pPr>
            <a:r>
              <a:rPr lang="zh-CN" altLang="zh-CN" sz="2000" smtClean="0">
                <a:ea typeface="宋体" panose="02010600030101010101" pitchFamily="2" charset="-122"/>
              </a:rPr>
              <a:t>他们（汽车制造商和计算机控制系统设计商）之间是一种相互依赖的合作伙伴关系。他们的这种合作是行业内的首次合作。</a:t>
            </a:r>
          </a:p>
          <a:p>
            <a:pPr latinLnBrk="1">
              <a:spcBef>
                <a:spcPts val="1200"/>
              </a:spcBef>
            </a:pPr>
            <a:r>
              <a:rPr lang="zh-CN" altLang="zh-CN" sz="2000" smtClean="0">
                <a:ea typeface="宋体" panose="02010600030101010101" pitchFamily="2" charset="-122"/>
              </a:rPr>
              <a:t>两家公司的工程师在汽车设计的初期合作中，洛克维尔公司的工程师设计开发相关计算机控制软件，以便能与克莱斯勒公司的工程师同时设计控制系统和整个汽车。</a:t>
            </a:r>
          </a:p>
          <a:p>
            <a:pPr latinLnBrk="1">
              <a:spcBef>
                <a:spcPts val="1200"/>
              </a:spcBef>
            </a:pPr>
            <a:r>
              <a:rPr lang="zh-CN" altLang="zh-CN" sz="2000" smtClean="0">
                <a:ea typeface="宋体" panose="02010600030101010101" pitchFamily="2" charset="-122"/>
              </a:rPr>
              <a:t>计算机控制是汽车制造过程中的重要部分。通过双方的紧密合作，可以达到降低成本、缩短开发和制造周期等目标，而且还有效地缩短了汽车进入市场的周期。与洛克维尔合作之前，克莱斯勒公司的开发和生产周期是</a:t>
            </a:r>
            <a:r>
              <a:rPr lang="en-US" altLang="zh-CN" sz="2000" smtClean="0">
                <a:ea typeface="宋体" panose="02010600030101010101" pitchFamily="2" charset="-122"/>
              </a:rPr>
              <a:t>26</a:t>
            </a:r>
            <a:r>
              <a:rPr lang="zh-CN" altLang="zh-CN" sz="2000" smtClean="0">
                <a:ea typeface="宋体" panose="02010600030101010101" pitchFamily="2" charset="-122"/>
              </a:rPr>
              <a:t>～</a:t>
            </a:r>
            <a:r>
              <a:rPr lang="en-US" altLang="zh-CN" sz="2000" smtClean="0">
                <a:ea typeface="宋体" panose="02010600030101010101" pitchFamily="2" charset="-122"/>
              </a:rPr>
              <a:t>28</a:t>
            </a:r>
            <a:r>
              <a:rPr lang="zh-CN" altLang="zh-CN" sz="2000" smtClean="0">
                <a:ea typeface="宋体" panose="02010600030101010101" pitchFamily="2" charset="-122"/>
              </a:rPr>
              <a:t>周，现在通过合作，已有效地缩短到</a:t>
            </a:r>
            <a:r>
              <a:rPr lang="en-US" altLang="zh-CN" sz="2000" smtClean="0">
                <a:ea typeface="宋体" panose="02010600030101010101" pitchFamily="2" charset="-122"/>
              </a:rPr>
              <a:t>24</a:t>
            </a:r>
            <a:r>
              <a:rPr lang="zh-CN" altLang="zh-CN" sz="2000" smtClean="0">
                <a:ea typeface="宋体" panose="02010600030101010101" pitchFamily="2" charset="-122"/>
              </a:rPr>
              <a:t>周。</a:t>
            </a:r>
          </a:p>
          <a:p>
            <a:endParaRPr lang="zh-CN" altLang="en-US" sz="2400" smtClean="0">
              <a:ea typeface="宋体" panose="02010600030101010101" pitchFamily="2" charset="-122"/>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aphicFrame>
        <p:nvGraphicFramePr>
          <p:cNvPr id="5" name="内容占位符 4"/>
          <p:cNvGraphicFramePr>
            <a:graphicFrameLocks noChangeAspect="1"/>
          </p:cNvGraphicFramePr>
          <p:nvPr>
            <p:ph idx="1"/>
          </p:nvPr>
        </p:nvGraphicFramePr>
        <p:xfrm>
          <a:off x="60325" y="600075"/>
          <a:ext cx="9152911" cy="5615007"/>
        </p:xfrm>
        <a:graphic>
          <a:graphicData uri="http://schemas.openxmlformats.org/presentationml/2006/ole">
            <p:oleObj spid="_x0000_s1025" name="金山 WPS 文字" r:id="rId3" imgW="7058025" imgH="4333875" progId="">
              <p:embed/>
            </p:oleObj>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《深化政府采购制度改革方案》</a:t>
            </a:r>
            <a:r>
              <a:rPr lang="zh-CN" altLang="en-US" dirty="0" smtClean="0"/>
              <a:t>要点</a:t>
            </a:r>
            <a:endParaRPr lang="zh-CN" altLang="en-US" dirty="0"/>
          </a:p>
        </p:txBody>
      </p:sp>
      <p:sp>
        <p:nvSpPr>
          <p:cNvPr id="3" name="内容占位符 2"/>
          <p:cNvSpPr>
            <a:spLocks noGrp="1"/>
          </p:cNvSpPr>
          <p:nvPr>
            <p:ph idx="1"/>
          </p:nvPr>
        </p:nvSpPr>
        <p:spPr>
          <a:xfrm>
            <a:off x="1142976" y="1152525"/>
            <a:ext cx="7543824" cy="5248275"/>
          </a:xfrm>
        </p:spPr>
        <p:txBody>
          <a:bodyPr/>
          <a:lstStyle/>
          <a:p>
            <a:pPr marL="571500" indent="-571500">
              <a:lnSpc>
                <a:spcPct val="150000"/>
              </a:lnSpc>
              <a:buFont typeface="+mj-ea"/>
              <a:buAutoNum type="ea1JpnChsDbPeriod"/>
            </a:pPr>
            <a:r>
              <a:rPr lang="zh-CN" altLang="en-US" b="1" dirty="0" smtClean="0"/>
              <a:t>深化政府采购制度改革要坚持问题导向</a:t>
            </a:r>
            <a:endParaRPr lang="zh-CN" altLang="en-US" dirty="0" smtClean="0"/>
          </a:p>
          <a:p>
            <a:pPr marL="571500" indent="-571500">
              <a:lnSpc>
                <a:spcPct val="150000"/>
              </a:lnSpc>
              <a:buFont typeface="+mj-ea"/>
              <a:buAutoNum type="ea1JpnChsDbPeriod"/>
            </a:pPr>
            <a:r>
              <a:rPr lang="zh-CN" altLang="en-US" b="1" dirty="0" smtClean="0"/>
              <a:t>强化采购人主体责任</a:t>
            </a:r>
            <a:endParaRPr lang="zh-CN" altLang="en-US" dirty="0" smtClean="0"/>
          </a:p>
          <a:p>
            <a:pPr marL="571500" indent="-571500">
              <a:lnSpc>
                <a:spcPct val="150000"/>
              </a:lnSpc>
              <a:buFont typeface="+mj-ea"/>
              <a:buAutoNum type="ea1JpnChsDbPeriod"/>
            </a:pPr>
            <a:r>
              <a:rPr lang="zh-CN" altLang="en-US" b="1" dirty="0" smtClean="0"/>
              <a:t>建立集中采购机构竞争机制</a:t>
            </a:r>
            <a:endParaRPr lang="zh-CN" altLang="en-US" dirty="0" smtClean="0"/>
          </a:p>
          <a:p>
            <a:pPr marL="571500" indent="-571500">
              <a:lnSpc>
                <a:spcPct val="150000"/>
              </a:lnSpc>
              <a:buFont typeface="+mj-ea"/>
              <a:buAutoNum type="ea1JpnChsDbPeriod"/>
            </a:pPr>
            <a:r>
              <a:rPr lang="zh-CN" altLang="en-US" b="1" dirty="0" smtClean="0"/>
              <a:t>改进政府采购代理和评审机制</a:t>
            </a:r>
            <a:r>
              <a:rPr lang="zh-CN" altLang="en-US" dirty="0" smtClean="0"/>
              <a:t>　</a:t>
            </a:r>
          </a:p>
          <a:p>
            <a:pPr marL="571500" indent="-571500">
              <a:lnSpc>
                <a:spcPct val="150000"/>
              </a:lnSpc>
              <a:buFont typeface="+mj-ea"/>
              <a:buAutoNum type="ea1JpnChsDbPeriod"/>
            </a:pPr>
            <a:r>
              <a:rPr lang="zh-CN" altLang="en-US" b="1" dirty="0" smtClean="0"/>
              <a:t>健全科学高效的采购交易机制</a:t>
            </a:r>
            <a:r>
              <a:rPr lang="zh-CN" altLang="en-US" dirty="0" smtClean="0"/>
              <a:t>　</a:t>
            </a:r>
          </a:p>
          <a:p>
            <a:pPr marL="571500" indent="-571500">
              <a:lnSpc>
                <a:spcPct val="150000"/>
              </a:lnSpc>
              <a:buFont typeface="+mj-ea"/>
              <a:buAutoNum type="ea1JpnChsDbPeriod"/>
            </a:pPr>
            <a:r>
              <a:rPr lang="zh-CN" altLang="en-US" b="1" dirty="0" smtClean="0"/>
              <a:t>强化政府采购政策功能措施</a:t>
            </a:r>
            <a:r>
              <a:rPr lang="zh-CN" altLang="en-US" dirty="0" smtClean="0"/>
              <a:t>　</a:t>
            </a:r>
          </a:p>
          <a:p>
            <a:pPr marL="571500" indent="-571500">
              <a:lnSpc>
                <a:spcPct val="150000"/>
              </a:lnSpc>
              <a:buFont typeface="+mj-ea"/>
              <a:buAutoNum type="ea1JpnChsDbPeriod"/>
            </a:pPr>
            <a:r>
              <a:rPr lang="zh-CN" altLang="en-US" b="1" dirty="0" smtClean="0"/>
              <a:t>健全政府采购监督管理机制</a:t>
            </a:r>
            <a:r>
              <a:rPr lang="zh-CN" altLang="en-US" dirty="0" smtClean="0"/>
              <a:t>　</a:t>
            </a:r>
          </a:p>
          <a:p>
            <a:endParaRPr lang="zh-CN"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784" y="222255"/>
            <a:ext cx="9715568" cy="920729"/>
          </a:xfrm>
        </p:spPr>
        <p:txBody>
          <a:bodyPr/>
          <a:lstStyle/>
          <a:p>
            <a:r>
              <a:rPr lang="en-US" altLang="zh-CN" sz="3200" dirty="0" smtClean="0"/>
              <a:t>《</a:t>
            </a:r>
            <a:r>
              <a:rPr lang="zh-CN" altLang="en-US" sz="3200" dirty="0" smtClean="0"/>
              <a:t>关于促进政府采购公平竞争优化营商环境的通知</a:t>
            </a:r>
            <a:r>
              <a:rPr lang="en-US" altLang="zh-CN" sz="3200" dirty="0" smtClean="0"/>
              <a:t>》</a:t>
            </a:r>
            <a:br>
              <a:rPr lang="en-US" altLang="zh-CN" sz="3200" dirty="0" smtClean="0"/>
            </a:br>
            <a:r>
              <a:rPr lang="zh-CN" altLang="en-US" sz="2400" b="0" dirty="0" smtClean="0"/>
              <a:t>财库</a:t>
            </a:r>
            <a:r>
              <a:rPr lang="en-US" altLang="zh-CN" sz="2400" b="0" dirty="0" smtClean="0"/>
              <a:t>〔2019〕38</a:t>
            </a:r>
            <a:r>
              <a:rPr lang="zh-CN" altLang="en-US" sz="2400" b="0" dirty="0" smtClean="0"/>
              <a:t>号</a:t>
            </a:r>
            <a:r>
              <a:rPr lang="en-US" altLang="zh-CN" sz="2400" dirty="0" smtClean="0"/>
              <a:t/>
            </a:r>
            <a:br>
              <a:rPr lang="en-US" altLang="zh-CN" sz="2400" dirty="0" smtClean="0"/>
            </a:br>
            <a:endParaRPr lang="zh-CN" altLang="en-US" sz="2400" dirty="0"/>
          </a:p>
        </p:txBody>
      </p:sp>
      <p:sp>
        <p:nvSpPr>
          <p:cNvPr id="3" name="内容占位符 2"/>
          <p:cNvSpPr>
            <a:spLocks noGrp="1"/>
          </p:cNvSpPr>
          <p:nvPr>
            <p:ph idx="1"/>
          </p:nvPr>
        </p:nvSpPr>
        <p:spPr>
          <a:xfrm>
            <a:off x="0" y="1152525"/>
            <a:ext cx="9144000" cy="5705475"/>
          </a:xfrm>
        </p:spPr>
        <p:txBody>
          <a:bodyPr/>
          <a:lstStyle/>
          <a:p>
            <a:pPr>
              <a:buNone/>
            </a:pPr>
            <a:r>
              <a:rPr lang="zh-CN" altLang="en-US" sz="2400" b="1" dirty="0" smtClean="0"/>
              <a:t>一、全面清理政府采购领域妨碍公平竞争的规定和做法</a:t>
            </a:r>
            <a:endParaRPr lang="en-US" altLang="zh-CN" sz="2400" b="1" dirty="0" smtClean="0"/>
          </a:p>
          <a:p>
            <a:pPr>
              <a:buNone/>
            </a:pPr>
            <a:r>
              <a:rPr lang="zh-CN" altLang="en-US" sz="2400" dirty="0" smtClean="0"/>
              <a:t>      （一）以供应商的所有制形式、组织形式或者股权结构，对供应商实施差别待遇或者歧视待遇，对民营企业设置不平等条款，对内资企业和外资企业在中国境内生产的产品、提供的服务区别对待；</a:t>
            </a:r>
          </a:p>
          <a:p>
            <a:pPr>
              <a:buNone/>
            </a:pPr>
            <a:r>
              <a:rPr lang="zh-CN" altLang="en-US" sz="2400" dirty="0" smtClean="0"/>
              <a:t>　　（二）除小额零星采购适用的协议供货、定点采购以及财政部另有规定的情形外，通过入围方式设置备选库、名录库、资格库作为参与政府采购活动的资格条件，妨碍供应商进入政府采购市场；</a:t>
            </a:r>
          </a:p>
          <a:p>
            <a:pPr>
              <a:buNone/>
            </a:pPr>
            <a:r>
              <a:rPr lang="zh-CN" altLang="en-US" sz="2400" dirty="0" smtClean="0"/>
              <a:t>　　（三）要求供应商在政府采购活动前进行不必要的登记、注册，或者要求设立分支机构，设置或者变相设置进入政府采购市场的障碍；</a:t>
            </a:r>
          </a:p>
          <a:p>
            <a:pPr>
              <a:buNone/>
            </a:pPr>
            <a:r>
              <a:rPr lang="zh-CN" altLang="en-US" sz="2400" dirty="0" smtClean="0"/>
              <a:t>　　（四）设置或者变相设置供应商规模、成立年限等门槛，限制供应商参与政府采购活动；</a:t>
            </a:r>
            <a:endParaRPr lang="zh-CN" altLang="en-US" sz="2400" dirty="0"/>
          </a:p>
        </p:txBody>
      </p:sp>
      <p:sp>
        <p:nvSpPr>
          <p:cNvPr id="4" name="页脚占位符 3"/>
          <p:cNvSpPr>
            <a:spLocks noGrp="1"/>
          </p:cNvSpPr>
          <p:nvPr>
            <p:ph type="ftr" sz="quarter" idx="10"/>
          </p:nvPr>
        </p:nvSpPr>
        <p:spPr/>
        <p:txBody>
          <a:bodyPr/>
          <a:lstStyle/>
          <a:p>
            <a:pPr>
              <a:defRPr/>
            </a:pPr>
            <a:r>
              <a:rPr lang="en-US" altLang="zh-CN" smtClean="0"/>
              <a:t>Martin_Eden</a:t>
            </a:r>
            <a:endParaRPr lang="en-US" altLang="zh-CN"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784" y="222255"/>
            <a:ext cx="9715568" cy="920729"/>
          </a:xfrm>
        </p:spPr>
        <p:txBody>
          <a:bodyPr/>
          <a:lstStyle/>
          <a:p>
            <a:r>
              <a:rPr lang="en-US" altLang="zh-CN" sz="3200" dirty="0" smtClean="0"/>
              <a:t>《</a:t>
            </a:r>
            <a:r>
              <a:rPr lang="zh-CN" altLang="en-US" sz="3200" dirty="0" smtClean="0"/>
              <a:t>关于促进政府采购公平竞争优化营商环境的通知</a:t>
            </a:r>
            <a:r>
              <a:rPr lang="en-US" altLang="zh-CN" sz="3200" dirty="0" smtClean="0"/>
              <a:t>》</a:t>
            </a:r>
            <a:br>
              <a:rPr lang="en-US" altLang="zh-CN" sz="3200" dirty="0" smtClean="0"/>
            </a:br>
            <a:r>
              <a:rPr lang="zh-CN" altLang="en-US" sz="2400" b="0" dirty="0" smtClean="0"/>
              <a:t>财库</a:t>
            </a:r>
            <a:r>
              <a:rPr lang="en-US" altLang="zh-CN" sz="2400" b="0" dirty="0" smtClean="0"/>
              <a:t>〔2019〕38</a:t>
            </a:r>
            <a:r>
              <a:rPr lang="zh-CN" altLang="en-US" sz="2400" b="0" dirty="0" smtClean="0"/>
              <a:t>号</a:t>
            </a:r>
            <a:endParaRPr lang="zh-CN" altLang="en-US" sz="2400" dirty="0"/>
          </a:p>
        </p:txBody>
      </p:sp>
      <p:sp>
        <p:nvSpPr>
          <p:cNvPr id="3" name="内容占位符 2"/>
          <p:cNvSpPr>
            <a:spLocks noGrp="1"/>
          </p:cNvSpPr>
          <p:nvPr>
            <p:ph idx="1"/>
          </p:nvPr>
        </p:nvSpPr>
        <p:spPr>
          <a:xfrm>
            <a:off x="0" y="1152525"/>
            <a:ext cx="9144000" cy="5705475"/>
          </a:xfrm>
        </p:spPr>
        <p:txBody>
          <a:bodyPr/>
          <a:lstStyle/>
          <a:p>
            <a:pPr>
              <a:buNone/>
            </a:pPr>
            <a:r>
              <a:rPr lang="zh-CN" altLang="en-US" sz="2400" dirty="0" smtClean="0"/>
              <a:t>　</a:t>
            </a:r>
            <a:r>
              <a:rPr lang="zh-CN" altLang="en-US" sz="2400" b="1" dirty="0" smtClean="0"/>
              <a:t>一、全面清理政府采购领域妨碍公平竞争的规定和做法</a:t>
            </a:r>
            <a:endParaRPr lang="en-US" altLang="zh-CN" sz="2400" b="1" dirty="0" smtClean="0"/>
          </a:p>
          <a:p>
            <a:pPr>
              <a:buNone/>
            </a:pPr>
            <a:r>
              <a:rPr lang="zh-CN" altLang="en-US" sz="2400" dirty="0" smtClean="0"/>
              <a:t>　   （五）要求供应商购买指定软件，作为参加电子化政府采购活动的条件；</a:t>
            </a:r>
          </a:p>
          <a:p>
            <a:pPr>
              <a:buNone/>
            </a:pPr>
            <a:r>
              <a:rPr lang="zh-CN" altLang="en-US" sz="2400" dirty="0" smtClean="0"/>
              <a:t>　　（六）不依法及时、有效、完整发布或者提供采购项目信息，妨碍供应商参与政府采购活动；</a:t>
            </a:r>
          </a:p>
          <a:p>
            <a:pPr>
              <a:buNone/>
            </a:pPr>
            <a:r>
              <a:rPr lang="zh-CN" altLang="en-US" sz="2400" dirty="0" smtClean="0"/>
              <a:t>　　（七）强制要求采购人采用抓阄、摇号等随机方式或者比选方式选择采购代理机构，干预采购人自主选择采购代理机构；</a:t>
            </a:r>
          </a:p>
          <a:p>
            <a:pPr>
              <a:buNone/>
            </a:pPr>
            <a:r>
              <a:rPr lang="zh-CN" altLang="en-US" sz="2400" dirty="0" smtClean="0"/>
              <a:t>　　（八）设置没有法律法规依据的审批、备案、监管、处罚、收费等事项；</a:t>
            </a:r>
          </a:p>
          <a:p>
            <a:pPr>
              <a:buNone/>
            </a:pPr>
            <a:r>
              <a:rPr lang="zh-CN" altLang="en-US" sz="2400" dirty="0" smtClean="0"/>
              <a:t>　　（九）除</a:t>
            </a:r>
            <a:r>
              <a:rPr lang="en-US" altLang="zh-CN" sz="2400" dirty="0" smtClean="0"/>
              <a:t>《</a:t>
            </a:r>
            <a:r>
              <a:rPr lang="zh-CN" altLang="en-US" sz="2400" dirty="0" smtClean="0"/>
              <a:t>政府采购货物和服务招标投标管理办法</a:t>
            </a:r>
            <a:r>
              <a:rPr lang="en-US" altLang="zh-CN" sz="2400" dirty="0" smtClean="0"/>
              <a:t>》</a:t>
            </a:r>
            <a:r>
              <a:rPr lang="zh-CN" altLang="en-US" sz="2400" dirty="0" smtClean="0"/>
              <a:t>第六十八条规定的情形外，要求采购人采用随机方式确定中标、成交供应商；</a:t>
            </a:r>
          </a:p>
          <a:p>
            <a:pPr>
              <a:buNone/>
            </a:pPr>
            <a:r>
              <a:rPr lang="zh-CN" altLang="en-US" sz="2400" dirty="0" smtClean="0"/>
              <a:t>　　（十）违反法律法规相关规定的其他妨碍公平竞争的情形。</a:t>
            </a:r>
          </a:p>
          <a:p>
            <a:pPr>
              <a:buNone/>
            </a:pPr>
            <a:endParaRPr lang="zh-CN" altLang="en-US" sz="2400" dirty="0"/>
          </a:p>
        </p:txBody>
      </p:sp>
      <p:sp>
        <p:nvSpPr>
          <p:cNvPr id="4" name="页脚占位符 3"/>
          <p:cNvSpPr>
            <a:spLocks noGrp="1"/>
          </p:cNvSpPr>
          <p:nvPr>
            <p:ph type="ftr" sz="quarter" idx="10"/>
          </p:nvPr>
        </p:nvSpPr>
        <p:spPr/>
        <p:txBody>
          <a:bodyPr/>
          <a:lstStyle/>
          <a:p>
            <a:pPr>
              <a:defRPr/>
            </a:pPr>
            <a:r>
              <a:rPr lang="en-US" altLang="zh-CN" smtClean="0"/>
              <a:t>Martin_Eden</a:t>
            </a:r>
            <a:endParaRPr lang="en-US" altLang="zh-C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常用政府采购法律法规和政策</a:t>
            </a:r>
          </a:p>
        </p:txBody>
      </p:sp>
      <p:sp>
        <p:nvSpPr>
          <p:cNvPr id="3" name="内容占位符 2"/>
          <p:cNvSpPr>
            <a:spLocks noGrp="1"/>
          </p:cNvSpPr>
          <p:nvPr>
            <p:ph idx="1"/>
          </p:nvPr>
        </p:nvSpPr>
        <p:spPr>
          <a:xfrm>
            <a:off x="492760" y="1143000"/>
            <a:ext cx="8332470" cy="5248275"/>
          </a:xfrm>
        </p:spPr>
        <p:txBody>
          <a:bodyPr/>
          <a:lstStyle/>
          <a:p>
            <a:pPr latinLnBrk="0">
              <a:spcBef>
                <a:spcPts val="0"/>
              </a:spcBef>
            </a:pPr>
            <a:r>
              <a:rPr lang="en-US" altLang="zh-CN" sz="2400" dirty="0" smtClean="0">
                <a:latin typeface="宋体" panose="02010600030101010101" pitchFamily="2" charset="-122"/>
                <a:ea typeface="宋体" panose="02010600030101010101" pitchFamily="2" charset="-122"/>
              </a:rPr>
              <a:t>《</a:t>
            </a:r>
            <a:r>
              <a:rPr lang="zh-CN" altLang="en-US" sz="2400" dirty="0" smtClean="0">
                <a:latin typeface="宋体" panose="02010600030101010101" pitchFamily="2" charset="-122"/>
                <a:ea typeface="宋体" panose="02010600030101010101" pitchFamily="2" charset="-122"/>
              </a:rPr>
              <a:t>政府采购法</a:t>
            </a:r>
            <a:r>
              <a:rPr lang="en-US" altLang="zh-CN" sz="2400" dirty="0" smtClean="0">
                <a:latin typeface="宋体" panose="02010600030101010101" pitchFamily="2" charset="-122"/>
                <a:ea typeface="宋体" panose="02010600030101010101" pitchFamily="2" charset="-122"/>
              </a:rPr>
              <a:t>》</a:t>
            </a:r>
          </a:p>
          <a:p>
            <a:pPr latinLnBrk="0">
              <a:spcBef>
                <a:spcPts val="0"/>
              </a:spcBef>
            </a:pPr>
            <a:r>
              <a:rPr lang="en-US" altLang="zh-CN" sz="2400" dirty="0" smtClean="0">
                <a:latin typeface="宋体" panose="02010600030101010101" pitchFamily="2" charset="-122"/>
                <a:ea typeface="宋体" panose="02010600030101010101" pitchFamily="2" charset="-122"/>
              </a:rPr>
              <a:t>《</a:t>
            </a:r>
            <a:r>
              <a:rPr lang="zh-CN" altLang="en-US" sz="2400" dirty="0" smtClean="0">
                <a:latin typeface="宋体" panose="02010600030101010101" pitchFamily="2" charset="-122"/>
                <a:ea typeface="宋体" panose="02010600030101010101" pitchFamily="2" charset="-122"/>
              </a:rPr>
              <a:t>政府采购法实施条例</a:t>
            </a:r>
            <a:r>
              <a:rPr lang="en-US" altLang="zh-CN" sz="2400" dirty="0" smtClean="0">
                <a:latin typeface="宋体" panose="02010600030101010101" pitchFamily="2" charset="-122"/>
                <a:ea typeface="宋体" panose="02010600030101010101" pitchFamily="2" charset="-122"/>
              </a:rPr>
              <a:t>》</a:t>
            </a:r>
          </a:p>
          <a:p>
            <a:pPr latinLnBrk="0">
              <a:spcBef>
                <a:spcPts val="0"/>
              </a:spcBef>
            </a:pPr>
            <a:r>
              <a:rPr lang="zh-CN" altLang="en-US" sz="2400" dirty="0" smtClean="0">
                <a:latin typeface="宋体" panose="02010600030101010101" pitchFamily="2" charset="-122"/>
                <a:ea typeface="宋体" panose="02010600030101010101" pitchFamily="2" charset="-122"/>
              </a:rPr>
              <a:t> 财政部</a:t>
            </a:r>
            <a:r>
              <a:rPr lang="en-US" altLang="zh-CN" sz="2400" dirty="0" smtClean="0">
                <a:latin typeface="宋体" panose="02010600030101010101" pitchFamily="2" charset="-122"/>
                <a:ea typeface="宋体" panose="02010600030101010101" pitchFamily="2" charset="-122"/>
              </a:rPr>
              <a:t>87</a:t>
            </a:r>
            <a:r>
              <a:rPr lang="zh-CN" altLang="en-US" sz="2400" dirty="0" smtClean="0">
                <a:latin typeface="宋体" panose="02010600030101010101" pitchFamily="2" charset="-122"/>
                <a:ea typeface="宋体" panose="02010600030101010101" pitchFamily="2" charset="-122"/>
              </a:rPr>
              <a:t>号令</a:t>
            </a:r>
            <a:r>
              <a:rPr lang="en-US" altLang="zh-CN" sz="2400" dirty="0" smtClean="0">
                <a:latin typeface="宋体" panose="02010600030101010101" pitchFamily="2" charset="-122"/>
                <a:ea typeface="宋体" panose="02010600030101010101" pitchFamily="2" charset="-122"/>
              </a:rPr>
              <a:t>《</a:t>
            </a:r>
            <a:r>
              <a:rPr lang="zh-CN" altLang="en-US" sz="2400" dirty="0" smtClean="0">
                <a:latin typeface="宋体" panose="02010600030101010101" pitchFamily="2" charset="-122"/>
                <a:ea typeface="宋体" panose="02010600030101010101" pitchFamily="2" charset="-122"/>
              </a:rPr>
              <a:t>政府采购货物和服务招标投标管理办法</a:t>
            </a:r>
            <a:r>
              <a:rPr lang="en-US" altLang="zh-CN" sz="2400" dirty="0" smtClean="0">
                <a:latin typeface="宋体" panose="02010600030101010101" pitchFamily="2" charset="-122"/>
                <a:ea typeface="宋体" panose="02010600030101010101" pitchFamily="2" charset="-122"/>
              </a:rPr>
              <a:t>》</a:t>
            </a:r>
          </a:p>
          <a:p>
            <a:pPr latinLnBrk="0">
              <a:spcBef>
                <a:spcPts val="0"/>
              </a:spcBef>
            </a:pPr>
            <a:r>
              <a:rPr lang="zh-CN" altLang="en-US" sz="2400" dirty="0" smtClean="0">
                <a:latin typeface="宋体" panose="02010600030101010101" pitchFamily="2" charset="-122"/>
                <a:ea typeface="宋体" panose="02010600030101010101" pitchFamily="2" charset="-122"/>
              </a:rPr>
              <a:t> 财政部</a:t>
            </a:r>
            <a:r>
              <a:rPr lang="en-US" altLang="zh-CN" sz="2400" dirty="0" smtClean="0">
                <a:latin typeface="宋体" panose="02010600030101010101" pitchFamily="2" charset="-122"/>
                <a:ea typeface="宋体" panose="02010600030101010101" pitchFamily="2" charset="-122"/>
              </a:rPr>
              <a:t>74</a:t>
            </a:r>
            <a:r>
              <a:rPr lang="zh-CN" altLang="en-US" sz="2400" dirty="0" smtClean="0">
                <a:latin typeface="宋体" panose="02010600030101010101" pitchFamily="2" charset="-122"/>
                <a:ea typeface="宋体" panose="02010600030101010101" pitchFamily="2" charset="-122"/>
              </a:rPr>
              <a:t>号令</a:t>
            </a:r>
            <a:r>
              <a:rPr lang="en-US" altLang="zh-CN" sz="2400" dirty="0" smtClean="0">
                <a:latin typeface="宋体" panose="02010600030101010101" pitchFamily="2" charset="-122"/>
                <a:ea typeface="宋体" panose="02010600030101010101" pitchFamily="2" charset="-122"/>
              </a:rPr>
              <a:t>《</a:t>
            </a:r>
            <a:r>
              <a:rPr lang="zh-CN" altLang="en-US" sz="2400" dirty="0" smtClean="0">
                <a:latin typeface="宋体" panose="02010600030101010101" pitchFamily="2" charset="-122"/>
                <a:ea typeface="宋体" panose="02010600030101010101" pitchFamily="2" charset="-122"/>
              </a:rPr>
              <a:t>政府采购非招标采购方式管理办法</a:t>
            </a:r>
            <a:r>
              <a:rPr lang="en-US" altLang="zh-CN" sz="2400" dirty="0" smtClean="0">
                <a:latin typeface="宋体" panose="02010600030101010101" pitchFamily="2" charset="-122"/>
                <a:ea typeface="宋体" panose="02010600030101010101" pitchFamily="2" charset="-122"/>
              </a:rPr>
              <a:t>》</a:t>
            </a:r>
          </a:p>
          <a:p>
            <a:pPr latinLnBrk="0">
              <a:spcBef>
                <a:spcPts val="0"/>
              </a:spcBef>
            </a:pPr>
            <a:r>
              <a:rPr lang="en-US" altLang="zh-CN" sz="2400" dirty="0" smtClean="0">
                <a:latin typeface="宋体" panose="02010600030101010101" pitchFamily="2" charset="-122"/>
                <a:ea typeface="宋体" panose="02010600030101010101" pitchFamily="2" charset="-122"/>
              </a:rPr>
              <a:t>《</a:t>
            </a:r>
            <a:r>
              <a:rPr lang="zh-CN" altLang="en-US" sz="2400" dirty="0" smtClean="0">
                <a:latin typeface="宋体" panose="02010600030101010101" pitchFamily="2" charset="-122"/>
                <a:ea typeface="宋体" panose="02010600030101010101" pitchFamily="2" charset="-122"/>
              </a:rPr>
              <a:t>政府采购竞争性磋商采购方式管理暂行办法</a:t>
            </a:r>
            <a:r>
              <a:rPr lang="en-US" altLang="zh-CN" sz="2400" dirty="0" smtClean="0">
                <a:latin typeface="宋体" panose="02010600030101010101" pitchFamily="2" charset="-122"/>
                <a:ea typeface="宋体" panose="02010600030101010101" pitchFamily="2" charset="-122"/>
              </a:rPr>
              <a:t>》</a:t>
            </a:r>
          </a:p>
          <a:p>
            <a:pPr latinLnBrk="0">
              <a:spcBef>
                <a:spcPts val="0"/>
              </a:spcBef>
            </a:pPr>
            <a:r>
              <a:rPr lang="en-US" altLang="zh-CN" sz="2400" dirty="0" smtClean="0">
                <a:latin typeface="宋体" panose="02010600030101010101" pitchFamily="2" charset="-122"/>
                <a:ea typeface="宋体" panose="02010600030101010101" pitchFamily="2" charset="-122"/>
              </a:rPr>
              <a:t>《</a:t>
            </a:r>
            <a:r>
              <a:rPr lang="zh-CN" altLang="en-US" sz="2400" dirty="0" smtClean="0"/>
              <a:t>政府和社会资本合作项目政府采购管理办法</a:t>
            </a:r>
            <a:r>
              <a:rPr lang="en-US" altLang="zh-CN" sz="2400" dirty="0" smtClean="0"/>
              <a:t>》</a:t>
            </a:r>
            <a:endParaRPr lang="en-US" altLang="zh-CN" sz="2400" dirty="0" smtClean="0">
              <a:latin typeface="宋体" panose="02010600030101010101" pitchFamily="2" charset="-122"/>
              <a:ea typeface="宋体" panose="02010600030101010101" pitchFamily="2" charset="-122"/>
            </a:endParaRPr>
          </a:p>
          <a:p>
            <a:pPr latinLnBrk="0">
              <a:spcBef>
                <a:spcPts val="0"/>
              </a:spcBef>
            </a:pPr>
            <a:r>
              <a:rPr lang="zh-CN" altLang="en-US" sz="2400" dirty="0" smtClean="0">
                <a:latin typeface="宋体" panose="02010600030101010101" pitchFamily="2" charset="-122"/>
                <a:ea typeface="宋体" panose="02010600030101010101" pitchFamily="2" charset="-122"/>
              </a:rPr>
              <a:t> 财政部</a:t>
            </a:r>
            <a:r>
              <a:rPr lang="en-US" altLang="zh-CN" sz="2400" dirty="0" smtClean="0">
                <a:latin typeface="宋体" panose="02010600030101010101" pitchFamily="2" charset="-122"/>
                <a:ea typeface="宋体" panose="02010600030101010101" pitchFamily="2" charset="-122"/>
              </a:rPr>
              <a:t>94</a:t>
            </a:r>
            <a:r>
              <a:rPr lang="zh-CN" altLang="en-US" sz="2400" dirty="0" smtClean="0">
                <a:latin typeface="宋体" panose="02010600030101010101" pitchFamily="2" charset="-122"/>
                <a:ea typeface="宋体" panose="02010600030101010101" pitchFamily="2" charset="-122"/>
              </a:rPr>
              <a:t>号令《政府采购质疑和投诉办法》</a:t>
            </a:r>
            <a:endParaRPr lang="en-US" altLang="zh-CN" sz="2400" dirty="0" smtClean="0">
              <a:latin typeface="宋体" panose="02010600030101010101" pitchFamily="2" charset="-122"/>
              <a:ea typeface="宋体" panose="02010600030101010101" pitchFamily="2" charset="-122"/>
            </a:endParaRPr>
          </a:p>
          <a:p>
            <a:pPr latinLnBrk="0">
              <a:spcBef>
                <a:spcPts val="0"/>
              </a:spcBef>
            </a:pPr>
            <a:r>
              <a:rPr lang="zh-CN" altLang="en-US" sz="2400" dirty="0" smtClean="0">
                <a:latin typeface="宋体" panose="02010600030101010101" pitchFamily="2" charset="-122"/>
                <a:ea typeface="宋体" panose="02010600030101010101" pitchFamily="2" charset="-122"/>
              </a:rPr>
              <a:t> 财政部</a:t>
            </a:r>
            <a:r>
              <a:rPr lang="en-US" altLang="zh-CN" sz="2400" dirty="0" smtClean="0">
                <a:latin typeface="宋体" panose="02010600030101010101" pitchFamily="2" charset="-122"/>
                <a:ea typeface="宋体" panose="02010600030101010101" pitchFamily="2" charset="-122"/>
              </a:rPr>
              <a:t>19</a:t>
            </a:r>
            <a:r>
              <a:rPr lang="zh-CN" altLang="en-US" sz="2400" dirty="0" smtClean="0">
                <a:latin typeface="宋体" panose="02010600030101010101" pitchFamily="2" charset="-122"/>
                <a:ea typeface="宋体" panose="02010600030101010101" pitchFamily="2" charset="-122"/>
              </a:rPr>
              <a:t>号令</a:t>
            </a:r>
            <a:r>
              <a:rPr lang="en-US" altLang="zh-CN" sz="2400" dirty="0" smtClean="0">
                <a:latin typeface="宋体" panose="02010600030101010101" pitchFamily="2" charset="-122"/>
                <a:ea typeface="宋体" panose="02010600030101010101" pitchFamily="2" charset="-122"/>
              </a:rPr>
              <a:t>《</a:t>
            </a:r>
            <a:r>
              <a:rPr lang="zh-CN" altLang="en-US" sz="2400" dirty="0" smtClean="0">
                <a:latin typeface="宋体" panose="02010600030101010101" pitchFamily="2" charset="-122"/>
                <a:ea typeface="宋体" panose="02010600030101010101" pitchFamily="2" charset="-122"/>
              </a:rPr>
              <a:t>政府采购信息公告管理办法</a:t>
            </a:r>
            <a:r>
              <a:rPr lang="en-US" altLang="zh-CN" sz="2400" dirty="0" smtClean="0">
                <a:latin typeface="宋体" panose="02010600030101010101" pitchFamily="2" charset="-122"/>
                <a:ea typeface="宋体" panose="02010600030101010101" pitchFamily="2" charset="-122"/>
              </a:rPr>
              <a:t>》</a:t>
            </a:r>
          </a:p>
          <a:p>
            <a:pPr latinLnBrk="0">
              <a:spcBef>
                <a:spcPts val="0"/>
              </a:spcBef>
            </a:pPr>
            <a:r>
              <a:rPr lang="en-US" altLang="zh-CN" sz="2400" dirty="0" smtClean="0">
                <a:latin typeface="宋体" panose="02010600030101010101" pitchFamily="2" charset="-122"/>
                <a:ea typeface="宋体" panose="02010600030101010101" pitchFamily="2" charset="-122"/>
              </a:rPr>
              <a:t>《</a:t>
            </a:r>
            <a:r>
              <a:rPr lang="zh-CN" altLang="en-US" sz="2400" dirty="0" smtClean="0">
                <a:latin typeface="宋体" panose="02010600030101010101" pitchFamily="2" charset="-122"/>
                <a:ea typeface="宋体" panose="02010600030101010101" pitchFamily="2" charset="-122"/>
              </a:rPr>
              <a:t>政府采购品目分类表</a:t>
            </a:r>
            <a:r>
              <a:rPr lang="en-US" altLang="zh-CN" sz="2400" dirty="0" smtClean="0">
                <a:latin typeface="宋体" panose="02010600030101010101" pitchFamily="2" charset="-122"/>
                <a:ea typeface="宋体" panose="02010600030101010101" pitchFamily="2" charset="-122"/>
              </a:rPr>
              <a:t>》</a:t>
            </a:r>
          </a:p>
          <a:p>
            <a:pPr latinLnBrk="0">
              <a:spcBef>
                <a:spcPts val="0"/>
              </a:spcBef>
            </a:pPr>
            <a:r>
              <a:rPr lang="en-US" altLang="zh-CN" sz="2400" dirty="0" smtClean="0">
                <a:latin typeface="宋体" panose="02010600030101010101" pitchFamily="2" charset="-122"/>
                <a:ea typeface="宋体" panose="02010600030101010101" pitchFamily="2" charset="-122"/>
              </a:rPr>
              <a:t>《</a:t>
            </a:r>
            <a:r>
              <a:rPr lang="zh-CN" altLang="en-US" sz="2400" dirty="0" smtClean="0">
                <a:latin typeface="宋体" panose="02010600030101010101" pitchFamily="2" charset="-122"/>
                <a:ea typeface="宋体" panose="02010600030101010101" pitchFamily="2" charset="-122"/>
              </a:rPr>
              <a:t>政府采购进口产品管理办法</a:t>
            </a:r>
            <a:r>
              <a:rPr lang="en-US" altLang="zh-CN" sz="2400" dirty="0" smtClean="0">
                <a:latin typeface="宋体" panose="02010600030101010101" pitchFamily="2" charset="-122"/>
                <a:ea typeface="宋体" panose="02010600030101010101" pitchFamily="2" charset="-122"/>
              </a:rPr>
              <a:t>》</a:t>
            </a:r>
          </a:p>
          <a:p>
            <a:pPr latinLnBrk="0">
              <a:spcBef>
                <a:spcPts val="0"/>
              </a:spcBef>
            </a:pPr>
            <a:r>
              <a:rPr lang="en-US" altLang="zh-CN" sz="2400" dirty="0" smtClean="0">
                <a:latin typeface="宋体" panose="02010600030101010101" pitchFamily="2" charset="-122"/>
                <a:ea typeface="宋体" panose="02010600030101010101" pitchFamily="2" charset="-122"/>
              </a:rPr>
              <a:t>《</a:t>
            </a:r>
            <a:r>
              <a:rPr lang="zh-CN" altLang="en-US" sz="2400" dirty="0" smtClean="0">
                <a:latin typeface="宋体" panose="02010600030101010101" pitchFamily="2" charset="-122"/>
                <a:ea typeface="宋体" panose="02010600030101010101" pitchFamily="2" charset="-122"/>
              </a:rPr>
              <a:t>政府采购促进中小企业发展暂行办法</a:t>
            </a:r>
            <a:r>
              <a:rPr lang="en-US" altLang="zh-CN" sz="2400" dirty="0" smtClean="0">
                <a:latin typeface="宋体" panose="02010600030101010101" pitchFamily="2" charset="-122"/>
                <a:ea typeface="宋体" panose="02010600030101010101" pitchFamily="2" charset="-122"/>
              </a:rPr>
              <a:t>》</a:t>
            </a:r>
          </a:p>
          <a:p>
            <a:pPr latinLnBrk="0">
              <a:spcBef>
                <a:spcPts val="0"/>
              </a:spcBef>
            </a:pPr>
            <a:r>
              <a:rPr lang="zh-CN" altLang="en-US" sz="2400" dirty="0" smtClean="0">
                <a:latin typeface="宋体" panose="02010600030101010101" pitchFamily="2" charset="-122"/>
                <a:ea typeface="宋体" panose="02010600030101010101" pitchFamily="2" charset="-122"/>
              </a:rPr>
              <a:t>《</a:t>
            </a:r>
            <a:r>
              <a:rPr lang="en-US" altLang="zh-CN" sz="2400" dirty="0" smtClean="0">
                <a:latin typeface="宋体" panose="02010600030101010101" pitchFamily="2" charset="-122"/>
                <a:ea typeface="宋体" panose="02010600030101010101" pitchFamily="2" charset="-122"/>
              </a:rPr>
              <a:t>财政部司法部关于政府采购支持监狱企业发展有关问题的通知</a:t>
            </a:r>
            <a:r>
              <a:rPr lang="zh-CN" altLang="en-US" sz="2400" dirty="0" smtClean="0">
                <a:latin typeface="宋体" panose="02010600030101010101" pitchFamily="2" charset="-122"/>
                <a:ea typeface="宋体" panose="02010600030101010101" pitchFamily="2" charset="-122"/>
              </a:rPr>
              <a:t>》</a:t>
            </a:r>
            <a:endParaRPr lang="en-US" altLang="zh-CN" sz="2400" dirty="0" smtClean="0">
              <a:latin typeface="宋体" panose="02010600030101010101" pitchFamily="2" charset="-122"/>
              <a:ea typeface="宋体" panose="02010600030101010101" pitchFamily="2" charset="-122"/>
            </a:endParaRPr>
          </a:p>
          <a:p>
            <a:pPr latinLnBrk="0">
              <a:spcBef>
                <a:spcPts val="0"/>
              </a:spcBef>
            </a:pPr>
            <a:r>
              <a:rPr sz="2400" dirty="0" smtClean="0">
                <a:latin typeface="宋体" panose="02010600030101010101" pitchFamily="2" charset="-122"/>
                <a:ea typeface="宋体" panose="02010600030101010101" pitchFamily="2" charset="-122"/>
              </a:rPr>
              <a:t> </a:t>
            </a:r>
            <a:r>
              <a:rPr lang="zh-CN" sz="2400" dirty="0" smtClean="0">
                <a:latin typeface="宋体" panose="02010600030101010101" pitchFamily="2" charset="-122"/>
                <a:ea typeface="宋体" panose="02010600030101010101" pitchFamily="2" charset="-122"/>
              </a:rPr>
              <a:t>《</a:t>
            </a:r>
            <a:r>
              <a:rPr sz="2400" dirty="0" smtClean="0">
                <a:latin typeface="宋体" panose="02010600030101010101" pitchFamily="2" charset="-122"/>
                <a:ea typeface="宋体" panose="02010600030101010101" pitchFamily="2" charset="-122"/>
              </a:rPr>
              <a:t>财政部关于调整优化节能产品、环境标志产品政府采购执行机制的通知</a:t>
            </a:r>
            <a:r>
              <a:rPr lang="zh-CN" sz="2400" dirty="0" smtClean="0">
                <a:latin typeface="宋体" panose="02010600030101010101" pitchFamily="2" charset="-122"/>
                <a:ea typeface="宋体" panose="02010600030101010101" pitchFamily="2" charset="-122"/>
              </a:rPr>
              <a: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784" y="222255"/>
            <a:ext cx="9715568" cy="920729"/>
          </a:xfrm>
        </p:spPr>
        <p:txBody>
          <a:bodyPr/>
          <a:lstStyle/>
          <a:p>
            <a:r>
              <a:rPr lang="en-US" altLang="zh-CN" sz="3200" dirty="0" smtClean="0"/>
              <a:t>《</a:t>
            </a:r>
            <a:r>
              <a:rPr lang="zh-CN" altLang="en-US" sz="3200" dirty="0" smtClean="0"/>
              <a:t>关于促进政府采购公平竞争优化营商环境的通知</a:t>
            </a:r>
            <a:r>
              <a:rPr lang="en-US" altLang="zh-CN" sz="3200" dirty="0" smtClean="0"/>
              <a:t>》</a:t>
            </a:r>
            <a:br>
              <a:rPr lang="en-US" altLang="zh-CN" sz="3200" dirty="0" smtClean="0"/>
            </a:br>
            <a:r>
              <a:rPr lang="zh-CN" altLang="en-US" sz="2400" b="0" dirty="0" smtClean="0"/>
              <a:t>财库</a:t>
            </a:r>
            <a:r>
              <a:rPr lang="en-US" altLang="zh-CN" sz="2400" b="0" dirty="0" smtClean="0"/>
              <a:t>〔2019〕38</a:t>
            </a:r>
            <a:r>
              <a:rPr lang="zh-CN" altLang="en-US" sz="2400" b="0" dirty="0" smtClean="0"/>
              <a:t>号</a:t>
            </a:r>
            <a:endParaRPr lang="zh-CN" altLang="en-US" sz="2400" dirty="0"/>
          </a:p>
        </p:txBody>
      </p:sp>
      <p:sp>
        <p:nvSpPr>
          <p:cNvPr id="3" name="内容占位符 2"/>
          <p:cNvSpPr>
            <a:spLocks noGrp="1"/>
          </p:cNvSpPr>
          <p:nvPr>
            <p:ph idx="1"/>
          </p:nvPr>
        </p:nvSpPr>
        <p:spPr>
          <a:xfrm>
            <a:off x="571504" y="1428736"/>
            <a:ext cx="8286776" cy="3429024"/>
          </a:xfrm>
        </p:spPr>
        <p:txBody>
          <a:bodyPr/>
          <a:lstStyle/>
          <a:p>
            <a:pPr>
              <a:buNone/>
            </a:pPr>
            <a:r>
              <a:rPr lang="zh-CN" altLang="en-US" sz="2400" b="1" dirty="0" smtClean="0"/>
              <a:t>二、严格执行公平竞争审查制度</a:t>
            </a:r>
            <a:endParaRPr lang="zh-CN" altLang="en-US" sz="2400" dirty="0" smtClean="0"/>
          </a:p>
          <a:p>
            <a:pPr>
              <a:buNone/>
            </a:pPr>
            <a:r>
              <a:rPr lang="zh-CN" altLang="en-US" sz="2400" dirty="0" smtClean="0"/>
              <a:t>重点审查制度办法是否设置不合理和歧视性的准入条件排斥潜在供应商参与政府采购活动，是否设置没有法律法规依据的行政审批或者具有审批性质的备案，是否违规给予特定供应商优惠待遇等。经审查认为不具有排除、限制竞争效果的，可以颁布实施；具有排除、限制竞争效果的，应当不予出台或者调整至符合相关要求后出台；未经公平竞争审查的，不得出台。</a:t>
            </a:r>
            <a:endParaRPr lang="zh-CN" altLang="en-US" sz="2400" dirty="0"/>
          </a:p>
        </p:txBody>
      </p:sp>
      <p:sp>
        <p:nvSpPr>
          <p:cNvPr id="4" name="页脚占位符 3"/>
          <p:cNvSpPr>
            <a:spLocks noGrp="1"/>
          </p:cNvSpPr>
          <p:nvPr>
            <p:ph type="ftr" sz="quarter" idx="10"/>
          </p:nvPr>
        </p:nvSpPr>
        <p:spPr/>
        <p:txBody>
          <a:bodyPr/>
          <a:lstStyle/>
          <a:p>
            <a:pPr>
              <a:defRPr/>
            </a:pPr>
            <a:r>
              <a:rPr lang="en-US" altLang="zh-CN" smtClean="0"/>
              <a:t>Martin_Eden</a:t>
            </a:r>
            <a:endParaRPr lang="en-US" altLang="zh-CN"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784" y="222255"/>
            <a:ext cx="9715568" cy="920729"/>
          </a:xfrm>
        </p:spPr>
        <p:txBody>
          <a:bodyPr/>
          <a:lstStyle/>
          <a:p>
            <a:r>
              <a:rPr lang="en-US" altLang="zh-CN" sz="3200" dirty="0" smtClean="0"/>
              <a:t>《</a:t>
            </a:r>
            <a:r>
              <a:rPr lang="zh-CN" altLang="en-US" sz="3200" dirty="0" smtClean="0"/>
              <a:t>关于促进政府采购公平竞争优化营商环境的通知</a:t>
            </a:r>
            <a:r>
              <a:rPr lang="en-US" altLang="zh-CN" sz="3200" dirty="0" smtClean="0"/>
              <a:t>》</a:t>
            </a:r>
            <a:br>
              <a:rPr lang="en-US" altLang="zh-CN" sz="3200" dirty="0" smtClean="0"/>
            </a:br>
            <a:r>
              <a:rPr lang="zh-CN" altLang="en-US" sz="2400" b="0" dirty="0" smtClean="0"/>
              <a:t>财库</a:t>
            </a:r>
            <a:r>
              <a:rPr lang="en-US" altLang="zh-CN" sz="2400" b="0" dirty="0" smtClean="0"/>
              <a:t>〔2019〕38</a:t>
            </a:r>
            <a:r>
              <a:rPr lang="zh-CN" altLang="en-US" sz="2400" b="0" dirty="0" smtClean="0"/>
              <a:t>号</a:t>
            </a:r>
            <a:endParaRPr lang="zh-CN" altLang="en-US" sz="2400" dirty="0"/>
          </a:p>
        </p:txBody>
      </p:sp>
      <p:sp>
        <p:nvSpPr>
          <p:cNvPr id="3" name="内容占位符 2"/>
          <p:cNvSpPr>
            <a:spLocks noGrp="1"/>
          </p:cNvSpPr>
          <p:nvPr>
            <p:ph idx="1"/>
          </p:nvPr>
        </p:nvSpPr>
        <p:spPr>
          <a:xfrm>
            <a:off x="571504" y="1643050"/>
            <a:ext cx="8286776" cy="4000528"/>
          </a:xfrm>
        </p:spPr>
        <p:txBody>
          <a:bodyPr/>
          <a:lstStyle/>
          <a:p>
            <a:pPr>
              <a:buNone/>
            </a:pPr>
            <a:r>
              <a:rPr lang="zh-CN" altLang="en-US" sz="2400" b="1" dirty="0" smtClean="0"/>
              <a:t>三、加强政府采购执行管理</a:t>
            </a:r>
            <a:endParaRPr lang="zh-CN" altLang="en-US" sz="2400" dirty="0" smtClean="0"/>
          </a:p>
          <a:p>
            <a:pPr>
              <a:buNone/>
            </a:pPr>
            <a:r>
              <a:rPr lang="zh-CN" altLang="en-US" sz="2400" dirty="0" smtClean="0"/>
              <a:t>　　优化采购活动办事程序。对于供应商法人代表已经出具委托书的，不得要求供应商法人代表亲自领购采购文件或者到场参加开标、谈判等。对于采购人、采购代理机构可以通过互联网或者相关信息系统查询的信息，不得要求供应商提供。除必要的原件核对外，对于供应商能够在线提供的材料，不得要求供应商同时提供纸质材料。对于供应商依照规定提交各类声明函、承诺函的，不得要求其再提供有关部门出具的相关证明文件。</a:t>
            </a:r>
            <a:endParaRPr lang="zh-CN" altLang="en-US" sz="2400" dirty="0"/>
          </a:p>
        </p:txBody>
      </p:sp>
      <p:sp>
        <p:nvSpPr>
          <p:cNvPr id="4" name="页脚占位符 3"/>
          <p:cNvSpPr>
            <a:spLocks noGrp="1"/>
          </p:cNvSpPr>
          <p:nvPr>
            <p:ph type="ftr" sz="quarter" idx="10"/>
          </p:nvPr>
        </p:nvSpPr>
        <p:spPr/>
        <p:txBody>
          <a:bodyPr/>
          <a:lstStyle/>
          <a:p>
            <a:pPr>
              <a:defRPr/>
            </a:pPr>
            <a:r>
              <a:rPr lang="en-US" altLang="zh-CN" smtClean="0"/>
              <a:t>Martin_Eden</a:t>
            </a:r>
            <a:endParaRPr lang="en-US" altLang="zh-CN"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784" y="222255"/>
            <a:ext cx="9715568" cy="920729"/>
          </a:xfrm>
        </p:spPr>
        <p:txBody>
          <a:bodyPr/>
          <a:lstStyle/>
          <a:p>
            <a:r>
              <a:rPr lang="en-US" altLang="zh-CN" sz="3200" dirty="0" smtClean="0"/>
              <a:t>《</a:t>
            </a:r>
            <a:r>
              <a:rPr lang="zh-CN" altLang="en-US" sz="3200" dirty="0" smtClean="0"/>
              <a:t>关于促进政府采购公平竞争优化营商环境的通知</a:t>
            </a:r>
            <a:r>
              <a:rPr lang="en-US" altLang="zh-CN" sz="3200" dirty="0" smtClean="0"/>
              <a:t>》</a:t>
            </a:r>
            <a:br>
              <a:rPr lang="en-US" altLang="zh-CN" sz="3200" dirty="0" smtClean="0"/>
            </a:br>
            <a:r>
              <a:rPr lang="zh-CN" altLang="en-US" sz="2400" b="0" dirty="0" smtClean="0"/>
              <a:t>财库</a:t>
            </a:r>
            <a:r>
              <a:rPr lang="en-US" altLang="zh-CN" sz="2400" b="0" dirty="0" smtClean="0"/>
              <a:t>〔2019〕38</a:t>
            </a:r>
            <a:r>
              <a:rPr lang="zh-CN" altLang="en-US" sz="2400" b="0" dirty="0" smtClean="0"/>
              <a:t>号</a:t>
            </a:r>
            <a:endParaRPr lang="zh-CN" altLang="en-US" sz="2400" dirty="0"/>
          </a:p>
        </p:txBody>
      </p:sp>
      <p:sp>
        <p:nvSpPr>
          <p:cNvPr id="3" name="内容占位符 2"/>
          <p:cNvSpPr>
            <a:spLocks noGrp="1"/>
          </p:cNvSpPr>
          <p:nvPr>
            <p:ph idx="1"/>
          </p:nvPr>
        </p:nvSpPr>
        <p:spPr>
          <a:xfrm>
            <a:off x="857224" y="1500174"/>
            <a:ext cx="8286776" cy="5357826"/>
          </a:xfrm>
        </p:spPr>
        <p:txBody>
          <a:bodyPr/>
          <a:lstStyle/>
          <a:p>
            <a:pPr>
              <a:buNone/>
            </a:pPr>
            <a:r>
              <a:rPr lang="zh-CN" altLang="en-US" sz="2400" b="1" dirty="0" smtClean="0"/>
              <a:t>三、加强政府采购执行管理</a:t>
            </a:r>
            <a:endParaRPr lang="zh-CN" altLang="en-US" sz="2400" dirty="0" smtClean="0"/>
          </a:p>
          <a:p>
            <a:pPr>
              <a:buNone/>
            </a:pPr>
            <a:r>
              <a:rPr lang="zh-CN" altLang="en-US" sz="2400" dirty="0" smtClean="0"/>
              <a:t>　　细化采购活动执行要求。采购人允许采用分包方式履行合同的，应当在采购文件中明确可以分包履行的具体内容、金额或者比例。采购人、采购代理机构对投标（响应）文件的格式、形式要求应当简化明确，不得因装订、纸张、文件排序等非实质性的格式、形式问题限制和影响供应商投标（响应）。实现电子化采购的，采购人、采购代理机构应当向供应商免费提供电子采购文件；暂未实现电子化采购的，鼓励采购人、采购代理机构向供应商免费提供纸质采购文件。</a:t>
            </a:r>
            <a:endParaRPr lang="zh-CN" altLang="en-US" sz="2400" dirty="0"/>
          </a:p>
        </p:txBody>
      </p:sp>
      <p:sp>
        <p:nvSpPr>
          <p:cNvPr id="4" name="页脚占位符 3"/>
          <p:cNvSpPr>
            <a:spLocks noGrp="1"/>
          </p:cNvSpPr>
          <p:nvPr>
            <p:ph type="ftr" sz="quarter" idx="10"/>
          </p:nvPr>
        </p:nvSpPr>
        <p:spPr/>
        <p:txBody>
          <a:bodyPr/>
          <a:lstStyle/>
          <a:p>
            <a:pPr>
              <a:defRPr/>
            </a:pPr>
            <a:r>
              <a:rPr lang="en-US" altLang="zh-CN" smtClean="0"/>
              <a:t>Martin_Eden</a:t>
            </a:r>
            <a:endParaRPr lang="en-US" altLang="zh-CN"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784" y="222255"/>
            <a:ext cx="9715568" cy="920729"/>
          </a:xfrm>
        </p:spPr>
        <p:txBody>
          <a:bodyPr/>
          <a:lstStyle/>
          <a:p>
            <a:r>
              <a:rPr lang="en-US" altLang="zh-CN" sz="3200" dirty="0" smtClean="0"/>
              <a:t>《</a:t>
            </a:r>
            <a:r>
              <a:rPr lang="zh-CN" altLang="en-US" sz="3200" dirty="0" smtClean="0"/>
              <a:t>关于促进政府采购公平竞争优化营商环境的通知</a:t>
            </a:r>
            <a:r>
              <a:rPr lang="en-US" altLang="zh-CN" sz="3200" dirty="0" smtClean="0"/>
              <a:t>》</a:t>
            </a:r>
            <a:br>
              <a:rPr lang="en-US" altLang="zh-CN" sz="3200" dirty="0" smtClean="0"/>
            </a:br>
            <a:r>
              <a:rPr lang="zh-CN" altLang="en-US" sz="2400" b="0" dirty="0" smtClean="0"/>
              <a:t>财库</a:t>
            </a:r>
            <a:r>
              <a:rPr lang="en-US" altLang="zh-CN" sz="2400" b="0" dirty="0" smtClean="0"/>
              <a:t>〔2019〕38</a:t>
            </a:r>
            <a:r>
              <a:rPr lang="zh-CN" altLang="en-US" sz="2400" b="0" dirty="0" smtClean="0"/>
              <a:t>号</a:t>
            </a:r>
            <a:endParaRPr lang="zh-CN" altLang="en-US" sz="2400" dirty="0"/>
          </a:p>
        </p:txBody>
      </p:sp>
      <p:sp>
        <p:nvSpPr>
          <p:cNvPr id="3" name="内容占位符 2"/>
          <p:cNvSpPr>
            <a:spLocks noGrp="1"/>
          </p:cNvSpPr>
          <p:nvPr>
            <p:ph idx="1"/>
          </p:nvPr>
        </p:nvSpPr>
        <p:spPr>
          <a:xfrm>
            <a:off x="785818" y="1571611"/>
            <a:ext cx="7929586" cy="5286389"/>
          </a:xfrm>
        </p:spPr>
        <p:txBody>
          <a:bodyPr/>
          <a:lstStyle/>
          <a:p>
            <a:pPr>
              <a:buNone/>
            </a:pPr>
            <a:r>
              <a:rPr lang="zh-CN" altLang="en-US" sz="2400" b="1" dirty="0" smtClean="0"/>
              <a:t>三、加强政府采购执行管理</a:t>
            </a:r>
            <a:endParaRPr lang="zh-CN" altLang="en-US" sz="2400" dirty="0" smtClean="0"/>
          </a:p>
          <a:p>
            <a:pPr>
              <a:buNone/>
            </a:pPr>
            <a:r>
              <a:rPr lang="zh-CN" altLang="en-US" sz="2400" dirty="0" smtClean="0"/>
              <a:t>　　规范保证金收取和退还。采购人、采购代理机构应当允许供应商自主选择以支票、汇票、本票、保函等非现金形式缴纳或提交保证金。收取投标（响应）保证金的，采购人、采购代理机构约定的到账（保函提交）截止时间应当与投标（响应）截止时间一致，并按照规定及时退还供应商。收取履约保证金的，应当在采购合同中约定履约保证金退还的方式、时间、条件和不予退还的情形，明确逾期退还履约保证金的违约责任。采购人、采购代理机构不得收取没有法律法规依据的保证金。</a:t>
            </a:r>
            <a:endParaRPr lang="zh-CN" altLang="en-US" sz="2400" dirty="0"/>
          </a:p>
        </p:txBody>
      </p:sp>
      <p:sp>
        <p:nvSpPr>
          <p:cNvPr id="4" name="页脚占位符 3"/>
          <p:cNvSpPr>
            <a:spLocks noGrp="1"/>
          </p:cNvSpPr>
          <p:nvPr>
            <p:ph type="ftr" sz="quarter" idx="10"/>
          </p:nvPr>
        </p:nvSpPr>
        <p:spPr/>
        <p:txBody>
          <a:bodyPr/>
          <a:lstStyle/>
          <a:p>
            <a:pPr>
              <a:defRPr/>
            </a:pPr>
            <a:r>
              <a:rPr lang="en-US" altLang="zh-CN" smtClean="0"/>
              <a:t>Martin_Eden</a:t>
            </a:r>
            <a:endParaRPr lang="en-US" altLang="zh-CN"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784" y="222255"/>
            <a:ext cx="9715568" cy="920729"/>
          </a:xfrm>
        </p:spPr>
        <p:txBody>
          <a:bodyPr/>
          <a:lstStyle/>
          <a:p>
            <a:r>
              <a:rPr lang="en-US" altLang="zh-CN" sz="3200" dirty="0" smtClean="0"/>
              <a:t>《</a:t>
            </a:r>
            <a:r>
              <a:rPr lang="zh-CN" altLang="en-US" sz="3200" dirty="0" smtClean="0"/>
              <a:t>关于促进政府采购公平竞争优化营商环境的通知</a:t>
            </a:r>
            <a:r>
              <a:rPr lang="en-US" altLang="zh-CN" sz="3200" dirty="0" smtClean="0"/>
              <a:t>》</a:t>
            </a:r>
            <a:br>
              <a:rPr lang="en-US" altLang="zh-CN" sz="3200" dirty="0" smtClean="0"/>
            </a:br>
            <a:r>
              <a:rPr lang="zh-CN" altLang="en-US" sz="2400" b="0" dirty="0" smtClean="0"/>
              <a:t>财库</a:t>
            </a:r>
            <a:r>
              <a:rPr lang="en-US" altLang="zh-CN" sz="2400" b="0" dirty="0" smtClean="0"/>
              <a:t>〔2019〕38</a:t>
            </a:r>
            <a:r>
              <a:rPr lang="zh-CN" altLang="en-US" sz="2400" b="0" dirty="0" smtClean="0"/>
              <a:t>号</a:t>
            </a:r>
            <a:endParaRPr lang="zh-CN" altLang="en-US" sz="2400" dirty="0"/>
          </a:p>
        </p:txBody>
      </p:sp>
      <p:sp>
        <p:nvSpPr>
          <p:cNvPr id="3" name="内容占位符 2"/>
          <p:cNvSpPr>
            <a:spLocks noGrp="1"/>
          </p:cNvSpPr>
          <p:nvPr>
            <p:ph idx="1"/>
          </p:nvPr>
        </p:nvSpPr>
        <p:spPr>
          <a:xfrm>
            <a:off x="428628" y="1714488"/>
            <a:ext cx="8215338" cy="3571900"/>
          </a:xfrm>
        </p:spPr>
        <p:txBody>
          <a:bodyPr/>
          <a:lstStyle/>
          <a:p>
            <a:pPr>
              <a:buNone/>
            </a:pPr>
            <a:r>
              <a:rPr lang="zh-CN" altLang="en-US" sz="2400" b="1" dirty="0" smtClean="0"/>
              <a:t>三、加强政府采购执行管理</a:t>
            </a:r>
            <a:endParaRPr lang="zh-CN" altLang="en-US" sz="2400" dirty="0" smtClean="0"/>
          </a:p>
          <a:p>
            <a:pPr>
              <a:buNone/>
            </a:pPr>
            <a:r>
              <a:rPr lang="zh-CN" altLang="en-US" sz="2400" dirty="0" smtClean="0"/>
              <a:t>　　及时支付采购资金。政府采购合同应当约定资金支付的方式、时间和条件，明确逾期支付资金的违约责任。对于满足合同约定支付条件的，采购人应当自收到发票后</a:t>
            </a:r>
            <a:r>
              <a:rPr lang="en-US" altLang="zh-CN" sz="2400" dirty="0" smtClean="0"/>
              <a:t>30</a:t>
            </a:r>
            <a:r>
              <a:rPr lang="zh-CN" altLang="en-US" sz="2400" dirty="0" smtClean="0"/>
              <a:t>日内将资金支付到合同约定的供应商账户，不得以机构变动、人员更替、政策调整等为由延迟付款，不得将采购文件和合同中未规定的义务作为向供应商付款的条件。</a:t>
            </a:r>
            <a:endParaRPr lang="zh-CN" altLang="en-US" sz="2400" dirty="0"/>
          </a:p>
        </p:txBody>
      </p:sp>
      <p:sp>
        <p:nvSpPr>
          <p:cNvPr id="4" name="页脚占位符 3"/>
          <p:cNvSpPr>
            <a:spLocks noGrp="1"/>
          </p:cNvSpPr>
          <p:nvPr>
            <p:ph type="ftr" sz="quarter" idx="10"/>
          </p:nvPr>
        </p:nvSpPr>
        <p:spPr/>
        <p:txBody>
          <a:bodyPr/>
          <a:lstStyle/>
          <a:p>
            <a:pPr>
              <a:defRPr/>
            </a:pPr>
            <a:r>
              <a:rPr lang="en-US" altLang="zh-CN" smtClean="0"/>
              <a:t>Martin_Eden</a:t>
            </a:r>
            <a:endParaRPr lang="en-US" altLang="zh-CN"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784" y="222255"/>
            <a:ext cx="9715568" cy="920729"/>
          </a:xfrm>
        </p:spPr>
        <p:txBody>
          <a:bodyPr/>
          <a:lstStyle/>
          <a:p>
            <a:r>
              <a:rPr lang="en-US" altLang="zh-CN" sz="3200" dirty="0" smtClean="0"/>
              <a:t>《</a:t>
            </a:r>
            <a:r>
              <a:rPr lang="zh-CN" altLang="en-US" sz="3200" dirty="0" smtClean="0"/>
              <a:t>关于促进政府采购公平竞争优化营商环境的通知</a:t>
            </a:r>
            <a:r>
              <a:rPr lang="en-US" altLang="zh-CN" sz="3200" dirty="0" smtClean="0"/>
              <a:t>》</a:t>
            </a:r>
            <a:br>
              <a:rPr lang="en-US" altLang="zh-CN" sz="3200" dirty="0" smtClean="0"/>
            </a:br>
            <a:r>
              <a:rPr lang="zh-CN" altLang="en-US" sz="2400" b="0" dirty="0" smtClean="0"/>
              <a:t>财库</a:t>
            </a:r>
            <a:r>
              <a:rPr lang="en-US" altLang="zh-CN" sz="2400" b="0" dirty="0" smtClean="0"/>
              <a:t>〔2019〕38</a:t>
            </a:r>
            <a:r>
              <a:rPr lang="zh-CN" altLang="en-US" sz="2400" b="0" dirty="0" smtClean="0"/>
              <a:t>号</a:t>
            </a:r>
            <a:endParaRPr lang="zh-CN" altLang="en-US" sz="2400" dirty="0"/>
          </a:p>
        </p:txBody>
      </p:sp>
      <p:sp>
        <p:nvSpPr>
          <p:cNvPr id="3" name="内容占位符 2"/>
          <p:cNvSpPr>
            <a:spLocks noGrp="1"/>
          </p:cNvSpPr>
          <p:nvPr>
            <p:ph idx="1"/>
          </p:nvPr>
        </p:nvSpPr>
        <p:spPr>
          <a:xfrm>
            <a:off x="642942" y="1857364"/>
            <a:ext cx="7929586" cy="3286148"/>
          </a:xfrm>
        </p:spPr>
        <p:txBody>
          <a:bodyPr/>
          <a:lstStyle/>
          <a:p>
            <a:pPr>
              <a:buNone/>
            </a:pPr>
            <a:r>
              <a:rPr lang="zh-CN" altLang="en-US" sz="2400" b="1" dirty="0" smtClean="0"/>
              <a:t>三、加强政府采购执行管理</a:t>
            </a:r>
            <a:endParaRPr lang="zh-CN" altLang="en-US" sz="2400" dirty="0" smtClean="0"/>
          </a:p>
          <a:p>
            <a:pPr>
              <a:buNone/>
            </a:pPr>
            <a:r>
              <a:rPr lang="zh-CN" altLang="en-US" sz="2400" dirty="0" smtClean="0"/>
              <a:t>　　完善对供应商的利益损害赔偿和补偿机制。采购人和供应商应当在政府采购合同中明确约定双方的违约责任。对于因采购人原因导致变更、中止或者终止政府采购合同的，采购人应当依照合同约定对供应商受到的损失予以赔偿或者补偿。</a:t>
            </a:r>
            <a:endParaRPr lang="zh-CN" altLang="en-US" sz="2400" dirty="0"/>
          </a:p>
        </p:txBody>
      </p:sp>
      <p:sp>
        <p:nvSpPr>
          <p:cNvPr id="4" name="页脚占位符 3"/>
          <p:cNvSpPr>
            <a:spLocks noGrp="1"/>
          </p:cNvSpPr>
          <p:nvPr>
            <p:ph type="ftr" sz="quarter" idx="10"/>
          </p:nvPr>
        </p:nvSpPr>
        <p:spPr/>
        <p:txBody>
          <a:bodyPr/>
          <a:lstStyle/>
          <a:p>
            <a:pPr>
              <a:defRPr/>
            </a:pPr>
            <a:r>
              <a:rPr lang="en-US" altLang="zh-CN" smtClean="0"/>
              <a:t>Martin_Eden</a:t>
            </a:r>
            <a:endParaRPr lang="en-US" altLang="zh-CN"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784" y="222255"/>
            <a:ext cx="9715568" cy="920729"/>
          </a:xfrm>
        </p:spPr>
        <p:txBody>
          <a:bodyPr/>
          <a:lstStyle/>
          <a:p>
            <a:r>
              <a:rPr lang="en-US" altLang="zh-CN" sz="3200" dirty="0" smtClean="0"/>
              <a:t>《</a:t>
            </a:r>
            <a:r>
              <a:rPr lang="zh-CN" altLang="en-US" sz="3200" dirty="0" smtClean="0"/>
              <a:t>关于促进政府采购公平竞争优化营商环境的通知</a:t>
            </a:r>
            <a:r>
              <a:rPr lang="en-US" altLang="zh-CN" sz="3200" dirty="0" smtClean="0"/>
              <a:t>》</a:t>
            </a:r>
            <a:br>
              <a:rPr lang="en-US" altLang="zh-CN" sz="3200" dirty="0" smtClean="0"/>
            </a:br>
            <a:r>
              <a:rPr lang="zh-CN" altLang="en-US" sz="2400" b="0" dirty="0" smtClean="0"/>
              <a:t>财库</a:t>
            </a:r>
            <a:r>
              <a:rPr lang="en-US" altLang="zh-CN" sz="2400" b="0" dirty="0" smtClean="0"/>
              <a:t>〔2019〕38</a:t>
            </a:r>
            <a:r>
              <a:rPr lang="zh-CN" altLang="en-US" sz="2400" b="0" dirty="0" smtClean="0"/>
              <a:t>号</a:t>
            </a:r>
            <a:endParaRPr lang="zh-CN" altLang="en-US" sz="2400" dirty="0"/>
          </a:p>
        </p:txBody>
      </p:sp>
      <p:sp>
        <p:nvSpPr>
          <p:cNvPr id="3" name="内容占位符 2"/>
          <p:cNvSpPr>
            <a:spLocks noGrp="1"/>
          </p:cNvSpPr>
          <p:nvPr>
            <p:ph idx="1"/>
          </p:nvPr>
        </p:nvSpPr>
        <p:spPr>
          <a:xfrm>
            <a:off x="357190" y="1571612"/>
            <a:ext cx="8215338" cy="5286388"/>
          </a:xfrm>
        </p:spPr>
        <p:txBody>
          <a:bodyPr/>
          <a:lstStyle/>
          <a:p>
            <a:pPr>
              <a:buNone/>
            </a:pPr>
            <a:r>
              <a:rPr lang="zh-CN" altLang="en-US" sz="2400" b="1" dirty="0" smtClean="0"/>
              <a:t>四、加快推进电子化政府采购</a:t>
            </a:r>
            <a:endParaRPr lang="zh-CN" altLang="en-US" sz="2400" dirty="0" smtClean="0"/>
          </a:p>
          <a:p>
            <a:pPr>
              <a:buNone/>
            </a:pPr>
            <a:r>
              <a:rPr lang="zh-CN" altLang="en-US" sz="2400" dirty="0" smtClean="0"/>
              <a:t>　　推进采购项目电子化实施。要加快完善电子化政府采购平台的网上交易功能，实现在线发布采购公告、提供采购文件、提交投标（响应）文件，实行电子开标、电子评审。逐步建立电子化政府采购平台与财政业务、采购单位内部管理等信息系统的衔接，完善和优化合同签订、履约验收、信用评价、用户反馈、提交发票、资金支付等线上流程。</a:t>
            </a:r>
          </a:p>
          <a:p>
            <a:pPr>
              <a:buNone/>
            </a:pPr>
            <a:r>
              <a:rPr lang="zh-CN" altLang="en-US" sz="2400" dirty="0" smtClean="0"/>
              <a:t>　　加快实施“互联网</a:t>
            </a:r>
            <a:r>
              <a:rPr lang="en-US" altLang="zh-CN" sz="2400" dirty="0" smtClean="0"/>
              <a:t>+</a:t>
            </a:r>
            <a:r>
              <a:rPr lang="zh-CN" altLang="en-US" sz="2400" dirty="0" smtClean="0"/>
              <a:t>政府采购”行动。积极推进电子化政府采购平台和电子卖场建设，建立健全统一的技术标准和数据规范，逐步实现全国范围内的互联互通，推动与公共资源交易平台数据共享，提升供应商参与政府采购活动的便利程度。</a:t>
            </a:r>
            <a:endParaRPr lang="zh-CN" altLang="en-US" sz="2400" dirty="0"/>
          </a:p>
        </p:txBody>
      </p:sp>
      <p:sp>
        <p:nvSpPr>
          <p:cNvPr id="4" name="页脚占位符 3"/>
          <p:cNvSpPr>
            <a:spLocks noGrp="1"/>
          </p:cNvSpPr>
          <p:nvPr>
            <p:ph type="ftr" sz="quarter" idx="10"/>
          </p:nvPr>
        </p:nvSpPr>
        <p:spPr/>
        <p:txBody>
          <a:bodyPr/>
          <a:lstStyle/>
          <a:p>
            <a:pPr>
              <a:defRPr/>
            </a:pPr>
            <a:r>
              <a:rPr lang="en-US" altLang="zh-CN" smtClean="0"/>
              <a:t>Martin_Eden</a:t>
            </a:r>
            <a:endParaRPr lang="en-US" altLang="zh-CN"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784" y="222255"/>
            <a:ext cx="9715568" cy="920729"/>
          </a:xfrm>
        </p:spPr>
        <p:txBody>
          <a:bodyPr/>
          <a:lstStyle/>
          <a:p>
            <a:r>
              <a:rPr lang="en-US" altLang="zh-CN" sz="3200" dirty="0" smtClean="0"/>
              <a:t>《</a:t>
            </a:r>
            <a:r>
              <a:rPr lang="zh-CN" altLang="en-US" sz="3200" dirty="0" smtClean="0"/>
              <a:t>关于促进政府采购公平竞争优化营商环境的通知</a:t>
            </a:r>
            <a:r>
              <a:rPr lang="en-US" altLang="zh-CN" sz="3200" dirty="0" smtClean="0"/>
              <a:t>》</a:t>
            </a:r>
            <a:br>
              <a:rPr lang="en-US" altLang="zh-CN" sz="3200" dirty="0" smtClean="0"/>
            </a:br>
            <a:r>
              <a:rPr lang="zh-CN" altLang="en-US" sz="2400" b="0" dirty="0" smtClean="0"/>
              <a:t>财库</a:t>
            </a:r>
            <a:r>
              <a:rPr lang="en-US" altLang="zh-CN" sz="2400" b="0" dirty="0" smtClean="0"/>
              <a:t>〔2019〕38</a:t>
            </a:r>
            <a:r>
              <a:rPr lang="zh-CN" altLang="en-US" sz="2400" b="0" dirty="0" smtClean="0"/>
              <a:t>号</a:t>
            </a:r>
            <a:endParaRPr lang="zh-CN" altLang="en-US" sz="2400" dirty="0"/>
          </a:p>
        </p:txBody>
      </p:sp>
      <p:sp>
        <p:nvSpPr>
          <p:cNvPr id="3" name="内容占位符 2"/>
          <p:cNvSpPr>
            <a:spLocks noGrp="1"/>
          </p:cNvSpPr>
          <p:nvPr>
            <p:ph idx="1"/>
          </p:nvPr>
        </p:nvSpPr>
        <p:spPr>
          <a:xfrm>
            <a:off x="500066" y="1357298"/>
            <a:ext cx="8215338" cy="5357827"/>
          </a:xfrm>
        </p:spPr>
        <p:txBody>
          <a:bodyPr/>
          <a:lstStyle/>
          <a:p>
            <a:pPr>
              <a:buNone/>
            </a:pPr>
            <a:r>
              <a:rPr lang="zh-CN" altLang="en-US" sz="2400" b="1" dirty="0" smtClean="0"/>
              <a:t>五、进一步提升政府采购透明度</a:t>
            </a:r>
            <a:endParaRPr lang="zh-CN" altLang="en-US" sz="2400" dirty="0" smtClean="0"/>
          </a:p>
          <a:p>
            <a:pPr>
              <a:buNone/>
            </a:pPr>
            <a:r>
              <a:rPr lang="zh-CN" altLang="en-US" sz="2400" dirty="0" smtClean="0"/>
              <a:t>　　加强政府采购透明度建设。完善政府采购信息发布平台服务功能。中国政府采购网及地方分网等政府采购信息发布平台应当提供便捷、免费的在线检索服务，向市场主体无偿提供所有依法公开的政府采购信息。推进开标活动对外公开，在保证正常开标秩序的前提下，允许除投标人及其代表之外的其他人员观摩开标活动。</a:t>
            </a:r>
          </a:p>
          <a:p>
            <a:pPr>
              <a:buNone/>
            </a:pPr>
            <a:r>
              <a:rPr lang="zh-CN" altLang="en-US" sz="2400" dirty="0" smtClean="0"/>
              <a:t>　　推进采购意向公开。采购意向包括主要采购项目、采购内容及需求概况、预算金额、预计采购时间等。为便于供应商提前了解采购信息，各地区、各部门应当创造条件积极推进采购意向公开（涉密信息除外）。自</a:t>
            </a:r>
            <a:r>
              <a:rPr lang="en-US" altLang="zh-CN" sz="2400" dirty="0" smtClean="0"/>
              <a:t>2020</a:t>
            </a:r>
            <a:r>
              <a:rPr lang="zh-CN" altLang="en-US" sz="2400" dirty="0" smtClean="0"/>
              <a:t>年起，选择部分中央部门和地方开展公开采购意向试点。在试点基础上，逐步实现各级预算单位采购意向公开。</a:t>
            </a:r>
            <a:endParaRPr lang="zh-CN" altLang="en-US" sz="2400" dirty="0"/>
          </a:p>
        </p:txBody>
      </p:sp>
      <p:sp>
        <p:nvSpPr>
          <p:cNvPr id="4" name="页脚占位符 3"/>
          <p:cNvSpPr>
            <a:spLocks noGrp="1"/>
          </p:cNvSpPr>
          <p:nvPr>
            <p:ph type="ftr" sz="quarter" idx="10"/>
          </p:nvPr>
        </p:nvSpPr>
        <p:spPr/>
        <p:txBody>
          <a:bodyPr/>
          <a:lstStyle/>
          <a:p>
            <a:pPr>
              <a:defRPr/>
            </a:pPr>
            <a:r>
              <a:rPr lang="en-US" altLang="zh-CN" smtClean="0"/>
              <a:t>Martin_Eden</a:t>
            </a:r>
            <a:endParaRPr lang="en-US" altLang="zh-CN"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784" y="222255"/>
            <a:ext cx="9715568" cy="920729"/>
          </a:xfrm>
        </p:spPr>
        <p:txBody>
          <a:bodyPr/>
          <a:lstStyle/>
          <a:p>
            <a:r>
              <a:rPr lang="en-US" altLang="zh-CN" sz="3200" dirty="0" smtClean="0"/>
              <a:t>《</a:t>
            </a:r>
            <a:r>
              <a:rPr lang="zh-CN" altLang="en-US" sz="3200" dirty="0" smtClean="0"/>
              <a:t>关于促进政府采购公平竞争优化营商环境的通知</a:t>
            </a:r>
            <a:r>
              <a:rPr lang="en-US" altLang="zh-CN" sz="3200" dirty="0" smtClean="0"/>
              <a:t>》</a:t>
            </a:r>
            <a:br>
              <a:rPr lang="en-US" altLang="zh-CN" sz="3200" dirty="0" smtClean="0"/>
            </a:br>
            <a:r>
              <a:rPr lang="zh-CN" altLang="en-US" sz="2400" b="0" dirty="0" smtClean="0"/>
              <a:t>财库</a:t>
            </a:r>
            <a:r>
              <a:rPr lang="en-US" altLang="zh-CN" sz="2400" b="0" dirty="0" smtClean="0"/>
              <a:t>〔2019〕38</a:t>
            </a:r>
            <a:r>
              <a:rPr lang="zh-CN" altLang="en-US" sz="2400" b="0" dirty="0" smtClean="0"/>
              <a:t>号</a:t>
            </a:r>
            <a:endParaRPr lang="zh-CN" altLang="en-US" sz="2400" dirty="0"/>
          </a:p>
        </p:txBody>
      </p:sp>
      <p:sp>
        <p:nvSpPr>
          <p:cNvPr id="3" name="内容占位符 2"/>
          <p:cNvSpPr>
            <a:spLocks noGrp="1"/>
          </p:cNvSpPr>
          <p:nvPr>
            <p:ph idx="1"/>
          </p:nvPr>
        </p:nvSpPr>
        <p:spPr>
          <a:xfrm>
            <a:off x="214282" y="1357322"/>
            <a:ext cx="8715404" cy="5643578"/>
          </a:xfrm>
        </p:spPr>
        <p:txBody>
          <a:bodyPr/>
          <a:lstStyle/>
          <a:p>
            <a:pPr>
              <a:buNone/>
            </a:pPr>
            <a:r>
              <a:rPr lang="zh-CN" altLang="en-US" sz="2400" b="1" dirty="0" smtClean="0"/>
              <a:t>六、完善政府采购质疑投诉和行政裁决机制</a:t>
            </a:r>
            <a:endParaRPr lang="zh-CN" altLang="en-US" sz="2400" dirty="0" smtClean="0"/>
          </a:p>
          <a:p>
            <a:pPr>
              <a:buNone/>
            </a:pPr>
            <a:r>
              <a:rPr lang="zh-CN" altLang="en-US" sz="2400" dirty="0" smtClean="0"/>
              <a:t>　　畅通供应商质疑投诉渠道。研究建立与“互联网</a:t>
            </a:r>
            <a:r>
              <a:rPr lang="en-US" altLang="zh-CN" sz="2400" dirty="0" smtClean="0"/>
              <a:t>+</a:t>
            </a:r>
            <a:r>
              <a:rPr lang="zh-CN" altLang="en-US" sz="2400" dirty="0" smtClean="0"/>
              <a:t>政府采购”相适应的快速裁决通道，为供应商提供标准统一、高效便捷的维权服务。对供应商提出的质疑和投诉，采购人、采购代理机构和各级财政部门应当依法及时答复和处理。完善质疑答复内部控制制度，有条件的采购人和集中采购机构应当实现政府采购质疑答复岗位与操作执行岗位相分离，进一步健全政府采购质疑投诉处理机制。</a:t>
            </a:r>
          </a:p>
          <a:p>
            <a:pPr>
              <a:buNone/>
            </a:pPr>
            <a:r>
              <a:rPr lang="zh-CN" altLang="en-US" sz="2400" dirty="0" smtClean="0"/>
              <a:t>　　依法依规实施行政处罚。各级财政部门实施政府采购行政处罚，应当依法保障当事人的告知权、陈述权、申辩权、听证权等，保证程序合法。坚持处罚和教育相结合的原则，正确适用和区分从轻处罚、减轻处罚和不予处罚情形，作出的行政处罚应与违法行为的事实、性质、情节以及社会危害程度相当。</a:t>
            </a:r>
            <a:endParaRPr lang="zh-CN" altLang="en-US" sz="2400" dirty="0"/>
          </a:p>
        </p:txBody>
      </p:sp>
      <p:sp>
        <p:nvSpPr>
          <p:cNvPr id="4" name="页脚占位符 3"/>
          <p:cNvSpPr>
            <a:spLocks noGrp="1"/>
          </p:cNvSpPr>
          <p:nvPr>
            <p:ph type="ftr" sz="quarter" idx="10"/>
          </p:nvPr>
        </p:nvSpPr>
        <p:spPr/>
        <p:txBody>
          <a:bodyPr/>
          <a:lstStyle/>
          <a:p>
            <a:pPr>
              <a:defRPr/>
            </a:pPr>
            <a:r>
              <a:rPr lang="en-US" altLang="zh-CN" smtClean="0"/>
              <a:t>Martin_Eden</a:t>
            </a:r>
            <a:endParaRPr lang="en-US" altLang="zh-CN"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87</a:t>
            </a:r>
            <a:r>
              <a:rPr lang="zh-CN" altLang="en-US" dirty="0" smtClean="0"/>
              <a:t>号令就是问题导向的法规</a:t>
            </a:r>
            <a:endParaRPr lang="zh-CN" altLang="en-US" dirty="0"/>
          </a:p>
        </p:txBody>
      </p:sp>
      <p:sp>
        <p:nvSpPr>
          <p:cNvPr id="3" name="内容占位符 2"/>
          <p:cNvSpPr>
            <a:spLocks noGrp="1"/>
          </p:cNvSpPr>
          <p:nvPr>
            <p:ph idx="1"/>
          </p:nvPr>
        </p:nvSpPr>
        <p:spPr>
          <a:xfrm>
            <a:off x="349885" y="1205230"/>
            <a:ext cx="8403590" cy="5771515"/>
          </a:xfrm>
        </p:spPr>
        <p:txBody>
          <a:bodyPr/>
          <a:lstStyle/>
          <a:p>
            <a:pPr marL="0" indent="0" latinLnBrk="0">
              <a:spcBef>
                <a:spcPts val="1200"/>
              </a:spcBef>
              <a:buNone/>
            </a:pPr>
            <a:r>
              <a:rPr lang="zh-CN" altLang="en-US" sz="2400" dirty="0"/>
              <a:t>1、针对政府采购活动中，采购人履行主体责任不严格与采购自主权发挥不充分问题，本次修订明确了采购人在落实采购政策、加强内部控制、编制采购需求、公开采购信息、开展履约验收等重点环节职责，同时，增加了采购人对采购活动的参与度与采购自主权。</a:t>
            </a:r>
          </a:p>
          <a:p>
            <a:pPr marL="0" indent="0" latinLnBrk="0">
              <a:spcBef>
                <a:spcPts val="1200"/>
              </a:spcBef>
              <a:buNone/>
            </a:pPr>
            <a:r>
              <a:rPr lang="zh-CN" altLang="en-US" sz="2400" dirty="0"/>
              <a:t>2、针对国务院第五次廉政工作会议指出的价高质次、暗收回扣、效率低下等突出问题，本次修订进一步完善制度设计、规范采购行为，并重点从加强采购需求、履约验收管理，加强评审行为监督，提高政府采购透明度，强化各方当事人的法律责任等方面提出了针对性的措施。</a:t>
            </a:r>
          </a:p>
          <a:p>
            <a:pPr marL="0" indent="0" latinLnBrk="0">
              <a:spcBef>
                <a:spcPts val="1200"/>
              </a:spcBef>
              <a:buNone/>
            </a:pPr>
            <a:r>
              <a:rPr lang="zh-CN" altLang="en-US" sz="2400" dirty="0"/>
              <a:t>3、</a:t>
            </a:r>
            <a:r>
              <a:rPr sz="2400" dirty="0">
                <a:sym typeface="+mn-ea"/>
              </a:rPr>
              <a:t>落实放管服改革要求，降低制度性交易成本。</a:t>
            </a:r>
            <a:r>
              <a:rPr lang="zh-CN" altLang="en-US" sz="2400" dirty="0"/>
              <a:t>为推进政府采购放管服改革，落实“减税降费”、支持实体经济发展等政策要求，本次修订进一步保障了供应商的合法权益，降低了供应商参与投标的经济成本和时间成本。</a:t>
            </a:r>
            <a:endParaRPr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页脚占位符 2"/>
          <p:cNvSpPr>
            <a:spLocks noGrp="1"/>
          </p:cNvSpPr>
          <p:nvPr>
            <p:ph type="ftr" sz="quarter" idx="10"/>
          </p:nvPr>
        </p:nvSpPr>
        <p:spPr>
          <a:xfrm>
            <a:off x="5938806" y="6461125"/>
            <a:ext cx="2895600" cy="320675"/>
          </a:xfrm>
        </p:spPr>
        <p:txBody>
          <a:bodyPr/>
          <a:lstStyle/>
          <a:p>
            <a:pPr>
              <a:defRPr/>
            </a:pPr>
            <a:r>
              <a:rPr lang="en-US" altLang="zh-CN" dirty="0" err="1" smtClean="0"/>
              <a:t>Martin_Eden</a:t>
            </a:r>
            <a:endParaRPr lang="en-US" altLang="zh-CN" dirty="0"/>
          </a:p>
        </p:txBody>
      </p:sp>
      <p:sp>
        <p:nvSpPr>
          <p:cNvPr id="21507" name="Rectangle 2"/>
          <p:cNvSpPr>
            <a:spLocks noGrp="1" noChangeArrowheads="1"/>
          </p:cNvSpPr>
          <p:nvPr>
            <p:ph type="title"/>
          </p:nvPr>
        </p:nvSpPr>
        <p:spPr>
          <a:xfrm>
            <a:off x="0" y="152400"/>
            <a:ext cx="9144000" cy="563563"/>
          </a:xfrm>
        </p:spPr>
        <p:txBody>
          <a:bodyPr/>
          <a:lstStyle/>
          <a:p>
            <a:pPr eaLnBrk="1" hangingPunct="1"/>
            <a:r>
              <a:rPr lang="zh-CN" altLang="en-US" dirty="0" smtClean="0">
                <a:ea typeface="宋体" panose="02010600030101010101" pitchFamily="2" charset="-122"/>
              </a:rPr>
              <a:t>如何选择不同采购方式</a:t>
            </a:r>
          </a:p>
        </p:txBody>
      </p:sp>
      <p:sp>
        <p:nvSpPr>
          <p:cNvPr id="620548" name="Freeform 4"/>
          <p:cNvSpPr>
            <a:spLocks noEditPoints="1"/>
          </p:cNvSpPr>
          <p:nvPr/>
        </p:nvSpPr>
        <p:spPr bwMode="gray">
          <a:xfrm rot="-1358056">
            <a:off x="1867779" y="2630488"/>
            <a:ext cx="6294438" cy="2555875"/>
          </a:xfrm>
          <a:custGeom>
            <a:avLst/>
            <a:gdLst/>
            <a:ahLst/>
            <a:cxnLst>
              <a:cxn ang="0">
                <a:pos x="1692" y="12"/>
              </a:cxn>
              <a:cxn ang="0">
                <a:pos x="1234" y="74"/>
              </a:cxn>
              <a:cxn ang="0">
                <a:pos x="828" y="182"/>
              </a:cxn>
              <a:cxn ang="0">
                <a:pos x="486" y="330"/>
              </a:cxn>
              <a:cxn ang="0">
                <a:pos x="226" y="510"/>
              </a:cxn>
              <a:cxn ang="0">
                <a:pos x="58" y="718"/>
              </a:cxn>
              <a:cxn ang="0">
                <a:pos x="0" y="944"/>
              </a:cxn>
              <a:cxn ang="0">
                <a:pos x="58" y="1170"/>
              </a:cxn>
              <a:cxn ang="0">
                <a:pos x="226" y="1378"/>
              </a:cxn>
              <a:cxn ang="0">
                <a:pos x="486" y="1558"/>
              </a:cxn>
              <a:cxn ang="0">
                <a:pos x="828" y="1706"/>
              </a:cxn>
              <a:cxn ang="0">
                <a:pos x="1234" y="1814"/>
              </a:cxn>
              <a:cxn ang="0">
                <a:pos x="1692" y="1876"/>
              </a:cxn>
              <a:cxn ang="0">
                <a:pos x="2186" y="1884"/>
              </a:cxn>
              <a:cxn ang="0">
                <a:pos x="2658" y="1840"/>
              </a:cxn>
              <a:cxn ang="0">
                <a:pos x="3084" y="1746"/>
              </a:cxn>
              <a:cxn ang="0">
                <a:pos x="3448" y="1612"/>
              </a:cxn>
              <a:cxn ang="0">
                <a:pos x="3738" y="1442"/>
              </a:cxn>
              <a:cxn ang="0">
                <a:pos x="3938" y="1242"/>
              </a:cxn>
              <a:cxn ang="0">
                <a:pos x="4034" y="1022"/>
              </a:cxn>
              <a:cxn ang="0">
                <a:pos x="4014" y="790"/>
              </a:cxn>
              <a:cxn ang="0">
                <a:pos x="3882" y="576"/>
              </a:cxn>
              <a:cxn ang="0">
                <a:pos x="3650" y="386"/>
              </a:cxn>
              <a:cxn ang="0">
                <a:pos x="3334" y="228"/>
              </a:cxn>
              <a:cxn ang="0">
                <a:pos x="2948" y="106"/>
              </a:cxn>
              <a:cxn ang="0">
                <a:pos x="2506" y="28"/>
              </a:cxn>
              <a:cxn ang="0">
                <a:pos x="2020" y="0"/>
              </a:cxn>
              <a:cxn ang="0">
                <a:pos x="1606" y="1736"/>
              </a:cxn>
              <a:cxn ang="0">
                <a:pos x="1164" y="1678"/>
              </a:cxn>
              <a:cxn ang="0">
                <a:pos x="776" y="1576"/>
              </a:cxn>
              <a:cxn ang="0">
                <a:pos x="458" y="1436"/>
              </a:cxn>
              <a:cxn ang="0">
                <a:pos x="224" y="1266"/>
              </a:cxn>
              <a:cxn ang="0">
                <a:pos x="88" y="1074"/>
              </a:cxn>
              <a:cxn ang="0">
                <a:pos x="68" y="864"/>
              </a:cxn>
              <a:cxn ang="0">
                <a:pos x="166" y="664"/>
              </a:cxn>
              <a:cxn ang="0">
                <a:pos x="370" y="486"/>
              </a:cxn>
              <a:cxn ang="0">
                <a:pos x="662" y="336"/>
              </a:cxn>
              <a:cxn ang="0">
                <a:pos x="1028" y="222"/>
              </a:cxn>
              <a:cxn ang="0">
                <a:pos x="1454" y="148"/>
              </a:cxn>
              <a:cxn ang="0">
                <a:pos x="1922" y="120"/>
              </a:cxn>
              <a:cxn ang="0">
                <a:pos x="2392" y="148"/>
              </a:cxn>
              <a:cxn ang="0">
                <a:pos x="2818" y="222"/>
              </a:cxn>
              <a:cxn ang="0">
                <a:pos x="3184" y="336"/>
              </a:cxn>
              <a:cxn ang="0">
                <a:pos x="3476" y="486"/>
              </a:cxn>
              <a:cxn ang="0">
                <a:pos x="3680" y="664"/>
              </a:cxn>
              <a:cxn ang="0">
                <a:pos x="3778" y="864"/>
              </a:cxn>
              <a:cxn ang="0">
                <a:pos x="3758" y="1074"/>
              </a:cxn>
              <a:cxn ang="0">
                <a:pos x="3622" y="1266"/>
              </a:cxn>
              <a:cxn ang="0">
                <a:pos x="3388" y="1436"/>
              </a:cxn>
              <a:cxn ang="0">
                <a:pos x="3070" y="1576"/>
              </a:cxn>
              <a:cxn ang="0">
                <a:pos x="2682" y="1678"/>
              </a:cxn>
              <a:cxn ang="0">
                <a:pos x="2240" y="1736"/>
              </a:cxn>
            </a:cxnLst>
            <a:rect l="0" t="0" r="r" b="b"/>
            <a:pathLst>
              <a:path w="4040" h="1888">
                <a:moveTo>
                  <a:pt x="2020" y="0"/>
                </a:moveTo>
                <a:lnTo>
                  <a:pt x="1854" y="4"/>
                </a:lnTo>
                <a:lnTo>
                  <a:pt x="1692" y="12"/>
                </a:lnTo>
                <a:lnTo>
                  <a:pt x="1534" y="28"/>
                </a:lnTo>
                <a:lnTo>
                  <a:pt x="1382" y="48"/>
                </a:lnTo>
                <a:lnTo>
                  <a:pt x="1234" y="74"/>
                </a:lnTo>
                <a:lnTo>
                  <a:pt x="1092" y="106"/>
                </a:lnTo>
                <a:lnTo>
                  <a:pt x="956" y="142"/>
                </a:lnTo>
                <a:lnTo>
                  <a:pt x="828" y="182"/>
                </a:lnTo>
                <a:lnTo>
                  <a:pt x="706" y="228"/>
                </a:lnTo>
                <a:lnTo>
                  <a:pt x="592" y="276"/>
                </a:lnTo>
                <a:lnTo>
                  <a:pt x="486" y="330"/>
                </a:lnTo>
                <a:lnTo>
                  <a:pt x="390" y="386"/>
                </a:lnTo>
                <a:lnTo>
                  <a:pt x="302" y="446"/>
                </a:lnTo>
                <a:lnTo>
                  <a:pt x="226" y="510"/>
                </a:lnTo>
                <a:lnTo>
                  <a:pt x="158" y="576"/>
                </a:lnTo>
                <a:lnTo>
                  <a:pt x="102" y="646"/>
                </a:lnTo>
                <a:lnTo>
                  <a:pt x="58" y="718"/>
                </a:lnTo>
                <a:lnTo>
                  <a:pt x="26" y="790"/>
                </a:lnTo>
                <a:lnTo>
                  <a:pt x="6" y="866"/>
                </a:lnTo>
                <a:lnTo>
                  <a:pt x="0" y="944"/>
                </a:lnTo>
                <a:lnTo>
                  <a:pt x="6" y="1022"/>
                </a:lnTo>
                <a:lnTo>
                  <a:pt x="26" y="1098"/>
                </a:lnTo>
                <a:lnTo>
                  <a:pt x="58" y="1170"/>
                </a:lnTo>
                <a:lnTo>
                  <a:pt x="102" y="1242"/>
                </a:lnTo>
                <a:lnTo>
                  <a:pt x="158" y="1312"/>
                </a:lnTo>
                <a:lnTo>
                  <a:pt x="226" y="1378"/>
                </a:lnTo>
                <a:lnTo>
                  <a:pt x="302" y="1442"/>
                </a:lnTo>
                <a:lnTo>
                  <a:pt x="390" y="1502"/>
                </a:lnTo>
                <a:lnTo>
                  <a:pt x="486" y="1558"/>
                </a:lnTo>
                <a:lnTo>
                  <a:pt x="592" y="1612"/>
                </a:lnTo>
                <a:lnTo>
                  <a:pt x="706" y="1660"/>
                </a:lnTo>
                <a:lnTo>
                  <a:pt x="828" y="1706"/>
                </a:lnTo>
                <a:lnTo>
                  <a:pt x="956" y="1746"/>
                </a:lnTo>
                <a:lnTo>
                  <a:pt x="1092" y="1782"/>
                </a:lnTo>
                <a:lnTo>
                  <a:pt x="1234" y="1814"/>
                </a:lnTo>
                <a:lnTo>
                  <a:pt x="1382" y="1840"/>
                </a:lnTo>
                <a:lnTo>
                  <a:pt x="1534" y="1860"/>
                </a:lnTo>
                <a:lnTo>
                  <a:pt x="1692" y="1876"/>
                </a:lnTo>
                <a:lnTo>
                  <a:pt x="1854" y="1884"/>
                </a:lnTo>
                <a:lnTo>
                  <a:pt x="2020" y="1888"/>
                </a:lnTo>
                <a:lnTo>
                  <a:pt x="2186" y="1884"/>
                </a:lnTo>
                <a:lnTo>
                  <a:pt x="2348" y="1876"/>
                </a:lnTo>
                <a:lnTo>
                  <a:pt x="2506" y="1860"/>
                </a:lnTo>
                <a:lnTo>
                  <a:pt x="2658" y="1840"/>
                </a:lnTo>
                <a:lnTo>
                  <a:pt x="2806" y="1814"/>
                </a:lnTo>
                <a:lnTo>
                  <a:pt x="2948" y="1782"/>
                </a:lnTo>
                <a:lnTo>
                  <a:pt x="3084" y="1746"/>
                </a:lnTo>
                <a:lnTo>
                  <a:pt x="3212" y="1706"/>
                </a:lnTo>
                <a:lnTo>
                  <a:pt x="3334" y="1660"/>
                </a:lnTo>
                <a:lnTo>
                  <a:pt x="3448" y="1612"/>
                </a:lnTo>
                <a:lnTo>
                  <a:pt x="3554" y="1558"/>
                </a:lnTo>
                <a:lnTo>
                  <a:pt x="3650" y="1502"/>
                </a:lnTo>
                <a:lnTo>
                  <a:pt x="3738" y="1442"/>
                </a:lnTo>
                <a:lnTo>
                  <a:pt x="3814" y="1378"/>
                </a:lnTo>
                <a:lnTo>
                  <a:pt x="3882" y="1312"/>
                </a:lnTo>
                <a:lnTo>
                  <a:pt x="3938" y="1242"/>
                </a:lnTo>
                <a:lnTo>
                  <a:pt x="3982" y="1170"/>
                </a:lnTo>
                <a:lnTo>
                  <a:pt x="4014" y="1098"/>
                </a:lnTo>
                <a:lnTo>
                  <a:pt x="4034" y="1022"/>
                </a:lnTo>
                <a:lnTo>
                  <a:pt x="4040" y="944"/>
                </a:lnTo>
                <a:lnTo>
                  <a:pt x="4034" y="866"/>
                </a:lnTo>
                <a:lnTo>
                  <a:pt x="4014" y="790"/>
                </a:lnTo>
                <a:lnTo>
                  <a:pt x="3982" y="718"/>
                </a:lnTo>
                <a:lnTo>
                  <a:pt x="3938" y="646"/>
                </a:lnTo>
                <a:lnTo>
                  <a:pt x="3882" y="576"/>
                </a:lnTo>
                <a:lnTo>
                  <a:pt x="3814" y="510"/>
                </a:lnTo>
                <a:lnTo>
                  <a:pt x="3738" y="446"/>
                </a:lnTo>
                <a:lnTo>
                  <a:pt x="3650" y="386"/>
                </a:lnTo>
                <a:lnTo>
                  <a:pt x="3554" y="330"/>
                </a:lnTo>
                <a:lnTo>
                  <a:pt x="3448" y="276"/>
                </a:lnTo>
                <a:lnTo>
                  <a:pt x="3334" y="228"/>
                </a:lnTo>
                <a:lnTo>
                  <a:pt x="3212" y="182"/>
                </a:lnTo>
                <a:lnTo>
                  <a:pt x="3084" y="142"/>
                </a:lnTo>
                <a:lnTo>
                  <a:pt x="2948" y="106"/>
                </a:lnTo>
                <a:lnTo>
                  <a:pt x="2806" y="74"/>
                </a:lnTo>
                <a:lnTo>
                  <a:pt x="2658" y="48"/>
                </a:lnTo>
                <a:lnTo>
                  <a:pt x="2506" y="28"/>
                </a:lnTo>
                <a:lnTo>
                  <a:pt x="2348" y="12"/>
                </a:lnTo>
                <a:lnTo>
                  <a:pt x="2186" y="4"/>
                </a:lnTo>
                <a:lnTo>
                  <a:pt x="2020" y="0"/>
                </a:lnTo>
                <a:close/>
                <a:moveTo>
                  <a:pt x="1922" y="1748"/>
                </a:moveTo>
                <a:lnTo>
                  <a:pt x="1762" y="1746"/>
                </a:lnTo>
                <a:lnTo>
                  <a:pt x="1606" y="1736"/>
                </a:lnTo>
                <a:lnTo>
                  <a:pt x="1454" y="1722"/>
                </a:lnTo>
                <a:lnTo>
                  <a:pt x="1306" y="1702"/>
                </a:lnTo>
                <a:lnTo>
                  <a:pt x="1164" y="1678"/>
                </a:lnTo>
                <a:lnTo>
                  <a:pt x="1028" y="1648"/>
                </a:lnTo>
                <a:lnTo>
                  <a:pt x="898" y="1614"/>
                </a:lnTo>
                <a:lnTo>
                  <a:pt x="776" y="1576"/>
                </a:lnTo>
                <a:lnTo>
                  <a:pt x="662" y="1532"/>
                </a:lnTo>
                <a:lnTo>
                  <a:pt x="554" y="1486"/>
                </a:lnTo>
                <a:lnTo>
                  <a:pt x="458" y="1436"/>
                </a:lnTo>
                <a:lnTo>
                  <a:pt x="370" y="1382"/>
                </a:lnTo>
                <a:lnTo>
                  <a:pt x="292" y="1326"/>
                </a:lnTo>
                <a:lnTo>
                  <a:pt x="224" y="1266"/>
                </a:lnTo>
                <a:lnTo>
                  <a:pt x="166" y="1204"/>
                </a:lnTo>
                <a:lnTo>
                  <a:pt x="122" y="1140"/>
                </a:lnTo>
                <a:lnTo>
                  <a:pt x="88" y="1074"/>
                </a:lnTo>
                <a:lnTo>
                  <a:pt x="68" y="1004"/>
                </a:lnTo>
                <a:lnTo>
                  <a:pt x="62" y="934"/>
                </a:lnTo>
                <a:lnTo>
                  <a:pt x="68" y="864"/>
                </a:lnTo>
                <a:lnTo>
                  <a:pt x="88" y="796"/>
                </a:lnTo>
                <a:lnTo>
                  <a:pt x="122" y="730"/>
                </a:lnTo>
                <a:lnTo>
                  <a:pt x="166" y="664"/>
                </a:lnTo>
                <a:lnTo>
                  <a:pt x="224" y="602"/>
                </a:lnTo>
                <a:lnTo>
                  <a:pt x="292" y="544"/>
                </a:lnTo>
                <a:lnTo>
                  <a:pt x="370" y="486"/>
                </a:lnTo>
                <a:lnTo>
                  <a:pt x="458" y="434"/>
                </a:lnTo>
                <a:lnTo>
                  <a:pt x="554" y="382"/>
                </a:lnTo>
                <a:lnTo>
                  <a:pt x="662" y="336"/>
                </a:lnTo>
                <a:lnTo>
                  <a:pt x="776" y="294"/>
                </a:lnTo>
                <a:lnTo>
                  <a:pt x="898" y="256"/>
                </a:lnTo>
                <a:lnTo>
                  <a:pt x="1028" y="222"/>
                </a:lnTo>
                <a:lnTo>
                  <a:pt x="1164" y="192"/>
                </a:lnTo>
                <a:lnTo>
                  <a:pt x="1306" y="166"/>
                </a:lnTo>
                <a:lnTo>
                  <a:pt x="1454" y="148"/>
                </a:lnTo>
                <a:lnTo>
                  <a:pt x="1606" y="132"/>
                </a:lnTo>
                <a:lnTo>
                  <a:pt x="1762" y="124"/>
                </a:lnTo>
                <a:lnTo>
                  <a:pt x="1922" y="120"/>
                </a:lnTo>
                <a:lnTo>
                  <a:pt x="2084" y="124"/>
                </a:lnTo>
                <a:lnTo>
                  <a:pt x="2240" y="132"/>
                </a:lnTo>
                <a:lnTo>
                  <a:pt x="2392" y="148"/>
                </a:lnTo>
                <a:lnTo>
                  <a:pt x="2540" y="166"/>
                </a:lnTo>
                <a:lnTo>
                  <a:pt x="2682" y="192"/>
                </a:lnTo>
                <a:lnTo>
                  <a:pt x="2818" y="222"/>
                </a:lnTo>
                <a:lnTo>
                  <a:pt x="2948" y="256"/>
                </a:lnTo>
                <a:lnTo>
                  <a:pt x="3070" y="294"/>
                </a:lnTo>
                <a:lnTo>
                  <a:pt x="3184" y="336"/>
                </a:lnTo>
                <a:lnTo>
                  <a:pt x="3292" y="382"/>
                </a:lnTo>
                <a:lnTo>
                  <a:pt x="3388" y="434"/>
                </a:lnTo>
                <a:lnTo>
                  <a:pt x="3476" y="486"/>
                </a:lnTo>
                <a:lnTo>
                  <a:pt x="3554" y="544"/>
                </a:lnTo>
                <a:lnTo>
                  <a:pt x="3622" y="602"/>
                </a:lnTo>
                <a:lnTo>
                  <a:pt x="3680" y="664"/>
                </a:lnTo>
                <a:lnTo>
                  <a:pt x="3724" y="730"/>
                </a:lnTo>
                <a:lnTo>
                  <a:pt x="3758" y="796"/>
                </a:lnTo>
                <a:lnTo>
                  <a:pt x="3778" y="864"/>
                </a:lnTo>
                <a:lnTo>
                  <a:pt x="3784" y="934"/>
                </a:lnTo>
                <a:lnTo>
                  <a:pt x="3778" y="1004"/>
                </a:lnTo>
                <a:lnTo>
                  <a:pt x="3758" y="1074"/>
                </a:lnTo>
                <a:lnTo>
                  <a:pt x="3724" y="1140"/>
                </a:lnTo>
                <a:lnTo>
                  <a:pt x="3680" y="1204"/>
                </a:lnTo>
                <a:lnTo>
                  <a:pt x="3622" y="1266"/>
                </a:lnTo>
                <a:lnTo>
                  <a:pt x="3554" y="1326"/>
                </a:lnTo>
                <a:lnTo>
                  <a:pt x="3476" y="1382"/>
                </a:lnTo>
                <a:lnTo>
                  <a:pt x="3388" y="1436"/>
                </a:lnTo>
                <a:lnTo>
                  <a:pt x="3292" y="1486"/>
                </a:lnTo>
                <a:lnTo>
                  <a:pt x="3184" y="1532"/>
                </a:lnTo>
                <a:lnTo>
                  <a:pt x="3070" y="1576"/>
                </a:lnTo>
                <a:lnTo>
                  <a:pt x="2948" y="1614"/>
                </a:lnTo>
                <a:lnTo>
                  <a:pt x="2818" y="1648"/>
                </a:lnTo>
                <a:lnTo>
                  <a:pt x="2682" y="1678"/>
                </a:lnTo>
                <a:lnTo>
                  <a:pt x="2540" y="1702"/>
                </a:lnTo>
                <a:lnTo>
                  <a:pt x="2392" y="1722"/>
                </a:lnTo>
                <a:lnTo>
                  <a:pt x="2240" y="1736"/>
                </a:lnTo>
                <a:lnTo>
                  <a:pt x="2084" y="1746"/>
                </a:lnTo>
                <a:lnTo>
                  <a:pt x="1922" y="1748"/>
                </a:lnTo>
                <a:close/>
              </a:path>
            </a:pathLst>
          </a:custGeom>
          <a:gradFill rotWithShape="1">
            <a:gsLst>
              <a:gs pos="0">
                <a:schemeClr val="bg2">
                  <a:gamma/>
                  <a:tint val="30196"/>
                  <a:invGamma/>
                  <a:alpha val="36000"/>
                </a:schemeClr>
              </a:gs>
              <a:gs pos="100000">
                <a:schemeClr val="bg2"/>
              </a:gs>
            </a:gsLst>
            <a:lin ang="0" scaled="1"/>
          </a:gradFill>
          <a:ln w="0">
            <a:noFill/>
            <a:prstDash val="solid"/>
            <a:round/>
          </a:ln>
        </p:spPr>
        <p:txBody>
          <a:bodyPr/>
          <a:lstStyle/>
          <a:p>
            <a:pPr>
              <a:defRPr/>
            </a:pPr>
            <a:endParaRPr lang="zh-CN" altLang="en-US">
              <a:latin typeface="Arial" panose="020B0604020202020204" pitchFamily="34" charset="0"/>
            </a:endParaRPr>
          </a:p>
        </p:txBody>
      </p:sp>
      <p:sp>
        <p:nvSpPr>
          <p:cNvPr id="21509" name="Oval 5"/>
          <p:cNvSpPr>
            <a:spLocks noChangeArrowheads="1"/>
          </p:cNvSpPr>
          <p:nvPr/>
        </p:nvSpPr>
        <p:spPr bwMode="auto">
          <a:xfrm rot="-1543677">
            <a:off x="4915779" y="2568575"/>
            <a:ext cx="1101725" cy="320675"/>
          </a:xfrm>
          <a:prstGeom prst="ellipse">
            <a:avLst/>
          </a:prstGeom>
          <a:gradFill rotWithShape="1">
            <a:gsLst>
              <a:gs pos="0">
                <a:srgbClr val="5F5F5F"/>
              </a:gs>
              <a:gs pos="100000">
                <a:srgbClr val="84A5CA"/>
              </a:gs>
            </a:gsLst>
            <a:lin ang="0" scaled="1"/>
          </a:gradFill>
          <a:ln w="9525">
            <a:noFill/>
            <a:round/>
          </a:ln>
        </p:spPr>
        <p:txBody>
          <a:bodyPr wrap="none" anchor="ctr"/>
          <a:lstStyle/>
          <a:p>
            <a:endParaRPr lang="zh-CN" altLang="en-US"/>
          </a:p>
        </p:txBody>
      </p:sp>
      <p:sp>
        <p:nvSpPr>
          <p:cNvPr id="21510" name="Oval 6"/>
          <p:cNvSpPr>
            <a:spLocks noChangeArrowheads="1"/>
          </p:cNvSpPr>
          <p:nvPr/>
        </p:nvSpPr>
        <p:spPr bwMode="auto">
          <a:xfrm rot="-1543677">
            <a:off x="7670092" y="2728913"/>
            <a:ext cx="1101725" cy="320675"/>
          </a:xfrm>
          <a:prstGeom prst="ellipse">
            <a:avLst/>
          </a:prstGeom>
          <a:gradFill rotWithShape="1">
            <a:gsLst>
              <a:gs pos="0">
                <a:srgbClr val="5F5F5F"/>
              </a:gs>
              <a:gs pos="100000">
                <a:srgbClr val="84A5CA"/>
              </a:gs>
            </a:gsLst>
            <a:lin ang="0" scaled="1"/>
          </a:gradFill>
          <a:ln w="9525">
            <a:noFill/>
            <a:round/>
          </a:ln>
        </p:spPr>
        <p:txBody>
          <a:bodyPr wrap="none" anchor="ctr"/>
          <a:lstStyle/>
          <a:p>
            <a:endParaRPr lang="zh-CN" altLang="en-US"/>
          </a:p>
        </p:txBody>
      </p:sp>
      <p:sp>
        <p:nvSpPr>
          <p:cNvPr id="21511" name="Oval 7"/>
          <p:cNvSpPr>
            <a:spLocks noChangeArrowheads="1"/>
          </p:cNvSpPr>
          <p:nvPr/>
        </p:nvSpPr>
        <p:spPr bwMode="auto">
          <a:xfrm rot="-1543677">
            <a:off x="3420354" y="5541963"/>
            <a:ext cx="1101725" cy="320675"/>
          </a:xfrm>
          <a:prstGeom prst="ellipse">
            <a:avLst/>
          </a:prstGeom>
          <a:gradFill rotWithShape="1">
            <a:gsLst>
              <a:gs pos="0">
                <a:srgbClr val="5F5F5F"/>
              </a:gs>
              <a:gs pos="100000">
                <a:srgbClr val="84A5CA"/>
              </a:gs>
            </a:gsLst>
            <a:lin ang="0" scaled="1"/>
          </a:gradFill>
          <a:ln w="9525">
            <a:noFill/>
            <a:round/>
          </a:ln>
        </p:spPr>
        <p:txBody>
          <a:bodyPr wrap="none" anchor="ctr"/>
          <a:lstStyle/>
          <a:p>
            <a:endParaRPr lang="zh-CN" altLang="en-US"/>
          </a:p>
        </p:txBody>
      </p:sp>
      <p:sp>
        <p:nvSpPr>
          <p:cNvPr id="21512" name="Oval 8"/>
          <p:cNvSpPr>
            <a:spLocks noChangeArrowheads="1"/>
          </p:cNvSpPr>
          <p:nvPr/>
        </p:nvSpPr>
        <p:spPr bwMode="auto">
          <a:xfrm rot="-1543677">
            <a:off x="6096879" y="4899025"/>
            <a:ext cx="1101725" cy="320675"/>
          </a:xfrm>
          <a:prstGeom prst="ellipse">
            <a:avLst/>
          </a:prstGeom>
          <a:gradFill rotWithShape="1">
            <a:gsLst>
              <a:gs pos="0">
                <a:srgbClr val="5F5F5F"/>
              </a:gs>
              <a:gs pos="100000">
                <a:srgbClr val="84A5CA"/>
              </a:gs>
            </a:gsLst>
            <a:lin ang="0" scaled="1"/>
          </a:gradFill>
          <a:ln w="9525">
            <a:noFill/>
            <a:round/>
          </a:ln>
        </p:spPr>
        <p:txBody>
          <a:bodyPr wrap="none" anchor="ctr"/>
          <a:lstStyle/>
          <a:p>
            <a:endParaRPr lang="zh-CN" altLang="en-US"/>
          </a:p>
        </p:txBody>
      </p:sp>
      <p:sp>
        <p:nvSpPr>
          <p:cNvPr id="21513" name="Oval 9"/>
          <p:cNvSpPr>
            <a:spLocks noChangeArrowheads="1"/>
          </p:cNvSpPr>
          <p:nvPr/>
        </p:nvSpPr>
        <p:spPr bwMode="auto">
          <a:xfrm rot="-1543677">
            <a:off x="2555167" y="4014788"/>
            <a:ext cx="1101725" cy="320675"/>
          </a:xfrm>
          <a:prstGeom prst="ellipse">
            <a:avLst/>
          </a:prstGeom>
          <a:gradFill rotWithShape="1">
            <a:gsLst>
              <a:gs pos="0">
                <a:srgbClr val="5F5F5F"/>
              </a:gs>
              <a:gs pos="100000">
                <a:srgbClr val="84A5CA"/>
              </a:gs>
            </a:gsLst>
            <a:lin ang="0" scaled="1"/>
          </a:gradFill>
          <a:ln w="9525">
            <a:noFill/>
            <a:round/>
          </a:ln>
        </p:spPr>
        <p:txBody>
          <a:bodyPr wrap="none" anchor="ctr"/>
          <a:lstStyle/>
          <a:p>
            <a:endParaRPr lang="zh-CN" altLang="en-US"/>
          </a:p>
        </p:txBody>
      </p:sp>
      <p:sp>
        <p:nvSpPr>
          <p:cNvPr id="620554" name="Oval 10"/>
          <p:cNvSpPr>
            <a:spLocks noChangeArrowheads="1"/>
          </p:cNvSpPr>
          <p:nvPr/>
        </p:nvSpPr>
        <p:spPr bwMode="gray">
          <a:xfrm>
            <a:off x="4376029" y="1844675"/>
            <a:ext cx="1181100" cy="1162050"/>
          </a:xfrm>
          <a:prstGeom prst="ellipse">
            <a:avLst/>
          </a:prstGeom>
          <a:gradFill rotWithShape="1">
            <a:gsLst>
              <a:gs pos="0">
                <a:schemeClr val="hlink"/>
              </a:gs>
              <a:gs pos="100000">
                <a:schemeClr val="hlink">
                  <a:gamma/>
                  <a:shade val="34510"/>
                  <a:invGamma/>
                </a:schemeClr>
              </a:gs>
            </a:gsLst>
            <a:path path="shape">
              <a:fillToRect l="50000" t="50000" r="50000" b="50000"/>
            </a:path>
          </a:gradFill>
          <a:ln w="9525">
            <a:noFill/>
            <a:round/>
          </a:ln>
          <a:effectLst/>
        </p:spPr>
        <p:txBody>
          <a:bodyPr wrap="none" anchor="ctr"/>
          <a:lstStyle/>
          <a:p>
            <a:pPr algn="ctr">
              <a:lnSpc>
                <a:spcPct val="100000"/>
              </a:lnSpc>
              <a:spcBef>
                <a:spcPct val="0"/>
              </a:spcBef>
              <a:buClrTx/>
              <a:buFontTx/>
              <a:buNone/>
              <a:defRPr/>
            </a:pPr>
            <a:endParaRPr lang="zh-CN" altLang="en-US" sz="1800">
              <a:latin typeface="Arial" panose="020B0604020202020204" pitchFamily="34" charset="0"/>
            </a:endParaRPr>
          </a:p>
        </p:txBody>
      </p:sp>
      <p:sp>
        <p:nvSpPr>
          <p:cNvPr id="620555" name="Oval 11"/>
          <p:cNvSpPr>
            <a:spLocks noChangeArrowheads="1"/>
          </p:cNvSpPr>
          <p:nvPr/>
        </p:nvSpPr>
        <p:spPr bwMode="gray">
          <a:xfrm>
            <a:off x="2067804" y="3233738"/>
            <a:ext cx="1179513" cy="1162050"/>
          </a:xfrm>
          <a:prstGeom prst="ellipse">
            <a:avLst/>
          </a:prstGeom>
          <a:gradFill rotWithShape="1">
            <a:gsLst>
              <a:gs pos="0">
                <a:schemeClr val="accent1"/>
              </a:gs>
              <a:gs pos="100000">
                <a:schemeClr val="accent1">
                  <a:gamma/>
                  <a:shade val="31373"/>
                  <a:invGamma/>
                </a:schemeClr>
              </a:gs>
            </a:gsLst>
            <a:path path="shape">
              <a:fillToRect l="50000" t="50000" r="50000" b="50000"/>
            </a:path>
          </a:gradFill>
          <a:ln w="9525">
            <a:noFill/>
            <a:round/>
          </a:ln>
          <a:effectLst/>
        </p:spPr>
        <p:txBody>
          <a:bodyPr wrap="none" anchor="ctr"/>
          <a:lstStyle/>
          <a:p>
            <a:pPr algn="ctr">
              <a:lnSpc>
                <a:spcPct val="100000"/>
              </a:lnSpc>
              <a:spcBef>
                <a:spcPct val="0"/>
              </a:spcBef>
              <a:buClrTx/>
              <a:buFontTx/>
              <a:buNone/>
              <a:defRPr/>
            </a:pPr>
            <a:endParaRPr lang="zh-CN" altLang="en-US" sz="1800">
              <a:latin typeface="Arial" panose="020B0604020202020204" pitchFamily="34" charset="0"/>
            </a:endParaRPr>
          </a:p>
        </p:txBody>
      </p:sp>
      <p:sp>
        <p:nvSpPr>
          <p:cNvPr id="620556" name="Oval 12"/>
          <p:cNvSpPr>
            <a:spLocks noChangeArrowheads="1"/>
          </p:cNvSpPr>
          <p:nvPr/>
        </p:nvSpPr>
        <p:spPr bwMode="gray">
          <a:xfrm>
            <a:off x="2877429" y="4781550"/>
            <a:ext cx="1179513" cy="1162050"/>
          </a:xfrm>
          <a:prstGeom prst="ellipse">
            <a:avLst/>
          </a:prstGeom>
          <a:gradFill rotWithShape="1">
            <a:gsLst>
              <a:gs pos="0">
                <a:schemeClr val="accent2"/>
              </a:gs>
              <a:gs pos="100000">
                <a:schemeClr val="accent2">
                  <a:gamma/>
                  <a:shade val="35686"/>
                  <a:invGamma/>
                </a:schemeClr>
              </a:gs>
            </a:gsLst>
            <a:path path="shape">
              <a:fillToRect l="50000" t="50000" r="50000" b="50000"/>
            </a:path>
          </a:gradFill>
          <a:ln w="9525">
            <a:noFill/>
            <a:round/>
          </a:ln>
          <a:effectLst/>
        </p:spPr>
        <p:txBody>
          <a:bodyPr wrap="none" anchor="ctr"/>
          <a:lstStyle/>
          <a:p>
            <a:pPr algn="ctr">
              <a:lnSpc>
                <a:spcPct val="100000"/>
              </a:lnSpc>
              <a:spcBef>
                <a:spcPct val="0"/>
              </a:spcBef>
              <a:buClrTx/>
              <a:buFontTx/>
              <a:buNone/>
              <a:defRPr/>
            </a:pPr>
            <a:endParaRPr lang="zh-CN" altLang="en-US" sz="1800">
              <a:latin typeface="Arial" panose="020B0604020202020204" pitchFamily="34" charset="0"/>
            </a:endParaRPr>
          </a:p>
        </p:txBody>
      </p:sp>
      <p:sp>
        <p:nvSpPr>
          <p:cNvPr id="620557" name="Oval 13"/>
          <p:cNvSpPr>
            <a:spLocks noChangeArrowheads="1"/>
          </p:cNvSpPr>
          <p:nvPr/>
        </p:nvSpPr>
        <p:spPr bwMode="gray">
          <a:xfrm>
            <a:off x="5426954" y="4206875"/>
            <a:ext cx="1179513" cy="1162050"/>
          </a:xfrm>
          <a:prstGeom prst="ellipse">
            <a:avLst/>
          </a:prstGeom>
          <a:gradFill rotWithShape="1">
            <a:gsLst>
              <a:gs pos="0">
                <a:schemeClr val="bg2"/>
              </a:gs>
              <a:gs pos="100000">
                <a:schemeClr val="bg2">
                  <a:gamma/>
                  <a:shade val="35686"/>
                  <a:invGamma/>
                </a:schemeClr>
              </a:gs>
            </a:gsLst>
            <a:path path="shape">
              <a:fillToRect l="50000" t="50000" r="50000" b="50000"/>
            </a:path>
          </a:gradFill>
          <a:ln w="9525">
            <a:noFill/>
            <a:round/>
          </a:ln>
          <a:effectLst/>
        </p:spPr>
        <p:txBody>
          <a:bodyPr wrap="none" anchor="ctr"/>
          <a:lstStyle/>
          <a:p>
            <a:pPr algn="ctr">
              <a:lnSpc>
                <a:spcPct val="100000"/>
              </a:lnSpc>
              <a:spcBef>
                <a:spcPct val="0"/>
              </a:spcBef>
              <a:buClrTx/>
              <a:buFontTx/>
              <a:buNone/>
              <a:defRPr/>
            </a:pPr>
            <a:endParaRPr lang="zh-CN" altLang="en-US" sz="1800">
              <a:latin typeface="Arial" panose="020B0604020202020204" pitchFamily="34" charset="0"/>
            </a:endParaRPr>
          </a:p>
        </p:txBody>
      </p:sp>
      <p:sp>
        <p:nvSpPr>
          <p:cNvPr id="620558" name="Oval 14"/>
          <p:cNvSpPr>
            <a:spLocks noChangeArrowheads="1"/>
          </p:cNvSpPr>
          <p:nvPr/>
        </p:nvSpPr>
        <p:spPr bwMode="gray">
          <a:xfrm>
            <a:off x="7106529" y="2052638"/>
            <a:ext cx="1114425" cy="1163637"/>
          </a:xfrm>
          <a:prstGeom prst="ellipse">
            <a:avLst/>
          </a:prstGeom>
          <a:gradFill rotWithShape="1">
            <a:gsLst>
              <a:gs pos="0">
                <a:schemeClr val="folHlink"/>
              </a:gs>
              <a:gs pos="100000">
                <a:schemeClr val="folHlink">
                  <a:gamma/>
                  <a:shade val="34510"/>
                  <a:invGamma/>
                </a:schemeClr>
              </a:gs>
            </a:gsLst>
            <a:path path="shape">
              <a:fillToRect l="50000" t="50000" r="50000" b="50000"/>
            </a:path>
          </a:gradFill>
          <a:ln w="9525">
            <a:noFill/>
            <a:round/>
          </a:ln>
          <a:effectLst/>
        </p:spPr>
        <p:txBody>
          <a:bodyPr wrap="none" anchor="ctr"/>
          <a:lstStyle/>
          <a:p>
            <a:pPr algn="ctr">
              <a:lnSpc>
                <a:spcPct val="100000"/>
              </a:lnSpc>
              <a:spcBef>
                <a:spcPct val="0"/>
              </a:spcBef>
              <a:buClrTx/>
              <a:buFontTx/>
              <a:buNone/>
              <a:defRPr/>
            </a:pPr>
            <a:endParaRPr lang="zh-CN" altLang="en-US" sz="1800" b="1">
              <a:latin typeface="Arial" panose="020B0604020202020204" pitchFamily="34" charset="0"/>
            </a:endParaRPr>
          </a:p>
        </p:txBody>
      </p:sp>
      <p:sp>
        <p:nvSpPr>
          <p:cNvPr id="21519" name="Text Box 15"/>
          <p:cNvSpPr txBox="1">
            <a:spLocks noChangeArrowheads="1"/>
          </p:cNvSpPr>
          <p:nvPr/>
        </p:nvSpPr>
        <p:spPr bwMode="white">
          <a:xfrm>
            <a:off x="2071670" y="3383821"/>
            <a:ext cx="1143008" cy="830997"/>
          </a:xfrm>
          <a:prstGeom prst="rect">
            <a:avLst/>
          </a:prstGeom>
          <a:noFill/>
          <a:ln w="9525">
            <a:noFill/>
            <a:miter lim="800000"/>
          </a:ln>
        </p:spPr>
        <p:txBody>
          <a:bodyPr wrap="square">
            <a:spAutoFit/>
          </a:bodyPr>
          <a:lstStyle/>
          <a:p>
            <a:pPr algn="ctr" eaLnBrk="0" hangingPunct="0">
              <a:lnSpc>
                <a:spcPct val="100000"/>
              </a:lnSpc>
              <a:spcBef>
                <a:spcPct val="0"/>
              </a:spcBef>
              <a:buClrTx/>
              <a:buFontTx/>
              <a:buNone/>
            </a:pPr>
            <a:r>
              <a:rPr lang="zh-CN" altLang="en-US" sz="2400" b="1" dirty="0" smtClean="0">
                <a:solidFill>
                  <a:schemeClr val="bg1"/>
                </a:solidFill>
                <a:latin typeface="Verdana" panose="020B0604030504040204" pitchFamily="34" charset="0"/>
              </a:rPr>
              <a:t>竞争性谈判</a:t>
            </a:r>
            <a:endParaRPr lang="zh-CN" altLang="en-US" sz="2400" b="1" dirty="0">
              <a:solidFill>
                <a:schemeClr val="bg1"/>
              </a:solidFill>
              <a:latin typeface="Verdana" panose="020B0604030504040204" pitchFamily="34" charset="0"/>
            </a:endParaRPr>
          </a:p>
        </p:txBody>
      </p:sp>
      <p:sp>
        <p:nvSpPr>
          <p:cNvPr id="21520" name="Text Box 16"/>
          <p:cNvSpPr txBox="1">
            <a:spLocks noChangeArrowheads="1"/>
          </p:cNvSpPr>
          <p:nvPr/>
        </p:nvSpPr>
        <p:spPr bwMode="white">
          <a:xfrm>
            <a:off x="4531604" y="2174875"/>
            <a:ext cx="1000125" cy="457200"/>
          </a:xfrm>
          <a:prstGeom prst="rect">
            <a:avLst/>
          </a:prstGeom>
          <a:noFill/>
          <a:ln w="9525">
            <a:noFill/>
            <a:miter lim="800000"/>
          </a:ln>
        </p:spPr>
        <p:txBody>
          <a:bodyPr>
            <a:spAutoFit/>
          </a:bodyPr>
          <a:lstStyle/>
          <a:p>
            <a:pPr eaLnBrk="0" hangingPunct="0">
              <a:lnSpc>
                <a:spcPct val="100000"/>
              </a:lnSpc>
              <a:spcBef>
                <a:spcPct val="0"/>
              </a:spcBef>
              <a:buClrTx/>
              <a:buFontTx/>
              <a:buNone/>
            </a:pPr>
            <a:r>
              <a:rPr lang="zh-CN" altLang="en-US" sz="2400" b="1">
                <a:solidFill>
                  <a:schemeClr val="bg1"/>
                </a:solidFill>
                <a:latin typeface="Verdana" panose="020B0604030504040204" pitchFamily="34" charset="0"/>
              </a:rPr>
              <a:t>询价</a:t>
            </a:r>
          </a:p>
        </p:txBody>
      </p:sp>
      <p:sp>
        <p:nvSpPr>
          <p:cNvPr id="21521" name="Text Box 17"/>
          <p:cNvSpPr txBox="1">
            <a:spLocks noChangeArrowheads="1"/>
          </p:cNvSpPr>
          <p:nvPr/>
        </p:nvSpPr>
        <p:spPr bwMode="white">
          <a:xfrm>
            <a:off x="7331954" y="2420938"/>
            <a:ext cx="914400" cy="457200"/>
          </a:xfrm>
          <a:prstGeom prst="rect">
            <a:avLst/>
          </a:prstGeom>
          <a:noFill/>
          <a:ln w="9525">
            <a:noFill/>
            <a:miter lim="800000"/>
          </a:ln>
        </p:spPr>
        <p:txBody>
          <a:bodyPr>
            <a:spAutoFit/>
          </a:bodyPr>
          <a:lstStyle/>
          <a:p>
            <a:pPr eaLnBrk="0" hangingPunct="0">
              <a:lnSpc>
                <a:spcPct val="100000"/>
              </a:lnSpc>
              <a:spcBef>
                <a:spcPct val="0"/>
              </a:spcBef>
              <a:buClrTx/>
              <a:buFontTx/>
              <a:buNone/>
            </a:pPr>
            <a:r>
              <a:rPr lang="zh-CN" altLang="en-US" sz="2400" b="1">
                <a:solidFill>
                  <a:schemeClr val="bg1"/>
                </a:solidFill>
                <a:latin typeface="Verdana" panose="020B0604030504040204" pitchFamily="34" charset="0"/>
              </a:rPr>
              <a:t>竞价</a:t>
            </a:r>
          </a:p>
        </p:txBody>
      </p:sp>
      <p:sp>
        <p:nvSpPr>
          <p:cNvPr id="21522" name="Text Box 18"/>
          <p:cNvSpPr txBox="1">
            <a:spLocks noChangeArrowheads="1"/>
          </p:cNvSpPr>
          <p:nvPr/>
        </p:nvSpPr>
        <p:spPr bwMode="white">
          <a:xfrm>
            <a:off x="5636504" y="4556125"/>
            <a:ext cx="903288" cy="457200"/>
          </a:xfrm>
          <a:prstGeom prst="rect">
            <a:avLst/>
          </a:prstGeom>
          <a:noFill/>
          <a:ln w="9525">
            <a:noFill/>
            <a:miter lim="800000"/>
          </a:ln>
        </p:spPr>
        <p:txBody>
          <a:bodyPr>
            <a:spAutoFit/>
          </a:bodyPr>
          <a:lstStyle/>
          <a:p>
            <a:pPr eaLnBrk="0" hangingPunct="0">
              <a:lnSpc>
                <a:spcPct val="100000"/>
              </a:lnSpc>
              <a:spcBef>
                <a:spcPct val="0"/>
              </a:spcBef>
              <a:buClrTx/>
              <a:buFontTx/>
              <a:buNone/>
            </a:pPr>
            <a:r>
              <a:rPr lang="zh-CN" altLang="en-US" sz="2400" b="1" dirty="0">
                <a:solidFill>
                  <a:schemeClr val="bg1"/>
                </a:solidFill>
                <a:latin typeface="Verdana" panose="020B0604030504040204" pitchFamily="34" charset="0"/>
              </a:rPr>
              <a:t>比选</a:t>
            </a:r>
          </a:p>
        </p:txBody>
      </p:sp>
      <p:sp>
        <p:nvSpPr>
          <p:cNvPr id="21523" name="Text Box 19"/>
          <p:cNvSpPr txBox="1">
            <a:spLocks noChangeArrowheads="1"/>
          </p:cNvSpPr>
          <p:nvPr/>
        </p:nvSpPr>
        <p:spPr bwMode="white">
          <a:xfrm>
            <a:off x="3082217" y="4724400"/>
            <a:ext cx="831850" cy="1187450"/>
          </a:xfrm>
          <a:prstGeom prst="rect">
            <a:avLst/>
          </a:prstGeom>
          <a:noFill/>
          <a:ln w="9525">
            <a:noFill/>
            <a:miter lim="800000"/>
          </a:ln>
        </p:spPr>
        <p:txBody>
          <a:bodyPr>
            <a:spAutoFit/>
          </a:bodyPr>
          <a:lstStyle/>
          <a:p>
            <a:pPr eaLnBrk="0" hangingPunct="0">
              <a:lnSpc>
                <a:spcPct val="100000"/>
              </a:lnSpc>
              <a:spcBef>
                <a:spcPct val="0"/>
              </a:spcBef>
              <a:buClrTx/>
              <a:buFontTx/>
              <a:buNone/>
            </a:pPr>
            <a:r>
              <a:rPr lang="zh-CN" altLang="en-US" sz="2400" b="1">
                <a:solidFill>
                  <a:schemeClr val="bg1"/>
                </a:solidFill>
                <a:latin typeface="Verdana" panose="020B0604030504040204" pitchFamily="34" charset="0"/>
              </a:rPr>
              <a:t>单一来源采购</a:t>
            </a:r>
          </a:p>
        </p:txBody>
      </p:sp>
      <p:sp>
        <p:nvSpPr>
          <p:cNvPr id="21524" name="Text Box 20"/>
          <p:cNvSpPr txBox="1">
            <a:spLocks noChangeArrowheads="1"/>
          </p:cNvSpPr>
          <p:nvPr/>
        </p:nvSpPr>
        <p:spPr bwMode="auto">
          <a:xfrm>
            <a:off x="3971217" y="3532188"/>
            <a:ext cx="2381250" cy="519112"/>
          </a:xfrm>
          <a:prstGeom prst="rect">
            <a:avLst/>
          </a:prstGeom>
          <a:noFill/>
          <a:ln w="9525">
            <a:noFill/>
            <a:miter lim="800000"/>
          </a:ln>
        </p:spPr>
        <p:txBody>
          <a:bodyPr>
            <a:spAutoFit/>
          </a:bodyPr>
          <a:lstStyle/>
          <a:p>
            <a:pPr algn="ctr" eaLnBrk="0" hangingPunct="0">
              <a:lnSpc>
                <a:spcPct val="100000"/>
              </a:lnSpc>
              <a:spcBef>
                <a:spcPct val="0"/>
              </a:spcBef>
              <a:buClrTx/>
              <a:buFontTx/>
              <a:buNone/>
            </a:pPr>
            <a:r>
              <a:rPr lang="zh-CN" altLang="en-US" sz="2800" b="1"/>
              <a:t>招标</a:t>
            </a:r>
          </a:p>
        </p:txBody>
      </p:sp>
      <p:sp>
        <p:nvSpPr>
          <p:cNvPr id="21525" name="Line 21"/>
          <p:cNvSpPr>
            <a:spLocks noChangeShapeType="1"/>
          </p:cNvSpPr>
          <p:nvPr/>
        </p:nvSpPr>
        <p:spPr bwMode="black">
          <a:xfrm>
            <a:off x="3117142" y="2262188"/>
            <a:ext cx="1681162" cy="1319212"/>
          </a:xfrm>
          <a:prstGeom prst="line">
            <a:avLst/>
          </a:prstGeom>
          <a:noFill/>
          <a:ln w="9525">
            <a:solidFill>
              <a:schemeClr val="tx1"/>
            </a:solidFill>
            <a:round/>
            <a:tailEnd type="triangle" w="med" len="med"/>
          </a:ln>
        </p:spPr>
        <p:txBody>
          <a:bodyPr wrap="none" anchor="ctr"/>
          <a:lstStyle/>
          <a:p>
            <a:endParaRPr lang="zh-CN" altLang="en-US"/>
          </a:p>
        </p:txBody>
      </p:sp>
      <p:cxnSp>
        <p:nvCxnSpPr>
          <p:cNvPr id="21526" name="AutoShape 22"/>
          <p:cNvCxnSpPr>
            <a:cxnSpLocks noChangeShapeType="1"/>
          </p:cNvCxnSpPr>
          <p:nvPr/>
        </p:nvCxnSpPr>
        <p:spPr bwMode="black">
          <a:xfrm flipH="1">
            <a:off x="1347079" y="2262188"/>
            <a:ext cx="1781175" cy="0"/>
          </a:xfrm>
          <a:prstGeom prst="straightConnector1">
            <a:avLst/>
          </a:prstGeom>
          <a:noFill/>
          <a:ln w="9525">
            <a:solidFill>
              <a:schemeClr val="tx1"/>
            </a:solidFill>
            <a:round/>
          </a:ln>
        </p:spPr>
      </p:cxnSp>
      <p:sp>
        <p:nvSpPr>
          <p:cNvPr id="21527" name="Text Box 23"/>
          <p:cNvSpPr txBox="1">
            <a:spLocks noChangeArrowheads="1"/>
          </p:cNvSpPr>
          <p:nvPr/>
        </p:nvSpPr>
        <p:spPr bwMode="auto">
          <a:xfrm>
            <a:off x="1389943" y="1773238"/>
            <a:ext cx="1896174" cy="954107"/>
          </a:xfrm>
          <a:prstGeom prst="rect">
            <a:avLst/>
          </a:prstGeom>
          <a:noFill/>
          <a:ln w="9525">
            <a:noFill/>
            <a:miter lim="800000"/>
          </a:ln>
        </p:spPr>
        <p:txBody>
          <a:bodyPr wrap="square">
            <a:spAutoFit/>
          </a:bodyPr>
          <a:lstStyle/>
          <a:p>
            <a:pPr eaLnBrk="0" hangingPunct="0">
              <a:lnSpc>
                <a:spcPct val="100000"/>
              </a:lnSpc>
              <a:spcBef>
                <a:spcPct val="0"/>
              </a:spcBef>
              <a:buClrTx/>
              <a:buFontTx/>
              <a:buNone/>
            </a:pPr>
            <a:r>
              <a:rPr lang="zh-CN" altLang="en-US" sz="2800" b="1" dirty="0" smtClean="0">
                <a:latin typeface="Verdana" panose="020B0604030504040204" pitchFamily="34" charset="0"/>
              </a:rPr>
              <a:t>公开招标 邀请招标</a:t>
            </a:r>
            <a:endParaRPr lang="zh-CN" altLang="en-US" sz="2800" b="1" dirty="0">
              <a:latin typeface="Verdana" panose="020B0604030504040204" pitchFamily="34" charset="0"/>
            </a:endParaRPr>
          </a:p>
        </p:txBody>
      </p:sp>
      <p:sp>
        <p:nvSpPr>
          <p:cNvPr id="26" name="云形标注 25"/>
          <p:cNvSpPr/>
          <p:nvPr/>
        </p:nvSpPr>
        <p:spPr bwMode="auto">
          <a:xfrm>
            <a:off x="142844" y="4071942"/>
            <a:ext cx="1928794" cy="1071570"/>
          </a:xfrm>
          <a:prstGeom prst="cloudCallout">
            <a:avLst>
              <a:gd name="adj1" fmla="val 75630"/>
              <a:gd name="adj2" fmla="val -58862"/>
            </a:avLst>
          </a:prstGeom>
          <a:solidFill>
            <a:schemeClr val="tx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342900" marR="0" indent="-342900" algn="ctr" defTabSz="914400" rtl="0" eaLnBrk="1" fontAlgn="base" latinLnBrk="0" hangingPunct="1">
              <a:lnSpc>
                <a:spcPct val="90000"/>
              </a:lnSpc>
              <a:spcBef>
                <a:spcPct val="20000"/>
              </a:spcBef>
              <a:spcAft>
                <a:spcPct val="0"/>
              </a:spcAft>
              <a:buClr>
                <a:schemeClr val="hlink"/>
              </a:buClr>
              <a:buSzTx/>
              <a:buFont typeface="Wingdings" panose="05000000000000000000" pitchFamily="2" charset="2"/>
              <a:buNone/>
            </a:pPr>
            <a:r>
              <a:rPr kumimoji="0" lang="zh-CN" altLang="en-US" sz="24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rPr>
              <a:t>竞争性</a:t>
            </a:r>
            <a:endParaRPr kumimoji="0" lang="en-US" altLang="zh-CN" sz="24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a:p>
            <a:pPr marL="342900" marR="0" indent="-342900" algn="ctr" defTabSz="914400" rtl="0" eaLnBrk="1" fontAlgn="base" latinLnBrk="0" hangingPunct="1">
              <a:lnSpc>
                <a:spcPct val="90000"/>
              </a:lnSpc>
              <a:spcBef>
                <a:spcPct val="20000"/>
              </a:spcBef>
              <a:spcAft>
                <a:spcPct val="0"/>
              </a:spcAft>
              <a:buClr>
                <a:schemeClr val="hlink"/>
              </a:buClr>
              <a:buSzTx/>
              <a:buFont typeface="Wingdings" panose="05000000000000000000" pitchFamily="2" charset="2"/>
              <a:buNone/>
            </a:pPr>
            <a:r>
              <a:rPr kumimoji="0" lang="zh-CN" altLang="en-US" sz="24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rPr>
              <a:t>磋商</a:t>
            </a:r>
          </a:p>
        </p:txBody>
      </p:sp>
      <p:sp>
        <p:nvSpPr>
          <p:cNvPr id="28" name="圆角矩形 27"/>
          <p:cNvSpPr/>
          <p:nvPr/>
        </p:nvSpPr>
        <p:spPr bwMode="auto">
          <a:xfrm>
            <a:off x="7215206" y="5572140"/>
            <a:ext cx="1571636" cy="571504"/>
          </a:xfrm>
          <a:prstGeom prst="roundRect">
            <a:avLst/>
          </a:prstGeom>
          <a:solidFill>
            <a:schemeClr val="tx2"/>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342900" marR="0" indent="-342900" algn="l" defTabSz="914400" rtl="0" eaLnBrk="1" fontAlgn="base" latinLnBrk="0" hangingPunct="1">
              <a:lnSpc>
                <a:spcPct val="90000"/>
              </a:lnSpc>
              <a:spcBef>
                <a:spcPct val="20000"/>
              </a:spcBef>
              <a:spcAft>
                <a:spcPct val="0"/>
              </a:spcAft>
              <a:buClr>
                <a:schemeClr val="hlink"/>
              </a:buClr>
              <a:buSzTx/>
              <a:buFont typeface="Wingdings" panose="05000000000000000000" pitchFamily="2" charset="2"/>
              <a:buNone/>
            </a:pPr>
            <a:r>
              <a:rPr kumimoji="0" lang="zh-CN" altLang="en-US" sz="2400" b="1" i="0" u="none" strike="noStrike" cap="none" normalizeH="0" baseline="0" dirty="0" smtClean="0">
                <a:ln>
                  <a:noFill/>
                </a:ln>
                <a:solidFill>
                  <a:schemeClr val="bg1"/>
                </a:solidFill>
                <a:effectLst/>
                <a:latin typeface="Arial" panose="020B0604020202020204" pitchFamily="34" charset="0"/>
                <a:ea typeface="宋体" panose="02010600030101010101" pitchFamily="2" charset="-122"/>
              </a:rPr>
              <a:t>定点采购</a:t>
            </a:r>
          </a:p>
        </p:txBody>
      </p:sp>
      <p:sp>
        <p:nvSpPr>
          <p:cNvPr id="29" name="圆角矩形 28"/>
          <p:cNvSpPr/>
          <p:nvPr/>
        </p:nvSpPr>
        <p:spPr bwMode="auto">
          <a:xfrm>
            <a:off x="7215206" y="4786322"/>
            <a:ext cx="1571636" cy="571504"/>
          </a:xfrm>
          <a:prstGeom prst="roundRect">
            <a:avLst/>
          </a:prstGeom>
          <a:solidFill>
            <a:srgbClr val="FFCCFF"/>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342900" marR="0" indent="-342900" algn="l" defTabSz="914400" rtl="0" eaLnBrk="1" fontAlgn="base" latinLnBrk="0" hangingPunct="1">
              <a:lnSpc>
                <a:spcPct val="90000"/>
              </a:lnSpc>
              <a:spcBef>
                <a:spcPct val="20000"/>
              </a:spcBef>
              <a:spcAft>
                <a:spcPct val="0"/>
              </a:spcAft>
              <a:buClr>
                <a:schemeClr val="hlink"/>
              </a:buClr>
              <a:buSzTx/>
              <a:buFont typeface="Wingdings" panose="05000000000000000000" pitchFamily="2" charset="2"/>
              <a:buNone/>
            </a:pPr>
            <a:r>
              <a:rPr kumimoji="0" lang="zh-CN" altLang="en-US" sz="2400" b="1" i="0" u="none" strike="noStrike" cap="none" normalizeH="0" baseline="0" dirty="0" smtClean="0">
                <a:ln>
                  <a:noFill/>
                </a:ln>
                <a:effectLst/>
                <a:latin typeface="Arial" panose="020B0604020202020204" pitchFamily="34" charset="0"/>
                <a:ea typeface="宋体" panose="02010600030101010101" pitchFamily="2" charset="-122"/>
              </a:rPr>
              <a:t>协议供货</a:t>
            </a: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标题 1"/>
          <p:cNvSpPr>
            <a:spLocks noGrp="1"/>
          </p:cNvSpPr>
          <p:nvPr>
            <p:ph type="title" idx="4294967295"/>
          </p:nvPr>
        </p:nvSpPr>
        <p:spPr>
          <a:xfrm>
            <a:off x="0" y="285728"/>
            <a:ext cx="9144000" cy="563562"/>
          </a:xfrm>
        </p:spPr>
        <p:txBody>
          <a:bodyPr/>
          <a:lstStyle/>
          <a:p>
            <a:r>
              <a:rPr lang="en-US" altLang="zh-CN" dirty="0" smtClean="0">
                <a:ea typeface="宋体" panose="02010600030101010101" pitchFamily="2" charset="-122"/>
              </a:rPr>
              <a:t>《</a:t>
            </a:r>
            <a:r>
              <a:rPr lang="zh-CN" altLang="en-US" dirty="0" smtClean="0">
                <a:ea typeface="宋体" panose="02010600030101010101" pitchFamily="2" charset="-122"/>
              </a:rPr>
              <a:t>政府采购货物和服务招标投标管理办法</a:t>
            </a:r>
            <a:r>
              <a:rPr lang="en-US" altLang="zh-CN" dirty="0" smtClean="0">
                <a:ea typeface="宋体" panose="02010600030101010101" pitchFamily="2" charset="-122"/>
              </a:rPr>
              <a:t>》</a:t>
            </a:r>
            <a:br>
              <a:rPr lang="en-US" altLang="zh-CN" dirty="0" smtClean="0">
                <a:ea typeface="宋体" panose="02010600030101010101" pitchFamily="2" charset="-122"/>
              </a:rPr>
            </a:br>
            <a:r>
              <a:rPr lang="en-US" altLang="zh-CN" dirty="0" smtClean="0">
                <a:ea typeface="宋体" panose="02010600030101010101" pitchFamily="2" charset="-122"/>
              </a:rPr>
              <a:t>——</a:t>
            </a:r>
            <a:r>
              <a:rPr lang="zh-CN" altLang="en-US" sz="3200" dirty="0" smtClean="0">
                <a:ea typeface="宋体" panose="02010600030101010101" pitchFamily="2" charset="-122"/>
              </a:rPr>
              <a:t>采购需求</a:t>
            </a:r>
          </a:p>
        </p:txBody>
      </p:sp>
      <p:sp>
        <p:nvSpPr>
          <p:cNvPr id="293891" name="内容占位符 2"/>
          <p:cNvSpPr>
            <a:spLocks noGrp="1"/>
          </p:cNvSpPr>
          <p:nvPr>
            <p:ph idx="4294967295"/>
          </p:nvPr>
        </p:nvSpPr>
        <p:spPr>
          <a:xfrm>
            <a:off x="142844" y="1142697"/>
            <a:ext cx="8858280" cy="4358005"/>
          </a:xfrm>
        </p:spPr>
        <p:txBody>
          <a:bodyPr/>
          <a:lstStyle/>
          <a:p>
            <a:pPr marL="0" indent="0">
              <a:spcBef>
                <a:spcPts val="0"/>
              </a:spcBef>
              <a:buNone/>
            </a:pPr>
            <a:r>
              <a:rPr lang="zh-CN" altLang="en-US" sz="2400" b="1" dirty="0" smtClean="0">
                <a:ea typeface="宋体" panose="02010600030101010101" pitchFamily="2" charset="-122"/>
              </a:rPr>
              <a:t>第十条</a:t>
            </a:r>
            <a:r>
              <a:rPr lang="zh-CN" altLang="en-US" sz="2400" dirty="0" smtClean="0">
                <a:ea typeface="宋体" panose="02010600030101010101" pitchFamily="2" charset="-122"/>
              </a:rPr>
              <a:t> 采购人应当对采购标的的市场技术或者服务水平、供应、价格等情况进行市场调查，根据调查情况、资产配置标准等科学、合理地确定</a:t>
            </a:r>
            <a:r>
              <a:rPr lang="zh-CN" altLang="en-US" sz="2400" b="1" dirty="0" smtClean="0">
                <a:solidFill>
                  <a:srgbClr val="FF0000"/>
                </a:solidFill>
                <a:ea typeface="宋体" panose="02010600030101010101" pitchFamily="2" charset="-122"/>
              </a:rPr>
              <a:t>采购需求</a:t>
            </a:r>
            <a:r>
              <a:rPr lang="zh-CN" altLang="en-US" sz="2400" dirty="0" smtClean="0">
                <a:ea typeface="宋体" panose="02010600030101010101" pitchFamily="2" charset="-122"/>
              </a:rPr>
              <a:t>，进行</a:t>
            </a:r>
            <a:r>
              <a:rPr lang="zh-CN" altLang="en-US" sz="2400" b="1" dirty="0" smtClean="0">
                <a:ea typeface="宋体" panose="02010600030101010101" pitchFamily="2" charset="-122"/>
              </a:rPr>
              <a:t>价格测算</a:t>
            </a:r>
            <a:r>
              <a:rPr lang="zh-CN" altLang="en-US" sz="2400" dirty="0" smtClean="0">
                <a:ea typeface="宋体" panose="02010600030101010101" pitchFamily="2" charset="-122"/>
              </a:rPr>
              <a:t>。</a:t>
            </a:r>
            <a:endParaRPr lang="en-US" altLang="zh-CN" sz="2400" dirty="0" smtClean="0">
              <a:ea typeface="宋体" panose="02010600030101010101" pitchFamily="2" charset="-122"/>
            </a:endParaRPr>
          </a:p>
          <a:p>
            <a:pPr marL="0" indent="0">
              <a:spcBef>
                <a:spcPts val="0"/>
              </a:spcBef>
              <a:buNone/>
            </a:pPr>
            <a:endParaRPr lang="en-US" altLang="zh-CN" sz="2400" dirty="0" smtClean="0">
              <a:ea typeface="宋体" panose="02010600030101010101" pitchFamily="2" charset="-122"/>
            </a:endParaRPr>
          </a:p>
          <a:p>
            <a:pPr marL="0" indent="0">
              <a:spcBef>
                <a:spcPts val="0"/>
              </a:spcBef>
              <a:buNone/>
            </a:pPr>
            <a:r>
              <a:rPr sz="2400" b="1" dirty="0" smtClean="0">
                <a:ea typeface="宋体" panose="02010600030101010101" pitchFamily="2" charset="-122"/>
              </a:rPr>
              <a:t>第十一条</a:t>
            </a:r>
            <a:r>
              <a:rPr sz="2400" dirty="0" smtClean="0">
                <a:ea typeface="宋体" panose="02010600030101010101" pitchFamily="2" charset="-122"/>
              </a:rPr>
              <a:t> </a:t>
            </a:r>
            <a:r>
              <a:rPr sz="2400" b="1" dirty="0" smtClean="0">
                <a:solidFill>
                  <a:srgbClr val="FF0000"/>
                </a:solidFill>
                <a:ea typeface="宋体" panose="02010600030101010101" pitchFamily="2" charset="-122"/>
              </a:rPr>
              <a:t>采购需求</a:t>
            </a:r>
            <a:r>
              <a:rPr sz="2400" dirty="0" smtClean="0">
                <a:ea typeface="宋体" panose="02010600030101010101" pitchFamily="2" charset="-122"/>
              </a:rPr>
              <a:t>应当完整、明确，包括以下内容：</a:t>
            </a:r>
          </a:p>
          <a:p>
            <a:pPr marL="0" indent="0" latinLnBrk="0">
              <a:spcBef>
                <a:spcPts val="0"/>
              </a:spcBef>
              <a:buFont typeface="Wingdings" panose="05000000000000000000" pitchFamily="2" charset="2"/>
              <a:buNone/>
            </a:pPr>
            <a:r>
              <a:rPr sz="2400" dirty="0" smtClean="0">
                <a:ea typeface="宋体" panose="02010600030101010101" pitchFamily="2" charset="-122"/>
              </a:rPr>
              <a:t>（一）采购标的需实现的功能或者目标，以及为落实政府采购政策需满足的要求；</a:t>
            </a:r>
          </a:p>
          <a:p>
            <a:pPr marL="0" indent="0" latinLnBrk="0">
              <a:spcBef>
                <a:spcPts val="0"/>
              </a:spcBef>
              <a:buFont typeface="Wingdings" panose="05000000000000000000" pitchFamily="2" charset="2"/>
              <a:buNone/>
            </a:pPr>
            <a:r>
              <a:rPr sz="2400" dirty="0" smtClean="0">
                <a:ea typeface="宋体" panose="02010600030101010101" pitchFamily="2" charset="-122"/>
              </a:rPr>
              <a:t>（二）采购标的需执行的国家相关标准、行业标准、地方标准或者其他标准、规范；</a:t>
            </a:r>
          </a:p>
          <a:p>
            <a:pPr marL="0" indent="0" latinLnBrk="0">
              <a:spcBef>
                <a:spcPts val="0"/>
              </a:spcBef>
              <a:buFont typeface="Wingdings" panose="05000000000000000000" pitchFamily="2" charset="2"/>
              <a:buNone/>
            </a:pPr>
            <a:r>
              <a:rPr sz="2400" dirty="0" smtClean="0">
                <a:ea typeface="宋体" panose="02010600030101010101" pitchFamily="2" charset="-122"/>
              </a:rPr>
              <a:t>（三）采购标的需满足的质量、安全、技术规格、物理特性等要求；</a:t>
            </a:r>
          </a:p>
          <a:p>
            <a:pPr marL="0" indent="0" latinLnBrk="0">
              <a:spcBef>
                <a:spcPts val="0"/>
              </a:spcBef>
              <a:buFont typeface="Wingdings" panose="05000000000000000000" pitchFamily="2" charset="2"/>
              <a:buNone/>
            </a:pPr>
            <a:r>
              <a:rPr sz="2400" dirty="0" smtClean="0">
                <a:ea typeface="宋体" panose="02010600030101010101" pitchFamily="2" charset="-122"/>
              </a:rPr>
              <a:t>（四）采购标的的数量、采购项目交付或者实施的时间和地点；</a:t>
            </a:r>
          </a:p>
          <a:p>
            <a:pPr marL="0" indent="0" latinLnBrk="0">
              <a:spcBef>
                <a:spcPts val="0"/>
              </a:spcBef>
              <a:buFont typeface="Wingdings" panose="05000000000000000000" pitchFamily="2" charset="2"/>
              <a:buNone/>
            </a:pPr>
            <a:r>
              <a:rPr sz="2400" dirty="0" smtClean="0">
                <a:ea typeface="宋体" panose="02010600030101010101" pitchFamily="2" charset="-122"/>
              </a:rPr>
              <a:t>（五）采购标的需满足的服务标准、期限、效率等要求；</a:t>
            </a:r>
          </a:p>
          <a:p>
            <a:pPr marL="0" indent="0" latinLnBrk="0">
              <a:spcBef>
                <a:spcPts val="0"/>
              </a:spcBef>
              <a:buFont typeface="Wingdings" panose="05000000000000000000" pitchFamily="2" charset="2"/>
              <a:buNone/>
            </a:pPr>
            <a:r>
              <a:rPr sz="2400" dirty="0" smtClean="0">
                <a:ea typeface="宋体" panose="02010600030101010101" pitchFamily="2" charset="-122"/>
              </a:rPr>
              <a:t>（六）采购标的的验收标准；</a:t>
            </a:r>
          </a:p>
          <a:p>
            <a:pPr marL="0" indent="0" latinLnBrk="0">
              <a:spcBef>
                <a:spcPts val="0"/>
              </a:spcBef>
              <a:buFont typeface="Wingdings" panose="05000000000000000000" pitchFamily="2" charset="2"/>
              <a:buNone/>
            </a:pPr>
            <a:r>
              <a:rPr sz="2400" dirty="0" smtClean="0">
                <a:ea typeface="宋体" panose="02010600030101010101" pitchFamily="2" charset="-122"/>
              </a:rPr>
              <a:t>（七）采购标的的其他技术、服务等要求。</a:t>
            </a:r>
            <a:endParaRPr lang="zh-CN" altLang="en-US" sz="2400" dirty="0"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04800" y="152400"/>
            <a:ext cx="8458200" cy="755650"/>
          </a:xfrm>
        </p:spPr>
        <p:txBody>
          <a:bodyPr/>
          <a:lstStyle/>
          <a:p>
            <a:pPr eaLnBrk="1" hangingPunct="1"/>
            <a:r>
              <a:rPr lang="en-US" altLang="zh-CN" smtClean="0">
                <a:ea typeface="宋体" panose="02010600030101010101" pitchFamily="2" charset="-122"/>
              </a:rPr>
              <a:t>《</a:t>
            </a:r>
            <a:r>
              <a:rPr lang="zh-CN" altLang="en-US" smtClean="0">
                <a:ea typeface="宋体" panose="02010600030101010101" pitchFamily="2" charset="-122"/>
              </a:rPr>
              <a:t>政府采购法实施条例</a:t>
            </a:r>
            <a:r>
              <a:rPr lang="en-US" altLang="zh-CN" smtClean="0">
                <a:ea typeface="宋体" panose="02010600030101010101" pitchFamily="2" charset="-122"/>
              </a:rPr>
              <a:t>》</a:t>
            </a:r>
            <a:r>
              <a:rPr lang="zh-CN" altLang="en-US" smtClean="0">
                <a:ea typeface="宋体" panose="02010600030101010101" pitchFamily="2" charset="-122"/>
              </a:rPr>
              <a:t>规定</a:t>
            </a:r>
          </a:p>
        </p:txBody>
      </p:sp>
      <p:sp>
        <p:nvSpPr>
          <p:cNvPr id="51203" name="Rectangle 3"/>
          <p:cNvSpPr>
            <a:spLocks noGrp="1" noChangeArrowheads="1"/>
          </p:cNvSpPr>
          <p:nvPr>
            <p:ph type="body" idx="1"/>
          </p:nvPr>
        </p:nvSpPr>
        <p:spPr>
          <a:xfrm>
            <a:off x="817563" y="1414463"/>
            <a:ext cx="7715250" cy="4986337"/>
          </a:xfrm>
        </p:spPr>
        <p:txBody>
          <a:bodyPr/>
          <a:lstStyle/>
          <a:p>
            <a:pPr eaLnBrk="1" hangingPunct="1">
              <a:spcBef>
                <a:spcPct val="50000"/>
              </a:spcBef>
              <a:buFont typeface="Wingdings" panose="05000000000000000000" pitchFamily="2" charset="2"/>
              <a:buNone/>
            </a:pPr>
            <a:r>
              <a:rPr lang="zh-CN" altLang="en-US" sz="2400" b="1" smtClean="0">
                <a:ea typeface="宋体" panose="02010600030101010101" pitchFamily="2" charset="-122"/>
              </a:rPr>
              <a:t>   第十五条</a:t>
            </a:r>
            <a:r>
              <a:rPr lang="zh-CN" altLang="en-US" sz="2400" smtClean="0">
                <a:ea typeface="宋体" panose="02010600030101010101" pitchFamily="2" charset="-122"/>
              </a:rPr>
              <a:t>　采购需求应当符合法律法规以及政府采购政策规定的技术、服务、安全等要求。政府向社会公众提供的公共服务项目，应当就确定采购需求征求社会公众的意见。除因技术复杂或者性质特殊，不能确定详细规格或者具体要求外，采购需求应当完整、明确</a:t>
            </a:r>
            <a:r>
              <a:rPr lang="zh-CN" altLang="en-US" sz="2400" b="1" smtClean="0">
                <a:ea typeface="宋体" panose="02010600030101010101" pitchFamily="2" charset="-122"/>
              </a:rPr>
              <a:t>。必要时，应当就确定采购需求征求相关供应商、专家的意见。</a:t>
            </a:r>
            <a:endParaRPr lang="en-US" altLang="zh-CN" sz="2400" b="1" smtClean="0">
              <a:ea typeface="宋体" panose="02010600030101010101" pitchFamily="2" charset="-122"/>
            </a:endParaRPr>
          </a:p>
          <a:p>
            <a:pPr eaLnBrk="1" hangingPunct="1">
              <a:spcBef>
                <a:spcPct val="50000"/>
              </a:spcBef>
              <a:buFont typeface="Wingdings" panose="05000000000000000000" pitchFamily="2" charset="2"/>
              <a:buNone/>
            </a:pPr>
            <a:r>
              <a:rPr lang="zh-CN" altLang="en-US" sz="2400" b="1" smtClean="0">
                <a:ea typeface="宋体" panose="02010600030101010101" pitchFamily="2" charset="-122"/>
              </a:rPr>
              <a:t>第十八条</a:t>
            </a:r>
            <a:r>
              <a:rPr lang="zh-CN" altLang="en-US" sz="2400" smtClean="0">
                <a:ea typeface="宋体" panose="02010600030101010101" pitchFamily="2" charset="-122"/>
              </a:rPr>
              <a:t>　除单一来源采购项目外，</a:t>
            </a:r>
            <a:r>
              <a:rPr lang="zh-CN" altLang="en-US" sz="2400" b="1" smtClean="0">
                <a:ea typeface="宋体" panose="02010600030101010101" pitchFamily="2" charset="-122"/>
              </a:rPr>
              <a:t>为采购项目提供整体设计、规范编制或者项目管理、监理、检测等服务的供应商，不得再参加该采购项目的其他采购活动。</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标题 1"/>
          <p:cNvSpPr>
            <a:spLocks noGrp="1"/>
          </p:cNvSpPr>
          <p:nvPr>
            <p:ph type="title"/>
          </p:nvPr>
        </p:nvSpPr>
        <p:spPr>
          <a:xfrm>
            <a:off x="304800" y="273050"/>
            <a:ext cx="8458200" cy="563563"/>
          </a:xfrm>
        </p:spPr>
        <p:txBody>
          <a:bodyPr/>
          <a:lstStyle/>
          <a:p>
            <a:r>
              <a:rPr lang="zh-CN" altLang="en-US" smtClean="0">
                <a:ea typeface="宋体" panose="02010600030101010101" pitchFamily="2" charset="-122"/>
              </a:rPr>
              <a:t>采购文件编制的禁止事项</a:t>
            </a:r>
            <a:r>
              <a:rPr lang="en-US" altLang="zh-CN" smtClean="0">
                <a:ea typeface="宋体" panose="02010600030101010101" pitchFamily="2" charset="-122"/>
              </a:rPr>
              <a:t/>
            </a:r>
            <a:br>
              <a:rPr lang="en-US" altLang="zh-CN" smtClean="0">
                <a:ea typeface="宋体" panose="02010600030101010101" pitchFamily="2" charset="-122"/>
              </a:rPr>
            </a:br>
            <a:r>
              <a:rPr lang="en-US" altLang="zh-CN" sz="2800" smtClean="0">
                <a:ea typeface="宋体" panose="02010600030101010101" pitchFamily="2" charset="-122"/>
              </a:rPr>
              <a:t>《</a:t>
            </a:r>
            <a:r>
              <a:rPr lang="zh-CN" altLang="en-US" sz="2800" smtClean="0">
                <a:ea typeface="宋体" panose="02010600030101010101" pitchFamily="2" charset="-122"/>
              </a:rPr>
              <a:t>政府采购法实施条例</a:t>
            </a:r>
            <a:r>
              <a:rPr lang="en-US" altLang="zh-CN" sz="2800" smtClean="0">
                <a:ea typeface="宋体" panose="02010600030101010101" pitchFamily="2" charset="-122"/>
              </a:rPr>
              <a:t>》</a:t>
            </a:r>
            <a:endParaRPr lang="zh-CN" altLang="en-US" sz="2800" smtClean="0">
              <a:ea typeface="宋体" panose="02010600030101010101" pitchFamily="2" charset="-122"/>
            </a:endParaRPr>
          </a:p>
        </p:txBody>
      </p:sp>
      <p:sp>
        <p:nvSpPr>
          <p:cNvPr id="84994" name="内容占位符 2"/>
          <p:cNvSpPr>
            <a:spLocks noGrp="1"/>
          </p:cNvSpPr>
          <p:nvPr>
            <p:ph idx="1"/>
          </p:nvPr>
        </p:nvSpPr>
        <p:spPr>
          <a:xfrm>
            <a:off x="250825" y="1196975"/>
            <a:ext cx="8650288" cy="5400675"/>
          </a:xfrm>
        </p:spPr>
        <p:txBody>
          <a:bodyPr/>
          <a:lstStyle/>
          <a:p>
            <a:r>
              <a:rPr lang="zh-CN" sz="2400" b="1" smtClean="0">
                <a:ea typeface="宋体" panose="02010600030101010101" pitchFamily="2" charset="-122"/>
              </a:rPr>
              <a:t>第二十条</a:t>
            </a:r>
            <a:r>
              <a:rPr lang="zh-CN" sz="2400" smtClean="0">
                <a:ea typeface="宋体" panose="02010600030101010101" pitchFamily="2" charset="-122"/>
              </a:rPr>
              <a:t>　采购人或者采购代理机构有下列情形之一的，属于以不合理的条件对供应商实行差别待遇或者歧视待遇：</a:t>
            </a:r>
            <a:r>
              <a:rPr lang="zh-CN" altLang="en-US" sz="2400" smtClean="0">
                <a:ea typeface="宋体" panose="02010600030101010101" pitchFamily="2" charset="-122"/>
              </a:rPr>
              <a:t/>
            </a:r>
            <a:br>
              <a:rPr lang="zh-CN" altLang="en-US" sz="2400" smtClean="0">
                <a:ea typeface="宋体" panose="02010600030101010101" pitchFamily="2" charset="-122"/>
              </a:rPr>
            </a:br>
            <a:r>
              <a:rPr lang="zh-CN" sz="2400" smtClean="0">
                <a:ea typeface="宋体" panose="02010600030101010101" pitchFamily="2" charset="-122"/>
              </a:rPr>
              <a:t>（一）就同一采购项目向供应商提供有差别的项目信息；</a:t>
            </a:r>
            <a:r>
              <a:rPr lang="zh-CN" altLang="en-US" sz="2400" smtClean="0">
                <a:ea typeface="宋体" panose="02010600030101010101" pitchFamily="2" charset="-122"/>
              </a:rPr>
              <a:t/>
            </a:r>
            <a:br>
              <a:rPr lang="zh-CN" altLang="en-US" sz="2400" smtClean="0">
                <a:ea typeface="宋体" panose="02010600030101010101" pitchFamily="2" charset="-122"/>
              </a:rPr>
            </a:br>
            <a:r>
              <a:rPr lang="zh-CN" sz="2400" smtClean="0">
                <a:ea typeface="宋体" panose="02010600030101010101" pitchFamily="2" charset="-122"/>
              </a:rPr>
              <a:t>（二）设定的资格、技术、商务条件与采购项目的具体特点和实际需要不相适应或者与合同履行无关；</a:t>
            </a:r>
            <a:r>
              <a:rPr lang="zh-CN" altLang="en-US" sz="2400" smtClean="0">
                <a:ea typeface="宋体" panose="02010600030101010101" pitchFamily="2" charset="-122"/>
              </a:rPr>
              <a:t/>
            </a:r>
            <a:br>
              <a:rPr lang="zh-CN" altLang="en-US" sz="2400" smtClean="0">
                <a:ea typeface="宋体" panose="02010600030101010101" pitchFamily="2" charset="-122"/>
              </a:rPr>
            </a:br>
            <a:r>
              <a:rPr lang="zh-CN" sz="2400" smtClean="0">
                <a:ea typeface="宋体" panose="02010600030101010101" pitchFamily="2" charset="-122"/>
              </a:rPr>
              <a:t>（三）采购需求中的技术、服务等要求指向特定供应商、特定产品；</a:t>
            </a:r>
            <a:r>
              <a:rPr lang="zh-CN" altLang="en-US" sz="2400" smtClean="0">
                <a:ea typeface="宋体" panose="02010600030101010101" pitchFamily="2" charset="-122"/>
              </a:rPr>
              <a:t/>
            </a:r>
            <a:br>
              <a:rPr lang="zh-CN" altLang="en-US" sz="2400" smtClean="0">
                <a:ea typeface="宋体" panose="02010600030101010101" pitchFamily="2" charset="-122"/>
              </a:rPr>
            </a:br>
            <a:r>
              <a:rPr lang="zh-CN" sz="2400" smtClean="0">
                <a:ea typeface="宋体" panose="02010600030101010101" pitchFamily="2" charset="-122"/>
              </a:rPr>
              <a:t>（四）以特定行政区域或者特定行业的业绩、奖项作为加分条件或者中标、成交条件；</a:t>
            </a:r>
            <a:r>
              <a:rPr lang="zh-CN" altLang="en-US" sz="2400" smtClean="0">
                <a:ea typeface="宋体" panose="02010600030101010101" pitchFamily="2" charset="-122"/>
              </a:rPr>
              <a:t/>
            </a:r>
            <a:br>
              <a:rPr lang="zh-CN" altLang="en-US" sz="2400" smtClean="0">
                <a:ea typeface="宋体" panose="02010600030101010101" pitchFamily="2" charset="-122"/>
              </a:rPr>
            </a:br>
            <a:r>
              <a:rPr lang="zh-CN" sz="2400" smtClean="0">
                <a:ea typeface="宋体" panose="02010600030101010101" pitchFamily="2" charset="-122"/>
              </a:rPr>
              <a:t>（五）对供应商采取不同的资格审查或者评审标准；</a:t>
            </a:r>
            <a:r>
              <a:rPr lang="zh-CN" altLang="en-US" sz="2400" smtClean="0">
                <a:ea typeface="宋体" panose="02010600030101010101" pitchFamily="2" charset="-122"/>
              </a:rPr>
              <a:t/>
            </a:r>
            <a:br>
              <a:rPr lang="zh-CN" altLang="en-US" sz="2400" smtClean="0">
                <a:ea typeface="宋体" panose="02010600030101010101" pitchFamily="2" charset="-122"/>
              </a:rPr>
            </a:br>
            <a:r>
              <a:rPr lang="zh-CN" sz="2400" smtClean="0">
                <a:ea typeface="宋体" panose="02010600030101010101" pitchFamily="2" charset="-122"/>
              </a:rPr>
              <a:t>（六）限定或者指定特定的专利、商标、品牌或者供应商；</a:t>
            </a:r>
            <a:r>
              <a:rPr lang="zh-CN" altLang="en-US" sz="2400" smtClean="0">
                <a:ea typeface="宋体" panose="02010600030101010101" pitchFamily="2" charset="-122"/>
              </a:rPr>
              <a:t/>
            </a:r>
            <a:br>
              <a:rPr lang="zh-CN" altLang="en-US" sz="2400" smtClean="0">
                <a:ea typeface="宋体" panose="02010600030101010101" pitchFamily="2" charset="-122"/>
              </a:rPr>
            </a:br>
            <a:r>
              <a:rPr lang="zh-CN" sz="2400" smtClean="0">
                <a:ea typeface="宋体" panose="02010600030101010101" pitchFamily="2" charset="-122"/>
              </a:rPr>
              <a:t>（七）非法限定供应商的所有制形式、组织形式或者所在地；</a:t>
            </a:r>
            <a:r>
              <a:rPr lang="zh-CN" altLang="en-US" sz="2400" smtClean="0">
                <a:ea typeface="宋体" panose="02010600030101010101" pitchFamily="2" charset="-122"/>
              </a:rPr>
              <a:t/>
            </a:r>
            <a:br>
              <a:rPr lang="zh-CN" altLang="en-US" sz="2400" smtClean="0">
                <a:ea typeface="宋体" panose="02010600030101010101" pitchFamily="2" charset="-122"/>
              </a:rPr>
            </a:br>
            <a:r>
              <a:rPr lang="zh-CN" sz="2400" smtClean="0">
                <a:ea typeface="宋体" panose="02010600030101010101" pitchFamily="2" charset="-122"/>
              </a:rPr>
              <a:t>（八）以其他不合理条件限制或者排斥潜在供应商。</a:t>
            </a:r>
            <a:r>
              <a:rPr lang="zh-CN" altLang="en-US" sz="2400" smtClean="0">
                <a:ea typeface="宋体" panose="02010600030101010101" pitchFamily="2" charset="-122"/>
              </a:rPr>
              <a:t/>
            </a:r>
            <a:br>
              <a:rPr lang="zh-CN" altLang="en-US" sz="2400" smtClean="0">
                <a:ea typeface="宋体" panose="02010600030101010101" pitchFamily="2" charset="-122"/>
              </a:rPr>
            </a:br>
            <a:endParaRPr lang="zh-CN" altLang="en-US" sz="2400"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标题 1"/>
          <p:cNvSpPr>
            <a:spLocks noGrp="1"/>
          </p:cNvSpPr>
          <p:nvPr>
            <p:ph type="title" idx="4294967295"/>
          </p:nvPr>
        </p:nvSpPr>
        <p:spPr>
          <a:xfrm>
            <a:off x="0" y="293688"/>
            <a:ext cx="9144000" cy="563562"/>
          </a:xfrm>
        </p:spPr>
        <p:txBody>
          <a:bodyPr/>
          <a:lstStyle/>
          <a:p>
            <a:r>
              <a:rPr lang="en-US" altLang="zh-CN" dirty="0" smtClean="0">
                <a:ea typeface="宋体" panose="02010600030101010101" pitchFamily="2" charset="-122"/>
              </a:rPr>
              <a:t>《</a:t>
            </a:r>
            <a:r>
              <a:rPr lang="zh-CN" altLang="en-US" dirty="0" smtClean="0">
                <a:ea typeface="宋体" panose="02010600030101010101" pitchFamily="2" charset="-122"/>
              </a:rPr>
              <a:t>政府采购货物和服务招标投标管理办法</a:t>
            </a:r>
            <a:r>
              <a:rPr lang="en-US" altLang="zh-CN" dirty="0" smtClean="0">
                <a:ea typeface="宋体" panose="02010600030101010101" pitchFamily="2" charset="-122"/>
              </a:rPr>
              <a:t>》</a:t>
            </a:r>
            <a:br>
              <a:rPr lang="en-US" altLang="zh-CN" dirty="0" smtClean="0">
                <a:ea typeface="宋体" panose="02010600030101010101" pitchFamily="2" charset="-122"/>
              </a:rPr>
            </a:br>
            <a:r>
              <a:rPr lang="en-US" altLang="zh-CN" sz="2800" dirty="0" smtClean="0">
                <a:ea typeface="宋体" panose="02010600030101010101" pitchFamily="2" charset="-122"/>
              </a:rPr>
              <a:t>—</a:t>
            </a:r>
            <a:r>
              <a:rPr lang="zh-CN" altLang="en-US" sz="2800" dirty="0" smtClean="0">
                <a:ea typeface="宋体" panose="02010600030101010101" pitchFamily="2" charset="-122"/>
              </a:rPr>
              <a:t>招标文件</a:t>
            </a:r>
          </a:p>
        </p:txBody>
      </p:sp>
      <p:sp>
        <p:nvSpPr>
          <p:cNvPr id="293891" name="内容占位符 2"/>
          <p:cNvSpPr>
            <a:spLocks noGrp="1"/>
          </p:cNvSpPr>
          <p:nvPr>
            <p:ph idx="4294967295"/>
          </p:nvPr>
        </p:nvSpPr>
        <p:spPr>
          <a:xfrm>
            <a:off x="287020" y="1106170"/>
            <a:ext cx="8484870" cy="5736590"/>
          </a:xfrm>
        </p:spPr>
        <p:txBody>
          <a:bodyPr/>
          <a:lstStyle/>
          <a:p>
            <a:pPr marL="0" indent="0" latinLnBrk="0">
              <a:lnSpc>
                <a:spcPct val="100000"/>
              </a:lnSpc>
              <a:spcBef>
                <a:spcPts val="600"/>
              </a:spcBef>
              <a:buFont typeface="Wingdings" panose="05000000000000000000" pitchFamily="2" charset="2"/>
              <a:buNone/>
            </a:pPr>
            <a:r>
              <a:rPr sz="2400" b="1" smtClean="0">
                <a:ea typeface="宋体" panose="02010600030101010101" pitchFamily="2" charset="-122"/>
              </a:rPr>
              <a:t>第二十条</a:t>
            </a:r>
            <a:r>
              <a:rPr sz="2400" smtClean="0">
                <a:ea typeface="宋体" panose="02010600030101010101" pitchFamily="2" charset="-122"/>
              </a:rPr>
              <a:t> 采购人或者采购代理机构应当根据采购项目的特点和采购需求编制招标文件。招标文件应当包括以下主要内容：</a:t>
            </a:r>
          </a:p>
          <a:p>
            <a:pPr marL="0" indent="0" latinLnBrk="0">
              <a:lnSpc>
                <a:spcPct val="100000"/>
              </a:lnSpc>
              <a:spcBef>
                <a:spcPts val="600"/>
              </a:spcBef>
              <a:buFont typeface="Wingdings" panose="05000000000000000000" pitchFamily="2" charset="2"/>
              <a:buNone/>
            </a:pPr>
            <a:r>
              <a:rPr sz="2400" smtClean="0">
                <a:ea typeface="宋体" panose="02010600030101010101" pitchFamily="2" charset="-122"/>
              </a:rPr>
              <a:t>（一）投标邀请；</a:t>
            </a:r>
          </a:p>
          <a:p>
            <a:pPr marL="0" indent="0" latinLnBrk="0">
              <a:lnSpc>
                <a:spcPct val="100000"/>
              </a:lnSpc>
              <a:spcBef>
                <a:spcPts val="600"/>
              </a:spcBef>
              <a:buFont typeface="Wingdings" panose="05000000000000000000" pitchFamily="2" charset="2"/>
              <a:buNone/>
            </a:pPr>
            <a:r>
              <a:rPr sz="2400" smtClean="0">
                <a:ea typeface="宋体" panose="02010600030101010101" pitchFamily="2" charset="-122"/>
              </a:rPr>
              <a:t>（二）投标人须知（包括投标文件的密封、签署、盖章要求等）；</a:t>
            </a:r>
          </a:p>
          <a:p>
            <a:pPr marL="0" indent="0" latinLnBrk="0">
              <a:lnSpc>
                <a:spcPct val="100000"/>
              </a:lnSpc>
              <a:spcBef>
                <a:spcPts val="600"/>
              </a:spcBef>
              <a:buFont typeface="Wingdings" panose="05000000000000000000" pitchFamily="2" charset="2"/>
              <a:buNone/>
            </a:pPr>
            <a:r>
              <a:rPr sz="2400" smtClean="0">
                <a:ea typeface="宋体" panose="02010600030101010101" pitchFamily="2" charset="-122"/>
              </a:rPr>
              <a:t>（三）投标人应当提交的资格、资信证明文件；</a:t>
            </a:r>
          </a:p>
          <a:p>
            <a:pPr marL="0" indent="0" latinLnBrk="0">
              <a:lnSpc>
                <a:spcPct val="100000"/>
              </a:lnSpc>
              <a:spcBef>
                <a:spcPts val="600"/>
              </a:spcBef>
              <a:buFont typeface="Wingdings" panose="05000000000000000000" pitchFamily="2" charset="2"/>
              <a:buNone/>
            </a:pPr>
            <a:r>
              <a:rPr sz="2400" smtClean="0">
                <a:ea typeface="宋体" panose="02010600030101010101" pitchFamily="2" charset="-122"/>
              </a:rPr>
              <a:t>（四）为落实政府采购政策，采购标的需满足的要求，以及投标人须提供的证明材料；</a:t>
            </a:r>
          </a:p>
          <a:p>
            <a:pPr marL="0" indent="0" latinLnBrk="0">
              <a:lnSpc>
                <a:spcPct val="100000"/>
              </a:lnSpc>
              <a:spcBef>
                <a:spcPts val="600"/>
              </a:spcBef>
              <a:buFont typeface="Wingdings" panose="05000000000000000000" pitchFamily="2" charset="2"/>
              <a:buNone/>
            </a:pPr>
            <a:r>
              <a:rPr sz="2400" smtClean="0">
                <a:ea typeface="宋体" panose="02010600030101010101" pitchFamily="2" charset="-122"/>
              </a:rPr>
              <a:t>（五）投标文件编制要求、投标报价要求和投标保证金交纳、退还方式以及不予退还投标保证金的情形；</a:t>
            </a:r>
          </a:p>
          <a:p>
            <a:pPr marL="0" indent="0" latinLnBrk="0">
              <a:lnSpc>
                <a:spcPct val="100000"/>
              </a:lnSpc>
              <a:spcBef>
                <a:spcPts val="600"/>
              </a:spcBef>
              <a:buFont typeface="Wingdings" panose="05000000000000000000" pitchFamily="2" charset="2"/>
              <a:buNone/>
            </a:pPr>
            <a:r>
              <a:rPr sz="2400" smtClean="0">
                <a:ea typeface="宋体" panose="02010600030101010101" pitchFamily="2" charset="-122"/>
              </a:rPr>
              <a:t>（六）采购项目预算金额，设定最高限价的，还应当公开最高限价；</a:t>
            </a:r>
          </a:p>
          <a:p>
            <a:pPr marL="0" indent="0" latinLnBrk="0">
              <a:lnSpc>
                <a:spcPct val="100000"/>
              </a:lnSpc>
              <a:spcBef>
                <a:spcPts val="600"/>
              </a:spcBef>
              <a:buFont typeface="Wingdings" panose="05000000000000000000" pitchFamily="2" charset="2"/>
              <a:buNone/>
            </a:pPr>
            <a:r>
              <a:rPr sz="2400" smtClean="0">
                <a:ea typeface="宋体" panose="02010600030101010101" pitchFamily="2" charset="-122"/>
              </a:rPr>
              <a:t>（七）采购项目的技术规格、数量、服务标准、验收等要求，包括附件、图纸等；</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标题 1"/>
          <p:cNvSpPr>
            <a:spLocks noGrp="1"/>
          </p:cNvSpPr>
          <p:nvPr>
            <p:ph type="title" idx="4294967295"/>
          </p:nvPr>
        </p:nvSpPr>
        <p:spPr>
          <a:xfrm>
            <a:off x="0" y="293688"/>
            <a:ext cx="9144000" cy="563562"/>
          </a:xfrm>
        </p:spPr>
        <p:txBody>
          <a:bodyPr/>
          <a:lstStyle/>
          <a:p>
            <a:r>
              <a:rPr lang="en-US" altLang="zh-CN" dirty="0" smtClean="0">
                <a:ea typeface="宋体" panose="02010600030101010101" pitchFamily="2" charset="-122"/>
              </a:rPr>
              <a:t>《</a:t>
            </a:r>
            <a:r>
              <a:rPr lang="zh-CN" altLang="en-US" dirty="0" smtClean="0">
                <a:ea typeface="宋体" panose="02010600030101010101" pitchFamily="2" charset="-122"/>
              </a:rPr>
              <a:t>政府采购货物和服务招标投标管理办法</a:t>
            </a:r>
            <a:r>
              <a:rPr lang="en-US" altLang="zh-CN" dirty="0" smtClean="0">
                <a:ea typeface="宋体" panose="02010600030101010101" pitchFamily="2" charset="-122"/>
              </a:rPr>
              <a:t>》</a:t>
            </a:r>
            <a:br>
              <a:rPr lang="en-US" altLang="zh-CN" dirty="0" smtClean="0">
                <a:ea typeface="宋体" panose="02010600030101010101" pitchFamily="2" charset="-122"/>
              </a:rPr>
            </a:br>
            <a:r>
              <a:rPr lang="en-US" altLang="zh-CN" sz="2800" dirty="0" smtClean="0">
                <a:ea typeface="宋体" panose="02010600030101010101" pitchFamily="2" charset="-122"/>
              </a:rPr>
              <a:t>—</a:t>
            </a:r>
            <a:r>
              <a:rPr lang="zh-CN" altLang="en-US" sz="2800" dirty="0" smtClean="0">
                <a:ea typeface="宋体" panose="02010600030101010101" pitchFamily="2" charset="-122"/>
              </a:rPr>
              <a:t>招标文件</a:t>
            </a:r>
          </a:p>
        </p:txBody>
      </p:sp>
      <p:sp>
        <p:nvSpPr>
          <p:cNvPr id="293891" name="内容占位符 2"/>
          <p:cNvSpPr>
            <a:spLocks noGrp="1"/>
          </p:cNvSpPr>
          <p:nvPr>
            <p:ph idx="4294967295"/>
          </p:nvPr>
        </p:nvSpPr>
        <p:spPr>
          <a:xfrm>
            <a:off x="430530" y="1321435"/>
            <a:ext cx="8483600" cy="5561330"/>
          </a:xfrm>
        </p:spPr>
        <p:txBody>
          <a:bodyPr/>
          <a:lstStyle/>
          <a:p>
            <a:pPr marL="0" indent="0" latinLnBrk="0">
              <a:lnSpc>
                <a:spcPct val="100000"/>
              </a:lnSpc>
              <a:spcBef>
                <a:spcPts val="600"/>
              </a:spcBef>
              <a:buFont typeface="Wingdings" panose="05000000000000000000" pitchFamily="2" charset="2"/>
              <a:buNone/>
            </a:pPr>
            <a:r>
              <a:rPr sz="2400" dirty="0" smtClean="0">
                <a:ea typeface="宋体" panose="02010600030101010101" pitchFamily="2" charset="-122"/>
              </a:rPr>
              <a:t>（八）拟签订的合同文本；</a:t>
            </a:r>
          </a:p>
          <a:p>
            <a:pPr marL="0" indent="0" latinLnBrk="0">
              <a:lnSpc>
                <a:spcPct val="100000"/>
              </a:lnSpc>
              <a:spcBef>
                <a:spcPts val="600"/>
              </a:spcBef>
              <a:buFont typeface="Wingdings" panose="05000000000000000000" pitchFamily="2" charset="2"/>
              <a:buNone/>
            </a:pPr>
            <a:r>
              <a:rPr sz="2400" dirty="0" smtClean="0">
                <a:ea typeface="宋体" panose="02010600030101010101" pitchFamily="2" charset="-122"/>
              </a:rPr>
              <a:t>（九）货物、服务提供的时间、地点、方式；</a:t>
            </a:r>
          </a:p>
          <a:p>
            <a:pPr marL="0" indent="0" latinLnBrk="0">
              <a:lnSpc>
                <a:spcPct val="100000"/>
              </a:lnSpc>
              <a:spcBef>
                <a:spcPts val="600"/>
              </a:spcBef>
              <a:buFont typeface="Wingdings" panose="05000000000000000000" pitchFamily="2" charset="2"/>
              <a:buNone/>
            </a:pPr>
            <a:r>
              <a:rPr sz="2400" dirty="0" smtClean="0">
                <a:ea typeface="宋体" panose="02010600030101010101" pitchFamily="2" charset="-122"/>
              </a:rPr>
              <a:t>（十）采购资金的支付方式、时间、条件；</a:t>
            </a:r>
          </a:p>
          <a:p>
            <a:pPr marL="0" indent="0" latinLnBrk="0">
              <a:lnSpc>
                <a:spcPct val="100000"/>
              </a:lnSpc>
              <a:spcBef>
                <a:spcPts val="600"/>
              </a:spcBef>
              <a:buFont typeface="Wingdings" panose="05000000000000000000" pitchFamily="2" charset="2"/>
              <a:buNone/>
            </a:pPr>
            <a:r>
              <a:rPr sz="2400" dirty="0" smtClean="0">
                <a:ea typeface="宋体" panose="02010600030101010101" pitchFamily="2" charset="-122"/>
              </a:rPr>
              <a:t>（十一）评标方法、评标标准和投标无效情形；</a:t>
            </a:r>
          </a:p>
          <a:p>
            <a:pPr marL="0" indent="0" latinLnBrk="0">
              <a:lnSpc>
                <a:spcPct val="100000"/>
              </a:lnSpc>
              <a:spcBef>
                <a:spcPts val="600"/>
              </a:spcBef>
              <a:buFont typeface="Wingdings" panose="05000000000000000000" pitchFamily="2" charset="2"/>
              <a:buNone/>
            </a:pPr>
            <a:r>
              <a:rPr sz="2400" dirty="0" smtClean="0">
                <a:ea typeface="宋体" panose="02010600030101010101" pitchFamily="2" charset="-122"/>
              </a:rPr>
              <a:t>（十二）投标有效期；</a:t>
            </a:r>
          </a:p>
          <a:p>
            <a:pPr marL="0" indent="0" latinLnBrk="0">
              <a:lnSpc>
                <a:spcPct val="100000"/>
              </a:lnSpc>
              <a:spcBef>
                <a:spcPts val="600"/>
              </a:spcBef>
              <a:buFont typeface="Wingdings" panose="05000000000000000000" pitchFamily="2" charset="2"/>
              <a:buNone/>
            </a:pPr>
            <a:r>
              <a:rPr sz="2400" dirty="0" smtClean="0">
                <a:ea typeface="宋体" panose="02010600030101010101" pitchFamily="2" charset="-122"/>
              </a:rPr>
              <a:t>（十三）投标截止时间、开标时间及地点；</a:t>
            </a:r>
          </a:p>
          <a:p>
            <a:pPr marL="0" indent="0" latinLnBrk="0">
              <a:lnSpc>
                <a:spcPct val="100000"/>
              </a:lnSpc>
              <a:spcBef>
                <a:spcPts val="600"/>
              </a:spcBef>
              <a:buFont typeface="Wingdings" panose="05000000000000000000" pitchFamily="2" charset="2"/>
              <a:buNone/>
            </a:pPr>
            <a:r>
              <a:rPr sz="2400" dirty="0" smtClean="0">
                <a:ea typeface="宋体" panose="02010600030101010101" pitchFamily="2" charset="-122"/>
              </a:rPr>
              <a:t>（十四）采购代理机构</a:t>
            </a:r>
            <a:r>
              <a:rPr sz="2400" b="1" dirty="0" smtClean="0">
                <a:ea typeface="宋体" panose="02010600030101010101" pitchFamily="2" charset="-122"/>
              </a:rPr>
              <a:t>代理费用的收取</a:t>
            </a:r>
            <a:r>
              <a:rPr sz="2400" dirty="0" smtClean="0">
                <a:ea typeface="宋体" panose="02010600030101010101" pitchFamily="2" charset="-122"/>
              </a:rPr>
              <a:t>标准和方式；</a:t>
            </a:r>
          </a:p>
          <a:p>
            <a:pPr marL="0" indent="0" latinLnBrk="0">
              <a:lnSpc>
                <a:spcPct val="100000"/>
              </a:lnSpc>
              <a:spcBef>
                <a:spcPts val="600"/>
              </a:spcBef>
              <a:buFont typeface="Wingdings" panose="05000000000000000000" pitchFamily="2" charset="2"/>
              <a:buNone/>
            </a:pPr>
            <a:r>
              <a:rPr sz="2400" dirty="0" smtClean="0">
                <a:ea typeface="宋体" panose="02010600030101010101" pitchFamily="2" charset="-122"/>
              </a:rPr>
              <a:t>（十五）投标人</a:t>
            </a:r>
            <a:r>
              <a:rPr sz="2400" b="1" dirty="0" smtClean="0">
                <a:ea typeface="宋体" panose="02010600030101010101" pitchFamily="2" charset="-122"/>
              </a:rPr>
              <a:t>信用信息查询渠道</a:t>
            </a:r>
            <a:r>
              <a:rPr sz="2400" dirty="0" smtClean="0">
                <a:ea typeface="宋体" panose="02010600030101010101" pitchFamily="2" charset="-122"/>
              </a:rPr>
              <a:t>及截止时点、信用信息查询记录和证据留存的具体方式、信用信息的使用规则等；</a:t>
            </a:r>
          </a:p>
          <a:p>
            <a:pPr marL="0" indent="0" latinLnBrk="0">
              <a:lnSpc>
                <a:spcPct val="100000"/>
              </a:lnSpc>
              <a:spcBef>
                <a:spcPts val="600"/>
              </a:spcBef>
              <a:buFont typeface="Wingdings" panose="05000000000000000000" pitchFamily="2" charset="2"/>
              <a:buNone/>
            </a:pPr>
            <a:r>
              <a:rPr sz="2400" dirty="0" smtClean="0">
                <a:ea typeface="宋体" panose="02010600030101010101" pitchFamily="2" charset="-122"/>
              </a:rPr>
              <a:t>（十六）省级以上财政部门规定的其他事项。</a:t>
            </a:r>
          </a:p>
          <a:p>
            <a:pPr marL="0" indent="0" latinLnBrk="0">
              <a:lnSpc>
                <a:spcPct val="100000"/>
              </a:lnSpc>
              <a:spcBef>
                <a:spcPts val="600"/>
              </a:spcBef>
              <a:buFont typeface="Wingdings" panose="05000000000000000000" pitchFamily="2" charset="2"/>
              <a:buNone/>
            </a:pPr>
            <a:r>
              <a:rPr sz="2400" dirty="0" smtClean="0">
                <a:ea typeface="宋体" panose="02010600030101010101" pitchFamily="2" charset="-122"/>
              </a:rPr>
              <a:t>对于不允许偏离的</a:t>
            </a:r>
            <a:r>
              <a:rPr sz="2400" b="1" dirty="0" smtClean="0">
                <a:solidFill>
                  <a:srgbClr val="FF0000"/>
                </a:solidFill>
                <a:ea typeface="宋体" panose="02010600030101010101" pitchFamily="2" charset="-122"/>
              </a:rPr>
              <a:t>实质性要求</a:t>
            </a:r>
            <a:r>
              <a:rPr sz="2400" dirty="0" smtClean="0">
                <a:ea typeface="宋体" panose="02010600030101010101" pitchFamily="2" charset="-122"/>
              </a:rPr>
              <a:t>和条件，采购人或者采购代理机构应当在招标文件中规定，并以醒目的方式标明。</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2"/>
          <p:cNvSpPr>
            <a:spLocks noGrp="1" noChangeArrowheads="1"/>
          </p:cNvSpPr>
          <p:nvPr>
            <p:ph type="title"/>
          </p:nvPr>
        </p:nvSpPr>
        <p:spPr/>
        <p:txBody>
          <a:bodyPr/>
          <a:lstStyle/>
          <a:p>
            <a:pPr eaLnBrk="1" hangingPunct="1"/>
            <a:r>
              <a:rPr lang="zh-CN" altLang="en-US" smtClean="0">
                <a:ea typeface="宋体" panose="02010600030101010101" pitchFamily="2" charset="-122"/>
              </a:rPr>
              <a:t>招标文件的实质性要求一般包括：</a:t>
            </a:r>
          </a:p>
        </p:txBody>
      </p:sp>
      <p:sp>
        <p:nvSpPr>
          <p:cNvPr id="84996" name="Rectangle 3"/>
          <p:cNvSpPr>
            <a:spLocks noGrp="1" noChangeArrowheads="1"/>
          </p:cNvSpPr>
          <p:nvPr>
            <p:ph type="body" idx="1"/>
          </p:nvPr>
        </p:nvSpPr>
        <p:spPr>
          <a:xfrm>
            <a:off x="-40640" y="1123950"/>
            <a:ext cx="9220835" cy="6193155"/>
          </a:xfrm>
        </p:spPr>
        <p:txBody>
          <a:bodyPr/>
          <a:lstStyle/>
          <a:p>
            <a:pPr marL="0" indent="0" eaLnBrk="1" latinLnBrk="0" hangingPunct="1">
              <a:lnSpc>
                <a:spcPct val="100000"/>
              </a:lnSpc>
              <a:spcBef>
                <a:spcPts val="0"/>
              </a:spcBef>
              <a:buFont typeface="Wingdings" panose="05000000000000000000" pitchFamily="2" charset="2"/>
              <a:buNone/>
            </a:pPr>
            <a:r>
              <a:rPr lang="zh-CN" altLang="en-US" sz="2400" dirty="0" smtClean="0">
                <a:ea typeface="宋体" panose="02010600030101010101" pitchFamily="2" charset="-122"/>
                <a:sym typeface="+mn-ea"/>
              </a:rPr>
              <a:t>招标文件的实质性要求和条件一般包括项目的技术要求、技术标准、投标人资格、投标报价要求、标段、工期和拟签订合同的主要条款等。 以及：</a:t>
            </a:r>
            <a:r>
              <a:rPr lang="en-US" altLang="zh-CN" sz="2400" smtClean="0">
                <a:ea typeface="宋体" panose="02010600030101010101" pitchFamily="2" charset="-122"/>
              </a:rPr>
              <a:t>1)</a:t>
            </a:r>
            <a:r>
              <a:rPr lang="zh-CN" altLang="en-US" sz="2400" smtClean="0">
                <a:ea typeface="宋体" panose="02010600030101010101" pitchFamily="2" charset="-122"/>
              </a:rPr>
              <a:t>　投标保证金的数额、提交方式和投标保证金的有效期；</a:t>
            </a:r>
            <a:r>
              <a:rPr lang="en-US" altLang="zh-CN" sz="2400" smtClean="0">
                <a:ea typeface="宋体" panose="02010600030101010101" pitchFamily="2" charset="-122"/>
              </a:rPr>
              <a:t>2)</a:t>
            </a:r>
            <a:r>
              <a:rPr lang="zh-CN" altLang="en-US" sz="2400" smtClean="0">
                <a:ea typeface="宋体" panose="02010600030101010101" pitchFamily="2" charset="-122"/>
              </a:rPr>
              <a:t>　投标有效期和出现特殊情况的处理办法；</a:t>
            </a:r>
            <a:r>
              <a:rPr lang="en-US" altLang="zh-CN" sz="2400" smtClean="0">
                <a:ea typeface="宋体" panose="02010600030101010101" pitchFamily="2" charset="-122"/>
              </a:rPr>
              <a:t>3)</a:t>
            </a:r>
            <a:r>
              <a:rPr lang="zh-CN" altLang="en-US" sz="2400" smtClean="0">
                <a:ea typeface="宋体" panose="02010600030101010101" pitchFamily="2" charset="-122"/>
              </a:rPr>
              <a:t>　货物交货期和提供服务的时间；</a:t>
            </a:r>
            <a:r>
              <a:rPr lang="en-US" altLang="zh-CN" sz="2400" smtClean="0">
                <a:ea typeface="宋体" panose="02010600030101010101" pitchFamily="2" charset="-122"/>
              </a:rPr>
              <a:t>4)</a:t>
            </a:r>
            <a:r>
              <a:rPr lang="zh-CN" altLang="en-US" sz="2400" smtClean="0">
                <a:ea typeface="宋体" panose="02010600030101010101" pitchFamily="2" charset="-122"/>
              </a:rPr>
              <a:t>　是否允许价格调整及调整方法；</a:t>
            </a:r>
            <a:r>
              <a:rPr lang="en-US" altLang="zh-CN" sz="2400" smtClean="0">
                <a:ea typeface="宋体" panose="02010600030101010101" pitchFamily="2" charset="-122"/>
              </a:rPr>
              <a:t>5)</a:t>
            </a:r>
            <a:r>
              <a:rPr lang="zh-CN" altLang="en-US" sz="2400" smtClean="0">
                <a:ea typeface="宋体" panose="02010600030101010101" pitchFamily="2" charset="-122"/>
              </a:rPr>
              <a:t>　是否要求提交备选方案及备选方案的评审办法；</a:t>
            </a:r>
            <a:r>
              <a:rPr lang="en-US" altLang="zh-CN" sz="2400" smtClean="0">
                <a:ea typeface="宋体" panose="02010600030101010101" pitchFamily="2" charset="-122"/>
              </a:rPr>
              <a:t>6)</a:t>
            </a:r>
            <a:r>
              <a:rPr lang="zh-CN" altLang="en-US" sz="2400" smtClean="0">
                <a:ea typeface="宋体" panose="02010600030101010101" pitchFamily="2" charset="-122"/>
              </a:rPr>
              <a:t>　是否允许对非主体、非关键工作或货物进行分包及相应要求；</a:t>
            </a:r>
            <a:r>
              <a:rPr lang="en-US" altLang="zh-CN" sz="2400" smtClean="0">
                <a:ea typeface="宋体" panose="02010600030101010101" pitchFamily="2" charset="-122"/>
              </a:rPr>
              <a:t>7)</a:t>
            </a:r>
            <a:r>
              <a:rPr lang="zh-CN" altLang="en-US" sz="2400" smtClean="0">
                <a:ea typeface="宋体" panose="02010600030101010101" pitchFamily="2" charset="-122"/>
              </a:rPr>
              <a:t>　是否接受联合体投标及相应要求；</a:t>
            </a:r>
            <a:r>
              <a:rPr lang="en-US" altLang="zh-CN" sz="2400" smtClean="0">
                <a:ea typeface="宋体" panose="02010600030101010101" pitchFamily="2" charset="-122"/>
              </a:rPr>
              <a:t>8)</a:t>
            </a:r>
            <a:r>
              <a:rPr lang="zh-CN" altLang="en-US" sz="2400" smtClean="0">
                <a:ea typeface="宋体" panose="02010600030101010101" pitchFamily="2" charset="-122"/>
              </a:rPr>
              <a:t>　对采用工程量清单招标的，应当明确规定提供工程量清单及相应要求；</a:t>
            </a:r>
            <a:r>
              <a:rPr lang="en-US" altLang="zh-CN" sz="2400" smtClean="0">
                <a:ea typeface="宋体" panose="02010600030101010101" pitchFamily="2" charset="-122"/>
              </a:rPr>
              <a:t>9)</a:t>
            </a:r>
            <a:r>
              <a:rPr lang="zh-CN" altLang="en-US" sz="2400" smtClean="0">
                <a:ea typeface="宋体" panose="02010600030101010101" pitchFamily="2" charset="-122"/>
              </a:rPr>
              <a:t>　各项技术规格如安全、质量、环保和能耗等，是否符合国家国家强制性标准与规定；</a:t>
            </a:r>
            <a:r>
              <a:rPr lang="en-US" altLang="zh-CN" sz="2400" smtClean="0">
                <a:ea typeface="宋体" panose="02010600030101010101" pitchFamily="2" charset="-122"/>
              </a:rPr>
              <a:t>10)</a:t>
            </a:r>
            <a:r>
              <a:rPr lang="zh-CN" altLang="en-US" sz="2400" smtClean="0">
                <a:ea typeface="宋体" panose="02010600030101010101" pitchFamily="2" charset="-122"/>
              </a:rPr>
              <a:t>　不得要求或标明特定的生产供应者以及含有倾向或者排斥潜在投标人内容，若必须引用某一供应者的技术规格才能准确或清楚说明拟招标货物的技术规格时，必须明确其处理方法；</a:t>
            </a:r>
            <a:r>
              <a:rPr lang="en-US" altLang="zh-CN" sz="2400" smtClean="0">
                <a:ea typeface="宋体" panose="02010600030101010101" pitchFamily="2" charset="-122"/>
              </a:rPr>
              <a:t>11)</a:t>
            </a:r>
            <a:r>
              <a:rPr lang="zh-CN" altLang="en-US" sz="2400" smtClean="0">
                <a:ea typeface="宋体" panose="02010600030101010101" pitchFamily="2" charset="-122"/>
              </a:rPr>
              <a:t>　对投标文件的签署及密封要求；</a:t>
            </a:r>
            <a:r>
              <a:rPr lang="en-US" altLang="zh-CN" sz="2400" smtClean="0">
                <a:ea typeface="宋体" panose="02010600030101010101" pitchFamily="2" charset="-122"/>
              </a:rPr>
              <a:t>12)</a:t>
            </a:r>
            <a:r>
              <a:rPr lang="zh-CN" altLang="en-US" sz="2400" smtClean="0">
                <a:ea typeface="宋体" panose="02010600030101010101" pitchFamily="2" charset="-122"/>
              </a:rPr>
              <a:t>　履约保证金的数额和担保形式；</a:t>
            </a:r>
            <a:r>
              <a:rPr lang="en-US" altLang="zh-CN" sz="2400" smtClean="0">
                <a:ea typeface="宋体" panose="02010600030101010101" pitchFamily="2" charset="-122"/>
              </a:rPr>
              <a:t>13)</a:t>
            </a:r>
            <a:r>
              <a:rPr lang="zh-CN" altLang="en-US" sz="2400" smtClean="0">
                <a:ea typeface="宋体" panose="02010600030101010101" pitchFamily="2" charset="-122"/>
              </a:rPr>
              <a:t>　其他必须明确标明的实质性要求和条件。</a:t>
            </a: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标题 1"/>
          <p:cNvSpPr>
            <a:spLocks noGrp="1"/>
          </p:cNvSpPr>
          <p:nvPr>
            <p:ph type="title"/>
          </p:nvPr>
        </p:nvSpPr>
        <p:spPr>
          <a:xfrm>
            <a:off x="0" y="285728"/>
            <a:ext cx="9144000" cy="563563"/>
          </a:xfrm>
        </p:spPr>
        <p:txBody>
          <a:bodyPr/>
          <a:lstStyle/>
          <a:p>
            <a:r>
              <a:rPr lang="en-US" altLang="zh-CN" dirty="0" smtClean="0">
                <a:ea typeface="宋体" panose="02010600030101010101" pitchFamily="2" charset="-122"/>
              </a:rPr>
              <a:t>《</a:t>
            </a:r>
            <a:r>
              <a:rPr lang="zh-CN" altLang="zh-CN" dirty="0" smtClean="0">
                <a:ea typeface="宋体" panose="02010600030101010101" pitchFamily="2" charset="-122"/>
              </a:rPr>
              <a:t>中华人民共和国政府采购法</a:t>
            </a:r>
            <a:r>
              <a:rPr lang="en-US" altLang="zh-CN" dirty="0" smtClean="0">
                <a:ea typeface="宋体" panose="02010600030101010101" pitchFamily="2" charset="-122"/>
              </a:rPr>
              <a:t>》</a:t>
            </a:r>
            <a:br>
              <a:rPr lang="en-US" altLang="zh-CN" dirty="0" smtClean="0">
                <a:ea typeface="宋体" panose="02010600030101010101" pitchFamily="2" charset="-122"/>
              </a:rPr>
            </a:br>
            <a:r>
              <a:rPr lang="en-US" altLang="zh-CN" sz="3200" dirty="0" smtClean="0">
                <a:ea typeface="宋体" panose="02010600030101010101" pitchFamily="2" charset="-122"/>
              </a:rPr>
              <a:t>——</a:t>
            </a:r>
            <a:r>
              <a:rPr lang="zh-CN" altLang="en-US" sz="3200" dirty="0" smtClean="0">
                <a:ea typeface="宋体" panose="02010600030101010101" pitchFamily="2" charset="-122"/>
              </a:rPr>
              <a:t>投标人资格</a:t>
            </a:r>
          </a:p>
        </p:txBody>
      </p:sp>
      <p:sp>
        <p:nvSpPr>
          <p:cNvPr id="66562" name="内容占位符 2"/>
          <p:cNvSpPr>
            <a:spLocks noGrp="1"/>
          </p:cNvSpPr>
          <p:nvPr>
            <p:ph idx="1"/>
          </p:nvPr>
        </p:nvSpPr>
        <p:spPr>
          <a:xfrm>
            <a:off x="571472" y="1142984"/>
            <a:ext cx="8116279" cy="5248275"/>
          </a:xfrm>
        </p:spPr>
        <p:txBody>
          <a:bodyPr/>
          <a:lstStyle/>
          <a:p>
            <a:pPr marL="0" indent="0" latinLnBrk="0">
              <a:spcBef>
                <a:spcPts val="600"/>
              </a:spcBef>
              <a:buNone/>
            </a:pPr>
            <a:r>
              <a:rPr altLang="zh-CN" sz="2400" b="1" dirty="0" smtClean="0">
                <a:ea typeface="宋体" panose="02010600030101010101" pitchFamily="2" charset="-122"/>
              </a:rPr>
              <a:t>第二十二条</a:t>
            </a:r>
            <a:r>
              <a:rPr altLang="zh-CN" sz="2400" dirty="0" smtClean="0">
                <a:ea typeface="宋体" panose="02010600030101010101" pitchFamily="2" charset="-122"/>
              </a:rPr>
              <a:t>　供应商参加政府采购活动应当具备下列条件：</a:t>
            </a:r>
          </a:p>
          <a:p>
            <a:pPr marL="0" indent="0" latinLnBrk="0">
              <a:spcBef>
                <a:spcPts val="600"/>
              </a:spcBef>
              <a:buNone/>
            </a:pPr>
            <a:r>
              <a:rPr altLang="zh-CN" sz="2400" dirty="0" smtClean="0">
                <a:ea typeface="宋体" panose="02010600030101010101" pitchFamily="2" charset="-122"/>
              </a:rPr>
              <a:t>（一）具有独立承担民事责任的能力；</a:t>
            </a:r>
          </a:p>
          <a:p>
            <a:pPr marL="0" indent="0" latinLnBrk="0">
              <a:spcBef>
                <a:spcPts val="600"/>
              </a:spcBef>
              <a:buNone/>
            </a:pPr>
            <a:r>
              <a:rPr altLang="zh-CN" sz="2400" dirty="0" smtClean="0">
                <a:ea typeface="宋体" panose="02010600030101010101" pitchFamily="2" charset="-122"/>
              </a:rPr>
              <a:t>（二）具有良好的商业信誉和健全的财务会计制度；</a:t>
            </a:r>
          </a:p>
          <a:p>
            <a:pPr marL="0" indent="0" latinLnBrk="0">
              <a:spcBef>
                <a:spcPts val="600"/>
              </a:spcBef>
              <a:buNone/>
            </a:pPr>
            <a:r>
              <a:rPr altLang="zh-CN" sz="2400" dirty="0" smtClean="0">
                <a:ea typeface="宋体" panose="02010600030101010101" pitchFamily="2" charset="-122"/>
              </a:rPr>
              <a:t>（三）具有履行合同所必需的设备和专业技术能力；</a:t>
            </a:r>
          </a:p>
          <a:p>
            <a:pPr marL="0" indent="0" latinLnBrk="0">
              <a:spcBef>
                <a:spcPts val="600"/>
              </a:spcBef>
              <a:buNone/>
            </a:pPr>
            <a:r>
              <a:rPr altLang="zh-CN" sz="2400" dirty="0" smtClean="0">
                <a:ea typeface="宋体" panose="02010600030101010101" pitchFamily="2" charset="-122"/>
              </a:rPr>
              <a:t>（四）有依法缴纳税收和社会保障资金的良好记录；</a:t>
            </a:r>
          </a:p>
          <a:p>
            <a:pPr marL="0" indent="0" latinLnBrk="0">
              <a:spcBef>
                <a:spcPts val="600"/>
              </a:spcBef>
              <a:buNone/>
            </a:pPr>
            <a:r>
              <a:rPr altLang="zh-CN" sz="2400" dirty="0" smtClean="0">
                <a:ea typeface="宋体" panose="02010600030101010101" pitchFamily="2" charset="-122"/>
              </a:rPr>
              <a:t>（五）参加政府采购活动前三年内，在经营活动中没有重大违法记录；</a:t>
            </a:r>
          </a:p>
          <a:p>
            <a:pPr marL="0" indent="0" latinLnBrk="0">
              <a:spcBef>
                <a:spcPts val="600"/>
              </a:spcBef>
              <a:buNone/>
            </a:pPr>
            <a:r>
              <a:rPr altLang="zh-CN" sz="2400" dirty="0" smtClean="0">
                <a:ea typeface="宋体" panose="02010600030101010101" pitchFamily="2" charset="-122"/>
              </a:rPr>
              <a:t>（六）法律、行政法规规定的其他条件。</a:t>
            </a:r>
          </a:p>
          <a:p>
            <a:pPr marL="0" indent="0" latinLnBrk="0">
              <a:spcBef>
                <a:spcPts val="600"/>
              </a:spcBef>
              <a:buNone/>
            </a:pPr>
            <a:r>
              <a:rPr altLang="zh-CN" sz="2400" dirty="0" smtClean="0">
                <a:ea typeface="宋体" panose="02010600030101010101" pitchFamily="2" charset="-122"/>
              </a:rPr>
              <a:t>采购人可以根据采购项目的特殊要求，规定供应商的特定条件，但不得以不合理的条件对供应商实行差别待遇或者歧视待遇。</a:t>
            </a:r>
          </a:p>
        </p:txBody>
      </p:sp>
      <p:sp>
        <p:nvSpPr>
          <p:cNvPr id="4" name="页脚占位符 3"/>
          <p:cNvSpPr>
            <a:spLocks noGrp="1"/>
          </p:cNvSpPr>
          <p:nvPr>
            <p:ph type="ftr" sz="quarter" idx="10"/>
          </p:nvPr>
        </p:nvSpPr>
        <p:spPr/>
        <p:txBody>
          <a:bodyPr/>
          <a:lstStyle/>
          <a:p>
            <a:pPr>
              <a:defRPr/>
            </a:pPr>
            <a:r>
              <a:rPr lang="en-US" altLang="zh-CN" smtClean="0"/>
              <a:t>DuJing</a:t>
            </a:r>
            <a:endParaRPr lang="en-US" altLang="zh-CN"/>
          </a:p>
        </p:txBody>
      </p:sp>
      <p:sp>
        <p:nvSpPr>
          <p:cNvPr id="5" name="对角圆角矩形 4"/>
          <p:cNvSpPr/>
          <p:nvPr/>
        </p:nvSpPr>
        <p:spPr>
          <a:xfrm>
            <a:off x="214282" y="5857892"/>
            <a:ext cx="8674103" cy="857256"/>
          </a:xfrm>
          <a:prstGeom prst="round2DiagRect">
            <a:avLst/>
          </a:prstGeom>
          <a:solidFill>
            <a:srgbClr val="00B050"/>
          </a:solidFill>
          <a:ln w="9525" cap="flat" cmpd="sng" algn="ctr">
            <a:noFill/>
            <a:prstDash val="solid"/>
            <a:round/>
            <a:headEnd type="none" w="med" len="med"/>
            <a:tailEnd type="none" w="med" len="med"/>
          </a:ln>
        </p:spPr>
        <p:txBody>
          <a:bodyPr vert="horz" wrap="square" lIns="91440" tIns="45720" rIns="91440" bIns="45720" numCol="1" anchor="t" anchorCtr="0" compatLnSpc="1"/>
          <a:lstStyle/>
          <a:p>
            <a:pPr>
              <a:spcBef>
                <a:spcPts val="0"/>
              </a:spcBef>
            </a:pPr>
            <a:r>
              <a:rPr lang="en-US" altLang="zh-CN" sz="2400" dirty="0" smtClean="0"/>
              <a:t>《</a:t>
            </a:r>
            <a:r>
              <a:rPr lang="zh-CN" altLang="en-US" sz="2400" dirty="0" smtClean="0"/>
              <a:t>政府采购货物和服务招标投标管理办法</a:t>
            </a:r>
            <a:r>
              <a:rPr lang="en-US" altLang="zh-CN" sz="2400" dirty="0" smtClean="0"/>
              <a:t>》</a:t>
            </a:r>
            <a:r>
              <a:rPr lang="zh-CN" altLang="en-US" sz="2400" b="1" dirty="0" smtClean="0"/>
              <a:t>第三十条</a:t>
            </a:r>
            <a:r>
              <a:rPr lang="zh-CN" altLang="en-US" sz="2400" dirty="0" smtClean="0"/>
              <a:t> 投标人，是指响应招标、参加投标竞争的法人、</a:t>
            </a:r>
            <a:r>
              <a:rPr lang="zh-CN" altLang="en-US" sz="2400" b="1" dirty="0" smtClean="0">
                <a:solidFill>
                  <a:srgbClr val="FF0000"/>
                </a:solidFill>
              </a:rPr>
              <a:t>其他组织</a:t>
            </a:r>
            <a:r>
              <a:rPr lang="zh-CN" altLang="en-US" sz="2400" dirty="0" smtClean="0"/>
              <a:t>或者自然人。 </a:t>
            </a:r>
          </a:p>
          <a:p>
            <a:pPr>
              <a:spcBef>
                <a:spcPts val="0"/>
              </a:spcBef>
            </a:pPr>
            <a:endParaRPr kumimoji="0" lang="en-US" altLang="en-US" sz="24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标题 1"/>
          <p:cNvSpPr>
            <a:spLocks noGrp="1"/>
          </p:cNvSpPr>
          <p:nvPr>
            <p:ph type="title"/>
          </p:nvPr>
        </p:nvSpPr>
        <p:spPr>
          <a:xfrm>
            <a:off x="0" y="152400"/>
            <a:ext cx="9144000" cy="563563"/>
          </a:xfrm>
        </p:spPr>
        <p:txBody>
          <a:bodyPr/>
          <a:lstStyle/>
          <a:p>
            <a:r>
              <a:rPr lang="zh-CN" altLang="en-US" dirty="0" smtClean="0">
                <a:latin typeface="Arial" panose="020B0604020202020204" pitchFamily="34" charset="0"/>
                <a:ea typeface="宋体" panose="02010600030101010101" pitchFamily="2" charset="-122"/>
              </a:rPr>
              <a:t>分公司可以独立承担部分民事责任</a:t>
            </a:r>
            <a:endParaRPr lang="zh-CN" altLang="en-US" dirty="0" smtClean="0">
              <a:ea typeface="宋体" panose="02010600030101010101" pitchFamily="2" charset="-122"/>
            </a:endParaRPr>
          </a:p>
        </p:txBody>
      </p:sp>
      <p:sp>
        <p:nvSpPr>
          <p:cNvPr id="66562" name="内容占位符 2"/>
          <p:cNvSpPr>
            <a:spLocks noGrp="1"/>
          </p:cNvSpPr>
          <p:nvPr>
            <p:ph idx="1"/>
          </p:nvPr>
        </p:nvSpPr>
        <p:spPr>
          <a:xfrm>
            <a:off x="714347" y="1571612"/>
            <a:ext cx="7757187" cy="4929201"/>
          </a:xfrm>
        </p:spPr>
        <p:txBody>
          <a:bodyPr/>
          <a:lstStyle/>
          <a:p>
            <a:pPr marL="0" indent="0" latinLnBrk="0">
              <a:spcBef>
                <a:spcPts val="0"/>
              </a:spcBef>
              <a:buNone/>
            </a:pPr>
            <a:r>
              <a:rPr lang="zh-CN" altLang="en-US" sz="2400" b="1" dirty="0" smtClean="0">
                <a:latin typeface="Arial" panose="020B0604020202020204" pitchFamily="34" charset="0"/>
                <a:ea typeface="宋体" panose="02010600030101010101" pitchFamily="2" charset="-122"/>
              </a:rPr>
              <a:t>《民法总则》 </a:t>
            </a:r>
            <a:r>
              <a:rPr lang="en-US" altLang="en-US" sz="2400" b="1" dirty="0" err="1" smtClean="0">
                <a:latin typeface="Arial" panose="020B0604020202020204" pitchFamily="34" charset="0"/>
                <a:ea typeface="宋体" panose="02010600030101010101" pitchFamily="2" charset="-122"/>
              </a:rPr>
              <a:t>第七十四条</a:t>
            </a:r>
            <a:r>
              <a:rPr lang="en-US" altLang="en-US" sz="2400" dirty="0" smtClean="0">
                <a:latin typeface="Arial" panose="020B0604020202020204" pitchFamily="34" charset="0"/>
                <a:ea typeface="宋体" panose="02010600030101010101" pitchFamily="2" charset="-122"/>
              </a:rPr>
              <a:t>　</a:t>
            </a:r>
            <a:r>
              <a:rPr lang="en-US" altLang="en-US" sz="2400" dirty="0" err="1" smtClean="0">
                <a:latin typeface="Arial" panose="020B0604020202020204" pitchFamily="34" charset="0"/>
                <a:ea typeface="宋体" panose="02010600030101010101" pitchFamily="2" charset="-122"/>
              </a:rPr>
              <a:t>法人可以依法设立分支机构</a:t>
            </a:r>
            <a:r>
              <a:rPr lang="en-US" altLang="en-US" sz="2400" dirty="0" smtClean="0">
                <a:latin typeface="Arial" panose="020B0604020202020204" pitchFamily="34" charset="0"/>
                <a:ea typeface="宋体" panose="02010600030101010101" pitchFamily="2" charset="-122"/>
              </a:rPr>
              <a:t>。</a:t>
            </a:r>
            <a:r>
              <a:rPr lang="en-US" altLang="en-US" sz="2400" dirty="0" err="1" smtClean="0">
                <a:latin typeface="Arial" panose="020B0604020202020204" pitchFamily="34" charset="0"/>
                <a:ea typeface="宋体" panose="02010600030101010101" pitchFamily="2" charset="-122"/>
              </a:rPr>
              <a:t>法律、行政法规规定分支机构应当登记的，依照其规定</a:t>
            </a:r>
            <a:r>
              <a:rPr lang="en-US" altLang="en-US" sz="2400" dirty="0" smtClean="0">
                <a:latin typeface="Arial" panose="020B0604020202020204" pitchFamily="34" charset="0"/>
                <a:ea typeface="宋体" panose="02010600030101010101" pitchFamily="2" charset="-122"/>
              </a:rPr>
              <a:t>。</a:t>
            </a:r>
            <a:r>
              <a:rPr lang="en-US" altLang="en-US" sz="2400" dirty="0" err="1" smtClean="0">
                <a:latin typeface="Arial" panose="020B0604020202020204" pitchFamily="34" charset="0"/>
                <a:ea typeface="宋体" panose="02010600030101010101" pitchFamily="2" charset="-122"/>
              </a:rPr>
              <a:t>分支机构以自己的名义从事民事活动，产生的民事责任由法人承担；也可以先以该分支机构管理的财产承担，不足以承担的，由法人承担</a:t>
            </a:r>
            <a:r>
              <a:rPr lang="en-US" altLang="en-US" sz="2400" dirty="0" smtClean="0">
                <a:latin typeface="Arial" panose="020B0604020202020204" pitchFamily="34" charset="0"/>
                <a:ea typeface="宋体" panose="02010600030101010101" pitchFamily="2" charset="-122"/>
              </a:rPr>
              <a:t>。</a:t>
            </a:r>
          </a:p>
          <a:p>
            <a:pPr marL="0" indent="0" latinLnBrk="0">
              <a:spcBef>
                <a:spcPts val="0"/>
              </a:spcBef>
              <a:buNone/>
            </a:pPr>
            <a:endParaRPr lang="en-US" altLang="zh-CN" sz="2400" dirty="0" smtClean="0">
              <a:latin typeface="Arial" panose="020B0604020202020204" pitchFamily="34" charset="0"/>
              <a:ea typeface="宋体" panose="02010600030101010101" pitchFamily="2" charset="-122"/>
            </a:endParaRPr>
          </a:p>
          <a:p>
            <a:pPr>
              <a:buNone/>
            </a:pPr>
            <a:r>
              <a:rPr lang="zh-CN" altLang="en-US" sz="2400" b="1" dirty="0" smtClean="0"/>
              <a:t>  </a:t>
            </a:r>
            <a:r>
              <a:rPr lang="en-US" altLang="zh-CN" sz="2400" b="1" dirty="0" smtClean="0"/>
              <a:t>《</a:t>
            </a:r>
            <a:r>
              <a:rPr lang="zh-CN" altLang="en-US" sz="2400" b="1" dirty="0" smtClean="0"/>
              <a:t>公司法</a:t>
            </a:r>
            <a:r>
              <a:rPr lang="en-US" altLang="zh-CN" sz="2400" b="1" dirty="0" smtClean="0"/>
              <a:t>》</a:t>
            </a:r>
            <a:r>
              <a:rPr lang="zh-CN" altLang="en-US" sz="2400" b="1" dirty="0" smtClean="0"/>
              <a:t>第十四条 分公司与子公司</a:t>
            </a:r>
            <a:r>
              <a:rPr lang="zh-CN" altLang="en-US" sz="2400" dirty="0" smtClean="0"/>
              <a:t>公司可以设立分公司。设立分公司，应当向公司登记机关申请登记，领取营业执照。分公司不具有法人资格，其民事责任由公司承担。 公司可以设立子公司，子公司具有法人资格，依法独立承担民事责任。</a:t>
            </a:r>
          </a:p>
          <a:p>
            <a:pPr marL="0" indent="0" latinLnBrk="0">
              <a:spcBef>
                <a:spcPts val="0"/>
              </a:spcBef>
              <a:buNone/>
            </a:pPr>
            <a:endParaRPr altLang="zh-CN" sz="2400" dirty="0"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标题 1"/>
          <p:cNvSpPr>
            <a:spLocks noGrp="1"/>
          </p:cNvSpPr>
          <p:nvPr>
            <p:ph type="title"/>
          </p:nvPr>
        </p:nvSpPr>
        <p:spPr>
          <a:xfrm>
            <a:off x="0" y="152400"/>
            <a:ext cx="9144000" cy="563563"/>
          </a:xfrm>
        </p:spPr>
        <p:txBody>
          <a:bodyPr/>
          <a:lstStyle/>
          <a:p>
            <a:r>
              <a:rPr lang="en-US" altLang="zh-CN" smtClean="0">
                <a:ea typeface="宋体" panose="02010600030101010101" pitchFamily="2" charset="-122"/>
              </a:rPr>
              <a:t>《</a:t>
            </a:r>
            <a:r>
              <a:rPr lang="zh-CN" altLang="zh-CN" smtClean="0">
                <a:ea typeface="宋体" panose="02010600030101010101" pitchFamily="2" charset="-122"/>
              </a:rPr>
              <a:t>中华人民共和国政府采购法实施条例</a:t>
            </a:r>
            <a:r>
              <a:rPr lang="en-US" altLang="zh-CN" smtClean="0">
                <a:ea typeface="宋体" panose="02010600030101010101" pitchFamily="2" charset="-122"/>
              </a:rPr>
              <a:t>》</a:t>
            </a:r>
            <a:endParaRPr lang="zh-CN" altLang="en-US" smtClean="0">
              <a:ea typeface="宋体" panose="02010600030101010101" pitchFamily="2" charset="-122"/>
            </a:endParaRPr>
          </a:p>
        </p:txBody>
      </p:sp>
      <p:sp>
        <p:nvSpPr>
          <p:cNvPr id="66562" name="内容占位符 2"/>
          <p:cNvSpPr>
            <a:spLocks noGrp="1"/>
          </p:cNvSpPr>
          <p:nvPr>
            <p:ph idx="1"/>
          </p:nvPr>
        </p:nvSpPr>
        <p:spPr>
          <a:xfrm>
            <a:off x="457200" y="1252538"/>
            <a:ext cx="8229600" cy="5248275"/>
          </a:xfrm>
        </p:spPr>
        <p:txBody>
          <a:bodyPr/>
          <a:lstStyle/>
          <a:p>
            <a:r>
              <a:rPr lang="zh-CN" altLang="zh-CN" sz="2400" b="1" dirty="0" smtClean="0">
                <a:ea typeface="宋体" panose="02010600030101010101" pitchFamily="2" charset="-122"/>
              </a:rPr>
              <a:t>第十七条</a:t>
            </a:r>
            <a:r>
              <a:rPr lang="zh-CN" altLang="zh-CN" sz="2400" dirty="0" smtClean="0">
                <a:ea typeface="宋体" panose="02010600030101010101" pitchFamily="2" charset="-122"/>
              </a:rPr>
              <a:t>　参加政府采购活动的供应商应当具备政府采购法第二十二条第一款规定的条件，提供下列材料：</a:t>
            </a:r>
            <a:r>
              <a:rPr lang="en-US" altLang="zh-CN" sz="2400" dirty="0" smtClean="0">
                <a:ea typeface="宋体" panose="02010600030101010101" pitchFamily="2" charset="-122"/>
              </a:rPr>
              <a:t/>
            </a:r>
            <a:br>
              <a:rPr lang="en-US" altLang="zh-CN" sz="2400" dirty="0" smtClean="0">
                <a:ea typeface="宋体" panose="02010600030101010101" pitchFamily="2" charset="-122"/>
              </a:rPr>
            </a:br>
            <a:r>
              <a:rPr lang="zh-CN" altLang="zh-CN" sz="2400" dirty="0" smtClean="0">
                <a:ea typeface="宋体" panose="02010600030101010101" pitchFamily="2" charset="-122"/>
              </a:rPr>
              <a:t>（一）法人或者其他组织的营业执照等证明文件，自然人的身份证明；</a:t>
            </a:r>
            <a:r>
              <a:rPr lang="en-US" altLang="zh-CN" sz="2400" dirty="0" smtClean="0">
                <a:ea typeface="宋体" panose="02010600030101010101" pitchFamily="2" charset="-122"/>
              </a:rPr>
              <a:t/>
            </a:r>
            <a:br>
              <a:rPr lang="en-US" altLang="zh-CN" sz="2400" dirty="0" smtClean="0">
                <a:ea typeface="宋体" panose="02010600030101010101" pitchFamily="2" charset="-122"/>
              </a:rPr>
            </a:br>
            <a:r>
              <a:rPr lang="zh-CN" altLang="zh-CN" sz="2400" dirty="0" smtClean="0">
                <a:ea typeface="宋体" panose="02010600030101010101" pitchFamily="2" charset="-122"/>
              </a:rPr>
              <a:t>（二）财务状况报告，依法缴纳税收和社会保障资金的相关材料；</a:t>
            </a:r>
            <a:r>
              <a:rPr lang="en-US" altLang="zh-CN" sz="2400" dirty="0" smtClean="0">
                <a:ea typeface="宋体" panose="02010600030101010101" pitchFamily="2" charset="-122"/>
              </a:rPr>
              <a:t/>
            </a:r>
            <a:br>
              <a:rPr lang="en-US" altLang="zh-CN" sz="2400" dirty="0" smtClean="0">
                <a:ea typeface="宋体" panose="02010600030101010101" pitchFamily="2" charset="-122"/>
              </a:rPr>
            </a:br>
            <a:r>
              <a:rPr lang="zh-CN" altLang="zh-CN" sz="2400" dirty="0" smtClean="0">
                <a:ea typeface="宋体" panose="02010600030101010101" pitchFamily="2" charset="-122"/>
              </a:rPr>
              <a:t>（三）具备履行合同所必需的设备和专业技术能力的证明材料；</a:t>
            </a:r>
            <a:r>
              <a:rPr lang="en-US" altLang="zh-CN" sz="2400" dirty="0" smtClean="0">
                <a:ea typeface="宋体" panose="02010600030101010101" pitchFamily="2" charset="-122"/>
              </a:rPr>
              <a:t/>
            </a:r>
            <a:br>
              <a:rPr lang="en-US" altLang="zh-CN" sz="2400" dirty="0" smtClean="0">
                <a:ea typeface="宋体" panose="02010600030101010101" pitchFamily="2" charset="-122"/>
              </a:rPr>
            </a:br>
            <a:r>
              <a:rPr lang="zh-CN" altLang="zh-CN" sz="2400" dirty="0" smtClean="0">
                <a:ea typeface="宋体" panose="02010600030101010101" pitchFamily="2" charset="-122"/>
              </a:rPr>
              <a:t>（四）参加政府采购活动前</a:t>
            </a:r>
            <a:r>
              <a:rPr lang="en-US" altLang="zh-CN" sz="2400" dirty="0" smtClean="0">
                <a:ea typeface="宋体" panose="02010600030101010101" pitchFamily="2" charset="-122"/>
              </a:rPr>
              <a:t>3</a:t>
            </a:r>
            <a:r>
              <a:rPr lang="zh-CN" altLang="zh-CN" sz="2400" dirty="0" smtClean="0">
                <a:ea typeface="宋体" panose="02010600030101010101" pitchFamily="2" charset="-122"/>
              </a:rPr>
              <a:t>年内在经营活动中没有重大违法记录的书面声明；</a:t>
            </a:r>
            <a:r>
              <a:rPr lang="en-US" altLang="zh-CN" sz="2400" dirty="0" smtClean="0">
                <a:ea typeface="宋体" panose="02010600030101010101" pitchFamily="2" charset="-122"/>
              </a:rPr>
              <a:t/>
            </a:r>
            <a:br>
              <a:rPr lang="en-US" altLang="zh-CN" sz="2400" dirty="0" smtClean="0">
                <a:ea typeface="宋体" panose="02010600030101010101" pitchFamily="2" charset="-122"/>
              </a:rPr>
            </a:br>
            <a:r>
              <a:rPr lang="zh-CN" altLang="zh-CN" sz="2400" dirty="0" smtClean="0">
                <a:ea typeface="宋体" panose="02010600030101010101" pitchFamily="2" charset="-122"/>
              </a:rPr>
              <a:t>（五）具备法律、行政法规规定的其他条件的证明材料。</a:t>
            </a:r>
            <a:endParaRPr lang="en-US" altLang="zh-CN" sz="2400" dirty="0" smtClean="0">
              <a:ea typeface="宋体" panose="02010600030101010101" pitchFamily="2" charset="-122"/>
            </a:endParaRPr>
          </a:p>
          <a:p>
            <a:pPr>
              <a:buFont typeface="Wingdings" panose="05000000000000000000" pitchFamily="2" charset="2"/>
              <a:buNone/>
            </a:pPr>
            <a:r>
              <a:rPr lang="en-US" altLang="zh-CN" sz="2400" dirty="0" smtClean="0">
                <a:ea typeface="宋体" panose="02010600030101010101" pitchFamily="2" charset="-122"/>
              </a:rPr>
              <a:t/>
            </a:r>
            <a:br>
              <a:rPr lang="en-US" altLang="zh-CN" sz="2400" dirty="0" smtClean="0">
                <a:ea typeface="宋体" panose="02010600030101010101" pitchFamily="2" charset="-122"/>
              </a:rPr>
            </a:br>
            <a:r>
              <a:rPr lang="zh-CN" altLang="zh-CN" sz="2400" dirty="0" smtClean="0">
                <a:ea typeface="宋体" panose="02010600030101010101" pitchFamily="2" charset="-122"/>
              </a:rPr>
              <a:t>采购项目有特殊要求的，供应商还应当提供其符合特殊要求的证明材料或者情况说明。</a:t>
            </a:r>
            <a:r>
              <a:rPr lang="en-US" altLang="zh-CN" sz="2400" dirty="0" smtClean="0">
                <a:ea typeface="宋体" panose="02010600030101010101" pitchFamily="2" charset="-122"/>
              </a:rPr>
              <a:t/>
            </a:r>
            <a:br>
              <a:rPr lang="en-US" altLang="zh-CN" sz="2400" dirty="0" smtClean="0">
                <a:ea typeface="宋体" panose="02010600030101010101" pitchFamily="2" charset="-122"/>
              </a:rPr>
            </a:br>
            <a:endParaRPr lang="zh-CN" altLang="en-US" sz="2400" dirty="0"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标题 1"/>
          <p:cNvSpPr>
            <a:spLocks noGrp="1"/>
          </p:cNvSpPr>
          <p:nvPr>
            <p:ph type="title"/>
          </p:nvPr>
        </p:nvSpPr>
        <p:spPr>
          <a:xfrm>
            <a:off x="304800" y="222250"/>
            <a:ext cx="8458200" cy="563563"/>
          </a:xfrm>
        </p:spPr>
        <p:txBody>
          <a:bodyPr/>
          <a:lstStyle/>
          <a:p>
            <a:r>
              <a:rPr lang="zh-CN" altLang="en-US" smtClean="0">
                <a:ea typeface="宋体" panose="02010600030101010101" pitchFamily="2" charset="-122"/>
              </a:rPr>
              <a:t>关联供应商参加政府采购活动的限制</a:t>
            </a:r>
            <a:r>
              <a:rPr lang="en-US" altLang="zh-CN" smtClean="0">
                <a:ea typeface="宋体" panose="02010600030101010101" pitchFamily="2" charset="-122"/>
              </a:rPr>
              <a:t/>
            </a:r>
            <a:br>
              <a:rPr lang="en-US" altLang="zh-CN" smtClean="0">
                <a:ea typeface="宋体" panose="02010600030101010101" pitchFamily="2" charset="-122"/>
              </a:rPr>
            </a:br>
            <a:r>
              <a:rPr lang="en-US" altLang="zh-CN" sz="2800" smtClean="0">
                <a:ea typeface="宋体" panose="02010600030101010101" pitchFamily="2" charset="-122"/>
              </a:rPr>
              <a:t>《</a:t>
            </a:r>
            <a:r>
              <a:rPr lang="zh-CN" altLang="en-US" sz="2800" smtClean="0">
                <a:ea typeface="宋体" panose="02010600030101010101" pitchFamily="2" charset="-122"/>
              </a:rPr>
              <a:t>政府采购法实施条例</a:t>
            </a:r>
            <a:r>
              <a:rPr lang="en-US" altLang="zh-CN" sz="2800" smtClean="0">
                <a:ea typeface="宋体" panose="02010600030101010101" pitchFamily="2" charset="-122"/>
              </a:rPr>
              <a:t>》</a:t>
            </a:r>
            <a:endParaRPr lang="zh-CN" altLang="en-US" sz="2800" smtClean="0">
              <a:ea typeface="宋体" panose="02010600030101010101" pitchFamily="2" charset="-122"/>
            </a:endParaRPr>
          </a:p>
        </p:txBody>
      </p:sp>
      <p:sp>
        <p:nvSpPr>
          <p:cNvPr id="67586" name="内容占位符 2"/>
          <p:cNvSpPr>
            <a:spLocks noGrp="1"/>
          </p:cNvSpPr>
          <p:nvPr>
            <p:ph idx="1"/>
          </p:nvPr>
        </p:nvSpPr>
        <p:spPr>
          <a:xfrm>
            <a:off x="457200" y="1252538"/>
            <a:ext cx="8229600" cy="5248275"/>
          </a:xfrm>
        </p:spPr>
        <p:txBody>
          <a:bodyPr/>
          <a:lstStyle/>
          <a:p>
            <a:r>
              <a:rPr lang="zh-CN" sz="2400" b="1" dirty="0" smtClean="0">
                <a:ea typeface="宋体" panose="02010600030101010101" pitchFamily="2" charset="-122"/>
              </a:rPr>
              <a:t>第十八条</a:t>
            </a:r>
            <a:r>
              <a:rPr lang="zh-CN" sz="2400" dirty="0" smtClean="0">
                <a:ea typeface="宋体" panose="02010600030101010101" pitchFamily="2" charset="-122"/>
              </a:rPr>
              <a:t>　单位负责人为</a:t>
            </a:r>
            <a:r>
              <a:rPr lang="zh-CN" sz="2400" b="1" dirty="0" smtClean="0">
                <a:solidFill>
                  <a:srgbClr val="FF0000"/>
                </a:solidFill>
                <a:ea typeface="宋体" panose="02010600030101010101" pitchFamily="2" charset="-122"/>
              </a:rPr>
              <a:t>同一人</a:t>
            </a:r>
            <a:r>
              <a:rPr lang="zh-CN" sz="2400" dirty="0" smtClean="0">
                <a:ea typeface="宋体" panose="02010600030101010101" pitchFamily="2" charset="-122"/>
              </a:rPr>
              <a:t>或者存在直接</a:t>
            </a:r>
            <a:r>
              <a:rPr lang="zh-CN" sz="2400" b="1" dirty="0" smtClean="0">
                <a:solidFill>
                  <a:srgbClr val="FF0000"/>
                </a:solidFill>
                <a:ea typeface="宋体" panose="02010600030101010101" pitchFamily="2" charset="-122"/>
              </a:rPr>
              <a:t>控股</a:t>
            </a:r>
            <a:r>
              <a:rPr lang="zh-CN" sz="2400" dirty="0" smtClean="0">
                <a:ea typeface="宋体" panose="02010600030101010101" pitchFamily="2" charset="-122"/>
              </a:rPr>
              <a:t>、</a:t>
            </a:r>
            <a:r>
              <a:rPr lang="zh-CN" sz="2400" b="1" dirty="0" smtClean="0">
                <a:solidFill>
                  <a:srgbClr val="FF0000"/>
                </a:solidFill>
                <a:ea typeface="宋体" panose="02010600030101010101" pitchFamily="2" charset="-122"/>
              </a:rPr>
              <a:t>管理</a:t>
            </a:r>
            <a:r>
              <a:rPr lang="zh-CN" sz="2400" dirty="0" smtClean="0">
                <a:ea typeface="宋体" panose="02010600030101010101" pitchFamily="2" charset="-122"/>
              </a:rPr>
              <a:t>关系的不同供应商，不得参加同一合同项下的政府采购活动。</a:t>
            </a:r>
            <a:r>
              <a:rPr lang="zh-CN" altLang="en-US" sz="2400" dirty="0" smtClean="0">
                <a:ea typeface="宋体" panose="02010600030101010101" pitchFamily="2" charset="-122"/>
              </a:rPr>
              <a:t/>
            </a:r>
            <a:br>
              <a:rPr lang="zh-CN" altLang="en-US" sz="2400" dirty="0" smtClean="0">
                <a:ea typeface="宋体" panose="02010600030101010101" pitchFamily="2" charset="-122"/>
              </a:rPr>
            </a:br>
            <a:r>
              <a:rPr lang="zh-CN" sz="2400" dirty="0" smtClean="0">
                <a:ea typeface="宋体" panose="02010600030101010101" pitchFamily="2" charset="-122"/>
              </a:rPr>
              <a:t>　　除单一来源采购项目外，为采购项目提供整体设计、规范编制或者项目管理、监理、检测等服务的供应商，不得再参加该采购项目的其他采购活动。</a:t>
            </a:r>
            <a:endParaRPr lang="en-US" altLang="zh-CN" sz="2400" dirty="0" smtClean="0">
              <a:ea typeface="宋体" panose="02010600030101010101" pitchFamily="2" charset="-122"/>
            </a:endParaRPr>
          </a:p>
          <a:p>
            <a:endParaRPr lang="en-US" altLang="zh-CN" sz="2400" dirty="0" smtClean="0">
              <a:ea typeface="宋体" panose="02010600030101010101" pitchFamily="2" charset="-122"/>
            </a:endParaRPr>
          </a:p>
          <a:p>
            <a:r>
              <a:rPr lang="zh-CN" sz="2400" b="1" dirty="0" smtClean="0">
                <a:ea typeface="宋体" panose="02010600030101010101" pitchFamily="2" charset="-122"/>
              </a:rPr>
              <a:t>第二十二条</a:t>
            </a:r>
            <a:r>
              <a:rPr lang="zh-CN" sz="2400" dirty="0" smtClean="0">
                <a:ea typeface="宋体" panose="02010600030101010101" pitchFamily="2" charset="-122"/>
              </a:rPr>
              <a:t>　联合体中有同类资质的供应商按照联合体分工承担相同工作的，应当按照资质等级较低的供应商确定资质等级。</a:t>
            </a:r>
            <a:r>
              <a:rPr lang="zh-CN" altLang="en-US" sz="2400" dirty="0" smtClean="0">
                <a:ea typeface="宋体" panose="02010600030101010101" pitchFamily="2" charset="-122"/>
              </a:rPr>
              <a:t/>
            </a:r>
            <a:br>
              <a:rPr lang="zh-CN" altLang="en-US" sz="2400" dirty="0" smtClean="0">
                <a:ea typeface="宋体" panose="02010600030101010101" pitchFamily="2" charset="-122"/>
              </a:rPr>
            </a:br>
            <a:r>
              <a:rPr lang="zh-CN" sz="2400" dirty="0" smtClean="0">
                <a:ea typeface="宋体" panose="02010600030101010101" pitchFamily="2" charset="-122"/>
              </a:rPr>
              <a:t>　　以联合体形式参加政府采购活动的，联合体各方不得再单独参加或者与其他供应商另外组成联合体参加同一合同项下的政府采购活动。</a:t>
            </a:r>
          </a:p>
          <a:p>
            <a:endParaRPr lang="zh-CN" altLang="en-US" sz="2400" dirty="0"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ChangeArrowheads="1"/>
          </p:cNvSpPr>
          <p:nvPr>
            <p:ph type="title"/>
          </p:nvPr>
        </p:nvSpPr>
        <p:spPr>
          <a:xfrm>
            <a:off x="0" y="76835"/>
            <a:ext cx="9144000" cy="1119188"/>
          </a:xfrm>
        </p:spPr>
        <p:txBody>
          <a:bodyPr/>
          <a:lstStyle/>
          <a:p>
            <a:pPr eaLnBrk="1" hangingPunct="1"/>
            <a:r>
              <a:rPr lang="zh-CN" altLang="en-US" dirty="0" smtClean="0">
                <a:ea typeface="宋体" panose="02010600030101010101" pitchFamily="2" charset="-122"/>
              </a:rPr>
              <a:t>政府采购必须招标项目的范围</a:t>
            </a:r>
            <a:r>
              <a:rPr lang="zh-CN" altLang="en-US" sz="2400" dirty="0" smtClean="0">
                <a:ea typeface="宋体" panose="02010600030101010101" pitchFamily="2" charset="-122"/>
              </a:rPr>
              <a:t/>
            </a:r>
            <a:br>
              <a:rPr lang="zh-CN" altLang="en-US" sz="2400" dirty="0" smtClean="0">
                <a:ea typeface="宋体" panose="02010600030101010101" pitchFamily="2" charset="-122"/>
              </a:rPr>
            </a:br>
            <a:r>
              <a:rPr lang="en-US" altLang="zh-CN" sz="2400" dirty="0" smtClean="0">
                <a:ea typeface="宋体" panose="02010600030101010101" pitchFamily="2" charset="-122"/>
              </a:rPr>
              <a:t>《</a:t>
            </a:r>
            <a:r>
              <a:rPr lang="zh-CN" altLang="en-US" sz="2400" dirty="0" smtClean="0">
                <a:ea typeface="宋体" panose="02010600030101010101" pitchFamily="2" charset="-122"/>
              </a:rPr>
              <a:t>政府采购法</a:t>
            </a:r>
            <a:r>
              <a:rPr lang="en-US" altLang="zh-CN" sz="2400" dirty="0" smtClean="0">
                <a:ea typeface="宋体" panose="02010600030101010101" pitchFamily="2" charset="-122"/>
              </a:rPr>
              <a:t>》</a:t>
            </a:r>
          </a:p>
        </p:txBody>
      </p:sp>
      <p:sp>
        <p:nvSpPr>
          <p:cNvPr id="45060" name="Text Box 3"/>
          <p:cNvSpPr txBox="1">
            <a:spLocks noChangeArrowheads="1"/>
          </p:cNvSpPr>
          <p:nvPr/>
        </p:nvSpPr>
        <p:spPr bwMode="auto">
          <a:xfrm>
            <a:off x="214314" y="999257"/>
            <a:ext cx="8786842" cy="6001643"/>
          </a:xfrm>
          <a:prstGeom prst="rect">
            <a:avLst/>
          </a:prstGeom>
          <a:noFill/>
          <a:ln w="12700" cap="sq">
            <a:noFill/>
            <a:miter lim="800000"/>
            <a:headEnd type="none" w="sm" len="sm"/>
            <a:tailEnd type="none" w="sm" len="sm"/>
          </a:ln>
        </p:spPr>
        <p:txBody>
          <a:bodyPr wrap="square">
            <a:spAutoFit/>
          </a:bodyPr>
          <a:lstStyle/>
          <a:p>
            <a:pPr>
              <a:lnSpc>
                <a:spcPct val="100000"/>
              </a:lnSpc>
              <a:spcBef>
                <a:spcPct val="50000"/>
              </a:spcBef>
              <a:buClr>
                <a:schemeClr val="folHlink"/>
              </a:buClr>
              <a:buFont typeface="Wingdings" panose="05000000000000000000" pitchFamily="2" charset="2"/>
              <a:buChar char="p"/>
            </a:pPr>
            <a:r>
              <a:rPr lang="zh-CN" altLang="en-US" sz="2400" dirty="0"/>
              <a:t>政府采购限额标准，属于中央预算的政府采购项目，由国务院确定并公布；属于地方预算的政府采购项目，由省、自治区、直辖市人民政府或者其授权的机构确定并公布。</a:t>
            </a:r>
          </a:p>
          <a:p>
            <a:pPr>
              <a:lnSpc>
                <a:spcPct val="100000"/>
              </a:lnSpc>
              <a:spcBef>
                <a:spcPct val="50000"/>
              </a:spcBef>
              <a:buClr>
                <a:schemeClr val="folHlink"/>
              </a:buClr>
              <a:buFont typeface="Wingdings" panose="05000000000000000000" pitchFamily="2" charset="2"/>
              <a:buChar char="p"/>
            </a:pPr>
            <a:r>
              <a:rPr lang="zh-CN" altLang="en-US" sz="2400" dirty="0"/>
              <a:t>公开招标应作为政府采购的主要采购方式。采购人采购货物或者服务应当采用公开招标方式的，其具体数额标准，属于中央预算的政府采购项目，由国务院规定；属于地方预算的政府采购项目，由省、自治区、直辖市人民政府规定；因特殊情况需要采用公开招标以外的采购方式的，应当在采购活动开始前获得设区的市、自治州以上人民政府采购监督管理部门的批准</a:t>
            </a:r>
            <a:r>
              <a:rPr lang="zh-CN" altLang="en-US" sz="2400" dirty="0" smtClean="0"/>
              <a:t>。</a:t>
            </a:r>
            <a:endParaRPr lang="en-US" altLang="zh-CN" sz="2400" dirty="0" smtClean="0"/>
          </a:p>
          <a:p>
            <a:pPr>
              <a:lnSpc>
                <a:spcPct val="100000"/>
              </a:lnSpc>
              <a:spcBef>
                <a:spcPct val="50000"/>
              </a:spcBef>
              <a:buClr>
                <a:schemeClr val="folHlink"/>
              </a:buClr>
              <a:buFont typeface="Wingdings" panose="05000000000000000000" pitchFamily="2" charset="2"/>
              <a:buChar char="p"/>
            </a:pPr>
            <a:r>
              <a:rPr kumimoji="1" lang="zh-CN" altLang="en-US" sz="2400" i="1" dirty="0" smtClean="0">
                <a:latin typeface="Times New Roman" panose="02020603050405020304" pitchFamily="18" charset="0"/>
              </a:rPr>
              <a:t>国</a:t>
            </a:r>
            <a:r>
              <a:rPr kumimoji="1" lang="zh-CN" altLang="en-US" sz="2400" i="1" dirty="0">
                <a:latin typeface="Times New Roman" panose="02020603050405020304" pitchFamily="18" charset="0"/>
              </a:rPr>
              <a:t>务院办公厅印发的中央预算单位</a:t>
            </a:r>
            <a:r>
              <a:rPr kumimoji="1" lang="en-US" altLang="zh-CN" sz="2400" i="1" dirty="0" smtClean="0">
                <a:latin typeface="Times New Roman" panose="02020603050405020304" pitchFamily="18" charset="0"/>
              </a:rPr>
              <a:t>2017-2018</a:t>
            </a:r>
            <a:r>
              <a:rPr kumimoji="1" lang="zh-CN" altLang="en-US" sz="2400" i="1" dirty="0" smtClean="0">
                <a:latin typeface="Times New Roman" panose="02020603050405020304" pitchFamily="18" charset="0"/>
              </a:rPr>
              <a:t>年</a:t>
            </a:r>
            <a:r>
              <a:rPr kumimoji="1" lang="zh-CN" altLang="en-US" sz="2400" i="1" dirty="0">
                <a:latin typeface="Times New Roman" panose="02020603050405020304" pitchFamily="18" charset="0"/>
              </a:rPr>
              <a:t>政府集中采购目录及标准的文件中规</a:t>
            </a:r>
            <a:r>
              <a:rPr kumimoji="1" lang="zh-CN" altLang="en-US" sz="2400" i="1" dirty="0" smtClean="0">
                <a:latin typeface="Times New Roman" panose="02020603050405020304" pitchFamily="18" charset="0"/>
              </a:rPr>
              <a:t>定</a:t>
            </a:r>
            <a:r>
              <a:rPr kumimoji="1" lang="en-US" altLang="zh-CN" sz="2400" i="1" dirty="0" smtClean="0">
                <a:latin typeface="Times New Roman" panose="02020603050405020304" pitchFamily="18" charset="0"/>
              </a:rPr>
              <a:t>(2019</a:t>
            </a:r>
            <a:r>
              <a:rPr kumimoji="1" lang="zh-CN" altLang="en-US" sz="2400" i="1" dirty="0" smtClean="0">
                <a:latin typeface="Times New Roman" panose="02020603050405020304" pitchFamily="18" charset="0"/>
              </a:rPr>
              <a:t>年继续执行），分</a:t>
            </a:r>
            <a:r>
              <a:rPr kumimoji="1" lang="zh-CN" altLang="en-US" sz="2400" i="1" dirty="0">
                <a:latin typeface="Times New Roman" panose="02020603050405020304" pitchFamily="18" charset="0"/>
              </a:rPr>
              <a:t>散采购限额标准：货物与服务项目单项或批量采购金额达</a:t>
            </a:r>
            <a:r>
              <a:rPr kumimoji="1" lang="zh-CN" altLang="en-US" sz="2400" i="1" dirty="0" smtClean="0">
                <a:latin typeface="Times New Roman" panose="02020603050405020304" pitchFamily="18" charset="0"/>
              </a:rPr>
              <a:t>到</a:t>
            </a:r>
            <a:r>
              <a:rPr kumimoji="1" lang="en-US" altLang="zh-CN" sz="2400" i="1" dirty="0" smtClean="0">
                <a:latin typeface="Times New Roman" panose="02020603050405020304" pitchFamily="18" charset="0"/>
              </a:rPr>
              <a:t>100</a:t>
            </a:r>
            <a:r>
              <a:rPr kumimoji="1" lang="zh-CN" altLang="en-US" sz="2400" i="1" dirty="0" smtClean="0">
                <a:latin typeface="Times New Roman" panose="02020603050405020304" pitchFamily="18" charset="0"/>
              </a:rPr>
              <a:t>万</a:t>
            </a:r>
            <a:r>
              <a:rPr kumimoji="1" lang="zh-CN" altLang="en-US" sz="2400" i="1" dirty="0">
                <a:latin typeface="Times New Roman" panose="02020603050405020304" pitchFamily="18" charset="0"/>
              </a:rPr>
              <a:t>元以上，工程项</a:t>
            </a:r>
            <a:r>
              <a:rPr kumimoji="1" lang="zh-CN" altLang="en-US" sz="2400" i="1" dirty="0" smtClean="0">
                <a:latin typeface="Times New Roman" panose="02020603050405020304" pitchFamily="18" charset="0"/>
              </a:rPr>
              <a:t>目</a:t>
            </a:r>
            <a:r>
              <a:rPr kumimoji="1" lang="en-US" altLang="zh-CN" sz="2400" i="1" dirty="0" smtClean="0">
                <a:latin typeface="Times New Roman" panose="02020603050405020304" pitchFamily="18" charset="0"/>
              </a:rPr>
              <a:t>120</a:t>
            </a:r>
            <a:r>
              <a:rPr kumimoji="1" lang="zh-CN" altLang="en-US" sz="2400" i="1" dirty="0" smtClean="0">
                <a:latin typeface="Times New Roman" panose="02020603050405020304" pitchFamily="18" charset="0"/>
              </a:rPr>
              <a:t>万</a:t>
            </a:r>
            <a:r>
              <a:rPr kumimoji="1" lang="zh-CN" altLang="en-US" sz="2400" i="1" dirty="0">
                <a:latin typeface="Times New Roman" panose="02020603050405020304" pitchFamily="18" charset="0"/>
              </a:rPr>
              <a:t>元以上。公开招标数额标准：货物与服务项目单项采购金额达</a:t>
            </a:r>
            <a:r>
              <a:rPr kumimoji="1" lang="zh-CN" altLang="en-US" sz="2400" i="1" dirty="0" smtClean="0">
                <a:latin typeface="Times New Roman" panose="02020603050405020304" pitchFamily="18" charset="0"/>
              </a:rPr>
              <a:t>到</a:t>
            </a:r>
            <a:r>
              <a:rPr kumimoji="1" lang="en-US" altLang="zh-CN" sz="2400" i="1" dirty="0" smtClean="0">
                <a:latin typeface="Times New Roman" panose="02020603050405020304" pitchFamily="18" charset="0"/>
              </a:rPr>
              <a:t>200</a:t>
            </a:r>
            <a:r>
              <a:rPr kumimoji="1" lang="zh-CN" altLang="en-US" sz="2400" i="1" dirty="0" smtClean="0">
                <a:latin typeface="Times New Roman" panose="02020603050405020304" pitchFamily="18" charset="0"/>
              </a:rPr>
              <a:t>万</a:t>
            </a:r>
            <a:r>
              <a:rPr kumimoji="1" lang="zh-CN" altLang="en-US" sz="2400" i="1" dirty="0">
                <a:latin typeface="Times New Roman" panose="02020603050405020304" pitchFamily="18" charset="0"/>
              </a:rPr>
              <a:t>元以上</a:t>
            </a:r>
            <a:r>
              <a:rPr kumimoji="1" lang="zh-CN" altLang="en-US" sz="2400" i="1" dirty="0" smtClean="0">
                <a:latin typeface="Times New Roman" panose="02020603050405020304" pitchFamily="18" charset="0"/>
              </a:rPr>
              <a:t>，</a:t>
            </a:r>
            <a:r>
              <a:rPr lang="zh-CN" altLang="en-US" sz="2400" i="1" dirty="0" smtClean="0"/>
              <a:t>工程公开招标数额标准按照国务院有关规定执行。</a:t>
            </a:r>
            <a:endParaRPr kumimoji="1" lang="zh-CN" altLang="en-US" sz="2400" i="1" dirty="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Oval 2"/>
          <p:cNvSpPr>
            <a:spLocks noChangeArrowheads="1"/>
          </p:cNvSpPr>
          <p:nvPr/>
        </p:nvSpPr>
        <p:spPr bwMode="auto">
          <a:xfrm>
            <a:off x="3546475" y="2827338"/>
            <a:ext cx="2051050" cy="1779587"/>
          </a:xfrm>
          <a:prstGeom prst="ellipse">
            <a:avLst/>
          </a:prstGeom>
          <a:solidFill>
            <a:srgbClr val="FFFFCC"/>
          </a:solidFill>
          <a:ln w="12700">
            <a:solidFill>
              <a:srgbClr val="400070"/>
            </a:solidFill>
            <a:round/>
          </a:ln>
          <a:effectLst>
            <a:outerShdw dist="71842" dir="2700000" algn="ctr" rotWithShape="0">
              <a:schemeClr val="bg2"/>
            </a:outerShdw>
          </a:effectLst>
        </p:spPr>
        <p:txBody>
          <a:bodyPr wrap="none" lIns="90488" tIns="44450" rIns="90488" bIns="44450" anchor="ctr"/>
          <a:lstStyle/>
          <a:p>
            <a:pPr>
              <a:lnSpc>
                <a:spcPct val="75000"/>
              </a:lnSpc>
              <a:spcBef>
                <a:spcPct val="0"/>
              </a:spcBef>
              <a:buClrTx/>
              <a:buFontTx/>
              <a:buNone/>
              <a:defRPr/>
            </a:pPr>
            <a:r>
              <a:rPr lang="zh-CN" altLang="en-US" sz="2800" b="1">
                <a:effectLst>
                  <a:outerShdw blurRad="38100" dist="38100" dir="2700000" algn="tl">
                    <a:srgbClr val="000000"/>
                  </a:outerShdw>
                </a:effectLst>
                <a:latin typeface="Arial" panose="020B0604020202020204" pitchFamily="34" charset="0"/>
                <a:ea typeface="宋体" panose="02010600030101010101" pitchFamily="2" charset="-122"/>
              </a:rPr>
              <a:t>投标联合体</a:t>
            </a:r>
            <a:endParaRPr lang="en-US" altLang="zh-CN" sz="2800" b="1">
              <a:effectLst>
                <a:outerShdw blurRad="38100" dist="38100" dir="2700000" algn="tl">
                  <a:srgbClr val="000000"/>
                </a:outerShdw>
              </a:effectLst>
              <a:latin typeface="Arial" panose="020B0604020202020204" pitchFamily="34" charset="0"/>
              <a:ea typeface="宋体" panose="02010600030101010101" pitchFamily="2" charset="-122"/>
            </a:endParaRPr>
          </a:p>
        </p:txBody>
      </p:sp>
      <p:grpSp>
        <p:nvGrpSpPr>
          <p:cNvPr id="2" name="Group 3"/>
          <p:cNvGrpSpPr/>
          <p:nvPr/>
        </p:nvGrpSpPr>
        <p:grpSpPr bwMode="auto">
          <a:xfrm>
            <a:off x="5453063" y="1773238"/>
            <a:ext cx="3295650" cy="1654175"/>
            <a:chOff x="3536" y="772"/>
            <a:chExt cx="2124" cy="1324"/>
          </a:xfrm>
        </p:grpSpPr>
        <p:sp>
          <p:nvSpPr>
            <p:cNvPr id="315396" name="AutoShape 4"/>
            <p:cNvSpPr>
              <a:spLocks noChangeArrowheads="1"/>
            </p:cNvSpPr>
            <p:nvPr/>
          </p:nvSpPr>
          <p:spPr bwMode="auto">
            <a:xfrm>
              <a:off x="3940" y="772"/>
              <a:ext cx="1720" cy="1288"/>
            </a:xfrm>
            <a:prstGeom prst="roundRect">
              <a:avLst>
                <a:gd name="adj" fmla="val 12495"/>
              </a:avLst>
            </a:prstGeom>
            <a:solidFill>
              <a:srgbClr val="CCFFFF"/>
            </a:solidFill>
            <a:ln w="12700">
              <a:solidFill>
                <a:schemeClr val="bg2"/>
              </a:solidFill>
              <a:round/>
            </a:ln>
            <a:effectLst>
              <a:outerShdw dist="107763" dir="18900000" algn="ctr" rotWithShape="0">
                <a:srgbClr val="00279F"/>
              </a:outerShdw>
            </a:effectLst>
          </p:spPr>
          <p:txBody>
            <a:bodyPr lIns="0" tIns="0" rIns="0" bIns="0" anchor="ctr"/>
            <a:lstStyle/>
            <a:p>
              <a:pPr>
                <a:lnSpc>
                  <a:spcPct val="100000"/>
                </a:lnSpc>
                <a:spcBef>
                  <a:spcPct val="0"/>
                </a:spcBef>
                <a:buClrTx/>
                <a:buFontTx/>
                <a:buNone/>
                <a:defRPr/>
              </a:pPr>
              <a:r>
                <a:rPr lang="zh-CN" altLang="en-US" b="1">
                  <a:latin typeface="Arial" panose="020B0604020202020204" pitchFamily="34" charset="0"/>
                  <a:ea typeface="宋体" panose="02010600030101010101" pitchFamily="2" charset="-122"/>
                </a:rPr>
                <a:t>由同一专业的单位组成的联合体，按照资质等级较低的单位确定资质等级</a:t>
              </a:r>
              <a:endParaRPr lang="en-US" altLang="zh-CN" b="1">
                <a:latin typeface="Arial" panose="020B0604020202020204" pitchFamily="34" charset="0"/>
                <a:ea typeface="宋体" panose="02010600030101010101" pitchFamily="2" charset="-122"/>
              </a:endParaRPr>
            </a:p>
          </p:txBody>
        </p:sp>
        <p:sp>
          <p:nvSpPr>
            <p:cNvPr id="315397" name="Line 5"/>
            <p:cNvSpPr>
              <a:spLocks noChangeShapeType="1"/>
            </p:cNvSpPr>
            <p:nvPr/>
          </p:nvSpPr>
          <p:spPr bwMode="auto">
            <a:xfrm flipH="1">
              <a:off x="3536" y="1888"/>
              <a:ext cx="416" cy="208"/>
            </a:xfrm>
            <a:prstGeom prst="line">
              <a:avLst/>
            </a:prstGeom>
            <a:noFill/>
            <a:ln w="50800">
              <a:solidFill>
                <a:srgbClr val="00FFE8"/>
              </a:solidFill>
              <a:round/>
              <a:tailEnd type="triangle" w="med" len="med"/>
            </a:ln>
            <a:effectLst>
              <a:outerShdw dist="107763" dir="18900000" algn="ctr" rotWithShape="0">
                <a:schemeClr val="bg2"/>
              </a:outerShdw>
            </a:effectLst>
          </p:spPr>
          <p:txBody>
            <a:bodyPr wrap="none" lIns="0" tIns="0" rIns="0" bIns="0" anchor="ctr"/>
            <a:lstStyle/>
            <a:p>
              <a:pPr>
                <a:defRPr/>
              </a:pPr>
              <a:endParaRPr lang="zh-CN" altLang="en-US">
                <a:latin typeface="Arial" panose="020B0604020202020204" pitchFamily="34" charset="0"/>
                <a:ea typeface="宋体" panose="02010600030101010101" pitchFamily="2" charset="-122"/>
              </a:endParaRPr>
            </a:p>
          </p:txBody>
        </p:sp>
      </p:grpSp>
      <p:grpSp>
        <p:nvGrpSpPr>
          <p:cNvPr id="3" name="Group 6"/>
          <p:cNvGrpSpPr/>
          <p:nvPr/>
        </p:nvGrpSpPr>
        <p:grpSpPr bwMode="auto">
          <a:xfrm>
            <a:off x="5364163" y="4076700"/>
            <a:ext cx="3381375" cy="1601788"/>
            <a:chOff x="3472" y="2656"/>
            <a:chExt cx="2188" cy="1324"/>
          </a:xfrm>
        </p:grpSpPr>
        <p:sp>
          <p:nvSpPr>
            <p:cNvPr id="315399" name="AutoShape 7"/>
            <p:cNvSpPr>
              <a:spLocks noChangeArrowheads="1"/>
            </p:cNvSpPr>
            <p:nvPr/>
          </p:nvSpPr>
          <p:spPr bwMode="auto">
            <a:xfrm>
              <a:off x="3940" y="2691"/>
              <a:ext cx="1720" cy="1289"/>
            </a:xfrm>
            <a:prstGeom prst="roundRect">
              <a:avLst>
                <a:gd name="adj" fmla="val 12495"/>
              </a:avLst>
            </a:prstGeom>
            <a:solidFill>
              <a:srgbClr val="FFFFCC"/>
            </a:solidFill>
            <a:ln w="12700">
              <a:solidFill>
                <a:schemeClr val="bg2"/>
              </a:solidFill>
              <a:round/>
            </a:ln>
            <a:effectLst>
              <a:outerShdw dist="107763" dir="18900000" algn="ctr" rotWithShape="0">
                <a:srgbClr val="204115"/>
              </a:outerShdw>
            </a:effectLst>
          </p:spPr>
          <p:txBody>
            <a:bodyPr lIns="0" tIns="0" rIns="0" bIns="0" anchor="ctr" anchorCtr="1"/>
            <a:lstStyle/>
            <a:p>
              <a:pPr>
                <a:lnSpc>
                  <a:spcPct val="80000"/>
                </a:lnSpc>
                <a:spcBef>
                  <a:spcPct val="0"/>
                </a:spcBef>
                <a:buClrTx/>
                <a:buFontTx/>
                <a:buNone/>
                <a:defRPr/>
              </a:pPr>
              <a:r>
                <a:rPr lang="zh-CN" altLang="en-US" b="1">
                  <a:latin typeface="Arial" panose="020B0604020202020204" pitchFamily="34" charset="0"/>
                  <a:ea typeface="宋体" panose="02010600030101010101" pitchFamily="2" charset="-122"/>
                </a:rPr>
                <a:t>联合体中标的，联合体各方应当共同与招标人签订合同，就中标项目向招标人承担连带责任</a:t>
              </a:r>
              <a:endParaRPr lang="en-US" altLang="zh-CN" b="1">
                <a:latin typeface="Arial" panose="020B0604020202020204" pitchFamily="34" charset="0"/>
                <a:ea typeface="宋体" panose="02010600030101010101" pitchFamily="2" charset="-122"/>
              </a:endParaRPr>
            </a:p>
          </p:txBody>
        </p:sp>
        <p:sp>
          <p:nvSpPr>
            <p:cNvPr id="315400" name="Line 8"/>
            <p:cNvSpPr>
              <a:spLocks noChangeShapeType="1"/>
            </p:cNvSpPr>
            <p:nvPr/>
          </p:nvSpPr>
          <p:spPr bwMode="auto">
            <a:xfrm>
              <a:off x="3472" y="2656"/>
              <a:ext cx="448" cy="209"/>
            </a:xfrm>
            <a:prstGeom prst="line">
              <a:avLst/>
            </a:prstGeom>
            <a:noFill/>
            <a:ln w="50800">
              <a:solidFill>
                <a:srgbClr val="00FF00"/>
              </a:solidFill>
              <a:round/>
              <a:headEnd type="triangle" w="med" len="med"/>
            </a:ln>
            <a:effectLst>
              <a:outerShdw dist="107763" dir="18900000" algn="ctr" rotWithShape="0">
                <a:schemeClr val="bg2"/>
              </a:outerShdw>
            </a:effectLst>
          </p:spPr>
          <p:txBody>
            <a:bodyPr wrap="none" lIns="0" tIns="0" rIns="0" bIns="0" anchor="ctr" anchorCtr="1"/>
            <a:lstStyle/>
            <a:p>
              <a:pPr>
                <a:defRPr/>
              </a:pPr>
              <a:endParaRPr lang="zh-CN" altLang="en-US">
                <a:latin typeface="Arial" panose="020B0604020202020204" pitchFamily="34" charset="0"/>
                <a:ea typeface="宋体" panose="02010600030101010101" pitchFamily="2" charset="-122"/>
              </a:endParaRPr>
            </a:p>
          </p:txBody>
        </p:sp>
      </p:grpSp>
      <p:grpSp>
        <p:nvGrpSpPr>
          <p:cNvPr id="4" name="Group 9"/>
          <p:cNvGrpSpPr/>
          <p:nvPr/>
        </p:nvGrpSpPr>
        <p:grpSpPr bwMode="auto">
          <a:xfrm>
            <a:off x="539750" y="1916113"/>
            <a:ext cx="3108325" cy="1463675"/>
            <a:chOff x="100" y="772"/>
            <a:chExt cx="2092" cy="1324"/>
          </a:xfrm>
        </p:grpSpPr>
        <p:sp>
          <p:nvSpPr>
            <p:cNvPr id="315402" name="Line 10"/>
            <p:cNvSpPr>
              <a:spLocks noChangeShapeType="1"/>
            </p:cNvSpPr>
            <p:nvPr/>
          </p:nvSpPr>
          <p:spPr bwMode="auto">
            <a:xfrm>
              <a:off x="1840" y="1888"/>
              <a:ext cx="352" cy="208"/>
            </a:xfrm>
            <a:prstGeom prst="line">
              <a:avLst/>
            </a:prstGeom>
            <a:noFill/>
            <a:ln w="50800">
              <a:solidFill>
                <a:srgbClr val="B3B900"/>
              </a:solidFill>
              <a:round/>
              <a:tailEnd type="triangle" w="med" len="med"/>
            </a:ln>
            <a:effectLst>
              <a:outerShdw dist="35921" dir="2700000" algn="ctr" rotWithShape="0">
                <a:schemeClr val="bg2"/>
              </a:outerShdw>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sp>
          <p:nvSpPr>
            <p:cNvPr id="315403" name="AutoShape 11"/>
            <p:cNvSpPr>
              <a:spLocks noChangeArrowheads="1"/>
            </p:cNvSpPr>
            <p:nvPr/>
          </p:nvSpPr>
          <p:spPr bwMode="auto">
            <a:xfrm>
              <a:off x="100" y="772"/>
              <a:ext cx="1720" cy="1288"/>
            </a:xfrm>
            <a:prstGeom prst="roundRect">
              <a:avLst>
                <a:gd name="adj" fmla="val 12495"/>
              </a:avLst>
            </a:prstGeom>
            <a:solidFill>
              <a:srgbClr val="CCFFFF"/>
            </a:solidFill>
            <a:ln w="12700">
              <a:solidFill>
                <a:schemeClr val="bg2"/>
              </a:solidFill>
              <a:round/>
            </a:ln>
            <a:effectLst>
              <a:outerShdw dist="107763" dir="18900000" algn="ctr" rotWithShape="0">
                <a:srgbClr val="714400"/>
              </a:outerShdw>
            </a:effectLst>
          </p:spPr>
          <p:txBody>
            <a:bodyPr lIns="90488" tIns="44450" rIns="90488" bIns="44450" anchor="ctr"/>
            <a:lstStyle/>
            <a:p>
              <a:pPr>
                <a:defRPr/>
              </a:pPr>
              <a:r>
                <a:rPr lang="zh-CN" altLang="en-US" b="1">
                  <a:latin typeface="Arial" panose="020B0604020202020204" pitchFamily="34" charset="0"/>
                  <a:ea typeface="宋体" panose="02010600030101010101" pitchFamily="2" charset="-122"/>
                </a:rPr>
                <a:t>联合体各方均应当具备承担招标项目的相应能力</a:t>
              </a:r>
              <a:endParaRPr lang="en-US" altLang="zh-CN" b="1">
                <a:latin typeface="Arial" panose="020B0604020202020204" pitchFamily="34" charset="0"/>
                <a:ea typeface="宋体" panose="02010600030101010101" pitchFamily="2" charset="-122"/>
              </a:endParaRPr>
            </a:p>
          </p:txBody>
        </p:sp>
      </p:grpSp>
      <p:grpSp>
        <p:nvGrpSpPr>
          <p:cNvPr id="5" name="Group 12"/>
          <p:cNvGrpSpPr/>
          <p:nvPr/>
        </p:nvGrpSpPr>
        <p:grpSpPr bwMode="auto">
          <a:xfrm>
            <a:off x="468313" y="3860800"/>
            <a:ext cx="3244850" cy="1798638"/>
            <a:chOff x="565" y="2762"/>
            <a:chExt cx="1774" cy="1030"/>
          </a:xfrm>
        </p:grpSpPr>
        <p:sp>
          <p:nvSpPr>
            <p:cNvPr id="315405" name="Line 13"/>
            <p:cNvSpPr>
              <a:spLocks noChangeShapeType="1"/>
            </p:cNvSpPr>
            <p:nvPr/>
          </p:nvSpPr>
          <p:spPr bwMode="auto">
            <a:xfrm flipV="1">
              <a:off x="2041" y="2762"/>
              <a:ext cx="298" cy="193"/>
            </a:xfrm>
            <a:prstGeom prst="line">
              <a:avLst/>
            </a:prstGeom>
            <a:noFill/>
            <a:ln w="50800">
              <a:solidFill>
                <a:srgbClr val="FF01FF"/>
              </a:solidFill>
              <a:round/>
              <a:tailEnd type="triangle" w="med" len="med"/>
            </a:ln>
            <a:effectLst>
              <a:outerShdw dist="107763" dir="18900000" algn="ctr" rotWithShape="0">
                <a:schemeClr val="bg2"/>
              </a:outerShdw>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sp>
          <p:nvSpPr>
            <p:cNvPr id="315406" name="AutoShape 14"/>
            <p:cNvSpPr>
              <a:spLocks noChangeArrowheads="1"/>
            </p:cNvSpPr>
            <p:nvPr/>
          </p:nvSpPr>
          <p:spPr bwMode="auto">
            <a:xfrm>
              <a:off x="565" y="2876"/>
              <a:ext cx="1456" cy="916"/>
            </a:xfrm>
            <a:prstGeom prst="roundRect">
              <a:avLst>
                <a:gd name="adj" fmla="val 12495"/>
              </a:avLst>
            </a:prstGeom>
            <a:solidFill>
              <a:srgbClr val="CCFFFF"/>
            </a:solidFill>
            <a:ln w="12700">
              <a:solidFill>
                <a:schemeClr val="bg2"/>
              </a:solidFill>
              <a:round/>
            </a:ln>
            <a:effectLst>
              <a:outerShdw dist="107763" dir="18900000" algn="ctr" rotWithShape="0">
                <a:schemeClr val="folHlink"/>
              </a:outerShdw>
            </a:effectLst>
          </p:spPr>
          <p:txBody>
            <a:bodyPr lIns="0" tIns="0" rIns="0" bIns="0" anchor="ctr" anchorCtr="1"/>
            <a:lstStyle/>
            <a:p>
              <a:pPr>
                <a:spcBef>
                  <a:spcPct val="0"/>
                </a:spcBef>
                <a:buClrTx/>
                <a:buFontTx/>
                <a:buNone/>
                <a:defRPr/>
              </a:pPr>
              <a:r>
                <a:rPr lang="zh-CN" altLang="en-US" b="1">
                  <a:latin typeface="Arial" panose="020B0604020202020204" pitchFamily="34" charset="0"/>
                  <a:ea typeface="宋体" panose="02010600030101010101" pitchFamily="2" charset="-122"/>
                </a:rPr>
                <a:t>联合体各方应当签订共同投标协议，明确约定各方拟承担的工作和责任，并将共同投协议连同投标文件一并提交招标人</a:t>
              </a:r>
              <a:endParaRPr lang="en-US" altLang="zh-CN" b="1">
                <a:latin typeface="Arial" panose="020B0604020202020204" pitchFamily="34" charset="0"/>
                <a:ea typeface="宋体" panose="02010600030101010101" pitchFamily="2" charset="-122"/>
              </a:endParaRPr>
            </a:p>
          </p:txBody>
        </p:sp>
      </p:grpSp>
      <p:sp>
        <p:nvSpPr>
          <p:cNvPr id="70664" name="WordArt 15"/>
          <p:cNvSpPr>
            <a:spLocks noChangeArrowheads="1" noChangeShapeType="1" noTextEdit="1"/>
          </p:cNvSpPr>
          <p:nvPr/>
        </p:nvSpPr>
        <p:spPr bwMode="auto">
          <a:xfrm>
            <a:off x="1963738" y="115888"/>
            <a:ext cx="5200650" cy="527050"/>
          </a:xfrm>
          <a:prstGeom prst="rect">
            <a:avLst/>
          </a:prstGeom>
        </p:spPr>
        <p:txBody>
          <a:bodyPr wrap="none" fromWordArt="1">
            <a:prstTxWarp prst="textDeflate">
              <a:avLst>
                <a:gd name="adj" fmla="val 26227"/>
              </a:avLst>
            </a:prstTxWarp>
          </a:bodyPr>
          <a:lstStyle/>
          <a:p>
            <a:r>
              <a:rPr lang="zh-CN" altLang="en-US" sz="4000" kern="10">
                <a:ln w="9525">
                  <a:solidFill>
                    <a:srgbClr val="FF0000"/>
                  </a:solidFill>
                  <a:round/>
                </a:ln>
                <a:solidFill>
                  <a:srgbClr val="FFFF00"/>
                </a:solidFill>
                <a:effectLst>
                  <a:outerShdw dist="38100" dir="2700000" algn="tl" rotWithShape="0">
                    <a:srgbClr val="000000">
                      <a:alpha val="43137"/>
                    </a:srgbClr>
                  </a:outerShdw>
                </a:effectLst>
                <a:latin typeface="宋体" panose="02010600030101010101" pitchFamily="2" charset="-122"/>
                <a:ea typeface="宋体" panose="02010600030101010101" pitchFamily="2" charset="-122"/>
              </a:rPr>
              <a:t>投标联合体</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i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1000" fill="hold"/>
                                        <p:tgtEl>
                                          <p:spTgt spid="3"/>
                                        </p:tgtEl>
                                        <p:attrNameLst>
                                          <p:attrName>ppt_w</p:attrName>
                                        </p:attrNameLst>
                                      </p:cBhvr>
                                      <p:tavLst>
                                        <p:tav tm="0">
                                          <p:val>
                                            <p:strVal val="#ppt_w*0.70"/>
                                          </p:val>
                                        </p:tav>
                                        <p:tav tm="100000">
                                          <p:val>
                                            <p:strVal val="#ppt_w"/>
                                          </p:val>
                                        </p:tav>
                                      </p:tavLst>
                                    </p:anim>
                                    <p:anim calcmode="lin" valueType="num">
                                      <p:cBhvr>
                                        <p:cTn id="18" dur="1000" fill="hold"/>
                                        <p:tgtEl>
                                          <p:spTgt spid="3"/>
                                        </p:tgtEl>
                                        <p:attrNameLst>
                                          <p:attrName>ppt_h</p:attrName>
                                        </p:attrNameLst>
                                      </p:cBhvr>
                                      <p:tavLst>
                                        <p:tav tm="0">
                                          <p:val>
                                            <p:strVal val="#ppt_h"/>
                                          </p:val>
                                        </p:tav>
                                        <p:tav tm="100000">
                                          <p:val>
                                            <p:strVal val="#ppt_h"/>
                                          </p:val>
                                        </p:tav>
                                      </p:tavLst>
                                    </p:anim>
                                    <p:animEffect transition="in" filter="fade">
                                      <p:cBhvr>
                                        <p:cTn id="19" dur="10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checkerboard(across)">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案例分析</a:t>
            </a:r>
            <a:endParaRPr lang="zh-CN" altLang="en-US" dirty="0"/>
          </a:p>
        </p:txBody>
      </p:sp>
      <p:sp>
        <p:nvSpPr>
          <p:cNvPr id="3" name="内容占位符 2"/>
          <p:cNvSpPr>
            <a:spLocks noGrp="1"/>
          </p:cNvSpPr>
          <p:nvPr>
            <p:ph idx="1"/>
          </p:nvPr>
        </p:nvSpPr>
        <p:spPr>
          <a:xfrm>
            <a:off x="251520" y="1124744"/>
            <a:ext cx="8686800" cy="5114940"/>
          </a:xfrm>
        </p:spPr>
        <p:txBody>
          <a:bodyPr/>
          <a:lstStyle/>
          <a:p>
            <a:r>
              <a:rPr lang="zh-CN" altLang="zh-CN" sz="2400" dirty="0"/>
              <a:t>我最近操作的一国际招标项目遇到这样一个情况。参加投标的其中两家公司，一家是Ｃ公司（香港），一家是Ｄ公司（香港），均为代理商。在开标前，Ｃ公司告之其代理的是一家Ｂ公司（德国）的产品；Ｄ公司告之其代理的是一家Ａ公司（德国）的产品。开标后我们竟然发现，Ｃ公司的投标文件中出具的制造商授权函其实是Ａ公司（德国）对Ｂ公司的授权，授权其可以销售Ａ公司的产品；同时还有一份Ｂ公司对Ｃ公司的授权，授权可以向其提供Ａ公司的产品。同时，而Ｄ公司的投标文件也有一份Ａ公司直接对Ｄ公司开具授权函。像这种情况我们该如何处理，Ｃ公司和Ｄ公司提供的授权函是否有效</a:t>
            </a:r>
            <a:r>
              <a:rPr lang="zh-CN" altLang="zh-CN" sz="2400" dirty="0" smtClean="0"/>
              <a:t>。</a:t>
            </a:r>
            <a:endParaRPr lang="en-US" altLang="zh-CN" sz="2400" dirty="0" smtClean="0"/>
          </a:p>
          <a:p>
            <a:r>
              <a:rPr lang="zh-CN" altLang="zh-CN" sz="2400" dirty="0" smtClean="0"/>
              <a:t>又</a:t>
            </a:r>
            <a:r>
              <a:rPr lang="zh-CN" altLang="en-US" sz="2400" dirty="0" smtClean="0"/>
              <a:t>有</a:t>
            </a:r>
            <a:r>
              <a:rPr lang="zh-CN" altLang="zh-CN" sz="2400" dirty="0" smtClean="0"/>
              <a:t>一个项目中有计算机和</a:t>
            </a:r>
            <a:r>
              <a:rPr lang="en-US" altLang="zh-CN" sz="2400" dirty="0" smtClean="0"/>
              <a:t>UPS</a:t>
            </a:r>
            <a:r>
              <a:rPr lang="zh-CN" altLang="zh-CN" sz="2400" dirty="0" smtClean="0"/>
              <a:t>两类产品，（举例）计算机有</a:t>
            </a:r>
            <a:r>
              <a:rPr lang="en-US" altLang="zh-CN" sz="2400" dirty="0" smtClean="0"/>
              <a:t>IBM</a:t>
            </a:r>
            <a:r>
              <a:rPr lang="zh-CN" altLang="zh-CN" sz="2400" dirty="0" smtClean="0"/>
              <a:t>和</a:t>
            </a:r>
            <a:r>
              <a:rPr lang="en-US" altLang="zh-CN" sz="2400" dirty="0" smtClean="0"/>
              <a:t>HP</a:t>
            </a:r>
            <a:r>
              <a:rPr lang="zh-CN" altLang="zh-CN" sz="2400" dirty="0" smtClean="0"/>
              <a:t>，</a:t>
            </a:r>
            <a:r>
              <a:rPr lang="en-US" altLang="zh-CN" sz="2400" dirty="0" smtClean="0"/>
              <a:t>UPS</a:t>
            </a:r>
            <a:r>
              <a:rPr lang="zh-CN" altLang="zh-CN" sz="2400" dirty="0" smtClean="0"/>
              <a:t>有</a:t>
            </a:r>
            <a:r>
              <a:rPr lang="en-US" altLang="zh-CN" sz="2400" dirty="0" smtClean="0"/>
              <a:t>A</a:t>
            </a:r>
            <a:r>
              <a:rPr lang="zh-CN" altLang="zh-CN" sz="2400" dirty="0" smtClean="0"/>
              <a:t>和</a:t>
            </a:r>
            <a:r>
              <a:rPr lang="en-US" altLang="zh-CN" sz="2400" dirty="0" smtClean="0"/>
              <a:t>B</a:t>
            </a:r>
            <a:r>
              <a:rPr lang="zh-CN" altLang="zh-CN" sz="2400" dirty="0" smtClean="0"/>
              <a:t>厂商，贸易商甲有</a:t>
            </a:r>
            <a:r>
              <a:rPr lang="en-US" altLang="zh-CN" sz="2400" dirty="0" smtClean="0"/>
              <a:t>IBM</a:t>
            </a:r>
            <a:r>
              <a:rPr lang="zh-CN" altLang="zh-CN" sz="2400" dirty="0" smtClean="0"/>
              <a:t>和</a:t>
            </a:r>
            <a:r>
              <a:rPr lang="en-US" altLang="zh-CN" sz="2400" dirty="0" smtClean="0"/>
              <a:t>A</a:t>
            </a:r>
            <a:r>
              <a:rPr lang="zh-CN" altLang="zh-CN" sz="2400" dirty="0" smtClean="0"/>
              <a:t>授权，贸易商乙有</a:t>
            </a:r>
            <a:r>
              <a:rPr lang="en-US" altLang="zh-CN" sz="2400" dirty="0" smtClean="0"/>
              <a:t>IBM</a:t>
            </a:r>
            <a:r>
              <a:rPr lang="zh-CN" altLang="zh-CN" sz="2400" dirty="0" smtClean="0"/>
              <a:t>和</a:t>
            </a:r>
            <a:r>
              <a:rPr lang="en-US" altLang="zh-CN" sz="2400" dirty="0" smtClean="0"/>
              <a:t>B</a:t>
            </a:r>
            <a:r>
              <a:rPr lang="zh-CN" altLang="zh-CN" sz="2400" dirty="0" smtClean="0"/>
              <a:t>授权，贸易商丙有</a:t>
            </a:r>
            <a:r>
              <a:rPr lang="en-US" altLang="zh-CN" sz="2400" dirty="0" smtClean="0"/>
              <a:t>HP</a:t>
            </a:r>
            <a:r>
              <a:rPr lang="zh-CN" altLang="zh-CN" sz="2400" dirty="0" smtClean="0"/>
              <a:t>和</a:t>
            </a:r>
            <a:r>
              <a:rPr lang="en-US" altLang="zh-CN" sz="2400" dirty="0" smtClean="0"/>
              <a:t>A</a:t>
            </a:r>
            <a:r>
              <a:rPr lang="zh-CN" altLang="zh-CN" sz="2400" dirty="0" smtClean="0"/>
              <a:t>授权，贸易商丁有</a:t>
            </a:r>
            <a:r>
              <a:rPr lang="en-US" altLang="zh-CN" sz="2400" dirty="0" smtClean="0"/>
              <a:t>HP</a:t>
            </a:r>
            <a:r>
              <a:rPr lang="zh-CN" altLang="zh-CN" sz="2400" dirty="0" smtClean="0"/>
              <a:t>和</a:t>
            </a:r>
            <a:r>
              <a:rPr lang="en-US" altLang="zh-CN" sz="2400" dirty="0" smtClean="0"/>
              <a:t>B</a:t>
            </a:r>
            <a:r>
              <a:rPr lang="zh-CN" altLang="zh-CN" sz="2400" dirty="0" smtClean="0"/>
              <a:t>授权，该如何处理？</a:t>
            </a:r>
          </a:p>
          <a:p>
            <a:endParaRPr lang="zh-CN" altLang="zh-CN" sz="2400"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标题 1"/>
          <p:cNvSpPr>
            <a:spLocks noGrp="1"/>
          </p:cNvSpPr>
          <p:nvPr>
            <p:ph type="title"/>
          </p:nvPr>
        </p:nvSpPr>
        <p:spPr/>
        <p:txBody>
          <a:bodyPr/>
          <a:lstStyle/>
          <a:p>
            <a:r>
              <a:rPr lang="zh-CN" altLang="en-US" smtClean="0">
                <a:ea typeface="宋体" panose="02010600030101010101" pitchFamily="2" charset="-122"/>
              </a:rPr>
              <a:t>同品牌同型号之对策</a:t>
            </a:r>
          </a:p>
        </p:txBody>
      </p:sp>
      <p:sp>
        <p:nvSpPr>
          <p:cNvPr id="125954" name="内容占位符 2"/>
          <p:cNvSpPr>
            <a:spLocks noGrp="1"/>
          </p:cNvSpPr>
          <p:nvPr>
            <p:ph idx="1"/>
          </p:nvPr>
        </p:nvSpPr>
        <p:spPr>
          <a:xfrm>
            <a:off x="1476375" y="1700213"/>
            <a:ext cx="5881688" cy="4700587"/>
          </a:xfrm>
        </p:spPr>
        <p:txBody>
          <a:bodyPr/>
          <a:lstStyle/>
          <a:p>
            <a:pPr marL="514350" indent="-514350">
              <a:lnSpc>
                <a:spcPct val="150000"/>
              </a:lnSpc>
              <a:buFont typeface="Verdana" panose="020B0604030504040204" pitchFamily="34" charset="0"/>
              <a:buAutoNum type="arabicPeriod"/>
            </a:pPr>
            <a:r>
              <a:rPr lang="zh-CN" altLang="en-US" smtClean="0">
                <a:ea typeface="宋体" panose="02010600030101010101" pitchFamily="2" charset="-122"/>
              </a:rPr>
              <a:t>同品牌不同型号</a:t>
            </a:r>
            <a:endParaRPr lang="en-US" altLang="zh-CN" smtClean="0">
              <a:ea typeface="宋体" panose="02010600030101010101" pitchFamily="2" charset="-122"/>
            </a:endParaRPr>
          </a:p>
          <a:p>
            <a:pPr marL="514350" indent="-514350">
              <a:lnSpc>
                <a:spcPct val="150000"/>
              </a:lnSpc>
              <a:buFont typeface="Verdana" panose="020B0604030504040204" pitchFamily="34" charset="0"/>
              <a:buAutoNum type="arabicPeriod"/>
            </a:pPr>
            <a:r>
              <a:rPr lang="zh-CN" altLang="en-US" smtClean="0">
                <a:ea typeface="宋体" panose="02010600030101010101" pitchFamily="2" charset="-122"/>
              </a:rPr>
              <a:t>产品包主产品同次产品不同</a:t>
            </a:r>
            <a:endParaRPr lang="en-US" altLang="zh-CN" smtClean="0">
              <a:ea typeface="宋体" panose="02010600030101010101" pitchFamily="2" charset="-122"/>
            </a:endParaRPr>
          </a:p>
          <a:p>
            <a:pPr marL="514350" indent="-514350">
              <a:lnSpc>
                <a:spcPct val="150000"/>
              </a:lnSpc>
              <a:buFont typeface="Verdana" panose="020B0604030504040204" pitchFamily="34" charset="0"/>
              <a:buAutoNum type="arabicPeriod"/>
            </a:pPr>
            <a:r>
              <a:rPr lang="zh-CN" altLang="en-US" smtClean="0">
                <a:ea typeface="宋体" panose="02010600030101010101" pitchFamily="2" charset="-122"/>
              </a:rPr>
              <a:t>把招标废成非招标</a:t>
            </a:r>
            <a:endParaRPr lang="en-US" altLang="zh-CN" smtClean="0">
              <a:ea typeface="宋体" panose="02010600030101010101" pitchFamily="2" charset="-122"/>
            </a:endParaRPr>
          </a:p>
          <a:p>
            <a:pPr marL="514350" indent="-514350">
              <a:lnSpc>
                <a:spcPct val="150000"/>
              </a:lnSpc>
              <a:buFont typeface="Verdana" panose="020B0604030504040204" pitchFamily="34" charset="0"/>
              <a:buAutoNum type="arabicPeriod"/>
            </a:pPr>
            <a:r>
              <a:rPr lang="zh-CN" altLang="en-US" smtClean="0">
                <a:ea typeface="宋体" panose="02010600030101010101" pitchFamily="2" charset="-122"/>
              </a:rPr>
              <a:t>将货物招标变成服务招标（集成方案）</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标题 1"/>
          <p:cNvSpPr>
            <a:spLocks noGrp="1"/>
          </p:cNvSpPr>
          <p:nvPr>
            <p:ph type="title" idx="4294967295"/>
          </p:nvPr>
        </p:nvSpPr>
        <p:spPr>
          <a:xfrm>
            <a:off x="0" y="293688"/>
            <a:ext cx="9144000" cy="563562"/>
          </a:xfrm>
        </p:spPr>
        <p:txBody>
          <a:bodyPr/>
          <a:lstStyle/>
          <a:p>
            <a:r>
              <a:rPr lang="en-US" altLang="zh-CN" dirty="0" smtClean="0">
                <a:ea typeface="宋体" panose="02010600030101010101" pitchFamily="2" charset="-122"/>
              </a:rPr>
              <a:t>《</a:t>
            </a:r>
            <a:r>
              <a:rPr lang="zh-CN" altLang="en-US" dirty="0" smtClean="0">
                <a:ea typeface="宋体" panose="02010600030101010101" pitchFamily="2" charset="-122"/>
              </a:rPr>
              <a:t>政府采购货物和服务招标投标管理办法</a:t>
            </a:r>
            <a:r>
              <a:rPr lang="en-US" altLang="zh-CN" dirty="0" smtClean="0">
                <a:ea typeface="宋体" panose="02010600030101010101" pitchFamily="2" charset="-122"/>
              </a:rPr>
              <a:t>》</a:t>
            </a:r>
            <a:endParaRPr lang="zh-CN" altLang="en-US" sz="2800" dirty="0" smtClean="0">
              <a:ea typeface="宋体" panose="02010600030101010101" pitchFamily="2" charset="-122"/>
            </a:endParaRPr>
          </a:p>
        </p:txBody>
      </p:sp>
      <p:sp>
        <p:nvSpPr>
          <p:cNvPr id="249859" name="内容占位符 2"/>
          <p:cNvSpPr>
            <a:spLocks noGrp="1"/>
          </p:cNvSpPr>
          <p:nvPr>
            <p:ph idx="4294967295"/>
          </p:nvPr>
        </p:nvSpPr>
        <p:spPr>
          <a:xfrm>
            <a:off x="-285750" y="1152525"/>
            <a:ext cx="9572625" cy="5705475"/>
          </a:xfrm>
        </p:spPr>
        <p:txBody>
          <a:bodyPr/>
          <a:lstStyle/>
          <a:p>
            <a:pPr>
              <a:spcBef>
                <a:spcPts val="1200"/>
              </a:spcBef>
              <a:buFont typeface="Wingdings" panose="05000000000000000000" pitchFamily="2" charset="2"/>
              <a:buNone/>
            </a:pPr>
            <a:r>
              <a:rPr lang="zh-CN" altLang="en-US" sz="2400" smtClean="0">
                <a:ea typeface="宋体" panose="02010600030101010101" pitchFamily="2" charset="-122"/>
              </a:rPr>
              <a:t>    </a:t>
            </a:r>
            <a:r>
              <a:rPr lang="zh-CN" altLang="en-US" sz="2400" b="1" smtClean="0">
                <a:ea typeface="宋体" panose="02010600030101010101" pitchFamily="2" charset="-122"/>
              </a:rPr>
              <a:t>第三十一条</a:t>
            </a:r>
            <a:r>
              <a:rPr lang="zh-CN" altLang="en-US" sz="2400" smtClean="0">
                <a:ea typeface="宋体" panose="02010600030101010101" pitchFamily="2" charset="-122"/>
              </a:rPr>
              <a:t>采用最低评标价法的采购项目，提供相同品牌产品的不同投标人参加同一合同项下投标的，以其中通过资格审查、符合性审查且</a:t>
            </a:r>
            <a:r>
              <a:rPr lang="zh-CN" altLang="en-US" sz="2400" b="1" smtClean="0">
                <a:solidFill>
                  <a:srgbClr val="FF0000"/>
                </a:solidFill>
                <a:ea typeface="宋体" panose="02010600030101010101" pitchFamily="2" charset="-122"/>
              </a:rPr>
              <a:t>报价最低的参加评标</a:t>
            </a:r>
            <a:r>
              <a:rPr lang="zh-CN" altLang="en-US" sz="2400" smtClean="0">
                <a:ea typeface="宋体" panose="02010600030101010101" pitchFamily="2" charset="-122"/>
              </a:rPr>
              <a:t>；报价相同的，由采购人或者采购人委托评标委员会按照招标文件规定的方式确定一个参加评标的投标人，招标文件未规定的采取随机抽取方式确定，其他投标无效。 </a:t>
            </a:r>
          </a:p>
          <a:p>
            <a:pPr>
              <a:spcBef>
                <a:spcPts val="1200"/>
              </a:spcBef>
              <a:buFont typeface="Wingdings" panose="05000000000000000000" pitchFamily="2" charset="2"/>
              <a:buNone/>
            </a:pPr>
            <a:r>
              <a:rPr lang="zh-CN" altLang="en-US" sz="2400" smtClean="0">
                <a:ea typeface="宋体" panose="02010600030101010101" pitchFamily="2" charset="-122"/>
              </a:rPr>
              <a:t>    使用综合评分法的采购项目，提供相同品牌产品且通过资格审查、符合性审查的不同投标人参加同一合同项下投标的，按一家投标人计算，评审后</a:t>
            </a:r>
            <a:r>
              <a:rPr lang="zh-CN" altLang="en-US" sz="2400" b="1" smtClean="0">
                <a:solidFill>
                  <a:srgbClr val="FF0000"/>
                </a:solidFill>
                <a:ea typeface="宋体" panose="02010600030101010101" pitchFamily="2" charset="-122"/>
              </a:rPr>
              <a:t>得分最高的同品牌</a:t>
            </a:r>
            <a:r>
              <a:rPr lang="zh-CN" altLang="en-US" sz="2400" smtClean="0">
                <a:ea typeface="宋体" panose="02010600030101010101" pitchFamily="2" charset="-122"/>
              </a:rPr>
              <a:t>投标人获得中标人推荐</a:t>
            </a:r>
            <a:r>
              <a:rPr lang="zh-CN" altLang="en-US" sz="2400" b="1" smtClean="0">
                <a:solidFill>
                  <a:srgbClr val="FF0000"/>
                </a:solidFill>
                <a:ea typeface="宋体" panose="02010600030101010101" pitchFamily="2" charset="-122"/>
              </a:rPr>
              <a:t>资格</a:t>
            </a:r>
            <a:r>
              <a:rPr lang="zh-CN" altLang="en-US" sz="2400" smtClean="0">
                <a:ea typeface="宋体" panose="02010600030101010101" pitchFamily="2" charset="-122"/>
              </a:rPr>
              <a:t>；评审得分相同的，由采购人或者采购人委托评标委员会按照招标文件规定的方式确定一个投标人获得中标人推荐资格，招标文件未规定的采取随机抽取方式确定，其他同品牌投标人不作为中标候选人。 </a:t>
            </a:r>
          </a:p>
          <a:p>
            <a:pPr>
              <a:spcBef>
                <a:spcPts val="1200"/>
              </a:spcBef>
              <a:buFont typeface="Wingdings" panose="05000000000000000000" pitchFamily="2" charset="2"/>
              <a:buNone/>
            </a:pPr>
            <a:r>
              <a:rPr lang="zh-CN" altLang="en-US" sz="2400" smtClean="0">
                <a:ea typeface="宋体" panose="02010600030101010101" pitchFamily="2" charset="-122"/>
              </a:rPr>
              <a:t>     非单一产品采购项目，采购人应当根据采购项目技术构成、产品价格比重等</a:t>
            </a:r>
            <a:r>
              <a:rPr lang="zh-CN" altLang="en-US" sz="2400" b="1" smtClean="0">
                <a:solidFill>
                  <a:srgbClr val="FF0000"/>
                </a:solidFill>
                <a:ea typeface="宋体" panose="02010600030101010101" pitchFamily="2" charset="-122"/>
              </a:rPr>
              <a:t>合理确定</a:t>
            </a:r>
            <a:r>
              <a:rPr lang="zh-CN" altLang="en-US" sz="2400" smtClean="0">
                <a:ea typeface="宋体" panose="02010600030101010101" pitchFamily="2" charset="-122"/>
              </a:rPr>
              <a:t>核心产品，并在招标文件中载明。多家投标人提供的核心产品品牌相同的，按前两款规定处理。</a:t>
            </a:r>
          </a:p>
          <a:p>
            <a:pPr>
              <a:buFont typeface="Wingdings" panose="05000000000000000000" pitchFamily="2" charset="2"/>
              <a:buNone/>
            </a:pPr>
            <a:r>
              <a:rPr lang="zh-CN" altLang="en-US" sz="2400" smtClean="0">
                <a:ea typeface="宋体" panose="02010600030101010101" pitchFamily="2" charset="-122"/>
              </a:rPr>
              <a:t> </a:t>
            </a:r>
          </a:p>
          <a:p>
            <a:pPr>
              <a:buFont typeface="Wingdings" panose="05000000000000000000" pitchFamily="2" charset="2"/>
              <a:buNone/>
            </a:pPr>
            <a:endParaRPr lang="zh-CN" altLang="en-US" sz="2400" smtClean="0">
              <a:ea typeface="宋体" panose="02010600030101010101" pitchFamily="2" charset="-122"/>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pPr eaLnBrk="1" hangingPunct="1"/>
            <a:r>
              <a:rPr lang="zh-CN" altLang="en-US" smtClean="0">
                <a:ea typeface="宋体" panose="02010600030101010101" pitchFamily="2" charset="-122"/>
              </a:rPr>
              <a:t>评标方法</a:t>
            </a:r>
          </a:p>
        </p:txBody>
      </p:sp>
      <p:sp>
        <p:nvSpPr>
          <p:cNvPr id="360452" name="Oval 4"/>
          <p:cNvSpPr>
            <a:spLocks noChangeArrowheads="1"/>
          </p:cNvSpPr>
          <p:nvPr/>
        </p:nvSpPr>
        <p:spPr bwMode="auto">
          <a:xfrm>
            <a:off x="2286001" y="2309813"/>
            <a:ext cx="4568825" cy="2954337"/>
          </a:xfrm>
          <a:prstGeom prst="ellipse">
            <a:avLst/>
          </a:prstGeom>
          <a:gradFill rotWithShape="0">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shape">
              <a:fillToRect l="50000" t="50000" r="50000" b="50000"/>
            </a:path>
          </a:gradFill>
          <a:ln w="12700">
            <a:solidFill>
              <a:srgbClr val="000000"/>
            </a:solidFill>
            <a:round/>
          </a:ln>
          <a:effectLst/>
        </p:spPr>
        <p:txBody>
          <a:bodyPr wrap="none" lIns="90488" tIns="44450" rIns="90488" bIns="44450" anchor="ctr"/>
          <a:lstStyle/>
          <a:p>
            <a:pPr algn="ctr" eaLnBrk="0" hangingPunct="0">
              <a:lnSpc>
                <a:spcPct val="90000"/>
              </a:lnSpc>
              <a:defRPr/>
            </a:pPr>
            <a:r>
              <a:rPr lang="zh-CN" altLang="en-US" sz="4400" b="1">
                <a:solidFill>
                  <a:schemeClr val="tx2"/>
                </a:solidFill>
                <a:effectLst>
                  <a:outerShdw blurRad="38100" dist="38100" dir="2700000" algn="tl">
                    <a:srgbClr val="FFFFFF"/>
                  </a:outerShdw>
                </a:effectLst>
                <a:latin typeface="Arial Black" panose="020B0A04020102020204" pitchFamily="34" charset="0"/>
              </a:rPr>
              <a:t>评标方法</a:t>
            </a:r>
            <a:endParaRPr lang="en-US" altLang="zh-CN" sz="4400" b="1">
              <a:solidFill>
                <a:schemeClr val="tx2"/>
              </a:solidFill>
              <a:effectLst>
                <a:outerShdw blurRad="38100" dist="38100" dir="2700000" algn="tl">
                  <a:srgbClr val="FFFFFF"/>
                </a:outerShdw>
              </a:effectLst>
              <a:latin typeface="Arial Black" panose="020B0A04020102020204" pitchFamily="34" charset="0"/>
            </a:endParaRPr>
          </a:p>
        </p:txBody>
      </p:sp>
      <p:sp>
        <p:nvSpPr>
          <p:cNvPr id="360453" name="AutoShape 5"/>
          <p:cNvSpPr>
            <a:spLocks noChangeArrowheads="1"/>
          </p:cNvSpPr>
          <p:nvPr/>
        </p:nvSpPr>
        <p:spPr bwMode="auto">
          <a:xfrm rot="5400000">
            <a:off x="1458914" y="3260726"/>
            <a:ext cx="892175" cy="2917825"/>
          </a:xfrm>
          <a:prstGeom prst="cube">
            <a:avLst>
              <a:gd name="adj" fmla="val 18231"/>
            </a:avLst>
          </a:prstGeom>
          <a:solidFill>
            <a:srgbClr val="FFCCCC"/>
          </a:solidFill>
          <a:ln w="12700">
            <a:solidFill>
              <a:srgbClr val="000000"/>
            </a:solidFill>
            <a:miter lim="800000"/>
          </a:ln>
          <a:effectLst>
            <a:outerShdw dist="89803" dir="2700000" algn="ctr" rotWithShape="0">
              <a:schemeClr val="bg2"/>
            </a:outerShdw>
          </a:effectLst>
        </p:spPr>
        <p:txBody>
          <a:bodyPr rot="10800000" vert="eaVert" wrap="none" lIns="87312" tIns="44450" rIns="87312" bIns="44450" anchor="ctr"/>
          <a:lstStyle/>
          <a:p>
            <a:pPr algn="ctr" defTabSz="857250" eaLnBrk="0" hangingPunct="0">
              <a:defRPr/>
            </a:pPr>
            <a:r>
              <a:rPr lang="zh-CN" altLang="en-US" sz="2800" b="1">
                <a:solidFill>
                  <a:srgbClr val="000000"/>
                </a:solidFill>
                <a:latin typeface="Arial Black" panose="020B0A04020102020204" pitchFamily="34" charset="0"/>
              </a:rPr>
              <a:t>性价比评标法</a:t>
            </a:r>
            <a:endParaRPr lang="en-US" altLang="zh-CN" sz="2800" b="1">
              <a:solidFill>
                <a:srgbClr val="000000"/>
              </a:solidFill>
              <a:latin typeface="Arial Black" panose="020B0A04020102020204" pitchFamily="34" charset="0"/>
            </a:endParaRPr>
          </a:p>
        </p:txBody>
      </p:sp>
      <p:sp>
        <p:nvSpPr>
          <p:cNvPr id="360454" name="AutoShape 6"/>
          <p:cNvSpPr>
            <a:spLocks noChangeArrowheads="1"/>
          </p:cNvSpPr>
          <p:nvPr/>
        </p:nvSpPr>
        <p:spPr bwMode="auto">
          <a:xfrm rot="5400000">
            <a:off x="6867526" y="3262313"/>
            <a:ext cx="892175" cy="2914651"/>
          </a:xfrm>
          <a:prstGeom prst="cube">
            <a:avLst>
              <a:gd name="adj" fmla="val 18231"/>
            </a:avLst>
          </a:prstGeom>
          <a:solidFill>
            <a:srgbClr val="FFCC66"/>
          </a:solidFill>
          <a:ln w="12700">
            <a:solidFill>
              <a:srgbClr val="000000"/>
            </a:solidFill>
            <a:miter lim="800000"/>
          </a:ln>
          <a:effectLst>
            <a:outerShdw dist="89803" dir="2700000" algn="ctr" rotWithShape="0">
              <a:schemeClr val="bg2"/>
            </a:outerShdw>
          </a:effectLst>
        </p:spPr>
        <p:txBody>
          <a:bodyPr rot="10800000" vert="eaVert" wrap="none" lIns="87312" tIns="44450" rIns="87312" bIns="44450" anchor="ctr"/>
          <a:lstStyle/>
          <a:p>
            <a:pPr algn="ctr" defTabSz="857250" eaLnBrk="0" hangingPunct="0">
              <a:defRPr/>
            </a:pPr>
            <a:r>
              <a:rPr lang="zh-CN" altLang="en-US" sz="2400" b="1" dirty="0">
                <a:solidFill>
                  <a:srgbClr val="000000"/>
                </a:solidFill>
                <a:latin typeface="Arial Black" panose="020B0A04020102020204" pitchFamily="34" charset="0"/>
              </a:rPr>
              <a:t>经评审最低投标价法</a:t>
            </a:r>
            <a:endParaRPr lang="en-US" altLang="zh-CN" sz="2400" b="1" dirty="0">
              <a:solidFill>
                <a:srgbClr val="000000"/>
              </a:solidFill>
              <a:latin typeface="Arial Black" panose="020B0A04020102020204" pitchFamily="34" charset="0"/>
            </a:endParaRPr>
          </a:p>
        </p:txBody>
      </p:sp>
      <p:sp>
        <p:nvSpPr>
          <p:cNvPr id="360455" name="AutoShape 7"/>
          <p:cNvSpPr>
            <a:spLocks noChangeArrowheads="1"/>
          </p:cNvSpPr>
          <p:nvPr/>
        </p:nvSpPr>
        <p:spPr bwMode="auto">
          <a:xfrm rot="5400000">
            <a:off x="1317626" y="1373189"/>
            <a:ext cx="892175" cy="2917825"/>
          </a:xfrm>
          <a:prstGeom prst="cube">
            <a:avLst>
              <a:gd name="adj" fmla="val 18231"/>
            </a:avLst>
          </a:prstGeom>
          <a:solidFill>
            <a:srgbClr val="FFCCFF"/>
          </a:solidFill>
          <a:ln w="12700">
            <a:solidFill>
              <a:schemeClr val="tx2"/>
            </a:solidFill>
            <a:miter lim="800000"/>
          </a:ln>
          <a:effectLst>
            <a:outerShdw dist="89803" dir="2700000" algn="ctr" rotWithShape="0">
              <a:schemeClr val="bg2"/>
            </a:outerShdw>
          </a:effectLst>
        </p:spPr>
        <p:txBody>
          <a:bodyPr rot="10800000" vert="eaVert" wrap="none" lIns="87312" tIns="44450" rIns="87312" bIns="44450" anchor="ctr"/>
          <a:lstStyle/>
          <a:p>
            <a:pPr algn="ctr" defTabSz="857250" eaLnBrk="0" hangingPunct="0">
              <a:defRPr/>
            </a:pPr>
            <a:r>
              <a:rPr lang="zh-CN" altLang="en-US" sz="2800" b="1">
                <a:solidFill>
                  <a:schemeClr val="tx2"/>
                </a:solidFill>
                <a:latin typeface="Arial Black" panose="020B0A04020102020204" pitchFamily="34" charset="0"/>
              </a:rPr>
              <a:t>两阶段评标法</a:t>
            </a:r>
            <a:endParaRPr lang="en-US" altLang="zh-CN" sz="2800" b="1">
              <a:solidFill>
                <a:schemeClr val="tx2"/>
              </a:solidFill>
              <a:latin typeface="Arial Black" panose="020B0A04020102020204" pitchFamily="34" charset="0"/>
            </a:endParaRPr>
          </a:p>
        </p:txBody>
      </p:sp>
      <p:sp>
        <p:nvSpPr>
          <p:cNvPr id="360456" name="AutoShape 8"/>
          <p:cNvSpPr>
            <a:spLocks noChangeArrowheads="1"/>
          </p:cNvSpPr>
          <p:nvPr/>
        </p:nvSpPr>
        <p:spPr bwMode="auto">
          <a:xfrm rot="5400000">
            <a:off x="4278314" y="4403726"/>
            <a:ext cx="892175" cy="2917825"/>
          </a:xfrm>
          <a:prstGeom prst="cube">
            <a:avLst>
              <a:gd name="adj" fmla="val 18231"/>
            </a:avLst>
          </a:prstGeom>
          <a:solidFill>
            <a:srgbClr val="FFCC99"/>
          </a:solidFill>
          <a:ln w="12700">
            <a:solidFill>
              <a:srgbClr val="000000"/>
            </a:solidFill>
            <a:miter lim="800000"/>
          </a:ln>
          <a:effectLst>
            <a:outerShdw dist="89803" dir="2700000" algn="ctr" rotWithShape="0">
              <a:schemeClr val="bg2"/>
            </a:outerShdw>
          </a:effectLst>
        </p:spPr>
        <p:txBody>
          <a:bodyPr rot="10800000" vert="eaVert" wrap="none" lIns="87312" tIns="44450" rIns="87312" bIns="44450" anchor="ctr"/>
          <a:lstStyle/>
          <a:p>
            <a:pPr algn="ctr" defTabSz="857250" eaLnBrk="0" hangingPunct="0">
              <a:defRPr/>
            </a:pPr>
            <a:r>
              <a:rPr lang="zh-CN" altLang="en-US" sz="2800" b="1">
                <a:solidFill>
                  <a:srgbClr val="000000"/>
                </a:solidFill>
                <a:latin typeface="Arial Black" panose="020B0A04020102020204" pitchFamily="34" charset="0"/>
              </a:rPr>
              <a:t>综合评估法</a:t>
            </a:r>
            <a:endParaRPr lang="en-US" altLang="zh-CN" sz="2800" b="1">
              <a:solidFill>
                <a:srgbClr val="000000"/>
              </a:solidFill>
              <a:latin typeface="Arial Black" panose="020B0A04020102020204" pitchFamily="34" charset="0"/>
            </a:endParaRPr>
          </a:p>
        </p:txBody>
      </p:sp>
      <p:sp>
        <p:nvSpPr>
          <p:cNvPr id="360457" name="AutoShape 9"/>
          <p:cNvSpPr>
            <a:spLocks noChangeArrowheads="1"/>
          </p:cNvSpPr>
          <p:nvPr/>
        </p:nvSpPr>
        <p:spPr bwMode="auto">
          <a:xfrm rot="5400000">
            <a:off x="6954838" y="1374776"/>
            <a:ext cx="892175" cy="2914651"/>
          </a:xfrm>
          <a:prstGeom prst="cube">
            <a:avLst>
              <a:gd name="adj" fmla="val 18231"/>
            </a:avLst>
          </a:prstGeom>
          <a:solidFill>
            <a:srgbClr val="FFCC00"/>
          </a:solidFill>
          <a:ln w="12700">
            <a:solidFill>
              <a:srgbClr val="000000"/>
            </a:solidFill>
            <a:miter lim="800000"/>
          </a:ln>
          <a:effectLst>
            <a:outerShdw dist="89803" dir="2700000" algn="ctr" rotWithShape="0">
              <a:schemeClr val="bg2"/>
            </a:outerShdw>
          </a:effectLst>
        </p:spPr>
        <p:txBody>
          <a:bodyPr rot="10800000" vert="eaVert" wrap="none" lIns="87312" tIns="44450" rIns="87312" bIns="44450" anchor="ctr"/>
          <a:lstStyle/>
          <a:p>
            <a:pPr algn="ctr" defTabSz="857250" eaLnBrk="0" hangingPunct="0">
              <a:defRPr/>
            </a:pPr>
            <a:r>
              <a:rPr lang="zh-CN" altLang="en-US" sz="2800" b="1">
                <a:solidFill>
                  <a:srgbClr val="000000"/>
                </a:solidFill>
                <a:latin typeface="Arial Black" panose="020B0A04020102020204" pitchFamily="34" charset="0"/>
              </a:rPr>
              <a:t>价格评标法</a:t>
            </a:r>
            <a:endParaRPr lang="en-US" altLang="zh-CN" sz="2800" b="1">
              <a:solidFill>
                <a:srgbClr val="000000"/>
              </a:solidFill>
              <a:latin typeface="Arial Black" panose="020B0A04020102020204" pitchFamily="34" charset="0"/>
            </a:endParaRPr>
          </a:p>
        </p:txBody>
      </p:sp>
      <p:sp>
        <p:nvSpPr>
          <p:cNvPr id="360458" name="AutoShape 10"/>
          <p:cNvSpPr>
            <a:spLocks noChangeArrowheads="1"/>
          </p:cNvSpPr>
          <p:nvPr/>
        </p:nvSpPr>
        <p:spPr bwMode="auto">
          <a:xfrm rot="5400000">
            <a:off x="4125914" y="288926"/>
            <a:ext cx="892175" cy="2917825"/>
          </a:xfrm>
          <a:prstGeom prst="cube">
            <a:avLst>
              <a:gd name="adj" fmla="val 18231"/>
            </a:avLst>
          </a:prstGeom>
          <a:solidFill>
            <a:srgbClr val="FF9900"/>
          </a:solidFill>
          <a:ln w="12700">
            <a:solidFill>
              <a:srgbClr val="000000"/>
            </a:solidFill>
            <a:miter lim="800000"/>
          </a:ln>
          <a:effectLst>
            <a:outerShdw dist="89803" dir="2700000" algn="ctr" rotWithShape="0">
              <a:schemeClr val="bg2"/>
            </a:outerShdw>
          </a:effectLst>
        </p:spPr>
        <p:txBody>
          <a:bodyPr rot="10800000" vert="eaVert" wrap="none" lIns="87312" tIns="44450" rIns="87312" bIns="44450" anchor="ctr"/>
          <a:lstStyle/>
          <a:p>
            <a:pPr algn="ctr" defTabSz="857250" eaLnBrk="0" hangingPunct="0">
              <a:defRPr/>
            </a:pPr>
            <a:r>
              <a:rPr lang="zh-CN" altLang="en-US" sz="2800" b="1">
                <a:solidFill>
                  <a:srgbClr val="000000"/>
                </a:solidFill>
                <a:latin typeface="Arial Black" panose="020B0A04020102020204" pitchFamily="34" charset="0"/>
              </a:rPr>
              <a:t>专家评议法</a:t>
            </a:r>
            <a:endParaRPr lang="en-US" altLang="zh-CN" sz="2800" b="1">
              <a:solidFill>
                <a:srgbClr val="000000"/>
              </a:solidFill>
              <a:latin typeface="Arial Black" panose="020B0A040201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60458"/>
                                        </p:tgtEl>
                                        <p:attrNameLst>
                                          <p:attrName>style.visibility</p:attrName>
                                        </p:attrNameLst>
                                      </p:cBhvr>
                                      <p:to>
                                        <p:strVal val="visible"/>
                                      </p:to>
                                    </p:set>
                                    <p:anim calcmode="lin" valueType="num">
                                      <p:cBhvr additive="base">
                                        <p:cTn id="7" dur="500" fill="hold"/>
                                        <p:tgtEl>
                                          <p:spTgt spid="360458"/>
                                        </p:tgtEl>
                                        <p:attrNameLst>
                                          <p:attrName>ppt_x</p:attrName>
                                        </p:attrNameLst>
                                      </p:cBhvr>
                                      <p:tavLst>
                                        <p:tav tm="0">
                                          <p:val>
                                            <p:strVal val="#ppt_x"/>
                                          </p:val>
                                        </p:tav>
                                        <p:tav tm="100000">
                                          <p:val>
                                            <p:strVal val="#ppt_x"/>
                                          </p:val>
                                        </p:tav>
                                      </p:tavLst>
                                    </p:anim>
                                    <p:anim calcmode="lin" valueType="num">
                                      <p:cBhvr additive="base">
                                        <p:cTn id="8" dur="500" fill="hold"/>
                                        <p:tgtEl>
                                          <p:spTgt spid="36045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60457"/>
                                        </p:tgtEl>
                                        <p:attrNameLst>
                                          <p:attrName>style.visibility</p:attrName>
                                        </p:attrNameLst>
                                      </p:cBhvr>
                                      <p:to>
                                        <p:strVal val="visible"/>
                                      </p:to>
                                    </p:set>
                                    <p:anim calcmode="lin" valueType="num">
                                      <p:cBhvr additive="base">
                                        <p:cTn id="13" dur="500" fill="hold"/>
                                        <p:tgtEl>
                                          <p:spTgt spid="360457"/>
                                        </p:tgtEl>
                                        <p:attrNameLst>
                                          <p:attrName>ppt_x</p:attrName>
                                        </p:attrNameLst>
                                      </p:cBhvr>
                                      <p:tavLst>
                                        <p:tav tm="0">
                                          <p:val>
                                            <p:strVal val="1+#ppt_w/2"/>
                                          </p:val>
                                        </p:tav>
                                        <p:tav tm="100000">
                                          <p:val>
                                            <p:strVal val="#ppt_x"/>
                                          </p:val>
                                        </p:tav>
                                      </p:tavLst>
                                    </p:anim>
                                    <p:anim calcmode="lin" valueType="num">
                                      <p:cBhvr additive="base">
                                        <p:cTn id="14" dur="500" fill="hold"/>
                                        <p:tgtEl>
                                          <p:spTgt spid="36045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60454"/>
                                        </p:tgtEl>
                                        <p:attrNameLst>
                                          <p:attrName>style.visibility</p:attrName>
                                        </p:attrNameLst>
                                      </p:cBhvr>
                                      <p:to>
                                        <p:strVal val="visible"/>
                                      </p:to>
                                    </p:set>
                                    <p:anim calcmode="lin" valueType="num">
                                      <p:cBhvr additive="base">
                                        <p:cTn id="19" dur="500" fill="hold"/>
                                        <p:tgtEl>
                                          <p:spTgt spid="360454"/>
                                        </p:tgtEl>
                                        <p:attrNameLst>
                                          <p:attrName>ppt_x</p:attrName>
                                        </p:attrNameLst>
                                      </p:cBhvr>
                                      <p:tavLst>
                                        <p:tav tm="0">
                                          <p:val>
                                            <p:strVal val="1+#ppt_w/2"/>
                                          </p:val>
                                        </p:tav>
                                        <p:tav tm="100000">
                                          <p:val>
                                            <p:strVal val="#ppt_x"/>
                                          </p:val>
                                        </p:tav>
                                      </p:tavLst>
                                    </p:anim>
                                    <p:anim calcmode="lin" valueType="num">
                                      <p:cBhvr additive="base">
                                        <p:cTn id="20" dur="500" fill="hold"/>
                                        <p:tgtEl>
                                          <p:spTgt spid="36045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60456"/>
                                        </p:tgtEl>
                                        <p:attrNameLst>
                                          <p:attrName>style.visibility</p:attrName>
                                        </p:attrNameLst>
                                      </p:cBhvr>
                                      <p:to>
                                        <p:strVal val="visible"/>
                                      </p:to>
                                    </p:set>
                                    <p:anim calcmode="lin" valueType="num">
                                      <p:cBhvr additive="base">
                                        <p:cTn id="25" dur="500" fill="hold"/>
                                        <p:tgtEl>
                                          <p:spTgt spid="360456"/>
                                        </p:tgtEl>
                                        <p:attrNameLst>
                                          <p:attrName>ppt_x</p:attrName>
                                        </p:attrNameLst>
                                      </p:cBhvr>
                                      <p:tavLst>
                                        <p:tav tm="0">
                                          <p:val>
                                            <p:strVal val="#ppt_x"/>
                                          </p:val>
                                        </p:tav>
                                        <p:tav tm="100000">
                                          <p:val>
                                            <p:strVal val="#ppt_x"/>
                                          </p:val>
                                        </p:tav>
                                      </p:tavLst>
                                    </p:anim>
                                    <p:anim calcmode="lin" valueType="num">
                                      <p:cBhvr additive="base">
                                        <p:cTn id="26" dur="500" fill="hold"/>
                                        <p:tgtEl>
                                          <p:spTgt spid="36045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60453"/>
                                        </p:tgtEl>
                                        <p:attrNameLst>
                                          <p:attrName>style.visibility</p:attrName>
                                        </p:attrNameLst>
                                      </p:cBhvr>
                                      <p:to>
                                        <p:strVal val="visible"/>
                                      </p:to>
                                    </p:set>
                                    <p:anim calcmode="lin" valueType="num">
                                      <p:cBhvr additive="base">
                                        <p:cTn id="31" dur="500" fill="hold"/>
                                        <p:tgtEl>
                                          <p:spTgt spid="360453"/>
                                        </p:tgtEl>
                                        <p:attrNameLst>
                                          <p:attrName>ppt_x</p:attrName>
                                        </p:attrNameLst>
                                      </p:cBhvr>
                                      <p:tavLst>
                                        <p:tav tm="0">
                                          <p:val>
                                            <p:strVal val="0-#ppt_w/2"/>
                                          </p:val>
                                        </p:tav>
                                        <p:tav tm="100000">
                                          <p:val>
                                            <p:strVal val="#ppt_x"/>
                                          </p:val>
                                        </p:tav>
                                      </p:tavLst>
                                    </p:anim>
                                    <p:anim calcmode="lin" valueType="num">
                                      <p:cBhvr additive="base">
                                        <p:cTn id="32" dur="500" fill="hold"/>
                                        <p:tgtEl>
                                          <p:spTgt spid="360453"/>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60455"/>
                                        </p:tgtEl>
                                        <p:attrNameLst>
                                          <p:attrName>style.visibility</p:attrName>
                                        </p:attrNameLst>
                                      </p:cBhvr>
                                      <p:to>
                                        <p:strVal val="visible"/>
                                      </p:to>
                                    </p:set>
                                    <p:anim calcmode="lin" valueType="num">
                                      <p:cBhvr additive="base">
                                        <p:cTn id="37" dur="500" fill="hold"/>
                                        <p:tgtEl>
                                          <p:spTgt spid="360455"/>
                                        </p:tgtEl>
                                        <p:attrNameLst>
                                          <p:attrName>ppt_x</p:attrName>
                                        </p:attrNameLst>
                                      </p:cBhvr>
                                      <p:tavLst>
                                        <p:tav tm="0">
                                          <p:val>
                                            <p:strVal val="0-#ppt_w/2"/>
                                          </p:val>
                                        </p:tav>
                                        <p:tav tm="100000">
                                          <p:val>
                                            <p:strVal val="#ppt_x"/>
                                          </p:val>
                                        </p:tav>
                                      </p:tavLst>
                                    </p:anim>
                                    <p:anim calcmode="lin" valueType="num">
                                      <p:cBhvr additive="base">
                                        <p:cTn id="38" dur="500" fill="hold"/>
                                        <p:tgtEl>
                                          <p:spTgt spid="3604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453" grpId="0" animBg="1"/>
      <p:bldP spid="360454" grpId="0" animBg="1"/>
      <p:bldP spid="360455" grpId="0" animBg="1"/>
      <p:bldP spid="360456" grpId="0" animBg="1"/>
      <p:bldP spid="360457" grpId="0" animBg="1"/>
      <p:bldP spid="360458"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标题 1"/>
          <p:cNvSpPr>
            <a:spLocks noGrp="1"/>
          </p:cNvSpPr>
          <p:nvPr>
            <p:ph type="title" idx="4294967295"/>
          </p:nvPr>
        </p:nvSpPr>
        <p:spPr>
          <a:xfrm>
            <a:off x="0" y="293688"/>
            <a:ext cx="9144000" cy="563562"/>
          </a:xfrm>
        </p:spPr>
        <p:txBody>
          <a:bodyPr/>
          <a:lstStyle/>
          <a:p>
            <a:r>
              <a:rPr lang="en-US" altLang="zh-CN" smtClean="0">
                <a:ea typeface="宋体" panose="02010600030101010101" pitchFamily="2" charset="-122"/>
              </a:rPr>
              <a:t>《</a:t>
            </a:r>
            <a:r>
              <a:rPr lang="zh-CN" altLang="en-US" smtClean="0">
                <a:ea typeface="宋体" panose="02010600030101010101" pitchFamily="2" charset="-122"/>
              </a:rPr>
              <a:t>政府采购货物和服务招标投标管理办法</a:t>
            </a:r>
            <a:r>
              <a:rPr lang="en-US" altLang="zh-CN" smtClean="0">
                <a:ea typeface="宋体" panose="02010600030101010101" pitchFamily="2" charset="-122"/>
              </a:rPr>
              <a:t>》</a:t>
            </a:r>
            <a:br>
              <a:rPr lang="en-US" altLang="zh-CN" smtClean="0">
                <a:ea typeface="宋体" panose="02010600030101010101" pitchFamily="2" charset="-122"/>
              </a:rPr>
            </a:br>
            <a:r>
              <a:rPr lang="en-US" altLang="zh-CN" sz="2800" smtClean="0">
                <a:ea typeface="宋体" panose="02010600030101010101" pitchFamily="2" charset="-122"/>
              </a:rPr>
              <a:t>—87</a:t>
            </a:r>
            <a:r>
              <a:rPr lang="zh-CN" altLang="en-US" sz="2800" smtClean="0">
                <a:ea typeface="宋体" panose="02010600030101010101" pitchFamily="2" charset="-122"/>
              </a:rPr>
              <a:t>号令</a:t>
            </a:r>
          </a:p>
        </p:txBody>
      </p:sp>
      <p:sp>
        <p:nvSpPr>
          <p:cNvPr id="293891" name="内容占位符 2"/>
          <p:cNvSpPr>
            <a:spLocks noGrp="1"/>
          </p:cNvSpPr>
          <p:nvPr>
            <p:ph idx="4294967295"/>
          </p:nvPr>
        </p:nvSpPr>
        <p:spPr>
          <a:xfrm>
            <a:off x="642938" y="1428115"/>
            <a:ext cx="7858125" cy="4357688"/>
          </a:xfrm>
        </p:spPr>
        <p:txBody>
          <a:bodyPr/>
          <a:lstStyle/>
          <a:p>
            <a:pPr>
              <a:spcBef>
                <a:spcPts val="1200"/>
              </a:spcBef>
              <a:buFont typeface="Wingdings" panose="05000000000000000000" pitchFamily="2" charset="2"/>
              <a:buNone/>
            </a:pPr>
            <a:r>
              <a:rPr sz="2400" b="1" dirty="0" smtClean="0">
                <a:ea typeface="宋体" panose="02010600030101010101" pitchFamily="2" charset="-122"/>
              </a:rPr>
              <a:t>第五十三条</a:t>
            </a:r>
            <a:r>
              <a:rPr sz="2400" dirty="0" smtClean="0">
                <a:ea typeface="宋体" panose="02010600030101010101" pitchFamily="2" charset="-122"/>
              </a:rPr>
              <a:t> 评标方法分为最低评标价法和综合评分法。</a:t>
            </a:r>
          </a:p>
          <a:p>
            <a:pPr>
              <a:spcBef>
                <a:spcPts val="1200"/>
              </a:spcBef>
              <a:buFont typeface="Wingdings" panose="05000000000000000000" pitchFamily="2" charset="2"/>
              <a:buNone/>
            </a:pPr>
            <a:r>
              <a:rPr sz="2400" b="1" dirty="0" smtClean="0">
                <a:ea typeface="宋体" panose="02010600030101010101" pitchFamily="2" charset="-122"/>
              </a:rPr>
              <a:t>第五十四条</a:t>
            </a:r>
            <a:r>
              <a:rPr sz="2400" dirty="0" smtClean="0">
                <a:ea typeface="宋体" panose="02010600030101010101" pitchFamily="2" charset="-122"/>
              </a:rPr>
              <a:t> </a:t>
            </a:r>
            <a:r>
              <a:rPr sz="2400" b="1" dirty="0" smtClean="0">
                <a:ea typeface="宋体" panose="02010600030101010101" pitchFamily="2" charset="-122"/>
              </a:rPr>
              <a:t>最低评标价法</a:t>
            </a:r>
            <a:r>
              <a:rPr sz="2400" dirty="0" smtClean="0">
                <a:ea typeface="宋体" panose="02010600030101010101" pitchFamily="2" charset="-122"/>
              </a:rPr>
              <a:t>，是指投标文件满足招标文件全部实质性要求，且投标报价最低的投标人为中标候选人的评标方法。</a:t>
            </a:r>
          </a:p>
          <a:p>
            <a:pPr>
              <a:spcBef>
                <a:spcPts val="1200"/>
              </a:spcBef>
              <a:buFont typeface="Wingdings" panose="05000000000000000000" pitchFamily="2" charset="2"/>
              <a:buNone/>
            </a:pPr>
            <a:r>
              <a:rPr sz="2400" dirty="0" smtClean="0">
                <a:ea typeface="宋体" panose="02010600030101010101" pitchFamily="2" charset="-122"/>
              </a:rPr>
              <a:t>技术、服务等标准统一的货物服务项目，应当采用最低评标价法。</a:t>
            </a:r>
          </a:p>
          <a:p>
            <a:pPr>
              <a:spcBef>
                <a:spcPts val="1200"/>
              </a:spcBef>
              <a:buFont typeface="Wingdings" panose="05000000000000000000" pitchFamily="2" charset="2"/>
              <a:buNone/>
            </a:pPr>
            <a:r>
              <a:rPr sz="2400" dirty="0" smtClean="0">
                <a:ea typeface="宋体" panose="02010600030101010101" pitchFamily="2" charset="-122"/>
              </a:rPr>
              <a:t>采用最低评标价法评标时，除了算术修正和落实政府采购政策需进行的价格扣除外，不能对投标人的投标价格进行任何调整。</a:t>
            </a:r>
          </a:p>
        </p:txBody>
      </p:sp>
      <p:sp>
        <p:nvSpPr>
          <p:cNvPr id="2" name="对角圆角矩形 1"/>
          <p:cNvSpPr/>
          <p:nvPr/>
        </p:nvSpPr>
        <p:spPr>
          <a:xfrm>
            <a:off x="1402715" y="716280"/>
            <a:ext cx="6408420" cy="459740"/>
          </a:xfrm>
          <a:prstGeom prst="round2DiagRect">
            <a:avLst/>
          </a:prstGeom>
          <a:solidFill>
            <a:srgbClr val="00B050"/>
          </a:solidFill>
          <a:ln w="9525" cap="flat" cmpd="sng" algn="ctr">
            <a:noFill/>
            <a:prstDash val="solid"/>
            <a:round/>
            <a:headEnd type="none" w="med" len="med"/>
            <a:tailEnd type="none" w="med" len="med"/>
          </a:ln>
        </p:spPr>
        <p:txBody>
          <a:bodyPr vert="horz" wrap="square" lIns="91440" tIns="45720" rIns="91440" bIns="45720" numCol="1" anchor="t" anchorCtr="0" compatLnSpc="1"/>
          <a:lstStyle/>
          <a:p>
            <a:pPr marL="342900" marR="0" indent="-342900" algn="ctr" defTabSz="914400" rtl="0" eaLnBrk="1" fontAlgn="base" latinLnBrk="0" hangingPunct="1">
              <a:lnSpc>
                <a:spcPct val="90000"/>
              </a:lnSpc>
              <a:spcBef>
                <a:spcPct val="20000"/>
              </a:spcBef>
              <a:spcAft>
                <a:spcPct val="0"/>
              </a:spcAft>
              <a:buClr>
                <a:schemeClr val="hlink"/>
              </a:buClr>
              <a:buSzTx/>
              <a:buFont typeface="Wingdings" panose="05000000000000000000" pitchFamily="2" charset="2"/>
              <a:buNone/>
            </a:pPr>
            <a:r>
              <a:rPr kumimoji="0" lang="zh-CN" altLang="en-US" sz="3600" b="1" i="0" u="none" strike="noStrike" cap="none" normalizeH="0" baseline="0" smtClean="0">
                <a:ln>
                  <a:noFill/>
                </a:ln>
                <a:solidFill>
                  <a:srgbClr val="FF0000"/>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rPr>
              <a:t>最低价中标到底好不好？</a:t>
            </a:r>
          </a:p>
        </p:txBody>
      </p:sp>
      <p:sp>
        <p:nvSpPr>
          <p:cNvPr id="3" name="对角圆角矩形 2"/>
          <p:cNvSpPr/>
          <p:nvPr/>
        </p:nvSpPr>
        <p:spPr>
          <a:xfrm>
            <a:off x="287655" y="5398135"/>
            <a:ext cx="8528050" cy="1226820"/>
          </a:xfrm>
          <a:prstGeom prst="round2DiagRect">
            <a:avLst/>
          </a:prstGeom>
          <a:solidFill>
            <a:srgbClr val="00B050"/>
          </a:solidFill>
          <a:ln w="9525" cap="flat" cmpd="sng" algn="ctr">
            <a:noFill/>
            <a:prstDash val="solid"/>
            <a:round/>
            <a:headEnd type="none" w="med" len="med"/>
            <a:tailEnd type="none" w="med" len="med"/>
          </a:ln>
        </p:spPr>
        <p:txBody>
          <a:bodyPr vert="horz" wrap="square" lIns="91440" tIns="45720" rIns="91440" bIns="45720" numCol="1" anchor="t" anchorCtr="0" compatLnSpc="1"/>
          <a:lstStyle/>
          <a:p>
            <a:pPr marL="0" marR="0" indent="0" algn="l" defTabSz="914400" rtl="0" eaLnBrk="1" latinLnBrk="0" hangingPunct="1">
              <a:lnSpc>
                <a:spcPct val="100000"/>
              </a:lnSpc>
              <a:spcBef>
                <a:spcPts val="0"/>
              </a:spcBef>
              <a:spcAft>
                <a:spcPct val="0"/>
              </a:spcAft>
              <a:buClr>
                <a:schemeClr val="hlink"/>
              </a:buClr>
              <a:buSzTx/>
              <a:buFont typeface="Wingdings" panose="05000000000000000000" pitchFamily="2" charset="2"/>
              <a:buNone/>
            </a:pPr>
            <a:r>
              <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小型和微型企业产品价格给予</a:t>
            </a:r>
            <a:r>
              <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6%-10%</a:t>
            </a:r>
            <a:r>
              <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的价格扣除，</a:t>
            </a:r>
            <a:r>
              <a:rPr lang="zh-CN" altLang="en-US" sz="2400" smtClean="0">
                <a:ln>
                  <a:noFill/>
                </a:ln>
                <a:effectLst/>
                <a:sym typeface="+mn-ea"/>
              </a:rPr>
              <a:t>小型和微型企业的合同金额占联合体合同金额</a:t>
            </a:r>
            <a:r>
              <a:rPr lang="en-US" altLang="zh-CN" sz="2400" smtClean="0">
                <a:ln>
                  <a:noFill/>
                </a:ln>
                <a:effectLst/>
                <a:sym typeface="+mn-ea"/>
              </a:rPr>
              <a:t>30%</a:t>
            </a:r>
            <a:r>
              <a:rPr lang="zh-CN" altLang="en-US" sz="2400" smtClean="0">
                <a:ln>
                  <a:noFill/>
                </a:ln>
                <a:effectLst/>
                <a:sym typeface="+mn-ea"/>
              </a:rPr>
              <a:t>以上的，可给予联合体</a:t>
            </a:r>
            <a:r>
              <a:rPr lang="en-US" altLang="zh-CN" sz="2400" smtClean="0">
                <a:ln>
                  <a:noFill/>
                </a:ln>
                <a:effectLst/>
                <a:sym typeface="+mn-ea"/>
              </a:rPr>
              <a:t>2%-3%</a:t>
            </a:r>
            <a:r>
              <a:rPr lang="zh-CN" altLang="en-US" sz="2400" smtClean="0">
                <a:ln>
                  <a:noFill/>
                </a:ln>
                <a:effectLst/>
                <a:sym typeface="+mn-ea"/>
              </a:rPr>
              <a:t>的价格扣除，</a:t>
            </a:r>
            <a:r>
              <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以扣除后的价格参与评审。</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684214" y="115889"/>
            <a:ext cx="8243887" cy="709612"/>
          </a:xfrm>
        </p:spPr>
        <p:txBody>
          <a:bodyPr/>
          <a:lstStyle/>
          <a:p>
            <a:pPr eaLnBrk="1" hangingPunct="1"/>
            <a:r>
              <a:rPr lang="zh-CN" altLang="en-US" smtClean="0">
                <a:ea typeface="宋体" panose="02010600030101010101" pitchFamily="2" charset="-122"/>
              </a:rPr>
              <a:t>计算评标价</a:t>
            </a:r>
            <a:r>
              <a:rPr lang="zh-CN" altLang="en-US" sz="2400" smtClean="0">
                <a:ea typeface="宋体" panose="02010600030101010101" pitchFamily="2" charset="-122"/>
              </a:rPr>
              <a:t>（经评审的最低投标价）</a:t>
            </a:r>
            <a:r>
              <a:rPr lang="en-US" altLang="zh-CN" sz="2400" smtClean="0">
                <a:ea typeface="宋体" panose="02010600030101010101" pitchFamily="2" charset="-122"/>
              </a:rPr>
              <a:t>-</a:t>
            </a:r>
            <a:r>
              <a:rPr lang="zh-CN" altLang="en-US" sz="2400" smtClean="0">
                <a:ea typeface="宋体" panose="02010600030101010101" pitchFamily="2" charset="-122"/>
              </a:rPr>
              <a:t>货物</a:t>
            </a:r>
          </a:p>
        </p:txBody>
      </p:sp>
      <p:sp>
        <p:nvSpPr>
          <p:cNvPr id="118787" name="Rectangle 3"/>
          <p:cNvSpPr>
            <a:spLocks noGrp="1" noChangeArrowheads="1"/>
          </p:cNvSpPr>
          <p:nvPr>
            <p:ph type="body" idx="1"/>
          </p:nvPr>
        </p:nvSpPr>
        <p:spPr>
          <a:xfrm>
            <a:off x="827089" y="1557339"/>
            <a:ext cx="7561263" cy="4797425"/>
          </a:xfrm>
        </p:spPr>
        <p:txBody>
          <a:bodyPr/>
          <a:lstStyle/>
          <a:p>
            <a:pPr eaLnBrk="1" hangingPunct="1">
              <a:buFont typeface="Monotype Sorts" pitchFamily="2" charset="2"/>
              <a:buAutoNum type="arabicPeriod"/>
            </a:pPr>
            <a:r>
              <a:rPr lang="zh-CN" altLang="en-US" sz="2400" smtClean="0">
                <a:ea typeface="宋体" panose="02010600030101010101" pitchFamily="2" charset="-122"/>
              </a:rPr>
              <a:t>改正算术错误</a:t>
            </a:r>
          </a:p>
          <a:p>
            <a:pPr eaLnBrk="1" hangingPunct="1">
              <a:buFont typeface="Monotype Sorts" pitchFamily="2" charset="2"/>
              <a:buAutoNum type="arabicPeriod"/>
            </a:pPr>
            <a:r>
              <a:rPr lang="zh-CN" altLang="en-US" sz="2400" smtClean="0">
                <a:ea typeface="宋体" panose="02010600030101010101" pitchFamily="2" charset="-122"/>
              </a:rPr>
              <a:t>货币换算：按开标当日中国人民银行公布的中间价将投标货币统一换算成美元（国际招标、</a:t>
            </a:r>
            <a:r>
              <a:rPr lang="en-US" altLang="zh-CN" sz="2400" smtClean="0">
                <a:ea typeface="宋体" panose="02010600030101010101" pitchFamily="2" charset="-122"/>
              </a:rPr>
              <a:t>395</a:t>
            </a:r>
            <a:r>
              <a:rPr lang="zh-CN" altLang="en-US" sz="2400" smtClean="0">
                <a:ea typeface="宋体" panose="02010600030101010101" pitchFamily="2" charset="-122"/>
              </a:rPr>
              <a:t>号文）</a:t>
            </a:r>
          </a:p>
          <a:p>
            <a:pPr eaLnBrk="1" hangingPunct="1">
              <a:buFont typeface="Monotype Sorts" pitchFamily="2" charset="2"/>
              <a:buAutoNum type="arabicPeriod"/>
            </a:pPr>
            <a:r>
              <a:rPr lang="zh-CN" altLang="en-US" sz="2400" smtClean="0">
                <a:ea typeface="宋体" panose="02010600030101010101" pitchFamily="2" charset="-122"/>
              </a:rPr>
              <a:t>交货期：以允许的最早交货期为基准，每迟交一个月，按投标价的某一百分比（一般</a:t>
            </a:r>
            <a:r>
              <a:rPr lang="en-US" altLang="zh-CN" sz="2400" smtClean="0">
                <a:ea typeface="宋体" panose="02010600030101010101" pitchFamily="2" charset="-122"/>
              </a:rPr>
              <a:t>1~2%</a:t>
            </a:r>
            <a:r>
              <a:rPr lang="zh-CN" altLang="en-US" sz="2400" smtClean="0">
                <a:ea typeface="宋体" panose="02010600030101010101" pitchFamily="2" charset="-122"/>
              </a:rPr>
              <a:t>）折价</a:t>
            </a:r>
          </a:p>
          <a:p>
            <a:pPr eaLnBrk="1" hangingPunct="1">
              <a:buFont typeface="Monotype Sorts" pitchFamily="2" charset="2"/>
              <a:buAutoNum type="arabicPeriod"/>
            </a:pPr>
            <a:r>
              <a:rPr lang="zh-CN" altLang="en-US" sz="2400" smtClean="0">
                <a:ea typeface="宋体" panose="02010600030101010101" pitchFamily="2" charset="-122"/>
              </a:rPr>
              <a:t>付款条件：投标人要求提前付款的，按照招标文件规定的利率计算提前付款部分的利息；要求延期付款的不考虑折价</a:t>
            </a:r>
          </a:p>
          <a:p>
            <a:pPr eaLnBrk="1" hangingPunct="1">
              <a:buFont typeface="Monotype Sorts" pitchFamily="2" charset="2"/>
              <a:buAutoNum type="arabicPeriod"/>
            </a:pPr>
            <a:r>
              <a:rPr lang="zh-CN" altLang="en-US" sz="2400" smtClean="0">
                <a:ea typeface="宋体" panose="02010600030101010101" pitchFamily="2" charset="-122"/>
              </a:rPr>
              <a:t>供货范围调整：缺漏项按其他投标人该项最高报价加上；如果投标文件多报了招标文件要求以外的项目内容，不予核减</a:t>
            </a:r>
          </a:p>
          <a:p>
            <a:pPr eaLnBrk="1" hangingPunct="1">
              <a:buFont typeface="Monotype Sorts" pitchFamily="2" charset="2"/>
              <a:buAutoNum type="arabicPeriod"/>
            </a:pPr>
            <a:r>
              <a:rPr lang="zh-CN" altLang="en-US" sz="2400" smtClean="0">
                <a:ea typeface="宋体" panose="02010600030101010101" pitchFamily="2" charset="-122"/>
              </a:rPr>
              <a:t>零部件：必须的备品备件统一加上</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539751" y="115889"/>
            <a:ext cx="8243888" cy="709612"/>
          </a:xfrm>
        </p:spPr>
        <p:txBody>
          <a:bodyPr/>
          <a:lstStyle/>
          <a:p>
            <a:pPr eaLnBrk="1" hangingPunct="1"/>
            <a:r>
              <a:rPr lang="zh-CN" altLang="en-US" smtClean="0">
                <a:ea typeface="宋体" panose="02010600030101010101" pitchFamily="2" charset="-122"/>
              </a:rPr>
              <a:t>计算评标价</a:t>
            </a:r>
            <a:r>
              <a:rPr lang="zh-CN" altLang="en-US" sz="2400" smtClean="0">
                <a:ea typeface="宋体" panose="02010600030101010101" pitchFamily="2" charset="-122"/>
              </a:rPr>
              <a:t>（经评审的最低投标价）</a:t>
            </a:r>
            <a:r>
              <a:rPr lang="en-US" altLang="zh-CN" sz="2400" smtClean="0">
                <a:ea typeface="宋体" panose="02010600030101010101" pitchFamily="2" charset="-122"/>
              </a:rPr>
              <a:t>-</a:t>
            </a:r>
            <a:r>
              <a:rPr lang="zh-CN" altLang="en-US" sz="2400" smtClean="0">
                <a:ea typeface="宋体" panose="02010600030101010101" pitchFamily="2" charset="-122"/>
              </a:rPr>
              <a:t>货物</a:t>
            </a:r>
          </a:p>
        </p:txBody>
      </p:sp>
      <p:sp>
        <p:nvSpPr>
          <p:cNvPr id="120835" name="Rectangle 3"/>
          <p:cNvSpPr>
            <a:spLocks noGrp="1" noChangeArrowheads="1"/>
          </p:cNvSpPr>
          <p:nvPr>
            <p:ph type="body" idx="1"/>
          </p:nvPr>
        </p:nvSpPr>
        <p:spPr>
          <a:xfrm>
            <a:off x="754065" y="1557338"/>
            <a:ext cx="7489825" cy="4895850"/>
          </a:xfrm>
        </p:spPr>
        <p:txBody>
          <a:bodyPr/>
          <a:lstStyle/>
          <a:p>
            <a:pPr eaLnBrk="1" hangingPunct="1">
              <a:spcBef>
                <a:spcPct val="50000"/>
              </a:spcBef>
              <a:buFont typeface="Monotype Sorts" pitchFamily="2" charset="2"/>
              <a:buAutoNum type="arabicPeriod" startAt="7"/>
            </a:pPr>
            <a:r>
              <a:rPr lang="zh-CN" altLang="en-US" sz="2400" smtClean="0">
                <a:ea typeface="宋体" panose="02010600030101010101" pitchFamily="2" charset="-122"/>
              </a:rPr>
              <a:t>设备的技术性能指标、质量和生产效率：每个参数与基准相比，每相差一个计量单位或每降低</a:t>
            </a:r>
            <a:r>
              <a:rPr lang="en-US" altLang="zh-CN" sz="2400" smtClean="0">
                <a:ea typeface="宋体" panose="02010600030101010101" pitchFamily="2" charset="-122"/>
              </a:rPr>
              <a:t>1%</a:t>
            </a:r>
            <a:r>
              <a:rPr lang="zh-CN" altLang="en-US" sz="2400" smtClean="0">
                <a:ea typeface="宋体" panose="02010600030101010101" pitchFamily="2" charset="-122"/>
              </a:rPr>
              <a:t>，在报价上增加若干金额（国际招标</a:t>
            </a:r>
            <a:r>
              <a:rPr lang="en-US" altLang="zh-CN" sz="2400" smtClean="0">
                <a:ea typeface="宋体" panose="02010600030101010101" pitchFamily="2" charset="-122"/>
              </a:rPr>
              <a:t>0.5%~1%</a:t>
            </a:r>
            <a:r>
              <a:rPr lang="zh-CN" altLang="en-US" sz="2400" smtClean="0">
                <a:ea typeface="宋体" panose="02010600030101010101" pitchFamily="2" charset="-122"/>
              </a:rPr>
              <a:t>）</a:t>
            </a:r>
          </a:p>
          <a:p>
            <a:pPr eaLnBrk="1" hangingPunct="1">
              <a:spcBef>
                <a:spcPct val="50000"/>
              </a:spcBef>
              <a:buFont typeface="Monotype Sorts" pitchFamily="2" charset="2"/>
              <a:buAutoNum type="arabicPeriod" startAt="7"/>
            </a:pPr>
            <a:r>
              <a:rPr lang="zh-CN" altLang="en-US" sz="2400" smtClean="0">
                <a:ea typeface="宋体" panose="02010600030101010101" pitchFamily="2" charset="-122"/>
              </a:rPr>
              <a:t>设备运行维护费用：如</a:t>
            </a:r>
            <a:r>
              <a:rPr lang="en-US" altLang="zh-CN" sz="2400" smtClean="0">
                <a:ea typeface="宋体" panose="02010600030101010101" pitchFamily="2" charset="-122"/>
              </a:rPr>
              <a:t>LCC</a:t>
            </a:r>
          </a:p>
          <a:p>
            <a:pPr eaLnBrk="1" hangingPunct="1">
              <a:spcBef>
                <a:spcPct val="50000"/>
              </a:spcBef>
              <a:buFont typeface="Monotype Sorts" pitchFamily="2" charset="2"/>
              <a:buAutoNum type="arabicPeriod" startAt="7"/>
            </a:pPr>
            <a:r>
              <a:rPr lang="zh-CN" altLang="en-US" sz="2400" smtClean="0">
                <a:ea typeface="宋体" panose="02010600030101010101" pitchFamily="2" charset="-122"/>
              </a:rPr>
              <a:t>备件供应和售后服务设施：达成起码标准所需费用</a:t>
            </a:r>
          </a:p>
          <a:p>
            <a:pPr eaLnBrk="1" hangingPunct="1">
              <a:spcBef>
                <a:spcPct val="50000"/>
              </a:spcBef>
              <a:buFont typeface="Monotype Sorts" pitchFamily="2" charset="2"/>
              <a:buAutoNum type="arabicPeriod" startAt="7"/>
            </a:pPr>
            <a:r>
              <a:rPr lang="zh-CN" altLang="en-US" sz="2400" smtClean="0">
                <a:ea typeface="宋体" panose="02010600030101010101" pitchFamily="2" charset="-122"/>
              </a:rPr>
              <a:t>技术建议：评估可能带来的效益，按预定比例折算</a:t>
            </a:r>
          </a:p>
          <a:p>
            <a:pPr eaLnBrk="1" hangingPunct="1">
              <a:spcBef>
                <a:spcPct val="50000"/>
              </a:spcBef>
              <a:buFont typeface="Monotype Sorts" pitchFamily="2" charset="2"/>
              <a:buAutoNum type="arabicPeriod" startAt="7"/>
            </a:pPr>
            <a:r>
              <a:rPr lang="zh-CN" altLang="en-US" sz="2400" smtClean="0">
                <a:latin typeface="宋体" panose="02010600030101010101" pitchFamily="2" charset="-122"/>
                <a:ea typeface="宋体" panose="02010600030101010101" pitchFamily="2" charset="-122"/>
              </a:rPr>
              <a:t>国内货物还应加上：包装费、国内运输费、国内运输保险费和其他杂费；进口货物应加上：进口环节税（包括进口关税、进口增值税、消费税）、国内运输费、国内运费、运输保险费和其他杂费。</a:t>
            </a:r>
            <a:endParaRPr lang="zh-CN" altLang="en-US" sz="2400"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页脚占位符 1"/>
          <p:cNvSpPr>
            <a:spLocks noGrp="1"/>
          </p:cNvSpPr>
          <p:nvPr>
            <p:ph type="ftr" sz="quarter" idx="10"/>
          </p:nvPr>
        </p:nvSpPr>
        <p:spPr/>
        <p:txBody>
          <a:bodyPr/>
          <a:lstStyle/>
          <a:p>
            <a:pPr>
              <a:defRPr/>
            </a:pPr>
            <a:r>
              <a:rPr lang="en-US" altLang="zh-CN"/>
              <a:t>DuJing</a:t>
            </a:r>
          </a:p>
        </p:txBody>
      </p:sp>
      <p:grpSp>
        <p:nvGrpSpPr>
          <p:cNvPr id="2" name="Group 2"/>
          <p:cNvGrpSpPr/>
          <p:nvPr/>
        </p:nvGrpSpPr>
        <p:grpSpPr bwMode="auto">
          <a:xfrm>
            <a:off x="2239963" y="2825750"/>
            <a:ext cx="4133851" cy="2000250"/>
            <a:chOff x="1614" y="1498"/>
            <a:chExt cx="3041" cy="1912"/>
          </a:xfrm>
        </p:grpSpPr>
        <p:sp>
          <p:nvSpPr>
            <p:cNvPr id="141325" name="Freeform 3"/>
            <p:cNvSpPr/>
            <p:nvPr/>
          </p:nvSpPr>
          <p:spPr bwMode="auto">
            <a:xfrm>
              <a:off x="1886" y="1539"/>
              <a:ext cx="1102" cy="690"/>
            </a:xfrm>
            <a:custGeom>
              <a:avLst/>
              <a:gdLst>
                <a:gd name="T0" fmla="*/ 0 w 1102"/>
                <a:gd name="T1" fmla="*/ 546 h 690"/>
                <a:gd name="T2" fmla="*/ 11 w 1102"/>
                <a:gd name="T3" fmla="*/ 532 h 690"/>
                <a:gd name="T4" fmla="*/ 22 w 1102"/>
                <a:gd name="T5" fmla="*/ 520 h 690"/>
                <a:gd name="T6" fmla="*/ 31 w 1102"/>
                <a:gd name="T7" fmla="*/ 508 h 690"/>
                <a:gd name="T8" fmla="*/ 41 w 1102"/>
                <a:gd name="T9" fmla="*/ 497 h 690"/>
                <a:gd name="T10" fmla="*/ 52 w 1102"/>
                <a:gd name="T11" fmla="*/ 484 h 690"/>
                <a:gd name="T12" fmla="*/ 65 w 1102"/>
                <a:gd name="T13" fmla="*/ 472 h 690"/>
                <a:gd name="T14" fmla="*/ 76 w 1102"/>
                <a:gd name="T15" fmla="*/ 460 h 690"/>
                <a:gd name="T16" fmla="*/ 88 w 1102"/>
                <a:gd name="T17" fmla="*/ 448 h 690"/>
                <a:gd name="T18" fmla="*/ 103 w 1102"/>
                <a:gd name="T19" fmla="*/ 434 h 690"/>
                <a:gd name="T20" fmla="*/ 120 w 1102"/>
                <a:gd name="T21" fmla="*/ 419 h 690"/>
                <a:gd name="T22" fmla="*/ 133 w 1102"/>
                <a:gd name="T23" fmla="*/ 407 h 690"/>
                <a:gd name="T24" fmla="*/ 149 w 1102"/>
                <a:gd name="T25" fmla="*/ 396 h 690"/>
                <a:gd name="T26" fmla="*/ 164 w 1102"/>
                <a:gd name="T27" fmla="*/ 382 h 690"/>
                <a:gd name="T28" fmla="*/ 181 w 1102"/>
                <a:gd name="T29" fmla="*/ 368 h 690"/>
                <a:gd name="T30" fmla="*/ 198 w 1102"/>
                <a:gd name="T31" fmla="*/ 356 h 690"/>
                <a:gd name="T32" fmla="*/ 216 w 1102"/>
                <a:gd name="T33" fmla="*/ 342 h 690"/>
                <a:gd name="T34" fmla="*/ 234 w 1102"/>
                <a:gd name="T35" fmla="*/ 332 h 690"/>
                <a:gd name="T36" fmla="*/ 255 w 1102"/>
                <a:gd name="T37" fmla="*/ 317 h 690"/>
                <a:gd name="T38" fmla="*/ 273 w 1102"/>
                <a:gd name="T39" fmla="*/ 304 h 690"/>
                <a:gd name="T40" fmla="*/ 291 w 1102"/>
                <a:gd name="T41" fmla="*/ 293 h 690"/>
                <a:gd name="T42" fmla="*/ 313 w 1102"/>
                <a:gd name="T43" fmla="*/ 281 h 690"/>
                <a:gd name="T44" fmla="*/ 328 w 1102"/>
                <a:gd name="T45" fmla="*/ 272 h 690"/>
                <a:gd name="T46" fmla="*/ 348 w 1102"/>
                <a:gd name="T47" fmla="*/ 262 h 690"/>
                <a:gd name="T48" fmla="*/ 367 w 1102"/>
                <a:gd name="T49" fmla="*/ 251 h 690"/>
                <a:gd name="T50" fmla="*/ 392 w 1102"/>
                <a:gd name="T51" fmla="*/ 239 h 690"/>
                <a:gd name="T52" fmla="*/ 411 w 1102"/>
                <a:gd name="T53" fmla="*/ 230 h 690"/>
                <a:gd name="T54" fmla="*/ 434 w 1102"/>
                <a:gd name="T55" fmla="*/ 218 h 690"/>
                <a:gd name="T56" fmla="*/ 461 w 1102"/>
                <a:gd name="T57" fmla="*/ 207 h 690"/>
                <a:gd name="T58" fmla="*/ 486 w 1102"/>
                <a:gd name="T59" fmla="*/ 195 h 690"/>
                <a:gd name="T60" fmla="*/ 513 w 1102"/>
                <a:gd name="T61" fmla="*/ 184 h 690"/>
                <a:gd name="T62" fmla="*/ 540 w 1102"/>
                <a:gd name="T63" fmla="*/ 173 h 690"/>
                <a:gd name="T64" fmla="*/ 568 w 1102"/>
                <a:gd name="T65" fmla="*/ 163 h 690"/>
                <a:gd name="T66" fmla="*/ 598 w 1102"/>
                <a:gd name="T67" fmla="*/ 152 h 690"/>
                <a:gd name="T68" fmla="*/ 623 w 1102"/>
                <a:gd name="T69" fmla="*/ 146 h 690"/>
                <a:gd name="T70" fmla="*/ 647 w 1102"/>
                <a:gd name="T71" fmla="*/ 137 h 690"/>
                <a:gd name="T72" fmla="*/ 676 w 1102"/>
                <a:gd name="T73" fmla="*/ 130 h 690"/>
                <a:gd name="T74" fmla="*/ 696 w 1102"/>
                <a:gd name="T75" fmla="*/ 124 h 690"/>
                <a:gd name="T76" fmla="*/ 611 w 1102"/>
                <a:gd name="T77" fmla="*/ 0 h 690"/>
                <a:gd name="T78" fmla="*/ 1101 w 1102"/>
                <a:gd name="T79" fmla="*/ 176 h 690"/>
                <a:gd name="T80" fmla="*/ 973 w 1102"/>
                <a:gd name="T81" fmla="*/ 542 h 690"/>
                <a:gd name="T82" fmla="*/ 893 w 1102"/>
                <a:gd name="T83" fmla="*/ 434 h 690"/>
                <a:gd name="T84" fmla="*/ 861 w 1102"/>
                <a:gd name="T85" fmla="*/ 443 h 690"/>
                <a:gd name="T86" fmla="*/ 830 w 1102"/>
                <a:gd name="T87" fmla="*/ 454 h 690"/>
                <a:gd name="T88" fmla="*/ 796 w 1102"/>
                <a:gd name="T89" fmla="*/ 467 h 690"/>
                <a:gd name="T90" fmla="*/ 759 w 1102"/>
                <a:gd name="T91" fmla="*/ 482 h 690"/>
                <a:gd name="T92" fmla="*/ 731 w 1102"/>
                <a:gd name="T93" fmla="*/ 496 h 690"/>
                <a:gd name="T94" fmla="*/ 702 w 1102"/>
                <a:gd name="T95" fmla="*/ 511 h 690"/>
                <a:gd name="T96" fmla="*/ 674 w 1102"/>
                <a:gd name="T97" fmla="*/ 525 h 690"/>
                <a:gd name="T98" fmla="*/ 650 w 1102"/>
                <a:gd name="T99" fmla="*/ 540 h 690"/>
                <a:gd name="T100" fmla="*/ 628 w 1102"/>
                <a:gd name="T101" fmla="*/ 556 h 690"/>
                <a:gd name="T102" fmla="*/ 602 w 1102"/>
                <a:gd name="T103" fmla="*/ 573 h 690"/>
                <a:gd name="T104" fmla="*/ 581 w 1102"/>
                <a:gd name="T105" fmla="*/ 590 h 690"/>
                <a:gd name="T106" fmla="*/ 560 w 1102"/>
                <a:gd name="T107" fmla="*/ 606 h 690"/>
                <a:gd name="T108" fmla="*/ 541 w 1102"/>
                <a:gd name="T109" fmla="*/ 621 h 690"/>
                <a:gd name="T110" fmla="*/ 522 w 1102"/>
                <a:gd name="T111" fmla="*/ 642 h 690"/>
                <a:gd name="T112" fmla="*/ 503 w 1102"/>
                <a:gd name="T113" fmla="*/ 660 h 690"/>
                <a:gd name="T114" fmla="*/ 493 w 1102"/>
                <a:gd name="T115" fmla="*/ 674 h 690"/>
                <a:gd name="T116" fmla="*/ 481 w 1102"/>
                <a:gd name="T117" fmla="*/ 689 h 690"/>
                <a:gd name="T118" fmla="*/ 0 w 1102"/>
                <a:gd name="T119" fmla="*/ 546 h 6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102"/>
                <a:gd name="T181" fmla="*/ 0 h 690"/>
                <a:gd name="T182" fmla="*/ 1102 w 1102"/>
                <a:gd name="T183" fmla="*/ 690 h 69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102" h="690">
                  <a:moveTo>
                    <a:pt x="0" y="546"/>
                  </a:moveTo>
                  <a:lnTo>
                    <a:pt x="11" y="532"/>
                  </a:lnTo>
                  <a:lnTo>
                    <a:pt x="22" y="520"/>
                  </a:lnTo>
                  <a:lnTo>
                    <a:pt x="31" y="508"/>
                  </a:lnTo>
                  <a:lnTo>
                    <a:pt x="41" y="497"/>
                  </a:lnTo>
                  <a:lnTo>
                    <a:pt x="52" y="484"/>
                  </a:lnTo>
                  <a:lnTo>
                    <a:pt x="65" y="472"/>
                  </a:lnTo>
                  <a:lnTo>
                    <a:pt x="76" y="460"/>
                  </a:lnTo>
                  <a:lnTo>
                    <a:pt x="88" y="448"/>
                  </a:lnTo>
                  <a:lnTo>
                    <a:pt x="103" y="434"/>
                  </a:lnTo>
                  <a:lnTo>
                    <a:pt x="120" y="419"/>
                  </a:lnTo>
                  <a:lnTo>
                    <a:pt x="133" y="407"/>
                  </a:lnTo>
                  <a:lnTo>
                    <a:pt x="149" y="396"/>
                  </a:lnTo>
                  <a:lnTo>
                    <a:pt x="164" y="382"/>
                  </a:lnTo>
                  <a:lnTo>
                    <a:pt x="181" y="368"/>
                  </a:lnTo>
                  <a:lnTo>
                    <a:pt x="198" y="356"/>
                  </a:lnTo>
                  <a:lnTo>
                    <a:pt x="216" y="342"/>
                  </a:lnTo>
                  <a:lnTo>
                    <a:pt x="234" y="332"/>
                  </a:lnTo>
                  <a:lnTo>
                    <a:pt x="255" y="317"/>
                  </a:lnTo>
                  <a:lnTo>
                    <a:pt x="273" y="304"/>
                  </a:lnTo>
                  <a:lnTo>
                    <a:pt x="291" y="293"/>
                  </a:lnTo>
                  <a:lnTo>
                    <a:pt x="313" y="281"/>
                  </a:lnTo>
                  <a:lnTo>
                    <a:pt x="328" y="272"/>
                  </a:lnTo>
                  <a:lnTo>
                    <a:pt x="348" y="262"/>
                  </a:lnTo>
                  <a:lnTo>
                    <a:pt x="367" y="251"/>
                  </a:lnTo>
                  <a:lnTo>
                    <a:pt x="392" y="239"/>
                  </a:lnTo>
                  <a:lnTo>
                    <a:pt x="411" y="230"/>
                  </a:lnTo>
                  <a:lnTo>
                    <a:pt x="434" y="218"/>
                  </a:lnTo>
                  <a:lnTo>
                    <a:pt x="461" y="207"/>
                  </a:lnTo>
                  <a:lnTo>
                    <a:pt x="486" y="195"/>
                  </a:lnTo>
                  <a:lnTo>
                    <a:pt x="513" y="184"/>
                  </a:lnTo>
                  <a:lnTo>
                    <a:pt x="540" y="173"/>
                  </a:lnTo>
                  <a:lnTo>
                    <a:pt x="568" y="163"/>
                  </a:lnTo>
                  <a:lnTo>
                    <a:pt x="598" y="152"/>
                  </a:lnTo>
                  <a:lnTo>
                    <a:pt x="623" y="146"/>
                  </a:lnTo>
                  <a:lnTo>
                    <a:pt x="647" y="137"/>
                  </a:lnTo>
                  <a:lnTo>
                    <a:pt x="676" y="130"/>
                  </a:lnTo>
                  <a:lnTo>
                    <a:pt x="696" y="124"/>
                  </a:lnTo>
                  <a:lnTo>
                    <a:pt x="611" y="0"/>
                  </a:lnTo>
                  <a:lnTo>
                    <a:pt x="1101" y="176"/>
                  </a:lnTo>
                  <a:lnTo>
                    <a:pt x="973" y="542"/>
                  </a:lnTo>
                  <a:lnTo>
                    <a:pt x="893" y="434"/>
                  </a:lnTo>
                  <a:lnTo>
                    <a:pt x="861" y="443"/>
                  </a:lnTo>
                  <a:lnTo>
                    <a:pt x="830" y="454"/>
                  </a:lnTo>
                  <a:lnTo>
                    <a:pt x="796" y="467"/>
                  </a:lnTo>
                  <a:lnTo>
                    <a:pt x="759" y="482"/>
                  </a:lnTo>
                  <a:lnTo>
                    <a:pt x="731" y="496"/>
                  </a:lnTo>
                  <a:lnTo>
                    <a:pt x="702" y="511"/>
                  </a:lnTo>
                  <a:lnTo>
                    <a:pt x="674" y="525"/>
                  </a:lnTo>
                  <a:lnTo>
                    <a:pt x="650" y="540"/>
                  </a:lnTo>
                  <a:lnTo>
                    <a:pt x="628" y="556"/>
                  </a:lnTo>
                  <a:lnTo>
                    <a:pt x="602" y="573"/>
                  </a:lnTo>
                  <a:lnTo>
                    <a:pt x="581" y="590"/>
                  </a:lnTo>
                  <a:lnTo>
                    <a:pt x="560" y="606"/>
                  </a:lnTo>
                  <a:lnTo>
                    <a:pt x="541" y="621"/>
                  </a:lnTo>
                  <a:lnTo>
                    <a:pt x="522" y="642"/>
                  </a:lnTo>
                  <a:lnTo>
                    <a:pt x="503" y="660"/>
                  </a:lnTo>
                  <a:lnTo>
                    <a:pt x="493" y="674"/>
                  </a:lnTo>
                  <a:lnTo>
                    <a:pt x="481" y="689"/>
                  </a:lnTo>
                  <a:lnTo>
                    <a:pt x="0" y="546"/>
                  </a:lnTo>
                </a:path>
              </a:pathLst>
            </a:custGeom>
            <a:solidFill>
              <a:srgbClr val="00FFFF"/>
            </a:solidFill>
            <a:ln w="12700" cap="rnd">
              <a:solidFill>
                <a:srgbClr val="000000"/>
              </a:solidFill>
              <a:round/>
            </a:ln>
          </p:spPr>
          <p:txBody>
            <a:bodyPr/>
            <a:lstStyle/>
            <a:p>
              <a:endParaRPr lang="zh-CN" altLang="en-US"/>
            </a:p>
          </p:txBody>
        </p:sp>
        <p:sp>
          <p:nvSpPr>
            <p:cNvPr id="141326" name="Freeform 4"/>
            <p:cNvSpPr/>
            <p:nvPr/>
          </p:nvSpPr>
          <p:spPr bwMode="auto">
            <a:xfrm>
              <a:off x="1614" y="2025"/>
              <a:ext cx="970" cy="768"/>
            </a:xfrm>
            <a:custGeom>
              <a:avLst/>
              <a:gdLst>
                <a:gd name="T0" fmla="*/ 969 w 970"/>
                <a:gd name="T1" fmla="*/ 318 h 768"/>
                <a:gd name="T2" fmla="*/ 721 w 970"/>
                <a:gd name="T3" fmla="*/ 254 h 768"/>
                <a:gd name="T4" fmla="*/ 712 w 970"/>
                <a:gd name="T5" fmla="*/ 269 h 768"/>
                <a:gd name="T6" fmla="*/ 706 w 970"/>
                <a:gd name="T7" fmla="*/ 283 h 768"/>
                <a:gd name="T8" fmla="*/ 699 w 970"/>
                <a:gd name="T9" fmla="*/ 298 h 768"/>
                <a:gd name="T10" fmla="*/ 693 w 970"/>
                <a:gd name="T11" fmla="*/ 314 h 768"/>
                <a:gd name="T12" fmla="*/ 686 w 970"/>
                <a:gd name="T13" fmla="*/ 334 h 768"/>
                <a:gd name="T14" fmla="*/ 682 w 970"/>
                <a:gd name="T15" fmla="*/ 351 h 768"/>
                <a:gd name="T16" fmla="*/ 678 w 970"/>
                <a:gd name="T17" fmla="*/ 370 h 768"/>
                <a:gd name="T18" fmla="*/ 675 w 970"/>
                <a:gd name="T19" fmla="*/ 390 h 768"/>
                <a:gd name="T20" fmla="*/ 672 w 970"/>
                <a:gd name="T21" fmla="*/ 412 h 768"/>
                <a:gd name="T22" fmla="*/ 672 w 970"/>
                <a:gd name="T23" fmla="*/ 450 h 768"/>
                <a:gd name="T24" fmla="*/ 674 w 970"/>
                <a:gd name="T25" fmla="*/ 469 h 768"/>
                <a:gd name="T26" fmla="*/ 675 w 970"/>
                <a:gd name="T27" fmla="*/ 488 h 768"/>
                <a:gd name="T28" fmla="*/ 679 w 970"/>
                <a:gd name="T29" fmla="*/ 506 h 768"/>
                <a:gd name="T30" fmla="*/ 685 w 970"/>
                <a:gd name="T31" fmla="*/ 525 h 768"/>
                <a:gd name="T32" fmla="*/ 691 w 970"/>
                <a:gd name="T33" fmla="*/ 543 h 768"/>
                <a:gd name="T34" fmla="*/ 697 w 970"/>
                <a:gd name="T35" fmla="*/ 564 h 768"/>
                <a:gd name="T36" fmla="*/ 707 w 970"/>
                <a:gd name="T37" fmla="*/ 584 h 768"/>
                <a:gd name="T38" fmla="*/ 245 w 970"/>
                <a:gd name="T39" fmla="*/ 767 h 768"/>
                <a:gd name="T40" fmla="*/ 234 w 970"/>
                <a:gd name="T41" fmla="*/ 748 h 768"/>
                <a:gd name="T42" fmla="*/ 225 w 970"/>
                <a:gd name="T43" fmla="*/ 733 h 768"/>
                <a:gd name="T44" fmla="*/ 216 w 970"/>
                <a:gd name="T45" fmla="*/ 718 h 768"/>
                <a:gd name="T46" fmla="*/ 207 w 970"/>
                <a:gd name="T47" fmla="*/ 701 h 768"/>
                <a:gd name="T48" fmla="*/ 201 w 970"/>
                <a:gd name="T49" fmla="*/ 687 h 768"/>
                <a:gd name="T50" fmla="*/ 192 w 970"/>
                <a:gd name="T51" fmla="*/ 670 h 768"/>
                <a:gd name="T52" fmla="*/ 186 w 970"/>
                <a:gd name="T53" fmla="*/ 655 h 768"/>
                <a:gd name="T54" fmla="*/ 181 w 970"/>
                <a:gd name="T55" fmla="*/ 641 h 768"/>
                <a:gd name="T56" fmla="*/ 175 w 970"/>
                <a:gd name="T57" fmla="*/ 626 h 768"/>
                <a:gd name="T58" fmla="*/ 168 w 970"/>
                <a:gd name="T59" fmla="*/ 609 h 768"/>
                <a:gd name="T60" fmla="*/ 163 w 970"/>
                <a:gd name="T61" fmla="*/ 590 h 768"/>
                <a:gd name="T62" fmla="*/ 158 w 970"/>
                <a:gd name="T63" fmla="*/ 572 h 768"/>
                <a:gd name="T64" fmla="*/ 152 w 970"/>
                <a:gd name="T65" fmla="*/ 555 h 768"/>
                <a:gd name="T66" fmla="*/ 150 w 970"/>
                <a:gd name="T67" fmla="*/ 536 h 768"/>
                <a:gd name="T68" fmla="*/ 147 w 970"/>
                <a:gd name="T69" fmla="*/ 517 h 768"/>
                <a:gd name="T70" fmla="*/ 144 w 970"/>
                <a:gd name="T71" fmla="*/ 496 h 768"/>
                <a:gd name="T72" fmla="*/ 141 w 970"/>
                <a:gd name="T73" fmla="*/ 475 h 768"/>
                <a:gd name="T74" fmla="*/ 141 w 970"/>
                <a:gd name="T75" fmla="*/ 455 h 768"/>
                <a:gd name="T76" fmla="*/ 141 w 970"/>
                <a:gd name="T77" fmla="*/ 434 h 768"/>
                <a:gd name="T78" fmla="*/ 141 w 970"/>
                <a:gd name="T79" fmla="*/ 407 h 768"/>
                <a:gd name="T80" fmla="*/ 142 w 970"/>
                <a:gd name="T81" fmla="*/ 383 h 768"/>
                <a:gd name="T82" fmla="*/ 144 w 970"/>
                <a:gd name="T83" fmla="*/ 367 h 768"/>
                <a:gd name="T84" fmla="*/ 147 w 970"/>
                <a:gd name="T85" fmla="*/ 348 h 768"/>
                <a:gd name="T86" fmla="*/ 150 w 970"/>
                <a:gd name="T87" fmla="*/ 329 h 768"/>
                <a:gd name="T88" fmla="*/ 154 w 970"/>
                <a:gd name="T89" fmla="*/ 307 h 768"/>
                <a:gd name="T90" fmla="*/ 160 w 970"/>
                <a:gd name="T91" fmla="*/ 287 h 768"/>
                <a:gd name="T92" fmla="*/ 165 w 970"/>
                <a:gd name="T93" fmla="*/ 270 h 768"/>
                <a:gd name="T94" fmla="*/ 172 w 970"/>
                <a:gd name="T95" fmla="*/ 246 h 768"/>
                <a:gd name="T96" fmla="*/ 179 w 970"/>
                <a:gd name="T97" fmla="*/ 229 h 768"/>
                <a:gd name="T98" fmla="*/ 186 w 970"/>
                <a:gd name="T99" fmla="*/ 207 h 768"/>
                <a:gd name="T100" fmla="*/ 195 w 970"/>
                <a:gd name="T101" fmla="*/ 190 h 768"/>
                <a:gd name="T102" fmla="*/ 204 w 970"/>
                <a:gd name="T103" fmla="*/ 170 h 768"/>
                <a:gd name="T104" fmla="*/ 215 w 970"/>
                <a:gd name="T105" fmla="*/ 151 h 768"/>
                <a:gd name="T106" fmla="*/ 229 w 970"/>
                <a:gd name="T107" fmla="*/ 127 h 768"/>
                <a:gd name="T108" fmla="*/ 0 w 970"/>
                <a:gd name="T109" fmla="*/ 67 h 768"/>
                <a:gd name="T110" fmla="*/ 603 w 970"/>
                <a:gd name="T111" fmla="*/ 0 h 768"/>
                <a:gd name="T112" fmla="*/ 969 w 970"/>
                <a:gd name="T113" fmla="*/ 318 h 76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70"/>
                <a:gd name="T172" fmla="*/ 0 h 768"/>
                <a:gd name="T173" fmla="*/ 970 w 970"/>
                <a:gd name="T174" fmla="*/ 768 h 76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70" h="768">
                  <a:moveTo>
                    <a:pt x="969" y="318"/>
                  </a:moveTo>
                  <a:lnTo>
                    <a:pt x="721" y="254"/>
                  </a:lnTo>
                  <a:lnTo>
                    <a:pt x="712" y="269"/>
                  </a:lnTo>
                  <a:lnTo>
                    <a:pt x="706" y="283"/>
                  </a:lnTo>
                  <a:lnTo>
                    <a:pt x="699" y="298"/>
                  </a:lnTo>
                  <a:lnTo>
                    <a:pt x="693" y="314"/>
                  </a:lnTo>
                  <a:lnTo>
                    <a:pt x="686" y="334"/>
                  </a:lnTo>
                  <a:lnTo>
                    <a:pt x="682" y="351"/>
                  </a:lnTo>
                  <a:lnTo>
                    <a:pt x="678" y="370"/>
                  </a:lnTo>
                  <a:lnTo>
                    <a:pt x="675" y="390"/>
                  </a:lnTo>
                  <a:lnTo>
                    <a:pt x="672" y="412"/>
                  </a:lnTo>
                  <a:lnTo>
                    <a:pt x="672" y="450"/>
                  </a:lnTo>
                  <a:lnTo>
                    <a:pt x="674" y="469"/>
                  </a:lnTo>
                  <a:lnTo>
                    <a:pt x="675" y="488"/>
                  </a:lnTo>
                  <a:lnTo>
                    <a:pt x="679" y="506"/>
                  </a:lnTo>
                  <a:lnTo>
                    <a:pt x="685" y="525"/>
                  </a:lnTo>
                  <a:lnTo>
                    <a:pt x="691" y="543"/>
                  </a:lnTo>
                  <a:lnTo>
                    <a:pt x="697" y="564"/>
                  </a:lnTo>
                  <a:lnTo>
                    <a:pt x="707" y="584"/>
                  </a:lnTo>
                  <a:lnTo>
                    <a:pt x="245" y="767"/>
                  </a:lnTo>
                  <a:lnTo>
                    <a:pt x="234" y="748"/>
                  </a:lnTo>
                  <a:lnTo>
                    <a:pt x="225" y="733"/>
                  </a:lnTo>
                  <a:lnTo>
                    <a:pt x="216" y="718"/>
                  </a:lnTo>
                  <a:lnTo>
                    <a:pt x="207" y="701"/>
                  </a:lnTo>
                  <a:lnTo>
                    <a:pt x="201" y="687"/>
                  </a:lnTo>
                  <a:lnTo>
                    <a:pt x="192" y="670"/>
                  </a:lnTo>
                  <a:lnTo>
                    <a:pt x="186" y="655"/>
                  </a:lnTo>
                  <a:lnTo>
                    <a:pt x="181" y="641"/>
                  </a:lnTo>
                  <a:lnTo>
                    <a:pt x="175" y="626"/>
                  </a:lnTo>
                  <a:lnTo>
                    <a:pt x="168" y="609"/>
                  </a:lnTo>
                  <a:lnTo>
                    <a:pt x="163" y="590"/>
                  </a:lnTo>
                  <a:lnTo>
                    <a:pt x="158" y="572"/>
                  </a:lnTo>
                  <a:lnTo>
                    <a:pt x="152" y="555"/>
                  </a:lnTo>
                  <a:lnTo>
                    <a:pt x="150" y="536"/>
                  </a:lnTo>
                  <a:lnTo>
                    <a:pt x="147" y="517"/>
                  </a:lnTo>
                  <a:lnTo>
                    <a:pt x="144" y="496"/>
                  </a:lnTo>
                  <a:lnTo>
                    <a:pt x="141" y="475"/>
                  </a:lnTo>
                  <a:lnTo>
                    <a:pt x="141" y="455"/>
                  </a:lnTo>
                  <a:lnTo>
                    <a:pt x="141" y="434"/>
                  </a:lnTo>
                  <a:lnTo>
                    <a:pt x="141" y="407"/>
                  </a:lnTo>
                  <a:lnTo>
                    <a:pt x="142" y="383"/>
                  </a:lnTo>
                  <a:lnTo>
                    <a:pt x="144" y="367"/>
                  </a:lnTo>
                  <a:lnTo>
                    <a:pt x="147" y="348"/>
                  </a:lnTo>
                  <a:lnTo>
                    <a:pt x="150" y="329"/>
                  </a:lnTo>
                  <a:lnTo>
                    <a:pt x="154" y="307"/>
                  </a:lnTo>
                  <a:lnTo>
                    <a:pt x="160" y="287"/>
                  </a:lnTo>
                  <a:lnTo>
                    <a:pt x="165" y="270"/>
                  </a:lnTo>
                  <a:lnTo>
                    <a:pt x="172" y="246"/>
                  </a:lnTo>
                  <a:lnTo>
                    <a:pt x="179" y="229"/>
                  </a:lnTo>
                  <a:lnTo>
                    <a:pt x="186" y="207"/>
                  </a:lnTo>
                  <a:lnTo>
                    <a:pt x="195" y="190"/>
                  </a:lnTo>
                  <a:lnTo>
                    <a:pt x="204" y="170"/>
                  </a:lnTo>
                  <a:lnTo>
                    <a:pt x="215" y="151"/>
                  </a:lnTo>
                  <a:lnTo>
                    <a:pt x="229" y="127"/>
                  </a:lnTo>
                  <a:lnTo>
                    <a:pt x="0" y="67"/>
                  </a:lnTo>
                  <a:lnTo>
                    <a:pt x="603" y="0"/>
                  </a:lnTo>
                  <a:lnTo>
                    <a:pt x="969" y="318"/>
                  </a:lnTo>
                </a:path>
              </a:pathLst>
            </a:custGeom>
            <a:solidFill>
              <a:srgbClr val="008000"/>
            </a:solidFill>
            <a:ln w="12700" cap="rnd">
              <a:solidFill>
                <a:srgbClr val="000000"/>
              </a:solidFill>
              <a:round/>
            </a:ln>
          </p:spPr>
          <p:txBody>
            <a:bodyPr/>
            <a:lstStyle/>
            <a:p>
              <a:endParaRPr lang="zh-CN" altLang="en-US"/>
            </a:p>
          </p:txBody>
        </p:sp>
        <p:sp>
          <p:nvSpPr>
            <p:cNvPr id="141327" name="Freeform 5"/>
            <p:cNvSpPr/>
            <p:nvPr/>
          </p:nvSpPr>
          <p:spPr bwMode="auto">
            <a:xfrm>
              <a:off x="1658" y="2579"/>
              <a:ext cx="1101" cy="658"/>
            </a:xfrm>
            <a:custGeom>
              <a:avLst/>
              <a:gdLst>
                <a:gd name="T0" fmla="*/ 874 w 1101"/>
                <a:gd name="T1" fmla="*/ 657 h 658"/>
                <a:gd name="T2" fmla="*/ 851 w 1101"/>
                <a:gd name="T3" fmla="*/ 650 h 658"/>
                <a:gd name="T4" fmla="*/ 833 w 1101"/>
                <a:gd name="T5" fmla="*/ 644 h 658"/>
                <a:gd name="T6" fmla="*/ 813 w 1101"/>
                <a:gd name="T7" fmla="*/ 637 h 658"/>
                <a:gd name="T8" fmla="*/ 795 w 1101"/>
                <a:gd name="T9" fmla="*/ 632 h 658"/>
                <a:gd name="T10" fmla="*/ 775 w 1101"/>
                <a:gd name="T11" fmla="*/ 624 h 658"/>
                <a:gd name="T12" fmla="*/ 755 w 1101"/>
                <a:gd name="T13" fmla="*/ 617 h 658"/>
                <a:gd name="T14" fmla="*/ 737 w 1101"/>
                <a:gd name="T15" fmla="*/ 609 h 658"/>
                <a:gd name="T16" fmla="*/ 717 w 1101"/>
                <a:gd name="T17" fmla="*/ 602 h 658"/>
                <a:gd name="T18" fmla="*/ 695 w 1101"/>
                <a:gd name="T19" fmla="*/ 593 h 658"/>
                <a:gd name="T20" fmla="*/ 671 w 1101"/>
                <a:gd name="T21" fmla="*/ 583 h 658"/>
                <a:gd name="T22" fmla="*/ 652 w 1101"/>
                <a:gd name="T23" fmla="*/ 574 h 658"/>
                <a:gd name="T24" fmla="*/ 634 w 1101"/>
                <a:gd name="T25" fmla="*/ 564 h 658"/>
                <a:gd name="T26" fmla="*/ 613 w 1101"/>
                <a:gd name="T27" fmla="*/ 554 h 658"/>
                <a:gd name="T28" fmla="*/ 590 w 1101"/>
                <a:gd name="T29" fmla="*/ 544 h 658"/>
                <a:gd name="T30" fmla="*/ 570 w 1101"/>
                <a:gd name="T31" fmla="*/ 533 h 658"/>
                <a:gd name="T32" fmla="*/ 549 w 1101"/>
                <a:gd name="T33" fmla="*/ 521 h 658"/>
                <a:gd name="T34" fmla="*/ 532 w 1101"/>
                <a:gd name="T35" fmla="*/ 512 h 658"/>
                <a:gd name="T36" fmla="*/ 508 w 1101"/>
                <a:gd name="T37" fmla="*/ 498 h 658"/>
                <a:gd name="T38" fmla="*/ 489 w 1101"/>
                <a:gd name="T39" fmla="*/ 486 h 658"/>
                <a:gd name="T40" fmla="*/ 472 w 1101"/>
                <a:gd name="T41" fmla="*/ 475 h 658"/>
                <a:gd name="T42" fmla="*/ 451 w 1101"/>
                <a:gd name="T43" fmla="*/ 461 h 658"/>
                <a:gd name="T44" fmla="*/ 437 w 1101"/>
                <a:gd name="T45" fmla="*/ 451 h 658"/>
                <a:gd name="T46" fmla="*/ 421 w 1101"/>
                <a:gd name="T47" fmla="*/ 439 h 658"/>
                <a:gd name="T48" fmla="*/ 404 w 1101"/>
                <a:gd name="T49" fmla="*/ 427 h 658"/>
                <a:gd name="T50" fmla="*/ 385 w 1101"/>
                <a:gd name="T51" fmla="*/ 412 h 658"/>
                <a:gd name="T52" fmla="*/ 369 w 1101"/>
                <a:gd name="T53" fmla="*/ 399 h 658"/>
                <a:gd name="T54" fmla="*/ 351 w 1101"/>
                <a:gd name="T55" fmla="*/ 385 h 658"/>
                <a:gd name="T56" fmla="*/ 331 w 1101"/>
                <a:gd name="T57" fmla="*/ 368 h 658"/>
                <a:gd name="T58" fmla="*/ 315 w 1101"/>
                <a:gd name="T59" fmla="*/ 352 h 658"/>
                <a:gd name="T60" fmla="*/ 296 w 1101"/>
                <a:gd name="T61" fmla="*/ 335 h 658"/>
                <a:gd name="T62" fmla="*/ 279 w 1101"/>
                <a:gd name="T63" fmla="*/ 319 h 658"/>
                <a:gd name="T64" fmla="*/ 264 w 1101"/>
                <a:gd name="T65" fmla="*/ 301 h 658"/>
                <a:gd name="T66" fmla="*/ 247 w 1101"/>
                <a:gd name="T67" fmla="*/ 282 h 658"/>
                <a:gd name="T68" fmla="*/ 236 w 1101"/>
                <a:gd name="T69" fmla="*/ 266 h 658"/>
                <a:gd name="T70" fmla="*/ 222 w 1101"/>
                <a:gd name="T71" fmla="*/ 251 h 658"/>
                <a:gd name="T72" fmla="*/ 210 w 1101"/>
                <a:gd name="T73" fmla="*/ 234 h 658"/>
                <a:gd name="T74" fmla="*/ 0 w 1101"/>
                <a:gd name="T75" fmla="*/ 296 h 658"/>
                <a:gd name="T76" fmla="*/ 346 w 1101"/>
                <a:gd name="T77" fmla="*/ 0 h 658"/>
                <a:gd name="T78" fmla="*/ 931 w 1101"/>
                <a:gd name="T79" fmla="*/ 32 h 658"/>
                <a:gd name="T80" fmla="*/ 695 w 1101"/>
                <a:gd name="T81" fmla="*/ 98 h 658"/>
                <a:gd name="T82" fmla="*/ 710 w 1101"/>
                <a:gd name="T83" fmla="*/ 117 h 658"/>
                <a:gd name="T84" fmla="*/ 728 w 1101"/>
                <a:gd name="T85" fmla="*/ 137 h 658"/>
                <a:gd name="T86" fmla="*/ 749 w 1101"/>
                <a:gd name="T87" fmla="*/ 158 h 658"/>
                <a:gd name="T88" fmla="*/ 772 w 1101"/>
                <a:gd name="T89" fmla="*/ 181 h 658"/>
                <a:gd name="T90" fmla="*/ 793 w 1101"/>
                <a:gd name="T91" fmla="*/ 199 h 658"/>
                <a:gd name="T92" fmla="*/ 818 w 1101"/>
                <a:gd name="T93" fmla="*/ 216 h 658"/>
                <a:gd name="T94" fmla="*/ 840 w 1101"/>
                <a:gd name="T95" fmla="*/ 234 h 658"/>
                <a:gd name="T96" fmla="*/ 864 w 1101"/>
                <a:gd name="T97" fmla="*/ 249 h 658"/>
                <a:gd name="T98" fmla="*/ 890 w 1101"/>
                <a:gd name="T99" fmla="*/ 264 h 658"/>
                <a:gd name="T100" fmla="*/ 916 w 1101"/>
                <a:gd name="T101" fmla="*/ 279 h 658"/>
                <a:gd name="T102" fmla="*/ 943 w 1101"/>
                <a:gd name="T103" fmla="*/ 293 h 658"/>
                <a:gd name="T104" fmla="*/ 969 w 1101"/>
                <a:gd name="T105" fmla="*/ 306 h 658"/>
                <a:gd name="T106" fmla="*/ 994 w 1101"/>
                <a:gd name="T107" fmla="*/ 318 h 658"/>
                <a:gd name="T108" fmla="*/ 1025 w 1101"/>
                <a:gd name="T109" fmla="*/ 330 h 658"/>
                <a:gd name="T110" fmla="*/ 1057 w 1101"/>
                <a:gd name="T111" fmla="*/ 342 h 658"/>
                <a:gd name="T112" fmla="*/ 1079 w 1101"/>
                <a:gd name="T113" fmla="*/ 348 h 658"/>
                <a:gd name="T114" fmla="*/ 1100 w 1101"/>
                <a:gd name="T115" fmla="*/ 356 h 658"/>
                <a:gd name="T116" fmla="*/ 874 w 1101"/>
                <a:gd name="T117" fmla="*/ 657 h 65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101"/>
                <a:gd name="T178" fmla="*/ 0 h 658"/>
                <a:gd name="T179" fmla="*/ 1101 w 1101"/>
                <a:gd name="T180" fmla="*/ 658 h 65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101" h="658">
                  <a:moveTo>
                    <a:pt x="874" y="657"/>
                  </a:moveTo>
                  <a:lnTo>
                    <a:pt x="851" y="650"/>
                  </a:lnTo>
                  <a:lnTo>
                    <a:pt x="833" y="644"/>
                  </a:lnTo>
                  <a:lnTo>
                    <a:pt x="813" y="637"/>
                  </a:lnTo>
                  <a:lnTo>
                    <a:pt x="795" y="632"/>
                  </a:lnTo>
                  <a:lnTo>
                    <a:pt x="775" y="624"/>
                  </a:lnTo>
                  <a:lnTo>
                    <a:pt x="755" y="617"/>
                  </a:lnTo>
                  <a:lnTo>
                    <a:pt x="737" y="609"/>
                  </a:lnTo>
                  <a:lnTo>
                    <a:pt x="717" y="602"/>
                  </a:lnTo>
                  <a:lnTo>
                    <a:pt x="695" y="593"/>
                  </a:lnTo>
                  <a:lnTo>
                    <a:pt x="671" y="583"/>
                  </a:lnTo>
                  <a:lnTo>
                    <a:pt x="652" y="574"/>
                  </a:lnTo>
                  <a:lnTo>
                    <a:pt x="634" y="564"/>
                  </a:lnTo>
                  <a:lnTo>
                    <a:pt x="613" y="554"/>
                  </a:lnTo>
                  <a:lnTo>
                    <a:pt x="590" y="544"/>
                  </a:lnTo>
                  <a:lnTo>
                    <a:pt x="570" y="533"/>
                  </a:lnTo>
                  <a:lnTo>
                    <a:pt x="549" y="521"/>
                  </a:lnTo>
                  <a:lnTo>
                    <a:pt x="532" y="512"/>
                  </a:lnTo>
                  <a:lnTo>
                    <a:pt x="508" y="498"/>
                  </a:lnTo>
                  <a:lnTo>
                    <a:pt x="489" y="486"/>
                  </a:lnTo>
                  <a:lnTo>
                    <a:pt x="472" y="475"/>
                  </a:lnTo>
                  <a:lnTo>
                    <a:pt x="451" y="461"/>
                  </a:lnTo>
                  <a:lnTo>
                    <a:pt x="437" y="451"/>
                  </a:lnTo>
                  <a:lnTo>
                    <a:pt x="421" y="439"/>
                  </a:lnTo>
                  <a:lnTo>
                    <a:pt x="404" y="427"/>
                  </a:lnTo>
                  <a:lnTo>
                    <a:pt x="385" y="412"/>
                  </a:lnTo>
                  <a:lnTo>
                    <a:pt x="369" y="399"/>
                  </a:lnTo>
                  <a:lnTo>
                    <a:pt x="351" y="385"/>
                  </a:lnTo>
                  <a:lnTo>
                    <a:pt x="331" y="368"/>
                  </a:lnTo>
                  <a:lnTo>
                    <a:pt x="315" y="352"/>
                  </a:lnTo>
                  <a:lnTo>
                    <a:pt x="296" y="335"/>
                  </a:lnTo>
                  <a:lnTo>
                    <a:pt x="279" y="319"/>
                  </a:lnTo>
                  <a:lnTo>
                    <a:pt x="264" y="301"/>
                  </a:lnTo>
                  <a:lnTo>
                    <a:pt x="247" y="282"/>
                  </a:lnTo>
                  <a:lnTo>
                    <a:pt x="236" y="266"/>
                  </a:lnTo>
                  <a:lnTo>
                    <a:pt x="222" y="251"/>
                  </a:lnTo>
                  <a:lnTo>
                    <a:pt x="210" y="234"/>
                  </a:lnTo>
                  <a:lnTo>
                    <a:pt x="0" y="296"/>
                  </a:lnTo>
                  <a:lnTo>
                    <a:pt x="346" y="0"/>
                  </a:lnTo>
                  <a:lnTo>
                    <a:pt x="931" y="32"/>
                  </a:lnTo>
                  <a:lnTo>
                    <a:pt x="695" y="98"/>
                  </a:lnTo>
                  <a:lnTo>
                    <a:pt x="710" y="117"/>
                  </a:lnTo>
                  <a:lnTo>
                    <a:pt x="728" y="137"/>
                  </a:lnTo>
                  <a:lnTo>
                    <a:pt x="749" y="158"/>
                  </a:lnTo>
                  <a:lnTo>
                    <a:pt x="772" y="181"/>
                  </a:lnTo>
                  <a:lnTo>
                    <a:pt x="793" y="199"/>
                  </a:lnTo>
                  <a:lnTo>
                    <a:pt x="818" y="216"/>
                  </a:lnTo>
                  <a:lnTo>
                    <a:pt x="840" y="234"/>
                  </a:lnTo>
                  <a:lnTo>
                    <a:pt x="864" y="249"/>
                  </a:lnTo>
                  <a:lnTo>
                    <a:pt x="890" y="264"/>
                  </a:lnTo>
                  <a:lnTo>
                    <a:pt x="916" y="279"/>
                  </a:lnTo>
                  <a:lnTo>
                    <a:pt x="943" y="293"/>
                  </a:lnTo>
                  <a:lnTo>
                    <a:pt x="969" y="306"/>
                  </a:lnTo>
                  <a:lnTo>
                    <a:pt x="994" y="318"/>
                  </a:lnTo>
                  <a:lnTo>
                    <a:pt x="1025" y="330"/>
                  </a:lnTo>
                  <a:lnTo>
                    <a:pt x="1057" y="342"/>
                  </a:lnTo>
                  <a:lnTo>
                    <a:pt x="1079" y="348"/>
                  </a:lnTo>
                  <a:lnTo>
                    <a:pt x="1100" y="356"/>
                  </a:lnTo>
                  <a:lnTo>
                    <a:pt x="874" y="657"/>
                  </a:lnTo>
                </a:path>
              </a:pathLst>
            </a:custGeom>
            <a:solidFill>
              <a:srgbClr val="FF00FF"/>
            </a:solidFill>
            <a:ln w="12700" cap="rnd">
              <a:solidFill>
                <a:srgbClr val="000000"/>
              </a:solidFill>
              <a:round/>
            </a:ln>
          </p:spPr>
          <p:txBody>
            <a:bodyPr/>
            <a:lstStyle/>
            <a:p>
              <a:endParaRPr lang="zh-CN" altLang="en-US"/>
            </a:p>
          </p:txBody>
        </p:sp>
        <p:sp>
          <p:nvSpPr>
            <p:cNvPr id="141328" name="Freeform 6"/>
            <p:cNvSpPr/>
            <p:nvPr/>
          </p:nvSpPr>
          <p:spPr bwMode="auto">
            <a:xfrm>
              <a:off x="2486" y="2809"/>
              <a:ext cx="1197" cy="601"/>
            </a:xfrm>
            <a:custGeom>
              <a:avLst/>
              <a:gdLst>
                <a:gd name="T0" fmla="*/ 480 w 1197"/>
                <a:gd name="T1" fmla="*/ 0 h 601"/>
                <a:gd name="T2" fmla="*/ 379 w 1197"/>
                <a:gd name="T3" fmla="*/ 155 h 601"/>
                <a:gd name="T4" fmla="*/ 403 w 1197"/>
                <a:gd name="T5" fmla="*/ 161 h 601"/>
                <a:gd name="T6" fmla="*/ 424 w 1197"/>
                <a:gd name="T7" fmla="*/ 165 h 601"/>
                <a:gd name="T8" fmla="*/ 448 w 1197"/>
                <a:gd name="T9" fmla="*/ 170 h 601"/>
                <a:gd name="T10" fmla="*/ 475 w 1197"/>
                <a:gd name="T11" fmla="*/ 174 h 601"/>
                <a:gd name="T12" fmla="*/ 506 w 1197"/>
                <a:gd name="T13" fmla="*/ 177 h 601"/>
                <a:gd name="T14" fmla="*/ 534 w 1197"/>
                <a:gd name="T15" fmla="*/ 180 h 601"/>
                <a:gd name="T16" fmla="*/ 563 w 1197"/>
                <a:gd name="T17" fmla="*/ 183 h 601"/>
                <a:gd name="T18" fmla="*/ 595 w 1197"/>
                <a:gd name="T19" fmla="*/ 185 h 601"/>
                <a:gd name="T20" fmla="*/ 629 w 1197"/>
                <a:gd name="T21" fmla="*/ 187 h 601"/>
                <a:gd name="T22" fmla="*/ 690 w 1197"/>
                <a:gd name="T23" fmla="*/ 187 h 601"/>
                <a:gd name="T24" fmla="*/ 722 w 1197"/>
                <a:gd name="T25" fmla="*/ 186 h 601"/>
                <a:gd name="T26" fmla="*/ 751 w 1197"/>
                <a:gd name="T27" fmla="*/ 185 h 601"/>
                <a:gd name="T28" fmla="*/ 781 w 1197"/>
                <a:gd name="T29" fmla="*/ 182 h 601"/>
                <a:gd name="T30" fmla="*/ 812 w 1197"/>
                <a:gd name="T31" fmla="*/ 178 h 601"/>
                <a:gd name="T32" fmla="*/ 838 w 1197"/>
                <a:gd name="T33" fmla="*/ 176 h 601"/>
                <a:gd name="T34" fmla="*/ 873 w 1197"/>
                <a:gd name="T35" fmla="*/ 171 h 601"/>
                <a:gd name="T36" fmla="*/ 905 w 1197"/>
                <a:gd name="T37" fmla="*/ 164 h 601"/>
                <a:gd name="T38" fmla="*/ 1196 w 1197"/>
                <a:gd name="T39" fmla="*/ 454 h 601"/>
                <a:gd name="T40" fmla="*/ 1168 w 1197"/>
                <a:gd name="T41" fmla="*/ 461 h 601"/>
                <a:gd name="T42" fmla="*/ 1141 w 1197"/>
                <a:gd name="T43" fmla="*/ 467 h 601"/>
                <a:gd name="T44" fmla="*/ 1117 w 1197"/>
                <a:gd name="T45" fmla="*/ 473 h 601"/>
                <a:gd name="T46" fmla="*/ 1091 w 1197"/>
                <a:gd name="T47" fmla="*/ 478 h 601"/>
                <a:gd name="T48" fmla="*/ 1068 w 1197"/>
                <a:gd name="T49" fmla="*/ 482 h 601"/>
                <a:gd name="T50" fmla="*/ 1042 w 1197"/>
                <a:gd name="T51" fmla="*/ 488 h 601"/>
                <a:gd name="T52" fmla="*/ 1020 w 1197"/>
                <a:gd name="T53" fmla="*/ 491 h 601"/>
                <a:gd name="T54" fmla="*/ 996 w 1197"/>
                <a:gd name="T55" fmla="*/ 495 h 601"/>
                <a:gd name="T56" fmla="*/ 971 w 1197"/>
                <a:gd name="T57" fmla="*/ 498 h 601"/>
                <a:gd name="T58" fmla="*/ 944 w 1197"/>
                <a:gd name="T59" fmla="*/ 502 h 601"/>
                <a:gd name="T60" fmla="*/ 914 w 1197"/>
                <a:gd name="T61" fmla="*/ 505 h 601"/>
                <a:gd name="T62" fmla="*/ 887 w 1197"/>
                <a:gd name="T63" fmla="*/ 509 h 601"/>
                <a:gd name="T64" fmla="*/ 858 w 1197"/>
                <a:gd name="T65" fmla="*/ 512 h 601"/>
                <a:gd name="T66" fmla="*/ 828 w 1197"/>
                <a:gd name="T67" fmla="*/ 515 h 601"/>
                <a:gd name="T68" fmla="*/ 798 w 1197"/>
                <a:gd name="T69" fmla="*/ 517 h 601"/>
                <a:gd name="T70" fmla="*/ 763 w 1197"/>
                <a:gd name="T71" fmla="*/ 518 h 601"/>
                <a:gd name="T72" fmla="*/ 731 w 1197"/>
                <a:gd name="T73" fmla="*/ 519 h 601"/>
                <a:gd name="T74" fmla="*/ 700 w 1197"/>
                <a:gd name="T75" fmla="*/ 519 h 601"/>
                <a:gd name="T76" fmla="*/ 666 w 1197"/>
                <a:gd name="T77" fmla="*/ 519 h 601"/>
                <a:gd name="T78" fmla="*/ 624 w 1197"/>
                <a:gd name="T79" fmla="*/ 519 h 601"/>
                <a:gd name="T80" fmla="*/ 586 w 1197"/>
                <a:gd name="T81" fmla="*/ 519 h 601"/>
                <a:gd name="T82" fmla="*/ 559 w 1197"/>
                <a:gd name="T83" fmla="*/ 518 h 601"/>
                <a:gd name="T84" fmla="*/ 529 w 1197"/>
                <a:gd name="T85" fmla="*/ 517 h 601"/>
                <a:gd name="T86" fmla="*/ 498 w 1197"/>
                <a:gd name="T87" fmla="*/ 515 h 601"/>
                <a:gd name="T88" fmla="*/ 462 w 1197"/>
                <a:gd name="T89" fmla="*/ 512 h 601"/>
                <a:gd name="T90" fmla="*/ 433 w 1197"/>
                <a:gd name="T91" fmla="*/ 508 h 601"/>
                <a:gd name="T92" fmla="*/ 403 w 1197"/>
                <a:gd name="T93" fmla="*/ 505 h 601"/>
                <a:gd name="T94" fmla="*/ 366 w 1197"/>
                <a:gd name="T95" fmla="*/ 500 h 601"/>
                <a:gd name="T96" fmla="*/ 339 w 1197"/>
                <a:gd name="T97" fmla="*/ 496 h 601"/>
                <a:gd name="T98" fmla="*/ 306 w 1197"/>
                <a:gd name="T99" fmla="*/ 491 h 601"/>
                <a:gd name="T100" fmla="*/ 276 w 1197"/>
                <a:gd name="T101" fmla="*/ 486 h 601"/>
                <a:gd name="T102" fmla="*/ 246 w 1197"/>
                <a:gd name="T103" fmla="*/ 480 h 601"/>
                <a:gd name="T104" fmla="*/ 215 w 1197"/>
                <a:gd name="T105" fmla="*/ 473 h 601"/>
                <a:gd name="T106" fmla="*/ 176 w 1197"/>
                <a:gd name="T107" fmla="*/ 464 h 601"/>
                <a:gd name="T108" fmla="*/ 86 w 1197"/>
                <a:gd name="T109" fmla="*/ 600 h 601"/>
                <a:gd name="T110" fmla="*/ 0 w 1197"/>
                <a:gd name="T111" fmla="*/ 215 h 601"/>
                <a:gd name="T112" fmla="*/ 480 w 1197"/>
                <a:gd name="T113" fmla="*/ 0 h 60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197"/>
                <a:gd name="T172" fmla="*/ 0 h 601"/>
                <a:gd name="T173" fmla="*/ 1197 w 1197"/>
                <a:gd name="T174" fmla="*/ 601 h 60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197" h="601">
                  <a:moveTo>
                    <a:pt x="480" y="0"/>
                  </a:moveTo>
                  <a:lnTo>
                    <a:pt x="379" y="155"/>
                  </a:lnTo>
                  <a:lnTo>
                    <a:pt x="403" y="161"/>
                  </a:lnTo>
                  <a:lnTo>
                    <a:pt x="424" y="165"/>
                  </a:lnTo>
                  <a:lnTo>
                    <a:pt x="448" y="170"/>
                  </a:lnTo>
                  <a:lnTo>
                    <a:pt x="475" y="174"/>
                  </a:lnTo>
                  <a:lnTo>
                    <a:pt x="506" y="177"/>
                  </a:lnTo>
                  <a:lnTo>
                    <a:pt x="534" y="180"/>
                  </a:lnTo>
                  <a:lnTo>
                    <a:pt x="563" y="183"/>
                  </a:lnTo>
                  <a:lnTo>
                    <a:pt x="595" y="185"/>
                  </a:lnTo>
                  <a:lnTo>
                    <a:pt x="629" y="187"/>
                  </a:lnTo>
                  <a:lnTo>
                    <a:pt x="690" y="187"/>
                  </a:lnTo>
                  <a:lnTo>
                    <a:pt x="722" y="186"/>
                  </a:lnTo>
                  <a:lnTo>
                    <a:pt x="751" y="185"/>
                  </a:lnTo>
                  <a:lnTo>
                    <a:pt x="781" y="182"/>
                  </a:lnTo>
                  <a:lnTo>
                    <a:pt x="812" y="178"/>
                  </a:lnTo>
                  <a:lnTo>
                    <a:pt x="838" y="176"/>
                  </a:lnTo>
                  <a:lnTo>
                    <a:pt x="873" y="171"/>
                  </a:lnTo>
                  <a:lnTo>
                    <a:pt x="905" y="164"/>
                  </a:lnTo>
                  <a:lnTo>
                    <a:pt x="1196" y="454"/>
                  </a:lnTo>
                  <a:lnTo>
                    <a:pt x="1168" y="461"/>
                  </a:lnTo>
                  <a:lnTo>
                    <a:pt x="1141" y="467"/>
                  </a:lnTo>
                  <a:lnTo>
                    <a:pt x="1117" y="473"/>
                  </a:lnTo>
                  <a:lnTo>
                    <a:pt x="1091" y="478"/>
                  </a:lnTo>
                  <a:lnTo>
                    <a:pt x="1068" y="482"/>
                  </a:lnTo>
                  <a:lnTo>
                    <a:pt x="1042" y="488"/>
                  </a:lnTo>
                  <a:lnTo>
                    <a:pt x="1020" y="491"/>
                  </a:lnTo>
                  <a:lnTo>
                    <a:pt x="996" y="495"/>
                  </a:lnTo>
                  <a:lnTo>
                    <a:pt x="971" y="498"/>
                  </a:lnTo>
                  <a:lnTo>
                    <a:pt x="944" y="502"/>
                  </a:lnTo>
                  <a:lnTo>
                    <a:pt x="914" y="505"/>
                  </a:lnTo>
                  <a:lnTo>
                    <a:pt x="887" y="509"/>
                  </a:lnTo>
                  <a:lnTo>
                    <a:pt x="858" y="512"/>
                  </a:lnTo>
                  <a:lnTo>
                    <a:pt x="828" y="515"/>
                  </a:lnTo>
                  <a:lnTo>
                    <a:pt x="798" y="517"/>
                  </a:lnTo>
                  <a:lnTo>
                    <a:pt x="763" y="518"/>
                  </a:lnTo>
                  <a:lnTo>
                    <a:pt x="731" y="519"/>
                  </a:lnTo>
                  <a:lnTo>
                    <a:pt x="700" y="519"/>
                  </a:lnTo>
                  <a:lnTo>
                    <a:pt x="666" y="519"/>
                  </a:lnTo>
                  <a:lnTo>
                    <a:pt x="624" y="519"/>
                  </a:lnTo>
                  <a:lnTo>
                    <a:pt x="586" y="519"/>
                  </a:lnTo>
                  <a:lnTo>
                    <a:pt x="559" y="518"/>
                  </a:lnTo>
                  <a:lnTo>
                    <a:pt x="529" y="517"/>
                  </a:lnTo>
                  <a:lnTo>
                    <a:pt x="498" y="515"/>
                  </a:lnTo>
                  <a:lnTo>
                    <a:pt x="462" y="512"/>
                  </a:lnTo>
                  <a:lnTo>
                    <a:pt x="433" y="508"/>
                  </a:lnTo>
                  <a:lnTo>
                    <a:pt x="403" y="505"/>
                  </a:lnTo>
                  <a:lnTo>
                    <a:pt x="366" y="500"/>
                  </a:lnTo>
                  <a:lnTo>
                    <a:pt x="339" y="496"/>
                  </a:lnTo>
                  <a:lnTo>
                    <a:pt x="306" y="491"/>
                  </a:lnTo>
                  <a:lnTo>
                    <a:pt x="276" y="486"/>
                  </a:lnTo>
                  <a:lnTo>
                    <a:pt x="246" y="480"/>
                  </a:lnTo>
                  <a:lnTo>
                    <a:pt x="215" y="473"/>
                  </a:lnTo>
                  <a:lnTo>
                    <a:pt x="176" y="464"/>
                  </a:lnTo>
                  <a:lnTo>
                    <a:pt x="86" y="600"/>
                  </a:lnTo>
                  <a:lnTo>
                    <a:pt x="0" y="215"/>
                  </a:lnTo>
                  <a:lnTo>
                    <a:pt x="480" y="0"/>
                  </a:lnTo>
                </a:path>
              </a:pathLst>
            </a:custGeom>
            <a:solidFill>
              <a:srgbClr val="FFFF00"/>
            </a:solidFill>
            <a:ln w="12700" cap="rnd">
              <a:solidFill>
                <a:srgbClr val="000000"/>
              </a:solidFill>
              <a:round/>
            </a:ln>
          </p:spPr>
          <p:txBody>
            <a:bodyPr/>
            <a:lstStyle/>
            <a:p>
              <a:endParaRPr lang="zh-CN" altLang="en-US"/>
            </a:p>
          </p:txBody>
        </p:sp>
        <p:sp>
          <p:nvSpPr>
            <p:cNvPr id="141329" name="Freeform 7"/>
            <p:cNvSpPr/>
            <p:nvPr/>
          </p:nvSpPr>
          <p:spPr bwMode="auto">
            <a:xfrm>
              <a:off x="3349" y="2691"/>
              <a:ext cx="1039" cy="654"/>
            </a:xfrm>
            <a:custGeom>
              <a:avLst/>
              <a:gdLst>
                <a:gd name="T0" fmla="*/ 1038 w 1039"/>
                <a:gd name="T1" fmla="*/ 143 h 654"/>
                <a:gd name="T2" fmla="*/ 1025 w 1039"/>
                <a:gd name="T3" fmla="*/ 157 h 654"/>
                <a:gd name="T4" fmla="*/ 1017 w 1039"/>
                <a:gd name="T5" fmla="*/ 169 h 654"/>
                <a:gd name="T6" fmla="*/ 1006 w 1039"/>
                <a:gd name="T7" fmla="*/ 181 h 654"/>
                <a:gd name="T8" fmla="*/ 997 w 1039"/>
                <a:gd name="T9" fmla="*/ 193 h 654"/>
                <a:gd name="T10" fmla="*/ 986 w 1039"/>
                <a:gd name="T11" fmla="*/ 205 h 654"/>
                <a:gd name="T12" fmla="*/ 973 w 1039"/>
                <a:gd name="T13" fmla="*/ 217 h 654"/>
                <a:gd name="T14" fmla="*/ 962 w 1039"/>
                <a:gd name="T15" fmla="*/ 229 h 654"/>
                <a:gd name="T16" fmla="*/ 949 w 1039"/>
                <a:gd name="T17" fmla="*/ 241 h 654"/>
                <a:gd name="T18" fmla="*/ 934 w 1039"/>
                <a:gd name="T19" fmla="*/ 256 h 654"/>
                <a:gd name="T20" fmla="*/ 918 w 1039"/>
                <a:gd name="T21" fmla="*/ 270 h 654"/>
                <a:gd name="T22" fmla="*/ 905 w 1039"/>
                <a:gd name="T23" fmla="*/ 281 h 654"/>
                <a:gd name="T24" fmla="*/ 890 w 1039"/>
                <a:gd name="T25" fmla="*/ 293 h 654"/>
                <a:gd name="T26" fmla="*/ 873 w 1039"/>
                <a:gd name="T27" fmla="*/ 307 h 654"/>
                <a:gd name="T28" fmla="*/ 856 w 1039"/>
                <a:gd name="T29" fmla="*/ 321 h 654"/>
                <a:gd name="T30" fmla="*/ 839 w 1039"/>
                <a:gd name="T31" fmla="*/ 334 h 654"/>
                <a:gd name="T32" fmla="*/ 821 w 1039"/>
                <a:gd name="T33" fmla="*/ 347 h 654"/>
                <a:gd name="T34" fmla="*/ 805 w 1039"/>
                <a:gd name="T35" fmla="*/ 358 h 654"/>
                <a:gd name="T36" fmla="*/ 782 w 1039"/>
                <a:gd name="T37" fmla="*/ 373 h 654"/>
                <a:gd name="T38" fmla="*/ 764 w 1039"/>
                <a:gd name="T39" fmla="*/ 386 h 654"/>
                <a:gd name="T40" fmla="*/ 745 w 1039"/>
                <a:gd name="T41" fmla="*/ 396 h 654"/>
                <a:gd name="T42" fmla="*/ 725 w 1039"/>
                <a:gd name="T43" fmla="*/ 408 h 654"/>
                <a:gd name="T44" fmla="*/ 709 w 1039"/>
                <a:gd name="T45" fmla="*/ 417 h 654"/>
                <a:gd name="T46" fmla="*/ 690 w 1039"/>
                <a:gd name="T47" fmla="*/ 428 h 654"/>
                <a:gd name="T48" fmla="*/ 669 w 1039"/>
                <a:gd name="T49" fmla="*/ 439 h 654"/>
                <a:gd name="T50" fmla="*/ 647 w 1039"/>
                <a:gd name="T51" fmla="*/ 450 h 654"/>
                <a:gd name="T52" fmla="*/ 627 w 1039"/>
                <a:gd name="T53" fmla="*/ 460 h 654"/>
                <a:gd name="T54" fmla="*/ 604 w 1039"/>
                <a:gd name="T55" fmla="*/ 471 h 654"/>
                <a:gd name="T56" fmla="*/ 576 w 1039"/>
                <a:gd name="T57" fmla="*/ 483 h 654"/>
                <a:gd name="T58" fmla="*/ 552 w 1039"/>
                <a:gd name="T59" fmla="*/ 494 h 654"/>
                <a:gd name="T60" fmla="*/ 525 w 1039"/>
                <a:gd name="T61" fmla="*/ 505 h 654"/>
                <a:gd name="T62" fmla="*/ 498 w 1039"/>
                <a:gd name="T63" fmla="*/ 517 h 654"/>
                <a:gd name="T64" fmla="*/ 470 w 1039"/>
                <a:gd name="T65" fmla="*/ 527 h 654"/>
                <a:gd name="T66" fmla="*/ 614 w 1039"/>
                <a:gd name="T67" fmla="*/ 653 h 654"/>
                <a:gd name="T68" fmla="*/ 43 w 1039"/>
                <a:gd name="T69" fmla="*/ 491 h 654"/>
                <a:gd name="T70" fmla="*/ 0 w 1039"/>
                <a:gd name="T71" fmla="*/ 172 h 654"/>
                <a:gd name="T72" fmla="*/ 120 w 1039"/>
                <a:gd name="T73" fmla="*/ 263 h 654"/>
                <a:gd name="T74" fmla="*/ 147 w 1039"/>
                <a:gd name="T75" fmla="*/ 255 h 654"/>
                <a:gd name="T76" fmla="*/ 174 w 1039"/>
                <a:gd name="T77" fmla="*/ 246 h 654"/>
                <a:gd name="T78" fmla="*/ 209 w 1039"/>
                <a:gd name="T79" fmla="*/ 234 h 654"/>
                <a:gd name="T80" fmla="*/ 243 w 1039"/>
                <a:gd name="T81" fmla="*/ 222 h 654"/>
                <a:gd name="T82" fmla="*/ 278 w 1039"/>
                <a:gd name="T83" fmla="*/ 207 h 654"/>
                <a:gd name="T84" fmla="*/ 307 w 1039"/>
                <a:gd name="T85" fmla="*/ 193 h 654"/>
                <a:gd name="T86" fmla="*/ 336 w 1039"/>
                <a:gd name="T87" fmla="*/ 178 h 654"/>
                <a:gd name="T88" fmla="*/ 364 w 1039"/>
                <a:gd name="T89" fmla="*/ 163 h 654"/>
                <a:gd name="T90" fmla="*/ 387 w 1039"/>
                <a:gd name="T91" fmla="*/ 149 h 654"/>
                <a:gd name="T92" fmla="*/ 411 w 1039"/>
                <a:gd name="T93" fmla="*/ 133 h 654"/>
                <a:gd name="T94" fmla="*/ 437 w 1039"/>
                <a:gd name="T95" fmla="*/ 116 h 654"/>
                <a:gd name="T96" fmla="*/ 457 w 1039"/>
                <a:gd name="T97" fmla="*/ 99 h 654"/>
                <a:gd name="T98" fmla="*/ 478 w 1039"/>
                <a:gd name="T99" fmla="*/ 82 h 654"/>
                <a:gd name="T100" fmla="*/ 497 w 1039"/>
                <a:gd name="T101" fmla="*/ 67 h 654"/>
                <a:gd name="T102" fmla="*/ 517 w 1039"/>
                <a:gd name="T103" fmla="*/ 47 h 654"/>
                <a:gd name="T104" fmla="*/ 535 w 1039"/>
                <a:gd name="T105" fmla="*/ 28 h 654"/>
                <a:gd name="T106" fmla="*/ 545 w 1039"/>
                <a:gd name="T107" fmla="*/ 14 h 654"/>
                <a:gd name="T108" fmla="*/ 557 w 1039"/>
                <a:gd name="T109" fmla="*/ 0 h 654"/>
                <a:gd name="T110" fmla="*/ 1038 w 1039"/>
                <a:gd name="T111" fmla="*/ 143 h 65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039"/>
                <a:gd name="T169" fmla="*/ 0 h 654"/>
                <a:gd name="T170" fmla="*/ 1039 w 1039"/>
                <a:gd name="T171" fmla="*/ 654 h 65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039" h="654">
                  <a:moveTo>
                    <a:pt x="1038" y="143"/>
                  </a:moveTo>
                  <a:lnTo>
                    <a:pt x="1025" y="157"/>
                  </a:lnTo>
                  <a:lnTo>
                    <a:pt x="1017" y="169"/>
                  </a:lnTo>
                  <a:lnTo>
                    <a:pt x="1006" y="181"/>
                  </a:lnTo>
                  <a:lnTo>
                    <a:pt x="997" y="193"/>
                  </a:lnTo>
                  <a:lnTo>
                    <a:pt x="986" y="205"/>
                  </a:lnTo>
                  <a:lnTo>
                    <a:pt x="973" y="217"/>
                  </a:lnTo>
                  <a:lnTo>
                    <a:pt x="962" y="229"/>
                  </a:lnTo>
                  <a:lnTo>
                    <a:pt x="949" y="241"/>
                  </a:lnTo>
                  <a:lnTo>
                    <a:pt x="934" y="256"/>
                  </a:lnTo>
                  <a:lnTo>
                    <a:pt x="918" y="270"/>
                  </a:lnTo>
                  <a:lnTo>
                    <a:pt x="905" y="281"/>
                  </a:lnTo>
                  <a:lnTo>
                    <a:pt x="890" y="293"/>
                  </a:lnTo>
                  <a:lnTo>
                    <a:pt x="873" y="307"/>
                  </a:lnTo>
                  <a:lnTo>
                    <a:pt x="856" y="321"/>
                  </a:lnTo>
                  <a:lnTo>
                    <a:pt x="839" y="334"/>
                  </a:lnTo>
                  <a:lnTo>
                    <a:pt x="821" y="347"/>
                  </a:lnTo>
                  <a:lnTo>
                    <a:pt x="805" y="358"/>
                  </a:lnTo>
                  <a:lnTo>
                    <a:pt x="782" y="373"/>
                  </a:lnTo>
                  <a:lnTo>
                    <a:pt x="764" y="386"/>
                  </a:lnTo>
                  <a:lnTo>
                    <a:pt x="745" y="396"/>
                  </a:lnTo>
                  <a:lnTo>
                    <a:pt x="725" y="408"/>
                  </a:lnTo>
                  <a:lnTo>
                    <a:pt x="709" y="417"/>
                  </a:lnTo>
                  <a:lnTo>
                    <a:pt x="690" y="428"/>
                  </a:lnTo>
                  <a:lnTo>
                    <a:pt x="669" y="439"/>
                  </a:lnTo>
                  <a:lnTo>
                    <a:pt x="647" y="450"/>
                  </a:lnTo>
                  <a:lnTo>
                    <a:pt x="627" y="460"/>
                  </a:lnTo>
                  <a:lnTo>
                    <a:pt x="604" y="471"/>
                  </a:lnTo>
                  <a:lnTo>
                    <a:pt x="576" y="483"/>
                  </a:lnTo>
                  <a:lnTo>
                    <a:pt x="552" y="494"/>
                  </a:lnTo>
                  <a:lnTo>
                    <a:pt x="525" y="505"/>
                  </a:lnTo>
                  <a:lnTo>
                    <a:pt x="498" y="517"/>
                  </a:lnTo>
                  <a:lnTo>
                    <a:pt x="470" y="527"/>
                  </a:lnTo>
                  <a:lnTo>
                    <a:pt x="614" y="653"/>
                  </a:lnTo>
                  <a:lnTo>
                    <a:pt x="43" y="491"/>
                  </a:lnTo>
                  <a:lnTo>
                    <a:pt x="0" y="172"/>
                  </a:lnTo>
                  <a:lnTo>
                    <a:pt x="120" y="263"/>
                  </a:lnTo>
                  <a:lnTo>
                    <a:pt x="147" y="255"/>
                  </a:lnTo>
                  <a:lnTo>
                    <a:pt x="174" y="246"/>
                  </a:lnTo>
                  <a:lnTo>
                    <a:pt x="209" y="234"/>
                  </a:lnTo>
                  <a:lnTo>
                    <a:pt x="243" y="222"/>
                  </a:lnTo>
                  <a:lnTo>
                    <a:pt x="278" y="207"/>
                  </a:lnTo>
                  <a:lnTo>
                    <a:pt x="307" y="193"/>
                  </a:lnTo>
                  <a:lnTo>
                    <a:pt x="336" y="178"/>
                  </a:lnTo>
                  <a:lnTo>
                    <a:pt x="364" y="163"/>
                  </a:lnTo>
                  <a:lnTo>
                    <a:pt x="387" y="149"/>
                  </a:lnTo>
                  <a:lnTo>
                    <a:pt x="411" y="133"/>
                  </a:lnTo>
                  <a:lnTo>
                    <a:pt x="437" y="116"/>
                  </a:lnTo>
                  <a:lnTo>
                    <a:pt x="457" y="99"/>
                  </a:lnTo>
                  <a:lnTo>
                    <a:pt x="478" y="82"/>
                  </a:lnTo>
                  <a:lnTo>
                    <a:pt x="497" y="67"/>
                  </a:lnTo>
                  <a:lnTo>
                    <a:pt x="517" y="47"/>
                  </a:lnTo>
                  <a:lnTo>
                    <a:pt x="535" y="28"/>
                  </a:lnTo>
                  <a:lnTo>
                    <a:pt x="545" y="14"/>
                  </a:lnTo>
                  <a:lnTo>
                    <a:pt x="557" y="0"/>
                  </a:lnTo>
                  <a:lnTo>
                    <a:pt x="1038" y="143"/>
                  </a:lnTo>
                </a:path>
              </a:pathLst>
            </a:custGeom>
            <a:solidFill>
              <a:srgbClr val="008080"/>
            </a:solidFill>
            <a:ln w="12700" cap="rnd">
              <a:solidFill>
                <a:srgbClr val="000000"/>
              </a:solidFill>
              <a:round/>
            </a:ln>
          </p:spPr>
          <p:txBody>
            <a:bodyPr/>
            <a:lstStyle/>
            <a:p>
              <a:endParaRPr lang="zh-CN" altLang="en-US"/>
            </a:p>
          </p:txBody>
        </p:sp>
        <p:sp>
          <p:nvSpPr>
            <p:cNvPr id="141330" name="Freeform 8"/>
            <p:cNvSpPr/>
            <p:nvPr/>
          </p:nvSpPr>
          <p:spPr bwMode="auto">
            <a:xfrm>
              <a:off x="3696" y="2109"/>
              <a:ext cx="959" cy="760"/>
            </a:xfrm>
            <a:custGeom>
              <a:avLst/>
              <a:gdLst>
                <a:gd name="T0" fmla="*/ 0 w 959"/>
                <a:gd name="T1" fmla="*/ 482 h 760"/>
                <a:gd name="T2" fmla="*/ 239 w 959"/>
                <a:gd name="T3" fmla="*/ 539 h 760"/>
                <a:gd name="T4" fmla="*/ 251 w 959"/>
                <a:gd name="T5" fmla="*/ 520 h 760"/>
                <a:gd name="T6" fmla="*/ 262 w 959"/>
                <a:gd name="T7" fmla="*/ 502 h 760"/>
                <a:gd name="T8" fmla="*/ 269 w 959"/>
                <a:gd name="T9" fmla="*/ 485 h 760"/>
                <a:gd name="T10" fmla="*/ 276 w 959"/>
                <a:gd name="T11" fmla="*/ 469 h 760"/>
                <a:gd name="T12" fmla="*/ 283 w 959"/>
                <a:gd name="T13" fmla="*/ 453 h 760"/>
                <a:gd name="T14" fmla="*/ 289 w 959"/>
                <a:gd name="T15" fmla="*/ 433 h 760"/>
                <a:gd name="T16" fmla="*/ 292 w 959"/>
                <a:gd name="T17" fmla="*/ 415 h 760"/>
                <a:gd name="T18" fmla="*/ 297 w 959"/>
                <a:gd name="T19" fmla="*/ 398 h 760"/>
                <a:gd name="T20" fmla="*/ 301 w 959"/>
                <a:gd name="T21" fmla="*/ 377 h 760"/>
                <a:gd name="T22" fmla="*/ 303 w 959"/>
                <a:gd name="T23" fmla="*/ 356 h 760"/>
                <a:gd name="T24" fmla="*/ 303 w 959"/>
                <a:gd name="T25" fmla="*/ 318 h 760"/>
                <a:gd name="T26" fmla="*/ 301 w 959"/>
                <a:gd name="T27" fmla="*/ 297 h 760"/>
                <a:gd name="T28" fmla="*/ 300 w 959"/>
                <a:gd name="T29" fmla="*/ 280 h 760"/>
                <a:gd name="T30" fmla="*/ 295 w 959"/>
                <a:gd name="T31" fmla="*/ 261 h 760"/>
                <a:gd name="T32" fmla="*/ 289 w 959"/>
                <a:gd name="T33" fmla="*/ 241 h 760"/>
                <a:gd name="T34" fmla="*/ 284 w 959"/>
                <a:gd name="T35" fmla="*/ 225 h 760"/>
                <a:gd name="T36" fmla="*/ 277 w 959"/>
                <a:gd name="T37" fmla="*/ 203 h 760"/>
                <a:gd name="T38" fmla="*/ 267 w 959"/>
                <a:gd name="T39" fmla="*/ 183 h 760"/>
                <a:gd name="T40" fmla="*/ 729 w 959"/>
                <a:gd name="T41" fmla="*/ 0 h 760"/>
                <a:gd name="T42" fmla="*/ 740 w 959"/>
                <a:gd name="T43" fmla="*/ 18 h 760"/>
                <a:gd name="T44" fmla="*/ 751 w 959"/>
                <a:gd name="T45" fmla="*/ 35 h 760"/>
                <a:gd name="T46" fmla="*/ 759 w 959"/>
                <a:gd name="T47" fmla="*/ 50 h 760"/>
                <a:gd name="T48" fmla="*/ 767 w 959"/>
                <a:gd name="T49" fmla="*/ 65 h 760"/>
                <a:gd name="T50" fmla="*/ 774 w 959"/>
                <a:gd name="T51" fmla="*/ 81 h 760"/>
                <a:gd name="T52" fmla="*/ 783 w 959"/>
                <a:gd name="T53" fmla="*/ 97 h 760"/>
                <a:gd name="T54" fmla="*/ 789 w 959"/>
                <a:gd name="T55" fmla="*/ 111 h 760"/>
                <a:gd name="T56" fmla="*/ 794 w 959"/>
                <a:gd name="T57" fmla="*/ 126 h 760"/>
                <a:gd name="T58" fmla="*/ 800 w 959"/>
                <a:gd name="T59" fmla="*/ 141 h 760"/>
                <a:gd name="T60" fmla="*/ 807 w 959"/>
                <a:gd name="T61" fmla="*/ 158 h 760"/>
                <a:gd name="T62" fmla="*/ 811 w 959"/>
                <a:gd name="T63" fmla="*/ 178 h 760"/>
                <a:gd name="T64" fmla="*/ 817 w 959"/>
                <a:gd name="T65" fmla="*/ 195 h 760"/>
                <a:gd name="T66" fmla="*/ 822 w 959"/>
                <a:gd name="T67" fmla="*/ 212 h 760"/>
                <a:gd name="T68" fmla="*/ 827 w 959"/>
                <a:gd name="T69" fmla="*/ 231 h 760"/>
                <a:gd name="T70" fmla="*/ 828 w 959"/>
                <a:gd name="T71" fmla="*/ 250 h 760"/>
                <a:gd name="T72" fmla="*/ 831 w 959"/>
                <a:gd name="T73" fmla="*/ 272 h 760"/>
                <a:gd name="T74" fmla="*/ 833 w 959"/>
                <a:gd name="T75" fmla="*/ 292 h 760"/>
                <a:gd name="T76" fmla="*/ 833 w 959"/>
                <a:gd name="T77" fmla="*/ 312 h 760"/>
                <a:gd name="T78" fmla="*/ 833 w 959"/>
                <a:gd name="T79" fmla="*/ 333 h 760"/>
                <a:gd name="T80" fmla="*/ 833 w 959"/>
                <a:gd name="T81" fmla="*/ 360 h 760"/>
                <a:gd name="T82" fmla="*/ 832 w 959"/>
                <a:gd name="T83" fmla="*/ 384 h 760"/>
                <a:gd name="T84" fmla="*/ 831 w 959"/>
                <a:gd name="T85" fmla="*/ 400 h 760"/>
                <a:gd name="T86" fmla="*/ 828 w 959"/>
                <a:gd name="T87" fmla="*/ 419 h 760"/>
                <a:gd name="T88" fmla="*/ 827 w 959"/>
                <a:gd name="T89" fmla="*/ 439 h 760"/>
                <a:gd name="T90" fmla="*/ 821 w 959"/>
                <a:gd name="T91" fmla="*/ 461 h 760"/>
                <a:gd name="T92" fmla="*/ 815 w 959"/>
                <a:gd name="T93" fmla="*/ 479 h 760"/>
                <a:gd name="T94" fmla="*/ 810 w 959"/>
                <a:gd name="T95" fmla="*/ 498 h 760"/>
                <a:gd name="T96" fmla="*/ 803 w 959"/>
                <a:gd name="T97" fmla="*/ 521 h 760"/>
                <a:gd name="T98" fmla="*/ 795 w 959"/>
                <a:gd name="T99" fmla="*/ 538 h 760"/>
                <a:gd name="T100" fmla="*/ 789 w 959"/>
                <a:gd name="T101" fmla="*/ 559 h 760"/>
                <a:gd name="T102" fmla="*/ 780 w 959"/>
                <a:gd name="T103" fmla="*/ 578 h 760"/>
                <a:gd name="T104" fmla="*/ 770 w 959"/>
                <a:gd name="T105" fmla="*/ 597 h 760"/>
                <a:gd name="T106" fmla="*/ 760 w 959"/>
                <a:gd name="T107" fmla="*/ 616 h 760"/>
                <a:gd name="T108" fmla="*/ 748 w 959"/>
                <a:gd name="T109" fmla="*/ 640 h 760"/>
                <a:gd name="T110" fmla="*/ 733 w 959"/>
                <a:gd name="T111" fmla="*/ 664 h 760"/>
                <a:gd name="T112" fmla="*/ 958 w 959"/>
                <a:gd name="T113" fmla="*/ 722 h 760"/>
                <a:gd name="T114" fmla="*/ 393 w 959"/>
                <a:gd name="T115" fmla="*/ 759 h 760"/>
                <a:gd name="T116" fmla="*/ 0 w 959"/>
                <a:gd name="T117" fmla="*/ 482 h 76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959"/>
                <a:gd name="T178" fmla="*/ 0 h 760"/>
                <a:gd name="T179" fmla="*/ 959 w 959"/>
                <a:gd name="T180" fmla="*/ 760 h 76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959" h="760">
                  <a:moveTo>
                    <a:pt x="0" y="482"/>
                  </a:moveTo>
                  <a:lnTo>
                    <a:pt x="239" y="539"/>
                  </a:lnTo>
                  <a:lnTo>
                    <a:pt x="251" y="520"/>
                  </a:lnTo>
                  <a:lnTo>
                    <a:pt x="262" y="502"/>
                  </a:lnTo>
                  <a:lnTo>
                    <a:pt x="269" y="485"/>
                  </a:lnTo>
                  <a:lnTo>
                    <a:pt x="276" y="469"/>
                  </a:lnTo>
                  <a:lnTo>
                    <a:pt x="283" y="453"/>
                  </a:lnTo>
                  <a:lnTo>
                    <a:pt x="289" y="433"/>
                  </a:lnTo>
                  <a:lnTo>
                    <a:pt x="292" y="415"/>
                  </a:lnTo>
                  <a:lnTo>
                    <a:pt x="297" y="398"/>
                  </a:lnTo>
                  <a:lnTo>
                    <a:pt x="301" y="377"/>
                  </a:lnTo>
                  <a:lnTo>
                    <a:pt x="303" y="356"/>
                  </a:lnTo>
                  <a:lnTo>
                    <a:pt x="303" y="318"/>
                  </a:lnTo>
                  <a:lnTo>
                    <a:pt x="301" y="297"/>
                  </a:lnTo>
                  <a:lnTo>
                    <a:pt x="300" y="280"/>
                  </a:lnTo>
                  <a:lnTo>
                    <a:pt x="295" y="261"/>
                  </a:lnTo>
                  <a:lnTo>
                    <a:pt x="289" y="241"/>
                  </a:lnTo>
                  <a:lnTo>
                    <a:pt x="284" y="225"/>
                  </a:lnTo>
                  <a:lnTo>
                    <a:pt x="277" y="203"/>
                  </a:lnTo>
                  <a:lnTo>
                    <a:pt x="267" y="183"/>
                  </a:lnTo>
                  <a:lnTo>
                    <a:pt x="729" y="0"/>
                  </a:lnTo>
                  <a:lnTo>
                    <a:pt x="740" y="18"/>
                  </a:lnTo>
                  <a:lnTo>
                    <a:pt x="751" y="35"/>
                  </a:lnTo>
                  <a:lnTo>
                    <a:pt x="759" y="50"/>
                  </a:lnTo>
                  <a:lnTo>
                    <a:pt x="767" y="65"/>
                  </a:lnTo>
                  <a:lnTo>
                    <a:pt x="774" y="81"/>
                  </a:lnTo>
                  <a:lnTo>
                    <a:pt x="783" y="97"/>
                  </a:lnTo>
                  <a:lnTo>
                    <a:pt x="789" y="111"/>
                  </a:lnTo>
                  <a:lnTo>
                    <a:pt x="794" y="126"/>
                  </a:lnTo>
                  <a:lnTo>
                    <a:pt x="800" y="141"/>
                  </a:lnTo>
                  <a:lnTo>
                    <a:pt x="807" y="158"/>
                  </a:lnTo>
                  <a:lnTo>
                    <a:pt x="811" y="178"/>
                  </a:lnTo>
                  <a:lnTo>
                    <a:pt x="817" y="195"/>
                  </a:lnTo>
                  <a:lnTo>
                    <a:pt x="822" y="212"/>
                  </a:lnTo>
                  <a:lnTo>
                    <a:pt x="827" y="231"/>
                  </a:lnTo>
                  <a:lnTo>
                    <a:pt x="828" y="250"/>
                  </a:lnTo>
                  <a:lnTo>
                    <a:pt x="831" y="272"/>
                  </a:lnTo>
                  <a:lnTo>
                    <a:pt x="833" y="292"/>
                  </a:lnTo>
                  <a:lnTo>
                    <a:pt x="833" y="312"/>
                  </a:lnTo>
                  <a:lnTo>
                    <a:pt x="833" y="333"/>
                  </a:lnTo>
                  <a:lnTo>
                    <a:pt x="833" y="360"/>
                  </a:lnTo>
                  <a:lnTo>
                    <a:pt x="832" y="384"/>
                  </a:lnTo>
                  <a:lnTo>
                    <a:pt x="831" y="400"/>
                  </a:lnTo>
                  <a:lnTo>
                    <a:pt x="828" y="419"/>
                  </a:lnTo>
                  <a:lnTo>
                    <a:pt x="827" y="439"/>
                  </a:lnTo>
                  <a:lnTo>
                    <a:pt x="821" y="461"/>
                  </a:lnTo>
                  <a:lnTo>
                    <a:pt x="815" y="479"/>
                  </a:lnTo>
                  <a:lnTo>
                    <a:pt x="810" y="498"/>
                  </a:lnTo>
                  <a:lnTo>
                    <a:pt x="803" y="521"/>
                  </a:lnTo>
                  <a:lnTo>
                    <a:pt x="795" y="538"/>
                  </a:lnTo>
                  <a:lnTo>
                    <a:pt x="789" y="559"/>
                  </a:lnTo>
                  <a:lnTo>
                    <a:pt x="780" y="578"/>
                  </a:lnTo>
                  <a:lnTo>
                    <a:pt x="770" y="597"/>
                  </a:lnTo>
                  <a:lnTo>
                    <a:pt x="760" y="616"/>
                  </a:lnTo>
                  <a:lnTo>
                    <a:pt x="748" y="640"/>
                  </a:lnTo>
                  <a:lnTo>
                    <a:pt x="733" y="664"/>
                  </a:lnTo>
                  <a:lnTo>
                    <a:pt x="958" y="722"/>
                  </a:lnTo>
                  <a:lnTo>
                    <a:pt x="393" y="759"/>
                  </a:lnTo>
                  <a:lnTo>
                    <a:pt x="0" y="482"/>
                  </a:lnTo>
                </a:path>
              </a:pathLst>
            </a:custGeom>
            <a:solidFill>
              <a:srgbClr val="0000FF"/>
            </a:solidFill>
            <a:ln w="12700" cap="rnd">
              <a:solidFill>
                <a:srgbClr val="000000"/>
              </a:solidFill>
              <a:round/>
            </a:ln>
          </p:spPr>
          <p:txBody>
            <a:bodyPr/>
            <a:lstStyle/>
            <a:p>
              <a:endParaRPr lang="zh-CN" altLang="en-US"/>
            </a:p>
          </p:txBody>
        </p:sp>
        <p:sp>
          <p:nvSpPr>
            <p:cNvPr id="141331" name="Freeform 9"/>
            <p:cNvSpPr/>
            <p:nvPr/>
          </p:nvSpPr>
          <p:spPr bwMode="auto">
            <a:xfrm>
              <a:off x="3521" y="1669"/>
              <a:ext cx="1121" cy="671"/>
            </a:xfrm>
            <a:custGeom>
              <a:avLst/>
              <a:gdLst>
                <a:gd name="T0" fmla="*/ 227 w 1121"/>
                <a:gd name="T1" fmla="*/ 0 h 671"/>
                <a:gd name="T2" fmla="*/ 250 w 1121"/>
                <a:gd name="T3" fmla="*/ 7 h 671"/>
                <a:gd name="T4" fmla="*/ 268 w 1121"/>
                <a:gd name="T5" fmla="*/ 13 h 671"/>
                <a:gd name="T6" fmla="*/ 288 w 1121"/>
                <a:gd name="T7" fmla="*/ 20 h 671"/>
                <a:gd name="T8" fmla="*/ 306 w 1121"/>
                <a:gd name="T9" fmla="*/ 25 h 671"/>
                <a:gd name="T10" fmla="*/ 326 w 1121"/>
                <a:gd name="T11" fmla="*/ 33 h 671"/>
                <a:gd name="T12" fmla="*/ 345 w 1121"/>
                <a:gd name="T13" fmla="*/ 40 h 671"/>
                <a:gd name="T14" fmla="*/ 363 w 1121"/>
                <a:gd name="T15" fmla="*/ 48 h 671"/>
                <a:gd name="T16" fmla="*/ 383 w 1121"/>
                <a:gd name="T17" fmla="*/ 55 h 671"/>
                <a:gd name="T18" fmla="*/ 405 w 1121"/>
                <a:gd name="T19" fmla="*/ 65 h 671"/>
                <a:gd name="T20" fmla="*/ 429 w 1121"/>
                <a:gd name="T21" fmla="*/ 75 h 671"/>
                <a:gd name="T22" fmla="*/ 448 w 1121"/>
                <a:gd name="T23" fmla="*/ 83 h 671"/>
                <a:gd name="T24" fmla="*/ 466 w 1121"/>
                <a:gd name="T25" fmla="*/ 93 h 671"/>
                <a:gd name="T26" fmla="*/ 489 w 1121"/>
                <a:gd name="T27" fmla="*/ 103 h 671"/>
                <a:gd name="T28" fmla="*/ 511 w 1121"/>
                <a:gd name="T29" fmla="*/ 114 h 671"/>
                <a:gd name="T30" fmla="*/ 531 w 1121"/>
                <a:gd name="T31" fmla="*/ 124 h 671"/>
                <a:gd name="T32" fmla="*/ 551 w 1121"/>
                <a:gd name="T33" fmla="*/ 136 h 671"/>
                <a:gd name="T34" fmla="*/ 569 w 1121"/>
                <a:gd name="T35" fmla="*/ 146 h 671"/>
                <a:gd name="T36" fmla="*/ 592 w 1121"/>
                <a:gd name="T37" fmla="*/ 159 h 671"/>
                <a:gd name="T38" fmla="*/ 611 w 1121"/>
                <a:gd name="T39" fmla="*/ 171 h 671"/>
                <a:gd name="T40" fmla="*/ 628 w 1121"/>
                <a:gd name="T41" fmla="*/ 183 h 671"/>
                <a:gd name="T42" fmla="*/ 648 w 1121"/>
                <a:gd name="T43" fmla="*/ 196 h 671"/>
                <a:gd name="T44" fmla="*/ 663 w 1121"/>
                <a:gd name="T45" fmla="*/ 206 h 671"/>
                <a:gd name="T46" fmla="*/ 681 w 1121"/>
                <a:gd name="T47" fmla="*/ 218 h 671"/>
                <a:gd name="T48" fmla="*/ 698 w 1121"/>
                <a:gd name="T49" fmla="*/ 231 h 671"/>
                <a:gd name="T50" fmla="*/ 716 w 1121"/>
                <a:gd name="T51" fmla="*/ 246 h 671"/>
                <a:gd name="T52" fmla="*/ 731 w 1121"/>
                <a:gd name="T53" fmla="*/ 258 h 671"/>
                <a:gd name="T54" fmla="*/ 748 w 1121"/>
                <a:gd name="T55" fmla="*/ 272 h 671"/>
                <a:gd name="T56" fmla="*/ 769 w 1121"/>
                <a:gd name="T57" fmla="*/ 289 h 671"/>
                <a:gd name="T58" fmla="*/ 785 w 1121"/>
                <a:gd name="T59" fmla="*/ 305 h 671"/>
                <a:gd name="T60" fmla="*/ 804 w 1121"/>
                <a:gd name="T61" fmla="*/ 322 h 671"/>
                <a:gd name="T62" fmla="*/ 821 w 1121"/>
                <a:gd name="T63" fmla="*/ 339 h 671"/>
                <a:gd name="T64" fmla="*/ 836 w 1121"/>
                <a:gd name="T65" fmla="*/ 357 h 671"/>
                <a:gd name="T66" fmla="*/ 853 w 1121"/>
                <a:gd name="T67" fmla="*/ 375 h 671"/>
                <a:gd name="T68" fmla="*/ 866 w 1121"/>
                <a:gd name="T69" fmla="*/ 391 h 671"/>
                <a:gd name="T70" fmla="*/ 878 w 1121"/>
                <a:gd name="T71" fmla="*/ 407 h 671"/>
                <a:gd name="T72" fmla="*/ 889 w 1121"/>
                <a:gd name="T73" fmla="*/ 424 h 671"/>
                <a:gd name="T74" fmla="*/ 898 w 1121"/>
                <a:gd name="T75" fmla="*/ 437 h 671"/>
                <a:gd name="T76" fmla="*/ 1120 w 1121"/>
                <a:gd name="T77" fmla="*/ 382 h 671"/>
                <a:gd name="T78" fmla="*/ 774 w 1121"/>
                <a:gd name="T79" fmla="*/ 670 h 671"/>
                <a:gd name="T80" fmla="*/ 162 w 1121"/>
                <a:gd name="T81" fmla="*/ 623 h 671"/>
                <a:gd name="T82" fmla="*/ 405 w 1121"/>
                <a:gd name="T83" fmla="*/ 561 h 671"/>
                <a:gd name="T84" fmla="*/ 390 w 1121"/>
                <a:gd name="T85" fmla="*/ 541 h 671"/>
                <a:gd name="T86" fmla="*/ 372 w 1121"/>
                <a:gd name="T87" fmla="*/ 521 h 671"/>
                <a:gd name="T88" fmla="*/ 351 w 1121"/>
                <a:gd name="T89" fmla="*/ 500 h 671"/>
                <a:gd name="T90" fmla="*/ 328 w 1121"/>
                <a:gd name="T91" fmla="*/ 477 h 671"/>
                <a:gd name="T92" fmla="*/ 306 w 1121"/>
                <a:gd name="T93" fmla="*/ 459 h 671"/>
                <a:gd name="T94" fmla="*/ 284 w 1121"/>
                <a:gd name="T95" fmla="*/ 441 h 671"/>
                <a:gd name="T96" fmla="*/ 260 w 1121"/>
                <a:gd name="T97" fmla="*/ 423 h 671"/>
                <a:gd name="T98" fmla="*/ 236 w 1121"/>
                <a:gd name="T99" fmla="*/ 408 h 671"/>
                <a:gd name="T100" fmla="*/ 212 w 1121"/>
                <a:gd name="T101" fmla="*/ 394 h 671"/>
                <a:gd name="T102" fmla="*/ 184 w 1121"/>
                <a:gd name="T103" fmla="*/ 378 h 671"/>
                <a:gd name="T104" fmla="*/ 157 w 1121"/>
                <a:gd name="T105" fmla="*/ 365 h 671"/>
                <a:gd name="T106" fmla="*/ 131 w 1121"/>
                <a:gd name="T107" fmla="*/ 351 h 671"/>
                <a:gd name="T108" fmla="*/ 106 w 1121"/>
                <a:gd name="T109" fmla="*/ 340 h 671"/>
                <a:gd name="T110" fmla="*/ 75 w 1121"/>
                <a:gd name="T111" fmla="*/ 328 h 671"/>
                <a:gd name="T112" fmla="*/ 43 w 1121"/>
                <a:gd name="T113" fmla="*/ 316 h 671"/>
                <a:gd name="T114" fmla="*/ 22 w 1121"/>
                <a:gd name="T115" fmla="*/ 310 h 671"/>
                <a:gd name="T116" fmla="*/ 0 w 1121"/>
                <a:gd name="T117" fmla="*/ 302 h 671"/>
                <a:gd name="T118" fmla="*/ 227 w 1121"/>
                <a:gd name="T119" fmla="*/ 0 h 67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121"/>
                <a:gd name="T181" fmla="*/ 0 h 671"/>
                <a:gd name="T182" fmla="*/ 1121 w 1121"/>
                <a:gd name="T183" fmla="*/ 671 h 67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121" h="671">
                  <a:moveTo>
                    <a:pt x="227" y="0"/>
                  </a:moveTo>
                  <a:lnTo>
                    <a:pt x="250" y="7"/>
                  </a:lnTo>
                  <a:lnTo>
                    <a:pt x="268" y="13"/>
                  </a:lnTo>
                  <a:lnTo>
                    <a:pt x="288" y="20"/>
                  </a:lnTo>
                  <a:lnTo>
                    <a:pt x="306" y="25"/>
                  </a:lnTo>
                  <a:lnTo>
                    <a:pt x="326" y="33"/>
                  </a:lnTo>
                  <a:lnTo>
                    <a:pt x="345" y="40"/>
                  </a:lnTo>
                  <a:lnTo>
                    <a:pt x="363" y="48"/>
                  </a:lnTo>
                  <a:lnTo>
                    <a:pt x="383" y="55"/>
                  </a:lnTo>
                  <a:lnTo>
                    <a:pt x="405" y="65"/>
                  </a:lnTo>
                  <a:lnTo>
                    <a:pt x="429" y="75"/>
                  </a:lnTo>
                  <a:lnTo>
                    <a:pt x="448" y="83"/>
                  </a:lnTo>
                  <a:lnTo>
                    <a:pt x="466" y="93"/>
                  </a:lnTo>
                  <a:lnTo>
                    <a:pt x="489" y="103"/>
                  </a:lnTo>
                  <a:lnTo>
                    <a:pt x="511" y="114"/>
                  </a:lnTo>
                  <a:lnTo>
                    <a:pt x="531" y="124"/>
                  </a:lnTo>
                  <a:lnTo>
                    <a:pt x="551" y="136"/>
                  </a:lnTo>
                  <a:lnTo>
                    <a:pt x="569" y="146"/>
                  </a:lnTo>
                  <a:lnTo>
                    <a:pt x="592" y="159"/>
                  </a:lnTo>
                  <a:lnTo>
                    <a:pt x="611" y="171"/>
                  </a:lnTo>
                  <a:lnTo>
                    <a:pt x="628" y="183"/>
                  </a:lnTo>
                  <a:lnTo>
                    <a:pt x="648" y="196"/>
                  </a:lnTo>
                  <a:lnTo>
                    <a:pt x="663" y="206"/>
                  </a:lnTo>
                  <a:lnTo>
                    <a:pt x="681" y="218"/>
                  </a:lnTo>
                  <a:lnTo>
                    <a:pt x="698" y="231"/>
                  </a:lnTo>
                  <a:lnTo>
                    <a:pt x="716" y="246"/>
                  </a:lnTo>
                  <a:lnTo>
                    <a:pt x="731" y="258"/>
                  </a:lnTo>
                  <a:lnTo>
                    <a:pt x="748" y="272"/>
                  </a:lnTo>
                  <a:lnTo>
                    <a:pt x="769" y="289"/>
                  </a:lnTo>
                  <a:lnTo>
                    <a:pt x="785" y="305"/>
                  </a:lnTo>
                  <a:lnTo>
                    <a:pt x="804" y="322"/>
                  </a:lnTo>
                  <a:lnTo>
                    <a:pt x="821" y="339"/>
                  </a:lnTo>
                  <a:lnTo>
                    <a:pt x="836" y="357"/>
                  </a:lnTo>
                  <a:lnTo>
                    <a:pt x="853" y="375"/>
                  </a:lnTo>
                  <a:lnTo>
                    <a:pt x="866" y="391"/>
                  </a:lnTo>
                  <a:lnTo>
                    <a:pt x="878" y="407"/>
                  </a:lnTo>
                  <a:lnTo>
                    <a:pt x="889" y="424"/>
                  </a:lnTo>
                  <a:lnTo>
                    <a:pt x="898" y="437"/>
                  </a:lnTo>
                  <a:lnTo>
                    <a:pt x="1120" y="382"/>
                  </a:lnTo>
                  <a:lnTo>
                    <a:pt x="774" y="670"/>
                  </a:lnTo>
                  <a:lnTo>
                    <a:pt x="162" y="623"/>
                  </a:lnTo>
                  <a:lnTo>
                    <a:pt x="405" y="561"/>
                  </a:lnTo>
                  <a:lnTo>
                    <a:pt x="390" y="541"/>
                  </a:lnTo>
                  <a:lnTo>
                    <a:pt x="372" y="521"/>
                  </a:lnTo>
                  <a:lnTo>
                    <a:pt x="351" y="500"/>
                  </a:lnTo>
                  <a:lnTo>
                    <a:pt x="328" y="477"/>
                  </a:lnTo>
                  <a:lnTo>
                    <a:pt x="306" y="459"/>
                  </a:lnTo>
                  <a:lnTo>
                    <a:pt x="284" y="441"/>
                  </a:lnTo>
                  <a:lnTo>
                    <a:pt x="260" y="423"/>
                  </a:lnTo>
                  <a:lnTo>
                    <a:pt x="236" y="408"/>
                  </a:lnTo>
                  <a:lnTo>
                    <a:pt x="212" y="394"/>
                  </a:lnTo>
                  <a:lnTo>
                    <a:pt x="184" y="378"/>
                  </a:lnTo>
                  <a:lnTo>
                    <a:pt x="157" y="365"/>
                  </a:lnTo>
                  <a:lnTo>
                    <a:pt x="131" y="351"/>
                  </a:lnTo>
                  <a:lnTo>
                    <a:pt x="106" y="340"/>
                  </a:lnTo>
                  <a:lnTo>
                    <a:pt x="75" y="328"/>
                  </a:lnTo>
                  <a:lnTo>
                    <a:pt x="43" y="316"/>
                  </a:lnTo>
                  <a:lnTo>
                    <a:pt x="22" y="310"/>
                  </a:lnTo>
                  <a:lnTo>
                    <a:pt x="0" y="302"/>
                  </a:lnTo>
                  <a:lnTo>
                    <a:pt x="227" y="0"/>
                  </a:lnTo>
                </a:path>
              </a:pathLst>
            </a:custGeom>
            <a:solidFill>
              <a:srgbClr val="00FF00"/>
            </a:solidFill>
            <a:ln w="12700" cap="rnd">
              <a:solidFill>
                <a:srgbClr val="000000"/>
              </a:solidFill>
              <a:round/>
            </a:ln>
          </p:spPr>
          <p:txBody>
            <a:bodyPr/>
            <a:lstStyle/>
            <a:p>
              <a:endParaRPr lang="zh-CN" altLang="en-US"/>
            </a:p>
          </p:txBody>
        </p:sp>
        <p:sp>
          <p:nvSpPr>
            <p:cNvPr id="141332" name="Freeform 10"/>
            <p:cNvSpPr/>
            <p:nvPr/>
          </p:nvSpPr>
          <p:spPr bwMode="auto">
            <a:xfrm>
              <a:off x="2734" y="1498"/>
              <a:ext cx="1086" cy="550"/>
            </a:xfrm>
            <a:custGeom>
              <a:avLst/>
              <a:gdLst>
                <a:gd name="T0" fmla="*/ 578 w 1086"/>
                <a:gd name="T1" fmla="*/ 549 h 550"/>
                <a:gd name="T2" fmla="*/ 649 w 1086"/>
                <a:gd name="T3" fmla="*/ 442 h 550"/>
                <a:gd name="T4" fmla="*/ 627 w 1086"/>
                <a:gd name="T5" fmla="*/ 437 h 550"/>
                <a:gd name="T6" fmla="*/ 602 w 1086"/>
                <a:gd name="T7" fmla="*/ 434 h 550"/>
                <a:gd name="T8" fmla="*/ 569 w 1086"/>
                <a:gd name="T9" fmla="*/ 429 h 550"/>
                <a:gd name="T10" fmla="*/ 542 w 1086"/>
                <a:gd name="T11" fmla="*/ 426 h 550"/>
                <a:gd name="T12" fmla="*/ 512 w 1086"/>
                <a:gd name="T13" fmla="*/ 424 h 550"/>
                <a:gd name="T14" fmla="*/ 480 w 1086"/>
                <a:gd name="T15" fmla="*/ 422 h 550"/>
                <a:gd name="T16" fmla="*/ 445 w 1086"/>
                <a:gd name="T17" fmla="*/ 421 h 550"/>
                <a:gd name="T18" fmla="*/ 385 w 1086"/>
                <a:gd name="T19" fmla="*/ 421 h 550"/>
                <a:gd name="T20" fmla="*/ 353 w 1086"/>
                <a:gd name="T21" fmla="*/ 422 h 550"/>
                <a:gd name="T22" fmla="*/ 324 w 1086"/>
                <a:gd name="T23" fmla="*/ 423 h 550"/>
                <a:gd name="T24" fmla="*/ 294 w 1086"/>
                <a:gd name="T25" fmla="*/ 425 h 550"/>
                <a:gd name="T26" fmla="*/ 265 w 1086"/>
                <a:gd name="T27" fmla="*/ 428 h 550"/>
                <a:gd name="T28" fmla="*/ 236 w 1086"/>
                <a:gd name="T29" fmla="*/ 432 h 550"/>
                <a:gd name="T30" fmla="*/ 203 w 1086"/>
                <a:gd name="T31" fmla="*/ 436 h 550"/>
                <a:gd name="T32" fmla="*/ 173 w 1086"/>
                <a:gd name="T33" fmla="*/ 443 h 550"/>
                <a:gd name="T34" fmla="*/ 250 w 1086"/>
                <a:gd name="T35" fmla="*/ 217 h 550"/>
                <a:gd name="T36" fmla="*/ 0 w 1086"/>
                <a:gd name="T37" fmla="*/ 127 h 550"/>
                <a:gd name="T38" fmla="*/ 13 w 1086"/>
                <a:gd name="T39" fmla="*/ 124 h 550"/>
                <a:gd name="T40" fmla="*/ 38 w 1086"/>
                <a:gd name="T41" fmla="*/ 119 h 550"/>
                <a:gd name="T42" fmla="*/ 58 w 1086"/>
                <a:gd name="T43" fmla="*/ 116 h 550"/>
                <a:gd name="T44" fmla="*/ 81 w 1086"/>
                <a:gd name="T45" fmla="*/ 111 h 550"/>
                <a:gd name="T46" fmla="*/ 108 w 1086"/>
                <a:gd name="T47" fmla="*/ 108 h 550"/>
                <a:gd name="T48" fmla="*/ 130 w 1086"/>
                <a:gd name="T49" fmla="*/ 104 h 550"/>
                <a:gd name="T50" fmla="*/ 161 w 1086"/>
                <a:gd name="T51" fmla="*/ 99 h 550"/>
                <a:gd name="T52" fmla="*/ 187 w 1086"/>
                <a:gd name="T53" fmla="*/ 97 h 550"/>
                <a:gd name="T54" fmla="*/ 217 w 1086"/>
                <a:gd name="T55" fmla="*/ 94 h 550"/>
                <a:gd name="T56" fmla="*/ 247 w 1086"/>
                <a:gd name="T57" fmla="*/ 92 h 550"/>
                <a:gd name="T58" fmla="*/ 277 w 1086"/>
                <a:gd name="T59" fmla="*/ 90 h 550"/>
                <a:gd name="T60" fmla="*/ 312 w 1086"/>
                <a:gd name="T61" fmla="*/ 89 h 550"/>
                <a:gd name="T62" fmla="*/ 344 w 1086"/>
                <a:gd name="T63" fmla="*/ 87 h 550"/>
                <a:gd name="T64" fmla="*/ 377 w 1086"/>
                <a:gd name="T65" fmla="*/ 87 h 550"/>
                <a:gd name="T66" fmla="*/ 410 w 1086"/>
                <a:gd name="T67" fmla="*/ 87 h 550"/>
                <a:gd name="T68" fmla="*/ 453 w 1086"/>
                <a:gd name="T69" fmla="*/ 87 h 550"/>
                <a:gd name="T70" fmla="*/ 491 w 1086"/>
                <a:gd name="T71" fmla="*/ 88 h 550"/>
                <a:gd name="T72" fmla="*/ 516 w 1086"/>
                <a:gd name="T73" fmla="*/ 89 h 550"/>
                <a:gd name="T74" fmla="*/ 548 w 1086"/>
                <a:gd name="T75" fmla="*/ 91 h 550"/>
                <a:gd name="T76" fmla="*/ 577 w 1086"/>
                <a:gd name="T77" fmla="*/ 93 h 550"/>
                <a:gd name="T78" fmla="*/ 613 w 1086"/>
                <a:gd name="T79" fmla="*/ 95 h 550"/>
                <a:gd name="T80" fmla="*/ 643 w 1086"/>
                <a:gd name="T81" fmla="*/ 98 h 550"/>
                <a:gd name="T82" fmla="*/ 672 w 1086"/>
                <a:gd name="T83" fmla="*/ 102 h 550"/>
                <a:gd name="T84" fmla="*/ 709 w 1086"/>
                <a:gd name="T85" fmla="*/ 107 h 550"/>
                <a:gd name="T86" fmla="*/ 737 w 1086"/>
                <a:gd name="T87" fmla="*/ 111 h 550"/>
                <a:gd name="T88" fmla="*/ 771 w 1086"/>
                <a:gd name="T89" fmla="*/ 116 h 550"/>
                <a:gd name="T90" fmla="*/ 800 w 1086"/>
                <a:gd name="T91" fmla="*/ 121 h 550"/>
                <a:gd name="T92" fmla="*/ 830 w 1086"/>
                <a:gd name="T93" fmla="*/ 127 h 550"/>
                <a:gd name="T94" fmla="*/ 862 w 1086"/>
                <a:gd name="T95" fmla="*/ 133 h 550"/>
                <a:gd name="T96" fmla="*/ 953 w 1086"/>
                <a:gd name="T97" fmla="*/ 0 h 550"/>
                <a:gd name="T98" fmla="*/ 1085 w 1086"/>
                <a:gd name="T99" fmla="*/ 372 h 550"/>
                <a:gd name="T100" fmla="*/ 578 w 1086"/>
                <a:gd name="T101" fmla="*/ 549 h 55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086"/>
                <a:gd name="T154" fmla="*/ 0 h 550"/>
                <a:gd name="T155" fmla="*/ 1086 w 1086"/>
                <a:gd name="T156" fmla="*/ 550 h 55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086" h="550">
                  <a:moveTo>
                    <a:pt x="578" y="549"/>
                  </a:moveTo>
                  <a:lnTo>
                    <a:pt x="649" y="442"/>
                  </a:lnTo>
                  <a:lnTo>
                    <a:pt x="627" y="437"/>
                  </a:lnTo>
                  <a:lnTo>
                    <a:pt x="602" y="434"/>
                  </a:lnTo>
                  <a:lnTo>
                    <a:pt x="569" y="429"/>
                  </a:lnTo>
                  <a:lnTo>
                    <a:pt x="542" y="426"/>
                  </a:lnTo>
                  <a:lnTo>
                    <a:pt x="512" y="424"/>
                  </a:lnTo>
                  <a:lnTo>
                    <a:pt x="480" y="422"/>
                  </a:lnTo>
                  <a:lnTo>
                    <a:pt x="445" y="421"/>
                  </a:lnTo>
                  <a:lnTo>
                    <a:pt x="385" y="421"/>
                  </a:lnTo>
                  <a:lnTo>
                    <a:pt x="353" y="422"/>
                  </a:lnTo>
                  <a:lnTo>
                    <a:pt x="324" y="423"/>
                  </a:lnTo>
                  <a:lnTo>
                    <a:pt x="294" y="425"/>
                  </a:lnTo>
                  <a:lnTo>
                    <a:pt x="265" y="428"/>
                  </a:lnTo>
                  <a:lnTo>
                    <a:pt x="236" y="432"/>
                  </a:lnTo>
                  <a:lnTo>
                    <a:pt x="203" y="436"/>
                  </a:lnTo>
                  <a:lnTo>
                    <a:pt x="173" y="443"/>
                  </a:lnTo>
                  <a:lnTo>
                    <a:pt x="250" y="217"/>
                  </a:lnTo>
                  <a:lnTo>
                    <a:pt x="0" y="127"/>
                  </a:lnTo>
                  <a:lnTo>
                    <a:pt x="13" y="124"/>
                  </a:lnTo>
                  <a:lnTo>
                    <a:pt x="38" y="119"/>
                  </a:lnTo>
                  <a:lnTo>
                    <a:pt x="58" y="116"/>
                  </a:lnTo>
                  <a:lnTo>
                    <a:pt x="81" y="111"/>
                  </a:lnTo>
                  <a:lnTo>
                    <a:pt x="108" y="108"/>
                  </a:lnTo>
                  <a:lnTo>
                    <a:pt x="130" y="104"/>
                  </a:lnTo>
                  <a:lnTo>
                    <a:pt x="161" y="99"/>
                  </a:lnTo>
                  <a:lnTo>
                    <a:pt x="187" y="97"/>
                  </a:lnTo>
                  <a:lnTo>
                    <a:pt x="217" y="94"/>
                  </a:lnTo>
                  <a:lnTo>
                    <a:pt x="247" y="92"/>
                  </a:lnTo>
                  <a:lnTo>
                    <a:pt x="277" y="90"/>
                  </a:lnTo>
                  <a:lnTo>
                    <a:pt x="312" y="89"/>
                  </a:lnTo>
                  <a:lnTo>
                    <a:pt x="344" y="87"/>
                  </a:lnTo>
                  <a:lnTo>
                    <a:pt x="377" y="87"/>
                  </a:lnTo>
                  <a:lnTo>
                    <a:pt x="410" y="87"/>
                  </a:lnTo>
                  <a:lnTo>
                    <a:pt x="453" y="87"/>
                  </a:lnTo>
                  <a:lnTo>
                    <a:pt x="491" y="88"/>
                  </a:lnTo>
                  <a:lnTo>
                    <a:pt x="516" y="89"/>
                  </a:lnTo>
                  <a:lnTo>
                    <a:pt x="548" y="91"/>
                  </a:lnTo>
                  <a:lnTo>
                    <a:pt x="577" y="93"/>
                  </a:lnTo>
                  <a:lnTo>
                    <a:pt x="613" y="95"/>
                  </a:lnTo>
                  <a:lnTo>
                    <a:pt x="643" y="98"/>
                  </a:lnTo>
                  <a:lnTo>
                    <a:pt x="672" y="102"/>
                  </a:lnTo>
                  <a:lnTo>
                    <a:pt x="709" y="107"/>
                  </a:lnTo>
                  <a:lnTo>
                    <a:pt x="737" y="111"/>
                  </a:lnTo>
                  <a:lnTo>
                    <a:pt x="771" y="116"/>
                  </a:lnTo>
                  <a:lnTo>
                    <a:pt x="800" y="121"/>
                  </a:lnTo>
                  <a:lnTo>
                    <a:pt x="830" y="127"/>
                  </a:lnTo>
                  <a:lnTo>
                    <a:pt x="862" y="133"/>
                  </a:lnTo>
                  <a:lnTo>
                    <a:pt x="953" y="0"/>
                  </a:lnTo>
                  <a:lnTo>
                    <a:pt x="1085" y="372"/>
                  </a:lnTo>
                  <a:lnTo>
                    <a:pt x="578" y="549"/>
                  </a:lnTo>
                </a:path>
              </a:pathLst>
            </a:custGeom>
            <a:solidFill>
              <a:srgbClr val="FF0000"/>
            </a:solidFill>
            <a:ln w="12700" cap="rnd">
              <a:solidFill>
                <a:srgbClr val="000000"/>
              </a:solidFill>
              <a:round/>
            </a:ln>
          </p:spPr>
          <p:txBody>
            <a:bodyPr/>
            <a:lstStyle/>
            <a:p>
              <a:endParaRPr lang="zh-CN" altLang="en-US"/>
            </a:p>
          </p:txBody>
        </p:sp>
      </p:grpSp>
      <p:sp>
        <p:nvSpPr>
          <p:cNvPr id="384011" name="Oval 11"/>
          <p:cNvSpPr>
            <a:spLocks noChangeArrowheads="1"/>
          </p:cNvSpPr>
          <p:nvPr/>
        </p:nvSpPr>
        <p:spPr bwMode="auto">
          <a:xfrm>
            <a:off x="1619250" y="4208463"/>
            <a:ext cx="2597151" cy="1670050"/>
          </a:xfrm>
          <a:prstGeom prst="ellipse">
            <a:avLst/>
          </a:prstGeom>
          <a:solidFill>
            <a:srgbClr val="CCFFFF"/>
          </a:solidFill>
          <a:ln w="12700">
            <a:noFill/>
            <a:round/>
          </a:ln>
          <a:effectLst>
            <a:outerShdw dist="107763" dir="2700000" algn="ctr" rotWithShape="0">
              <a:srgbClr val="676767"/>
            </a:outerShdw>
          </a:effectLst>
        </p:spPr>
        <p:txBody>
          <a:bodyPr wrap="none" lIns="65088" tIns="31750" rIns="65088" bIns="31750" anchor="ctr"/>
          <a:lstStyle/>
          <a:p>
            <a:pPr algn="ctr" defTabSz="515620" eaLnBrk="0" hangingPunct="0">
              <a:lnSpc>
                <a:spcPct val="80000"/>
              </a:lnSpc>
              <a:spcBef>
                <a:spcPct val="0"/>
              </a:spcBef>
              <a:buClrTx/>
              <a:buFontTx/>
              <a:buNone/>
              <a:defRPr/>
            </a:pPr>
            <a:r>
              <a:rPr lang="zh-CN" altLang="en-US" sz="2400" b="1">
                <a:latin typeface="Times New Roman" panose="02020603050405020304" pitchFamily="18" charset="0"/>
              </a:rPr>
              <a:t>评标预备会</a:t>
            </a:r>
          </a:p>
        </p:txBody>
      </p:sp>
      <p:sp>
        <p:nvSpPr>
          <p:cNvPr id="384012" name="Rectangle 12"/>
          <p:cNvSpPr>
            <a:spLocks noChangeArrowheads="1"/>
          </p:cNvSpPr>
          <p:nvPr/>
        </p:nvSpPr>
        <p:spPr bwMode="auto">
          <a:xfrm>
            <a:off x="1981200" y="177800"/>
            <a:ext cx="4895851" cy="592470"/>
          </a:xfrm>
          <a:prstGeom prst="rect">
            <a:avLst/>
          </a:prstGeom>
          <a:noFill/>
          <a:ln w="12700">
            <a:noFill/>
            <a:miter lim="800000"/>
          </a:ln>
          <a:effectLst>
            <a:outerShdw dist="107763" dir="2700000" algn="ctr" rotWithShape="0">
              <a:srgbClr val="00279F"/>
            </a:outerShdw>
          </a:effectLst>
        </p:spPr>
        <p:txBody>
          <a:bodyPr lIns="47625" tIns="19050" rIns="47625" bIns="19050">
            <a:spAutoFit/>
          </a:bodyPr>
          <a:lstStyle/>
          <a:p>
            <a:pPr algn="ctr" eaLnBrk="0" hangingPunct="0">
              <a:lnSpc>
                <a:spcPct val="100000"/>
              </a:lnSpc>
              <a:spcBef>
                <a:spcPct val="0"/>
              </a:spcBef>
              <a:buClrTx/>
              <a:buFontTx/>
              <a:buNone/>
              <a:defRPr/>
            </a:pPr>
            <a:r>
              <a:rPr lang="zh-CN" altLang="en-US" sz="3600" b="1" dirty="0" smtClean="0">
                <a:solidFill>
                  <a:schemeClr val="bg1"/>
                </a:solidFill>
                <a:sym typeface="+mn-ea"/>
              </a:rPr>
              <a:t> </a:t>
            </a:r>
            <a:r>
              <a:rPr lang="zh-CN" altLang="en-US" sz="3600" b="1" dirty="0" smtClean="0">
                <a:solidFill>
                  <a:schemeClr val="bg1"/>
                </a:solidFill>
                <a:latin typeface="Times New Roman" panose="02020603050405020304" pitchFamily="18" charset="0"/>
              </a:rPr>
              <a:t>评标</a:t>
            </a:r>
            <a:r>
              <a:rPr lang="zh-CN" altLang="en-US" sz="3600" b="1" dirty="0">
                <a:solidFill>
                  <a:schemeClr val="bg1"/>
                </a:solidFill>
                <a:latin typeface="Times New Roman" panose="02020603050405020304" pitchFamily="18" charset="0"/>
              </a:rPr>
              <a:t>过程</a:t>
            </a:r>
          </a:p>
        </p:txBody>
      </p:sp>
      <p:sp>
        <p:nvSpPr>
          <p:cNvPr id="384013" name="Oval 13"/>
          <p:cNvSpPr>
            <a:spLocks noChangeArrowheads="1"/>
          </p:cNvSpPr>
          <p:nvPr/>
        </p:nvSpPr>
        <p:spPr bwMode="auto">
          <a:xfrm>
            <a:off x="611189" y="3213100"/>
            <a:ext cx="2597151" cy="1671638"/>
          </a:xfrm>
          <a:prstGeom prst="ellipse">
            <a:avLst/>
          </a:prstGeom>
          <a:solidFill>
            <a:srgbClr val="CCFFFF"/>
          </a:solidFill>
          <a:ln w="12700">
            <a:noFill/>
            <a:round/>
          </a:ln>
          <a:effectLst>
            <a:outerShdw dist="107763" dir="2700000" algn="ctr" rotWithShape="0">
              <a:srgbClr val="676767"/>
            </a:outerShdw>
          </a:effectLst>
        </p:spPr>
        <p:txBody>
          <a:bodyPr wrap="none" lIns="65088" tIns="31750" rIns="65088" bIns="31750" anchor="ctr"/>
          <a:lstStyle/>
          <a:p>
            <a:pPr algn="ctr" defTabSz="515620" eaLnBrk="0" hangingPunct="0">
              <a:lnSpc>
                <a:spcPct val="80000"/>
              </a:lnSpc>
              <a:spcBef>
                <a:spcPct val="0"/>
              </a:spcBef>
              <a:buClrTx/>
              <a:buFontTx/>
              <a:buNone/>
              <a:defRPr/>
            </a:pPr>
            <a:r>
              <a:rPr lang="zh-CN" altLang="en-US" sz="2400" b="1">
                <a:latin typeface="Times New Roman" panose="02020603050405020304" pitchFamily="18" charset="0"/>
              </a:rPr>
              <a:t>符合性审查</a:t>
            </a:r>
          </a:p>
          <a:p>
            <a:pPr algn="ctr" defTabSz="515620" eaLnBrk="0" hangingPunct="0">
              <a:lnSpc>
                <a:spcPct val="80000"/>
              </a:lnSpc>
              <a:spcBef>
                <a:spcPct val="0"/>
              </a:spcBef>
              <a:buClrTx/>
              <a:buFontTx/>
              <a:buNone/>
              <a:defRPr/>
            </a:pPr>
            <a:r>
              <a:rPr lang="zh-CN" altLang="en-US" sz="2400" b="1">
                <a:latin typeface="Times New Roman" panose="02020603050405020304" pitchFamily="18" charset="0"/>
              </a:rPr>
              <a:t>（初步评审）</a:t>
            </a:r>
          </a:p>
        </p:txBody>
      </p:sp>
      <p:sp>
        <p:nvSpPr>
          <p:cNvPr id="384014" name="Oval 14"/>
          <p:cNvSpPr>
            <a:spLocks noChangeArrowheads="1"/>
          </p:cNvSpPr>
          <p:nvPr/>
        </p:nvSpPr>
        <p:spPr bwMode="auto">
          <a:xfrm>
            <a:off x="1258888" y="1917701"/>
            <a:ext cx="2595563" cy="1668463"/>
          </a:xfrm>
          <a:prstGeom prst="ellipse">
            <a:avLst/>
          </a:prstGeom>
          <a:solidFill>
            <a:srgbClr val="CCFFFF"/>
          </a:solidFill>
          <a:ln w="12700">
            <a:noFill/>
            <a:round/>
          </a:ln>
          <a:effectLst>
            <a:outerShdw dist="107763" dir="2700000" algn="ctr" rotWithShape="0">
              <a:srgbClr val="676767"/>
            </a:outerShdw>
          </a:effectLst>
        </p:spPr>
        <p:txBody>
          <a:bodyPr wrap="none" lIns="65088" tIns="31750" rIns="65088" bIns="31750" anchor="ctr"/>
          <a:lstStyle/>
          <a:p>
            <a:pPr algn="ctr" defTabSz="515620" eaLnBrk="0" hangingPunct="0">
              <a:lnSpc>
                <a:spcPct val="80000"/>
              </a:lnSpc>
              <a:spcBef>
                <a:spcPct val="0"/>
              </a:spcBef>
              <a:buClrTx/>
              <a:buFontTx/>
              <a:buNone/>
              <a:defRPr/>
            </a:pPr>
            <a:r>
              <a:rPr lang="zh-CN" altLang="en-US" sz="2400" b="1">
                <a:latin typeface="Times New Roman" panose="02020603050405020304" pitchFamily="18" charset="0"/>
              </a:rPr>
              <a:t>提出需要澄清</a:t>
            </a:r>
          </a:p>
          <a:p>
            <a:pPr algn="ctr" defTabSz="515620" eaLnBrk="0" hangingPunct="0">
              <a:lnSpc>
                <a:spcPct val="80000"/>
              </a:lnSpc>
              <a:spcBef>
                <a:spcPct val="0"/>
              </a:spcBef>
              <a:buClrTx/>
              <a:buFontTx/>
              <a:buNone/>
              <a:defRPr/>
            </a:pPr>
            <a:r>
              <a:rPr lang="zh-CN" altLang="en-US" sz="2400" b="1">
                <a:latin typeface="Times New Roman" panose="02020603050405020304" pitchFamily="18" charset="0"/>
              </a:rPr>
              <a:t>的问题</a:t>
            </a:r>
          </a:p>
        </p:txBody>
      </p:sp>
      <p:sp>
        <p:nvSpPr>
          <p:cNvPr id="384015" name="Oval 15"/>
          <p:cNvSpPr>
            <a:spLocks noChangeArrowheads="1"/>
          </p:cNvSpPr>
          <p:nvPr/>
        </p:nvSpPr>
        <p:spPr bwMode="auto">
          <a:xfrm>
            <a:off x="3292476" y="1412876"/>
            <a:ext cx="2595563" cy="1670050"/>
          </a:xfrm>
          <a:prstGeom prst="ellipse">
            <a:avLst/>
          </a:prstGeom>
          <a:solidFill>
            <a:srgbClr val="CCFFFF"/>
          </a:solidFill>
          <a:ln w="12700">
            <a:noFill/>
            <a:round/>
          </a:ln>
          <a:effectLst>
            <a:outerShdw dist="107763" dir="2700000" algn="ctr" rotWithShape="0">
              <a:srgbClr val="676767"/>
            </a:outerShdw>
          </a:effectLst>
        </p:spPr>
        <p:txBody>
          <a:bodyPr wrap="none" lIns="65088" tIns="31750" rIns="65088" bIns="31750" anchor="ctr"/>
          <a:lstStyle/>
          <a:p>
            <a:pPr algn="ctr" defTabSz="515620" eaLnBrk="0" hangingPunct="0">
              <a:lnSpc>
                <a:spcPct val="80000"/>
              </a:lnSpc>
              <a:spcBef>
                <a:spcPct val="0"/>
              </a:spcBef>
              <a:buClrTx/>
              <a:buFontTx/>
              <a:buNone/>
              <a:defRPr/>
            </a:pPr>
            <a:r>
              <a:rPr lang="zh-CN" altLang="en-US" sz="2400" b="1">
                <a:latin typeface="Times New Roman" panose="02020603050405020304" pitchFamily="18" charset="0"/>
              </a:rPr>
              <a:t>澄清</a:t>
            </a:r>
          </a:p>
        </p:txBody>
      </p:sp>
      <p:sp>
        <p:nvSpPr>
          <p:cNvPr id="384016" name="Oval 16"/>
          <p:cNvSpPr>
            <a:spLocks noChangeArrowheads="1"/>
          </p:cNvSpPr>
          <p:nvPr/>
        </p:nvSpPr>
        <p:spPr bwMode="auto">
          <a:xfrm>
            <a:off x="5146675" y="1773239"/>
            <a:ext cx="2598739" cy="1670050"/>
          </a:xfrm>
          <a:prstGeom prst="ellipse">
            <a:avLst/>
          </a:prstGeom>
          <a:solidFill>
            <a:srgbClr val="CCFFFF"/>
          </a:solidFill>
          <a:ln w="12700">
            <a:noFill/>
            <a:round/>
          </a:ln>
          <a:effectLst>
            <a:outerShdw dist="107763" dir="2700000" algn="ctr" rotWithShape="0">
              <a:srgbClr val="676767"/>
            </a:outerShdw>
          </a:effectLst>
        </p:spPr>
        <p:txBody>
          <a:bodyPr wrap="none" lIns="65088" tIns="31750" rIns="65088" bIns="31750" anchor="ctr"/>
          <a:lstStyle/>
          <a:p>
            <a:pPr algn="ctr" defTabSz="515620" eaLnBrk="0" hangingPunct="0">
              <a:lnSpc>
                <a:spcPct val="80000"/>
              </a:lnSpc>
              <a:spcBef>
                <a:spcPct val="0"/>
              </a:spcBef>
              <a:buClrTx/>
              <a:buFontTx/>
              <a:buNone/>
              <a:defRPr/>
            </a:pPr>
            <a:r>
              <a:rPr lang="zh-CN" altLang="en-US" sz="2400" b="1">
                <a:latin typeface="Times New Roman" panose="02020603050405020304" pitchFamily="18" charset="0"/>
              </a:rPr>
              <a:t>技术文件、</a:t>
            </a:r>
          </a:p>
          <a:p>
            <a:pPr algn="ctr" defTabSz="515620" eaLnBrk="0" hangingPunct="0">
              <a:lnSpc>
                <a:spcPct val="80000"/>
              </a:lnSpc>
              <a:spcBef>
                <a:spcPct val="0"/>
              </a:spcBef>
              <a:buClrTx/>
              <a:buFontTx/>
              <a:buNone/>
              <a:defRPr/>
            </a:pPr>
            <a:r>
              <a:rPr lang="zh-CN" altLang="en-US" sz="2400" b="1">
                <a:latin typeface="Times New Roman" panose="02020603050405020304" pitchFamily="18" charset="0"/>
              </a:rPr>
              <a:t>商务文件评审</a:t>
            </a:r>
          </a:p>
        </p:txBody>
      </p:sp>
      <p:sp>
        <p:nvSpPr>
          <p:cNvPr id="384017" name="Oval 17"/>
          <p:cNvSpPr>
            <a:spLocks noChangeArrowheads="1"/>
          </p:cNvSpPr>
          <p:nvPr/>
        </p:nvSpPr>
        <p:spPr bwMode="auto">
          <a:xfrm>
            <a:off x="5722937" y="2925764"/>
            <a:ext cx="2595563" cy="1670050"/>
          </a:xfrm>
          <a:prstGeom prst="ellipse">
            <a:avLst/>
          </a:prstGeom>
          <a:solidFill>
            <a:srgbClr val="CCFFFF"/>
          </a:solidFill>
          <a:ln w="12700">
            <a:noFill/>
            <a:round/>
          </a:ln>
          <a:effectLst>
            <a:outerShdw dist="107763" dir="2700000" algn="ctr" rotWithShape="0">
              <a:srgbClr val="676767"/>
            </a:outerShdw>
          </a:effectLst>
        </p:spPr>
        <p:txBody>
          <a:bodyPr wrap="none" lIns="65088" tIns="31750" rIns="65088" bIns="31750" anchor="ctr"/>
          <a:lstStyle/>
          <a:p>
            <a:pPr algn="ctr" defTabSz="515620" eaLnBrk="0" hangingPunct="0">
              <a:lnSpc>
                <a:spcPct val="80000"/>
              </a:lnSpc>
              <a:spcBef>
                <a:spcPct val="0"/>
              </a:spcBef>
              <a:buClrTx/>
              <a:buFontTx/>
              <a:buNone/>
              <a:defRPr/>
            </a:pPr>
            <a:r>
              <a:rPr lang="zh-CN" altLang="en-US" sz="2400" b="1">
                <a:latin typeface="Times New Roman" panose="02020603050405020304" pitchFamily="18" charset="0"/>
              </a:rPr>
              <a:t>提出评审意见</a:t>
            </a:r>
          </a:p>
        </p:txBody>
      </p:sp>
      <p:sp>
        <p:nvSpPr>
          <p:cNvPr id="384018" name="Oval 18"/>
          <p:cNvSpPr>
            <a:spLocks noChangeArrowheads="1"/>
          </p:cNvSpPr>
          <p:nvPr/>
        </p:nvSpPr>
        <p:spPr bwMode="auto">
          <a:xfrm>
            <a:off x="5362575" y="4005264"/>
            <a:ext cx="2597151" cy="1671637"/>
          </a:xfrm>
          <a:prstGeom prst="ellipse">
            <a:avLst/>
          </a:prstGeom>
          <a:solidFill>
            <a:srgbClr val="CCFFFF"/>
          </a:solidFill>
          <a:ln w="12700">
            <a:noFill/>
            <a:round/>
          </a:ln>
          <a:effectLst>
            <a:outerShdw dist="107763" dir="2700000" algn="ctr" rotWithShape="0">
              <a:srgbClr val="676767"/>
            </a:outerShdw>
          </a:effectLst>
        </p:spPr>
        <p:txBody>
          <a:bodyPr wrap="none" lIns="65088" tIns="31750" rIns="65088" bIns="31750" anchor="ctr"/>
          <a:lstStyle/>
          <a:p>
            <a:pPr algn="ctr" defTabSz="515620" eaLnBrk="0" hangingPunct="0">
              <a:lnSpc>
                <a:spcPct val="80000"/>
              </a:lnSpc>
              <a:spcBef>
                <a:spcPct val="0"/>
              </a:spcBef>
              <a:buClrTx/>
              <a:buFontTx/>
              <a:buNone/>
              <a:defRPr/>
            </a:pPr>
            <a:r>
              <a:rPr lang="zh-CN" altLang="en-US" sz="2400" b="1">
                <a:latin typeface="Times New Roman" panose="02020603050405020304" pitchFamily="18" charset="0"/>
              </a:rPr>
              <a:t>综合评定，确定</a:t>
            </a:r>
          </a:p>
          <a:p>
            <a:pPr algn="ctr" defTabSz="515620" eaLnBrk="0" hangingPunct="0">
              <a:lnSpc>
                <a:spcPct val="80000"/>
              </a:lnSpc>
              <a:spcBef>
                <a:spcPct val="0"/>
              </a:spcBef>
              <a:buClrTx/>
              <a:buFontTx/>
              <a:buNone/>
              <a:defRPr/>
            </a:pPr>
            <a:r>
              <a:rPr lang="zh-CN" altLang="en-US" sz="2400" b="1">
                <a:latin typeface="Times New Roman" panose="02020603050405020304" pitchFamily="18" charset="0"/>
              </a:rPr>
              <a:t>中标候选人</a:t>
            </a:r>
          </a:p>
        </p:txBody>
      </p:sp>
      <p:sp>
        <p:nvSpPr>
          <p:cNvPr id="384019" name="Oval 19"/>
          <p:cNvSpPr>
            <a:spLocks noChangeArrowheads="1"/>
          </p:cNvSpPr>
          <p:nvPr/>
        </p:nvSpPr>
        <p:spPr bwMode="auto">
          <a:xfrm>
            <a:off x="3470275" y="4495800"/>
            <a:ext cx="2597151" cy="1670050"/>
          </a:xfrm>
          <a:prstGeom prst="ellipse">
            <a:avLst/>
          </a:prstGeom>
          <a:solidFill>
            <a:srgbClr val="CCFFFF"/>
          </a:solidFill>
          <a:ln w="12700">
            <a:noFill/>
            <a:round/>
          </a:ln>
          <a:effectLst>
            <a:outerShdw dist="107763" dir="2700000" algn="ctr" rotWithShape="0">
              <a:srgbClr val="676767"/>
            </a:outerShdw>
          </a:effectLst>
        </p:spPr>
        <p:txBody>
          <a:bodyPr wrap="none" lIns="65088" tIns="31750" rIns="65088" bIns="31750" anchor="ctr"/>
          <a:lstStyle/>
          <a:p>
            <a:pPr algn="ctr" defTabSz="515620" eaLnBrk="0" hangingPunct="0">
              <a:lnSpc>
                <a:spcPct val="80000"/>
              </a:lnSpc>
              <a:spcBef>
                <a:spcPct val="0"/>
              </a:spcBef>
              <a:buClrTx/>
              <a:buFontTx/>
              <a:buNone/>
              <a:defRPr/>
            </a:pPr>
            <a:r>
              <a:rPr lang="zh-CN" altLang="en-US" sz="2400" b="1">
                <a:latin typeface="Times New Roman" panose="02020603050405020304" pitchFamily="18" charset="0"/>
              </a:rPr>
              <a:t>提交评标</a:t>
            </a:r>
          </a:p>
          <a:p>
            <a:pPr algn="ctr" defTabSz="515620" eaLnBrk="0" hangingPunct="0">
              <a:lnSpc>
                <a:spcPct val="80000"/>
              </a:lnSpc>
              <a:spcBef>
                <a:spcPct val="0"/>
              </a:spcBef>
              <a:buClrTx/>
              <a:buFontTx/>
              <a:buNone/>
              <a:defRPr/>
            </a:pPr>
            <a:r>
              <a:rPr lang="zh-CN" altLang="en-US" sz="2400" b="1">
                <a:latin typeface="Times New Roman" panose="02020603050405020304" pitchFamily="18" charset="0"/>
              </a:rPr>
              <a:t>工作报告</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84011"/>
                                        </p:tgtEl>
                                        <p:attrNameLst>
                                          <p:attrName>style.visibility</p:attrName>
                                        </p:attrNameLst>
                                      </p:cBhvr>
                                      <p:to>
                                        <p:strVal val="visible"/>
                                      </p:to>
                                    </p:set>
                                    <p:animEffect transition="in" filter="dissolve">
                                      <p:cBhvr>
                                        <p:cTn id="7" dur="500"/>
                                        <p:tgtEl>
                                          <p:spTgt spid="3840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84013"/>
                                        </p:tgtEl>
                                        <p:attrNameLst>
                                          <p:attrName>style.visibility</p:attrName>
                                        </p:attrNameLst>
                                      </p:cBhvr>
                                      <p:to>
                                        <p:strVal val="visible"/>
                                      </p:to>
                                    </p:set>
                                    <p:animEffect transition="in" filter="dissolve">
                                      <p:cBhvr>
                                        <p:cTn id="12" dur="500"/>
                                        <p:tgtEl>
                                          <p:spTgt spid="38401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84014"/>
                                        </p:tgtEl>
                                        <p:attrNameLst>
                                          <p:attrName>style.visibility</p:attrName>
                                        </p:attrNameLst>
                                      </p:cBhvr>
                                      <p:to>
                                        <p:strVal val="visible"/>
                                      </p:to>
                                    </p:set>
                                    <p:animEffect transition="in" filter="dissolve">
                                      <p:cBhvr>
                                        <p:cTn id="17" dur="500"/>
                                        <p:tgtEl>
                                          <p:spTgt spid="38401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84015"/>
                                        </p:tgtEl>
                                        <p:attrNameLst>
                                          <p:attrName>style.visibility</p:attrName>
                                        </p:attrNameLst>
                                      </p:cBhvr>
                                      <p:to>
                                        <p:strVal val="visible"/>
                                      </p:to>
                                    </p:set>
                                    <p:animEffect transition="in" filter="dissolve">
                                      <p:cBhvr>
                                        <p:cTn id="22" dur="500"/>
                                        <p:tgtEl>
                                          <p:spTgt spid="38401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84016"/>
                                        </p:tgtEl>
                                        <p:attrNameLst>
                                          <p:attrName>style.visibility</p:attrName>
                                        </p:attrNameLst>
                                      </p:cBhvr>
                                      <p:to>
                                        <p:strVal val="visible"/>
                                      </p:to>
                                    </p:set>
                                    <p:animEffect transition="in" filter="dissolve">
                                      <p:cBhvr>
                                        <p:cTn id="27" dur="500"/>
                                        <p:tgtEl>
                                          <p:spTgt spid="38401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84017"/>
                                        </p:tgtEl>
                                        <p:attrNameLst>
                                          <p:attrName>style.visibility</p:attrName>
                                        </p:attrNameLst>
                                      </p:cBhvr>
                                      <p:to>
                                        <p:strVal val="visible"/>
                                      </p:to>
                                    </p:set>
                                    <p:animEffect transition="in" filter="dissolve">
                                      <p:cBhvr>
                                        <p:cTn id="32" dur="500"/>
                                        <p:tgtEl>
                                          <p:spTgt spid="384017"/>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84018"/>
                                        </p:tgtEl>
                                        <p:attrNameLst>
                                          <p:attrName>style.visibility</p:attrName>
                                        </p:attrNameLst>
                                      </p:cBhvr>
                                      <p:to>
                                        <p:strVal val="visible"/>
                                      </p:to>
                                    </p:set>
                                    <p:animEffect transition="in" filter="dissolve">
                                      <p:cBhvr>
                                        <p:cTn id="37" dur="500"/>
                                        <p:tgtEl>
                                          <p:spTgt spid="384018"/>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84019"/>
                                        </p:tgtEl>
                                        <p:attrNameLst>
                                          <p:attrName>style.visibility</p:attrName>
                                        </p:attrNameLst>
                                      </p:cBhvr>
                                      <p:to>
                                        <p:strVal val="visible"/>
                                      </p:to>
                                    </p:set>
                                    <p:animEffect transition="in" filter="dissolve">
                                      <p:cBhvr>
                                        <p:cTn id="42" dur="500"/>
                                        <p:tgtEl>
                                          <p:spTgt spid="3840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4011" grpId="0" animBg="1" autoUpdateAnimBg="0"/>
      <p:bldP spid="384013" grpId="0" animBg="1" autoUpdateAnimBg="0"/>
      <p:bldP spid="384014" grpId="0" animBg="1" autoUpdateAnimBg="0"/>
      <p:bldP spid="384015" grpId="0" animBg="1" autoUpdateAnimBg="0"/>
      <p:bldP spid="384016" grpId="0" animBg="1" autoUpdateAnimBg="0"/>
      <p:bldP spid="384017" grpId="0" animBg="1" autoUpdateAnimBg="0"/>
      <p:bldP spid="384018" grpId="0" animBg="1" autoUpdateAnimBg="0"/>
      <p:bldP spid="384019" grpId="0" animBg="1"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标题 1"/>
          <p:cNvSpPr>
            <a:spLocks noGrp="1"/>
          </p:cNvSpPr>
          <p:nvPr>
            <p:ph type="title" idx="4294967295"/>
          </p:nvPr>
        </p:nvSpPr>
        <p:spPr>
          <a:xfrm>
            <a:off x="0" y="365108"/>
            <a:ext cx="9144000" cy="563562"/>
          </a:xfrm>
        </p:spPr>
        <p:txBody>
          <a:bodyPr/>
          <a:lstStyle/>
          <a:p>
            <a:r>
              <a:rPr lang="zh-CN" altLang="en-US" dirty="0" smtClean="0">
                <a:ea typeface="宋体" panose="02010600030101010101" pitchFamily="2" charset="-122"/>
              </a:rPr>
              <a:t>政府采购评标的资格审查和符合性审查</a:t>
            </a:r>
            <a:r>
              <a:rPr lang="en-US" altLang="zh-CN" dirty="0" smtClean="0">
                <a:ea typeface="宋体" panose="02010600030101010101" pitchFamily="2" charset="-122"/>
              </a:rPr>
              <a:t/>
            </a:r>
            <a:br>
              <a:rPr lang="en-US" altLang="zh-CN" dirty="0" smtClean="0">
                <a:ea typeface="宋体" panose="02010600030101010101" pitchFamily="2" charset="-122"/>
              </a:rPr>
            </a:br>
            <a:r>
              <a:rPr lang="en-US" altLang="zh-CN" sz="2800" dirty="0" smtClean="0">
                <a:ea typeface="宋体" panose="02010600030101010101" pitchFamily="2" charset="-122"/>
              </a:rPr>
              <a:t>《</a:t>
            </a:r>
            <a:r>
              <a:rPr lang="zh-CN" altLang="en-US" sz="2800" dirty="0" smtClean="0">
                <a:ea typeface="宋体" panose="02010600030101010101" pitchFamily="2" charset="-122"/>
              </a:rPr>
              <a:t>政府采购货物和服务招标投标管理办法</a:t>
            </a:r>
            <a:r>
              <a:rPr lang="en-US" altLang="zh-CN" sz="2800" dirty="0" smtClean="0">
                <a:ea typeface="宋体" panose="02010600030101010101" pitchFamily="2" charset="-122"/>
              </a:rPr>
              <a:t>》</a:t>
            </a:r>
            <a:endParaRPr lang="zh-CN" altLang="en-US" sz="2800" dirty="0" smtClean="0">
              <a:ea typeface="宋体" panose="02010600030101010101" pitchFamily="2" charset="-122"/>
            </a:endParaRPr>
          </a:p>
        </p:txBody>
      </p:sp>
      <p:sp>
        <p:nvSpPr>
          <p:cNvPr id="293891" name="内容占位符 2"/>
          <p:cNvSpPr>
            <a:spLocks noGrp="1"/>
          </p:cNvSpPr>
          <p:nvPr>
            <p:ph idx="4294967295"/>
          </p:nvPr>
        </p:nvSpPr>
        <p:spPr>
          <a:xfrm>
            <a:off x="428596" y="1428736"/>
            <a:ext cx="8148320" cy="3998926"/>
          </a:xfrm>
        </p:spPr>
        <p:txBody>
          <a:bodyPr/>
          <a:lstStyle/>
          <a:p>
            <a:pPr indent="0">
              <a:spcBef>
                <a:spcPts val="600"/>
              </a:spcBef>
              <a:buNone/>
            </a:pPr>
            <a:r>
              <a:rPr lang="zh-CN" altLang="en-US" sz="2400" b="1" dirty="0" smtClean="0"/>
              <a:t>第四十四条 </a:t>
            </a:r>
            <a:r>
              <a:rPr lang="zh-CN" altLang="en-US" sz="2400" dirty="0" smtClean="0"/>
              <a:t>公开招标采购项目开标结束后，采购人或者采购代理机构应当依法对投标人的资格进行审查。</a:t>
            </a:r>
          </a:p>
          <a:p>
            <a:pPr indent="0">
              <a:spcBef>
                <a:spcPts val="600"/>
              </a:spcBef>
              <a:buNone/>
            </a:pPr>
            <a:r>
              <a:rPr lang="zh-CN" altLang="en-US" sz="2400" dirty="0" smtClean="0"/>
              <a:t>合格投标人不足</a:t>
            </a:r>
            <a:r>
              <a:rPr lang="en-US" sz="2400" dirty="0" smtClean="0"/>
              <a:t>3</a:t>
            </a:r>
            <a:r>
              <a:rPr lang="zh-CN" altLang="en-US" sz="2400" dirty="0" smtClean="0"/>
              <a:t>家的，不得评标。</a:t>
            </a:r>
            <a:endParaRPr lang="en-US" altLang="zh-CN" sz="2400" dirty="0" smtClean="0"/>
          </a:p>
          <a:p>
            <a:pPr indent="0">
              <a:spcBef>
                <a:spcPts val="600"/>
              </a:spcBef>
              <a:buNone/>
            </a:pPr>
            <a:endParaRPr lang="en-US" altLang="zh-CN" sz="2400" dirty="0" smtClean="0"/>
          </a:p>
          <a:p>
            <a:pPr indent="0">
              <a:spcBef>
                <a:spcPts val="600"/>
              </a:spcBef>
              <a:buNone/>
            </a:pPr>
            <a:r>
              <a:rPr lang="zh-CN" altLang="en-US" sz="2400" b="1" dirty="0" smtClean="0"/>
              <a:t>第四十五条</a:t>
            </a:r>
            <a:r>
              <a:rPr lang="zh-CN" altLang="en-US" sz="2400" dirty="0" smtClean="0"/>
              <a:t>采购人可以在评标前说明项目背景和采购需求，说明内容不得含有歧视性、倾向性意见，不得超出招标文件所述范围。说明应当提交书面材料，并随采购文件一并存档。</a:t>
            </a:r>
            <a:endParaRPr lang="en-US" altLang="zh-CN" sz="2400" dirty="0" smtClean="0"/>
          </a:p>
          <a:p>
            <a:pPr indent="0">
              <a:spcBef>
                <a:spcPts val="600"/>
              </a:spcBef>
              <a:buNone/>
            </a:pPr>
            <a:endParaRPr lang="en-US" altLang="zh-CN" sz="2400" dirty="0" smtClean="0"/>
          </a:p>
          <a:p>
            <a:pPr indent="0">
              <a:spcBef>
                <a:spcPts val="600"/>
              </a:spcBef>
              <a:buNone/>
            </a:pPr>
            <a:r>
              <a:rPr lang="zh-CN" altLang="en-US" sz="2400" b="1" dirty="0" smtClean="0"/>
              <a:t>第五十条 </a:t>
            </a:r>
            <a:r>
              <a:rPr lang="zh-CN" altLang="en-US" sz="2400" dirty="0" smtClean="0"/>
              <a:t>评标委员会应当对符合资格的投标人的投标文件进行符合性审查，以确定其是否满足招标文件的实质性要求。</a:t>
            </a:r>
          </a:p>
          <a:p>
            <a:pPr>
              <a:buNone/>
            </a:pPr>
            <a:endParaRPr lang="en-US" altLang="zh-CN" sz="2400" dirty="0" smtClean="0"/>
          </a:p>
          <a:p>
            <a:pPr>
              <a:buNone/>
            </a:pPr>
            <a:endParaRPr lang="zh-CN" alt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p:nvPr>
        </p:nvSpPr>
        <p:spPr>
          <a:xfrm>
            <a:off x="304800" y="201613"/>
            <a:ext cx="8458200" cy="869950"/>
          </a:xfrm>
        </p:spPr>
        <p:txBody>
          <a:bodyPr/>
          <a:lstStyle/>
          <a:p>
            <a:pPr eaLnBrk="1" hangingPunct="1"/>
            <a:r>
              <a:rPr lang="zh-CN" altLang="en-US" smtClean="0">
                <a:ea typeface="宋体" panose="02010600030101010101" pitchFamily="2" charset="-122"/>
              </a:rPr>
              <a:t>招标方式的确定</a:t>
            </a:r>
            <a:br>
              <a:rPr lang="zh-CN" altLang="en-US" smtClean="0">
                <a:ea typeface="宋体" panose="02010600030101010101" pitchFamily="2" charset="-122"/>
              </a:rPr>
            </a:br>
            <a:r>
              <a:rPr lang="en-US" altLang="zh-CN" sz="2400" smtClean="0">
                <a:ea typeface="宋体" panose="02010600030101010101" pitchFamily="2" charset="-122"/>
              </a:rPr>
              <a:t>《</a:t>
            </a:r>
            <a:r>
              <a:rPr lang="zh-CN" altLang="en-US" sz="2400" smtClean="0">
                <a:ea typeface="宋体" panose="02010600030101010101" pitchFamily="2" charset="-122"/>
              </a:rPr>
              <a:t>政府采购法</a:t>
            </a:r>
            <a:r>
              <a:rPr lang="en-US" altLang="zh-CN" sz="2400" smtClean="0">
                <a:ea typeface="宋体" panose="02010600030101010101" pitchFamily="2" charset="-122"/>
              </a:rPr>
              <a:t>》</a:t>
            </a:r>
          </a:p>
        </p:txBody>
      </p:sp>
      <p:sp>
        <p:nvSpPr>
          <p:cNvPr id="48132" name="Rectangle 3"/>
          <p:cNvSpPr>
            <a:spLocks noGrp="1" noChangeArrowheads="1"/>
          </p:cNvSpPr>
          <p:nvPr>
            <p:ph type="body" idx="1"/>
          </p:nvPr>
        </p:nvSpPr>
        <p:spPr>
          <a:xfrm>
            <a:off x="885825" y="1852613"/>
            <a:ext cx="7258075" cy="4076700"/>
          </a:xfrm>
        </p:spPr>
        <p:txBody>
          <a:bodyPr/>
          <a:lstStyle/>
          <a:p>
            <a:pPr eaLnBrk="1" hangingPunct="1">
              <a:spcBef>
                <a:spcPts val="2400"/>
              </a:spcBef>
            </a:pPr>
            <a:r>
              <a:rPr lang="zh-CN" sz="2400" b="1" dirty="0" smtClean="0">
                <a:ea typeface="宋体" panose="02010600030101010101" pitchFamily="2" charset="-122"/>
              </a:rPr>
              <a:t>第二十九条 </a:t>
            </a:r>
            <a:r>
              <a:rPr lang="en-US" altLang="zh-CN" sz="2400" b="1" dirty="0" smtClean="0">
                <a:ea typeface="宋体" panose="02010600030101010101" pitchFamily="2" charset="-122"/>
              </a:rPr>
              <a:t> </a:t>
            </a:r>
            <a:r>
              <a:rPr lang="zh-CN" sz="2400" dirty="0" smtClean="0">
                <a:ea typeface="宋体" panose="02010600030101010101" pitchFamily="2" charset="-122"/>
              </a:rPr>
              <a:t>符合下列情形之一的货物或者服务，可以依照本法采用邀请招标方式采购：</a:t>
            </a:r>
          </a:p>
          <a:p>
            <a:pPr eaLnBrk="1" hangingPunct="1">
              <a:spcBef>
                <a:spcPts val="2400"/>
              </a:spcBef>
              <a:buFont typeface="Wingdings" panose="05000000000000000000" pitchFamily="2" charset="2"/>
              <a:buNone/>
            </a:pPr>
            <a:r>
              <a:rPr lang="zh-CN" sz="2400" dirty="0" smtClean="0">
                <a:ea typeface="宋体" panose="02010600030101010101" pitchFamily="2" charset="-122"/>
              </a:rPr>
              <a:t>　　（一）具有特殊性，只能从有限范围的供应商处采购的；</a:t>
            </a:r>
          </a:p>
          <a:p>
            <a:pPr eaLnBrk="1" hangingPunct="1">
              <a:spcBef>
                <a:spcPts val="2400"/>
              </a:spcBef>
              <a:buFont typeface="Wingdings" panose="05000000000000000000" pitchFamily="2" charset="2"/>
              <a:buNone/>
            </a:pPr>
            <a:r>
              <a:rPr lang="zh-CN" sz="2400" dirty="0" smtClean="0">
                <a:ea typeface="宋体" panose="02010600030101010101" pitchFamily="2" charset="-122"/>
              </a:rPr>
              <a:t>　　（二）采用公开招标方式的费用占政府采购项目总价值的比例过大的。</a:t>
            </a:r>
            <a:endParaRPr lang="en-US" altLang="zh-CN" sz="2400" dirty="0" smtClean="0">
              <a:ea typeface="宋体" panose="02010600030101010101" pitchFamily="2" charset="-122"/>
            </a:endParaRPr>
          </a:p>
          <a:p>
            <a:pPr eaLnBrk="1" hangingPunct="1">
              <a:spcBef>
                <a:spcPts val="2400"/>
              </a:spcBef>
              <a:buNone/>
            </a:pPr>
            <a:r>
              <a:rPr lang="zh-CN" altLang="en-US" sz="2400" dirty="0" smtClean="0">
                <a:latin typeface="楷体" panose="02010609060101010101" pitchFamily="49" charset="-122"/>
                <a:ea typeface="楷体" panose="02010609060101010101" pitchFamily="49" charset="-122"/>
              </a:rPr>
              <a:t>（注：开始前需获得设区的市、自治州以上人民政 府采购监督管理部门的批准；邀标对象在资格预审通过的合格申请人里面随机抽取）</a:t>
            </a:r>
            <a:endParaRPr lang="en-US" altLang="zh-CN" sz="2400" dirty="0" smtClean="0">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标题 1"/>
          <p:cNvSpPr>
            <a:spLocks noGrp="1"/>
          </p:cNvSpPr>
          <p:nvPr>
            <p:ph type="title" idx="4294967295"/>
          </p:nvPr>
        </p:nvSpPr>
        <p:spPr>
          <a:xfrm>
            <a:off x="0" y="365108"/>
            <a:ext cx="9144000" cy="563562"/>
          </a:xfrm>
        </p:spPr>
        <p:txBody>
          <a:bodyPr/>
          <a:lstStyle/>
          <a:p>
            <a:r>
              <a:rPr lang="zh-CN" altLang="en-US" dirty="0" smtClean="0">
                <a:ea typeface="宋体" panose="02010600030101010101" pitchFamily="2" charset="-122"/>
              </a:rPr>
              <a:t>政府采购评标</a:t>
            </a:r>
            <a:r>
              <a:rPr lang="en-US" altLang="zh-CN" dirty="0" smtClean="0">
                <a:ea typeface="宋体" panose="02010600030101010101" pitchFamily="2" charset="-122"/>
              </a:rPr>
              <a:t/>
            </a:r>
            <a:br>
              <a:rPr lang="en-US" altLang="zh-CN" dirty="0" smtClean="0">
                <a:ea typeface="宋体" panose="02010600030101010101" pitchFamily="2" charset="-122"/>
              </a:rPr>
            </a:br>
            <a:r>
              <a:rPr lang="en-US" altLang="zh-CN" sz="2800" dirty="0" smtClean="0">
                <a:ea typeface="宋体" panose="02010600030101010101" pitchFamily="2" charset="-122"/>
              </a:rPr>
              <a:t>《</a:t>
            </a:r>
            <a:r>
              <a:rPr lang="zh-CN" altLang="en-US" sz="2800" dirty="0" smtClean="0">
                <a:ea typeface="宋体" panose="02010600030101010101" pitchFamily="2" charset="-122"/>
              </a:rPr>
              <a:t>政府采购货物和服务招标投标管理办法</a:t>
            </a:r>
            <a:r>
              <a:rPr lang="en-US" altLang="zh-CN" sz="2800" dirty="0" smtClean="0">
                <a:ea typeface="宋体" panose="02010600030101010101" pitchFamily="2" charset="-122"/>
              </a:rPr>
              <a:t>》</a:t>
            </a:r>
            <a:endParaRPr lang="zh-CN" altLang="en-US" sz="2800" dirty="0" smtClean="0">
              <a:ea typeface="宋体" panose="02010600030101010101" pitchFamily="2" charset="-122"/>
            </a:endParaRPr>
          </a:p>
        </p:txBody>
      </p:sp>
      <p:sp>
        <p:nvSpPr>
          <p:cNvPr id="293891" name="内容占位符 2"/>
          <p:cNvSpPr>
            <a:spLocks noGrp="1"/>
          </p:cNvSpPr>
          <p:nvPr>
            <p:ph idx="4294967295"/>
          </p:nvPr>
        </p:nvSpPr>
        <p:spPr>
          <a:xfrm>
            <a:off x="571500" y="1500174"/>
            <a:ext cx="8148320" cy="3998926"/>
          </a:xfrm>
        </p:spPr>
        <p:txBody>
          <a:bodyPr/>
          <a:lstStyle/>
          <a:p>
            <a:pPr>
              <a:buNone/>
            </a:pPr>
            <a:r>
              <a:rPr lang="en-US" altLang="zh-CN" sz="2400" b="1" dirty="0" smtClean="0"/>
              <a:t>    </a:t>
            </a:r>
            <a:r>
              <a:rPr lang="zh-CN" altLang="zh-CN" sz="2400" b="1" dirty="0" smtClean="0"/>
              <a:t>第五十一条 </a:t>
            </a:r>
            <a:r>
              <a:rPr lang="zh-CN" altLang="zh-CN" sz="2400" dirty="0" smtClean="0"/>
              <a:t>对于投标文件中含义不明确、同类问题表述不一致或者有明显文字和计算错误的内容，评标委员会应当以书面形式要求投标人作出必要的澄清、说明或者补正。</a:t>
            </a:r>
          </a:p>
          <a:p>
            <a:pPr>
              <a:buNone/>
            </a:pPr>
            <a:r>
              <a:rPr lang="en-US" altLang="zh-CN" sz="2400" dirty="0" smtClean="0"/>
              <a:t>    </a:t>
            </a:r>
            <a:r>
              <a:rPr lang="zh-CN" altLang="zh-CN" sz="2400" dirty="0" smtClean="0"/>
              <a:t>投标人的澄清、说明或者补正应当采用书面形式，并加盖公章，或者由法定代表人或其授权的代表签字。投标人的澄清、说明或者补正不得超出投标文件的范围或者改变投标文件的实质性内容</a:t>
            </a:r>
            <a:r>
              <a:rPr lang="zh-CN" altLang="en-US" sz="2400" dirty="0" smtClean="0"/>
              <a:t>。</a:t>
            </a:r>
            <a:endParaRPr lang="zh-CN" altLang="en-US" sz="2400"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标题 1"/>
          <p:cNvSpPr>
            <a:spLocks noGrp="1"/>
          </p:cNvSpPr>
          <p:nvPr>
            <p:ph type="title" idx="4294967295"/>
          </p:nvPr>
        </p:nvSpPr>
        <p:spPr>
          <a:xfrm>
            <a:off x="0" y="365108"/>
            <a:ext cx="9144000" cy="563562"/>
          </a:xfrm>
        </p:spPr>
        <p:txBody>
          <a:bodyPr/>
          <a:lstStyle/>
          <a:p>
            <a:r>
              <a:rPr lang="zh-CN" altLang="en-US" dirty="0" smtClean="0">
                <a:ea typeface="宋体" panose="02010600030101010101" pitchFamily="2" charset="-122"/>
              </a:rPr>
              <a:t>算术偏差调整</a:t>
            </a:r>
            <a:r>
              <a:rPr lang="en-US" altLang="zh-CN" dirty="0" smtClean="0">
                <a:ea typeface="宋体" panose="02010600030101010101" pitchFamily="2" charset="-122"/>
              </a:rPr>
              <a:t/>
            </a:r>
            <a:br>
              <a:rPr lang="en-US" altLang="zh-CN" dirty="0" smtClean="0">
                <a:ea typeface="宋体" panose="02010600030101010101" pitchFamily="2" charset="-122"/>
              </a:rPr>
            </a:br>
            <a:r>
              <a:rPr lang="en-US" altLang="zh-CN" sz="2800" dirty="0" smtClean="0">
                <a:ea typeface="宋体" panose="02010600030101010101" pitchFamily="2" charset="-122"/>
              </a:rPr>
              <a:t>《</a:t>
            </a:r>
            <a:r>
              <a:rPr lang="zh-CN" altLang="en-US" sz="2800" dirty="0" smtClean="0">
                <a:ea typeface="宋体" panose="02010600030101010101" pitchFamily="2" charset="-122"/>
              </a:rPr>
              <a:t>政府采购货物和服务招标投标管理办法</a:t>
            </a:r>
            <a:r>
              <a:rPr lang="en-US" altLang="zh-CN" sz="2800" dirty="0" smtClean="0">
                <a:ea typeface="宋体" panose="02010600030101010101" pitchFamily="2" charset="-122"/>
              </a:rPr>
              <a:t>》</a:t>
            </a:r>
            <a:endParaRPr lang="zh-CN" altLang="en-US" sz="2800" dirty="0" smtClean="0">
              <a:ea typeface="宋体" panose="02010600030101010101" pitchFamily="2" charset="-122"/>
            </a:endParaRPr>
          </a:p>
        </p:txBody>
      </p:sp>
      <p:sp>
        <p:nvSpPr>
          <p:cNvPr id="293891" name="内容占位符 2"/>
          <p:cNvSpPr>
            <a:spLocks noGrp="1"/>
          </p:cNvSpPr>
          <p:nvPr>
            <p:ph idx="4294967295"/>
          </p:nvPr>
        </p:nvSpPr>
        <p:spPr>
          <a:xfrm>
            <a:off x="571500" y="1428736"/>
            <a:ext cx="8148320" cy="4857784"/>
          </a:xfrm>
        </p:spPr>
        <p:txBody>
          <a:bodyPr/>
          <a:lstStyle/>
          <a:p>
            <a:pPr indent="0">
              <a:buNone/>
            </a:pPr>
            <a:r>
              <a:rPr lang="zh-CN" altLang="zh-CN" sz="2400" b="1" dirty="0" smtClean="0"/>
              <a:t>第五十九条</a:t>
            </a:r>
            <a:r>
              <a:rPr lang="zh-CN" altLang="zh-CN" sz="2400" dirty="0" smtClean="0"/>
              <a:t> 投标文件报价出现前后不一致的，除招标文件另有规定外，按照下列规定修正：</a:t>
            </a:r>
          </a:p>
          <a:p>
            <a:pPr indent="0">
              <a:buNone/>
            </a:pPr>
            <a:r>
              <a:rPr lang="zh-CN" altLang="zh-CN" sz="2400" dirty="0" smtClean="0"/>
              <a:t>（一）投标文件中开标一览表（报价表）内容与投标文件中相应内容不一致的，以开标一览表（报价表）为准；</a:t>
            </a:r>
          </a:p>
          <a:p>
            <a:pPr indent="0">
              <a:buNone/>
            </a:pPr>
            <a:r>
              <a:rPr lang="zh-CN" altLang="zh-CN" sz="2400" dirty="0" smtClean="0"/>
              <a:t>（二）大写金额和小写金额不一致的，以大写金额为准；</a:t>
            </a:r>
          </a:p>
          <a:p>
            <a:pPr indent="0">
              <a:buNone/>
            </a:pPr>
            <a:r>
              <a:rPr lang="zh-CN" altLang="zh-CN" sz="2400" dirty="0" smtClean="0"/>
              <a:t>（三）单价金额小数点或者百分比有明显错位的，以开标一览表的总价为准，并修改单价；</a:t>
            </a:r>
          </a:p>
          <a:p>
            <a:pPr indent="0">
              <a:buNone/>
            </a:pPr>
            <a:r>
              <a:rPr lang="zh-CN" altLang="zh-CN" sz="2400" dirty="0" smtClean="0"/>
              <a:t>（四）总价金额与按单价汇总金额不一致的，以单价金额计算结果为准。</a:t>
            </a:r>
          </a:p>
          <a:p>
            <a:pPr indent="0">
              <a:buNone/>
            </a:pPr>
            <a:r>
              <a:rPr lang="zh-CN" altLang="zh-CN" sz="2400" b="1" dirty="0" smtClean="0"/>
              <a:t>同时出现两种以上不一致的，按照前款规定的顺序修正。</a:t>
            </a:r>
            <a:r>
              <a:rPr lang="zh-CN" altLang="zh-CN" sz="2400" dirty="0" smtClean="0"/>
              <a:t>修正后的报价按照本办法第五十一条第二款的规定经投标人确认后产生约束力，投标人不确认的，其投标无效。</a:t>
            </a:r>
            <a:endParaRPr lang="zh-CN" altLang="en-US" sz="2400"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案例分析</a:t>
            </a:r>
            <a:endParaRPr lang="zh-CN" altLang="en-US" dirty="0"/>
          </a:p>
        </p:txBody>
      </p:sp>
      <p:sp>
        <p:nvSpPr>
          <p:cNvPr id="3" name="内容占位符 2"/>
          <p:cNvSpPr>
            <a:spLocks noGrp="1"/>
          </p:cNvSpPr>
          <p:nvPr>
            <p:ph idx="1"/>
          </p:nvPr>
        </p:nvSpPr>
        <p:spPr>
          <a:xfrm>
            <a:off x="457200" y="1285860"/>
            <a:ext cx="8229600" cy="5114940"/>
          </a:xfrm>
        </p:spPr>
        <p:txBody>
          <a:bodyPr/>
          <a:lstStyle/>
          <a:p>
            <a:r>
              <a:rPr lang="zh-CN" altLang="en-US" sz="2400" dirty="0" smtClean="0">
                <a:solidFill>
                  <a:schemeClr val="tx1"/>
                </a:solidFill>
                <a:latin typeface="+mn-lt"/>
                <a:ea typeface="+mn-ea"/>
                <a:cs typeface="+mn-cs"/>
              </a:rPr>
              <a:t>某</a:t>
            </a:r>
            <a:r>
              <a:rPr lang="zh-CN" sz="2400" dirty="0" smtClean="0">
                <a:solidFill>
                  <a:schemeClr val="tx1"/>
                </a:solidFill>
                <a:latin typeface="+mn-lt"/>
                <a:ea typeface="+mn-ea"/>
                <a:cs typeface="+mn-cs"/>
              </a:rPr>
              <a:t>单位</a:t>
            </a:r>
            <a:r>
              <a:rPr lang="zh-CN" sz="2400" dirty="0">
                <a:solidFill>
                  <a:schemeClr val="tx1"/>
                </a:solidFill>
                <a:latin typeface="+mn-lt"/>
                <a:ea typeface="+mn-ea"/>
                <a:cs typeface="+mn-cs"/>
              </a:rPr>
              <a:t>组织了采购人所需的办公用品招标。采购过程进行得非常顺利，采购结果也给了采购人惊喜：预算为</a:t>
            </a:r>
            <a:r>
              <a:rPr lang="en-US" sz="2400" dirty="0">
                <a:solidFill>
                  <a:schemeClr val="tx1"/>
                </a:solidFill>
                <a:latin typeface="+mn-lt"/>
                <a:ea typeface="+mn-ea"/>
                <a:cs typeface="+mn-cs"/>
              </a:rPr>
              <a:t>377</a:t>
            </a:r>
            <a:r>
              <a:rPr lang="zh-CN" sz="2400" dirty="0">
                <a:solidFill>
                  <a:schemeClr val="tx1"/>
                </a:solidFill>
                <a:latin typeface="+mn-lt"/>
                <a:ea typeface="+mn-ea"/>
                <a:cs typeface="+mn-cs"/>
              </a:rPr>
              <a:t>万元的项目，通过公开招标，</a:t>
            </a:r>
            <a:r>
              <a:rPr lang="en-US" sz="2400" dirty="0">
                <a:solidFill>
                  <a:schemeClr val="tx1"/>
                </a:solidFill>
                <a:latin typeface="+mn-lt"/>
                <a:ea typeface="+mn-ea"/>
                <a:cs typeface="+mn-cs"/>
              </a:rPr>
              <a:t>190.7</a:t>
            </a:r>
            <a:r>
              <a:rPr lang="zh-CN" sz="2400" dirty="0">
                <a:solidFill>
                  <a:schemeClr val="tx1"/>
                </a:solidFill>
                <a:latin typeface="+mn-lt"/>
                <a:ea typeface="+mn-ea"/>
                <a:cs typeface="+mn-cs"/>
              </a:rPr>
              <a:t>万元就采到了。但在采购人和中标供应商</a:t>
            </a:r>
            <a:r>
              <a:rPr lang="en-US" sz="2400" dirty="0">
                <a:solidFill>
                  <a:schemeClr val="tx1"/>
                </a:solidFill>
                <a:latin typeface="+mn-lt"/>
                <a:ea typeface="+mn-ea"/>
                <a:cs typeface="+mn-cs"/>
              </a:rPr>
              <a:t>H</a:t>
            </a:r>
            <a:r>
              <a:rPr lang="zh-CN" sz="2400" dirty="0">
                <a:solidFill>
                  <a:schemeClr val="tx1"/>
                </a:solidFill>
                <a:latin typeface="+mn-lt"/>
                <a:ea typeface="+mn-ea"/>
                <a:cs typeface="+mn-cs"/>
              </a:rPr>
              <a:t>公司签合同时，却出现了麻烦：中标供应商拒绝以</a:t>
            </a:r>
            <a:r>
              <a:rPr lang="en-US" sz="2400" dirty="0">
                <a:solidFill>
                  <a:schemeClr val="tx1"/>
                </a:solidFill>
                <a:latin typeface="+mn-lt"/>
                <a:ea typeface="+mn-ea"/>
                <a:cs typeface="+mn-cs"/>
              </a:rPr>
              <a:t>190.7</a:t>
            </a:r>
            <a:r>
              <a:rPr lang="zh-CN" sz="2400" dirty="0">
                <a:solidFill>
                  <a:schemeClr val="tx1"/>
                </a:solidFill>
                <a:latin typeface="+mn-lt"/>
                <a:ea typeface="+mn-ea"/>
                <a:cs typeface="+mn-cs"/>
              </a:rPr>
              <a:t>万元的中标价格与采购人签订合同。据了解，在签合同时，</a:t>
            </a:r>
            <a:r>
              <a:rPr lang="en-US" sz="2400" dirty="0">
                <a:solidFill>
                  <a:schemeClr val="tx1"/>
                </a:solidFill>
                <a:latin typeface="+mn-lt"/>
                <a:ea typeface="+mn-ea"/>
                <a:cs typeface="+mn-cs"/>
              </a:rPr>
              <a:t>H</a:t>
            </a:r>
            <a:r>
              <a:rPr lang="zh-CN" sz="2400" dirty="0">
                <a:solidFill>
                  <a:schemeClr val="tx1"/>
                </a:solidFill>
                <a:latin typeface="+mn-lt"/>
                <a:ea typeface="+mn-ea"/>
                <a:cs typeface="+mn-cs"/>
              </a:rPr>
              <a:t>公司提出，在中标后，他们又仔细看了自己的投标文件，发现了投标文件中的总价金额与按单价汇总金额并不一致。根据《政府采购货物和服务招标投标管理办法》第四十一条的规定，投标文件的总价金额与按单价汇总金额不一致的，应以单价金额计算结果为准。因此，他们在这次招标中的中标价格应该为</a:t>
            </a:r>
            <a:r>
              <a:rPr lang="en-US" sz="2400" dirty="0">
                <a:solidFill>
                  <a:schemeClr val="tx1"/>
                </a:solidFill>
                <a:latin typeface="+mn-lt"/>
                <a:ea typeface="+mn-ea"/>
                <a:cs typeface="+mn-cs"/>
              </a:rPr>
              <a:t>213.5</a:t>
            </a:r>
            <a:r>
              <a:rPr lang="zh-CN" sz="2400" dirty="0">
                <a:solidFill>
                  <a:schemeClr val="tx1"/>
                </a:solidFill>
                <a:latin typeface="+mn-lt"/>
                <a:ea typeface="+mn-ea"/>
                <a:cs typeface="+mn-cs"/>
              </a:rPr>
              <a:t>万元。</a:t>
            </a:r>
          </a:p>
          <a:p>
            <a:r>
              <a:rPr lang="zh-CN" altLang="en-US" sz="2400" dirty="0" smtClean="0"/>
              <a:t>问：单总价不一致到底应该怎么办？</a:t>
            </a:r>
            <a:endParaRPr lang="zh-CN" altLang="en-US" sz="2400" dirty="0"/>
          </a:p>
        </p:txBody>
      </p:sp>
      <p:sp>
        <p:nvSpPr>
          <p:cNvPr id="4" name="页脚占位符 3"/>
          <p:cNvSpPr>
            <a:spLocks noGrp="1"/>
          </p:cNvSpPr>
          <p:nvPr>
            <p:ph type="ftr" sz="quarter" idx="10"/>
          </p:nvPr>
        </p:nvSpPr>
        <p:spPr/>
        <p:txBody>
          <a:bodyPr/>
          <a:lstStyle/>
          <a:p>
            <a:r>
              <a:rPr lang="en-US" altLang="zh-CN" smtClean="0"/>
              <a:t>DuJing</a:t>
            </a:r>
            <a:endParaRPr lang="en-US" altLang="zh-CN"/>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案例分析</a:t>
            </a:r>
            <a:endParaRPr lang="zh-CN" altLang="en-US" dirty="0"/>
          </a:p>
        </p:txBody>
      </p:sp>
      <p:sp>
        <p:nvSpPr>
          <p:cNvPr id="3" name="内容占位符 2"/>
          <p:cNvSpPr>
            <a:spLocks noGrp="1"/>
          </p:cNvSpPr>
          <p:nvPr>
            <p:ph idx="1"/>
          </p:nvPr>
        </p:nvSpPr>
        <p:spPr/>
        <p:txBody>
          <a:bodyPr/>
          <a:lstStyle/>
          <a:p>
            <a:pPr>
              <a:buNone/>
            </a:pPr>
            <a:r>
              <a:rPr lang="zh-CN" sz="2400" dirty="0">
                <a:solidFill>
                  <a:schemeClr val="tx1"/>
                </a:solidFill>
                <a:latin typeface="+mn-lt"/>
                <a:ea typeface="+mn-ea"/>
                <a:cs typeface="+mn-cs"/>
              </a:rPr>
              <a:t>投标人在投标文件中：</a:t>
            </a:r>
            <a:r>
              <a:rPr lang="en-US" sz="2400" dirty="0">
                <a:solidFill>
                  <a:schemeClr val="tx1"/>
                </a:solidFill>
                <a:latin typeface="+mn-lt"/>
                <a:ea typeface="+mn-ea"/>
                <a:cs typeface="+mn-cs"/>
              </a:rPr>
              <a:t>“</a:t>
            </a:r>
            <a:r>
              <a:rPr lang="zh-CN" sz="2400" dirty="0">
                <a:solidFill>
                  <a:schemeClr val="tx1"/>
                </a:solidFill>
                <a:latin typeface="+mn-lt"/>
                <a:ea typeface="+mn-ea"/>
                <a:cs typeface="+mn-cs"/>
              </a:rPr>
              <a:t>投标报价</a:t>
            </a:r>
            <a:r>
              <a:rPr lang="en-US" sz="2400" dirty="0">
                <a:solidFill>
                  <a:schemeClr val="tx1"/>
                </a:solidFill>
                <a:latin typeface="+mn-lt"/>
                <a:ea typeface="+mn-ea"/>
                <a:cs typeface="+mn-cs"/>
              </a:rPr>
              <a:t>”1200</a:t>
            </a:r>
            <a:r>
              <a:rPr lang="zh-CN" sz="2400" dirty="0">
                <a:solidFill>
                  <a:schemeClr val="tx1"/>
                </a:solidFill>
                <a:latin typeface="+mn-lt"/>
                <a:ea typeface="+mn-ea"/>
                <a:cs typeface="+mn-cs"/>
              </a:rPr>
              <a:t>万；</a:t>
            </a:r>
          </a:p>
          <a:p>
            <a:pPr>
              <a:buNone/>
            </a:pPr>
            <a:r>
              <a:rPr lang="zh-CN" sz="2400" dirty="0" smtClean="0">
                <a:solidFill>
                  <a:schemeClr val="tx1"/>
                </a:solidFill>
                <a:latin typeface="+mn-lt"/>
                <a:ea typeface="+mn-ea"/>
                <a:cs typeface="+mn-cs"/>
              </a:rPr>
              <a:t>后</a:t>
            </a:r>
            <a:r>
              <a:rPr lang="zh-CN" sz="2400" dirty="0">
                <a:solidFill>
                  <a:schemeClr val="tx1"/>
                </a:solidFill>
                <a:latin typeface="+mn-lt"/>
                <a:ea typeface="+mn-ea"/>
                <a:cs typeface="+mn-cs"/>
              </a:rPr>
              <a:t>经评标委员会对其报价校核，修正了一些累计错误和小数点错误，经投标人确认，调整后的</a:t>
            </a:r>
            <a:r>
              <a:rPr lang="en-US" sz="2400" dirty="0">
                <a:solidFill>
                  <a:schemeClr val="tx1"/>
                </a:solidFill>
                <a:latin typeface="+mn-lt"/>
                <a:ea typeface="+mn-ea"/>
                <a:cs typeface="+mn-cs"/>
              </a:rPr>
              <a:t>“</a:t>
            </a:r>
            <a:r>
              <a:rPr lang="zh-CN" sz="2400" dirty="0">
                <a:solidFill>
                  <a:schemeClr val="tx1"/>
                </a:solidFill>
                <a:latin typeface="+mn-lt"/>
                <a:ea typeface="+mn-ea"/>
                <a:cs typeface="+mn-cs"/>
              </a:rPr>
              <a:t>修正报价</a:t>
            </a:r>
            <a:r>
              <a:rPr lang="en-US" sz="2400" dirty="0">
                <a:solidFill>
                  <a:schemeClr val="tx1"/>
                </a:solidFill>
                <a:latin typeface="+mn-lt"/>
                <a:ea typeface="+mn-ea"/>
                <a:cs typeface="+mn-cs"/>
              </a:rPr>
              <a:t>”</a:t>
            </a:r>
            <a:r>
              <a:rPr lang="zh-CN" sz="2400" dirty="0">
                <a:solidFill>
                  <a:schemeClr val="tx1"/>
                </a:solidFill>
                <a:latin typeface="+mn-lt"/>
                <a:ea typeface="+mn-ea"/>
                <a:cs typeface="+mn-cs"/>
              </a:rPr>
              <a:t>为</a:t>
            </a:r>
            <a:r>
              <a:rPr lang="en-US" sz="2400" dirty="0">
                <a:solidFill>
                  <a:schemeClr val="tx1"/>
                </a:solidFill>
                <a:latin typeface="+mn-lt"/>
                <a:ea typeface="+mn-ea"/>
                <a:cs typeface="+mn-cs"/>
              </a:rPr>
              <a:t>1100</a:t>
            </a:r>
            <a:r>
              <a:rPr lang="zh-CN" sz="2400" dirty="0">
                <a:solidFill>
                  <a:schemeClr val="tx1"/>
                </a:solidFill>
                <a:latin typeface="+mn-lt"/>
                <a:ea typeface="+mn-ea"/>
                <a:cs typeface="+mn-cs"/>
              </a:rPr>
              <a:t>万；在评标过程中，由于该投标人疏忽漏报了所有投标人的最高报价为</a:t>
            </a:r>
            <a:r>
              <a:rPr lang="en-US" sz="2400" dirty="0">
                <a:solidFill>
                  <a:schemeClr val="tx1"/>
                </a:solidFill>
                <a:latin typeface="+mn-lt"/>
                <a:ea typeface="+mn-ea"/>
                <a:cs typeface="+mn-cs"/>
              </a:rPr>
              <a:t>400</a:t>
            </a:r>
            <a:r>
              <a:rPr lang="zh-CN" sz="2400" dirty="0">
                <a:solidFill>
                  <a:schemeClr val="tx1"/>
                </a:solidFill>
                <a:latin typeface="+mn-lt"/>
                <a:ea typeface="+mn-ea"/>
                <a:cs typeface="+mn-cs"/>
              </a:rPr>
              <a:t>万的一种设备的报价</a:t>
            </a:r>
            <a:r>
              <a:rPr lang="en-US" sz="2400" dirty="0">
                <a:solidFill>
                  <a:schemeClr val="tx1"/>
                </a:solidFill>
                <a:latin typeface="+mn-lt"/>
                <a:ea typeface="+mn-ea"/>
                <a:cs typeface="+mn-cs"/>
              </a:rPr>
              <a:t>,</a:t>
            </a:r>
            <a:r>
              <a:rPr lang="zh-CN" sz="2400" dirty="0">
                <a:solidFill>
                  <a:schemeClr val="tx1"/>
                </a:solidFill>
                <a:latin typeface="+mn-lt"/>
                <a:ea typeface="+mn-ea"/>
                <a:cs typeface="+mn-cs"/>
              </a:rPr>
              <a:t>所以评标委员会将漏报的设备的报价加入到该投标人的</a:t>
            </a:r>
            <a:r>
              <a:rPr lang="en-US" sz="2400" dirty="0">
                <a:solidFill>
                  <a:schemeClr val="tx1"/>
                </a:solidFill>
                <a:latin typeface="+mn-lt"/>
                <a:ea typeface="+mn-ea"/>
                <a:cs typeface="+mn-cs"/>
              </a:rPr>
              <a:t>“</a:t>
            </a:r>
            <a:r>
              <a:rPr lang="zh-CN" sz="2400" dirty="0">
                <a:solidFill>
                  <a:schemeClr val="tx1"/>
                </a:solidFill>
                <a:latin typeface="+mn-lt"/>
                <a:ea typeface="+mn-ea"/>
                <a:cs typeface="+mn-cs"/>
              </a:rPr>
              <a:t>修正报价</a:t>
            </a:r>
            <a:r>
              <a:rPr lang="en-US" sz="2400" dirty="0">
                <a:solidFill>
                  <a:schemeClr val="tx1"/>
                </a:solidFill>
                <a:latin typeface="+mn-lt"/>
                <a:ea typeface="+mn-ea"/>
                <a:cs typeface="+mn-cs"/>
              </a:rPr>
              <a:t>”</a:t>
            </a:r>
            <a:r>
              <a:rPr lang="zh-CN" sz="2400" dirty="0">
                <a:solidFill>
                  <a:schemeClr val="tx1"/>
                </a:solidFill>
                <a:latin typeface="+mn-lt"/>
                <a:ea typeface="+mn-ea"/>
                <a:cs typeface="+mn-cs"/>
              </a:rPr>
              <a:t>中，调整后的</a:t>
            </a:r>
            <a:r>
              <a:rPr lang="en-US" sz="2400" dirty="0">
                <a:solidFill>
                  <a:schemeClr val="tx1"/>
                </a:solidFill>
                <a:latin typeface="+mn-lt"/>
                <a:ea typeface="+mn-ea"/>
                <a:cs typeface="+mn-cs"/>
              </a:rPr>
              <a:t>“</a:t>
            </a:r>
            <a:r>
              <a:rPr lang="zh-CN" sz="2400" dirty="0">
                <a:solidFill>
                  <a:schemeClr val="tx1"/>
                </a:solidFill>
                <a:latin typeface="+mn-lt"/>
                <a:ea typeface="+mn-ea"/>
                <a:cs typeface="+mn-cs"/>
              </a:rPr>
              <a:t>修正报价</a:t>
            </a:r>
            <a:r>
              <a:rPr lang="en-US" sz="2400" dirty="0">
                <a:solidFill>
                  <a:schemeClr val="tx1"/>
                </a:solidFill>
                <a:latin typeface="+mn-lt"/>
                <a:ea typeface="+mn-ea"/>
                <a:cs typeface="+mn-cs"/>
              </a:rPr>
              <a:t>”</a:t>
            </a:r>
            <a:r>
              <a:rPr lang="zh-CN" sz="2400" dirty="0">
                <a:solidFill>
                  <a:schemeClr val="tx1"/>
                </a:solidFill>
                <a:latin typeface="+mn-lt"/>
                <a:ea typeface="+mn-ea"/>
                <a:cs typeface="+mn-cs"/>
              </a:rPr>
              <a:t>为</a:t>
            </a:r>
            <a:r>
              <a:rPr lang="en-US" sz="2400" dirty="0">
                <a:solidFill>
                  <a:schemeClr val="tx1"/>
                </a:solidFill>
                <a:latin typeface="+mn-lt"/>
                <a:ea typeface="+mn-ea"/>
                <a:cs typeface="+mn-cs"/>
              </a:rPr>
              <a:t>1500</a:t>
            </a:r>
            <a:r>
              <a:rPr lang="zh-CN" sz="2400" dirty="0">
                <a:solidFill>
                  <a:schemeClr val="tx1"/>
                </a:solidFill>
                <a:latin typeface="+mn-lt"/>
                <a:ea typeface="+mn-ea"/>
                <a:cs typeface="+mn-cs"/>
              </a:rPr>
              <a:t>万；但评标委员会同时又发现其投标文件里有一条一般条款偏离，根据招标文件规定偏离值为</a:t>
            </a:r>
            <a:r>
              <a:rPr lang="en-US" sz="2400" dirty="0">
                <a:solidFill>
                  <a:schemeClr val="tx1"/>
                </a:solidFill>
                <a:latin typeface="+mn-lt"/>
                <a:ea typeface="+mn-ea"/>
                <a:cs typeface="+mn-cs"/>
              </a:rPr>
              <a:t>1%</a:t>
            </a:r>
            <a:r>
              <a:rPr lang="zh-CN" sz="2400" dirty="0">
                <a:solidFill>
                  <a:schemeClr val="tx1"/>
                </a:solidFill>
                <a:latin typeface="+mn-lt"/>
                <a:ea typeface="+mn-ea"/>
                <a:cs typeface="+mn-cs"/>
              </a:rPr>
              <a:t>，经过价格调整后，其</a:t>
            </a:r>
            <a:r>
              <a:rPr lang="en-US" sz="2400" dirty="0">
                <a:solidFill>
                  <a:schemeClr val="tx1"/>
                </a:solidFill>
                <a:latin typeface="+mn-lt"/>
                <a:ea typeface="+mn-ea"/>
                <a:cs typeface="+mn-cs"/>
              </a:rPr>
              <a:t>“</a:t>
            </a:r>
            <a:r>
              <a:rPr lang="zh-CN" sz="2400" dirty="0">
                <a:solidFill>
                  <a:schemeClr val="tx1"/>
                </a:solidFill>
                <a:latin typeface="+mn-lt"/>
                <a:ea typeface="+mn-ea"/>
                <a:cs typeface="+mn-cs"/>
              </a:rPr>
              <a:t>评标价</a:t>
            </a:r>
            <a:r>
              <a:rPr lang="en-US" sz="2400" dirty="0">
                <a:solidFill>
                  <a:schemeClr val="tx1"/>
                </a:solidFill>
                <a:latin typeface="+mn-lt"/>
                <a:ea typeface="+mn-ea"/>
                <a:cs typeface="+mn-cs"/>
              </a:rPr>
              <a:t>”</a:t>
            </a:r>
            <a:r>
              <a:rPr lang="zh-CN" sz="2400" dirty="0">
                <a:solidFill>
                  <a:schemeClr val="tx1"/>
                </a:solidFill>
                <a:latin typeface="+mn-lt"/>
                <a:ea typeface="+mn-ea"/>
                <a:cs typeface="+mn-cs"/>
              </a:rPr>
              <a:t>变成了</a:t>
            </a:r>
            <a:r>
              <a:rPr lang="en-US" sz="2400" dirty="0">
                <a:solidFill>
                  <a:schemeClr val="tx1"/>
                </a:solidFill>
                <a:latin typeface="+mn-lt"/>
                <a:ea typeface="+mn-ea"/>
                <a:cs typeface="+mn-cs"/>
              </a:rPr>
              <a:t>1515</a:t>
            </a:r>
            <a:r>
              <a:rPr lang="zh-CN" sz="2400" dirty="0">
                <a:solidFill>
                  <a:schemeClr val="tx1"/>
                </a:solidFill>
                <a:latin typeface="+mn-lt"/>
                <a:ea typeface="+mn-ea"/>
                <a:cs typeface="+mn-cs"/>
              </a:rPr>
              <a:t>万。</a:t>
            </a:r>
          </a:p>
          <a:p>
            <a:pPr>
              <a:buNone/>
            </a:pPr>
            <a:r>
              <a:rPr lang="zh-CN" sz="2400" dirty="0">
                <a:solidFill>
                  <a:schemeClr val="tx1"/>
                </a:solidFill>
                <a:latin typeface="+mn-lt"/>
                <a:ea typeface="+mn-ea"/>
                <a:cs typeface="+mn-cs"/>
              </a:rPr>
              <a:t>那么：</a:t>
            </a:r>
            <a:r>
              <a:rPr lang="en-US" sz="2400" dirty="0">
                <a:solidFill>
                  <a:schemeClr val="tx1"/>
                </a:solidFill>
                <a:latin typeface="+mn-lt"/>
                <a:ea typeface="+mn-ea"/>
                <a:cs typeface="+mn-cs"/>
              </a:rPr>
              <a:t/>
            </a:r>
            <a:br>
              <a:rPr lang="en-US" sz="2400" dirty="0">
                <a:solidFill>
                  <a:schemeClr val="tx1"/>
                </a:solidFill>
                <a:latin typeface="+mn-lt"/>
                <a:ea typeface="+mn-ea"/>
                <a:cs typeface="+mn-cs"/>
              </a:rPr>
            </a:br>
            <a:r>
              <a:rPr lang="en-US" sz="2400" dirty="0">
                <a:solidFill>
                  <a:schemeClr val="tx1"/>
                </a:solidFill>
                <a:latin typeface="+mn-lt"/>
                <a:ea typeface="+mn-ea"/>
                <a:cs typeface="+mn-cs"/>
              </a:rPr>
              <a:t>1</a:t>
            </a:r>
            <a:r>
              <a:rPr lang="zh-CN" sz="2400" dirty="0">
                <a:solidFill>
                  <a:schemeClr val="tx1"/>
                </a:solidFill>
                <a:latin typeface="+mn-lt"/>
                <a:ea typeface="+mn-ea"/>
                <a:cs typeface="+mn-cs"/>
              </a:rPr>
              <a:t>、该投标人如果中标，其</a:t>
            </a:r>
            <a:r>
              <a:rPr lang="en-US" sz="2400" dirty="0">
                <a:solidFill>
                  <a:schemeClr val="tx1"/>
                </a:solidFill>
                <a:latin typeface="+mn-lt"/>
                <a:ea typeface="+mn-ea"/>
                <a:cs typeface="+mn-cs"/>
              </a:rPr>
              <a:t>“</a:t>
            </a:r>
            <a:r>
              <a:rPr lang="zh-CN" sz="2400" dirty="0">
                <a:solidFill>
                  <a:schemeClr val="tx1"/>
                </a:solidFill>
                <a:latin typeface="+mn-lt"/>
                <a:ea typeface="+mn-ea"/>
                <a:cs typeface="+mn-cs"/>
              </a:rPr>
              <a:t>中标价</a:t>
            </a:r>
            <a:r>
              <a:rPr lang="en-US" sz="2400" dirty="0">
                <a:solidFill>
                  <a:schemeClr val="tx1"/>
                </a:solidFill>
                <a:latin typeface="+mn-lt"/>
                <a:ea typeface="+mn-ea"/>
                <a:cs typeface="+mn-cs"/>
              </a:rPr>
              <a:t>”</a:t>
            </a:r>
            <a:r>
              <a:rPr lang="zh-CN" sz="2400" dirty="0">
                <a:solidFill>
                  <a:schemeClr val="tx1"/>
                </a:solidFill>
                <a:latin typeface="+mn-lt"/>
                <a:ea typeface="+mn-ea"/>
                <a:cs typeface="+mn-cs"/>
              </a:rPr>
              <a:t>应该是多少？</a:t>
            </a:r>
            <a:r>
              <a:rPr lang="en-US" sz="2400" dirty="0">
                <a:solidFill>
                  <a:schemeClr val="tx1"/>
                </a:solidFill>
                <a:latin typeface="+mn-lt"/>
                <a:ea typeface="+mn-ea"/>
                <a:cs typeface="+mn-cs"/>
              </a:rPr>
              <a:t/>
            </a:r>
            <a:br>
              <a:rPr lang="en-US" sz="2400" dirty="0">
                <a:solidFill>
                  <a:schemeClr val="tx1"/>
                </a:solidFill>
                <a:latin typeface="+mn-lt"/>
                <a:ea typeface="+mn-ea"/>
                <a:cs typeface="+mn-cs"/>
              </a:rPr>
            </a:br>
            <a:r>
              <a:rPr lang="en-US" sz="2400" dirty="0">
                <a:solidFill>
                  <a:schemeClr val="tx1"/>
                </a:solidFill>
                <a:latin typeface="+mn-lt"/>
                <a:ea typeface="+mn-ea"/>
                <a:cs typeface="+mn-cs"/>
              </a:rPr>
              <a:t>2</a:t>
            </a:r>
            <a:r>
              <a:rPr lang="zh-CN" sz="2400" dirty="0">
                <a:solidFill>
                  <a:schemeClr val="tx1"/>
                </a:solidFill>
                <a:latin typeface="+mn-lt"/>
                <a:ea typeface="+mn-ea"/>
                <a:cs typeface="+mn-cs"/>
              </a:rPr>
              <a:t>、中标后签订的</a:t>
            </a:r>
            <a:r>
              <a:rPr lang="en-US" sz="2400" dirty="0">
                <a:solidFill>
                  <a:schemeClr val="tx1"/>
                </a:solidFill>
                <a:latin typeface="+mn-lt"/>
                <a:ea typeface="+mn-ea"/>
                <a:cs typeface="+mn-cs"/>
              </a:rPr>
              <a:t>“</a:t>
            </a:r>
            <a:r>
              <a:rPr lang="zh-CN" sz="2400" dirty="0">
                <a:solidFill>
                  <a:schemeClr val="tx1"/>
                </a:solidFill>
                <a:latin typeface="+mn-lt"/>
                <a:ea typeface="+mn-ea"/>
                <a:cs typeface="+mn-cs"/>
              </a:rPr>
              <a:t>合同价</a:t>
            </a:r>
            <a:r>
              <a:rPr lang="en-US" sz="2400" dirty="0">
                <a:solidFill>
                  <a:schemeClr val="tx1"/>
                </a:solidFill>
                <a:latin typeface="+mn-lt"/>
                <a:ea typeface="+mn-ea"/>
                <a:cs typeface="+mn-cs"/>
              </a:rPr>
              <a:t>”</a:t>
            </a:r>
            <a:r>
              <a:rPr lang="zh-CN" sz="2400" dirty="0">
                <a:solidFill>
                  <a:schemeClr val="tx1"/>
                </a:solidFill>
                <a:latin typeface="+mn-lt"/>
                <a:ea typeface="+mn-ea"/>
                <a:cs typeface="+mn-cs"/>
              </a:rPr>
              <a:t>又应该是多少？</a:t>
            </a:r>
            <a:r>
              <a:rPr lang="en-US" sz="2400" dirty="0">
                <a:solidFill>
                  <a:schemeClr val="tx1"/>
                </a:solidFill>
                <a:latin typeface="+mn-lt"/>
                <a:ea typeface="+mn-ea"/>
                <a:cs typeface="+mn-cs"/>
              </a:rPr>
              <a:t/>
            </a:r>
            <a:br>
              <a:rPr lang="en-US" sz="2400" dirty="0">
                <a:solidFill>
                  <a:schemeClr val="tx1"/>
                </a:solidFill>
                <a:latin typeface="+mn-lt"/>
                <a:ea typeface="+mn-ea"/>
                <a:cs typeface="+mn-cs"/>
              </a:rPr>
            </a:br>
            <a:r>
              <a:rPr lang="en-US" sz="2400" dirty="0">
                <a:solidFill>
                  <a:schemeClr val="tx1"/>
                </a:solidFill>
                <a:latin typeface="+mn-lt"/>
                <a:ea typeface="+mn-ea"/>
                <a:cs typeface="+mn-cs"/>
              </a:rPr>
              <a:t>3</a:t>
            </a:r>
            <a:r>
              <a:rPr lang="zh-CN" sz="2400" dirty="0">
                <a:solidFill>
                  <a:schemeClr val="tx1"/>
                </a:solidFill>
                <a:latin typeface="+mn-lt"/>
                <a:ea typeface="+mn-ea"/>
                <a:cs typeface="+mn-cs"/>
              </a:rPr>
              <a:t>、投标人最低价排名按评标价排吗？</a:t>
            </a:r>
          </a:p>
          <a:p>
            <a:endParaRPr lang="zh-CN" altLang="en-US" sz="2400" dirty="0"/>
          </a:p>
        </p:txBody>
      </p:sp>
      <p:sp>
        <p:nvSpPr>
          <p:cNvPr id="4" name="页脚占位符 3"/>
          <p:cNvSpPr>
            <a:spLocks noGrp="1"/>
          </p:cNvSpPr>
          <p:nvPr>
            <p:ph type="ftr" sz="quarter" idx="10"/>
          </p:nvPr>
        </p:nvSpPr>
        <p:spPr/>
        <p:txBody>
          <a:bodyPr/>
          <a:lstStyle/>
          <a:p>
            <a:r>
              <a:rPr lang="en-US" altLang="zh-CN" smtClean="0"/>
              <a:t>DuJing</a:t>
            </a:r>
            <a:endParaRPr lang="en-US" altLang="zh-CN"/>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单总价不一致与合同价的形成</a:t>
            </a:r>
            <a:endParaRPr lang="zh-CN" altLang="en-US" dirty="0"/>
          </a:p>
        </p:txBody>
      </p:sp>
      <p:sp>
        <p:nvSpPr>
          <p:cNvPr id="3" name="内容占位符 2"/>
          <p:cNvSpPr>
            <a:spLocks noGrp="1"/>
          </p:cNvSpPr>
          <p:nvPr>
            <p:ph idx="1"/>
          </p:nvPr>
        </p:nvSpPr>
        <p:spPr>
          <a:xfrm>
            <a:off x="457200" y="1124744"/>
            <a:ext cx="8229600" cy="5248275"/>
          </a:xfrm>
        </p:spPr>
        <p:txBody>
          <a:bodyPr/>
          <a:lstStyle/>
          <a:p>
            <a:r>
              <a:rPr lang="zh-CN" altLang="en-US" dirty="0" smtClean="0"/>
              <a:t>工程：</a:t>
            </a:r>
            <a:endParaRPr lang="en-US" altLang="zh-CN" dirty="0" smtClean="0"/>
          </a:p>
          <a:p>
            <a:pPr marL="0" indent="0">
              <a:buNone/>
            </a:pPr>
            <a:r>
              <a:rPr lang="en-US" altLang="zh-CN" dirty="0" smtClean="0"/>
              <a:t>            </a:t>
            </a:r>
            <a:r>
              <a:rPr lang="zh-CN" altLang="en-US" dirty="0" smtClean="0"/>
              <a:t>投标函 </a:t>
            </a:r>
            <a:r>
              <a:rPr lang="en-US" altLang="zh-CN" dirty="0" smtClean="0"/>
              <a:t>+ </a:t>
            </a:r>
            <a:r>
              <a:rPr lang="zh-CN" altLang="en-US" dirty="0" smtClean="0"/>
              <a:t>投标函附录 </a:t>
            </a:r>
            <a:r>
              <a:rPr lang="en-US" altLang="zh-CN" dirty="0" smtClean="0"/>
              <a:t>+ </a:t>
            </a:r>
            <a:r>
              <a:rPr lang="zh-CN" altLang="en-US" dirty="0" smtClean="0"/>
              <a:t>工程量清单</a:t>
            </a:r>
            <a:endParaRPr lang="en-US" altLang="zh-CN" dirty="0"/>
          </a:p>
          <a:p>
            <a:endParaRPr lang="en-US" altLang="zh-CN" dirty="0" smtClean="0"/>
          </a:p>
          <a:p>
            <a:r>
              <a:rPr lang="zh-CN" altLang="en-US" dirty="0" smtClean="0"/>
              <a:t>货物：</a:t>
            </a:r>
            <a:endParaRPr lang="en-US" altLang="zh-CN" dirty="0" smtClean="0"/>
          </a:p>
          <a:p>
            <a:pPr marL="0" indent="0">
              <a:buNone/>
            </a:pPr>
            <a:r>
              <a:rPr lang="en-US" altLang="zh-CN" dirty="0"/>
              <a:t> </a:t>
            </a:r>
            <a:r>
              <a:rPr lang="en-US" altLang="zh-CN" dirty="0" smtClean="0"/>
              <a:t>           </a:t>
            </a:r>
            <a:r>
              <a:rPr lang="zh-CN" altLang="en-US" dirty="0" smtClean="0"/>
              <a:t>投标书 </a:t>
            </a:r>
            <a:r>
              <a:rPr lang="en-US" altLang="zh-CN" dirty="0" smtClean="0"/>
              <a:t>+ </a:t>
            </a:r>
            <a:r>
              <a:rPr lang="zh-CN" altLang="en-US" dirty="0" smtClean="0"/>
              <a:t>开标一览表 </a:t>
            </a:r>
            <a:r>
              <a:rPr lang="en-US" altLang="zh-CN" dirty="0" smtClean="0"/>
              <a:t>+ </a:t>
            </a:r>
            <a:r>
              <a:rPr lang="zh-CN" altLang="en-US" dirty="0" smtClean="0"/>
              <a:t>报价明细表</a:t>
            </a:r>
            <a:endParaRPr lang="en-US" altLang="zh-CN" dirty="0" smtClean="0"/>
          </a:p>
          <a:p>
            <a:pPr marL="0" indent="0">
              <a:buNone/>
            </a:pPr>
            <a:endParaRPr lang="en-US" altLang="zh-CN" dirty="0"/>
          </a:p>
          <a:p>
            <a:pPr marL="0" indent="0">
              <a:buNone/>
            </a:pPr>
            <a:r>
              <a:rPr lang="zh-CN" altLang="en-US" dirty="0" smtClean="0"/>
              <a:t>         </a:t>
            </a:r>
            <a:endParaRPr lang="en-US" altLang="zh-CN" dirty="0" smtClean="0"/>
          </a:p>
          <a:p>
            <a:pPr marL="0" indent="0">
              <a:buNone/>
            </a:pPr>
            <a:r>
              <a:rPr lang="en-US" altLang="zh-CN" b="1" dirty="0">
                <a:latin typeface="楷体" panose="02010609060101010101" pitchFamily="49" charset="-122"/>
                <a:ea typeface="楷体" panose="02010609060101010101" pitchFamily="49" charset="-122"/>
              </a:rPr>
              <a:t> </a:t>
            </a:r>
            <a:r>
              <a:rPr lang="en-US" altLang="zh-CN" b="1" dirty="0" smtClean="0">
                <a:latin typeface="楷体" panose="02010609060101010101" pitchFamily="49" charset="-122"/>
                <a:ea typeface="楷体" panose="02010609060101010101" pitchFamily="49" charset="-122"/>
              </a:rPr>
              <a:t>    </a:t>
            </a:r>
            <a:r>
              <a:rPr lang="zh-CN" altLang="en-US" b="1" dirty="0" smtClean="0">
                <a:latin typeface="楷体" panose="02010609060101010101" pitchFamily="49" charset="-122"/>
                <a:ea typeface="楷体" panose="02010609060101010101" pitchFamily="49" charset="-122"/>
              </a:rPr>
              <a:t>合同价</a:t>
            </a:r>
            <a:r>
              <a:rPr lang="en-US" altLang="zh-CN" b="1" dirty="0" smtClean="0">
                <a:latin typeface="楷体" panose="02010609060101010101" pitchFamily="49" charset="-122"/>
                <a:ea typeface="楷体" panose="02010609060101010101" pitchFamily="49" charset="-122"/>
              </a:rPr>
              <a:t> = </a:t>
            </a:r>
            <a:r>
              <a:rPr lang="zh-CN" altLang="en-US" b="1" dirty="0" smtClean="0">
                <a:latin typeface="楷体" panose="02010609060101010101" pitchFamily="49" charset="-122"/>
                <a:ea typeface="楷体" panose="02010609060101010101" pitchFamily="49" charset="-122"/>
              </a:rPr>
              <a:t>中标人的投标价 </a:t>
            </a:r>
            <a:r>
              <a:rPr lang="en-US" altLang="zh-CN" b="1" dirty="0" smtClean="0">
                <a:latin typeface="楷体" panose="02010609060101010101" pitchFamily="49" charset="-122"/>
                <a:ea typeface="楷体" panose="02010609060101010101" pitchFamily="49" charset="-122"/>
              </a:rPr>
              <a:t>+ </a:t>
            </a:r>
            <a:r>
              <a:rPr lang="zh-CN" altLang="en-US" b="1" dirty="0" smtClean="0">
                <a:latin typeface="楷体" panose="02010609060101010101" pitchFamily="49" charset="-122"/>
                <a:ea typeface="楷体" panose="02010609060101010101" pitchFamily="49" charset="-122"/>
              </a:rPr>
              <a:t>调整额</a:t>
            </a:r>
            <a:endParaRPr lang="en-US" altLang="zh-CN" b="1" dirty="0" smtClean="0">
              <a:latin typeface="楷体" panose="02010609060101010101" pitchFamily="49" charset="-122"/>
              <a:ea typeface="楷体" panose="02010609060101010101" pitchFamily="49" charset="-122"/>
            </a:endParaRPr>
          </a:p>
        </p:txBody>
      </p:sp>
      <p:sp>
        <p:nvSpPr>
          <p:cNvPr id="4" name="页脚占位符 3"/>
          <p:cNvSpPr>
            <a:spLocks noGrp="1"/>
          </p:cNvSpPr>
          <p:nvPr>
            <p:ph type="ftr" sz="quarter" idx="10"/>
          </p:nvPr>
        </p:nvSpPr>
        <p:spPr>
          <a:xfrm>
            <a:off x="6140896" y="6525344"/>
            <a:ext cx="2895600" cy="320675"/>
          </a:xfrm>
        </p:spPr>
        <p:txBody>
          <a:bodyPr/>
          <a:lstStyle/>
          <a:p>
            <a:pPr>
              <a:defRPr/>
            </a:pPr>
            <a:r>
              <a:rPr lang="en-US" altLang="zh-CN" smtClean="0">
                <a:latin typeface="幼圆" pitchFamily="49" charset="-122"/>
                <a:ea typeface="幼圆" pitchFamily="49" charset="-122"/>
              </a:rPr>
              <a:t>DuJing</a:t>
            </a:r>
            <a:endParaRPr lang="en-US" altLang="zh-CN">
              <a:latin typeface="幼圆" pitchFamily="49" charset="-122"/>
              <a:ea typeface="幼圆" pitchFamily="49" charset="-122"/>
            </a:endParaRPr>
          </a:p>
        </p:txBody>
      </p:sp>
      <p:sp>
        <p:nvSpPr>
          <p:cNvPr id="5" name="TextBox 4"/>
          <p:cNvSpPr txBox="1"/>
          <p:nvPr/>
        </p:nvSpPr>
        <p:spPr>
          <a:xfrm>
            <a:off x="1331640" y="2196555"/>
            <a:ext cx="1944216" cy="424732"/>
          </a:xfrm>
          <a:prstGeom prst="rect">
            <a:avLst/>
          </a:prstGeom>
          <a:noFill/>
        </p:spPr>
        <p:txBody>
          <a:bodyPr wrap="square" rtlCol="0">
            <a:spAutoFit/>
          </a:bodyPr>
          <a:lstStyle/>
          <a:p>
            <a:pPr algn="ctr"/>
            <a:r>
              <a:rPr lang="zh-CN" altLang="en-US" sz="2400" dirty="0" smtClean="0">
                <a:latin typeface="幼圆" pitchFamily="49" charset="-122"/>
                <a:ea typeface="幼圆" pitchFamily="49" charset="-122"/>
              </a:rPr>
              <a:t>总价</a:t>
            </a:r>
            <a:r>
              <a:rPr lang="en-US" altLang="zh-CN" sz="2400" dirty="0" smtClean="0">
                <a:latin typeface="幼圆" pitchFamily="49" charset="-122"/>
                <a:ea typeface="幼圆" pitchFamily="49" charset="-122"/>
              </a:rPr>
              <a:t>-</a:t>
            </a:r>
            <a:r>
              <a:rPr lang="zh-CN" altLang="en-US" sz="2400" dirty="0" smtClean="0">
                <a:latin typeface="幼圆" pitchFamily="49" charset="-122"/>
                <a:ea typeface="幼圆" pitchFamily="49" charset="-122"/>
              </a:rPr>
              <a:t>大、小</a:t>
            </a:r>
            <a:endParaRPr lang="zh-CN" altLang="en-US" sz="2400" dirty="0">
              <a:latin typeface="幼圆" pitchFamily="49" charset="-122"/>
              <a:ea typeface="幼圆" pitchFamily="49" charset="-122"/>
            </a:endParaRPr>
          </a:p>
        </p:txBody>
      </p:sp>
      <p:sp>
        <p:nvSpPr>
          <p:cNvPr id="6" name="TextBox 5"/>
          <p:cNvSpPr txBox="1"/>
          <p:nvPr/>
        </p:nvSpPr>
        <p:spPr>
          <a:xfrm>
            <a:off x="5364088" y="3708723"/>
            <a:ext cx="1944216" cy="424732"/>
          </a:xfrm>
          <a:prstGeom prst="rect">
            <a:avLst/>
          </a:prstGeom>
          <a:noFill/>
        </p:spPr>
        <p:txBody>
          <a:bodyPr wrap="square" rtlCol="0">
            <a:spAutoFit/>
          </a:bodyPr>
          <a:lstStyle/>
          <a:p>
            <a:pPr algn="ctr"/>
            <a:r>
              <a:rPr lang="zh-CN" altLang="en-US" sz="2400" dirty="0" smtClean="0">
                <a:latin typeface="幼圆" pitchFamily="49" charset="-122"/>
                <a:ea typeface="幼圆" pitchFamily="49" charset="-122"/>
              </a:rPr>
              <a:t>总价</a:t>
            </a:r>
            <a:r>
              <a:rPr lang="zh-CN" altLang="en-US" sz="2400" dirty="0">
                <a:latin typeface="幼圆" pitchFamily="49" charset="-122"/>
                <a:ea typeface="幼圆" pitchFamily="49" charset="-122"/>
              </a:rPr>
              <a:t>、</a:t>
            </a:r>
            <a:r>
              <a:rPr lang="zh-CN" altLang="en-US" sz="2400" dirty="0" smtClean="0">
                <a:latin typeface="幼圆" pitchFamily="49" charset="-122"/>
                <a:ea typeface="幼圆" pitchFamily="49" charset="-122"/>
              </a:rPr>
              <a:t>单</a:t>
            </a:r>
            <a:r>
              <a:rPr lang="en-US" altLang="zh-CN" sz="2400" dirty="0" smtClean="0">
                <a:latin typeface="幼圆" pitchFamily="49" charset="-122"/>
                <a:ea typeface="幼圆" pitchFamily="49" charset="-122"/>
              </a:rPr>
              <a:t>-</a:t>
            </a:r>
            <a:r>
              <a:rPr lang="zh-CN" altLang="en-US" sz="2400" dirty="0" smtClean="0">
                <a:latin typeface="幼圆" pitchFamily="49" charset="-122"/>
                <a:ea typeface="幼圆" pitchFamily="49" charset="-122"/>
              </a:rPr>
              <a:t>小</a:t>
            </a:r>
            <a:endParaRPr lang="zh-CN" altLang="en-US" sz="2400" dirty="0">
              <a:latin typeface="幼圆" pitchFamily="49" charset="-122"/>
              <a:ea typeface="幼圆" pitchFamily="49" charset="-122"/>
            </a:endParaRPr>
          </a:p>
        </p:txBody>
      </p:sp>
      <p:sp>
        <p:nvSpPr>
          <p:cNvPr id="7" name="TextBox 6"/>
          <p:cNvSpPr txBox="1"/>
          <p:nvPr/>
        </p:nvSpPr>
        <p:spPr>
          <a:xfrm>
            <a:off x="5364088" y="2268563"/>
            <a:ext cx="1944216" cy="424732"/>
          </a:xfrm>
          <a:prstGeom prst="rect">
            <a:avLst/>
          </a:prstGeom>
          <a:noFill/>
        </p:spPr>
        <p:txBody>
          <a:bodyPr wrap="square" rtlCol="0">
            <a:spAutoFit/>
          </a:bodyPr>
          <a:lstStyle/>
          <a:p>
            <a:pPr algn="ctr"/>
            <a:r>
              <a:rPr lang="zh-CN" altLang="en-US" sz="2400" dirty="0" smtClean="0">
                <a:latin typeface="幼圆" pitchFamily="49" charset="-122"/>
                <a:ea typeface="幼圆" pitchFamily="49" charset="-122"/>
              </a:rPr>
              <a:t>总价</a:t>
            </a:r>
            <a:r>
              <a:rPr lang="zh-CN" altLang="en-US" sz="2400" dirty="0">
                <a:latin typeface="幼圆" pitchFamily="49" charset="-122"/>
                <a:ea typeface="幼圆" pitchFamily="49" charset="-122"/>
              </a:rPr>
              <a:t>、</a:t>
            </a:r>
            <a:r>
              <a:rPr lang="zh-CN" altLang="en-US" sz="2400" dirty="0" smtClean="0">
                <a:latin typeface="幼圆" pitchFamily="49" charset="-122"/>
                <a:ea typeface="幼圆" pitchFamily="49" charset="-122"/>
              </a:rPr>
              <a:t>单</a:t>
            </a:r>
            <a:r>
              <a:rPr lang="en-US" altLang="zh-CN" sz="2400" dirty="0" smtClean="0">
                <a:latin typeface="幼圆" pitchFamily="49" charset="-122"/>
                <a:ea typeface="幼圆" pitchFamily="49" charset="-122"/>
              </a:rPr>
              <a:t>-</a:t>
            </a:r>
            <a:r>
              <a:rPr lang="zh-CN" altLang="en-US" sz="2400" dirty="0" smtClean="0">
                <a:latin typeface="幼圆" pitchFamily="49" charset="-122"/>
                <a:ea typeface="幼圆" pitchFamily="49" charset="-122"/>
              </a:rPr>
              <a:t>小</a:t>
            </a:r>
            <a:endParaRPr lang="zh-CN" altLang="en-US" sz="2400" dirty="0">
              <a:latin typeface="幼圆" pitchFamily="49" charset="-122"/>
              <a:ea typeface="幼圆" pitchFamily="49" charset="-122"/>
            </a:endParaRPr>
          </a:p>
        </p:txBody>
      </p:sp>
      <p:sp>
        <p:nvSpPr>
          <p:cNvPr id="8" name="TextBox 7"/>
          <p:cNvSpPr txBox="1"/>
          <p:nvPr/>
        </p:nvSpPr>
        <p:spPr>
          <a:xfrm>
            <a:off x="3203848" y="3708723"/>
            <a:ext cx="1944216" cy="424732"/>
          </a:xfrm>
          <a:prstGeom prst="rect">
            <a:avLst/>
          </a:prstGeom>
          <a:noFill/>
        </p:spPr>
        <p:txBody>
          <a:bodyPr wrap="square" rtlCol="0">
            <a:spAutoFit/>
          </a:bodyPr>
          <a:lstStyle/>
          <a:p>
            <a:pPr algn="ctr"/>
            <a:r>
              <a:rPr lang="zh-CN" altLang="en-US" sz="2400" dirty="0" smtClean="0">
                <a:latin typeface="幼圆" pitchFamily="49" charset="-122"/>
                <a:ea typeface="幼圆" pitchFamily="49" charset="-122"/>
              </a:rPr>
              <a:t>总价</a:t>
            </a:r>
            <a:r>
              <a:rPr lang="en-US" altLang="zh-CN" sz="2400" dirty="0" smtClean="0">
                <a:latin typeface="幼圆" pitchFamily="49" charset="-122"/>
                <a:ea typeface="幼圆" pitchFamily="49" charset="-122"/>
              </a:rPr>
              <a:t>-</a:t>
            </a:r>
            <a:r>
              <a:rPr lang="zh-CN" altLang="en-US" sz="2400" dirty="0" smtClean="0">
                <a:latin typeface="幼圆" pitchFamily="49" charset="-122"/>
                <a:ea typeface="幼圆" pitchFamily="49" charset="-122"/>
              </a:rPr>
              <a:t>大、小</a:t>
            </a:r>
            <a:endParaRPr lang="zh-CN" altLang="en-US" sz="2400" dirty="0">
              <a:latin typeface="幼圆" pitchFamily="49" charset="-122"/>
              <a:ea typeface="幼圆" pitchFamily="49" charset="-122"/>
            </a:endParaRPr>
          </a:p>
        </p:txBody>
      </p:sp>
      <p:sp>
        <p:nvSpPr>
          <p:cNvPr id="9" name="线形标注 1 8"/>
          <p:cNvSpPr/>
          <p:nvPr/>
        </p:nvSpPr>
        <p:spPr bwMode="auto">
          <a:xfrm>
            <a:off x="3707904" y="5412990"/>
            <a:ext cx="1368152" cy="504056"/>
          </a:xfrm>
          <a:prstGeom prst="borderCallout1">
            <a:avLst>
              <a:gd name="adj1" fmla="val -40405"/>
              <a:gd name="adj2" fmla="val 49400"/>
              <a:gd name="adj3" fmla="val -92571"/>
              <a:gd name="adj4" fmla="val 48731"/>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342900" marR="0" indent="-342900" algn="ctr" defTabSz="914400" rtl="0" eaLnBrk="1" fontAlgn="base" latinLnBrk="0" hangingPunct="1">
              <a:lnSpc>
                <a:spcPct val="90000"/>
              </a:lnSpc>
              <a:spcBef>
                <a:spcPct val="20000"/>
              </a:spcBef>
              <a:spcAft>
                <a:spcPct val="0"/>
              </a:spcAft>
              <a:buClr>
                <a:schemeClr val="hlink"/>
              </a:buClr>
              <a:buSzTx/>
              <a:buFont typeface="Wingdings" panose="05000000000000000000" pitchFamily="2" charset="2"/>
              <a:buNone/>
            </a:pPr>
            <a:r>
              <a:rPr kumimoji="0" lang="en-US" altLang="zh-CN" sz="2400" b="0" i="0" u="none" strike="noStrike" cap="none" normalizeH="0" baseline="0" dirty="0" smtClean="0">
                <a:ln>
                  <a:noFill/>
                </a:ln>
                <a:solidFill>
                  <a:schemeClr val="tx1"/>
                </a:solidFill>
                <a:effectLst/>
                <a:latin typeface="幼圆" pitchFamily="49" charset="-122"/>
                <a:ea typeface="幼圆" pitchFamily="49" charset="-122"/>
              </a:rPr>
              <a:t>1200</a:t>
            </a:r>
            <a:r>
              <a:rPr kumimoji="0" lang="zh-CN" altLang="en-US" sz="2400" b="0" i="0" u="none" strike="noStrike" cap="none" normalizeH="0" baseline="0" dirty="0" smtClean="0">
                <a:ln>
                  <a:noFill/>
                </a:ln>
                <a:solidFill>
                  <a:schemeClr val="tx1"/>
                </a:solidFill>
                <a:effectLst/>
                <a:latin typeface="幼圆" pitchFamily="49" charset="-122"/>
                <a:ea typeface="幼圆" pitchFamily="49" charset="-122"/>
              </a:rPr>
              <a:t>万</a:t>
            </a:r>
          </a:p>
        </p:txBody>
      </p:sp>
      <p:sp>
        <p:nvSpPr>
          <p:cNvPr id="10" name="线形标注 1 9"/>
          <p:cNvSpPr/>
          <p:nvPr/>
        </p:nvSpPr>
        <p:spPr bwMode="auto">
          <a:xfrm>
            <a:off x="5940152" y="5484998"/>
            <a:ext cx="1512168" cy="576064"/>
          </a:xfrm>
          <a:prstGeom prst="borderCallout1">
            <a:avLst>
              <a:gd name="adj1" fmla="val -40405"/>
              <a:gd name="adj2" fmla="val 49400"/>
              <a:gd name="adj3" fmla="val -92571"/>
              <a:gd name="adj4" fmla="val 48731"/>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342900" marR="0" indent="-342900" algn="ctr" defTabSz="914400" rtl="0" eaLnBrk="1" fontAlgn="base" latinLnBrk="0" hangingPunct="1">
              <a:lnSpc>
                <a:spcPct val="90000"/>
              </a:lnSpc>
              <a:spcBef>
                <a:spcPct val="20000"/>
              </a:spcBef>
              <a:spcAft>
                <a:spcPct val="0"/>
              </a:spcAft>
              <a:buClr>
                <a:schemeClr val="hlink"/>
              </a:buClr>
              <a:buSzTx/>
              <a:buFont typeface="Wingdings" panose="05000000000000000000" pitchFamily="2" charset="2"/>
              <a:buNone/>
            </a:pPr>
            <a:r>
              <a:rPr kumimoji="0" lang="zh-CN" altLang="en-US" sz="2400" b="0" i="0" u="none" strike="noStrike" cap="none" normalizeH="0" baseline="0" dirty="0" smtClean="0">
                <a:ln>
                  <a:noFill/>
                </a:ln>
                <a:solidFill>
                  <a:srgbClr val="00B050"/>
                </a:solidFill>
                <a:effectLst/>
                <a:latin typeface="幼圆" pitchFamily="49" charset="-122"/>
                <a:ea typeface="幼圆" pitchFamily="49" charset="-122"/>
              </a:rPr>
              <a:t>算术偏差</a:t>
            </a:r>
            <a:endParaRPr kumimoji="0" lang="en-US" altLang="zh-CN" sz="2400" b="0" i="0" u="none" strike="noStrike" cap="none" normalizeH="0" baseline="0" dirty="0" smtClean="0">
              <a:ln>
                <a:noFill/>
              </a:ln>
              <a:solidFill>
                <a:srgbClr val="00B050"/>
              </a:solidFill>
              <a:effectLst/>
              <a:latin typeface="幼圆" pitchFamily="49" charset="-122"/>
              <a:ea typeface="幼圆" pitchFamily="49" charset="-122"/>
            </a:endParaRPr>
          </a:p>
          <a:p>
            <a:pPr marL="342900" marR="0" indent="-342900" algn="ctr" defTabSz="914400" rtl="0" eaLnBrk="1" fontAlgn="base" latinLnBrk="0" hangingPunct="1">
              <a:lnSpc>
                <a:spcPct val="90000"/>
              </a:lnSpc>
              <a:spcBef>
                <a:spcPct val="20000"/>
              </a:spcBef>
              <a:spcAft>
                <a:spcPct val="0"/>
              </a:spcAft>
              <a:buClr>
                <a:schemeClr val="hlink"/>
              </a:buClr>
              <a:buSzTx/>
              <a:buFont typeface="Wingdings" panose="05000000000000000000" pitchFamily="2" charset="2"/>
              <a:buNone/>
            </a:pPr>
            <a:r>
              <a:rPr kumimoji="0" lang="en-US" altLang="zh-CN" sz="2400" b="0" i="0" u="none" strike="noStrike" cap="none" normalizeH="0" baseline="0" dirty="0" smtClean="0">
                <a:ln>
                  <a:noFill/>
                </a:ln>
                <a:solidFill>
                  <a:schemeClr val="tx1"/>
                </a:solidFill>
                <a:effectLst/>
                <a:latin typeface="幼圆" pitchFamily="49" charset="-122"/>
                <a:ea typeface="幼圆" pitchFamily="49" charset="-122"/>
              </a:rPr>
              <a:t>1100</a:t>
            </a:r>
            <a:r>
              <a:rPr kumimoji="0" lang="zh-CN" altLang="en-US" sz="2400" b="0" i="0" u="none" strike="noStrike" cap="none" normalizeH="0" baseline="0" dirty="0" smtClean="0">
                <a:ln>
                  <a:noFill/>
                </a:ln>
                <a:solidFill>
                  <a:schemeClr val="tx1"/>
                </a:solidFill>
                <a:effectLst/>
                <a:latin typeface="幼圆" pitchFamily="49" charset="-122"/>
                <a:ea typeface="幼圆" pitchFamily="49" charset="-122"/>
              </a:rPr>
              <a:t>万</a:t>
            </a:r>
          </a:p>
        </p:txBody>
      </p:sp>
      <p:sp>
        <p:nvSpPr>
          <p:cNvPr id="11" name="线形标注 1 10"/>
          <p:cNvSpPr/>
          <p:nvPr/>
        </p:nvSpPr>
        <p:spPr bwMode="auto">
          <a:xfrm>
            <a:off x="7596336" y="4836926"/>
            <a:ext cx="1547664" cy="576064"/>
          </a:xfrm>
          <a:prstGeom prst="borderCallout1">
            <a:avLst>
              <a:gd name="adj1" fmla="val 28609"/>
              <a:gd name="adj2" fmla="val -9041"/>
              <a:gd name="adj3" fmla="val 31654"/>
              <a:gd name="adj4" fmla="val -26821"/>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342900" marR="0" indent="-342900" defTabSz="914400" rtl="0" eaLnBrk="1" fontAlgn="base" latinLnBrk="0" hangingPunct="1">
              <a:lnSpc>
                <a:spcPct val="90000"/>
              </a:lnSpc>
              <a:spcBef>
                <a:spcPct val="20000"/>
              </a:spcBef>
              <a:spcAft>
                <a:spcPct val="0"/>
              </a:spcAft>
              <a:buClr>
                <a:schemeClr val="hlink"/>
              </a:buClr>
              <a:buSzTx/>
              <a:buFont typeface="Wingdings" panose="05000000000000000000" pitchFamily="2" charset="2"/>
              <a:buNone/>
            </a:pPr>
            <a:r>
              <a:rPr kumimoji="0" lang="zh-CN" altLang="en-US" sz="2400" b="0" i="0" u="none" strike="noStrike" cap="none" normalizeH="0" baseline="0" dirty="0" smtClean="0">
                <a:ln>
                  <a:noFill/>
                </a:ln>
                <a:solidFill>
                  <a:srgbClr val="00B050"/>
                </a:solidFill>
                <a:effectLst/>
                <a:latin typeface="幼圆" pitchFamily="49" charset="-122"/>
                <a:ea typeface="幼圆" pitchFamily="49" charset="-122"/>
              </a:rPr>
              <a:t>供货范围</a:t>
            </a:r>
            <a:endParaRPr kumimoji="0" lang="en-US" altLang="zh-CN" sz="2400" b="0" i="0" u="none" strike="noStrike" cap="none" normalizeH="0" baseline="0" dirty="0" smtClean="0">
              <a:ln>
                <a:noFill/>
              </a:ln>
              <a:solidFill>
                <a:srgbClr val="00B050"/>
              </a:solidFill>
              <a:effectLst/>
              <a:latin typeface="幼圆" pitchFamily="49" charset="-122"/>
              <a:ea typeface="幼圆" pitchFamily="49" charset="-122"/>
            </a:endParaRPr>
          </a:p>
          <a:p>
            <a:pPr marL="342900" marR="0" indent="-342900" defTabSz="914400" rtl="0" eaLnBrk="1" fontAlgn="base" latinLnBrk="0" hangingPunct="1">
              <a:lnSpc>
                <a:spcPct val="90000"/>
              </a:lnSpc>
              <a:spcBef>
                <a:spcPct val="20000"/>
              </a:spcBef>
              <a:spcAft>
                <a:spcPct val="0"/>
              </a:spcAft>
              <a:buClr>
                <a:schemeClr val="hlink"/>
              </a:buClr>
              <a:buSzTx/>
              <a:buFont typeface="Wingdings" panose="05000000000000000000" pitchFamily="2" charset="2"/>
              <a:buNone/>
            </a:pPr>
            <a:r>
              <a:rPr lang="en-US" altLang="zh-CN" sz="2400" dirty="0" smtClean="0">
                <a:latin typeface="幼圆" pitchFamily="49" charset="-122"/>
                <a:ea typeface="幼圆" pitchFamily="49" charset="-122"/>
              </a:rPr>
              <a:t>0~400</a:t>
            </a:r>
            <a:r>
              <a:rPr kumimoji="0" lang="zh-CN" altLang="en-US" sz="2400" b="0" i="0" u="none" strike="noStrike" cap="none" normalizeH="0" baseline="0" dirty="0" smtClean="0">
                <a:ln>
                  <a:noFill/>
                </a:ln>
                <a:solidFill>
                  <a:schemeClr val="tx1"/>
                </a:solidFill>
                <a:effectLst/>
                <a:latin typeface="幼圆" pitchFamily="49" charset="-122"/>
                <a:ea typeface="幼圆" pitchFamily="49" charset="-122"/>
              </a:rPr>
              <a:t>万</a:t>
            </a:r>
          </a:p>
        </p:txBody>
      </p:sp>
      <p:sp>
        <p:nvSpPr>
          <p:cNvPr id="12" name="TextBox 11"/>
          <p:cNvSpPr txBox="1"/>
          <p:nvPr/>
        </p:nvSpPr>
        <p:spPr>
          <a:xfrm>
            <a:off x="7596336" y="5629014"/>
            <a:ext cx="1368152" cy="1237262"/>
          </a:xfrm>
          <a:prstGeom prst="rect">
            <a:avLst/>
          </a:prstGeom>
          <a:noFill/>
        </p:spPr>
        <p:txBody>
          <a:bodyPr wrap="square" rtlCol="0">
            <a:spAutoFit/>
          </a:bodyPr>
          <a:lstStyle/>
          <a:p>
            <a:r>
              <a:rPr lang="en-US" altLang="zh-CN" sz="2400" dirty="0" smtClean="0">
                <a:latin typeface="幼圆" pitchFamily="49" charset="-122"/>
                <a:ea typeface="幼圆" pitchFamily="49" charset="-122"/>
              </a:rPr>
              <a:t>+150</a:t>
            </a:r>
          </a:p>
          <a:p>
            <a:r>
              <a:rPr lang="en-US" altLang="zh-CN" sz="2400" dirty="0" smtClean="0">
                <a:latin typeface="幼圆" pitchFamily="49" charset="-122"/>
                <a:ea typeface="幼圆" pitchFamily="49" charset="-122"/>
              </a:rPr>
              <a:t>+180</a:t>
            </a:r>
          </a:p>
          <a:p>
            <a:r>
              <a:rPr lang="en-US" altLang="zh-CN" sz="2400" dirty="0" smtClean="0">
                <a:latin typeface="幼圆" pitchFamily="49" charset="-122"/>
                <a:ea typeface="幼圆" pitchFamily="49" charset="-122"/>
              </a:rPr>
              <a:t>+220</a:t>
            </a:r>
            <a:endParaRPr lang="zh-CN" altLang="en-US" sz="2400" dirty="0">
              <a:latin typeface="幼圆" pitchFamily="49" charset="-122"/>
              <a:ea typeface="幼圆" pitchFamily="49" charset="-122"/>
            </a:endParaRPr>
          </a:p>
        </p:txBody>
      </p:sp>
      <p:cxnSp>
        <p:nvCxnSpPr>
          <p:cNvPr id="14" name="直接连接符 13"/>
          <p:cNvCxnSpPr/>
          <p:nvPr/>
        </p:nvCxnSpPr>
        <p:spPr bwMode="auto">
          <a:xfrm>
            <a:off x="7308304" y="5052950"/>
            <a:ext cx="288032" cy="0"/>
          </a:xfrm>
          <a:prstGeom prst="line">
            <a:avLst/>
          </a:prstGeom>
          <a:noFill/>
          <a:ln w="9525" cap="flat" cmpd="sng" algn="ctr">
            <a:solidFill>
              <a:srgbClr val="333300"/>
            </a:solidFill>
            <a:prstDash val="solid"/>
            <a:round/>
            <a:headEnd type="none" w="med" len="med"/>
            <a:tailEnd type="none" w="med" len="med"/>
          </a:ln>
          <a:effectLst/>
        </p:spPr>
      </p:cxnSp>
      <p:cxnSp>
        <p:nvCxnSpPr>
          <p:cNvPr id="16" name="直接连接符 15"/>
          <p:cNvCxnSpPr/>
          <p:nvPr/>
        </p:nvCxnSpPr>
        <p:spPr bwMode="auto">
          <a:xfrm>
            <a:off x="6660232" y="5196966"/>
            <a:ext cx="0" cy="360040"/>
          </a:xfrm>
          <a:prstGeom prst="line">
            <a:avLst/>
          </a:prstGeom>
          <a:no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252536" y="4788843"/>
            <a:ext cx="1728192" cy="480131"/>
          </a:xfrm>
          <a:prstGeom prst="rect">
            <a:avLst/>
          </a:prstGeom>
          <a:noFill/>
        </p:spPr>
        <p:txBody>
          <a:bodyPr wrap="square" rtlCol="0">
            <a:spAutoFit/>
          </a:bodyPr>
          <a:lstStyle/>
          <a:p>
            <a:pPr algn="r"/>
            <a:r>
              <a:rPr lang="zh-CN" altLang="en-US" sz="2800" dirty="0" smtClean="0">
                <a:solidFill>
                  <a:srgbClr val="00B050"/>
                </a:solidFill>
                <a:latin typeface="楷体" panose="02010609060101010101" pitchFamily="49" charset="-122"/>
                <a:ea typeface="楷体" panose="02010609060101010101" pitchFamily="49" charset="-122"/>
              </a:rPr>
              <a:t>中标价</a:t>
            </a:r>
            <a:r>
              <a:rPr lang="en-US" altLang="zh-CN" sz="2800" dirty="0" smtClean="0">
                <a:solidFill>
                  <a:srgbClr val="00B050"/>
                </a:solidFill>
                <a:latin typeface="楷体" panose="02010609060101010101" pitchFamily="49" charset="-122"/>
                <a:ea typeface="楷体" panose="02010609060101010101" pitchFamily="49" charset="-122"/>
              </a:rPr>
              <a:t>=</a:t>
            </a:r>
            <a:endParaRPr lang="zh-CN" altLang="en-US" sz="2800" dirty="0">
              <a:solidFill>
                <a:srgbClr val="00B050"/>
              </a:solidFill>
              <a:latin typeface="楷体" panose="02010609060101010101" pitchFamily="49" charset="-122"/>
              <a:ea typeface="楷体" panose="02010609060101010101" pitchFamily="49" charset="-122"/>
            </a:endParaRPr>
          </a:p>
        </p:txBody>
      </p:sp>
      <p:sp>
        <p:nvSpPr>
          <p:cNvPr id="20" name="TextBox 19"/>
          <p:cNvSpPr txBox="1"/>
          <p:nvPr/>
        </p:nvSpPr>
        <p:spPr>
          <a:xfrm>
            <a:off x="2483768" y="1052736"/>
            <a:ext cx="1224136" cy="424732"/>
          </a:xfrm>
          <a:prstGeom prst="rect">
            <a:avLst/>
          </a:prstGeom>
          <a:noFill/>
        </p:spPr>
        <p:txBody>
          <a:bodyPr wrap="square" rtlCol="0">
            <a:spAutoFit/>
          </a:bodyPr>
          <a:lstStyle/>
          <a:p>
            <a:r>
              <a:rPr lang="zh-CN" altLang="en-US" sz="2400" dirty="0" smtClean="0">
                <a:solidFill>
                  <a:srgbClr val="FF0000"/>
                </a:solidFill>
              </a:rPr>
              <a:t>合同价</a:t>
            </a:r>
            <a:endParaRPr lang="zh-CN" altLang="en-US" sz="2400" dirty="0">
              <a:solidFill>
                <a:srgbClr val="FF0000"/>
              </a:solidFill>
            </a:endParaRPr>
          </a:p>
        </p:txBody>
      </p:sp>
      <p:sp>
        <p:nvSpPr>
          <p:cNvPr id="21" name="TextBox 20"/>
          <p:cNvSpPr txBox="1"/>
          <p:nvPr/>
        </p:nvSpPr>
        <p:spPr>
          <a:xfrm>
            <a:off x="6192180" y="1052736"/>
            <a:ext cx="1116124" cy="424732"/>
          </a:xfrm>
          <a:prstGeom prst="rect">
            <a:avLst/>
          </a:prstGeom>
          <a:noFill/>
        </p:spPr>
        <p:txBody>
          <a:bodyPr wrap="square" rtlCol="0">
            <a:spAutoFit/>
          </a:bodyPr>
          <a:lstStyle/>
          <a:p>
            <a:r>
              <a:rPr lang="zh-CN" altLang="en-US" sz="2400" dirty="0" smtClean="0">
                <a:solidFill>
                  <a:srgbClr val="FF0000"/>
                </a:solidFill>
              </a:rPr>
              <a:t>评标</a:t>
            </a:r>
            <a:endParaRPr lang="zh-CN" altLang="en-US" sz="2400" dirty="0">
              <a:solidFill>
                <a:srgbClr val="FF0000"/>
              </a:solidFill>
            </a:endParaRPr>
          </a:p>
        </p:txBody>
      </p:sp>
      <p:sp>
        <p:nvSpPr>
          <p:cNvPr id="17" name="虚尾箭头 16"/>
          <p:cNvSpPr/>
          <p:nvPr/>
        </p:nvSpPr>
        <p:spPr bwMode="auto">
          <a:xfrm>
            <a:off x="2627784" y="1340768"/>
            <a:ext cx="234026" cy="278740"/>
          </a:xfrm>
          <a:prstGeom prst="stripedRightArrow">
            <a:avLst/>
          </a:prstGeom>
          <a:solidFill>
            <a:schemeClr val="tx2">
              <a:lumMod val="95000"/>
              <a:lumOff val="5000"/>
            </a:schemeClr>
          </a:solidFill>
          <a:ln w="9525" cap="flat" cmpd="sng" algn="ctr">
            <a:noFill/>
            <a:prstDash val="solid"/>
            <a:round/>
            <a:headEnd type="none" w="med" len="med"/>
            <a:tailEnd type="none" w="med" len="med"/>
          </a:ln>
          <a:effectLst/>
          <a:scene3d>
            <a:camera prst="orthographicFront">
              <a:rot lat="0" lon="0" rev="2700000"/>
            </a:camera>
            <a:lightRig rig="threePt" dir="t"/>
          </a:scene3d>
        </p:spPr>
        <p:txBody>
          <a:bodyPr vert="horz" wrap="square" lIns="91440" tIns="45720" rIns="91440" bIns="45720" numCol="1" rtlCol="0" anchor="t" anchorCtr="0" compatLnSpc="1"/>
          <a:lstStyle/>
          <a:p>
            <a:pPr marL="342900" marR="0" indent="-342900" algn="l" defTabSz="914400" rtl="0" eaLnBrk="1" fontAlgn="base" latinLnBrk="0" hangingPunct="1">
              <a:lnSpc>
                <a:spcPct val="90000"/>
              </a:lnSpc>
              <a:spcBef>
                <a:spcPct val="20000"/>
              </a:spcBef>
              <a:spcAft>
                <a:spcPct val="0"/>
              </a:spcAft>
              <a:buClr>
                <a:schemeClr val="hlink"/>
              </a:buClr>
              <a:buSzTx/>
              <a:buFont typeface="Wingdings" panose="05000000000000000000" pitchFamily="2" charset="2"/>
              <a:buNone/>
            </a:pPr>
            <a:endParaRPr kumimoji="0" lang="zh-CN" alt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22" name="虚尾箭头 21"/>
          <p:cNvSpPr/>
          <p:nvPr/>
        </p:nvSpPr>
        <p:spPr bwMode="auto">
          <a:xfrm>
            <a:off x="6228184" y="1340768"/>
            <a:ext cx="234026" cy="278740"/>
          </a:xfrm>
          <a:prstGeom prst="stripedRightArrow">
            <a:avLst/>
          </a:prstGeom>
          <a:solidFill>
            <a:schemeClr val="tx2">
              <a:lumMod val="95000"/>
              <a:lumOff val="5000"/>
            </a:schemeClr>
          </a:solidFill>
          <a:ln w="9525" cap="flat" cmpd="sng" algn="ctr">
            <a:noFill/>
            <a:prstDash val="solid"/>
            <a:round/>
            <a:headEnd type="none" w="med" len="med"/>
            <a:tailEnd type="none" w="med" len="med"/>
          </a:ln>
          <a:effectLst/>
          <a:scene3d>
            <a:camera prst="orthographicFront">
              <a:rot lat="0" lon="0" rev="2700000"/>
            </a:camera>
            <a:lightRig rig="threePt" dir="t"/>
          </a:scene3d>
        </p:spPr>
        <p:txBody>
          <a:bodyPr vert="horz" wrap="square" lIns="91440" tIns="45720" rIns="91440" bIns="45720" numCol="1" rtlCol="0" anchor="t" anchorCtr="0" compatLnSpc="1"/>
          <a:lstStyle/>
          <a:p>
            <a:pPr marL="342900" marR="0" indent="-342900" algn="l" defTabSz="914400" rtl="0" eaLnBrk="1" fontAlgn="base" latinLnBrk="0" hangingPunct="1">
              <a:lnSpc>
                <a:spcPct val="90000"/>
              </a:lnSpc>
              <a:spcBef>
                <a:spcPct val="20000"/>
              </a:spcBef>
              <a:spcAft>
                <a:spcPct val="0"/>
              </a:spcAft>
              <a:buClr>
                <a:schemeClr val="hlink"/>
              </a:buClr>
              <a:buSzTx/>
              <a:buFont typeface="Wingdings" panose="05000000000000000000" pitchFamily="2" charset="2"/>
              <a:buNone/>
            </a:pPr>
            <a:endParaRPr kumimoji="0" lang="zh-CN" alt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8" name="矩形 17"/>
          <p:cNvSpPr/>
          <p:nvPr/>
        </p:nvSpPr>
        <p:spPr>
          <a:xfrm>
            <a:off x="3311888" y="2228789"/>
            <a:ext cx="252000" cy="480131"/>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zh-CN" altLang="en-US" sz="28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低</a:t>
            </a:r>
            <a:endParaRPr lang="zh-CN" altLang="en-US" sz="28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23" name="矩形 22"/>
          <p:cNvSpPr/>
          <p:nvPr/>
        </p:nvSpPr>
        <p:spPr>
          <a:xfrm>
            <a:off x="3347864" y="2660837"/>
            <a:ext cx="252000" cy="480131"/>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zh-CN" altLang="en-US" sz="28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高</a:t>
            </a:r>
            <a:endParaRPr lang="zh-CN" altLang="en-US" sz="28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24" name="矩形 23"/>
          <p:cNvSpPr/>
          <p:nvPr/>
        </p:nvSpPr>
        <p:spPr>
          <a:xfrm>
            <a:off x="3959960" y="2660837"/>
            <a:ext cx="252000" cy="480131"/>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zh-CN" altLang="en-US" sz="28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低</a:t>
            </a:r>
            <a:endParaRPr lang="zh-CN" altLang="en-US" sz="28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25" name="矩形 24"/>
          <p:cNvSpPr/>
          <p:nvPr/>
        </p:nvSpPr>
        <p:spPr>
          <a:xfrm>
            <a:off x="5112088" y="2660837"/>
            <a:ext cx="252000" cy="480131"/>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zh-CN" altLang="en-US" sz="28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低</a:t>
            </a:r>
            <a:endParaRPr lang="zh-CN" altLang="en-US" sz="28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26" name="矩形 25"/>
          <p:cNvSpPr/>
          <p:nvPr/>
        </p:nvSpPr>
        <p:spPr>
          <a:xfrm>
            <a:off x="5112088" y="2228789"/>
            <a:ext cx="252000" cy="480131"/>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zh-CN" altLang="en-US" sz="28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高</a:t>
            </a:r>
            <a:endParaRPr lang="zh-CN" altLang="en-US" sz="28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cxnSp>
        <p:nvCxnSpPr>
          <p:cNvPr id="28" name="直接箭头连接符 27"/>
          <p:cNvCxnSpPr/>
          <p:nvPr/>
        </p:nvCxnSpPr>
        <p:spPr bwMode="auto">
          <a:xfrm>
            <a:off x="3707904" y="2900902"/>
            <a:ext cx="180048" cy="0"/>
          </a:xfrm>
          <a:prstGeom prst="straightConnector1">
            <a:avLst/>
          </a:prstGeom>
          <a:noFill/>
          <a:ln w="25400" cap="flat" cmpd="sng" algn="ctr">
            <a:solidFill>
              <a:schemeClr val="tx1">
                <a:lumMod val="40000"/>
                <a:lumOff val="60000"/>
              </a:schemeClr>
            </a:solidFill>
            <a:prstDash val="solid"/>
            <a:round/>
            <a:headEnd type="none" w="med" len="med"/>
            <a:tailEnd type="arrow"/>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1000"/>
                                        <p:tgtEl>
                                          <p:spTgt spid="6"/>
                                        </p:tgtEl>
                                      </p:cBhvr>
                                    </p:animEffect>
                                    <p:anim calcmode="lin" valueType="num">
                                      <p:cBhvr>
                                        <p:cTn id="34" dur="1000" fill="hold"/>
                                        <p:tgtEl>
                                          <p:spTgt spid="6"/>
                                        </p:tgtEl>
                                        <p:attrNameLst>
                                          <p:attrName>ppt_x</p:attrName>
                                        </p:attrNameLst>
                                      </p:cBhvr>
                                      <p:tavLst>
                                        <p:tav tm="0">
                                          <p:val>
                                            <p:strVal val="#ppt_x"/>
                                          </p:val>
                                        </p:tav>
                                        <p:tav tm="100000">
                                          <p:val>
                                            <p:strVal val="#ppt_x"/>
                                          </p:val>
                                        </p:tav>
                                      </p:tavLst>
                                    </p:anim>
                                    <p:anim calcmode="lin" valueType="num">
                                      <p:cBhvr>
                                        <p:cTn id="3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fade">
                                      <p:cBhvr>
                                        <p:cTn id="40" dur="1000"/>
                                        <p:tgtEl>
                                          <p:spTgt spid="17"/>
                                        </p:tgtEl>
                                      </p:cBhvr>
                                    </p:animEffect>
                                    <p:anim calcmode="lin" valueType="num">
                                      <p:cBhvr>
                                        <p:cTn id="41" dur="1000" fill="hold"/>
                                        <p:tgtEl>
                                          <p:spTgt spid="17"/>
                                        </p:tgtEl>
                                        <p:attrNameLst>
                                          <p:attrName>ppt_x</p:attrName>
                                        </p:attrNameLst>
                                      </p:cBhvr>
                                      <p:tavLst>
                                        <p:tav tm="0">
                                          <p:val>
                                            <p:strVal val="#ppt_x"/>
                                          </p:val>
                                        </p:tav>
                                        <p:tav tm="100000">
                                          <p:val>
                                            <p:strVal val="#ppt_x"/>
                                          </p:val>
                                        </p:tav>
                                      </p:tavLst>
                                    </p:anim>
                                    <p:anim calcmode="lin" valueType="num">
                                      <p:cBhvr>
                                        <p:cTn id="42" dur="1000" fill="hold"/>
                                        <p:tgtEl>
                                          <p:spTgt spid="17"/>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750"/>
                                        <p:tgtEl>
                                          <p:spTgt spid="20"/>
                                        </p:tgtEl>
                                      </p:cBhvr>
                                    </p:animEffect>
                                    <p:anim calcmode="lin" valueType="num">
                                      <p:cBhvr>
                                        <p:cTn id="46" dur="750" fill="hold"/>
                                        <p:tgtEl>
                                          <p:spTgt spid="20"/>
                                        </p:tgtEl>
                                        <p:attrNameLst>
                                          <p:attrName>ppt_x</p:attrName>
                                        </p:attrNameLst>
                                      </p:cBhvr>
                                      <p:tavLst>
                                        <p:tav tm="0">
                                          <p:val>
                                            <p:strVal val="#ppt_x"/>
                                          </p:val>
                                        </p:tav>
                                        <p:tav tm="100000">
                                          <p:val>
                                            <p:strVal val="#ppt_x"/>
                                          </p:val>
                                        </p:tav>
                                      </p:tavLst>
                                    </p:anim>
                                    <p:anim calcmode="lin" valueType="num">
                                      <p:cBhvr>
                                        <p:cTn id="47" dur="75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fade">
                                      <p:cBhvr>
                                        <p:cTn id="52" dur="1000"/>
                                        <p:tgtEl>
                                          <p:spTgt spid="22"/>
                                        </p:tgtEl>
                                      </p:cBhvr>
                                    </p:animEffect>
                                    <p:anim calcmode="lin" valueType="num">
                                      <p:cBhvr>
                                        <p:cTn id="53" dur="1000" fill="hold"/>
                                        <p:tgtEl>
                                          <p:spTgt spid="22"/>
                                        </p:tgtEl>
                                        <p:attrNameLst>
                                          <p:attrName>ppt_x</p:attrName>
                                        </p:attrNameLst>
                                      </p:cBhvr>
                                      <p:tavLst>
                                        <p:tav tm="0">
                                          <p:val>
                                            <p:strVal val="#ppt_x"/>
                                          </p:val>
                                        </p:tav>
                                        <p:tav tm="100000">
                                          <p:val>
                                            <p:strVal val="#ppt_x"/>
                                          </p:val>
                                        </p:tav>
                                      </p:tavLst>
                                    </p:anim>
                                    <p:anim calcmode="lin" valueType="num">
                                      <p:cBhvr>
                                        <p:cTn id="54" dur="1000" fill="hold"/>
                                        <p:tgtEl>
                                          <p:spTgt spid="22"/>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fade">
                                      <p:cBhvr>
                                        <p:cTn id="57" dur="1000"/>
                                        <p:tgtEl>
                                          <p:spTgt spid="21"/>
                                        </p:tgtEl>
                                      </p:cBhvr>
                                    </p:animEffect>
                                    <p:anim calcmode="lin" valueType="num">
                                      <p:cBhvr>
                                        <p:cTn id="58" dur="1000" fill="hold"/>
                                        <p:tgtEl>
                                          <p:spTgt spid="21"/>
                                        </p:tgtEl>
                                        <p:attrNameLst>
                                          <p:attrName>ppt_x</p:attrName>
                                        </p:attrNameLst>
                                      </p:cBhvr>
                                      <p:tavLst>
                                        <p:tav tm="0">
                                          <p:val>
                                            <p:strVal val="#ppt_x"/>
                                          </p:val>
                                        </p:tav>
                                        <p:tav tm="100000">
                                          <p:val>
                                            <p:strVal val="#ppt_x"/>
                                          </p:val>
                                        </p:tav>
                                      </p:tavLst>
                                    </p:anim>
                                    <p:anim calcmode="lin" valueType="num">
                                      <p:cBhvr>
                                        <p:cTn id="59"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9"/>
                                        </p:tgtEl>
                                        <p:attrNameLst>
                                          <p:attrName>style.visibility</p:attrName>
                                        </p:attrNameLst>
                                      </p:cBhvr>
                                      <p:to>
                                        <p:strVal val="visible"/>
                                      </p:to>
                                    </p:set>
                                    <p:animEffect transition="in" filter="fade">
                                      <p:cBhvr>
                                        <p:cTn id="64" dur="1000"/>
                                        <p:tgtEl>
                                          <p:spTgt spid="9"/>
                                        </p:tgtEl>
                                      </p:cBhvr>
                                    </p:animEffect>
                                    <p:anim calcmode="lin" valueType="num">
                                      <p:cBhvr>
                                        <p:cTn id="65" dur="1000" fill="hold"/>
                                        <p:tgtEl>
                                          <p:spTgt spid="9"/>
                                        </p:tgtEl>
                                        <p:attrNameLst>
                                          <p:attrName>ppt_x</p:attrName>
                                        </p:attrNameLst>
                                      </p:cBhvr>
                                      <p:tavLst>
                                        <p:tav tm="0">
                                          <p:val>
                                            <p:strVal val="#ppt_x"/>
                                          </p:val>
                                        </p:tav>
                                        <p:tav tm="100000">
                                          <p:val>
                                            <p:strVal val="#ppt_x"/>
                                          </p:val>
                                        </p:tav>
                                      </p:tavLst>
                                    </p:anim>
                                    <p:anim calcmode="lin" valueType="num">
                                      <p:cBhvr>
                                        <p:cTn id="6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6"/>
                                        </p:tgtEl>
                                        <p:attrNameLst>
                                          <p:attrName>style.visibility</p:attrName>
                                        </p:attrNameLst>
                                      </p:cBhvr>
                                      <p:to>
                                        <p:strVal val="visible"/>
                                      </p:to>
                                    </p:set>
                                  </p:childTnLst>
                                </p:cTn>
                              </p:par>
                              <p:par>
                                <p:cTn id="71" presetID="42" presetClass="entr" presetSubtype="0" fill="hold" grpId="0" nodeType="withEffect">
                                  <p:stCondLst>
                                    <p:cond delay="0"/>
                                  </p:stCondLst>
                                  <p:childTnLst>
                                    <p:set>
                                      <p:cBhvr>
                                        <p:cTn id="72" dur="1" fill="hold">
                                          <p:stCondLst>
                                            <p:cond delay="0"/>
                                          </p:stCondLst>
                                        </p:cTn>
                                        <p:tgtEl>
                                          <p:spTgt spid="10">
                                            <p:txEl>
                                              <p:pRg st="0" end="0"/>
                                            </p:txEl>
                                          </p:spTgt>
                                        </p:tgtEl>
                                        <p:attrNameLst>
                                          <p:attrName>style.visibility</p:attrName>
                                        </p:attrNameLst>
                                      </p:cBhvr>
                                      <p:to>
                                        <p:strVal val="visible"/>
                                      </p:to>
                                    </p:set>
                                    <p:animEffect transition="in" filter="fade">
                                      <p:cBhvr>
                                        <p:cTn id="73" dur="1000"/>
                                        <p:tgtEl>
                                          <p:spTgt spid="10">
                                            <p:txEl>
                                              <p:pRg st="0" end="0"/>
                                            </p:txEl>
                                          </p:spTgt>
                                        </p:tgtEl>
                                      </p:cBhvr>
                                    </p:animEffect>
                                    <p:anim calcmode="lin" valueType="num">
                                      <p:cBhvr>
                                        <p:cTn id="74"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75"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10">
                                            <p:txEl>
                                              <p:pRg st="1" end="1"/>
                                            </p:txEl>
                                          </p:spTgt>
                                        </p:tgtEl>
                                        <p:attrNameLst>
                                          <p:attrName>style.visibility</p:attrName>
                                        </p:attrNameLst>
                                      </p:cBhvr>
                                      <p:to>
                                        <p:strVal val="visible"/>
                                      </p:to>
                                    </p:set>
                                    <p:animEffect transition="in" filter="fade">
                                      <p:cBhvr>
                                        <p:cTn id="80" dur="1000"/>
                                        <p:tgtEl>
                                          <p:spTgt spid="10">
                                            <p:txEl>
                                              <p:pRg st="1" end="1"/>
                                            </p:txEl>
                                          </p:spTgt>
                                        </p:tgtEl>
                                      </p:cBhvr>
                                    </p:animEffect>
                                    <p:anim calcmode="lin" valueType="num">
                                      <p:cBhvr>
                                        <p:cTn id="81"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82"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14"/>
                                        </p:tgtEl>
                                        <p:attrNameLst>
                                          <p:attrName>style.visibility</p:attrName>
                                        </p:attrNameLst>
                                      </p:cBhvr>
                                      <p:to>
                                        <p:strVal val="visible"/>
                                      </p:to>
                                    </p:set>
                                  </p:childTnLst>
                                </p:cTn>
                              </p:par>
                              <p:par>
                                <p:cTn id="87" presetID="42" presetClass="entr" presetSubtype="0" fill="hold" grpId="0" nodeType="withEffect">
                                  <p:stCondLst>
                                    <p:cond delay="0"/>
                                  </p:stCondLst>
                                  <p:childTnLst>
                                    <p:set>
                                      <p:cBhvr>
                                        <p:cTn id="88" dur="1" fill="hold">
                                          <p:stCondLst>
                                            <p:cond delay="0"/>
                                          </p:stCondLst>
                                        </p:cTn>
                                        <p:tgtEl>
                                          <p:spTgt spid="11">
                                            <p:txEl>
                                              <p:pRg st="0" end="0"/>
                                            </p:txEl>
                                          </p:spTgt>
                                        </p:tgtEl>
                                        <p:attrNameLst>
                                          <p:attrName>style.visibility</p:attrName>
                                        </p:attrNameLst>
                                      </p:cBhvr>
                                      <p:to>
                                        <p:strVal val="visible"/>
                                      </p:to>
                                    </p:set>
                                    <p:animEffect transition="in" filter="fade">
                                      <p:cBhvr>
                                        <p:cTn id="89" dur="1000"/>
                                        <p:tgtEl>
                                          <p:spTgt spid="11">
                                            <p:txEl>
                                              <p:pRg st="0" end="0"/>
                                            </p:txEl>
                                          </p:spTgt>
                                        </p:tgtEl>
                                      </p:cBhvr>
                                    </p:animEffect>
                                    <p:anim calcmode="lin" valueType="num">
                                      <p:cBhvr>
                                        <p:cTn id="90"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1"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grpId="0" nodeType="clickEffect">
                                  <p:stCondLst>
                                    <p:cond delay="0"/>
                                  </p:stCondLst>
                                  <p:childTnLst>
                                    <p:set>
                                      <p:cBhvr>
                                        <p:cTn id="95" dur="1" fill="hold">
                                          <p:stCondLst>
                                            <p:cond delay="0"/>
                                          </p:stCondLst>
                                        </p:cTn>
                                        <p:tgtEl>
                                          <p:spTgt spid="11">
                                            <p:txEl>
                                              <p:pRg st="1" end="1"/>
                                            </p:txEl>
                                          </p:spTgt>
                                        </p:tgtEl>
                                        <p:attrNameLst>
                                          <p:attrName>style.visibility</p:attrName>
                                        </p:attrNameLst>
                                      </p:cBhvr>
                                      <p:to>
                                        <p:strVal val="visible"/>
                                      </p:to>
                                    </p:set>
                                    <p:animEffect transition="in" filter="fade">
                                      <p:cBhvr>
                                        <p:cTn id="96" dur="1000"/>
                                        <p:tgtEl>
                                          <p:spTgt spid="11">
                                            <p:txEl>
                                              <p:pRg st="1" end="1"/>
                                            </p:txEl>
                                          </p:spTgt>
                                        </p:tgtEl>
                                      </p:cBhvr>
                                    </p:animEffect>
                                    <p:anim calcmode="lin" valueType="num">
                                      <p:cBhvr>
                                        <p:cTn id="97"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98"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42" presetClass="entr" presetSubtype="0" fill="hold" grpId="0" nodeType="clickEffect">
                                  <p:stCondLst>
                                    <p:cond delay="0"/>
                                  </p:stCondLst>
                                  <p:childTnLst>
                                    <p:set>
                                      <p:cBhvr>
                                        <p:cTn id="102" dur="1" fill="hold">
                                          <p:stCondLst>
                                            <p:cond delay="0"/>
                                          </p:stCondLst>
                                        </p:cTn>
                                        <p:tgtEl>
                                          <p:spTgt spid="12">
                                            <p:txEl>
                                              <p:pRg st="0" end="0"/>
                                            </p:txEl>
                                          </p:spTgt>
                                        </p:tgtEl>
                                        <p:attrNameLst>
                                          <p:attrName>style.visibility</p:attrName>
                                        </p:attrNameLst>
                                      </p:cBhvr>
                                      <p:to>
                                        <p:strVal val="visible"/>
                                      </p:to>
                                    </p:set>
                                    <p:animEffect transition="in" filter="fade">
                                      <p:cBhvr>
                                        <p:cTn id="103" dur="1000"/>
                                        <p:tgtEl>
                                          <p:spTgt spid="12">
                                            <p:txEl>
                                              <p:pRg st="0" end="0"/>
                                            </p:txEl>
                                          </p:spTgt>
                                        </p:tgtEl>
                                      </p:cBhvr>
                                    </p:animEffect>
                                    <p:anim calcmode="lin" valueType="num">
                                      <p:cBhvr>
                                        <p:cTn id="104"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105"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42" presetClass="entr" presetSubtype="0" fill="hold" grpId="0" nodeType="clickEffect">
                                  <p:stCondLst>
                                    <p:cond delay="0"/>
                                  </p:stCondLst>
                                  <p:childTnLst>
                                    <p:set>
                                      <p:cBhvr>
                                        <p:cTn id="109" dur="1" fill="hold">
                                          <p:stCondLst>
                                            <p:cond delay="0"/>
                                          </p:stCondLst>
                                        </p:cTn>
                                        <p:tgtEl>
                                          <p:spTgt spid="12">
                                            <p:txEl>
                                              <p:pRg st="1" end="1"/>
                                            </p:txEl>
                                          </p:spTgt>
                                        </p:tgtEl>
                                        <p:attrNameLst>
                                          <p:attrName>style.visibility</p:attrName>
                                        </p:attrNameLst>
                                      </p:cBhvr>
                                      <p:to>
                                        <p:strVal val="visible"/>
                                      </p:to>
                                    </p:set>
                                    <p:animEffect transition="in" filter="fade">
                                      <p:cBhvr>
                                        <p:cTn id="110" dur="1000"/>
                                        <p:tgtEl>
                                          <p:spTgt spid="12">
                                            <p:txEl>
                                              <p:pRg st="1" end="1"/>
                                            </p:txEl>
                                          </p:spTgt>
                                        </p:tgtEl>
                                      </p:cBhvr>
                                    </p:animEffect>
                                    <p:anim calcmode="lin" valueType="num">
                                      <p:cBhvr>
                                        <p:cTn id="111"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112" dur="1000" fill="hold"/>
                                        <p:tgtEl>
                                          <p:spTgt spid="1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42" presetClass="entr" presetSubtype="0" fill="hold" grpId="0" nodeType="clickEffect">
                                  <p:stCondLst>
                                    <p:cond delay="0"/>
                                  </p:stCondLst>
                                  <p:childTnLst>
                                    <p:set>
                                      <p:cBhvr>
                                        <p:cTn id="116" dur="1" fill="hold">
                                          <p:stCondLst>
                                            <p:cond delay="0"/>
                                          </p:stCondLst>
                                        </p:cTn>
                                        <p:tgtEl>
                                          <p:spTgt spid="12">
                                            <p:txEl>
                                              <p:pRg st="2" end="2"/>
                                            </p:txEl>
                                          </p:spTgt>
                                        </p:tgtEl>
                                        <p:attrNameLst>
                                          <p:attrName>style.visibility</p:attrName>
                                        </p:attrNameLst>
                                      </p:cBhvr>
                                      <p:to>
                                        <p:strVal val="visible"/>
                                      </p:to>
                                    </p:set>
                                    <p:animEffect transition="in" filter="fade">
                                      <p:cBhvr>
                                        <p:cTn id="117" dur="1000"/>
                                        <p:tgtEl>
                                          <p:spTgt spid="12">
                                            <p:txEl>
                                              <p:pRg st="2" end="2"/>
                                            </p:txEl>
                                          </p:spTgt>
                                        </p:tgtEl>
                                      </p:cBhvr>
                                    </p:animEffect>
                                    <p:anim calcmode="lin" valueType="num">
                                      <p:cBhvr>
                                        <p:cTn id="118" dur="10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119" dur="1000" fill="hold"/>
                                        <p:tgtEl>
                                          <p:spTgt spid="1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42" presetClass="entr" presetSubtype="0" fill="hold" grpId="0" nodeType="clickEffect">
                                  <p:stCondLst>
                                    <p:cond delay="0"/>
                                  </p:stCondLst>
                                  <p:childTnLst>
                                    <p:set>
                                      <p:cBhvr>
                                        <p:cTn id="123" dur="1" fill="hold">
                                          <p:stCondLst>
                                            <p:cond delay="0"/>
                                          </p:stCondLst>
                                        </p:cTn>
                                        <p:tgtEl>
                                          <p:spTgt spid="19"/>
                                        </p:tgtEl>
                                        <p:attrNameLst>
                                          <p:attrName>style.visibility</p:attrName>
                                        </p:attrNameLst>
                                      </p:cBhvr>
                                      <p:to>
                                        <p:strVal val="visible"/>
                                      </p:to>
                                    </p:set>
                                    <p:animEffect transition="in" filter="fade">
                                      <p:cBhvr>
                                        <p:cTn id="124" dur="1000"/>
                                        <p:tgtEl>
                                          <p:spTgt spid="19"/>
                                        </p:tgtEl>
                                      </p:cBhvr>
                                    </p:animEffect>
                                    <p:anim calcmode="lin" valueType="num">
                                      <p:cBhvr>
                                        <p:cTn id="125" dur="1000" fill="hold"/>
                                        <p:tgtEl>
                                          <p:spTgt spid="19"/>
                                        </p:tgtEl>
                                        <p:attrNameLst>
                                          <p:attrName>ppt_x</p:attrName>
                                        </p:attrNameLst>
                                      </p:cBhvr>
                                      <p:tavLst>
                                        <p:tav tm="0">
                                          <p:val>
                                            <p:strVal val="#ppt_x"/>
                                          </p:val>
                                        </p:tav>
                                        <p:tav tm="100000">
                                          <p:val>
                                            <p:strVal val="#ppt_x"/>
                                          </p:val>
                                        </p:tav>
                                      </p:tavLst>
                                    </p:anim>
                                    <p:anim calcmode="lin" valueType="num">
                                      <p:cBhvr>
                                        <p:cTn id="126"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42" presetClass="entr" presetSubtype="0" fill="hold" grpId="0" nodeType="clickEffect">
                                  <p:stCondLst>
                                    <p:cond delay="0"/>
                                  </p:stCondLst>
                                  <p:childTnLst>
                                    <p:set>
                                      <p:cBhvr>
                                        <p:cTn id="130" dur="1" fill="hold">
                                          <p:stCondLst>
                                            <p:cond delay="0"/>
                                          </p:stCondLst>
                                        </p:cTn>
                                        <p:tgtEl>
                                          <p:spTgt spid="18"/>
                                        </p:tgtEl>
                                        <p:attrNameLst>
                                          <p:attrName>style.visibility</p:attrName>
                                        </p:attrNameLst>
                                      </p:cBhvr>
                                      <p:to>
                                        <p:strVal val="visible"/>
                                      </p:to>
                                    </p:set>
                                    <p:animEffect transition="in" filter="fade">
                                      <p:cBhvr>
                                        <p:cTn id="131" dur="1000"/>
                                        <p:tgtEl>
                                          <p:spTgt spid="18"/>
                                        </p:tgtEl>
                                      </p:cBhvr>
                                    </p:animEffect>
                                    <p:anim calcmode="lin" valueType="num">
                                      <p:cBhvr>
                                        <p:cTn id="132" dur="1000" fill="hold"/>
                                        <p:tgtEl>
                                          <p:spTgt spid="18"/>
                                        </p:tgtEl>
                                        <p:attrNameLst>
                                          <p:attrName>ppt_x</p:attrName>
                                        </p:attrNameLst>
                                      </p:cBhvr>
                                      <p:tavLst>
                                        <p:tav tm="0">
                                          <p:val>
                                            <p:strVal val="#ppt_x"/>
                                          </p:val>
                                        </p:tav>
                                        <p:tav tm="100000">
                                          <p:val>
                                            <p:strVal val="#ppt_x"/>
                                          </p:val>
                                        </p:tav>
                                      </p:tavLst>
                                    </p:anim>
                                    <p:anim calcmode="lin" valueType="num">
                                      <p:cBhvr>
                                        <p:cTn id="133"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34" fill="hold">
                      <p:stCondLst>
                        <p:cond delay="indefinite"/>
                      </p:stCondLst>
                      <p:childTnLst>
                        <p:par>
                          <p:cTn id="135" fill="hold">
                            <p:stCondLst>
                              <p:cond delay="0"/>
                            </p:stCondLst>
                            <p:childTnLst>
                              <p:par>
                                <p:cTn id="136" presetID="42" presetClass="entr" presetSubtype="0" fill="hold" grpId="0" nodeType="clickEffect">
                                  <p:stCondLst>
                                    <p:cond delay="0"/>
                                  </p:stCondLst>
                                  <p:childTnLst>
                                    <p:set>
                                      <p:cBhvr>
                                        <p:cTn id="137" dur="1" fill="hold">
                                          <p:stCondLst>
                                            <p:cond delay="0"/>
                                          </p:stCondLst>
                                        </p:cTn>
                                        <p:tgtEl>
                                          <p:spTgt spid="26"/>
                                        </p:tgtEl>
                                        <p:attrNameLst>
                                          <p:attrName>style.visibility</p:attrName>
                                        </p:attrNameLst>
                                      </p:cBhvr>
                                      <p:to>
                                        <p:strVal val="visible"/>
                                      </p:to>
                                    </p:set>
                                    <p:animEffect transition="in" filter="fade">
                                      <p:cBhvr>
                                        <p:cTn id="138" dur="1000"/>
                                        <p:tgtEl>
                                          <p:spTgt spid="26"/>
                                        </p:tgtEl>
                                      </p:cBhvr>
                                    </p:animEffect>
                                    <p:anim calcmode="lin" valueType="num">
                                      <p:cBhvr>
                                        <p:cTn id="139" dur="1000" fill="hold"/>
                                        <p:tgtEl>
                                          <p:spTgt spid="26"/>
                                        </p:tgtEl>
                                        <p:attrNameLst>
                                          <p:attrName>ppt_x</p:attrName>
                                        </p:attrNameLst>
                                      </p:cBhvr>
                                      <p:tavLst>
                                        <p:tav tm="0">
                                          <p:val>
                                            <p:strVal val="#ppt_x"/>
                                          </p:val>
                                        </p:tav>
                                        <p:tav tm="100000">
                                          <p:val>
                                            <p:strVal val="#ppt_x"/>
                                          </p:val>
                                        </p:tav>
                                      </p:tavLst>
                                    </p:anim>
                                    <p:anim calcmode="lin" valueType="num">
                                      <p:cBhvr>
                                        <p:cTn id="140"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42" presetClass="entr" presetSubtype="0" fill="hold" grpId="0" nodeType="clickEffect">
                                  <p:stCondLst>
                                    <p:cond delay="0"/>
                                  </p:stCondLst>
                                  <p:childTnLst>
                                    <p:set>
                                      <p:cBhvr>
                                        <p:cTn id="144" dur="1" fill="hold">
                                          <p:stCondLst>
                                            <p:cond delay="0"/>
                                          </p:stCondLst>
                                        </p:cTn>
                                        <p:tgtEl>
                                          <p:spTgt spid="23"/>
                                        </p:tgtEl>
                                        <p:attrNameLst>
                                          <p:attrName>style.visibility</p:attrName>
                                        </p:attrNameLst>
                                      </p:cBhvr>
                                      <p:to>
                                        <p:strVal val="visible"/>
                                      </p:to>
                                    </p:set>
                                    <p:animEffect transition="in" filter="fade">
                                      <p:cBhvr>
                                        <p:cTn id="145" dur="1000"/>
                                        <p:tgtEl>
                                          <p:spTgt spid="23"/>
                                        </p:tgtEl>
                                      </p:cBhvr>
                                    </p:animEffect>
                                    <p:anim calcmode="lin" valueType="num">
                                      <p:cBhvr>
                                        <p:cTn id="146" dur="1000" fill="hold"/>
                                        <p:tgtEl>
                                          <p:spTgt spid="23"/>
                                        </p:tgtEl>
                                        <p:attrNameLst>
                                          <p:attrName>ppt_x</p:attrName>
                                        </p:attrNameLst>
                                      </p:cBhvr>
                                      <p:tavLst>
                                        <p:tav tm="0">
                                          <p:val>
                                            <p:strVal val="#ppt_x"/>
                                          </p:val>
                                        </p:tav>
                                        <p:tav tm="100000">
                                          <p:val>
                                            <p:strVal val="#ppt_x"/>
                                          </p:val>
                                        </p:tav>
                                      </p:tavLst>
                                    </p:anim>
                                    <p:anim calcmode="lin" valueType="num">
                                      <p:cBhvr>
                                        <p:cTn id="147"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48" fill="hold">
                      <p:stCondLst>
                        <p:cond delay="indefinite"/>
                      </p:stCondLst>
                      <p:childTnLst>
                        <p:par>
                          <p:cTn id="149" fill="hold">
                            <p:stCondLst>
                              <p:cond delay="0"/>
                            </p:stCondLst>
                            <p:childTnLst>
                              <p:par>
                                <p:cTn id="150" presetID="42" presetClass="entr" presetSubtype="0" fill="hold" grpId="0" nodeType="clickEffect">
                                  <p:stCondLst>
                                    <p:cond delay="0"/>
                                  </p:stCondLst>
                                  <p:childTnLst>
                                    <p:set>
                                      <p:cBhvr>
                                        <p:cTn id="151" dur="1" fill="hold">
                                          <p:stCondLst>
                                            <p:cond delay="0"/>
                                          </p:stCondLst>
                                        </p:cTn>
                                        <p:tgtEl>
                                          <p:spTgt spid="25"/>
                                        </p:tgtEl>
                                        <p:attrNameLst>
                                          <p:attrName>style.visibility</p:attrName>
                                        </p:attrNameLst>
                                      </p:cBhvr>
                                      <p:to>
                                        <p:strVal val="visible"/>
                                      </p:to>
                                    </p:set>
                                    <p:animEffect transition="in" filter="fade">
                                      <p:cBhvr>
                                        <p:cTn id="152" dur="1000"/>
                                        <p:tgtEl>
                                          <p:spTgt spid="25"/>
                                        </p:tgtEl>
                                      </p:cBhvr>
                                    </p:animEffect>
                                    <p:anim calcmode="lin" valueType="num">
                                      <p:cBhvr>
                                        <p:cTn id="153" dur="1000" fill="hold"/>
                                        <p:tgtEl>
                                          <p:spTgt spid="25"/>
                                        </p:tgtEl>
                                        <p:attrNameLst>
                                          <p:attrName>ppt_x</p:attrName>
                                        </p:attrNameLst>
                                      </p:cBhvr>
                                      <p:tavLst>
                                        <p:tav tm="0">
                                          <p:val>
                                            <p:strVal val="#ppt_x"/>
                                          </p:val>
                                        </p:tav>
                                        <p:tav tm="100000">
                                          <p:val>
                                            <p:strVal val="#ppt_x"/>
                                          </p:val>
                                        </p:tav>
                                      </p:tavLst>
                                    </p:anim>
                                    <p:anim calcmode="lin" valueType="num">
                                      <p:cBhvr>
                                        <p:cTn id="154"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55" fill="hold">
                      <p:stCondLst>
                        <p:cond delay="indefinite"/>
                      </p:stCondLst>
                      <p:childTnLst>
                        <p:par>
                          <p:cTn id="156" fill="hold">
                            <p:stCondLst>
                              <p:cond delay="0"/>
                            </p:stCondLst>
                            <p:childTnLst>
                              <p:par>
                                <p:cTn id="157" presetID="42" presetClass="entr" presetSubtype="0" fill="hold" nodeType="clickEffect">
                                  <p:stCondLst>
                                    <p:cond delay="0"/>
                                  </p:stCondLst>
                                  <p:childTnLst>
                                    <p:set>
                                      <p:cBhvr>
                                        <p:cTn id="158" dur="1" fill="hold">
                                          <p:stCondLst>
                                            <p:cond delay="0"/>
                                          </p:stCondLst>
                                        </p:cTn>
                                        <p:tgtEl>
                                          <p:spTgt spid="28"/>
                                        </p:tgtEl>
                                        <p:attrNameLst>
                                          <p:attrName>style.visibility</p:attrName>
                                        </p:attrNameLst>
                                      </p:cBhvr>
                                      <p:to>
                                        <p:strVal val="visible"/>
                                      </p:to>
                                    </p:set>
                                    <p:animEffect transition="in" filter="fade">
                                      <p:cBhvr>
                                        <p:cTn id="159" dur="1000"/>
                                        <p:tgtEl>
                                          <p:spTgt spid="28"/>
                                        </p:tgtEl>
                                      </p:cBhvr>
                                    </p:animEffect>
                                    <p:anim calcmode="lin" valueType="num">
                                      <p:cBhvr>
                                        <p:cTn id="160" dur="1000" fill="hold"/>
                                        <p:tgtEl>
                                          <p:spTgt spid="28"/>
                                        </p:tgtEl>
                                        <p:attrNameLst>
                                          <p:attrName>ppt_x</p:attrName>
                                        </p:attrNameLst>
                                      </p:cBhvr>
                                      <p:tavLst>
                                        <p:tav tm="0">
                                          <p:val>
                                            <p:strVal val="#ppt_x"/>
                                          </p:val>
                                        </p:tav>
                                        <p:tav tm="100000">
                                          <p:val>
                                            <p:strVal val="#ppt_x"/>
                                          </p:val>
                                        </p:tav>
                                      </p:tavLst>
                                    </p:anim>
                                    <p:anim calcmode="lin" valueType="num">
                                      <p:cBhvr>
                                        <p:cTn id="161" dur="1000" fill="hold"/>
                                        <p:tgtEl>
                                          <p:spTgt spid="28"/>
                                        </p:tgtEl>
                                        <p:attrNameLst>
                                          <p:attrName>ppt_y</p:attrName>
                                        </p:attrNameLst>
                                      </p:cBhvr>
                                      <p:tavLst>
                                        <p:tav tm="0">
                                          <p:val>
                                            <p:strVal val="#ppt_y+.1"/>
                                          </p:val>
                                        </p:tav>
                                        <p:tav tm="100000">
                                          <p:val>
                                            <p:strVal val="#ppt_y"/>
                                          </p:val>
                                        </p:tav>
                                      </p:tavLst>
                                    </p:anim>
                                  </p:childTnLst>
                                </p:cTn>
                              </p:par>
                              <p:par>
                                <p:cTn id="162" presetID="42" presetClass="entr" presetSubtype="0" fill="hold" grpId="0" nodeType="withEffect">
                                  <p:stCondLst>
                                    <p:cond delay="0"/>
                                  </p:stCondLst>
                                  <p:childTnLst>
                                    <p:set>
                                      <p:cBhvr>
                                        <p:cTn id="163" dur="1" fill="hold">
                                          <p:stCondLst>
                                            <p:cond delay="0"/>
                                          </p:stCondLst>
                                        </p:cTn>
                                        <p:tgtEl>
                                          <p:spTgt spid="24"/>
                                        </p:tgtEl>
                                        <p:attrNameLst>
                                          <p:attrName>style.visibility</p:attrName>
                                        </p:attrNameLst>
                                      </p:cBhvr>
                                      <p:to>
                                        <p:strVal val="visible"/>
                                      </p:to>
                                    </p:set>
                                    <p:animEffect transition="in" filter="fade">
                                      <p:cBhvr>
                                        <p:cTn id="164" dur="1000"/>
                                        <p:tgtEl>
                                          <p:spTgt spid="24"/>
                                        </p:tgtEl>
                                      </p:cBhvr>
                                    </p:animEffect>
                                    <p:anim calcmode="lin" valueType="num">
                                      <p:cBhvr>
                                        <p:cTn id="165" dur="1000" fill="hold"/>
                                        <p:tgtEl>
                                          <p:spTgt spid="24"/>
                                        </p:tgtEl>
                                        <p:attrNameLst>
                                          <p:attrName>ppt_x</p:attrName>
                                        </p:attrNameLst>
                                      </p:cBhvr>
                                      <p:tavLst>
                                        <p:tav tm="0">
                                          <p:val>
                                            <p:strVal val="#ppt_x"/>
                                          </p:val>
                                        </p:tav>
                                        <p:tav tm="100000">
                                          <p:val>
                                            <p:strVal val="#ppt_x"/>
                                          </p:val>
                                        </p:tav>
                                      </p:tavLst>
                                    </p:anim>
                                    <p:anim calcmode="lin" valueType="num">
                                      <p:cBhvr>
                                        <p:cTn id="166"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build="p"/>
      <p:bldP spid="11" grpId="0" build="p"/>
      <p:bldP spid="12" grpId="0" build="p"/>
      <p:bldP spid="19" grpId="0"/>
      <p:bldP spid="20" grpId="0"/>
      <p:bldP spid="21" grpId="0"/>
      <p:bldP spid="17" grpId="0" animBg="1"/>
      <p:bldP spid="22" grpId="0" animBg="1"/>
      <p:bldP spid="18" grpId="0"/>
      <p:bldP spid="23" grpId="0"/>
      <p:bldP spid="24" grpId="0"/>
      <p:bldP spid="25" grpId="0"/>
      <p:bldP spid="26"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标题 1"/>
          <p:cNvSpPr>
            <a:spLocks noGrp="1"/>
          </p:cNvSpPr>
          <p:nvPr>
            <p:ph type="title" idx="4294967295"/>
          </p:nvPr>
        </p:nvSpPr>
        <p:spPr>
          <a:xfrm>
            <a:off x="0" y="293688"/>
            <a:ext cx="9144000" cy="563562"/>
          </a:xfrm>
        </p:spPr>
        <p:txBody>
          <a:bodyPr/>
          <a:lstStyle/>
          <a:p>
            <a:r>
              <a:rPr lang="en-US" altLang="zh-CN" dirty="0" smtClean="0">
                <a:ea typeface="宋体" panose="02010600030101010101" pitchFamily="2" charset="-122"/>
              </a:rPr>
              <a:t>《</a:t>
            </a:r>
            <a:r>
              <a:rPr lang="zh-CN" altLang="en-US" dirty="0" smtClean="0">
                <a:ea typeface="宋体" panose="02010600030101010101" pitchFamily="2" charset="-122"/>
              </a:rPr>
              <a:t>政府采购货物和服务招标投标管理办法</a:t>
            </a:r>
            <a:r>
              <a:rPr lang="en-US" altLang="zh-CN" dirty="0" smtClean="0">
                <a:ea typeface="宋体" panose="02010600030101010101" pitchFamily="2" charset="-122"/>
              </a:rPr>
              <a:t>》</a:t>
            </a:r>
            <a:br>
              <a:rPr lang="en-US" altLang="zh-CN" dirty="0" smtClean="0">
                <a:ea typeface="宋体" panose="02010600030101010101" pitchFamily="2" charset="-122"/>
              </a:rPr>
            </a:br>
            <a:r>
              <a:rPr lang="en-US" altLang="zh-CN" sz="2800" dirty="0" smtClean="0">
                <a:ea typeface="宋体" panose="02010600030101010101" pitchFamily="2" charset="-122"/>
              </a:rPr>
              <a:t>—</a:t>
            </a:r>
            <a:r>
              <a:rPr lang="zh-CN" altLang="en-US" sz="2800" dirty="0" smtClean="0">
                <a:ea typeface="宋体" panose="02010600030101010101" pitchFamily="2" charset="-122"/>
              </a:rPr>
              <a:t>投标无效</a:t>
            </a:r>
          </a:p>
        </p:txBody>
      </p:sp>
      <p:sp>
        <p:nvSpPr>
          <p:cNvPr id="293891" name="内容占位符 2"/>
          <p:cNvSpPr>
            <a:spLocks noGrp="1"/>
          </p:cNvSpPr>
          <p:nvPr>
            <p:ph idx="4294967295"/>
          </p:nvPr>
        </p:nvSpPr>
        <p:spPr>
          <a:xfrm>
            <a:off x="428596" y="1285860"/>
            <a:ext cx="8285159" cy="5715016"/>
          </a:xfrm>
        </p:spPr>
        <p:txBody>
          <a:bodyPr/>
          <a:lstStyle/>
          <a:p>
            <a:pPr marL="0" indent="0">
              <a:spcBef>
                <a:spcPts val="0"/>
              </a:spcBef>
              <a:buNone/>
            </a:pPr>
            <a:r>
              <a:rPr lang="zh-CN" altLang="en-US" sz="2400" b="1" dirty="0" smtClean="0"/>
              <a:t>第六十条</a:t>
            </a:r>
            <a:r>
              <a:rPr lang="zh-CN" altLang="en-US" sz="2400" dirty="0" smtClean="0"/>
              <a:t>　评标委员会认为投标人的报价明显低于其他通过符合性审查投标人的报价，有可能影响产品质量或者不能诚信履约的，应当要求其在评标现场合理的时间内提供书面说明，必要时提交相关证明材料；投标人不能证明其报价合理性的，评标委员会应当将其作为无效投标处理。</a:t>
            </a:r>
            <a:endParaRPr lang="en-US" altLang="zh-CN" sz="2400" dirty="0" smtClean="0"/>
          </a:p>
          <a:p>
            <a:pPr marL="0" indent="0">
              <a:spcBef>
                <a:spcPts val="0"/>
              </a:spcBef>
              <a:buNone/>
            </a:pPr>
            <a:endParaRPr lang="en-US" altLang="zh-CN" sz="2400" dirty="0" smtClean="0"/>
          </a:p>
          <a:p>
            <a:pPr marL="0" indent="0">
              <a:spcBef>
                <a:spcPts val="0"/>
              </a:spcBef>
              <a:buNone/>
            </a:pPr>
            <a:r>
              <a:rPr sz="2400" b="1" dirty="0" smtClean="0">
                <a:ea typeface="宋体" panose="02010600030101010101" pitchFamily="2" charset="-122"/>
              </a:rPr>
              <a:t>第六十三条</a:t>
            </a:r>
            <a:r>
              <a:rPr sz="2400" dirty="0" smtClean="0">
                <a:ea typeface="宋体" panose="02010600030101010101" pitchFamily="2" charset="-122"/>
              </a:rPr>
              <a:t> 投标人存在下列情况之一的，投标无效:</a:t>
            </a:r>
          </a:p>
          <a:p>
            <a:pPr marL="0" indent="0" latinLnBrk="0">
              <a:spcBef>
                <a:spcPts val="0"/>
              </a:spcBef>
              <a:buFont typeface="Wingdings" panose="05000000000000000000" pitchFamily="2" charset="2"/>
              <a:buNone/>
            </a:pPr>
            <a:r>
              <a:rPr sz="2400" dirty="0" smtClean="0">
                <a:ea typeface="宋体" panose="02010600030101010101" pitchFamily="2" charset="-122"/>
              </a:rPr>
              <a:t>（一）未按照招标文件的规定提交投标保证金的；</a:t>
            </a:r>
          </a:p>
          <a:p>
            <a:pPr marL="0" indent="0" latinLnBrk="0">
              <a:spcBef>
                <a:spcPts val="0"/>
              </a:spcBef>
              <a:buFont typeface="Wingdings" panose="05000000000000000000" pitchFamily="2" charset="2"/>
              <a:buNone/>
            </a:pPr>
            <a:r>
              <a:rPr sz="2400" dirty="0" smtClean="0">
                <a:ea typeface="宋体" panose="02010600030101010101" pitchFamily="2" charset="-122"/>
              </a:rPr>
              <a:t>（二）投标文件未按招标文件要求签署、盖章的；</a:t>
            </a:r>
          </a:p>
          <a:p>
            <a:pPr marL="0" indent="0" latinLnBrk="0">
              <a:spcBef>
                <a:spcPts val="0"/>
              </a:spcBef>
              <a:buFont typeface="Wingdings" panose="05000000000000000000" pitchFamily="2" charset="2"/>
              <a:buNone/>
            </a:pPr>
            <a:r>
              <a:rPr sz="2400" dirty="0" smtClean="0">
                <a:ea typeface="宋体" panose="02010600030101010101" pitchFamily="2" charset="-122"/>
              </a:rPr>
              <a:t>（三）不具备</a:t>
            </a:r>
            <a:r>
              <a:rPr sz="2400" b="1" dirty="0" smtClean="0">
                <a:ea typeface="宋体" panose="02010600030101010101" pitchFamily="2" charset="-122"/>
              </a:rPr>
              <a:t>招标文件中规定</a:t>
            </a:r>
            <a:r>
              <a:rPr sz="2400" dirty="0" smtClean="0">
                <a:ea typeface="宋体" panose="02010600030101010101" pitchFamily="2" charset="-122"/>
              </a:rPr>
              <a:t>的资格要求的；</a:t>
            </a:r>
          </a:p>
          <a:p>
            <a:pPr marL="0" indent="0" latinLnBrk="0">
              <a:spcBef>
                <a:spcPts val="0"/>
              </a:spcBef>
              <a:buFont typeface="Wingdings" panose="05000000000000000000" pitchFamily="2" charset="2"/>
              <a:buNone/>
            </a:pPr>
            <a:r>
              <a:rPr sz="2400" dirty="0" smtClean="0">
                <a:ea typeface="宋体" panose="02010600030101010101" pitchFamily="2" charset="-122"/>
              </a:rPr>
              <a:t>（四）报价超过招标文件中规定的预算金额或者最高限价的；</a:t>
            </a:r>
          </a:p>
          <a:p>
            <a:pPr marL="0" indent="0" latinLnBrk="0">
              <a:spcBef>
                <a:spcPts val="0"/>
              </a:spcBef>
              <a:buFont typeface="Wingdings" panose="05000000000000000000" pitchFamily="2" charset="2"/>
              <a:buNone/>
            </a:pPr>
            <a:r>
              <a:rPr sz="2400" dirty="0" smtClean="0">
                <a:ea typeface="宋体" panose="02010600030101010101" pitchFamily="2" charset="-122"/>
              </a:rPr>
              <a:t>（五）投标文件含有采购人不能接受的附加条件的;</a:t>
            </a:r>
          </a:p>
          <a:p>
            <a:pPr marL="0" indent="0" latinLnBrk="0">
              <a:spcBef>
                <a:spcPts val="0"/>
              </a:spcBef>
              <a:buFont typeface="Wingdings" panose="05000000000000000000" pitchFamily="2" charset="2"/>
              <a:buNone/>
            </a:pPr>
            <a:r>
              <a:rPr sz="2400" dirty="0" smtClean="0">
                <a:ea typeface="宋体" panose="02010600030101010101" pitchFamily="2" charset="-122"/>
              </a:rPr>
              <a:t>（六）法律、法规和招标文件规定的其他无效情形。</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4800" y="293669"/>
            <a:ext cx="8458200" cy="563563"/>
          </a:xfrm>
        </p:spPr>
        <p:txBody>
          <a:bodyPr/>
          <a:lstStyle/>
          <a:p>
            <a:r>
              <a:rPr lang="en-US" altLang="zh-CN" dirty="0" smtClean="0"/>
              <a:t>《</a:t>
            </a:r>
            <a:r>
              <a:rPr lang="zh-CN" altLang="en-US" dirty="0" smtClean="0"/>
              <a:t>政府采购法实施条例</a:t>
            </a:r>
            <a:r>
              <a:rPr lang="en-US" altLang="zh-CN" dirty="0" smtClean="0"/>
              <a:t>》</a:t>
            </a:r>
            <a:endParaRPr lang="zh-CN" altLang="en-US" dirty="0"/>
          </a:p>
        </p:txBody>
      </p:sp>
      <p:sp>
        <p:nvSpPr>
          <p:cNvPr id="3" name="内容占位符 2"/>
          <p:cNvSpPr>
            <a:spLocks noGrp="1"/>
          </p:cNvSpPr>
          <p:nvPr>
            <p:ph idx="1"/>
          </p:nvPr>
        </p:nvSpPr>
        <p:spPr>
          <a:xfrm>
            <a:off x="457200" y="1428736"/>
            <a:ext cx="8229600" cy="4972064"/>
          </a:xfrm>
        </p:spPr>
        <p:txBody>
          <a:bodyPr/>
          <a:lstStyle/>
          <a:p>
            <a:pPr>
              <a:spcBef>
                <a:spcPts val="1200"/>
              </a:spcBef>
            </a:pPr>
            <a:r>
              <a:rPr lang="zh-CN" sz="2400" b="1" dirty="0">
                <a:solidFill>
                  <a:schemeClr val="tx1"/>
                </a:solidFill>
                <a:latin typeface="+mn-lt"/>
                <a:ea typeface="+mn-ea"/>
                <a:cs typeface="+mn-cs"/>
              </a:rPr>
              <a:t>第四十四条</a:t>
            </a:r>
            <a:r>
              <a:rPr lang="zh-CN" sz="2400" dirty="0">
                <a:solidFill>
                  <a:schemeClr val="tx1"/>
                </a:solidFill>
                <a:latin typeface="+mn-lt"/>
                <a:ea typeface="+mn-ea"/>
                <a:cs typeface="+mn-cs"/>
              </a:rPr>
              <a:t>　</a:t>
            </a:r>
            <a:r>
              <a:rPr lang="zh-CN" sz="2400" b="1" dirty="0">
                <a:solidFill>
                  <a:schemeClr val="tx1"/>
                </a:solidFill>
                <a:latin typeface="+mn-lt"/>
                <a:ea typeface="+mn-ea"/>
                <a:cs typeface="+mn-cs"/>
              </a:rPr>
              <a:t>除国务院财政部门规定的情形外</a:t>
            </a:r>
            <a:r>
              <a:rPr lang="zh-CN" sz="2400" dirty="0">
                <a:solidFill>
                  <a:schemeClr val="tx1"/>
                </a:solidFill>
                <a:latin typeface="+mn-lt"/>
                <a:ea typeface="+mn-ea"/>
                <a:cs typeface="+mn-cs"/>
              </a:rPr>
              <a:t>，采购人、采购代理机构不得以任何理由组织重新评审。采购人、采购代理机构按照国务院财政部门的规定组织重新评审的，应当书面报告本级人民政府财政部门</a:t>
            </a:r>
            <a:r>
              <a:rPr lang="zh-CN" sz="2400" dirty="0" smtClean="0">
                <a:solidFill>
                  <a:schemeClr val="tx1"/>
                </a:solidFill>
                <a:latin typeface="+mn-lt"/>
                <a:ea typeface="+mn-ea"/>
                <a:cs typeface="+mn-cs"/>
              </a:rPr>
              <a:t>。</a:t>
            </a:r>
            <a:endParaRPr lang="en-US" altLang="zh-CN" sz="2400" dirty="0" smtClean="0">
              <a:solidFill>
                <a:schemeClr val="tx1"/>
              </a:solidFill>
              <a:latin typeface="+mn-lt"/>
              <a:ea typeface="+mn-ea"/>
              <a:cs typeface="+mn-cs"/>
            </a:endParaRPr>
          </a:p>
          <a:p>
            <a:pPr>
              <a:spcBef>
                <a:spcPts val="1200"/>
              </a:spcBef>
              <a:buNone/>
            </a:pPr>
            <a:r>
              <a:rPr lang="en-US" altLang="zh-CN" sz="2400" dirty="0" smtClean="0"/>
              <a:t>    </a:t>
            </a:r>
            <a:r>
              <a:rPr lang="zh-CN" sz="2400" dirty="0" smtClean="0">
                <a:solidFill>
                  <a:schemeClr val="tx1"/>
                </a:solidFill>
                <a:latin typeface="+mn-lt"/>
                <a:ea typeface="+mn-ea"/>
                <a:cs typeface="+mn-cs"/>
              </a:rPr>
              <a:t>采购</a:t>
            </a:r>
            <a:r>
              <a:rPr lang="zh-CN" sz="2400" dirty="0">
                <a:solidFill>
                  <a:schemeClr val="tx1"/>
                </a:solidFill>
                <a:latin typeface="+mn-lt"/>
                <a:ea typeface="+mn-ea"/>
                <a:cs typeface="+mn-cs"/>
              </a:rPr>
              <a:t>人或者采购代理机构不得通过对样品进行检测、对供应商进行考察等方式改变评审结果。</a:t>
            </a:r>
            <a:r>
              <a:rPr lang="en-US" dirty="0">
                <a:solidFill>
                  <a:schemeClr val="tx1"/>
                </a:solidFill>
                <a:latin typeface="+mn-lt"/>
                <a:ea typeface="+mn-ea"/>
                <a:cs typeface="+mn-cs"/>
              </a:rPr>
              <a:t/>
            </a:r>
            <a:br>
              <a:rPr lang="en-US" dirty="0">
                <a:solidFill>
                  <a:schemeClr val="tx1"/>
                </a:solidFill>
                <a:latin typeface="+mn-lt"/>
                <a:ea typeface="+mn-ea"/>
                <a:cs typeface="+mn-cs"/>
              </a:rPr>
            </a:br>
            <a:endParaRPr lang="zh-CN" altLang="en-US" dirty="0"/>
          </a:p>
        </p:txBody>
      </p:sp>
      <p:pic>
        <p:nvPicPr>
          <p:cNvPr id="5" name="Picture 4" descr="C:\Program Files\Common Files\Microsoft Shared\Clipart\cagcat50\PE01561_.wmf"/>
          <p:cNvPicPr>
            <a:picLocks noChangeAspect="1" noChangeArrowheads="1"/>
          </p:cNvPicPr>
          <p:nvPr/>
        </p:nvPicPr>
        <p:blipFill>
          <a:blip r:embed="rId2" cstate="print"/>
          <a:srcRect/>
          <a:stretch>
            <a:fillRect/>
          </a:stretch>
        </p:blipFill>
        <p:spPr bwMode="auto">
          <a:xfrm>
            <a:off x="2857488" y="4500570"/>
            <a:ext cx="3209925" cy="2130425"/>
          </a:xfrm>
          <a:prstGeom prst="rect">
            <a:avLst/>
          </a:prstGeom>
          <a:noFill/>
        </p:spPr>
      </p:pic>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标题 1"/>
          <p:cNvSpPr>
            <a:spLocks noGrp="1"/>
          </p:cNvSpPr>
          <p:nvPr>
            <p:ph type="title" idx="4294967295"/>
          </p:nvPr>
        </p:nvSpPr>
        <p:spPr>
          <a:xfrm>
            <a:off x="0" y="293688"/>
            <a:ext cx="9144000" cy="563562"/>
          </a:xfrm>
        </p:spPr>
        <p:txBody>
          <a:bodyPr/>
          <a:lstStyle/>
          <a:p>
            <a:r>
              <a:rPr lang="en-US" altLang="zh-CN" dirty="0" smtClean="0">
                <a:ea typeface="宋体" panose="02010600030101010101" pitchFamily="2" charset="-122"/>
              </a:rPr>
              <a:t>《</a:t>
            </a:r>
            <a:r>
              <a:rPr lang="zh-CN" altLang="en-US" dirty="0" smtClean="0">
                <a:ea typeface="宋体" panose="02010600030101010101" pitchFamily="2" charset="-122"/>
              </a:rPr>
              <a:t>政府采购货物和服务招标投标管理办法</a:t>
            </a:r>
            <a:r>
              <a:rPr lang="en-US" altLang="zh-CN" dirty="0" smtClean="0">
                <a:ea typeface="宋体" panose="02010600030101010101" pitchFamily="2" charset="-122"/>
              </a:rPr>
              <a:t>》</a:t>
            </a:r>
            <a:br>
              <a:rPr lang="en-US" altLang="zh-CN" dirty="0" smtClean="0">
                <a:ea typeface="宋体" panose="02010600030101010101" pitchFamily="2" charset="-122"/>
              </a:rPr>
            </a:br>
            <a:r>
              <a:rPr lang="en-US" altLang="zh-CN" sz="2800" dirty="0" smtClean="0">
                <a:ea typeface="宋体" panose="02010600030101010101" pitchFamily="2" charset="-122"/>
              </a:rPr>
              <a:t>—</a:t>
            </a:r>
            <a:r>
              <a:rPr lang="zh-CN" altLang="en-US" sz="2800" dirty="0" smtClean="0">
                <a:ea typeface="宋体" panose="02010600030101010101" pitchFamily="2" charset="-122"/>
              </a:rPr>
              <a:t>重新评审</a:t>
            </a:r>
          </a:p>
        </p:txBody>
      </p:sp>
      <p:sp>
        <p:nvSpPr>
          <p:cNvPr id="293891" name="内容占位符 2"/>
          <p:cNvSpPr>
            <a:spLocks noGrp="1"/>
          </p:cNvSpPr>
          <p:nvPr>
            <p:ph idx="4294967295"/>
          </p:nvPr>
        </p:nvSpPr>
        <p:spPr>
          <a:xfrm>
            <a:off x="571500" y="1141095"/>
            <a:ext cx="8148320" cy="4358005"/>
          </a:xfrm>
        </p:spPr>
        <p:txBody>
          <a:bodyPr/>
          <a:lstStyle/>
          <a:p>
            <a:pPr>
              <a:buNone/>
            </a:pPr>
            <a:r>
              <a:rPr lang="zh-CN" altLang="en-US" sz="2400" b="1" dirty="0" smtClean="0"/>
              <a:t>第六十四条</a:t>
            </a:r>
            <a:r>
              <a:rPr lang="zh-CN" altLang="en-US" sz="2400" dirty="0" smtClean="0"/>
              <a:t>　评标结果汇总完成后，除下列情形外，任何人不得修改评标结果：</a:t>
            </a:r>
          </a:p>
          <a:p>
            <a:pPr>
              <a:buNone/>
            </a:pPr>
            <a:r>
              <a:rPr lang="zh-CN" altLang="en-US" sz="2400" dirty="0" smtClean="0"/>
              <a:t>（一）分值汇总计算错误的；</a:t>
            </a:r>
          </a:p>
          <a:p>
            <a:pPr>
              <a:buNone/>
            </a:pPr>
            <a:r>
              <a:rPr lang="zh-CN" altLang="en-US" sz="2400" dirty="0" smtClean="0"/>
              <a:t>（二）分项评分超出评分标准范围的；</a:t>
            </a:r>
          </a:p>
          <a:p>
            <a:pPr>
              <a:buNone/>
            </a:pPr>
            <a:r>
              <a:rPr lang="zh-CN" altLang="en-US" sz="2400" dirty="0" smtClean="0"/>
              <a:t>（三）评标委员会成员对客观评审因素评分不一致的；</a:t>
            </a:r>
          </a:p>
          <a:p>
            <a:pPr>
              <a:buNone/>
            </a:pPr>
            <a:r>
              <a:rPr lang="zh-CN" altLang="en-US" sz="2400" dirty="0" smtClean="0"/>
              <a:t>（四）经评标委员会认定评分畸高、畸低的。</a:t>
            </a:r>
          </a:p>
          <a:p>
            <a:pPr>
              <a:buNone/>
            </a:pPr>
            <a:r>
              <a:rPr lang="zh-CN" altLang="en-US" sz="2400" dirty="0" smtClean="0"/>
              <a:t>评标报告签署前，经复核发现存在以上情形之一的，评标委员会应当当场修改评标结果，并在评标报告中记载；评标报告签署后，采购人或者采购代理机构发现存在以上情形之一的，应当组织原评标委员会进行重新评审，重新评审改变评标结果的，书面报告本级财政部门。</a:t>
            </a:r>
          </a:p>
          <a:p>
            <a:pPr>
              <a:buNone/>
            </a:pPr>
            <a:r>
              <a:rPr lang="zh-CN" altLang="en-US" sz="2400" dirty="0" smtClean="0"/>
              <a:t>投标人对本条第一款情形提出质疑的，采购人或者采购代理机构可以组织原评标委员会进行</a:t>
            </a:r>
            <a:r>
              <a:rPr lang="zh-CN" altLang="en-US" sz="2400" b="1" dirty="0" smtClean="0"/>
              <a:t>重新评审</a:t>
            </a:r>
            <a:r>
              <a:rPr lang="zh-CN" altLang="en-US" sz="2400" dirty="0" smtClean="0"/>
              <a:t>，重新评审改变评标结果的，应当书面报告本级财政部门。</a:t>
            </a:r>
            <a:endParaRPr lang="zh-CN" altLang="en-US" sz="240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4800" y="365107"/>
            <a:ext cx="8458200" cy="563563"/>
          </a:xfrm>
        </p:spPr>
        <p:txBody>
          <a:bodyPr/>
          <a:lstStyle/>
          <a:p>
            <a:r>
              <a:rPr lang="zh-CN" altLang="en-US" dirty="0"/>
              <a:t>成交与成交</a:t>
            </a:r>
            <a:r>
              <a:rPr lang="zh-CN" altLang="en-US" dirty="0" smtClean="0"/>
              <a:t>公告</a:t>
            </a:r>
            <a:r>
              <a:rPr lang="en-US" altLang="zh-CN" dirty="0" smtClean="0"/>
              <a:t/>
            </a:r>
            <a:br>
              <a:rPr lang="en-US" altLang="zh-CN" dirty="0" smtClean="0"/>
            </a:br>
            <a:r>
              <a:rPr lang="en-US" altLang="zh-CN" sz="2800" dirty="0" smtClean="0"/>
              <a:t>《</a:t>
            </a:r>
            <a:r>
              <a:rPr lang="zh-CN" altLang="en-US" sz="2800" dirty="0" smtClean="0"/>
              <a:t>政府采购法实施条例</a:t>
            </a:r>
            <a:r>
              <a:rPr lang="en-US" altLang="zh-CN" sz="2800" dirty="0" smtClean="0"/>
              <a:t>》</a:t>
            </a:r>
            <a:endParaRPr lang="zh-CN" altLang="en-US" sz="2800" dirty="0"/>
          </a:p>
        </p:txBody>
      </p:sp>
      <p:sp>
        <p:nvSpPr>
          <p:cNvPr id="3" name="内容占位符 2"/>
          <p:cNvSpPr>
            <a:spLocks noGrp="1"/>
          </p:cNvSpPr>
          <p:nvPr>
            <p:ph idx="1"/>
          </p:nvPr>
        </p:nvSpPr>
        <p:spPr>
          <a:xfrm>
            <a:off x="642910" y="1285860"/>
            <a:ext cx="8215370" cy="4972064"/>
          </a:xfrm>
        </p:spPr>
        <p:txBody>
          <a:bodyPr/>
          <a:lstStyle/>
          <a:p>
            <a:pPr marL="0" indent="0">
              <a:spcBef>
                <a:spcPts val="1200"/>
              </a:spcBef>
              <a:buNone/>
            </a:pPr>
            <a:r>
              <a:rPr lang="zh-CN" sz="2400" b="1" dirty="0">
                <a:solidFill>
                  <a:schemeClr val="tx1"/>
                </a:solidFill>
                <a:latin typeface="+mn-lt"/>
                <a:ea typeface="+mn-ea"/>
                <a:cs typeface="+mn-cs"/>
              </a:rPr>
              <a:t>第四十三条</a:t>
            </a:r>
            <a:r>
              <a:rPr lang="zh-CN" sz="2400" dirty="0">
                <a:solidFill>
                  <a:schemeClr val="tx1"/>
                </a:solidFill>
                <a:latin typeface="+mn-lt"/>
                <a:ea typeface="+mn-ea"/>
                <a:cs typeface="+mn-cs"/>
              </a:rPr>
              <a:t>　采购代理机构应当自评审结束之日起</a:t>
            </a:r>
            <a:r>
              <a:rPr lang="en-US" sz="2400" dirty="0">
                <a:solidFill>
                  <a:schemeClr val="tx1"/>
                </a:solidFill>
                <a:latin typeface="+mn-lt"/>
                <a:ea typeface="+mn-ea"/>
                <a:cs typeface="+mn-cs"/>
              </a:rPr>
              <a:t>2</a:t>
            </a:r>
            <a:r>
              <a:rPr lang="zh-CN" sz="2400" dirty="0">
                <a:solidFill>
                  <a:schemeClr val="tx1"/>
                </a:solidFill>
                <a:latin typeface="+mn-lt"/>
                <a:ea typeface="+mn-ea"/>
                <a:cs typeface="+mn-cs"/>
              </a:rPr>
              <a:t>个工作日内将评审报告送交采购人。采购人应当自收到评审报告之日起</a:t>
            </a:r>
            <a:r>
              <a:rPr lang="en-US" sz="2400" dirty="0">
                <a:solidFill>
                  <a:schemeClr val="tx1"/>
                </a:solidFill>
                <a:latin typeface="+mn-lt"/>
                <a:ea typeface="+mn-ea"/>
                <a:cs typeface="+mn-cs"/>
              </a:rPr>
              <a:t>5</a:t>
            </a:r>
            <a:r>
              <a:rPr lang="zh-CN" sz="2400" dirty="0">
                <a:solidFill>
                  <a:schemeClr val="tx1"/>
                </a:solidFill>
                <a:latin typeface="+mn-lt"/>
                <a:ea typeface="+mn-ea"/>
                <a:cs typeface="+mn-cs"/>
              </a:rPr>
              <a:t>个工作日内在评审报告推荐的中标或者成交候选人中按顺序确定中标或者成交供应商</a:t>
            </a:r>
            <a:r>
              <a:rPr lang="zh-CN" sz="2400" dirty="0" smtClean="0">
                <a:solidFill>
                  <a:schemeClr val="tx1"/>
                </a:solidFill>
                <a:latin typeface="+mn-lt"/>
                <a:ea typeface="+mn-ea"/>
                <a:cs typeface="+mn-cs"/>
              </a:rPr>
              <a:t>。</a:t>
            </a:r>
            <a:endParaRPr lang="en-US" altLang="zh-CN" sz="2400" dirty="0" smtClean="0">
              <a:solidFill>
                <a:schemeClr val="tx1"/>
              </a:solidFill>
              <a:latin typeface="+mn-lt"/>
              <a:ea typeface="+mn-ea"/>
              <a:cs typeface="+mn-cs"/>
            </a:endParaRPr>
          </a:p>
          <a:p>
            <a:pPr marL="0" indent="0">
              <a:spcBef>
                <a:spcPts val="1200"/>
              </a:spcBef>
              <a:buNone/>
            </a:pPr>
            <a:r>
              <a:rPr lang="zh-CN" sz="2400" dirty="0" smtClean="0">
                <a:solidFill>
                  <a:schemeClr val="tx1"/>
                </a:solidFill>
                <a:latin typeface="+mn-lt"/>
                <a:ea typeface="+mn-ea"/>
                <a:cs typeface="+mn-cs"/>
              </a:rPr>
              <a:t>采购</a:t>
            </a:r>
            <a:r>
              <a:rPr lang="zh-CN" sz="2400" dirty="0">
                <a:solidFill>
                  <a:schemeClr val="tx1"/>
                </a:solidFill>
                <a:latin typeface="+mn-lt"/>
                <a:ea typeface="+mn-ea"/>
                <a:cs typeface="+mn-cs"/>
              </a:rPr>
              <a:t>人或者采购代理机构应当自中标、成交供应商确定之日起</a:t>
            </a:r>
            <a:r>
              <a:rPr lang="en-US" sz="2400" dirty="0">
                <a:solidFill>
                  <a:schemeClr val="tx1"/>
                </a:solidFill>
                <a:latin typeface="+mn-lt"/>
                <a:ea typeface="+mn-ea"/>
                <a:cs typeface="+mn-cs"/>
              </a:rPr>
              <a:t>2</a:t>
            </a:r>
            <a:r>
              <a:rPr lang="zh-CN" sz="2400" dirty="0">
                <a:solidFill>
                  <a:schemeClr val="tx1"/>
                </a:solidFill>
                <a:latin typeface="+mn-lt"/>
                <a:ea typeface="+mn-ea"/>
                <a:cs typeface="+mn-cs"/>
              </a:rPr>
              <a:t>个工作日内，发出中标、成交通知书，并在省级以上人民政府财政部门指定的媒体上公告中标、成交结果，招标文件、竞争性谈判文件、询价通知书随中标、成交结果同时公告</a:t>
            </a:r>
            <a:r>
              <a:rPr lang="zh-CN" sz="2400" dirty="0" smtClean="0">
                <a:solidFill>
                  <a:schemeClr val="tx1"/>
                </a:solidFill>
                <a:latin typeface="+mn-lt"/>
                <a:ea typeface="+mn-ea"/>
                <a:cs typeface="+mn-cs"/>
              </a:rPr>
              <a:t>。</a:t>
            </a:r>
            <a:endParaRPr lang="en-US" altLang="zh-CN" sz="2400" dirty="0" smtClean="0">
              <a:solidFill>
                <a:schemeClr val="tx1"/>
              </a:solidFill>
              <a:latin typeface="+mn-lt"/>
              <a:ea typeface="+mn-ea"/>
              <a:cs typeface="+mn-cs"/>
            </a:endParaRPr>
          </a:p>
          <a:p>
            <a:pPr marL="0" indent="0">
              <a:spcBef>
                <a:spcPts val="1200"/>
              </a:spcBef>
              <a:buNone/>
            </a:pPr>
            <a:r>
              <a:rPr lang="zh-CN" sz="2400" dirty="0" smtClean="0">
                <a:solidFill>
                  <a:schemeClr val="tx1"/>
                </a:solidFill>
                <a:latin typeface="+mn-lt"/>
                <a:ea typeface="+mn-ea"/>
                <a:cs typeface="+mn-cs"/>
              </a:rPr>
              <a:t>中标</a:t>
            </a:r>
            <a:r>
              <a:rPr lang="zh-CN" sz="2400" dirty="0">
                <a:solidFill>
                  <a:schemeClr val="tx1"/>
                </a:solidFill>
                <a:latin typeface="+mn-lt"/>
                <a:ea typeface="+mn-ea"/>
                <a:cs typeface="+mn-cs"/>
              </a:rPr>
              <a:t>、成交结果公告内容应当包括采购人和采购代理机构的名称、地址、联系方式，项目名称和项目编号，中标或者成交供应商名称、地址和中标或者成交金额，主要中标或者成交标的的名称、规格型号、数量、单价、服务要求以及评审专家名单。</a:t>
            </a:r>
            <a:r>
              <a:rPr lang="en-US" dirty="0">
                <a:solidFill>
                  <a:schemeClr val="tx1"/>
                </a:solidFill>
                <a:latin typeface="+mn-lt"/>
                <a:ea typeface="+mn-ea"/>
                <a:cs typeface="+mn-cs"/>
              </a:rPr>
              <a:t/>
            </a:r>
            <a:br>
              <a:rPr lang="en-US" dirty="0">
                <a:solidFill>
                  <a:schemeClr val="tx1"/>
                </a:solidFill>
                <a:latin typeface="+mn-lt"/>
                <a:ea typeface="+mn-ea"/>
                <a:cs typeface="+mn-cs"/>
              </a:rPr>
            </a:br>
            <a:endParaRPr lang="zh-CN" alt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4800" y="365107"/>
            <a:ext cx="8458200" cy="563563"/>
          </a:xfrm>
        </p:spPr>
        <p:txBody>
          <a:bodyPr/>
          <a:lstStyle/>
          <a:p>
            <a:r>
              <a:rPr lang="zh-CN" altLang="en-US" dirty="0" smtClean="0"/>
              <a:t>招标采购项目的后评价</a:t>
            </a:r>
            <a:r>
              <a:rPr lang="en-US" altLang="zh-CN" dirty="0" smtClean="0"/>
              <a:t/>
            </a:r>
            <a:br>
              <a:rPr lang="en-US" altLang="zh-CN" dirty="0" smtClean="0"/>
            </a:br>
            <a:r>
              <a:rPr lang="zh-CN" altLang="en-US" sz="2800" dirty="0" smtClean="0"/>
              <a:t>招标人角度                     投标人角度</a:t>
            </a:r>
            <a:endParaRPr lang="zh-CN" altLang="en-US" sz="2800" dirty="0"/>
          </a:p>
        </p:txBody>
      </p:sp>
      <p:sp>
        <p:nvSpPr>
          <p:cNvPr id="3" name="内容占位符 2"/>
          <p:cNvSpPr>
            <a:spLocks noGrp="1"/>
          </p:cNvSpPr>
          <p:nvPr>
            <p:ph idx="1"/>
          </p:nvPr>
        </p:nvSpPr>
        <p:spPr>
          <a:xfrm>
            <a:off x="285752" y="1071546"/>
            <a:ext cx="4572000" cy="5248275"/>
          </a:xfrm>
        </p:spPr>
        <p:txBody>
          <a:bodyPr/>
          <a:lstStyle/>
          <a:p>
            <a:pPr>
              <a:spcBef>
                <a:spcPts val="200"/>
              </a:spcBef>
            </a:pPr>
            <a:r>
              <a:rPr lang="zh-CN" altLang="en-US" sz="2000" dirty="0" smtClean="0"/>
              <a:t>招标规划、立项申请合法合规性、规范性、科学性</a:t>
            </a:r>
            <a:endParaRPr lang="en-US" altLang="zh-CN" sz="2000" dirty="0" smtClean="0"/>
          </a:p>
          <a:p>
            <a:pPr>
              <a:spcBef>
                <a:spcPts val="200"/>
              </a:spcBef>
            </a:pPr>
            <a:r>
              <a:rPr lang="zh-CN" altLang="en-US" sz="2000" dirty="0" smtClean="0"/>
              <a:t>招标人及招标代理机构招标采购程序合法合规性、规范性</a:t>
            </a:r>
            <a:endParaRPr lang="en-US" altLang="zh-CN" sz="2000" dirty="0" smtClean="0"/>
          </a:p>
          <a:p>
            <a:pPr>
              <a:spcBef>
                <a:spcPts val="200"/>
              </a:spcBef>
            </a:pPr>
            <a:r>
              <a:rPr lang="zh-CN" altLang="en-US" sz="2000" dirty="0" smtClean="0"/>
              <a:t>招标文件编制合法性、合规性、严密性和完整性</a:t>
            </a:r>
            <a:endParaRPr lang="en-US" altLang="zh-CN" sz="2000" dirty="0" smtClean="0"/>
          </a:p>
          <a:p>
            <a:pPr>
              <a:spcBef>
                <a:spcPts val="200"/>
              </a:spcBef>
            </a:pPr>
            <a:r>
              <a:rPr lang="zh-CN" altLang="en-US" sz="2000" dirty="0" smtClean="0"/>
              <a:t>标段划分科学性、合理性以及是否存在肢解项目情况</a:t>
            </a:r>
            <a:endParaRPr lang="en-US" altLang="zh-CN" sz="2000" dirty="0" smtClean="0"/>
          </a:p>
          <a:p>
            <a:pPr>
              <a:spcBef>
                <a:spcPts val="200"/>
              </a:spcBef>
            </a:pPr>
            <a:r>
              <a:rPr lang="zh-CN" altLang="en-US" sz="2000" dirty="0" smtClean="0"/>
              <a:t>评标方法科学性</a:t>
            </a:r>
            <a:endParaRPr lang="en-US" altLang="zh-CN" sz="2000" dirty="0" smtClean="0"/>
          </a:p>
          <a:p>
            <a:pPr>
              <a:spcBef>
                <a:spcPts val="200"/>
              </a:spcBef>
            </a:pPr>
            <a:r>
              <a:rPr lang="zh-CN" altLang="en-US" sz="2000" dirty="0" smtClean="0"/>
              <a:t>评标委员会成员评标行为规范性、评标态度、公平性、公正性、 科学性、合理性</a:t>
            </a:r>
            <a:endParaRPr lang="en-US" altLang="zh-CN" sz="2000" dirty="0" smtClean="0"/>
          </a:p>
          <a:p>
            <a:pPr>
              <a:spcBef>
                <a:spcPts val="200"/>
              </a:spcBef>
            </a:pPr>
            <a:r>
              <a:rPr lang="zh-CN" altLang="en-US" sz="2000" dirty="0" smtClean="0"/>
              <a:t>招标定标决策合法合规性、科学性</a:t>
            </a:r>
            <a:endParaRPr lang="en-US" altLang="zh-CN" sz="2000" dirty="0" smtClean="0"/>
          </a:p>
          <a:p>
            <a:pPr>
              <a:spcBef>
                <a:spcPts val="200"/>
              </a:spcBef>
            </a:pPr>
            <a:r>
              <a:rPr lang="zh-CN" altLang="en-US" sz="2000" dirty="0" smtClean="0"/>
              <a:t>对招标投标过程中异议、投诉等事项处理</a:t>
            </a:r>
            <a:endParaRPr lang="en-US" altLang="zh-CN" sz="2000" dirty="0" smtClean="0"/>
          </a:p>
          <a:p>
            <a:pPr>
              <a:spcBef>
                <a:spcPts val="200"/>
              </a:spcBef>
            </a:pPr>
            <a:r>
              <a:rPr lang="zh-CN" altLang="en-US" sz="2000" dirty="0" smtClean="0"/>
              <a:t>招投标监督机构监督效力</a:t>
            </a:r>
            <a:endParaRPr lang="en-US" altLang="zh-CN" sz="2000" dirty="0" smtClean="0"/>
          </a:p>
          <a:p>
            <a:pPr>
              <a:spcBef>
                <a:spcPts val="200"/>
              </a:spcBef>
            </a:pPr>
            <a:r>
              <a:rPr lang="zh-CN" altLang="en-US" sz="2000" dirty="0" smtClean="0"/>
              <a:t>招投标档案、保密管理</a:t>
            </a:r>
            <a:endParaRPr lang="en-US" altLang="zh-CN" sz="2000" dirty="0" smtClean="0"/>
          </a:p>
          <a:p>
            <a:pPr>
              <a:spcBef>
                <a:spcPts val="200"/>
              </a:spcBef>
            </a:pPr>
            <a:r>
              <a:rPr lang="zh-CN" altLang="en-US" sz="2000" dirty="0" smtClean="0"/>
              <a:t>电子系统、大数据的使用情况</a:t>
            </a:r>
            <a:endParaRPr lang="en-US" altLang="zh-CN" sz="2000" dirty="0" smtClean="0"/>
          </a:p>
        </p:txBody>
      </p:sp>
      <p:sp>
        <p:nvSpPr>
          <p:cNvPr id="4" name="页脚占位符 3"/>
          <p:cNvSpPr>
            <a:spLocks noGrp="1"/>
          </p:cNvSpPr>
          <p:nvPr>
            <p:ph type="ftr" sz="quarter" idx="10"/>
          </p:nvPr>
        </p:nvSpPr>
        <p:spPr/>
        <p:txBody>
          <a:bodyPr/>
          <a:lstStyle/>
          <a:p>
            <a:pPr>
              <a:defRPr/>
            </a:pPr>
            <a:r>
              <a:rPr lang="en-US" altLang="zh-CN" smtClean="0"/>
              <a:t>Martin_Eden</a:t>
            </a:r>
            <a:endParaRPr lang="en-US" altLang="zh-CN" dirty="0"/>
          </a:p>
        </p:txBody>
      </p:sp>
      <p:sp>
        <p:nvSpPr>
          <p:cNvPr id="5" name="内容占位符 2"/>
          <p:cNvSpPr txBox="1"/>
          <p:nvPr/>
        </p:nvSpPr>
        <p:spPr bwMode="auto">
          <a:xfrm>
            <a:off x="4857752" y="1252559"/>
            <a:ext cx="3929090" cy="5605441"/>
          </a:xfrm>
          <a:prstGeom prst="rect">
            <a:avLst/>
          </a:prstGeom>
          <a:noFill/>
          <a:ln w="9525">
            <a:noFill/>
            <a:miter lim="800000"/>
          </a:ln>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ts val="300"/>
              </a:spcBef>
              <a:spcAft>
                <a:spcPct val="0"/>
              </a:spcAft>
              <a:buClr>
                <a:schemeClr val="hlink"/>
              </a:buClr>
              <a:buSzTx/>
              <a:buFont typeface="Wingdings" panose="05000000000000000000" pitchFamily="2" charset="2"/>
              <a:buChar char="v"/>
              <a:defRPr/>
            </a:pPr>
            <a:r>
              <a:rPr kumimoji="0" lang="zh-CN" altLang="en-US" sz="2000" b="0" i="0" u="none" strike="noStrike" kern="0" cap="none" spc="0" normalizeH="0" baseline="0" noProof="0" dirty="0" smtClean="0">
                <a:ln>
                  <a:noFill/>
                </a:ln>
                <a:solidFill>
                  <a:schemeClr val="tx1"/>
                </a:solidFill>
                <a:effectLst/>
                <a:uLnTx/>
                <a:uFillTx/>
                <a:latin typeface="+mn-lt"/>
                <a:ea typeface="+mn-ea"/>
                <a:cs typeface="+mn-cs"/>
              </a:rPr>
              <a:t>是否存在串通投标、以他人名义投标或者其他弄虚作假的 </a:t>
            </a:r>
            <a:endParaRPr kumimoji="0" lang="en-US" altLang="zh-CN" sz="20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eaLnBrk="0" hangingPunct="0">
              <a:lnSpc>
                <a:spcPct val="100000"/>
              </a:lnSpc>
              <a:spcBef>
                <a:spcPts val="300"/>
              </a:spcBef>
              <a:buFont typeface="Wingdings" panose="05000000000000000000" pitchFamily="2" charset="2"/>
              <a:buChar char="v"/>
              <a:defRPr/>
            </a:pPr>
            <a:r>
              <a:rPr kumimoji="0" lang="zh-CN" altLang="en-US" sz="2000" b="0" i="0" u="none" strike="noStrike" kern="0" cap="none" spc="0" normalizeH="0" baseline="0" noProof="0" dirty="0" smtClean="0">
                <a:ln>
                  <a:noFill/>
                </a:ln>
                <a:solidFill>
                  <a:schemeClr val="tx1"/>
                </a:solidFill>
                <a:effectLst/>
                <a:uLnTx/>
                <a:uFillTx/>
                <a:latin typeface="+mn-lt"/>
                <a:ea typeface="+mn-ea"/>
                <a:cs typeface="+mn-cs"/>
              </a:rPr>
              <a:t>是否低于成本价抢标</a:t>
            </a:r>
            <a:r>
              <a:rPr lang="zh-CN" altLang="en-US" kern="0" dirty="0" smtClean="0">
                <a:latin typeface="+mn-lt"/>
                <a:ea typeface="+mn-ea"/>
              </a:rPr>
              <a:t>和无故放弃</a:t>
            </a:r>
            <a:r>
              <a:rPr kumimoji="0" lang="zh-CN" altLang="en-US" sz="2000" b="0" i="0" u="none" strike="noStrike" kern="0" cap="none" spc="0" normalizeH="0" baseline="0" noProof="0" dirty="0" smtClean="0">
                <a:ln>
                  <a:noFill/>
                </a:ln>
                <a:solidFill>
                  <a:schemeClr val="tx1"/>
                </a:solidFill>
                <a:effectLst/>
                <a:uLnTx/>
                <a:uFillTx/>
                <a:latin typeface="+mn-lt"/>
                <a:ea typeface="+mn-ea"/>
                <a:cs typeface="+mn-cs"/>
              </a:rPr>
              <a:t>中标的</a:t>
            </a:r>
            <a:endParaRPr kumimoji="0" lang="en-US" altLang="zh-CN"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ts val="300"/>
              </a:spcBef>
              <a:spcAft>
                <a:spcPct val="0"/>
              </a:spcAft>
              <a:buClr>
                <a:schemeClr val="hlink"/>
              </a:buClr>
              <a:buSzTx/>
              <a:buFont typeface="Wingdings" panose="05000000000000000000" pitchFamily="2" charset="2"/>
              <a:buChar char="v"/>
              <a:defRPr/>
            </a:pPr>
            <a:r>
              <a:rPr kumimoji="0" lang="zh-CN" altLang="en-US" sz="2000" b="0" i="0" u="none" strike="noStrike" kern="0" cap="none" spc="0" normalizeH="0" baseline="0" noProof="0" dirty="0" smtClean="0">
                <a:ln>
                  <a:noFill/>
                </a:ln>
                <a:solidFill>
                  <a:schemeClr val="tx1"/>
                </a:solidFill>
                <a:effectLst/>
                <a:uLnTx/>
                <a:uFillTx/>
                <a:latin typeface="+mn-lt"/>
                <a:ea typeface="+mn-ea"/>
                <a:cs typeface="+mn-cs"/>
              </a:rPr>
              <a:t>是否存在合同违背招标投标文件实质性条款等严重影响招投标活动公平、公正行为的</a:t>
            </a:r>
            <a:endParaRPr kumimoji="0" lang="en-US" altLang="zh-CN"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ts val="300"/>
              </a:spcBef>
              <a:spcAft>
                <a:spcPct val="0"/>
              </a:spcAft>
              <a:buClr>
                <a:schemeClr val="hlink"/>
              </a:buClr>
              <a:buSzTx/>
              <a:buFont typeface="Wingdings" panose="05000000000000000000" pitchFamily="2" charset="2"/>
              <a:buChar char="v"/>
              <a:defRPr/>
            </a:pPr>
            <a:r>
              <a:rPr kumimoji="0" lang="zh-CN" altLang="en-US" sz="2000" b="0" i="0" u="none" strike="noStrike" kern="0" cap="none" spc="0" normalizeH="0" baseline="0" noProof="0" dirty="0" smtClean="0">
                <a:ln>
                  <a:noFill/>
                </a:ln>
                <a:solidFill>
                  <a:schemeClr val="tx1"/>
                </a:solidFill>
                <a:effectLst/>
                <a:uLnTx/>
                <a:uFillTx/>
                <a:latin typeface="+mn-lt"/>
                <a:ea typeface="+mn-ea"/>
                <a:cs typeface="+mn-cs"/>
              </a:rPr>
              <a:t>是否存在中标后将中标项目转包给他人，或分包之后再分包的</a:t>
            </a:r>
            <a:endParaRPr kumimoji="0" lang="en-US" altLang="zh-CN"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ts val="300"/>
              </a:spcBef>
              <a:spcAft>
                <a:spcPct val="0"/>
              </a:spcAft>
              <a:buClr>
                <a:schemeClr val="hlink"/>
              </a:buClr>
              <a:buSzTx/>
              <a:buFont typeface="Wingdings" panose="05000000000000000000" pitchFamily="2" charset="2"/>
              <a:buChar char="v"/>
              <a:defRPr/>
            </a:pPr>
            <a:r>
              <a:rPr kumimoji="0" lang="zh-CN" altLang="en-US" sz="2000" b="0" i="0" u="none" strike="noStrike" kern="0" cap="none" spc="0" normalizeH="0" baseline="0" noProof="0" dirty="0" smtClean="0">
                <a:ln>
                  <a:noFill/>
                </a:ln>
                <a:solidFill>
                  <a:schemeClr val="tx1"/>
                </a:solidFill>
                <a:effectLst/>
                <a:uLnTx/>
                <a:uFillTx/>
                <a:latin typeface="+mn-lt"/>
                <a:ea typeface="+mn-ea"/>
                <a:cs typeface="+mn-cs"/>
              </a:rPr>
              <a:t>是否存在恶意异议质疑或投诉的</a:t>
            </a:r>
            <a:endParaRPr kumimoji="0" lang="en-US" altLang="zh-CN"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ts val="300"/>
              </a:spcBef>
              <a:spcAft>
                <a:spcPct val="0"/>
              </a:spcAft>
              <a:buClr>
                <a:schemeClr val="hlink"/>
              </a:buClr>
              <a:buSzTx/>
              <a:buFont typeface="Wingdings" panose="05000000000000000000" pitchFamily="2" charset="2"/>
              <a:buChar char="v"/>
              <a:defRPr/>
            </a:pPr>
            <a:r>
              <a:rPr kumimoji="0" lang="zh-CN" altLang="en-US" sz="2000" b="0" i="0" u="none" strike="noStrike" kern="0" cap="none" spc="0" normalizeH="0" baseline="0" noProof="0" dirty="0" smtClean="0">
                <a:ln>
                  <a:noFill/>
                </a:ln>
                <a:solidFill>
                  <a:schemeClr val="tx1"/>
                </a:solidFill>
                <a:effectLst/>
                <a:uLnTx/>
                <a:uFillTx/>
                <a:latin typeface="+mn-lt"/>
                <a:ea typeface="+mn-ea"/>
                <a:cs typeface="+mn-cs"/>
              </a:rPr>
              <a:t>达产后设备主要性能指标是否与中标人投标承诺一致</a:t>
            </a:r>
            <a:endParaRPr kumimoji="0" lang="en-US" altLang="zh-CN"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ts val="300"/>
              </a:spcBef>
              <a:spcAft>
                <a:spcPct val="0"/>
              </a:spcAft>
              <a:buClr>
                <a:schemeClr val="hlink"/>
              </a:buClr>
              <a:buSzTx/>
              <a:buFont typeface="Wingdings" panose="05000000000000000000" pitchFamily="2" charset="2"/>
              <a:buChar char="v"/>
              <a:defRPr/>
            </a:pPr>
            <a:r>
              <a:rPr kumimoji="0" lang="zh-CN" altLang="en-US" sz="2000" b="0" i="0" u="none" strike="noStrike" kern="0" cap="none" spc="0" normalizeH="0" baseline="0" noProof="0" dirty="0" smtClean="0">
                <a:ln>
                  <a:noFill/>
                </a:ln>
                <a:solidFill>
                  <a:schemeClr val="tx1"/>
                </a:solidFill>
                <a:effectLst/>
                <a:uLnTx/>
                <a:uFillTx/>
                <a:latin typeface="+mn-lt"/>
                <a:ea typeface="+mn-ea"/>
                <a:cs typeface="+mn-cs"/>
              </a:rPr>
              <a:t>是否存在未按投标承诺落实进场队伍、关键人员、施工设备等其他施工资源的</a:t>
            </a:r>
            <a:endParaRPr kumimoji="0" lang="en-US" altLang="zh-CN" sz="2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标题 1"/>
          <p:cNvSpPr>
            <a:spLocks noGrp="1"/>
          </p:cNvSpPr>
          <p:nvPr>
            <p:ph type="title" idx="4294967295"/>
          </p:nvPr>
        </p:nvSpPr>
        <p:spPr>
          <a:xfrm>
            <a:off x="0" y="293688"/>
            <a:ext cx="9144000" cy="563562"/>
          </a:xfrm>
        </p:spPr>
        <p:txBody>
          <a:bodyPr/>
          <a:lstStyle/>
          <a:p>
            <a:r>
              <a:rPr lang="en-US" altLang="zh-CN" dirty="0" smtClean="0">
                <a:ea typeface="宋体" panose="02010600030101010101" pitchFamily="2" charset="-122"/>
              </a:rPr>
              <a:t>《</a:t>
            </a:r>
            <a:r>
              <a:rPr lang="zh-CN" altLang="en-US" dirty="0" smtClean="0">
                <a:ea typeface="宋体" panose="02010600030101010101" pitchFamily="2" charset="-122"/>
              </a:rPr>
              <a:t>政府采购货物和服务招标投标管理办法</a:t>
            </a:r>
            <a:r>
              <a:rPr lang="en-US" altLang="zh-CN" dirty="0" smtClean="0">
                <a:ea typeface="宋体" panose="02010600030101010101" pitchFamily="2" charset="-122"/>
              </a:rPr>
              <a:t>》</a:t>
            </a:r>
            <a:br>
              <a:rPr lang="en-US" altLang="zh-CN" dirty="0" smtClean="0">
                <a:ea typeface="宋体" panose="02010600030101010101" pitchFamily="2" charset="-122"/>
              </a:rPr>
            </a:br>
            <a:r>
              <a:rPr lang="en-US" altLang="zh-CN" sz="2400" dirty="0" smtClean="0">
                <a:ea typeface="宋体" panose="02010600030101010101" pitchFamily="2" charset="-122"/>
              </a:rPr>
              <a:t>—</a:t>
            </a:r>
            <a:r>
              <a:rPr lang="zh-CN" altLang="en-US" sz="2400" dirty="0" smtClean="0">
                <a:ea typeface="宋体" panose="02010600030101010101" pitchFamily="2" charset="-122"/>
              </a:rPr>
              <a:t>邀标对象</a:t>
            </a:r>
          </a:p>
        </p:txBody>
      </p:sp>
      <p:sp>
        <p:nvSpPr>
          <p:cNvPr id="293891" name="内容占位符 2"/>
          <p:cNvSpPr>
            <a:spLocks noGrp="1"/>
          </p:cNvSpPr>
          <p:nvPr>
            <p:ph idx="4294967295"/>
          </p:nvPr>
        </p:nvSpPr>
        <p:spPr>
          <a:xfrm>
            <a:off x="0" y="1124585"/>
            <a:ext cx="9144000" cy="5697855"/>
          </a:xfrm>
        </p:spPr>
        <p:txBody>
          <a:bodyPr/>
          <a:lstStyle/>
          <a:p>
            <a:pPr marL="0" indent="0" latinLnBrk="0">
              <a:lnSpc>
                <a:spcPct val="90000"/>
              </a:lnSpc>
              <a:spcBef>
                <a:spcPts val="0"/>
              </a:spcBef>
              <a:buFont typeface="Wingdings" panose="05000000000000000000" pitchFamily="2" charset="2"/>
              <a:buNone/>
            </a:pPr>
            <a:r>
              <a:rPr sz="2400" b="1" dirty="0" smtClean="0">
                <a:ea typeface="宋体" panose="02010600030101010101" pitchFamily="2" charset="-122"/>
              </a:rPr>
              <a:t>第十四条</a:t>
            </a:r>
            <a:r>
              <a:rPr sz="2400" dirty="0" smtClean="0">
                <a:ea typeface="宋体" panose="02010600030101010101" pitchFamily="2" charset="-122"/>
              </a:rPr>
              <a:t> 采用</a:t>
            </a:r>
            <a:r>
              <a:rPr sz="2400" b="1" dirty="0" smtClean="0">
                <a:solidFill>
                  <a:srgbClr val="FF0000"/>
                </a:solidFill>
                <a:ea typeface="宋体" panose="02010600030101010101" pitchFamily="2" charset="-122"/>
              </a:rPr>
              <a:t>邀请招标</a:t>
            </a:r>
            <a:r>
              <a:rPr sz="2400" dirty="0" smtClean="0">
                <a:ea typeface="宋体" panose="02010600030101010101" pitchFamily="2" charset="-122"/>
              </a:rPr>
              <a:t>方式的，采购人或者采购代理机构应当通过以下方式产生符合资格条件的供应商名单，并从中</a:t>
            </a:r>
            <a:r>
              <a:rPr sz="2400" b="1" dirty="0" smtClean="0">
                <a:solidFill>
                  <a:srgbClr val="FF0000"/>
                </a:solidFill>
                <a:ea typeface="宋体" panose="02010600030101010101" pitchFamily="2" charset="-122"/>
              </a:rPr>
              <a:t>随机抽取</a:t>
            </a:r>
            <a:r>
              <a:rPr sz="2400" dirty="0" smtClean="0">
                <a:ea typeface="宋体" panose="02010600030101010101" pitchFamily="2" charset="-122"/>
              </a:rPr>
              <a:t>3家以上供应商向其发出投标邀请书：</a:t>
            </a:r>
          </a:p>
          <a:p>
            <a:pPr marL="0" indent="0" latinLnBrk="0">
              <a:lnSpc>
                <a:spcPct val="90000"/>
              </a:lnSpc>
              <a:spcBef>
                <a:spcPts val="0"/>
              </a:spcBef>
              <a:buFont typeface="Wingdings" panose="05000000000000000000" pitchFamily="2" charset="2"/>
              <a:buNone/>
            </a:pPr>
            <a:r>
              <a:rPr sz="2400" dirty="0" smtClean="0">
                <a:ea typeface="宋体" panose="02010600030101010101" pitchFamily="2" charset="-122"/>
              </a:rPr>
              <a:t>（一）发布资格预审公告征集；</a:t>
            </a:r>
          </a:p>
          <a:p>
            <a:pPr marL="0" indent="0" latinLnBrk="0">
              <a:lnSpc>
                <a:spcPct val="90000"/>
              </a:lnSpc>
              <a:spcBef>
                <a:spcPts val="0"/>
              </a:spcBef>
              <a:buFont typeface="Wingdings" panose="05000000000000000000" pitchFamily="2" charset="2"/>
              <a:buNone/>
            </a:pPr>
            <a:r>
              <a:rPr sz="2400" dirty="0" smtClean="0">
                <a:ea typeface="宋体" panose="02010600030101010101" pitchFamily="2" charset="-122"/>
              </a:rPr>
              <a:t>（二）从省级以上人民政府财政部门（以下简称财政部门）建立的</a:t>
            </a:r>
            <a:r>
              <a:rPr sz="2400" b="1" dirty="0" smtClean="0">
                <a:solidFill>
                  <a:srgbClr val="FF0000"/>
                </a:solidFill>
                <a:ea typeface="宋体" panose="02010600030101010101" pitchFamily="2" charset="-122"/>
              </a:rPr>
              <a:t>供应商库</a:t>
            </a:r>
            <a:r>
              <a:rPr sz="2400" dirty="0" smtClean="0">
                <a:ea typeface="宋体" panose="02010600030101010101" pitchFamily="2" charset="-122"/>
              </a:rPr>
              <a:t>中选取；</a:t>
            </a:r>
          </a:p>
          <a:p>
            <a:pPr marL="0" indent="0" latinLnBrk="0">
              <a:lnSpc>
                <a:spcPct val="90000"/>
              </a:lnSpc>
              <a:spcBef>
                <a:spcPts val="0"/>
              </a:spcBef>
              <a:buFont typeface="Wingdings" panose="05000000000000000000" pitchFamily="2" charset="2"/>
              <a:buNone/>
            </a:pPr>
            <a:r>
              <a:rPr sz="2400" dirty="0" smtClean="0">
                <a:ea typeface="宋体" panose="02010600030101010101" pitchFamily="2" charset="-122"/>
              </a:rPr>
              <a:t>（三）采购人书面推荐。</a:t>
            </a:r>
          </a:p>
          <a:p>
            <a:pPr marL="0" indent="0" latinLnBrk="0">
              <a:lnSpc>
                <a:spcPct val="90000"/>
              </a:lnSpc>
              <a:spcBef>
                <a:spcPts val="0"/>
              </a:spcBef>
              <a:buFont typeface="Wingdings" panose="05000000000000000000" pitchFamily="2" charset="2"/>
              <a:buNone/>
            </a:pPr>
            <a:r>
              <a:rPr sz="2400" dirty="0" smtClean="0">
                <a:ea typeface="宋体" panose="02010600030101010101" pitchFamily="2" charset="-122"/>
              </a:rPr>
              <a:t>采用前款第一项方式产生符合资格条件供应商名单的，采购人或者采购代理机构应当按照资格预审文件载明的标准和方法，对潜在投标人进行资格预审。</a:t>
            </a:r>
          </a:p>
          <a:p>
            <a:pPr marL="0" indent="0" latinLnBrk="0">
              <a:lnSpc>
                <a:spcPct val="90000"/>
              </a:lnSpc>
              <a:spcBef>
                <a:spcPts val="0"/>
              </a:spcBef>
              <a:buFont typeface="Wingdings" panose="05000000000000000000" pitchFamily="2" charset="2"/>
              <a:buNone/>
            </a:pPr>
            <a:r>
              <a:rPr sz="2400" dirty="0" smtClean="0">
                <a:ea typeface="宋体" panose="02010600030101010101" pitchFamily="2" charset="-122"/>
              </a:rPr>
              <a:t>采用第一款第二项或者第三项方式产生符合资格条件供应商名单的，备选的符合资格条件供应商总数不得少于拟随机抽取供应商总数的</a:t>
            </a:r>
            <a:r>
              <a:rPr sz="2400" b="1" dirty="0" smtClean="0">
                <a:solidFill>
                  <a:srgbClr val="FF0000"/>
                </a:solidFill>
                <a:ea typeface="宋体" panose="02010600030101010101" pitchFamily="2" charset="-122"/>
              </a:rPr>
              <a:t>两倍</a:t>
            </a:r>
            <a:r>
              <a:rPr sz="2400" dirty="0" smtClean="0">
                <a:ea typeface="宋体" panose="02010600030101010101" pitchFamily="2" charset="-122"/>
              </a:rPr>
              <a:t>。</a:t>
            </a:r>
          </a:p>
          <a:p>
            <a:pPr marL="0" indent="0" latinLnBrk="0">
              <a:lnSpc>
                <a:spcPct val="90000"/>
              </a:lnSpc>
              <a:spcBef>
                <a:spcPts val="0"/>
              </a:spcBef>
              <a:buFont typeface="Wingdings" panose="05000000000000000000" pitchFamily="2" charset="2"/>
              <a:buNone/>
            </a:pPr>
            <a:r>
              <a:rPr sz="2400" dirty="0" smtClean="0">
                <a:ea typeface="宋体" panose="02010600030101010101" pitchFamily="2" charset="-122"/>
              </a:rPr>
              <a:t>随机抽取是指通过抽签等能够保证所有符合资格条件供应商</a:t>
            </a:r>
            <a:r>
              <a:rPr sz="2400" b="1" dirty="0" smtClean="0">
                <a:solidFill>
                  <a:srgbClr val="FF0000"/>
                </a:solidFill>
                <a:ea typeface="宋体" panose="02010600030101010101" pitchFamily="2" charset="-122"/>
              </a:rPr>
              <a:t>机会均等</a:t>
            </a:r>
            <a:r>
              <a:rPr sz="2400" dirty="0" smtClean="0">
                <a:ea typeface="宋体" panose="02010600030101010101" pitchFamily="2" charset="-122"/>
              </a:rPr>
              <a:t>的方式选定供应商。随机抽取供应商时，应当有不少于两名采购人工作人员在场监督，并形成书面记录，随采购文件一并存档。</a:t>
            </a:r>
          </a:p>
          <a:p>
            <a:pPr marL="0" indent="0" latinLnBrk="0">
              <a:lnSpc>
                <a:spcPct val="90000"/>
              </a:lnSpc>
              <a:spcBef>
                <a:spcPts val="0"/>
              </a:spcBef>
              <a:buFont typeface="Wingdings" panose="05000000000000000000" pitchFamily="2" charset="2"/>
              <a:buNone/>
            </a:pPr>
            <a:r>
              <a:rPr sz="2400" dirty="0" smtClean="0">
                <a:ea typeface="宋体" panose="02010600030101010101" pitchFamily="2" charset="-122"/>
              </a:rPr>
              <a:t>投标邀请书应当</a:t>
            </a:r>
            <a:r>
              <a:rPr sz="2400" b="1" dirty="0" smtClean="0">
                <a:solidFill>
                  <a:srgbClr val="FF0000"/>
                </a:solidFill>
                <a:ea typeface="宋体" panose="02010600030101010101" pitchFamily="2" charset="-122"/>
              </a:rPr>
              <a:t>同时</a:t>
            </a:r>
            <a:r>
              <a:rPr sz="2400" dirty="0" smtClean="0">
                <a:ea typeface="宋体" panose="02010600030101010101" pitchFamily="2" charset="-122"/>
              </a:rPr>
              <a:t>向所有受邀请的供应商发出。</a:t>
            </a:r>
            <a:r>
              <a:rPr lang="zh-CN" altLang="en-US" sz="2400" dirty="0" smtClean="0">
                <a:ea typeface="宋体" panose="02010600030101010101" pitchFamily="2" charset="-122"/>
              </a:rPr>
              <a:t>  </a:t>
            </a:r>
          </a:p>
          <a:p>
            <a:pPr marL="0" indent="0" latinLnBrk="0">
              <a:lnSpc>
                <a:spcPct val="90000"/>
              </a:lnSpc>
              <a:spcBef>
                <a:spcPts val="0"/>
              </a:spcBef>
              <a:buFont typeface="Wingdings" panose="05000000000000000000" pitchFamily="2" charset="2"/>
              <a:buNone/>
            </a:pPr>
            <a:endParaRPr lang="zh-CN" altLang="en-US" sz="2400" dirty="0"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标题 1"/>
          <p:cNvSpPr>
            <a:spLocks noGrp="1"/>
          </p:cNvSpPr>
          <p:nvPr>
            <p:ph type="title" idx="4294967295"/>
          </p:nvPr>
        </p:nvSpPr>
        <p:spPr>
          <a:xfrm>
            <a:off x="0" y="214272"/>
            <a:ext cx="9144000" cy="714398"/>
          </a:xfrm>
        </p:spPr>
        <p:txBody>
          <a:bodyPr/>
          <a:lstStyle/>
          <a:p>
            <a:r>
              <a:rPr lang="zh-CN" altLang="en-US" dirty="0" smtClean="0">
                <a:ea typeface="宋体" panose="02010600030101010101" pitchFamily="2" charset="-122"/>
              </a:rPr>
              <a:t>政府采购项目的串通投标行为</a:t>
            </a:r>
            <a:r>
              <a:rPr lang="zh-CN" altLang="en-US" sz="3200" dirty="0" smtClean="0">
                <a:ea typeface="宋体" panose="02010600030101010101" pitchFamily="2" charset="-122"/>
              </a:rPr>
              <a:t/>
            </a:r>
            <a:br>
              <a:rPr lang="zh-CN" altLang="en-US" sz="3200" dirty="0" smtClean="0">
                <a:ea typeface="宋体" panose="02010600030101010101" pitchFamily="2" charset="-122"/>
              </a:rPr>
            </a:br>
            <a:r>
              <a:rPr lang="en-US" altLang="zh-CN" sz="2400" dirty="0" smtClean="0">
                <a:ea typeface="宋体" panose="02010600030101010101" pitchFamily="2" charset="-122"/>
              </a:rPr>
              <a:t>《</a:t>
            </a:r>
            <a:r>
              <a:rPr lang="zh-CN" altLang="en-US" sz="2400" dirty="0" smtClean="0">
                <a:ea typeface="宋体" panose="02010600030101010101" pitchFamily="2" charset="-122"/>
              </a:rPr>
              <a:t>政府采购法实施条例</a:t>
            </a:r>
            <a:r>
              <a:rPr lang="en-US" altLang="zh-CN" sz="2400" dirty="0" smtClean="0">
                <a:ea typeface="宋体" panose="02010600030101010101" pitchFamily="2" charset="-122"/>
              </a:rPr>
              <a:t>》</a:t>
            </a:r>
            <a:endParaRPr lang="zh-CN" altLang="en-US" sz="2400" dirty="0" smtClean="0">
              <a:ea typeface="宋体" panose="02010600030101010101" pitchFamily="2" charset="-122"/>
            </a:endParaRPr>
          </a:p>
        </p:txBody>
      </p:sp>
      <p:sp>
        <p:nvSpPr>
          <p:cNvPr id="46082" name="内容占位符 2"/>
          <p:cNvSpPr>
            <a:spLocks noGrp="1"/>
          </p:cNvSpPr>
          <p:nvPr>
            <p:ph idx="4294967295"/>
          </p:nvPr>
        </p:nvSpPr>
        <p:spPr>
          <a:xfrm>
            <a:off x="0" y="1182370"/>
            <a:ext cx="9144000" cy="5674360"/>
          </a:xfrm>
        </p:spPr>
        <p:txBody>
          <a:bodyPr/>
          <a:lstStyle/>
          <a:p>
            <a:pPr marL="0" indent="0" latinLnBrk="0">
              <a:spcBef>
                <a:spcPts val="600"/>
              </a:spcBef>
              <a:buNone/>
            </a:pPr>
            <a:r>
              <a:rPr lang="zh-CN" altLang="zh-CN" sz="2400" b="1" dirty="0" smtClean="0"/>
              <a:t>第七十四条</a:t>
            </a:r>
            <a:r>
              <a:rPr lang="zh-CN" altLang="zh-CN" sz="2400" dirty="0" smtClean="0"/>
              <a:t>（一）供应商直接或者间接从采购人或者采购代理机构处获得其他供应商的相关情况并修改其投标文件或者响应文件；</a:t>
            </a:r>
          </a:p>
          <a:p>
            <a:pPr marL="0" indent="0" latinLnBrk="0">
              <a:spcBef>
                <a:spcPts val="600"/>
              </a:spcBef>
              <a:buNone/>
            </a:pPr>
            <a:r>
              <a:rPr lang="zh-CN" altLang="zh-CN" sz="2400" dirty="0" smtClean="0"/>
              <a:t>（二）供应商按照采购人或者采购代理机构的授意撤换、修改投标文件或者响应文件；</a:t>
            </a:r>
          </a:p>
          <a:p>
            <a:pPr marL="0" indent="0" latinLnBrk="0">
              <a:spcBef>
                <a:spcPts val="600"/>
              </a:spcBef>
              <a:buNone/>
            </a:pPr>
            <a:r>
              <a:rPr lang="zh-CN" altLang="zh-CN" sz="2400" dirty="0" smtClean="0"/>
              <a:t>（三）供应商之间协商报价、技术方案等投标文件或者响应文件的实质性内容；</a:t>
            </a:r>
          </a:p>
          <a:p>
            <a:pPr marL="0" indent="0" latinLnBrk="0">
              <a:spcBef>
                <a:spcPts val="600"/>
              </a:spcBef>
              <a:buNone/>
            </a:pPr>
            <a:r>
              <a:rPr lang="zh-CN" altLang="zh-CN" sz="2400" dirty="0" smtClean="0"/>
              <a:t>（四）属于同一集团、协会、商会等组织成员的供应商按照该组织要求协同参加政府采购活动；</a:t>
            </a:r>
          </a:p>
          <a:p>
            <a:pPr marL="0" indent="0" latinLnBrk="0">
              <a:spcBef>
                <a:spcPts val="600"/>
              </a:spcBef>
              <a:buNone/>
            </a:pPr>
            <a:r>
              <a:rPr lang="zh-CN" altLang="zh-CN" sz="2400" dirty="0" smtClean="0"/>
              <a:t>（五）供应商之间事先约定由某一特定供应商中标、成交；</a:t>
            </a:r>
          </a:p>
          <a:p>
            <a:pPr marL="0" indent="0" latinLnBrk="0">
              <a:spcBef>
                <a:spcPts val="600"/>
              </a:spcBef>
              <a:buNone/>
            </a:pPr>
            <a:r>
              <a:rPr lang="zh-CN" altLang="zh-CN" sz="2400" dirty="0" smtClean="0"/>
              <a:t>（六）供应商之间商定部分供应商放弃参加政府采购活动或者放弃中标、成交；</a:t>
            </a:r>
          </a:p>
          <a:p>
            <a:pPr marL="0" indent="0" latinLnBrk="0">
              <a:spcBef>
                <a:spcPts val="600"/>
              </a:spcBef>
              <a:buNone/>
            </a:pPr>
            <a:r>
              <a:rPr lang="zh-CN" altLang="zh-CN" sz="2400" dirty="0" smtClean="0"/>
              <a:t>（七）供应商与采购人或者采购代理机构之间、供应商相互之间，为谋求特定供应商中标、成交或者排斥其他供应商的其他串通行为。</a:t>
            </a:r>
            <a:r>
              <a:rPr lang="zh-CN" altLang="en-US" sz="2400" dirty="0" smtClean="0">
                <a:ea typeface="宋体" panose="02010600030101010101" pitchFamily="2" charset="-122"/>
              </a:rPr>
              <a:t>  </a:t>
            </a:r>
          </a:p>
          <a:p>
            <a:pPr>
              <a:buNone/>
            </a:pPr>
            <a:endParaRPr lang="zh-CN" altLang="en-US" sz="2400" dirty="0"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标题 1"/>
          <p:cNvSpPr>
            <a:spLocks noGrp="1"/>
          </p:cNvSpPr>
          <p:nvPr>
            <p:ph type="title" idx="4294967295"/>
          </p:nvPr>
        </p:nvSpPr>
        <p:spPr>
          <a:xfrm>
            <a:off x="0" y="365443"/>
            <a:ext cx="9144000" cy="563562"/>
          </a:xfrm>
        </p:spPr>
        <p:txBody>
          <a:bodyPr/>
          <a:lstStyle/>
          <a:p>
            <a:r>
              <a:rPr lang="zh-CN" altLang="en-US" dirty="0" smtClean="0">
                <a:ea typeface="宋体" panose="02010600030101010101" pitchFamily="2" charset="-122"/>
                <a:sym typeface="+mn-ea"/>
              </a:rPr>
              <a:t>政府采购项目的串通投标行为</a:t>
            </a:r>
            <a:br>
              <a:rPr lang="zh-CN" altLang="en-US" dirty="0" smtClean="0">
                <a:ea typeface="宋体" panose="02010600030101010101" pitchFamily="2" charset="-122"/>
                <a:sym typeface="+mn-ea"/>
              </a:rPr>
            </a:br>
            <a:r>
              <a:rPr lang="en-US" altLang="zh-CN" sz="2400" dirty="0" smtClean="0">
                <a:ea typeface="宋体" panose="02010600030101010101" pitchFamily="2" charset="-122"/>
                <a:sym typeface="+mn-ea"/>
              </a:rPr>
              <a:t>《</a:t>
            </a:r>
            <a:r>
              <a:rPr lang="zh-CN" altLang="en-US" sz="2400" dirty="0" smtClean="0">
                <a:ea typeface="宋体" panose="02010600030101010101" pitchFamily="2" charset="-122"/>
                <a:sym typeface="+mn-ea"/>
              </a:rPr>
              <a:t>政府采购货物和服务招标投标管理办法</a:t>
            </a:r>
            <a:r>
              <a:rPr lang="en-US" altLang="zh-CN" sz="2400" dirty="0" smtClean="0">
                <a:ea typeface="宋体" panose="02010600030101010101" pitchFamily="2" charset="-122"/>
                <a:sym typeface="+mn-ea"/>
              </a:rPr>
              <a:t>》</a:t>
            </a:r>
            <a:endParaRPr lang="zh-CN" altLang="en-US" sz="2400" dirty="0" smtClean="0">
              <a:ea typeface="宋体" panose="02010600030101010101" pitchFamily="2" charset="-122"/>
            </a:endParaRPr>
          </a:p>
        </p:txBody>
      </p:sp>
      <p:sp>
        <p:nvSpPr>
          <p:cNvPr id="293891" name="内容占位符 2"/>
          <p:cNvSpPr>
            <a:spLocks noGrp="1"/>
          </p:cNvSpPr>
          <p:nvPr>
            <p:ph idx="4294967295"/>
          </p:nvPr>
        </p:nvSpPr>
        <p:spPr>
          <a:xfrm>
            <a:off x="642938" y="1428115"/>
            <a:ext cx="7858125" cy="4357688"/>
          </a:xfrm>
        </p:spPr>
        <p:txBody>
          <a:bodyPr/>
          <a:lstStyle/>
          <a:p>
            <a:pPr>
              <a:spcBef>
                <a:spcPts val="1200"/>
              </a:spcBef>
              <a:buFont typeface="Wingdings" panose="05000000000000000000" pitchFamily="2" charset="2"/>
              <a:buNone/>
            </a:pPr>
            <a:r>
              <a:rPr sz="2400" b="1" dirty="0" smtClean="0">
                <a:ea typeface="宋体" panose="02010600030101010101" pitchFamily="2" charset="-122"/>
              </a:rPr>
              <a:t>第三十七条</a:t>
            </a:r>
            <a:r>
              <a:rPr sz="2400" dirty="0" smtClean="0">
                <a:ea typeface="宋体" panose="02010600030101010101" pitchFamily="2" charset="-122"/>
              </a:rPr>
              <a:t> 有下列</a:t>
            </a:r>
            <a:r>
              <a:rPr sz="2400" b="1" dirty="0" smtClean="0">
                <a:ea typeface="宋体" panose="02010600030101010101" pitchFamily="2" charset="-122"/>
              </a:rPr>
              <a:t>情形</a:t>
            </a:r>
            <a:r>
              <a:rPr sz="2400" dirty="0" smtClean="0">
                <a:ea typeface="宋体" panose="02010600030101010101" pitchFamily="2" charset="-122"/>
              </a:rPr>
              <a:t>之一的，</a:t>
            </a:r>
            <a:r>
              <a:rPr sz="2400" b="1" dirty="0" smtClean="0">
                <a:solidFill>
                  <a:srgbClr val="FF0000"/>
                </a:solidFill>
                <a:ea typeface="宋体" panose="02010600030101010101" pitchFamily="2" charset="-122"/>
              </a:rPr>
              <a:t>视为</a:t>
            </a:r>
            <a:r>
              <a:rPr sz="2400" dirty="0" smtClean="0">
                <a:ea typeface="宋体" panose="02010600030101010101" pitchFamily="2" charset="-122"/>
              </a:rPr>
              <a:t>投标人串通投标，其投标无效：</a:t>
            </a:r>
          </a:p>
          <a:p>
            <a:pPr>
              <a:spcBef>
                <a:spcPts val="1200"/>
              </a:spcBef>
              <a:buFont typeface="Wingdings" panose="05000000000000000000" pitchFamily="2" charset="2"/>
              <a:buNone/>
            </a:pPr>
            <a:r>
              <a:rPr sz="2400" dirty="0" smtClean="0">
                <a:ea typeface="宋体" panose="02010600030101010101" pitchFamily="2" charset="-122"/>
              </a:rPr>
              <a:t>（一）不同投标人的投标文件由同一单位或者个人编制；</a:t>
            </a:r>
          </a:p>
          <a:p>
            <a:pPr>
              <a:spcBef>
                <a:spcPts val="1200"/>
              </a:spcBef>
              <a:buFont typeface="Wingdings" panose="05000000000000000000" pitchFamily="2" charset="2"/>
              <a:buNone/>
            </a:pPr>
            <a:r>
              <a:rPr sz="2400" dirty="0" smtClean="0">
                <a:ea typeface="宋体" panose="02010600030101010101" pitchFamily="2" charset="-122"/>
              </a:rPr>
              <a:t>（二）不同投标人委托同一单位或者个人办理投标事宜；</a:t>
            </a:r>
          </a:p>
          <a:p>
            <a:pPr>
              <a:spcBef>
                <a:spcPts val="1200"/>
              </a:spcBef>
              <a:buFont typeface="Wingdings" panose="05000000000000000000" pitchFamily="2" charset="2"/>
              <a:buNone/>
            </a:pPr>
            <a:r>
              <a:rPr sz="2400" dirty="0" smtClean="0">
                <a:ea typeface="宋体" panose="02010600030101010101" pitchFamily="2" charset="-122"/>
              </a:rPr>
              <a:t>（三）不同投标人的投标文件载明的项目管理成员或者联系人员为同一人；</a:t>
            </a:r>
          </a:p>
          <a:p>
            <a:pPr>
              <a:spcBef>
                <a:spcPts val="1200"/>
              </a:spcBef>
              <a:buFont typeface="Wingdings" panose="05000000000000000000" pitchFamily="2" charset="2"/>
              <a:buNone/>
            </a:pPr>
            <a:r>
              <a:rPr sz="2400" dirty="0" smtClean="0">
                <a:ea typeface="宋体" panose="02010600030101010101" pitchFamily="2" charset="-122"/>
              </a:rPr>
              <a:t>（四）不同投标人的投标文件异常一致或者投标报价呈规律性差异；</a:t>
            </a:r>
          </a:p>
          <a:p>
            <a:pPr>
              <a:spcBef>
                <a:spcPts val="1200"/>
              </a:spcBef>
              <a:buFont typeface="Wingdings" panose="05000000000000000000" pitchFamily="2" charset="2"/>
              <a:buNone/>
            </a:pPr>
            <a:r>
              <a:rPr sz="2400" dirty="0" smtClean="0">
                <a:ea typeface="宋体" panose="02010600030101010101" pitchFamily="2" charset="-122"/>
              </a:rPr>
              <a:t>（五）不同投标人的投标文件相互混装；</a:t>
            </a:r>
          </a:p>
          <a:p>
            <a:pPr>
              <a:spcBef>
                <a:spcPts val="1200"/>
              </a:spcBef>
              <a:buFont typeface="Wingdings" panose="05000000000000000000" pitchFamily="2" charset="2"/>
              <a:buNone/>
            </a:pPr>
            <a:r>
              <a:rPr sz="2400" dirty="0" smtClean="0">
                <a:ea typeface="宋体" panose="02010600030101010101" pitchFamily="2" charset="-122"/>
              </a:rPr>
              <a:t>（六）不同投标人的投标保证金从同一单位或者个人的账户转出。</a:t>
            </a:r>
            <a:r>
              <a:rPr lang="zh-CN" altLang="en-US" sz="2400" dirty="0" smtClean="0">
                <a:ea typeface="宋体" panose="02010600030101010101" pitchFamily="2" charset="-122"/>
              </a:rPr>
              <a:t>  </a:t>
            </a:r>
          </a:p>
          <a:p>
            <a:pPr>
              <a:buFont typeface="Wingdings" panose="05000000000000000000" pitchFamily="2" charset="2"/>
              <a:buNone/>
            </a:pPr>
            <a:endParaRPr lang="zh-CN" altLang="en-US" sz="2400" dirty="0" smtClean="0">
              <a:ea typeface="宋体" panose="02010600030101010101" pitchFamily="2" charset="-122"/>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案例分析</a:t>
            </a:r>
            <a:endParaRPr lang="zh-CN" altLang="en-US" dirty="0"/>
          </a:p>
        </p:txBody>
      </p:sp>
      <p:sp>
        <p:nvSpPr>
          <p:cNvPr id="3" name="内容占位符 2"/>
          <p:cNvSpPr>
            <a:spLocks noGrp="1"/>
          </p:cNvSpPr>
          <p:nvPr>
            <p:ph idx="1"/>
          </p:nvPr>
        </p:nvSpPr>
        <p:spPr>
          <a:xfrm>
            <a:off x="528638" y="1500174"/>
            <a:ext cx="7972452" cy="4543436"/>
          </a:xfrm>
        </p:spPr>
        <p:txBody>
          <a:bodyPr/>
          <a:lstStyle/>
          <a:p>
            <a:pPr>
              <a:lnSpc>
                <a:spcPct val="150000"/>
              </a:lnSpc>
            </a:pPr>
            <a:r>
              <a:rPr lang="zh-CN" sz="2400" dirty="0">
                <a:solidFill>
                  <a:schemeClr val="tx1"/>
                </a:solidFill>
                <a:latin typeface="+mn-lt"/>
                <a:ea typeface="+mn-ea"/>
                <a:cs typeface="+mn-cs"/>
              </a:rPr>
              <a:t>某省级垂直管理部门建设一个能覆盖本系统省、市、县的视频会议系统项目。该项目实行软、硬件捆扎邀请招标，其中：软件采购金额占</a:t>
            </a:r>
            <a:r>
              <a:rPr lang="en-US" sz="2400" dirty="0">
                <a:solidFill>
                  <a:schemeClr val="tx1"/>
                </a:solidFill>
                <a:latin typeface="+mn-lt"/>
                <a:ea typeface="+mn-ea"/>
                <a:cs typeface="+mn-cs"/>
              </a:rPr>
              <a:t>45%</a:t>
            </a:r>
            <a:r>
              <a:rPr lang="zh-CN" sz="2400" dirty="0">
                <a:solidFill>
                  <a:schemeClr val="tx1"/>
                </a:solidFill>
                <a:latin typeface="+mn-lt"/>
                <a:ea typeface="+mn-ea"/>
                <a:cs typeface="+mn-cs"/>
              </a:rPr>
              <a:t>，硬件采购金额占</a:t>
            </a:r>
            <a:r>
              <a:rPr lang="en-US" sz="2400" dirty="0">
                <a:solidFill>
                  <a:schemeClr val="tx1"/>
                </a:solidFill>
                <a:latin typeface="+mn-lt"/>
                <a:ea typeface="+mn-ea"/>
                <a:cs typeface="+mn-cs"/>
              </a:rPr>
              <a:t>55%</a:t>
            </a:r>
            <a:r>
              <a:rPr lang="zh-CN" sz="2400" dirty="0">
                <a:solidFill>
                  <a:schemeClr val="tx1"/>
                </a:solidFill>
                <a:latin typeface="+mn-lt"/>
                <a:ea typeface="+mn-ea"/>
                <a:cs typeface="+mn-cs"/>
              </a:rPr>
              <a:t>。该部门负责人的同学系本地一家小型软件开发公司的总经理。于是，采购人在招标文件中发出了如下要约：投标人必须以联合体方式参与竞标，软件服务必须在</a:t>
            </a:r>
            <a:r>
              <a:rPr lang="en-US" sz="2400" dirty="0">
                <a:solidFill>
                  <a:schemeClr val="tx1"/>
                </a:solidFill>
                <a:latin typeface="+mn-lt"/>
                <a:ea typeface="+mn-ea"/>
                <a:cs typeface="+mn-cs"/>
              </a:rPr>
              <a:t>4</a:t>
            </a:r>
            <a:r>
              <a:rPr lang="zh-CN" sz="2400" dirty="0">
                <a:solidFill>
                  <a:schemeClr val="tx1"/>
                </a:solidFill>
                <a:latin typeface="+mn-lt"/>
                <a:ea typeface="+mn-ea"/>
                <a:cs typeface="+mn-cs"/>
              </a:rPr>
              <a:t>小时内响应。邀请招标结果，如采购人所愿。</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案例分析</a:t>
            </a:r>
            <a:endParaRPr lang="zh-CN" altLang="en-US" dirty="0"/>
          </a:p>
        </p:txBody>
      </p:sp>
      <p:sp>
        <p:nvSpPr>
          <p:cNvPr id="3" name="内容占位符 2"/>
          <p:cNvSpPr>
            <a:spLocks noGrp="1"/>
          </p:cNvSpPr>
          <p:nvPr>
            <p:ph idx="1"/>
          </p:nvPr>
        </p:nvSpPr>
        <p:spPr/>
        <p:txBody>
          <a:bodyPr/>
          <a:lstStyle/>
          <a:p>
            <a:pPr>
              <a:lnSpc>
                <a:spcPct val="150000"/>
              </a:lnSpc>
            </a:pPr>
            <a:r>
              <a:rPr lang="zh-CN" sz="2400" dirty="0">
                <a:solidFill>
                  <a:schemeClr val="tx1"/>
                </a:solidFill>
                <a:latin typeface="+mn-lt"/>
                <a:ea typeface="+mn-ea"/>
                <a:cs typeface="+mn-cs"/>
              </a:rPr>
              <a:t>某市级医院招标采购一批进口设备。由于该医院过去在未实行政府采购前与一家医疗设备公司有长期的业务往来，故此次招标仍希望这家医疗设备公司中标。于是双方达成默契，等开标时，该医院要求该公司尽量压低投标报价，以确保中标，在签订合同时再将货款提高。果然在开标时，该公司的报价为最低价，经评委审议推荐该公司为中标候选人。在签订合同前，该医院允许将原来的投标报价提高</a:t>
            </a:r>
            <a:r>
              <a:rPr lang="en-US" sz="2400" dirty="0">
                <a:solidFill>
                  <a:schemeClr val="tx1"/>
                </a:solidFill>
                <a:latin typeface="+mn-lt"/>
                <a:ea typeface="+mn-ea"/>
                <a:cs typeface="+mn-cs"/>
              </a:rPr>
              <a:t>10%</a:t>
            </a:r>
            <a:r>
              <a:rPr lang="zh-CN" sz="2400" dirty="0">
                <a:solidFill>
                  <a:schemeClr val="tx1"/>
                </a:solidFill>
                <a:latin typeface="+mn-lt"/>
                <a:ea typeface="+mn-ea"/>
                <a:cs typeface="+mn-cs"/>
              </a:rPr>
              <a:t>，作为追加售后服务内容与医疗设备公司签订了采购合同。结果提高后的合同价远远高于其他所有投标人的报价。</a:t>
            </a:r>
          </a:p>
          <a:p>
            <a:pPr>
              <a:lnSpc>
                <a:spcPct val="150000"/>
              </a:lnSpc>
            </a:pPr>
            <a:endParaRPr lang="zh-CN" alt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案例分析</a:t>
            </a:r>
            <a:endParaRPr lang="zh-CN" altLang="en-US" dirty="0"/>
          </a:p>
        </p:txBody>
      </p:sp>
      <p:sp>
        <p:nvSpPr>
          <p:cNvPr id="3" name="内容占位符 2"/>
          <p:cNvSpPr>
            <a:spLocks noGrp="1"/>
          </p:cNvSpPr>
          <p:nvPr>
            <p:ph idx="1"/>
          </p:nvPr>
        </p:nvSpPr>
        <p:spPr>
          <a:xfrm>
            <a:off x="457200" y="1357298"/>
            <a:ext cx="8229600" cy="4900626"/>
          </a:xfrm>
        </p:spPr>
        <p:txBody>
          <a:bodyPr/>
          <a:lstStyle/>
          <a:p>
            <a:pPr>
              <a:lnSpc>
                <a:spcPct val="150000"/>
              </a:lnSpc>
            </a:pPr>
            <a:r>
              <a:rPr lang="zh-CN" sz="2400" dirty="0">
                <a:solidFill>
                  <a:schemeClr val="tx1"/>
                </a:solidFill>
                <a:latin typeface="+mn-lt"/>
                <a:ea typeface="+mn-ea"/>
                <a:cs typeface="+mn-cs"/>
              </a:rPr>
              <a:t>某高校机房工程改造进行招标。招标公告发布后，某建筑公司与该校基建处负责人进行私下交易，最后决定将此工程给这家建筑公司。为了减少竞争，由建筑公司出面邀请了</a:t>
            </a:r>
            <a:r>
              <a:rPr lang="en-US" sz="2400" dirty="0">
                <a:solidFill>
                  <a:schemeClr val="tx1"/>
                </a:solidFill>
                <a:latin typeface="+mn-lt"/>
                <a:ea typeface="+mn-ea"/>
                <a:cs typeface="+mn-cs"/>
              </a:rPr>
              <a:t>5</a:t>
            </a:r>
            <a:r>
              <a:rPr lang="zh-CN" sz="2400" dirty="0">
                <a:solidFill>
                  <a:schemeClr val="tx1"/>
                </a:solidFill>
                <a:latin typeface="+mn-lt"/>
                <a:ea typeface="+mn-ea"/>
                <a:cs typeface="+mn-cs"/>
              </a:rPr>
              <a:t>家私交甚好的施工企业前来投标，并事先将中标意向透露给这</a:t>
            </a:r>
            <a:r>
              <a:rPr lang="en-US" sz="2400" dirty="0">
                <a:solidFill>
                  <a:schemeClr val="tx1"/>
                </a:solidFill>
                <a:latin typeface="+mn-lt"/>
                <a:ea typeface="+mn-ea"/>
                <a:cs typeface="+mn-cs"/>
              </a:rPr>
              <a:t>5</a:t>
            </a:r>
            <a:r>
              <a:rPr lang="zh-CN" sz="2400" dirty="0">
                <a:solidFill>
                  <a:schemeClr val="tx1"/>
                </a:solidFill>
                <a:latin typeface="+mn-lt"/>
                <a:ea typeface="+mn-ea"/>
                <a:cs typeface="+mn-cs"/>
              </a:rPr>
              <a:t>家参与投标的企业，暗示这</a:t>
            </a:r>
            <a:r>
              <a:rPr lang="en-US" sz="2400" dirty="0">
                <a:solidFill>
                  <a:schemeClr val="tx1"/>
                </a:solidFill>
                <a:latin typeface="+mn-lt"/>
                <a:ea typeface="+mn-ea"/>
                <a:cs typeface="+mn-cs"/>
              </a:rPr>
              <a:t>5</a:t>
            </a:r>
            <a:r>
              <a:rPr lang="zh-CN" sz="2400" dirty="0">
                <a:solidFill>
                  <a:schemeClr val="tx1"/>
                </a:solidFill>
                <a:latin typeface="+mn-lt"/>
                <a:ea typeface="+mn-ea"/>
                <a:cs typeface="+mn-cs"/>
              </a:rPr>
              <a:t>家施工企业投标文件制作得马虎一些。正式开标时，被邀请的</a:t>
            </a:r>
            <a:r>
              <a:rPr lang="en-US" sz="2400" dirty="0">
                <a:solidFill>
                  <a:schemeClr val="tx1"/>
                </a:solidFill>
                <a:latin typeface="+mn-lt"/>
                <a:ea typeface="+mn-ea"/>
                <a:cs typeface="+mn-cs"/>
              </a:rPr>
              <a:t>5</a:t>
            </a:r>
            <a:r>
              <a:rPr lang="zh-CN" sz="2400" dirty="0">
                <a:solidFill>
                  <a:schemeClr val="tx1"/>
                </a:solidFill>
                <a:latin typeface="+mn-lt"/>
                <a:ea typeface="+mn-ea"/>
                <a:cs typeface="+mn-cs"/>
              </a:rPr>
              <a:t>家施工企业与某建筑公司一起投标，但由于邀请的</a:t>
            </a:r>
            <a:r>
              <a:rPr lang="en-US" sz="2400" dirty="0">
                <a:solidFill>
                  <a:schemeClr val="tx1"/>
                </a:solidFill>
                <a:latin typeface="+mn-lt"/>
                <a:ea typeface="+mn-ea"/>
                <a:cs typeface="+mn-cs"/>
              </a:rPr>
              <a:t>5</a:t>
            </a:r>
            <a:r>
              <a:rPr lang="zh-CN" sz="2400" dirty="0">
                <a:solidFill>
                  <a:schemeClr val="tx1"/>
                </a:solidFill>
                <a:latin typeface="+mn-lt"/>
                <a:ea typeface="+mn-ea"/>
                <a:cs typeface="+mn-cs"/>
              </a:rPr>
              <a:t>家施工企业不是报价过高，就是服务太差，评标结果，某建筑公司为第一中标候选人。</a:t>
            </a:r>
            <a:endParaRPr lang="zh-CN" altLang="en-US" sz="2400"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idx="4294967295"/>
          </p:nvPr>
        </p:nvSpPr>
        <p:spPr/>
        <p:txBody>
          <a:bodyPr/>
          <a:lstStyle/>
          <a:p>
            <a:pPr eaLnBrk="1" hangingPunct="1"/>
            <a:r>
              <a:rPr lang="zh-CN" altLang="en-US" dirty="0" smtClean="0">
                <a:ea typeface="宋体" panose="02010600030101010101" pitchFamily="2" charset="-122"/>
              </a:rPr>
              <a:t>招标投标争议</a:t>
            </a:r>
          </a:p>
        </p:txBody>
      </p:sp>
      <p:sp>
        <p:nvSpPr>
          <p:cNvPr id="137219" name="Rectangle 3"/>
          <p:cNvSpPr>
            <a:spLocks noGrp="1" noChangeArrowheads="1"/>
          </p:cNvSpPr>
          <p:nvPr>
            <p:ph type="body" idx="4294967295"/>
          </p:nvPr>
        </p:nvSpPr>
        <p:spPr>
          <a:xfrm>
            <a:off x="611188" y="1557338"/>
            <a:ext cx="7989887" cy="4895850"/>
          </a:xfrm>
        </p:spPr>
        <p:txBody>
          <a:bodyPr/>
          <a:lstStyle/>
          <a:p>
            <a:pPr eaLnBrk="1" hangingPunct="1">
              <a:spcBef>
                <a:spcPct val="50000"/>
              </a:spcBef>
            </a:pPr>
            <a:r>
              <a:rPr lang="zh-CN" altLang="en-US" sz="2400" smtClean="0">
                <a:ea typeface="宋体" panose="02010600030101010101" pitchFamily="2" charset="-122"/>
              </a:rPr>
              <a:t>招标投标争议是指在招标投标活动中因招标投标当事人权益发生的纠纷。 </a:t>
            </a:r>
          </a:p>
          <a:p>
            <a:pPr eaLnBrk="1" hangingPunct="1">
              <a:spcBef>
                <a:spcPct val="50000"/>
              </a:spcBef>
            </a:pPr>
            <a:r>
              <a:rPr lang="zh-CN" altLang="en-US" sz="2400" smtClean="0">
                <a:ea typeface="宋体" panose="02010600030101010101" pitchFamily="2" charset="-122"/>
              </a:rPr>
              <a:t>招标投标当事主体包括：</a:t>
            </a:r>
            <a:r>
              <a:rPr lang="zh-CN" altLang="en-US" sz="2400" b="1" smtClean="0">
                <a:ea typeface="宋体" panose="02010600030101010101" pitchFamily="2" charset="-122"/>
              </a:rPr>
              <a:t>民事主体</a:t>
            </a:r>
            <a:r>
              <a:rPr lang="zh-CN" altLang="en-US" sz="2400" smtClean="0">
                <a:ea typeface="宋体" panose="02010600030101010101" pitchFamily="2" charset="-122"/>
              </a:rPr>
              <a:t>和</a:t>
            </a:r>
            <a:r>
              <a:rPr lang="zh-CN" altLang="en-US" sz="2400" b="1" smtClean="0">
                <a:ea typeface="宋体" panose="02010600030101010101" pitchFamily="2" charset="-122"/>
              </a:rPr>
              <a:t>行政主体</a:t>
            </a:r>
            <a:r>
              <a:rPr lang="zh-CN" altLang="en-US" sz="2400" smtClean="0">
                <a:ea typeface="宋体" panose="02010600030101010101" pitchFamily="2" charset="-122"/>
              </a:rPr>
              <a:t>；招标投标民事主体指招标人和投标人。如果招标人委托招标代理机构代理招标，招标投标民事主体还包括招标代理机构。招标投标行政主体指根据国家法律法规，负责招标投标活动行政监督的国家机关及其授权机构。</a:t>
            </a:r>
          </a:p>
          <a:p>
            <a:pPr eaLnBrk="1" hangingPunct="1">
              <a:spcBef>
                <a:spcPct val="50000"/>
              </a:spcBef>
            </a:pPr>
            <a:r>
              <a:rPr lang="zh-CN" altLang="en-US" sz="2400" smtClean="0">
                <a:ea typeface="宋体" panose="02010600030101010101" pitchFamily="2" charset="-122"/>
              </a:rPr>
              <a:t>招标投标争议按照争议的当事主体分为</a:t>
            </a:r>
            <a:r>
              <a:rPr lang="zh-CN" altLang="en-US" sz="2400" b="1" smtClean="0">
                <a:ea typeface="宋体" panose="02010600030101010101" pitchFamily="2" charset="-122"/>
              </a:rPr>
              <a:t>招标投标民事争议</a:t>
            </a:r>
            <a:r>
              <a:rPr lang="zh-CN" altLang="en-US" sz="2400" smtClean="0">
                <a:ea typeface="宋体" panose="02010600030101010101" pitchFamily="2" charset="-122"/>
              </a:rPr>
              <a:t>和</a:t>
            </a:r>
            <a:r>
              <a:rPr lang="zh-CN" altLang="en-US" sz="2400" b="1" smtClean="0">
                <a:ea typeface="宋体" panose="02010600030101010101" pitchFamily="2" charset="-122"/>
              </a:rPr>
              <a:t>招标投标行政争议</a:t>
            </a:r>
            <a:r>
              <a:rPr lang="zh-CN" altLang="en-US" sz="2400" smtClean="0">
                <a:ea typeface="宋体" panose="02010600030101010101" pitchFamily="2" charset="-122"/>
              </a:rPr>
              <a:t>两种类型。招标投标民事争议是招标投标民事主体之间的争议，招标投标行政争议是招标投标民事主体与招标投标行政主体之间的争议。</a:t>
            </a:r>
            <a:r>
              <a:rPr lang="zh-CN" altLang="en-US" sz="2000" smtClean="0">
                <a:ea typeface="宋体" panose="02010600030101010101" pitchFamily="2" charset="-122"/>
              </a:rPr>
              <a:t> </a:t>
            </a:r>
          </a:p>
        </p:txBody>
      </p:sp>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idx="4294967295"/>
          </p:nvPr>
        </p:nvSpPr>
        <p:spPr/>
        <p:txBody>
          <a:bodyPr/>
          <a:lstStyle/>
          <a:p>
            <a:pPr eaLnBrk="1" hangingPunct="1"/>
            <a:r>
              <a:rPr lang="zh-CN" altLang="en-US" smtClean="0">
                <a:ea typeface="宋体" panose="02010600030101010101" pitchFamily="2" charset="-122"/>
              </a:rPr>
              <a:t>表达和解决民事争议的方式</a:t>
            </a:r>
          </a:p>
        </p:txBody>
      </p:sp>
      <p:sp>
        <p:nvSpPr>
          <p:cNvPr id="138243" name="Rectangle 3"/>
          <p:cNvSpPr>
            <a:spLocks noGrp="1" noChangeArrowheads="1"/>
          </p:cNvSpPr>
          <p:nvPr>
            <p:ph type="body" idx="4294967295"/>
          </p:nvPr>
        </p:nvSpPr>
        <p:spPr>
          <a:xfrm>
            <a:off x="1979613" y="1198563"/>
            <a:ext cx="6478587" cy="3962400"/>
          </a:xfrm>
        </p:spPr>
        <p:txBody>
          <a:bodyPr/>
          <a:lstStyle/>
          <a:p>
            <a:pPr marL="609600" indent="-609600" eaLnBrk="1" hangingPunct="1">
              <a:lnSpc>
                <a:spcPct val="80000"/>
              </a:lnSpc>
              <a:spcBef>
                <a:spcPct val="0"/>
              </a:spcBef>
              <a:spcAft>
                <a:spcPct val="50000"/>
              </a:spcAft>
              <a:buFont typeface="Wingdings" panose="05000000000000000000" pitchFamily="2" charset="2"/>
              <a:buAutoNum type="ea1JpnChsDbPeriod"/>
            </a:pPr>
            <a:r>
              <a:rPr lang="zh-CN" altLang="en-US" b="1" smtClean="0">
                <a:latin typeface="楷体" panose="02010609060101010101" pitchFamily="49" charset="-122"/>
                <a:ea typeface="楷体" panose="02010609060101010101" pitchFamily="49" charset="-122"/>
              </a:rPr>
              <a:t>异议</a:t>
            </a:r>
            <a:r>
              <a:rPr lang="en-US" altLang="zh-CN" b="1" smtClean="0">
                <a:latin typeface="楷体" panose="02010609060101010101" pitchFamily="49" charset="-122"/>
                <a:ea typeface="楷体" panose="02010609060101010101" pitchFamily="49" charset="-122"/>
              </a:rPr>
              <a:t>(</a:t>
            </a:r>
            <a:r>
              <a:rPr lang="zh-CN" altLang="en-US" b="1" smtClean="0">
                <a:latin typeface="楷体" panose="02010609060101010101" pitchFamily="49" charset="-122"/>
                <a:ea typeface="楷体" panose="02010609060101010101" pitchFamily="49" charset="-122"/>
              </a:rPr>
              <a:t>质疑</a:t>
            </a:r>
            <a:r>
              <a:rPr lang="en-US" altLang="zh-CN" b="1" smtClean="0">
                <a:latin typeface="楷体" panose="02010609060101010101" pitchFamily="49" charset="-122"/>
                <a:ea typeface="楷体" panose="02010609060101010101" pitchFamily="49" charset="-122"/>
              </a:rPr>
              <a:t>)</a:t>
            </a:r>
          </a:p>
          <a:p>
            <a:pPr marL="609600" indent="-609600" eaLnBrk="1" hangingPunct="1">
              <a:lnSpc>
                <a:spcPct val="80000"/>
              </a:lnSpc>
              <a:spcBef>
                <a:spcPct val="0"/>
              </a:spcBef>
              <a:spcAft>
                <a:spcPct val="50000"/>
              </a:spcAft>
              <a:buFont typeface="Wingdings" panose="05000000000000000000" pitchFamily="2" charset="2"/>
              <a:buAutoNum type="ea1JpnChsDbPeriod"/>
            </a:pPr>
            <a:r>
              <a:rPr lang="zh-CN" altLang="en-US" b="1" smtClean="0">
                <a:latin typeface="楷体" panose="02010609060101010101" pitchFamily="49" charset="-122"/>
                <a:ea typeface="楷体" panose="02010609060101010101" pitchFamily="49" charset="-122"/>
              </a:rPr>
              <a:t>投诉</a:t>
            </a:r>
          </a:p>
          <a:p>
            <a:pPr marL="609600" indent="-609600" eaLnBrk="1" hangingPunct="1">
              <a:lnSpc>
                <a:spcPct val="80000"/>
              </a:lnSpc>
              <a:spcBef>
                <a:spcPct val="0"/>
              </a:spcBef>
              <a:spcAft>
                <a:spcPct val="50000"/>
              </a:spcAft>
              <a:buFont typeface="Wingdings" panose="05000000000000000000" pitchFamily="2" charset="2"/>
              <a:buAutoNum type="ea1JpnChsDbPeriod"/>
            </a:pPr>
            <a:r>
              <a:rPr lang="zh-CN" altLang="en-US" b="1" smtClean="0">
                <a:latin typeface="楷体" panose="02010609060101010101" pitchFamily="49" charset="-122"/>
                <a:ea typeface="楷体" panose="02010609060101010101" pitchFamily="49" charset="-122"/>
              </a:rPr>
              <a:t>磋商</a:t>
            </a:r>
          </a:p>
          <a:p>
            <a:pPr marL="609600" indent="-609600" eaLnBrk="1" hangingPunct="1">
              <a:lnSpc>
                <a:spcPct val="80000"/>
              </a:lnSpc>
              <a:spcBef>
                <a:spcPct val="0"/>
              </a:spcBef>
              <a:spcAft>
                <a:spcPct val="50000"/>
              </a:spcAft>
              <a:buFont typeface="Wingdings" panose="05000000000000000000" pitchFamily="2" charset="2"/>
              <a:buAutoNum type="ea1JpnChsDbPeriod"/>
            </a:pPr>
            <a:r>
              <a:rPr lang="zh-CN" altLang="en-US" b="1" smtClean="0">
                <a:latin typeface="楷体" panose="02010609060101010101" pitchFamily="49" charset="-122"/>
                <a:ea typeface="楷体" panose="02010609060101010101" pitchFamily="49" charset="-122"/>
              </a:rPr>
              <a:t>调解</a:t>
            </a:r>
          </a:p>
          <a:p>
            <a:pPr marL="609600" indent="-609600" eaLnBrk="1" hangingPunct="1">
              <a:lnSpc>
                <a:spcPct val="80000"/>
              </a:lnSpc>
              <a:spcBef>
                <a:spcPct val="0"/>
              </a:spcBef>
              <a:spcAft>
                <a:spcPct val="50000"/>
              </a:spcAft>
              <a:buFont typeface="Wingdings" panose="05000000000000000000" pitchFamily="2" charset="2"/>
              <a:buAutoNum type="ea1JpnChsDbPeriod"/>
            </a:pPr>
            <a:r>
              <a:rPr lang="zh-CN" altLang="en-US" b="1" smtClean="0">
                <a:latin typeface="楷体" panose="02010609060101010101" pitchFamily="49" charset="-122"/>
                <a:ea typeface="楷体" panose="02010609060101010101" pitchFamily="49" charset="-122"/>
              </a:rPr>
              <a:t>仲裁</a:t>
            </a:r>
          </a:p>
          <a:p>
            <a:pPr marL="609600" indent="-609600" eaLnBrk="1" hangingPunct="1">
              <a:lnSpc>
                <a:spcPct val="80000"/>
              </a:lnSpc>
              <a:spcBef>
                <a:spcPct val="0"/>
              </a:spcBef>
              <a:spcAft>
                <a:spcPct val="50000"/>
              </a:spcAft>
              <a:buFont typeface="Wingdings" panose="05000000000000000000" pitchFamily="2" charset="2"/>
              <a:buAutoNum type="ea1JpnChsDbPeriod"/>
            </a:pPr>
            <a:r>
              <a:rPr lang="zh-CN" altLang="en-US" b="1" smtClean="0">
                <a:latin typeface="楷体" panose="02010609060101010101" pitchFamily="49" charset="-122"/>
                <a:ea typeface="楷体" panose="02010609060101010101" pitchFamily="49" charset="-122"/>
              </a:rPr>
              <a:t>民事诉讼</a:t>
            </a:r>
          </a:p>
          <a:p>
            <a:pPr marL="609600" indent="-609600" eaLnBrk="1" hangingPunct="1">
              <a:lnSpc>
                <a:spcPct val="80000"/>
              </a:lnSpc>
              <a:spcBef>
                <a:spcPct val="0"/>
              </a:spcBef>
              <a:spcAft>
                <a:spcPct val="50000"/>
              </a:spcAft>
              <a:buFont typeface="Wingdings" panose="05000000000000000000" pitchFamily="2" charset="2"/>
              <a:buAutoNum type="ea1JpnChsDbPeriod"/>
            </a:pPr>
            <a:r>
              <a:rPr lang="zh-CN" altLang="en-US" b="1" smtClean="0">
                <a:latin typeface="楷体" panose="02010609060101010101" pitchFamily="49" charset="-122"/>
                <a:ea typeface="楷体" panose="02010609060101010101" pitchFamily="49" charset="-122"/>
              </a:rPr>
              <a:t>招标人和代理机构的内部监督</a:t>
            </a:r>
          </a:p>
          <a:p>
            <a:pPr marL="609600" indent="-609600" eaLnBrk="1" hangingPunct="1">
              <a:lnSpc>
                <a:spcPct val="80000"/>
              </a:lnSpc>
              <a:spcBef>
                <a:spcPct val="0"/>
              </a:spcBef>
              <a:spcAft>
                <a:spcPct val="50000"/>
              </a:spcAft>
              <a:buFont typeface="Wingdings" panose="05000000000000000000" pitchFamily="2" charset="2"/>
              <a:buAutoNum type="ea1JpnChsDbPeriod"/>
            </a:pPr>
            <a:r>
              <a:rPr lang="zh-CN" altLang="en-US" b="1" smtClean="0">
                <a:latin typeface="楷体" panose="02010609060101010101" pitchFamily="49" charset="-122"/>
                <a:ea typeface="楷体" panose="02010609060101010101" pitchFamily="49" charset="-122"/>
              </a:rPr>
              <a:t>监察、审计、纪委等部门</a:t>
            </a:r>
          </a:p>
          <a:p>
            <a:pPr marL="609600" indent="-609600" eaLnBrk="1" hangingPunct="1">
              <a:lnSpc>
                <a:spcPct val="80000"/>
              </a:lnSpc>
              <a:spcBef>
                <a:spcPct val="0"/>
              </a:spcBef>
              <a:spcAft>
                <a:spcPct val="50000"/>
              </a:spcAft>
              <a:buFont typeface="Wingdings" panose="05000000000000000000" pitchFamily="2" charset="2"/>
              <a:buAutoNum type="ea1JpnChsDbPeriod"/>
            </a:pPr>
            <a:r>
              <a:rPr lang="zh-CN" altLang="en-US" b="1" smtClean="0">
                <a:latin typeface="楷体" panose="02010609060101010101" pitchFamily="49" charset="-122"/>
                <a:ea typeface="楷体" panose="02010609060101010101" pitchFamily="49" charset="-122"/>
              </a:rPr>
              <a:t>行业协会的自律</a:t>
            </a:r>
          </a:p>
          <a:p>
            <a:pPr marL="609600" indent="-609600" eaLnBrk="1" hangingPunct="1">
              <a:lnSpc>
                <a:spcPct val="80000"/>
              </a:lnSpc>
              <a:spcBef>
                <a:spcPct val="0"/>
              </a:spcBef>
              <a:spcAft>
                <a:spcPct val="50000"/>
              </a:spcAft>
              <a:buFont typeface="Wingdings" panose="05000000000000000000" pitchFamily="2" charset="2"/>
              <a:buAutoNum type="ea1JpnChsDbPeriod"/>
            </a:pPr>
            <a:r>
              <a:rPr lang="zh-CN" altLang="en-US" b="1" smtClean="0">
                <a:latin typeface="楷体" panose="02010609060101010101" pitchFamily="49" charset="-122"/>
                <a:ea typeface="楷体" panose="02010609060101010101" pitchFamily="49" charset="-122"/>
              </a:rPr>
              <a:t>社会舆论</a:t>
            </a:r>
          </a:p>
        </p:txBody>
      </p:sp>
      <p:pic>
        <p:nvPicPr>
          <p:cNvPr id="138244" name="Picture 4" descr="查看详细信息"/>
          <p:cNvPicPr>
            <a:picLocks noChangeAspect="1" noChangeArrowheads="1"/>
          </p:cNvPicPr>
          <p:nvPr/>
        </p:nvPicPr>
        <p:blipFill>
          <a:blip r:embed="rId2" cstate="print"/>
          <a:srcRect/>
          <a:stretch>
            <a:fillRect/>
          </a:stretch>
        </p:blipFill>
        <p:spPr bwMode="auto">
          <a:xfrm>
            <a:off x="5795963" y="1700213"/>
            <a:ext cx="2041525" cy="20415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标题 1"/>
          <p:cNvSpPr>
            <a:spLocks noGrp="1"/>
          </p:cNvSpPr>
          <p:nvPr>
            <p:ph type="title" idx="4294967295"/>
          </p:nvPr>
        </p:nvSpPr>
        <p:spPr>
          <a:xfrm>
            <a:off x="304800" y="152400"/>
            <a:ext cx="8458200" cy="919163"/>
          </a:xfrm>
        </p:spPr>
        <p:txBody>
          <a:bodyPr/>
          <a:lstStyle/>
          <a:p>
            <a:r>
              <a:rPr lang="zh-CN" altLang="en-US" smtClean="0">
                <a:ea typeface="宋体" panose="02010600030101010101" pitchFamily="2" charset="-122"/>
              </a:rPr>
              <a:t>政府采购询问与质疑</a:t>
            </a:r>
            <a:r>
              <a:rPr lang="en-US" altLang="zh-CN" smtClean="0">
                <a:ea typeface="宋体" panose="02010600030101010101" pitchFamily="2" charset="-122"/>
              </a:rPr>
              <a:t/>
            </a:r>
            <a:br>
              <a:rPr lang="en-US" altLang="zh-CN" smtClean="0">
                <a:ea typeface="宋体" panose="02010600030101010101" pitchFamily="2" charset="-122"/>
              </a:rPr>
            </a:br>
            <a:r>
              <a:rPr lang="en-US" altLang="zh-CN" sz="2800" smtClean="0">
                <a:ea typeface="宋体" panose="02010600030101010101" pitchFamily="2" charset="-122"/>
                <a:sym typeface="+mn-ea"/>
              </a:rPr>
              <a:t>《</a:t>
            </a:r>
            <a:r>
              <a:rPr lang="zh-CN" altLang="en-US" sz="2800" smtClean="0">
                <a:ea typeface="宋体" panose="02010600030101010101" pitchFamily="2" charset="-122"/>
                <a:sym typeface="+mn-ea"/>
              </a:rPr>
              <a:t>政府采购法</a:t>
            </a:r>
            <a:r>
              <a:rPr lang="en-US" altLang="zh-CN" sz="2800" smtClean="0">
                <a:ea typeface="宋体" panose="02010600030101010101" pitchFamily="2" charset="-122"/>
                <a:sym typeface="+mn-ea"/>
              </a:rPr>
              <a:t>》</a:t>
            </a:r>
            <a:endParaRPr lang="zh-CN" altLang="en-US" sz="2800" smtClean="0">
              <a:ea typeface="宋体" panose="02010600030101010101" pitchFamily="2" charset="-122"/>
            </a:endParaRPr>
          </a:p>
        </p:txBody>
      </p:sp>
      <p:sp>
        <p:nvSpPr>
          <p:cNvPr id="150530" name="内容占位符 2"/>
          <p:cNvSpPr>
            <a:spLocks noGrp="1"/>
          </p:cNvSpPr>
          <p:nvPr>
            <p:ph idx="4294967295"/>
          </p:nvPr>
        </p:nvSpPr>
        <p:spPr>
          <a:xfrm>
            <a:off x="1100138" y="1528763"/>
            <a:ext cx="6900862" cy="5186362"/>
          </a:xfrm>
        </p:spPr>
        <p:txBody>
          <a:bodyPr/>
          <a:lstStyle/>
          <a:p>
            <a:pPr marL="0" indent="0">
              <a:buFont typeface="Wingdings" panose="05000000000000000000" pitchFamily="2" charset="2"/>
              <a:buNone/>
            </a:pPr>
            <a:r>
              <a:rPr lang="zh-CN" altLang="zh-CN" sz="2400" b="1" dirty="0" smtClean="0">
                <a:ea typeface="宋体" panose="02010600030101010101" pitchFamily="2" charset="-122"/>
                <a:sym typeface="+mn-ea"/>
              </a:rPr>
              <a:t>第五十一条</a:t>
            </a:r>
            <a:r>
              <a:rPr lang="en-US" altLang="zh-CN" sz="2400" b="1" dirty="0" smtClean="0">
                <a:ea typeface="宋体" panose="02010600030101010101" pitchFamily="2" charset="-122"/>
                <a:sym typeface="+mn-ea"/>
              </a:rPr>
              <a:t> </a:t>
            </a:r>
            <a:r>
              <a:rPr lang="zh-CN" altLang="en-US" sz="2400" dirty="0" smtClean="0">
                <a:ea typeface="宋体" panose="02010600030101010101" pitchFamily="2" charset="-122"/>
                <a:sym typeface="+mn-ea"/>
              </a:rPr>
              <a:t>供应商对政府采购活动事项有疑问的，可以向采购人提出询问，采购人应当及时作出答复，但答复的内容不得涉及商业秘密。</a:t>
            </a:r>
            <a:endParaRPr lang="en-US" altLang="zh-CN" sz="2400" dirty="0" smtClean="0">
              <a:ea typeface="宋体" panose="02010600030101010101" pitchFamily="2" charset="-122"/>
              <a:sym typeface="+mn-ea"/>
            </a:endParaRPr>
          </a:p>
          <a:p>
            <a:pPr marL="0" indent="0">
              <a:buFont typeface="Wingdings" panose="05000000000000000000" pitchFamily="2" charset="2"/>
              <a:buNone/>
            </a:pPr>
            <a:endParaRPr lang="en-US" altLang="zh-CN" sz="2400" dirty="0" smtClean="0">
              <a:ea typeface="宋体" panose="02010600030101010101" pitchFamily="2" charset="-122"/>
              <a:sym typeface="+mn-ea"/>
            </a:endParaRPr>
          </a:p>
          <a:p>
            <a:pPr marL="0" indent="0">
              <a:buFont typeface="Wingdings" panose="05000000000000000000" pitchFamily="2" charset="2"/>
              <a:buNone/>
            </a:pPr>
            <a:r>
              <a:rPr lang="zh-CN" altLang="zh-CN" sz="2400" b="1" dirty="0" smtClean="0">
                <a:ea typeface="宋体" panose="02010600030101010101" pitchFamily="2" charset="-122"/>
                <a:sym typeface="+mn-ea"/>
              </a:rPr>
              <a:t>第五十二条</a:t>
            </a:r>
            <a:r>
              <a:rPr lang="en-US" altLang="zh-CN" sz="2400" b="1" dirty="0" smtClean="0">
                <a:ea typeface="宋体" panose="02010600030101010101" pitchFamily="2" charset="-122"/>
                <a:sym typeface="+mn-ea"/>
              </a:rPr>
              <a:t> </a:t>
            </a:r>
            <a:r>
              <a:rPr lang="zh-CN" altLang="zh-CN" sz="2400" dirty="0" smtClean="0">
                <a:ea typeface="宋体" panose="02010600030101010101" pitchFamily="2" charset="-122"/>
                <a:sym typeface="+mn-ea"/>
              </a:rPr>
              <a:t>供应商认为采购文件、采购过程和中标、成交结果使自己的权益受到损害的，可以在知道或者</a:t>
            </a:r>
            <a:r>
              <a:rPr lang="zh-CN" altLang="zh-CN" sz="2400" b="1" dirty="0" smtClean="0">
                <a:ea typeface="宋体" panose="02010600030101010101" pitchFamily="2" charset="-122"/>
                <a:sym typeface="+mn-ea"/>
              </a:rPr>
              <a:t>应知其权益受到损害之日</a:t>
            </a:r>
            <a:r>
              <a:rPr lang="zh-CN" altLang="zh-CN" sz="2400" dirty="0" smtClean="0">
                <a:ea typeface="宋体" panose="02010600030101010101" pitchFamily="2" charset="-122"/>
                <a:sym typeface="+mn-ea"/>
              </a:rPr>
              <a:t>起七个工作日内，以书面形式向采购人提出质疑。</a:t>
            </a:r>
          </a:p>
          <a:p>
            <a:pPr marL="0" indent="0"/>
            <a:endParaRPr lang="zh-CN" altLang="en-US" b="1" i="1" dirty="0" smtClean="0">
              <a:ea typeface="宋体" panose="02010600030101010101" pitchFamily="2" charset="-122"/>
              <a:sym typeface="+mn-ea"/>
            </a:endParaRPr>
          </a:p>
          <a:p>
            <a:pPr marL="0" indent="0"/>
            <a:endParaRPr lang="zh-CN" altLang="en-US" dirty="0"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标题 1"/>
          <p:cNvSpPr>
            <a:spLocks noGrp="1"/>
          </p:cNvSpPr>
          <p:nvPr>
            <p:ph type="title" idx="4294967295"/>
          </p:nvPr>
        </p:nvSpPr>
        <p:spPr>
          <a:xfrm>
            <a:off x="304800" y="152400"/>
            <a:ext cx="8458200" cy="919163"/>
          </a:xfrm>
        </p:spPr>
        <p:txBody>
          <a:bodyPr/>
          <a:lstStyle/>
          <a:p>
            <a:pPr>
              <a:lnSpc>
                <a:spcPct val="90000"/>
              </a:lnSpc>
            </a:pPr>
            <a:r>
              <a:rPr lang="zh-CN" altLang="zh-CN" smtClean="0">
                <a:ea typeface="宋体" panose="02010600030101010101" pitchFamily="2" charset="-122"/>
              </a:rPr>
              <a:t>供应商应知其权益受到损害之日</a:t>
            </a:r>
            <a:r>
              <a:rPr lang="en-US" altLang="zh-CN" smtClean="0">
                <a:ea typeface="宋体" panose="02010600030101010101" pitchFamily="2" charset="-122"/>
              </a:rPr>
              <a:t/>
            </a:r>
            <a:br>
              <a:rPr lang="en-US" altLang="zh-CN" smtClean="0">
                <a:ea typeface="宋体" panose="02010600030101010101" pitchFamily="2" charset="-122"/>
              </a:rPr>
            </a:br>
            <a:r>
              <a:rPr lang="en-US" altLang="zh-CN" i="1" smtClean="0">
                <a:ea typeface="宋体" panose="02010600030101010101" pitchFamily="2" charset="-122"/>
                <a:sym typeface="+mn-ea"/>
              </a:rPr>
              <a:t> </a:t>
            </a:r>
            <a:r>
              <a:rPr lang="en-US" altLang="zh-CN" sz="2800" smtClean="0">
                <a:ea typeface="宋体" panose="02010600030101010101" pitchFamily="2" charset="-122"/>
                <a:sym typeface="+mn-ea"/>
              </a:rPr>
              <a:t>《</a:t>
            </a:r>
            <a:r>
              <a:rPr lang="zh-CN" altLang="en-US" sz="2800" smtClean="0">
                <a:ea typeface="宋体" panose="02010600030101010101" pitchFamily="2" charset="-122"/>
                <a:sym typeface="+mn-ea"/>
              </a:rPr>
              <a:t>政府采购法实施条例</a:t>
            </a:r>
            <a:r>
              <a:rPr lang="en-US" altLang="zh-CN" sz="2800" smtClean="0">
                <a:ea typeface="宋体" panose="02010600030101010101" pitchFamily="2" charset="-122"/>
                <a:sym typeface="+mn-ea"/>
              </a:rPr>
              <a:t>》</a:t>
            </a:r>
            <a:endParaRPr lang="zh-CN" altLang="en-US" sz="2800" smtClean="0">
              <a:ea typeface="宋体" panose="02010600030101010101" pitchFamily="2" charset="-122"/>
            </a:endParaRPr>
          </a:p>
        </p:txBody>
      </p:sp>
      <p:sp>
        <p:nvSpPr>
          <p:cNvPr id="151554" name="内容占位符 2"/>
          <p:cNvSpPr>
            <a:spLocks noGrp="1"/>
          </p:cNvSpPr>
          <p:nvPr>
            <p:ph idx="4294967295"/>
          </p:nvPr>
        </p:nvSpPr>
        <p:spPr>
          <a:xfrm>
            <a:off x="957263" y="1571625"/>
            <a:ext cx="7329487" cy="4829175"/>
          </a:xfrm>
        </p:spPr>
        <p:txBody>
          <a:bodyPr/>
          <a:lstStyle/>
          <a:p>
            <a:pPr marL="0" indent="0">
              <a:spcBef>
                <a:spcPts val="1800"/>
              </a:spcBef>
              <a:buFont typeface="Wingdings" panose="05000000000000000000" pitchFamily="2" charset="2"/>
              <a:buNone/>
            </a:pPr>
            <a:r>
              <a:rPr lang="zh-CN" altLang="zh-CN" sz="2400" b="1" smtClean="0">
                <a:ea typeface="宋体" panose="02010600030101010101" pitchFamily="2" charset="-122"/>
              </a:rPr>
              <a:t>第五十三条</a:t>
            </a:r>
            <a:r>
              <a:rPr lang="zh-CN" altLang="zh-CN" sz="2400" smtClean="0">
                <a:ea typeface="宋体" panose="02010600030101010101" pitchFamily="2" charset="-122"/>
              </a:rPr>
              <a:t>　政府采购法第五十二条规定的</a:t>
            </a:r>
            <a:r>
              <a:rPr lang="zh-CN" altLang="zh-CN" sz="2400" b="1" smtClean="0">
                <a:solidFill>
                  <a:srgbClr val="C00000"/>
                </a:solidFill>
                <a:ea typeface="宋体" panose="02010600030101010101" pitchFamily="2" charset="-122"/>
              </a:rPr>
              <a:t>供应商应知其权益受到损害之日</a:t>
            </a:r>
            <a:r>
              <a:rPr lang="zh-CN" altLang="zh-CN" sz="2400" smtClean="0">
                <a:ea typeface="宋体" panose="02010600030101010101" pitchFamily="2" charset="-122"/>
              </a:rPr>
              <a:t>，是指：</a:t>
            </a:r>
            <a:endParaRPr lang="en-US" altLang="zh-CN" sz="2400" smtClean="0">
              <a:ea typeface="宋体" panose="02010600030101010101" pitchFamily="2" charset="-122"/>
            </a:endParaRPr>
          </a:p>
          <a:p>
            <a:pPr marL="0" indent="0">
              <a:spcBef>
                <a:spcPts val="1800"/>
              </a:spcBef>
              <a:buFont typeface="Wingdings" panose="05000000000000000000" pitchFamily="2" charset="2"/>
              <a:buNone/>
            </a:pPr>
            <a:r>
              <a:rPr lang="zh-CN" altLang="zh-CN" sz="2400" smtClean="0">
                <a:ea typeface="宋体" panose="02010600030101010101" pitchFamily="2" charset="-122"/>
              </a:rPr>
              <a:t>（一）对可以质疑的采购文件提出质疑的，为收到采购文件之日或者采购文件公告期限届满之日；</a:t>
            </a:r>
            <a:endParaRPr lang="en-US" altLang="zh-CN" sz="2400" smtClean="0">
              <a:ea typeface="宋体" panose="02010600030101010101" pitchFamily="2" charset="-122"/>
            </a:endParaRPr>
          </a:p>
          <a:p>
            <a:pPr marL="0" indent="0">
              <a:spcBef>
                <a:spcPts val="1800"/>
              </a:spcBef>
              <a:buFont typeface="Wingdings" panose="05000000000000000000" pitchFamily="2" charset="2"/>
              <a:buNone/>
            </a:pPr>
            <a:r>
              <a:rPr lang="zh-CN" altLang="zh-CN" sz="2400" smtClean="0">
                <a:ea typeface="宋体" panose="02010600030101010101" pitchFamily="2" charset="-122"/>
              </a:rPr>
              <a:t>（二）对采购过程提出质疑的，为各采购程序环节结束之日；</a:t>
            </a:r>
            <a:endParaRPr lang="en-US" altLang="zh-CN" sz="2400" smtClean="0">
              <a:ea typeface="宋体" panose="02010600030101010101" pitchFamily="2" charset="-122"/>
            </a:endParaRPr>
          </a:p>
          <a:p>
            <a:pPr marL="0" indent="0">
              <a:spcBef>
                <a:spcPts val="1800"/>
              </a:spcBef>
              <a:buFont typeface="Wingdings" panose="05000000000000000000" pitchFamily="2" charset="2"/>
              <a:buNone/>
            </a:pPr>
            <a:r>
              <a:rPr lang="zh-CN" altLang="zh-CN" sz="2400" smtClean="0">
                <a:ea typeface="宋体" panose="02010600030101010101" pitchFamily="2" charset="-122"/>
              </a:rPr>
              <a:t>（三）对中标或者成交结果提出质疑的，为中标或者成交结果公告期限届满之日。</a:t>
            </a:r>
            <a:endParaRPr lang="zh-CN" altLang="en-US" sz="2400"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标题 1"/>
          <p:cNvSpPr>
            <a:spLocks noGrp="1"/>
          </p:cNvSpPr>
          <p:nvPr>
            <p:ph type="title" idx="4294967295"/>
          </p:nvPr>
        </p:nvSpPr>
        <p:spPr>
          <a:xfrm>
            <a:off x="304800" y="152400"/>
            <a:ext cx="8458200" cy="919163"/>
          </a:xfrm>
        </p:spPr>
        <p:txBody>
          <a:bodyPr/>
          <a:lstStyle/>
          <a:p>
            <a:r>
              <a:rPr lang="zh-CN" altLang="en-US" smtClean="0">
                <a:ea typeface="宋体" panose="02010600030101010101" pitchFamily="2" charset="-122"/>
              </a:rPr>
              <a:t>对询问和质疑的答复</a:t>
            </a:r>
            <a:r>
              <a:rPr lang="en-US" altLang="zh-CN" smtClean="0">
                <a:ea typeface="宋体" panose="02010600030101010101" pitchFamily="2" charset="-122"/>
              </a:rPr>
              <a:t/>
            </a:r>
            <a:br>
              <a:rPr lang="en-US" altLang="zh-CN" smtClean="0">
                <a:ea typeface="宋体" panose="02010600030101010101" pitchFamily="2" charset="-122"/>
              </a:rPr>
            </a:br>
            <a:r>
              <a:rPr lang="en-US" altLang="zh-CN" i="1" smtClean="0">
                <a:ea typeface="宋体" panose="02010600030101010101" pitchFamily="2" charset="-122"/>
                <a:sym typeface="+mn-ea"/>
              </a:rPr>
              <a:t> </a:t>
            </a:r>
            <a:r>
              <a:rPr lang="en-US" altLang="zh-CN" sz="2800" smtClean="0">
                <a:ea typeface="宋体" panose="02010600030101010101" pitchFamily="2" charset="-122"/>
                <a:sym typeface="+mn-ea"/>
              </a:rPr>
              <a:t>《</a:t>
            </a:r>
            <a:r>
              <a:rPr lang="zh-CN" altLang="en-US" sz="2800" smtClean="0">
                <a:ea typeface="宋体" panose="02010600030101010101" pitchFamily="2" charset="-122"/>
                <a:sym typeface="+mn-ea"/>
              </a:rPr>
              <a:t>政府采购法实施条例</a:t>
            </a:r>
            <a:r>
              <a:rPr lang="en-US" altLang="zh-CN" sz="2800" smtClean="0">
                <a:ea typeface="宋体" panose="02010600030101010101" pitchFamily="2" charset="-122"/>
                <a:sym typeface="+mn-ea"/>
              </a:rPr>
              <a:t>》</a:t>
            </a:r>
            <a:endParaRPr lang="zh-CN" altLang="en-US" sz="2800" smtClean="0">
              <a:ea typeface="宋体" panose="02010600030101010101" pitchFamily="2" charset="-122"/>
            </a:endParaRPr>
          </a:p>
        </p:txBody>
      </p:sp>
      <p:sp>
        <p:nvSpPr>
          <p:cNvPr id="152578" name="内容占位符 2"/>
          <p:cNvSpPr>
            <a:spLocks noGrp="1"/>
          </p:cNvSpPr>
          <p:nvPr>
            <p:ph idx="4294967295"/>
          </p:nvPr>
        </p:nvSpPr>
        <p:spPr>
          <a:xfrm>
            <a:off x="742950" y="1252538"/>
            <a:ext cx="7686675" cy="5248275"/>
          </a:xfrm>
        </p:spPr>
        <p:txBody>
          <a:bodyPr/>
          <a:lstStyle/>
          <a:p>
            <a:pPr marL="0" indent="0">
              <a:spcBef>
                <a:spcPts val="1800"/>
              </a:spcBef>
              <a:buFont typeface="Wingdings" panose="05000000000000000000" pitchFamily="2" charset="2"/>
              <a:buNone/>
            </a:pPr>
            <a:r>
              <a:rPr lang="zh-CN" altLang="zh-CN" sz="2400" b="1" smtClean="0">
                <a:ea typeface="宋体" panose="02010600030101010101" pitchFamily="2" charset="-122"/>
              </a:rPr>
              <a:t>第五十二条</a:t>
            </a:r>
            <a:r>
              <a:rPr lang="zh-CN" altLang="zh-CN" sz="2400" smtClean="0">
                <a:ea typeface="宋体" panose="02010600030101010101" pitchFamily="2" charset="-122"/>
              </a:rPr>
              <a:t>　采购人或者采购代理机构应当在</a:t>
            </a:r>
            <a:r>
              <a:rPr lang="en-US" altLang="zh-CN" sz="2400" smtClean="0">
                <a:ea typeface="宋体" panose="02010600030101010101" pitchFamily="2" charset="-122"/>
              </a:rPr>
              <a:t>3</a:t>
            </a:r>
            <a:r>
              <a:rPr lang="zh-CN" altLang="zh-CN" sz="2400" smtClean="0">
                <a:ea typeface="宋体" panose="02010600030101010101" pitchFamily="2" charset="-122"/>
              </a:rPr>
              <a:t>个工作日内对供应商依法提出的</a:t>
            </a:r>
            <a:r>
              <a:rPr lang="zh-CN" altLang="zh-CN" sz="2400" b="1" smtClean="0">
                <a:ea typeface="宋体" panose="02010600030101010101" pitchFamily="2" charset="-122"/>
              </a:rPr>
              <a:t>询问</a:t>
            </a:r>
            <a:r>
              <a:rPr lang="zh-CN" altLang="zh-CN" sz="2400" smtClean="0">
                <a:ea typeface="宋体" panose="02010600030101010101" pitchFamily="2" charset="-122"/>
              </a:rPr>
              <a:t>作出答复。</a:t>
            </a:r>
            <a:r>
              <a:rPr lang="zh-CN" altLang="en-US" sz="2400" smtClean="0">
                <a:ea typeface="宋体" panose="02010600030101010101" pitchFamily="2" charset="-122"/>
              </a:rPr>
              <a:t/>
            </a:r>
            <a:br>
              <a:rPr lang="zh-CN" altLang="en-US" sz="2400" smtClean="0">
                <a:ea typeface="宋体" panose="02010600030101010101" pitchFamily="2" charset="-122"/>
              </a:rPr>
            </a:br>
            <a:r>
              <a:rPr lang="zh-CN" altLang="zh-CN" sz="2400" smtClean="0">
                <a:ea typeface="宋体" panose="02010600030101010101" pitchFamily="2" charset="-122"/>
              </a:rPr>
              <a:t>供应商提出的询问或者质疑超出采购人对采购代理机构委托授权范围的，采购代理机构应当告知供应商向采购人提出。</a:t>
            </a:r>
            <a:r>
              <a:rPr lang="zh-CN" altLang="en-US" sz="2400" smtClean="0">
                <a:ea typeface="宋体" panose="02010600030101010101" pitchFamily="2" charset="-122"/>
              </a:rPr>
              <a:t/>
            </a:r>
            <a:br>
              <a:rPr lang="zh-CN" altLang="en-US" sz="2400" smtClean="0">
                <a:ea typeface="宋体" panose="02010600030101010101" pitchFamily="2" charset="-122"/>
              </a:rPr>
            </a:br>
            <a:r>
              <a:rPr lang="zh-CN" altLang="zh-CN" sz="2400" smtClean="0">
                <a:ea typeface="宋体" panose="02010600030101010101" pitchFamily="2" charset="-122"/>
              </a:rPr>
              <a:t>政府采购评审专家应当配合采购人或者采购代理机构答复供应商的询问和质疑。</a:t>
            </a:r>
            <a:endParaRPr lang="zh-CN" altLang="en-US" sz="2400" i="1" smtClean="0">
              <a:ea typeface="宋体" panose="02010600030101010101" pitchFamily="2" charset="-122"/>
            </a:endParaRPr>
          </a:p>
          <a:p>
            <a:pPr marL="0" indent="0">
              <a:spcBef>
                <a:spcPts val="1800"/>
              </a:spcBef>
              <a:buFont typeface="Wingdings" panose="05000000000000000000" pitchFamily="2" charset="2"/>
              <a:buNone/>
            </a:pPr>
            <a:r>
              <a:rPr lang="en-US" altLang="zh-CN"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关于进一步规范政府采购评审工作有关问题的通知</a:t>
            </a:r>
            <a:r>
              <a:rPr lang="en-US" altLang="zh-CN"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（财政部财库</a:t>
            </a:r>
            <a:r>
              <a:rPr lang="en-US" altLang="zh-CN" sz="2400" smtClean="0">
                <a:latin typeface="楷体" panose="02010609060101010101" pitchFamily="49" charset="-122"/>
                <a:ea typeface="楷体" panose="02010609060101010101" pitchFamily="49" charset="-122"/>
              </a:rPr>
              <a:t>[2012]69</a:t>
            </a:r>
            <a:r>
              <a:rPr lang="zh-CN" altLang="en-US" sz="2400" smtClean="0">
                <a:latin typeface="楷体" panose="02010609060101010101" pitchFamily="49" charset="-122"/>
                <a:ea typeface="楷体" panose="02010609060101010101" pitchFamily="49" charset="-122"/>
              </a:rPr>
              <a:t>号） 规定，参与政府采购活动的供应商对评审过程或者结果提出质疑的，采购人或采购代理机构可以组织原评审委员会协助处理质疑事项，并依据评审委员会出具的意见进行答复。质疑答复导致中标或成交结果改变的，采购人或采购代理机构应当将相关情况报财政部门备案。</a:t>
            </a:r>
            <a:endParaRPr lang="en-US" altLang="zh-CN" sz="2400" smtClean="0">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noChangeArrowheads="1"/>
          </p:cNvSpPr>
          <p:nvPr>
            <p:ph type="title"/>
          </p:nvPr>
        </p:nvSpPr>
        <p:spPr>
          <a:xfrm>
            <a:off x="304800" y="344805"/>
            <a:ext cx="8458200" cy="563563"/>
          </a:xfrm>
        </p:spPr>
        <p:txBody>
          <a:bodyPr/>
          <a:lstStyle/>
          <a:p>
            <a:pPr eaLnBrk="1" hangingPunct="1"/>
            <a:r>
              <a:rPr lang="zh-CN" altLang="en-US" dirty="0" smtClean="0">
                <a:ea typeface="宋体" panose="02010600030101010101" pitchFamily="2" charset="-122"/>
              </a:rPr>
              <a:t>什么情况下可以不用公开招标</a:t>
            </a:r>
            <a:br>
              <a:rPr lang="zh-CN" altLang="en-US" dirty="0" smtClean="0">
                <a:ea typeface="宋体" panose="02010600030101010101" pitchFamily="2" charset="-122"/>
              </a:rPr>
            </a:br>
            <a:r>
              <a:rPr lang="en-US" altLang="zh-CN" sz="2400" dirty="0" smtClean="0">
                <a:ea typeface="宋体" panose="02010600030101010101" pitchFamily="2" charset="-122"/>
              </a:rPr>
              <a:t>《</a:t>
            </a:r>
            <a:r>
              <a:rPr lang="zh-CN" altLang="en-US" sz="2400" dirty="0" smtClean="0">
                <a:ea typeface="宋体" panose="02010600030101010101" pitchFamily="2" charset="-122"/>
              </a:rPr>
              <a:t>政府采购法实施条例</a:t>
            </a:r>
            <a:r>
              <a:rPr lang="en-US" altLang="zh-CN" sz="2400" dirty="0" smtClean="0">
                <a:ea typeface="宋体" panose="02010600030101010101" pitchFamily="2" charset="-122"/>
              </a:rPr>
              <a:t>》</a:t>
            </a:r>
          </a:p>
        </p:txBody>
      </p:sp>
      <p:sp>
        <p:nvSpPr>
          <p:cNvPr id="50180" name="Rectangle 3"/>
          <p:cNvSpPr>
            <a:spLocks noGrp="1" noChangeArrowheads="1"/>
          </p:cNvSpPr>
          <p:nvPr>
            <p:ph type="body" idx="1"/>
          </p:nvPr>
        </p:nvSpPr>
        <p:spPr>
          <a:xfrm>
            <a:off x="142844" y="1214422"/>
            <a:ext cx="8686800" cy="5500726"/>
          </a:xfrm>
        </p:spPr>
        <p:txBody>
          <a:bodyPr/>
          <a:lstStyle/>
          <a:p>
            <a:pPr eaLnBrk="1" hangingPunct="1">
              <a:spcBef>
                <a:spcPct val="50000"/>
              </a:spcBef>
            </a:pPr>
            <a:r>
              <a:rPr lang="zh-CN" altLang="en-US" sz="2400" b="1" dirty="0" smtClean="0"/>
              <a:t>第二十三条</a:t>
            </a:r>
            <a:r>
              <a:rPr lang="zh-CN" altLang="en-US" sz="2400" dirty="0" smtClean="0"/>
              <a:t>　采购人采购公开招标数额标准以上的货物或者服务，符合政府采购法第二十九条、第三十条、第三十一条、第三十二条规定情形或者有需要执行</a:t>
            </a:r>
            <a:r>
              <a:rPr lang="zh-CN" altLang="en-US" sz="2400" b="1" dirty="0" smtClean="0"/>
              <a:t>政府采购政策</a:t>
            </a:r>
            <a:r>
              <a:rPr lang="zh-CN" altLang="en-US" sz="2400" dirty="0" smtClean="0"/>
              <a:t>等特殊情况的，经设区的市级以上人民政府财政部门批准，可以依法采用公开招标以外的采购方式。（注：</a:t>
            </a:r>
            <a:r>
              <a:rPr lang="zh-CN" altLang="en-US" sz="2400" b="1" dirty="0" smtClean="0"/>
              <a:t>政府采购政策</a:t>
            </a:r>
            <a:r>
              <a:rPr lang="zh-CN" altLang="en-US" sz="2400" dirty="0" smtClean="0"/>
              <a:t>，是指通过制定采购需求标准、预留采购份额、价格评审优惠、优先采购等措施，实现节约能源、保护环境、扶持不发达地区和少数民族地区、促进中小企业发展等目标。）</a:t>
            </a:r>
            <a:endParaRPr lang="en-US" altLang="zh-CN" sz="2400" dirty="0" smtClean="0"/>
          </a:p>
          <a:p>
            <a:r>
              <a:rPr lang="en-US" altLang="zh-CN" sz="2400" b="1" i="1" dirty="0" smtClean="0"/>
              <a:t>《</a:t>
            </a:r>
            <a:r>
              <a:rPr lang="zh-CN" altLang="en-US" sz="2400" b="1" i="1" dirty="0" smtClean="0"/>
              <a:t>政府采购法</a:t>
            </a:r>
            <a:r>
              <a:rPr lang="en-US" altLang="zh-CN" sz="2400" b="1" i="1" dirty="0" smtClean="0"/>
              <a:t>》</a:t>
            </a:r>
            <a:r>
              <a:rPr lang="zh-CN" altLang="en-US" sz="2400" i="1" dirty="0" smtClean="0"/>
              <a:t>使用国际组织和外国政府贷款进行的政府采购，贷款方、资金提供方与中 方达成的协议对采购的具体条件另有规定的，可以适用其规定，但不得损害国家利益和社会 公共利益 ；对因严重自然灾害和其他不可抗力事件所实施的紧急采购和涉及国家安全和秘密的采购，不适用本法；军事采购法规由中央军事委员会另行制定。</a:t>
            </a:r>
            <a:endParaRPr lang="zh-CN" altLang="en-US" sz="2400" i="1" dirty="0" smtClean="0">
              <a:ea typeface="宋体" panose="02010600030101010101" pitchFamily="2" charset="-122"/>
            </a:endParaRPr>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标题 1"/>
          <p:cNvSpPr>
            <a:spLocks noGrp="1"/>
          </p:cNvSpPr>
          <p:nvPr>
            <p:ph type="title" idx="4294967295"/>
          </p:nvPr>
        </p:nvSpPr>
        <p:spPr>
          <a:xfrm>
            <a:off x="304800" y="152400"/>
            <a:ext cx="8458200" cy="919163"/>
          </a:xfrm>
        </p:spPr>
        <p:txBody>
          <a:bodyPr/>
          <a:lstStyle/>
          <a:p>
            <a:r>
              <a:rPr lang="zh-CN" altLang="en-US" smtClean="0">
                <a:ea typeface="宋体" panose="02010600030101010101" pitchFamily="2" charset="-122"/>
              </a:rPr>
              <a:t>对询问和质疑的答复</a:t>
            </a:r>
            <a:r>
              <a:rPr lang="en-US" altLang="zh-CN" smtClean="0">
                <a:ea typeface="宋体" panose="02010600030101010101" pitchFamily="2" charset="-122"/>
              </a:rPr>
              <a:t/>
            </a:r>
            <a:br>
              <a:rPr lang="en-US" altLang="zh-CN" smtClean="0">
                <a:ea typeface="宋体" panose="02010600030101010101" pitchFamily="2" charset="-122"/>
              </a:rPr>
            </a:br>
            <a:r>
              <a:rPr lang="en-US" altLang="zh-CN" i="1" smtClean="0">
                <a:ea typeface="宋体" panose="02010600030101010101" pitchFamily="2" charset="-122"/>
                <a:sym typeface="+mn-ea"/>
              </a:rPr>
              <a:t> </a:t>
            </a:r>
            <a:r>
              <a:rPr lang="en-US" altLang="zh-CN" sz="2800" smtClean="0">
                <a:ea typeface="宋体" panose="02010600030101010101" pitchFamily="2" charset="-122"/>
                <a:sym typeface="+mn-ea"/>
              </a:rPr>
              <a:t>《</a:t>
            </a:r>
            <a:r>
              <a:rPr lang="zh-CN" altLang="en-US" sz="2800" smtClean="0">
                <a:ea typeface="宋体" panose="02010600030101010101" pitchFamily="2" charset="-122"/>
                <a:sym typeface="+mn-ea"/>
              </a:rPr>
              <a:t>政府采购法</a:t>
            </a:r>
            <a:r>
              <a:rPr lang="en-US" altLang="zh-CN" sz="2800" smtClean="0">
                <a:ea typeface="宋体" panose="02010600030101010101" pitchFamily="2" charset="-122"/>
                <a:sym typeface="+mn-ea"/>
              </a:rPr>
              <a:t>》</a:t>
            </a:r>
            <a:endParaRPr lang="zh-CN" altLang="en-US" sz="2800" smtClean="0">
              <a:ea typeface="宋体" panose="02010600030101010101" pitchFamily="2" charset="-122"/>
            </a:endParaRPr>
          </a:p>
        </p:txBody>
      </p:sp>
      <p:sp>
        <p:nvSpPr>
          <p:cNvPr id="153602" name="内容占位符 2"/>
          <p:cNvSpPr>
            <a:spLocks noGrp="1"/>
          </p:cNvSpPr>
          <p:nvPr>
            <p:ph idx="4294967295"/>
          </p:nvPr>
        </p:nvSpPr>
        <p:spPr>
          <a:xfrm>
            <a:off x="785813" y="1609725"/>
            <a:ext cx="7686675" cy="4033838"/>
          </a:xfrm>
        </p:spPr>
        <p:txBody>
          <a:bodyPr/>
          <a:lstStyle/>
          <a:p>
            <a:pPr marL="0" indent="0">
              <a:spcBef>
                <a:spcPts val="1800"/>
              </a:spcBef>
              <a:buFont typeface="Wingdings" panose="05000000000000000000" pitchFamily="2" charset="2"/>
              <a:buNone/>
            </a:pPr>
            <a:r>
              <a:rPr lang="zh-CN" altLang="en-US" sz="2400" b="1" smtClean="0">
                <a:ea typeface="宋体" panose="02010600030101010101" pitchFamily="2" charset="-122"/>
              </a:rPr>
              <a:t>第五十三条 </a:t>
            </a:r>
            <a:r>
              <a:rPr lang="zh-CN" altLang="en-US" sz="2400" smtClean="0">
                <a:ea typeface="宋体" panose="02010600030101010101" pitchFamily="2" charset="-122"/>
              </a:rPr>
              <a:t>采购人应当在收到供应商的书面</a:t>
            </a:r>
            <a:r>
              <a:rPr lang="zh-CN" altLang="en-US" sz="2400" b="1" smtClean="0">
                <a:ea typeface="宋体" panose="02010600030101010101" pitchFamily="2" charset="-122"/>
              </a:rPr>
              <a:t>质疑</a:t>
            </a:r>
            <a:r>
              <a:rPr lang="zh-CN" altLang="en-US" sz="2400" smtClean="0">
                <a:ea typeface="宋体" panose="02010600030101010101" pitchFamily="2" charset="-122"/>
              </a:rPr>
              <a:t>后七个工作日内作出答复，并以书面形式通知质疑供应商和其他有关供应商，但答复的内容不得涉及商业秘密。</a:t>
            </a:r>
          </a:p>
          <a:p>
            <a:pPr marL="0" indent="0">
              <a:spcBef>
                <a:spcPts val="1800"/>
              </a:spcBef>
              <a:buFont typeface="Wingdings" panose="05000000000000000000" pitchFamily="2" charset="2"/>
              <a:buNone/>
            </a:pPr>
            <a:r>
              <a:rPr lang="zh-CN" altLang="en-US" sz="2400" b="1" smtClean="0">
                <a:ea typeface="宋体" panose="02010600030101010101" pitchFamily="2" charset="-122"/>
              </a:rPr>
              <a:t>第五十四条 </a:t>
            </a:r>
            <a:r>
              <a:rPr lang="zh-CN" altLang="en-US" sz="2400" smtClean="0">
                <a:ea typeface="宋体" panose="02010600030101010101" pitchFamily="2" charset="-122"/>
              </a:rPr>
              <a:t>采购人委托采购代理机构采购的，供应商可以向采购代理机构提出询问或者质疑，采购代理机构应当依照本法第五十一条、第五十三条的规定就采购人委托授权范围内的事项作出答复。</a:t>
            </a:r>
          </a:p>
          <a:p>
            <a:pPr marL="0" indent="0"/>
            <a:endParaRPr lang="en-US" altLang="zh-CN" sz="2000" smtClean="0">
              <a:ea typeface="宋体" panose="02010600030101010101" pitchFamily="2" charset="-122"/>
            </a:endParaRPr>
          </a:p>
          <a:p>
            <a:pPr marL="0" indent="0"/>
            <a:endParaRPr lang="zh-CN" altLang="en-US" sz="2000"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标题 1"/>
          <p:cNvSpPr>
            <a:spLocks noGrp="1"/>
          </p:cNvSpPr>
          <p:nvPr>
            <p:ph type="title" idx="4294967295"/>
          </p:nvPr>
        </p:nvSpPr>
        <p:spPr>
          <a:xfrm>
            <a:off x="304800" y="152400"/>
            <a:ext cx="8458200" cy="919163"/>
          </a:xfrm>
        </p:spPr>
        <p:txBody>
          <a:bodyPr/>
          <a:lstStyle/>
          <a:p>
            <a:r>
              <a:rPr lang="zh-CN" altLang="en-US" smtClean="0">
                <a:ea typeface="宋体" panose="02010600030101010101" pitchFamily="2" charset="-122"/>
              </a:rPr>
              <a:t>询问和质疑的其它规定</a:t>
            </a:r>
            <a:r>
              <a:rPr lang="en-US" altLang="zh-CN" smtClean="0">
                <a:ea typeface="宋体" panose="02010600030101010101" pitchFamily="2" charset="-122"/>
              </a:rPr>
              <a:t/>
            </a:r>
            <a:br>
              <a:rPr lang="en-US" altLang="zh-CN" smtClean="0">
                <a:ea typeface="宋体" panose="02010600030101010101" pitchFamily="2" charset="-122"/>
              </a:rPr>
            </a:br>
            <a:r>
              <a:rPr lang="en-US" altLang="zh-CN" i="1" smtClean="0">
                <a:ea typeface="宋体" panose="02010600030101010101" pitchFamily="2" charset="-122"/>
                <a:sym typeface="+mn-ea"/>
              </a:rPr>
              <a:t> </a:t>
            </a:r>
            <a:r>
              <a:rPr lang="en-US" altLang="zh-CN" sz="2800" smtClean="0">
                <a:ea typeface="宋体" panose="02010600030101010101" pitchFamily="2" charset="-122"/>
                <a:sym typeface="+mn-ea"/>
              </a:rPr>
              <a:t>《</a:t>
            </a:r>
            <a:r>
              <a:rPr lang="zh-CN" altLang="en-US" sz="2800" smtClean="0">
                <a:ea typeface="宋体" panose="02010600030101010101" pitchFamily="2" charset="-122"/>
                <a:sym typeface="+mn-ea"/>
              </a:rPr>
              <a:t>政府采购法实施条例</a:t>
            </a:r>
            <a:r>
              <a:rPr lang="en-US" altLang="zh-CN" sz="2800" smtClean="0">
                <a:ea typeface="宋体" panose="02010600030101010101" pitchFamily="2" charset="-122"/>
                <a:sym typeface="+mn-ea"/>
              </a:rPr>
              <a:t>》</a:t>
            </a:r>
            <a:endParaRPr lang="zh-CN" altLang="en-US" sz="2800" smtClean="0">
              <a:ea typeface="宋体" panose="02010600030101010101" pitchFamily="2" charset="-122"/>
            </a:endParaRPr>
          </a:p>
        </p:txBody>
      </p:sp>
      <p:sp>
        <p:nvSpPr>
          <p:cNvPr id="154626" name="内容占位符 2"/>
          <p:cNvSpPr>
            <a:spLocks noGrp="1"/>
          </p:cNvSpPr>
          <p:nvPr>
            <p:ph idx="4294967295"/>
          </p:nvPr>
        </p:nvSpPr>
        <p:spPr>
          <a:xfrm>
            <a:off x="957263" y="1752600"/>
            <a:ext cx="7258050" cy="3890963"/>
          </a:xfrm>
        </p:spPr>
        <p:txBody>
          <a:bodyPr/>
          <a:lstStyle/>
          <a:p>
            <a:pPr marL="0" indent="0">
              <a:spcBef>
                <a:spcPts val="1800"/>
              </a:spcBef>
              <a:buFont typeface="Wingdings" panose="05000000000000000000" pitchFamily="2" charset="2"/>
              <a:buNone/>
            </a:pPr>
            <a:r>
              <a:rPr lang="zh-CN" altLang="zh-CN" sz="2400" b="1" smtClean="0">
                <a:ea typeface="宋体" panose="02010600030101010101" pitchFamily="2" charset="-122"/>
              </a:rPr>
              <a:t>第五十四条</a:t>
            </a:r>
            <a:r>
              <a:rPr lang="zh-CN" altLang="zh-CN" sz="2400" smtClean="0">
                <a:ea typeface="宋体" panose="02010600030101010101" pitchFamily="2" charset="-122"/>
              </a:rPr>
              <a:t>　询问或者质疑事项可能影响中标、成交结果的，采购人应当暂停签订合同，已经签订合同的，应当中止履行合同。</a:t>
            </a:r>
            <a:endParaRPr lang="zh-CN" altLang="en-US" sz="2400" smtClean="0">
              <a:ea typeface="宋体" panose="02010600030101010101" pitchFamily="2" charset="-122"/>
            </a:endParaRPr>
          </a:p>
          <a:p>
            <a:pPr marL="0" indent="0">
              <a:spcBef>
                <a:spcPts val="1800"/>
              </a:spcBef>
              <a:buFont typeface="Wingdings" panose="05000000000000000000" pitchFamily="2" charset="2"/>
              <a:buNone/>
            </a:pPr>
            <a:r>
              <a:rPr lang="zh-CN" altLang="zh-CN" sz="2400" b="1" smtClean="0">
                <a:ea typeface="宋体" panose="02010600030101010101" pitchFamily="2" charset="-122"/>
              </a:rPr>
              <a:t>第五十五条</a:t>
            </a:r>
            <a:r>
              <a:rPr lang="zh-CN" altLang="zh-CN" sz="2400" smtClean="0">
                <a:ea typeface="宋体" panose="02010600030101010101" pitchFamily="2" charset="-122"/>
              </a:rPr>
              <a:t>　供应商质疑、投诉应当有明确的请求和必要的证明材料。供应商投诉的事项不得超出已质疑事项的范围。</a:t>
            </a:r>
            <a:endParaRPr lang="en-US" altLang="zh-CN" sz="2400" smtClean="0">
              <a:ea typeface="宋体" panose="02010600030101010101" pitchFamily="2" charset="-122"/>
            </a:endParaRPr>
          </a:p>
          <a:p>
            <a:pPr marL="0" indent="0"/>
            <a:endParaRPr lang="en-US" altLang="zh-CN" sz="2000" smtClean="0">
              <a:ea typeface="宋体" panose="02010600030101010101" pitchFamily="2" charset="-122"/>
            </a:endParaRPr>
          </a:p>
          <a:p>
            <a:pPr marL="0" indent="0"/>
            <a:endParaRPr lang="zh-CN" altLang="en-US" sz="2000" smtClean="0">
              <a:ea typeface="宋体" panose="02010600030101010101" pitchFamily="2" charset="-122"/>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idx="4294967295"/>
          </p:nvPr>
        </p:nvSpPr>
        <p:spPr>
          <a:xfrm>
            <a:off x="304800" y="152400"/>
            <a:ext cx="8458200" cy="919163"/>
          </a:xfrm>
        </p:spPr>
        <p:txBody>
          <a:bodyPr/>
          <a:lstStyle/>
          <a:p>
            <a:pPr eaLnBrk="1" hangingPunct="1"/>
            <a:r>
              <a:rPr lang="zh-CN" altLang="en-US" smtClean="0">
                <a:latin typeface="宋体" panose="02010600030101010101" pitchFamily="2" charset="-122"/>
                <a:ea typeface="宋体" panose="02010600030101010101" pitchFamily="2" charset="-122"/>
              </a:rPr>
              <a:t>政府采购质疑处理结果</a:t>
            </a:r>
            <a:r>
              <a:rPr lang="en-US" altLang="zh-CN" smtClean="0">
                <a:latin typeface="宋体" panose="02010600030101010101" pitchFamily="2" charset="-122"/>
                <a:ea typeface="宋体" panose="02010600030101010101" pitchFamily="2" charset="-122"/>
              </a:rPr>
              <a:t/>
            </a:r>
            <a:br>
              <a:rPr lang="en-US" altLang="zh-CN" smtClean="0">
                <a:latin typeface="宋体" panose="02010600030101010101" pitchFamily="2" charset="-122"/>
                <a:ea typeface="宋体" panose="02010600030101010101" pitchFamily="2" charset="-122"/>
              </a:rPr>
            </a:br>
            <a:r>
              <a:rPr lang="en-US" altLang="zh-CN" sz="2800" smtClean="0">
                <a:latin typeface="宋体" panose="02010600030101010101" pitchFamily="2" charset="-122"/>
                <a:ea typeface="宋体" panose="02010600030101010101" pitchFamily="2" charset="-122"/>
              </a:rPr>
              <a:t>《</a:t>
            </a:r>
            <a:r>
              <a:rPr lang="zh-CN" altLang="en-US" sz="2800" smtClean="0">
                <a:latin typeface="宋体" panose="02010600030101010101" pitchFamily="2" charset="-122"/>
                <a:ea typeface="宋体" panose="02010600030101010101" pitchFamily="2" charset="-122"/>
              </a:rPr>
              <a:t>政府采购质疑和投诉办法</a:t>
            </a:r>
            <a:r>
              <a:rPr lang="en-US" altLang="zh-CN" sz="2800" smtClean="0">
                <a:latin typeface="宋体" panose="02010600030101010101" pitchFamily="2" charset="-122"/>
                <a:ea typeface="宋体" panose="02010600030101010101" pitchFamily="2" charset="-122"/>
              </a:rPr>
              <a:t>》</a:t>
            </a:r>
            <a:endParaRPr lang="zh-CN" altLang="en-US" sz="2800" smtClean="0">
              <a:latin typeface="宋体" panose="02010600030101010101" pitchFamily="2" charset="-122"/>
              <a:ea typeface="宋体" panose="02010600030101010101" pitchFamily="2" charset="-122"/>
            </a:endParaRPr>
          </a:p>
        </p:txBody>
      </p:sp>
      <p:sp>
        <p:nvSpPr>
          <p:cNvPr id="155651" name="Rectangle 3"/>
          <p:cNvSpPr>
            <a:spLocks noGrp="1" noChangeArrowheads="1"/>
          </p:cNvSpPr>
          <p:nvPr>
            <p:ph type="body" idx="4294967295"/>
          </p:nvPr>
        </p:nvSpPr>
        <p:spPr>
          <a:xfrm>
            <a:off x="574675" y="1143000"/>
            <a:ext cx="8069263" cy="5400675"/>
          </a:xfrm>
        </p:spPr>
        <p:txBody>
          <a:bodyPr/>
          <a:lstStyle/>
          <a:p>
            <a:pPr marL="0" indent="0" eaLnBrk="1" hangingPunct="1">
              <a:spcBef>
                <a:spcPts val="1200"/>
              </a:spcBef>
              <a:buFont typeface="Wingdings" panose="05000000000000000000" pitchFamily="2" charset="2"/>
              <a:buNone/>
            </a:pPr>
            <a:r>
              <a:rPr lang="zh-CN" sz="2400" b="1" smtClean="0">
                <a:latin typeface="宋体" panose="02010600030101010101" pitchFamily="2" charset="-122"/>
                <a:ea typeface="宋体" panose="02010600030101010101" pitchFamily="2" charset="-122"/>
              </a:rPr>
              <a:t>第十六条</a:t>
            </a:r>
            <a:r>
              <a:rPr lang="zh-CN" sz="2400" smtClean="0">
                <a:latin typeface="宋体" panose="02010600030101010101" pitchFamily="2" charset="-122"/>
                <a:ea typeface="宋体" panose="02010600030101010101" pitchFamily="2" charset="-122"/>
              </a:rPr>
              <a:t> 采购人、采购代理机构认为供应商质疑不成立，或者成立但未对中标、成交结果构成影响的，继续开展采购活动；认为供应商质疑成立且影响或者可能影响中标、成交结果的，按照下列情况处理：</a:t>
            </a:r>
          </a:p>
          <a:p>
            <a:pPr marL="0" indent="0" eaLnBrk="1" hangingPunct="1">
              <a:spcBef>
                <a:spcPts val="1200"/>
              </a:spcBef>
              <a:buFont typeface="Wingdings" panose="05000000000000000000" pitchFamily="2" charset="2"/>
              <a:buNone/>
            </a:pPr>
            <a:r>
              <a:rPr lang="zh-CN" sz="2400" smtClean="0">
                <a:latin typeface="宋体" panose="02010600030101010101" pitchFamily="2" charset="-122"/>
                <a:ea typeface="宋体" panose="02010600030101010101" pitchFamily="2" charset="-122"/>
              </a:rPr>
              <a:t>　　（一）对采购文件提出的质疑，依法通过澄清或者修改可以继续开展采购活动的，澄清或者修改采购文件后继续开展采购活动；否则应当修改采购文件后重新开展采购活动。</a:t>
            </a:r>
          </a:p>
          <a:p>
            <a:pPr marL="0" indent="0" eaLnBrk="1" hangingPunct="1">
              <a:spcBef>
                <a:spcPts val="1200"/>
              </a:spcBef>
              <a:buFont typeface="Wingdings" panose="05000000000000000000" pitchFamily="2" charset="2"/>
              <a:buNone/>
            </a:pPr>
            <a:r>
              <a:rPr lang="zh-CN" sz="2400" smtClean="0">
                <a:latin typeface="宋体" panose="02010600030101010101" pitchFamily="2" charset="-122"/>
                <a:ea typeface="宋体" panose="02010600030101010101" pitchFamily="2" charset="-122"/>
              </a:rPr>
              <a:t>　　（二）对采购过程、中标或者成交结果提出的质疑，合格供应商符合法定数量时，可以从合格的中标或者成交候选人中另行确定中标、成交供应商的，应当依法另行确定中标、成交供应商；否则应当重新开展采购活动。</a:t>
            </a:r>
          </a:p>
          <a:p>
            <a:pPr marL="0" indent="0" eaLnBrk="1" hangingPunct="1">
              <a:spcBef>
                <a:spcPts val="1200"/>
              </a:spcBef>
              <a:buFont typeface="Wingdings" panose="05000000000000000000" pitchFamily="2" charset="2"/>
              <a:buNone/>
            </a:pPr>
            <a:r>
              <a:rPr lang="zh-CN" sz="2400" smtClean="0">
                <a:latin typeface="宋体" panose="02010600030101010101" pitchFamily="2" charset="-122"/>
                <a:ea typeface="宋体" panose="02010600030101010101" pitchFamily="2" charset="-122"/>
              </a:rPr>
              <a:t>　　质疑答复导致中标、成交结果改变的，采购人或者采购代理机构应当将有关情况书面报告本级财政部门。</a:t>
            </a: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idx="4294967295"/>
          </p:nvPr>
        </p:nvSpPr>
        <p:spPr/>
        <p:txBody>
          <a:bodyPr/>
          <a:lstStyle/>
          <a:p>
            <a:pPr eaLnBrk="1" hangingPunct="1"/>
            <a:r>
              <a:rPr lang="zh-CN" altLang="en-US" smtClean="0">
                <a:ea typeface="宋体" panose="02010600030101010101" pitchFamily="2" charset="-122"/>
              </a:rPr>
              <a:t>政府采购质疑函范本</a:t>
            </a:r>
            <a:r>
              <a:rPr lang="zh-CN" altLang="en-US" smtClean="0">
                <a:solidFill>
                  <a:schemeClr val="tx2"/>
                </a:solidFill>
                <a:ea typeface="宋体" panose="02010600030101010101" pitchFamily="2" charset="-122"/>
              </a:rPr>
              <a:t> </a:t>
            </a:r>
          </a:p>
        </p:txBody>
      </p:sp>
      <p:sp>
        <p:nvSpPr>
          <p:cNvPr id="156675" name="Rectangle 3"/>
          <p:cNvSpPr>
            <a:spLocks noGrp="1" noChangeArrowheads="1"/>
          </p:cNvSpPr>
          <p:nvPr>
            <p:ph type="body" idx="4294967295"/>
          </p:nvPr>
        </p:nvSpPr>
        <p:spPr>
          <a:xfrm>
            <a:off x="684213" y="981075"/>
            <a:ext cx="7643812" cy="5705475"/>
          </a:xfrm>
        </p:spPr>
        <p:txBody>
          <a:bodyPr/>
          <a:lstStyle/>
          <a:p>
            <a:pPr>
              <a:spcBef>
                <a:spcPct val="0"/>
              </a:spcBef>
              <a:buFont typeface="Wingdings" panose="05000000000000000000" pitchFamily="2" charset="2"/>
              <a:buNone/>
            </a:pPr>
            <a:r>
              <a:rPr lang="zh-CN" altLang="en-US" sz="1600" smtClean="0">
                <a:ea typeface="宋体" panose="02010600030101010101" pitchFamily="2" charset="-122"/>
              </a:rPr>
              <a:t>一、质疑供应商基本信息</a:t>
            </a:r>
          </a:p>
          <a:p>
            <a:pPr>
              <a:spcBef>
                <a:spcPct val="0"/>
              </a:spcBef>
              <a:buFont typeface="Wingdings" panose="05000000000000000000" pitchFamily="2" charset="2"/>
              <a:buNone/>
            </a:pPr>
            <a:r>
              <a:rPr lang="zh-CN" altLang="en-US" sz="1600" smtClean="0">
                <a:ea typeface="宋体" panose="02010600030101010101" pitchFamily="2" charset="-122"/>
              </a:rPr>
              <a:t>质疑供应商：</a:t>
            </a:r>
            <a:r>
              <a:rPr lang="zh-CN" altLang="en-US" sz="1600" u="sng" smtClean="0">
                <a:ea typeface="宋体" panose="02010600030101010101" pitchFamily="2" charset="-122"/>
              </a:rPr>
              <a:t>                                        </a:t>
            </a:r>
            <a:endParaRPr lang="zh-CN" altLang="en-US" sz="1600" smtClean="0">
              <a:ea typeface="宋体" panose="02010600030101010101" pitchFamily="2" charset="-122"/>
            </a:endParaRPr>
          </a:p>
          <a:p>
            <a:pPr>
              <a:spcBef>
                <a:spcPct val="0"/>
              </a:spcBef>
              <a:buFont typeface="Wingdings" panose="05000000000000000000" pitchFamily="2" charset="2"/>
              <a:buNone/>
            </a:pPr>
            <a:r>
              <a:rPr lang="zh-CN" altLang="en-US" sz="1600" smtClean="0">
                <a:ea typeface="宋体" panose="02010600030101010101" pitchFamily="2" charset="-122"/>
              </a:rPr>
              <a:t>地址：</a:t>
            </a:r>
            <a:r>
              <a:rPr lang="zh-CN" altLang="en-US" sz="1600" u="sng" smtClean="0">
                <a:ea typeface="宋体" panose="02010600030101010101" pitchFamily="2" charset="-122"/>
              </a:rPr>
              <a:t>                          </a:t>
            </a:r>
            <a:r>
              <a:rPr lang="zh-CN" altLang="en-US" sz="1600" smtClean="0">
                <a:ea typeface="宋体" panose="02010600030101010101" pitchFamily="2" charset="-122"/>
              </a:rPr>
              <a:t>邮编：</a:t>
            </a:r>
            <a:r>
              <a:rPr lang="zh-CN" altLang="en-US" sz="1600" u="sng" smtClean="0">
                <a:ea typeface="宋体" panose="02010600030101010101" pitchFamily="2" charset="-122"/>
              </a:rPr>
              <a:t>                                                   </a:t>
            </a:r>
            <a:endParaRPr lang="zh-CN" altLang="en-US" sz="1600" smtClean="0">
              <a:ea typeface="宋体" panose="02010600030101010101" pitchFamily="2" charset="-122"/>
            </a:endParaRPr>
          </a:p>
          <a:p>
            <a:pPr>
              <a:spcBef>
                <a:spcPct val="0"/>
              </a:spcBef>
              <a:buFont typeface="Wingdings" panose="05000000000000000000" pitchFamily="2" charset="2"/>
              <a:buNone/>
            </a:pPr>
            <a:r>
              <a:rPr lang="zh-CN" altLang="en-US" sz="1600" smtClean="0">
                <a:ea typeface="宋体" panose="02010600030101010101" pitchFamily="2" charset="-122"/>
              </a:rPr>
              <a:t>联系人：</a:t>
            </a:r>
            <a:r>
              <a:rPr lang="zh-CN" altLang="en-US" sz="1600" u="sng" smtClean="0">
                <a:ea typeface="宋体" panose="02010600030101010101" pitchFamily="2" charset="-122"/>
              </a:rPr>
              <a:t>                      </a:t>
            </a:r>
            <a:r>
              <a:rPr lang="zh-CN" altLang="en-US" sz="1600" smtClean="0">
                <a:ea typeface="宋体" panose="02010600030101010101" pitchFamily="2" charset="-122"/>
              </a:rPr>
              <a:t>联系电话：</a:t>
            </a:r>
            <a:r>
              <a:rPr lang="zh-CN" altLang="en-US" sz="1600" u="sng" smtClean="0">
                <a:ea typeface="宋体" panose="02010600030101010101" pitchFamily="2" charset="-122"/>
              </a:rPr>
              <a:t>                              </a:t>
            </a:r>
            <a:endParaRPr lang="zh-CN" altLang="en-US" sz="1600" smtClean="0">
              <a:ea typeface="宋体" panose="02010600030101010101" pitchFamily="2" charset="-122"/>
            </a:endParaRPr>
          </a:p>
          <a:p>
            <a:pPr>
              <a:spcBef>
                <a:spcPct val="0"/>
              </a:spcBef>
              <a:buFont typeface="Wingdings" panose="05000000000000000000" pitchFamily="2" charset="2"/>
              <a:buNone/>
            </a:pPr>
            <a:r>
              <a:rPr lang="zh-CN" altLang="en-US" sz="1600" smtClean="0">
                <a:ea typeface="宋体" panose="02010600030101010101" pitchFamily="2" charset="-122"/>
              </a:rPr>
              <a:t>授权代表：</a:t>
            </a:r>
            <a:r>
              <a:rPr lang="zh-CN" altLang="en-US" sz="1600" u="sng" smtClean="0">
                <a:ea typeface="宋体" panose="02010600030101010101" pitchFamily="2" charset="-122"/>
              </a:rPr>
              <a:t>                                          </a:t>
            </a:r>
            <a:endParaRPr lang="zh-CN" altLang="en-US" sz="1600" smtClean="0">
              <a:ea typeface="宋体" panose="02010600030101010101" pitchFamily="2" charset="-122"/>
            </a:endParaRPr>
          </a:p>
          <a:p>
            <a:pPr>
              <a:spcBef>
                <a:spcPct val="0"/>
              </a:spcBef>
              <a:buFont typeface="Wingdings" panose="05000000000000000000" pitchFamily="2" charset="2"/>
              <a:buNone/>
            </a:pPr>
            <a:r>
              <a:rPr lang="zh-CN" altLang="en-US" sz="1600" smtClean="0">
                <a:ea typeface="宋体" panose="02010600030101010101" pitchFamily="2" charset="-122"/>
              </a:rPr>
              <a:t>联系电话：</a:t>
            </a:r>
            <a:r>
              <a:rPr lang="zh-CN" altLang="en-US" sz="1600" u="sng" smtClean="0">
                <a:ea typeface="宋体" panose="02010600030101010101" pitchFamily="2" charset="-122"/>
              </a:rPr>
              <a:t>                                           </a:t>
            </a:r>
            <a:r>
              <a:rPr lang="zh-CN" altLang="en-US" sz="1600" smtClean="0">
                <a:ea typeface="宋体" panose="02010600030101010101" pitchFamily="2" charset="-122"/>
              </a:rPr>
              <a:t> </a:t>
            </a:r>
          </a:p>
          <a:p>
            <a:pPr>
              <a:spcBef>
                <a:spcPct val="0"/>
              </a:spcBef>
              <a:buFont typeface="Wingdings" panose="05000000000000000000" pitchFamily="2" charset="2"/>
              <a:buNone/>
            </a:pPr>
            <a:r>
              <a:rPr lang="zh-CN" altLang="en-US" sz="1600" smtClean="0">
                <a:ea typeface="宋体" panose="02010600030101010101" pitchFamily="2" charset="-122"/>
              </a:rPr>
              <a:t>地址： </a:t>
            </a:r>
            <a:r>
              <a:rPr lang="zh-CN" altLang="en-US" sz="1600" u="sng" smtClean="0">
                <a:ea typeface="宋体" panose="02010600030101010101" pitchFamily="2" charset="-122"/>
              </a:rPr>
              <a:t>                        </a:t>
            </a:r>
            <a:r>
              <a:rPr lang="zh-CN" altLang="en-US" sz="1600" smtClean="0">
                <a:ea typeface="宋体" panose="02010600030101010101" pitchFamily="2" charset="-122"/>
              </a:rPr>
              <a:t>邮编：</a:t>
            </a:r>
            <a:r>
              <a:rPr lang="zh-CN" altLang="en-US" sz="1600" u="sng" smtClean="0">
                <a:ea typeface="宋体" panose="02010600030101010101" pitchFamily="2" charset="-122"/>
              </a:rPr>
              <a:t>                                                </a:t>
            </a:r>
            <a:endParaRPr lang="zh-CN" altLang="en-US" sz="1600" smtClean="0">
              <a:ea typeface="宋体" panose="02010600030101010101" pitchFamily="2" charset="-122"/>
            </a:endParaRPr>
          </a:p>
          <a:p>
            <a:pPr>
              <a:spcBef>
                <a:spcPct val="0"/>
              </a:spcBef>
              <a:buFont typeface="Wingdings" panose="05000000000000000000" pitchFamily="2" charset="2"/>
              <a:buNone/>
            </a:pPr>
            <a:r>
              <a:rPr lang="zh-CN" altLang="en-US" sz="1600" smtClean="0">
                <a:ea typeface="宋体" panose="02010600030101010101" pitchFamily="2" charset="-122"/>
              </a:rPr>
              <a:t>二、质疑项目基本情况</a:t>
            </a:r>
          </a:p>
          <a:p>
            <a:pPr>
              <a:spcBef>
                <a:spcPct val="0"/>
              </a:spcBef>
              <a:buFont typeface="Wingdings" panose="05000000000000000000" pitchFamily="2" charset="2"/>
              <a:buNone/>
            </a:pPr>
            <a:r>
              <a:rPr lang="zh-CN" altLang="en-US" sz="1600" smtClean="0">
                <a:ea typeface="宋体" panose="02010600030101010101" pitchFamily="2" charset="-122"/>
              </a:rPr>
              <a:t>质疑项目的名称：</a:t>
            </a:r>
            <a:r>
              <a:rPr lang="zh-CN" altLang="en-US" sz="1600" u="sng" smtClean="0">
                <a:ea typeface="宋体" panose="02010600030101010101" pitchFamily="2" charset="-122"/>
              </a:rPr>
              <a:t>                                      </a:t>
            </a:r>
            <a:endParaRPr lang="zh-CN" altLang="en-US" sz="1600" smtClean="0">
              <a:ea typeface="宋体" panose="02010600030101010101" pitchFamily="2" charset="-122"/>
            </a:endParaRPr>
          </a:p>
          <a:p>
            <a:pPr>
              <a:spcBef>
                <a:spcPct val="0"/>
              </a:spcBef>
              <a:buFont typeface="Wingdings" panose="05000000000000000000" pitchFamily="2" charset="2"/>
              <a:buNone/>
            </a:pPr>
            <a:r>
              <a:rPr lang="zh-CN" altLang="en-US" sz="1600" smtClean="0">
                <a:ea typeface="宋体" panose="02010600030101010101" pitchFamily="2" charset="-122"/>
              </a:rPr>
              <a:t>质疑项目的编号：</a:t>
            </a:r>
            <a:r>
              <a:rPr lang="zh-CN" altLang="en-US" sz="1600" u="sng" smtClean="0">
                <a:ea typeface="宋体" panose="02010600030101010101" pitchFamily="2" charset="-122"/>
              </a:rPr>
              <a:t>               </a:t>
            </a:r>
            <a:r>
              <a:rPr lang="zh-CN" altLang="en-US" sz="1600" smtClean="0">
                <a:ea typeface="宋体" panose="02010600030101010101" pitchFamily="2" charset="-122"/>
              </a:rPr>
              <a:t>包号：</a:t>
            </a:r>
            <a:r>
              <a:rPr lang="zh-CN" altLang="en-US" sz="1600" u="sng" smtClean="0">
                <a:ea typeface="宋体" panose="02010600030101010101" pitchFamily="2" charset="-122"/>
              </a:rPr>
              <a:t>                 </a:t>
            </a:r>
            <a:endParaRPr lang="zh-CN" altLang="en-US" sz="1600" smtClean="0">
              <a:ea typeface="宋体" panose="02010600030101010101" pitchFamily="2" charset="-122"/>
            </a:endParaRPr>
          </a:p>
          <a:p>
            <a:pPr>
              <a:spcBef>
                <a:spcPct val="0"/>
              </a:spcBef>
              <a:buFont typeface="Wingdings" panose="05000000000000000000" pitchFamily="2" charset="2"/>
              <a:buNone/>
            </a:pPr>
            <a:r>
              <a:rPr lang="zh-CN" altLang="en-US" sz="1600" smtClean="0">
                <a:ea typeface="宋体" panose="02010600030101010101" pitchFamily="2" charset="-122"/>
              </a:rPr>
              <a:t>采购人名称：</a:t>
            </a:r>
            <a:r>
              <a:rPr lang="zh-CN" altLang="en-US" sz="1600" u="sng" smtClean="0">
                <a:ea typeface="宋体" panose="02010600030101010101" pitchFamily="2" charset="-122"/>
              </a:rPr>
              <a:t>                                         </a:t>
            </a:r>
            <a:endParaRPr lang="zh-CN" altLang="en-US" sz="1600" smtClean="0">
              <a:ea typeface="宋体" panose="02010600030101010101" pitchFamily="2" charset="-122"/>
            </a:endParaRPr>
          </a:p>
          <a:p>
            <a:pPr>
              <a:spcBef>
                <a:spcPct val="0"/>
              </a:spcBef>
              <a:buFont typeface="Wingdings" panose="05000000000000000000" pitchFamily="2" charset="2"/>
              <a:buNone/>
            </a:pPr>
            <a:r>
              <a:rPr lang="zh-CN" altLang="en-US" sz="1600" smtClean="0">
                <a:ea typeface="宋体" panose="02010600030101010101" pitchFamily="2" charset="-122"/>
              </a:rPr>
              <a:t>采购文件获取日期：</a:t>
            </a:r>
            <a:r>
              <a:rPr lang="zh-CN" altLang="en-US" sz="1600" u="sng" smtClean="0">
                <a:ea typeface="宋体" panose="02010600030101010101" pitchFamily="2" charset="-122"/>
              </a:rPr>
              <a:t>                                           </a:t>
            </a:r>
            <a:endParaRPr lang="zh-CN" altLang="en-US" sz="1600" smtClean="0">
              <a:ea typeface="宋体" panose="02010600030101010101" pitchFamily="2" charset="-122"/>
            </a:endParaRPr>
          </a:p>
          <a:p>
            <a:pPr>
              <a:spcBef>
                <a:spcPct val="0"/>
              </a:spcBef>
              <a:buFont typeface="Wingdings" panose="05000000000000000000" pitchFamily="2" charset="2"/>
              <a:buNone/>
            </a:pPr>
            <a:r>
              <a:rPr lang="zh-CN" altLang="en-US" sz="1600" smtClean="0">
                <a:ea typeface="宋体" panose="02010600030101010101" pitchFamily="2" charset="-122"/>
              </a:rPr>
              <a:t>三、质疑事项具体内容</a:t>
            </a:r>
          </a:p>
          <a:p>
            <a:pPr>
              <a:spcBef>
                <a:spcPct val="0"/>
              </a:spcBef>
              <a:buFont typeface="Wingdings" panose="05000000000000000000" pitchFamily="2" charset="2"/>
              <a:buNone/>
            </a:pPr>
            <a:r>
              <a:rPr lang="zh-CN" altLang="en-US" sz="1600" smtClean="0">
                <a:ea typeface="宋体" panose="02010600030101010101" pitchFamily="2" charset="-122"/>
              </a:rPr>
              <a:t>质疑事项</a:t>
            </a:r>
            <a:r>
              <a:rPr lang="en-US" altLang="zh-CN" sz="1600" smtClean="0">
                <a:ea typeface="宋体" panose="02010600030101010101" pitchFamily="2" charset="-122"/>
              </a:rPr>
              <a:t>1</a:t>
            </a:r>
            <a:r>
              <a:rPr lang="zh-CN" altLang="en-US" sz="1600" smtClean="0">
                <a:ea typeface="宋体" panose="02010600030101010101" pitchFamily="2" charset="-122"/>
              </a:rPr>
              <a:t>：</a:t>
            </a:r>
            <a:r>
              <a:rPr lang="zh-CN" altLang="en-US" sz="1600" u="sng" smtClean="0">
                <a:ea typeface="宋体" panose="02010600030101010101" pitchFamily="2" charset="-122"/>
              </a:rPr>
              <a:t>                                         </a:t>
            </a:r>
            <a:endParaRPr lang="zh-CN" altLang="en-US" sz="1600" smtClean="0">
              <a:ea typeface="宋体" panose="02010600030101010101" pitchFamily="2" charset="-122"/>
            </a:endParaRPr>
          </a:p>
          <a:p>
            <a:pPr>
              <a:spcBef>
                <a:spcPct val="0"/>
              </a:spcBef>
              <a:buFont typeface="Wingdings" panose="05000000000000000000" pitchFamily="2" charset="2"/>
              <a:buNone/>
            </a:pPr>
            <a:r>
              <a:rPr lang="zh-CN" altLang="en-US" sz="1600" smtClean="0">
                <a:ea typeface="宋体" panose="02010600030101010101" pitchFamily="2" charset="-122"/>
              </a:rPr>
              <a:t>事实依据：</a:t>
            </a:r>
            <a:r>
              <a:rPr lang="zh-CN" altLang="en-US" sz="1600" u="sng" smtClean="0">
                <a:ea typeface="宋体" panose="02010600030101010101" pitchFamily="2" charset="-122"/>
              </a:rPr>
              <a:t>                                          </a:t>
            </a:r>
          </a:p>
          <a:p>
            <a:pPr>
              <a:spcBef>
                <a:spcPct val="0"/>
              </a:spcBef>
              <a:buFont typeface="Wingdings" panose="05000000000000000000" pitchFamily="2" charset="2"/>
              <a:buNone/>
            </a:pPr>
            <a:r>
              <a:rPr lang="zh-CN" altLang="en-US" sz="1600" u="sng" smtClean="0">
                <a:ea typeface="宋体" panose="02010600030101010101" pitchFamily="2" charset="-122"/>
              </a:rPr>
              <a:t>                                                       </a:t>
            </a:r>
            <a:endParaRPr lang="zh-CN" altLang="en-US" sz="1600" smtClean="0">
              <a:ea typeface="宋体" panose="02010600030101010101" pitchFamily="2" charset="-122"/>
            </a:endParaRPr>
          </a:p>
          <a:p>
            <a:pPr>
              <a:spcBef>
                <a:spcPct val="0"/>
              </a:spcBef>
              <a:buFont typeface="Wingdings" panose="05000000000000000000" pitchFamily="2" charset="2"/>
              <a:buNone/>
            </a:pPr>
            <a:r>
              <a:rPr lang="zh-CN" altLang="en-US" sz="1600" smtClean="0">
                <a:ea typeface="宋体" panose="02010600030101010101" pitchFamily="2" charset="-122"/>
              </a:rPr>
              <a:t>法律依据：</a:t>
            </a:r>
            <a:r>
              <a:rPr lang="zh-CN" altLang="en-US" sz="1600" u="sng" smtClean="0">
                <a:ea typeface="宋体" panose="02010600030101010101" pitchFamily="2" charset="-122"/>
              </a:rPr>
              <a:t>                                          </a:t>
            </a:r>
          </a:p>
          <a:p>
            <a:pPr>
              <a:spcBef>
                <a:spcPct val="0"/>
              </a:spcBef>
              <a:buFont typeface="Wingdings" panose="05000000000000000000" pitchFamily="2" charset="2"/>
              <a:buNone/>
            </a:pPr>
            <a:r>
              <a:rPr lang="zh-CN" altLang="en-US" sz="1600" u="sng" smtClean="0">
                <a:ea typeface="宋体" panose="02010600030101010101" pitchFamily="2" charset="-122"/>
              </a:rPr>
              <a:t>                                                     </a:t>
            </a:r>
            <a:endParaRPr lang="zh-CN" altLang="en-US" sz="1600" smtClean="0">
              <a:ea typeface="宋体" panose="02010600030101010101" pitchFamily="2" charset="-122"/>
            </a:endParaRPr>
          </a:p>
          <a:p>
            <a:pPr>
              <a:spcBef>
                <a:spcPct val="0"/>
              </a:spcBef>
              <a:buFont typeface="Wingdings" panose="05000000000000000000" pitchFamily="2" charset="2"/>
              <a:buNone/>
            </a:pPr>
            <a:r>
              <a:rPr lang="zh-CN" altLang="en-US" sz="1600" smtClean="0">
                <a:ea typeface="宋体" panose="02010600030101010101" pitchFamily="2" charset="-122"/>
              </a:rPr>
              <a:t>质疑事项</a:t>
            </a:r>
            <a:r>
              <a:rPr lang="en-US" altLang="zh-CN" sz="1600" smtClean="0">
                <a:ea typeface="宋体" panose="02010600030101010101" pitchFamily="2" charset="-122"/>
              </a:rPr>
              <a:t>2</a:t>
            </a:r>
          </a:p>
          <a:p>
            <a:pPr>
              <a:spcBef>
                <a:spcPct val="0"/>
              </a:spcBef>
              <a:buFont typeface="Wingdings" panose="05000000000000000000" pitchFamily="2" charset="2"/>
              <a:buNone/>
            </a:pPr>
            <a:r>
              <a:rPr lang="en-US" altLang="zh-CN" sz="1600" smtClean="0">
                <a:ea typeface="宋体" panose="02010600030101010101" pitchFamily="2" charset="-122"/>
              </a:rPr>
              <a:t>……</a:t>
            </a:r>
          </a:p>
          <a:p>
            <a:pPr>
              <a:spcBef>
                <a:spcPct val="0"/>
              </a:spcBef>
              <a:buFont typeface="Wingdings" panose="05000000000000000000" pitchFamily="2" charset="2"/>
              <a:buNone/>
            </a:pPr>
            <a:r>
              <a:rPr lang="zh-CN" altLang="en-US" sz="1600" smtClean="0">
                <a:ea typeface="宋体" panose="02010600030101010101" pitchFamily="2" charset="-122"/>
              </a:rPr>
              <a:t>四、与质疑事项相关的质疑请求</a:t>
            </a:r>
          </a:p>
          <a:p>
            <a:pPr>
              <a:spcBef>
                <a:spcPct val="0"/>
              </a:spcBef>
              <a:buFont typeface="Wingdings" panose="05000000000000000000" pitchFamily="2" charset="2"/>
              <a:buNone/>
            </a:pPr>
            <a:r>
              <a:rPr lang="zh-CN" altLang="en-US" sz="1600" smtClean="0">
                <a:ea typeface="宋体" panose="02010600030101010101" pitchFamily="2" charset="-122"/>
              </a:rPr>
              <a:t>请求：</a:t>
            </a:r>
            <a:r>
              <a:rPr lang="zh-CN" altLang="en-US" sz="1600" u="sng" smtClean="0">
                <a:ea typeface="宋体" panose="02010600030101010101" pitchFamily="2" charset="-122"/>
              </a:rPr>
              <a:t>                                               </a:t>
            </a:r>
            <a:endParaRPr lang="zh-CN" altLang="en-US" sz="1600" smtClean="0">
              <a:ea typeface="宋体" panose="02010600030101010101" pitchFamily="2" charset="-122"/>
            </a:endParaRPr>
          </a:p>
          <a:p>
            <a:pPr>
              <a:spcBef>
                <a:spcPct val="0"/>
              </a:spcBef>
              <a:buFont typeface="Wingdings" panose="05000000000000000000" pitchFamily="2" charset="2"/>
              <a:buNone/>
            </a:pPr>
            <a:r>
              <a:rPr lang="zh-CN" altLang="en-US" sz="1600" smtClean="0">
                <a:ea typeface="宋体" panose="02010600030101010101" pitchFamily="2" charset="-122"/>
              </a:rPr>
              <a:t>签字</a:t>
            </a:r>
            <a:r>
              <a:rPr lang="en-US" altLang="zh-CN" sz="1600" smtClean="0">
                <a:ea typeface="宋体" panose="02010600030101010101" pitchFamily="2" charset="-122"/>
              </a:rPr>
              <a:t>(</a:t>
            </a:r>
            <a:r>
              <a:rPr lang="zh-CN" altLang="en-US" sz="1600" smtClean="0">
                <a:ea typeface="宋体" panose="02010600030101010101" pitchFamily="2" charset="-122"/>
              </a:rPr>
              <a:t>签章</a:t>
            </a:r>
            <a:r>
              <a:rPr lang="en-US" altLang="zh-CN" sz="1600" smtClean="0">
                <a:ea typeface="宋体" panose="02010600030101010101" pitchFamily="2" charset="-122"/>
              </a:rPr>
              <a:t>)</a:t>
            </a:r>
            <a:r>
              <a:rPr lang="zh-CN" altLang="en-US" sz="1600" smtClean="0">
                <a:ea typeface="宋体" panose="02010600030101010101" pitchFamily="2" charset="-122"/>
              </a:rPr>
              <a:t>：                   公章：                      </a:t>
            </a:r>
          </a:p>
          <a:p>
            <a:pPr>
              <a:spcBef>
                <a:spcPct val="0"/>
              </a:spcBef>
              <a:buFont typeface="Wingdings" panose="05000000000000000000" pitchFamily="2" charset="2"/>
              <a:buNone/>
            </a:pPr>
            <a:r>
              <a:rPr lang="zh-CN" altLang="en-US" sz="1600" smtClean="0">
                <a:ea typeface="宋体" panose="02010600030101010101" pitchFamily="2" charset="-122"/>
              </a:rPr>
              <a:t>日期： </a:t>
            </a: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标题 1"/>
          <p:cNvSpPr>
            <a:spLocks noGrp="1"/>
          </p:cNvSpPr>
          <p:nvPr>
            <p:ph type="title" idx="4294967295"/>
          </p:nvPr>
        </p:nvSpPr>
        <p:spPr>
          <a:xfrm>
            <a:off x="304800" y="79375"/>
            <a:ext cx="8458200" cy="563563"/>
          </a:xfrm>
        </p:spPr>
        <p:txBody>
          <a:bodyPr/>
          <a:lstStyle/>
          <a:p>
            <a:r>
              <a:rPr lang="zh-CN" altLang="en-US" smtClean="0">
                <a:ea typeface="宋体" panose="02010600030101010101" pitchFamily="2" charset="-122"/>
              </a:rPr>
              <a:t>质疑与异议的区别</a:t>
            </a:r>
          </a:p>
        </p:txBody>
      </p:sp>
      <p:graphicFrame>
        <p:nvGraphicFramePr>
          <p:cNvPr id="5" name="内容占位符 4"/>
          <p:cNvGraphicFramePr>
            <a:graphicFrameLocks noGrp="1"/>
          </p:cNvGraphicFramePr>
          <p:nvPr>
            <p:ph idx="4294967295"/>
          </p:nvPr>
        </p:nvGraphicFramePr>
        <p:xfrm>
          <a:off x="0" y="776288"/>
          <a:ext cx="9144000" cy="6153756"/>
        </p:xfrm>
        <a:graphic>
          <a:graphicData uri="http://schemas.openxmlformats.org/drawingml/2006/table">
            <a:tbl>
              <a:tblPr firstRow="1" bandRow="1">
                <a:tableStyleId>{5C22544A-7EE6-4342-B048-85BDC9FD1C3A}</a:tableStyleId>
              </a:tblPr>
              <a:tblGrid>
                <a:gridCol w="500034"/>
                <a:gridCol w="1000132"/>
                <a:gridCol w="1571636"/>
                <a:gridCol w="1428760"/>
                <a:gridCol w="857256"/>
                <a:gridCol w="1143008"/>
                <a:gridCol w="1357322"/>
                <a:gridCol w="1285852"/>
              </a:tblGrid>
              <a:tr h="714380">
                <a:tc>
                  <a:txBody>
                    <a:bodyPr/>
                    <a:lstStyle/>
                    <a:p>
                      <a:pPr algn="ctr">
                        <a:lnSpc>
                          <a:spcPts val="2600"/>
                        </a:lnSpc>
                      </a:pPr>
                      <a:endParaRPr lang="zh-CN" altLang="en-US" sz="2000" dirty="0">
                        <a:solidFill>
                          <a:schemeClr val="bg1"/>
                        </a:solidFill>
                      </a:endParaRPr>
                    </a:p>
                  </a:txBody>
                  <a:tcPr marL="36000" marR="36000" marT="36000" marB="36000" anchor="ctr" anchorCtr="1"/>
                </a:tc>
                <a:tc>
                  <a:txBody>
                    <a:bodyPr/>
                    <a:lstStyle/>
                    <a:p>
                      <a:pPr marL="0" marR="0" indent="0" algn="ctr" defTabSz="914400" rtl="0" eaLnBrk="1" fontAlgn="auto" latinLnBrk="0" hangingPunct="1">
                        <a:lnSpc>
                          <a:spcPts val="2600"/>
                        </a:lnSpc>
                        <a:spcBef>
                          <a:spcPts val="0"/>
                        </a:spcBef>
                        <a:spcAft>
                          <a:spcPts val="0"/>
                        </a:spcAft>
                        <a:buClrTx/>
                        <a:buSzTx/>
                        <a:buFontTx/>
                        <a:buNone/>
                        <a:defRPr/>
                      </a:pPr>
                      <a:r>
                        <a:rPr lang="zh-CN" altLang="en-US" sz="2400" dirty="0" smtClean="0">
                          <a:solidFill>
                            <a:schemeClr val="bg1"/>
                          </a:solidFill>
                        </a:rPr>
                        <a:t>类型</a:t>
                      </a:r>
                      <a:endParaRPr lang="zh-CN" altLang="en-US" sz="2400" dirty="0">
                        <a:solidFill>
                          <a:schemeClr val="bg1"/>
                        </a:solidFill>
                      </a:endParaRPr>
                    </a:p>
                  </a:txBody>
                  <a:tcPr marL="36000" marR="36000" marT="36000" marB="36000" anchor="ctr" anchorCtr="1"/>
                </a:tc>
                <a:tc>
                  <a:txBody>
                    <a:bodyPr/>
                    <a:lstStyle/>
                    <a:p>
                      <a:pPr marL="0" marR="0" indent="0" algn="ctr" defTabSz="914400" rtl="0" eaLnBrk="1" fontAlgn="auto" latinLnBrk="0" hangingPunct="1">
                        <a:lnSpc>
                          <a:spcPts val="2600"/>
                        </a:lnSpc>
                        <a:spcBef>
                          <a:spcPts val="0"/>
                        </a:spcBef>
                        <a:spcAft>
                          <a:spcPts val="0"/>
                        </a:spcAft>
                        <a:buClrTx/>
                        <a:buSzTx/>
                        <a:buFontTx/>
                        <a:buNone/>
                        <a:defRPr/>
                      </a:pPr>
                      <a:r>
                        <a:rPr lang="zh-CN" altLang="en-US" sz="2400" dirty="0" smtClean="0">
                          <a:solidFill>
                            <a:schemeClr val="bg1"/>
                          </a:solidFill>
                        </a:rPr>
                        <a:t>内容</a:t>
                      </a:r>
                      <a:endParaRPr lang="zh-CN" altLang="en-US" sz="2400" dirty="0">
                        <a:solidFill>
                          <a:schemeClr val="bg1"/>
                        </a:solidFill>
                      </a:endParaRPr>
                    </a:p>
                  </a:txBody>
                  <a:tcPr marL="36000" marR="36000" marT="36000" marB="36000" anchor="ctr" anchorCtr="1"/>
                </a:tc>
                <a:tc>
                  <a:txBody>
                    <a:bodyPr/>
                    <a:lstStyle/>
                    <a:p>
                      <a:pPr marL="0" marR="0" indent="0" algn="ctr" defTabSz="914400" rtl="0" eaLnBrk="1" fontAlgn="auto" latinLnBrk="0" hangingPunct="1">
                        <a:lnSpc>
                          <a:spcPts val="2600"/>
                        </a:lnSpc>
                        <a:spcBef>
                          <a:spcPts val="0"/>
                        </a:spcBef>
                        <a:spcAft>
                          <a:spcPts val="0"/>
                        </a:spcAft>
                        <a:buClrTx/>
                        <a:buSzTx/>
                        <a:buFontTx/>
                        <a:buNone/>
                        <a:defRPr/>
                      </a:pPr>
                      <a:r>
                        <a:rPr lang="zh-CN" altLang="en-US" sz="2400" dirty="0" smtClean="0">
                          <a:solidFill>
                            <a:schemeClr val="bg1"/>
                          </a:solidFill>
                        </a:rPr>
                        <a:t>提出时间</a:t>
                      </a:r>
                      <a:endParaRPr lang="zh-CN" altLang="en-US" sz="2400" dirty="0">
                        <a:solidFill>
                          <a:schemeClr val="bg1"/>
                        </a:solidFill>
                      </a:endParaRPr>
                    </a:p>
                  </a:txBody>
                  <a:tcPr marL="36000" marR="36000" marT="36000" marB="36000" anchor="ctr" anchorCtr="1"/>
                </a:tc>
                <a:tc>
                  <a:txBody>
                    <a:bodyPr/>
                    <a:lstStyle/>
                    <a:p>
                      <a:pPr algn="ctr">
                        <a:lnSpc>
                          <a:spcPts val="2600"/>
                        </a:lnSpc>
                      </a:pPr>
                      <a:r>
                        <a:rPr lang="zh-CN" altLang="en-US" sz="2400" dirty="0" smtClean="0">
                          <a:solidFill>
                            <a:schemeClr val="bg1"/>
                          </a:solidFill>
                        </a:rPr>
                        <a:t>答复</a:t>
                      </a:r>
                      <a:endParaRPr lang="zh-CN" altLang="en-US" sz="2400" dirty="0">
                        <a:solidFill>
                          <a:schemeClr val="bg1"/>
                        </a:solidFill>
                      </a:endParaRPr>
                    </a:p>
                  </a:txBody>
                  <a:tcPr marL="36000" marR="36000" marT="36000" marB="36000" anchor="ctr" anchorCtr="1"/>
                </a:tc>
                <a:tc>
                  <a:txBody>
                    <a:bodyPr/>
                    <a:lstStyle/>
                    <a:p>
                      <a:pPr marL="0" marR="0" indent="0" algn="ctr" defTabSz="914400" rtl="0" eaLnBrk="1" fontAlgn="auto" latinLnBrk="0" hangingPunct="1">
                        <a:lnSpc>
                          <a:spcPts val="2600"/>
                        </a:lnSpc>
                        <a:spcBef>
                          <a:spcPts val="0"/>
                        </a:spcBef>
                        <a:spcAft>
                          <a:spcPts val="0"/>
                        </a:spcAft>
                        <a:buClrTx/>
                        <a:buSzTx/>
                        <a:buFontTx/>
                        <a:buNone/>
                        <a:defRPr/>
                      </a:pPr>
                      <a:r>
                        <a:rPr lang="zh-CN" altLang="en-US" sz="2400" dirty="0" smtClean="0">
                          <a:solidFill>
                            <a:schemeClr val="bg1"/>
                          </a:solidFill>
                        </a:rPr>
                        <a:t>形式</a:t>
                      </a:r>
                      <a:endParaRPr lang="zh-CN" altLang="en-US" sz="2400" dirty="0">
                        <a:solidFill>
                          <a:schemeClr val="bg1"/>
                        </a:solidFill>
                      </a:endParaRPr>
                    </a:p>
                  </a:txBody>
                  <a:tcPr marL="36000" marR="36000" marT="36000" marB="36000" anchor="ctr" anchorCtr="1"/>
                </a:tc>
                <a:tc>
                  <a:txBody>
                    <a:bodyPr/>
                    <a:lstStyle/>
                    <a:p>
                      <a:pPr algn="ctr">
                        <a:lnSpc>
                          <a:spcPts val="2600"/>
                        </a:lnSpc>
                      </a:pPr>
                      <a:r>
                        <a:rPr lang="zh-CN" altLang="en-US" sz="2400" dirty="0" smtClean="0">
                          <a:solidFill>
                            <a:schemeClr val="bg1"/>
                          </a:solidFill>
                        </a:rPr>
                        <a:t>未答复的</a:t>
                      </a:r>
                      <a:endParaRPr lang="zh-CN" altLang="en-US" sz="2400" dirty="0">
                        <a:solidFill>
                          <a:schemeClr val="bg1"/>
                        </a:solidFill>
                      </a:endParaRPr>
                    </a:p>
                  </a:txBody>
                  <a:tcPr marL="36000" marR="36000" marT="36000" marB="36000" anchor="ctr" anchorCtr="1"/>
                </a:tc>
                <a:tc>
                  <a:txBody>
                    <a:bodyPr/>
                    <a:lstStyle/>
                    <a:p>
                      <a:pPr marL="0" marR="0" indent="0" algn="ctr" defTabSz="914400" rtl="0" eaLnBrk="1" fontAlgn="auto" latinLnBrk="0" hangingPunct="1">
                        <a:lnSpc>
                          <a:spcPts val="2600"/>
                        </a:lnSpc>
                        <a:spcBef>
                          <a:spcPts val="0"/>
                        </a:spcBef>
                        <a:spcAft>
                          <a:spcPts val="0"/>
                        </a:spcAft>
                        <a:buClrTx/>
                        <a:buSzTx/>
                        <a:buFontTx/>
                        <a:buNone/>
                        <a:defRPr/>
                      </a:pPr>
                      <a:r>
                        <a:rPr lang="zh-CN" altLang="en-US" sz="2400" dirty="0" smtClean="0">
                          <a:solidFill>
                            <a:schemeClr val="bg1"/>
                          </a:solidFill>
                        </a:rPr>
                        <a:t>是否前置</a:t>
                      </a:r>
                      <a:endParaRPr lang="zh-CN" altLang="en-US" sz="2400" dirty="0">
                        <a:solidFill>
                          <a:schemeClr val="bg1"/>
                        </a:solidFill>
                      </a:endParaRPr>
                    </a:p>
                  </a:txBody>
                  <a:tcPr marL="36000" marR="36000" marT="36000" marB="36000" anchor="ctr" anchorCtr="1"/>
                </a:tc>
              </a:tr>
              <a:tr h="1813178">
                <a:tc>
                  <a:txBody>
                    <a:bodyPr/>
                    <a:lstStyle/>
                    <a:p>
                      <a:pPr marL="0" marR="0" indent="0" algn="ctr" defTabSz="914400" rtl="0" eaLnBrk="1" fontAlgn="auto" latinLnBrk="0" hangingPunct="1">
                        <a:lnSpc>
                          <a:spcPts val="2600"/>
                        </a:lnSpc>
                        <a:spcBef>
                          <a:spcPts val="0"/>
                        </a:spcBef>
                        <a:spcAft>
                          <a:spcPts val="0"/>
                        </a:spcAft>
                        <a:buClrTx/>
                        <a:buSzTx/>
                        <a:buFontTx/>
                        <a:buNone/>
                        <a:defRPr/>
                      </a:pPr>
                      <a:r>
                        <a:rPr lang="zh-CN" altLang="en-US" sz="2400" b="1" dirty="0" smtClean="0">
                          <a:solidFill>
                            <a:schemeClr val="accent6"/>
                          </a:solidFill>
                        </a:rPr>
                        <a:t>政府 采购 </a:t>
                      </a:r>
                    </a:p>
                  </a:txBody>
                  <a:tcPr marL="36000" marR="36000" marT="36000" marB="36000" anchor="ctr" anchorCtr="1"/>
                </a:tc>
                <a:tc>
                  <a:txBody>
                    <a:bodyPr/>
                    <a:lstStyle/>
                    <a:p>
                      <a:pPr marL="0" marR="0" indent="0" algn="ctr" defTabSz="914400" rtl="0" eaLnBrk="1" fontAlgn="auto" latinLnBrk="0" hangingPunct="1">
                        <a:lnSpc>
                          <a:spcPts val="2600"/>
                        </a:lnSpc>
                        <a:spcBef>
                          <a:spcPts val="0"/>
                        </a:spcBef>
                        <a:spcAft>
                          <a:spcPts val="0"/>
                        </a:spcAft>
                        <a:buClrTx/>
                        <a:buSzTx/>
                        <a:buFontTx/>
                        <a:buNone/>
                        <a:defRPr/>
                      </a:pPr>
                      <a:r>
                        <a:rPr lang="zh-CN" altLang="en-US" sz="2400" dirty="0" smtClean="0">
                          <a:solidFill>
                            <a:schemeClr val="accent6"/>
                          </a:solidFill>
                        </a:rPr>
                        <a:t>质疑 </a:t>
                      </a:r>
                    </a:p>
                  </a:txBody>
                  <a:tcPr marL="36000" marR="36000" marT="36000" marB="36000" anchor="ctr" anchorCtr="1"/>
                </a:tc>
                <a:tc>
                  <a:txBody>
                    <a:bodyPr/>
                    <a:lstStyle/>
                    <a:p>
                      <a:pPr marL="0" marR="0" indent="0" algn="ctr" defTabSz="914400" rtl="0" eaLnBrk="1" fontAlgn="auto" latinLnBrk="0" hangingPunct="1">
                        <a:lnSpc>
                          <a:spcPts val="2600"/>
                        </a:lnSpc>
                        <a:spcBef>
                          <a:spcPts val="0"/>
                        </a:spcBef>
                        <a:spcAft>
                          <a:spcPts val="0"/>
                        </a:spcAft>
                        <a:buClrTx/>
                        <a:buSzTx/>
                        <a:buFontTx/>
                        <a:buNone/>
                        <a:defRPr/>
                      </a:pPr>
                      <a:r>
                        <a:rPr lang="zh-CN" altLang="en-US" sz="2400" dirty="0" smtClean="0">
                          <a:solidFill>
                            <a:schemeClr val="accent6"/>
                          </a:solidFill>
                        </a:rPr>
                        <a:t>招标文件 内容、招 标采购过 程、中标 结果</a:t>
                      </a:r>
                      <a:endParaRPr lang="zh-CN" altLang="en-US" sz="2400" dirty="0">
                        <a:solidFill>
                          <a:schemeClr val="accent6"/>
                        </a:solidFill>
                      </a:endParaRPr>
                    </a:p>
                  </a:txBody>
                  <a:tcPr marL="36000" marR="36000" marT="36000" marB="36000" anchor="ctr" anchorCtr="1"/>
                </a:tc>
                <a:tc>
                  <a:txBody>
                    <a:bodyPr/>
                    <a:lstStyle/>
                    <a:p>
                      <a:pPr marL="0" marR="0" indent="0" algn="ctr" defTabSz="914400" rtl="0" eaLnBrk="1" fontAlgn="auto" latinLnBrk="0" hangingPunct="1">
                        <a:lnSpc>
                          <a:spcPts val="2600"/>
                        </a:lnSpc>
                        <a:spcBef>
                          <a:spcPts val="0"/>
                        </a:spcBef>
                        <a:spcAft>
                          <a:spcPts val="0"/>
                        </a:spcAft>
                        <a:buClrTx/>
                        <a:buSzTx/>
                        <a:buFontTx/>
                        <a:buNone/>
                        <a:defRPr/>
                      </a:pPr>
                      <a:r>
                        <a:rPr lang="zh-CN" altLang="en-US" sz="2400" dirty="0" smtClean="0">
                          <a:solidFill>
                            <a:schemeClr val="accent6"/>
                          </a:solidFill>
                        </a:rPr>
                        <a:t>自知道或应知之日起</a:t>
                      </a:r>
                      <a:r>
                        <a:rPr lang="en-US" altLang="zh-CN" sz="2400" dirty="0" smtClean="0">
                          <a:solidFill>
                            <a:schemeClr val="accent6"/>
                          </a:solidFill>
                        </a:rPr>
                        <a:t>7</a:t>
                      </a:r>
                      <a:r>
                        <a:rPr lang="zh-CN" altLang="en-US" sz="2400" dirty="0" smtClean="0">
                          <a:solidFill>
                            <a:schemeClr val="accent6"/>
                          </a:solidFill>
                        </a:rPr>
                        <a:t>个工作 日 </a:t>
                      </a:r>
                    </a:p>
                  </a:txBody>
                  <a:tcPr marL="36000" marR="36000" marT="36000" marB="36000" anchor="ctr" anchorCtr="1"/>
                </a:tc>
                <a:tc>
                  <a:txBody>
                    <a:bodyPr/>
                    <a:lstStyle/>
                    <a:p>
                      <a:pPr marL="0" marR="0" indent="0" algn="ctr" defTabSz="914400" rtl="0" eaLnBrk="1" fontAlgn="auto" latinLnBrk="0" hangingPunct="1">
                        <a:lnSpc>
                          <a:spcPts val="2600"/>
                        </a:lnSpc>
                        <a:spcBef>
                          <a:spcPts val="0"/>
                        </a:spcBef>
                        <a:spcAft>
                          <a:spcPts val="0"/>
                        </a:spcAft>
                        <a:buClrTx/>
                        <a:buSzTx/>
                        <a:buFontTx/>
                        <a:buNone/>
                        <a:defRPr/>
                      </a:pPr>
                      <a:r>
                        <a:rPr lang="en-US" altLang="zh-CN" sz="2400" dirty="0" smtClean="0">
                          <a:solidFill>
                            <a:schemeClr val="accent6"/>
                          </a:solidFill>
                        </a:rPr>
                        <a:t>7</a:t>
                      </a:r>
                      <a:r>
                        <a:rPr lang="zh-CN" altLang="en-US" sz="2400" dirty="0" smtClean="0">
                          <a:solidFill>
                            <a:schemeClr val="accent6"/>
                          </a:solidFill>
                        </a:rPr>
                        <a:t>个工作日 内答复 </a:t>
                      </a:r>
                    </a:p>
                  </a:txBody>
                  <a:tcPr marL="36000" marR="36000" marT="36000" marB="36000" anchor="ctr" anchorCtr="1"/>
                </a:tc>
                <a:tc>
                  <a:txBody>
                    <a:bodyPr/>
                    <a:lstStyle/>
                    <a:p>
                      <a:pPr algn="ctr">
                        <a:lnSpc>
                          <a:spcPts val="2600"/>
                        </a:lnSpc>
                      </a:pPr>
                      <a:r>
                        <a:rPr lang="zh-CN" altLang="en-US" sz="2400" dirty="0" smtClean="0">
                          <a:solidFill>
                            <a:schemeClr val="accent6"/>
                          </a:solidFill>
                        </a:rPr>
                        <a:t>提出与 答复， 均应采 用书面 形式</a:t>
                      </a:r>
                      <a:endParaRPr lang="zh-CN" altLang="en-US" sz="2400" dirty="0">
                        <a:solidFill>
                          <a:schemeClr val="accent6"/>
                        </a:solidFill>
                      </a:endParaRPr>
                    </a:p>
                  </a:txBody>
                  <a:tcPr marL="36000" marR="36000" marT="36000" marB="36000" anchor="ctr" anchorCtr="1"/>
                </a:tc>
                <a:tc>
                  <a:txBody>
                    <a:bodyPr/>
                    <a:lstStyle/>
                    <a:p>
                      <a:pPr algn="ctr">
                        <a:lnSpc>
                          <a:spcPts val="2600"/>
                        </a:lnSpc>
                      </a:pPr>
                      <a:r>
                        <a:rPr lang="zh-CN" altLang="en-US" sz="2400" dirty="0" smtClean="0">
                          <a:solidFill>
                            <a:schemeClr val="accent6"/>
                          </a:solidFill>
                        </a:rPr>
                        <a:t>答复期满 后</a:t>
                      </a:r>
                      <a:r>
                        <a:rPr lang="en-US" altLang="zh-CN" sz="2400" dirty="0" smtClean="0">
                          <a:solidFill>
                            <a:schemeClr val="accent6"/>
                          </a:solidFill>
                        </a:rPr>
                        <a:t>15</a:t>
                      </a:r>
                      <a:r>
                        <a:rPr lang="zh-CN" altLang="en-US" sz="2400" dirty="0" smtClean="0">
                          <a:solidFill>
                            <a:schemeClr val="accent6"/>
                          </a:solidFill>
                        </a:rPr>
                        <a:t>个工 作日内投 诉 </a:t>
                      </a:r>
                      <a:endParaRPr lang="zh-CN" altLang="en-US" sz="2400" dirty="0">
                        <a:solidFill>
                          <a:schemeClr val="accent6"/>
                        </a:solidFill>
                      </a:endParaRPr>
                    </a:p>
                  </a:txBody>
                  <a:tcPr marL="36000" marR="36000" marT="36000" marB="36000" anchor="ctr" anchorCtr="1"/>
                </a:tc>
                <a:tc>
                  <a:txBody>
                    <a:bodyPr/>
                    <a:lstStyle/>
                    <a:p>
                      <a:pPr algn="ctr">
                        <a:lnSpc>
                          <a:spcPts val="2600"/>
                        </a:lnSpc>
                      </a:pPr>
                      <a:r>
                        <a:rPr lang="zh-CN" altLang="en-US" sz="2400" dirty="0" smtClean="0">
                          <a:solidFill>
                            <a:schemeClr val="accent6"/>
                          </a:solidFill>
                        </a:rPr>
                        <a:t>必须先质疑后投诉 </a:t>
                      </a:r>
                      <a:endParaRPr lang="zh-CN" altLang="en-US" sz="2400" dirty="0">
                        <a:solidFill>
                          <a:schemeClr val="accent6"/>
                        </a:solidFill>
                      </a:endParaRPr>
                    </a:p>
                  </a:txBody>
                  <a:tcPr marL="36000" marR="36000" marT="36000" marB="36000" anchor="ctr" anchorCtr="1"/>
                </a:tc>
              </a:tr>
              <a:tr h="1813178">
                <a:tc rowSpan="3">
                  <a:txBody>
                    <a:bodyPr/>
                    <a:lstStyle/>
                    <a:p>
                      <a:pPr algn="ctr">
                        <a:lnSpc>
                          <a:spcPts val="2600"/>
                        </a:lnSpc>
                      </a:pPr>
                      <a:r>
                        <a:rPr lang="zh-CN" altLang="en-US" sz="2400" b="1" dirty="0" smtClean="0">
                          <a:solidFill>
                            <a:srgbClr val="002060"/>
                          </a:solidFill>
                        </a:rPr>
                        <a:t>企业采购 </a:t>
                      </a:r>
                      <a:endParaRPr lang="zh-CN" altLang="en-US" sz="2400" b="1" dirty="0">
                        <a:solidFill>
                          <a:srgbClr val="002060"/>
                        </a:solidFill>
                      </a:endParaRPr>
                    </a:p>
                  </a:txBody>
                  <a:tcPr marL="36000" marR="36000" marT="36000" marB="36000" anchor="ctr" anchorCtr="1"/>
                </a:tc>
                <a:tc>
                  <a:txBody>
                    <a:bodyPr/>
                    <a:lstStyle/>
                    <a:p>
                      <a:pPr algn="ctr">
                        <a:lnSpc>
                          <a:spcPts val="2600"/>
                        </a:lnSpc>
                      </a:pPr>
                      <a:r>
                        <a:rPr lang="zh-CN" altLang="en-US" sz="2400" dirty="0" smtClean="0">
                          <a:solidFill>
                            <a:srgbClr val="002060"/>
                          </a:solidFill>
                        </a:rPr>
                        <a:t>招标文件异议 </a:t>
                      </a:r>
                      <a:endParaRPr lang="zh-CN" altLang="en-US" sz="2400" dirty="0">
                        <a:solidFill>
                          <a:srgbClr val="002060"/>
                        </a:solidFill>
                      </a:endParaRPr>
                    </a:p>
                  </a:txBody>
                  <a:tcPr marL="36000" marR="36000" marT="36000" marB="36000" anchor="ctr" anchorCtr="1"/>
                </a:tc>
                <a:tc>
                  <a:txBody>
                    <a:bodyPr/>
                    <a:lstStyle/>
                    <a:p>
                      <a:pPr algn="ctr">
                        <a:lnSpc>
                          <a:spcPts val="2600"/>
                        </a:lnSpc>
                      </a:pPr>
                      <a:r>
                        <a:rPr lang="zh-CN" altLang="en-US" sz="2400" dirty="0" smtClean="0">
                          <a:solidFill>
                            <a:srgbClr val="002060"/>
                          </a:solidFill>
                        </a:rPr>
                        <a:t>招标文件内容 </a:t>
                      </a:r>
                      <a:endParaRPr lang="zh-CN" altLang="en-US" sz="2400" dirty="0">
                        <a:solidFill>
                          <a:srgbClr val="002060"/>
                        </a:solidFill>
                      </a:endParaRPr>
                    </a:p>
                  </a:txBody>
                  <a:tcPr marL="36000" marR="36000" marT="36000" marB="36000" anchor="ctr" anchorCtr="1"/>
                </a:tc>
                <a:tc>
                  <a:txBody>
                    <a:bodyPr/>
                    <a:lstStyle/>
                    <a:p>
                      <a:pPr algn="ctr">
                        <a:lnSpc>
                          <a:spcPts val="2600"/>
                        </a:lnSpc>
                      </a:pPr>
                      <a:r>
                        <a:rPr lang="zh-CN" altLang="en-US" sz="2400" dirty="0" smtClean="0">
                          <a:solidFill>
                            <a:srgbClr val="002060"/>
                          </a:solidFill>
                        </a:rPr>
                        <a:t>截止时间前</a:t>
                      </a:r>
                      <a:r>
                        <a:rPr lang="en-US" altLang="zh-CN" sz="2400" dirty="0" smtClean="0">
                          <a:solidFill>
                            <a:srgbClr val="002060"/>
                          </a:solidFill>
                        </a:rPr>
                        <a:t>2 </a:t>
                      </a:r>
                      <a:r>
                        <a:rPr lang="zh-CN" altLang="en-US" sz="2400" dirty="0" smtClean="0">
                          <a:solidFill>
                            <a:srgbClr val="002060"/>
                          </a:solidFill>
                        </a:rPr>
                        <a:t>日（预审） 或</a:t>
                      </a:r>
                      <a:r>
                        <a:rPr lang="en-US" altLang="zh-CN" sz="2400" dirty="0" smtClean="0">
                          <a:solidFill>
                            <a:srgbClr val="002060"/>
                          </a:solidFill>
                        </a:rPr>
                        <a:t>10</a:t>
                      </a:r>
                      <a:r>
                        <a:rPr lang="zh-CN" altLang="en-US" sz="2400" dirty="0" smtClean="0">
                          <a:solidFill>
                            <a:srgbClr val="002060"/>
                          </a:solidFill>
                        </a:rPr>
                        <a:t>日（投 标） </a:t>
                      </a:r>
                      <a:endParaRPr lang="zh-CN" altLang="en-US" sz="2400" dirty="0">
                        <a:solidFill>
                          <a:srgbClr val="002060"/>
                        </a:solidFill>
                      </a:endParaRPr>
                    </a:p>
                  </a:txBody>
                  <a:tcPr marL="36000" marR="36000" marT="36000" marB="36000" anchor="ctr" anchorCtr="1"/>
                </a:tc>
                <a:tc>
                  <a:txBody>
                    <a:bodyPr/>
                    <a:lstStyle/>
                    <a:p>
                      <a:pPr algn="ctr">
                        <a:lnSpc>
                          <a:spcPts val="2600"/>
                        </a:lnSpc>
                      </a:pPr>
                      <a:r>
                        <a:rPr lang="en-US" altLang="zh-CN" sz="2400" dirty="0" smtClean="0">
                          <a:solidFill>
                            <a:srgbClr val="002060"/>
                          </a:solidFill>
                        </a:rPr>
                        <a:t>3</a:t>
                      </a:r>
                      <a:r>
                        <a:rPr lang="zh-CN" altLang="en-US" sz="2400" dirty="0" smtClean="0">
                          <a:solidFill>
                            <a:srgbClr val="002060"/>
                          </a:solidFill>
                        </a:rPr>
                        <a:t>日内答复</a:t>
                      </a:r>
                      <a:endParaRPr lang="zh-CN" altLang="en-US" sz="2400" dirty="0">
                        <a:solidFill>
                          <a:srgbClr val="002060"/>
                        </a:solidFill>
                      </a:endParaRPr>
                    </a:p>
                  </a:txBody>
                  <a:tcPr marL="36000" marR="36000" marT="36000" marB="36000" anchor="ctr" anchorCtr="1"/>
                </a:tc>
                <a:tc rowSpan="3">
                  <a:txBody>
                    <a:bodyPr/>
                    <a:lstStyle/>
                    <a:p>
                      <a:pPr algn="ctr">
                        <a:lnSpc>
                          <a:spcPts val="2600"/>
                        </a:lnSpc>
                      </a:pPr>
                      <a:r>
                        <a:rPr lang="zh-CN" altLang="en-US" sz="2400" dirty="0" smtClean="0">
                          <a:solidFill>
                            <a:srgbClr val="002060"/>
                          </a:solidFill>
                        </a:rPr>
                        <a:t>提出与 答复， 没有形 式要求，招标文 件确定</a:t>
                      </a:r>
                      <a:endParaRPr lang="zh-CN" altLang="en-US" sz="2400" dirty="0">
                        <a:solidFill>
                          <a:srgbClr val="002060"/>
                        </a:solidFill>
                      </a:endParaRPr>
                    </a:p>
                  </a:txBody>
                  <a:tcPr marL="36000" marR="36000" marT="36000" marB="36000" anchor="ctr" anchorCtr="1"/>
                </a:tc>
                <a:tc rowSpan="3">
                  <a:txBody>
                    <a:bodyPr/>
                    <a:lstStyle/>
                    <a:p>
                      <a:pPr algn="ctr">
                        <a:lnSpc>
                          <a:spcPts val="2600"/>
                        </a:lnSpc>
                      </a:pPr>
                      <a:r>
                        <a:rPr lang="zh-CN" altLang="en-US" sz="2400" dirty="0" smtClean="0">
                          <a:solidFill>
                            <a:srgbClr val="002060"/>
                          </a:solidFill>
                        </a:rPr>
                        <a:t>自知道或 应知起</a:t>
                      </a:r>
                      <a:r>
                        <a:rPr lang="en-US" altLang="zh-CN" sz="2400" dirty="0" smtClean="0">
                          <a:solidFill>
                            <a:srgbClr val="002060"/>
                          </a:solidFill>
                        </a:rPr>
                        <a:t>10 </a:t>
                      </a:r>
                      <a:r>
                        <a:rPr lang="zh-CN" altLang="en-US" sz="2400" dirty="0" smtClean="0">
                          <a:solidFill>
                            <a:srgbClr val="002060"/>
                          </a:solidFill>
                        </a:rPr>
                        <a:t>日内投诉</a:t>
                      </a:r>
                      <a:endParaRPr lang="zh-CN" altLang="en-US" sz="2400" dirty="0">
                        <a:solidFill>
                          <a:srgbClr val="002060"/>
                        </a:solidFill>
                      </a:endParaRPr>
                    </a:p>
                  </a:txBody>
                  <a:tcPr marL="36000" marR="36000" marT="36000" marB="36000" anchor="ctr" anchorCtr="1"/>
                </a:tc>
                <a:tc rowSpan="3">
                  <a:txBody>
                    <a:bodyPr/>
                    <a:lstStyle/>
                    <a:p>
                      <a:pPr algn="ctr">
                        <a:lnSpc>
                          <a:spcPts val="2600"/>
                        </a:lnSpc>
                      </a:pPr>
                      <a:r>
                        <a:rPr lang="zh-CN" altLang="en-US" sz="2400" smtClean="0">
                          <a:solidFill>
                            <a:srgbClr val="002060"/>
                          </a:solidFill>
                        </a:rPr>
                        <a:t>上述三种情形先异议后投诉其他情形没有明确规定 </a:t>
                      </a:r>
                      <a:endParaRPr lang="zh-CN" altLang="en-US" sz="2400" dirty="0">
                        <a:solidFill>
                          <a:srgbClr val="002060"/>
                        </a:solidFill>
                      </a:endParaRPr>
                    </a:p>
                  </a:txBody>
                  <a:tcPr marL="36000" marR="36000" marT="36000" marB="36000" anchor="ctr" anchorCtr="1"/>
                </a:tc>
              </a:tr>
              <a:tr h="456805">
                <a:tc vMerge="1">
                  <a:txBody>
                    <a:bodyPr/>
                    <a:lstStyle/>
                    <a:p>
                      <a:endParaRPr lang="zh-CN"/>
                    </a:p>
                  </a:txBody>
                  <a:tcPr/>
                </a:tc>
                <a:tc>
                  <a:txBody>
                    <a:bodyPr/>
                    <a:lstStyle/>
                    <a:p>
                      <a:pPr algn="ctr">
                        <a:lnSpc>
                          <a:spcPts val="2600"/>
                        </a:lnSpc>
                      </a:pPr>
                      <a:r>
                        <a:rPr lang="zh-CN" altLang="en-US" sz="2400" dirty="0" smtClean="0">
                          <a:solidFill>
                            <a:srgbClr val="002060"/>
                          </a:solidFill>
                        </a:rPr>
                        <a:t>开标异议</a:t>
                      </a:r>
                      <a:endParaRPr lang="zh-CN" altLang="en-US" sz="2400" dirty="0">
                        <a:solidFill>
                          <a:srgbClr val="002060"/>
                        </a:solidFill>
                      </a:endParaRPr>
                    </a:p>
                  </a:txBody>
                  <a:tcPr marL="36000" marR="36000" marT="36000" marB="36000" anchor="ctr" anchorCtr="1"/>
                </a:tc>
                <a:tc>
                  <a:txBody>
                    <a:bodyPr/>
                    <a:lstStyle/>
                    <a:p>
                      <a:pPr algn="ctr">
                        <a:lnSpc>
                          <a:spcPts val="2600"/>
                        </a:lnSpc>
                      </a:pPr>
                      <a:r>
                        <a:rPr lang="zh-CN" altLang="en-US" sz="2400" dirty="0" smtClean="0">
                          <a:solidFill>
                            <a:srgbClr val="002060"/>
                          </a:solidFill>
                        </a:rPr>
                        <a:t>开标行为</a:t>
                      </a:r>
                      <a:endParaRPr lang="zh-CN" altLang="en-US" sz="2400" dirty="0">
                        <a:solidFill>
                          <a:srgbClr val="002060"/>
                        </a:solidFill>
                      </a:endParaRPr>
                    </a:p>
                  </a:txBody>
                  <a:tcPr marL="36000" marR="36000" marT="36000" marB="36000" anchor="ctr" anchorCtr="1"/>
                </a:tc>
                <a:tc>
                  <a:txBody>
                    <a:bodyPr/>
                    <a:lstStyle/>
                    <a:p>
                      <a:pPr algn="ctr">
                        <a:lnSpc>
                          <a:spcPts val="2600"/>
                        </a:lnSpc>
                      </a:pPr>
                      <a:r>
                        <a:rPr lang="zh-CN" altLang="en-US" sz="2400" dirty="0" smtClean="0">
                          <a:solidFill>
                            <a:srgbClr val="002060"/>
                          </a:solidFill>
                        </a:rPr>
                        <a:t>开标现场 </a:t>
                      </a:r>
                      <a:endParaRPr lang="zh-CN" altLang="en-US" sz="2400" dirty="0">
                        <a:solidFill>
                          <a:srgbClr val="002060"/>
                        </a:solidFill>
                      </a:endParaRPr>
                    </a:p>
                  </a:txBody>
                  <a:tcPr marL="36000" marR="36000" marT="36000" marB="36000" anchor="ctr" anchorCtr="1"/>
                </a:tc>
                <a:tc>
                  <a:txBody>
                    <a:bodyPr/>
                    <a:lstStyle/>
                    <a:p>
                      <a:pPr algn="ctr">
                        <a:lnSpc>
                          <a:spcPts val="2600"/>
                        </a:lnSpc>
                      </a:pPr>
                      <a:r>
                        <a:rPr lang="zh-CN" altLang="en-US" sz="2400" dirty="0" smtClean="0">
                          <a:solidFill>
                            <a:srgbClr val="002060"/>
                          </a:solidFill>
                        </a:rPr>
                        <a:t>现场答复</a:t>
                      </a:r>
                      <a:endParaRPr lang="zh-CN" altLang="en-US" sz="2400" dirty="0">
                        <a:solidFill>
                          <a:srgbClr val="002060"/>
                        </a:solidFill>
                      </a:endParaRPr>
                    </a:p>
                  </a:txBody>
                  <a:tcPr marL="36000" marR="36000" marT="36000" marB="36000" anchor="ctr" anchorCtr="1"/>
                </a:tc>
                <a:tc vMerge="1">
                  <a:txBody>
                    <a:bodyPr/>
                    <a:lstStyle/>
                    <a:p>
                      <a:endParaRPr lang="zh-CN"/>
                    </a:p>
                  </a:txBody>
                  <a:tcPr/>
                </a:tc>
                <a:tc vMerge="1">
                  <a:txBody>
                    <a:bodyPr/>
                    <a:lstStyle/>
                    <a:p>
                      <a:endParaRPr lang="zh-CN"/>
                    </a:p>
                  </a:txBody>
                  <a:tcPr/>
                </a:tc>
                <a:tc vMerge="1">
                  <a:txBody>
                    <a:bodyPr/>
                    <a:lstStyle/>
                    <a:p>
                      <a:endParaRPr lang="zh-CN"/>
                    </a:p>
                  </a:txBody>
                  <a:tcPr/>
                </a:tc>
              </a:tr>
              <a:tr h="954304">
                <a:tc vMerge="1">
                  <a:txBody>
                    <a:bodyPr/>
                    <a:lstStyle/>
                    <a:p>
                      <a:endParaRPr lang="zh-CN"/>
                    </a:p>
                  </a:txBody>
                  <a:tcPr/>
                </a:tc>
                <a:tc>
                  <a:txBody>
                    <a:bodyPr/>
                    <a:lstStyle/>
                    <a:p>
                      <a:pPr algn="ctr">
                        <a:lnSpc>
                          <a:spcPts val="2600"/>
                        </a:lnSpc>
                      </a:pPr>
                      <a:r>
                        <a:rPr lang="zh-CN" altLang="en-US" sz="2400" dirty="0" smtClean="0">
                          <a:solidFill>
                            <a:srgbClr val="002060"/>
                          </a:solidFill>
                        </a:rPr>
                        <a:t>中标结果异议 </a:t>
                      </a:r>
                      <a:endParaRPr lang="zh-CN" altLang="en-US" sz="2400" dirty="0">
                        <a:solidFill>
                          <a:srgbClr val="002060"/>
                        </a:solidFill>
                      </a:endParaRPr>
                    </a:p>
                  </a:txBody>
                  <a:tcPr marL="36000" marR="36000" marT="36000" marB="36000" anchor="ctr" anchorCtr="1"/>
                </a:tc>
                <a:tc>
                  <a:txBody>
                    <a:bodyPr/>
                    <a:lstStyle/>
                    <a:p>
                      <a:pPr algn="ctr">
                        <a:lnSpc>
                          <a:spcPts val="2600"/>
                        </a:lnSpc>
                      </a:pPr>
                      <a:r>
                        <a:rPr lang="zh-CN" altLang="en-US" sz="2400" dirty="0" smtClean="0">
                          <a:solidFill>
                            <a:srgbClr val="002060"/>
                          </a:solidFill>
                        </a:rPr>
                        <a:t>评标结果 </a:t>
                      </a:r>
                      <a:endParaRPr lang="zh-CN" altLang="en-US" sz="2400" dirty="0">
                        <a:solidFill>
                          <a:srgbClr val="002060"/>
                        </a:solidFill>
                      </a:endParaRPr>
                    </a:p>
                  </a:txBody>
                  <a:tcPr marL="36000" marR="36000" marT="36000" marB="36000" anchor="ctr" anchorCtr="1"/>
                </a:tc>
                <a:tc>
                  <a:txBody>
                    <a:bodyPr/>
                    <a:lstStyle/>
                    <a:p>
                      <a:pPr algn="ctr">
                        <a:lnSpc>
                          <a:spcPts val="2600"/>
                        </a:lnSpc>
                      </a:pPr>
                      <a:r>
                        <a:rPr lang="zh-CN" altLang="en-US" sz="2400" dirty="0" smtClean="0">
                          <a:solidFill>
                            <a:srgbClr val="002060"/>
                          </a:solidFill>
                        </a:rPr>
                        <a:t>中标公示期 </a:t>
                      </a:r>
                      <a:endParaRPr lang="zh-CN" altLang="en-US" sz="2400" dirty="0">
                        <a:solidFill>
                          <a:srgbClr val="002060"/>
                        </a:solidFill>
                      </a:endParaRPr>
                    </a:p>
                  </a:txBody>
                  <a:tcPr marL="36000" marR="36000" marT="36000" marB="36000" anchor="ctr" anchorCtr="1"/>
                </a:tc>
                <a:tc>
                  <a:txBody>
                    <a:bodyPr/>
                    <a:lstStyle/>
                    <a:p>
                      <a:pPr marL="0" marR="0" indent="0" algn="ctr" defTabSz="914400" rtl="0" eaLnBrk="1" fontAlgn="auto" latinLnBrk="0" hangingPunct="1">
                        <a:lnSpc>
                          <a:spcPts val="2600"/>
                        </a:lnSpc>
                        <a:spcBef>
                          <a:spcPts val="0"/>
                        </a:spcBef>
                        <a:spcAft>
                          <a:spcPts val="0"/>
                        </a:spcAft>
                        <a:buClrTx/>
                        <a:buSzTx/>
                        <a:buFontTx/>
                        <a:buNone/>
                        <a:defRPr/>
                      </a:pPr>
                      <a:r>
                        <a:rPr lang="en-US" altLang="zh-CN" sz="2400" dirty="0" smtClean="0">
                          <a:solidFill>
                            <a:srgbClr val="002060"/>
                          </a:solidFill>
                        </a:rPr>
                        <a:t>3</a:t>
                      </a:r>
                      <a:r>
                        <a:rPr lang="zh-CN" altLang="en-US" sz="2400" dirty="0" smtClean="0">
                          <a:solidFill>
                            <a:srgbClr val="002060"/>
                          </a:solidFill>
                        </a:rPr>
                        <a:t>日内答复</a:t>
                      </a:r>
                    </a:p>
                    <a:p>
                      <a:pPr algn="ctr">
                        <a:lnSpc>
                          <a:spcPts val="2600"/>
                        </a:lnSpc>
                      </a:pPr>
                      <a:endParaRPr lang="zh-CN" altLang="en-US" sz="2400" dirty="0">
                        <a:solidFill>
                          <a:srgbClr val="002060"/>
                        </a:solidFill>
                      </a:endParaRPr>
                    </a:p>
                  </a:txBody>
                  <a:tcPr marL="36000" marR="36000" marT="36000" marB="36000" anchor="ctr" anchorCtr="1"/>
                </a:tc>
                <a:tc vMerge="1">
                  <a:txBody>
                    <a:bodyPr/>
                    <a:lstStyle/>
                    <a:p>
                      <a:endParaRPr lang="zh-CN"/>
                    </a:p>
                  </a:txBody>
                  <a:tcPr/>
                </a:tc>
                <a:tc vMerge="1">
                  <a:txBody>
                    <a:bodyPr/>
                    <a:lstStyle/>
                    <a:p>
                      <a:endParaRPr lang="zh-CN"/>
                    </a:p>
                  </a:txBody>
                  <a:tcPr/>
                </a:tc>
                <a:tc vMerge="1">
                  <a:txBody>
                    <a:bodyPr/>
                    <a:lstStyle/>
                    <a:p>
                      <a:endParaRPr lang="zh-CN"/>
                    </a:p>
                  </a:txBody>
                  <a:tcPr/>
                </a:tc>
              </a:tr>
            </a:tbl>
          </a:graphicData>
        </a:graphic>
      </p:graphicFrame>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idx="4294967295"/>
          </p:nvPr>
        </p:nvSpPr>
        <p:spPr>
          <a:xfrm>
            <a:off x="304800" y="295275"/>
            <a:ext cx="8458200" cy="563563"/>
          </a:xfrm>
        </p:spPr>
        <p:txBody>
          <a:bodyPr/>
          <a:lstStyle/>
          <a:p>
            <a:pPr eaLnBrk="1" hangingPunct="1"/>
            <a:r>
              <a:rPr lang="zh-CN" altLang="zh-CN" smtClean="0">
                <a:ea typeface="宋体" panose="02010600030101010101" pitchFamily="2" charset="-122"/>
              </a:rPr>
              <a:t>政府采购</a:t>
            </a:r>
            <a:r>
              <a:rPr lang="zh-CN" altLang="en-US" smtClean="0">
                <a:ea typeface="宋体" panose="02010600030101010101" pitchFamily="2" charset="-122"/>
              </a:rPr>
              <a:t>的质疑和</a:t>
            </a:r>
            <a:r>
              <a:rPr lang="zh-CN" altLang="zh-CN" smtClean="0">
                <a:ea typeface="宋体" panose="02010600030101010101" pitchFamily="2" charset="-122"/>
              </a:rPr>
              <a:t>投诉的提出</a:t>
            </a:r>
            <a:r>
              <a:rPr lang="zh-CN" altLang="en-US" smtClean="0">
                <a:ea typeface="宋体" panose="02010600030101010101" pitchFamily="2" charset="-122"/>
              </a:rPr>
              <a:t>主体</a:t>
            </a:r>
            <a:br>
              <a:rPr lang="zh-CN" altLang="en-US" smtClean="0">
                <a:ea typeface="宋体" panose="02010600030101010101" pitchFamily="2" charset="-122"/>
              </a:rPr>
            </a:br>
            <a:r>
              <a:rPr lang="zh-CN" altLang="en-US" sz="2800" smtClean="0">
                <a:ea typeface="宋体" panose="02010600030101010101" pitchFamily="2" charset="-122"/>
              </a:rPr>
              <a:t>《政府采购质疑和投诉办法》</a:t>
            </a:r>
            <a:endParaRPr lang="en-US" altLang="zh-CN" sz="2800" smtClean="0">
              <a:ea typeface="宋体" panose="02010600030101010101" pitchFamily="2" charset="-122"/>
            </a:endParaRPr>
          </a:p>
        </p:txBody>
      </p:sp>
      <p:sp>
        <p:nvSpPr>
          <p:cNvPr id="159747" name="Rectangle 3"/>
          <p:cNvSpPr>
            <a:spLocks noGrp="1" noChangeArrowheads="1"/>
          </p:cNvSpPr>
          <p:nvPr>
            <p:ph type="body" idx="4294967295"/>
          </p:nvPr>
        </p:nvSpPr>
        <p:spPr>
          <a:xfrm>
            <a:off x="222250" y="1263650"/>
            <a:ext cx="8755063" cy="5222875"/>
          </a:xfrm>
        </p:spPr>
        <p:txBody>
          <a:bodyPr/>
          <a:lstStyle/>
          <a:p>
            <a:pPr marL="0" indent="0" eaLnBrk="1" hangingPunct="1">
              <a:spcBef>
                <a:spcPts val="600"/>
              </a:spcBef>
              <a:buFont typeface="Wingdings" panose="05000000000000000000" pitchFamily="2" charset="2"/>
              <a:buNone/>
            </a:pPr>
            <a:r>
              <a:rPr lang="zh-CN" altLang="en-US" sz="2400" b="1" smtClean="0">
                <a:ea typeface="宋体" panose="02010600030101010101" pitchFamily="2" charset="-122"/>
              </a:rPr>
              <a:t>第十一条</a:t>
            </a:r>
            <a:r>
              <a:rPr lang="zh-CN" altLang="en-US" sz="2400" smtClean="0">
                <a:ea typeface="宋体" panose="02010600030101010101" pitchFamily="2" charset="-122"/>
              </a:rPr>
              <a:t> 提出质疑的供应商（以下简称质疑供应商）应当是参与所质疑项目采购活动的供应商。</a:t>
            </a:r>
          </a:p>
          <a:p>
            <a:pPr marL="0" indent="0" eaLnBrk="1" hangingPunct="1">
              <a:spcBef>
                <a:spcPts val="600"/>
              </a:spcBef>
              <a:buFont typeface="Wingdings" panose="05000000000000000000" pitchFamily="2" charset="2"/>
              <a:buNone/>
            </a:pPr>
            <a:r>
              <a:rPr lang="zh-CN" altLang="en-US" sz="2400" smtClean="0">
                <a:ea typeface="宋体" panose="02010600030101010101" pitchFamily="2" charset="-122"/>
              </a:rPr>
              <a:t>潜在供应商已依法获取其可质疑的采购文件的，可以对该文件提出质疑。对采购文件提出质疑的，应当在获取采购文件或者采购文件公告期限届满之日起7个工作日内提出。</a:t>
            </a:r>
          </a:p>
          <a:p>
            <a:pPr marL="0" indent="0" eaLnBrk="1" hangingPunct="1">
              <a:spcBef>
                <a:spcPts val="600"/>
              </a:spcBef>
              <a:buFont typeface="Wingdings" panose="05000000000000000000" pitchFamily="2" charset="2"/>
              <a:buNone/>
            </a:pPr>
            <a:r>
              <a:rPr lang="zh-CN" altLang="en-US" sz="2400" b="1" smtClean="0">
                <a:latin typeface="宋体" panose="02010600030101010101" pitchFamily="2" charset="-122"/>
                <a:ea typeface="宋体" panose="02010600030101010101" pitchFamily="2" charset="-122"/>
                <a:sym typeface="+mn-ea"/>
              </a:rPr>
              <a:t>第八条</a:t>
            </a:r>
            <a:r>
              <a:rPr lang="zh-CN" altLang="en-US" sz="2400" smtClean="0">
                <a:latin typeface="宋体" panose="02010600030101010101" pitchFamily="2" charset="-122"/>
                <a:ea typeface="宋体" panose="02010600030101010101" pitchFamily="2" charset="-122"/>
                <a:sym typeface="+mn-ea"/>
              </a:rPr>
              <a:t> 供应商可以委托代理人进行质疑和投诉。其授权委托书应当载明代理人的姓名或者名称、代理事项、具体权限、期限和相关事项。供应商为自然人的，应当由本人签字；供应商为法人或者其他组织的，应当由法定代表人、主要负责人签字或者盖章，并加盖公章。</a:t>
            </a:r>
            <a:endParaRPr lang="zh-CN" altLang="en-US" sz="2400" smtClean="0">
              <a:latin typeface="宋体" panose="02010600030101010101" pitchFamily="2" charset="-122"/>
              <a:ea typeface="宋体" panose="02010600030101010101" pitchFamily="2" charset="-122"/>
            </a:endParaRPr>
          </a:p>
          <a:p>
            <a:pPr marL="0" indent="0" eaLnBrk="1" hangingPunct="1">
              <a:spcBef>
                <a:spcPts val="600"/>
              </a:spcBef>
              <a:buFont typeface="Wingdings" panose="05000000000000000000" pitchFamily="2" charset="2"/>
              <a:buNone/>
            </a:pPr>
            <a:r>
              <a:rPr lang="zh-CN" altLang="en-US" sz="2400" smtClean="0">
                <a:latin typeface="宋体" panose="02010600030101010101" pitchFamily="2" charset="-122"/>
                <a:ea typeface="宋体" panose="02010600030101010101" pitchFamily="2" charset="-122"/>
                <a:sym typeface="+mn-ea"/>
              </a:rPr>
              <a:t>代理人提出质疑和投诉，应当提交供应商签署的授权委托书。</a:t>
            </a:r>
            <a:endParaRPr lang="zh-CN" altLang="en-US" sz="2400" smtClean="0">
              <a:latin typeface="宋体" panose="02010600030101010101" pitchFamily="2" charset="-122"/>
              <a:ea typeface="宋体" panose="02010600030101010101" pitchFamily="2" charset="-122"/>
            </a:endParaRPr>
          </a:p>
          <a:p>
            <a:pPr marL="0" indent="0" eaLnBrk="1" hangingPunct="1">
              <a:spcBef>
                <a:spcPts val="600"/>
              </a:spcBef>
              <a:buFont typeface="Wingdings" panose="05000000000000000000" pitchFamily="2" charset="2"/>
              <a:buNone/>
            </a:pPr>
            <a:r>
              <a:rPr lang="zh-CN" altLang="en-US" sz="2400" b="1" smtClean="0">
                <a:latin typeface="宋体" panose="02010600030101010101" pitchFamily="2" charset="-122"/>
                <a:ea typeface="宋体" panose="02010600030101010101" pitchFamily="2" charset="-122"/>
                <a:sym typeface="+mn-ea"/>
              </a:rPr>
              <a:t>第九条</a:t>
            </a:r>
            <a:r>
              <a:rPr lang="zh-CN" altLang="en-US" sz="2400" smtClean="0">
                <a:latin typeface="宋体" panose="02010600030101010101" pitchFamily="2" charset="-122"/>
                <a:ea typeface="宋体" panose="02010600030101010101" pitchFamily="2" charset="-122"/>
                <a:sym typeface="+mn-ea"/>
              </a:rPr>
              <a:t> 以联合体形式参加政府采购活动的，其投诉应当由组成联合体的所有供应商共同提出。</a:t>
            </a:r>
            <a:endParaRPr lang="zh-CN" altLang="en-US" sz="2400" smtClean="0">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idx="4294967295"/>
          </p:nvPr>
        </p:nvSpPr>
        <p:spPr>
          <a:xfrm>
            <a:off x="304800" y="295275"/>
            <a:ext cx="8458200" cy="563563"/>
          </a:xfrm>
        </p:spPr>
        <p:txBody>
          <a:bodyPr/>
          <a:lstStyle/>
          <a:p>
            <a:pPr eaLnBrk="1" hangingPunct="1"/>
            <a:r>
              <a:rPr lang="zh-CN" altLang="zh-CN" smtClean="0">
                <a:ea typeface="宋体" panose="02010600030101010101" pitchFamily="2" charset="-122"/>
              </a:rPr>
              <a:t>政府采购</a:t>
            </a:r>
            <a:r>
              <a:rPr lang="zh-CN" altLang="en-US" smtClean="0">
                <a:ea typeface="宋体" panose="02010600030101010101" pitchFamily="2" charset="-122"/>
              </a:rPr>
              <a:t>的</a:t>
            </a:r>
            <a:r>
              <a:rPr lang="zh-CN" altLang="en-US" smtClean="0">
                <a:ea typeface="宋体" panose="02010600030101010101" pitchFamily="2" charset="-122"/>
                <a:sym typeface="+mn-ea"/>
              </a:rPr>
              <a:t>质疑和</a:t>
            </a:r>
            <a:r>
              <a:rPr lang="zh-CN" altLang="zh-CN" smtClean="0">
                <a:ea typeface="宋体" panose="02010600030101010101" pitchFamily="2" charset="-122"/>
                <a:sym typeface="+mn-ea"/>
              </a:rPr>
              <a:t>投诉的</a:t>
            </a:r>
            <a:r>
              <a:rPr lang="zh-CN" altLang="en-US" smtClean="0">
                <a:ea typeface="宋体" panose="02010600030101010101" pitchFamily="2" charset="-122"/>
              </a:rPr>
              <a:t>受理主体</a:t>
            </a:r>
            <a:br>
              <a:rPr lang="zh-CN" altLang="en-US" smtClean="0">
                <a:ea typeface="宋体" panose="02010600030101010101" pitchFamily="2" charset="-122"/>
              </a:rPr>
            </a:br>
            <a:r>
              <a:rPr lang="zh-CN" altLang="en-US" sz="2800" smtClean="0">
                <a:ea typeface="宋体" panose="02010600030101010101" pitchFamily="2" charset="-122"/>
              </a:rPr>
              <a:t>《政府采购质疑和投诉办法》</a:t>
            </a:r>
            <a:endParaRPr lang="en-US" altLang="zh-CN" sz="2800" smtClean="0">
              <a:ea typeface="宋体" panose="02010600030101010101" pitchFamily="2" charset="-122"/>
            </a:endParaRPr>
          </a:p>
        </p:txBody>
      </p:sp>
      <p:sp>
        <p:nvSpPr>
          <p:cNvPr id="160771" name="Rectangle 3"/>
          <p:cNvSpPr>
            <a:spLocks noGrp="1" noChangeArrowheads="1"/>
          </p:cNvSpPr>
          <p:nvPr>
            <p:ph type="body" idx="4294967295"/>
          </p:nvPr>
        </p:nvSpPr>
        <p:spPr>
          <a:xfrm>
            <a:off x="401638" y="1120775"/>
            <a:ext cx="8385175" cy="5222875"/>
          </a:xfrm>
        </p:spPr>
        <p:txBody>
          <a:bodyPr/>
          <a:lstStyle/>
          <a:p>
            <a:pPr marL="0" indent="0" eaLnBrk="1" hangingPunct="1">
              <a:spcBef>
                <a:spcPts val="1200"/>
              </a:spcBef>
              <a:buFont typeface="Wingdings" panose="05000000000000000000" pitchFamily="2" charset="2"/>
              <a:buNone/>
            </a:pPr>
            <a:r>
              <a:rPr lang="zh-CN" altLang="en-US" sz="2400" b="1" smtClean="0">
                <a:latin typeface="宋体" panose="02010600030101010101" pitchFamily="2" charset="-122"/>
                <a:ea typeface="宋体" panose="02010600030101010101" pitchFamily="2" charset="-122"/>
              </a:rPr>
              <a:t>第五条</a:t>
            </a:r>
            <a:r>
              <a:rPr lang="zh-CN" altLang="en-US" sz="2400" smtClean="0">
                <a:latin typeface="宋体" panose="02010600030101010101" pitchFamily="2" charset="-122"/>
                <a:ea typeface="宋体" panose="02010600030101010101" pitchFamily="2" charset="-122"/>
              </a:rPr>
              <a:t> 采购人负责供应商质疑答复。采购人委托采购代理机构采购的，采购代理机构在委托授权范围内作出答复。</a:t>
            </a:r>
          </a:p>
          <a:p>
            <a:pPr marL="0" indent="0" eaLnBrk="1" hangingPunct="1">
              <a:spcBef>
                <a:spcPts val="1200"/>
              </a:spcBef>
              <a:buFont typeface="Wingdings" panose="05000000000000000000" pitchFamily="2" charset="2"/>
              <a:buNone/>
            </a:pPr>
            <a:r>
              <a:rPr lang="zh-CN" altLang="en-US" sz="2400" smtClean="0">
                <a:latin typeface="宋体" panose="02010600030101010101" pitchFamily="2" charset="-122"/>
                <a:ea typeface="宋体" panose="02010600030101010101" pitchFamily="2" charset="-122"/>
              </a:rPr>
              <a:t>县级以上各级人民政府财政部门（以下简称财政部门）负责依法处理供应商投诉。</a:t>
            </a:r>
          </a:p>
          <a:p>
            <a:pPr marL="0" indent="0" eaLnBrk="1" hangingPunct="1">
              <a:spcBef>
                <a:spcPts val="1200"/>
              </a:spcBef>
              <a:buFont typeface="Wingdings" panose="05000000000000000000" pitchFamily="2" charset="2"/>
              <a:buNone/>
            </a:pPr>
            <a:r>
              <a:rPr lang="zh-CN" altLang="en-US" sz="2400" b="1" smtClean="0">
                <a:latin typeface="宋体" panose="02010600030101010101" pitchFamily="2" charset="-122"/>
                <a:ea typeface="宋体" panose="02010600030101010101" pitchFamily="2" charset="-122"/>
              </a:rPr>
              <a:t>第六条</a:t>
            </a:r>
            <a:r>
              <a:rPr lang="zh-CN" altLang="en-US" sz="2400" smtClean="0">
                <a:latin typeface="宋体" panose="02010600030101010101" pitchFamily="2" charset="-122"/>
                <a:ea typeface="宋体" panose="02010600030101010101" pitchFamily="2" charset="-122"/>
              </a:rPr>
              <a:t> 供应商投诉按照采购人所属预算级次，由本级财政部门处理。</a:t>
            </a:r>
          </a:p>
          <a:p>
            <a:pPr marL="0" indent="0" eaLnBrk="1" hangingPunct="1">
              <a:spcBef>
                <a:spcPts val="1200"/>
              </a:spcBef>
              <a:buFont typeface="Wingdings" panose="05000000000000000000" pitchFamily="2" charset="2"/>
              <a:buNone/>
            </a:pPr>
            <a:r>
              <a:rPr lang="zh-CN" altLang="en-US" sz="2400" smtClean="0">
                <a:latin typeface="宋体" panose="02010600030101010101" pitchFamily="2" charset="-122"/>
                <a:ea typeface="宋体" panose="02010600030101010101" pitchFamily="2" charset="-122"/>
              </a:rPr>
              <a:t>跨区域联合采购项目的投诉，采购人所属预算级次相同的，由采购文件事先约定的财政部门负责处理，事先未约定的，由最先收到投诉的财政部门负责处理；采购人所属预算级次不同的，由预算级次最高的财政部门负责处理。</a:t>
            </a:r>
          </a:p>
          <a:p>
            <a:pPr marL="0" indent="0" eaLnBrk="1" hangingPunct="1">
              <a:spcBef>
                <a:spcPts val="1200"/>
              </a:spcBef>
              <a:buFont typeface="Wingdings" panose="05000000000000000000" pitchFamily="2" charset="2"/>
              <a:buNone/>
            </a:pPr>
            <a:r>
              <a:rPr lang="zh-CN" altLang="en-US" sz="2400" b="1" smtClean="0">
                <a:latin typeface="宋体" panose="02010600030101010101" pitchFamily="2" charset="-122"/>
                <a:ea typeface="宋体" panose="02010600030101010101" pitchFamily="2" charset="-122"/>
              </a:rPr>
              <a:t>第十四条</a:t>
            </a:r>
            <a:r>
              <a:rPr lang="zh-CN" altLang="en-US" sz="2400" smtClean="0">
                <a:latin typeface="宋体" panose="02010600030101010101" pitchFamily="2" charset="-122"/>
                <a:ea typeface="宋体" panose="02010600030101010101" pitchFamily="2" charset="-122"/>
              </a:rPr>
              <a:t> 供应商对评审过程、中标或者成交结果提出质疑的，采购人、采购代理机构可以组织原评标委员会、竞争性谈判小组、询价小组或者竞争性磋商小组协助答复质疑。</a:t>
            </a: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标题 1"/>
          <p:cNvSpPr>
            <a:spLocks noGrp="1"/>
          </p:cNvSpPr>
          <p:nvPr>
            <p:ph type="title" idx="4294967295"/>
          </p:nvPr>
        </p:nvSpPr>
        <p:spPr>
          <a:xfrm>
            <a:off x="304800" y="152400"/>
            <a:ext cx="8458200" cy="919163"/>
          </a:xfrm>
        </p:spPr>
        <p:txBody>
          <a:bodyPr/>
          <a:lstStyle/>
          <a:p>
            <a:r>
              <a:rPr lang="zh-CN" altLang="en-US" smtClean="0">
                <a:ea typeface="宋体" panose="02010600030101010101" pitchFamily="2" charset="-122"/>
              </a:rPr>
              <a:t>政府采购的投诉</a:t>
            </a:r>
            <a:r>
              <a:rPr lang="en-US" altLang="zh-CN" smtClean="0">
                <a:ea typeface="宋体" panose="02010600030101010101" pitchFamily="2" charset="-122"/>
              </a:rPr>
              <a:t/>
            </a:r>
            <a:br>
              <a:rPr lang="en-US" altLang="zh-CN" smtClean="0">
                <a:ea typeface="宋体" panose="02010600030101010101" pitchFamily="2" charset="-122"/>
              </a:rPr>
            </a:br>
            <a:r>
              <a:rPr lang="zh-CN" altLang="en-US" sz="2800" smtClean="0">
                <a:ea typeface="宋体" panose="02010600030101010101" pitchFamily="2" charset="-122"/>
              </a:rPr>
              <a:t>《政府采购法》</a:t>
            </a:r>
          </a:p>
        </p:txBody>
      </p:sp>
      <p:sp>
        <p:nvSpPr>
          <p:cNvPr id="161794" name="内容占位符 2"/>
          <p:cNvSpPr>
            <a:spLocks noGrp="1"/>
          </p:cNvSpPr>
          <p:nvPr>
            <p:ph idx="4294967295"/>
          </p:nvPr>
        </p:nvSpPr>
        <p:spPr>
          <a:xfrm>
            <a:off x="357188" y="1366838"/>
            <a:ext cx="8572500" cy="5705475"/>
          </a:xfrm>
        </p:spPr>
        <p:txBody>
          <a:bodyPr/>
          <a:lstStyle/>
          <a:p>
            <a:pPr marL="0" indent="0">
              <a:buFont typeface="Wingdings" panose="05000000000000000000" pitchFamily="2" charset="2"/>
              <a:buNone/>
            </a:pPr>
            <a:r>
              <a:rPr lang="zh-CN" altLang="en-US" sz="2400" b="1" smtClean="0">
                <a:ea typeface="宋体" panose="02010600030101010101" pitchFamily="2" charset="-122"/>
              </a:rPr>
              <a:t>第五十五条 </a:t>
            </a:r>
            <a:r>
              <a:rPr lang="zh-CN" altLang="en-US" sz="2400" smtClean="0">
                <a:ea typeface="宋体" panose="02010600030101010101" pitchFamily="2" charset="-122"/>
              </a:rPr>
              <a:t>质疑供应商对采购人、采购代理机构的答复不满意或者采购人、采购代理机构未在规定的时间内作出答复的，可以在答复期满后十五个工作日内向同级政府采购监督管理部门投诉。</a:t>
            </a:r>
          </a:p>
          <a:p>
            <a:pPr marL="0" indent="0">
              <a:buFont typeface="Wingdings" panose="05000000000000000000" pitchFamily="2" charset="2"/>
              <a:buNone/>
            </a:pPr>
            <a:r>
              <a:rPr lang="zh-CN" altLang="en-US" sz="2400" b="1" smtClean="0">
                <a:ea typeface="宋体" panose="02010600030101010101" pitchFamily="2" charset="-122"/>
              </a:rPr>
              <a:t>第五十六条 </a:t>
            </a:r>
            <a:r>
              <a:rPr lang="zh-CN" altLang="en-US" sz="2400" smtClean="0">
                <a:ea typeface="宋体" panose="02010600030101010101" pitchFamily="2" charset="-122"/>
              </a:rPr>
              <a:t>政府采购监督管理部门应当在收到投诉后三十个工作日内，对投诉事项作出处理决定，并以书面形式通知投诉人和与投诉事项有关的当事人。</a:t>
            </a:r>
          </a:p>
          <a:p>
            <a:pPr marL="0" indent="0">
              <a:buFont typeface="Wingdings" panose="05000000000000000000" pitchFamily="2" charset="2"/>
              <a:buNone/>
            </a:pPr>
            <a:r>
              <a:rPr lang="zh-CN" altLang="en-US" sz="2400" b="1" smtClean="0">
                <a:ea typeface="宋体" panose="02010600030101010101" pitchFamily="2" charset="-122"/>
              </a:rPr>
              <a:t>第五十七条 </a:t>
            </a:r>
            <a:r>
              <a:rPr lang="zh-CN" altLang="en-US" sz="2400" smtClean="0">
                <a:ea typeface="宋体" panose="02010600030101010101" pitchFamily="2" charset="-122"/>
              </a:rPr>
              <a:t>政府采购监督管理部门在处理投诉事项期间，可以视具体情况书面通知采购人暂停采购活动，但暂停时间最长不得超过三十日。</a:t>
            </a:r>
          </a:p>
          <a:p>
            <a:pPr marL="0" indent="0">
              <a:buFont typeface="Wingdings" panose="05000000000000000000" pitchFamily="2" charset="2"/>
              <a:buNone/>
            </a:pPr>
            <a:r>
              <a:rPr lang="zh-CN" altLang="en-US" sz="2400" b="1" smtClean="0">
                <a:ea typeface="宋体" panose="02010600030101010101" pitchFamily="2" charset="-122"/>
              </a:rPr>
              <a:t>第五十八条 </a:t>
            </a:r>
            <a:r>
              <a:rPr lang="zh-CN" altLang="en-US" sz="2400" smtClean="0">
                <a:ea typeface="宋体" panose="02010600030101010101" pitchFamily="2" charset="-122"/>
              </a:rPr>
              <a:t>投诉人对政府采购监督管理部门的投诉处理决定不服或者政府采购监督管理部门逾期未作处理的，可以依法申请行政复议或者向人民法院提起行政诉讼。</a:t>
            </a:r>
          </a:p>
          <a:p>
            <a:pPr marL="0" indent="0"/>
            <a:endParaRPr lang="zh-CN" altLang="en-US" sz="2400" i="1"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71514" y="1395435"/>
            <a:ext cx="7615262" cy="5248275"/>
          </a:xfrm>
        </p:spPr>
        <p:txBody>
          <a:bodyPr/>
          <a:lstStyle/>
          <a:p>
            <a:pPr>
              <a:spcBef>
                <a:spcPts val="1200"/>
              </a:spcBef>
            </a:pPr>
            <a:r>
              <a:rPr lang="zh-CN" altLang="en-US" sz="2400" b="1" dirty="0" smtClean="0"/>
              <a:t>第六十三条</a:t>
            </a:r>
            <a:r>
              <a:rPr lang="zh-CN" altLang="en-US" sz="2400" dirty="0" smtClean="0"/>
              <a:t>　各级人民政府财政部门和其他有关部门应当加强对参加政府采购活动的供应商、采购代理机构、评审专家的监督管理，对其不良行为予以记录，并纳入统一的信用信息平台。</a:t>
            </a:r>
            <a:endParaRPr lang="en-US" altLang="zh-CN" sz="2400" dirty="0" smtClean="0"/>
          </a:p>
          <a:p>
            <a:pPr>
              <a:spcBef>
                <a:spcPts val="1200"/>
              </a:spcBef>
            </a:pPr>
            <a:r>
              <a:rPr lang="zh-CN" altLang="en-US" sz="2400" b="1" dirty="0" smtClean="0"/>
              <a:t>第六十四条</a:t>
            </a:r>
            <a:r>
              <a:rPr lang="zh-CN" altLang="en-US" sz="2400" dirty="0" smtClean="0"/>
              <a:t>　各级人民政府财政部门对政府采购活动进行监督检查，有权查阅、复制有关文件、资料，相关单位和人员应当予以配合。</a:t>
            </a:r>
            <a:endParaRPr lang="en-US" altLang="zh-CN" sz="2400" dirty="0" smtClean="0"/>
          </a:p>
          <a:p>
            <a:pPr>
              <a:spcBef>
                <a:spcPts val="1200"/>
              </a:spcBef>
            </a:pPr>
            <a:r>
              <a:rPr lang="zh-CN" altLang="en-US" sz="2400" b="1" dirty="0" smtClean="0"/>
              <a:t>第六十五条</a:t>
            </a:r>
            <a:r>
              <a:rPr lang="zh-CN" altLang="en-US" sz="2400" dirty="0" smtClean="0"/>
              <a:t>　审计机关、监察机关以及其他有关部门依法对政府采购活动实施监督，发现采购当事人有违法行为的，应当及时通报财政部门。</a:t>
            </a:r>
            <a:endParaRPr lang="zh-CN" altLang="en-US" sz="2400" dirty="0"/>
          </a:p>
        </p:txBody>
      </p:sp>
      <p:sp>
        <p:nvSpPr>
          <p:cNvPr id="5" name="标题 1"/>
          <p:cNvSpPr>
            <a:spLocks noGrp="1"/>
          </p:cNvSpPr>
          <p:nvPr>
            <p:ph type="title"/>
          </p:nvPr>
        </p:nvSpPr>
        <p:spPr>
          <a:xfrm>
            <a:off x="304800" y="293669"/>
            <a:ext cx="8458200" cy="563563"/>
          </a:xfrm>
        </p:spPr>
        <p:txBody>
          <a:bodyPr/>
          <a:lstStyle/>
          <a:p>
            <a:r>
              <a:rPr lang="zh-CN" altLang="en-US" dirty="0" smtClean="0"/>
              <a:t>政府采购的监督管理</a:t>
            </a:r>
            <a:r>
              <a:rPr lang="en-US" altLang="zh-CN" dirty="0" smtClean="0"/>
              <a:t/>
            </a:r>
            <a:br>
              <a:rPr lang="en-US" altLang="zh-CN" dirty="0" smtClean="0"/>
            </a:br>
            <a:r>
              <a:rPr lang="en-US" altLang="zh-CN" sz="2800" dirty="0" smtClean="0"/>
              <a:t>《</a:t>
            </a:r>
            <a:r>
              <a:rPr lang="zh-CN" altLang="en-US" sz="2800" dirty="0" smtClean="0"/>
              <a:t>政府采购法实施条例</a:t>
            </a:r>
            <a:r>
              <a:rPr lang="en-US" altLang="zh-CN" sz="2800" dirty="0" smtClean="0"/>
              <a:t>》</a:t>
            </a:r>
            <a:endParaRPr lang="zh-CN" altLang="en-US" sz="2800"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政府采购</a:t>
            </a:r>
            <a:r>
              <a:rPr lang="zh-CN" altLang="en-US" dirty="0" smtClean="0"/>
              <a:t>的</a:t>
            </a:r>
            <a:r>
              <a:rPr lang="zh-CN" altLang="zh-CN" dirty="0" smtClean="0"/>
              <a:t>举报</a:t>
            </a:r>
            <a:r>
              <a:rPr lang="zh-CN" altLang="en-US" dirty="0" smtClean="0"/>
              <a:t>与</a:t>
            </a:r>
            <a:r>
              <a:rPr lang="zh-CN" altLang="zh-CN" dirty="0" smtClean="0"/>
              <a:t>控告</a:t>
            </a:r>
            <a:endParaRPr lang="zh-CN" altLang="en-US" dirty="0"/>
          </a:p>
        </p:txBody>
      </p:sp>
      <p:sp>
        <p:nvSpPr>
          <p:cNvPr id="3" name="内容占位符 2"/>
          <p:cNvSpPr>
            <a:spLocks noGrp="1"/>
          </p:cNvSpPr>
          <p:nvPr>
            <p:ph idx="1"/>
          </p:nvPr>
        </p:nvSpPr>
        <p:spPr>
          <a:xfrm>
            <a:off x="428596" y="1500174"/>
            <a:ext cx="8401080" cy="4829188"/>
          </a:xfrm>
        </p:spPr>
        <p:txBody>
          <a:bodyPr/>
          <a:lstStyle/>
          <a:p>
            <a:pPr>
              <a:spcBef>
                <a:spcPts val="1200"/>
              </a:spcBef>
            </a:pPr>
            <a:r>
              <a:rPr lang="en-US" altLang="zh-CN" sz="2400" b="1" dirty="0" smtClean="0"/>
              <a:t>《</a:t>
            </a:r>
            <a:r>
              <a:rPr lang="zh-CN" altLang="en-US" sz="2400" b="1" dirty="0" smtClean="0"/>
              <a:t>政府采购法</a:t>
            </a:r>
            <a:r>
              <a:rPr lang="en-US" altLang="zh-CN" sz="2400" b="1" dirty="0" smtClean="0"/>
              <a:t>》</a:t>
            </a:r>
            <a:r>
              <a:rPr lang="zh-CN" altLang="en-US" sz="2400" b="1" dirty="0" smtClean="0"/>
              <a:t>第七十条 </a:t>
            </a:r>
            <a:r>
              <a:rPr lang="zh-CN" altLang="en-US" sz="2400" dirty="0" smtClean="0"/>
              <a:t>任何单位和个人对政府采购活动中的违法行为，有权控告和检举，有关部门、机关应当依照各自职责及时处理。</a:t>
            </a:r>
            <a:endParaRPr lang="en-US" altLang="zh-CN" sz="2400" dirty="0" smtClean="0"/>
          </a:p>
          <a:p>
            <a:pPr>
              <a:spcBef>
                <a:spcPts val="1200"/>
              </a:spcBef>
            </a:pPr>
            <a:r>
              <a:rPr lang="zh-CN" altLang="en-US" sz="2400" dirty="0" smtClean="0"/>
              <a:t>本政府采购项目的供应商，还可以就本政府采购项目中除</a:t>
            </a:r>
            <a:r>
              <a:rPr lang="zh-CN" altLang="zh-CN" sz="2400" dirty="0" smtClean="0">
                <a:ea typeface="宋体" panose="02010600030101010101" pitchFamily="2" charset="-122"/>
                <a:sym typeface="+mn-ea"/>
              </a:rPr>
              <a:t>采购文件、采购过程和中标、成交结果</a:t>
            </a:r>
            <a:r>
              <a:rPr lang="zh-CN" altLang="en-US" sz="2400" dirty="0" smtClean="0">
                <a:ea typeface="宋体" panose="02010600030101010101" pitchFamily="2" charset="-122"/>
                <a:sym typeface="+mn-ea"/>
              </a:rPr>
              <a:t>相关事宜以外的违法乱纪活动进行</a:t>
            </a:r>
            <a:r>
              <a:rPr lang="zh-CN" altLang="en-US" sz="2400" b="1" dirty="0" smtClean="0">
                <a:ea typeface="宋体" panose="02010600030101010101" pitchFamily="2" charset="-122"/>
                <a:sym typeface="+mn-ea"/>
              </a:rPr>
              <a:t>举报</a:t>
            </a:r>
            <a:r>
              <a:rPr lang="zh-CN" altLang="en-US" sz="2400" dirty="0" smtClean="0"/>
              <a:t>（检举） </a:t>
            </a:r>
            <a:r>
              <a:rPr lang="zh-CN" altLang="en-US" sz="2400" dirty="0" smtClean="0">
                <a:ea typeface="宋体" panose="02010600030101010101" pitchFamily="2" charset="-122"/>
                <a:sym typeface="+mn-ea"/>
              </a:rPr>
              <a:t>。</a:t>
            </a:r>
            <a:r>
              <a:rPr lang="zh-CN" altLang="en-US" sz="2400" dirty="0" smtClean="0"/>
              <a:t>非该政府采购项目供应商的单位和个人，可以</a:t>
            </a:r>
            <a:r>
              <a:rPr lang="zh-CN" altLang="en-US" sz="2400" b="1" dirty="0" smtClean="0"/>
              <a:t>举报</a:t>
            </a:r>
            <a:r>
              <a:rPr lang="zh-CN" altLang="en-US" sz="2400" dirty="0" smtClean="0"/>
              <a:t>（检举）该政府采购项目的所有违法乱纪活动。每个省财政部门都有受理政府采购举报的相关规定。</a:t>
            </a:r>
            <a:endParaRPr lang="en-US" altLang="zh-CN" sz="2400" dirty="0" smtClean="0"/>
          </a:p>
          <a:p>
            <a:pPr>
              <a:spcBef>
                <a:spcPts val="1200"/>
              </a:spcBef>
            </a:pPr>
            <a:r>
              <a:rPr lang="zh-CN" altLang="en-US" sz="2400" dirty="0" smtClean="0"/>
              <a:t>任何单位和个人可以就该政府采购项目中的任何违法行为向司法机关提出</a:t>
            </a:r>
            <a:r>
              <a:rPr lang="zh-CN" altLang="en-US" sz="2400" b="1" dirty="0" smtClean="0"/>
              <a:t>控告</a:t>
            </a:r>
            <a:r>
              <a:rPr lang="zh-CN" altLang="en-US" sz="2400" dirty="0" smtClean="0"/>
              <a:t>。</a:t>
            </a:r>
            <a:endParaRPr lang="zh-CN" altLang="en-US" sz="240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DOC_GUID" val="{322074b1-ebd7-4e43-a9ba-6b5e203d3db7}"/>
</p:tagLst>
</file>

<file path=ppt/theme/theme1.xml><?xml version="1.0" encoding="utf-8"?>
<a:theme xmlns:a="http://schemas.openxmlformats.org/drawingml/2006/main" name="国外精美的的PPT模板及图标">
  <a:themeElements>
    <a:clrScheme name="国外精美的的PPT模板及图标 1">
      <a:dk1>
        <a:srgbClr val="163794"/>
      </a:dk1>
      <a:lt1>
        <a:srgbClr val="FFFFFF"/>
      </a:lt1>
      <a:dk2>
        <a:srgbClr val="000000"/>
      </a:dk2>
      <a:lt2>
        <a:srgbClr val="C0C0C0"/>
      </a:lt2>
      <a:accent1>
        <a:srgbClr val="009999"/>
      </a:accent1>
      <a:accent2>
        <a:srgbClr val="990000"/>
      </a:accent2>
      <a:accent3>
        <a:srgbClr val="FFFFFF"/>
      </a:accent3>
      <a:accent4>
        <a:srgbClr val="112D7E"/>
      </a:accent4>
      <a:accent5>
        <a:srgbClr val="AACACA"/>
      </a:accent5>
      <a:accent6>
        <a:srgbClr val="8A0000"/>
      </a:accent6>
      <a:hlink>
        <a:srgbClr val="6699FF"/>
      </a:hlink>
      <a:folHlink>
        <a:srgbClr val="969696"/>
      </a:folHlink>
    </a:clrScheme>
    <a:fontScheme name="国外精美的的PPT模板及图标">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342900" marR="0" indent="-342900" algn="l" defTabSz="914400" rtl="0" eaLnBrk="1" fontAlgn="base" latinLnBrk="0" hangingPunct="1">
          <a:lnSpc>
            <a:spcPct val="90000"/>
          </a:lnSpc>
          <a:spcBef>
            <a:spcPct val="20000"/>
          </a:spcBef>
          <a:spcAft>
            <a:spcPct val="0"/>
          </a:spcAft>
          <a:buClr>
            <a:schemeClr val="hlink"/>
          </a:buClr>
          <a:buSzTx/>
          <a:buFont typeface="Wingdings" panose="05000000000000000000" pitchFamily="2" charset="2"/>
          <a:buNone/>
          <a:def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342900" marR="0" indent="-342900" algn="l" defTabSz="914400" rtl="0" eaLnBrk="1" fontAlgn="base" latinLnBrk="0" hangingPunct="1">
          <a:lnSpc>
            <a:spcPct val="90000"/>
          </a:lnSpc>
          <a:spcBef>
            <a:spcPct val="20000"/>
          </a:spcBef>
          <a:spcAft>
            <a:spcPct val="0"/>
          </a:spcAft>
          <a:buClr>
            <a:schemeClr val="hlink"/>
          </a:buClr>
          <a:buSzTx/>
          <a:buFont typeface="Wingdings" panose="05000000000000000000" pitchFamily="2" charset="2"/>
          <a:buNone/>
          <a:def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国外精美的的PPT模板及图标 1">
        <a:dk1>
          <a:srgbClr val="163794"/>
        </a:dk1>
        <a:lt1>
          <a:srgbClr val="FFFFFF"/>
        </a:lt1>
        <a:dk2>
          <a:srgbClr val="000000"/>
        </a:dk2>
        <a:lt2>
          <a:srgbClr val="C0C0C0"/>
        </a:lt2>
        <a:accent1>
          <a:srgbClr val="009999"/>
        </a:accent1>
        <a:accent2>
          <a:srgbClr val="990000"/>
        </a:accent2>
        <a:accent3>
          <a:srgbClr val="FFFFFF"/>
        </a:accent3>
        <a:accent4>
          <a:srgbClr val="112D7E"/>
        </a:accent4>
        <a:accent5>
          <a:srgbClr val="AACACA"/>
        </a:accent5>
        <a:accent6>
          <a:srgbClr val="8A0000"/>
        </a:accent6>
        <a:hlink>
          <a:srgbClr val="6699FF"/>
        </a:hlink>
        <a:folHlink>
          <a:srgbClr val="969696"/>
        </a:folHlink>
      </a:clrScheme>
      <a:clrMap bg1="lt1" tx1="dk1" bg2="lt2" tx2="dk2" accent1="accent1" accent2="accent2" accent3="accent3" accent4="accent4" accent5="accent5" accent6="accent6" hlink="hlink" folHlink="folHlink"/>
    </a:extraClrScheme>
    <a:extraClrScheme>
      <a:clrScheme name="国外精美的的PPT模板及图标 2">
        <a:dk1>
          <a:srgbClr val="29698D"/>
        </a:dk1>
        <a:lt1>
          <a:srgbClr val="FFFFFF"/>
        </a:lt1>
        <a:dk2>
          <a:srgbClr val="000000"/>
        </a:dk2>
        <a:lt2>
          <a:srgbClr val="A1BABD"/>
        </a:lt2>
        <a:accent1>
          <a:srgbClr val="FF5050"/>
        </a:accent1>
        <a:accent2>
          <a:srgbClr val="FF9933"/>
        </a:accent2>
        <a:accent3>
          <a:srgbClr val="FFFFFF"/>
        </a:accent3>
        <a:accent4>
          <a:srgbClr val="215978"/>
        </a:accent4>
        <a:accent5>
          <a:srgbClr val="FFB3B3"/>
        </a:accent5>
        <a:accent6>
          <a:srgbClr val="E78A2D"/>
        </a:accent6>
        <a:hlink>
          <a:srgbClr val="00CC99"/>
        </a:hlink>
        <a:folHlink>
          <a:srgbClr val="83A6A7"/>
        </a:folHlink>
      </a:clrScheme>
      <a:clrMap bg1="lt1" tx1="dk1" bg2="lt2" tx2="dk2" accent1="accent1" accent2="accent2" accent3="accent3" accent4="accent4" accent5="accent5" accent6="accent6" hlink="hlink" folHlink="folHlink"/>
    </a:extraClrScheme>
    <a:extraClrScheme>
      <a:clrScheme name="国外精美的的PPT模板及图标 3">
        <a:dk1>
          <a:srgbClr val="666699"/>
        </a:dk1>
        <a:lt1>
          <a:srgbClr val="FFFFFF"/>
        </a:lt1>
        <a:dk2>
          <a:srgbClr val="000000"/>
        </a:dk2>
        <a:lt2>
          <a:srgbClr val="C0C0C0"/>
        </a:lt2>
        <a:accent1>
          <a:srgbClr val="72B88E"/>
        </a:accent1>
        <a:accent2>
          <a:srgbClr val="C78DD7"/>
        </a:accent2>
        <a:accent3>
          <a:srgbClr val="FFFFFF"/>
        </a:accent3>
        <a:accent4>
          <a:srgbClr val="565682"/>
        </a:accent4>
        <a:accent5>
          <a:srgbClr val="BCD8C6"/>
        </a:accent5>
        <a:accent6>
          <a:srgbClr val="B47FC3"/>
        </a:accent6>
        <a:hlink>
          <a:srgbClr val="3197BB"/>
        </a:hlink>
        <a:folHlink>
          <a:srgbClr val="878FA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国外精美的的PPT模板及图标</Template>
  <TotalTime>494</TotalTime>
  <Words>13459</Words>
  <Application>Microsoft Office PowerPoint</Application>
  <PresentationFormat>全屏显示(4:3)</PresentationFormat>
  <Paragraphs>922</Paragraphs>
  <Slides>127</Slides>
  <Notes>7</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127</vt:i4>
      </vt:variant>
    </vt:vector>
  </HeadingPairs>
  <TitlesOfParts>
    <vt:vector size="129" baseType="lpstr">
      <vt:lpstr>国外精美的的PPT模板及图标</vt:lpstr>
      <vt:lpstr>金山 WPS 文字</vt:lpstr>
      <vt:lpstr>政府采购法律法规解读及操作实务</vt:lpstr>
      <vt:lpstr>《政府采购法》与《招标投标法》 的分工与衔接</vt:lpstr>
      <vt:lpstr>两法分工衔接的相关法律规定</vt:lpstr>
      <vt:lpstr>常用政府采购法律法规和政策</vt:lpstr>
      <vt:lpstr>如何选择不同采购方式</vt:lpstr>
      <vt:lpstr>政府采购必须招标项目的范围 《政府采购法》</vt:lpstr>
      <vt:lpstr>招标方式的确定 《政府采购法》</vt:lpstr>
      <vt:lpstr>《政府采购货物和服务招标投标管理办法》 —邀标对象</vt:lpstr>
      <vt:lpstr>什么情况下可以不用公开招标 《政府采购法实施条例》</vt:lpstr>
      <vt:lpstr>《政府采购法》 ——重新招标</vt:lpstr>
      <vt:lpstr>《政府采购货物和服务招标投标管理办法》 ——重新招标</vt:lpstr>
      <vt:lpstr>公开招标失败后选择竞争性谈判 《政府采购非招标采购方式管理办法》</vt:lpstr>
      <vt:lpstr>公开招标失败后选择竞争性谈判 《政府采购非招标采购方式管理办法》</vt:lpstr>
      <vt:lpstr>竞争性谈判和比选的选择 《政府采购法》</vt:lpstr>
      <vt:lpstr>竞争性谈判采购程序 《政府采购法》</vt:lpstr>
      <vt:lpstr>竞争性谈判采购程序 《政府采购法》</vt:lpstr>
      <vt:lpstr>比选采购程序 ——中移动《各种采购方式的适用要求》 </vt:lpstr>
      <vt:lpstr>幻灯片 18</vt:lpstr>
      <vt:lpstr>幻灯片 19</vt:lpstr>
      <vt:lpstr>幻灯片 20</vt:lpstr>
      <vt:lpstr>竞争性磋商 《政府采购竞争性磋商采购方式管理暂行办法》</vt:lpstr>
      <vt:lpstr>竞争性磋商与竞争性谈判的区别</vt:lpstr>
      <vt:lpstr>PPP项目要不要招标 《政府和社会资本合作项目政府采购管理办法》</vt:lpstr>
      <vt:lpstr>询价和竞价的选择 《政府采购法》</vt:lpstr>
      <vt:lpstr>询价采购程序 《政府采购法》</vt:lpstr>
      <vt:lpstr>询价采购程序  《政府采购法》</vt:lpstr>
      <vt:lpstr>电子竞价程序</vt:lpstr>
      <vt:lpstr>框架协议采购</vt:lpstr>
      <vt:lpstr>竞争性谈判与询价的评审专家 《政府采购非招标采购方式管理办法》</vt:lpstr>
      <vt:lpstr>竞争性谈判与询价的受邀供应商 《政府采购非招标采购方式管理办法》</vt:lpstr>
      <vt:lpstr>竞争性谈判/询价的成交对象 《政府采购非招标采购方式管理办法》</vt:lpstr>
      <vt:lpstr>单一来源采购的选择 《政府采购法》</vt:lpstr>
      <vt:lpstr>单一来源采购的公示 《政府采购非招标采购方式管理办法》</vt:lpstr>
      <vt:lpstr>如何为单一来源采购引入竞争？</vt:lpstr>
      <vt:lpstr>案例：洛克维尔参与克莱斯勒产品设计</vt:lpstr>
      <vt:lpstr>幻灯片 36</vt:lpstr>
      <vt:lpstr>《深化政府采购制度改革方案》要点</vt:lpstr>
      <vt:lpstr>《关于促进政府采购公平竞争优化营商环境的通知》 财库〔2019〕38号 </vt:lpstr>
      <vt:lpstr>《关于促进政府采购公平竞争优化营商环境的通知》 财库〔2019〕38号</vt:lpstr>
      <vt:lpstr>《关于促进政府采购公平竞争优化营商环境的通知》 财库〔2019〕38号</vt:lpstr>
      <vt:lpstr>《关于促进政府采购公平竞争优化营商环境的通知》 财库〔2019〕38号</vt:lpstr>
      <vt:lpstr>《关于促进政府采购公平竞争优化营商环境的通知》 财库〔2019〕38号</vt:lpstr>
      <vt:lpstr>《关于促进政府采购公平竞争优化营商环境的通知》 财库〔2019〕38号</vt:lpstr>
      <vt:lpstr>《关于促进政府采购公平竞争优化营商环境的通知》 财库〔2019〕38号</vt:lpstr>
      <vt:lpstr>《关于促进政府采购公平竞争优化营商环境的通知》 财库〔2019〕38号</vt:lpstr>
      <vt:lpstr>《关于促进政府采购公平竞争优化营商环境的通知》 财库〔2019〕38号</vt:lpstr>
      <vt:lpstr>《关于促进政府采购公平竞争优化营商环境的通知》 财库〔2019〕38号</vt:lpstr>
      <vt:lpstr>《关于促进政府采购公平竞争优化营商环境的通知》 财库〔2019〕38号</vt:lpstr>
      <vt:lpstr>87号令就是问题导向的法规</vt:lpstr>
      <vt:lpstr>《政府采购货物和服务招标投标管理办法》 ——采购需求</vt:lpstr>
      <vt:lpstr>《政府采购法实施条例》规定</vt:lpstr>
      <vt:lpstr>采购文件编制的禁止事项 《政府采购法实施条例》</vt:lpstr>
      <vt:lpstr>《政府采购货物和服务招标投标管理办法》 —招标文件</vt:lpstr>
      <vt:lpstr>《政府采购货物和服务招标投标管理办法》 —招标文件</vt:lpstr>
      <vt:lpstr>招标文件的实质性要求一般包括：</vt:lpstr>
      <vt:lpstr>《中华人民共和国政府采购法》 ——投标人资格</vt:lpstr>
      <vt:lpstr>分公司可以独立承担部分民事责任</vt:lpstr>
      <vt:lpstr>《中华人民共和国政府采购法实施条例》</vt:lpstr>
      <vt:lpstr>关联供应商参加政府采购活动的限制 《政府采购法实施条例》</vt:lpstr>
      <vt:lpstr>幻灯片 60</vt:lpstr>
      <vt:lpstr>案例分析</vt:lpstr>
      <vt:lpstr>同品牌同型号之对策</vt:lpstr>
      <vt:lpstr>《政府采购货物和服务招标投标管理办法》</vt:lpstr>
      <vt:lpstr>评标方法</vt:lpstr>
      <vt:lpstr>《政府采购货物和服务招标投标管理办法》 —87号令</vt:lpstr>
      <vt:lpstr>计算评标价（经评审的最低投标价）-货物</vt:lpstr>
      <vt:lpstr>计算评标价（经评审的最低投标价）-货物</vt:lpstr>
      <vt:lpstr>幻灯片 68</vt:lpstr>
      <vt:lpstr>政府采购评标的资格审查和符合性审查 《政府采购货物和服务招标投标管理办法》</vt:lpstr>
      <vt:lpstr>政府采购评标 《政府采购货物和服务招标投标管理办法》</vt:lpstr>
      <vt:lpstr>算术偏差调整 《政府采购货物和服务招标投标管理办法》</vt:lpstr>
      <vt:lpstr>案例分析</vt:lpstr>
      <vt:lpstr>案例分析</vt:lpstr>
      <vt:lpstr>单总价不一致与合同价的形成</vt:lpstr>
      <vt:lpstr>《政府采购货物和服务招标投标管理办法》 —投标无效</vt:lpstr>
      <vt:lpstr>《政府采购法实施条例》</vt:lpstr>
      <vt:lpstr>《政府采购货物和服务招标投标管理办法》 —重新评审</vt:lpstr>
      <vt:lpstr>成交与成交公告 《政府采购法实施条例》</vt:lpstr>
      <vt:lpstr>招标采购项目的后评价 招标人角度                     投标人角度</vt:lpstr>
      <vt:lpstr>政府采购项目的串通投标行为 《政府采购法实施条例》</vt:lpstr>
      <vt:lpstr>政府采购项目的串通投标行为 《政府采购货物和服务招标投标管理办法》</vt:lpstr>
      <vt:lpstr>案例分析</vt:lpstr>
      <vt:lpstr>案例分析</vt:lpstr>
      <vt:lpstr>案例分析</vt:lpstr>
      <vt:lpstr>招标投标争议</vt:lpstr>
      <vt:lpstr>表达和解决民事争议的方式</vt:lpstr>
      <vt:lpstr>政府采购询问与质疑 《政府采购法》</vt:lpstr>
      <vt:lpstr>供应商应知其权益受到损害之日  《政府采购法实施条例》</vt:lpstr>
      <vt:lpstr>对询问和质疑的答复  《政府采购法实施条例》</vt:lpstr>
      <vt:lpstr>对询问和质疑的答复  《政府采购法》</vt:lpstr>
      <vt:lpstr>询问和质疑的其它规定  《政府采购法实施条例》</vt:lpstr>
      <vt:lpstr>政府采购质疑处理结果 《政府采购质疑和投诉办法》</vt:lpstr>
      <vt:lpstr>政府采购质疑函范本 </vt:lpstr>
      <vt:lpstr>质疑与异议的区别</vt:lpstr>
      <vt:lpstr>政府采购的质疑和投诉的提出主体 《政府采购质疑和投诉办法》</vt:lpstr>
      <vt:lpstr>政府采购的质疑和投诉的受理主体 《政府采购质疑和投诉办法》</vt:lpstr>
      <vt:lpstr>政府采购的投诉 《政府采购法》</vt:lpstr>
      <vt:lpstr>政府采购的监督管理 《政府采购法实施条例》</vt:lpstr>
      <vt:lpstr>政府采购的举报与控告</vt:lpstr>
      <vt:lpstr>政府采购投诉书内容 《政府采购质疑和投诉办法》</vt:lpstr>
      <vt:lpstr>幻灯片 101</vt:lpstr>
      <vt:lpstr>幻灯片 102</vt:lpstr>
      <vt:lpstr>幻灯片 103</vt:lpstr>
      <vt:lpstr>政府采购投诉受理条件 《政府采购质疑和投诉办法》</vt:lpstr>
      <vt:lpstr>政府采购投诉的处理</vt:lpstr>
      <vt:lpstr>政府采购投诉的处理结果 《政府采购质疑和投诉办法》</vt:lpstr>
      <vt:lpstr>政府采购投诉的处理结果 《政府采购质疑和投诉办法》</vt:lpstr>
      <vt:lpstr>政府采购的投诉人的法律责任 《政府采购质疑和投诉办法》</vt:lpstr>
      <vt:lpstr>幻灯片 109</vt:lpstr>
      <vt:lpstr>案例：永州市电子政务外网项目</vt:lpstr>
      <vt:lpstr>案例：永州市电子政务外网项目</vt:lpstr>
      <vt:lpstr>案例：永州市电子政务外网项目</vt:lpstr>
      <vt:lpstr>案例：永州市电子政务外网项目投诉书</vt:lpstr>
      <vt:lpstr>案例：永州市电子政务外网项目投诉书</vt:lpstr>
      <vt:lpstr>案例：永州市电子政务外网项目投诉书</vt:lpstr>
      <vt:lpstr>案例：永州市电子政务外网项目投诉书</vt:lpstr>
      <vt:lpstr>案例：永州市电子政务外网项目投诉书</vt:lpstr>
      <vt:lpstr>案例：永州市电子政务外网项目投诉书</vt:lpstr>
      <vt:lpstr>案例：永州市电子政务外网项目投诉书</vt:lpstr>
      <vt:lpstr>案例：永州市电子政务外网项目投诉书</vt:lpstr>
      <vt:lpstr>行政处罚</vt:lpstr>
      <vt:lpstr>招标投标行政争议的解决</vt:lpstr>
      <vt:lpstr>行政复议</vt:lpstr>
      <vt:lpstr>行政诉讼</vt:lpstr>
      <vt:lpstr>案例：格力“落选”起诉广州市财政局</vt:lpstr>
      <vt:lpstr>案例：格力“落选”起诉广州市财政局</vt:lpstr>
      <vt:lpstr>课程回顾</vt:lpstr>
    </vt:vector>
  </TitlesOfParts>
  <Company>admin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Diagram</dc:title>
  <dc:creator>微软用户</dc:creator>
  <cp:lastModifiedBy>think</cp:lastModifiedBy>
  <cp:revision>454</cp:revision>
  <dcterms:created xsi:type="dcterms:W3CDTF">2012-01-27T15:49:00Z</dcterms:created>
  <dcterms:modified xsi:type="dcterms:W3CDTF">2019-12-06T08:46:43Z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2052-11.1.0.8527</vt:lpwstr>
  </property>
</Properties>
</file>