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111"/>
  </p:notesMasterIdLst>
  <p:handoutMasterIdLst>
    <p:handoutMasterId r:id="rId112"/>
  </p:handoutMasterIdLst>
  <p:sldIdLst>
    <p:sldId id="261" r:id="rId2"/>
    <p:sldId id="1818" r:id="rId3"/>
    <p:sldId id="1284" r:id="rId4"/>
    <p:sldId id="1286" r:id="rId5"/>
    <p:sldId id="1273" r:id="rId6"/>
    <p:sldId id="1828" r:id="rId7"/>
    <p:sldId id="1819" r:id="rId8"/>
    <p:sldId id="1820" r:id="rId9"/>
    <p:sldId id="1821" r:id="rId10"/>
    <p:sldId id="1822" r:id="rId11"/>
    <p:sldId id="1823" r:id="rId12"/>
    <p:sldId id="1824" r:id="rId13"/>
    <p:sldId id="1825" r:id="rId14"/>
    <p:sldId id="1826" r:id="rId15"/>
    <p:sldId id="1827" r:id="rId16"/>
    <p:sldId id="1390" r:id="rId17"/>
    <p:sldId id="1422" r:id="rId18"/>
    <p:sldId id="1053" r:id="rId19"/>
    <p:sldId id="1836" r:id="rId20"/>
    <p:sldId id="647" r:id="rId21"/>
    <p:sldId id="1209" r:id="rId22"/>
    <p:sldId id="697" r:id="rId23"/>
    <p:sldId id="1558" r:id="rId24"/>
    <p:sldId id="1031" r:id="rId25"/>
    <p:sldId id="1032" r:id="rId26"/>
    <p:sldId id="1320" r:id="rId27"/>
    <p:sldId id="1321" r:id="rId28"/>
    <p:sldId id="1322" r:id="rId29"/>
    <p:sldId id="1323" r:id="rId30"/>
    <p:sldId id="1324" r:id="rId31"/>
    <p:sldId id="1325" r:id="rId32"/>
    <p:sldId id="1326" r:id="rId33"/>
    <p:sldId id="1327" r:id="rId34"/>
    <p:sldId id="1832" r:id="rId35"/>
    <p:sldId id="1833" r:id="rId36"/>
    <p:sldId id="1829" r:id="rId37"/>
    <p:sldId id="1615" r:id="rId38"/>
    <p:sldId id="1811" r:id="rId39"/>
    <p:sldId id="1208" r:id="rId40"/>
    <p:sldId id="1269" r:id="rId41"/>
    <p:sldId id="1212" r:id="rId42"/>
    <p:sldId id="1307" r:id="rId43"/>
    <p:sldId id="1210" r:id="rId44"/>
    <p:sldId id="1214" r:id="rId45"/>
    <p:sldId id="1213" r:id="rId46"/>
    <p:sldId id="1215" r:id="rId47"/>
    <p:sldId id="1308" r:id="rId48"/>
    <p:sldId id="1217" r:id="rId49"/>
    <p:sldId id="1220" r:id="rId50"/>
    <p:sldId id="1221" r:id="rId51"/>
    <p:sldId id="1223" r:id="rId52"/>
    <p:sldId id="1224" r:id="rId53"/>
    <p:sldId id="1222" r:id="rId54"/>
    <p:sldId id="1262" r:id="rId55"/>
    <p:sldId id="1121" r:id="rId56"/>
    <p:sldId id="1227" r:id="rId57"/>
    <p:sldId id="1116" r:id="rId58"/>
    <p:sldId id="1117" r:id="rId59"/>
    <p:sldId id="1792" r:id="rId60"/>
    <p:sldId id="1834" r:id="rId61"/>
    <p:sldId id="1228" r:id="rId62"/>
    <p:sldId id="1802" r:id="rId63"/>
    <p:sldId id="1231" r:id="rId64"/>
    <p:sldId id="1233" r:id="rId65"/>
    <p:sldId id="1234" r:id="rId66"/>
    <p:sldId id="1438" r:id="rId67"/>
    <p:sldId id="1439" r:id="rId68"/>
    <p:sldId id="1340" r:id="rId69"/>
    <p:sldId id="706" r:id="rId70"/>
    <p:sldId id="1235" r:id="rId71"/>
    <p:sldId id="1237" r:id="rId72"/>
    <p:sldId id="1176" r:id="rId73"/>
    <p:sldId id="1830" r:id="rId74"/>
    <p:sldId id="1244" r:id="rId75"/>
    <p:sldId id="1247" r:id="rId76"/>
    <p:sldId id="1298" r:id="rId77"/>
    <p:sldId id="1242" r:id="rId78"/>
    <p:sldId id="1243" r:id="rId79"/>
    <p:sldId id="1245" r:id="rId80"/>
    <p:sldId id="1246" r:id="rId81"/>
    <p:sldId id="1785" r:id="rId82"/>
    <p:sldId id="1270" r:id="rId83"/>
    <p:sldId id="1248" r:id="rId84"/>
    <p:sldId id="1249" r:id="rId85"/>
    <p:sldId id="1251" r:id="rId86"/>
    <p:sldId id="1252" r:id="rId87"/>
    <p:sldId id="1260" r:id="rId88"/>
    <p:sldId id="1258" r:id="rId89"/>
    <p:sldId id="1253" r:id="rId90"/>
    <p:sldId id="1255" r:id="rId91"/>
    <p:sldId id="1256" r:id="rId92"/>
    <p:sldId id="1573" r:id="rId93"/>
    <p:sldId id="1574" r:id="rId94"/>
    <p:sldId id="1575" r:id="rId95"/>
    <p:sldId id="1261" r:id="rId96"/>
    <p:sldId id="1265" r:id="rId97"/>
    <p:sldId id="1263" r:id="rId98"/>
    <p:sldId id="1831" r:id="rId99"/>
    <p:sldId id="1266" r:id="rId100"/>
    <p:sldId id="439" r:id="rId101"/>
    <p:sldId id="1301" r:id="rId102"/>
    <p:sldId id="1302" r:id="rId103"/>
    <p:sldId id="1304" r:id="rId104"/>
    <p:sldId id="1306" r:id="rId105"/>
    <p:sldId id="1305" r:id="rId106"/>
    <p:sldId id="1835" r:id="rId107"/>
    <p:sldId id="1300" r:id="rId108"/>
    <p:sldId id="1299" r:id="rId109"/>
    <p:sldId id="642" r:id="rId110"/>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D2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72579" autoAdjust="0"/>
  </p:normalViewPr>
  <p:slideViewPr>
    <p:cSldViewPr snapToGrid="0">
      <p:cViewPr varScale="1">
        <p:scale>
          <a:sx n="36" d="100"/>
          <a:sy n="36" d="100"/>
        </p:scale>
        <p:origin x="1224" y="41"/>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6400"/>
    </p:cViewPr>
  </p:sorterViewPr>
  <p:notesViewPr>
    <p:cSldViewPr snapToGrid="0">
      <p:cViewPr varScale="1">
        <p:scale>
          <a:sx n="49" d="100"/>
          <a:sy n="49" d="100"/>
        </p:scale>
        <p:origin x="2740"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1" Type="http://schemas.openxmlformats.org/officeDocument/2006/relationships/hyperlink" Target="&#21335;&#20140;&#20013;&#23665;&#38517;.MP4"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21335;&#20140;&#20013;&#23665;&#38517;.MP4"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23B16-2C16-4A6D-B6BC-055BE59C2B23}" type="doc">
      <dgm:prSet loTypeId="urn:microsoft.com/office/officeart/2005/8/layout/process1" loCatId="process" qsTypeId="urn:microsoft.com/office/officeart/2005/8/quickstyle/3d5" qsCatId="3D" csTypeId="urn:microsoft.com/office/officeart/2005/8/colors/colorful3" csCatId="colorful"/>
      <dgm:spPr/>
      <dgm:t>
        <a:bodyPr/>
        <a:lstStyle/>
        <a:p>
          <a:endParaRPr lang="zh-CN" altLang="en-US"/>
        </a:p>
      </dgm:t>
    </dgm:pt>
    <dgm:pt modelId="{502D3FA7-2277-4821-A1C6-097E4D10A6FE}">
      <dgm:prSet/>
      <dgm:spPr/>
      <dgm:t>
        <a:bodyPr/>
        <a:lstStyle/>
        <a:p>
          <a:r>
            <a:rPr lang="zh-CN" dirty="0">
              <a:latin typeface="华文新魏" panose="02010800040101010101" pitchFamily="2" charset="-122"/>
              <a:ea typeface="华文新魏" panose="02010800040101010101" pitchFamily="2" charset="-122"/>
            </a:rPr>
            <a:t>英国最早起源，在欧美国际蓬勃发展至今</a:t>
          </a:r>
        </a:p>
      </dgm:t>
    </dgm:pt>
    <dgm:pt modelId="{24986545-7669-48D8-A0E1-278F12563DA8}" type="parTrans" cxnId="{2394150B-9590-4E25-AFED-7401F312DFF4}">
      <dgm:prSet/>
      <dgm:spPr/>
      <dgm:t>
        <a:bodyPr/>
        <a:lstStyle/>
        <a:p>
          <a:endParaRPr lang="zh-CN" altLang="en-US">
            <a:latin typeface="华文新魏" panose="02010800040101010101" pitchFamily="2" charset="-122"/>
            <a:ea typeface="华文新魏" panose="02010800040101010101" pitchFamily="2" charset="-122"/>
          </a:endParaRPr>
        </a:p>
      </dgm:t>
    </dgm:pt>
    <dgm:pt modelId="{D2538977-CEAC-4AF0-ADE8-8FCFE762F58D}" type="sibTrans" cxnId="{2394150B-9590-4E25-AFED-7401F312DFF4}">
      <dgm:prSet/>
      <dgm:spPr/>
      <dgm:t>
        <a:bodyPr/>
        <a:lstStyle/>
        <a:p>
          <a:endParaRPr lang="zh-CN" altLang="en-US">
            <a:latin typeface="华文新魏" panose="02010800040101010101" pitchFamily="2" charset="-122"/>
            <a:ea typeface="华文新魏" panose="02010800040101010101" pitchFamily="2" charset="-122"/>
          </a:endParaRPr>
        </a:p>
      </dgm:t>
    </dgm:pt>
    <dgm:pt modelId="{9219B77A-FF10-4393-A940-27F69C00D284}">
      <dgm:prSet/>
      <dgm:spPr/>
      <dgm:t>
        <a:bodyPr/>
        <a:lstStyle/>
        <a:p>
          <a:r>
            <a:rPr lang="zh-CN" dirty="0">
              <a:latin typeface="华文新魏" panose="02010800040101010101" pitchFamily="2" charset="-122"/>
              <a:ea typeface="华文新魏" panose="02010800040101010101" pitchFamily="2" charset="-122"/>
            </a:rPr>
            <a:t>中国在晚清开始借鉴起步，民国进一步发展（</a:t>
          </a:r>
          <a:r>
            <a:rPr lang="zh-CN" dirty="0">
              <a:latin typeface="华文新魏" panose="02010800040101010101" pitchFamily="2" charset="-122"/>
              <a:ea typeface="华文新魏" panose="02010800040101010101" pitchFamily="2" charset="-122"/>
              <a:hlinkClick xmlns:r="http://schemas.openxmlformats.org/officeDocument/2006/relationships" r:id="rId1" action="ppaction://hlinkfile"/>
            </a:rPr>
            <a:t>中山陵</a:t>
          </a:r>
          <a:r>
            <a:rPr lang="zh-CN" dirty="0">
              <a:latin typeface="华文新魏" panose="02010800040101010101" pitchFamily="2" charset="-122"/>
              <a:ea typeface="华文新魏" panose="02010800040101010101" pitchFamily="2" charset="-122"/>
            </a:rPr>
            <a:t>）</a:t>
          </a:r>
        </a:p>
      </dgm:t>
    </dgm:pt>
    <dgm:pt modelId="{9D16E2AE-7F8B-4BC4-AC11-F5334632B33A}" type="parTrans" cxnId="{93897C9D-4E21-4632-8DCB-EB57D3C7C35B}">
      <dgm:prSet/>
      <dgm:spPr/>
      <dgm:t>
        <a:bodyPr/>
        <a:lstStyle/>
        <a:p>
          <a:endParaRPr lang="zh-CN" altLang="en-US">
            <a:latin typeface="华文新魏" panose="02010800040101010101" pitchFamily="2" charset="-122"/>
            <a:ea typeface="华文新魏" panose="02010800040101010101" pitchFamily="2" charset="-122"/>
          </a:endParaRPr>
        </a:p>
      </dgm:t>
    </dgm:pt>
    <dgm:pt modelId="{BA5AFBE8-58C7-4089-B7B7-FD52A23A054B}" type="sibTrans" cxnId="{93897C9D-4E21-4632-8DCB-EB57D3C7C35B}">
      <dgm:prSet/>
      <dgm:spPr/>
      <dgm:t>
        <a:bodyPr/>
        <a:lstStyle/>
        <a:p>
          <a:endParaRPr lang="zh-CN" altLang="en-US">
            <a:latin typeface="华文新魏" panose="02010800040101010101" pitchFamily="2" charset="-122"/>
            <a:ea typeface="华文新魏" panose="02010800040101010101" pitchFamily="2" charset="-122"/>
          </a:endParaRPr>
        </a:p>
      </dgm:t>
    </dgm:pt>
    <dgm:pt modelId="{8FF0B022-DD3E-4F37-A3AB-B0B8AB9E9D2D}">
      <dgm:prSet/>
      <dgm:spPr/>
      <dgm:t>
        <a:bodyPr/>
        <a:lstStyle/>
        <a:p>
          <a:r>
            <a:rPr lang="zh-CN" dirty="0">
              <a:latin typeface="华文新魏" panose="02010800040101010101" pitchFamily="2" charset="-122"/>
              <a:ea typeface="华文新魏" panose="02010800040101010101" pitchFamily="2" charset="-122"/>
            </a:rPr>
            <a:t>新中国成立后中止</a:t>
          </a:r>
        </a:p>
      </dgm:t>
    </dgm:pt>
    <dgm:pt modelId="{CCE3B8A4-12A9-4375-B8A1-8C3BCC1603B7}" type="parTrans" cxnId="{96FC0840-94F1-4BB7-B23A-96E4758EF293}">
      <dgm:prSet/>
      <dgm:spPr/>
      <dgm:t>
        <a:bodyPr/>
        <a:lstStyle/>
        <a:p>
          <a:endParaRPr lang="zh-CN" altLang="en-US">
            <a:latin typeface="华文新魏" panose="02010800040101010101" pitchFamily="2" charset="-122"/>
            <a:ea typeface="华文新魏" panose="02010800040101010101" pitchFamily="2" charset="-122"/>
          </a:endParaRPr>
        </a:p>
      </dgm:t>
    </dgm:pt>
    <dgm:pt modelId="{9B6F3975-B130-4551-957E-4FA4BA5507E9}" type="sibTrans" cxnId="{96FC0840-94F1-4BB7-B23A-96E4758EF293}">
      <dgm:prSet/>
      <dgm:spPr/>
      <dgm:t>
        <a:bodyPr/>
        <a:lstStyle/>
        <a:p>
          <a:endParaRPr lang="zh-CN" altLang="en-US">
            <a:latin typeface="华文新魏" panose="02010800040101010101" pitchFamily="2" charset="-122"/>
            <a:ea typeface="华文新魏" panose="02010800040101010101" pitchFamily="2" charset="-122"/>
          </a:endParaRPr>
        </a:p>
      </dgm:t>
    </dgm:pt>
    <dgm:pt modelId="{8D3682A0-F668-4E0D-A9E3-FF5B6878EC37}" type="pres">
      <dgm:prSet presAssocID="{A5123B16-2C16-4A6D-B6BC-055BE59C2B23}" presName="Name0" presStyleCnt="0">
        <dgm:presLayoutVars>
          <dgm:dir/>
          <dgm:resizeHandles val="exact"/>
        </dgm:presLayoutVars>
      </dgm:prSet>
      <dgm:spPr/>
    </dgm:pt>
    <dgm:pt modelId="{7D94261E-7113-40E1-ABF9-7120391E9564}" type="pres">
      <dgm:prSet presAssocID="{502D3FA7-2277-4821-A1C6-097E4D10A6FE}" presName="node" presStyleLbl="node1" presStyleIdx="0" presStyleCnt="3">
        <dgm:presLayoutVars>
          <dgm:bulletEnabled val="1"/>
        </dgm:presLayoutVars>
      </dgm:prSet>
      <dgm:spPr/>
    </dgm:pt>
    <dgm:pt modelId="{E7E9AF66-6F6B-4A59-9B30-E1AF247623DB}" type="pres">
      <dgm:prSet presAssocID="{D2538977-CEAC-4AF0-ADE8-8FCFE762F58D}" presName="sibTrans" presStyleLbl="sibTrans2D1" presStyleIdx="0" presStyleCnt="2"/>
      <dgm:spPr/>
    </dgm:pt>
    <dgm:pt modelId="{617BE1C9-BAD2-44E1-AB16-C4CB9D9A9DAD}" type="pres">
      <dgm:prSet presAssocID="{D2538977-CEAC-4AF0-ADE8-8FCFE762F58D}" presName="connectorText" presStyleLbl="sibTrans2D1" presStyleIdx="0" presStyleCnt="2"/>
      <dgm:spPr/>
    </dgm:pt>
    <dgm:pt modelId="{47AFA182-1426-467A-9F92-EC3683B1E2A8}" type="pres">
      <dgm:prSet presAssocID="{9219B77A-FF10-4393-A940-27F69C00D284}" presName="node" presStyleLbl="node1" presStyleIdx="1" presStyleCnt="3">
        <dgm:presLayoutVars>
          <dgm:bulletEnabled val="1"/>
        </dgm:presLayoutVars>
      </dgm:prSet>
      <dgm:spPr/>
    </dgm:pt>
    <dgm:pt modelId="{F08245DB-E3A8-45A5-BE6D-A7923C75A120}" type="pres">
      <dgm:prSet presAssocID="{BA5AFBE8-58C7-4089-B7B7-FD52A23A054B}" presName="sibTrans" presStyleLbl="sibTrans2D1" presStyleIdx="1" presStyleCnt="2"/>
      <dgm:spPr/>
    </dgm:pt>
    <dgm:pt modelId="{CF9371F0-FE14-4F75-9BC4-28E507A1DAAC}" type="pres">
      <dgm:prSet presAssocID="{BA5AFBE8-58C7-4089-B7B7-FD52A23A054B}" presName="connectorText" presStyleLbl="sibTrans2D1" presStyleIdx="1" presStyleCnt="2"/>
      <dgm:spPr/>
    </dgm:pt>
    <dgm:pt modelId="{5750A001-DFF0-491D-BE3A-58D4C14D7CF1}" type="pres">
      <dgm:prSet presAssocID="{8FF0B022-DD3E-4F37-A3AB-B0B8AB9E9D2D}" presName="node" presStyleLbl="node1" presStyleIdx="2" presStyleCnt="3">
        <dgm:presLayoutVars>
          <dgm:bulletEnabled val="1"/>
        </dgm:presLayoutVars>
      </dgm:prSet>
      <dgm:spPr/>
    </dgm:pt>
  </dgm:ptLst>
  <dgm:cxnLst>
    <dgm:cxn modelId="{36A28709-4473-4EF4-BAF5-6B55F091684C}" type="presOf" srcId="{502D3FA7-2277-4821-A1C6-097E4D10A6FE}" destId="{7D94261E-7113-40E1-ABF9-7120391E9564}" srcOrd="0" destOrd="0" presId="urn:microsoft.com/office/officeart/2005/8/layout/process1"/>
    <dgm:cxn modelId="{2394150B-9590-4E25-AFED-7401F312DFF4}" srcId="{A5123B16-2C16-4A6D-B6BC-055BE59C2B23}" destId="{502D3FA7-2277-4821-A1C6-097E4D10A6FE}" srcOrd="0" destOrd="0" parTransId="{24986545-7669-48D8-A0E1-278F12563DA8}" sibTransId="{D2538977-CEAC-4AF0-ADE8-8FCFE762F58D}"/>
    <dgm:cxn modelId="{D3982839-0C90-4CB2-A3FC-202CF17103A9}" type="presOf" srcId="{BA5AFBE8-58C7-4089-B7B7-FD52A23A054B}" destId="{CF9371F0-FE14-4F75-9BC4-28E507A1DAAC}" srcOrd="1" destOrd="0" presId="urn:microsoft.com/office/officeart/2005/8/layout/process1"/>
    <dgm:cxn modelId="{96FC0840-94F1-4BB7-B23A-96E4758EF293}" srcId="{A5123B16-2C16-4A6D-B6BC-055BE59C2B23}" destId="{8FF0B022-DD3E-4F37-A3AB-B0B8AB9E9D2D}" srcOrd="2" destOrd="0" parTransId="{CCE3B8A4-12A9-4375-B8A1-8C3BCC1603B7}" sibTransId="{9B6F3975-B130-4551-957E-4FA4BA5507E9}"/>
    <dgm:cxn modelId="{E22A4460-2CA5-49D9-883E-5D1EF53BAB65}" type="presOf" srcId="{BA5AFBE8-58C7-4089-B7B7-FD52A23A054B}" destId="{F08245DB-E3A8-45A5-BE6D-A7923C75A120}" srcOrd="0" destOrd="0" presId="urn:microsoft.com/office/officeart/2005/8/layout/process1"/>
    <dgm:cxn modelId="{40907067-4DA7-4373-BB27-650D08A90624}" type="presOf" srcId="{D2538977-CEAC-4AF0-ADE8-8FCFE762F58D}" destId="{617BE1C9-BAD2-44E1-AB16-C4CB9D9A9DAD}" srcOrd="1" destOrd="0" presId="urn:microsoft.com/office/officeart/2005/8/layout/process1"/>
    <dgm:cxn modelId="{93897C9D-4E21-4632-8DCB-EB57D3C7C35B}" srcId="{A5123B16-2C16-4A6D-B6BC-055BE59C2B23}" destId="{9219B77A-FF10-4393-A940-27F69C00D284}" srcOrd="1" destOrd="0" parTransId="{9D16E2AE-7F8B-4BC4-AC11-F5334632B33A}" sibTransId="{BA5AFBE8-58C7-4089-B7B7-FD52A23A054B}"/>
    <dgm:cxn modelId="{EBB6E4AB-D8C7-4444-9712-9B96089369CE}" type="presOf" srcId="{9219B77A-FF10-4393-A940-27F69C00D284}" destId="{47AFA182-1426-467A-9F92-EC3683B1E2A8}" srcOrd="0" destOrd="0" presId="urn:microsoft.com/office/officeart/2005/8/layout/process1"/>
    <dgm:cxn modelId="{9824FFBE-1397-401A-97F0-6A9E6F94597F}" type="presOf" srcId="{D2538977-CEAC-4AF0-ADE8-8FCFE762F58D}" destId="{E7E9AF66-6F6B-4A59-9B30-E1AF247623DB}" srcOrd="0" destOrd="0" presId="urn:microsoft.com/office/officeart/2005/8/layout/process1"/>
    <dgm:cxn modelId="{8D37BBC4-FEA7-485E-8235-3998C3F8A7AD}" type="presOf" srcId="{8FF0B022-DD3E-4F37-A3AB-B0B8AB9E9D2D}" destId="{5750A001-DFF0-491D-BE3A-58D4C14D7CF1}" srcOrd="0" destOrd="0" presId="urn:microsoft.com/office/officeart/2005/8/layout/process1"/>
    <dgm:cxn modelId="{FC9A28CE-FB4D-4E9B-AB1A-DAD2D9219F92}" type="presOf" srcId="{A5123B16-2C16-4A6D-B6BC-055BE59C2B23}" destId="{8D3682A0-F668-4E0D-A9E3-FF5B6878EC37}" srcOrd="0" destOrd="0" presId="urn:microsoft.com/office/officeart/2005/8/layout/process1"/>
    <dgm:cxn modelId="{BB7EC30E-FB41-45E2-9EFF-421BB43729CF}" type="presParOf" srcId="{8D3682A0-F668-4E0D-A9E3-FF5B6878EC37}" destId="{7D94261E-7113-40E1-ABF9-7120391E9564}" srcOrd="0" destOrd="0" presId="urn:microsoft.com/office/officeart/2005/8/layout/process1"/>
    <dgm:cxn modelId="{398223C4-30FB-45BD-9499-128AD5D0CF28}" type="presParOf" srcId="{8D3682A0-F668-4E0D-A9E3-FF5B6878EC37}" destId="{E7E9AF66-6F6B-4A59-9B30-E1AF247623DB}" srcOrd="1" destOrd="0" presId="urn:microsoft.com/office/officeart/2005/8/layout/process1"/>
    <dgm:cxn modelId="{7CD6098C-BF9E-4584-8AD5-3427A720F7F6}" type="presParOf" srcId="{E7E9AF66-6F6B-4A59-9B30-E1AF247623DB}" destId="{617BE1C9-BAD2-44E1-AB16-C4CB9D9A9DAD}" srcOrd="0" destOrd="0" presId="urn:microsoft.com/office/officeart/2005/8/layout/process1"/>
    <dgm:cxn modelId="{710CC627-09A0-4E53-BAC3-88064372C054}" type="presParOf" srcId="{8D3682A0-F668-4E0D-A9E3-FF5B6878EC37}" destId="{47AFA182-1426-467A-9F92-EC3683B1E2A8}" srcOrd="2" destOrd="0" presId="urn:microsoft.com/office/officeart/2005/8/layout/process1"/>
    <dgm:cxn modelId="{22AA418E-9A23-430A-BEF8-AA463F9126B3}" type="presParOf" srcId="{8D3682A0-F668-4E0D-A9E3-FF5B6878EC37}" destId="{F08245DB-E3A8-45A5-BE6D-A7923C75A120}" srcOrd="3" destOrd="0" presId="urn:microsoft.com/office/officeart/2005/8/layout/process1"/>
    <dgm:cxn modelId="{D6C0299C-A618-4519-A3A8-83886BFE9A7C}" type="presParOf" srcId="{F08245DB-E3A8-45A5-BE6D-A7923C75A120}" destId="{CF9371F0-FE14-4F75-9BC4-28E507A1DAAC}" srcOrd="0" destOrd="0" presId="urn:microsoft.com/office/officeart/2005/8/layout/process1"/>
    <dgm:cxn modelId="{DBB62B62-92A9-4EF3-A36F-81FE586963B3}" type="presParOf" srcId="{8D3682A0-F668-4E0D-A9E3-FF5B6878EC37}" destId="{5750A001-DFF0-491D-BE3A-58D4C14D7CF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21B5C-AE2B-4140-AE47-BA25120DEC58}" type="doc">
      <dgm:prSet loTypeId="urn:microsoft.com/office/officeart/2009/3/layout/StepUpProcess" loCatId="process" qsTypeId="urn:microsoft.com/office/officeart/2005/8/quickstyle/3d3" qsCatId="3D" csTypeId="urn:microsoft.com/office/officeart/2005/8/colors/colorful1" csCatId="colorful" phldr="1"/>
      <dgm:spPr/>
      <dgm:t>
        <a:bodyPr/>
        <a:lstStyle/>
        <a:p>
          <a:endParaRPr lang="zh-CN" altLang="en-US"/>
        </a:p>
      </dgm:t>
    </dgm:pt>
    <dgm:pt modelId="{494890EE-C6E0-4AD9-8A13-6F866BE608AA}">
      <dgm:prSet phldrT="[文本]" custT="1"/>
      <dgm:spPr/>
      <dgm:t>
        <a:bodyPr/>
        <a:lstStyle/>
        <a:p>
          <a:r>
            <a:rPr lang="en-US" altLang="zh-CN" sz="2400" dirty="0">
              <a:latin typeface="华文新魏" panose="02010800040101010101" pitchFamily="2" charset="-122"/>
              <a:ea typeface="华文新魏" panose="02010800040101010101" pitchFamily="2" charset="-122"/>
            </a:rPr>
            <a:t>70</a:t>
          </a:r>
          <a:r>
            <a:rPr lang="zh-CN" altLang="en-US" sz="2400" dirty="0">
              <a:latin typeface="华文新魏" panose="02010800040101010101" pitchFamily="2" charset="-122"/>
              <a:ea typeface="华文新魏" panose="02010800040101010101" pitchFamily="2" charset="-122"/>
            </a:rPr>
            <a:t>年代开始随世行、亚行项目重新进入中国。</a:t>
          </a:r>
        </a:p>
      </dgm:t>
    </dgm:pt>
    <dgm:pt modelId="{97555D37-81C7-4DA4-9C57-83D63F927363}" type="parTrans" cxnId="{E3C3BF05-AEEB-407C-B9AB-12AA1492CCB5}">
      <dgm:prSet/>
      <dgm:spPr/>
      <dgm:t>
        <a:bodyPr/>
        <a:lstStyle/>
        <a:p>
          <a:endParaRPr lang="zh-CN" altLang="en-US">
            <a:latin typeface="华文新魏" panose="02010800040101010101" pitchFamily="2" charset="-122"/>
            <a:ea typeface="华文新魏" panose="02010800040101010101" pitchFamily="2" charset="-122"/>
          </a:endParaRPr>
        </a:p>
      </dgm:t>
    </dgm:pt>
    <dgm:pt modelId="{F0A057F5-D8C6-49CD-A900-6EA5BF14665D}" type="sibTrans" cxnId="{E3C3BF05-AEEB-407C-B9AB-12AA1492CCB5}">
      <dgm:prSet/>
      <dgm:spPr/>
      <dgm:t>
        <a:bodyPr/>
        <a:lstStyle/>
        <a:p>
          <a:endParaRPr lang="zh-CN" altLang="en-US">
            <a:latin typeface="华文新魏" panose="02010800040101010101" pitchFamily="2" charset="-122"/>
            <a:ea typeface="华文新魏" panose="02010800040101010101" pitchFamily="2" charset="-122"/>
          </a:endParaRPr>
        </a:p>
      </dgm:t>
    </dgm:pt>
    <dgm:pt modelId="{88ED2D20-023E-4300-B0FA-5D13530F2998}">
      <dgm:prSet phldrT="[文本]" custT="1"/>
      <dgm:spPr/>
      <dgm:t>
        <a:bodyPr/>
        <a:lstStyle/>
        <a:p>
          <a:r>
            <a:rPr lang="en-US" altLang="zh-CN" sz="2400" dirty="0">
              <a:latin typeface="华文新魏" panose="02010800040101010101" pitchFamily="2" charset="-122"/>
              <a:ea typeface="华文新魏" panose="02010800040101010101" pitchFamily="2" charset="-122"/>
            </a:rPr>
            <a:t>2000</a:t>
          </a:r>
          <a:r>
            <a:rPr lang="zh-CN" altLang="en-US" sz="2400" dirty="0">
              <a:latin typeface="华文新魏" panose="02010800040101010101" pitchFamily="2" charset="-122"/>
              <a:ea typeface="华文新魏" panose="02010800040101010101" pitchFamily="2" charset="-122"/>
            </a:rPr>
            <a:t>年</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法颁布实施</a:t>
          </a:r>
        </a:p>
      </dgm:t>
    </dgm:pt>
    <dgm:pt modelId="{403CEE64-B297-48D3-941E-A0A456D78B9D}" type="parTrans" cxnId="{AF5B0FFC-DDCA-41B0-AACB-8F51C06EDB2B}">
      <dgm:prSet/>
      <dgm:spPr/>
      <dgm:t>
        <a:bodyPr/>
        <a:lstStyle/>
        <a:p>
          <a:endParaRPr lang="zh-CN" altLang="en-US">
            <a:latin typeface="华文新魏" panose="02010800040101010101" pitchFamily="2" charset="-122"/>
            <a:ea typeface="华文新魏" panose="02010800040101010101" pitchFamily="2" charset="-122"/>
          </a:endParaRPr>
        </a:p>
      </dgm:t>
    </dgm:pt>
    <dgm:pt modelId="{1D004819-1E45-4C58-B80B-EACD52058729}" type="sibTrans" cxnId="{AF5B0FFC-DDCA-41B0-AACB-8F51C06EDB2B}">
      <dgm:prSet/>
      <dgm:spPr/>
      <dgm:t>
        <a:bodyPr/>
        <a:lstStyle/>
        <a:p>
          <a:endParaRPr lang="zh-CN" altLang="en-US">
            <a:latin typeface="华文新魏" panose="02010800040101010101" pitchFamily="2" charset="-122"/>
            <a:ea typeface="华文新魏" panose="02010800040101010101" pitchFamily="2" charset="-122"/>
          </a:endParaRPr>
        </a:p>
      </dgm:t>
    </dgm:pt>
    <dgm:pt modelId="{FDA07D15-CD62-4642-A252-3EF8F97A7D30}">
      <dgm:prSet phldrT="[文本]" custT="1"/>
      <dgm:spPr/>
      <dgm:t>
        <a:bodyPr/>
        <a:lstStyle/>
        <a:p>
          <a:r>
            <a:rPr lang="zh-CN" altLang="en-US" sz="2400" dirty="0">
              <a:latin typeface="华文新魏" panose="02010800040101010101" pitchFamily="2" charset="-122"/>
              <a:ea typeface="华文新魏" panose="02010800040101010101" pitchFamily="2" charset="-122"/>
            </a:rPr>
            <a:t>目前乱象丛生、代理机构从业人员整体素质降低。</a:t>
          </a:r>
        </a:p>
      </dgm:t>
    </dgm:pt>
    <dgm:pt modelId="{4CD87454-DC35-488B-97ED-3D562BDF2174}" type="parTrans" cxnId="{5B1363E6-2AEC-4F10-A3F2-4490E2BB2E5F}">
      <dgm:prSet/>
      <dgm:spPr/>
      <dgm:t>
        <a:bodyPr/>
        <a:lstStyle/>
        <a:p>
          <a:endParaRPr lang="zh-CN" altLang="en-US">
            <a:latin typeface="华文新魏" panose="02010800040101010101" pitchFamily="2" charset="-122"/>
            <a:ea typeface="华文新魏" panose="02010800040101010101" pitchFamily="2" charset="-122"/>
          </a:endParaRPr>
        </a:p>
      </dgm:t>
    </dgm:pt>
    <dgm:pt modelId="{CDBCD647-B139-46D2-8199-487222433775}" type="sibTrans" cxnId="{5B1363E6-2AEC-4F10-A3F2-4490E2BB2E5F}">
      <dgm:prSet/>
      <dgm:spPr/>
      <dgm:t>
        <a:bodyPr/>
        <a:lstStyle/>
        <a:p>
          <a:endParaRPr lang="zh-CN" altLang="en-US">
            <a:latin typeface="华文新魏" panose="02010800040101010101" pitchFamily="2" charset="-122"/>
            <a:ea typeface="华文新魏" panose="02010800040101010101" pitchFamily="2" charset="-122"/>
          </a:endParaRPr>
        </a:p>
      </dgm:t>
    </dgm:pt>
    <dgm:pt modelId="{31B772A2-5B24-4B8A-A566-8CDFB16C96BB}" type="pres">
      <dgm:prSet presAssocID="{80A21B5C-AE2B-4140-AE47-BA25120DEC58}" presName="rootnode" presStyleCnt="0">
        <dgm:presLayoutVars>
          <dgm:chMax/>
          <dgm:chPref/>
          <dgm:dir/>
          <dgm:animLvl val="lvl"/>
        </dgm:presLayoutVars>
      </dgm:prSet>
      <dgm:spPr/>
    </dgm:pt>
    <dgm:pt modelId="{7174A15B-7F3F-48C2-BE43-BEB4982CABFD}" type="pres">
      <dgm:prSet presAssocID="{494890EE-C6E0-4AD9-8A13-6F866BE608AA}" presName="composite" presStyleCnt="0"/>
      <dgm:spPr/>
    </dgm:pt>
    <dgm:pt modelId="{1218BDAF-A178-416D-A727-7888C0753E94}" type="pres">
      <dgm:prSet presAssocID="{494890EE-C6E0-4AD9-8A13-6F866BE608AA}" presName="LShape" presStyleLbl="alignNode1" presStyleIdx="0" presStyleCnt="5"/>
      <dgm:spPr/>
    </dgm:pt>
    <dgm:pt modelId="{9B460FC8-5C48-4CEA-B595-0B5B2840CD97}" type="pres">
      <dgm:prSet presAssocID="{494890EE-C6E0-4AD9-8A13-6F866BE608AA}" presName="ParentText" presStyleLbl="revTx" presStyleIdx="0" presStyleCnt="3">
        <dgm:presLayoutVars>
          <dgm:chMax val="0"/>
          <dgm:chPref val="0"/>
          <dgm:bulletEnabled val="1"/>
        </dgm:presLayoutVars>
      </dgm:prSet>
      <dgm:spPr/>
    </dgm:pt>
    <dgm:pt modelId="{6EBF270A-9CCF-42D7-A802-E60565556BA9}" type="pres">
      <dgm:prSet presAssocID="{494890EE-C6E0-4AD9-8A13-6F866BE608AA}" presName="Triangle" presStyleLbl="alignNode1" presStyleIdx="1" presStyleCnt="5"/>
      <dgm:spPr/>
    </dgm:pt>
    <dgm:pt modelId="{84D21739-9A11-4C4D-9A90-501DA120285A}" type="pres">
      <dgm:prSet presAssocID="{F0A057F5-D8C6-49CD-A900-6EA5BF14665D}" presName="sibTrans" presStyleCnt="0"/>
      <dgm:spPr/>
    </dgm:pt>
    <dgm:pt modelId="{AF34373F-1C28-48ED-87D4-2B9448D3AB5D}" type="pres">
      <dgm:prSet presAssocID="{F0A057F5-D8C6-49CD-A900-6EA5BF14665D}" presName="space" presStyleCnt="0"/>
      <dgm:spPr/>
    </dgm:pt>
    <dgm:pt modelId="{9A6BA439-2F47-444D-AF98-BF13E4A77E74}" type="pres">
      <dgm:prSet presAssocID="{88ED2D20-023E-4300-B0FA-5D13530F2998}" presName="composite" presStyleCnt="0"/>
      <dgm:spPr/>
    </dgm:pt>
    <dgm:pt modelId="{E3E9F83A-4B12-475F-A87E-13DD7D1A510D}" type="pres">
      <dgm:prSet presAssocID="{88ED2D20-023E-4300-B0FA-5D13530F2998}" presName="LShape" presStyleLbl="alignNode1" presStyleIdx="2" presStyleCnt="5"/>
      <dgm:spPr/>
    </dgm:pt>
    <dgm:pt modelId="{8A9E7A9E-C184-4D0D-BC6B-FBB5EABB98AC}" type="pres">
      <dgm:prSet presAssocID="{88ED2D20-023E-4300-B0FA-5D13530F2998}" presName="ParentText" presStyleLbl="revTx" presStyleIdx="1" presStyleCnt="3">
        <dgm:presLayoutVars>
          <dgm:chMax val="0"/>
          <dgm:chPref val="0"/>
          <dgm:bulletEnabled val="1"/>
        </dgm:presLayoutVars>
      </dgm:prSet>
      <dgm:spPr/>
    </dgm:pt>
    <dgm:pt modelId="{C79CDB69-9F87-46FE-9BA7-606AA8BCE57B}" type="pres">
      <dgm:prSet presAssocID="{88ED2D20-023E-4300-B0FA-5D13530F2998}" presName="Triangle" presStyleLbl="alignNode1" presStyleIdx="3" presStyleCnt="5"/>
      <dgm:spPr/>
    </dgm:pt>
    <dgm:pt modelId="{03F863CB-C89E-4912-ADAD-62DC2720E424}" type="pres">
      <dgm:prSet presAssocID="{1D004819-1E45-4C58-B80B-EACD52058729}" presName="sibTrans" presStyleCnt="0"/>
      <dgm:spPr/>
    </dgm:pt>
    <dgm:pt modelId="{45666279-9B76-44B9-A1E0-1896BED18C64}" type="pres">
      <dgm:prSet presAssocID="{1D004819-1E45-4C58-B80B-EACD52058729}" presName="space" presStyleCnt="0"/>
      <dgm:spPr/>
    </dgm:pt>
    <dgm:pt modelId="{67947794-154F-48B5-8DD9-73D177B84B2F}" type="pres">
      <dgm:prSet presAssocID="{FDA07D15-CD62-4642-A252-3EF8F97A7D30}" presName="composite" presStyleCnt="0"/>
      <dgm:spPr/>
    </dgm:pt>
    <dgm:pt modelId="{0A6830EA-5452-4346-8CEE-44931047FEA1}" type="pres">
      <dgm:prSet presAssocID="{FDA07D15-CD62-4642-A252-3EF8F97A7D30}" presName="LShape" presStyleLbl="alignNode1" presStyleIdx="4" presStyleCnt="5"/>
      <dgm:spPr/>
    </dgm:pt>
    <dgm:pt modelId="{83795076-62B8-4C8D-A025-F0FCE4633FD7}" type="pres">
      <dgm:prSet presAssocID="{FDA07D15-CD62-4642-A252-3EF8F97A7D30}" presName="ParentText" presStyleLbl="revTx" presStyleIdx="2" presStyleCnt="3">
        <dgm:presLayoutVars>
          <dgm:chMax val="0"/>
          <dgm:chPref val="0"/>
          <dgm:bulletEnabled val="1"/>
        </dgm:presLayoutVars>
      </dgm:prSet>
      <dgm:spPr/>
    </dgm:pt>
  </dgm:ptLst>
  <dgm:cxnLst>
    <dgm:cxn modelId="{E3C3BF05-AEEB-407C-B9AB-12AA1492CCB5}" srcId="{80A21B5C-AE2B-4140-AE47-BA25120DEC58}" destId="{494890EE-C6E0-4AD9-8A13-6F866BE608AA}" srcOrd="0" destOrd="0" parTransId="{97555D37-81C7-4DA4-9C57-83D63F927363}" sibTransId="{F0A057F5-D8C6-49CD-A900-6EA5BF14665D}"/>
    <dgm:cxn modelId="{E3A8990A-C3C1-4C48-8B77-31840858AB78}" type="presOf" srcId="{80A21B5C-AE2B-4140-AE47-BA25120DEC58}" destId="{31B772A2-5B24-4B8A-A566-8CDFB16C96BB}" srcOrd="0" destOrd="0" presId="urn:microsoft.com/office/officeart/2009/3/layout/StepUpProcess"/>
    <dgm:cxn modelId="{60184960-B1E2-40DC-9A60-CE619FF7E5CB}" type="presOf" srcId="{FDA07D15-CD62-4642-A252-3EF8F97A7D30}" destId="{83795076-62B8-4C8D-A025-F0FCE4633FD7}" srcOrd="0" destOrd="0" presId="urn:microsoft.com/office/officeart/2009/3/layout/StepUpProcess"/>
    <dgm:cxn modelId="{DEDD8B76-8424-4A31-99FB-8B47B0D89C49}" type="presOf" srcId="{494890EE-C6E0-4AD9-8A13-6F866BE608AA}" destId="{9B460FC8-5C48-4CEA-B595-0B5B2840CD97}" srcOrd="0" destOrd="0" presId="urn:microsoft.com/office/officeart/2009/3/layout/StepUpProcess"/>
    <dgm:cxn modelId="{35050195-4C8B-46C4-AAE5-144673EC6C8C}" type="presOf" srcId="{88ED2D20-023E-4300-B0FA-5D13530F2998}" destId="{8A9E7A9E-C184-4D0D-BC6B-FBB5EABB98AC}" srcOrd="0" destOrd="0" presId="urn:microsoft.com/office/officeart/2009/3/layout/StepUpProcess"/>
    <dgm:cxn modelId="{5B1363E6-2AEC-4F10-A3F2-4490E2BB2E5F}" srcId="{80A21B5C-AE2B-4140-AE47-BA25120DEC58}" destId="{FDA07D15-CD62-4642-A252-3EF8F97A7D30}" srcOrd="2" destOrd="0" parTransId="{4CD87454-DC35-488B-97ED-3D562BDF2174}" sibTransId="{CDBCD647-B139-46D2-8199-487222433775}"/>
    <dgm:cxn modelId="{AF5B0FFC-DDCA-41B0-AACB-8F51C06EDB2B}" srcId="{80A21B5C-AE2B-4140-AE47-BA25120DEC58}" destId="{88ED2D20-023E-4300-B0FA-5D13530F2998}" srcOrd="1" destOrd="0" parTransId="{403CEE64-B297-48D3-941E-A0A456D78B9D}" sibTransId="{1D004819-1E45-4C58-B80B-EACD52058729}"/>
    <dgm:cxn modelId="{984A9637-CBB8-4B7E-BDEE-05B52DBD1C55}" type="presParOf" srcId="{31B772A2-5B24-4B8A-A566-8CDFB16C96BB}" destId="{7174A15B-7F3F-48C2-BE43-BEB4982CABFD}" srcOrd="0" destOrd="0" presId="urn:microsoft.com/office/officeart/2009/3/layout/StepUpProcess"/>
    <dgm:cxn modelId="{35FEB5F3-BF21-42A0-AAFC-8C0502BACE08}" type="presParOf" srcId="{7174A15B-7F3F-48C2-BE43-BEB4982CABFD}" destId="{1218BDAF-A178-416D-A727-7888C0753E94}" srcOrd="0" destOrd="0" presId="urn:microsoft.com/office/officeart/2009/3/layout/StepUpProcess"/>
    <dgm:cxn modelId="{E63D5E47-1859-42E2-9FA1-5D8BA1FBEC12}" type="presParOf" srcId="{7174A15B-7F3F-48C2-BE43-BEB4982CABFD}" destId="{9B460FC8-5C48-4CEA-B595-0B5B2840CD97}" srcOrd="1" destOrd="0" presId="urn:microsoft.com/office/officeart/2009/3/layout/StepUpProcess"/>
    <dgm:cxn modelId="{8CCA5958-8218-4AE0-A806-671824DA0293}" type="presParOf" srcId="{7174A15B-7F3F-48C2-BE43-BEB4982CABFD}" destId="{6EBF270A-9CCF-42D7-A802-E60565556BA9}" srcOrd="2" destOrd="0" presId="urn:microsoft.com/office/officeart/2009/3/layout/StepUpProcess"/>
    <dgm:cxn modelId="{37CC2DAD-A850-42DE-A70E-6950DD59E4CF}" type="presParOf" srcId="{31B772A2-5B24-4B8A-A566-8CDFB16C96BB}" destId="{84D21739-9A11-4C4D-9A90-501DA120285A}" srcOrd="1" destOrd="0" presId="urn:microsoft.com/office/officeart/2009/3/layout/StepUpProcess"/>
    <dgm:cxn modelId="{AB94490A-13E5-4D20-9DC3-1552A8E320F1}" type="presParOf" srcId="{84D21739-9A11-4C4D-9A90-501DA120285A}" destId="{AF34373F-1C28-48ED-87D4-2B9448D3AB5D}" srcOrd="0" destOrd="0" presId="urn:microsoft.com/office/officeart/2009/3/layout/StepUpProcess"/>
    <dgm:cxn modelId="{27639CA2-4DF8-420B-A956-A56A69F65D5E}" type="presParOf" srcId="{31B772A2-5B24-4B8A-A566-8CDFB16C96BB}" destId="{9A6BA439-2F47-444D-AF98-BF13E4A77E74}" srcOrd="2" destOrd="0" presId="urn:microsoft.com/office/officeart/2009/3/layout/StepUpProcess"/>
    <dgm:cxn modelId="{90294E19-8ACC-4F77-A03B-9277DEDE00D5}" type="presParOf" srcId="{9A6BA439-2F47-444D-AF98-BF13E4A77E74}" destId="{E3E9F83A-4B12-475F-A87E-13DD7D1A510D}" srcOrd="0" destOrd="0" presId="urn:microsoft.com/office/officeart/2009/3/layout/StepUpProcess"/>
    <dgm:cxn modelId="{C7AFF17F-68D4-409A-A804-3303C516D68F}" type="presParOf" srcId="{9A6BA439-2F47-444D-AF98-BF13E4A77E74}" destId="{8A9E7A9E-C184-4D0D-BC6B-FBB5EABB98AC}" srcOrd="1" destOrd="0" presId="urn:microsoft.com/office/officeart/2009/3/layout/StepUpProcess"/>
    <dgm:cxn modelId="{68203626-0B61-4E85-BA49-B16D9302B551}" type="presParOf" srcId="{9A6BA439-2F47-444D-AF98-BF13E4A77E74}" destId="{C79CDB69-9F87-46FE-9BA7-606AA8BCE57B}" srcOrd="2" destOrd="0" presId="urn:microsoft.com/office/officeart/2009/3/layout/StepUpProcess"/>
    <dgm:cxn modelId="{1FC4B231-6306-4749-B828-EB643F47C920}" type="presParOf" srcId="{31B772A2-5B24-4B8A-A566-8CDFB16C96BB}" destId="{03F863CB-C89E-4912-ADAD-62DC2720E424}" srcOrd="3" destOrd="0" presId="urn:microsoft.com/office/officeart/2009/3/layout/StepUpProcess"/>
    <dgm:cxn modelId="{43664182-B5B4-4276-B793-15358D22C19E}" type="presParOf" srcId="{03F863CB-C89E-4912-ADAD-62DC2720E424}" destId="{45666279-9B76-44B9-A1E0-1896BED18C64}" srcOrd="0" destOrd="0" presId="urn:microsoft.com/office/officeart/2009/3/layout/StepUpProcess"/>
    <dgm:cxn modelId="{B525F753-F138-488C-BE21-2636A247A9F6}" type="presParOf" srcId="{31B772A2-5B24-4B8A-A566-8CDFB16C96BB}" destId="{67947794-154F-48B5-8DD9-73D177B84B2F}" srcOrd="4" destOrd="0" presId="urn:microsoft.com/office/officeart/2009/3/layout/StepUpProcess"/>
    <dgm:cxn modelId="{5142EBD5-291E-476F-B871-13C4E6A9513E}" type="presParOf" srcId="{67947794-154F-48B5-8DD9-73D177B84B2F}" destId="{0A6830EA-5452-4346-8CEE-44931047FEA1}" srcOrd="0" destOrd="0" presId="urn:microsoft.com/office/officeart/2009/3/layout/StepUpProcess"/>
    <dgm:cxn modelId="{DD397A95-9314-4963-A8DF-88D6CD5E36F6}" type="presParOf" srcId="{67947794-154F-48B5-8DD9-73D177B84B2F}" destId="{83795076-62B8-4C8D-A025-F0FCE4633FD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A840FB4-97C1-43D8-A0A4-22BCE979F0E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zh-CN" altLang="en-US"/>
        </a:p>
      </dgm:t>
    </dgm:pt>
    <dgm:pt modelId="{29D24542-E980-4D4D-ADB2-F487D47811AE}">
      <dgm:prSet phldrT="[文本]"/>
      <dgm:spPr/>
      <dgm:t>
        <a:bodyPr/>
        <a:lstStyle/>
        <a:p>
          <a:r>
            <a:rPr lang="zh-CN" altLang="en-US" dirty="0">
              <a:latin typeface="华文新魏" panose="02010800040101010101" pitchFamily="2" charset="-122"/>
              <a:ea typeface="华文新魏" panose="02010800040101010101" pitchFamily="2" charset="-122"/>
            </a:rPr>
            <a:t>招标</a:t>
          </a:r>
        </a:p>
      </dgm:t>
    </dgm:pt>
    <dgm:pt modelId="{3C066692-1670-45AF-958E-8BC26FCE5AB2}" type="parTrans" cxnId="{AAA4D4F5-9FC6-4935-A031-C6A286EE3FC5}">
      <dgm:prSet/>
      <dgm:spPr/>
      <dgm:t>
        <a:bodyPr/>
        <a:lstStyle/>
        <a:p>
          <a:endParaRPr lang="zh-CN" altLang="en-US">
            <a:latin typeface="华文新魏" panose="02010800040101010101" pitchFamily="2" charset="-122"/>
            <a:ea typeface="华文新魏" panose="02010800040101010101" pitchFamily="2" charset="-122"/>
          </a:endParaRPr>
        </a:p>
      </dgm:t>
    </dgm:pt>
    <dgm:pt modelId="{7B56899E-9F88-44A4-8DD2-7291A277C912}" type="sibTrans" cxnId="{AAA4D4F5-9FC6-4935-A031-C6A286EE3FC5}">
      <dgm:prSet/>
      <dgm:spPr/>
      <dgm:t>
        <a:bodyPr/>
        <a:lstStyle/>
        <a:p>
          <a:endParaRPr lang="zh-CN" altLang="en-US">
            <a:latin typeface="华文新魏" panose="02010800040101010101" pitchFamily="2" charset="-122"/>
            <a:ea typeface="华文新魏" panose="02010800040101010101" pitchFamily="2" charset="-122"/>
          </a:endParaRPr>
        </a:p>
      </dgm:t>
    </dgm:pt>
    <dgm:pt modelId="{FFC57862-D8D2-46B0-960F-7AC2A619CF15}">
      <dgm:prSet phldrT="[文本]"/>
      <dgm:spPr/>
      <dgm:t>
        <a:bodyPr/>
        <a:lstStyle/>
        <a:p>
          <a:r>
            <a:rPr lang="zh-CN" altLang="en-US" dirty="0">
              <a:latin typeface="华文新魏" panose="02010800040101010101" pitchFamily="2" charset="-122"/>
              <a:ea typeface="华文新魏" panose="02010800040101010101" pitchFamily="2" charset="-122"/>
            </a:rPr>
            <a:t>投标</a:t>
          </a:r>
        </a:p>
      </dgm:t>
    </dgm:pt>
    <dgm:pt modelId="{C65B79E2-FF56-4802-8490-2A80F80EB757}" type="parTrans" cxnId="{8DAC1952-1267-42EF-A4CE-4AA924C80BE4}">
      <dgm:prSet/>
      <dgm:spPr/>
      <dgm:t>
        <a:bodyPr/>
        <a:lstStyle/>
        <a:p>
          <a:endParaRPr lang="zh-CN" altLang="en-US">
            <a:latin typeface="华文新魏" panose="02010800040101010101" pitchFamily="2" charset="-122"/>
            <a:ea typeface="华文新魏" panose="02010800040101010101" pitchFamily="2" charset="-122"/>
          </a:endParaRPr>
        </a:p>
      </dgm:t>
    </dgm:pt>
    <dgm:pt modelId="{228BF0E9-034B-4965-8CAA-D1C31EEC9661}" type="sibTrans" cxnId="{8DAC1952-1267-42EF-A4CE-4AA924C80BE4}">
      <dgm:prSet/>
      <dgm:spPr/>
      <dgm:t>
        <a:bodyPr/>
        <a:lstStyle/>
        <a:p>
          <a:endParaRPr lang="zh-CN" altLang="en-US">
            <a:latin typeface="华文新魏" panose="02010800040101010101" pitchFamily="2" charset="-122"/>
            <a:ea typeface="华文新魏" panose="02010800040101010101" pitchFamily="2" charset="-122"/>
          </a:endParaRPr>
        </a:p>
      </dgm:t>
    </dgm:pt>
    <dgm:pt modelId="{D44F11D3-5E27-4B77-A6BF-AC4E27E27A51}">
      <dgm:prSet phldrT="[文本]"/>
      <dgm:spPr/>
      <dgm:t>
        <a:bodyPr/>
        <a:lstStyle/>
        <a:p>
          <a:r>
            <a:rPr lang="zh-CN" altLang="en-US" dirty="0">
              <a:latin typeface="华文新魏" panose="02010800040101010101" pitchFamily="2" charset="-122"/>
              <a:ea typeface="华文新魏" panose="02010800040101010101" pitchFamily="2" charset="-122"/>
            </a:rPr>
            <a:t>开标</a:t>
          </a:r>
        </a:p>
      </dgm:t>
    </dgm:pt>
    <dgm:pt modelId="{2F9339A3-F700-4E6E-9CC5-13B3B3860A0D}" type="parTrans" cxnId="{35494D30-D6B7-48AC-8A9D-3BECE0692235}">
      <dgm:prSet/>
      <dgm:spPr/>
      <dgm:t>
        <a:bodyPr/>
        <a:lstStyle/>
        <a:p>
          <a:endParaRPr lang="zh-CN" altLang="en-US">
            <a:latin typeface="华文新魏" panose="02010800040101010101" pitchFamily="2" charset="-122"/>
            <a:ea typeface="华文新魏" panose="02010800040101010101" pitchFamily="2" charset="-122"/>
          </a:endParaRPr>
        </a:p>
      </dgm:t>
    </dgm:pt>
    <dgm:pt modelId="{27B63CE8-A9FC-4400-A8C9-C7F9C3F7C744}" type="sibTrans" cxnId="{35494D30-D6B7-48AC-8A9D-3BECE0692235}">
      <dgm:prSet/>
      <dgm:spPr/>
      <dgm:t>
        <a:bodyPr/>
        <a:lstStyle/>
        <a:p>
          <a:endParaRPr lang="zh-CN" altLang="en-US">
            <a:latin typeface="华文新魏" panose="02010800040101010101" pitchFamily="2" charset="-122"/>
            <a:ea typeface="华文新魏" panose="02010800040101010101" pitchFamily="2" charset="-122"/>
          </a:endParaRPr>
        </a:p>
      </dgm:t>
    </dgm:pt>
    <dgm:pt modelId="{10AD019A-9B73-40A0-88D8-FE89F29DFD87}">
      <dgm:prSet phldrT="[文本]"/>
      <dgm:spPr/>
      <dgm:t>
        <a:bodyPr/>
        <a:lstStyle/>
        <a:p>
          <a:r>
            <a:rPr lang="zh-CN" altLang="en-US" dirty="0">
              <a:latin typeface="华文新魏" panose="02010800040101010101" pitchFamily="2" charset="-122"/>
              <a:ea typeface="华文新魏" panose="02010800040101010101" pitchFamily="2" charset="-122"/>
            </a:rPr>
            <a:t>评标</a:t>
          </a:r>
        </a:p>
      </dgm:t>
    </dgm:pt>
    <dgm:pt modelId="{80E47DE5-70FF-45FC-B9AA-911F45863093}" type="parTrans" cxnId="{62FE6BE8-92E2-4453-9097-C876FD13DDF8}">
      <dgm:prSet/>
      <dgm:spPr/>
      <dgm:t>
        <a:bodyPr/>
        <a:lstStyle/>
        <a:p>
          <a:endParaRPr lang="zh-CN" altLang="en-US">
            <a:latin typeface="华文新魏" panose="02010800040101010101" pitchFamily="2" charset="-122"/>
            <a:ea typeface="华文新魏" panose="02010800040101010101" pitchFamily="2" charset="-122"/>
          </a:endParaRPr>
        </a:p>
      </dgm:t>
    </dgm:pt>
    <dgm:pt modelId="{ECDEB9B3-15D9-460A-A9C0-8D7E56664DFC}" type="sibTrans" cxnId="{62FE6BE8-92E2-4453-9097-C876FD13DDF8}">
      <dgm:prSet/>
      <dgm:spPr/>
      <dgm:t>
        <a:bodyPr/>
        <a:lstStyle/>
        <a:p>
          <a:endParaRPr lang="zh-CN" altLang="en-US">
            <a:latin typeface="华文新魏" panose="02010800040101010101" pitchFamily="2" charset="-122"/>
            <a:ea typeface="华文新魏" panose="02010800040101010101" pitchFamily="2" charset="-122"/>
          </a:endParaRPr>
        </a:p>
      </dgm:t>
    </dgm:pt>
    <dgm:pt modelId="{76350E79-E633-4726-989E-FB858CBDCF16}">
      <dgm:prSet phldrT="[文本]"/>
      <dgm:spPr/>
      <dgm:t>
        <a:bodyPr/>
        <a:lstStyle/>
        <a:p>
          <a:r>
            <a:rPr lang="zh-CN" altLang="en-US" dirty="0">
              <a:latin typeface="华文新魏" panose="02010800040101010101" pitchFamily="2" charset="-122"/>
              <a:ea typeface="华文新魏" panose="02010800040101010101" pitchFamily="2" charset="-122"/>
            </a:rPr>
            <a:t>中标</a:t>
          </a:r>
        </a:p>
      </dgm:t>
    </dgm:pt>
    <dgm:pt modelId="{665C15B6-B7A8-4918-B583-C47C42CCB507}" type="parTrans" cxnId="{D8C16E8D-2A5E-406F-A42D-56D076EE842D}">
      <dgm:prSet/>
      <dgm:spPr/>
      <dgm:t>
        <a:bodyPr/>
        <a:lstStyle/>
        <a:p>
          <a:endParaRPr lang="zh-CN" altLang="en-US">
            <a:latin typeface="华文新魏" panose="02010800040101010101" pitchFamily="2" charset="-122"/>
            <a:ea typeface="华文新魏" panose="02010800040101010101" pitchFamily="2" charset="-122"/>
          </a:endParaRPr>
        </a:p>
      </dgm:t>
    </dgm:pt>
    <dgm:pt modelId="{9B792DF0-7F64-49FA-AFB5-E0CDF34B8E5D}" type="sibTrans" cxnId="{D8C16E8D-2A5E-406F-A42D-56D076EE842D}">
      <dgm:prSet/>
      <dgm:spPr/>
      <dgm:t>
        <a:bodyPr/>
        <a:lstStyle/>
        <a:p>
          <a:endParaRPr lang="zh-CN" altLang="en-US">
            <a:latin typeface="华文新魏" panose="02010800040101010101" pitchFamily="2" charset="-122"/>
            <a:ea typeface="华文新魏" panose="02010800040101010101" pitchFamily="2" charset="-122"/>
          </a:endParaRPr>
        </a:p>
      </dgm:t>
    </dgm:pt>
    <dgm:pt modelId="{C6A2E0B4-8E16-49AF-A2FE-6084C82F6C2C}">
      <dgm:prSet phldrT="[文本]"/>
      <dgm:spPr/>
      <dgm:t>
        <a:bodyPr/>
        <a:lstStyle/>
        <a:p>
          <a:r>
            <a:rPr lang="zh-CN" altLang="en-US" dirty="0">
              <a:latin typeface="华文新魏" panose="02010800040101010101" pitchFamily="2" charset="-122"/>
              <a:ea typeface="华文新魏" panose="02010800040101010101" pitchFamily="2" charset="-122"/>
            </a:rPr>
            <a:t>合同</a:t>
          </a:r>
        </a:p>
      </dgm:t>
    </dgm:pt>
    <dgm:pt modelId="{CD557F9F-F9CE-4B1F-9120-9A8C31D25284}" type="parTrans" cxnId="{137FFFEF-CC9E-4F9C-BBFF-30B8CB718FB7}">
      <dgm:prSet/>
      <dgm:spPr/>
      <dgm:t>
        <a:bodyPr/>
        <a:lstStyle/>
        <a:p>
          <a:endParaRPr lang="zh-CN" altLang="en-US">
            <a:latin typeface="华文新魏" panose="02010800040101010101" pitchFamily="2" charset="-122"/>
            <a:ea typeface="华文新魏" panose="02010800040101010101" pitchFamily="2" charset="-122"/>
          </a:endParaRPr>
        </a:p>
      </dgm:t>
    </dgm:pt>
    <dgm:pt modelId="{A2CA3E18-2819-4685-949B-D6E1BBF5A176}" type="sibTrans" cxnId="{137FFFEF-CC9E-4F9C-BBFF-30B8CB718FB7}">
      <dgm:prSet/>
      <dgm:spPr/>
      <dgm:t>
        <a:bodyPr/>
        <a:lstStyle/>
        <a:p>
          <a:endParaRPr lang="zh-CN" altLang="en-US">
            <a:latin typeface="华文新魏" panose="02010800040101010101" pitchFamily="2" charset="-122"/>
            <a:ea typeface="华文新魏" panose="02010800040101010101" pitchFamily="2" charset="-122"/>
          </a:endParaRPr>
        </a:p>
      </dgm:t>
    </dgm:pt>
    <dgm:pt modelId="{532E46A2-6132-4278-B18A-845AE3863D83}" type="pres">
      <dgm:prSet presAssocID="{EA840FB4-97C1-43D8-A0A4-22BCE979F0E5}" presName="diagram" presStyleCnt="0">
        <dgm:presLayoutVars>
          <dgm:dir/>
          <dgm:resizeHandles val="exact"/>
        </dgm:presLayoutVars>
      </dgm:prSet>
      <dgm:spPr/>
    </dgm:pt>
    <dgm:pt modelId="{1563DAC7-BAD4-4F9C-B67C-C060157F986E}" type="pres">
      <dgm:prSet presAssocID="{29D24542-E980-4D4D-ADB2-F487D47811AE}" presName="node" presStyleLbl="node1" presStyleIdx="0" presStyleCnt="6">
        <dgm:presLayoutVars>
          <dgm:bulletEnabled val="1"/>
        </dgm:presLayoutVars>
      </dgm:prSet>
      <dgm:spPr/>
    </dgm:pt>
    <dgm:pt modelId="{84B267F2-27A9-42F2-9926-8BE911E085E2}" type="pres">
      <dgm:prSet presAssocID="{7B56899E-9F88-44A4-8DD2-7291A277C912}" presName="sibTrans" presStyleLbl="sibTrans2D1" presStyleIdx="0" presStyleCnt="5"/>
      <dgm:spPr/>
    </dgm:pt>
    <dgm:pt modelId="{2CC957CF-AF65-4E98-892F-14A1E3A479C0}" type="pres">
      <dgm:prSet presAssocID="{7B56899E-9F88-44A4-8DD2-7291A277C912}" presName="connectorText" presStyleLbl="sibTrans2D1" presStyleIdx="0" presStyleCnt="5"/>
      <dgm:spPr/>
    </dgm:pt>
    <dgm:pt modelId="{920949DB-6537-4D81-AEC0-DA521EF07DED}" type="pres">
      <dgm:prSet presAssocID="{FFC57862-D8D2-46B0-960F-7AC2A619CF15}" presName="node" presStyleLbl="node1" presStyleIdx="1" presStyleCnt="6">
        <dgm:presLayoutVars>
          <dgm:bulletEnabled val="1"/>
        </dgm:presLayoutVars>
      </dgm:prSet>
      <dgm:spPr/>
    </dgm:pt>
    <dgm:pt modelId="{8FA584A8-85A3-42B6-A4D1-7B24D1AE5885}" type="pres">
      <dgm:prSet presAssocID="{228BF0E9-034B-4965-8CAA-D1C31EEC9661}" presName="sibTrans" presStyleLbl="sibTrans2D1" presStyleIdx="1" presStyleCnt="5"/>
      <dgm:spPr/>
    </dgm:pt>
    <dgm:pt modelId="{FBA79D29-E40B-4904-B621-BEE1AA0FBFA4}" type="pres">
      <dgm:prSet presAssocID="{228BF0E9-034B-4965-8CAA-D1C31EEC9661}" presName="connectorText" presStyleLbl="sibTrans2D1" presStyleIdx="1" presStyleCnt="5"/>
      <dgm:spPr/>
    </dgm:pt>
    <dgm:pt modelId="{61C165EC-D589-469F-A3BA-29070E7C219B}" type="pres">
      <dgm:prSet presAssocID="{D44F11D3-5E27-4B77-A6BF-AC4E27E27A51}" presName="node" presStyleLbl="node1" presStyleIdx="2" presStyleCnt="6">
        <dgm:presLayoutVars>
          <dgm:bulletEnabled val="1"/>
        </dgm:presLayoutVars>
      </dgm:prSet>
      <dgm:spPr/>
    </dgm:pt>
    <dgm:pt modelId="{A57CA6D2-D91D-484F-A231-5394734AEE6A}" type="pres">
      <dgm:prSet presAssocID="{27B63CE8-A9FC-4400-A8C9-C7F9C3F7C744}" presName="sibTrans" presStyleLbl="sibTrans2D1" presStyleIdx="2" presStyleCnt="5"/>
      <dgm:spPr/>
    </dgm:pt>
    <dgm:pt modelId="{F43C3F93-D63B-4A3F-A9D1-C4B9FF64D281}" type="pres">
      <dgm:prSet presAssocID="{27B63CE8-A9FC-4400-A8C9-C7F9C3F7C744}" presName="connectorText" presStyleLbl="sibTrans2D1" presStyleIdx="2" presStyleCnt="5"/>
      <dgm:spPr/>
    </dgm:pt>
    <dgm:pt modelId="{6BCA798D-AEB6-42A3-B771-7B63F75A95F0}" type="pres">
      <dgm:prSet presAssocID="{10AD019A-9B73-40A0-88D8-FE89F29DFD87}" presName="node" presStyleLbl="node1" presStyleIdx="3" presStyleCnt="6">
        <dgm:presLayoutVars>
          <dgm:bulletEnabled val="1"/>
        </dgm:presLayoutVars>
      </dgm:prSet>
      <dgm:spPr/>
    </dgm:pt>
    <dgm:pt modelId="{0A1A45AD-9875-49E4-A5D1-505A2686CD8C}" type="pres">
      <dgm:prSet presAssocID="{ECDEB9B3-15D9-460A-A9C0-8D7E56664DFC}" presName="sibTrans" presStyleLbl="sibTrans2D1" presStyleIdx="3" presStyleCnt="5"/>
      <dgm:spPr/>
    </dgm:pt>
    <dgm:pt modelId="{225FB83D-22E9-43B1-9651-963424B3C220}" type="pres">
      <dgm:prSet presAssocID="{ECDEB9B3-15D9-460A-A9C0-8D7E56664DFC}" presName="connectorText" presStyleLbl="sibTrans2D1" presStyleIdx="3" presStyleCnt="5"/>
      <dgm:spPr/>
    </dgm:pt>
    <dgm:pt modelId="{16EE7285-B8F8-48A6-AA07-0EC3BF5F6143}" type="pres">
      <dgm:prSet presAssocID="{76350E79-E633-4726-989E-FB858CBDCF16}" presName="node" presStyleLbl="node1" presStyleIdx="4" presStyleCnt="6">
        <dgm:presLayoutVars>
          <dgm:bulletEnabled val="1"/>
        </dgm:presLayoutVars>
      </dgm:prSet>
      <dgm:spPr/>
    </dgm:pt>
    <dgm:pt modelId="{4B1E9049-4DFE-48E5-A26C-9FF48243B18A}" type="pres">
      <dgm:prSet presAssocID="{9B792DF0-7F64-49FA-AFB5-E0CDF34B8E5D}" presName="sibTrans" presStyleLbl="sibTrans2D1" presStyleIdx="4" presStyleCnt="5"/>
      <dgm:spPr/>
    </dgm:pt>
    <dgm:pt modelId="{EBF1C87A-8A14-4C21-A3FF-A1F8543F824B}" type="pres">
      <dgm:prSet presAssocID="{9B792DF0-7F64-49FA-AFB5-E0CDF34B8E5D}" presName="connectorText" presStyleLbl="sibTrans2D1" presStyleIdx="4" presStyleCnt="5"/>
      <dgm:spPr/>
    </dgm:pt>
    <dgm:pt modelId="{9993889D-6E99-442C-B159-7B72B01EAECF}" type="pres">
      <dgm:prSet presAssocID="{C6A2E0B4-8E16-49AF-A2FE-6084C82F6C2C}" presName="node" presStyleLbl="node1" presStyleIdx="5" presStyleCnt="6">
        <dgm:presLayoutVars>
          <dgm:bulletEnabled val="1"/>
        </dgm:presLayoutVars>
      </dgm:prSet>
      <dgm:spPr/>
    </dgm:pt>
  </dgm:ptLst>
  <dgm:cxnLst>
    <dgm:cxn modelId="{336A8E04-DD82-4434-83D3-24231A29B3BE}" type="presOf" srcId="{9B792DF0-7F64-49FA-AFB5-E0CDF34B8E5D}" destId="{EBF1C87A-8A14-4C21-A3FF-A1F8543F824B}" srcOrd="1" destOrd="0" presId="urn:microsoft.com/office/officeart/2005/8/layout/process5"/>
    <dgm:cxn modelId="{04606607-F0B3-4E56-89F3-78A0E19BD9B8}" type="presOf" srcId="{7B56899E-9F88-44A4-8DD2-7291A277C912}" destId="{84B267F2-27A9-42F2-9926-8BE911E085E2}" srcOrd="0" destOrd="0" presId="urn:microsoft.com/office/officeart/2005/8/layout/process5"/>
    <dgm:cxn modelId="{3DAA1126-B524-4BC2-B751-DC17FFA420FA}" type="presOf" srcId="{29D24542-E980-4D4D-ADB2-F487D47811AE}" destId="{1563DAC7-BAD4-4F9C-B67C-C060157F986E}" srcOrd="0" destOrd="0" presId="urn:microsoft.com/office/officeart/2005/8/layout/process5"/>
    <dgm:cxn modelId="{C8B7802E-00E7-4FA9-A89A-1A41C1D5317C}" type="presOf" srcId="{D44F11D3-5E27-4B77-A6BF-AC4E27E27A51}" destId="{61C165EC-D589-469F-A3BA-29070E7C219B}" srcOrd="0" destOrd="0" presId="urn:microsoft.com/office/officeart/2005/8/layout/process5"/>
    <dgm:cxn modelId="{35494D30-D6B7-48AC-8A9D-3BECE0692235}" srcId="{EA840FB4-97C1-43D8-A0A4-22BCE979F0E5}" destId="{D44F11D3-5E27-4B77-A6BF-AC4E27E27A51}" srcOrd="2" destOrd="0" parTransId="{2F9339A3-F700-4E6E-9CC5-13B3B3860A0D}" sibTransId="{27B63CE8-A9FC-4400-A8C9-C7F9C3F7C744}"/>
    <dgm:cxn modelId="{8F3E8A4B-4A41-4755-B54A-4096C915599D}" type="presOf" srcId="{ECDEB9B3-15D9-460A-A9C0-8D7E56664DFC}" destId="{225FB83D-22E9-43B1-9651-963424B3C220}" srcOrd="1" destOrd="0" presId="urn:microsoft.com/office/officeart/2005/8/layout/process5"/>
    <dgm:cxn modelId="{4A33D96E-2B36-4521-AC46-AFBC61DB6075}" type="presOf" srcId="{10AD019A-9B73-40A0-88D8-FE89F29DFD87}" destId="{6BCA798D-AEB6-42A3-B771-7B63F75A95F0}" srcOrd="0" destOrd="0" presId="urn:microsoft.com/office/officeart/2005/8/layout/process5"/>
    <dgm:cxn modelId="{8DAC1952-1267-42EF-A4CE-4AA924C80BE4}" srcId="{EA840FB4-97C1-43D8-A0A4-22BCE979F0E5}" destId="{FFC57862-D8D2-46B0-960F-7AC2A619CF15}" srcOrd="1" destOrd="0" parTransId="{C65B79E2-FF56-4802-8490-2A80F80EB757}" sibTransId="{228BF0E9-034B-4965-8CAA-D1C31EEC9661}"/>
    <dgm:cxn modelId="{22F33B52-99DB-417A-B1E4-8246BD516943}" type="presOf" srcId="{9B792DF0-7F64-49FA-AFB5-E0CDF34B8E5D}" destId="{4B1E9049-4DFE-48E5-A26C-9FF48243B18A}" srcOrd="0" destOrd="0" presId="urn:microsoft.com/office/officeart/2005/8/layout/process5"/>
    <dgm:cxn modelId="{0FD6A87C-6D34-4876-847D-F786BF70BC7D}" type="presOf" srcId="{228BF0E9-034B-4965-8CAA-D1C31EEC9661}" destId="{8FA584A8-85A3-42B6-A4D1-7B24D1AE5885}" srcOrd="0" destOrd="0" presId="urn:microsoft.com/office/officeart/2005/8/layout/process5"/>
    <dgm:cxn modelId="{5C104E7D-BB22-49C9-8E99-CA0F75C68CFB}" type="presOf" srcId="{27B63CE8-A9FC-4400-A8C9-C7F9C3F7C744}" destId="{F43C3F93-D63B-4A3F-A9D1-C4B9FF64D281}" srcOrd="1" destOrd="0" presId="urn:microsoft.com/office/officeart/2005/8/layout/process5"/>
    <dgm:cxn modelId="{D8C16E8D-2A5E-406F-A42D-56D076EE842D}" srcId="{EA840FB4-97C1-43D8-A0A4-22BCE979F0E5}" destId="{76350E79-E633-4726-989E-FB858CBDCF16}" srcOrd="4" destOrd="0" parTransId="{665C15B6-B7A8-4918-B583-C47C42CCB507}" sibTransId="{9B792DF0-7F64-49FA-AFB5-E0CDF34B8E5D}"/>
    <dgm:cxn modelId="{3425199D-2B18-4A66-91B8-14CA31EEBCA5}" type="presOf" srcId="{ECDEB9B3-15D9-460A-A9C0-8D7E56664DFC}" destId="{0A1A45AD-9875-49E4-A5D1-505A2686CD8C}" srcOrd="0" destOrd="0" presId="urn:microsoft.com/office/officeart/2005/8/layout/process5"/>
    <dgm:cxn modelId="{9A9FC0B2-37A0-48B7-852B-C18620A68EC7}" type="presOf" srcId="{27B63CE8-A9FC-4400-A8C9-C7F9C3F7C744}" destId="{A57CA6D2-D91D-484F-A231-5394734AEE6A}" srcOrd="0" destOrd="0" presId="urn:microsoft.com/office/officeart/2005/8/layout/process5"/>
    <dgm:cxn modelId="{000BE6B6-233F-44D0-AF41-B8939AED7F9D}" type="presOf" srcId="{7B56899E-9F88-44A4-8DD2-7291A277C912}" destId="{2CC957CF-AF65-4E98-892F-14A1E3A479C0}" srcOrd="1" destOrd="0" presId="urn:microsoft.com/office/officeart/2005/8/layout/process5"/>
    <dgm:cxn modelId="{38B7F7BF-AA95-4D52-A912-CCE84550352E}" type="presOf" srcId="{228BF0E9-034B-4965-8CAA-D1C31EEC9661}" destId="{FBA79D29-E40B-4904-B621-BEE1AA0FBFA4}" srcOrd="1" destOrd="0" presId="urn:microsoft.com/office/officeart/2005/8/layout/process5"/>
    <dgm:cxn modelId="{57D89AC6-DB04-4FDF-ACD4-4744A6B3D072}" type="presOf" srcId="{FFC57862-D8D2-46B0-960F-7AC2A619CF15}" destId="{920949DB-6537-4D81-AEC0-DA521EF07DED}" srcOrd="0" destOrd="0" presId="urn:microsoft.com/office/officeart/2005/8/layout/process5"/>
    <dgm:cxn modelId="{8B27DFD0-6900-4C9A-871C-E5BFE497FC7F}" type="presOf" srcId="{C6A2E0B4-8E16-49AF-A2FE-6084C82F6C2C}" destId="{9993889D-6E99-442C-B159-7B72B01EAECF}" srcOrd="0" destOrd="0" presId="urn:microsoft.com/office/officeart/2005/8/layout/process5"/>
    <dgm:cxn modelId="{AC2714D4-FE3A-4CEA-9CEB-AD82A50C3C01}" type="presOf" srcId="{EA840FB4-97C1-43D8-A0A4-22BCE979F0E5}" destId="{532E46A2-6132-4278-B18A-845AE3863D83}" srcOrd="0" destOrd="0" presId="urn:microsoft.com/office/officeart/2005/8/layout/process5"/>
    <dgm:cxn modelId="{62FE6BE8-92E2-4453-9097-C876FD13DDF8}" srcId="{EA840FB4-97C1-43D8-A0A4-22BCE979F0E5}" destId="{10AD019A-9B73-40A0-88D8-FE89F29DFD87}" srcOrd="3" destOrd="0" parTransId="{80E47DE5-70FF-45FC-B9AA-911F45863093}" sibTransId="{ECDEB9B3-15D9-460A-A9C0-8D7E56664DFC}"/>
    <dgm:cxn modelId="{E632B8E9-74F4-462D-AEA3-D99477C435B5}" type="presOf" srcId="{76350E79-E633-4726-989E-FB858CBDCF16}" destId="{16EE7285-B8F8-48A6-AA07-0EC3BF5F6143}" srcOrd="0" destOrd="0" presId="urn:microsoft.com/office/officeart/2005/8/layout/process5"/>
    <dgm:cxn modelId="{137FFFEF-CC9E-4F9C-BBFF-30B8CB718FB7}" srcId="{EA840FB4-97C1-43D8-A0A4-22BCE979F0E5}" destId="{C6A2E0B4-8E16-49AF-A2FE-6084C82F6C2C}" srcOrd="5" destOrd="0" parTransId="{CD557F9F-F9CE-4B1F-9120-9A8C31D25284}" sibTransId="{A2CA3E18-2819-4685-949B-D6E1BBF5A176}"/>
    <dgm:cxn modelId="{AAA4D4F5-9FC6-4935-A031-C6A286EE3FC5}" srcId="{EA840FB4-97C1-43D8-A0A4-22BCE979F0E5}" destId="{29D24542-E980-4D4D-ADB2-F487D47811AE}" srcOrd="0" destOrd="0" parTransId="{3C066692-1670-45AF-958E-8BC26FCE5AB2}" sibTransId="{7B56899E-9F88-44A4-8DD2-7291A277C912}"/>
    <dgm:cxn modelId="{FD867441-D0A0-4901-9BDC-48F9FEB0D3A6}" type="presParOf" srcId="{532E46A2-6132-4278-B18A-845AE3863D83}" destId="{1563DAC7-BAD4-4F9C-B67C-C060157F986E}" srcOrd="0" destOrd="0" presId="urn:microsoft.com/office/officeart/2005/8/layout/process5"/>
    <dgm:cxn modelId="{C4069FE2-F27C-45F1-A4DC-08AC7AB3D6DD}" type="presParOf" srcId="{532E46A2-6132-4278-B18A-845AE3863D83}" destId="{84B267F2-27A9-42F2-9926-8BE911E085E2}" srcOrd="1" destOrd="0" presId="urn:microsoft.com/office/officeart/2005/8/layout/process5"/>
    <dgm:cxn modelId="{2075AF47-C9C2-4A2E-96AF-F473A826F544}" type="presParOf" srcId="{84B267F2-27A9-42F2-9926-8BE911E085E2}" destId="{2CC957CF-AF65-4E98-892F-14A1E3A479C0}" srcOrd="0" destOrd="0" presId="urn:microsoft.com/office/officeart/2005/8/layout/process5"/>
    <dgm:cxn modelId="{97496F1A-09C0-4BD7-A229-F65B44EA90A6}" type="presParOf" srcId="{532E46A2-6132-4278-B18A-845AE3863D83}" destId="{920949DB-6537-4D81-AEC0-DA521EF07DED}" srcOrd="2" destOrd="0" presId="urn:microsoft.com/office/officeart/2005/8/layout/process5"/>
    <dgm:cxn modelId="{03683609-6F6E-4FA1-9684-84C5C4E75717}" type="presParOf" srcId="{532E46A2-6132-4278-B18A-845AE3863D83}" destId="{8FA584A8-85A3-42B6-A4D1-7B24D1AE5885}" srcOrd="3" destOrd="0" presId="urn:microsoft.com/office/officeart/2005/8/layout/process5"/>
    <dgm:cxn modelId="{ABE4CE83-D558-4590-B254-897904CD146E}" type="presParOf" srcId="{8FA584A8-85A3-42B6-A4D1-7B24D1AE5885}" destId="{FBA79D29-E40B-4904-B621-BEE1AA0FBFA4}" srcOrd="0" destOrd="0" presId="urn:microsoft.com/office/officeart/2005/8/layout/process5"/>
    <dgm:cxn modelId="{18225C92-4F92-45E3-9787-7EE6AF68D917}" type="presParOf" srcId="{532E46A2-6132-4278-B18A-845AE3863D83}" destId="{61C165EC-D589-469F-A3BA-29070E7C219B}" srcOrd="4" destOrd="0" presId="urn:microsoft.com/office/officeart/2005/8/layout/process5"/>
    <dgm:cxn modelId="{A56C3727-8886-48E3-ADDC-849B579F714A}" type="presParOf" srcId="{532E46A2-6132-4278-B18A-845AE3863D83}" destId="{A57CA6D2-D91D-484F-A231-5394734AEE6A}" srcOrd="5" destOrd="0" presId="urn:microsoft.com/office/officeart/2005/8/layout/process5"/>
    <dgm:cxn modelId="{7AB1708D-A847-49B3-A1B8-E37F4CF82117}" type="presParOf" srcId="{A57CA6D2-D91D-484F-A231-5394734AEE6A}" destId="{F43C3F93-D63B-4A3F-A9D1-C4B9FF64D281}" srcOrd="0" destOrd="0" presId="urn:microsoft.com/office/officeart/2005/8/layout/process5"/>
    <dgm:cxn modelId="{8E10E426-FF28-4C0D-B393-281733582F2E}" type="presParOf" srcId="{532E46A2-6132-4278-B18A-845AE3863D83}" destId="{6BCA798D-AEB6-42A3-B771-7B63F75A95F0}" srcOrd="6" destOrd="0" presId="urn:microsoft.com/office/officeart/2005/8/layout/process5"/>
    <dgm:cxn modelId="{EA8F8E11-81F1-4855-A493-BABE5225A6E1}" type="presParOf" srcId="{532E46A2-6132-4278-B18A-845AE3863D83}" destId="{0A1A45AD-9875-49E4-A5D1-505A2686CD8C}" srcOrd="7" destOrd="0" presId="urn:microsoft.com/office/officeart/2005/8/layout/process5"/>
    <dgm:cxn modelId="{8F6EAD4B-5394-4D5E-9414-F1D9A8ACE14D}" type="presParOf" srcId="{0A1A45AD-9875-49E4-A5D1-505A2686CD8C}" destId="{225FB83D-22E9-43B1-9651-963424B3C220}" srcOrd="0" destOrd="0" presId="urn:microsoft.com/office/officeart/2005/8/layout/process5"/>
    <dgm:cxn modelId="{098A8A6F-D6F6-497B-9701-2A4397A139AB}" type="presParOf" srcId="{532E46A2-6132-4278-B18A-845AE3863D83}" destId="{16EE7285-B8F8-48A6-AA07-0EC3BF5F6143}" srcOrd="8" destOrd="0" presId="urn:microsoft.com/office/officeart/2005/8/layout/process5"/>
    <dgm:cxn modelId="{A3D32948-D5C6-4FC9-8A91-1D3EB64E9BDD}" type="presParOf" srcId="{532E46A2-6132-4278-B18A-845AE3863D83}" destId="{4B1E9049-4DFE-48E5-A26C-9FF48243B18A}" srcOrd="9" destOrd="0" presId="urn:microsoft.com/office/officeart/2005/8/layout/process5"/>
    <dgm:cxn modelId="{E6276257-3C54-416E-B77F-C6412D2587C5}" type="presParOf" srcId="{4B1E9049-4DFE-48E5-A26C-9FF48243B18A}" destId="{EBF1C87A-8A14-4C21-A3FF-A1F8543F824B}" srcOrd="0" destOrd="0" presId="urn:microsoft.com/office/officeart/2005/8/layout/process5"/>
    <dgm:cxn modelId="{D6636DFB-33D1-4ADA-9AB1-6714632DB9D3}" type="presParOf" srcId="{532E46A2-6132-4278-B18A-845AE3863D83}" destId="{9993889D-6E99-442C-B159-7B72B01EAEC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F7FD17-73B6-4B0C-8BC6-238A427664D9}"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zh-CN" altLang="en-US"/>
        </a:p>
      </dgm:t>
    </dgm:pt>
    <dgm:pt modelId="{D868B571-0CF9-4B15-BD02-B1FE4F894C7C}">
      <dgm:prSet phldrT="[文本]"/>
      <dgm:spPr/>
      <dgm:t>
        <a:bodyPr/>
        <a:lstStyle/>
        <a:p>
          <a:r>
            <a:rPr lang="zh-CN" altLang="en-US" dirty="0">
              <a:solidFill>
                <a:srgbClr val="FF0000"/>
              </a:solidFill>
              <a:latin typeface="华文新魏" panose="02010800040101010101" pitchFamily="2" charset="-122"/>
              <a:ea typeface="华文新魏" panose="02010800040101010101" pitchFamily="2" charset="-122"/>
            </a:rPr>
            <a:t>视同串标</a:t>
          </a:r>
        </a:p>
      </dgm:t>
    </dgm:pt>
    <dgm:pt modelId="{81D777E8-8D34-4AF0-BD8E-22ED1914B011}" type="parTrans" cxnId="{5B60AC47-AD34-4E06-B333-99D06D7C0D2D}">
      <dgm:prSet/>
      <dgm:spPr/>
      <dgm:t>
        <a:bodyPr/>
        <a:lstStyle/>
        <a:p>
          <a:endParaRPr lang="zh-CN" altLang="en-US"/>
        </a:p>
      </dgm:t>
    </dgm:pt>
    <dgm:pt modelId="{D78A3AA6-2069-4EB9-9145-A13421B2FFC3}" type="sibTrans" cxnId="{5B60AC47-AD34-4E06-B333-99D06D7C0D2D}">
      <dgm:prSet/>
      <dgm:spPr/>
      <dgm:t>
        <a:bodyPr/>
        <a:lstStyle/>
        <a:p>
          <a:endParaRPr lang="zh-CN" altLang="en-US"/>
        </a:p>
      </dgm:t>
    </dgm:pt>
    <dgm:pt modelId="{3046D699-E93A-4C31-9CED-F38E43DD5857}">
      <dgm:prSet phldrT="[文本]"/>
      <dgm:spPr/>
      <dgm:t>
        <a:bodyPr/>
        <a:lstStyle/>
        <a:p>
          <a:r>
            <a:rPr lang="en-US" altLang="zh-CN" dirty="0">
              <a:latin typeface="华文新魏" panose="02010800040101010101" pitchFamily="2" charset="-122"/>
              <a:ea typeface="华文新魏" panose="02010800040101010101" pitchFamily="2" charset="-122"/>
            </a:rPr>
            <a:t>Mac</a:t>
          </a:r>
          <a:r>
            <a:rPr lang="zh-CN" altLang="en-US" dirty="0">
              <a:latin typeface="华文新魏" panose="02010800040101010101" pitchFamily="2" charset="-122"/>
              <a:ea typeface="华文新魏" panose="02010800040101010101" pitchFamily="2" charset="-122"/>
            </a:rPr>
            <a:t>码</a:t>
          </a:r>
        </a:p>
      </dgm:t>
    </dgm:pt>
    <dgm:pt modelId="{76C90262-C328-4169-BB22-F529DDF212EF}" type="parTrans" cxnId="{05274A61-B656-4B6B-AB23-134CB81D9509}">
      <dgm:prSet/>
      <dgm:spPr/>
      <dgm:t>
        <a:bodyPr/>
        <a:lstStyle/>
        <a:p>
          <a:endParaRPr lang="zh-CN" altLang="en-US"/>
        </a:p>
      </dgm:t>
    </dgm:pt>
    <dgm:pt modelId="{A9CCC85C-8670-4C14-BCB4-768FBD6C03D5}" type="sibTrans" cxnId="{05274A61-B656-4B6B-AB23-134CB81D9509}">
      <dgm:prSet/>
      <dgm:spPr/>
      <dgm:t>
        <a:bodyPr/>
        <a:lstStyle/>
        <a:p>
          <a:endParaRPr lang="zh-CN" altLang="en-US"/>
        </a:p>
      </dgm:t>
    </dgm:pt>
    <dgm:pt modelId="{4554045C-D609-4472-AD9D-6017C1167B8A}">
      <dgm:prSet phldrT="[文本]"/>
      <dgm:spPr/>
      <dgm:t>
        <a:bodyPr/>
        <a:lstStyle/>
        <a:p>
          <a:r>
            <a:rPr lang="en-US" altLang="zh-CN" dirty="0" err="1">
              <a:latin typeface="华文新魏" panose="02010800040101010101" pitchFamily="2" charset="-122"/>
              <a:ea typeface="华文新魏" panose="02010800040101010101" pitchFamily="2" charset="-122"/>
            </a:rPr>
            <a:t>Cpu</a:t>
          </a:r>
          <a:r>
            <a:rPr lang="zh-CN" altLang="en-US" dirty="0">
              <a:latin typeface="华文新魏" panose="02010800040101010101" pitchFamily="2" charset="-122"/>
              <a:ea typeface="华文新魏" panose="02010800040101010101" pitchFamily="2" charset="-122"/>
            </a:rPr>
            <a:t>序列号</a:t>
          </a:r>
        </a:p>
      </dgm:t>
    </dgm:pt>
    <dgm:pt modelId="{6201525B-5ED8-4E7A-BA86-8AAC15D5426E}" type="parTrans" cxnId="{59C13E51-EF92-4F7F-B467-7DAD518705A3}">
      <dgm:prSet/>
      <dgm:spPr/>
      <dgm:t>
        <a:bodyPr/>
        <a:lstStyle/>
        <a:p>
          <a:endParaRPr lang="zh-CN" altLang="en-US"/>
        </a:p>
      </dgm:t>
    </dgm:pt>
    <dgm:pt modelId="{45CF7291-374D-4F0A-9B02-42ED2764684C}" type="sibTrans" cxnId="{59C13E51-EF92-4F7F-B467-7DAD518705A3}">
      <dgm:prSet/>
      <dgm:spPr/>
      <dgm:t>
        <a:bodyPr/>
        <a:lstStyle/>
        <a:p>
          <a:endParaRPr lang="zh-CN" altLang="en-US"/>
        </a:p>
      </dgm:t>
    </dgm:pt>
    <dgm:pt modelId="{0156CCAC-060F-4C3C-A296-1F339CFB153B}">
      <dgm:prSet phldrT="[文本]"/>
      <dgm:spPr/>
      <dgm:t>
        <a:bodyPr/>
        <a:lstStyle/>
        <a:p>
          <a:r>
            <a:rPr lang="zh-CN" altLang="en-US" dirty="0">
              <a:latin typeface="华文新魏" panose="02010800040101010101" pitchFamily="2" charset="-122"/>
              <a:ea typeface="华文新魏" panose="02010800040101010101" pitchFamily="2" charset="-122"/>
            </a:rPr>
            <a:t>加密锁序列号</a:t>
          </a:r>
        </a:p>
      </dgm:t>
    </dgm:pt>
    <dgm:pt modelId="{9518883F-AD97-41AB-A11E-098AEAD635D0}" type="parTrans" cxnId="{196E8DC8-0236-40AE-AEC4-B53F3DC47C0D}">
      <dgm:prSet/>
      <dgm:spPr/>
      <dgm:t>
        <a:bodyPr/>
        <a:lstStyle/>
        <a:p>
          <a:endParaRPr lang="zh-CN" altLang="en-US"/>
        </a:p>
      </dgm:t>
    </dgm:pt>
    <dgm:pt modelId="{2DB54DC7-EA23-4046-A893-350C610C7DD5}" type="sibTrans" cxnId="{196E8DC8-0236-40AE-AEC4-B53F3DC47C0D}">
      <dgm:prSet/>
      <dgm:spPr/>
      <dgm:t>
        <a:bodyPr/>
        <a:lstStyle/>
        <a:p>
          <a:endParaRPr lang="zh-CN" altLang="en-US"/>
        </a:p>
      </dgm:t>
    </dgm:pt>
    <dgm:pt modelId="{5B1EE98C-FF78-4642-9A3B-B2252E2A4E5D}">
      <dgm:prSet phldrT="[文本]"/>
      <dgm:spPr/>
      <dgm:t>
        <a:bodyPr/>
        <a:lstStyle/>
        <a:p>
          <a:r>
            <a:rPr lang="zh-CN" altLang="en-US" dirty="0">
              <a:latin typeface="华文新魏" panose="02010800040101010101" pitchFamily="2" charset="-122"/>
              <a:ea typeface="华文新魏" panose="02010800040101010101" pitchFamily="2" charset="-122"/>
            </a:rPr>
            <a:t>硬盘序列号</a:t>
          </a:r>
        </a:p>
      </dgm:t>
    </dgm:pt>
    <dgm:pt modelId="{107282CA-2F3E-49FC-BB9E-46900B3A1D86}" type="parTrans" cxnId="{6995A800-C04F-42EF-AAE0-E1B3C49692E6}">
      <dgm:prSet/>
      <dgm:spPr/>
      <dgm:t>
        <a:bodyPr/>
        <a:lstStyle/>
        <a:p>
          <a:endParaRPr lang="zh-CN" altLang="en-US"/>
        </a:p>
      </dgm:t>
    </dgm:pt>
    <dgm:pt modelId="{D18E0C1D-E2D0-40C0-A04E-C28BE3A77BBD}" type="sibTrans" cxnId="{6995A800-C04F-42EF-AAE0-E1B3C49692E6}">
      <dgm:prSet/>
      <dgm:spPr/>
      <dgm:t>
        <a:bodyPr/>
        <a:lstStyle/>
        <a:p>
          <a:endParaRPr lang="zh-CN" altLang="en-US"/>
        </a:p>
      </dgm:t>
    </dgm:pt>
    <dgm:pt modelId="{63BE4C42-CC4C-43EA-AEF4-50AD847C89F1}">
      <dgm:prSet phldrT="[文本]"/>
      <dgm:spPr/>
      <dgm:t>
        <a:bodyPr/>
        <a:lstStyle/>
        <a:p>
          <a:r>
            <a:rPr lang="en-US" altLang="zh-CN" dirty="0">
              <a:latin typeface="华文新魏" panose="02010800040101010101" pitchFamily="2" charset="-122"/>
              <a:ea typeface="华文新魏" panose="02010800040101010101" pitchFamily="2" charset="-122"/>
            </a:rPr>
            <a:t>IP</a:t>
          </a:r>
          <a:r>
            <a:rPr lang="zh-CN" altLang="en-US" dirty="0">
              <a:latin typeface="华文新魏" panose="02010800040101010101" pitchFamily="2" charset="-122"/>
              <a:ea typeface="华文新魏" panose="02010800040101010101" pitchFamily="2" charset="-122"/>
            </a:rPr>
            <a:t>地址</a:t>
          </a:r>
        </a:p>
      </dgm:t>
    </dgm:pt>
    <dgm:pt modelId="{6D14D9F4-CA16-40E8-AB24-ED240427A390}" type="parTrans" cxnId="{B1EED174-FE5C-43AA-9156-8B715A107422}">
      <dgm:prSet/>
      <dgm:spPr/>
      <dgm:t>
        <a:bodyPr/>
        <a:lstStyle/>
        <a:p>
          <a:endParaRPr lang="zh-CN" altLang="en-US"/>
        </a:p>
      </dgm:t>
    </dgm:pt>
    <dgm:pt modelId="{EC815650-59EE-42DC-A9B7-089C080C6F61}" type="sibTrans" cxnId="{B1EED174-FE5C-43AA-9156-8B715A107422}">
      <dgm:prSet/>
      <dgm:spPr/>
      <dgm:t>
        <a:bodyPr/>
        <a:lstStyle/>
        <a:p>
          <a:endParaRPr lang="zh-CN" altLang="en-US"/>
        </a:p>
      </dgm:t>
    </dgm:pt>
    <dgm:pt modelId="{3C742267-E153-4E64-95E2-56361E875817}" type="pres">
      <dgm:prSet presAssocID="{9CF7FD17-73B6-4B0C-8BC6-238A427664D9}" presName="Name0" presStyleCnt="0">
        <dgm:presLayoutVars>
          <dgm:chMax val="1"/>
          <dgm:dir/>
          <dgm:animLvl val="ctr"/>
          <dgm:resizeHandles val="exact"/>
        </dgm:presLayoutVars>
      </dgm:prSet>
      <dgm:spPr/>
    </dgm:pt>
    <dgm:pt modelId="{182479F4-47C2-49A1-9B64-72BEA256839F}" type="pres">
      <dgm:prSet presAssocID="{D868B571-0CF9-4B15-BD02-B1FE4F894C7C}" presName="centerShape" presStyleLbl="node0" presStyleIdx="0" presStyleCnt="1"/>
      <dgm:spPr/>
    </dgm:pt>
    <dgm:pt modelId="{B148F7F6-8689-4A89-909A-38A1E1FE45B7}" type="pres">
      <dgm:prSet presAssocID="{3046D699-E93A-4C31-9CED-F38E43DD5857}" presName="node" presStyleLbl="node1" presStyleIdx="0" presStyleCnt="5">
        <dgm:presLayoutVars>
          <dgm:bulletEnabled val="1"/>
        </dgm:presLayoutVars>
      </dgm:prSet>
      <dgm:spPr/>
    </dgm:pt>
    <dgm:pt modelId="{A10A9997-9F14-4607-B4EB-D270E2FE4901}" type="pres">
      <dgm:prSet presAssocID="{3046D699-E93A-4C31-9CED-F38E43DD5857}" presName="dummy" presStyleCnt="0"/>
      <dgm:spPr/>
    </dgm:pt>
    <dgm:pt modelId="{5D63C2C9-93F4-4A7F-B4C0-65A69E94170F}" type="pres">
      <dgm:prSet presAssocID="{A9CCC85C-8670-4C14-BCB4-768FBD6C03D5}" presName="sibTrans" presStyleLbl="sibTrans2D1" presStyleIdx="0" presStyleCnt="5"/>
      <dgm:spPr/>
    </dgm:pt>
    <dgm:pt modelId="{1157B42E-6E6E-42C5-AA21-C04376AC1885}" type="pres">
      <dgm:prSet presAssocID="{4554045C-D609-4472-AD9D-6017C1167B8A}" presName="node" presStyleLbl="node1" presStyleIdx="1" presStyleCnt="5">
        <dgm:presLayoutVars>
          <dgm:bulletEnabled val="1"/>
        </dgm:presLayoutVars>
      </dgm:prSet>
      <dgm:spPr/>
    </dgm:pt>
    <dgm:pt modelId="{074BB0B0-F666-42F0-8894-90DC22D9D384}" type="pres">
      <dgm:prSet presAssocID="{4554045C-D609-4472-AD9D-6017C1167B8A}" presName="dummy" presStyleCnt="0"/>
      <dgm:spPr/>
    </dgm:pt>
    <dgm:pt modelId="{C5D4BFA5-20EA-4E19-8FEE-B9EBBA159EE1}" type="pres">
      <dgm:prSet presAssocID="{45CF7291-374D-4F0A-9B02-42ED2764684C}" presName="sibTrans" presStyleLbl="sibTrans2D1" presStyleIdx="1" presStyleCnt="5"/>
      <dgm:spPr/>
    </dgm:pt>
    <dgm:pt modelId="{CBCDD0C2-0D34-4E57-8397-8427B960AF6A}" type="pres">
      <dgm:prSet presAssocID="{0156CCAC-060F-4C3C-A296-1F339CFB153B}" presName="node" presStyleLbl="node1" presStyleIdx="2" presStyleCnt="5">
        <dgm:presLayoutVars>
          <dgm:bulletEnabled val="1"/>
        </dgm:presLayoutVars>
      </dgm:prSet>
      <dgm:spPr/>
    </dgm:pt>
    <dgm:pt modelId="{473F2409-71B2-4E58-98C6-8E87649C1BFF}" type="pres">
      <dgm:prSet presAssocID="{0156CCAC-060F-4C3C-A296-1F339CFB153B}" presName="dummy" presStyleCnt="0"/>
      <dgm:spPr/>
    </dgm:pt>
    <dgm:pt modelId="{9455D49E-86CC-4F22-B2D4-93B133780D55}" type="pres">
      <dgm:prSet presAssocID="{2DB54DC7-EA23-4046-A893-350C610C7DD5}" presName="sibTrans" presStyleLbl="sibTrans2D1" presStyleIdx="2" presStyleCnt="5"/>
      <dgm:spPr/>
    </dgm:pt>
    <dgm:pt modelId="{F2B8534F-9B92-4B41-B18A-2A691CC927A6}" type="pres">
      <dgm:prSet presAssocID="{5B1EE98C-FF78-4642-9A3B-B2252E2A4E5D}" presName="node" presStyleLbl="node1" presStyleIdx="3" presStyleCnt="5">
        <dgm:presLayoutVars>
          <dgm:bulletEnabled val="1"/>
        </dgm:presLayoutVars>
      </dgm:prSet>
      <dgm:spPr/>
    </dgm:pt>
    <dgm:pt modelId="{56D3C392-36A7-4E30-8E1B-716BFA74BAA7}" type="pres">
      <dgm:prSet presAssocID="{5B1EE98C-FF78-4642-9A3B-B2252E2A4E5D}" presName="dummy" presStyleCnt="0"/>
      <dgm:spPr/>
    </dgm:pt>
    <dgm:pt modelId="{E9555C30-C9DE-4575-AAA4-1A2D20D6D053}" type="pres">
      <dgm:prSet presAssocID="{D18E0C1D-E2D0-40C0-A04E-C28BE3A77BBD}" presName="sibTrans" presStyleLbl="sibTrans2D1" presStyleIdx="3" presStyleCnt="5"/>
      <dgm:spPr/>
    </dgm:pt>
    <dgm:pt modelId="{AED0343E-6DE3-4894-A0A6-1510FAF27F5A}" type="pres">
      <dgm:prSet presAssocID="{63BE4C42-CC4C-43EA-AEF4-50AD847C89F1}" presName="node" presStyleLbl="node1" presStyleIdx="4" presStyleCnt="5">
        <dgm:presLayoutVars>
          <dgm:bulletEnabled val="1"/>
        </dgm:presLayoutVars>
      </dgm:prSet>
      <dgm:spPr/>
    </dgm:pt>
    <dgm:pt modelId="{3182BE86-FA04-416E-9433-F09B442D40C4}" type="pres">
      <dgm:prSet presAssocID="{63BE4C42-CC4C-43EA-AEF4-50AD847C89F1}" presName="dummy" presStyleCnt="0"/>
      <dgm:spPr/>
    </dgm:pt>
    <dgm:pt modelId="{6865953C-3972-4BFA-AC40-C9968F595D9C}" type="pres">
      <dgm:prSet presAssocID="{EC815650-59EE-42DC-A9B7-089C080C6F61}" presName="sibTrans" presStyleLbl="sibTrans2D1" presStyleIdx="4" presStyleCnt="5"/>
      <dgm:spPr/>
    </dgm:pt>
  </dgm:ptLst>
  <dgm:cxnLst>
    <dgm:cxn modelId="{6995A800-C04F-42EF-AAE0-E1B3C49692E6}" srcId="{D868B571-0CF9-4B15-BD02-B1FE4F894C7C}" destId="{5B1EE98C-FF78-4642-9A3B-B2252E2A4E5D}" srcOrd="3" destOrd="0" parTransId="{107282CA-2F3E-49FC-BB9E-46900B3A1D86}" sibTransId="{D18E0C1D-E2D0-40C0-A04E-C28BE3A77BBD}"/>
    <dgm:cxn modelId="{4A333C32-D185-4568-8390-F082A939E64A}" type="presOf" srcId="{5B1EE98C-FF78-4642-9A3B-B2252E2A4E5D}" destId="{F2B8534F-9B92-4B41-B18A-2A691CC927A6}" srcOrd="0" destOrd="0" presId="urn:microsoft.com/office/officeart/2005/8/layout/radial6"/>
    <dgm:cxn modelId="{05274A61-B656-4B6B-AB23-134CB81D9509}" srcId="{D868B571-0CF9-4B15-BD02-B1FE4F894C7C}" destId="{3046D699-E93A-4C31-9CED-F38E43DD5857}" srcOrd="0" destOrd="0" parTransId="{76C90262-C328-4169-BB22-F529DDF212EF}" sibTransId="{A9CCC85C-8670-4C14-BCB4-768FBD6C03D5}"/>
    <dgm:cxn modelId="{5B60AC47-AD34-4E06-B333-99D06D7C0D2D}" srcId="{9CF7FD17-73B6-4B0C-8BC6-238A427664D9}" destId="{D868B571-0CF9-4B15-BD02-B1FE4F894C7C}" srcOrd="0" destOrd="0" parTransId="{81D777E8-8D34-4AF0-BD8E-22ED1914B011}" sibTransId="{D78A3AA6-2069-4EB9-9145-A13421B2FFC3}"/>
    <dgm:cxn modelId="{1195B267-042E-491B-8C4A-8AA53EA8F336}" type="presOf" srcId="{3046D699-E93A-4C31-9CED-F38E43DD5857}" destId="{B148F7F6-8689-4A89-909A-38A1E1FE45B7}" srcOrd="0" destOrd="0" presId="urn:microsoft.com/office/officeart/2005/8/layout/radial6"/>
    <dgm:cxn modelId="{F638946C-9CFA-4F9F-B632-4AFBF5BD3DFA}" type="presOf" srcId="{45CF7291-374D-4F0A-9B02-42ED2764684C}" destId="{C5D4BFA5-20EA-4E19-8FEE-B9EBBA159EE1}" srcOrd="0" destOrd="0" presId="urn:microsoft.com/office/officeart/2005/8/layout/radial6"/>
    <dgm:cxn modelId="{59C13E51-EF92-4F7F-B467-7DAD518705A3}" srcId="{D868B571-0CF9-4B15-BD02-B1FE4F894C7C}" destId="{4554045C-D609-4472-AD9D-6017C1167B8A}" srcOrd="1" destOrd="0" parTransId="{6201525B-5ED8-4E7A-BA86-8AAC15D5426E}" sibTransId="{45CF7291-374D-4F0A-9B02-42ED2764684C}"/>
    <dgm:cxn modelId="{B1EED174-FE5C-43AA-9156-8B715A107422}" srcId="{D868B571-0CF9-4B15-BD02-B1FE4F894C7C}" destId="{63BE4C42-CC4C-43EA-AEF4-50AD847C89F1}" srcOrd="4" destOrd="0" parTransId="{6D14D9F4-CA16-40E8-AB24-ED240427A390}" sibTransId="{EC815650-59EE-42DC-A9B7-089C080C6F61}"/>
    <dgm:cxn modelId="{B6EBA27D-925F-4F0F-BAD8-59C0692D350F}" type="presOf" srcId="{D868B571-0CF9-4B15-BD02-B1FE4F894C7C}" destId="{182479F4-47C2-49A1-9B64-72BEA256839F}" srcOrd="0" destOrd="0" presId="urn:microsoft.com/office/officeart/2005/8/layout/radial6"/>
    <dgm:cxn modelId="{DAC0A684-CDA4-4664-9A40-F5F71703F94D}" type="presOf" srcId="{D18E0C1D-E2D0-40C0-A04E-C28BE3A77BBD}" destId="{E9555C30-C9DE-4575-AAA4-1A2D20D6D053}" srcOrd="0" destOrd="0" presId="urn:microsoft.com/office/officeart/2005/8/layout/radial6"/>
    <dgm:cxn modelId="{566A8A97-A33C-40A5-8D43-B815B62DF3D3}" type="presOf" srcId="{A9CCC85C-8670-4C14-BCB4-768FBD6C03D5}" destId="{5D63C2C9-93F4-4A7F-B4C0-65A69E94170F}" srcOrd="0" destOrd="0" presId="urn:microsoft.com/office/officeart/2005/8/layout/radial6"/>
    <dgm:cxn modelId="{4C06DFC5-CAA5-4B3D-86A0-A4872CF7B318}" type="presOf" srcId="{9CF7FD17-73B6-4B0C-8BC6-238A427664D9}" destId="{3C742267-E153-4E64-95E2-56361E875817}" srcOrd="0" destOrd="0" presId="urn:microsoft.com/office/officeart/2005/8/layout/radial6"/>
    <dgm:cxn modelId="{196E8DC8-0236-40AE-AEC4-B53F3DC47C0D}" srcId="{D868B571-0CF9-4B15-BD02-B1FE4F894C7C}" destId="{0156CCAC-060F-4C3C-A296-1F339CFB153B}" srcOrd="2" destOrd="0" parTransId="{9518883F-AD97-41AB-A11E-098AEAD635D0}" sibTransId="{2DB54DC7-EA23-4046-A893-350C610C7DD5}"/>
    <dgm:cxn modelId="{BC36F2C9-2DAB-4785-95E2-0FB36C32F650}" type="presOf" srcId="{EC815650-59EE-42DC-A9B7-089C080C6F61}" destId="{6865953C-3972-4BFA-AC40-C9968F595D9C}" srcOrd="0" destOrd="0" presId="urn:microsoft.com/office/officeart/2005/8/layout/radial6"/>
    <dgm:cxn modelId="{1123F5CA-5DFC-4557-866D-96027704855F}" type="presOf" srcId="{4554045C-D609-4472-AD9D-6017C1167B8A}" destId="{1157B42E-6E6E-42C5-AA21-C04376AC1885}" srcOrd="0" destOrd="0" presId="urn:microsoft.com/office/officeart/2005/8/layout/radial6"/>
    <dgm:cxn modelId="{EEBB5BFA-A0D4-42B1-82F7-4E3BAF78A4D2}" type="presOf" srcId="{0156CCAC-060F-4C3C-A296-1F339CFB153B}" destId="{CBCDD0C2-0D34-4E57-8397-8427B960AF6A}" srcOrd="0" destOrd="0" presId="urn:microsoft.com/office/officeart/2005/8/layout/radial6"/>
    <dgm:cxn modelId="{1B6A14FC-8C0B-4D8D-BDCB-1B0F18E29848}" type="presOf" srcId="{2DB54DC7-EA23-4046-A893-350C610C7DD5}" destId="{9455D49E-86CC-4F22-B2D4-93B133780D55}" srcOrd="0" destOrd="0" presId="urn:microsoft.com/office/officeart/2005/8/layout/radial6"/>
    <dgm:cxn modelId="{27C6ACFC-0C88-46DD-9EB6-D26825C85152}" type="presOf" srcId="{63BE4C42-CC4C-43EA-AEF4-50AD847C89F1}" destId="{AED0343E-6DE3-4894-A0A6-1510FAF27F5A}" srcOrd="0" destOrd="0" presId="urn:microsoft.com/office/officeart/2005/8/layout/radial6"/>
    <dgm:cxn modelId="{244ECC1E-EE3D-45FE-9B3A-E3C60094709F}" type="presParOf" srcId="{3C742267-E153-4E64-95E2-56361E875817}" destId="{182479F4-47C2-49A1-9B64-72BEA256839F}" srcOrd="0" destOrd="0" presId="urn:microsoft.com/office/officeart/2005/8/layout/radial6"/>
    <dgm:cxn modelId="{A61098D4-8502-4EF5-B061-15E4733436AF}" type="presParOf" srcId="{3C742267-E153-4E64-95E2-56361E875817}" destId="{B148F7F6-8689-4A89-909A-38A1E1FE45B7}" srcOrd="1" destOrd="0" presId="urn:microsoft.com/office/officeart/2005/8/layout/radial6"/>
    <dgm:cxn modelId="{2BC59E7B-825F-4E91-8CD0-9A9F9B88C20E}" type="presParOf" srcId="{3C742267-E153-4E64-95E2-56361E875817}" destId="{A10A9997-9F14-4607-B4EB-D270E2FE4901}" srcOrd="2" destOrd="0" presId="urn:microsoft.com/office/officeart/2005/8/layout/radial6"/>
    <dgm:cxn modelId="{7AECB910-F130-4981-ABAA-856D8779CA4A}" type="presParOf" srcId="{3C742267-E153-4E64-95E2-56361E875817}" destId="{5D63C2C9-93F4-4A7F-B4C0-65A69E94170F}" srcOrd="3" destOrd="0" presId="urn:microsoft.com/office/officeart/2005/8/layout/radial6"/>
    <dgm:cxn modelId="{9F2B280E-5CFC-4427-974C-20A1F46C2B8C}" type="presParOf" srcId="{3C742267-E153-4E64-95E2-56361E875817}" destId="{1157B42E-6E6E-42C5-AA21-C04376AC1885}" srcOrd="4" destOrd="0" presId="urn:microsoft.com/office/officeart/2005/8/layout/radial6"/>
    <dgm:cxn modelId="{DB8674D0-ECA6-4A26-B17F-9D991F2D912F}" type="presParOf" srcId="{3C742267-E153-4E64-95E2-56361E875817}" destId="{074BB0B0-F666-42F0-8894-90DC22D9D384}" srcOrd="5" destOrd="0" presId="urn:microsoft.com/office/officeart/2005/8/layout/radial6"/>
    <dgm:cxn modelId="{8605ECDF-6D2A-444F-94A2-F59943571EA7}" type="presParOf" srcId="{3C742267-E153-4E64-95E2-56361E875817}" destId="{C5D4BFA5-20EA-4E19-8FEE-B9EBBA159EE1}" srcOrd="6" destOrd="0" presId="urn:microsoft.com/office/officeart/2005/8/layout/radial6"/>
    <dgm:cxn modelId="{2C6F4F5E-7B5C-42FC-9E71-78A3B0824692}" type="presParOf" srcId="{3C742267-E153-4E64-95E2-56361E875817}" destId="{CBCDD0C2-0D34-4E57-8397-8427B960AF6A}" srcOrd="7" destOrd="0" presId="urn:microsoft.com/office/officeart/2005/8/layout/radial6"/>
    <dgm:cxn modelId="{886C97B9-117A-4DA2-825D-E0003C844B2B}" type="presParOf" srcId="{3C742267-E153-4E64-95E2-56361E875817}" destId="{473F2409-71B2-4E58-98C6-8E87649C1BFF}" srcOrd="8" destOrd="0" presId="urn:microsoft.com/office/officeart/2005/8/layout/radial6"/>
    <dgm:cxn modelId="{C9405F21-94E1-4CDC-9BB9-37ECCF6B9E3A}" type="presParOf" srcId="{3C742267-E153-4E64-95E2-56361E875817}" destId="{9455D49E-86CC-4F22-B2D4-93B133780D55}" srcOrd="9" destOrd="0" presId="urn:microsoft.com/office/officeart/2005/8/layout/radial6"/>
    <dgm:cxn modelId="{095A039D-8C16-4C13-8134-ECF778B42F12}" type="presParOf" srcId="{3C742267-E153-4E64-95E2-56361E875817}" destId="{F2B8534F-9B92-4B41-B18A-2A691CC927A6}" srcOrd="10" destOrd="0" presId="urn:microsoft.com/office/officeart/2005/8/layout/radial6"/>
    <dgm:cxn modelId="{7E959B61-8E45-4C0A-8515-7C2C90D7B618}" type="presParOf" srcId="{3C742267-E153-4E64-95E2-56361E875817}" destId="{56D3C392-36A7-4E30-8E1B-716BFA74BAA7}" srcOrd="11" destOrd="0" presId="urn:microsoft.com/office/officeart/2005/8/layout/radial6"/>
    <dgm:cxn modelId="{421A16DF-B4F8-4BB1-8B68-E1807E6906CD}" type="presParOf" srcId="{3C742267-E153-4E64-95E2-56361E875817}" destId="{E9555C30-C9DE-4575-AAA4-1A2D20D6D053}" srcOrd="12" destOrd="0" presId="urn:microsoft.com/office/officeart/2005/8/layout/radial6"/>
    <dgm:cxn modelId="{93116777-0865-4084-B9CD-BC3230135EC6}" type="presParOf" srcId="{3C742267-E153-4E64-95E2-56361E875817}" destId="{AED0343E-6DE3-4894-A0A6-1510FAF27F5A}" srcOrd="13" destOrd="0" presId="urn:microsoft.com/office/officeart/2005/8/layout/radial6"/>
    <dgm:cxn modelId="{5BE719E5-A1F1-4B57-BF72-3840026BEBBE}" type="presParOf" srcId="{3C742267-E153-4E64-95E2-56361E875817}" destId="{3182BE86-FA04-416E-9433-F09B442D40C4}" srcOrd="14" destOrd="0" presId="urn:microsoft.com/office/officeart/2005/8/layout/radial6"/>
    <dgm:cxn modelId="{62B17BFB-890D-4351-9D25-DB5E79D246D3}" type="presParOf" srcId="{3C742267-E153-4E64-95E2-56361E875817}" destId="{6865953C-3972-4BFA-AC40-C9968F595D9C}"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1685FA-C58C-4993-B352-E9F795D1C4C9}"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zh-CN" altLang="en-US"/>
        </a:p>
      </dgm:t>
    </dgm:pt>
    <dgm:pt modelId="{7483E4CC-B3DC-4488-B24A-C952790318FA}">
      <dgm:prSet phldrT="[文本]"/>
      <dgm:spPr/>
      <dgm:t>
        <a:bodyPr/>
        <a:lstStyle/>
        <a:p>
          <a:r>
            <a:rPr lang="zh-CN" altLang="en-US" dirty="0">
              <a:latin typeface="华文新魏" panose="02010800040101010101" pitchFamily="2" charset="-122"/>
              <a:ea typeface="华文新魏" panose="02010800040101010101" pitchFamily="2" charset="-122"/>
            </a:rPr>
            <a:t>异议处理技巧</a:t>
          </a:r>
        </a:p>
      </dgm:t>
    </dgm:pt>
    <dgm:pt modelId="{56082318-9D5A-477B-ABDD-60B17E410D33}" type="parTrans" cxnId="{987D2C81-F95B-40C5-9DBC-1DC75BF9ECEB}">
      <dgm:prSet/>
      <dgm:spPr/>
      <dgm:t>
        <a:bodyPr/>
        <a:lstStyle/>
        <a:p>
          <a:endParaRPr lang="zh-CN" altLang="en-US">
            <a:latin typeface="华文新魏" panose="02010800040101010101" pitchFamily="2" charset="-122"/>
            <a:ea typeface="华文新魏" panose="02010800040101010101" pitchFamily="2" charset="-122"/>
          </a:endParaRPr>
        </a:p>
      </dgm:t>
    </dgm:pt>
    <dgm:pt modelId="{574B3E3C-8786-477D-AA35-BAE8C452ED7E}" type="sibTrans" cxnId="{987D2C81-F95B-40C5-9DBC-1DC75BF9ECEB}">
      <dgm:prSet/>
      <dgm:spPr/>
      <dgm:t>
        <a:bodyPr/>
        <a:lstStyle/>
        <a:p>
          <a:endParaRPr lang="zh-CN" altLang="en-US">
            <a:latin typeface="华文新魏" panose="02010800040101010101" pitchFamily="2" charset="-122"/>
            <a:ea typeface="华文新魏" panose="02010800040101010101" pitchFamily="2" charset="-122"/>
          </a:endParaRPr>
        </a:p>
      </dgm:t>
    </dgm:pt>
    <dgm:pt modelId="{64E0D498-C4A1-4D7E-9B3F-EAFD6D83068E}">
      <dgm:prSet phldrT="[文本]"/>
      <dgm:spPr/>
      <dgm:t>
        <a:bodyPr/>
        <a:lstStyle/>
        <a:p>
          <a:r>
            <a:rPr lang="en-US" altLang="zh-CN" dirty="0">
              <a:latin typeface="华文新魏" panose="02010800040101010101" pitchFamily="2" charset="-122"/>
              <a:ea typeface="华文新魏" panose="02010800040101010101" pitchFamily="2" charset="-122"/>
            </a:rPr>
            <a:t>1</a:t>
          </a:r>
          <a:r>
            <a:rPr lang="zh-CN" altLang="en-US" dirty="0">
              <a:latin typeface="华文新魏" panose="02010800040101010101" pitchFamily="2" charset="-122"/>
              <a:ea typeface="华文新魏" panose="02010800040101010101" pitchFamily="2" charset="-122"/>
            </a:rPr>
            <a:t>、基础和前提</a:t>
          </a:r>
        </a:p>
      </dgm:t>
    </dgm:pt>
    <dgm:pt modelId="{10205356-A856-4E9F-81F8-36E1BE07797D}" type="parTrans" cxnId="{6922278F-9801-4953-BEAD-87AB6E21BB45}">
      <dgm:prSet/>
      <dgm:spPr/>
      <dgm:t>
        <a:bodyPr/>
        <a:lstStyle/>
        <a:p>
          <a:endParaRPr lang="zh-CN" altLang="en-US">
            <a:latin typeface="华文新魏" panose="02010800040101010101" pitchFamily="2" charset="-122"/>
            <a:ea typeface="华文新魏" panose="02010800040101010101" pitchFamily="2" charset="-122"/>
          </a:endParaRPr>
        </a:p>
      </dgm:t>
    </dgm:pt>
    <dgm:pt modelId="{BDCE2EFB-D695-49D1-A9A6-EA80CE862E72}" type="sibTrans" cxnId="{6922278F-9801-4953-BEAD-87AB6E21BB45}">
      <dgm:prSet/>
      <dgm:spPr/>
      <dgm:t>
        <a:bodyPr/>
        <a:lstStyle/>
        <a:p>
          <a:endParaRPr lang="zh-CN" altLang="en-US">
            <a:latin typeface="华文新魏" panose="02010800040101010101" pitchFamily="2" charset="-122"/>
            <a:ea typeface="华文新魏" panose="02010800040101010101" pitchFamily="2" charset="-122"/>
          </a:endParaRPr>
        </a:p>
      </dgm:t>
    </dgm:pt>
    <dgm:pt modelId="{E11EB30D-6D3E-4FE8-88D6-88FD3EA69F15}">
      <dgm:prSet phldrT="[文本]"/>
      <dgm:spPr/>
      <dgm:t>
        <a:bodyPr/>
        <a:lstStyle/>
        <a:p>
          <a:r>
            <a:rPr lang="en-US" altLang="zh-CN" dirty="0">
              <a:latin typeface="华文新魏" panose="02010800040101010101" pitchFamily="2" charset="-122"/>
              <a:ea typeface="华文新魏" panose="02010800040101010101" pitchFamily="2" charset="-122"/>
            </a:rPr>
            <a:t>2</a:t>
          </a:r>
          <a:r>
            <a:rPr lang="zh-CN" altLang="en-US" dirty="0">
              <a:latin typeface="华文新魏" panose="02010800040101010101" pitchFamily="2" charset="-122"/>
              <a:ea typeface="华文新魏" panose="02010800040101010101" pitchFamily="2" charset="-122"/>
            </a:rPr>
            <a:t>、弄清真实意图</a:t>
          </a:r>
        </a:p>
      </dgm:t>
    </dgm:pt>
    <dgm:pt modelId="{22D949DB-B095-46FD-B17F-7A14B2D5406E}" type="parTrans" cxnId="{70C597A0-E059-42C0-992D-B2AC18E7D12F}">
      <dgm:prSet/>
      <dgm:spPr/>
      <dgm:t>
        <a:bodyPr/>
        <a:lstStyle/>
        <a:p>
          <a:endParaRPr lang="zh-CN" altLang="en-US">
            <a:latin typeface="华文新魏" panose="02010800040101010101" pitchFamily="2" charset="-122"/>
            <a:ea typeface="华文新魏" panose="02010800040101010101" pitchFamily="2" charset="-122"/>
          </a:endParaRPr>
        </a:p>
      </dgm:t>
    </dgm:pt>
    <dgm:pt modelId="{6D545A8E-5C15-440D-9BB6-604A12AE92D6}" type="sibTrans" cxnId="{70C597A0-E059-42C0-992D-B2AC18E7D12F}">
      <dgm:prSet/>
      <dgm:spPr/>
      <dgm:t>
        <a:bodyPr/>
        <a:lstStyle/>
        <a:p>
          <a:endParaRPr lang="zh-CN" altLang="en-US">
            <a:latin typeface="华文新魏" panose="02010800040101010101" pitchFamily="2" charset="-122"/>
            <a:ea typeface="华文新魏" panose="02010800040101010101" pitchFamily="2" charset="-122"/>
          </a:endParaRPr>
        </a:p>
      </dgm:t>
    </dgm:pt>
    <dgm:pt modelId="{7325C22D-B009-4AAC-A604-F7C16C67BE45}">
      <dgm:prSet phldrT="[文本]"/>
      <dgm:spPr/>
      <dgm:t>
        <a:bodyPr/>
        <a:lstStyle/>
        <a:p>
          <a:r>
            <a:rPr lang="en-US" altLang="zh-CN" dirty="0">
              <a:latin typeface="华文新魏" panose="02010800040101010101" pitchFamily="2" charset="-122"/>
              <a:ea typeface="华文新魏" panose="02010800040101010101" pitchFamily="2" charset="-122"/>
            </a:rPr>
            <a:t>4</a:t>
          </a:r>
          <a:r>
            <a:rPr lang="zh-CN" altLang="en-US" dirty="0">
              <a:latin typeface="华文新魏" panose="02010800040101010101" pitchFamily="2" charset="-122"/>
              <a:ea typeface="华文新魏" panose="02010800040101010101" pitchFamily="2" charset="-122"/>
            </a:rPr>
            <a:t>、面临的主要问题</a:t>
          </a:r>
        </a:p>
      </dgm:t>
    </dgm:pt>
    <dgm:pt modelId="{0AF0C92F-71AD-4F63-A407-7BFB77F33FFA}" type="parTrans" cxnId="{2D87057B-4558-41D3-ACE1-8A76695504EB}">
      <dgm:prSet/>
      <dgm:spPr/>
      <dgm:t>
        <a:bodyPr/>
        <a:lstStyle/>
        <a:p>
          <a:endParaRPr lang="zh-CN" altLang="en-US">
            <a:latin typeface="华文新魏" panose="02010800040101010101" pitchFamily="2" charset="-122"/>
            <a:ea typeface="华文新魏" panose="02010800040101010101" pitchFamily="2" charset="-122"/>
          </a:endParaRPr>
        </a:p>
      </dgm:t>
    </dgm:pt>
    <dgm:pt modelId="{DB84F503-ECAA-459F-8D27-5CA7A0CD87E4}" type="sibTrans" cxnId="{2D87057B-4558-41D3-ACE1-8A76695504EB}">
      <dgm:prSet/>
      <dgm:spPr/>
      <dgm:t>
        <a:bodyPr/>
        <a:lstStyle/>
        <a:p>
          <a:endParaRPr lang="zh-CN" altLang="en-US">
            <a:latin typeface="华文新魏" panose="02010800040101010101" pitchFamily="2" charset="-122"/>
            <a:ea typeface="华文新魏" panose="02010800040101010101" pitchFamily="2" charset="-122"/>
          </a:endParaRPr>
        </a:p>
      </dgm:t>
    </dgm:pt>
    <dgm:pt modelId="{44F784E7-74BC-4B55-B6A4-4571AD16A9F3}">
      <dgm:prSet phldrT="[文本]"/>
      <dgm:spPr/>
      <dgm:t>
        <a:bodyPr/>
        <a:lstStyle/>
        <a:p>
          <a:r>
            <a:rPr lang="en-US" altLang="zh-CN" dirty="0">
              <a:latin typeface="华文新魏" panose="02010800040101010101" pitchFamily="2" charset="-122"/>
              <a:ea typeface="华文新魏" panose="02010800040101010101" pitchFamily="2" charset="-122"/>
            </a:rPr>
            <a:t>3</a:t>
          </a:r>
          <a:r>
            <a:rPr lang="zh-CN" altLang="en-US" dirty="0">
              <a:latin typeface="华文新魏" panose="02010800040101010101" pitchFamily="2" charset="-122"/>
              <a:ea typeface="华文新魏" panose="02010800040101010101" pitchFamily="2" charset="-122"/>
            </a:rPr>
            <a:t>、处理办法</a:t>
          </a:r>
        </a:p>
      </dgm:t>
    </dgm:pt>
    <dgm:pt modelId="{8F83BDE5-04BE-47B5-8400-2A7CCF8399D5}" type="parTrans" cxnId="{95D1D386-0E12-4197-BFD1-AB53265E70FD}">
      <dgm:prSet/>
      <dgm:spPr/>
      <dgm:t>
        <a:bodyPr/>
        <a:lstStyle/>
        <a:p>
          <a:endParaRPr lang="zh-CN" altLang="en-US">
            <a:latin typeface="华文新魏" panose="02010800040101010101" pitchFamily="2" charset="-122"/>
            <a:ea typeface="华文新魏" panose="02010800040101010101" pitchFamily="2" charset="-122"/>
          </a:endParaRPr>
        </a:p>
      </dgm:t>
    </dgm:pt>
    <dgm:pt modelId="{3E94F142-23A1-49EE-82FC-BE35C6A65358}" type="sibTrans" cxnId="{95D1D386-0E12-4197-BFD1-AB53265E70FD}">
      <dgm:prSet/>
      <dgm:spPr/>
      <dgm:t>
        <a:bodyPr/>
        <a:lstStyle/>
        <a:p>
          <a:endParaRPr lang="zh-CN" altLang="en-US">
            <a:latin typeface="华文新魏" panose="02010800040101010101" pitchFamily="2" charset="-122"/>
            <a:ea typeface="华文新魏" panose="02010800040101010101" pitchFamily="2" charset="-122"/>
          </a:endParaRPr>
        </a:p>
      </dgm:t>
    </dgm:pt>
    <dgm:pt modelId="{AD02DA54-D02E-4EEB-9FB5-DD4520149C8F}" type="pres">
      <dgm:prSet presAssocID="{A61685FA-C58C-4993-B352-E9F795D1C4C9}" presName="diagram" presStyleCnt="0">
        <dgm:presLayoutVars>
          <dgm:chMax val="1"/>
          <dgm:dir/>
          <dgm:animLvl val="ctr"/>
          <dgm:resizeHandles val="exact"/>
        </dgm:presLayoutVars>
      </dgm:prSet>
      <dgm:spPr/>
    </dgm:pt>
    <dgm:pt modelId="{59819723-D2B5-4526-A4C7-ECC73E5FB4A7}" type="pres">
      <dgm:prSet presAssocID="{A61685FA-C58C-4993-B352-E9F795D1C4C9}" presName="matrix" presStyleCnt="0"/>
      <dgm:spPr/>
    </dgm:pt>
    <dgm:pt modelId="{33556DCD-74C6-4B07-AA59-DD5EA1E9323D}" type="pres">
      <dgm:prSet presAssocID="{A61685FA-C58C-4993-B352-E9F795D1C4C9}" presName="tile1" presStyleLbl="node1" presStyleIdx="0" presStyleCnt="4"/>
      <dgm:spPr/>
    </dgm:pt>
    <dgm:pt modelId="{E27646B1-1F9A-4221-885E-21E2B4E0B644}" type="pres">
      <dgm:prSet presAssocID="{A61685FA-C58C-4993-B352-E9F795D1C4C9}" presName="tile1text" presStyleLbl="node1" presStyleIdx="0" presStyleCnt="4">
        <dgm:presLayoutVars>
          <dgm:chMax val="0"/>
          <dgm:chPref val="0"/>
          <dgm:bulletEnabled val="1"/>
        </dgm:presLayoutVars>
      </dgm:prSet>
      <dgm:spPr/>
    </dgm:pt>
    <dgm:pt modelId="{346EEE26-8182-4CBD-B8EC-D229453D6DD3}" type="pres">
      <dgm:prSet presAssocID="{A61685FA-C58C-4993-B352-E9F795D1C4C9}" presName="tile2" presStyleLbl="node1" presStyleIdx="1" presStyleCnt="4"/>
      <dgm:spPr/>
    </dgm:pt>
    <dgm:pt modelId="{C4050E36-5301-4437-9BC7-86D4FFCB0703}" type="pres">
      <dgm:prSet presAssocID="{A61685FA-C58C-4993-B352-E9F795D1C4C9}" presName="tile2text" presStyleLbl="node1" presStyleIdx="1" presStyleCnt="4">
        <dgm:presLayoutVars>
          <dgm:chMax val="0"/>
          <dgm:chPref val="0"/>
          <dgm:bulletEnabled val="1"/>
        </dgm:presLayoutVars>
      </dgm:prSet>
      <dgm:spPr/>
    </dgm:pt>
    <dgm:pt modelId="{DDB60930-AD7C-4321-841D-D29DC75DCD3F}" type="pres">
      <dgm:prSet presAssocID="{A61685FA-C58C-4993-B352-E9F795D1C4C9}" presName="tile3" presStyleLbl="node1" presStyleIdx="2" presStyleCnt="4"/>
      <dgm:spPr/>
    </dgm:pt>
    <dgm:pt modelId="{837C4F64-C7C2-4618-97EA-9C8A1542D50A}" type="pres">
      <dgm:prSet presAssocID="{A61685FA-C58C-4993-B352-E9F795D1C4C9}" presName="tile3text" presStyleLbl="node1" presStyleIdx="2" presStyleCnt="4">
        <dgm:presLayoutVars>
          <dgm:chMax val="0"/>
          <dgm:chPref val="0"/>
          <dgm:bulletEnabled val="1"/>
        </dgm:presLayoutVars>
      </dgm:prSet>
      <dgm:spPr/>
    </dgm:pt>
    <dgm:pt modelId="{35E9F486-FB37-454C-9149-0090F02BC1FE}" type="pres">
      <dgm:prSet presAssocID="{A61685FA-C58C-4993-B352-E9F795D1C4C9}" presName="tile4" presStyleLbl="node1" presStyleIdx="3" presStyleCnt="4"/>
      <dgm:spPr/>
    </dgm:pt>
    <dgm:pt modelId="{1F27B193-27CD-4EDB-BEBA-2668BDF8CC51}" type="pres">
      <dgm:prSet presAssocID="{A61685FA-C58C-4993-B352-E9F795D1C4C9}" presName="tile4text" presStyleLbl="node1" presStyleIdx="3" presStyleCnt="4">
        <dgm:presLayoutVars>
          <dgm:chMax val="0"/>
          <dgm:chPref val="0"/>
          <dgm:bulletEnabled val="1"/>
        </dgm:presLayoutVars>
      </dgm:prSet>
      <dgm:spPr/>
    </dgm:pt>
    <dgm:pt modelId="{D23CD787-D54E-4741-8937-407526F31C94}" type="pres">
      <dgm:prSet presAssocID="{A61685FA-C58C-4993-B352-E9F795D1C4C9}" presName="centerTile" presStyleLbl="fgShp" presStyleIdx="0" presStyleCnt="1">
        <dgm:presLayoutVars>
          <dgm:chMax val="0"/>
          <dgm:chPref val="0"/>
        </dgm:presLayoutVars>
      </dgm:prSet>
      <dgm:spPr/>
    </dgm:pt>
  </dgm:ptLst>
  <dgm:cxnLst>
    <dgm:cxn modelId="{2A204E22-4811-44B0-9552-1664F7109495}" type="presOf" srcId="{A61685FA-C58C-4993-B352-E9F795D1C4C9}" destId="{AD02DA54-D02E-4EEB-9FB5-DD4520149C8F}" srcOrd="0" destOrd="0" presId="urn:microsoft.com/office/officeart/2005/8/layout/matrix1"/>
    <dgm:cxn modelId="{D22F125E-7C70-4E36-96AF-E7D8A692270E}" type="presOf" srcId="{7325C22D-B009-4AAC-A604-F7C16C67BE45}" destId="{DDB60930-AD7C-4321-841D-D29DC75DCD3F}" srcOrd="0" destOrd="0" presId="urn:microsoft.com/office/officeart/2005/8/layout/matrix1"/>
    <dgm:cxn modelId="{6E3C8060-744A-4441-ADFB-A0E258524C5B}" type="presOf" srcId="{E11EB30D-6D3E-4FE8-88D6-88FD3EA69F15}" destId="{346EEE26-8182-4CBD-B8EC-D229453D6DD3}" srcOrd="0" destOrd="0" presId="urn:microsoft.com/office/officeart/2005/8/layout/matrix1"/>
    <dgm:cxn modelId="{7085AC46-5B23-48EE-B2BA-126920BF3AA3}" type="presOf" srcId="{64E0D498-C4A1-4D7E-9B3F-EAFD6D83068E}" destId="{E27646B1-1F9A-4221-885E-21E2B4E0B644}" srcOrd="1" destOrd="0" presId="urn:microsoft.com/office/officeart/2005/8/layout/matrix1"/>
    <dgm:cxn modelId="{0A9EB14C-DDCE-45B9-A1E2-CEF065A2AED1}" type="presOf" srcId="{E11EB30D-6D3E-4FE8-88D6-88FD3EA69F15}" destId="{C4050E36-5301-4437-9BC7-86D4FFCB0703}" srcOrd="1" destOrd="0" presId="urn:microsoft.com/office/officeart/2005/8/layout/matrix1"/>
    <dgm:cxn modelId="{2D87057B-4558-41D3-ACE1-8A76695504EB}" srcId="{7483E4CC-B3DC-4488-B24A-C952790318FA}" destId="{7325C22D-B009-4AAC-A604-F7C16C67BE45}" srcOrd="2" destOrd="0" parTransId="{0AF0C92F-71AD-4F63-A407-7BFB77F33FFA}" sibTransId="{DB84F503-ECAA-459F-8D27-5CA7A0CD87E4}"/>
    <dgm:cxn modelId="{987D2C81-F95B-40C5-9DBC-1DC75BF9ECEB}" srcId="{A61685FA-C58C-4993-B352-E9F795D1C4C9}" destId="{7483E4CC-B3DC-4488-B24A-C952790318FA}" srcOrd="0" destOrd="0" parTransId="{56082318-9D5A-477B-ABDD-60B17E410D33}" sibTransId="{574B3E3C-8786-477D-AA35-BAE8C452ED7E}"/>
    <dgm:cxn modelId="{95D1D386-0E12-4197-BFD1-AB53265E70FD}" srcId="{7483E4CC-B3DC-4488-B24A-C952790318FA}" destId="{44F784E7-74BC-4B55-B6A4-4571AD16A9F3}" srcOrd="3" destOrd="0" parTransId="{8F83BDE5-04BE-47B5-8400-2A7CCF8399D5}" sibTransId="{3E94F142-23A1-49EE-82FC-BE35C6A65358}"/>
    <dgm:cxn modelId="{6922278F-9801-4953-BEAD-87AB6E21BB45}" srcId="{7483E4CC-B3DC-4488-B24A-C952790318FA}" destId="{64E0D498-C4A1-4D7E-9B3F-EAFD6D83068E}" srcOrd="0" destOrd="0" parTransId="{10205356-A856-4E9F-81F8-36E1BE07797D}" sibTransId="{BDCE2EFB-D695-49D1-A9A6-EA80CE862E72}"/>
    <dgm:cxn modelId="{70C597A0-E059-42C0-992D-B2AC18E7D12F}" srcId="{7483E4CC-B3DC-4488-B24A-C952790318FA}" destId="{E11EB30D-6D3E-4FE8-88D6-88FD3EA69F15}" srcOrd="1" destOrd="0" parTransId="{22D949DB-B095-46FD-B17F-7A14B2D5406E}" sibTransId="{6D545A8E-5C15-440D-9BB6-604A12AE92D6}"/>
    <dgm:cxn modelId="{B8BC10A7-68B2-4FEF-98B7-8E1B161B1204}" type="presOf" srcId="{64E0D498-C4A1-4D7E-9B3F-EAFD6D83068E}" destId="{33556DCD-74C6-4B07-AA59-DD5EA1E9323D}" srcOrd="0" destOrd="0" presId="urn:microsoft.com/office/officeart/2005/8/layout/matrix1"/>
    <dgm:cxn modelId="{D19AADB0-4CF5-477B-9195-46BFC8B75DB2}" type="presOf" srcId="{7325C22D-B009-4AAC-A604-F7C16C67BE45}" destId="{837C4F64-C7C2-4618-97EA-9C8A1542D50A}" srcOrd="1" destOrd="0" presId="urn:microsoft.com/office/officeart/2005/8/layout/matrix1"/>
    <dgm:cxn modelId="{29A391CD-C392-4400-B306-06792E08423E}" type="presOf" srcId="{44F784E7-74BC-4B55-B6A4-4571AD16A9F3}" destId="{1F27B193-27CD-4EDB-BEBA-2668BDF8CC51}" srcOrd="1" destOrd="0" presId="urn:microsoft.com/office/officeart/2005/8/layout/matrix1"/>
    <dgm:cxn modelId="{5153E5D8-88CB-4A1E-9B73-1699DEF474FF}" type="presOf" srcId="{7483E4CC-B3DC-4488-B24A-C952790318FA}" destId="{D23CD787-D54E-4741-8937-407526F31C94}" srcOrd="0" destOrd="0" presId="urn:microsoft.com/office/officeart/2005/8/layout/matrix1"/>
    <dgm:cxn modelId="{895B53FF-3858-4AF5-87A0-58BBC5D94177}" type="presOf" srcId="{44F784E7-74BC-4B55-B6A4-4571AD16A9F3}" destId="{35E9F486-FB37-454C-9149-0090F02BC1FE}" srcOrd="0" destOrd="0" presId="urn:microsoft.com/office/officeart/2005/8/layout/matrix1"/>
    <dgm:cxn modelId="{DB8C7C18-3549-4DDD-AEA4-FBA3F3AC3C27}" type="presParOf" srcId="{AD02DA54-D02E-4EEB-9FB5-DD4520149C8F}" destId="{59819723-D2B5-4526-A4C7-ECC73E5FB4A7}" srcOrd="0" destOrd="0" presId="urn:microsoft.com/office/officeart/2005/8/layout/matrix1"/>
    <dgm:cxn modelId="{A0A36140-B201-4AFE-BE60-101A88990218}" type="presParOf" srcId="{59819723-D2B5-4526-A4C7-ECC73E5FB4A7}" destId="{33556DCD-74C6-4B07-AA59-DD5EA1E9323D}" srcOrd="0" destOrd="0" presId="urn:microsoft.com/office/officeart/2005/8/layout/matrix1"/>
    <dgm:cxn modelId="{29409C31-4FF9-4AB5-9E7A-4F096EADB10B}" type="presParOf" srcId="{59819723-D2B5-4526-A4C7-ECC73E5FB4A7}" destId="{E27646B1-1F9A-4221-885E-21E2B4E0B644}" srcOrd="1" destOrd="0" presId="urn:microsoft.com/office/officeart/2005/8/layout/matrix1"/>
    <dgm:cxn modelId="{F708C53E-E132-456E-B5AF-7766E35F517F}" type="presParOf" srcId="{59819723-D2B5-4526-A4C7-ECC73E5FB4A7}" destId="{346EEE26-8182-4CBD-B8EC-D229453D6DD3}" srcOrd="2" destOrd="0" presId="urn:microsoft.com/office/officeart/2005/8/layout/matrix1"/>
    <dgm:cxn modelId="{2CAD27E3-0099-4A62-BA96-74E13F70F29D}" type="presParOf" srcId="{59819723-D2B5-4526-A4C7-ECC73E5FB4A7}" destId="{C4050E36-5301-4437-9BC7-86D4FFCB0703}" srcOrd="3" destOrd="0" presId="urn:microsoft.com/office/officeart/2005/8/layout/matrix1"/>
    <dgm:cxn modelId="{DAFE2700-9329-4E73-80B4-A1827426ECAA}" type="presParOf" srcId="{59819723-D2B5-4526-A4C7-ECC73E5FB4A7}" destId="{DDB60930-AD7C-4321-841D-D29DC75DCD3F}" srcOrd="4" destOrd="0" presId="urn:microsoft.com/office/officeart/2005/8/layout/matrix1"/>
    <dgm:cxn modelId="{725F3729-F122-4715-B4B3-06D8618677F4}" type="presParOf" srcId="{59819723-D2B5-4526-A4C7-ECC73E5FB4A7}" destId="{837C4F64-C7C2-4618-97EA-9C8A1542D50A}" srcOrd="5" destOrd="0" presId="urn:microsoft.com/office/officeart/2005/8/layout/matrix1"/>
    <dgm:cxn modelId="{23B791DC-B774-4589-9F2D-6D35E0EB6360}" type="presParOf" srcId="{59819723-D2B5-4526-A4C7-ECC73E5FB4A7}" destId="{35E9F486-FB37-454C-9149-0090F02BC1FE}" srcOrd="6" destOrd="0" presId="urn:microsoft.com/office/officeart/2005/8/layout/matrix1"/>
    <dgm:cxn modelId="{8624D90A-51C7-429B-B5A1-F2DAC977F4DB}" type="presParOf" srcId="{59819723-D2B5-4526-A4C7-ECC73E5FB4A7}" destId="{1F27B193-27CD-4EDB-BEBA-2668BDF8CC51}" srcOrd="7" destOrd="0" presId="urn:microsoft.com/office/officeart/2005/8/layout/matrix1"/>
    <dgm:cxn modelId="{0B73C315-4D3F-4536-ADE7-D21CD185C980}" type="presParOf" srcId="{AD02DA54-D02E-4EEB-9FB5-DD4520149C8F}" destId="{D23CD787-D54E-4741-8937-407526F31C9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4261E-7113-40E1-ABF9-7120391E9564}">
      <dsp:nvSpPr>
        <dsp:cNvPr id="0" name=""/>
        <dsp:cNvSpPr/>
      </dsp:nvSpPr>
      <dsp:spPr>
        <a:xfrm>
          <a:off x="8438" y="1148342"/>
          <a:ext cx="2522190" cy="1513314"/>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sz="2200" kern="1200" dirty="0">
              <a:latin typeface="华文新魏" panose="02010800040101010101" pitchFamily="2" charset="-122"/>
              <a:ea typeface="华文新魏" panose="02010800040101010101" pitchFamily="2" charset="-122"/>
            </a:rPr>
            <a:t>英国最早起源，在欧美国际蓬勃发展至今</a:t>
          </a:r>
        </a:p>
      </dsp:txBody>
      <dsp:txXfrm>
        <a:off x="52761" y="1192665"/>
        <a:ext cx="2433544" cy="1424668"/>
      </dsp:txXfrm>
    </dsp:sp>
    <dsp:sp modelId="{E7E9AF66-6F6B-4A59-9B30-E1AF247623DB}">
      <dsp:nvSpPr>
        <dsp:cNvPr id="0" name=""/>
        <dsp:cNvSpPr/>
      </dsp:nvSpPr>
      <dsp:spPr>
        <a:xfrm>
          <a:off x="2782847" y="1592248"/>
          <a:ext cx="534704" cy="625503"/>
        </a:xfrm>
        <a:prstGeom prs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latin typeface="华文新魏" panose="02010800040101010101" pitchFamily="2" charset="-122"/>
            <a:ea typeface="华文新魏" panose="02010800040101010101" pitchFamily="2" charset="-122"/>
          </a:endParaRPr>
        </a:p>
      </dsp:txBody>
      <dsp:txXfrm>
        <a:off x="2782847" y="1717349"/>
        <a:ext cx="374293" cy="375301"/>
      </dsp:txXfrm>
    </dsp:sp>
    <dsp:sp modelId="{47AFA182-1426-467A-9F92-EC3683B1E2A8}">
      <dsp:nvSpPr>
        <dsp:cNvPr id="0" name=""/>
        <dsp:cNvSpPr/>
      </dsp:nvSpPr>
      <dsp:spPr>
        <a:xfrm>
          <a:off x="3539504" y="1148342"/>
          <a:ext cx="2522190" cy="1513314"/>
        </a:xfrm>
        <a:prstGeom prst="roundRect">
          <a:avLst>
            <a:gd name="adj" fmla="val 10000"/>
          </a:avLst>
        </a:prstGeom>
        <a:solidFill>
          <a:schemeClr val="accent3">
            <a:hueOff val="-4468243"/>
            <a:satOff val="26037"/>
            <a:lumOff val="509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sz="2200" kern="1200" dirty="0">
              <a:latin typeface="华文新魏" panose="02010800040101010101" pitchFamily="2" charset="-122"/>
              <a:ea typeface="华文新魏" panose="02010800040101010101" pitchFamily="2" charset="-122"/>
            </a:rPr>
            <a:t>中国在晚清开始借鉴起步，民国进一步发展（</a:t>
          </a:r>
          <a:r>
            <a:rPr lang="zh-CN" sz="2200" kern="1200" dirty="0">
              <a:latin typeface="华文新魏" panose="02010800040101010101" pitchFamily="2" charset="-122"/>
              <a:ea typeface="华文新魏" panose="02010800040101010101" pitchFamily="2" charset="-122"/>
              <a:hlinkClick xmlns:r="http://schemas.openxmlformats.org/officeDocument/2006/relationships" r:id="rId1" action="ppaction://hlinkfile"/>
            </a:rPr>
            <a:t>中山陵</a:t>
          </a:r>
          <a:r>
            <a:rPr lang="zh-CN" sz="2200" kern="1200" dirty="0">
              <a:latin typeface="华文新魏" panose="02010800040101010101" pitchFamily="2" charset="-122"/>
              <a:ea typeface="华文新魏" panose="02010800040101010101" pitchFamily="2" charset="-122"/>
            </a:rPr>
            <a:t>）</a:t>
          </a:r>
        </a:p>
      </dsp:txBody>
      <dsp:txXfrm>
        <a:off x="3583827" y="1192665"/>
        <a:ext cx="2433544" cy="1424668"/>
      </dsp:txXfrm>
    </dsp:sp>
    <dsp:sp modelId="{F08245DB-E3A8-45A5-BE6D-A7923C75A120}">
      <dsp:nvSpPr>
        <dsp:cNvPr id="0" name=""/>
        <dsp:cNvSpPr/>
      </dsp:nvSpPr>
      <dsp:spPr>
        <a:xfrm>
          <a:off x="6313914" y="1592248"/>
          <a:ext cx="534704" cy="625503"/>
        </a:xfrm>
        <a:prstGeom prst="rightArrow">
          <a:avLst>
            <a:gd name="adj1" fmla="val 60000"/>
            <a:gd name="adj2" fmla="val 50000"/>
          </a:avLst>
        </a:prstGeom>
        <a:solidFill>
          <a:schemeClr val="accent3">
            <a:hueOff val="-8936486"/>
            <a:satOff val="52073"/>
            <a:lumOff val="1019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latin typeface="华文新魏" panose="02010800040101010101" pitchFamily="2" charset="-122"/>
            <a:ea typeface="华文新魏" panose="02010800040101010101" pitchFamily="2" charset="-122"/>
          </a:endParaRPr>
        </a:p>
      </dsp:txBody>
      <dsp:txXfrm>
        <a:off x="6313914" y="1717349"/>
        <a:ext cx="374293" cy="375301"/>
      </dsp:txXfrm>
    </dsp:sp>
    <dsp:sp modelId="{5750A001-DFF0-491D-BE3A-58D4C14D7CF1}">
      <dsp:nvSpPr>
        <dsp:cNvPr id="0" name=""/>
        <dsp:cNvSpPr/>
      </dsp:nvSpPr>
      <dsp:spPr>
        <a:xfrm>
          <a:off x="7070571" y="1148342"/>
          <a:ext cx="2522190" cy="1513314"/>
        </a:xfrm>
        <a:prstGeom prst="roundRect">
          <a:avLst>
            <a:gd name="adj" fmla="val 10000"/>
          </a:avLst>
        </a:prstGeom>
        <a:solidFill>
          <a:schemeClr val="accent3">
            <a:hueOff val="-8936486"/>
            <a:satOff val="52073"/>
            <a:lumOff val="101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sz="2200" kern="1200" dirty="0">
              <a:latin typeface="华文新魏" panose="02010800040101010101" pitchFamily="2" charset="-122"/>
              <a:ea typeface="华文新魏" panose="02010800040101010101" pitchFamily="2" charset="-122"/>
            </a:rPr>
            <a:t>新中国成立后中止</a:t>
          </a:r>
        </a:p>
      </dsp:txBody>
      <dsp:txXfrm>
        <a:off x="7114894" y="1192665"/>
        <a:ext cx="2433544" cy="1424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DAF-A178-416D-A727-7888C0753E94}">
      <dsp:nvSpPr>
        <dsp:cNvPr id="0" name=""/>
        <dsp:cNvSpPr/>
      </dsp:nvSpPr>
      <dsp:spPr>
        <a:xfrm rot="5400000">
          <a:off x="1076771" y="921969"/>
          <a:ext cx="1590895" cy="2647213"/>
        </a:xfrm>
        <a:prstGeom prst="corner">
          <a:avLst>
            <a:gd name="adj1" fmla="val 16120"/>
            <a:gd name="adj2" fmla="val 1611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460FC8-5C48-4CEA-B595-0B5B2840CD97}">
      <dsp:nvSpPr>
        <dsp:cNvPr id="0" name=""/>
        <dsp:cNvSpPr/>
      </dsp:nvSpPr>
      <dsp:spPr>
        <a:xfrm>
          <a:off x="811211" y="1712915"/>
          <a:ext cx="2389919" cy="20949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kern="1200" dirty="0">
              <a:latin typeface="华文新魏" panose="02010800040101010101" pitchFamily="2" charset="-122"/>
              <a:ea typeface="华文新魏" panose="02010800040101010101" pitchFamily="2" charset="-122"/>
            </a:rPr>
            <a:t>70</a:t>
          </a:r>
          <a:r>
            <a:rPr lang="zh-CN" altLang="en-US" sz="2400" kern="1200" dirty="0">
              <a:latin typeface="华文新魏" panose="02010800040101010101" pitchFamily="2" charset="-122"/>
              <a:ea typeface="华文新魏" panose="02010800040101010101" pitchFamily="2" charset="-122"/>
            </a:rPr>
            <a:t>年代开始随世行、亚行项目重新进入中国。</a:t>
          </a:r>
        </a:p>
      </dsp:txBody>
      <dsp:txXfrm>
        <a:off x="811211" y="1712915"/>
        <a:ext cx="2389919" cy="2094904"/>
      </dsp:txXfrm>
    </dsp:sp>
    <dsp:sp modelId="{6EBF270A-9CCF-42D7-A802-E60565556BA9}">
      <dsp:nvSpPr>
        <dsp:cNvPr id="0" name=""/>
        <dsp:cNvSpPr/>
      </dsp:nvSpPr>
      <dsp:spPr>
        <a:xfrm>
          <a:off x="2750202" y="727078"/>
          <a:ext cx="450928" cy="450928"/>
        </a:xfrm>
        <a:prstGeom prst="triangle">
          <a:avLst>
            <a:gd name="adj" fmla="val 10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E9F83A-4B12-475F-A87E-13DD7D1A510D}">
      <dsp:nvSpPr>
        <dsp:cNvPr id="0" name=""/>
        <dsp:cNvSpPr/>
      </dsp:nvSpPr>
      <dsp:spPr>
        <a:xfrm rot="5400000">
          <a:off x="4002499" y="197994"/>
          <a:ext cx="1590895" cy="2647213"/>
        </a:xfrm>
        <a:prstGeom prst="corner">
          <a:avLst>
            <a:gd name="adj1" fmla="val 16120"/>
            <a:gd name="adj2" fmla="val 1611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9E7A9E-C184-4D0D-BC6B-FBB5EABB98AC}">
      <dsp:nvSpPr>
        <dsp:cNvPr id="0" name=""/>
        <dsp:cNvSpPr/>
      </dsp:nvSpPr>
      <dsp:spPr>
        <a:xfrm>
          <a:off x="3736939" y="988941"/>
          <a:ext cx="2389919" cy="20949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kern="1200" dirty="0">
              <a:latin typeface="华文新魏" panose="02010800040101010101" pitchFamily="2" charset="-122"/>
              <a:ea typeface="华文新魏" panose="02010800040101010101" pitchFamily="2" charset="-122"/>
            </a:rPr>
            <a:t>2000</a:t>
          </a:r>
          <a:r>
            <a:rPr lang="zh-CN" altLang="en-US" sz="2400" kern="1200" dirty="0">
              <a:latin typeface="华文新魏" panose="02010800040101010101" pitchFamily="2" charset="-122"/>
              <a:ea typeface="华文新魏" panose="02010800040101010101" pitchFamily="2" charset="-122"/>
            </a:rPr>
            <a:t>年</a:t>
          </a:r>
          <a:r>
            <a:rPr lang="en-US" altLang="zh-CN" sz="2400" kern="1200" dirty="0">
              <a:latin typeface="华文新魏" panose="02010800040101010101" pitchFamily="2" charset="-122"/>
              <a:ea typeface="华文新魏" panose="02010800040101010101" pitchFamily="2" charset="-122"/>
            </a:rPr>
            <a:t>《</a:t>
          </a:r>
          <a:r>
            <a:rPr lang="zh-CN" altLang="en-US" sz="2400" kern="1200" dirty="0">
              <a:latin typeface="华文新魏" panose="02010800040101010101" pitchFamily="2" charset="-122"/>
              <a:ea typeface="华文新魏" panose="02010800040101010101" pitchFamily="2" charset="-122"/>
            </a:rPr>
            <a:t>招标投标法</a:t>
          </a:r>
          <a:r>
            <a:rPr lang="en-US" altLang="zh-CN" sz="2400" kern="1200" dirty="0">
              <a:latin typeface="华文新魏" panose="02010800040101010101" pitchFamily="2" charset="-122"/>
              <a:ea typeface="华文新魏" panose="02010800040101010101" pitchFamily="2" charset="-122"/>
            </a:rPr>
            <a:t>》</a:t>
          </a:r>
          <a:r>
            <a:rPr lang="zh-CN" altLang="en-US" sz="2400" kern="1200" dirty="0">
              <a:latin typeface="华文新魏" panose="02010800040101010101" pitchFamily="2" charset="-122"/>
              <a:ea typeface="华文新魏" panose="02010800040101010101" pitchFamily="2" charset="-122"/>
            </a:rPr>
            <a:t>法颁布实施</a:t>
          </a:r>
        </a:p>
      </dsp:txBody>
      <dsp:txXfrm>
        <a:off x="3736939" y="988941"/>
        <a:ext cx="2389919" cy="2094904"/>
      </dsp:txXfrm>
    </dsp:sp>
    <dsp:sp modelId="{C79CDB69-9F87-46FE-9BA7-606AA8BCE57B}">
      <dsp:nvSpPr>
        <dsp:cNvPr id="0" name=""/>
        <dsp:cNvSpPr/>
      </dsp:nvSpPr>
      <dsp:spPr>
        <a:xfrm>
          <a:off x="5675931" y="3103"/>
          <a:ext cx="450928" cy="450928"/>
        </a:xfrm>
        <a:prstGeom prst="triangle">
          <a:avLst>
            <a:gd name="adj" fmla="val 1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6830EA-5452-4346-8CEE-44931047FEA1}">
      <dsp:nvSpPr>
        <dsp:cNvPr id="0" name=""/>
        <dsp:cNvSpPr/>
      </dsp:nvSpPr>
      <dsp:spPr>
        <a:xfrm rot="5400000">
          <a:off x="6928228" y="-525979"/>
          <a:ext cx="1590895" cy="2647213"/>
        </a:xfrm>
        <a:prstGeom prst="corner">
          <a:avLst>
            <a:gd name="adj1" fmla="val 16120"/>
            <a:gd name="adj2" fmla="val 1611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795076-62B8-4C8D-A025-F0FCE4633FD7}">
      <dsp:nvSpPr>
        <dsp:cNvPr id="0" name=""/>
        <dsp:cNvSpPr/>
      </dsp:nvSpPr>
      <dsp:spPr>
        <a:xfrm>
          <a:off x="6662668" y="264966"/>
          <a:ext cx="2389919" cy="20949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latin typeface="华文新魏" panose="02010800040101010101" pitchFamily="2" charset="-122"/>
              <a:ea typeface="华文新魏" panose="02010800040101010101" pitchFamily="2" charset="-122"/>
            </a:rPr>
            <a:t>目前乱象丛生、代理机构从业人员整体素质降低。</a:t>
          </a:r>
        </a:p>
      </dsp:txBody>
      <dsp:txXfrm>
        <a:off x="6662668" y="264966"/>
        <a:ext cx="2389919" cy="2094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3DAC7-BAD4-4F9C-B67C-C060157F986E}">
      <dsp:nvSpPr>
        <dsp:cNvPr id="0" name=""/>
        <dsp:cNvSpPr/>
      </dsp:nvSpPr>
      <dsp:spPr>
        <a:xfrm>
          <a:off x="67468" y="276"/>
          <a:ext cx="2103437" cy="1262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latin typeface="华文新魏" panose="02010800040101010101" pitchFamily="2" charset="-122"/>
              <a:ea typeface="华文新魏" panose="02010800040101010101" pitchFamily="2" charset="-122"/>
            </a:rPr>
            <a:t>招标</a:t>
          </a:r>
        </a:p>
      </dsp:txBody>
      <dsp:txXfrm>
        <a:off x="104433" y="37241"/>
        <a:ext cx="2029507" cy="1188132"/>
      </dsp:txXfrm>
    </dsp:sp>
    <dsp:sp modelId="{84B267F2-27A9-42F2-9926-8BE911E085E2}">
      <dsp:nvSpPr>
        <dsp:cNvPr id="0" name=""/>
        <dsp:cNvSpPr/>
      </dsp:nvSpPr>
      <dsp:spPr>
        <a:xfrm>
          <a:off x="2356008" y="370481"/>
          <a:ext cx="445928" cy="521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CN" altLang="en-US" sz="2000" kern="1200">
            <a:latin typeface="华文新魏" panose="02010800040101010101" pitchFamily="2" charset="-122"/>
            <a:ea typeface="华文新魏" panose="02010800040101010101" pitchFamily="2" charset="-122"/>
          </a:endParaRPr>
        </a:p>
      </dsp:txBody>
      <dsp:txXfrm>
        <a:off x="2356008" y="474811"/>
        <a:ext cx="312150" cy="312992"/>
      </dsp:txXfrm>
    </dsp:sp>
    <dsp:sp modelId="{920949DB-6537-4D81-AEC0-DA521EF07DED}">
      <dsp:nvSpPr>
        <dsp:cNvPr id="0" name=""/>
        <dsp:cNvSpPr/>
      </dsp:nvSpPr>
      <dsp:spPr>
        <a:xfrm>
          <a:off x="3012281" y="276"/>
          <a:ext cx="2103437" cy="1262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latin typeface="华文新魏" panose="02010800040101010101" pitchFamily="2" charset="-122"/>
              <a:ea typeface="华文新魏" panose="02010800040101010101" pitchFamily="2" charset="-122"/>
            </a:rPr>
            <a:t>投标</a:t>
          </a:r>
        </a:p>
      </dsp:txBody>
      <dsp:txXfrm>
        <a:off x="3049246" y="37241"/>
        <a:ext cx="2029507" cy="1188132"/>
      </dsp:txXfrm>
    </dsp:sp>
    <dsp:sp modelId="{8FA584A8-85A3-42B6-A4D1-7B24D1AE5885}">
      <dsp:nvSpPr>
        <dsp:cNvPr id="0" name=""/>
        <dsp:cNvSpPr/>
      </dsp:nvSpPr>
      <dsp:spPr>
        <a:xfrm>
          <a:off x="5300821" y="370481"/>
          <a:ext cx="445928" cy="521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CN" altLang="en-US" sz="2000" kern="1200">
            <a:latin typeface="华文新魏" panose="02010800040101010101" pitchFamily="2" charset="-122"/>
            <a:ea typeface="华文新魏" panose="02010800040101010101" pitchFamily="2" charset="-122"/>
          </a:endParaRPr>
        </a:p>
      </dsp:txBody>
      <dsp:txXfrm>
        <a:off x="5300821" y="474811"/>
        <a:ext cx="312150" cy="312992"/>
      </dsp:txXfrm>
    </dsp:sp>
    <dsp:sp modelId="{61C165EC-D589-469F-A3BA-29070E7C219B}">
      <dsp:nvSpPr>
        <dsp:cNvPr id="0" name=""/>
        <dsp:cNvSpPr/>
      </dsp:nvSpPr>
      <dsp:spPr>
        <a:xfrm>
          <a:off x="5957093" y="276"/>
          <a:ext cx="2103437" cy="1262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latin typeface="华文新魏" panose="02010800040101010101" pitchFamily="2" charset="-122"/>
              <a:ea typeface="华文新魏" panose="02010800040101010101" pitchFamily="2" charset="-122"/>
            </a:rPr>
            <a:t>开标</a:t>
          </a:r>
        </a:p>
      </dsp:txBody>
      <dsp:txXfrm>
        <a:off x="5994058" y="37241"/>
        <a:ext cx="2029507" cy="1188132"/>
      </dsp:txXfrm>
    </dsp:sp>
    <dsp:sp modelId="{A57CA6D2-D91D-484F-A231-5394734AEE6A}">
      <dsp:nvSpPr>
        <dsp:cNvPr id="0" name=""/>
        <dsp:cNvSpPr/>
      </dsp:nvSpPr>
      <dsp:spPr>
        <a:xfrm rot="5400000">
          <a:off x="6785848" y="1409579"/>
          <a:ext cx="445928" cy="521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CN" altLang="en-US" sz="2000" kern="1200">
            <a:latin typeface="华文新魏" panose="02010800040101010101" pitchFamily="2" charset="-122"/>
            <a:ea typeface="华文新魏" panose="02010800040101010101" pitchFamily="2" charset="-122"/>
          </a:endParaRPr>
        </a:p>
      </dsp:txBody>
      <dsp:txXfrm rot="-5400000">
        <a:off x="6852316" y="1447441"/>
        <a:ext cx="312992" cy="312150"/>
      </dsp:txXfrm>
    </dsp:sp>
    <dsp:sp modelId="{6BCA798D-AEB6-42A3-B771-7B63F75A95F0}">
      <dsp:nvSpPr>
        <dsp:cNvPr id="0" name=""/>
        <dsp:cNvSpPr/>
      </dsp:nvSpPr>
      <dsp:spPr>
        <a:xfrm>
          <a:off x="5957093" y="2103713"/>
          <a:ext cx="2103437" cy="1262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latin typeface="华文新魏" panose="02010800040101010101" pitchFamily="2" charset="-122"/>
              <a:ea typeface="华文新魏" panose="02010800040101010101" pitchFamily="2" charset="-122"/>
            </a:rPr>
            <a:t>评标</a:t>
          </a:r>
        </a:p>
      </dsp:txBody>
      <dsp:txXfrm>
        <a:off x="5994058" y="2140678"/>
        <a:ext cx="2029507" cy="1188132"/>
      </dsp:txXfrm>
    </dsp:sp>
    <dsp:sp modelId="{0A1A45AD-9875-49E4-A5D1-505A2686CD8C}">
      <dsp:nvSpPr>
        <dsp:cNvPr id="0" name=""/>
        <dsp:cNvSpPr/>
      </dsp:nvSpPr>
      <dsp:spPr>
        <a:xfrm rot="10800000">
          <a:off x="5326062" y="2473918"/>
          <a:ext cx="445928" cy="521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CN" altLang="en-US" sz="2000" kern="1200">
            <a:latin typeface="华文新魏" panose="02010800040101010101" pitchFamily="2" charset="-122"/>
            <a:ea typeface="华文新魏" panose="02010800040101010101" pitchFamily="2" charset="-122"/>
          </a:endParaRPr>
        </a:p>
      </dsp:txBody>
      <dsp:txXfrm rot="10800000">
        <a:off x="5459840" y="2578248"/>
        <a:ext cx="312150" cy="312992"/>
      </dsp:txXfrm>
    </dsp:sp>
    <dsp:sp modelId="{16EE7285-B8F8-48A6-AA07-0EC3BF5F6143}">
      <dsp:nvSpPr>
        <dsp:cNvPr id="0" name=""/>
        <dsp:cNvSpPr/>
      </dsp:nvSpPr>
      <dsp:spPr>
        <a:xfrm>
          <a:off x="3012281" y="2103713"/>
          <a:ext cx="2103437" cy="1262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latin typeface="华文新魏" panose="02010800040101010101" pitchFamily="2" charset="-122"/>
              <a:ea typeface="华文新魏" panose="02010800040101010101" pitchFamily="2" charset="-122"/>
            </a:rPr>
            <a:t>中标</a:t>
          </a:r>
        </a:p>
      </dsp:txBody>
      <dsp:txXfrm>
        <a:off x="3049246" y="2140678"/>
        <a:ext cx="2029507" cy="1188132"/>
      </dsp:txXfrm>
    </dsp:sp>
    <dsp:sp modelId="{4B1E9049-4DFE-48E5-A26C-9FF48243B18A}">
      <dsp:nvSpPr>
        <dsp:cNvPr id="0" name=""/>
        <dsp:cNvSpPr/>
      </dsp:nvSpPr>
      <dsp:spPr>
        <a:xfrm rot="10800000">
          <a:off x="2381250" y="2473918"/>
          <a:ext cx="445928" cy="521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CN" altLang="en-US" sz="2000" kern="1200">
            <a:latin typeface="华文新魏" panose="02010800040101010101" pitchFamily="2" charset="-122"/>
            <a:ea typeface="华文新魏" panose="02010800040101010101" pitchFamily="2" charset="-122"/>
          </a:endParaRPr>
        </a:p>
      </dsp:txBody>
      <dsp:txXfrm rot="10800000">
        <a:off x="2515028" y="2578248"/>
        <a:ext cx="312150" cy="312992"/>
      </dsp:txXfrm>
    </dsp:sp>
    <dsp:sp modelId="{9993889D-6E99-442C-B159-7B72B01EAECF}">
      <dsp:nvSpPr>
        <dsp:cNvPr id="0" name=""/>
        <dsp:cNvSpPr/>
      </dsp:nvSpPr>
      <dsp:spPr>
        <a:xfrm>
          <a:off x="67468" y="2103713"/>
          <a:ext cx="2103437" cy="1262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latin typeface="华文新魏" panose="02010800040101010101" pitchFamily="2" charset="-122"/>
              <a:ea typeface="华文新魏" panose="02010800040101010101" pitchFamily="2" charset="-122"/>
            </a:rPr>
            <a:t>合同</a:t>
          </a:r>
        </a:p>
      </dsp:txBody>
      <dsp:txXfrm>
        <a:off x="104433" y="2140678"/>
        <a:ext cx="2029507" cy="1188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5953C-3972-4BFA-AC40-C9968F595D9C}">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5">
            <a:hueOff val="13808393"/>
            <a:satOff val="-35613"/>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555C30-C9DE-4575-AAA4-1A2D20D6D053}">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5">
            <a:hueOff val="10356294"/>
            <a:satOff val="-26710"/>
            <a:lumOff val="23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55D49E-86CC-4F22-B2D4-93B133780D55}">
      <dsp:nvSpPr>
        <dsp:cNvPr id="0" name=""/>
        <dsp:cNvSpPr/>
      </dsp:nvSpPr>
      <dsp:spPr>
        <a:xfrm>
          <a:off x="1833742" y="668065"/>
          <a:ext cx="4460515" cy="4460515"/>
        </a:xfrm>
        <a:prstGeom prst="blockArc">
          <a:avLst>
            <a:gd name="adj1" fmla="val 3240000"/>
            <a:gd name="adj2" fmla="val 7560000"/>
            <a:gd name="adj3" fmla="val 4637"/>
          </a:avLst>
        </a:prstGeom>
        <a:solidFill>
          <a:schemeClr val="accent5">
            <a:hueOff val="6904196"/>
            <a:satOff val="-17807"/>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D4BFA5-20EA-4E19-8FEE-B9EBBA159EE1}">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5">
            <a:hueOff val="3452098"/>
            <a:satOff val="-8903"/>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63C2C9-93F4-4A7F-B4C0-65A69E94170F}">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2479F4-47C2-49A1-9B64-72BEA256839F}">
      <dsp:nvSpPr>
        <dsp:cNvPr id="0" name=""/>
        <dsp:cNvSpPr/>
      </dsp:nvSpPr>
      <dsp:spPr>
        <a:xfrm>
          <a:off x="3038078" y="1872401"/>
          <a:ext cx="2051843" cy="20518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solidFill>
                <a:srgbClr val="FF0000"/>
              </a:solidFill>
              <a:latin typeface="华文新魏" panose="02010800040101010101" pitchFamily="2" charset="-122"/>
              <a:ea typeface="华文新魏" panose="02010800040101010101" pitchFamily="2" charset="-122"/>
            </a:rPr>
            <a:t>视同串标</a:t>
          </a:r>
        </a:p>
      </dsp:txBody>
      <dsp:txXfrm>
        <a:off x="3338563" y="2172886"/>
        <a:ext cx="1450873" cy="1450873"/>
      </dsp:txXfrm>
    </dsp:sp>
    <dsp:sp modelId="{B148F7F6-8689-4A89-909A-38A1E1FE45B7}">
      <dsp:nvSpPr>
        <dsp:cNvPr id="0" name=""/>
        <dsp:cNvSpPr/>
      </dsp:nvSpPr>
      <dsp:spPr>
        <a:xfrm>
          <a:off x="3345854" y="1626"/>
          <a:ext cx="1436290" cy="14362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latin typeface="华文新魏" panose="02010800040101010101" pitchFamily="2" charset="-122"/>
              <a:ea typeface="华文新魏" panose="02010800040101010101" pitchFamily="2" charset="-122"/>
            </a:rPr>
            <a:t>Mac</a:t>
          </a:r>
          <a:r>
            <a:rPr lang="zh-CN" altLang="en-US" sz="2400" kern="1200" dirty="0">
              <a:latin typeface="华文新魏" panose="02010800040101010101" pitchFamily="2" charset="-122"/>
              <a:ea typeface="华文新魏" panose="02010800040101010101" pitchFamily="2" charset="-122"/>
            </a:rPr>
            <a:t>码</a:t>
          </a:r>
        </a:p>
      </dsp:txBody>
      <dsp:txXfrm>
        <a:off x="3556194" y="211966"/>
        <a:ext cx="1015610" cy="1015610"/>
      </dsp:txXfrm>
    </dsp:sp>
    <dsp:sp modelId="{1157B42E-6E6E-42C5-AA21-C04376AC1885}">
      <dsp:nvSpPr>
        <dsp:cNvPr id="0" name=""/>
        <dsp:cNvSpPr/>
      </dsp:nvSpPr>
      <dsp:spPr>
        <a:xfrm>
          <a:off x="5417780" y="1506968"/>
          <a:ext cx="1436290" cy="1436290"/>
        </a:xfrm>
        <a:prstGeom prst="ellipse">
          <a:avLst/>
        </a:prstGeom>
        <a:solidFill>
          <a:schemeClr val="accent5">
            <a:hueOff val="3452098"/>
            <a:satOff val="-8903"/>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err="1">
              <a:latin typeface="华文新魏" panose="02010800040101010101" pitchFamily="2" charset="-122"/>
              <a:ea typeface="华文新魏" panose="02010800040101010101" pitchFamily="2" charset="-122"/>
            </a:rPr>
            <a:t>Cpu</a:t>
          </a:r>
          <a:r>
            <a:rPr lang="zh-CN" altLang="en-US" sz="2400" kern="1200" dirty="0">
              <a:latin typeface="华文新魏" panose="02010800040101010101" pitchFamily="2" charset="-122"/>
              <a:ea typeface="华文新魏" panose="02010800040101010101" pitchFamily="2" charset="-122"/>
            </a:rPr>
            <a:t>序列号</a:t>
          </a:r>
        </a:p>
      </dsp:txBody>
      <dsp:txXfrm>
        <a:off x="5628120" y="1717308"/>
        <a:ext cx="1015610" cy="1015610"/>
      </dsp:txXfrm>
    </dsp:sp>
    <dsp:sp modelId="{CBCDD0C2-0D34-4E57-8397-8427B960AF6A}">
      <dsp:nvSpPr>
        <dsp:cNvPr id="0" name=""/>
        <dsp:cNvSpPr/>
      </dsp:nvSpPr>
      <dsp:spPr>
        <a:xfrm>
          <a:off x="4626375" y="3942663"/>
          <a:ext cx="1436290" cy="1436290"/>
        </a:xfrm>
        <a:prstGeom prst="ellipse">
          <a:avLst/>
        </a:prstGeom>
        <a:solidFill>
          <a:schemeClr val="accent5">
            <a:hueOff val="6904196"/>
            <a:satOff val="-17807"/>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新魏" panose="02010800040101010101" pitchFamily="2" charset="-122"/>
              <a:ea typeface="华文新魏" panose="02010800040101010101" pitchFamily="2" charset="-122"/>
            </a:rPr>
            <a:t>加密锁序列号</a:t>
          </a:r>
        </a:p>
      </dsp:txBody>
      <dsp:txXfrm>
        <a:off x="4836715" y="4153003"/>
        <a:ext cx="1015610" cy="1015610"/>
      </dsp:txXfrm>
    </dsp:sp>
    <dsp:sp modelId="{F2B8534F-9B92-4B41-B18A-2A691CC927A6}">
      <dsp:nvSpPr>
        <dsp:cNvPr id="0" name=""/>
        <dsp:cNvSpPr/>
      </dsp:nvSpPr>
      <dsp:spPr>
        <a:xfrm>
          <a:off x="2065334" y="3942663"/>
          <a:ext cx="1436290" cy="1436290"/>
        </a:xfrm>
        <a:prstGeom prst="ellipse">
          <a:avLst/>
        </a:prstGeom>
        <a:solidFill>
          <a:schemeClr val="accent5">
            <a:hueOff val="10356294"/>
            <a:satOff val="-26710"/>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新魏" panose="02010800040101010101" pitchFamily="2" charset="-122"/>
              <a:ea typeface="华文新魏" panose="02010800040101010101" pitchFamily="2" charset="-122"/>
            </a:rPr>
            <a:t>硬盘序列号</a:t>
          </a:r>
        </a:p>
      </dsp:txBody>
      <dsp:txXfrm>
        <a:off x="2275674" y="4153003"/>
        <a:ext cx="1015610" cy="1015610"/>
      </dsp:txXfrm>
    </dsp:sp>
    <dsp:sp modelId="{AED0343E-6DE3-4894-A0A6-1510FAF27F5A}">
      <dsp:nvSpPr>
        <dsp:cNvPr id="0" name=""/>
        <dsp:cNvSpPr/>
      </dsp:nvSpPr>
      <dsp:spPr>
        <a:xfrm>
          <a:off x="1273929" y="1506968"/>
          <a:ext cx="1436290" cy="1436290"/>
        </a:xfrm>
        <a:prstGeom prst="ellipse">
          <a:avLst/>
        </a:prstGeom>
        <a:solidFill>
          <a:schemeClr val="accent5">
            <a:hueOff val="13808393"/>
            <a:satOff val="-35613"/>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latin typeface="华文新魏" panose="02010800040101010101" pitchFamily="2" charset="-122"/>
              <a:ea typeface="华文新魏" panose="02010800040101010101" pitchFamily="2" charset="-122"/>
            </a:rPr>
            <a:t>IP</a:t>
          </a:r>
          <a:r>
            <a:rPr lang="zh-CN" altLang="en-US" sz="2400" kern="1200" dirty="0">
              <a:latin typeface="华文新魏" panose="02010800040101010101" pitchFamily="2" charset="-122"/>
              <a:ea typeface="华文新魏" panose="02010800040101010101" pitchFamily="2" charset="-122"/>
            </a:rPr>
            <a:t>地址</a:t>
          </a:r>
        </a:p>
      </dsp:txBody>
      <dsp:txXfrm>
        <a:off x="1484269" y="1717308"/>
        <a:ext cx="1015610" cy="1015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56DCD-74C6-4B07-AA59-DD5EA1E9323D}">
      <dsp:nvSpPr>
        <dsp:cNvPr id="0" name=""/>
        <dsp:cNvSpPr/>
      </dsp:nvSpPr>
      <dsp:spPr>
        <a:xfrm rot="16200000">
          <a:off x="687364" y="-687364"/>
          <a:ext cx="2366801" cy="374153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latin typeface="华文新魏" panose="02010800040101010101" pitchFamily="2" charset="-122"/>
              <a:ea typeface="华文新魏" panose="02010800040101010101" pitchFamily="2" charset="-122"/>
            </a:rPr>
            <a:t>1</a:t>
          </a:r>
          <a:r>
            <a:rPr lang="zh-CN" altLang="en-US" sz="2700" kern="1200" dirty="0">
              <a:latin typeface="华文新魏" panose="02010800040101010101" pitchFamily="2" charset="-122"/>
              <a:ea typeface="华文新魏" panose="02010800040101010101" pitchFamily="2" charset="-122"/>
            </a:rPr>
            <a:t>、基础和前提</a:t>
          </a:r>
        </a:p>
      </dsp:txBody>
      <dsp:txXfrm rot="5400000">
        <a:off x="0" y="0"/>
        <a:ext cx="3741530" cy="1775101"/>
      </dsp:txXfrm>
    </dsp:sp>
    <dsp:sp modelId="{346EEE26-8182-4CBD-B8EC-D229453D6DD3}">
      <dsp:nvSpPr>
        <dsp:cNvPr id="0" name=""/>
        <dsp:cNvSpPr/>
      </dsp:nvSpPr>
      <dsp:spPr>
        <a:xfrm>
          <a:off x="3741530" y="0"/>
          <a:ext cx="3741530" cy="2366801"/>
        </a:xfrm>
        <a:prstGeom prst="round1Rect">
          <a:avLst/>
        </a:prstGeom>
        <a:solidFill>
          <a:schemeClr val="accent5">
            <a:hueOff val="4602798"/>
            <a:satOff val="-11871"/>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latin typeface="华文新魏" panose="02010800040101010101" pitchFamily="2" charset="-122"/>
              <a:ea typeface="华文新魏" panose="02010800040101010101" pitchFamily="2" charset="-122"/>
            </a:rPr>
            <a:t>2</a:t>
          </a:r>
          <a:r>
            <a:rPr lang="zh-CN" altLang="en-US" sz="2700" kern="1200" dirty="0">
              <a:latin typeface="华文新魏" panose="02010800040101010101" pitchFamily="2" charset="-122"/>
              <a:ea typeface="华文新魏" panose="02010800040101010101" pitchFamily="2" charset="-122"/>
            </a:rPr>
            <a:t>、弄清真实意图</a:t>
          </a:r>
        </a:p>
      </dsp:txBody>
      <dsp:txXfrm>
        <a:off x="3741530" y="0"/>
        <a:ext cx="3741530" cy="1775101"/>
      </dsp:txXfrm>
    </dsp:sp>
    <dsp:sp modelId="{DDB60930-AD7C-4321-841D-D29DC75DCD3F}">
      <dsp:nvSpPr>
        <dsp:cNvPr id="0" name=""/>
        <dsp:cNvSpPr/>
      </dsp:nvSpPr>
      <dsp:spPr>
        <a:xfrm rot="10800000">
          <a:off x="0" y="2366801"/>
          <a:ext cx="3741530" cy="2366801"/>
        </a:xfrm>
        <a:prstGeom prst="round1Rect">
          <a:avLst/>
        </a:prstGeom>
        <a:solidFill>
          <a:schemeClr val="accent5">
            <a:hueOff val="9205595"/>
            <a:satOff val="-23742"/>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latin typeface="华文新魏" panose="02010800040101010101" pitchFamily="2" charset="-122"/>
              <a:ea typeface="华文新魏" panose="02010800040101010101" pitchFamily="2" charset="-122"/>
            </a:rPr>
            <a:t>4</a:t>
          </a:r>
          <a:r>
            <a:rPr lang="zh-CN" altLang="en-US" sz="2700" kern="1200" dirty="0">
              <a:latin typeface="华文新魏" panose="02010800040101010101" pitchFamily="2" charset="-122"/>
              <a:ea typeface="华文新魏" panose="02010800040101010101" pitchFamily="2" charset="-122"/>
            </a:rPr>
            <a:t>、面临的主要问题</a:t>
          </a:r>
        </a:p>
      </dsp:txBody>
      <dsp:txXfrm rot="10800000">
        <a:off x="0" y="2958501"/>
        <a:ext cx="3741530" cy="1775101"/>
      </dsp:txXfrm>
    </dsp:sp>
    <dsp:sp modelId="{35E9F486-FB37-454C-9149-0090F02BC1FE}">
      <dsp:nvSpPr>
        <dsp:cNvPr id="0" name=""/>
        <dsp:cNvSpPr/>
      </dsp:nvSpPr>
      <dsp:spPr>
        <a:xfrm rot="5400000">
          <a:off x="4428895" y="1679437"/>
          <a:ext cx="2366801" cy="3741530"/>
        </a:xfrm>
        <a:prstGeom prst="round1Rect">
          <a:avLst/>
        </a:prstGeom>
        <a:solidFill>
          <a:schemeClr val="accent5">
            <a:hueOff val="13808393"/>
            <a:satOff val="-35613"/>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latin typeface="华文新魏" panose="02010800040101010101" pitchFamily="2" charset="-122"/>
              <a:ea typeface="华文新魏" panose="02010800040101010101" pitchFamily="2" charset="-122"/>
            </a:rPr>
            <a:t>3</a:t>
          </a:r>
          <a:r>
            <a:rPr lang="zh-CN" altLang="en-US" sz="2700" kern="1200" dirty="0">
              <a:latin typeface="华文新魏" panose="02010800040101010101" pitchFamily="2" charset="-122"/>
              <a:ea typeface="华文新魏" panose="02010800040101010101" pitchFamily="2" charset="-122"/>
            </a:rPr>
            <a:t>、处理办法</a:t>
          </a:r>
        </a:p>
      </dsp:txBody>
      <dsp:txXfrm rot="-5400000">
        <a:off x="3741531" y="2958501"/>
        <a:ext cx="3741530" cy="1775101"/>
      </dsp:txXfrm>
    </dsp:sp>
    <dsp:sp modelId="{D23CD787-D54E-4741-8937-407526F31C94}">
      <dsp:nvSpPr>
        <dsp:cNvPr id="0" name=""/>
        <dsp:cNvSpPr/>
      </dsp:nvSpPr>
      <dsp:spPr>
        <a:xfrm>
          <a:off x="2619071" y="1775101"/>
          <a:ext cx="2244918" cy="1183400"/>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latin typeface="华文新魏" panose="02010800040101010101" pitchFamily="2" charset="-122"/>
              <a:ea typeface="华文新魏" panose="02010800040101010101" pitchFamily="2" charset="-122"/>
            </a:rPr>
            <a:t>异议处理技巧</a:t>
          </a:r>
        </a:p>
      </dsp:txBody>
      <dsp:txXfrm>
        <a:off x="2676840" y="1832870"/>
        <a:ext cx="2129380" cy="10678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0176C01-2996-41EA-87C6-D94E8BA12DB2}" type="datetime2">
              <a:rPr lang="zh-CN" altLang="en-US" smtClean="0">
                <a:latin typeface="微软雅黑" panose="020B0503020204020204" pitchFamily="34" charset="-122"/>
                <a:ea typeface="微软雅黑" panose="020B0503020204020204" pitchFamily="34" charset="-122"/>
              </a:rPr>
              <a:t>2019年11月18日</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04A0D4-B89B-4ADD-AF9E-38636B40EE4E}" type="slidenum">
              <a:rPr lang="en-US" altLang="zh-CN" smtClean="0">
                <a:latin typeface="微软雅黑" panose="020B0503020204020204" pitchFamily="34" charset="-122"/>
                <a:ea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EA50F75F-AD11-4973-BAED-59A0098129E9}" type="datetime2">
              <a:rPr lang="zh-CN" altLang="en-US" smtClean="0"/>
              <a:pPr/>
              <a:t>2019年11月18日</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dirty="0"/>
          </a:p>
        </p:txBody>
      </p:sp>
      <p:sp>
        <p:nvSpPr>
          <p:cNvPr id="5" name="备注占位符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82869989-EB00-4EE7-BCB5-25BDC5BB29F8}" type="slidenum">
              <a:rPr lang="en-US" altLang="zh-CN" smtClean="0"/>
              <a:pPr/>
              <a:t>‹#›</a:t>
            </a:fld>
            <a:endParaRPr lang="zh-CN" alt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rtl="0"/>
            <a:fld id="{82869989-EB00-4EE7-BCB5-25BDC5BB29F8}" type="slidenum">
              <a:rPr lang="en-US" altLang="zh-CN" smtClean="0"/>
              <a:t>1</a:t>
            </a:fld>
            <a:endParaRPr lang="zh-CN" altLang="en-US" dirty="0"/>
          </a:p>
        </p:txBody>
      </p:sp>
    </p:spTree>
    <p:extLst>
      <p:ext uri="{BB962C8B-B14F-4D97-AF65-F5344CB8AC3E}">
        <p14:creationId xmlns:p14="http://schemas.microsoft.com/office/powerpoint/2010/main" val="201924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36</a:t>
            </a:fld>
            <a:endParaRPr lang="zh-CN" altLang="en-US" dirty="0"/>
          </a:p>
        </p:txBody>
      </p:sp>
    </p:spTree>
    <p:extLst>
      <p:ext uri="{BB962C8B-B14F-4D97-AF65-F5344CB8AC3E}">
        <p14:creationId xmlns:p14="http://schemas.microsoft.com/office/powerpoint/2010/main" val="161931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38</a:t>
            </a:fld>
            <a:endParaRPr lang="zh-CN" altLang="en-US" dirty="0"/>
          </a:p>
        </p:txBody>
      </p:sp>
    </p:spTree>
    <p:extLst>
      <p:ext uri="{BB962C8B-B14F-4D97-AF65-F5344CB8AC3E}">
        <p14:creationId xmlns:p14="http://schemas.microsoft.com/office/powerpoint/2010/main" val="145009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40</a:t>
            </a:fld>
            <a:endParaRPr lang="zh-CN" altLang="en-US" dirty="0"/>
          </a:p>
        </p:txBody>
      </p:sp>
    </p:spTree>
    <p:extLst>
      <p:ext uri="{BB962C8B-B14F-4D97-AF65-F5344CB8AC3E}">
        <p14:creationId xmlns:p14="http://schemas.microsoft.com/office/powerpoint/2010/main" val="3176539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46</a:t>
            </a:fld>
            <a:endParaRPr lang="zh-CN" altLang="en-US" dirty="0"/>
          </a:p>
        </p:txBody>
      </p:sp>
    </p:spTree>
    <p:extLst>
      <p:ext uri="{BB962C8B-B14F-4D97-AF65-F5344CB8AC3E}">
        <p14:creationId xmlns:p14="http://schemas.microsoft.com/office/powerpoint/2010/main" val="337775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55</a:t>
            </a:fld>
            <a:endParaRPr lang="zh-CN" altLang="en-US" dirty="0"/>
          </a:p>
        </p:txBody>
      </p:sp>
    </p:spTree>
    <p:extLst>
      <p:ext uri="{BB962C8B-B14F-4D97-AF65-F5344CB8AC3E}">
        <p14:creationId xmlns:p14="http://schemas.microsoft.com/office/powerpoint/2010/main" val="1179652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60</a:t>
            </a:fld>
            <a:endParaRPr lang="zh-CN" altLang="en-US" dirty="0"/>
          </a:p>
        </p:txBody>
      </p:sp>
    </p:spTree>
    <p:extLst>
      <p:ext uri="{BB962C8B-B14F-4D97-AF65-F5344CB8AC3E}">
        <p14:creationId xmlns:p14="http://schemas.microsoft.com/office/powerpoint/2010/main" val="199287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73</a:t>
            </a:fld>
            <a:endParaRPr lang="zh-CN" altLang="en-US" dirty="0"/>
          </a:p>
        </p:txBody>
      </p:sp>
    </p:spTree>
    <p:extLst>
      <p:ext uri="{BB962C8B-B14F-4D97-AF65-F5344CB8AC3E}">
        <p14:creationId xmlns:p14="http://schemas.microsoft.com/office/powerpoint/2010/main" val="3654717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74</a:t>
            </a:fld>
            <a:endParaRPr lang="zh-CN" altLang="en-US" dirty="0"/>
          </a:p>
        </p:txBody>
      </p:sp>
    </p:spTree>
    <p:extLst>
      <p:ext uri="{BB962C8B-B14F-4D97-AF65-F5344CB8AC3E}">
        <p14:creationId xmlns:p14="http://schemas.microsoft.com/office/powerpoint/2010/main" val="3893371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75</a:t>
            </a:fld>
            <a:endParaRPr lang="zh-CN" altLang="en-US" dirty="0"/>
          </a:p>
        </p:txBody>
      </p:sp>
    </p:spTree>
    <p:extLst>
      <p:ext uri="{BB962C8B-B14F-4D97-AF65-F5344CB8AC3E}">
        <p14:creationId xmlns:p14="http://schemas.microsoft.com/office/powerpoint/2010/main" val="212287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86</a:t>
            </a:fld>
            <a:endParaRPr lang="zh-CN" altLang="en-US" dirty="0"/>
          </a:p>
        </p:txBody>
      </p:sp>
    </p:spTree>
    <p:extLst>
      <p:ext uri="{BB962C8B-B14F-4D97-AF65-F5344CB8AC3E}">
        <p14:creationId xmlns:p14="http://schemas.microsoft.com/office/powerpoint/2010/main" val="333071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2</a:t>
            </a:fld>
            <a:endParaRPr lang="zh-CN" altLang="en-US" dirty="0"/>
          </a:p>
        </p:txBody>
      </p:sp>
    </p:spTree>
    <p:extLst>
      <p:ext uri="{BB962C8B-B14F-4D97-AF65-F5344CB8AC3E}">
        <p14:creationId xmlns:p14="http://schemas.microsoft.com/office/powerpoint/2010/main" val="3432613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88</a:t>
            </a:fld>
            <a:endParaRPr lang="zh-CN" altLang="en-US" dirty="0"/>
          </a:p>
        </p:txBody>
      </p:sp>
    </p:spTree>
    <p:extLst>
      <p:ext uri="{BB962C8B-B14F-4D97-AF65-F5344CB8AC3E}">
        <p14:creationId xmlns:p14="http://schemas.microsoft.com/office/powerpoint/2010/main" val="67827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招标投标法第四十条</a:t>
            </a:r>
            <a:endParaRPr lang="en-US" altLang="zh-CN" dirty="0"/>
          </a:p>
          <a:p>
            <a:r>
              <a:rPr lang="zh-CN" altLang="en-US" dirty="0"/>
              <a:t>两步走</a:t>
            </a:r>
          </a:p>
        </p:txBody>
      </p:sp>
      <p:sp>
        <p:nvSpPr>
          <p:cNvPr id="4" name="灯片编号占位符 3"/>
          <p:cNvSpPr>
            <a:spLocks noGrp="1"/>
          </p:cNvSpPr>
          <p:nvPr>
            <p:ph type="sldNum" sz="quarter" idx="10"/>
          </p:nvPr>
        </p:nvSpPr>
        <p:spPr/>
        <p:txBody>
          <a:bodyPr/>
          <a:lstStyle/>
          <a:p>
            <a:fld id="{82869989-EB00-4EE7-BCB5-25BDC5BB29F8}" type="slidenum">
              <a:rPr lang="en-US" altLang="zh-CN" smtClean="0"/>
              <a:pPr/>
              <a:t>89</a:t>
            </a:fld>
            <a:endParaRPr lang="zh-CN" altLang="en-US" dirty="0"/>
          </a:p>
        </p:txBody>
      </p:sp>
    </p:spTree>
    <p:extLst>
      <p:ext uri="{BB962C8B-B14F-4D97-AF65-F5344CB8AC3E}">
        <p14:creationId xmlns:p14="http://schemas.microsoft.com/office/powerpoint/2010/main" val="2637838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869989-EB00-4EE7-BCB5-25BDC5BB29F8}" type="slidenum">
              <a:rPr lang="en-US" altLang="zh-CN" smtClean="0"/>
              <a:pPr/>
              <a:t>90</a:t>
            </a:fld>
            <a:endParaRPr lang="zh-CN" altLang="en-US" dirty="0"/>
          </a:p>
        </p:txBody>
      </p:sp>
    </p:spTree>
    <p:extLst>
      <p:ext uri="{BB962C8B-B14F-4D97-AF65-F5344CB8AC3E}">
        <p14:creationId xmlns:p14="http://schemas.microsoft.com/office/powerpoint/2010/main" val="2701380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92</a:t>
            </a:fld>
            <a:endParaRPr lang="zh-CN" altLang="en-US" dirty="0"/>
          </a:p>
        </p:txBody>
      </p:sp>
    </p:spTree>
    <p:extLst>
      <p:ext uri="{BB962C8B-B14F-4D97-AF65-F5344CB8AC3E}">
        <p14:creationId xmlns:p14="http://schemas.microsoft.com/office/powerpoint/2010/main" val="1362174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93</a:t>
            </a:fld>
            <a:endParaRPr lang="zh-CN" altLang="en-US" dirty="0"/>
          </a:p>
        </p:txBody>
      </p:sp>
    </p:spTree>
    <p:extLst>
      <p:ext uri="{BB962C8B-B14F-4D97-AF65-F5344CB8AC3E}">
        <p14:creationId xmlns:p14="http://schemas.microsoft.com/office/powerpoint/2010/main" val="1503231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首先要回到开始的那个问题：为什么要有评委来评标</a:t>
            </a:r>
            <a:endParaRPr lang="en-US" altLang="zh-CN" dirty="0"/>
          </a:p>
          <a:p>
            <a:r>
              <a:rPr lang="zh-CN" altLang="en-US" dirty="0"/>
              <a:t>这里先提示大家看附件中的评分办法</a:t>
            </a:r>
            <a:endParaRPr lang="en-US" altLang="zh-CN" dirty="0"/>
          </a:p>
          <a:p>
            <a:r>
              <a:rPr lang="en-US" altLang="zh-CN" dirty="0"/>
              <a:t>1</a:t>
            </a:r>
            <a:r>
              <a:rPr lang="zh-CN" altLang="en-US" dirty="0"/>
              <a:t>、解释下有水分</a:t>
            </a:r>
            <a:endParaRPr lang="en-US" altLang="zh-CN" dirty="0"/>
          </a:p>
          <a:p>
            <a:r>
              <a:rPr lang="en-US" altLang="zh-CN" dirty="0"/>
              <a:t>2</a:t>
            </a:r>
            <a:r>
              <a:rPr lang="zh-CN" altLang="en-US" dirty="0"/>
              <a:t>、所以天生主观分就不可能完全公平</a:t>
            </a:r>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94</a:t>
            </a:fld>
            <a:endParaRPr lang="zh-CN" altLang="en-US" dirty="0"/>
          </a:p>
        </p:txBody>
      </p:sp>
    </p:spTree>
    <p:extLst>
      <p:ext uri="{BB962C8B-B14F-4D97-AF65-F5344CB8AC3E}">
        <p14:creationId xmlns:p14="http://schemas.microsoft.com/office/powerpoint/2010/main" val="199343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招标投标法第四十条</a:t>
            </a:r>
            <a:endParaRPr lang="en-US" altLang="zh-CN" dirty="0"/>
          </a:p>
          <a:p>
            <a:r>
              <a:rPr lang="zh-CN" altLang="en-US" dirty="0"/>
              <a:t>两步走</a:t>
            </a:r>
          </a:p>
        </p:txBody>
      </p:sp>
      <p:sp>
        <p:nvSpPr>
          <p:cNvPr id="4" name="灯片编号占位符 3"/>
          <p:cNvSpPr>
            <a:spLocks noGrp="1"/>
          </p:cNvSpPr>
          <p:nvPr>
            <p:ph type="sldNum" sz="quarter" idx="10"/>
          </p:nvPr>
        </p:nvSpPr>
        <p:spPr/>
        <p:txBody>
          <a:bodyPr/>
          <a:lstStyle/>
          <a:p>
            <a:fld id="{82869989-EB00-4EE7-BCB5-25BDC5BB29F8}" type="slidenum">
              <a:rPr lang="en-US" altLang="zh-CN" smtClean="0"/>
              <a:pPr/>
              <a:t>95</a:t>
            </a:fld>
            <a:endParaRPr lang="zh-CN" altLang="en-US" dirty="0"/>
          </a:p>
        </p:txBody>
      </p:sp>
    </p:spTree>
    <p:extLst>
      <p:ext uri="{BB962C8B-B14F-4D97-AF65-F5344CB8AC3E}">
        <p14:creationId xmlns:p14="http://schemas.microsoft.com/office/powerpoint/2010/main" val="464364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招标投标法第四十条</a:t>
            </a:r>
            <a:endParaRPr lang="en-US" altLang="zh-CN" dirty="0"/>
          </a:p>
          <a:p>
            <a:r>
              <a:rPr lang="zh-CN" altLang="en-US" dirty="0"/>
              <a:t>两步走</a:t>
            </a:r>
          </a:p>
        </p:txBody>
      </p:sp>
      <p:sp>
        <p:nvSpPr>
          <p:cNvPr id="4" name="灯片编号占位符 3"/>
          <p:cNvSpPr>
            <a:spLocks noGrp="1"/>
          </p:cNvSpPr>
          <p:nvPr>
            <p:ph type="sldNum" sz="quarter" idx="10"/>
          </p:nvPr>
        </p:nvSpPr>
        <p:spPr/>
        <p:txBody>
          <a:bodyPr/>
          <a:lstStyle/>
          <a:p>
            <a:fld id="{82869989-EB00-4EE7-BCB5-25BDC5BB29F8}" type="slidenum">
              <a:rPr lang="en-US" altLang="zh-CN" smtClean="0"/>
              <a:pPr/>
              <a:t>97</a:t>
            </a:fld>
            <a:endParaRPr lang="zh-CN" altLang="en-US" dirty="0"/>
          </a:p>
        </p:txBody>
      </p:sp>
    </p:spTree>
    <p:extLst>
      <p:ext uri="{BB962C8B-B14F-4D97-AF65-F5344CB8AC3E}">
        <p14:creationId xmlns:p14="http://schemas.microsoft.com/office/powerpoint/2010/main" val="683076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98</a:t>
            </a:fld>
            <a:endParaRPr lang="zh-CN" altLang="en-US" dirty="0"/>
          </a:p>
        </p:txBody>
      </p:sp>
    </p:spTree>
    <p:extLst>
      <p:ext uri="{BB962C8B-B14F-4D97-AF65-F5344CB8AC3E}">
        <p14:creationId xmlns:p14="http://schemas.microsoft.com/office/powerpoint/2010/main" val="3919390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招标投标法第四十条</a:t>
            </a:r>
            <a:endParaRPr lang="en-US" altLang="zh-CN" dirty="0"/>
          </a:p>
          <a:p>
            <a:r>
              <a:rPr lang="zh-CN" altLang="en-US" dirty="0"/>
              <a:t>两步走</a:t>
            </a:r>
          </a:p>
        </p:txBody>
      </p:sp>
      <p:sp>
        <p:nvSpPr>
          <p:cNvPr id="4" name="灯片编号占位符 3"/>
          <p:cNvSpPr>
            <a:spLocks noGrp="1"/>
          </p:cNvSpPr>
          <p:nvPr>
            <p:ph type="sldNum" sz="quarter" idx="10"/>
          </p:nvPr>
        </p:nvSpPr>
        <p:spPr/>
        <p:txBody>
          <a:bodyPr/>
          <a:lstStyle/>
          <a:p>
            <a:fld id="{82869989-EB00-4EE7-BCB5-25BDC5BB29F8}" type="slidenum">
              <a:rPr lang="en-US" altLang="zh-CN" smtClean="0"/>
              <a:pPr/>
              <a:t>99</a:t>
            </a:fld>
            <a:endParaRPr lang="zh-CN" altLang="en-US" dirty="0"/>
          </a:p>
        </p:txBody>
      </p:sp>
    </p:spTree>
    <p:extLst>
      <p:ext uri="{BB962C8B-B14F-4D97-AF65-F5344CB8AC3E}">
        <p14:creationId xmlns:p14="http://schemas.microsoft.com/office/powerpoint/2010/main" val="374112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3</a:t>
            </a:fld>
            <a:endParaRPr lang="zh-CN" altLang="en-US" dirty="0"/>
          </a:p>
        </p:txBody>
      </p:sp>
    </p:spTree>
    <p:extLst>
      <p:ext uri="{BB962C8B-B14F-4D97-AF65-F5344CB8AC3E}">
        <p14:creationId xmlns:p14="http://schemas.microsoft.com/office/powerpoint/2010/main" val="140532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104</a:t>
            </a:fld>
            <a:endParaRPr lang="zh-CN" altLang="en-US" dirty="0"/>
          </a:p>
        </p:txBody>
      </p:sp>
    </p:spTree>
    <p:extLst>
      <p:ext uri="{BB962C8B-B14F-4D97-AF65-F5344CB8AC3E}">
        <p14:creationId xmlns:p14="http://schemas.microsoft.com/office/powerpoint/2010/main" val="2821825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106</a:t>
            </a:fld>
            <a:endParaRPr lang="zh-CN" altLang="en-US" dirty="0"/>
          </a:p>
        </p:txBody>
      </p:sp>
    </p:spTree>
    <p:extLst>
      <p:ext uri="{BB962C8B-B14F-4D97-AF65-F5344CB8AC3E}">
        <p14:creationId xmlns:p14="http://schemas.microsoft.com/office/powerpoint/2010/main" val="176805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、随世行、亚行项目进入中国，国外资金要选择供应商</a:t>
            </a:r>
            <a:endParaRPr lang="en-US" altLang="zh-CN" dirty="0"/>
          </a:p>
          <a:p>
            <a:r>
              <a:rPr lang="en-US" altLang="zh-CN" dirty="0"/>
              <a:t>2</a:t>
            </a:r>
            <a:r>
              <a:rPr lang="zh-CN" altLang="en-US" dirty="0"/>
              <a:t>、招标投标法是标志，一系列法律法规诞生</a:t>
            </a:r>
            <a:endParaRPr lang="en-US" altLang="zh-CN" dirty="0"/>
          </a:p>
          <a:p>
            <a:r>
              <a:rPr lang="en-US" altLang="zh-CN" dirty="0"/>
              <a:t>3</a:t>
            </a:r>
            <a:r>
              <a:rPr lang="zh-CN" altLang="en-US" dirty="0"/>
              <a:t>、乱、低、假</a:t>
            </a:r>
          </a:p>
        </p:txBody>
      </p:sp>
      <p:sp>
        <p:nvSpPr>
          <p:cNvPr id="4" name="灯片编号占位符 3"/>
          <p:cNvSpPr>
            <a:spLocks noGrp="1"/>
          </p:cNvSpPr>
          <p:nvPr>
            <p:ph type="sldNum" sz="quarter" idx="10"/>
          </p:nvPr>
        </p:nvSpPr>
        <p:spPr/>
        <p:txBody>
          <a:bodyPr/>
          <a:lstStyle/>
          <a:p>
            <a:fld id="{82869989-EB00-4EE7-BCB5-25BDC5BB29F8}" type="slidenum">
              <a:rPr lang="en-US" altLang="zh-CN" smtClean="0"/>
              <a:pPr/>
              <a:t>4</a:t>
            </a:fld>
            <a:endParaRPr lang="zh-CN" altLang="en-US" dirty="0"/>
          </a:p>
        </p:txBody>
      </p:sp>
    </p:spTree>
    <p:extLst>
      <p:ext uri="{BB962C8B-B14F-4D97-AF65-F5344CB8AC3E}">
        <p14:creationId xmlns:p14="http://schemas.microsoft.com/office/powerpoint/2010/main" val="1453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7</a:t>
            </a:fld>
            <a:endParaRPr lang="zh-CN" altLang="en-US" dirty="0"/>
          </a:p>
        </p:txBody>
      </p:sp>
    </p:spTree>
    <p:extLst>
      <p:ext uri="{BB962C8B-B14F-4D97-AF65-F5344CB8AC3E}">
        <p14:creationId xmlns:p14="http://schemas.microsoft.com/office/powerpoint/2010/main" val="354153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9</a:t>
            </a:fld>
            <a:endParaRPr lang="zh-CN" altLang="en-US" dirty="0"/>
          </a:p>
        </p:txBody>
      </p:sp>
    </p:spTree>
    <p:extLst>
      <p:ext uri="{BB962C8B-B14F-4D97-AF65-F5344CB8AC3E}">
        <p14:creationId xmlns:p14="http://schemas.microsoft.com/office/powerpoint/2010/main" val="338017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12</a:t>
            </a:fld>
            <a:endParaRPr lang="zh-CN" altLang="en-US" dirty="0"/>
          </a:p>
        </p:txBody>
      </p:sp>
    </p:spTree>
    <p:extLst>
      <p:ext uri="{BB962C8B-B14F-4D97-AF65-F5344CB8AC3E}">
        <p14:creationId xmlns:p14="http://schemas.microsoft.com/office/powerpoint/2010/main" val="265241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19</a:t>
            </a:fld>
            <a:endParaRPr lang="zh-CN" altLang="en-US" dirty="0"/>
          </a:p>
        </p:txBody>
      </p:sp>
    </p:spTree>
    <p:extLst>
      <p:ext uri="{BB962C8B-B14F-4D97-AF65-F5344CB8AC3E}">
        <p14:creationId xmlns:p14="http://schemas.microsoft.com/office/powerpoint/2010/main" val="157105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25</a:t>
            </a:fld>
            <a:endParaRPr lang="zh-CN" altLang="en-US" dirty="0"/>
          </a:p>
        </p:txBody>
      </p:sp>
    </p:spTree>
    <p:extLst>
      <p:ext uri="{BB962C8B-B14F-4D97-AF65-F5344CB8AC3E}">
        <p14:creationId xmlns:p14="http://schemas.microsoft.com/office/powerpoint/2010/main" val="1344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5" name="组 4"/>
          <p:cNvGrpSpPr/>
          <p:nvPr userDrawn="1"/>
        </p:nvGrpSpPr>
        <p:grpSpPr bwMode="hidden">
          <a:xfrm>
            <a:off x="-1" y="0"/>
            <a:ext cx="12192002" cy="6858000"/>
            <a:chOff x="-1" y="0"/>
            <a:chExt cx="12192002" cy="6858000"/>
          </a:xfrm>
        </p:grpSpPr>
        <p:cxnSp>
          <p:nvCxnSpPr>
            <p:cNvPr id="6" name="直接连接符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S)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S)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bwMode="hidden">
            <a:xfrm>
              <a:off x="-1" y="0"/>
              <a:ext cx="12192001" cy="6858000"/>
              <a:chOff x="-1" y="0"/>
              <a:chExt cx="12192001" cy="6858000"/>
            </a:xfrm>
          </p:grpSpPr>
          <p:cxnSp>
            <p:nvCxnSpPr>
              <p:cNvPr id="41" name="直接连接符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组 45"/>
              <p:cNvGrpSpPr/>
              <p:nvPr/>
            </p:nvGrpSpPr>
            <p:grpSpPr bwMode="hidden">
              <a:xfrm>
                <a:off x="6327885" y="0"/>
                <a:ext cx="5864115" cy="5898673"/>
                <a:chOff x="6327885" y="0"/>
                <a:chExt cx="5864115" cy="5898673"/>
              </a:xfrm>
            </p:grpSpPr>
            <p:cxnSp>
              <p:nvCxnSpPr>
                <p:cNvPr id="52" name="直接连接符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直接连接符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 23"/>
            <p:cNvGrpSpPr/>
            <p:nvPr userDrawn="1"/>
          </p:nvGrpSpPr>
          <p:grpSpPr bwMode="hidden">
            <a:xfrm flipH="1">
              <a:off x="0" y="0"/>
              <a:ext cx="12192001" cy="6858000"/>
              <a:chOff x="-1" y="0"/>
              <a:chExt cx="12192001" cy="6858000"/>
            </a:xfrm>
          </p:grpSpPr>
          <p:cxnSp>
            <p:nvCxnSpPr>
              <p:cNvPr id="25" name="直接连接符​​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组 29"/>
              <p:cNvGrpSpPr/>
              <p:nvPr/>
            </p:nvGrpSpPr>
            <p:grpSpPr bwMode="hidden">
              <a:xfrm>
                <a:off x="6327885" y="0"/>
                <a:ext cx="5864115" cy="5898673"/>
                <a:chOff x="6327885" y="0"/>
                <a:chExt cx="5864115" cy="5898673"/>
              </a:xfrm>
            </p:grpSpPr>
            <p:cxnSp>
              <p:nvCxnSpPr>
                <p:cNvPr id="36" name="直接连接符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ctrTitle"/>
          </p:nvPr>
        </p:nvSpPr>
        <p:spPr>
          <a:xfrm>
            <a:off x="1293845" y="1909346"/>
            <a:ext cx="9604310" cy="3383280"/>
          </a:xfrm>
        </p:spPr>
        <p:txBody>
          <a:bodyPr rtlCol="0" anchor="b">
            <a:normAutofit/>
          </a:bodyPr>
          <a:lstStyle>
            <a:lvl1pPr algn="l">
              <a:lnSpc>
                <a:spcPct val="100000"/>
              </a:lnSpc>
              <a:defRPr sz="8000" cap="none" baseline="0">
                <a:solidFill>
                  <a:schemeClr val="tx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1293845" y="5432564"/>
            <a:ext cx="9604310" cy="457200"/>
          </a:xfrm>
        </p:spPr>
        <p:txBody>
          <a:bodyPr rtlCol="0">
            <a:normAutofit/>
          </a:bodyPr>
          <a:lstStyle>
            <a:lvl1pPr marL="0" indent="0" algn="l">
              <a:spcBef>
                <a:spcPts val="0"/>
              </a:spcBef>
              <a:buNone/>
              <a:defRPr sz="2000" b="0">
                <a:solidFill>
                  <a:schemeClr val="accent1">
                    <a:lumMod val="7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cxnSp>
        <p:nvCxnSpPr>
          <p:cNvPr id="58" name="直接连接符​​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p:nvPr>
        </p:nvSpPr>
        <p:spPr/>
        <p:txBody>
          <a:bodyPr vert="eaVert"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4" name="日期占位符 3"/>
          <p:cNvSpPr>
            <a:spLocks noGrp="1"/>
          </p:cNvSpPr>
          <p:nvPr>
            <p:ph type="dt" sz="half" idx="10"/>
          </p:nvPr>
        </p:nvSpPr>
        <p:spPr/>
        <p:txBody>
          <a:bodyPr rtlCol="0"/>
          <a:lstStyle>
            <a:lvl1pPr>
              <a:defRPr/>
            </a:lvl1pPr>
          </a:lstStyle>
          <a:p>
            <a:fld id="{261C7BCB-0528-4A59-8987-B2811DC7C6DB}" type="datetime10">
              <a:rPr lang="zh-CN" altLang="en-US" smtClean="0"/>
              <a:t>09:02</a:t>
            </a:fld>
            <a:endParaRPr lang="zh-CN" altLang="en-US" dirty="0"/>
          </a:p>
        </p:txBody>
      </p:sp>
      <p:sp>
        <p:nvSpPr>
          <p:cNvPr id="6" name="灯片编号占位符 5"/>
          <p:cNvSpPr>
            <a:spLocks noGrp="1"/>
          </p:cNvSpPr>
          <p:nvPr>
            <p:ph type="sldNum" sz="quarter" idx="12"/>
          </p:nvPr>
        </p:nvSpPr>
        <p:spPr/>
        <p:txBody>
          <a:bodyPr rtlCol="0"/>
          <a:lstStyle/>
          <a:p>
            <a:pPr rtl="0"/>
            <a:fld id="{E31375A4-56A4-47D6-9801-1991572033F7}" type="slidenum">
              <a:rPr lang="en-US" altLang="zh-CN" noProof="0" smtClean="0"/>
              <a:t>‹#›</a:t>
            </a:fld>
            <a:endParaRPr lang="zh-CN" altLang="en-US"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209314" y="489856"/>
            <a:ext cx="1687286" cy="5301343"/>
          </a:xfrm>
        </p:spPr>
        <p:txBody>
          <a:bodyPr vert="eaVert" rtlCol="0"/>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p:nvPr>
        </p:nvSpPr>
        <p:spPr>
          <a:xfrm>
            <a:off x="1295399" y="489856"/>
            <a:ext cx="7587344" cy="5301343"/>
          </a:xfrm>
        </p:spPr>
        <p:txBody>
          <a:bodyPr vert="eaVert"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4" name="日期占位符 3"/>
          <p:cNvSpPr>
            <a:spLocks noGrp="1"/>
          </p:cNvSpPr>
          <p:nvPr>
            <p:ph type="dt" sz="half" idx="10"/>
          </p:nvPr>
        </p:nvSpPr>
        <p:spPr/>
        <p:txBody>
          <a:bodyPr rtlCol="0"/>
          <a:lstStyle>
            <a:lvl1pPr>
              <a:defRPr/>
            </a:lvl1pPr>
          </a:lstStyle>
          <a:p>
            <a:fld id="{B56AA307-CB3A-456E-B847-003E970A7FB0}" type="datetime10">
              <a:rPr lang="zh-CN" altLang="en-US" smtClean="0"/>
              <a:t>09:02</a:t>
            </a:fld>
            <a:endParaRPr lang="zh-CN" altLang="en-US" dirty="0"/>
          </a:p>
        </p:txBody>
      </p:sp>
      <p:sp>
        <p:nvSpPr>
          <p:cNvPr id="6" name="灯片编号占位符 5"/>
          <p:cNvSpPr>
            <a:spLocks noGrp="1"/>
          </p:cNvSpPr>
          <p:nvPr>
            <p:ph type="sldNum" sz="quarter" idx="12"/>
          </p:nvPr>
        </p:nvSpPr>
        <p:spPr/>
        <p:txBody>
          <a:bodyPr rtlCol="0"/>
          <a:lstStyle/>
          <a:p>
            <a:pPr rtl="0"/>
            <a:fld id="{E31375A4-56A4-47D6-9801-1991572033F7}" type="slidenum">
              <a:rPr lang="en-US" altLang="zh-CN" noProof="0" smtClean="0"/>
              <a:t>‹#›</a:t>
            </a:fld>
            <a:endParaRPr lang="zh-CN" altLang="en-US"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8F57A6-C29E-4C3A-A1E2-BE27ECD9EC7C}"/>
              </a:ext>
            </a:extLst>
          </p:cNvPr>
          <p:cNvSpPr>
            <a:spLocks noGrp="1"/>
          </p:cNvSpPr>
          <p:nvPr>
            <p:ph type="dt" sz="half" idx="10"/>
          </p:nvPr>
        </p:nvSpPr>
        <p:spPr/>
        <p:txBody>
          <a:bodyPr/>
          <a:lstStyle>
            <a:lvl1pPr>
              <a:defRPr smtClean="0"/>
            </a:lvl1pPr>
          </a:lstStyle>
          <a:p>
            <a:pPr>
              <a:defRPr/>
            </a:pPr>
            <a:fld id="{9E0011BB-BE41-4200-B39C-FB8767741327}" type="datetime10">
              <a:rPr lang="zh-CN" altLang="en-US" smtClean="0"/>
              <a:t>09:02</a:t>
            </a:fld>
            <a:endParaRPr lang="zh-CN" altLang="en-US" sz="1800">
              <a:solidFill>
                <a:schemeClr val="tx1"/>
              </a:solidFill>
            </a:endParaRPr>
          </a:p>
        </p:txBody>
      </p:sp>
      <p:sp>
        <p:nvSpPr>
          <p:cNvPr id="4" name="页脚占位符 3">
            <a:extLst>
              <a:ext uri="{FF2B5EF4-FFF2-40B4-BE49-F238E27FC236}">
                <a16:creationId xmlns:a16="http://schemas.microsoft.com/office/drawing/2014/main" id="{4D97752E-B831-431E-B1D3-C41354F9296F}"/>
              </a:ext>
            </a:extLst>
          </p:cNvPr>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a:extLst>
              <a:ext uri="{FF2B5EF4-FFF2-40B4-BE49-F238E27FC236}">
                <a16:creationId xmlns:a16="http://schemas.microsoft.com/office/drawing/2014/main" id="{C54F09F0-45AB-4919-A6CF-1D4A386829C5}"/>
              </a:ext>
            </a:extLst>
          </p:cNvPr>
          <p:cNvSpPr>
            <a:spLocks noGrp="1"/>
          </p:cNvSpPr>
          <p:nvPr>
            <p:ph type="sldNum" sz="quarter" idx="12"/>
          </p:nvPr>
        </p:nvSpPr>
        <p:spPr/>
        <p:txBody>
          <a:bodyPr/>
          <a:lstStyle>
            <a:lvl1pPr>
              <a:defRPr/>
            </a:lvl1pPr>
          </a:lstStyle>
          <a:p>
            <a:fld id="{4459D90B-964F-46EE-B4EB-6D9338BB35EB}"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02481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78763D-BF7E-46E2-9A8D-64C3214E8607}"/>
              </a:ext>
            </a:extLst>
          </p:cNvPr>
          <p:cNvSpPr/>
          <p:nvPr/>
        </p:nvSpPr>
        <p:spPr>
          <a:xfrm>
            <a:off x="609600" y="1411288"/>
            <a:ext cx="109728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3" name="日期占位符 2">
            <a:extLst>
              <a:ext uri="{FF2B5EF4-FFF2-40B4-BE49-F238E27FC236}">
                <a16:creationId xmlns:a16="http://schemas.microsoft.com/office/drawing/2014/main" id="{F0A919C1-73CA-4A95-8393-48080114C1F9}"/>
              </a:ext>
            </a:extLst>
          </p:cNvPr>
          <p:cNvSpPr>
            <a:spLocks noGrp="1"/>
          </p:cNvSpPr>
          <p:nvPr>
            <p:ph type="dt" sz="half" idx="10"/>
          </p:nvPr>
        </p:nvSpPr>
        <p:spPr/>
        <p:txBody>
          <a:bodyPr/>
          <a:lstStyle>
            <a:lvl1pPr>
              <a:defRPr sz="1100">
                <a:solidFill>
                  <a:schemeClr val="tx2">
                    <a:lumMod val="75000"/>
                    <a:lumOff val="25000"/>
                  </a:schemeClr>
                </a:solidFill>
              </a:defRPr>
            </a:lvl1pPr>
          </a:lstStyle>
          <a:p>
            <a:pPr>
              <a:defRPr/>
            </a:pPr>
            <a:endParaRPr lang="en-US"/>
          </a:p>
        </p:txBody>
      </p:sp>
      <p:sp>
        <p:nvSpPr>
          <p:cNvPr id="4" name="页脚占位符 3">
            <a:extLst>
              <a:ext uri="{FF2B5EF4-FFF2-40B4-BE49-F238E27FC236}">
                <a16:creationId xmlns:a16="http://schemas.microsoft.com/office/drawing/2014/main" id="{4673BB01-A209-4333-A046-11F22069BFE0}"/>
              </a:ext>
            </a:extLst>
          </p:cNvPr>
          <p:cNvSpPr>
            <a:spLocks noGrp="1"/>
          </p:cNvSpPr>
          <p:nvPr>
            <p:ph type="ftr" sz="quarter" idx="11"/>
          </p:nvPr>
        </p:nvSpPr>
        <p:spPr/>
        <p:txBody>
          <a:bodyPr wrap="square" numCol="1" anchorCtr="0" compatLnSpc="1">
            <a:prstTxWarp prst="textNoShape">
              <a:avLst/>
            </a:prstTxWarp>
          </a:bodyPr>
          <a:lstStyle>
            <a:lvl1pPr>
              <a:defRPr sz="1100">
                <a:solidFill>
                  <a:srgbClr val="3172C4"/>
                </a:solidFill>
              </a:defRPr>
            </a:lvl1pPr>
          </a:lstStyle>
          <a:p>
            <a:pPr>
              <a:defRPr/>
            </a:pPr>
            <a:r>
              <a:rPr lang="en-US" altLang="zh-CN"/>
              <a:t>1</a:t>
            </a:r>
          </a:p>
        </p:txBody>
      </p:sp>
      <p:sp>
        <p:nvSpPr>
          <p:cNvPr id="5" name="灯片编号占位符 4">
            <a:extLst>
              <a:ext uri="{FF2B5EF4-FFF2-40B4-BE49-F238E27FC236}">
                <a16:creationId xmlns:a16="http://schemas.microsoft.com/office/drawing/2014/main" id="{C50F84C8-9E6B-424A-8505-40448C7C500C}"/>
              </a:ext>
            </a:extLst>
          </p:cNvPr>
          <p:cNvSpPr>
            <a:spLocks noGrp="1"/>
          </p:cNvSpPr>
          <p:nvPr>
            <p:ph type="sldNum" sz="quarter" idx="12"/>
          </p:nvPr>
        </p:nvSpPr>
        <p:spPr/>
        <p:txBody>
          <a:bodyPr/>
          <a:lstStyle>
            <a:lvl1pPr algn="ctr">
              <a:defRPr/>
            </a:lvl1pPr>
          </a:lstStyle>
          <a:p>
            <a:fld id="{BF4E976C-6E76-43BD-949A-494FA8604249}" type="slidenum">
              <a:rPr lang="en-US" altLang="zh-CN"/>
              <a:pPr/>
              <a:t>‹#›</a:t>
            </a:fld>
            <a:endParaRPr lang="en-US" altLang="zh-CN"/>
          </a:p>
        </p:txBody>
      </p:sp>
    </p:spTree>
    <p:extLst>
      <p:ext uri="{BB962C8B-B14F-4D97-AF65-F5344CB8AC3E}">
        <p14:creationId xmlns:p14="http://schemas.microsoft.com/office/powerpoint/2010/main" val="37282166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内容占位符 2"/>
          <p:cNvSpPr>
            <a:spLocks noGrp="1"/>
          </p:cNvSpPr>
          <p:nvPr>
            <p:ph idx="1"/>
          </p:nvPr>
        </p:nvSpPr>
        <p:spPr/>
        <p:txBody>
          <a:bodyPr rtlCol="0"/>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5" name="页脚占位符 4"/>
          <p:cNvSpPr>
            <a:spLocks noGrp="1"/>
          </p:cNvSpPr>
          <p:nvPr>
            <p:ph type="ftr" sz="quarter" idx="11"/>
          </p:nvPr>
        </p:nvSpPr>
        <p:spPr/>
        <p:txBody>
          <a:bodyPr rtlCol="0"/>
          <a:lstStyle/>
          <a:p>
            <a:pPr rtl="0"/>
            <a:endParaRPr lang="zh-CN" altLang="en-US" dirty="0"/>
          </a:p>
        </p:txBody>
      </p:sp>
      <p:sp>
        <p:nvSpPr>
          <p:cNvPr id="4" name="日期占位符 3"/>
          <p:cNvSpPr>
            <a:spLocks noGrp="1"/>
          </p:cNvSpPr>
          <p:nvPr>
            <p:ph type="dt" sz="half" idx="10"/>
          </p:nvPr>
        </p:nvSpPr>
        <p:spPr/>
        <p:txBody>
          <a:bodyPr rtlCol="0"/>
          <a:lstStyle>
            <a:lvl1pPr>
              <a:defRPr/>
            </a:lvl1pPr>
          </a:lstStyle>
          <a:p>
            <a:fld id="{0BDAADD8-0C5C-47D8-A93C-189471D2ECB6}" type="datetime10">
              <a:rPr lang="zh-CN" altLang="en-US" smtClean="0"/>
              <a:t>09:02</a:t>
            </a:fld>
            <a:endParaRPr lang="zh-CN" altLang="en-US" dirty="0"/>
          </a:p>
        </p:txBody>
      </p:sp>
      <p:sp>
        <p:nvSpPr>
          <p:cNvPr id="6" name="灯片编号占位符 5"/>
          <p:cNvSpPr>
            <a:spLocks noGrp="1"/>
          </p:cNvSpPr>
          <p:nvPr>
            <p:ph type="sldNum" sz="quarter" idx="12"/>
          </p:nvPr>
        </p:nvSpPr>
        <p:spPr/>
        <p:txBody>
          <a:bodyPr rtlCol="0"/>
          <a:lstStyle/>
          <a:p>
            <a:pPr rtl="0"/>
            <a:fld id="{E31375A4-56A4-47D6-9801-1991572033F7}" type="slidenum">
              <a:rPr lang="en-US" altLang="zh-CN" smtClean="0"/>
              <a:t>‹#›</a:t>
            </a:fld>
            <a:endParaRPr lang="zh-CN" alt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组 6"/>
          <p:cNvGrpSpPr/>
          <p:nvPr userDrawn="1"/>
        </p:nvGrpSpPr>
        <p:grpSpPr bwMode="hidden">
          <a:xfrm>
            <a:off x="-1" y="0"/>
            <a:ext cx="12192002" cy="6858000"/>
            <a:chOff x="-1" y="0"/>
            <a:chExt cx="12192002" cy="6858000"/>
          </a:xfrm>
        </p:grpSpPr>
        <p:cxnSp>
          <p:nvCxnSpPr>
            <p:cNvPr id="8" name="直接连接符​​(S)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S)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S)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组 23"/>
            <p:cNvGrpSpPr/>
            <p:nvPr userDrawn="1"/>
          </p:nvGrpSpPr>
          <p:grpSpPr bwMode="hidden">
            <a:xfrm>
              <a:off x="-1" y="0"/>
              <a:ext cx="12192001" cy="6858000"/>
              <a:chOff x="-1" y="0"/>
              <a:chExt cx="12192001" cy="6858000"/>
            </a:xfrm>
          </p:grpSpPr>
          <p:cxnSp>
            <p:nvCxnSpPr>
              <p:cNvPr id="42" name="直接连接符​​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S)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S)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组 46"/>
              <p:cNvGrpSpPr/>
              <p:nvPr/>
            </p:nvGrpSpPr>
            <p:grpSpPr bwMode="hidden">
              <a:xfrm>
                <a:off x="6327885" y="0"/>
                <a:ext cx="5864115" cy="5898673"/>
                <a:chOff x="6327885" y="0"/>
                <a:chExt cx="5864115" cy="5898673"/>
              </a:xfrm>
            </p:grpSpPr>
            <p:cxnSp>
              <p:nvCxnSpPr>
                <p:cNvPr id="53" name="直接连接符​​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S)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S)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S)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接连接符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S)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 24"/>
            <p:cNvGrpSpPr/>
            <p:nvPr userDrawn="1"/>
          </p:nvGrpSpPr>
          <p:grpSpPr bwMode="hidden">
            <a:xfrm flipH="1">
              <a:off x="0" y="0"/>
              <a:ext cx="12192001" cy="6858000"/>
              <a:chOff x="-1" y="0"/>
              <a:chExt cx="12192001" cy="6858000"/>
            </a:xfrm>
          </p:grpSpPr>
          <p:cxnSp>
            <p:nvCxnSpPr>
              <p:cNvPr id="26" name="直接连接符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S)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S)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组 30"/>
              <p:cNvGrpSpPr/>
              <p:nvPr/>
            </p:nvGrpSpPr>
            <p:grpSpPr bwMode="hidden">
              <a:xfrm>
                <a:off x="6327885" y="0"/>
                <a:ext cx="5864115" cy="5898673"/>
                <a:chOff x="6327885" y="0"/>
                <a:chExt cx="5864115" cy="5898673"/>
              </a:xfrm>
            </p:grpSpPr>
            <p:cxnSp>
              <p:nvCxnSpPr>
                <p:cNvPr id="37" name="直接连接符​​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S)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S)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S)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nvPr>
        </p:nvSpPr>
        <p:spPr>
          <a:xfrm>
            <a:off x="1295400" y="2541573"/>
            <a:ext cx="9601200" cy="2743200"/>
          </a:xfrm>
        </p:spPr>
        <p:txBody>
          <a:bodyPr rtlCol="0" anchor="b">
            <a:normAutofit/>
          </a:bodyPr>
          <a:lstStyle>
            <a:lvl1pPr>
              <a:lnSpc>
                <a:spcPct val="85000"/>
              </a:lnSpc>
              <a:defRPr sz="6000" cap="none" baseline="0">
                <a:solidFill>
                  <a:schemeClr val="tx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1295400" y="5431536"/>
            <a:ext cx="9601200" cy="457200"/>
          </a:xfrm>
        </p:spPr>
        <p:txBody>
          <a:bodyPr rtlCol="0">
            <a:normAutofit/>
          </a:bodyPr>
          <a:lstStyle>
            <a:lvl1pPr marL="0" indent="0">
              <a:spcBef>
                <a:spcPts val="0"/>
              </a:spcBef>
              <a:buNone/>
              <a:defRPr sz="2000" b="0">
                <a:solidFill>
                  <a:schemeClr val="tx1"/>
                </a:solidFill>
                <a:latin typeface="微软雅黑" panose="020B0503020204020204" pitchFamily="34" charset="-122"/>
                <a:ea typeface="微软雅黑"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zh-CN" altLang="en-US" noProof="0"/>
              <a:t>编辑母版文本样式</a:t>
            </a:r>
          </a:p>
        </p:txBody>
      </p:sp>
      <p:cxnSp>
        <p:nvCxnSpPr>
          <p:cNvPr id="58" name="直接连接符​​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内容占位符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4" name="内容占位符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6" name="页脚占位符 5"/>
          <p:cNvSpPr>
            <a:spLocks noGrp="1"/>
          </p:cNvSpPr>
          <p:nvPr>
            <p:ph type="ftr" sz="quarter" idx="11"/>
          </p:nvPr>
        </p:nvSpPr>
        <p:spPr/>
        <p:txBody>
          <a:bodyPr rtlCol="0"/>
          <a:lstStyle/>
          <a:p>
            <a:pPr rtl="0"/>
            <a:endParaRPr lang="zh-CN" altLang="en-US" dirty="0"/>
          </a:p>
        </p:txBody>
      </p:sp>
      <p:sp>
        <p:nvSpPr>
          <p:cNvPr id="5" name="日期占位符 4"/>
          <p:cNvSpPr>
            <a:spLocks noGrp="1"/>
          </p:cNvSpPr>
          <p:nvPr>
            <p:ph type="dt" sz="half" idx="10"/>
          </p:nvPr>
        </p:nvSpPr>
        <p:spPr/>
        <p:txBody>
          <a:bodyPr rtlCol="0"/>
          <a:lstStyle>
            <a:lvl1pPr>
              <a:defRPr/>
            </a:lvl1pPr>
          </a:lstStyle>
          <a:p>
            <a:fld id="{C9FDBD8F-2011-4421-9A3A-59F4B2001D33}" type="datetime10">
              <a:rPr lang="zh-CN" altLang="en-US" smtClean="0"/>
              <a:t>09:02</a:t>
            </a:fld>
            <a:endParaRPr lang="zh-CN" altLang="en-US" dirty="0"/>
          </a:p>
        </p:txBody>
      </p:sp>
      <p:sp>
        <p:nvSpPr>
          <p:cNvPr id="7" name="灯片编号占位符 6"/>
          <p:cNvSpPr>
            <a:spLocks noGrp="1"/>
          </p:cNvSpPr>
          <p:nvPr>
            <p:ph type="sldNum" sz="quarter" idx="12"/>
          </p:nvPr>
        </p:nvSpPr>
        <p:spPr/>
        <p:txBody>
          <a:bodyPr rtlCol="0"/>
          <a:lstStyle/>
          <a:p>
            <a:pPr rtl="0"/>
            <a:fld id="{E31375A4-56A4-47D6-9801-1991572033F7}" type="slidenum">
              <a:rPr lang="en-US" altLang="zh-CN" smtClean="0"/>
              <a:t>‹#›</a:t>
            </a:fld>
            <a:endParaRPr lang="zh-CN" alt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altLang="en-US" dirty="0"/>
          </a:p>
        </p:txBody>
      </p:sp>
      <p:sp>
        <p:nvSpPr>
          <p:cNvPr id="3" name="文本占位符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编辑母版文本样式</a:t>
            </a:r>
          </a:p>
        </p:txBody>
      </p:sp>
      <p:sp>
        <p:nvSpPr>
          <p:cNvPr id="4" name="内容占位符 3"/>
          <p:cNvSpPr>
            <a:spLocks noGrp="1"/>
          </p:cNvSpPr>
          <p:nvPr>
            <p:ph sz="half" idx="2"/>
          </p:nvPr>
        </p:nvSpPr>
        <p:spPr>
          <a:xfrm>
            <a:off x="1295400" y="2503713"/>
            <a:ext cx="4572000" cy="3287487"/>
          </a:xfrm>
        </p:spPr>
        <p:txBody>
          <a:bodyPr rtlCol="0">
            <a:normAutofit/>
          </a:bodyPr>
          <a:lstStyle>
            <a:lvl1pPr>
              <a:defRPr sz="20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5" name="文本占位符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编辑母版文本样式</a:t>
            </a:r>
          </a:p>
        </p:txBody>
      </p:sp>
      <p:sp>
        <p:nvSpPr>
          <p:cNvPr id="6" name="内容占位符 5"/>
          <p:cNvSpPr>
            <a:spLocks noGrp="1"/>
          </p:cNvSpPr>
          <p:nvPr>
            <p:ph sz="quarter" idx="4"/>
          </p:nvPr>
        </p:nvSpPr>
        <p:spPr>
          <a:xfrm>
            <a:off x="6324600" y="2503713"/>
            <a:ext cx="4572000" cy="3287487"/>
          </a:xfrm>
        </p:spPr>
        <p:txBody>
          <a:bodyPr rtlCol="0">
            <a:normAutofit/>
          </a:bodyPr>
          <a:lstStyle>
            <a:lvl1pPr>
              <a:defRPr sz="20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8" name="页脚占位符 7"/>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日期占位符 6"/>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9628C7B5-68A4-49CD-A457-E4E3388A4623}" type="datetime10">
              <a:rPr lang="zh-CN" altLang="en-US" smtClean="0"/>
              <a:t>09:02</a:t>
            </a:fld>
            <a:endParaRPr lang="zh-CN" altLang="en-US" dirty="0"/>
          </a:p>
        </p:txBody>
      </p:sp>
      <p:sp>
        <p:nvSpPr>
          <p:cNvPr id="9" name="灯片编号占位符 8"/>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E31375A4-56A4-47D6-9801-1991572033F7}" type="slidenum">
              <a:rPr lang="en-US" altLang="zh-CN" smtClean="0"/>
              <a:pPr/>
              <a:t>‹#›</a:t>
            </a:fld>
            <a:endParaRPr lang="zh-CN" alt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3" name="日期占位符 2"/>
          <p:cNvSpPr>
            <a:spLocks noGrp="1"/>
          </p:cNvSpPr>
          <p:nvPr>
            <p:ph type="dt" sz="half" idx="10"/>
          </p:nvPr>
        </p:nvSpPr>
        <p:spPr/>
        <p:txBody>
          <a:bodyPr rtlCol="0"/>
          <a:lstStyle>
            <a:lvl1pPr>
              <a:defRPr/>
            </a:lvl1pPr>
          </a:lstStyle>
          <a:p>
            <a:fld id="{4AB12042-3F78-452F-BD71-6128B3D489E9}" type="datetime10">
              <a:rPr lang="zh-CN" altLang="en-US" smtClean="0"/>
              <a:t>09:02</a:t>
            </a:fld>
            <a:endParaRPr lang="zh-CN" altLang="en-US" dirty="0"/>
          </a:p>
        </p:txBody>
      </p:sp>
      <p:sp>
        <p:nvSpPr>
          <p:cNvPr id="5" name="灯片编号占位符 4"/>
          <p:cNvSpPr>
            <a:spLocks noGrp="1"/>
          </p:cNvSpPr>
          <p:nvPr>
            <p:ph type="sldNum" sz="quarter" idx="12"/>
          </p:nvPr>
        </p:nvSpPr>
        <p:spPr/>
        <p:txBody>
          <a:bodyPr rtlCol="0"/>
          <a:lstStyle/>
          <a:p>
            <a:pPr rtl="0"/>
            <a:fld id="{E31375A4-56A4-47D6-9801-1991572033F7}" type="slidenum">
              <a:rPr lang="en-US" altLang="zh-CN" noProof="0" smtClean="0"/>
              <a:t>‹#›</a:t>
            </a:fld>
            <a:endParaRPr lang="zh-CN" altLang="en-US"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161" name="组 160"/>
          <p:cNvGrpSpPr/>
          <p:nvPr userDrawn="1"/>
        </p:nvGrpSpPr>
        <p:grpSpPr bwMode="hidden">
          <a:xfrm>
            <a:off x="-1" y="0"/>
            <a:ext cx="12192002" cy="6858000"/>
            <a:chOff x="-1" y="0"/>
            <a:chExt cx="12192002" cy="6858000"/>
          </a:xfrm>
        </p:grpSpPr>
        <p:cxnSp>
          <p:nvCxnSpPr>
            <p:cNvPr id="162" name="直接连接符​​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组 177"/>
            <p:cNvGrpSpPr/>
            <p:nvPr userDrawn="1"/>
          </p:nvGrpSpPr>
          <p:grpSpPr bwMode="hidden">
            <a:xfrm>
              <a:off x="-1" y="0"/>
              <a:ext cx="12192001" cy="6858000"/>
              <a:chOff x="-1" y="0"/>
              <a:chExt cx="12192001" cy="6858000"/>
            </a:xfrm>
          </p:grpSpPr>
          <p:cxnSp>
            <p:nvCxnSpPr>
              <p:cNvPr id="196" name="直接连接符​​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组 200"/>
              <p:cNvGrpSpPr/>
              <p:nvPr/>
            </p:nvGrpSpPr>
            <p:grpSpPr bwMode="hidden">
              <a:xfrm>
                <a:off x="6327885" y="0"/>
                <a:ext cx="5864115" cy="5898673"/>
                <a:chOff x="6327885" y="0"/>
                <a:chExt cx="5864115" cy="5898673"/>
              </a:xfrm>
            </p:grpSpPr>
            <p:cxnSp>
              <p:nvCxnSpPr>
                <p:cNvPr id="207" name="直接连接符​​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直接连接符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组 178"/>
            <p:cNvGrpSpPr/>
            <p:nvPr userDrawn="1"/>
          </p:nvGrpSpPr>
          <p:grpSpPr bwMode="hidden">
            <a:xfrm flipH="1">
              <a:off x="0" y="0"/>
              <a:ext cx="12192001" cy="6858000"/>
              <a:chOff x="-1" y="0"/>
              <a:chExt cx="12192001" cy="6858000"/>
            </a:xfrm>
          </p:grpSpPr>
          <p:cxnSp>
            <p:nvCxnSpPr>
              <p:cNvPr id="180" name="直接连接符​​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组 184"/>
              <p:cNvGrpSpPr/>
              <p:nvPr/>
            </p:nvGrpSpPr>
            <p:grpSpPr bwMode="hidden">
              <a:xfrm>
                <a:off x="6327885" y="0"/>
                <a:ext cx="5864115" cy="5898673"/>
                <a:chOff x="6327885" y="0"/>
                <a:chExt cx="5864115" cy="5898673"/>
              </a:xfrm>
            </p:grpSpPr>
            <p:cxnSp>
              <p:nvCxnSpPr>
                <p:cNvPr id="191" name="直接连接符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直接连接符​​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页脚占位符 212"/>
          <p:cNvSpPr>
            <a:spLocks noGrp="1"/>
          </p:cNvSpPr>
          <p:nvPr>
            <p:ph type="ftr" sz="quarter" idx="11"/>
          </p:nvPr>
        </p:nvSpPr>
        <p:spPr/>
        <p:txBody>
          <a:bodyPr rtlCol="0"/>
          <a:lstStyle/>
          <a:p>
            <a:pPr rtl="0"/>
            <a:endParaRPr lang="zh-CN" altLang="en-US" dirty="0"/>
          </a:p>
        </p:txBody>
      </p:sp>
      <p:sp>
        <p:nvSpPr>
          <p:cNvPr id="212" name="日期占位符 211"/>
          <p:cNvSpPr>
            <a:spLocks noGrp="1"/>
          </p:cNvSpPr>
          <p:nvPr>
            <p:ph type="dt" sz="half" idx="10"/>
          </p:nvPr>
        </p:nvSpPr>
        <p:spPr/>
        <p:txBody>
          <a:bodyPr rtlCol="0"/>
          <a:lstStyle>
            <a:lvl1pPr>
              <a:defRPr/>
            </a:lvl1pPr>
          </a:lstStyle>
          <a:p>
            <a:fld id="{C53CE8EF-4A38-4035-B636-E604F4732EB0}" type="datetime10">
              <a:rPr lang="zh-CN" altLang="en-US" smtClean="0"/>
              <a:t>09:02</a:t>
            </a:fld>
            <a:endParaRPr lang="zh-CN" altLang="en-US" dirty="0"/>
          </a:p>
        </p:txBody>
      </p:sp>
      <p:sp>
        <p:nvSpPr>
          <p:cNvPr id="214" name="幻灯片编号占位符 213"/>
          <p:cNvSpPr>
            <a:spLocks noGrp="1"/>
          </p:cNvSpPr>
          <p:nvPr>
            <p:ph type="sldNum" sz="quarter" idx="12"/>
          </p:nvPr>
        </p:nvSpPr>
        <p:spPr/>
        <p:txBody>
          <a:bodyPr rtlCol="0"/>
          <a:lstStyle/>
          <a:p>
            <a:pPr rtl="0"/>
            <a:fld id="{E31375A4-56A4-47D6-9801-1991572033F7}" type="slidenum">
              <a:rPr lang="en-US" altLang="zh-CN" smtClean="0"/>
              <a:pPr/>
              <a:t>‹#›</a:t>
            </a:fld>
            <a:endParaRPr lang="zh-CN" alt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标题的内容">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组 8"/>
          <p:cNvGrpSpPr/>
          <p:nvPr userDrawn="1"/>
        </p:nvGrpSpPr>
        <p:grpSpPr bwMode="hidden">
          <a:xfrm>
            <a:off x="-1" y="0"/>
            <a:ext cx="12192002" cy="6858000"/>
            <a:chOff x="-1" y="0"/>
            <a:chExt cx="12192002" cy="6858000"/>
          </a:xfrm>
        </p:grpSpPr>
        <p:cxnSp>
          <p:nvCxnSpPr>
            <p:cNvPr id="10" name="直接连接符​​(S)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S)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组 25"/>
            <p:cNvGrpSpPr/>
            <p:nvPr userDrawn="1"/>
          </p:nvGrpSpPr>
          <p:grpSpPr bwMode="hidden">
            <a:xfrm>
              <a:off x="-1" y="0"/>
              <a:ext cx="12192001" cy="6858000"/>
              <a:chOff x="-1" y="0"/>
              <a:chExt cx="12192001" cy="6858000"/>
            </a:xfrm>
          </p:grpSpPr>
          <p:cxnSp>
            <p:nvCxnSpPr>
              <p:cNvPr id="44" name="直接连接符​​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S)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S)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S)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组 48"/>
              <p:cNvGrpSpPr/>
              <p:nvPr/>
            </p:nvGrpSpPr>
            <p:grpSpPr bwMode="hidden">
              <a:xfrm>
                <a:off x="6327885" y="0"/>
                <a:ext cx="5864115" cy="5898673"/>
                <a:chOff x="6327885" y="0"/>
                <a:chExt cx="5864115" cy="5898673"/>
              </a:xfrm>
            </p:grpSpPr>
            <p:cxnSp>
              <p:nvCxnSpPr>
                <p:cNvPr id="55" name="直接连接符​​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S)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S)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接连接符​​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S)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S)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 26"/>
            <p:cNvGrpSpPr/>
            <p:nvPr userDrawn="1"/>
          </p:nvGrpSpPr>
          <p:grpSpPr bwMode="hidden">
            <a:xfrm flipH="1">
              <a:off x="0" y="0"/>
              <a:ext cx="12192001" cy="6858000"/>
              <a:chOff x="-1" y="0"/>
              <a:chExt cx="12192001" cy="6858000"/>
            </a:xfrm>
          </p:grpSpPr>
          <p:cxnSp>
            <p:nvCxnSpPr>
              <p:cNvPr id="28" name="直接连接符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S)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S)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S)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组 32"/>
              <p:cNvGrpSpPr/>
              <p:nvPr/>
            </p:nvGrpSpPr>
            <p:grpSpPr bwMode="hidden">
              <a:xfrm>
                <a:off x="6327885" y="0"/>
                <a:ext cx="5864115" cy="5898673"/>
                <a:chOff x="6327885" y="0"/>
                <a:chExt cx="5864115" cy="5898673"/>
              </a:xfrm>
            </p:grpSpPr>
            <p:cxnSp>
              <p:nvCxnSpPr>
                <p:cNvPr id="39" name="直接连接符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S)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S)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S)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S)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7913152" y="571500"/>
            <a:ext cx="3657600" cy="2197100"/>
          </a:xfrm>
        </p:spPr>
        <p:txBody>
          <a:bodyPr rtlCol="0" anchor="b">
            <a:normAutofit/>
          </a:bodyPr>
          <a:lstStyle>
            <a:lvl1pPr>
              <a:defRPr sz="2600">
                <a:solidFill>
                  <a:schemeClr val="bg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543197" y="571500"/>
            <a:ext cx="6217920" cy="5715000"/>
          </a:xfrm>
        </p:spPr>
        <p:txBody>
          <a:bodyPr rtlCol="0">
            <a:normAutofit/>
          </a:bodyPr>
          <a:lstStyle>
            <a:lvl1pPr>
              <a:defRPr sz="20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4" name="文本占位符 3"/>
          <p:cNvSpPr>
            <a:spLocks noGrp="1"/>
          </p:cNvSpPr>
          <p:nvPr>
            <p:ph type="body" sz="half" idx="2"/>
          </p:nvPr>
        </p:nvSpPr>
        <p:spPr>
          <a:xfrm>
            <a:off x="7913152" y="2995012"/>
            <a:ext cx="3657600" cy="2285950"/>
          </a:xfrm>
        </p:spPr>
        <p:txBody>
          <a:bodyPr rtlCol="0">
            <a:normAutofit/>
          </a:bodyPr>
          <a:lstStyle>
            <a:lvl1pPr marL="0" indent="0">
              <a:spcBef>
                <a:spcPts val="1200"/>
              </a:spcBef>
              <a:buNone/>
              <a:defRPr sz="1600">
                <a:solidFill>
                  <a:schemeClr val="bg1"/>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cxnSp>
        <p:nvCxnSpPr>
          <p:cNvPr id="60" name="直接连接符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5" name="日期占位符 4"/>
          <p:cNvSpPr>
            <a:spLocks noGrp="1"/>
          </p:cNvSpPr>
          <p:nvPr>
            <p:ph type="dt" sz="half" idx="10"/>
          </p:nvPr>
        </p:nvSpPr>
        <p:spPr/>
        <p:txBody>
          <a:bodyPr rtlCol="0"/>
          <a:lstStyle>
            <a:lvl1pPr>
              <a:defRPr>
                <a:solidFill>
                  <a:schemeClr val="bg1"/>
                </a:solidFill>
                <a:latin typeface="微软雅黑" panose="020B0503020204020204" pitchFamily="34" charset="-122"/>
                <a:ea typeface="微软雅黑" panose="020B0503020204020204" pitchFamily="34" charset="-122"/>
              </a:defRPr>
            </a:lvl1pPr>
          </a:lstStyle>
          <a:p>
            <a:fld id="{925CAD9C-E42E-4529-BEC9-1A02E828A762}" type="datetime10">
              <a:rPr lang="zh-CN" altLang="en-US" smtClean="0"/>
              <a:t>09:02</a:t>
            </a:fld>
            <a:endParaRPr lang="zh-CN" altLang="en-US" dirty="0"/>
          </a:p>
        </p:txBody>
      </p:sp>
      <p:sp>
        <p:nvSpPr>
          <p:cNvPr id="8" name="幻灯片编号占位符 7"/>
          <p:cNvSpPr>
            <a:spLocks noGrp="1"/>
          </p:cNvSpPr>
          <p:nvPr>
            <p:ph type="sldNum" sz="quarter" idx="12"/>
          </p:nvPr>
        </p:nvSpPr>
        <p:spPr/>
        <p:txBody>
          <a:bodyPr rtlCol="0"/>
          <a:lstStyle>
            <a:lvl1pPr>
              <a:defRPr>
                <a:solidFill>
                  <a:schemeClr val="bg1"/>
                </a:solidFill>
                <a:latin typeface="微软雅黑" panose="020B0503020204020204" pitchFamily="34" charset="-122"/>
                <a:ea typeface="微软雅黑" panose="020B0503020204020204" pitchFamily="34" charset="-122"/>
              </a:defRPr>
            </a:lvl1pPr>
          </a:lstStyle>
          <a:p>
            <a:fld id="{E31375A4-56A4-47D6-9801-1991572033F7}" type="slidenum">
              <a:rPr lang="en-US" altLang="zh-CN" noProof="0" smtClean="0"/>
              <a:pPr/>
              <a:t>‹#›</a:t>
            </a:fld>
            <a:endParaRPr lang="zh-CN" altLang="en-US"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组 7"/>
          <p:cNvGrpSpPr/>
          <p:nvPr/>
        </p:nvGrpSpPr>
        <p:grpSpPr bwMode="hidden">
          <a:xfrm>
            <a:off x="-1" y="0"/>
            <a:ext cx="12192002" cy="6858000"/>
            <a:chOff x="-1" y="0"/>
            <a:chExt cx="12192002" cy="6858000"/>
          </a:xfrm>
        </p:grpSpPr>
        <p:cxnSp>
          <p:nvCxnSpPr>
            <p:cNvPr id="9" name="直接连接符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S)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S)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组 24"/>
            <p:cNvGrpSpPr/>
            <p:nvPr/>
          </p:nvGrpSpPr>
          <p:grpSpPr bwMode="hidden">
            <a:xfrm>
              <a:off x="-1" y="0"/>
              <a:ext cx="12192001" cy="6858000"/>
              <a:chOff x="-1" y="0"/>
              <a:chExt cx="12192001" cy="6858000"/>
            </a:xfrm>
          </p:grpSpPr>
          <p:cxnSp>
            <p:nvCxnSpPr>
              <p:cNvPr id="43" name="直接连接符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S)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S)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S)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组 47"/>
              <p:cNvGrpSpPr/>
              <p:nvPr/>
            </p:nvGrpSpPr>
            <p:grpSpPr bwMode="hidden">
              <a:xfrm>
                <a:off x="6327885" y="0"/>
                <a:ext cx="5864115" cy="5898673"/>
                <a:chOff x="6327885" y="0"/>
                <a:chExt cx="5864115" cy="5898673"/>
              </a:xfrm>
            </p:grpSpPr>
            <p:cxnSp>
              <p:nvCxnSpPr>
                <p:cNvPr id="54" name="直接连接符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S)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S)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S)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直接连接符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S)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 25"/>
            <p:cNvGrpSpPr/>
            <p:nvPr/>
          </p:nvGrpSpPr>
          <p:grpSpPr bwMode="hidden">
            <a:xfrm flipH="1">
              <a:off x="0" y="0"/>
              <a:ext cx="12192001" cy="6858000"/>
              <a:chOff x="-1" y="0"/>
              <a:chExt cx="12192001" cy="6858000"/>
            </a:xfrm>
          </p:grpSpPr>
          <p:cxnSp>
            <p:nvCxnSpPr>
              <p:cNvPr id="27" name="直接连接符​​(S)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S)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S)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S)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组 31"/>
              <p:cNvGrpSpPr/>
              <p:nvPr/>
            </p:nvGrpSpPr>
            <p:grpSpPr bwMode="hidden">
              <a:xfrm>
                <a:off x="6327885" y="0"/>
                <a:ext cx="5864115" cy="5898673"/>
                <a:chOff x="6327885" y="0"/>
                <a:chExt cx="5864115" cy="5898673"/>
              </a:xfrm>
            </p:grpSpPr>
            <p:cxnSp>
              <p:nvCxnSpPr>
                <p:cNvPr id="38" name="直接连接符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S)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S)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S)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S)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矩形​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7909560" y="576072"/>
            <a:ext cx="3657600" cy="2194560"/>
          </a:xfrm>
        </p:spPr>
        <p:txBody>
          <a:bodyPr rtlCol="0" anchor="b">
            <a:normAutofit/>
          </a:bodyPr>
          <a:lstStyle>
            <a:lvl1pPr>
              <a:defRPr sz="2600">
                <a:solidFill>
                  <a:schemeClr val="bg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图片占位符 2" descr="为添加图像预留的空占位符。单击占位符，选择要添加的图像。"/>
          <p:cNvSpPr>
            <a:spLocks noGrp="1"/>
          </p:cNvSpPr>
          <p:nvPr>
            <p:ph type="pic" idx="1"/>
          </p:nvPr>
        </p:nvSpPr>
        <p:spPr>
          <a:xfrm>
            <a:off x="4412" y="-159"/>
            <a:ext cx="7315200" cy="6858000"/>
          </a:xfrm>
        </p:spPr>
        <p:txBody>
          <a:bodyPr tIns="457200" rtlCol="0">
            <a:normAutofit/>
          </a:bodyPr>
          <a:lstStyle>
            <a:lvl1pPr marL="0" indent="0" algn="ctr">
              <a:buNone/>
              <a:defRPr sz="20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单击图标添加图片</a:t>
            </a:r>
            <a:endParaRPr lang="zh-CN" altLang="en-US" noProof="0" dirty="0"/>
          </a:p>
        </p:txBody>
      </p:sp>
      <p:sp>
        <p:nvSpPr>
          <p:cNvPr id="4" name="文本占位符 3"/>
          <p:cNvSpPr>
            <a:spLocks noGrp="1"/>
          </p:cNvSpPr>
          <p:nvPr>
            <p:ph type="body" sz="half" idx="2"/>
          </p:nvPr>
        </p:nvSpPr>
        <p:spPr>
          <a:xfrm>
            <a:off x="7909560" y="2999232"/>
            <a:ext cx="3657600" cy="2286000"/>
          </a:xfrm>
        </p:spPr>
        <p:txBody>
          <a:bodyPr rtlCol="0"/>
          <a:lstStyle>
            <a:lvl1pPr marL="0" indent="0">
              <a:spcBef>
                <a:spcPts val="1200"/>
              </a:spcBef>
              <a:buNone/>
              <a:defRPr sz="1600">
                <a:solidFill>
                  <a:schemeClr val="bg1"/>
                </a:solidFill>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组 95"/>
          <p:cNvGrpSpPr/>
          <p:nvPr userDrawn="1"/>
        </p:nvGrpSpPr>
        <p:grpSpPr bwMode="hidden">
          <a:xfrm>
            <a:off x="-1" y="-195943"/>
            <a:ext cx="12192002" cy="6858000"/>
            <a:chOff x="-1" y="0"/>
            <a:chExt cx="12192002" cy="6858000"/>
          </a:xfrm>
        </p:grpSpPr>
        <p:cxnSp>
          <p:nvCxnSpPr>
            <p:cNvPr id="97" name="直接连接符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组 112"/>
            <p:cNvGrpSpPr/>
            <p:nvPr userDrawn="1"/>
          </p:nvGrpSpPr>
          <p:grpSpPr bwMode="hidden">
            <a:xfrm>
              <a:off x="-1" y="0"/>
              <a:ext cx="12192001" cy="6858000"/>
              <a:chOff x="-1" y="0"/>
              <a:chExt cx="12192001" cy="6858000"/>
            </a:xfrm>
          </p:grpSpPr>
          <p:cxnSp>
            <p:nvCxnSpPr>
              <p:cNvPr id="131" name="直接连接符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组 135"/>
              <p:cNvGrpSpPr/>
              <p:nvPr/>
            </p:nvGrpSpPr>
            <p:grpSpPr bwMode="hidden">
              <a:xfrm>
                <a:off x="6327885" y="0"/>
                <a:ext cx="5864115" cy="5898673"/>
                <a:chOff x="6327885" y="0"/>
                <a:chExt cx="5864115" cy="5898673"/>
              </a:xfrm>
            </p:grpSpPr>
            <p:cxnSp>
              <p:nvCxnSpPr>
                <p:cNvPr id="142" name="直接连接符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直接连接符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组 113"/>
            <p:cNvGrpSpPr/>
            <p:nvPr userDrawn="1"/>
          </p:nvGrpSpPr>
          <p:grpSpPr bwMode="hidden">
            <a:xfrm flipH="1">
              <a:off x="0" y="0"/>
              <a:ext cx="12192001" cy="6858000"/>
              <a:chOff x="-1" y="0"/>
              <a:chExt cx="12192001" cy="6858000"/>
            </a:xfrm>
          </p:grpSpPr>
          <p:cxnSp>
            <p:nvCxnSpPr>
              <p:cNvPr id="115" name="直接连接符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组 119"/>
              <p:cNvGrpSpPr/>
              <p:nvPr/>
            </p:nvGrpSpPr>
            <p:grpSpPr bwMode="hidden">
              <a:xfrm>
                <a:off x="6327885" y="0"/>
                <a:ext cx="5864115" cy="5898673"/>
                <a:chOff x="6327885" y="0"/>
                <a:chExt cx="5864115" cy="5898673"/>
              </a:xfrm>
            </p:grpSpPr>
            <p:cxnSp>
              <p:nvCxnSpPr>
                <p:cNvPr id="126" name="直接连接符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直接连接符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标题占位符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cxnSp>
        <p:nvCxnSpPr>
          <p:cNvPr id="148" name="直接连接符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页脚占位符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4" name="日期占位符 3"/>
          <p:cNvSpPr>
            <a:spLocks noGrp="1"/>
          </p:cNvSpPr>
          <p:nvPr>
            <p:ph type="dt" sz="half" idx="2"/>
          </p:nvPr>
        </p:nvSpPr>
        <p:spPr>
          <a:xfrm>
            <a:off x="8992717" y="6289679"/>
            <a:ext cx="1267271"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微软雅黑" panose="020B0503020204020204" pitchFamily="34" charset="-122"/>
                <a:ea typeface="微软雅黑" panose="020B0503020204020204" pitchFamily="34" charset="-122"/>
              </a:defRPr>
            </a:lvl1pPr>
          </a:lstStyle>
          <a:p>
            <a:fld id="{0A2F1DF9-138F-4AFD-8910-019A9AC77062}" type="datetime10">
              <a:rPr lang="zh-CN" altLang="en-US" smtClean="0"/>
              <a:t>09:02</a:t>
            </a:fld>
            <a:endParaRPr lang="zh-CN" altLang="en-US" dirty="0"/>
          </a:p>
        </p:txBody>
      </p:sp>
      <p:sp>
        <p:nvSpPr>
          <p:cNvPr id="6" name="灯片编号占位符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微软雅黑" panose="020B0503020204020204" pitchFamily="34" charset="-122"/>
                <a:ea typeface="微软雅黑" panose="020B0503020204020204" pitchFamily="34" charset="-122"/>
              </a:defRPr>
            </a:lvl1pPr>
          </a:lstStyle>
          <a:p>
            <a:fld id="{E31375A4-56A4-47D6-9801-1991572033F7}" type="slidenum">
              <a:rPr lang="en-US" altLang="zh-CN" noProof="0" smtClean="0"/>
              <a:pPr/>
              <a:t>‹#›</a:t>
            </a:fld>
            <a:endParaRPr lang="zh-CN" altLang="en-US"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 id="2147483670" r:id="rId12"/>
    <p:sldLayoutId id="214748367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21313;&#20845;&#21495;&#20196;.doc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ndrc.gov.cn/gzdt/201712/t20171201_869271.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38468;&#20214;4%20&#31119;&#24314;&#26576;&#20065;&#25671;&#21495;&#31665;&#31896;&#29699;.mp4"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15FFBE5-5F17-485A-9EAC-F5C3E894F7B7}"/>
              </a:ext>
            </a:extLst>
          </p:cNvPr>
          <p:cNvPicPr>
            <a:picLocks noChangeAspect="1"/>
          </p:cNvPicPr>
          <p:nvPr/>
        </p:nvPicPr>
        <p:blipFill>
          <a:blip r:embed="rId3"/>
          <a:stretch>
            <a:fillRect/>
          </a:stretch>
        </p:blipFill>
        <p:spPr>
          <a:xfrm>
            <a:off x="0" y="9635"/>
            <a:ext cx="12192001" cy="6848365"/>
          </a:xfrm>
          <a:prstGeom prst="rect">
            <a:avLst/>
          </a:prstGeom>
        </p:spPr>
      </p:pic>
      <p:sp>
        <p:nvSpPr>
          <p:cNvPr id="9" name="标题 1">
            <a:extLst>
              <a:ext uri="{FF2B5EF4-FFF2-40B4-BE49-F238E27FC236}">
                <a16:creationId xmlns:a16="http://schemas.microsoft.com/office/drawing/2014/main" id="{92F7B15F-710C-4441-81B5-B8FC72110FAD}"/>
              </a:ext>
            </a:extLst>
          </p:cNvPr>
          <p:cNvSpPr>
            <a:spLocks noGrp="1"/>
          </p:cNvSpPr>
          <p:nvPr>
            <p:ph type="ctrTitle"/>
          </p:nvPr>
        </p:nvSpPr>
        <p:spPr>
          <a:xfrm>
            <a:off x="1100738" y="2389381"/>
            <a:ext cx="10286068" cy="1187201"/>
          </a:xfrm>
        </p:spPr>
        <p:txBody>
          <a:bodyPr rtlCol="0">
            <a:noAutofit/>
          </a:bodyPr>
          <a:lstStyle/>
          <a:p>
            <a:pPr algn="ctr" rtl="0"/>
            <a:r>
              <a:rPr lang="zh-CN" altLang="en-US" sz="6000" dirty="0">
                <a:solidFill>
                  <a:schemeClr val="accent4">
                    <a:lumMod val="60000"/>
                    <a:lumOff val="40000"/>
                  </a:schemeClr>
                </a:solidFill>
                <a:latin typeface="Arial" panose="020B0604020202020204" pitchFamily="34" charset="0"/>
                <a:sym typeface="Arial" panose="020B0604020202020204" pitchFamily="34" charset="0"/>
              </a:rPr>
              <a:t>招标法律法规与实务操作</a:t>
            </a:r>
            <a:endParaRPr lang="zh-CN" altLang="en-US" sz="6000" dirty="0">
              <a:solidFill>
                <a:schemeClr val="accent4">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副标题 2">
            <a:extLst>
              <a:ext uri="{FF2B5EF4-FFF2-40B4-BE49-F238E27FC236}">
                <a16:creationId xmlns:a16="http://schemas.microsoft.com/office/drawing/2014/main" id="{EAFABCA8-2319-4746-ACAC-95B63B21EEF4}"/>
              </a:ext>
            </a:extLst>
          </p:cNvPr>
          <p:cNvSpPr>
            <a:spLocks noGrp="1"/>
          </p:cNvSpPr>
          <p:nvPr>
            <p:ph type="subTitle" idx="1"/>
          </p:nvPr>
        </p:nvSpPr>
        <p:spPr>
          <a:xfrm>
            <a:off x="610898" y="4224283"/>
            <a:ext cx="9604310" cy="457200"/>
          </a:xfrm>
        </p:spPr>
        <p:txBody>
          <a:bodyPr rtlCol="0">
            <a:normAutofit fontScale="92500" lnSpcReduction="10000"/>
          </a:bodyPr>
          <a:lstStyle/>
          <a:p>
            <a:pPr algn="ctr" rtl="0"/>
            <a:r>
              <a:rPr lang="zh-CN" altLang="en-US" dirty="0">
                <a:latin typeface="Arial" panose="020B0604020202020204" pitchFamily="34" charset="0"/>
                <a:ea typeface="微软雅黑" panose="020B0503020204020204" pitchFamily="34" charset="-122"/>
                <a:sym typeface="Arial" panose="020B0604020202020204" pitchFamily="34" charset="0"/>
              </a:rPr>
              <a:t>                   </a:t>
            </a:r>
            <a:r>
              <a:rPr lang="zh-CN" altLang="en-US" sz="3200" dirty="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rPr>
              <a:t>赵中翔</a:t>
            </a:r>
            <a:endParaRPr lang="en-US" altLang="zh-CN" sz="3200" dirty="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endParaRPr>
          </a:p>
          <a:p>
            <a:pPr algn="ctr" rtl="0"/>
            <a:endParaRPr lang="zh-CN" altLang="en-US" dirty="0">
              <a:solidFill>
                <a:schemeClr val="accent2">
                  <a:lumMod val="20000"/>
                  <a:lumOff val="8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6C9872A-5B0C-4FFA-8EAF-2F75DE7C8CBC}"/>
              </a:ext>
            </a:extLst>
          </p:cNvPr>
          <p:cNvSpPr txBox="1"/>
          <p:nvPr/>
        </p:nvSpPr>
        <p:spPr>
          <a:xfrm>
            <a:off x="108372" y="670560"/>
            <a:ext cx="12083628" cy="6042423"/>
          </a:xfrm>
          <a:prstGeom prst="rect">
            <a:avLst/>
          </a:prstGeom>
          <a:noFill/>
        </p:spPr>
        <p:txBody>
          <a:bodyPr wrap="square">
            <a:spAutoFit/>
          </a:bodyPr>
          <a:lstStyle/>
          <a:p>
            <a:r>
              <a:rPr lang="en-US" altLang="zh-CN" sz="2000" dirty="0">
                <a:latin typeface="华文新魏" panose="02010800040101010101" pitchFamily="2" charset="-122"/>
                <a:ea typeface="华文新魏" panose="02010800040101010101" pitchFamily="2" charset="-122"/>
              </a:rPr>
              <a:t>7.</a:t>
            </a:r>
            <a:r>
              <a:rPr lang="zh-CN" altLang="en-US" sz="2000" dirty="0">
                <a:latin typeface="华文新魏" panose="02010800040101010101" pitchFamily="2" charset="-122"/>
                <a:ea typeface="华文新魏" panose="02010800040101010101" pitchFamily="2" charset="-122"/>
              </a:rPr>
              <a:t>限定或者指定特定的专利、商标、品牌、原产地、供应商或者检验检测认证机构（法律法规有明确要求的除外）。</a:t>
            </a:r>
            <a:endParaRPr lang="en-US" altLang="zh-CN" sz="2000" dirty="0">
              <a:latin typeface="华文新魏" panose="02010800040101010101" pitchFamily="2" charset="-122"/>
              <a:ea typeface="华文新魏" panose="02010800040101010101" pitchFamily="2" charset="-122"/>
            </a:endParaRPr>
          </a:p>
          <a:p>
            <a:endParaRPr lang="zh-CN" altLang="en-US"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8.</a:t>
            </a:r>
            <a:r>
              <a:rPr lang="zh-CN" altLang="en-US" sz="2000" dirty="0">
                <a:latin typeface="华文新魏" panose="02010800040101010101" pitchFamily="2" charset="-122"/>
                <a:ea typeface="华文新魏" panose="02010800040101010101" pitchFamily="2" charset="-122"/>
              </a:rPr>
              <a:t>要求投标人在本地注册</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设立子公司、分公司、分支机构</a:t>
            </a:r>
            <a:r>
              <a:rPr lang="zh-CN" altLang="en-US" sz="2000" dirty="0">
                <a:latin typeface="华文新魏" panose="02010800040101010101" pitchFamily="2" charset="-122"/>
                <a:ea typeface="华文新魏" panose="02010800040101010101" pitchFamily="2" charset="-122"/>
              </a:rPr>
              <a:t>，在本地拥有一定</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办公面积</a:t>
            </a:r>
            <a:r>
              <a:rPr lang="zh-CN" altLang="en-US" sz="2000" dirty="0">
                <a:latin typeface="华文新魏" panose="02010800040101010101" pitchFamily="2" charset="-122"/>
                <a:ea typeface="华文新魏" panose="02010800040101010101" pitchFamily="2" charset="-122"/>
              </a:rPr>
              <a:t>，在本地缴纳社会保险等。</a:t>
            </a:r>
            <a:endParaRPr lang="en-US" altLang="zh-CN" sz="2000" dirty="0">
              <a:latin typeface="华文新魏" panose="02010800040101010101" pitchFamily="2" charset="-122"/>
              <a:ea typeface="华文新魏" panose="02010800040101010101" pitchFamily="2" charset="-122"/>
            </a:endParaRPr>
          </a:p>
          <a:p>
            <a:endParaRPr lang="zh-CN" altLang="en-US"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9.</a:t>
            </a:r>
            <a:r>
              <a:rPr lang="zh-CN" altLang="en-US" sz="2000" dirty="0">
                <a:latin typeface="华文新魏" panose="02010800040101010101" pitchFamily="2" charset="-122"/>
                <a:ea typeface="华文新魏" panose="02010800040101010101" pitchFamily="2" charset="-122"/>
              </a:rPr>
              <a:t>没有法律法规依据设定</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投标报名、招标文件审查等事前审批</a:t>
            </a:r>
            <a:r>
              <a:rPr lang="zh-CN" altLang="en-US" sz="2000" dirty="0">
                <a:latin typeface="华文新魏" panose="02010800040101010101" pitchFamily="2" charset="-122"/>
                <a:ea typeface="华文新魏" panose="02010800040101010101" pitchFamily="2" charset="-122"/>
              </a:rPr>
              <a:t>或者审核环节。</a:t>
            </a:r>
            <a:endParaRPr lang="en-US" altLang="zh-CN" sz="2000" dirty="0">
              <a:latin typeface="华文新魏" panose="02010800040101010101" pitchFamily="2" charset="-122"/>
              <a:ea typeface="华文新魏" panose="02010800040101010101" pitchFamily="2" charset="-122"/>
            </a:endParaRPr>
          </a:p>
          <a:p>
            <a:endParaRPr lang="zh-CN" altLang="en-US"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10.</a:t>
            </a:r>
            <a:r>
              <a:rPr lang="zh-CN" altLang="en-US" sz="2000" dirty="0">
                <a:latin typeface="华文新魏" panose="02010800040101010101" pitchFamily="2" charset="-122"/>
                <a:ea typeface="华文新魏" panose="02010800040101010101" pitchFamily="2" charset="-122"/>
              </a:rPr>
              <a:t>对仅需提供有关资质证明文件、证照、证件复印件的，要求必须提供原件；对按规定可以采用“多证合一”电子证照的，要求必须提供纸质证照。</a:t>
            </a:r>
            <a:endParaRPr lang="en-US" altLang="zh-CN" sz="2000" dirty="0">
              <a:latin typeface="华文新魏" panose="02010800040101010101" pitchFamily="2" charset="-122"/>
              <a:ea typeface="华文新魏" panose="02010800040101010101" pitchFamily="2" charset="-122"/>
            </a:endParaRPr>
          </a:p>
          <a:p>
            <a:endParaRPr lang="zh-CN" altLang="en-US"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11.</a:t>
            </a:r>
            <a:r>
              <a:rPr lang="zh-CN" altLang="en-US" sz="2000" dirty="0">
                <a:latin typeface="华文新魏" panose="02010800040101010101" pitchFamily="2" charset="-122"/>
                <a:ea typeface="华文新魏" panose="02010800040101010101" pitchFamily="2" charset="-122"/>
              </a:rPr>
              <a:t>在开标环节要求</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投标人的法定代表人</a:t>
            </a:r>
            <a:r>
              <a:rPr lang="zh-CN" altLang="en-US" sz="2000" dirty="0">
                <a:latin typeface="华文新魏" panose="02010800040101010101" pitchFamily="2" charset="-122"/>
                <a:ea typeface="华文新魏" panose="02010800040101010101" pitchFamily="2" charset="-122"/>
              </a:rPr>
              <a:t>必须到场，不接受经授权委托的投标人代表到场。</a:t>
            </a:r>
            <a:endParaRPr lang="en-US" altLang="zh-CN" sz="2000" dirty="0">
              <a:latin typeface="华文新魏" panose="02010800040101010101" pitchFamily="2" charset="-122"/>
              <a:ea typeface="华文新魏" panose="02010800040101010101" pitchFamily="2" charset="-122"/>
            </a:endParaRPr>
          </a:p>
          <a:p>
            <a:endParaRPr lang="en-US" altLang="zh-CN"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12.</a:t>
            </a:r>
            <a:r>
              <a:rPr lang="zh-CN" altLang="en-US" sz="2000" dirty="0">
                <a:latin typeface="华文新魏" panose="02010800040101010101" pitchFamily="2" charset="-122"/>
                <a:ea typeface="华文新魏" panose="02010800040101010101" pitchFamily="2" charset="-122"/>
              </a:rPr>
              <a:t>评标专家对不同所有制投标人打分畸高或畸低，且无法说明正当理由。</a:t>
            </a:r>
            <a:endParaRPr lang="en-US" altLang="zh-CN" sz="2000" dirty="0">
              <a:latin typeface="华文新魏" panose="02010800040101010101" pitchFamily="2" charset="-122"/>
              <a:ea typeface="华文新魏" panose="02010800040101010101" pitchFamily="2" charset="-122"/>
            </a:endParaRPr>
          </a:p>
          <a:p>
            <a:endParaRPr lang="zh-CN" altLang="en-US"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13.</a:t>
            </a:r>
            <a:r>
              <a:rPr lang="zh-CN" altLang="en-US" sz="2000" dirty="0">
                <a:latin typeface="华文新魏" panose="02010800040101010101" pitchFamily="2" charset="-122"/>
                <a:ea typeface="华文新魏" panose="02010800040101010101" pitchFamily="2" charset="-122"/>
              </a:rPr>
              <a:t>明示或暗示评标专家对不同所有制投标人采取不同的评标标准、实施不客观公正评价。</a:t>
            </a:r>
            <a:endParaRPr lang="en-US" altLang="zh-CN" sz="2000" dirty="0">
              <a:latin typeface="华文新魏" panose="02010800040101010101" pitchFamily="2" charset="-122"/>
              <a:ea typeface="华文新魏" panose="02010800040101010101" pitchFamily="2" charset="-122"/>
            </a:endParaRPr>
          </a:p>
          <a:p>
            <a:endParaRPr lang="zh-CN" altLang="en-US" sz="2000" dirty="0">
              <a:latin typeface="华文新魏" panose="02010800040101010101" pitchFamily="2" charset="-122"/>
              <a:ea typeface="华文新魏" panose="02010800040101010101" pitchFamily="2" charset="-122"/>
            </a:endParaRPr>
          </a:p>
          <a:p>
            <a:endParaRPr lang="zh-CN" altLang="en-US" sz="2000" dirty="0">
              <a:latin typeface="华文新魏" panose="02010800040101010101" pitchFamily="2" charset="-122"/>
              <a:ea typeface="华文新魏" panose="02010800040101010101" pitchFamily="2" charset="-122"/>
            </a:endParaRPr>
          </a:p>
          <a:p>
            <a:pPr marL="0" marR="0" lvl="0" indent="0" algn="l" defTabSz="1031875" rtl="0" eaLnBrk="1" fontAlgn="auto" latinLnBrk="0" hangingPunct="1">
              <a:lnSpc>
                <a:spcPct val="100000"/>
              </a:lnSpc>
              <a:spcBef>
                <a:spcPct val="0"/>
              </a:spcBef>
              <a:spcAft>
                <a:spcPct val="0"/>
              </a:spcAft>
              <a:buClrTx/>
              <a:buSzTx/>
              <a:buFontTx/>
              <a:buNone/>
              <a:defRPr/>
            </a:pPr>
            <a:endParaRPr kumimoji="0" lang="zh-CN" altLang="en-US" sz="2665" i="0" u="none" strike="noStrike" kern="1200" cap="none" spc="0" normalizeH="0" baseline="0" noProof="1">
              <a:ln>
                <a:noFill/>
              </a:ln>
              <a:solidFill>
                <a:schemeClr val="accent5">
                  <a:lumMod val="50000"/>
                </a:schemeClr>
              </a:solidFill>
              <a:uLnTx/>
              <a:uFillTx/>
              <a:latin typeface="华文新魏" panose="02010800040101010101" pitchFamily="2" charset="-122"/>
              <a:ea typeface="华文新魏" panose="02010800040101010101" pitchFamily="2" charset="-122"/>
              <a:sym typeface="+mn-ea"/>
            </a:endParaRPr>
          </a:p>
        </p:txBody>
      </p:sp>
    </p:spTree>
    <p:extLst>
      <p:ext uri="{BB962C8B-B14F-4D97-AF65-F5344CB8AC3E}">
        <p14:creationId xmlns:p14="http://schemas.microsoft.com/office/powerpoint/2010/main" val="133853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charRg st="45" end="68"/>
                                            </p:txEl>
                                          </p:spTgt>
                                        </p:tgtEl>
                                        <p:attrNameLst>
                                          <p:attrName>style.visibility</p:attrName>
                                        </p:attrNameLst>
                                      </p:cBhvr>
                                      <p:to>
                                        <p:strVal val="visible"/>
                                      </p:to>
                                    </p:set>
                                    <p:animEffect transition="in" filter="fade">
                                      <p:cBhvr>
                                        <p:cTn id="40" dur="500"/>
                                        <p:tgtEl>
                                          <p:spTgt spid="2">
                                            <p:txEl>
                                              <p:charRg st="45" end="6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charRg st="6" end="6"/>
                                            </p:txEl>
                                          </p:spTgt>
                                        </p:tgtEl>
                                        <p:attrNameLst>
                                          <p:attrName>style.visibility</p:attrName>
                                        </p:attrNameLst>
                                      </p:cBhvr>
                                      <p:to>
                                        <p:strVal val="visible"/>
                                      </p:to>
                                    </p:set>
                                    <p:animEffect transition="in" filter="fade">
                                      <p:cBhvr>
                                        <p:cTn id="43" dur="500"/>
                                        <p:tgtEl>
                                          <p:spTgt spid="2">
                                            <p:txEl>
                                              <p:char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charRg st="68" end="83"/>
                                            </p:txEl>
                                          </p:spTgt>
                                        </p:tgtEl>
                                        <p:attrNameLst>
                                          <p:attrName>style.visibility</p:attrName>
                                        </p:attrNameLst>
                                      </p:cBhvr>
                                      <p:to>
                                        <p:strVal val="visible"/>
                                      </p:to>
                                    </p:set>
                                    <p:animEffect transition="in" filter="fade">
                                      <p:cBhvr>
                                        <p:cTn id="46" dur="500"/>
                                        <p:tgtEl>
                                          <p:spTgt spid="2">
                                            <p:txEl>
                                              <p:charRg st="68" end="8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charRg st="83" end="97"/>
                                            </p:txEl>
                                          </p:spTgt>
                                        </p:tgtEl>
                                        <p:attrNameLst>
                                          <p:attrName>style.visibility</p:attrName>
                                        </p:attrNameLst>
                                      </p:cBhvr>
                                      <p:to>
                                        <p:strVal val="visible"/>
                                      </p:to>
                                    </p:set>
                                    <p:animEffect transition="in" filter="fade">
                                      <p:cBhvr>
                                        <p:cTn id="49" dur="500"/>
                                        <p:tgtEl>
                                          <p:spTgt spid="2">
                                            <p:txEl>
                                              <p:charRg st="83" end="9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charRg st="97" end="105"/>
                                            </p:txEl>
                                          </p:spTgt>
                                        </p:tgtEl>
                                        <p:attrNameLst>
                                          <p:attrName>style.visibility</p:attrName>
                                        </p:attrNameLst>
                                      </p:cBhvr>
                                      <p:to>
                                        <p:strVal val="visible"/>
                                      </p:to>
                                    </p:set>
                                    <p:animEffect transition="in" filter="fade">
                                      <p:cBhvr>
                                        <p:cTn id="52" dur="500"/>
                                        <p:tgtEl>
                                          <p:spTgt spid="2">
                                            <p:txEl>
                                              <p:charRg st="97" end="10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charRg st="106" end="112"/>
                                            </p:txEl>
                                          </p:spTgt>
                                        </p:tgtEl>
                                        <p:attrNameLst>
                                          <p:attrName>style.visibility</p:attrName>
                                        </p:attrNameLst>
                                      </p:cBhvr>
                                      <p:to>
                                        <p:strVal val="visible"/>
                                      </p:to>
                                    </p:set>
                                    <p:animEffect transition="in" filter="fade">
                                      <p:cBhvr>
                                        <p:cTn id="55" dur="500"/>
                                        <p:tgtEl>
                                          <p:spTgt spid="2">
                                            <p:txEl>
                                              <p:charRg st="106" end="11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charRg st="112" end="122"/>
                                            </p:txEl>
                                          </p:spTgt>
                                        </p:tgtEl>
                                        <p:attrNameLst>
                                          <p:attrName>style.visibility</p:attrName>
                                        </p:attrNameLst>
                                      </p:cBhvr>
                                      <p:to>
                                        <p:strVal val="visible"/>
                                      </p:to>
                                    </p:set>
                                    <p:animEffect transition="in" filter="fade">
                                      <p:cBhvr>
                                        <p:cTn id="58" dur="500"/>
                                        <p:tgtEl>
                                          <p:spTgt spid="2">
                                            <p:txEl>
                                              <p:charRg st="112" end="122"/>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
                                            <p:txEl>
                                              <p:charRg st="122" end="131"/>
                                            </p:txEl>
                                          </p:spTgt>
                                        </p:tgtEl>
                                        <p:attrNameLst>
                                          <p:attrName>style.visibility</p:attrName>
                                        </p:attrNameLst>
                                      </p:cBhvr>
                                      <p:to>
                                        <p:strVal val="visible"/>
                                      </p:to>
                                    </p:set>
                                    <p:animEffect transition="in" filter="fade">
                                      <p:cBhvr>
                                        <p:cTn id="61" dur="500"/>
                                        <p:tgtEl>
                                          <p:spTgt spid="2">
                                            <p:txEl>
                                              <p:charRg st="122" end="1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14CC900-D597-43B9-B280-B8A69D11C636}"/>
              </a:ext>
            </a:extLst>
          </p:cNvPr>
          <p:cNvSpPr txBox="1"/>
          <p:nvPr/>
        </p:nvSpPr>
        <p:spPr>
          <a:xfrm>
            <a:off x="1207486" y="705462"/>
            <a:ext cx="3697357" cy="1107996"/>
          </a:xfrm>
          <a:prstGeom prst="rect">
            <a:avLst/>
          </a:prstGeom>
          <a:noFill/>
        </p:spPr>
        <p:txBody>
          <a:bodyPr wrap="square" rtlCol="0">
            <a:spAutoFit/>
          </a:bodyPr>
          <a:lstStyle/>
          <a:p>
            <a:r>
              <a:rPr lang="zh-CN" altLang="en-US" sz="6600" dirty="0">
                <a:latin typeface="华文新魏" panose="02010800040101010101" pitchFamily="2" charset="-122"/>
                <a:ea typeface="华文新魏" panose="02010800040101010101" pitchFamily="2" charset="-122"/>
              </a:rPr>
              <a:t>招标阶段</a:t>
            </a:r>
          </a:p>
        </p:txBody>
      </p:sp>
      <p:sp>
        <p:nvSpPr>
          <p:cNvPr id="5" name="文本框 4">
            <a:extLst>
              <a:ext uri="{FF2B5EF4-FFF2-40B4-BE49-F238E27FC236}">
                <a16:creationId xmlns:a16="http://schemas.microsoft.com/office/drawing/2014/main" id="{8508B88D-5E81-4D5E-B5A8-FB44D9E62834}"/>
              </a:ext>
            </a:extLst>
          </p:cNvPr>
          <p:cNvSpPr txBox="1"/>
          <p:nvPr/>
        </p:nvSpPr>
        <p:spPr>
          <a:xfrm>
            <a:off x="7576151" y="702480"/>
            <a:ext cx="3697357" cy="1107996"/>
          </a:xfrm>
          <a:prstGeom prst="rect">
            <a:avLst/>
          </a:prstGeom>
          <a:noFill/>
        </p:spPr>
        <p:txBody>
          <a:bodyPr wrap="square" rtlCol="0">
            <a:spAutoFit/>
          </a:bodyPr>
          <a:lstStyle/>
          <a:p>
            <a:r>
              <a:rPr lang="zh-CN" altLang="en-US" sz="6600" dirty="0">
                <a:latin typeface="华文新魏" panose="02010800040101010101" pitchFamily="2" charset="-122"/>
                <a:ea typeface="华文新魏" panose="02010800040101010101" pitchFamily="2" charset="-122"/>
              </a:rPr>
              <a:t>招标文件</a:t>
            </a:r>
          </a:p>
        </p:txBody>
      </p:sp>
      <p:cxnSp>
        <p:nvCxnSpPr>
          <p:cNvPr id="6" name="直接箭头连接符 5">
            <a:extLst>
              <a:ext uri="{FF2B5EF4-FFF2-40B4-BE49-F238E27FC236}">
                <a16:creationId xmlns:a16="http://schemas.microsoft.com/office/drawing/2014/main" id="{0999812B-E93D-4281-B145-AC45B89C92D7}"/>
              </a:ext>
            </a:extLst>
          </p:cNvPr>
          <p:cNvCxnSpPr>
            <a:stCxn id="4" idx="3"/>
            <a:endCxn id="5" idx="1"/>
          </p:cNvCxnSpPr>
          <p:nvPr/>
        </p:nvCxnSpPr>
        <p:spPr>
          <a:xfrm flipV="1">
            <a:off x="4904843" y="1256478"/>
            <a:ext cx="2671308" cy="29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EECC25AA-1879-444D-8984-9B6DFD90BE64}"/>
              </a:ext>
            </a:extLst>
          </p:cNvPr>
          <p:cNvSpPr txBox="1"/>
          <p:nvPr/>
        </p:nvSpPr>
        <p:spPr>
          <a:xfrm>
            <a:off x="5236313" y="611040"/>
            <a:ext cx="255485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异议、投诉</a:t>
            </a:r>
          </a:p>
        </p:txBody>
      </p:sp>
      <p:sp>
        <p:nvSpPr>
          <p:cNvPr id="8" name="文本框 7">
            <a:extLst>
              <a:ext uri="{FF2B5EF4-FFF2-40B4-BE49-F238E27FC236}">
                <a16:creationId xmlns:a16="http://schemas.microsoft.com/office/drawing/2014/main" id="{7820292F-407E-4138-A8EE-A42CFF84AC34}"/>
              </a:ext>
            </a:extLst>
          </p:cNvPr>
          <p:cNvSpPr txBox="1"/>
          <p:nvPr/>
        </p:nvSpPr>
        <p:spPr>
          <a:xfrm>
            <a:off x="1303020" y="4346670"/>
            <a:ext cx="3697357" cy="1107996"/>
          </a:xfrm>
          <a:prstGeom prst="rect">
            <a:avLst/>
          </a:prstGeom>
          <a:noFill/>
        </p:spPr>
        <p:txBody>
          <a:bodyPr wrap="square" rtlCol="0">
            <a:spAutoFit/>
          </a:bodyPr>
          <a:lstStyle/>
          <a:p>
            <a:r>
              <a:rPr lang="zh-CN" altLang="en-US" sz="6600" dirty="0">
                <a:latin typeface="华文新魏" panose="02010800040101010101" pitchFamily="2" charset="-122"/>
                <a:ea typeface="华文新魏" panose="02010800040101010101" pitchFamily="2" charset="-122"/>
              </a:rPr>
              <a:t>公示阶段</a:t>
            </a:r>
          </a:p>
        </p:txBody>
      </p:sp>
      <p:sp>
        <p:nvSpPr>
          <p:cNvPr id="9" name="文本框 8">
            <a:extLst>
              <a:ext uri="{FF2B5EF4-FFF2-40B4-BE49-F238E27FC236}">
                <a16:creationId xmlns:a16="http://schemas.microsoft.com/office/drawing/2014/main" id="{350B891D-F9AF-4827-B863-B890C1218AEC}"/>
              </a:ext>
            </a:extLst>
          </p:cNvPr>
          <p:cNvSpPr txBox="1"/>
          <p:nvPr/>
        </p:nvSpPr>
        <p:spPr>
          <a:xfrm>
            <a:off x="7671685" y="4343688"/>
            <a:ext cx="3697357" cy="1107996"/>
          </a:xfrm>
          <a:prstGeom prst="rect">
            <a:avLst/>
          </a:prstGeom>
          <a:noFill/>
        </p:spPr>
        <p:txBody>
          <a:bodyPr wrap="square" rtlCol="0">
            <a:spAutoFit/>
          </a:bodyPr>
          <a:lstStyle/>
          <a:p>
            <a:r>
              <a:rPr lang="zh-CN" altLang="en-US" sz="6600" dirty="0">
                <a:latin typeface="华文新魏" panose="02010800040101010101" pitchFamily="2" charset="-122"/>
                <a:ea typeface="华文新魏" panose="02010800040101010101" pitchFamily="2" charset="-122"/>
              </a:rPr>
              <a:t>中标结果</a:t>
            </a:r>
          </a:p>
        </p:txBody>
      </p:sp>
      <p:cxnSp>
        <p:nvCxnSpPr>
          <p:cNvPr id="10" name="直接箭头连接符 9">
            <a:extLst>
              <a:ext uri="{FF2B5EF4-FFF2-40B4-BE49-F238E27FC236}">
                <a16:creationId xmlns:a16="http://schemas.microsoft.com/office/drawing/2014/main" id="{E70900DC-8523-445F-80E9-DB571C22EBFF}"/>
              </a:ext>
            </a:extLst>
          </p:cNvPr>
          <p:cNvCxnSpPr>
            <a:stCxn id="8" idx="3"/>
            <a:endCxn id="9" idx="1"/>
          </p:cNvCxnSpPr>
          <p:nvPr/>
        </p:nvCxnSpPr>
        <p:spPr>
          <a:xfrm flipV="1">
            <a:off x="5000377" y="4897686"/>
            <a:ext cx="2671308" cy="29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FD465CDF-4822-48B4-89CE-A5B7F1B97CF9}"/>
              </a:ext>
            </a:extLst>
          </p:cNvPr>
          <p:cNvSpPr txBox="1"/>
          <p:nvPr/>
        </p:nvSpPr>
        <p:spPr>
          <a:xfrm>
            <a:off x="5331847" y="4252248"/>
            <a:ext cx="255485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异议、投诉</a:t>
            </a:r>
          </a:p>
        </p:txBody>
      </p:sp>
      <p:sp>
        <p:nvSpPr>
          <p:cNvPr id="12" name="文本框 11">
            <a:extLst>
              <a:ext uri="{FF2B5EF4-FFF2-40B4-BE49-F238E27FC236}">
                <a16:creationId xmlns:a16="http://schemas.microsoft.com/office/drawing/2014/main" id="{71B6D3D8-0A19-4DAA-870F-59D66AC3A5C1}"/>
              </a:ext>
            </a:extLst>
          </p:cNvPr>
          <p:cNvSpPr txBox="1"/>
          <p:nvPr/>
        </p:nvSpPr>
        <p:spPr>
          <a:xfrm>
            <a:off x="1207486" y="2480346"/>
            <a:ext cx="3697357" cy="1107996"/>
          </a:xfrm>
          <a:prstGeom prst="rect">
            <a:avLst/>
          </a:prstGeom>
          <a:noFill/>
        </p:spPr>
        <p:txBody>
          <a:bodyPr wrap="square" rtlCol="0">
            <a:spAutoFit/>
          </a:bodyPr>
          <a:lstStyle/>
          <a:p>
            <a:r>
              <a:rPr lang="zh-CN" altLang="en-US" sz="6600" dirty="0">
                <a:latin typeface="华文新魏" panose="02010800040101010101" pitchFamily="2" charset="-122"/>
                <a:ea typeface="华文新魏" panose="02010800040101010101" pitchFamily="2" charset="-122"/>
              </a:rPr>
              <a:t>开标阶段</a:t>
            </a:r>
          </a:p>
        </p:txBody>
      </p:sp>
      <p:sp>
        <p:nvSpPr>
          <p:cNvPr id="13" name="文本框 12">
            <a:extLst>
              <a:ext uri="{FF2B5EF4-FFF2-40B4-BE49-F238E27FC236}">
                <a16:creationId xmlns:a16="http://schemas.microsoft.com/office/drawing/2014/main" id="{FE7A2A57-4E78-4F68-AE22-24E92060ABCD}"/>
              </a:ext>
            </a:extLst>
          </p:cNvPr>
          <p:cNvSpPr txBox="1"/>
          <p:nvPr/>
        </p:nvSpPr>
        <p:spPr>
          <a:xfrm>
            <a:off x="7576151" y="2477364"/>
            <a:ext cx="3697357" cy="1107996"/>
          </a:xfrm>
          <a:prstGeom prst="rect">
            <a:avLst/>
          </a:prstGeom>
          <a:noFill/>
        </p:spPr>
        <p:txBody>
          <a:bodyPr wrap="square" rtlCol="0">
            <a:spAutoFit/>
          </a:bodyPr>
          <a:lstStyle/>
          <a:p>
            <a:r>
              <a:rPr lang="zh-CN" altLang="en-US" sz="6600" dirty="0">
                <a:latin typeface="华文新魏" panose="02010800040101010101" pitchFamily="2" charset="-122"/>
                <a:ea typeface="华文新魏" panose="02010800040101010101" pitchFamily="2" charset="-122"/>
              </a:rPr>
              <a:t>开标过程</a:t>
            </a:r>
          </a:p>
        </p:txBody>
      </p:sp>
      <p:cxnSp>
        <p:nvCxnSpPr>
          <p:cNvPr id="14" name="直接箭头连接符 13">
            <a:extLst>
              <a:ext uri="{FF2B5EF4-FFF2-40B4-BE49-F238E27FC236}">
                <a16:creationId xmlns:a16="http://schemas.microsoft.com/office/drawing/2014/main" id="{08BDC6A8-F68B-4340-A612-E265A4A5879E}"/>
              </a:ext>
            </a:extLst>
          </p:cNvPr>
          <p:cNvCxnSpPr>
            <a:stCxn id="12" idx="3"/>
            <a:endCxn id="13" idx="1"/>
          </p:cNvCxnSpPr>
          <p:nvPr/>
        </p:nvCxnSpPr>
        <p:spPr>
          <a:xfrm flipV="1">
            <a:off x="4904843" y="3031362"/>
            <a:ext cx="2671308" cy="29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F5D63BF-9721-4EDC-AD5A-0746E4B68A54}"/>
              </a:ext>
            </a:extLst>
          </p:cNvPr>
          <p:cNvSpPr txBox="1"/>
          <p:nvPr/>
        </p:nvSpPr>
        <p:spPr>
          <a:xfrm>
            <a:off x="5236313" y="2385924"/>
            <a:ext cx="255485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异议、投诉</a:t>
            </a:r>
          </a:p>
        </p:txBody>
      </p:sp>
    </p:spTree>
    <p:extLst>
      <p:ext uri="{BB962C8B-B14F-4D97-AF65-F5344CB8AC3E}">
        <p14:creationId xmlns:p14="http://schemas.microsoft.com/office/powerpoint/2010/main" val="22797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530175-B899-415B-8FBC-224E88971475}"/>
              </a:ext>
            </a:extLst>
          </p:cNvPr>
          <p:cNvSpPr/>
          <p:nvPr/>
        </p:nvSpPr>
        <p:spPr>
          <a:xfrm>
            <a:off x="970216" y="1272841"/>
            <a:ext cx="10504170" cy="2677656"/>
          </a:xfrm>
          <a:prstGeom prst="rect">
            <a:avLst/>
          </a:prstGeom>
          <a:noFill/>
          <a:ln>
            <a:solidFill>
              <a:schemeClr val="accent1"/>
            </a:solidFill>
          </a:ln>
        </p:spPr>
        <p:txBody>
          <a:bodyPr wrap="square">
            <a:spAutoFit/>
          </a:bodyPr>
          <a:lstStyle/>
          <a:p>
            <a:r>
              <a:rPr lang="zh-CN" altLang="en-US" sz="2400" dirty="0">
                <a:latin typeface="华文新魏" panose="02010800040101010101" pitchFamily="2" charset="-122"/>
                <a:ea typeface="华文新魏" panose="02010800040101010101" pitchFamily="2" charset="-122"/>
              </a:rPr>
              <a:t>第六十一条 投诉人就同一事项向两个以上有权受理的行政监督部门投诉的，由最先收到投诉的行政监督部门负责处理。</a:t>
            </a:r>
          </a:p>
          <a:p>
            <a:r>
              <a:rPr lang="zh-CN" altLang="en-US" sz="2400" dirty="0">
                <a:latin typeface="华文新魏" panose="02010800040101010101" pitchFamily="2" charset="-122"/>
                <a:ea typeface="华文新魏" panose="02010800040101010101" pitchFamily="2" charset="-122"/>
              </a:rPr>
              <a:t>行政监督部门应当自收到投诉之日起</a:t>
            </a:r>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个工作日内决定是否受理投诉，并自受理投诉之日起</a:t>
            </a:r>
            <a:r>
              <a:rPr lang="en-US" altLang="zh-CN" sz="2400" dirty="0">
                <a:latin typeface="华文新魏" panose="02010800040101010101" pitchFamily="2" charset="-122"/>
                <a:ea typeface="华文新魏" panose="02010800040101010101" pitchFamily="2" charset="-122"/>
              </a:rPr>
              <a:t>30</a:t>
            </a:r>
            <a:r>
              <a:rPr lang="zh-CN" altLang="en-US" sz="2400" dirty="0">
                <a:latin typeface="华文新魏" panose="02010800040101010101" pitchFamily="2" charset="-122"/>
                <a:ea typeface="华文新魏" panose="02010800040101010101" pitchFamily="2" charset="-122"/>
              </a:rPr>
              <a:t>个工作日内作出书面处理决定；需要检验、检测、鉴定、专家评审的，所需时间不计算在内。</a:t>
            </a:r>
          </a:p>
          <a:p>
            <a:r>
              <a:rPr lang="zh-CN" altLang="en-US" sz="2400" dirty="0">
                <a:latin typeface="华文新魏" panose="02010800040101010101" pitchFamily="2" charset="-122"/>
                <a:ea typeface="华文新魏" panose="02010800040101010101" pitchFamily="2" charset="-122"/>
              </a:rPr>
              <a:t>投诉人</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捏造事实、伪造材料或者以非法手段取得证明材料</a:t>
            </a:r>
            <a:r>
              <a:rPr lang="zh-CN" altLang="en-US" sz="2400" dirty="0">
                <a:latin typeface="华文新魏" panose="02010800040101010101" pitchFamily="2" charset="-122"/>
                <a:ea typeface="华文新魏" panose="02010800040101010101" pitchFamily="2" charset="-122"/>
              </a:rPr>
              <a:t>进行投诉的，行政监督部门应当予以驳回。</a:t>
            </a:r>
          </a:p>
        </p:txBody>
      </p:sp>
      <p:sp>
        <p:nvSpPr>
          <p:cNvPr id="3" name="文本框 2">
            <a:extLst>
              <a:ext uri="{FF2B5EF4-FFF2-40B4-BE49-F238E27FC236}">
                <a16:creationId xmlns:a16="http://schemas.microsoft.com/office/drawing/2014/main" id="{34429CBA-3510-45A1-8D01-DCB9676EBE1F}"/>
              </a:ext>
            </a:extLst>
          </p:cNvPr>
          <p:cNvSpPr txBox="1"/>
          <p:nvPr/>
        </p:nvSpPr>
        <p:spPr>
          <a:xfrm>
            <a:off x="8089710" y="4246331"/>
            <a:ext cx="3726180"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32293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AB17DC-A1B1-46B6-B161-E4ACAACD56D5}"/>
              </a:ext>
            </a:extLst>
          </p:cNvPr>
          <p:cNvSpPr/>
          <p:nvPr/>
        </p:nvSpPr>
        <p:spPr>
          <a:xfrm>
            <a:off x="1179444" y="921648"/>
            <a:ext cx="10177670" cy="5632311"/>
          </a:xfrm>
          <a:prstGeom prst="rect">
            <a:avLst/>
          </a:prstGeom>
        </p:spPr>
        <p:txBody>
          <a:bodyPr wrap="square">
            <a:spAutoFit/>
          </a:bodyPr>
          <a:lstStyle/>
          <a:p>
            <a:pPr algn="just"/>
            <a:r>
              <a:rPr lang="zh-CN" altLang="en-US" sz="2400" dirty="0">
                <a:solidFill>
                  <a:srgbClr val="3E3E3E"/>
                </a:solidFill>
                <a:latin typeface="华文新魏" panose="02010800040101010101" pitchFamily="2" charset="-122"/>
                <a:ea typeface="华文新魏" panose="02010800040101010101" pitchFamily="2" charset="-122"/>
              </a:rPr>
              <a:t>某政府采购项目中，招标文件综合评分明细表关于“投标样品演示”的评分标准明确规定“带样品现场进行功能演示（不带样品该项不得分，样品作为验收标准封存）” 。评审结束后，代理机构</a:t>
            </a:r>
            <a:r>
              <a:rPr lang="en-US" altLang="zh-CN" sz="2400" dirty="0">
                <a:solidFill>
                  <a:srgbClr val="3E3E3E"/>
                </a:solidFill>
                <a:latin typeface="华文新魏" panose="02010800040101010101" pitchFamily="2" charset="-122"/>
                <a:ea typeface="华文新魏" panose="02010800040101010101" pitchFamily="2" charset="-122"/>
              </a:rPr>
              <a:t>A</a:t>
            </a:r>
            <a:r>
              <a:rPr lang="zh-CN" altLang="en-US" sz="2400" dirty="0">
                <a:solidFill>
                  <a:srgbClr val="3E3E3E"/>
                </a:solidFill>
                <a:latin typeface="华文新魏" panose="02010800040101010101" pitchFamily="2" charset="-122"/>
                <a:ea typeface="华文新魏" panose="02010800040101010101" pitchFamily="2" charset="-122"/>
              </a:rPr>
              <a:t>在采购人监督人员的监督下对所有投标供应商演示样机贴了封条；在中标供应商确定后将中标供应商样机送至采购人</a:t>
            </a:r>
            <a:r>
              <a:rPr lang="en-US" altLang="zh-CN" sz="2400" dirty="0">
                <a:solidFill>
                  <a:srgbClr val="3E3E3E"/>
                </a:solidFill>
                <a:latin typeface="华文新魏" panose="02010800040101010101" pitchFamily="2" charset="-122"/>
                <a:ea typeface="华文新魏" panose="02010800040101010101" pitchFamily="2" charset="-122"/>
              </a:rPr>
              <a:t>B</a:t>
            </a:r>
            <a:r>
              <a:rPr lang="zh-CN" altLang="en-US" sz="2400" dirty="0">
                <a:solidFill>
                  <a:srgbClr val="3E3E3E"/>
                </a:solidFill>
                <a:latin typeface="华文新魏" panose="02010800040101010101" pitchFamily="2" charset="-122"/>
                <a:ea typeface="华文新魏" panose="02010800040101010101" pitchFamily="2" charset="-122"/>
              </a:rPr>
              <a:t>处保存，并退还了其他未中标供应商的样品。</a:t>
            </a:r>
          </a:p>
          <a:p>
            <a:pPr algn="just"/>
            <a:r>
              <a:rPr lang="zh-CN" altLang="en-US" sz="2400" dirty="0">
                <a:solidFill>
                  <a:srgbClr val="3E3E3E"/>
                </a:solidFill>
                <a:latin typeface="华文新魏" panose="02010800040101010101" pitchFamily="2" charset="-122"/>
                <a:ea typeface="华文新魏" panose="02010800040101010101" pitchFamily="2" charset="-122"/>
              </a:rPr>
              <a:t>代理机构</a:t>
            </a:r>
            <a:r>
              <a:rPr lang="en-US" altLang="zh-CN" sz="2400" dirty="0">
                <a:solidFill>
                  <a:srgbClr val="3E3E3E"/>
                </a:solidFill>
                <a:latin typeface="华文新魏" panose="02010800040101010101" pitchFamily="2" charset="-122"/>
                <a:ea typeface="华文新魏" panose="02010800040101010101" pitchFamily="2" charset="-122"/>
              </a:rPr>
              <a:t>A</a:t>
            </a:r>
            <a:r>
              <a:rPr lang="zh-CN" altLang="en-US" sz="2400" dirty="0">
                <a:solidFill>
                  <a:srgbClr val="3E3E3E"/>
                </a:solidFill>
                <a:latin typeface="华文新魏" panose="02010800040101010101" pitchFamily="2" charset="-122"/>
                <a:ea typeface="华文新魏" panose="02010800040101010101" pitchFamily="2" charset="-122"/>
              </a:rPr>
              <a:t>发布该项目结果公告后，供应商</a:t>
            </a:r>
            <a:r>
              <a:rPr lang="en-US" altLang="zh-CN" sz="2400" dirty="0">
                <a:solidFill>
                  <a:srgbClr val="3E3E3E"/>
                </a:solidFill>
                <a:latin typeface="华文新魏" panose="02010800040101010101" pitchFamily="2" charset="-122"/>
                <a:ea typeface="华文新魏" panose="02010800040101010101" pitchFamily="2" charset="-122"/>
              </a:rPr>
              <a:t>C</a:t>
            </a:r>
            <a:r>
              <a:rPr lang="zh-CN" altLang="en-US" sz="2400" dirty="0">
                <a:solidFill>
                  <a:srgbClr val="3E3E3E"/>
                </a:solidFill>
                <a:latin typeface="华文新魏" panose="02010800040101010101" pitchFamily="2" charset="-122"/>
                <a:ea typeface="华文新魏" panose="02010800040101010101" pitchFamily="2" charset="-122"/>
              </a:rPr>
              <a:t>认为中标供应商</a:t>
            </a:r>
            <a:r>
              <a:rPr lang="en-US" altLang="zh-CN" sz="2400" dirty="0">
                <a:solidFill>
                  <a:srgbClr val="3E3E3E"/>
                </a:solidFill>
                <a:latin typeface="华文新魏" panose="02010800040101010101" pitchFamily="2" charset="-122"/>
                <a:ea typeface="华文新魏" panose="02010800040101010101" pitchFamily="2" charset="-122"/>
              </a:rPr>
              <a:t>D</a:t>
            </a:r>
            <a:r>
              <a:rPr lang="zh-CN" altLang="en-US" sz="2400" dirty="0">
                <a:solidFill>
                  <a:srgbClr val="3E3E3E"/>
                </a:solidFill>
                <a:latin typeface="华文新魏" panose="02010800040101010101" pitchFamily="2" charset="-122"/>
                <a:ea typeface="华文新魏" panose="02010800040101010101" pitchFamily="2" charset="-122"/>
              </a:rPr>
              <a:t>提供的样机根本不符合招标文件规定的技术参数与配置要求，并提出质疑。代理机构</a:t>
            </a:r>
            <a:r>
              <a:rPr lang="en-US" altLang="zh-CN" sz="2400" dirty="0">
                <a:solidFill>
                  <a:srgbClr val="3E3E3E"/>
                </a:solidFill>
                <a:latin typeface="华文新魏" panose="02010800040101010101" pitchFamily="2" charset="-122"/>
                <a:ea typeface="华文新魏" panose="02010800040101010101" pitchFamily="2" charset="-122"/>
              </a:rPr>
              <a:t>A</a:t>
            </a:r>
            <a:r>
              <a:rPr lang="zh-CN" altLang="en-US" sz="2400" dirty="0">
                <a:solidFill>
                  <a:srgbClr val="3E3E3E"/>
                </a:solidFill>
                <a:latin typeface="华文新魏" panose="02010800040101010101" pitchFamily="2" charset="-122"/>
                <a:ea typeface="华文新魏" panose="02010800040101010101" pitchFamily="2" charset="-122"/>
              </a:rPr>
              <a:t>受理质疑后认为，供应商</a:t>
            </a:r>
            <a:r>
              <a:rPr lang="en-US" altLang="zh-CN" sz="2400" dirty="0">
                <a:solidFill>
                  <a:srgbClr val="3E3E3E"/>
                </a:solidFill>
                <a:latin typeface="华文新魏" panose="02010800040101010101" pitchFamily="2" charset="-122"/>
                <a:ea typeface="华文新魏" panose="02010800040101010101" pitchFamily="2" charset="-122"/>
              </a:rPr>
              <a:t>C</a:t>
            </a:r>
            <a:r>
              <a:rPr lang="zh-CN" altLang="en-US" sz="2400" dirty="0">
                <a:solidFill>
                  <a:srgbClr val="3E3E3E"/>
                </a:solidFill>
                <a:latin typeface="华文新魏" panose="02010800040101010101" pitchFamily="2" charset="-122"/>
                <a:ea typeface="华文新魏" panose="02010800040101010101" pitchFamily="2" charset="-122"/>
              </a:rPr>
              <a:t>质疑提供的证据材料系其工作人员通过欺骗采购人私自拍摄中标人样机取得，为非法取证，故认定其质疑事项不属实。供应商</a:t>
            </a:r>
            <a:r>
              <a:rPr lang="en-US" altLang="zh-CN" sz="2400" dirty="0">
                <a:solidFill>
                  <a:srgbClr val="3E3E3E"/>
                </a:solidFill>
                <a:latin typeface="华文新魏" panose="02010800040101010101" pitchFamily="2" charset="-122"/>
                <a:ea typeface="华文新魏" panose="02010800040101010101" pitchFamily="2" charset="-122"/>
              </a:rPr>
              <a:t>C</a:t>
            </a:r>
            <a:r>
              <a:rPr lang="zh-CN" altLang="en-US" sz="2400" dirty="0">
                <a:solidFill>
                  <a:srgbClr val="3E3E3E"/>
                </a:solidFill>
                <a:latin typeface="华文新魏" panose="02010800040101010101" pitchFamily="2" charset="-122"/>
                <a:ea typeface="华文新魏" panose="02010800040101010101" pitchFamily="2" charset="-122"/>
              </a:rPr>
              <a:t>不服该答复，向财政部门提起投诉。</a:t>
            </a:r>
          </a:p>
          <a:p>
            <a:pPr algn="just"/>
            <a:r>
              <a:rPr lang="zh-CN" altLang="en-US" sz="2400" dirty="0">
                <a:solidFill>
                  <a:srgbClr val="3E3E3E"/>
                </a:solidFill>
                <a:latin typeface="华文新魏" panose="02010800040101010101" pitchFamily="2" charset="-122"/>
                <a:ea typeface="华文新魏" panose="02010800040101010101" pitchFamily="2" charset="-122"/>
              </a:rPr>
              <a:t>经查，供应商</a:t>
            </a:r>
            <a:r>
              <a:rPr lang="en-US" altLang="zh-CN" sz="2400" dirty="0">
                <a:solidFill>
                  <a:srgbClr val="3E3E3E"/>
                </a:solidFill>
                <a:latin typeface="华文新魏" panose="02010800040101010101" pitchFamily="2" charset="-122"/>
                <a:ea typeface="华文新魏" panose="02010800040101010101" pitchFamily="2" charset="-122"/>
              </a:rPr>
              <a:t>C</a:t>
            </a:r>
            <a:r>
              <a:rPr lang="zh-CN" altLang="en-US" sz="2400" dirty="0">
                <a:solidFill>
                  <a:srgbClr val="3E3E3E"/>
                </a:solidFill>
                <a:latin typeface="华文新魏" panose="02010800040101010101" pitchFamily="2" charset="-122"/>
                <a:ea typeface="华文新魏" panose="02010800040101010101" pitchFamily="2" charset="-122"/>
              </a:rPr>
              <a:t>利用采购人</a:t>
            </a:r>
            <a:r>
              <a:rPr lang="en-US" altLang="zh-CN" sz="2400" dirty="0">
                <a:solidFill>
                  <a:srgbClr val="3E3E3E"/>
                </a:solidFill>
                <a:latin typeface="华文新魏" panose="02010800040101010101" pitchFamily="2" charset="-122"/>
                <a:ea typeface="华文新魏" panose="02010800040101010101" pitchFamily="2" charset="-122"/>
              </a:rPr>
              <a:t>B</a:t>
            </a:r>
            <a:r>
              <a:rPr lang="zh-CN" altLang="en-US" sz="2400" dirty="0">
                <a:solidFill>
                  <a:srgbClr val="3E3E3E"/>
                </a:solidFill>
                <a:latin typeface="华文新魏" panose="02010800040101010101" pitchFamily="2" charset="-122"/>
                <a:ea typeface="华文新魏" panose="02010800040101010101" pitchFamily="2" charset="-122"/>
              </a:rPr>
              <a:t>工作人员对中标供应商</a:t>
            </a:r>
            <a:r>
              <a:rPr lang="en-US" altLang="zh-CN" sz="2400" dirty="0">
                <a:solidFill>
                  <a:srgbClr val="3E3E3E"/>
                </a:solidFill>
                <a:latin typeface="华文新魏" panose="02010800040101010101" pitchFamily="2" charset="-122"/>
                <a:ea typeface="华文新魏" panose="02010800040101010101" pitchFamily="2" charset="-122"/>
              </a:rPr>
              <a:t>D</a:t>
            </a:r>
            <a:r>
              <a:rPr lang="zh-CN" altLang="en-US" sz="2400" dirty="0">
                <a:solidFill>
                  <a:srgbClr val="3E3E3E"/>
                </a:solidFill>
                <a:latin typeface="华文新魏" panose="02010800040101010101" pitchFamily="2" charset="-122"/>
                <a:ea typeface="华文新魏" panose="02010800040101010101" pitchFamily="2" charset="-122"/>
              </a:rPr>
              <a:t>样品保管不善的漏洞，私自拆封了中标供应商</a:t>
            </a:r>
            <a:r>
              <a:rPr lang="en-US" altLang="zh-CN" sz="2400" dirty="0">
                <a:solidFill>
                  <a:srgbClr val="3E3E3E"/>
                </a:solidFill>
                <a:latin typeface="华文新魏" panose="02010800040101010101" pitchFamily="2" charset="-122"/>
                <a:ea typeface="华文新魏" panose="02010800040101010101" pitchFamily="2" charset="-122"/>
              </a:rPr>
              <a:t>D</a:t>
            </a:r>
            <a:r>
              <a:rPr lang="zh-CN" altLang="en-US" sz="2400" dirty="0">
                <a:solidFill>
                  <a:srgbClr val="3E3E3E"/>
                </a:solidFill>
                <a:latin typeface="华文新魏" panose="02010800040101010101" pitchFamily="2" charset="-122"/>
                <a:ea typeface="华文新魏" panose="02010800040101010101" pitchFamily="2" charset="-122"/>
              </a:rPr>
              <a:t>的样品，并将其拍照保存的照片作为质疑、投诉的证据材料。财政部门认定其取证行为不具有合法性，属于</a:t>
            </a:r>
            <a:r>
              <a:rPr lang="en-US" altLang="zh-CN" sz="2400" dirty="0">
                <a:solidFill>
                  <a:srgbClr val="3E3E3E"/>
                </a:solidFill>
                <a:latin typeface="华文新魏" panose="02010800040101010101" pitchFamily="2" charset="-122"/>
                <a:ea typeface="华文新魏" panose="02010800040101010101" pitchFamily="2" charset="-122"/>
              </a:rPr>
              <a:t>《</a:t>
            </a:r>
            <a:r>
              <a:rPr lang="zh-CN" altLang="en-US" sz="2400" dirty="0">
                <a:solidFill>
                  <a:srgbClr val="3E3E3E"/>
                </a:solidFill>
                <a:latin typeface="华文新魏" panose="02010800040101010101" pitchFamily="2" charset="-122"/>
                <a:ea typeface="华文新魏" panose="02010800040101010101" pitchFamily="2" charset="-122"/>
              </a:rPr>
              <a:t>政府采购法实施条例</a:t>
            </a:r>
            <a:r>
              <a:rPr lang="en-US" altLang="zh-CN" sz="2400" dirty="0">
                <a:solidFill>
                  <a:srgbClr val="3E3E3E"/>
                </a:solidFill>
                <a:latin typeface="华文新魏" panose="02010800040101010101" pitchFamily="2" charset="-122"/>
                <a:ea typeface="华文新魏" panose="02010800040101010101" pitchFamily="2" charset="-122"/>
              </a:rPr>
              <a:t>》</a:t>
            </a:r>
            <a:r>
              <a:rPr lang="zh-CN" altLang="en-US" sz="2400" dirty="0">
                <a:solidFill>
                  <a:srgbClr val="3E3E3E"/>
                </a:solidFill>
                <a:latin typeface="华文新魏" panose="02010800040101010101" pitchFamily="2" charset="-122"/>
                <a:ea typeface="华文新魏" panose="02010800040101010101" pitchFamily="2" charset="-122"/>
              </a:rPr>
              <a:t>第五十七条第一款规定的“以非法手段取得证明材料进行投诉”的情形，依法驳回投诉。</a:t>
            </a:r>
            <a:endParaRPr lang="zh-CN" altLang="en-US" sz="2400" b="0" i="0" dirty="0">
              <a:solidFill>
                <a:srgbClr val="3E3E3E"/>
              </a:solidFill>
              <a:effectLst/>
              <a:latin typeface="华文新魏" panose="02010800040101010101" pitchFamily="2" charset="-122"/>
              <a:ea typeface="华文新魏" panose="02010800040101010101" pitchFamily="2" charset="-122"/>
            </a:endParaRPr>
          </a:p>
        </p:txBody>
      </p:sp>
      <p:sp>
        <p:nvSpPr>
          <p:cNvPr id="5" name="标题 1">
            <a:extLst>
              <a:ext uri="{FF2B5EF4-FFF2-40B4-BE49-F238E27FC236}">
                <a16:creationId xmlns:a16="http://schemas.microsoft.com/office/drawing/2014/main" id="{CDC969EE-23E6-4005-B812-B72DDA34D9C7}"/>
              </a:ext>
            </a:extLst>
          </p:cNvPr>
          <p:cNvSpPr txBox="1">
            <a:spLocks/>
          </p:cNvSpPr>
          <p:nvPr/>
        </p:nvSpPr>
        <p:spPr>
          <a:xfrm>
            <a:off x="190215" y="0"/>
            <a:ext cx="9601200" cy="9216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案例</a:t>
            </a:r>
          </a:p>
        </p:txBody>
      </p:sp>
    </p:spTree>
    <p:extLst>
      <p:ext uri="{BB962C8B-B14F-4D97-AF65-F5344CB8AC3E}">
        <p14:creationId xmlns:p14="http://schemas.microsoft.com/office/powerpoint/2010/main" val="161350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2827B2C1-2B16-4FA5-9B5C-B033C7B5C386}"/>
              </a:ext>
            </a:extLst>
          </p:cNvPr>
          <p:cNvGraphicFramePr/>
          <p:nvPr>
            <p:extLst>
              <p:ext uri="{D42A27DB-BD31-4B8C-83A1-F6EECF244321}">
                <p14:modId xmlns:p14="http://schemas.microsoft.com/office/powerpoint/2010/main" val="3877085893"/>
              </p:ext>
            </p:extLst>
          </p:nvPr>
        </p:nvGraphicFramePr>
        <p:xfrm>
          <a:off x="2544416" y="1579033"/>
          <a:ext cx="7483061" cy="4733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2">
            <a:extLst>
              <a:ext uri="{FF2B5EF4-FFF2-40B4-BE49-F238E27FC236}">
                <a16:creationId xmlns:a16="http://schemas.microsoft.com/office/drawing/2014/main" id="{33A69763-C728-4F3A-B6B0-01E7A5107413}"/>
              </a:ext>
            </a:extLst>
          </p:cNvPr>
          <p:cNvSpPr txBox="1">
            <a:spLocks/>
          </p:cNvSpPr>
          <p:nvPr/>
        </p:nvSpPr>
        <p:spPr bwMode="auto">
          <a:xfrm>
            <a:off x="-1943654" y="199281"/>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600" dirty="0">
                <a:solidFill>
                  <a:schemeClr val="accent1"/>
                </a:solidFill>
                <a:latin typeface="华文新魏" panose="02010800040101010101" pitchFamily="2" charset="-122"/>
                <a:ea typeface="华文新魏" panose="02010800040101010101" pitchFamily="2" charset="-122"/>
              </a:rPr>
              <a:t>异议处理技巧</a:t>
            </a:r>
          </a:p>
        </p:txBody>
      </p:sp>
    </p:spTree>
    <p:extLst>
      <p:ext uri="{BB962C8B-B14F-4D97-AF65-F5344CB8AC3E}">
        <p14:creationId xmlns:p14="http://schemas.microsoft.com/office/powerpoint/2010/main" val="124815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84A6340-4C6B-4C5A-9246-9E6E358BDC0C}"/>
              </a:ext>
            </a:extLst>
          </p:cNvPr>
          <p:cNvSpPr/>
          <p:nvPr/>
        </p:nvSpPr>
        <p:spPr>
          <a:xfrm>
            <a:off x="272992" y="169602"/>
            <a:ext cx="8901488" cy="5847755"/>
          </a:xfrm>
          <a:prstGeom prst="rect">
            <a:avLst/>
          </a:prstGeom>
        </p:spPr>
        <p:txBody>
          <a:bodyPr wrap="square">
            <a:spAutoFit/>
          </a:bodyPr>
          <a:lstStyle/>
          <a:p>
            <a:pPr algn="just">
              <a:lnSpc>
                <a:spcPct val="150000"/>
              </a:lnSpc>
              <a:spcAft>
                <a:spcPts val="0"/>
              </a:spcAft>
              <a:tabLst>
                <a:tab pos="457200" algn="l"/>
              </a:tabLst>
            </a:pPr>
            <a:r>
              <a:rPr lang="zh-CN" altLang="zh-CN" sz="2800" b="1" kern="0" dirty="0">
                <a:solidFill>
                  <a:srgbClr val="C45911"/>
                </a:solidFill>
                <a:latin typeface="华文新魏" panose="02010800040101010101" pitchFamily="2" charset="-122"/>
                <a:ea typeface="华文新魏" panose="02010800040101010101" pitchFamily="2" charset="-122"/>
                <a:cs typeface="仿宋_GB2312"/>
              </a:rPr>
              <a:t>二、异议处理技巧</a:t>
            </a:r>
            <a:endParaRPr lang="zh-CN" altLang="zh-CN" sz="2000"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华文新魏" panose="02010800040101010101" pitchFamily="2" charset="-122"/>
                <a:ea typeface="华文新魏" panose="02010800040101010101" pitchFamily="2" charset="-122"/>
                <a:cs typeface="Times New Roman" panose="02020603050405020304" pitchFamily="18" charset="0"/>
              </a:rPr>
              <a:t>1. </a:t>
            </a:r>
            <a:r>
              <a:rPr lang="zh-CN" altLang="zh-CN" sz="2800" b="1" kern="100" dirty="0">
                <a:latin typeface="华文新魏" panose="02010800040101010101" pitchFamily="2" charset="-122"/>
                <a:ea typeface="华文新魏" panose="02010800040101010101" pitchFamily="2" charset="-122"/>
                <a:cs typeface="Times New Roman" panose="02020603050405020304" pitchFamily="18" charset="0"/>
              </a:rPr>
              <a:t>异议处理的前提</a:t>
            </a:r>
            <a:endParaRPr lang="zh-CN" altLang="zh-CN" sz="2000"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800" kern="100" dirty="0">
                <a:latin typeface="华文新魏" panose="02010800040101010101" pitchFamily="2" charset="-122"/>
                <a:ea typeface="华文新魏" panose="02010800040101010101" pitchFamily="2" charset="-122"/>
                <a:cs typeface="Times New Roman" panose="02020603050405020304" pitchFamily="18" charset="0"/>
              </a:rPr>
              <a:t>1</a:t>
            </a:r>
            <a:r>
              <a:rPr lang="zh-CN" altLang="zh-CN" sz="2800" kern="100" dirty="0">
                <a:latin typeface="华文新魏" panose="02010800040101010101" pitchFamily="2" charset="-122"/>
                <a:ea typeface="华文新魏" panose="02010800040101010101" pitchFamily="2" charset="-122"/>
                <a:cs typeface="Times New Roman" panose="02020603050405020304" pitchFamily="18" charset="0"/>
              </a:rPr>
              <a:t>）合法合规</a:t>
            </a:r>
            <a:endParaRPr lang="zh-CN" altLang="zh-CN" sz="2000"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800" kern="100" dirty="0">
                <a:latin typeface="华文新魏" panose="02010800040101010101" pitchFamily="2" charset="-122"/>
                <a:ea typeface="华文新魏" panose="02010800040101010101" pitchFamily="2" charset="-122"/>
                <a:cs typeface="Times New Roman" panose="02020603050405020304" pitchFamily="18" charset="0"/>
              </a:rPr>
              <a:t>2</a:t>
            </a:r>
            <a:r>
              <a:rPr lang="zh-CN" altLang="zh-CN" sz="2800" kern="100" dirty="0">
                <a:latin typeface="华文新魏" panose="02010800040101010101" pitchFamily="2" charset="-122"/>
                <a:ea typeface="华文新魏" panose="02010800040101010101" pitchFamily="2" charset="-122"/>
                <a:cs typeface="Times New Roman" panose="02020603050405020304" pitchFamily="18" charset="0"/>
              </a:rPr>
              <a:t>）熟悉了解法条</a:t>
            </a:r>
            <a:endParaRPr lang="zh-CN" altLang="zh-CN" sz="2000"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800" kern="100" dirty="0">
                <a:latin typeface="华文新魏" panose="02010800040101010101" pitchFamily="2" charset="-122"/>
                <a:ea typeface="华文新魏" panose="02010800040101010101" pitchFamily="2" charset="-122"/>
                <a:cs typeface="Times New Roman" panose="02020603050405020304" pitchFamily="18" charset="0"/>
              </a:rPr>
              <a:t>3</a:t>
            </a:r>
            <a:r>
              <a:rPr lang="zh-CN" altLang="zh-CN" sz="2800" kern="100" dirty="0">
                <a:latin typeface="华文新魏" panose="02010800040101010101" pitchFamily="2" charset="-122"/>
                <a:ea typeface="华文新魏" panose="02010800040101010101" pitchFamily="2" charset="-122"/>
                <a:cs typeface="Times New Roman" panose="02020603050405020304" pitchFamily="18" charset="0"/>
              </a:rPr>
              <a:t>）建立健全相应的工作机制</a:t>
            </a:r>
            <a:endParaRPr lang="en-US" altLang="zh-CN" sz="2800"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800" b="1" kern="100" dirty="0">
                <a:latin typeface="华文新魏" panose="02010800040101010101" pitchFamily="2" charset="-122"/>
                <a:ea typeface="华文新魏" panose="02010800040101010101" pitchFamily="2" charset="-122"/>
                <a:cs typeface="Times New Roman" panose="02020603050405020304" pitchFamily="18" charset="0"/>
              </a:rPr>
              <a:t>2. </a:t>
            </a:r>
            <a:r>
              <a:rPr lang="zh-CN" altLang="zh-CN" sz="2800" b="1" kern="100" dirty="0">
                <a:latin typeface="华文新魏" panose="02010800040101010101" pitchFamily="2" charset="-122"/>
                <a:ea typeface="华文新魏" panose="02010800040101010101" pitchFamily="2" charset="-122"/>
                <a:cs typeface="Times New Roman" panose="02020603050405020304" pitchFamily="18" charset="0"/>
              </a:rPr>
              <a:t>弄清真实意图</a:t>
            </a:r>
          </a:p>
          <a:p>
            <a:pPr algn="just">
              <a:lnSpc>
                <a:spcPct val="150000"/>
              </a:lnSpc>
              <a:spcAft>
                <a:spcPts val="0"/>
              </a:spcAft>
              <a:tabLst>
                <a:tab pos="457200" algn="l"/>
              </a:tabLst>
            </a:pPr>
            <a:r>
              <a:rPr lang="en-US" altLang="zh-CN" sz="2800" kern="100" dirty="0">
                <a:latin typeface="华文新魏" panose="02010800040101010101" pitchFamily="2" charset="-122"/>
                <a:ea typeface="华文新魏" panose="02010800040101010101" pitchFamily="2" charset="-122"/>
                <a:cs typeface="Times New Roman" panose="02020603050405020304" pitchFamily="18" charset="0"/>
              </a:rPr>
              <a:t>1</a:t>
            </a:r>
            <a:r>
              <a:rPr lang="zh-CN" altLang="zh-CN" sz="2800" kern="100" dirty="0">
                <a:latin typeface="华文新魏" panose="02010800040101010101" pitchFamily="2" charset="-122"/>
                <a:ea typeface="华文新魏" panose="02010800040101010101" pitchFamily="2" charset="-122"/>
                <a:cs typeface="Times New Roman" panose="02020603050405020304" pitchFamily="18" charset="0"/>
              </a:rPr>
              <a:t>）确实受委屈了</a:t>
            </a:r>
          </a:p>
          <a:p>
            <a:pPr algn="just">
              <a:lnSpc>
                <a:spcPct val="150000"/>
              </a:lnSpc>
              <a:spcAft>
                <a:spcPts val="0"/>
              </a:spcAft>
              <a:tabLst>
                <a:tab pos="457200" algn="l"/>
              </a:tabLst>
            </a:pPr>
            <a:r>
              <a:rPr lang="en-US" altLang="zh-CN" sz="2800" kern="100" dirty="0">
                <a:latin typeface="华文新魏" panose="02010800040101010101" pitchFamily="2" charset="-122"/>
                <a:ea typeface="华文新魏" panose="02010800040101010101" pitchFamily="2" charset="-122"/>
                <a:cs typeface="Times New Roman" panose="02020603050405020304" pitchFamily="18" charset="0"/>
              </a:rPr>
              <a:t>2</a:t>
            </a:r>
            <a:r>
              <a:rPr lang="zh-CN" altLang="zh-CN" sz="2800" kern="100" dirty="0">
                <a:latin typeface="华文新魏" panose="02010800040101010101" pitchFamily="2" charset="-122"/>
                <a:ea typeface="华文新魏" panose="02010800040101010101" pitchFamily="2" charset="-122"/>
                <a:cs typeface="Times New Roman" panose="02020603050405020304" pitchFamily="18" charset="0"/>
              </a:rPr>
              <a:t>）试探</a:t>
            </a:r>
          </a:p>
          <a:p>
            <a:pPr algn="just">
              <a:lnSpc>
                <a:spcPct val="150000"/>
              </a:lnSpc>
              <a:spcAft>
                <a:spcPts val="0"/>
              </a:spcAft>
              <a:tabLst>
                <a:tab pos="457200" algn="l"/>
              </a:tabLst>
            </a:pPr>
            <a:r>
              <a:rPr lang="en-US" altLang="zh-CN" sz="2800" kern="100" dirty="0">
                <a:latin typeface="华文新魏" panose="02010800040101010101" pitchFamily="2" charset="-122"/>
                <a:ea typeface="华文新魏" panose="02010800040101010101" pitchFamily="2" charset="-122"/>
                <a:cs typeface="Times New Roman" panose="02020603050405020304" pitchFamily="18" charset="0"/>
              </a:rPr>
              <a:t>3</a:t>
            </a:r>
            <a:r>
              <a:rPr lang="zh-CN" altLang="zh-CN" sz="2800" kern="100" dirty="0">
                <a:latin typeface="华文新魏" panose="02010800040101010101" pitchFamily="2" charset="-122"/>
                <a:ea typeface="华文新魏" panose="02010800040101010101" pitchFamily="2" charset="-122"/>
                <a:cs typeface="Times New Roman" panose="02020603050405020304" pitchFamily="18" charset="0"/>
              </a:rPr>
              <a:t>）还是为了建立关系</a:t>
            </a:r>
          </a:p>
        </p:txBody>
      </p:sp>
    </p:spTree>
    <p:extLst>
      <p:ext uri="{BB962C8B-B14F-4D97-AF65-F5344CB8AC3E}">
        <p14:creationId xmlns:p14="http://schemas.microsoft.com/office/powerpoint/2010/main" val="237489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F7A4C91-A791-4FCF-89A7-20BAF06DD4E5}"/>
              </a:ext>
            </a:extLst>
          </p:cNvPr>
          <p:cNvSpPr/>
          <p:nvPr/>
        </p:nvSpPr>
        <p:spPr>
          <a:xfrm>
            <a:off x="870004" y="274290"/>
            <a:ext cx="7712766" cy="6309420"/>
          </a:xfrm>
          <a:prstGeom prst="rect">
            <a:avLst/>
          </a:prstGeom>
        </p:spPr>
        <p:txBody>
          <a:bodyPr wrap="square">
            <a:spAutoFit/>
          </a:bodyPr>
          <a:lstStyle/>
          <a:p>
            <a:pPr algn="just">
              <a:lnSpc>
                <a:spcPct val="150000"/>
              </a:lnSpc>
              <a:spcAft>
                <a:spcPts val="0"/>
              </a:spcAft>
            </a:pPr>
            <a:r>
              <a:rPr lang="en-US" altLang="zh-CN" sz="2400" b="1" kern="100" dirty="0">
                <a:latin typeface="华文新魏" panose="02010800040101010101" pitchFamily="2" charset="-122"/>
                <a:ea typeface="华文新魏" panose="02010800040101010101" pitchFamily="2" charset="-122"/>
                <a:cs typeface="Times New Roman" panose="02020603050405020304" pitchFamily="18" charset="0"/>
              </a:rPr>
              <a:t>3. </a:t>
            </a:r>
            <a:r>
              <a:rPr lang="zh-CN" altLang="zh-CN" sz="2400" b="1" kern="100" dirty="0">
                <a:latin typeface="华文新魏" panose="02010800040101010101" pitchFamily="2" charset="-122"/>
                <a:ea typeface="华文新魏" panose="02010800040101010101" pitchFamily="2" charset="-122"/>
                <a:cs typeface="Times New Roman" panose="02020603050405020304" pitchFamily="18" charset="0"/>
              </a:rPr>
              <a:t>异议处理的</a:t>
            </a:r>
            <a:r>
              <a:rPr lang="zh-CN" altLang="en-US" sz="2400" b="1" kern="100" dirty="0">
                <a:latin typeface="华文新魏" panose="02010800040101010101" pitchFamily="2" charset="-122"/>
                <a:ea typeface="华文新魏" panose="02010800040101010101" pitchFamily="2" charset="-122"/>
                <a:cs typeface="Times New Roman" panose="02020603050405020304" pitchFamily="18" charset="0"/>
              </a:rPr>
              <a:t>办法</a:t>
            </a:r>
            <a:endParaRPr lang="en-US" altLang="zh-CN" sz="2400" b="1"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pPr>
            <a:r>
              <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rPr>
              <a:t>1</a:t>
            </a:r>
            <a:r>
              <a:rPr lang="zh-CN" altLang="zh-CN" sz="2400" kern="100" dirty="0">
                <a:latin typeface="华文新魏" panose="02010800040101010101" pitchFamily="2" charset="-122"/>
                <a:ea typeface="华文新魏" panose="02010800040101010101" pitchFamily="2" charset="-122"/>
                <a:cs typeface="Times New Roman" panose="02020603050405020304" pitchFamily="18" charset="0"/>
              </a:rPr>
              <a:t>）高度重视、注意细节</a:t>
            </a:r>
            <a:endParaRPr lang="zh-CN" altLang="zh-CN"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rPr>
              <a:t>2</a:t>
            </a:r>
            <a:r>
              <a:rPr lang="zh-CN" altLang="zh-CN" sz="2400" kern="100" dirty="0">
                <a:latin typeface="华文新魏" panose="02010800040101010101" pitchFamily="2" charset="-122"/>
                <a:ea typeface="华文新魏" panose="02010800040101010101" pitchFamily="2" charset="-122"/>
                <a:cs typeface="Times New Roman" panose="02020603050405020304" pitchFamily="18" charset="0"/>
              </a:rPr>
              <a:t>）严格程序、注意文件</a:t>
            </a:r>
            <a:endParaRPr lang="zh-CN" altLang="zh-CN"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rPr>
              <a:t>3</a:t>
            </a:r>
            <a:r>
              <a:rPr lang="zh-CN" altLang="zh-CN" sz="2400" kern="100" dirty="0">
                <a:latin typeface="华文新魏" panose="02010800040101010101" pitchFamily="2" charset="-122"/>
                <a:ea typeface="华文新魏" panose="02010800040101010101" pitchFamily="2" charset="-122"/>
                <a:cs typeface="Times New Roman" panose="02020603050405020304" pitchFamily="18" charset="0"/>
              </a:rPr>
              <a:t>）过程保密</a:t>
            </a:r>
            <a:endParaRPr lang="zh-CN" altLang="zh-CN"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rPr>
              <a:t>4) </a:t>
            </a:r>
            <a:r>
              <a:rPr lang="zh-CN" altLang="zh-CN" sz="2400" kern="100" dirty="0">
                <a:latin typeface="华文新魏" panose="02010800040101010101" pitchFamily="2" charset="-122"/>
                <a:ea typeface="华文新魏" panose="02010800040101010101" pitchFamily="2" charset="-122"/>
                <a:cs typeface="Times New Roman" panose="02020603050405020304" pitchFamily="18" charset="0"/>
              </a:rPr>
              <a:t>谁异议谁举证</a:t>
            </a:r>
            <a:endParaRPr lang="zh-CN" altLang="zh-CN"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tabLst>
                <a:tab pos="457200" algn="l"/>
              </a:tabLst>
            </a:pPr>
            <a:r>
              <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rPr>
              <a:t>5) </a:t>
            </a:r>
            <a:r>
              <a:rPr lang="zh-CN" altLang="zh-CN" sz="2400" kern="100" dirty="0">
                <a:latin typeface="华文新魏" panose="02010800040101010101" pitchFamily="2" charset="-122"/>
                <a:ea typeface="华文新魏" panose="02010800040101010101" pitchFamily="2" charset="-122"/>
                <a:cs typeface="Times New Roman" panose="02020603050405020304" pitchFamily="18" charset="0"/>
              </a:rPr>
              <a:t>发挥专家、代理机构、投标人的作用</a:t>
            </a:r>
            <a:endPar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tabLst>
                <a:tab pos="457200" algn="l"/>
              </a:tabLst>
            </a:pPr>
            <a:r>
              <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rPr>
              <a:t>6) </a:t>
            </a:r>
            <a:r>
              <a:rPr lang="zh-CN" altLang="en-US" sz="2400" kern="100" dirty="0">
                <a:latin typeface="华文新魏" panose="02010800040101010101" pitchFamily="2" charset="-122"/>
                <a:ea typeface="华文新魏" panose="02010800040101010101" pitchFamily="2" charset="-122"/>
                <a:cs typeface="Times New Roman" panose="02020603050405020304" pitchFamily="18" charset="0"/>
              </a:rPr>
              <a:t>寻求法院援助</a:t>
            </a:r>
            <a:endPar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tabLst>
                <a:tab pos="457200" algn="l"/>
              </a:tabLst>
            </a:pPr>
            <a:r>
              <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rPr>
              <a:t>7</a:t>
            </a:r>
            <a:r>
              <a:rPr lang="zh-CN" altLang="en-US" sz="2400" kern="100" dirty="0">
                <a:latin typeface="华文新魏" panose="02010800040101010101" pitchFamily="2" charset="-122"/>
                <a:ea typeface="华文新魏" panose="02010800040101010101" pitchFamily="2" charset="-122"/>
                <a:cs typeface="Times New Roman" panose="02020603050405020304" pitchFamily="18" charset="0"/>
              </a:rPr>
              <a:t>）矛盾前移，做好沟通工作</a:t>
            </a:r>
            <a:endParaRPr lang="zh-CN" altLang="zh-CN" sz="2400"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400" b="1" kern="100" dirty="0">
                <a:latin typeface="华文新魏" panose="02010800040101010101" pitchFamily="2" charset="-122"/>
                <a:ea typeface="华文新魏" panose="02010800040101010101" pitchFamily="2" charset="-122"/>
                <a:cs typeface="Times New Roman" panose="02020603050405020304" pitchFamily="18" charset="0"/>
              </a:rPr>
              <a:t>4</a:t>
            </a:r>
            <a:r>
              <a:rPr lang="zh-CN" altLang="zh-CN" sz="2400" b="1" kern="100" dirty="0">
                <a:latin typeface="华文新魏" panose="02010800040101010101" pitchFamily="2" charset="-122"/>
                <a:ea typeface="华文新魏" panose="02010800040101010101" pitchFamily="2" charset="-122"/>
                <a:cs typeface="Times New Roman" panose="02020603050405020304" pitchFamily="18" charset="0"/>
              </a:rPr>
              <a:t>、目前</a:t>
            </a:r>
            <a:r>
              <a:rPr lang="zh-CN" altLang="en-US" sz="2400" b="1" kern="100" dirty="0">
                <a:latin typeface="华文新魏" panose="02010800040101010101" pitchFamily="2" charset="-122"/>
                <a:ea typeface="华文新魏" panose="02010800040101010101" pitchFamily="2" charset="-122"/>
                <a:cs typeface="Times New Roman" panose="02020603050405020304" pitchFamily="18" charset="0"/>
              </a:rPr>
              <a:t>异议处理</a:t>
            </a:r>
            <a:r>
              <a:rPr lang="zh-CN" altLang="zh-CN" sz="2400" b="1" kern="100" dirty="0">
                <a:latin typeface="华文新魏" panose="02010800040101010101" pitchFamily="2" charset="-122"/>
                <a:ea typeface="华文新魏" panose="02010800040101010101" pitchFamily="2" charset="-122"/>
                <a:cs typeface="Times New Roman" panose="02020603050405020304" pitchFamily="18" charset="0"/>
              </a:rPr>
              <a:t>的主要问题</a:t>
            </a:r>
            <a:endParaRPr lang="zh-CN" altLang="zh-CN"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rPr>
              <a:t>1)  </a:t>
            </a:r>
            <a:r>
              <a:rPr lang="zh-CN" altLang="zh-CN" sz="2400" kern="100" dirty="0">
                <a:latin typeface="华文新魏" panose="02010800040101010101" pitchFamily="2" charset="-122"/>
                <a:ea typeface="华文新魏" panose="02010800040101010101" pitchFamily="2" charset="-122"/>
                <a:cs typeface="Times New Roman" panose="02020603050405020304" pitchFamily="18" charset="0"/>
              </a:rPr>
              <a:t>异议投诉成本低</a:t>
            </a:r>
            <a:endParaRPr lang="zh-CN" altLang="zh-CN" kern="100" dirty="0">
              <a:latin typeface="华文新魏" panose="02010800040101010101" pitchFamily="2" charset="-122"/>
              <a:ea typeface="华文新魏" panose="02010800040101010101" pitchFamily="2" charset="-122"/>
              <a:cs typeface="Times New Roman" panose="02020603050405020304" pitchFamily="18" charset="0"/>
            </a:endParaRPr>
          </a:p>
          <a:p>
            <a:pPr algn="just">
              <a:lnSpc>
                <a:spcPct val="150000"/>
              </a:lnSpc>
              <a:spcAft>
                <a:spcPts val="0"/>
              </a:spcAft>
              <a:tabLst>
                <a:tab pos="457200" algn="l"/>
              </a:tabLst>
            </a:pPr>
            <a:r>
              <a:rPr lang="en-US" altLang="zh-CN" sz="2400" kern="100" dirty="0">
                <a:latin typeface="华文新魏" panose="02010800040101010101" pitchFamily="2" charset="-122"/>
                <a:ea typeface="华文新魏" panose="02010800040101010101" pitchFamily="2" charset="-122"/>
                <a:cs typeface="Times New Roman" panose="02020603050405020304" pitchFamily="18" charset="0"/>
              </a:rPr>
              <a:t>2</a:t>
            </a:r>
            <a:r>
              <a:rPr lang="zh-CN" altLang="zh-CN" sz="2400" kern="100" dirty="0">
                <a:latin typeface="华文新魏" panose="02010800040101010101" pitchFamily="2" charset="-122"/>
                <a:ea typeface="华文新魏" panose="02010800040101010101" pitchFamily="2" charset="-122"/>
                <a:cs typeface="Times New Roman" panose="02020603050405020304" pitchFamily="18" charset="0"/>
              </a:rPr>
              <a:t>）</a:t>
            </a:r>
            <a:r>
              <a:rPr lang="zh-CN" altLang="en-US" sz="2400" kern="100" dirty="0">
                <a:latin typeface="华文新魏" panose="02010800040101010101" pitchFamily="2" charset="-122"/>
                <a:ea typeface="华文新魏" panose="02010800040101010101" pitchFamily="2" charset="-122"/>
                <a:cs typeface="Times New Roman" panose="02020603050405020304" pitchFamily="18" charset="0"/>
              </a:rPr>
              <a:t>健全</a:t>
            </a:r>
            <a:r>
              <a:rPr lang="zh-CN" altLang="zh-CN" sz="2400" kern="100" dirty="0">
                <a:latin typeface="华文新魏" panose="02010800040101010101" pitchFamily="2" charset="-122"/>
                <a:ea typeface="华文新魏" panose="02010800040101010101" pitchFamily="2" charset="-122"/>
                <a:cs typeface="Times New Roman" panose="02020603050405020304" pitchFamily="18" charset="0"/>
              </a:rPr>
              <a:t>建立黑名单制度</a:t>
            </a:r>
            <a:endParaRPr lang="zh-CN" altLang="zh-CN" kern="100" dirty="0">
              <a:effectLst/>
              <a:latin typeface="华文新魏" panose="02010800040101010101" pitchFamily="2" charset="-122"/>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19991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招标法律法规与实务操作</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国有</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企业</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采购</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操作</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规范</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r>
              <a:rPr lang="en-US" altLang="zh-CN" sz="2400" kern="0" dirty="0">
                <a:solidFill>
                  <a:prstClr val="black"/>
                </a:solidFill>
                <a:latin typeface="华文新魏" panose="02010800040101010101" pitchFamily="2" charset="-122"/>
                <a:ea typeface="华文新魏" panose="02010800040101010101" pitchFamily="2" charset="-122"/>
                <a:cs typeface="+mn-ea"/>
                <a:sym typeface="+mn-lt"/>
              </a:rPr>
              <a:t>862</a:t>
            </a: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号文</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392830"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招标领域最新动态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招标采购实务操作</a:t>
            </a: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前言</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异议</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schemeClr val="bg1"/>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542516" y="3774419"/>
            <a:ext cx="891831" cy="194443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依法</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必招</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99011" y="3788851"/>
            <a:ext cx="891831" cy="192512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评标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54434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55E1ACB-D365-4EF0-B6EA-C561F3037E2A}"/>
              </a:ext>
            </a:extLst>
          </p:cNvPr>
          <p:cNvSpPr/>
          <p:nvPr/>
        </p:nvSpPr>
        <p:spPr>
          <a:xfrm>
            <a:off x="843915" y="1068190"/>
            <a:ext cx="10504170" cy="4370427"/>
          </a:xfrm>
          <a:prstGeom prst="rect">
            <a:avLst/>
          </a:prstGeom>
          <a:noFill/>
          <a:ln>
            <a:solidFill>
              <a:schemeClr val="accent1"/>
            </a:solidFill>
          </a:ln>
        </p:spPr>
        <p:txBody>
          <a:bodyPr wrap="square">
            <a:spAutoFit/>
          </a:bodyPr>
          <a:lstStyle/>
          <a:p>
            <a:r>
              <a:rPr lang="zh-CN" altLang="en-US" sz="2000" dirty="0">
                <a:latin typeface="华文新魏" panose="02010800040101010101" pitchFamily="2" charset="-122"/>
                <a:ea typeface="华文新魏" panose="02010800040101010101" pitchFamily="2" charset="-122"/>
              </a:rPr>
              <a:t>第六十七条 投标人相互串通投标或者与招标人串通投标的，投标人向招标人或者评标委员会成员行贿谋取中标的，中标无效；构成犯罪的，依法追究刑事责任；尚不构成犯罪的，依照招标投标法第五十三条的规定处罚。投标人未中标的，对单位的罚款金额按照招标项目合同金额依照招标投标法规定的比例计算。</a:t>
            </a:r>
          </a:p>
          <a:p>
            <a:r>
              <a:rPr lang="zh-CN" altLang="en-US" sz="2000" dirty="0">
                <a:latin typeface="华文新魏" panose="02010800040101010101" pitchFamily="2" charset="-122"/>
                <a:ea typeface="华文新魏" panose="02010800040101010101" pitchFamily="2" charset="-122"/>
              </a:rPr>
              <a:t>投标人有下列行为之一的，属于招标投标法第五十三条规定的情节严重行为，由有关行政监督部门取消其</a:t>
            </a:r>
            <a:r>
              <a:rPr lang="en-US" altLang="zh-CN" sz="2000" dirty="0">
                <a:latin typeface="华文新魏" panose="02010800040101010101" pitchFamily="2" charset="-122"/>
                <a:ea typeface="华文新魏" panose="02010800040101010101" pitchFamily="2" charset="-122"/>
              </a:rPr>
              <a:t>1</a:t>
            </a:r>
            <a:r>
              <a:rPr lang="zh-CN" altLang="en-US" sz="2000" dirty="0">
                <a:latin typeface="华文新魏" panose="02010800040101010101" pitchFamily="2" charset="-122"/>
                <a:ea typeface="华文新魏" panose="02010800040101010101" pitchFamily="2" charset="-122"/>
              </a:rPr>
              <a:t>年至</a:t>
            </a:r>
            <a:r>
              <a:rPr lang="en-US" altLang="zh-CN" sz="2000" dirty="0">
                <a:latin typeface="华文新魏" panose="02010800040101010101" pitchFamily="2" charset="-122"/>
                <a:ea typeface="华文新魏" panose="02010800040101010101" pitchFamily="2" charset="-122"/>
              </a:rPr>
              <a:t>2</a:t>
            </a:r>
            <a:r>
              <a:rPr lang="zh-CN" altLang="en-US" sz="2000" dirty="0">
                <a:latin typeface="华文新魏" panose="02010800040101010101" pitchFamily="2" charset="-122"/>
                <a:ea typeface="华文新魏" panose="02010800040101010101" pitchFamily="2" charset="-122"/>
              </a:rPr>
              <a:t>年内参加依法必须进行招标的项目的投标资格：</a:t>
            </a:r>
          </a:p>
          <a:p>
            <a:r>
              <a:rPr lang="zh-CN" altLang="en-US" sz="2000" dirty="0">
                <a:latin typeface="华文新魏" panose="02010800040101010101" pitchFamily="2" charset="-122"/>
                <a:ea typeface="华文新魏" panose="02010800040101010101" pitchFamily="2" charset="-122"/>
              </a:rPr>
              <a:t>（一）以行贿谋取中标；</a:t>
            </a:r>
          </a:p>
          <a:p>
            <a:r>
              <a:rPr lang="zh-CN" altLang="en-US" sz="2000" dirty="0">
                <a:latin typeface="华文新魏" panose="02010800040101010101" pitchFamily="2" charset="-122"/>
                <a:ea typeface="华文新魏" panose="02010800040101010101" pitchFamily="2" charset="-122"/>
              </a:rPr>
              <a:t>（二）</a:t>
            </a:r>
            <a:r>
              <a:rPr lang="en-US" altLang="zh-CN" sz="2000" dirty="0">
                <a:latin typeface="华文新魏" panose="02010800040101010101" pitchFamily="2" charset="-122"/>
                <a:ea typeface="华文新魏" panose="02010800040101010101" pitchFamily="2" charset="-122"/>
              </a:rPr>
              <a:t>3</a:t>
            </a:r>
            <a:r>
              <a:rPr lang="zh-CN" altLang="en-US" sz="2000" dirty="0">
                <a:latin typeface="华文新魏" panose="02010800040101010101" pitchFamily="2" charset="-122"/>
                <a:ea typeface="华文新魏" panose="02010800040101010101" pitchFamily="2" charset="-122"/>
              </a:rPr>
              <a:t>年内</a:t>
            </a:r>
            <a:r>
              <a:rPr lang="en-US" altLang="zh-CN" sz="2000" dirty="0">
                <a:latin typeface="华文新魏" panose="02010800040101010101" pitchFamily="2" charset="-122"/>
                <a:ea typeface="华文新魏" panose="02010800040101010101" pitchFamily="2" charset="-122"/>
              </a:rPr>
              <a:t>2</a:t>
            </a:r>
            <a:r>
              <a:rPr lang="zh-CN" altLang="en-US" sz="2000" dirty="0">
                <a:latin typeface="华文新魏" panose="02010800040101010101" pitchFamily="2" charset="-122"/>
                <a:ea typeface="华文新魏" panose="02010800040101010101" pitchFamily="2" charset="-122"/>
              </a:rPr>
              <a:t>次以上串通投标；</a:t>
            </a:r>
          </a:p>
          <a:p>
            <a:r>
              <a:rPr lang="zh-CN" altLang="en-US" sz="2000" dirty="0">
                <a:latin typeface="华文新魏" panose="02010800040101010101" pitchFamily="2" charset="-122"/>
                <a:ea typeface="华文新魏" panose="02010800040101010101" pitchFamily="2" charset="-122"/>
              </a:rPr>
              <a:t>（三）串通投标行为损害招标人、其他投标人或者国家、集体、公民的合法利益，造成直接经济损失</a:t>
            </a:r>
            <a:r>
              <a:rPr lang="en-US" altLang="zh-CN" sz="2000" dirty="0">
                <a:latin typeface="华文新魏" panose="02010800040101010101" pitchFamily="2" charset="-122"/>
                <a:ea typeface="华文新魏" panose="02010800040101010101" pitchFamily="2" charset="-122"/>
              </a:rPr>
              <a:t>30</a:t>
            </a:r>
            <a:r>
              <a:rPr lang="zh-CN" altLang="en-US" sz="2000" dirty="0">
                <a:latin typeface="华文新魏" panose="02010800040101010101" pitchFamily="2" charset="-122"/>
                <a:ea typeface="华文新魏" panose="02010800040101010101" pitchFamily="2" charset="-122"/>
              </a:rPr>
              <a:t>万元以上；</a:t>
            </a:r>
          </a:p>
          <a:p>
            <a:r>
              <a:rPr lang="zh-CN" altLang="en-US" sz="2000" dirty="0">
                <a:latin typeface="华文新魏" panose="02010800040101010101" pitchFamily="2" charset="-122"/>
                <a:ea typeface="华文新魏" panose="02010800040101010101" pitchFamily="2" charset="-122"/>
              </a:rPr>
              <a:t>（四）其他串通投标情节严重的行为。</a:t>
            </a:r>
          </a:p>
          <a:p>
            <a:r>
              <a:rPr lang="zh-CN" altLang="en-US" sz="2000" dirty="0">
                <a:latin typeface="华文新魏" panose="02010800040101010101" pitchFamily="2" charset="-122"/>
                <a:ea typeface="华文新魏" panose="02010800040101010101" pitchFamily="2" charset="-122"/>
              </a:rPr>
              <a:t>投标人自本条第二款规定的处罚执行期限届满之日起</a:t>
            </a:r>
            <a:r>
              <a:rPr lang="en-US" altLang="zh-CN" sz="2000" dirty="0">
                <a:latin typeface="华文新魏" panose="02010800040101010101" pitchFamily="2" charset="-122"/>
                <a:ea typeface="华文新魏" panose="02010800040101010101" pitchFamily="2" charset="-122"/>
              </a:rPr>
              <a:t>3</a:t>
            </a:r>
            <a:r>
              <a:rPr lang="zh-CN" altLang="en-US" sz="2000" dirty="0">
                <a:latin typeface="华文新魏" panose="02010800040101010101" pitchFamily="2" charset="-122"/>
                <a:ea typeface="华文新魏" panose="02010800040101010101" pitchFamily="2" charset="-122"/>
              </a:rPr>
              <a:t>年内又有该款所列违法行为之一的，或者串通投标、以行贿谋取中标情节特别严重的，由工商行政管理机关吊销营业执照。</a:t>
            </a:r>
          </a:p>
          <a:p>
            <a:r>
              <a:rPr lang="zh-CN" altLang="en-US" sz="2000" dirty="0">
                <a:latin typeface="华文新魏" panose="02010800040101010101" pitchFamily="2" charset="-122"/>
                <a:ea typeface="华文新魏" panose="02010800040101010101" pitchFamily="2" charset="-122"/>
              </a:rPr>
              <a:t>法律、行政法规对串通投标报价行为的处罚另有规定的，从其规定。</a:t>
            </a:r>
          </a:p>
        </p:txBody>
      </p:sp>
      <p:sp>
        <p:nvSpPr>
          <p:cNvPr id="3" name="文本框 2">
            <a:extLst>
              <a:ext uri="{FF2B5EF4-FFF2-40B4-BE49-F238E27FC236}">
                <a16:creationId xmlns:a16="http://schemas.microsoft.com/office/drawing/2014/main" id="{2B57FA80-FD2B-4BD9-BEFB-00B72796C96E}"/>
              </a:ext>
            </a:extLst>
          </p:cNvPr>
          <p:cNvSpPr txBox="1"/>
          <p:nvPr/>
        </p:nvSpPr>
        <p:spPr>
          <a:xfrm>
            <a:off x="8314997" y="5585159"/>
            <a:ext cx="3726180"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
        <p:nvSpPr>
          <p:cNvPr id="4" name="标题 1">
            <a:extLst>
              <a:ext uri="{FF2B5EF4-FFF2-40B4-BE49-F238E27FC236}">
                <a16:creationId xmlns:a16="http://schemas.microsoft.com/office/drawing/2014/main" id="{9064CBC5-A2FD-4B0A-B6B0-398BB1706CA5}"/>
              </a:ext>
            </a:extLst>
          </p:cNvPr>
          <p:cNvSpPr txBox="1">
            <a:spLocks/>
          </p:cNvSpPr>
          <p:nvPr/>
        </p:nvSpPr>
        <p:spPr>
          <a:xfrm>
            <a:off x="190215" y="0"/>
            <a:ext cx="9601200" cy="9216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串通投标罚则</a:t>
            </a:r>
          </a:p>
        </p:txBody>
      </p:sp>
    </p:spTree>
    <p:extLst>
      <p:ext uri="{BB962C8B-B14F-4D97-AF65-F5344CB8AC3E}">
        <p14:creationId xmlns:p14="http://schemas.microsoft.com/office/powerpoint/2010/main" val="303882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1728DBC-27F6-4D6E-AAA4-D6BA8CD42C80}"/>
              </a:ext>
            </a:extLst>
          </p:cNvPr>
          <p:cNvSpPr/>
          <p:nvPr/>
        </p:nvSpPr>
        <p:spPr>
          <a:xfrm>
            <a:off x="691920" y="929261"/>
            <a:ext cx="10504170" cy="5262979"/>
          </a:xfrm>
          <a:prstGeom prst="rect">
            <a:avLst/>
          </a:prstGeom>
          <a:noFill/>
          <a:ln>
            <a:solidFill>
              <a:schemeClr val="accent1"/>
            </a:solidFill>
          </a:ln>
        </p:spPr>
        <p:txBody>
          <a:bodyPr wrap="square">
            <a:spAutoFit/>
          </a:bodyPr>
          <a:lstStyle/>
          <a:p>
            <a:r>
              <a:rPr lang="zh-CN" altLang="en-US" sz="2400" dirty="0">
                <a:latin typeface="华文新魏" panose="02010800040101010101" pitchFamily="2" charset="-122"/>
                <a:ea typeface="华文新魏" panose="02010800040101010101" pitchFamily="2" charset="-122"/>
              </a:rPr>
              <a:t>第六十八条 投标人以他人名义投标或者以其他方式弄虚作假骗取中标的，中标无效；构成犯罪的，依法追究刑事责任；尚不构成犯罪的，依照招标投标法第五十四条的规定处罚。依法必须进行招标的项目的投标人未中标的，对单位的罚款金额按照招标项目合同金额依照招标投标法规定的比例计算。</a:t>
            </a:r>
          </a:p>
          <a:p>
            <a:r>
              <a:rPr lang="zh-CN" altLang="en-US" sz="2400" dirty="0">
                <a:latin typeface="华文新魏" panose="02010800040101010101" pitchFamily="2" charset="-122"/>
                <a:ea typeface="华文新魏" panose="02010800040101010101" pitchFamily="2" charset="-122"/>
              </a:rPr>
              <a:t>投标人有下列行为之一的，属于招标投标法第五十四条规定的情节严重行为，由有关行政监督部门取消其</a:t>
            </a:r>
            <a:r>
              <a:rPr lang="en-US" altLang="zh-CN" sz="2400" dirty="0">
                <a:latin typeface="华文新魏" panose="02010800040101010101" pitchFamily="2" charset="-122"/>
                <a:ea typeface="华文新魏" panose="02010800040101010101" pitchFamily="2" charset="-122"/>
              </a:rPr>
              <a:t>1</a:t>
            </a:r>
            <a:r>
              <a:rPr lang="zh-CN" altLang="en-US" sz="2400" dirty="0">
                <a:latin typeface="华文新魏" panose="02010800040101010101" pitchFamily="2" charset="-122"/>
                <a:ea typeface="华文新魏" panose="02010800040101010101" pitchFamily="2" charset="-122"/>
              </a:rPr>
              <a:t>年至</a:t>
            </a:r>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年内参加依法必须进行招标的项目的投标资格：</a:t>
            </a:r>
          </a:p>
          <a:p>
            <a:r>
              <a:rPr lang="zh-CN" altLang="en-US" sz="2400" dirty="0">
                <a:latin typeface="华文新魏" panose="02010800040101010101" pitchFamily="2" charset="-122"/>
                <a:ea typeface="华文新魏" panose="02010800040101010101" pitchFamily="2" charset="-122"/>
              </a:rPr>
              <a:t>（一）伪造、变造资格、资质证书或者其他许可证件骗取中标；</a:t>
            </a:r>
          </a:p>
          <a:p>
            <a:r>
              <a:rPr lang="zh-CN" altLang="en-US" sz="2400" dirty="0">
                <a:latin typeface="华文新魏" panose="02010800040101010101" pitchFamily="2" charset="-122"/>
                <a:ea typeface="华文新魏" panose="02010800040101010101" pitchFamily="2" charset="-122"/>
              </a:rPr>
              <a:t>（二）</a:t>
            </a:r>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年内</a:t>
            </a:r>
            <a:r>
              <a:rPr lang="en-US" altLang="zh-CN" sz="2400" dirty="0">
                <a:latin typeface="华文新魏" panose="02010800040101010101" pitchFamily="2" charset="-122"/>
                <a:ea typeface="华文新魏" panose="02010800040101010101" pitchFamily="2" charset="-122"/>
              </a:rPr>
              <a:t>2</a:t>
            </a:r>
            <a:r>
              <a:rPr lang="zh-CN" altLang="en-US" sz="2400" dirty="0">
                <a:latin typeface="华文新魏" panose="02010800040101010101" pitchFamily="2" charset="-122"/>
                <a:ea typeface="华文新魏" panose="02010800040101010101" pitchFamily="2" charset="-122"/>
              </a:rPr>
              <a:t>次以上使用他人名义投标；</a:t>
            </a:r>
          </a:p>
          <a:p>
            <a:r>
              <a:rPr lang="zh-CN" altLang="en-US" sz="2400" dirty="0">
                <a:latin typeface="华文新魏" panose="02010800040101010101" pitchFamily="2" charset="-122"/>
                <a:ea typeface="华文新魏" panose="02010800040101010101" pitchFamily="2" charset="-122"/>
              </a:rPr>
              <a:t>（三）弄虚作假骗取中标给招标人造成直接经济损失</a:t>
            </a:r>
            <a:r>
              <a:rPr lang="en-US" altLang="zh-CN" sz="2400" dirty="0">
                <a:latin typeface="华文新魏" panose="02010800040101010101" pitchFamily="2" charset="-122"/>
                <a:ea typeface="华文新魏" panose="02010800040101010101" pitchFamily="2" charset="-122"/>
              </a:rPr>
              <a:t>30</a:t>
            </a:r>
            <a:r>
              <a:rPr lang="zh-CN" altLang="en-US" sz="2400" dirty="0">
                <a:latin typeface="华文新魏" panose="02010800040101010101" pitchFamily="2" charset="-122"/>
                <a:ea typeface="华文新魏" panose="02010800040101010101" pitchFamily="2" charset="-122"/>
              </a:rPr>
              <a:t>万元以上；</a:t>
            </a:r>
          </a:p>
          <a:p>
            <a:r>
              <a:rPr lang="zh-CN" altLang="en-US" sz="2400" dirty="0">
                <a:latin typeface="华文新魏" panose="02010800040101010101" pitchFamily="2" charset="-122"/>
                <a:ea typeface="华文新魏" panose="02010800040101010101" pitchFamily="2" charset="-122"/>
              </a:rPr>
              <a:t>（四）其他弄虚作假骗取中标情节严重的行为。</a:t>
            </a:r>
          </a:p>
          <a:p>
            <a:r>
              <a:rPr lang="zh-CN" altLang="en-US" sz="2400" dirty="0">
                <a:latin typeface="华文新魏" panose="02010800040101010101" pitchFamily="2" charset="-122"/>
                <a:ea typeface="华文新魏" panose="02010800040101010101" pitchFamily="2" charset="-122"/>
              </a:rPr>
              <a:t>投标人自本条第二款规定的处罚执行期限届满之日起</a:t>
            </a:r>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年内又有该款所列违法行为之一的，或者弄虚作假骗取中标情节特别严重的，由工商行政管理机关吊销营业执照。</a:t>
            </a:r>
          </a:p>
        </p:txBody>
      </p:sp>
      <p:sp>
        <p:nvSpPr>
          <p:cNvPr id="3" name="文本框 2">
            <a:extLst>
              <a:ext uri="{FF2B5EF4-FFF2-40B4-BE49-F238E27FC236}">
                <a16:creationId xmlns:a16="http://schemas.microsoft.com/office/drawing/2014/main" id="{86D96B6A-7D02-46B1-8671-9E53023A0A8B}"/>
              </a:ext>
            </a:extLst>
          </p:cNvPr>
          <p:cNvSpPr txBox="1"/>
          <p:nvPr/>
        </p:nvSpPr>
        <p:spPr>
          <a:xfrm>
            <a:off x="7928325" y="6396335"/>
            <a:ext cx="3726180"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
        <p:nvSpPr>
          <p:cNvPr id="4" name="标题 1">
            <a:extLst>
              <a:ext uri="{FF2B5EF4-FFF2-40B4-BE49-F238E27FC236}">
                <a16:creationId xmlns:a16="http://schemas.microsoft.com/office/drawing/2014/main" id="{3E26A706-95C8-4219-9D4D-A3759AF7D668}"/>
              </a:ext>
            </a:extLst>
          </p:cNvPr>
          <p:cNvSpPr txBox="1">
            <a:spLocks/>
          </p:cNvSpPr>
          <p:nvPr/>
        </p:nvSpPr>
        <p:spPr>
          <a:xfrm>
            <a:off x="190215" y="246152"/>
            <a:ext cx="2712011" cy="6831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弄虚作假罚则</a:t>
            </a:r>
          </a:p>
        </p:txBody>
      </p:sp>
    </p:spTree>
    <p:extLst>
      <p:ext uri="{BB962C8B-B14F-4D97-AF65-F5344CB8AC3E}">
        <p14:creationId xmlns:p14="http://schemas.microsoft.com/office/powerpoint/2010/main" val="113175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6EEFB90-BD6A-4160-80A7-4DC6F8AEDD2B}"/>
              </a:ext>
            </a:extLst>
          </p:cNvPr>
          <p:cNvPicPr>
            <a:picLocks noChangeAspect="1"/>
          </p:cNvPicPr>
          <p:nvPr/>
        </p:nvPicPr>
        <p:blipFill>
          <a:blip r:embed="rId2"/>
          <a:stretch>
            <a:fillRect/>
          </a:stretch>
        </p:blipFill>
        <p:spPr>
          <a:xfrm>
            <a:off x="5143500" y="1524000"/>
            <a:ext cx="1905000" cy="1905000"/>
          </a:xfrm>
          <a:prstGeom prst="rect">
            <a:avLst/>
          </a:prstGeom>
        </p:spPr>
      </p:pic>
      <p:sp>
        <p:nvSpPr>
          <p:cNvPr id="4" name="文本框 3">
            <a:extLst>
              <a:ext uri="{FF2B5EF4-FFF2-40B4-BE49-F238E27FC236}">
                <a16:creationId xmlns:a16="http://schemas.microsoft.com/office/drawing/2014/main" id="{8C934EB6-56E6-4A71-B45C-BDD5D720F282}"/>
              </a:ext>
            </a:extLst>
          </p:cNvPr>
          <p:cNvSpPr txBox="1"/>
          <p:nvPr/>
        </p:nvSpPr>
        <p:spPr>
          <a:xfrm>
            <a:off x="4549140" y="3851910"/>
            <a:ext cx="3093720" cy="923330"/>
          </a:xfrm>
          <a:prstGeom prst="rect">
            <a:avLst/>
          </a:prstGeom>
          <a:noFill/>
        </p:spPr>
        <p:txBody>
          <a:bodyPr wrap="square" rtlCol="0">
            <a:spAutoFit/>
          </a:bodyPr>
          <a:lstStyle/>
          <a:p>
            <a:r>
              <a:rPr lang="zh-CN" altLang="en-US" sz="5400" dirty="0">
                <a:latin typeface="华文新魏" panose="02010800040101010101" pitchFamily="2" charset="-122"/>
                <a:ea typeface="华文新魏" panose="02010800040101010101" pitchFamily="2" charset="-122"/>
              </a:rPr>
              <a:t>谢谢大家</a:t>
            </a:r>
          </a:p>
        </p:txBody>
      </p:sp>
    </p:spTree>
    <p:extLst>
      <p:ext uri="{BB962C8B-B14F-4D97-AF65-F5344CB8AC3E}">
        <p14:creationId xmlns:p14="http://schemas.microsoft.com/office/powerpoint/2010/main" val="26232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8D15B85E-5363-4608-92CC-68A472DE61E5}"/>
              </a:ext>
            </a:extLst>
          </p:cNvPr>
          <p:cNvSpPr txBox="1"/>
          <p:nvPr/>
        </p:nvSpPr>
        <p:spPr>
          <a:xfrm>
            <a:off x="0" y="135568"/>
            <a:ext cx="12192000" cy="6130524"/>
          </a:xfrm>
          <a:prstGeom prst="rect">
            <a:avLst/>
          </a:prstGeom>
          <a:noFill/>
        </p:spPr>
        <p:txBody>
          <a:bodyPr wrap="square">
            <a:spAutoFit/>
          </a:bodyPr>
          <a:lstStyle/>
          <a:p>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14.</a:t>
            </a:r>
            <a:r>
              <a:rPr lang="zh-CN" altLang="en-US" sz="2400" b="1" dirty="0">
                <a:latin typeface="华文新魏" panose="02010800040101010101" pitchFamily="2" charset="-122"/>
                <a:ea typeface="华文新魏" panose="02010800040101010101" pitchFamily="2" charset="-122"/>
              </a:rPr>
              <a:t>采用抽签、摇号等方式直接确定中标候选人。</a:t>
            </a:r>
            <a:endParaRPr lang="en-US" altLang="zh-CN" sz="2400" b="1" dirty="0">
              <a:latin typeface="华文新魏" panose="02010800040101010101" pitchFamily="2" charset="-122"/>
              <a:ea typeface="华文新魏" panose="02010800040101010101" pitchFamily="2" charset="-122"/>
            </a:endParaRPr>
          </a:p>
          <a:p>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15.</a:t>
            </a:r>
            <a:r>
              <a:rPr lang="zh-CN" altLang="en-US" sz="2400" dirty="0">
                <a:latin typeface="华文新魏" panose="02010800040101010101" pitchFamily="2" charset="-122"/>
                <a:ea typeface="华文新魏" panose="02010800040101010101" pitchFamily="2" charset="-122"/>
              </a:rPr>
              <a:t>限定投标保证金、履约保证金</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只能以现金形式</a:t>
            </a:r>
            <a:r>
              <a:rPr lang="zh-CN" altLang="en-US" sz="2400" dirty="0">
                <a:latin typeface="华文新魏" panose="02010800040101010101" pitchFamily="2" charset="-122"/>
                <a:ea typeface="华文新魏" panose="02010800040101010101" pitchFamily="2" charset="-122"/>
              </a:rPr>
              <a:t>提交，或者不按规定或者合同约定返还保证金。</a:t>
            </a:r>
            <a:endParaRPr lang="en-US" altLang="zh-CN" sz="2400" dirty="0">
              <a:latin typeface="华文新魏" panose="02010800040101010101" pitchFamily="2" charset="-122"/>
              <a:ea typeface="华文新魏" panose="02010800040101010101" pitchFamily="2" charset="-122"/>
            </a:endParaRPr>
          </a:p>
          <a:p>
            <a:endParaRPr lang="zh-CN" altLang="en-US"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16.</a:t>
            </a:r>
            <a:r>
              <a:rPr lang="zh-CN" altLang="en-US" sz="2400" dirty="0">
                <a:latin typeface="华文新魏" panose="02010800040101010101" pitchFamily="2" charset="-122"/>
                <a:ea typeface="华文新魏" panose="02010800040101010101" pitchFamily="2" charset="-122"/>
              </a:rPr>
              <a:t>简单以</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注册人员、业绩数量</a:t>
            </a:r>
            <a:r>
              <a:rPr lang="zh-CN" altLang="en-US" sz="2400" dirty="0">
                <a:latin typeface="华文新魏" panose="02010800040101010101" pitchFamily="2" charset="-122"/>
                <a:ea typeface="华文新魏" panose="02010800040101010101" pitchFamily="2" charset="-122"/>
              </a:rPr>
              <a:t>等规模条件或者特定行政区域的</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业绩奖项评</a:t>
            </a:r>
            <a:r>
              <a:rPr lang="zh-CN" altLang="en-US" sz="2400" dirty="0">
                <a:latin typeface="华文新魏" panose="02010800040101010101" pitchFamily="2" charset="-122"/>
                <a:ea typeface="华文新魏" panose="02010800040101010101" pitchFamily="2" charset="-122"/>
              </a:rPr>
              <a:t>价企业的</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信用等级，</a:t>
            </a:r>
            <a:r>
              <a:rPr lang="zh-CN" altLang="en-US" sz="2400" dirty="0">
                <a:latin typeface="华文新魏" panose="02010800040101010101" pitchFamily="2" charset="-122"/>
                <a:ea typeface="华文新魏" panose="02010800040101010101" pitchFamily="2" charset="-122"/>
              </a:rPr>
              <a:t>或者设置对不同所有制企业构成歧视的信用评价指标。</a:t>
            </a:r>
            <a:endParaRPr lang="en-US" altLang="zh-CN" sz="2400" dirty="0">
              <a:latin typeface="华文新魏" panose="02010800040101010101" pitchFamily="2" charset="-122"/>
              <a:ea typeface="华文新魏" panose="02010800040101010101" pitchFamily="2" charset="-122"/>
            </a:endParaRPr>
          </a:p>
          <a:p>
            <a:endParaRPr lang="zh-CN" altLang="en-US"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17.</a:t>
            </a:r>
            <a:r>
              <a:rPr lang="zh-CN" altLang="en-US" sz="2400" dirty="0">
                <a:latin typeface="华文新魏" panose="02010800040101010101" pitchFamily="2" charset="-122"/>
                <a:ea typeface="华文新魏" panose="02010800040101010101" pitchFamily="2" charset="-122"/>
              </a:rPr>
              <a:t>不落实</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必须招标的工程项目规定</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必须招标的基础设施和公用事业项目范围规定</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，违法干涉社会投资的房屋建筑等工程建设单位</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发包自主权。</a:t>
            </a:r>
            <a:endParaRPr lang="en-US"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endParaRPr>
          </a:p>
          <a:p>
            <a:endParaRPr lang="zh-CN" altLang="en-US"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18.</a:t>
            </a:r>
            <a:r>
              <a:rPr lang="zh-CN" altLang="en-US" sz="2400" dirty="0">
                <a:latin typeface="华文新魏" panose="02010800040101010101" pitchFamily="2" charset="-122"/>
                <a:ea typeface="华文新魏" panose="02010800040101010101" pitchFamily="2" charset="-122"/>
              </a:rPr>
              <a:t>其他对不同所有制企业设置的不合理限制和壁垒。</a:t>
            </a:r>
            <a:endParaRPr lang="en-US" altLang="zh-CN" sz="2400" dirty="0">
              <a:latin typeface="华文新魏" panose="02010800040101010101" pitchFamily="2" charset="-122"/>
              <a:ea typeface="华文新魏" panose="02010800040101010101" pitchFamily="2" charset="-122"/>
            </a:endParaRPr>
          </a:p>
          <a:p>
            <a:endParaRPr lang="en-US" altLang="zh-CN" sz="2400" dirty="0">
              <a:latin typeface="华文新魏" panose="02010800040101010101" pitchFamily="2" charset="-122"/>
              <a:ea typeface="华文新魏" panose="02010800040101010101" pitchFamily="2" charset="-122"/>
            </a:endParaRPr>
          </a:p>
          <a:p>
            <a:endParaRPr lang="zh-CN" altLang="en-US" sz="2800" dirty="0">
              <a:latin typeface="华文新魏" panose="02010800040101010101" pitchFamily="2" charset="-122"/>
              <a:ea typeface="华文新魏" panose="02010800040101010101" pitchFamily="2" charset="-122"/>
            </a:endParaRPr>
          </a:p>
          <a:p>
            <a:pPr marR="0" indent="0" defTabSz="1031875" fontAlgn="auto">
              <a:lnSpc>
                <a:spcPts val="3480"/>
              </a:lnSpc>
              <a:buClrTx/>
              <a:buSzTx/>
              <a:buFontTx/>
              <a:buNone/>
              <a:defRPr/>
            </a:pPr>
            <a:endParaRPr kumimoji="0" lang="zh-CN" altLang="en-US" sz="2800" kern="1200" cap="none" spc="0" normalizeH="0" baseline="0" noProof="0" dirty="0">
              <a:solidFill>
                <a:schemeClr val="accent6">
                  <a:lumMod val="50000"/>
                </a:schemeClr>
              </a:solidFill>
              <a:latin typeface="华文新魏" panose="02010800040101010101" pitchFamily="2" charset="-122"/>
              <a:ea typeface="华文新魏" panose="02010800040101010101" pitchFamily="2" charset="-122"/>
              <a:cs typeface="Arial" panose="020B0604020202020204" pitchFamily="34" charset="0"/>
            </a:endParaRPr>
          </a:p>
        </p:txBody>
      </p:sp>
    </p:spTree>
    <p:extLst>
      <p:ext uri="{BB962C8B-B14F-4D97-AF65-F5344CB8AC3E}">
        <p14:creationId xmlns:p14="http://schemas.microsoft.com/office/powerpoint/2010/main" val="277171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招标法律法规与实务操作</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国有</a:t>
            </a:r>
            <a:endParaRPr kumimoji="0" lang="en-US" altLang="zh-CN"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企业</a:t>
            </a:r>
            <a:endParaRPr kumimoji="0" lang="en-US" altLang="zh-CN"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schemeClr val="bg1"/>
                </a:solidFill>
                <a:latin typeface="华文新魏" panose="02010800040101010101" pitchFamily="2" charset="-122"/>
                <a:ea typeface="华文新魏" panose="02010800040101010101" pitchFamily="2" charset="-122"/>
                <a:cs typeface="+mn-ea"/>
                <a:sym typeface="+mn-lt"/>
              </a:rPr>
              <a:t>采购</a:t>
            </a:r>
            <a:endParaRPr lang="en-US" altLang="zh-CN" sz="2400" kern="0" dirty="0">
              <a:solidFill>
                <a:schemeClr val="bg1"/>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操作</a:t>
            </a:r>
            <a:endParaRPr kumimoji="0" lang="en-US" altLang="zh-CN"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schemeClr val="bg1"/>
                </a:solidFill>
                <a:latin typeface="华文新魏" panose="02010800040101010101" pitchFamily="2" charset="-122"/>
                <a:ea typeface="华文新魏" panose="02010800040101010101" pitchFamily="2" charset="-122"/>
                <a:cs typeface="+mn-ea"/>
                <a:sym typeface="+mn-lt"/>
              </a:rPr>
              <a:t>规范</a:t>
            </a:r>
            <a:endPar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r>
              <a:rPr lang="en-US" altLang="zh-CN" sz="2400" kern="0" dirty="0">
                <a:solidFill>
                  <a:prstClr val="black"/>
                </a:solidFill>
                <a:latin typeface="华文新魏" panose="02010800040101010101" pitchFamily="2" charset="-122"/>
                <a:ea typeface="华文新魏" panose="02010800040101010101" pitchFamily="2" charset="-122"/>
                <a:cs typeface="+mn-ea"/>
                <a:sym typeface="+mn-lt"/>
              </a:rPr>
              <a:t>862</a:t>
            </a: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号文</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392830"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招标领域最新动态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招标采购实务操作</a:t>
            </a: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前言</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异议</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542516" y="3774419"/>
            <a:ext cx="891831" cy="194443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依法</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必招</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99011" y="3788851"/>
            <a:ext cx="891831" cy="192512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评标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365028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219322-327F-4E0C-8255-B2571495BA76}"/>
              </a:ext>
            </a:extLst>
          </p:cNvPr>
          <p:cNvGrpSpPr/>
          <p:nvPr/>
        </p:nvGrpSpPr>
        <p:grpSpPr>
          <a:xfrm>
            <a:off x="1958451" y="1106120"/>
            <a:ext cx="8126015" cy="2916614"/>
            <a:chOff x="2479560" y="2013203"/>
            <a:chExt cx="8126015" cy="2916614"/>
          </a:xfrm>
        </p:grpSpPr>
        <p:sp>
          <p:nvSpPr>
            <p:cNvPr id="3" name="任意多边形: 形状 2">
              <a:extLst>
                <a:ext uri="{FF2B5EF4-FFF2-40B4-BE49-F238E27FC236}">
                  <a16:creationId xmlns:a16="http://schemas.microsoft.com/office/drawing/2014/main" id="{3A76A4C5-D14F-44FF-905E-ED60DBD8F6C0}"/>
                </a:ext>
              </a:extLst>
            </p:cNvPr>
            <p:cNvSpPr/>
            <p:nvPr/>
          </p:nvSpPr>
          <p:spPr>
            <a:xfrm>
              <a:off x="7855232" y="3769360"/>
              <a:ext cx="2062757" cy="327228"/>
            </a:xfrm>
            <a:custGeom>
              <a:avLst/>
              <a:gdLst/>
              <a:ahLst/>
              <a:cxnLst/>
              <a:rect l="0" t="0" r="0" b="0"/>
              <a:pathLst>
                <a:path>
                  <a:moveTo>
                    <a:pt x="0" y="0"/>
                  </a:moveTo>
                  <a:lnTo>
                    <a:pt x="0" y="222996"/>
                  </a:lnTo>
                  <a:lnTo>
                    <a:pt x="2062757" y="222996"/>
                  </a:lnTo>
                  <a:lnTo>
                    <a:pt x="2062757"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任意多边形: 形状 3">
              <a:extLst>
                <a:ext uri="{FF2B5EF4-FFF2-40B4-BE49-F238E27FC236}">
                  <a16:creationId xmlns:a16="http://schemas.microsoft.com/office/drawing/2014/main" id="{BEB86288-A6AB-4E1F-94BC-67ADF5473377}"/>
                </a:ext>
              </a:extLst>
            </p:cNvPr>
            <p:cNvSpPr/>
            <p:nvPr/>
          </p:nvSpPr>
          <p:spPr>
            <a:xfrm>
              <a:off x="7855232" y="3769360"/>
              <a:ext cx="687585" cy="327228"/>
            </a:xfrm>
            <a:custGeom>
              <a:avLst/>
              <a:gdLst/>
              <a:ahLst/>
              <a:cxnLst/>
              <a:rect l="0" t="0" r="0" b="0"/>
              <a:pathLst>
                <a:path>
                  <a:moveTo>
                    <a:pt x="0" y="0"/>
                  </a:moveTo>
                  <a:lnTo>
                    <a:pt x="0" y="222996"/>
                  </a:lnTo>
                  <a:lnTo>
                    <a:pt x="687585" y="222996"/>
                  </a:lnTo>
                  <a:lnTo>
                    <a:pt x="687585"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任意多边形: 形状 6">
              <a:extLst>
                <a:ext uri="{FF2B5EF4-FFF2-40B4-BE49-F238E27FC236}">
                  <a16:creationId xmlns:a16="http://schemas.microsoft.com/office/drawing/2014/main" id="{9F929A34-F8B1-452C-8252-F2EDB323D5FF}"/>
                </a:ext>
              </a:extLst>
            </p:cNvPr>
            <p:cNvSpPr/>
            <p:nvPr/>
          </p:nvSpPr>
          <p:spPr>
            <a:xfrm>
              <a:off x="7167646" y="3769360"/>
              <a:ext cx="687585" cy="327228"/>
            </a:xfrm>
            <a:custGeom>
              <a:avLst/>
              <a:gdLst/>
              <a:ahLst/>
              <a:cxnLst/>
              <a:rect l="0" t="0" r="0" b="0"/>
              <a:pathLst>
                <a:path>
                  <a:moveTo>
                    <a:pt x="687585" y="0"/>
                  </a:moveTo>
                  <a:lnTo>
                    <a:pt x="687585" y="222996"/>
                  </a:lnTo>
                  <a:lnTo>
                    <a:pt x="0" y="222996"/>
                  </a:lnTo>
                  <a:lnTo>
                    <a:pt x="0"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任意多边形: 形状 7">
              <a:extLst>
                <a:ext uri="{FF2B5EF4-FFF2-40B4-BE49-F238E27FC236}">
                  <a16:creationId xmlns:a16="http://schemas.microsoft.com/office/drawing/2014/main" id="{9D4D4B78-2BAC-4DD0-A099-48B955F9D635}"/>
                </a:ext>
              </a:extLst>
            </p:cNvPr>
            <p:cNvSpPr/>
            <p:nvPr/>
          </p:nvSpPr>
          <p:spPr>
            <a:xfrm>
              <a:off x="5792474" y="3769360"/>
              <a:ext cx="2062757" cy="327228"/>
            </a:xfrm>
            <a:custGeom>
              <a:avLst/>
              <a:gdLst/>
              <a:ahLst/>
              <a:cxnLst/>
              <a:rect l="0" t="0" r="0" b="0"/>
              <a:pathLst>
                <a:path>
                  <a:moveTo>
                    <a:pt x="2062757" y="0"/>
                  </a:moveTo>
                  <a:lnTo>
                    <a:pt x="2062757" y="222996"/>
                  </a:lnTo>
                  <a:lnTo>
                    <a:pt x="0" y="222996"/>
                  </a:lnTo>
                  <a:lnTo>
                    <a:pt x="0"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任意多边形: 形状 8">
              <a:extLst>
                <a:ext uri="{FF2B5EF4-FFF2-40B4-BE49-F238E27FC236}">
                  <a16:creationId xmlns:a16="http://schemas.microsoft.com/office/drawing/2014/main" id="{EC9D2172-CDDB-454C-B260-B51BB4C84471}"/>
                </a:ext>
              </a:extLst>
            </p:cNvPr>
            <p:cNvSpPr/>
            <p:nvPr/>
          </p:nvSpPr>
          <p:spPr>
            <a:xfrm>
              <a:off x="5792474" y="2727667"/>
              <a:ext cx="2062757" cy="327228"/>
            </a:xfrm>
            <a:custGeom>
              <a:avLst/>
              <a:gdLst/>
              <a:ahLst/>
              <a:cxnLst/>
              <a:rect l="0" t="0" r="0" b="0"/>
              <a:pathLst>
                <a:path>
                  <a:moveTo>
                    <a:pt x="0" y="0"/>
                  </a:moveTo>
                  <a:lnTo>
                    <a:pt x="0" y="222996"/>
                  </a:lnTo>
                  <a:lnTo>
                    <a:pt x="2062757" y="222996"/>
                  </a:lnTo>
                  <a:lnTo>
                    <a:pt x="2062757" y="3272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任意多边形: 形状 9">
              <a:extLst>
                <a:ext uri="{FF2B5EF4-FFF2-40B4-BE49-F238E27FC236}">
                  <a16:creationId xmlns:a16="http://schemas.microsoft.com/office/drawing/2014/main" id="{D63FD226-5D6E-4F6B-9601-962DDE6DF412}"/>
                </a:ext>
              </a:extLst>
            </p:cNvPr>
            <p:cNvSpPr/>
            <p:nvPr/>
          </p:nvSpPr>
          <p:spPr>
            <a:xfrm>
              <a:off x="3742621" y="3769360"/>
              <a:ext cx="674680" cy="327228"/>
            </a:xfrm>
            <a:custGeom>
              <a:avLst/>
              <a:gdLst/>
              <a:ahLst/>
              <a:cxnLst/>
              <a:rect l="0" t="0" r="0" b="0"/>
              <a:pathLst>
                <a:path>
                  <a:moveTo>
                    <a:pt x="0" y="0"/>
                  </a:moveTo>
                  <a:lnTo>
                    <a:pt x="0" y="222996"/>
                  </a:lnTo>
                  <a:lnTo>
                    <a:pt x="674680" y="222996"/>
                  </a:lnTo>
                  <a:lnTo>
                    <a:pt x="674680"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任意多边形: 形状 10">
              <a:extLst>
                <a:ext uri="{FF2B5EF4-FFF2-40B4-BE49-F238E27FC236}">
                  <a16:creationId xmlns:a16="http://schemas.microsoft.com/office/drawing/2014/main" id="{81632F5A-592C-4103-99DF-579F0C8C3923}"/>
                </a:ext>
              </a:extLst>
            </p:cNvPr>
            <p:cNvSpPr/>
            <p:nvPr/>
          </p:nvSpPr>
          <p:spPr>
            <a:xfrm>
              <a:off x="3042130" y="3769360"/>
              <a:ext cx="700491" cy="327228"/>
            </a:xfrm>
            <a:custGeom>
              <a:avLst/>
              <a:gdLst/>
              <a:ahLst/>
              <a:cxnLst/>
              <a:rect l="0" t="0" r="0" b="0"/>
              <a:pathLst>
                <a:path>
                  <a:moveTo>
                    <a:pt x="700491" y="0"/>
                  </a:moveTo>
                  <a:lnTo>
                    <a:pt x="700491" y="222996"/>
                  </a:lnTo>
                  <a:lnTo>
                    <a:pt x="0" y="222996"/>
                  </a:lnTo>
                  <a:lnTo>
                    <a:pt x="0"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任意多边形: 形状 11">
              <a:extLst>
                <a:ext uri="{FF2B5EF4-FFF2-40B4-BE49-F238E27FC236}">
                  <a16:creationId xmlns:a16="http://schemas.microsoft.com/office/drawing/2014/main" id="{D0010E63-D681-46A1-828E-92876FE01F05}"/>
                </a:ext>
              </a:extLst>
            </p:cNvPr>
            <p:cNvSpPr/>
            <p:nvPr/>
          </p:nvSpPr>
          <p:spPr>
            <a:xfrm>
              <a:off x="3742621" y="2727667"/>
              <a:ext cx="2049852" cy="327228"/>
            </a:xfrm>
            <a:custGeom>
              <a:avLst/>
              <a:gdLst/>
              <a:ahLst/>
              <a:cxnLst/>
              <a:rect l="0" t="0" r="0" b="0"/>
              <a:pathLst>
                <a:path>
                  <a:moveTo>
                    <a:pt x="2049852" y="0"/>
                  </a:moveTo>
                  <a:lnTo>
                    <a:pt x="2049852" y="222996"/>
                  </a:lnTo>
                  <a:lnTo>
                    <a:pt x="0" y="222996"/>
                  </a:lnTo>
                  <a:lnTo>
                    <a:pt x="0" y="3272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矩形: 圆角 12">
              <a:extLst>
                <a:ext uri="{FF2B5EF4-FFF2-40B4-BE49-F238E27FC236}">
                  <a16:creationId xmlns:a16="http://schemas.microsoft.com/office/drawing/2014/main" id="{82930E9A-53FE-4A68-B982-47852CCB4745}"/>
                </a:ext>
              </a:extLst>
            </p:cNvPr>
            <p:cNvSpPr/>
            <p:nvPr/>
          </p:nvSpPr>
          <p:spPr>
            <a:xfrm>
              <a:off x="5229903" y="2013203"/>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任意多边形: 形状 13">
              <a:extLst>
                <a:ext uri="{FF2B5EF4-FFF2-40B4-BE49-F238E27FC236}">
                  <a16:creationId xmlns:a16="http://schemas.microsoft.com/office/drawing/2014/main" id="{B48B42C4-BBEF-462C-BBFC-6FB55E29423E}"/>
                </a:ext>
              </a:extLst>
            </p:cNvPr>
            <p:cNvSpPr/>
            <p:nvPr/>
          </p:nvSpPr>
          <p:spPr>
            <a:xfrm>
              <a:off x="5354919" y="2131968"/>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采购方式</a:t>
              </a:r>
            </a:p>
          </p:txBody>
        </p:sp>
        <p:sp>
          <p:nvSpPr>
            <p:cNvPr id="15" name="矩形: 圆角 14">
              <a:extLst>
                <a:ext uri="{FF2B5EF4-FFF2-40B4-BE49-F238E27FC236}">
                  <a16:creationId xmlns:a16="http://schemas.microsoft.com/office/drawing/2014/main" id="{87430A27-A437-4566-AD09-C0A4CCEA69BA}"/>
                </a:ext>
              </a:extLst>
            </p:cNvPr>
            <p:cNvSpPr/>
            <p:nvPr/>
          </p:nvSpPr>
          <p:spPr>
            <a:xfrm>
              <a:off x="3180051" y="3054895"/>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任意多边形: 形状 15">
              <a:extLst>
                <a:ext uri="{FF2B5EF4-FFF2-40B4-BE49-F238E27FC236}">
                  <a16:creationId xmlns:a16="http://schemas.microsoft.com/office/drawing/2014/main" id="{2A7C5EA7-FA41-404C-847A-D3D769409917}"/>
                </a:ext>
              </a:extLst>
            </p:cNvPr>
            <p:cNvSpPr/>
            <p:nvPr/>
          </p:nvSpPr>
          <p:spPr>
            <a:xfrm>
              <a:off x="3305067" y="3173660"/>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招标方式</a:t>
              </a:r>
            </a:p>
          </p:txBody>
        </p:sp>
        <p:sp>
          <p:nvSpPr>
            <p:cNvPr id="17" name="矩形: 圆角 16">
              <a:extLst>
                <a:ext uri="{FF2B5EF4-FFF2-40B4-BE49-F238E27FC236}">
                  <a16:creationId xmlns:a16="http://schemas.microsoft.com/office/drawing/2014/main" id="{F2A1F000-AED3-4D6B-8FBA-EF4F2FC31116}"/>
                </a:ext>
              </a:extLst>
            </p:cNvPr>
            <p:cNvSpPr/>
            <p:nvPr/>
          </p:nvSpPr>
          <p:spPr>
            <a:xfrm>
              <a:off x="2479560"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任意多边形: 形状 17">
              <a:extLst>
                <a:ext uri="{FF2B5EF4-FFF2-40B4-BE49-F238E27FC236}">
                  <a16:creationId xmlns:a16="http://schemas.microsoft.com/office/drawing/2014/main" id="{26492969-5C86-46DF-A906-6A499BD7FE00}"/>
                </a:ext>
              </a:extLst>
            </p:cNvPr>
            <p:cNvSpPr/>
            <p:nvPr/>
          </p:nvSpPr>
          <p:spPr>
            <a:xfrm>
              <a:off x="2604575"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公开招标</a:t>
              </a:r>
            </a:p>
          </p:txBody>
        </p:sp>
        <p:sp>
          <p:nvSpPr>
            <p:cNvPr id="19" name="矩形: 圆角 18">
              <a:extLst>
                <a:ext uri="{FF2B5EF4-FFF2-40B4-BE49-F238E27FC236}">
                  <a16:creationId xmlns:a16="http://schemas.microsoft.com/office/drawing/2014/main" id="{AD04FDCB-69BB-44BF-981C-335DE153B8D3}"/>
                </a:ext>
              </a:extLst>
            </p:cNvPr>
            <p:cNvSpPr/>
            <p:nvPr/>
          </p:nvSpPr>
          <p:spPr>
            <a:xfrm>
              <a:off x="3854732"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任意多边形: 形状 19">
              <a:extLst>
                <a:ext uri="{FF2B5EF4-FFF2-40B4-BE49-F238E27FC236}">
                  <a16:creationId xmlns:a16="http://schemas.microsoft.com/office/drawing/2014/main" id="{4685617D-B1C3-4DE0-ACA0-1485F39E2E5A}"/>
                </a:ext>
              </a:extLst>
            </p:cNvPr>
            <p:cNvSpPr/>
            <p:nvPr/>
          </p:nvSpPr>
          <p:spPr>
            <a:xfrm>
              <a:off x="3979747"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邀请招标</a:t>
              </a:r>
            </a:p>
          </p:txBody>
        </p:sp>
        <p:sp>
          <p:nvSpPr>
            <p:cNvPr id="21" name="矩形: 圆角 20">
              <a:extLst>
                <a:ext uri="{FF2B5EF4-FFF2-40B4-BE49-F238E27FC236}">
                  <a16:creationId xmlns:a16="http://schemas.microsoft.com/office/drawing/2014/main" id="{52F45CC7-1052-4EC3-A79A-AFA42C425AB5}"/>
                </a:ext>
              </a:extLst>
            </p:cNvPr>
            <p:cNvSpPr/>
            <p:nvPr/>
          </p:nvSpPr>
          <p:spPr>
            <a:xfrm>
              <a:off x="7292661" y="3054895"/>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任意多边形: 形状 21">
              <a:extLst>
                <a:ext uri="{FF2B5EF4-FFF2-40B4-BE49-F238E27FC236}">
                  <a16:creationId xmlns:a16="http://schemas.microsoft.com/office/drawing/2014/main" id="{2BB8CCB0-62E1-4124-971F-7C305EE7DE2A}"/>
                </a:ext>
              </a:extLst>
            </p:cNvPr>
            <p:cNvSpPr/>
            <p:nvPr/>
          </p:nvSpPr>
          <p:spPr>
            <a:xfrm>
              <a:off x="7417677" y="3173660"/>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非招标方式</a:t>
              </a:r>
            </a:p>
          </p:txBody>
        </p:sp>
        <p:sp>
          <p:nvSpPr>
            <p:cNvPr id="23" name="矩形: 圆角 22">
              <a:extLst>
                <a:ext uri="{FF2B5EF4-FFF2-40B4-BE49-F238E27FC236}">
                  <a16:creationId xmlns:a16="http://schemas.microsoft.com/office/drawing/2014/main" id="{21A308E0-5D49-4D2A-9114-FB827B0E15AD}"/>
                </a:ext>
              </a:extLst>
            </p:cNvPr>
            <p:cNvSpPr/>
            <p:nvPr/>
          </p:nvSpPr>
          <p:spPr>
            <a:xfrm>
              <a:off x="5229903"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任意多边形: 形状 23">
              <a:extLst>
                <a:ext uri="{FF2B5EF4-FFF2-40B4-BE49-F238E27FC236}">
                  <a16:creationId xmlns:a16="http://schemas.microsoft.com/office/drawing/2014/main" id="{3CBFE80D-4B67-4D8E-86A8-FEE4D689DE4C}"/>
                </a:ext>
              </a:extLst>
            </p:cNvPr>
            <p:cNvSpPr/>
            <p:nvPr/>
          </p:nvSpPr>
          <p:spPr>
            <a:xfrm>
              <a:off x="5354919"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竞争性谈判</a:t>
              </a:r>
            </a:p>
          </p:txBody>
        </p:sp>
        <p:sp>
          <p:nvSpPr>
            <p:cNvPr id="25" name="矩形: 圆角 24">
              <a:extLst>
                <a:ext uri="{FF2B5EF4-FFF2-40B4-BE49-F238E27FC236}">
                  <a16:creationId xmlns:a16="http://schemas.microsoft.com/office/drawing/2014/main" id="{4323F125-186F-440B-BB8A-92E1058E4B36}"/>
                </a:ext>
              </a:extLst>
            </p:cNvPr>
            <p:cNvSpPr/>
            <p:nvPr/>
          </p:nvSpPr>
          <p:spPr>
            <a:xfrm>
              <a:off x="6605075"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任意多边形: 形状 25">
              <a:extLst>
                <a:ext uri="{FF2B5EF4-FFF2-40B4-BE49-F238E27FC236}">
                  <a16:creationId xmlns:a16="http://schemas.microsoft.com/office/drawing/2014/main" id="{52B66B98-4E45-4ED1-8FDB-057D2C3777D9}"/>
                </a:ext>
              </a:extLst>
            </p:cNvPr>
            <p:cNvSpPr/>
            <p:nvPr/>
          </p:nvSpPr>
          <p:spPr>
            <a:xfrm>
              <a:off x="6730091"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竞争性磋商</a:t>
              </a:r>
            </a:p>
          </p:txBody>
        </p:sp>
        <p:sp>
          <p:nvSpPr>
            <p:cNvPr id="27" name="矩形: 圆角 26">
              <a:extLst>
                <a:ext uri="{FF2B5EF4-FFF2-40B4-BE49-F238E27FC236}">
                  <a16:creationId xmlns:a16="http://schemas.microsoft.com/office/drawing/2014/main" id="{C69CAC89-63E9-491E-8E30-6C9922F43C70}"/>
                </a:ext>
              </a:extLst>
            </p:cNvPr>
            <p:cNvSpPr/>
            <p:nvPr/>
          </p:nvSpPr>
          <p:spPr>
            <a:xfrm>
              <a:off x="7980247"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任意多边形: 形状 27">
              <a:extLst>
                <a:ext uri="{FF2B5EF4-FFF2-40B4-BE49-F238E27FC236}">
                  <a16:creationId xmlns:a16="http://schemas.microsoft.com/office/drawing/2014/main" id="{45695A33-7084-47C3-865B-D285A42CE216}"/>
                </a:ext>
              </a:extLst>
            </p:cNvPr>
            <p:cNvSpPr/>
            <p:nvPr/>
          </p:nvSpPr>
          <p:spPr>
            <a:xfrm>
              <a:off x="8105263"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询价</a:t>
              </a:r>
            </a:p>
          </p:txBody>
        </p:sp>
        <p:sp>
          <p:nvSpPr>
            <p:cNvPr id="29" name="矩形: 圆角 28">
              <a:extLst>
                <a:ext uri="{FF2B5EF4-FFF2-40B4-BE49-F238E27FC236}">
                  <a16:creationId xmlns:a16="http://schemas.microsoft.com/office/drawing/2014/main" id="{48EC295B-D1FA-4899-8032-A00FD9C025AC}"/>
                </a:ext>
              </a:extLst>
            </p:cNvPr>
            <p:cNvSpPr/>
            <p:nvPr/>
          </p:nvSpPr>
          <p:spPr>
            <a:xfrm>
              <a:off x="9355419"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任意多边形: 形状 29">
              <a:extLst>
                <a:ext uri="{FF2B5EF4-FFF2-40B4-BE49-F238E27FC236}">
                  <a16:creationId xmlns:a16="http://schemas.microsoft.com/office/drawing/2014/main" id="{D9DB7DE3-C4E2-4B6B-83BB-4EAE0C55BFBE}"/>
                </a:ext>
              </a:extLst>
            </p:cNvPr>
            <p:cNvSpPr/>
            <p:nvPr/>
          </p:nvSpPr>
          <p:spPr>
            <a:xfrm>
              <a:off x="9480435"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单一来源</a:t>
              </a:r>
            </a:p>
          </p:txBody>
        </p:sp>
      </p:grpSp>
      <p:sp>
        <p:nvSpPr>
          <p:cNvPr id="6" name="标题 1">
            <a:extLst>
              <a:ext uri="{FF2B5EF4-FFF2-40B4-BE49-F238E27FC236}">
                <a16:creationId xmlns:a16="http://schemas.microsoft.com/office/drawing/2014/main" id="{E725E21A-D142-4570-859E-0A5EE29BB5A2}"/>
              </a:ext>
            </a:extLst>
          </p:cNvPr>
          <p:cNvSpPr txBox="1">
            <a:spLocks/>
          </p:cNvSpPr>
          <p:nvPr/>
        </p:nvSpPr>
        <p:spPr>
          <a:xfrm>
            <a:off x="131829" y="37648"/>
            <a:ext cx="3903273" cy="6577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400" dirty="0">
                <a:latin typeface="华文新魏" panose="02010800040101010101" pitchFamily="2" charset="-122"/>
                <a:ea typeface="华文新魏" panose="02010800040101010101" pitchFamily="2" charset="-122"/>
              </a:rPr>
              <a:t>政府采购的方式</a:t>
            </a:r>
          </a:p>
        </p:txBody>
      </p:sp>
      <p:sp>
        <p:nvSpPr>
          <p:cNvPr id="31" name="Rectangle 1436">
            <a:extLst>
              <a:ext uri="{FF2B5EF4-FFF2-40B4-BE49-F238E27FC236}">
                <a16:creationId xmlns:a16="http://schemas.microsoft.com/office/drawing/2014/main" id="{4B99C513-C273-479A-BD7B-E67604EA8436}"/>
              </a:ext>
            </a:extLst>
          </p:cNvPr>
          <p:cNvSpPr>
            <a:spLocks noChangeArrowheads="1"/>
          </p:cNvSpPr>
          <p:nvPr/>
        </p:nvSpPr>
        <p:spPr bwMode="auto">
          <a:xfrm>
            <a:off x="1161289" y="4398101"/>
            <a:ext cx="10352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政府采购类招标项目参照</a:t>
            </a:r>
            <a:r>
              <a:rPr lang="en-US" altLang="zh-CN" sz="2400" b="1" dirty="0">
                <a:solidFill>
                  <a:schemeClr val="tx2"/>
                </a:solidFill>
                <a:latin typeface="华文新魏" panose="02010800040101010101" pitchFamily="2" charset="-122"/>
                <a:ea typeface="华文新魏" panose="02010800040101010101" pitchFamily="2" charset="-122"/>
                <a:cs typeface="Arial" pitchFamily="34" charset="0"/>
              </a:rPr>
              <a:t>《</a:t>
            </a: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政府采购货物和服务招标投标办理办法</a:t>
            </a:r>
            <a:r>
              <a:rPr lang="en-US" altLang="zh-CN" sz="2400" b="1" dirty="0">
                <a:solidFill>
                  <a:schemeClr val="tx2"/>
                </a:solidFill>
                <a:latin typeface="华文新魏" panose="02010800040101010101" pitchFamily="2" charset="-122"/>
                <a:ea typeface="华文新魏" panose="02010800040101010101" pitchFamily="2" charset="-122"/>
                <a:cs typeface="Arial" pitchFamily="34" charset="0"/>
              </a:rPr>
              <a:t>》87</a:t>
            </a: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号令</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32" name="Rectangle 1436">
            <a:extLst>
              <a:ext uri="{FF2B5EF4-FFF2-40B4-BE49-F238E27FC236}">
                <a16:creationId xmlns:a16="http://schemas.microsoft.com/office/drawing/2014/main" id="{1814E10C-DC3D-4D47-9FE2-64F0A637992D}"/>
              </a:ext>
            </a:extLst>
          </p:cNvPr>
          <p:cNvSpPr>
            <a:spLocks noChangeArrowheads="1"/>
          </p:cNvSpPr>
          <p:nvPr/>
        </p:nvSpPr>
        <p:spPr bwMode="auto">
          <a:xfrm>
            <a:off x="801316" y="4809134"/>
            <a:ext cx="10822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政府采购非招标采购项目参照</a:t>
            </a:r>
            <a:r>
              <a:rPr lang="en-US" altLang="zh-CN" sz="2400" b="1" dirty="0">
                <a:solidFill>
                  <a:schemeClr val="tx2"/>
                </a:solidFill>
                <a:latin typeface="华文新魏" panose="02010800040101010101" pitchFamily="2" charset="-122"/>
                <a:ea typeface="华文新魏" panose="02010800040101010101" pitchFamily="2" charset="-122"/>
                <a:cs typeface="Arial" pitchFamily="34" charset="0"/>
              </a:rPr>
              <a:t>《</a:t>
            </a: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政府采购非招标采购方式管理办法</a:t>
            </a:r>
            <a:r>
              <a:rPr lang="en-US" altLang="zh-CN" sz="2400" b="1" dirty="0">
                <a:solidFill>
                  <a:schemeClr val="tx2"/>
                </a:solidFill>
                <a:latin typeface="华文新魏" panose="02010800040101010101" pitchFamily="2" charset="-122"/>
                <a:ea typeface="华文新魏" panose="02010800040101010101" pitchFamily="2" charset="-122"/>
                <a:cs typeface="Arial" pitchFamily="34" charset="0"/>
              </a:rPr>
              <a:t>》74</a:t>
            </a: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号令</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1464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219322-327F-4E0C-8255-B2571495BA76}"/>
              </a:ext>
            </a:extLst>
          </p:cNvPr>
          <p:cNvGrpSpPr/>
          <p:nvPr/>
        </p:nvGrpSpPr>
        <p:grpSpPr>
          <a:xfrm>
            <a:off x="1888026" y="1228075"/>
            <a:ext cx="8126015" cy="2916614"/>
            <a:chOff x="2479560" y="2013203"/>
            <a:chExt cx="8126015" cy="2916614"/>
          </a:xfrm>
        </p:grpSpPr>
        <p:sp>
          <p:nvSpPr>
            <p:cNvPr id="3" name="任意多边形: 形状 2">
              <a:extLst>
                <a:ext uri="{FF2B5EF4-FFF2-40B4-BE49-F238E27FC236}">
                  <a16:creationId xmlns:a16="http://schemas.microsoft.com/office/drawing/2014/main" id="{3A76A4C5-D14F-44FF-905E-ED60DBD8F6C0}"/>
                </a:ext>
              </a:extLst>
            </p:cNvPr>
            <p:cNvSpPr/>
            <p:nvPr/>
          </p:nvSpPr>
          <p:spPr>
            <a:xfrm>
              <a:off x="7855232" y="3769360"/>
              <a:ext cx="2062757" cy="327228"/>
            </a:xfrm>
            <a:custGeom>
              <a:avLst/>
              <a:gdLst/>
              <a:ahLst/>
              <a:cxnLst/>
              <a:rect l="0" t="0" r="0" b="0"/>
              <a:pathLst>
                <a:path>
                  <a:moveTo>
                    <a:pt x="0" y="0"/>
                  </a:moveTo>
                  <a:lnTo>
                    <a:pt x="0" y="222996"/>
                  </a:lnTo>
                  <a:lnTo>
                    <a:pt x="2062757" y="222996"/>
                  </a:lnTo>
                  <a:lnTo>
                    <a:pt x="2062757"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任意多边形: 形状 3">
              <a:extLst>
                <a:ext uri="{FF2B5EF4-FFF2-40B4-BE49-F238E27FC236}">
                  <a16:creationId xmlns:a16="http://schemas.microsoft.com/office/drawing/2014/main" id="{BEB86288-A6AB-4E1F-94BC-67ADF5473377}"/>
                </a:ext>
              </a:extLst>
            </p:cNvPr>
            <p:cNvSpPr/>
            <p:nvPr/>
          </p:nvSpPr>
          <p:spPr>
            <a:xfrm>
              <a:off x="7855232" y="3769360"/>
              <a:ext cx="687585" cy="327228"/>
            </a:xfrm>
            <a:custGeom>
              <a:avLst/>
              <a:gdLst/>
              <a:ahLst/>
              <a:cxnLst/>
              <a:rect l="0" t="0" r="0" b="0"/>
              <a:pathLst>
                <a:path>
                  <a:moveTo>
                    <a:pt x="0" y="0"/>
                  </a:moveTo>
                  <a:lnTo>
                    <a:pt x="0" y="222996"/>
                  </a:lnTo>
                  <a:lnTo>
                    <a:pt x="687585" y="222996"/>
                  </a:lnTo>
                  <a:lnTo>
                    <a:pt x="687585"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任意多边形: 形状 6">
              <a:extLst>
                <a:ext uri="{FF2B5EF4-FFF2-40B4-BE49-F238E27FC236}">
                  <a16:creationId xmlns:a16="http://schemas.microsoft.com/office/drawing/2014/main" id="{9F929A34-F8B1-452C-8252-F2EDB323D5FF}"/>
                </a:ext>
              </a:extLst>
            </p:cNvPr>
            <p:cNvSpPr/>
            <p:nvPr/>
          </p:nvSpPr>
          <p:spPr>
            <a:xfrm>
              <a:off x="7167646" y="3769360"/>
              <a:ext cx="687585" cy="327228"/>
            </a:xfrm>
            <a:custGeom>
              <a:avLst/>
              <a:gdLst/>
              <a:ahLst/>
              <a:cxnLst/>
              <a:rect l="0" t="0" r="0" b="0"/>
              <a:pathLst>
                <a:path>
                  <a:moveTo>
                    <a:pt x="687585" y="0"/>
                  </a:moveTo>
                  <a:lnTo>
                    <a:pt x="687585" y="222996"/>
                  </a:lnTo>
                  <a:lnTo>
                    <a:pt x="0" y="222996"/>
                  </a:lnTo>
                  <a:lnTo>
                    <a:pt x="0"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任意多边形: 形状 7">
              <a:extLst>
                <a:ext uri="{FF2B5EF4-FFF2-40B4-BE49-F238E27FC236}">
                  <a16:creationId xmlns:a16="http://schemas.microsoft.com/office/drawing/2014/main" id="{9D4D4B78-2BAC-4DD0-A099-48B955F9D635}"/>
                </a:ext>
              </a:extLst>
            </p:cNvPr>
            <p:cNvSpPr/>
            <p:nvPr/>
          </p:nvSpPr>
          <p:spPr>
            <a:xfrm>
              <a:off x="5792474" y="3769360"/>
              <a:ext cx="2062757" cy="327228"/>
            </a:xfrm>
            <a:custGeom>
              <a:avLst/>
              <a:gdLst/>
              <a:ahLst/>
              <a:cxnLst/>
              <a:rect l="0" t="0" r="0" b="0"/>
              <a:pathLst>
                <a:path>
                  <a:moveTo>
                    <a:pt x="2062757" y="0"/>
                  </a:moveTo>
                  <a:lnTo>
                    <a:pt x="2062757" y="222996"/>
                  </a:lnTo>
                  <a:lnTo>
                    <a:pt x="0" y="222996"/>
                  </a:lnTo>
                  <a:lnTo>
                    <a:pt x="0"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任意多边形: 形状 8">
              <a:extLst>
                <a:ext uri="{FF2B5EF4-FFF2-40B4-BE49-F238E27FC236}">
                  <a16:creationId xmlns:a16="http://schemas.microsoft.com/office/drawing/2014/main" id="{EC9D2172-CDDB-454C-B260-B51BB4C84471}"/>
                </a:ext>
              </a:extLst>
            </p:cNvPr>
            <p:cNvSpPr/>
            <p:nvPr/>
          </p:nvSpPr>
          <p:spPr>
            <a:xfrm>
              <a:off x="5792474" y="2727667"/>
              <a:ext cx="2062757" cy="327228"/>
            </a:xfrm>
            <a:custGeom>
              <a:avLst/>
              <a:gdLst/>
              <a:ahLst/>
              <a:cxnLst/>
              <a:rect l="0" t="0" r="0" b="0"/>
              <a:pathLst>
                <a:path>
                  <a:moveTo>
                    <a:pt x="0" y="0"/>
                  </a:moveTo>
                  <a:lnTo>
                    <a:pt x="0" y="222996"/>
                  </a:lnTo>
                  <a:lnTo>
                    <a:pt x="2062757" y="222996"/>
                  </a:lnTo>
                  <a:lnTo>
                    <a:pt x="2062757" y="3272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任意多边形: 形状 9">
              <a:extLst>
                <a:ext uri="{FF2B5EF4-FFF2-40B4-BE49-F238E27FC236}">
                  <a16:creationId xmlns:a16="http://schemas.microsoft.com/office/drawing/2014/main" id="{D63FD226-5D6E-4F6B-9601-962DDE6DF412}"/>
                </a:ext>
              </a:extLst>
            </p:cNvPr>
            <p:cNvSpPr/>
            <p:nvPr/>
          </p:nvSpPr>
          <p:spPr>
            <a:xfrm>
              <a:off x="3742621" y="3769360"/>
              <a:ext cx="674680" cy="327228"/>
            </a:xfrm>
            <a:custGeom>
              <a:avLst/>
              <a:gdLst/>
              <a:ahLst/>
              <a:cxnLst/>
              <a:rect l="0" t="0" r="0" b="0"/>
              <a:pathLst>
                <a:path>
                  <a:moveTo>
                    <a:pt x="0" y="0"/>
                  </a:moveTo>
                  <a:lnTo>
                    <a:pt x="0" y="222996"/>
                  </a:lnTo>
                  <a:lnTo>
                    <a:pt x="674680" y="222996"/>
                  </a:lnTo>
                  <a:lnTo>
                    <a:pt x="674680"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任意多边形: 形状 10">
              <a:extLst>
                <a:ext uri="{FF2B5EF4-FFF2-40B4-BE49-F238E27FC236}">
                  <a16:creationId xmlns:a16="http://schemas.microsoft.com/office/drawing/2014/main" id="{81632F5A-592C-4103-99DF-579F0C8C3923}"/>
                </a:ext>
              </a:extLst>
            </p:cNvPr>
            <p:cNvSpPr/>
            <p:nvPr/>
          </p:nvSpPr>
          <p:spPr>
            <a:xfrm>
              <a:off x="3042130" y="3769360"/>
              <a:ext cx="700491" cy="327228"/>
            </a:xfrm>
            <a:custGeom>
              <a:avLst/>
              <a:gdLst/>
              <a:ahLst/>
              <a:cxnLst/>
              <a:rect l="0" t="0" r="0" b="0"/>
              <a:pathLst>
                <a:path>
                  <a:moveTo>
                    <a:pt x="700491" y="0"/>
                  </a:moveTo>
                  <a:lnTo>
                    <a:pt x="700491" y="222996"/>
                  </a:lnTo>
                  <a:lnTo>
                    <a:pt x="0" y="222996"/>
                  </a:lnTo>
                  <a:lnTo>
                    <a:pt x="0" y="3272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任意多边形: 形状 11">
              <a:extLst>
                <a:ext uri="{FF2B5EF4-FFF2-40B4-BE49-F238E27FC236}">
                  <a16:creationId xmlns:a16="http://schemas.microsoft.com/office/drawing/2014/main" id="{D0010E63-D681-46A1-828E-92876FE01F05}"/>
                </a:ext>
              </a:extLst>
            </p:cNvPr>
            <p:cNvSpPr/>
            <p:nvPr/>
          </p:nvSpPr>
          <p:spPr>
            <a:xfrm>
              <a:off x="3742621" y="2727667"/>
              <a:ext cx="2049852" cy="327228"/>
            </a:xfrm>
            <a:custGeom>
              <a:avLst/>
              <a:gdLst/>
              <a:ahLst/>
              <a:cxnLst/>
              <a:rect l="0" t="0" r="0" b="0"/>
              <a:pathLst>
                <a:path>
                  <a:moveTo>
                    <a:pt x="2049852" y="0"/>
                  </a:moveTo>
                  <a:lnTo>
                    <a:pt x="2049852" y="222996"/>
                  </a:lnTo>
                  <a:lnTo>
                    <a:pt x="0" y="222996"/>
                  </a:lnTo>
                  <a:lnTo>
                    <a:pt x="0" y="3272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矩形: 圆角 12">
              <a:extLst>
                <a:ext uri="{FF2B5EF4-FFF2-40B4-BE49-F238E27FC236}">
                  <a16:creationId xmlns:a16="http://schemas.microsoft.com/office/drawing/2014/main" id="{82930E9A-53FE-4A68-B982-47852CCB4745}"/>
                </a:ext>
              </a:extLst>
            </p:cNvPr>
            <p:cNvSpPr/>
            <p:nvPr/>
          </p:nvSpPr>
          <p:spPr>
            <a:xfrm>
              <a:off x="5229903" y="2013203"/>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任意多边形: 形状 13">
              <a:extLst>
                <a:ext uri="{FF2B5EF4-FFF2-40B4-BE49-F238E27FC236}">
                  <a16:creationId xmlns:a16="http://schemas.microsoft.com/office/drawing/2014/main" id="{B48B42C4-BBEF-462C-BBFC-6FB55E29423E}"/>
                </a:ext>
              </a:extLst>
            </p:cNvPr>
            <p:cNvSpPr/>
            <p:nvPr/>
          </p:nvSpPr>
          <p:spPr>
            <a:xfrm>
              <a:off x="5354919" y="2131968"/>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采购方式</a:t>
              </a:r>
            </a:p>
          </p:txBody>
        </p:sp>
        <p:sp>
          <p:nvSpPr>
            <p:cNvPr id="15" name="矩形: 圆角 14">
              <a:extLst>
                <a:ext uri="{FF2B5EF4-FFF2-40B4-BE49-F238E27FC236}">
                  <a16:creationId xmlns:a16="http://schemas.microsoft.com/office/drawing/2014/main" id="{87430A27-A437-4566-AD09-C0A4CCEA69BA}"/>
                </a:ext>
              </a:extLst>
            </p:cNvPr>
            <p:cNvSpPr/>
            <p:nvPr/>
          </p:nvSpPr>
          <p:spPr>
            <a:xfrm>
              <a:off x="3180051" y="3054895"/>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任意多边形: 形状 15">
              <a:extLst>
                <a:ext uri="{FF2B5EF4-FFF2-40B4-BE49-F238E27FC236}">
                  <a16:creationId xmlns:a16="http://schemas.microsoft.com/office/drawing/2014/main" id="{2A7C5EA7-FA41-404C-847A-D3D769409917}"/>
                </a:ext>
              </a:extLst>
            </p:cNvPr>
            <p:cNvSpPr/>
            <p:nvPr/>
          </p:nvSpPr>
          <p:spPr>
            <a:xfrm>
              <a:off x="3305067" y="3173660"/>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招标方式</a:t>
              </a:r>
            </a:p>
          </p:txBody>
        </p:sp>
        <p:sp>
          <p:nvSpPr>
            <p:cNvPr id="17" name="矩形: 圆角 16">
              <a:extLst>
                <a:ext uri="{FF2B5EF4-FFF2-40B4-BE49-F238E27FC236}">
                  <a16:creationId xmlns:a16="http://schemas.microsoft.com/office/drawing/2014/main" id="{F2A1F000-AED3-4D6B-8FBA-EF4F2FC31116}"/>
                </a:ext>
              </a:extLst>
            </p:cNvPr>
            <p:cNvSpPr/>
            <p:nvPr/>
          </p:nvSpPr>
          <p:spPr>
            <a:xfrm>
              <a:off x="2479560"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任意多边形: 形状 17">
              <a:extLst>
                <a:ext uri="{FF2B5EF4-FFF2-40B4-BE49-F238E27FC236}">
                  <a16:creationId xmlns:a16="http://schemas.microsoft.com/office/drawing/2014/main" id="{26492969-5C86-46DF-A906-6A499BD7FE00}"/>
                </a:ext>
              </a:extLst>
            </p:cNvPr>
            <p:cNvSpPr/>
            <p:nvPr/>
          </p:nvSpPr>
          <p:spPr>
            <a:xfrm>
              <a:off x="2604575"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公开招标</a:t>
              </a:r>
            </a:p>
          </p:txBody>
        </p:sp>
        <p:sp>
          <p:nvSpPr>
            <p:cNvPr id="19" name="矩形: 圆角 18">
              <a:extLst>
                <a:ext uri="{FF2B5EF4-FFF2-40B4-BE49-F238E27FC236}">
                  <a16:creationId xmlns:a16="http://schemas.microsoft.com/office/drawing/2014/main" id="{AD04FDCB-69BB-44BF-981C-335DE153B8D3}"/>
                </a:ext>
              </a:extLst>
            </p:cNvPr>
            <p:cNvSpPr/>
            <p:nvPr/>
          </p:nvSpPr>
          <p:spPr>
            <a:xfrm>
              <a:off x="3854732"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任意多边形: 形状 19">
              <a:extLst>
                <a:ext uri="{FF2B5EF4-FFF2-40B4-BE49-F238E27FC236}">
                  <a16:creationId xmlns:a16="http://schemas.microsoft.com/office/drawing/2014/main" id="{4685617D-B1C3-4DE0-ACA0-1485F39E2E5A}"/>
                </a:ext>
              </a:extLst>
            </p:cNvPr>
            <p:cNvSpPr/>
            <p:nvPr/>
          </p:nvSpPr>
          <p:spPr>
            <a:xfrm>
              <a:off x="3979747"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邀请招标</a:t>
              </a:r>
            </a:p>
          </p:txBody>
        </p:sp>
        <p:sp>
          <p:nvSpPr>
            <p:cNvPr id="21" name="矩形: 圆角 20">
              <a:extLst>
                <a:ext uri="{FF2B5EF4-FFF2-40B4-BE49-F238E27FC236}">
                  <a16:creationId xmlns:a16="http://schemas.microsoft.com/office/drawing/2014/main" id="{52F45CC7-1052-4EC3-A79A-AFA42C425AB5}"/>
                </a:ext>
              </a:extLst>
            </p:cNvPr>
            <p:cNvSpPr/>
            <p:nvPr/>
          </p:nvSpPr>
          <p:spPr>
            <a:xfrm>
              <a:off x="7292661" y="3054895"/>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任意多边形: 形状 21">
              <a:extLst>
                <a:ext uri="{FF2B5EF4-FFF2-40B4-BE49-F238E27FC236}">
                  <a16:creationId xmlns:a16="http://schemas.microsoft.com/office/drawing/2014/main" id="{2BB8CCB0-62E1-4124-971F-7C305EE7DE2A}"/>
                </a:ext>
              </a:extLst>
            </p:cNvPr>
            <p:cNvSpPr/>
            <p:nvPr/>
          </p:nvSpPr>
          <p:spPr>
            <a:xfrm>
              <a:off x="7417677" y="3173660"/>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非招标方式</a:t>
              </a:r>
            </a:p>
          </p:txBody>
        </p:sp>
        <p:sp>
          <p:nvSpPr>
            <p:cNvPr id="23" name="矩形: 圆角 22">
              <a:extLst>
                <a:ext uri="{FF2B5EF4-FFF2-40B4-BE49-F238E27FC236}">
                  <a16:creationId xmlns:a16="http://schemas.microsoft.com/office/drawing/2014/main" id="{21A308E0-5D49-4D2A-9114-FB827B0E15AD}"/>
                </a:ext>
              </a:extLst>
            </p:cNvPr>
            <p:cNvSpPr/>
            <p:nvPr/>
          </p:nvSpPr>
          <p:spPr>
            <a:xfrm>
              <a:off x="5229903"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任意多边形: 形状 23">
              <a:extLst>
                <a:ext uri="{FF2B5EF4-FFF2-40B4-BE49-F238E27FC236}">
                  <a16:creationId xmlns:a16="http://schemas.microsoft.com/office/drawing/2014/main" id="{3CBFE80D-4B67-4D8E-86A8-FEE4D689DE4C}"/>
                </a:ext>
              </a:extLst>
            </p:cNvPr>
            <p:cNvSpPr/>
            <p:nvPr/>
          </p:nvSpPr>
          <p:spPr>
            <a:xfrm>
              <a:off x="5354919"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谈判方式</a:t>
              </a:r>
            </a:p>
          </p:txBody>
        </p:sp>
        <p:sp>
          <p:nvSpPr>
            <p:cNvPr id="25" name="矩形: 圆角 24">
              <a:extLst>
                <a:ext uri="{FF2B5EF4-FFF2-40B4-BE49-F238E27FC236}">
                  <a16:creationId xmlns:a16="http://schemas.microsoft.com/office/drawing/2014/main" id="{4323F125-186F-440B-BB8A-92E1058E4B36}"/>
                </a:ext>
              </a:extLst>
            </p:cNvPr>
            <p:cNvSpPr/>
            <p:nvPr/>
          </p:nvSpPr>
          <p:spPr>
            <a:xfrm>
              <a:off x="6605075"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任意多边形: 形状 25">
              <a:extLst>
                <a:ext uri="{FF2B5EF4-FFF2-40B4-BE49-F238E27FC236}">
                  <a16:creationId xmlns:a16="http://schemas.microsoft.com/office/drawing/2014/main" id="{52B66B98-4E45-4ED1-8FDB-057D2C3777D9}"/>
                </a:ext>
              </a:extLst>
            </p:cNvPr>
            <p:cNvSpPr/>
            <p:nvPr/>
          </p:nvSpPr>
          <p:spPr>
            <a:xfrm>
              <a:off x="6730091"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询比方式</a:t>
              </a:r>
            </a:p>
          </p:txBody>
        </p:sp>
        <p:sp>
          <p:nvSpPr>
            <p:cNvPr id="27" name="矩形: 圆角 26">
              <a:extLst>
                <a:ext uri="{FF2B5EF4-FFF2-40B4-BE49-F238E27FC236}">
                  <a16:creationId xmlns:a16="http://schemas.microsoft.com/office/drawing/2014/main" id="{C69CAC89-63E9-491E-8E30-6C9922F43C70}"/>
                </a:ext>
              </a:extLst>
            </p:cNvPr>
            <p:cNvSpPr/>
            <p:nvPr/>
          </p:nvSpPr>
          <p:spPr>
            <a:xfrm>
              <a:off x="7980247"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任意多边形: 形状 27">
              <a:extLst>
                <a:ext uri="{FF2B5EF4-FFF2-40B4-BE49-F238E27FC236}">
                  <a16:creationId xmlns:a16="http://schemas.microsoft.com/office/drawing/2014/main" id="{45695A33-7084-47C3-865B-D285A42CE216}"/>
                </a:ext>
              </a:extLst>
            </p:cNvPr>
            <p:cNvSpPr/>
            <p:nvPr/>
          </p:nvSpPr>
          <p:spPr>
            <a:xfrm>
              <a:off x="8105263"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竞价方式</a:t>
              </a:r>
            </a:p>
          </p:txBody>
        </p:sp>
        <p:sp>
          <p:nvSpPr>
            <p:cNvPr id="29" name="矩形: 圆角 28">
              <a:extLst>
                <a:ext uri="{FF2B5EF4-FFF2-40B4-BE49-F238E27FC236}">
                  <a16:creationId xmlns:a16="http://schemas.microsoft.com/office/drawing/2014/main" id="{48EC295B-D1FA-4899-8032-A00FD9C025AC}"/>
                </a:ext>
              </a:extLst>
            </p:cNvPr>
            <p:cNvSpPr/>
            <p:nvPr/>
          </p:nvSpPr>
          <p:spPr>
            <a:xfrm>
              <a:off x="9355419" y="4096588"/>
              <a:ext cx="1125140" cy="7144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任意多边形: 形状 29">
              <a:extLst>
                <a:ext uri="{FF2B5EF4-FFF2-40B4-BE49-F238E27FC236}">
                  <a16:creationId xmlns:a16="http://schemas.microsoft.com/office/drawing/2014/main" id="{D9DB7DE3-C4E2-4B6B-83BB-4EAE0C55BFBE}"/>
                </a:ext>
              </a:extLst>
            </p:cNvPr>
            <p:cNvSpPr/>
            <p:nvPr/>
          </p:nvSpPr>
          <p:spPr>
            <a:xfrm>
              <a:off x="9480435" y="4215353"/>
              <a:ext cx="1125140" cy="714464"/>
            </a:xfrm>
            <a:custGeom>
              <a:avLst/>
              <a:gdLst>
                <a:gd name="connsiteX0" fmla="*/ 0 w 1125140"/>
                <a:gd name="connsiteY0" fmla="*/ 71446 h 714464"/>
                <a:gd name="connsiteX1" fmla="*/ 71446 w 1125140"/>
                <a:gd name="connsiteY1" fmla="*/ 0 h 714464"/>
                <a:gd name="connsiteX2" fmla="*/ 1053694 w 1125140"/>
                <a:gd name="connsiteY2" fmla="*/ 0 h 714464"/>
                <a:gd name="connsiteX3" fmla="*/ 1125140 w 1125140"/>
                <a:gd name="connsiteY3" fmla="*/ 71446 h 714464"/>
                <a:gd name="connsiteX4" fmla="*/ 1125140 w 1125140"/>
                <a:gd name="connsiteY4" fmla="*/ 643018 h 714464"/>
                <a:gd name="connsiteX5" fmla="*/ 1053694 w 1125140"/>
                <a:gd name="connsiteY5" fmla="*/ 714464 h 714464"/>
                <a:gd name="connsiteX6" fmla="*/ 71446 w 1125140"/>
                <a:gd name="connsiteY6" fmla="*/ 714464 h 714464"/>
                <a:gd name="connsiteX7" fmla="*/ 0 w 1125140"/>
                <a:gd name="connsiteY7" fmla="*/ 643018 h 714464"/>
                <a:gd name="connsiteX8" fmla="*/ 0 w 1125140"/>
                <a:gd name="connsiteY8" fmla="*/ 71446 h 7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140" h="714464">
                  <a:moveTo>
                    <a:pt x="0" y="71446"/>
                  </a:moveTo>
                  <a:cubicBezTo>
                    <a:pt x="0" y="31987"/>
                    <a:pt x="31987" y="0"/>
                    <a:pt x="71446" y="0"/>
                  </a:cubicBezTo>
                  <a:lnTo>
                    <a:pt x="1053694" y="0"/>
                  </a:lnTo>
                  <a:cubicBezTo>
                    <a:pt x="1093153" y="0"/>
                    <a:pt x="1125140" y="31987"/>
                    <a:pt x="1125140" y="71446"/>
                  </a:cubicBezTo>
                  <a:lnTo>
                    <a:pt x="1125140" y="643018"/>
                  </a:lnTo>
                  <a:cubicBezTo>
                    <a:pt x="1125140" y="682477"/>
                    <a:pt x="1093153" y="714464"/>
                    <a:pt x="1053694" y="714464"/>
                  </a:cubicBezTo>
                  <a:lnTo>
                    <a:pt x="71446" y="714464"/>
                  </a:lnTo>
                  <a:cubicBezTo>
                    <a:pt x="31987" y="714464"/>
                    <a:pt x="0" y="682477"/>
                    <a:pt x="0" y="643018"/>
                  </a:cubicBezTo>
                  <a:lnTo>
                    <a:pt x="0" y="714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696" tIns="85696" rIns="85696" bIns="85696"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华文新魏" panose="02010800040101010101" pitchFamily="2" charset="-122"/>
                  <a:ea typeface="华文新魏" panose="02010800040101010101" pitchFamily="2" charset="-122"/>
                </a:rPr>
                <a:t>直接采购</a:t>
              </a:r>
            </a:p>
          </p:txBody>
        </p:sp>
      </p:grpSp>
      <p:sp>
        <p:nvSpPr>
          <p:cNvPr id="6" name="标题 1">
            <a:extLst>
              <a:ext uri="{FF2B5EF4-FFF2-40B4-BE49-F238E27FC236}">
                <a16:creationId xmlns:a16="http://schemas.microsoft.com/office/drawing/2014/main" id="{E725E21A-D142-4570-859E-0A5EE29BB5A2}"/>
              </a:ext>
            </a:extLst>
          </p:cNvPr>
          <p:cNvSpPr txBox="1">
            <a:spLocks/>
          </p:cNvSpPr>
          <p:nvPr/>
        </p:nvSpPr>
        <p:spPr>
          <a:xfrm>
            <a:off x="61404" y="124290"/>
            <a:ext cx="3903273" cy="6577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800" dirty="0">
                <a:latin typeface="华文新魏" panose="02010800040101010101" pitchFamily="2" charset="-122"/>
                <a:ea typeface="华文新魏" panose="02010800040101010101" pitchFamily="2" charset="-122"/>
              </a:rPr>
              <a:t>国有企业采购的方式</a:t>
            </a:r>
          </a:p>
        </p:txBody>
      </p:sp>
      <p:sp>
        <p:nvSpPr>
          <p:cNvPr id="31" name="Rectangle 1436">
            <a:extLst>
              <a:ext uri="{FF2B5EF4-FFF2-40B4-BE49-F238E27FC236}">
                <a16:creationId xmlns:a16="http://schemas.microsoft.com/office/drawing/2014/main" id="{107FE86A-0E5B-44BD-8984-C263F790C08F}"/>
              </a:ext>
            </a:extLst>
          </p:cNvPr>
          <p:cNvSpPr>
            <a:spLocks noChangeArrowheads="1"/>
          </p:cNvSpPr>
          <p:nvPr/>
        </p:nvSpPr>
        <p:spPr bwMode="auto">
          <a:xfrm>
            <a:off x="4727304" y="4438320"/>
            <a:ext cx="78231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国有企业类招标项目参考</a:t>
            </a:r>
            <a:r>
              <a:rPr lang="en-US" altLang="zh-CN" sz="2400" b="1" dirty="0">
                <a:solidFill>
                  <a:schemeClr val="tx2"/>
                </a:solidFill>
                <a:latin typeface="华文新魏" panose="02010800040101010101" pitchFamily="2" charset="-122"/>
                <a:ea typeface="华文新魏" panose="02010800040101010101" pitchFamily="2" charset="-122"/>
                <a:cs typeface="Arial" pitchFamily="34" charset="0"/>
              </a:rPr>
              <a:t>《</a:t>
            </a: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招标投标法实施条例</a:t>
            </a:r>
            <a:r>
              <a:rPr lang="en-US" altLang="zh-CN" sz="2400" b="1" dirty="0">
                <a:solidFill>
                  <a:schemeClr val="tx2"/>
                </a:solidFill>
                <a:latin typeface="华文新魏" panose="02010800040101010101" pitchFamily="2" charset="-122"/>
                <a:ea typeface="华文新魏" panose="02010800040101010101" pitchFamily="2" charset="-122"/>
                <a:cs typeface="Arial" pitchFamily="34" charset="0"/>
              </a:rPr>
              <a:t>》</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188341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A774ECA-66A8-4539-A9B4-2A1158ECD1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600" y="604452"/>
            <a:ext cx="3580436" cy="523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a:extLst>
              <a:ext uri="{FF2B5EF4-FFF2-40B4-BE49-F238E27FC236}">
                <a16:creationId xmlns:a16="http://schemas.microsoft.com/office/drawing/2014/main" id="{FF0F559B-5040-4628-8F64-21E50FDE5FF7}"/>
              </a:ext>
            </a:extLst>
          </p:cNvPr>
          <p:cNvSpPr/>
          <p:nvPr/>
        </p:nvSpPr>
        <p:spPr>
          <a:xfrm>
            <a:off x="6095999" y="546628"/>
            <a:ext cx="5395415" cy="2677656"/>
          </a:xfrm>
          <a:prstGeom prst="rect">
            <a:avLst/>
          </a:prstGeom>
        </p:spPr>
        <p:txBody>
          <a:bodyPr wrap="square">
            <a:spAutoFit/>
          </a:bodyPr>
          <a:lstStyle/>
          <a:p>
            <a:r>
              <a:rPr lang="en-US" altLang="zh-CN" sz="2800" dirty="0">
                <a:latin typeface="华文新魏" panose="02010800040101010101" pitchFamily="2" charset="-122"/>
                <a:ea typeface="华文新魏" panose="02010800040101010101" pitchFamily="2" charset="-122"/>
              </a:rPr>
              <a:t>2019</a:t>
            </a:r>
            <a:r>
              <a:rPr lang="zh-CN" altLang="en-US" sz="2800" dirty="0">
                <a:latin typeface="华文新魏" panose="02010800040101010101" pitchFamily="2" charset="-122"/>
                <a:ea typeface="华文新魏" panose="02010800040101010101" pitchFamily="2" charset="-122"/>
              </a:rPr>
              <a:t>年</a:t>
            </a:r>
            <a:r>
              <a:rPr lang="en-US" altLang="zh-CN" sz="2800" dirty="0">
                <a:latin typeface="华文新魏" panose="02010800040101010101" pitchFamily="2" charset="-122"/>
                <a:ea typeface="华文新魏" panose="02010800040101010101" pitchFamily="2" charset="-122"/>
              </a:rPr>
              <a:t>3</a:t>
            </a:r>
            <a:r>
              <a:rPr lang="zh-CN" altLang="en-US" sz="2800" dirty="0">
                <a:latin typeface="华文新魏" panose="02010800040101010101" pitchFamily="2" charset="-122"/>
                <a:ea typeface="华文新魏" panose="02010800040101010101" pitchFamily="2" charset="-122"/>
              </a:rPr>
              <a:t>月</a:t>
            </a:r>
            <a:r>
              <a:rPr lang="en-US" altLang="zh-CN" sz="2800" dirty="0">
                <a:latin typeface="华文新魏" panose="02010800040101010101" pitchFamily="2" charset="-122"/>
                <a:ea typeface="华文新魏" panose="02010800040101010101" pitchFamily="2" charset="-122"/>
              </a:rPr>
              <a:t>15</a:t>
            </a:r>
            <a:r>
              <a:rPr lang="zh-CN" altLang="en-US" sz="2800" dirty="0">
                <a:latin typeface="华文新魏" panose="02010800040101010101" pitchFamily="2" charset="-122"/>
                <a:ea typeface="华文新魏" panose="02010800040101010101" pitchFamily="2" charset="-122"/>
              </a:rPr>
              <a:t>日，中国物</a:t>
            </a:r>
            <a:endParaRPr lang="en-US" altLang="zh-CN" sz="2800" dirty="0">
              <a:latin typeface="华文新魏" panose="02010800040101010101" pitchFamily="2" charset="-122"/>
              <a:ea typeface="华文新魏" panose="02010800040101010101" pitchFamily="2" charset="-122"/>
            </a:endParaRPr>
          </a:p>
          <a:p>
            <a:pPr>
              <a:buNone/>
            </a:pPr>
            <a:r>
              <a:rPr lang="zh-CN" altLang="en-US" sz="2800" dirty="0">
                <a:latin typeface="华文新魏" panose="02010800040101010101" pitchFamily="2" charset="-122"/>
                <a:ea typeface="华文新魏" panose="02010800040101010101" pitchFamily="2" charset="-122"/>
              </a:rPr>
              <a:t>流与采购联合会发布公告</a:t>
            </a:r>
            <a:endParaRPr lang="en-US" altLang="zh-CN" sz="2800" dirty="0">
              <a:latin typeface="华文新魏" panose="02010800040101010101" pitchFamily="2" charset="-122"/>
              <a:ea typeface="华文新魏" panose="02010800040101010101" pitchFamily="2" charset="-122"/>
            </a:endParaRPr>
          </a:p>
          <a:p>
            <a:r>
              <a:rPr lang="en-US" altLang="zh-CN" sz="2800" dirty="0">
                <a:solidFill>
                  <a:srgbClr val="FF0000"/>
                </a:solidFill>
                <a:latin typeface="华文新魏" panose="02010800040101010101" pitchFamily="2" charset="-122"/>
                <a:ea typeface="华文新魏" panose="02010800040101010101" pitchFamily="2" charset="-122"/>
              </a:rPr>
              <a:t>《</a:t>
            </a:r>
            <a:r>
              <a:rPr lang="zh-CN" altLang="en-US" sz="2800" dirty="0">
                <a:solidFill>
                  <a:srgbClr val="FF0000"/>
                </a:solidFill>
                <a:latin typeface="华文新魏" panose="02010800040101010101" pitchFamily="2" charset="-122"/>
                <a:ea typeface="华文新魏" panose="02010800040101010101" pitchFamily="2" charset="-122"/>
              </a:rPr>
              <a:t>国有企业采购操作规范</a:t>
            </a:r>
            <a:r>
              <a:rPr lang="en-US" altLang="zh-CN" sz="2800" dirty="0">
                <a:solidFill>
                  <a:srgbClr val="FF0000"/>
                </a:solidFill>
                <a:latin typeface="华文新魏" panose="02010800040101010101" pitchFamily="2" charset="-122"/>
                <a:ea typeface="华文新魏" panose="02010800040101010101" pitchFamily="2" charset="-122"/>
              </a:rPr>
              <a:t>》 T/CFLP 0016—2019</a:t>
            </a:r>
            <a:r>
              <a:rPr lang="zh-CN" altLang="en-US" sz="2800" dirty="0">
                <a:latin typeface="华文新魏" panose="02010800040101010101" pitchFamily="2" charset="-122"/>
                <a:ea typeface="华文新魏" panose="02010800040101010101" pitchFamily="2" charset="-122"/>
              </a:rPr>
              <a:t>（以下简称规范）正式发布，该规范将于</a:t>
            </a:r>
            <a:r>
              <a:rPr lang="en-US" altLang="zh-CN" sz="2800" dirty="0">
                <a:latin typeface="华文新魏" panose="02010800040101010101" pitchFamily="2" charset="-122"/>
                <a:ea typeface="华文新魏" panose="02010800040101010101" pitchFamily="2" charset="-122"/>
              </a:rPr>
              <a:t>2019</a:t>
            </a:r>
            <a:r>
              <a:rPr lang="zh-CN" altLang="en-US" sz="2800" dirty="0">
                <a:latin typeface="华文新魏" panose="02010800040101010101" pitchFamily="2" charset="-122"/>
                <a:ea typeface="华文新魏" panose="02010800040101010101" pitchFamily="2" charset="-122"/>
              </a:rPr>
              <a:t>年</a:t>
            </a:r>
            <a:r>
              <a:rPr lang="en-US" altLang="zh-CN" sz="2800" dirty="0">
                <a:latin typeface="华文新魏" panose="02010800040101010101" pitchFamily="2" charset="-122"/>
                <a:ea typeface="华文新魏" panose="02010800040101010101" pitchFamily="2" charset="-122"/>
              </a:rPr>
              <a:t>5</a:t>
            </a:r>
            <a:r>
              <a:rPr lang="zh-CN" altLang="en-US" sz="2800" dirty="0">
                <a:latin typeface="华文新魏" panose="02010800040101010101" pitchFamily="2" charset="-122"/>
                <a:ea typeface="华文新魏" panose="02010800040101010101" pitchFamily="2" charset="-122"/>
              </a:rPr>
              <a:t>月</a:t>
            </a:r>
            <a:r>
              <a:rPr lang="en-US" altLang="zh-CN" sz="2800" dirty="0">
                <a:latin typeface="华文新魏" panose="02010800040101010101" pitchFamily="2" charset="-122"/>
                <a:ea typeface="华文新魏" panose="02010800040101010101" pitchFamily="2" charset="-122"/>
              </a:rPr>
              <a:t>1</a:t>
            </a:r>
            <a:r>
              <a:rPr lang="zh-CN" altLang="en-US" sz="2800" dirty="0">
                <a:latin typeface="华文新魏" panose="02010800040101010101" pitchFamily="2" charset="-122"/>
                <a:ea typeface="华文新魏" panose="02010800040101010101" pitchFamily="2" charset="-122"/>
              </a:rPr>
              <a:t>日实施。</a:t>
            </a:r>
            <a:endParaRPr lang="en-US" altLang="zh-CN" sz="2800" dirty="0">
              <a:latin typeface="华文新魏" panose="02010800040101010101" pitchFamily="2" charset="-122"/>
              <a:ea typeface="华文新魏" panose="02010800040101010101" pitchFamily="2" charset="-122"/>
            </a:endParaRPr>
          </a:p>
        </p:txBody>
      </p:sp>
      <p:sp>
        <p:nvSpPr>
          <p:cNvPr id="4" name="矩形 3">
            <a:extLst>
              <a:ext uri="{FF2B5EF4-FFF2-40B4-BE49-F238E27FC236}">
                <a16:creationId xmlns:a16="http://schemas.microsoft.com/office/drawing/2014/main" id="{78CA4217-2A46-49DA-99CD-E4204AC6A554}"/>
              </a:ext>
            </a:extLst>
          </p:cNvPr>
          <p:cNvSpPr/>
          <p:nvPr/>
        </p:nvSpPr>
        <p:spPr>
          <a:xfrm>
            <a:off x="6095999" y="3296561"/>
            <a:ext cx="4743485" cy="1815882"/>
          </a:xfrm>
          <a:prstGeom prst="rect">
            <a:avLst/>
          </a:prstGeom>
        </p:spPr>
        <p:txBody>
          <a:bodyPr wrap="square">
            <a:spAutoFit/>
          </a:bodyPr>
          <a:lstStyle/>
          <a:p>
            <a:r>
              <a:rPr lang="zh-CN" altLang="en-US" sz="2800" dirty="0">
                <a:latin typeface="华文新魏" panose="02010800040101010101" pitchFamily="2" charset="-122"/>
                <a:ea typeface="华文新魏" panose="02010800040101010101" pitchFamily="2" charset="-122"/>
              </a:rPr>
              <a:t>起草单位：中国物流与采购联合会、国家电网、招商局、中国航空集团、北京首创、内蒙古蒙牛乳业等</a:t>
            </a:r>
            <a:endParaRPr lang="en-US" altLang="zh-CN" sz="28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6195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EAEE005-70B1-4B8E-8D6B-1648FF5CA5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750" y="1128022"/>
            <a:ext cx="11279079" cy="537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1">
            <a:extLst>
              <a:ext uri="{FF2B5EF4-FFF2-40B4-BE49-F238E27FC236}">
                <a16:creationId xmlns:a16="http://schemas.microsoft.com/office/drawing/2014/main" id="{0E1A67BD-8B8A-48E6-BD6F-706FB0EEB0C4}"/>
              </a:ext>
            </a:extLst>
          </p:cNvPr>
          <p:cNvSpPr txBox="1">
            <a:spLocks/>
          </p:cNvSpPr>
          <p:nvPr/>
        </p:nvSpPr>
        <p:spPr>
          <a:xfrm>
            <a:off x="0" y="0"/>
            <a:ext cx="9601200" cy="8543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九种采购方式</a:t>
            </a:r>
          </a:p>
        </p:txBody>
      </p:sp>
    </p:spTree>
    <p:extLst>
      <p:ext uri="{BB962C8B-B14F-4D97-AF65-F5344CB8AC3E}">
        <p14:creationId xmlns:p14="http://schemas.microsoft.com/office/powerpoint/2010/main" val="33626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1974B04-2E2E-425B-AF39-1FB54C236026}"/>
              </a:ext>
            </a:extLst>
          </p:cNvPr>
          <p:cNvGrpSpPr/>
          <p:nvPr/>
        </p:nvGrpSpPr>
        <p:grpSpPr>
          <a:xfrm>
            <a:off x="1674586" y="1151987"/>
            <a:ext cx="8842828" cy="4554026"/>
            <a:chOff x="1836058" y="755649"/>
            <a:chExt cx="8842828" cy="4554026"/>
          </a:xfrm>
        </p:grpSpPr>
        <p:sp>
          <p:nvSpPr>
            <p:cNvPr id="4" name="任意多边形: 形状 3">
              <a:extLst>
                <a:ext uri="{FF2B5EF4-FFF2-40B4-BE49-F238E27FC236}">
                  <a16:creationId xmlns:a16="http://schemas.microsoft.com/office/drawing/2014/main" id="{8BB7754C-4FAF-46D1-87B6-E196524633B1}"/>
                </a:ext>
              </a:extLst>
            </p:cNvPr>
            <p:cNvSpPr/>
            <p:nvPr/>
          </p:nvSpPr>
          <p:spPr>
            <a:xfrm>
              <a:off x="1836058" y="755649"/>
              <a:ext cx="857727" cy="1225326"/>
            </a:xfrm>
            <a:custGeom>
              <a:avLst/>
              <a:gdLst>
                <a:gd name="connsiteX0" fmla="*/ 0 w 1225325"/>
                <a:gd name="connsiteY0" fmla="*/ 0 h 857727"/>
                <a:gd name="connsiteX1" fmla="*/ 796462 w 1225325"/>
                <a:gd name="connsiteY1" fmla="*/ 0 h 857727"/>
                <a:gd name="connsiteX2" fmla="*/ 1225325 w 1225325"/>
                <a:gd name="connsiteY2" fmla="*/ 428864 h 857727"/>
                <a:gd name="connsiteX3" fmla="*/ 796462 w 1225325"/>
                <a:gd name="connsiteY3" fmla="*/ 857727 h 857727"/>
                <a:gd name="connsiteX4" fmla="*/ 0 w 1225325"/>
                <a:gd name="connsiteY4" fmla="*/ 857727 h 857727"/>
                <a:gd name="connsiteX5" fmla="*/ 428864 w 1225325"/>
                <a:gd name="connsiteY5" fmla="*/ 428864 h 857727"/>
                <a:gd name="connsiteX6" fmla="*/ 0 w 1225325"/>
                <a:gd name="connsiteY6" fmla="*/ 0 h 85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325" h="857727">
                  <a:moveTo>
                    <a:pt x="1225324" y="0"/>
                  </a:moveTo>
                  <a:lnTo>
                    <a:pt x="1225324" y="557523"/>
                  </a:lnTo>
                  <a:lnTo>
                    <a:pt x="612662" y="857727"/>
                  </a:lnTo>
                  <a:lnTo>
                    <a:pt x="1" y="557523"/>
                  </a:lnTo>
                  <a:lnTo>
                    <a:pt x="1" y="0"/>
                  </a:lnTo>
                  <a:lnTo>
                    <a:pt x="612662" y="300205"/>
                  </a:lnTo>
                  <a:lnTo>
                    <a:pt x="122532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440295" rIns="11429" bIns="44029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华文新魏" panose="02010800040101010101" pitchFamily="2" charset="-122"/>
                  <a:ea typeface="华文新魏" panose="02010800040101010101" pitchFamily="2" charset="-122"/>
                </a:rPr>
                <a:t>谈判采购</a:t>
              </a:r>
            </a:p>
          </p:txBody>
        </p:sp>
        <p:sp>
          <p:nvSpPr>
            <p:cNvPr id="5" name="任意多边形: 形状 4">
              <a:extLst>
                <a:ext uri="{FF2B5EF4-FFF2-40B4-BE49-F238E27FC236}">
                  <a16:creationId xmlns:a16="http://schemas.microsoft.com/office/drawing/2014/main" id="{1221EB52-8243-4FB2-A2AC-CC8468B24CA9}"/>
                </a:ext>
              </a:extLst>
            </p:cNvPr>
            <p:cNvSpPr/>
            <p:nvPr/>
          </p:nvSpPr>
          <p:spPr>
            <a:xfrm>
              <a:off x="2693784" y="755651"/>
              <a:ext cx="7985102" cy="796881"/>
            </a:xfrm>
            <a:custGeom>
              <a:avLst/>
              <a:gdLst>
                <a:gd name="connsiteX0" fmla="*/ 132816 w 796880"/>
                <a:gd name="connsiteY0" fmla="*/ 0 h 7985101"/>
                <a:gd name="connsiteX1" fmla="*/ 664064 w 796880"/>
                <a:gd name="connsiteY1" fmla="*/ 0 h 7985101"/>
                <a:gd name="connsiteX2" fmla="*/ 796880 w 796880"/>
                <a:gd name="connsiteY2" fmla="*/ 132816 h 7985101"/>
                <a:gd name="connsiteX3" fmla="*/ 796880 w 796880"/>
                <a:gd name="connsiteY3" fmla="*/ 7985101 h 7985101"/>
                <a:gd name="connsiteX4" fmla="*/ 796880 w 796880"/>
                <a:gd name="connsiteY4" fmla="*/ 7985101 h 7985101"/>
                <a:gd name="connsiteX5" fmla="*/ 0 w 796880"/>
                <a:gd name="connsiteY5" fmla="*/ 7985101 h 7985101"/>
                <a:gd name="connsiteX6" fmla="*/ 0 w 796880"/>
                <a:gd name="connsiteY6" fmla="*/ 7985101 h 7985101"/>
                <a:gd name="connsiteX7" fmla="*/ 0 w 796880"/>
                <a:gd name="connsiteY7" fmla="*/ 132816 h 7985101"/>
                <a:gd name="connsiteX8" fmla="*/ 132816 w 796880"/>
                <a:gd name="connsiteY8" fmla="*/ 0 h 798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880" h="7985101">
                  <a:moveTo>
                    <a:pt x="796880" y="1330880"/>
                  </a:moveTo>
                  <a:lnTo>
                    <a:pt x="796880" y="6654221"/>
                  </a:lnTo>
                  <a:cubicBezTo>
                    <a:pt x="796880" y="7389240"/>
                    <a:pt x="790946" y="7985096"/>
                    <a:pt x="783625" y="7985096"/>
                  </a:cubicBezTo>
                  <a:lnTo>
                    <a:pt x="0" y="7985096"/>
                  </a:lnTo>
                  <a:lnTo>
                    <a:pt x="0" y="7985096"/>
                  </a:lnTo>
                  <a:lnTo>
                    <a:pt x="0" y="5"/>
                  </a:lnTo>
                  <a:lnTo>
                    <a:pt x="0" y="5"/>
                  </a:lnTo>
                  <a:lnTo>
                    <a:pt x="783625" y="5"/>
                  </a:lnTo>
                  <a:cubicBezTo>
                    <a:pt x="790946" y="5"/>
                    <a:pt x="796880" y="595861"/>
                    <a:pt x="796880" y="133088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47790" rIns="47790" bIns="47791"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采购人</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不能准确</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提</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出采购</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项</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目需</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求</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及其技</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术</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要求</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1400" kern="120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需</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要与供应商进行谈判后研究</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确</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定的；采购需求明确，</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但</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有多种</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实</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施方</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案</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可供选</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择</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，采</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购</a:t>
              </a:r>
              <a:r>
                <a:rPr lang="zh-CN" altLang="en-US" sz="1400" kern="120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人</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需要与供应商谈判从而优化</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确定</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实</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施方</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案</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的；采购项目市场供应</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竞</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争</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不充</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分</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，已</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知</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潜在供</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应</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商比较少，或已通过公告邀请方式</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验</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证有</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效</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响应</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的</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供应商</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不</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足三家的。</a:t>
              </a:r>
              <a:endParaRPr lang="zh-CN" altLang="en-US" sz="1400" kern="1200" dirty="0">
                <a:latin typeface="华文新魏" panose="02010800040101010101" pitchFamily="2" charset="-122"/>
                <a:ea typeface="华文新魏" panose="02010800040101010101" pitchFamily="2" charset="-122"/>
              </a:endParaRPr>
            </a:p>
          </p:txBody>
        </p:sp>
        <p:sp>
          <p:nvSpPr>
            <p:cNvPr id="6" name="任意多边形: 形状 5">
              <a:extLst>
                <a:ext uri="{FF2B5EF4-FFF2-40B4-BE49-F238E27FC236}">
                  <a16:creationId xmlns:a16="http://schemas.microsoft.com/office/drawing/2014/main" id="{1FC51ABF-9FBA-4D1B-B524-0562C639FF30}"/>
                </a:ext>
              </a:extLst>
            </p:cNvPr>
            <p:cNvSpPr/>
            <p:nvPr/>
          </p:nvSpPr>
          <p:spPr>
            <a:xfrm>
              <a:off x="1836058" y="1865217"/>
              <a:ext cx="857727" cy="1225325"/>
            </a:xfrm>
            <a:custGeom>
              <a:avLst/>
              <a:gdLst>
                <a:gd name="connsiteX0" fmla="*/ 0 w 1225325"/>
                <a:gd name="connsiteY0" fmla="*/ 0 h 857727"/>
                <a:gd name="connsiteX1" fmla="*/ 796462 w 1225325"/>
                <a:gd name="connsiteY1" fmla="*/ 0 h 857727"/>
                <a:gd name="connsiteX2" fmla="*/ 1225325 w 1225325"/>
                <a:gd name="connsiteY2" fmla="*/ 428864 h 857727"/>
                <a:gd name="connsiteX3" fmla="*/ 796462 w 1225325"/>
                <a:gd name="connsiteY3" fmla="*/ 857727 h 857727"/>
                <a:gd name="connsiteX4" fmla="*/ 0 w 1225325"/>
                <a:gd name="connsiteY4" fmla="*/ 857727 h 857727"/>
                <a:gd name="connsiteX5" fmla="*/ 428864 w 1225325"/>
                <a:gd name="connsiteY5" fmla="*/ 428864 h 857727"/>
                <a:gd name="connsiteX6" fmla="*/ 0 w 1225325"/>
                <a:gd name="connsiteY6" fmla="*/ 0 h 85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325" h="857727">
                  <a:moveTo>
                    <a:pt x="1225324" y="0"/>
                  </a:moveTo>
                  <a:lnTo>
                    <a:pt x="1225324" y="557523"/>
                  </a:lnTo>
                  <a:lnTo>
                    <a:pt x="612662" y="857727"/>
                  </a:lnTo>
                  <a:lnTo>
                    <a:pt x="1" y="557523"/>
                  </a:lnTo>
                  <a:lnTo>
                    <a:pt x="1" y="0"/>
                  </a:lnTo>
                  <a:lnTo>
                    <a:pt x="612662" y="300205"/>
                  </a:lnTo>
                  <a:lnTo>
                    <a:pt x="122532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440294" rIns="11429" bIns="44029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华文新魏" panose="02010800040101010101" pitchFamily="2" charset="-122"/>
                  <a:ea typeface="华文新魏" panose="02010800040101010101" pitchFamily="2" charset="-122"/>
                </a:rPr>
                <a:t>询比采购</a:t>
              </a:r>
            </a:p>
          </p:txBody>
        </p:sp>
        <p:sp>
          <p:nvSpPr>
            <p:cNvPr id="7" name="任意多边形: 形状 6">
              <a:extLst>
                <a:ext uri="{FF2B5EF4-FFF2-40B4-BE49-F238E27FC236}">
                  <a16:creationId xmlns:a16="http://schemas.microsoft.com/office/drawing/2014/main" id="{938E53D4-0819-4FDA-9832-9236B4C59193}"/>
                </a:ext>
              </a:extLst>
            </p:cNvPr>
            <p:cNvSpPr/>
            <p:nvPr/>
          </p:nvSpPr>
          <p:spPr>
            <a:xfrm>
              <a:off x="2693784" y="1865218"/>
              <a:ext cx="7985101" cy="796461"/>
            </a:xfrm>
            <a:custGeom>
              <a:avLst/>
              <a:gdLst>
                <a:gd name="connsiteX0" fmla="*/ 132746 w 796461"/>
                <a:gd name="connsiteY0" fmla="*/ 0 h 7985101"/>
                <a:gd name="connsiteX1" fmla="*/ 663715 w 796461"/>
                <a:gd name="connsiteY1" fmla="*/ 0 h 7985101"/>
                <a:gd name="connsiteX2" fmla="*/ 796461 w 796461"/>
                <a:gd name="connsiteY2" fmla="*/ 132746 h 7985101"/>
                <a:gd name="connsiteX3" fmla="*/ 796461 w 796461"/>
                <a:gd name="connsiteY3" fmla="*/ 7985101 h 7985101"/>
                <a:gd name="connsiteX4" fmla="*/ 796461 w 796461"/>
                <a:gd name="connsiteY4" fmla="*/ 7985101 h 7985101"/>
                <a:gd name="connsiteX5" fmla="*/ 0 w 796461"/>
                <a:gd name="connsiteY5" fmla="*/ 7985101 h 7985101"/>
                <a:gd name="connsiteX6" fmla="*/ 0 w 796461"/>
                <a:gd name="connsiteY6" fmla="*/ 7985101 h 7985101"/>
                <a:gd name="connsiteX7" fmla="*/ 0 w 796461"/>
                <a:gd name="connsiteY7" fmla="*/ 132746 h 7985101"/>
                <a:gd name="connsiteX8" fmla="*/ 132746 w 796461"/>
                <a:gd name="connsiteY8" fmla="*/ 0 h 798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461" h="7985101">
                  <a:moveTo>
                    <a:pt x="796461" y="1330875"/>
                  </a:moveTo>
                  <a:lnTo>
                    <a:pt x="796461" y="6654226"/>
                  </a:lnTo>
                  <a:cubicBezTo>
                    <a:pt x="796461" y="7389252"/>
                    <a:pt x="790533" y="7985101"/>
                    <a:pt x="783220" y="7985101"/>
                  </a:cubicBezTo>
                  <a:lnTo>
                    <a:pt x="0" y="7985101"/>
                  </a:lnTo>
                  <a:lnTo>
                    <a:pt x="0" y="7985101"/>
                  </a:lnTo>
                  <a:lnTo>
                    <a:pt x="0" y="0"/>
                  </a:lnTo>
                  <a:lnTo>
                    <a:pt x="0" y="0"/>
                  </a:lnTo>
                  <a:lnTo>
                    <a:pt x="783220" y="0"/>
                  </a:lnTo>
                  <a:cubicBezTo>
                    <a:pt x="790533" y="0"/>
                    <a:pt x="796461" y="595849"/>
                    <a:pt x="796461" y="133087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47770" rIns="47770" bIns="477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采购人组建的评审小组对响</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应</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采购</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的</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供应</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商</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按照采</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购</a:t>
              </a:r>
              <a:r>
                <a:rPr lang="zh-CN" altLang="en-US" sz="1400" kern="120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文</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件规定的规则和时间</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一次递</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交</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的响</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应</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文件</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进</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行评审</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采购人根据评审小组的评审结果，</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确</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定成</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交</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供应</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商</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的采购</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方</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式。</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询比采购通常适用于采购人可</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准</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确提出</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采</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购项</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目</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需求和技术要求、市场竞争充分的采</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购</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项目。</a:t>
              </a:r>
              <a:endParaRPr lang="zh-CN" altLang="en-US" sz="1400" kern="1200" dirty="0">
                <a:latin typeface="华文新魏" panose="02010800040101010101" pitchFamily="2" charset="-122"/>
                <a:ea typeface="华文新魏" panose="02010800040101010101" pitchFamily="2" charset="-122"/>
              </a:endParaRPr>
            </a:p>
          </p:txBody>
        </p:sp>
        <p:sp>
          <p:nvSpPr>
            <p:cNvPr id="8" name="任意多边形: 形状 7">
              <a:extLst>
                <a:ext uri="{FF2B5EF4-FFF2-40B4-BE49-F238E27FC236}">
                  <a16:creationId xmlns:a16="http://schemas.microsoft.com/office/drawing/2014/main" id="{D92B62E8-0A1B-4CA8-9DA4-B7BCAB7D62EC}"/>
                </a:ext>
              </a:extLst>
            </p:cNvPr>
            <p:cNvSpPr/>
            <p:nvPr/>
          </p:nvSpPr>
          <p:spPr>
            <a:xfrm>
              <a:off x="1836058" y="2974784"/>
              <a:ext cx="857727" cy="1225325"/>
            </a:xfrm>
            <a:custGeom>
              <a:avLst/>
              <a:gdLst>
                <a:gd name="connsiteX0" fmla="*/ 0 w 1225325"/>
                <a:gd name="connsiteY0" fmla="*/ 0 h 857727"/>
                <a:gd name="connsiteX1" fmla="*/ 796462 w 1225325"/>
                <a:gd name="connsiteY1" fmla="*/ 0 h 857727"/>
                <a:gd name="connsiteX2" fmla="*/ 1225325 w 1225325"/>
                <a:gd name="connsiteY2" fmla="*/ 428864 h 857727"/>
                <a:gd name="connsiteX3" fmla="*/ 796462 w 1225325"/>
                <a:gd name="connsiteY3" fmla="*/ 857727 h 857727"/>
                <a:gd name="connsiteX4" fmla="*/ 0 w 1225325"/>
                <a:gd name="connsiteY4" fmla="*/ 857727 h 857727"/>
                <a:gd name="connsiteX5" fmla="*/ 428864 w 1225325"/>
                <a:gd name="connsiteY5" fmla="*/ 428864 h 857727"/>
                <a:gd name="connsiteX6" fmla="*/ 0 w 1225325"/>
                <a:gd name="connsiteY6" fmla="*/ 0 h 85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325" h="857727">
                  <a:moveTo>
                    <a:pt x="1225324" y="0"/>
                  </a:moveTo>
                  <a:lnTo>
                    <a:pt x="1225324" y="557523"/>
                  </a:lnTo>
                  <a:lnTo>
                    <a:pt x="612662" y="857727"/>
                  </a:lnTo>
                  <a:lnTo>
                    <a:pt x="1" y="557523"/>
                  </a:lnTo>
                  <a:lnTo>
                    <a:pt x="1" y="0"/>
                  </a:lnTo>
                  <a:lnTo>
                    <a:pt x="612662" y="300205"/>
                  </a:lnTo>
                  <a:lnTo>
                    <a:pt x="122532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440294" rIns="11429" bIns="44029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华文新魏" panose="02010800040101010101" pitchFamily="2" charset="-122"/>
                  <a:ea typeface="华文新魏" panose="02010800040101010101" pitchFamily="2" charset="-122"/>
                </a:rPr>
                <a:t>竞价采购</a:t>
              </a:r>
            </a:p>
          </p:txBody>
        </p:sp>
        <p:sp>
          <p:nvSpPr>
            <p:cNvPr id="9" name="任意多边形: 形状 8">
              <a:extLst>
                <a:ext uri="{FF2B5EF4-FFF2-40B4-BE49-F238E27FC236}">
                  <a16:creationId xmlns:a16="http://schemas.microsoft.com/office/drawing/2014/main" id="{E2214C0C-F922-4AEF-8603-8D38206ABFD2}"/>
                </a:ext>
              </a:extLst>
            </p:cNvPr>
            <p:cNvSpPr/>
            <p:nvPr/>
          </p:nvSpPr>
          <p:spPr>
            <a:xfrm>
              <a:off x="2693784" y="2974785"/>
              <a:ext cx="7985101" cy="796461"/>
            </a:xfrm>
            <a:custGeom>
              <a:avLst/>
              <a:gdLst>
                <a:gd name="connsiteX0" fmla="*/ 132746 w 796461"/>
                <a:gd name="connsiteY0" fmla="*/ 0 h 7985101"/>
                <a:gd name="connsiteX1" fmla="*/ 663715 w 796461"/>
                <a:gd name="connsiteY1" fmla="*/ 0 h 7985101"/>
                <a:gd name="connsiteX2" fmla="*/ 796461 w 796461"/>
                <a:gd name="connsiteY2" fmla="*/ 132746 h 7985101"/>
                <a:gd name="connsiteX3" fmla="*/ 796461 w 796461"/>
                <a:gd name="connsiteY3" fmla="*/ 7985101 h 7985101"/>
                <a:gd name="connsiteX4" fmla="*/ 796461 w 796461"/>
                <a:gd name="connsiteY4" fmla="*/ 7985101 h 7985101"/>
                <a:gd name="connsiteX5" fmla="*/ 0 w 796461"/>
                <a:gd name="connsiteY5" fmla="*/ 7985101 h 7985101"/>
                <a:gd name="connsiteX6" fmla="*/ 0 w 796461"/>
                <a:gd name="connsiteY6" fmla="*/ 7985101 h 7985101"/>
                <a:gd name="connsiteX7" fmla="*/ 0 w 796461"/>
                <a:gd name="connsiteY7" fmla="*/ 132746 h 7985101"/>
                <a:gd name="connsiteX8" fmla="*/ 132746 w 796461"/>
                <a:gd name="connsiteY8" fmla="*/ 0 h 798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461" h="7985101">
                  <a:moveTo>
                    <a:pt x="796461" y="1330875"/>
                  </a:moveTo>
                  <a:lnTo>
                    <a:pt x="796461" y="6654226"/>
                  </a:lnTo>
                  <a:cubicBezTo>
                    <a:pt x="796461" y="7389252"/>
                    <a:pt x="790533" y="7985101"/>
                    <a:pt x="783220" y="7985101"/>
                  </a:cubicBezTo>
                  <a:lnTo>
                    <a:pt x="0" y="7985101"/>
                  </a:lnTo>
                  <a:lnTo>
                    <a:pt x="0" y="7985101"/>
                  </a:lnTo>
                  <a:lnTo>
                    <a:pt x="0" y="0"/>
                  </a:lnTo>
                  <a:lnTo>
                    <a:pt x="0" y="0"/>
                  </a:lnTo>
                  <a:lnTo>
                    <a:pt x="783220" y="0"/>
                  </a:lnTo>
                  <a:cubicBezTo>
                    <a:pt x="790533" y="0"/>
                    <a:pt x="796461" y="595849"/>
                    <a:pt x="796461" y="133087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47770" rIns="47770" bIns="477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采购人对响应采购的供应商</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按</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照采</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购</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文件</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规</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定的规</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则</a:t>
              </a:r>
              <a:r>
                <a:rPr lang="zh-CN" altLang="en-US" sz="1400" b="1" kern="120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和</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时限多次提交的竞争性报价</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进</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行评</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价</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排</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序</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并确定</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成</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交供应商的采购方式。竞价采购通常适用于技术参</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数</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明确</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完整</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规格标</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准</a:t>
              </a:r>
              <a:r>
                <a:rPr lang="zh-CN" altLang="en-US" sz="1400" kern="120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基</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本统一、通用，市场竞争比</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较</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充分</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的</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采购</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项</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目，</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且</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通</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常在电子竞价平台上在线进行。</a:t>
              </a:r>
              <a:endParaRPr lang="zh-CN" altLang="en-US" sz="1400" kern="1200" dirty="0">
                <a:latin typeface="华文新魏" panose="02010800040101010101" pitchFamily="2" charset="-122"/>
                <a:ea typeface="华文新魏" panose="02010800040101010101" pitchFamily="2" charset="-122"/>
              </a:endParaRPr>
            </a:p>
            <a:p>
              <a:pPr marL="57150" lvl="1" indent="-57150" algn="l" defTabSz="488950">
                <a:lnSpc>
                  <a:spcPct val="90000"/>
                </a:lnSpc>
                <a:spcBef>
                  <a:spcPct val="0"/>
                </a:spcBef>
                <a:spcAft>
                  <a:spcPct val="15000"/>
                </a:spcAft>
                <a:buChar char="•"/>
              </a:pPr>
              <a:endParaRPr lang="zh-CN" altLang="en-US" sz="1100" kern="1200" dirty="0">
                <a:latin typeface="华文新魏" panose="02010800040101010101" pitchFamily="2" charset="-122"/>
                <a:ea typeface="华文新魏" panose="02010800040101010101" pitchFamily="2" charset="-122"/>
              </a:endParaRPr>
            </a:p>
          </p:txBody>
        </p:sp>
        <p:sp>
          <p:nvSpPr>
            <p:cNvPr id="10" name="任意多边形: 形状 9">
              <a:extLst>
                <a:ext uri="{FF2B5EF4-FFF2-40B4-BE49-F238E27FC236}">
                  <a16:creationId xmlns:a16="http://schemas.microsoft.com/office/drawing/2014/main" id="{850F0ED3-18E9-4A55-A9C9-9620CA8940D7}"/>
                </a:ext>
              </a:extLst>
            </p:cNvPr>
            <p:cNvSpPr/>
            <p:nvPr/>
          </p:nvSpPr>
          <p:spPr>
            <a:xfrm>
              <a:off x="1836058" y="4084350"/>
              <a:ext cx="857727" cy="1225325"/>
            </a:xfrm>
            <a:custGeom>
              <a:avLst/>
              <a:gdLst>
                <a:gd name="connsiteX0" fmla="*/ 0 w 1225325"/>
                <a:gd name="connsiteY0" fmla="*/ 0 h 857727"/>
                <a:gd name="connsiteX1" fmla="*/ 796462 w 1225325"/>
                <a:gd name="connsiteY1" fmla="*/ 0 h 857727"/>
                <a:gd name="connsiteX2" fmla="*/ 1225325 w 1225325"/>
                <a:gd name="connsiteY2" fmla="*/ 428864 h 857727"/>
                <a:gd name="connsiteX3" fmla="*/ 796462 w 1225325"/>
                <a:gd name="connsiteY3" fmla="*/ 857727 h 857727"/>
                <a:gd name="connsiteX4" fmla="*/ 0 w 1225325"/>
                <a:gd name="connsiteY4" fmla="*/ 857727 h 857727"/>
                <a:gd name="connsiteX5" fmla="*/ 428864 w 1225325"/>
                <a:gd name="connsiteY5" fmla="*/ 428864 h 857727"/>
                <a:gd name="connsiteX6" fmla="*/ 0 w 1225325"/>
                <a:gd name="connsiteY6" fmla="*/ 0 h 85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325" h="857727">
                  <a:moveTo>
                    <a:pt x="1225324" y="0"/>
                  </a:moveTo>
                  <a:lnTo>
                    <a:pt x="1225324" y="557523"/>
                  </a:lnTo>
                  <a:lnTo>
                    <a:pt x="612662" y="857727"/>
                  </a:lnTo>
                  <a:lnTo>
                    <a:pt x="1" y="557523"/>
                  </a:lnTo>
                  <a:lnTo>
                    <a:pt x="1" y="0"/>
                  </a:lnTo>
                  <a:lnTo>
                    <a:pt x="612662" y="300205"/>
                  </a:lnTo>
                  <a:lnTo>
                    <a:pt x="122532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440294" rIns="11429" bIns="44029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华文新魏" panose="02010800040101010101" pitchFamily="2" charset="-122"/>
                  <a:ea typeface="华文新魏" panose="02010800040101010101" pitchFamily="2" charset="-122"/>
                </a:rPr>
                <a:t>直接采购</a:t>
              </a:r>
            </a:p>
          </p:txBody>
        </p:sp>
        <p:sp>
          <p:nvSpPr>
            <p:cNvPr id="11" name="任意多边形: 形状 10">
              <a:extLst>
                <a:ext uri="{FF2B5EF4-FFF2-40B4-BE49-F238E27FC236}">
                  <a16:creationId xmlns:a16="http://schemas.microsoft.com/office/drawing/2014/main" id="{ABA40DE4-5858-4FC9-96F8-8375908E066C}"/>
                </a:ext>
              </a:extLst>
            </p:cNvPr>
            <p:cNvSpPr/>
            <p:nvPr/>
          </p:nvSpPr>
          <p:spPr>
            <a:xfrm>
              <a:off x="2693784" y="4084352"/>
              <a:ext cx="7985101" cy="796462"/>
            </a:xfrm>
            <a:custGeom>
              <a:avLst/>
              <a:gdLst>
                <a:gd name="connsiteX0" fmla="*/ 132746 w 796461"/>
                <a:gd name="connsiteY0" fmla="*/ 0 h 7985101"/>
                <a:gd name="connsiteX1" fmla="*/ 663715 w 796461"/>
                <a:gd name="connsiteY1" fmla="*/ 0 h 7985101"/>
                <a:gd name="connsiteX2" fmla="*/ 796461 w 796461"/>
                <a:gd name="connsiteY2" fmla="*/ 132746 h 7985101"/>
                <a:gd name="connsiteX3" fmla="*/ 796461 w 796461"/>
                <a:gd name="connsiteY3" fmla="*/ 7985101 h 7985101"/>
                <a:gd name="connsiteX4" fmla="*/ 796461 w 796461"/>
                <a:gd name="connsiteY4" fmla="*/ 7985101 h 7985101"/>
                <a:gd name="connsiteX5" fmla="*/ 0 w 796461"/>
                <a:gd name="connsiteY5" fmla="*/ 7985101 h 7985101"/>
                <a:gd name="connsiteX6" fmla="*/ 0 w 796461"/>
                <a:gd name="connsiteY6" fmla="*/ 7985101 h 7985101"/>
                <a:gd name="connsiteX7" fmla="*/ 0 w 796461"/>
                <a:gd name="connsiteY7" fmla="*/ 132746 h 7985101"/>
                <a:gd name="connsiteX8" fmla="*/ 132746 w 796461"/>
                <a:gd name="connsiteY8" fmla="*/ 0 h 798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461" h="7985101">
                  <a:moveTo>
                    <a:pt x="796461" y="1330875"/>
                  </a:moveTo>
                  <a:lnTo>
                    <a:pt x="796461" y="6654226"/>
                  </a:lnTo>
                  <a:cubicBezTo>
                    <a:pt x="796461" y="7389252"/>
                    <a:pt x="790533" y="7985101"/>
                    <a:pt x="783220" y="7985101"/>
                  </a:cubicBezTo>
                  <a:lnTo>
                    <a:pt x="0" y="7985101"/>
                  </a:lnTo>
                  <a:lnTo>
                    <a:pt x="0" y="7985101"/>
                  </a:lnTo>
                  <a:lnTo>
                    <a:pt x="0" y="0"/>
                  </a:lnTo>
                  <a:lnTo>
                    <a:pt x="0" y="0"/>
                  </a:lnTo>
                  <a:lnTo>
                    <a:pt x="783220" y="0"/>
                  </a:lnTo>
                  <a:cubicBezTo>
                    <a:pt x="790533" y="0"/>
                    <a:pt x="796461" y="595849"/>
                    <a:pt x="796461" y="133087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47770" rIns="47770" bIns="47771"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采购人组建的谈判小组与</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一</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家</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供应</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商</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进行</a:t>
              </a:r>
              <a:r>
                <a:rPr lang="zh-CN" altLang="en-US" sz="1400" b="1" kern="1200"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谈</a:t>
              </a:r>
              <a:r>
                <a:rPr lang="zh-CN" altLang="en-US" sz="1400" b="1" kern="1200" spc="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判</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，并</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根</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据谈判结果直接签订合同的采购</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方</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式。</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此</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种采</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购</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方式要</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求</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采购人或采购代理机构在采购项目</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需</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求的</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技</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术、</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经</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济等方</a:t>
              </a:r>
              <a:r>
                <a:rPr lang="zh-CN" altLang="en-US" sz="1400" kern="1200" spc="-5"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面</a:t>
              </a:r>
              <a:r>
                <a:rPr lang="zh-CN" altLang="en-US" sz="1400" kern="1200" spc="0" dirty="0">
                  <a:solidFill>
                    <a:schemeClr val="tx1"/>
                  </a:solidFill>
                  <a:latin typeface="华文新魏" panose="02010800040101010101" pitchFamily="2" charset="-122"/>
                  <a:ea typeface="华文新魏" panose="02010800040101010101" pitchFamily="2" charset="-122"/>
                  <a:cs typeface="宋体" panose="02010600030101010101" pitchFamily="2" charset="-122"/>
                </a:rPr>
                <a:t>具有物有所值综合评价能力。</a:t>
              </a:r>
              <a:endParaRPr lang="zh-CN" altLang="en-US" sz="1400" kern="1200" dirty="0">
                <a:latin typeface="华文新魏" panose="02010800040101010101" pitchFamily="2" charset="-122"/>
                <a:ea typeface="华文新魏" panose="02010800040101010101" pitchFamily="2" charset="-122"/>
              </a:endParaRPr>
            </a:p>
            <a:p>
              <a:pPr marL="57150" lvl="1" indent="-57150" algn="l" defTabSz="488950">
                <a:lnSpc>
                  <a:spcPct val="90000"/>
                </a:lnSpc>
                <a:spcBef>
                  <a:spcPct val="0"/>
                </a:spcBef>
                <a:spcAft>
                  <a:spcPct val="15000"/>
                </a:spcAft>
                <a:buChar char="•"/>
              </a:pPr>
              <a:endParaRPr lang="zh-CN" altLang="en-US" sz="1100" kern="1200" dirty="0">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2284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5">
            <a:extLst>
              <a:ext uri="{FF2B5EF4-FFF2-40B4-BE49-F238E27FC236}">
                <a16:creationId xmlns:a16="http://schemas.microsoft.com/office/drawing/2014/main" id="{C6D8A421-8A69-4E04-A1D6-335E7589B14C}"/>
              </a:ext>
            </a:extLst>
          </p:cNvPr>
          <p:cNvGraphicFramePr>
            <a:graphicFrameLocks noGrp="1"/>
          </p:cNvGraphicFramePr>
          <p:nvPr/>
        </p:nvGraphicFramePr>
        <p:xfrm>
          <a:off x="958624" y="1321403"/>
          <a:ext cx="10797948" cy="4688584"/>
        </p:xfrm>
        <a:graphic>
          <a:graphicData uri="http://schemas.openxmlformats.org/drawingml/2006/table">
            <a:tbl>
              <a:tblPr firstRow="1" bandRow="1">
                <a:tableStyleId>{2D5ABB26-0587-4C30-8999-92F81FD0307C}</a:tableStyleId>
              </a:tblPr>
              <a:tblGrid>
                <a:gridCol w="1542693">
                  <a:extLst>
                    <a:ext uri="{9D8B030D-6E8A-4147-A177-3AD203B41FA5}">
                      <a16:colId xmlns:a16="http://schemas.microsoft.com/office/drawing/2014/main" val="20000"/>
                    </a:ext>
                  </a:extLst>
                </a:gridCol>
                <a:gridCol w="1406654">
                  <a:extLst>
                    <a:ext uri="{9D8B030D-6E8A-4147-A177-3AD203B41FA5}">
                      <a16:colId xmlns:a16="http://schemas.microsoft.com/office/drawing/2014/main" val="20001"/>
                    </a:ext>
                  </a:extLst>
                </a:gridCol>
                <a:gridCol w="1420527">
                  <a:extLst>
                    <a:ext uri="{9D8B030D-6E8A-4147-A177-3AD203B41FA5}">
                      <a16:colId xmlns:a16="http://schemas.microsoft.com/office/drawing/2014/main" val="20002"/>
                    </a:ext>
                  </a:extLst>
                </a:gridCol>
                <a:gridCol w="1627473">
                  <a:extLst>
                    <a:ext uri="{9D8B030D-6E8A-4147-A177-3AD203B41FA5}">
                      <a16:colId xmlns:a16="http://schemas.microsoft.com/office/drawing/2014/main" val="20003"/>
                    </a:ext>
                  </a:extLst>
                </a:gridCol>
                <a:gridCol w="1745765">
                  <a:extLst>
                    <a:ext uri="{9D8B030D-6E8A-4147-A177-3AD203B41FA5}">
                      <a16:colId xmlns:a16="http://schemas.microsoft.com/office/drawing/2014/main" val="20004"/>
                    </a:ext>
                  </a:extLst>
                </a:gridCol>
                <a:gridCol w="1119508">
                  <a:extLst>
                    <a:ext uri="{9D8B030D-6E8A-4147-A177-3AD203B41FA5}">
                      <a16:colId xmlns:a16="http://schemas.microsoft.com/office/drawing/2014/main" val="20005"/>
                    </a:ext>
                  </a:extLst>
                </a:gridCol>
                <a:gridCol w="1935328">
                  <a:extLst>
                    <a:ext uri="{9D8B030D-6E8A-4147-A177-3AD203B41FA5}">
                      <a16:colId xmlns:a16="http://schemas.microsoft.com/office/drawing/2014/main" val="20006"/>
                    </a:ext>
                  </a:extLst>
                </a:gridCol>
              </a:tblGrid>
              <a:tr h="823701">
                <a:tc>
                  <a:txBody>
                    <a:bodyPr/>
                    <a:lstStyle/>
                    <a:p>
                      <a:pPr marL="320675" marR="300990">
                        <a:lnSpc>
                          <a:spcPct val="100000"/>
                        </a:lnSpc>
                        <a:spcBef>
                          <a:spcPts val="420"/>
                        </a:spcBef>
                      </a:pPr>
                      <a:r>
                        <a:rPr sz="2400" b="0" spc="5" dirty="0" err="1">
                          <a:solidFill>
                            <a:srgbClr val="FFFFFF"/>
                          </a:solidFill>
                          <a:latin typeface="华文新魏" panose="02010800040101010101" pitchFamily="2" charset="-122"/>
                          <a:ea typeface="华文新魏" panose="02010800040101010101" pitchFamily="2" charset="-122"/>
                          <a:cs typeface="宋体" panose="02010600030101010101" pitchFamily="2" charset="-122"/>
                        </a:rPr>
                        <a:t>采购</a:t>
                      </a:r>
                      <a:endParaRPr lang="en-US" sz="2400" b="0" spc="5" dirty="0">
                        <a:solidFill>
                          <a:srgbClr val="FFFFFF"/>
                        </a:solidFill>
                        <a:latin typeface="华文新魏" panose="02010800040101010101" pitchFamily="2" charset="-122"/>
                        <a:ea typeface="华文新魏" panose="02010800040101010101" pitchFamily="2" charset="-122"/>
                        <a:cs typeface="宋体" panose="02010600030101010101" pitchFamily="2" charset="-122"/>
                      </a:endParaRPr>
                    </a:p>
                    <a:p>
                      <a:pPr marL="320675" marR="300990">
                        <a:lnSpc>
                          <a:spcPct val="100000"/>
                        </a:lnSpc>
                        <a:spcBef>
                          <a:spcPts val="420"/>
                        </a:spcBef>
                      </a:pPr>
                      <a:r>
                        <a:rPr lang="zh-CN" altLang="en-US" sz="2400" b="0" spc="5" dirty="0">
                          <a:solidFill>
                            <a:srgbClr val="FFFFFF"/>
                          </a:solidFill>
                          <a:latin typeface="华文新魏" panose="02010800040101010101" pitchFamily="2" charset="-122"/>
                          <a:ea typeface="华文新魏" panose="02010800040101010101" pitchFamily="2" charset="-122"/>
                          <a:cs typeface="宋体" panose="02010600030101010101" pitchFamily="2" charset="-122"/>
                        </a:rPr>
                        <a:t>方</a:t>
                      </a:r>
                      <a:r>
                        <a:rPr sz="2400" b="0" spc="5" dirty="0">
                          <a:solidFill>
                            <a:srgbClr val="FFFFFF"/>
                          </a:solidFill>
                          <a:latin typeface="华文新魏" panose="02010800040101010101" pitchFamily="2" charset="-122"/>
                          <a:ea typeface="华文新魏" panose="02010800040101010101" pitchFamily="2" charset="-122"/>
                          <a:cs typeface="宋体" panose="02010600030101010101" pitchFamily="2" charset="-122"/>
                        </a:rPr>
                        <a:t>式</a:t>
                      </a:r>
                      <a:endParaRPr sz="2400" b="0" dirty="0">
                        <a:latin typeface="华文新魏" panose="02010800040101010101" pitchFamily="2" charset="-122"/>
                        <a:ea typeface="华文新魏" panose="02010800040101010101" pitchFamily="2" charset="-122"/>
                        <a:cs typeface="宋体" panose="02010600030101010101" pitchFamily="2" charset="-122"/>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0C2"/>
                    </a:solidFill>
                  </a:tcPr>
                </a:tc>
                <a:tc>
                  <a:txBody>
                    <a:bodyPr/>
                    <a:lstStyle/>
                    <a:p>
                      <a:pPr marL="321310" marR="300990">
                        <a:lnSpc>
                          <a:spcPct val="100000"/>
                        </a:lnSpc>
                        <a:spcBef>
                          <a:spcPts val="420"/>
                        </a:spcBef>
                      </a:pPr>
                      <a:r>
                        <a:rPr sz="2400" b="0" spc="5" dirty="0" err="1">
                          <a:solidFill>
                            <a:srgbClr val="FFFFFF"/>
                          </a:solidFill>
                          <a:latin typeface="华文新魏" panose="02010800040101010101" pitchFamily="2" charset="-122"/>
                          <a:ea typeface="华文新魏" panose="02010800040101010101" pitchFamily="2" charset="-122"/>
                          <a:cs typeface="宋体" panose="02010600030101010101" pitchFamily="2" charset="-122"/>
                        </a:rPr>
                        <a:t>博弈关系</a:t>
                      </a:r>
                      <a:endParaRPr sz="2400" b="0" dirty="0">
                        <a:latin typeface="华文新魏" panose="02010800040101010101" pitchFamily="2" charset="-122"/>
                        <a:ea typeface="华文新魏" panose="02010800040101010101" pitchFamily="2" charset="-122"/>
                        <a:cs typeface="宋体" panose="02010600030101010101" pitchFamily="2" charset="-122"/>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0C2"/>
                    </a:solidFill>
                  </a:tcPr>
                </a:tc>
                <a:tc>
                  <a:txBody>
                    <a:bodyPr/>
                    <a:lstStyle/>
                    <a:p>
                      <a:pPr marL="321310" marR="300355">
                        <a:lnSpc>
                          <a:spcPct val="100000"/>
                        </a:lnSpc>
                        <a:spcBef>
                          <a:spcPts val="420"/>
                        </a:spcBef>
                      </a:pPr>
                      <a:r>
                        <a:rPr sz="2400" b="0" spc="5" dirty="0" err="1">
                          <a:solidFill>
                            <a:srgbClr val="FFFFFF"/>
                          </a:solidFill>
                          <a:latin typeface="华文新魏" panose="02010800040101010101" pitchFamily="2" charset="-122"/>
                          <a:ea typeface="华文新魏" panose="02010800040101010101" pitchFamily="2" charset="-122"/>
                          <a:cs typeface="宋体" panose="02010600030101010101" pitchFamily="2" charset="-122"/>
                        </a:rPr>
                        <a:t>竞争</a:t>
                      </a:r>
                      <a:endParaRPr lang="en-US" sz="2400" b="0" spc="5" dirty="0">
                        <a:solidFill>
                          <a:srgbClr val="FFFFFF"/>
                        </a:solidFill>
                        <a:latin typeface="华文新魏" panose="02010800040101010101" pitchFamily="2" charset="-122"/>
                        <a:ea typeface="华文新魏" panose="02010800040101010101" pitchFamily="2" charset="-122"/>
                        <a:cs typeface="宋体" panose="02010600030101010101" pitchFamily="2" charset="-122"/>
                      </a:endParaRPr>
                    </a:p>
                    <a:p>
                      <a:pPr marL="321310" marR="300355">
                        <a:lnSpc>
                          <a:spcPct val="100000"/>
                        </a:lnSpc>
                        <a:spcBef>
                          <a:spcPts val="420"/>
                        </a:spcBef>
                      </a:pPr>
                      <a:r>
                        <a:rPr lang="zh-CN" altLang="en-US" sz="2400" b="0" spc="5" dirty="0">
                          <a:solidFill>
                            <a:srgbClr val="FFFFFF"/>
                          </a:solidFill>
                          <a:latin typeface="华文新魏" panose="02010800040101010101" pitchFamily="2" charset="-122"/>
                          <a:ea typeface="华文新魏" panose="02010800040101010101" pitchFamily="2" charset="-122"/>
                          <a:cs typeface="宋体" panose="02010600030101010101" pitchFamily="2" charset="-122"/>
                        </a:rPr>
                        <a:t>强</a:t>
                      </a:r>
                      <a:r>
                        <a:rPr sz="2400" b="0" spc="5" dirty="0">
                          <a:solidFill>
                            <a:srgbClr val="FFFFFF"/>
                          </a:solidFill>
                          <a:latin typeface="华文新魏" panose="02010800040101010101" pitchFamily="2" charset="-122"/>
                          <a:ea typeface="华文新魏" panose="02010800040101010101" pitchFamily="2" charset="-122"/>
                          <a:cs typeface="宋体" panose="02010600030101010101" pitchFamily="2" charset="-122"/>
                        </a:rPr>
                        <a:t>度</a:t>
                      </a:r>
                      <a:endParaRPr sz="2400" b="0" dirty="0">
                        <a:latin typeface="华文新魏" panose="02010800040101010101" pitchFamily="2" charset="-122"/>
                        <a:ea typeface="华文新魏" panose="02010800040101010101" pitchFamily="2" charset="-122"/>
                        <a:cs typeface="宋体" panose="02010600030101010101" pitchFamily="2" charset="-122"/>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0C2"/>
                    </a:solidFill>
                  </a:tcPr>
                </a:tc>
                <a:tc>
                  <a:txBody>
                    <a:bodyPr/>
                    <a:lstStyle/>
                    <a:p>
                      <a:pPr marL="321310" marR="300355">
                        <a:lnSpc>
                          <a:spcPct val="100000"/>
                        </a:lnSpc>
                        <a:spcBef>
                          <a:spcPts val="420"/>
                        </a:spcBef>
                      </a:pPr>
                      <a:r>
                        <a:rPr sz="2400" b="0" spc="5" dirty="0" err="1">
                          <a:solidFill>
                            <a:srgbClr val="FFFFFF"/>
                          </a:solidFill>
                          <a:latin typeface="华文新魏" panose="02010800040101010101" pitchFamily="2" charset="-122"/>
                          <a:ea typeface="华文新魏" panose="02010800040101010101" pitchFamily="2" charset="-122"/>
                          <a:cs typeface="宋体" panose="02010600030101010101" pitchFamily="2" charset="-122"/>
                        </a:rPr>
                        <a:t>报价方式</a:t>
                      </a:r>
                      <a:endParaRPr sz="2400" b="0" dirty="0">
                        <a:latin typeface="华文新魏" panose="02010800040101010101" pitchFamily="2" charset="-122"/>
                        <a:ea typeface="华文新魏" panose="02010800040101010101" pitchFamily="2" charset="-122"/>
                        <a:cs typeface="宋体" panose="02010600030101010101" pitchFamily="2" charset="-122"/>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0C2"/>
                    </a:solidFill>
                  </a:tcPr>
                </a:tc>
                <a:tc>
                  <a:txBody>
                    <a:bodyPr/>
                    <a:lstStyle/>
                    <a:p>
                      <a:pPr marL="15240" algn="ctr">
                        <a:lnSpc>
                          <a:spcPct val="100000"/>
                        </a:lnSpc>
                        <a:spcBef>
                          <a:spcPts val="420"/>
                        </a:spcBef>
                      </a:pPr>
                      <a:r>
                        <a:rPr sz="2400" b="0" spc="0" dirty="0">
                          <a:solidFill>
                            <a:srgbClr val="FFFFFF"/>
                          </a:solidFill>
                          <a:latin typeface="华文新魏" panose="02010800040101010101" pitchFamily="2" charset="-122"/>
                          <a:ea typeface="华文新魏" panose="02010800040101010101" pitchFamily="2" charset="-122"/>
                          <a:cs typeface="宋体" panose="02010600030101010101" pitchFamily="2" charset="-122"/>
                        </a:rPr>
                        <a:t>评审方法</a:t>
                      </a:r>
                      <a:endParaRPr sz="2400" b="0" dirty="0">
                        <a:latin typeface="华文新魏" panose="02010800040101010101" pitchFamily="2" charset="-122"/>
                        <a:ea typeface="华文新魏" panose="02010800040101010101" pitchFamily="2" charset="-122"/>
                        <a:cs typeface="宋体" panose="02010600030101010101" pitchFamily="2" charset="-122"/>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0C2"/>
                    </a:solidFill>
                  </a:tcPr>
                </a:tc>
                <a:tc>
                  <a:txBody>
                    <a:bodyPr/>
                    <a:lstStyle/>
                    <a:p>
                      <a:pPr marL="172720" marR="149860">
                        <a:lnSpc>
                          <a:spcPct val="100000"/>
                        </a:lnSpc>
                        <a:spcBef>
                          <a:spcPts val="420"/>
                        </a:spcBef>
                      </a:pPr>
                      <a:r>
                        <a:rPr sz="2400" b="0" spc="5" dirty="0">
                          <a:solidFill>
                            <a:srgbClr val="FFFFFF"/>
                          </a:solidFill>
                          <a:latin typeface="华文新魏" panose="02010800040101010101" pitchFamily="2" charset="-122"/>
                          <a:ea typeface="华文新魏" panose="02010800040101010101" pitchFamily="2" charset="-122"/>
                          <a:cs typeface="宋体" panose="02010600030101010101" pitchFamily="2" charset="-122"/>
                        </a:rPr>
                        <a:t>适用 情形</a:t>
                      </a:r>
                      <a:endParaRPr sz="2400" b="0" dirty="0">
                        <a:latin typeface="华文新魏" panose="02010800040101010101" pitchFamily="2" charset="-122"/>
                        <a:ea typeface="华文新魏" panose="02010800040101010101" pitchFamily="2" charset="-122"/>
                        <a:cs typeface="宋体" panose="02010600030101010101" pitchFamily="2" charset="-122"/>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0C2"/>
                    </a:solidFill>
                  </a:tcPr>
                </a:tc>
                <a:tc>
                  <a:txBody>
                    <a:bodyPr/>
                    <a:lstStyle/>
                    <a:p>
                      <a:pPr marL="17145" algn="ctr">
                        <a:lnSpc>
                          <a:spcPct val="100000"/>
                        </a:lnSpc>
                        <a:spcBef>
                          <a:spcPts val="420"/>
                        </a:spcBef>
                      </a:pPr>
                      <a:r>
                        <a:rPr sz="2400" b="0" spc="0" dirty="0">
                          <a:solidFill>
                            <a:srgbClr val="FFFFFF"/>
                          </a:solidFill>
                          <a:latin typeface="华文新魏" panose="02010800040101010101" pitchFamily="2" charset="-122"/>
                          <a:ea typeface="华文新魏" panose="02010800040101010101" pitchFamily="2" charset="-122"/>
                          <a:cs typeface="宋体" panose="02010600030101010101" pitchFamily="2" charset="-122"/>
                        </a:rPr>
                        <a:t>供应商数量</a:t>
                      </a:r>
                      <a:endParaRPr sz="2400" b="0" dirty="0">
                        <a:latin typeface="华文新魏" panose="02010800040101010101" pitchFamily="2" charset="-122"/>
                        <a:ea typeface="华文新魏" panose="02010800040101010101" pitchFamily="2" charset="-122"/>
                        <a:cs typeface="宋体" panose="02010600030101010101" pitchFamily="2" charset="-122"/>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0C2"/>
                    </a:solidFill>
                  </a:tcPr>
                </a:tc>
                <a:extLst>
                  <a:ext uri="{0D108BD9-81ED-4DB2-BD59-A6C34878D82A}">
                    <a16:rowId xmlns:a16="http://schemas.microsoft.com/office/drawing/2014/main" val="10000"/>
                  </a:ext>
                </a:extLst>
              </a:tr>
              <a:tr h="1028808">
                <a:tc>
                  <a:txBody>
                    <a:bodyPr/>
                    <a:lstStyle/>
                    <a:p>
                      <a:pPr marL="14605" algn="ctr">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谈判采购</a:t>
                      </a:r>
                    </a:p>
                  </a:txBody>
                  <a:tcPr marL="0" marR="0" marT="514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BE9"/>
                    </a:solidFill>
                  </a:tcPr>
                </a:tc>
                <a:tc>
                  <a:txBody>
                    <a:bodyPr/>
                    <a:lstStyle/>
                    <a:p>
                      <a:pPr marL="15875" algn="ctr">
                        <a:lnSpc>
                          <a:spcPct val="100000"/>
                        </a:lnSpc>
                        <a:spcBef>
                          <a:spcPts val="405"/>
                        </a:spcBef>
                      </a:pPr>
                      <a:r>
                        <a:rPr sz="1800" b="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供应商</a:t>
                      </a:r>
                      <a:r>
                        <a:rPr sz="1800" b="0" spc="75"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a:t>
                      </a:r>
                      <a:r>
                        <a:rPr sz="1800" b="0" spc="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供</a:t>
                      </a:r>
                      <a:r>
                        <a:rPr sz="1800" b="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应商</a:t>
                      </a:r>
                      <a:endPar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endParaRPr>
                    </a:p>
                  </a:txBody>
                  <a:tcPr marL="0" marR="0" marT="514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BE9"/>
                    </a:solidFill>
                  </a:tcPr>
                </a:tc>
                <a:tc>
                  <a:txBody>
                    <a:bodyPr/>
                    <a:lstStyle/>
                    <a:p>
                      <a:pPr marL="14605" algn="ctr">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强</a:t>
                      </a:r>
                    </a:p>
                  </a:txBody>
                  <a:tcPr marL="0" marR="0" marT="514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BE9"/>
                    </a:solidFill>
                  </a:tcPr>
                </a:tc>
                <a:tc>
                  <a:txBody>
                    <a:bodyPr/>
                    <a:lstStyle/>
                    <a:p>
                      <a:pPr marL="196850">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多次报价</a:t>
                      </a:r>
                    </a:p>
                  </a:txBody>
                  <a:tcPr marL="0" marR="0" marT="514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BE9"/>
                    </a:solidFill>
                  </a:tcPr>
                </a:tc>
                <a:tc>
                  <a:txBody>
                    <a:bodyPr/>
                    <a:lstStyle/>
                    <a:p>
                      <a:pPr marL="118110" marR="95250" algn="ctr">
                        <a:lnSpc>
                          <a:spcPct val="100000"/>
                        </a:lnSpc>
                        <a:spcBef>
                          <a:spcPts val="405"/>
                        </a:spcBef>
                      </a:pPr>
                      <a:r>
                        <a:rPr sz="1800" b="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最低价法</a:t>
                      </a:r>
                      <a:r>
                        <a:rPr lang="zh-CN" altLang="en-US"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a:t>
                      </a:r>
                      <a:r>
                        <a:rPr sz="1800" b="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综合评</a:t>
                      </a:r>
                      <a:r>
                        <a:rPr sz="1800" b="0" spc="-15"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分</a:t>
                      </a:r>
                      <a:r>
                        <a:rPr sz="1800" b="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法</a:t>
                      </a:r>
                      <a:r>
                        <a:rPr lang="zh-CN" altLang="en-US"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a:t>
                      </a:r>
                      <a:r>
                        <a:rPr sz="1800" b="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投票法</a:t>
                      </a:r>
                      <a:endPar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endParaRPr>
                    </a:p>
                  </a:txBody>
                  <a:tcPr marL="0" marR="0" marT="514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BE9"/>
                    </a:solidFill>
                  </a:tcPr>
                </a:tc>
                <a:tc>
                  <a:txBody>
                    <a:bodyPr/>
                    <a:lstStyle/>
                    <a:p>
                      <a:pPr marL="226060">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最广</a:t>
                      </a:r>
                    </a:p>
                  </a:txBody>
                  <a:tcPr marL="0" marR="0" marT="514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BE9"/>
                    </a:solidFill>
                  </a:tcPr>
                </a:tc>
                <a:tc>
                  <a:txBody>
                    <a:bodyPr/>
                    <a:lstStyle/>
                    <a:p>
                      <a:pPr marL="17145" algn="ctr">
                        <a:lnSpc>
                          <a:spcPct val="100000"/>
                        </a:lnSpc>
                        <a:spcBef>
                          <a:spcPts val="405"/>
                        </a:spcBef>
                      </a:pPr>
                      <a:r>
                        <a:rPr sz="1800" b="0" spc="-175"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2</a:t>
                      </a: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家以上</a:t>
                      </a:r>
                    </a:p>
                  </a:txBody>
                  <a:tcPr marL="0" marR="0" marT="514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BE9"/>
                    </a:solidFill>
                  </a:tcPr>
                </a:tc>
                <a:extLst>
                  <a:ext uri="{0D108BD9-81ED-4DB2-BD59-A6C34878D82A}">
                    <a16:rowId xmlns:a16="http://schemas.microsoft.com/office/drawing/2014/main" val="10001"/>
                  </a:ext>
                </a:extLst>
              </a:tr>
              <a:tr h="941372">
                <a:tc>
                  <a:txBody>
                    <a:bodyPr/>
                    <a:lstStyle/>
                    <a:p>
                      <a:pPr marL="14605" algn="ctr">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询比采购</a:t>
                      </a:r>
                      <a:endParaRPr sz="1800" b="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374650" marR="128270" indent="-222885">
                        <a:lnSpc>
                          <a:spcPct val="100000"/>
                        </a:lnSpc>
                        <a:spcBef>
                          <a:spcPts val="405"/>
                        </a:spcBef>
                      </a:pP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供应商</a:t>
                      </a:r>
                      <a:r>
                        <a:rPr sz="1800" b="0" spc="-1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a:t>
                      </a: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供 应商</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14605" algn="ctr">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强</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196850">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一次报价</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118110" marR="95250" indent="88265">
                        <a:lnSpc>
                          <a:spcPct val="100000"/>
                        </a:lnSpc>
                        <a:spcBef>
                          <a:spcPts val="405"/>
                        </a:spcBef>
                      </a:pPr>
                      <a:r>
                        <a:rPr sz="1800" b="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最低价法</a:t>
                      </a:r>
                      <a:r>
                        <a:rPr lang="zh-CN" altLang="en-US"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a:t>
                      </a:r>
                      <a:r>
                        <a:rPr sz="1800" b="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综合评</a:t>
                      </a:r>
                      <a:r>
                        <a:rPr sz="1800" b="0" spc="-15"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分</a:t>
                      </a:r>
                      <a:r>
                        <a:rPr sz="1800" b="0" dirty="0" err="1">
                          <a:solidFill>
                            <a:srgbClr val="7030A0"/>
                          </a:solidFill>
                          <a:latin typeface="华文新魏" panose="02010800040101010101" pitchFamily="2" charset="-122"/>
                          <a:ea typeface="华文新魏" panose="02010800040101010101" pitchFamily="2" charset="-122"/>
                          <a:cs typeface="宋体" panose="02010600030101010101" pitchFamily="2" charset="-122"/>
                        </a:rPr>
                        <a:t>法</a:t>
                      </a:r>
                      <a:endPar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226060">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其次</a:t>
                      </a:r>
                      <a:endParaRPr sz="1800" b="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17145" algn="ctr">
                        <a:lnSpc>
                          <a:spcPct val="100000"/>
                        </a:lnSpc>
                        <a:spcBef>
                          <a:spcPts val="405"/>
                        </a:spcBef>
                      </a:pPr>
                      <a:r>
                        <a:rPr sz="1800" b="0" spc="-175"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3</a:t>
                      </a: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家以上</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extLst>
                  <a:ext uri="{0D108BD9-81ED-4DB2-BD59-A6C34878D82A}">
                    <a16:rowId xmlns:a16="http://schemas.microsoft.com/office/drawing/2014/main" val="10002"/>
                  </a:ext>
                </a:extLst>
              </a:tr>
              <a:tr h="941372">
                <a:tc>
                  <a:txBody>
                    <a:bodyPr/>
                    <a:lstStyle/>
                    <a:p>
                      <a:pPr marL="14605" algn="ctr">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竞价采购</a:t>
                      </a:r>
                      <a:endParaRPr sz="1800" b="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BE9"/>
                    </a:solidFill>
                  </a:tcPr>
                </a:tc>
                <a:tc>
                  <a:txBody>
                    <a:bodyPr/>
                    <a:lstStyle/>
                    <a:p>
                      <a:pPr marL="374650" marR="128270" indent="-222885">
                        <a:lnSpc>
                          <a:spcPct val="100000"/>
                        </a:lnSpc>
                        <a:spcBef>
                          <a:spcPts val="405"/>
                        </a:spcBef>
                      </a:pP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供应商</a:t>
                      </a:r>
                      <a:r>
                        <a:rPr sz="1800" b="0" spc="-1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a:t>
                      </a: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供 应商</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BE9"/>
                    </a:solidFill>
                  </a:tcPr>
                </a:tc>
                <a:tc>
                  <a:txBody>
                    <a:bodyPr/>
                    <a:lstStyle/>
                    <a:p>
                      <a:pPr marL="14605" algn="ctr">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强</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BE9"/>
                    </a:solidFill>
                  </a:tcPr>
                </a:tc>
                <a:tc>
                  <a:txBody>
                    <a:bodyPr/>
                    <a:lstStyle/>
                    <a:p>
                      <a:pPr marL="196850">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多次报价</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BE9"/>
                    </a:solidFill>
                  </a:tcPr>
                </a:tc>
                <a:tc>
                  <a:txBody>
                    <a:bodyPr/>
                    <a:lstStyle/>
                    <a:p>
                      <a:pPr marL="15240" algn="ctr">
                        <a:lnSpc>
                          <a:spcPct val="100000"/>
                        </a:lnSpc>
                        <a:spcBef>
                          <a:spcPts val="405"/>
                        </a:spcBef>
                      </a:pP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最低价法</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BE9"/>
                    </a:solidFill>
                  </a:tcPr>
                </a:tc>
                <a:tc>
                  <a:txBody>
                    <a:bodyPr/>
                    <a:lstStyle/>
                    <a:p>
                      <a:pPr marL="226060">
                        <a:lnSpc>
                          <a:spcPct val="100000"/>
                        </a:lnSpc>
                        <a:spcBef>
                          <a:spcPts val="405"/>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再次</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BE9"/>
                    </a:solidFill>
                  </a:tcPr>
                </a:tc>
                <a:tc>
                  <a:txBody>
                    <a:bodyPr/>
                    <a:lstStyle/>
                    <a:p>
                      <a:pPr marL="17145" algn="ctr">
                        <a:lnSpc>
                          <a:spcPct val="100000"/>
                        </a:lnSpc>
                        <a:spcBef>
                          <a:spcPts val="405"/>
                        </a:spcBef>
                      </a:pPr>
                      <a:r>
                        <a:rPr sz="1800" b="0" spc="-175"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3</a:t>
                      </a: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家以上</a:t>
                      </a: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BE9"/>
                    </a:solidFill>
                  </a:tcPr>
                </a:tc>
                <a:extLst>
                  <a:ext uri="{0D108BD9-81ED-4DB2-BD59-A6C34878D82A}">
                    <a16:rowId xmlns:a16="http://schemas.microsoft.com/office/drawing/2014/main" val="10003"/>
                  </a:ext>
                </a:extLst>
              </a:tr>
              <a:tr h="941372">
                <a:tc>
                  <a:txBody>
                    <a:bodyPr/>
                    <a:lstStyle/>
                    <a:p>
                      <a:pPr marL="14605" algn="ctr">
                        <a:lnSpc>
                          <a:spcPct val="100000"/>
                        </a:lnSpc>
                        <a:spcBef>
                          <a:spcPts val="410"/>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直接采购</a:t>
                      </a:r>
                    </a:p>
                  </a:txBody>
                  <a:tcPr marL="0" marR="0" marT="520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374650" marR="128270" indent="-222885">
                        <a:lnSpc>
                          <a:spcPct val="100000"/>
                        </a:lnSpc>
                        <a:spcBef>
                          <a:spcPts val="410"/>
                        </a:spcBef>
                      </a:pP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采购人</a:t>
                      </a:r>
                      <a:r>
                        <a:rPr sz="1800" b="0" spc="-1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a:t>
                      </a: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供 应商</a:t>
                      </a:r>
                    </a:p>
                  </a:txBody>
                  <a:tcPr marL="0" marR="0" marT="520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14605" algn="ctr">
                        <a:lnSpc>
                          <a:spcPct val="100000"/>
                        </a:lnSpc>
                        <a:spcBef>
                          <a:spcPts val="410"/>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弱</a:t>
                      </a:r>
                    </a:p>
                  </a:txBody>
                  <a:tcPr marL="0" marR="0" marT="520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196850" marR="83820" indent="-88900">
                        <a:lnSpc>
                          <a:spcPct val="100000"/>
                        </a:lnSpc>
                        <a:spcBef>
                          <a:spcPts val="410"/>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多次报</a:t>
                      </a:r>
                      <a:r>
                        <a:rPr sz="1800" b="0"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价</a:t>
                      </a: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 多次还价</a:t>
                      </a:r>
                    </a:p>
                  </a:txBody>
                  <a:tcPr marL="0" marR="0" marT="520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a:lnSpc>
                          <a:spcPct val="100000"/>
                        </a:lnSpc>
                      </a:pPr>
                      <a:endParaRPr sz="1800" b="0" dirty="0">
                        <a:solidFill>
                          <a:srgbClr val="FF0000"/>
                        </a:solidFill>
                        <a:latin typeface="华文新魏" panose="02010800040101010101" pitchFamily="2" charset="-122"/>
                        <a:ea typeface="华文新魏" panose="02010800040101010101" pitchFamily="2" charset="-122"/>
                        <a:cs typeface="Times New Roman" panose="0202060305040502030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226060">
                        <a:lnSpc>
                          <a:spcPct val="100000"/>
                        </a:lnSpc>
                        <a:spcBef>
                          <a:spcPts val="410"/>
                        </a:spcBef>
                      </a:pPr>
                      <a:r>
                        <a:rPr sz="1800" b="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很窄</a:t>
                      </a:r>
                    </a:p>
                  </a:txBody>
                  <a:tcPr marL="0" marR="0" marT="520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tc>
                  <a:txBody>
                    <a:bodyPr/>
                    <a:lstStyle/>
                    <a:p>
                      <a:pPr marL="17145" algn="ctr">
                        <a:lnSpc>
                          <a:spcPct val="100000"/>
                        </a:lnSpc>
                        <a:spcBef>
                          <a:spcPts val="410"/>
                        </a:spcBef>
                      </a:pPr>
                      <a:r>
                        <a:rPr sz="1800" b="0" spc="-175"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1</a:t>
                      </a:r>
                      <a:r>
                        <a:rPr sz="1800" b="0" dirty="0">
                          <a:solidFill>
                            <a:srgbClr val="7030A0"/>
                          </a:solidFill>
                          <a:latin typeface="华文新魏" panose="02010800040101010101" pitchFamily="2" charset="-122"/>
                          <a:ea typeface="华文新魏" panose="02010800040101010101" pitchFamily="2" charset="-122"/>
                          <a:cs typeface="宋体" panose="02010600030101010101" pitchFamily="2" charset="-122"/>
                        </a:rPr>
                        <a:t>家</a:t>
                      </a:r>
                    </a:p>
                  </a:txBody>
                  <a:tcPr marL="0" marR="0" marT="520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DF4"/>
                    </a:solidFill>
                  </a:tcPr>
                </a:tc>
                <a:extLst>
                  <a:ext uri="{0D108BD9-81ED-4DB2-BD59-A6C34878D82A}">
                    <a16:rowId xmlns:a16="http://schemas.microsoft.com/office/drawing/2014/main" val="10004"/>
                  </a:ext>
                </a:extLst>
              </a:tr>
            </a:tbl>
          </a:graphicData>
        </a:graphic>
      </p:graphicFrame>
      <p:sp>
        <p:nvSpPr>
          <p:cNvPr id="4" name="object 4">
            <a:extLst>
              <a:ext uri="{FF2B5EF4-FFF2-40B4-BE49-F238E27FC236}">
                <a16:creationId xmlns:a16="http://schemas.microsoft.com/office/drawing/2014/main" id="{927173C4-DA12-4186-8AB7-C189AAF74618}"/>
              </a:ext>
            </a:extLst>
          </p:cNvPr>
          <p:cNvSpPr txBox="1">
            <a:spLocks/>
          </p:cNvSpPr>
          <p:nvPr/>
        </p:nvSpPr>
        <p:spPr>
          <a:xfrm>
            <a:off x="3570006" y="646483"/>
            <a:ext cx="4768427" cy="403059"/>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pPr marL="12700" algn="ctr">
              <a:spcBef>
                <a:spcPts val="95"/>
              </a:spcBef>
              <a:tabLst>
                <a:tab pos="765810" algn="l"/>
              </a:tabLst>
            </a:pPr>
            <a:r>
              <a:rPr lang="zh-CN" altLang="en-US" sz="2800" dirty="0">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各种采购方式特性比较</a:t>
            </a:r>
          </a:p>
        </p:txBody>
      </p:sp>
    </p:spTree>
    <p:extLst>
      <p:ext uri="{BB962C8B-B14F-4D97-AF65-F5344CB8AC3E}">
        <p14:creationId xmlns:p14="http://schemas.microsoft.com/office/powerpoint/2010/main" val="175432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招标法律法规与实务操作</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国有</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企业</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采购</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操作</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规范</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r>
              <a:rPr lang="en-US" altLang="zh-CN" sz="2400" kern="0" dirty="0">
                <a:solidFill>
                  <a:prstClr val="black"/>
                </a:solidFill>
                <a:latin typeface="华文新魏" panose="02010800040101010101" pitchFamily="2" charset="-122"/>
                <a:ea typeface="华文新魏" panose="02010800040101010101" pitchFamily="2" charset="-122"/>
                <a:cs typeface="+mn-ea"/>
                <a:sym typeface="+mn-lt"/>
              </a:rPr>
              <a:t>862</a:t>
            </a: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号文</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392830"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招标领域最新动态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招标采购实务操作</a:t>
            </a: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前言</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异议</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542516" y="3774419"/>
            <a:ext cx="891831" cy="194443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依法</a:t>
            </a:r>
            <a:endParaRPr kumimoji="0" lang="en-US" altLang="zh-CN"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schemeClr val="bg1"/>
                </a:solidFill>
                <a:latin typeface="华文新魏" panose="02010800040101010101" pitchFamily="2" charset="-122"/>
                <a:ea typeface="华文新魏" panose="02010800040101010101" pitchFamily="2" charset="-122"/>
                <a:cs typeface="+mn-ea"/>
                <a:sym typeface="+mn-lt"/>
              </a:rPr>
              <a:t>必招</a:t>
            </a:r>
            <a:endPar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99011" y="3788851"/>
            <a:ext cx="891831" cy="192512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评标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8064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招标法律法规与实务操作</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国有</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企业</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采购</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操作</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规范</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r>
              <a:rPr lang="en-US" altLang="zh-CN" sz="2400" kern="0" dirty="0">
                <a:solidFill>
                  <a:prstClr val="black"/>
                </a:solidFill>
                <a:latin typeface="华文新魏" panose="02010800040101010101" pitchFamily="2" charset="-122"/>
                <a:ea typeface="华文新魏" panose="02010800040101010101" pitchFamily="2" charset="-122"/>
                <a:cs typeface="+mn-ea"/>
                <a:sym typeface="+mn-lt"/>
              </a:rPr>
              <a:t>862</a:t>
            </a: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号文</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392830"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招标领域最新动态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招标采购实务操作</a:t>
            </a: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前言</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异议</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542516" y="3774419"/>
            <a:ext cx="891831" cy="194443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依法</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必招</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99011" y="3788851"/>
            <a:ext cx="891831" cy="192512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评标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34097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C7BA732-BC3F-412B-B59E-AC26F09D8370}"/>
              </a:ext>
            </a:extLst>
          </p:cNvPr>
          <p:cNvSpPr/>
          <p:nvPr/>
        </p:nvSpPr>
        <p:spPr>
          <a:xfrm>
            <a:off x="843915" y="3219727"/>
            <a:ext cx="10504170" cy="2554545"/>
          </a:xfrm>
          <a:prstGeom prst="rect">
            <a:avLst/>
          </a:prstGeom>
          <a:noFill/>
          <a:ln>
            <a:solidFill>
              <a:schemeClr val="accent1"/>
            </a:solidFill>
          </a:ln>
        </p:spPr>
        <p:txBody>
          <a:bodyPr wrap="square">
            <a:spAutoFit/>
          </a:bodyPr>
          <a:lstStyle/>
          <a:p>
            <a:r>
              <a:rPr lang="zh-CN" altLang="en-US" sz="2000" dirty="0">
                <a:latin typeface="华文新魏" panose="02010800040101010101" pitchFamily="2" charset="-122"/>
                <a:ea typeface="华文新魏" panose="02010800040101010101" pitchFamily="2" charset="-122"/>
              </a:rPr>
              <a:t>第三条 在中华人民共和国境内进行下列</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工程建设项目</a:t>
            </a:r>
            <a:r>
              <a:rPr lang="zh-CN" altLang="en-US" sz="2000" dirty="0">
                <a:latin typeface="华文新魏" panose="02010800040101010101" pitchFamily="2" charset="-122"/>
                <a:ea typeface="华文新魏" panose="02010800040101010101" pitchFamily="2" charset="-122"/>
              </a:rPr>
              <a:t>包括项目的勘察、设计、施工、监理以及与工程建设有关的重要设备、材料等的采购，必须进行招标：</a:t>
            </a:r>
          </a:p>
          <a:p>
            <a:r>
              <a:rPr lang="zh-CN" altLang="en-US" sz="2000" dirty="0">
                <a:latin typeface="华文新魏" panose="02010800040101010101" pitchFamily="2" charset="-122"/>
                <a:ea typeface="华文新魏" panose="02010800040101010101" pitchFamily="2" charset="-122"/>
              </a:rPr>
              <a:t>（一）大型基础设施、公用事业等关系社会公共利益、公众安全的项目；</a:t>
            </a:r>
          </a:p>
          <a:p>
            <a:r>
              <a:rPr lang="zh-CN" altLang="en-US" sz="2000" dirty="0">
                <a:latin typeface="华文新魏" panose="02010800040101010101" pitchFamily="2" charset="-122"/>
                <a:ea typeface="华文新魏" panose="02010800040101010101" pitchFamily="2" charset="-122"/>
              </a:rPr>
              <a:t>（二）全部或者部分使用国有资金投资或者国家融资的项目；</a:t>
            </a:r>
          </a:p>
          <a:p>
            <a:r>
              <a:rPr lang="zh-CN" altLang="en-US" sz="2000" dirty="0">
                <a:latin typeface="华文新魏" panose="02010800040101010101" pitchFamily="2" charset="-122"/>
                <a:ea typeface="华文新魏" panose="02010800040101010101" pitchFamily="2" charset="-122"/>
              </a:rPr>
              <a:t>（三）使用国际组织或者外国政府贷款、援助资金的项目。</a:t>
            </a:r>
          </a:p>
          <a:p>
            <a:r>
              <a:rPr lang="zh-CN" altLang="en-US" sz="2000" dirty="0">
                <a:latin typeface="华文新魏" panose="02010800040101010101" pitchFamily="2" charset="-122"/>
                <a:ea typeface="华文新魏" panose="02010800040101010101" pitchFamily="2" charset="-122"/>
              </a:rPr>
              <a:t>前款所列项目的具体范围和规模标准，由国务院发展计划部门会同国务院有关部门制订，报国务院批准。</a:t>
            </a:r>
          </a:p>
          <a:p>
            <a:endParaRPr lang="zh-CN" altLang="en-US" sz="2000" dirty="0">
              <a:latin typeface="华文新魏" panose="02010800040101010101" pitchFamily="2" charset="-122"/>
              <a:ea typeface="华文新魏" panose="02010800040101010101" pitchFamily="2" charset="-122"/>
            </a:endParaRPr>
          </a:p>
        </p:txBody>
      </p:sp>
      <p:sp>
        <p:nvSpPr>
          <p:cNvPr id="3" name="矩形 2">
            <a:extLst>
              <a:ext uri="{FF2B5EF4-FFF2-40B4-BE49-F238E27FC236}">
                <a16:creationId xmlns:a16="http://schemas.microsoft.com/office/drawing/2014/main" id="{A0A1C003-C1C9-4122-9635-BADF35086BFD}"/>
              </a:ext>
            </a:extLst>
          </p:cNvPr>
          <p:cNvSpPr/>
          <p:nvPr/>
        </p:nvSpPr>
        <p:spPr>
          <a:xfrm>
            <a:off x="9131812" y="5763110"/>
            <a:ext cx="2339102"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6" name="矩形 5">
            <a:extLst>
              <a:ext uri="{FF2B5EF4-FFF2-40B4-BE49-F238E27FC236}">
                <a16:creationId xmlns:a16="http://schemas.microsoft.com/office/drawing/2014/main" id="{ACF31BF5-17D4-44A2-A487-8CED2E8B23B1}"/>
              </a:ext>
            </a:extLst>
          </p:cNvPr>
          <p:cNvSpPr/>
          <p:nvPr/>
        </p:nvSpPr>
        <p:spPr>
          <a:xfrm>
            <a:off x="843915" y="631339"/>
            <a:ext cx="10504170" cy="1938992"/>
          </a:xfrm>
          <a:prstGeom prst="rect">
            <a:avLst/>
          </a:prstGeom>
          <a:noFill/>
          <a:ln>
            <a:solidFill>
              <a:schemeClr val="accent1"/>
            </a:solidFill>
          </a:ln>
        </p:spPr>
        <p:txBody>
          <a:bodyPr wrap="square">
            <a:spAutoFit/>
          </a:bodyPr>
          <a:lstStyle/>
          <a:p>
            <a:r>
              <a:rPr lang="zh-CN" altLang="en-US" sz="2000" dirty="0">
                <a:latin typeface="华文新魏" panose="02010800040101010101" pitchFamily="2" charset="-122"/>
                <a:ea typeface="华文新魏" panose="02010800040101010101" pitchFamily="2" charset="-122"/>
              </a:rPr>
              <a:t>第二条 招标投标法第三条所称工程建设项目，</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是指工程以及与工程建设有关的货物、服务</a:t>
            </a:r>
            <a:r>
              <a:rPr lang="zh-CN" altLang="en-US" sz="2000" dirty="0">
                <a:latin typeface="华文新魏" panose="02010800040101010101" pitchFamily="2" charset="-122"/>
                <a:ea typeface="华文新魏" panose="02010800040101010101" pitchFamily="2" charset="-122"/>
              </a:rPr>
              <a:t>。前款所称工程，是指建设工程，包括建筑物和构筑物的</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新建、改建、扩建及其相关的装修、拆除、修缮等</a:t>
            </a:r>
            <a:r>
              <a:rPr lang="zh-CN" altLang="en-US" sz="2000" dirty="0">
                <a:latin typeface="华文新魏" panose="02010800040101010101" pitchFamily="2" charset="-122"/>
                <a:ea typeface="华文新魏" panose="02010800040101010101" pitchFamily="2" charset="-122"/>
              </a:rPr>
              <a:t>；所称与工程建设有关的货物，是指构成工程</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不可分割的组成部分，且为实现工程基本功能所必需的设备、材料等</a:t>
            </a:r>
            <a:r>
              <a:rPr lang="zh-CN" altLang="en-US" sz="2000" dirty="0">
                <a:latin typeface="华文新魏" panose="02010800040101010101" pitchFamily="2" charset="-122"/>
                <a:ea typeface="华文新魏" panose="02010800040101010101" pitchFamily="2" charset="-122"/>
              </a:rPr>
              <a:t>；所称与工程建设有关的服务，是指为完成工程所需的</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勘察、设计、监理</a:t>
            </a:r>
            <a:r>
              <a:rPr lang="zh-CN" altLang="en-US" sz="2000" dirty="0">
                <a:latin typeface="华文新魏" panose="02010800040101010101" pitchFamily="2" charset="-122"/>
                <a:ea typeface="华文新魏" panose="02010800040101010101" pitchFamily="2" charset="-122"/>
              </a:rPr>
              <a:t>等服务。</a:t>
            </a:r>
          </a:p>
          <a:p>
            <a:endParaRPr lang="zh-CN" altLang="en-US" sz="2000" dirty="0">
              <a:latin typeface="华文新魏" panose="02010800040101010101" pitchFamily="2" charset="-122"/>
              <a:ea typeface="华文新魏" panose="02010800040101010101" pitchFamily="2" charset="-122"/>
            </a:endParaRPr>
          </a:p>
        </p:txBody>
      </p:sp>
      <p:sp>
        <p:nvSpPr>
          <p:cNvPr id="8" name="矩形 7">
            <a:extLst>
              <a:ext uri="{FF2B5EF4-FFF2-40B4-BE49-F238E27FC236}">
                <a16:creationId xmlns:a16="http://schemas.microsoft.com/office/drawing/2014/main" id="{648E15D1-1E19-4182-926D-9B27EE7E5E85}"/>
              </a:ext>
            </a:extLst>
          </p:cNvPr>
          <p:cNvSpPr/>
          <p:nvPr/>
        </p:nvSpPr>
        <p:spPr>
          <a:xfrm>
            <a:off x="7904106" y="2630823"/>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9" name="标题 1">
            <a:extLst>
              <a:ext uri="{FF2B5EF4-FFF2-40B4-BE49-F238E27FC236}">
                <a16:creationId xmlns:a16="http://schemas.microsoft.com/office/drawing/2014/main" id="{F68BECDE-BD3A-4CE7-878B-4D3E770BA865}"/>
              </a:ext>
            </a:extLst>
          </p:cNvPr>
          <p:cNvSpPr txBox="1">
            <a:spLocks/>
          </p:cNvSpPr>
          <p:nvPr/>
        </p:nvSpPr>
        <p:spPr>
          <a:xfrm>
            <a:off x="145718" y="51346"/>
            <a:ext cx="9601200" cy="49713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依法必招</a:t>
            </a:r>
          </a:p>
        </p:txBody>
      </p:sp>
    </p:spTree>
    <p:extLst>
      <p:ext uri="{BB962C8B-B14F-4D97-AF65-F5344CB8AC3E}">
        <p14:creationId xmlns:p14="http://schemas.microsoft.com/office/powerpoint/2010/main" val="204918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74F0E2F-7FFB-4195-B194-EA6036C48EBB}"/>
              </a:ext>
            </a:extLst>
          </p:cNvPr>
          <p:cNvSpPr/>
          <p:nvPr/>
        </p:nvSpPr>
        <p:spPr>
          <a:xfrm>
            <a:off x="843915" y="3019833"/>
            <a:ext cx="10504170" cy="2554545"/>
          </a:xfrm>
          <a:prstGeom prst="rect">
            <a:avLst/>
          </a:prstGeom>
          <a:noFill/>
          <a:ln>
            <a:solidFill>
              <a:schemeClr val="accent1"/>
            </a:solidFill>
          </a:ln>
        </p:spPr>
        <p:txBody>
          <a:bodyPr wrap="square">
            <a:spAutoFit/>
          </a:bodyPr>
          <a:lstStyle/>
          <a:p>
            <a:r>
              <a:rPr lang="zh-CN" altLang="en-US" sz="2000" dirty="0">
                <a:latin typeface="华文新魏" panose="02010800040101010101" pitchFamily="2" charset="-122"/>
                <a:ea typeface="华文新魏" panose="02010800040101010101" pitchFamily="2" charset="-122"/>
              </a:rPr>
              <a:t>第三条 在中华人民共和国境内进行下列</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工程建设项目</a:t>
            </a:r>
            <a:r>
              <a:rPr lang="zh-CN" altLang="en-US" sz="2000" dirty="0">
                <a:latin typeface="华文新魏" panose="02010800040101010101" pitchFamily="2" charset="-122"/>
                <a:ea typeface="华文新魏" panose="02010800040101010101" pitchFamily="2" charset="-122"/>
              </a:rPr>
              <a:t>包括项目的勘察、设计、施工、监理以及与工程建设有关的重要设备、材料等的采购，必须进行招标：</a:t>
            </a:r>
          </a:p>
          <a:p>
            <a:r>
              <a:rPr lang="zh-CN" altLang="en-US" sz="2000" dirty="0">
                <a:latin typeface="华文新魏" panose="02010800040101010101" pitchFamily="2" charset="-122"/>
                <a:ea typeface="华文新魏" panose="02010800040101010101" pitchFamily="2" charset="-122"/>
              </a:rPr>
              <a:t>（一）大型基础设施、公用事业等关系社会公共利益、公众安全的项目；</a:t>
            </a:r>
          </a:p>
          <a:p>
            <a:r>
              <a:rPr lang="zh-CN" altLang="en-US" sz="2000" dirty="0">
                <a:latin typeface="华文新魏" panose="02010800040101010101" pitchFamily="2" charset="-122"/>
                <a:ea typeface="华文新魏" panose="02010800040101010101" pitchFamily="2" charset="-122"/>
              </a:rPr>
              <a:t>（二）</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全部或者部分使用国有资金投资或者国家融资的项目</a:t>
            </a:r>
            <a:r>
              <a:rPr lang="zh-CN" altLang="en-US" sz="2000" dirty="0">
                <a:latin typeface="华文新魏" panose="02010800040101010101" pitchFamily="2" charset="-122"/>
                <a:ea typeface="华文新魏" panose="02010800040101010101" pitchFamily="2" charset="-122"/>
              </a:rPr>
              <a:t>；</a:t>
            </a:r>
          </a:p>
          <a:p>
            <a:r>
              <a:rPr lang="zh-CN" altLang="en-US" sz="2000" dirty="0">
                <a:latin typeface="华文新魏" panose="02010800040101010101" pitchFamily="2" charset="-122"/>
                <a:ea typeface="华文新魏" panose="02010800040101010101" pitchFamily="2" charset="-122"/>
              </a:rPr>
              <a:t>（三）使用国际组织或者外国政府贷款、援助资金的项目。</a:t>
            </a:r>
          </a:p>
          <a:p>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前款所列项目的</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hlinkClick r:id="rId2" action="ppaction://hlinkfile"/>
              </a:rPr>
              <a:t>具体范围和规模标准</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，由国务院发展计划部门会同国务院有关部门制订，报国务院批准。</a:t>
            </a:r>
          </a:p>
          <a:p>
            <a:endParaRPr lang="zh-CN" altLang="en-US" sz="2000" dirty="0">
              <a:latin typeface="华文新魏" panose="02010800040101010101" pitchFamily="2" charset="-122"/>
              <a:ea typeface="华文新魏" panose="02010800040101010101" pitchFamily="2" charset="-122"/>
            </a:endParaRPr>
          </a:p>
        </p:txBody>
      </p:sp>
      <p:sp>
        <p:nvSpPr>
          <p:cNvPr id="3" name="矩形 2">
            <a:extLst>
              <a:ext uri="{FF2B5EF4-FFF2-40B4-BE49-F238E27FC236}">
                <a16:creationId xmlns:a16="http://schemas.microsoft.com/office/drawing/2014/main" id="{86EA1801-D194-4C61-8B60-FEABFDDE7268}"/>
              </a:ext>
            </a:extLst>
          </p:cNvPr>
          <p:cNvSpPr/>
          <p:nvPr/>
        </p:nvSpPr>
        <p:spPr>
          <a:xfrm>
            <a:off x="9131812" y="5763110"/>
            <a:ext cx="2339102"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矩形 3">
            <a:extLst>
              <a:ext uri="{FF2B5EF4-FFF2-40B4-BE49-F238E27FC236}">
                <a16:creationId xmlns:a16="http://schemas.microsoft.com/office/drawing/2014/main" id="{35A23EF3-C9DA-4719-86A3-691AE9902022}"/>
              </a:ext>
            </a:extLst>
          </p:cNvPr>
          <p:cNvSpPr/>
          <p:nvPr/>
        </p:nvSpPr>
        <p:spPr>
          <a:xfrm>
            <a:off x="843915" y="812000"/>
            <a:ext cx="10504170" cy="830997"/>
          </a:xfrm>
          <a:prstGeom prst="rect">
            <a:avLst/>
          </a:prstGeom>
          <a:noFill/>
          <a:ln>
            <a:solidFill>
              <a:schemeClr val="accent1"/>
            </a:solidFill>
          </a:ln>
        </p:spPr>
        <p:txBody>
          <a:bodyPr wrap="square">
            <a:spAutoFit/>
          </a:bodyPr>
          <a:lstStyle/>
          <a:p>
            <a:r>
              <a:rPr lang="zh-CN" altLang="en-US" sz="2400" dirty="0">
                <a:latin typeface="华文新魏" panose="02010800040101010101" pitchFamily="2" charset="-122"/>
                <a:ea typeface="华文新魏" panose="02010800040101010101" pitchFamily="2" charset="-122"/>
              </a:rPr>
              <a:t>第三条  依法必须进行招标的工程建设项目的具体范围和规模标准，由国务院发展改革部门会同国务院有关部门制订，报国务院批准后公布施行。</a:t>
            </a:r>
          </a:p>
        </p:txBody>
      </p:sp>
      <p:sp>
        <p:nvSpPr>
          <p:cNvPr id="5" name="矩形 4">
            <a:extLst>
              <a:ext uri="{FF2B5EF4-FFF2-40B4-BE49-F238E27FC236}">
                <a16:creationId xmlns:a16="http://schemas.microsoft.com/office/drawing/2014/main" id="{59123339-66F2-44E7-B901-E5261371C14E}"/>
              </a:ext>
            </a:extLst>
          </p:cNvPr>
          <p:cNvSpPr/>
          <p:nvPr/>
        </p:nvSpPr>
        <p:spPr>
          <a:xfrm>
            <a:off x="7955590" y="2534184"/>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95923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36">
            <a:extLst>
              <a:ext uri="{FF2B5EF4-FFF2-40B4-BE49-F238E27FC236}">
                <a16:creationId xmlns:a16="http://schemas.microsoft.com/office/drawing/2014/main" id="{264D45B7-C33E-4F69-9210-276A2CAC6BA1}"/>
              </a:ext>
            </a:extLst>
          </p:cNvPr>
          <p:cNvSpPr>
            <a:spLocks noChangeArrowheads="1"/>
          </p:cNvSpPr>
          <p:nvPr/>
        </p:nvSpPr>
        <p:spPr bwMode="auto">
          <a:xfrm>
            <a:off x="4353035" y="1796698"/>
            <a:ext cx="27699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3200" b="1" dirty="0">
                <a:solidFill>
                  <a:schemeClr val="tx2"/>
                </a:solidFill>
                <a:latin typeface="华文新魏" panose="02010800040101010101" pitchFamily="2" charset="-122"/>
                <a:ea typeface="华文新魏" panose="02010800040101010101" pitchFamily="2" charset="-122"/>
                <a:cs typeface="Arial" pitchFamily="34" charset="0"/>
              </a:rPr>
              <a:t>单项施工</a:t>
            </a:r>
            <a:r>
              <a:rPr lang="en-US" altLang="zh-CN" sz="3200" b="1" dirty="0">
                <a:solidFill>
                  <a:schemeClr val="tx2"/>
                </a:solidFill>
                <a:latin typeface="华文新魏" panose="02010800040101010101" pitchFamily="2" charset="-122"/>
                <a:ea typeface="华文新魏" panose="02010800040101010101" pitchFamily="2" charset="-122"/>
                <a:cs typeface="Arial" pitchFamily="34" charset="0"/>
              </a:rPr>
              <a:t>400</a:t>
            </a:r>
            <a:r>
              <a:rPr lang="zh-CN" altLang="en-US" sz="3200" b="1" dirty="0">
                <a:solidFill>
                  <a:schemeClr val="tx2"/>
                </a:solidFill>
                <a:latin typeface="华文新魏" panose="02010800040101010101" pitchFamily="2" charset="-122"/>
                <a:ea typeface="华文新魏" panose="02010800040101010101" pitchFamily="2" charset="-122"/>
                <a:cs typeface="Arial" pitchFamily="34" charset="0"/>
              </a:rPr>
              <a:t>万</a:t>
            </a:r>
            <a:endParaRPr lang="en-US" sz="32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12" name="Rectangle 1436">
            <a:extLst>
              <a:ext uri="{FF2B5EF4-FFF2-40B4-BE49-F238E27FC236}">
                <a16:creationId xmlns:a16="http://schemas.microsoft.com/office/drawing/2014/main" id="{47CE6678-819B-441C-B349-49BC1587282A}"/>
              </a:ext>
            </a:extLst>
          </p:cNvPr>
          <p:cNvSpPr>
            <a:spLocks noChangeArrowheads="1"/>
          </p:cNvSpPr>
          <p:nvPr/>
        </p:nvSpPr>
        <p:spPr bwMode="auto">
          <a:xfrm>
            <a:off x="4353035" y="3099658"/>
            <a:ext cx="284904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3200" b="1" dirty="0">
                <a:solidFill>
                  <a:schemeClr val="tx2"/>
                </a:solidFill>
                <a:latin typeface="华文新魏" panose="02010800040101010101" pitchFamily="2" charset="-122"/>
                <a:ea typeface="华文新魏" panose="02010800040101010101" pitchFamily="2" charset="-122"/>
                <a:cs typeface="Arial" pitchFamily="34" charset="0"/>
              </a:rPr>
              <a:t>单项货物</a:t>
            </a:r>
            <a:r>
              <a:rPr lang="en-US" altLang="zh-CN" sz="3200" b="1" dirty="0">
                <a:solidFill>
                  <a:schemeClr val="tx2"/>
                </a:solidFill>
                <a:latin typeface="华文新魏" panose="02010800040101010101" pitchFamily="2" charset="-122"/>
                <a:ea typeface="华文新魏" panose="02010800040101010101" pitchFamily="2" charset="-122"/>
                <a:cs typeface="Arial" pitchFamily="34" charset="0"/>
              </a:rPr>
              <a:t>200</a:t>
            </a:r>
            <a:r>
              <a:rPr lang="zh-CN" altLang="en-US" sz="3200" b="1" dirty="0">
                <a:solidFill>
                  <a:schemeClr val="tx2"/>
                </a:solidFill>
                <a:latin typeface="华文新魏" panose="02010800040101010101" pitchFamily="2" charset="-122"/>
                <a:ea typeface="华文新魏" panose="02010800040101010101" pitchFamily="2" charset="-122"/>
                <a:cs typeface="Arial" pitchFamily="34" charset="0"/>
              </a:rPr>
              <a:t>万</a:t>
            </a:r>
            <a:endParaRPr lang="en-US" sz="32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15" name="Rectangle 1436">
            <a:extLst>
              <a:ext uri="{FF2B5EF4-FFF2-40B4-BE49-F238E27FC236}">
                <a16:creationId xmlns:a16="http://schemas.microsoft.com/office/drawing/2014/main" id="{B3456F5D-8D28-4B12-A346-0728149A8837}"/>
              </a:ext>
            </a:extLst>
          </p:cNvPr>
          <p:cNvSpPr>
            <a:spLocks noChangeArrowheads="1"/>
          </p:cNvSpPr>
          <p:nvPr/>
        </p:nvSpPr>
        <p:spPr bwMode="auto">
          <a:xfrm>
            <a:off x="4268194" y="4213723"/>
            <a:ext cx="421750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3200" b="1" dirty="0">
                <a:solidFill>
                  <a:schemeClr val="tx2"/>
                </a:solidFill>
                <a:latin typeface="华文新魏" panose="02010800040101010101" pitchFamily="2" charset="-122"/>
                <a:ea typeface="华文新魏" panose="02010800040101010101" pitchFamily="2" charset="-122"/>
                <a:cs typeface="Arial" pitchFamily="34" charset="0"/>
              </a:rPr>
              <a:t>单项服务</a:t>
            </a:r>
            <a:r>
              <a:rPr lang="en-US" altLang="zh-CN" sz="3200" b="1" dirty="0">
                <a:solidFill>
                  <a:schemeClr val="tx2"/>
                </a:solidFill>
                <a:latin typeface="华文新魏" panose="02010800040101010101" pitchFamily="2" charset="-122"/>
                <a:ea typeface="华文新魏" panose="02010800040101010101" pitchFamily="2" charset="-122"/>
                <a:cs typeface="Arial" pitchFamily="34" charset="0"/>
              </a:rPr>
              <a:t>100</a:t>
            </a:r>
            <a:r>
              <a:rPr lang="zh-CN" altLang="en-US" sz="3200" b="1" dirty="0">
                <a:solidFill>
                  <a:schemeClr val="tx2"/>
                </a:solidFill>
                <a:latin typeface="华文新魏" panose="02010800040101010101" pitchFamily="2" charset="-122"/>
                <a:ea typeface="华文新魏" panose="02010800040101010101" pitchFamily="2" charset="-122"/>
                <a:cs typeface="Arial" pitchFamily="34" charset="0"/>
              </a:rPr>
              <a:t>万</a:t>
            </a:r>
            <a:endParaRPr lang="en-US" altLang="zh-CN" sz="3200" b="1" dirty="0">
              <a:solidFill>
                <a:schemeClr val="tx2"/>
              </a:solidFill>
              <a:latin typeface="华文新魏" panose="02010800040101010101" pitchFamily="2" charset="-122"/>
              <a:ea typeface="华文新魏" panose="02010800040101010101" pitchFamily="2" charset="-122"/>
              <a:cs typeface="Arial" pitchFamily="34" charset="0"/>
            </a:endParaRPr>
          </a:p>
          <a:p>
            <a:pPr fontAlgn="base">
              <a:spcBef>
                <a:spcPct val="0"/>
              </a:spcBef>
              <a:spcAft>
                <a:spcPct val="0"/>
              </a:spcAft>
            </a:pPr>
            <a:r>
              <a:rPr lang="zh-CN" altLang="en-US" sz="3200" b="1" dirty="0">
                <a:solidFill>
                  <a:schemeClr val="tx2"/>
                </a:solidFill>
                <a:latin typeface="华文新魏" panose="02010800040101010101" pitchFamily="2" charset="-122"/>
                <a:ea typeface="华文新魏" panose="02010800040101010101" pitchFamily="2" charset="-122"/>
                <a:cs typeface="Arial" pitchFamily="34" charset="0"/>
              </a:rPr>
              <a:t>（勘察、设计、监理）</a:t>
            </a:r>
            <a:endParaRPr lang="en-US" sz="32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17" name="Rectangle 1436">
            <a:extLst>
              <a:ext uri="{FF2B5EF4-FFF2-40B4-BE49-F238E27FC236}">
                <a16:creationId xmlns:a16="http://schemas.microsoft.com/office/drawing/2014/main" id="{432AFC53-08D1-4570-8F9D-E4783BEA2E92}"/>
              </a:ext>
            </a:extLst>
          </p:cNvPr>
          <p:cNvSpPr>
            <a:spLocks noChangeArrowheads="1"/>
          </p:cNvSpPr>
          <p:nvPr/>
        </p:nvSpPr>
        <p:spPr bwMode="auto">
          <a:xfrm>
            <a:off x="1283330" y="4398390"/>
            <a:ext cx="20965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4000" b="1" dirty="0">
                <a:solidFill>
                  <a:srgbClr val="C00000"/>
                </a:solidFill>
                <a:latin typeface="华文新魏" panose="02010800040101010101" pitchFamily="2" charset="-122"/>
                <a:ea typeface="华文新魏" panose="02010800040101010101" pitchFamily="2" charset="-122"/>
                <a:cs typeface="Arial" pitchFamily="34" charset="0"/>
              </a:rPr>
              <a:t>依法必招</a:t>
            </a:r>
            <a:endParaRPr lang="en-US" sz="40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
        <p:nvSpPr>
          <p:cNvPr id="18" name="Rectangle 1436">
            <a:extLst>
              <a:ext uri="{FF2B5EF4-FFF2-40B4-BE49-F238E27FC236}">
                <a16:creationId xmlns:a16="http://schemas.microsoft.com/office/drawing/2014/main" id="{A632D7C5-1D33-4668-B4D1-3B5046BE98EB}"/>
              </a:ext>
            </a:extLst>
          </p:cNvPr>
          <p:cNvSpPr>
            <a:spLocks noChangeArrowheads="1"/>
          </p:cNvSpPr>
          <p:nvPr/>
        </p:nvSpPr>
        <p:spPr bwMode="auto">
          <a:xfrm>
            <a:off x="8625526" y="3121223"/>
            <a:ext cx="206528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4000" b="1" dirty="0">
                <a:solidFill>
                  <a:srgbClr val="C00000"/>
                </a:solidFill>
                <a:latin typeface="华文新魏" panose="02010800040101010101" pitchFamily="2" charset="-122"/>
                <a:ea typeface="华文新魏" panose="02010800040101010101" pitchFamily="2" charset="-122"/>
                <a:cs typeface="Arial" pitchFamily="34" charset="0"/>
              </a:rPr>
              <a:t>工程建设</a:t>
            </a:r>
            <a:endParaRPr lang="en-US" sz="4000" b="1" dirty="0">
              <a:solidFill>
                <a:srgbClr val="C00000"/>
              </a:solidFill>
              <a:latin typeface="华文新魏" panose="02010800040101010101" pitchFamily="2" charset="-122"/>
              <a:ea typeface="华文新魏" panose="02010800040101010101" pitchFamily="2" charset="-122"/>
              <a:cs typeface="Arial" pitchFamily="34" charset="0"/>
            </a:endParaRPr>
          </a:p>
        </p:txBody>
      </p:sp>
      <p:pic>
        <p:nvPicPr>
          <p:cNvPr id="3" name="图片 2">
            <a:extLst>
              <a:ext uri="{FF2B5EF4-FFF2-40B4-BE49-F238E27FC236}">
                <a16:creationId xmlns:a16="http://schemas.microsoft.com/office/drawing/2014/main" id="{555197B5-2647-471F-9770-3B5FF27F0968}"/>
              </a:ext>
            </a:extLst>
          </p:cNvPr>
          <p:cNvPicPr>
            <a:picLocks noChangeAspect="1"/>
          </p:cNvPicPr>
          <p:nvPr/>
        </p:nvPicPr>
        <p:blipFill>
          <a:blip r:embed="rId2"/>
          <a:stretch>
            <a:fillRect/>
          </a:stretch>
        </p:blipFill>
        <p:spPr>
          <a:xfrm>
            <a:off x="1379126" y="2476500"/>
            <a:ext cx="1905000" cy="1905000"/>
          </a:xfrm>
          <a:prstGeom prst="rect">
            <a:avLst/>
          </a:prstGeom>
        </p:spPr>
      </p:pic>
    </p:spTree>
    <p:extLst>
      <p:ext uri="{BB962C8B-B14F-4D97-AF65-F5344CB8AC3E}">
        <p14:creationId xmlns:p14="http://schemas.microsoft.com/office/powerpoint/2010/main" val="24288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0373683-DD8D-43A1-AEC4-32325DDB9B46}"/>
              </a:ext>
            </a:extLst>
          </p:cNvPr>
          <p:cNvSpPr/>
          <p:nvPr/>
        </p:nvSpPr>
        <p:spPr>
          <a:xfrm>
            <a:off x="843915" y="1228397"/>
            <a:ext cx="10504170" cy="4401205"/>
          </a:xfrm>
          <a:prstGeom prst="rect">
            <a:avLst/>
          </a:prstGeom>
          <a:noFill/>
          <a:ln>
            <a:solidFill>
              <a:schemeClr val="accent1"/>
            </a:solidFill>
          </a:ln>
        </p:spPr>
        <p:txBody>
          <a:bodyPr wrap="square">
            <a:spAutoFit/>
          </a:bodyPr>
          <a:lstStyle/>
          <a:p>
            <a:r>
              <a:rPr lang="zh-CN" altLang="en-US" sz="2800" dirty="0">
                <a:latin typeface="华文新魏" panose="02010800040101010101" pitchFamily="2" charset="-122"/>
                <a:ea typeface="华文新魏" panose="02010800040101010101" pitchFamily="2" charset="-122"/>
              </a:rPr>
              <a:t>第三条 在中华人民共和国境内进行</a:t>
            </a:r>
            <a:r>
              <a:rPr lang="zh-CN" altLang="en-US" sz="28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下列工程建设项目</a:t>
            </a:r>
            <a:r>
              <a:rPr lang="zh-CN" altLang="en-US" sz="2800" dirty="0">
                <a:latin typeface="华文新魏" panose="02010800040101010101" pitchFamily="2" charset="-122"/>
                <a:ea typeface="华文新魏" panose="02010800040101010101" pitchFamily="2" charset="-122"/>
              </a:rPr>
              <a:t>包括项目的勘察、设计、施工、监理以及与工程建设有关的重要设备、材料等的采购，必须进行招标：</a:t>
            </a:r>
          </a:p>
          <a:p>
            <a:r>
              <a:rPr lang="zh-CN" altLang="en-US" sz="2800" dirty="0">
                <a:latin typeface="华文新魏" panose="02010800040101010101" pitchFamily="2" charset="-122"/>
                <a:ea typeface="华文新魏" panose="02010800040101010101" pitchFamily="2" charset="-122"/>
              </a:rPr>
              <a:t>（一）大型基础设施、公用事业等关系社会公共利益、公众安全的项目；</a:t>
            </a:r>
          </a:p>
          <a:p>
            <a:r>
              <a:rPr lang="zh-CN" altLang="en-US" sz="2800" dirty="0">
                <a:latin typeface="华文新魏" panose="02010800040101010101" pitchFamily="2" charset="-122"/>
                <a:ea typeface="华文新魏" panose="02010800040101010101" pitchFamily="2" charset="-122"/>
              </a:rPr>
              <a:t>（二）全部或者部分使用国有资金投资或者国家融资的项目；</a:t>
            </a:r>
          </a:p>
          <a:p>
            <a:r>
              <a:rPr lang="zh-CN" altLang="en-US" sz="2800" dirty="0">
                <a:latin typeface="华文新魏" panose="02010800040101010101" pitchFamily="2" charset="-122"/>
                <a:ea typeface="华文新魏" panose="02010800040101010101" pitchFamily="2" charset="-122"/>
              </a:rPr>
              <a:t>（三）使用国际组织或者外国政府贷款、援助资金的项目。</a:t>
            </a:r>
          </a:p>
          <a:p>
            <a:r>
              <a:rPr lang="zh-CN" altLang="en-US" sz="2800" dirty="0">
                <a:latin typeface="华文新魏" panose="02010800040101010101" pitchFamily="2" charset="-122"/>
                <a:ea typeface="华文新魏" panose="02010800040101010101" pitchFamily="2" charset="-122"/>
              </a:rPr>
              <a:t>前款所列项目的具体</a:t>
            </a:r>
            <a:r>
              <a:rPr lang="zh-CN" altLang="en-US" sz="2800" dirty="0">
                <a:solidFill>
                  <a:schemeClr val="accent1"/>
                </a:solidFill>
                <a:effectLst>
                  <a:glow rad="127000">
                    <a:srgbClr val="FFFF00"/>
                  </a:glow>
                </a:effectLst>
                <a:latin typeface="华文新魏" panose="02010800040101010101" pitchFamily="2" charset="-122"/>
                <a:ea typeface="华文新魏" panose="02010800040101010101" pitchFamily="2" charset="-122"/>
              </a:rPr>
              <a:t>范围和规模标准</a:t>
            </a:r>
            <a:r>
              <a:rPr lang="zh-CN" altLang="en-US" sz="2800" dirty="0">
                <a:latin typeface="华文新魏" panose="02010800040101010101" pitchFamily="2" charset="-122"/>
                <a:ea typeface="华文新魏" panose="02010800040101010101" pitchFamily="2" charset="-122"/>
              </a:rPr>
              <a:t>，由国务院发展计划部门会同国务院有关部门制订，报国务院批准。</a:t>
            </a:r>
          </a:p>
          <a:p>
            <a:endParaRPr lang="zh-CN" altLang="en-US" sz="28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411436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EA25581-0BEA-4FAD-A86D-7A1F39504FF4}"/>
              </a:ext>
            </a:extLst>
          </p:cNvPr>
          <p:cNvSpPr/>
          <p:nvPr/>
        </p:nvSpPr>
        <p:spPr>
          <a:xfrm>
            <a:off x="1267918" y="950026"/>
            <a:ext cx="9299529" cy="4093428"/>
          </a:xfrm>
          <a:prstGeom prst="rect">
            <a:avLst/>
          </a:prstGeom>
        </p:spPr>
        <p:txBody>
          <a:bodyPr wrap="square">
            <a:spAutoFit/>
          </a:bodyPr>
          <a:lstStyle/>
          <a:p>
            <a:r>
              <a:rPr lang="zh-CN" altLang="en-US" sz="2000" b="1" dirty="0">
                <a:latin typeface="华文新魏" panose="02010800040101010101" pitchFamily="2" charset="-122"/>
                <a:ea typeface="华文新魏" panose="02010800040101010101" pitchFamily="2" charset="-122"/>
              </a:rPr>
              <a:t>必须招标的基础设施和公用事业项目范围规定</a:t>
            </a:r>
          </a:p>
          <a:p>
            <a:r>
              <a:rPr lang="zh-CN" altLang="en-US" sz="2000" dirty="0">
                <a:latin typeface="华文新魏" panose="02010800040101010101" pitchFamily="2" charset="-122"/>
                <a:ea typeface="华文新魏" panose="02010800040101010101" pitchFamily="2" charset="-122"/>
              </a:rPr>
              <a:t>第一条 为明确必须招标的大型基础设施和公用事业项目范围，根据</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中华人民共和国招标投标法</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和</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必须招标的工程项目规定</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，制定本规定。</a:t>
            </a:r>
          </a:p>
          <a:p>
            <a:r>
              <a:rPr lang="zh-CN" altLang="en-US" sz="2000" dirty="0">
                <a:latin typeface="华文新魏" panose="02010800040101010101" pitchFamily="2" charset="-122"/>
                <a:ea typeface="华文新魏" panose="02010800040101010101" pitchFamily="2" charset="-122"/>
              </a:rPr>
              <a:t>第二条 不属于</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必须招标的工程项目规定</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第二条、第三条规定情形的大型基础设施、公用事业等关系社会公共利益、公众安全的项目，必须招标的具体范围包括：</a:t>
            </a:r>
          </a:p>
          <a:p>
            <a:r>
              <a:rPr lang="zh-CN" altLang="en-US" sz="2000" dirty="0">
                <a:latin typeface="华文新魏" panose="02010800040101010101" pitchFamily="2" charset="-122"/>
                <a:ea typeface="华文新魏" panose="02010800040101010101" pitchFamily="2" charset="-122"/>
              </a:rPr>
              <a:t>（一）煤炭、石油、天然气、电力、新能源等能源基础设施项目；</a:t>
            </a:r>
          </a:p>
          <a:p>
            <a:r>
              <a:rPr lang="zh-CN" altLang="en-US" sz="2000" dirty="0">
                <a:latin typeface="华文新魏" panose="02010800040101010101" pitchFamily="2" charset="-122"/>
                <a:ea typeface="华文新魏" panose="02010800040101010101" pitchFamily="2" charset="-122"/>
              </a:rPr>
              <a:t>（二）铁路、公路、管道、水运，以及公共航空和</a:t>
            </a:r>
            <a:r>
              <a:rPr lang="en-US" altLang="zh-CN" sz="2000" dirty="0">
                <a:latin typeface="华文新魏" panose="02010800040101010101" pitchFamily="2" charset="-122"/>
                <a:ea typeface="华文新魏" panose="02010800040101010101" pitchFamily="2" charset="-122"/>
              </a:rPr>
              <a:t>A1</a:t>
            </a:r>
            <a:r>
              <a:rPr lang="zh-CN" altLang="en-US" sz="2000" dirty="0">
                <a:latin typeface="华文新魏" panose="02010800040101010101" pitchFamily="2" charset="-122"/>
                <a:ea typeface="华文新魏" panose="02010800040101010101" pitchFamily="2" charset="-122"/>
              </a:rPr>
              <a:t>级通用机场等交通运输基础设施项目；</a:t>
            </a:r>
          </a:p>
          <a:p>
            <a:r>
              <a:rPr lang="zh-CN" altLang="en-US" sz="2000" dirty="0">
                <a:latin typeface="华文新魏" panose="02010800040101010101" pitchFamily="2" charset="-122"/>
                <a:ea typeface="华文新魏" panose="02010800040101010101" pitchFamily="2" charset="-122"/>
              </a:rPr>
              <a:t>（三）电信枢纽、通信信息网络等通信基础设施项目；</a:t>
            </a:r>
          </a:p>
          <a:p>
            <a:r>
              <a:rPr lang="zh-CN" altLang="en-US" sz="2000" dirty="0">
                <a:latin typeface="华文新魏" panose="02010800040101010101" pitchFamily="2" charset="-122"/>
                <a:ea typeface="华文新魏" panose="02010800040101010101" pitchFamily="2" charset="-122"/>
              </a:rPr>
              <a:t>（四）防洪、灌溉、排涝、引（供）水等水利基础设施项目；</a:t>
            </a:r>
          </a:p>
          <a:p>
            <a:r>
              <a:rPr lang="zh-CN" altLang="en-US" sz="2000" dirty="0">
                <a:latin typeface="华文新魏" panose="02010800040101010101" pitchFamily="2" charset="-122"/>
                <a:ea typeface="华文新魏" panose="02010800040101010101" pitchFamily="2" charset="-122"/>
              </a:rPr>
              <a:t>（五）城市轨道交通等城建项目。</a:t>
            </a:r>
          </a:p>
          <a:p>
            <a:r>
              <a:rPr lang="zh-CN" altLang="en-US" sz="2000" dirty="0">
                <a:latin typeface="华文新魏" panose="02010800040101010101" pitchFamily="2" charset="-122"/>
                <a:ea typeface="华文新魏" panose="02010800040101010101" pitchFamily="2" charset="-122"/>
              </a:rPr>
              <a:t>第三条 本规定自</a:t>
            </a:r>
            <a:r>
              <a:rPr lang="en-US" altLang="zh-CN" sz="2000" dirty="0">
                <a:latin typeface="华文新魏" panose="02010800040101010101" pitchFamily="2" charset="-122"/>
                <a:ea typeface="华文新魏" panose="02010800040101010101" pitchFamily="2" charset="-122"/>
              </a:rPr>
              <a:t>2018</a:t>
            </a:r>
            <a:r>
              <a:rPr lang="zh-CN" altLang="en-US" sz="2000" dirty="0">
                <a:latin typeface="华文新魏" panose="02010800040101010101" pitchFamily="2" charset="-122"/>
                <a:ea typeface="华文新魏" panose="02010800040101010101" pitchFamily="2" charset="-122"/>
              </a:rPr>
              <a:t>年</a:t>
            </a:r>
            <a:r>
              <a:rPr lang="en-US" altLang="zh-CN" sz="2000" dirty="0">
                <a:latin typeface="华文新魏" panose="02010800040101010101" pitchFamily="2" charset="-122"/>
                <a:ea typeface="华文新魏" panose="02010800040101010101" pitchFamily="2" charset="-122"/>
              </a:rPr>
              <a:t>6</a:t>
            </a:r>
            <a:r>
              <a:rPr lang="zh-CN" altLang="en-US" sz="2000" dirty="0">
                <a:latin typeface="华文新魏" panose="02010800040101010101" pitchFamily="2" charset="-122"/>
                <a:ea typeface="华文新魏" panose="02010800040101010101" pitchFamily="2" charset="-122"/>
              </a:rPr>
              <a:t>月</a:t>
            </a:r>
            <a:r>
              <a:rPr lang="en-US" altLang="zh-CN" sz="2000" dirty="0">
                <a:latin typeface="华文新魏" panose="02010800040101010101" pitchFamily="2" charset="-122"/>
                <a:ea typeface="华文新魏" panose="02010800040101010101" pitchFamily="2" charset="-122"/>
              </a:rPr>
              <a:t>6</a:t>
            </a:r>
            <a:r>
              <a:rPr lang="zh-CN" altLang="en-US" sz="2000" dirty="0">
                <a:latin typeface="华文新魏" panose="02010800040101010101" pitchFamily="2" charset="-122"/>
                <a:ea typeface="华文新魏" panose="02010800040101010101" pitchFamily="2" charset="-122"/>
              </a:rPr>
              <a:t>日起施行。</a:t>
            </a:r>
          </a:p>
        </p:txBody>
      </p:sp>
      <p:sp>
        <p:nvSpPr>
          <p:cNvPr id="4" name="矩形 3">
            <a:extLst>
              <a:ext uri="{FF2B5EF4-FFF2-40B4-BE49-F238E27FC236}">
                <a16:creationId xmlns:a16="http://schemas.microsoft.com/office/drawing/2014/main" id="{E74E4E80-5D58-4EBD-9A58-ABA445FE8568}"/>
              </a:ext>
            </a:extLst>
          </p:cNvPr>
          <p:cNvSpPr/>
          <p:nvPr/>
        </p:nvSpPr>
        <p:spPr>
          <a:xfrm>
            <a:off x="3928154" y="5723308"/>
            <a:ext cx="8084264" cy="523220"/>
          </a:xfrm>
          <a:prstGeom prst="rect">
            <a:avLst/>
          </a:prstGeom>
        </p:spPr>
        <p:txBody>
          <a:bodyPr wrap="none">
            <a:spAutoFit/>
          </a:bodyPr>
          <a:lstStyle/>
          <a:p>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必须招标的基础设施和公用事业项目范围规定</a:t>
            </a:r>
            <a:r>
              <a:rPr lang="en-US" altLang="zh-CN" sz="2800" dirty="0">
                <a:latin typeface="华文新魏" panose="02010800040101010101" pitchFamily="2" charset="-122"/>
                <a:ea typeface="华文新魏" panose="02010800040101010101" pitchFamily="2" charset="-122"/>
              </a:rPr>
              <a:t>》</a:t>
            </a:r>
            <a:endParaRPr lang="zh-CN" altLang="en-US" sz="28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76758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7D0BAFB-A43B-426C-9C9C-5B5FA71D1278}"/>
              </a:ext>
            </a:extLst>
          </p:cNvPr>
          <p:cNvPicPr>
            <a:picLocks noChangeAspect="1"/>
          </p:cNvPicPr>
          <p:nvPr/>
        </p:nvPicPr>
        <p:blipFill>
          <a:blip r:embed="rId3"/>
          <a:stretch>
            <a:fillRect/>
          </a:stretch>
        </p:blipFill>
        <p:spPr>
          <a:xfrm>
            <a:off x="878264" y="-4672"/>
            <a:ext cx="10435472" cy="6858000"/>
          </a:xfrm>
          <a:prstGeom prst="rect">
            <a:avLst/>
          </a:prstGeom>
        </p:spPr>
      </p:pic>
      <p:sp>
        <p:nvSpPr>
          <p:cNvPr id="5" name="文本框 4">
            <a:extLst>
              <a:ext uri="{FF2B5EF4-FFF2-40B4-BE49-F238E27FC236}">
                <a16:creationId xmlns:a16="http://schemas.microsoft.com/office/drawing/2014/main" id="{B2DB8CE5-ED6D-496E-84FE-56A01A0FD74D}"/>
              </a:ext>
            </a:extLst>
          </p:cNvPr>
          <p:cNvSpPr txBox="1"/>
          <p:nvPr/>
        </p:nvSpPr>
        <p:spPr>
          <a:xfrm>
            <a:off x="8342722" y="6272826"/>
            <a:ext cx="2705492" cy="422206"/>
          </a:xfrm>
          <a:prstGeom prst="rect">
            <a:avLst/>
          </a:prstGeom>
          <a:solidFill>
            <a:schemeClr val="bg1"/>
          </a:solidFill>
        </p:spPr>
        <p:txBody>
          <a:bodyPr wrap="square" rtlCol="0">
            <a:spAutoFit/>
          </a:bodyPr>
          <a:lstStyle/>
          <a:p>
            <a:endParaRPr lang="zh-CN" altLang="en-US" dirty="0"/>
          </a:p>
        </p:txBody>
      </p:sp>
    </p:spTree>
    <p:extLst>
      <p:ext uri="{BB962C8B-B14F-4D97-AF65-F5344CB8AC3E}">
        <p14:creationId xmlns:p14="http://schemas.microsoft.com/office/powerpoint/2010/main" val="112344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49465BA-6458-4C92-A74D-00A5899284C6}"/>
              </a:ext>
            </a:extLst>
          </p:cNvPr>
          <p:cNvSpPr/>
          <p:nvPr/>
        </p:nvSpPr>
        <p:spPr>
          <a:xfrm>
            <a:off x="953231" y="1254327"/>
            <a:ext cx="10504170" cy="1569660"/>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第七条 按照国家有关规定需要履行项目审批、核准手续的</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的项目，其招标范围、招标方式、招标组织形式应当报项目审批、核准部门审批、核准。项目审批、核准部门应当及时将审批、核准确定的招标范围、招标方式、招标组织形式通报有关行政监督部门。</a:t>
            </a:r>
            <a:endParaRPr lang="en-US" altLang="zh-CN" sz="2400" dirty="0">
              <a:latin typeface="华文新魏" panose="02010800040101010101" pitchFamily="2" charset="-122"/>
              <a:ea typeface="华文新魏" panose="02010800040101010101" pitchFamily="2" charset="-122"/>
            </a:endParaRPr>
          </a:p>
        </p:txBody>
      </p:sp>
      <p:sp>
        <p:nvSpPr>
          <p:cNvPr id="6" name="矩形 5">
            <a:extLst>
              <a:ext uri="{FF2B5EF4-FFF2-40B4-BE49-F238E27FC236}">
                <a16:creationId xmlns:a16="http://schemas.microsoft.com/office/drawing/2014/main" id="{FE572008-CC6F-435C-AD4D-F28F80D5AAA8}"/>
              </a:ext>
            </a:extLst>
          </p:cNvPr>
          <p:cNvSpPr/>
          <p:nvPr/>
        </p:nvSpPr>
        <p:spPr>
          <a:xfrm>
            <a:off x="953231" y="3146037"/>
            <a:ext cx="10504170" cy="1938992"/>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第八条 国有资金占控股或者主导地位的</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的项目，应当公开招标；但有下列情形之一的，可以邀请招标：</a:t>
            </a:r>
          </a:p>
          <a:p>
            <a:r>
              <a:rPr lang="zh-CN" altLang="zh-CN" sz="2400" dirty="0">
                <a:latin typeface="华文新魏" panose="02010800040101010101" pitchFamily="2" charset="-122"/>
                <a:ea typeface="华文新魏" panose="02010800040101010101" pitchFamily="2" charset="-122"/>
              </a:rPr>
              <a:t>（一）技术复杂、有特殊要求或者受自然环境限制，只有少量潜在投标人可供选择；</a:t>
            </a:r>
          </a:p>
          <a:p>
            <a:r>
              <a:rPr lang="zh-CN" altLang="zh-CN" sz="2400" dirty="0">
                <a:latin typeface="华文新魏" panose="02010800040101010101" pitchFamily="2" charset="-122"/>
                <a:ea typeface="华文新魏" panose="02010800040101010101" pitchFamily="2" charset="-122"/>
              </a:rPr>
              <a:t>（二）采用公开招标方式的费用占项目合同金额的比例过大。</a:t>
            </a:r>
          </a:p>
        </p:txBody>
      </p:sp>
      <p:sp>
        <p:nvSpPr>
          <p:cNvPr id="7" name="标题 1">
            <a:extLst>
              <a:ext uri="{FF2B5EF4-FFF2-40B4-BE49-F238E27FC236}">
                <a16:creationId xmlns:a16="http://schemas.microsoft.com/office/drawing/2014/main" id="{8E0B4764-E2ED-48AC-8768-B6AC5B0DD7C1}"/>
              </a:ext>
            </a:extLst>
          </p:cNvPr>
          <p:cNvSpPr txBox="1">
            <a:spLocks/>
          </p:cNvSpPr>
          <p:nvPr/>
        </p:nvSpPr>
        <p:spPr>
          <a:xfrm>
            <a:off x="134298" y="459910"/>
            <a:ext cx="4330573" cy="619165"/>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重点法条列举</a:t>
            </a:r>
          </a:p>
        </p:txBody>
      </p:sp>
      <p:sp>
        <p:nvSpPr>
          <p:cNvPr id="8" name="矩形 7">
            <a:extLst>
              <a:ext uri="{FF2B5EF4-FFF2-40B4-BE49-F238E27FC236}">
                <a16:creationId xmlns:a16="http://schemas.microsoft.com/office/drawing/2014/main" id="{431D37EE-943D-4E95-BA4A-C4DA6F363B20}"/>
              </a:ext>
            </a:extLst>
          </p:cNvPr>
          <p:cNvSpPr/>
          <p:nvPr/>
        </p:nvSpPr>
        <p:spPr>
          <a:xfrm>
            <a:off x="8088112" y="5372840"/>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123312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49465BA-6458-4C92-A74D-00A5899284C6}"/>
              </a:ext>
            </a:extLst>
          </p:cNvPr>
          <p:cNvSpPr/>
          <p:nvPr/>
        </p:nvSpPr>
        <p:spPr>
          <a:xfrm>
            <a:off x="1048765" y="776656"/>
            <a:ext cx="10504170" cy="2308324"/>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第十五条</a:t>
            </a:r>
            <a:r>
              <a:rPr lang="en-US" altLang="zh-CN" sz="2400" dirty="0">
                <a:latin typeface="华文新魏" panose="02010800040101010101" pitchFamily="2" charset="-122"/>
                <a:ea typeface="华文新魏" panose="02010800040101010101" pitchFamily="2" charset="-122"/>
              </a:rPr>
              <a:t> ……</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的项目的资格预审公告和招标公告，应当在国务院发展改革部门</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依法指定的媒介发布</a:t>
            </a:r>
            <a:r>
              <a:rPr lang="zh-CN" altLang="zh-CN" sz="2400" dirty="0">
                <a:latin typeface="华文新魏" panose="02010800040101010101" pitchFamily="2" charset="-122"/>
                <a:ea typeface="华文新魏" panose="02010800040101010101" pitchFamily="2" charset="-122"/>
              </a:rPr>
              <a:t>。在不同媒介发布的同一招标项目的资格预审公告或者招标公告的内容应当一致。指定媒介发布依法必须进行招标的项目的境内资格预审公告、招标公告，不得收取费用。</a:t>
            </a:r>
          </a:p>
          <a:p>
            <a:r>
              <a:rPr lang="zh-CN" altLang="zh-CN" sz="2400" dirty="0">
                <a:latin typeface="华文新魏" panose="02010800040101010101" pitchFamily="2" charset="-122"/>
                <a:ea typeface="华文新魏" panose="02010800040101010101" pitchFamily="2" charset="-122"/>
              </a:rPr>
              <a:t>编制依法必须进行招标的项目的资格预审文件和招标文件，应当使用国务院发展改革部门会同有关行政监督部门制定的标准文本。</a:t>
            </a:r>
            <a:endParaRPr lang="en-US" altLang="zh-CN" sz="2400" dirty="0">
              <a:latin typeface="华文新魏" panose="02010800040101010101" pitchFamily="2" charset="-122"/>
              <a:ea typeface="华文新魏" panose="02010800040101010101" pitchFamily="2" charset="-122"/>
            </a:endParaRPr>
          </a:p>
        </p:txBody>
      </p:sp>
      <p:sp>
        <p:nvSpPr>
          <p:cNvPr id="6" name="矩形 5">
            <a:extLst>
              <a:ext uri="{FF2B5EF4-FFF2-40B4-BE49-F238E27FC236}">
                <a16:creationId xmlns:a16="http://schemas.microsoft.com/office/drawing/2014/main" id="{FE572008-CC6F-435C-AD4D-F28F80D5AAA8}"/>
              </a:ext>
            </a:extLst>
          </p:cNvPr>
          <p:cNvSpPr/>
          <p:nvPr/>
        </p:nvSpPr>
        <p:spPr>
          <a:xfrm>
            <a:off x="1048765" y="3529757"/>
            <a:ext cx="10504170" cy="1200329"/>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第十七条 招标人应当合理确定提交资格预审申请文件的时间。</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的项目提交资格预审申请文件的时间，自资格预审文件停止发售之日起不得少于</a:t>
            </a:r>
            <a:r>
              <a:rPr lang="en-US" altLang="zh-CN" sz="2400" dirty="0">
                <a:latin typeface="华文新魏" panose="02010800040101010101" pitchFamily="2" charset="-122"/>
                <a:ea typeface="华文新魏" panose="02010800040101010101" pitchFamily="2" charset="-122"/>
              </a:rPr>
              <a:t>5</a:t>
            </a:r>
            <a:r>
              <a:rPr lang="zh-CN" altLang="zh-CN" sz="2400" dirty="0">
                <a:latin typeface="华文新魏" panose="02010800040101010101" pitchFamily="2" charset="-122"/>
                <a:ea typeface="华文新魏" panose="02010800040101010101" pitchFamily="2" charset="-122"/>
              </a:rPr>
              <a:t>日。</a:t>
            </a:r>
          </a:p>
        </p:txBody>
      </p:sp>
      <p:sp>
        <p:nvSpPr>
          <p:cNvPr id="8" name="矩形 7">
            <a:extLst>
              <a:ext uri="{FF2B5EF4-FFF2-40B4-BE49-F238E27FC236}">
                <a16:creationId xmlns:a16="http://schemas.microsoft.com/office/drawing/2014/main" id="{431D37EE-943D-4E95-BA4A-C4DA6F363B20}"/>
              </a:ext>
            </a:extLst>
          </p:cNvPr>
          <p:cNvSpPr/>
          <p:nvPr/>
        </p:nvSpPr>
        <p:spPr>
          <a:xfrm>
            <a:off x="8170393" y="5126002"/>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5" name="Rectangle 1436">
            <a:extLst>
              <a:ext uri="{FF2B5EF4-FFF2-40B4-BE49-F238E27FC236}">
                <a16:creationId xmlns:a16="http://schemas.microsoft.com/office/drawing/2014/main" id="{7438A367-6817-4318-B663-9717C7B2A206}"/>
              </a:ext>
            </a:extLst>
          </p:cNvPr>
          <p:cNvSpPr>
            <a:spLocks noChangeArrowheads="1"/>
          </p:cNvSpPr>
          <p:nvPr/>
        </p:nvSpPr>
        <p:spPr bwMode="auto">
          <a:xfrm>
            <a:off x="1424050" y="6103082"/>
            <a:ext cx="975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altLang="zh-CN" sz="2400" b="1" dirty="0">
                <a:solidFill>
                  <a:srgbClr val="C00000"/>
                </a:solidFill>
                <a:latin typeface="华文新魏" panose="02010800040101010101" pitchFamily="2" charset="-122"/>
                <a:ea typeface="华文新魏" panose="02010800040101010101" pitchFamily="2" charset="-122"/>
                <a:cs typeface="Arial" pitchFamily="34" charset="0"/>
                <a:hlinkClick r:id="rId2"/>
              </a:rPr>
              <a:t>《</a:t>
            </a:r>
            <a:r>
              <a:rPr lang="zh-CN" altLang="en-US" sz="2400" b="1" dirty="0">
                <a:solidFill>
                  <a:srgbClr val="C00000"/>
                </a:solidFill>
                <a:latin typeface="华文新魏" panose="02010800040101010101" pitchFamily="2" charset="-122"/>
                <a:ea typeface="华文新魏" panose="02010800040101010101" pitchFamily="2" charset="-122"/>
                <a:cs typeface="Arial" pitchFamily="34" charset="0"/>
                <a:hlinkClick r:id="rId2"/>
              </a:rPr>
              <a:t>招标公告和公示信息发布管理办法</a:t>
            </a:r>
            <a:r>
              <a:rPr lang="en-US" altLang="zh-CN" sz="2400" b="1" dirty="0">
                <a:solidFill>
                  <a:srgbClr val="C00000"/>
                </a:solidFill>
                <a:latin typeface="华文新魏" panose="02010800040101010101" pitchFamily="2" charset="-122"/>
                <a:ea typeface="华文新魏" panose="02010800040101010101" pitchFamily="2" charset="-122"/>
                <a:cs typeface="Arial" pitchFamily="34" charset="0"/>
                <a:hlinkClick r:id="rId2"/>
              </a:rPr>
              <a:t>》</a:t>
            </a:r>
            <a:r>
              <a:rPr lang="zh-CN" altLang="en-US" sz="2400" b="1" dirty="0">
                <a:solidFill>
                  <a:srgbClr val="C00000"/>
                </a:solidFill>
                <a:latin typeface="华文新魏" panose="02010800040101010101" pitchFamily="2" charset="-122"/>
                <a:ea typeface="华文新魏" panose="02010800040101010101" pitchFamily="2" charset="-122"/>
                <a:cs typeface="Arial" pitchFamily="34" charset="0"/>
                <a:hlinkClick r:id="rId2"/>
              </a:rPr>
              <a:t>发改委</a:t>
            </a:r>
            <a:r>
              <a:rPr lang="en-US" altLang="zh-CN" sz="2400" b="1" dirty="0">
                <a:solidFill>
                  <a:srgbClr val="C00000"/>
                </a:solidFill>
                <a:latin typeface="华文新魏" panose="02010800040101010101" pitchFamily="2" charset="-122"/>
                <a:ea typeface="华文新魏" panose="02010800040101010101" pitchFamily="2" charset="-122"/>
                <a:cs typeface="Arial" pitchFamily="34" charset="0"/>
                <a:hlinkClick r:id="rId2"/>
              </a:rPr>
              <a:t>10</a:t>
            </a:r>
            <a:r>
              <a:rPr lang="zh-CN" altLang="en-US" sz="2400" b="1" dirty="0">
                <a:solidFill>
                  <a:srgbClr val="C00000"/>
                </a:solidFill>
                <a:latin typeface="华文新魏" panose="02010800040101010101" pitchFamily="2" charset="-122"/>
                <a:ea typeface="华文新魏" panose="02010800040101010101" pitchFamily="2" charset="-122"/>
                <a:cs typeface="Arial" pitchFamily="34" charset="0"/>
                <a:hlinkClick r:id="rId2"/>
              </a:rPr>
              <a:t>号令</a:t>
            </a:r>
            <a:endParaRPr lang="en-US" sz="24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42868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49465BA-6458-4C92-A74D-00A5899284C6}"/>
              </a:ext>
            </a:extLst>
          </p:cNvPr>
          <p:cNvSpPr/>
          <p:nvPr/>
        </p:nvSpPr>
        <p:spPr>
          <a:xfrm>
            <a:off x="953231" y="1188578"/>
            <a:ext cx="10504170" cy="1569660"/>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第十八条 资格预审应当按照资格预审文件载明的标准和方法进行。</a:t>
            </a:r>
          </a:p>
          <a:p>
            <a:r>
              <a:rPr lang="zh-CN" altLang="zh-CN" sz="2400" dirty="0">
                <a:latin typeface="华文新魏" panose="02010800040101010101" pitchFamily="2" charset="-122"/>
                <a:ea typeface="华文新魏" panose="02010800040101010101" pitchFamily="2" charset="-122"/>
              </a:rPr>
              <a:t>国有资金占控股或者主导地位的</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a:t>
            </a:r>
            <a:r>
              <a:rPr lang="en-US" altLang="zh-CN" sz="2400" dirty="0">
                <a:latin typeface="华文新魏" panose="02010800040101010101" pitchFamily="2" charset="-122"/>
                <a:ea typeface="华文新魏" panose="02010800040101010101" pitchFamily="2" charset="-122"/>
              </a:rPr>
              <a:t>,</a:t>
            </a:r>
            <a:r>
              <a:rPr lang="zh-CN" altLang="zh-CN" sz="2400" dirty="0">
                <a:latin typeface="华文新魏" panose="02010800040101010101" pitchFamily="2" charset="-122"/>
                <a:ea typeface="华文新魏" panose="02010800040101010101" pitchFamily="2" charset="-122"/>
              </a:rPr>
              <a:t>招标人应当组建资格审查委员会审查资格预审申请文件。资格审查委员会及其成员应当遵守招标投标法和本条例有关评标委员会及其成员的规定。</a:t>
            </a:r>
            <a:endParaRPr lang="en-US" altLang="zh-CN" sz="2400" dirty="0">
              <a:latin typeface="华文新魏" panose="02010800040101010101" pitchFamily="2" charset="-122"/>
              <a:ea typeface="华文新魏" panose="02010800040101010101" pitchFamily="2" charset="-122"/>
            </a:endParaRPr>
          </a:p>
        </p:txBody>
      </p:sp>
      <p:sp>
        <p:nvSpPr>
          <p:cNvPr id="6" name="矩形 5">
            <a:extLst>
              <a:ext uri="{FF2B5EF4-FFF2-40B4-BE49-F238E27FC236}">
                <a16:creationId xmlns:a16="http://schemas.microsoft.com/office/drawing/2014/main" id="{FE572008-CC6F-435C-AD4D-F28F80D5AAA8}"/>
              </a:ext>
            </a:extLst>
          </p:cNvPr>
          <p:cNvSpPr/>
          <p:nvPr/>
        </p:nvSpPr>
        <p:spPr>
          <a:xfrm>
            <a:off x="953231" y="3079776"/>
            <a:ext cx="10504170" cy="1938992"/>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第二十六条 招标人在招标文件中要求投标人提交投标保证金的，投标保证金不得超过招标项目估算价的</a:t>
            </a:r>
            <a:r>
              <a:rPr lang="en-US" altLang="zh-CN" sz="2400" dirty="0">
                <a:latin typeface="华文新魏" panose="02010800040101010101" pitchFamily="2" charset="-122"/>
                <a:ea typeface="华文新魏" panose="02010800040101010101" pitchFamily="2" charset="-122"/>
              </a:rPr>
              <a:t>2%</a:t>
            </a:r>
            <a:r>
              <a:rPr lang="zh-CN" altLang="zh-CN" sz="2400" dirty="0">
                <a:latin typeface="华文新魏" panose="02010800040101010101" pitchFamily="2" charset="-122"/>
                <a:ea typeface="华文新魏" panose="02010800040101010101" pitchFamily="2" charset="-122"/>
              </a:rPr>
              <a:t>。投标保证金有效期应当与投标有效期一致。</a:t>
            </a:r>
          </a:p>
          <a:p>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的项目的境内投标单位，以现金或者支票形式提交的投标保证金应当从其基本账户转出。</a:t>
            </a:r>
          </a:p>
          <a:p>
            <a:r>
              <a:rPr lang="zh-CN" altLang="zh-CN" sz="2400" dirty="0">
                <a:latin typeface="华文新魏" panose="02010800040101010101" pitchFamily="2" charset="-122"/>
                <a:ea typeface="华文新魏" panose="02010800040101010101" pitchFamily="2" charset="-122"/>
              </a:rPr>
              <a:t>招标人不得挪用投标保证金。</a:t>
            </a:r>
          </a:p>
        </p:txBody>
      </p:sp>
      <p:sp>
        <p:nvSpPr>
          <p:cNvPr id="8" name="矩形 7">
            <a:extLst>
              <a:ext uri="{FF2B5EF4-FFF2-40B4-BE49-F238E27FC236}">
                <a16:creationId xmlns:a16="http://schemas.microsoft.com/office/drawing/2014/main" id="{431D37EE-943D-4E95-BA4A-C4DA6F363B20}"/>
              </a:ext>
            </a:extLst>
          </p:cNvPr>
          <p:cNvSpPr/>
          <p:nvPr/>
        </p:nvSpPr>
        <p:spPr>
          <a:xfrm>
            <a:off x="8074859" y="5254301"/>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146490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49465BA-6458-4C92-A74D-00A5899284C6}"/>
              </a:ext>
            </a:extLst>
          </p:cNvPr>
          <p:cNvSpPr/>
          <p:nvPr/>
        </p:nvSpPr>
        <p:spPr>
          <a:xfrm>
            <a:off x="953231" y="494453"/>
            <a:ext cx="10504170" cy="4893647"/>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第三十二条 招标人不得以不合理的条件限制、排斥潜在投标人或者投标人。</a:t>
            </a:r>
          </a:p>
          <a:p>
            <a:r>
              <a:rPr lang="zh-CN" altLang="zh-CN" sz="2400" dirty="0">
                <a:latin typeface="华文新魏" panose="02010800040101010101" pitchFamily="2" charset="-122"/>
                <a:ea typeface="华文新魏" panose="02010800040101010101" pitchFamily="2" charset="-122"/>
              </a:rPr>
              <a:t>招标人有下列行为之一的，属于以不合理条件限制、排斥潜在投标人或者投标人：</a:t>
            </a:r>
          </a:p>
          <a:p>
            <a:r>
              <a:rPr lang="zh-CN" altLang="zh-CN" sz="2400" dirty="0">
                <a:latin typeface="华文新魏" panose="02010800040101010101" pitchFamily="2" charset="-122"/>
                <a:ea typeface="华文新魏" panose="02010800040101010101" pitchFamily="2" charset="-122"/>
              </a:rPr>
              <a:t>（一）就同一招标项目向潜在投标人或者投标人提供有差别的项目信息；</a:t>
            </a:r>
          </a:p>
          <a:p>
            <a:r>
              <a:rPr lang="zh-CN" altLang="zh-CN" sz="2400" dirty="0">
                <a:latin typeface="华文新魏" panose="02010800040101010101" pitchFamily="2" charset="-122"/>
                <a:ea typeface="华文新魏" panose="02010800040101010101" pitchFamily="2" charset="-122"/>
              </a:rPr>
              <a:t>（二）设定的资格、技术、商务条件与招标项目的具体特点和实际需要不相适应或者与合同履行无关；</a:t>
            </a:r>
          </a:p>
          <a:p>
            <a:r>
              <a:rPr lang="zh-CN" altLang="zh-CN" sz="2400" dirty="0">
                <a:latin typeface="华文新魏" panose="02010800040101010101" pitchFamily="2" charset="-122"/>
                <a:ea typeface="华文新魏" panose="02010800040101010101" pitchFamily="2" charset="-122"/>
              </a:rPr>
              <a:t>（三）</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的项目以特定行政区域或者特定行业的业绩、奖项作为加分条件或者中标条件；</a:t>
            </a:r>
          </a:p>
          <a:p>
            <a:r>
              <a:rPr lang="zh-CN" altLang="zh-CN" sz="2400" dirty="0">
                <a:latin typeface="华文新魏" panose="02010800040101010101" pitchFamily="2" charset="-122"/>
                <a:ea typeface="华文新魏" panose="02010800040101010101" pitchFamily="2" charset="-122"/>
              </a:rPr>
              <a:t>（四）对潜在投标人或者投标人采取不同的资格审查或者评标标准；</a:t>
            </a:r>
          </a:p>
          <a:p>
            <a:r>
              <a:rPr lang="zh-CN" altLang="zh-CN" sz="2400" dirty="0">
                <a:latin typeface="华文新魏" panose="02010800040101010101" pitchFamily="2" charset="-122"/>
                <a:ea typeface="华文新魏" panose="02010800040101010101" pitchFamily="2" charset="-122"/>
              </a:rPr>
              <a:t>（五）限定或者指定特定的专利、商标、品牌、原产地或者供应商；</a:t>
            </a:r>
          </a:p>
          <a:p>
            <a:r>
              <a:rPr lang="zh-CN" altLang="zh-CN" sz="2400" dirty="0">
                <a:latin typeface="华文新魏" panose="02010800040101010101" pitchFamily="2" charset="-122"/>
                <a:ea typeface="华文新魏" panose="02010800040101010101" pitchFamily="2" charset="-122"/>
              </a:rPr>
              <a:t>（六）</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的项目非法限定潜在投标人或者投标人的所有制形式或者组织形式；</a:t>
            </a:r>
          </a:p>
          <a:p>
            <a:r>
              <a:rPr lang="zh-CN" altLang="zh-CN" sz="2400" dirty="0">
                <a:latin typeface="华文新魏" panose="02010800040101010101" pitchFamily="2" charset="-122"/>
                <a:ea typeface="华文新魏" panose="02010800040101010101" pitchFamily="2" charset="-122"/>
              </a:rPr>
              <a:t>（七）以其他不合理条件限制、排斥潜在投标人或者投标人。</a:t>
            </a:r>
            <a:endParaRPr lang="en-US" altLang="zh-CN" sz="2400" dirty="0">
              <a:latin typeface="华文新魏" panose="02010800040101010101" pitchFamily="2" charset="-122"/>
              <a:ea typeface="华文新魏" panose="02010800040101010101" pitchFamily="2" charset="-122"/>
            </a:endParaRPr>
          </a:p>
        </p:txBody>
      </p:sp>
      <p:sp>
        <p:nvSpPr>
          <p:cNvPr id="8" name="矩形 7">
            <a:extLst>
              <a:ext uri="{FF2B5EF4-FFF2-40B4-BE49-F238E27FC236}">
                <a16:creationId xmlns:a16="http://schemas.microsoft.com/office/drawing/2014/main" id="{431D37EE-943D-4E95-BA4A-C4DA6F363B20}"/>
              </a:ext>
            </a:extLst>
          </p:cNvPr>
          <p:cNvSpPr/>
          <p:nvPr/>
        </p:nvSpPr>
        <p:spPr>
          <a:xfrm>
            <a:off x="8074859" y="5603673"/>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85398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9A5959-E5C2-453E-980E-D7336FCE8DF5}"/>
              </a:ext>
            </a:extLst>
          </p:cNvPr>
          <p:cNvSpPr>
            <a:spLocks noGrp="1"/>
          </p:cNvSpPr>
          <p:nvPr>
            <p:ph type="title" idx="4294967295"/>
          </p:nvPr>
        </p:nvSpPr>
        <p:spPr>
          <a:xfrm>
            <a:off x="0" y="276631"/>
            <a:ext cx="9601200" cy="742105"/>
          </a:xfrm>
        </p:spPr>
        <p:txBody>
          <a:bodyPr/>
          <a:lstStyle/>
          <a:p>
            <a:r>
              <a:rPr lang="zh-CN" altLang="en-US" dirty="0">
                <a:latin typeface="华文新魏" panose="02010800040101010101" pitchFamily="2" charset="-122"/>
                <a:ea typeface="华文新魏" panose="02010800040101010101" pitchFamily="2" charset="-122"/>
              </a:rPr>
              <a:t>招标制度的由来</a:t>
            </a:r>
          </a:p>
        </p:txBody>
      </p:sp>
      <p:sp>
        <p:nvSpPr>
          <p:cNvPr id="3" name="矩形 2">
            <a:extLst>
              <a:ext uri="{FF2B5EF4-FFF2-40B4-BE49-F238E27FC236}">
                <a16:creationId xmlns:a16="http://schemas.microsoft.com/office/drawing/2014/main" id="{9FBE6FA0-4CCC-4F31-9948-DCCF324CF827}"/>
              </a:ext>
            </a:extLst>
          </p:cNvPr>
          <p:cNvSpPr/>
          <p:nvPr/>
        </p:nvSpPr>
        <p:spPr>
          <a:xfrm>
            <a:off x="1295400" y="5381040"/>
            <a:ext cx="9601200" cy="1200329"/>
          </a:xfrm>
          <a:prstGeom prst="rect">
            <a:avLst/>
          </a:prstGeom>
        </p:spPr>
        <p:txBody>
          <a:bodyPr wrap="square">
            <a:spAutoFit/>
          </a:bodyPr>
          <a:lstStyle/>
          <a:p>
            <a:r>
              <a:rPr lang="zh-CN" altLang="en-US" sz="2400" dirty="0">
                <a:latin typeface="华文新魏" panose="02010800040101010101" pitchFamily="2" charset="-122"/>
                <a:ea typeface="华文新魏" panose="02010800040101010101" pitchFamily="2" charset="-122"/>
              </a:rPr>
              <a:t>招标投标是项目需求人依据法律规定的交易规则，通过市场主体的公平竞争，科学、公正评价和选择满足项目需求的交易主体、客体及其实施方案，确定交易价格，形成和签订合同的一种交易方式。</a:t>
            </a:r>
          </a:p>
        </p:txBody>
      </p:sp>
      <p:graphicFrame>
        <p:nvGraphicFramePr>
          <p:cNvPr id="10" name="内容占位符 3">
            <a:extLst>
              <a:ext uri="{FF2B5EF4-FFF2-40B4-BE49-F238E27FC236}">
                <a16:creationId xmlns:a16="http://schemas.microsoft.com/office/drawing/2014/main" id="{54943E35-A301-48AA-8FF2-DB7114CCD9D8}"/>
              </a:ext>
            </a:extLst>
          </p:cNvPr>
          <p:cNvGraphicFramePr>
            <a:graphicFrameLocks/>
          </p:cNvGraphicFramePr>
          <p:nvPr>
            <p:extLst>
              <p:ext uri="{D42A27DB-BD31-4B8C-83A1-F6EECF244321}">
                <p14:modId xmlns:p14="http://schemas.microsoft.com/office/powerpoint/2010/main" val="2638639433"/>
              </p:ext>
            </p:extLst>
          </p:nvPr>
        </p:nvGraphicFramePr>
        <p:xfrm>
          <a:off x="1085353" y="1571040"/>
          <a:ext cx="9601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120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graphicEl>
                                              <a:dgm id="{7D94261E-7113-40E1-ABF9-7120391E9564}"/>
                                            </p:graphicEl>
                                          </p:spTgt>
                                        </p:tgtEl>
                                        <p:attrNameLst>
                                          <p:attrName>style.visibility</p:attrName>
                                        </p:attrNameLst>
                                      </p:cBhvr>
                                      <p:to>
                                        <p:strVal val="visible"/>
                                      </p:to>
                                    </p:set>
                                    <p:animEffect transition="in" filter="circle(in)">
                                      <p:cBhvr>
                                        <p:cTn id="13" dur="2000"/>
                                        <p:tgtEl>
                                          <p:spTgt spid="10">
                                            <p:graphicEl>
                                              <a:dgm id="{7D94261E-7113-40E1-ABF9-7120391E956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graphicEl>
                                              <a:dgm id="{E7E9AF66-6F6B-4A59-9B30-E1AF247623DB}"/>
                                            </p:graphicEl>
                                          </p:spTgt>
                                        </p:tgtEl>
                                        <p:attrNameLst>
                                          <p:attrName>style.visibility</p:attrName>
                                        </p:attrNameLst>
                                      </p:cBhvr>
                                      <p:to>
                                        <p:strVal val="visible"/>
                                      </p:to>
                                    </p:set>
                                    <p:animEffect transition="in" filter="circle(in)">
                                      <p:cBhvr>
                                        <p:cTn id="18" dur="2000"/>
                                        <p:tgtEl>
                                          <p:spTgt spid="10">
                                            <p:graphicEl>
                                              <a:dgm id="{E7E9AF66-6F6B-4A59-9B30-E1AF247623DB}"/>
                                            </p:graphic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graphicEl>
                                              <a:dgm id="{47AFA182-1426-467A-9F92-EC3683B1E2A8}"/>
                                            </p:graphicEl>
                                          </p:spTgt>
                                        </p:tgtEl>
                                        <p:attrNameLst>
                                          <p:attrName>style.visibility</p:attrName>
                                        </p:attrNameLst>
                                      </p:cBhvr>
                                      <p:to>
                                        <p:strVal val="visible"/>
                                      </p:to>
                                    </p:set>
                                    <p:animEffect transition="in" filter="circle(in)">
                                      <p:cBhvr>
                                        <p:cTn id="21" dur="2000"/>
                                        <p:tgtEl>
                                          <p:spTgt spid="10">
                                            <p:graphicEl>
                                              <a:dgm id="{47AFA182-1426-467A-9F92-EC3683B1E2A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graphicEl>
                                              <a:dgm id="{F08245DB-E3A8-45A5-BE6D-A7923C75A120}"/>
                                            </p:graphicEl>
                                          </p:spTgt>
                                        </p:tgtEl>
                                        <p:attrNameLst>
                                          <p:attrName>style.visibility</p:attrName>
                                        </p:attrNameLst>
                                      </p:cBhvr>
                                      <p:to>
                                        <p:strVal val="visible"/>
                                      </p:to>
                                    </p:set>
                                    <p:animEffect transition="in" filter="circle(in)">
                                      <p:cBhvr>
                                        <p:cTn id="26" dur="2000"/>
                                        <p:tgtEl>
                                          <p:spTgt spid="10">
                                            <p:graphicEl>
                                              <a:dgm id="{F08245DB-E3A8-45A5-BE6D-A7923C75A120}"/>
                                            </p:graphic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graphicEl>
                                              <a:dgm id="{5750A001-DFF0-491D-BE3A-58D4C14D7CF1}"/>
                                            </p:graphicEl>
                                          </p:spTgt>
                                        </p:tgtEl>
                                        <p:attrNameLst>
                                          <p:attrName>style.visibility</p:attrName>
                                        </p:attrNameLst>
                                      </p:cBhvr>
                                      <p:to>
                                        <p:strVal val="visible"/>
                                      </p:to>
                                    </p:set>
                                    <p:animEffect transition="in" filter="circle(in)">
                                      <p:cBhvr>
                                        <p:cTn id="29" dur="2000"/>
                                        <p:tgtEl>
                                          <p:spTgt spid="10">
                                            <p:graphicEl>
                                              <a:dgm id="{5750A001-DFF0-491D-BE3A-58D4C14D7C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0"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49465BA-6458-4C92-A74D-00A5899284C6}"/>
              </a:ext>
            </a:extLst>
          </p:cNvPr>
          <p:cNvSpPr/>
          <p:nvPr/>
        </p:nvSpPr>
        <p:spPr>
          <a:xfrm>
            <a:off x="953231" y="494453"/>
            <a:ext cx="10504170" cy="1200329"/>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第二十四条招标人应当确定投标人编制投标文件所需要的合理时间；但是，</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的项目，自招标文件开始发出之日起至投标人提交投标文件截止之日止，最短不得少于二十日。</a:t>
            </a:r>
            <a:endParaRPr lang="en-US" altLang="zh-CN" sz="2400" dirty="0">
              <a:latin typeface="华文新魏" panose="02010800040101010101" pitchFamily="2" charset="-122"/>
              <a:ea typeface="华文新魏" panose="02010800040101010101" pitchFamily="2" charset="-122"/>
            </a:endParaRPr>
          </a:p>
        </p:txBody>
      </p:sp>
      <p:sp>
        <p:nvSpPr>
          <p:cNvPr id="8" name="矩形 7">
            <a:extLst>
              <a:ext uri="{FF2B5EF4-FFF2-40B4-BE49-F238E27FC236}">
                <a16:creationId xmlns:a16="http://schemas.microsoft.com/office/drawing/2014/main" id="{431D37EE-943D-4E95-BA4A-C4DA6F363B20}"/>
              </a:ext>
            </a:extLst>
          </p:cNvPr>
          <p:cNvSpPr/>
          <p:nvPr/>
        </p:nvSpPr>
        <p:spPr>
          <a:xfrm>
            <a:off x="9118299" y="1893065"/>
            <a:ext cx="2339102"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5" name="矩形 4">
            <a:extLst>
              <a:ext uri="{FF2B5EF4-FFF2-40B4-BE49-F238E27FC236}">
                <a16:creationId xmlns:a16="http://schemas.microsoft.com/office/drawing/2014/main" id="{3078D47F-95F9-401F-92F0-42497D7E48E1}"/>
              </a:ext>
            </a:extLst>
          </p:cNvPr>
          <p:cNvSpPr/>
          <p:nvPr/>
        </p:nvSpPr>
        <p:spPr>
          <a:xfrm>
            <a:off x="953231" y="2920750"/>
            <a:ext cx="10504170" cy="830997"/>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第三十三条 投标人参加</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的项目的投标，不受地区或者部门的限制，任何单位和个人不得非法干涉。</a:t>
            </a:r>
          </a:p>
        </p:txBody>
      </p:sp>
      <p:sp>
        <p:nvSpPr>
          <p:cNvPr id="6" name="矩形 5">
            <a:extLst>
              <a:ext uri="{FF2B5EF4-FFF2-40B4-BE49-F238E27FC236}">
                <a16:creationId xmlns:a16="http://schemas.microsoft.com/office/drawing/2014/main" id="{F723D239-8806-48E4-A487-A8875B1AE1D0}"/>
              </a:ext>
            </a:extLst>
          </p:cNvPr>
          <p:cNvSpPr/>
          <p:nvPr/>
        </p:nvSpPr>
        <p:spPr>
          <a:xfrm>
            <a:off x="8006620" y="4746882"/>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41795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49465BA-6458-4C92-A74D-00A5899284C6}"/>
              </a:ext>
            </a:extLst>
          </p:cNvPr>
          <p:cNvSpPr/>
          <p:nvPr/>
        </p:nvSpPr>
        <p:spPr>
          <a:xfrm>
            <a:off x="953231" y="494453"/>
            <a:ext cx="10504170" cy="1569660"/>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第三十七条评标由招标人依法组建的评标委员会负责。</a:t>
            </a:r>
          </a:p>
          <a:p>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的项目，其评标委员会由招标人的代表和有关技术、经济等方面的专家组成，成员人数为五人以上单数，其中技术、经济等方面的专家不得少于成员总数的三分之二。</a:t>
            </a:r>
            <a:endParaRPr lang="en-US" altLang="zh-CN" sz="2400" dirty="0">
              <a:latin typeface="华文新魏" panose="02010800040101010101" pitchFamily="2" charset="-122"/>
              <a:ea typeface="华文新魏" panose="02010800040101010101" pitchFamily="2" charset="-122"/>
            </a:endParaRPr>
          </a:p>
        </p:txBody>
      </p:sp>
      <p:sp>
        <p:nvSpPr>
          <p:cNvPr id="8" name="矩形 7">
            <a:extLst>
              <a:ext uri="{FF2B5EF4-FFF2-40B4-BE49-F238E27FC236}">
                <a16:creationId xmlns:a16="http://schemas.microsoft.com/office/drawing/2014/main" id="{431D37EE-943D-4E95-BA4A-C4DA6F363B20}"/>
              </a:ext>
            </a:extLst>
          </p:cNvPr>
          <p:cNvSpPr/>
          <p:nvPr/>
        </p:nvSpPr>
        <p:spPr>
          <a:xfrm>
            <a:off x="9118299" y="2218065"/>
            <a:ext cx="2339102"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5" name="矩形 4">
            <a:extLst>
              <a:ext uri="{FF2B5EF4-FFF2-40B4-BE49-F238E27FC236}">
                <a16:creationId xmlns:a16="http://schemas.microsoft.com/office/drawing/2014/main" id="{3078D47F-95F9-401F-92F0-42497D7E48E1}"/>
              </a:ext>
            </a:extLst>
          </p:cNvPr>
          <p:cNvSpPr/>
          <p:nvPr/>
        </p:nvSpPr>
        <p:spPr>
          <a:xfrm>
            <a:off x="953231" y="2920750"/>
            <a:ext cx="10504170" cy="2677656"/>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第四十六条 除招标投标法第三十七条第三款规定的特殊招标项目外，</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的项目，其评标委员会的专家成员应当从评标专家库内相关专业的专家名单中以随机抽取方式确定。任何单位和个人不得以明示、暗示等任何方式指定或者变相指定参加评标委员会的专家成员。</a:t>
            </a:r>
          </a:p>
          <a:p>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依法必须进行招标的</a:t>
            </a:r>
            <a:r>
              <a:rPr lang="zh-CN" altLang="zh-CN" sz="2400" dirty="0">
                <a:latin typeface="华文新魏" panose="02010800040101010101" pitchFamily="2" charset="-122"/>
                <a:ea typeface="华文新魏" panose="02010800040101010101" pitchFamily="2" charset="-122"/>
              </a:rPr>
              <a:t>项目的招标人非因招标投标法和本条例规定的事由，不得更换依法确定的评标委员会成员。更换评标委员会的专家成员应当依照前款规定进行。</a:t>
            </a:r>
          </a:p>
        </p:txBody>
      </p:sp>
      <p:sp>
        <p:nvSpPr>
          <p:cNvPr id="6" name="矩形 5">
            <a:extLst>
              <a:ext uri="{FF2B5EF4-FFF2-40B4-BE49-F238E27FC236}">
                <a16:creationId xmlns:a16="http://schemas.microsoft.com/office/drawing/2014/main" id="{F723D239-8806-48E4-A487-A8875B1AE1D0}"/>
              </a:ext>
            </a:extLst>
          </p:cNvPr>
          <p:cNvSpPr/>
          <p:nvPr/>
        </p:nvSpPr>
        <p:spPr>
          <a:xfrm>
            <a:off x="8088112" y="5839426"/>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192093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49465BA-6458-4C92-A74D-00A5899284C6}"/>
              </a:ext>
            </a:extLst>
          </p:cNvPr>
          <p:cNvSpPr/>
          <p:nvPr/>
        </p:nvSpPr>
        <p:spPr>
          <a:xfrm>
            <a:off x="953231" y="494453"/>
            <a:ext cx="10504170" cy="1569660"/>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第四十二条评标委员会经评审，认为所有投标都不符合招标文件要求的，可以否决所有投标。</a:t>
            </a:r>
          </a:p>
          <a:p>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的项目的所有投标被否决的，招标人应当依照本法重新招标。</a:t>
            </a:r>
            <a:endParaRPr lang="en-US" altLang="zh-CN" sz="2400" dirty="0">
              <a:latin typeface="华文新魏" panose="02010800040101010101" pitchFamily="2" charset="-122"/>
              <a:ea typeface="华文新魏" panose="02010800040101010101" pitchFamily="2" charset="-122"/>
            </a:endParaRPr>
          </a:p>
        </p:txBody>
      </p:sp>
      <p:sp>
        <p:nvSpPr>
          <p:cNvPr id="8" name="矩形 7">
            <a:extLst>
              <a:ext uri="{FF2B5EF4-FFF2-40B4-BE49-F238E27FC236}">
                <a16:creationId xmlns:a16="http://schemas.microsoft.com/office/drawing/2014/main" id="{431D37EE-943D-4E95-BA4A-C4DA6F363B20}"/>
              </a:ext>
            </a:extLst>
          </p:cNvPr>
          <p:cNvSpPr/>
          <p:nvPr/>
        </p:nvSpPr>
        <p:spPr>
          <a:xfrm>
            <a:off x="9118299" y="2218065"/>
            <a:ext cx="2339102"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5" name="矩形 4">
            <a:extLst>
              <a:ext uri="{FF2B5EF4-FFF2-40B4-BE49-F238E27FC236}">
                <a16:creationId xmlns:a16="http://schemas.microsoft.com/office/drawing/2014/main" id="{3078D47F-95F9-401F-92F0-42497D7E48E1}"/>
              </a:ext>
            </a:extLst>
          </p:cNvPr>
          <p:cNvSpPr/>
          <p:nvPr/>
        </p:nvSpPr>
        <p:spPr>
          <a:xfrm>
            <a:off x="953231" y="3205894"/>
            <a:ext cx="10504170" cy="830997"/>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第五十四条 </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的项目，招标人应当自收到评标报告之日起</a:t>
            </a:r>
            <a:r>
              <a:rPr lang="en-US" altLang="zh-CN" sz="2400" dirty="0">
                <a:latin typeface="华文新魏" panose="02010800040101010101" pitchFamily="2" charset="-122"/>
                <a:ea typeface="华文新魏" panose="02010800040101010101" pitchFamily="2" charset="-122"/>
              </a:rPr>
              <a:t>3</a:t>
            </a:r>
            <a:r>
              <a:rPr lang="zh-CN" altLang="zh-CN" sz="2400" dirty="0">
                <a:latin typeface="华文新魏" panose="02010800040101010101" pitchFamily="2" charset="-122"/>
                <a:ea typeface="华文新魏" panose="02010800040101010101" pitchFamily="2" charset="-122"/>
              </a:rPr>
              <a:t>日内公示中标候选人，公示期不得少于</a:t>
            </a:r>
            <a:r>
              <a:rPr lang="en-US" altLang="zh-CN" sz="2400" dirty="0">
                <a:latin typeface="华文新魏" panose="02010800040101010101" pitchFamily="2" charset="-122"/>
                <a:ea typeface="华文新魏" panose="02010800040101010101" pitchFamily="2" charset="-122"/>
              </a:rPr>
              <a:t>3</a:t>
            </a:r>
            <a:r>
              <a:rPr lang="zh-CN" altLang="zh-CN" sz="2400" dirty="0">
                <a:latin typeface="华文新魏" panose="02010800040101010101" pitchFamily="2" charset="-122"/>
                <a:ea typeface="华文新魏" panose="02010800040101010101" pitchFamily="2" charset="-122"/>
              </a:rPr>
              <a:t>日。</a:t>
            </a:r>
          </a:p>
        </p:txBody>
      </p:sp>
      <p:sp>
        <p:nvSpPr>
          <p:cNvPr id="6" name="矩形 5">
            <a:extLst>
              <a:ext uri="{FF2B5EF4-FFF2-40B4-BE49-F238E27FC236}">
                <a16:creationId xmlns:a16="http://schemas.microsoft.com/office/drawing/2014/main" id="{F723D239-8806-48E4-A487-A8875B1AE1D0}"/>
              </a:ext>
            </a:extLst>
          </p:cNvPr>
          <p:cNvSpPr/>
          <p:nvPr/>
        </p:nvSpPr>
        <p:spPr>
          <a:xfrm>
            <a:off x="8167625" y="4563055"/>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25664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078D47F-95F9-401F-92F0-42497D7E48E1}"/>
              </a:ext>
            </a:extLst>
          </p:cNvPr>
          <p:cNvSpPr/>
          <p:nvPr/>
        </p:nvSpPr>
        <p:spPr>
          <a:xfrm>
            <a:off x="843915" y="559382"/>
            <a:ext cx="10504170" cy="2308324"/>
          </a:xfrm>
          <a:prstGeom prst="rect">
            <a:avLst/>
          </a:prstGeom>
          <a:noFill/>
          <a:ln>
            <a:solidFill>
              <a:schemeClr val="accent1"/>
            </a:solidFill>
          </a:ln>
        </p:spPr>
        <p:txBody>
          <a:bodyPr wrap="square">
            <a:spAutoFit/>
          </a:bodyPr>
          <a:lstStyle/>
          <a:p>
            <a:r>
              <a:rPr lang="zh-CN" altLang="zh-CN" sz="2400" dirty="0">
                <a:latin typeface="华文新魏" panose="02010800040101010101" pitchFamily="2" charset="-122"/>
                <a:ea typeface="华文新魏" panose="02010800040101010101" pitchFamily="2" charset="-122"/>
              </a:rPr>
              <a:t>第五十五条 国有资金占控股或者主导地位的</a:t>
            </a:r>
            <a:r>
              <a:rPr lang="zh-CN"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依法必须进行招标</a:t>
            </a:r>
            <a:r>
              <a:rPr lang="zh-CN" altLang="zh-CN" sz="2400" dirty="0">
                <a:latin typeface="华文新魏" panose="02010800040101010101" pitchFamily="2" charset="-122"/>
                <a:ea typeface="华文新魏" panose="02010800040101010101" pitchFamily="2" charset="-122"/>
              </a:rPr>
              <a:t>的项目，招标人应当确定排名第一的中标候选人为中标人。排名第一的中标候选人放弃中标、因不可抗力不能履行合同、不按照招标文件要求提交履约保证金，或者被查实存在影响中标结果的违法行为等情形，不符合中标条件的，招标人可以按照评标委员会提出的中标候选人名单排序依次确定其他中标候选人为中标人，也可以重新招标。</a:t>
            </a:r>
          </a:p>
        </p:txBody>
      </p:sp>
      <p:sp>
        <p:nvSpPr>
          <p:cNvPr id="6" name="矩形 5">
            <a:extLst>
              <a:ext uri="{FF2B5EF4-FFF2-40B4-BE49-F238E27FC236}">
                <a16:creationId xmlns:a16="http://schemas.microsoft.com/office/drawing/2014/main" id="{F723D239-8806-48E4-A487-A8875B1AE1D0}"/>
              </a:ext>
            </a:extLst>
          </p:cNvPr>
          <p:cNvSpPr/>
          <p:nvPr/>
        </p:nvSpPr>
        <p:spPr>
          <a:xfrm>
            <a:off x="7662461" y="3331532"/>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323630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72E2EA84-7E44-451D-815B-B24F66D7240F}"/>
              </a:ext>
            </a:extLst>
          </p:cNvPr>
          <p:cNvGraphicFramePr>
            <a:graphicFrameLocks noGrp="1"/>
          </p:cNvGraphicFramePr>
          <p:nvPr/>
        </p:nvGraphicFramePr>
        <p:xfrm>
          <a:off x="892313" y="187177"/>
          <a:ext cx="10703340" cy="6585578"/>
        </p:xfrm>
        <a:graphic>
          <a:graphicData uri="http://schemas.openxmlformats.org/drawingml/2006/table">
            <a:tbl>
              <a:tblPr firstRow="1" bandRow="1">
                <a:tableStyleId>{BC89EF96-8CEA-46FF-86C4-4CE0E7609802}</a:tableStyleId>
              </a:tblPr>
              <a:tblGrid>
                <a:gridCol w="485912">
                  <a:extLst>
                    <a:ext uri="{9D8B030D-6E8A-4147-A177-3AD203B41FA5}">
                      <a16:colId xmlns:a16="http://schemas.microsoft.com/office/drawing/2014/main" val="491671030"/>
                    </a:ext>
                  </a:extLst>
                </a:gridCol>
                <a:gridCol w="2849220">
                  <a:extLst>
                    <a:ext uri="{9D8B030D-6E8A-4147-A177-3AD203B41FA5}">
                      <a16:colId xmlns:a16="http://schemas.microsoft.com/office/drawing/2014/main" val="4082247094"/>
                    </a:ext>
                  </a:extLst>
                </a:gridCol>
                <a:gridCol w="2531165">
                  <a:extLst>
                    <a:ext uri="{9D8B030D-6E8A-4147-A177-3AD203B41FA5}">
                      <a16:colId xmlns:a16="http://schemas.microsoft.com/office/drawing/2014/main" val="3402699510"/>
                    </a:ext>
                  </a:extLst>
                </a:gridCol>
                <a:gridCol w="1630017">
                  <a:extLst>
                    <a:ext uri="{9D8B030D-6E8A-4147-A177-3AD203B41FA5}">
                      <a16:colId xmlns:a16="http://schemas.microsoft.com/office/drawing/2014/main" val="1268084755"/>
                    </a:ext>
                  </a:extLst>
                </a:gridCol>
                <a:gridCol w="3207026">
                  <a:extLst>
                    <a:ext uri="{9D8B030D-6E8A-4147-A177-3AD203B41FA5}">
                      <a16:colId xmlns:a16="http://schemas.microsoft.com/office/drawing/2014/main" val="2142984530"/>
                    </a:ext>
                  </a:extLst>
                </a:gridCol>
              </a:tblGrid>
              <a:tr h="358588">
                <a:tc>
                  <a:txBody>
                    <a:bodyPr/>
                    <a:lstStyle/>
                    <a:p>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事项</a:t>
                      </a:r>
                    </a:p>
                  </a:txBody>
                  <a:tcPr/>
                </a:tc>
                <a:tc>
                  <a:txBody>
                    <a:bodyPr/>
                    <a:lstStyle/>
                    <a:p>
                      <a:r>
                        <a:rPr lang="zh-CN" altLang="en-US" dirty="0">
                          <a:latin typeface="华文新魏" panose="02010800040101010101" pitchFamily="2" charset="-122"/>
                          <a:ea typeface="华文新魏" panose="02010800040101010101" pitchFamily="2" charset="-122"/>
                        </a:rPr>
                        <a:t>依法必招</a:t>
                      </a:r>
                    </a:p>
                  </a:txBody>
                  <a:tcPr/>
                </a:tc>
                <a:tc>
                  <a:txBody>
                    <a:bodyPr/>
                    <a:lstStyle/>
                    <a:p>
                      <a:r>
                        <a:rPr lang="zh-CN" altLang="en-US" dirty="0">
                          <a:latin typeface="华文新魏" panose="02010800040101010101" pitchFamily="2" charset="-122"/>
                          <a:ea typeface="华文新魏" panose="02010800040101010101" pitchFamily="2" charset="-122"/>
                        </a:rPr>
                        <a:t>自愿招标</a:t>
                      </a:r>
                    </a:p>
                  </a:txBody>
                  <a:tcPr/>
                </a:tc>
                <a:tc>
                  <a:txBody>
                    <a:bodyPr/>
                    <a:lstStyle/>
                    <a:p>
                      <a:r>
                        <a:rPr lang="zh-CN" altLang="en-US" dirty="0">
                          <a:latin typeface="华文新魏" panose="02010800040101010101" pitchFamily="2" charset="-122"/>
                          <a:ea typeface="华文新魏" panose="02010800040101010101" pitchFamily="2" charset="-122"/>
                        </a:rPr>
                        <a:t>备注</a:t>
                      </a:r>
                    </a:p>
                  </a:txBody>
                  <a:tcPr/>
                </a:tc>
                <a:extLst>
                  <a:ext uri="{0D108BD9-81ED-4DB2-BD59-A6C34878D82A}">
                    <a16:rowId xmlns:a16="http://schemas.microsoft.com/office/drawing/2014/main" val="2120105380"/>
                  </a:ext>
                </a:extLst>
              </a:tr>
              <a:tr h="358714">
                <a:tc>
                  <a:txBody>
                    <a:bodyPr/>
                    <a:lstStyle/>
                    <a:p>
                      <a:r>
                        <a:rPr lang="en-US" altLang="zh-CN" dirty="0">
                          <a:latin typeface="华文新魏" panose="02010800040101010101" pitchFamily="2" charset="-122"/>
                          <a:ea typeface="华文新魏" panose="02010800040101010101" pitchFamily="2" charset="-122"/>
                        </a:rPr>
                        <a:t>1</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审批</a:t>
                      </a:r>
                    </a:p>
                  </a:txBody>
                  <a:tcPr/>
                </a:tc>
                <a:tc>
                  <a:txBody>
                    <a:bodyPr/>
                    <a:lstStyle/>
                    <a:p>
                      <a:r>
                        <a:rPr lang="zh-CN" altLang="en-US" dirty="0">
                          <a:latin typeface="华文新魏" panose="02010800040101010101" pitchFamily="2" charset="-122"/>
                          <a:ea typeface="华文新魏" panose="02010800040101010101" pitchFamily="2" charset="-122"/>
                        </a:rPr>
                        <a:t>需要报批</a:t>
                      </a:r>
                    </a:p>
                  </a:txBody>
                  <a:tcPr/>
                </a:tc>
                <a:tc>
                  <a:txBody>
                    <a:bodyPr/>
                    <a:lstStyle/>
                    <a:p>
                      <a:r>
                        <a:rPr lang="zh-CN" altLang="en-US" dirty="0">
                          <a:latin typeface="华文新魏" panose="02010800040101010101" pitchFamily="2" charset="-122"/>
                          <a:ea typeface="华文新魏" panose="02010800040101010101" pitchFamily="2" charset="-122"/>
                        </a:rPr>
                        <a:t>无需</a:t>
                      </a:r>
                    </a:p>
                  </a:txBody>
                  <a:tcPr/>
                </a:tc>
                <a:tc>
                  <a:txBody>
                    <a:bodyPr/>
                    <a:lstStyle/>
                    <a:p>
                      <a:endParaRPr lang="zh-CN" altLang="en-US">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2564992226"/>
                  </a:ext>
                </a:extLst>
              </a:tr>
              <a:tr h="621609">
                <a:tc>
                  <a:txBody>
                    <a:bodyPr/>
                    <a:lstStyle/>
                    <a:p>
                      <a:r>
                        <a:rPr lang="en-US" altLang="zh-CN" dirty="0">
                          <a:latin typeface="华文新魏" panose="02010800040101010101" pitchFamily="2" charset="-122"/>
                          <a:ea typeface="华文新魏" panose="02010800040101010101" pitchFamily="2" charset="-122"/>
                        </a:rPr>
                        <a:t>2</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招标方式</a:t>
                      </a:r>
                    </a:p>
                  </a:txBody>
                  <a:tcPr/>
                </a:tc>
                <a:tc>
                  <a:txBody>
                    <a:bodyPr/>
                    <a:lstStyle/>
                    <a:p>
                      <a:r>
                        <a:rPr lang="zh-CN" altLang="en-US" dirty="0">
                          <a:latin typeface="华文新魏" panose="02010800040101010101" pitchFamily="2" charset="-122"/>
                          <a:ea typeface="华文新魏" panose="02010800040101010101" pitchFamily="2" charset="-122"/>
                        </a:rPr>
                        <a:t>应该公开招标，特殊情况可以邀请</a:t>
                      </a:r>
                    </a:p>
                  </a:txBody>
                  <a:tcPr/>
                </a:tc>
                <a:tc>
                  <a:txBody>
                    <a:bodyPr/>
                    <a:lstStyle/>
                    <a:p>
                      <a:r>
                        <a:rPr lang="zh-CN" altLang="en-US" dirty="0">
                          <a:latin typeface="华文新魏" panose="02010800040101010101" pitchFamily="2" charset="-122"/>
                          <a:ea typeface="华文新魏" panose="02010800040101010101" pitchFamily="2" charset="-122"/>
                        </a:rPr>
                        <a:t>可以自定</a:t>
                      </a:r>
                    </a:p>
                  </a:txBody>
                  <a:tcPr/>
                </a:tc>
                <a:tc>
                  <a:txBody>
                    <a:bodyPr/>
                    <a:lstStyle/>
                    <a:p>
                      <a:endParaRPr lang="zh-CN" altLang="en-US">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1713176172"/>
                  </a:ext>
                </a:extLst>
              </a:tr>
              <a:tr h="467693">
                <a:tc>
                  <a:txBody>
                    <a:bodyPr/>
                    <a:lstStyle/>
                    <a:p>
                      <a:r>
                        <a:rPr lang="en-US" altLang="zh-CN" dirty="0">
                          <a:latin typeface="华文新魏" panose="02010800040101010101" pitchFamily="2" charset="-122"/>
                          <a:ea typeface="华文新魏" panose="02010800040101010101" pitchFamily="2" charset="-122"/>
                        </a:rPr>
                        <a:t>3</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公告媒介</a:t>
                      </a:r>
                    </a:p>
                  </a:txBody>
                  <a:tcPr/>
                </a:tc>
                <a:tc>
                  <a:txBody>
                    <a:bodyPr/>
                    <a:lstStyle/>
                    <a:p>
                      <a:r>
                        <a:rPr lang="zh-CN" altLang="en-US" dirty="0">
                          <a:latin typeface="华文新魏" panose="02010800040101010101" pitchFamily="2" charset="-122"/>
                          <a:ea typeface="华文新魏" panose="02010800040101010101" pitchFamily="2" charset="-122"/>
                        </a:rPr>
                        <a:t>法定</a:t>
                      </a:r>
                    </a:p>
                  </a:txBody>
                  <a:tcPr/>
                </a:tc>
                <a:tc>
                  <a:txBody>
                    <a:bodyPr/>
                    <a:lstStyle/>
                    <a:p>
                      <a:r>
                        <a:rPr lang="zh-CN" altLang="en-US" dirty="0">
                          <a:latin typeface="华文新魏" panose="02010800040101010101" pitchFamily="2" charset="-122"/>
                          <a:ea typeface="华文新魏" panose="02010800040101010101" pitchFamily="2" charset="-122"/>
                        </a:rPr>
                        <a:t>自定</a:t>
                      </a:r>
                    </a:p>
                  </a:txBody>
                  <a:tcPr/>
                </a:tc>
                <a:tc>
                  <a:txBody>
                    <a:bodyPr/>
                    <a:lstStyle/>
                    <a:p>
                      <a:r>
                        <a:rPr lang="zh-CN" altLang="en-US" dirty="0">
                          <a:latin typeface="华文新魏" panose="02010800040101010101" pitchFamily="2" charset="-122"/>
                          <a:ea typeface="华文新魏" panose="02010800040101010101" pitchFamily="2" charset="-122"/>
                        </a:rPr>
                        <a:t>但必须有招标公告</a:t>
                      </a:r>
                    </a:p>
                  </a:txBody>
                  <a:tcPr/>
                </a:tc>
                <a:extLst>
                  <a:ext uri="{0D108BD9-81ED-4DB2-BD59-A6C34878D82A}">
                    <a16:rowId xmlns:a16="http://schemas.microsoft.com/office/drawing/2014/main" val="3035183677"/>
                  </a:ext>
                </a:extLst>
              </a:tr>
              <a:tr h="358714">
                <a:tc>
                  <a:txBody>
                    <a:bodyPr/>
                    <a:lstStyle/>
                    <a:p>
                      <a:r>
                        <a:rPr lang="en-US" altLang="zh-CN" dirty="0">
                          <a:latin typeface="华文新魏" panose="02010800040101010101" pitchFamily="2" charset="-122"/>
                          <a:ea typeface="华文新魏" panose="02010800040101010101" pitchFamily="2" charset="-122"/>
                        </a:rPr>
                        <a:t>4</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招标文件文本</a:t>
                      </a:r>
                    </a:p>
                  </a:txBody>
                  <a:tcPr/>
                </a:tc>
                <a:tc>
                  <a:txBody>
                    <a:bodyPr/>
                    <a:lstStyle/>
                    <a:p>
                      <a:r>
                        <a:rPr lang="zh-CN" altLang="en-US" dirty="0">
                          <a:latin typeface="华文新魏" panose="02010800040101010101" pitchFamily="2" charset="-122"/>
                          <a:ea typeface="华文新魏" panose="02010800040101010101" pitchFamily="2" charset="-122"/>
                        </a:rPr>
                        <a:t>法定</a:t>
                      </a:r>
                    </a:p>
                  </a:txBody>
                  <a:tcPr/>
                </a:tc>
                <a:tc>
                  <a:txBody>
                    <a:bodyPr/>
                    <a:lstStyle/>
                    <a:p>
                      <a:r>
                        <a:rPr lang="zh-CN" altLang="en-US" dirty="0">
                          <a:latin typeface="华文新魏" panose="02010800040101010101" pitchFamily="2" charset="-122"/>
                          <a:ea typeface="华文新魏" panose="02010800040101010101" pitchFamily="2" charset="-122"/>
                        </a:rPr>
                        <a:t>自定</a:t>
                      </a:r>
                    </a:p>
                  </a:txBody>
                  <a:tcPr/>
                </a:tc>
                <a:tc>
                  <a:txBody>
                    <a:bodyPr/>
                    <a:lstStyle/>
                    <a:p>
                      <a:r>
                        <a:rPr lang="zh-CN" altLang="en-US" dirty="0">
                          <a:latin typeface="华文新魏" panose="02010800040101010101" pitchFamily="2" charset="-122"/>
                          <a:ea typeface="华文新魏" panose="02010800040101010101" pitchFamily="2" charset="-122"/>
                        </a:rPr>
                        <a:t>但必须有招标文件</a:t>
                      </a:r>
                    </a:p>
                  </a:txBody>
                  <a:tcPr/>
                </a:tc>
                <a:extLst>
                  <a:ext uri="{0D108BD9-81ED-4DB2-BD59-A6C34878D82A}">
                    <a16:rowId xmlns:a16="http://schemas.microsoft.com/office/drawing/2014/main" val="91437269"/>
                  </a:ext>
                </a:extLst>
              </a:tr>
              <a:tr h="423355">
                <a:tc>
                  <a:txBody>
                    <a:bodyPr/>
                    <a:lstStyle/>
                    <a:p>
                      <a:r>
                        <a:rPr lang="en-US" altLang="zh-CN" dirty="0">
                          <a:latin typeface="华文新魏" panose="02010800040101010101" pitchFamily="2" charset="-122"/>
                          <a:ea typeface="华文新魏" panose="02010800040101010101" pitchFamily="2" charset="-122"/>
                        </a:rPr>
                        <a:t>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资格预审文件发售时间</a:t>
                      </a:r>
                    </a:p>
                  </a:txBody>
                  <a:tcPr/>
                </a:tc>
                <a:tc>
                  <a:txBody>
                    <a:bodyPr/>
                    <a:lstStyle/>
                    <a:p>
                      <a:r>
                        <a:rPr lang="en-US" altLang="zh-CN" dirty="0">
                          <a:latin typeface="华文新魏" panose="02010800040101010101" pitchFamily="2" charset="-122"/>
                          <a:ea typeface="华文新魏" panose="02010800040101010101" pitchFamily="2" charset="-122"/>
                        </a:rPr>
                        <a:t>5</a:t>
                      </a:r>
                      <a:r>
                        <a:rPr lang="zh-CN" altLang="en-US" dirty="0">
                          <a:latin typeface="华文新魏" panose="02010800040101010101" pitchFamily="2" charset="-122"/>
                          <a:ea typeface="华文新魏" panose="02010800040101010101" pitchFamily="2" charset="-122"/>
                        </a:rPr>
                        <a:t>日</a:t>
                      </a:r>
                    </a:p>
                  </a:txBody>
                  <a:tcPr/>
                </a:tc>
                <a:tc>
                  <a:txBody>
                    <a:bodyPr/>
                    <a:lstStyle/>
                    <a:p>
                      <a:r>
                        <a:rPr lang="zh-CN" altLang="en-US" dirty="0">
                          <a:latin typeface="华文新魏" panose="02010800040101010101" pitchFamily="2" charset="-122"/>
                          <a:ea typeface="华文新魏" panose="02010800040101010101" pitchFamily="2" charset="-122"/>
                        </a:rPr>
                        <a:t>自定</a:t>
                      </a:r>
                    </a:p>
                  </a:txBody>
                  <a:tcPr/>
                </a:tc>
                <a:tc>
                  <a:txBody>
                    <a:bodyPr/>
                    <a:lstStyle/>
                    <a:p>
                      <a:endParaRPr lang="zh-CN" altLang="en-US">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2281290794"/>
                  </a:ext>
                </a:extLst>
              </a:tr>
              <a:tr h="358714">
                <a:tc>
                  <a:txBody>
                    <a:bodyPr/>
                    <a:lstStyle/>
                    <a:p>
                      <a:r>
                        <a:rPr lang="en-US" altLang="zh-CN" dirty="0">
                          <a:latin typeface="华文新魏" panose="02010800040101010101" pitchFamily="2" charset="-122"/>
                          <a:ea typeface="华文新魏" panose="02010800040101010101" pitchFamily="2" charset="-122"/>
                        </a:rPr>
                        <a:t>6</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资格审查委员会</a:t>
                      </a:r>
                    </a:p>
                  </a:txBody>
                  <a:tcPr/>
                </a:tc>
                <a:tc>
                  <a:txBody>
                    <a:bodyPr/>
                    <a:lstStyle/>
                    <a:p>
                      <a:r>
                        <a:rPr lang="zh-CN" altLang="en-US" dirty="0">
                          <a:latin typeface="华文新魏" panose="02010800040101010101" pitchFamily="2" charset="-122"/>
                          <a:ea typeface="华文新魏" panose="02010800040101010101" pitchFamily="2" charset="-122"/>
                        </a:rPr>
                        <a:t>依法组建</a:t>
                      </a:r>
                    </a:p>
                  </a:txBody>
                  <a:tcPr/>
                </a:tc>
                <a:tc>
                  <a:txBody>
                    <a:bodyPr/>
                    <a:lstStyle/>
                    <a:p>
                      <a:r>
                        <a:rPr lang="zh-CN" altLang="en-US" dirty="0">
                          <a:latin typeface="华文新魏" panose="02010800040101010101" pitchFamily="2" charset="-122"/>
                          <a:ea typeface="华文新魏" panose="02010800040101010101" pitchFamily="2" charset="-122"/>
                        </a:rPr>
                        <a:t>自定</a:t>
                      </a:r>
                    </a:p>
                  </a:txBody>
                  <a:tcPr/>
                </a:tc>
                <a:tc>
                  <a:txBody>
                    <a:bodyPr/>
                    <a:lstStyle/>
                    <a:p>
                      <a:endParaRPr lang="zh-CN" altLang="en-US">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4015547073"/>
                  </a:ext>
                </a:extLst>
              </a:tr>
              <a:tr h="358714">
                <a:tc>
                  <a:txBody>
                    <a:bodyPr/>
                    <a:lstStyle/>
                    <a:p>
                      <a:r>
                        <a:rPr lang="en-US" altLang="zh-CN" dirty="0">
                          <a:latin typeface="华文新魏" panose="02010800040101010101" pitchFamily="2" charset="-122"/>
                          <a:ea typeface="华文新魏" panose="02010800040101010101" pitchFamily="2" charset="-122"/>
                        </a:rPr>
                        <a:t>7</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投标保证金转出</a:t>
                      </a:r>
                    </a:p>
                  </a:txBody>
                  <a:tcPr/>
                </a:tc>
                <a:tc>
                  <a:txBody>
                    <a:bodyPr/>
                    <a:lstStyle/>
                    <a:p>
                      <a:r>
                        <a:rPr lang="zh-CN" altLang="en-US" dirty="0">
                          <a:latin typeface="华文新魏" panose="02010800040101010101" pitchFamily="2" charset="-122"/>
                          <a:ea typeface="华文新魏" panose="02010800040101010101" pitchFamily="2" charset="-122"/>
                        </a:rPr>
                        <a:t>基本账户</a:t>
                      </a:r>
                    </a:p>
                  </a:txBody>
                  <a:tcPr/>
                </a:tc>
                <a:tc>
                  <a:txBody>
                    <a:bodyPr/>
                    <a:lstStyle/>
                    <a:p>
                      <a:r>
                        <a:rPr lang="zh-CN" altLang="en-US" dirty="0">
                          <a:latin typeface="华文新魏" panose="02010800040101010101" pitchFamily="2" charset="-122"/>
                          <a:ea typeface="华文新魏" panose="02010800040101010101" pitchFamily="2" charset="-122"/>
                        </a:rPr>
                        <a:t>可以不是基本</a:t>
                      </a:r>
                    </a:p>
                  </a:txBody>
                  <a:tcPr/>
                </a:tc>
                <a:tc>
                  <a:txBody>
                    <a:bodyPr/>
                    <a:lstStyle/>
                    <a:p>
                      <a:endParaRPr lang="zh-CN" altLang="en-US"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2162301950"/>
                  </a:ext>
                </a:extLst>
              </a:tr>
              <a:tr h="358714">
                <a:tc>
                  <a:txBody>
                    <a:bodyPr/>
                    <a:lstStyle/>
                    <a:p>
                      <a:r>
                        <a:rPr lang="en-US" altLang="zh-CN" dirty="0">
                          <a:latin typeface="华文新魏" panose="02010800040101010101" pitchFamily="2" charset="-122"/>
                          <a:ea typeface="华文新魏" panose="02010800040101010101" pitchFamily="2" charset="-122"/>
                        </a:rPr>
                        <a:t>8</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特定区域和行业业绩</a:t>
                      </a:r>
                    </a:p>
                  </a:txBody>
                  <a:tcPr/>
                </a:tc>
                <a:tc>
                  <a:txBody>
                    <a:bodyPr/>
                    <a:lstStyle/>
                    <a:p>
                      <a:r>
                        <a:rPr lang="zh-CN" altLang="en-US" dirty="0">
                          <a:latin typeface="华文新魏" panose="02010800040101010101" pitchFamily="2" charset="-122"/>
                          <a:ea typeface="华文新魏" panose="02010800040101010101" pitchFamily="2" charset="-122"/>
                        </a:rPr>
                        <a:t>不能设定</a:t>
                      </a:r>
                    </a:p>
                  </a:txBody>
                  <a:tcPr/>
                </a:tc>
                <a:tc>
                  <a:txBody>
                    <a:bodyPr/>
                    <a:lstStyle/>
                    <a:p>
                      <a:r>
                        <a:rPr lang="zh-CN" altLang="en-US" dirty="0">
                          <a:latin typeface="华文新魏" panose="02010800040101010101" pitchFamily="2" charset="-122"/>
                          <a:ea typeface="华文新魏" panose="02010800040101010101" pitchFamily="2" charset="-122"/>
                        </a:rPr>
                        <a:t>可以设定</a:t>
                      </a:r>
                    </a:p>
                  </a:txBody>
                  <a:tcPr/>
                </a:tc>
                <a:tc>
                  <a:txBody>
                    <a:bodyPr/>
                    <a:lstStyle/>
                    <a:p>
                      <a:r>
                        <a:rPr lang="zh-CN" altLang="en-US" dirty="0">
                          <a:latin typeface="华文新魏" panose="02010800040101010101" pitchFamily="2" charset="-122"/>
                          <a:ea typeface="华文新魏" panose="02010800040101010101" pitchFamily="2" charset="-122"/>
                        </a:rPr>
                        <a:t>但有其他限制（如限定品牌等）</a:t>
                      </a:r>
                    </a:p>
                  </a:txBody>
                  <a:tcPr/>
                </a:tc>
                <a:extLst>
                  <a:ext uri="{0D108BD9-81ED-4DB2-BD59-A6C34878D82A}">
                    <a16:rowId xmlns:a16="http://schemas.microsoft.com/office/drawing/2014/main" val="359889859"/>
                  </a:ext>
                </a:extLst>
              </a:tr>
              <a:tr h="391010">
                <a:tc>
                  <a:txBody>
                    <a:bodyPr/>
                    <a:lstStyle/>
                    <a:p>
                      <a:r>
                        <a:rPr lang="en-US" altLang="zh-CN" dirty="0">
                          <a:latin typeface="华文新魏" panose="02010800040101010101" pitchFamily="2" charset="-122"/>
                          <a:ea typeface="华文新魏" panose="02010800040101010101" pitchFamily="2" charset="-122"/>
                        </a:rPr>
                        <a:t>9</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限制投标人所有制形式</a:t>
                      </a:r>
                    </a:p>
                  </a:txBody>
                  <a:tcPr/>
                </a:tc>
                <a:tc>
                  <a:txBody>
                    <a:bodyPr/>
                    <a:lstStyle/>
                    <a:p>
                      <a:r>
                        <a:rPr lang="zh-CN" altLang="en-US" dirty="0">
                          <a:latin typeface="华文新魏" panose="02010800040101010101" pitchFamily="2" charset="-122"/>
                          <a:ea typeface="华文新魏" panose="02010800040101010101" pitchFamily="2" charset="-122"/>
                        </a:rPr>
                        <a:t>不可</a:t>
                      </a:r>
                    </a:p>
                  </a:txBody>
                  <a:tcPr/>
                </a:tc>
                <a:tc>
                  <a:txBody>
                    <a:bodyPr/>
                    <a:lstStyle/>
                    <a:p>
                      <a:r>
                        <a:rPr lang="zh-CN" altLang="en-US" dirty="0">
                          <a:latin typeface="华文新魏" panose="02010800040101010101" pitchFamily="2" charset="-122"/>
                          <a:ea typeface="华文新魏" panose="02010800040101010101" pitchFamily="2" charset="-122"/>
                        </a:rPr>
                        <a:t>可以限制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华文新魏" panose="02010800040101010101" pitchFamily="2" charset="-122"/>
                          <a:ea typeface="华文新魏" panose="02010800040101010101" pitchFamily="2" charset="-122"/>
                        </a:rPr>
                        <a:t>但要有理由，符合三公原则</a:t>
                      </a:r>
                    </a:p>
                  </a:txBody>
                  <a:tcPr/>
                </a:tc>
                <a:extLst>
                  <a:ext uri="{0D108BD9-81ED-4DB2-BD59-A6C34878D82A}">
                    <a16:rowId xmlns:a16="http://schemas.microsoft.com/office/drawing/2014/main" val="878908889"/>
                  </a:ext>
                </a:extLst>
              </a:tr>
              <a:tr h="358714">
                <a:tc>
                  <a:txBody>
                    <a:bodyPr/>
                    <a:lstStyle/>
                    <a:p>
                      <a:r>
                        <a:rPr lang="en-US" altLang="zh-CN" dirty="0">
                          <a:latin typeface="华文新魏" panose="02010800040101010101" pitchFamily="2" charset="-122"/>
                          <a:ea typeface="华文新魏" panose="02010800040101010101" pitchFamily="2" charset="-122"/>
                        </a:rPr>
                        <a:t>10</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招标时间</a:t>
                      </a:r>
                    </a:p>
                  </a:txBody>
                  <a:tcPr/>
                </a:tc>
                <a:tc>
                  <a:txBody>
                    <a:bodyPr/>
                    <a:lstStyle/>
                    <a:p>
                      <a:r>
                        <a:rPr lang="en-US" altLang="zh-CN" dirty="0">
                          <a:latin typeface="华文新魏" panose="02010800040101010101" pitchFamily="2" charset="-122"/>
                          <a:ea typeface="华文新魏" panose="02010800040101010101" pitchFamily="2" charset="-122"/>
                        </a:rPr>
                        <a:t>20</a:t>
                      </a:r>
                      <a:r>
                        <a:rPr lang="zh-CN" altLang="en-US" dirty="0">
                          <a:latin typeface="华文新魏" panose="02010800040101010101" pitchFamily="2" charset="-122"/>
                          <a:ea typeface="华文新魏" panose="02010800040101010101" pitchFamily="2" charset="-122"/>
                        </a:rPr>
                        <a:t>日</a:t>
                      </a:r>
                    </a:p>
                  </a:txBody>
                  <a:tcPr/>
                </a:tc>
                <a:tc>
                  <a:txBody>
                    <a:bodyPr/>
                    <a:lstStyle/>
                    <a:p>
                      <a:r>
                        <a:rPr lang="zh-CN" altLang="en-US" dirty="0">
                          <a:latin typeface="华文新魏" panose="02010800040101010101" pitchFamily="2" charset="-122"/>
                          <a:ea typeface="华文新魏" panose="02010800040101010101" pitchFamily="2" charset="-122"/>
                        </a:rPr>
                        <a:t>可以缩短</a:t>
                      </a:r>
                    </a:p>
                  </a:txBody>
                  <a:tcPr/>
                </a:tc>
                <a:tc>
                  <a:txBody>
                    <a:bodyPr/>
                    <a:lstStyle/>
                    <a:p>
                      <a:r>
                        <a:rPr lang="zh-CN" altLang="en-US" dirty="0">
                          <a:latin typeface="华文新魏" panose="02010800040101010101" pitchFamily="2" charset="-122"/>
                          <a:ea typeface="华文新魏" panose="02010800040101010101" pitchFamily="2" charset="-122"/>
                        </a:rPr>
                        <a:t>但要符合基本规律</a:t>
                      </a:r>
                    </a:p>
                  </a:txBody>
                  <a:tcPr/>
                </a:tc>
                <a:extLst>
                  <a:ext uri="{0D108BD9-81ED-4DB2-BD59-A6C34878D82A}">
                    <a16:rowId xmlns:a16="http://schemas.microsoft.com/office/drawing/2014/main" val="1156287700"/>
                  </a:ext>
                </a:extLst>
              </a:tr>
              <a:tr h="358714">
                <a:tc>
                  <a:txBody>
                    <a:bodyPr/>
                    <a:lstStyle/>
                    <a:p>
                      <a:r>
                        <a:rPr lang="en-US" altLang="zh-CN" dirty="0">
                          <a:latin typeface="华文新魏" panose="02010800040101010101" pitchFamily="2" charset="-122"/>
                          <a:ea typeface="华文新魏" panose="02010800040101010101" pitchFamily="2" charset="-122"/>
                        </a:rPr>
                        <a:t>11</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投标人限制</a:t>
                      </a:r>
                    </a:p>
                  </a:txBody>
                  <a:tcPr/>
                </a:tc>
                <a:tc>
                  <a:txBody>
                    <a:bodyPr/>
                    <a:lstStyle/>
                    <a:p>
                      <a:r>
                        <a:rPr lang="zh-CN" altLang="en-US" dirty="0">
                          <a:latin typeface="华文新魏" panose="02010800040101010101" pitchFamily="2" charset="-122"/>
                          <a:ea typeface="华文新魏" panose="02010800040101010101" pitchFamily="2" charset="-122"/>
                        </a:rPr>
                        <a:t>不受地域或部分限制</a:t>
                      </a:r>
                    </a:p>
                  </a:txBody>
                  <a:tcPr/>
                </a:tc>
                <a:tc>
                  <a:txBody>
                    <a:bodyPr/>
                    <a:lstStyle/>
                    <a:p>
                      <a:r>
                        <a:rPr lang="zh-CN" altLang="en-US" dirty="0">
                          <a:latin typeface="华文新魏" panose="02010800040101010101" pitchFamily="2" charset="-122"/>
                          <a:ea typeface="华文新魏" panose="02010800040101010101" pitchFamily="2" charset="-122"/>
                        </a:rPr>
                        <a:t>可以限制</a:t>
                      </a:r>
                    </a:p>
                  </a:txBody>
                  <a:tcPr/>
                </a:tc>
                <a:tc>
                  <a:txBody>
                    <a:bodyPr/>
                    <a:lstStyle/>
                    <a:p>
                      <a:r>
                        <a:rPr lang="zh-CN" altLang="en-US" dirty="0">
                          <a:latin typeface="华文新魏" panose="02010800040101010101" pitchFamily="2" charset="-122"/>
                          <a:ea typeface="华文新魏" panose="02010800040101010101" pitchFamily="2" charset="-122"/>
                        </a:rPr>
                        <a:t>但要有理由，符合三公原则</a:t>
                      </a:r>
                    </a:p>
                  </a:txBody>
                  <a:tcPr/>
                </a:tc>
                <a:extLst>
                  <a:ext uri="{0D108BD9-81ED-4DB2-BD59-A6C34878D82A}">
                    <a16:rowId xmlns:a16="http://schemas.microsoft.com/office/drawing/2014/main" val="3459998074"/>
                  </a:ext>
                </a:extLst>
              </a:tr>
              <a:tr h="358714">
                <a:tc>
                  <a:txBody>
                    <a:bodyPr/>
                    <a:lstStyle/>
                    <a:p>
                      <a:r>
                        <a:rPr lang="en-US" altLang="zh-CN" dirty="0">
                          <a:latin typeface="华文新魏" panose="02010800040101010101" pitchFamily="2" charset="-122"/>
                          <a:ea typeface="华文新魏" panose="02010800040101010101" pitchFamily="2" charset="-122"/>
                        </a:rPr>
                        <a:t>12</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评标委员会构成</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抽取</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更换</a:t>
                      </a:r>
                    </a:p>
                  </a:txBody>
                  <a:tcPr/>
                </a:tc>
                <a:tc>
                  <a:txBody>
                    <a:bodyPr/>
                    <a:lstStyle/>
                    <a:p>
                      <a:r>
                        <a:rPr lang="zh-CN" altLang="en-US" dirty="0">
                          <a:latin typeface="华文新魏" panose="02010800040101010101" pitchFamily="2" charset="-122"/>
                          <a:ea typeface="华文新魏" panose="02010800040101010101" pitchFamily="2" charset="-122"/>
                        </a:rPr>
                        <a:t>依法组建</a:t>
                      </a:r>
                    </a:p>
                  </a:txBody>
                  <a:tcPr/>
                </a:tc>
                <a:tc>
                  <a:txBody>
                    <a:bodyPr/>
                    <a:lstStyle/>
                    <a:p>
                      <a:r>
                        <a:rPr lang="zh-CN" altLang="en-US" dirty="0">
                          <a:latin typeface="华文新魏" panose="02010800040101010101" pitchFamily="2" charset="-122"/>
                          <a:ea typeface="华文新魏" panose="02010800040101010101" pitchFamily="2" charset="-122"/>
                        </a:rPr>
                        <a:t>自有组建</a:t>
                      </a:r>
                    </a:p>
                  </a:txBody>
                  <a:tcPr/>
                </a:tc>
                <a:tc>
                  <a:txBody>
                    <a:bodyPr/>
                    <a:lstStyle/>
                    <a:p>
                      <a:r>
                        <a:rPr lang="zh-CN" altLang="en-US" dirty="0">
                          <a:latin typeface="华文新魏" panose="02010800040101010101" pitchFamily="2" charset="-122"/>
                          <a:ea typeface="华文新魏" panose="02010800040101010101" pitchFamily="2" charset="-122"/>
                        </a:rPr>
                        <a:t>但要符合实际</a:t>
                      </a:r>
                    </a:p>
                  </a:txBody>
                  <a:tcPr/>
                </a:tc>
                <a:extLst>
                  <a:ext uri="{0D108BD9-81ED-4DB2-BD59-A6C34878D82A}">
                    <a16:rowId xmlns:a16="http://schemas.microsoft.com/office/drawing/2014/main" val="1669595660"/>
                  </a:ext>
                </a:extLst>
              </a:tr>
              <a:tr h="358714">
                <a:tc>
                  <a:txBody>
                    <a:bodyPr/>
                    <a:lstStyle/>
                    <a:p>
                      <a:r>
                        <a:rPr lang="en-US" altLang="zh-CN" dirty="0">
                          <a:latin typeface="华文新魏" panose="02010800040101010101" pitchFamily="2" charset="-122"/>
                          <a:ea typeface="华文新魏" panose="02010800040101010101" pitchFamily="2" charset="-122"/>
                        </a:rPr>
                        <a:t>13</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否决所有投标</a:t>
                      </a:r>
                    </a:p>
                  </a:txBody>
                  <a:tcPr/>
                </a:tc>
                <a:tc>
                  <a:txBody>
                    <a:bodyPr/>
                    <a:lstStyle/>
                    <a:p>
                      <a:r>
                        <a:rPr lang="zh-CN" altLang="en-US" dirty="0">
                          <a:latin typeface="华文新魏" panose="02010800040101010101" pitchFamily="2" charset="-122"/>
                          <a:ea typeface="华文新魏" panose="02010800040101010101" pitchFamily="2" charset="-122"/>
                        </a:rPr>
                        <a:t>重新招标</a:t>
                      </a:r>
                    </a:p>
                  </a:txBody>
                  <a:tcPr/>
                </a:tc>
                <a:tc>
                  <a:txBody>
                    <a:bodyPr/>
                    <a:lstStyle/>
                    <a:p>
                      <a:r>
                        <a:rPr lang="zh-CN" altLang="en-US" dirty="0">
                          <a:latin typeface="华文新魏" panose="02010800040101010101" pitchFamily="2" charset="-122"/>
                          <a:ea typeface="华文新魏" panose="02010800040101010101" pitchFamily="2" charset="-122"/>
                        </a:rPr>
                        <a:t>可以不招了</a:t>
                      </a:r>
                    </a:p>
                  </a:txBody>
                  <a:tcPr/>
                </a:tc>
                <a:tc>
                  <a:txBody>
                    <a:bodyPr/>
                    <a:lstStyle/>
                    <a:p>
                      <a:endParaRPr lang="zh-CN" altLang="en-US"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2499072379"/>
                  </a:ext>
                </a:extLst>
              </a:tr>
              <a:tr h="358714">
                <a:tc>
                  <a:txBody>
                    <a:bodyPr/>
                    <a:lstStyle/>
                    <a:p>
                      <a:r>
                        <a:rPr lang="en-US" altLang="zh-CN" dirty="0">
                          <a:latin typeface="华文新魏" panose="02010800040101010101" pitchFamily="2" charset="-122"/>
                          <a:ea typeface="华文新魏" panose="02010800040101010101" pitchFamily="2" charset="-122"/>
                        </a:rPr>
                        <a:t>14</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公示</a:t>
                      </a:r>
                    </a:p>
                  </a:txBody>
                  <a:tcPr/>
                </a:tc>
                <a:tc>
                  <a:txBody>
                    <a:bodyPr/>
                    <a:lstStyle/>
                    <a:p>
                      <a:r>
                        <a:rPr lang="zh-CN" altLang="en-US" dirty="0">
                          <a:latin typeface="华文新魏" panose="02010800040101010101" pitchFamily="2" charset="-122"/>
                          <a:ea typeface="华文新魏" panose="02010800040101010101" pitchFamily="2" charset="-122"/>
                        </a:rPr>
                        <a:t>不得少于</a:t>
                      </a:r>
                      <a:r>
                        <a:rPr lang="en-US" altLang="zh-CN" dirty="0">
                          <a:latin typeface="华文新魏" panose="02010800040101010101" pitchFamily="2" charset="-122"/>
                          <a:ea typeface="华文新魏" panose="02010800040101010101" pitchFamily="2" charset="-122"/>
                        </a:rPr>
                        <a:t>3</a:t>
                      </a:r>
                      <a:r>
                        <a:rPr lang="zh-CN" altLang="en-US" dirty="0">
                          <a:latin typeface="华文新魏" panose="02010800040101010101" pitchFamily="2" charset="-122"/>
                          <a:ea typeface="华文新魏" panose="02010800040101010101" pitchFamily="2" charset="-122"/>
                        </a:rPr>
                        <a:t>日</a:t>
                      </a:r>
                    </a:p>
                  </a:txBody>
                  <a:tcPr/>
                </a:tc>
                <a:tc>
                  <a:txBody>
                    <a:bodyPr/>
                    <a:lstStyle/>
                    <a:p>
                      <a:r>
                        <a:rPr lang="zh-CN" altLang="en-US" dirty="0">
                          <a:latin typeface="华文新魏" panose="02010800040101010101" pitchFamily="2" charset="-122"/>
                          <a:ea typeface="华文新魏" panose="02010800040101010101" pitchFamily="2" charset="-122"/>
                        </a:rPr>
                        <a:t>没有要求</a:t>
                      </a:r>
                    </a:p>
                  </a:txBody>
                  <a:tcPr/>
                </a:tc>
                <a:tc>
                  <a:txBody>
                    <a:bodyPr/>
                    <a:lstStyle/>
                    <a:p>
                      <a:r>
                        <a:rPr lang="zh-CN" altLang="en-US" dirty="0">
                          <a:latin typeface="华文新魏" panose="02010800040101010101" pitchFamily="2" charset="-122"/>
                          <a:ea typeface="华文新魏" panose="02010800040101010101" pitchFamily="2" charset="-122"/>
                        </a:rPr>
                        <a:t>但中标结果要告知所有投标人</a:t>
                      </a:r>
                    </a:p>
                  </a:txBody>
                  <a:tcPr/>
                </a:tc>
                <a:extLst>
                  <a:ext uri="{0D108BD9-81ED-4DB2-BD59-A6C34878D82A}">
                    <a16:rowId xmlns:a16="http://schemas.microsoft.com/office/drawing/2014/main" val="1351775342"/>
                  </a:ext>
                </a:extLst>
              </a:tr>
              <a:tr h="358714">
                <a:tc>
                  <a:txBody>
                    <a:bodyPr/>
                    <a:lstStyle/>
                    <a:p>
                      <a:r>
                        <a:rPr lang="en-US" altLang="zh-CN" dirty="0">
                          <a:latin typeface="华文新魏" panose="02010800040101010101" pitchFamily="2" charset="-122"/>
                          <a:ea typeface="华文新魏" panose="02010800040101010101" pitchFamily="2" charset="-122"/>
                        </a:rPr>
                        <a:t>15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确定中标人</a:t>
                      </a:r>
                    </a:p>
                  </a:txBody>
                  <a:tcPr/>
                </a:tc>
                <a:tc>
                  <a:txBody>
                    <a:bodyPr/>
                    <a:lstStyle/>
                    <a:p>
                      <a:r>
                        <a:rPr lang="zh-CN" altLang="en-US" dirty="0">
                          <a:latin typeface="华文新魏" panose="02010800040101010101" pitchFamily="2" charset="-122"/>
                          <a:ea typeface="华文新魏" panose="02010800040101010101" pitchFamily="2" charset="-122"/>
                        </a:rPr>
                        <a:t>排名第一的中标候选人</a:t>
                      </a:r>
                    </a:p>
                  </a:txBody>
                  <a:tcPr/>
                </a:tc>
                <a:tc>
                  <a:txBody>
                    <a:bodyPr/>
                    <a:lstStyle/>
                    <a:p>
                      <a:r>
                        <a:rPr lang="zh-CN" altLang="en-US" dirty="0">
                          <a:latin typeface="华文新魏" panose="02010800040101010101" pitchFamily="2" charset="-122"/>
                          <a:ea typeface="华文新魏" panose="02010800040101010101" pitchFamily="2" charset="-122"/>
                        </a:rPr>
                        <a:t>没有强制要求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华文新魏" panose="02010800040101010101" pitchFamily="2" charset="-122"/>
                          <a:ea typeface="华文新魏" panose="02010800040101010101" pitchFamily="2" charset="-122"/>
                        </a:rPr>
                        <a:t>但要有理由，符合三公原则</a:t>
                      </a:r>
                    </a:p>
                  </a:txBody>
                  <a:tcPr/>
                </a:tc>
                <a:extLst>
                  <a:ext uri="{0D108BD9-81ED-4DB2-BD59-A6C34878D82A}">
                    <a16:rowId xmlns:a16="http://schemas.microsoft.com/office/drawing/2014/main" val="4063496686"/>
                  </a:ext>
                </a:extLst>
              </a:tr>
            </a:tbl>
          </a:graphicData>
        </a:graphic>
      </p:graphicFrame>
    </p:spTree>
    <p:extLst>
      <p:ext uri="{BB962C8B-B14F-4D97-AF65-F5344CB8AC3E}">
        <p14:creationId xmlns:p14="http://schemas.microsoft.com/office/powerpoint/2010/main" val="7999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24C3B3AE-5093-448E-9099-0EF2A819DA28}"/>
              </a:ext>
            </a:extLst>
          </p:cNvPr>
          <p:cNvGraphicFramePr/>
          <p:nvPr/>
        </p:nvGraphicFramePr>
        <p:xfrm>
          <a:off x="1806713" y="1990563"/>
          <a:ext cx="8128000" cy="336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8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招标法律法规与实务操作</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国有</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企业</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采购</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操作</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规范</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r>
              <a:rPr lang="en-US" altLang="zh-CN" sz="2400" kern="0" dirty="0">
                <a:solidFill>
                  <a:prstClr val="black"/>
                </a:solidFill>
                <a:latin typeface="华文新魏" panose="02010800040101010101" pitchFamily="2" charset="-122"/>
                <a:ea typeface="华文新魏" panose="02010800040101010101" pitchFamily="2" charset="-122"/>
                <a:cs typeface="+mn-ea"/>
                <a:sym typeface="+mn-lt"/>
              </a:rPr>
              <a:t>862</a:t>
            </a: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号文</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392830"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招标领域最新动态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招标采购实务操作</a:t>
            </a: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前言</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异议</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542516" y="3774419"/>
            <a:ext cx="891831" cy="1944431"/>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依法</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必招</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99011" y="3788851"/>
            <a:ext cx="891831" cy="192512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评标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83890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259FA86-EC2D-4041-AA62-5F249CF84446}"/>
              </a:ext>
            </a:extLst>
          </p:cNvPr>
          <p:cNvSpPr/>
          <p:nvPr/>
        </p:nvSpPr>
        <p:spPr>
          <a:xfrm>
            <a:off x="1157443" y="975568"/>
            <a:ext cx="9188245" cy="4524315"/>
          </a:xfrm>
          <a:prstGeom prst="rect">
            <a:avLst/>
          </a:prstGeom>
        </p:spPr>
        <p:txBody>
          <a:bodyPr wrap="square">
            <a:spAutoFit/>
          </a:bodyPr>
          <a:lstStyle/>
          <a:p>
            <a:pPr marL="152400" marR="152400"/>
            <a:r>
              <a:rPr lang="en-US" altLang="zh-CN" kern="0" dirty="0">
                <a:latin typeface="华文新魏" panose="02010800040101010101" pitchFamily="2" charset="-122"/>
                <a:ea typeface="华文新魏" panose="02010800040101010101" pitchFamily="2" charset="-122"/>
                <a:cs typeface="宋体" panose="02010600030101010101" pitchFamily="2" charset="-122"/>
              </a:rPr>
              <a:t> </a:t>
            </a:r>
            <a:endParaRPr lang="zh-CN" altLang="zh-CN" kern="100" dirty="0">
              <a:latin typeface="华文新魏" panose="02010800040101010101" pitchFamily="2" charset="-122"/>
              <a:ea typeface="华文新魏" panose="02010800040101010101" pitchFamily="2" charset="-122"/>
              <a:cs typeface="Times New Roman" panose="02020603050405020304" pitchFamily="18" charset="0"/>
            </a:endParaRPr>
          </a:p>
          <a:p>
            <a:pPr marL="438150" marR="152400" indent="-285750">
              <a:buFont typeface="Wingdings" panose="05000000000000000000" pitchFamily="2" charset="2"/>
              <a:buChar char="p"/>
            </a:pPr>
            <a:r>
              <a:rPr lang="en-US" altLang="zh-CN" kern="0" dirty="0">
                <a:latin typeface="华文新魏" panose="02010800040101010101" pitchFamily="2" charset="-122"/>
                <a:ea typeface="华文新魏" panose="02010800040101010101" pitchFamily="2" charset="-122"/>
                <a:cs typeface="宋体" panose="02010600030101010101" pitchFamily="2" charset="-122"/>
              </a:rPr>
              <a:t> </a:t>
            </a:r>
            <a:r>
              <a:rPr lang="zh-CN" altLang="en-US" kern="0" dirty="0">
                <a:latin typeface="华文新魏" panose="02010800040101010101" pitchFamily="2" charset="-122"/>
                <a:ea typeface="华文新魏" panose="02010800040101010101" pitchFamily="2" charset="-122"/>
                <a:cs typeface="宋体" panose="02010600030101010101" pitchFamily="2" charset="-122"/>
              </a:rPr>
              <a:t>招标文件发售期：自招标公告发布起不得少于</a:t>
            </a:r>
            <a:r>
              <a:rPr lang="en-US" altLang="zh-CN" kern="0" dirty="0">
                <a:latin typeface="华文新魏" panose="02010800040101010101" pitchFamily="2" charset="-122"/>
                <a:ea typeface="华文新魏" panose="02010800040101010101" pitchFamily="2" charset="-122"/>
                <a:cs typeface="宋体" panose="02010600030101010101" pitchFamily="2" charset="-122"/>
              </a:rPr>
              <a:t>5</a:t>
            </a:r>
            <a:r>
              <a:rPr lang="zh-CN" altLang="en-US" kern="0" dirty="0">
                <a:latin typeface="华文新魏" panose="02010800040101010101" pitchFamily="2" charset="-122"/>
                <a:ea typeface="华文新魏" panose="02010800040101010101" pitchFamily="2" charset="-122"/>
                <a:cs typeface="宋体" panose="02010600030101010101" pitchFamily="2" charset="-122"/>
              </a:rPr>
              <a:t>日。</a:t>
            </a:r>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152400" marR="152400"/>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438150" marR="152400" indent="-285750">
              <a:buFont typeface="Wingdings" panose="05000000000000000000" pitchFamily="2" charset="2"/>
              <a:buChar char="p"/>
            </a:pPr>
            <a:r>
              <a:rPr lang="zh-CN" altLang="zh-CN" kern="0" dirty="0">
                <a:latin typeface="华文新魏" panose="02010800040101010101" pitchFamily="2" charset="-122"/>
                <a:ea typeface="华文新魏" panose="02010800040101010101" pitchFamily="2" charset="-122"/>
                <a:cs typeface="宋体" panose="02010600030101010101" pitchFamily="2" charset="-122"/>
              </a:rPr>
              <a:t>澄清或修改招标文件的时间期限：在投标截止时间</a:t>
            </a:r>
            <a:r>
              <a:rPr lang="en-US" altLang="zh-CN" kern="0" dirty="0">
                <a:latin typeface="华文新魏" panose="02010800040101010101" pitchFamily="2" charset="-122"/>
                <a:ea typeface="华文新魏" panose="02010800040101010101" pitchFamily="2" charset="-122"/>
                <a:cs typeface="宋体" panose="02010600030101010101" pitchFamily="2" charset="-122"/>
              </a:rPr>
              <a:t>15</a:t>
            </a:r>
            <a:r>
              <a:rPr lang="zh-CN" altLang="zh-CN" kern="0" dirty="0">
                <a:latin typeface="华文新魏" panose="02010800040101010101" pitchFamily="2" charset="-122"/>
                <a:ea typeface="华文新魏" panose="02010800040101010101" pitchFamily="2" charset="-122"/>
                <a:cs typeface="宋体" panose="02010600030101010101" pitchFamily="2" charset="-122"/>
              </a:rPr>
              <a:t>日前作出。</a:t>
            </a:r>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152400" marR="152400"/>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438150" marR="152400" indent="-285750">
              <a:buFont typeface="Wingdings" panose="05000000000000000000" pitchFamily="2" charset="2"/>
              <a:buChar char="p"/>
            </a:pPr>
            <a:r>
              <a:rPr lang="zh-CN" altLang="en-US" kern="0" dirty="0">
                <a:latin typeface="华文新魏" panose="02010800040101010101" pitchFamily="2" charset="-122"/>
                <a:ea typeface="华文新魏" panose="02010800040101010101" pitchFamily="2" charset="-122"/>
                <a:cs typeface="宋体" panose="02010600030101010101" pitchFamily="2" charset="-122"/>
              </a:rPr>
              <a:t>中标结果公示期</a:t>
            </a:r>
            <a:r>
              <a:rPr lang="zh-CN" altLang="zh-CN" kern="0" dirty="0">
                <a:latin typeface="华文新魏" panose="02010800040101010101" pitchFamily="2" charset="-122"/>
                <a:ea typeface="华文新魏" panose="02010800040101010101" pitchFamily="2" charset="-122"/>
                <a:cs typeface="宋体" panose="02010600030101010101" pitchFamily="2" charset="-122"/>
              </a:rPr>
              <a:t>：</a:t>
            </a:r>
            <a:r>
              <a:rPr lang="zh-CN" altLang="en-US" kern="0" dirty="0">
                <a:latin typeface="华文新魏" panose="02010800040101010101" pitchFamily="2" charset="-122"/>
                <a:ea typeface="华文新魏" panose="02010800040101010101" pitchFamily="2" charset="-122"/>
                <a:cs typeface="宋体" panose="02010600030101010101" pitchFamily="2" charset="-122"/>
              </a:rPr>
              <a:t>不得少于</a:t>
            </a:r>
            <a:r>
              <a:rPr lang="en-US" altLang="zh-CN" kern="0" dirty="0">
                <a:latin typeface="华文新魏" panose="02010800040101010101" pitchFamily="2" charset="-122"/>
                <a:ea typeface="华文新魏" panose="02010800040101010101" pitchFamily="2" charset="-122"/>
                <a:cs typeface="宋体" panose="02010600030101010101" pitchFamily="2" charset="-122"/>
              </a:rPr>
              <a:t>3</a:t>
            </a:r>
            <a:r>
              <a:rPr lang="zh-CN" altLang="en-US" kern="0" dirty="0">
                <a:latin typeface="华文新魏" panose="02010800040101010101" pitchFamily="2" charset="-122"/>
                <a:ea typeface="华文新魏" panose="02010800040101010101" pitchFamily="2" charset="-122"/>
                <a:cs typeface="宋体" panose="02010600030101010101" pitchFamily="2" charset="-122"/>
              </a:rPr>
              <a:t>日</a:t>
            </a:r>
            <a:r>
              <a:rPr lang="zh-CN" altLang="zh-CN" kern="0" dirty="0">
                <a:latin typeface="华文新魏" panose="02010800040101010101" pitchFamily="2" charset="-122"/>
                <a:ea typeface="华文新魏" panose="02010800040101010101" pitchFamily="2" charset="-122"/>
                <a:cs typeface="宋体" panose="02010600030101010101" pitchFamily="2" charset="-122"/>
              </a:rPr>
              <a:t>。</a:t>
            </a:r>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152400" marR="152400"/>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438150" marR="152400" indent="-285750">
              <a:buFont typeface="Wingdings" panose="05000000000000000000" pitchFamily="2" charset="2"/>
              <a:buChar char="p"/>
            </a:pPr>
            <a:r>
              <a:rPr lang="zh-CN" altLang="zh-CN" kern="0" dirty="0">
                <a:latin typeface="华文新魏" panose="02010800040101010101" pitchFamily="2" charset="-122"/>
                <a:ea typeface="华文新魏" panose="02010800040101010101" pitchFamily="2" charset="-122"/>
                <a:cs typeface="宋体" panose="02010600030101010101" pitchFamily="2" charset="-122"/>
              </a:rPr>
              <a:t>提交投标文件的期限：自招标文件发出之日起不少于</a:t>
            </a:r>
            <a:r>
              <a:rPr lang="en-US" altLang="zh-CN" kern="0" dirty="0">
                <a:latin typeface="华文新魏" panose="02010800040101010101" pitchFamily="2" charset="-122"/>
                <a:ea typeface="华文新魏" panose="02010800040101010101" pitchFamily="2" charset="-122"/>
                <a:cs typeface="宋体" panose="02010600030101010101" pitchFamily="2" charset="-122"/>
              </a:rPr>
              <a:t>20</a:t>
            </a:r>
            <a:r>
              <a:rPr lang="zh-CN" altLang="zh-CN" kern="0" dirty="0">
                <a:latin typeface="华文新魏" panose="02010800040101010101" pitchFamily="2" charset="-122"/>
                <a:ea typeface="华文新魏" panose="02010800040101010101" pitchFamily="2" charset="-122"/>
                <a:cs typeface="宋体" panose="02010600030101010101" pitchFamily="2" charset="-122"/>
              </a:rPr>
              <a:t>日。</a:t>
            </a:r>
            <a:r>
              <a:rPr lang="en-US" altLang="zh-CN" kern="0" dirty="0">
                <a:latin typeface="华文新魏" panose="02010800040101010101" pitchFamily="2" charset="-122"/>
                <a:ea typeface="华文新魏" panose="02010800040101010101" pitchFamily="2" charset="-122"/>
                <a:cs typeface="宋体" panose="02010600030101010101" pitchFamily="2" charset="-122"/>
              </a:rPr>
              <a:t> </a:t>
            </a:r>
          </a:p>
          <a:p>
            <a:pPr marL="152400" marR="152400"/>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438150" marR="152400" indent="-285750">
              <a:buFont typeface="Wingdings" panose="05000000000000000000" pitchFamily="2" charset="2"/>
              <a:buChar char="p"/>
            </a:pPr>
            <a:r>
              <a:rPr lang="zh-CN" altLang="zh-CN" kern="0" dirty="0">
                <a:latin typeface="华文新魏" panose="02010800040101010101" pitchFamily="2" charset="-122"/>
                <a:ea typeface="华文新魏" panose="02010800040101010101" pitchFamily="2" charset="-122"/>
                <a:cs typeface="宋体" panose="02010600030101010101" pitchFamily="2" charset="-122"/>
              </a:rPr>
              <a:t>开标时间：与投标截止时间为同一时间。</a:t>
            </a:r>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152400" marR="152400"/>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438150" marR="152400" indent="-285750">
              <a:buFont typeface="Wingdings" panose="05000000000000000000" pitchFamily="2" charset="2"/>
              <a:buChar char="p"/>
            </a:pPr>
            <a:r>
              <a:rPr lang="zh-CN" altLang="zh-CN" kern="0" dirty="0">
                <a:latin typeface="华文新魏" panose="02010800040101010101" pitchFamily="2" charset="-122"/>
                <a:ea typeface="华文新魏" panose="02010800040101010101" pitchFamily="2" charset="-122"/>
                <a:cs typeface="宋体" panose="02010600030101010101" pitchFamily="2" charset="-122"/>
              </a:rPr>
              <a:t>合同签订期限：自发出中标通知书、成交通知书之日起</a:t>
            </a:r>
            <a:r>
              <a:rPr lang="en-US" altLang="zh-CN" kern="0" dirty="0">
                <a:latin typeface="华文新魏" panose="02010800040101010101" pitchFamily="2" charset="-122"/>
                <a:ea typeface="华文新魏" panose="02010800040101010101" pitchFamily="2" charset="-122"/>
                <a:cs typeface="宋体" panose="02010600030101010101" pitchFamily="2" charset="-122"/>
              </a:rPr>
              <a:t>30</a:t>
            </a:r>
            <a:r>
              <a:rPr lang="zh-CN" altLang="zh-CN" kern="0" dirty="0">
                <a:latin typeface="华文新魏" panose="02010800040101010101" pitchFamily="2" charset="-122"/>
                <a:ea typeface="华文新魏" panose="02010800040101010101" pitchFamily="2" charset="-122"/>
                <a:cs typeface="宋体" panose="02010600030101010101" pitchFamily="2" charset="-122"/>
              </a:rPr>
              <a:t>日内。</a:t>
            </a:r>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152400" marR="152400"/>
            <a:endParaRPr lang="en-US" altLang="zh-CN" kern="0" dirty="0">
              <a:latin typeface="华文新魏" panose="02010800040101010101" pitchFamily="2" charset="-122"/>
              <a:ea typeface="华文新魏" panose="02010800040101010101" pitchFamily="2" charset="-122"/>
              <a:cs typeface="宋体" panose="02010600030101010101" pitchFamily="2" charset="-122"/>
            </a:endParaRPr>
          </a:p>
          <a:p>
            <a:pPr marL="438150" marR="152400" indent="-285750">
              <a:buFont typeface="Wingdings" panose="05000000000000000000" pitchFamily="2" charset="2"/>
              <a:buChar char="p"/>
            </a:pPr>
            <a:r>
              <a:rPr lang="zh-CN" altLang="zh-CN" kern="0" dirty="0">
                <a:latin typeface="华文新魏" panose="02010800040101010101" pitchFamily="2" charset="-122"/>
                <a:ea typeface="华文新魏" panose="02010800040101010101" pitchFamily="2" charset="-122"/>
                <a:cs typeface="宋体" panose="02010600030101010101" pitchFamily="2" charset="-122"/>
              </a:rPr>
              <a:t>投标保证金返还期限：未中标供应商，中标通知书发出后</a:t>
            </a:r>
            <a:r>
              <a:rPr lang="en-US" altLang="zh-CN" kern="0" dirty="0">
                <a:latin typeface="华文新魏" panose="02010800040101010101" pitchFamily="2" charset="-122"/>
                <a:ea typeface="华文新魏" panose="02010800040101010101" pitchFamily="2" charset="-122"/>
                <a:cs typeface="宋体" panose="02010600030101010101" pitchFamily="2" charset="-122"/>
              </a:rPr>
              <a:t>5</a:t>
            </a:r>
            <a:r>
              <a:rPr lang="zh-CN" altLang="zh-CN" kern="0" dirty="0">
                <a:latin typeface="华文新魏" panose="02010800040101010101" pitchFamily="2" charset="-122"/>
                <a:ea typeface="华文新魏" panose="02010800040101010101" pitchFamily="2" charset="-122"/>
                <a:cs typeface="宋体" panose="02010600030101010101" pitchFamily="2" charset="-122"/>
              </a:rPr>
              <a:t>个工作日内；中标供应商，采购合同签订后</a:t>
            </a:r>
            <a:r>
              <a:rPr lang="en-US" altLang="zh-CN" kern="0" dirty="0">
                <a:latin typeface="华文新魏" panose="02010800040101010101" pitchFamily="2" charset="-122"/>
                <a:ea typeface="华文新魏" panose="02010800040101010101" pitchFamily="2" charset="-122"/>
                <a:cs typeface="宋体" panose="02010600030101010101" pitchFamily="2" charset="-122"/>
              </a:rPr>
              <a:t>5</a:t>
            </a:r>
            <a:r>
              <a:rPr lang="zh-CN" altLang="zh-CN" kern="0" dirty="0">
                <a:latin typeface="华文新魏" panose="02010800040101010101" pitchFamily="2" charset="-122"/>
                <a:ea typeface="华文新魏" panose="02010800040101010101" pitchFamily="2" charset="-122"/>
                <a:cs typeface="宋体" panose="02010600030101010101" pitchFamily="2" charset="-122"/>
              </a:rPr>
              <a:t>日内。</a:t>
            </a:r>
            <a:r>
              <a:rPr lang="en-US" altLang="zh-CN" kern="0" dirty="0">
                <a:latin typeface="华文新魏" panose="02010800040101010101" pitchFamily="2" charset="-122"/>
                <a:ea typeface="华文新魏" panose="02010800040101010101" pitchFamily="2" charset="-122"/>
                <a:cs typeface="宋体" panose="02010600030101010101" pitchFamily="2" charset="-122"/>
              </a:rPr>
              <a:t> </a:t>
            </a:r>
            <a:endParaRPr lang="zh-CN" altLang="zh-CN" kern="100" dirty="0">
              <a:latin typeface="华文新魏" panose="02010800040101010101" pitchFamily="2" charset="-122"/>
              <a:ea typeface="华文新魏" panose="02010800040101010101" pitchFamily="2" charset="-122"/>
              <a:cs typeface="Times New Roman" panose="02020603050405020304" pitchFamily="18" charset="0"/>
            </a:endParaRPr>
          </a:p>
          <a:p>
            <a:pPr marL="152400" marR="152400"/>
            <a:r>
              <a:rPr lang="en-US" altLang="zh-CN" kern="0" dirty="0">
                <a:latin typeface="华文新魏" panose="02010800040101010101" pitchFamily="2" charset="-122"/>
                <a:ea typeface="华文新魏" panose="02010800040101010101" pitchFamily="2" charset="-122"/>
                <a:cs typeface="宋体" panose="02010600030101010101" pitchFamily="2" charset="-122"/>
              </a:rPr>
              <a:t> </a:t>
            </a:r>
            <a:endParaRPr lang="zh-CN" altLang="zh-CN" kern="100" dirty="0">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5" name="标题 1">
            <a:extLst>
              <a:ext uri="{FF2B5EF4-FFF2-40B4-BE49-F238E27FC236}">
                <a16:creationId xmlns:a16="http://schemas.microsoft.com/office/drawing/2014/main" id="{8C82F3B2-8ED2-4D38-9DBF-F981138AAED2}"/>
              </a:ext>
            </a:extLst>
          </p:cNvPr>
          <p:cNvSpPr txBox="1">
            <a:spLocks/>
          </p:cNvSpPr>
          <p:nvPr/>
        </p:nvSpPr>
        <p:spPr>
          <a:xfrm>
            <a:off x="186879" y="122118"/>
            <a:ext cx="3903273" cy="6577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400" dirty="0">
                <a:latin typeface="华文新魏" panose="02010800040101010101" pitchFamily="2" charset="-122"/>
                <a:ea typeface="华文新魏" panose="02010800040101010101" pitchFamily="2" charset="-122"/>
              </a:rPr>
              <a:t>招标流程中的时间约定</a:t>
            </a:r>
          </a:p>
        </p:txBody>
      </p:sp>
    </p:spTree>
    <p:extLst>
      <p:ext uri="{BB962C8B-B14F-4D97-AF65-F5344CB8AC3E}">
        <p14:creationId xmlns:p14="http://schemas.microsoft.com/office/powerpoint/2010/main" val="109722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招投标法律法规</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最新</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招标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动态</a:t>
            </a: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国企</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采购</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特点</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136208"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招投标最新动态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a:t>
            </a: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招标投标法实施条例</a:t>
            </a:r>
            <a:r>
              <a:rPr kumimoji="0" lang="en-US" altLang="zh-CN"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a:t>
            </a:r>
            <a:r>
              <a:rPr lang="zh-CN" altLang="en-US" sz="3200" b="1" kern="0" dirty="0">
                <a:solidFill>
                  <a:prstClr val="black"/>
                </a:solidFill>
                <a:latin typeface="华文新魏" panose="02010800040101010101" pitchFamily="2" charset="-122"/>
                <a:ea typeface="华文新魏" panose="02010800040101010101" pitchFamily="2" charset="-122"/>
                <a:cs typeface="+mn-ea"/>
                <a:sym typeface="+mn-lt"/>
              </a:rPr>
              <a:t>实务讲解</a:t>
            </a:r>
            <a:endPar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制度</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介绍</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投诉</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491775" y="3769863"/>
            <a:ext cx="891831" cy="1944431"/>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总则</a:t>
            </a: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59087" y="3788851"/>
            <a:ext cx="891831" cy="192512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评标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81718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FA33880-1215-4E55-94F8-162B7BBB2B35}"/>
              </a:ext>
            </a:extLst>
          </p:cNvPr>
          <p:cNvSpPr/>
          <p:nvPr/>
        </p:nvSpPr>
        <p:spPr>
          <a:xfrm>
            <a:off x="8052098" y="4023693"/>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3" name="矩形 2">
            <a:extLst>
              <a:ext uri="{FF2B5EF4-FFF2-40B4-BE49-F238E27FC236}">
                <a16:creationId xmlns:a16="http://schemas.microsoft.com/office/drawing/2014/main" id="{2CFFF0EB-B3EA-46C0-B121-EB6E251CF774}"/>
              </a:ext>
            </a:extLst>
          </p:cNvPr>
          <p:cNvSpPr/>
          <p:nvPr/>
        </p:nvSpPr>
        <p:spPr>
          <a:xfrm>
            <a:off x="796796" y="1477825"/>
            <a:ext cx="10598407" cy="2308324"/>
          </a:xfrm>
          <a:prstGeom prst="rect">
            <a:avLst/>
          </a:prstGeom>
          <a:noFill/>
          <a:ln>
            <a:solidFill>
              <a:schemeClr val="accent1"/>
            </a:solidFill>
            <a:round/>
          </a:ln>
        </p:spPr>
        <p:txBody>
          <a:bodyPr wrap="square">
            <a:spAutoFit/>
          </a:bodyPr>
          <a:lstStyle/>
          <a:p>
            <a:r>
              <a:rPr lang="zh-CN" altLang="en-US" sz="2000" dirty="0">
                <a:latin typeface="华文新魏" panose="02010800040101010101" pitchFamily="2" charset="-122"/>
                <a:ea typeface="华文新魏" panose="02010800040101010101" pitchFamily="2" charset="-122"/>
              </a:rPr>
              <a:t>第八条 国有资金占控股或者主导地位的依法必须进行招标的项目，应当公开招标；但有下列情形之一的，可以邀请招标：</a:t>
            </a:r>
          </a:p>
          <a:p>
            <a:r>
              <a:rPr lang="zh-CN" altLang="en-US" sz="2000" dirty="0">
                <a:latin typeface="华文新魏" panose="02010800040101010101" pitchFamily="2" charset="-122"/>
                <a:ea typeface="华文新魏" panose="02010800040101010101" pitchFamily="2" charset="-122"/>
              </a:rPr>
              <a:t>（一）技术复杂、有特殊要求或者受自然环境限制，只有少量潜在投标人可供选择；</a:t>
            </a:r>
          </a:p>
          <a:p>
            <a:r>
              <a:rPr lang="zh-CN" altLang="en-US" sz="2000" dirty="0">
                <a:latin typeface="华文新魏" panose="02010800040101010101" pitchFamily="2" charset="-122"/>
                <a:ea typeface="华文新魏" panose="02010800040101010101" pitchFamily="2" charset="-122"/>
              </a:rPr>
              <a:t>（二）采用公开招标方式的费用占项目合同金额的比例过大。</a:t>
            </a:r>
          </a:p>
          <a:p>
            <a:r>
              <a:rPr lang="zh-CN" altLang="en-US" sz="2000" dirty="0">
                <a:latin typeface="华文新魏" panose="02010800040101010101" pitchFamily="2" charset="-122"/>
                <a:ea typeface="华文新魏" panose="02010800040101010101" pitchFamily="2" charset="-122"/>
              </a:rPr>
              <a:t>有前款第二项所列情形，属于本条例第七条规定的项目，由</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项目审批、核准部门在审批、核准项目时</a:t>
            </a:r>
            <a:r>
              <a:rPr lang="zh-CN" altLang="en-US" sz="2000" dirty="0">
                <a:latin typeface="华文新魏" panose="02010800040101010101" pitchFamily="2" charset="-122"/>
                <a:ea typeface="华文新魏" panose="02010800040101010101" pitchFamily="2" charset="-122"/>
              </a:rPr>
              <a:t>作出认定；其他项目由招标人申请有关行政监督部门作出认定。</a:t>
            </a:r>
          </a:p>
          <a:p>
            <a:endParaRPr lang="zh-CN" altLang="en-US" sz="2400" dirty="0">
              <a:latin typeface="华文新魏" panose="02010800040101010101" pitchFamily="2" charset="-122"/>
              <a:ea typeface="华文新魏" panose="02010800040101010101" pitchFamily="2" charset="-122"/>
            </a:endParaRPr>
          </a:p>
        </p:txBody>
      </p:sp>
      <p:sp>
        <p:nvSpPr>
          <p:cNvPr id="5" name="Rectangle 1436">
            <a:extLst>
              <a:ext uri="{FF2B5EF4-FFF2-40B4-BE49-F238E27FC236}">
                <a16:creationId xmlns:a16="http://schemas.microsoft.com/office/drawing/2014/main" id="{0866C7E5-E659-4226-99F2-1B2CACB35D62}"/>
              </a:ext>
            </a:extLst>
          </p:cNvPr>
          <p:cNvSpPr>
            <a:spLocks noChangeArrowheads="1"/>
          </p:cNvSpPr>
          <p:nvPr/>
        </p:nvSpPr>
        <p:spPr bwMode="auto">
          <a:xfrm>
            <a:off x="796797" y="4254526"/>
            <a:ext cx="7073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4000" b="1" dirty="0">
                <a:solidFill>
                  <a:srgbClr val="C00000"/>
                </a:solidFill>
                <a:latin typeface="华文新魏" panose="02010800040101010101" pitchFamily="2" charset="-122"/>
                <a:ea typeface="华文新魏" panose="02010800040101010101" pitchFamily="2" charset="-122"/>
                <a:cs typeface="Arial" pitchFamily="34" charset="0"/>
              </a:rPr>
              <a:t>注：</a:t>
            </a:r>
            <a:endParaRPr lang="en-US" sz="40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
        <p:nvSpPr>
          <p:cNvPr id="6" name="Rectangle 1436">
            <a:extLst>
              <a:ext uri="{FF2B5EF4-FFF2-40B4-BE49-F238E27FC236}">
                <a16:creationId xmlns:a16="http://schemas.microsoft.com/office/drawing/2014/main" id="{B22CB550-73A4-4E2F-AB76-100936211A1E}"/>
              </a:ext>
            </a:extLst>
          </p:cNvPr>
          <p:cNvSpPr>
            <a:spLocks noChangeArrowheads="1"/>
          </p:cNvSpPr>
          <p:nvPr/>
        </p:nvSpPr>
        <p:spPr bwMode="auto">
          <a:xfrm>
            <a:off x="1707811" y="4500747"/>
            <a:ext cx="83638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rgbClr val="C00000"/>
                </a:solidFill>
                <a:latin typeface="华文新魏" panose="02010800040101010101" pitchFamily="2" charset="-122"/>
                <a:ea typeface="华文新魏" panose="02010800040101010101" pitchFamily="2" charset="-122"/>
                <a:cs typeface="Arial" pitchFamily="34" charset="0"/>
              </a:rPr>
              <a:t>时间紧并不能成为邀请招标的理由</a:t>
            </a:r>
            <a:endParaRPr lang="en-US" sz="24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
        <p:nvSpPr>
          <p:cNvPr id="7" name="标题 1">
            <a:extLst>
              <a:ext uri="{FF2B5EF4-FFF2-40B4-BE49-F238E27FC236}">
                <a16:creationId xmlns:a16="http://schemas.microsoft.com/office/drawing/2014/main" id="{3D98EB09-9545-4017-91E9-7FFF1B65A6E7}"/>
              </a:ext>
            </a:extLst>
          </p:cNvPr>
          <p:cNvSpPr txBox="1">
            <a:spLocks/>
          </p:cNvSpPr>
          <p:nvPr/>
        </p:nvSpPr>
        <p:spPr>
          <a:xfrm>
            <a:off x="268722" y="244993"/>
            <a:ext cx="4330573" cy="619165"/>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邀请招标的适用情况</a:t>
            </a:r>
          </a:p>
        </p:txBody>
      </p:sp>
    </p:spTree>
    <p:extLst>
      <p:ext uri="{BB962C8B-B14F-4D97-AF65-F5344CB8AC3E}">
        <p14:creationId xmlns:p14="http://schemas.microsoft.com/office/powerpoint/2010/main" val="7754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BED586-17EF-4E19-B612-362EDA2C1751}"/>
              </a:ext>
            </a:extLst>
          </p:cNvPr>
          <p:cNvSpPr>
            <a:spLocks noGrp="1"/>
          </p:cNvSpPr>
          <p:nvPr>
            <p:ph type="title" idx="4294967295"/>
          </p:nvPr>
        </p:nvSpPr>
        <p:spPr>
          <a:xfrm>
            <a:off x="0" y="0"/>
            <a:ext cx="9601200" cy="869812"/>
          </a:xfrm>
        </p:spPr>
        <p:txBody>
          <a:bodyPr/>
          <a:lstStyle/>
          <a:p>
            <a:r>
              <a:rPr lang="zh-CN" altLang="en-US" dirty="0">
                <a:latin typeface="华文新魏" panose="02010800040101010101" pitchFamily="2" charset="-122"/>
                <a:ea typeface="华文新魏" panose="02010800040101010101" pitchFamily="2" charset="-122"/>
              </a:rPr>
              <a:t>招标制度在中国的发展</a:t>
            </a:r>
          </a:p>
        </p:txBody>
      </p:sp>
      <p:graphicFrame>
        <p:nvGraphicFramePr>
          <p:cNvPr id="4" name="内容占位符 3">
            <a:extLst>
              <a:ext uri="{FF2B5EF4-FFF2-40B4-BE49-F238E27FC236}">
                <a16:creationId xmlns:a16="http://schemas.microsoft.com/office/drawing/2014/main" id="{9FD50E91-FEAB-475D-A58E-45AE185915C6}"/>
              </a:ext>
            </a:extLst>
          </p:cNvPr>
          <p:cNvGraphicFramePr>
            <a:graphicFrameLocks noGrp="1"/>
          </p:cNvGraphicFramePr>
          <p:nvPr>
            <p:ph idx="4294967295"/>
          </p:nvPr>
        </p:nvGraphicFramePr>
        <p:xfrm>
          <a:off x="1451610" y="1097598"/>
          <a:ext cx="9601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内容占位符 2">
            <a:extLst>
              <a:ext uri="{FF2B5EF4-FFF2-40B4-BE49-F238E27FC236}">
                <a16:creationId xmlns:a16="http://schemas.microsoft.com/office/drawing/2014/main" id="{71ACDC75-13E4-4B6F-98E9-9A2BF6366043}"/>
              </a:ext>
            </a:extLst>
          </p:cNvPr>
          <p:cNvSpPr txBox="1">
            <a:spLocks/>
          </p:cNvSpPr>
          <p:nvPr/>
        </p:nvSpPr>
        <p:spPr>
          <a:xfrm>
            <a:off x="1451610" y="4621848"/>
            <a:ext cx="9909810" cy="17226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r>
              <a:rPr lang="zh-CN" altLang="en-US" sz="2800" dirty="0">
                <a:latin typeface="华文新魏" panose="02010800040101010101" pitchFamily="2" charset="-122"/>
                <a:ea typeface="华文新魏" panose="02010800040101010101" pitchFamily="2" charset="-122"/>
              </a:rPr>
              <a:t>从国外发达的市场经济国家“引用”而来，本质上是个好的采购工具</a:t>
            </a:r>
            <a:endParaRPr lang="en-US" altLang="zh-CN" sz="2800" dirty="0">
              <a:latin typeface="华文新魏" panose="02010800040101010101" pitchFamily="2" charset="-122"/>
              <a:ea typeface="华文新魏" panose="02010800040101010101" pitchFamily="2" charset="-122"/>
            </a:endParaRPr>
          </a:p>
          <a:p>
            <a:r>
              <a:rPr lang="zh-CN" altLang="en-US" sz="2800" dirty="0">
                <a:latin typeface="华文新魏" panose="02010800040101010101" pitchFamily="2" charset="-122"/>
                <a:ea typeface="华文新魏" panose="02010800040101010101" pitchFamily="2" charset="-122"/>
              </a:rPr>
              <a:t>逐渐脱离采购本质，流程化越来越来明显</a:t>
            </a:r>
            <a:endParaRPr lang="en-US" altLang="zh-CN" sz="2800" dirty="0">
              <a:latin typeface="华文新魏" panose="02010800040101010101" pitchFamily="2" charset="-122"/>
              <a:ea typeface="华文新魏" panose="02010800040101010101" pitchFamily="2" charset="-122"/>
            </a:endParaRPr>
          </a:p>
          <a:p>
            <a:r>
              <a:rPr lang="zh-CN" altLang="en-US" sz="2800" dirty="0">
                <a:latin typeface="华文新魏" panose="02010800040101010101" pitchFamily="2" charset="-122"/>
                <a:ea typeface="华文新魏" panose="02010800040101010101" pitchFamily="2" charset="-122"/>
              </a:rPr>
              <a:t>越来越不能适应经济发展需要，内在性变革需求越来越强烈</a:t>
            </a:r>
            <a:endParaRPr lang="en-US" altLang="zh-CN" sz="2800" dirty="0">
              <a:latin typeface="华文新魏" panose="02010800040101010101" pitchFamily="2" charset="-122"/>
              <a:ea typeface="华文新魏" panose="02010800040101010101" pitchFamily="2" charset="-122"/>
            </a:endParaRPr>
          </a:p>
          <a:p>
            <a:endParaRPr lang="zh-CN" altLang="en-US"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64350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EBF270A-9CCF-42D7-A802-E60565556BA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1218BDAF-A178-416D-A727-7888C0753E9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9B460FC8-5C48-4CEA-B595-0B5B2840CD9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3E9F83A-4B12-475F-A87E-13DD7D1A510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C79CDB69-9F87-46FE-9BA7-606AA8BCE57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A9E7A9E-C184-4D0D-BC6B-FBB5EABB98A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A6830EA-5452-4346-8CEE-44931047FEA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83795076-62B8-4C8D-A025-F0FCE4633FD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1000"/>
                                        <p:tgtEl>
                                          <p:spTgt spid="5">
                                            <p:txEl>
                                              <p:pRg st="2" end="2"/>
                                            </p:txEl>
                                          </p:spTgt>
                                        </p:tgtEl>
                                      </p:cBhvr>
                                    </p:animEffect>
                                    <p:anim calcmode="lin" valueType="num">
                                      <p:cBhvr>
                                        <p:cTn id="3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36">
            <a:extLst>
              <a:ext uri="{FF2B5EF4-FFF2-40B4-BE49-F238E27FC236}">
                <a16:creationId xmlns:a16="http://schemas.microsoft.com/office/drawing/2014/main" id="{D94C6F40-B56C-40E8-A275-CA29386B5AFA}"/>
              </a:ext>
            </a:extLst>
          </p:cNvPr>
          <p:cNvSpPr>
            <a:spLocks noChangeArrowheads="1"/>
          </p:cNvSpPr>
          <p:nvPr/>
        </p:nvSpPr>
        <p:spPr bwMode="auto">
          <a:xfrm>
            <a:off x="4173999" y="3366708"/>
            <a:ext cx="1922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二、 邀请招标</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3" name="Rectangle 1436">
            <a:extLst>
              <a:ext uri="{FF2B5EF4-FFF2-40B4-BE49-F238E27FC236}">
                <a16:creationId xmlns:a16="http://schemas.microsoft.com/office/drawing/2014/main" id="{39B73BFB-92A3-4830-9DDB-41A494879440}"/>
              </a:ext>
            </a:extLst>
          </p:cNvPr>
          <p:cNvSpPr>
            <a:spLocks noChangeArrowheads="1"/>
          </p:cNvSpPr>
          <p:nvPr/>
        </p:nvSpPr>
        <p:spPr bwMode="auto">
          <a:xfrm>
            <a:off x="4173999" y="1355882"/>
            <a:ext cx="1922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一、 公开招标</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pic>
        <p:nvPicPr>
          <p:cNvPr id="4" name="图片 3">
            <a:extLst>
              <a:ext uri="{FF2B5EF4-FFF2-40B4-BE49-F238E27FC236}">
                <a16:creationId xmlns:a16="http://schemas.microsoft.com/office/drawing/2014/main" id="{B4C45662-A82D-43C1-B88B-77680206DCF4}"/>
              </a:ext>
            </a:extLst>
          </p:cNvPr>
          <p:cNvPicPr>
            <a:picLocks noChangeAspect="1"/>
          </p:cNvPicPr>
          <p:nvPr/>
        </p:nvPicPr>
        <p:blipFill>
          <a:blip r:embed="rId3"/>
          <a:stretch>
            <a:fillRect/>
          </a:stretch>
        </p:blipFill>
        <p:spPr>
          <a:xfrm>
            <a:off x="1379604" y="1454845"/>
            <a:ext cx="2406048" cy="2406048"/>
          </a:xfrm>
          <a:prstGeom prst="rect">
            <a:avLst/>
          </a:prstGeom>
        </p:spPr>
      </p:pic>
      <p:sp>
        <p:nvSpPr>
          <p:cNvPr id="5" name="文本框 4">
            <a:extLst>
              <a:ext uri="{FF2B5EF4-FFF2-40B4-BE49-F238E27FC236}">
                <a16:creationId xmlns:a16="http://schemas.microsoft.com/office/drawing/2014/main" id="{7F1A7F97-BA55-469E-BFB9-33A94C59385B}"/>
              </a:ext>
            </a:extLst>
          </p:cNvPr>
          <p:cNvSpPr txBox="1"/>
          <p:nvPr/>
        </p:nvSpPr>
        <p:spPr>
          <a:xfrm>
            <a:off x="6891792" y="1157229"/>
            <a:ext cx="3299792" cy="1200329"/>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招标人以招标公告的方式邀请不特定的法人或其它组织参加投标竞争，招标人从中择优选择中标人的方式</a:t>
            </a:r>
          </a:p>
        </p:txBody>
      </p:sp>
      <p:sp>
        <p:nvSpPr>
          <p:cNvPr id="6" name="文本框 5">
            <a:extLst>
              <a:ext uri="{FF2B5EF4-FFF2-40B4-BE49-F238E27FC236}">
                <a16:creationId xmlns:a16="http://schemas.microsoft.com/office/drawing/2014/main" id="{4EA844BB-BEEE-4B3F-A679-041AB28D28D9}"/>
              </a:ext>
            </a:extLst>
          </p:cNvPr>
          <p:cNvSpPr txBox="1"/>
          <p:nvPr/>
        </p:nvSpPr>
        <p:spPr>
          <a:xfrm>
            <a:off x="6891792" y="2960407"/>
            <a:ext cx="3558210" cy="1200329"/>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是指招标人以发送投标邀请书的方式邀请特定的法人或者其它组织参加投标竞争并从中选择中标人的方式。</a:t>
            </a:r>
          </a:p>
        </p:txBody>
      </p:sp>
    </p:spTree>
    <p:extLst>
      <p:ext uri="{BB962C8B-B14F-4D97-AF65-F5344CB8AC3E}">
        <p14:creationId xmlns:p14="http://schemas.microsoft.com/office/powerpoint/2010/main" val="4402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449384B-40F8-47F2-BA72-0B663863BEF4}"/>
              </a:ext>
            </a:extLst>
          </p:cNvPr>
          <p:cNvSpPr/>
          <p:nvPr/>
        </p:nvSpPr>
        <p:spPr>
          <a:xfrm>
            <a:off x="937041" y="803589"/>
            <a:ext cx="10504170" cy="3170099"/>
          </a:xfrm>
          <a:prstGeom prst="rect">
            <a:avLst/>
          </a:prstGeom>
          <a:noFill/>
          <a:ln>
            <a:solidFill>
              <a:schemeClr val="accent1"/>
            </a:solidFill>
            <a:round/>
          </a:ln>
        </p:spPr>
        <p:txBody>
          <a:bodyPr wrap="square">
            <a:spAutoFit/>
          </a:bodyPr>
          <a:lstStyle/>
          <a:p>
            <a:endParaRPr lang="en-US" altLang="zh-CN" sz="2000" dirty="0">
              <a:latin typeface="华文新魏" panose="02010800040101010101" pitchFamily="2" charset="-122"/>
              <a:ea typeface="华文新魏" panose="02010800040101010101" pitchFamily="2" charset="-122"/>
            </a:endParaRPr>
          </a:p>
          <a:p>
            <a:r>
              <a:rPr lang="zh-CN" altLang="en-US" sz="2000" dirty="0">
                <a:latin typeface="华文新魏" panose="02010800040101010101" pitchFamily="2" charset="-122"/>
                <a:ea typeface="华文新魏" panose="02010800040101010101" pitchFamily="2" charset="-122"/>
              </a:rPr>
              <a:t>第九条 除招标投标法第六十六条规定的可以不进行招标的特殊情况外，有下列情形之一的，可以不进行招标：</a:t>
            </a:r>
          </a:p>
          <a:p>
            <a:r>
              <a:rPr lang="zh-CN" altLang="en-US" sz="2000" dirty="0">
                <a:latin typeface="华文新魏" panose="02010800040101010101" pitchFamily="2" charset="-122"/>
                <a:ea typeface="华文新魏" panose="02010800040101010101" pitchFamily="2" charset="-122"/>
              </a:rPr>
              <a:t>（一）需要采用不可替代的</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专利或者专有技术</a:t>
            </a:r>
            <a:r>
              <a:rPr lang="zh-CN" altLang="en-US" sz="2000" dirty="0">
                <a:latin typeface="华文新魏" panose="02010800040101010101" pitchFamily="2" charset="-122"/>
                <a:ea typeface="华文新魏" panose="02010800040101010101" pitchFamily="2" charset="-122"/>
              </a:rPr>
              <a:t>；</a:t>
            </a:r>
          </a:p>
          <a:p>
            <a:r>
              <a:rPr lang="zh-CN" altLang="en-US" sz="2000" dirty="0">
                <a:latin typeface="华文新魏" panose="02010800040101010101" pitchFamily="2" charset="-122"/>
                <a:ea typeface="华文新魏" panose="02010800040101010101" pitchFamily="2" charset="-122"/>
              </a:rPr>
              <a:t>（二）采购人依法能够</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自行建设、生产或者提供</a:t>
            </a:r>
            <a:r>
              <a:rPr lang="zh-CN" altLang="en-US" sz="2000" dirty="0">
                <a:latin typeface="华文新魏" panose="02010800040101010101" pitchFamily="2" charset="-122"/>
                <a:ea typeface="华文新魏" panose="02010800040101010101" pitchFamily="2" charset="-122"/>
              </a:rPr>
              <a:t>；</a:t>
            </a:r>
          </a:p>
          <a:p>
            <a:r>
              <a:rPr lang="zh-CN" altLang="en-US" sz="2000" dirty="0">
                <a:latin typeface="华文新魏" panose="02010800040101010101" pitchFamily="2" charset="-122"/>
                <a:ea typeface="华文新魏" panose="02010800040101010101" pitchFamily="2" charset="-122"/>
              </a:rPr>
              <a:t>（三）已通过招标方式选定的特许经营项目投资人依法能够自行建设、生产或者提供；</a:t>
            </a:r>
          </a:p>
          <a:p>
            <a:r>
              <a:rPr lang="zh-CN" altLang="en-US" sz="2000" dirty="0">
                <a:latin typeface="华文新魏" panose="02010800040101010101" pitchFamily="2" charset="-122"/>
                <a:ea typeface="华文新魏" panose="02010800040101010101" pitchFamily="2" charset="-122"/>
              </a:rPr>
              <a:t>（四）需要向原</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中标人采购工程、货物或者服务，否则将影响施工或者功能配套要求</a:t>
            </a:r>
            <a:r>
              <a:rPr lang="zh-CN" altLang="en-US" sz="2000" dirty="0">
                <a:latin typeface="华文新魏" panose="02010800040101010101" pitchFamily="2" charset="-122"/>
                <a:ea typeface="华文新魏" panose="02010800040101010101" pitchFamily="2" charset="-122"/>
              </a:rPr>
              <a:t>；</a:t>
            </a:r>
          </a:p>
          <a:p>
            <a:r>
              <a:rPr lang="zh-CN" altLang="en-US" sz="2000" dirty="0">
                <a:latin typeface="华文新魏" panose="02010800040101010101" pitchFamily="2" charset="-122"/>
                <a:ea typeface="华文新魏" panose="02010800040101010101" pitchFamily="2" charset="-122"/>
              </a:rPr>
              <a:t>（五）国家规定的其他特殊情形。</a:t>
            </a:r>
          </a:p>
          <a:p>
            <a:r>
              <a:rPr lang="zh-CN" altLang="en-US" sz="2000" dirty="0">
                <a:latin typeface="华文新魏" panose="02010800040101010101" pitchFamily="2" charset="-122"/>
                <a:ea typeface="华文新魏" panose="02010800040101010101" pitchFamily="2" charset="-122"/>
              </a:rPr>
              <a:t>招标人为适用前款规定弄虚作假的，属于招标投标法第四条规定的规避招标。</a:t>
            </a:r>
          </a:p>
          <a:p>
            <a:endParaRPr lang="zh-CN" altLang="en-US" sz="2000" dirty="0">
              <a:latin typeface="华文新魏" panose="02010800040101010101" pitchFamily="2" charset="-122"/>
              <a:ea typeface="华文新魏" panose="02010800040101010101" pitchFamily="2" charset="-122"/>
            </a:endParaRPr>
          </a:p>
        </p:txBody>
      </p:sp>
      <p:sp>
        <p:nvSpPr>
          <p:cNvPr id="6" name="矩形 5">
            <a:extLst>
              <a:ext uri="{FF2B5EF4-FFF2-40B4-BE49-F238E27FC236}">
                <a16:creationId xmlns:a16="http://schemas.microsoft.com/office/drawing/2014/main" id="{82E812C2-AAC3-471E-9253-51C5C1855AD8}"/>
              </a:ext>
            </a:extLst>
          </p:cNvPr>
          <p:cNvSpPr/>
          <p:nvPr/>
        </p:nvSpPr>
        <p:spPr>
          <a:xfrm>
            <a:off x="9102109" y="6054411"/>
            <a:ext cx="2339102"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8" name="矩形 7">
            <a:extLst>
              <a:ext uri="{FF2B5EF4-FFF2-40B4-BE49-F238E27FC236}">
                <a16:creationId xmlns:a16="http://schemas.microsoft.com/office/drawing/2014/main" id="{40AFB726-AE06-47A1-81B2-9AFC723795A3}"/>
              </a:ext>
            </a:extLst>
          </p:cNvPr>
          <p:cNvSpPr/>
          <p:nvPr/>
        </p:nvSpPr>
        <p:spPr>
          <a:xfrm>
            <a:off x="937041" y="4511990"/>
            <a:ext cx="10504170" cy="1323439"/>
          </a:xfrm>
          <a:prstGeom prst="rect">
            <a:avLst/>
          </a:prstGeom>
          <a:noFill/>
          <a:ln>
            <a:solidFill>
              <a:schemeClr val="accent1"/>
            </a:solidFill>
            <a:round/>
          </a:ln>
        </p:spPr>
        <p:txBody>
          <a:bodyPr wrap="square">
            <a:spAutoFit/>
          </a:bodyPr>
          <a:lstStyle/>
          <a:p>
            <a:endParaRPr lang="en-US" altLang="zh-CN" sz="2000" dirty="0">
              <a:latin typeface="华文新魏" panose="02010800040101010101" pitchFamily="2" charset="-122"/>
              <a:ea typeface="华文新魏" panose="02010800040101010101" pitchFamily="2" charset="-122"/>
            </a:endParaRPr>
          </a:p>
          <a:p>
            <a:r>
              <a:rPr lang="zh-CN" altLang="en-US" sz="2000" dirty="0">
                <a:latin typeface="华文新魏" panose="02010800040101010101" pitchFamily="2" charset="-122"/>
                <a:ea typeface="华文新魏" panose="02010800040101010101" pitchFamily="2" charset="-122"/>
              </a:rPr>
              <a:t>第六十六条  </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涉及国家安全、国家秘密、抢险救灾或者属于利用扶贫资金实行以工代赈、需要使用农民工等特殊情况</a:t>
            </a:r>
            <a:r>
              <a:rPr lang="zh-CN" altLang="en-US" sz="2000" dirty="0">
                <a:latin typeface="华文新魏" panose="02010800040101010101" pitchFamily="2" charset="-122"/>
                <a:ea typeface="华文新魏" panose="02010800040101010101" pitchFamily="2" charset="-122"/>
              </a:rPr>
              <a:t>，不适宜进行招标的项目，按照国家有关规定可以不进行招标。</a:t>
            </a:r>
          </a:p>
          <a:p>
            <a:endParaRPr lang="zh-CN" altLang="en-US" sz="2000" dirty="0">
              <a:latin typeface="华文新魏" panose="02010800040101010101" pitchFamily="2" charset="-122"/>
              <a:ea typeface="华文新魏" panose="02010800040101010101" pitchFamily="2" charset="-122"/>
            </a:endParaRPr>
          </a:p>
        </p:txBody>
      </p:sp>
      <p:sp>
        <p:nvSpPr>
          <p:cNvPr id="9" name="矩形 8">
            <a:extLst>
              <a:ext uri="{FF2B5EF4-FFF2-40B4-BE49-F238E27FC236}">
                <a16:creationId xmlns:a16="http://schemas.microsoft.com/office/drawing/2014/main" id="{77CFE3F9-8879-4D07-B754-3E5AA6374299}"/>
              </a:ext>
            </a:extLst>
          </p:cNvPr>
          <p:cNvSpPr/>
          <p:nvPr/>
        </p:nvSpPr>
        <p:spPr>
          <a:xfrm>
            <a:off x="8037965" y="3985680"/>
            <a:ext cx="3570208"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7" name="标题 1">
            <a:extLst>
              <a:ext uri="{FF2B5EF4-FFF2-40B4-BE49-F238E27FC236}">
                <a16:creationId xmlns:a16="http://schemas.microsoft.com/office/drawing/2014/main" id="{24A9DD5F-723A-40D4-928E-5416F3CBBF9C}"/>
              </a:ext>
            </a:extLst>
          </p:cNvPr>
          <p:cNvSpPr txBox="1">
            <a:spLocks/>
          </p:cNvSpPr>
          <p:nvPr/>
        </p:nvSpPr>
        <p:spPr>
          <a:xfrm>
            <a:off x="296018" y="172432"/>
            <a:ext cx="3713268" cy="619165"/>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可以不招标的情况</a:t>
            </a:r>
          </a:p>
        </p:txBody>
      </p:sp>
    </p:spTree>
    <p:extLst>
      <p:ext uri="{BB962C8B-B14F-4D97-AF65-F5344CB8AC3E}">
        <p14:creationId xmlns:p14="http://schemas.microsoft.com/office/powerpoint/2010/main" val="49965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2DF4341-BD65-4C0A-B4A1-C82F9F1CA5A0}"/>
              </a:ext>
            </a:extLst>
          </p:cNvPr>
          <p:cNvSpPr/>
          <p:nvPr/>
        </p:nvSpPr>
        <p:spPr>
          <a:xfrm>
            <a:off x="933669" y="1683604"/>
            <a:ext cx="10504170" cy="2554545"/>
          </a:xfrm>
          <a:prstGeom prst="rect">
            <a:avLst/>
          </a:prstGeom>
          <a:noFill/>
          <a:ln>
            <a:noFill/>
            <a:round/>
          </a:ln>
        </p:spPr>
        <p:txBody>
          <a:bodyPr wrap="square">
            <a:spAutoFit/>
          </a:bodyPr>
          <a:lstStyle/>
          <a:p>
            <a:endParaRPr lang="en-US" altLang="zh-CN" sz="2000" dirty="0">
              <a:latin typeface="华文新魏" panose="02010800040101010101" pitchFamily="2" charset="-122"/>
              <a:ea typeface="华文新魏" panose="02010800040101010101" pitchFamily="2" charset="-122"/>
            </a:endParaRPr>
          </a:p>
          <a:p>
            <a:r>
              <a:rPr lang="zh-CN" altLang="en-US" sz="2800" dirty="0">
                <a:latin typeface="华文新魏" panose="02010800040101010101" pitchFamily="2" charset="-122"/>
                <a:ea typeface="华文新魏" panose="02010800040101010101" pitchFamily="2" charset="-122"/>
              </a:rPr>
              <a:t>某道路工程项目在施工过半时，需调整部分原设计，增加新建内容，迫加投资</a:t>
            </a:r>
            <a:r>
              <a:rPr lang="en-US" altLang="zh-CN" sz="2800" dirty="0">
                <a:latin typeface="华文新魏" panose="02010800040101010101" pitchFamily="2" charset="-122"/>
                <a:ea typeface="华文新魏" panose="02010800040101010101" pitchFamily="2" charset="-122"/>
              </a:rPr>
              <a:t>5000</a:t>
            </a:r>
            <a:r>
              <a:rPr lang="zh-CN" altLang="en-US" sz="2800" dirty="0">
                <a:latin typeface="华文新魏" panose="02010800040101010101" pitchFamily="2" charset="-122"/>
                <a:ea typeface="华文新魏" panose="02010800040101010101" pitchFamily="2" charset="-122"/>
              </a:rPr>
              <a:t>多万元。建设单位以原设计单位继续设计更有利于项目实施，可以减少设计收费为由，提出追加项目的设计不招标的申请，有关部门予以核准。相应地，与原来施工、监理以及设各材料供应商签订的合同也直接予以变更。</a:t>
            </a:r>
          </a:p>
        </p:txBody>
      </p:sp>
      <p:pic>
        <p:nvPicPr>
          <p:cNvPr id="5" name="图片 4">
            <a:extLst>
              <a:ext uri="{FF2B5EF4-FFF2-40B4-BE49-F238E27FC236}">
                <a16:creationId xmlns:a16="http://schemas.microsoft.com/office/drawing/2014/main" id="{34AB99B5-F3D2-4CC3-8A1B-D9EC37924CF1}"/>
              </a:ext>
            </a:extLst>
          </p:cNvPr>
          <p:cNvPicPr>
            <a:picLocks noChangeAspect="1"/>
          </p:cNvPicPr>
          <p:nvPr/>
        </p:nvPicPr>
        <p:blipFill>
          <a:blip r:embed="rId2"/>
          <a:stretch>
            <a:fillRect/>
          </a:stretch>
        </p:blipFill>
        <p:spPr>
          <a:xfrm>
            <a:off x="9921240" y="4671060"/>
            <a:ext cx="1905000" cy="1905000"/>
          </a:xfrm>
          <a:prstGeom prst="rect">
            <a:avLst/>
          </a:prstGeom>
        </p:spPr>
      </p:pic>
      <p:sp>
        <p:nvSpPr>
          <p:cNvPr id="6" name="标题 1">
            <a:extLst>
              <a:ext uri="{FF2B5EF4-FFF2-40B4-BE49-F238E27FC236}">
                <a16:creationId xmlns:a16="http://schemas.microsoft.com/office/drawing/2014/main" id="{96377FB0-2005-4A63-8B49-34B95FCD6602}"/>
              </a:ext>
            </a:extLst>
          </p:cNvPr>
          <p:cNvSpPr txBox="1">
            <a:spLocks/>
          </p:cNvSpPr>
          <p:nvPr/>
        </p:nvSpPr>
        <p:spPr>
          <a:xfrm>
            <a:off x="536048" y="660178"/>
            <a:ext cx="3713268" cy="619165"/>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案例</a:t>
            </a:r>
          </a:p>
        </p:txBody>
      </p:sp>
    </p:spTree>
    <p:extLst>
      <p:ext uri="{BB962C8B-B14F-4D97-AF65-F5344CB8AC3E}">
        <p14:creationId xmlns:p14="http://schemas.microsoft.com/office/powerpoint/2010/main" val="244510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4CBB84B-2A07-4EEF-8647-75FA0E81C977}"/>
              </a:ext>
            </a:extLst>
          </p:cNvPr>
          <p:cNvSpPr/>
          <p:nvPr/>
        </p:nvSpPr>
        <p:spPr>
          <a:xfrm>
            <a:off x="843915" y="1731637"/>
            <a:ext cx="10504170" cy="3108543"/>
          </a:xfrm>
          <a:prstGeom prst="rect">
            <a:avLst/>
          </a:prstGeom>
          <a:noFill/>
          <a:ln>
            <a:solidFill>
              <a:schemeClr val="accent1"/>
            </a:solidFill>
            <a:round/>
          </a:ln>
        </p:spPr>
        <p:txBody>
          <a:bodyPr wrap="square">
            <a:spAutoFit/>
          </a:bodyPr>
          <a:lstStyle/>
          <a:p>
            <a:endParaRPr lang="en-US" altLang="zh-CN" sz="2800" dirty="0">
              <a:latin typeface="华文新魏" panose="02010800040101010101" pitchFamily="2" charset="-122"/>
              <a:ea typeface="华文新魏" panose="02010800040101010101" pitchFamily="2" charset="-122"/>
            </a:endParaRPr>
          </a:p>
          <a:p>
            <a:r>
              <a:rPr lang="zh-CN" altLang="en-US" sz="2800" dirty="0">
                <a:solidFill>
                  <a:srgbClr val="333333"/>
                </a:solidFill>
                <a:latin typeface="华文新魏" panose="02010800040101010101" pitchFamily="2" charset="-122"/>
                <a:ea typeface="华文新魏" panose="02010800040101010101" pitchFamily="2" charset="-122"/>
              </a:rPr>
              <a:t>第十三条 招标代理机构在招标人委托的范围内开展招标代理业务，任何单位和个人不得非法干涉。</a:t>
            </a:r>
          </a:p>
          <a:p>
            <a:r>
              <a:rPr lang="zh-CN" altLang="en-US" sz="2800" dirty="0">
                <a:solidFill>
                  <a:srgbClr val="333333"/>
                </a:solidFill>
                <a:latin typeface="华文新魏" panose="02010800040101010101" pitchFamily="2" charset="-122"/>
                <a:ea typeface="华文新魏" panose="02010800040101010101" pitchFamily="2" charset="-122"/>
              </a:rPr>
              <a:t>招标代理机构代理招标业务，应当遵守招标投标法和本条例关于招标人的规定。招标代理机构不得在所代理的招标项目中</a:t>
            </a:r>
            <a:r>
              <a:rPr lang="zh-CN" altLang="en-US" sz="28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投标或者代理投标</a:t>
            </a:r>
            <a:r>
              <a:rPr lang="zh-CN" altLang="en-US" sz="2800" dirty="0">
                <a:solidFill>
                  <a:srgbClr val="333333"/>
                </a:solidFill>
                <a:latin typeface="华文新魏" panose="02010800040101010101" pitchFamily="2" charset="-122"/>
                <a:ea typeface="华文新魏" panose="02010800040101010101" pitchFamily="2" charset="-122"/>
              </a:rPr>
              <a:t>，也不得为所代理的招标项目的</a:t>
            </a:r>
            <a:r>
              <a:rPr lang="zh-CN" altLang="en-US" sz="28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投标人提供咨询。</a:t>
            </a:r>
          </a:p>
          <a:p>
            <a:endParaRPr lang="zh-CN" altLang="en-US" sz="2800" dirty="0">
              <a:latin typeface="华文新魏" panose="02010800040101010101" pitchFamily="2" charset="-122"/>
              <a:ea typeface="华文新魏" panose="02010800040101010101" pitchFamily="2" charset="-122"/>
            </a:endParaRPr>
          </a:p>
        </p:txBody>
      </p:sp>
      <p:sp>
        <p:nvSpPr>
          <p:cNvPr id="4" name="矩形 3">
            <a:extLst>
              <a:ext uri="{FF2B5EF4-FFF2-40B4-BE49-F238E27FC236}">
                <a16:creationId xmlns:a16="http://schemas.microsoft.com/office/drawing/2014/main" id="{748CEA4B-4F70-449B-AAF1-D297D62562B4}"/>
              </a:ext>
            </a:extLst>
          </p:cNvPr>
          <p:cNvSpPr/>
          <p:nvPr/>
        </p:nvSpPr>
        <p:spPr>
          <a:xfrm>
            <a:off x="7983859" y="5211049"/>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5" name="标题 1">
            <a:extLst>
              <a:ext uri="{FF2B5EF4-FFF2-40B4-BE49-F238E27FC236}">
                <a16:creationId xmlns:a16="http://schemas.microsoft.com/office/drawing/2014/main" id="{E89100E5-0A51-4D29-8E47-85BFC18EE15A}"/>
              </a:ext>
            </a:extLst>
          </p:cNvPr>
          <p:cNvSpPr txBox="1">
            <a:spLocks/>
          </p:cNvSpPr>
          <p:nvPr/>
        </p:nvSpPr>
        <p:spPr>
          <a:xfrm>
            <a:off x="309665" y="295262"/>
            <a:ext cx="4767301" cy="619165"/>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招标代理机构的业务范围</a:t>
            </a:r>
          </a:p>
        </p:txBody>
      </p:sp>
    </p:spTree>
    <p:extLst>
      <p:ext uri="{BB962C8B-B14F-4D97-AF65-F5344CB8AC3E}">
        <p14:creationId xmlns:p14="http://schemas.microsoft.com/office/powerpoint/2010/main" val="301933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4CBB84B-2A07-4EEF-8647-75FA0E81C977}"/>
              </a:ext>
            </a:extLst>
          </p:cNvPr>
          <p:cNvSpPr/>
          <p:nvPr/>
        </p:nvSpPr>
        <p:spPr>
          <a:xfrm>
            <a:off x="832513" y="1433940"/>
            <a:ext cx="10379095" cy="1815882"/>
          </a:xfrm>
          <a:prstGeom prst="rect">
            <a:avLst/>
          </a:prstGeom>
          <a:noFill/>
          <a:ln>
            <a:solidFill>
              <a:schemeClr val="accent1"/>
            </a:solidFill>
            <a:round/>
          </a:ln>
        </p:spPr>
        <p:txBody>
          <a:bodyPr wrap="square">
            <a:spAutoFit/>
          </a:bodyPr>
          <a:lstStyle/>
          <a:p>
            <a:endParaRPr lang="en-US" altLang="zh-CN" sz="2800" dirty="0">
              <a:latin typeface="华文新魏" panose="02010800040101010101" pitchFamily="2" charset="-122"/>
              <a:ea typeface="华文新魏" panose="02010800040101010101" pitchFamily="2" charset="-122"/>
            </a:endParaRPr>
          </a:p>
          <a:p>
            <a:r>
              <a:rPr lang="zh-CN" altLang="en-US" sz="2800" dirty="0">
                <a:solidFill>
                  <a:srgbClr val="333333"/>
                </a:solidFill>
                <a:latin typeface="华文新魏" panose="02010800040101010101" pitchFamily="2" charset="-122"/>
                <a:ea typeface="华文新魏" panose="02010800040101010101" pitchFamily="2" charset="-122"/>
              </a:rPr>
              <a:t>第十四条 招标人应当与被委托的招标代理机构签订书面委托合同，合同约定的收费标准应当符合国家有关规定。</a:t>
            </a:r>
            <a:endParaRPr lang="zh-CN" altLang="en-US" sz="2800" dirty="0">
              <a:latin typeface="华文新魏" panose="02010800040101010101" pitchFamily="2" charset="-122"/>
              <a:ea typeface="华文新魏" panose="02010800040101010101" pitchFamily="2" charset="-122"/>
            </a:endParaRPr>
          </a:p>
          <a:p>
            <a:endParaRPr lang="zh-CN" altLang="en-US" sz="2800" dirty="0">
              <a:latin typeface="华文新魏" panose="02010800040101010101" pitchFamily="2" charset="-122"/>
              <a:ea typeface="华文新魏" panose="02010800040101010101" pitchFamily="2" charset="-122"/>
            </a:endParaRPr>
          </a:p>
        </p:txBody>
      </p:sp>
      <p:sp>
        <p:nvSpPr>
          <p:cNvPr id="4" name="矩形 3">
            <a:extLst>
              <a:ext uri="{FF2B5EF4-FFF2-40B4-BE49-F238E27FC236}">
                <a16:creationId xmlns:a16="http://schemas.microsoft.com/office/drawing/2014/main" id="{748CEA4B-4F70-449B-AAF1-D297D62562B4}"/>
              </a:ext>
            </a:extLst>
          </p:cNvPr>
          <p:cNvSpPr/>
          <p:nvPr/>
        </p:nvSpPr>
        <p:spPr>
          <a:xfrm>
            <a:off x="7525984" y="3608178"/>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5" name="标题 1">
            <a:extLst>
              <a:ext uri="{FF2B5EF4-FFF2-40B4-BE49-F238E27FC236}">
                <a16:creationId xmlns:a16="http://schemas.microsoft.com/office/drawing/2014/main" id="{E89100E5-0A51-4D29-8E47-85BFC18EE15A}"/>
              </a:ext>
            </a:extLst>
          </p:cNvPr>
          <p:cNvSpPr txBox="1">
            <a:spLocks/>
          </p:cNvSpPr>
          <p:nvPr/>
        </p:nvSpPr>
        <p:spPr>
          <a:xfrm>
            <a:off x="309665" y="295262"/>
            <a:ext cx="4767301" cy="619165"/>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招标代理服务费</a:t>
            </a:r>
          </a:p>
        </p:txBody>
      </p:sp>
      <p:sp>
        <p:nvSpPr>
          <p:cNvPr id="6" name="Rectangle 1436">
            <a:extLst>
              <a:ext uri="{FF2B5EF4-FFF2-40B4-BE49-F238E27FC236}">
                <a16:creationId xmlns:a16="http://schemas.microsoft.com/office/drawing/2014/main" id="{E6697C20-D3E2-4EA1-B9DA-EF8EA833E69A}"/>
              </a:ext>
            </a:extLst>
          </p:cNvPr>
          <p:cNvSpPr>
            <a:spLocks noChangeArrowheads="1"/>
          </p:cNvSpPr>
          <p:nvPr/>
        </p:nvSpPr>
        <p:spPr bwMode="auto">
          <a:xfrm>
            <a:off x="832513" y="5177838"/>
            <a:ext cx="989462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3200" b="1" dirty="0">
                <a:solidFill>
                  <a:srgbClr val="C00000"/>
                </a:solidFill>
                <a:latin typeface="华文新魏" panose="02010800040101010101" pitchFamily="2" charset="-122"/>
                <a:ea typeface="华文新魏" panose="02010800040101010101" pitchFamily="2" charset="-122"/>
                <a:cs typeface="Arial" pitchFamily="34" charset="0"/>
              </a:rPr>
              <a:t>注：</a:t>
            </a:r>
            <a:r>
              <a:rPr lang="en-US" altLang="zh-CN" sz="3200" b="1" dirty="0">
                <a:solidFill>
                  <a:srgbClr val="C00000"/>
                </a:solidFill>
                <a:latin typeface="华文新魏" panose="02010800040101010101" pitchFamily="2" charset="-122"/>
                <a:ea typeface="华文新魏" panose="02010800040101010101" pitchFamily="2" charset="-122"/>
                <a:cs typeface="Arial" pitchFamily="34" charset="0"/>
              </a:rPr>
              <a:t>1980</a:t>
            </a:r>
            <a:r>
              <a:rPr lang="zh-CN" altLang="en-US" sz="3200" b="1" dirty="0">
                <a:solidFill>
                  <a:srgbClr val="C00000"/>
                </a:solidFill>
                <a:latin typeface="华文新魏" panose="02010800040101010101" pitchFamily="2" charset="-122"/>
                <a:ea typeface="华文新魏" panose="02010800040101010101" pitchFamily="2" charset="-122"/>
                <a:cs typeface="Arial" pitchFamily="34" charset="0"/>
              </a:rPr>
              <a:t>号文已经被取消，但大家还在参照适用。</a:t>
            </a:r>
            <a:endParaRPr lang="en-US" altLang="zh-CN" sz="3200" b="1" dirty="0">
              <a:solidFill>
                <a:srgbClr val="C00000"/>
              </a:solidFill>
              <a:latin typeface="华文新魏" panose="02010800040101010101" pitchFamily="2" charset="-122"/>
              <a:ea typeface="华文新魏" panose="02010800040101010101" pitchFamily="2" charset="-122"/>
              <a:cs typeface="Arial" pitchFamily="34" charset="0"/>
            </a:endParaRPr>
          </a:p>
          <a:p>
            <a:pPr fontAlgn="base">
              <a:spcBef>
                <a:spcPct val="0"/>
              </a:spcBef>
              <a:spcAft>
                <a:spcPct val="0"/>
              </a:spcAft>
            </a:pPr>
            <a:r>
              <a:rPr lang="en-US" sz="3200" b="1" dirty="0">
                <a:solidFill>
                  <a:srgbClr val="C00000"/>
                </a:solidFill>
                <a:latin typeface="华文新魏" panose="02010800040101010101" pitchFamily="2" charset="-122"/>
                <a:ea typeface="华文新魏" panose="02010800040101010101" pitchFamily="2" charset="-122"/>
                <a:cs typeface="Arial" pitchFamily="34" charset="0"/>
              </a:rPr>
              <a:t>        </a:t>
            </a:r>
            <a:r>
              <a:rPr lang="en-US" altLang="zh-CN" sz="3200" b="1" dirty="0">
                <a:solidFill>
                  <a:srgbClr val="C00000"/>
                </a:solidFill>
                <a:latin typeface="华文新魏" panose="02010800040101010101" pitchFamily="2" charset="-122"/>
                <a:ea typeface="华文新魏" panose="02010800040101010101" pitchFamily="2" charset="-122"/>
                <a:cs typeface="Arial" pitchFamily="34" charset="0"/>
              </a:rPr>
              <a:t>1980</a:t>
            </a:r>
            <a:r>
              <a:rPr lang="zh-CN" altLang="en-US" sz="3200" b="1" dirty="0">
                <a:solidFill>
                  <a:srgbClr val="C00000"/>
                </a:solidFill>
                <a:latin typeface="华文新魏" panose="02010800040101010101" pitchFamily="2" charset="-122"/>
                <a:ea typeface="华文新魏" panose="02010800040101010101" pitchFamily="2" charset="-122"/>
                <a:cs typeface="Arial" pitchFamily="34" charset="0"/>
              </a:rPr>
              <a:t>号文采用的是差额累进的计费办法。</a:t>
            </a:r>
            <a:endParaRPr lang="en-US" sz="32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23304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8867C38A-5F6F-4C80-9AD5-40EA7FFB382E}"/>
              </a:ext>
            </a:extLst>
          </p:cNvPr>
          <p:cNvGraphicFramePr>
            <a:graphicFrameLocks noGrp="1"/>
          </p:cNvGraphicFramePr>
          <p:nvPr>
            <p:extLst>
              <p:ext uri="{D42A27DB-BD31-4B8C-83A1-F6EECF244321}">
                <p14:modId xmlns:p14="http://schemas.microsoft.com/office/powerpoint/2010/main" val="1545401570"/>
              </p:ext>
            </p:extLst>
          </p:nvPr>
        </p:nvGraphicFramePr>
        <p:xfrm>
          <a:off x="1936466" y="1442998"/>
          <a:ext cx="8128000" cy="2961640"/>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4178632653"/>
                    </a:ext>
                  </a:extLst>
                </a:gridCol>
                <a:gridCol w="2032000">
                  <a:extLst>
                    <a:ext uri="{9D8B030D-6E8A-4147-A177-3AD203B41FA5}">
                      <a16:colId xmlns:a16="http://schemas.microsoft.com/office/drawing/2014/main" val="888658699"/>
                    </a:ext>
                  </a:extLst>
                </a:gridCol>
                <a:gridCol w="2032000">
                  <a:extLst>
                    <a:ext uri="{9D8B030D-6E8A-4147-A177-3AD203B41FA5}">
                      <a16:colId xmlns:a16="http://schemas.microsoft.com/office/drawing/2014/main" val="1622118966"/>
                    </a:ext>
                  </a:extLst>
                </a:gridCol>
                <a:gridCol w="2032000">
                  <a:extLst>
                    <a:ext uri="{9D8B030D-6E8A-4147-A177-3AD203B41FA5}">
                      <a16:colId xmlns:a16="http://schemas.microsoft.com/office/drawing/2014/main" val="511403575"/>
                    </a:ext>
                  </a:extLst>
                </a:gridCol>
              </a:tblGrid>
              <a:tr h="358507">
                <a:tc>
                  <a:txBody>
                    <a:bodyPr/>
                    <a:lstStyle/>
                    <a:p>
                      <a:r>
                        <a:rPr lang="zh-CN" altLang="en-US" dirty="0">
                          <a:latin typeface="华文新魏" panose="02010800040101010101" pitchFamily="2" charset="-122"/>
                          <a:ea typeface="华文新魏" panose="02010800040101010101" pitchFamily="2" charset="-122"/>
                        </a:rPr>
                        <a:t>单位（万）</a:t>
                      </a:r>
                    </a:p>
                  </a:txBody>
                  <a:tcPr/>
                </a:tc>
                <a:tc>
                  <a:txBody>
                    <a:bodyPr/>
                    <a:lstStyle/>
                    <a:p>
                      <a:r>
                        <a:rPr lang="zh-CN" altLang="en-US" dirty="0">
                          <a:latin typeface="华文新魏" panose="02010800040101010101" pitchFamily="2" charset="-122"/>
                          <a:ea typeface="华文新魏" panose="02010800040101010101" pitchFamily="2" charset="-122"/>
                        </a:rPr>
                        <a:t>货物</a:t>
                      </a:r>
                    </a:p>
                  </a:txBody>
                  <a:tcPr/>
                </a:tc>
                <a:tc>
                  <a:txBody>
                    <a:bodyPr/>
                    <a:lstStyle/>
                    <a:p>
                      <a:r>
                        <a:rPr lang="zh-CN" altLang="en-US" dirty="0">
                          <a:latin typeface="华文新魏" panose="02010800040101010101" pitchFamily="2" charset="-122"/>
                          <a:ea typeface="华文新魏" panose="02010800040101010101" pitchFamily="2" charset="-122"/>
                        </a:rPr>
                        <a:t>服务</a:t>
                      </a:r>
                    </a:p>
                  </a:txBody>
                  <a:tcPr/>
                </a:tc>
                <a:tc>
                  <a:txBody>
                    <a:bodyPr/>
                    <a:lstStyle/>
                    <a:p>
                      <a:r>
                        <a:rPr lang="zh-CN" altLang="en-US" dirty="0">
                          <a:latin typeface="华文新魏" panose="02010800040101010101" pitchFamily="2" charset="-122"/>
                          <a:ea typeface="华文新魏" panose="02010800040101010101" pitchFamily="2" charset="-122"/>
                        </a:rPr>
                        <a:t>工程</a:t>
                      </a:r>
                    </a:p>
                  </a:txBody>
                  <a:tcPr/>
                </a:tc>
                <a:extLst>
                  <a:ext uri="{0D108BD9-81ED-4DB2-BD59-A6C34878D82A}">
                    <a16:rowId xmlns:a16="http://schemas.microsoft.com/office/drawing/2014/main" val="4128942928"/>
                  </a:ext>
                </a:extLst>
              </a:tr>
              <a:tr h="370840">
                <a:tc>
                  <a:txBody>
                    <a:bodyPr/>
                    <a:lstStyle/>
                    <a:p>
                      <a:r>
                        <a:rPr lang="en-US" altLang="zh-CN" dirty="0">
                          <a:latin typeface="华文新魏" panose="02010800040101010101" pitchFamily="2" charset="-122"/>
                          <a:ea typeface="华文新魏" panose="02010800040101010101" pitchFamily="2" charset="-122"/>
                        </a:rPr>
                        <a:t>100</a:t>
                      </a:r>
                      <a:r>
                        <a:rPr lang="zh-CN" altLang="en-US" dirty="0">
                          <a:latin typeface="华文新魏" panose="02010800040101010101" pitchFamily="2" charset="-122"/>
                          <a:ea typeface="华文新魏" panose="02010800040101010101" pitchFamily="2" charset="-122"/>
                        </a:rPr>
                        <a:t>以下</a:t>
                      </a:r>
                    </a:p>
                  </a:txBody>
                  <a:tcPr/>
                </a:tc>
                <a:tc>
                  <a:txBody>
                    <a:bodyPr/>
                    <a:lstStyle/>
                    <a:p>
                      <a:r>
                        <a:rPr lang="en-US" altLang="zh-CN" dirty="0">
                          <a:latin typeface="华文新魏" panose="02010800040101010101" pitchFamily="2" charset="-122"/>
                          <a:ea typeface="华文新魏" panose="02010800040101010101" pitchFamily="2" charset="-122"/>
                        </a:rPr>
                        <a:t>1.5%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1.5%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1.0%</a:t>
                      </a:r>
                      <a:endParaRPr lang="zh-CN" altLang="en-US"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2923535731"/>
                  </a:ext>
                </a:extLst>
              </a:tr>
              <a:tr h="370840">
                <a:tc>
                  <a:txBody>
                    <a:bodyPr/>
                    <a:lstStyle/>
                    <a:p>
                      <a:r>
                        <a:rPr lang="en-US" altLang="zh-CN" dirty="0">
                          <a:latin typeface="华文新魏" panose="02010800040101010101" pitchFamily="2" charset="-122"/>
                          <a:ea typeface="华文新魏" panose="02010800040101010101" pitchFamily="2" charset="-122"/>
                        </a:rPr>
                        <a:t>100~500</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1.1%</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0.8%</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0.7%</a:t>
                      </a:r>
                      <a:endParaRPr lang="zh-CN" altLang="en-US"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836019603"/>
                  </a:ext>
                </a:extLst>
              </a:tr>
              <a:tr h="370840">
                <a:tc>
                  <a:txBody>
                    <a:bodyPr/>
                    <a:lstStyle/>
                    <a:p>
                      <a:r>
                        <a:rPr lang="en-US" altLang="zh-CN" dirty="0">
                          <a:latin typeface="华文新魏" panose="02010800040101010101" pitchFamily="2" charset="-122"/>
                          <a:ea typeface="华文新魏" panose="02010800040101010101" pitchFamily="2" charset="-122"/>
                        </a:rPr>
                        <a:t>500~1000</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0.8%</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0.45%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0.55%</a:t>
                      </a:r>
                      <a:endParaRPr lang="zh-CN" altLang="en-US"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532205814"/>
                  </a:ext>
                </a:extLst>
              </a:tr>
              <a:tr h="370840">
                <a:tc>
                  <a:txBody>
                    <a:bodyPr/>
                    <a:lstStyle/>
                    <a:p>
                      <a:r>
                        <a:rPr lang="en-US" altLang="zh-CN" dirty="0">
                          <a:latin typeface="华文新魏" panose="02010800040101010101" pitchFamily="2" charset="-122"/>
                          <a:ea typeface="华文新魏" panose="02010800040101010101" pitchFamily="2" charset="-122"/>
                        </a:rPr>
                        <a:t>1000~5000</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0.25%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0.35%</a:t>
                      </a:r>
                      <a:endParaRPr lang="zh-CN" altLang="en-US"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3808705477"/>
                  </a:ext>
                </a:extLst>
              </a:tr>
              <a:tr h="370840">
                <a:tc>
                  <a:txBody>
                    <a:bodyPr/>
                    <a:lstStyle/>
                    <a:p>
                      <a:r>
                        <a:rPr lang="en-US" altLang="zh-CN" dirty="0">
                          <a:latin typeface="华文新魏" panose="02010800040101010101" pitchFamily="2" charset="-122"/>
                          <a:ea typeface="华文新魏" panose="02010800040101010101" pitchFamily="2" charset="-122"/>
                        </a:rPr>
                        <a:t>5000~10000</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0.25%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0.1%</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0.2%</a:t>
                      </a:r>
                      <a:endParaRPr lang="zh-CN" altLang="en-US"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998060958"/>
                  </a:ext>
                </a:extLst>
              </a:tr>
              <a:tr h="370840">
                <a:tc>
                  <a:txBody>
                    <a:bodyPr/>
                    <a:lstStyle/>
                    <a:p>
                      <a:r>
                        <a:rPr lang="en-US" altLang="zh-CN" dirty="0">
                          <a:latin typeface="华文新魏" panose="02010800040101010101" pitchFamily="2" charset="-122"/>
                          <a:ea typeface="华文新魏" panose="02010800040101010101" pitchFamily="2" charset="-122"/>
                        </a:rPr>
                        <a:t>10000~100000</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0.05%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0.05%</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0.05%</a:t>
                      </a:r>
                      <a:endParaRPr lang="zh-CN" altLang="en-US"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2703898397"/>
                  </a:ext>
                </a:extLst>
              </a:tr>
              <a:tr h="370840">
                <a:tc>
                  <a:txBody>
                    <a:bodyPr/>
                    <a:lstStyle/>
                    <a:p>
                      <a:r>
                        <a:rPr lang="en-US" altLang="zh-CN" dirty="0">
                          <a:latin typeface="华文新魏" panose="02010800040101010101" pitchFamily="2" charset="-122"/>
                          <a:ea typeface="华文新魏" panose="02010800040101010101" pitchFamily="2" charset="-122"/>
                        </a:rPr>
                        <a:t>100000</a:t>
                      </a:r>
                      <a:r>
                        <a:rPr lang="zh-CN" altLang="en-US" dirty="0">
                          <a:latin typeface="华文新魏" panose="02010800040101010101" pitchFamily="2" charset="-122"/>
                          <a:ea typeface="华文新魏" panose="02010800040101010101" pitchFamily="2" charset="-122"/>
                        </a:rPr>
                        <a:t>以上</a:t>
                      </a:r>
                    </a:p>
                  </a:txBody>
                  <a:tcPr/>
                </a:tc>
                <a:tc>
                  <a:txBody>
                    <a:bodyPr/>
                    <a:lstStyle/>
                    <a:p>
                      <a:r>
                        <a:rPr lang="en-US" altLang="zh-CN" dirty="0">
                          <a:latin typeface="华文新魏" panose="02010800040101010101" pitchFamily="2" charset="-122"/>
                          <a:ea typeface="华文新魏" panose="02010800040101010101" pitchFamily="2" charset="-122"/>
                        </a:rPr>
                        <a:t>0.01%</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0.01%</a:t>
                      </a:r>
                      <a:endParaRPr lang="zh-CN" altLang="en-US" dirty="0">
                        <a:latin typeface="华文新魏" panose="02010800040101010101" pitchFamily="2" charset="-122"/>
                        <a:ea typeface="华文新魏" panose="02010800040101010101" pitchFamily="2" charset="-122"/>
                      </a:endParaRPr>
                    </a:p>
                  </a:txBody>
                  <a:tcPr/>
                </a:tc>
                <a:tc>
                  <a:txBody>
                    <a:bodyPr/>
                    <a:lstStyle/>
                    <a:p>
                      <a:r>
                        <a:rPr lang="en-US" altLang="zh-CN" dirty="0">
                          <a:latin typeface="华文新魏" panose="02010800040101010101" pitchFamily="2" charset="-122"/>
                          <a:ea typeface="华文新魏" panose="02010800040101010101" pitchFamily="2" charset="-122"/>
                        </a:rPr>
                        <a:t>0.01%</a:t>
                      </a:r>
                      <a:endParaRPr lang="zh-CN" altLang="en-US"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2369090423"/>
                  </a:ext>
                </a:extLst>
              </a:tr>
            </a:tbl>
          </a:graphicData>
        </a:graphic>
      </p:graphicFrame>
      <p:sp>
        <p:nvSpPr>
          <p:cNvPr id="4" name="标题 1">
            <a:extLst>
              <a:ext uri="{FF2B5EF4-FFF2-40B4-BE49-F238E27FC236}">
                <a16:creationId xmlns:a16="http://schemas.microsoft.com/office/drawing/2014/main" id="{7C473448-9111-419E-AB96-DCD9C9E4613E}"/>
              </a:ext>
            </a:extLst>
          </p:cNvPr>
          <p:cNvSpPr txBox="1">
            <a:spLocks/>
          </p:cNvSpPr>
          <p:nvPr/>
        </p:nvSpPr>
        <p:spPr>
          <a:xfrm>
            <a:off x="309665" y="295262"/>
            <a:ext cx="4767301" cy="619165"/>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en-US" altLang="zh-CN" dirty="0">
                <a:latin typeface="华文新魏" panose="02010800040101010101" pitchFamily="2" charset="-122"/>
                <a:ea typeface="华文新魏" panose="02010800040101010101" pitchFamily="2" charset="-122"/>
              </a:rPr>
              <a:t>1980</a:t>
            </a:r>
            <a:r>
              <a:rPr lang="zh-CN" altLang="en-US" dirty="0">
                <a:latin typeface="华文新魏" panose="02010800040101010101" pitchFamily="2" charset="-122"/>
                <a:ea typeface="华文新魏" panose="02010800040101010101" pitchFamily="2" charset="-122"/>
              </a:rPr>
              <a:t>号文取费标准</a:t>
            </a:r>
          </a:p>
        </p:txBody>
      </p:sp>
      <p:sp>
        <p:nvSpPr>
          <p:cNvPr id="5" name="文本框 4">
            <a:extLst>
              <a:ext uri="{FF2B5EF4-FFF2-40B4-BE49-F238E27FC236}">
                <a16:creationId xmlns:a16="http://schemas.microsoft.com/office/drawing/2014/main" id="{AC9AC371-D04D-40FE-A1EB-7C78A407588B}"/>
              </a:ext>
            </a:extLst>
          </p:cNvPr>
          <p:cNvSpPr txBox="1"/>
          <p:nvPr/>
        </p:nvSpPr>
        <p:spPr>
          <a:xfrm>
            <a:off x="1141863" y="4563877"/>
            <a:ext cx="9608024" cy="369332"/>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举例：某公司招标采购办公家具，最终中标金额</a:t>
            </a:r>
            <a:r>
              <a:rPr lang="en-US" altLang="zh-CN" dirty="0">
                <a:latin typeface="华文新魏" panose="02010800040101010101" pitchFamily="2" charset="-122"/>
                <a:ea typeface="华文新魏" panose="02010800040101010101" pitchFamily="2" charset="-122"/>
              </a:rPr>
              <a:t>300</a:t>
            </a:r>
            <a:r>
              <a:rPr lang="zh-CN" altLang="en-US" dirty="0">
                <a:latin typeface="华文新魏" panose="02010800040101010101" pitchFamily="2" charset="-122"/>
                <a:ea typeface="华文新魏" panose="02010800040101010101" pitchFamily="2" charset="-122"/>
              </a:rPr>
              <a:t>万元，招标服务费约定为</a:t>
            </a:r>
            <a:r>
              <a:rPr lang="en-US" altLang="zh-CN" dirty="0">
                <a:latin typeface="华文新魏" panose="02010800040101010101" pitchFamily="2" charset="-122"/>
                <a:ea typeface="华文新魏" panose="02010800040101010101" pitchFamily="2" charset="-122"/>
              </a:rPr>
              <a:t>1980</a:t>
            </a:r>
            <a:r>
              <a:rPr lang="zh-CN" altLang="en-US" dirty="0">
                <a:latin typeface="华文新魏" panose="02010800040101010101" pitchFamily="2" charset="-122"/>
                <a:ea typeface="华文新魏" panose="02010800040101010101" pitchFamily="2" charset="-122"/>
              </a:rPr>
              <a:t>号文打八折。</a:t>
            </a:r>
            <a:r>
              <a:rPr lang="en-US" altLang="zh-CN" dirty="0">
                <a:latin typeface="华文新魏" panose="02010800040101010101" pitchFamily="2" charset="-122"/>
                <a:ea typeface="华文新魏" panose="02010800040101010101" pitchFamily="2" charset="-122"/>
              </a:rPr>
              <a:t>                  </a:t>
            </a:r>
            <a:endParaRPr lang="zh-CN" altLang="en-US"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6522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98DB702-0A10-48AB-A250-02C3B5088F1B}"/>
              </a:ext>
            </a:extLst>
          </p:cNvPr>
          <p:cNvSpPr/>
          <p:nvPr/>
        </p:nvSpPr>
        <p:spPr>
          <a:xfrm>
            <a:off x="843915" y="734212"/>
            <a:ext cx="10504170" cy="3847207"/>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第十五条 公开招标的项目，应当依照招标投标法和本条例的规定发布招标公告、编制招标文件。</a:t>
            </a:r>
          </a:p>
          <a:p>
            <a:r>
              <a:rPr lang="zh-CN" altLang="en-US" sz="2400" dirty="0">
                <a:latin typeface="华文新魏" panose="02010800040101010101" pitchFamily="2" charset="-122"/>
                <a:ea typeface="华文新魏" panose="02010800040101010101" pitchFamily="2" charset="-122"/>
              </a:rPr>
              <a:t>招标人采用</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资格预审</a:t>
            </a:r>
            <a:r>
              <a:rPr lang="zh-CN" altLang="en-US" sz="2400" dirty="0">
                <a:latin typeface="华文新魏" panose="02010800040101010101" pitchFamily="2" charset="-122"/>
                <a:ea typeface="华文新魏" panose="02010800040101010101" pitchFamily="2" charset="-122"/>
              </a:rPr>
              <a:t>办法对潜在投标人进行资格审查的，应当发布资格预审公告、编制资格预审文件。</a:t>
            </a:r>
          </a:p>
          <a:p>
            <a:r>
              <a:rPr lang="zh-CN" altLang="en-US" sz="2400" dirty="0">
                <a:latin typeface="华文新魏" panose="02010800040101010101" pitchFamily="2" charset="-122"/>
                <a:ea typeface="华文新魏" panose="02010800040101010101" pitchFamily="2" charset="-122"/>
              </a:rPr>
              <a:t>依法必须进行招标的项目的资格预审公告和招标公告，应当在</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国务院发展改革部门依法指定的媒介发布</a:t>
            </a:r>
            <a:r>
              <a:rPr lang="zh-CN" altLang="en-US" sz="2400" dirty="0">
                <a:latin typeface="华文新魏" panose="02010800040101010101" pitchFamily="2" charset="-122"/>
                <a:ea typeface="华文新魏" panose="02010800040101010101" pitchFamily="2" charset="-122"/>
              </a:rPr>
              <a:t>。在不同媒介发布的同一招标项目的资格预审公告或者招标公告的内容应当一致。指定媒介发布依法必须进行招标的项目的境内资格预审公告、招标公告，不得收取费用。</a:t>
            </a:r>
          </a:p>
          <a:p>
            <a:r>
              <a:rPr lang="zh-CN" altLang="en-US" sz="2400" dirty="0">
                <a:latin typeface="华文新魏" panose="02010800040101010101" pitchFamily="2" charset="-122"/>
                <a:ea typeface="华文新魏" panose="02010800040101010101" pitchFamily="2" charset="-122"/>
              </a:rPr>
              <a:t>编制依法必须进行招标的项目的资格预审文件和招标文件，应当使用</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国务院发展改革部门会同有关行政监督部门制定的标准文本</a:t>
            </a:r>
            <a:r>
              <a:rPr lang="zh-CN" altLang="en-US" sz="2400" dirty="0">
                <a:latin typeface="华文新魏" panose="02010800040101010101" pitchFamily="2" charset="-122"/>
                <a:ea typeface="华文新魏" panose="02010800040101010101" pitchFamily="2" charset="-122"/>
              </a:rPr>
              <a:t>。</a:t>
            </a:r>
          </a:p>
        </p:txBody>
      </p:sp>
      <p:sp>
        <p:nvSpPr>
          <p:cNvPr id="3" name="矩形 2">
            <a:extLst>
              <a:ext uri="{FF2B5EF4-FFF2-40B4-BE49-F238E27FC236}">
                <a16:creationId xmlns:a16="http://schemas.microsoft.com/office/drawing/2014/main" id="{3B2D49CE-5B6D-4954-A074-EBDE9CEA184A}"/>
              </a:ext>
            </a:extLst>
          </p:cNvPr>
          <p:cNvSpPr/>
          <p:nvPr/>
        </p:nvSpPr>
        <p:spPr>
          <a:xfrm>
            <a:off x="8011155" y="4706083"/>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398197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36">
            <a:extLst>
              <a:ext uri="{FF2B5EF4-FFF2-40B4-BE49-F238E27FC236}">
                <a16:creationId xmlns:a16="http://schemas.microsoft.com/office/drawing/2014/main" id="{57D9A7C5-30BF-43D0-A653-BD98478CB288}"/>
              </a:ext>
            </a:extLst>
          </p:cNvPr>
          <p:cNvSpPr>
            <a:spLocks noChangeArrowheads="1"/>
          </p:cNvSpPr>
          <p:nvPr/>
        </p:nvSpPr>
        <p:spPr bwMode="auto">
          <a:xfrm>
            <a:off x="4173999" y="4048489"/>
            <a:ext cx="1922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二、 资格后审</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4" name="Rectangle 1436">
            <a:extLst>
              <a:ext uri="{FF2B5EF4-FFF2-40B4-BE49-F238E27FC236}">
                <a16:creationId xmlns:a16="http://schemas.microsoft.com/office/drawing/2014/main" id="{4D709B3D-613E-45C1-8546-0B43252F8E3D}"/>
              </a:ext>
            </a:extLst>
          </p:cNvPr>
          <p:cNvSpPr>
            <a:spLocks noChangeArrowheads="1"/>
          </p:cNvSpPr>
          <p:nvPr/>
        </p:nvSpPr>
        <p:spPr bwMode="auto">
          <a:xfrm>
            <a:off x="4173999" y="1355882"/>
            <a:ext cx="1922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一、 资格预审</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6" name="文本框 5">
            <a:extLst>
              <a:ext uri="{FF2B5EF4-FFF2-40B4-BE49-F238E27FC236}">
                <a16:creationId xmlns:a16="http://schemas.microsoft.com/office/drawing/2014/main" id="{F7A7174A-645D-43D5-A22E-B9703080806B}"/>
              </a:ext>
            </a:extLst>
          </p:cNvPr>
          <p:cNvSpPr txBox="1"/>
          <p:nvPr/>
        </p:nvSpPr>
        <p:spPr>
          <a:xfrm>
            <a:off x="6891792" y="1157229"/>
            <a:ext cx="3558210" cy="2031325"/>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是招标人在发出投标邀请书或者发售招标文件前，通过发布资格预审公告，审查潜在投标人的资格条件，确定合格投标人名单的一种审查方式。常用的审核标准包括经营资格、专业资质、财务状况、类似业绩、履约信用等。</a:t>
            </a:r>
          </a:p>
        </p:txBody>
      </p:sp>
      <p:sp>
        <p:nvSpPr>
          <p:cNvPr id="7" name="文本框 6">
            <a:extLst>
              <a:ext uri="{FF2B5EF4-FFF2-40B4-BE49-F238E27FC236}">
                <a16:creationId xmlns:a16="http://schemas.microsoft.com/office/drawing/2014/main" id="{D172F7E6-6D2E-447D-9898-1744A439A4DE}"/>
              </a:ext>
            </a:extLst>
          </p:cNvPr>
          <p:cNvSpPr txBox="1"/>
          <p:nvPr/>
        </p:nvSpPr>
        <p:spPr>
          <a:xfrm>
            <a:off x="6891792" y="3817657"/>
            <a:ext cx="3558210" cy="1200329"/>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是指开标后由评标委员会根据各投标人递交的投标文件，审核其是否满足招标文件所要求的资格条件。</a:t>
            </a:r>
          </a:p>
        </p:txBody>
      </p:sp>
      <p:pic>
        <p:nvPicPr>
          <p:cNvPr id="9" name="图片 8">
            <a:extLst>
              <a:ext uri="{FF2B5EF4-FFF2-40B4-BE49-F238E27FC236}">
                <a16:creationId xmlns:a16="http://schemas.microsoft.com/office/drawing/2014/main" id="{9FEC3969-D7CE-4028-A0F5-037D5AF5D9DA}"/>
              </a:ext>
            </a:extLst>
          </p:cNvPr>
          <p:cNvPicPr>
            <a:picLocks noChangeAspect="1"/>
          </p:cNvPicPr>
          <p:nvPr/>
        </p:nvPicPr>
        <p:blipFill>
          <a:blip r:embed="rId2"/>
          <a:stretch>
            <a:fillRect/>
          </a:stretch>
        </p:blipFill>
        <p:spPr>
          <a:xfrm>
            <a:off x="1348740" y="2172891"/>
            <a:ext cx="1905000" cy="1905000"/>
          </a:xfrm>
          <a:prstGeom prst="rect">
            <a:avLst/>
          </a:prstGeom>
        </p:spPr>
      </p:pic>
    </p:spTree>
    <p:extLst>
      <p:ext uri="{BB962C8B-B14F-4D97-AF65-F5344CB8AC3E}">
        <p14:creationId xmlns:p14="http://schemas.microsoft.com/office/powerpoint/2010/main" val="88637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052CB122-7C17-4331-B52D-2C4686B19EF7}"/>
              </a:ext>
            </a:extLst>
          </p:cNvPr>
          <p:cNvGraphicFramePr>
            <a:graphicFrameLocks noGrp="1"/>
          </p:cNvGraphicFramePr>
          <p:nvPr/>
        </p:nvGraphicFramePr>
        <p:xfrm>
          <a:off x="1613077" y="1154641"/>
          <a:ext cx="9147810" cy="5547642"/>
        </p:xfrm>
        <a:graphic>
          <a:graphicData uri="http://schemas.openxmlformats.org/drawingml/2006/table">
            <a:tbl>
              <a:tblPr firstRow="1" bandRow="1">
                <a:tableStyleId>{BC89EF96-8CEA-46FF-86C4-4CE0E7609802}</a:tableStyleId>
              </a:tblPr>
              <a:tblGrid>
                <a:gridCol w="2976216">
                  <a:extLst>
                    <a:ext uri="{9D8B030D-6E8A-4147-A177-3AD203B41FA5}">
                      <a16:colId xmlns:a16="http://schemas.microsoft.com/office/drawing/2014/main" val="1218356650"/>
                    </a:ext>
                  </a:extLst>
                </a:gridCol>
                <a:gridCol w="3085797">
                  <a:extLst>
                    <a:ext uri="{9D8B030D-6E8A-4147-A177-3AD203B41FA5}">
                      <a16:colId xmlns:a16="http://schemas.microsoft.com/office/drawing/2014/main" val="3174901404"/>
                    </a:ext>
                  </a:extLst>
                </a:gridCol>
                <a:gridCol w="3085797">
                  <a:extLst>
                    <a:ext uri="{9D8B030D-6E8A-4147-A177-3AD203B41FA5}">
                      <a16:colId xmlns:a16="http://schemas.microsoft.com/office/drawing/2014/main" val="3028784468"/>
                    </a:ext>
                  </a:extLst>
                </a:gridCol>
              </a:tblGrid>
              <a:tr h="421687">
                <a:tc>
                  <a:txBody>
                    <a:bodyPr/>
                    <a:lstStyle/>
                    <a:p>
                      <a:r>
                        <a:rPr lang="zh-CN" altLang="en-US" dirty="0">
                          <a:latin typeface="华文新魏" panose="02010800040101010101" pitchFamily="2" charset="-122"/>
                          <a:ea typeface="华文新魏" panose="02010800040101010101" pitchFamily="2" charset="-122"/>
                        </a:rPr>
                        <a:t>对比项目</a:t>
                      </a:r>
                    </a:p>
                  </a:txBody>
                  <a:tcPr/>
                </a:tc>
                <a:tc>
                  <a:txBody>
                    <a:bodyPr/>
                    <a:lstStyle/>
                    <a:p>
                      <a:r>
                        <a:rPr lang="zh-CN" altLang="en-US" dirty="0">
                          <a:latin typeface="华文新魏" panose="02010800040101010101" pitchFamily="2" charset="-122"/>
                          <a:ea typeface="华文新魏" panose="02010800040101010101" pitchFamily="2" charset="-122"/>
                        </a:rPr>
                        <a:t>资格预审</a:t>
                      </a:r>
                    </a:p>
                  </a:txBody>
                  <a:tcPr/>
                </a:tc>
                <a:tc>
                  <a:txBody>
                    <a:bodyPr/>
                    <a:lstStyle/>
                    <a:p>
                      <a:r>
                        <a:rPr lang="zh-CN" altLang="en-US" dirty="0">
                          <a:latin typeface="华文新魏" panose="02010800040101010101" pitchFamily="2" charset="-122"/>
                          <a:ea typeface="华文新魏" panose="02010800040101010101" pitchFamily="2" charset="-122"/>
                        </a:rPr>
                        <a:t>资格后审</a:t>
                      </a:r>
                    </a:p>
                  </a:txBody>
                  <a:tcPr/>
                </a:tc>
                <a:extLst>
                  <a:ext uri="{0D108BD9-81ED-4DB2-BD59-A6C34878D82A}">
                    <a16:rowId xmlns:a16="http://schemas.microsoft.com/office/drawing/2014/main" val="3593693495"/>
                  </a:ext>
                </a:extLst>
              </a:tr>
              <a:tr h="421687">
                <a:tc>
                  <a:txBody>
                    <a:bodyPr/>
                    <a:lstStyle/>
                    <a:p>
                      <a:r>
                        <a:rPr lang="zh-CN" altLang="en-US" dirty="0">
                          <a:latin typeface="华文新魏" panose="02010800040101010101" pitchFamily="2" charset="-122"/>
                          <a:ea typeface="华文新魏" panose="02010800040101010101" pitchFamily="2" charset="-122"/>
                        </a:rPr>
                        <a:t>审查时间</a:t>
                      </a:r>
                    </a:p>
                  </a:txBody>
                  <a:tcPr/>
                </a:tc>
                <a:tc>
                  <a:txBody>
                    <a:bodyPr/>
                    <a:lstStyle/>
                    <a:p>
                      <a:r>
                        <a:rPr lang="zh-CN" altLang="en-US" dirty="0">
                          <a:latin typeface="华文新魏" panose="02010800040101010101" pitchFamily="2" charset="-122"/>
                          <a:ea typeface="华文新魏" panose="02010800040101010101" pitchFamily="2" charset="-122"/>
                        </a:rPr>
                        <a:t>发售招标文件前</a:t>
                      </a:r>
                    </a:p>
                  </a:txBody>
                  <a:tcPr/>
                </a:tc>
                <a:tc>
                  <a:txBody>
                    <a:bodyPr/>
                    <a:lstStyle/>
                    <a:p>
                      <a:r>
                        <a:rPr lang="zh-CN" altLang="en-US" dirty="0">
                          <a:latin typeface="华文新魏" panose="02010800040101010101" pitchFamily="2" charset="-122"/>
                          <a:ea typeface="华文新魏" panose="02010800040101010101" pitchFamily="2" charset="-122"/>
                        </a:rPr>
                        <a:t>开标后的评标阶段</a:t>
                      </a:r>
                    </a:p>
                  </a:txBody>
                  <a:tcPr/>
                </a:tc>
                <a:extLst>
                  <a:ext uri="{0D108BD9-81ED-4DB2-BD59-A6C34878D82A}">
                    <a16:rowId xmlns:a16="http://schemas.microsoft.com/office/drawing/2014/main" val="1702349529"/>
                  </a:ext>
                </a:extLst>
              </a:tr>
              <a:tr h="421687">
                <a:tc>
                  <a:txBody>
                    <a:bodyPr/>
                    <a:lstStyle/>
                    <a:p>
                      <a:r>
                        <a:rPr lang="zh-CN" altLang="en-US" dirty="0">
                          <a:latin typeface="华文新魏" panose="02010800040101010101" pitchFamily="2" charset="-122"/>
                          <a:ea typeface="华文新魏" panose="02010800040101010101" pitchFamily="2" charset="-122"/>
                        </a:rPr>
                        <a:t>审核人</a:t>
                      </a:r>
                    </a:p>
                  </a:txBody>
                  <a:tcPr/>
                </a:tc>
                <a:tc>
                  <a:txBody>
                    <a:bodyPr/>
                    <a:lstStyle/>
                    <a:p>
                      <a:r>
                        <a:rPr lang="zh-CN" altLang="en-US" dirty="0">
                          <a:latin typeface="华文新魏" panose="02010800040101010101" pitchFamily="2" charset="-122"/>
                          <a:ea typeface="华文新魏" panose="02010800040101010101" pitchFamily="2" charset="-122"/>
                        </a:rPr>
                        <a:t>招标人或资格审查委员会</a:t>
                      </a:r>
                    </a:p>
                  </a:txBody>
                  <a:tcPr/>
                </a:tc>
                <a:tc>
                  <a:txBody>
                    <a:bodyPr/>
                    <a:lstStyle/>
                    <a:p>
                      <a:r>
                        <a:rPr lang="zh-CN" altLang="en-US" dirty="0">
                          <a:latin typeface="华文新魏" panose="02010800040101010101" pitchFamily="2" charset="-122"/>
                          <a:ea typeface="华文新魏" panose="02010800040101010101" pitchFamily="2" charset="-122"/>
                        </a:rPr>
                        <a:t>评标委员会</a:t>
                      </a:r>
                    </a:p>
                  </a:txBody>
                  <a:tcPr/>
                </a:tc>
                <a:extLst>
                  <a:ext uri="{0D108BD9-81ED-4DB2-BD59-A6C34878D82A}">
                    <a16:rowId xmlns:a16="http://schemas.microsoft.com/office/drawing/2014/main" val="1570963622"/>
                  </a:ext>
                </a:extLst>
              </a:tr>
              <a:tr h="421687">
                <a:tc>
                  <a:txBody>
                    <a:bodyPr/>
                    <a:lstStyle/>
                    <a:p>
                      <a:r>
                        <a:rPr lang="zh-CN" altLang="en-US" dirty="0">
                          <a:latin typeface="华文新魏" panose="02010800040101010101" pitchFamily="2" charset="-122"/>
                          <a:ea typeface="华文新魏" panose="02010800040101010101" pitchFamily="2" charset="-122"/>
                        </a:rPr>
                        <a:t>评审对象</a:t>
                      </a:r>
                    </a:p>
                  </a:txBody>
                  <a:tcPr/>
                </a:tc>
                <a:tc>
                  <a:txBody>
                    <a:bodyPr/>
                    <a:lstStyle/>
                    <a:p>
                      <a:r>
                        <a:rPr lang="zh-CN" altLang="en-US" dirty="0">
                          <a:latin typeface="华文新魏" panose="02010800040101010101" pitchFamily="2" charset="-122"/>
                          <a:ea typeface="华文新魏" panose="02010800040101010101" pitchFamily="2" charset="-122"/>
                        </a:rPr>
                        <a:t>资格预审申请文件</a:t>
                      </a:r>
                    </a:p>
                  </a:txBody>
                  <a:tcPr/>
                </a:tc>
                <a:tc>
                  <a:txBody>
                    <a:bodyPr/>
                    <a:lstStyle/>
                    <a:p>
                      <a:r>
                        <a:rPr lang="zh-CN" altLang="en-US" dirty="0">
                          <a:latin typeface="华文新魏" panose="02010800040101010101" pitchFamily="2" charset="-122"/>
                          <a:ea typeface="华文新魏" panose="02010800040101010101" pitchFamily="2" charset="-122"/>
                        </a:rPr>
                        <a:t>投标文件</a:t>
                      </a:r>
                    </a:p>
                  </a:txBody>
                  <a:tcPr/>
                </a:tc>
                <a:extLst>
                  <a:ext uri="{0D108BD9-81ED-4DB2-BD59-A6C34878D82A}">
                    <a16:rowId xmlns:a16="http://schemas.microsoft.com/office/drawing/2014/main" val="1738162088"/>
                  </a:ext>
                </a:extLst>
              </a:tr>
              <a:tr h="421687">
                <a:tc>
                  <a:txBody>
                    <a:bodyPr/>
                    <a:lstStyle/>
                    <a:p>
                      <a:r>
                        <a:rPr lang="zh-CN" altLang="en-US" dirty="0">
                          <a:latin typeface="华文新魏" panose="02010800040101010101" pitchFamily="2" charset="-122"/>
                          <a:ea typeface="华文新魏" panose="02010800040101010101" pitchFamily="2" charset="-122"/>
                        </a:rPr>
                        <a:t>审查办法</a:t>
                      </a:r>
                    </a:p>
                  </a:txBody>
                  <a:tcPr/>
                </a:tc>
                <a:tc>
                  <a:txBody>
                    <a:bodyPr/>
                    <a:lstStyle/>
                    <a:p>
                      <a:r>
                        <a:rPr lang="zh-CN" altLang="en-US" dirty="0">
                          <a:latin typeface="华文新魏" panose="02010800040101010101" pitchFamily="2" charset="-122"/>
                          <a:ea typeface="华文新魏" panose="02010800040101010101" pitchFamily="2" charset="-122"/>
                        </a:rPr>
                        <a:t>合格制或有限数量制</a:t>
                      </a:r>
                    </a:p>
                  </a:txBody>
                  <a:tcPr/>
                </a:tc>
                <a:tc>
                  <a:txBody>
                    <a:bodyPr/>
                    <a:lstStyle/>
                    <a:p>
                      <a:r>
                        <a:rPr lang="zh-CN" altLang="en-US" dirty="0">
                          <a:latin typeface="华文新魏" panose="02010800040101010101" pitchFamily="2" charset="-122"/>
                          <a:ea typeface="华文新魏" panose="02010800040101010101" pitchFamily="2" charset="-122"/>
                        </a:rPr>
                        <a:t>合格制</a:t>
                      </a:r>
                    </a:p>
                  </a:txBody>
                  <a:tcPr/>
                </a:tc>
                <a:extLst>
                  <a:ext uri="{0D108BD9-81ED-4DB2-BD59-A6C34878D82A}">
                    <a16:rowId xmlns:a16="http://schemas.microsoft.com/office/drawing/2014/main" val="2636061122"/>
                  </a:ext>
                </a:extLst>
              </a:tr>
              <a:tr h="421687">
                <a:tc>
                  <a:txBody>
                    <a:bodyPr/>
                    <a:lstStyle/>
                    <a:p>
                      <a:r>
                        <a:rPr lang="zh-CN" altLang="en-US" dirty="0">
                          <a:latin typeface="华文新魏" panose="02010800040101010101" pitchFamily="2" charset="-122"/>
                          <a:ea typeface="华文新魏" panose="02010800040101010101" pitchFamily="2" charset="-122"/>
                        </a:rPr>
                        <a:t>审查依据</a:t>
                      </a:r>
                    </a:p>
                  </a:txBody>
                  <a:tcPr/>
                </a:tc>
                <a:tc>
                  <a:txBody>
                    <a:bodyPr/>
                    <a:lstStyle/>
                    <a:p>
                      <a:r>
                        <a:rPr lang="zh-CN" altLang="en-US" dirty="0">
                          <a:latin typeface="华文新魏" panose="02010800040101010101" pitchFamily="2" charset="-122"/>
                          <a:ea typeface="华文新魏" panose="02010800040101010101" pitchFamily="2" charset="-122"/>
                        </a:rPr>
                        <a:t>资格预审文件</a:t>
                      </a:r>
                    </a:p>
                  </a:txBody>
                  <a:tcPr/>
                </a:tc>
                <a:tc>
                  <a:txBody>
                    <a:bodyPr/>
                    <a:lstStyle/>
                    <a:p>
                      <a:r>
                        <a:rPr lang="zh-CN" altLang="en-US" dirty="0">
                          <a:latin typeface="华文新魏" panose="02010800040101010101" pitchFamily="2" charset="-122"/>
                          <a:ea typeface="华文新魏" panose="02010800040101010101" pitchFamily="2" charset="-122"/>
                        </a:rPr>
                        <a:t>招标文件中的资格要求</a:t>
                      </a:r>
                    </a:p>
                  </a:txBody>
                  <a:tcPr/>
                </a:tc>
                <a:extLst>
                  <a:ext uri="{0D108BD9-81ED-4DB2-BD59-A6C34878D82A}">
                    <a16:rowId xmlns:a16="http://schemas.microsoft.com/office/drawing/2014/main" val="2742800256"/>
                  </a:ext>
                </a:extLst>
              </a:tr>
              <a:tr h="421687">
                <a:tc>
                  <a:txBody>
                    <a:bodyPr/>
                    <a:lstStyle/>
                    <a:p>
                      <a:r>
                        <a:rPr lang="zh-CN" altLang="en-US" dirty="0">
                          <a:latin typeface="华文新魏" panose="02010800040101010101" pitchFamily="2" charset="-122"/>
                          <a:ea typeface="华文新魏" panose="02010800040101010101" pitchFamily="2" charset="-122"/>
                        </a:rPr>
                        <a:t>优点</a:t>
                      </a:r>
                      <a:endParaRPr lang="en-US" altLang="zh-CN"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避免不合格的申请人进入投标环节，节约社会成本；减少评标阶段工作量，缩短评标时间，提高评标的科学性、可比性</a:t>
                      </a:r>
                    </a:p>
                  </a:txBody>
                  <a:tcPr/>
                </a:tc>
                <a:tc>
                  <a:txBody>
                    <a:bodyPr/>
                    <a:lstStyle/>
                    <a:p>
                      <a:r>
                        <a:rPr lang="zh-CN" altLang="en-US" dirty="0">
                          <a:latin typeface="华文新魏" panose="02010800040101010101" pitchFamily="2" charset="-122"/>
                          <a:ea typeface="华文新魏" panose="02010800040101010101" pitchFamily="2" charset="-122"/>
                        </a:rPr>
                        <a:t>减少资格预审环节，缩短招标时间；投标人数量多，竞争性更强</a:t>
                      </a:r>
                      <a:endParaRPr lang="en-US" altLang="zh-CN"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580320754"/>
                  </a:ext>
                </a:extLst>
              </a:tr>
              <a:tr h="421687">
                <a:tc>
                  <a:txBody>
                    <a:bodyPr/>
                    <a:lstStyle/>
                    <a:p>
                      <a:r>
                        <a:rPr lang="zh-CN" altLang="en-US" dirty="0">
                          <a:latin typeface="华文新魏" panose="02010800040101010101" pitchFamily="2" charset="-122"/>
                          <a:ea typeface="华文新魏" panose="02010800040101010101" pitchFamily="2" charset="-122"/>
                        </a:rPr>
                        <a:t>缺点</a:t>
                      </a:r>
                      <a:endParaRPr lang="en-US" altLang="zh-CN"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延长招标投标过程，增加资格预审的费用</a:t>
                      </a:r>
                    </a:p>
                  </a:txBody>
                  <a:tcPr/>
                </a:tc>
                <a:tc>
                  <a:txBody>
                    <a:bodyPr/>
                    <a:lstStyle/>
                    <a:p>
                      <a:r>
                        <a:rPr lang="zh-CN" altLang="en-US" dirty="0">
                          <a:latin typeface="华文新魏" panose="02010800040101010101" pitchFamily="2" charset="-122"/>
                          <a:ea typeface="华文新魏" panose="02010800040101010101" pitchFamily="2" charset="-122"/>
                        </a:rPr>
                        <a:t>在投标人较多时，会增加评标时间和评标工作量</a:t>
                      </a:r>
                      <a:endParaRPr lang="en-US" altLang="zh-CN"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915584121"/>
                  </a:ext>
                </a:extLst>
              </a:tr>
              <a:tr h="421687">
                <a:tc>
                  <a:txBody>
                    <a:bodyPr/>
                    <a:lstStyle/>
                    <a:p>
                      <a:r>
                        <a:rPr lang="zh-CN" altLang="en-US" dirty="0">
                          <a:latin typeface="华文新魏" panose="02010800040101010101" pitchFamily="2" charset="-122"/>
                          <a:ea typeface="华文新魏" panose="02010800040101010101" pitchFamily="2" charset="-122"/>
                        </a:rPr>
                        <a:t>适用范围</a:t>
                      </a:r>
                      <a:endParaRPr lang="en-US" altLang="zh-CN" dirty="0">
                        <a:latin typeface="华文新魏" panose="02010800040101010101" pitchFamily="2" charset="-122"/>
                        <a:ea typeface="华文新魏" panose="02010800040101010101" pitchFamily="2" charset="-122"/>
                      </a:endParaRPr>
                    </a:p>
                  </a:txBody>
                  <a:tcPr/>
                </a:tc>
                <a:tc>
                  <a:txBody>
                    <a:bodyPr/>
                    <a:lstStyle/>
                    <a:p>
                      <a:r>
                        <a:rPr lang="zh-CN" altLang="en-US" dirty="0">
                          <a:latin typeface="华文新魏" panose="02010800040101010101" pitchFamily="2" charset="-122"/>
                          <a:ea typeface="华文新魏" panose="02010800040101010101" pitchFamily="2" charset="-122"/>
                        </a:rPr>
                        <a:t>技术难度较大或编制投标文件费用较高或潜在投标人数量较多的项目</a:t>
                      </a:r>
                    </a:p>
                  </a:txBody>
                  <a:tcPr/>
                </a:tc>
                <a:tc>
                  <a:txBody>
                    <a:bodyPr/>
                    <a:lstStyle/>
                    <a:p>
                      <a:r>
                        <a:rPr lang="zh-CN" altLang="en-US" dirty="0">
                          <a:latin typeface="华文新魏" panose="02010800040101010101" pitchFamily="2" charset="-122"/>
                          <a:ea typeface="华文新魏" panose="02010800040101010101" pitchFamily="2" charset="-122"/>
                        </a:rPr>
                        <a:t>适合于潜在投标人不多，具有通用性、标准化的招标项目。</a:t>
                      </a:r>
                      <a:endParaRPr lang="en-US" altLang="zh-CN" dirty="0">
                        <a:latin typeface="华文新魏" panose="02010800040101010101" pitchFamily="2" charset="-122"/>
                        <a:ea typeface="华文新魏" panose="02010800040101010101" pitchFamily="2" charset="-122"/>
                      </a:endParaRPr>
                    </a:p>
                  </a:txBody>
                  <a:tcPr/>
                </a:tc>
                <a:extLst>
                  <a:ext uri="{0D108BD9-81ED-4DB2-BD59-A6C34878D82A}">
                    <a16:rowId xmlns:a16="http://schemas.microsoft.com/office/drawing/2014/main" val="1870119106"/>
                  </a:ext>
                </a:extLst>
              </a:tr>
            </a:tbl>
          </a:graphicData>
        </a:graphic>
      </p:graphicFrame>
      <p:sp>
        <p:nvSpPr>
          <p:cNvPr id="4" name="标题 1">
            <a:extLst>
              <a:ext uri="{FF2B5EF4-FFF2-40B4-BE49-F238E27FC236}">
                <a16:creationId xmlns:a16="http://schemas.microsoft.com/office/drawing/2014/main" id="{49E2B9BC-A7DA-4CCD-94F5-36D12F3F500F}"/>
              </a:ext>
            </a:extLst>
          </p:cNvPr>
          <p:cNvSpPr txBox="1">
            <a:spLocks/>
          </p:cNvSpPr>
          <p:nvPr/>
        </p:nvSpPr>
        <p:spPr>
          <a:xfrm>
            <a:off x="376460" y="300080"/>
            <a:ext cx="3903273" cy="6577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400" dirty="0">
                <a:latin typeface="华文新魏" panose="02010800040101010101" pitchFamily="2" charset="-122"/>
                <a:ea typeface="华文新魏" panose="02010800040101010101" pitchFamily="2" charset="-122"/>
              </a:rPr>
              <a:t>资格预审与资格后审的区别</a:t>
            </a:r>
          </a:p>
        </p:txBody>
      </p:sp>
    </p:spTree>
    <p:extLst>
      <p:ext uri="{BB962C8B-B14F-4D97-AF65-F5344CB8AC3E}">
        <p14:creationId xmlns:p14="http://schemas.microsoft.com/office/powerpoint/2010/main" val="19275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4608AF3-BB84-400C-9EEC-CA139AD54191}"/>
              </a:ext>
            </a:extLst>
          </p:cNvPr>
          <p:cNvSpPr/>
          <p:nvPr/>
        </p:nvSpPr>
        <p:spPr>
          <a:xfrm>
            <a:off x="843915" y="983367"/>
            <a:ext cx="10504170" cy="2308324"/>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第二十一条 招标人可以对已发出的资格预审文件或者招标文件进行必要的澄清或者修改。澄清或者修改的内容</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可能影响</a:t>
            </a:r>
            <a:r>
              <a:rPr lang="zh-CN" altLang="en-US" sz="2400" dirty="0">
                <a:latin typeface="华文新魏" panose="02010800040101010101" pitchFamily="2" charset="-122"/>
                <a:ea typeface="华文新魏" panose="02010800040101010101" pitchFamily="2" charset="-122"/>
              </a:rPr>
              <a:t>资格预审申请文件或者投标文件编制的，招标人应当在提交资格预审申请文件截止时间至少</a:t>
            </a:r>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日前，或者投标截止时间至少</a:t>
            </a:r>
            <a:r>
              <a:rPr lang="en-US" altLang="zh-CN" sz="2400" dirty="0">
                <a:latin typeface="华文新魏" panose="02010800040101010101" pitchFamily="2" charset="-122"/>
                <a:ea typeface="华文新魏" panose="02010800040101010101" pitchFamily="2" charset="-122"/>
              </a:rPr>
              <a:t>15</a:t>
            </a:r>
            <a:r>
              <a:rPr lang="zh-CN" altLang="en-US" sz="2400" dirty="0">
                <a:latin typeface="华文新魏" panose="02010800040101010101" pitchFamily="2" charset="-122"/>
                <a:ea typeface="华文新魏" panose="02010800040101010101" pitchFamily="2" charset="-122"/>
              </a:rPr>
              <a:t>日前，以书面形式通知所有获取资格预审文件或者招标文件的潜在投标人；不足</a:t>
            </a:r>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日或者</a:t>
            </a:r>
            <a:r>
              <a:rPr lang="en-US" altLang="zh-CN" sz="2400" dirty="0">
                <a:latin typeface="华文新魏" panose="02010800040101010101" pitchFamily="2" charset="-122"/>
                <a:ea typeface="华文新魏" panose="02010800040101010101" pitchFamily="2" charset="-122"/>
              </a:rPr>
              <a:t>15</a:t>
            </a:r>
            <a:r>
              <a:rPr lang="zh-CN" altLang="en-US" sz="2400" dirty="0">
                <a:latin typeface="华文新魏" panose="02010800040101010101" pitchFamily="2" charset="-122"/>
                <a:ea typeface="华文新魏" panose="02010800040101010101" pitchFamily="2" charset="-122"/>
              </a:rPr>
              <a:t>日的，招标人应当</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顺延</a:t>
            </a:r>
            <a:r>
              <a:rPr lang="zh-CN" altLang="en-US" sz="2400" dirty="0">
                <a:latin typeface="华文新魏" panose="02010800040101010101" pitchFamily="2" charset="-122"/>
                <a:ea typeface="华文新魏" panose="02010800040101010101" pitchFamily="2" charset="-122"/>
              </a:rPr>
              <a:t>提交资格预审申请文件或者投标文件的截止时间。</a:t>
            </a:r>
            <a:endParaRPr lang="zh-CN" altLang="en-US" sz="3200" dirty="0">
              <a:latin typeface="华文新魏" panose="02010800040101010101" pitchFamily="2" charset="-122"/>
              <a:ea typeface="华文新魏" panose="02010800040101010101" pitchFamily="2" charset="-122"/>
            </a:endParaRPr>
          </a:p>
        </p:txBody>
      </p:sp>
      <p:sp>
        <p:nvSpPr>
          <p:cNvPr id="3" name="矩形 2">
            <a:extLst>
              <a:ext uri="{FF2B5EF4-FFF2-40B4-BE49-F238E27FC236}">
                <a16:creationId xmlns:a16="http://schemas.microsoft.com/office/drawing/2014/main" id="{E31CE69D-7FE9-434C-AD95-B1FF752B1AE8}"/>
              </a:ext>
            </a:extLst>
          </p:cNvPr>
          <p:cNvSpPr/>
          <p:nvPr/>
        </p:nvSpPr>
        <p:spPr>
          <a:xfrm>
            <a:off x="7942916" y="3566310"/>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5" name="Rectangle 1436">
            <a:extLst>
              <a:ext uri="{FF2B5EF4-FFF2-40B4-BE49-F238E27FC236}">
                <a16:creationId xmlns:a16="http://schemas.microsoft.com/office/drawing/2014/main" id="{27FF38C9-15F4-4677-B010-B2559B57F39A}"/>
              </a:ext>
            </a:extLst>
          </p:cNvPr>
          <p:cNvSpPr>
            <a:spLocks noChangeArrowheads="1"/>
          </p:cNvSpPr>
          <p:nvPr/>
        </p:nvSpPr>
        <p:spPr bwMode="auto">
          <a:xfrm>
            <a:off x="1312459" y="5314316"/>
            <a:ext cx="98946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思考：如何界定“可能影响”</a:t>
            </a:r>
          </a:p>
        </p:txBody>
      </p:sp>
    </p:spTree>
    <p:extLst>
      <p:ext uri="{BB962C8B-B14F-4D97-AF65-F5344CB8AC3E}">
        <p14:creationId xmlns:p14="http://schemas.microsoft.com/office/powerpoint/2010/main" val="65160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273FEC4-B1AC-4ED7-B208-C8AABAB54D14}"/>
              </a:ext>
            </a:extLst>
          </p:cNvPr>
          <p:cNvPicPr>
            <a:picLocks noChangeAspect="1"/>
          </p:cNvPicPr>
          <p:nvPr/>
        </p:nvPicPr>
        <p:blipFill>
          <a:blip r:embed="rId2"/>
          <a:stretch>
            <a:fillRect/>
          </a:stretch>
        </p:blipFill>
        <p:spPr>
          <a:xfrm>
            <a:off x="981561" y="674205"/>
            <a:ext cx="1905000" cy="1905000"/>
          </a:xfrm>
          <a:prstGeom prst="rect">
            <a:avLst/>
          </a:prstGeom>
        </p:spPr>
      </p:pic>
      <p:sp>
        <p:nvSpPr>
          <p:cNvPr id="3" name="Rectangle 1436">
            <a:extLst>
              <a:ext uri="{FF2B5EF4-FFF2-40B4-BE49-F238E27FC236}">
                <a16:creationId xmlns:a16="http://schemas.microsoft.com/office/drawing/2014/main" id="{1C2058E4-B8A0-4B7E-A1EA-3A3413D2703C}"/>
              </a:ext>
            </a:extLst>
          </p:cNvPr>
          <p:cNvSpPr>
            <a:spLocks noChangeArrowheads="1"/>
          </p:cNvSpPr>
          <p:nvPr/>
        </p:nvSpPr>
        <p:spPr bwMode="auto">
          <a:xfrm>
            <a:off x="4363222" y="1380484"/>
            <a:ext cx="65433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3200" b="1" dirty="0">
                <a:latin typeface="华文新魏" panose="02010800040101010101" pitchFamily="2" charset="-122"/>
                <a:ea typeface="华文新魏" panose="02010800040101010101" pitchFamily="2" charset="-122"/>
                <a:cs typeface="Arial" pitchFamily="34" charset="0"/>
              </a:rPr>
              <a:t>建立招标采购制度的初衷</a:t>
            </a:r>
            <a:endParaRPr lang="en-US" sz="3200" b="1" dirty="0">
              <a:latin typeface="华文新魏" panose="02010800040101010101" pitchFamily="2" charset="-122"/>
              <a:ea typeface="华文新魏" panose="02010800040101010101" pitchFamily="2" charset="-122"/>
              <a:cs typeface="Arial" pitchFamily="34" charset="0"/>
            </a:endParaRPr>
          </a:p>
        </p:txBody>
      </p:sp>
      <p:sp>
        <p:nvSpPr>
          <p:cNvPr id="4" name="文本框 3">
            <a:extLst>
              <a:ext uri="{FF2B5EF4-FFF2-40B4-BE49-F238E27FC236}">
                <a16:creationId xmlns:a16="http://schemas.microsoft.com/office/drawing/2014/main" id="{866B6136-CDCC-41DD-AEB6-9F63540DE86A}"/>
              </a:ext>
            </a:extLst>
          </p:cNvPr>
          <p:cNvSpPr txBox="1"/>
          <p:nvPr/>
        </p:nvSpPr>
        <p:spPr>
          <a:xfrm>
            <a:off x="3286539" y="2579205"/>
            <a:ext cx="6149009" cy="1754326"/>
          </a:xfrm>
          <a:prstGeom prst="rect">
            <a:avLst/>
          </a:prstGeom>
          <a:noFill/>
        </p:spPr>
        <p:txBody>
          <a:bodyPr wrap="square" rtlCol="0">
            <a:spAutoFit/>
          </a:bodyPr>
          <a:lstStyle/>
          <a:p>
            <a:pPr marL="285750" indent="-285750">
              <a:buFont typeface="Arial" panose="020B0604020202020204" pitchFamily="34" charset="0"/>
              <a:buChar char="•"/>
            </a:pPr>
            <a:r>
              <a:rPr lang="zh-CN" altLang="en-US" sz="3600" dirty="0">
                <a:latin typeface="华文新魏" panose="02010800040101010101" pitchFamily="2" charset="-122"/>
                <a:ea typeface="华文新魏" panose="02010800040101010101" pitchFamily="2" charset="-122"/>
              </a:rPr>
              <a:t>优化采购流程</a:t>
            </a:r>
            <a:endParaRPr lang="en-US" altLang="zh-CN" sz="3600" dirty="0">
              <a:latin typeface="华文新魏" panose="02010800040101010101" pitchFamily="2" charset="-122"/>
              <a:ea typeface="华文新魏" panose="02010800040101010101" pitchFamily="2" charset="-122"/>
            </a:endParaRPr>
          </a:p>
          <a:p>
            <a:pPr marL="285750" indent="-285750">
              <a:buFont typeface="Arial" panose="020B0604020202020204" pitchFamily="34" charset="0"/>
              <a:buChar char="•"/>
            </a:pPr>
            <a:r>
              <a:rPr lang="zh-CN" altLang="en-US" sz="3600" dirty="0">
                <a:latin typeface="华文新魏" panose="02010800040101010101" pitchFamily="2" charset="-122"/>
                <a:ea typeface="华文新魏" panose="02010800040101010101" pitchFamily="2" charset="-122"/>
              </a:rPr>
              <a:t>提高采购效率</a:t>
            </a:r>
            <a:endParaRPr lang="en-US" altLang="zh-CN" sz="3600" dirty="0">
              <a:latin typeface="华文新魏" panose="02010800040101010101" pitchFamily="2" charset="-122"/>
              <a:ea typeface="华文新魏" panose="02010800040101010101" pitchFamily="2" charset="-122"/>
            </a:endParaRPr>
          </a:p>
          <a:p>
            <a:pPr marL="285750" indent="-285750">
              <a:buFont typeface="Arial" panose="020B0604020202020204" pitchFamily="34" charset="0"/>
              <a:buChar char="•"/>
            </a:pPr>
            <a:r>
              <a:rPr lang="zh-CN" altLang="en-US" sz="3600" dirty="0">
                <a:latin typeface="华文新魏" panose="02010800040101010101" pitchFamily="2" charset="-122"/>
                <a:ea typeface="华文新魏" panose="02010800040101010101" pitchFamily="2" charset="-122"/>
              </a:rPr>
              <a:t>降低采购成本</a:t>
            </a:r>
          </a:p>
        </p:txBody>
      </p:sp>
      <p:sp>
        <p:nvSpPr>
          <p:cNvPr id="5" name="Rectangle 1436">
            <a:extLst>
              <a:ext uri="{FF2B5EF4-FFF2-40B4-BE49-F238E27FC236}">
                <a16:creationId xmlns:a16="http://schemas.microsoft.com/office/drawing/2014/main" id="{5CD2E2D6-7D28-451C-A71E-0B04B21CDD06}"/>
              </a:ext>
            </a:extLst>
          </p:cNvPr>
          <p:cNvSpPr>
            <a:spLocks noChangeArrowheads="1"/>
          </p:cNvSpPr>
          <p:nvPr/>
        </p:nvSpPr>
        <p:spPr bwMode="auto">
          <a:xfrm>
            <a:off x="4615014" y="6016560"/>
            <a:ext cx="720396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3200" b="1" dirty="0">
                <a:solidFill>
                  <a:srgbClr val="C00000"/>
                </a:solidFill>
                <a:latin typeface="华文新魏" panose="02010800040101010101" pitchFamily="2" charset="-122"/>
                <a:ea typeface="华文新魏" panose="02010800040101010101" pitchFamily="2" charset="-122"/>
                <a:cs typeface="Arial" pitchFamily="34" charset="0"/>
              </a:rPr>
              <a:t>预防腐败行为成为目前最重要的作用</a:t>
            </a:r>
            <a:endParaRPr lang="en-US" sz="32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130356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379DFFA-11F5-475A-B3D9-C169997934F6}"/>
              </a:ext>
            </a:extLst>
          </p:cNvPr>
          <p:cNvSpPr/>
          <p:nvPr/>
        </p:nvSpPr>
        <p:spPr>
          <a:xfrm>
            <a:off x="843915" y="983367"/>
            <a:ext cx="10504170" cy="2246769"/>
          </a:xfrm>
          <a:prstGeom prst="rect">
            <a:avLst/>
          </a:prstGeom>
          <a:noFill/>
          <a:ln>
            <a:solidFill>
              <a:schemeClr val="accent1"/>
            </a:solidFill>
            <a:round/>
          </a:ln>
        </p:spPr>
        <p:txBody>
          <a:bodyPr wrap="square">
            <a:spAutoFit/>
          </a:bodyPr>
          <a:lstStyle/>
          <a:p>
            <a:r>
              <a:rPr lang="zh-CN" altLang="en-US" sz="2800" dirty="0">
                <a:latin typeface="华文新魏" panose="02010800040101010101" pitchFamily="2" charset="-122"/>
                <a:ea typeface="华文新魏" panose="02010800040101010101" pitchFamily="2" charset="-122"/>
              </a:rPr>
              <a:t>第二十二条 </a:t>
            </a:r>
            <a:r>
              <a:rPr lang="zh-CN" altLang="en-US" sz="28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潜在投标人或者其他利害关系人</a:t>
            </a:r>
            <a:r>
              <a:rPr lang="zh-CN" altLang="en-US" sz="2800" dirty="0">
                <a:latin typeface="华文新魏" panose="02010800040101010101" pitchFamily="2" charset="-122"/>
                <a:ea typeface="华文新魏" panose="02010800040101010101" pitchFamily="2" charset="-122"/>
              </a:rPr>
              <a:t>对资格预审文件有</a:t>
            </a:r>
            <a:r>
              <a:rPr lang="zh-CN" altLang="en-US" sz="28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异议</a:t>
            </a:r>
            <a:r>
              <a:rPr lang="zh-CN" altLang="en-US" sz="2800" dirty="0">
                <a:latin typeface="华文新魏" panose="02010800040101010101" pitchFamily="2" charset="-122"/>
                <a:ea typeface="华文新魏" panose="02010800040101010101" pitchFamily="2" charset="-122"/>
              </a:rPr>
              <a:t>的，应当在提交资格预审申请文件截止时间</a:t>
            </a:r>
            <a:r>
              <a:rPr lang="en-US" altLang="zh-CN" sz="2800" dirty="0">
                <a:latin typeface="华文新魏" panose="02010800040101010101" pitchFamily="2" charset="-122"/>
                <a:ea typeface="华文新魏" panose="02010800040101010101" pitchFamily="2" charset="-122"/>
              </a:rPr>
              <a:t>2</a:t>
            </a:r>
            <a:r>
              <a:rPr lang="zh-CN" altLang="en-US" sz="2800" dirty="0">
                <a:latin typeface="华文新魏" panose="02010800040101010101" pitchFamily="2" charset="-122"/>
                <a:ea typeface="华文新魏" panose="02010800040101010101" pitchFamily="2" charset="-122"/>
              </a:rPr>
              <a:t>日前提出；对招标文件有异议的，应当在投标截止时间</a:t>
            </a:r>
            <a:r>
              <a:rPr lang="en-US" altLang="zh-CN" sz="2800" dirty="0">
                <a:latin typeface="华文新魏" panose="02010800040101010101" pitchFamily="2" charset="-122"/>
                <a:ea typeface="华文新魏" panose="02010800040101010101" pitchFamily="2" charset="-122"/>
              </a:rPr>
              <a:t>10</a:t>
            </a:r>
            <a:r>
              <a:rPr lang="zh-CN" altLang="en-US" sz="2800" dirty="0">
                <a:latin typeface="华文新魏" panose="02010800040101010101" pitchFamily="2" charset="-122"/>
                <a:ea typeface="华文新魏" panose="02010800040101010101" pitchFamily="2" charset="-122"/>
              </a:rPr>
              <a:t>日前提出。招标人应当自收到异议之日起</a:t>
            </a:r>
            <a:r>
              <a:rPr lang="en-US" altLang="zh-CN" sz="2800" dirty="0">
                <a:latin typeface="华文新魏" panose="02010800040101010101" pitchFamily="2" charset="-122"/>
                <a:ea typeface="华文新魏" panose="02010800040101010101" pitchFamily="2" charset="-122"/>
              </a:rPr>
              <a:t>3</a:t>
            </a:r>
            <a:r>
              <a:rPr lang="zh-CN" altLang="en-US" sz="2800" dirty="0">
                <a:latin typeface="华文新魏" panose="02010800040101010101" pitchFamily="2" charset="-122"/>
                <a:ea typeface="华文新魏" panose="02010800040101010101" pitchFamily="2" charset="-122"/>
              </a:rPr>
              <a:t>日内作出答复；作出答复前，应当暂停招标投标活动。</a:t>
            </a:r>
            <a:endParaRPr lang="zh-CN" altLang="en-US" sz="4400" dirty="0">
              <a:latin typeface="华文新魏" panose="02010800040101010101" pitchFamily="2" charset="-122"/>
              <a:ea typeface="华文新魏" panose="02010800040101010101" pitchFamily="2" charset="-122"/>
            </a:endParaRPr>
          </a:p>
        </p:txBody>
      </p:sp>
      <p:sp>
        <p:nvSpPr>
          <p:cNvPr id="3" name="矩形 2">
            <a:extLst>
              <a:ext uri="{FF2B5EF4-FFF2-40B4-BE49-F238E27FC236}">
                <a16:creationId xmlns:a16="http://schemas.microsoft.com/office/drawing/2014/main" id="{BCE1A0DA-5624-454F-8F77-958C8CFB5187}"/>
              </a:ext>
            </a:extLst>
          </p:cNvPr>
          <p:cNvSpPr/>
          <p:nvPr/>
        </p:nvSpPr>
        <p:spPr>
          <a:xfrm>
            <a:off x="7942916" y="3566310"/>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Rectangle 1436">
            <a:extLst>
              <a:ext uri="{FF2B5EF4-FFF2-40B4-BE49-F238E27FC236}">
                <a16:creationId xmlns:a16="http://schemas.microsoft.com/office/drawing/2014/main" id="{75D68B09-3424-48F2-B888-B351FFDD2419}"/>
              </a:ext>
            </a:extLst>
          </p:cNvPr>
          <p:cNvSpPr>
            <a:spLocks noChangeArrowheads="1"/>
          </p:cNvSpPr>
          <p:nvPr/>
        </p:nvSpPr>
        <p:spPr bwMode="auto">
          <a:xfrm>
            <a:off x="984913" y="4754758"/>
            <a:ext cx="98946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异议？质疑？两者有何区别？</a:t>
            </a:r>
          </a:p>
        </p:txBody>
      </p:sp>
      <p:sp>
        <p:nvSpPr>
          <p:cNvPr id="5" name="Rectangle 1436">
            <a:extLst>
              <a:ext uri="{FF2B5EF4-FFF2-40B4-BE49-F238E27FC236}">
                <a16:creationId xmlns:a16="http://schemas.microsoft.com/office/drawing/2014/main" id="{B1DE9DEB-A11A-4F2E-A5BC-D42340A7A70E}"/>
              </a:ext>
            </a:extLst>
          </p:cNvPr>
          <p:cNvSpPr>
            <a:spLocks noChangeArrowheads="1"/>
          </p:cNvSpPr>
          <p:nvPr/>
        </p:nvSpPr>
        <p:spPr bwMode="auto">
          <a:xfrm>
            <a:off x="984912" y="5443746"/>
            <a:ext cx="98946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潜在投标人？其他利害关系人？</a:t>
            </a:r>
          </a:p>
        </p:txBody>
      </p:sp>
    </p:spTree>
    <p:extLst>
      <p:ext uri="{BB962C8B-B14F-4D97-AF65-F5344CB8AC3E}">
        <p14:creationId xmlns:p14="http://schemas.microsoft.com/office/powerpoint/2010/main" val="167128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379DFFA-11F5-475A-B3D9-C169997934F6}"/>
              </a:ext>
            </a:extLst>
          </p:cNvPr>
          <p:cNvSpPr/>
          <p:nvPr/>
        </p:nvSpPr>
        <p:spPr>
          <a:xfrm>
            <a:off x="843915" y="1491979"/>
            <a:ext cx="10504170" cy="954107"/>
          </a:xfrm>
          <a:prstGeom prst="rect">
            <a:avLst/>
          </a:prstGeom>
          <a:noFill/>
          <a:ln>
            <a:solidFill>
              <a:schemeClr val="accent1"/>
            </a:solidFill>
            <a:round/>
          </a:ln>
        </p:spPr>
        <p:txBody>
          <a:bodyPr wrap="square">
            <a:spAutoFit/>
          </a:bodyPr>
          <a:lstStyle/>
          <a:p>
            <a:r>
              <a:rPr lang="zh-CN" altLang="en-US" sz="2800" dirty="0">
                <a:latin typeface="华文新魏" panose="02010800040101010101" pitchFamily="2" charset="-122"/>
                <a:ea typeface="华文新魏" panose="02010800040101010101" pitchFamily="2" charset="-122"/>
              </a:rPr>
              <a:t>第二十五条 招标人应当在招标文件中载明</a:t>
            </a:r>
            <a:r>
              <a:rPr lang="zh-CN" altLang="en-US" sz="28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投标有效期</a:t>
            </a:r>
            <a:r>
              <a:rPr lang="zh-CN" altLang="en-US" sz="2800" dirty="0">
                <a:latin typeface="华文新魏" panose="02010800040101010101" pitchFamily="2" charset="-122"/>
                <a:ea typeface="华文新魏" panose="02010800040101010101" pitchFamily="2" charset="-122"/>
              </a:rPr>
              <a:t>。投标有效期从提交投标文件的截止之日起算。</a:t>
            </a:r>
            <a:endParaRPr lang="zh-CN" altLang="en-US" sz="6000" dirty="0">
              <a:latin typeface="华文新魏" panose="02010800040101010101" pitchFamily="2" charset="-122"/>
              <a:ea typeface="华文新魏" panose="02010800040101010101" pitchFamily="2" charset="-122"/>
            </a:endParaRPr>
          </a:p>
        </p:txBody>
      </p:sp>
      <p:sp>
        <p:nvSpPr>
          <p:cNvPr id="3" name="矩形 2">
            <a:extLst>
              <a:ext uri="{FF2B5EF4-FFF2-40B4-BE49-F238E27FC236}">
                <a16:creationId xmlns:a16="http://schemas.microsoft.com/office/drawing/2014/main" id="{BCE1A0DA-5624-454F-8F77-958C8CFB5187}"/>
              </a:ext>
            </a:extLst>
          </p:cNvPr>
          <p:cNvSpPr/>
          <p:nvPr/>
        </p:nvSpPr>
        <p:spPr>
          <a:xfrm>
            <a:off x="7942916" y="3566310"/>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Rectangle 1436">
            <a:extLst>
              <a:ext uri="{FF2B5EF4-FFF2-40B4-BE49-F238E27FC236}">
                <a16:creationId xmlns:a16="http://schemas.microsoft.com/office/drawing/2014/main" id="{75D68B09-3424-48F2-B888-B351FFDD2419}"/>
              </a:ext>
            </a:extLst>
          </p:cNvPr>
          <p:cNvSpPr>
            <a:spLocks noChangeArrowheads="1"/>
          </p:cNvSpPr>
          <p:nvPr/>
        </p:nvSpPr>
        <p:spPr bwMode="auto">
          <a:xfrm>
            <a:off x="1148686" y="4717312"/>
            <a:ext cx="98946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什么是投标有效期？</a:t>
            </a:r>
          </a:p>
        </p:txBody>
      </p:sp>
      <p:sp>
        <p:nvSpPr>
          <p:cNvPr id="5" name="矩形 4">
            <a:extLst>
              <a:ext uri="{FF2B5EF4-FFF2-40B4-BE49-F238E27FC236}">
                <a16:creationId xmlns:a16="http://schemas.microsoft.com/office/drawing/2014/main" id="{3B4AA1A4-B773-44DE-8FD1-5B0A0E368CCE}"/>
              </a:ext>
            </a:extLst>
          </p:cNvPr>
          <p:cNvSpPr/>
          <p:nvPr/>
        </p:nvSpPr>
        <p:spPr>
          <a:xfrm>
            <a:off x="1143822" y="5375871"/>
            <a:ext cx="9894627" cy="1200329"/>
          </a:xfrm>
          <a:prstGeom prst="rect">
            <a:avLst/>
          </a:prstGeom>
        </p:spPr>
        <p:txBody>
          <a:bodyPr wrap="square">
            <a:spAutoFit/>
          </a:bodyPr>
          <a:lstStyle/>
          <a:p>
            <a:r>
              <a:rPr lang="zh-CN" altLang="en-US" sz="2400" dirty="0">
                <a:solidFill>
                  <a:srgbClr val="333333"/>
                </a:solidFill>
                <a:latin typeface="华文新魏" panose="02010800040101010101" pitchFamily="2" charset="-122"/>
                <a:ea typeface="华文新魏" panose="02010800040101010101" pitchFamily="2" charset="-122"/>
              </a:rPr>
              <a:t>投标有效期是指为保证招标人有足够的时间在开标后完成评标、定标、合同签订等工作而要求投标人提交的投标文件在一定时间内保持有效的期限。</a:t>
            </a:r>
            <a:endParaRPr lang="zh-CN" altLang="en-US"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05928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379DFFA-11F5-475A-B3D9-C169997934F6}"/>
              </a:ext>
            </a:extLst>
          </p:cNvPr>
          <p:cNvSpPr/>
          <p:nvPr/>
        </p:nvSpPr>
        <p:spPr>
          <a:xfrm>
            <a:off x="843915" y="1491979"/>
            <a:ext cx="10504170" cy="1938992"/>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第二十六条 招标人在招标文件中</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要求</a:t>
            </a:r>
            <a:r>
              <a:rPr lang="zh-CN" altLang="en-US" sz="2400" dirty="0">
                <a:latin typeface="华文新魏" panose="02010800040101010101" pitchFamily="2" charset="-122"/>
                <a:ea typeface="华文新魏" panose="02010800040101010101" pitchFamily="2" charset="-122"/>
              </a:rPr>
              <a:t>投标人提交</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投标保证金</a:t>
            </a:r>
            <a:r>
              <a:rPr lang="zh-CN" altLang="en-US" sz="2400" dirty="0">
                <a:latin typeface="华文新魏" panose="02010800040101010101" pitchFamily="2" charset="-122"/>
                <a:ea typeface="华文新魏" panose="02010800040101010101" pitchFamily="2" charset="-122"/>
              </a:rPr>
              <a:t>的，投标保证金不得超过招标项目估算价的</a:t>
            </a:r>
            <a:r>
              <a:rPr lang="en-US" altLang="zh-CN" sz="2400" dirty="0">
                <a:latin typeface="华文新魏" panose="02010800040101010101" pitchFamily="2" charset="-122"/>
                <a:ea typeface="华文新魏" panose="02010800040101010101" pitchFamily="2" charset="-122"/>
              </a:rPr>
              <a:t>2%</a:t>
            </a:r>
            <a:r>
              <a:rPr lang="zh-CN" altLang="en-US" sz="2400" dirty="0">
                <a:latin typeface="华文新魏" panose="02010800040101010101" pitchFamily="2" charset="-122"/>
                <a:ea typeface="华文新魏" panose="02010800040101010101" pitchFamily="2" charset="-122"/>
              </a:rPr>
              <a:t>。投标保证金有效期应当与投标有效期一致。</a:t>
            </a:r>
          </a:p>
          <a:p>
            <a:r>
              <a:rPr lang="zh-CN" altLang="en-US" sz="2400" dirty="0">
                <a:latin typeface="华文新魏" panose="02010800040101010101" pitchFamily="2" charset="-122"/>
                <a:ea typeface="华文新魏" panose="02010800040101010101" pitchFamily="2" charset="-122"/>
              </a:rPr>
              <a:t>依法必须进行招标的项目的境内投标单位，以现金或者支票形式提交的投标保证金应当从其</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基本账户</a:t>
            </a:r>
            <a:r>
              <a:rPr lang="zh-CN" altLang="en-US" sz="2400" dirty="0">
                <a:latin typeface="华文新魏" panose="02010800040101010101" pitchFamily="2" charset="-122"/>
                <a:ea typeface="华文新魏" panose="02010800040101010101" pitchFamily="2" charset="-122"/>
              </a:rPr>
              <a:t>转出。</a:t>
            </a:r>
          </a:p>
          <a:p>
            <a:r>
              <a:rPr lang="zh-CN" altLang="en-US" sz="2400" dirty="0">
                <a:latin typeface="华文新魏" panose="02010800040101010101" pitchFamily="2" charset="-122"/>
                <a:ea typeface="华文新魏" panose="02010800040101010101" pitchFamily="2" charset="-122"/>
              </a:rPr>
              <a:t>招标人</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不得挪用</a:t>
            </a:r>
            <a:r>
              <a:rPr lang="zh-CN" altLang="en-US" sz="2400" dirty="0">
                <a:latin typeface="华文新魏" panose="02010800040101010101" pitchFamily="2" charset="-122"/>
                <a:ea typeface="华文新魏" panose="02010800040101010101" pitchFamily="2" charset="-122"/>
              </a:rPr>
              <a:t>投标保证金。</a:t>
            </a:r>
          </a:p>
        </p:txBody>
      </p:sp>
      <p:sp>
        <p:nvSpPr>
          <p:cNvPr id="3" name="矩形 2">
            <a:extLst>
              <a:ext uri="{FF2B5EF4-FFF2-40B4-BE49-F238E27FC236}">
                <a16:creationId xmlns:a16="http://schemas.microsoft.com/office/drawing/2014/main" id="{BCE1A0DA-5624-454F-8F77-958C8CFB5187}"/>
              </a:ext>
            </a:extLst>
          </p:cNvPr>
          <p:cNvSpPr/>
          <p:nvPr/>
        </p:nvSpPr>
        <p:spPr>
          <a:xfrm>
            <a:off x="7983859" y="3743084"/>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Rectangle 1436">
            <a:extLst>
              <a:ext uri="{FF2B5EF4-FFF2-40B4-BE49-F238E27FC236}">
                <a16:creationId xmlns:a16="http://schemas.microsoft.com/office/drawing/2014/main" id="{75D68B09-3424-48F2-B888-B351FFDD2419}"/>
              </a:ext>
            </a:extLst>
          </p:cNvPr>
          <p:cNvSpPr>
            <a:spLocks noChangeArrowheads="1"/>
          </p:cNvSpPr>
          <p:nvPr/>
        </p:nvSpPr>
        <p:spPr bwMode="auto">
          <a:xfrm>
            <a:off x="1148686" y="4935134"/>
            <a:ext cx="989462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投标保证金</a:t>
            </a:r>
            <a:endParaRPr lang="en-US" altLang="zh-CN" sz="2800" b="1" dirty="0">
              <a:solidFill>
                <a:srgbClr val="C00000"/>
              </a:solidFill>
              <a:latin typeface="华文新魏" panose="02010800040101010101" pitchFamily="2" charset="-122"/>
              <a:ea typeface="华文新魏" panose="02010800040101010101" pitchFamily="2" charset="-122"/>
              <a:cs typeface="Arial" pitchFamily="34" charset="0"/>
            </a:endParaRPr>
          </a:p>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基本账户</a:t>
            </a:r>
          </a:p>
        </p:txBody>
      </p:sp>
    </p:spTree>
    <p:extLst>
      <p:ext uri="{BB962C8B-B14F-4D97-AF65-F5344CB8AC3E}">
        <p14:creationId xmlns:p14="http://schemas.microsoft.com/office/powerpoint/2010/main" val="239372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36">
            <a:extLst>
              <a:ext uri="{FF2B5EF4-FFF2-40B4-BE49-F238E27FC236}">
                <a16:creationId xmlns:a16="http://schemas.microsoft.com/office/drawing/2014/main" id="{F0E42AFA-BE53-4F8B-8B05-60EBC9F6B874}"/>
              </a:ext>
            </a:extLst>
          </p:cNvPr>
          <p:cNvSpPr>
            <a:spLocks noChangeArrowheads="1"/>
          </p:cNvSpPr>
          <p:nvPr/>
        </p:nvSpPr>
        <p:spPr bwMode="auto">
          <a:xfrm>
            <a:off x="1278340" y="1291861"/>
            <a:ext cx="100356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3600" dirty="0">
                <a:latin typeface="华文新魏" panose="02010800040101010101" pitchFamily="2" charset="-122"/>
                <a:ea typeface="华文新魏" panose="02010800040101010101" pitchFamily="2" charset="-122"/>
                <a:cs typeface="Arial" pitchFamily="34" charset="0"/>
              </a:rPr>
              <a:t>投标保证金：是指投标人按照招标文件的要求向招标人出具的，以一定金额表示的投标责任担保</a:t>
            </a:r>
          </a:p>
        </p:txBody>
      </p:sp>
      <p:sp>
        <p:nvSpPr>
          <p:cNvPr id="4" name="Rectangle 1436">
            <a:extLst>
              <a:ext uri="{FF2B5EF4-FFF2-40B4-BE49-F238E27FC236}">
                <a16:creationId xmlns:a16="http://schemas.microsoft.com/office/drawing/2014/main" id="{4A279E9F-6853-4B0E-B7DC-51F7E8BE3617}"/>
              </a:ext>
            </a:extLst>
          </p:cNvPr>
          <p:cNvSpPr>
            <a:spLocks noChangeArrowheads="1"/>
          </p:cNvSpPr>
          <p:nvPr/>
        </p:nvSpPr>
        <p:spPr bwMode="auto">
          <a:xfrm>
            <a:off x="1419367" y="3429000"/>
            <a:ext cx="98946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投标保证金形式：现金、汇票、支票、保函等</a:t>
            </a:r>
            <a:endParaRPr lang="en-US" altLang="zh-CN" sz="28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
        <p:nvSpPr>
          <p:cNvPr id="5" name="Rectangle 1436">
            <a:extLst>
              <a:ext uri="{FF2B5EF4-FFF2-40B4-BE49-F238E27FC236}">
                <a16:creationId xmlns:a16="http://schemas.microsoft.com/office/drawing/2014/main" id="{7FB665D7-94A0-4321-A87F-66B1D0DCD139}"/>
              </a:ext>
            </a:extLst>
          </p:cNvPr>
          <p:cNvSpPr>
            <a:spLocks noChangeArrowheads="1"/>
          </p:cNvSpPr>
          <p:nvPr/>
        </p:nvSpPr>
        <p:spPr bwMode="auto">
          <a:xfrm>
            <a:off x="1419367" y="4673586"/>
            <a:ext cx="989462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投标保证金不是法定，是约定！可以要求提供，也可以不要求提供</a:t>
            </a:r>
            <a:endParaRPr lang="en-US" altLang="zh-CN" sz="28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170304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36">
            <a:extLst>
              <a:ext uri="{FF2B5EF4-FFF2-40B4-BE49-F238E27FC236}">
                <a16:creationId xmlns:a16="http://schemas.microsoft.com/office/drawing/2014/main" id="{A0644CB8-3A2C-4652-9B83-051D9ED7045B}"/>
              </a:ext>
            </a:extLst>
          </p:cNvPr>
          <p:cNvSpPr>
            <a:spLocks noChangeArrowheads="1"/>
          </p:cNvSpPr>
          <p:nvPr/>
        </p:nvSpPr>
        <p:spPr bwMode="auto">
          <a:xfrm>
            <a:off x="2022142" y="1389753"/>
            <a:ext cx="87732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4800" b="1" dirty="0">
                <a:latin typeface="华文新魏" panose="02010800040101010101" pitchFamily="2" charset="-122"/>
                <a:ea typeface="华文新魏" panose="02010800040101010101" pitchFamily="2" charset="-122"/>
                <a:cs typeface="Arial" pitchFamily="34" charset="0"/>
              </a:rPr>
              <a:t>法定：</a:t>
            </a:r>
            <a:r>
              <a:rPr lang="zh-CN" altLang="en-US" sz="4800" dirty="0">
                <a:latin typeface="华文新魏" panose="02010800040101010101" pitchFamily="2" charset="-122"/>
                <a:ea typeface="华文新魏" panose="02010800040101010101" pitchFamily="2" charset="-122"/>
                <a:cs typeface="Arial" pitchFamily="34" charset="0"/>
              </a:rPr>
              <a:t>法律法规的强制规定</a:t>
            </a:r>
          </a:p>
        </p:txBody>
      </p:sp>
      <p:sp>
        <p:nvSpPr>
          <p:cNvPr id="3" name="Rectangle 1436">
            <a:extLst>
              <a:ext uri="{FF2B5EF4-FFF2-40B4-BE49-F238E27FC236}">
                <a16:creationId xmlns:a16="http://schemas.microsoft.com/office/drawing/2014/main" id="{362CC968-EF2F-4553-AF24-0669D3DFCAD6}"/>
              </a:ext>
            </a:extLst>
          </p:cNvPr>
          <p:cNvSpPr>
            <a:spLocks noChangeArrowheads="1"/>
          </p:cNvSpPr>
          <p:nvPr/>
        </p:nvSpPr>
        <p:spPr bwMode="auto">
          <a:xfrm>
            <a:off x="2022142" y="2770453"/>
            <a:ext cx="84866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4800" b="1" dirty="0">
                <a:latin typeface="华文新魏" panose="02010800040101010101" pitchFamily="2" charset="-122"/>
                <a:ea typeface="华文新魏" panose="02010800040101010101" pitchFamily="2" charset="-122"/>
                <a:cs typeface="Arial" pitchFamily="34" charset="0"/>
              </a:rPr>
              <a:t>约定：</a:t>
            </a:r>
            <a:r>
              <a:rPr lang="zh-CN" altLang="en-US" sz="4800" dirty="0">
                <a:latin typeface="华文新魏" panose="02010800040101010101" pitchFamily="2" charset="-122"/>
                <a:ea typeface="华文新魏" panose="02010800040101010101" pitchFamily="2" charset="-122"/>
                <a:cs typeface="Arial" pitchFamily="34" charset="0"/>
              </a:rPr>
              <a:t>法律法规没有强制规定，但在招标文件中做出了规定</a:t>
            </a:r>
          </a:p>
        </p:txBody>
      </p:sp>
      <p:sp>
        <p:nvSpPr>
          <p:cNvPr id="4" name="Rectangle 1436">
            <a:extLst>
              <a:ext uri="{FF2B5EF4-FFF2-40B4-BE49-F238E27FC236}">
                <a16:creationId xmlns:a16="http://schemas.microsoft.com/office/drawing/2014/main" id="{F41ADC7F-29EB-4E30-8939-7FFF7A70BBDC}"/>
              </a:ext>
            </a:extLst>
          </p:cNvPr>
          <p:cNvSpPr>
            <a:spLocks noChangeArrowheads="1"/>
          </p:cNvSpPr>
          <p:nvPr/>
        </p:nvSpPr>
        <p:spPr bwMode="auto">
          <a:xfrm>
            <a:off x="1868951" y="5340391"/>
            <a:ext cx="989462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比如：约定投标保证金的形式和金额</a:t>
            </a:r>
            <a:endParaRPr lang="en-US" altLang="zh-CN" sz="2800" b="1" dirty="0">
              <a:solidFill>
                <a:srgbClr val="C00000"/>
              </a:solidFill>
              <a:latin typeface="华文新魏" panose="02010800040101010101" pitchFamily="2" charset="-122"/>
              <a:ea typeface="华文新魏" panose="02010800040101010101" pitchFamily="2" charset="-122"/>
              <a:cs typeface="Arial" pitchFamily="34" charset="0"/>
            </a:endParaRPr>
          </a:p>
          <a:p>
            <a:pPr fontAlgn="base">
              <a:spcBef>
                <a:spcPct val="0"/>
              </a:spcBef>
              <a:spcAft>
                <a:spcPct val="0"/>
              </a:spcAft>
            </a:pPr>
            <a:r>
              <a:rPr lang="en-US" altLang="zh-CN" sz="2800" b="1" dirty="0">
                <a:solidFill>
                  <a:srgbClr val="C00000"/>
                </a:solidFill>
                <a:latin typeface="华文新魏" panose="02010800040101010101" pitchFamily="2" charset="-122"/>
                <a:ea typeface="华文新魏" panose="02010800040101010101" pitchFamily="2" charset="-122"/>
                <a:cs typeface="Arial" pitchFamily="34" charset="0"/>
              </a:rPr>
              <a:t>            </a:t>
            </a: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约定投标人代表必须参加开标仪式</a:t>
            </a:r>
            <a:endParaRPr lang="en-US" altLang="zh-CN" sz="28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190733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F1A4CDC-AD69-44D8-8F2D-07046888554F}"/>
              </a:ext>
            </a:extLst>
          </p:cNvPr>
          <p:cNvSpPr/>
          <p:nvPr/>
        </p:nvSpPr>
        <p:spPr>
          <a:xfrm>
            <a:off x="8107534" y="4050745"/>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8" name="矩形 7">
            <a:extLst>
              <a:ext uri="{FF2B5EF4-FFF2-40B4-BE49-F238E27FC236}">
                <a16:creationId xmlns:a16="http://schemas.microsoft.com/office/drawing/2014/main" id="{65D9B6CE-8E85-419F-962D-BD3616AF14EC}"/>
              </a:ext>
            </a:extLst>
          </p:cNvPr>
          <p:cNvSpPr/>
          <p:nvPr/>
        </p:nvSpPr>
        <p:spPr>
          <a:xfrm>
            <a:off x="796796" y="1064993"/>
            <a:ext cx="10598407" cy="2677656"/>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第三十条 对技术复杂或者无法精确拟定技术规格的项目，招标人可以分两阶段进行招标。</a:t>
            </a:r>
          </a:p>
          <a:p>
            <a:r>
              <a:rPr lang="zh-CN" altLang="en-US" sz="2400" dirty="0">
                <a:latin typeface="华文新魏" panose="02010800040101010101" pitchFamily="2" charset="-122"/>
                <a:ea typeface="华文新魏" panose="02010800040101010101" pitchFamily="2" charset="-122"/>
              </a:rPr>
              <a:t>第一阶段，投标人按照招标公告或者投标邀请书的要求提交不带报价的技术建议，招标人根据投标人提交的技术建议确定技术标准和要求，编制招标文件。</a:t>
            </a:r>
          </a:p>
          <a:p>
            <a:r>
              <a:rPr lang="zh-CN" altLang="en-US" sz="2400" dirty="0">
                <a:latin typeface="华文新魏" panose="02010800040101010101" pitchFamily="2" charset="-122"/>
                <a:ea typeface="华文新魏" panose="02010800040101010101" pitchFamily="2" charset="-122"/>
              </a:rPr>
              <a:t>第二阶段，招标人向在第一阶段提交技术建议的投标人提供招标文件，投标人按照招标文件的要求提交包括最终技术方案和投标报价的投标文件。</a:t>
            </a:r>
          </a:p>
          <a:p>
            <a:r>
              <a:rPr lang="zh-CN" altLang="en-US" sz="2400" dirty="0">
                <a:latin typeface="华文新魏" panose="02010800040101010101" pitchFamily="2" charset="-122"/>
                <a:ea typeface="华文新魏" panose="02010800040101010101" pitchFamily="2" charset="-122"/>
              </a:rPr>
              <a:t>招标人要求投标人提交投标保证金的，应当在第二阶段提出。</a:t>
            </a:r>
          </a:p>
        </p:txBody>
      </p:sp>
      <p:sp>
        <p:nvSpPr>
          <p:cNvPr id="5" name="Rectangle 1436">
            <a:extLst>
              <a:ext uri="{FF2B5EF4-FFF2-40B4-BE49-F238E27FC236}">
                <a16:creationId xmlns:a16="http://schemas.microsoft.com/office/drawing/2014/main" id="{16B83325-1F34-46BA-B0C2-FBE813ADE3D7}"/>
              </a:ext>
            </a:extLst>
          </p:cNvPr>
          <p:cNvSpPr>
            <a:spLocks noChangeArrowheads="1"/>
          </p:cNvSpPr>
          <p:nvPr/>
        </p:nvSpPr>
        <p:spPr bwMode="auto">
          <a:xfrm>
            <a:off x="1600170" y="5374106"/>
            <a:ext cx="95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3200" b="1" dirty="0">
                <a:solidFill>
                  <a:srgbClr val="C00000"/>
                </a:solidFill>
                <a:latin typeface="华文新魏" panose="02010800040101010101" pitchFamily="2" charset="-122"/>
                <a:ea typeface="华文新魏" panose="02010800040101010101" pitchFamily="2" charset="-122"/>
                <a:cs typeface="Arial" pitchFamily="34" charset="0"/>
              </a:rPr>
              <a:t>应用的很少，只适用技术标准和条件难以确认的项目</a:t>
            </a:r>
            <a:endParaRPr lang="en-US" sz="32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90130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92385A6-027E-491E-B73C-E3911421B6C0}"/>
              </a:ext>
            </a:extLst>
          </p:cNvPr>
          <p:cNvSpPr/>
          <p:nvPr/>
        </p:nvSpPr>
        <p:spPr>
          <a:xfrm>
            <a:off x="843915" y="1532923"/>
            <a:ext cx="10504170" cy="3600986"/>
          </a:xfrm>
          <a:prstGeom prst="rect">
            <a:avLst/>
          </a:prstGeom>
          <a:noFill/>
          <a:ln>
            <a:solidFill>
              <a:schemeClr val="accent1"/>
            </a:solidFill>
            <a:round/>
          </a:ln>
        </p:spPr>
        <p:txBody>
          <a:bodyPr wrap="square">
            <a:spAutoFit/>
          </a:bodyPr>
          <a:lstStyle/>
          <a:p>
            <a:r>
              <a:rPr lang="zh-CN" altLang="en-US" sz="2000" dirty="0">
                <a:latin typeface="华文新魏" panose="02010800040101010101" pitchFamily="2" charset="-122"/>
                <a:ea typeface="华文新魏" panose="02010800040101010101" pitchFamily="2" charset="-122"/>
              </a:rPr>
              <a:t>第三十二条 招标人不得以不合理的条件限制、排斥潜在投标人或者投标人。</a:t>
            </a:r>
          </a:p>
          <a:p>
            <a:r>
              <a:rPr lang="zh-CN" altLang="en-US" sz="2000" dirty="0">
                <a:latin typeface="华文新魏" panose="02010800040101010101" pitchFamily="2" charset="-122"/>
                <a:ea typeface="华文新魏" panose="02010800040101010101" pitchFamily="2" charset="-122"/>
              </a:rPr>
              <a:t>招标人有下列行为之一的，属于以不合理条件限制、排斥潜在投标人或者投标人：</a:t>
            </a:r>
          </a:p>
          <a:p>
            <a:r>
              <a:rPr lang="zh-CN" altLang="en-US" sz="2000" dirty="0">
                <a:latin typeface="华文新魏" panose="02010800040101010101" pitchFamily="2" charset="-122"/>
                <a:ea typeface="华文新魏" panose="02010800040101010101" pitchFamily="2" charset="-122"/>
              </a:rPr>
              <a:t>（一）就同一招标项目向潜在投标人或者投标人提供有差别的项目信息；</a:t>
            </a:r>
          </a:p>
          <a:p>
            <a:r>
              <a:rPr lang="zh-CN" altLang="en-US" sz="2000" dirty="0">
                <a:latin typeface="华文新魏" panose="02010800040101010101" pitchFamily="2" charset="-122"/>
                <a:ea typeface="华文新魏" panose="02010800040101010101" pitchFamily="2" charset="-122"/>
              </a:rPr>
              <a:t>（二）设定的资格、技术、商务条件与招标项目的具体特点和实际需要不相适应或者与合同履行无关；</a:t>
            </a:r>
          </a:p>
          <a:p>
            <a:r>
              <a:rPr lang="zh-CN" altLang="en-US" sz="2000" dirty="0">
                <a:latin typeface="华文新魏" panose="02010800040101010101" pitchFamily="2" charset="-122"/>
                <a:ea typeface="华文新魏" panose="02010800040101010101" pitchFamily="2" charset="-122"/>
              </a:rPr>
              <a:t>（三）依法必须进行招标的项目以</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特定行政区域或者特定行业的业绩、奖项作为加分条件或者中标条件；</a:t>
            </a:r>
          </a:p>
          <a:p>
            <a:r>
              <a:rPr lang="zh-CN" altLang="en-US" sz="2000" dirty="0">
                <a:latin typeface="华文新魏" panose="02010800040101010101" pitchFamily="2" charset="-122"/>
                <a:ea typeface="华文新魏" panose="02010800040101010101" pitchFamily="2" charset="-122"/>
              </a:rPr>
              <a:t>（四）对潜在投标人或者投标人采取不同的资格审查或者评标标准；</a:t>
            </a:r>
          </a:p>
          <a:p>
            <a:r>
              <a:rPr lang="zh-CN" altLang="en-US" sz="2000" dirty="0">
                <a:latin typeface="华文新魏" panose="02010800040101010101" pitchFamily="2" charset="-122"/>
                <a:ea typeface="华文新魏" panose="02010800040101010101" pitchFamily="2" charset="-122"/>
              </a:rPr>
              <a:t>（五）限定或者指定特定的</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专利、商标、品牌、原产地</a:t>
            </a:r>
            <a:r>
              <a:rPr lang="zh-CN" altLang="en-US" sz="2000" dirty="0">
                <a:latin typeface="华文新魏" panose="02010800040101010101" pitchFamily="2" charset="-122"/>
                <a:ea typeface="华文新魏" panose="02010800040101010101" pitchFamily="2" charset="-122"/>
              </a:rPr>
              <a:t>或者供应商；</a:t>
            </a:r>
          </a:p>
          <a:p>
            <a:r>
              <a:rPr lang="zh-CN" altLang="en-US" sz="2000" dirty="0">
                <a:latin typeface="华文新魏" panose="02010800040101010101" pitchFamily="2" charset="-122"/>
                <a:ea typeface="华文新魏" panose="02010800040101010101" pitchFamily="2" charset="-122"/>
              </a:rPr>
              <a:t>（六）依法必须进行招标的项目非法限定潜在投标人或者投标人的所有制形式或者组织形式；</a:t>
            </a:r>
          </a:p>
          <a:p>
            <a:r>
              <a:rPr lang="zh-CN" altLang="en-US" sz="2000" dirty="0">
                <a:latin typeface="华文新魏" panose="02010800040101010101" pitchFamily="2" charset="-122"/>
                <a:ea typeface="华文新魏" panose="02010800040101010101" pitchFamily="2" charset="-122"/>
              </a:rPr>
              <a:t>（七）以其他不合理条件限制、排斥潜在投标人或者投标人。</a:t>
            </a:r>
          </a:p>
        </p:txBody>
      </p:sp>
      <p:sp>
        <p:nvSpPr>
          <p:cNvPr id="5" name="矩形 4">
            <a:extLst>
              <a:ext uri="{FF2B5EF4-FFF2-40B4-BE49-F238E27FC236}">
                <a16:creationId xmlns:a16="http://schemas.microsoft.com/office/drawing/2014/main" id="{29B04651-510E-41A5-BC24-57B734681731}"/>
              </a:ext>
            </a:extLst>
          </p:cNvPr>
          <p:cNvSpPr/>
          <p:nvPr/>
        </p:nvSpPr>
        <p:spPr>
          <a:xfrm>
            <a:off x="7911218" y="5563552"/>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7" name="标题 1">
            <a:extLst>
              <a:ext uri="{FF2B5EF4-FFF2-40B4-BE49-F238E27FC236}">
                <a16:creationId xmlns:a16="http://schemas.microsoft.com/office/drawing/2014/main" id="{BBB4B037-B8F2-432A-8F65-1AE0A4EEA9FC}"/>
              </a:ext>
            </a:extLst>
          </p:cNvPr>
          <p:cNvSpPr txBox="1">
            <a:spLocks/>
          </p:cNvSpPr>
          <p:nvPr/>
        </p:nvSpPr>
        <p:spPr>
          <a:xfrm>
            <a:off x="275506" y="0"/>
            <a:ext cx="3903273" cy="6577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800" dirty="0">
                <a:latin typeface="华文新魏" panose="02010800040101010101" pitchFamily="2" charset="-122"/>
                <a:ea typeface="华文新魏" panose="02010800040101010101" pitchFamily="2" charset="-122"/>
              </a:rPr>
              <a:t>歧视性、倾向性</a:t>
            </a:r>
          </a:p>
        </p:txBody>
      </p:sp>
    </p:spTree>
    <p:extLst>
      <p:ext uri="{BB962C8B-B14F-4D97-AF65-F5344CB8AC3E}">
        <p14:creationId xmlns:p14="http://schemas.microsoft.com/office/powerpoint/2010/main" val="6487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a:extLst>
              <a:ext uri="{FF2B5EF4-FFF2-40B4-BE49-F238E27FC236}">
                <a16:creationId xmlns:a16="http://schemas.microsoft.com/office/drawing/2014/main" id="{F764B364-4E8A-4CE3-9357-71581FEEEFF1}"/>
              </a:ext>
            </a:extLst>
          </p:cNvPr>
          <p:cNvSpPr txBox="1"/>
          <p:nvPr/>
        </p:nvSpPr>
        <p:spPr>
          <a:xfrm>
            <a:off x="1576755" y="1536174"/>
            <a:ext cx="9312810" cy="4154984"/>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1</a:t>
            </a:r>
            <a:r>
              <a:rPr lang="zh-CN" altLang="en-US" sz="2400" dirty="0">
                <a:latin typeface="华文新魏" panose="02010800040101010101" pitchFamily="2" charset="-122"/>
                <a:ea typeface="华文新魏" panose="02010800040101010101" pitchFamily="2" charset="-122"/>
              </a:rPr>
              <a:t>、同一项目提供有差别的项目信息（踏勘现场介绍不同情况，澄清或修改的内容没有告诉全部投标人）</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2</a:t>
            </a:r>
            <a:r>
              <a:rPr lang="zh-CN" altLang="en-US" sz="2400" dirty="0">
                <a:latin typeface="华文新魏" panose="02010800040101010101" pitchFamily="2" charset="-122"/>
                <a:ea typeface="华文新魏" panose="02010800040101010101" pitchFamily="2" charset="-122"/>
              </a:rPr>
              <a:t>、设定的资格、技术、商务条件与招标项目的特点和需求不适应（为某一投标人“量体裁衣”、“量身定做”）</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、以特定行政区域或特定行业的业绩和奖项作为加分条件或者中标条件（“鲁班奖”）</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4</a:t>
            </a:r>
            <a:r>
              <a:rPr lang="zh-CN" altLang="en-US" sz="2400" dirty="0">
                <a:latin typeface="华文新魏" panose="02010800040101010101" pitchFamily="2" charset="-122"/>
                <a:ea typeface="华文新魏" panose="02010800040101010101" pitchFamily="2" charset="-122"/>
              </a:rPr>
              <a:t>、对潜在投标人或者投标人采取不同的资格审查或者评标标准（对相同情形做不同判定）</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5</a:t>
            </a:r>
            <a:r>
              <a:rPr lang="zh-CN" altLang="en-US" sz="2400" dirty="0">
                <a:latin typeface="华文新魏" panose="02010800040101010101" pitchFamily="2" charset="-122"/>
                <a:ea typeface="华文新魏" panose="02010800040101010101" pitchFamily="2" charset="-122"/>
              </a:rPr>
              <a:t>、限定品牌、指定专利、原产地或供应商（某技术功能只有一家具备、限定品牌要加上“相当于”、指定下级供应商）</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6</a:t>
            </a:r>
            <a:r>
              <a:rPr lang="zh-CN" altLang="en-US" sz="2400" dirty="0">
                <a:latin typeface="华文新魏" panose="02010800040101010101" pitchFamily="2" charset="-122"/>
                <a:ea typeface="华文新魏" panose="02010800040101010101" pitchFamily="2" charset="-122"/>
              </a:rPr>
              <a:t>、限定投标人的所有制形式或组织形式</a:t>
            </a:r>
            <a:endParaRPr lang="en-US" altLang="zh-CN" sz="2400" dirty="0">
              <a:latin typeface="华文新魏" panose="02010800040101010101" pitchFamily="2" charset="-122"/>
              <a:ea typeface="华文新魏" panose="02010800040101010101" pitchFamily="2" charset="-122"/>
            </a:endParaRPr>
          </a:p>
        </p:txBody>
      </p:sp>
      <p:sp>
        <p:nvSpPr>
          <p:cNvPr id="5" name="标题 1">
            <a:extLst>
              <a:ext uri="{FF2B5EF4-FFF2-40B4-BE49-F238E27FC236}">
                <a16:creationId xmlns:a16="http://schemas.microsoft.com/office/drawing/2014/main" id="{D19A9D68-2D85-465D-961C-2B32AE0C0F2F}"/>
              </a:ext>
            </a:extLst>
          </p:cNvPr>
          <p:cNvSpPr txBox="1">
            <a:spLocks/>
          </p:cNvSpPr>
          <p:nvPr/>
        </p:nvSpPr>
        <p:spPr>
          <a:xfrm>
            <a:off x="231963" y="260875"/>
            <a:ext cx="3903273" cy="6577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400" dirty="0">
                <a:latin typeface="华文新魏" panose="02010800040101010101" pitchFamily="2" charset="-122"/>
                <a:ea typeface="华文新魏" panose="02010800040101010101" pitchFamily="2" charset="-122"/>
              </a:rPr>
              <a:t>招标过程中常见不合理条件</a:t>
            </a:r>
          </a:p>
        </p:txBody>
      </p:sp>
    </p:spTree>
    <p:extLst>
      <p:ext uri="{BB962C8B-B14F-4D97-AF65-F5344CB8AC3E}">
        <p14:creationId xmlns:p14="http://schemas.microsoft.com/office/powerpoint/2010/main" val="301920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a:extLst>
              <a:ext uri="{FF2B5EF4-FFF2-40B4-BE49-F238E27FC236}">
                <a16:creationId xmlns:a16="http://schemas.microsoft.com/office/drawing/2014/main" id="{F764B364-4E8A-4CE3-9357-71581FEEEFF1}"/>
              </a:ext>
            </a:extLst>
          </p:cNvPr>
          <p:cNvSpPr txBox="1"/>
          <p:nvPr/>
        </p:nvSpPr>
        <p:spPr>
          <a:xfrm>
            <a:off x="1576755" y="1536174"/>
            <a:ext cx="9312810" cy="4154984"/>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1</a:t>
            </a:r>
            <a:r>
              <a:rPr lang="zh-CN" altLang="en-US" sz="2400" dirty="0">
                <a:latin typeface="华文新魏" panose="02010800040101010101" pitchFamily="2" charset="-122"/>
                <a:ea typeface="华文新魏" panose="02010800040101010101" pitchFamily="2" charset="-122"/>
              </a:rPr>
              <a:t>、忽视对合同条款，特别是重大合同条款的约定</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2</a:t>
            </a:r>
            <a:r>
              <a:rPr lang="zh-CN" altLang="en-US" sz="2400" dirty="0">
                <a:latin typeface="华文新魏" panose="02010800040101010101" pitchFamily="2" charset="-122"/>
                <a:ea typeface="华文新魏" panose="02010800040101010101" pitchFamily="2" charset="-122"/>
              </a:rPr>
              <a:t>、内容不完整、不规范，存在重大歧义</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、验收标准不明确，容易产生扯皮</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4</a:t>
            </a:r>
            <a:r>
              <a:rPr lang="zh-CN" altLang="en-US" sz="2400" dirty="0">
                <a:latin typeface="华文新魏" panose="02010800040101010101" pitchFamily="2" charset="-122"/>
                <a:ea typeface="华文新魏" panose="02010800040101010101" pitchFamily="2" charset="-122"/>
              </a:rPr>
              <a:t>、安装、调试条款（谁负责运输、卸货地点、卸货工具和车辆、安装调试过程中材料和工具）</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5</a:t>
            </a:r>
            <a:r>
              <a:rPr lang="zh-CN" altLang="en-US" sz="2400" dirty="0">
                <a:latin typeface="华文新魏" panose="02010800040101010101" pitchFamily="2" charset="-122"/>
                <a:ea typeface="华文新魏" panose="02010800040101010101" pitchFamily="2" charset="-122"/>
              </a:rPr>
              <a:t>、和货物相关的文件资料规定不明确（如设备安装基础图纸、相关技术支持材料）</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6</a:t>
            </a:r>
            <a:r>
              <a:rPr lang="zh-CN" altLang="en-US" sz="2400" dirty="0">
                <a:latin typeface="华文新魏" panose="02010800040101010101" pitchFamily="2" charset="-122"/>
                <a:ea typeface="华文新魏" panose="02010800040101010101" pitchFamily="2" charset="-122"/>
              </a:rPr>
              <a:t>、授权不明确（制造商授权</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直接授权</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原厂服务承诺）</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7</a:t>
            </a:r>
            <a:r>
              <a:rPr lang="zh-CN" altLang="en-US" sz="2400" dirty="0">
                <a:latin typeface="华文新魏" panose="02010800040101010101" pitchFamily="2" charset="-122"/>
                <a:ea typeface="华文新魏" panose="02010800040101010101" pitchFamily="2" charset="-122"/>
              </a:rPr>
              <a:t>、重要商务和法律条款（知识产权</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仲裁</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适用法律）</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8</a:t>
            </a:r>
            <a:r>
              <a:rPr lang="zh-CN" altLang="en-US" sz="2400" dirty="0">
                <a:latin typeface="华文新魏" panose="02010800040101010101" pitchFamily="2" charset="-122"/>
                <a:ea typeface="华文新魏" panose="02010800040101010101" pitchFamily="2" charset="-122"/>
              </a:rPr>
              <a:t>、星号条款过多，限制竞争</a:t>
            </a:r>
            <a:endParaRPr lang="en-US" altLang="zh-CN" sz="2400" dirty="0">
              <a:latin typeface="华文新魏" panose="02010800040101010101" pitchFamily="2" charset="-122"/>
              <a:ea typeface="华文新魏" panose="02010800040101010101" pitchFamily="2" charset="-122"/>
            </a:endParaRPr>
          </a:p>
          <a:p>
            <a:r>
              <a:rPr lang="en-US" altLang="zh-CN" sz="2400" dirty="0">
                <a:latin typeface="华文新魏" panose="02010800040101010101" pitchFamily="2" charset="-122"/>
                <a:ea typeface="华文新魏" panose="02010800040101010101" pitchFamily="2" charset="-122"/>
              </a:rPr>
              <a:t>9</a:t>
            </a:r>
            <a:r>
              <a:rPr lang="zh-CN" altLang="en-US" sz="2400" dirty="0">
                <a:latin typeface="华文新魏" panose="02010800040101010101" pitchFamily="2" charset="-122"/>
                <a:ea typeface="华文新魏" panose="02010800040101010101" pitchFamily="2" charset="-122"/>
              </a:rPr>
              <a:t>、前后描述不一致（质保期）</a:t>
            </a:r>
            <a:endParaRPr lang="en-US" altLang="zh-CN" sz="2400" dirty="0">
              <a:latin typeface="华文新魏" panose="02010800040101010101" pitchFamily="2" charset="-122"/>
              <a:ea typeface="华文新魏" panose="02010800040101010101" pitchFamily="2" charset="-122"/>
            </a:endParaRPr>
          </a:p>
        </p:txBody>
      </p:sp>
      <p:sp>
        <p:nvSpPr>
          <p:cNvPr id="5" name="标题 1">
            <a:extLst>
              <a:ext uri="{FF2B5EF4-FFF2-40B4-BE49-F238E27FC236}">
                <a16:creationId xmlns:a16="http://schemas.microsoft.com/office/drawing/2014/main" id="{D19A9D68-2D85-465D-961C-2B32AE0C0F2F}"/>
              </a:ext>
            </a:extLst>
          </p:cNvPr>
          <p:cNvSpPr txBox="1">
            <a:spLocks/>
          </p:cNvSpPr>
          <p:nvPr/>
        </p:nvSpPr>
        <p:spPr>
          <a:xfrm>
            <a:off x="158222" y="128140"/>
            <a:ext cx="4885727" cy="7732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800" dirty="0">
                <a:latin typeface="华文新魏" panose="02010800040101010101" pitchFamily="2" charset="-122"/>
                <a:ea typeface="华文新魏" panose="02010800040101010101" pitchFamily="2" charset="-122"/>
              </a:rPr>
              <a:t>招标过程编制过程中常见错误</a:t>
            </a:r>
          </a:p>
        </p:txBody>
      </p:sp>
    </p:spTree>
    <p:extLst>
      <p:ext uri="{BB962C8B-B14F-4D97-AF65-F5344CB8AC3E}">
        <p14:creationId xmlns:p14="http://schemas.microsoft.com/office/powerpoint/2010/main" val="36684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65A23BB9-11FD-43EF-85A7-256F19015401}"/>
              </a:ext>
            </a:extLst>
          </p:cNvPr>
          <p:cNvSpPr txBox="1">
            <a:spLocks/>
          </p:cNvSpPr>
          <p:nvPr/>
        </p:nvSpPr>
        <p:spPr>
          <a:xfrm>
            <a:off x="78014" y="164677"/>
            <a:ext cx="9601200" cy="587829"/>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超经营范围</a:t>
            </a:r>
          </a:p>
        </p:txBody>
      </p:sp>
      <p:sp>
        <p:nvSpPr>
          <p:cNvPr id="4" name="矩形 3">
            <a:extLst>
              <a:ext uri="{FF2B5EF4-FFF2-40B4-BE49-F238E27FC236}">
                <a16:creationId xmlns:a16="http://schemas.microsoft.com/office/drawing/2014/main" id="{6C239B0E-6FAD-44FB-A6F4-6356CA431B0E}"/>
              </a:ext>
            </a:extLst>
          </p:cNvPr>
          <p:cNvSpPr/>
          <p:nvPr/>
        </p:nvSpPr>
        <p:spPr>
          <a:xfrm>
            <a:off x="1262224" y="3731519"/>
            <a:ext cx="9888269" cy="1569660"/>
          </a:xfrm>
          <a:prstGeom prst="rect">
            <a:avLst/>
          </a:prstGeom>
        </p:spPr>
        <p:txBody>
          <a:bodyPr wrap="square">
            <a:spAutoFit/>
          </a:bodyPr>
          <a:lstStyle/>
          <a:p>
            <a:pPr algn="just">
              <a:spcAft>
                <a:spcPts val="0"/>
              </a:spcAft>
            </a:pPr>
            <a:r>
              <a:rPr lang="zh-CN" altLang="zh-CN" sz="2400" b="1" kern="0" spc="40" dirty="0">
                <a:solidFill>
                  <a:srgbClr val="C00000"/>
                </a:solidFill>
                <a:latin typeface="华文新魏" panose="02010800040101010101" pitchFamily="2" charset="-122"/>
                <a:ea typeface="华文新魏" panose="02010800040101010101" pitchFamily="2" charset="-122"/>
                <a:cs typeface="宋体" panose="02010600030101010101" pitchFamily="2" charset="-122"/>
              </a:rPr>
              <a:t>最高人民法院关于适用《中华人民共和国合同法》若干问题的解释</a:t>
            </a:r>
            <a:r>
              <a:rPr lang="en-US" altLang="zh-CN" sz="2400" b="1" kern="0" spc="40" dirty="0">
                <a:solidFill>
                  <a:srgbClr val="C00000"/>
                </a:solidFill>
                <a:latin typeface="华文新魏" panose="02010800040101010101" pitchFamily="2" charset="-122"/>
                <a:ea typeface="华文新魏" panose="02010800040101010101" pitchFamily="2" charset="-122"/>
                <a:cs typeface="宋体" panose="02010600030101010101" pitchFamily="2" charset="-122"/>
              </a:rPr>
              <a:t>(</a:t>
            </a:r>
            <a:r>
              <a:rPr lang="zh-CN" altLang="zh-CN" sz="2400" b="1" kern="0" spc="40" dirty="0">
                <a:solidFill>
                  <a:srgbClr val="C00000"/>
                </a:solidFill>
                <a:latin typeface="华文新魏" panose="02010800040101010101" pitchFamily="2" charset="-122"/>
                <a:ea typeface="华文新魏" panose="02010800040101010101" pitchFamily="2" charset="-122"/>
                <a:cs typeface="宋体" panose="02010600030101010101" pitchFamily="2" charset="-122"/>
              </a:rPr>
              <a:t>一</a:t>
            </a:r>
            <a:r>
              <a:rPr lang="en-US" altLang="zh-CN" sz="2400" b="1" kern="0" spc="40" dirty="0">
                <a:solidFill>
                  <a:srgbClr val="C00000"/>
                </a:solidFill>
                <a:latin typeface="华文新魏" panose="02010800040101010101" pitchFamily="2" charset="-122"/>
                <a:ea typeface="华文新魏" panose="02010800040101010101" pitchFamily="2" charset="-122"/>
                <a:cs typeface="宋体" panose="02010600030101010101" pitchFamily="2" charset="-122"/>
              </a:rPr>
              <a:t>)</a:t>
            </a:r>
            <a:endParaRPr lang="zh-CN" altLang="zh-CN" sz="1600" kern="100" dirty="0">
              <a:solidFill>
                <a:srgbClr val="C00000"/>
              </a:solidFill>
              <a:latin typeface="华文新魏" panose="02010800040101010101" pitchFamily="2" charset="-122"/>
              <a:ea typeface="华文新魏" panose="02010800040101010101" pitchFamily="2" charset="-122"/>
              <a:cs typeface="Times New Roman" panose="02020603050405020304" pitchFamily="18" charset="0"/>
            </a:endParaRPr>
          </a:p>
          <a:p>
            <a:r>
              <a:rPr lang="zh-CN" altLang="zh-CN" sz="2400" kern="0" spc="40" dirty="0">
                <a:latin typeface="华文新魏" panose="02010800040101010101" pitchFamily="2" charset="-122"/>
                <a:ea typeface="华文新魏" panose="02010800040101010101" pitchFamily="2" charset="-122"/>
                <a:cs typeface="宋体" panose="02010600030101010101" pitchFamily="2" charset="-122"/>
              </a:rPr>
              <a:t>第十条　当事人超越经营范围订立合同，人民法院不因此认定合同无效。但违反国家限制经营、特许经营以及法律、行政法规禁止经营规定的除外。</a:t>
            </a:r>
            <a:endParaRPr lang="zh-CN" altLang="en-US" sz="2400" dirty="0">
              <a:latin typeface="华文新魏" panose="02010800040101010101" pitchFamily="2" charset="-122"/>
              <a:ea typeface="华文新魏" panose="02010800040101010101" pitchFamily="2" charset="-122"/>
            </a:endParaRPr>
          </a:p>
        </p:txBody>
      </p:sp>
      <p:sp>
        <p:nvSpPr>
          <p:cNvPr id="5" name="矩形 4">
            <a:extLst>
              <a:ext uri="{FF2B5EF4-FFF2-40B4-BE49-F238E27FC236}">
                <a16:creationId xmlns:a16="http://schemas.microsoft.com/office/drawing/2014/main" id="{3E281521-7B8B-411D-8BD0-608C56D908FC}"/>
              </a:ext>
            </a:extLst>
          </p:cNvPr>
          <p:cNvSpPr/>
          <p:nvPr/>
        </p:nvSpPr>
        <p:spPr>
          <a:xfrm>
            <a:off x="1262224" y="1491508"/>
            <a:ext cx="9667551" cy="1569660"/>
          </a:xfrm>
          <a:prstGeom prst="rect">
            <a:avLst/>
          </a:prstGeom>
        </p:spPr>
        <p:txBody>
          <a:bodyPr wrap="square">
            <a:spAutoFit/>
          </a:bodyPr>
          <a:lstStyle/>
          <a:p>
            <a:pPr algn="just">
              <a:spcAft>
                <a:spcPts val="0"/>
              </a:spcAft>
            </a:pPr>
            <a:r>
              <a:rPr lang="zh-CN" altLang="zh-CN" sz="2400" b="1" kern="0" spc="40" dirty="0">
                <a:solidFill>
                  <a:srgbClr val="C00000"/>
                </a:solidFill>
                <a:latin typeface="华文新魏" panose="02010800040101010101" pitchFamily="2" charset="-122"/>
                <a:ea typeface="华文新魏" panose="02010800040101010101" pitchFamily="2" charset="-122"/>
                <a:cs typeface="宋体" panose="02010600030101010101" pitchFamily="2" charset="-122"/>
              </a:rPr>
              <a:t>《公司法》</a:t>
            </a:r>
            <a:endParaRPr lang="zh-CN" altLang="zh-CN" sz="1600" kern="100" dirty="0">
              <a:solidFill>
                <a:srgbClr val="C00000"/>
              </a:solidFill>
              <a:latin typeface="华文新魏" panose="02010800040101010101" pitchFamily="2" charset="-122"/>
              <a:ea typeface="华文新魏" panose="02010800040101010101" pitchFamily="2" charset="-122"/>
              <a:cs typeface="Times New Roman" panose="02020603050405020304" pitchFamily="18" charset="0"/>
            </a:endParaRPr>
          </a:p>
          <a:p>
            <a:r>
              <a:rPr lang="zh-CN" altLang="zh-CN" sz="2400" kern="0" spc="40" dirty="0">
                <a:latin typeface="华文新魏" panose="02010800040101010101" pitchFamily="2" charset="-122"/>
                <a:ea typeface="华文新魏" panose="02010800040101010101" pitchFamily="2" charset="-122"/>
                <a:cs typeface="宋体" panose="02010600030101010101" pitchFamily="2" charset="-122"/>
              </a:rPr>
              <a:t>第十二条 公司的经营范围由公司章程规定，并依法登记。公司可以修改公司章程，改变经营范围，但是应当办理变更登记。公司的经营范围中属于法律、行政法规规定须经批准的项目，应当依法经过批准。</a:t>
            </a:r>
            <a:endParaRPr lang="zh-CN" altLang="en-US"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77645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ED8C31F-FDDC-4DB8-9829-B0159E38BAF4}"/>
              </a:ext>
            </a:extLst>
          </p:cNvPr>
          <p:cNvSpPr txBox="1"/>
          <p:nvPr/>
        </p:nvSpPr>
        <p:spPr>
          <a:xfrm>
            <a:off x="584390" y="1862710"/>
            <a:ext cx="9260649" cy="3683381"/>
          </a:xfrm>
          <a:prstGeom prst="rect">
            <a:avLst/>
          </a:prstGeom>
          <a:noFill/>
        </p:spPr>
        <p:txBody>
          <a:bodyPr wrap="square">
            <a:spAutoFit/>
          </a:bodyPr>
          <a:lstStyle>
            <a:lvl1pPr indent="4572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defTabSz="10318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0318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0318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0318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indent="411480" defTabSz="928370" eaLnBrk="1" fontAlgn="base" hangingPunct="1">
              <a:lnSpc>
                <a:spcPts val="3965"/>
              </a:lnSpc>
              <a:spcBef>
                <a:spcPct val="0"/>
              </a:spcBef>
              <a:spcAft>
                <a:spcPct val="0"/>
              </a:spcAft>
              <a:defRPr/>
            </a:pPr>
            <a:r>
              <a:rPr lang="zh-CN" altLang="en-US" sz="3600" b="1" noProof="1">
                <a:solidFill>
                  <a:schemeClr val="accent6">
                    <a:lumMod val="50000"/>
                  </a:schemeClr>
                </a:solidFill>
                <a:latin typeface="华文新魏" panose="02010800040101010101" pitchFamily="2" charset="-122"/>
                <a:ea typeface="华文新魏" panose="02010800040101010101" pitchFamily="2" charset="-122"/>
                <a:cs typeface="FontAwesome"/>
              </a:rPr>
              <a:t>1</a:t>
            </a:r>
            <a:r>
              <a:rPr lang="en-US" altLang="zh-CN" sz="3600" b="1" noProof="1">
                <a:solidFill>
                  <a:schemeClr val="accent6">
                    <a:lumMod val="50000"/>
                  </a:schemeClr>
                </a:solidFill>
                <a:latin typeface="华文新魏" panose="02010800040101010101" pitchFamily="2" charset="-122"/>
                <a:ea typeface="华文新魏" panose="02010800040101010101" pitchFamily="2" charset="-122"/>
                <a:cs typeface="FontAwesome"/>
              </a:rPr>
              <a:t>.</a:t>
            </a:r>
            <a:r>
              <a:rPr lang="zh-CN" altLang="en-US" sz="3600" b="1" noProof="1">
                <a:solidFill>
                  <a:schemeClr val="accent6">
                    <a:lumMod val="50000"/>
                  </a:schemeClr>
                </a:solidFill>
                <a:latin typeface="华文新魏" panose="02010800040101010101" pitchFamily="2" charset="-122"/>
                <a:ea typeface="华文新魏" panose="02010800040101010101" pitchFamily="2" charset="-122"/>
                <a:cs typeface="FontAwesome"/>
              </a:rPr>
              <a:t>市场诚信体系相对健全</a:t>
            </a:r>
          </a:p>
          <a:p>
            <a:pPr indent="411480" defTabSz="928370" eaLnBrk="1" fontAlgn="base" hangingPunct="1">
              <a:lnSpc>
                <a:spcPts val="3965"/>
              </a:lnSpc>
              <a:spcBef>
                <a:spcPct val="0"/>
              </a:spcBef>
              <a:spcAft>
                <a:spcPct val="0"/>
              </a:spcAft>
              <a:defRPr/>
            </a:pPr>
            <a:endParaRPr lang="zh-CN" altLang="en-US" sz="4800" b="1" noProof="1">
              <a:solidFill>
                <a:schemeClr val="accent6">
                  <a:lumMod val="50000"/>
                </a:schemeClr>
              </a:solidFill>
              <a:latin typeface="华文新魏" panose="02010800040101010101" pitchFamily="2" charset="-122"/>
              <a:ea typeface="华文新魏" panose="02010800040101010101" pitchFamily="2" charset="-122"/>
              <a:cs typeface="FontAwesome"/>
            </a:endParaRPr>
          </a:p>
          <a:p>
            <a:pPr indent="411480" defTabSz="928370" eaLnBrk="1" fontAlgn="base" hangingPunct="1">
              <a:lnSpc>
                <a:spcPts val="3965"/>
              </a:lnSpc>
              <a:spcBef>
                <a:spcPct val="0"/>
              </a:spcBef>
              <a:spcAft>
                <a:spcPct val="0"/>
              </a:spcAft>
              <a:defRPr/>
            </a:pPr>
            <a:r>
              <a:rPr lang="zh-CN" altLang="en-US" sz="3600" noProof="1">
                <a:solidFill>
                  <a:schemeClr val="accent1"/>
                </a:solidFill>
                <a:effectLst>
                  <a:glow rad="127000">
                    <a:srgbClr val="FFFF00"/>
                  </a:glow>
                </a:effectLst>
                <a:latin typeface="华文新魏" panose="02010800040101010101" pitchFamily="2" charset="-122"/>
                <a:ea typeface="华文新魏" panose="02010800040101010101" pitchFamily="2" charset="-122"/>
                <a:cs typeface="+mn-cs"/>
              </a:rPr>
              <a:t>2</a:t>
            </a:r>
            <a:r>
              <a:rPr lang="en-US" altLang="zh-CN" sz="3600" noProof="1">
                <a:solidFill>
                  <a:schemeClr val="accent1"/>
                </a:solidFill>
                <a:effectLst>
                  <a:glow rad="127000">
                    <a:srgbClr val="FFFF00"/>
                  </a:glow>
                </a:effectLst>
                <a:latin typeface="华文新魏" panose="02010800040101010101" pitchFamily="2" charset="-122"/>
                <a:ea typeface="华文新魏" panose="02010800040101010101" pitchFamily="2" charset="-122"/>
                <a:cs typeface="+mn-cs"/>
              </a:rPr>
              <a:t>.</a:t>
            </a:r>
            <a:r>
              <a:rPr lang="zh-CN" altLang="en-US" sz="3600" noProof="1">
                <a:solidFill>
                  <a:schemeClr val="accent1"/>
                </a:solidFill>
                <a:effectLst>
                  <a:glow rad="127000">
                    <a:srgbClr val="FFFF00"/>
                  </a:glow>
                </a:effectLst>
                <a:latin typeface="华文新魏" panose="02010800040101010101" pitchFamily="2" charset="-122"/>
                <a:ea typeface="华文新魏" panose="02010800040101010101" pitchFamily="2" charset="-122"/>
                <a:cs typeface="+mn-cs"/>
              </a:rPr>
              <a:t>市场形态处于买方市场</a:t>
            </a:r>
            <a:endParaRPr lang="en-US" altLang="zh-CN" sz="3600" noProof="1">
              <a:solidFill>
                <a:schemeClr val="accent1"/>
              </a:solidFill>
              <a:effectLst>
                <a:glow rad="127000">
                  <a:srgbClr val="FFFF00"/>
                </a:glow>
              </a:effectLst>
              <a:latin typeface="华文新魏" panose="02010800040101010101" pitchFamily="2" charset="-122"/>
              <a:ea typeface="华文新魏" panose="02010800040101010101" pitchFamily="2" charset="-122"/>
              <a:cs typeface="+mn-cs"/>
            </a:endParaRPr>
          </a:p>
          <a:p>
            <a:pPr indent="411480" defTabSz="928370" eaLnBrk="1" fontAlgn="base" hangingPunct="1">
              <a:lnSpc>
                <a:spcPts val="3965"/>
              </a:lnSpc>
              <a:spcBef>
                <a:spcPct val="0"/>
              </a:spcBef>
              <a:spcAft>
                <a:spcPct val="0"/>
              </a:spcAft>
              <a:defRPr/>
            </a:pPr>
            <a:endParaRPr lang="zh-CN" altLang="en-US" sz="3600" b="1" noProof="1">
              <a:solidFill>
                <a:schemeClr val="accent6">
                  <a:lumMod val="50000"/>
                </a:schemeClr>
              </a:solidFill>
              <a:latin typeface="华文新魏" panose="02010800040101010101" pitchFamily="2" charset="-122"/>
              <a:ea typeface="华文新魏" panose="02010800040101010101" pitchFamily="2" charset="-122"/>
            </a:endParaRPr>
          </a:p>
          <a:p>
            <a:pPr indent="411480" defTabSz="928370" eaLnBrk="1" fontAlgn="base" hangingPunct="1">
              <a:lnSpc>
                <a:spcPts val="3965"/>
              </a:lnSpc>
              <a:spcBef>
                <a:spcPct val="0"/>
              </a:spcBef>
              <a:spcAft>
                <a:spcPct val="0"/>
              </a:spcAft>
              <a:defRPr/>
            </a:pPr>
            <a:r>
              <a:rPr lang="zh-CN" altLang="en-US" sz="3600" b="1" noProof="1">
                <a:solidFill>
                  <a:schemeClr val="accent6">
                    <a:lumMod val="50000"/>
                  </a:schemeClr>
                </a:solidFill>
                <a:latin typeface="华文新魏" panose="02010800040101010101" pitchFamily="2" charset="-122"/>
                <a:ea typeface="华文新魏" panose="02010800040101010101" pitchFamily="2" charset="-122"/>
              </a:rPr>
              <a:t>3</a:t>
            </a:r>
            <a:r>
              <a:rPr lang="en-US" altLang="zh-CN" sz="3600" b="1" noProof="1">
                <a:solidFill>
                  <a:schemeClr val="accent6">
                    <a:lumMod val="50000"/>
                  </a:schemeClr>
                </a:solidFill>
                <a:latin typeface="华文新魏" panose="02010800040101010101" pitchFamily="2" charset="-122"/>
                <a:ea typeface="华文新魏" panose="02010800040101010101" pitchFamily="2" charset="-122"/>
              </a:rPr>
              <a:t>.</a:t>
            </a:r>
            <a:r>
              <a:rPr lang="zh-CN" altLang="en-US" sz="3600" b="1" noProof="1">
                <a:solidFill>
                  <a:schemeClr val="accent6">
                    <a:lumMod val="50000"/>
                  </a:schemeClr>
                </a:solidFill>
                <a:latin typeface="华文新魏" panose="02010800040101010101" pitchFamily="2" charset="-122"/>
                <a:ea typeface="华文新魏" panose="02010800040101010101" pitchFamily="2" charset="-122"/>
              </a:rPr>
              <a:t>交易双方处于信息不对称状态</a:t>
            </a:r>
            <a:endParaRPr lang="en-US" altLang="zh-CN" sz="3600" b="1" noProof="1">
              <a:solidFill>
                <a:srgbClr val="FF0000"/>
              </a:solidFill>
              <a:latin typeface="华文新魏" panose="02010800040101010101" pitchFamily="2" charset="-122"/>
              <a:ea typeface="华文新魏" panose="02010800040101010101" pitchFamily="2" charset="-122"/>
            </a:endParaRPr>
          </a:p>
          <a:p>
            <a:pPr indent="411480" defTabSz="928370" eaLnBrk="1" fontAlgn="base" hangingPunct="1">
              <a:lnSpc>
                <a:spcPts val="3965"/>
              </a:lnSpc>
              <a:spcBef>
                <a:spcPct val="0"/>
              </a:spcBef>
              <a:spcAft>
                <a:spcPct val="0"/>
              </a:spcAft>
              <a:defRPr/>
            </a:pPr>
            <a:endParaRPr lang="zh-CN" altLang="en-US" sz="3600" b="1" noProof="1">
              <a:solidFill>
                <a:schemeClr val="accent6">
                  <a:lumMod val="50000"/>
                </a:schemeClr>
              </a:solidFill>
              <a:latin typeface="华文新魏" panose="02010800040101010101" pitchFamily="2" charset="-122"/>
              <a:ea typeface="华文新魏" panose="02010800040101010101" pitchFamily="2" charset="-122"/>
            </a:endParaRPr>
          </a:p>
          <a:p>
            <a:pPr indent="411480" defTabSz="928370" eaLnBrk="1" fontAlgn="base" hangingPunct="1">
              <a:lnSpc>
                <a:spcPts val="3965"/>
              </a:lnSpc>
              <a:spcBef>
                <a:spcPct val="0"/>
              </a:spcBef>
              <a:spcAft>
                <a:spcPct val="0"/>
              </a:spcAft>
              <a:defRPr/>
            </a:pPr>
            <a:r>
              <a:rPr lang="zh-CN" altLang="en-US" sz="3600" noProof="1">
                <a:solidFill>
                  <a:schemeClr val="accent1"/>
                </a:solidFill>
                <a:effectLst>
                  <a:glow rad="127000">
                    <a:srgbClr val="FFFF00"/>
                  </a:glow>
                </a:effectLst>
                <a:latin typeface="华文新魏" panose="02010800040101010101" pitchFamily="2" charset="-122"/>
                <a:ea typeface="华文新魏" panose="02010800040101010101" pitchFamily="2" charset="-122"/>
                <a:cs typeface="+mn-cs"/>
              </a:rPr>
              <a:t>4</a:t>
            </a:r>
            <a:r>
              <a:rPr lang="en-US" altLang="zh-CN" sz="3600" noProof="1">
                <a:solidFill>
                  <a:schemeClr val="accent1"/>
                </a:solidFill>
                <a:effectLst>
                  <a:glow rad="127000">
                    <a:srgbClr val="FFFF00"/>
                  </a:glow>
                </a:effectLst>
                <a:latin typeface="华文新魏" panose="02010800040101010101" pitchFamily="2" charset="-122"/>
                <a:ea typeface="华文新魏" panose="02010800040101010101" pitchFamily="2" charset="-122"/>
                <a:cs typeface="+mn-cs"/>
              </a:rPr>
              <a:t>.</a:t>
            </a:r>
            <a:r>
              <a:rPr lang="zh-CN" altLang="en-US" sz="3600" noProof="1">
                <a:solidFill>
                  <a:schemeClr val="accent1"/>
                </a:solidFill>
                <a:effectLst>
                  <a:glow rad="127000">
                    <a:srgbClr val="FFFF00"/>
                  </a:glow>
                </a:effectLst>
                <a:latin typeface="华文新魏" panose="02010800040101010101" pitchFamily="2" charset="-122"/>
                <a:ea typeface="华文新魏" panose="02010800040101010101" pitchFamily="2" charset="-122"/>
                <a:cs typeface="+mn-cs"/>
              </a:rPr>
              <a:t>招标交易费用小于预期节约成本</a:t>
            </a:r>
          </a:p>
        </p:txBody>
      </p:sp>
      <p:sp>
        <p:nvSpPr>
          <p:cNvPr id="6" name="标题 1">
            <a:extLst>
              <a:ext uri="{FF2B5EF4-FFF2-40B4-BE49-F238E27FC236}">
                <a16:creationId xmlns:a16="http://schemas.microsoft.com/office/drawing/2014/main" id="{6E8D7EA5-AA29-452A-BBCD-B0BA98DF6821}"/>
              </a:ext>
            </a:extLst>
          </p:cNvPr>
          <p:cNvSpPr txBox="1">
            <a:spLocks/>
          </p:cNvSpPr>
          <p:nvPr/>
        </p:nvSpPr>
        <p:spPr>
          <a:xfrm>
            <a:off x="0" y="228600"/>
            <a:ext cx="9601200" cy="8698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3600" noProof="1">
                <a:latin typeface="华文新魏" panose="02010800040101010101" pitchFamily="2" charset="-122"/>
                <a:ea typeface="华文新魏" panose="02010800040101010101" pitchFamily="2" charset="-122"/>
                <a:sym typeface="Bebas Neue" charset="0"/>
              </a:rPr>
              <a:t>招标投标制度的适用前提</a:t>
            </a:r>
            <a:endParaRPr lang="zh-CN" altLang="en-US" sz="36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41944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招标法律法规与实务操作</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国有</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企业</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采购</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操作</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规范</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r>
              <a:rPr lang="en-US" altLang="zh-CN" sz="2400" kern="0" dirty="0">
                <a:solidFill>
                  <a:prstClr val="black"/>
                </a:solidFill>
                <a:latin typeface="华文新魏" panose="02010800040101010101" pitchFamily="2" charset="-122"/>
                <a:ea typeface="华文新魏" panose="02010800040101010101" pitchFamily="2" charset="-122"/>
                <a:cs typeface="+mn-ea"/>
                <a:sym typeface="+mn-lt"/>
              </a:rPr>
              <a:t>862</a:t>
            </a: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号文</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392830"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招标领域最新动态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招标采购实务操作</a:t>
            </a: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前言</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异议</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542516" y="3774419"/>
            <a:ext cx="891831" cy="194443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依法</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必招</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99011" y="3788851"/>
            <a:ext cx="891831" cy="1925127"/>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schemeClr val="bg1"/>
                </a:solidFill>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评标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297388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379DFFA-11F5-475A-B3D9-C169997934F6}"/>
              </a:ext>
            </a:extLst>
          </p:cNvPr>
          <p:cNvSpPr/>
          <p:nvPr/>
        </p:nvSpPr>
        <p:spPr>
          <a:xfrm>
            <a:off x="721085" y="1490008"/>
            <a:ext cx="10504170" cy="1938992"/>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第三十四条 与招标人</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存在利害关系可能影响</a:t>
            </a:r>
            <a:r>
              <a:rPr lang="zh-CN" altLang="en-US" sz="2400" dirty="0">
                <a:latin typeface="华文新魏" panose="02010800040101010101" pitchFamily="2" charset="-122"/>
                <a:ea typeface="华文新魏" panose="02010800040101010101" pitchFamily="2" charset="-122"/>
              </a:rPr>
              <a:t>招标公正性的法人、其他组织或者个人，不得参加投标。</a:t>
            </a:r>
          </a:p>
          <a:p>
            <a:r>
              <a:rPr lang="zh-CN" altLang="en-US" sz="2400" dirty="0">
                <a:latin typeface="华文新魏" panose="02010800040101010101" pitchFamily="2" charset="-122"/>
                <a:ea typeface="华文新魏" panose="02010800040101010101" pitchFamily="2" charset="-122"/>
              </a:rPr>
              <a:t>单位负责人为</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同一人或者存在控股、管理关系</a:t>
            </a:r>
            <a:r>
              <a:rPr lang="zh-CN" altLang="en-US" sz="2400" dirty="0">
                <a:latin typeface="华文新魏" panose="02010800040101010101" pitchFamily="2" charset="-122"/>
                <a:ea typeface="华文新魏" panose="02010800040101010101" pitchFamily="2" charset="-122"/>
              </a:rPr>
              <a:t>的不同单位，不得参加同一标段投标或者未划分标段的同一招标项目投标。</a:t>
            </a:r>
          </a:p>
          <a:p>
            <a:r>
              <a:rPr lang="zh-CN" altLang="en-US" sz="2400" dirty="0">
                <a:latin typeface="华文新魏" panose="02010800040101010101" pitchFamily="2" charset="-122"/>
                <a:ea typeface="华文新魏" panose="02010800040101010101" pitchFamily="2" charset="-122"/>
              </a:rPr>
              <a:t>违反前两款规定的，相关投标均无效。</a:t>
            </a:r>
          </a:p>
        </p:txBody>
      </p:sp>
      <p:sp>
        <p:nvSpPr>
          <p:cNvPr id="3" name="矩形 2">
            <a:extLst>
              <a:ext uri="{FF2B5EF4-FFF2-40B4-BE49-F238E27FC236}">
                <a16:creationId xmlns:a16="http://schemas.microsoft.com/office/drawing/2014/main" id="{BCE1A0DA-5624-454F-8F77-958C8CFB5187}"/>
              </a:ext>
            </a:extLst>
          </p:cNvPr>
          <p:cNvSpPr/>
          <p:nvPr/>
        </p:nvSpPr>
        <p:spPr>
          <a:xfrm>
            <a:off x="7983859" y="3743084"/>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Rectangle 1436">
            <a:extLst>
              <a:ext uri="{FF2B5EF4-FFF2-40B4-BE49-F238E27FC236}">
                <a16:creationId xmlns:a16="http://schemas.microsoft.com/office/drawing/2014/main" id="{75D68B09-3424-48F2-B888-B351FFDD2419}"/>
              </a:ext>
            </a:extLst>
          </p:cNvPr>
          <p:cNvSpPr>
            <a:spLocks noChangeArrowheads="1"/>
          </p:cNvSpPr>
          <p:nvPr/>
        </p:nvSpPr>
        <p:spPr bwMode="auto">
          <a:xfrm>
            <a:off x="1148686" y="4689474"/>
            <a:ext cx="98946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利害关系，如何界定？</a:t>
            </a:r>
          </a:p>
        </p:txBody>
      </p:sp>
      <p:sp>
        <p:nvSpPr>
          <p:cNvPr id="6" name="标题 1">
            <a:extLst>
              <a:ext uri="{FF2B5EF4-FFF2-40B4-BE49-F238E27FC236}">
                <a16:creationId xmlns:a16="http://schemas.microsoft.com/office/drawing/2014/main" id="{EC208A01-A78F-4822-9398-29862AF3784A}"/>
              </a:ext>
            </a:extLst>
          </p:cNvPr>
          <p:cNvSpPr txBox="1">
            <a:spLocks/>
          </p:cNvSpPr>
          <p:nvPr/>
        </p:nvSpPr>
        <p:spPr>
          <a:xfrm>
            <a:off x="0" y="45897"/>
            <a:ext cx="9601200" cy="690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利害关系</a:t>
            </a:r>
          </a:p>
        </p:txBody>
      </p:sp>
    </p:spTree>
    <p:extLst>
      <p:ext uri="{BB962C8B-B14F-4D97-AF65-F5344CB8AC3E}">
        <p14:creationId xmlns:p14="http://schemas.microsoft.com/office/powerpoint/2010/main" val="334586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80B9432-F0AF-4A1C-AA02-96C192761ACE}"/>
              </a:ext>
            </a:extLst>
          </p:cNvPr>
          <p:cNvSpPr/>
          <p:nvPr/>
        </p:nvSpPr>
        <p:spPr>
          <a:xfrm>
            <a:off x="843915" y="1483903"/>
            <a:ext cx="10504170" cy="2308324"/>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招标文件规定：投标人存在下列情形的，将被认定影响了投标公正性，其投标将被否决</a:t>
            </a:r>
            <a:br>
              <a:rPr lang="zh-CN" altLang="en-US" sz="2400" dirty="0">
                <a:latin typeface="华文新魏" panose="02010800040101010101" pitchFamily="2" charset="-122"/>
                <a:ea typeface="华文新魏" panose="02010800040101010101" pitchFamily="2" charset="-122"/>
              </a:rPr>
            </a:br>
            <a:r>
              <a:rPr lang="zh-CN" altLang="en-US" sz="2400" dirty="0">
                <a:latin typeface="华文新魏" panose="02010800040101010101" pitchFamily="2" charset="-122"/>
                <a:ea typeface="华文新魏" panose="02010800040101010101" pitchFamily="2" charset="-122"/>
              </a:rPr>
              <a:t>　　（一）单位负责人为同一人；</a:t>
            </a:r>
            <a:br>
              <a:rPr lang="zh-CN" altLang="en-US" sz="2400" dirty="0">
                <a:latin typeface="华文新魏" panose="02010800040101010101" pitchFamily="2" charset="-122"/>
                <a:ea typeface="华文新魏" panose="02010800040101010101" pitchFamily="2" charset="-122"/>
              </a:rPr>
            </a:br>
            <a:r>
              <a:rPr lang="zh-CN" altLang="en-US" sz="2400" dirty="0">
                <a:latin typeface="华文新魏" panose="02010800040101010101" pitchFamily="2" charset="-122"/>
                <a:ea typeface="华文新魏" panose="02010800040101010101" pitchFamily="2" charset="-122"/>
              </a:rPr>
              <a:t>　　（二）某一投标人负责人担任</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另一投标人的董事、监事</a:t>
            </a:r>
            <a:r>
              <a:rPr lang="zh-CN" altLang="en-US" sz="2400" dirty="0">
                <a:latin typeface="华文新魏" panose="02010800040101010101" pitchFamily="2" charset="-122"/>
                <a:ea typeface="华文新魏" panose="02010800040101010101" pitchFamily="2" charset="-122"/>
              </a:rPr>
              <a:t>；</a:t>
            </a:r>
            <a:br>
              <a:rPr lang="zh-CN" altLang="en-US" sz="2400" dirty="0">
                <a:latin typeface="华文新魏" panose="02010800040101010101" pitchFamily="2" charset="-122"/>
                <a:ea typeface="华文新魏" panose="02010800040101010101" pitchFamily="2" charset="-122"/>
              </a:rPr>
            </a:br>
            <a:r>
              <a:rPr lang="zh-CN" altLang="en-US" sz="2400" dirty="0">
                <a:latin typeface="华文新魏" panose="02010800040101010101" pitchFamily="2" charset="-122"/>
                <a:ea typeface="华文新魏" panose="02010800040101010101" pitchFamily="2" charset="-122"/>
              </a:rPr>
              <a:t>　　（三）</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不同投标人之间相互持股；</a:t>
            </a:r>
            <a:br>
              <a:rPr lang="zh-CN" altLang="en-US" sz="2400" dirty="0">
                <a:latin typeface="华文新魏" panose="02010800040101010101" pitchFamily="2" charset="-122"/>
                <a:ea typeface="华文新魏" panose="02010800040101010101" pitchFamily="2" charset="-122"/>
              </a:rPr>
            </a:br>
            <a:r>
              <a:rPr lang="zh-CN" altLang="en-US" sz="2400" dirty="0">
                <a:latin typeface="华文新魏" panose="02010800040101010101" pitchFamily="2" charset="-122"/>
                <a:ea typeface="华文新魏" panose="02010800040101010101" pitchFamily="2" charset="-122"/>
              </a:rPr>
              <a:t>　　</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
        <p:nvSpPr>
          <p:cNvPr id="7" name="标题 1">
            <a:extLst>
              <a:ext uri="{FF2B5EF4-FFF2-40B4-BE49-F238E27FC236}">
                <a16:creationId xmlns:a16="http://schemas.microsoft.com/office/drawing/2014/main" id="{C1943FEF-7242-4FC6-8D93-722F6613A074}"/>
              </a:ext>
            </a:extLst>
          </p:cNvPr>
          <p:cNvSpPr txBox="1">
            <a:spLocks/>
          </p:cNvSpPr>
          <p:nvPr/>
        </p:nvSpPr>
        <p:spPr>
          <a:xfrm>
            <a:off x="0" y="45897"/>
            <a:ext cx="9601200" cy="690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利害关系</a:t>
            </a:r>
          </a:p>
        </p:txBody>
      </p:sp>
    </p:spTree>
    <p:extLst>
      <p:ext uri="{BB962C8B-B14F-4D97-AF65-F5344CB8AC3E}">
        <p14:creationId xmlns:p14="http://schemas.microsoft.com/office/powerpoint/2010/main" val="361103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379DFFA-11F5-475A-B3D9-C169997934F6}"/>
              </a:ext>
            </a:extLst>
          </p:cNvPr>
          <p:cNvSpPr/>
          <p:nvPr/>
        </p:nvSpPr>
        <p:spPr>
          <a:xfrm>
            <a:off x="693790" y="1545256"/>
            <a:ext cx="10504170" cy="1569660"/>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第三十五条 投标人</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撤回</a:t>
            </a:r>
            <a:r>
              <a:rPr lang="zh-CN" altLang="en-US" sz="2400" dirty="0">
                <a:latin typeface="华文新魏" panose="02010800040101010101" pitchFamily="2" charset="-122"/>
                <a:ea typeface="华文新魏" panose="02010800040101010101" pitchFamily="2" charset="-122"/>
              </a:rPr>
              <a:t>已提交的投标文件，应当在投标截止时间前书面通知招标人。招标人已收取投标保证金的，应当自收到投标人书面撤回通知之日起</a:t>
            </a:r>
            <a:r>
              <a:rPr lang="en-US" altLang="zh-CN" sz="2400" dirty="0">
                <a:latin typeface="华文新魏" panose="02010800040101010101" pitchFamily="2" charset="-122"/>
                <a:ea typeface="华文新魏" panose="02010800040101010101" pitchFamily="2" charset="-122"/>
              </a:rPr>
              <a:t>5</a:t>
            </a:r>
            <a:r>
              <a:rPr lang="zh-CN" altLang="en-US" sz="2400" dirty="0">
                <a:latin typeface="华文新魏" panose="02010800040101010101" pitchFamily="2" charset="-122"/>
                <a:ea typeface="华文新魏" panose="02010800040101010101" pitchFamily="2" charset="-122"/>
              </a:rPr>
              <a:t>日内退还。</a:t>
            </a:r>
          </a:p>
          <a:p>
            <a:r>
              <a:rPr lang="zh-CN" altLang="en-US" sz="2400" dirty="0">
                <a:latin typeface="华文新魏" panose="02010800040101010101" pitchFamily="2" charset="-122"/>
                <a:ea typeface="华文新魏" panose="02010800040101010101" pitchFamily="2" charset="-122"/>
              </a:rPr>
              <a:t>投标截止后投标人</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撤销</a:t>
            </a:r>
            <a:r>
              <a:rPr lang="zh-CN" altLang="en-US" sz="2400" dirty="0">
                <a:latin typeface="华文新魏" panose="02010800040101010101" pitchFamily="2" charset="-122"/>
                <a:ea typeface="华文新魏" panose="02010800040101010101" pitchFamily="2" charset="-122"/>
              </a:rPr>
              <a:t>投标文件的，招标人可以不退还投标保证金。</a:t>
            </a:r>
          </a:p>
        </p:txBody>
      </p:sp>
      <p:sp>
        <p:nvSpPr>
          <p:cNvPr id="3" name="矩形 2">
            <a:extLst>
              <a:ext uri="{FF2B5EF4-FFF2-40B4-BE49-F238E27FC236}">
                <a16:creationId xmlns:a16="http://schemas.microsoft.com/office/drawing/2014/main" id="{BCE1A0DA-5624-454F-8F77-958C8CFB5187}"/>
              </a:ext>
            </a:extLst>
          </p:cNvPr>
          <p:cNvSpPr/>
          <p:nvPr/>
        </p:nvSpPr>
        <p:spPr>
          <a:xfrm>
            <a:off x="7983859" y="3743084"/>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Rectangle 1436">
            <a:extLst>
              <a:ext uri="{FF2B5EF4-FFF2-40B4-BE49-F238E27FC236}">
                <a16:creationId xmlns:a16="http://schemas.microsoft.com/office/drawing/2014/main" id="{75D68B09-3424-48F2-B888-B351FFDD2419}"/>
              </a:ext>
            </a:extLst>
          </p:cNvPr>
          <p:cNvSpPr>
            <a:spLocks noChangeArrowheads="1"/>
          </p:cNvSpPr>
          <p:nvPr/>
        </p:nvSpPr>
        <p:spPr bwMode="auto">
          <a:xfrm>
            <a:off x="834787" y="4402030"/>
            <a:ext cx="98946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撤回：投标截止时间之前叫撤回</a:t>
            </a:r>
          </a:p>
        </p:txBody>
      </p:sp>
      <p:sp>
        <p:nvSpPr>
          <p:cNvPr id="6" name="Rectangle 1436">
            <a:extLst>
              <a:ext uri="{FF2B5EF4-FFF2-40B4-BE49-F238E27FC236}">
                <a16:creationId xmlns:a16="http://schemas.microsoft.com/office/drawing/2014/main" id="{8B10AEEC-5974-4BC8-9A41-DFFBCB2995BE}"/>
              </a:ext>
            </a:extLst>
          </p:cNvPr>
          <p:cNvSpPr>
            <a:spLocks noChangeArrowheads="1"/>
          </p:cNvSpPr>
          <p:nvPr/>
        </p:nvSpPr>
        <p:spPr bwMode="auto">
          <a:xfrm>
            <a:off x="834786" y="5133745"/>
            <a:ext cx="98946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撤销：投标截止时间之后叫撤销</a:t>
            </a:r>
          </a:p>
        </p:txBody>
      </p:sp>
    </p:spTree>
    <p:extLst>
      <p:ext uri="{BB962C8B-B14F-4D97-AF65-F5344CB8AC3E}">
        <p14:creationId xmlns:p14="http://schemas.microsoft.com/office/powerpoint/2010/main" val="3511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2520DA-F3CF-40EB-A856-75F92BCC17BC}"/>
              </a:ext>
            </a:extLst>
          </p:cNvPr>
          <p:cNvSpPr/>
          <p:nvPr/>
        </p:nvSpPr>
        <p:spPr>
          <a:xfrm>
            <a:off x="843915" y="1070642"/>
            <a:ext cx="10504170" cy="2246769"/>
          </a:xfrm>
          <a:prstGeom prst="rect">
            <a:avLst/>
          </a:prstGeom>
          <a:noFill/>
          <a:ln>
            <a:solidFill>
              <a:schemeClr val="accent1"/>
            </a:solidFill>
            <a:round/>
          </a:ln>
        </p:spPr>
        <p:txBody>
          <a:bodyPr wrap="square">
            <a:spAutoFit/>
          </a:bodyPr>
          <a:lstStyle/>
          <a:p>
            <a:r>
              <a:rPr lang="zh-CN" altLang="en-US" sz="2000" dirty="0">
                <a:latin typeface="华文新魏" panose="02010800040101010101" pitchFamily="2" charset="-122"/>
                <a:ea typeface="华文新魏" panose="02010800040101010101" pitchFamily="2" charset="-122"/>
              </a:rPr>
              <a:t>第三十九条 禁止投标人相互串通投标。</a:t>
            </a:r>
          </a:p>
          <a:p>
            <a:r>
              <a:rPr lang="zh-CN" altLang="en-US" sz="2000" dirty="0">
                <a:latin typeface="华文新魏" panose="02010800040101010101" pitchFamily="2" charset="-122"/>
                <a:ea typeface="华文新魏" panose="02010800040101010101" pitchFamily="2" charset="-122"/>
              </a:rPr>
              <a:t>有下列情形之一的，属于投标人相互串通投标：</a:t>
            </a:r>
          </a:p>
          <a:p>
            <a:r>
              <a:rPr lang="zh-CN" altLang="en-US" sz="2000" dirty="0">
                <a:latin typeface="华文新魏" panose="02010800040101010101" pitchFamily="2" charset="-122"/>
                <a:ea typeface="华文新魏" panose="02010800040101010101" pitchFamily="2" charset="-122"/>
              </a:rPr>
              <a:t>（一）投标人之间协商投标报价等投标文件的实质性内容；</a:t>
            </a:r>
          </a:p>
          <a:p>
            <a:r>
              <a:rPr lang="zh-CN" altLang="en-US" sz="2000" dirty="0">
                <a:latin typeface="华文新魏" panose="02010800040101010101" pitchFamily="2" charset="-122"/>
                <a:ea typeface="华文新魏" panose="02010800040101010101" pitchFamily="2" charset="-122"/>
              </a:rPr>
              <a:t>（二）投标人之间约定中标人；</a:t>
            </a:r>
          </a:p>
          <a:p>
            <a:r>
              <a:rPr lang="zh-CN" altLang="en-US" sz="2000" dirty="0">
                <a:latin typeface="华文新魏" panose="02010800040101010101" pitchFamily="2" charset="-122"/>
                <a:ea typeface="华文新魏" panose="02010800040101010101" pitchFamily="2" charset="-122"/>
              </a:rPr>
              <a:t>（三）投标人之间约定部分投标人放弃投标或者中标；</a:t>
            </a:r>
          </a:p>
          <a:p>
            <a:r>
              <a:rPr lang="zh-CN" altLang="en-US" sz="2000" dirty="0">
                <a:latin typeface="华文新魏" panose="02010800040101010101" pitchFamily="2" charset="-122"/>
                <a:ea typeface="华文新魏" panose="02010800040101010101" pitchFamily="2" charset="-122"/>
              </a:rPr>
              <a:t>（四）属于同一集团、协会、商会等组织成员的投标人按照该组织要求协同投标；</a:t>
            </a:r>
          </a:p>
          <a:p>
            <a:r>
              <a:rPr lang="zh-CN" altLang="en-US" sz="2000" dirty="0">
                <a:latin typeface="华文新魏" panose="02010800040101010101" pitchFamily="2" charset="-122"/>
                <a:ea typeface="华文新魏" panose="02010800040101010101" pitchFamily="2" charset="-122"/>
              </a:rPr>
              <a:t>（五）投标人之间为谋取中标或者排斥特定投标人而采取的其他联合行动。</a:t>
            </a:r>
          </a:p>
        </p:txBody>
      </p:sp>
      <p:sp>
        <p:nvSpPr>
          <p:cNvPr id="3" name="矩形 2">
            <a:extLst>
              <a:ext uri="{FF2B5EF4-FFF2-40B4-BE49-F238E27FC236}">
                <a16:creationId xmlns:a16="http://schemas.microsoft.com/office/drawing/2014/main" id="{F1BA1F88-E1AD-4F9F-8759-3EB5A0B063A2}"/>
              </a:ext>
            </a:extLst>
          </p:cNvPr>
          <p:cNvSpPr/>
          <p:nvPr/>
        </p:nvSpPr>
        <p:spPr>
          <a:xfrm>
            <a:off x="7942916" y="6147616"/>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矩形 3">
            <a:extLst>
              <a:ext uri="{FF2B5EF4-FFF2-40B4-BE49-F238E27FC236}">
                <a16:creationId xmlns:a16="http://schemas.microsoft.com/office/drawing/2014/main" id="{AE3D56E8-A4B5-4244-A6AB-786A896FED32}"/>
              </a:ext>
            </a:extLst>
          </p:cNvPr>
          <p:cNvSpPr/>
          <p:nvPr/>
        </p:nvSpPr>
        <p:spPr>
          <a:xfrm>
            <a:off x="843915" y="3530000"/>
            <a:ext cx="10504170" cy="2616101"/>
          </a:xfrm>
          <a:prstGeom prst="rect">
            <a:avLst/>
          </a:prstGeom>
          <a:noFill/>
          <a:ln>
            <a:solidFill>
              <a:schemeClr val="accent1"/>
            </a:solidFill>
            <a:round/>
          </a:ln>
        </p:spPr>
        <p:txBody>
          <a:bodyPr wrap="square">
            <a:spAutoFit/>
          </a:bodyPr>
          <a:lstStyle/>
          <a:p>
            <a:r>
              <a:rPr lang="zh-CN" altLang="en-US" sz="2000" dirty="0">
                <a:latin typeface="华文新魏" panose="02010800040101010101" pitchFamily="2" charset="-122"/>
                <a:ea typeface="华文新魏" panose="02010800040101010101" pitchFamily="2" charset="-122"/>
              </a:rPr>
              <a:t>第四十条 有下列情形之一的，视为投标人相互串通投标：</a:t>
            </a:r>
          </a:p>
          <a:p>
            <a:r>
              <a:rPr lang="zh-CN" altLang="en-US" sz="2000" dirty="0">
                <a:latin typeface="华文新魏" panose="02010800040101010101" pitchFamily="2" charset="-122"/>
                <a:ea typeface="华文新魏" panose="02010800040101010101" pitchFamily="2" charset="-122"/>
              </a:rPr>
              <a:t>（一）不同投标人的投标文件由同一单位或者个人编制；</a:t>
            </a:r>
          </a:p>
          <a:p>
            <a:r>
              <a:rPr lang="zh-CN" altLang="en-US" sz="2000" dirty="0">
                <a:latin typeface="华文新魏" panose="02010800040101010101" pitchFamily="2" charset="-122"/>
                <a:ea typeface="华文新魏" panose="02010800040101010101" pitchFamily="2" charset="-122"/>
              </a:rPr>
              <a:t>（二）不同投标人委托同一单位或者个人办理投标事宜；</a:t>
            </a:r>
          </a:p>
          <a:p>
            <a:r>
              <a:rPr lang="zh-CN" altLang="en-US" sz="2000" dirty="0">
                <a:latin typeface="华文新魏" panose="02010800040101010101" pitchFamily="2" charset="-122"/>
                <a:ea typeface="华文新魏" panose="02010800040101010101" pitchFamily="2" charset="-122"/>
              </a:rPr>
              <a:t>（三）不同投标人的投标文件载明的项目管理成员为同一人；</a:t>
            </a:r>
          </a:p>
          <a:p>
            <a:r>
              <a:rPr lang="zh-CN" altLang="en-US" sz="2000" dirty="0">
                <a:latin typeface="华文新魏" panose="02010800040101010101" pitchFamily="2" charset="-122"/>
                <a:ea typeface="华文新魏" panose="02010800040101010101" pitchFamily="2" charset="-122"/>
              </a:rPr>
              <a:t>（四）不同投标人的投标文件异常一致或者投标报价呈规律性差异；</a:t>
            </a:r>
          </a:p>
          <a:p>
            <a:r>
              <a:rPr lang="zh-CN" altLang="en-US" sz="2000" dirty="0">
                <a:latin typeface="华文新魏" panose="02010800040101010101" pitchFamily="2" charset="-122"/>
                <a:ea typeface="华文新魏" panose="02010800040101010101" pitchFamily="2" charset="-122"/>
              </a:rPr>
              <a:t>（五）不同投标人的投标文件相互混装；</a:t>
            </a:r>
          </a:p>
          <a:p>
            <a:r>
              <a:rPr lang="zh-CN" altLang="en-US" sz="2000" dirty="0">
                <a:latin typeface="华文新魏" panose="02010800040101010101" pitchFamily="2" charset="-122"/>
                <a:ea typeface="华文新魏" panose="02010800040101010101" pitchFamily="2" charset="-122"/>
              </a:rPr>
              <a:t>（六）不同投标人的投标保证金从同一单位或者个人的账户转出。</a:t>
            </a:r>
          </a:p>
          <a:p>
            <a:endParaRPr lang="zh-CN" altLang="en-US" sz="2400" dirty="0">
              <a:latin typeface="华文新魏" panose="02010800040101010101" pitchFamily="2" charset="-122"/>
              <a:ea typeface="华文新魏" panose="02010800040101010101" pitchFamily="2" charset="-122"/>
            </a:endParaRPr>
          </a:p>
        </p:txBody>
      </p:sp>
      <p:sp>
        <p:nvSpPr>
          <p:cNvPr id="5" name="标题 1">
            <a:extLst>
              <a:ext uri="{FF2B5EF4-FFF2-40B4-BE49-F238E27FC236}">
                <a16:creationId xmlns:a16="http://schemas.microsoft.com/office/drawing/2014/main" id="{0F453CD7-AE9A-4D78-AAB2-3A5EFB4E066D}"/>
              </a:ext>
            </a:extLst>
          </p:cNvPr>
          <p:cNvSpPr txBox="1">
            <a:spLocks/>
          </p:cNvSpPr>
          <p:nvPr/>
        </p:nvSpPr>
        <p:spPr>
          <a:xfrm>
            <a:off x="0" y="45897"/>
            <a:ext cx="9601200" cy="690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围标、串标</a:t>
            </a:r>
          </a:p>
        </p:txBody>
      </p:sp>
    </p:spTree>
    <p:extLst>
      <p:ext uri="{BB962C8B-B14F-4D97-AF65-F5344CB8AC3E}">
        <p14:creationId xmlns:p14="http://schemas.microsoft.com/office/powerpoint/2010/main" val="23756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2520DA-F3CF-40EB-A856-75F92BCC17BC}"/>
              </a:ext>
            </a:extLst>
          </p:cNvPr>
          <p:cNvSpPr/>
          <p:nvPr/>
        </p:nvSpPr>
        <p:spPr>
          <a:xfrm>
            <a:off x="693790" y="1545256"/>
            <a:ext cx="10504170" cy="3046988"/>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第四十一条 禁止招标人与投标人串通投标。</a:t>
            </a:r>
          </a:p>
          <a:p>
            <a:r>
              <a:rPr lang="zh-CN" altLang="en-US" sz="2400" dirty="0">
                <a:latin typeface="华文新魏" panose="02010800040101010101" pitchFamily="2" charset="-122"/>
                <a:ea typeface="华文新魏" panose="02010800040101010101" pitchFamily="2" charset="-122"/>
              </a:rPr>
              <a:t>有下列情形之一的，属于招标人与投标人串通投标：</a:t>
            </a:r>
          </a:p>
          <a:p>
            <a:r>
              <a:rPr lang="zh-CN" altLang="en-US" sz="2400" dirty="0">
                <a:latin typeface="华文新魏" panose="02010800040101010101" pitchFamily="2" charset="-122"/>
                <a:ea typeface="华文新魏" panose="02010800040101010101" pitchFamily="2" charset="-122"/>
              </a:rPr>
              <a:t>（一）招标人在开标前开启投标文件并将有关信息泄露给其他投标人</a:t>
            </a:r>
            <a:r>
              <a:rPr lang="en-US" altLang="zh-CN" sz="2400" dirty="0">
                <a:latin typeface="华文新魏" panose="02010800040101010101" pitchFamily="2" charset="-122"/>
                <a:ea typeface="华文新魏" panose="02010800040101010101" pitchFamily="2" charset="-122"/>
              </a:rPr>
              <a:t>;</a:t>
            </a:r>
          </a:p>
          <a:p>
            <a:r>
              <a:rPr lang="zh-CN" altLang="en-US" sz="2400" dirty="0">
                <a:latin typeface="华文新魏" panose="02010800040101010101" pitchFamily="2" charset="-122"/>
                <a:ea typeface="华文新魏" panose="02010800040101010101" pitchFamily="2" charset="-122"/>
              </a:rPr>
              <a:t>（二）招标人直接或者间接向投标人泄露标底、评标委员会成员等信息；</a:t>
            </a:r>
          </a:p>
          <a:p>
            <a:r>
              <a:rPr lang="zh-CN" altLang="en-US" sz="2400" dirty="0">
                <a:latin typeface="华文新魏" panose="02010800040101010101" pitchFamily="2" charset="-122"/>
                <a:ea typeface="华文新魏" panose="02010800040101010101" pitchFamily="2" charset="-122"/>
              </a:rPr>
              <a:t>（三）招标人明示或者暗示投标人压低或者抬高投标报价；</a:t>
            </a:r>
          </a:p>
          <a:p>
            <a:r>
              <a:rPr lang="zh-CN" altLang="en-US" sz="2400" dirty="0">
                <a:latin typeface="华文新魏" panose="02010800040101010101" pitchFamily="2" charset="-122"/>
                <a:ea typeface="华文新魏" panose="02010800040101010101" pitchFamily="2" charset="-122"/>
              </a:rPr>
              <a:t>（四）招标人授意投标人撤换、修改投标文件；</a:t>
            </a:r>
          </a:p>
          <a:p>
            <a:r>
              <a:rPr lang="zh-CN" altLang="en-US" sz="2400" dirty="0">
                <a:latin typeface="华文新魏" panose="02010800040101010101" pitchFamily="2" charset="-122"/>
                <a:ea typeface="华文新魏" panose="02010800040101010101" pitchFamily="2" charset="-122"/>
              </a:rPr>
              <a:t>（五）招标人明示或者暗示投标人为特定投标人中标提供方便；</a:t>
            </a:r>
          </a:p>
          <a:p>
            <a:r>
              <a:rPr lang="zh-CN" altLang="en-US" sz="2400" dirty="0">
                <a:latin typeface="华文新魏" panose="02010800040101010101" pitchFamily="2" charset="-122"/>
                <a:ea typeface="华文新魏" panose="02010800040101010101" pitchFamily="2" charset="-122"/>
              </a:rPr>
              <a:t>（六）招标人与投标人为谋求特定投标人中标而采取的其他串通行为。</a:t>
            </a:r>
          </a:p>
        </p:txBody>
      </p:sp>
      <p:sp>
        <p:nvSpPr>
          <p:cNvPr id="3" name="矩形 2">
            <a:extLst>
              <a:ext uri="{FF2B5EF4-FFF2-40B4-BE49-F238E27FC236}">
                <a16:creationId xmlns:a16="http://schemas.microsoft.com/office/drawing/2014/main" id="{F1BA1F88-E1AD-4F9F-8759-3EB5A0B063A2}"/>
              </a:ext>
            </a:extLst>
          </p:cNvPr>
          <p:cNvSpPr/>
          <p:nvPr/>
        </p:nvSpPr>
        <p:spPr>
          <a:xfrm>
            <a:off x="7901972" y="5081911"/>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217715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A39BCECE-5D1B-4C6E-942C-306B2997B5A6}"/>
              </a:ext>
            </a:extLst>
          </p:cNvPr>
          <p:cNvSpPr>
            <a:spLocks noChangeArrowheads="1"/>
          </p:cNvSpPr>
          <p:nvPr/>
        </p:nvSpPr>
        <p:spPr bwMode="auto">
          <a:xfrm>
            <a:off x="1486060" y="4737588"/>
            <a:ext cx="89845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zh-CN" altLang="en-US" sz="2400" b="1" dirty="0">
                <a:solidFill>
                  <a:srgbClr val="C00000"/>
                </a:solidFill>
                <a:latin typeface="华文新魏" panose="02010800040101010101" pitchFamily="2" charset="-122"/>
                <a:ea typeface="华文新魏" panose="02010800040101010101" pitchFamily="2" charset="-122"/>
              </a:rPr>
              <a:t>根据福建省</a:t>
            </a:r>
            <a:r>
              <a:rPr lang="en-US" altLang="zh-CN" sz="2400" b="1" dirty="0">
                <a:solidFill>
                  <a:srgbClr val="C00000"/>
                </a:solidFill>
                <a:latin typeface="华文新魏" panose="02010800040101010101" pitchFamily="2" charset="-122"/>
                <a:ea typeface="华文新魏" panose="02010800040101010101" pitchFamily="2" charset="-122"/>
              </a:rPr>
              <a:t>《</a:t>
            </a:r>
            <a:r>
              <a:rPr lang="zh-CN" altLang="en-US" sz="2400" b="1" dirty="0">
                <a:solidFill>
                  <a:srgbClr val="C00000"/>
                </a:solidFill>
                <a:latin typeface="华文新魏" panose="02010800040101010101" pitchFamily="2" charset="-122"/>
                <a:ea typeface="华文新魏" panose="02010800040101010101" pitchFamily="2" charset="-122"/>
              </a:rPr>
              <a:t>关于施工招标项目电子投标文件雷同认定与处理的指导意见</a:t>
            </a:r>
            <a:r>
              <a:rPr lang="en-US" altLang="zh-CN" sz="2400" b="1" dirty="0">
                <a:solidFill>
                  <a:srgbClr val="C00000"/>
                </a:solidFill>
                <a:latin typeface="华文新魏" panose="02010800040101010101" pitchFamily="2" charset="-122"/>
                <a:ea typeface="华文新魏" panose="02010800040101010101" pitchFamily="2" charset="-122"/>
              </a:rPr>
              <a:t>》</a:t>
            </a:r>
            <a:r>
              <a:rPr lang="zh-CN" altLang="en-US" sz="2400" dirty="0">
                <a:solidFill>
                  <a:srgbClr val="C00000"/>
                </a:solidFill>
                <a:latin typeface="华文新魏" panose="02010800040101010101" pitchFamily="2" charset="-122"/>
                <a:ea typeface="华文新魏" panose="02010800040101010101" pitchFamily="2" charset="-122"/>
              </a:rPr>
              <a:t>：</a:t>
            </a:r>
          </a:p>
          <a:p>
            <a:r>
              <a:rPr lang="zh-CN" altLang="en-US" sz="2400" dirty="0">
                <a:solidFill>
                  <a:srgbClr val="C00000"/>
                </a:solidFill>
                <a:latin typeface="华文新魏" panose="02010800040101010101" pitchFamily="2" charset="-122"/>
                <a:ea typeface="华文新魏" panose="02010800040101010101" pitchFamily="2" charset="-122"/>
              </a:rPr>
              <a:t>不同投标人的电子投标文件存在雷同的，评标委员会应当按照招标文件规定的评标办法和标准否决其投标，招标人应当按照招标文件的规定</a:t>
            </a:r>
            <a:r>
              <a:rPr lang="zh-CN" altLang="en-US" sz="2400" b="1" dirty="0">
                <a:solidFill>
                  <a:srgbClr val="C00000"/>
                </a:solidFill>
                <a:latin typeface="华文新魏" panose="02010800040101010101" pitchFamily="2" charset="-122"/>
                <a:ea typeface="华文新魏" panose="02010800040101010101" pitchFamily="2" charset="-122"/>
              </a:rPr>
              <a:t>没收其投标保证金。</a:t>
            </a:r>
            <a:endParaRPr lang="zh-CN" altLang="en-US" sz="2400" dirty="0">
              <a:solidFill>
                <a:srgbClr val="C00000"/>
              </a:solidFill>
              <a:latin typeface="华文新魏" panose="02010800040101010101" pitchFamily="2" charset="-122"/>
              <a:ea typeface="华文新魏" panose="02010800040101010101" pitchFamily="2" charset="-122"/>
            </a:endParaRPr>
          </a:p>
        </p:txBody>
      </p:sp>
      <p:sp>
        <p:nvSpPr>
          <p:cNvPr id="4" name="文本框 3">
            <a:extLst>
              <a:ext uri="{FF2B5EF4-FFF2-40B4-BE49-F238E27FC236}">
                <a16:creationId xmlns:a16="http://schemas.microsoft.com/office/drawing/2014/main" id="{A23E637F-1964-49E5-A128-21B6544C6344}"/>
              </a:ext>
            </a:extLst>
          </p:cNvPr>
          <p:cNvSpPr txBox="1"/>
          <p:nvPr/>
        </p:nvSpPr>
        <p:spPr>
          <a:xfrm>
            <a:off x="2604977" y="2945218"/>
            <a:ext cx="5231219" cy="1041991"/>
          </a:xfrm>
          <a:prstGeom prst="rect">
            <a:avLst/>
          </a:prstGeom>
          <a:noFill/>
        </p:spPr>
        <p:txBody>
          <a:bodyPr wrap="square" rtlCol="0">
            <a:spAutoFit/>
          </a:bodyPr>
          <a:lstStyle/>
          <a:p>
            <a:endParaRPr lang="zh-CN" altLang="en-US" dirty="0"/>
          </a:p>
        </p:txBody>
      </p:sp>
      <p:sp>
        <p:nvSpPr>
          <p:cNvPr id="5" name="Rectangle 2">
            <a:extLst>
              <a:ext uri="{FF2B5EF4-FFF2-40B4-BE49-F238E27FC236}">
                <a16:creationId xmlns:a16="http://schemas.microsoft.com/office/drawing/2014/main" id="{D6D128AD-EA7E-4766-B633-68F60AB42A76}"/>
              </a:ext>
            </a:extLst>
          </p:cNvPr>
          <p:cNvSpPr>
            <a:spLocks noChangeArrowheads="1"/>
          </p:cNvSpPr>
          <p:nvPr/>
        </p:nvSpPr>
        <p:spPr bwMode="auto">
          <a:xfrm>
            <a:off x="1486060" y="2734110"/>
            <a:ext cx="89845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a:ln>
                  <a:noFill/>
                </a:ln>
                <a:effectLst/>
                <a:latin typeface="华文新魏" panose="02010800040101010101" pitchFamily="2" charset="-122"/>
                <a:ea typeface="华文新魏" panose="02010800040101010101" pitchFamily="2" charset="-122"/>
              </a:rPr>
              <a:t>2019年1月17日上午8时00分，福建“闽西监狱改建项目二标段工程”在龙岩市公共资源交易中心开标。经评标系统软硬件信息雷同分析：福建省*优建设有限公司与福建省*金建设有限公司两家投标单位，计价软件加密锁信息中的加密锁序列号相同，根据规定，这两家投标单位的投标文件视为雷同。</a:t>
            </a:r>
            <a:endParaRPr kumimoji="0" lang="zh-CN" altLang="zh-CN" sz="3600" b="0" i="0" u="none" strike="noStrike" cap="none" normalizeH="0" baseline="0" dirty="0">
              <a:ln>
                <a:noFill/>
              </a:ln>
              <a:effectLst/>
              <a:latin typeface="华文新魏" panose="02010800040101010101" pitchFamily="2" charset="-122"/>
              <a:ea typeface="华文新魏" panose="02010800040101010101" pitchFamily="2" charset="-122"/>
            </a:endParaRPr>
          </a:p>
        </p:txBody>
      </p:sp>
      <p:pic>
        <p:nvPicPr>
          <p:cNvPr id="7" name="图片 6">
            <a:extLst>
              <a:ext uri="{FF2B5EF4-FFF2-40B4-BE49-F238E27FC236}">
                <a16:creationId xmlns:a16="http://schemas.microsoft.com/office/drawing/2014/main" id="{6B93744D-CE40-4F5C-994C-E6EC41C54ACD}"/>
              </a:ext>
            </a:extLst>
          </p:cNvPr>
          <p:cNvPicPr>
            <a:picLocks noChangeAspect="1"/>
          </p:cNvPicPr>
          <p:nvPr/>
        </p:nvPicPr>
        <p:blipFill>
          <a:blip r:embed="rId2"/>
          <a:stretch>
            <a:fillRect/>
          </a:stretch>
        </p:blipFill>
        <p:spPr>
          <a:xfrm>
            <a:off x="0" y="0"/>
            <a:ext cx="12192000" cy="2669624"/>
          </a:xfrm>
          <a:prstGeom prst="rect">
            <a:avLst/>
          </a:prstGeom>
        </p:spPr>
      </p:pic>
    </p:spTree>
    <p:extLst>
      <p:ext uri="{BB962C8B-B14F-4D97-AF65-F5344CB8AC3E}">
        <p14:creationId xmlns:p14="http://schemas.microsoft.com/office/powerpoint/2010/main" val="2765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FB0F0A4-67F8-436C-93E0-B866C38C00C5}"/>
              </a:ext>
            </a:extLst>
          </p:cNvPr>
          <p:cNvSpPr/>
          <p:nvPr/>
        </p:nvSpPr>
        <p:spPr>
          <a:xfrm>
            <a:off x="790257" y="1155953"/>
            <a:ext cx="10611485" cy="4546094"/>
          </a:xfrm>
          <a:prstGeom prst="rect">
            <a:avLst/>
          </a:prstGeom>
          <a:noFill/>
          <a:ln>
            <a:solidFill>
              <a:schemeClr val="accent1"/>
            </a:solidFill>
          </a:ln>
        </p:spPr>
        <p:txBody>
          <a:bodyPr wrap="square">
            <a:spAutoFit/>
          </a:bodyPr>
          <a:lstStyle/>
          <a:p>
            <a:pPr algn="just"/>
            <a:r>
              <a:rPr lang="zh-CN" altLang="en-US" sz="3200" b="1" dirty="0">
                <a:solidFill>
                  <a:srgbClr val="222222"/>
                </a:solidFill>
                <a:latin typeface="华文新魏" panose="02010800040101010101" pitchFamily="2" charset="-122"/>
                <a:ea typeface="华文新魏" panose="02010800040101010101" pitchFamily="2" charset="-122"/>
              </a:rPr>
              <a:t>鄂建函</a:t>
            </a:r>
            <a:r>
              <a:rPr lang="en-US" altLang="zh-CN" sz="3200" b="1" dirty="0">
                <a:solidFill>
                  <a:srgbClr val="222222"/>
                </a:solidFill>
                <a:latin typeface="华文新魏" panose="02010800040101010101" pitchFamily="2" charset="-122"/>
                <a:ea typeface="华文新魏" panose="02010800040101010101" pitchFamily="2" charset="-122"/>
              </a:rPr>
              <a:t>〔2019〕65</a:t>
            </a:r>
            <a:r>
              <a:rPr lang="zh-CN" altLang="en-US" sz="3200" b="1" dirty="0">
                <a:solidFill>
                  <a:srgbClr val="222222"/>
                </a:solidFill>
                <a:latin typeface="华文新魏" panose="02010800040101010101" pitchFamily="2" charset="-122"/>
                <a:ea typeface="华文新魏" panose="02010800040101010101" pitchFamily="2" charset="-122"/>
              </a:rPr>
              <a:t>号</a:t>
            </a:r>
            <a:endParaRPr lang="zh-CN" altLang="en-US" sz="3200" dirty="0">
              <a:solidFill>
                <a:srgbClr val="222222"/>
              </a:solidFill>
              <a:latin typeface="华文新魏" panose="02010800040101010101" pitchFamily="2" charset="-122"/>
              <a:ea typeface="华文新魏" panose="02010800040101010101" pitchFamily="2" charset="-122"/>
            </a:endParaRPr>
          </a:p>
          <a:p>
            <a:pPr algn="just"/>
            <a:r>
              <a:rPr lang="zh-CN" altLang="en-US" sz="3200" dirty="0">
                <a:solidFill>
                  <a:srgbClr val="222222"/>
                </a:solidFill>
                <a:latin typeface="华文新魏" panose="02010800040101010101" pitchFamily="2" charset="-122"/>
                <a:ea typeface="华文新魏" panose="02010800040101010101" pitchFamily="2" charset="-122"/>
              </a:rPr>
              <a:t>各市、州、直管市、神农架林区住房和城乡建设委员会，公共资源交易监督管理局，各有关单位：</a:t>
            </a:r>
          </a:p>
          <a:p>
            <a:pPr algn="just"/>
            <a:r>
              <a:rPr lang="zh-CN" altLang="en-US" sz="3200" dirty="0">
                <a:solidFill>
                  <a:srgbClr val="222222"/>
                </a:solidFill>
                <a:latin typeface="华文新魏" panose="02010800040101010101" pitchFamily="2" charset="-122"/>
                <a:ea typeface="华文新魏" panose="02010800040101010101" pitchFamily="2" charset="-122"/>
              </a:rPr>
              <a:t>近期，在省公共资源交易中心进行的某外墙石材装饰保温一体化系统材料采购及安装项目招标活动中，苏州美亚美节能科技有限公司、湖北卓宝建筑节能科技有限公司、武汉沃尔浦科技有限公司等三家公司的投标文件“文件制作机器码”一致，即三家单位的投标文件是同一台电脑制作完成的。经评标委员会讨论决定，否决该三家单位的投标。</a:t>
            </a:r>
          </a:p>
        </p:txBody>
      </p:sp>
    </p:spTree>
    <p:extLst>
      <p:ext uri="{BB962C8B-B14F-4D97-AF65-F5344CB8AC3E}">
        <p14:creationId xmlns:p14="http://schemas.microsoft.com/office/powerpoint/2010/main" val="50676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a:extLst>
              <a:ext uri="{FF2B5EF4-FFF2-40B4-BE49-F238E27FC236}">
                <a16:creationId xmlns:a16="http://schemas.microsoft.com/office/drawing/2014/main" id="{CC4A3427-92ED-4370-B927-DE9156DE4CB8}"/>
              </a:ext>
            </a:extLst>
          </p:cNvPr>
          <p:cNvGraphicFramePr/>
          <p:nvPr/>
        </p:nvGraphicFramePr>
        <p:xfrm>
          <a:off x="1117600" y="5037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a:extLst>
              <a:ext uri="{FF2B5EF4-FFF2-40B4-BE49-F238E27FC236}">
                <a16:creationId xmlns:a16="http://schemas.microsoft.com/office/drawing/2014/main" id="{C8A6D80B-2E00-4A01-A22A-81DA707DAC90}"/>
              </a:ext>
            </a:extLst>
          </p:cNvPr>
          <p:cNvSpPr/>
          <p:nvPr/>
        </p:nvSpPr>
        <p:spPr>
          <a:xfrm>
            <a:off x="7460738" y="5769459"/>
            <a:ext cx="4485839" cy="584775"/>
          </a:xfrm>
          <a:prstGeom prst="rect">
            <a:avLst/>
          </a:prstGeom>
        </p:spPr>
        <p:txBody>
          <a:bodyPr wrap="square">
            <a:spAutoFit/>
          </a:bodyPr>
          <a:lstStyle/>
          <a:p>
            <a:r>
              <a:rPr lang="zh-CN" altLang="en-US" sz="3200" dirty="0">
                <a:solidFill>
                  <a:schemeClr val="accent1">
                    <a:lumMod val="75000"/>
                  </a:schemeClr>
                </a:solidFill>
                <a:latin typeface="华文新魏" panose="02010800040101010101" pitchFamily="2" charset="-122"/>
                <a:ea typeface="华文新魏" panose="02010800040101010101" pitchFamily="2" charset="-122"/>
              </a:rPr>
              <a:t>都是电子化带来的变化</a:t>
            </a:r>
          </a:p>
        </p:txBody>
      </p:sp>
    </p:spTree>
    <p:extLst>
      <p:ext uri="{BB962C8B-B14F-4D97-AF65-F5344CB8AC3E}">
        <p14:creationId xmlns:p14="http://schemas.microsoft.com/office/powerpoint/2010/main" val="37019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28AFF5-7046-46A1-8811-10A52D5686B2}"/>
              </a:ext>
            </a:extLst>
          </p:cNvPr>
          <p:cNvPicPr>
            <a:picLocks noChangeAspect="1"/>
          </p:cNvPicPr>
          <p:nvPr/>
        </p:nvPicPr>
        <p:blipFill>
          <a:blip r:embed="rId2"/>
          <a:stretch>
            <a:fillRect/>
          </a:stretch>
        </p:blipFill>
        <p:spPr>
          <a:xfrm>
            <a:off x="0" y="0"/>
            <a:ext cx="12192000" cy="2138802"/>
          </a:xfrm>
          <a:prstGeom prst="rect">
            <a:avLst/>
          </a:prstGeom>
        </p:spPr>
      </p:pic>
      <p:sp>
        <p:nvSpPr>
          <p:cNvPr id="6" name="矩形 5">
            <a:extLst>
              <a:ext uri="{FF2B5EF4-FFF2-40B4-BE49-F238E27FC236}">
                <a16:creationId xmlns:a16="http://schemas.microsoft.com/office/drawing/2014/main" id="{ACBD2937-A449-4060-839F-0FADCD8B8860}"/>
              </a:ext>
            </a:extLst>
          </p:cNvPr>
          <p:cNvSpPr/>
          <p:nvPr/>
        </p:nvSpPr>
        <p:spPr>
          <a:xfrm>
            <a:off x="605199" y="2661247"/>
            <a:ext cx="10611485" cy="2308324"/>
          </a:xfrm>
          <a:prstGeom prst="rect">
            <a:avLst/>
          </a:prstGeom>
          <a:noFill/>
          <a:ln>
            <a:solidFill>
              <a:schemeClr val="accent1"/>
            </a:solidFill>
          </a:ln>
        </p:spPr>
        <p:txBody>
          <a:bodyPr wrap="square">
            <a:spAutoFit/>
          </a:bodyPr>
          <a:lstStyle/>
          <a:p>
            <a:r>
              <a:rPr lang="zh-CN" altLang="en-US" sz="2400" dirty="0">
                <a:solidFill>
                  <a:srgbClr val="333333"/>
                </a:solidFill>
                <a:latin typeface="华文新魏" panose="02010800040101010101" pitchFamily="2" charset="-122"/>
                <a:ea typeface="华文新魏" panose="02010800040101010101" pitchFamily="2" charset="-122"/>
              </a:rPr>
              <a:t>西施生态科技股份有限公司</a:t>
            </a:r>
            <a:r>
              <a:rPr lang="en-US" altLang="zh-CN" sz="2400" dirty="0">
                <a:solidFill>
                  <a:srgbClr val="333333"/>
                </a:solidFill>
                <a:latin typeface="华文新魏" panose="02010800040101010101" pitchFamily="2" charset="-122"/>
                <a:ea typeface="华文新魏" panose="02010800040101010101" pitchFamily="2" charset="-122"/>
              </a:rPr>
              <a:t>4</a:t>
            </a:r>
            <a:r>
              <a:rPr lang="zh-CN" altLang="en-US" sz="2400" dirty="0">
                <a:solidFill>
                  <a:srgbClr val="333333"/>
                </a:solidFill>
                <a:latin typeface="华文新魏" panose="02010800040101010101" pitchFamily="2" charset="-122"/>
                <a:ea typeface="华文新魏" panose="02010800040101010101" pitchFamily="2" charset="-122"/>
              </a:rPr>
              <a:t>月</a:t>
            </a:r>
            <a:r>
              <a:rPr lang="en-US" altLang="zh-CN" sz="2400" dirty="0">
                <a:solidFill>
                  <a:srgbClr val="333333"/>
                </a:solidFill>
                <a:latin typeface="华文新魏" panose="02010800040101010101" pitchFamily="2" charset="-122"/>
                <a:ea typeface="华文新魏" panose="02010800040101010101" pitchFamily="2" charset="-122"/>
              </a:rPr>
              <a:t>7</a:t>
            </a:r>
            <a:r>
              <a:rPr lang="zh-CN" altLang="en-US" sz="2400" dirty="0">
                <a:solidFill>
                  <a:srgbClr val="333333"/>
                </a:solidFill>
                <a:latin typeface="华文新魏" panose="02010800040101010101" pitchFamily="2" charset="-122"/>
                <a:ea typeface="华文新魏" panose="02010800040101010101" pitchFamily="2" charset="-122"/>
              </a:rPr>
              <a:t>日公告，公司全资子公司深圳市西施生态科技有限公司（以下简称“深圳西施”），于近期收到深圳市财政委员会（以下简称“深圳财政委”）出具的</a:t>
            </a:r>
            <a:r>
              <a:rPr lang="en-US" altLang="zh-CN" sz="2400" dirty="0">
                <a:solidFill>
                  <a:srgbClr val="333333"/>
                </a:solidFill>
                <a:latin typeface="华文新魏" panose="02010800040101010101" pitchFamily="2" charset="-122"/>
                <a:ea typeface="华文新魏" panose="02010800040101010101" pitchFamily="2" charset="-122"/>
              </a:rPr>
              <a:t>《</a:t>
            </a:r>
            <a:r>
              <a:rPr lang="zh-CN" altLang="en-US" sz="2400" dirty="0">
                <a:solidFill>
                  <a:srgbClr val="333333"/>
                </a:solidFill>
                <a:latin typeface="华文新魏" panose="02010800040101010101" pitchFamily="2" charset="-122"/>
                <a:ea typeface="华文新魏" panose="02010800040101010101" pitchFamily="2" charset="-122"/>
              </a:rPr>
              <a:t>行政处罚决定书</a:t>
            </a:r>
            <a:r>
              <a:rPr lang="en-US" altLang="zh-CN" sz="2400" dirty="0">
                <a:solidFill>
                  <a:srgbClr val="333333"/>
                </a:solidFill>
                <a:latin typeface="华文新魏" panose="02010800040101010101" pitchFamily="2" charset="-122"/>
                <a:ea typeface="华文新魏" panose="02010800040101010101" pitchFamily="2" charset="-122"/>
              </a:rPr>
              <a:t>》</a:t>
            </a:r>
            <a:r>
              <a:rPr lang="zh-CN" altLang="en-US" sz="2400" dirty="0">
                <a:solidFill>
                  <a:srgbClr val="333333"/>
                </a:solidFill>
                <a:latin typeface="华文新魏" panose="02010800040101010101" pitchFamily="2" charset="-122"/>
                <a:ea typeface="华文新魏" panose="02010800040101010101" pitchFamily="2" charset="-122"/>
              </a:rPr>
              <a:t>，深圳西施因在参加政府采购活动中提供虚假材料谋取中标、成交，被深圳财政委处于</a:t>
            </a:r>
            <a:r>
              <a:rPr lang="en-US" altLang="zh-CN" sz="2400" dirty="0">
                <a:solidFill>
                  <a:srgbClr val="333333"/>
                </a:solidFill>
                <a:latin typeface="华文新魏" panose="02010800040101010101" pitchFamily="2" charset="-122"/>
                <a:ea typeface="华文新魏" panose="02010800040101010101" pitchFamily="2" charset="-122"/>
              </a:rPr>
              <a:t>47740.63</a:t>
            </a:r>
            <a:r>
              <a:rPr lang="zh-CN" altLang="en-US" sz="2400" dirty="0">
                <a:solidFill>
                  <a:srgbClr val="333333"/>
                </a:solidFill>
                <a:latin typeface="华文新魏" panose="02010800040101010101" pitchFamily="2" charset="-122"/>
                <a:ea typeface="华文新魏" panose="02010800040101010101" pitchFamily="2" charset="-122"/>
              </a:rPr>
              <a:t>元罚款，同时</a:t>
            </a:r>
            <a:r>
              <a:rPr lang="en-US" altLang="zh-CN" sz="2400" dirty="0">
                <a:solidFill>
                  <a:srgbClr val="333333"/>
                </a:solidFill>
                <a:latin typeface="华文新魏" panose="02010800040101010101" pitchFamily="2" charset="-122"/>
                <a:ea typeface="华文新魏" panose="02010800040101010101" pitchFamily="2" charset="-122"/>
              </a:rPr>
              <a:t>1</a:t>
            </a:r>
            <a:r>
              <a:rPr lang="zh-CN" altLang="en-US" sz="2400" dirty="0">
                <a:solidFill>
                  <a:srgbClr val="333333"/>
                </a:solidFill>
                <a:latin typeface="华文新魏" panose="02010800040101010101" pitchFamily="2" charset="-122"/>
                <a:ea typeface="华文新魏" panose="02010800040101010101" pitchFamily="2" charset="-122"/>
              </a:rPr>
              <a:t>年内尽职参与深证实政府采购活动并将不良行为计入工银上诚信档案。</a:t>
            </a:r>
            <a:endParaRPr lang="zh-CN" altLang="en-US" sz="2400" dirty="0">
              <a:latin typeface="华文新魏" panose="02010800040101010101" pitchFamily="2" charset="-122"/>
              <a:ea typeface="华文新魏" panose="02010800040101010101" pitchFamily="2" charset="-122"/>
            </a:endParaRPr>
          </a:p>
          <a:p>
            <a:pPr algn="just"/>
            <a:r>
              <a:rPr lang="zh-CN" altLang="en-US" sz="2400" dirty="0">
                <a:solidFill>
                  <a:srgbClr val="222222"/>
                </a:solidFill>
                <a:latin typeface="华文新魏" panose="02010800040101010101" pitchFamily="2" charset="-122"/>
                <a:ea typeface="华文新魏" panose="02010800040101010101" pitchFamily="2" charset="-122"/>
              </a:rPr>
              <a:t>。</a:t>
            </a:r>
          </a:p>
        </p:txBody>
      </p:sp>
    </p:spTree>
    <p:extLst>
      <p:ext uri="{BB962C8B-B14F-4D97-AF65-F5344CB8AC3E}">
        <p14:creationId xmlns:p14="http://schemas.microsoft.com/office/powerpoint/2010/main" val="8393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招标法律法规与实务操作</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国有</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企业</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采购</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操作</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规范</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schemeClr val="bg1"/>
                </a:solidFill>
                <a:latin typeface="华文新魏" panose="02010800040101010101" pitchFamily="2" charset="-122"/>
                <a:ea typeface="华文新魏" panose="02010800040101010101" pitchFamily="2" charset="-122"/>
                <a:cs typeface="+mn-ea"/>
                <a:sym typeface="+mn-lt"/>
              </a:rPr>
              <a:t>（</a:t>
            </a:r>
            <a:r>
              <a:rPr lang="en-US" altLang="zh-CN" sz="2400" kern="0" dirty="0">
                <a:solidFill>
                  <a:schemeClr val="bg1"/>
                </a:solidFill>
                <a:latin typeface="华文新魏" panose="02010800040101010101" pitchFamily="2" charset="-122"/>
                <a:ea typeface="华文新魏" panose="02010800040101010101" pitchFamily="2" charset="-122"/>
                <a:cs typeface="+mn-ea"/>
                <a:sym typeface="+mn-lt"/>
              </a:rPr>
              <a:t>862</a:t>
            </a:r>
            <a:r>
              <a:rPr lang="zh-CN" altLang="en-US" sz="2400" kern="0" dirty="0">
                <a:solidFill>
                  <a:schemeClr val="bg1"/>
                </a:solidFill>
                <a:latin typeface="华文新魏" panose="02010800040101010101" pitchFamily="2" charset="-122"/>
                <a:ea typeface="华文新魏" panose="02010800040101010101" pitchFamily="2" charset="-122"/>
                <a:cs typeface="+mn-ea"/>
                <a:sym typeface="+mn-lt"/>
              </a:rPr>
              <a:t>）</a:t>
            </a:r>
            <a:endParaRPr lang="en-US" altLang="zh-CN" sz="2400" kern="0" dirty="0">
              <a:solidFill>
                <a:schemeClr val="bg1"/>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号文</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392830"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招标领域最新动态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招标采购实务操作</a:t>
            </a: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前言</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异议</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542516" y="3774419"/>
            <a:ext cx="891831" cy="194443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依法</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必招</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99011" y="3788851"/>
            <a:ext cx="891831" cy="192512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评标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48908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2520DA-F3CF-40EB-A856-75F92BCC17BC}"/>
              </a:ext>
            </a:extLst>
          </p:cNvPr>
          <p:cNvSpPr/>
          <p:nvPr/>
        </p:nvSpPr>
        <p:spPr>
          <a:xfrm>
            <a:off x="693790" y="1545256"/>
            <a:ext cx="10504170" cy="3416320"/>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第四十二条 使用通过</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受让或者租借</a:t>
            </a:r>
            <a:r>
              <a:rPr lang="zh-CN" altLang="en-US" sz="2400" dirty="0">
                <a:latin typeface="华文新魏" panose="02010800040101010101" pitchFamily="2" charset="-122"/>
                <a:ea typeface="华文新魏" panose="02010800040101010101" pitchFamily="2" charset="-122"/>
              </a:rPr>
              <a:t>等方式获取的资格、资质证书投标的，属于招标投标法第三十三条规定的以他人名义投标。</a:t>
            </a:r>
          </a:p>
          <a:p>
            <a:r>
              <a:rPr lang="zh-CN" altLang="en-US" sz="2400" dirty="0">
                <a:latin typeface="华文新魏" panose="02010800040101010101" pitchFamily="2" charset="-122"/>
                <a:ea typeface="华文新魏" panose="02010800040101010101" pitchFamily="2" charset="-122"/>
              </a:rPr>
              <a:t>投标人有下列情形之一的，属于招标投标法第三十三条规定的以其他方式弄虚作假的行为：</a:t>
            </a:r>
          </a:p>
          <a:p>
            <a:r>
              <a:rPr lang="zh-CN" altLang="en-US" sz="2400" dirty="0">
                <a:latin typeface="华文新魏" panose="02010800040101010101" pitchFamily="2" charset="-122"/>
                <a:ea typeface="华文新魏" panose="02010800040101010101" pitchFamily="2" charset="-122"/>
              </a:rPr>
              <a:t>（一）使用伪造、变造的许可证件；</a:t>
            </a:r>
          </a:p>
          <a:p>
            <a:r>
              <a:rPr lang="zh-CN" altLang="en-US" sz="2400" dirty="0">
                <a:latin typeface="华文新魏" panose="02010800040101010101" pitchFamily="2" charset="-122"/>
                <a:ea typeface="华文新魏" panose="02010800040101010101" pitchFamily="2" charset="-122"/>
              </a:rPr>
              <a:t>（二）提供虚假的财务状况或者业绩；</a:t>
            </a:r>
          </a:p>
          <a:p>
            <a:r>
              <a:rPr lang="zh-CN" altLang="en-US" sz="2400" dirty="0">
                <a:latin typeface="华文新魏" panose="02010800040101010101" pitchFamily="2" charset="-122"/>
                <a:ea typeface="华文新魏" panose="02010800040101010101" pitchFamily="2" charset="-122"/>
              </a:rPr>
              <a:t>（三）提供虚假的项目负责人或者主要技术人员简历、劳动关系证明；</a:t>
            </a:r>
          </a:p>
          <a:p>
            <a:r>
              <a:rPr lang="zh-CN" altLang="en-US" sz="2400" dirty="0">
                <a:latin typeface="华文新魏" panose="02010800040101010101" pitchFamily="2" charset="-122"/>
                <a:ea typeface="华文新魏" panose="02010800040101010101" pitchFamily="2" charset="-122"/>
              </a:rPr>
              <a:t>（四）提供虚假的信用状况；</a:t>
            </a:r>
          </a:p>
          <a:p>
            <a:r>
              <a:rPr lang="zh-CN" altLang="en-US" sz="2400" dirty="0">
                <a:latin typeface="华文新魏" panose="02010800040101010101" pitchFamily="2" charset="-122"/>
                <a:ea typeface="华文新魏" panose="02010800040101010101" pitchFamily="2" charset="-122"/>
              </a:rPr>
              <a:t>（五）其他弄虚作假的行为。</a:t>
            </a:r>
          </a:p>
        </p:txBody>
      </p:sp>
      <p:sp>
        <p:nvSpPr>
          <p:cNvPr id="3" name="矩形 2">
            <a:extLst>
              <a:ext uri="{FF2B5EF4-FFF2-40B4-BE49-F238E27FC236}">
                <a16:creationId xmlns:a16="http://schemas.microsoft.com/office/drawing/2014/main" id="{F1BA1F88-E1AD-4F9F-8759-3EB5A0B063A2}"/>
              </a:ext>
            </a:extLst>
          </p:cNvPr>
          <p:cNvSpPr/>
          <p:nvPr/>
        </p:nvSpPr>
        <p:spPr>
          <a:xfrm>
            <a:off x="7956563" y="5545935"/>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229748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6186E4C3-C347-4C4B-AEEC-19B53672A6B0}"/>
              </a:ext>
            </a:extLst>
          </p:cNvPr>
          <p:cNvSpPr txBox="1"/>
          <p:nvPr/>
        </p:nvSpPr>
        <p:spPr>
          <a:xfrm>
            <a:off x="1077852" y="2150187"/>
            <a:ext cx="10036296" cy="2246769"/>
          </a:xfrm>
          <a:prstGeom prst="rect">
            <a:avLst/>
          </a:prstGeom>
          <a:noFill/>
        </p:spPr>
        <p:txBody>
          <a:bodyPr wrap="square" rtlCol="0">
            <a:spAutoFit/>
          </a:bodyPr>
          <a:lstStyle>
            <a:defPPr rtl="0">
              <a:defRPr lang="zh-cn"/>
            </a:defPPr>
            <a:lvl1pPr marL="457200" indent="-457200">
              <a:buFont typeface="Wingdings" panose="05000000000000000000" pitchFamily="2" charset="2"/>
              <a:buChar char="u"/>
              <a:defRPr sz="2800">
                <a:latin typeface="华文新魏" panose="02010800040101010101" pitchFamily="2" charset="-122"/>
                <a:ea typeface="华文新魏" panose="02010800040101010101" pitchFamily="2" charset="-122"/>
              </a:defRPr>
            </a:lvl1pPr>
          </a:lstStyle>
          <a:p>
            <a:r>
              <a:rPr lang="zh-CN" altLang="en-US" dirty="0"/>
              <a:t>分公司能否独立投标</a:t>
            </a:r>
            <a:endParaRPr lang="en-US" altLang="zh-CN" dirty="0"/>
          </a:p>
          <a:p>
            <a:pPr marL="0" indent="0">
              <a:buNone/>
            </a:pPr>
            <a:endParaRPr lang="en-US" altLang="zh-CN" dirty="0"/>
          </a:p>
          <a:p>
            <a:r>
              <a:rPr lang="zh-CN" altLang="en-US" dirty="0"/>
              <a:t>分公司能否使用总公司资质或业绩投标？</a:t>
            </a:r>
            <a:endParaRPr lang="en-US" altLang="zh-CN" dirty="0"/>
          </a:p>
          <a:p>
            <a:pPr marL="0" indent="0">
              <a:buNone/>
            </a:pPr>
            <a:endParaRPr lang="en-US" altLang="zh-CN" dirty="0"/>
          </a:p>
          <a:p>
            <a:r>
              <a:rPr lang="zh-CN" altLang="zh-CN" dirty="0"/>
              <a:t>子公司能否使用母公司资质或业绩投标</a:t>
            </a:r>
            <a:r>
              <a:rPr lang="zh-CN" altLang="en-US" dirty="0"/>
              <a:t>？</a:t>
            </a:r>
            <a:endParaRPr lang="en-US" altLang="zh-CN" dirty="0"/>
          </a:p>
        </p:txBody>
      </p:sp>
      <p:sp>
        <p:nvSpPr>
          <p:cNvPr id="6" name="Rectangle 1436">
            <a:extLst>
              <a:ext uri="{FF2B5EF4-FFF2-40B4-BE49-F238E27FC236}">
                <a16:creationId xmlns:a16="http://schemas.microsoft.com/office/drawing/2014/main" id="{D686A0A7-9649-4C86-9309-D9EDC9BD2276}"/>
              </a:ext>
            </a:extLst>
          </p:cNvPr>
          <p:cNvSpPr>
            <a:spLocks noChangeArrowheads="1"/>
          </p:cNvSpPr>
          <p:nvPr/>
        </p:nvSpPr>
        <p:spPr bwMode="auto">
          <a:xfrm>
            <a:off x="617531" y="815754"/>
            <a:ext cx="95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3200" b="1" dirty="0">
                <a:solidFill>
                  <a:srgbClr val="C00000"/>
                </a:solidFill>
                <a:latin typeface="华文新魏" panose="02010800040101010101" pitchFamily="2" charset="-122"/>
                <a:ea typeface="华文新魏" panose="02010800040101010101" pitchFamily="2" charset="-122"/>
                <a:cs typeface="Arial" pitchFamily="34" charset="0"/>
              </a:rPr>
              <a:t>提问：</a:t>
            </a:r>
            <a:endParaRPr lang="en-US" sz="32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125372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0F3EB93-CA8E-404C-8421-4B63C309FE06}"/>
              </a:ext>
            </a:extLst>
          </p:cNvPr>
          <p:cNvSpPr/>
          <p:nvPr/>
        </p:nvSpPr>
        <p:spPr>
          <a:xfrm>
            <a:off x="737235" y="236876"/>
            <a:ext cx="10227945" cy="5539978"/>
          </a:xfrm>
          <a:prstGeom prst="rect">
            <a:avLst/>
          </a:prstGeom>
          <a:noFill/>
          <a:ln>
            <a:noFill/>
            <a:round/>
          </a:ln>
        </p:spPr>
        <p:txBody>
          <a:bodyPr wrap="square">
            <a:spAutoFit/>
          </a:bodyPr>
          <a:lstStyle/>
          <a:p>
            <a:pPr algn="ctr"/>
            <a:r>
              <a:rPr lang="zh-CN" altLang="en-US" sz="2800" dirty="0">
                <a:solidFill>
                  <a:srgbClr val="C00000"/>
                </a:solidFill>
                <a:latin typeface="华文新魏" panose="02010800040101010101" pitchFamily="2" charset="-122"/>
                <a:ea typeface="华文新魏" panose="02010800040101010101" pitchFamily="2" charset="-122"/>
              </a:rPr>
              <a:t>摇号作弊</a:t>
            </a:r>
            <a:endParaRPr lang="en-US" altLang="zh-CN" sz="2000" dirty="0">
              <a:solidFill>
                <a:srgbClr val="333333"/>
              </a:solidFill>
              <a:latin typeface="华文新魏" panose="02010800040101010101" pitchFamily="2" charset="-122"/>
              <a:ea typeface="华文新魏" panose="02010800040101010101" pitchFamily="2" charset="-122"/>
              <a:cs typeface="宋体" panose="02010600030101010101" pitchFamily="2" charset="-122"/>
            </a:endParaRPr>
          </a:p>
          <a:p>
            <a:r>
              <a:rPr lang="zh-CN" altLang="zh-CN" sz="2400" b="1" dirty="0">
                <a:latin typeface="华文新魏" panose="02010800040101010101" pitchFamily="2" charset="-122"/>
                <a:ea typeface="华文新魏" panose="02010800040101010101" pitchFamily="2" charset="-122"/>
              </a:rPr>
              <a:t>招标人</a:t>
            </a:r>
            <a:r>
              <a:rPr lang="zh-CN" altLang="zh-CN" sz="2400" dirty="0">
                <a:latin typeface="华文新魏" panose="02010800040101010101" pitchFamily="2" charset="-122"/>
                <a:ea typeface="华文新魏" panose="02010800040101010101" pitchFamily="2" charset="-122"/>
              </a:rPr>
              <a:t>：龙海市东泗乡人民政府和龙海市新天投资建设有限公司，</a:t>
            </a:r>
          </a:p>
          <a:p>
            <a:r>
              <a:rPr lang="zh-CN" altLang="zh-CN" sz="2400" b="1" dirty="0">
                <a:latin typeface="华文新魏" panose="02010800040101010101" pitchFamily="2" charset="-122"/>
                <a:ea typeface="华文新魏" panose="02010800040101010101" pitchFamily="2" charset="-122"/>
              </a:rPr>
              <a:t>项目预算审核价</a:t>
            </a:r>
            <a:r>
              <a:rPr lang="zh-CN" altLang="zh-CN" sz="2400" dirty="0">
                <a:latin typeface="华文新魏" panose="02010800040101010101" pitchFamily="2" charset="-122"/>
                <a:ea typeface="华文新魏" panose="02010800040101010101" pitchFamily="2" charset="-122"/>
              </a:rPr>
              <a:t>：</a:t>
            </a:r>
            <a:r>
              <a:rPr lang="en-US" altLang="zh-CN" sz="2400" dirty="0">
                <a:latin typeface="华文新魏" panose="02010800040101010101" pitchFamily="2" charset="-122"/>
                <a:ea typeface="华文新魏" panose="02010800040101010101" pitchFamily="2" charset="-122"/>
              </a:rPr>
              <a:t>1065796</a:t>
            </a:r>
            <a:r>
              <a:rPr lang="zh-CN" altLang="zh-CN" sz="2400" dirty="0">
                <a:latin typeface="华文新魏" panose="02010800040101010101" pitchFamily="2" charset="-122"/>
                <a:ea typeface="华文新魏" panose="02010800040101010101" pitchFamily="2" charset="-122"/>
              </a:rPr>
              <a:t>元，</a:t>
            </a:r>
          </a:p>
          <a:p>
            <a:r>
              <a:rPr lang="zh-CN" altLang="zh-CN" sz="2400" b="1" dirty="0">
                <a:latin typeface="华文新魏" panose="02010800040101010101" pitchFamily="2" charset="-122"/>
                <a:ea typeface="华文新魏" panose="02010800040101010101" pitchFamily="2" charset="-122"/>
              </a:rPr>
              <a:t>招标代理机构</a:t>
            </a:r>
            <a:r>
              <a:rPr lang="zh-CN" altLang="zh-CN" sz="2400" dirty="0">
                <a:latin typeface="华文新魏" panose="02010800040101010101" pitchFamily="2" charset="-122"/>
                <a:ea typeface="华文新魏" panose="02010800040101010101" pitchFamily="2" charset="-122"/>
              </a:rPr>
              <a:t>：福建省明信德工程咨询有限公司。</a:t>
            </a:r>
          </a:p>
          <a:p>
            <a:r>
              <a:rPr lang="zh-CN" altLang="zh-CN" sz="2400" dirty="0">
                <a:latin typeface="华文新魏" panose="02010800040101010101" pitchFamily="2" charset="-122"/>
                <a:ea typeface="华文新魏" panose="02010800040101010101" pitchFamily="2" charset="-122"/>
              </a:rPr>
              <a:t>通报显示，此次开标共计</a:t>
            </a:r>
            <a:r>
              <a:rPr lang="en-US" altLang="zh-CN" sz="2400" dirty="0">
                <a:latin typeface="华文新魏" panose="02010800040101010101" pitchFamily="2" charset="-122"/>
                <a:ea typeface="华文新魏" panose="02010800040101010101" pitchFamily="2" charset="-122"/>
              </a:rPr>
              <a:t>53</a:t>
            </a:r>
            <a:r>
              <a:rPr lang="zh-CN" altLang="zh-CN" sz="2400" dirty="0">
                <a:latin typeface="华文新魏" panose="02010800040101010101" pitchFamily="2" charset="-122"/>
                <a:ea typeface="华文新魏" panose="02010800040101010101" pitchFamily="2" charset="-122"/>
              </a:rPr>
              <a:t>家公司到现场参与。经过第一轮抽选后，共有</a:t>
            </a:r>
            <a:r>
              <a:rPr lang="en-US" altLang="zh-CN" sz="2400" dirty="0">
                <a:latin typeface="华文新魏" panose="02010800040101010101" pitchFamily="2" charset="-122"/>
                <a:ea typeface="华文新魏" panose="02010800040101010101" pitchFamily="2" charset="-122"/>
              </a:rPr>
              <a:t>20</a:t>
            </a:r>
            <a:r>
              <a:rPr lang="zh-CN" altLang="zh-CN" sz="2400" dirty="0">
                <a:latin typeface="华文新魏" panose="02010800040101010101" pitchFamily="2" charset="-122"/>
                <a:ea typeface="华文新魏" panose="02010800040101010101" pitchFamily="2" charset="-122"/>
              </a:rPr>
              <a:t>家投标公司进入专家评审阶段，并于当日上午</a:t>
            </a:r>
            <a:r>
              <a:rPr lang="en-US" altLang="zh-CN" sz="2400" dirty="0">
                <a:latin typeface="华文新魏" panose="02010800040101010101" pitchFamily="2" charset="-122"/>
                <a:ea typeface="华文新魏" panose="02010800040101010101" pitchFamily="2" charset="-122"/>
              </a:rPr>
              <a:t>11</a:t>
            </a:r>
            <a:r>
              <a:rPr lang="zh-CN" altLang="zh-CN" sz="2400" dirty="0">
                <a:latin typeface="华文新魏" panose="02010800040101010101" pitchFamily="2" charset="-122"/>
                <a:ea typeface="华文新魏" panose="02010800040101010101" pitchFamily="2" charset="-122"/>
              </a:rPr>
              <a:t>：</a:t>
            </a:r>
            <a:r>
              <a:rPr lang="en-US" altLang="zh-CN" sz="2400" dirty="0">
                <a:latin typeface="华文新魏" panose="02010800040101010101" pitchFamily="2" charset="-122"/>
                <a:ea typeface="华文新魏" panose="02010800040101010101" pitchFamily="2" charset="-122"/>
              </a:rPr>
              <a:t>30</a:t>
            </a:r>
            <a:r>
              <a:rPr lang="zh-CN" altLang="zh-CN" sz="2400" dirty="0">
                <a:latin typeface="华文新魏" panose="02010800040101010101" pitchFamily="2" charset="-122"/>
                <a:ea typeface="华文新魏" panose="02010800040101010101" pitchFamily="2" charset="-122"/>
              </a:rPr>
              <a:t>进行第二轮中标抽选。</a:t>
            </a:r>
          </a:p>
          <a:p>
            <a:r>
              <a:rPr lang="zh-CN" altLang="zh-CN" sz="2400" dirty="0">
                <a:latin typeface="华文新魏" panose="02010800040101010101" pitchFamily="2" charset="-122"/>
                <a:ea typeface="华文新魏" panose="02010800040101010101" pitchFamily="2" charset="-122"/>
              </a:rPr>
              <a:t>第二轮抽选期间有投标人要求对抽标箱进行开箱验证，开箱后发现抽标箱顶部有预置抽号球一枚。发现问题后，在现场的东泗乡招投标监督服务中心立即终止本次开标并保护现场。随后，东泗乡派出所干警到招标现场对招标资料进行保全。</a:t>
            </a:r>
          </a:p>
          <a:p>
            <a:r>
              <a:rPr lang="zh-CN" altLang="zh-CN" sz="2400" dirty="0">
                <a:latin typeface="华文新魏" panose="02010800040101010101" pitchFamily="2" charset="-122"/>
                <a:ea typeface="华文新魏" panose="02010800040101010101" pitchFamily="2" charset="-122"/>
              </a:rPr>
              <a:t>经查，</a:t>
            </a:r>
            <a:r>
              <a:rPr lang="en-US" altLang="zh-CN" sz="2400" dirty="0">
                <a:latin typeface="华文新魏" panose="02010800040101010101" pitchFamily="2" charset="-122"/>
                <a:ea typeface="华文新魏" panose="02010800040101010101" pitchFamily="2" charset="-122"/>
              </a:rPr>
              <a:t>7</a:t>
            </a:r>
            <a:r>
              <a:rPr lang="zh-CN" altLang="zh-CN" sz="2400" dirty="0">
                <a:latin typeface="华文新魏" panose="02010800040101010101" pitchFamily="2" charset="-122"/>
                <a:ea typeface="华文新魏" panose="02010800040101010101" pitchFamily="2" charset="-122"/>
              </a:rPr>
              <a:t>月</a:t>
            </a:r>
            <a:r>
              <a:rPr lang="en-US" altLang="zh-CN" sz="2400" dirty="0">
                <a:latin typeface="华文新魏" panose="02010800040101010101" pitchFamily="2" charset="-122"/>
                <a:ea typeface="华文新魏" panose="02010800040101010101" pitchFamily="2" charset="-122"/>
              </a:rPr>
              <a:t>31</a:t>
            </a:r>
            <a:r>
              <a:rPr lang="zh-CN" altLang="zh-CN" sz="2400" dirty="0">
                <a:latin typeface="华文新魏" panose="02010800040101010101" pitchFamily="2" charset="-122"/>
                <a:ea typeface="华文新魏" panose="02010800040101010101" pitchFamily="2" charset="-122"/>
              </a:rPr>
              <a:t>日招标中抽标箱上粘着的</a:t>
            </a:r>
            <a:r>
              <a:rPr lang="en-US" altLang="zh-CN" sz="2400" dirty="0">
                <a:latin typeface="华文新魏" panose="02010800040101010101" pitchFamily="2" charset="-122"/>
                <a:ea typeface="华文新魏" panose="02010800040101010101" pitchFamily="2" charset="-122"/>
              </a:rPr>
              <a:t>12</a:t>
            </a:r>
            <a:r>
              <a:rPr lang="zh-CN" altLang="zh-CN" sz="2400" dirty="0">
                <a:latin typeface="华文新魏" panose="02010800040101010101" pitchFamily="2" charset="-122"/>
                <a:ea typeface="华文新魏" panose="02010800040101010101" pitchFamily="2" charset="-122"/>
              </a:rPr>
              <a:t>号公司是福建闽豪建设有限公司，该公司曾承接过东泗乡政府的个别项目，但该公司是否参与本次串投标，仍在调查中。</a:t>
            </a:r>
          </a:p>
          <a:p>
            <a:pPr lvl="0" eaLnBrk="0" fontAlgn="base" hangingPunct="0">
              <a:spcBef>
                <a:spcPct val="0"/>
              </a:spcBef>
              <a:spcAft>
                <a:spcPct val="0"/>
              </a:spcAft>
            </a:pPr>
            <a:endParaRPr lang="zh-CN" altLang="en-US" sz="1400" dirty="0">
              <a:latin typeface="华文新魏" panose="02010800040101010101" pitchFamily="2" charset="-122"/>
              <a:ea typeface="华文新魏" panose="02010800040101010101" pitchFamily="2" charset="-122"/>
            </a:endParaRPr>
          </a:p>
        </p:txBody>
      </p:sp>
      <p:pic>
        <p:nvPicPr>
          <p:cNvPr id="6" name="图片 5">
            <a:hlinkClick r:id="rId2" action="ppaction://hlinkfile"/>
            <a:extLst>
              <a:ext uri="{FF2B5EF4-FFF2-40B4-BE49-F238E27FC236}">
                <a16:creationId xmlns:a16="http://schemas.microsoft.com/office/drawing/2014/main" id="{76ED4AED-8734-4939-B839-C91ADDDF765E}"/>
              </a:ext>
            </a:extLst>
          </p:cNvPr>
          <p:cNvPicPr>
            <a:picLocks noChangeAspect="1"/>
          </p:cNvPicPr>
          <p:nvPr/>
        </p:nvPicPr>
        <p:blipFill>
          <a:blip r:embed="rId3"/>
          <a:stretch>
            <a:fillRect/>
          </a:stretch>
        </p:blipFill>
        <p:spPr>
          <a:xfrm>
            <a:off x="10839023" y="5468889"/>
            <a:ext cx="1231483" cy="1231483"/>
          </a:xfrm>
          <a:prstGeom prst="rect">
            <a:avLst/>
          </a:prstGeom>
        </p:spPr>
      </p:pic>
    </p:spTree>
    <p:extLst>
      <p:ext uri="{BB962C8B-B14F-4D97-AF65-F5344CB8AC3E}">
        <p14:creationId xmlns:p14="http://schemas.microsoft.com/office/powerpoint/2010/main" val="57330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招标法律法规与实务操作</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国有</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企业</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采购</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操作</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规范</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r>
              <a:rPr lang="en-US" altLang="zh-CN" sz="2400" kern="0" dirty="0">
                <a:solidFill>
                  <a:prstClr val="black"/>
                </a:solidFill>
                <a:latin typeface="华文新魏" panose="02010800040101010101" pitchFamily="2" charset="-122"/>
                <a:ea typeface="华文新魏" panose="02010800040101010101" pitchFamily="2" charset="-122"/>
                <a:cs typeface="+mn-ea"/>
                <a:sym typeface="+mn-lt"/>
              </a:rPr>
              <a:t>862</a:t>
            </a: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号文</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392830"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招标领域最新动态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招标采购实务操作</a:t>
            </a: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前言</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异议</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542516" y="3774419"/>
            <a:ext cx="891831" cy="194443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依法</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必招</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99011" y="3788851"/>
            <a:ext cx="891831" cy="192512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schemeClr val="bg1"/>
                </a:solidFill>
                <a:latin typeface="华文新魏" panose="02010800040101010101" pitchFamily="2" charset="-122"/>
                <a:ea typeface="华文新魏" panose="02010800040101010101" pitchFamily="2" charset="-122"/>
                <a:cs typeface="+mn-ea"/>
                <a:sym typeface="+mn-lt"/>
              </a:rPr>
              <a:t>评标</a:t>
            </a:r>
            <a:endParaRPr lang="en-US" altLang="zh-CN" sz="2400" kern="0" dirty="0">
              <a:solidFill>
                <a:schemeClr val="bg1"/>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30211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D6064FA-B872-44C6-8692-FFB0395D5910}"/>
              </a:ext>
            </a:extLst>
          </p:cNvPr>
          <p:cNvSpPr/>
          <p:nvPr/>
        </p:nvSpPr>
        <p:spPr>
          <a:xfrm>
            <a:off x="796796" y="1553842"/>
            <a:ext cx="10598407" cy="2308324"/>
          </a:xfrm>
          <a:prstGeom prst="rect">
            <a:avLst/>
          </a:prstGeom>
          <a:noFill/>
          <a:ln>
            <a:solidFill>
              <a:schemeClr val="accent1"/>
            </a:solidFill>
            <a:round/>
          </a:ln>
        </p:spPr>
        <p:txBody>
          <a:bodyPr wrap="square">
            <a:spAutoFit/>
          </a:bodyPr>
          <a:lstStyle/>
          <a:p>
            <a:r>
              <a:rPr lang="zh-CN" altLang="en-US" sz="2400" b="1" dirty="0">
                <a:latin typeface="华文新魏" panose="02010800040101010101" pitchFamily="2" charset="-122"/>
                <a:ea typeface="华文新魏" panose="02010800040101010101" pitchFamily="2" charset="-122"/>
              </a:rPr>
              <a:t>第三十四条</a:t>
            </a:r>
            <a:r>
              <a:rPr lang="zh-CN" altLang="en-US" sz="2400" dirty="0">
                <a:latin typeface="华文新魏" panose="02010800040101010101" pitchFamily="2" charset="-122"/>
                <a:ea typeface="华文新魏" panose="02010800040101010101" pitchFamily="2" charset="-122"/>
              </a:rPr>
              <a:t>开标应当在招标文件确定的提交投标文件截止时间的</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同一时间</a:t>
            </a:r>
            <a:r>
              <a:rPr lang="zh-CN" altLang="en-US" sz="2400" dirty="0">
                <a:latin typeface="华文新魏" panose="02010800040101010101" pitchFamily="2" charset="-122"/>
                <a:ea typeface="华文新魏" panose="02010800040101010101" pitchFamily="2" charset="-122"/>
              </a:rPr>
              <a:t>公开进行；开标地点应当为招标文件中预先确定的地点。</a:t>
            </a:r>
          </a:p>
          <a:p>
            <a:r>
              <a:rPr lang="zh-CN" altLang="en-US" sz="2400" b="1" dirty="0">
                <a:latin typeface="华文新魏" panose="02010800040101010101" pitchFamily="2" charset="-122"/>
                <a:ea typeface="华文新魏" panose="02010800040101010101" pitchFamily="2" charset="-122"/>
              </a:rPr>
              <a:t>第三十五条</a:t>
            </a:r>
            <a:r>
              <a:rPr lang="zh-CN" altLang="en-US" sz="2400" dirty="0">
                <a:latin typeface="华文新魏" panose="02010800040101010101" pitchFamily="2" charset="-122"/>
                <a:ea typeface="华文新魏" panose="02010800040101010101" pitchFamily="2" charset="-122"/>
              </a:rPr>
              <a:t>开标由招标人主持，</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邀请</a:t>
            </a:r>
            <a:r>
              <a:rPr lang="zh-CN" altLang="en-US" sz="2400" dirty="0">
                <a:latin typeface="华文新魏" panose="02010800040101010101" pitchFamily="2" charset="-122"/>
                <a:ea typeface="华文新魏" panose="02010800040101010101" pitchFamily="2" charset="-122"/>
              </a:rPr>
              <a:t>所有投标人参加。</a:t>
            </a:r>
          </a:p>
          <a:p>
            <a:r>
              <a:rPr lang="zh-CN" altLang="en-US" sz="2400" b="1" dirty="0">
                <a:latin typeface="华文新魏" panose="02010800040101010101" pitchFamily="2" charset="-122"/>
                <a:ea typeface="华文新魏" panose="02010800040101010101" pitchFamily="2" charset="-122"/>
              </a:rPr>
              <a:t>第三十六条</a:t>
            </a:r>
            <a:r>
              <a:rPr lang="zh-CN" altLang="en-US" sz="2400" dirty="0">
                <a:latin typeface="华文新魏" panose="02010800040101010101" pitchFamily="2" charset="-122"/>
                <a:ea typeface="华文新魏" panose="02010800040101010101" pitchFamily="2" charset="-122"/>
              </a:rPr>
              <a:t>开标时，由</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投标人或者其推选的代表</a:t>
            </a:r>
            <a:r>
              <a:rPr lang="zh-CN" altLang="en-US" sz="2400" dirty="0">
                <a:latin typeface="华文新魏" panose="02010800040101010101" pitchFamily="2" charset="-122"/>
                <a:ea typeface="华文新魏" panose="02010800040101010101" pitchFamily="2" charset="-122"/>
              </a:rPr>
              <a:t>检查投标文件的密封情况，也可以由招标人委托的公证机构检查并公证；经确认无误后，由工作人员当众拆封，宣读投标人名称、投标价格和投标文件的其他主要内容。</a:t>
            </a:r>
          </a:p>
        </p:txBody>
      </p:sp>
      <p:sp>
        <p:nvSpPr>
          <p:cNvPr id="4" name="矩形 3">
            <a:extLst>
              <a:ext uri="{FF2B5EF4-FFF2-40B4-BE49-F238E27FC236}">
                <a16:creationId xmlns:a16="http://schemas.microsoft.com/office/drawing/2014/main" id="{4F1A4CDC-AD69-44D8-8F2D-07046888554F}"/>
              </a:ext>
            </a:extLst>
          </p:cNvPr>
          <p:cNvSpPr/>
          <p:nvPr/>
        </p:nvSpPr>
        <p:spPr>
          <a:xfrm>
            <a:off x="9273394" y="3862166"/>
            <a:ext cx="2339102"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5" name="标题 1">
            <a:extLst>
              <a:ext uri="{FF2B5EF4-FFF2-40B4-BE49-F238E27FC236}">
                <a16:creationId xmlns:a16="http://schemas.microsoft.com/office/drawing/2014/main" id="{428211D6-0B6D-4B47-97E6-72FEB5BBF6B3}"/>
              </a:ext>
            </a:extLst>
          </p:cNvPr>
          <p:cNvSpPr txBox="1">
            <a:spLocks/>
          </p:cNvSpPr>
          <p:nvPr/>
        </p:nvSpPr>
        <p:spPr>
          <a:xfrm>
            <a:off x="549791" y="462560"/>
            <a:ext cx="2844919" cy="78331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800" dirty="0">
                <a:latin typeface="华文新魏" panose="02010800040101010101" pitchFamily="2" charset="-122"/>
                <a:ea typeface="华文新魏" panose="02010800040101010101" pitchFamily="2" charset="-122"/>
              </a:rPr>
              <a:t>开标</a:t>
            </a:r>
          </a:p>
        </p:txBody>
      </p:sp>
      <p:sp>
        <p:nvSpPr>
          <p:cNvPr id="6" name="Rectangle 1436">
            <a:extLst>
              <a:ext uri="{FF2B5EF4-FFF2-40B4-BE49-F238E27FC236}">
                <a16:creationId xmlns:a16="http://schemas.microsoft.com/office/drawing/2014/main" id="{4714CC93-AF85-4958-B8F7-BA6E2EFAEE8A}"/>
              </a:ext>
            </a:extLst>
          </p:cNvPr>
          <p:cNvSpPr>
            <a:spLocks noChangeArrowheads="1"/>
          </p:cNvSpPr>
          <p:nvPr/>
        </p:nvSpPr>
        <p:spPr bwMode="auto">
          <a:xfrm>
            <a:off x="1690714" y="5154033"/>
            <a:ext cx="95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3200" b="1" dirty="0">
                <a:solidFill>
                  <a:srgbClr val="C00000"/>
                </a:solidFill>
                <a:latin typeface="华文新魏" panose="02010800040101010101" pitchFamily="2" charset="-122"/>
                <a:ea typeface="华文新魏" panose="02010800040101010101" pitchFamily="2" charset="-122"/>
                <a:cs typeface="Arial" pitchFamily="34" charset="0"/>
              </a:rPr>
              <a:t>参加开标仪式是投标人的权利，不是义务</a:t>
            </a:r>
            <a:endParaRPr lang="en-US" sz="32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
        <p:nvSpPr>
          <p:cNvPr id="7" name="Rectangle 1436">
            <a:extLst>
              <a:ext uri="{FF2B5EF4-FFF2-40B4-BE49-F238E27FC236}">
                <a16:creationId xmlns:a16="http://schemas.microsoft.com/office/drawing/2014/main" id="{AD005A13-5E63-4E70-B67D-B048B67EDD0B}"/>
              </a:ext>
            </a:extLst>
          </p:cNvPr>
          <p:cNvSpPr>
            <a:spLocks noChangeArrowheads="1"/>
          </p:cNvSpPr>
          <p:nvPr/>
        </p:nvSpPr>
        <p:spPr bwMode="auto">
          <a:xfrm>
            <a:off x="1690714" y="5898176"/>
            <a:ext cx="95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3200" b="1" dirty="0">
                <a:solidFill>
                  <a:srgbClr val="C00000"/>
                </a:solidFill>
                <a:latin typeface="华文新魏" panose="02010800040101010101" pitchFamily="2" charset="-122"/>
                <a:ea typeface="华文新魏" panose="02010800040101010101" pitchFamily="2" charset="-122"/>
                <a:cs typeface="Arial" pitchFamily="34" charset="0"/>
              </a:rPr>
              <a:t>检查标书密封情况由投标人或者投标人代表实施</a:t>
            </a:r>
            <a:endParaRPr lang="en-US" sz="3200" b="1" dirty="0">
              <a:solidFill>
                <a:srgbClr val="C00000"/>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33807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D6064FA-B872-44C6-8692-FFB0395D5910}"/>
              </a:ext>
            </a:extLst>
          </p:cNvPr>
          <p:cNvSpPr/>
          <p:nvPr/>
        </p:nvSpPr>
        <p:spPr>
          <a:xfrm>
            <a:off x="1014089" y="1676855"/>
            <a:ext cx="10598407" cy="2554545"/>
          </a:xfrm>
          <a:prstGeom prst="rect">
            <a:avLst/>
          </a:prstGeom>
          <a:noFill/>
          <a:ln>
            <a:solidFill>
              <a:schemeClr val="accent1"/>
            </a:solidFill>
            <a:round/>
          </a:ln>
        </p:spPr>
        <p:txBody>
          <a:bodyPr wrap="square">
            <a:spAutoFit/>
          </a:bodyPr>
          <a:lstStyle/>
          <a:p>
            <a:r>
              <a:rPr lang="zh-CN" altLang="en-US" sz="2000" dirty="0">
                <a:latin typeface="华文新魏" panose="02010800040101010101" pitchFamily="2" charset="-122"/>
                <a:ea typeface="华文新魏" panose="02010800040101010101" pitchFamily="2" charset="-122"/>
              </a:rPr>
              <a:t>第三十七条 评标由招标人依法组建的评标委员会负责。</a:t>
            </a:r>
          </a:p>
          <a:p>
            <a:r>
              <a:rPr lang="zh-CN" altLang="en-US" sz="2000" dirty="0">
                <a:latin typeface="华文新魏" panose="02010800040101010101" pitchFamily="2" charset="-122"/>
                <a:ea typeface="华文新魏" panose="02010800040101010101" pitchFamily="2" charset="-122"/>
              </a:rPr>
              <a:t>依法必须进行招标的项目，其评标委员会由招标人的代表和有关技术、经济等方面的专家组成，成员人数为五人以上单数，其中</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技术、经济</a:t>
            </a:r>
            <a:r>
              <a:rPr lang="zh-CN" altLang="en-US" sz="2000" dirty="0">
                <a:latin typeface="华文新魏" panose="02010800040101010101" pitchFamily="2" charset="-122"/>
                <a:ea typeface="华文新魏" panose="02010800040101010101" pitchFamily="2" charset="-122"/>
              </a:rPr>
              <a:t>等方面的专家不得少于成员总数的</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三分之二</a:t>
            </a:r>
            <a:r>
              <a:rPr lang="zh-CN" altLang="en-US" sz="2000" dirty="0">
                <a:latin typeface="华文新魏" panose="02010800040101010101" pitchFamily="2" charset="-122"/>
                <a:ea typeface="华文新魏" panose="02010800040101010101" pitchFamily="2" charset="-122"/>
              </a:rPr>
              <a:t>。</a:t>
            </a:r>
          </a:p>
          <a:p>
            <a:r>
              <a:rPr lang="zh-CN" altLang="en-US" sz="2000" dirty="0">
                <a:latin typeface="华文新魏" panose="02010800040101010101" pitchFamily="2" charset="-122"/>
                <a:ea typeface="华文新魏" panose="02010800040101010101" pitchFamily="2" charset="-122"/>
              </a:rPr>
              <a:t>前款专家应当从事相关领域工作满八年并具有高级职称或者具有同等专业水平，由招标人从国务院有关部门或者省、自治区、直辖市人民政府有关部门提供的专家名册或者招标代理机构的专家库内的相关专业的专家名单中确定；一般招标项目可以采取随机抽取方式，特殊招标项目可以由招标人直接确定。</a:t>
            </a:r>
          </a:p>
          <a:p>
            <a:r>
              <a:rPr lang="zh-CN" altLang="en-US" sz="2000" dirty="0">
                <a:latin typeface="华文新魏" panose="02010800040101010101" pitchFamily="2" charset="-122"/>
                <a:ea typeface="华文新魏" panose="02010800040101010101" pitchFamily="2" charset="-122"/>
              </a:rPr>
              <a:t>与投标人有利害关系的人不得进入相关项目的评标委员会；已经进入的应当更换。</a:t>
            </a:r>
          </a:p>
        </p:txBody>
      </p:sp>
      <p:sp>
        <p:nvSpPr>
          <p:cNvPr id="4" name="矩形 3">
            <a:extLst>
              <a:ext uri="{FF2B5EF4-FFF2-40B4-BE49-F238E27FC236}">
                <a16:creationId xmlns:a16="http://schemas.microsoft.com/office/drawing/2014/main" id="{4F1A4CDC-AD69-44D8-8F2D-07046888554F}"/>
              </a:ext>
            </a:extLst>
          </p:cNvPr>
          <p:cNvSpPr/>
          <p:nvPr/>
        </p:nvSpPr>
        <p:spPr>
          <a:xfrm>
            <a:off x="9273394" y="4533178"/>
            <a:ext cx="2339102"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5" name="标题 1">
            <a:extLst>
              <a:ext uri="{FF2B5EF4-FFF2-40B4-BE49-F238E27FC236}">
                <a16:creationId xmlns:a16="http://schemas.microsoft.com/office/drawing/2014/main" id="{428211D6-0B6D-4B47-97E6-72FEB5BBF6B3}"/>
              </a:ext>
            </a:extLst>
          </p:cNvPr>
          <p:cNvSpPr txBox="1">
            <a:spLocks/>
          </p:cNvSpPr>
          <p:nvPr/>
        </p:nvSpPr>
        <p:spPr>
          <a:xfrm>
            <a:off x="225326" y="-1"/>
            <a:ext cx="3078313" cy="9438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800" dirty="0">
                <a:latin typeface="华文新魏" panose="02010800040101010101" pitchFamily="2" charset="-122"/>
                <a:ea typeface="华文新魏" panose="02010800040101010101" pitchFamily="2" charset="-122"/>
              </a:rPr>
              <a:t>评标委员会的构成</a:t>
            </a:r>
          </a:p>
        </p:txBody>
      </p:sp>
    </p:spTree>
    <p:extLst>
      <p:ext uri="{BB962C8B-B14F-4D97-AF65-F5344CB8AC3E}">
        <p14:creationId xmlns:p14="http://schemas.microsoft.com/office/powerpoint/2010/main" val="252946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F94DF1-365E-4ADF-A4E4-44AA5B3D379B}"/>
              </a:ext>
            </a:extLst>
          </p:cNvPr>
          <p:cNvSpPr txBox="1">
            <a:spLocks/>
          </p:cNvSpPr>
          <p:nvPr/>
        </p:nvSpPr>
        <p:spPr>
          <a:xfrm>
            <a:off x="127607" y="128295"/>
            <a:ext cx="2844919" cy="556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sz="2800" dirty="0">
                <a:latin typeface="华文新魏" panose="02010800040101010101" pitchFamily="2" charset="-122"/>
                <a:ea typeface="华文新魏" panose="02010800040101010101" pitchFamily="2" charset="-122"/>
              </a:rPr>
              <a:t>思考</a:t>
            </a:r>
          </a:p>
        </p:txBody>
      </p:sp>
      <p:sp>
        <p:nvSpPr>
          <p:cNvPr id="3" name="Rectangle 1436">
            <a:extLst>
              <a:ext uri="{FF2B5EF4-FFF2-40B4-BE49-F238E27FC236}">
                <a16:creationId xmlns:a16="http://schemas.microsoft.com/office/drawing/2014/main" id="{B9C64E14-D862-4D1C-9F48-72C99E745D82}"/>
              </a:ext>
            </a:extLst>
          </p:cNvPr>
          <p:cNvSpPr>
            <a:spLocks noChangeArrowheads="1"/>
          </p:cNvSpPr>
          <p:nvPr/>
        </p:nvSpPr>
        <p:spPr bwMode="auto">
          <a:xfrm>
            <a:off x="1550068" y="1313215"/>
            <a:ext cx="68464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一、 招标人可以不派业主代表进入评标委员会吗？</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4" name="Rectangle 1436">
            <a:extLst>
              <a:ext uri="{FF2B5EF4-FFF2-40B4-BE49-F238E27FC236}">
                <a16:creationId xmlns:a16="http://schemas.microsoft.com/office/drawing/2014/main" id="{470A4377-4598-434E-8612-6AE3CED587B4}"/>
              </a:ext>
            </a:extLst>
          </p:cNvPr>
          <p:cNvSpPr>
            <a:spLocks noChangeArrowheads="1"/>
          </p:cNvSpPr>
          <p:nvPr/>
        </p:nvSpPr>
        <p:spPr bwMode="auto">
          <a:xfrm>
            <a:off x="1550068" y="2605854"/>
            <a:ext cx="6538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二、 业主代表有资格被推选为评审小组组长吗？</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5" name="Rectangle 1436">
            <a:extLst>
              <a:ext uri="{FF2B5EF4-FFF2-40B4-BE49-F238E27FC236}">
                <a16:creationId xmlns:a16="http://schemas.microsoft.com/office/drawing/2014/main" id="{89C4DE3F-4552-409C-82E5-B28ECF5B47F2}"/>
              </a:ext>
            </a:extLst>
          </p:cNvPr>
          <p:cNvSpPr>
            <a:spLocks noChangeArrowheads="1"/>
          </p:cNvSpPr>
          <p:nvPr/>
        </p:nvSpPr>
        <p:spPr bwMode="auto">
          <a:xfrm>
            <a:off x="1550068" y="4071804"/>
            <a:ext cx="6538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三、 招标代理机构人员可以进入评标委员会吗？</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21750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2520DA-F3CF-40EB-A856-75F92BCC17BC}"/>
              </a:ext>
            </a:extLst>
          </p:cNvPr>
          <p:cNvSpPr/>
          <p:nvPr/>
        </p:nvSpPr>
        <p:spPr>
          <a:xfrm>
            <a:off x="680142" y="802691"/>
            <a:ext cx="10504170" cy="2677656"/>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第四十八条 招标人应当向评标委员会提供评标所必需的信息，</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但不得明示或者暗示其倾向或者排斥特定投标人。</a:t>
            </a:r>
          </a:p>
          <a:p>
            <a:r>
              <a:rPr lang="zh-CN" altLang="en-US" sz="2400" dirty="0">
                <a:latin typeface="华文新魏" panose="02010800040101010101" pitchFamily="2" charset="-122"/>
                <a:ea typeface="华文新魏" panose="02010800040101010101" pitchFamily="2" charset="-122"/>
              </a:rPr>
              <a:t>招标人应当根据项目规模和技术复杂程度等因素合理确定评标时间。超过三分之一的评标委员会成员认为评标时间不够的，招标人应当适当延长。</a:t>
            </a:r>
          </a:p>
          <a:p>
            <a:r>
              <a:rPr lang="zh-CN" altLang="en-US" sz="2400" dirty="0">
                <a:latin typeface="华文新魏" panose="02010800040101010101" pitchFamily="2" charset="-122"/>
                <a:ea typeface="华文新魏" panose="02010800040101010101" pitchFamily="2" charset="-122"/>
              </a:rPr>
              <a:t>评标过程中，评标委员会成员有回避事由、擅离职守或者因健康等原因不能继续评标的，应当及时更换。被更换的评标委员会成员作出的评审结论无效，由更换后的评标委员会成员重新进行评审。</a:t>
            </a:r>
          </a:p>
        </p:txBody>
      </p:sp>
      <p:sp>
        <p:nvSpPr>
          <p:cNvPr id="3" name="矩形 2">
            <a:extLst>
              <a:ext uri="{FF2B5EF4-FFF2-40B4-BE49-F238E27FC236}">
                <a16:creationId xmlns:a16="http://schemas.microsoft.com/office/drawing/2014/main" id="{F1BA1F88-E1AD-4F9F-8759-3EB5A0B063A2}"/>
              </a:ext>
            </a:extLst>
          </p:cNvPr>
          <p:cNvSpPr/>
          <p:nvPr/>
        </p:nvSpPr>
        <p:spPr>
          <a:xfrm>
            <a:off x="7792790" y="4077034"/>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Rectangle 1436">
            <a:extLst>
              <a:ext uri="{FF2B5EF4-FFF2-40B4-BE49-F238E27FC236}">
                <a16:creationId xmlns:a16="http://schemas.microsoft.com/office/drawing/2014/main" id="{66F7DF82-991C-4621-A48D-6A699D3D6836}"/>
              </a:ext>
            </a:extLst>
          </p:cNvPr>
          <p:cNvSpPr>
            <a:spLocks noChangeArrowheads="1"/>
          </p:cNvSpPr>
          <p:nvPr/>
        </p:nvSpPr>
        <p:spPr bwMode="auto">
          <a:xfrm>
            <a:off x="1131627" y="4579061"/>
            <a:ext cx="96012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latin typeface="华文新魏" panose="02010800040101010101" pitchFamily="2" charset="-122"/>
                <a:ea typeface="华文新魏" panose="02010800040101010101" pitchFamily="2" charset="-122"/>
                <a:cs typeface="Arial" pitchFamily="34" charset="0"/>
              </a:rPr>
              <a:t>举例：评标时业主代表和其它评委成员说了以下几句话</a:t>
            </a:r>
            <a:endParaRPr lang="en-US" altLang="zh-CN" sz="2800" b="1" dirty="0">
              <a:latin typeface="华文新魏" panose="02010800040101010101" pitchFamily="2" charset="-122"/>
              <a:ea typeface="华文新魏" panose="02010800040101010101" pitchFamily="2" charset="-122"/>
              <a:cs typeface="Arial" pitchFamily="34" charset="0"/>
            </a:endParaRPr>
          </a:p>
          <a:p>
            <a:pPr fontAlgn="base">
              <a:spcBef>
                <a:spcPct val="0"/>
              </a:spcBef>
              <a:spcAft>
                <a:spcPct val="0"/>
              </a:spcAft>
            </a:pPr>
            <a:r>
              <a:rPr lang="en-US" altLang="zh-CN" sz="2800" dirty="0">
                <a:latin typeface="华文新魏" panose="02010800040101010101" pitchFamily="2" charset="-122"/>
                <a:ea typeface="华文新魏" panose="02010800040101010101" pitchFamily="2" charset="-122"/>
                <a:cs typeface="Arial" pitchFamily="34" charset="0"/>
              </a:rPr>
              <a:t>1</a:t>
            </a:r>
            <a:r>
              <a:rPr lang="zh-CN" altLang="en-US" sz="2800" dirty="0">
                <a:latin typeface="华文新魏" panose="02010800040101010101" pitchFamily="2" charset="-122"/>
                <a:ea typeface="华文新魏" panose="02010800040101010101" pitchFamily="2" charset="-122"/>
                <a:cs typeface="Arial" pitchFamily="34" charset="0"/>
              </a:rPr>
              <a:t>、我们就想要</a:t>
            </a:r>
            <a:r>
              <a:rPr lang="en-US" altLang="zh-CN" sz="2800" dirty="0">
                <a:latin typeface="华文新魏" panose="02010800040101010101" pitchFamily="2" charset="-122"/>
                <a:ea typeface="华文新魏" panose="02010800040101010101" pitchFamily="2" charset="-122"/>
                <a:cs typeface="Arial" pitchFamily="34" charset="0"/>
              </a:rPr>
              <a:t>A</a:t>
            </a:r>
            <a:r>
              <a:rPr lang="zh-CN" altLang="en-US" sz="2800" dirty="0">
                <a:latin typeface="华文新魏" panose="02010800040101010101" pitchFamily="2" charset="-122"/>
                <a:ea typeface="华文新魏" panose="02010800040101010101" pitchFamily="2" charset="-122"/>
                <a:cs typeface="Arial" pitchFamily="34" charset="0"/>
              </a:rPr>
              <a:t>这家</a:t>
            </a:r>
            <a:endParaRPr lang="en-US" altLang="zh-CN" sz="2800" dirty="0">
              <a:latin typeface="华文新魏" panose="02010800040101010101" pitchFamily="2" charset="-122"/>
              <a:ea typeface="华文新魏" panose="02010800040101010101" pitchFamily="2" charset="-122"/>
              <a:cs typeface="Arial" pitchFamily="34" charset="0"/>
            </a:endParaRPr>
          </a:p>
          <a:p>
            <a:pPr fontAlgn="base">
              <a:spcBef>
                <a:spcPct val="0"/>
              </a:spcBef>
              <a:spcAft>
                <a:spcPct val="0"/>
              </a:spcAft>
            </a:pPr>
            <a:r>
              <a:rPr lang="en-US" altLang="zh-CN" sz="2800" dirty="0">
                <a:latin typeface="华文新魏" panose="02010800040101010101" pitchFamily="2" charset="-122"/>
                <a:ea typeface="华文新魏" panose="02010800040101010101" pitchFamily="2" charset="-122"/>
                <a:cs typeface="Arial" pitchFamily="34" charset="0"/>
              </a:rPr>
              <a:t>2</a:t>
            </a:r>
            <a:r>
              <a:rPr lang="zh-CN" altLang="en-US" sz="2800" dirty="0">
                <a:latin typeface="华文新魏" panose="02010800040101010101" pitchFamily="2" charset="-122"/>
                <a:ea typeface="华文新魏" panose="02010800040101010101" pitchFamily="2" charset="-122"/>
                <a:cs typeface="Arial" pitchFamily="34" charset="0"/>
              </a:rPr>
              <a:t>、我们公司上个合同（就）是</a:t>
            </a:r>
            <a:r>
              <a:rPr lang="en-US" altLang="zh-CN" sz="2800" dirty="0">
                <a:latin typeface="华文新魏" panose="02010800040101010101" pitchFamily="2" charset="-122"/>
                <a:ea typeface="华文新魏" panose="02010800040101010101" pitchFamily="2" charset="-122"/>
                <a:cs typeface="Arial" pitchFamily="34" charset="0"/>
              </a:rPr>
              <a:t>A</a:t>
            </a:r>
            <a:r>
              <a:rPr lang="zh-CN" altLang="en-US" sz="2800" dirty="0">
                <a:latin typeface="华文新魏" panose="02010800040101010101" pitchFamily="2" charset="-122"/>
                <a:ea typeface="华文新魏" panose="02010800040101010101" pitchFamily="2" charset="-122"/>
                <a:cs typeface="Arial" pitchFamily="34" charset="0"/>
              </a:rPr>
              <a:t>执行的</a:t>
            </a:r>
            <a:endParaRPr lang="en-US" altLang="zh-CN" sz="2800" dirty="0">
              <a:latin typeface="华文新魏" panose="02010800040101010101" pitchFamily="2" charset="-122"/>
              <a:ea typeface="华文新魏" panose="02010800040101010101" pitchFamily="2" charset="-122"/>
              <a:cs typeface="Arial" pitchFamily="34" charset="0"/>
            </a:endParaRPr>
          </a:p>
          <a:p>
            <a:pPr fontAlgn="base">
              <a:spcBef>
                <a:spcPct val="0"/>
              </a:spcBef>
              <a:spcAft>
                <a:spcPct val="0"/>
              </a:spcAft>
            </a:pPr>
            <a:r>
              <a:rPr lang="en-US" altLang="zh-CN" sz="2800" dirty="0">
                <a:latin typeface="华文新魏" panose="02010800040101010101" pitchFamily="2" charset="-122"/>
                <a:ea typeface="华文新魏" panose="02010800040101010101" pitchFamily="2" charset="-122"/>
                <a:cs typeface="Arial" pitchFamily="34" charset="0"/>
              </a:rPr>
              <a:t>3</a:t>
            </a:r>
            <a:r>
              <a:rPr lang="zh-CN" altLang="en-US" sz="2800" dirty="0">
                <a:latin typeface="华文新魏" panose="02010800040101010101" pitchFamily="2" charset="-122"/>
                <a:ea typeface="华文新魏" panose="02010800040101010101" pitchFamily="2" charset="-122"/>
                <a:cs typeface="Arial" pitchFamily="34" charset="0"/>
              </a:rPr>
              <a:t>、我们公司上个合同（就）是</a:t>
            </a:r>
            <a:r>
              <a:rPr lang="en-US" altLang="zh-CN" sz="2800" dirty="0">
                <a:latin typeface="华文新魏" panose="02010800040101010101" pitchFamily="2" charset="-122"/>
                <a:ea typeface="华文新魏" panose="02010800040101010101" pitchFamily="2" charset="-122"/>
                <a:cs typeface="Arial" pitchFamily="34" charset="0"/>
              </a:rPr>
              <a:t>A</a:t>
            </a:r>
            <a:r>
              <a:rPr lang="zh-CN" altLang="en-US" sz="2800" dirty="0">
                <a:latin typeface="华文新魏" panose="02010800040101010101" pitchFamily="2" charset="-122"/>
                <a:ea typeface="华文新魏" panose="02010800040101010101" pitchFamily="2" charset="-122"/>
                <a:cs typeface="Arial" pitchFamily="34" charset="0"/>
              </a:rPr>
              <a:t>执行的，执行的很满意（根据合同执行评价标准，合同执行最终评价为满意）</a:t>
            </a:r>
            <a:endParaRPr lang="en-US" altLang="zh-CN" sz="2800" dirty="0">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130094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FD2FE08-471A-4CD2-9DDD-803D2B602EB6}"/>
              </a:ext>
            </a:extLst>
          </p:cNvPr>
          <p:cNvSpPr/>
          <p:nvPr/>
        </p:nvSpPr>
        <p:spPr>
          <a:xfrm>
            <a:off x="1828800" y="1805941"/>
            <a:ext cx="8058150" cy="3416320"/>
          </a:xfrm>
          <a:prstGeom prst="rect">
            <a:avLst/>
          </a:prstGeom>
        </p:spPr>
        <p:txBody>
          <a:bodyPr wrap="square">
            <a:spAutoFit/>
          </a:bodyPr>
          <a:lstStyle/>
          <a:p>
            <a:r>
              <a:rPr lang="zh-CN" altLang="en-US" sz="2400" dirty="0">
                <a:solidFill>
                  <a:srgbClr val="333333"/>
                </a:solidFill>
                <a:latin typeface="华文新魏" panose="02010800040101010101" pitchFamily="2" charset="-122"/>
                <a:ea typeface="华文新魏" panose="02010800040101010101" pitchFamily="2" charset="-122"/>
              </a:rPr>
              <a:t>评标委员会为</a:t>
            </a:r>
            <a:r>
              <a:rPr lang="zh-CN" altLang="en-US" sz="2400" dirty="0">
                <a:solidFill>
                  <a:srgbClr val="C00000"/>
                </a:solidFill>
                <a:latin typeface="华文新魏" panose="02010800040101010101" pitchFamily="2" charset="-122"/>
                <a:ea typeface="华文新魏" panose="02010800040101010101" pitchFamily="2" charset="-122"/>
              </a:rPr>
              <a:t>临时性组织</a:t>
            </a:r>
            <a:r>
              <a:rPr lang="zh-CN" altLang="en-US" sz="2400" dirty="0">
                <a:solidFill>
                  <a:srgbClr val="333333"/>
                </a:solidFill>
                <a:latin typeface="华文新魏" panose="02010800040101010101" pitchFamily="2" charset="-122"/>
                <a:ea typeface="华文新魏" panose="02010800040101010101" pitchFamily="2" charset="-122"/>
              </a:rPr>
              <a:t>，不是法人，没有组织机构和独立的财产，也就是非实体性组织，也无自身利益，</a:t>
            </a:r>
            <a:r>
              <a:rPr lang="zh-CN" altLang="en-US" sz="2400" dirty="0">
                <a:solidFill>
                  <a:srgbClr val="C00000"/>
                </a:solidFill>
                <a:latin typeface="华文新魏" panose="02010800040101010101" pitchFamily="2" charset="-122"/>
                <a:ea typeface="华文新魏" panose="02010800040101010101" pitchFamily="2" charset="-122"/>
              </a:rPr>
              <a:t>因此不能也不应独立地承担法律责任</a:t>
            </a:r>
            <a:r>
              <a:rPr lang="zh-CN" altLang="en-US" sz="2400" dirty="0">
                <a:solidFill>
                  <a:srgbClr val="333333"/>
                </a:solidFill>
                <a:latin typeface="华文新魏" panose="02010800040101010101" pitchFamily="2" charset="-122"/>
                <a:ea typeface="华文新魏" panose="02010800040101010101" pitchFamily="2" charset="-122"/>
              </a:rPr>
              <a:t>。评标委员会由招标人负责组建，工作任务是按照招标人事前制定的规则评标并推荐中标候选人，类似于受托人完成委托人的委托事项，故评标委员会和招标人为委托关系，根据</a:t>
            </a:r>
            <a:r>
              <a:rPr lang="en-US" altLang="zh-CN" sz="2400" dirty="0">
                <a:solidFill>
                  <a:srgbClr val="333333"/>
                </a:solidFill>
                <a:latin typeface="华文新魏" panose="02010800040101010101" pitchFamily="2" charset="-122"/>
                <a:ea typeface="华文新魏" panose="02010800040101010101" pitchFamily="2" charset="-122"/>
              </a:rPr>
              <a:t>《</a:t>
            </a:r>
            <a:r>
              <a:rPr lang="zh-CN" altLang="en-US" sz="2400" dirty="0">
                <a:solidFill>
                  <a:srgbClr val="333333"/>
                </a:solidFill>
                <a:latin typeface="华文新魏" panose="02010800040101010101" pitchFamily="2" charset="-122"/>
                <a:ea typeface="华文新魏" panose="02010800040101010101" pitchFamily="2" charset="-122"/>
              </a:rPr>
              <a:t>民法总则</a:t>
            </a:r>
            <a:r>
              <a:rPr lang="en-US" altLang="zh-CN" sz="2400" dirty="0">
                <a:solidFill>
                  <a:srgbClr val="333333"/>
                </a:solidFill>
                <a:latin typeface="华文新魏" panose="02010800040101010101" pitchFamily="2" charset="-122"/>
                <a:ea typeface="华文新魏" panose="02010800040101010101" pitchFamily="2" charset="-122"/>
              </a:rPr>
              <a:t>》</a:t>
            </a:r>
            <a:r>
              <a:rPr lang="zh-CN" altLang="en-US" sz="2400" dirty="0">
                <a:solidFill>
                  <a:srgbClr val="333333"/>
                </a:solidFill>
                <a:latin typeface="华文新魏" panose="02010800040101010101" pitchFamily="2" charset="-122"/>
                <a:ea typeface="华文新魏" panose="02010800040101010101" pitchFamily="2" charset="-122"/>
              </a:rPr>
              <a:t>和</a:t>
            </a:r>
            <a:r>
              <a:rPr lang="en-US" altLang="zh-CN" sz="2400" dirty="0">
                <a:solidFill>
                  <a:srgbClr val="333333"/>
                </a:solidFill>
                <a:latin typeface="华文新魏" panose="02010800040101010101" pitchFamily="2" charset="-122"/>
                <a:ea typeface="华文新魏" panose="02010800040101010101" pitchFamily="2" charset="-122"/>
              </a:rPr>
              <a:t>《</a:t>
            </a:r>
            <a:r>
              <a:rPr lang="zh-CN" altLang="en-US" sz="2400" dirty="0">
                <a:solidFill>
                  <a:srgbClr val="333333"/>
                </a:solidFill>
                <a:latin typeface="华文新魏" panose="02010800040101010101" pitchFamily="2" charset="-122"/>
                <a:ea typeface="华文新魏" panose="02010800040101010101" pitchFamily="2" charset="-122"/>
              </a:rPr>
              <a:t>合同法</a:t>
            </a:r>
            <a:r>
              <a:rPr lang="en-US" altLang="zh-CN" sz="2400" dirty="0">
                <a:solidFill>
                  <a:srgbClr val="333333"/>
                </a:solidFill>
                <a:latin typeface="华文新魏" panose="02010800040101010101" pitchFamily="2" charset="-122"/>
                <a:ea typeface="华文新魏" panose="02010800040101010101" pitchFamily="2" charset="-122"/>
              </a:rPr>
              <a:t>》</a:t>
            </a:r>
            <a:r>
              <a:rPr lang="zh-CN" altLang="en-US" sz="2400" dirty="0">
                <a:solidFill>
                  <a:srgbClr val="333333"/>
                </a:solidFill>
                <a:latin typeface="华文新魏" panose="02010800040101010101" pitchFamily="2" charset="-122"/>
                <a:ea typeface="华文新魏" panose="02010800040101010101" pitchFamily="2" charset="-122"/>
              </a:rPr>
              <a:t>关于民事代理的规定，</a:t>
            </a:r>
            <a:r>
              <a:rPr lang="zh-CN" altLang="en-US" sz="2400" dirty="0">
                <a:solidFill>
                  <a:srgbClr val="C00000"/>
                </a:solidFill>
                <a:latin typeface="华文新魏" panose="02010800040101010101" pitchFamily="2" charset="-122"/>
                <a:ea typeface="华文新魏" panose="02010800040101010101" pitchFamily="2" charset="-122"/>
              </a:rPr>
              <a:t>评标委员会评标行为产生的法律后果自然应由招标人承担，如果因其行为不当给投标人造成损失的也应由招标人负责。</a:t>
            </a:r>
            <a:endParaRPr lang="zh-CN" altLang="en-US" sz="2400" b="0" i="0" u="none" strike="noStrike" dirty="0">
              <a:solidFill>
                <a:srgbClr val="C00000"/>
              </a:solidFill>
              <a:effectLst/>
              <a:latin typeface="华文新魏" panose="02010800040101010101" pitchFamily="2" charset="-122"/>
              <a:ea typeface="华文新魏" panose="02010800040101010101" pitchFamily="2" charset="-122"/>
            </a:endParaRPr>
          </a:p>
        </p:txBody>
      </p:sp>
      <p:pic>
        <p:nvPicPr>
          <p:cNvPr id="6" name="图片 5">
            <a:extLst>
              <a:ext uri="{FF2B5EF4-FFF2-40B4-BE49-F238E27FC236}">
                <a16:creationId xmlns:a16="http://schemas.microsoft.com/office/drawing/2014/main" id="{6695CFEE-BE0B-46BB-90E7-D6A9E7693294}"/>
              </a:ext>
            </a:extLst>
          </p:cNvPr>
          <p:cNvPicPr>
            <a:picLocks noChangeAspect="1"/>
          </p:cNvPicPr>
          <p:nvPr/>
        </p:nvPicPr>
        <p:blipFill>
          <a:blip r:embed="rId2"/>
          <a:stretch>
            <a:fillRect/>
          </a:stretch>
        </p:blipFill>
        <p:spPr>
          <a:xfrm>
            <a:off x="10264140" y="4263033"/>
            <a:ext cx="1687830" cy="1687830"/>
          </a:xfrm>
          <a:prstGeom prst="rect">
            <a:avLst/>
          </a:prstGeom>
        </p:spPr>
      </p:pic>
      <p:sp>
        <p:nvSpPr>
          <p:cNvPr id="7" name="标题 1">
            <a:extLst>
              <a:ext uri="{FF2B5EF4-FFF2-40B4-BE49-F238E27FC236}">
                <a16:creationId xmlns:a16="http://schemas.microsoft.com/office/drawing/2014/main" id="{6FBDF045-D54A-4F74-AC27-596297698BAC}"/>
              </a:ext>
            </a:extLst>
          </p:cNvPr>
          <p:cNvSpPr txBox="1">
            <a:spLocks/>
          </p:cNvSpPr>
          <p:nvPr/>
        </p:nvSpPr>
        <p:spPr>
          <a:xfrm>
            <a:off x="285750" y="228599"/>
            <a:ext cx="9601200" cy="10702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评标委员会小常识</a:t>
            </a:r>
          </a:p>
        </p:txBody>
      </p:sp>
      <p:sp>
        <p:nvSpPr>
          <p:cNvPr id="8" name="Rectangle 1436">
            <a:extLst>
              <a:ext uri="{FF2B5EF4-FFF2-40B4-BE49-F238E27FC236}">
                <a16:creationId xmlns:a16="http://schemas.microsoft.com/office/drawing/2014/main" id="{2F210415-5EA0-41D0-AF0C-006C13D58E4F}"/>
              </a:ext>
            </a:extLst>
          </p:cNvPr>
          <p:cNvSpPr>
            <a:spLocks noChangeArrowheads="1"/>
          </p:cNvSpPr>
          <p:nvPr/>
        </p:nvSpPr>
        <p:spPr bwMode="auto">
          <a:xfrm>
            <a:off x="1295400" y="5958126"/>
            <a:ext cx="9601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注意：</a:t>
            </a:r>
            <a:r>
              <a:rPr lang="zh-CN" altLang="en-US" sz="2800" b="1" dirty="0">
                <a:latin typeface="华文新魏" panose="02010800040101010101" pitchFamily="2" charset="-122"/>
                <a:ea typeface="华文新魏" panose="02010800040101010101" pitchFamily="2" charset="-122"/>
                <a:cs typeface="Arial" pitchFamily="34" charset="0"/>
              </a:rPr>
              <a:t>评标委员会成员是自然人，可以承担民事和刑事责任</a:t>
            </a:r>
            <a:endParaRPr lang="en-US" sz="2800" b="1" dirty="0">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36743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2520DA-F3CF-40EB-A856-75F92BCC17BC}"/>
              </a:ext>
            </a:extLst>
          </p:cNvPr>
          <p:cNvSpPr/>
          <p:nvPr/>
        </p:nvSpPr>
        <p:spPr>
          <a:xfrm>
            <a:off x="680142" y="940111"/>
            <a:ext cx="10504170" cy="2677656"/>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第四十九条 评标委员会成员应当依照招标投标法和本条例的规定，按照招标文件规定的评标标准和方法，客观、公正地对投标文件提出评审意见。招标文件</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没有规定的评标标准和方法不得作为评标的依据。</a:t>
            </a:r>
          </a:p>
          <a:p>
            <a:r>
              <a:rPr lang="zh-CN" altLang="en-US" sz="2400" dirty="0">
                <a:latin typeface="华文新魏" panose="02010800040101010101" pitchFamily="2" charset="-122"/>
                <a:ea typeface="华文新魏" panose="02010800040101010101" pitchFamily="2" charset="-122"/>
              </a:rPr>
              <a:t>评标委员会成员不得私下接触投标人，不得收受投标人给予的财物或者其他好处，</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不得向招标人征询确定中标人的意向</a:t>
            </a:r>
            <a:r>
              <a:rPr lang="zh-CN" altLang="en-US" sz="2400" dirty="0">
                <a:latin typeface="华文新魏" panose="02010800040101010101" pitchFamily="2" charset="-122"/>
                <a:ea typeface="华文新魏" panose="02010800040101010101" pitchFamily="2" charset="-122"/>
              </a:rPr>
              <a:t>，不得接受任何单位或者个人明示或者暗示提出的倾向或者排斥特定投标人的要求，不得有其他不客观、不公正履行职务的行为。</a:t>
            </a:r>
          </a:p>
        </p:txBody>
      </p:sp>
      <p:sp>
        <p:nvSpPr>
          <p:cNvPr id="3" name="矩形 2">
            <a:extLst>
              <a:ext uri="{FF2B5EF4-FFF2-40B4-BE49-F238E27FC236}">
                <a16:creationId xmlns:a16="http://schemas.microsoft.com/office/drawing/2014/main" id="{F1BA1F88-E1AD-4F9F-8759-3EB5A0B063A2}"/>
              </a:ext>
            </a:extLst>
          </p:cNvPr>
          <p:cNvSpPr/>
          <p:nvPr/>
        </p:nvSpPr>
        <p:spPr>
          <a:xfrm>
            <a:off x="7738199" y="3867581"/>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Tree>
    <p:extLst>
      <p:ext uri="{BB962C8B-B14F-4D97-AF65-F5344CB8AC3E}">
        <p14:creationId xmlns:p14="http://schemas.microsoft.com/office/powerpoint/2010/main" val="247752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525BB53-6B4A-42AA-9D56-7205956A8BD8}"/>
              </a:ext>
            </a:extLst>
          </p:cNvPr>
          <p:cNvSpPr txBox="1"/>
          <p:nvPr/>
        </p:nvSpPr>
        <p:spPr>
          <a:xfrm>
            <a:off x="152400" y="489734"/>
            <a:ext cx="11917680" cy="5201424"/>
          </a:xfrm>
          <a:prstGeom prst="rect">
            <a:avLst/>
          </a:prstGeom>
          <a:noFill/>
        </p:spPr>
        <p:txBody>
          <a:bodyPr wrap="square">
            <a:spAutoFit/>
          </a:bodyPr>
          <a:lstStyle/>
          <a:p>
            <a:pPr lvl="0" defTabSz="1031875">
              <a:spcBef>
                <a:spcPct val="0"/>
              </a:spcBef>
              <a:spcAft>
                <a:spcPct val="0"/>
              </a:spcAft>
              <a:defRPr/>
            </a:pPr>
            <a:r>
              <a:rPr lang="zh-CN" altLang="en-US" sz="2800" b="1" dirty="0">
                <a:solidFill>
                  <a:srgbClr val="FF0000"/>
                </a:solidFill>
                <a:latin typeface="华文新魏" panose="02010800040101010101" pitchFamily="2" charset="-122"/>
                <a:ea typeface="华文新魏" panose="02010800040101010101" pitchFamily="2" charset="-122"/>
              </a:rPr>
              <a:t>工程项目招投标领域‌营商环境专项整治工作方案发改办法规</a:t>
            </a:r>
            <a:r>
              <a:rPr lang="en-US" altLang="zh-CN" sz="2800" b="1" dirty="0">
                <a:solidFill>
                  <a:srgbClr val="FF0000"/>
                </a:solidFill>
                <a:latin typeface="华文新魏" panose="02010800040101010101" pitchFamily="2" charset="-122"/>
                <a:ea typeface="华文新魏" panose="02010800040101010101" pitchFamily="2" charset="-122"/>
              </a:rPr>
              <a:t>〔2019〕862</a:t>
            </a:r>
            <a:r>
              <a:rPr lang="zh-CN" altLang="en-US" sz="2800" b="1" dirty="0">
                <a:solidFill>
                  <a:srgbClr val="FF0000"/>
                </a:solidFill>
                <a:latin typeface="华文新魏" panose="02010800040101010101" pitchFamily="2" charset="-122"/>
                <a:ea typeface="华文新魏" panose="02010800040101010101" pitchFamily="2" charset="-122"/>
              </a:rPr>
              <a:t>号</a:t>
            </a:r>
            <a:endParaRPr lang="en-US" altLang="zh-CN" sz="2800" b="1" dirty="0">
              <a:solidFill>
                <a:srgbClr val="FF0000"/>
              </a:solidFill>
              <a:latin typeface="华文新魏" panose="02010800040101010101" pitchFamily="2" charset="-122"/>
              <a:ea typeface="华文新魏" panose="02010800040101010101" pitchFamily="2" charset="-122"/>
            </a:endParaRPr>
          </a:p>
          <a:p>
            <a:r>
              <a:rPr lang="zh-CN" altLang="en-US" sz="2400" dirty="0">
                <a:latin typeface="华文新魏" panose="02010800040101010101" pitchFamily="2" charset="-122"/>
                <a:ea typeface="华文新魏" panose="02010800040101010101" pitchFamily="2" charset="-122"/>
              </a:rPr>
              <a:t> </a:t>
            </a:r>
            <a:endParaRPr lang="en-US" altLang="zh-CN" sz="2400" dirty="0">
              <a:latin typeface="华文新魏" panose="02010800040101010101" pitchFamily="2" charset="-122"/>
              <a:ea typeface="华文新魏" panose="02010800040101010101" pitchFamily="2" charset="-122"/>
            </a:endParaRPr>
          </a:p>
          <a:p>
            <a:r>
              <a:rPr lang="zh-CN" altLang="en-US" sz="2400" b="1" dirty="0">
                <a:latin typeface="华文新魏" panose="02010800040101010101" pitchFamily="2" charset="-122"/>
                <a:ea typeface="华文新魏" panose="02010800040101010101" pitchFamily="2" charset="-122"/>
              </a:rPr>
              <a:t>（一）整治范围</a:t>
            </a:r>
            <a:br>
              <a:rPr lang="zh-CN" altLang="en-US" sz="2400" b="1" dirty="0">
                <a:latin typeface="华文新魏" panose="02010800040101010101" pitchFamily="2" charset="-122"/>
                <a:ea typeface="华文新魏" panose="02010800040101010101" pitchFamily="2" charset="-122"/>
              </a:rPr>
            </a:br>
            <a:r>
              <a:rPr lang="zh-CN" altLang="en-US" sz="2000" dirty="0">
                <a:latin typeface="华文新魏" panose="02010800040101010101" pitchFamily="2" charset="-122"/>
                <a:ea typeface="华文新魏" panose="02010800040101010101" pitchFamily="2" charset="-122"/>
              </a:rPr>
              <a:t>     本次专项整治的范围包括：</a:t>
            </a:r>
            <a:r>
              <a:rPr lang="zh-CN" altLang="en-US" sz="2000" b="1" dirty="0">
                <a:solidFill>
                  <a:schemeClr val="accent2">
                    <a:lumMod val="75000"/>
                  </a:schemeClr>
                </a:solidFill>
                <a:latin typeface="华文新魏" panose="02010800040101010101" pitchFamily="2" charset="-122"/>
                <a:ea typeface="华文新魏" panose="02010800040101010101" pitchFamily="2" charset="-122"/>
              </a:rPr>
              <a:t>各地区、各部门现行涉及工程项目招投标的部门规章、地方性法规、地方政府规章、规范性文件及其他政策文件</a:t>
            </a:r>
            <a:r>
              <a:rPr lang="zh-CN" altLang="en-US" sz="2000" dirty="0">
                <a:latin typeface="华文新魏" panose="02010800040101010101" pitchFamily="2" charset="-122"/>
                <a:ea typeface="华文新魏" panose="02010800040101010101" pitchFamily="2" charset="-122"/>
              </a:rPr>
              <a:t>，以及没有体现到制度文件中的实践做法；</a:t>
            </a:r>
            <a:r>
              <a:rPr lang="en-US" altLang="zh-CN" sz="2000" dirty="0">
                <a:latin typeface="华文新魏" panose="02010800040101010101" pitchFamily="2" charset="-122"/>
                <a:ea typeface="华文新魏" panose="02010800040101010101" pitchFamily="2" charset="-122"/>
              </a:rPr>
              <a:t>2018</a:t>
            </a:r>
            <a:r>
              <a:rPr lang="zh-CN" altLang="en-US" sz="2000" dirty="0">
                <a:latin typeface="华文新魏" panose="02010800040101010101" pitchFamily="2" charset="-122"/>
                <a:ea typeface="华文新魏" panose="02010800040101010101" pitchFamily="2" charset="-122"/>
              </a:rPr>
              <a:t>年</a:t>
            </a:r>
            <a:r>
              <a:rPr lang="en-US" altLang="zh-CN" sz="2000" dirty="0">
                <a:latin typeface="华文新魏" panose="02010800040101010101" pitchFamily="2" charset="-122"/>
                <a:ea typeface="华文新魏" panose="02010800040101010101" pitchFamily="2" charset="-122"/>
              </a:rPr>
              <a:t>6</a:t>
            </a:r>
            <a:r>
              <a:rPr lang="zh-CN" altLang="en-US" sz="2000" dirty="0">
                <a:latin typeface="华文新魏" panose="02010800040101010101" pitchFamily="2" charset="-122"/>
                <a:ea typeface="华文新魏" panose="02010800040101010101" pitchFamily="2" charset="-122"/>
              </a:rPr>
              <a:t>月</a:t>
            </a:r>
            <a:r>
              <a:rPr lang="en-US" altLang="zh-CN" sz="2000" dirty="0">
                <a:latin typeface="华文新魏" panose="02010800040101010101" pitchFamily="2" charset="-122"/>
                <a:ea typeface="华文新魏" panose="02010800040101010101" pitchFamily="2" charset="-122"/>
              </a:rPr>
              <a:t>1</a:t>
            </a:r>
            <a:r>
              <a:rPr lang="zh-CN" altLang="en-US" sz="2000" dirty="0">
                <a:latin typeface="华文新魏" panose="02010800040101010101" pitchFamily="2" charset="-122"/>
                <a:ea typeface="华文新魏" panose="02010800040101010101" pitchFamily="2" charset="-122"/>
              </a:rPr>
              <a:t>日至</a:t>
            </a:r>
            <a:r>
              <a:rPr lang="en-US" altLang="zh-CN" sz="2000" dirty="0">
                <a:latin typeface="华文新魏" panose="02010800040101010101" pitchFamily="2" charset="-122"/>
                <a:ea typeface="华文新魏" panose="02010800040101010101" pitchFamily="2" charset="-122"/>
              </a:rPr>
              <a:t>2019</a:t>
            </a:r>
            <a:r>
              <a:rPr lang="zh-CN" altLang="en-US" sz="2000" dirty="0">
                <a:latin typeface="华文新魏" panose="02010800040101010101" pitchFamily="2" charset="-122"/>
                <a:ea typeface="华文新魏" panose="02010800040101010101" pitchFamily="2" charset="-122"/>
              </a:rPr>
              <a:t>年</a:t>
            </a:r>
            <a:r>
              <a:rPr lang="en-US" altLang="zh-CN" sz="2000" dirty="0">
                <a:latin typeface="华文新魏" panose="02010800040101010101" pitchFamily="2" charset="-122"/>
                <a:ea typeface="华文新魏" panose="02010800040101010101" pitchFamily="2" charset="-122"/>
              </a:rPr>
              <a:t>11</a:t>
            </a:r>
            <a:r>
              <a:rPr lang="zh-CN" altLang="en-US" sz="2000" dirty="0">
                <a:latin typeface="华文新魏" panose="02010800040101010101" pitchFamily="2" charset="-122"/>
                <a:ea typeface="华文新魏" panose="02010800040101010101" pitchFamily="2" charset="-122"/>
              </a:rPr>
              <a:t>月</a:t>
            </a:r>
            <a:r>
              <a:rPr lang="en-US" altLang="zh-CN" sz="2000" dirty="0">
                <a:latin typeface="华文新魏" panose="02010800040101010101" pitchFamily="2" charset="-122"/>
                <a:ea typeface="华文新魏" panose="02010800040101010101" pitchFamily="2" charset="-122"/>
              </a:rPr>
              <a:t>20</a:t>
            </a:r>
            <a:r>
              <a:rPr lang="zh-CN" altLang="en-US" sz="2000" dirty="0">
                <a:latin typeface="华文新魏" panose="02010800040101010101" pitchFamily="2" charset="-122"/>
                <a:ea typeface="华文新魏" panose="02010800040101010101" pitchFamily="2" charset="-122"/>
              </a:rPr>
              <a:t>日期间根据</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必须招标的工程项目规定</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（国家发展改革委令第</a:t>
            </a:r>
            <a:r>
              <a:rPr lang="en-US" altLang="zh-CN" sz="2000" dirty="0">
                <a:latin typeface="华文新魏" panose="02010800040101010101" pitchFamily="2" charset="-122"/>
                <a:ea typeface="华文新魏" panose="02010800040101010101" pitchFamily="2" charset="-122"/>
              </a:rPr>
              <a:t>16</a:t>
            </a:r>
            <a:r>
              <a:rPr lang="zh-CN" altLang="en-US" sz="2000" dirty="0">
                <a:latin typeface="华文新魏" panose="02010800040101010101" pitchFamily="2" charset="-122"/>
                <a:ea typeface="华文新魏" panose="02010800040101010101" pitchFamily="2" charset="-122"/>
              </a:rPr>
              <a:t>号）和</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必须招标的基础设施和公用事业项目范围规定</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（发改法规规</a:t>
            </a:r>
            <a:r>
              <a:rPr lang="en-US" altLang="zh-CN" sz="2000" dirty="0">
                <a:latin typeface="华文新魏" panose="02010800040101010101" pitchFamily="2" charset="-122"/>
                <a:ea typeface="华文新魏" panose="02010800040101010101" pitchFamily="2" charset="-122"/>
              </a:rPr>
              <a:t>〔2018〕843</a:t>
            </a:r>
            <a:r>
              <a:rPr lang="zh-CN" altLang="en-US" sz="2000" dirty="0">
                <a:latin typeface="华文新魏" panose="02010800040101010101" pitchFamily="2" charset="-122"/>
                <a:ea typeface="华文新魏" panose="02010800040101010101" pitchFamily="2" charset="-122"/>
              </a:rPr>
              <a:t>号）依法必须进行招标的项目。</a:t>
            </a:r>
            <a:br>
              <a:rPr lang="zh-CN" altLang="en-US" sz="2400" dirty="0">
                <a:latin typeface="华文新魏" panose="02010800040101010101" pitchFamily="2" charset="-122"/>
                <a:ea typeface="华文新魏" panose="02010800040101010101" pitchFamily="2" charset="-122"/>
              </a:rPr>
            </a:br>
            <a:r>
              <a:rPr lang="zh-CN" altLang="en-US" sz="2400" dirty="0">
                <a:latin typeface="华文新魏" panose="02010800040101010101" pitchFamily="2" charset="-122"/>
                <a:ea typeface="华文新魏" panose="02010800040101010101" pitchFamily="2" charset="-122"/>
              </a:rPr>
              <a:t> </a:t>
            </a:r>
            <a:endParaRPr lang="en-US" altLang="zh-CN" sz="2400" dirty="0">
              <a:latin typeface="华文新魏" panose="02010800040101010101" pitchFamily="2" charset="-122"/>
              <a:ea typeface="华文新魏" panose="02010800040101010101" pitchFamily="2" charset="-122"/>
            </a:endParaRPr>
          </a:p>
          <a:p>
            <a:r>
              <a:rPr lang="zh-CN" altLang="en-US" sz="2400" b="1" dirty="0">
                <a:latin typeface="华文新魏" panose="02010800040101010101" pitchFamily="2" charset="-122"/>
                <a:ea typeface="华文新魏" panose="02010800040101010101" pitchFamily="2" charset="-122"/>
              </a:rPr>
              <a:t>（二）整治内容</a:t>
            </a:r>
            <a:endParaRPr lang="zh-CN" altLang="en-US" sz="2000" dirty="0">
              <a:latin typeface="华文新魏" panose="02010800040101010101" pitchFamily="2" charset="-122"/>
              <a:ea typeface="华文新魏" panose="02010800040101010101" pitchFamily="2" charset="-122"/>
            </a:endParaRPr>
          </a:p>
          <a:p>
            <a:r>
              <a:rPr lang="zh-CN" altLang="en-US" sz="2000" dirty="0">
                <a:latin typeface="华文新魏" panose="02010800040101010101" pitchFamily="2" charset="-122"/>
                <a:ea typeface="华文新魏" panose="02010800040101010101" pitchFamily="2" charset="-122"/>
              </a:rPr>
              <a:t>根据</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招标投标法</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招标投标法实施条例</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等有关规定，清理、排查、纠正在招投标法规政策文件、招标公告、投标邀请书、资格预审公告、资格预审文件、招标文件以及招投标实践操作中，对不同所有制企业设置的各类不合理限制和壁垒。</a:t>
            </a:r>
            <a:endParaRPr lang="en-US" altLang="zh-CN" sz="2000" dirty="0">
              <a:latin typeface="华文新魏" panose="02010800040101010101" pitchFamily="2" charset="-122"/>
              <a:ea typeface="华文新魏" panose="02010800040101010101" pitchFamily="2" charset="-122"/>
            </a:endParaRPr>
          </a:p>
          <a:p>
            <a:r>
              <a:rPr lang="en-US" altLang="zh-CN" sz="2000" b="1" dirty="0">
                <a:solidFill>
                  <a:srgbClr val="FF0000"/>
                </a:solidFill>
                <a:latin typeface="华文新魏" panose="02010800040101010101" pitchFamily="2" charset="-122"/>
                <a:ea typeface="华文新魏" panose="02010800040101010101" pitchFamily="2" charset="-122"/>
              </a:rPr>
              <a:t>      </a:t>
            </a:r>
            <a:r>
              <a:rPr lang="zh-CN" altLang="en-US" sz="2000" b="1" dirty="0">
                <a:solidFill>
                  <a:srgbClr val="FF0000"/>
                </a:solidFill>
                <a:latin typeface="华文新魏" panose="02010800040101010101" pitchFamily="2" charset="-122"/>
                <a:ea typeface="华文新魏" panose="02010800040101010101" pitchFamily="2" charset="-122"/>
              </a:rPr>
              <a:t>重点针对以下问题：</a:t>
            </a:r>
            <a:br>
              <a:rPr lang="zh-CN" altLang="en-US" sz="2400" dirty="0">
                <a:latin typeface="华文新魏" panose="02010800040101010101" pitchFamily="2" charset="-122"/>
                <a:ea typeface="华文新魏" panose="02010800040101010101" pitchFamily="2" charset="-122"/>
              </a:rPr>
            </a:br>
            <a:endParaRPr lang="zh-CN" altLang="en-US" sz="2400" dirty="0">
              <a:latin typeface="华文新魏" panose="02010800040101010101" pitchFamily="2" charset="-122"/>
              <a:ea typeface="华文新魏" panose="02010800040101010101" pitchFamily="2" charset="-122"/>
            </a:endParaRPr>
          </a:p>
          <a:p>
            <a:r>
              <a:rPr lang="zh-CN" altLang="en-US" sz="2400" dirty="0">
                <a:latin typeface="华文新魏" panose="02010800040101010101" pitchFamily="2" charset="-122"/>
                <a:ea typeface="华文新魏" panose="02010800040101010101" pitchFamily="2" charset="-122"/>
              </a:rPr>
              <a:t>  </a:t>
            </a:r>
          </a:p>
        </p:txBody>
      </p:sp>
    </p:spTree>
    <p:extLst>
      <p:ext uri="{BB962C8B-B14F-4D97-AF65-F5344CB8AC3E}">
        <p14:creationId xmlns:p14="http://schemas.microsoft.com/office/powerpoint/2010/main" val="26293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2520DA-F3CF-40EB-A856-75F92BCC17BC}"/>
              </a:ext>
            </a:extLst>
          </p:cNvPr>
          <p:cNvSpPr/>
          <p:nvPr/>
        </p:nvSpPr>
        <p:spPr>
          <a:xfrm>
            <a:off x="680142" y="1201721"/>
            <a:ext cx="10504170" cy="3416320"/>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第五十一条 有下列情形之一的，评标委员会应当否决其投标：</a:t>
            </a:r>
          </a:p>
          <a:p>
            <a:r>
              <a:rPr lang="zh-CN" altLang="en-US" sz="2400" dirty="0">
                <a:latin typeface="华文新魏" panose="02010800040101010101" pitchFamily="2" charset="-122"/>
                <a:ea typeface="华文新魏" panose="02010800040101010101" pitchFamily="2" charset="-122"/>
              </a:rPr>
              <a:t>（一）投标文件未经投标单位盖章和单位负责人签字；</a:t>
            </a:r>
          </a:p>
          <a:p>
            <a:r>
              <a:rPr lang="zh-CN" altLang="en-US" sz="2400" dirty="0">
                <a:latin typeface="华文新魏" panose="02010800040101010101" pitchFamily="2" charset="-122"/>
                <a:ea typeface="华文新魏" panose="02010800040101010101" pitchFamily="2" charset="-122"/>
              </a:rPr>
              <a:t>（二）投标联合体没有提交共同投标协议；</a:t>
            </a:r>
          </a:p>
          <a:p>
            <a:r>
              <a:rPr lang="zh-CN" altLang="en-US" sz="2400" dirty="0">
                <a:latin typeface="华文新魏" panose="02010800040101010101" pitchFamily="2" charset="-122"/>
                <a:ea typeface="华文新魏" panose="02010800040101010101" pitchFamily="2" charset="-122"/>
              </a:rPr>
              <a:t>（三）投标人不符合国家或者招标文件规定的资格条件；</a:t>
            </a:r>
          </a:p>
          <a:p>
            <a:r>
              <a:rPr lang="zh-CN" altLang="en-US" sz="2400" dirty="0">
                <a:latin typeface="华文新魏" panose="02010800040101010101" pitchFamily="2" charset="-122"/>
                <a:ea typeface="华文新魏" panose="02010800040101010101" pitchFamily="2" charset="-122"/>
              </a:rPr>
              <a:t>（四）同一投标人提交两个以上不同的投标文件或者投标报价，但招标文件要求提交备选投标的除外；</a:t>
            </a:r>
          </a:p>
          <a:p>
            <a:r>
              <a:rPr lang="zh-CN" altLang="en-US" sz="2400" dirty="0">
                <a:latin typeface="华文新魏" panose="02010800040101010101" pitchFamily="2" charset="-122"/>
                <a:ea typeface="华文新魏" panose="02010800040101010101" pitchFamily="2" charset="-122"/>
              </a:rPr>
              <a:t>（五）</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投标报价低于成本</a:t>
            </a:r>
            <a:r>
              <a:rPr lang="zh-CN" altLang="en-US" sz="2400" dirty="0">
                <a:latin typeface="华文新魏" panose="02010800040101010101" pitchFamily="2" charset="-122"/>
                <a:ea typeface="华文新魏" panose="02010800040101010101" pitchFamily="2" charset="-122"/>
              </a:rPr>
              <a:t>或者高于招标文件设定的最高投标限价；</a:t>
            </a:r>
          </a:p>
          <a:p>
            <a:r>
              <a:rPr lang="zh-CN" altLang="en-US" sz="2400" dirty="0">
                <a:latin typeface="华文新魏" panose="02010800040101010101" pitchFamily="2" charset="-122"/>
                <a:ea typeface="华文新魏" panose="02010800040101010101" pitchFamily="2" charset="-122"/>
              </a:rPr>
              <a:t>（六）投标文件没有对招标文件的实质性要求和条件作出响应；</a:t>
            </a:r>
          </a:p>
          <a:p>
            <a:r>
              <a:rPr lang="zh-CN" altLang="en-US" sz="2400" dirty="0">
                <a:latin typeface="华文新魏" panose="02010800040101010101" pitchFamily="2" charset="-122"/>
                <a:ea typeface="华文新魏" panose="02010800040101010101" pitchFamily="2" charset="-122"/>
              </a:rPr>
              <a:t>（七）投标人有串通投标、弄虚作假、行贿等违法行为。</a:t>
            </a:r>
          </a:p>
        </p:txBody>
      </p:sp>
      <p:sp>
        <p:nvSpPr>
          <p:cNvPr id="3" name="矩形 2">
            <a:extLst>
              <a:ext uri="{FF2B5EF4-FFF2-40B4-BE49-F238E27FC236}">
                <a16:creationId xmlns:a16="http://schemas.microsoft.com/office/drawing/2014/main" id="{F1BA1F88-E1AD-4F9F-8759-3EB5A0B063A2}"/>
              </a:ext>
            </a:extLst>
          </p:cNvPr>
          <p:cNvSpPr/>
          <p:nvPr/>
        </p:nvSpPr>
        <p:spPr>
          <a:xfrm>
            <a:off x="7915620" y="4895900"/>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Rectangle 1436">
            <a:extLst>
              <a:ext uri="{FF2B5EF4-FFF2-40B4-BE49-F238E27FC236}">
                <a16:creationId xmlns:a16="http://schemas.microsoft.com/office/drawing/2014/main" id="{8BAB1D7D-5B8E-4EC8-9B0A-1694FB6CDB4A}"/>
              </a:ext>
            </a:extLst>
          </p:cNvPr>
          <p:cNvSpPr>
            <a:spLocks noChangeArrowheads="1"/>
          </p:cNvSpPr>
          <p:nvPr/>
        </p:nvSpPr>
        <p:spPr bwMode="auto">
          <a:xfrm>
            <a:off x="1049740" y="5780705"/>
            <a:ext cx="39180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低于成本！如何认定</a:t>
            </a:r>
            <a:endParaRPr lang="en-US" sz="2800" b="1" dirty="0">
              <a:latin typeface="华文新魏" panose="02010800040101010101" pitchFamily="2" charset="-122"/>
              <a:ea typeface="华文新魏" panose="02010800040101010101" pitchFamily="2" charset="-122"/>
              <a:cs typeface="Arial" pitchFamily="34" charset="0"/>
            </a:endParaRPr>
          </a:p>
        </p:txBody>
      </p:sp>
      <p:sp>
        <p:nvSpPr>
          <p:cNvPr id="5" name="标题 1">
            <a:extLst>
              <a:ext uri="{FF2B5EF4-FFF2-40B4-BE49-F238E27FC236}">
                <a16:creationId xmlns:a16="http://schemas.microsoft.com/office/drawing/2014/main" id="{7DB54263-FC3F-4ED8-B886-0E7C8357EE65}"/>
              </a:ext>
            </a:extLst>
          </p:cNvPr>
          <p:cNvSpPr txBox="1">
            <a:spLocks/>
          </p:cNvSpPr>
          <p:nvPr/>
        </p:nvSpPr>
        <p:spPr>
          <a:xfrm>
            <a:off x="0" y="0"/>
            <a:ext cx="9601200" cy="732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低于成本价</a:t>
            </a:r>
          </a:p>
        </p:txBody>
      </p:sp>
    </p:spTree>
    <p:extLst>
      <p:ext uri="{BB962C8B-B14F-4D97-AF65-F5344CB8AC3E}">
        <p14:creationId xmlns:p14="http://schemas.microsoft.com/office/powerpoint/2010/main" val="26425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2520DA-F3CF-40EB-A856-75F92BCC17BC}"/>
              </a:ext>
            </a:extLst>
          </p:cNvPr>
          <p:cNvSpPr/>
          <p:nvPr/>
        </p:nvSpPr>
        <p:spPr>
          <a:xfrm>
            <a:off x="669256" y="1137533"/>
            <a:ext cx="10504170" cy="1938992"/>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第二十一条 在评标过程中，评标委员会发现投标人的报价明显低于其他投标报价或者在设有标底时明显低于标底，使得其投标报价可能低于其个别成本的，应当要求该投标人作出书面说明并提供相关证明材料。投标人不能合理说明或者不能提供相关证明材料的，由评标委员会认定该投标人以低于成本报价竞标其投标应作废标处理。</a:t>
            </a:r>
          </a:p>
        </p:txBody>
      </p:sp>
      <p:sp>
        <p:nvSpPr>
          <p:cNvPr id="4" name="Rectangle 1436">
            <a:extLst>
              <a:ext uri="{FF2B5EF4-FFF2-40B4-BE49-F238E27FC236}">
                <a16:creationId xmlns:a16="http://schemas.microsoft.com/office/drawing/2014/main" id="{8BAB1D7D-5B8E-4EC8-9B0A-1694FB6CDB4A}"/>
              </a:ext>
            </a:extLst>
          </p:cNvPr>
          <p:cNvSpPr>
            <a:spLocks noChangeArrowheads="1"/>
          </p:cNvSpPr>
          <p:nvPr/>
        </p:nvSpPr>
        <p:spPr bwMode="auto">
          <a:xfrm>
            <a:off x="1049740" y="5780705"/>
            <a:ext cx="39180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低于成本！如何认定</a:t>
            </a:r>
            <a:endParaRPr lang="en-US" sz="2800" b="1" dirty="0">
              <a:latin typeface="华文新魏" panose="02010800040101010101" pitchFamily="2" charset="-122"/>
              <a:ea typeface="华文新魏" panose="02010800040101010101" pitchFamily="2" charset="-122"/>
              <a:cs typeface="Arial" pitchFamily="34" charset="0"/>
            </a:endParaRPr>
          </a:p>
        </p:txBody>
      </p:sp>
      <p:sp>
        <p:nvSpPr>
          <p:cNvPr id="5" name="标题 1">
            <a:extLst>
              <a:ext uri="{FF2B5EF4-FFF2-40B4-BE49-F238E27FC236}">
                <a16:creationId xmlns:a16="http://schemas.microsoft.com/office/drawing/2014/main" id="{0BDDE5F8-A310-4644-B2F5-E55A2BB9E08D}"/>
              </a:ext>
            </a:extLst>
          </p:cNvPr>
          <p:cNvSpPr txBox="1">
            <a:spLocks/>
          </p:cNvSpPr>
          <p:nvPr/>
        </p:nvSpPr>
        <p:spPr>
          <a:xfrm>
            <a:off x="0" y="0"/>
            <a:ext cx="9601200" cy="732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低于成本价</a:t>
            </a:r>
          </a:p>
        </p:txBody>
      </p:sp>
      <p:sp>
        <p:nvSpPr>
          <p:cNvPr id="6" name="文本框 5">
            <a:extLst>
              <a:ext uri="{FF2B5EF4-FFF2-40B4-BE49-F238E27FC236}">
                <a16:creationId xmlns:a16="http://schemas.microsoft.com/office/drawing/2014/main" id="{E398C9A6-2930-4601-A703-D4DC352F89C5}"/>
              </a:ext>
            </a:extLst>
          </p:cNvPr>
          <p:cNvSpPr txBox="1"/>
          <p:nvPr/>
        </p:nvSpPr>
        <p:spPr>
          <a:xfrm>
            <a:off x="5921341" y="4154272"/>
            <a:ext cx="5896701"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评标委员会和评标办法暂行规定</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49484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36">
            <a:extLst>
              <a:ext uri="{FF2B5EF4-FFF2-40B4-BE49-F238E27FC236}">
                <a16:creationId xmlns:a16="http://schemas.microsoft.com/office/drawing/2014/main" id="{ADB00CA3-4627-48B3-ADAA-1796D46E5DDF}"/>
              </a:ext>
            </a:extLst>
          </p:cNvPr>
          <p:cNvSpPr>
            <a:spLocks noChangeArrowheads="1"/>
          </p:cNvSpPr>
          <p:nvPr/>
        </p:nvSpPr>
        <p:spPr bwMode="auto">
          <a:xfrm>
            <a:off x="4345449" y="4099136"/>
            <a:ext cx="28453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二、 评标时要求提供</a:t>
            </a:r>
            <a:endParaRPr lang="en-US" altLang="zh-CN" sz="2400" b="1" dirty="0">
              <a:solidFill>
                <a:schemeClr val="tx2"/>
              </a:solidFill>
              <a:latin typeface="华文新魏" panose="02010800040101010101" pitchFamily="2" charset="-122"/>
              <a:ea typeface="华文新魏" panose="02010800040101010101" pitchFamily="2" charset="-122"/>
              <a:cs typeface="Arial" pitchFamily="34" charset="0"/>
            </a:endParaRPr>
          </a:p>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证明材料</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sp>
        <p:nvSpPr>
          <p:cNvPr id="4" name="Rectangle 1436">
            <a:extLst>
              <a:ext uri="{FF2B5EF4-FFF2-40B4-BE49-F238E27FC236}">
                <a16:creationId xmlns:a16="http://schemas.microsoft.com/office/drawing/2014/main" id="{B051D85A-2886-4B56-A279-0038119360E6}"/>
              </a:ext>
            </a:extLst>
          </p:cNvPr>
          <p:cNvSpPr>
            <a:spLocks noChangeArrowheads="1"/>
          </p:cNvSpPr>
          <p:nvPr/>
        </p:nvSpPr>
        <p:spPr bwMode="auto">
          <a:xfrm>
            <a:off x="4173999" y="1778792"/>
            <a:ext cx="2845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zh-CN" altLang="en-US" sz="2400" b="1" dirty="0">
                <a:solidFill>
                  <a:schemeClr val="tx2"/>
                </a:solidFill>
                <a:latin typeface="华文新魏" panose="02010800040101010101" pitchFamily="2" charset="-122"/>
                <a:ea typeface="华文新魏" panose="02010800040101010101" pitchFamily="2" charset="-122"/>
                <a:cs typeface="Arial" pitchFamily="34" charset="0"/>
              </a:rPr>
              <a:t>一、 招标文件中约定</a:t>
            </a:r>
            <a:endParaRPr lang="en-US" sz="2400" b="1" dirty="0">
              <a:solidFill>
                <a:schemeClr val="tx2"/>
              </a:solidFill>
              <a:latin typeface="华文新魏" panose="02010800040101010101" pitchFamily="2" charset="-122"/>
              <a:ea typeface="华文新魏" panose="02010800040101010101" pitchFamily="2" charset="-122"/>
              <a:cs typeface="Arial" pitchFamily="34" charset="0"/>
            </a:endParaRPr>
          </a:p>
        </p:txBody>
      </p:sp>
      <p:pic>
        <p:nvPicPr>
          <p:cNvPr id="5" name="图片 4">
            <a:extLst>
              <a:ext uri="{FF2B5EF4-FFF2-40B4-BE49-F238E27FC236}">
                <a16:creationId xmlns:a16="http://schemas.microsoft.com/office/drawing/2014/main" id="{0E23E6F5-F0B0-42BC-BE33-4007D15AF69E}"/>
              </a:ext>
            </a:extLst>
          </p:cNvPr>
          <p:cNvPicPr>
            <a:picLocks noChangeAspect="1"/>
          </p:cNvPicPr>
          <p:nvPr/>
        </p:nvPicPr>
        <p:blipFill>
          <a:blip r:embed="rId2"/>
          <a:stretch>
            <a:fillRect/>
          </a:stretch>
        </p:blipFill>
        <p:spPr>
          <a:xfrm>
            <a:off x="1147285" y="2092544"/>
            <a:ext cx="2406048" cy="2406048"/>
          </a:xfrm>
          <a:prstGeom prst="rect">
            <a:avLst/>
          </a:prstGeom>
        </p:spPr>
      </p:pic>
      <p:sp>
        <p:nvSpPr>
          <p:cNvPr id="6" name="文本框 5">
            <a:extLst>
              <a:ext uri="{FF2B5EF4-FFF2-40B4-BE49-F238E27FC236}">
                <a16:creationId xmlns:a16="http://schemas.microsoft.com/office/drawing/2014/main" id="{41250EB6-28CB-4AAF-8F12-2F9D5BCEDAEE}"/>
              </a:ext>
            </a:extLst>
          </p:cNvPr>
          <p:cNvSpPr txBox="1"/>
          <p:nvPr/>
        </p:nvSpPr>
        <p:spPr>
          <a:xfrm>
            <a:off x="7691892" y="1591569"/>
            <a:ext cx="3299792" cy="923330"/>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比如：某投标人的报价若低于其它所有有效投标人报价平均值的</a:t>
            </a:r>
            <a:r>
              <a:rPr lang="en-US" altLang="zh-CN" dirty="0">
                <a:latin typeface="华文新魏" panose="02010800040101010101" pitchFamily="2" charset="-122"/>
                <a:ea typeface="华文新魏" panose="02010800040101010101" pitchFamily="2" charset="-122"/>
              </a:rPr>
              <a:t>30%</a:t>
            </a:r>
            <a:r>
              <a:rPr lang="zh-CN" altLang="en-US" dirty="0">
                <a:latin typeface="华文新魏" panose="02010800040101010101" pitchFamily="2" charset="-122"/>
                <a:ea typeface="华文新魏" panose="02010800040101010101" pitchFamily="2" charset="-122"/>
              </a:rPr>
              <a:t>，其投标无效。</a:t>
            </a:r>
          </a:p>
        </p:txBody>
      </p:sp>
      <p:sp>
        <p:nvSpPr>
          <p:cNvPr id="7" name="文本框 6">
            <a:extLst>
              <a:ext uri="{FF2B5EF4-FFF2-40B4-BE49-F238E27FC236}">
                <a16:creationId xmlns:a16="http://schemas.microsoft.com/office/drawing/2014/main" id="{D09ED4D6-2569-40FD-8153-151C3BE46331}"/>
              </a:ext>
            </a:extLst>
          </p:cNvPr>
          <p:cNvSpPr txBox="1"/>
          <p:nvPr/>
        </p:nvSpPr>
        <p:spPr>
          <a:xfrm>
            <a:off x="7625049" y="3737638"/>
            <a:ext cx="3558210" cy="1200329"/>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发现报价异常后，要求投标人提供相关材料证明其报价合理（如采购成本和物资的发票，生产人员的人工成本原始单据等）</a:t>
            </a:r>
          </a:p>
        </p:txBody>
      </p:sp>
    </p:spTree>
    <p:extLst>
      <p:ext uri="{BB962C8B-B14F-4D97-AF65-F5344CB8AC3E}">
        <p14:creationId xmlns:p14="http://schemas.microsoft.com/office/powerpoint/2010/main" val="269490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A692B31-EFF1-4398-8DD9-D36B8949C607}"/>
              </a:ext>
            </a:extLst>
          </p:cNvPr>
          <p:cNvSpPr/>
          <p:nvPr/>
        </p:nvSpPr>
        <p:spPr>
          <a:xfrm>
            <a:off x="719478" y="579264"/>
            <a:ext cx="10227945" cy="3200876"/>
          </a:xfrm>
          <a:prstGeom prst="rect">
            <a:avLst/>
          </a:prstGeom>
          <a:noFill/>
          <a:ln>
            <a:noFill/>
            <a:round/>
          </a:ln>
        </p:spPr>
        <p:txBody>
          <a:bodyPr wrap="square">
            <a:spAutoFit/>
          </a:bodyPr>
          <a:lstStyle/>
          <a:p>
            <a:pPr algn="ctr"/>
            <a:r>
              <a:rPr lang="zh-CN" altLang="en-US" sz="2800" dirty="0">
                <a:solidFill>
                  <a:srgbClr val="C00000"/>
                </a:solidFill>
                <a:latin typeface="华文新魏" panose="02010800040101010101" pitchFamily="2" charset="-122"/>
                <a:ea typeface="华文新魏" panose="02010800040101010101" pitchFamily="2" charset="-122"/>
              </a:rPr>
              <a:t>低于成本价的相关案例</a:t>
            </a:r>
            <a:endParaRPr lang="en-US" altLang="zh-CN" sz="2800" dirty="0">
              <a:solidFill>
                <a:srgbClr val="C00000"/>
              </a:solidFill>
              <a:latin typeface="华文新魏" panose="02010800040101010101" pitchFamily="2" charset="-122"/>
              <a:ea typeface="华文新魏" panose="02010800040101010101" pitchFamily="2" charset="-122"/>
            </a:endParaRPr>
          </a:p>
          <a:p>
            <a:pPr algn="ctr"/>
            <a:endParaRPr lang="en-US" altLang="zh-CN" sz="2000" dirty="0">
              <a:solidFill>
                <a:srgbClr val="333333"/>
              </a:solidFill>
              <a:latin typeface="华文新魏" panose="02010800040101010101" pitchFamily="2" charset="-122"/>
              <a:ea typeface="华文新魏" panose="02010800040101010101" pitchFamily="2" charset="-122"/>
              <a:cs typeface="宋体" panose="02010600030101010101" pitchFamily="2" charset="-122"/>
            </a:endParaRPr>
          </a:p>
          <a:p>
            <a:r>
              <a:rPr lang="en-US" altLang="zh-CN" sz="2000" dirty="0">
                <a:latin typeface="华文新魏" panose="02010800040101010101" pitchFamily="2" charset="-122"/>
                <a:ea typeface="华文新魏" panose="02010800040101010101" pitchFamily="2" charset="-122"/>
              </a:rPr>
              <a:t>1</a:t>
            </a:r>
            <a:r>
              <a:rPr lang="zh-CN" altLang="en-US" sz="2000" dirty="0">
                <a:latin typeface="华文新魏" panose="02010800040101010101" pitchFamily="2" charset="-122"/>
                <a:ea typeface="华文新魏" panose="02010800040101010101" pitchFamily="2" charset="-122"/>
              </a:rPr>
              <a:t>、广东清远</a:t>
            </a:r>
            <a:r>
              <a:rPr lang="zh-CN" altLang="zh-CN" sz="2000" dirty="0">
                <a:latin typeface="华文新魏" panose="02010800040101010101" pitchFamily="2" charset="-122"/>
                <a:ea typeface="华文新魏" panose="02010800040101010101" pitchFamily="2" charset="-122"/>
              </a:rPr>
              <a:t>公立医院项目采购招标代理中介服务，项目总投资额为</a:t>
            </a:r>
            <a:r>
              <a:rPr lang="en-US" altLang="zh-CN" sz="2000" dirty="0">
                <a:latin typeface="华文新魏" panose="02010800040101010101" pitchFamily="2" charset="-122"/>
                <a:ea typeface="华文新魏" panose="02010800040101010101" pitchFamily="2" charset="-122"/>
              </a:rPr>
              <a:t>2.6</a:t>
            </a:r>
            <a:r>
              <a:rPr lang="zh-CN" altLang="zh-CN" sz="2000" dirty="0">
                <a:latin typeface="华文新魏" panose="02010800040101010101" pitchFamily="2" charset="-122"/>
                <a:ea typeface="华文新魏" panose="02010800040101010101" pitchFamily="2" charset="-122"/>
              </a:rPr>
              <a:t>亿元，按照政府取费文件计算招标代理服务费为</a:t>
            </a:r>
            <a:r>
              <a:rPr lang="en-US" altLang="zh-CN" sz="2000" dirty="0">
                <a:latin typeface="华文新魏" panose="02010800040101010101" pitchFamily="2" charset="-122"/>
                <a:ea typeface="华文新魏" panose="02010800040101010101" pitchFamily="2" charset="-122"/>
              </a:rPr>
              <a:t>37.56</a:t>
            </a:r>
            <a:r>
              <a:rPr lang="zh-CN" altLang="zh-CN" sz="2000" dirty="0">
                <a:latin typeface="华文新魏" panose="02010800040101010101" pitchFamily="2" charset="-122"/>
                <a:ea typeface="华文新魏" panose="02010800040101010101" pitchFamily="2" charset="-122"/>
              </a:rPr>
              <a:t>万元，重点项目服务费打八折，设定了采购拦标价为</a:t>
            </a:r>
            <a:r>
              <a:rPr lang="en-US" altLang="zh-CN" sz="2000" dirty="0">
                <a:latin typeface="华文新魏" panose="02010800040101010101" pitchFamily="2" charset="-122"/>
                <a:ea typeface="华文新魏" panose="02010800040101010101" pitchFamily="2" charset="-122"/>
              </a:rPr>
              <a:t>30</a:t>
            </a:r>
            <a:r>
              <a:rPr lang="zh-CN" altLang="zh-CN" sz="2000" dirty="0">
                <a:latin typeface="华文新魏" panose="02010800040101010101" pitchFamily="2" charset="-122"/>
                <a:ea typeface="华文新魏" panose="02010800040101010101" pitchFamily="2" charset="-122"/>
              </a:rPr>
              <a:t>万元。最终，广州市新誉工程咨询有限公司以</a:t>
            </a:r>
            <a:r>
              <a:rPr lang="en-US" altLang="zh-CN" sz="2000" dirty="0">
                <a:latin typeface="华文新魏" panose="02010800040101010101" pitchFamily="2" charset="-122"/>
                <a:ea typeface="华文新魏" panose="02010800040101010101" pitchFamily="2" charset="-122"/>
              </a:rPr>
              <a:t> 0 </a:t>
            </a:r>
            <a:r>
              <a:rPr lang="zh-CN" altLang="zh-CN" sz="2000" dirty="0">
                <a:latin typeface="华文新魏" panose="02010800040101010101" pitchFamily="2" charset="-122"/>
                <a:ea typeface="华文新魏" panose="02010800040101010101" pitchFamily="2" charset="-122"/>
              </a:rPr>
              <a:t>元服务费中标。</a:t>
            </a:r>
            <a:endParaRPr lang="en-US" altLang="zh-CN"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2</a:t>
            </a:r>
            <a:r>
              <a:rPr lang="zh-CN" altLang="en-US" sz="2000" dirty="0">
                <a:latin typeface="华文新魏" panose="02010800040101010101" pitchFamily="2" charset="-122"/>
                <a:ea typeface="华文新魏" panose="02010800040101010101" pitchFamily="2" charset="-122"/>
              </a:rPr>
              <a:t>、</a:t>
            </a:r>
            <a:r>
              <a:rPr lang="en-US" altLang="zh-CN" sz="2000" dirty="0">
                <a:latin typeface="华文新魏" panose="02010800040101010101" pitchFamily="2" charset="-122"/>
                <a:ea typeface="华文新魏" panose="02010800040101010101" pitchFamily="2" charset="-122"/>
              </a:rPr>
              <a:t>2017</a:t>
            </a:r>
            <a:r>
              <a:rPr lang="zh-CN" altLang="en-US" sz="2000" dirty="0">
                <a:latin typeface="华文新魏" panose="02010800040101010101" pitchFamily="2" charset="-122"/>
                <a:ea typeface="华文新魏" panose="02010800040101010101" pitchFamily="2" charset="-122"/>
              </a:rPr>
              <a:t>年，</a:t>
            </a:r>
            <a:r>
              <a:rPr lang="zh-CN" altLang="zh-CN" sz="2000" dirty="0">
                <a:latin typeface="华文新魏" panose="02010800040101010101" pitchFamily="2" charset="-122"/>
                <a:ea typeface="华文新魏" panose="02010800040101010101" pitchFamily="2" charset="-122"/>
              </a:rPr>
              <a:t>腾讯以</a:t>
            </a:r>
            <a:r>
              <a:rPr lang="en-US" altLang="zh-CN" sz="2000" dirty="0">
                <a:latin typeface="华文新魏" panose="02010800040101010101" pitchFamily="2" charset="-122"/>
                <a:ea typeface="华文新魏" panose="02010800040101010101" pitchFamily="2" charset="-122"/>
              </a:rPr>
              <a:t>0.01</a:t>
            </a:r>
            <a:r>
              <a:rPr lang="zh-CN" altLang="zh-CN" sz="2000" dirty="0">
                <a:latin typeface="华文新魏" panose="02010800040101010101" pitchFamily="2" charset="-122"/>
                <a:ea typeface="华文新魏" panose="02010800040101010101" pitchFamily="2" charset="-122"/>
              </a:rPr>
              <a:t>元中标厦门市政务外网云服务项目（招标预算为</a:t>
            </a:r>
            <a:r>
              <a:rPr lang="en-US" altLang="zh-CN" sz="2000" dirty="0">
                <a:latin typeface="华文新魏" panose="02010800040101010101" pitchFamily="2" charset="-122"/>
                <a:ea typeface="华文新魏" panose="02010800040101010101" pitchFamily="2" charset="-122"/>
              </a:rPr>
              <a:t>495</a:t>
            </a:r>
            <a:r>
              <a:rPr lang="zh-CN" altLang="zh-CN" sz="2000" dirty="0">
                <a:latin typeface="华文新魏" panose="02010800040101010101" pitchFamily="2" charset="-122"/>
                <a:ea typeface="华文新魏" panose="02010800040101010101" pitchFamily="2" charset="-122"/>
              </a:rPr>
              <a:t>万），</a:t>
            </a:r>
            <a:r>
              <a:rPr lang="zh-CN" altLang="en-US" sz="2000" dirty="0">
                <a:latin typeface="华文新魏" panose="02010800040101010101" pitchFamily="2" charset="-122"/>
                <a:ea typeface="华文新魏" panose="02010800040101010101" pitchFamily="2" charset="-122"/>
              </a:rPr>
              <a:t>目已经顺利实施完毕，验收已合格。</a:t>
            </a:r>
            <a:endParaRPr lang="en-US" altLang="zh-CN"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3</a:t>
            </a:r>
            <a:r>
              <a:rPr lang="zh-CN" altLang="en-US" sz="2000" dirty="0">
                <a:latin typeface="华文新魏" panose="02010800040101010101" pitchFamily="2" charset="-122"/>
                <a:ea typeface="华文新魏" panose="02010800040101010101" pitchFamily="2" charset="-122"/>
              </a:rPr>
              <a:t>、</a:t>
            </a:r>
            <a:r>
              <a:rPr lang="zh-CN" altLang="zh-CN" sz="2000" dirty="0">
                <a:latin typeface="华文新魏" panose="02010800040101010101" pitchFamily="2" charset="-122"/>
                <a:ea typeface="华文新魏" panose="02010800040101010101" pitchFamily="2" charset="-122"/>
              </a:rPr>
              <a:t>贵州省机关事业单位工资管理信息系统</a:t>
            </a:r>
            <a:r>
              <a:rPr lang="zh-CN" altLang="en-US" sz="2000" dirty="0">
                <a:latin typeface="华文新魏" panose="02010800040101010101" pitchFamily="2" charset="-122"/>
                <a:ea typeface="华文新魏" panose="02010800040101010101" pitchFamily="2" charset="-122"/>
              </a:rPr>
              <a:t>，</a:t>
            </a:r>
            <a:r>
              <a:rPr lang="zh-CN" altLang="zh-CN" sz="2000" dirty="0">
                <a:latin typeface="华文新魏" panose="02010800040101010101" pitchFamily="2" charset="-122"/>
                <a:ea typeface="华文新魏" panose="02010800040101010101" pitchFamily="2" charset="-122"/>
              </a:rPr>
              <a:t>采购预算：</a:t>
            </a:r>
            <a:r>
              <a:rPr lang="en-US" altLang="zh-CN" sz="2000" dirty="0">
                <a:latin typeface="华文新魏" panose="02010800040101010101" pitchFamily="2" charset="-122"/>
                <a:ea typeface="华文新魏" panose="02010800040101010101" pitchFamily="2" charset="-122"/>
              </a:rPr>
              <a:t>230</a:t>
            </a:r>
            <a:r>
              <a:rPr lang="zh-CN" altLang="zh-CN" sz="2000" dirty="0">
                <a:latin typeface="华文新魏" panose="02010800040101010101" pitchFamily="2" charset="-122"/>
                <a:ea typeface="华文新魏" panose="02010800040101010101" pitchFamily="2" charset="-122"/>
              </a:rPr>
              <a:t>万元 </a:t>
            </a:r>
            <a:r>
              <a:rPr lang="zh-CN" altLang="en-US" sz="2000" dirty="0">
                <a:latin typeface="华文新魏" panose="02010800040101010101" pitchFamily="2" charset="-122"/>
                <a:ea typeface="华文新魏" panose="02010800040101010101" pitchFamily="2" charset="-122"/>
              </a:rPr>
              <a:t>，</a:t>
            </a:r>
            <a:r>
              <a:rPr lang="zh-CN" altLang="zh-CN" sz="2000" dirty="0">
                <a:latin typeface="华文新魏" panose="02010800040101010101" pitchFamily="2" charset="-122"/>
                <a:ea typeface="华文新魏" panose="02010800040101010101" pitchFamily="2" charset="-122"/>
              </a:rPr>
              <a:t>中标第一候选人的四川久远银海软件股份有限公司以</a:t>
            </a:r>
            <a:r>
              <a:rPr lang="en-US" altLang="zh-CN" sz="2000" dirty="0">
                <a:latin typeface="华文新魏" panose="02010800040101010101" pitchFamily="2" charset="-122"/>
                <a:ea typeface="华文新魏" panose="02010800040101010101" pitchFamily="2" charset="-122"/>
              </a:rPr>
              <a:t>0</a:t>
            </a:r>
            <a:r>
              <a:rPr lang="zh-CN" altLang="en-US" sz="2000" dirty="0">
                <a:latin typeface="华文新魏" panose="02010800040101010101" pitchFamily="2" charset="-122"/>
                <a:ea typeface="华文新魏" panose="02010800040101010101" pitchFamily="2" charset="-122"/>
              </a:rPr>
              <a:t>元被推荐为第一中标候选人，被投标人东软集团投诉。</a:t>
            </a:r>
            <a:endParaRPr lang="zh-CN" altLang="zh-CN" sz="2000" dirty="0">
              <a:latin typeface="华文新魏" panose="02010800040101010101" pitchFamily="2" charset="-122"/>
              <a:ea typeface="华文新魏" panose="02010800040101010101" pitchFamily="2" charset="-122"/>
            </a:endParaRPr>
          </a:p>
          <a:p>
            <a:pPr lvl="0" eaLnBrk="0" fontAlgn="base" hangingPunct="0">
              <a:spcBef>
                <a:spcPct val="0"/>
              </a:spcBef>
              <a:spcAft>
                <a:spcPct val="0"/>
              </a:spcAft>
            </a:pPr>
            <a:endParaRPr lang="zh-CN" altLang="en-US" sz="1400" dirty="0"/>
          </a:p>
        </p:txBody>
      </p:sp>
    </p:spTree>
    <p:extLst>
      <p:ext uri="{BB962C8B-B14F-4D97-AF65-F5344CB8AC3E}">
        <p14:creationId xmlns:p14="http://schemas.microsoft.com/office/powerpoint/2010/main" val="377909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2520DA-F3CF-40EB-A856-75F92BCC17BC}"/>
              </a:ext>
            </a:extLst>
          </p:cNvPr>
          <p:cNvSpPr/>
          <p:nvPr/>
        </p:nvSpPr>
        <p:spPr>
          <a:xfrm>
            <a:off x="680142" y="1201721"/>
            <a:ext cx="10504170" cy="2308324"/>
          </a:xfrm>
          <a:prstGeom prst="rect">
            <a:avLst/>
          </a:prstGeom>
          <a:noFill/>
          <a:ln>
            <a:solidFill>
              <a:schemeClr val="accent1"/>
            </a:solidFill>
            <a:round/>
          </a:ln>
        </p:spPr>
        <p:txBody>
          <a:bodyPr wrap="square">
            <a:spAutoFit/>
          </a:bodyPr>
          <a:lstStyle/>
          <a:p>
            <a:r>
              <a:rPr lang="zh-CN" altLang="en-US" sz="2400" dirty="0">
                <a:latin typeface="华文新魏" panose="02010800040101010101" pitchFamily="2" charset="-122"/>
                <a:ea typeface="华文新魏" panose="02010800040101010101" pitchFamily="2" charset="-122"/>
              </a:rPr>
              <a:t>第五十二条 投标文件中有含义不明确的内容、明显文字或者计算错误，评标委员会认为需要投标人作出必要澄清、说明的，应当书面通知该投标人。投标人的澄清、说明应当采用书面形式</a:t>
            </a:r>
            <a:r>
              <a:rPr lang="en-US" altLang="zh-CN" sz="2400" dirty="0">
                <a:latin typeface="华文新魏" panose="02010800040101010101" pitchFamily="2" charset="-122"/>
                <a:ea typeface="华文新魏" panose="02010800040101010101" pitchFamily="2" charset="-122"/>
              </a:rPr>
              <a:t>,</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并不得超出投标文件的范围或者改变投标文件的实质性内容。</a:t>
            </a:r>
          </a:p>
          <a:p>
            <a:r>
              <a:rPr lang="zh-CN" altLang="en-US" sz="2400" dirty="0">
                <a:latin typeface="华文新魏" panose="02010800040101010101" pitchFamily="2" charset="-122"/>
                <a:ea typeface="华文新魏" panose="02010800040101010101" pitchFamily="2" charset="-122"/>
              </a:rPr>
              <a:t>评标委员会不得暗示或者诱导投标人作出澄清、说明，不得接受投标人主动提出的澄清、说明。</a:t>
            </a:r>
          </a:p>
        </p:txBody>
      </p:sp>
      <p:sp>
        <p:nvSpPr>
          <p:cNvPr id="3" name="矩形 2">
            <a:extLst>
              <a:ext uri="{FF2B5EF4-FFF2-40B4-BE49-F238E27FC236}">
                <a16:creationId xmlns:a16="http://schemas.microsoft.com/office/drawing/2014/main" id="{F1BA1F88-E1AD-4F9F-8759-3EB5A0B063A2}"/>
              </a:ext>
            </a:extLst>
          </p:cNvPr>
          <p:cNvSpPr/>
          <p:nvPr/>
        </p:nvSpPr>
        <p:spPr>
          <a:xfrm>
            <a:off x="7710903" y="3952877"/>
            <a:ext cx="3685624" cy="461665"/>
          </a:xfrm>
          <a:prstGeom prst="rect">
            <a:avLst/>
          </a:prstGeom>
        </p:spPr>
        <p:txBody>
          <a:bodyPr wrap="none">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p>
        </p:txBody>
      </p:sp>
      <p:sp>
        <p:nvSpPr>
          <p:cNvPr id="4" name="标题 1">
            <a:extLst>
              <a:ext uri="{FF2B5EF4-FFF2-40B4-BE49-F238E27FC236}">
                <a16:creationId xmlns:a16="http://schemas.microsoft.com/office/drawing/2014/main" id="{1674E8A2-6AD8-4299-9EE3-E3E1D57FD23F}"/>
              </a:ext>
            </a:extLst>
          </p:cNvPr>
          <p:cNvSpPr txBox="1">
            <a:spLocks/>
          </p:cNvSpPr>
          <p:nvPr/>
        </p:nvSpPr>
        <p:spPr>
          <a:xfrm>
            <a:off x="0" y="0"/>
            <a:ext cx="9601200" cy="732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评标时的澄清和答疑</a:t>
            </a:r>
          </a:p>
        </p:txBody>
      </p:sp>
    </p:spTree>
    <p:extLst>
      <p:ext uri="{BB962C8B-B14F-4D97-AF65-F5344CB8AC3E}">
        <p14:creationId xmlns:p14="http://schemas.microsoft.com/office/powerpoint/2010/main" val="230299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3C276817-4510-40FD-A0C8-00499F727D31}"/>
              </a:ext>
            </a:extLst>
          </p:cNvPr>
          <p:cNvSpPr txBox="1">
            <a:spLocks/>
          </p:cNvSpPr>
          <p:nvPr/>
        </p:nvSpPr>
        <p:spPr>
          <a:xfrm>
            <a:off x="285750" y="377190"/>
            <a:ext cx="9601200" cy="9216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小测试</a:t>
            </a:r>
          </a:p>
        </p:txBody>
      </p:sp>
      <p:sp>
        <p:nvSpPr>
          <p:cNvPr id="4" name="矩形 3">
            <a:extLst>
              <a:ext uri="{FF2B5EF4-FFF2-40B4-BE49-F238E27FC236}">
                <a16:creationId xmlns:a16="http://schemas.microsoft.com/office/drawing/2014/main" id="{F59750F0-A176-4A29-A690-F84AC6443E6F}"/>
              </a:ext>
            </a:extLst>
          </p:cNvPr>
          <p:cNvSpPr/>
          <p:nvPr/>
        </p:nvSpPr>
        <p:spPr>
          <a:xfrm>
            <a:off x="1714500" y="1805941"/>
            <a:ext cx="8058150" cy="1200329"/>
          </a:xfrm>
          <a:prstGeom prst="rect">
            <a:avLst/>
          </a:prstGeom>
        </p:spPr>
        <p:txBody>
          <a:bodyPr wrap="square">
            <a:spAutoFit/>
          </a:bodyPr>
          <a:lstStyle/>
          <a:p>
            <a:r>
              <a:rPr lang="zh-CN" altLang="en-US" sz="2400" dirty="0">
                <a:solidFill>
                  <a:srgbClr val="333333"/>
                </a:solidFill>
                <a:latin typeface="华文新魏" panose="02010800040101010101" pitchFamily="2" charset="-122"/>
                <a:ea typeface="华文新魏" panose="02010800040101010101" pitchFamily="2" charset="-122"/>
              </a:rPr>
              <a:t>案例一</a:t>
            </a:r>
            <a:r>
              <a:rPr lang="en-US" altLang="zh-CN" sz="2400" dirty="0">
                <a:solidFill>
                  <a:srgbClr val="333333"/>
                </a:solidFill>
                <a:latin typeface="华文新魏" panose="02010800040101010101" pitchFamily="2" charset="-122"/>
                <a:ea typeface="华文新魏" panose="02010800040101010101" pitchFamily="2" charset="-122"/>
              </a:rPr>
              <a:t>:</a:t>
            </a:r>
            <a:r>
              <a:rPr lang="zh-CN" altLang="en-US" sz="2400" dirty="0">
                <a:solidFill>
                  <a:srgbClr val="333333"/>
                </a:solidFill>
                <a:latin typeface="华文新魏" panose="02010800040101010101" pitchFamily="2" charset="-122"/>
                <a:ea typeface="华文新魏" panose="02010800040101010101" pitchFamily="2" charset="-122"/>
              </a:rPr>
              <a:t>某招标项目，评标委员会评标时发现投标人</a:t>
            </a:r>
            <a:r>
              <a:rPr lang="en-US" altLang="zh-CN" sz="2400" dirty="0">
                <a:solidFill>
                  <a:srgbClr val="333333"/>
                </a:solidFill>
                <a:latin typeface="华文新魏" panose="02010800040101010101" pitchFamily="2" charset="-122"/>
                <a:ea typeface="华文新魏" panose="02010800040101010101" pitchFamily="2" charset="-122"/>
              </a:rPr>
              <a:t>A</a:t>
            </a:r>
            <a:r>
              <a:rPr lang="zh-CN" altLang="en-US" sz="2400" dirty="0">
                <a:solidFill>
                  <a:srgbClr val="333333"/>
                </a:solidFill>
                <a:latin typeface="华文新魏" panose="02010800040101010101" pitchFamily="2" charset="-122"/>
                <a:ea typeface="华文新魏" panose="02010800040101010101" pitchFamily="2" charset="-122"/>
              </a:rPr>
              <a:t>所提供的</a:t>
            </a:r>
            <a:r>
              <a:rPr lang="en-US" altLang="zh-CN" sz="2400" dirty="0">
                <a:solidFill>
                  <a:srgbClr val="333333"/>
                </a:solidFill>
                <a:latin typeface="华文新魏" panose="02010800040101010101" pitchFamily="2" charset="-122"/>
                <a:ea typeface="华文新魏" panose="02010800040101010101" pitchFamily="2" charset="-122"/>
              </a:rPr>
              <a:t>ISO9001</a:t>
            </a:r>
            <a:r>
              <a:rPr lang="zh-CN" altLang="en-US" sz="2400" dirty="0">
                <a:solidFill>
                  <a:srgbClr val="333333"/>
                </a:solidFill>
                <a:latin typeface="华文新魏" panose="02010800040101010101" pitchFamily="2" charset="-122"/>
                <a:ea typeface="华文新魏" panose="02010800040101010101" pitchFamily="2" charset="-122"/>
              </a:rPr>
              <a:t>质量体系证书过期了，经澄清后其补交了更新后的</a:t>
            </a:r>
            <a:r>
              <a:rPr lang="en-US" altLang="zh-CN" sz="2400" dirty="0">
                <a:solidFill>
                  <a:srgbClr val="333333"/>
                </a:solidFill>
                <a:latin typeface="华文新魏" panose="02010800040101010101" pitchFamily="2" charset="-122"/>
                <a:ea typeface="华文新魏" panose="02010800040101010101" pitchFamily="2" charset="-122"/>
              </a:rPr>
              <a:t>ISO9001</a:t>
            </a:r>
            <a:r>
              <a:rPr lang="zh-CN" altLang="en-US" sz="2400" dirty="0">
                <a:solidFill>
                  <a:srgbClr val="333333"/>
                </a:solidFill>
                <a:latin typeface="华文新魏" panose="02010800040101010101" pitchFamily="2" charset="-122"/>
                <a:ea typeface="华文新魏" panose="02010800040101010101" pitchFamily="2" charset="-122"/>
              </a:rPr>
              <a:t>质量体系证书。</a:t>
            </a:r>
            <a:endParaRPr lang="en-US" altLang="zh-CN" sz="2400" dirty="0">
              <a:solidFill>
                <a:srgbClr val="333333"/>
              </a:solidFill>
              <a:latin typeface="华文新魏" panose="02010800040101010101" pitchFamily="2" charset="-122"/>
              <a:ea typeface="华文新魏" panose="02010800040101010101" pitchFamily="2" charset="-122"/>
            </a:endParaRPr>
          </a:p>
        </p:txBody>
      </p:sp>
      <p:sp>
        <p:nvSpPr>
          <p:cNvPr id="5" name="矩形 4">
            <a:extLst>
              <a:ext uri="{FF2B5EF4-FFF2-40B4-BE49-F238E27FC236}">
                <a16:creationId xmlns:a16="http://schemas.microsoft.com/office/drawing/2014/main" id="{51D443B5-4006-4B8E-8117-C1CB8C33EB34}"/>
              </a:ext>
            </a:extLst>
          </p:cNvPr>
          <p:cNvSpPr/>
          <p:nvPr/>
        </p:nvSpPr>
        <p:spPr>
          <a:xfrm>
            <a:off x="1714500" y="3851731"/>
            <a:ext cx="8058150" cy="1569660"/>
          </a:xfrm>
          <a:prstGeom prst="rect">
            <a:avLst/>
          </a:prstGeom>
        </p:spPr>
        <p:txBody>
          <a:bodyPr wrap="square">
            <a:spAutoFit/>
          </a:bodyPr>
          <a:lstStyle/>
          <a:p>
            <a:r>
              <a:rPr lang="zh-CN" altLang="en-US" sz="2400" dirty="0">
                <a:solidFill>
                  <a:srgbClr val="333333"/>
                </a:solidFill>
                <a:latin typeface="华文新魏" panose="02010800040101010101" pitchFamily="2" charset="-122"/>
                <a:ea typeface="华文新魏" panose="02010800040101010101" pitchFamily="2" charset="-122"/>
              </a:rPr>
              <a:t>案例二</a:t>
            </a:r>
            <a:r>
              <a:rPr lang="en-US" altLang="zh-CN" sz="2400" dirty="0">
                <a:solidFill>
                  <a:srgbClr val="333333"/>
                </a:solidFill>
                <a:latin typeface="华文新魏" panose="02010800040101010101" pitchFamily="2" charset="-122"/>
                <a:ea typeface="华文新魏" panose="02010800040101010101" pitchFamily="2" charset="-122"/>
              </a:rPr>
              <a:t>:</a:t>
            </a:r>
            <a:r>
              <a:rPr lang="zh-CN" altLang="en-US" sz="2400" dirty="0">
                <a:solidFill>
                  <a:srgbClr val="333333"/>
                </a:solidFill>
                <a:latin typeface="华文新魏" panose="02010800040101010101" pitchFamily="2" charset="-122"/>
                <a:ea typeface="华文新魏" panose="02010800040101010101" pitchFamily="2" charset="-122"/>
              </a:rPr>
              <a:t>某招标项目，评标委员会评标时发现投标人</a:t>
            </a:r>
            <a:r>
              <a:rPr lang="en-US" altLang="zh-CN" sz="2400" dirty="0">
                <a:solidFill>
                  <a:srgbClr val="333333"/>
                </a:solidFill>
                <a:latin typeface="华文新魏" panose="02010800040101010101" pitchFamily="2" charset="-122"/>
                <a:ea typeface="华文新魏" panose="02010800040101010101" pitchFamily="2" charset="-122"/>
              </a:rPr>
              <a:t>A</a:t>
            </a:r>
            <a:r>
              <a:rPr lang="zh-CN" altLang="en-US" sz="2400" dirty="0">
                <a:solidFill>
                  <a:srgbClr val="333333"/>
                </a:solidFill>
                <a:latin typeface="华文新魏" panose="02010800040101010101" pitchFamily="2" charset="-122"/>
                <a:ea typeface="华文新魏" panose="02010800040101010101" pitchFamily="2" charset="-122"/>
              </a:rPr>
              <a:t>在报价一览表中提及了本招标项目所需附件液晶显示屏的报价，但在供货一览表中没有液晶显示屏的报价。经澄清后投标人表示其投标报价包含该液晶显示屏。</a:t>
            </a:r>
            <a:endParaRPr lang="en-US" altLang="zh-CN" sz="2400" dirty="0">
              <a:solidFill>
                <a:srgbClr val="333333"/>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539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B01FFD-527B-4C77-98AB-AEACC2217905}"/>
              </a:ext>
            </a:extLst>
          </p:cNvPr>
          <p:cNvSpPr/>
          <p:nvPr/>
        </p:nvSpPr>
        <p:spPr>
          <a:xfrm>
            <a:off x="1023620" y="1436768"/>
            <a:ext cx="10504170" cy="1701556"/>
          </a:xfrm>
          <a:prstGeom prst="rect">
            <a:avLst/>
          </a:prstGeom>
          <a:noFill/>
          <a:ln>
            <a:solidFill>
              <a:schemeClr val="accent1"/>
            </a:solidFill>
          </a:ln>
        </p:spPr>
        <p:txBody>
          <a:bodyPr wrap="square">
            <a:spAutoFit/>
          </a:bodyPr>
          <a:lstStyle/>
          <a:p>
            <a:pPr>
              <a:lnSpc>
                <a:spcPct val="150000"/>
              </a:lnSpc>
            </a:pPr>
            <a:r>
              <a:rPr lang="zh-CN" altLang="en-US" sz="2400" b="1" dirty="0">
                <a:latin typeface="华文新魏" panose="02010800040101010101" pitchFamily="2" charset="-122"/>
                <a:ea typeface="华文新魏" panose="02010800040101010101" pitchFamily="2" charset="-122"/>
              </a:rPr>
              <a:t>第二十七条</a:t>
            </a:r>
            <a:r>
              <a:rPr lang="zh-CN" altLang="en-US" sz="2400" dirty="0">
                <a:latin typeface="华文新魏" panose="02010800040101010101" pitchFamily="2" charset="-122"/>
                <a:ea typeface="华文新魏" panose="02010800040101010101" pitchFamily="2" charset="-122"/>
              </a:rPr>
              <a:t> 评标委员会根据本规定第二十条、第二十一条、第二十二条、第二十三条、第二十五条的规定否决不合格投标后，因</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有效投标不足三个使得投标明显缺乏竞争</a:t>
            </a:r>
            <a:r>
              <a:rPr lang="zh-CN" altLang="en-US" sz="2400" dirty="0">
                <a:latin typeface="华文新魏" panose="02010800040101010101" pitchFamily="2" charset="-122"/>
                <a:ea typeface="华文新魏" panose="02010800040101010101" pitchFamily="2" charset="-122"/>
              </a:rPr>
              <a:t>的，评标委员会可以否决全部投标。</a:t>
            </a:r>
            <a:endParaRPr lang="zh-CN" altLang="en-US" sz="3200" dirty="0">
              <a:solidFill>
                <a:srgbClr val="333333"/>
              </a:solidFill>
              <a:latin typeface="华文新魏" panose="02010800040101010101" pitchFamily="2" charset="-122"/>
              <a:ea typeface="华文新魏" panose="02010800040101010101" pitchFamily="2" charset="-122"/>
            </a:endParaRPr>
          </a:p>
        </p:txBody>
      </p:sp>
      <p:sp>
        <p:nvSpPr>
          <p:cNvPr id="3" name="文本框 2">
            <a:extLst>
              <a:ext uri="{FF2B5EF4-FFF2-40B4-BE49-F238E27FC236}">
                <a16:creationId xmlns:a16="http://schemas.microsoft.com/office/drawing/2014/main" id="{45970D5F-5B10-42EB-AAB4-9D660966E9EE}"/>
              </a:ext>
            </a:extLst>
          </p:cNvPr>
          <p:cNvSpPr txBox="1"/>
          <p:nvPr/>
        </p:nvSpPr>
        <p:spPr>
          <a:xfrm>
            <a:off x="4517409" y="3557084"/>
            <a:ext cx="7190473"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评标委员会和评标办法暂行规定</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七部委</a:t>
            </a:r>
            <a:r>
              <a:rPr lang="en-US" altLang="zh-CN" sz="2400" dirty="0">
                <a:latin typeface="华文新魏" panose="02010800040101010101" pitchFamily="2" charset="-122"/>
                <a:ea typeface="华文新魏" panose="02010800040101010101" pitchFamily="2" charset="-122"/>
              </a:rPr>
              <a:t>12</a:t>
            </a:r>
            <a:r>
              <a:rPr lang="zh-CN" altLang="en-US" sz="2400" dirty="0">
                <a:latin typeface="华文新魏" panose="02010800040101010101" pitchFamily="2" charset="-122"/>
                <a:ea typeface="华文新魏" panose="02010800040101010101" pitchFamily="2" charset="-122"/>
              </a:rPr>
              <a:t>号令</a:t>
            </a:r>
          </a:p>
        </p:txBody>
      </p:sp>
      <p:sp>
        <p:nvSpPr>
          <p:cNvPr id="4" name="标题 1">
            <a:extLst>
              <a:ext uri="{FF2B5EF4-FFF2-40B4-BE49-F238E27FC236}">
                <a16:creationId xmlns:a16="http://schemas.microsoft.com/office/drawing/2014/main" id="{66DBC447-B6E5-41A5-96EC-56179BCACFEA}"/>
              </a:ext>
            </a:extLst>
          </p:cNvPr>
          <p:cNvSpPr txBox="1">
            <a:spLocks/>
          </p:cNvSpPr>
          <p:nvPr/>
        </p:nvSpPr>
        <p:spPr>
          <a:xfrm>
            <a:off x="244807" y="305740"/>
            <a:ext cx="9601200" cy="9216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不足三家</a:t>
            </a:r>
          </a:p>
        </p:txBody>
      </p:sp>
      <p:sp>
        <p:nvSpPr>
          <p:cNvPr id="5" name="Rectangle 1436">
            <a:extLst>
              <a:ext uri="{FF2B5EF4-FFF2-40B4-BE49-F238E27FC236}">
                <a16:creationId xmlns:a16="http://schemas.microsoft.com/office/drawing/2014/main" id="{A1148489-F50D-4772-A4CA-1459F1B49C24}"/>
              </a:ext>
            </a:extLst>
          </p:cNvPr>
          <p:cNvSpPr>
            <a:spLocks noChangeArrowheads="1"/>
          </p:cNvSpPr>
          <p:nvPr/>
        </p:nvSpPr>
        <p:spPr bwMode="auto">
          <a:xfrm>
            <a:off x="923536" y="4437509"/>
            <a:ext cx="184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两种观点：</a:t>
            </a:r>
            <a:endParaRPr lang="en-US" sz="2800" b="1" dirty="0">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184274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3C276817-4510-40FD-A0C8-00499F727D31}"/>
              </a:ext>
            </a:extLst>
          </p:cNvPr>
          <p:cNvSpPr txBox="1">
            <a:spLocks/>
          </p:cNvSpPr>
          <p:nvPr/>
        </p:nvSpPr>
        <p:spPr>
          <a:xfrm>
            <a:off x="285750" y="377190"/>
            <a:ext cx="9601200" cy="9216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思考</a:t>
            </a:r>
          </a:p>
        </p:txBody>
      </p:sp>
      <p:sp>
        <p:nvSpPr>
          <p:cNvPr id="4" name="矩形 3">
            <a:extLst>
              <a:ext uri="{FF2B5EF4-FFF2-40B4-BE49-F238E27FC236}">
                <a16:creationId xmlns:a16="http://schemas.microsoft.com/office/drawing/2014/main" id="{F59750F0-A176-4A29-A690-F84AC6443E6F}"/>
              </a:ext>
            </a:extLst>
          </p:cNvPr>
          <p:cNvSpPr/>
          <p:nvPr/>
        </p:nvSpPr>
        <p:spPr>
          <a:xfrm>
            <a:off x="1714500" y="1805941"/>
            <a:ext cx="8058150" cy="1569660"/>
          </a:xfrm>
          <a:prstGeom prst="rect">
            <a:avLst/>
          </a:prstGeom>
        </p:spPr>
        <p:txBody>
          <a:bodyPr wrap="square">
            <a:spAutoFit/>
          </a:bodyPr>
          <a:lstStyle/>
          <a:p>
            <a:r>
              <a:rPr lang="zh-CN" altLang="en-US" sz="2400" dirty="0">
                <a:solidFill>
                  <a:srgbClr val="333333"/>
                </a:solidFill>
                <a:latin typeface="华文新魏" panose="02010800040101010101" pitchFamily="2" charset="-122"/>
                <a:ea typeface="华文新魏" panose="02010800040101010101" pitchFamily="2" charset="-122"/>
              </a:rPr>
              <a:t>如果剩余的那两家或那一家投标人本身投标产品具备相当的竞争力，而且价格又比较合理，因为其它投标人的过失造成他们本次投标行为无效，对这些具备竞争力的投标人公平吗</a:t>
            </a:r>
            <a:r>
              <a:rPr lang="en-US" altLang="zh-CN" sz="2400" dirty="0">
                <a:solidFill>
                  <a:srgbClr val="333333"/>
                </a:solidFill>
                <a:latin typeface="华文新魏" panose="02010800040101010101" pitchFamily="2" charset="-122"/>
                <a:ea typeface="华文新魏" panose="02010800040101010101" pitchFamily="2" charset="-122"/>
              </a:rPr>
              <a:t>?</a:t>
            </a:r>
          </a:p>
        </p:txBody>
      </p:sp>
      <p:sp>
        <p:nvSpPr>
          <p:cNvPr id="6" name="Rectangle 1436">
            <a:extLst>
              <a:ext uri="{FF2B5EF4-FFF2-40B4-BE49-F238E27FC236}">
                <a16:creationId xmlns:a16="http://schemas.microsoft.com/office/drawing/2014/main" id="{4A9E2ABE-F7E0-467C-8DAC-7A892AADD86A}"/>
              </a:ext>
            </a:extLst>
          </p:cNvPr>
          <p:cNvSpPr>
            <a:spLocks noChangeArrowheads="1"/>
          </p:cNvSpPr>
          <p:nvPr/>
        </p:nvSpPr>
        <p:spPr bwMode="auto">
          <a:xfrm>
            <a:off x="1319321" y="4601283"/>
            <a:ext cx="9871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参考：</a:t>
            </a:r>
            <a:endParaRPr lang="en-US" sz="2800" b="1" dirty="0">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388855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B01FFD-527B-4C77-98AB-AEACC2217905}"/>
              </a:ext>
            </a:extLst>
          </p:cNvPr>
          <p:cNvSpPr/>
          <p:nvPr/>
        </p:nvSpPr>
        <p:spPr>
          <a:xfrm>
            <a:off x="1009312" y="1247234"/>
            <a:ext cx="10504170" cy="3363549"/>
          </a:xfrm>
          <a:prstGeom prst="rect">
            <a:avLst/>
          </a:prstGeom>
          <a:noFill/>
          <a:ln>
            <a:solidFill>
              <a:schemeClr val="accent1"/>
            </a:solidFill>
          </a:ln>
        </p:spPr>
        <p:txBody>
          <a:bodyPr wrap="square">
            <a:spAutoFit/>
          </a:bodyPr>
          <a:lstStyle/>
          <a:p>
            <a:pPr>
              <a:lnSpc>
                <a:spcPct val="150000"/>
              </a:lnSpc>
            </a:pPr>
            <a:r>
              <a:rPr lang="zh-CN" altLang="en-US" sz="2400" dirty="0">
                <a:solidFill>
                  <a:srgbClr val="333333"/>
                </a:solidFill>
                <a:latin typeface="华文新魏" panose="02010800040101010101" pitchFamily="2" charset="-122"/>
                <a:ea typeface="华文新魏" panose="02010800040101010101" pitchFamily="2" charset="-122"/>
              </a:rPr>
              <a:t>第五十五条 国有资金占</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控股或者主导地位</a:t>
            </a:r>
            <a:r>
              <a:rPr lang="zh-CN" altLang="en-US" sz="2400" dirty="0">
                <a:solidFill>
                  <a:srgbClr val="333333"/>
                </a:solidFill>
                <a:latin typeface="华文新魏" panose="02010800040101010101" pitchFamily="2" charset="-122"/>
                <a:ea typeface="华文新魏" panose="02010800040101010101" pitchFamily="2" charset="-122"/>
              </a:rPr>
              <a:t>的</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依法必须</a:t>
            </a:r>
            <a:r>
              <a:rPr lang="zh-CN" altLang="en-US" sz="2400" dirty="0">
                <a:solidFill>
                  <a:srgbClr val="333333"/>
                </a:solidFill>
                <a:latin typeface="华文新魏" panose="02010800040101010101" pitchFamily="2" charset="-122"/>
                <a:ea typeface="华文新魏" panose="02010800040101010101" pitchFamily="2" charset="-122"/>
              </a:rPr>
              <a:t>进行招标的项目，招标人应当确定排名</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第一的中标候选人为中标人</a:t>
            </a:r>
            <a:r>
              <a:rPr lang="zh-CN" altLang="en-US" sz="2400" dirty="0">
                <a:solidFill>
                  <a:srgbClr val="333333"/>
                </a:solidFill>
                <a:latin typeface="华文新魏" panose="02010800040101010101" pitchFamily="2" charset="-122"/>
                <a:ea typeface="华文新魏" panose="02010800040101010101" pitchFamily="2" charset="-122"/>
              </a:rPr>
              <a:t>。排名第一的中标候选人放弃中标、因不可抗力不能履行合同、不按照招标文件要求提交履约保证金，或者被查实存在影响中标结果的违法行为等情形，不符合中标条件的，招标人可以按照评标委员会提出的中标候选人名单排序依次确定其他中标候选人为中标人，也可以重新招标。</a:t>
            </a:r>
          </a:p>
        </p:txBody>
      </p:sp>
      <p:sp>
        <p:nvSpPr>
          <p:cNvPr id="3" name="文本框 2">
            <a:extLst>
              <a:ext uri="{FF2B5EF4-FFF2-40B4-BE49-F238E27FC236}">
                <a16:creationId xmlns:a16="http://schemas.microsoft.com/office/drawing/2014/main" id="{45970D5F-5B10-42EB-AAB4-9D660966E9EE}"/>
              </a:ext>
            </a:extLst>
          </p:cNvPr>
          <p:cNvSpPr txBox="1"/>
          <p:nvPr/>
        </p:nvSpPr>
        <p:spPr>
          <a:xfrm>
            <a:off x="6453126" y="5165463"/>
            <a:ext cx="5567270"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
        <p:nvSpPr>
          <p:cNvPr id="4" name="标题 1">
            <a:extLst>
              <a:ext uri="{FF2B5EF4-FFF2-40B4-BE49-F238E27FC236}">
                <a16:creationId xmlns:a16="http://schemas.microsoft.com/office/drawing/2014/main" id="{18027159-597F-497B-9072-D4D46697EF78}"/>
              </a:ext>
            </a:extLst>
          </p:cNvPr>
          <p:cNvSpPr txBox="1">
            <a:spLocks/>
          </p:cNvSpPr>
          <p:nvPr/>
        </p:nvSpPr>
        <p:spPr>
          <a:xfrm>
            <a:off x="0" y="0"/>
            <a:ext cx="9601200" cy="7781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r>
              <a:rPr lang="zh-CN" altLang="en-US" dirty="0">
                <a:latin typeface="华文新魏" panose="02010800040101010101" pitchFamily="2" charset="-122"/>
                <a:ea typeface="华文新魏" panose="02010800040101010101" pitchFamily="2" charset="-122"/>
              </a:rPr>
              <a:t>评定原则</a:t>
            </a:r>
          </a:p>
        </p:txBody>
      </p:sp>
    </p:spTree>
    <p:extLst>
      <p:ext uri="{BB962C8B-B14F-4D97-AF65-F5344CB8AC3E}">
        <p14:creationId xmlns:p14="http://schemas.microsoft.com/office/powerpoint/2010/main" val="169028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9AD580C-C845-4390-AF0A-0D613586013B}"/>
              </a:ext>
            </a:extLst>
          </p:cNvPr>
          <p:cNvSpPr/>
          <p:nvPr/>
        </p:nvSpPr>
        <p:spPr>
          <a:xfrm>
            <a:off x="1201041" y="1461704"/>
            <a:ext cx="10504170" cy="3363549"/>
          </a:xfrm>
          <a:prstGeom prst="rect">
            <a:avLst/>
          </a:prstGeom>
          <a:noFill/>
          <a:ln>
            <a:solidFill>
              <a:schemeClr val="accent1"/>
            </a:solidFill>
          </a:ln>
        </p:spPr>
        <p:txBody>
          <a:bodyPr wrap="square">
            <a:spAutoFit/>
          </a:bodyPr>
          <a:lstStyle/>
          <a:p>
            <a:pPr>
              <a:lnSpc>
                <a:spcPct val="150000"/>
              </a:lnSpc>
            </a:pPr>
            <a:r>
              <a:rPr lang="zh-CN" altLang="en-US" sz="2400" b="1" dirty="0">
                <a:solidFill>
                  <a:srgbClr val="333333"/>
                </a:solidFill>
                <a:latin typeface="华文新魏" panose="02010800040101010101" pitchFamily="2" charset="-122"/>
                <a:ea typeface="华文新魏" panose="02010800040101010101" pitchFamily="2" charset="-122"/>
              </a:rPr>
              <a:t>第四十条</a:t>
            </a:r>
            <a:r>
              <a:rPr lang="zh-CN" altLang="en-US" sz="2400" dirty="0">
                <a:solidFill>
                  <a:srgbClr val="333333"/>
                </a:solidFill>
                <a:latin typeface="华文新魏" panose="02010800040101010101" pitchFamily="2" charset="-122"/>
                <a:ea typeface="华文新魏" panose="02010800040101010101" pitchFamily="2" charset="-122"/>
              </a:rPr>
              <a:t>评标委员会应当按照招标文件确定的评标标准和方法，对投标文件进行评审和比较；设有标底的，应当参考标底。评标委员会完成评标后，应当向招标人提出书面评标报告，并推荐合格的</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中标候选人</a:t>
            </a:r>
            <a:r>
              <a:rPr lang="zh-CN" altLang="en-US" sz="2400" dirty="0">
                <a:solidFill>
                  <a:srgbClr val="333333"/>
                </a:solidFill>
                <a:latin typeface="华文新魏" panose="02010800040101010101" pitchFamily="2" charset="-122"/>
                <a:ea typeface="华文新魏" panose="02010800040101010101" pitchFamily="2" charset="-122"/>
              </a:rPr>
              <a:t>。</a:t>
            </a:r>
          </a:p>
          <a:p>
            <a:pPr>
              <a:lnSpc>
                <a:spcPct val="150000"/>
              </a:lnSpc>
            </a:pPr>
            <a:r>
              <a:rPr lang="zh-CN" altLang="en-US" sz="2400" dirty="0">
                <a:solidFill>
                  <a:srgbClr val="333333"/>
                </a:solidFill>
                <a:latin typeface="华文新魏" panose="02010800040101010101" pitchFamily="2" charset="-122"/>
                <a:ea typeface="华文新魏" panose="02010800040101010101" pitchFamily="2" charset="-122"/>
              </a:rPr>
              <a:t>招标人根据评标委员会提出的书面评标报告和</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推荐的中标候选人确定中标人</a:t>
            </a:r>
            <a:r>
              <a:rPr lang="zh-CN" altLang="en-US" sz="2400" dirty="0">
                <a:solidFill>
                  <a:srgbClr val="333333"/>
                </a:solidFill>
                <a:latin typeface="华文新魏" panose="02010800040101010101" pitchFamily="2" charset="-122"/>
                <a:ea typeface="华文新魏" panose="02010800040101010101" pitchFamily="2" charset="-122"/>
              </a:rPr>
              <a:t>。招标人也可以</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授权评标委员会直接确定中标人</a:t>
            </a:r>
            <a:r>
              <a:rPr lang="zh-CN" altLang="en-US" sz="2400" dirty="0">
                <a:solidFill>
                  <a:srgbClr val="333333"/>
                </a:solidFill>
                <a:latin typeface="华文新魏" panose="02010800040101010101" pitchFamily="2" charset="-122"/>
                <a:ea typeface="华文新魏" panose="02010800040101010101" pitchFamily="2" charset="-122"/>
              </a:rPr>
              <a:t>。</a:t>
            </a:r>
          </a:p>
          <a:p>
            <a:pPr>
              <a:lnSpc>
                <a:spcPct val="150000"/>
              </a:lnSpc>
            </a:pPr>
            <a:r>
              <a:rPr lang="zh-CN" altLang="en-US" sz="2400" dirty="0">
                <a:solidFill>
                  <a:srgbClr val="333333"/>
                </a:solidFill>
                <a:latin typeface="华文新魏" panose="02010800040101010101" pitchFamily="2" charset="-122"/>
                <a:ea typeface="华文新魏" panose="02010800040101010101" pitchFamily="2" charset="-122"/>
              </a:rPr>
              <a:t>国务院对特定招标项目的评标有特别规定的，从其规定。</a:t>
            </a:r>
            <a:endParaRPr lang="zh-CN" altLang="en-US" sz="2400" b="0" i="0" u="none" strike="noStrike" dirty="0">
              <a:solidFill>
                <a:srgbClr val="333333"/>
              </a:solidFill>
              <a:effectLst/>
              <a:latin typeface="华文新魏" panose="02010800040101010101" pitchFamily="2" charset="-122"/>
              <a:ea typeface="华文新魏" panose="02010800040101010101" pitchFamily="2" charset="-122"/>
            </a:endParaRPr>
          </a:p>
        </p:txBody>
      </p:sp>
      <p:sp>
        <p:nvSpPr>
          <p:cNvPr id="3" name="文本框 2">
            <a:extLst>
              <a:ext uri="{FF2B5EF4-FFF2-40B4-BE49-F238E27FC236}">
                <a16:creationId xmlns:a16="http://schemas.microsoft.com/office/drawing/2014/main" id="{5CA686EE-4E0D-4470-AB13-182589A9CFCE}"/>
              </a:ext>
            </a:extLst>
          </p:cNvPr>
          <p:cNvSpPr txBox="1"/>
          <p:nvPr/>
        </p:nvSpPr>
        <p:spPr>
          <a:xfrm>
            <a:off x="7979031" y="5165463"/>
            <a:ext cx="3726180"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40613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C48B181-FDC5-41BF-9129-0D6966D82324}"/>
              </a:ext>
            </a:extLst>
          </p:cNvPr>
          <p:cNvSpPr txBox="1"/>
          <p:nvPr/>
        </p:nvSpPr>
        <p:spPr>
          <a:xfrm>
            <a:off x="0" y="655321"/>
            <a:ext cx="12192000" cy="5940088"/>
          </a:xfrm>
          <a:prstGeom prst="rect">
            <a:avLst/>
          </a:prstGeom>
          <a:noFill/>
        </p:spPr>
        <p:txBody>
          <a:bodyPr wrap="square">
            <a:spAutoFit/>
          </a:bodyPr>
          <a:lstStyle/>
          <a:p>
            <a:r>
              <a:rPr lang="en-US" altLang="zh-CN" sz="2000" dirty="0">
                <a:latin typeface="华文新魏" panose="02010800040101010101" pitchFamily="2" charset="-122"/>
                <a:ea typeface="华文新魏" panose="02010800040101010101" pitchFamily="2" charset="-122"/>
              </a:rPr>
              <a:t>1.</a:t>
            </a:r>
            <a:r>
              <a:rPr lang="zh-CN" altLang="en-US" sz="2000" dirty="0">
                <a:latin typeface="华文新魏" panose="02010800040101010101" pitchFamily="2" charset="-122"/>
                <a:ea typeface="华文新魏" panose="02010800040101010101" pitchFamily="2" charset="-122"/>
              </a:rPr>
              <a:t>违法设置的限制、排斥</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不同所有制企业</a:t>
            </a:r>
            <a:r>
              <a:rPr lang="zh-CN" altLang="en-US" sz="2000" dirty="0">
                <a:latin typeface="华文新魏" panose="02010800040101010101" pitchFamily="2" charset="-122"/>
                <a:ea typeface="华文新魏" panose="02010800040101010101" pitchFamily="2" charset="-122"/>
              </a:rPr>
              <a:t>参与招投标的规定，以及虽然没有直接限制、排斥，但实质上起到变相限制、排斥效果的规定。</a:t>
            </a:r>
            <a:br>
              <a:rPr lang="zh-CN" altLang="en-US" sz="2000" dirty="0">
                <a:latin typeface="华文新魏" panose="02010800040101010101" pitchFamily="2" charset="-122"/>
                <a:ea typeface="华文新魏" panose="02010800040101010101" pitchFamily="2" charset="-122"/>
              </a:rPr>
            </a:br>
            <a:endParaRPr lang="zh-CN" altLang="en-US"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2.</a:t>
            </a:r>
            <a:r>
              <a:rPr lang="zh-CN" altLang="en-US" sz="2000" dirty="0">
                <a:latin typeface="华文新魏" panose="02010800040101010101" pitchFamily="2" charset="-122"/>
                <a:ea typeface="华文新魏" panose="02010800040101010101" pitchFamily="2" charset="-122"/>
              </a:rPr>
              <a:t>违法限定潜在投标人或者投标人的</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所有制形式或者组织形式</a:t>
            </a:r>
            <a:r>
              <a:rPr lang="zh-CN" altLang="en-US" sz="2000" dirty="0">
                <a:latin typeface="华文新魏" panose="02010800040101010101" pitchFamily="2" charset="-122"/>
                <a:ea typeface="华文新魏" panose="02010800040101010101" pitchFamily="2" charset="-122"/>
              </a:rPr>
              <a:t>，对不同所有制投标人采取不同的资格审查标准。</a:t>
            </a:r>
            <a:br>
              <a:rPr lang="zh-CN" altLang="en-US" sz="2000" dirty="0">
                <a:latin typeface="华文新魏" panose="02010800040101010101" pitchFamily="2" charset="-122"/>
                <a:ea typeface="华文新魏" panose="02010800040101010101" pitchFamily="2" charset="-122"/>
              </a:rPr>
            </a:br>
            <a:endParaRPr lang="zh-CN" altLang="en-US"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3.</a:t>
            </a:r>
            <a:r>
              <a:rPr lang="zh-CN" altLang="en-US" sz="2000" dirty="0">
                <a:latin typeface="华文新魏" panose="02010800040101010101" pitchFamily="2" charset="-122"/>
                <a:ea typeface="华文新魏" panose="02010800040101010101" pitchFamily="2" charset="-122"/>
              </a:rPr>
              <a:t>设定企业股东背景、年平均承接项目数量或者金额、从业人员、纳税额、营业场所面积等</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规模条件</a:t>
            </a:r>
            <a:r>
              <a:rPr lang="zh-CN" altLang="en-US" sz="2000" dirty="0">
                <a:latin typeface="华文新魏" panose="02010800040101010101" pitchFamily="2" charset="-122"/>
                <a:ea typeface="华文新魏" panose="02010800040101010101" pitchFamily="2" charset="-122"/>
              </a:rPr>
              <a:t>；设置</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超过项目实际需要</a:t>
            </a:r>
            <a:r>
              <a:rPr lang="zh-CN" altLang="en-US" sz="2000" dirty="0">
                <a:latin typeface="华文新魏" panose="02010800040101010101" pitchFamily="2" charset="-122"/>
                <a:ea typeface="华文新魏" panose="02010800040101010101" pitchFamily="2" charset="-122"/>
              </a:rPr>
              <a:t>的企业注册资本、资产总额、净资产规模、营业收入、利润、授信额度等财务指标。</a:t>
            </a:r>
            <a:endParaRPr lang="en-US" altLang="zh-CN" sz="2000" dirty="0">
              <a:latin typeface="华文新魏" panose="02010800040101010101" pitchFamily="2" charset="-122"/>
              <a:ea typeface="华文新魏" panose="02010800040101010101" pitchFamily="2" charset="-122"/>
            </a:endParaRPr>
          </a:p>
          <a:p>
            <a:endParaRPr lang="zh-CN" altLang="en-US" sz="2000" dirty="0">
              <a:latin typeface="华文新魏" panose="02010800040101010101" pitchFamily="2" charset="-122"/>
              <a:ea typeface="华文新魏" panose="02010800040101010101" pitchFamily="2" charset="-122"/>
            </a:endParaRPr>
          </a:p>
          <a:p>
            <a:r>
              <a:rPr lang="zh-CN" altLang="en-US" sz="2000" dirty="0">
                <a:latin typeface="华文新魏" panose="02010800040101010101" pitchFamily="2" charset="-122"/>
                <a:ea typeface="华文新魏" panose="02010800040101010101" pitchFamily="2" charset="-122"/>
              </a:rPr>
              <a:t>  </a:t>
            </a:r>
            <a:r>
              <a:rPr lang="en-US" altLang="zh-CN" sz="2000" dirty="0">
                <a:latin typeface="华文新魏" panose="02010800040101010101" pitchFamily="2" charset="-122"/>
                <a:ea typeface="华文新魏" panose="02010800040101010101" pitchFamily="2" charset="-122"/>
              </a:rPr>
              <a:t>4.</a:t>
            </a:r>
            <a:r>
              <a:rPr lang="zh-CN" altLang="en-US" sz="2000" dirty="0">
                <a:latin typeface="华文新魏" panose="02010800040101010101" pitchFamily="2" charset="-122"/>
                <a:ea typeface="华文新魏" panose="02010800040101010101" pitchFamily="2" charset="-122"/>
              </a:rPr>
              <a:t>设定明显</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超出</a:t>
            </a:r>
            <a:r>
              <a:rPr lang="zh-CN" altLang="en-US" sz="2000" dirty="0">
                <a:latin typeface="华文新魏" panose="02010800040101010101" pitchFamily="2" charset="-122"/>
                <a:ea typeface="华文新魏" panose="02010800040101010101" pitchFamily="2" charset="-122"/>
              </a:rPr>
              <a:t>招标项目具体特点和实际需要的</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过高</a:t>
            </a:r>
            <a:r>
              <a:rPr lang="zh-CN" altLang="en-US" sz="2000" dirty="0">
                <a:latin typeface="华文新魏" panose="02010800040101010101" pitchFamily="2" charset="-122"/>
                <a:ea typeface="华文新魏" panose="02010800040101010101" pitchFamily="2" charset="-122"/>
              </a:rPr>
              <a:t>的资质资格、技术、商务条件或者业绩、奖项要求。</a:t>
            </a:r>
            <a:endParaRPr lang="en-US" altLang="zh-CN" sz="2000" dirty="0">
              <a:latin typeface="华文新魏" panose="02010800040101010101" pitchFamily="2" charset="-122"/>
              <a:ea typeface="华文新魏" panose="02010800040101010101" pitchFamily="2" charset="-122"/>
            </a:endParaRPr>
          </a:p>
          <a:p>
            <a:endParaRPr lang="en-US" altLang="zh-CN" sz="2000" b="1" dirty="0">
              <a:latin typeface="华文新魏" panose="02010800040101010101" pitchFamily="2" charset="-122"/>
              <a:ea typeface="华文新魏" panose="02010800040101010101" pitchFamily="2" charset="-122"/>
            </a:endParaRPr>
          </a:p>
          <a:p>
            <a:r>
              <a:rPr lang="zh-CN" altLang="en-US" sz="2000" dirty="0">
                <a:latin typeface="华文新魏" panose="02010800040101010101" pitchFamily="2" charset="-122"/>
                <a:ea typeface="华文新魏" panose="02010800040101010101" pitchFamily="2" charset="-122"/>
              </a:rPr>
              <a:t> </a:t>
            </a:r>
            <a:r>
              <a:rPr lang="en-US" altLang="zh-CN" sz="2000" dirty="0">
                <a:latin typeface="华文新魏" panose="02010800040101010101" pitchFamily="2" charset="-122"/>
                <a:ea typeface="华文新魏" panose="02010800040101010101" pitchFamily="2" charset="-122"/>
              </a:rPr>
              <a:t>5.</a:t>
            </a:r>
            <a:r>
              <a:rPr lang="zh-CN" altLang="en-US" sz="2000" dirty="0">
                <a:latin typeface="华文新魏" panose="02010800040101010101" pitchFamily="2" charset="-122"/>
                <a:ea typeface="华文新魏" panose="02010800040101010101" pitchFamily="2" charset="-122"/>
              </a:rPr>
              <a:t>将国家已经</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明令取消的资质资格</a:t>
            </a:r>
            <a:r>
              <a:rPr lang="zh-CN" altLang="en-US" sz="2000" dirty="0">
                <a:latin typeface="华文新魏" panose="02010800040101010101" pitchFamily="2" charset="-122"/>
                <a:ea typeface="华文新魏" panose="02010800040101010101" pitchFamily="2" charset="-122"/>
              </a:rPr>
              <a:t>作为投标条件、加分条件、中标条件；在国家已经</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明令取消资质资格的领域</a:t>
            </a:r>
            <a:r>
              <a:rPr lang="zh-CN" altLang="en-US" sz="2000" dirty="0">
                <a:latin typeface="华文新魏" panose="02010800040101010101" pitchFamily="2" charset="-122"/>
                <a:ea typeface="华文新魏" panose="02010800040101010101" pitchFamily="2" charset="-122"/>
              </a:rPr>
              <a:t>，将其他资质资格作为投标条件、加分条件、中标条件。</a:t>
            </a:r>
            <a:endParaRPr lang="en-US" altLang="zh-CN" sz="2000" dirty="0">
              <a:latin typeface="华文新魏" panose="02010800040101010101" pitchFamily="2" charset="-122"/>
              <a:ea typeface="华文新魏" panose="02010800040101010101" pitchFamily="2" charset="-122"/>
            </a:endParaRPr>
          </a:p>
          <a:p>
            <a:endParaRPr lang="en-US" altLang="zh-CN" sz="2000" dirty="0">
              <a:latin typeface="华文新魏" panose="02010800040101010101" pitchFamily="2" charset="-122"/>
              <a:ea typeface="华文新魏" panose="02010800040101010101" pitchFamily="2" charset="-122"/>
            </a:endParaRPr>
          </a:p>
          <a:p>
            <a:r>
              <a:rPr lang="en-US" altLang="zh-CN" sz="2000" dirty="0">
                <a:latin typeface="华文新魏" panose="02010800040101010101" pitchFamily="2" charset="-122"/>
                <a:ea typeface="华文新魏" panose="02010800040101010101" pitchFamily="2" charset="-122"/>
              </a:rPr>
              <a:t> 6.</a:t>
            </a:r>
            <a:r>
              <a:rPr lang="zh-CN" altLang="en-US" sz="20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将特定行政区域、特定行业的</a:t>
            </a:r>
            <a:r>
              <a:rPr lang="zh-CN" altLang="en-US" sz="2000" dirty="0">
                <a:latin typeface="华文新魏" panose="02010800040101010101" pitchFamily="2" charset="-122"/>
                <a:ea typeface="华文新魏" panose="02010800040101010101" pitchFamily="2" charset="-122"/>
              </a:rPr>
              <a:t>业绩、奖项作为投标条件、加分条件、中标条件；将政府部门、行业协会商会或者其他机构对投标人作出的荣誉奖励和慈善公益证明等作为投标条件、中标条件。</a:t>
            </a:r>
          </a:p>
          <a:p>
            <a:endParaRPr lang="en-US" altLang="zh-CN" sz="2000" dirty="0">
              <a:latin typeface="华文新魏" panose="02010800040101010101" pitchFamily="2" charset="-122"/>
              <a:ea typeface="华文新魏" panose="02010800040101010101" pitchFamily="2" charset="-122"/>
            </a:endParaRPr>
          </a:p>
          <a:p>
            <a:endParaRPr lang="en-US" altLang="zh-CN" sz="2000" dirty="0">
              <a:latin typeface="华文新魏" panose="02010800040101010101" pitchFamily="2" charset="-122"/>
              <a:ea typeface="华文新魏" panose="02010800040101010101" pitchFamily="2" charset="-122"/>
            </a:endParaRPr>
          </a:p>
          <a:p>
            <a:endParaRPr kumimoji="0" lang="zh-CN" altLang="en-US" sz="2000" b="1" i="0" u="none" strike="noStrike" kern="1200" cap="none" spc="0" normalizeH="0" baseline="0" noProof="1">
              <a:ln>
                <a:noFill/>
              </a:ln>
              <a:solidFill>
                <a:schemeClr val="accent6">
                  <a:lumMod val="50000"/>
                </a:schemeClr>
              </a:solidFill>
              <a:effectLst/>
              <a:uLnTx/>
              <a:uFillTx/>
              <a:latin typeface="华文新魏" panose="02010800040101010101" pitchFamily="2" charset="-122"/>
              <a:ea typeface="华文新魏" panose="02010800040101010101" pitchFamily="2" charset="-122"/>
              <a:sym typeface="+mn-ea"/>
            </a:endParaRPr>
          </a:p>
        </p:txBody>
      </p:sp>
    </p:spTree>
    <p:extLst>
      <p:ext uri="{BB962C8B-B14F-4D97-AF65-F5344CB8AC3E}">
        <p14:creationId xmlns:p14="http://schemas.microsoft.com/office/powerpoint/2010/main" val="2070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타원 7">
            <a:extLst>
              <a:ext uri="{FF2B5EF4-FFF2-40B4-BE49-F238E27FC236}">
                <a16:creationId xmlns:a16="http://schemas.microsoft.com/office/drawing/2014/main" id="{172DAA34-1935-4E3D-A0B0-DEA64F81CA10}"/>
              </a:ext>
            </a:extLst>
          </p:cNvPr>
          <p:cNvSpPr/>
          <p:nvPr/>
        </p:nvSpPr>
        <p:spPr>
          <a:xfrm>
            <a:off x="6123999" y="4218130"/>
            <a:ext cx="142876" cy="142876"/>
          </a:xfrm>
          <a:prstGeom prst="ellipse">
            <a:avLst/>
          </a:prstGeom>
          <a:gradFill>
            <a:gsLst>
              <a:gs pos="0">
                <a:srgbClr val="FFC000"/>
              </a:gs>
              <a:gs pos="50000">
                <a:srgbClr val="D2A000"/>
              </a:gs>
            </a:gsLst>
            <a:lin ang="27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400">
              <a:solidFill>
                <a:srgbClr val="FFFFFF"/>
              </a:solidFill>
              <a:latin typeface="华文新魏" panose="02010800040101010101" pitchFamily="2" charset="-122"/>
            </a:endParaRPr>
          </a:p>
        </p:txBody>
      </p:sp>
      <p:cxnSp>
        <p:nvCxnSpPr>
          <p:cNvPr id="18" name="직선 연결선 13">
            <a:extLst>
              <a:ext uri="{FF2B5EF4-FFF2-40B4-BE49-F238E27FC236}">
                <a16:creationId xmlns:a16="http://schemas.microsoft.com/office/drawing/2014/main" id="{4816E76C-1171-45F7-B982-A2E20C990E96}"/>
              </a:ext>
            </a:extLst>
          </p:cNvPr>
          <p:cNvCxnSpPr>
            <a:cxnSpLocks/>
          </p:cNvCxnSpPr>
          <p:nvPr/>
        </p:nvCxnSpPr>
        <p:spPr>
          <a:xfrm rot="5400000" flipH="1" flipV="1">
            <a:off x="5123867" y="3245303"/>
            <a:ext cx="2143140" cy="158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직사각형 22">
            <a:extLst>
              <a:ext uri="{FF2B5EF4-FFF2-40B4-BE49-F238E27FC236}">
                <a16:creationId xmlns:a16="http://schemas.microsoft.com/office/drawing/2014/main" id="{51F8E11C-332B-4A22-9137-EB1F208079EF}"/>
              </a:ext>
            </a:extLst>
          </p:cNvPr>
          <p:cNvSpPr/>
          <p:nvPr/>
        </p:nvSpPr>
        <p:spPr>
          <a:xfrm>
            <a:off x="2418023" y="4361006"/>
            <a:ext cx="1411859" cy="50006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调研</a:t>
            </a:r>
            <a:endParaRPr lang="ko-KR"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맑은 고딕" pitchFamily="50" charset="-127"/>
            </a:endParaRPr>
          </a:p>
        </p:txBody>
      </p:sp>
      <p:sp>
        <p:nvSpPr>
          <p:cNvPr id="23" name="직사각형 23">
            <a:extLst>
              <a:ext uri="{FF2B5EF4-FFF2-40B4-BE49-F238E27FC236}">
                <a16:creationId xmlns:a16="http://schemas.microsoft.com/office/drawing/2014/main" id="{54AF2BEE-3543-4204-B7EE-010E4F3CAA67}"/>
              </a:ext>
            </a:extLst>
          </p:cNvPr>
          <p:cNvSpPr/>
          <p:nvPr/>
        </p:nvSpPr>
        <p:spPr>
          <a:xfrm>
            <a:off x="3923230" y="4361006"/>
            <a:ext cx="1500198" cy="50006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开标</a:t>
            </a:r>
            <a:endParaRPr lang="ko-KR"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맑은 고딕" pitchFamily="50" charset="-127"/>
            </a:endParaRPr>
          </a:p>
        </p:txBody>
      </p:sp>
      <p:sp>
        <p:nvSpPr>
          <p:cNvPr id="24" name="직사각형 24">
            <a:extLst>
              <a:ext uri="{FF2B5EF4-FFF2-40B4-BE49-F238E27FC236}">
                <a16:creationId xmlns:a16="http://schemas.microsoft.com/office/drawing/2014/main" id="{4CA073C0-B766-4BDC-B143-BA2EF23937D5}"/>
              </a:ext>
            </a:extLst>
          </p:cNvPr>
          <p:cNvSpPr/>
          <p:nvPr/>
        </p:nvSpPr>
        <p:spPr>
          <a:xfrm>
            <a:off x="5516776" y="4361006"/>
            <a:ext cx="1500198" cy="50006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评标</a:t>
            </a:r>
            <a:endParaRPr lang="ko-KR"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맑은 고딕" pitchFamily="50" charset="-127"/>
            </a:endParaRPr>
          </a:p>
        </p:txBody>
      </p:sp>
      <p:sp>
        <p:nvSpPr>
          <p:cNvPr id="25" name="직사각형 25">
            <a:extLst>
              <a:ext uri="{FF2B5EF4-FFF2-40B4-BE49-F238E27FC236}">
                <a16:creationId xmlns:a16="http://schemas.microsoft.com/office/drawing/2014/main" id="{CA99D365-E345-4D1B-AE15-6AE59B863E34}"/>
              </a:ext>
            </a:extLst>
          </p:cNvPr>
          <p:cNvSpPr/>
          <p:nvPr/>
        </p:nvSpPr>
        <p:spPr>
          <a:xfrm>
            <a:off x="7110322" y="4361006"/>
            <a:ext cx="1500198" cy="50006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中标</a:t>
            </a:r>
            <a:endParaRPr lang="ko-KR"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맑은 고딕" pitchFamily="50" charset="-127"/>
            </a:endParaRPr>
          </a:p>
        </p:txBody>
      </p:sp>
      <p:sp>
        <p:nvSpPr>
          <p:cNvPr id="26" name="직사각형 26">
            <a:extLst>
              <a:ext uri="{FF2B5EF4-FFF2-40B4-BE49-F238E27FC236}">
                <a16:creationId xmlns:a16="http://schemas.microsoft.com/office/drawing/2014/main" id="{8E602A29-882B-4BDC-85F8-BBB289DC1608}"/>
              </a:ext>
            </a:extLst>
          </p:cNvPr>
          <p:cNvSpPr/>
          <p:nvPr/>
        </p:nvSpPr>
        <p:spPr>
          <a:xfrm>
            <a:off x="8703868" y="4361006"/>
            <a:ext cx="1500198" cy="50006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合同签订</a:t>
            </a:r>
            <a:endParaRPr lang="ko-KR" altLang="en-US" sz="2400" b="1" dirty="0">
              <a:solidFill>
                <a:srgbClr val="FFFFFF"/>
              </a:solidFill>
              <a:effectLst>
                <a:outerShdw blurRad="38100" dist="38100" dir="2700000" algn="tl">
                  <a:srgbClr val="000000">
                    <a:alpha val="43137"/>
                  </a:srgbClr>
                </a:outerShdw>
              </a:effectLst>
              <a:latin typeface="华文新魏" panose="02010800040101010101" pitchFamily="2" charset="-122"/>
              <a:ea typeface="맑은 고딕" pitchFamily="50" charset="-127"/>
            </a:endParaRPr>
          </a:p>
        </p:txBody>
      </p:sp>
      <p:sp>
        <p:nvSpPr>
          <p:cNvPr id="37" name="文本框 36">
            <a:extLst>
              <a:ext uri="{FF2B5EF4-FFF2-40B4-BE49-F238E27FC236}">
                <a16:creationId xmlns:a16="http://schemas.microsoft.com/office/drawing/2014/main" id="{05945EBA-7C98-4526-B5E4-25CCF2888614}"/>
              </a:ext>
            </a:extLst>
          </p:cNvPr>
          <p:cNvSpPr txBox="1"/>
          <p:nvPr/>
        </p:nvSpPr>
        <p:spPr>
          <a:xfrm>
            <a:off x="5014102" y="1589752"/>
            <a:ext cx="2361079" cy="584775"/>
          </a:xfrm>
          <a:prstGeom prst="rect">
            <a:avLst/>
          </a:prstGeom>
          <a:noFill/>
          <a:ln>
            <a:solidFill>
              <a:schemeClr val="accent1"/>
            </a:solidFill>
          </a:ln>
        </p:spPr>
        <p:txBody>
          <a:bodyPr wrap="square" rtlCol="0">
            <a:spAutoFit/>
          </a:bodyPr>
          <a:lstStyle/>
          <a:p>
            <a:r>
              <a:rPr lang="zh-CN" altLang="en-US" sz="3200" dirty="0">
                <a:latin typeface="华文新魏" panose="02010800040101010101" pitchFamily="2" charset="-122"/>
                <a:ea typeface="华文新魏" panose="02010800040101010101" pitchFamily="2" charset="-122"/>
              </a:rPr>
              <a:t>评标委员会</a:t>
            </a:r>
          </a:p>
        </p:txBody>
      </p:sp>
    </p:spTree>
    <p:extLst>
      <p:ext uri="{BB962C8B-B14F-4D97-AF65-F5344CB8AC3E}">
        <p14:creationId xmlns:p14="http://schemas.microsoft.com/office/powerpoint/2010/main" val="410287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8D43FF6-4E1E-4166-B6E2-5E12548ABF8D}"/>
              </a:ext>
            </a:extLst>
          </p:cNvPr>
          <p:cNvSpPr/>
          <p:nvPr/>
        </p:nvSpPr>
        <p:spPr>
          <a:xfrm>
            <a:off x="1130617" y="320456"/>
            <a:ext cx="10227945" cy="4739759"/>
          </a:xfrm>
          <a:prstGeom prst="rect">
            <a:avLst/>
          </a:prstGeom>
          <a:noFill/>
          <a:ln>
            <a:noFill/>
            <a:round/>
          </a:ln>
        </p:spPr>
        <p:txBody>
          <a:bodyPr wrap="square">
            <a:spAutoFit/>
          </a:bodyPr>
          <a:lstStyle/>
          <a:p>
            <a:pPr algn="ctr"/>
            <a:r>
              <a:rPr lang="zh-CN" altLang="en-US" sz="2800" dirty="0">
                <a:solidFill>
                  <a:srgbClr val="C00000"/>
                </a:solidFill>
                <a:latin typeface="华文新魏" panose="02010800040101010101" pitchFamily="2" charset="-122"/>
                <a:ea typeface="华文新魏" panose="02010800040101010101" pitchFamily="2" charset="-122"/>
              </a:rPr>
              <a:t>案例通报</a:t>
            </a:r>
            <a:endParaRPr lang="en-US" altLang="zh-CN" sz="2800" dirty="0">
              <a:solidFill>
                <a:srgbClr val="C00000"/>
              </a:solidFill>
              <a:latin typeface="华文新魏" panose="02010800040101010101" pitchFamily="2" charset="-122"/>
              <a:ea typeface="华文新魏" panose="02010800040101010101" pitchFamily="2" charset="-122"/>
            </a:endParaRPr>
          </a:p>
          <a:p>
            <a:pPr algn="ctr"/>
            <a:endParaRPr lang="en-US" altLang="zh-CN" sz="2000" dirty="0">
              <a:solidFill>
                <a:srgbClr val="333333"/>
              </a:solidFill>
              <a:latin typeface="华文新魏" panose="02010800040101010101" pitchFamily="2" charset="-122"/>
              <a:ea typeface="华文新魏" panose="02010800040101010101" pitchFamily="2" charset="-122"/>
              <a:cs typeface="宋体" panose="02010600030101010101" pitchFamily="2" charset="-122"/>
            </a:endParaRPr>
          </a:p>
          <a:p>
            <a:r>
              <a:rPr lang="zh-CN" altLang="en-US" sz="2000" dirty="0">
                <a:latin typeface="华文新魏" panose="02010800040101010101" pitchFamily="2" charset="-122"/>
                <a:ea typeface="华文新魏" panose="02010800040101010101" pitchFamily="2" charset="-122"/>
              </a:rPr>
              <a:t>四川省综合评标专家库网站发布的</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关于蒋红、程艳丽等</a:t>
            </a:r>
            <a:r>
              <a:rPr lang="en-US" altLang="zh-CN" sz="2000" dirty="0">
                <a:latin typeface="华文新魏" panose="02010800040101010101" pitchFamily="2" charset="-122"/>
                <a:ea typeface="华文新魏" panose="02010800040101010101" pitchFamily="2" charset="-122"/>
              </a:rPr>
              <a:t>33</a:t>
            </a:r>
            <a:r>
              <a:rPr lang="zh-CN" altLang="en-US" sz="2000" dirty="0">
                <a:latin typeface="华文新魏" panose="02010800040101010101" pitchFamily="2" charset="-122"/>
                <a:ea typeface="华文新魏" panose="02010800040101010101" pitchFamily="2" charset="-122"/>
              </a:rPr>
              <a:t>位评标专家的处理情况通报</a:t>
            </a:r>
            <a:r>
              <a:rPr lang="en-US" altLang="zh-CN" sz="2000" dirty="0">
                <a:latin typeface="华文新魏" panose="02010800040101010101" pitchFamily="2" charset="-122"/>
                <a:ea typeface="华文新魏" panose="02010800040101010101" pitchFamily="2" charset="-122"/>
              </a:rPr>
              <a:t>》</a:t>
            </a:r>
            <a:r>
              <a:rPr lang="zh-CN" altLang="en-US" sz="2000" dirty="0">
                <a:latin typeface="华文新魏" panose="02010800040101010101" pitchFamily="2" charset="-122"/>
                <a:ea typeface="华文新魏" panose="02010800040101010101" pitchFamily="2" charset="-122"/>
              </a:rPr>
              <a:t>称，近期，四川省评标专家管理委员会办公室对在评标活动中存在违法违规行为的</a:t>
            </a:r>
            <a:r>
              <a:rPr lang="en-US" altLang="zh-CN" sz="2000" dirty="0">
                <a:latin typeface="华文新魏" panose="02010800040101010101" pitchFamily="2" charset="-122"/>
                <a:ea typeface="华文新魏" panose="02010800040101010101" pitchFamily="2" charset="-122"/>
              </a:rPr>
              <a:t>33</a:t>
            </a:r>
            <a:r>
              <a:rPr lang="zh-CN" altLang="en-US" sz="2000" dirty="0">
                <a:latin typeface="华文新魏" panose="02010800040101010101" pitchFamily="2" charset="-122"/>
                <a:ea typeface="华文新魏" panose="02010800040101010101" pitchFamily="2" charset="-122"/>
              </a:rPr>
              <a:t>位评标专家进行了调查处理，现将处理情况进行通报。希望各评标专家遵纪守法、引以为戒。</a:t>
            </a:r>
          </a:p>
          <a:p>
            <a:br>
              <a:rPr lang="zh-CN" altLang="en-US" sz="2000" dirty="0">
                <a:latin typeface="华文新魏" panose="02010800040101010101" pitchFamily="2" charset="-122"/>
                <a:ea typeface="华文新魏" panose="02010800040101010101" pitchFamily="2" charset="-122"/>
              </a:rPr>
            </a:br>
            <a:r>
              <a:rPr lang="zh-CN" altLang="en-US" sz="2000" dirty="0">
                <a:latin typeface="华文新魏" panose="02010800040101010101" pitchFamily="2" charset="-122"/>
                <a:ea typeface="华文新魏" panose="02010800040101010101" pitchFamily="2" charset="-122"/>
              </a:rPr>
              <a:t>通报介绍，评标专家蒋红利用担任四川省综合评标专家库评标专家的职务便利，为他人谋取利益，收受他人贿赂，数额较大，犯非国家工作人员受贿罪；为谋取不正当利益，给予国家工作人员财物，数额较大，犯行贿罪；为谋取不正当利益，向非国家工作人员行贿，数额较大，犯对非国家工作人员行贿罪，经四川大英县人民法院审理，分别判处有期徒刑</a:t>
            </a:r>
            <a:r>
              <a:rPr lang="en-US" altLang="zh-CN" sz="2000" dirty="0">
                <a:latin typeface="华文新魏" panose="02010800040101010101" pitchFamily="2" charset="-122"/>
                <a:ea typeface="华文新魏" panose="02010800040101010101" pitchFamily="2" charset="-122"/>
              </a:rPr>
              <a:t>8</a:t>
            </a:r>
            <a:r>
              <a:rPr lang="zh-CN" altLang="en-US" sz="2000" dirty="0">
                <a:latin typeface="华文新魏" panose="02010800040101010101" pitchFamily="2" charset="-122"/>
                <a:ea typeface="华文新魏" panose="02010800040101010101" pitchFamily="2" charset="-122"/>
              </a:rPr>
              <a:t>个月、有期徒刑</a:t>
            </a:r>
            <a:r>
              <a:rPr lang="en-US" altLang="zh-CN" sz="2000" dirty="0">
                <a:latin typeface="华文新魏" panose="02010800040101010101" pitchFamily="2" charset="-122"/>
                <a:ea typeface="华文新魏" panose="02010800040101010101" pitchFamily="2" charset="-122"/>
              </a:rPr>
              <a:t>7</a:t>
            </a:r>
            <a:r>
              <a:rPr lang="zh-CN" altLang="en-US" sz="2000" dirty="0">
                <a:latin typeface="华文新魏" panose="02010800040101010101" pitchFamily="2" charset="-122"/>
                <a:ea typeface="华文新魏" panose="02010800040101010101" pitchFamily="2" charset="-122"/>
              </a:rPr>
              <a:t>个月和有期徒刑</a:t>
            </a:r>
            <a:r>
              <a:rPr lang="en-US" altLang="zh-CN" sz="2000" dirty="0">
                <a:latin typeface="华文新魏" panose="02010800040101010101" pitchFamily="2" charset="-122"/>
                <a:ea typeface="华文新魏" panose="02010800040101010101" pitchFamily="2" charset="-122"/>
              </a:rPr>
              <a:t>1</a:t>
            </a:r>
            <a:r>
              <a:rPr lang="zh-CN" altLang="en-US" sz="2000" dirty="0">
                <a:latin typeface="华文新魏" panose="02010800040101010101" pitchFamily="2" charset="-122"/>
                <a:ea typeface="华文新魏" panose="02010800040101010101" pitchFamily="2" charset="-122"/>
              </a:rPr>
              <a:t>年，总计判处有期徒刑</a:t>
            </a:r>
            <a:r>
              <a:rPr lang="en-US" altLang="zh-CN" sz="2000" dirty="0">
                <a:latin typeface="华文新魏" panose="02010800040101010101" pitchFamily="2" charset="-122"/>
                <a:ea typeface="华文新魏" panose="02010800040101010101" pitchFamily="2" charset="-122"/>
              </a:rPr>
              <a:t>2</a:t>
            </a:r>
            <a:r>
              <a:rPr lang="zh-CN" altLang="en-US" sz="2000" dirty="0">
                <a:latin typeface="华文新魏" panose="02010800040101010101" pitchFamily="2" charset="-122"/>
                <a:ea typeface="华文新魏" panose="02010800040101010101" pitchFamily="2" charset="-122"/>
              </a:rPr>
              <a:t>年</a:t>
            </a:r>
            <a:r>
              <a:rPr lang="en-US" altLang="zh-CN" sz="2000" dirty="0">
                <a:latin typeface="华文新魏" panose="02010800040101010101" pitchFamily="2" charset="-122"/>
                <a:ea typeface="华文新魏" panose="02010800040101010101" pitchFamily="2" charset="-122"/>
              </a:rPr>
              <a:t>3</a:t>
            </a:r>
            <a:r>
              <a:rPr lang="zh-CN" altLang="en-US" sz="2000" dirty="0">
                <a:latin typeface="华文新魏" panose="02010800040101010101" pitchFamily="2" charset="-122"/>
                <a:ea typeface="华文新魏" panose="02010800040101010101" pitchFamily="2" charset="-122"/>
              </a:rPr>
              <a:t>个月。</a:t>
            </a:r>
            <a:endParaRPr lang="en-US" altLang="zh-CN" sz="2000" dirty="0">
              <a:latin typeface="华文新魏" panose="02010800040101010101" pitchFamily="2" charset="-122"/>
              <a:ea typeface="华文新魏" panose="02010800040101010101" pitchFamily="2" charset="-122"/>
            </a:endParaRPr>
          </a:p>
          <a:p>
            <a:endParaRPr lang="en-US" altLang="zh-CN" sz="2000" dirty="0">
              <a:latin typeface="华文新魏" panose="02010800040101010101" pitchFamily="2" charset="-122"/>
              <a:ea typeface="华文新魏" panose="02010800040101010101" pitchFamily="2" charset="-122"/>
            </a:endParaRPr>
          </a:p>
          <a:p>
            <a:r>
              <a:rPr lang="zh-CN" altLang="en-US" sz="2000" dirty="0">
                <a:latin typeface="华文新魏" panose="02010800040101010101" pitchFamily="2" charset="-122"/>
                <a:ea typeface="华文新魏" panose="02010800040101010101" pitchFamily="2" charset="-122"/>
              </a:rPr>
              <a:t>在公布了上述</a:t>
            </a:r>
            <a:r>
              <a:rPr lang="en-US" altLang="zh-CN" sz="2000" dirty="0">
                <a:latin typeface="华文新魏" panose="02010800040101010101" pitchFamily="2" charset="-122"/>
                <a:ea typeface="华文新魏" panose="02010800040101010101" pitchFamily="2" charset="-122"/>
              </a:rPr>
              <a:t>33</a:t>
            </a:r>
            <a:r>
              <a:rPr lang="zh-CN" altLang="en-US" sz="2000" dirty="0">
                <a:latin typeface="华文新魏" panose="02010800040101010101" pitchFamily="2" charset="-122"/>
                <a:ea typeface="华文新魏" panose="02010800040101010101" pitchFamily="2" charset="-122"/>
              </a:rPr>
              <a:t>人的处理情况后，四川省评标专家管理委员会办公室另发文称，从</a:t>
            </a:r>
            <a:r>
              <a:rPr lang="en-US" altLang="zh-CN" sz="2000" dirty="0">
                <a:latin typeface="华文新魏" panose="02010800040101010101" pitchFamily="2" charset="-122"/>
                <a:ea typeface="华文新魏" panose="02010800040101010101" pitchFamily="2" charset="-122"/>
              </a:rPr>
              <a:t>2019</a:t>
            </a:r>
            <a:r>
              <a:rPr lang="zh-CN" altLang="en-US" sz="2000" dirty="0">
                <a:latin typeface="华文新魏" panose="02010800040101010101" pitchFamily="2" charset="-122"/>
                <a:ea typeface="华文新魏" panose="02010800040101010101" pitchFamily="2" charset="-122"/>
              </a:rPr>
              <a:t>年</a:t>
            </a:r>
            <a:r>
              <a:rPr lang="en-US" altLang="zh-CN" sz="2000" dirty="0">
                <a:latin typeface="华文新魏" panose="02010800040101010101" pitchFamily="2" charset="-122"/>
                <a:ea typeface="华文新魏" panose="02010800040101010101" pitchFamily="2" charset="-122"/>
              </a:rPr>
              <a:t>5</a:t>
            </a:r>
            <a:r>
              <a:rPr lang="zh-CN" altLang="en-US" sz="2000" dirty="0">
                <a:latin typeface="华文新魏" panose="02010800040101010101" pitchFamily="2" charset="-122"/>
                <a:ea typeface="华文新魏" panose="02010800040101010101" pitchFamily="2" charset="-122"/>
              </a:rPr>
              <a:t>月</a:t>
            </a:r>
            <a:r>
              <a:rPr lang="en-US" altLang="zh-CN" sz="2000" dirty="0">
                <a:latin typeface="华文新魏" panose="02010800040101010101" pitchFamily="2" charset="-122"/>
                <a:ea typeface="华文新魏" panose="02010800040101010101" pitchFamily="2" charset="-122"/>
              </a:rPr>
              <a:t>1</a:t>
            </a:r>
            <a:r>
              <a:rPr lang="zh-CN" altLang="en-US" sz="2000" dirty="0">
                <a:latin typeface="华文新魏" panose="02010800040101010101" pitchFamily="2" charset="-122"/>
                <a:ea typeface="华文新魏" panose="02010800040101010101" pitchFamily="2" charset="-122"/>
              </a:rPr>
              <a:t>日起，暂停四川省评标专家申报工作，申报工作再次开放时间，另行通知。</a:t>
            </a:r>
          </a:p>
          <a:p>
            <a:pPr lvl="0" eaLnBrk="0" fontAlgn="base" hangingPunct="0">
              <a:spcBef>
                <a:spcPct val="0"/>
              </a:spcBef>
              <a:spcAft>
                <a:spcPct val="0"/>
              </a:spcAft>
            </a:pPr>
            <a:endParaRPr lang="zh-CN" altLang="en-US" sz="1400" dirty="0">
              <a:latin typeface="华文新魏" panose="02010800040101010101" pitchFamily="2" charset="-122"/>
              <a:ea typeface="华文新魏" panose="02010800040101010101" pitchFamily="2" charset="-122"/>
            </a:endParaRPr>
          </a:p>
        </p:txBody>
      </p:sp>
      <p:pic>
        <p:nvPicPr>
          <p:cNvPr id="7" name="图片 6">
            <a:extLst>
              <a:ext uri="{FF2B5EF4-FFF2-40B4-BE49-F238E27FC236}">
                <a16:creationId xmlns:a16="http://schemas.microsoft.com/office/drawing/2014/main" id="{31FC4B05-610E-46E9-96D1-C3EF952CE84E}"/>
              </a:ext>
            </a:extLst>
          </p:cNvPr>
          <p:cNvPicPr>
            <a:picLocks noChangeAspect="1"/>
          </p:cNvPicPr>
          <p:nvPr/>
        </p:nvPicPr>
        <p:blipFill>
          <a:blip r:embed="rId2"/>
          <a:stretch>
            <a:fillRect/>
          </a:stretch>
        </p:blipFill>
        <p:spPr>
          <a:xfrm>
            <a:off x="10626090" y="5520690"/>
            <a:ext cx="1337310" cy="1337310"/>
          </a:xfrm>
          <a:prstGeom prst="rect">
            <a:avLst/>
          </a:prstGeom>
        </p:spPr>
      </p:pic>
    </p:spTree>
    <p:extLst>
      <p:ext uri="{BB962C8B-B14F-4D97-AF65-F5344CB8AC3E}">
        <p14:creationId xmlns:p14="http://schemas.microsoft.com/office/powerpoint/2010/main" val="304467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00FF50D-8290-4B17-ABE4-4E0977961A20}"/>
              </a:ext>
            </a:extLst>
          </p:cNvPr>
          <p:cNvSpPr/>
          <p:nvPr/>
        </p:nvSpPr>
        <p:spPr>
          <a:xfrm>
            <a:off x="50196" y="703297"/>
            <a:ext cx="2818939" cy="2416164"/>
          </a:xfrm>
          <a:prstGeom prst="rect">
            <a:avLst/>
          </a:prstGeom>
          <a:blipFill>
            <a:blip r:embed="rId3"/>
            <a:srcRect/>
            <a:stretch>
              <a:fillRect l="-15000" r="-1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矩形 14">
            <a:extLst>
              <a:ext uri="{FF2B5EF4-FFF2-40B4-BE49-F238E27FC236}">
                <a16:creationId xmlns:a16="http://schemas.microsoft.com/office/drawing/2014/main" id="{ECF66B92-BD33-4044-B34A-5800213B7CEA}"/>
              </a:ext>
            </a:extLst>
          </p:cNvPr>
          <p:cNvSpPr/>
          <p:nvPr/>
        </p:nvSpPr>
        <p:spPr>
          <a:xfrm>
            <a:off x="3133797" y="726154"/>
            <a:ext cx="2818939" cy="2416164"/>
          </a:xfrm>
          <a:prstGeom prst="rect">
            <a:avLst/>
          </a:prstGeom>
          <a:blipFill>
            <a:blip r:embed="rId4"/>
            <a:srcRect/>
            <a:stretch>
              <a:fillRect l="-19000" r="-19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矩形 16">
            <a:extLst>
              <a:ext uri="{FF2B5EF4-FFF2-40B4-BE49-F238E27FC236}">
                <a16:creationId xmlns:a16="http://schemas.microsoft.com/office/drawing/2014/main" id="{2E97724E-18F0-4D7A-B16B-F237B3BBCE67}"/>
              </a:ext>
            </a:extLst>
          </p:cNvPr>
          <p:cNvSpPr/>
          <p:nvPr/>
        </p:nvSpPr>
        <p:spPr>
          <a:xfrm>
            <a:off x="6263121" y="703297"/>
            <a:ext cx="2818939" cy="2416164"/>
          </a:xfrm>
          <a:prstGeom prst="rect">
            <a:avLst/>
          </a:prstGeom>
          <a:blipFill>
            <a:blip r:embed="rId5"/>
            <a:srcRect/>
            <a:stretch>
              <a:fillRect l="-16000" r="-1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矩形 20">
            <a:extLst>
              <a:ext uri="{FF2B5EF4-FFF2-40B4-BE49-F238E27FC236}">
                <a16:creationId xmlns:a16="http://schemas.microsoft.com/office/drawing/2014/main" id="{8BEE2A8B-3964-4717-B99B-E0C3D0D9CA04}"/>
              </a:ext>
            </a:extLst>
          </p:cNvPr>
          <p:cNvSpPr/>
          <p:nvPr/>
        </p:nvSpPr>
        <p:spPr>
          <a:xfrm>
            <a:off x="9369584" y="703297"/>
            <a:ext cx="2818939" cy="2416164"/>
          </a:xfrm>
          <a:prstGeom prst="rect">
            <a:avLst/>
          </a:prstGeom>
          <a:blipFill>
            <a:blip r:embed="rId6"/>
            <a:srcRect/>
            <a:stretch>
              <a:fillRect l="-9000" r="-9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矩形 1">
            <a:extLst>
              <a:ext uri="{FF2B5EF4-FFF2-40B4-BE49-F238E27FC236}">
                <a16:creationId xmlns:a16="http://schemas.microsoft.com/office/drawing/2014/main" id="{33002953-97B1-4E6E-9456-7C2ED76D2F37}"/>
              </a:ext>
            </a:extLst>
          </p:cNvPr>
          <p:cNvSpPr/>
          <p:nvPr/>
        </p:nvSpPr>
        <p:spPr>
          <a:xfrm>
            <a:off x="399977" y="4766883"/>
            <a:ext cx="11726287" cy="646331"/>
          </a:xfrm>
          <a:prstGeom prst="rect">
            <a:avLst/>
          </a:prstGeom>
        </p:spPr>
        <p:txBody>
          <a:bodyPr wrap="none">
            <a:spAutoFit/>
          </a:bodyPr>
          <a:lstStyle/>
          <a:p>
            <a:r>
              <a:rPr lang="zh-CN" altLang="en-US" sz="3600" dirty="0">
                <a:latin typeface="华文新魏" panose="02010800040101010101" pitchFamily="2" charset="-122"/>
                <a:ea typeface="华文新魏" panose="02010800040101010101" pitchFamily="2" charset="-122"/>
              </a:rPr>
              <a:t>他们的评判标准统一，可直接量化，不需要人的主观判断</a:t>
            </a:r>
          </a:p>
        </p:txBody>
      </p:sp>
    </p:spTree>
    <p:extLst>
      <p:ext uri="{BB962C8B-B14F-4D97-AF65-F5344CB8AC3E}">
        <p14:creationId xmlns:p14="http://schemas.microsoft.com/office/powerpoint/2010/main" val="101210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93A7443B-7D52-44FC-8072-4A34ABE13FA4}"/>
              </a:ext>
            </a:extLst>
          </p:cNvPr>
          <p:cNvSpPr/>
          <p:nvPr/>
        </p:nvSpPr>
        <p:spPr>
          <a:xfrm>
            <a:off x="3156659" y="3401355"/>
            <a:ext cx="2818939" cy="2416164"/>
          </a:xfrm>
          <a:prstGeom prst="rect">
            <a:avLst/>
          </a:prstGeom>
          <a:blipFill>
            <a:blip r:embed="rId3"/>
            <a:srcRect/>
            <a:stretch>
              <a:fillRect l="-26000" r="-2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矩形 27">
            <a:extLst>
              <a:ext uri="{FF2B5EF4-FFF2-40B4-BE49-F238E27FC236}">
                <a16:creationId xmlns:a16="http://schemas.microsoft.com/office/drawing/2014/main" id="{EBA5E472-8BAD-4B75-A316-8C2B2E3786CE}"/>
              </a:ext>
            </a:extLst>
          </p:cNvPr>
          <p:cNvSpPr/>
          <p:nvPr/>
        </p:nvSpPr>
        <p:spPr>
          <a:xfrm>
            <a:off x="50196" y="3429000"/>
            <a:ext cx="2818939" cy="2416164"/>
          </a:xfrm>
          <a:prstGeom prst="rect">
            <a:avLst/>
          </a:prstGeom>
          <a:blipFill>
            <a:blip r:embed="rId4"/>
            <a:srcRect/>
            <a:stretch>
              <a:fillRect l="-12000" r="-12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矩形 1">
            <a:extLst>
              <a:ext uri="{FF2B5EF4-FFF2-40B4-BE49-F238E27FC236}">
                <a16:creationId xmlns:a16="http://schemas.microsoft.com/office/drawing/2014/main" id="{D5461E13-76FE-432E-A7BE-9A89B04DAF25}"/>
              </a:ext>
            </a:extLst>
          </p:cNvPr>
          <p:cNvSpPr/>
          <p:nvPr/>
        </p:nvSpPr>
        <p:spPr>
          <a:xfrm>
            <a:off x="1216183" y="1332876"/>
            <a:ext cx="9759634" cy="1200329"/>
          </a:xfrm>
          <a:prstGeom prst="rect">
            <a:avLst/>
          </a:prstGeom>
        </p:spPr>
        <p:txBody>
          <a:bodyPr wrap="square">
            <a:spAutoFit/>
          </a:bodyPr>
          <a:lstStyle/>
          <a:p>
            <a:r>
              <a:rPr lang="zh-CN" altLang="en-US" sz="3600" dirty="0">
                <a:latin typeface="华文新魏" panose="02010800040101010101" pitchFamily="2" charset="-122"/>
                <a:ea typeface="华文新魏" panose="02010800040101010101" pitchFamily="2" charset="-122"/>
              </a:rPr>
              <a:t>虽然有相对客观的评判标准，但较难量化，需</a:t>
            </a:r>
            <a:endParaRPr lang="en-US" altLang="zh-CN" sz="3600" dirty="0">
              <a:latin typeface="华文新魏" panose="02010800040101010101" pitchFamily="2" charset="-122"/>
              <a:ea typeface="华文新魏" panose="02010800040101010101" pitchFamily="2" charset="-122"/>
            </a:endParaRPr>
          </a:p>
          <a:p>
            <a:r>
              <a:rPr lang="en-US" altLang="zh-CN" sz="3600" dirty="0">
                <a:latin typeface="华文新魏" panose="02010800040101010101" pitchFamily="2" charset="-122"/>
                <a:ea typeface="华文新魏" panose="02010800040101010101" pitchFamily="2" charset="-122"/>
              </a:rPr>
              <a:t>                         </a:t>
            </a:r>
            <a:r>
              <a:rPr lang="zh-CN" altLang="en-US" sz="3600" dirty="0">
                <a:latin typeface="华文新魏" panose="02010800040101010101" pitchFamily="2" charset="-122"/>
                <a:ea typeface="华文新魏" panose="02010800040101010101" pitchFamily="2" charset="-122"/>
              </a:rPr>
              <a:t> 要人的主观评审</a:t>
            </a:r>
          </a:p>
        </p:txBody>
      </p:sp>
      <p:pic>
        <p:nvPicPr>
          <p:cNvPr id="4" name="图片 3">
            <a:extLst>
              <a:ext uri="{FF2B5EF4-FFF2-40B4-BE49-F238E27FC236}">
                <a16:creationId xmlns:a16="http://schemas.microsoft.com/office/drawing/2014/main" id="{22EAE096-4224-4DFC-951A-A40E99C5A148}"/>
              </a:ext>
            </a:extLst>
          </p:cNvPr>
          <p:cNvPicPr>
            <a:picLocks noChangeAspect="1"/>
          </p:cNvPicPr>
          <p:nvPr/>
        </p:nvPicPr>
        <p:blipFill>
          <a:blip r:embed="rId5"/>
          <a:stretch>
            <a:fillRect/>
          </a:stretch>
        </p:blipFill>
        <p:spPr>
          <a:xfrm>
            <a:off x="6263120" y="3401355"/>
            <a:ext cx="2818938" cy="2443809"/>
          </a:xfrm>
          <a:prstGeom prst="rect">
            <a:avLst/>
          </a:prstGeom>
        </p:spPr>
      </p:pic>
      <p:pic>
        <p:nvPicPr>
          <p:cNvPr id="5" name="图片 4">
            <a:extLst>
              <a:ext uri="{FF2B5EF4-FFF2-40B4-BE49-F238E27FC236}">
                <a16:creationId xmlns:a16="http://schemas.microsoft.com/office/drawing/2014/main" id="{6020BD78-04E8-4EC7-B389-F16FEE9BD517}"/>
              </a:ext>
            </a:extLst>
          </p:cNvPr>
          <p:cNvPicPr>
            <a:picLocks noChangeAspect="1"/>
          </p:cNvPicPr>
          <p:nvPr/>
        </p:nvPicPr>
        <p:blipFill>
          <a:blip r:embed="rId6"/>
          <a:stretch>
            <a:fillRect/>
          </a:stretch>
        </p:blipFill>
        <p:spPr>
          <a:xfrm>
            <a:off x="9165083" y="3415177"/>
            <a:ext cx="2622726" cy="2443809"/>
          </a:xfrm>
          <a:prstGeom prst="rect">
            <a:avLst/>
          </a:prstGeom>
        </p:spPr>
      </p:pic>
    </p:spTree>
    <p:extLst>
      <p:ext uri="{BB962C8B-B14F-4D97-AF65-F5344CB8AC3E}">
        <p14:creationId xmlns:p14="http://schemas.microsoft.com/office/powerpoint/2010/main" val="26541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
            <a:extLst>
              <a:ext uri="{FF2B5EF4-FFF2-40B4-BE49-F238E27FC236}">
                <a16:creationId xmlns:a16="http://schemas.microsoft.com/office/drawing/2014/main" id="{71C29BD3-4DD1-4688-91EB-9C41D6B50581}"/>
              </a:ext>
            </a:extLst>
          </p:cNvPr>
          <p:cNvGrpSpPr/>
          <p:nvPr/>
        </p:nvGrpSpPr>
        <p:grpSpPr>
          <a:xfrm>
            <a:off x="1760690" y="2023443"/>
            <a:ext cx="8118614" cy="1303734"/>
            <a:chOff x="2036692" y="1885592"/>
            <a:chExt cx="8118614" cy="1303734"/>
          </a:xfrm>
        </p:grpSpPr>
        <p:sp>
          <p:nvSpPr>
            <p:cNvPr id="22" name="任意多边形: 形状 3">
              <a:extLst>
                <a:ext uri="{FF2B5EF4-FFF2-40B4-BE49-F238E27FC236}">
                  <a16:creationId xmlns:a16="http://schemas.microsoft.com/office/drawing/2014/main" id="{25E661EE-B17F-4BBB-96DA-F888EE95FBC1}"/>
                </a:ext>
              </a:extLst>
            </p:cNvPr>
            <p:cNvSpPr/>
            <p:nvPr/>
          </p:nvSpPr>
          <p:spPr>
            <a:xfrm>
              <a:off x="2036692" y="1885592"/>
              <a:ext cx="1303734" cy="1303734"/>
            </a:xfrm>
            <a:custGeom>
              <a:avLst/>
              <a:gdLst>
                <a:gd name="connsiteX0" fmla="*/ 0 w 1303734"/>
                <a:gd name="connsiteY0" fmla="*/ 651867 h 1303734"/>
                <a:gd name="connsiteX1" fmla="*/ 651867 w 1303734"/>
                <a:gd name="connsiteY1" fmla="*/ 0 h 1303734"/>
                <a:gd name="connsiteX2" fmla="*/ 1303734 w 1303734"/>
                <a:gd name="connsiteY2" fmla="*/ 651867 h 1303734"/>
                <a:gd name="connsiteX3" fmla="*/ 651867 w 1303734"/>
                <a:gd name="connsiteY3" fmla="*/ 1303734 h 1303734"/>
                <a:gd name="connsiteX4" fmla="*/ 0 w 1303734"/>
                <a:gd name="connsiteY4" fmla="*/ 651867 h 130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734" h="1303734">
                  <a:moveTo>
                    <a:pt x="0" y="651867"/>
                  </a:moveTo>
                  <a:cubicBezTo>
                    <a:pt x="0" y="291851"/>
                    <a:pt x="291851" y="0"/>
                    <a:pt x="651867" y="0"/>
                  </a:cubicBezTo>
                  <a:cubicBezTo>
                    <a:pt x="1011883" y="0"/>
                    <a:pt x="1303734" y="291851"/>
                    <a:pt x="1303734" y="651867"/>
                  </a:cubicBezTo>
                  <a:cubicBezTo>
                    <a:pt x="1303734" y="1011883"/>
                    <a:pt x="1011883" y="1303734"/>
                    <a:pt x="651867" y="1303734"/>
                  </a:cubicBezTo>
                  <a:cubicBezTo>
                    <a:pt x="291851" y="1303734"/>
                    <a:pt x="0" y="1011883"/>
                    <a:pt x="0" y="6518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487" tIns="226487" rIns="226487" bIns="226487"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价格分</a:t>
              </a:r>
            </a:p>
          </p:txBody>
        </p:sp>
        <p:sp>
          <p:nvSpPr>
            <p:cNvPr id="23" name="任意多边形: 形状 4">
              <a:extLst>
                <a:ext uri="{FF2B5EF4-FFF2-40B4-BE49-F238E27FC236}">
                  <a16:creationId xmlns:a16="http://schemas.microsoft.com/office/drawing/2014/main" id="{A3236512-AF64-40FC-9175-C8E468508AF8}"/>
                </a:ext>
              </a:extLst>
            </p:cNvPr>
            <p:cNvSpPr/>
            <p:nvPr/>
          </p:nvSpPr>
          <p:spPr>
            <a:xfrm>
              <a:off x="3446290" y="2159376"/>
              <a:ext cx="756165" cy="756165"/>
            </a:xfrm>
            <a:custGeom>
              <a:avLst/>
              <a:gdLst>
                <a:gd name="connsiteX0" fmla="*/ 100230 w 756165"/>
                <a:gd name="connsiteY0" fmla="*/ 289157 h 756165"/>
                <a:gd name="connsiteX1" fmla="*/ 289157 w 756165"/>
                <a:gd name="connsiteY1" fmla="*/ 289157 h 756165"/>
                <a:gd name="connsiteX2" fmla="*/ 289157 w 756165"/>
                <a:gd name="connsiteY2" fmla="*/ 100230 h 756165"/>
                <a:gd name="connsiteX3" fmla="*/ 467008 w 756165"/>
                <a:gd name="connsiteY3" fmla="*/ 100230 h 756165"/>
                <a:gd name="connsiteX4" fmla="*/ 467008 w 756165"/>
                <a:gd name="connsiteY4" fmla="*/ 289157 h 756165"/>
                <a:gd name="connsiteX5" fmla="*/ 655935 w 756165"/>
                <a:gd name="connsiteY5" fmla="*/ 289157 h 756165"/>
                <a:gd name="connsiteX6" fmla="*/ 655935 w 756165"/>
                <a:gd name="connsiteY6" fmla="*/ 467008 h 756165"/>
                <a:gd name="connsiteX7" fmla="*/ 467008 w 756165"/>
                <a:gd name="connsiteY7" fmla="*/ 467008 h 756165"/>
                <a:gd name="connsiteX8" fmla="*/ 467008 w 756165"/>
                <a:gd name="connsiteY8" fmla="*/ 655935 h 756165"/>
                <a:gd name="connsiteX9" fmla="*/ 289157 w 756165"/>
                <a:gd name="connsiteY9" fmla="*/ 655935 h 756165"/>
                <a:gd name="connsiteX10" fmla="*/ 289157 w 756165"/>
                <a:gd name="connsiteY10" fmla="*/ 467008 h 756165"/>
                <a:gd name="connsiteX11" fmla="*/ 100230 w 756165"/>
                <a:gd name="connsiteY11" fmla="*/ 467008 h 756165"/>
                <a:gd name="connsiteX12" fmla="*/ 100230 w 756165"/>
                <a:gd name="connsiteY12" fmla="*/ 289157 h 75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6165" h="756165">
                  <a:moveTo>
                    <a:pt x="100230" y="289157"/>
                  </a:moveTo>
                  <a:lnTo>
                    <a:pt x="289157" y="289157"/>
                  </a:lnTo>
                  <a:lnTo>
                    <a:pt x="289157" y="100230"/>
                  </a:lnTo>
                  <a:lnTo>
                    <a:pt x="467008" y="100230"/>
                  </a:lnTo>
                  <a:lnTo>
                    <a:pt x="467008" y="289157"/>
                  </a:lnTo>
                  <a:lnTo>
                    <a:pt x="655935" y="289157"/>
                  </a:lnTo>
                  <a:lnTo>
                    <a:pt x="655935" y="467008"/>
                  </a:lnTo>
                  <a:lnTo>
                    <a:pt x="467008" y="467008"/>
                  </a:lnTo>
                  <a:lnTo>
                    <a:pt x="467008" y="655935"/>
                  </a:lnTo>
                  <a:lnTo>
                    <a:pt x="289157" y="655935"/>
                  </a:lnTo>
                  <a:lnTo>
                    <a:pt x="289157" y="467008"/>
                  </a:lnTo>
                  <a:lnTo>
                    <a:pt x="100230" y="467008"/>
                  </a:lnTo>
                  <a:lnTo>
                    <a:pt x="100230" y="28915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230" tIns="289157" rIns="100230" bIns="289157" numCol="1" spcCol="1270" anchor="ctr" anchorCtr="0">
              <a:noAutofit/>
            </a:bodyPr>
            <a:lstStyle/>
            <a:p>
              <a:pPr marL="0" lvl="0" indent="0" algn="ctr" defTabSz="577850">
                <a:lnSpc>
                  <a:spcPct val="90000"/>
                </a:lnSpc>
                <a:spcBef>
                  <a:spcPct val="0"/>
                </a:spcBef>
                <a:spcAft>
                  <a:spcPct val="35000"/>
                </a:spcAft>
                <a:buNone/>
              </a:pPr>
              <a:endParaRPr lang="zh-CN" altLang="en-US" sz="1300" kern="1200"/>
            </a:p>
          </p:txBody>
        </p:sp>
        <p:sp>
          <p:nvSpPr>
            <p:cNvPr id="24" name="任意多边形: 形状 5">
              <a:extLst>
                <a:ext uri="{FF2B5EF4-FFF2-40B4-BE49-F238E27FC236}">
                  <a16:creationId xmlns:a16="http://schemas.microsoft.com/office/drawing/2014/main" id="{F248CA59-EC04-4482-A975-7055A99E2E20}"/>
                </a:ext>
              </a:extLst>
            </p:cNvPr>
            <p:cNvSpPr/>
            <p:nvPr/>
          </p:nvSpPr>
          <p:spPr>
            <a:xfrm>
              <a:off x="4308319" y="1885592"/>
              <a:ext cx="1303734" cy="1303734"/>
            </a:xfrm>
            <a:custGeom>
              <a:avLst/>
              <a:gdLst>
                <a:gd name="connsiteX0" fmla="*/ 0 w 1303734"/>
                <a:gd name="connsiteY0" fmla="*/ 651867 h 1303734"/>
                <a:gd name="connsiteX1" fmla="*/ 651867 w 1303734"/>
                <a:gd name="connsiteY1" fmla="*/ 0 h 1303734"/>
                <a:gd name="connsiteX2" fmla="*/ 1303734 w 1303734"/>
                <a:gd name="connsiteY2" fmla="*/ 651867 h 1303734"/>
                <a:gd name="connsiteX3" fmla="*/ 651867 w 1303734"/>
                <a:gd name="connsiteY3" fmla="*/ 1303734 h 1303734"/>
                <a:gd name="connsiteX4" fmla="*/ 0 w 1303734"/>
                <a:gd name="connsiteY4" fmla="*/ 651867 h 130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734" h="1303734">
                  <a:moveTo>
                    <a:pt x="0" y="651867"/>
                  </a:moveTo>
                  <a:cubicBezTo>
                    <a:pt x="0" y="291851"/>
                    <a:pt x="291851" y="0"/>
                    <a:pt x="651867" y="0"/>
                  </a:cubicBezTo>
                  <a:cubicBezTo>
                    <a:pt x="1011883" y="0"/>
                    <a:pt x="1303734" y="291851"/>
                    <a:pt x="1303734" y="651867"/>
                  </a:cubicBezTo>
                  <a:cubicBezTo>
                    <a:pt x="1303734" y="1011883"/>
                    <a:pt x="1011883" y="1303734"/>
                    <a:pt x="651867" y="1303734"/>
                  </a:cubicBezTo>
                  <a:cubicBezTo>
                    <a:pt x="291851" y="1303734"/>
                    <a:pt x="0" y="1011883"/>
                    <a:pt x="0" y="6518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487" tIns="226487" rIns="226487" bIns="226487"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商务评分</a:t>
              </a:r>
            </a:p>
          </p:txBody>
        </p:sp>
        <p:sp>
          <p:nvSpPr>
            <p:cNvPr id="25" name="任意多边形: 形状 6">
              <a:extLst>
                <a:ext uri="{FF2B5EF4-FFF2-40B4-BE49-F238E27FC236}">
                  <a16:creationId xmlns:a16="http://schemas.microsoft.com/office/drawing/2014/main" id="{5E8EBA30-EE8B-4AB5-A669-92251DF0CF03}"/>
                </a:ext>
              </a:extLst>
            </p:cNvPr>
            <p:cNvSpPr/>
            <p:nvPr/>
          </p:nvSpPr>
          <p:spPr>
            <a:xfrm>
              <a:off x="5717917" y="2159376"/>
              <a:ext cx="756165" cy="756165"/>
            </a:xfrm>
            <a:custGeom>
              <a:avLst/>
              <a:gdLst>
                <a:gd name="connsiteX0" fmla="*/ 100230 w 756165"/>
                <a:gd name="connsiteY0" fmla="*/ 289157 h 756165"/>
                <a:gd name="connsiteX1" fmla="*/ 289157 w 756165"/>
                <a:gd name="connsiteY1" fmla="*/ 289157 h 756165"/>
                <a:gd name="connsiteX2" fmla="*/ 289157 w 756165"/>
                <a:gd name="connsiteY2" fmla="*/ 100230 h 756165"/>
                <a:gd name="connsiteX3" fmla="*/ 467008 w 756165"/>
                <a:gd name="connsiteY3" fmla="*/ 100230 h 756165"/>
                <a:gd name="connsiteX4" fmla="*/ 467008 w 756165"/>
                <a:gd name="connsiteY4" fmla="*/ 289157 h 756165"/>
                <a:gd name="connsiteX5" fmla="*/ 655935 w 756165"/>
                <a:gd name="connsiteY5" fmla="*/ 289157 h 756165"/>
                <a:gd name="connsiteX6" fmla="*/ 655935 w 756165"/>
                <a:gd name="connsiteY6" fmla="*/ 467008 h 756165"/>
                <a:gd name="connsiteX7" fmla="*/ 467008 w 756165"/>
                <a:gd name="connsiteY7" fmla="*/ 467008 h 756165"/>
                <a:gd name="connsiteX8" fmla="*/ 467008 w 756165"/>
                <a:gd name="connsiteY8" fmla="*/ 655935 h 756165"/>
                <a:gd name="connsiteX9" fmla="*/ 289157 w 756165"/>
                <a:gd name="connsiteY9" fmla="*/ 655935 h 756165"/>
                <a:gd name="connsiteX10" fmla="*/ 289157 w 756165"/>
                <a:gd name="connsiteY10" fmla="*/ 467008 h 756165"/>
                <a:gd name="connsiteX11" fmla="*/ 100230 w 756165"/>
                <a:gd name="connsiteY11" fmla="*/ 467008 h 756165"/>
                <a:gd name="connsiteX12" fmla="*/ 100230 w 756165"/>
                <a:gd name="connsiteY12" fmla="*/ 289157 h 75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6165" h="756165">
                  <a:moveTo>
                    <a:pt x="100230" y="289157"/>
                  </a:moveTo>
                  <a:lnTo>
                    <a:pt x="289157" y="289157"/>
                  </a:lnTo>
                  <a:lnTo>
                    <a:pt x="289157" y="100230"/>
                  </a:lnTo>
                  <a:lnTo>
                    <a:pt x="467008" y="100230"/>
                  </a:lnTo>
                  <a:lnTo>
                    <a:pt x="467008" y="289157"/>
                  </a:lnTo>
                  <a:lnTo>
                    <a:pt x="655935" y="289157"/>
                  </a:lnTo>
                  <a:lnTo>
                    <a:pt x="655935" y="467008"/>
                  </a:lnTo>
                  <a:lnTo>
                    <a:pt x="467008" y="467008"/>
                  </a:lnTo>
                  <a:lnTo>
                    <a:pt x="467008" y="655935"/>
                  </a:lnTo>
                  <a:lnTo>
                    <a:pt x="289157" y="655935"/>
                  </a:lnTo>
                  <a:lnTo>
                    <a:pt x="289157" y="467008"/>
                  </a:lnTo>
                  <a:lnTo>
                    <a:pt x="100230" y="467008"/>
                  </a:lnTo>
                  <a:lnTo>
                    <a:pt x="100230" y="28915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230" tIns="289157" rIns="100230" bIns="289157" numCol="1" spcCol="1270" anchor="ctr" anchorCtr="0">
              <a:noAutofit/>
            </a:bodyPr>
            <a:lstStyle/>
            <a:p>
              <a:pPr marL="0" lvl="0" indent="0" algn="ctr" defTabSz="577850">
                <a:lnSpc>
                  <a:spcPct val="90000"/>
                </a:lnSpc>
                <a:spcBef>
                  <a:spcPct val="0"/>
                </a:spcBef>
                <a:spcAft>
                  <a:spcPct val="35000"/>
                </a:spcAft>
                <a:buNone/>
              </a:pPr>
              <a:endParaRPr lang="zh-CN" altLang="en-US" sz="1300" kern="1200"/>
            </a:p>
          </p:txBody>
        </p:sp>
        <p:sp>
          <p:nvSpPr>
            <p:cNvPr id="26" name="任意多边形: 形状 7">
              <a:extLst>
                <a:ext uri="{FF2B5EF4-FFF2-40B4-BE49-F238E27FC236}">
                  <a16:creationId xmlns:a16="http://schemas.microsoft.com/office/drawing/2014/main" id="{93BACFD6-A26F-4D51-9234-22A4C4D86D97}"/>
                </a:ext>
              </a:extLst>
            </p:cNvPr>
            <p:cNvSpPr/>
            <p:nvPr/>
          </p:nvSpPr>
          <p:spPr>
            <a:xfrm>
              <a:off x="6579946" y="1885592"/>
              <a:ext cx="1303734" cy="1303734"/>
            </a:xfrm>
            <a:custGeom>
              <a:avLst/>
              <a:gdLst>
                <a:gd name="connsiteX0" fmla="*/ 0 w 1303734"/>
                <a:gd name="connsiteY0" fmla="*/ 651867 h 1303734"/>
                <a:gd name="connsiteX1" fmla="*/ 651867 w 1303734"/>
                <a:gd name="connsiteY1" fmla="*/ 0 h 1303734"/>
                <a:gd name="connsiteX2" fmla="*/ 1303734 w 1303734"/>
                <a:gd name="connsiteY2" fmla="*/ 651867 h 1303734"/>
                <a:gd name="connsiteX3" fmla="*/ 651867 w 1303734"/>
                <a:gd name="connsiteY3" fmla="*/ 1303734 h 1303734"/>
                <a:gd name="connsiteX4" fmla="*/ 0 w 1303734"/>
                <a:gd name="connsiteY4" fmla="*/ 651867 h 130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734" h="1303734">
                  <a:moveTo>
                    <a:pt x="0" y="651867"/>
                  </a:moveTo>
                  <a:cubicBezTo>
                    <a:pt x="0" y="291851"/>
                    <a:pt x="291851" y="0"/>
                    <a:pt x="651867" y="0"/>
                  </a:cubicBezTo>
                  <a:cubicBezTo>
                    <a:pt x="1011883" y="0"/>
                    <a:pt x="1303734" y="291851"/>
                    <a:pt x="1303734" y="651867"/>
                  </a:cubicBezTo>
                  <a:cubicBezTo>
                    <a:pt x="1303734" y="1011883"/>
                    <a:pt x="1011883" y="1303734"/>
                    <a:pt x="651867" y="1303734"/>
                  </a:cubicBezTo>
                  <a:cubicBezTo>
                    <a:pt x="291851" y="1303734"/>
                    <a:pt x="0" y="1011883"/>
                    <a:pt x="0" y="6518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487" tIns="226487" rIns="226487" bIns="226487"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技术评分</a:t>
              </a:r>
            </a:p>
          </p:txBody>
        </p:sp>
        <p:sp>
          <p:nvSpPr>
            <p:cNvPr id="27" name="任意多边形: 形状 8">
              <a:extLst>
                <a:ext uri="{FF2B5EF4-FFF2-40B4-BE49-F238E27FC236}">
                  <a16:creationId xmlns:a16="http://schemas.microsoft.com/office/drawing/2014/main" id="{1F942D50-CC3E-4FB6-90A3-D84B6C003B77}"/>
                </a:ext>
              </a:extLst>
            </p:cNvPr>
            <p:cNvSpPr/>
            <p:nvPr/>
          </p:nvSpPr>
          <p:spPr>
            <a:xfrm>
              <a:off x="7989543" y="2159376"/>
              <a:ext cx="756165" cy="756165"/>
            </a:xfrm>
            <a:custGeom>
              <a:avLst/>
              <a:gdLst>
                <a:gd name="connsiteX0" fmla="*/ 100230 w 756165"/>
                <a:gd name="connsiteY0" fmla="*/ 155770 h 756165"/>
                <a:gd name="connsiteX1" fmla="*/ 655935 w 756165"/>
                <a:gd name="connsiteY1" fmla="*/ 155770 h 756165"/>
                <a:gd name="connsiteX2" fmla="*/ 655935 w 756165"/>
                <a:gd name="connsiteY2" fmla="*/ 333620 h 756165"/>
                <a:gd name="connsiteX3" fmla="*/ 100230 w 756165"/>
                <a:gd name="connsiteY3" fmla="*/ 333620 h 756165"/>
                <a:gd name="connsiteX4" fmla="*/ 100230 w 756165"/>
                <a:gd name="connsiteY4" fmla="*/ 155770 h 756165"/>
                <a:gd name="connsiteX5" fmla="*/ 100230 w 756165"/>
                <a:gd name="connsiteY5" fmla="*/ 422545 h 756165"/>
                <a:gd name="connsiteX6" fmla="*/ 655935 w 756165"/>
                <a:gd name="connsiteY6" fmla="*/ 422545 h 756165"/>
                <a:gd name="connsiteX7" fmla="*/ 655935 w 756165"/>
                <a:gd name="connsiteY7" fmla="*/ 600395 h 756165"/>
                <a:gd name="connsiteX8" fmla="*/ 100230 w 756165"/>
                <a:gd name="connsiteY8" fmla="*/ 600395 h 756165"/>
                <a:gd name="connsiteX9" fmla="*/ 100230 w 756165"/>
                <a:gd name="connsiteY9" fmla="*/ 422545 h 75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165" h="756165">
                  <a:moveTo>
                    <a:pt x="100230" y="155770"/>
                  </a:moveTo>
                  <a:lnTo>
                    <a:pt x="655935" y="155770"/>
                  </a:lnTo>
                  <a:lnTo>
                    <a:pt x="655935" y="333620"/>
                  </a:lnTo>
                  <a:lnTo>
                    <a:pt x="100230" y="333620"/>
                  </a:lnTo>
                  <a:lnTo>
                    <a:pt x="100230" y="155770"/>
                  </a:lnTo>
                  <a:close/>
                  <a:moveTo>
                    <a:pt x="100230" y="422545"/>
                  </a:moveTo>
                  <a:lnTo>
                    <a:pt x="655935" y="422545"/>
                  </a:lnTo>
                  <a:lnTo>
                    <a:pt x="655935" y="600395"/>
                  </a:lnTo>
                  <a:lnTo>
                    <a:pt x="100230" y="600395"/>
                  </a:lnTo>
                  <a:lnTo>
                    <a:pt x="100230" y="422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230" tIns="155770" rIns="100230" bIns="15577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p:txBody>
        </p:sp>
        <p:sp>
          <p:nvSpPr>
            <p:cNvPr id="28" name="任意多边形: 形状 9">
              <a:extLst>
                <a:ext uri="{FF2B5EF4-FFF2-40B4-BE49-F238E27FC236}">
                  <a16:creationId xmlns:a16="http://schemas.microsoft.com/office/drawing/2014/main" id="{77B425B6-C797-45AF-9ED6-C74EEA379E87}"/>
                </a:ext>
              </a:extLst>
            </p:cNvPr>
            <p:cNvSpPr/>
            <p:nvPr/>
          </p:nvSpPr>
          <p:spPr>
            <a:xfrm>
              <a:off x="8851572" y="1885592"/>
              <a:ext cx="1303734" cy="1303734"/>
            </a:xfrm>
            <a:custGeom>
              <a:avLst/>
              <a:gdLst>
                <a:gd name="connsiteX0" fmla="*/ 0 w 1303734"/>
                <a:gd name="connsiteY0" fmla="*/ 651867 h 1303734"/>
                <a:gd name="connsiteX1" fmla="*/ 651867 w 1303734"/>
                <a:gd name="connsiteY1" fmla="*/ 0 h 1303734"/>
                <a:gd name="connsiteX2" fmla="*/ 1303734 w 1303734"/>
                <a:gd name="connsiteY2" fmla="*/ 651867 h 1303734"/>
                <a:gd name="connsiteX3" fmla="*/ 651867 w 1303734"/>
                <a:gd name="connsiteY3" fmla="*/ 1303734 h 1303734"/>
                <a:gd name="connsiteX4" fmla="*/ 0 w 1303734"/>
                <a:gd name="connsiteY4" fmla="*/ 651867 h 130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734" h="1303734">
                  <a:moveTo>
                    <a:pt x="0" y="651867"/>
                  </a:moveTo>
                  <a:cubicBezTo>
                    <a:pt x="0" y="291851"/>
                    <a:pt x="291851" y="0"/>
                    <a:pt x="651867" y="0"/>
                  </a:cubicBezTo>
                  <a:cubicBezTo>
                    <a:pt x="1011883" y="0"/>
                    <a:pt x="1303734" y="291851"/>
                    <a:pt x="1303734" y="651867"/>
                  </a:cubicBezTo>
                  <a:cubicBezTo>
                    <a:pt x="1303734" y="1011883"/>
                    <a:pt x="1011883" y="1303734"/>
                    <a:pt x="651867" y="1303734"/>
                  </a:cubicBezTo>
                  <a:cubicBezTo>
                    <a:pt x="291851" y="1303734"/>
                    <a:pt x="0" y="1011883"/>
                    <a:pt x="0" y="6518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487" tIns="226487" rIns="226487" bIns="226487"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总分</a:t>
              </a:r>
            </a:p>
          </p:txBody>
        </p:sp>
      </p:grpSp>
      <p:sp>
        <p:nvSpPr>
          <p:cNvPr id="29" name="任意多边形: 形状 5">
            <a:extLst>
              <a:ext uri="{FF2B5EF4-FFF2-40B4-BE49-F238E27FC236}">
                <a16:creationId xmlns:a16="http://schemas.microsoft.com/office/drawing/2014/main" id="{EA9847E0-857A-4768-9DFE-5F3DE3AE9933}"/>
              </a:ext>
            </a:extLst>
          </p:cNvPr>
          <p:cNvSpPr/>
          <p:nvPr/>
        </p:nvSpPr>
        <p:spPr>
          <a:xfrm>
            <a:off x="2844413" y="4215285"/>
            <a:ext cx="1303734" cy="1303734"/>
          </a:xfrm>
          <a:custGeom>
            <a:avLst/>
            <a:gdLst>
              <a:gd name="connsiteX0" fmla="*/ 0 w 1303734"/>
              <a:gd name="connsiteY0" fmla="*/ 651867 h 1303734"/>
              <a:gd name="connsiteX1" fmla="*/ 651867 w 1303734"/>
              <a:gd name="connsiteY1" fmla="*/ 0 h 1303734"/>
              <a:gd name="connsiteX2" fmla="*/ 1303734 w 1303734"/>
              <a:gd name="connsiteY2" fmla="*/ 651867 h 1303734"/>
              <a:gd name="connsiteX3" fmla="*/ 651867 w 1303734"/>
              <a:gd name="connsiteY3" fmla="*/ 1303734 h 1303734"/>
              <a:gd name="connsiteX4" fmla="*/ 0 w 1303734"/>
              <a:gd name="connsiteY4" fmla="*/ 651867 h 130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734" h="1303734">
                <a:moveTo>
                  <a:pt x="0" y="651867"/>
                </a:moveTo>
                <a:cubicBezTo>
                  <a:pt x="0" y="291851"/>
                  <a:pt x="291851" y="0"/>
                  <a:pt x="651867" y="0"/>
                </a:cubicBezTo>
                <a:cubicBezTo>
                  <a:pt x="1011883" y="0"/>
                  <a:pt x="1303734" y="291851"/>
                  <a:pt x="1303734" y="651867"/>
                </a:cubicBezTo>
                <a:cubicBezTo>
                  <a:pt x="1303734" y="1011883"/>
                  <a:pt x="1011883" y="1303734"/>
                  <a:pt x="651867" y="1303734"/>
                </a:cubicBezTo>
                <a:cubicBezTo>
                  <a:pt x="291851" y="1303734"/>
                  <a:pt x="0" y="1011883"/>
                  <a:pt x="0" y="6518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487" tIns="226487" rIns="226487" bIns="226487"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客观评分</a:t>
            </a:r>
          </a:p>
        </p:txBody>
      </p:sp>
      <p:sp>
        <p:nvSpPr>
          <p:cNvPr id="30" name="任意多边形: 形状 4">
            <a:extLst>
              <a:ext uri="{FF2B5EF4-FFF2-40B4-BE49-F238E27FC236}">
                <a16:creationId xmlns:a16="http://schemas.microsoft.com/office/drawing/2014/main" id="{8469E8E6-9814-4B80-86BD-70927EA3202E}"/>
              </a:ext>
            </a:extLst>
          </p:cNvPr>
          <p:cNvSpPr/>
          <p:nvPr/>
        </p:nvSpPr>
        <p:spPr>
          <a:xfrm>
            <a:off x="4148032" y="4489068"/>
            <a:ext cx="756165" cy="756165"/>
          </a:xfrm>
          <a:custGeom>
            <a:avLst/>
            <a:gdLst>
              <a:gd name="connsiteX0" fmla="*/ 100230 w 756165"/>
              <a:gd name="connsiteY0" fmla="*/ 289157 h 756165"/>
              <a:gd name="connsiteX1" fmla="*/ 289157 w 756165"/>
              <a:gd name="connsiteY1" fmla="*/ 289157 h 756165"/>
              <a:gd name="connsiteX2" fmla="*/ 289157 w 756165"/>
              <a:gd name="connsiteY2" fmla="*/ 100230 h 756165"/>
              <a:gd name="connsiteX3" fmla="*/ 467008 w 756165"/>
              <a:gd name="connsiteY3" fmla="*/ 100230 h 756165"/>
              <a:gd name="connsiteX4" fmla="*/ 467008 w 756165"/>
              <a:gd name="connsiteY4" fmla="*/ 289157 h 756165"/>
              <a:gd name="connsiteX5" fmla="*/ 655935 w 756165"/>
              <a:gd name="connsiteY5" fmla="*/ 289157 h 756165"/>
              <a:gd name="connsiteX6" fmla="*/ 655935 w 756165"/>
              <a:gd name="connsiteY6" fmla="*/ 467008 h 756165"/>
              <a:gd name="connsiteX7" fmla="*/ 467008 w 756165"/>
              <a:gd name="connsiteY7" fmla="*/ 467008 h 756165"/>
              <a:gd name="connsiteX8" fmla="*/ 467008 w 756165"/>
              <a:gd name="connsiteY8" fmla="*/ 655935 h 756165"/>
              <a:gd name="connsiteX9" fmla="*/ 289157 w 756165"/>
              <a:gd name="connsiteY9" fmla="*/ 655935 h 756165"/>
              <a:gd name="connsiteX10" fmla="*/ 289157 w 756165"/>
              <a:gd name="connsiteY10" fmla="*/ 467008 h 756165"/>
              <a:gd name="connsiteX11" fmla="*/ 100230 w 756165"/>
              <a:gd name="connsiteY11" fmla="*/ 467008 h 756165"/>
              <a:gd name="connsiteX12" fmla="*/ 100230 w 756165"/>
              <a:gd name="connsiteY12" fmla="*/ 289157 h 75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6165" h="756165">
                <a:moveTo>
                  <a:pt x="100230" y="289157"/>
                </a:moveTo>
                <a:lnTo>
                  <a:pt x="289157" y="289157"/>
                </a:lnTo>
                <a:lnTo>
                  <a:pt x="289157" y="100230"/>
                </a:lnTo>
                <a:lnTo>
                  <a:pt x="467008" y="100230"/>
                </a:lnTo>
                <a:lnTo>
                  <a:pt x="467008" y="289157"/>
                </a:lnTo>
                <a:lnTo>
                  <a:pt x="655935" y="289157"/>
                </a:lnTo>
                <a:lnTo>
                  <a:pt x="655935" y="467008"/>
                </a:lnTo>
                <a:lnTo>
                  <a:pt x="467008" y="467008"/>
                </a:lnTo>
                <a:lnTo>
                  <a:pt x="467008" y="655935"/>
                </a:lnTo>
                <a:lnTo>
                  <a:pt x="289157" y="655935"/>
                </a:lnTo>
                <a:lnTo>
                  <a:pt x="289157" y="467008"/>
                </a:lnTo>
                <a:lnTo>
                  <a:pt x="100230" y="467008"/>
                </a:lnTo>
                <a:lnTo>
                  <a:pt x="100230" y="28915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230" tIns="289157" rIns="100230" bIns="289157" numCol="1" spcCol="1270" anchor="ctr" anchorCtr="0">
            <a:noAutofit/>
          </a:bodyPr>
          <a:lstStyle/>
          <a:p>
            <a:pPr marL="0" lvl="0" indent="0" algn="ctr" defTabSz="577850">
              <a:lnSpc>
                <a:spcPct val="90000"/>
              </a:lnSpc>
              <a:spcBef>
                <a:spcPct val="0"/>
              </a:spcBef>
              <a:spcAft>
                <a:spcPct val="35000"/>
              </a:spcAft>
              <a:buNone/>
            </a:pPr>
            <a:endParaRPr lang="zh-CN" altLang="en-US" sz="1300" kern="1200"/>
          </a:p>
        </p:txBody>
      </p:sp>
      <p:sp>
        <p:nvSpPr>
          <p:cNvPr id="31" name="任意多边形: 形状 7">
            <a:extLst>
              <a:ext uri="{FF2B5EF4-FFF2-40B4-BE49-F238E27FC236}">
                <a16:creationId xmlns:a16="http://schemas.microsoft.com/office/drawing/2014/main" id="{1FA158D8-CDD4-4A83-B6A5-0BE29BC1E1C4}"/>
              </a:ext>
            </a:extLst>
          </p:cNvPr>
          <p:cNvSpPr/>
          <p:nvPr/>
        </p:nvSpPr>
        <p:spPr>
          <a:xfrm>
            <a:off x="5000210" y="4193850"/>
            <a:ext cx="1303734" cy="1303734"/>
          </a:xfrm>
          <a:custGeom>
            <a:avLst/>
            <a:gdLst>
              <a:gd name="connsiteX0" fmla="*/ 0 w 1303734"/>
              <a:gd name="connsiteY0" fmla="*/ 651867 h 1303734"/>
              <a:gd name="connsiteX1" fmla="*/ 651867 w 1303734"/>
              <a:gd name="connsiteY1" fmla="*/ 0 h 1303734"/>
              <a:gd name="connsiteX2" fmla="*/ 1303734 w 1303734"/>
              <a:gd name="connsiteY2" fmla="*/ 651867 h 1303734"/>
              <a:gd name="connsiteX3" fmla="*/ 651867 w 1303734"/>
              <a:gd name="connsiteY3" fmla="*/ 1303734 h 1303734"/>
              <a:gd name="connsiteX4" fmla="*/ 0 w 1303734"/>
              <a:gd name="connsiteY4" fmla="*/ 651867 h 130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734" h="1303734">
                <a:moveTo>
                  <a:pt x="0" y="651867"/>
                </a:moveTo>
                <a:cubicBezTo>
                  <a:pt x="0" y="291851"/>
                  <a:pt x="291851" y="0"/>
                  <a:pt x="651867" y="0"/>
                </a:cubicBezTo>
                <a:cubicBezTo>
                  <a:pt x="1011883" y="0"/>
                  <a:pt x="1303734" y="291851"/>
                  <a:pt x="1303734" y="651867"/>
                </a:cubicBezTo>
                <a:cubicBezTo>
                  <a:pt x="1303734" y="1011883"/>
                  <a:pt x="1011883" y="1303734"/>
                  <a:pt x="651867" y="1303734"/>
                </a:cubicBezTo>
                <a:cubicBezTo>
                  <a:pt x="291851" y="1303734"/>
                  <a:pt x="0" y="1011883"/>
                  <a:pt x="0" y="6518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487" tIns="226487" rIns="226487" bIns="226487"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主观评分</a:t>
            </a:r>
          </a:p>
        </p:txBody>
      </p:sp>
      <p:sp>
        <p:nvSpPr>
          <p:cNvPr id="32" name="任意多边形: 形状 8">
            <a:extLst>
              <a:ext uri="{FF2B5EF4-FFF2-40B4-BE49-F238E27FC236}">
                <a16:creationId xmlns:a16="http://schemas.microsoft.com/office/drawing/2014/main" id="{6C4D75EC-8586-442C-BAA5-0D4E74284D55}"/>
              </a:ext>
            </a:extLst>
          </p:cNvPr>
          <p:cNvSpPr/>
          <p:nvPr/>
        </p:nvSpPr>
        <p:spPr>
          <a:xfrm>
            <a:off x="6851513" y="4472905"/>
            <a:ext cx="756165" cy="745624"/>
          </a:xfrm>
          <a:custGeom>
            <a:avLst/>
            <a:gdLst>
              <a:gd name="connsiteX0" fmla="*/ 100230 w 756165"/>
              <a:gd name="connsiteY0" fmla="*/ 155770 h 756165"/>
              <a:gd name="connsiteX1" fmla="*/ 655935 w 756165"/>
              <a:gd name="connsiteY1" fmla="*/ 155770 h 756165"/>
              <a:gd name="connsiteX2" fmla="*/ 655935 w 756165"/>
              <a:gd name="connsiteY2" fmla="*/ 333620 h 756165"/>
              <a:gd name="connsiteX3" fmla="*/ 100230 w 756165"/>
              <a:gd name="connsiteY3" fmla="*/ 333620 h 756165"/>
              <a:gd name="connsiteX4" fmla="*/ 100230 w 756165"/>
              <a:gd name="connsiteY4" fmla="*/ 155770 h 756165"/>
              <a:gd name="connsiteX5" fmla="*/ 100230 w 756165"/>
              <a:gd name="connsiteY5" fmla="*/ 422545 h 756165"/>
              <a:gd name="connsiteX6" fmla="*/ 655935 w 756165"/>
              <a:gd name="connsiteY6" fmla="*/ 422545 h 756165"/>
              <a:gd name="connsiteX7" fmla="*/ 655935 w 756165"/>
              <a:gd name="connsiteY7" fmla="*/ 600395 h 756165"/>
              <a:gd name="connsiteX8" fmla="*/ 100230 w 756165"/>
              <a:gd name="connsiteY8" fmla="*/ 600395 h 756165"/>
              <a:gd name="connsiteX9" fmla="*/ 100230 w 756165"/>
              <a:gd name="connsiteY9" fmla="*/ 422545 h 75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165" h="756165">
                <a:moveTo>
                  <a:pt x="100230" y="155770"/>
                </a:moveTo>
                <a:lnTo>
                  <a:pt x="655935" y="155770"/>
                </a:lnTo>
                <a:lnTo>
                  <a:pt x="655935" y="333620"/>
                </a:lnTo>
                <a:lnTo>
                  <a:pt x="100230" y="333620"/>
                </a:lnTo>
                <a:lnTo>
                  <a:pt x="100230" y="155770"/>
                </a:lnTo>
                <a:close/>
                <a:moveTo>
                  <a:pt x="100230" y="422545"/>
                </a:moveTo>
                <a:lnTo>
                  <a:pt x="655935" y="422545"/>
                </a:lnTo>
                <a:lnTo>
                  <a:pt x="655935" y="600395"/>
                </a:lnTo>
                <a:lnTo>
                  <a:pt x="100230" y="600395"/>
                </a:lnTo>
                <a:lnTo>
                  <a:pt x="100230" y="4225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230" tIns="155770" rIns="100230" bIns="15577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p:txBody>
      </p:sp>
      <p:sp>
        <p:nvSpPr>
          <p:cNvPr id="33" name="任意多边形: 形状 9">
            <a:extLst>
              <a:ext uri="{FF2B5EF4-FFF2-40B4-BE49-F238E27FC236}">
                <a16:creationId xmlns:a16="http://schemas.microsoft.com/office/drawing/2014/main" id="{62B42B15-FEDE-4348-9EBC-E62F76E31EB6}"/>
              </a:ext>
            </a:extLst>
          </p:cNvPr>
          <p:cNvSpPr/>
          <p:nvPr/>
        </p:nvSpPr>
        <p:spPr>
          <a:xfrm>
            <a:off x="7713541" y="4193850"/>
            <a:ext cx="1303734" cy="1303734"/>
          </a:xfrm>
          <a:custGeom>
            <a:avLst/>
            <a:gdLst>
              <a:gd name="connsiteX0" fmla="*/ 0 w 1303734"/>
              <a:gd name="connsiteY0" fmla="*/ 651867 h 1303734"/>
              <a:gd name="connsiteX1" fmla="*/ 651867 w 1303734"/>
              <a:gd name="connsiteY1" fmla="*/ 0 h 1303734"/>
              <a:gd name="connsiteX2" fmla="*/ 1303734 w 1303734"/>
              <a:gd name="connsiteY2" fmla="*/ 651867 h 1303734"/>
              <a:gd name="connsiteX3" fmla="*/ 651867 w 1303734"/>
              <a:gd name="connsiteY3" fmla="*/ 1303734 h 1303734"/>
              <a:gd name="connsiteX4" fmla="*/ 0 w 1303734"/>
              <a:gd name="connsiteY4" fmla="*/ 651867 h 130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734" h="1303734">
                <a:moveTo>
                  <a:pt x="0" y="651867"/>
                </a:moveTo>
                <a:cubicBezTo>
                  <a:pt x="0" y="291851"/>
                  <a:pt x="291851" y="0"/>
                  <a:pt x="651867" y="0"/>
                </a:cubicBezTo>
                <a:cubicBezTo>
                  <a:pt x="1011883" y="0"/>
                  <a:pt x="1303734" y="291851"/>
                  <a:pt x="1303734" y="651867"/>
                </a:cubicBezTo>
                <a:cubicBezTo>
                  <a:pt x="1303734" y="1011883"/>
                  <a:pt x="1011883" y="1303734"/>
                  <a:pt x="651867" y="1303734"/>
                </a:cubicBezTo>
                <a:cubicBezTo>
                  <a:pt x="291851" y="1303734"/>
                  <a:pt x="0" y="1011883"/>
                  <a:pt x="0" y="6518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487" tIns="226487" rIns="226487" bIns="226487"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总分</a:t>
            </a:r>
          </a:p>
        </p:txBody>
      </p:sp>
      <p:sp>
        <p:nvSpPr>
          <p:cNvPr id="16" name="文本框 15">
            <a:extLst>
              <a:ext uri="{FF2B5EF4-FFF2-40B4-BE49-F238E27FC236}">
                <a16:creationId xmlns:a16="http://schemas.microsoft.com/office/drawing/2014/main" id="{1B9446D1-E661-4884-ABC3-9B331DC97811}"/>
              </a:ext>
            </a:extLst>
          </p:cNvPr>
          <p:cNvSpPr txBox="1"/>
          <p:nvPr/>
        </p:nvSpPr>
        <p:spPr>
          <a:xfrm>
            <a:off x="294014" y="532632"/>
            <a:ext cx="9220366" cy="769441"/>
          </a:xfrm>
          <a:prstGeom prst="rect">
            <a:avLst/>
          </a:prstGeom>
          <a:noFill/>
        </p:spPr>
        <p:txBody>
          <a:bodyPr wrap="square" rtlCol="0">
            <a:spAutoFit/>
          </a:bodyPr>
          <a:lstStyle/>
          <a:p>
            <a:r>
              <a:rPr lang="zh-CN" altLang="en-US" sz="4400" dirty="0">
                <a:solidFill>
                  <a:schemeClr val="accent1">
                    <a:lumMod val="75000"/>
                  </a:schemeClr>
                </a:solidFill>
                <a:latin typeface="华文新魏" panose="02010800040101010101" pitchFamily="2" charset="-122"/>
                <a:ea typeface="华文新魏" panose="02010800040101010101" pitchFamily="2" charset="-122"/>
              </a:rPr>
              <a:t>招投标中的评分构成</a:t>
            </a:r>
          </a:p>
        </p:txBody>
      </p:sp>
    </p:spTree>
    <p:extLst>
      <p:ext uri="{BB962C8B-B14F-4D97-AF65-F5344CB8AC3E}">
        <p14:creationId xmlns:p14="http://schemas.microsoft.com/office/powerpoint/2010/main" val="138327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9AD580C-C845-4390-AF0A-0D613586013B}"/>
              </a:ext>
            </a:extLst>
          </p:cNvPr>
          <p:cNvSpPr/>
          <p:nvPr/>
        </p:nvSpPr>
        <p:spPr>
          <a:xfrm>
            <a:off x="955381" y="1461703"/>
            <a:ext cx="10504170" cy="2308324"/>
          </a:xfrm>
          <a:prstGeom prst="rect">
            <a:avLst/>
          </a:prstGeom>
          <a:noFill/>
          <a:ln>
            <a:solidFill>
              <a:schemeClr val="accent1"/>
            </a:solidFill>
          </a:ln>
        </p:spPr>
        <p:txBody>
          <a:bodyPr wrap="square">
            <a:spAutoFit/>
          </a:bodyPr>
          <a:lstStyle/>
          <a:p>
            <a:r>
              <a:rPr lang="zh-CN" altLang="en-US" sz="2400" dirty="0">
                <a:latin typeface="华文新魏" panose="02010800040101010101" pitchFamily="2" charset="-122"/>
                <a:ea typeface="华文新魏" panose="02010800040101010101" pitchFamily="2" charset="-122"/>
              </a:rPr>
              <a:t>第五十七条 招标人和中标人应当依照招标投标法和本条例的规定签订书面合同，合同的</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标的、价款、质量、履行期限</a:t>
            </a:r>
            <a:r>
              <a:rPr lang="zh-CN" altLang="en-US" sz="2400" dirty="0">
                <a:latin typeface="华文新魏" panose="02010800040101010101" pitchFamily="2" charset="-122"/>
                <a:ea typeface="华文新魏" panose="02010800040101010101" pitchFamily="2" charset="-122"/>
              </a:rPr>
              <a:t>等主要条款应当与招标文件和中标人的投标文件的内容一致。招标人和中标人不得再行订立背离合同实质性内容的其他协议。</a:t>
            </a:r>
          </a:p>
          <a:p>
            <a:r>
              <a:rPr lang="zh-CN" altLang="en-US" sz="2400" dirty="0">
                <a:latin typeface="华文新魏" panose="02010800040101010101" pitchFamily="2" charset="-122"/>
                <a:ea typeface="华文新魏" panose="02010800040101010101" pitchFamily="2" charset="-122"/>
              </a:rPr>
              <a:t>招标人最迟应当在书面合同签订后</a:t>
            </a:r>
            <a:r>
              <a:rPr lang="en-US" altLang="zh-CN" sz="2400" dirty="0">
                <a:latin typeface="华文新魏" panose="02010800040101010101" pitchFamily="2" charset="-122"/>
                <a:ea typeface="华文新魏" panose="02010800040101010101" pitchFamily="2" charset="-122"/>
              </a:rPr>
              <a:t>5</a:t>
            </a:r>
            <a:r>
              <a:rPr lang="zh-CN" altLang="en-US" sz="2400" dirty="0">
                <a:latin typeface="华文新魏" panose="02010800040101010101" pitchFamily="2" charset="-122"/>
                <a:ea typeface="华文新魏" panose="02010800040101010101" pitchFamily="2" charset="-122"/>
              </a:rPr>
              <a:t>日内向中标人和未中标的投标人退还投标保证金及银行</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同期存款利息。</a:t>
            </a:r>
          </a:p>
        </p:txBody>
      </p:sp>
      <p:sp>
        <p:nvSpPr>
          <p:cNvPr id="3" name="文本框 2">
            <a:extLst>
              <a:ext uri="{FF2B5EF4-FFF2-40B4-BE49-F238E27FC236}">
                <a16:creationId xmlns:a16="http://schemas.microsoft.com/office/drawing/2014/main" id="{5CA686EE-4E0D-4470-AB13-182589A9CFCE}"/>
              </a:ext>
            </a:extLst>
          </p:cNvPr>
          <p:cNvSpPr txBox="1"/>
          <p:nvPr/>
        </p:nvSpPr>
        <p:spPr>
          <a:xfrm>
            <a:off x="8089710" y="4246331"/>
            <a:ext cx="3726180"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
        <p:nvSpPr>
          <p:cNvPr id="4" name="Rectangle 1436">
            <a:extLst>
              <a:ext uri="{FF2B5EF4-FFF2-40B4-BE49-F238E27FC236}">
                <a16:creationId xmlns:a16="http://schemas.microsoft.com/office/drawing/2014/main" id="{77E2320E-726C-4013-9729-52022B39CEFE}"/>
              </a:ext>
            </a:extLst>
          </p:cNvPr>
          <p:cNvSpPr>
            <a:spLocks noChangeArrowheads="1"/>
          </p:cNvSpPr>
          <p:nvPr/>
        </p:nvSpPr>
        <p:spPr bwMode="auto">
          <a:xfrm>
            <a:off x="1114605" y="4707996"/>
            <a:ext cx="9871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注意：</a:t>
            </a:r>
            <a:endParaRPr lang="en-US" sz="2800" b="1" dirty="0">
              <a:latin typeface="华文新魏" panose="02010800040101010101" pitchFamily="2" charset="-122"/>
              <a:ea typeface="华文新魏" panose="02010800040101010101" pitchFamily="2" charset="-122"/>
              <a:cs typeface="Arial" pitchFamily="34" charset="0"/>
            </a:endParaRPr>
          </a:p>
        </p:txBody>
      </p:sp>
      <p:sp>
        <p:nvSpPr>
          <p:cNvPr id="5" name="Rectangle 1436">
            <a:extLst>
              <a:ext uri="{FF2B5EF4-FFF2-40B4-BE49-F238E27FC236}">
                <a16:creationId xmlns:a16="http://schemas.microsoft.com/office/drawing/2014/main" id="{EB90ACB9-E96A-4B65-8BDB-CFA73C3E7323}"/>
              </a:ext>
            </a:extLst>
          </p:cNvPr>
          <p:cNvSpPr>
            <a:spLocks noChangeArrowheads="1"/>
          </p:cNvSpPr>
          <p:nvPr/>
        </p:nvSpPr>
        <p:spPr bwMode="auto">
          <a:xfrm>
            <a:off x="2424752" y="4707996"/>
            <a:ext cx="66601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latin typeface="华文新魏" panose="02010800040101010101" pitchFamily="2" charset="-122"/>
                <a:ea typeface="华文新魏" panose="02010800040101010101" pitchFamily="2" charset="-122"/>
                <a:cs typeface="Arial" pitchFamily="34" charset="0"/>
              </a:rPr>
              <a:t>合同谈判中的砍价行为不被“认可”</a:t>
            </a:r>
            <a:endParaRPr lang="en-US" sz="2800" b="1" dirty="0">
              <a:latin typeface="华文新魏" panose="02010800040101010101" pitchFamily="2" charset="-122"/>
              <a:ea typeface="华文新魏" panose="02010800040101010101" pitchFamily="2" charset="-122"/>
              <a:cs typeface="Arial" pitchFamily="34" charset="0"/>
            </a:endParaRPr>
          </a:p>
        </p:txBody>
      </p:sp>
      <p:sp>
        <p:nvSpPr>
          <p:cNvPr id="6" name="Rectangle 1436">
            <a:extLst>
              <a:ext uri="{FF2B5EF4-FFF2-40B4-BE49-F238E27FC236}">
                <a16:creationId xmlns:a16="http://schemas.microsoft.com/office/drawing/2014/main" id="{0B804250-6282-42A5-9C89-ABA4952553B2}"/>
              </a:ext>
            </a:extLst>
          </p:cNvPr>
          <p:cNvSpPr>
            <a:spLocks noChangeArrowheads="1"/>
          </p:cNvSpPr>
          <p:nvPr/>
        </p:nvSpPr>
        <p:spPr bwMode="auto">
          <a:xfrm>
            <a:off x="2424752" y="5396297"/>
            <a:ext cx="88418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latin typeface="华文新魏" panose="02010800040101010101" pitchFamily="2" charset="-122"/>
                <a:ea typeface="华文新魏" panose="02010800040101010101" pitchFamily="2" charset="-122"/>
                <a:cs typeface="Arial" pitchFamily="34" charset="0"/>
              </a:rPr>
              <a:t>同期存款利息全国违法</a:t>
            </a:r>
            <a:endParaRPr lang="en-US" sz="2800" b="1" dirty="0">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356675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C899842-EDE6-4C2C-BAA3-3F6D45255C01}"/>
              </a:ext>
            </a:extLst>
          </p:cNvPr>
          <p:cNvSpPr/>
          <p:nvPr/>
        </p:nvSpPr>
        <p:spPr>
          <a:xfrm>
            <a:off x="765612" y="841219"/>
            <a:ext cx="10504170" cy="2255554"/>
          </a:xfrm>
          <a:prstGeom prst="rect">
            <a:avLst/>
          </a:prstGeom>
          <a:noFill/>
          <a:ln>
            <a:solidFill>
              <a:schemeClr val="accent1"/>
            </a:solidFill>
          </a:ln>
        </p:spPr>
        <p:txBody>
          <a:bodyPr wrap="square">
            <a:spAutoFit/>
          </a:bodyPr>
          <a:lstStyle/>
          <a:p>
            <a:pPr>
              <a:lnSpc>
                <a:spcPct val="150000"/>
              </a:lnSpc>
            </a:pPr>
            <a:r>
              <a:rPr lang="zh-CN" altLang="en-US" sz="2400" b="1" dirty="0">
                <a:solidFill>
                  <a:srgbClr val="333333"/>
                </a:solidFill>
                <a:latin typeface="华文新魏" panose="02010800040101010101" pitchFamily="2" charset="-122"/>
                <a:ea typeface="华文新魏" panose="02010800040101010101" pitchFamily="2" charset="-122"/>
              </a:rPr>
              <a:t>第四十六条  </a:t>
            </a:r>
            <a:r>
              <a:rPr lang="zh-CN" altLang="en-US" sz="2400" dirty="0">
                <a:solidFill>
                  <a:srgbClr val="333333"/>
                </a:solidFill>
                <a:latin typeface="华文新魏" panose="02010800040101010101" pitchFamily="2" charset="-122"/>
                <a:ea typeface="华文新魏" panose="02010800040101010101" pitchFamily="2" charset="-122"/>
              </a:rPr>
              <a:t>招标人和中标人应当自中标通知书发出之日起</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三十日内</a:t>
            </a:r>
            <a:r>
              <a:rPr lang="zh-CN" altLang="en-US" sz="2400" dirty="0">
                <a:solidFill>
                  <a:srgbClr val="333333"/>
                </a:solidFill>
                <a:latin typeface="华文新魏" panose="02010800040101010101" pitchFamily="2" charset="-122"/>
                <a:ea typeface="华文新魏" panose="02010800040101010101" pitchFamily="2" charset="-122"/>
              </a:rPr>
              <a:t>，按照招标文件和中标人的投标文件订立书面合同。招标人和中标人不得再行订立背离合同实质性内容的其他协议。</a:t>
            </a:r>
          </a:p>
          <a:p>
            <a:pPr>
              <a:lnSpc>
                <a:spcPct val="150000"/>
              </a:lnSpc>
            </a:pPr>
            <a:endParaRPr lang="zh-CN" altLang="en-US" sz="2400" b="0" i="0" u="none" strike="noStrike" dirty="0">
              <a:solidFill>
                <a:srgbClr val="333333"/>
              </a:solidFill>
              <a:effectLst/>
              <a:latin typeface="华文新魏" panose="02010800040101010101" pitchFamily="2" charset="-122"/>
              <a:ea typeface="华文新魏" panose="02010800040101010101" pitchFamily="2" charset="-122"/>
            </a:endParaRPr>
          </a:p>
        </p:txBody>
      </p:sp>
      <p:sp>
        <p:nvSpPr>
          <p:cNvPr id="4" name="文本框 3">
            <a:extLst>
              <a:ext uri="{FF2B5EF4-FFF2-40B4-BE49-F238E27FC236}">
                <a16:creationId xmlns:a16="http://schemas.microsoft.com/office/drawing/2014/main" id="{3A796705-274B-4E23-B1BA-2E85C5E2CFC5}"/>
              </a:ext>
            </a:extLst>
          </p:cNvPr>
          <p:cNvSpPr txBox="1"/>
          <p:nvPr/>
        </p:nvSpPr>
        <p:spPr>
          <a:xfrm>
            <a:off x="9003951" y="3299562"/>
            <a:ext cx="2265831"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
        <p:nvSpPr>
          <p:cNvPr id="8" name="Rectangle 1436">
            <a:extLst>
              <a:ext uri="{FF2B5EF4-FFF2-40B4-BE49-F238E27FC236}">
                <a16:creationId xmlns:a16="http://schemas.microsoft.com/office/drawing/2014/main" id="{7D114990-637C-4FE6-A3ED-133C2576741A}"/>
              </a:ext>
            </a:extLst>
          </p:cNvPr>
          <p:cNvSpPr>
            <a:spLocks noChangeArrowheads="1"/>
          </p:cNvSpPr>
          <p:nvPr/>
        </p:nvSpPr>
        <p:spPr bwMode="auto">
          <a:xfrm>
            <a:off x="1217097" y="4171950"/>
            <a:ext cx="9601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zh-CN" altLang="en-US" sz="2800" b="1" dirty="0">
                <a:solidFill>
                  <a:srgbClr val="C00000"/>
                </a:solidFill>
                <a:latin typeface="华文新魏" panose="02010800040101010101" pitchFamily="2" charset="-122"/>
                <a:ea typeface="华文新魏" panose="02010800040101010101" pitchFamily="2" charset="-122"/>
                <a:cs typeface="Arial" pitchFamily="34" charset="0"/>
              </a:rPr>
              <a:t>注：</a:t>
            </a:r>
            <a:r>
              <a:rPr lang="zh-CN" altLang="en-US" sz="2800" dirty="0">
                <a:solidFill>
                  <a:srgbClr val="C00000"/>
                </a:solidFill>
                <a:latin typeface="华文新魏" panose="02010800040101010101" pitchFamily="2" charset="-122"/>
                <a:ea typeface="华文新魏" panose="02010800040101010101" pitchFamily="2" charset="-122"/>
                <a:cs typeface="Arial" pitchFamily="34" charset="0"/>
              </a:rPr>
              <a:t>三十日在以往对央企的巡视和审计工作中被多次提及，虽然这算不上严重违规行为，但通常和会被认为采购行为不规范</a:t>
            </a:r>
            <a:r>
              <a:rPr lang="zh-CN" altLang="en-US" sz="2800" dirty="0">
                <a:latin typeface="华文新魏" panose="02010800040101010101" pitchFamily="2" charset="-122"/>
                <a:ea typeface="华文新魏" panose="02010800040101010101" pitchFamily="2" charset="-122"/>
                <a:cs typeface="Arial" pitchFamily="34" charset="0"/>
              </a:rPr>
              <a:t>。</a:t>
            </a:r>
            <a:endParaRPr lang="en-US" altLang="zh-CN" sz="2800" dirty="0">
              <a:latin typeface="华文新魏" panose="02010800040101010101" pitchFamily="2" charset="-122"/>
              <a:ea typeface="华文新魏" panose="02010800040101010101" pitchFamily="2" charset="-122"/>
              <a:cs typeface="Arial" pitchFamily="34" charset="0"/>
            </a:endParaRPr>
          </a:p>
        </p:txBody>
      </p:sp>
    </p:spTree>
    <p:extLst>
      <p:ext uri="{BB962C8B-B14F-4D97-AF65-F5344CB8AC3E}">
        <p14:creationId xmlns:p14="http://schemas.microsoft.com/office/powerpoint/2010/main" val="31097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9AD580C-C845-4390-AF0A-0D613586013B}"/>
              </a:ext>
            </a:extLst>
          </p:cNvPr>
          <p:cNvSpPr/>
          <p:nvPr/>
        </p:nvSpPr>
        <p:spPr>
          <a:xfrm>
            <a:off x="1009972" y="1337843"/>
            <a:ext cx="10504170" cy="2677656"/>
          </a:xfrm>
          <a:prstGeom prst="rect">
            <a:avLst/>
          </a:prstGeom>
          <a:noFill/>
          <a:ln>
            <a:solidFill>
              <a:schemeClr val="accent1"/>
            </a:solidFill>
          </a:ln>
        </p:spPr>
        <p:txBody>
          <a:bodyPr wrap="square">
            <a:spAutoFit/>
          </a:bodyPr>
          <a:lstStyle/>
          <a:p>
            <a:r>
              <a:rPr lang="zh-CN" altLang="en-US" sz="2400" dirty="0">
                <a:latin typeface="华文新魏" panose="02010800040101010101" pitchFamily="2" charset="-122"/>
                <a:ea typeface="华文新魏" panose="02010800040101010101" pitchFamily="2" charset="-122"/>
              </a:rPr>
              <a:t>第五十九条 中标人应当按照合同约定履行义务，完成中标项目。中标人不得向他人转让中标项目，也不得将中标项目肢解后分别向他人转让。</a:t>
            </a:r>
          </a:p>
          <a:p>
            <a:r>
              <a:rPr lang="zh-CN" altLang="en-US" sz="2400" dirty="0">
                <a:latin typeface="华文新魏" panose="02010800040101010101" pitchFamily="2" charset="-122"/>
                <a:ea typeface="华文新魏" panose="02010800040101010101" pitchFamily="2" charset="-122"/>
              </a:rPr>
              <a:t>中标人按照合同约定或者经招标人同意，可以将</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中标项目的部分非主体、非关键性工作分包给他人完成。接受分包的人应当具备相应的资格条件，并不得再次分包。</a:t>
            </a:r>
          </a:p>
          <a:p>
            <a:r>
              <a:rPr lang="zh-CN" altLang="en-US" sz="2400" dirty="0">
                <a:latin typeface="华文新魏" panose="02010800040101010101" pitchFamily="2" charset="-122"/>
                <a:ea typeface="华文新魏" panose="02010800040101010101" pitchFamily="2" charset="-122"/>
              </a:rPr>
              <a:t>中标人应当就分包项目向招标人负责，接受分包的人就分包项目承担连带责任。</a:t>
            </a:r>
          </a:p>
        </p:txBody>
      </p:sp>
      <p:sp>
        <p:nvSpPr>
          <p:cNvPr id="3" name="文本框 2">
            <a:extLst>
              <a:ext uri="{FF2B5EF4-FFF2-40B4-BE49-F238E27FC236}">
                <a16:creationId xmlns:a16="http://schemas.microsoft.com/office/drawing/2014/main" id="{5CA686EE-4E0D-4470-AB13-182589A9CFCE}"/>
              </a:ext>
            </a:extLst>
          </p:cNvPr>
          <p:cNvSpPr txBox="1"/>
          <p:nvPr/>
        </p:nvSpPr>
        <p:spPr>
          <a:xfrm>
            <a:off x="8089710" y="4246331"/>
            <a:ext cx="3726180"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1055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信纸">
            <a:extLst>
              <a:ext uri="{FF2B5EF4-FFF2-40B4-BE49-F238E27FC236}">
                <a16:creationId xmlns:a16="http://schemas.microsoft.com/office/drawing/2014/main" id="{9FC44C5A-3A36-4834-8BA0-E2B4D8B4B7A9}"/>
              </a:ext>
            </a:extLst>
          </p:cNvPr>
          <p:cNvSpPr>
            <a:spLocks noChangeArrowheads="1"/>
          </p:cNvSpPr>
          <p:nvPr/>
        </p:nvSpPr>
        <p:spPr bwMode="auto">
          <a:xfrm>
            <a:off x="447651" y="1251601"/>
            <a:ext cx="11336310" cy="946422"/>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b="1" kern="0" dirty="0">
                <a:solidFill>
                  <a:schemeClr val="accent1"/>
                </a:solidFill>
                <a:latin typeface="华文新魏" panose="02010800040101010101" pitchFamily="2" charset="-122"/>
                <a:ea typeface="华文新魏" panose="02010800040101010101" pitchFamily="2" charset="-122"/>
                <a:cs typeface="+mn-ea"/>
                <a:sym typeface="+mn-lt"/>
              </a:rPr>
              <a:t>招标法律法规与实务操作</a:t>
            </a:r>
            <a:endParaRPr kumimoji="0" lang="zh-CN" altLang="en-US" sz="3600" b="1" i="0" u="none" strike="noStrike" kern="0" cap="none" spc="0" normalizeH="0" baseline="0" noProof="0" dirty="0">
              <a:ln>
                <a:noFill/>
              </a:ln>
              <a:solidFill>
                <a:schemeClr val="accent1"/>
              </a:solidFill>
              <a:effectLst/>
              <a:uLnTx/>
              <a:uFillTx/>
              <a:latin typeface="华文新魏" panose="02010800040101010101" pitchFamily="2" charset="-122"/>
              <a:ea typeface="华文新魏" panose="02010800040101010101" pitchFamily="2" charset="-122"/>
              <a:cs typeface="+mn-ea"/>
              <a:sym typeface="+mn-lt"/>
            </a:endParaRPr>
          </a:p>
        </p:txBody>
      </p:sp>
      <p:sp>
        <p:nvSpPr>
          <p:cNvPr id="6" name="Rectangle 5" descr="信纸">
            <a:extLst>
              <a:ext uri="{FF2B5EF4-FFF2-40B4-BE49-F238E27FC236}">
                <a16:creationId xmlns:a16="http://schemas.microsoft.com/office/drawing/2014/main" id="{1106B8D7-79CD-41DE-93EF-C17BCDBFE381}"/>
              </a:ext>
            </a:extLst>
          </p:cNvPr>
          <p:cNvSpPr>
            <a:spLocks noChangeArrowheads="1"/>
          </p:cNvSpPr>
          <p:nvPr/>
        </p:nvSpPr>
        <p:spPr bwMode="auto">
          <a:xfrm>
            <a:off x="2721358" y="3750519"/>
            <a:ext cx="891830"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国有</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企业</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采购</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操作</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规范</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7" name="Rectangle 5" descr="信纸">
            <a:extLst>
              <a:ext uri="{FF2B5EF4-FFF2-40B4-BE49-F238E27FC236}">
                <a16:creationId xmlns:a16="http://schemas.microsoft.com/office/drawing/2014/main" id="{72CF23BE-F436-495D-A325-6748FAEB7924}"/>
              </a:ext>
            </a:extLst>
          </p:cNvPr>
          <p:cNvSpPr>
            <a:spLocks noChangeArrowheads="1"/>
          </p:cNvSpPr>
          <p:nvPr/>
        </p:nvSpPr>
        <p:spPr bwMode="auto">
          <a:xfrm>
            <a:off x="1638900" y="3739144"/>
            <a:ext cx="923571"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r>
              <a:rPr lang="en-US" altLang="zh-CN" sz="2400" kern="0" dirty="0">
                <a:solidFill>
                  <a:prstClr val="black"/>
                </a:solidFill>
                <a:latin typeface="华文新魏" panose="02010800040101010101" pitchFamily="2" charset="-122"/>
                <a:ea typeface="华文新魏" panose="02010800040101010101" pitchFamily="2" charset="-122"/>
                <a:cs typeface="+mn-ea"/>
                <a:sym typeface="+mn-lt"/>
              </a:rPr>
              <a:t>862</a:t>
            </a: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a:t>
            </a:r>
            <a:endParaRPr lang="en-US" altLang="zh-CN" sz="2400" kern="0" dirty="0">
              <a:solidFill>
                <a:prstClr val="black"/>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号文</a:t>
            </a:r>
          </a:p>
        </p:txBody>
      </p:sp>
      <p:sp>
        <p:nvSpPr>
          <p:cNvPr id="17" name="Rectangle 5" descr="信纸">
            <a:extLst>
              <a:ext uri="{FF2B5EF4-FFF2-40B4-BE49-F238E27FC236}">
                <a16:creationId xmlns:a16="http://schemas.microsoft.com/office/drawing/2014/main" id="{6BA90A07-DCCE-484E-81EF-7C7164C186C1}"/>
              </a:ext>
            </a:extLst>
          </p:cNvPr>
          <p:cNvSpPr>
            <a:spLocks noChangeArrowheads="1"/>
          </p:cNvSpPr>
          <p:nvPr/>
        </p:nvSpPr>
        <p:spPr bwMode="auto">
          <a:xfrm>
            <a:off x="447650" y="2419244"/>
            <a:ext cx="3392830" cy="1071319"/>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招标领域最新动态</a:t>
            </a:r>
          </a:p>
        </p:txBody>
      </p:sp>
      <p:sp>
        <p:nvSpPr>
          <p:cNvPr id="28" name="Rectangle 5" descr="信纸">
            <a:extLst>
              <a:ext uri="{FF2B5EF4-FFF2-40B4-BE49-F238E27FC236}">
                <a16:creationId xmlns:a16="http://schemas.microsoft.com/office/drawing/2014/main" id="{A3FE1B55-02CF-4BAF-B186-EAF56813B782}"/>
              </a:ext>
            </a:extLst>
          </p:cNvPr>
          <p:cNvSpPr>
            <a:spLocks noChangeArrowheads="1"/>
          </p:cNvSpPr>
          <p:nvPr/>
        </p:nvSpPr>
        <p:spPr bwMode="auto">
          <a:xfrm>
            <a:off x="4159045" y="2415084"/>
            <a:ext cx="7624915" cy="107131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招标采购实务操作</a:t>
            </a:r>
          </a:p>
        </p:txBody>
      </p:sp>
      <p:sp>
        <p:nvSpPr>
          <p:cNvPr id="32" name="Rectangle 5" descr="信纸">
            <a:extLst>
              <a:ext uri="{FF2B5EF4-FFF2-40B4-BE49-F238E27FC236}">
                <a16:creationId xmlns:a16="http://schemas.microsoft.com/office/drawing/2014/main" id="{205D1222-D9D8-447D-AA89-D3A5AEB0A115}"/>
              </a:ext>
            </a:extLst>
          </p:cNvPr>
          <p:cNvSpPr>
            <a:spLocks noChangeArrowheads="1"/>
          </p:cNvSpPr>
          <p:nvPr/>
        </p:nvSpPr>
        <p:spPr bwMode="auto">
          <a:xfrm>
            <a:off x="447650" y="3732254"/>
            <a:ext cx="1026246" cy="1903308"/>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前言</a:t>
            </a:r>
          </a:p>
        </p:txBody>
      </p:sp>
      <p:sp>
        <p:nvSpPr>
          <p:cNvPr id="25" name="Rectangle 5" descr="信纸">
            <a:extLst>
              <a:ext uri="{FF2B5EF4-FFF2-40B4-BE49-F238E27FC236}">
                <a16:creationId xmlns:a16="http://schemas.microsoft.com/office/drawing/2014/main" id="{4F59A28A-D642-49AB-856C-EC9CB2582FB6}"/>
              </a:ext>
            </a:extLst>
          </p:cNvPr>
          <p:cNvSpPr>
            <a:spLocks noChangeArrowheads="1"/>
          </p:cNvSpPr>
          <p:nvPr/>
        </p:nvSpPr>
        <p:spPr bwMode="auto">
          <a:xfrm>
            <a:off x="9508159" y="3751431"/>
            <a:ext cx="943460" cy="1962547"/>
          </a:xfrm>
          <a:prstGeom prst="roundRect">
            <a:avLst/>
          </a:prstGeom>
          <a:solidFill>
            <a:schemeClr val="accent1">
              <a:lumMod val="75000"/>
            </a:schemeClr>
          </a:solid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异议</a:t>
            </a:r>
            <a:endParaRPr kumimoji="0" lang="en-US" altLang="zh-CN" sz="2400" b="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schemeClr val="bg1"/>
                </a:solidFill>
                <a:latin typeface="华文新魏" panose="02010800040101010101" pitchFamily="2" charset="-122"/>
                <a:ea typeface="华文新魏" panose="02010800040101010101" pitchFamily="2" charset="-122"/>
                <a:cs typeface="+mn-ea"/>
                <a:sym typeface="+mn-lt"/>
              </a:rPr>
              <a:t>与</a:t>
            </a:r>
            <a:endParaRPr lang="en-US" altLang="zh-CN" sz="2400" kern="0" dirty="0">
              <a:solidFill>
                <a:schemeClr val="bg1"/>
              </a:solidFill>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ea"/>
                <a:sym typeface="+mn-lt"/>
              </a:rPr>
              <a:t>处理</a:t>
            </a:r>
          </a:p>
        </p:txBody>
      </p:sp>
      <p:sp>
        <p:nvSpPr>
          <p:cNvPr id="26" name="Rectangle 5" descr="信纸">
            <a:extLst>
              <a:ext uri="{FF2B5EF4-FFF2-40B4-BE49-F238E27FC236}">
                <a16:creationId xmlns:a16="http://schemas.microsoft.com/office/drawing/2014/main" id="{4F6EE594-52AF-4931-8A3F-170315750404}"/>
              </a:ext>
            </a:extLst>
          </p:cNvPr>
          <p:cNvSpPr>
            <a:spLocks noChangeArrowheads="1"/>
          </p:cNvSpPr>
          <p:nvPr/>
        </p:nvSpPr>
        <p:spPr bwMode="auto">
          <a:xfrm>
            <a:off x="10840500" y="3761155"/>
            <a:ext cx="943460" cy="1952823"/>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rPr>
              <a:t>法律</a:t>
            </a:r>
            <a:endParaRPr kumimoji="0" lang="en-US" altLang="zh-CN"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solidFill>
                  <a:prstClr val="black"/>
                </a:solidFill>
                <a:latin typeface="华文新魏" panose="02010800040101010101" pitchFamily="2" charset="-122"/>
                <a:ea typeface="华文新魏" panose="02010800040101010101" pitchFamily="2" charset="-122"/>
                <a:cs typeface="+mn-ea"/>
                <a:sym typeface="+mn-lt"/>
              </a:rPr>
              <a:t>责任</a:t>
            </a:r>
            <a:endParaRPr kumimoji="0" lang="zh-CN" altLang="en-US" sz="2400" b="0" i="0" u="none" strike="noStrike" kern="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ea"/>
              <a:sym typeface="+mn-lt"/>
            </a:endParaRPr>
          </a:p>
        </p:txBody>
      </p:sp>
      <p:sp>
        <p:nvSpPr>
          <p:cNvPr id="20" name="Rectangle 5" descr="信纸">
            <a:extLst>
              <a:ext uri="{FF2B5EF4-FFF2-40B4-BE49-F238E27FC236}">
                <a16:creationId xmlns:a16="http://schemas.microsoft.com/office/drawing/2014/main" id="{5CD36950-E40F-4C68-B39C-1EA4CA8EE801}"/>
              </a:ext>
            </a:extLst>
          </p:cNvPr>
          <p:cNvSpPr>
            <a:spLocks noChangeArrowheads="1"/>
          </p:cNvSpPr>
          <p:nvPr/>
        </p:nvSpPr>
        <p:spPr bwMode="auto">
          <a:xfrm>
            <a:off x="5542516" y="3774419"/>
            <a:ext cx="891831" cy="194443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招标</a:t>
            </a:r>
          </a:p>
        </p:txBody>
      </p:sp>
      <p:sp>
        <p:nvSpPr>
          <p:cNvPr id="22" name="Rectangle 5" descr="信纸">
            <a:extLst>
              <a:ext uri="{FF2B5EF4-FFF2-40B4-BE49-F238E27FC236}">
                <a16:creationId xmlns:a16="http://schemas.microsoft.com/office/drawing/2014/main" id="{EB976EFD-85B0-41F7-ACB7-23B94B8D8226}"/>
              </a:ext>
            </a:extLst>
          </p:cNvPr>
          <p:cNvSpPr>
            <a:spLocks noChangeArrowheads="1"/>
          </p:cNvSpPr>
          <p:nvPr/>
        </p:nvSpPr>
        <p:spPr bwMode="auto">
          <a:xfrm>
            <a:off x="4210016" y="3743200"/>
            <a:ext cx="891831" cy="1939836"/>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依法</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必招</a:t>
            </a:r>
            <a:endPar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p:txBody>
      </p:sp>
      <p:sp>
        <p:nvSpPr>
          <p:cNvPr id="23" name="Rectangle 5" descr="信纸">
            <a:extLst>
              <a:ext uri="{FF2B5EF4-FFF2-40B4-BE49-F238E27FC236}">
                <a16:creationId xmlns:a16="http://schemas.microsoft.com/office/drawing/2014/main" id="{F714FAC7-B5FD-4111-A4C6-EF43B8BEB376}"/>
              </a:ext>
            </a:extLst>
          </p:cNvPr>
          <p:cNvSpPr>
            <a:spLocks noChangeArrowheads="1"/>
          </p:cNvSpPr>
          <p:nvPr/>
        </p:nvSpPr>
        <p:spPr bwMode="auto">
          <a:xfrm>
            <a:off x="6899011" y="3788851"/>
            <a:ext cx="891831" cy="1925127"/>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投</a:t>
            </a: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标</a:t>
            </a:r>
          </a:p>
        </p:txBody>
      </p:sp>
      <p:sp>
        <p:nvSpPr>
          <p:cNvPr id="31" name="Rectangle 5" descr="信纸">
            <a:extLst>
              <a:ext uri="{FF2B5EF4-FFF2-40B4-BE49-F238E27FC236}">
                <a16:creationId xmlns:a16="http://schemas.microsoft.com/office/drawing/2014/main" id="{3D47BAAB-0006-4D4B-9E2F-B8548CC2A95B}"/>
              </a:ext>
            </a:extLst>
          </p:cNvPr>
          <p:cNvSpPr>
            <a:spLocks noChangeArrowheads="1"/>
          </p:cNvSpPr>
          <p:nvPr/>
        </p:nvSpPr>
        <p:spPr bwMode="auto">
          <a:xfrm>
            <a:off x="8227447" y="3762657"/>
            <a:ext cx="891831" cy="1951321"/>
          </a:xfrm>
          <a:prstGeom prst="roundRect">
            <a:avLst/>
          </a:prstGeom>
          <a:noFill/>
          <a:ln>
            <a:solidFill>
              <a:sysClr val="window" lastClr="FFFFFF">
                <a:lumMod val="50000"/>
              </a:sysClr>
            </a:solidFill>
            <a:prstDash val="dash"/>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开标</a:t>
            </a:r>
            <a:endParaRPr kumimoji="0" lang="en-US" altLang="zh-CN"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kern="0" dirty="0">
                <a:latin typeface="华文新魏" panose="02010800040101010101" pitchFamily="2" charset="-122"/>
                <a:ea typeface="华文新魏" panose="02010800040101010101" pitchFamily="2" charset="-122"/>
                <a:cs typeface="+mn-ea"/>
                <a:sym typeface="+mn-lt"/>
              </a:rPr>
              <a:t>评标</a:t>
            </a:r>
            <a:endParaRPr lang="en-US" altLang="zh-CN" sz="2400" kern="0" dirty="0">
              <a:latin typeface="华文新魏" panose="02010800040101010101" pitchFamily="2" charset="-122"/>
              <a:ea typeface="华文新魏" panose="02010800040101010101" pitchFamily="2"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effectLst/>
                <a:uLnTx/>
                <a:uFillTx/>
                <a:latin typeface="华文新魏" panose="02010800040101010101" pitchFamily="2" charset="-122"/>
                <a:ea typeface="华文新魏" panose="02010800040101010101" pitchFamily="2" charset="-122"/>
                <a:cs typeface="+mn-ea"/>
                <a:sym typeface="+mn-lt"/>
              </a:rPr>
              <a:t>中标</a:t>
            </a:r>
          </a:p>
        </p:txBody>
      </p:sp>
    </p:spTree>
    <p:extLst>
      <p:ext uri="{BB962C8B-B14F-4D97-AF65-F5344CB8AC3E}">
        <p14:creationId xmlns:p14="http://schemas.microsoft.com/office/powerpoint/2010/main" val="132051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9AD580C-C845-4390-AF0A-0D613586013B}"/>
              </a:ext>
            </a:extLst>
          </p:cNvPr>
          <p:cNvSpPr/>
          <p:nvPr/>
        </p:nvSpPr>
        <p:spPr>
          <a:xfrm>
            <a:off x="1009972" y="1337843"/>
            <a:ext cx="10504170" cy="1938992"/>
          </a:xfrm>
          <a:prstGeom prst="rect">
            <a:avLst/>
          </a:prstGeom>
          <a:noFill/>
          <a:ln>
            <a:solidFill>
              <a:schemeClr val="accent1"/>
            </a:solidFill>
          </a:ln>
        </p:spPr>
        <p:txBody>
          <a:bodyPr wrap="square">
            <a:spAutoFit/>
          </a:bodyPr>
          <a:lstStyle/>
          <a:p>
            <a:r>
              <a:rPr lang="zh-CN" altLang="en-US" sz="2400" dirty="0">
                <a:latin typeface="华文新魏" panose="02010800040101010101" pitchFamily="2" charset="-122"/>
                <a:ea typeface="华文新魏" panose="02010800040101010101" pitchFamily="2" charset="-122"/>
              </a:rPr>
              <a:t>第六十条 投标人或者其他利害关系人认为招标投标活动不符合法律、行政法规规定的，可以自知道或者应当知道之日起</a:t>
            </a:r>
            <a:r>
              <a:rPr lang="en-US" altLang="zh-CN"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10</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日</a:t>
            </a:r>
            <a:r>
              <a:rPr lang="zh-CN" altLang="en-US" sz="2400" dirty="0">
                <a:latin typeface="华文新魏" panose="02010800040101010101" pitchFamily="2" charset="-122"/>
                <a:ea typeface="华文新魏" panose="02010800040101010101" pitchFamily="2" charset="-122"/>
              </a:rPr>
              <a:t>内向有关行政监督部门</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投诉</a:t>
            </a:r>
            <a:r>
              <a:rPr lang="zh-CN" altLang="en-US" sz="2400" dirty="0">
                <a:latin typeface="华文新魏" panose="02010800040101010101" pitchFamily="2" charset="-122"/>
                <a:ea typeface="华文新魏" panose="02010800040101010101" pitchFamily="2" charset="-122"/>
              </a:rPr>
              <a:t>。投诉应当有明确的请求和必要的证明材料。</a:t>
            </a:r>
          </a:p>
          <a:p>
            <a:r>
              <a:rPr lang="zh-CN" altLang="en-US" sz="2400" dirty="0">
                <a:latin typeface="华文新魏" panose="02010800040101010101" pitchFamily="2" charset="-122"/>
                <a:ea typeface="华文新魏" panose="02010800040101010101" pitchFamily="2" charset="-122"/>
              </a:rPr>
              <a:t>就本条例第二十二条、第四十四条、第五十四条规定事项投诉的，</a:t>
            </a:r>
            <a:r>
              <a:rPr lang="zh-CN" altLang="en-US" sz="2400" dirty="0">
                <a:solidFill>
                  <a:schemeClr val="accent1"/>
                </a:solidFill>
                <a:effectLst>
                  <a:glow rad="127000">
                    <a:srgbClr val="FFFF00"/>
                  </a:glow>
                </a:effectLst>
                <a:latin typeface="华文新魏" panose="02010800040101010101" pitchFamily="2" charset="-122"/>
                <a:ea typeface="华文新魏" panose="02010800040101010101" pitchFamily="2" charset="-122"/>
              </a:rPr>
              <a:t>应当先向招标人提出异议，</a:t>
            </a:r>
            <a:r>
              <a:rPr lang="zh-CN" altLang="en-US" sz="2400" dirty="0">
                <a:latin typeface="华文新魏" panose="02010800040101010101" pitchFamily="2" charset="-122"/>
                <a:ea typeface="华文新魏" panose="02010800040101010101" pitchFamily="2" charset="-122"/>
              </a:rPr>
              <a:t>异议答复期间不计算在前款规定的期限内。</a:t>
            </a:r>
          </a:p>
        </p:txBody>
      </p:sp>
      <p:sp>
        <p:nvSpPr>
          <p:cNvPr id="3" name="文本框 2">
            <a:extLst>
              <a:ext uri="{FF2B5EF4-FFF2-40B4-BE49-F238E27FC236}">
                <a16:creationId xmlns:a16="http://schemas.microsoft.com/office/drawing/2014/main" id="{5CA686EE-4E0D-4470-AB13-182589A9CFCE}"/>
              </a:ext>
            </a:extLst>
          </p:cNvPr>
          <p:cNvSpPr txBox="1"/>
          <p:nvPr/>
        </p:nvSpPr>
        <p:spPr>
          <a:xfrm>
            <a:off x="8089710" y="4246331"/>
            <a:ext cx="3726180"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招标投标法实施条例</a:t>
            </a:r>
            <a:r>
              <a:rPr lang="en-US" altLang="zh-CN" sz="2400" dirty="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13377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菱形网格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19_TF03031015" id="{4D6D15B2-A3EB-4896-B32E-5E1845D70213}" vid="{3C8FFD1D-C814-4C51-B282-C32E538AEF55}"/>
    </a:ext>
  </a:extLst>
</a:theme>
</file>

<file path=ppt/theme/theme2.xml><?xml version="1.0" encoding="utf-8"?>
<a:theme xmlns:a="http://schemas.openxmlformats.org/drawingml/2006/main" name="Office 主题">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10210</Words>
  <Application>Microsoft Office PowerPoint</Application>
  <PresentationFormat>宽屏</PresentationFormat>
  <Paragraphs>1030</Paragraphs>
  <Slides>109</Slides>
  <Notes>31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109</vt:i4>
      </vt:variant>
    </vt:vector>
  </HeadingPairs>
  <TitlesOfParts>
    <vt:vector size="114" baseType="lpstr">
      <vt:lpstr>华文新魏</vt:lpstr>
      <vt:lpstr>微软雅黑</vt:lpstr>
      <vt:lpstr>Arial</vt:lpstr>
      <vt:lpstr>Wingdings</vt:lpstr>
      <vt:lpstr>菱形网格 16x9</vt:lpstr>
      <vt:lpstr>招标法律法规与实务操作</vt:lpstr>
      <vt:lpstr>PowerPoint 演示文稿</vt:lpstr>
      <vt:lpstr>招标制度的由来</vt:lpstr>
      <vt:lpstr>招标制度在中国的发展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标题布局</dc:title>
  <dc:creator>zhao zhongxiang</dc:creator>
  <cp:lastModifiedBy>zhao zhongxiang</cp:lastModifiedBy>
  <cp:revision>955</cp:revision>
  <dcterms:created xsi:type="dcterms:W3CDTF">2018-05-29T07:56:32Z</dcterms:created>
  <dcterms:modified xsi:type="dcterms:W3CDTF">2019-11-18T01:08:58Z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